
<file path=[Content_Types].xml><?xml version="1.0" encoding="utf-8"?>
<Types xmlns="http://schemas.openxmlformats.org/package/2006/content-types">
  <Override PartName="/ppt/slides/slide47.xml" ContentType="application/vnd.openxmlformats-officedocument.presentationml.slide+xml"/>
  <Override PartName="/ppt/notesSlides/notesSlide2.xml" ContentType="application/vnd.openxmlformats-officedocument.presentationml.notesSlide+xml"/>
  <Override PartName="/ppt/tags/tag8.xml" ContentType="application/vnd.openxmlformats-officedocument.presentationml.tags+xml"/>
  <Override PartName="/ppt/tags/tag104.xml" ContentType="application/vnd.openxmlformats-officedocument.presentationml.tags+xml"/>
  <Override PartName="/ppt/tags/tag140.xml" ContentType="application/vnd.openxmlformats-officedocument.presentationml.tags+xml"/>
  <Override PartName="/ppt/tags/tag151.xml" ContentType="application/vnd.openxmlformats-officedocument.presentationml.tags+xml"/>
  <Override PartName="/ppt/tags/tag238.xml" ContentType="application/vnd.openxmlformats-officedocument.presentationml.tags+xml"/>
  <Override PartName="/ppt/slides/slide36.xml" ContentType="application/vnd.openxmlformats-officedocument.presentationml.slide+xml"/>
  <Override PartName="/ppt/notesSlides/notesSlide38.xml" ContentType="application/vnd.openxmlformats-officedocument.presentationml.notesSlide+xml"/>
  <Override PartName="/ppt/tags/tag227.xml" ContentType="application/vnd.openxmlformats-officedocument.presentationml.tags+xml"/>
  <Override PartName="/ppt/slides/slide25.xml" ContentType="application/vnd.openxmlformats-officedocument.presentationml.slide+xml"/>
  <Override PartName="/ppt/slideLayouts/slideLayout2.xml" ContentType="application/vnd.openxmlformats-officedocument.presentationml.slideLayout+xml"/>
  <Override PartName="/ppt/tags/tag49.xml" ContentType="application/vnd.openxmlformats-officedocument.presentationml.tags+xml"/>
  <Override PartName="/ppt/tags/tag96.xml" ContentType="application/vnd.openxmlformats-officedocument.presentationml.tags+xml"/>
  <Override PartName="/ppt/notesSlides/notesSlide27.xml" ContentType="application/vnd.openxmlformats-officedocument.presentationml.notesSlide+xml"/>
  <Override PartName="/ppt/tags/tag205.xml" ContentType="application/vnd.openxmlformats-officedocument.presentationml.tags+xml"/>
  <Override PartName="/ppt/tags/tag216.xml" ContentType="application/vnd.openxmlformats-officedocument.presentationml.tags+xml"/>
  <Default Extension="xml" ContentType="application/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tags/tag38.xml" ContentType="application/vnd.openxmlformats-officedocument.presentationml.tags+xml"/>
  <Override PartName="/ppt/tags/tag85.xml" ContentType="application/vnd.openxmlformats-officedocument.presentationml.tags+xml"/>
  <Override PartName="/ppt/notesSlides/notesSlide16.xml" ContentType="application/vnd.openxmlformats-officedocument.presentationml.notesSlide+xml"/>
  <Override PartName="/ppt/tags/tag189.xml" ContentType="application/vnd.openxmlformats-officedocument.presentationml.tags+xml"/>
  <Override PartName="/ppt/tags/tag241.xml" ContentType="application/vnd.openxmlformats-officedocument.presentationml.tags+xml"/>
  <Override PartName="/ppt/tableStyles.xml" ContentType="application/vnd.openxmlformats-officedocument.presentationml.tableStyles+xml"/>
  <Override PartName="/ppt/tags/tag16.xml" ContentType="application/vnd.openxmlformats-officedocument.presentationml.tags+xml"/>
  <Override PartName="/ppt/tags/tag27.xml" ContentType="application/vnd.openxmlformats-officedocument.presentationml.tags+xml"/>
  <Override PartName="/ppt/tags/tag63.xml" ContentType="application/vnd.openxmlformats-officedocument.presentationml.tags+xml"/>
  <Override PartName="/ppt/tags/tag74.xml" ContentType="application/vnd.openxmlformats-officedocument.presentationml.tags+xml"/>
  <Override PartName="/ppt/tags/tag178.xml" ContentType="application/vnd.openxmlformats-officedocument.presentationml.tags+xml"/>
  <Override PartName="/ppt/notesSlides/notesSlide41.xml" ContentType="application/vnd.openxmlformats-officedocument.presentationml.notesSlide+xml"/>
  <Override PartName="/ppt/tags/tag230.xml" ContentType="application/vnd.openxmlformats-officedocument.presentationml.tags+xml"/>
  <Override PartName="/ppt/tags/tag52.xml" ContentType="application/vnd.openxmlformats-officedocument.presentationml.tags+xml"/>
  <Override PartName="/ppt/tags/tag109.xml" ContentType="application/vnd.openxmlformats-officedocument.presentationml.tags+xml"/>
  <Override PartName="/ppt/tags/tag156.xml" ContentType="application/vnd.openxmlformats-officedocument.presentationml.tags+xml"/>
  <Override PartName="/ppt/tags/tag167.xml" ContentType="application/vnd.openxmlformats-officedocument.presentationml.tags+xml"/>
  <Override PartName="/ppt/notesSlides/notesSlide30.xml" ContentType="application/vnd.openxmlformats-officedocument.presentationml.notesSlide+xml"/>
  <Override PartName="/ppt/notesSlides/notesSlide7.xml" ContentType="application/vnd.openxmlformats-officedocument.presentationml.notesSlide+xml"/>
  <Override PartName="/ppt/tags/tag41.xml" ContentType="application/vnd.openxmlformats-officedocument.presentationml.tags+xml"/>
  <Override PartName="/ppt/tags/tag145.xml" ContentType="application/vnd.openxmlformats-officedocument.presentationml.tags+xml"/>
  <Override PartName="/ppt/tags/tag192.xml" ContentType="application/vnd.openxmlformats-officedocument.presentationml.tags+xml"/>
  <Override PartName="/ppt/tags/tag30.xml" ContentType="application/vnd.openxmlformats-officedocument.presentationml.tags+xml"/>
  <Override PartName="/ppt/tags/tag134.xml" ContentType="application/vnd.openxmlformats-officedocument.presentationml.tags+xml"/>
  <Override PartName="/ppt/tags/tag181.xml" ContentType="application/vnd.openxmlformats-officedocument.presentationml.tag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Layouts/slideLayout7.xml" ContentType="application/vnd.openxmlformats-officedocument.presentationml.slideLayout+xml"/>
  <Default Extension="png" ContentType="image/png"/>
  <Override PartName="/ppt/tags/tag112.xml" ContentType="application/vnd.openxmlformats-officedocument.presentationml.tags+xml"/>
  <Override PartName="/ppt/tags/tag123.xml" ContentType="application/vnd.openxmlformats-officedocument.presentationml.tags+xml"/>
  <Override PartName="/ppt/tags/tag170.xml" ContentType="application/vnd.openxmlformats-officedocument.presentationml.tags+xml"/>
  <Override PartName="/ppt/theme/theme2.xml" ContentType="application/vnd.openxmlformats-officedocument.theme+xml"/>
  <Override PartName="/ppt/tags/tag5.xml" ContentType="application/vnd.openxmlformats-officedocument.presentationml.tags+xml"/>
  <Override PartName="/ppt/tags/tag79.xml" ContentType="application/vnd.openxmlformats-officedocument.presentationml.tags+xml"/>
  <Override PartName="/ppt/tags/tag101.xml" ContentType="application/vnd.openxmlformats-officedocument.presentationml.tags+xml"/>
  <Override PartName="/ppt/tags/tag246.xml" ContentType="application/vnd.openxmlformats-officedocument.presentationml.tags+xml"/>
  <Override PartName="/ppt/slides/slide33.xml" ContentType="application/vnd.openxmlformats-officedocument.presentationml.slide+xml"/>
  <Override PartName="/ppt/slides/slide44.xml" ContentType="application/vnd.openxmlformats-officedocument.presentationml.slide+xml"/>
  <Override PartName="/ppt/tags/tag68.xml" ContentType="application/vnd.openxmlformats-officedocument.presentationml.tags+xml"/>
  <Default Extension="emf" ContentType="image/x-emf"/>
  <Override PartName="/ppt/tags/tag224.xml" ContentType="application/vnd.openxmlformats-officedocument.presentationml.tags+xml"/>
  <Override PartName="/ppt/tags/tag235.xml" ContentType="application/vnd.openxmlformats-officedocument.presentationml.tags+xml"/>
  <Override PartName="/ppt/presentation.xml" ContentType="application/vnd.openxmlformats-officedocument.presentationml.presentation.main+xml"/>
  <Override PartName="/ppt/slides/slide22.xml" ContentType="application/vnd.openxmlformats-officedocument.presentationml.slide+xml"/>
  <Override PartName="/ppt/tags/tag57.xml" ContentType="application/vnd.openxmlformats-officedocument.presentationml.tags+xml"/>
  <Override PartName="/ppt/notesSlides/notesSlide24.xml" ContentType="application/vnd.openxmlformats-officedocument.presentationml.notesSlide+xml"/>
  <Override PartName="/ppt/notesSlides/notesSlide35.xml" ContentType="application/vnd.openxmlformats-officedocument.presentationml.notesSlide+xml"/>
  <Override PartName="/ppt/tags/tag213.xml" ContentType="application/vnd.openxmlformats-officedocument.presentationml.tags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tags/tag35.xml" ContentType="application/vnd.openxmlformats-officedocument.presentationml.tags+xml"/>
  <Override PartName="/ppt/tags/tag46.xml" ContentType="application/vnd.openxmlformats-officedocument.presentationml.tags+xml"/>
  <Override PartName="/ppt/tags/tag82.xml" ContentType="application/vnd.openxmlformats-officedocument.presentationml.tags+xml"/>
  <Override PartName="/ppt/notesSlides/notesSlide13.xml" ContentType="application/vnd.openxmlformats-officedocument.presentationml.notesSlide+xml"/>
  <Override PartName="/ppt/tags/tag93.xml" ContentType="application/vnd.openxmlformats-officedocument.presentationml.tags+xml"/>
  <Override PartName="/ppt/tags/tag139.xml" ContentType="application/vnd.openxmlformats-officedocument.presentationml.tags+xml"/>
  <Override PartName="/ppt/tags/tag186.xml" ContentType="application/vnd.openxmlformats-officedocument.presentationml.tags+xml"/>
  <Override PartName="/ppt/tags/tag197.xml" ContentType="application/vnd.openxmlformats-officedocument.presentationml.tags+xml"/>
  <Override PartName="/ppt/tags/tag202.xml" ContentType="application/vnd.openxmlformats-officedocument.presentationml.tags+xml"/>
  <Override PartName="/ppt/slideLayouts/slideLayout10.xml" ContentType="application/vnd.openxmlformats-officedocument.presentationml.slideLayout+xml"/>
  <Override PartName="/ppt/tags/tag24.xml" ContentType="application/vnd.openxmlformats-officedocument.presentationml.tags+xml"/>
  <Override PartName="/ppt/tags/tag71.xml" ContentType="application/vnd.openxmlformats-officedocument.presentationml.tags+xml"/>
  <Override PartName="/ppt/tags/tag128.xml" ContentType="application/vnd.openxmlformats-officedocument.presentationml.tags+xml"/>
  <Override PartName="/ppt/tags/tag175.xml" ContentType="application/vnd.openxmlformats-officedocument.presentationml.tags+xml"/>
  <Override PartName="/ppt/tags/tag13.xml" ContentType="application/vnd.openxmlformats-officedocument.presentationml.tags+xml"/>
  <Override PartName="/ppt/tags/tag60.xml" ContentType="application/vnd.openxmlformats-officedocument.presentationml.tags+xml"/>
  <Override PartName="/ppt/tags/tag117.xml" ContentType="application/vnd.openxmlformats-officedocument.presentationml.tags+xml"/>
  <Override PartName="/ppt/tags/tag164.xml" ContentType="application/vnd.openxmlformats-officedocument.presentationml.tags+xml"/>
  <Override PartName="/ppt/slides/slide49.xml" ContentType="application/vnd.openxmlformats-officedocument.presentationml.slide+xml"/>
  <Override PartName="/ppt/notesSlides/notesSlide4.xml" ContentType="application/vnd.openxmlformats-officedocument.presentationml.notesSlide+xml"/>
  <Override PartName="/ppt/tags/tag106.xml" ContentType="application/vnd.openxmlformats-officedocument.presentationml.tags+xml"/>
  <Override PartName="/ppt/tags/tag142.xml" ContentType="application/vnd.openxmlformats-officedocument.presentationml.tags+xml"/>
  <Override PartName="/ppt/tags/tag153.xml" ContentType="application/vnd.openxmlformats-officedocument.presentationml.tags+xml"/>
  <Override PartName="/ppt/slides/slide38.xml" ContentType="application/vnd.openxmlformats-officedocument.presentationml.slide+xml"/>
  <Override PartName="/ppt/tags/tag131.xml" ContentType="application/vnd.openxmlformats-officedocument.presentationml.tags+xml"/>
  <Override PartName="/ppt/tags/tag229.xml" ContentType="application/vnd.openxmlformats-officedocument.presentationml.tags+xml"/>
  <Override PartName="/ppt/slides/slide27.xml" ContentType="application/vnd.openxmlformats-officedocument.presentationml.slide+xml"/>
  <Override PartName="/ppt/slideLayouts/slideLayout4.xml" ContentType="application/vnd.openxmlformats-officedocument.presentationml.slideLayout+xml"/>
  <Override PartName="/ppt/tags/tag98.xml" ContentType="application/vnd.openxmlformats-officedocument.presentationml.tags+xml"/>
  <Override PartName="/ppt/tags/tag120.xml" ContentType="application/vnd.openxmlformats-officedocument.presentationml.tags+xml"/>
  <Override PartName="/ppt/notesSlides/notesSlide29.xml" ContentType="application/vnd.openxmlformats-officedocument.presentationml.notesSlide+xml"/>
  <Override PartName="/ppt/tags/tag207.xml" ContentType="application/vnd.openxmlformats-officedocument.presentationml.tags+xml"/>
  <Override PartName="/ppt/tags/tag218.xml" ContentType="application/vnd.openxmlformats-officedocument.presentationml.tags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tags/tag2.xml" ContentType="application/vnd.openxmlformats-officedocument.presentationml.tags+xml"/>
  <Override PartName="/ppt/tags/tag87.xml" ContentType="application/vnd.openxmlformats-officedocument.presentationml.tags+xml"/>
  <Override PartName="/ppt/notesSlides/notesSlide18.xml" ContentType="application/vnd.openxmlformats-officedocument.presentationml.notesSlide+xml"/>
  <Default Extension="wmf" ContentType="image/x-wmf"/>
  <Override PartName="/ppt/tags/tag243.xml" ContentType="application/vnd.openxmlformats-officedocument.presentationml.tags+xml"/>
  <Override PartName="/ppt/slides/slide41.xml" ContentType="application/vnd.openxmlformats-officedocument.presentationml.slide+xml"/>
  <Override PartName="/ppt/tags/tag29.xml" ContentType="application/vnd.openxmlformats-officedocument.presentationml.tags+xml"/>
  <Override PartName="/ppt/tags/tag76.xml" ContentType="application/vnd.openxmlformats-officedocument.presentationml.tags+xml"/>
  <Override PartName="/ppt/tags/tag232.xml" ContentType="application/vnd.openxmlformats-officedocument.presentationml.tags+xml"/>
  <Override PartName="/ppt/notesSlides/notesSlide43.xml" ContentType="application/vnd.openxmlformats-officedocument.presentationml.notesSlide+xml"/>
  <Override PartName="/ppt/slides/slide30.xml" ContentType="application/vnd.openxmlformats-officedocument.presentationml.slide+xml"/>
  <Override PartName="/ppt/tags/tag18.xml" ContentType="application/vnd.openxmlformats-officedocument.presentationml.tags+xml"/>
  <Override PartName="/ppt/tags/tag54.xml" ContentType="application/vnd.openxmlformats-officedocument.presentationml.tags+xml"/>
  <Override PartName="/ppt/tags/tag65.xml" ContentType="application/vnd.openxmlformats-officedocument.presentationml.tags+xml"/>
  <Override PartName="/ppt/tags/tag158.xml" ContentType="application/vnd.openxmlformats-officedocument.presentationml.tags+xml"/>
  <Override PartName="/ppt/tags/tag169.xml" ContentType="application/vnd.openxmlformats-officedocument.presentationml.tags+xml"/>
  <Override PartName="/ppt/notesSlides/notesSlide32.xml" ContentType="application/vnd.openxmlformats-officedocument.presentationml.notesSlide+xml"/>
  <Override PartName="/ppt/tags/tag210.xml" ContentType="application/vnd.openxmlformats-officedocument.presentationml.tags+xml"/>
  <Override PartName="/ppt/tags/tag221.xml" ContentType="application/vnd.openxmlformats-officedocument.presentationml.tags+xml"/>
  <Override PartName="/ppt/tags/tag43.xml" ContentType="application/vnd.openxmlformats-officedocument.presentationml.tags+xml"/>
  <Override PartName="/ppt/notesSlides/notesSlide9.xml" ContentType="application/vnd.openxmlformats-officedocument.presentationml.notesSlide+xml"/>
  <Override PartName="/ppt/tags/tag90.xml" ContentType="application/vnd.openxmlformats-officedocument.presentationml.tags+xml"/>
  <Override PartName="/ppt/notesSlides/notesSlide21.xml" ContentType="application/vnd.openxmlformats-officedocument.presentationml.notesSlide+xml"/>
  <Override PartName="/ppt/tags/tag147.xml" ContentType="application/vnd.openxmlformats-officedocument.presentationml.tags+xml"/>
  <Override PartName="/ppt/tags/tag194.xml" ContentType="application/vnd.openxmlformats-officedocument.presentationml.tags+xml"/>
  <Override PartName="/ppt/tags/tag32.xml" ContentType="application/vnd.openxmlformats-officedocument.presentationml.tags+xml"/>
  <Override PartName="/ppt/notesSlides/notesSlide10.xml" ContentType="application/vnd.openxmlformats-officedocument.presentationml.notesSlide+xml"/>
  <Override PartName="/ppt/tags/tag136.xml" ContentType="application/vnd.openxmlformats-officedocument.presentationml.tags+xml"/>
  <Override PartName="/ppt/tags/tag183.xml" ContentType="application/vnd.openxmlformats-officedocument.presentationml.tags+xml"/>
  <Override PartName="/ppt/slides/slide7.xml" ContentType="application/vnd.openxmlformats-officedocument.presentationml.slide+xml"/>
  <Override PartName="/ppt/slideLayouts/slideLayout9.xml" ContentType="application/vnd.openxmlformats-officedocument.presentationml.slideLayout+xml"/>
  <Override PartName="/ppt/tags/tag10.xml" ContentType="application/vnd.openxmlformats-officedocument.presentationml.tags+xml"/>
  <Override PartName="/ppt/tags/tag21.xml" ContentType="application/vnd.openxmlformats-officedocument.presentationml.tags+xml"/>
  <Override PartName="/ppt/tags/tag114.xml" ContentType="application/vnd.openxmlformats-officedocument.presentationml.tags+xml"/>
  <Override PartName="/ppt/tags/tag125.xml" ContentType="application/vnd.openxmlformats-officedocument.presentationml.tags+xml"/>
  <Override PartName="/ppt/tags/tag161.xml" ContentType="application/vnd.openxmlformats-officedocument.presentationml.tags+xml"/>
  <Override PartName="/ppt/tags/tag172.xml" ContentType="application/vnd.openxmlformats-officedocument.presentationml.tags+xml"/>
  <Override PartName="/ppt/notesSlides/notesSlide1.xml" ContentType="application/vnd.openxmlformats-officedocument.presentationml.notesSlide+xml"/>
  <Override PartName="/ppt/tags/tag7.xml" ContentType="application/vnd.openxmlformats-officedocument.presentationml.tags+xml"/>
  <Override PartName="/ppt/tags/tag103.xml" ContentType="application/vnd.openxmlformats-officedocument.presentationml.tags+xml"/>
  <Override PartName="/ppt/tags/tag150.xml" ContentType="application/vnd.openxmlformats-officedocument.presentationml.tags+xml"/>
  <Override PartName="/ppt/slides/slide46.xml" ContentType="application/vnd.openxmlformats-officedocument.presentationml.slide+xml"/>
  <Override PartName="/ppt/tags/tag226.xml" ContentType="application/vnd.openxmlformats-officedocument.presentationml.tags+xml"/>
  <Override PartName="/ppt/tags/tag237.xml" ContentType="application/vnd.openxmlformats-officedocument.presentationml.tags+xml"/>
  <Override PartName="/ppt/slides/slide24.xml" ContentType="application/vnd.openxmlformats-officedocument.presentationml.slide+xml"/>
  <Override PartName="/ppt/slides/slide35.xml" ContentType="application/vnd.openxmlformats-officedocument.presentationml.slide+xml"/>
  <Override PartName="/ppt/tags/tag59.xml" ContentType="application/vnd.openxmlformats-officedocument.presentationml.tags+xml"/>
  <Override PartName="/ppt/notesSlides/notesSlide37.xml" ContentType="application/vnd.openxmlformats-officedocument.presentationml.notesSlide+xml"/>
  <Override PartName="/ppt/tags/tag215.xml" ContentType="application/vnd.openxmlformats-officedocument.presentationml.tags+xml"/>
  <Override PartName="/ppt/slides/slide13.xml" ContentType="application/vnd.openxmlformats-officedocument.presentationml.slide+xml"/>
  <Override PartName="/ppt/slideLayouts/slideLayout1.xml" ContentType="application/vnd.openxmlformats-officedocument.presentationml.slideLayout+xml"/>
  <Override PartName="/ppt/tags/tag37.xml" ContentType="application/vnd.openxmlformats-officedocument.presentationml.tags+xml"/>
  <Override PartName="/ppt/tags/tag48.xml" ContentType="application/vnd.openxmlformats-officedocument.presentationml.tags+xml"/>
  <Override PartName="/ppt/tags/tag84.xml" ContentType="application/vnd.openxmlformats-officedocument.presentationml.tags+xml"/>
  <Override PartName="/ppt/tags/tag95.xml" ContentType="application/vnd.openxmlformats-officedocument.presentationml.tags+xml"/>
  <Override PartName="/ppt/notesSlides/notesSlide15.xml" ContentType="application/vnd.openxmlformats-officedocument.presentationml.notesSlide+xml"/>
  <Override PartName="/ppt/notesSlides/notesSlide26.xml" ContentType="application/vnd.openxmlformats-officedocument.presentationml.notesSlide+xml"/>
  <Override PartName="/ppt/tags/tag188.xml" ContentType="application/vnd.openxmlformats-officedocument.presentationml.tags+xml"/>
  <Override PartName="/ppt/tags/tag199.xml" ContentType="application/vnd.openxmlformats-officedocument.presentationml.tags+xml"/>
  <Override PartName="/ppt/tags/tag204.xml" ContentType="application/vnd.openxmlformats-officedocument.presentationml.tags+xml"/>
  <Override PartName="/ppt/tags/tag26.xml" ContentType="application/vnd.openxmlformats-officedocument.presentationml.tags+xml"/>
  <Override PartName="/ppt/tags/tag73.xml" ContentType="application/vnd.openxmlformats-officedocument.presentationml.tags+xml"/>
  <Override PartName="/ppt/tags/tag177.xml" ContentType="application/vnd.openxmlformats-officedocument.presentationml.tags+xml"/>
  <Override PartName="/ppt/tags/tag240.xml" ContentType="application/vnd.openxmlformats-officedocument.presentationml.tags+xml"/>
  <Override PartName="/ppt/tags/tag15.xml" ContentType="application/vnd.openxmlformats-officedocument.presentationml.tags+xml"/>
  <Override PartName="/ppt/tags/tag62.xml" ContentType="application/vnd.openxmlformats-officedocument.presentationml.tags+xml"/>
  <Override PartName="/ppt/tags/tag119.xml" ContentType="application/vnd.openxmlformats-officedocument.presentationml.tags+xml"/>
  <Override PartName="/ppt/tags/tag166.xml" ContentType="application/vnd.openxmlformats-officedocument.presentationml.tags+xml"/>
  <Override PartName="/ppt/notesSlides/notesSlide40.xml" ContentType="application/vnd.openxmlformats-officedocument.presentationml.notesSlide+xml"/>
  <Override PartName="/ppt/tags/tag22.xml" ContentType="application/vnd.openxmlformats-officedocument.presentationml.tags+xml"/>
  <Override PartName="/ppt/notesSlides/notesSlide6.xml" ContentType="application/vnd.openxmlformats-officedocument.presentationml.notesSlide+xml"/>
  <Override PartName="/ppt/tags/tag40.xml" ContentType="application/vnd.openxmlformats-officedocument.presentationml.tags+xml"/>
  <Override PartName="/ppt/tags/tag51.xml" ContentType="application/vnd.openxmlformats-officedocument.presentationml.tags+xml"/>
  <Override PartName="/ppt/tags/tag108.xml" ContentType="application/vnd.openxmlformats-officedocument.presentationml.tags+xml"/>
  <Override PartName="/ppt/tags/tag126.xml" ContentType="application/vnd.openxmlformats-officedocument.presentationml.tags+xml"/>
  <Override PartName="/ppt/tags/tag155.xml" ContentType="application/vnd.openxmlformats-officedocument.presentationml.tags+xml"/>
  <Override PartName="/ppt/tags/tag173.xml" ContentType="application/vnd.openxmlformats-officedocument.presentationml.tags+xml"/>
  <Override PartName="/ppt/slides/slide8.xml" ContentType="application/vnd.openxmlformats-officedocument.presentationml.slide+xml"/>
  <Override PartName="/ppt/tags/tag11.xml" ContentType="application/vnd.openxmlformats-officedocument.presentationml.tags+xml"/>
  <Override PartName="/ppt/tags/tag115.xml" ContentType="application/vnd.openxmlformats-officedocument.presentationml.tags+xml"/>
  <Override PartName="/ppt/tags/tag133.xml" ContentType="application/vnd.openxmlformats-officedocument.presentationml.tags+xml"/>
  <Override PartName="/ppt/tags/tag144.xml" ContentType="application/vnd.openxmlformats-officedocument.presentationml.tags+xml"/>
  <Override PartName="/ppt/tags/tag162.xml" ContentType="application/vnd.openxmlformats-officedocument.presentationml.tags+xml"/>
  <Override PartName="/ppt/tags/tag180.xml" ContentType="application/vnd.openxmlformats-officedocument.presentationml.tags+xml"/>
  <Override PartName="/ppt/tags/tag191.xml" ContentType="application/vnd.openxmlformats-officedocument.presentationml.tags+xml"/>
  <Override PartName="/ppt/slides/slide29.xml" ContentType="application/vnd.openxmlformats-officedocument.presentationml.slide+xml"/>
  <Override PartName="/ppt/tags/tag122.xml" ContentType="application/vnd.openxmlformats-officedocument.presentationml.tags+xml"/>
  <Override PartName="/ppt/tags/tag209.xml" ContentType="application/vnd.openxmlformats-officedocument.presentationml.tags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Layouts/slideLayout6.xml" ContentType="application/vnd.openxmlformats-officedocument.presentationml.slideLayout+xml"/>
  <Override PartName="/ppt/tags/tag4.xml" ContentType="application/vnd.openxmlformats-officedocument.presentationml.tags+xml"/>
  <Override PartName="/ppt/tags/tag89.xml" ContentType="application/vnd.openxmlformats-officedocument.presentationml.tags+xml"/>
  <Override PartName="/ppt/tags/tag111.xml" ContentType="application/vnd.openxmlformats-officedocument.presentationml.tags+xml"/>
  <Override PartName="/ppt/tags/tag245.xml" ContentType="application/vnd.openxmlformats-officedocument.presentationml.tags+xml"/>
  <Override PartName="/ppt/slides/slide43.xml" ContentType="application/vnd.openxmlformats-officedocument.presentationml.slide+xml"/>
  <Override PartName="/ppt/theme/theme1.xml" ContentType="application/vnd.openxmlformats-officedocument.theme+xml"/>
  <Override PartName="/ppt/tags/tag78.xml" ContentType="application/vnd.openxmlformats-officedocument.presentationml.tags+xml"/>
  <Override PartName="/ppt/tags/tag100.xml" ContentType="application/vnd.openxmlformats-officedocument.presentationml.tags+xml"/>
  <Override PartName="/ppt/tags/tag234.xml" ContentType="application/vnd.openxmlformats-officedocument.presentationml.tags+xml"/>
  <Override PartName="/ppt/slides/slide32.xml" ContentType="application/vnd.openxmlformats-officedocument.presentationml.slide+xml"/>
  <Default Extension="fntdata" ContentType="application/x-fontdata"/>
  <Override PartName="/ppt/tags/tag56.xml" ContentType="application/vnd.openxmlformats-officedocument.presentationml.tags+xml"/>
  <Override PartName="/ppt/tags/tag67.xml" ContentType="application/vnd.openxmlformats-officedocument.presentationml.tags+xml"/>
  <Override PartName="/ppt/notesSlides/notesSlide34.xml" ContentType="application/vnd.openxmlformats-officedocument.presentationml.notesSlide+xml"/>
  <Override PartName="/ppt/tags/tag223.xml" ContentType="application/vnd.openxmlformats-officedocument.presentationml.tags+xml"/>
  <Override PartName="/ppt/slides/slide10.xml" ContentType="application/vnd.openxmlformats-officedocument.presentationml.slide+xml"/>
  <Override PartName="/ppt/slides/slide21.xml" ContentType="application/vnd.openxmlformats-officedocument.presentationml.slide+xml"/>
  <Override PartName="/ppt/tags/tag45.xml" ContentType="application/vnd.openxmlformats-officedocument.presentationml.tags+xml"/>
  <Override PartName="/ppt/tags/tag92.xml" ContentType="application/vnd.openxmlformats-officedocument.presentationml.tags+xml"/>
  <Override PartName="/ppt/notesSlides/notesSlide23.xml" ContentType="application/vnd.openxmlformats-officedocument.presentationml.notesSlide+xml"/>
  <Override PartName="/ppt/tags/tag149.xml" ContentType="application/vnd.openxmlformats-officedocument.presentationml.tags+xml"/>
  <Override PartName="/ppt/tags/tag196.xml" ContentType="application/vnd.openxmlformats-officedocument.presentationml.tags+xml"/>
  <Override PartName="/ppt/tags/tag201.xml" ContentType="application/vnd.openxmlformats-officedocument.presentationml.tags+xml"/>
  <Override PartName="/ppt/tags/tag212.xml" ContentType="application/vnd.openxmlformats-officedocument.presentationml.tags+xml"/>
  <Override PartName="/ppt/tags/tag34.xml" ContentType="application/vnd.openxmlformats-officedocument.presentationml.tags+xml"/>
  <Override PartName="/ppt/tags/tag81.xml" ContentType="application/vnd.openxmlformats-officedocument.presentationml.tags+xml"/>
  <Override PartName="/ppt/notesSlides/notesSlide12.xml" ContentType="application/vnd.openxmlformats-officedocument.presentationml.notesSlide+xml"/>
  <Override PartName="/ppt/tags/tag138.xml" ContentType="application/vnd.openxmlformats-officedocument.presentationml.tags+xml"/>
  <Override PartName="/ppt/tags/tag185.xml" ContentType="application/vnd.openxmlformats-officedocument.presentationml.tags+xml"/>
  <Override PartName="/ppt/tags/tag12.xml" ContentType="application/vnd.openxmlformats-officedocument.presentationml.tags+xml"/>
  <Override PartName="/ppt/tags/tag23.xml" ContentType="application/vnd.openxmlformats-officedocument.presentationml.tags+xml"/>
  <Override PartName="/ppt/tags/tag70.xml" ContentType="application/vnd.openxmlformats-officedocument.presentationml.tags+xml"/>
  <Override PartName="/ppt/tags/tag116.xml" ContentType="application/vnd.openxmlformats-officedocument.presentationml.tags+xml"/>
  <Override PartName="/ppt/tags/tag127.xml" ContentType="application/vnd.openxmlformats-officedocument.presentationml.tags+xml"/>
  <Override PartName="/ppt/tags/tag163.xml" ContentType="application/vnd.openxmlformats-officedocument.presentationml.tags+xml"/>
  <Override PartName="/ppt/tags/tag174.xml" ContentType="application/vnd.openxmlformats-officedocument.presentationml.tags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tags/tag9.xml" ContentType="application/vnd.openxmlformats-officedocument.presentationml.tags+xml"/>
  <Override PartName="/ppt/tags/tag105.xml" ContentType="application/vnd.openxmlformats-officedocument.presentationml.tags+xml"/>
  <Override PartName="/ppt/tags/tag152.xml" ContentType="application/vnd.openxmlformats-officedocument.presentationml.tags+xml"/>
  <Override PartName="/ppt/slides/slide48.xml" ContentType="application/vnd.openxmlformats-officedocument.presentationml.slide+xml"/>
  <Override PartName="/ppt/notesSlides/notesSlide3.xml" ContentType="application/vnd.openxmlformats-officedocument.presentationml.notesSlide+xml"/>
  <Override PartName="/ppt/tags/tag141.xml" ContentType="application/vnd.openxmlformats-officedocument.presentationml.tags+xml"/>
  <Default Extension="bin" ContentType="application/vnd.openxmlformats-officedocument.oleObject"/>
  <Override PartName="/ppt/tags/tag228.xml" ContentType="application/vnd.openxmlformats-officedocument.presentationml.tags+xml"/>
  <Override PartName="/ppt/tags/tag239.xml" ContentType="application/vnd.openxmlformats-officedocument.presentationml.tags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presProps.xml" ContentType="application/vnd.openxmlformats-officedocument.presentationml.presProps+xml"/>
  <Override PartName="/ppt/tags/tag130.xml" ContentType="application/vnd.openxmlformats-officedocument.presentationml.tags+xml"/>
  <Override PartName="/ppt/notesSlides/notesSlide39.xml" ContentType="application/vnd.openxmlformats-officedocument.presentationml.notesSlide+xml"/>
  <Override PartName="/ppt/tags/tag217.xml" ContentType="application/vnd.openxmlformats-officedocument.presentationml.tags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Layouts/slideLayout3.xml" ContentType="application/vnd.openxmlformats-officedocument.presentationml.slideLayout+xml"/>
  <Override PartName="/ppt/tags/tag39.xml" ContentType="application/vnd.openxmlformats-officedocument.presentationml.tags+xml"/>
  <Override PartName="/ppt/tags/tag86.xml" ContentType="application/vnd.openxmlformats-officedocument.presentationml.tags+xml"/>
  <Override PartName="/ppt/tags/tag97.xml" ContentType="application/vnd.openxmlformats-officedocument.presentationml.tags+xml"/>
  <Override PartName="/ppt/notesSlides/notesSlide17.xml" ContentType="application/vnd.openxmlformats-officedocument.presentationml.notesSlide+xml"/>
  <Override PartName="/ppt/notesSlides/notesSlide28.xml" ContentType="application/vnd.openxmlformats-officedocument.presentationml.notesSlide+xml"/>
  <Override PartName="/ppt/tags/tag206.xml" ContentType="application/vnd.openxmlformats-officedocument.presentationml.tags+xml"/>
  <Override PartName="/ppt/tags/tag1.xml" ContentType="application/vnd.openxmlformats-officedocument.presentationml.tags+xml"/>
  <Override PartName="/ppt/tags/tag28.xml" ContentType="application/vnd.openxmlformats-officedocument.presentationml.tags+xml"/>
  <Override PartName="/ppt/tags/tag75.xml" ContentType="application/vnd.openxmlformats-officedocument.presentationml.tags+xml"/>
  <Override PartName="/ppt/tags/tag179.xml" ContentType="application/vnd.openxmlformats-officedocument.presentationml.tags+xml"/>
  <Override PartName="/ppt/tags/tag231.xml" ContentType="application/vnd.openxmlformats-officedocument.presentationml.tags+xml"/>
  <Override PartName="/ppt/tags/tag242.xml" ContentType="application/vnd.openxmlformats-officedocument.presentationml.tags+xml"/>
  <Override PartName="/ppt/slides/slide40.xml" ContentType="application/vnd.openxmlformats-officedocument.presentationml.slide+xml"/>
  <Override PartName="/ppt/tags/tag17.xml" ContentType="application/vnd.openxmlformats-officedocument.presentationml.tags+xml"/>
  <Override PartName="/ppt/tags/tag64.xml" ContentType="application/vnd.openxmlformats-officedocument.presentationml.tags+xml"/>
  <Override PartName="/ppt/tags/tag168.xml" ContentType="application/vnd.openxmlformats-officedocument.presentationml.tags+xml"/>
  <Override PartName="/ppt/tags/tag220.xml" ContentType="application/vnd.openxmlformats-officedocument.presentationml.tags+xml"/>
  <Override PartName="/ppt/notesSlides/notesSlide42.xml" ContentType="application/vnd.openxmlformats-officedocument.presentationml.notesSlide+xml"/>
  <Override PartName="/ppt/tags/tag53.xml" ContentType="application/vnd.openxmlformats-officedocument.presentationml.tags+xml"/>
  <Override PartName="/ppt/notesSlides/notesSlide8.xml" ContentType="application/vnd.openxmlformats-officedocument.presentationml.notesSlide+xml"/>
  <Override PartName="/ppt/notesSlides/notesSlide20.xml" ContentType="application/vnd.openxmlformats-officedocument.presentationml.notesSlide+xml"/>
  <Override PartName="/ppt/tags/tag157.xml" ContentType="application/vnd.openxmlformats-officedocument.presentationml.tags+xml"/>
  <Override PartName="/ppt/notesSlides/notesSlide31.xml" ContentType="application/vnd.openxmlformats-officedocument.presentationml.notesSlide+xml"/>
  <Default Extension="vml" ContentType="application/vnd.openxmlformats-officedocument.vmlDrawing"/>
  <Override PartName="/ppt/tags/tag31.xml" ContentType="application/vnd.openxmlformats-officedocument.presentationml.tags+xml"/>
  <Override PartName="/ppt/tags/tag42.xml" ContentType="application/vnd.openxmlformats-officedocument.presentationml.tags+xml"/>
  <Override PartName="/ppt/tags/tag135.xml" ContentType="application/vnd.openxmlformats-officedocument.presentationml.tags+xml"/>
  <Override PartName="/ppt/tags/tag146.xml" ContentType="application/vnd.openxmlformats-officedocument.presentationml.tags+xml"/>
  <Override PartName="/ppt/tags/tag182.xml" ContentType="application/vnd.openxmlformats-officedocument.presentationml.tags+xml"/>
  <Override PartName="/ppt/tags/tag193.xml" ContentType="application/vnd.openxmlformats-officedocument.presentationml.tags+xml"/>
  <Override PartName="/ppt/handoutMasters/handoutMaster1.xml" ContentType="application/vnd.openxmlformats-officedocument.presentationml.handoutMaster+xml"/>
  <Override PartName="/ppt/tags/tag20.xml" ContentType="application/vnd.openxmlformats-officedocument.presentationml.tags+xml"/>
  <Override PartName="/ppt/tags/tag124.xml" ContentType="application/vnd.openxmlformats-officedocument.presentationml.tags+xml"/>
  <Override PartName="/ppt/tags/tag171.xml" ContentType="application/vnd.openxmlformats-officedocument.presentationml.tags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Layouts/slideLayout8.xml" ContentType="application/vnd.openxmlformats-officedocument.presentationml.slideLayout+xml"/>
  <Override PartName="/ppt/tags/tag6.xml" ContentType="application/vnd.openxmlformats-officedocument.presentationml.tags+xml"/>
  <Override PartName="/ppt/tags/tag113.xml" ContentType="application/vnd.openxmlformats-officedocument.presentationml.tags+xml"/>
  <Override PartName="/ppt/tags/tag160.xml" ContentType="application/vnd.openxmlformats-officedocument.presentationml.tags+xml"/>
  <Override PartName="/ppt/tags/tag247.xml" ContentType="application/vnd.openxmlformats-officedocument.presentationml.tags+xml"/>
  <Override PartName="/ppt/slideMasters/slideMaster1.xml" ContentType="application/vnd.openxmlformats-officedocument.presentationml.slideMaster+xml"/>
  <Override PartName="/ppt/slides/slide45.xml" ContentType="application/vnd.openxmlformats-officedocument.presentationml.slide+xml"/>
  <Override PartName="/ppt/theme/theme3.xml" ContentType="application/vnd.openxmlformats-officedocument.theme+xml"/>
  <Override PartName="/ppt/tags/tag102.xml" ContentType="application/vnd.openxmlformats-officedocument.presentationml.tags+xml"/>
  <Override PartName="/ppt/tags/tag236.xml" ContentType="application/vnd.openxmlformats-officedocument.presentationml.tags+xml"/>
  <Override PartName="/ppt/slides/slide34.xml" ContentType="application/vnd.openxmlformats-officedocument.presentationml.slide+xml"/>
  <Override PartName="/ppt/tags/tag58.xml" ContentType="application/vnd.openxmlformats-officedocument.presentationml.tags+xml"/>
  <Override PartName="/ppt/tags/tag69.xml" ContentType="application/vnd.openxmlformats-officedocument.presentationml.tags+xml"/>
  <Override PartName="/ppt/notesSlides/notesSlide36.xml" ContentType="application/vnd.openxmlformats-officedocument.presentationml.notesSlide+xml"/>
  <Override PartName="/ppt/tags/tag225.xml" ContentType="application/vnd.openxmlformats-officedocument.presentationml.tags+xml"/>
  <Default Extension="rels" ContentType="application/vnd.openxmlformats-package.relationships+xml"/>
  <Override PartName="/ppt/slides/slide23.xml" ContentType="application/vnd.openxmlformats-officedocument.presentationml.slide+xml"/>
  <Override PartName="/ppt/tags/tag47.xml" ContentType="application/vnd.openxmlformats-officedocument.presentationml.tags+xml"/>
  <Override PartName="/ppt/tags/tag94.xml" ContentType="application/vnd.openxmlformats-officedocument.presentationml.tags+xml"/>
  <Override PartName="/ppt/notesSlides/notesSlide25.xml" ContentType="application/vnd.openxmlformats-officedocument.presentationml.notesSlide+xml"/>
  <Override PartName="/ppt/tags/tag198.xml" ContentType="application/vnd.openxmlformats-officedocument.presentationml.tags+xml"/>
  <Override PartName="/ppt/tags/tag203.xml" ContentType="application/vnd.openxmlformats-officedocument.presentationml.tags+xml"/>
  <Override PartName="/ppt/tags/tag214.xml" ContentType="application/vnd.openxmlformats-officedocument.presentationml.tags+xml"/>
  <Override PartName="/ppt/slides/slide12.xml" ContentType="application/vnd.openxmlformats-officedocument.presentationml.slide+xml"/>
  <Override PartName="/ppt/slideLayouts/slideLayout11.xml" ContentType="application/vnd.openxmlformats-officedocument.presentationml.slideLayout+xml"/>
  <Override PartName="/ppt/tags/tag36.xml" ContentType="application/vnd.openxmlformats-officedocument.presentationml.tags+xml"/>
  <Override PartName="/ppt/tags/tag83.xml" ContentType="application/vnd.openxmlformats-officedocument.presentationml.tags+xml"/>
  <Override PartName="/ppt/notesSlides/notesSlide14.xml" ContentType="application/vnd.openxmlformats-officedocument.presentationml.notesSlide+xml"/>
  <Override PartName="/ppt/tags/tag187.xml" ContentType="application/vnd.openxmlformats-officedocument.presentationml.tags+xml"/>
  <Override PartName="/ppt/tags/tag14.xml" ContentType="application/vnd.openxmlformats-officedocument.presentationml.tags+xml"/>
  <Override PartName="/ppt/tags/tag25.xml" ContentType="application/vnd.openxmlformats-officedocument.presentationml.tags+xml"/>
  <Override PartName="/ppt/tags/tag61.xml" ContentType="application/vnd.openxmlformats-officedocument.presentationml.tags+xml"/>
  <Override PartName="/ppt/tags/tag72.xml" ContentType="application/vnd.openxmlformats-officedocument.presentationml.tags+xml"/>
  <Override PartName="/ppt/tags/tag118.xml" ContentType="application/vnd.openxmlformats-officedocument.presentationml.tags+xml"/>
  <Override PartName="/ppt/tags/tag129.xml" ContentType="application/vnd.openxmlformats-officedocument.presentationml.tags+xml"/>
  <Override PartName="/ppt/tags/tag165.xml" ContentType="application/vnd.openxmlformats-officedocument.presentationml.tags+xml"/>
  <Override PartName="/ppt/tags/tag176.xml" ContentType="application/vnd.openxmlformats-officedocument.presentationml.tags+xml"/>
  <Override PartName="/ppt/tags/tag50.xml" ContentType="application/vnd.openxmlformats-officedocument.presentationml.tags+xml"/>
  <Override PartName="/ppt/tags/tag107.xml" ContentType="application/vnd.openxmlformats-officedocument.presentationml.tags+xml"/>
  <Override PartName="/ppt/tags/tag154.xml" ContentType="application/vnd.openxmlformats-officedocument.presentationml.tags+xml"/>
  <Override PartName="/ppt/notesSlides/notesSlide5.xml" ContentType="application/vnd.openxmlformats-officedocument.presentationml.notesSlide+xml"/>
  <Override PartName="/ppt/tags/tag143.xml" ContentType="application/vnd.openxmlformats-officedocument.presentationml.tags+xml"/>
  <Override PartName="/ppt/tags/tag190.xml" ContentType="application/vnd.openxmlformats-officedocument.presentationml.tags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tags/tag132.xml" ContentType="application/vnd.openxmlformats-officedocument.presentationml.tags+xml"/>
  <Override PartName="/ppt/tags/tag219.xml" ContentType="application/vnd.openxmlformats-officedocument.presentationml.tags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Layouts/slideLayout5.xml" ContentType="application/vnd.openxmlformats-officedocument.presentationml.slideLayout+xml"/>
  <Override PartName="/ppt/tags/tag99.xml" ContentType="application/vnd.openxmlformats-officedocument.presentationml.tags+xml"/>
  <Override PartName="/ppt/tags/tag110.xml" ContentType="application/vnd.openxmlformats-officedocument.presentationml.tags+xml"/>
  <Override PartName="/ppt/tags/tag121.xml" ContentType="application/vnd.openxmlformats-officedocument.presentationml.tags+xml"/>
  <Override PartName="/ppt/notesSlides/notesSlide19.xml" ContentType="application/vnd.openxmlformats-officedocument.presentationml.notesSlide+xml"/>
  <Override PartName="/ppt/tags/tag208.xml" ContentType="application/vnd.openxmlformats-officedocument.presentationml.tags+xml"/>
  <Override PartName="/ppt/tags/tag3.xml" ContentType="application/vnd.openxmlformats-officedocument.presentationml.tags+xml"/>
  <Override PartName="/ppt/tags/tag77.xml" ContentType="application/vnd.openxmlformats-officedocument.presentationml.tags+xml"/>
  <Default Extension="jpeg" ContentType="image/jpeg"/>
  <Override PartName="/ppt/tags/tag88.xml" ContentType="application/vnd.openxmlformats-officedocument.presentationml.tags+xml"/>
  <Override PartName="/ppt/tags/tag233.xml" ContentType="application/vnd.openxmlformats-officedocument.presentationml.tags+xml"/>
  <Override PartName="/ppt/tags/tag244.xml" ContentType="application/vnd.openxmlformats-officedocument.presentationml.tags+xml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tags/tag19.xml" ContentType="application/vnd.openxmlformats-officedocument.presentationml.tags+xml"/>
  <Override PartName="/ppt/tags/tag66.xml" ContentType="application/vnd.openxmlformats-officedocument.presentationml.tags+xml"/>
  <Override PartName="/ppt/tags/tag222.xml" ContentType="application/vnd.openxmlformats-officedocument.presentationml.tags+xml"/>
  <Override PartName="/ppt/slides/slide20.xml" ContentType="application/vnd.openxmlformats-officedocument.presentationml.slide+xml"/>
  <Override PartName="/ppt/tags/tag55.xml" ContentType="application/vnd.openxmlformats-officedocument.presentationml.tags+xml"/>
  <Override PartName="/ppt/notesSlides/notesSlide22.xml" ContentType="application/vnd.openxmlformats-officedocument.presentationml.notesSlide+xml"/>
  <Override PartName="/ppt/tags/tag159.xml" ContentType="application/vnd.openxmlformats-officedocument.presentationml.tags+xml"/>
  <Override PartName="/ppt/notesSlides/notesSlide33.xml" ContentType="application/vnd.openxmlformats-officedocument.presentationml.notesSlide+xml"/>
  <Override PartName="/ppt/tags/tag211.xml" ContentType="application/vnd.openxmlformats-officedocument.presentationml.tags+xml"/>
  <Override PartName="/ppt/tags/tag33.xml" ContentType="application/vnd.openxmlformats-officedocument.presentationml.tags+xml"/>
  <Override PartName="/ppt/tags/tag44.xml" ContentType="application/vnd.openxmlformats-officedocument.presentationml.tags+xml"/>
  <Override PartName="/ppt/notesSlides/notesSlide11.xml" ContentType="application/vnd.openxmlformats-officedocument.presentationml.notesSlide+xml"/>
  <Override PartName="/ppt/tags/tag80.xml" ContentType="application/vnd.openxmlformats-officedocument.presentationml.tags+xml"/>
  <Override PartName="/ppt/tags/tag91.xml" ContentType="application/vnd.openxmlformats-officedocument.presentationml.tags+xml"/>
  <Override PartName="/ppt/tags/tag137.xml" ContentType="application/vnd.openxmlformats-officedocument.presentationml.tags+xml"/>
  <Override PartName="/ppt/tags/tag148.xml" ContentType="application/vnd.openxmlformats-officedocument.presentationml.tags+xml"/>
  <Override PartName="/ppt/tags/tag184.xml" ContentType="application/vnd.openxmlformats-officedocument.presentationml.tags+xml"/>
  <Override PartName="/ppt/tags/tag195.xml" ContentType="application/vnd.openxmlformats-officedocument.presentationml.tags+xml"/>
  <Override PartName="/ppt/tags/tag200.xml" ContentType="application/vnd.openxmlformats-officedocument.presentationml.tag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48" r:id="rId1"/>
  </p:sldMasterIdLst>
  <p:notesMasterIdLst>
    <p:notesMasterId r:id="rId51"/>
  </p:notesMasterIdLst>
  <p:handoutMasterIdLst>
    <p:handoutMasterId r:id="rId52"/>
  </p:handoutMasterIdLst>
  <p:sldIdLst>
    <p:sldId id="359" r:id="rId2"/>
    <p:sldId id="394" r:id="rId3"/>
    <p:sldId id="409" r:id="rId4"/>
    <p:sldId id="390" r:id="rId5"/>
    <p:sldId id="391" r:id="rId6"/>
    <p:sldId id="414" r:id="rId7"/>
    <p:sldId id="410" r:id="rId8"/>
    <p:sldId id="356" r:id="rId9"/>
    <p:sldId id="424" r:id="rId10"/>
    <p:sldId id="362" r:id="rId11"/>
    <p:sldId id="374" r:id="rId12"/>
    <p:sldId id="402" r:id="rId13"/>
    <p:sldId id="403" r:id="rId14"/>
    <p:sldId id="399" r:id="rId15"/>
    <p:sldId id="405" r:id="rId16"/>
    <p:sldId id="406" r:id="rId17"/>
    <p:sldId id="407" r:id="rId18"/>
    <p:sldId id="326" r:id="rId19"/>
    <p:sldId id="327" r:id="rId20"/>
    <p:sldId id="328" r:id="rId21"/>
    <p:sldId id="413" r:id="rId22"/>
    <p:sldId id="415" r:id="rId23"/>
    <p:sldId id="416" r:id="rId24"/>
    <p:sldId id="331" r:id="rId25"/>
    <p:sldId id="335" r:id="rId26"/>
    <p:sldId id="337" r:id="rId27"/>
    <p:sldId id="338" r:id="rId28"/>
    <p:sldId id="339" r:id="rId29"/>
    <p:sldId id="421" r:id="rId30"/>
    <p:sldId id="422" r:id="rId31"/>
    <p:sldId id="423" r:id="rId32"/>
    <p:sldId id="417" r:id="rId33"/>
    <p:sldId id="418" r:id="rId34"/>
    <p:sldId id="376" r:id="rId35"/>
    <p:sldId id="343" r:id="rId36"/>
    <p:sldId id="344" r:id="rId37"/>
    <p:sldId id="345" r:id="rId38"/>
    <p:sldId id="347" r:id="rId39"/>
    <p:sldId id="348" r:id="rId40"/>
    <p:sldId id="349" r:id="rId41"/>
    <p:sldId id="350" r:id="rId42"/>
    <p:sldId id="351" r:id="rId43"/>
    <p:sldId id="352" r:id="rId44"/>
    <p:sldId id="377" r:id="rId45"/>
    <p:sldId id="395" r:id="rId46"/>
    <p:sldId id="396" r:id="rId47"/>
    <p:sldId id="411" r:id="rId48"/>
    <p:sldId id="419" r:id="rId49"/>
    <p:sldId id="420" r:id="rId50"/>
  </p:sldIdLst>
  <p:sldSz cx="9144000" cy="6858000" type="screen4x3"/>
  <p:notesSz cx="7315200" cy="9601200"/>
  <p:embeddedFontLst>
    <p:embeddedFont>
      <p:font typeface="Comic Sans MS" pitchFamily="66" charset="0"/>
      <p:regular r:id="rId53"/>
      <p:bold r:id="rId54"/>
    </p:embeddedFont>
    <p:embeddedFont>
      <p:font typeface="cmsy10" pitchFamily="34" charset="0"/>
      <p:regular r:id="rId55"/>
    </p:embeddedFont>
    <p:embeddedFont>
      <p:font typeface="cmmi10" pitchFamily="34" charset="0"/>
      <p:regular r:id="rId56"/>
    </p:embeddedFont>
    <p:embeddedFont>
      <p:font typeface="Cambria" pitchFamily="18" charset="0"/>
      <p:regular r:id="rId57"/>
      <p:bold r:id="rId58"/>
      <p:italic r:id="rId59"/>
      <p:boldItalic r:id="rId60"/>
    </p:embeddedFont>
    <p:embeddedFont>
      <p:font typeface="Cambria Math" pitchFamily="18" charset="0"/>
      <p:regular r:id="rId61"/>
    </p:embeddedFont>
  </p:embeddedFontLst>
  <p:custDataLst>
    <p:tags r:id="rId62"/>
  </p:custDataLst>
  <p:defaultTextStyle>
    <a:defPPr>
      <a:defRPr lang="it-IT"/>
    </a:defPPr>
    <a:lvl1pPr algn="l" rtl="0" fontAlgn="base">
      <a:spcBef>
        <a:spcPct val="50000"/>
      </a:spcBef>
      <a:spcAft>
        <a:spcPct val="0"/>
      </a:spcAft>
      <a:defRPr sz="1600" kern="1200">
        <a:solidFill>
          <a:schemeClr val="tx1"/>
        </a:solidFill>
        <a:latin typeface="Comic Sans MS" pitchFamily="66" charset="0"/>
        <a:ea typeface="+mn-ea"/>
        <a:cs typeface="Arial" charset="0"/>
      </a:defRPr>
    </a:lvl1pPr>
    <a:lvl2pPr marL="457200" algn="l" rtl="0" fontAlgn="base">
      <a:spcBef>
        <a:spcPct val="50000"/>
      </a:spcBef>
      <a:spcAft>
        <a:spcPct val="0"/>
      </a:spcAft>
      <a:defRPr sz="1600" kern="1200">
        <a:solidFill>
          <a:schemeClr val="tx1"/>
        </a:solidFill>
        <a:latin typeface="Comic Sans MS" pitchFamily="66" charset="0"/>
        <a:ea typeface="+mn-ea"/>
        <a:cs typeface="Arial" charset="0"/>
      </a:defRPr>
    </a:lvl2pPr>
    <a:lvl3pPr marL="914400" algn="l" rtl="0" fontAlgn="base">
      <a:spcBef>
        <a:spcPct val="50000"/>
      </a:spcBef>
      <a:spcAft>
        <a:spcPct val="0"/>
      </a:spcAft>
      <a:defRPr sz="1600" kern="1200">
        <a:solidFill>
          <a:schemeClr val="tx1"/>
        </a:solidFill>
        <a:latin typeface="Comic Sans MS" pitchFamily="66" charset="0"/>
        <a:ea typeface="+mn-ea"/>
        <a:cs typeface="Arial" charset="0"/>
      </a:defRPr>
    </a:lvl3pPr>
    <a:lvl4pPr marL="1371600" algn="l" rtl="0" fontAlgn="base">
      <a:spcBef>
        <a:spcPct val="50000"/>
      </a:spcBef>
      <a:spcAft>
        <a:spcPct val="0"/>
      </a:spcAft>
      <a:defRPr sz="1600" kern="1200">
        <a:solidFill>
          <a:schemeClr val="tx1"/>
        </a:solidFill>
        <a:latin typeface="Comic Sans MS" pitchFamily="66" charset="0"/>
        <a:ea typeface="+mn-ea"/>
        <a:cs typeface="Arial" charset="0"/>
      </a:defRPr>
    </a:lvl4pPr>
    <a:lvl5pPr marL="1828800" algn="l" rtl="0" fontAlgn="base">
      <a:spcBef>
        <a:spcPct val="50000"/>
      </a:spcBef>
      <a:spcAft>
        <a:spcPct val="0"/>
      </a:spcAft>
      <a:defRPr sz="1600" kern="1200">
        <a:solidFill>
          <a:schemeClr val="tx1"/>
        </a:solidFill>
        <a:latin typeface="Comic Sans MS" pitchFamily="66" charset="0"/>
        <a:ea typeface="+mn-ea"/>
        <a:cs typeface="Arial" charset="0"/>
      </a:defRPr>
    </a:lvl5pPr>
    <a:lvl6pPr marL="2286000" algn="l" defTabSz="914400" rtl="0" eaLnBrk="1" latinLnBrk="0" hangingPunct="1">
      <a:defRPr sz="1600" kern="1200">
        <a:solidFill>
          <a:schemeClr val="tx1"/>
        </a:solidFill>
        <a:latin typeface="Comic Sans MS" pitchFamily="66" charset="0"/>
        <a:ea typeface="+mn-ea"/>
        <a:cs typeface="Arial" charset="0"/>
      </a:defRPr>
    </a:lvl6pPr>
    <a:lvl7pPr marL="2743200" algn="l" defTabSz="914400" rtl="0" eaLnBrk="1" latinLnBrk="0" hangingPunct="1">
      <a:defRPr sz="1600" kern="1200">
        <a:solidFill>
          <a:schemeClr val="tx1"/>
        </a:solidFill>
        <a:latin typeface="Comic Sans MS" pitchFamily="66" charset="0"/>
        <a:ea typeface="+mn-ea"/>
        <a:cs typeface="Arial" charset="0"/>
      </a:defRPr>
    </a:lvl7pPr>
    <a:lvl8pPr marL="3200400" algn="l" defTabSz="914400" rtl="0" eaLnBrk="1" latinLnBrk="0" hangingPunct="1">
      <a:defRPr sz="1600" kern="1200">
        <a:solidFill>
          <a:schemeClr val="tx1"/>
        </a:solidFill>
        <a:latin typeface="Comic Sans MS" pitchFamily="66" charset="0"/>
        <a:ea typeface="+mn-ea"/>
        <a:cs typeface="Arial" charset="0"/>
      </a:defRPr>
    </a:lvl8pPr>
    <a:lvl9pPr marL="3657600" algn="l" defTabSz="914400" rtl="0" eaLnBrk="1" latinLnBrk="0" hangingPunct="1">
      <a:defRPr sz="1600" kern="1200">
        <a:solidFill>
          <a:schemeClr val="tx1"/>
        </a:solidFill>
        <a:latin typeface="Comic Sans MS" pitchFamily="66" charset="0"/>
        <a:ea typeface="+mn-ea"/>
        <a:cs typeface="Arial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FF"/>
    <a:srgbClr val="CC00CC"/>
    <a:srgbClr val="FFE5FF"/>
    <a:srgbClr val="FFEFEF"/>
    <a:srgbClr val="FFE1E1"/>
    <a:srgbClr val="00CC00"/>
    <a:srgbClr val="66FF33"/>
    <a:srgbClr val="FFF7FF"/>
    <a:srgbClr val="FFDDFF"/>
    <a:srgbClr val="FFCCFF"/>
  </p:clrMru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558" autoAdjust="0"/>
    <p:restoredTop sz="94595" autoAdjust="0"/>
  </p:normalViewPr>
  <p:slideViewPr>
    <p:cSldViewPr>
      <p:cViewPr>
        <p:scale>
          <a:sx n="60" d="100"/>
          <a:sy n="60" d="100"/>
        </p:scale>
        <p:origin x="-438" y="-114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font" Target="fonts/font3.fntdata"/><Relationship Id="rId63" Type="http://schemas.openxmlformats.org/officeDocument/2006/relationships/presProps" Target="pres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54" Type="http://schemas.openxmlformats.org/officeDocument/2006/relationships/font" Target="fonts/font2.fntdata"/><Relationship Id="rId62" Type="http://schemas.openxmlformats.org/officeDocument/2006/relationships/tags" Target="tags/tag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font" Target="fonts/font1.fntdata"/><Relationship Id="rId58" Type="http://schemas.openxmlformats.org/officeDocument/2006/relationships/font" Target="fonts/font6.fntdata"/><Relationship Id="rId66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font" Target="fonts/font5.fntdata"/><Relationship Id="rId61" Type="http://schemas.openxmlformats.org/officeDocument/2006/relationships/font" Target="fonts/font9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handoutMaster" Target="handoutMasters/handoutMaster1.xml"/><Relationship Id="rId60" Type="http://schemas.openxmlformats.org/officeDocument/2006/relationships/font" Target="fonts/font8.fntdata"/><Relationship Id="rId65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font" Target="fonts/font4.fntdata"/><Relationship Id="rId64" Type="http://schemas.openxmlformats.org/officeDocument/2006/relationships/viewProps" Target="viewProps.xml"/><Relationship Id="rId8" Type="http://schemas.openxmlformats.org/officeDocument/2006/relationships/slide" Target="slides/slide7.xml"/><Relationship Id="rId51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font" Target="fonts/font7.fntdata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13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13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213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1" y="0"/>
            <a:ext cx="3170138" cy="479539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4143427" y="0"/>
            <a:ext cx="3170138" cy="479539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651C4EC-6F21-49EE-B31E-F769A47DD806}" type="datetimeFigureOut">
              <a:rPr lang="en-US" smtClean="0"/>
              <a:pPr/>
              <a:t>5/21/2010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1" y="9120172"/>
            <a:ext cx="3170138" cy="479539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4143427" y="9120172"/>
            <a:ext cx="3170138" cy="479539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593A455-6256-4FBA-AD3B-481F6529EABA}" type="slidenum">
              <a:rPr lang="en-US" smtClean="0"/>
              <a:pPr/>
              <a:t>‹#›</a:t>
            </a:fld>
            <a:endParaRPr 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1" y="0"/>
            <a:ext cx="3170138" cy="4795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9048" tIns="49524" rIns="99048" bIns="49524" numCol="1" anchor="t" anchorCtr="0" compatLnSpc="1">
            <a:prstTxWarp prst="textNoShape">
              <a:avLst/>
            </a:prstTxWarp>
          </a:bodyPr>
          <a:lstStyle>
            <a:lvl1pPr defTabSz="990600">
              <a:spcBef>
                <a:spcPct val="0"/>
              </a:spcBef>
              <a:defRPr sz="1300">
                <a:latin typeface="Arial" charset="0"/>
              </a:defRPr>
            </a:lvl1pPr>
          </a:lstStyle>
          <a:p>
            <a:endParaRPr lang="it-IT"/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4143427" y="0"/>
            <a:ext cx="3170138" cy="4795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9048" tIns="49524" rIns="99048" bIns="49524" numCol="1" anchor="t" anchorCtr="0" compatLnSpc="1">
            <a:prstTxWarp prst="textNoShape">
              <a:avLst/>
            </a:prstTxWarp>
          </a:bodyPr>
          <a:lstStyle>
            <a:lvl1pPr algn="r" defTabSz="990600">
              <a:spcBef>
                <a:spcPct val="0"/>
              </a:spcBef>
              <a:defRPr sz="1300">
                <a:latin typeface="Arial" charset="0"/>
              </a:defRPr>
            </a:lvl1pPr>
          </a:lstStyle>
          <a:p>
            <a:endParaRPr lang="it-IT"/>
          </a:p>
        </p:txBody>
      </p:sp>
      <p:sp>
        <p:nvSpPr>
          <p:cNvPr id="3076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258888" y="720725"/>
            <a:ext cx="4797425" cy="3598863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</p:spPr>
      </p:sp>
      <p:sp>
        <p:nvSpPr>
          <p:cNvPr id="30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731194" y="4560086"/>
            <a:ext cx="5852814" cy="432031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9048" tIns="49524" rIns="99048" bIns="49524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it-IT" smtClean="0"/>
              <a:t>Fare clic per modificare gli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</a:p>
        </p:txBody>
      </p:sp>
      <p:sp>
        <p:nvSpPr>
          <p:cNvPr id="30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1" y="9120172"/>
            <a:ext cx="3170138" cy="4795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9048" tIns="49524" rIns="99048" bIns="49524" numCol="1" anchor="b" anchorCtr="0" compatLnSpc="1">
            <a:prstTxWarp prst="textNoShape">
              <a:avLst/>
            </a:prstTxWarp>
          </a:bodyPr>
          <a:lstStyle>
            <a:lvl1pPr defTabSz="990600">
              <a:spcBef>
                <a:spcPct val="0"/>
              </a:spcBef>
              <a:defRPr sz="1300">
                <a:latin typeface="Arial" charset="0"/>
              </a:defRPr>
            </a:lvl1pPr>
          </a:lstStyle>
          <a:p>
            <a:endParaRPr lang="it-IT"/>
          </a:p>
        </p:txBody>
      </p:sp>
      <p:sp>
        <p:nvSpPr>
          <p:cNvPr id="30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4143427" y="9120172"/>
            <a:ext cx="3170138" cy="4795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9048" tIns="49524" rIns="99048" bIns="49524" numCol="1" anchor="b" anchorCtr="0" compatLnSpc="1">
            <a:prstTxWarp prst="textNoShape">
              <a:avLst/>
            </a:prstTxWarp>
          </a:bodyPr>
          <a:lstStyle>
            <a:lvl1pPr algn="r" defTabSz="990600">
              <a:spcBef>
                <a:spcPct val="0"/>
              </a:spcBef>
              <a:defRPr sz="1300">
                <a:latin typeface="Arial" charset="0"/>
              </a:defRPr>
            </a:lvl1pPr>
          </a:lstStyle>
          <a:p>
            <a:fld id="{B47D1118-A9C8-4992-83F6-724F6E759085}" type="slidenum">
              <a:rPr lang="it-IT"/>
              <a:pPr/>
              <a:t>‹#›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Arial" charset="0"/>
      </a:defRPr>
    </a:lvl1pPr>
    <a:lvl2pPr marL="4572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Arial" charset="0"/>
      </a:defRPr>
    </a:lvl2pPr>
    <a:lvl3pPr marL="9144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Arial" charset="0"/>
      </a:defRPr>
    </a:lvl3pPr>
    <a:lvl4pPr marL="13716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Arial" charset="0"/>
      </a:defRPr>
    </a:lvl4pPr>
    <a:lvl5pPr marL="18288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Arial" charset="0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8285B95C-65B0-4BED-A4C6-9FFAB7F98254}" type="slidenum">
              <a:rPr lang="it-IT">
                <a:latin typeface="Arial" charset="0"/>
                <a:cs typeface="Arial" charset="0"/>
              </a:rPr>
              <a:pPr/>
              <a:t>1</a:t>
            </a:fld>
            <a:endParaRPr lang="it-IT">
              <a:latin typeface="Arial" charset="0"/>
              <a:cs typeface="Arial" charset="0"/>
            </a:endParaRPr>
          </a:p>
        </p:txBody>
      </p:sp>
      <p:sp>
        <p:nvSpPr>
          <p:cNvPr id="532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62063" y="720725"/>
            <a:ext cx="4800600" cy="3600450"/>
          </a:xfrm>
          <a:ln/>
        </p:spPr>
      </p:sp>
      <p:sp>
        <p:nvSpPr>
          <p:cNvPr id="532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dirty="0" smtClean="0">
              <a:latin typeface="Arial" charset="0"/>
              <a:cs typeface="Arial" charset="0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797425" cy="35988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47D1118-A9C8-4992-83F6-724F6E759085}" type="slidenum">
              <a:rPr lang="it-IT" smtClean="0"/>
              <a:pPr/>
              <a:t>11</a:t>
            </a:fld>
            <a:endParaRPr lang="it-IT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797425" cy="35988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47D1118-A9C8-4992-83F6-724F6E759085}" type="slidenum">
              <a:rPr lang="it-IT" smtClean="0"/>
              <a:pPr/>
              <a:t>15</a:t>
            </a:fld>
            <a:endParaRPr lang="it-IT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797425" cy="35988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47D1118-A9C8-4992-83F6-724F6E759085}" type="slidenum">
              <a:rPr lang="it-IT" smtClean="0"/>
              <a:pPr/>
              <a:t>18</a:t>
            </a:fld>
            <a:endParaRPr lang="it-IT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797425" cy="35988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47D1118-A9C8-4992-83F6-724F6E759085}" type="slidenum">
              <a:rPr lang="it-IT" smtClean="0"/>
              <a:pPr/>
              <a:t>19</a:t>
            </a:fld>
            <a:endParaRPr lang="it-IT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797425" cy="35988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47D1118-A9C8-4992-83F6-724F6E759085}" type="slidenum">
              <a:rPr lang="it-IT" smtClean="0"/>
              <a:pPr/>
              <a:t>20</a:t>
            </a:fld>
            <a:endParaRPr lang="it-IT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797425" cy="35988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47D1118-A9C8-4992-83F6-724F6E759085}" type="slidenum">
              <a:rPr lang="it-IT" smtClean="0"/>
              <a:pPr/>
              <a:t>21</a:t>
            </a:fld>
            <a:endParaRPr lang="it-IT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797425" cy="35988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47D1118-A9C8-4992-83F6-724F6E759085}" type="slidenum">
              <a:rPr lang="it-IT" smtClean="0"/>
              <a:pPr/>
              <a:t>22</a:t>
            </a:fld>
            <a:endParaRPr lang="it-IT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797425" cy="35988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47D1118-A9C8-4992-83F6-724F6E759085}" type="slidenum">
              <a:rPr lang="it-IT" smtClean="0"/>
              <a:pPr/>
              <a:t>23</a:t>
            </a:fld>
            <a:endParaRPr lang="it-IT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797425" cy="35988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47D1118-A9C8-4992-83F6-724F6E759085}" type="slidenum">
              <a:rPr lang="it-IT" smtClean="0"/>
              <a:pPr/>
              <a:t>24</a:t>
            </a:fld>
            <a:endParaRPr lang="it-IT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797425" cy="35988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47D1118-A9C8-4992-83F6-724F6E759085}" type="slidenum">
              <a:rPr lang="it-IT" smtClean="0"/>
              <a:pPr/>
              <a:t>25</a:t>
            </a:fld>
            <a:endParaRPr lang="it-IT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952D2A0-7073-40E6-9B40-AA732F5580A9}" type="slidenum">
              <a:rPr lang="it-IT">
                <a:latin typeface="Arial" charset="0"/>
                <a:cs typeface="Arial" charset="0"/>
              </a:rPr>
              <a:pPr/>
              <a:t>2</a:t>
            </a:fld>
            <a:endParaRPr lang="it-IT">
              <a:latin typeface="Arial" charset="0"/>
              <a:cs typeface="Arial" charset="0"/>
            </a:endParaRPr>
          </a:p>
        </p:txBody>
      </p:sp>
      <p:sp>
        <p:nvSpPr>
          <p:cNvPr id="542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8888" y="720725"/>
            <a:ext cx="4799012" cy="3598863"/>
          </a:xfrm>
          <a:ln/>
        </p:spPr>
      </p:sp>
      <p:sp>
        <p:nvSpPr>
          <p:cNvPr id="542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dirty="0" smtClean="0">
              <a:latin typeface="Arial" charset="0"/>
              <a:cs typeface="Arial" charset="0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797425" cy="35988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47D1118-A9C8-4992-83F6-724F6E759085}" type="slidenum">
              <a:rPr lang="it-IT" smtClean="0"/>
              <a:pPr/>
              <a:t>26</a:t>
            </a:fld>
            <a:endParaRPr lang="it-IT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D176B0B-894A-4ABE-BAF1-492AB85BDF25}" type="slidenum">
              <a:rPr lang="it-IT">
                <a:latin typeface="Arial" charset="0"/>
                <a:cs typeface="Arial" charset="0"/>
              </a:rPr>
              <a:pPr/>
              <a:t>27</a:t>
            </a:fld>
            <a:endParaRPr lang="it-IT">
              <a:latin typeface="Arial" charset="0"/>
              <a:cs typeface="Arial" charset="0"/>
            </a:endParaRPr>
          </a:p>
        </p:txBody>
      </p:sp>
      <p:sp>
        <p:nvSpPr>
          <p:cNvPr id="645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8888" y="720725"/>
            <a:ext cx="4799012" cy="3598863"/>
          </a:xfrm>
          <a:ln/>
        </p:spPr>
      </p:sp>
      <p:sp>
        <p:nvSpPr>
          <p:cNvPr id="645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dirty="0" smtClean="0">
              <a:latin typeface="Arial" charset="0"/>
              <a:cs typeface="Arial" charset="0"/>
            </a:endParaRP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797425" cy="35988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47D1118-A9C8-4992-83F6-724F6E759085}" type="slidenum">
              <a:rPr lang="it-IT" smtClean="0"/>
              <a:pPr/>
              <a:t>28</a:t>
            </a:fld>
            <a:endParaRPr lang="it-IT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797425" cy="35988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47D1118-A9C8-4992-83F6-724F6E759085}" type="slidenum">
              <a:rPr lang="it-IT" smtClean="0"/>
              <a:pPr/>
              <a:t>29</a:t>
            </a:fld>
            <a:endParaRPr lang="it-IT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797425" cy="35988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47D1118-A9C8-4992-83F6-724F6E759085}" type="slidenum">
              <a:rPr lang="it-IT" smtClean="0"/>
              <a:pPr/>
              <a:t>30</a:t>
            </a:fld>
            <a:endParaRPr lang="it-IT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797425" cy="35988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47D1118-A9C8-4992-83F6-724F6E759085}" type="slidenum">
              <a:rPr lang="it-IT" smtClean="0"/>
              <a:pPr/>
              <a:t>31</a:t>
            </a:fld>
            <a:endParaRPr lang="it-IT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797425" cy="35988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47D1118-A9C8-4992-83F6-724F6E759085}" type="slidenum">
              <a:rPr lang="it-IT" smtClean="0"/>
              <a:pPr/>
              <a:t>32</a:t>
            </a:fld>
            <a:endParaRPr lang="it-IT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797425" cy="35988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47D1118-A9C8-4992-83F6-724F6E759085}" type="slidenum">
              <a:rPr lang="it-IT" smtClean="0"/>
              <a:pPr/>
              <a:t>33</a:t>
            </a:fld>
            <a:endParaRPr lang="it-IT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797425" cy="35988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47D1118-A9C8-4992-83F6-724F6E759085}" type="slidenum">
              <a:rPr lang="it-IT" smtClean="0"/>
              <a:pPr/>
              <a:t>34</a:t>
            </a:fld>
            <a:endParaRPr lang="it-IT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5C968FE-C1E6-453C-9B0D-CAEC64690844}" type="slidenum">
              <a:rPr lang="it-IT"/>
              <a:pPr/>
              <a:t>35</a:t>
            </a:fld>
            <a:endParaRPr lang="it-IT"/>
          </a:p>
        </p:txBody>
      </p:sp>
      <p:sp>
        <p:nvSpPr>
          <p:cNvPr id="368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62063" y="720725"/>
            <a:ext cx="4800600" cy="3600450"/>
          </a:xfrm>
          <a:ln/>
        </p:spPr>
      </p:sp>
      <p:sp>
        <p:nvSpPr>
          <p:cNvPr id="3686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31194" y="4558597"/>
            <a:ext cx="5852814" cy="4321806"/>
          </a:xfrm>
        </p:spPr>
        <p:txBody>
          <a:bodyPr/>
          <a:lstStyle/>
          <a:p>
            <a:endParaRPr lang="en-US" dirty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797425" cy="35988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47D1118-A9C8-4992-83F6-724F6E759085}" type="slidenum">
              <a:rPr lang="it-IT" smtClean="0"/>
              <a:pPr/>
              <a:t>3</a:t>
            </a:fld>
            <a:endParaRPr lang="it-IT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FDB36D83-9E81-4949-A0BA-28B6ED163B6C}" type="slidenum">
              <a:rPr lang="it-IT"/>
              <a:pPr/>
              <a:t>36</a:t>
            </a:fld>
            <a:endParaRPr lang="it-IT"/>
          </a:p>
        </p:txBody>
      </p:sp>
      <p:sp>
        <p:nvSpPr>
          <p:cNvPr id="1740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62063" y="720725"/>
            <a:ext cx="4800600" cy="3600450"/>
          </a:xfrm>
          <a:ln/>
        </p:spPr>
      </p:sp>
      <p:sp>
        <p:nvSpPr>
          <p:cNvPr id="17408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31194" y="4558597"/>
            <a:ext cx="5852814" cy="4321806"/>
          </a:xfrm>
        </p:spPr>
        <p:txBody>
          <a:bodyPr/>
          <a:lstStyle/>
          <a:p>
            <a:endParaRPr lang="en-US" dirty="0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109A642-5F22-4418-9BCF-B23000ABF1F6}" type="slidenum">
              <a:rPr lang="it-IT"/>
              <a:pPr/>
              <a:t>37</a:t>
            </a:fld>
            <a:endParaRPr lang="it-IT"/>
          </a:p>
        </p:txBody>
      </p:sp>
      <p:sp>
        <p:nvSpPr>
          <p:cNvPr id="16384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62063" y="720725"/>
            <a:ext cx="4800600" cy="3600450"/>
          </a:xfrm>
          <a:ln/>
        </p:spPr>
      </p:sp>
      <p:sp>
        <p:nvSpPr>
          <p:cNvPr id="16384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31194" y="4558597"/>
            <a:ext cx="5852814" cy="4321806"/>
          </a:xfrm>
        </p:spPr>
        <p:txBody>
          <a:bodyPr/>
          <a:lstStyle/>
          <a:p>
            <a:endParaRPr lang="en-US" dirty="0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325FB62-78B8-459A-829F-4D2D07A9F421}" type="slidenum">
              <a:rPr lang="it-IT"/>
              <a:pPr/>
              <a:t>38</a:t>
            </a:fld>
            <a:endParaRPr lang="it-IT"/>
          </a:p>
        </p:txBody>
      </p:sp>
      <p:sp>
        <p:nvSpPr>
          <p:cNvPr id="1413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8888" y="720725"/>
            <a:ext cx="4797425" cy="3598863"/>
          </a:xfrm>
          <a:ln/>
        </p:spPr>
      </p:sp>
      <p:sp>
        <p:nvSpPr>
          <p:cNvPr id="14131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435593B3-E5E6-4427-8C09-B54EF35BE160}" type="slidenum">
              <a:rPr lang="it-IT"/>
              <a:pPr/>
              <a:t>39</a:t>
            </a:fld>
            <a:endParaRPr lang="it-IT"/>
          </a:p>
        </p:txBody>
      </p:sp>
      <p:sp>
        <p:nvSpPr>
          <p:cNvPr id="1433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8888" y="720725"/>
            <a:ext cx="4797425" cy="3598863"/>
          </a:xfrm>
          <a:ln/>
        </p:spPr>
      </p:sp>
      <p:sp>
        <p:nvSpPr>
          <p:cNvPr id="14336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AB68C7CC-D518-414F-B0FD-B43FC11ADE16}" type="slidenum">
              <a:rPr lang="it-IT"/>
              <a:pPr/>
              <a:t>40</a:t>
            </a:fld>
            <a:endParaRPr lang="it-IT"/>
          </a:p>
        </p:txBody>
      </p:sp>
      <p:sp>
        <p:nvSpPr>
          <p:cNvPr id="1454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8888" y="720725"/>
            <a:ext cx="4797425" cy="3598863"/>
          </a:xfrm>
          <a:ln/>
        </p:spPr>
      </p:sp>
      <p:sp>
        <p:nvSpPr>
          <p:cNvPr id="14541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4CE0DFFF-C340-41C4-8F69-E42DFB20CE21}" type="slidenum">
              <a:rPr lang="it-IT"/>
              <a:pPr/>
              <a:t>41</a:t>
            </a:fld>
            <a:endParaRPr lang="it-IT"/>
          </a:p>
        </p:txBody>
      </p:sp>
      <p:sp>
        <p:nvSpPr>
          <p:cNvPr id="1515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8888" y="720725"/>
            <a:ext cx="4797425" cy="3598863"/>
          </a:xfrm>
          <a:ln/>
        </p:spPr>
      </p:sp>
      <p:sp>
        <p:nvSpPr>
          <p:cNvPr id="15155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ECCF3191-50BE-4B9E-A364-9175910D32E1}" type="slidenum">
              <a:rPr lang="it-IT"/>
              <a:pPr/>
              <a:t>42</a:t>
            </a:fld>
            <a:endParaRPr lang="it-IT"/>
          </a:p>
        </p:txBody>
      </p:sp>
      <p:sp>
        <p:nvSpPr>
          <p:cNvPr id="1536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8888" y="720725"/>
            <a:ext cx="4797425" cy="3598863"/>
          </a:xfrm>
          <a:ln/>
        </p:spPr>
      </p:sp>
      <p:sp>
        <p:nvSpPr>
          <p:cNvPr id="15360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C301B43E-1BB7-4A08-B0A4-AB16CE1C0934}" type="slidenum">
              <a:rPr lang="it-IT"/>
              <a:pPr/>
              <a:t>43</a:t>
            </a:fld>
            <a:endParaRPr lang="it-IT"/>
          </a:p>
        </p:txBody>
      </p:sp>
      <p:sp>
        <p:nvSpPr>
          <p:cNvPr id="1617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8888" y="720725"/>
            <a:ext cx="4797425" cy="3598863"/>
          </a:xfrm>
          <a:ln/>
        </p:spPr>
      </p:sp>
      <p:sp>
        <p:nvSpPr>
          <p:cNvPr id="1617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797425" cy="35988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47D1118-A9C8-4992-83F6-724F6E759085}" type="slidenum">
              <a:rPr lang="it-IT" smtClean="0"/>
              <a:pPr/>
              <a:t>44</a:t>
            </a:fld>
            <a:endParaRPr lang="it-IT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797425" cy="35988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47D1118-A9C8-4992-83F6-724F6E759085}" type="slidenum">
              <a:rPr lang="it-IT" smtClean="0"/>
              <a:pPr/>
              <a:t>45</a:t>
            </a:fld>
            <a:endParaRPr lang="it-IT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797425" cy="35988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47D1118-A9C8-4992-83F6-724F6E759085}" type="slidenum">
              <a:rPr lang="it-IT" smtClean="0"/>
              <a:pPr/>
              <a:t>4</a:t>
            </a:fld>
            <a:endParaRPr lang="it-IT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797425" cy="35988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47D1118-A9C8-4992-83F6-724F6E759085}" type="slidenum">
              <a:rPr lang="it-IT" smtClean="0"/>
              <a:pPr/>
              <a:t>46</a:t>
            </a:fld>
            <a:endParaRPr lang="it-IT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797425" cy="35988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47D1118-A9C8-4992-83F6-724F6E759085}" type="slidenum">
              <a:rPr lang="it-IT" smtClean="0"/>
              <a:pPr/>
              <a:t>47</a:t>
            </a:fld>
            <a:endParaRPr lang="it-IT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797425" cy="35988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47D1118-A9C8-4992-83F6-724F6E759085}" type="slidenum">
              <a:rPr lang="it-IT" smtClean="0"/>
              <a:pPr/>
              <a:t>48</a:t>
            </a:fld>
            <a:endParaRPr lang="it-IT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797425" cy="35988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47D1118-A9C8-4992-83F6-724F6E759085}" type="slidenum">
              <a:rPr lang="it-IT" smtClean="0"/>
              <a:pPr/>
              <a:t>49</a:t>
            </a:fld>
            <a:endParaRPr lang="it-IT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797425" cy="35988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47D1118-A9C8-4992-83F6-724F6E759085}" type="slidenum">
              <a:rPr lang="it-IT" smtClean="0"/>
              <a:pPr/>
              <a:t>5</a:t>
            </a:fld>
            <a:endParaRPr lang="it-IT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797425" cy="35988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47D1118-A9C8-4992-83F6-724F6E759085}" type="slidenum">
              <a:rPr lang="it-IT" smtClean="0"/>
              <a:pPr/>
              <a:t>6</a:t>
            </a:fld>
            <a:endParaRPr lang="it-IT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797425" cy="35988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47D1118-A9C8-4992-83F6-724F6E759085}" type="slidenum">
              <a:rPr lang="it-IT" smtClean="0"/>
              <a:pPr/>
              <a:t>8</a:t>
            </a:fld>
            <a:endParaRPr lang="it-IT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F63CA66-8F99-4094-9E04-6BDBD020698A}" type="slidenum">
              <a:rPr lang="it-IT">
                <a:latin typeface="Arial" charset="0"/>
                <a:cs typeface="Arial" charset="0"/>
              </a:rPr>
              <a:pPr/>
              <a:t>9</a:t>
            </a:fld>
            <a:endParaRPr lang="it-IT">
              <a:latin typeface="Arial" charset="0"/>
              <a:cs typeface="Arial" charset="0"/>
            </a:endParaRPr>
          </a:p>
        </p:txBody>
      </p:sp>
      <p:sp>
        <p:nvSpPr>
          <p:cNvPr id="552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8888" y="720725"/>
            <a:ext cx="4799012" cy="3598863"/>
          </a:xfrm>
          <a:ln/>
        </p:spPr>
      </p:sp>
      <p:sp>
        <p:nvSpPr>
          <p:cNvPr id="553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dirty="0" smtClean="0">
              <a:latin typeface="Arial" charset="0"/>
              <a:cs typeface="Arial" charset="0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258888" y="720725"/>
            <a:ext cx="4797425" cy="35988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47D1118-A9C8-4992-83F6-724F6E759085}" type="slidenum">
              <a:rPr lang="it-IT" smtClean="0"/>
              <a:pPr/>
              <a:t>10</a:t>
            </a:fld>
            <a:endParaRPr lang="it-IT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it-IT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it-IT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C33F58E-1B3C-40F2-B217-54D8A744C3EA}" type="slidenum">
              <a:rPr lang="it-IT"/>
              <a:pPr/>
              <a:t>‹#›</a:t>
            </a:fld>
            <a:endParaRPr lang="it-IT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it-IT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it-IT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0170368-5CB9-4D89-B77A-0517E4300C44}" type="slidenum">
              <a:rPr lang="it-IT"/>
              <a:pPr/>
              <a:t>‹#›</a:t>
            </a:fld>
            <a:endParaRPr lang="it-IT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it-IT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it-IT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91381AF-F3DB-4A59-ACD6-93A013F57B75}" type="slidenum">
              <a:rPr lang="it-IT"/>
              <a:pPr/>
              <a:t>‹#›</a:t>
            </a:fld>
            <a:endParaRPr lang="it-IT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it-IT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it-IT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DE25149-AB77-498E-B7C2-7156C111C008}" type="slidenum">
              <a:rPr lang="it-IT"/>
              <a:pPr/>
              <a:t>‹#›</a:t>
            </a:fld>
            <a:endParaRPr lang="it-IT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it-IT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it-IT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986258F-BDC0-4226-916E-AB4748C10F69}" type="slidenum">
              <a:rPr lang="it-IT"/>
              <a:pPr/>
              <a:t>‹#›</a:t>
            </a:fld>
            <a:endParaRPr lang="it-IT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it-IT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it-IT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5A6B99A-92BC-4F92-B70A-F334E908B03F}" type="slidenum">
              <a:rPr lang="it-IT"/>
              <a:pPr/>
              <a:t>‹#›</a:t>
            </a:fld>
            <a:endParaRPr lang="it-IT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it-IT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it-IT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E5DEE57-FB6B-4EA3-B78C-3D03D6AEEF26}" type="slidenum">
              <a:rPr lang="it-IT"/>
              <a:pPr/>
              <a:t>‹#›</a:t>
            </a:fld>
            <a:endParaRPr lang="it-IT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it-IT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it-IT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97E0B59-A51D-4F8B-A3FF-A306A8E92CEA}" type="slidenum">
              <a:rPr lang="it-IT"/>
              <a:pPr/>
              <a:t>‹#›</a:t>
            </a:fld>
            <a:endParaRPr lang="it-IT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it-IT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6EBE3D3-4A81-44D8-BF47-FF114A7A3C66}" type="slidenum">
              <a:rPr lang="it-IT"/>
              <a:pPr/>
              <a:t>‹#›</a:t>
            </a:fld>
            <a:endParaRPr lang="it-IT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it-IT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it-IT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AD33443-1B51-43A8-AC82-2EE1F7D21F63}" type="slidenum">
              <a:rPr lang="it-IT"/>
              <a:pPr/>
              <a:t>‹#›</a:t>
            </a:fld>
            <a:endParaRPr lang="it-IT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it-IT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it-IT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77DC375-D187-4AC5-8691-DE72E6C8B155}" type="slidenum">
              <a:rPr lang="it-IT"/>
              <a:pPr/>
              <a:t>‹#›</a:t>
            </a:fld>
            <a:endParaRPr lang="it-IT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it-IT" smtClean="0"/>
              <a:t>Fare clic per modificare lo stile del titolo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it-IT" smtClean="0"/>
              <a:t>Fare clic per modificare gli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>
                <a:latin typeface="+mn-lt"/>
              </a:defRPr>
            </a:lvl1pPr>
          </a:lstStyle>
          <a:p>
            <a:endParaRPr lang="it-IT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>
                <a:latin typeface="+mn-lt"/>
              </a:defRPr>
            </a:lvl1pPr>
          </a:lstStyle>
          <a:p>
            <a:endParaRPr lang="it-IT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>
                <a:latin typeface="+mn-lt"/>
              </a:defRPr>
            </a:lvl1pPr>
          </a:lstStyle>
          <a:p>
            <a:fld id="{EF47C96E-666A-4657-8507-5DD5049456DA}" type="slidenum">
              <a:rPr lang="it-IT"/>
              <a:pPr/>
              <a:t>‹#›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tags" Target="../tags/tag62.xml"/><Relationship Id="rId13" Type="http://schemas.openxmlformats.org/officeDocument/2006/relationships/notesSlide" Target="../notesSlides/notesSlide9.xml"/><Relationship Id="rId18" Type="http://schemas.openxmlformats.org/officeDocument/2006/relationships/image" Target="../media/image54.png"/><Relationship Id="rId3" Type="http://schemas.openxmlformats.org/officeDocument/2006/relationships/tags" Target="../tags/tag57.xml"/><Relationship Id="rId21" Type="http://schemas.openxmlformats.org/officeDocument/2006/relationships/image" Target="../media/image38.png"/><Relationship Id="rId7" Type="http://schemas.openxmlformats.org/officeDocument/2006/relationships/tags" Target="../tags/tag61.xml"/><Relationship Id="rId12" Type="http://schemas.openxmlformats.org/officeDocument/2006/relationships/slideLayout" Target="../slideLayouts/slideLayout2.xml"/><Relationship Id="rId17" Type="http://schemas.openxmlformats.org/officeDocument/2006/relationships/image" Target="../media/image53.png"/><Relationship Id="rId2" Type="http://schemas.openxmlformats.org/officeDocument/2006/relationships/tags" Target="../tags/tag56.xml"/><Relationship Id="rId16" Type="http://schemas.openxmlformats.org/officeDocument/2006/relationships/image" Target="../media/image52.png"/><Relationship Id="rId20" Type="http://schemas.openxmlformats.org/officeDocument/2006/relationships/image" Target="../media/image56.png"/><Relationship Id="rId1" Type="http://schemas.openxmlformats.org/officeDocument/2006/relationships/tags" Target="../tags/tag55.xml"/><Relationship Id="rId6" Type="http://schemas.openxmlformats.org/officeDocument/2006/relationships/tags" Target="../tags/tag60.xml"/><Relationship Id="rId11" Type="http://schemas.openxmlformats.org/officeDocument/2006/relationships/tags" Target="../tags/tag65.xml"/><Relationship Id="rId24" Type="http://schemas.openxmlformats.org/officeDocument/2006/relationships/image" Target="../media/image41.png"/><Relationship Id="rId5" Type="http://schemas.openxmlformats.org/officeDocument/2006/relationships/tags" Target="../tags/tag59.xml"/><Relationship Id="rId15" Type="http://schemas.openxmlformats.org/officeDocument/2006/relationships/image" Target="../media/image51.png"/><Relationship Id="rId23" Type="http://schemas.openxmlformats.org/officeDocument/2006/relationships/image" Target="../media/image40.png"/><Relationship Id="rId10" Type="http://schemas.openxmlformats.org/officeDocument/2006/relationships/tags" Target="../tags/tag64.xml"/><Relationship Id="rId19" Type="http://schemas.openxmlformats.org/officeDocument/2006/relationships/image" Target="../media/image55.png"/><Relationship Id="rId4" Type="http://schemas.openxmlformats.org/officeDocument/2006/relationships/tags" Target="../tags/tag58.xml"/><Relationship Id="rId9" Type="http://schemas.openxmlformats.org/officeDocument/2006/relationships/tags" Target="../tags/tag63.xml"/><Relationship Id="rId14" Type="http://schemas.openxmlformats.org/officeDocument/2006/relationships/image" Target="../media/image50.png"/><Relationship Id="rId22" Type="http://schemas.openxmlformats.org/officeDocument/2006/relationships/image" Target="../media/image39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10.xml"/><Relationship Id="rId13" Type="http://schemas.openxmlformats.org/officeDocument/2006/relationships/image" Target="../media/image61.png"/><Relationship Id="rId3" Type="http://schemas.openxmlformats.org/officeDocument/2006/relationships/tags" Target="../tags/tag68.xml"/><Relationship Id="rId7" Type="http://schemas.openxmlformats.org/officeDocument/2006/relationships/slideLayout" Target="../slideLayouts/slideLayout2.xml"/><Relationship Id="rId12" Type="http://schemas.openxmlformats.org/officeDocument/2006/relationships/image" Target="../media/image60.png"/><Relationship Id="rId2" Type="http://schemas.openxmlformats.org/officeDocument/2006/relationships/tags" Target="../tags/tag67.xml"/><Relationship Id="rId1" Type="http://schemas.openxmlformats.org/officeDocument/2006/relationships/tags" Target="../tags/tag66.xml"/><Relationship Id="rId6" Type="http://schemas.openxmlformats.org/officeDocument/2006/relationships/tags" Target="../tags/tag71.xml"/><Relationship Id="rId11" Type="http://schemas.openxmlformats.org/officeDocument/2006/relationships/image" Target="../media/image59.png"/><Relationship Id="rId5" Type="http://schemas.openxmlformats.org/officeDocument/2006/relationships/tags" Target="../tags/tag70.xml"/><Relationship Id="rId10" Type="http://schemas.openxmlformats.org/officeDocument/2006/relationships/image" Target="../media/image58.png"/><Relationship Id="rId4" Type="http://schemas.openxmlformats.org/officeDocument/2006/relationships/tags" Target="../tags/tag69.xml"/><Relationship Id="rId9" Type="http://schemas.openxmlformats.org/officeDocument/2006/relationships/image" Target="../media/image57.png"/><Relationship Id="rId14" Type="http://schemas.openxmlformats.org/officeDocument/2006/relationships/image" Target="../media/image62.png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.xml"/><Relationship Id="rId13" Type="http://schemas.openxmlformats.org/officeDocument/2006/relationships/image" Target="../media/image67.png"/><Relationship Id="rId3" Type="http://schemas.openxmlformats.org/officeDocument/2006/relationships/tags" Target="../tags/tag74.xml"/><Relationship Id="rId7" Type="http://schemas.openxmlformats.org/officeDocument/2006/relationships/tags" Target="../tags/tag78.xml"/><Relationship Id="rId12" Type="http://schemas.openxmlformats.org/officeDocument/2006/relationships/image" Target="../media/image66.png"/><Relationship Id="rId17" Type="http://schemas.openxmlformats.org/officeDocument/2006/relationships/image" Target="../media/image71.png"/><Relationship Id="rId2" Type="http://schemas.openxmlformats.org/officeDocument/2006/relationships/tags" Target="../tags/tag73.xml"/><Relationship Id="rId16" Type="http://schemas.openxmlformats.org/officeDocument/2006/relationships/image" Target="../media/image70.png"/><Relationship Id="rId1" Type="http://schemas.openxmlformats.org/officeDocument/2006/relationships/tags" Target="../tags/tag72.xml"/><Relationship Id="rId6" Type="http://schemas.openxmlformats.org/officeDocument/2006/relationships/tags" Target="../tags/tag77.xml"/><Relationship Id="rId11" Type="http://schemas.openxmlformats.org/officeDocument/2006/relationships/image" Target="../media/image65.png"/><Relationship Id="rId5" Type="http://schemas.openxmlformats.org/officeDocument/2006/relationships/tags" Target="../tags/tag76.xml"/><Relationship Id="rId15" Type="http://schemas.openxmlformats.org/officeDocument/2006/relationships/image" Target="../media/image69.png"/><Relationship Id="rId10" Type="http://schemas.openxmlformats.org/officeDocument/2006/relationships/image" Target="../media/image64.jpeg"/><Relationship Id="rId4" Type="http://schemas.openxmlformats.org/officeDocument/2006/relationships/tags" Target="../tags/tag75.xml"/><Relationship Id="rId9" Type="http://schemas.openxmlformats.org/officeDocument/2006/relationships/image" Target="../media/image63.jpeg"/><Relationship Id="rId14" Type="http://schemas.openxmlformats.org/officeDocument/2006/relationships/image" Target="../media/image68.pn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jpe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9.xml"/><Relationship Id="rId5" Type="http://schemas.openxmlformats.org/officeDocument/2006/relationships/image" Target="../media/image74.png"/><Relationship Id="rId4" Type="http://schemas.openxmlformats.org/officeDocument/2006/relationships/image" Target="../media/image73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jpeg"/><Relationship Id="rId2" Type="http://schemas.openxmlformats.org/officeDocument/2006/relationships/image" Target="../media/image75.jpe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7.emf"/><Relationship Id="rId18" Type="http://schemas.openxmlformats.org/officeDocument/2006/relationships/image" Target="../media/image82.emf"/><Relationship Id="rId26" Type="http://schemas.openxmlformats.org/officeDocument/2006/relationships/image" Target="../media/image90.emf"/><Relationship Id="rId39" Type="http://schemas.openxmlformats.org/officeDocument/2006/relationships/image" Target="../media/image103.emf"/><Relationship Id="rId21" Type="http://schemas.openxmlformats.org/officeDocument/2006/relationships/image" Target="../media/image85.emf"/><Relationship Id="rId34" Type="http://schemas.openxmlformats.org/officeDocument/2006/relationships/image" Target="../media/image98.emf"/><Relationship Id="rId42" Type="http://schemas.openxmlformats.org/officeDocument/2006/relationships/image" Target="../media/image106.emf"/><Relationship Id="rId47" Type="http://schemas.openxmlformats.org/officeDocument/2006/relationships/image" Target="../media/image111.emf"/><Relationship Id="rId50" Type="http://schemas.openxmlformats.org/officeDocument/2006/relationships/image" Target="../media/image114.emf"/><Relationship Id="rId55" Type="http://schemas.openxmlformats.org/officeDocument/2006/relationships/image" Target="../media/image119.emf"/><Relationship Id="rId63" Type="http://schemas.openxmlformats.org/officeDocument/2006/relationships/image" Target="../media/image127.png"/><Relationship Id="rId7" Type="http://schemas.openxmlformats.org/officeDocument/2006/relationships/tags" Target="../tags/tag86.xml"/><Relationship Id="rId2" Type="http://schemas.openxmlformats.org/officeDocument/2006/relationships/tags" Target="../tags/tag81.xml"/><Relationship Id="rId16" Type="http://schemas.openxmlformats.org/officeDocument/2006/relationships/image" Target="../media/image80.emf"/><Relationship Id="rId20" Type="http://schemas.openxmlformats.org/officeDocument/2006/relationships/image" Target="../media/image84.emf"/><Relationship Id="rId29" Type="http://schemas.openxmlformats.org/officeDocument/2006/relationships/image" Target="../media/image93.emf"/><Relationship Id="rId41" Type="http://schemas.openxmlformats.org/officeDocument/2006/relationships/image" Target="../media/image105.emf"/><Relationship Id="rId54" Type="http://schemas.openxmlformats.org/officeDocument/2006/relationships/image" Target="../media/image118.emf"/><Relationship Id="rId62" Type="http://schemas.openxmlformats.org/officeDocument/2006/relationships/image" Target="../media/image126.png"/><Relationship Id="rId1" Type="http://schemas.openxmlformats.org/officeDocument/2006/relationships/tags" Target="../tags/tag80.xml"/><Relationship Id="rId6" Type="http://schemas.openxmlformats.org/officeDocument/2006/relationships/tags" Target="../tags/tag85.xml"/><Relationship Id="rId11" Type="http://schemas.openxmlformats.org/officeDocument/2006/relationships/slideLayout" Target="../slideLayouts/slideLayout2.xml"/><Relationship Id="rId24" Type="http://schemas.openxmlformats.org/officeDocument/2006/relationships/image" Target="../media/image88.emf"/><Relationship Id="rId32" Type="http://schemas.openxmlformats.org/officeDocument/2006/relationships/image" Target="../media/image96.emf"/><Relationship Id="rId37" Type="http://schemas.openxmlformats.org/officeDocument/2006/relationships/image" Target="../media/image101.emf"/><Relationship Id="rId40" Type="http://schemas.openxmlformats.org/officeDocument/2006/relationships/image" Target="../media/image104.emf"/><Relationship Id="rId45" Type="http://schemas.openxmlformats.org/officeDocument/2006/relationships/image" Target="../media/image109.emf"/><Relationship Id="rId53" Type="http://schemas.openxmlformats.org/officeDocument/2006/relationships/image" Target="../media/image117.emf"/><Relationship Id="rId58" Type="http://schemas.openxmlformats.org/officeDocument/2006/relationships/image" Target="../media/image122.png"/><Relationship Id="rId66" Type="http://schemas.openxmlformats.org/officeDocument/2006/relationships/image" Target="../media/image130.png"/><Relationship Id="rId5" Type="http://schemas.openxmlformats.org/officeDocument/2006/relationships/tags" Target="../tags/tag84.xml"/><Relationship Id="rId15" Type="http://schemas.openxmlformats.org/officeDocument/2006/relationships/image" Target="../media/image79.emf"/><Relationship Id="rId23" Type="http://schemas.openxmlformats.org/officeDocument/2006/relationships/image" Target="../media/image87.emf"/><Relationship Id="rId28" Type="http://schemas.openxmlformats.org/officeDocument/2006/relationships/image" Target="../media/image92.emf"/><Relationship Id="rId36" Type="http://schemas.openxmlformats.org/officeDocument/2006/relationships/image" Target="../media/image100.emf"/><Relationship Id="rId49" Type="http://schemas.openxmlformats.org/officeDocument/2006/relationships/image" Target="../media/image113.emf"/><Relationship Id="rId57" Type="http://schemas.openxmlformats.org/officeDocument/2006/relationships/image" Target="../media/image121.png"/><Relationship Id="rId61" Type="http://schemas.openxmlformats.org/officeDocument/2006/relationships/image" Target="../media/image125.png"/><Relationship Id="rId10" Type="http://schemas.openxmlformats.org/officeDocument/2006/relationships/tags" Target="../tags/tag89.xml"/><Relationship Id="rId19" Type="http://schemas.openxmlformats.org/officeDocument/2006/relationships/image" Target="../media/image83.emf"/><Relationship Id="rId31" Type="http://schemas.openxmlformats.org/officeDocument/2006/relationships/image" Target="../media/image95.emf"/><Relationship Id="rId44" Type="http://schemas.openxmlformats.org/officeDocument/2006/relationships/image" Target="../media/image108.emf"/><Relationship Id="rId52" Type="http://schemas.openxmlformats.org/officeDocument/2006/relationships/image" Target="../media/image116.emf"/><Relationship Id="rId60" Type="http://schemas.openxmlformats.org/officeDocument/2006/relationships/image" Target="../media/image124.png"/><Relationship Id="rId65" Type="http://schemas.openxmlformats.org/officeDocument/2006/relationships/image" Target="../media/image129.png"/><Relationship Id="rId4" Type="http://schemas.openxmlformats.org/officeDocument/2006/relationships/tags" Target="../tags/tag83.xml"/><Relationship Id="rId9" Type="http://schemas.openxmlformats.org/officeDocument/2006/relationships/tags" Target="../tags/tag88.xml"/><Relationship Id="rId14" Type="http://schemas.openxmlformats.org/officeDocument/2006/relationships/image" Target="../media/image78.emf"/><Relationship Id="rId22" Type="http://schemas.openxmlformats.org/officeDocument/2006/relationships/image" Target="../media/image86.emf"/><Relationship Id="rId27" Type="http://schemas.openxmlformats.org/officeDocument/2006/relationships/image" Target="../media/image91.emf"/><Relationship Id="rId30" Type="http://schemas.openxmlformats.org/officeDocument/2006/relationships/image" Target="../media/image94.emf"/><Relationship Id="rId35" Type="http://schemas.openxmlformats.org/officeDocument/2006/relationships/image" Target="../media/image99.emf"/><Relationship Id="rId43" Type="http://schemas.openxmlformats.org/officeDocument/2006/relationships/image" Target="../media/image107.emf"/><Relationship Id="rId48" Type="http://schemas.openxmlformats.org/officeDocument/2006/relationships/image" Target="../media/image112.emf"/><Relationship Id="rId56" Type="http://schemas.openxmlformats.org/officeDocument/2006/relationships/image" Target="../media/image120.emf"/><Relationship Id="rId64" Type="http://schemas.openxmlformats.org/officeDocument/2006/relationships/image" Target="../media/image128.png"/><Relationship Id="rId8" Type="http://schemas.openxmlformats.org/officeDocument/2006/relationships/tags" Target="../tags/tag87.xml"/><Relationship Id="rId51" Type="http://schemas.openxmlformats.org/officeDocument/2006/relationships/image" Target="../media/image115.emf"/><Relationship Id="rId3" Type="http://schemas.openxmlformats.org/officeDocument/2006/relationships/tags" Target="../tags/tag82.xml"/><Relationship Id="rId12" Type="http://schemas.openxmlformats.org/officeDocument/2006/relationships/notesSlide" Target="../notesSlides/notesSlide12.xml"/><Relationship Id="rId17" Type="http://schemas.openxmlformats.org/officeDocument/2006/relationships/image" Target="../media/image81.emf"/><Relationship Id="rId25" Type="http://schemas.openxmlformats.org/officeDocument/2006/relationships/image" Target="../media/image89.emf"/><Relationship Id="rId33" Type="http://schemas.openxmlformats.org/officeDocument/2006/relationships/image" Target="../media/image97.emf"/><Relationship Id="rId38" Type="http://schemas.openxmlformats.org/officeDocument/2006/relationships/image" Target="../media/image102.emf"/><Relationship Id="rId46" Type="http://schemas.openxmlformats.org/officeDocument/2006/relationships/image" Target="../media/image110.emf"/><Relationship Id="rId59" Type="http://schemas.openxmlformats.org/officeDocument/2006/relationships/image" Target="../media/image123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91.xml"/><Relationship Id="rId1" Type="http://schemas.openxmlformats.org/officeDocument/2006/relationships/tags" Target="../tags/tag90.xml"/><Relationship Id="rId6" Type="http://schemas.openxmlformats.org/officeDocument/2006/relationships/image" Target="../media/image132.png"/><Relationship Id="rId5" Type="http://schemas.openxmlformats.org/officeDocument/2006/relationships/image" Target="../media/image131.png"/><Relationship Id="rId4" Type="http://schemas.openxmlformats.org/officeDocument/2006/relationships/notesSlide" Target="../notesSlides/notesSlide1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tags" Target="../tags/tag99.xml"/><Relationship Id="rId13" Type="http://schemas.openxmlformats.org/officeDocument/2006/relationships/image" Target="../media/image132.png"/><Relationship Id="rId3" Type="http://schemas.openxmlformats.org/officeDocument/2006/relationships/tags" Target="../tags/tag94.xml"/><Relationship Id="rId7" Type="http://schemas.openxmlformats.org/officeDocument/2006/relationships/tags" Target="../tags/tag98.xml"/><Relationship Id="rId12" Type="http://schemas.openxmlformats.org/officeDocument/2006/relationships/image" Target="../media/image131.png"/><Relationship Id="rId17" Type="http://schemas.openxmlformats.org/officeDocument/2006/relationships/image" Target="../media/image137.png"/><Relationship Id="rId2" Type="http://schemas.openxmlformats.org/officeDocument/2006/relationships/tags" Target="../tags/tag93.xml"/><Relationship Id="rId16" Type="http://schemas.openxmlformats.org/officeDocument/2006/relationships/image" Target="../media/image136.png"/><Relationship Id="rId1" Type="http://schemas.openxmlformats.org/officeDocument/2006/relationships/tags" Target="../tags/tag92.xml"/><Relationship Id="rId6" Type="http://schemas.openxmlformats.org/officeDocument/2006/relationships/tags" Target="../tags/tag97.xml"/><Relationship Id="rId11" Type="http://schemas.openxmlformats.org/officeDocument/2006/relationships/image" Target="../media/image133.png"/><Relationship Id="rId5" Type="http://schemas.openxmlformats.org/officeDocument/2006/relationships/tags" Target="../tags/tag96.xml"/><Relationship Id="rId15" Type="http://schemas.openxmlformats.org/officeDocument/2006/relationships/image" Target="../media/image135.png"/><Relationship Id="rId10" Type="http://schemas.openxmlformats.org/officeDocument/2006/relationships/notesSlide" Target="../notesSlides/notesSlide14.xml"/><Relationship Id="rId4" Type="http://schemas.openxmlformats.org/officeDocument/2006/relationships/tags" Target="../tags/tag95.xml"/><Relationship Id="rId9" Type="http://schemas.openxmlformats.org/officeDocument/2006/relationships/slideLayout" Target="../slideLayouts/slideLayout2.xml"/><Relationship Id="rId14" Type="http://schemas.openxmlformats.org/officeDocument/2006/relationships/image" Target="../media/image134.pn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tags" Target="../tags/tag107.xml"/><Relationship Id="rId13" Type="http://schemas.openxmlformats.org/officeDocument/2006/relationships/image" Target="../media/image139.png"/><Relationship Id="rId18" Type="http://schemas.openxmlformats.org/officeDocument/2006/relationships/image" Target="../media/image144.png"/><Relationship Id="rId3" Type="http://schemas.openxmlformats.org/officeDocument/2006/relationships/tags" Target="../tags/tag102.xml"/><Relationship Id="rId7" Type="http://schemas.openxmlformats.org/officeDocument/2006/relationships/tags" Target="../tags/tag106.xml"/><Relationship Id="rId12" Type="http://schemas.openxmlformats.org/officeDocument/2006/relationships/image" Target="../media/image138.png"/><Relationship Id="rId17" Type="http://schemas.openxmlformats.org/officeDocument/2006/relationships/image" Target="../media/image143.png"/><Relationship Id="rId2" Type="http://schemas.openxmlformats.org/officeDocument/2006/relationships/tags" Target="../tags/tag101.xml"/><Relationship Id="rId16" Type="http://schemas.openxmlformats.org/officeDocument/2006/relationships/image" Target="../media/image142.png"/><Relationship Id="rId1" Type="http://schemas.openxmlformats.org/officeDocument/2006/relationships/tags" Target="../tags/tag100.xml"/><Relationship Id="rId6" Type="http://schemas.openxmlformats.org/officeDocument/2006/relationships/tags" Target="../tags/tag105.xml"/><Relationship Id="rId11" Type="http://schemas.openxmlformats.org/officeDocument/2006/relationships/notesSlide" Target="../notesSlides/notesSlide16.xml"/><Relationship Id="rId5" Type="http://schemas.openxmlformats.org/officeDocument/2006/relationships/tags" Target="../tags/tag104.xml"/><Relationship Id="rId15" Type="http://schemas.openxmlformats.org/officeDocument/2006/relationships/image" Target="../media/image141.png"/><Relationship Id="rId10" Type="http://schemas.openxmlformats.org/officeDocument/2006/relationships/slideLayout" Target="../slideLayouts/slideLayout2.xml"/><Relationship Id="rId4" Type="http://schemas.openxmlformats.org/officeDocument/2006/relationships/tags" Target="../tags/tag103.xml"/><Relationship Id="rId9" Type="http://schemas.openxmlformats.org/officeDocument/2006/relationships/tags" Target="../tags/tag108.xml"/><Relationship Id="rId14" Type="http://schemas.openxmlformats.org/officeDocument/2006/relationships/image" Target="../media/image140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7.png"/><Relationship Id="rId3" Type="http://schemas.openxmlformats.org/officeDocument/2006/relationships/tags" Target="../tags/tag111.xml"/><Relationship Id="rId7" Type="http://schemas.openxmlformats.org/officeDocument/2006/relationships/image" Target="../media/image146.png"/><Relationship Id="rId2" Type="http://schemas.openxmlformats.org/officeDocument/2006/relationships/tags" Target="../tags/tag110.xml"/><Relationship Id="rId1" Type="http://schemas.openxmlformats.org/officeDocument/2006/relationships/tags" Target="../tags/tag109.xml"/><Relationship Id="rId6" Type="http://schemas.openxmlformats.org/officeDocument/2006/relationships/image" Target="../media/image145.png"/><Relationship Id="rId5" Type="http://schemas.openxmlformats.org/officeDocument/2006/relationships/notesSlide" Target="../notesSlides/notesSlide17.xml"/><Relationship Id="rId4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tags" Target="../tags/tag119.xml"/><Relationship Id="rId13" Type="http://schemas.openxmlformats.org/officeDocument/2006/relationships/image" Target="../media/image148.png"/><Relationship Id="rId18" Type="http://schemas.openxmlformats.org/officeDocument/2006/relationships/image" Target="../media/image133.png"/><Relationship Id="rId3" Type="http://schemas.openxmlformats.org/officeDocument/2006/relationships/tags" Target="../tags/tag114.xml"/><Relationship Id="rId7" Type="http://schemas.openxmlformats.org/officeDocument/2006/relationships/tags" Target="../tags/tag118.xml"/><Relationship Id="rId12" Type="http://schemas.openxmlformats.org/officeDocument/2006/relationships/notesSlide" Target="../notesSlides/notesSlide18.xml"/><Relationship Id="rId17" Type="http://schemas.openxmlformats.org/officeDocument/2006/relationships/image" Target="../media/image152.png"/><Relationship Id="rId2" Type="http://schemas.openxmlformats.org/officeDocument/2006/relationships/tags" Target="../tags/tag113.xml"/><Relationship Id="rId16" Type="http://schemas.openxmlformats.org/officeDocument/2006/relationships/image" Target="../media/image151.png"/><Relationship Id="rId20" Type="http://schemas.openxmlformats.org/officeDocument/2006/relationships/image" Target="../media/image144.png"/><Relationship Id="rId1" Type="http://schemas.openxmlformats.org/officeDocument/2006/relationships/tags" Target="../tags/tag112.xml"/><Relationship Id="rId6" Type="http://schemas.openxmlformats.org/officeDocument/2006/relationships/tags" Target="../tags/tag117.xml"/><Relationship Id="rId11" Type="http://schemas.openxmlformats.org/officeDocument/2006/relationships/slideLayout" Target="../slideLayouts/slideLayout2.xml"/><Relationship Id="rId5" Type="http://schemas.openxmlformats.org/officeDocument/2006/relationships/tags" Target="../tags/tag116.xml"/><Relationship Id="rId15" Type="http://schemas.openxmlformats.org/officeDocument/2006/relationships/image" Target="../media/image150.png"/><Relationship Id="rId10" Type="http://schemas.openxmlformats.org/officeDocument/2006/relationships/tags" Target="../tags/tag121.xml"/><Relationship Id="rId19" Type="http://schemas.openxmlformats.org/officeDocument/2006/relationships/image" Target="../media/image153.png"/><Relationship Id="rId4" Type="http://schemas.openxmlformats.org/officeDocument/2006/relationships/tags" Target="../tags/tag115.xml"/><Relationship Id="rId9" Type="http://schemas.openxmlformats.org/officeDocument/2006/relationships/tags" Target="../tags/tag120.xml"/><Relationship Id="rId14" Type="http://schemas.openxmlformats.org/officeDocument/2006/relationships/image" Target="../media/image149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tags" Target="../tags/tag129.xml"/><Relationship Id="rId13" Type="http://schemas.openxmlformats.org/officeDocument/2006/relationships/image" Target="../media/image139.png"/><Relationship Id="rId3" Type="http://schemas.openxmlformats.org/officeDocument/2006/relationships/tags" Target="../tags/tag124.xml"/><Relationship Id="rId7" Type="http://schemas.openxmlformats.org/officeDocument/2006/relationships/tags" Target="../tags/tag128.xml"/><Relationship Id="rId12" Type="http://schemas.openxmlformats.org/officeDocument/2006/relationships/image" Target="../media/image155.png"/><Relationship Id="rId17" Type="http://schemas.openxmlformats.org/officeDocument/2006/relationships/image" Target="../media/image158.png"/><Relationship Id="rId2" Type="http://schemas.openxmlformats.org/officeDocument/2006/relationships/tags" Target="../tags/tag123.xml"/><Relationship Id="rId16" Type="http://schemas.openxmlformats.org/officeDocument/2006/relationships/image" Target="../media/image144.png"/><Relationship Id="rId1" Type="http://schemas.openxmlformats.org/officeDocument/2006/relationships/tags" Target="../tags/tag122.xml"/><Relationship Id="rId6" Type="http://schemas.openxmlformats.org/officeDocument/2006/relationships/tags" Target="../tags/tag127.xml"/><Relationship Id="rId11" Type="http://schemas.openxmlformats.org/officeDocument/2006/relationships/image" Target="../media/image154.png"/><Relationship Id="rId5" Type="http://schemas.openxmlformats.org/officeDocument/2006/relationships/tags" Target="../tags/tag126.xml"/><Relationship Id="rId15" Type="http://schemas.openxmlformats.org/officeDocument/2006/relationships/image" Target="../media/image157.png"/><Relationship Id="rId10" Type="http://schemas.openxmlformats.org/officeDocument/2006/relationships/notesSlide" Target="../notesSlides/notesSlide19.xml"/><Relationship Id="rId4" Type="http://schemas.openxmlformats.org/officeDocument/2006/relationships/tags" Target="../tags/tag125.xml"/><Relationship Id="rId9" Type="http://schemas.openxmlformats.org/officeDocument/2006/relationships/slideLayout" Target="../slideLayouts/slideLayout2.xml"/><Relationship Id="rId14" Type="http://schemas.openxmlformats.org/officeDocument/2006/relationships/image" Target="../media/image156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tags" Target="../tags/tag137.xml"/><Relationship Id="rId13" Type="http://schemas.openxmlformats.org/officeDocument/2006/relationships/image" Target="../media/image160.png"/><Relationship Id="rId18" Type="http://schemas.openxmlformats.org/officeDocument/2006/relationships/image" Target="../media/image162.png"/><Relationship Id="rId3" Type="http://schemas.openxmlformats.org/officeDocument/2006/relationships/tags" Target="../tags/tag132.xml"/><Relationship Id="rId7" Type="http://schemas.openxmlformats.org/officeDocument/2006/relationships/tags" Target="../tags/tag136.xml"/><Relationship Id="rId12" Type="http://schemas.openxmlformats.org/officeDocument/2006/relationships/image" Target="../media/image159.png"/><Relationship Id="rId17" Type="http://schemas.openxmlformats.org/officeDocument/2006/relationships/image" Target="../media/image144.png"/><Relationship Id="rId2" Type="http://schemas.openxmlformats.org/officeDocument/2006/relationships/tags" Target="../tags/tag131.xml"/><Relationship Id="rId16" Type="http://schemas.openxmlformats.org/officeDocument/2006/relationships/image" Target="../media/image157.png"/><Relationship Id="rId1" Type="http://schemas.openxmlformats.org/officeDocument/2006/relationships/tags" Target="../tags/tag130.xml"/><Relationship Id="rId6" Type="http://schemas.openxmlformats.org/officeDocument/2006/relationships/tags" Target="../tags/tag135.xml"/><Relationship Id="rId11" Type="http://schemas.openxmlformats.org/officeDocument/2006/relationships/notesSlide" Target="../notesSlides/notesSlide20.xml"/><Relationship Id="rId5" Type="http://schemas.openxmlformats.org/officeDocument/2006/relationships/tags" Target="../tags/tag134.xml"/><Relationship Id="rId15" Type="http://schemas.openxmlformats.org/officeDocument/2006/relationships/image" Target="../media/image161.png"/><Relationship Id="rId10" Type="http://schemas.openxmlformats.org/officeDocument/2006/relationships/slideLayout" Target="../slideLayouts/slideLayout2.xml"/><Relationship Id="rId19" Type="http://schemas.openxmlformats.org/officeDocument/2006/relationships/image" Target="../media/image163.png"/><Relationship Id="rId4" Type="http://schemas.openxmlformats.org/officeDocument/2006/relationships/tags" Target="../tags/tag133.xml"/><Relationship Id="rId9" Type="http://schemas.openxmlformats.org/officeDocument/2006/relationships/tags" Target="../tags/tag138.xml"/><Relationship Id="rId14" Type="http://schemas.openxmlformats.org/officeDocument/2006/relationships/image" Target="../media/image139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13" Type="http://schemas.openxmlformats.org/officeDocument/2006/relationships/image" Target="../media/image168.png"/><Relationship Id="rId3" Type="http://schemas.openxmlformats.org/officeDocument/2006/relationships/tags" Target="../tags/tag141.xml"/><Relationship Id="rId7" Type="http://schemas.openxmlformats.org/officeDocument/2006/relationships/notesSlide" Target="../notesSlides/notesSlide21.xml"/><Relationship Id="rId12" Type="http://schemas.openxmlformats.org/officeDocument/2006/relationships/image" Target="../media/image167.png"/><Relationship Id="rId2" Type="http://schemas.openxmlformats.org/officeDocument/2006/relationships/tags" Target="../tags/tag140.xml"/><Relationship Id="rId1" Type="http://schemas.openxmlformats.org/officeDocument/2006/relationships/tags" Target="../tags/tag139.xml"/><Relationship Id="rId6" Type="http://schemas.openxmlformats.org/officeDocument/2006/relationships/slideLayout" Target="../slideLayouts/slideLayout2.xml"/><Relationship Id="rId11" Type="http://schemas.openxmlformats.org/officeDocument/2006/relationships/image" Target="../media/image166.png"/><Relationship Id="rId5" Type="http://schemas.openxmlformats.org/officeDocument/2006/relationships/tags" Target="../tags/tag143.xml"/><Relationship Id="rId10" Type="http://schemas.openxmlformats.org/officeDocument/2006/relationships/image" Target="../media/image165.png"/><Relationship Id="rId4" Type="http://schemas.openxmlformats.org/officeDocument/2006/relationships/tags" Target="../tags/tag142.xml"/><Relationship Id="rId9" Type="http://schemas.openxmlformats.org/officeDocument/2006/relationships/image" Target="../media/image164.png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0.png"/><Relationship Id="rId3" Type="http://schemas.openxmlformats.org/officeDocument/2006/relationships/tags" Target="../tags/tag146.xml"/><Relationship Id="rId7" Type="http://schemas.openxmlformats.org/officeDocument/2006/relationships/image" Target="../media/image150.png"/><Relationship Id="rId2" Type="http://schemas.openxmlformats.org/officeDocument/2006/relationships/tags" Target="../tags/tag145.xml"/><Relationship Id="rId1" Type="http://schemas.openxmlformats.org/officeDocument/2006/relationships/tags" Target="../tags/tag144.xml"/><Relationship Id="rId6" Type="http://schemas.openxmlformats.org/officeDocument/2006/relationships/image" Target="../media/image169.png"/><Relationship Id="rId5" Type="http://schemas.openxmlformats.org/officeDocument/2006/relationships/notesSlide" Target="../notesSlides/notesSlide23.xml"/><Relationship Id="rId4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tags" Target="../tags/tag9.xml"/><Relationship Id="rId13" Type="http://schemas.openxmlformats.org/officeDocument/2006/relationships/image" Target="../media/image4.png"/><Relationship Id="rId18" Type="http://schemas.openxmlformats.org/officeDocument/2006/relationships/image" Target="../media/image9.png"/><Relationship Id="rId3" Type="http://schemas.openxmlformats.org/officeDocument/2006/relationships/tags" Target="../tags/tag4.xml"/><Relationship Id="rId7" Type="http://schemas.openxmlformats.org/officeDocument/2006/relationships/tags" Target="../tags/tag8.xml"/><Relationship Id="rId12" Type="http://schemas.openxmlformats.org/officeDocument/2006/relationships/image" Target="../media/image3.png"/><Relationship Id="rId17" Type="http://schemas.openxmlformats.org/officeDocument/2006/relationships/image" Target="../media/image8.png"/><Relationship Id="rId2" Type="http://schemas.openxmlformats.org/officeDocument/2006/relationships/tags" Target="../tags/tag3.xml"/><Relationship Id="rId16" Type="http://schemas.openxmlformats.org/officeDocument/2006/relationships/image" Target="../media/image7.png"/><Relationship Id="rId1" Type="http://schemas.openxmlformats.org/officeDocument/2006/relationships/tags" Target="../tags/tag2.xml"/><Relationship Id="rId6" Type="http://schemas.openxmlformats.org/officeDocument/2006/relationships/tags" Target="../tags/tag7.xml"/><Relationship Id="rId11" Type="http://schemas.openxmlformats.org/officeDocument/2006/relationships/image" Target="../media/image2.png"/><Relationship Id="rId5" Type="http://schemas.openxmlformats.org/officeDocument/2006/relationships/tags" Target="../tags/tag6.xml"/><Relationship Id="rId15" Type="http://schemas.openxmlformats.org/officeDocument/2006/relationships/image" Target="../media/image6.png"/><Relationship Id="rId10" Type="http://schemas.openxmlformats.org/officeDocument/2006/relationships/notesSlide" Target="../notesSlides/notesSlide3.xml"/><Relationship Id="rId4" Type="http://schemas.openxmlformats.org/officeDocument/2006/relationships/tags" Target="../tags/tag5.xml"/><Relationship Id="rId9" Type="http://schemas.openxmlformats.org/officeDocument/2006/relationships/slideLayout" Target="../slideLayouts/slideLayout2.xml"/><Relationship Id="rId14" Type="http://schemas.openxmlformats.org/officeDocument/2006/relationships/image" Target="../media/image5.png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.xml"/><Relationship Id="rId13" Type="http://schemas.openxmlformats.org/officeDocument/2006/relationships/image" Target="../media/image161.png"/><Relationship Id="rId3" Type="http://schemas.openxmlformats.org/officeDocument/2006/relationships/tags" Target="../tags/tag149.xml"/><Relationship Id="rId7" Type="http://schemas.openxmlformats.org/officeDocument/2006/relationships/tags" Target="../tags/tag153.xml"/><Relationship Id="rId12" Type="http://schemas.openxmlformats.org/officeDocument/2006/relationships/image" Target="../media/image139.png"/><Relationship Id="rId2" Type="http://schemas.openxmlformats.org/officeDocument/2006/relationships/tags" Target="../tags/tag148.xml"/><Relationship Id="rId1" Type="http://schemas.openxmlformats.org/officeDocument/2006/relationships/tags" Target="../tags/tag147.xml"/><Relationship Id="rId6" Type="http://schemas.openxmlformats.org/officeDocument/2006/relationships/tags" Target="../tags/tag152.xml"/><Relationship Id="rId11" Type="http://schemas.openxmlformats.org/officeDocument/2006/relationships/image" Target="../media/image160.png"/><Relationship Id="rId5" Type="http://schemas.openxmlformats.org/officeDocument/2006/relationships/tags" Target="../tags/tag151.xml"/><Relationship Id="rId15" Type="http://schemas.openxmlformats.org/officeDocument/2006/relationships/image" Target="../media/image162.png"/><Relationship Id="rId10" Type="http://schemas.openxmlformats.org/officeDocument/2006/relationships/image" Target="../media/image159.png"/><Relationship Id="rId4" Type="http://schemas.openxmlformats.org/officeDocument/2006/relationships/tags" Target="../tags/tag150.xml"/><Relationship Id="rId9" Type="http://schemas.openxmlformats.org/officeDocument/2006/relationships/notesSlide" Target="../notesSlides/notesSlide24.xml"/><Relationship Id="rId14" Type="http://schemas.openxmlformats.org/officeDocument/2006/relationships/image" Target="../media/image144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5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54.xml"/><Relationship Id="rId4" Type="http://schemas.openxmlformats.org/officeDocument/2006/relationships/image" Target="../media/image171.pn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2.png"/><Relationship Id="rId3" Type="http://schemas.openxmlformats.org/officeDocument/2006/relationships/tags" Target="../tags/tag157.xml"/><Relationship Id="rId7" Type="http://schemas.openxmlformats.org/officeDocument/2006/relationships/notesSlide" Target="../notesSlides/notesSlide26.xml"/><Relationship Id="rId12" Type="http://schemas.openxmlformats.org/officeDocument/2006/relationships/image" Target="../media/image176.png"/><Relationship Id="rId2" Type="http://schemas.openxmlformats.org/officeDocument/2006/relationships/tags" Target="../tags/tag156.xml"/><Relationship Id="rId1" Type="http://schemas.openxmlformats.org/officeDocument/2006/relationships/tags" Target="../tags/tag155.xml"/><Relationship Id="rId6" Type="http://schemas.openxmlformats.org/officeDocument/2006/relationships/slideLayout" Target="../slideLayouts/slideLayout2.xml"/><Relationship Id="rId11" Type="http://schemas.openxmlformats.org/officeDocument/2006/relationships/image" Target="../media/image175.png"/><Relationship Id="rId5" Type="http://schemas.openxmlformats.org/officeDocument/2006/relationships/tags" Target="../tags/tag159.xml"/><Relationship Id="rId10" Type="http://schemas.openxmlformats.org/officeDocument/2006/relationships/image" Target="../media/image174.png"/><Relationship Id="rId4" Type="http://schemas.openxmlformats.org/officeDocument/2006/relationships/tags" Target="../tags/tag158.xml"/><Relationship Id="rId9" Type="http://schemas.openxmlformats.org/officeDocument/2006/relationships/image" Target="../media/image173.png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tags" Target="../tags/tag167.xml"/><Relationship Id="rId13" Type="http://schemas.openxmlformats.org/officeDocument/2006/relationships/image" Target="../media/image179.png"/><Relationship Id="rId18" Type="http://schemas.openxmlformats.org/officeDocument/2006/relationships/image" Target="../media/image184.png"/><Relationship Id="rId3" Type="http://schemas.openxmlformats.org/officeDocument/2006/relationships/tags" Target="../tags/tag162.xml"/><Relationship Id="rId7" Type="http://schemas.openxmlformats.org/officeDocument/2006/relationships/tags" Target="../tags/tag166.xml"/><Relationship Id="rId12" Type="http://schemas.openxmlformats.org/officeDocument/2006/relationships/image" Target="../media/image178.png"/><Relationship Id="rId17" Type="http://schemas.openxmlformats.org/officeDocument/2006/relationships/image" Target="../media/image183.png"/><Relationship Id="rId2" Type="http://schemas.openxmlformats.org/officeDocument/2006/relationships/tags" Target="../tags/tag161.xml"/><Relationship Id="rId16" Type="http://schemas.openxmlformats.org/officeDocument/2006/relationships/image" Target="../media/image182.png"/><Relationship Id="rId1" Type="http://schemas.openxmlformats.org/officeDocument/2006/relationships/tags" Target="../tags/tag160.xml"/><Relationship Id="rId6" Type="http://schemas.openxmlformats.org/officeDocument/2006/relationships/tags" Target="../tags/tag165.xml"/><Relationship Id="rId11" Type="http://schemas.openxmlformats.org/officeDocument/2006/relationships/image" Target="../media/image177.png"/><Relationship Id="rId5" Type="http://schemas.openxmlformats.org/officeDocument/2006/relationships/tags" Target="../tags/tag164.xml"/><Relationship Id="rId15" Type="http://schemas.openxmlformats.org/officeDocument/2006/relationships/image" Target="../media/image181.png"/><Relationship Id="rId10" Type="http://schemas.openxmlformats.org/officeDocument/2006/relationships/notesSlide" Target="../notesSlides/notesSlide27.xml"/><Relationship Id="rId4" Type="http://schemas.openxmlformats.org/officeDocument/2006/relationships/tags" Target="../tags/tag163.xml"/><Relationship Id="rId9" Type="http://schemas.openxmlformats.org/officeDocument/2006/relationships/slideLayout" Target="../slideLayouts/slideLayout2.xml"/><Relationship Id="rId14" Type="http://schemas.openxmlformats.org/officeDocument/2006/relationships/image" Target="../media/image180.png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6.png"/><Relationship Id="rId3" Type="http://schemas.openxmlformats.org/officeDocument/2006/relationships/tags" Target="../tags/tag170.xml"/><Relationship Id="rId7" Type="http://schemas.openxmlformats.org/officeDocument/2006/relationships/image" Target="../media/image185.png"/><Relationship Id="rId2" Type="http://schemas.openxmlformats.org/officeDocument/2006/relationships/tags" Target="../tags/tag169.xml"/><Relationship Id="rId1" Type="http://schemas.openxmlformats.org/officeDocument/2006/relationships/tags" Target="../tags/tag168.xml"/><Relationship Id="rId6" Type="http://schemas.openxmlformats.org/officeDocument/2006/relationships/notesSlide" Target="../notesSlides/notesSlide28.xml"/><Relationship Id="rId5" Type="http://schemas.openxmlformats.org/officeDocument/2006/relationships/slideLayout" Target="../slideLayouts/slideLayout2.xml"/><Relationship Id="rId10" Type="http://schemas.openxmlformats.org/officeDocument/2006/relationships/image" Target="../media/image188.png"/><Relationship Id="rId4" Type="http://schemas.openxmlformats.org/officeDocument/2006/relationships/tags" Target="../tags/tag171.xml"/><Relationship Id="rId9" Type="http://schemas.openxmlformats.org/officeDocument/2006/relationships/image" Target="../media/image187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9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72.xml"/><Relationship Id="rId4" Type="http://schemas.openxmlformats.org/officeDocument/2006/relationships/image" Target="../media/image189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174.xml"/><Relationship Id="rId1" Type="http://schemas.openxmlformats.org/officeDocument/2006/relationships/tags" Target="../tags/tag173.xml"/><Relationship Id="rId6" Type="http://schemas.openxmlformats.org/officeDocument/2006/relationships/image" Target="../media/image191.png"/><Relationship Id="rId5" Type="http://schemas.openxmlformats.org/officeDocument/2006/relationships/image" Target="../media/image190.png"/><Relationship Id="rId4" Type="http://schemas.openxmlformats.org/officeDocument/2006/relationships/notesSlide" Target="../notesSlides/notesSlide30.xml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tags" Target="../tags/tag182.xml"/><Relationship Id="rId13" Type="http://schemas.openxmlformats.org/officeDocument/2006/relationships/tags" Target="../tags/tag187.xml"/><Relationship Id="rId18" Type="http://schemas.openxmlformats.org/officeDocument/2006/relationships/notesSlide" Target="../notesSlides/notesSlide31.xml"/><Relationship Id="rId26" Type="http://schemas.openxmlformats.org/officeDocument/2006/relationships/image" Target="../media/image199.png"/><Relationship Id="rId3" Type="http://schemas.openxmlformats.org/officeDocument/2006/relationships/tags" Target="../tags/tag177.xml"/><Relationship Id="rId21" Type="http://schemas.openxmlformats.org/officeDocument/2006/relationships/image" Target="../media/image194.png"/><Relationship Id="rId7" Type="http://schemas.openxmlformats.org/officeDocument/2006/relationships/tags" Target="../tags/tag181.xml"/><Relationship Id="rId12" Type="http://schemas.openxmlformats.org/officeDocument/2006/relationships/tags" Target="../tags/tag186.xml"/><Relationship Id="rId17" Type="http://schemas.openxmlformats.org/officeDocument/2006/relationships/slideLayout" Target="../slideLayouts/slideLayout2.xml"/><Relationship Id="rId25" Type="http://schemas.openxmlformats.org/officeDocument/2006/relationships/image" Target="../media/image198.png"/><Relationship Id="rId2" Type="http://schemas.openxmlformats.org/officeDocument/2006/relationships/tags" Target="../tags/tag176.xml"/><Relationship Id="rId16" Type="http://schemas.openxmlformats.org/officeDocument/2006/relationships/tags" Target="../tags/tag190.xml"/><Relationship Id="rId20" Type="http://schemas.openxmlformats.org/officeDocument/2006/relationships/image" Target="../media/image193.png"/><Relationship Id="rId29" Type="http://schemas.openxmlformats.org/officeDocument/2006/relationships/image" Target="../media/image202.png"/><Relationship Id="rId1" Type="http://schemas.openxmlformats.org/officeDocument/2006/relationships/tags" Target="../tags/tag175.xml"/><Relationship Id="rId6" Type="http://schemas.openxmlformats.org/officeDocument/2006/relationships/tags" Target="../tags/tag180.xml"/><Relationship Id="rId11" Type="http://schemas.openxmlformats.org/officeDocument/2006/relationships/tags" Target="../tags/tag185.xml"/><Relationship Id="rId24" Type="http://schemas.openxmlformats.org/officeDocument/2006/relationships/image" Target="../media/image197.png"/><Relationship Id="rId32" Type="http://schemas.openxmlformats.org/officeDocument/2006/relationships/image" Target="../media/image205.png"/><Relationship Id="rId5" Type="http://schemas.openxmlformats.org/officeDocument/2006/relationships/tags" Target="../tags/tag179.xml"/><Relationship Id="rId15" Type="http://schemas.openxmlformats.org/officeDocument/2006/relationships/tags" Target="../tags/tag189.xml"/><Relationship Id="rId23" Type="http://schemas.openxmlformats.org/officeDocument/2006/relationships/image" Target="../media/image196.png"/><Relationship Id="rId28" Type="http://schemas.openxmlformats.org/officeDocument/2006/relationships/image" Target="../media/image201.png"/><Relationship Id="rId10" Type="http://schemas.openxmlformats.org/officeDocument/2006/relationships/tags" Target="../tags/tag184.xml"/><Relationship Id="rId19" Type="http://schemas.openxmlformats.org/officeDocument/2006/relationships/image" Target="../media/image192.png"/><Relationship Id="rId31" Type="http://schemas.openxmlformats.org/officeDocument/2006/relationships/image" Target="../media/image204.png"/><Relationship Id="rId4" Type="http://schemas.openxmlformats.org/officeDocument/2006/relationships/tags" Target="../tags/tag178.xml"/><Relationship Id="rId9" Type="http://schemas.openxmlformats.org/officeDocument/2006/relationships/tags" Target="../tags/tag183.xml"/><Relationship Id="rId14" Type="http://schemas.openxmlformats.org/officeDocument/2006/relationships/tags" Target="../tags/tag188.xml"/><Relationship Id="rId22" Type="http://schemas.openxmlformats.org/officeDocument/2006/relationships/image" Target="../media/image195.png"/><Relationship Id="rId27" Type="http://schemas.openxmlformats.org/officeDocument/2006/relationships/image" Target="../media/image200.png"/><Relationship Id="rId30" Type="http://schemas.openxmlformats.org/officeDocument/2006/relationships/image" Target="../media/image203.png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7.png"/><Relationship Id="rId13" Type="http://schemas.openxmlformats.org/officeDocument/2006/relationships/image" Target="../media/image212.png"/><Relationship Id="rId3" Type="http://schemas.openxmlformats.org/officeDocument/2006/relationships/tags" Target="../tags/tag193.xml"/><Relationship Id="rId7" Type="http://schemas.openxmlformats.org/officeDocument/2006/relationships/image" Target="../media/image206.png"/><Relationship Id="rId12" Type="http://schemas.openxmlformats.org/officeDocument/2006/relationships/image" Target="../media/image211.png"/><Relationship Id="rId2" Type="http://schemas.openxmlformats.org/officeDocument/2006/relationships/tags" Target="../tags/tag192.xml"/><Relationship Id="rId1" Type="http://schemas.openxmlformats.org/officeDocument/2006/relationships/tags" Target="../tags/tag191.xml"/><Relationship Id="rId6" Type="http://schemas.openxmlformats.org/officeDocument/2006/relationships/notesSlide" Target="../notesSlides/notesSlide32.xml"/><Relationship Id="rId11" Type="http://schemas.openxmlformats.org/officeDocument/2006/relationships/image" Target="../media/image210.png"/><Relationship Id="rId5" Type="http://schemas.openxmlformats.org/officeDocument/2006/relationships/slideLayout" Target="../slideLayouts/slideLayout2.xml"/><Relationship Id="rId10" Type="http://schemas.openxmlformats.org/officeDocument/2006/relationships/image" Target="../media/image209.png"/><Relationship Id="rId4" Type="http://schemas.openxmlformats.org/officeDocument/2006/relationships/tags" Target="../tags/tag194.xml"/><Relationship Id="rId9" Type="http://schemas.openxmlformats.org/officeDocument/2006/relationships/image" Target="../media/image208.png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tags" Target="../tags/tag201.xml"/><Relationship Id="rId13" Type="http://schemas.openxmlformats.org/officeDocument/2006/relationships/image" Target="../media/image216.png"/><Relationship Id="rId3" Type="http://schemas.openxmlformats.org/officeDocument/2006/relationships/tags" Target="../tags/tag196.xml"/><Relationship Id="rId7" Type="http://schemas.openxmlformats.org/officeDocument/2006/relationships/tags" Target="../tags/tag200.xml"/><Relationship Id="rId12" Type="http://schemas.openxmlformats.org/officeDocument/2006/relationships/image" Target="../media/image215.png"/><Relationship Id="rId17" Type="http://schemas.openxmlformats.org/officeDocument/2006/relationships/image" Target="../media/image219.png"/><Relationship Id="rId2" Type="http://schemas.openxmlformats.org/officeDocument/2006/relationships/tags" Target="../tags/tag195.xml"/><Relationship Id="rId16" Type="http://schemas.openxmlformats.org/officeDocument/2006/relationships/image" Target="../media/image218.png"/><Relationship Id="rId1" Type="http://schemas.openxmlformats.org/officeDocument/2006/relationships/vmlDrawing" Target="../drawings/vmlDrawing1.vml"/><Relationship Id="rId6" Type="http://schemas.openxmlformats.org/officeDocument/2006/relationships/tags" Target="../tags/tag199.xml"/><Relationship Id="rId11" Type="http://schemas.openxmlformats.org/officeDocument/2006/relationships/image" Target="../media/image214.png"/><Relationship Id="rId5" Type="http://schemas.openxmlformats.org/officeDocument/2006/relationships/tags" Target="../tags/tag198.xml"/><Relationship Id="rId15" Type="http://schemas.openxmlformats.org/officeDocument/2006/relationships/oleObject" Target="../embeddings/oleObject1.bin"/><Relationship Id="rId10" Type="http://schemas.openxmlformats.org/officeDocument/2006/relationships/notesSlide" Target="../notesSlides/notesSlide33.xml"/><Relationship Id="rId4" Type="http://schemas.openxmlformats.org/officeDocument/2006/relationships/tags" Target="../tags/tag197.xml"/><Relationship Id="rId9" Type="http://schemas.openxmlformats.org/officeDocument/2006/relationships/slideLayout" Target="../slideLayouts/slideLayout2.xml"/><Relationship Id="rId14" Type="http://schemas.openxmlformats.org/officeDocument/2006/relationships/image" Target="../media/image217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tags" Target="../tags/tag17.xml"/><Relationship Id="rId13" Type="http://schemas.openxmlformats.org/officeDocument/2006/relationships/image" Target="../media/image12.png"/><Relationship Id="rId18" Type="http://schemas.openxmlformats.org/officeDocument/2006/relationships/image" Target="../media/image17.png"/><Relationship Id="rId3" Type="http://schemas.openxmlformats.org/officeDocument/2006/relationships/tags" Target="../tags/tag12.xml"/><Relationship Id="rId7" Type="http://schemas.openxmlformats.org/officeDocument/2006/relationships/tags" Target="../tags/tag16.xml"/><Relationship Id="rId12" Type="http://schemas.openxmlformats.org/officeDocument/2006/relationships/image" Target="../media/image11.png"/><Relationship Id="rId17" Type="http://schemas.openxmlformats.org/officeDocument/2006/relationships/image" Target="../media/image16.png"/><Relationship Id="rId2" Type="http://schemas.openxmlformats.org/officeDocument/2006/relationships/tags" Target="../tags/tag11.xml"/><Relationship Id="rId16" Type="http://schemas.openxmlformats.org/officeDocument/2006/relationships/image" Target="../media/image15.png"/><Relationship Id="rId1" Type="http://schemas.openxmlformats.org/officeDocument/2006/relationships/tags" Target="../tags/tag10.xml"/><Relationship Id="rId6" Type="http://schemas.openxmlformats.org/officeDocument/2006/relationships/tags" Target="../tags/tag15.xml"/><Relationship Id="rId11" Type="http://schemas.openxmlformats.org/officeDocument/2006/relationships/image" Target="../media/image10.png"/><Relationship Id="rId5" Type="http://schemas.openxmlformats.org/officeDocument/2006/relationships/tags" Target="../tags/tag14.xml"/><Relationship Id="rId15" Type="http://schemas.openxmlformats.org/officeDocument/2006/relationships/image" Target="../media/image14.png"/><Relationship Id="rId10" Type="http://schemas.openxmlformats.org/officeDocument/2006/relationships/notesSlide" Target="../notesSlides/notesSlide4.xml"/><Relationship Id="rId4" Type="http://schemas.openxmlformats.org/officeDocument/2006/relationships/tags" Target="../tags/tag13.xml"/><Relationship Id="rId9" Type="http://schemas.openxmlformats.org/officeDocument/2006/relationships/slideLayout" Target="../slideLayouts/slideLayout2.xml"/><Relationship Id="rId14" Type="http://schemas.openxmlformats.org/officeDocument/2006/relationships/image" Target="../media/image13.png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.bin"/><Relationship Id="rId3" Type="http://schemas.openxmlformats.org/officeDocument/2006/relationships/tags" Target="../tags/tag203.xml"/><Relationship Id="rId7" Type="http://schemas.openxmlformats.org/officeDocument/2006/relationships/image" Target="../media/image217.png"/><Relationship Id="rId2" Type="http://schemas.openxmlformats.org/officeDocument/2006/relationships/tags" Target="../tags/tag202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219.png"/><Relationship Id="rId5" Type="http://schemas.openxmlformats.org/officeDocument/2006/relationships/notesSlide" Target="../notesSlides/notesSlide34.xml"/><Relationship Id="rId4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205.xml"/><Relationship Id="rId1" Type="http://schemas.openxmlformats.org/officeDocument/2006/relationships/tags" Target="../tags/tag204.xml"/><Relationship Id="rId6" Type="http://schemas.openxmlformats.org/officeDocument/2006/relationships/image" Target="../media/image221.png"/><Relationship Id="rId5" Type="http://schemas.openxmlformats.org/officeDocument/2006/relationships/image" Target="../media/image220.png"/><Relationship Id="rId4" Type="http://schemas.openxmlformats.org/officeDocument/2006/relationships/notesSlide" Target="../notesSlides/notesSlide35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6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3.vml"/><Relationship Id="rId5" Type="http://schemas.openxmlformats.org/officeDocument/2006/relationships/oleObject" Target="../embeddings/oleObject4.bin"/><Relationship Id="rId4" Type="http://schemas.openxmlformats.org/officeDocument/2006/relationships/oleObject" Target="../embeddings/oleObject3.bin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207.xml"/><Relationship Id="rId1" Type="http://schemas.openxmlformats.org/officeDocument/2006/relationships/tags" Target="../tags/tag206.xml"/><Relationship Id="rId6" Type="http://schemas.openxmlformats.org/officeDocument/2006/relationships/image" Target="../media/image223.png"/><Relationship Id="rId5" Type="http://schemas.openxmlformats.org/officeDocument/2006/relationships/image" Target="../media/image222.png"/><Relationship Id="rId4" Type="http://schemas.openxmlformats.org/officeDocument/2006/relationships/notesSlide" Target="../notesSlides/notesSlide37.xml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7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226.png"/><Relationship Id="rId2" Type="http://schemas.openxmlformats.org/officeDocument/2006/relationships/tags" Target="../tags/tag209.xml"/><Relationship Id="rId1" Type="http://schemas.openxmlformats.org/officeDocument/2006/relationships/tags" Target="../tags/tag208.xml"/><Relationship Id="rId6" Type="http://schemas.openxmlformats.org/officeDocument/2006/relationships/image" Target="../media/image225.jpeg"/><Relationship Id="rId5" Type="http://schemas.openxmlformats.org/officeDocument/2006/relationships/image" Target="../media/image224.jpeg"/><Relationship Id="rId4" Type="http://schemas.openxmlformats.org/officeDocument/2006/relationships/notesSlide" Target="../notesSlides/notesSlide38.xml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2.png"/><Relationship Id="rId13" Type="http://schemas.openxmlformats.org/officeDocument/2006/relationships/image" Target="../media/image232.wmf"/><Relationship Id="rId3" Type="http://schemas.openxmlformats.org/officeDocument/2006/relationships/tags" Target="../tags/tag212.xml"/><Relationship Id="rId7" Type="http://schemas.openxmlformats.org/officeDocument/2006/relationships/notesSlide" Target="../notesSlides/notesSlide39.xml"/><Relationship Id="rId12" Type="http://schemas.openxmlformats.org/officeDocument/2006/relationships/image" Target="../media/image231.png"/><Relationship Id="rId2" Type="http://schemas.openxmlformats.org/officeDocument/2006/relationships/tags" Target="../tags/tag211.xml"/><Relationship Id="rId1" Type="http://schemas.openxmlformats.org/officeDocument/2006/relationships/tags" Target="../tags/tag210.xml"/><Relationship Id="rId6" Type="http://schemas.openxmlformats.org/officeDocument/2006/relationships/slideLayout" Target="../slideLayouts/slideLayout2.xml"/><Relationship Id="rId11" Type="http://schemas.openxmlformats.org/officeDocument/2006/relationships/image" Target="../media/image230.wmf"/><Relationship Id="rId5" Type="http://schemas.openxmlformats.org/officeDocument/2006/relationships/tags" Target="../tags/tag214.xml"/><Relationship Id="rId15" Type="http://schemas.openxmlformats.org/officeDocument/2006/relationships/image" Target="../media/image234.png"/><Relationship Id="rId10" Type="http://schemas.openxmlformats.org/officeDocument/2006/relationships/image" Target="../media/image229.png"/><Relationship Id="rId4" Type="http://schemas.openxmlformats.org/officeDocument/2006/relationships/tags" Target="../tags/tag213.xml"/><Relationship Id="rId9" Type="http://schemas.openxmlformats.org/officeDocument/2006/relationships/image" Target="../media/image228.png"/><Relationship Id="rId14" Type="http://schemas.openxmlformats.org/officeDocument/2006/relationships/image" Target="../media/image233.png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40.xml"/><Relationship Id="rId13" Type="http://schemas.openxmlformats.org/officeDocument/2006/relationships/image" Target="../media/image239.png"/><Relationship Id="rId3" Type="http://schemas.openxmlformats.org/officeDocument/2006/relationships/tags" Target="../tags/tag217.xml"/><Relationship Id="rId7" Type="http://schemas.openxmlformats.org/officeDocument/2006/relationships/slideLayout" Target="../slideLayouts/slideLayout2.xml"/><Relationship Id="rId12" Type="http://schemas.openxmlformats.org/officeDocument/2006/relationships/image" Target="../media/image238.wmf"/><Relationship Id="rId17" Type="http://schemas.openxmlformats.org/officeDocument/2006/relationships/image" Target="../media/image210.png"/><Relationship Id="rId2" Type="http://schemas.openxmlformats.org/officeDocument/2006/relationships/tags" Target="../tags/tag216.xml"/><Relationship Id="rId16" Type="http://schemas.openxmlformats.org/officeDocument/2006/relationships/image" Target="../media/image242.png"/><Relationship Id="rId1" Type="http://schemas.openxmlformats.org/officeDocument/2006/relationships/tags" Target="../tags/tag215.xml"/><Relationship Id="rId6" Type="http://schemas.openxmlformats.org/officeDocument/2006/relationships/tags" Target="../tags/tag220.xml"/><Relationship Id="rId11" Type="http://schemas.openxmlformats.org/officeDocument/2006/relationships/image" Target="../media/image237.png"/><Relationship Id="rId5" Type="http://schemas.openxmlformats.org/officeDocument/2006/relationships/tags" Target="../tags/tag219.xml"/><Relationship Id="rId15" Type="http://schemas.openxmlformats.org/officeDocument/2006/relationships/image" Target="../media/image241.png"/><Relationship Id="rId10" Type="http://schemas.openxmlformats.org/officeDocument/2006/relationships/image" Target="../media/image236.png"/><Relationship Id="rId4" Type="http://schemas.openxmlformats.org/officeDocument/2006/relationships/tags" Target="../tags/tag218.xml"/><Relationship Id="rId9" Type="http://schemas.openxmlformats.org/officeDocument/2006/relationships/image" Target="../media/image235.png"/><Relationship Id="rId14" Type="http://schemas.openxmlformats.org/officeDocument/2006/relationships/image" Target="../media/image240.png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tags" Target="../tags/tag228.xml"/><Relationship Id="rId13" Type="http://schemas.openxmlformats.org/officeDocument/2006/relationships/image" Target="../media/image179.png"/><Relationship Id="rId18" Type="http://schemas.openxmlformats.org/officeDocument/2006/relationships/image" Target="../media/image184.png"/><Relationship Id="rId3" Type="http://schemas.openxmlformats.org/officeDocument/2006/relationships/tags" Target="../tags/tag223.xml"/><Relationship Id="rId7" Type="http://schemas.openxmlformats.org/officeDocument/2006/relationships/tags" Target="../tags/tag227.xml"/><Relationship Id="rId12" Type="http://schemas.openxmlformats.org/officeDocument/2006/relationships/image" Target="../media/image178.png"/><Relationship Id="rId17" Type="http://schemas.openxmlformats.org/officeDocument/2006/relationships/image" Target="../media/image183.png"/><Relationship Id="rId2" Type="http://schemas.openxmlformats.org/officeDocument/2006/relationships/tags" Target="../tags/tag222.xml"/><Relationship Id="rId16" Type="http://schemas.openxmlformats.org/officeDocument/2006/relationships/image" Target="../media/image182.png"/><Relationship Id="rId1" Type="http://schemas.openxmlformats.org/officeDocument/2006/relationships/tags" Target="../tags/tag221.xml"/><Relationship Id="rId6" Type="http://schemas.openxmlformats.org/officeDocument/2006/relationships/tags" Target="../tags/tag226.xml"/><Relationship Id="rId11" Type="http://schemas.openxmlformats.org/officeDocument/2006/relationships/image" Target="../media/image177.png"/><Relationship Id="rId5" Type="http://schemas.openxmlformats.org/officeDocument/2006/relationships/tags" Target="../tags/tag225.xml"/><Relationship Id="rId15" Type="http://schemas.openxmlformats.org/officeDocument/2006/relationships/image" Target="../media/image181.png"/><Relationship Id="rId10" Type="http://schemas.openxmlformats.org/officeDocument/2006/relationships/notesSlide" Target="../notesSlides/notesSlide41.xml"/><Relationship Id="rId4" Type="http://schemas.openxmlformats.org/officeDocument/2006/relationships/tags" Target="../tags/tag224.xml"/><Relationship Id="rId9" Type="http://schemas.openxmlformats.org/officeDocument/2006/relationships/slideLayout" Target="../slideLayouts/slideLayout2.xml"/><Relationship Id="rId14" Type="http://schemas.openxmlformats.org/officeDocument/2006/relationships/image" Target="../media/image180.png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tags" Target="../tags/tag236.xml"/><Relationship Id="rId13" Type="http://schemas.openxmlformats.org/officeDocument/2006/relationships/image" Target="../media/image25.png"/><Relationship Id="rId18" Type="http://schemas.openxmlformats.org/officeDocument/2006/relationships/image" Target="../media/image23.png"/><Relationship Id="rId3" Type="http://schemas.openxmlformats.org/officeDocument/2006/relationships/tags" Target="../tags/tag231.xml"/><Relationship Id="rId7" Type="http://schemas.openxmlformats.org/officeDocument/2006/relationships/tags" Target="../tags/tag235.xml"/><Relationship Id="rId12" Type="http://schemas.openxmlformats.org/officeDocument/2006/relationships/notesSlide" Target="../notesSlides/notesSlide42.xml"/><Relationship Id="rId17" Type="http://schemas.openxmlformats.org/officeDocument/2006/relationships/image" Target="../media/image243.png"/><Relationship Id="rId2" Type="http://schemas.openxmlformats.org/officeDocument/2006/relationships/tags" Target="../tags/tag230.xml"/><Relationship Id="rId16" Type="http://schemas.openxmlformats.org/officeDocument/2006/relationships/image" Target="../media/image26.png"/><Relationship Id="rId1" Type="http://schemas.openxmlformats.org/officeDocument/2006/relationships/tags" Target="../tags/tag229.xml"/><Relationship Id="rId6" Type="http://schemas.openxmlformats.org/officeDocument/2006/relationships/tags" Target="../tags/tag234.xml"/><Relationship Id="rId11" Type="http://schemas.openxmlformats.org/officeDocument/2006/relationships/slideLayout" Target="../slideLayouts/slideLayout2.xml"/><Relationship Id="rId5" Type="http://schemas.openxmlformats.org/officeDocument/2006/relationships/tags" Target="../tags/tag233.xml"/><Relationship Id="rId15" Type="http://schemas.openxmlformats.org/officeDocument/2006/relationships/image" Target="../media/image12.png"/><Relationship Id="rId10" Type="http://schemas.openxmlformats.org/officeDocument/2006/relationships/tags" Target="../tags/tag238.xml"/><Relationship Id="rId19" Type="http://schemas.openxmlformats.org/officeDocument/2006/relationships/image" Target="../media/image24.png"/><Relationship Id="rId4" Type="http://schemas.openxmlformats.org/officeDocument/2006/relationships/tags" Target="../tags/tag232.xml"/><Relationship Id="rId9" Type="http://schemas.openxmlformats.org/officeDocument/2006/relationships/tags" Target="../tags/tag237.xml"/><Relationship Id="rId14" Type="http://schemas.openxmlformats.org/officeDocument/2006/relationships/image" Target="../media/image11.png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tags" Target="../tags/tag246.xml"/><Relationship Id="rId13" Type="http://schemas.openxmlformats.org/officeDocument/2006/relationships/image" Target="../media/image25.png"/><Relationship Id="rId18" Type="http://schemas.openxmlformats.org/officeDocument/2006/relationships/image" Target="../media/image26.png"/><Relationship Id="rId3" Type="http://schemas.openxmlformats.org/officeDocument/2006/relationships/tags" Target="../tags/tag241.xml"/><Relationship Id="rId7" Type="http://schemas.openxmlformats.org/officeDocument/2006/relationships/tags" Target="../tags/tag245.xml"/><Relationship Id="rId12" Type="http://schemas.openxmlformats.org/officeDocument/2006/relationships/image" Target="../media/image24.png"/><Relationship Id="rId17" Type="http://schemas.openxmlformats.org/officeDocument/2006/relationships/image" Target="../media/image23.png"/><Relationship Id="rId2" Type="http://schemas.openxmlformats.org/officeDocument/2006/relationships/tags" Target="../tags/tag240.xml"/><Relationship Id="rId16" Type="http://schemas.openxmlformats.org/officeDocument/2006/relationships/image" Target="../media/image243.png"/><Relationship Id="rId1" Type="http://schemas.openxmlformats.org/officeDocument/2006/relationships/tags" Target="../tags/tag239.xml"/><Relationship Id="rId6" Type="http://schemas.openxmlformats.org/officeDocument/2006/relationships/tags" Target="../tags/tag244.xml"/><Relationship Id="rId11" Type="http://schemas.openxmlformats.org/officeDocument/2006/relationships/notesSlide" Target="../notesSlides/notesSlide43.xml"/><Relationship Id="rId5" Type="http://schemas.openxmlformats.org/officeDocument/2006/relationships/tags" Target="../tags/tag243.xml"/><Relationship Id="rId15" Type="http://schemas.openxmlformats.org/officeDocument/2006/relationships/image" Target="../media/image12.png"/><Relationship Id="rId10" Type="http://schemas.openxmlformats.org/officeDocument/2006/relationships/slideLayout" Target="../slideLayouts/slideLayout2.xml"/><Relationship Id="rId4" Type="http://schemas.openxmlformats.org/officeDocument/2006/relationships/tags" Target="../tags/tag242.xml"/><Relationship Id="rId9" Type="http://schemas.openxmlformats.org/officeDocument/2006/relationships/tags" Target="../tags/tag247.xml"/><Relationship Id="rId14" Type="http://schemas.openxmlformats.org/officeDocument/2006/relationships/image" Target="../media/image11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tags" Target="../tags/tag20.xml"/><Relationship Id="rId7" Type="http://schemas.openxmlformats.org/officeDocument/2006/relationships/image" Target="../media/image18.png"/><Relationship Id="rId2" Type="http://schemas.openxmlformats.org/officeDocument/2006/relationships/tags" Target="../tags/tag19.xml"/><Relationship Id="rId1" Type="http://schemas.openxmlformats.org/officeDocument/2006/relationships/tags" Target="../tags/tag18.xml"/><Relationship Id="rId6" Type="http://schemas.openxmlformats.org/officeDocument/2006/relationships/notesSlide" Target="../notesSlides/notesSlide5.xml"/><Relationship Id="rId5" Type="http://schemas.openxmlformats.org/officeDocument/2006/relationships/slideLayout" Target="../slideLayouts/slideLayout2.xml"/><Relationship Id="rId10" Type="http://schemas.openxmlformats.org/officeDocument/2006/relationships/image" Target="../media/image21.png"/><Relationship Id="rId4" Type="http://schemas.openxmlformats.org/officeDocument/2006/relationships/tags" Target="../tags/tag21.xml"/><Relationship Id="rId9" Type="http://schemas.openxmlformats.org/officeDocument/2006/relationships/image" Target="../media/image20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tags" Target="../tags/tag29.xml"/><Relationship Id="rId13" Type="http://schemas.openxmlformats.org/officeDocument/2006/relationships/image" Target="../media/image22.png"/><Relationship Id="rId18" Type="http://schemas.openxmlformats.org/officeDocument/2006/relationships/image" Target="../media/image25.png"/><Relationship Id="rId3" Type="http://schemas.openxmlformats.org/officeDocument/2006/relationships/tags" Target="../tags/tag24.xml"/><Relationship Id="rId7" Type="http://schemas.openxmlformats.org/officeDocument/2006/relationships/tags" Target="../tags/tag28.xml"/><Relationship Id="rId12" Type="http://schemas.openxmlformats.org/officeDocument/2006/relationships/notesSlide" Target="../notesSlides/notesSlide6.xml"/><Relationship Id="rId17" Type="http://schemas.openxmlformats.org/officeDocument/2006/relationships/image" Target="../media/image11.png"/><Relationship Id="rId2" Type="http://schemas.openxmlformats.org/officeDocument/2006/relationships/tags" Target="../tags/tag23.xml"/><Relationship Id="rId16" Type="http://schemas.openxmlformats.org/officeDocument/2006/relationships/image" Target="../media/image12.png"/><Relationship Id="rId1" Type="http://schemas.openxmlformats.org/officeDocument/2006/relationships/tags" Target="../tags/tag22.xml"/><Relationship Id="rId6" Type="http://schemas.openxmlformats.org/officeDocument/2006/relationships/tags" Target="../tags/tag27.xml"/><Relationship Id="rId11" Type="http://schemas.openxmlformats.org/officeDocument/2006/relationships/slideLayout" Target="../slideLayouts/slideLayout2.xml"/><Relationship Id="rId5" Type="http://schemas.openxmlformats.org/officeDocument/2006/relationships/tags" Target="../tags/tag26.xml"/><Relationship Id="rId15" Type="http://schemas.openxmlformats.org/officeDocument/2006/relationships/image" Target="../media/image24.png"/><Relationship Id="rId10" Type="http://schemas.openxmlformats.org/officeDocument/2006/relationships/tags" Target="../tags/tag31.xml"/><Relationship Id="rId19" Type="http://schemas.openxmlformats.org/officeDocument/2006/relationships/image" Target="../media/image26.png"/><Relationship Id="rId4" Type="http://schemas.openxmlformats.org/officeDocument/2006/relationships/tags" Target="../tags/tag25.xml"/><Relationship Id="rId9" Type="http://schemas.openxmlformats.org/officeDocument/2006/relationships/tags" Target="../tags/tag30.xml"/><Relationship Id="rId14" Type="http://schemas.openxmlformats.org/officeDocument/2006/relationships/image" Target="../media/image23.pn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3" Type="http://schemas.openxmlformats.org/officeDocument/2006/relationships/tags" Target="../tags/tag34.xml"/><Relationship Id="rId7" Type="http://schemas.openxmlformats.org/officeDocument/2006/relationships/notesSlide" Target="../notesSlides/notesSlide7.xml"/><Relationship Id="rId12" Type="http://schemas.openxmlformats.org/officeDocument/2006/relationships/image" Target="../media/image31.png"/><Relationship Id="rId2" Type="http://schemas.openxmlformats.org/officeDocument/2006/relationships/tags" Target="../tags/tag33.xml"/><Relationship Id="rId1" Type="http://schemas.openxmlformats.org/officeDocument/2006/relationships/tags" Target="../tags/tag32.xml"/><Relationship Id="rId6" Type="http://schemas.openxmlformats.org/officeDocument/2006/relationships/slideLayout" Target="../slideLayouts/slideLayout2.xml"/><Relationship Id="rId11" Type="http://schemas.openxmlformats.org/officeDocument/2006/relationships/image" Target="../media/image30.png"/><Relationship Id="rId5" Type="http://schemas.openxmlformats.org/officeDocument/2006/relationships/tags" Target="../tags/tag36.xml"/><Relationship Id="rId10" Type="http://schemas.openxmlformats.org/officeDocument/2006/relationships/image" Target="../media/image29.png"/><Relationship Id="rId4" Type="http://schemas.openxmlformats.org/officeDocument/2006/relationships/tags" Target="../tags/tag35.xml"/><Relationship Id="rId9" Type="http://schemas.openxmlformats.org/officeDocument/2006/relationships/image" Target="../media/image28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tags" Target="../tags/tag44.xml"/><Relationship Id="rId13" Type="http://schemas.openxmlformats.org/officeDocument/2006/relationships/tags" Target="../tags/tag49.xml"/><Relationship Id="rId18" Type="http://schemas.openxmlformats.org/officeDocument/2006/relationships/tags" Target="../tags/tag54.xml"/><Relationship Id="rId26" Type="http://schemas.openxmlformats.org/officeDocument/2006/relationships/image" Target="../media/image37.png"/><Relationship Id="rId3" Type="http://schemas.openxmlformats.org/officeDocument/2006/relationships/tags" Target="../tags/tag39.xml"/><Relationship Id="rId21" Type="http://schemas.openxmlformats.org/officeDocument/2006/relationships/image" Target="../media/image32.png"/><Relationship Id="rId34" Type="http://schemas.openxmlformats.org/officeDocument/2006/relationships/image" Target="../media/image45.png"/><Relationship Id="rId7" Type="http://schemas.openxmlformats.org/officeDocument/2006/relationships/tags" Target="../tags/tag43.xml"/><Relationship Id="rId12" Type="http://schemas.openxmlformats.org/officeDocument/2006/relationships/tags" Target="../tags/tag48.xml"/><Relationship Id="rId17" Type="http://schemas.openxmlformats.org/officeDocument/2006/relationships/tags" Target="../tags/tag53.xml"/><Relationship Id="rId25" Type="http://schemas.openxmlformats.org/officeDocument/2006/relationships/image" Target="../media/image36.png"/><Relationship Id="rId33" Type="http://schemas.openxmlformats.org/officeDocument/2006/relationships/image" Target="../media/image44.png"/><Relationship Id="rId38" Type="http://schemas.openxmlformats.org/officeDocument/2006/relationships/image" Target="../media/image49.png"/><Relationship Id="rId2" Type="http://schemas.openxmlformats.org/officeDocument/2006/relationships/tags" Target="../tags/tag38.xml"/><Relationship Id="rId16" Type="http://schemas.openxmlformats.org/officeDocument/2006/relationships/tags" Target="../tags/tag52.xml"/><Relationship Id="rId20" Type="http://schemas.openxmlformats.org/officeDocument/2006/relationships/notesSlide" Target="../notesSlides/notesSlide8.xml"/><Relationship Id="rId29" Type="http://schemas.openxmlformats.org/officeDocument/2006/relationships/image" Target="../media/image40.png"/><Relationship Id="rId1" Type="http://schemas.openxmlformats.org/officeDocument/2006/relationships/tags" Target="../tags/tag37.xml"/><Relationship Id="rId6" Type="http://schemas.openxmlformats.org/officeDocument/2006/relationships/tags" Target="../tags/tag42.xml"/><Relationship Id="rId11" Type="http://schemas.openxmlformats.org/officeDocument/2006/relationships/tags" Target="../tags/tag47.xml"/><Relationship Id="rId24" Type="http://schemas.openxmlformats.org/officeDocument/2006/relationships/image" Target="../media/image35.png"/><Relationship Id="rId32" Type="http://schemas.openxmlformats.org/officeDocument/2006/relationships/image" Target="../media/image43.png"/><Relationship Id="rId37" Type="http://schemas.openxmlformats.org/officeDocument/2006/relationships/image" Target="../media/image48.png"/><Relationship Id="rId5" Type="http://schemas.openxmlformats.org/officeDocument/2006/relationships/tags" Target="../tags/tag41.xml"/><Relationship Id="rId15" Type="http://schemas.openxmlformats.org/officeDocument/2006/relationships/tags" Target="../tags/tag51.xml"/><Relationship Id="rId23" Type="http://schemas.openxmlformats.org/officeDocument/2006/relationships/image" Target="../media/image34.png"/><Relationship Id="rId28" Type="http://schemas.openxmlformats.org/officeDocument/2006/relationships/image" Target="../media/image39.png"/><Relationship Id="rId36" Type="http://schemas.openxmlformats.org/officeDocument/2006/relationships/image" Target="../media/image47.png"/><Relationship Id="rId10" Type="http://schemas.openxmlformats.org/officeDocument/2006/relationships/tags" Target="../tags/tag46.xml"/><Relationship Id="rId19" Type="http://schemas.openxmlformats.org/officeDocument/2006/relationships/slideLayout" Target="../slideLayouts/slideLayout2.xml"/><Relationship Id="rId31" Type="http://schemas.openxmlformats.org/officeDocument/2006/relationships/image" Target="../media/image42.png"/><Relationship Id="rId4" Type="http://schemas.openxmlformats.org/officeDocument/2006/relationships/tags" Target="../tags/tag40.xml"/><Relationship Id="rId9" Type="http://schemas.openxmlformats.org/officeDocument/2006/relationships/tags" Target="../tags/tag45.xml"/><Relationship Id="rId14" Type="http://schemas.openxmlformats.org/officeDocument/2006/relationships/tags" Target="../tags/tag50.xml"/><Relationship Id="rId22" Type="http://schemas.openxmlformats.org/officeDocument/2006/relationships/image" Target="../media/image33.png"/><Relationship Id="rId27" Type="http://schemas.openxmlformats.org/officeDocument/2006/relationships/image" Target="../media/image38.png"/><Relationship Id="rId30" Type="http://schemas.openxmlformats.org/officeDocument/2006/relationships/image" Target="../media/image41.png"/><Relationship Id="rId35" Type="http://schemas.openxmlformats.org/officeDocument/2006/relationships/image" Target="../media/image46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Text Box 2"/>
          <p:cNvSpPr txBox="1">
            <a:spLocks noChangeArrowheads="1"/>
          </p:cNvSpPr>
          <p:nvPr/>
        </p:nvSpPr>
        <p:spPr bwMode="auto">
          <a:xfrm>
            <a:off x="4346575" y="533400"/>
            <a:ext cx="41084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endParaRPr lang="en-US" sz="2400" dirty="0"/>
          </a:p>
        </p:txBody>
      </p:sp>
      <p:sp>
        <p:nvSpPr>
          <p:cNvPr id="5123" name="Text Box 3"/>
          <p:cNvSpPr txBox="1">
            <a:spLocks noChangeArrowheads="1"/>
          </p:cNvSpPr>
          <p:nvPr/>
        </p:nvSpPr>
        <p:spPr bwMode="auto">
          <a:xfrm>
            <a:off x="4648200" y="685800"/>
            <a:ext cx="38068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endParaRPr lang="en-US" sz="2400" dirty="0"/>
          </a:p>
        </p:txBody>
      </p:sp>
      <p:sp>
        <p:nvSpPr>
          <p:cNvPr id="187396" name="Text Box 4"/>
          <p:cNvSpPr txBox="1">
            <a:spLocks noChangeArrowheads="1"/>
          </p:cNvSpPr>
          <p:nvPr/>
        </p:nvSpPr>
        <p:spPr bwMode="auto">
          <a:xfrm>
            <a:off x="0" y="1"/>
            <a:ext cx="9144000" cy="6617196"/>
          </a:xfrm>
          <a:prstGeom prst="rect">
            <a:avLst/>
          </a:prstGeom>
          <a:noFill/>
          <a:ln w="31750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 eaLnBrk="0" hangingPunct="0">
              <a:defRPr/>
            </a:pPr>
            <a:r>
              <a:rPr lang="en-US" sz="36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  <a:t/>
            </a:r>
            <a:br>
              <a:rPr lang="en-US" sz="36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</a:br>
            <a:r>
              <a:rPr lang="en-US" sz="36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  <a:t/>
            </a:r>
            <a:br>
              <a:rPr lang="en-US" sz="36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</a:br>
            <a:r>
              <a:rPr lang="en-US" sz="36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  <a:t>Modeling the </a:t>
            </a:r>
          </a:p>
          <a:p>
            <a:pPr algn="ctr" eaLnBrk="0" hangingPunct="0">
              <a:defRPr/>
            </a:pPr>
            <a:r>
              <a:rPr lang="en-US" sz="36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  <a:t>Transverse-Momentum Dependent</a:t>
            </a:r>
            <a:br>
              <a:rPr lang="en-US" sz="36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</a:br>
            <a:r>
              <a:rPr lang="en-US" sz="36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  <a:t/>
            </a:r>
            <a:br>
              <a:rPr lang="en-US" sz="36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</a:br>
            <a:r>
              <a:rPr lang="en-US" sz="36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  <a:t>Parton Distributions </a:t>
            </a:r>
            <a:endParaRPr lang="en-US" sz="3600" b="1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cs typeface="Arial" pitchFamily="34" charset="0"/>
            </a:endParaRPr>
          </a:p>
          <a:p>
            <a:pPr algn="ctr" eaLnBrk="0" hangingPunct="0">
              <a:defRPr/>
            </a:pPr>
            <a:r>
              <a:rPr lang="en-US" sz="2000" b="1" dirty="0" smtClean="0"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  <a:t/>
            </a:r>
            <a:br>
              <a:rPr lang="en-US" sz="2000" b="1" dirty="0" smtClean="0"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</a:br>
            <a:endParaRPr lang="en-US" sz="2000" b="1" dirty="0">
              <a:effectLst>
                <a:outerShdw blurRad="38100" dist="38100" dir="2700000" algn="tl">
                  <a:srgbClr val="C0C0C0"/>
                </a:outerShdw>
              </a:effectLst>
              <a:cs typeface="Arial" pitchFamily="34" charset="0"/>
            </a:endParaRPr>
          </a:p>
          <a:p>
            <a:pPr algn="ctr" eaLnBrk="0" hangingPunct="0">
              <a:defRPr/>
            </a:pPr>
            <a:r>
              <a:rPr lang="en-US" sz="2000" dirty="0"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  <a:t>Barbara Pasquini </a:t>
            </a:r>
            <a:br>
              <a:rPr lang="en-US" sz="2000" dirty="0"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</a:br>
            <a:r>
              <a:rPr lang="en-US" sz="2000" dirty="0"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  <a:t>(Uni Pavia &amp; INFN Pavia, Italy</a:t>
            </a:r>
            <a:r>
              <a:rPr lang="en-US" sz="2000" dirty="0" smtClean="0"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  <a:t>)</a:t>
            </a:r>
            <a:br>
              <a:rPr lang="en-US" sz="2000" dirty="0" smtClean="0"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</a:br>
            <a:r>
              <a:rPr lang="en-US" sz="2000" dirty="0" smtClean="0"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  <a:t/>
            </a:r>
            <a:br>
              <a:rPr lang="en-US" sz="2000" dirty="0" smtClean="0"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</a:br>
            <a:r>
              <a:rPr lang="en-US" sz="2000" dirty="0" smtClean="0"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  <a:t/>
            </a:r>
            <a:br>
              <a:rPr lang="en-US" sz="2000" dirty="0" smtClean="0"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</a:br>
            <a:endParaRPr lang="en-US" sz="2000" dirty="0" smtClean="0">
              <a:effectLst>
                <a:outerShdw blurRad="38100" dist="38100" dir="2700000" algn="tl">
                  <a:srgbClr val="C0C0C0"/>
                </a:outerShdw>
              </a:effectLst>
              <a:cs typeface="Arial" pitchFamily="34" charset="0"/>
            </a:endParaRPr>
          </a:p>
          <a:p>
            <a:pPr algn="ctr" eaLnBrk="0" hangingPunct="0">
              <a:defRPr/>
            </a:pPr>
            <a:endParaRPr lang="en-US" sz="2000" dirty="0" smtClean="0">
              <a:effectLst>
                <a:outerShdw blurRad="38100" dist="38100" dir="2700000" algn="tl">
                  <a:srgbClr val="C0C0C0"/>
                </a:outerShdw>
              </a:effectLst>
              <a:cs typeface="Arial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153988" y="0"/>
            <a:ext cx="8839200" cy="396875"/>
          </a:xfrm>
          <a:prstGeom prst="rect">
            <a:avLst/>
          </a:prstGeom>
          <a:noFill/>
          <a:ln w="31750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Light-Cone Quark Model</a:t>
            </a:r>
            <a:endParaRPr lang="it-IT" sz="2000" b="1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5" name="Rectangle 138"/>
          <p:cNvSpPr>
            <a:spLocks noChangeArrowheads="1"/>
          </p:cNvSpPr>
          <p:nvPr/>
        </p:nvSpPr>
        <p:spPr bwMode="auto">
          <a:xfrm>
            <a:off x="46038" y="327025"/>
            <a:ext cx="9021762" cy="53975"/>
          </a:xfrm>
          <a:prstGeom prst="rect">
            <a:avLst/>
          </a:prstGeom>
          <a:gradFill rotWithShape="1">
            <a:gsLst>
              <a:gs pos="0">
                <a:srgbClr val="FF0000"/>
              </a:gs>
              <a:gs pos="100000">
                <a:schemeClr val="bg1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eaLnBrk="1" hangingPunct="1"/>
            <a:r>
              <a:rPr lang="en-US" sz="4400" dirty="0">
                <a:solidFill>
                  <a:schemeClr val="tx2"/>
                </a:solidFill>
              </a:rPr>
              <a:t/>
            </a:r>
            <a:br>
              <a:rPr lang="en-US" sz="4400" dirty="0">
                <a:solidFill>
                  <a:schemeClr val="tx2"/>
                </a:solidFill>
              </a:rPr>
            </a:br>
            <a:endParaRPr lang="it-IT" sz="4400">
              <a:solidFill>
                <a:schemeClr val="tx2"/>
              </a:solidFill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0" y="533400"/>
            <a:ext cx="9144000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Font typeface="Wingdings" pitchFamily="2" charset="2"/>
              <a:buChar char="v"/>
            </a:pPr>
            <a:r>
              <a:rPr lang="en-US" sz="1700" dirty="0" smtClean="0">
                <a:solidFill>
                  <a:srgbClr val="0000FF"/>
                </a:solidFill>
              </a:rPr>
              <a:t> Phenomenological LCWF for the valence (qqq) component: </a:t>
            </a:r>
            <a:endParaRPr lang="en-US" sz="1700" dirty="0">
              <a:solidFill>
                <a:srgbClr val="0000FF"/>
              </a:solidFill>
            </a:endParaRPr>
          </a:p>
        </p:txBody>
      </p:sp>
      <p:sp>
        <p:nvSpPr>
          <p:cNvPr id="33" name="Text Box 11"/>
          <p:cNvSpPr txBox="1">
            <a:spLocks noChangeArrowheads="1"/>
          </p:cNvSpPr>
          <p:nvPr/>
        </p:nvSpPr>
        <p:spPr bwMode="auto">
          <a:xfrm>
            <a:off x="5148262" y="2819400"/>
            <a:ext cx="243840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</a:pPr>
            <a:r>
              <a:rPr lang="en-US" sz="2000" dirty="0">
                <a:latin typeface="Arial" charset="0"/>
              </a:rPr>
              <a:t>J</a:t>
            </a:r>
            <a:r>
              <a:rPr lang="en-US" sz="2000" baseline="-25000" dirty="0">
                <a:latin typeface="Arial" charset="0"/>
              </a:rPr>
              <a:t>z</a:t>
            </a:r>
            <a:r>
              <a:rPr lang="en-US" sz="2000" dirty="0">
                <a:latin typeface="Arial" charset="0"/>
              </a:rPr>
              <a:t> = </a:t>
            </a:r>
            <a:r>
              <a:rPr lang="en-US" sz="2000" dirty="0">
                <a:solidFill>
                  <a:srgbClr val="FF0066"/>
                </a:solidFill>
                <a:latin typeface="Arial" charset="0"/>
              </a:rPr>
              <a:t>J</a:t>
            </a:r>
            <a:r>
              <a:rPr lang="en-US" sz="2000" baseline="-25000" dirty="0">
                <a:solidFill>
                  <a:srgbClr val="FF0066"/>
                </a:solidFill>
                <a:latin typeface="Arial" charset="0"/>
              </a:rPr>
              <a:t>z</a:t>
            </a:r>
            <a:r>
              <a:rPr lang="en-US" sz="2000" baseline="30000" dirty="0">
                <a:solidFill>
                  <a:srgbClr val="FF0066"/>
                </a:solidFill>
                <a:latin typeface="Arial" charset="0"/>
              </a:rPr>
              <a:t>q</a:t>
            </a:r>
            <a:r>
              <a:rPr lang="en-US" sz="2000" dirty="0">
                <a:solidFill>
                  <a:srgbClr val="FF0066"/>
                </a:solidFill>
                <a:latin typeface="Arial" charset="0"/>
              </a:rPr>
              <a:t> </a:t>
            </a:r>
            <a:endParaRPr lang="it-IT" sz="2000" baseline="-25000" dirty="0">
              <a:solidFill>
                <a:srgbClr val="FF0066"/>
              </a:solidFill>
              <a:latin typeface="Arial" charset="0"/>
            </a:endParaRPr>
          </a:p>
        </p:txBody>
      </p:sp>
      <p:pic>
        <p:nvPicPr>
          <p:cNvPr id="34" name="Picture 12" descr="txp_fig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14"/>
          <a:srcRect/>
          <a:stretch>
            <a:fillRect/>
          </a:stretch>
        </p:blipFill>
        <p:spPr bwMode="auto">
          <a:xfrm>
            <a:off x="2895600" y="2913062"/>
            <a:ext cx="2447925" cy="2270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35" name="Text Box 31"/>
          <p:cNvSpPr txBox="1">
            <a:spLocks noChangeArrowheads="1"/>
          </p:cNvSpPr>
          <p:nvPr/>
        </p:nvSpPr>
        <p:spPr bwMode="auto">
          <a:xfrm>
            <a:off x="685800" y="914400"/>
            <a:ext cx="8458200" cy="2677656"/>
          </a:xfrm>
          <a:prstGeom prst="rect">
            <a:avLst/>
          </a:prstGeom>
          <a:noFill/>
          <a:ln w="31750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buClr>
                <a:srgbClr val="0000FF"/>
              </a:buClr>
              <a:buFont typeface="Wingdings" pitchFamily="2" charset="2"/>
              <a:buChar char="ü"/>
            </a:pPr>
            <a:r>
              <a:rPr lang="en-US" sz="1600" dirty="0"/>
              <a:t> </a:t>
            </a:r>
            <a:r>
              <a:rPr lang="en-US" sz="1600" dirty="0">
                <a:solidFill>
                  <a:srgbClr val="0000FF"/>
                </a:solidFill>
              </a:rPr>
              <a:t>momentum-space component: S </a:t>
            </a:r>
            <a:r>
              <a:rPr lang="en-US" sz="1600" dirty="0" smtClean="0">
                <a:solidFill>
                  <a:srgbClr val="0000FF"/>
                </a:solidFill>
              </a:rPr>
              <a:t>wave</a:t>
            </a:r>
          </a:p>
          <a:p>
            <a:pPr>
              <a:spcBef>
                <a:spcPct val="50000"/>
              </a:spcBef>
            </a:pPr>
            <a:r>
              <a:rPr lang="en-US" dirty="0" smtClean="0"/>
              <a:t/>
            </a:r>
            <a:br>
              <a:rPr lang="en-US" dirty="0" smtClean="0"/>
            </a:br>
            <a:r>
              <a:rPr lang="en-US" sz="1600" dirty="0" smtClean="0"/>
              <a:t/>
            </a:r>
            <a:br>
              <a:rPr lang="en-US" sz="1600" dirty="0" smtClean="0"/>
            </a:br>
            <a:r>
              <a:rPr lang="en-US" sz="1600" dirty="0" smtClean="0"/>
              <a:t/>
            </a:r>
            <a:br>
              <a:rPr lang="en-US" sz="1600" dirty="0" smtClean="0"/>
            </a:br>
            <a:endParaRPr lang="en-US" sz="1600" dirty="0"/>
          </a:p>
          <a:p>
            <a:pPr>
              <a:spcBef>
                <a:spcPct val="50000"/>
              </a:spcBef>
              <a:buClr>
                <a:srgbClr val="0000FF"/>
              </a:buClr>
              <a:buFont typeface="Wingdings" pitchFamily="2" charset="2"/>
              <a:buChar char="ü"/>
            </a:pPr>
            <a:r>
              <a:rPr lang="en-US" sz="1600" dirty="0"/>
              <a:t> </a:t>
            </a:r>
            <a:r>
              <a:rPr lang="en-US" sz="1600" dirty="0">
                <a:solidFill>
                  <a:srgbClr val="0000FF"/>
                </a:solidFill>
              </a:rPr>
              <a:t>spin and isospin </a:t>
            </a:r>
            <a:r>
              <a:rPr lang="en-US" sz="1600" dirty="0" smtClean="0">
                <a:solidFill>
                  <a:srgbClr val="0000FF"/>
                </a:solidFill>
              </a:rPr>
              <a:t>component in the </a:t>
            </a:r>
            <a:r>
              <a:rPr lang="en-US" dirty="0" smtClean="0">
                <a:solidFill>
                  <a:srgbClr val="0000FF"/>
                </a:solidFill>
              </a:rPr>
              <a:t>instant-form</a:t>
            </a:r>
            <a:r>
              <a:rPr lang="en-US" sz="1600" dirty="0" smtClean="0">
                <a:solidFill>
                  <a:srgbClr val="0000FF"/>
                </a:solidFill>
              </a:rPr>
              <a:t>: </a:t>
            </a:r>
            <a:r>
              <a:rPr lang="en-US" sz="1600" dirty="0">
                <a:solidFill>
                  <a:srgbClr val="0000FF"/>
                </a:solidFill>
              </a:rPr>
              <a:t>SU(6) </a:t>
            </a:r>
            <a:r>
              <a:rPr lang="en-US" sz="1600" dirty="0" smtClean="0">
                <a:solidFill>
                  <a:srgbClr val="0000FF"/>
                </a:solidFill>
              </a:rPr>
              <a:t>symmetric</a:t>
            </a:r>
            <a:r>
              <a:rPr lang="en-US" dirty="0" smtClean="0">
                <a:solidFill>
                  <a:srgbClr val="0000FF"/>
                </a:solidFill>
              </a:rPr>
              <a:t/>
            </a:r>
            <a:br>
              <a:rPr lang="en-US" dirty="0" smtClean="0">
                <a:solidFill>
                  <a:srgbClr val="0000FF"/>
                </a:solidFill>
              </a:rPr>
            </a:br>
            <a:r>
              <a:rPr lang="en-US" dirty="0" smtClean="0">
                <a:solidFill>
                  <a:srgbClr val="0000FF"/>
                </a:solidFill>
              </a:rPr>
              <a:t/>
            </a:r>
            <a:br>
              <a:rPr lang="en-US" dirty="0" smtClean="0">
                <a:solidFill>
                  <a:srgbClr val="0000FF"/>
                </a:solidFill>
              </a:rPr>
            </a:br>
            <a:endParaRPr lang="en-US" dirty="0" smtClean="0">
              <a:solidFill>
                <a:srgbClr val="0000FF"/>
              </a:solidFill>
            </a:endParaRPr>
          </a:p>
          <a:p>
            <a:pPr>
              <a:spcBef>
                <a:spcPct val="50000"/>
              </a:spcBef>
              <a:buClr>
                <a:srgbClr val="0000FF"/>
              </a:buClr>
            </a:pPr>
            <a:r>
              <a:rPr lang="en-US" sz="1600" dirty="0" smtClean="0">
                <a:solidFill>
                  <a:srgbClr val="0000FF"/>
                </a:solidFill>
              </a:rPr>
              <a:t> </a:t>
            </a:r>
            <a:r>
              <a:rPr lang="en-US" sz="1600" dirty="0" smtClean="0">
                <a:solidFill>
                  <a:srgbClr val="0000FF"/>
                </a:solidFill>
                <a:latin typeface="cmsy10"/>
              </a:rPr>
              <a:t>)</a:t>
            </a:r>
            <a:r>
              <a:rPr lang="en-US" dirty="0" smtClean="0">
                <a:solidFill>
                  <a:srgbClr val="0000FF"/>
                </a:solidFill>
              </a:rPr>
              <a:t> </a:t>
            </a:r>
            <a:r>
              <a:rPr lang="en-US" sz="1600" dirty="0" smtClean="0">
                <a:solidFill>
                  <a:srgbClr val="0000FF"/>
                </a:solidFill>
              </a:rPr>
              <a:t>Melosh rotation </a:t>
            </a:r>
            <a:r>
              <a:rPr lang="en-US" sz="1600" dirty="0" smtClean="0"/>
              <a:t>to convert the </a:t>
            </a:r>
            <a:r>
              <a:rPr lang="en-US" dirty="0" smtClean="0"/>
              <a:t>canonical</a:t>
            </a:r>
            <a:r>
              <a:rPr lang="en-US" sz="1600" dirty="0" smtClean="0"/>
              <a:t> spin of quarks in LC helicity</a:t>
            </a:r>
            <a:endParaRPr lang="it-IT" sz="1600" dirty="0"/>
          </a:p>
        </p:txBody>
      </p:sp>
      <p:sp>
        <p:nvSpPr>
          <p:cNvPr id="36" name="Rectangle 34"/>
          <p:cNvSpPr>
            <a:spLocks noChangeArrowheads="1"/>
          </p:cNvSpPr>
          <p:nvPr/>
        </p:nvSpPr>
        <p:spPr bwMode="auto">
          <a:xfrm>
            <a:off x="7391400" y="1397000"/>
            <a:ext cx="1600200" cy="736600"/>
          </a:xfrm>
          <a:prstGeom prst="rect">
            <a:avLst/>
          </a:prstGeom>
          <a:noFill/>
          <a:ln w="6350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sz="1400" dirty="0"/>
              <a:t>Schlumpf, </a:t>
            </a:r>
            <a:br>
              <a:rPr lang="en-US" sz="1400" dirty="0"/>
            </a:br>
            <a:r>
              <a:rPr lang="en-US" sz="1400" dirty="0"/>
              <a:t>Ph.D. Thesis, </a:t>
            </a:r>
            <a:br>
              <a:rPr lang="en-US" sz="1400" dirty="0"/>
            </a:br>
            <a:r>
              <a:rPr lang="en-US" sz="1400" dirty="0"/>
              <a:t>hep-ph/9211255</a:t>
            </a:r>
            <a:endParaRPr lang="it-IT" sz="1400" dirty="0"/>
          </a:p>
        </p:txBody>
      </p:sp>
      <p:pic>
        <p:nvPicPr>
          <p:cNvPr id="37" name="Picture 33" descr="txp_fig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15"/>
          <a:srcRect/>
          <a:stretch>
            <a:fillRect/>
          </a:stretch>
        </p:blipFill>
        <p:spPr bwMode="auto">
          <a:xfrm>
            <a:off x="1447800" y="1447800"/>
            <a:ext cx="1435100" cy="47466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</p:pic>
      <p:pic>
        <p:nvPicPr>
          <p:cNvPr id="38" name="Picture 37" descr="txp_fi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6"/>
          <a:stretch>
            <a:fillRect/>
          </a:stretch>
        </p:blipFill>
        <p:spPr bwMode="auto">
          <a:xfrm>
            <a:off x="3337549" y="1219200"/>
            <a:ext cx="1768104" cy="361035"/>
          </a:xfrm>
          <a:prstGeom prst="rect">
            <a:avLst/>
          </a:prstGeom>
          <a:noFill/>
          <a:ln/>
          <a:effectLst/>
        </p:spPr>
      </p:pic>
      <p:grpSp>
        <p:nvGrpSpPr>
          <p:cNvPr id="2" name="Group 51"/>
          <p:cNvGrpSpPr/>
          <p:nvPr/>
        </p:nvGrpSpPr>
        <p:grpSpPr>
          <a:xfrm>
            <a:off x="2971800" y="1600200"/>
            <a:ext cx="4038600" cy="584775"/>
            <a:chOff x="2971800" y="1853625"/>
            <a:chExt cx="4038600" cy="584775"/>
          </a:xfrm>
        </p:grpSpPr>
        <p:pic>
          <p:nvPicPr>
            <p:cNvPr id="44" name="Picture 43" descr="txp_fig"/>
            <p:cNvPicPr>
              <a:picLocks noChangeAspect="1"/>
            </p:cNvPicPr>
            <p:nvPr>
              <p:custDataLst>
                <p:tags r:id="rId11"/>
              </p:custDataLst>
            </p:nvPr>
          </p:nvPicPr>
          <p:blipFill>
            <a:blip r:embed="rId17"/>
            <a:stretch>
              <a:fillRect/>
            </a:stretch>
          </p:blipFill>
          <p:spPr bwMode="auto">
            <a:xfrm>
              <a:off x="3305691" y="1943671"/>
              <a:ext cx="351909" cy="189929"/>
            </a:xfrm>
            <a:prstGeom prst="rect">
              <a:avLst/>
            </a:prstGeom>
            <a:noFill/>
            <a:ln/>
            <a:effectLst/>
          </p:spPr>
        </p:pic>
        <p:sp>
          <p:nvSpPr>
            <p:cNvPr id="45" name="TextBox 44"/>
            <p:cNvSpPr txBox="1"/>
            <p:nvPr/>
          </p:nvSpPr>
          <p:spPr>
            <a:xfrm>
              <a:off x="2971800" y="1853625"/>
              <a:ext cx="40386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         parameters fitted to anomalous </a:t>
              </a:r>
              <a:br>
                <a:rPr lang="en-US" dirty="0" smtClean="0"/>
              </a:br>
              <a:r>
                <a:rPr lang="en-US" dirty="0" smtClean="0"/>
                <a:t>    magnetic moments of the nucleon</a:t>
              </a:r>
              <a:endParaRPr lang="en-US" dirty="0"/>
            </a:p>
          </p:txBody>
        </p:sp>
      </p:grpSp>
      <p:pic>
        <p:nvPicPr>
          <p:cNvPr id="53" name="Picture 52" descr="txp_fi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8"/>
          <a:stretch>
            <a:fillRect/>
          </a:stretch>
        </p:blipFill>
        <p:spPr bwMode="auto">
          <a:xfrm>
            <a:off x="3285904" y="2209800"/>
            <a:ext cx="180900" cy="142666"/>
          </a:xfrm>
          <a:prstGeom prst="rect">
            <a:avLst/>
          </a:prstGeom>
          <a:noFill/>
          <a:ln/>
          <a:effectLst/>
        </p:spPr>
      </p:pic>
      <p:sp>
        <p:nvSpPr>
          <p:cNvPr id="54" name="TextBox 53"/>
          <p:cNvSpPr txBox="1"/>
          <p:nvPr/>
        </p:nvSpPr>
        <p:spPr>
          <a:xfrm>
            <a:off x="3124200" y="2121408"/>
            <a:ext cx="48768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     : normalization constant</a:t>
            </a:r>
            <a:endParaRPr lang="en-US" dirty="0"/>
          </a:p>
        </p:txBody>
      </p:sp>
      <p:sp>
        <p:nvSpPr>
          <p:cNvPr id="57" name="Text Box 5"/>
          <p:cNvSpPr txBox="1">
            <a:spLocks noChangeArrowheads="1"/>
          </p:cNvSpPr>
          <p:nvPr/>
        </p:nvSpPr>
        <p:spPr bwMode="auto">
          <a:xfrm>
            <a:off x="76200" y="6172200"/>
            <a:ext cx="8915400" cy="584775"/>
          </a:xfrm>
          <a:prstGeom prst="rect">
            <a:avLst/>
          </a:prstGeom>
          <a:noFill/>
          <a:ln w="28575" algn="ctr">
            <a:solidFill>
              <a:srgbClr val="FF99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eaLnBrk="0" hangingPunct="0"/>
            <a:r>
              <a:rPr lang="en-US" dirty="0"/>
              <a:t>The six independent wave function amplitudes obtained from the Melosh rotations satisfy the model independent classification scheme in four orbital angular momentum components</a:t>
            </a:r>
            <a:endParaRPr lang="it-IT" dirty="0"/>
          </a:p>
        </p:txBody>
      </p:sp>
      <p:pic>
        <p:nvPicPr>
          <p:cNvPr id="39" name="Picture 38" descr="txp_fi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9"/>
          <a:stretch>
            <a:fillRect/>
          </a:stretch>
        </p:blipFill>
        <p:spPr bwMode="auto">
          <a:xfrm>
            <a:off x="2559990" y="3657600"/>
            <a:ext cx="3817644" cy="276330"/>
          </a:xfrm>
          <a:prstGeom prst="rect">
            <a:avLst/>
          </a:prstGeom>
          <a:noFill/>
          <a:ln/>
          <a:effectLst/>
        </p:spPr>
      </p:pic>
      <p:pic>
        <p:nvPicPr>
          <p:cNvPr id="40" name="Picture 39" descr="txp_fi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0"/>
          <a:stretch>
            <a:fillRect/>
          </a:stretch>
        </p:blipFill>
        <p:spPr bwMode="auto">
          <a:xfrm>
            <a:off x="2577545" y="4114800"/>
            <a:ext cx="3777772" cy="276423"/>
          </a:xfrm>
          <a:prstGeom prst="rect">
            <a:avLst/>
          </a:prstGeom>
          <a:noFill/>
          <a:ln/>
          <a:effectLst/>
        </p:spPr>
      </p:pic>
      <p:grpSp>
        <p:nvGrpSpPr>
          <p:cNvPr id="6" name="Group 17"/>
          <p:cNvGrpSpPr>
            <a:grpSpLocks/>
          </p:cNvGrpSpPr>
          <p:nvPr/>
        </p:nvGrpSpPr>
        <p:grpSpPr bwMode="auto">
          <a:xfrm>
            <a:off x="7010400" y="5318140"/>
            <a:ext cx="1524000" cy="701677"/>
            <a:chOff x="4416" y="3350"/>
            <a:chExt cx="960" cy="442"/>
          </a:xfrm>
        </p:grpSpPr>
        <p:pic>
          <p:nvPicPr>
            <p:cNvPr id="74" name="Picture 18" descr="txp_fig"/>
            <p:cNvPicPr>
              <a:picLocks noChangeAspect="1" noChangeArrowheads="1"/>
            </p:cNvPicPr>
            <p:nvPr>
              <p:custDataLst>
                <p:tags r:id="rId10"/>
              </p:custDataLst>
            </p:nvPr>
          </p:nvPicPr>
          <p:blipFill>
            <a:blip r:embed="rId21"/>
            <a:srcRect/>
            <a:stretch>
              <a:fillRect/>
            </a:stretch>
          </p:blipFill>
          <p:spPr bwMode="auto">
            <a:xfrm>
              <a:off x="4646" y="3657"/>
              <a:ext cx="490" cy="13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5" name="Text Box 19"/>
            <p:cNvSpPr txBox="1">
              <a:spLocks noChangeArrowheads="1"/>
            </p:cNvSpPr>
            <p:nvPr/>
          </p:nvSpPr>
          <p:spPr bwMode="auto">
            <a:xfrm>
              <a:off x="4416" y="3350"/>
              <a:ext cx="960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en-US" sz="2000" dirty="0">
                  <a:solidFill>
                    <a:srgbClr val="0000FF"/>
                  </a:solidFill>
                  <a:latin typeface="Arial" charset="0"/>
                </a:rPr>
                <a:t>L</a:t>
              </a:r>
              <a:r>
                <a:rPr lang="en-US" sz="2000" baseline="-25000" dirty="0">
                  <a:solidFill>
                    <a:srgbClr val="0000FF"/>
                  </a:solidFill>
                  <a:latin typeface="Arial" charset="0"/>
                </a:rPr>
                <a:t>z</a:t>
              </a:r>
              <a:r>
                <a:rPr lang="en-US" sz="2000" baseline="30000" dirty="0">
                  <a:solidFill>
                    <a:srgbClr val="0000FF"/>
                  </a:solidFill>
                  <a:latin typeface="Arial" charset="0"/>
                </a:rPr>
                <a:t>q</a:t>
              </a:r>
              <a:r>
                <a:rPr lang="en-US" sz="2000" dirty="0">
                  <a:solidFill>
                    <a:srgbClr val="0000FF"/>
                  </a:solidFill>
                  <a:latin typeface="Arial" charset="0"/>
                </a:rPr>
                <a:t> =2</a:t>
              </a:r>
              <a:endParaRPr lang="it-IT" sz="2000" dirty="0">
                <a:solidFill>
                  <a:srgbClr val="0000FF"/>
                </a:solidFill>
                <a:latin typeface="Arial" charset="0"/>
              </a:endParaRPr>
            </a:p>
          </p:txBody>
        </p:sp>
      </p:grpSp>
      <p:grpSp>
        <p:nvGrpSpPr>
          <p:cNvPr id="7" name="Group 20"/>
          <p:cNvGrpSpPr>
            <a:grpSpLocks/>
          </p:cNvGrpSpPr>
          <p:nvPr/>
        </p:nvGrpSpPr>
        <p:grpSpPr bwMode="auto">
          <a:xfrm>
            <a:off x="5029200" y="5318140"/>
            <a:ext cx="1600200" cy="701677"/>
            <a:chOff x="3168" y="3350"/>
            <a:chExt cx="1008" cy="442"/>
          </a:xfrm>
        </p:grpSpPr>
        <p:pic>
          <p:nvPicPr>
            <p:cNvPr id="72" name="Picture 21" descr="txp_fig"/>
            <p:cNvPicPr>
              <a:picLocks noChangeAspect="1" noChangeArrowheads="1"/>
            </p:cNvPicPr>
            <p:nvPr>
              <p:custDataLst>
                <p:tags r:id="rId9"/>
              </p:custDataLst>
            </p:nvPr>
          </p:nvPicPr>
          <p:blipFill>
            <a:blip r:embed="rId22"/>
            <a:srcRect/>
            <a:stretch>
              <a:fillRect/>
            </a:stretch>
          </p:blipFill>
          <p:spPr bwMode="auto">
            <a:xfrm>
              <a:off x="3456" y="3657"/>
              <a:ext cx="490" cy="13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3" name="Text Box 22"/>
            <p:cNvSpPr txBox="1">
              <a:spLocks noChangeArrowheads="1"/>
            </p:cNvSpPr>
            <p:nvPr/>
          </p:nvSpPr>
          <p:spPr bwMode="auto">
            <a:xfrm>
              <a:off x="3168" y="3350"/>
              <a:ext cx="1008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en-US" sz="2000" dirty="0">
                  <a:solidFill>
                    <a:srgbClr val="0000FF"/>
                  </a:solidFill>
                  <a:latin typeface="Arial" charset="0"/>
                </a:rPr>
                <a:t>L</a:t>
              </a:r>
              <a:r>
                <a:rPr lang="en-US" sz="2000" baseline="-25000" dirty="0">
                  <a:solidFill>
                    <a:srgbClr val="0000FF"/>
                  </a:solidFill>
                  <a:latin typeface="Arial" charset="0"/>
                </a:rPr>
                <a:t>z</a:t>
              </a:r>
              <a:r>
                <a:rPr lang="en-US" sz="2000" baseline="30000" dirty="0">
                  <a:solidFill>
                    <a:srgbClr val="0000FF"/>
                  </a:solidFill>
                  <a:latin typeface="Arial" charset="0"/>
                </a:rPr>
                <a:t>q</a:t>
              </a:r>
              <a:r>
                <a:rPr lang="en-US" sz="2000" dirty="0">
                  <a:solidFill>
                    <a:srgbClr val="0000FF"/>
                  </a:solidFill>
                  <a:latin typeface="Arial" charset="0"/>
                </a:rPr>
                <a:t> =1</a:t>
              </a:r>
              <a:endParaRPr lang="it-IT" sz="2000" dirty="0">
                <a:solidFill>
                  <a:srgbClr val="0000FF"/>
                </a:solidFill>
                <a:latin typeface="Arial" charset="0"/>
              </a:endParaRPr>
            </a:p>
          </p:txBody>
        </p:sp>
      </p:grpSp>
      <p:grpSp>
        <p:nvGrpSpPr>
          <p:cNvPr id="8" name="Group 23"/>
          <p:cNvGrpSpPr>
            <a:grpSpLocks/>
          </p:cNvGrpSpPr>
          <p:nvPr/>
        </p:nvGrpSpPr>
        <p:grpSpPr bwMode="auto">
          <a:xfrm>
            <a:off x="2667000" y="5334016"/>
            <a:ext cx="1676400" cy="685802"/>
            <a:chOff x="1680" y="3360"/>
            <a:chExt cx="1056" cy="432"/>
          </a:xfrm>
        </p:grpSpPr>
        <p:pic>
          <p:nvPicPr>
            <p:cNvPr id="70" name="Picture 24" descr="txp_fig"/>
            <p:cNvPicPr>
              <a:picLocks noChangeAspect="1" noChangeArrowheads="1"/>
            </p:cNvPicPr>
            <p:nvPr>
              <p:custDataLst>
                <p:tags r:id="rId8"/>
              </p:custDataLst>
            </p:nvPr>
          </p:nvPicPr>
          <p:blipFill>
            <a:blip r:embed="rId23"/>
            <a:srcRect/>
            <a:stretch>
              <a:fillRect/>
            </a:stretch>
          </p:blipFill>
          <p:spPr bwMode="auto">
            <a:xfrm>
              <a:off x="2016" y="3657"/>
              <a:ext cx="490" cy="13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1" name="Text Box 25"/>
            <p:cNvSpPr txBox="1">
              <a:spLocks noChangeArrowheads="1"/>
            </p:cNvSpPr>
            <p:nvPr/>
          </p:nvSpPr>
          <p:spPr bwMode="auto">
            <a:xfrm>
              <a:off x="1680" y="3360"/>
              <a:ext cx="105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en-US" sz="2000" dirty="0">
                  <a:solidFill>
                    <a:srgbClr val="0000FF"/>
                  </a:solidFill>
                  <a:latin typeface="Arial" charset="0"/>
                </a:rPr>
                <a:t>L</a:t>
              </a:r>
              <a:r>
                <a:rPr lang="en-US" sz="2000" baseline="-25000" dirty="0">
                  <a:solidFill>
                    <a:srgbClr val="0000FF"/>
                  </a:solidFill>
                  <a:latin typeface="Arial" charset="0"/>
                </a:rPr>
                <a:t>z</a:t>
              </a:r>
              <a:r>
                <a:rPr lang="en-US" sz="2000" baseline="30000" dirty="0">
                  <a:solidFill>
                    <a:srgbClr val="0000FF"/>
                  </a:solidFill>
                  <a:latin typeface="Arial" charset="0"/>
                </a:rPr>
                <a:t>q</a:t>
              </a:r>
              <a:r>
                <a:rPr lang="en-US" sz="2000" dirty="0">
                  <a:solidFill>
                    <a:srgbClr val="0000FF"/>
                  </a:solidFill>
                  <a:latin typeface="Arial" charset="0"/>
                </a:rPr>
                <a:t> =0</a:t>
              </a:r>
              <a:endParaRPr lang="it-IT" sz="2000" dirty="0">
                <a:solidFill>
                  <a:srgbClr val="0000FF"/>
                </a:solidFill>
                <a:latin typeface="Arial" charset="0"/>
              </a:endParaRPr>
            </a:p>
          </p:txBody>
        </p:sp>
      </p:grpSp>
      <p:grpSp>
        <p:nvGrpSpPr>
          <p:cNvPr id="9" name="Group 26"/>
          <p:cNvGrpSpPr>
            <a:grpSpLocks/>
          </p:cNvGrpSpPr>
          <p:nvPr/>
        </p:nvGrpSpPr>
        <p:grpSpPr bwMode="auto">
          <a:xfrm>
            <a:off x="457200" y="5334016"/>
            <a:ext cx="1676400" cy="685802"/>
            <a:chOff x="288" y="3360"/>
            <a:chExt cx="1056" cy="432"/>
          </a:xfrm>
        </p:grpSpPr>
        <p:pic>
          <p:nvPicPr>
            <p:cNvPr id="65" name="Picture 27" descr="txp_fig"/>
            <p:cNvPicPr>
              <a:picLocks noChangeAspect="1" noChangeArrowheads="1"/>
            </p:cNvPicPr>
            <p:nvPr>
              <p:custDataLst>
                <p:tags r:id="rId7"/>
              </p:custDataLst>
            </p:nvPr>
          </p:nvPicPr>
          <p:blipFill>
            <a:blip r:embed="rId24"/>
            <a:srcRect/>
            <a:stretch>
              <a:fillRect/>
            </a:stretch>
          </p:blipFill>
          <p:spPr bwMode="auto">
            <a:xfrm>
              <a:off x="566" y="3657"/>
              <a:ext cx="490" cy="13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68" name="Text Box 28"/>
            <p:cNvSpPr txBox="1">
              <a:spLocks noChangeArrowheads="1"/>
            </p:cNvSpPr>
            <p:nvPr/>
          </p:nvSpPr>
          <p:spPr bwMode="auto">
            <a:xfrm>
              <a:off x="288" y="3360"/>
              <a:ext cx="105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en-US" sz="2000" dirty="0">
                  <a:solidFill>
                    <a:srgbClr val="0000FF"/>
                  </a:solidFill>
                  <a:latin typeface="Arial" charset="0"/>
                </a:rPr>
                <a:t>L</a:t>
              </a:r>
              <a:r>
                <a:rPr lang="en-US" sz="2000" baseline="-25000" dirty="0">
                  <a:solidFill>
                    <a:srgbClr val="0000FF"/>
                  </a:solidFill>
                  <a:latin typeface="Arial" charset="0"/>
                </a:rPr>
                <a:t>z</a:t>
              </a:r>
              <a:r>
                <a:rPr lang="en-US" sz="2000" baseline="30000" dirty="0">
                  <a:solidFill>
                    <a:srgbClr val="0000FF"/>
                  </a:solidFill>
                  <a:latin typeface="Arial" charset="0"/>
                </a:rPr>
                <a:t>q</a:t>
              </a:r>
              <a:r>
                <a:rPr lang="en-US" sz="2000" dirty="0">
                  <a:solidFill>
                    <a:srgbClr val="0000FF"/>
                  </a:solidFill>
                  <a:latin typeface="Arial" charset="0"/>
                </a:rPr>
                <a:t> = -1</a:t>
              </a:r>
              <a:endParaRPr lang="it-IT" sz="2000" dirty="0">
                <a:solidFill>
                  <a:srgbClr val="0000FF"/>
                </a:solidFill>
                <a:latin typeface="Arial" charset="0"/>
              </a:endParaRPr>
            </a:p>
          </p:txBody>
        </p:sp>
      </p:grpSp>
      <p:sp>
        <p:nvSpPr>
          <p:cNvPr id="64" name="Text Box 29"/>
          <p:cNvSpPr txBox="1">
            <a:spLocks noChangeArrowheads="1"/>
          </p:cNvSpPr>
          <p:nvPr/>
        </p:nvSpPr>
        <p:spPr bwMode="auto">
          <a:xfrm>
            <a:off x="381000" y="4596825"/>
            <a:ext cx="8305800" cy="584775"/>
          </a:xfrm>
          <a:prstGeom prst="rect">
            <a:avLst/>
          </a:prstGeom>
          <a:noFill/>
          <a:ln w="31750" algn="ctr">
            <a:solidFill>
              <a:srgbClr val="FF9900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eaLnBrk="0" hangingPunct="0">
              <a:buFont typeface="Wingdings" pitchFamily="2" charset="2"/>
              <a:buNone/>
            </a:pPr>
            <a:r>
              <a:rPr lang="en-US" dirty="0"/>
              <a:t> Six independent wave function </a:t>
            </a:r>
            <a:r>
              <a:rPr lang="en-US" dirty="0" smtClean="0"/>
              <a:t>amplitudes : </a:t>
            </a:r>
            <a:br>
              <a:rPr lang="en-US" dirty="0" smtClean="0"/>
            </a:br>
            <a:r>
              <a:rPr lang="en-US" dirty="0" smtClean="0"/>
              <a:t>eigenstates of the total orbital angular momentum operator in Light-Front dynamics    </a:t>
            </a:r>
            <a:endParaRPr lang="en-US" dirty="0"/>
          </a:p>
        </p:txBody>
      </p:sp>
      <p:sp>
        <p:nvSpPr>
          <p:cNvPr id="76" name="Text Box 11"/>
          <p:cNvSpPr txBox="1">
            <a:spLocks noChangeArrowheads="1"/>
          </p:cNvSpPr>
          <p:nvPr/>
        </p:nvSpPr>
        <p:spPr bwMode="auto">
          <a:xfrm>
            <a:off x="6324600" y="3776662"/>
            <a:ext cx="243840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</a:pPr>
            <a:r>
              <a:rPr lang="en-US" sz="2000" dirty="0">
                <a:latin typeface="Arial" charset="0"/>
              </a:rPr>
              <a:t>J</a:t>
            </a:r>
            <a:r>
              <a:rPr lang="en-US" sz="2000" baseline="-25000" dirty="0">
                <a:latin typeface="Arial" charset="0"/>
              </a:rPr>
              <a:t>z</a:t>
            </a:r>
            <a:r>
              <a:rPr lang="en-US" sz="2000" dirty="0">
                <a:latin typeface="Arial" charset="0"/>
              </a:rPr>
              <a:t> = </a:t>
            </a:r>
            <a:r>
              <a:rPr lang="en-US" sz="2000" dirty="0">
                <a:solidFill>
                  <a:srgbClr val="FF0066"/>
                </a:solidFill>
                <a:latin typeface="Arial" charset="0"/>
              </a:rPr>
              <a:t>J</a:t>
            </a:r>
            <a:r>
              <a:rPr lang="en-US" sz="2000" baseline="-25000" dirty="0">
                <a:solidFill>
                  <a:srgbClr val="FF0066"/>
                </a:solidFill>
                <a:latin typeface="Arial" charset="0"/>
              </a:rPr>
              <a:t>z</a:t>
            </a:r>
            <a:r>
              <a:rPr lang="en-US" sz="2000" baseline="30000" dirty="0">
                <a:solidFill>
                  <a:srgbClr val="FF0066"/>
                </a:solidFill>
                <a:latin typeface="Arial" charset="0"/>
              </a:rPr>
              <a:t>q</a:t>
            </a:r>
            <a:r>
              <a:rPr lang="en-US" sz="2000" dirty="0">
                <a:solidFill>
                  <a:srgbClr val="FF0066"/>
                </a:solidFill>
                <a:latin typeface="Arial" charset="0"/>
              </a:rPr>
              <a:t> </a:t>
            </a:r>
            <a:r>
              <a:rPr lang="en-US" sz="2000" dirty="0" smtClean="0">
                <a:solidFill>
                  <a:srgbClr val="FF0066"/>
                </a:solidFill>
                <a:latin typeface="Arial" charset="0"/>
              </a:rPr>
              <a:t>+</a:t>
            </a:r>
            <a:r>
              <a:rPr lang="en-US" sz="2000" dirty="0" smtClean="0">
                <a:solidFill>
                  <a:srgbClr val="FF0066"/>
                </a:solidFill>
                <a:latin typeface="Arial"/>
              </a:rPr>
              <a:t>L</a:t>
            </a:r>
            <a:r>
              <a:rPr lang="en-US" sz="2000" baseline="-25000" dirty="0" smtClean="0">
                <a:solidFill>
                  <a:srgbClr val="FF0066"/>
                </a:solidFill>
                <a:latin typeface="Arial"/>
              </a:rPr>
              <a:t>z</a:t>
            </a:r>
            <a:r>
              <a:rPr lang="en-US" sz="2000" baseline="30000" dirty="0" smtClean="0">
                <a:solidFill>
                  <a:srgbClr val="FF0066"/>
                </a:solidFill>
                <a:latin typeface="Arial"/>
              </a:rPr>
              <a:t>q</a:t>
            </a:r>
            <a:endParaRPr lang="it-IT" sz="2000" baseline="30000" dirty="0">
              <a:solidFill>
                <a:srgbClr val="FF0066"/>
              </a:solidFill>
              <a:latin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780" name="Rectangle 4"/>
          <p:cNvSpPr>
            <a:spLocks noChangeArrowheads="1"/>
          </p:cNvSpPr>
          <p:nvPr/>
        </p:nvSpPr>
        <p:spPr bwMode="auto">
          <a:xfrm>
            <a:off x="46038" y="381000"/>
            <a:ext cx="9021762" cy="53975"/>
          </a:xfrm>
          <a:prstGeom prst="rect">
            <a:avLst/>
          </a:prstGeom>
          <a:gradFill rotWithShape="1">
            <a:gsLst>
              <a:gs pos="0">
                <a:srgbClr val="FF0000"/>
              </a:gs>
              <a:gs pos="100000">
                <a:schemeClr val="bg1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>
              <a:spcBef>
                <a:spcPct val="0"/>
              </a:spcBef>
            </a:pPr>
            <a:r>
              <a:rPr lang="en-US" sz="4400" dirty="0">
                <a:solidFill>
                  <a:schemeClr val="tx2"/>
                </a:solidFill>
                <a:latin typeface="Arial" pitchFamily="34" charset="0"/>
              </a:rPr>
              <a:t/>
            </a:r>
            <a:br>
              <a:rPr lang="en-US" sz="4400" dirty="0">
                <a:solidFill>
                  <a:schemeClr val="tx2"/>
                </a:solidFill>
                <a:latin typeface="Arial" pitchFamily="34" charset="0"/>
              </a:rPr>
            </a:br>
            <a:endParaRPr lang="it-IT" sz="4400">
              <a:solidFill>
                <a:schemeClr val="tx2"/>
              </a:solidFill>
              <a:latin typeface="Arial" pitchFamily="34" charset="0"/>
            </a:endParaRPr>
          </a:p>
        </p:txBody>
      </p:sp>
      <p:sp>
        <p:nvSpPr>
          <p:cNvPr id="203781" name="Text Box 5"/>
          <p:cNvSpPr txBox="1">
            <a:spLocks noChangeArrowheads="1"/>
          </p:cNvSpPr>
          <p:nvPr/>
        </p:nvSpPr>
        <p:spPr bwMode="auto">
          <a:xfrm>
            <a:off x="0" y="0"/>
            <a:ext cx="914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lang="en-US" sz="2400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TMDs in a Light-Cone CQM</a:t>
            </a:r>
            <a:endParaRPr lang="it-IT" sz="24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pic>
        <p:nvPicPr>
          <p:cNvPr id="203837" name="Picture 61" descr="txp_fig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9"/>
          <a:srcRect/>
          <a:stretch>
            <a:fillRect/>
          </a:stretch>
        </p:blipFill>
        <p:spPr bwMode="auto">
          <a:xfrm>
            <a:off x="285750" y="638175"/>
            <a:ext cx="7105650" cy="4445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</p:pic>
      <p:pic>
        <p:nvPicPr>
          <p:cNvPr id="203838" name="Picture 62" descr="txp_fig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10"/>
          <a:srcRect/>
          <a:stretch>
            <a:fillRect/>
          </a:stretch>
        </p:blipFill>
        <p:spPr bwMode="auto">
          <a:xfrm>
            <a:off x="180975" y="1330325"/>
            <a:ext cx="8734425" cy="5016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</p:pic>
      <p:pic>
        <p:nvPicPr>
          <p:cNvPr id="203839" name="Picture 63" descr="txp_fig"/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>
          <a:blip r:embed="rId11"/>
          <a:srcRect/>
          <a:stretch>
            <a:fillRect/>
          </a:stretch>
        </p:blipFill>
        <p:spPr bwMode="auto">
          <a:xfrm>
            <a:off x="274638" y="2122488"/>
            <a:ext cx="8640762" cy="5016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</p:pic>
      <p:pic>
        <p:nvPicPr>
          <p:cNvPr id="203840" name="Picture 64" descr="txp_fig"/>
          <p:cNvPicPr>
            <a:picLocks noChangeAspect="1" noChangeArrowheads="1"/>
          </p:cNvPicPr>
          <p:nvPr>
            <p:custDataLst>
              <p:tags r:id="rId4"/>
            </p:custDataLst>
          </p:nvPr>
        </p:nvPicPr>
        <p:blipFill>
          <a:blip r:embed="rId12"/>
          <a:srcRect/>
          <a:stretch>
            <a:fillRect/>
          </a:stretch>
        </p:blipFill>
        <p:spPr bwMode="auto">
          <a:xfrm>
            <a:off x="171450" y="2911475"/>
            <a:ext cx="8743950" cy="4826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</p:pic>
      <p:pic>
        <p:nvPicPr>
          <p:cNvPr id="203841" name="Picture 65" descr="txp_fig"/>
          <p:cNvPicPr>
            <a:picLocks noChangeAspect="1" noChangeArrowheads="1"/>
          </p:cNvPicPr>
          <p:nvPr>
            <p:custDataLst>
              <p:tags r:id="rId5"/>
            </p:custDataLst>
          </p:nvPr>
        </p:nvPicPr>
        <p:blipFill>
          <a:blip r:embed="rId13"/>
          <a:srcRect/>
          <a:stretch>
            <a:fillRect/>
          </a:stretch>
        </p:blipFill>
        <p:spPr bwMode="auto">
          <a:xfrm>
            <a:off x="133350" y="3702050"/>
            <a:ext cx="8934450" cy="4826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</p:pic>
      <p:pic>
        <p:nvPicPr>
          <p:cNvPr id="203842" name="Picture 66" descr="txp_fig"/>
          <p:cNvPicPr>
            <a:picLocks noChangeAspect="1" noChangeArrowheads="1"/>
          </p:cNvPicPr>
          <p:nvPr>
            <p:custDataLst>
              <p:tags r:id="rId6"/>
            </p:custDataLst>
          </p:nvPr>
        </p:nvPicPr>
        <p:blipFill>
          <a:blip r:embed="rId14"/>
          <a:srcRect/>
          <a:stretch>
            <a:fillRect/>
          </a:stretch>
        </p:blipFill>
        <p:spPr bwMode="auto">
          <a:xfrm>
            <a:off x="122238" y="4425950"/>
            <a:ext cx="8934450" cy="5016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</p:pic>
      <p:sp>
        <p:nvSpPr>
          <p:cNvPr id="17" name="Text Box 28"/>
          <p:cNvSpPr txBox="1">
            <a:spLocks noChangeArrowheads="1"/>
          </p:cNvSpPr>
          <p:nvPr/>
        </p:nvSpPr>
        <p:spPr bwMode="auto">
          <a:xfrm>
            <a:off x="228600" y="5378450"/>
            <a:ext cx="6781800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Font typeface="Wingdings" pitchFamily="2" charset="2"/>
              <a:buChar char="Ø"/>
            </a:pPr>
            <a:r>
              <a:rPr lang="en-US" dirty="0">
                <a:solidFill>
                  <a:srgbClr val="0000FF"/>
                </a:solidFill>
              </a:rPr>
              <a:t> SU(6) symmetry          N</a:t>
            </a:r>
            <a:r>
              <a:rPr lang="en-US" baseline="30000" dirty="0">
                <a:solidFill>
                  <a:srgbClr val="0000FF"/>
                </a:solidFill>
              </a:rPr>
              <a:t>u</a:t>
            </a:r>
            <a:r>
              <a:rPr lang="en-US" dirty="0">
                <a:solidFill>
                  <a:srgbClr val="0000FF"/>
                </a:solidFill>
              </a:rPr>
              <a:t> =2  N</a:t>
            </a:r>
            <a:r>
              <a:rPr lang="en-US" baseline="30000" dirty="0">
                <a:solidFill>
                  <a:srgbClr val="0000FF"/>
                </a:solidFill>
              </a:rPr>
              <a:t>d</a:t>
            </a:r>
            <a:r>
              <a:rPr lang="en-US" dirty="0">
                <a:solidFill>
                  <a:srgbClr val="0000FF"/>
                </a:solidFill>
              </a:rPr>
              <a:t> =1        P</a:t>
            </a:r>
            <a:r>
              <a:rPr lang="en-US" baseline="30000" dirty="0">
                <a:solidFill>
                  <a:srgbClr val="0000FF"/>
                </a:solidFill>
              </a:rPr>
              <a:t>u</a:t>
            </a:r>
            <a:r>
              <a:rPr lang="en-US" dirty="0">
                <a:solidFill>
                  <a:srgbClr val="0000FF"/>
                </a:solidFill>
              </a:rPr>
              <a:t> =4/ 3  P</a:t>
            </a:r>
            <a:r>
              <a:rPr lang="en-US" baseline="30000" dirty="0">
                <a:solidFill>
                  <a:srgbClr val="0000FF"/>
                </a:solidFill>
              </a:rPr>
              <a:t>d</a:t>
            </a:r>
            <a:r>
              <a:rPr lang="en-US" dirty="0">
                <a:solidFill>
                  <a:srgbClr val="0000FF"/>
                </a:solidFill>
              </a:rPr>
              <a:t> = -1/3</a:t>
            </a:r>
            <a:endParaRPr lang="it-IT" dirty="0">
              <a:solidFill>
                <a:srgbClr val="0000FF"/>
              </a:solidFill>
            </a:endParaRPr>
          </a:p>
        </p:txBody>
      </p:sp>
      <p:sp>
        <p:nvSpPr>
          <p:cNvPr id="18" name="AutoShape 29"/>
          <p:cNvSpPr>
            <a:spLocks noChangeArrowheads="1"/>
          </p:cNvSpPr>
          <p:nvPr/>
        </p:nvSpPr>
        <p:spPr bwMode="auto">
          <a:xfrm>
            <a:off x="2209800" y="5494338"/>
            <a:ext cx="381000" cy="152400"/>
          </a:xfrm>
          <a:prstGeom prst="rightArrow">
            <a:avLst>
              <a:gd name="adj1" fmla="val 50000"/>
              <a:gd name="adj2" fmla="val 62500"/>
            </a:avLst>
          </a:prstGeom>
          <a:solidFill>
            <a:srgbClr val="0000FF"/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en-US" dirty="0"/>
          </a:p>
        </p:txBody>
      </p:sp>
      <p:sp>
        <p:nvSpPr>
          <p:cNvPr id="19" name="AutoShape 30"/>
          <p:cNvSpPr>
            <a:spLocks noChangeArrowheads="1"/>
          </p:cNvSpPr>
          <p:nvPr/>
        </p:nvSpPr>
        <p:spPr bwMode="auto">
          <a:xfrm>
            <a:off x="2209800" y="5911850"/>
            <a:ext cx="381000" cy="152400"/>
          </a:xfrm>
          <a:prstGeom prst="rightArrow">
            <a:avLst>
              <a:gd name="adj1" fmla="val 50000"/>
              <a:gd name="adj2" fmla="val 62500"/>
            </a:avLst>
          </a:prstGeom>
          <a:solidFill>
            <a:srgbClr val="0000FF"/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en-US" dirty="0"/>
          </a:p>
        </p:txBody>
      </p:sp>
      <p:sp>
        <p:nvSpPr>
          <p:cNvPr id="20" name="Text Box 31"/>
          <p:cNvSpPr txBox="1">
            <a:spLocks noChangeArrowheads="1"/>
          </p:cNvSpPr>
          <p:nvPr/>
        </p:nvSpPr>
        <p:spPr bwMode="auto">
          <a:xfrm>
            <a:off x="2590800" y="5835650"/>
            <a:ext cx="6553200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dirty="0">
                <a:solidFill>
                  <a:srgbClr val="0000FF"/>
                </a:solidFill>
              </a:rPr>
              <a:t>momentum dependent wf factorized from spin-dependent effects</a:t>
            </a:r>
            <a:endParaRPr lang="it-IT" dirty="0">
              <a:solidFill>
                <a:srgbClr val="0000FF"/>
              </a:solidFill>
            </a:endParaRPr>
          </a:p>
        </p:txBody>
      </p:sp>
      <p:sp>
        <p:nvSpPr>
          <p:cNvPr id="22" name="Text Box 34"/>
          <p:cNvSpPr txBox="1">
            <a:spLocks noChangeArrowheads="1"/>
          </p:cNvSpPr>
          <p:nvPr/>
        </p:nvSpPr>
        <p:spPr bwMode="auto">
          <a:xfrm>
            <a:off x="5791200" y="6397823"/>
            <a:ext cx="3276600" cy="30777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sz="1400" dirty="0"/>
              <a:t>B.P., Cazzaniga, </a:t>
            </a:r>
            <a:r>
              <a:rPr lang="en-US" sz="1400" dirty="0" smtClean="0"/>
              <a:t>Boffi, PRD78, 2008</a:t>
            </a:r>
            <a:endParaRPr lang="it-IT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93"/>
          <p:cNvGrpSpPr/>
          <p:nvPr/>
        </p:nvGrpSpPr>
        <p:grpSpPr>
          <a:xfrm>
            <a:off x="152400" y="1314510"/>
            <a:ext cx="1447800" cy="1252954"/>
            <a:chOff x="152400" y="1566446"/>
            <a:chExt cx="1447800" cy="1252954"/>
          </a:xfrm>
        </p:grpSpPr>
        <p:sp>
          <p:nvSpPr>
            <p:cNvPr id="419" name="Line 6"/>
            <p:cNvSpPr>
              <a:spLocks noChangeShapeType="1"/>
            </p:cNvSpPr>
            <p:nvPr/>
          </p:nvSpPr>
          <p:spPr bwMode="auto">
            <a:xfrm>
              <a:off x="152400" y="2057400"/>
              <a:ext cx="381000" cy="0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</p:spPr>
          <p:txBody>
            <a:bodyPr>
              <a:spAutoFit/>
            </a:bodyPr>
            <a:lstStyle/>
            <a:p>
              <a:endParaRPr lang="en-US" dirty="0"/>
            </a:p>
          </p:txBody>
        </p:sp>
        <p:sp>
          <p:nvSpPr>
            <p:cNvPr id="420" name="Line 6"/>
            <p:cNvSpPr>
              <a:spLocks noChangeShapeType="1"/>
            </p:cNvSpPr>
            <p:nvPr/>
          </p:nvSpPr>
          <p:spPr bwMode="auto">
            <a:xfrm>
              <a:off x="152400" y="2362200"/>
              <a:ext cx="381000" cy="0"/>
            </a:xfrm>
            <a:prstGeom prst="line">
              <a:avLst/>
            </a:prstGeom>
            <a:noFill/>
            <a:ln w="22225">
              <a:solidFill>
                <a:srgbClr val="0000FF"/>
              </a:solidFill>
              <a:round/>
              <a:headEnd/>
              <a:tailEnd/>
            </a:ln>
          </p:spPr>
          <p:txBody>
            <a:bodyPr>
              <a:spAutoFit/>
            </a:bodyPr>
            <a:lstStyle/>
            <a:p>
              <a:endParaRPr lang="en-US" dirty="0"/>
            </a:p>
          </p:txBody>
        </p:sp>
        <p:sp>
          <p:nvSpPr>
            <p:cNvPr id="421" name="Line 6"/>
            <p:cNvSpPr>
              <a:spLocks noChangeShapeType="1"/>
            </p:cNvSpPr>
            <p:nvPr/>
          </p:nvSpPr>
          <p:spPr bwMode="auto">
            <a:xfrm>
              <a:off x="152400" y="2667000"/>
              <a:ext cx="381000" cy="0"/>
            </a:xfrm>
            <a:prstGeom prst="line">
              <a:avLst/>
            </a:prstGeom>
            <a:noFill/>
            <a:ln w="22225">
              <a:solidFill>
                <a:srgbClr val="33CC33"/>
              </a:solidFill>
              <a:round/>
              <a:headEnd/>
              <a:tailEnd/>
            </a:ln>
          </p:spPr>
          <p:txBody>
            <a:bodyPr>
              <a:spAutoFit/>
            </a:bodyPr>
            <a:lstStyle/>
            <a:p>
              <a:endParaRPr lang="en-US" dirty="0"/>
            </a:p>
          </p:txBody>
        </p:sp>
        <p:sp>
          <p:nvSpPr>
            <p:cNvPr id="422" name="TextBox 421"/>
            <p:cNvSpPr txBox="1"/>
            <p:nvPr/>
          </p:nvSpPr>
          <p:spPr>
            <a:xfrm>
              <a:off x="533400" y="1871246"/>
              <a:ext cx="10668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S wave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423" name="TextBox 422"/>
            <p:cNvSpPr txBox="1"/>
            <p:nvPr/>
          </p:nvSpPr>
          <p:spPr>
            <a:xfrm>
              <a:off x="533400" y="2176046"/>
              <a:ext cx="10668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>
                  <a:solidFill>
                    <a:srgbClr val="0000FF"/>
                  </a:solidFill>
                </a:rPr>
                <a:t>P</a:t>
              </a:r>
              <a:r>
                <a:rPr lang="en-US" dirty="0" smtClean="0">
                  <a:solidFill>
                    <a:srgbClr val="0000FF"/>
                  </a:solidFill>
                </a:rPr>
                <a:t> wave</a:t>
              </a:r>
              <a:endParaRPr lang="en-US" dirty="0">
                <a:solidFill>
                  <a:srgbClr val="0000FF"/>
                </a:solidFill>
              </a:endParaRPr>
            </a:p>
          </p:txBody>
        </p:sp>
        <p:sp>
          <p:nvSpPr>
            <p:cNvPr id="424" name="TextBox 423"/>
            <p:cNvSpPr txBox="1"/>
            <p:nvPr/>
          </p:nvSpPr>
          <p:spPr>
            <a:xfrm>
              <a:off x="533400" y="2480846"/>
              <a:ext cx="10668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>
                  <a:solidFill>
                    <a:srgbClr val="33CC33"/>
                  </a:solidFill>
                </a:rPr>
                <a:t>D</a:t>
              </a:r>
              <a:r>
                <a:rPr lang="en-US" dirty="0" smtClean="0">
                  <a:solidFill>
                    <a:srgbClr val="33CC33"/>
                  </a:solidFill>
                </a:rPr>
                <a:t> wave</a:t>
              </a:r>
              <a:endParaRPr lang="en-US" dirty="0">
                <a:solidFill>
                  <a:srgbClr val="33CC33"/>
                </a:solidFill>
              </a:endParaRPr>
            </a:p>
          </p:txBody>
        </p:sp>
        <p:sp>
          <p:nvSpPr>
            <p:cNvPr id="425" name="Line 6"/>
            <p:cNvSpPr>
              <a:spLocks noChangeShapeType="1"/>
            </p:cNvSpPr>
            <p:nvPr/>
          </p:nvSpPr>
          <p:spPr bwMode="auto">
            <a:xfrm>
              <a:off x="152400" y="1752600"/>
              <a:ext cx="3810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spAutoFit/>
            </a:bodyPr>
            <a:lstStyle/>
            <a:p>
              <a:endParaRPr lang="en-US" dirty="0"/>
            </a:p>
          </p:txBody>
        </p:sp>
        <p:sp>
          <p:nvSpPr>
            <p:cNvPr id="426" name="TextBox 425"/>
            <p:cNvSpPr txBox="1"/>
            <p:nvPr/>
          </p:nvSpPr>
          <p:spPr>
            <a:xfrm>
              <a:off x="533400" y="1566446"/>
              <a:ext cx="6858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TOT</a:t>
              </a:r>
              <a:endParaRPr lang="en-US" dirty="0"/>
            </a:p>
          </p:txBody>
        </p:sp>
      </p:grpSp>
      <p:sp>
        <p:nvSpPr>
          <p:cNvPr id="392" name="Rectangle 4"/>
          <p:cNvSpPr>
            <a:spLocks noChangeArrowheads="1"/>
          </p:cNvSpPr>
          <p:nvPr/>
        </p:nvSpPr>
        <p:spPr bwMode="auto">
          <a:xfrm>
            <a:off x="46038" y="555625"/>
            <a:ext cx="9021762" cy="53975"/>
          </a:xfrm>
          <a:prstGeom prst="rect">
            <a:avLst/>
          </a:prstGeom>
          <a:gradFill rotWithShape="1">
            <a:gsLst>
              <a:gs pos="0">
                <a:srgbClr val="FF0000"/>
              </a:gs>
              <a:gs pos="100000">
                <a:schemeClr val="bg1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spcBef>
                <a:spcPct val="0"/>
              </a:spcBef>
            </a:pPr>
            <a:r>
              <a:rPr lang="en-US" sz="4400" dirty="0">
                <a:solidFill>
                  <a:schemeClr val="tx2"/>
                </a:solidFill>
                <a:latin typeface="Arial" charset="0"/>
              </a:rPr>
              <a:t/>
            </a:r>
            <a:br>
              <a:rPr lang="en-US" sz="4400" dirty="0">
                <a:solidFill>
                  <a:schemeClr val="tx2"/>
                </a:solidFill>
                <a:latin typeface="Arial" charset="0"/>
              </a:rPr>
            </a:br>
            <a:endParaRPr lang="it-IT" sz="4400">
              <a:solidFill>
                <a:schemeClr val="tx2"/>
              </a:solidFill>
              <a:latin typeface="Arial" charset="0"/>
            </a:endParaRPr>
          </a:p>
        </p:txBody>
      </p:sp>
      <p:sp>
        <p:nvSpPr>
          <p:cNvPr id="393" name="Text Box 5"/>
          <p:cNvSpPr txBox="1">
            <a:spLocks noChangeArrowheads="1"/>
          </p:cNvSpPr>
          <p:nvPr/>
        </p:nvSpPr>
        <p:spPr bwMode="auto">
          <a:xfrm>
            <a:off x="0" y="76200"/>
            <a:ext cx="914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24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  <a:t>Orbital angular momentum content</a:t>
            </a:r>
            <a:endParaRPr lang="it-IT" sz="2400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cs typeface="Arial" pitchFamily="34" charset="0"/>
            </a:endParaRPr>
          </a:p>
        </p:txBody>
      </p:sp>
      <p:grpSp>
        <p:nvGrpSpPr>
          <p:cNvPr id="3" name="Group 1254"/>
          <p:cNvGrpSpPr>
            <a:grpSpLocks noChangeAspect="1"/>
          </p:cNvGrpSpPr>
          <p:nvPr/>
        </p:nvGrpSpPr>
        <p:grpSpPr>
          <a:xfrm>
            <a:off x="1519238" y="881122"/>
            <a:ext cx="2003378" cy="2152746"/>
            <a:chOff x="1519238" y="1243012"/>
            <a:chExt cx="2065338" cy="2219326"/>
          </a:xfrm>
        </p:grpSpPr>
        <p:sp>
          <p:nvSpPr>
            <p:cNvPr id="258101" name="Line 53"/>
            <p:cNvSpPr>
              <a:spLocks noChangeShapeType="1"/>
            </p:cNvSpPr>
            <p:nvPr/>
          </p:nvSpPr>
          <p:spPr bwMode="auto">
            <a:xfrm>
              <a:off x="1584325" y="1243012"/>
              <a:ext cx="1588" cy="1588"/>
            </a:xfrm>
            <a:prstGeom prst="line">
              <a:avLst/>
            </a:prstGeom>
            <a:noFill/>
            <a:ln w="13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103" name="Line 55"/>
            <p:cNvSpPr>
              <a:spLocks noChangeShapeType="1"/>
            </p:cNvSpPr>
            <p:nvPr/>
          </p:nvSpPr>
          <p:spPr bwMode="auto">
            <a:xfrm>
              <a:off x="1676400" y="1243012"/>
              <a:ext cx="1588" cy="1588"/>
            </a:xfrm>
            <a:prstGeom prst="line">
              <a:avLst/>
            </a:prstGeom>
            <a:noFill/>
            <a:ln w="13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482" name="Rectangle 434"/>
            <p:cNvSpPr>
              <a:spLocks noChangeArrowheads="1"/>
            </p:cNvSpPr>
            <p:nvPr/>
          </p:nvSpPr>
          <p:spPr bwMode="auto">
            <a:xfrm>
              <a:off x="1670050" y="1454150"/>
              <a:ext cx="1868488" cy="1812925"/>
            </a:xfrm>
            <a:prstGeom prst="rect">
              <a:avLst/>
            </a:prstGeom>
            <a:noFill/>
            <a:ln w="9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483" name="Line 435"/>
            <p:cNvSpPr>
              <a:spLocks noChangeShapeType="1"/>
            </p:cNvSpPr>
            <p:nvPr/>
          </p:nvSpPr>
          <p:spPr bwMode="auto">
            <a:xfrm flipV="1">
              <a:off x="1670050" y="1454150"/>
              <a:ext cx="1588" cy="181292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484" name="Line 436"/>
            <p:cNvSpPr>
              <a:spLocks noChangeShapeType="1"/>
            </p:cNvSpPr>
            <p:nvPr/>
          </p:nvSpPr>
          <p:spPr bwMode="auto">
            <a:xfrm flipH="1">
              <a:off x="1670050" y="3233738"/>
              <a:ext cx="53975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485" name="Line 437"/>
            <p:cNvSpPr>
              <a:spLocks noChangeShapeType="1"/>
            </p:cNvSpPr>
            <p:nvPr/>
          </p:nvSpPr>
          <p:spPr bwMode="auto">
            <a:xfrm flipH="1">
              <a:off x="1670050" y="3073400"/>
              <a:ext cx="26988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486" name="Line 438"/>
            <p:cNvSpPr>
              <a:spLocks noChangeShapeType="1"/>
            </p:cNvSpPr>
            <p:nvPr/>
          </p:nvSpPr>
          <p:spPr bwMode="auto">
            <a:xfrm flipH="1">
              <a:off x="1670050" y="2908300"/>
              <a:ext cx="26988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487" name="Line 439"/>
            <p:cNvSpPr>
              <a:spLocks noChangeShapeType="1"/>
            </p:cNvSpPr>
            <p:nvPr/>
          </p:nvSpPr>
          <p:spPr bwMode="auto">
            <a:xfrm flipH="1">
              <a:off x="1670050" y="2749550"/>
              <a:ext cx="26988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488" name="Line 440"/>
            <p:cNvSpPr>
              <a:spLocks noChangeShapeType="1"/>
            </p:cNvSpPr>
            <p:nvPr/>
          </p:nvSpPr>
          <p:spPr bwMode="auto">
            <a:xfrm flipH="1">
              <a:off x="1670050" y="2586038"/>
              <a:ext cx="53975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489" name="Line 441"/>
            <p:cNvSpPr>
              <a:spLocks noChangeShapeType="1"/>
            </p:cNvSpPr>
            <p:nvPr/>
          </p:nvSpPr>
          <p:spPr bwMode="auto">
            <a:xfrm flipH="1">
              <a:off x="1670050" y="2427288"/>
              <a:ext cx="26988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490" name="Line 442"/>
            <p:cNvSpPr>
              <a:spLocks noChangeShapeType="1"/>
            </p:cNvSpPr>
            <p:nvPr/>
          </p:nvSpPr>
          <p:spPr bwMode="auto">
            <a:xfrm flipH="1">
              <a:off x="1670050" y="2262188"/>
              <a:ext cx="26988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491" name="Line 443"/>
            <p:cNvSpPr>
              <a:spLocks noChangeShapeType="1"/>
            </p:cNvSpPr>
            <p:nvPr/>
          </p:nvSpPr>
          <p:spPr bwMode="auto">
            <a:xfrm flipH="1">
              <a:off x="1670050" y="2101850"/>
              <a:ext cx="26988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492" name="Line 444"/>
            <p:cNvSpPr>
              <a:spLocks noChangeShapeType="1"/>
            </p:cNvSpPr>
            <p:nvPr/>
          </p:nvSpPr>
          <p:spPr bwMode="auto">
            <a:xfrm flipH="1">
              <a:off x="1670050" y="1939925"/>
              <a:ext cx="53975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493" name="Line 445"/>
            <p:cNvSpPr>
              <a:spLocks noChangeShapeType="1"/>
            </p:cNvSpPr>
            <p:nvPr/>
          </p:nvSpPr>
          <p:spPr bwMode="auto">
            <a:xfrm flipH="1">
              <a:off x="1670050" y="3233738"/>
              <a:ext cx="53975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494" name="Line 446"/>
            <p:cNvSpPr>
              <a:spLocks noChangeShapeType="1"/>
            </p:cNvSpPr>
            <p:nvPr/>
          </p:nvSpPr>
          <p:spPr bwMode="auto">
            <a:xfrm flipH="1">
              <a:off x="1670050" y="1939925"/>
              <a:ext cx="53975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495" name="Line 447"/>
            <p:cNvSpPr>
              <a:spLocks noChangeShapeType="1"/>
            </p:cNvSpPr>
            <p:nvPr/>
          </p:nvSpPr>
          <p:spPr bwMode="auto">
            <a:xfrm flipH="1">
              <a:off x="1670050" y="1779588"/>
              <a:ext cx="26988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496" name="Line 448"/>
            <p:cNvSpPr>
              <a:spLocks noChangeShapeType="1"/>
            </p:cNvSpPr>
            <p:nvPr/>
          </p:nvSpPr>
          <p:spPr bwMode="auto">
            <a:xfrm flipH="1">
              <a:off x="1670050" y="1614488"/>
              <a:ext cx="26988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497" name="Freeform 449"/>
            <p:cNvSpPr>
              <a:spLocks noEditPoints="1"/>
            </p:cNvSpPr>
            <p:nvPr/>
          </p:nvSpPr>
          <p:spPr bwMode="auto">
            <a:xfrm>
              <a:off x="1524000" y="3168650"/>
              <a:ext cx="84138" cy="138113"/>
            </a:xfrm>
            <a:custGeom>
              <a:avLst/>
              <a:gdLst/>
              <a:ahLst/>
              <a:cxnLst>
                <a:cxn ang="0">
                  <a:pos x="53" y="43"/>
                </a:cxn>
                <a:cxn ang="0">
                  <a:pos x="53" y="54"/>
                </a:cxn>
                <a:cxn ang="0">
                  <a:pos x="50" y="66"/>
                </a:cxn>
                <a:cxn ang="0">
                  <a:pos x="47" y="75"/>
                </a:cxn>
                <a:cxn ang="0">
                  <a:pos x="44" y="78"/>
                </a:cxn>
                <a:cxn ang="0">
                  <a:pos x="40" y="81"/>
                </a:cxn>
                <a:cxn ang="0">
                  <a:pos x="37" y="84"/>
                </a:cxn>
                <a:cxn ang="0">
                  <a:pos x="34" y="86"/>
                </a:cxn>
                <a:cxn ang="0">
                  <a:pos x="29" y="87"/>
                </a:cxn>
                <a:cxn ang="0">
                  <a:pos x="22" y="87"/>
                </a:cxn>
                <a:cxn ang="0">
                  <a:pos x="19" y="86"/>
                </a:cxn>
                <a:cxn ang="0">
                  <a:pos x="14" y="84"/>
                </a:cxn>
                <a:cxn ang="0">
                  <a:pos x="11" y="80"/>
                </a:cxn>
                <a:cxn ang="0">
                  <a:pos x="7" y="75"/>
                </a:cxn>
                <a:cxn ang="0">
                  <a:pos x="6" y="72"/>
                </a:cxn>
                <a:cxn ang="0">
                  <a:pos x="3" y="68"/>
                </a:cxn>
                <a:cxn ang="0">
                  <a:pos x="1" y="65"/>
                </a:cxn>
                <a:cxn ang="0">
                  <a:pos x="0" y="54"/>
                </a:cxn>
                <a:cxn ang="0">
                  <a:pos x="0" y="31"/>
                </a:cxn>
                <a:cxn ang="0">
                  <a:pos x="3" y="19"/>
                </a:cxn>
                <a:cxn ang="0">
                  <a:pos x="6" y="13"/>
                </a:cxn>
                <a:cxn ang="0">
                  <a:pos x="8" y="8"/>
                </a:cxn>
                <a:cxn ang="0">
                  <a:pos x="13" y="4"/>
                </a:cxn>
                <a:cxn ang="0">
                  <a:pos x="17" y="1"/>
                </a:cxn>
                <a:cxn ang="0">
                  <a:pos x="22" y="0"/>
                </a:cxn>
                <a:cxn ang="0">
                  <a:pos x="31" y="0"/>
                </a:cxn>
                <a:cxn ang="0">
                  <a:pos x="35" y="1"/>
                </a:cxn>
                <a:cxn ang="0">
                  <a:pos x="40" y="4"/>
                </a:cxn>
                <a:cxn ang="0">
                  <a:pos x="44" y="8"/>
                </a:cxn>
                <a:cxn ang="0">
                  <a:pos x="50" y="17"/>
                </a:cxn>
                <a:cxn ang="0">
                  <a:pos x="53" y="31"/>
                </a:cxn>
                <a:cxn ang="0">
                  <a:pos x="53" y="43"/>
                </a:cxn>
                <a:cxn ang="0">
                  <a:pos x="35" y="43"/>
                </a:cxn>
                <a:cxn ang="0">
                  <a:pos x="35" y="11"/>
                </a:cxn>
                <a:cxn ang="0">
                  <a:pos x="34" y="8"/>
                </a:cxn>
                <a:cxn ang="0">
                  <a:pos x="29" y="4"/>
                </a:cxn>
                <a:cxn ang="0">
                  <a:pos x="22" y="4"/>
                </a:cxn>
                <a:cxn ang="0">
                  <a:pos x="20" y="7"/>
                </a:cxn>
                <a:cxn ang="0">
                  <a:pos x="19" y="8"/>
                </a:cxn>
                <a:cxn ang="0">
                  <a:pos x="19" y="13"/>
                </a:cxn>
                <a:cxn ang="0">
                  <a:pos x="17" y="19"/>
                </a:cxn>
                <a:cxn ang="0">
                  <a:pos x="17" y="66"/>
                </a:cxn>
                <a:cxn ang="0">
                  <a:pos x="19" y="71"/>
                </a:cxn>
                <a:cxn ang="0">
                  <a:pos x="19" y="75"/>
                </a:cxn>
                <a:cxn ang="0">
                  <a:pos x="22" y="81"/>
                </a:cxn>
                <a:cxn ang="0">
                  <a:pos x="23" y="83"/>
                </a:cxn>
                <a:cxn ang="0">
                  <a:pos x="28" y="83"/>
                </a:cxn>
                <a:cxn ang="0">
                  <a:pos x="31" y="81"/>
                </a:cxn>
                <a:cxn ang="0">
                  <a:pos x="31" y="80"/>
                </a:cxn>
                <a:cxn ang="0">
                  <a:pos x="34" y="77"/>
                </a:cxn>
                <a:cxn ang="0">
                  <a:pos x="35" y="74"/>
                </a:cxn>
                <a:cxn ang="0">
                  <a:pos x="35" y="69"/>
                </a:cxn>
                <a:cxn ang="0">
                  <a:pos x="35" y="43"/>
                </a:cxn>
              </a:cxnLst>
              <a:rect l="0" t="0" r="r" b="b"/>
              <a:pathLst>
                <a:path w="53" h="87">
                  <a:moveTo>
                    <a:pt x="53" y="43"/>
                  </a:moveTo>
                  <a:lnTo>
                    <a:pt x="53" y="54"/>
                  </a:lnTo>
                  <a:lnTo>
                    <a:pt x="50" y="66"/>
                  </a:lnTo>
                  <a:lnTo>
                    <a:pt x="47" y="75"/>
                  </a:lnTo>
                  <a:lnTo>
                    <a:pt x="44" y="78"/>
                  </a:lnTo>
                  <a:lnTo>
                    <a:pt x="40" y="81"/>
                  </a:lnTo>
                  <a:lnTo>
                    <a:pt x="37" y="84"/>
                  </a:lnTo>
                  <a:lnTo>
                    <a:pt x="34" y="86"/>
                  </a:lnTo>
                  <a:lnTo>
                    <a:pt x="29" y="87"/>
                  </a:lnTo>
                  <a:lnTo>
                    <a:pt x="22" y="87"/>
                  </a:lnTo>
                  <a:lnTo>
                    <a:pt x="19" y="86"/>
                  </a:lnTo>
                  <a:lnTo>
                    <a:pt x="14" y="84"/>
                  </a:lnTo>
                  <a:lnTo>
                    <a:pt x="11" y="80"/>
                  </a:lnTo>
                  <a:lnTo>
                    <a:pt x="7" y="75"/>
                  </a:lnTo>
                  <a:lnTo>
                    <a:pt x="6" y="72"/>
                  </a:lnTo>
                  <a:lnTo>
                    <a:pt x="3" y="68"/>
                  </a:lnTo>
                  <a:lnTo>
                    <a:pt x="1" y="65"/>
                  </a:lnTo>
                  <a:lnTo>
                    <a:pt x="0" y="54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6" y="13"/>
                  </a:lnTo>
                  <a:lnTo>
                    <a:pt x="8" y="8"/>
                  </a:lnTo>
                  <a:lnTo>
                    <a:pt x="13" y="4"/>
                  </a:lnTo>
                  <a:lnTo>
                    <a:pt x="17" y="1"/>
                  </a:lnTo>
                  <a:lnTo>
                    <a:pt x="22" y="0"/>
                  </a:lnTo>
                  <a:lnTo>
                    <a:pt x="31" y="0"/>
                  </a:lnTo>
                  <a:lnTo>
                    <a:pt x="35" y="1"/>
                  </a:lnTo>
                  <a:lnTo>
                    <a:pt x="40" y="4"/>
                  </a:lnTo>
                  <a:lnTo>
                    <a:pt x="44" y="8"/>
                  </a:lnTo>
                  <a:lnTo>
                    <a:pt x="50" y="17"/>
                  </a:lnTo>
                  <a:lnTo>
                    <a:pt x="53" y="31"/>
                  </a:lnTo>
                  <a:lnTo>
                    <a:pt x="53" y="43"/>
                  </a:lnTo>
                  <a:close/>
                  <a:moveTo>
                    <a:pt x="35" y="43"/>
                  </a:moveTo>
                  <a:lnTo>
                    <a:pt x="35" y="11"/>
                  </a:lnTo>
                  <a:lnTo>
                    <a:pt x="34" y="8"/>
                  </a:lnTo>
                  <a:lnTo>
                    <a:pt x="29" y="4"/>
                  </a:lnTo>
                  <a:lnTo>
                    <a:pt x="22" y="4"/>
                  </a:lnTo>
                  <a:lnTo>
                    <a:pt x="20" y="7"/>
                  </a:lnTo>
                  <a:lnTo>
                    <a:pt x="19" y="8"/>
                  </a:lnTo>
                  <a:lnTo>
                    <a:pt x="19" y="13"/>
                  </a:lnTo>
                  <a:lnTo>
                    <a:pt x="17" y="19"/>
                  </a:lnTo>
                  <a:lnTo>
                    <a:pt x="17" y="66"/>
                  </a:lnTo>
                  <a:lnTo>
                    <a:pt x="19" y="71"/>
                  </a:lnTo>
                  <a:lnTo>
                    <a:pt x="19" y="75"/>
                  </a:lnTo>
                  <a:lnTo>
                    <a:pt x="22" y="81"/>
                  </a:lnTo>
                  <a:lnTo>
                    <a:pt x="23" y="83"/>
                  </a:lnTo>
                  <a:lnTo>
                    <a:pt x="28" y="83"/>
                  </a:lnTo>
                  <a:lnTo>
                    <a:pt x="31" y="81"/>
                  </a:lnTo>
                  <a:lnTo>
                    <a:pt x="31" y="80"/>
                  </a:lnTo>
                  <a:lnTo>
                    <a:pt x="34" y="77"/>
                  </a:lnTo>
                  <a:lnTo>
                    <a:pt x="35" y="74"/>
                  </a:lnTo>
                  <a:lnTo>
                    <a:pt x="35" y="69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498" name="Freeform 450"/>
            <p:cNvSpPr>
              <a:spLocks/>
            </p:cNvSpPr>
            <p:nvPr/>
          </p:nvSpPr>
          <p:spPr bwMode="auto">
            <a:xfrm>
              <a:off x="1519238" y="2520950"/>
              <a:ext cx="85725" cy="136525"/>
            </a:xfrm>
            <a:custGeom>
              <a:avLst/>
              <a:gdLst/>
              <a:ahLst/>
              <a:cxnLst>
                <a:cxn ang="0">
                  <a:pos x="50" y="86"/>
                </a:cxn>
                <a:cxn ang="0">
                  <a:pos x="0" y="86"/>
                </a:cxn>
                <a:cxn ang="0">
                  <a:pos x="0" y="84"/>
                </a:cxn>
                <a:cxn ang="0">
                  <a:pos x="14" y="68"/>
                </a:cxn>
                <a:cxn ang="0">
                  <a:pos x="25" y="56"/>
                </a:cxn>
                <a:cxn ang="0">
                  <a:pos x="32" y="41"/>
                </a:cxn>
                <a:cxn ang="0">
                  <a:pos x="34" y="35"/>
                </a:cxn>
                <a:cxn ang="0">
                  <a:pos x="34" y="25"/>
                </a:cxn>
                <a:cxn ang="0">
                  <a:pos x="32" y="21"/>
                </a:cxn>
                <a:cxn ang="0">
                  <a:pos x="29" y="18"/>
                </a:cxn>
                <a:cxn ang="0">
                  <a:pos x="23" y="15"/>
                </a:cxn>
                <a:cxn ang="0">
                  <a:pos x="14" y="15"/>
                </a:cxn>
                <a:cxn ang="0">
                  <a:pos x="10" y="16"/>
                </a:cxn>
                <a:cxn ang="0">
                  <a:pos x="7" y="19"/>
                </a:cxn>
                <a:cxn ang="0">
                  <a:pos x="4" y="24"/>
                </a:cxn>
                <a:cxn ang="0">
                  <a:pos x="1" y="24"/>
                </a:cxn>
                <a:cxn ang="0">
                  <a:pos x="4" y="16"/>
                </a:cxn>
                <a:cxn ang="0">
                  <a:pos x="7" y="10"/>
                </a:cxn>
                <a:cxn ang="0">
                  <a:pos x="11" y="4"/>
                </a:cxn>
                <a:cxn ang="0">
                  <a:pos x="17" y="1"/>
                </a:cxn>
                <a:cxn ang="0">
                  <a:pos x="22" y="0"/>
                </a:cxn>
                <a:cxn ang="0">
                  <a:pos x="32" y="0"/>
                </a:cxn>
                <a:cxn ang="0">
                  <a:pos x="35" y="1"/>
                </a:cxn>
                <a:cxn ang="0">
                  <a:pos x="40" y="3"/>
                </a:cxn>
                <a:cxn ang="0">
                  <a:pos x="44" y="6"/>
                </a:cxn>
                <a:cxn ang="0">
                  <a:pos x="49" y="10"/>
                </a:cxn>
                <a:cxn ang="0">
                  <a:pos x="50" y="15"/>
                </a:cxn>
                <a:cxn ang="0">
                  <a:pos x="52" y="18"/>
                </a:cxn>
                <a:cxn ang="0">
                  <a:pos x="52" y="27"/>
                </a:cxn>
                <a:cxn ang="0">
                  <a:pos x="50" y="32"/>
                </a:cxn>
                <a:cxn ang="0">
                  <a:pos x="47" y="38"/>
                </a:cxn>
                <a:cxn ang="0">
                  <a:pos x="41" y="47"/>
                </a:cxn>
                <a:cxn ang="0">
                  <a:pos x="32" y="58"/>
                </a:cxn>
                <a:cxn ang="0">
                  <a:pos x="19" y="70"/>
                </a:cxn>
                <a:cxn ang="0">
                  <a:pos x="46" y="70"/>
                </a:cxn>
                <a:cxn ang="0">
                  <a:pos x="49" y="68"/>
                </a:cxn>
                <a:cxn ang="0">
                  <a:pos x="50" y="67"/>
                </a:cxn>
                <a:cxn ang="0">
                  <a:pos x="50" y="65"/>
                </a:cxn>
                <a:cxn ang="0">
                  <a:pos x="53" y="62"/>
                </a:cxn>
                <a:cxn ang="0">
                  <a:pos x="54" y="62"/>
                </a:cxn>
                <a:cxn ang="0">
                  <a:pos x="50" y="86"/>
                </a:cxn>
              </a:cxnLst>
              <a:rect l="0" t="0" r="r" b="b"/>
              <a:pathLst>
                <a:path w="54" h="86">
                  <a:moveTo>
                    <a:pt x="50" y="86"/>
                  </a:moveTo>
                  <a:lnTo>
                    <a:pt x="0" y="86"/>
                  </a:lnTo>
                  <a:lnTo>
                    <a:pt x="0" y="84"/>
                  </a:lnTo>
                  <a:lnTo>
                    <a:pt x="14" y="68"/>
                  </a:lnTo>
                  <a:lnTo>
                    <a:pt x="25" y="56"/>
                  </a:lnTo>
                  <a:lnTo>
                    <a:pt x="32" y="41"/>
                  </a:lnTo>
                  <a:lnTo>
                    <a:pt x="34" y="35"/>
                  </a:lnTo>
                  <a:lnTo>
                    <a:pt x="34" y="25"/>
                  </a:lnTo>
                  <a:lnTo>
                    <a:pt x="32" y="21"/>
                  </a:lnTo>
                  <a:lnTo>
                    <a:pt x="29" y="18"/>
                  </a:lnTo>
                  <a:lnTo>
                    <a:pt x="23" y="15"/>
                  </a:lnTo>
                  <a:lnTo>
                    <a:pt x="14" y="15"/>
                  </a:lnTo>
                  <a:lnTo>
                    <a:pt x="10" y="16"/>
                  </a:lnTo>
                  <a:lnTo>
                    <a:pt x="7" y="19"/>
                  </a:lnTo>
                  <a:lnTo>
                    <a:pt x="4" y="24"/>
                  </a:lnTo>
                  <a:lnTo>
                    <a:pt x="1" y="24"/>
                  </a:lnTo>
                  <a:lnTo>
                    <a:pt x="4" y="16"/>
                  </a:lnTo>
                  <a:lnTo>
                    <a:pt x="7" y="10"/>
                  </a:lnTo>
                  <a:lnTo>
                    <a:pt x="11" y="4"/>
                  </a:lnTo>
                  <a:lnTo>
                    <a:pt x="17" y="1"/>
                  </a:lnTo>
                  <a:lnTo>
                    <a:pt x="22" y="0"/>
                  </a:lnTo>
                  <a:lnTo>
                    <a:pt x="32" y="0"/>
                  </a:lnTo>
                  <a:lnTo>
                    <a:pt x="35" y="1"/>
                  </a:lnTo>
                  <a:lnTo>
                    <a:pt x="40" y="3"/>
                  </a:lnTo>
                  <a:lnTo>
                    <a:pt x="44" y="6"/>
                  </a:lnTo>
                  <a:lnTo>
                    <a:pt x="49" y="10"/>
                  </a:lnTo>
                  <a:lnTo>
                    <a:pt x="50" y="15"/>
                  </a:lnTo>
                  <a:lnTo>
                    <a:pt x="52" y="18"/>
                  </a:lnTo>
                  <a:lnTo>
                    <a:pt x="52" y="27"/>
                  </a:lnTo>
                  <a:lnTo>
                    <a:pt x="50" y="32"/>
                  </a:lnTo>
                  <a:lnTo>
                    <a:pt x="47" y="38"/>
                  </a:lnTo>
                  <a:lnTo>
                    <a:pt x="41" y="47"/>
                  </a:lnTo>
                  <a:lnTo>
                    <a:pt x="32" y="58"/>
                  </a:lnTo>
                  <a:lnTo>
                    <a:pt x="19" y="70"/>
                  </a:lnTo>
                  <a:lnTo>
                    <a:pt x="46" y="70"/>
                  </a:lnTo>
                  <a:lnTo>
                    <a:pt x="49" y="68"/>
                  </a:lnTo>
                  <a:lnTo>
                    <a:pt x="50" y="67"/>
                  </a:lnTo>
                  <a:lnTo>
                    <a:pt x="50" y="65"/>
                  </a:lnTo>
                  <a:lnTo>
                    <a:pt x="53" y="62"/>
                  </a:lnTo>
                  <a:lnTo>
                    <a:pt x="54" y="62"/>
                  </a:lnTo>
                  <a:lnTo>
                    <a:pt x="50" y="8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499" name="Freeform 451"/>
            <p:cNvSpPr>
              <a:spLocks noEditPoints="1"/>
            </p:cNvSpPr>
            <p:nvPr/>
          </p:nvSpPr>
          <p:spPr bwMode="auto">
            <a:xfrm>
              <a:off x="1524000" y="1873250"/>
              <a:ext cx="84138" cy="136525"/>
            </a:xfrm>
            <a:custGeom>
              <a:avLst/>
              <a:gdLst/>
              <a:ahLst/>
              <a:cxnLst>
                <a:cxn ang="0">
                  <a:pos x="0" y="55"/>
                </a:cxn>
                <a:cxn ang="0">
                  <a:pos x="38" y="0"/>
                </a:cxn>
                <a:cxn ang="0">
                  <a:pos x="46" y="0"/>
                </a:cxn>
                <a:cxn ang="0">
                  <a:pos x="46" y="55"/>
                </a:cxn>
                <a:cxn ang="0">
                  <a:pos x="53" y="55"/>
                </a:cxn>
                <a:cxn ang="0">
                  <a:pos x="53" y="67"/>
                </a:cxn>
                <a:cxn ang="0">
                  <a:pos x="46" y="67"/>
                </a:cxn>
                <a:cxn ang="0">
                  <a:pos x="46" y="86"/>
                </a:cxn>
                <a:cxn ang="0">
                  <a:pos x="26" y="86"/>
                </a:cxn>
                <a:cxn ang="0">
                  <a:pos x="26" y="67"/>
                </a:cxn>
                <a:cxn ang="0">
                  <a:pos x="0" y="67"/>
                </a:cxn>
                <a:cxn ang="0">
                  <a:pos x="0" y="55"/>
                </a:cxn>
                <a:cxn ang="0">
                  <a:pos x="3" y="55"/>
                </a:cxn>
                <a:cxn ang="0">
                  <a:pos x="26" y="55"/>
                </a:cxn>
                <a:cxn ang="0">
                  <a:pos x="26" y="21"/>
                </a:cxn>
                <a:cxn ang="0">
                  <a:pos x="3" y="55"/>
                </a:cxn>
              </a:cxnLst>
              <a:rect l="0" t="0" r="r" b="b"/>
              <a:pathLst>
                <a:path w="53" h="86">
                  <a:moveTo>
                    <a:pt x="0" y="55"/>
                  </a:moveTo>
                  <a:lnTo>
                    <a:pt x="38" y="0"/>
                  </a:lnTo>
                  <a:lnTo>
                    <a:pt x="46" y="0"/>
                  </a:lnTo>
                  <a:lnTo>
                    <a:pt x="46" y="55"/>
                  </a:lnTo>
                  <a:lnTo>
                    <a:pt x="53" y="55"/>
                  </a:lnTo>
                  <a:lnTo>
                    <a:pt x="53" y="67"/>
                  </a:lnTo>
                  <a:lnTo>
                    <a:pt x="46" y="67"/>
                  </a:lnTo>
                  <a:lnTo>
                    <a:pt x="46" y="86"/>
                  </a:lnTo>
                  <a:lnTo>
                    <a:pt x="26" y="86"/>
                  </a:lnTo>
                  <a:lnTo>
                    <a:pt x="26" y="67"/>
                  </a:lnTo>
                  <a:lnTo>
                    <a:pt x="0" y="67"/>
                  </a:lnTo>
                  <a:lnTo>
                    <a:pt x="0" y="55"/>
                  </a:lnTo>
                  <a:close/>
                  <a:moveTo>
                    <a:pt x="3" y="55"/>
                  </a:moveTo>
                  <a:lnTo>
                    <a:pt x="26" y="55"/>
                  </a:lnTo>
                  <a:lnTo>
                    <a:pt x="26" y="21"/>
                  </a:lnTo>
                  <a:lnTo>
                    <a:pt x="3" y="5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00" name="Line 452"/>
            <p:cNvSpPr>
              <a:spLocks noChangeShapeType="1"/>
            </p:cNvSpPr>
            <p:nvPr/>
          </p:nvSpPr>
          <p:spPr bwMode="auto">
            <a:xfrm>
              <a:off x="1670050" y="3267075"/>
              <a:ext cx="1868488" cy="158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01" name="Line 453"/>
            <p:cNvSpPr>
              <a:spLocks noChangeShapeType="1"/>
            </p:cNvSpPr>
            <p:nvPr/>
          </p:nvSpPr>
          <p:spPr bwMode="auto">
            <a:xfrm>
              <a:off x="1670050" y="3214688"/>
              <a:ext cx="1588" cy="523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02" name="Line 454"/>
            <p:cNvSpPr>
              <a:spLocks noChangeShapeType="1"/>
            </p:cNvSpPr>
            <p:nvPr/>
          </p:nvSpPr>
          <p:spPr bwMode="auto">
            <a:xfrm>
              <a:off x="1905000" y="3241675"/>
              <a:ext cx="1588" cy="22225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03" name="Line 455"/>
            <p:cNvSpPr>
              <a:spLocks noChangeShapeType="1"/>
            </p:cNvSpPr>
            <p:nvPr/>
          </p:nvSpPr>
          <p:spPr bwMode="auto">
            <a:xfrm>
              <a:off x="2141538" y="3214688"/>
              <a:ext cx="1588" cy="523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04" name="Line 456"/>
            <p:cNvSpPr>
              <a:spLocks noChangeShapeType="1"/>
            </p:cNvSpPr>
            <p:nvPr/>
          </p:nvSpPr>
          <p:spPr bwMode="auto">
            <a:xfrm>
              <a:off x="2378075" y="3241675"/>
              <a:ext cx="1588" cy="22225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05" name="Line 457"/>
            <p:cNvSpPr>
              <a:spLocks noChangeShapeType="1"/>
            </p:cNvSpPr>
            <p:nvPr/>
          </p:nvSpPr>
          <p:spPr bwMode="auto">
            <a:xfrm>
              <a:off x="2614613" y="3214688"/>
              <a:ext cx="1588" cy="523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06" name="Line 458"/>
            <p:cNvSpPr>
              <a:spLocks noChangeShapeType="1"/>
            </p:cNvSpPr>
            <p:nvPr/>
          </p:nvSpPr>
          <p:spPr bwMode="auto">
            <a:xfrm>
              <a:off x="2851150" y="3241675"/>
              <a:ext cx="1588" cy="22225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07" name="Line 459"/>
            <p:cNvSpPr>
              <a:spLocks noChangeShapeType="1"/>
            </p:cNvSpPr>
            <p:nvPr/>
          </p:nvSpPr>
          <p:spPr bwMode="auto">
            <a:xfrm>
              <a:off x="3086100" y="3214688"/>
              <a:ext cx="1588" cy="523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08" name="Line 460"/>
            <p:cNvSpPr>
              <a:spLocks noChangeShapeType="1"/>
            </p:cNvSpPr>
            <p:nvPr/>
          </p:nvSpPr>
          <p:spPr bwMode="auto">
            <a:xfrm>
              <a:off x="3086100" y="3214688"/>
              <a:ext cx="1588" cy="523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09" name="Line 461"/>
            <p:cNvSpPr>
              <a:spLocks noChangeShapeType="1"/>
            </p:cNvSpPr>
            <p:nvPr/>
          </p:nvSpPr>
          <p:spPr bwMode="auto">
            <a:xfrm>
              <a:off x="3324225" y="3241675"/>
              <a:ext cx="1588" cy="22225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10" name="Freeform 462"/>
            <p:cNvSpPr>
              <a:spLocks noEditPoints="1"/>
            </p:cNvSpPr>
            <p:nvPr/>
          </p:nvSpPr>
          <p:spPr bwMode="auto">
            <a:xfrm>
              <a:off x="1627188" y="3321050"/>
              <a:ext cx="84138" cy="138113"/>
            </a:xfrm>
            <a:custGeom>
              <a:avLst/>
              <a:gdLst/>
              <a:ahLst/>
              <a:cxnLst>
                <a:cxn ang="0">
                  <a:pos x="53" y="43"/>
                </a:cxn>
                <a:cxn ang="0">
                  <a:pos x="53" y="55"/>
                </a:cxn>
                <a:cxn ang="0">
                  <a:pos x="50" y="67"/>
                </a:cxn>
                <a:cxn ang="0">
                  <a:pos x="47" y="76"/>
                </a:cxn>
                <a:cxn ang="0">
                  <a:pos x="44" y="78"/>
                </a:cxn>
                <a:cxn ang="0">
                  <a:pos x="40" y="81"/>
                </a:cxn>
                <a:cxn ang="0">
                  <a:pos x="37" y="84"/>
                </a:cxn>
                <a:cxn ang="0">
                  <a:pos x="34" y="86"/>
                </a:cxn>
                <a:cxn ang="0">
                  <a:pos x="29" y="87"/>
                </a:cxn>
                <a:cxn ang="0">
                  <a:pos x="22" y="87"/>
                </a:cxn>
                <a:cxn ang="0">
                  <a:pos x="19" y="86"/>
                </a:cxn>
                <a:cxn ang="0">
                  <a:pos x="15" y="84"/>
                </a:cxn>
                <a:cxn ang="0">
                  <a:pos x="12" y="80"/>
                </a:cxn>
                <a:cxn ang="0">
                  <a:pos x="7" y="76"/>
                </a:cxn>
                <a:cxn ang="0">
                  <a:pos x="6" y="73"/>
                </a:cxn>
                <a:cxn ang="0">
                  <a:pos x="3" y="68"/>
                </a:cxn>
                <a:cxn ang="0">
                  <a:pos x="1" y="65"/>
                </a:cxn>
                <a:cxn ang="0">
                  <a:pos x="0" y="55"/>
                </a:cxn>
                <a:cxn ang="0">
                  <a:pos x="0" y="31"/>
                </a:cxn>
                <a:cxn ang="0">
                  <a:pos x="3" y="19"/>
                </a:cxn>
                <a:cxn ang="0">
                  <a:pos x="6" y="13"/>
                </a:cxn>
                <a:cxn ang="0">
                  <a:pos x="9" y="9"/>
                </a:cxn>
                <a:cxn ang="0">
                  <a:pos x="13" y="4"/>
                </a:cxn>
                <a:cxn ang="0">
                  <a:pos x="18" y="1"/>
                </a:cxn>
                <a:cxn ang="0">
                  <a:pos x="22" y="0"/>
                </a:cxn>
                <a:cxn ang="0">
                  <a:pos x="31" y="0"/>
                </a:cxn>
                <a:cxn ang="0">
                  <a:pos x="35" y="1"/>
                </a:cxn>
                <a:cxn ang="0">
                  <a:pos x="40" y="4"/>
                </a:cxn>
                <a:cxn ang="0">
                  <a:pos x="44" y="9"/>
                </a:cxn>
                <a:cxn ang="0">
                  <a:pos x="50" y="18"/>
                </a:cxn>
                <a:cxn ang="0">
                  <a:pos x="53" y="31"/>
                </a:cxn>
                <a:cxn ang="0">
                  <a:pos x="53" y="43"/>
                </a:cxn>
                <a:cxn ang="0">
                  <a:pos x="35" y="43"/>
                </a:cxn>
                <a:cxn ang="0">
                  <a:pos x="35" y="12"/>
                </a:cxn>
                <a:cxn ang="0">
                  <a:pos x="34" y="9"/>
                </a:cxn>
                <a:cxn ang="0">
                  <a:pos x="29" y="4"/>
                </a:cxn>
                <a:cxn ang="0">
                  <a:pos x="22" y="4"/>
                </a:cxn>
                <a:cxn ang="0">
                  <a:pos x="21" y="7"/>
                </a:cxn>
                <a:cxn ang="0">
                  <a:pos x="19" y="9"/>
                </a:cxn>
                <a:cxn ang="0">
                  <a:pos x="19" y="13"/>
                </a:cxn>
                <a:cxn ang="0">
                  <a:pos x="18" y="19"/>
                </a:cxn>
                <a:cxn ang="0">
                  <a:pos x="18" y="67"/>
                </a:cxn>
                <a:cxn ang="0">
                  <a:pos x="19" y="71"/>
                </a:cxn>
                <a:cxn ang="0">
                  <a:pos x="19" y="76"/>
                </a:cxn>
                <a:cxn ang="0">
                  <a:pos x="22" y="81"/>
                </a:cxn>
                <a:cxn ang="0">
                  <a:pos x="24" y="83"/>
                </a:cxn>
                <a:cxn ang="0">
                  <a:pos x="28" y="83"/>
                </a:cxn>
                <a:cxn ang="0">
                  <a:pos x="31" y="81"/>
                </a:cxn>
                <a:cxn ang="0">
                  <a:pos x="31" y="80"/>
                </a:cxn>
                <a:cxn ang="0">
                  <a:pos x="34" y="77"/>
                </a:cxn>
                <a:cxn ang="0">
                  <a:pos x="35" y="74"/>
                </a:cxn>
                <a:cxn ang="0">
                  <a:pos x="35" y="70"/>
                </a:cxn>
                <a:cxn ang="0">
                  <a:pos x="35" y="43"/>
                </a:cxn>
              </a:cxnLst>
              <a:rect l="0" t="0" r="r" b="b"/>
              <a:pathLst>
                <a:path w="53" h="87">
                  <a:moveTo>
                    <a:pt x="53" y="43"/>
                  </a:moveTo>
                  <a:lnTo>
                    <a:pt x="53" y="55"/>
                  </a:lnTo>
                  <a:lnTo>
                    <a:pt x="50" y="67"/>
                  </a:lnTo>
                  <a:lnTo>
                    <a:pt x="47" y="76"/>
                  </a:lnTo>
                  <a:lnTo>
                    <a:pt x="44" y="78"/>
                  </a:lnTo>
                  <a:lnTo>
                    <a:pt x="40" y="81"/>
                  </a:lnTo>
                  <a:lnTo>
                    <a:pt x="37" y="84"/>
                  </a:lnTo>
                  <a:lnTo>
                    <a:pt x="34" y="86"/>
                  </a:lnTo>
                  <a:lnTo>
                    <a:pt x="29" y="87"/>
                  </a:lnTo>
                  <a:lnTo>
                    <a:pt x="22" y="87"/>
                  </a:lnTo>
                  <a:lnTo>
                    <a:pt x="19" y="86"/>
                  </a:lnTo>
                  <a:lnTo>
                    <a:pt x="15" y="84"/>
                  </a:lnTo>
                  <a:lnTo>
                    <a:pt x="12" y="80"/>
                  </a:lnTo>
                  <a:lnTo>
                    <a:pt x="7" y="76"/>
                  </a:lnTo>
                  <a:lnTo>
                    <a:pt x="6" y="73"/>
                  </a:lnTo>
                  <a:lnTo>
                    <a:pt x="3" y="68"/>
                  </a:lnTo>
                  <a:lnTo>
                    <a:pt x="1" y="65"/>
                  </a:lnTo>
                  <a:lnTo>
                    <a:pt x="0" y="55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6" y="13"/>
                  </a:lnTo>
                  <a:lnTo>
                    <a:pt x="9" y="9"/>
                  </a:lnTo>
                  <a:lnTo>
                    <a:pt x="13" y="4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31" y="0"/>
                  </a:lnTo>
                  <a:lnTo>
                    <a:pt x="35" y="1"/>
                  </a:lnTo>
                  <a:lnTo>
                    <a:pt x="40" y="4"/>
                  </a:lnTo>
                  <a:lnTo>
                    <a:pt x="44" y="9"/>
                  </a:lnTo>
                  <a:lnTo>
                    <a:pt x="50" y="18"/>
                  </a:lnTo>
                  <a:lnTo>
                    <a:pt x="53" y="31"/>
                  </a:lnTo>
                  <a:lnTo>
                    <a:pt x="53" y="43"/>
                  </a:lnTo>
                  <a:close/>
                  <a:moveTo>
                    <a:pt x="35" y="43"/>
                  </a:moveTo>
                  <a:lnTo>
                    <a:pt x="35" y="12"/>
                  </a:lnTo>
                  <a:lnTo>
                    <a:pt x="34" y="9"/>
                  </a:lnTo>
                  <a:lnTo>
                    <a:pt x="29" y="4"/>
                  </a:lnTo>
                  <a:lnTo>
                    <a:pt x="22" y="4"/>
                  </a:lnTo>
                  <a:lnTo>
                    <a:pt x="21" y="7"/>
                  </a:lnTo>
                  <a:lnTo>
                    <a:pt x="19" y="9"/>
                  </a:lnTo>
                  <a:lnTo>
                    <a:pt x="19" y="13"/>
                  </a:lnTo>
                  <a:lnTo>
                    <a:pt x="18" y="19"/>
                  </a:lnTo>
                  <a:lnTo>
                    <a:pt x="18" y="67"/>
                  </a:lnTo>
                  <a:lnTo>
                    <a:pt x="19" y="71"/>
                  </a:lnTo>
                  <a:lnTo>
                    <a:pt x="19" y="76"/>
                  </a:lnTo>
                  <a:lnTo>
                    <a:pt x="22" y="81"/>
                  </a:lnTo>
                  <a:lnTo>
                    <a:pt x="24" y="83"/>
                  </a:lnTo>
                  <a:lnTo>
                    <a:pt x="28" y="83"/>
                  </a:lnTo>
                  <a:lnTo>
                    <a:pt x="31" y="81"/>
                  </a:lnTo>
                  <a:lnTo>
                    <a:pt x="31" y="80"/>
                  </a:lnTo>
                  <a:lnTo>
                    <a:pt x="34" y="77"/>
                  </a:lnTo>
                  <a:lnTo>
                    <a:pt x="35" y="74"/>
                  </a:lnTo>
                  <a:lnTo>
                    <a:pt x="35" y="70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11" name="Freeform 463"/>
            <p:cNvSpPr>
              <a:spLocks noEditPoints="1"/>
            </p:cNvSpPr>
            <p:nvPr/>
          </p:nvSpPr>
          <p:spPr bwMode="auto">
            <a:xfrm>
              <a:off x="1973263" y="3321050"/>
              <a:ext cx="84138" cy="138113"/>
            </a:xfrm>
            <a:custGeom>
              <a:avLst/>
              <a:gdLst/>
              <a:ahLst/>
              <a:cxnLst>
                <a:cxn ang="0">
                  <a:pos x="53" y="43"/>
                </a:cxn>
                <a:cxn ang="0">
                  <a:pos x="53" y="55"/>
                </a:cxn>
                <a:cxn ang="0">
                  <a:pos x="50" y="67"/>
                </a:cxn>
                <a:cxn ang="0">
                  <a:pos x="47" y="76"/>
                </a:cxn>
                <a:cxn ang="0">
                  <a:pos x="44" y="78"/>
                </a:cxn>
                <a:cxn ang="0">
                  <a:pos x="40" y="81"/>
                </a:cxn>
                <a:cxn ang="0">
                  <a:pos x="37" y="84"/>
                </a:cxn>
                <a:cxn ang="0">
                  <a:pos x="34" y="86"/>
                </a:cxn>
                <a:cxn ang="0">
                  <a:pos x="29" y="87"/>
                </a:cxn>
                <a:cxn ang="0">
                  <a:pos x="22" y="87"/>
                </a:cxn>
                <a:cxn ang="0">
                  <a:pos x="19" y="86"/>
                </a:cxn>
                <a:cxn ang="0">
                  <a:pos x="15" y="84"/>
                </a:cxn>
                <a:cxn ang="0">
                  <a:pos x="12" y="80"/>
                </a:cxn>
                <a:cxn ang="0">
                  <a:pos x="7" y="76"/>
                </a:cxn>
                <a:cxn ang="0">
                  <a:pos x="6" y="73"/>
                </a:cxn>
                <a:cxn ang="0">
                  <a:pos x="3" y="68"/>
                </a:cxn>
                <a:cxn ang="0">
                  <a:pos x="1" y="65"/>
                </a:cxn>
                <a:cxn ang="0">
                  <a:pos x="0" y="55"/>
                </a:cxn>
                <a:cxn ang="0">
                  <a:pos x="0" y="31"/>
                </a:cxn>
                <a:cxn ang="0">
                  <a:pos x="3" y="19"/>
                </a:cxn>
                <a:cxn ang="0">
                  <a:pos x="6" y="13"/>
                </a:cxn>
                <a:cxn ang="0">
                  <a:pos x="9" y="9"/>
                </a:cxn>
                <a:cxn ang="0">
                  <a:pos x="13" y="4"/>
                </a:cxn>
                <a:cxn ang="0">
                  <a:pos x="18" y="1"/>
                </a:cxn>
                <a:cxn ang="0">
                  <a:pos x="22" y="0"/>
                </a:cxn>
                <a:cxn ang="0">
                  <a:pos x="31" y="0"/>
                </a:cxn>
                <a:cxn ang="0">
                  <a:pos x="35" y="1"/>
                </a:cxn>
                <a:cxn ang="0">
                  <a:pos x="40" y="4"/>
                </a:cxn>
                <a:cxn ang="0">
                  <a:pos x="44" y="9"/>
                </a:cxn>
                <a:cxn ang="0">
                  <a:pos x="50" y="18"/>
                </a:cxn>
                <a:cxn ang="0">
                  <a:pos x="53" y="31"/>
                </a:cxn>
                <a:cxn ang="0">
                  <a:pos x="53" y="43"/>
                </a:cxn>
                <a:cxn ang="0">
                  <a:pos x="35" y="43"/>
                </a:cxn>
                <a:cxn ang="0">
                  <a:pos x="35" y="12"/>
                </a:cxn>
                <a:cxn ang="0">
                  <a:pos x="34" y="9"/>
                </a:cxn>
                <a:cxn ang="0">
                  <a:pos x="29" y="4"/>
                </a:cxn>
                <a:cxn ang="0">
                  <a:pos x="22" y="4"/>
                </a:cxn>
                <a:cxn ang="0">
                  <a:pos x="21" y="7"/>
                </a:cxn>
                <a:cxn ang="0">
                  <a:pos x="19" y="9"/>
                </a:cxn>
                <a:cxn ang="0">
                  <a:pos x="19" y="13"/>
                </a:cxn>
                <a:cxn ang="0">
                  <a:pos x="18" y="19"/>
                </a:cxn>
                <a:cxn ang="0">
                  <a:pos x="18" y="67"/>
                </a:cxn>
                <a:cxn ang="0">
                  <a:pos x="19" y="71"/>
                </a:cxn>
                <a:cxn ang="0">
                  <a:pos x="19" y="76"/>
                </a:cxn>
                <a:cxn ang="0">
                  <a:pos x="22" y="81"/>
                </a:cxn>
                <a:cxn ang="0">
                  <a:pos x="23" y="83"/>
                </a:cxn>
                <a:cxn ang="0">
                  <a:pos x="28" y="83"/>
                </a:cxn>
                <a:cxn ang="0">
                  <a:pos x="31" y="81"/>
                </a:cxn>
                <a:cxn ang="0">
                  <a:pos x="31" y="80"/>
                </a:cxn>
                <a:cxn ang="0">
                  <a:pos x="34" y="77"/>
                </a:cxn>
                <a:cxn ang="0">
                  <a:pos x="35" y="74"/>
                </a:cxn>
                <a:cxn ang="0">
                  <a:pos x="35" y="70"/>
                </a:cxn>
                <a:cxn ang="0">
                  <a:pos x="35" y="43"/>
                </a:cxn>
              </a:cxnLst>
              <a:rect l="0" t="0" r="r" b="b"/>
              <a:pathLst>
                <a:path w="53" h="87">
                  <a:moveTo>
                    <a:pt x="53" y="43"/>
                  </a:moveTo>
                  <a:lnTo>
                    <a:pt x="53" y="55"/>
                  </a:lnTo>
                  <a:lnTo>
                    <a:pt x="50" y="67"/>
                  </a:lnTo>
                  <a:lnTo>
                    <a:pt x="47" y="76"/>
                  </a:lnTo>
                  <a:lnTo>
                    <a:pt x="44" y="78"/>
                  </a:lnTo>
                  <a:lnTo>
                    <a:pt x="40" y="81"/>
                  </a:lnTo>
                  <a:lnTo>
                    <a:pt x="37" y="84"/>
                  </a:lnTo>
                  <a:lnTo>
                    <a:pt x="34" y="86"/>
                  </a:lnTo>
                  <a:lnTo>
                    <a:pt x="29" y="87"/>
                  </a:lnTo>
                  <a:lnTo>
                    <a:pt x="22" y="87"/>
                  </a:lnTo>
                  <a:lnTo>
                    <a:pt x="19" y="86"/>
                  </a:lnTo>
                  <a:lnTo>
                    <a:pt x="15" y="84"/>
                  </a:lnTo>
                  <a:lnTo>
                    <a:pt x="12" y="80"/>
                  </a:lnTo>
                  <a:lnTo>
                    <a:pt x="7" y="76"/>
                  </a:lnTo>
                  <a:lnTo>
                    <a:pt x="6" y="73"/>
                  </a:lnTo>
                  <a:lnTo>
                    <a:pt x="3" y="68"/>
                  </a:lnTo>
                  <a:lnTo>
                    <a:pt x="1" y="65"/>
                  </a:lnTo>
                  <a:lnTo>
                    <a:pt x="0" y="55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6" y="13"/>
                  </a:lnTo>
                  <a:lnTo>
                    <a:pt x="9" y="9"/>
                  </a:lnTo>
                  <a:lnTo>
                    <a:pt x="13" y="4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31" y="0"/>
                  </a:lnTo>
                  <a:lnTo>
                    <a:pt x="35" y="1"/>
                  </a:lnTo>
                  <a:lnTo>
                    <a:pt x="40" y="4"/>
                  </a:lnTo>
                  <a:lnTo>
                    <a:pt x="44" y="9"/>
                  </a:lnTo>
                  <a:lnTo>
                    <a:pt x="50" y="18"/>
                  </a:lnTo>
                  <a:lnTo>
                    <a:pt x="53" y="31"/>
                  </a:lnTo>
                  <a:lnTo>
                    <a:pt x="53" y="43"/>
                  </a:lnTo>
                  <a:close/>
                  <a:moveTo>
                    <a:pt x="35" y="43"/>
                  </a:moveTo>
                  <a:lnTo>
                    <a:pt x="35" y="12"/>
                  </a:lnTo>
                  <a:lnTo>
                    <a:pt x="34" y="9"/>
                  </a:lnTo>
                  <a:lnTo>
                    <a:pt x="29" y="4"/>
                  </a:lnTo>
                  <a:lnTo>
                    <a:pt x="22" y="4"/>
                  </a:lnTo>
                  <a:lnTo>
                    <a:pt x="21" y="7"/>
                  </a:lnTo>
                  <a:lnTo>
                    <a:pt x="19" y="9"/>
                  </a:lnTo>
                  <a:lnTo>
                    <a:pt x="19" y="13"/>
                  </a:lnTo>
                  <a:lnTo>
                    <a:pt x="18" y="19"/>
                  </a:lnTo>
                  <a:lnTo>
                    <a:pt x="18" y="67"/>
                  </a:lnTo>
                  <a:lnTo>
                    <a:pt x="19" y="71"/>
                  </a:lnTo>
                  <a:lnTo>
                    <a:pt x="19" y="76"/>
                  </a:lnTo>
                  <a:lnTo>
                    <a:pt x="22" y="81"/>
                  </a:lnTo>
                  <a:lnTo>
                    <a:pt x="23" y="83"/>
                  </a:lnTo>
                  <a:lnTo>
                    <a:pt x="28" y="83"/>
                  </a:lnTo>
                  <a:lnTo>
                    <a:pt x="31" y="81"/>
                  </a:lnTo>
                  <a:lnTo>
                    <a:pt x="31" y="80"/>
                  </a:lnTo>
                  <a:lnTo>
                    <a:pt x="34" y="77"/>
                  </a:lnTo>
                  <a:lnTo>
                    <a:pt x="35" y="74"/>
                  </a:lnTo>
                  <a:lnTo>
                    <a:pt x="35" y="70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12" name="Freeform 464"/>
            <p:cNvSpPr>
              <a:spLocks/>
            </p:cNvSpPr>
            <p:nvPr/>
          </p:nvSpPr>
          <p:spPr bwMode="auto">
            <a:xfrm>
              <a:off x="2076450" y="3427413"/>
              <a:ext cx="30163" cy="31750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2" y="1"/>
                </a:cxn>
                <a:cxn ang="0">
                  <a:pos x="16" y="3"/>
                </a:cxn>
                <a:cxn ang="0">
                  <a:pos x="18" y="6"/>
                </a:cxn>
                <a:cxn ang="0">
                  <a:pos x="19" y="7"/>
                </a:cxn>
                <a:cxn ang="0">
                  <a:pos x="19" y="13"/>
                </a:cxn>
                <a:cxn ang="0">
                  <a:pos x="18" y="16"/>
                </a:cxn>
                <a:cxn ang="0">
                  <a:pos x="16" y="17"/>
                </a:cxn>
                <a:cxn ang="0">
                  <a:pos x="13" y="19"/>
                </a:cxn>
                <a:cxn ang="0">
                  <a:pos x="12" y="20"/>
                </a:cxn>
                <a:cxn ang="0">
                  <a:pos x="6" y="20"/>
                </a:cxn>
                <a:cxn ang="0">
                  <a:pos x="4" y="19"/>
                </a:cxn>
                <a:cxn ang="0">
                  <a:pos x="1" y="17"/>
                </a:cxn>
                <a:cxn ang="0">
                  <a:pos x="0" y="16"/>
                </a:cxn>
                <a:cxn ang="0">
                  <a:pos x="0" y="6"/>
                </a:cxn>
                <a:cxn ang="0">
                  <a:pos x="1" y="3"/>
                </a:cxn>
                <a:cxn ang="0">
                  <a:pos x="4" y="1"/>
                </a:cxn>
                <a:cxn ang="0">
                  <a:pos x="6" y="1"/>
                </a:cxn>
                <a:cxn ang="0">
                  <a:pos x="9" y="0"/>
                </a:cxn>
              </a:cxnLst>
              <a:rect l="0" t="0" r="r" b="b"/>
              <a:pathLst>
                <a:path w="19" h="20">
                  <a:moveTo>
                    <a:pt x="9" y="0"/>
                  </a:moveTo>
                  <a:lnTo>
                    <a:pt x="12" y="1"/>
                  </a:lnTo>
                  <a:lnTo>
                    <a:pt x="16" y="3"/>
                  </a:lnTo>
                  <a:lnTo>
                    <a:pt x="18" y="6"/>
                  </a:lnTo>
                  <a:lnTo>
                    <a:pt x="19" y="7"/>
                  </a:lnTo>
                  <a:lnTo>
                    <a:pt x="19" y="13"/>
                  </a:lnTo>
                  <a:lnTo>
                    <a:pt x="18" y="16"/>
                  </a:lnTo>
                  <a:lnTo>
                    <a:pt x="16" y="17"/>
                  </a:lnTo>
                  <a:lnTo>
                    <a:pt x="13" y="19"/>
                  </a:lnTo>
                  <a:lnTo>
                    <a:pt x="12" y="20"/>
                  </a:lnTo>
                  <a:lnTo>
                    <a:pt x="6" y="20"/>
                  </a:lnTo>
                  <a:lnTo>
                    <a:pt x="4" y="19"/>
                  </a:lnTo>
                  <a:lnTo>
                    <a:pt x="1" y="17"/>
                  </a:lnTo>
                  <a:lnTo>
                    <a:pt x="0" y="16"/>
                  </a:lnTo>
                  <a:lnTo>
                    <a:pt x="0" y="6"/>
                  </a:lnTo>
                  <a:lnTo>
                    <a:pt x="1" y="3"/>
                  </a:lnTo>
                  <a:lnTo>
                    <a:pt x="4" y="1"/>
                  </a:lnTo>
                  <a:lnTo>
                    <a:pt x="6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13" name="Freeform 465"/>
            <p:cNvSpPr>
              <a:spLocks/>
            </p:cNvSpPr>
            <p:nvPr/>
          </p:nvSpPr>
          <p:spPr bwMode="auto">
            <a:xfrm>
              <a:off x="2119313" y="3321050"/>
              <a:ext cx="88900" cy="136525"/>
            </a:xfrm>
            <a:custGeom>
              <a:avLst/>
              <a:gdLst/>
              <a:ahLst/>
              <a:cxnLst>
                <a:cxn ang="0">
                  <a:pos x="50" y="86"/>
                </a:cxn>
                <a:cxn ang="0">
                  <a:pos x="0" y="86"/>
                </a:cxn>
                <a:cxn ang="0">
                  <a:pos x="0" y="84"/>
                </a:cxn>
                <a:cxn ang="0">
                  <a:pos x="14" y="68"/>
                </a:cxn>
                <a:cxn ang="0">
                  <a:pos x="25" y="56"/>
                </a:cxn>
                <a:cxn ang="0">
                  <a:pos x="31" y="47"/>
                </a:cxn>
                <a:cxn ang="0">
                  <a:pos x="35" y="30"/>
                </a:cxn>
                <a:cxn ang="0">
                  <a:pos x="32" y="21"/>
                </a:cxn>
                <a:cxn ang="0">
                  <a:pos x="31" y="18"/>
                </a:cxn>
                <a:cxn ang="0">
                  <a:pos x="26" y="15"/>
                </a:cxn>
                <a:cxn ang="0">
                  <a:pos x="16" y="15"/>
                </a:cxn>
                <a:cxn ang="0">
                  <a:pos x="12" y="16"/>
                </a:cxn>
                <a:cxn ang="0">
                  <a:pos x="7" y="19"/>
                </a:cxn>
                <a:cxn ang="0">
                  <a:pos x="4" y="24"/>
                </a:cxn>
                <a:cxn ang="0">
                  <a:pos x="1" y="24"/>
                </a:cxn>
                <a:cxn ang="0">
                  <a:pos x="4" y="16"/>
                </a:cxn>
                <a:cxn ang="0">
                  <a:pos x="9" y="10"/>
                </a:cxn>
                <a:cxn ang="0">
                  <a:pos x="12" y="4"/>
                </a:cxn>
                <a:cxn ang="0">
                  <a:pos x="17" y="1"/>
                </a:cxn>
                <a:cxn ang="0">
                  <a:pos x="22" y="0"/>
                </a:cxn>
                <a:cxn ang="0">
                  <a:pos x="32" y="0"/>
                </a:cxn>
                <a:cxn ang="0">
                  <a:pos x="37" y="1"/>
                </a:cxn>
                <a:cxn ang="0">
                  <a:pos x="40" y="3"/>
                </a:cxn>
                <a:cxn ang="0">
                  <a:pos x="43" y="6"/>
                </a:cxn>
                <a:cxn ang="0">
                  <a:pos x="47" y="7"/>
                </a:cxn>
                <a:cxn ang="0">
                  <a:pos x="49" y="10"/>
                </a:cxn>
                <a:cxn ang="0">
                  <a:pos x="50" y="15"/>
                </a:cxn>
                <a:cxn ang="0">
                  <a:pos x="52" y="18"/>
                </a:cxn>
                <a:cxn ang="0">
                  <a:pos x="52" y="27"/>
                </a:cxn>
                <a:cxn ang="0">
                  <a:pos x="50" y="33"/>
                </a:cxn>
                <a:cxn ang="0">
                  <a:pos x="47" y="38"/>
                </a:cxn>
                <a:cxn ang="0">
                  <a:pos x="41" y="47"/>
                </a:cxn>
                <a:cxn ang="0">
                  <a:pos x="32" y="58"/>
                </a:cxn>
                <a:cxn ang="0">
                  <a:pos x="20" y="70"/>
                </a:cxn>
                <a:cxn ang="0">
                  <a:pos x="47" y="70"/>
                </a:cxn>
                <a:cxn ang="0">
                  <a:pos x="52" y="65"/>
                </a:cxn>
                <a:cxn ang="0">
                  <a:pos x="53" y="62"/>
                </a:cxn>
                <a:cxn ang="0">
                  <a:pos x="56" y="62"/>
                </a:cxn>
                <a:cxn ang="0">
                  <a:pos x="50" y="86"/>
                </a:cxn>
              </a:cxnLst>
              <a:rect l="0" t="0" r="r" b="b"/>
              <a:pathLst>
                <a:path w="56" h="86">
                  <a:moveTo>
                    <a:pt x="50" y="86"/>
                  </a:moveTo>
                  <a:lnTo>
                    <a:pt x="0" y="86"/>
                  </a:lnTo>
                  <a:lnTo>
                    <a:pt x="0" y="84"/>
                  </a:lnTo>
                  <a:lnTo>
                    <a:pt x="14" y="68"/>
                  </a:lnTo>
                  <a:lnTo>
                    <a:pt x="25" y="56"/>
                  </a:lnTo>
                  <a:lnTo>
                    <a:pt x="31" y="47"/>
                  </a:lnTo>
                  <a:lnTo>
                    <a:pt x="35" y="30"/>
                  </a:lnTo>
                  <a:lnTo>
                    <a:pt x="32" y="21"/>
                  </a:lnTo>
                  <a:lnTo>
                    <a:pt x="31" y="18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12" y="16"/>
                  </a:lnTo>
                  <a:lnTo>
                    <a:pt x="7" y="19"/>
                  </a:lnTo>
                  <a:lnTo>
                    <a:pt x="4" y="24"/>
                  </a:lnTo>
                  <a:lnTo>
                    <a:pt x="1" y="24"/>
                  </a:lnTo>
                  <a:lnTo>
                    <a:pt x="4" y="16"/>
                  </a:lnTo>
                  <a:lnTo>
                    <a:pt x="9" y="10"/>
                  </a:lnTo>
                  <a:lnTo>
                    <a:pt x="12" y="4"/>
                  </a:lnTo>
                  <a:lnTo>
                    <a:pt x="17" y="1"/>
                  </a:lnTo>
                  <a:lnTo>
                    <a:pt x="22" y="0"/>
                  </a:lnTo>
                  <a:lnTo>
                    <a:pt x="32" y="0"/>
                  </a:lnTo>
                  <a:lnTo>
                    <a:pt x="37" y="1"/>
                  </a:lnTo>
                  <a:lnTo>
                    <a:pt x="40" y="3"/>
                  </a:lnTo>
                  <a:lnTo>
                    <a:pt x="43" y="6"/>
                  </a:lnTo>
                  <a:lnTo>
                    <a:pt x="47" y="7"/>
                  </a:lnTo>
                  <a:lnTo>
                    <a:pt x="49" y="10"/>
                  </a:lnTo>
                  <a:lnTo>
                    <a:pt x="50" y="15"/>
                  </a:lnTo>
                  <a:lnTo>
                    <a:pt x="52" y="18"/>
                  </a:lnTo>
                  <a:lnTo>
                    <a:pt x="52" y="27"/>
                  </a:lnTo>
                  <a:lnTo>
                    <a:pt x="50" y="33"/>
                  </a:lnTo>
                  <a:lnTo>
                    <a:pt x="47" y="38"/>
                  </a:lnTo>
                  <a:lnTo>
                    <a:pt x="41" y="47"/>
                  </a:lnTo>
                  <a:lnTo>
                    <a:pt x="32" y="58"/>
                  </a:lnTo>
                  <a:lnTo>
                    <a:pt x="20" y="70"/>
                  </a:lnTo>
                  <a:lnTo>
                    <a:pt x="47" y="70"/>
                  </a:lnTo>
                  <a:lnTo>
                    <a:pt x="52" y="65"/>
                  </a:lnTo>
                  <a:lnTo>
                    <a:pt x="53" y="62"/>
                  </a:lnTo>
                  <a:lnTo>
                    <a:pt x="56" y="62"/>
                  </a:lnTo>
                  <a:lnTo>
                    <a:pt x="50" y="8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14" name="Freeform 466"/>
            <p:cNvSpPr>
              <a:spLocks/>
            </p:cNvSpPr>
            <p:nvPr/>
          </p:nvSpPr>
          <p:spPr bwMode="auto">
            <a:xfrm>
              <a:off x="2224088" y="3322638"/>
              <a:ext cx="87313" cy="136525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55" y="0"/>
                </a:cxn>
                <a:cxn ang="0">
                  <a:pos x="48" y="15"/>
                </a:cxn>
                <a:cxn ang="0">
                  <a:pos x="15" y="15"/>
                </a:cxn>
                <a:cxn ang="0">
                  <a:pos x="11" y="24"/>
                </a:cxn>
                <a:cxn ang="0">
                  <a:pos x="30" y="27"/>
                </a:cxn>
                <a:cxn ang="0">
                  <a:pos x="45" y="34"/>
                </a:cxn>
                <a:cxn ang="0">
                  <a:pos x="49" y="39"/>
                </a:cxn>
                <a:cxn ang="0">
                  <a:pos x="52" y="43"/>
                </a:cxn>
                <a:cxn ang="0">
                  <a:pos x="55" y="55"/>
                </a:cxn>
                <a:cxn ang="0">
                  <a:pos x="54" y="64"/>
                </a:cxn>
                <a:cxn ang="0">
                  <a:pos x="51" y="72"/>
                </a:cxn>
                <a:cxn ang="0">
                  <a:pos x="48" y="76"/>
                </a:cxn>
                <a:cxn ang="0">
                  <a:pos x="46" y="79"/>
                </a:cxn>
                <a:cxn ang="0">
                  <a:pos x="37" y="82"/>
                </a:cxn>
                <a:cxn ang="0">
                  <a:pos x="32" y="85"/>
                </a:cxn>
                <a:cxn ang="0">
                  <a:pos x="27" y="86"/>
                </a:cxn>
                <a:cxn ang="0">
                  <a:pos x="11" y="86"/>
                </a:cxn>
                <a:cxn ang="0">
                  <a:pos x="8" y="85"/>
                </a:cxn>
                <a:cxn ang="0">
                  <a:pos x="5" y="82"/>
                </a:cxn>
                <a:cxn ang="0">
                  <a:pos x="2" y="80"/>
                </a:cxn>
                <a:cxn ang="0">
                  <a:pos x="0" y="77"/>
                </a:cxn>
                <a:cxn ang="0">
                  <a:pos x="0" y="76"/>
                </a:cxn>
                <a:cxn ang="0">
                  <a:pos x="2" y="73"/>
                </a:cxn>
                <a:cxn ang="0">
                  <a:pos x="6" y="69"/>
                </a:cxn>
                <a:cxn ang="0">
                  <a:pos x="8" y="69"/>
                </a:cxn>
                <a:cxn ang="0">
                  <a:pos x="11" y="70"/>
                </a:cxn>
                <a:cxn ang="0">
                  <a:pos x="12" y="70"/>
                </a:cxn>
                <a:cxn ang="0">
                  <a:pos x="14" y="72"/>
                </a:cxn>
                <a:cxn ang="0">
                  <a:pos x="17" y="73"/>
                </a:cxn>
                <a:cxn ang="0">
                  <a:pos x="20" y="76"/>
                </a:cxn>
                <a:cxn ang="0">
                  <a:pos x="26" y="79"/>
                </a:cxn>
                <a:cxn ang="0">
                  <a:pos x="27" y="79"/>
                </a:cxn>
                <a:cxn ang="0">
                  <a:pos x="29" y="80"/>
                </a:cxn>
                <a:cxn ang="0">
                  <a:pos x="34" y="80"/>
                </a:cxn>
                <a:cxn ang="0">
                  <a:pos x="40" y="77"/>
                </a:cxn>
                <a:cxn ang="0">
                  <a:pos x="43" y="72"/>
                </a:cxn>
                <a:cxn ang="0">
                  <a:pos x="45" y="67"/>
                </a:cxn>
                <a:cxn ang="0">
                  <a:pos x="43" y="63"/>
                </a:cxn>
                <a:cxn ang="0">
                  <a:pos x="42" y="57"/>
                </a:cxn>
                <a:cxn ang="0">
                  <a:pos x="37" y="54"/>
                </a:cxn>
                <a:cxn ang="0">
                  <a:pos x="33" y="49"/>
                </a:cxn>
                <a:cxn ang="0">
                  <a:pos x="21" y="45"/>
                </a:cxn>
                <a:cxn ang="0">
                  <a:pos x="6" y="42"/>
                </a:cxn>
                <a:cxn ang="0">
                  <a:pos x="0" y="42"/>
                </a:cxn>
                <a:cxn ang="0">
                  <a:pos x="17" y="0"/>
                </a:cxn>
              </a:cxnLst>
              <a:rect l="0" t="0" r="r" b="b"/>
              <a:pathLst>
                <a:path w="55" h="86">
                  <a:moveTo>
                    <a:pt x="17" y="0"/>
                  </a:moveTo>
                  <a:lnTo>
                    <a:pt x="55" y="0"/>
                  </a:lnTo>
                  <a:lnTo>
                    <a:pt x="48" y="15"/>
                  </a:lnTo>
                  <a:lnTo>
                    <a:pt x="15" y="15"/>
                  </a:lnTo>
                  <a:lnTo>
                    <a:pt x="11" y="24"/>
                  </a:lnTo>
                  <a:lnTo>
                    <a:pt x="30" y="27"/>
                  </a:lnTo>
                  <a:lnTo>
                    <a:pt x="45" y="34"/>
                  </a:lnTo>
                  <a:lnTo>
                    <a:pt x="49" y="39"/>
                  </a:lnTo>
                  <a:lnTo>
                    <a:pt x="52" y="43"/>
                  </a:lnTo>
                  <a:lnTo>
                    <a:pt x="55" y="55"/>
                  </a:lnTo>
                  <a:lnTo>
                    <a:pt x="54" y="64"/>
                  </a:lnTo>
                  <a:lnTo>
                    <a:pt x="51" y="72"/>
                  </a:lnTo>
                  <a:lnTo>
                    <a:pt x="48" y="76"/>
                  </a:lnTo>
                  <a:lnTo>
                    <a:pt x="46" y="79"/>
                  </a:lnTo>
                  <a:lnTo>
                    <a:pt x="37" y="82"/>
                  </a:lnTo>
                  <a:lnTo>
                    <a:pt x="32" y="85"/>
                  </a:lnTo>
                  <a:lnTo>
                    <a:pt x="27" y="86"/>
                  </a:lnTo>
                  <a:lnTo>
                    <a:pt x="11" y="86"/>
                  </a:lnTo>
                  <a:lnTo>
                    <a:pt x="8" y="85"/>
                  </a:lnTo>
                  <a:lnTo>
                    <a:pt x="5" y="82"/>
                  </a:lnTo>
                  <a:lnTo>
                    <a:pt x="2" y="80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3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11" y="70"/>
                  </a:lnTo>
                  <a:lnTo>
                    <a:pt x="12" y="70"/>
                  </a:lnTo>
                  <a:lnTo>
                    <a:pt x="14" y="72"/>
                  </a:lnTo>
                  <a:lnTo>
                    <a:pt x="17" y="73"/>
                  </a:lnTo>
                  <a:lnTo>
                    <a:pt x="20" y="76"/>
                  </a:lnTo>
                  <a:lnTo>
                    <a:pt x="26" y="79"/>
                  </a:lnTo>
                  <a:lnTo>
                    <a:pt x="27" y="79"/>
                  </a:lnTo>
                  <a:lnTo>
                    <a:pt x="29" y="80"/>
                  </a:lnTo>
                  <a:lnTo>
                    <a:pt x="34" y="80"/>
                  </a:lnTo>
                  <a:lnTo>
                    <a:pt x="40" y="77"/>
                  </a:lnTo>
                  <a:lnTo>
                    <a:pt x="43" y="72"/>
                  </a:lnTo>
                  <a:lnTo>
                    <a:pt x="45" y="67"/>
                  </a:lnTo>
                  <a:lnTo>
                    <a:pt x="43" y="63"/>
                  </a:lnTo>
                  <a:lnTo>
                    <a:pt x="42" y="57"/>
                  </a:lnTo>
                  <a:lnTo>
                    <a:pt x="37" y="54"/>
                  </a:lnTo>
                  <a:lnTo>
                    <a:pt x="33" y="49"/>
                  </a:lnTo>
                  <a:lnTo>
                    <a:pt x="21" y="45"/>
                  </a:lnTo>
                  <a:lnTo>
                    <a:pt x="6" y="42"/>
                  </a:lnTo>
                  <a:lnTo>
                    <a:pt x="0" y="42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15" name="Freeform 467"/>
            <p:cNvSpPr>
              <a:spLocks noEditPoints="1"/>
            </p:cNvSpPr>
            <p:nvPr/>
          </p:nvSpPr>
          <p:spPr bwMode="auto">
            <a:xfrm>
              <a:off x="2495550" y="3321050"/>
              <a:ext cx="84138" cy="138113"/>
            </a:xfrm>
            <a:custGeom>
              <a:avLst/>
              <a:gdLst/>
              <a:ahLst/>
              <a:cxnLst>
                <a:cxn ang="0">
                  <a:pos x="53" y="43"/>
                </a:cxn>
                <a:cxn ang="0">
                  <a:pos x="53" y="55"/>
                </a:cxn>
                <a:cxn ang="0">
                  <a:pos x="50" y="67"/>
                </a:cxn>
                <a:cxn ang="0">
                  <a:pos x="47" y="76"/>
                </a:cxn>
                <a:cxn ang="0">
                  <a:pos x="44" y="78"/>
                </a:cxn>
                <a:cxn ang="0">
                  <a:pos x="40" y="81"/>
                </a:cxn>
                <a:cxn ang="0">
                  <a:pos x="37" y="84"/>
                </a:cxn>
                <a:cxn ang="0">
                  <a:pos x="34" y="86"/>
                </a:cxn>
                <a:cxn ang="0">
                  <a:pos x="30" y="87"/>
                </a:cxn>
                <a:cxn ang="0">
                  <a:pos x="22" y="87"/>
                </a:cxn>
                <a:cxn ang="0">
                  <a:pos x="19" y="86"/>
                </a:cxn>
                <a:cxn ang="0">
                  <a:pos x="15" y="84"/>
                </a:cxn>
                <a:cxn ang="0">
                  <a:pos x="12" y="80"/>
                </a:cxn>
                <a:cxn ang="0">
                  <a:pos x="7" y="76"/>
                </a:cxn>
                <a:cxn ang="0">
                  <a:pos x="6" y="73"/>
                </a:cxn>
                <a:cxn ang="0">
                  <a:pos x="3" y="68"/>
                </a:cxn>
                <a:cxn ang="0">
                  <a:pos x="1" y="65"/>
                </a:cxn>
                <a:cxn ang="0">
                  <a:pos x="0" y="55"/>
                </a:cxn>
                <a:cxn ang="0">
                  <a:pos x="0" y="31"/>
                </a:cxn>
                <a:cxn ang="0">
                  <a:pos x="3" y="19"/>
                </a:cxn>
                <a:cxn ang="0">
                  <a:pos x="6" y="13"/>
                </a:cxn>
                <a:cxn ang="0">
                  <a:pos x="9" y="9"/>
                </a:cxn>
                <a:cxn ang="0">
                  <a:pos x="13" y="4"/>
                </a:cxn>
                <a:cxn ang="0">
                  <a:pos x="18" y="1"/>
                </a:cxn>
                <a:cxn ang="0">
                  <a:pos x="22" y="0"/>
                </a:cxn>
                <a:cxn ang="0">
                  <a:pos x="31" y="0"/>
                </a:cxn>
                <a:cxn ang="0">
                  <a:pos x="35" y="1"/>
                </a:cxn>
                <a:cxn ang="0">
                  <a:pos x="40" y="4"/>
                </a:cxn>
                <a:cxn ang="0">
                  <a:pos x="44" y="9"/>
                </a:cxn>
                <a:cxn ang="0">
                  <a:pos x="50" y="18"/>
                </a:cxn>
                <a:cxn ang="0">
                  <a:pos x="53" y="31"/>
                </a:cxn>
                <a:cxn ang="0">
                  <a:pos x="53" y="43"/>
                </a:cxn>
                <a:cxn ang="0">
                  <a:pos x="35" y="43"/>
                </a:cxn>
                <a:cxn ang="0">
                  <a:pos x="35" y="12"/>
                </a:cxn>
                <a:cxn ang="0">
                  <a:pos x="34" y="9"/>
                </a:cxn>
                <a:cxn ang="0">
                  <a:pos x="30" y="4"/>
                </a:cxn>
                <a:cxn ang="0">
                  <a:pos x="22" y="4"/>
                </a:cxn>
                <a:cxn ang="0">
                  <a:pos x="21" y="7"/>
                </a:cxn>
                <a:cxn ang="0">
                  <a:pos x="19" y="9"/>
                </a:cxn>
                <a:cxn ang="0">
                  <a:pos x="19" y="13"/>
                </a:cxn>
                <a:cxn ang="0">
                  <a:pos x="18" y="19"/>
                </a:cxn>
                <a:cxn ang="0">
                  <a:pos x="18" y="67"/>
                </a:cxn>
                <a:cxn ang="0">
                  <a:pos x="19" y="71"/>
                </a:cxn>
                <a:cxn ang="0">
                  <a:pos x="19" y="76"/>
                </a:cxn>
                <a:cxn ang="0">
                  <a:pos x="22" y="81"/>
                </a:cxn>
                <a:cxn ang="0">
                  <a:pos x="24" y="83"/>
                </a:cxn>
                <a:cxn ang="0">
                  <a:pos x="28" y="83"/>
                </a:cxn>
                <a:cxn ang="0">
                  <a:pos x="31" y="81"/>
                </a:cxn>
                <a:cxn ang="0">
                  <a:pos x="31" y="80"/>
                </a:cxn>
                <a:cxn ang="0">
                  <a:pos x="34" y="77"/>
                </a:cxn>
                <a:cxn ang="0">
                  <a:pos x="35" y="74"/>
                </a:cxn>
                <a:cxn ang="0">
                  <a:pos x="35" y="70"/>
                </a:cxn>
                <a:cxn ang="0">
                  <a:pos x="35" y="43"/>
                </a:cxn>
              </a:cxnLst>
              <a:rect l="0" t="0" r="r" b="b"/>
              <a:pathLst>
                <a:path w="53" h="87">
                  <a:moveTo>
                    <a:pt x="53" y="43"/>
                  </a:moveTo>
                  <a:lnTo>
                    <a:pt x="53" y="55"/>
                  </a:lnTo>
                  <a:lnTo>
                    <a:pt x="50" y="67"/>
                  </a:lnTo>
                  <a:lnTo>
                    <a:pt x="47" y="76"/>
                  </a:lnTo>
                  <a:lnTo>
                    <a:pt x="44" y="78"/>
                  </a:lnTo>
                  <a:lnTo>
                    <a:pt x="40" y="81"/>
                  </a:lnTo>
                  <a:lnTo>
                    <a:pt x="37" y="84"/>
                  </a:lnTo>
                  <a:lnTo>
                    <a:pt x="34" y="86"/>
                  </a:lnTo>
                  <a:lnTo>
                    <a:pt x="30" y="87"/>
                  </a:lnTo>
                  <a:lnTo>
                    <a:pt x="22" y="87"/>
                  </a:lnTo>
                  <a:lnTo>
                    <a:pt x="19" y="86"/>
                  </a:lnTo>
                  <a:lnTo>
                    <a:pt x="15" y="84"/>
                  </a:lnTo>
                  <a:lnTo>
                    <a:pt x="12" y="80"/>
                  </a:lnTo>
                  <a:lnTo>
                    <a:pt x="7" y="76"/>
                  </a:lnTo>
                  <a:lnTo>
                    <a:pt x="6" y="73"/>
                  </a:lnTo>
                  <a:lnTo>
                    <a:pt x="3" y="68"/>
                  </a:lnTo>
                  <a:lnTo>
                    <a:pt x="1" y="65"/>
                  </a:lnTo>
                  <a:lnTo>
                    <a:pt x="0" y="55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6" y="13"/>
                  </a:lnTo>
                  <a:lnTo>
                    <a:pt x="9" y="9"/>
                  </a:lnTo>
                  <a:lnTo>
                    <a:pt x="13" y="4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31" y="0"/>
                  </a:lnTo>
                  <a:lnTo>
                    <a:pt x="35" y="1"/>
                  </a:lnTo>
                  <a:lnTo>
                    <a:pt x="40" y="4"/>
                  </a:lnTo>
                  <a:lnTo>
                    <a:pt x="44" y="9"/>
                  </a:lnTo>
                  <a:lnTo>
                    <a:pt x="50" y="18"/>
                  </a:lnTo>
                  <a:lnTo>
                    <a:pt x="53" y="31"/>
                  </a:lnTo>
                  <a:lnTo>
                    <a:pt x="53" y="43"/>
                  </a:lnTo>
                  <a:close/>
                  <a:moveTo>
                    <a:pt x="35" y="43"/>
                  </a:moveTo>
                  <a:lnTo>
                    <a:pt x="35" y="12"/>
                  </a:lnTo>
                  <a:lnTo>
                    <a:pt x="34" y="9"/>
                  </a:lnTo>
                  <a:lnTo>
                    <a:pt x="30" y="4"/>
                  </a:lnTo>
                  <a:lnTo>
                    <a:pt x="22" y="4"/>
                  </a:lnTo>
                  <a:lnTo>
                    <a:pt x="21" y="7"/>
                  </a:lnTo>
                  <a:lnTo>
                    <a:pt x="19" y="9"/>
                  </a:lnTo>
                  <a:lnTo>
                    <a:pt x="19" y="13"/>
                  </a:lnTo>
                  <a:lnTo>
                    <a:pt x="18" y="19"/>
                  </a:lnTo>
                  <a:lnTo>
                    <a:pt x="18" y="67"/>
                  </a:lnTo>
                  <a:lnTo>
                    <a:pt x="19" y="71"/>
                  </a:lnTo>
                  <a:lnTo>
                    <a:pt x="19" y="76"/>
                  </a:lnTo>
                  <a:lnTo>
                    <a:pt x="22" y="81"/>
                  </a:lnTo>
                  <a:lnTo>
                    <a:pt x="24" y="83"/>
                  </a:lnTo>
                  <a:lnTo>
                    <a:pt x="28" y="83"/>
                  </a:lnTo>
                  <a:lnTo>
                    <a:pt x="31" y="81"/>
                  </a:lnTo>
                  <a:lnTo>
                    <a:pt x="31" y="80"/>
                  </a:lnTo>
                  <a:lnTo>
                    <a:pt x="34" y="77"/>
                  </a:lnTo>
                  <a:lnTo>
                    <a:pt x="35" y="74"/>
                  </a:lnTo>
                  <a:lnTo>
                    <a:pt x="35" y="70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16" name="Freeform 468"/>
            <p:cNvSpPr>
              <a:spLocks/>
            </p:cNvSpPr>
            <p:nvPr/>
          </p:nvSpPr>
          <p:spPr bwMode="auto">
            <a:xfrm>
              <a:off x="2598738" y="3427413"/>
              <a:ext cx="30163" cy="31750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2" y="1"/>
                </a:cxn>
                <a:cxn ang="0">
                  <a:pos x="16" y="3"/>
                </a:cxn>
                <a:cxn ang="0">
                  <a:pos x="18" y="6"/>
                </a:cxn>
                <a:cxn ang="0">
                  <a:pos x="19" y="7"/>
                </a:cxn>
                <a:cxn ang="0">
                  <a:pos x="19" y="13"/>
                </a:cxn>
                <a:cxn ang="0">
                  <a:pos x="18" y="16"/>
                </a:cxn>
                <a:cxn ang="0">
                  <a:pos x="16" y="17"/>
                </a:cxn>
                <a:cxn ang="0">
                  <a:pos x="13" y="19"/>
                </a:cxn>
                <a:cxn ang="0">
                  <a:pos x="12" y="20"/>
                </a:cxn>
                <a:cxn ang="0">
                  <a:pos x="6" y="20"/>
                </a:cxn>
                <a:cxn ang="0">
                  <a:pos x="5" y="19"/>
                </a:cxn>
                <a:cxn ang="0">
                  <a:pos x="2" y="17"/>
                </a:cxn>
                <a:cxn ang="0">
                  <a:pos x="0" y="16"/>
                </a:cxn>
                <a:cxn ang="0">
                  <a:pos x="0" y="6"/>
                </a:cxn>
                <a:cxn ang="0">
                  <a:pos x="2" y="3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9" y="0"/>
                </a:cxn>
              </a:cxnLst>
              <a:rect l="0" t="0" r="r" b="b"/>
              <a:pathLst>
                <a:path w="19" h="20">
                  <a:moveTo>
                    <a:pt x="9" y="0"/>
                  </a:moveTo>
                  <a:lnTo>
                    <a:pt x="12" y="1"/>
                  </a:lnTo>
                  <a:lnTo>
                    <a:pt x="16" y="3"/>
                  </a:lnTo>
                  <a:lnTo>
                    <a:pt x="18" y="6"/>
                  </a:lnTo>
                  <a:lnTo>
                    <a:pt x="19" y="7"/>
                  </a:lnTo>
                  <a:lnTo>
                    <a:pt x="19" y="13"/>
                  </a:lnTo>
                  <a:lnTo>
                    <a:pt x="18" y="16"/>
                  </a:lnTo>
                  <a:lnTo>
                    <a:pt x="16" y="17"/>
                  </a:lnTo>
                  <a:lnTo>
                    <a:pt x="13" y="19"/>
                  </a:lnTo>
                  <a:lnTo>
                    <a:pt x="12" y="20"/>
                  </a:lnTo>
                  <a:lnTo>
                    <a:pt x="6" y="20"/>
                  </a:lnTo>
                  <a:lnTo>
                    <a:pt x="5" y="19"/>
                  </a:lnTo>
                  <a:lnTo>
                    <a:pt x="2" y="17"/>
                  </a:lnTo>
                  <a:lnTo>
                    <a:pt x="0" y="16"/>
                  </a:lnTo>
                  <a:lnTo>
                    <a:pt x="0" y="6"/>
                  </a:lnTo>
                  <a:lnTo>
                    <a:pt x="2" y="3"/>
                  </a:lnTo>
                  <a:lnTo>
                    <a:pt x="5" y="1"/>
                  </a:lnTo>
                  <a:lnTo>
                    <a:pt x="6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17" name="Freeform 469"/>
            <p:cNvSpPr>
              <a:spLocks/>
            </p:cNvSpPr>
            <p:nvPr/>
          </p:nvSpPr>
          <p:spPr bwMode="auto">
            <a:xfrm>
              <a:off x="2646363" y="3322638"/>
              <a:ext cx="87313" cy="1365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55" y="0"/>
                </a:cxn>
                <a:cxn ang="0">
                  <a:pos x="47" y="15"/>
                </a:cxn>
                <a:cxn ang="0">
                  <a:pos x="15" y="15"/>
                </a:cxn>
                <a:cxn ang="0">
                  <a:pos x="10" y="24"/>
                </a:cxn>
                <a:cxn ang="0">
                  <a:pos x="29" y="27"/>
                </a:cxn>
                <a:cxn ang="0">
                  <a:pos x="44" y="34"/>
                </a:cxn>
                <a:cxn ang="0">
                  <a:pos x="49" y="39"/>
                </a:cxn>
                <a:cxn ang="0">
                  <a:pos x="52" y="43"/>
                </a:cxn>
                <a:cxn ang="0">
                  <a:pos x="55" y="55"/>
                </a:cxn>
                <a:cxn ang="0">
                  <a:pos x="53" y="64"/>
                </a:cxn>
                <a:cxn ang="0">
                  <a:pos x="50" y="72"/>
                </a:cxn>
                <a:cxn ang="0">
                  <a:pos x="49" y="76"/>
                </a:cxn>
                <a:cxn ang="0">
                  <a:pos x="46" y="79"/>
                </a:cxn>
                <a:cxn ang="0">
                  <a:pos x="37" y="82"/>
                </a:cxn>
                <a:cxn ang="0">
                  <a:pos x="31" y="85"/>
                </a:cxn>
                <a:cxn ang="0">
                  <a:pos x="26" y="86"/>
                </a:cxn>
                <a:cxn ang="0">
                  <a:pos x="10" y="86"/>
                </a:cxn>
                <a:cxn ang="0">
                  <a:pos x="7" y="85"/>
                </a:cxn>
                <a:cxn ang="0">
                  <a:pos x="4" y="82"/>
                </a:cxn>
                <a:cxn ang="0">
                  <a:pos x="1" y="80"/>
                </a:cxn>
                <a:cxn ang="0">
                  <a:pos x="0" y="77"/>
                </a:cxn>
                <a:cxn ang="0">
                  <a:pos x="0" y="76"/>
                </a:cxn>
                <a:cxn ang="0">
                  <a:pos x="1" y="73"/>
                </a:cxn>
                <a:cxn ang="0">
                  <a:pos x="4" y="70"/>
                </a:cxn>
                <a:cxn ang="0">
                  <a:pos x="7" y="69"/>
                </a:cxn>
                <a:cxn ang="0">
                  <a:pos x="9" y="69"/>
                </a:cxn>
                <a:cxn ang="0">
                  <a:pos x="10" y="70"/>
                </a:cxn>
                <a:cxn ang="0">
                  <a:pos x="12" y="70"/>
                </a:cxn>
                <a:cxn ang="0">
                  <a:pos x="13" y="72"/>
                </a:cxn>
                <a:cxn ang="0">
                  <a:pos x="16" y="73"/>
                </a:cxn>
                <a:cxn ang="0">
                  <a:pos x="19" y="76"/>
                </a:cxn>
                <a:cxn ang="0">
                  <a:pos x="25" y="79"/>
                </a:cxn>
                <a:cxn ang="0">
                  <a:pos x="26" y="79"/>
                </a:cxn>
                <a:cxn ang="0">
                  <a:pos x="28" y="80"/>
                </a:cxn>
                <a:cxn ang="0">
                  <a:pos x="34" y="80"/>
                </a:cxn>
                <a:cxn ang="0">
                  <a:pos x="40" y="77"/>
                </a:cxn>
                <a:cxn ang="0">
                  <a:pos x="43" y="72"/>
                </a:cxn>
                <a:cxn ang="0">
                  <a:pos x="44" y="67"/>
                </a:cxn>
                <a:cxn ang="0">
                  <a:pos x="43" y="63"/>
                </a:cxn>
                <a:cxn ang="0">
                  <a:pos x="41" y="57"/>
                </a:cxn>
                <a:cxn ang="0">
                  <a:pos x="37" y="54"/>
                </a:cxn>
                <a:cxn ang="0">
                  <a:pos x="32" y="49"/>
                </a:cxn>
                <a:cxn ang="0">
                  <a:pos x="21" y="45"/>
                </a:cxn>
                <a:cxn ang="0">
                  <a:pos x="6" y="42"/>
                </a:cxn>
                <a:cxn ang="0">
                  <a:pos x="0" y="42"/>
                </a:cxn>
                <a:cxn ang="0">
                  <a:pos x="16" y="0"/>
                </a:cxn>
              </a:cxnLst>
              <a:rect l="0" t="0" r="r" b="b"/>
              <a:pathLst>
                <a:path w="55" h="86">
                  <a:moveTo>
                    <a:pt x="16" y="0"/>
                  </a:moveTo>
                  <a:lnTo>
                    <a:pt x="55" y="0"/>
                  </a:lnTo>
                  <a:lnTo>
                    <a:pt x="47" y="15"/>
                  </a:lnTo>
                  <a:lnTo>
                    <a:pt x="15" y="15"/>
                  </a:lnTo>
                  <a:lnTo>
                    <a:pt x="10" y="24"/>
                  </a:lnTo>
                  <a:lnTo>
                    <a:pt x="29" y="27"/>
                  </a:lnTo>
                  <a:lnTo>
                    <a:pt x="44" y="34"/>
                  </a:lnTo>
                  <a:lnTo>
                    <a:pt x="49" y="39"/>
                  </a:lnTo>
                  <a:lnTo>
                    <a:pt x="52" y="43"/>
                  </a:lnTo>
                  <a:lnTo>
                    <a:pt x="55" y="55"/>
                  </a:lnTo>
                  <a:lnTo>
                    <a:pt x="53" y="64"/>
                  </a:lnTo>
                  <a:lnTo>
                    <a:pt x="50" y="72"/>
                  </a:lnTo>
                  <a:lnTo>
                    <a:pt x="49" y="76"/>
                  </a:lnTo>
                  <a:lnTo>
                    <a:pt x="46" y="79"/>
                  </a:lnTo>
                  <a:lnTo>
                    <a:pt x="37" y="82"/>
                  </a:lnTo>
                  <a:lnTo>
                    <a:pt x="31" y="85"/>
                  </a:lnTo>
                  <a:lnTo>
                    <a:pt x="26" y="86"/>
                  </a:lnTo>
                  <a:lnTo>
                    <a:pt x="10" y="86"/>
                  </a:lnTo>
                  <a:lnTo>
                    <a:pt x="7" y="85"/>
                  </a:lnTo>
                  <a:lnTo>
                    <a:pt x="4" y="82"/>
                  </a:lnTo>
                  <a:lnTo>
                    <a:pt x="1" y="80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1" y="73"/>
                  </a:lnTo>
                  <a:lnTo>
                    <a:pt x="4" y="70"/>
                  </a:lnTo>
                  <a:lnTo>
                    <a:pt x="7" y="69"/>
                  </a:lnTo>
                  <a:lnTo>
                    <a:pt x="9" y="69"/>
                  </a:lnTo>
                  <a:lnTo>
                    <a:pt x="10" y="70"/>
                  </a:lnTo>
                  <a:lnTo>
                    <a:pt x="12" y="70"/>
                  </a:lnTo>
                  <a:lnTo>
                    <a:pt x="13" y="72"/>
                  </a:lnTo>
                  <a:lnTo>
                    <a:pt x="16" y="73"/>
                  </a:lnTo>
                  <a:lnTo>
                    <a:pt x="19" y="76"/>
                  </a:lnTo>
                  <a:lnTo>
                    <a:pt x="25" y="79"/>
                  </a:lnTo>
                  <a:lnTo>
                    <a:pt x="26" y="79"/>
                  </a:lnTo>
                  <a:lnTo>
                    <a:pt x="28" y="80"/>
                  </a:lnTo>
                  <a:lnTo>
                    <a:pt x="34" y="80"/>
                  </a:lnTo>
                  <a:lnTo>
                    <a:pt x="40" y="77"/>
                  </a:lnTo>
                  <a:lnTo>
                    <a:pt x="43" y="72"/>
                  </a:lnTo>
                  <a:lnTo>
                    <a:pt x="44" y="67"/>
                  </a:lnTo>
                  <a:lnTo>
                    <a:pt x="43" y="63"/>
                  </a:lnTo>
                  <a:lnTo>
                    <a:pt x="41" y="57"/>
                  </a:lnTo>
                  <a:lnTo>
                    <a:pt x="37" y="54"/>
                  </a:lnTo>
                  <a:lnTo>
                    <a:pt x="32" y="49"/>
                  </a:lnTo>
                  <a:lnTo>
                    <a:pt x="21" y="45"/>
                  </a:lnTo>
                  <a:lnTo>
                    <a:pt x="6" y="42"/>
                  </a:lnTo>
                  <a:lnTo>
                    <a:pt x="0" y="4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18" name="Freeform 470"/>
            <p:cNvSpPr>
              <a:spLocks noEditPoints="1"/>
            </p:cNvSpPr>
            <p:nvPr/>
          </p:nvSpPr>
          <p:spPr bwMode="auto">
            <a:xfrm>
              <a:off x="2916238" y="3321050"/>
              <a:ext cx="85725" cy="138113"/>
            </a:xfrm>
            <a:custGeom>
              <a:avLst/>
              <a:gdLst/>
              <a:ahLst/>
              <a:cxnLst>
                <a:cxn ang="0">
                  <a:pos x="54" y="43"/>
                </a:cxn>
                <a:cxn ang="0">
                  <a:pos x="54" y="55"/>
                </a:cxn>
                <a:cxn ang="0">
                  <a:pos x="51" y="67"/>
                </a:cxn>
                <a:cxn ang="0">
                  <a:pos x="48" y="76"/>
                </a:cxn>
                <a:cxn ang="0">
                  <a:pos x="45" y="78"/>
                </a:cxn>
                <a:cxn ang="0">
                  <a:pos x="40" y="81"/>
                </a:cxn>
                <a:cxn ang="0">
                  <a:pos x="37" y="84"/>
                </a:cxn>
                <a:cxn ang="0">
                  <a:pos x="34" y="86"/>
                </a:cxn>
                <a:cxn ang="0">
                  <a:pos x="30" y="87"/>
                </a:cxn>
                <a:cxn ang="0">
                  <a:pos x="22" y="87"/>
                </a:cxn>
                <a:cxn ang="0">
                  <a:pos x="20" y="86"/>
                </a:cxn>
                <a:cxn ang="0">
                  <a:pos x="15" y="84"/>
                </a:cxn>
                <a:cxn ang="0">
                  <a:pos x="12" y="80"/>
                </a:cxn>
                <a:cxn ang="0">
                  <a:pos x="8" y="76"/>
                </a:cxn>
                <a:cxn ang="0">
                  <a:pos x="6" y="73"/>
                </a:cxn>
                <a:cxn ang="0">
                  <a:pos x="3" y="68"/>
                </a:cxn>
                <a:cxn ang="0">
                  <a:pos x="2" y="65"/>
                </a:cxn>
                <a:cxn ang="0">
                  <a:pos x="0" y="55"/>
                </a:cxn>
                <a:cxn ang="0">
                  <a:pos x="0" y="31"/>
                </a:cxn>
                <a:cxn ang="0">
                  <a:pos x="3" y="19"/>
                </a:cxn>
                <a:cxn ang="0">
                  <a:pos x="6" y="13"/>
                </a:cxn>
                <a:cxn ang="0">
                  <a:pos x="9" y="9"/>
                </a:cxn>
                <a:cxn ang="0">
                  <a:pos x="14" y="4"/>
                </a:cxn>
                <a:cxn ang="0">
                  <a:pos x="18" y="1"/>
                </a:cxn>
                <a:cxn ang="0">
                  <a:pos x="22" y="0"/>
                </a:cxn>
                <a:cxn ang="0">
                  <a:pos x="31" y="0"/>
                </a:cxn>
                <a:cxn ang="0">
                  <a:pos x="36" y="1"/>
                </a:cxn>
                <a:cxn ang="0">
                  <a:pos x="40" y="4"/>
                </a:cxn>
                <a:cxn ang="0">
                  <a:pos x="45" y="9"/>
                </a:cxn>
                <a:cxn ang="0">
                  <a:pos x="51" y="18"/>
                </a:cxn>
                <a:cxn ang="0">
                  <a:pos x="54" y="31"/>
                </a:cxn>
                <a:cxn ang="0">
                  <a:pos x="54" y="43"/>
                </a:cxn>
                <a:cxn ang="0">
                  <a:pos x="36" y="43"/>
                </a:cxn>
                <a:cxn ang="0">
                  <a:pos x="36" y="12"/>
                </a:cxn>
                <a:cxn ang="0">
                  <a:pos x="34" y="9"/>
                </a:cxn>
                <a:cxn ang="0">
                  <a:pos x="30" y="4"/>
                </a:cxn>
                <a:cxn ang="0">
                  <a:pos x="22" y="4"/>
                </a:cxn>
                <a:cxn ang="0">
                  <a:pos x="21" y="7"/>
                </a:cxn>
                <a:cxn ang="0">
                  <a:pos x="20" y="9"/>
                </a:cxn>
                <a:cxn ang="0">
                  <a:pos x="20" y="13"/>
                </a:cxn>
                <a:cxn ang="0">
                  <a:pos x="18" y="19"/>
                </a:cxn>
                <a:cxn ang="0">
                  <a:pos x="18" y="67"/>
                </a:cxn>
                <a:cxn ang="0">
                  <a:pos x="20" y="71"/>
                </a:cxn>
                <a:cxn ang="0">
                  <a:pos x="20" y="76"/>
                </a:cxn>
                <a:cxn ang="0">
                  <a:pos x="22" y="81"/>
                </a:cxn>
                <a:cxn ang="0">
                  <a:pos x="24" y="83"/>
                </a:cxn>
                <a:cxn ang="0">
                  <a:pos x="28" y="83"/>
                </a:cxn>
                <a:cxn ang="0">
                  <a:pos x="31" y="81"/>
                </a:cxn>
                <a:cxn ang="0">
                  <a:pos x="31" y="80"/>
                </a:cxn>
                <a:cxn ang="0">
                  <a:pos x="34" y="77"/>
                </a:cxn>
                <a:cxn ang="0">
                  <a:pos x="36" y="74"/>
                </a:cxn>
                <a:cxn ang="0">
                  <a:pos x="36" y="70"/>
                </a:cxn>
                <a:cxn ang="0">
                  <a:pos x="36" y="43"/>
                </a:cxn>
              </a:cxnLst>
              <a:rect l="0" t="0" r="r" b="b"/>
              <a:pathLst>
                <a:path w="54" h="87">
                  <a:moveTo>
                    <a:pt x="54" y="43"/>
                  </a:moveTo>
                  <a:lnTo>
                    <a:pt x="54" y="55"/>
                  </a:lnTo>
                  <a:lnTo>
                    <a:pt x="51" y="67"/>
                  </a:lnTo>
                  <a:lnTo>
                    <a:pt x="48" y="76"/>
                  </a:lnTo>
                  <a:lnTo>
                    <a:pt x="45" y="78"/>
                  </a:lnTo>
                  <a:lnTo>
                    <a:pt x="40" y="81"/>
                  </a:lnTo>
                  <a:lnTo>
                    <a:pt x="37" y="84"/>
                  </a:lnTo>
                  <a:lnTo>
                    <a:pt x="34" y="86"/>
                  </a:lnTo>
                  <a:lnTo>
                    <a:pt x="30" y="87"/>
                  </a:lnTo>
                  <a:lnTo>
                    <a:pt x="22" y="87"/>
                  </a:lnTo>
                  <a:lnTo>
                    <a:pt x="20" y="86"/>
                  </a:lnTo>
                  <a:lnTo>
                    <a:pt x="15" y="84"/>
                  </a:lnTo>
                  <a:lnTo>
                    <a:pt x="12" y="80"/>
                  </a:lnTo>
                  <a:lnTo>
                    <a:pt x="8" y="76"/>
                  </a:lnTo>
                  <a:lnTo>
                    <a:pt x="6" y="73"/>
                  </a:lnTo>
                  <a:lnTo>
                    <a:pt x="3" y="68"/>
                  </a:lnTo>
                  <a:lnTo>
                    <a:pt x="2" y="65"/>
                  </a:lnTo>
                  <a:lnTo>
                    <a:pt x="0" y="55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6" y="13"/>
                  </a:lnTo>
                  <a:lnTo>
                    <a:pt x="9" y="9"/>
                  </a:lnTo>
                  <a:lnTo>
                    <a:pt x="14" y="4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31" y="0"/>
                  </a:lnTo>
                  <a:lnTo>
                    <a:pt x="36" y="1"/>
                  </a:lnTo>
                  <a:lnTo>
                    <a:pt x="40" y="4"/>
                  </a:lnTo>
                  <a:lnTo>
                    <a:pt x="45" y="9"/>
                  </a:lnTo>
                  <a:lnTo>
                    <a:pt x="51" y="18"/>
                  </a:lnTo>
                  <a:lnTo>
                    <a:pt x="54" y="31"/>
                  </a:lnTo>
                  <a:lnTo>
                    <a:pt x="54" y="43"/>
                  </a:lnTo>
                  <a:close/>
                  <a:moveTo>
                    <a:pt x="36" y="43"/>
                  </a:moveTo>
                  <a:lnTo>
                    <a:pt x="36" y="12"/>
                  </a:lnTo>
                  <a:lnTo>
                    <a:pt x="34" y="9"/>
                  </a:lnTo>
                  <a:lnTo>
                    <a:pt x="30" y="4"/>
                  </a:lnTo>
                  <a:lnTo>
                    <a:pt x="22" y="4"/>
                  </a:lnTo>
                  <a:lnTo>
                    <a:pt x="21" y="7"/>
                  </a:lnTo>
                  <a:lnTo>
                    <a:pt x="20" y="9"/>
                  </a:lnTo>
                  <a:lnTo>
                    <a:pt x="20" y="13"/>
                  </a:lnTo>
                  <a:lnTo>
                    <a:pt x="18" y="19"/>
                  </a:lnTo>
                  <a:lnTo>
                    <a:pt x="18" y="67"/>
                  </a:lnTo>
                  <a:lnTo>
                    <a:pt x="20" y="71"/>
                  </a:lnTo>
                  <a:lnTo>
                    <a:pt x="20" y="76"/>
                  </a:lnTo>
                  <a:lnTo>
                    <a:pt x="22" y="81"/>
                  </a:lnTo>
                  <a:lnTo>
                    <a:pt x="24" y="83"/>
                  </a:lnTo>
                  <a:lnTo>
                    <a:pt x="28" y="83"/>
                  </a:lnTo>
                  <a:lnTo>
                    <a:pt x="31" y="81"/>
                  </a:lnTo>
                  <a:lnTo>
                    <a:pt x="31" y="80"/>
                  </a:lnTo>
                  <a:lnTo>
                    <a:pt x="34" y="77"/>
                  </a:lnTo>
                  <a:lnTo>
                    <a:pt x="36" y="74"/>
                  </a:lnTo>
                  <a:lnTo>
                    <a:pt x="36" y="70"/>
                  </a:lnTo>
                  <a:lnTo>
                    <a:pt x="36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19" name="Freeform 471"/>
            <p:cNvSpPr>
              <a:spLocks/>
            </p:cNvSpPr>
            <p:nvPr/>
          </p:nvSpPr>
          <p:spPr bwMode="auto">
            <a:xfrm>
              <a:off x="3019425" y="3427413"/>
              <a:ext cx="31750" cy="31750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2" y="1"/>
                </a:cxn>
                <a:cxn ang="0">
                  <a:pos x="17" y="3"/>
                </a:cxn>
                <a:cxn ang="0">
                  <a:pos x="18" y="6"/>
                </a:cxn>
                <a:cxn ang="0">
                  <a:pos x="20" y="7"/>
                </a:cxn>
                <a:cxn ang="0">
                  <a:pos x="20" y="13"/>
                </a:cxn>
                <a:cxn ang="0">
                  <a:pos x="18" y="16"/>
                </a:cxn>
                <a:cxn ang="0">
                  <a:pos x="17" y="17"/>
                </a:cxn>
                <a:cxn ang="0">
                  <a:pos x="14" y="19"/>
                </a:cxn>
                <a:cxn ang="0">
                  <a:pos x="12" y="20"/>
                </a:cxn>
                <a:cxn ang="0">
                  <a:pos x="6" y="20"/>
                </a:cxn>
                <a:cxn ang="0">
                  <a:pos x="5" y="19"/>
                </a:cxn>
                <a:cxn ang="0">
                  <a:pos x="2" y="17"/>
                </a:cxn>
                <a:cxn ang="0">
                  <a:pos x="0" y="16"/>
                </a:cxn>
                <a:cxn ang="0">
                  <a:pos x="0" y="6"/>
                </a:cxn>
                <a:cxn ang="0">
                  <a:pos x="2" y="3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9" y="0"/>
                </a:cxn>
              </a:cxnLst>
              <a:rect l="0" t="0" r="r" b="b"/>
              <a:pathLst>
                <a:path w="20" h="20">
                  <a:moveTo>
                    <a:pt x="9" y="0"/>
                  </a:moveTo>
                  <a:lnTo>
                    <a:pt x="12" y="1"/>
                  </a:lnTo>
                  <a:lnTo>
                    <a:pt x="17" y="3"/>
                  </a:lnTo>
                  <a:lnTo>
                    <a:pt x="18" y="6"/>
                  </a:lnTo>
                  <a:lnTo>
                    <a:pt x="20" y="7"/>
                  </a:lnTo>
                  <a:lnTo>
                    <a:pt x="20" y="13"/>
                  </a:lnTo>
                  <a:lnTo>
                    <a:pt x="18" y="16"/>
                  </a:lnTo>
                  <a:lnTo>
                    <a:pt x="17" y="17"/>
                  </a:lnTo>
                  <a:lnTo>
                    <a:pt x="14" y="19"/>
                  </a:lnTo>
                  <a:lnTo>
                    <a:pt x="12" y="20"/>
                  </a:lnTo>
                  <a:lnTo>
                    <a:pt x="6" y="20"/>
                  </a:lnTo>
                  <a:lnTo>
                    <a:pt x="5" y="19"/>
                  </a:lnTo>
                  <a:lnTo>
                    <a:pt x="2" y="17"/>
                  </a:lnTo>
                  <a:lnTo>
                    <a:pt x="0" y="16"/>
                  </a:lnTo>
                  <a:lnTo>
                    <a:pt x="0" y="6"/>
                  </a:lnTo>
                  <a:lnTo>
                    <a:pt x="2" y="3"/>
                  </a:lnTo>
                  <a:lnTo>
                    <a:pt x="5" y="1"/>
                  </a:lnTo>
                  <a:lnTo>
                    <a:pt x="6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20" name="Freeform 472"/>
            <p:cNvSpPr>
              <a:spLocks/>
            </p:cNvSpPr>
            <p:nvPr/>
          </p:nvSpPr>
          <p:spPr bwMode="auto">
            <a:xfrm>
              <a:off x="3067050" y="3322638"/>
              <a:ext cx="88900" cy="134938"/>
            </a:xfrm>
            <a:custGeom>
              <a:avLst/>
              <a:gdLst/>
              <a:ahLst/>
              <a:cxnLst>
                <a:cxn ang="0">
                  <a:pos x="19" y="85"/>
                </a:cxn>
                <a:cxn ang="0">
                  <a:pos x="42" y="15"/>
                </a:cxn>
                <a:cxn ang="0">
                  <a:pos x="24" y="15"/>
                </a:cxn>
                <a:cxn ang="0">
                  <a:pos x="15" y="17"/>
                </a:cxn>
                <a:cxn ang="0">
                  <a:pos x="8" y="18"/>
                </a:cxn>
                <a:cxn ang="0">
                  <a:pos x="5" y="21"/>
                </a:cxn>
                <a:cxn ang="0">
                  <a:pos x="3" y="26"/>
                </a:cxn>
                <a:cxn ang="0">
                  <a:pos x="0" y="26"/>
                </a:cxn>
                <a:cxn ang="0">
                  <a:pos x="8" y="0"/>
                </a:cxn>
                <a:cxn ang="0">
                  <a:pos x="56" y="0"/>
                </a:cxn>
                <a:cxn ang="0">
                  <a:pos x="27" y="85"/>
                </a:cxn>
                <a:cxn ang="0">
                  <a:pos x="19" y="85"/>
                </a:cxn>
              </a:cxnLst>
              <a:rect l="0" t="0" r="r" b="b"/>
              <a:pathLst>
                <a:path w="56" h="85">
                  <a:moveTo>
                    <a:pt x="19" y="85"/>
                  </a:moveTo>
                  <a:lnTo>
                    <a:pt x="42" y="15"/>
                  </a:lnTo>
                  <a:lnTo>
                    <a:pt x="24" y="15"/>
                  </a:lnTo>
                  <a:lnTo>
                    <a:pt x="15" y="17"/>
                  </a:lnTo>
                  <a:lnTo>
                    <a:pt x="8" y="18"/>
                  </a:lnTo>
                  <a:lnTo>
                    <a:pt x="5" y="21"/>
                  </a:lnTo>
                  <a:lnTo>
                    <a:pt x="3" y="26"/>
                  </a:lnTo>
                  <a:lnTo>
                    <a:pt x="0" y="26"/>
                  </a:lnTo>
                  <a:lnTo>
                    <a:pt x="8" y="0"/>
                  </a:lnTo>
                  <a:lnTo>
                    <a:pt x="56" y="0"/>
                  </a:lnTo>
                  <a:lnTo>
                    <a:pt x="27" y="85"/>
                  </a:lnTo>
                  <a:lnTo>
                    <a:pt x="19" y="8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21" name="Freeform 473"/>
            <p:cNvSpPr>
              <a:spLocks/>
            </p:cNvSpPr>
            <p:nvPr/>
          </p:nvSpPr>
          <p:spPr bwMode="auto">
            <a:xfrm>
              <a:off x="3168650" y="3322638"/>
              <a:ext cx="87313" cy="1365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55" y="0"/>
                </a:cxn>
                <a:cxn ang="0">
                  <a:pos x="47" y="15"/>
                </a:cxn>
                <a:cxn ang="0">
                  <a:pos x="15" y="15"/>
                </a:cxn>
                <a:cxn ang="0">
                  <a:pos x="10" y="24"/>
                </a:cxn>
                <a:cxn ang="0">
                  <a:pos x="30" y="27"/>
                </a:cxn>
                <a:cxn ang="0">
                  <a:pos x="44" y="34"/>
                </a:cxn>
                <a:cxn ang="0">
                  <a:pos x="49" y="39"/>
                </a:cxn>
                <a:cxn ang="0">
                  <a:pos x="52" y="43"/>
                </a:cxn>
                <a:cxn ang="0">
                  <a:pos x="55" y="55"/>
                </a:cxn>
                <a:cxn ang="0">
                  <a:pos x="53" y="64"/>
                </a:cxn>
                <a:cxn ang="0">
                  <a:pos x="50" y="72"/>
                </a:cxn>
                <a:cxn ang="0">
                  <a:pos x="47" y="76"/>
                </a:cxn>
                <a:cxn ang="0">
                  <a:pos x="46" y="79"/>
                </a:cxn>
                <a:cxn ang="0">
                  <a:pos x="37" y="82"/>
                </a:cxn>
                <a:cxn ang="0">
                  <a:pos x="31" y="85"/>
                </a:cxn>
                <a:cxn ang="0">
                  <a:pos x="27" y="86"/>
                </a:cxn>
                <a:cxn ang="0">
                  <a:pos x="10" y="86"/>
                </a:cxn>
                <a:cxn ang="0">
                  <a:pos x="7" y="85"/>
                </a:cxn>
                <a:cxn ang="0">
                  <a:pos x="4" y="82"/>
                </a:cxn>
                <a:cxn ang="0">
                  <a:pos x="1" y="80"/>
                </a:cxn>
                <a:cxn ang="0">
                  <a:pos x="0" y="77"/>
                </a:cxn>
                <a:cxn ang="0">
                  <a:pos x="0" y="76"/>
                </a:cxn>
                <a:cxn ang="0">
                  <a:pos x="1" y="73"/>
                </a:cxn>
                <a:cxn ang="0">
                  <a:pos x="6" y="69"/>
                </a:cxn>
                <a:cxn ang="0">
                  <a:pos x="7" y="69"/>
                </a:cxn>
                <a:cxn ang="0">
                  <a:pos x="10" y="70"/>
                </a:cxn>
                <a:cxn ang="0">
                  <a:pos x="12" y="70"/>
                </a:cxn>
                <a:cxn ang="0">
                  <a:pos x="13" y="72"/>
                </a:cxn>
                <a:cxn ang="0">
                  <a:pos x="16" y="73"/>
                </a:cxn>
                <a:cxn ang="0">
                  <a:pos x="19" y="76"/>
                </a:cxn>
                <a:cxn ang="0">
                  <a:pos x="25" y="79"/>
                </a:cxn>
                <a:cxn ang="0">
                  <a:pos x="27" y="79"/>
                </a:cxn>
                <a:cxn ang="0">
                  <a:pos x="28" y="80"/>
                </a:cxn>
                <a:cxn ang="0">
                  <a:pos x="34" y="80"/>
                </a:cxn>
                <a:cxn ang="0">
                  <a:pos x="40" y="77"/>
                </a:cxn>
                <a:cxn ang="0">
                  <a:pos x="43" y="72"/>
                </a:cxn>
                <a:cxn ang="0">
                  <a:pos x="44" y="67"/>
                </a:cxn>
                <a:cxn ang="0">
                  <a:pos x="43" y="63"/>
                </a:cxn>
                <a:cxn ang="0">
                  <a:pos x="41" y="57"/>
                </a:cxn>
                <a:cxn ang="0">
                  <a:pos x="37" y="54"/>
                </a:cxn>
                <a:cxn ang="0">
                  <a:pos x="32" y="49"/>
                </a:cxn>
                <a:cxn ang="0">
                  <a:pos x="21" y="45"/>
                </a:cxn>
                <a:cxn ang="0">
                  <a:pos x="6" y="42"/>
                </a:cxn>
                <a:cxn ang="0">
                  <a:pos x="0" y="42"/>
                </a:cxn>
                <a:cxn ang="0">
                  <a:pos x="16" y="0"/>
                </a:cxn>
              </a:cxnLst>
              <a:rect l="0" t="0" r="r" b="b"/>
              <a:pathLst>
                <a:path w="55" h="86">
                  <a:moveTo>
                    <a:pt x="16" y="0"/>
                  </a:moveTo>
                  <a:lnTo>
                    <a:pt x="55" y="0"/>
                  </a:lnTo>
                  <a:lnTo>
                    <a:pt x="47" y="15"/>
                  </a:lnTo>
                  <a:lnTo>
                    <a:pt x="15" y="15"/>
                  </a:lnTo>
                  <a:lnTo>
                    <a:pt x="10" y="24"/>
                  </a:lnTo>
                  <a:lnTo>
                    <a:pt x="30" y="27"/>
                  </a:lnTo>
                  <a:lnTo>
                    <a:pt x="44" y="34"/>
                  </a:lnTo>
                  <a:lnTo>
                    <a:pt x="49" y="39"/>
                  </a:lnTo>
                  <a:lnTo>
                    <a:pt x="52" y="43"/>
                  </a:lnTo>
                  <a:lnTo>
                    <a:pt x="55" y="55"/>
                  </a:lnTo>
                  <a:lnTo>
                    <a:pt x="53" y="64"/>
                  </a:lnTo>
                  <a:lnTo>
                    <a:pt x="50" y="72"/>
                  </a:lnTo>
                  <a:lnTo>
                    <a:pt x="47" y="76"/>
                  </a:lnTo>
                  <a:lnTo>
                    <a:pt x="46" y="79"/>
                  </a:lnTo>
                  <a:lnTo>
                    <a:pt x="37" y="82"/>
                  </a:lnTo>
                  <a:lnTo>
                    <a:pt x="31" y="85"/>
                  </a:lnTo>
                  <a:lnTo>
                    <a:pt x="27" y="86"/>
                  </a:lnTo>
                  <a:lnTo>
                    <a:pt x="10" y="86"/>
                  </a:lnTo>
                  <a:lnTo>
                    <a:pt x="7" y="85"/>
                  </a:lnTo>
                  <a:lnTo>
                    <a:pt x="4" y="82"/>
                  </a:lnTo>
                  <a:lnTo>
                    <a:pt x="1" y="80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1" y="73"/>
                  </a:lnTo>
                  <a:lnTo>
                    <a:pt x="6" y="69"/>
                  </a:lnTo>
                  <a:lnTo>
                    <a:pt x="7" y="69"/>
                  </a:lnTo>
                  <a:lnTo>
                    <a:pt x="10" y="70"/>
                  </a:lnTo>
                  <a:lnTo>
                    <a:pt x="12" y="70"/>
                  </a:lnTo>
                  <a:lnTo>
                    <a:pt x="13" y="72"/>
                  </a:lnTo>
                  <a:lnTo>
                    <a:pt x="16" y="73"/>
                  </a:lnTo>
                  <a:lnTo>
                    <a:pt x="19" y="76"/>
                  </a:lnTo>
                  <a:lnTo>
                    <a:pt x="25" y="79"/>
                  </a:lnTo>
                  <a:lnTo>
                    <a:pt x="27" y="79"/>
                  </a:lnTo>
                  <a:lnTo>
                    <a:pt x="28" y="80"/>
                  </a:lnTo>
                  <a:lnTo>
                    <a:pt x="34" y="80"/>
                  </a:lnTo>
                  <a:lnTo>
                    <a:pt x="40" y="77"/>
                  </a:lnTo>
                  <a:lnTo>
                    <a:pt x="43" y="72"/>
                  </a:lnTo>
                  <a:lnTo>
                    <a:pt x="44" y="67"/>
                  </a:lnTo>
                  <a:lnTo>
                    <a:pt x="43" y="63"/>
                  </a:lnTo>
                  <a:lnTo>
                    <a:pt x="41" y="57"/>
                  </a:lnTo>
                  <a:lnTo>
                    <a:pt x="37" y="54"/>
                  </a:lnTo>
                  <a:lnTo>
                    <a:pt x="32" y="49"/>
                  </a:lnTo>
                  <a:lnTo>
                    <a:pt x="21" y="45"/>
                  </a:lnTo>
                  <a:lnTo>
                    <a:pt x="6" y="42"/>
                  </a:lnTo>
                  <a:lnTo>
                    <a:pt x="0" y="4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22" name="Line 474"/>
            <p:cNvSpPr>
              <a:spLocks noChangeShapeType="1"/>
            </p:cNvSpPr>
            <p:nvPr/>
          </p:nvSpPr>
          <p:spPr bwMode="auto">
            <a:xfrm>
              <a:off x="1670050" y="3233738"/>
              <a:ext cx="1868488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23" name="Freeform 475"/>
            <p:cNvSpPr>
              <a:spLocks noEditPoints="1"/>
            </p:cNvSpPr>
            <p:nvPr/>
          </p:nvSpPr>
          <p:spPr bwMode="auto">
            <a:xfrm>
              <a:off x="1670050" y="1600200"/>
              <a:ext cx="1868488" cy="1647825"/>
            </a:xfrm>
            <a:custGeom>
              <a:avLst/>
              <a:gdLst/>
              <a:ahLst/>
              <a:cxnLst>
                <a:cxn ang="0">
                  <a:pos x="229" y="80"/>
                </a:cxn>
                <a:cxn ang="0">
                  <a:pos x="305" y="0"/>
                </a:cxn>
                <a:cxn ang="0">
                  <a:pos x="335" y="6"/>
                </a:cxn>
                <a:cxn ang="0">
                  <a:pos x="360" y="21"/>
                </a:cxn>
                <a:cxn ang="0">
                  <a:pos x="404" y="77"/>
                </a:cxn>
                <a:cxn ang="0">
                  <a:pos x="456" y="172"/>
                </a:cxn>
                <a:cxn ang="0">
                  <a:pos x="622" y="561"/>
                </a:cxn>
                <a:cxn ang="0">
                  <a:pos x="716" y="747"/>
                </a:cxn>
                <a:cxn ang="0">
                  <a:pos x="787" y="859"/>
                </a:cxn>
                <a:cxn ang="0">
                  <a:pos x="810" y="893"/>
                </a:cxn>
                <a:cxn ang="0">
                  <a:pos x="907" y="974"/>
                </a:cxn>
                <a:cxn ang="0">
                  <a:pos x="1022" y="1013"/>
                </a:cxn>
                <a:cxn ang="0">
                  <a:pos x="1177" y="1016"/>
                </a:cxn>
                <a:cxn ang="0">
                  <a:pos x="1045" y="1028"/>
                </a:cxn>
                <a:cxn ang="0">
                  <a:pos x="974" y="1016"/>
                </a:cxn>
                <a:cxn ang="0">
                  <a:pos x="899" y="985"/>
                </a:cxn>
                <a:cxn ang="0">
                  <a:pos x="825" y="927"/>
                </a:cxn>
                <a:cxn ang="0">
                  <a:pos x="775" y="864"/>
                </a:cxn>
                <a:cxn ang="0">
                  <a:pos x="705" y="758"/>
                </a:cxn>
                <a:cxn ang="0">
                  <a:pos x="636" y="618"/>
                </a:cxn>
                <a:cxn ang="0">
                  <a:pos x="492" y="283"/>
                </a:cxn>
                <a:cxn ang="0">
                  <a:pos x="440" y="168"/>
                </a:cxn>
                <a:cxn ang="0">
                  <a:pos x="375" y="57"/>
                </a:cxn>
                <a:cxn ang="0">
                  <a:pos x="329" y="17"/>
                </a:cxn>
                <a:cxn ang="0">
                  <a:pos x="295" y="15"/>
                </a:cxn>
                <a:cxn ang="0">
                  <a:pos x="280" y="27"/>
                </a:cxn>
                <a:cxn ang="0">
                  <a:pos x="260" y="48"/>
                </a:cxn>
                <a:cxn ang="0">
                  <a:pos x="217" y="147"/>
                </a:cxn>
                <a:cxn ang="0">
                  <a:pos x="188" y="249"/>
                </a:cxn>
                <a:cxn ang="0">
                  <a:pos x="160" y="384"/>
                </a:cxn>
                <a:cxn ang="0">
                  <a:pos x="124" y="590"/>
                </a:cxn>
                <a:cxn ang="0">
                  <a:pos x="90" y="773"/>
                </a:cxn>
                <a:cxn ang="0">
                  <a:pos x="81" y="830"/>
                </a:cxn>
                <a:cxn ang="0">
                  <a:pos x="72" y="879"/>
                </a:cxn>
                <a:cxn ang="0">
                  <a:pos x="54" y="953"/>
                </a:cxn>
                <a:cxn ang="0">
                  <a:pos x="45" y="988"/>
                </a:cxn>
                <a:cxn ang="0">
                  <a:pos x="28" y="1025"/>
                </a:cxn>
                <a:cxn ang="0">
                  <a:pos x="16" y="1036"/>
                </a:cxn>
                <a:cxn ang="0">
                  <a:pos x="0" y="1035"/>
                </a:cxn>
                <a:cxn ang="0">
                  <a:pos x="10" y="1025"/>
                </a:cxn>
                <a:cxn ang="0">
                  <a:pos x="34" y="983"/>
                </a:cxn>
                <a:cxn ang="0">
                  <a:pos x="59" y="881"/>
                </a:cxn>
                <a:cxn ang="0">
                  <a:pos x="69" y="827"/>
                </a:cxn>
                <a:cxn ang="0">
                  <a:pos x="87" y="728"/>
                </a:cxn>
                <a:cxn ang="0">
                  <a:pos x="126" y="492"/>
                </a:cxn>
                <a:cxn ang="0">
                  <a:pos x="158" y="328"/>
                </a:cxn>
                <a:cxn ang="0">
                  <a:pos x="182" y="224"/>
                </a:cxn>
                <a:cxn ang="0">
                  <a:pos x="214" y="117"/>
                </a:cxn>
                <a:cxn ang="0">
                  <a:pos x="250" y="42"/>
                </a:cxn>
                <a:cxn ang="0">
                  <a:pos x="263" y="22"/>
                </a:cxn>
                <a:cxn ang="0">
                  <a:pos x="289" y="3"/>
                </a:cxn>
              </a:cxnLst>
              <a:rect l="0" t="0" r="r" b="b"/>
              <a:pathLst>
                <a:path w="1177" h="1038">
                  <a:moveTo>
                    <a:pt x="229" y="80"/>
                  </a:moveTo>
                  <a:lnTo>
                    <a:pt x="228" y="82"/>
                  </a:lnTo>
                  <a:lnTo>
                    <a:pt x="228" y="83"/>
                  </a:lnTo>
                  <a:lnTo>
                    <a:pt x="229" y="80"/>
                  </a:lnTo>
                  <a:close/>
                  <a:moveTo>
                    <a:pt x="283" y="24"/>
                  </a:moveTo>
                  <a:lnTo>
                    <a:pt x="278" y="28"/>
                  </a:lnTo>
                  <a:lnTo>
                    <a:pt x="283" y="24"/>
                  </a:lnTo>
                  <a:close/>
                  <a:moveTo>
                    <a:pt x="305" y="0"/>
                  </a:moveTo>
                  <a:lnTo>
                    <a:pt x="321" y="0"/>
                  </a:lnTo>
                  <a:lnTo>
                    <a:pt x="335" y="5"/>
                  </a:lnTo>
                  <a:lnTo>
                    <a:pt x="333" y="5"/>
                  </a:lnTo>
                  <a:lnTo>
                    <a:pt x="335" y="6"/>
                  </a:lnTo>
                  <a:lnTo>
                    <a:pt x="345" y="12"/>
                  </a:lnTo>
                  <a:lnTo>
                    <a:pt x="351" y="15"/>
                  </a:lnTo>
                  <a:lnTo>
                    <a:pt x="346" y="12"/>
                  </a:lnTo>
                  <a:lnTo>
                    <a:pt x="360" y="21"/>
                  </a:lnTo>
                  <a:lnTo>
                    <a:pt x="375" y="36"/>
                  </a:lnTo>
                  <a:lnTo>
                    <a:pt x="385" y="49"/>
                  </a:lnTo>
                  <a:lnTo>
                    <a:pt x="409" y="85"/>
                  </a:lnTo>
                  <a:lnTo>
                    <a:pt x="404" y="77"/>
                  </a:lnTo>
                  <a:lnTo>
                    <a:pt x="426" y="114"/>
                  </a:lnTo>
                  <a:lnTo>
                    <a:pt x="432" y="125"/>
                  </a:lnTo>
                  <a:lnTo>
                    <a:pt x="450" y="162"/>
                  </a:lnTo>
                  <a:lnTo>
                    <a:pt x="456" y="172"/>
                  </a:lnTo>
                  <a:lnTo>
                    <a:pt x="480" y="224"/>
                  </a:lnTo>
                  <a:lnTo>
                    <a:pt x="468" y="199"/>
                  </a:lnTo>
                  <a:lnTo>
                    <a:pt x="504" y="279"/>
                  </a:lnTo>
                  <a:lnTo>
                    <a:pt x="622" y="561"/>
                  </a:lnTo>
                  <a:lnTo>
                    <a:pt x="646" y="612"/>
                  </a:lnTo>
                  <a:lnTo>
                    <a:pt x="670" y="661"/>
                  </a:lnTo>
                  <a:lnTo>
                    <a:pt x="693" y="709"/>
                  </a:lnTo>
                  <a:lnTo>
                    <a:pt x="716" y="747"/>
                  </a:lnTo>
                  <a:lnTo>
                    <a:pt x="716" y="749"/>
                  </a:lnTo>
                  <a:lnTo>
                    <a:pt x="717" y="753"/>
                  </a:lnTo>
                  <a:lnTo>
                    <a:pt x="764" y="830"/>
                  </a:lnTo>
                  <a:lnTo>
                    <a:pt x="787" y="859"/>
                  </a:lnTo>
                  <a:lnTo>
                    <a:pt x="787" y="860"/>
                  </a:lnTo>
                  <a:lnTo>
                    <a:pt x="788" y="863"/>
                  </a:lnTo>
                  <a:lnTo>
                    <a:pt x="812" y="893"/>
                  </a:lnTo>
                  <a:lnTo>
                    <a:pt x="810" y="893"/>
                  </a:lnTo>
                  <a:lnTo>
                    <a:pt x="834" y="918"/>
                  </a:lnTo>
                  <a:lnTo>
                    <a:pt x="858" y="940"/>
                  </a:lnTo>
                  <a:lnTo>
                    <a:pt x="883" y="959"/>
                  </a:lnTo>
                  <a:lnTo>
                    <a:pt x="907" y="974"/>
                  </a:lnTo>
                  <a:lnTo>
                    <a:pt x="929" y="988"/>
                  </a:lnTo>
                  <a:lnTo>
                    <a:pt x="929" y="986"/>
                  </a:lnTo>
                  <a:lnTo>
                    <a:pt x="976" y="1004"/>
                  </a:lnTo>
                  <a:lnTo>
                    <a:pt x="1022" y="1013"/>
                  </a:lnTo>
                  <a:lnTo>
                    <a:pt x="1045" y="1014"/>
                  </a:lnTo>
                  <a:lnTo>
                    <a:pt x="1068" y="1014"/>
                  </a:lnTo>
                  <a:lnTo>
                    <a:pt x="1092" y="1016"/>
                  </a:lnTo>
                  <a:lnTo>
                    <a:pt x="1177" y="1016"/>
                  </a:lnTo>
                  <a:lnTo>
                    <a:pt x="1177" y="1029"/>
                  </a:lnTo>
                  <a:lnTo>
                    <a:pt x="1092" y="1029"/>
                  </a:lnTo>
                  <a:lnTo>
                    <a:pt x="1068" y="1028"/>
                  </a:lnTo>
                  <a:lnTo>
                    <a:pt x="1045" y="1028"/>
                  </a:lnTo>
                  <a:lnTo>
                    <a:pt x="1021" y="1026"/>
                  </a:lnTo>
                  <a:lnTo>
                    <a:pt x="1025" y="1026"/>
                  </a:lnTo>
                  <a:lnTo>
                    <a:pt x="1021" y="1025"/>
                  </a:lnTo>
                  <a:lnTo>
                    <a:pt x="974" y="1016"/>
                  </a:lnTo>
                  <a:lnTo>
                    <a:pt x="972" y="1016"/>
                  </a:lnTo>
                  <a:lnTo>
                    <a:pt x="925" y="998"/>
                  </a:lnTo>
                  <a:lnTo>
                    <a:pt x="923" y="998"/>
                  </a:lnTo>
                  <a:lnTo>
                    <a:pt x="899" y="985"/>
                  </a:lnTo>
                  <a:lnTo>
                    <a:pt x="876" y="970"/>
                  </a:lnTo>
                  <a:lnTo>
                    <a:pt x="850" y="950"/>
                  </a:lnTo>
                  <a:lnTo>
                    <a:pt x="849" y="949"/>
                  </a:lnTo>
                  <a:lnTo>
                    <a:pt x="825" y="927"/>
                  </a:lnTo>
                  <a:lnTo>
                    <a:pt x="802" y="902"/>
                  </a:lnTo>
                  <a:lnTo>
                    <a:pt x="778" y="872"/>
                  </a:lnTo>
                  <a:lnTo>
                    <a:pt x="776" y="869"/>
                  </a:lnTo>
                  <a:lnTo>
                    <a:pt x="775" y="864"/>
                  </a:lnTo>
                  <a:lnTo>
                    <a:pt x="754" y="838"/>
                  </a:lnTo>
                  <a:lnTo>
                    <a:pt x="707" y="761"/>
                  </a:lnTo>
                  <a:lnTo>
                    <a:pt x="705" y="759"/>
                  </a:lnTo>
                  <a:lnTo>
                    <a:pt x="705" y="758"/>
                  </a:lnTo>
                  <a:lnTo>
                    <a:pt x="704" y="752"/>
                  </a:lnTo>
                  <a:lnTo>
                    <a:pt x="683" y="715"/>
                  </a:lnTo>
                  <a:lnTo>
                    <a:pt x="659" y="667"/>
                  </a:lnTo>
                  <a:lnTo>
                    <a:pt x="636" y="618"/>
                  </a:lnTo>
                  <a:lnTo>
                    <a:pt x="630" y="608"/>
                  </a:lnTo>
                  <a:lnTo>
                    <a:pt x="634" y="618"/>
                  </a:lnTo>
                  <a:lnTo>
                    <a:pt x="610" y="565"/>
                  </a:lnTo>
                  <a:lnTo>
                    <a:pt x="492" y="283"/>
                  </a:lnTo>
                  <a:lnTo>
                    <a:pt x="468" y="230"/>
                  </a:lnTo>
                  <a:lnTo>
                    <a:pt x="444" y="178"/>
                  </a:lnTo>
                  <a:lnTo>
                    <a:pt x="446" y="178"/>
                  </a:lnTo>
                  <a:lnTo>
                    <a:pt x="440" y="168"/>
                  </a:lnTo>
                  <a:lnTo>
                    <a:pt x="422" y="131"/>
                  </a:lnTo>
                  <a:lnTo>
                    <a:pt x="416" y="120"/>
                  </a:lnTo>
                  <a:lnTo>
                    <a:pt x="398" y="92"/>
                  </a:lnTo>
                  <a:lnTo>
                    <a:pt x="375" y="57"/>
                  </a:lnTo>
                  <a:lnTo>
                    <a:pt x="364" y="43"/>
                  </a:lnTo>
                  <a:lnTo>
                    <a:pt x="352" y="31"/>
                  </a:lnTo>
                  <a:lnTo>
                    <a:pt x="339" y="22"/>
                  </a:lnTo>
                  <a:lnTo>
                    <a:pt x="329" y="17"/>
                  </a:lnTo>
                  <a:lnTo>
                    <a:pt x="318" y="12"/>
                  </a:lnTo>
                  <a:lnTo>
                    <a:pt x="318" y="14"/>
                  </a:lnTo>
                  <a:lnTo>
                    <a:pt x="306" y="14"/>
                  </a:lnTo>
                  <a:lnTo>
                    <a:pt x="295" y="15"/>
                  </a:lnTo>
                  <a:lnTo>
                    <a:pt x="287" y="19"/>
                  </a:lnTo>
                  <a:lnTo>
                    <a:pt x="287" y="18"/>
                  </a:lnTo>
                  <a:lnTo>
                    <a:pt x="283" y="22"/>
                  </a:lnTo>
                  <a:lnTo>
                    <a:pt x="280" y="27"/>
                  </a:lnTo>
                  <a:lnTo>
                    <a:pt x="274" y="31"/>
                  </a:lnTo>
                  <a:lnTo>
                    <a:pt x="265" y="45"/>
                  </a:lnTo>
                  <a:lnTo>
                    <a:pt x="263" y="45"/>
                  </a:lnTo>
                  <a:lnTo>
                    <a:pt x="260" y="48"/>
                  </a:lnTo>
                  <a:lnTo>
                    <a:pt x="250" y="67"/>
                  </a:lnTo>
                  <a:lnTo>
                    <a:pt x="241" y="85"/>
                  </a:lnTo>
                  <a:lnTo>
                    <a:pt x="226" y="122"/>
                  </a:lnTo>
                  <a:lnTo>
                    <a:pt x="217" y="147"/>
                  </a:lnTo>
                  <a:lnTo>
                    <a:pt x="212" y="165"/>
                  </a:lnTo>
                  <a:lnTo>
                    <a:pt x="203" y="193"/>
                  </a:lnTo>
                  <a:lnTo>
                    <a:pt x="194" y="227"/>
                  </a:lnTo>
                  <a:lnTo>
                    <a:pt x="188" y="249"/>
                  </a:lnTo>
                  <a:lnTo>
                    <a:pt x="179" y="288"/>
                  </a:lnTo>
                  <a:lnTo>
                    <a:pt x="170" y="329"/>
                  </a:lnTo>
                  <a:lnTo>
                    <a:pt x="169" y="338"/>
                  </a:lnTo>
                  <a:lnTo>
                    <a:pt x="160" y="384"/>
                  </a:lnTo>
                  <a:lnTo>
                    <a:pt x="146" y="454"/>
                  </a:lnTo>
                  <a:lnTo>
                    <a:pt x="137" y="495"/>
                  </a:lnTo>
                  <a:lnTo>
                    <a:pt x="139" y="495"/>
                  </a:lnTo>
                  <a:lnTo>
                    <a:pt x="124" y="590"/>
                  </a:lnTo>
                  <a:lnTo>
                    <a:pt x="133" y="528"/>
                  </a:lnTo>
                  <a:lnTo>
                    <a:pt x="123" y="590"/>
                  </a:lnTo>
                  <a:lnTo>
                    <a:pt x="99" y="731"/>
                  </a:lnTo>
                  <a:lnTo>
                    <a:pt x="90" y="773"/>
                  </a:lnTo>
                  <a:lnTo>
                    <a:pt x="91" y="773"/>
                  </a:lnTo>
                  <a:lnTo>
                    <a:pt x="83" y="830"/>
                  </a:lnTo>
                  <a:lnTo>
                    <a:pt x="83" y="824"/>
                  </a:lnTo>
                  <a:lnTo>
                    <a:pt x="81" y="830"/>
                  </a:lnTo>
                  <a:lnTo>
                    <a:pt x="72" y="864"/>
                  </a:lnTo>
                  <a:lnTo>
                    <a:pt x="74" y="864"/>
                  </a:lnTo>
                  <a:lnTo>
                    <a:pt x="72" y="884"/>
                  </a:lnTo>
                  <a:lnTo>
                    <a:pt x="72" y="879"/>
                  </a:lnTo>
                  <a:lnTo>
                    <a:pt x="71" y="884"/>
                  </a:lnTo>
                  <a:lnTo>
                    <a:pt x="62" y="925"/>
                  </a:lnTo>
                  <a:lnTo>
                    <a:pt x="56" y="949"/>
                  </a:lnTo>
                  <a:lnTo>
                    <a:pt x="54" y="953"/>
                  </a:lnTo>
                  <a:lnTo>
                    <a:pt x="56" y="950"/>
                  </a:lnTo>
                  <a:lnTo>
                    <a:pt x="50" y="970"/>
                  </a:lnTo>
                  <a:lnTo>
                    <a:pt x="45" y="986"/>
                  </a:lnTo>
                  <a:lnTo>
                    <a:pt x="45" y="988"/>
                  </a:lnTo>
                  <a:lnTo>
                    <a:pt x="34" y="1014"/>
                  </a:lnTo>
                  <a:lnTo>
                    <a:pt x="31" y="1019"/>
                  </a:lnTo>
                  <a:lnTo>
                    <a:pt x="34" y="1016"/>
                  </a:lnTo>
                  <a:lnTo>
                    <a:pt x="28" y="1025"/>
                  </a:lnTo>
                  <a:lnTo>
                    <a:pt x="23" y="1031"/>
                  </a:lnTo>
                  <a:lnTo>
                    <a:pt x="22" y="1031"/>
                  </a:lnTo>
                  <a:lnTo>
                    <a:pt x="22" y="1032"/>
                  </a:lnTo>
                  <a:lnTo>
                    <a:pt x="16" y="1036"/>
                  </a:lnTo>
                  <a:lnTo>
                    <a:pt x="13" y="1038"/>
                  </a:lnTo>
                  <a:lnTo>
                    <a:pt x="7" y="1038"/>
                  </a:lnTo>
                  <a:lnTo>
                    <a:pt x="4" y="1036"/>
                  </a:lnTo>
                  <a:lnTo>
                    <a:pt x="0" y="1035"/>
                  </a:lnTo>
                  <a:lnTo>
                    <a:pt x="0" y="1029"/>
                  </a:lnTo>
                  <a:lnTo>
                    <a:pt x="1" y="1023"/>
                  </a:lnTo>
                  <a:lnTo>
                    <a:pt x="7" y="1025"/>
                  </a:lnTo>
                  <a:lnTo>
                    <a:pt x="10" y="1025"/>
                  </a:lnTo>
                  <a:lnTo>
                    <a:pt x="17" y="1017"/>
                  </a:lnTo>
                  <a:lnTo>
                    <a:pt x="23" y="1008"/>
                  </a:lnTo>
                  <a:lnTo>
                    <a:pt x="35" y="983"/>
                  </a:lnTo>
                  <a:lnTo>
                    <a:pt x="34" y="983"/>
                  </a:lnTo>
                  <a:lnTo>
                    <a:pt x="38" y="965"/>
                  </a:lnTo>
                  <a:lnTo>
                    <a:pt x="44" y="946"/>
                  </a:lnTo>
                  <a:lnTo>
                    <a:pt x="50" y="922"/>
                  </a:lnTo>
                  <a:lnTo>
                    <a:pt x="59" y="881"/>
                  </a:lnTo>
                  <a:lnTo>
                    <a:pt x="60" y="863"/>
                  </a:lnTo>
                  <a:lnTo>
                    <a:pt x="59" y="866"/>
                  </a:lnTo>
                  <a:lnTo>
                    <a:pt x="60" y="862"/>
                  </a:lnTo>
                  <a:lnTo>
                    <a:pt x="69" y="827"/>
                  </a:lnTo>
                  <a:lnTo>
                    <a:pt x="78" y="771"/>
                  </a:lnTo>
                  <a:lnTo>
                    <a:pt x="77" y="780"/>
                  </a:lnTo>
                  <a:lnTo>
                    <a:pt x="78" y="770"/>
                  </a:lnTo>
                  <a:lnTo>
                    <a:pt x="87" y="728"/>
                  </a:lnTo>
                  <a:lnTo>
                    <a:pt x="111" y="589"/>
                  </a:lnTo>
                  <a:lnTo>
                    <a:pt x="126" y="494"/>
                  </a:lnTo>
                  <a:lnTo>
                    <a:pt x="123" y="503"/>
                  </a:lnTo>
                  <a:lnTo>
                    <a:pt x="126" y="492"/>
                  </a:lnTo>
                  <a:lnTo>
                    <a:pt x="134" y="451"/>
                  </a:lnTo>
                  <a:lnTo>
                    <a:pt x="148" y="381"/>
                  </a:lnTo>
                  <a:lnTo>
                    <a:pt x="157" y="335"/>
                  </a:lnTo>
                  <a:lnTo>
                    <a:pt x="158" y="328"/>
                  </a:lnTo>
                  <a:lnTo>
                    <a:pt x="158" y="326"/>
                  </a:lnTo>
                  <a:lnTo>
                    <a:pt x="167" y="285"/>
                  </a:lnTo>
                  <a:lnTo>
                    <a:pt x="176" y="246"/>
                  </a:lnTo>
                  <a:lnTo>
                    <a:pt x="182" y="224"/>
                  </a:lnTo>
                  <a:lnTo>
                    <a:pt x="191" y="190"/>
                  </a:lnTo>
                  <a:lnTo>
                    <a:pt x="200" y="160"/>
                  </a:lnTo>
                  <a:lnTo>
                    <a:pt x="206" y="143"/>
                  </a:lnTo>
                  <a:lnTo>
                    <a:pt x="214" y="117"/>
                  </a:lnTo>
                  <a:lnTo>
                    <a:pt x="228" y="82"/>
                  </a:lnTo>
                  <a:lnTo>
                    <a:pt x="231" y="79"/>
                  </a:lnTo>
                  <a:lnTo>
                    <a:pt x="240" y="61"/>
                  </a:lnTo>
                  <a:lnTo>
                    <a:pt x="250" y="42"/>
                  </a:lnTo>
                  <a:lnTo>
                    <a:pt x="250" y="40"/>
                  </a:lnTo>
                  <a:lnTo>
                    <a:pt x="255" y="36"/>
                  </a:lnTo>
                  <a:lnTo>
                    <a:pt x="263" y="24"/>
                  </a:lnTo>
                  <a:lnTo>
                    <a:pt x="263" y="22"/>
                  </a:lnTo>
                  <a:lnTo>
                    <a:pt x="274" y="14"/>
                  </a:lnTo>
                  <a:lnTo>
                    <a:pt x="278" y="9"/>
                  </a:lnTo>
                  <a:lnTo>
                    <a:pt x="280" y="9"/>
                  </a:lnTo>
                  <a:lnTo>
                    <a:pt x="289" y="3"/>
                  </a:lnTo>
                  <a:lnTo>
                    <a:pt x="290" y="2"/>
                  </a:lnTo>
                  <a:lnTo>
                    <a:pt x="292" y="2"/>
                  </a:lnTo>
                  <a:lnTo>
                    <a:pt x="30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24" name="Freeform 476"/>
            <p:cNvSpPr>
              <a:spLocks noEditPoints="1"/>
            </p:cNvSpPr>
            <p:nvPr/>
          </p:nvSpPr>
          <p:spPr bwMode="auto">
            <a:xfrm>
              <a:off x="1670050" y="2239963"/>
              <a:ext cx="1868488" cy="1009650"/>
            </a:xfrm>
            <a:custGeom>
              <a:avLst/>
              <a:gdLst/>
              <a:ahLst/>
              <a:cxnLst>
                <a:cxn ang="0">
                  <a:pos x="179" y="152"/>
                </a:cxn>
                <a:cxn ang="0">
                  <a:pos x="407" y="66"/>
                </a:cxn>
                <a:cxn ang="0">
                  <a:pos x="386" y="29"/>
                </a:cxn>
                <a:cxn ang="0">
                  <a:pos x="295" y="2"/>
                </a:cxn>
                <a:cxn ang="0">
                  <a:pos x="332" y="0"/>
                </a:cxn>
                <a:cxn ang="0">
                  <a:pos x="360" y="12"/>
                </a:cxn>
                <a:cxn ang="0">
                  <a:pos x="398" y="40"/>
                </a:cxn>
                <a:cxn ang="0">
                  <a:pos x="425" y="66"/>
                </a:cxn>
                <a:cxn ang="0">
                  <a:pos x="449" y="91"/>
                </a:cxn>
                <a:cxn ang="0">
                  <a:pos x="575" y="266"/>
                </a:cxn>
                <a:cxn ang="0">
                  <a:pos x="670" y="401"/>
                </a:cxn>
                <a:cxn ang="0">
                  <a:pos x="763" y="506"/>
                </a:cxn>
                <a:cxn ang="0">
                  <a:pos x="882" y="590"/>
                </a:cxn>
                <a:cxn ang="0">
                  <a:pos x="975" y="617"/>
                </a:cxn>
                <a:cxn ang="0">
                  <a:pos x="1068" y="636"/>
                </a:cxn>
                <a:cxn ang="0">
                  <a:pos x="950" y="625"/>
                </a:cxn>
                <a:cxn ang="0">
                  <a:pos x="879" y="602"/>
                </a:cxn>
                <a:cxn ang="0">
                  <a:pos x="799" y="555"/>
                </a:cxn>
                <a:cxn ang="0">
                  <a:pos x="778" y="537"/>
                </a:cxn>
                <a:cxn ang="0">
                  <a:pos x="659" y="410"/>
                </a:cxn>
                <a:cxn ang="0">
                  <a:pos x="564" y="273"/>
                </a:cxn>
                <a:cxn ang="0">
                  <a:pos x="440" y="100"/>
                </a:cxn>
                <a:cxn ang="0">
                  <a:pos x="391" y="51"/>
                </a:cxn>
                <a:cxn ang="0">
                  <a:pos x="352" y="23"/>
                </a:cxn>
                <a:cxn ang="0">
                  <a:pos x="318" y="14"/>
                </a:cxn>
                <a:cxn ang="0">
                  <a:pos x="284" y="20"/>
                </a:cxn>
                <a:cxn ang="0">
                  <a:pos x="241" y="57"/>
                </a:cxn>
                <a:cxn ang="0">
                  <a:pos x="214" y="103"/>
                </a:cxn>
                <a:cxn ang="0">
                  <a:pos x="180" y="181"/>
                </a:cxn>
                <a:cxn ang="0">
                  <a:pos x="148" y="279"/>
                </a:cxn>
                <a:cxn ang="0">
                  <a:pos x="124" y="361"/>
                </a:cxn>
                <a:cxn ang="0">
                  <a:pos x="91" y="476"/>
                </a:cxn>
                <a:cxn ang="0">
                  <a:pos x="75" y="531"/>
                </a:cxn>
                <a:cxn ang="0">
                  <a:pos x="63" y="570"/>
                </a:cxn>
                <a:cxn ang="0">
                  <a:pos x="47" y="607"/>
                </a:cxn>
                <a:cxn ang="0">
                  <a:pos x="28" y="629"/>
                </a:cxn>
                <a:cxn ang="0">
                  <a:pos x="11" y="633"/>
                </a:cxn>
                <a:cxn ang="0">
                  <a:pos x="17" y="619"/>
                </a:cxn>
                <a:cxn ang="0">
                  <a:pos x="40" y="590"/>
                </a:cxn>
                <a:cxn ang="0">
                  <a:pos x="51" y="565"/>
                </a:cxn>
                <a:cxn ang="0">
                  <a:pos x="62" y="528"/>
                </a:cxn>
                <a:cxn ang="0">
                  <a:pos x="112" y="358"/>
                </a:cxn>
                <a:cxn ang="0">
                  <a:pos x="155" y="212"/>
                </a:cxn>
                <a:cxn ang="0">
                  <a:pos x="180" y="150"/>
                </a:cxn>
                <a:cxn ang="0">
                  <a:pos x="204" y="97"/>
                </a:cxn>
                <a:cxn ang="0">
                  <a:pos x="232" y="49"/>
                </a:cxn>
                <a:cxn ang="0">
                  <a:pos x="266" y="12"/>
                </a:cxn>
                <a:cxn ang="0">
                  <a:pos x="293" y="2"/>
                </a:cxn>
              </a:cxnLst>
              <a:rect l="0" t="0" r="r" b="b"/>
              <a:pathLst>
                <a:path w="1177" h="636">
                  <a:moveTo>
                    <a:pt x="179" y="152"/>
                  </a:moveTo>
                  <a:lnTo>
                    <a:pt x="177" y="153"/>
                  </a:lnTo>
                  <a:lnTo>
                    <a:pt x="177" y="155"/>
                  </a:lnTo>
                  <a:lnTo>
                    <a:pt x="179" y="152"/>
                  </a:lnTo>
                  <a:close/>
                  <a:moveTo>
                    <a:pt x="192" y="121"/>
                  </a:moveTo>
                  <a:lnTo>
                    <a:pt x="189" y="126"/>
                  </a:lnTo>
                  <a:lnTo>
                    <a:pt x="192" y="121"/>
                  </a:lnTo>
                  <a:close/>
                  <a:moveTo>
                    <a:pt x="407" y="66"/>
                  </a:moveTo>
                  <a:lnTo>
                    <a:pt x="416" y="75"/>
                  </a:lnTo>
                  <a:lnTo>
                    <a:pt x="407" y="66"/>
                  </a:lnTo>
                  <a:close/>
                  <a:moveTo>
                    <a:pt x="383" y="26"/>
                  </a:moveTo>
                  <a:lnTo>
                    <a:pt x="386" y="29"/>
                  </a:lnTo>
                  <a:lnTo>
                    <a:pt x="385" y="29"/>
                  </a:lnTo>
                  <a:lnTo>
                    <a:pt x="383" y="26"/>
                  </a:lnTo>
                  <a:close/>
                  <a:moveTo>
                    <a:pt x="295" y="0"/>
                  </a:moveTo>
                  <a:lnTo>
                    <a:pt x="295" y="2"/>
                  </a:lnTo>
                  <a:lnTo>
                    <a:pt x="305" y="0"/>
                  </a:lnTo>
                  <a:lnTo>
                    <a:pt x="320" y="0"/>
                  </a:lnTo>
                  <a:lnTo>
                    <a:pt x="333" y="2"/>
                  </a:lnTo>
                  <a:lnTo>
                    <a:pt x="332" y="0"/>
                  </a:lnTo>
                  <a:lnTo>
                    <a:pt x="335" y="2"/>
                  </a:lnTo>
                  <a:lnTo>
                    <a:pt x="348" y="6"/>
                  </a:lnTo>
                  <a:lnTo>
                    <a:pt x="358" y="11"/>
                  </a:lnTo>
                  <a:lnTo>
                    <a:pt x="360" y="12"/>
                  </a:lnTo>
                  <a:lnTo>
                    <a:pt x="373" y="21"/>
                  </a:lnTo>
                  <a:lnTo>
                    <a:pt x="382" y="26"/>
                  </a:lnTo>
                  <a:lnTo>
                    <a:pt x="385" y="29"/>
                  </a:lnTo>
                  <a:lnTo>
                    <a:pt x="398" y="40"/>
                  </a:lnTo>
                  <a:lnTo>
                    <a:pt x="407" y="46"/>
                  </a:lnTo>
                  <a:lnTo>
                    <a:pt x="409" y="46"/>
                  </a:lnTo>
                  <a:lnTo>
                    <a:pt x="426" y="66"/>
                  </a:lnTo>
                  <a:lnTo>
                    <a:pt x="425" y="66"/>
                  </a:lnTo>
                  <a:lnTo>
                    <a:pt x="441" y="82"/>
                  </a:lnTo>
                  <a:lnTo>
                    <a:pt x="432" y="72"/>
                  </a:lnTo>
                  <a:lnTo>
                    <a:pt x="450" y="91"/>
                  </a:lnTo>
                  <a:lnTo>
                    <a:pt x="449" y="91"/>
                  </a:lnTo>
                  <a:lnTo>
                    <a:pt x="456" y="98"/>
                  </a:lnTo>
                  <a:lnTo>
                    <a:pt x="527" y="196"/>
                  </a:lnTo>
                  <a:lnTo>
                    <a:pt x="551" y="233"/>
                  </a:lnTo>
                  <a:lnTo>
                    <a:pt x="575" y="266"/>
                  </a:lnTo>
                  <a:lnTo>
                    <a:pt x="598" y="303"/>
                  </a:lnTo>
                  <a:lnTo>
                    <a:pt x="622" y="335"/>
                  </a:lnTo>
                  <a:lnTo>
                    <a:pt x="646" y="370"/>
                  </a:lnTo>
                  <a:lnTo>
                    <a:pt x="670" y="401"/>
                  </a:lnTo>
                  <a:lnTo>
                    <a:pt x="717" y="457"/>
                  </a:lnTo>
                  <a:lnTo>
                    <a:pt x="716" y="457"/>
                  </a:lnTo>
                  <a:lnTo>
                    <a:pt x="739" y="482"/>
                  </a:lnTo>
                  <a:lnTo>
                    <a:pt x="763" y="506"/>
                  </a:lnTo>
                  <a:lnTo>
                    <a:pt x="787" y="528"/>
                  </a:lnTo>
                  <a:lnTo>
                    <a:pt x="810" y="547"/>
                  </a:lnTo>
                  <a:lnTo>
                    <a:pt x="858" y="577"/>
                  </a:lnTo>
                  <a:lnTo>
                    <a:pt x="882" y="590"/>
                  </a:lnTo>
                  <a:lnTo>
                    <a:pt x="882" y="589"/>
                  </a:lnTo>
                  <a:lnTo>
                    <a:pt x="929" y="607"/>
                  </a:lnTo>
                  <a:lnTo>
                    <a:pt x="951" y="613"/>
                  </a:lnTo>
                  <a:lnTo>
                    <a:pt x="975" y="617"/>
                  </a:lnTo>
                  <a:lnTo>
                    <a:pt x="1068" y="623"/>
                  </a:lnTo>
                  <a:lnTo>
                    <a:pt x="1177" y="623"/>
                  </a:lnTo>
                  <a:lnTo>
                    <a:pt x="1177" y="636"/>
                  </a:lnTo>
                  <a:lnTo>
                    <a:pt x="1068" y="636"/>
                  </a:lnTo>
                  <a:lnTo>
                    <a:pt x="974" y="631"/>
                  </a:lnTo>
                  <a:lnTo>
                    <a:pt x="978" y="631"/>
                  </a:lnTo>
                  <a:lnTo>
                    <a:pt x="974" y="629"/>
                  </a:lnTo>
                  <a:lnTo>
                    <a:pt x="950" y="625"/>
                  </a:lnTo>
                  <a:lnTo>
                    <a:pt x="948" y="625"/>
                  </a:lnTo>
                  <a:lnTo>
                    <a:pt x="925" y="619"/>
                  </a:lnTo>
                  <a:lnTo>
                    <a:pt x="877" y="601"/>
                  </a:lnTo>
                  <a:lnTo>
                    <a:pt x="879" y="602"/>
                  </a:lnTo>
                  <a:lnTo>
                    <a:pt x="876" y="601"/>
                  </a:lnTo>
                  <a:lnTo>
                    <a:pt x="850" y="588"/>
                  </a:lnTo>
                  <a:lnTo>
                    <a:pt x="803" y="558"/>
                  </a:lnTo>
                  <a:lnTo>
                    <a:pt x="799" y="555"/>
                  </a:lnTo>
                  <a:lnTo>
                    <a:pt x="802" y="558"/>
                  </a:lnTo>
                  <a:lnTo>
                    <a:pt x="778" y="539"/>
                  </a:lnTo>
                  <a:lnTo>
                    <a:pt x="784" y="543"/>
                  </a:lnTo>
                  <a:lnTo>
                    <a:pt x="778" y="537"/>
                  </a:lnTo>
                  <a:lnTo>
                    <a:pt x="754" y="515"/>
                  </a:lnTo>
                  <a:lnTo>
                    <a:pt x="730" y="491"/>
                  </a:lnTo>
                  <a:lnTo>
                    <a:pt x="707" y="466"/>
                  </a:lnTo>
                  <a:lnTo>
                    <a:pt x="659" y="410"/>
                  </a:lnTo>
                  <a:lnTo>
                    <a:pt x="636" y="377"/>
                  </a:lnTo>
                  <a:lnTo>
                    <a:pt x="612" y="343"/>
                  </a:lnTo>
                  <a:lnTo>
                    <a:pt x="588" y="310"/>
                  </a:lnTo>
                  <a:lnTo>
                    <a:pt x="564" y="273"/>
                  </a:lnTo>
                  <a:lnTo>
                    <a:pt x="541" y="241"/>
                  </a:lnTo>
                  <a:lnTo>
                    <a:pt x="517" y="204"/>
                  </a:lnTo>
                  <a:lnTo>
                    <a:pt x="446" y="106"/>
                  </a:lnTo>
                  <a:lnTo>
                    <a:pt x="440" y="100"/>
                  </a:lnTo>
                  <a:lnTo>
                    <a:pt x="422" y="80"/>
                  </a:lnTo>
                  <a:lnTo>
                    <a:pt x="416" y="75"/>
                  </a:lnTo>
                  <a:lnTo>
                    <a:pt x="400" y="57"/>
                  </a:lnTo>
                  <a:lnTo>
                    <a:pt x="391" y="51"/>
                  </a:lnTo>
                  <a:lnTo>
                    <a:pt x="388" y="48"/>
                  </a:lnTo>
                  <a:lnTo>
                    <a:pt x="389" y="51"/>
                  </a:lnTo>
                  <a:lnTo>
                    <a:pt x="375" y="38"/>
                  </a:lnTo>
                  <a:lnTo>
                    <a:pt x="352" y="23"/>
                  </a:lnTo>
                  <a:lnTo>
                    <a:pt x="343" y="18"/>
                  </a:lnTo>
                  <a:lnTo>
                    <a:pt x="332" y="14"/>
                  </a:lnTo>
                  <a:lnTo>
                    <a:pt x="332" y="15"/>
                  </a:lnTo>
                  <a:lnTo>
                    <a:pt x="318" y="14"/>
                  </a:lnTo>
                  <a:lnTo>
                    <a:pt x="306" y="14"/>
                  </a:lnTo>
                  <a:lnTo>
                    <a:pt x="296" y="15"/>
                  </a:lnTo>
                  <a:lnTo>
                    <a:pt x="296" y="14"/>
                  </a:lnTo>
                  <a:lnTo>
                    <a:pt x="284" y="20"/>
                  </a:lnTo>
                  <a:lnTo>
                    <a:pt x="283" y="20"/>
                  </a:lnTo>
                  <a:lnTo>
                    <a:pt x="272" y="24"/>
                  </a:lnTo>
                  <a:lnTo>
                    <a:pt x="250" y="46"/>
                  </a:lnTo>
                  <a:lnTo>
                    <a:pt x="241" y="57"/>
                  </a:lnTo>
                  <a:lnTo>
                    <a:pt x="243" y="57"/>
                  </a:lnTo>
                  <a:lnTo>
                    <a:pt x="237" y="66"/>
                  </a:lnTo>
                  <a:lnTo>
                    <a:pt x="219" y="94"/>
                  </a:lnTo>
                  <a:lnTo>
                    <a:pt x="214" y="103"/>
                  </a:lnTo>
                  <a:lnTo>
                    <a:pt x="204" y="125"/>
                  </a:lnTo>
                  <a:lnTo>
                    <a:pt x="195" y="147"/>
                  </a:lnTo>
                  <a:lnTo>
                    <a:pt x="191" y="156"/>
                  </a:lnTo>
                  <a:lnTo>
                    <a:pt x="180" y="181"/>
                  </a:lnTo>
                  <a:lnTo>
                    <a:pt x="171" y="207"/>
                  </a:lnTo>
                  <a:lnTo>
                    <a:pt x="167" y="217"/>
                  </a:lnTo>
                  <a:lnTo>
                    <a:pt x="158" y="242"/>
                  </a:lnTo>
                  <a:lnTo>
                    <a:pt x="148" y="279"/>
                  </a:lnTo>
                  <a:lnTo>
                    <a:pt x="146" y="282"/>
                  </a:lnTo>
                  <a:lnTo>
                    <a:pt x="148" y="281"/>
                  </a:lnTo>
                  <a:lnTo>
                    <a:pt x="139" y="306"/>
                  </a:lnTo>
                  <a:lnTo>
                    <a:pt x="124" y="361"/>
                  </a:lnTo>
                  <a:lnTo>
                    <a:pt x="100" y="450"/>
                  </a:lnTo>
                  <a:lnTo>
                    <a:pt x="99" y="453"/>
                  </a:lnTo>
                  <a:lnTo>
                    <a:pt x="100" y="451"/>
                  </a:lnTo>
                  <a:lnTo>
                    <a:pt x="91" y="476"/>
                  </a:lnTo>
                  <a:lnTo>
                    <a:pt x="83" y="509"/>
                  </a:lnTo>
                  <a:lnTo>
                    <a:pt x="83" y="510"/>
                  </a:lnTo>
                  <a:lnTo>
                    <a:pt x="74" y="531"/>
                  </a:lnTo>
                  <a:lnTo>
                    <a:pt x="75" y="531"/>
                  </a:lnTo>
                  <a:lnTo>
                    <a:pt x="74" y="545"/>
                  </a:lnTo>
                  <a:lnTo>
                    <a:pt x="74" y="543"/>
                  </a:lnTo>
                  <a:lnTo>
                    <a:pt x="72" y="546"/>
                  </a:lnTo>
                  <a:lnTo>
                    <a:pt x="63" y="570"/>
                  </a:lnTo>
                  <a:lnTo>
                    <a:pt x="57" y="585"/>
                  </a:lnTo>
                  <a:lnTo>
                    <a:pt x="51" y="595"/>
                  </a:lnTo>
                  <a:lnTo>
                    <a:pt x="47" y="605"/>
                  </a:lnTo>
                  <a:lnTo>
                    <a:pt x="47" y="607"/>
                  </a:lnTo>
                  <a:lnTo>
                    <a:pt x="41" y="616"/>
                  </a:lnTo>
                  <a:lnTo>
                    <a:pt x="40" y="616"/>
                  </a:lnTo>
                  <a:lnTo>
                    <a:pt x="28" y="628"/>
                  </a:lnTo>
                  <a:lnTo>
                    <a:pt x="28" y="629"/>
                  </a:lnTo>
                  <a:lnTo>
                    <a:pt x="25" y="629"/>
                  </a:lnTo>
                  <a:lnTo>
                    <a:pt x="20" y="631"/>
                  </a:lnTo>
                  <a:lnTo>
                    <a:pt x="14" y="632"/>
                  </a:lnTo>
                  <a:lnTo>
                    <a:pt x="11" y="633"/>
                  </a:lnTo>
                  <a:lnTo>
                    <a:pt x="0" y="633"/>
                  </a:lnTo>
                  <a:lnTo>
                    <a:pt x="0" y="620"/>
                  </a:lnTo>
                  <a:lnTo>
                    <a:pt x="11" y="620"/>
                  </a:lnTo>
                  <a:lnTo>
                    <a:pt x="17" y="619"/>
                  </a:lnTo>
                  <a:lnTo>
                    <a:pt x="19" y="619"/>
                  </a:lnTo>
                  <a:lnTo>
                    <a:pt x="31" y="607"/>
                  </a:lnTo>
                  <a:lnTo>
                    <a:pt x="35" y="601"/>
                  </a:lnTo>
                  <a:lnTo>
                    <a:pt x="40" y="590"/>
                  </a:lnTo>
                  <a:lnTo>
                    <a:pt x="38" y="592"/>
                  </a:lnTo>
                  <a:lnTo>
                    <a:pt x="41" y="589"/>
                  </a:lnTo>
                  <a:lnTo>
                    <a:pt x="45" y="580"/>
                  </a:lnTo>
                  <a:lnTo>
                    <a:pt x="51" y="565"/>
                  </a:lnTo>
                  <a:lnTo>
                    <a:pt x="60" y="542"/>
                  </a:lnTo>
                  <a:lnTo>
                    <a:pt x="62" y="530"/>
                  </a:lnTo>
                  <a:lnTo>
                    <a:pt x="60" y="530"/>
                  </a:lnTo>
                  <a:lnTo>
                    <a:pt x="62" y="528"/>
                  </a:lnTo>
                  <a:lnTo>
                    <a:pt x="71" y="506"/>
                  </a:lnTo>
                  <a:lnTo>
                    <a:pt x="80" y="472"/>
                  </a:lnTo>
                  <a:lnTo>
                    <a:pt x="88" y="447"/>
                  </a:lnTo>
                  <a:lnTo>
                    <a:pt x="112" y="358"/>
                  </a:lnTo>
                  <a:lnTo>
                    <a:pt x="127" y="301"/>
                  </a:lnTo>
                  <a:lnTo>
                    <a:pt x="136" y="276"/>
                  </a:lnTo>
                  <a:lnTo>
                    <a:pt x="146" y="238"/>
                  </a:lnTo>
                  <a:lnTo>
                    <a:pt x="155" y="212"/>
                  </a:lnTo>
                  <a:lnTo>
                    <a:pt x="160" y="202"/>
                  </a:lnTo>
                  <a:lnTo>
                    <a:pt x="169" y="177"/>
                  </a:lnTo>
                  <a:lnTo>
                    <a:pt x="177" y="153"/>
                  </a:lnTo>
                  <a:lnTo>
                    <a:pt x="180" y="150"/>
                  </a:lnTo>
                  <a:lnTo>
                    <a:pt x="183" y="143"/>
                  </a:lnTo>
                  <a:lnTo>
                    <a:pt x="191" y="123"/>
                  </a:lnTo>
                  <a:lnTo>
                    <a:pt x="194" y="119"/>
                  </a:lnTo>
                  <a:lnTo>
                    <a:pt x="204" y="97"/>
                  </a:lnTo>
                  <a:lnTo>
                    <a:pt x="209" y="88"/>
                  </a:lnTo>
                  <a:lnTo>
                    <a:pt x="231" y="51"/>
                  </a:lnTo>
                  <a:lnTo>
                    <a:pt x="226" y="58"/>
                  </a:lnTo>
                  <a:lnTo>
                    <a:pt x="232" y="49"/>
                  </a:lnTo>
                  <a:lnTo>
                    <a:pt x="231" y="49"/>
                  </a:lnTo>
                  <a:lnTo>
                    <a:pt x="232" y="48"/>
                  </a:lnTo>
                  <a:lnTo>
                    <a:pt x="241" y="38"/>
                  </a:lnTo>
                  <a:lnTo>
                    <a:pt x="266" y="12"/>
                  </a:lnTo>
                  <a:lnTo>
                    <a:pt x="268" y="12"/>
                  </a:lnTo>
                  <a:lnTo>
                    <a:pt x="281" y="6"/>
                  </a:lnTo>
                  <a:lnTo>
                    <a:pt x="283" y="6"/>
                  </a:lnTo>
                  <a:lnTo>
                    <a:pt x="293" y="2"/>
                  </a:lnTo>
                  <a:lnTo>
                    <a:pt x="295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25" name="Freeform 477"/>
            <p:cNvSpPr>
              <a:spLocks noEditPoints="1"/>
            </p:cNvSpPr>
            <p:nvPr/>
          </p:nvSpPr>
          <p:spPr bwMode="auto">
            <a:xfrm>
              <a:off x="1670050" y="2643188"/>
              <a:ext cx="1868488" cy="609600"/>
            </a:xfrm>
            <a:custGeom>
              <a:avLst/>
              <a:gdLst/>
              <a:ahLst/>
              <a:cxnLst>
                <a:cxn ang="0">
                  <a:pos x="378" y="16"/>
                </a:cxn>
                <a:cxn ang="0">
                  <a:pos x="318" y="1"/>
                </a:cxn>
                <a:cxn ang="0">
                  <a:pos x="355" y="7"/>
                </a:cxn>
                <a:cxn ang="0">
                  <a:pos x="381" y="19"/>
                </a:cxn>
                <a:cxn ang="0">
                  <a:pos x="406" y="33"/>
                </a:cxn>
                <a:cxn ang="0">
                  <a:pos x="428" y="46"/>
                </a:cxn>
                <a:cxn ang="0">
                  <a:pos x="501" y="104"/>
                </a:cxn>
                <a:cxn ang="0">
                  <a:pos x="595" y="190"/>
                </a:cxn>
                <a:cxn ang="0">
                  <a:pos x="738" y="295"/>
                </a:cxn>
                <a:cxn ang="0">
                  <a:pos x="807" y="329"/>
                </a:cxn>
                <a:cxn ang="0">
                  <a:pos x="879" y="351"/>
                </a:cxn>
                <a:cxn ang="0">
                  <a:pos x="948" y="363"/>
                </a:cxn>
                <a:cxn ang="0">
                  <a:pos x="974" y="368"/>
                </a:cxn>
                <a:cxn ang="0">
                  <a:pos x="1043" y="369"/>
                </a:cxn>
                <a:cxn ang="0">
                  <a:pos x="1177" y="384"/>
                </a:cxn>
                <a:cxn ang="0">
                  <a:pos x="1019" y="382"/>
                </a:cxn>
                <a:cxn ang="0">
                  <a:pos x="972" y="379"/>
                </a:cxn>
                <a:cxn ang="0">
                  <a:pos x="925" y="375"/>
                </a:cxn>
                <a:cxn ang="0">
                  <a:pos x="901" y="369"/>
                </a:cxn>
                <a:cxn ang="0">
                  <a:pos x="850" y="357"/>
                </a:cxn>
                <a:cxn ang="0">
                  <a:pos x="779" y="332"/>
                </a:cxn>
                <a:cxn ang="0">
                  <a:pos x="683" y="276"/>
                </a:cxn>
                <a:cxn ang="0">
                  <a:pos x="658" y="258"/>
                </a:cxn>
                <a:cxn ang="0">
                  <a:pos x="587" y="199"/>
                </a:cxn>
                <a:cxn ang="0">
                  <a:pos x="539" y="159"/>
                </a:cxn>
                <a:cxn ang="0">
                  <a:pos x="492" y="113"/>
                </a:cxn>
                <a:cxn ang="0">
                  <a:pos x="422" y="58"/>
                </a:cxn>
                <a:cxn ang="0">
                  <a:pos x="398" y="43"/>
                </a:cxn>
                <a:cxn ang="0">
                  <a:pos x="354" y="19"/>
                </a:cxn>
                <a:cxn ang="0">
                  <a:pos x="339" y="18"/>
                </a:cxn>
                <a:cxn ang="0">
                  <a:pos x="317" y="15"/>
                </a:cxn>
                <a:cxn ang="0">
                  <a:pos x="280" y="16"/>
                </a:cxn>
                <a:cxn ang="0">
                  <a:pos x="262" y="24"/>
                </a:cxn>
                <a:cxn ang="0">
                  <a:pos x="235" y="41"/>
                </a:cxn>
                <a:cxn ang="0">
                  <a:pos x="217" y="59"/>
                </a:cxn>
                <a:cxn ang="0">
                  <a:pos x="204" y="76"/>
                </a:cxn>
                <a:cxn ang="0">
                  <a:pos x="180" y="110"/>
                </a:cxn>
                <a:cxn ang="0">
                  <a:pos x="158" y="145"/>
                </a:cxn>
                <a:cxn ang="0">
                  <a:pos x="124" y="216"/>
                </a:cxn>
                <a:cxn ang="0">
                  <a:pos x="83" y="305"/>
                </a:cxn>
                <a:cxn ang="0">
                  <a:pos x="72" y="323"/>
                </a:cxn>
                <a:cxn ang="0">
                  <a:pos x="63" y="341"/>
                </a:cxn>
                <a:cxn ang="0">
                  <a:pos x="50" y="356"/>
                </a:cxn>
                <a:cxn ang="0">
                  <a:pos x="45" y="362"/>
                </a:cxn>
                <a:cxn ang="0">
                  <a:pos x="34" y="374"/>
                </a:cxn>
                <a:cxn ang="0">
                  <a:pos x="20" y="377"/>
                </a:cxn>
                <a:cxn ang="0">
                  <a:pos x="0" y="379"/>
                </a:cxn>
                <a:cxn ang="0">
                  <a:pos x="17" y="365"/>
                </a:cxn>
                <a:cxn ang="0">
                  <a:pos x="41" y="348"/>
                </a:cxn>
                <a:cxn ang="0">
                  <a:pos x="53" y="334"/>
                </a:cxn>
                <a:cxn ang="0">
                  <a:pos x="62" y="313"/>
                </a:cxn>
                <a:cxn ang="0">
                  <a:pos x="80" y="279"/>
                </a:cxn>
                <a:cxn ang="0">
                  <a:pos x="90" y="262"/>
                </a:cxn>
                <a:cxn ang="0">
                  <a:pos x="128" y="176"/>
                </a:cxn>
                <a:cxn ang="0">
                  <a:pos x="157" y="122"/>
                </a:cxn>
                <a:cxn ang="0">
                  <a:pos x="170" y="102"/>
                </a:cxn>
                <a:cxn ang="0">
                  <a:pos x="194" y="68"/>
                </a:cxn>
                <a:cxn ang="0">
                  <a:pos x="203" y="56"/>
                </a:cxn>
                <a:cxn ang="0">
                  <a:pos x="226" y="31"/>
                </a:cxn>
                <a:cxn ang="0">
                  <a:pos x="243" y="21"/>
                </a:cxn>
                <a:cxn ang="0">
                  <a:pos x="259" y="12"/>
                </a:cxn>
                <a:cxn ang="0">
                  <a:pos x="278" y="3"/>
                </a:cxn>
              </a:cxnLst>
              <a:rect l="0" t="0" r="r" b="b"/>
              <a:pathLst>
                <a:path w="1177" h="384">
                  <a:moveTo>
                    <a:pt x="378" y="16"/>
                  </a:moveTo>
                  <a:lnTo>
                    <a:pt x="381" y="18"/>
                  </a:lnTo>
                  <a:lnTo>
                    <a:pt x="378" y="16"/>
                  </a:lnTo>
                  <a:close/>
                  <a:moveTo>
                    <a:pt x="305" y="0"/>
                  </a:moveTo>
                  <a:lnTo>
                    <a:pt x="308" y="0"/>
                  </a:lnTo>
                  <a:lnTo>
                    <a:pt x="318" y="1"/>
                  </a:lnTo>
                  <a:lnTo>
                    <a:pt x="333" y="1"/>
                  </a:lnTo>
                  <a:lnTo>
                    <a:pt x="343" y="6"/>
                  </a:lnTo>
                  <a:lnTo>
                    <a:pt x="355" y="7"/>
                  </a:lnTo>
                  <a:lnTo>
                    <a:pt x="357" y="7"/>
                  </a:lnTo>
                  <a:lnTo>
                    <a:pt x="378" y="16"/>
                  </a:lnTo>
                  <a:lnTo>
                    <a:pt x="381" y="19"/>
                  </a:lnTo>
                  <a:lnTo>
                    <a:pt x="395" y="28"/>
                  </a:lnTo>
                  <a:lnTo>
                    <a:pt x="404" y="33"/>
                  </a:lnTo>
                  <a:lnTo>
                    <a:pt x="406" y="33"/>
                  </a:lnTo>
                  <a:lnTo>
                    <a:pt x="422" y="44"/>
                  </a:lnTo>
                  <a:lnTo>
                    <a:pt x="426" y="46"/>
                  </a:lnTo>
                  <a:lnTo>
                    <a:pt x="428" y="46"/>
                  </a:lnTo>
                  <a:lnTo>
                    <a:pt x="429" y="47"/>
                  </a:lnTo>
                  <a:lnTo>
                    <a:pt x="453" y="65"/>
                  </a:lnTo>
                  <a:lnTo>
                    <a:pt x="501" y="104"/>
                  </a:lnTo>
                  <a:lnTo>
                    <a:pt x="548" y="148"/>
                  </a:lnTo>
                  <a:lnTo>
                    <a:pt x="572" y="167"/>
                  </a:lnTo>
                  <a:lnTo>
                    <a:pt x="595" y="190"/>
                  </a:lnTo>
                  <a:lnTo>
                    <a:pt x="667" y="248"/>
                  </a:lnTo>
                  <a:lnTo>
                    <a:pt x="690" y="265"/>
                  </a:lnTo>
                  <a:lnTo>
                    <a:pt x="738" y="295"/>
                  </a:lnTo>
                  <a:lnTo>
                    <a:pt x="784" y="322"/>
                  </a:lnTo>
                  <a:lnTo>
                    <a:pt x="784" y="320"/>
                  </a:lnTo>
                  <a:lnTo>
                    <a:pt x="807" y="329"/>
                  </a:lnTo>
                  <a:lnTo>
                    <a:pt x="831" y="339"/>
                  </a:lnTo>
                  <a:lnTo>
                    <a:pt x="853" y="345"/>
                  </a:lnTo>
                  <a:lnTo>
                    <a:pt x="879" y="351"/>
                  </a:lnTo>
                  <a:lnTo>
                    <a:pt x="902" y="357"/>
                  </a:lnTo>
                  <a:lnTo>
                    <a:pt x="926" y="362"/>
                  </a:lnTo>
                  <a:lnTo>
                    <a:pt x="948" y="363"/>
                  </a:lnTo>
                  <a:lnTo>
                    <a:pt x="944" y="362"/>
                  </a:lnTo>
                  <a:lnTo>
                    <a:pt x="950" y="363"/>
                  </a:lnTo>
                  <a:lnTo>
                    <a:pt x="974" y="368"/>
                  </a:lnTo>
                  <a:lnTo>
                    <a:pt x="996" y="368"/>
                  </a:lnTo>
                  <a:lnTo>
                    <a:pt x="1019" y="369"/>
                  </a:lnTo>
                  <a:lnTo>
                    <a:pt x="1043" y="369"/>
                  </a:lnTo>
                  <a:lnTo>
                    <a:pt x="1067" y="371"/>
                  </a:lnTo>
                  <a:lnTo>
                    <a:pt x="1177" y="371"/>
                  </a:lnTo>
                  <a:lnTo>
                    <a:pt x="1177" y="384"/>
                  </a:lnTo>
                  <a:lnTo>
                    <a:pt x="1067" y="384"/>
                  </a:lnTo>
                  <a:lnTo>
                    <a:pt x="1043" y="382"/>
                  </a:lnTo>
                  <a:lnTo>
                    <a:pt x="1019" y="382"/>
                  </a:lnTo>
                  <a:lnTo>
                    <a:pt x="996" y="381"/>
                  </a:lnTo>
                  <a:lnTo>
                    <a:pt x="975" y="381"/>
                  </a:lnTo>
                  <a:lnTo>
                    <a:pt x="972" y="379"/>
                  </a:lnTo>
                  <a:lnTo>
                    <a:pt x="948" y="375"/>
                  </a:lnTo>
                  <a:lnTo>
                    <a:pt x="948" y="377"/>
                  </a:lnTo>
                  <a:lnTo>
                    <a:pt x="925" y="375"/>
                  </a:lnTo>
                  <a:lnTo>
                    <a:pt x="929" y="375"/>
                  </a:lnTo>
                  <a:lnTo>
                    <a:pt x="925" y="374"/>
                  </a:lnTo>
                  <a:lnTo>
                    <a:pt x="901" y="369"/>
                  </a:lnTo>
                  <a:lnTo>
                    <a:pt x="899" y="369"/>
                  </a:lnTo>
                  <a:lnTo>
                    <a:pt x="876" y="363"/>
                  </a:lnTo>
                  <a:lnTo>
                    <a:pt x="850" y="357"/>
                  </a:lnTo>
                  <a:lnTo>
                    <a:pt x="827" y="351"/>
                  </a:lnTo>
                  <a:lnTo>
                    <a:pt x="803" y="341"/>
                  </a:lnTo>
                  <a:lnTo>
                    <a:pt x="779" y="332"/>
                  </a:lnTo>
                  <a:lnTo>
                    <a:pt x="778" y="332"/>
                  </a:lnTo>
                  <a:lnTo>
                    <a:pt x="730" y="305"/>
                  </a:lnTo>
                  <a:lnTo>
                    <a:pt x="683" y="276"/>
                  </a:lnTo>
                  <a:lnTo>
                    <a:pt x="659" y="258"/>
                  </a:lnTo>
                  <a:lnTo>
                    <a:pt x="649" y="250"/>
                  </a:lnTo>
                  <a:lnTo>
                    <a:pt x="658" y="258"/>
                  </a:lnTo>
                  <a:lnTo>
                    <a:pt x="587" y="200"/>
                  </a:lnTo>
                  <a:lnTo>
                    <a:pt x="593" y="205"/>
                  </a:lnTo>
                  <a:lnTo>
                    <a:pt x="587" y="199"/>
                  </a:lnTo>
                  <a:lnTo>
                    <a:pt x="563" y="176"/>
                  </a:lnTo>
                  <a:lnTo>
                    <a:pt x="563" y="178"/>
                  </a:lnTo>
                  <a:lnTo>
                    <a:pt x="539" y="159"/>
                  </a:lnTo>
                  <a:lnTo>
                    <a:pt x="545" y="163"/>
                  </a:lnTo>
                  <a:lnTo>
                    <a:pt x="539" y="157"/>
                  </a:lnTo>
                  <a:lnTo>
                    <a:pt x="492" y="113"/>
                  </a:lnTo>
                  <a:lnTo>
                    <a:pt x="492" y="114"/>
                  </a:lnTo>
                  <a:lnTo>
                    <a:pt x="444" y="76"/>
                  </a:lnTo>
                  <a:lnTo>
                    <a:pt x="422" y="58"/>
                  </a:lnTo>
                  <a:lnTo>
                    <a:pt x="418" y="56"/>
                  </a:lnTo>
                  <a:lnTo>
                    <a:pt x="416" y="56"/>
                  </a:lnTo>
                  <a:lnTo>
                    <a:pt x="398" y="43"/>
                  </a:lnTo>
                  <a:lnTo>
                    <a:pt x="389" y="38"/>
                  </a:lnTo>
                  <a:lnTo>
                    <a:pt x="375" y="30"/>
                  </a:lnTo>
                  <a:lnTo>
                    <a:pt x="354" y="19"/>
                  </a:lnTo>
                  <a:lnTo>
                    <a:pt x="354" y="21"/>
                  </a:lnTo>
                  <a:lnTo>
                    <a:pt x="340" y="19"/>
                  </a:lnTo>
                  <a:lnTo>
                    <a:pt x="339" y="18"/>
                  </a:lnTo>
                  <a:lnTo>
                    <a:pt x="330" y="13"/>
                  </a:lnTo>
                  <a:lnTo>
                    <a:pt x="330" y="15"/>
                  </a:lnTo>
                  <a:lnTo>
                    <a:pt x="317" y="15"/>
                  </a:lnTo>
                  <a:lnTo>
                    <a:pt x="306" y="13"/>
                  </a:lnTo>
                  <a:lnTo>
                    <a:pt x="286" y="16"/>
                  </a:lnTo>
                  <a:lnTo>
                    <a:pt x="280" y="16"/>
                  </a:lnTo>
                  <a:lnTo>
                    <a:pt x="272" y="19"/>
                  </a:lnTo>
                  <a:lnTo>
                    <a:pt x="263" y="24"/>
                  </a:lnTo>
                  <a:lnTo>
                    <a:pt x="262" y="24"/>
                  </a:lnTo>
                  <a:lnTo>
                    <a:pt x="259" y="25"/>
                  </a:lnTo>
                  <a:lnTo>
                    <a:pt x="241" y="37"/>
                  </a:lnTo>
                  <a:lnTo>
                    <a:pt x="235" y="41"/>
                  </a:lnTo>
                  <a:lnTo>
                    <a:pt x="235" y="40"/>
                  </a:lnTo>
                  <a:lnTo>
                    <a:pt x="226" y="49"/>
                  </a:lnTo>
                  <a:lnTo>
                    <a:pt x="217" y="59"/>
                  </a:lnTo>
                  <a:lnTo>
                    <a:pt x="212" y="65"/>
                  </a:lnTo>
                  <a:lnTo>
                    <a:pt x="203" y="76"/>
                  </a:lnTo>
                  <a:lnTo>
                    <a:pt x="204" y="76"/>
                  </a:lnTo>
                  <a:lnTo>
                    <a:pt x="195" y="89"/>
                  </a:lnTo>
                  <a:lnTo>
                    <a:pt x="191" y="95"/>
                  </a:lnTo>
                  <a:lnTo>
                    <a:pt x="180" y="110"/>
                  </a:lnTo>
                  <a:lnTo>
                    <a:pt x="171" y="123"/>
                  </a:lnTo>
                  <a:lnTo>
                    <a:pt x="167" y="127"/>
                  </a:lnTo>
                  <a:lnTo>
                    <a:pt x="158" y="145"/>
                  </a:lnTo>
                  <a:lnTo>
                    <a:pt x="148" y="167"/>
                  </a:lnTo>
                  <a:lnTo>
                    <a:pt x="139" y="182"/>
                  </a:lnTo>
                  <a:lnTo>
                    <a:pt x="124" y="216"/>
                  </a:lnTo>
                  <a:lnTo>
                    <a:pt x="100" y="268"/>
                  </a:lnTo>
                  <a:lnTo>
                    <a:pt x="91" y="283"/>
                  </a:lnTo>
                  <a:lnTo>
                    <a:pt x="83" y="305"/>
                  </a:lnTo>
                  <a:lnTo>
                    <a:pt x="83" y="307"/>
                  </a:lnTo>
                  <a:lnTo>
                    <a:pt x="74" y="320"/>
                  </a:lnTo>
                  <a:lnTo>
                    <a:pt x="72" y="323"/>
                  </a:lnTo>
                  <a:lnTo>
                    <a:pt x="72" y="325"/>
                  </a:lnTo>
                  <a:lnTo>
                    <a:pt x="59" y="347"/>
                  </a:lnTo>
                  <a:lnTo>
                    <a:pt x="63" y="341"/>
                  </a:lnTo>
                  <a:lnTo>
                    <a:pt x="57" y="350"/>
                  </a:lnTo>
                  <a:lnTo>
                    <a:pt x="56" y="350"/>
                  </a:lnTo>
                  <a:lnTo>
                    <a:pt x="50" y="356"/>
                  </a:lnTo>
                  <a:lnTo>
                    <a:pt x="51" y="356"/>
                  </a:lnTo>
                  <a:lnTo>
                    <a:pt x="47" y="362"/>
                  </a:lnTo>
                  <a:lnTo>
                    <a:pt x="45" y="362"/>
                  </a:lnTo>
                  <a:lnTo>
                    <a:pt x="40" y="368"/>
                  </a:lnTo>
                  <a:lnTo>
                    <a:pt x="40" y="369"/>
                  </a:lnTo>
                  <a:lnTo>
                    <a:pt x="34" y="374"/>
                  </a:lnTo>
                  <a:lnTo>
                    <a:pt x="31" y="374"/>
                  </a:lnTo>
                  <a:lnTo>
                    <a:pt x="25" y="375"/>
                  </a:lnTo>
                  <a:lnTo>
                    <a:pt x="20" y="377"/>
                  </a:lnTo>
                  <a:lnTo>
                    <a:pt x="14" y="378"/>
                  </a:lnTo>
                  <a:lnTo>
                    <a:pt x="11" y="379"/>
                  </a:lnTo>
                  <a:lnTo>
                    <a:pt x="0" y="379"/>
                  </a:lnTo>
                  <a:lnTo>
                    <a:pt x="0" y="366"/>
                  </a:lnTo>
                  <a:lnTo>
                    <a:pt x="11" y="366"/>
                  </a:lnTo>
                  <a:lnTo>
                    <a:pt x="17" y="365"/>
                  </a:lnTo>
                  <a:lnTo>
                    <a:pt x="22" y="363"/>
                  </a:lnTo>
                  <a:lnTo>
                    <a:pt x="28" y="362"/>
                  </a:lnTo>
                  <a:lnTo>
                    <a:pt x="41" y="348"/>
                  </a:lnTo>
                  <a:lnTo>
                    <a:pt x="41" y="347"/>
                  </a:lnTo>
                  <a:lnTo>
                    <a:pt x="47" y="341"/>
                  </a:lnTo>
                  <a:lnTo>
                    <a:pt x="53" y="334"/>
                  </a:lnTo>
                  <a:lnTo>
                    <a:pt x="60" y="320"/>
                  </a:lnTo>
                  <a:lnTo>
                    <a:pt x="62" y="314"/>
                  </a:lnTo>
                  <a:lnTo>
                    <a:pt x="62" y="313"/>
                  </a:lnTo>
                  <a:lnTo>
                    <a:pt x="63" y="313"/>
                  </a:lnTo>
                  <a:lnTo>
                    <a:pt x="71" y="301"/>
                  </a:lnTo>
                  <a:lnTo>
                    <a:pt x="80" y="279"/>
                  </a:lnTo>
                  <a:lnTo>
                    <a:pt x="80" y="280"/>
                  </a:lnTo>
                  <a:lnTo>
                    <a:pt x="81" y="277"/>
                  </a:lnTo>
                  <a:lnTo>
                    <a:pt x="90" y="262"/>
                  </a:lnTo>
                  <a:lnTo>
                    <a:pt x="114" y="210"/>
                  </a:lnTo>
                  <a:lnTo>
                    <a:pt x="128" y="178"/>
                  </a:lnTo>
                  <a:lnTo>
                    <a:pt x="128" y="176"/>
                  </a:lnTo>
                  <a:lnTo>
                    <a:pt x="137" y="162"/>
                  </a:lnTo>
                  <a:lnTo>
                    <a:pt x="148" y="139"/>
                  </a:lnTo>
                  <a:lnTo>
                    <a:pt x="157" y="122"/>
                  </a:lnTo>
                  <a:lnTo>
                    <a:pt x="157" y="120"/>
                  </a:lnTo>
                  <a:lnTo>
                    <a:pt x="161" y="116"/>
                  </a:lnTo>
                  <a:lnTo>
                    <a:pt x="170" y="102"/>
                  </a:lnTo>
                  <a:lnTo>
                    <a:pt x="180" y="87"/>
                  </a:lnTo>
                  <a:lnTo>
                    <a:pt x="185" y="81"/>
                  </a:lnTo>
                  <a:lnTo>
                    <a:pt x="194" y="68"/>
                  </a:lnTo>
                  <a:lnTo>
                    <a:pt x="192" y="68"/>
                  </a:lnTo>
                  <a:lnTo>
                    <a:pt x="194" y="67"/>
                  </a:lnTo>
                  <a:lnTo>
                    <a:pt x="203" y="56"/>
                  </a:lnTo>
                  <a:lnTo>
                    <a:pt x="209" y="50"/>
                  </a:lnTo>
                  <a:lnTo>
                    <a:pt x="217" y="40"/>
                  </a:lnTo>
                  <a:lnTo>
                    <a:pt x="226" y="31"/>
                  </a:lnTo>
                  <a:lnTo>
                    <a:pt x="228" y="31"/>
                  </a:lnTo>
                  <a:lnTo>
                    <a:pt x="234" y="27"/>
                  </a:lnTo>
                  <a:lnTo>
                    <a:pt x="243" y="21"/>
                  </a:lnTo>
                  <a:lnTo>
                    <a:pt x="253" y="15"/>
                  </a:lnTo>
                  <a:lnTo>
                    <a:pt x="255" y="13"/>
                  </a:lnTo>
                  <a:lnTo>
                    <a:pt x="259" y="12"/>
                  </a:lnTo>
                  <a:lnTo>
                    <a:pt x="272" y="6"/>
                  </a:lnTo>
                  <a:lnTo>
                    <a:pt x="268" y="7"/>
                  </a:lnTo>
                  <a:lnTo>
                    <a:pt x="278" y="3"/>
                  </a:lnTo>
                  <a:lnTo>
                    <a:pt x="284" y="3"/>
                  </a:lnTo>
                  <a:lnTo>
                    <a:pt x="305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26" name="Freeform 478"/>
            <p:cNvSpPr>
              <a:spLocks/>
            </p:cNvSpPr>
            <p:nvPr/>
          </p:nvSpPr>
          <p:spPr bwMode="auto">
            <a:xfrm>
              <a:off x="1670050" y="3203575"/>
              <a:ext cx="1868488" cy="41275"/>
            </a:xfrm>
            <a:custGeom>
              <a:avLst/>
              <a:gdLst/>
              <a:ahLst/>
              <a:cxnLst>
                <a:cxn ang="0">
                  <a:pos x="375" y="0"/>
                </a:cxn>
                <a:cxn ang="0">
                  <a:pos x="429" y="1"/>
                </a:cxn>
                <a:cxn ang="0">
                  <a:pos x="501" y="4"/>
                </a:cxn>
                <a:cxn ang="0">
                  <a:pos x="548" y="6"/>
                </a:cxn>
                <a:cxn ang="0">
                  <a:pos x="597" y="7"/>
                </a:cxn>
                <a:cxn ang="0">
                  <a:pos x="667" y="9"/>
                </a:cxn>
                <a:cxn ang="0">
                  <a:pos x="738" y="10"/>
                </a:cxn>
                <a:cxn ang="0">
                  <a:pos x="882" y="12"/>
                </a:cxn>
                <a:cxn ang="0">
                  <a:pos x="1177" y="13"/>
                </a:cxn>
                <a:cxn ang="0">
                  <a:pos x="905" y="26"/>
                </a:cxn>
                <a:cxn ang="0">
                  <a:pos x="762" y="25"/>
                </a:cxn>
                <a:cxn ang="0">
                  <a:pos x="690" y="24"/>
                </a:cxn>
                <a:cxn ang="0">
                  <a:pos x="618" y="22"/>
                </a:cxn>
                <a:cxn ang="0">
                  <a:pos x="572" y="21"/>
                </a:cxn>
                <a:cxn ang="0">
                  <a:pos x="524" y="19"/>
                </a:cxn>
                <a:cxn ang="0">
                  <a:pos x="477" y="18"/>
                </a:cxn>
                <a:cxn ang="0">
                  <a:pos x="386" y="15"/>
                </a:cxn>
                <a:cxn ang="0">
                  <a:pos x="373" y="12"/>
                </a:cxn>
                <a:cxn ang="0">
                  <a:pos x="216" y="13"/>
                </a:cxn>
                <a:cxn ang="0">
                  <a:pos x="212" y="13"/>
                </a:cxn>
                <a:cxn ang="0">
                  <a:pos x="186" y="15"/>
                </a:cxn>
                <a:cxn ang="0">
                  <a:pos x="179" y="15"/>
                </a:cxn>
                <a:cxn ang="0">
                  <a:pos x="157" y="16"/>
                </a:cxn>
                <a:cxn ang="0">
                  <a:pos x="121" y="19"/>
                </a:cxn>
                <a:cxn ang="0">
                  <a:pos x="112" y="21"/>
                </a:cxn>
                <a:cxn ang="0">
                  <a:pos x="99" y="22"/>
                </a:cxn>
                <a:cxn ang="0">
                  <a:pos x="83" y="24"/>
                </a:cxn>
                <a:cxn ang="0">
                  <a:pos x="68" y="22"/>
                </a:cxn>
                <a:cxn ang="0">
                  <a:pos x="56" y="25"/>
                </a:cxn>
                <a:cxn ang="0">
                  <a:pos x="41" y="24"/>
                </a:cxn>
                <a:cxn ang="0">
                  <a:pos x="37" y="26"/>
                </a:cxn>
                <a:cxn ang="0">
                  <a:pos x="0" y="13"/>
                </a:cxn>
                <a:cxn ang="0">
                  <a:pos x="40" y="12"/>
                </a:cxn>
                <a:cxn ang="0">
                  <a:pos x="68" y="10"/>
                </a:cxn>
                <a:cxn ang="0">
                  <a:pos x="91" y="9"/>
                </a:cxn>
                <a:cxn ang="0">
                  <a:pos x="114" y="7"/>
                </a:cxn>
                <a:cxn ang="0">
                  <a:pos x="134" y="6"/>
                </a:cxn>
                <a:cxn ang="0">
                  <a:pos x="177" y="3"/>
                </a:cxn>
                <a:cxn ang="0">
                  <a:pos x="209" y="1"/>
                </a:cxn>
              </a:cxnLst>
              <a:rect l="0" t="0" r="r" b="b"/>
              <a:pathLst>
                <a:path w="1177" h="26">
                  <a:moveTo>
                    <a:pt x="214" y="0"/>
                  </a:moveTo>
                  <a:lnTo>
                    <a:pt x="375" y="0"/>
                  </a:lnTo>
                  <a:lnTo>
                    <a:pt x="383" y="1"/>
                  </a:lnTo>
                  <a:lnTo>
                    <a:pt x="429" y="1"/>
                  </a:lnTo>
                  <a:lnTo>
                    <a:pt x="477" y="4"/>
                  </a:lnTo>
                  <a:lnTo>
                    <a:pt x="501" y="4"/>
                  </a:lnTo>
                  <a:lnTo>
                    <a:pt x="524" y="6"/>
                  </a:lnTo>
                  <a:lnTo>
                    <a:pt x="548" y="6"/>
                  </a:lnTo>
                  <a:lnTo>
                    <a:pt x="572" y="7"/>
                  </a:lnTo>
                  <a:lnTo>
                    <a:pt x="597" y="7"/>
                  </a:lnTo>
                  <a:lnTo>
                    <a:pt x="619" y="9"/>
                  </a:lnTo>
                  <a:lnTo>
                    <a:pt x="667" y="9"/>
                  </a:lnTo>
                  <a:lnTo>
                    <a:pt x="690" y="10"/>
                  </a:lnTo>
                  <a:lnTo>
                    <a:pt x="738" y="10"/>
                  </a:lnTo>
                  <a:lnTo>
                    <a:pt x="762" y="12"/>
                  </a:lnTo>
                  <a:lnTo>
                    <a:pt x="882" y="12"/>
                  </a:lnTo>
                  <a:lnTo>
                    <a:pt x="905" y="13"/>
                  </a:lnTo>
                  <a:lnTo>
                    <a:pt x="1177" y="13"/>
                  </a:lnTo>
                  <a:lnTo>
                    <a:pt x="1177" y="26"/>
                  </a:lnTo>
                  <a:lnTo>
                    <a:pt x="905" y="26"/>
                  </a:lnTo>
                  <a:lnTo>
                    <a:pt x="882" y="25"/>
                  </a:lnTo>
                  <a:lnTo>
                    <a:pt x="762" y="25"/>
                  </a:lnTo>
                  <a:lnTo>
                    <a:pt x="738" y="24"/>
                  </a:lnTo>
                  <a:lnTo>
                    <a:pt x="690" y="24"/>
                  </a:lnTo>
                  <a:lnTo>
                    <a:pt x="667" y="22"/>
                  </a:lnTo>
                  <a:lnTo>
                    <a:pt x="618" y="22"/>
                  </a:lnTo>
                  <a:lnTo>
                    <a:pt x="595" y="21"/>
                  </a:lnTo>
                  <a:lnTo>
                    <a:pt x="572" y="21"/>
                  </a:lnTo>
                  <a:lnTo>
                    <a:pt x="548" y="19"/>
                  </a:lnTo>
                  <a:lnTo>
                    <a:pt x="524" y="19"/>
                  </a:lnTo>
                  <a:lnTo>
                    <a:pt x="501" y="18"/>
                  </a:lnTo>
                  <a:lnTo>
                    <a:pt x="477" y="18"/>
                  </a:lnTo>
                  <a:lnTo>
                    <a:pt x="429" y="15"/>
                  </a:lnTo>
                  <a:lnTo>
                    <a:pt x="386" y="15"/>
                  </a:lnTo>
                  <a:lnTo>
                    <a:pt x="382" y="13"/>
                  </a:lnTo>
                  <a:lnTo>
                    <a:pt x="373" y="12"/>
                  </a:lnTo>
                  <a:lnTo>
                    <a:pt x="373" y="13"/>
                  </a:lnTo>
                  <a:lnTo>
                    <a:pt x="216" y="13"/>
                  </a:lnTo>
                  <a:lnTo>
                    <a:pt x="216" y="12"/>
                  </a:lnTo>
                  <a:lnTo>
                    <a:pt x="212" y="13"/>
                  </a:lnTo>
                  <a:lnTo>
                    <a:pt x="209" y="15"/>
                  </a:lnTo>
                  <a:lnTo>
                    <a:pt x="186" y="15"/>
                  </a:lnTo>
                  <a:lnTo>
                    <a:pt x="186" y="13"/>
                  </a:lnTo>
                  <a:lnTo>
                    <a:pt x="179" y="15"/>
                  </a:lnTo>
                  <a:lnTo>
                    <a:pt x="174" y="16"/>
                  </a:lnTo>
                  <a:lnTo>
                    <a:pt x="157" y="16"/>
                  </a:lnTo>
                  <a:lnTo>
                    <a:pt x="136" y="19"/>
                  </a:lnTo>
                  <a:lnTo>
                    <a:pt x="121" y="19"/>
                  </a:lnTo>
                  <a:lnTo>
                    <a:pt x="121" y="18"/>
                  </a:lnTo>
                  <a:lnTo>
                    <a:pt x="112" y="21"/>
                  </a:lnTo>
                  <a:lnTo>
                    <a:pt x="117" y="21"/>
                  </a:lnTo>
                  <a:lnTo>
                    <a:pt x="99" y="22"/>
                  </a:lnTo>
                  <a:lnTo>
                    <a:pt x="93" y="22"/>
                  </a:lnTo>
                  <a:lnTo>
                    <a:pt x="83" y="24"/>
                  </a:lnTo>
                  <a:lnTo>
                    <a:pt x="68" y="24"/>
                  </a:lnTo>
                  <a:lnTo>
                    <a:pt x="68" y="22"/>
                  </a:lnTo>
                  <a:lnTo>
                    <a:pt x="60" y="24"/>
                  </a:lnTo>
                  <a:lnTo>
                    <a:pt x="56" y="25"/>
                  </a:lnTo>
                  <a:lnTo>
                    <a:pt x="41" y="25"/>
                  </a:lnTo>
                  <a:lnTo>
                    <a:pt x="41" y="24"/>
                  </a:lnTo>
                  <a:lnTo>
                    <a:pt x="38" y="25"/>
                  </a:lnTo>
                  <a:lnTo>
                    <a:pt x="37" y="26"/>
                  </a:lnTo>
                  <a:lnTo>
                    <a:pt x="0" y="26"/>
                  </a:lnTo>
                  <a:lnTo>
                    <a:pt x="0" y="13"/>
                  </a:lnTo>
                  <a:lnTo>
                    <a:pt x="35" y="13"/>
                  </a:lnTo>
                  <a:lnTo>
                    <a:pt x="40" y="12"/>
                  </a:lnTo>
                  <a:lnTo>
                    <a:pt x="59" y="12"/>
                  </a:lnTo>
                  <a:lnTo>
                    <a:pt x="68" y="10"/>
                  </a:lnTo>
                  <a:lnTo>
                    <a:pt x="81" y="10"/>
                  </a:lnTo>
                  <a:lnTo>
                    <a:pt x="91" y="9"/>
                  </a:lnTo>
                  <a:lnTo>
                    <a:pt x="97" y="9"/>
                  </a:lnTo>
                  <a:lnTo>
                    <a:pt x="114" y="7"/>
                  </a:lnTo>
                  <a:lnTo>
                    <a:pt x="120" y="6"/>
                  </a:lnTo>
                  <a:lnTo>
                    <a:pt x="134" y="6"/>
                  </a:lnTo>
                  <a:lnTo>
                    <a:pt x="155" y="3"/>
                  </a:lnTo>
                  <a:lnTo>
                    <a:pt x="177" y="3"/>
                  </a:lnTo>
                  <a:lnTo>
                    <a:pt x="186" y="1"/>
                  </a:lnTo>
                  <a:lnTo>
                    <a:pt x="209" y="1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rgbClr val="00FF00"/>
            </a:solidFill>
            <a:ln w="0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27" name="Line 479"/>
            <p:cNvSpPr>
              <a:spLocks noChangeShapeType="1"/>
            </p:cNvSpPr>
            <p:nvPr/>
          </p:nvSpPr>
          <p:spPr bwMode="auto">
            <a:xfrm>
              <a:off x="3370263" y="3379788"/>
              <a:ext cx="1588" cy="1588"/>
            </a:xfrm>
            <a:prstGeom prst="line">
              <a:avLst/>
            </a:prstGeom>
            <a:noFill/>
            <a:ln w="13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28" name="Freeform 480"/>
            <p:cNvSpPr>
              <a:spLocks/>
            </p:cNvSpPr>
            <p:nvPr/>
          </p:nvSpPr>
          <p:spPr bwMode="auto">
            <a:xfrm>
              <a:off x="3471863" y="3354388"/>
              <a:ext cx="112713" cy="1079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39" y="4"/>
                </a:cxn>
                <a:cxn ang="0">
                  <a:pos x="33" y="6"/>
                </a:cxn>
                <a:cxn ang="0">
                  <a:pos x="33" y="9"/>
                </a:cxn>
                <a:cxn ang="0">
                  <a:pos x="34" y="9"/>
                </a:cxn>
                <a:cxn ang="0">
                  <a:pos x="34" y="12"/>
                </a:cxn>
                <a:cxn ang="0">
                  <a:pos x="42" y="22"/>
                </a:cxn>
                <a:cxn ang="0">
                  <a:pos x="48" y="13"/>
                </a:cxn>
                <a:cxn ang="0">
                  <a:pos x="49" y="10"/>
                </a:cxn>
                <a:cxn ang="0">
                  <a:pos x="49" y="6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3" y="4"/>
                </a:cxn>
                <a:cxn ang="0">
                  <a:pos x="43" y="0"/>
                </a:cxn>
                <a:cxn ang="0">
                  <a:pos x="68" y="0"/>
                </a:cxn>
                <a:cxn ang="0">
                  <a:pos x="68" y="4"/>
                </a:cxn>
                <a:cxn ang="0">
                  <a:pos x="65" y="4"/>
                </a:cxn>
                <a:cxn ang="0">
                  <a:pos x="56" y="9"/>
                </a:cxn>
                <a:cxn ang="0">
                  <a:pos x="53" y="12"/>
                </a:cxn>
                <a:cxn ang="0">
                  <a:pos x="51" y="16"/>
                </a:cxn>
                <a:cxn ang="0">
                  <a:pos x="43" y="26"/>
                </a:cxn>
                <a:cxn ang="0">
                  <a:pos x="55" y="49"/>
                </a:cxn>
                <a:cxn ang="0">
                  <a:pos x="58" y="55"/>
                </a:cxn>
                <a:cxn ang="0">
                  <a:pos x="61" y="59"/>
                </a:cxn>
                <a:cxn ang="0">
                  <a:pos x="64" y="62"/>
                </a:cxn>
                <a:cxn ang="0">
                  <a:pos x="67" y="63"/>
                </a:cxn>
                <a:cxn ang="0">
                  <a:pos x="68" y="65"/>
                </a:cxn>
                <a:cxn ang="0">
                  <a:pos x="71" y="65"/>
                </a:cxn>
                <a:cxn ang="0">
                  <a:pos x="71" y="68"/>
                </a:cxn>
                <a:cxn ang="0">
                  <a:pos x="33" y="68"/>
                </a:cxn>
                <a:cxn ang="0">
                  <a:pos x="33" y="65"/>
                </a:cxn>
                <a:cxn ang="0">
                  <a:pos x="36" y="65"/>
                </a:cxn>
                <a:cxn ang="0">
                  <a:pos x="39" y="63"/>
                </a:cxn>
                <a:cxn ang="0">
                  <a:pos x="40" y="62"/>
                </a:cxn>
                <a:cxn ang="0">
                  <a:pos x="37" y="56"/>
                </a:cxn>
                <a:cxn ang="0">
                  <a:pos x="30" y="44"/>
                </a:cxn>
                <a:cxn ang="0">
                  <a:pos x="25" y="52"/>
                </a:cxn>
                <a:cxn ang="0">
                  <a:pos x="24" y="55"/>
                </a:cxn>
                <a:cxn ang="0">
                  <a:pos x="21" y="57"/>
                </a:cxn>
                <a:cxn ang="0">
                  <a:pos x="21" y="63"/>
                </a:cxn>
                <a:cxn ang="0">
                  <a:pos x="22" y="63"/>
                </a:cxn>
                <a:cxn ang="0">
                  <a:pos x="24" y="65"/>
                </a:cxn>
                <a:cxn ang="0">
                  <a:pos x="28" y="65"/>
                </a:cxn>
                <a:cxn ang="0">
                  <a:pos x="28" y="68"/>
                </a:cxn>
                <a:cxn ang="0">
                  <a:pos x="0" y="68"/>
                </a:cxn>
                <a:cxn ang="0">
                  <a:pos x="0" y="65"/>
                </a:cxn>
                <a:cxn ang="0">
                  <a:pos x="3" y="65"/>
                </a:cxn>
                <a:cxn ang="0">
                  <a:pos x="8" y="63"/>
                </a:cxn>
                <a:cxn ang="0">
                  <a:pos x="9" y="62"/>
                </a:cxn>
                <a:cxn ang="0">
                  <a:pos x="13" y="59"/>
                </a:cxn>
                <a:cxn ang="0">
                  <a:pos x="18" y="55"/>
                </a:cxn>
                <a:cxn ang="0">
                  <a:pos x="22" y="49"/>
                </a:cxn>
                <a:cxn ang="0">
                  <a:pos x="28" y="40"/>
                </a:cxn>
                <a:cxn ang="0">
                  <a:pos x="16" y="19"/>
                </a:cxn>
                <a:cxn ang="0">
                  <a:pos x="13" y="14"/>
                </a:cxn>
                <a:cxn ang="0">
                  <a:pos x="12" y="12"/>
                </a:cxn>
                <a:cxn ang="0">
                  <a:pos x="10" y="10"/>
                </a:cxn>
                <a:cxn ang="0">
                  <a:pos x="9" y="7"/>
                </a:cxn>
                <a:cxn ang="0">
                  <a:pos x="6" y="7"/>
                </a:cxn>
                <a:cxn ang="0">
                  <a:pos x="3" y="4"/>
                </a:cxn>
                <a:cxn ang="0">
                  <a:pos x="0" y="4"/>
                </a:cxn>
                <a:cxn ang="0">
                  <a:pos x="0" y="0"/>
                </a:cxn>
              </a:cxnLst>
              <a:rect l="0" t="0" r="r" b="b"/>
              <a:pathLst>
                <a:path w="71" h="68">
                  <a:moveTo>
                    <a:pt x="0" y="0"/>
                  </a:moveTo>
                  <a:lnTo>
                    <a:pt x="39" y="0"/>
                  </a:lnTo>
                  <a:lnTo>
                    <a:pt x="39" y="4"/>
                  </a:lnTo>
                  <a:lnTo>
                    <a:pt x="33" y="6"/>
                  </a:lnTo>
                  <a:lnTo>
                    <a:pt x="33" y="9"/>
                  </a:lnTo>
                  <a:lnTo>
                    <a:pt x="34" y="9"/>
                  </a:lnTo>
                  <a:lnTo>
                    <a:pt x="34" y="12"/>
                  </a:lnTo>
                  <a:lnTo>
                    <a:pt x="42" y="22"/>
                  </a:lnTo>
                  <a:lnTo>
                    <a:pt x="48" y="13"/>
                  </a:lnTo>
                  <a:lnTo>
                    <a:pt x="49" y="10"/>
                  </a:lnTo>
                  <a:lnTo>
                    <a:pt x="49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3" y="4"/>
                  </a:lnTo>
                  <a:lnTo>
                    <a:pt x="43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5" y="4"/>
                  </a:lnTo>
                  <a:lnTo>
                    <a:pt x="56" y="9"/>
                  </a:lnTo>
                  <a:lnTo>
                    <a:pt x="53" y="12"/>
                  </a:lnTo>
                  <a:lnTo>
                    <a:pt x="51" y="16"/>
                  </a:lnTo>
                  <a:lnTo>
                    <a:pt x="43" y="26"/>
                  </a:lnTo>
                  <a:lnTo>
                    <a:pt x="55" y="49"/>
                  </a:lnTo>
                  <a:lnTo>
                    <a:pt x="58" y="55"/>
                  </a:lnTo>
                  <a:lnTo>
                    <a:pt x="61" y="59"/>
                  </a:lnTo>
                  <a:lnTo>
                    <a:pt x="64" y="62"/>
                  </a:lnTo>
                  <a:lnTo>
                    <a:pt x="67" y="63"/>
                  </a:lnTo>
                  <a:lnTo>
                    <a:pt x="68" y="65"/>
                  </a:lnTo>
                  <a:lnTo>
                    <a:pt x="71" y="65"/>
                  </a:lnTo>
                  <a:lnTo>
                    <a:pt x="71" y="68"/>
                  </a:lnTo>
                  <a:lnTo>
                    <a:pt x="33" y="68"/>
                  </a:lnTo>
                  <a:lnTo>
                    <a:pt x="33" y="65"/>
                  </a:lnTo>
                  <a:lnTo>
                    <a:pt x="36" y="65"/>
                  </a:lnTo>
                  <a:lnTo>
                    <a:pt x="39" y="63"/>
                  </a:lnTo>
                  <a:lnTo>
                    <a:pt x="40" y="62"/>
                  </a:lnTo>
                  <a:lnTo>
                    <a:pt x="37" y="56"/>
                  </a:lnTo>
                  <a:lnTo>
                    <a:pt x="30" y="44"/>
                  </a:lnTo>
                  <a:lnTo>
                    <a:pt x="25" y="52"/>
                  </a:lnTo>
                  <a:lnTo>
                    <a:pt x="24" y="55"/>
                  </a:lnTo>
                  <a:lnTo>
                    <a:pt x="21" y="57"/>
                  </a:lnTo>
                  <a:lnTo>
                    <a:pt x="21" y="63"/>
                  </a:lnTo>
                  <a:lnTo>
                    <a:pt x="22" y="63"/>
                  </a:lnTo>
                  <a:lnTo>
                    <a:pt x="24" y="65"/>
                  </a:lnTo>
                  <a:lnTo>
                    <a:pt x="28" y="65"/>
                  </a:lnTo>
                  <a:lnTo>
                    <a:pt x="28" y="68"/>
                  </a:lnTo>
                  <a:lnTo>
                    <a:pt x="0" y="68"/>
                  </a:lnTo>
                  <a:lnTo>
                    <a:pt x="0" y="65"/>
                  </a:lnTo>
                  <a:lnTo>
                    <a:pt x="3" y="65"/>
                  </a:lnTo>
                  <a:lnTo>
                    <a:pt x="8" y="63"/>
                  </a:lnTo>
                  <a:lnTo>
                    <a:pt x="9" y="62"/>
                  </a:lnTo>
                  <a:lnTo>
                    <a:pt x="13" y="59"/>
                  </a:lnTo>
                  <a:lnTo>
                    <a:pt x="18" y="55"/>
                  </a:lnTo>
                  <a:lnTo>
                    <a:pt x="22" y="49"/>
                  </a:lnTo>
                  <a:lnTo>
                    <a:pt x="28" y="40"/>
                  </a:lnTo>
                  <a:lnTo>
                    <a:pt x="16" y="19"/>
                  </a:lnTo>
                  <a:lnTo>
                    <a:pt x="13" y="14"/>
                  </a:lnTo>
                  <a:lnTo>
                    <a:pt x="12" y="12"/>
                  </a:lnTo>
                  <a:lnTo>
                    <a:pt x="10" y="10"/>
                  </a:lnTo>
                  <a:lnTo>
                    <a:pt x="9" y="7"/>
                  </a:lnTo>
                  <a:lnTo>
                    <a:pt x="6" y="7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29" name="Line 481"/>
            <p:cNvSpPr>
              <a:spLocks noChangeShapeType="1"/>
            </p:cNvSpPr>
            <p:nvPr/>
          </p:nvSpPr>
          <p:spPr bwMode="auto">
            <a:xfrm>
              <a:off x="1577975" y="1292225"/>
              <a:ext cx="1588" cy="1588"/>
            </a:xfrm>
            <a:prstGeom prst="line">
              <a:avLst/>
            </a:prstGeom>
            <a:noFill/>
            <a:ln w="13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31" name="Line 483"/>
            <p:cNvSpPr>
              <a:spLocks noChangeShapeType="1"/>
            </p:cNvSpPr>
            <p:nvPr/>
          </p:nvSpPr>
          <p:spPr bwMode="auto">
            <a:xfrm>
              <a:off x="1670050" y="1292225"/>
              <a:ext cx="1588" cy="1588"/>
            </a:xfrm>
            <a:prstGeom prst="line">
              <a:avLst/>
            </a:prstGeom>
            <a:noFill/>
            <a:ln w="13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1259" name="TextBox 1258"/>
          <p:cNvSpPr txBox="1"/>
          <p:nvPr/>
        </p:nvSpPr>
        <p:spPr>
          <a:xfrm>
            <a:off x="1684018" y="685800"/>
            <a:ext cx="182118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 smtClean="0">
                <a:latin typeface="Arial"/>
              </a:rPr>
              <a:t>f</a:t>
            </a:r>
            <a:r>
              <a:rPr lang="en-US" sz="2000" baseline="-25000" dirty="0" smtClean="0">
                <a:latin typeface="Comic Sans MS"/>
              </a:rPr>
              <a:t>1</a:t>
            </a:r>
            <a:endParaRPr lang="en-US" sz="2000" baseline="-25000" dirty="0">
              <a:latin typeface="Comic Sans MS"/>
            </a:endParaRPr>
          </a:p>
        </p:txBody>
      </p:sp>
      <p:grpSp>
        <p:nvGrpSpPr>
          <p:cNvPr id="4" name="Group 1253"/>
          <p:cNvGrpSpPr>
            <a:grpSpLocks noChangeAspect="1"/>
          </p:cNvGrpSpPr>
          <p:nvPr/>
        </p:nvGrpSpPr>
        <p:grpSpPr>
          <a:xfrm>
            <a:off x="3994150" y="1023998"/>
            <a:ext cx="2001838" cy="2029555"/>
            <a:chOff x="3994150" y="1385888"/>
            <a:chExt cx="2063751" cy="2092325"/>
          </a:xfrm>
        </p:grpSpPr>
        <p:sp>
          <p:nvSpPr>
            <p:cNvPr id="258533" name="Rectangle 485"/>
            <p:cNvSpPr>
              <a:spLocks noChangeArrowheads="1"/>
            </p:cNvSpPr>
            <p:nvPr/>
          </p:nvSpPr>
          <p:spPr bwMode="auto">
            <a:xfrm>
              <a:off x="4144963" y="1454150"/>
              <a:ext cx="1868488" cy="1812925"/>
            </a:xfrm>
            <a:prstGeom prst="rect">
              <a:avLst/>
            </a:prstGeom>
            <a:noFill/>
            <a:ln w="9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34" name="Line 486"/>
            <p:cNvSpPr>
              <a:spLocks noChangeShapeType="1"/>
            </p:cNvSpPr>
            <p:nvPr/>
          </p:nvSpPr>
          <p:spPr bwMode="auto">
            <a:xfrm flipV="1">
              <a:off x="4144963" y="1454150"/>
              <a:ext cx="1588" cy="181292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35" name="Line 487"/>
            <p:cNvSpPr>
              <a:spLocks noChangeShapeType="1"/>
            </p:cNvSpPr>
            <p:nvPr/>
          </p:nvSpPr>
          <p:spPr bwMode="auto">
            <a:xfrm flipH="1">
              <a:off x="4144963" y="3208338"/>
              <a:ext cx="52388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36" name="Line 488"/>
            <p:cNvSpPr>
              <a:spLocks noChangeShapeType="1"/>
            </p:cNvSpPr>
            <p:nvPr/>
          </p:nvSpPr>
          <p:spPr bwMode="auto">
            <a:xfrm flipH="1">
              <a:off x="4144963" y="3063875"/>
              <a:ext cx="23813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37" name="Line 489"/>
            <p:cNvSpPr>
              <a:spLocks noChangeShapeType="1"/>
            </p:cNvSpPr>
            <p:nvPr/>
          </p:nvSpPr>
          <p:spPr bwMode="auto">
            <a:xfrm flipH="1">
              <a:off x="4144963" y="2916238"/>
              <a:ext cx="23813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38" name="Line 490"/>
            <p:cNvSpPr>
              <a:spLocks noChangeShapeType="1"/>
            </p:cNvSpPr>
            <p:nvPr/>
          </p:nvSpPr>
          <p:spPr bwMode="auto">
            <a:xfrm flipH="1">
              <a:off x="4144963" y="2770188"/>
              <a:ext cx="23813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39" name="Line 491"/>
            <p:cNvSpPr>
              <a:spLocks noChangeShapeType="1"/>
            </p:cNvSpPr>
            <p:nvPr/>
          </p:nvSpPr>
          <p:spPr bwMode="auto">
            <a:xfrm flipH="1">
              <a:off x="4144963" y="2622550"/>
              <a:ext cx="52388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40" name="Line 492"/>
            <p:cNvSpPr>
              <a:spLocks noChangeShapeType="1"/>
            </p:cNvSpPr>
            <p:nvPr/>
          </p:nvSpPr>
          <p:spPr bwMode="auto">
            <a:xfrm flipH="1">
              <a:off x="4144963" y="2478088"/>
              <a:ext cx="23813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41" name="Line 493"/>
            <p:cNvSpPr>
              <a:spLocks noChangeShapeType="1"/>
            </p:cNvSpPr>
            <p:nvPr/>
          </p:nvSpPr>
          <p:spPr bwMode="auto">
            <a:xfrm flipH="1">
              <a:off x="4144963" y="2330450"/>
              <a:ext cx="23813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42" name="Line 494"/>
            <p:cNvSpPr>
              <a:spLocks noChangeShapeType="1"/>
            </p:cNvSpPr>
            <p:nvPr/>
          </p:nvSpPr>
          <p:spPr bwMode="auto">
            <a:xfrm flipH="1">
              <a:off x="4144963" y="2184400"/>
              <a:ext cx="23813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43" name="Line 495"/>
            <p:cNvSpPr>
              <a:spLocks noChangeShapeType="1"/>
            </p:cNvSpPr>
            <p:nvPr/>
          </p:nvSpPr>
          <p:spPr bwMode="auto">
            <a:xfrm flipH="1">
              <a:off x="4144963" y="2039938"/>
              <a:ext cx="52388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44" name="Line 496"/>
            <p:cNvSpPr>
              <a:spLocks noChangeShapeType="1"/>
            </p:cNvSpPr>
            <p:nvPr/>
          </p:nvSpPr>
          <p:spPr bwMode="auto">
            <a:xfrm flipH="1">
              <a:off x="4144963" y="1892300"/>
              <a:ext cx="23813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45" name="Line 497"/>
            <p:cNvSpPr>
              <a:spLocks noChangeShapeType="1"/>
            </p:cNvSpPr>
            <p:nvPr/>
          </p:nvSpPr>
          <p:spPr bwMode="auto">
            <a:xfrm flipH="1">
              <a:off x="4144963" y="1746250"/>
              <a:ext cx="23813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46" name="Line 498"/>
            <p:cNvSpPr>
              <a:spLocks noChangeShapeType="1"/>
            </p:cNvSpPr>
            <p:nvPr/>
          </p:nvSpPr>
          <p:spPr bwMode="auto">
            <a:xfrm flipH="1">
              <a:off x="4144963" y="1600200"/>
              <a:ext cx="23813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47" name="Line 499"/>
            <p:cNvSpPr>
              <a:spLocks noChangeShapeType="1"/>
            </p:cNvSpPr>
            <p:nvPr/>
          </p:nvSpPr>
          <p:spPr bwMode="auto">
            <a:xfrm flipH="1">
              <a:off x="4144963" y="1454150"/>
              <a:ext cx="52388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48" name="Line 500"/>
            <p:cNvSpPr>
              <a:spLocks noChangeShapeType="1"/>
            </p:cNvSpPr>
            <p:nvPr/>
          </p:nvSpPr>
          <p:spPr bwMode="auto">
            <a:xfrm flipH="1">
              <a:off x="4144963" y="3208338"/>
              <a:ext cx="52388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49" name="Freeform 501"/>
            <p:cNvSpPr>
              <a:spLocks noEditPoints="1"/>
            </p:cNvSpPr>
            <p:nvPr/>
          </p:nvSpPr>
          <p:spPr bwMode="auto">
            <a:xfrm>
              <a:off x="3998913" y="3140075"/>
              <a:ext cx="85725" cy="138113"/>
            </a:xfrm>
            <a:custGeom>
              <a:avLst/>
              <a:gdLst/>
              <a:ahLst/>
              <a:cxnLst>
                <a:cxn ang="0">
                  <a:pos x="54" y="43"/>
                </a:cxn>
                <a:cxn ang="0">
                  <a:pos x="54" y="55"/>
                </a:cxn>
                <a:cxn ang="0">
                  <a:pos x="51" y="66"/>
                </a:cxn>
                <a:cxn ang="0">
                  <a:pos x="48" y="75"/>
                </a:cxn>
                <a:cxn ang="0">
                  <a:pos x="45" y="78"/>
                </a:cxn>
                <a:cxn ang="0">
                  <a:pos x="40" y="81"/>
                </a:cxn>
                <a:cxn ang="0">
                  <a:pos x="37" y="84"/>
                </a:cxn>
                <a:cxn ang="0">
                  <a:pos x="34" y="86"/>
                </a:cxn>
                <a:cxn ang="0">
                  <a:pos x="30" y="87"/>
                </a:cxn>
                <a:cxn ang="0">
                  <a:pos x="22" y="87"/>
                </a:cxn>
                <a:cxn ang="0">
                  <a:pos x="19" y="86"/>
                </a:cxn>
                <a:cxn ang="0">
                  <a:pos x="15" y="84"/>
                </a:cxn>
                <a:cxn ang="0">
                  <a:pos x="12" y="80"/>
                </a:cxn>
                <a:cxn ang="0">
                  <a:pos x="8" y="75"/>
                </a:cxn>
                <a:cxn ang="0">
                  <a:pos x="6" y="72"/>
                </a:cxn>
                <a:cxn ang="0">
                  <a:pos x="3" y="68"/>
                </a:cxn>
                <a:cxn ang="0">
                  <a:pos x="2" y="65"/>
                </a:cxn>
                <a:cxn ang="0">
                  <a:pos x="0" y="55"/>
                </a:cxn>
                <a:cxn ang="0">
                  <a:pos x="0" y="31"/>
                </a:cxn>
                <a:cxn ang="0">
                  <a:pos x="3" y="19"/>
                </a:cxn>
                <a:cxn ang="0">
                  <a:pos x="6" y="13"/>
                </a:cxn>
                <a:cxn ang="0">
                  <a:pos x="9" y="9"/>
                </a:cxn>
                <a:cxn ang="0">
                  <a:pos x="14" y="4"/>
                </a:cxn>
                <a:cxn ang="0">
                  <a:pos x="18" y="1"/>
                </a:cxn>
                <a:cxn ang="0">
                  <a:pos x="22" y="0"/>
                </a:cxn>
                <a:cxn ang="0">
                  <a:pos x="31" y="0"/>
                </a:cxn>
                <a:cxn ang="0">
                  <a:pos x="36" y="1"/>
                </a:cxn>
                <a:cxn ang="0">
                  <a:pos x="40" y="4"/>
                </a:cxn>
                <a:cxn ang="0">
                  <a:pos x="45" y="9"/>
                </a:cxn>
                <a:cxn ang="0">
                  <a:pos x="51" y="18"/>
                </a:cxn>
                <a:cxn ang="0">
                  <a:pos x="54" y="31"/>
                </a:cxn>
                <a:cxn ang="0">
                  <a:pos x="54" y="43"/>
                </a:cxn>
                <a:cxn ang="0">
                  <a:pos x="36" y="43"/>
                </a:cxn>
                <a:cxn ang="0">
                  <a:pos x="36" y="12"/>
                </a:cxn>
                <a:cxn ang="0">
                  <a:pos x="34" y="9"/>
                </a:cxn>
                <a:cxn ang="0">
                  <a:pos x="30" y="4"/>
                </a:cxn>
                <a:cxn ang="0">
                  <a:pos x="22" y="4"/>
                </a:cxn>
                <a:cxn ang="0">
                  <a:pos x="21" y="7"/>
                </a:cxn>
                <a:cxn ang="0">
                  <a:pos x="19" y="9"/>
                </a:cxn>
                <a:cxn ang="0">
                  <a:pos x="19" y="13"/>
                </a:cxn>
                <a:cxn ang="0">
                  <a:pos x="18" y="19"/>
                </a:cxn>
                <a:cxn ang="0">
                  <a:pos x="18" y="66"/>
                </a:cxn>
                <a:cxn ang="0">
                  <a:pos x="19" y="71"/>
                </a:cxn>
                <a:cxn ang="0">
                  <a:pos x="19" y="75"/>
                </a:cxn>
                <a:cxn ang="0">
                  <a:pos x="22" y="81"/>
                </a:cxn>
                <a:cxn ang="0">
                  <a:pos x="24" y="83"/>
                </a:cxn>
                <a:cxn ang="0">
                  <a:pos x="28" y="83"/>
                </a:cxn>
                <a:cxn ang="0">
                  <a:pos x="31" y="81"/>
                </a:cxn>
                <a:cxn ang="0">
                  <a:pos x="31" y="80"/>
                </a:cxn>
                <a:cxn ang="0">
                  <a:pos x="34" y="77"/>
                </a:cxn>
                <a:cxn ang="0">
                  <a:pos x="36" y="74"/>
                </a:cxn>
                <a:cxn ang="0">
                  <a:pos x="36" y="69"/>
                </a:cxn>
                <a:cxn ang="0">
                  <a:pos x="36" y="43"/>
                </a:cxn>
              </a:cxnLst>
              <a:rect l="0" t="0" r="r" b="b"/>
              <a:pathLst>
                <a:path w="54" h="87">
                  <a:moveTo>
                    <a:pt x="54" y="43"/>
                  </a:moveTo>
                  <a:lnTo>
                    <a:pt x="54" y="55"/>
                  </a:lnTo>
                  <a:lnTo>
                    <a:pt x="51" y="66"/>
                  </a:lnTo>
                  <a:lnTo>
                    <a:pt x="48" y="75"/>
                  </a:lnTo>
                  <a:lnTo>
                    <a:pt x="45" y="78"/>
                  </a:lnTo>
                  <a:lnTo>
                    <a:pt x="40" y="81"/>
                  </a:lnTo>
                  <a:lnTo>
                    <a:pt x="37" y="84"/>
                  </a:lnTo>
                  <a:lnTo>
                    <a:pt x="34" y="86"/>
                  </a:lnTo>
                  <a:lnTo>
                    <a:pt x="30" y="87"/>
                  </a:lnTo>
                  <a:lnTo>
                    <a:pt x="22" y="87"/>
                  </a:lnTo>
                  <a:lnTo>
                    <a:pt x="19" y="86"/>
                  </a:lnTo>
                  <a:lnTo>
                    <a:pt x="15" y="84"/>
                  </a:lnTo>
                  <a:lnTo>
                    <a:pt x="12" y="80"/>
                  </a:lnTo>
                  <a:lnTo>
                    <a:pt x="8" y="75"/>
                  </a:lnTo>
                  <a:lnTo>
                    <a:pt x="6" y="72"/>
                  </a:lnTo>
                  <a:lnTo>
                    <a:pt x="3" y="68"/>
                  </a:lnTo>
                  <a:lnTo>
                    <a:pt x="2" y="65"/>
                  </a:lnTo>
                  <a:lnTo>
                    <a:pt x="0" y="55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6" y="13"/>
                  </a:lnTo>
                  <a:lnTo>
                    <a:pt x="9" y="9"/>
                  </a:lnTo>
                  <a:lnTo>
                    <a:pt x="14" y="4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31" y="0"/>
                  </a:lnTo>
                  <a:lnTo>
                    <a:pt x="36" y="1"/>
                  </a:lnTo>
                  <a:lnTo>
                    <a:pt x="40" y="4"/>
                  </a:lnTo>
                  <a:lnTo>
                    <a:pt x="45" y="9"/>
                  </a:lnTo>
                  <a:lnTo>
                    <a:pt x="51" y="18"/>
                  </a:lnTo>
                  <a:lnTo>
                    <a:pt x="54" y="31"/>
                  </a:lnTo>
                  <a:lnTo>
                    <a:pt x="54" y="43"/>
                  </a:lnTo>
                  <a:close/>
                  <a:moveTo>
                    <a:pt x="36" y="43"/>
                  </a:moveTo>
                  <a:lnTo>
                    <a:pt x="36" y="12"/>
                  </a:lnTo>
                  <a:lnTo>
                    <a:pt x="34" y="9"/>
                  </a:lnTo>
                  <a:lnTo>
                    <a:pt x="30" y="4"/>
                  </a:lnTo>
                  <a:lnTo>
                    <a:pt x="22" y="4"/>
                  </a:lnTo>
                  <a:lnTo>
                    <a:pt x="21" y="7"/>
                  </a:lnTo>
                  <a:lnTo>
                    <a:pt x="19" y="9"/>
                  </a:lnTo>
                  <a:lnTo>
                    <a:pt x="19" y="13"/>
                  </a:lnTo>
                  <a:lnTo>
                    <a:pt x="18" y="19"/>
                  </a:lnTo>
                  <a:lnTo>
                    <a:pt x="18" y="66"/>
                  </a:lnTo>
                  <a:lnTo>
                    <a:pt x="19" y="71"/>
                  </a:lnTo>
                  <a:lnTo>
                    <a:pt x="19" y="75"/>
                  </a:lnTo>
                  <a:lnTo>
                    <a:pt x="22" y="81"/>
                  </a:lnTo>
                  <a:lnTo>
                    <a:pt x="24" y="83"/>
                  </a:lnTo>
                  <a:lnTo>
                    <a:pt x="28" y="83"/>
                  </a:lnTo>
                  <a:lnTo>
                    <a:pt x="31" y="81"/>
                  </a:lnTo>
                  <a:lnTo>
                    <a:pt x="31" y="80"/>
                  </a:lnTo>
                  <a:lnTo>
                    <a:pt x="34" y="77"/>
                  </a:lnTo>
                  <a:lnTo>
                    <a:pt x="36" y="74"/>
                  </a:lnTo>
                  <a:lnTo>
                    <a:pt x="36" y="69"/>
                  </a:lnTo>
                  <a:lnTo>
                    <a:pt x="36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50" name="Freeform 502"/>
            <p:cNvSpPr>
              <a:spLocks/>
            </p:cNvSpPr>
            <p:nvPr/>
          </p:nvSpPr>
          <p:spPr bwMode="auto">
            <a:xfrm>
              <a:off x="4006850" y="2559050"/>
              <a:ext cx="69850" cy="136525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78"/>
                </a:cxn>
                <a:cxn ang="0">
                  <a:pos x="37" y="83"/>
                </a:cxn>
                <a:cxn ang="0">
                  <a:pos x="44" y="83"/>
                </a:cxn>
                <a:cxn ang="0">
                  <a:pos x="44" y="86"/>
                </a:cxn>
                <a:cxn ang="0">
                  <a:pos x="0" y="86"/>
                </a:cxn>
                <a:cxn ang="0">
                  <a:pos x="0" y="83"/>
                </a:cxn>
                <a:cxn ang="0">
                  <a:pos x="7" y="83"/>
                </a:cxn>
                <a:cxn ang="0">
                  <a:pos x="10" y="81"/>
                </a:cxn>
                <a:cxn ang="0">
                  <a:pos x="11" y="81"/>
                </a:cxn>
                <a:cxn ang="0">
                  <a:pos x="11" y="80"/>
                </a:cxn>
                <a:cxn ang="0">
                  <a:pos x="13" y="77"/>
                </a:cxn>
                <a:cxn ang="0">
                  <a:pos x="13" y="17"/>
                </a:cxn>
                <a:cxn ang="0">
                  <a:pos x="11" y="16"/>
                </a:cxn>
                <a:cxn ang="0">
                  <a:pos x="10" y="16"/>
                </a:cxn>
                <a:cxn ang="0">
                  <a:pos x="10" y="14"/>
                </a:cxn>
                <a:cxn ang="0">
                  <a:pos x="7" y="14"/>
                </a:cxn>
                <a:cxn ang="0">
                  <a:pos x="4" y="16"/>
                </a:cxn>
                <a:cxn ang="0">
                  <a:pos x="1" y="16"/>
                </a:cxn>
                <a:cxn ang="0">
                  <a:pos x="0" y="14"/>
                </a:cxn>
                <a:cxn ang="0">
                  <a:pos x="31" y="0"/>
                </a:cxn>
                <a:cxn ang="0">
                  <a:pos x="32" y="0"/>
                </a:cxn>
              </a:cxnLst>
              <a:rect l="0" t="0" r="r" b="b"/>
              <a:pathLst>
                <a:path w="44" h="86">
                  <a:moveTo>
                    <a:pt x="32" y="0"/>
                  </a:moveTo>
                  <a:lnTo>
                    <a:pt x="32" y="78"/>
                  </a:lnTo>
                  <a:lnTo>
                    <a:pt x="37" y="83"/>
                  </a:lnTo>
                  <a:lnTo>
                    <a:pt x="44" y="83"/>
                  </a:lnTo>
                  <a:lnTo>
                    <a:pt x="44" y="86"/>
                  </a:lnTo>
                  <a:lnTo>
                    <a:pt x="0" y="86"/>
                  </a:lnTo>
                  <a:lnTo>
                    <a:pt x="0" y="83"/>
                  </a:lnTo>
                  <a:lnTo>
                    <a:pt x="7" y="83"/>
                  </a:lnTo>
                  <a:lnTo>
                    <a:pt x="10" y="81"/>
                  </a:lnTo>
                  <a:lnTo>
                    <a:pt x="11" y="81"/>
                  </a:lnTo>
                  <a:lnTo>
                    <a:pt x="11" y="80"/>
                  </a:lnTo>
                  <a:lnTo>
                    <a:pt x="13" y="77"/>
                  </a:lnTo>
                  <a:lnTo>
                    <a:pt x="13" y="17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7" y="14"/>
                  </a:lnTo>
                  <a:lnTo>
                    <a:pt x="4" y="16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31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51" name="Freeform 503"/>
            <p:cNvSpPr>
              <a:spLocks/>
            </p:cNvSpPr>
            <p:nvPr/>
          </p:nvSpPr>
          <p:spPr bwMode="auto">
            <a:xfrm>
              <a:off x="3994150" y="1971675"/>
              <a:ext cx="87313" cy="136525"/>
            </a:xfrm>
            <a:custGeom>
              <a:avLst/>
              <a:gdLst/>
              <a:ahLst/>
              <a:cxnLst>
                <a:cxn ang="0">
                  <a:pos x="51" y="86"/>
                </a:cxn>
                <a:cxn ang="0">
                  <a:pos x="0" y="86"/>
                </a:cxn>
                <a:cxn ang="0">
                  <a:pos x="0" y="85"/>
                </a:cxn>
                <a:cxn ang="0">
                  <a:pos x="15" y="69"/>
                </a:cxn>
                <a:cxn ang="0">
                  <a:pos x="25" y="57"/>
                </a:cxn>
                <a:cxn ang="0">
                  <a:pos x="33" y="42"/>
                </a:cxn>
                <a:cxn ang="0">
                  <a:pos x="34" y="36"/>
                </a:cxn>
                <a:cxn ang="0">
                  <a:pos x="34" y="26"/>
                </a:cxn>
                <a:cxn ang="0">
                  <a:pos x="33" y="21"/>
                </a:cxn>
                <a:cxn ang="0">
                  <a:pos x="30" y="18"/>
                </a:cxn>
                <a:cxn ang="0">
                  <a:pos x="24" y="15"/>
                </a:cxn>
                <a:cxn ang="0">
                  <a:pos x="15" y="15"/>
                </a:cxn>
                <a:cxn ang="0">
                  <a:pos x="11" y="17"/>
                </a:cxn>
                <a:cxn ang="0">
                  <a:pos x="8" y="20"/>
                </a:cxn>
                <a:cxn ang="0">
                  <a:pos x="5" y="24"/>
                </a:cxn>
                <a:cxn ang="0">
                  <a:pos x="2" y="24"/>
                </a:cxn>
                <a:cxn ang="0">
                  <a:pos x="5" y="17"/>
                </a:cxn>
                <a:cxn ang="0">
                  <a:pos x="8" y="11"/>
                </a:cxn>
                <a:cxn ang="0">
                  <a:pos x="12" y="5"/>
                </a:cxn>
                <a:cxn ang="0">
                  <a:pos x="18" y="2"/>
                </a:cxn>
                <a:cxn ang="0">
                  <a:pos x="22" y="0"/>
                </a:cxn>
                <a:cxn ang="0">
                  <a:pos x="33" y="0"/>
                </a:cxn>
                <a:cxn ang="0">
                  <a:pos x="36" y="2"/>
                </a:cxn>
                <a:cxn ang="0">
                  <a:pos x="40" y="3"/>
                </a:cxn>
                <a:cxn ang="0">
                  <a:pos x="45" y="6"/>
                </a:cxn>
                <a:cxn ang="0">
                  <a:pos x="49" y="11"/>
                </a:cxn>
                <a:cxn ang="0">
                  <a:pos x="51" y="15"/>
                </a:cxn>
                <a:cxn ang="0">
                  <a:pos x="52" y="18"/>
                </a:cxn>
                <a:cxn ang="0">
                  <a:pos x="52" y="27"/>
                </a:cxn>
                <a:cxn ang="0">
                  <a:pos x="51" y="33"/>
                </a:cxn>
                <a:cxn ang="0">
                  <a:pos x="48" y="39"/>
                </a:cxn>
                <a:cxn ang="0">
                  <a:pos x="42" y="48"/>
                </a:cxn>
                <a:cxn ang="0">
                  <a:pos x="33" y="58"/>
                </a:cxn>
                <a:cxn ang="0">
                  <a:pos x="19" y="70"/>
                </a:cxn>
                <a:cxn ang="0">
                  <a:pos x="46" y="70"/>
                </a:cxn>
                <a:cxn ang="0">
                  <a:pos x="49" y="69"/>
                </a:cxn>
                <a:cxn ang="0">
                  <a:pos x="51" y="67"/>
                </a:cxn>
                <a:cxn ang="0">
                  <a:pos x="51" y="66"/>
                </a:cxn>
                <a:cxn ang="0">
                  <a:pos x="54" y="63"/>
                </a:cxn>
                <a:cxn ang="0">
                  <a:pos x="55" y="63"/>
                </a:cxn>
                <a:cxn ang="0">
                  <a:pos x="51" y="86"/>
                </a:cxn>
              </a:cxnLst>
              <a:rect l="0" t="0" r="r" b="b"/>
              <a:pathLst>
                <a:path w="55" h="86">
                  <a:moveTo>
                    <a:pt x="51" y="86"/>
                  </a:moveTo>
                  <a:lnTo>
                    <a:pt x="0" y="86"/>
                  </a:lnTo>
                  <a:lnTo>
                    <a:pt x="0" y="85"/>
                  </a:lnTo>
                  <a:lnTo>
                    <a:pt x="15" y="69"/>
                  </a:lnTo>
                  <a:lnTo>
                    <a:pt x="25" y="57"/>
                  </a:lnTo>
                  <a:lnTo>
                    <a:pt x="33" y="42"/>
                  </a:lnTo>
                  <a:lnTo>
                    <a:pt x="34" y="36"/>
                  </a:lnTo>
                  <a:lnTo>
                    <a:pt x="34" y="26"/>
                  </a:lnTo>
                  <a:lnTo>
                    <a:pt x="33" y="21"/>
                  </a:lnTo>
                  <a:lnTo>
                    <a:pt x="30" y="18"/>
                  </a:lnTo>
                  <a:lnTo>
                    <a:pt x="24" y="15"/>
                  </a:lnTo>
                  <a:lnTo>
                    <a:pt x="15" y="15"/>
                  </a:lnTo>
                  <a:lnTo>
                    <a:pt x="11" y="17"/>
                  </a:lnTo>
                  <a:lnTo>
                    <a:pt x="8" y="20"/>
                  </a:lnTo>
                  <a:lnTo>
                    <a:pt x="5" y="24"/>
                  </a:lnTo>
                  <a:lnTo>
                    <a:pt x="2" y="24"/>
                  </a:lnTo>
                  <a:lnTo>
                    <a:pt x="5" y="17"/>
                  </a:lnTo>
                  <a:lnTo>
                    <a:pt x="8" y="11"/>
                  </a:lnTo>
                  <a:lnTo>
                    <a:pt x="12" y="5"/>
                  </a:lnTo>
                  <a:lnTo>
                    <a:pt x="18" y="2"/>
                  </a:lnTo>
                  <a:lnTo>
                    <a:pt x="22" y="0"/>
                  </a:lnTo>
                  <a:lnTo>
                    <a:pt x="33" y="0"/>
                  </a:lnTo>
                  <a:lnTo>
                    <a:pt x="36" y="2"/>
                  </a:lnTo>
                  <a:lnTo>
                    <a:pt x="40" y="3"/>
                  </a:lnTo>
                  <a:lnTo>
                    <a:pt x="45" y="6"/>
                  </a:lnTo>
                  <a:lnTo>
                    <a:pt x="49" y="11"/>
                  </a:lnTo>
                  <a:lnTo>
                    <a:pt x="51" y="15"/>
                  </a:lnTo>
                  <a:lnTo>
                    <a:pt x="52" y="18"/>
                  </a:lnTo>
                  <a:lnTo>
                    <a:pt x="52" y="27"/>
                  </a:lnTo>
                  <a:lnTo>
                    <a:pt x="51" y="33"/>
                  </a:lnTo>
                  <a:lnTo>
                    <a:pt x="48" y="39"/>
                  </a:lnTo>
                  <a:lnTo>
                    <a:pt x="42" y="48"/>
                  </a:lnTo>
                  <a:lnTo>
                    <a:pt x="33" y="58"/>
                  </a:lnTo>
                  <a:lnTo>
                    <a:pt x="19" y="70"/>
                  </a:lnTo>
                  <a:lnTo>
                    <a:pt x="46" y="70"/>
                  </a:lnTo>
                  <a:lnTo>
                    <a:pt x="49" y="69"/>
                  </a:lnTo>
                  <a:lnTo>
                    <a:pt x="51" y="67"/>
                  </a:lnTo>
                  <a:lnTo>
                    <a:pt x="51" y="66"/>
                  </a:lnTo>
                  <a:lnTo>
                    <a:pt x="54" y="63"/>
                  </a:lnTo>
                  <a:lnTo>
                    <a:pt x="55" y="63"/>
                  </a:lnTo>
                  <a:lnTo>
                    <a:pt x="51" y="8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52" name="Freeform 504"/>
            <p:cNvSpPr>
              <a:spLocks/>
            </p:cNvSpPr>
            <p:nvPr/>
          </p:nvSpPr>
          <p:spPr bwMode="auto">
            <a:xfrm>
              <a:off x="3994150" y="1385888"/>
              <a:ext cx="87313" cy="139700"/>
            </a:xfrm>
            <a:custGeom>
              <a:avLst/>
              <a:gdLst/>
              <a:ahLst/>
              <a:cxnLst>
                <a:cxn ang="0">
                  <a:pos x="17" y="42"/>
                </a:cxn>
                <a:cxn ang="0">
                  <a:pos x="17" y="40"/>
                </a:cxn>
                <a:cxn ang="0">
                  <a:pos x="21" y="39"/>
                </a:cxn>
                <a:cxn ang="0">
                  <a:pos x="27" y="36"/>
                </a:cxn>
                <a:cxn ang="0">
                  <a:pos x="28" y="34"/>
                </a:cxn>
                <a:cxn ang="0">
                  <a:pos x="30" y="30"/>
                </a:cxn>
                <a:cxn ang="0">
                  <a:pos x="33" y="27"/>
                </a:cxn>
                <a:cxn ang="0">
                  <a:pos x="33" y="20"/>
                </a:cxn>
                <a:cxn ang="0">
                  <a:pos x="30" y="14"/>
                </a:cxn>
                <a:cxn ang="0">
                  <a:pos x="27" y="11"/>
                </a:cxn>
                <a:cxn ang="0">
                  <a:pos x="24" y="9"/>
                </a:cxn>
                <a:cxn ang="0">
                  <a:pos x="15" y="9"/>
                </a:cxn>
                <a:cxn ang="0">
                  <a:pos x="11" y="12"/>
                </a:cxn>
                <a:cxn ang="0">
                  <a:pos x="5" y="18"/>
                </a:cxn>
                <a:cxn ang="0">
                  <a:pos x="3" y="17"/>
                </a:cxn>
                <a:cxn ang="0">
                  <a:pos x="9" y="8"/>
                </a:cxn>
                <a:cxn ang="0">
                  <a:pos x="15" y="5"/>
                </a:cxn>
                <a:cxn ang="0">
                  <a:pos x="19" y="2"/>
                </a:cxn>
                <a:cxn ang="0">
                  <a:pos x="25" y="0"/>
                </a:cxn>
                <a:cxn ang="0">
                  <a:pos x="36" y="0"/>
                </a:cxn>
                <a:cxn ang="0">
                  <a:pos x="42" y="2"/>
                </a:cxn>
                <a:cxn ang="0">
                  <a:pos x="46" y="5"/>
                </a:cxn>
                <a:cxn ang="0">
                  <a:pos x="49" y="8"/>
                </a:cxn>
                <a:cxn ang="0">
                  <a:pos x="52" y="17"/>
                </a:cxn>
                <a:cxn ang="0">
                  <a:pos x="52" y="20"/>
                </a:cxn>
                <a:cxn ang="0">
                  <a:pos x="51" y="23"/>
                </a:cxn>
                <a:cxn ang="0">
                  <a:pos x="46" y="27"/>
                </a:cxn>
                <a:cxn ang="0">
                  <a:pos x="42" y="30"/>
                </a:cxn>
                <a:cxn ang="0">
                  <a:pos x="39" y="31"/>
                </a:cxn>
                <a:cxn ang="0">
                  <a:pos x="46" y="36"/>
                </a:cxn>
                <a:cxn ang="0">
                  <a:pos x="52" y="42"/>
                </a:cxn>
                <a:cxn ang="0">
                  <a:pos x="54" y="45"/>
                </a:cxn>
                <a:cxn ang="0">
                  <a:pos x="55" y="49"/>
                </a:cxn>
                <a:cxn ang="0">
                  <a:pos x="55" y="61"/>
                </a:cxn>
                <a:cxn ang="0">
                  <a:pos x="54" y="67"/>
                </a:cxn>
                <a:cxn ang="0">
                  <a:pos x="51" y="73"/>
                </a:cxn>
                <a:cxn ang="0">
                  <a:pos x="46" y="79"/>
                </a:cxn>
                <a:cxn ang="0">
                  <a:pos x="34" y="85"/>
                </a:cxn>
                <a:cxn ang="0">
                  <a:pos x="19" y="88"/>
                </a:cxn>
                <a:cxn ang="0">
                  <a:pos x="12" y="88"/>
                </a:cxn>
                <a:cxn ang="0">
                  <a:pos x="8" y="86"/>
                </a:cxn>
                <a:cxn ang="0">
                  <a:pos x="0" y="79"/>
                </a:cxn>
                <a:cxn ang="0">
                  <a:pos x="0" y="73"/>
                </a:cxn>
                <a:cxn ang="0">
                  <a:pos x="6" y="67"/>
                </a:cxn>
                <a:cxn ang="0">
                  <a:pos x="9" y="68"/>
                </a:cxn>
                <a:cxn ang="0">
                  <a:pos x="11" y="68"/>
                </a:cxn>
                <a:cxn ang="0">
                  <a:pos x="12" y="70"/>
                </a:cxn>
                <a:cxn ang="0">
                  <a:pos x="18" y="73"/>
                </a:cxn>
                <a:cxn ang="0">
                  <a:pos x="22" y="76"/>
                </a:cxn>
                <a:cxn ang="0">
                  <a:pos x="25" y="77"/>
                </a:cxn>
                <a:cxn ang="0">
                  <a:pos x="30" y="79"/>
                </a:cxn>
                <a:cxn ang="0">
                  <a:pos x="36" y="76"/>
                </a:cxn>
                <a:cxn ang="0">
                  <a:pos x="37" y="74"/>
                </a:cxn>
                <a:cxn ang="0">
                  <a:pos x="40" y="70"/>
                </a:cxn>
                <a:cxn ang="0">
                  <a:pos x="42" y="67"/>
                </a:cxn>
                <a:cxn ang="0">
                  <a:pos x="39" y="55"/>
                </a:cxn>
                <a:cxn ang="0">
                  <a:pos x="30" y="46"/>
                </a:cxn>
                <a:cxn ang="0">
                  <a:pos x="24" y="43"/>
                </a:cxn>
                <a:cxn ang="0">
                  <a:pos x="17" y="42"/>
                </a:cxn>
              </a:cxnLst>
              <a:rect l="0" t="0" r="r" b="b"/>
              <a:pathLst>
                <a:path w="55" h="88">
                  <a:moveTo>
                    <a:pt x="17" y="42"/>
                  </a:moveTo>
                  <a:lnTo>
                    <a:pt x="17" y="40"/>
                  </a:lnTo>
                  <a:lnTo>
                    <a:pt x="21" y="39"/>
                  </a:lnTo>
                  <a:lnTo>
                    <a:pt x="27" y="36"/>
                  </a:lnTo>
                  <a:lnTo>
                    <a:pt x="28" y="34"/>
                  </a:lnTo>
                  <a:lnTo>
                    <a:pt x="30" y="30"/>
                  </a:lnTo>
                  <a:lnTo>
                    <a:pt x="33" y="27"/>
                  </a:lnTo>
                  <a:lnTo>
                    <a:pt x="33" y="20"/>
                  </a:lnTo>
                  <a:lnTo>
                    <a:pt x="30" y="14"/>
                  </a:lnTo>
                  <a:lnTo>
                    <a:pt x="27" y="11"/>
                  </a:lnTo>
                  <a:lnTo>
                    <a:pt x="24" y="9"/>
                  </a:lnTo>
                  <a:lnTo>
                    <a:pt x="15" y="9"/>
                  </a:lnTo>
                  <a:lnTo>
                    <a:pt x="11" y="12"/>
                  </a:lnTo>
                  <a:lnTo>
                    <a:pt x="5" y="18"/>
                  </a:lnTo>
                  <a:lnTo>
                    <a:pt x="3" y="17"/>
                  </a:lnTo>
                  <a:lnTo>
                    <a:pt x="9" y="8"/>
                  </a:lnTo>
                  <a:lnTo>
                    <a:pt x="15" y="5"/>
                  </a:lnTo>
                  <a:lnTo>
                    <a:pt x="19" y="2"/>
                  </a:lnTo>
                  <a:lnTo>
                    <a:pt x="25" y="0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49" y="8"/>
                  </a:lnTo>
                  <a:lnTo>
                    <a:pt x="52" y="17"/>
                  </a:lnTo>
                  <a:lnTo>
                    <a:pt x="52" y="20"/>
                  </a:lnTo>
                  <a:lnTo>
                    <a:pt x="51" y="23"/>
                  </a:lnTo>
                  <a:lnTo>
                    <a:pt x="46" y="27"/>
                  </a:lnTo>
                  <a:lnTo>
                    <a:pt x="42" y="30"/>
                  </a:lnTo>
                  <a:lnTo>
                    <a:pt x="39" y="31"/>
                  </a:lnTo>
                  <a:lnTo>
                    <a:pt x="46" y="36"/>
                  </a:lnTo>
                  <a:lnTo>
                    <a:pt x="52" y="42"/>
                  </a:lnTo>
                  <a:lnTo>
                    <a:pt x="54" y="45"/>
                  </a:lnTo>
                  <a:lnTo>
                    <a:pt x="55" y="49"/>
                  </a:lnTo>
                  <a:lnTo>
                    <a:pt x="55" y="61"/>
                  </a:lnTo>
                  <a:lnTo>
                    <a:pt x="54" y="67"/>
                  </a:lnTo>
                  <a:lnTo>
                    <a:pt x="51" y="73"/>
                  </a:lnTo>
                  <a:lnTo>
                    <a:pt x="46" y="79"/>
                  </a:lnTo>
                  <a:lnTo>
                    <a:pt x="34" y="85"/>
                  </a:lnTo>
                  <a:lnTo>
                    <a:pt x="19" y="88"/>
                  </a:lnTo>
                  <a:lnTo>
                    <a:pt x="12" y="88"/>
                  </a:lnTo>
                  <a:lnTo>
                    <a:pt x="8" y="86"/>
                  </a:lnTo>
                  <a:lnTo>
                    <a:pt x="0" y="79"/>
                  </a:lnTo>
                  <a:lnTo>
                    <a:pt x="0" y="73"/>
                  </a:lnTo>
                  <a:lnTo>
                    <a:pt x="6" y="67"/>
                  </a:lnTo>
                  <a:lnTo>
                    <a:pt x="9" y="68"/>
                  </a:lnTo>
                  <a:lnTo>
                    <a:pt x="11" y="68"/>
                  </a:lnTo>
                  <a:lnTo>
                    <a:pt x="12" y="70"/>
                  </a:lnTo>
                  <a:lnTo>
                    <a:pt x="18" y="73"/>
                  </a:lnTo>
                  <a:lnTo>
                    <a:pt x="22" y="76"/>
                  </a:lnTo>
                  <a:lnTo>
                    <a:pt x="25" y="77"/>
                  </a:lnTo>
                  <a:lnTo>
                    <a:pt x="30" y="79"/>
                  </a:lnTo>
                  <a:lnTo>
                    <a:pt x="36" y="76"/>
                  </a:lnTo>
                  <a:lnTo>
                    <a:pt x="37" y="74"/>
                  </a:lnTo>
                  <a:lnTo>
                    <a:pt x="40" y="70"/>
                  </a:lnTo>
                  <a:lnTo>
                    <a:pt x="42" y="67"/>
                  </a:lnTo>
                  <a:lnTo>
                    <a:pt x="39" y="55"/>
                  </a:lnTo>
                  <a:lnTo>
                    <a:pt x="30" y="46"/>
                  </a:lnTo>
                  <a:lnTo>
                    <a:pt x="24" y="43"/>
                  </a:lnTo>
                  <a:lnTo>
                    <a:pt x="17" y="4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53" name="Line 505"/>
            <p:cNvSpPr>
              <a:spLocks noChangeShapeType="1"/>
            </p:cNvSpPr>
            <p:nvPr/>
          </p:nvSpPr>
          <p:spPr bwMode="auto">
            <a:xfrm>
              <a:off x="4144963" y="3267075"/>
              <a:ext cx="1868488" cy="158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54" name="Line 506"/>
            <p:cNvSpPr>
              <a:spLocks noChangeShapeType="1"/>
            </p:cNvSpPr>
            <p:nvPr/>
          </p:nvSpPr>
          <p:spPr bwMode="auto">
            <a:xfrm>
              <a:off x="4144963" y="3214688"/>
              <a:ext cx="1588" cy="523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55" name="Line 507"/>
            <p:cNvSpPr>
              <a:spLocks noChangeShapeType="1"/>
            </p:cNvSpPr>
            <p:nvPr/>
          </p:nvSpPr>
          <p:spPr bwMode="auto">
            <a:xfrm>
              <a:off x="4379913" y="3241675"/>
              <a:ext cx="1588" cy="22225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56" name="Line 508"/>
            <p:cNvSpPr>
              <a:spLocks noChangeShapeType="1"/>
            </p:cNvSpPr>
            <p:nvPr/>
          </p:nvSpPr>
          <p:spPr bwMode="auto">
            <a:xfrm>
              <a:off x="4618038" y="3214688"/>
              <a:ext cx="1588" cy="523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57" name="Line 509"/>
            <p:cNvSpPr>
              <a:spLocks noChangeShapeType="1"/>
            </p:cNvSpPr>
            <p:nvPr/>
          </p:nvSpPr>
          <p:spPr bwMode="auto">
            <a:xfrm>
              <a:off x="4852988" y="3241675"/>
              <a:ext cx="1588" cy="22225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58" name="Line 510"/>
            <p:cNvSpPr>
              <a:spLocks noChangeShapeType="1"/>
            </p:cNvSpPr>
            <p:nvPr/>
          </p:nvSpPr>
          <p:spPr bwMode="auto">
            <a:xfrm>
              <a:off x="5091113" y="3214688"/>
              <a:ext cx="1588" cy="523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59" name="Line 511"/>
            <p:cNvSpPr>
              <a:spLocks noChangeShapeType="1"/>
            </p:cNvSpPr>
            <p:nvPr/>
          </p:nvSpPr>
          <p:spPr bwMode="auto">
            <a:xfrm>
              <a:off x="5324475" y="3241675"/>
              <a:ext cx="1588" cy="22225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60" name="Line 512"/>
            <p:cNvSpPr>
              <a:spLocks noChangeShapeType="1"/>
            </p:cNvSpPr>
            <p:nvPr/>
          </p:nvSpPr>
          <p:spPr bwMode="auto">
            <a:xfrm>
              <a:off x="5559425" y="3214688"/>
              <a:ext cx="1588" cy="523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61" name="Line 513"/>
            <p:cNvSpPr>
              <a:spLocks noChangeShapeType="1"/>
            </p:cNvSpPr>
            <p:nvPr/>
          </p:nvSpPr>
          <p:spPr bwMode="auto">
            <a:xfrm>
              <a:off x="5559425" y="3214688"/>
              <a:ext cx="1588" cy="523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62" name="Line 514"/>
            <p:cNvSpPr>
              <a:spLocks noChangeShapeType="1"/>
            </p:cNvSpPr>
            <p:nvPr/>
          </p:nvSpPr>
          <p:spPr bwMode="auto">
            <a:xfrm>
              <a:off x="5794375" y="3241675"/>
              <a:ext cx="1588" cy="22225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63" name="Freeform 515"/>
            <p:cNvSpPr>
              <a:spLocks noEditPoints="1"/>
            </p:cNvSpPr>
            <p:nvPr/>
          </p:nvSpPr>
          <p:spPr bwMode="auto">
            <a:xfrm>
              <a:off x="4102100" y="3321050"/>
              <a:ext cx="85725" cy="138113"/>
            </a:xfrm>
            <a:custGeom>
              <a:avLst/>
              <a:gdLst/>
              <a:ahLst/>
              <a:cxnLst>
                <a:cxn ang="0">
                  <a:pos x="54" y="43"/>
                </a:cxn>
                <a:cxn ang="0">
                  <a:pos x="54" y="55"/>
                </a:cxn>
                <a:cxn ang="0">
                  <a:pos x="51" y="67"/>
                </a:cxn>
                <a:cxn ang="0">
                  <a:pos x="48" y="76"/>
                </a:cxn>
                <a:cxn ang="0">
                  <a:pos x="45" y="78"/>
                </a:cxn>
                <a:cxn ang="0">
                  <a:pos x="40" y="81"/>
                </a:cxn>
                <a:cxn ang="0">
                  <a:pos x="37" y="84"/>
                </a:cxn>
                <a:cxn ang="0">
                  <a:pos x="35" y="86"/>
                </a:cxn>
                <a:cxn ang="0">
                  <a:pos x="30" y="87"/>
                </a:cxn>
                <a:cxn ang="0">
                  <a:pos x="23" y="87"/>
                </a:cxn>
                <a:cxn ang="0">
                  <a:pos x="20" y="86"/>
                </a:cxn>
                <a:cxn ang="0">
                  <a:pos x="15" y="84"/>
                </a:cxn>
                <a:cxn ang="0">
                  <a:pos x="12" y="80"/>
                </a:cxn>
                <a:cxn ang="0">
                  <a:pos x="8" y="76"/>
                </a:cxn>
                <a:cxn ang="0">
                  <a:pos x="6" y="73"/>
                </a:cxn>
                <a:cxn ang="0">
                  <a:pos x="3" y="68"/>
                </a:cxn>
                <a:cxn ang="0">
                  <a:pos x="2" y="65"/>
                </a:cxn>
                <a:cxn ang="0">
                  <a:pos x="0" y="55"/>
                </a:cxn>
                <a:cxn ang="0">
                  <a:pos x="0" y="31"/>
                </a:cxn>
                <a:cxn ang="0">
                  <a:pos x="3" y="19"/>
                </a:cxn>
                <a:cxn ang="0">
                  <a:pos x="6" y="13"/>
                </a:cxn>
                <a:cxn ang="0">
                  <a:pos x="9" y="9"/>
                </a:cxn>
                <a:cxn ang="0">
                  <a:pos x="14" y="4"/>
                </a:cxn>
                <a:cxn ang="0">
                  <a:pos x="18" y="1"/>
                </a:cxn>
                <a:cxn ang="0">
                  <a:pos x="23" y="0"/>
                </a:cxn>
                <a:cxn ang="0">
                  <a:pos x="32" y="0"/>
                </a:cxn>
                <a:cxn ang="0">
                  <a:pos x="36" y="1"/>
                </a:cxn>
                <a:cxn ang="0">
                  <a:pos x="40" y="4"/>
                </a:cxn>
                <a:cxn ang="0">
                  <a:pos x="45" y="9"/>
                </a:cxn>
                <a:cxn ang="0">
                  <a:pos x="51" y="18"/>
                </a:cxn>
                <a:cxn ang="0">
                  <a:pos x="54" y="31"/>
                </a:cxn>
                <a:cxn ang="0">
                  <a:pos x="54" y="43"/>
                </a:cxn>
                <a:cxn ang="0">
                  <a:pos x="36" y="43"/>
                </a:cxn>
                <a:cxn ang="0">
                  <a:pos x="36" y="12"/>
                </a:cxn>
                <a:cxn ang="0">
                  <a:pos x="35" y="9"/>
                </a:cxn>
                <a:cxn ang="0">
                  <a:pos x="30" y="4"/>
                </a:cxn>
                <a:cxn ang="0">
                  <a:pos x="23" y="4"/>
                </a:cxn>
                <a:cxn ang="0">
                  <a:pos x="21" y="7"/>
                </a:cxn>
                <a:cxn ang="0">
                  <a:pos x="20" y="9"/>
                </a:cxn>
                <a:cxn ang="0">
                  <a:pos x="20" y="13"/>
                </a:cxn>
                <a:cxn ang="0">
                  <a:pos x="18" y="19"/>
                </a:cxn>
                <a:cxn ang="0">
                  <a:pos x="18" y="67"/>
                </a:cxn>
                <a:cxn ang="0">
                  <a:pos x="20" y="71"/>
                </a:cxn>
                <a:cxn ang="0">
                  <a:pos x="20" y="76"/>
                </a:cxn>
                <a:cxn ang="0">
                  <a:pos x="23" y="81"/>
                </a:cxn>
                <a:cxn ang="0">
                  <a:pos x="24" y="83"/>
                </a:cxn>
                <a:cxn ang="0">
                  <a:pos x="29" y="83"/>
                </a:cxn>
                <a:cxn ang="0">
                  <a:pos x="32" y="81"/>
                </a:cxn>
                <a:cxn ang="0">
                  <a:pos x="32" y="80"/>
                </a:cxn>
                <a:cxn ang="0">
                  <a:pos x="35" y="77"/>
                </a:cxn>
                <a:cxn ang="0">
                  <a:pos x="36" y="74"/>
                </a:cxn>
                <a:cxn ang="0">
                  <a:pos x="36" y="70"/>
                </a:cxn>
                <a:cxn ang="0">
                  <a:pos x="36" y="43"/>
                </a:cxn>
              </a:cxnLst>
              <a:rect l="0" t="0" r="r" b="b"/>
              <a:pathLst>
                <a:path w="54" h="87">
                  <a:moveTo>
                    <a:pt x="54" y="43"/>
                  </a:moveTo>
                  <a:lnTo>
                    <a:pt x="54" y="55"/>
                  </a:lnTo>
                  <a:lnTo>
                    <a:pt x="51" y="67"/>
                  </a:lnTo>
                  <a:lnTo>
                    <a:pt x="48" y="76"/>
                  </a:lnTo>
                  <a:lnTo>
                    <a:pt x="45" y="78"/>
                  </a:lnTo>
                  <a:lnTo>
                    <a:pt x="40" y="81"/>
                  </a:lnTo>
                  <a:lnTo>
                    <a:pt x="37" y="84"/>
                  </a:lnTo>
                  <a:lnTo>
                    <a:pt x="35" y="86"/>
                  </a:lnTo>
                  <a:lnTo>
                    <a:pt x="30" y="87"/>
                  </a:lnTo>
                  <a:lnTo>
                    <a:pt x="23" y="87"/>
                  </a:lnTo>
                  <a:lnTo>
                    <a:pt x="20" y="86"/>
                  </a:lnTo>
                  <a:lnTo>
                    <a:pt x="15" y="84"/>
                  </a:lnTo>
                  <a:lnTo>
                    <a:pt x="12" y="80"/>
                  </a:lnTo>
                  <a:lnTo>
                    <a:pt x="8" y="76"/>
                  </a:lnTo>
                  <a:lnTo>
                    <a:pt x="6" y="73"/>
                  </a:lnTo>
                  <a:lnTo>
                    <a:pt x="3" y="68"/>
                  </a:lnTo>
                  <a:lnTo>
                    <a:pt x="2" y="65"/>
                  </a:lnTo>
                  <a:lnTo>
                    <a:pt x="0" y="55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6" y="13"/>
                  </a:lnTo>
                  <a:lnTo>
                    <a:pt x="9" y="9"/>
                  </a:lnTo>
                  <a:lnTo>
                    <a:pt x="14" y="4"/>
                  </a:lnTo>
                  <a:lnTo>
                    <a:pt x="18" y="1"/>
                  </a:lnTo>
                  <a:lnTo>
                    <a:pt x="23" y="0"/>
                  </a:lnTo>
                  <a:lnTo>
                    <a:pt x="32" y="0"/>
                  </a:lnTo>
                  <a:lnTo>
                    <a:pt x="36" y="1"/>
                  </a:lnTo>
                  <a:lnTo>
                    <a:pt x="40" y="4"/>
                  </a:lnTo>
                  <a:lnTo>
                    <a:pt x="45" y="9"/>
                  </a:lnTo>
                  <a:lnTo>
                    <a:pt x="51" y="18"/>
                  </a:lnTo>
                  <a:lnTo>
                    <a:pt x="54" y="31"/>
                  </a:lnTo>
                  <a:lnTo>
                    <a:pt x="54" y="43"/>
                  </a:lnTo>
                  <a:close/>
                  <a:moveTo>
                    <a:pt x="36" y="43"/>
                  </a:moveTo>
                  <a:lnTo>
                    <a:pt x="36" y="12"/>
                  </a:lnTo>
                  <a:lnTo>
                    <a:pt x="35" y="9"/>
                  </a:lnTo>
                  <a:lnTo>
                    <a:pt x="30" y="4"/>
                  </a:lnTo>
                  <a:lnTo>
                    <a:pt x="23" y="4"/>
                  </a:lnTo>
                  <a:lnTo>
                    <a:pt x="21" y="7"/>
                  </a:lnTo>
                  <a:lnTo>
                    <a:pt x="20" y="9"/>
                  </a:lnTo>
                  <a:lnTo>
                    <a:pt x="20" y="13"/>
                  </a:lnTo>
                  <a:lnTo>
                    <a:pt x="18" y="19"/>
                  </a:lnTo>
                  <a:lnTo>
                    <a:pt x="18" y="67"/>
                  </a:lnTo>
                  <a:lnTo>
                    <a:pt x="20" y="71"/>
                  </a:lnTo>
                  <a:lnTo>
                    <a:pt x="20" y="76"/>
                  </a:lnTo>
                  <a:lnTo>
                    <a:pt x="23" y="81"/>
                  </a:lnTo>
                  <a:lnTo>
                    <a:pt x="24" y="83"/>
                  </a:lnTo>
                  <a:lnTo>
                    <a:pt x="29" y="83"/>
                  </a:lnTo>
                  <a:lnTo>
                    <a:pt x="32" y="81"/>
                  </a:lnTo>
                  <a:lnTo>
                    <a:pt x="32" y="80"/>
                  </a:lnTo>
                  <a:lnTo>
                    <a:pt x="35" y="77"/>
                  </a:lnTo>
                  <a:lnTo>
                    <a:pt x="36" y="74"/>
                  </a:lnTo>
                  <a:lnTo>
                    <a:pt x="36" y="70"/>
                  </a:lnTo>
                  <a:lnTo>
                    <a:pt x="36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64" name="Freeform 516"/>
            <p:cNvSpPr>
              <a:spLocks noEditPoints="1"/>
            </p:cNvSpPr>
            <p:nvPr/>
          </p:nvSpPr>
          <p:spPr bwMode="auto">
            <a:xfrm>
              <a:off x="4448175" y="3321050"/>
              <a:ext cx="85725" cy="138113"/>
            </a:xfrm>
            <a:custGeom>
              <a:avLst/>
              <a:gdLst/>
              <a:ahLst/>
              <a:cxnLst>
                <a:cxn ang="0">
                  <a:pos x="54" y="43"/>
                </a:cxn>
                <a:cxn ang="0">
                  <a:pos x="54" y="55"/>
                </a:cxn>
                <a:cxn ang="0">
                  <a:pos x="51" y="67"/>
                </a:cxn>
                <a:cxn ang="0">
                  <a:pos x="48" y="76"/>
                </a:cxn>
                <a:cxn ang="0">
                  <a:pos x="45" y="78"/>
                </a:cxn>
                <a:cxn ang="0">
                  <a:pos x="40" y="81"/>
                </a:cxn>
                <a:cxn ang="0">
                  <a:pos x="37" y="84"/>
                </a:cxn>
                <a:cxn ang="0">
                  <a:pos x="34" y="86"/>
                </a:cxn>
                <a:cxn ang="0">
                  <a:pos x="30" y="87"/>
                </a:cxn>
                <a:cxn ang="0">
                  <a:pos x="23" y="87"/>
                </a:cxn>
                <a:cxn ang="0">
                  <a:pos x="20" y="86"/>
                </a:cxn>
                <a:cxn ang="0">
                  <a:pos x="15" y="84"/>
                </a:cxn>
                <a:cxn ang="0">
                  <a:pos x="12" y="80"/>
                </a:cxn>
                <a:cxn ang="0">
                  <a:pos x="8" y="76"/>
                </a:cxn>
                <a:cxn ang="0">
                  <a:pos x="6" y="73"/>
                </a:cxn>
                <a:cxn ang="0">
                  <a:pos x="3" y="68"/>
                </a:cxn>
                <a:cxn ang="0">
                  <a:pos x="2" y="65"/>
                </a:cxn>
                <a:cxn ang="0">
                  <a:pos x="0" y="55"/>
                </a:cxn>
                <a:cxn ang="0">
                  <a:pos x="0" y="31"/>
                </a:cxn>
                <a:cxn ang="0">
                  <a:pos x="3" y="19"/>
                </a:cxn>
                <a:cxn ang="0">
                  <a:pos x="6" y="13"/>
                </a:cxn>
                <a:cxn ang="0">
                  <a:pos x="9" y="9"/>
                </a:cxn>
                <a:cxn ang="0">
                  <a:pos x="14" y="4"/>
                </a:cxn>
                <a:cxn ang="0">
                  <a:pos x="18" y="1"/>
                </a:cxn>
                <a:cxn ang="0">
                  <a:pos x="23" y="0"/>
                </a:cxn>
                <a:cxn ang="0">
                  <a:pos x="31" y="0"/>
                </a:cxn>
                <a:cxn ang="0">
                  <a:pos x="36" y="1"/>
                </a:cxn>
                <a:cxn ang="0">
                  <a:pos x="40" y="4"/>
                </a:cxn>
                <a:cxn ang="0">
                  <a:pos x="45" y="9"/>
                </a:cxn>
                <a:cxn ang="0">
                  <a:pos x="51" y="18"/>
                </a:cxn>
                <a:cxn ang="0">
                  <a:pos x="54" y="31"/>
                </a:cxn>
                <a:cxn ang="0">
                  <a:pos x="54" y="43"/>
                </a:cxn>
                <a:cxn ang="0">
                  <a:pos x="36" y="43"/>
                </a:cxn>
                <a:cxn ang="0">
                  <a:pos x="36" y="12"/>
                </a:cxn>
                <a:cxn ang="0">
                  <a:pos x="34" y="9"/>
                </a:cxn>
                <a:cxn ang="0">
                  <a:pos x="30" y="4"/>
                </a:cxn>
                <a:cxn ang="0">
                  <a:pos x="23" y="4"/>
                </a:cxn>
                <a:cxn ang="0">
                  <a:pos x="21" y="7"/>
                </a:cxn>
                <a:cxn ang="0">
                  <a:pos x="20" y="9"/>
                </a:cxn>
                <a:cxn ang="0">
                  <a:pos x="20" y="13"/>
                </a:cxn>
                <a:cxn ang="0">
                  <a:pos x="18" y="19"/>
                </a:cxn>
                <a:cxn ang="0">
                  <a:pos x="18" y="67"/>
                </a:cxn>
                <a:cxn ang="0">
                  <a:pos x="20" y="71"/>
                </a:cxn>
                <a:cxn ang="0">
                  <a:pos x="20" y="76"/>
                </a:cxn>
                <a:cxn ang="0">
                  <a:pos x="23" y="81"/>
                </a:cxn>
                <a:cxn ang="0">
                  <a:pos x="24" y="83"/>
                </a:cxn>
                <a:cxn ang="0">
                  <a:pos x="29" y="83"/>
                </a:cxn>
                <a:cxn ang="0">
                  <a:pos x="31" y="81"/>
                </a:cxn>
                <a:cxn ang="0">
                  <a:pos x="31" y="80"/>
                </a:cxn>
                <a:cxn ang="0">
                  <a:pos x="34" y="77"/>
                </a:cxn>
                <a:cxn ang="0">
                  <a:pos x="36" y="74"/>
                </a:cxn>
                <a:cxn ang="0">
                  <a:pos x="36" y="70"/>
                </a:cxn>
                <a:cxn ang="0">
                  <a:pos x="36" y="43"/>
                </a:cxn>
              </a:cxnLst>
              <a:rect l="0" t="0" r="r" b="b"/>
              <a:pathLst>
                <a:path w="54" h="87">
                  <a:moveTo>
                    <a:pt x="54" y="43"/>
                  </a:moveTo>
                  <a:lnTo>
                    <a:pt x="54" y="55"/>
                  </a:lnTo>
                  <a:lnTo>
                    <a:pt x="51" y="67"/>
                  </a:lnTo>
                  <a:lnTo>
                    <a:pt x="48" y="76"/>
                  </a:lnTo>
                  <a:lnTo>
                    <a:pt x="45" y="78"/>
                  </a:lnTo>
                  <a:lnTo>
                    <a:pt x="40" y="81"/>
                  </a:lnTo>
                  <a:lnTo>
                    <a:pt x="37" y="84"/>
                  </a:lnTo>
                  <a:lnTo>
                    <a:pt x="34" y="86"/>
                  </a:lnTo>
                  <a:lnTo>
                    <a:pt x="30" y="87"/>
                  </a:lnTo>
                  <a:lnTo>
                    <a:pt x="23" y="87"/>
                  </a:lnTo>
                  <a:lnTo>
                    <a:pt x="20" y="86"/>
                  </a:lnTo>
                  <a:lnTo>
                    <a:pt x="15" y="84"/>
                  </a:lnTo>
                  <a:lnTo>
                    <a:pt x="12" y="80"/>
                  </a:lnTo>
                  <a:lnTo>
                    <a:pt x="8" y="76"/>
                  </a:lnTo>
                  <a:lnTo>
                    <a:pt x="6" y="73"/>
                  </a:lnTo>
                  <a:lnTo>
                    <a:pt x="3" y="68"/>
                  </a:lnTo>
                  <a:lnTo>
                    <a:pt x="2" y="65"/>
                  </a:lnTo>
                  <a:lnTo>
                    <a:pt x="0" y="55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6" y="13"/>
                  </a:lnTo>
                  <a:lnTo>
                    <a:pt x="9" y="9"/>
                  </a:lnTo>
                  <a:lnTo>
                    <a:pt x="14" y="4"/>
                  </a:lnTo>
                  <a:lnTo>
                    <a:pt x="18" y="1"/>
                  </a:lnTo>
                  <a:lnTo>
                    <a:pt x="23" y="0"/>
                  </a:lnTo>
                  <a:lnTo>
                    <a:pt x="31" y="0"/>
                  </a:lnTo>
                  <a:lnTo>
                    <a:pt x="36" y="1"/>
                  </a:lnTo>
                  <a:lnTo>
                    <a:pt x="40" y="4"/>
                  </a:lnTo>
                  <a:lnTo>
                    <a:pt x="45" y="9"/>
                  </a:lnTo>
                  <a:lnTo>
                    <a:pt x="51" y="18"/>
                  </a:lnTo>
                  <a:lnTo>
                    <a:pt x="54" y="31"/>
                  </a:lnTo>
                  <a:lnTo>
                    <a:pt x="54" y="43"/>
                  </a:lnTo>
                  <a:close/>
                  <a:moveTo>
                    <a:pt x="36" y="43"/>
                  </a:moveTo>
                  <a:lnTo>
                    <a:pt x="36" y="12"/>
                  </a:lnTo>
                  <a:lnTo>
                    <a:pt x="34" y="9"/>
                  </a:lnTo>
                  <a:lnTo>
                    <a:pt x="30" y="4"/>
                  </a:lnTo>
                  <a:lnTo>
                    <a:pt x="23" y="4"/>
                  </a:lnTo>
                  <a:lnTo>
                    <a:pt x="21" y="7"/>
                  </a:lnTo>
                  <a:lnTo>
                    <a:pt x="20" y="9"/>
                  </a:lnTo>
                  <a:lnTo>
                    <a:pt x="20" y="13"/>
                  </a:lnTo>
                  <a:lnTo>
                    <a:pt x="18" y="19"/>
                  </a:lnTo>
                  <a:lnTo>
                    <a:pt x="18" y="67"/>
                  </a:lnTo>
                  <a:lnTo>
                    <a:pt x="20" y="71"/>
                  </a:lnTo>
                  <a:lnTo>
                    <a:pt x="20" y="76"/>
                  </a:lnTo>
                  <a:lnTo>
                    <a:pt x="23" y="81"/>
                  </a:lnTo>
                  <a:lnTo>
                    <a:pt x="24" y="83"/>
                  </a:lnTo>
                  <a:lnTo>
                    <a:pt x="29" y="83"/>
                  </a:lnTo>
                  <a:lnTo>
                    <a:pt x="31" y="81"/>
                  </a:lnTo>
                  <a:lnTo>
                    <a:pt x="31" y="80"/>
                  </a:lnTo>
                  <a:lnTo>
                    <a:pt x="34" y="77"/>
                  </a:lnTo>
                  <a:lnTo>
                    <a:pt x="36" y="74"/>
                  </a:lnTo>
                  <a:lnTo>
                    <a:pt x="36" y="70"/>
                  </a:lnTo>
                  <a:lnTo>
                    <a:pt x="36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65" name="Freeform 517"/>
            <p:cNvSpPr>
              <a:spLocks/>
            </p:cNvSpPr>
            <p:nvPr/>
          </p:nvSpPr>
          <p:spPr bwMode="auto">
            <a:xfrm>
              <a:off x="4552950" y="3427413"/>
              <a:ext cx="30163" cy="317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1" y="1"/>
                </a:cxn>
                <a:cxn ang="0">
                  <a:pos x="16" y="3"/>
                </a:cxn>
                <a:cxn ang="0">
                  <a:pos x="17" y="6"/>
                </a:cxn>
                <a:cxn ang="0">
                  <a:pos x="19" y="7"/>
                </a:cxn>
                <a:cxn ang="0">
                  <a:pos x="19" y="13"/>
                </a:cxn>
                <a:cxn ang="0">
                  <a:pos x="17" y="16"/>
                </a:cxn>
                <a:cxn ang="0">
                  <a:pos x="16" y="17"/>
                </a:cxn>
                <a:cxn ang="0">
                  <a:pos x="13" y="19"/>
                </a:cxn>
                <a:cxn ang="0">
                  <a:pos x="11" y="20"/>
                </a:cxn>
                <a:cxn ang="0">
                  <a:pos x="6" y="20"/>
                </a:cxn>
                <a:cxn ang="0">
                  <a:pos x="4" y="19"/>
                </a:cxn>
                <a:cxn ang="0">
                  <a:pos x="1" y="17"/>
                </a:cxn>
                <a:cxn ang="0">
                  <a:pos x="0" y="16"/>
                </a:cxn>
                <a:cxn ang="0">
                  <a:pos x="0" y="6"/>
                </a:cxn>
                <a:cxn ang="0">
                  <a:pos x="1" y="3"/>
                </a:cxn>
                <a:cxn ang="0">
                  <a:pos x="4" y="1"/>
                </a:cxn>
                <a:cxn ang="0">
                  <a:pos x="6" y="1"/>
                </a:cxn>
                <a:cxn ang="0">
                  <a:pos x="8" y="0"/>
                </a:cxn>
              </a:cxnLst>
              <a:rect l="0" t="0" r="r" b="b"/>
              <a:pathLst>
                <a:path w="19" h="20">
                  <a:moveTo>
                    <a:pt x="8" y="0"/>
                  </a:moveTo>
                  <a:lnTo>
                    <a:pt x="11" y="1"/>
                  </a:lnTo>
                  <a:lnTo>
                    <a:pt x="16" y="3"/>
                  </a:lnTo>
                  <a:lnTo>
                    <a:pt x="17" y="6"/>
                  </a:lnTo>
                  <a:lnTo>
                    <a:pt x="19" y="7"/>
                  </a:lnTo>
                  <a:lnTo>
                    <a:pt x="19" y="13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3" y="19"/>
                  </a:lnTo>
                  <a:lnTo>
                    <a:pt x="11" y="20"/>
                  </a:lnTo>
                  <a:lnTo>
                    <a:pt x="6" y="20"/>
                  </a:lnTo>
                  <a:lnTo>
                    <a:pt x="4" y="19"/>
                  </a:lnTo>
                  <a:lnTo>
                    <a:pt x="1" y="17"/>
                  </a:lnTo>
                  <a:lnTo>
                    <a:pt x="0" y="16"/>
                  </a:lnTo>
                  <a:lnTo>
                    <a:pt x="0" y="6"/>
                  </a:lnTo>
                  <a:lnTo>
                    <a:pt x="1" y="3"/>
                  </a:lnTo>
                  <a:lnTo>
                    <a:pt x="4" y="1"/>
                  </a:lnTo>
                  <a:lnTo>
                    <a:pt x="6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66" name="Freeform 518"/>
            <p:cNvSpPr>
              <a:spLocks/>
            </p:cNvSpPr>
            <p:nvPr/>
          </p:nvSpPr>
          <p:spPr bwMode="auto">
            <a:xfrm>
              <a:off x="4594225" y="3321050"/>
              <a:ext cx="90488" cy="136525"/>
            </a:xfrm>
            <a:custGeom>
              <a:avLst/>
              <a:gdLst/>
              <a:ahLst/>
              <a:cxnLst>
                <a:cxn ang="0">
                  <a:pos x="51" y="86"/>
                </a:cxn>
                <a:cxn ang="0">
                  <a:pos x="0" y="86"/>
                </a:cxn>
                <a:cxn ang="0">
                  <a:pos x="0" y="84"/>
                </a:cxn>
                <a:cxn ang="0">
                  <a:pos x="15" y="68"/>
                </a:cxn>
                <a:cxn ang="0">
                  <a:pos x="25" y="56"/>
                </a:cxn>
                <a:cxn ang="0">
                  <a:pos x="31" y="47"/>
                </a:cxn>
                <a:cxn ang="0">
                  <a:pos x="36" y="30"/>
                </a:cxn>
                <a:cxn ang="0">
                  <a:pos x="33" y="21"/>
                </a:cxn>
                <a:cxn ang="0">
                  <a:pos x="31" y="18"/>
                </a:cxn>
                <a:cxn ang="0">
                  <a:pos x="27" y="15"/>
                </a:cxn>
                <a:cxn ang="0">
                  <a:pos x="17" y="15"/>
                </a:cxn>
                <a:cxn ang="0">
                  <a:pos x="12" y="16"/>
                </a:cxn>
                <a:cxn ang="0">
                  <a:pos x="8" y="19"/>
                </a:cxn>
                <a:cxn ang="0">
                  <a:pos x="5" y="24"/>
                </a:cxn>
                <a:cxn ang="0">
                  <a:pos x="2" y="24"/>
                </a:cxn>
                <a:cxn ang="0">
                  <a:pos x="5" y="16"/>
                </a:cxn>
                <a:cxn ang="0">
                  <a:pos x="9" y="10"/>
                </a:cxn>
                <a:cxn ang="0">
                  <a:pos x="12" y="4"/>
                </a:cxn>
                <a:cxn ang="0">
                  <a:pos x="18" y="1"/>
                </a:cxn>
                <a:cxn ang="0">
                  <a:pos x="23" y="0"/>
                </a:cxn>
                <a:cxn ang="0">
                  <a:pos x="33" y="0"/>
                </a:cxn>
                <a:cxn ang="0">
                  <a:pos x="37" y="1"/>
                </a:cxn>
                <a:cxn ang="0">
                  <a:pos x="40" y="3"/>
                </a:cxn>
                <a:cxn ang="0">
                  <a:pos x="43" y="6"/>
                </a:cxn>
                <a:cxn ang="0">
                  <a:pos x="48" y="7"/>
                </a:cxn>
                <a:cxn ang="0">
                  <a:pos x="49" y="10"/>
                </a:cxn>
                <a:cxn ang="0">
                  <a:pos x="51" y="15"/>
                </a:cxn>
                <a:cxn ang="0">
                  <a:pos x="52" y="18"/>
                </a:cxn>
                <a:cxn ang="0">
                  <a:pos x="52" y="27"/>
                </a:cxn>
                <a:cxn ang="0">
                  <a:pos x="51" y="33"/>
                </a:cxn>
                <a:cxn ang="0">
                  <a:pos x="48" y="38"/>
                </a:cxn>
                <a:cxn ang="0">
                  <a:pos x="42" y="47"/>
                </a:cxn>
                <a:cxn ang="0">
                  <a:pos x="33" y="58"/>
                </a:cxn>
                <a:cxn ang="0">
                  <a:pos x="21" y="70"/>
                </a:cxn>
                <a:cxn ang="0">
                  <a:pos x="48" y="70"/>
                </a:cxn>
                <a:cxn ang="0">
                  <a:pos x="52" y="65"/>
                </a:cxn>
                <a:cxn ang="0">
                  <a:pos x="54" y="62"/>
                </a:cxn>
                <a:cxn ang="0">
                  <a:pos x="57" y="62"/>
                </a:cxn>
                <a:cxn ang="0">
                  <a:pos x="51" y="86"/>
                </a:cxn>
              </a:cxnLst>
              <a:rect l="0" t="0" r="r" b="b"/>
              <a:pathLst>
                <a:path w="57" h="86">
                  <a:moveTo>
                    <a:pt x="51" y="86"/>
                  </a:moveTo>
                  <a:lnTo>
                    <a:pt x="0" y="86"/>
                  </a:lnTo>
                  <a:lnTo>
                    <a:pt x="0" y="84"/>
                  </a:lnTo>
                  <a:lnTo>
                    <a:pt x="15" y="68"/>
                  </a:lnTo>
                  <a:lnTo>
                    <a:pt x="25" y="56"/>
                  </a:lnTo>
                  <a:lnTo>
                    <a:pt x="31" y="47"/>
                  </a:lnTo>
                  <a:lnTo>
                    <a:pt x="36" y="30"/>
                  </a:lnTo>
                  <a:lnTo>
                    <a:pt x="33" y="21"/>
                  </a:lnTo>
                  <a:lnTo>
                    <a:pt x="31" y="18"/>
                  </a:lnTo>
                  <a:lnTo>
                    <a:pt x="27" y="15"/>
                  </a:lnTo>
                  <a:lnTo>
                    <a:pt x="17" y="15"/>
                  </a:lnTo>
                  <a:lnTo>
                    <a:pt x="12" y="16"/>
                  </a:lnTo>
                  <a:lnTo>
                    <a:pt x="8" y="19"/>
                  </a:lnTo>
                  <a:lnTo>
                    <a:pt x="5" y="24"/>
                  </a:lnTo>
                  <a:lnTo>
                    <a:pt x="2" y="24"/>
                  </a:lnTo>
                  <a:lnTo>
                    <a:pt x="5" y="16"/>
                  </a:lnTo>
                  <a:lnTo>
                    <a:pt x="9" y="10"/>
                  </a:lnTo>
                  <a:lnTo>
                    <a:pt x="12" y="4"/>
                  </a:lnTo>
                  <a:lnTo>
                    <a:pt x="18" y="1"/>
                  </a:lnTo>
                  <a:lnTo>
                    <a:pt x="23" y="0"/>
                  </a:lnTo>
                  <a:lnTo>
                    <a:pt x="33" y="0"/>
                  </a:lnTo>
                  <a:lnTo>
                    <a:pt x="37" y="1"/>
                  </a:lnTo>
                  <a:lnTo>
                    <a:pt x="40" y="3"/>
                  </a:lnTo>
                  <a:lnTo>
                    <a:pt x="43" y="6"/>
                  </a:lnTo>
                  <a:lnTo>
                    <a:pt x="48" y="7"/>
                  </a:lnTo>
                  <a:lnTo>
                    <a:pt x="49" y="10"/>
                  </a:lnTo>
                  <a:lnTo>
                    <a:pt x="51" y="15"/>
                  </a:lnTo>
                  <a:lnTo>
                    <a:pt x="52" y="18"/>
                  </a:lnTo>
                  <a:lnTo>
                    <a:pt x="52" y="27"/>
                  </a:lnTo>
                  <a:lnTo>
                    <a:pt x="51" y="33"/>
                  </a:lnTo>
                  <a:lnTo>
                    <a:pt x="48" y="38"/>
                  </a:lnTo>
                  <a:lnTo>
                    <a:pt x="42" y="47"/>
                  </a:lnTo>
                  <a:lnTo>
                    <a:pt x="33" y="58"/>
                  </a:lnTo>
                  <a:lnTo>
                    <a:pt x="21" y="70"/>
                  </a:lnTo>
                  <a:lnTo>
                    <a:pt x="48" y="70"/>
                  </a:lnTo>
                  <a:lnTo>
                    <a:pt x="52" y="65"/>
                  </a:lnTo>
                  <a:lnTo>
                    <a:pt x="54" y="62"/>
                  </a:lnTo>
                  <a:lnTo>
                    <a:pt x="57" y="62"/>
                  </a:lnTo>
                  <a:lnTo>
                    <a:pt x="51" y="8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67" name="Freeform 519"/>
            <p:cNvSpPr>
              <a:spLocks/>
            </p:cNvSpPr>
            <p:nvPr/>
          </p:nvSpPr>
          <p:spPr bwMode="auto">
            <a:xfrm>
              <a:off x="4700588" y="3322638"/>
              <a:ext cx="87313" cy="1365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55" y="0"/>
                </a:cxn>
                <a:cxn ang="0">
                  <a:pos x="47" y="15"/>
                </a:cxn>
                <a:cxn ang="0">
                  <a:pos x="15" y="15"/>
                </a:cxn>
                <a:cxn ang="0">
                  <a:pos x="10" y="24"/>
                </a:cxn>
                <a:cxn ang="0">
                  <a:pos x="30" y="27"/>
                </a:cxn>
                <a:cxn ang="0">
                  <a:pos x="44" y="34"/>
                </a:cxn>
                <a:cxn ang="0">
                  <a:pos x="49" y="39"/>
                </a:cxn>
                <a:cxn ang="0">
                  <a:pos x="52" y="43"/>
                </a:cxn>
                <a:cxn ang="0">
                  <a:pos x="55" y="55"/>
                </a:cxn>
                <a:cxn ang="0">
                  <a:pos x="53" y="64"/>
                </a:cxn>
                <a:cxn ang="0">
                  <a:pos x="50" y="72"/>
                </a:cxn>
                <a:cxn ang="0">
                  <a:pos x="47" y="76"/>
                </a:cxn>
                <a:cxn ang="0">
                  <a:pos x="46" y="79"/>
                </a:cxn>
                <a:cxn ang="0">
                  <a:pos x="37" y="82"/>
                </a:cxn>
                <a:cxn ang="0">
                  <a:pos x="31" y="85"/>
                </a:cxn>
                <a:cxn ang="0">
                  <a:pos x="27" y="86"/>
                </a:cxn>
                <a:cxn ang="0">
                  <a:pos x="10" y="86"/>
                </a:cxn>
                <a:cxn ang="0">
                  <a:pos x="7" y="85"/>
                </a:cxn>
                <a:cxn ang="0">
                  <a:pos x="4" y="82"/>
                </a:cxn>
                <a:cxn ang="0">
                  <a:pos x="1" y="80"/>
                </a:cxn>
                <a:cxn ang="0">
                  <a:pos x="0" y="77"/>
                </a:cxn>
                <a:cxn ang="0">
                  <a:pos x="0" y="76"/>
                </a:cxn>
                <a:cxn ang="0">
                  <a:pos x="1" y="73"/>
                </a:cxn>
                <a:cxn ang="0">
                  <a:pos x="6" y="69"/>
                </a:cxn>
                <a:cxn ang="0">
                  <a:pos x="7" y="69"/>
                </a:cxn>
                <a:cxn ang="0">
                  <a:pos x="10" y="70"/>
                </a:cxn>
                <a:cxn ang="0">
                  <a:pos x="12" y="70"/>
                </a:cxn>
                <a:cxn ang="0">
                  <a:pos x="13" y="72"/>
                </a:cxn>
                <a:cxn ang="0">
                  <a:pos x="16" y="73"/>
                </a:cxn>
                <a:cxn ang="0">
                  <a:pos x="19" y="76"/>
                </a:cxn>
                <a:cxn ang="0">
                  <a:pos x="25" y="79"/>
                </a:cxn>
                <a:cxn ang="0">
                  <a:pos x="27" y="79"/>
                </a:cxn>
                <a:cxn ang="0">
                  <a:pos x="28" y="80"/>
                </a:cxn>
                <a:cxn ang="0">
                  <a:pos x="34" y="80"/>
                </a:cxn>
                <a:cxn ang="0">
                  <a:pos x="40" y="77"/>
                </a:cxn>
                <a:cxn ang="0">
                  <a:pos x="43" y="72"/>
                </a:cxn>
                <a:cxn ang="0">
                  <a:pos x="44" y="67"/>
                </a:cxn>
                <a:cxn ang="0">
                  <a:pos x="43" y="63"/>
                </a:cxn>
                <a:cxn ang="0">
                  <a:pos x="41" y="57"/>
                </a:cxn>
                <a:cxn ang="0">
                  <a:pos x="37" y="54"/>
                </a:cxn>
                <a:cxn ang="0">
                  <a:pos x="33" y="49"/>
                </a:cxn>
                <a:cxn ang="0">
                  <a:pos x="21" y="45"/>
                </a:cxn>
                <a:cxn ang="0">
                  <a:pos x="6" y="42"/>
                </a:cxn>
                <a:cxn ang="0">
                  <a:pos x="0" y="42"/>
                </a:cxn>
                <a:cxn ang="0">
                  <a:pos x="16" y="0"/>
                </a:cxn>
              </a:cxnLst>
              <a:rect l="0" t="0" r="r" b="b"/>
              <a:pathLst>
                <a:path w="55" h="86">
                  <a:moveTo>
                    <a:pt x="16" y="0"/>
                  </a:moveTo>
                  <a:lnTo>
                    <a:pt x="55" y="0"/>
                  </a:lnTo>
                  <a:lnTo>
                    <a:pt x="47" y="15"/>
                  </a:lnTo>
                  <a:lnTo>
                    <a:pt x="15" y="15"/>
                  </a:lnTo>
                  <a:lnTo>
                    <a:pt x="10" y="24"/>
                  </a:lnTo>
                  <a:lnTo>
                    <a:pt x="30" y="27"/>
                  </a:lnTo>
                  <a:lnTo>
                    <a:pt x="44" y="34"/>
                  </a:lnTo>
                  <a:lnTo>
                    <a:pt x="49" y="39"/>
                  </a:lnTo>
                  <a:lnTo>
                    <a:pt x="52" y="43"/>
                  </a:lnTo>
                  <a:lnTo>
                    <a:pt x="55" y="55"/>
                  </a:lnTo>
                  <a:lnTo>
                    <a:pt x="53" y="64"/>
                  </a:lnTo>
                  <a:lnTo>
                    <a:pt x="50" y="72"/>
                  </a:lnTo>
                  <a:lnTo>
                    <a:pt x="47" y="76"/>
                  </a:lnTo>
                  <a:lnTo>
                    <a:pt x="46" y="79"/>
                  </a:lnTo>
                  <a:lnTo>
                    <a:pt x="37" y="82"/>
                  </a:lnTo>
                  <a:lnTo>
                    <a:pt x="31" y="85"/>
                  </a:lnTo>
                  <a:lnTo>
                    <a:pt x="27" y="86"/>
                  </a:lnTo>
                  <a:lnTo>
                    <a:pt x="10" y="86"/>
                  </a:lnTo>
                  <a:lnTo>
                    <a:pt x="7" y="85"/>
                  </a:lnTo>
                  <a:lnTo>
                    <a:pt x="4" y="82"/>
                  </a:lnTo>
                  <a:lnTo>
                    <a:pt x="1" y="80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1" y="73"/>
                  </a:lnTo>
                  <a:lnTo>
                    <a:pt x="6" y="69"/>
                  </a:lnTo>
                  <a:lnTo>
                    <a:pt x="7" y="69"/>
                  </a:lnTo>
                  <a:lnTo>
                    <a:pt x="10" y="70"/>
                  </a:lnTo>
                  <a:lnTo>
                    <a:pt x="12" y="70"/>
                  </a:lnTo>
                  <a:lnTo>
                    <a:pt x="13" y="72"/>
                  </a:lnTo>
                  <a:lnTo>
                    <a:pt x="16" y="73"/>
                  </a:lnTo>
                  <a:lnTo>
                    <a:pt x="19" y="76"/>
                  </a:lnTo>
                  <a:lnTo>
                    <a:pt x="25" y="79"/>
                  </a:lnTo>
                  <a:lnTo>
                    <a:pt x="27" y="79"/>
                  </a:lnTo>
                  <a:lnTo>
                    <a:pt x="28" y="80"/>
                  </a:lnTo>
                  <a:lnTo>
                    <a:pt x="34" y="80"/>
                  </a:lnTo>
                  <a:lnTo>
                    <a:pt x="40" y="77"/>
                  </a:lnTo>
                  <a:lnTo>
                    <a:pt x="43" y="72"/>
                  </a:lnTo>
                  <a:lnTo>
                    <a:pt x="44" y="67"/>
                  </a:lnTo>
                  <a:lnTo>
                    <a:pt x="43" y="63"/>
                  </a:lnTo>
                  <a:lnTo>
                    <a:pt x="41" y="57"/>
                  </a:lnTo>
                  <a:lnTo>
                    <a:pt x="37" y="54"/>
                  </a:lnTo>
                  <a:lnTo>
                    <a:pt x="33" y="49"/>
                  </a:lnTo>
                  <a:lnTo>
                    <a:pt x="21" y="45"/>
                  </a:lnTo>
                  <a:lnTo>
                    <a:pt x="6" y="42"/>
                  </a:lnTo>
                  <a:lnTo>
                    <a:pt x="0" y="4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68" name="Freeform 520"/>
            <p:cNvSpPr>
              <a:spLocks noEditPoints="1"/>
            </p:cNvSpPr>
            <p:nvPr/>
          </p:nvSpPr>
          <p:spPr bwMode="auto">
            <a:xfrm>
              <a:off x="4970463" y="3321050"/>
              <a:ext cx="85725" cy="138113"/>
            </a:xfrm>
            <a:custGeom>
              <a:avLst/>
              <a:gdLst/>
              <a:ahLst/>
              <a:cxnLst>
                <a:cxn ang="0">
                  <a:pos x="54" y="43"/>
                </a:cxn>
                <a:cxn ang="0">
                  <a:pos x="54" y="55"/>
                </a:cxn>
                <a:cxn ang="0">
                  <a:pos x="51" y="67"/>
                </a:cxn>
                <a:cxn ang="0">
                  <a:pos x="48" y="76"/>
                </a:cxn>
                <a:cxn ang="0">
                  <a:pos x="45" y="78"/>
                </a:cxn>
                <a:cxn ang="0">
                  <a:pos x="40" y="81"/>
                </a:cxn>
                <a:cxn ang="0">
                  <a:pos x="38" y="84"/>
                </a:cxn>
                <a:cxn ang="0">
                  <a:pos x="35" y="86"/>
                </a:cxn>
                <a:cxn ang="0">
                  <a:pos x="30" y="87"/>
                </a:cxn>
                <a:cxn ang="0">
                  <a:pos x="23" y="87"/>
                </a:cxn>
                <a:cxn ang="0">
                  <a:pos x="20" y="86"/>
                </a:cxn>
                <a:cxn ang="0">
                  <a:pos x="15" y="84"/>
                </a:cxn>
                <a:cxn ang="0">
                  <a:pos x="12" y="80"/>
                </a:cxn>
                <a:cxn ang="0">
                  <a:pos x="8" y="76"/>
                </a:cxn>
                <a:cxn ang="0">
                  <a:pos x="6" y="73"/>
                </a:cxn>
                <a:cxn ang="0">
                  <a:pos x="3" y="68"/>
                </a:cxn>
                <a:cxn ang="0">
                  <a:pos x="2" y="65"/>
                </a:cxn>
                <a:cxn ang="0">
                  <a:pos x="0" y="55"/>
                </a:cxn>
                <a:cxn ang="0">
                  <a:pos x="0" y="31"/>
                </a:cxn>
                <a:cxn ang="0">
                  <a:pos x="3" y="19"/>
                </a:cxn>
                <a:cxn ang="0">
                  <a:pos x="6" y="13"/>
                </a:cxn>
                <a:cxn ang="0">
                  <a:pos x="9" y="9"/>
                </a:cxn>
                <a:cxn ang="0">
                  <a:pos x="14" y="4"/>
                </a:cxn>
                <a:cxn ang="0">
                  <a:pos x="18" y="1"/>
                </a:cxn>
                <a:cxn ang="0">
                  <a:pos x="23" y="0"/>
                </a:cxn>
                <a:cxn ang="0">
                  <a:pos x="32" y="0"/>
                </a:cxn>
                <a:cxn ang="0">
                  <a:pos x="36" y="1"/>
                </a:cxn>
                <a:cxn ang="0">
                  <a:pos x="40" y="4"/>
                </a:cxn>
                <a:cxn ang="0">
                  <a:pos x="45" y="9"/>
                </a:cxn>
                <a:cxn ang="0">
                  <a:pos x="51" y="18"/>
                </a:cxn>
                <a:cxn ang="0">
                  <a:pos x="54" y="31"/>
                </a:cxn>
                <a:cxn ang="0">
                  <a:pos x="54" y="43"/>
                </a:cxn>
                <a:cxn ang="0">
                  <a:pos x="36" y="43"/>
                </a:cxn>
                <a:cxn ang="0">
                  <a:pos x="36" y="12"/>
                </a:cxn>
                <a:cxn ang="0">
                  <a:pos x="35" y="9"/>
                </a:cxn>
                <a:cxn ang="0">
                  <a:pos x="30" y="4"/>
                </a:cxn>
                <a:cxn ang="0">
                  <a:pos x="23" y="4"/>
                </a:cxn>
                <a:cxn ang="0">
                  <a:pos x="21" y="7"/>
                </a:cxn>
                <a:cxn ang="0">
                  <a:pos x="20" y="9"/>
                </a:cxn>
                <a:cxn ang="0">
                  <a:pos x="20" y="13"/>
                </a:cxn>
                <a:cxn ang="0">
                  <a:pos x="18" y="19"/>
                </a:cxn>
                <a:cxn ang="0">
                  <a:pos x="18" y="67"/>
                </a:cxn>
                <a:cxn ang="0">
                  <a:pos x="20" y="71"/>
                </a:cxn>
                <a:cxn ang="0">
                  <a:pos x="20" y="76"/>
                </a:cxn>
                <a:cxn ang="0">
                  <a:pos x="23" y="81"/>
                </a:cxn>
                <a:cxn ang="0">
                  <a:pos x="24" y="83"/>
                </a:cxn>
                <a:cxn ang="0">
                  <a:pos x="29" y="83"/>
                </a:cxn>
                <a:cxn ang="0">
                  <a:pos x="32" y="81"/>
                </a:cxn>
                <a:cxn ang="0">
                  <a:pos x="32" y="80"/>
                </a:cxn>
                <a:cxn ang="0">
                  <a:pos x="35" y="77"/>
                </a:cxn>
                <a:cxn ang="0">
                  <a:pos x="36" y="74"/>
                </a:cxn>
                <a:cxn ang="0">
                  <a:pos x="36" y="70"/>
                </a:cxn>
                <a:cxn ang="0">
                  <a:pos x="36" y="43"/>
                </a:cxn>
              </a:cxnLst>
              <a:rect l="0" t="0" r="r" b="b"/>
              <a:pathLst>
                <a:path w="54" h="87">
                  <a:moveTo>
                    <a:pt x="54" y="43"/>
                  </a:moveTo>
                  <a:lnTo>
                    <a:pt x="54" y="55"/>
                  </a:lnTo>
                  <a:lnTo>
                    <a:pt x="51" y="67"/>
                  </a:lnTo>
                  <a:lnTo>
                    <a:pt x="48" y="76"/>
                  </a:lnTo>
                  <a:lnTo>
                    <a:pt x="45" y="78"/>
                  </a:lnTo>
                  <a:lnTo>
                    <a:pt x="40" y="81"/>
                  </a:lnTo>
                  <a:lnTo>
                    <a:pt x="38" y="84"/>
                  </a:lnTo>
                  <a:lnTo>
                    <a:pt x="35" y="86"/>
                  </a:lnTo>
                  <a:lnTo>
                    <a:pt x="30" y="87"/>
                  </a:lnTo>
                  <a:lnTo>
                    <a:pt x="23" y="87"/>
                  </a:lnTo>
                  <a:lnTo>
                    <a:pt x="20" y="86"/>
                  </a:lnTo>
                  <a:lnTo>
                    <a:pt x="15" y="84"/>
                  </a:lnTo>
                  <a:lnTo>
                    <a:pt x="12" y="80"/>
                  </a:lnTo>
                  <a:lnTo>
                    <a:pt x="8" y="76"/>
                  </a:lnTo>
                  <a:lnTo>
                    <a:pt x="6" y="73"/>
                  </a:lnTo>
                  <a:lnTo>
                    <a:pt x="3" y="68"/>
                  </a:lnTo>
                  <a:lnTo>
                    <a:pt x="2" y="65"/>
                  </a:lnTo>
                  <a:lnTo>
                    <a:pt x="0" y="55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6" y="13"/>
                  </a:lnTo>
                  <a:lnTo>
                    <a:pt x="9" y="9"/>
                  </a:lnTo>
                  <a:lnTo>
                    <a:pt x="14" y="4"/>
                  </a:lnTo>
                  <a:lnTo>
                    <a:pt x="18" y="1"/>
                  </a:lnTo>
                  <a:lnTo>
                    <a:pt x="23" y="0"/>
                  </a:lnTo>
                  <a:lnTo>
                    <a:pt x="32" y="0"/>
                  </a:lnTo>
                  <a:lnTo>
                    <a:pt x="36" y="1"/>
                  </a:lnTo>
                  <a:lnTo>
                    <a:pt x="40" y="4"/>
                  </a:lnTo>
                  <a:lnTo>
                    <a:pt x="45" y="9"/>
                  </a:lnTo>
                  <a:lnTo>
                    <a:pt x="51" y="18"/>
                  </a:lnTo>
                  <a:lnTo>
                    <a:pt x="54" y="31"/>
                  </a:lnTo>
                  <a:lnTo>
                    <a:pt x="54" y="43"/>
                  </a:lnTo>
                  <a:close/>
                  <a:moveTo>
                    <a:pt x="36" y="43"/>
                  </a:moveTo>
                  <a:lnTo>
                    <a:pt x="36" y="12"/>
                  </a:lnTo>
                  <a:lnTo>
                    <a:pt x="35" y="9"/>
                  </a:lnTo>
                  <a:lnTo>
                    <a:pt x="30" y="4"/>
                  </a:lnTo>
                  <a:lnTo>
                    <a:pt x="23" y="4"/>
                  </a:lnTo>
                  <a:lnTo>
                    <a:pt x="21" y="7"/>
                  </a:lnTo>
                  <a:lnTo>
                    <a:pt x="20" y="9"/>
                  </a:lnTo>
                  <a:lnTo>
                    <a:pt x="20" y="13"/>
                  </a:lnTo>
                  <a:lnTo>
                    <a:pt x="18" y="19"/>
                  </a:lnTo>
                  <a:lnTo>
                    <a:pt x="18" y="67"/>
                  </a:lnTo>
                  <a:lnTo>
                    <a:pt x="20" y="71"/>
                  </a:lnTo>
                  <a:lnTo>
                    <a:pt x="20" y="76"/>
                  </a:lnTo>
                  <a:lnTo>
                    <a:pt x="23" y="81"/>
                  </a:lnTo>
                  <a:lnTo>
                    <a:pt x="24" y="83"/>
                  </a:lnTo>
                  <a:lnTo>
                    <a:pt x="29" y="83"/>
                  </a:lnTo>
                  <a:lnTo>
                    <a:pt x="32" y="81"/>
                  </a:lnTo>
                  <a:lnTo>
                    <a:pt x="32" y="80"/>
                  </a:lnTo>
                  <a:lnTo>
                    <a:pt x="35" y="77"/>
                  </a:lnTo>
                  <a:lnTo>
                    <a:pt x="36" y="74"/>
                  </a:lnTo>
                  <a:lnTo>
                    <a:pt x="36" y="70"/>
                  </a:lnTo>
                  <a:lnTo>
                    <a:pt x="36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69" name="Freeform 521"/>
            <p:cNvSpPr>
              <a:spLocks/>
            </p:cNvSpPr>
            <p:nvPr/>
          </p:nvSpPr>
          <p:spPr bwMode="auto">
            <a:xfrm>
              <a:off x="5075238" y="3427413"/>
              <a:ext cx="30163" cy="31750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2" y="1"/>
                </a:cxn>
                <a:cxn ang="0">
                  <a:pos x="16" y="3"/>
                </a:cxn>
                <a:cxn ang="0">
                  <a:pos x="17" y="6"/>
                </a:cxn>
                <a:cxn ang="0">
                  <a:pos x="19" y="7"/>
                </a:cxn>
                <a:cxn ang="0">
                  <a:pos x="19" y="13"/>
                </a:cxn>
                <a:cxn ang="0">
                  <a:pos x="17" y="16"/>
                </a:cxn>
                <a:cxn ang="0">
                  <a:pos x="16" y="17"/>
                </a:cxn>
                <a:cxn ang="0">
                  <a:pos x="13" y="19"/>
                </a:cxn>
                <a:cxn ang="0">
                  <a:pos x="12" y="20"/>
                </a:cxn>
                <a:cxn ang="0">
                  <a:pos x="6" y="20"/>
                </a:cxn>
                <a:cxn ang="0">
                  <a:pos x="4" y="19"/>
                </a:cxn>
                <a:cxn ang="0">
                  <a:pos x="1" y="17"/>
                </a:cxn>
                <a:cxn ang="0">
                  <a:pos x="0" y="16"/>
                </a:cxn>
                <a:cxn ang="0">
                  <a:pos x="0" y="6"/>
                </a:cxn>
                <a:cxn ang="0">
                  <a:pos x="1" y="3"/>
                </a:cxn>
                <a:cxn ang="0">
                  <a:pos x="4" y="1"/>
                </a:cxn>
                <a:cxn ang="0">
                  <a:pos x="6" y="1"/>
                </a:cxn>
                <a:cxn ang="0">
                  <a:pos x="9" y="0"/>
                </a:cxn>
              </a:cxnLst>
              <a:rect l="0" t="0" r="r" b="b"/>
              <a:pathLst>
                <a:path w="19" h="20">
                  <a:moveTo>
                    <a:pt x="9" y="0"/>
                  </a:moveTo>
                  <a:lnTo>
                    <a:pt x="12" y="1"/>
                  </a:lnTo>
                  <a:lnTo>
                    <a:pt x="16" y="3"/>
                  </a:lnTo>
                  <a:lnTo>
                    <a:pt x="17" y="6"/>
                  </a:lnTo>
                  <a:lnTo>
                    <a:pt x="19" y="7"/>
                  </a:lnTo>
                  <a:lnTo>
                    <a:pt x="19" y="13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3" y="19"/>
                  </a:lnTo>
                  <a:lnTo>
                    <a:pt x="12" y="20"/>
                  </a:lnTo>
                  <a:lnTo>
                    <a:pt x="6" y="20"/>
                  </a:lnTo>
                  <a:lnTo>
                    <a:pt x="4" y="19"/>
                  </a:lnTo>
                  <a:lnTo>
                    <a:pt x="1" y="17"/>
                  </a:lnTo>
                  <a:lnTo>
                    <a:pt x="0" y="16"/>
                  </a:lnTo>
                  <a:lnTo>
                    <a:pt x="0" y="6"/>
                  </a:lnTo>
                  <a:lnTo>
                    <a:pt x="1" y="3"/>
                  </a:lnTo>
                  <a:lnTo>
                    <a:pt x="4" y="1"/>
                  </a:lnTo>
                  <a:lnTo>
                    <a:pt x="6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70" name="Freeform 522"/>
            <p:cNvSpPr>
              <a:spLocks/>
            </p:cNvSpPr>
            <p:nvPr/>
          </p:nvSpPr>
          <p:spPr bwMode="auto">
            <a:xfrm>
              <a:off x="5121275" y="3322638"/>
              <a:ext cx="87313" cy="136525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55" y="0"/>
                </a:cxn>
                <a:cxn ang="0">
                  <a:pos x="48" y="15"/>
                </a:cxn>
                <a:cxn ang="0">
                  <a:pos x="15" y="15"/>
                </a:cxn>
                <a:cxn ang="0">
                  <a:pos x="11" y="24"/>
                </a:cxn>
                <a:cxn ang="0">
                  <a:pos x="30" y="27"/>
                </a:cxn>
                <a:cxn ang="0">
                  <a:pos x="45" y="34"/>
                </a:cxn>
                <a:cxn ang="0">
                  <a:pos x="49" y="39"/>
                </a:cxn>
                <a:cxn ang="0">
                  <a:pos x="52" y="43"/>
                </a:cxn>
                <a:cxn ang="0">
                  <a:pos x="55" y="55"/>
                </a:cxn>
                <a:cxn ang="0">
                  <a:pos x="54" y="64"/>
                </a:cxn>
                <a:cxn ang="0">
                  <a:pos x="51" y="72"/>
                </a:cxn>
                <a:cxn ang="0">
                  <a:pos x="49" y="76"/>
                </a:cxn>
                <a:cxn ang="0">
                  <a:pos x="46" y="79"/>
                </a:cxn>
                <a:cxn ang="0">
                  <a:pos x="37" y="82"/>
                </a:cxn>
                <a:cxn ang="0">
                  <a:pos x="31" y="85"/>
                </a:cxn>
                <a:cxn ang="0">
                  <a:pos x="27" y="86"/>
                </a:cxn>
                <a:cxn ang="0">
                  <a:pos x="11" y="86"/>
                </a:cxn>
                <a:cxn ang="0">
                  <a:pos x="8" y="85"/>
                </a:cxn>
                <a:cxn ang="0">
                  <a:pos x="5" y="82"/>
                </a:cxn>
                <a:cxn ang="0">
                  <a:pos x="2" y="80"/>
                </a:cxn>
                <a:cxn ang="0">
                  <a:pos x="0" y="77"/>
                </a:cxn>
                <a:cxn ang="0">
                  <a:pos x="0" y="76"/>
                </a:cxn>
                <a:cxn ang="0">
                  <a:pos x="2" y="73"/>
                </a:cxn>
                <a:cxn ang="0">
                  <a:pos x="5" y="70"/>
                </a:cxn>
                <a:cxn ang="0">
                  <a:pos x="8" y="69"/>
                </a:cxn>
                <a:cxn ang="0">
                  <a:pos x="9" y="69"/>
                </a:cxn>
                <a:cxn ang="0">
                  <a:pos x="11" y="70"/>
                </a:cxn>
                <a:cxn ang="0">
                  <a:pos x="12" y="70"/>
                </a:cxn>
                <a:cxn ang="0">
                  <a:pos x="14" y="72"/>
                </a:cxn>
                <a:cxn ang="0">
                  <a:pos x="17" y="73"/>
                </a:cxn>
                <a:cxn ang="0">
                  <a:pos x="20" y="76"/>
                </a:cxn>
                <a:cxn ang="0">
                  <a:pos x="26" y="79"/>
                </a:cxn>
                <a:cxn ang="0">
                  <a:pos x="27" y="79"/>
                </a:cxn>
                <a:cxn ang="0">
                  <a:pos x="29" y="80"/>
                </a:cxn>
                <a:cxn ang="0">
                  <a:pos x="34" y="80"/>
                </a:cxn>
                <a:cxn ang="0">
                  <a:pos x="40" y="77"/>
                </a:cxn>
                <a:cxn ang="0">
                  <a:pos x="43" y="72"/>
                </a:cxn>
                <a:cxn ang="0">
                  <a:pos x="45" y="67"/>
                </a:cxn>
                <a:cxn ang="0">
                  <a:pos x="43" y="63"/>
                </a:cxn>
                <a:cxn ang="0">
                  <a:pos x="42" y="57"/>
                </a:cxn>
                <a:cxn ang="0">
                  <a:pos x="37" y="54"/>
                </a:cxn>
                <a:cxn ang="0">
                  <a:pos x="33" y="49"/>
                </a:cxn>
                <a:cxn ang="0">
                  <a:pos x="21" y="45"/>
                </a:cxn>
                <a:cxn ang="0">
                  <a:pos x="6" y="42"/>
                </a:cxn>
                <a:cxn ang="0">
                  <a:pos x="0" y="42"/>
                </a:cxn>
                <a:cxn ang="0">
                  <a:pos x="17" y="0"/>
                </a:cxn>
              </a:cxnLst>
              <a:rect l="0" t="0" r="r" b="b"/>
              <a:pathLst>
                <a:path w="55" h="86">
                  <a:moveTo>
                    <a:pt x="17" y="0"/>
                  </a:moveTo>
                  <a:lnTo>
                    <a:pt x="55" y="0"/>
                  </a:lnTo>
                  <a:lnTo>
                    <a:pt x="48" y="15"/>
                  </a:lnTo>
                  <a:lnTo>
                    <a:pt x="15" y="15"/>
                  </a:lnTo>
                  <a:lnTo>
                    <a:pt x="11" y="24"/>
                  </a:lnTo>
                  <a:lnTo>
                    <a:pt x="30" y="27"/>
                  </a:lnTo>
                  <a:lnTo>
                    <a:pt x="45" y="34"/>
                  </a:lnTo>
                  <a:lnTo>
                    <a:pt x="49" y="39"/>
                  </a:lnTo>
                  <a:lnTo>
                    <a:pt x="52" y="43"/>
                  </a:lnTo>
                  <a:lnTo>
                    <a:pt x="55" y="55"/>
                  </a:lnTo>
                  <a:lnTo>
                    <a:pt x="54" y="64"/>
                  </a:lnTo>
                  <a:lnTo>
                    <a:pt x="51" y="72"/>
                  </a:lnTo>
                  <a:lnTo>
                    <a:pt x="49" y="76"/>
                  </a:lnTo>
                  <a:lnTo>
                    <a:pt x="46" y="79"/>
                  </a:lnTo>
                  <a:lnTo>
                    <a:pt x="37" y="82"/>
                  </a:lnTo>
                  <a:lnTo>
                    <a:pt x="31" y="85"/>
                  </a:lnTo>
                  <a:lnTo>
                    <a:pt x="27" y="86"/>
                  </a:lnTo>
                  <a:lnTo>
                    <a:pt x="11" y="86"/>
                  </a:lnTo>
                  <a:lnTo>
                    <a:pt x="8" y="85"/>
                  </a:lnTo>
                  <a:lnTo>
                    <a:pt x="5" y="82"/>
                  </a:lnTo>
                  <a:lnTo>
                    <a:pt x="2" y="80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3"/>
                  </a:lnTo>
                  <a:lnTo>
                    <a:pt x="5" y="70"/>
                  </a:lnTo>
                  <a:lnTo>
                    <a:pt x="8" y="69"/>
                  </a:lnTo>
                  <a:lnTo>
                    <a:pt x="9" y="69"/>
                  </a:lnTo>
                  <a:lnTo>
                    <a:pt x="11" y="70"/>
                  </a:lnTo>
                  <a:lnTo>
                    <a:pt x="12" y="70"/>
                  </a:lnTo>
                  <a:lnTo>
                    <a:pt x="14" y="72"/>
                  </a:lnTo>
                  <a:lnTo>
                    <a:pt x="17" y="73"/>
                  </a:lnTo>
                  <a:lnTo>
                    <a:pt x="20" y="76"/>
                  </a:lnTo>
                  <a:lnTo>
                    <a:pt x="26" y="79"/>
                  </a:lnTo>
                  <a:lnTo>
                    <a:pt x="27" y="79"/>
                  </a:lnTo>
                  <a:lnTo>
                    <a:pt x="29" y="80"/>
                  </a:lnTo>
                  <a:lnTo>
                    <a:pt x="34" y="80"/>
                  </a:lnTo>
                  <a:lnTo>
                    <a:pt x="40" y="77"/>
                  </a:lnTo>
                  <a:lnTo>
                    <a:pt x="43" y="72"/>
                  </a:lnTo>
                  <a:lnTo>
                    <a:pt x="45" y="67"/>
                  </a:lnTo>
                  <a:lnTo>
                    <a:pt x="43" y="63"/>
                  </a:lnTo>
                  <a:lnTo>
                    <a:pt x="42" y="57"/>
                  </a:lnTo>
                  <a:lnTo>
                    <a:pt x="37" y="54"/>
                  </a:lnTo>
                  <a:lnTo>
                    <a:pt x="33" y="49"/>
                  </a:lnTo>
                  <a:lnTo>
                    <a:pt x="21" y="45"/>
                  </a:lnTo>
                  <a:lnTo>
                    <a:pt x="6" y="42"/>
                  </a:lnTo>
                  <a:lnTo>
                    <a:pt x="0" y="42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71" name="Freeform 523"/>
            <p:cNvSpPr>
              <a:spLocks noEditPoints="1"/>
            </p:cNvSpPr>
            <p:nvPr/>
          </p:nvSpPr>
          <p:spPr bwMode="auto">
            <a:xfrm>
              <a:off x="5389563" y="3321050"/>
              <a:ext cx="85725" cy="138113"/>
            </a:xfrm>
            <a:custGeom>
              <a:avLst/>
              <a:gdLst/>
              <a:ahLst/>
              <a:cxnLst>
                <a:cxn ang="0">
                  <a:pos x="54" y="43"/>
                </a:cxn>
                <a:cxn ang="0">
                  <a:pos x="54" y="55"/>
                </a:cxn>
                <a:cxn ang="0">
                  <a:pos x="51" y="67"/>
                </a:cxn>
                <a:cxn ang="0">
                  <a:pos x="48" y="76"/>
                </a:cxn>
                <a:cxn ang="0">
                  <a:pos x="45" y="78"/>
                </a:cxn>
                <a:cxn ang="0">
                  <a:pos x="40" y="81"/>
                </a:cxn>
                <a:cxn ang="0">
                  <a:pos x="37" y="84"/>
                </a:cxn>
                <a:cxn ang="0">
                  <a:pos x="34" y="86"/>
                </a:cxn>
                <a:cxn ang="0">
                  <a:pos x="30" y="87"/>
                </a:cxn>
                <a:cxn ang="0">
                  <a:pos x="23" y="87"/>
                </a:cxn>
                <a:cxn ang="0">
                  <a:pos x="20" y="86"/>
                </a:cxn>
                <a:cxn ang="0">
                  <a:pos x="15" y="84"/>
                </a:cxn>
                <a:cxn ang="0">
                  <a:pos x="12" y="80"/>
                </a:cxn>
                <a:cxn ang="0">
                  <a:pos x="8" y="76"/>
                </a:cxn>
                <a:cxn ang="0">
                  <a:pos x="6" y="73"/>
                </a:cxn>
                <a:cxn ang="0">
                  <a:pos x="3" y="68"/>
                </a:cxn>
                <a:cxn ang="0">
                  <a:pos x="2" y="65"/>
                </a:cxn>
                <a:cxn ang="0">
                  <a:pos x="0" y="55"/>
                </a:cxn>
                <a:cxn ang="0">
                  <a:pos x="0" y="31"/>
                </a:cxn>
                <a:cxn ang="0">
                  <a:pos x="3" y="19"/>
                </a:cxn>
                <a:cxn ang="0">
                  <a:pos x="6" y="13"/>
                </a:cxn>
                <a:cxn ang="0">
                  <a:pos x="9" y="9"/>
                </a:cxn>
                <a:cxn ang="0">
                  <a:pos x="14" y="4"/>
                </a:cxn>
                <a:cxn ang="0">
                  <a:pos x="18" y="1"/>
                </a:cxn>
                <a:cxn ang="0">
                  <a:pos x="23" y="0"/>
                </a:cxn>
                <a:cxn ang="0">
                  <a:pos x="31" y="0"/>
                </a:cxn>
                <a:cxn ang="0">
                  <a:pos x="36" y="1"/>
                </a:cxn>
                <a:cxn ang="0">
                  <a:pos x="40" y="4"/>
                </a:cxn>
                <a:cxn ang="0">
                  <a:pos x="45" y="9"/>
                </a:cxn>
                <a:cxn ang="0">
                  <a:pos x="51" y="18"/>
                </a:cxn>
                <a:cxn ang="0">
                  <a:pos x="54" y="31"/>
                </a:cxn>
                <a:cxn ang="0">
                  <a:pos x="54" y="43"/>
                </a:cxn>
                <a:cxn ang="0">
                  <a:pos x="36" y="43"/>
                </a:cxn>
                <a:cxn ang="0">
                  <a:pos x="36" y="12"/>
                </a:cxn>
                <a:cxn ang="0">
                  <a:pos x="34" y="9"/>
                </a:cxn>
                <a:cxn ang="0">
                  <a:pos x="30" y="4"/>
                </a:cxn>
                <a:cxn ang="0">
                  <a:pos x="23" y="4"/>
                </a:cxn>
                <a:cxn ang="0">
                  <a:pos x="21" y="7"/>
                </a:cxn>
                <a:cxn ang="0">
                  <a:pos x="20" y="9"/>
                </a:cxn>
                <a:cxn ang="0">
                  <a:pos x="20" y="13"/>
                </a:cxn>
                <a:cxn ang="0">
                  <a:pos x="18" y="19"/>
                </a:cxn>
                <a:cxn ang="0">
                  <a:pos x="18" y="67"/>
                </a:cxn>
                <a:cxn ang="0">
                  <a:pos x="20" y="71"/>
                </a:cxn>
                <a:cxn ang="0">
                  <a:pos x="20" y="76"/>
                </a:cxn>
                <a:cxn ang="0">
                  <a:pos x="23" y="81"/>
                </a:cxn>
                <a:cxn ang="0">
                  <a:pos x="24" y="83"/>
                </a:cxn>
                <a:cxn ang="0">
                  <a:pos x="29" y="83"/>
                </a:cxn>
                <a:cxn ang="0">
                  <a:pos x="31" y="81"/>
                </a:cxn>
                <a:cxn ang="0">
                  <a:pos x="31" y="80"/>
                </a:cxn>
                <a:cxn ang="0">
                  <a:pos x="34" y="77"/>
                </a:cxn>
                <a:cxn ang="0">
                  <a:pos x="36" y="74"/>
                </a:cxn>
                <a:cxn ang="0">
                  <a:pos x="36" y="70"/>
                </a:cxn>
                <a:cxn ang="0">
                  <a:pos x="36" y="43"/>
                </a:cxn>
              </a:cxnLst>
              <a:rect l="0" t="0" r="r" b="b"/>
              <a:pathLst>
                <a:path w="54" h="87">
                  <a:moveTo>
                    <a:pt x="54" y="43"/>
                  </a:moveTo>
                  <a:lnTo>
                    <a:pt x="54" y="55"/>
                  </a:lnTo>
                  <a:lnTo>
                    <a:pt x="51" y="67"/>
                  </a:lnTo>
                  <a:lnTo>
                    <a:pt x="48" y="76"/>
                  </a:lnTo>
                  <a:lnTo>
                    <a:pt x="45" y="78"/>
                  </a:lnTo>
                  <a:lnTo>
                    <a:pt x="40" y="81"/>
                  </a:lnTo>
                  <a:lnTo>
                    <a:pt x="37" y="84"/>
                  </a:lnTo>
                  <a:lnTo>
                    <a:pt x="34" y="86"/>
                  </a:lnTo>
                  <a:lnTo>
                    <a:pt x="30" y="87"/>
                  </a:lnTo>
                  <a:lnTo>
                    <a:pt x="23" y="87"/>
                  </a:lnTo>
                  <a:lnTo>
                    <a:pt x="20" y="86"/>
                  </a:lnTo>
                  <a:lnTo>
                    <a:pt x="15" y="84"/>
                  </a:lnTo>
                  <a:lnTo>
                    <a:pt x="12" y="80"/>
                  </a:lnTo>
                  <a:lnTo>
                    <a:pt x="8" y="76"/>
                  </a:lnTo>
                  <a:lnTo>
                    <a:pt x="6" y="73"/>
                  </a:lnTo>
                  <a:lnTo>
                    <a:pt x="3" y="68"/>
                  </a:lnTo>
                  <a:lnTo>
                    <a:pt x="2" y="65"/>
                  </a:lnTo>
                  <a:lnTo>
                    <a:pt x="0" y="55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6" y="13"/>
                  </a:lnTo>
                  <a:lnTo>
                    <a:pt x="9" y="9"/>
                  </a:lnTo>
                  <a:lnTo>
                    <a:pt x="14" y="4"/>
                  </a:lnTo>
                  <a:lnTo>
                    <a:pt x="18" y="1"/>
                  </a:lnTo>
                  <a:lnTo>
                    <a:pt x="23" y="0"/>
                  </a:lnTo>
                  <a:lnTo>
                    <a:pt x="31" y="0"/>
                  </a:lnTo>
                  <a:lnTo>
                    <a:pt x="36" y="1"/>
                  </a:lnTo>
                  <a:lnTo>
                    <a:pt x="40" y="4"/>
                  </a:lnTo>
                  <a:lnTo>
                    <a:pt x="45" y="9"/>
                  </a:lnTo>
                  <a:lnTo>
                    <a:pt x="51" y="18"/>
                  </a:lnTo>
                  <a:lnTo>
                    <a:pt x="54" y="31"/>
                  </a:lnTo>
                  <a:lnTo>
                    <a:pt x="54" y="43"/>
                  </a:lnTo>
                  <a:close/>
                  <a:moveTo>
                    <a:pt x="36" y="43"/>
                  </a:moveTo>
                  <a:lnTo>
                    <a:pt x="36" y="12"/>
                  </a:lnTo>
                  <a:lnTo>
                    <a:pt x="34" y="9"/>
                  </a:lnTo>
                  <a:lnTo>
                    <a:pt x="30" y="4"/>
                  </a:lnTo>
                  <a:lnTo>
                    <a:pt x="23" y="4"/>
                  </a:lnTo>
                  <a:lnTo>
                    <a:pt x="21" y="7"/>
                  </a:lnTo>
                  <a:lnTo>
                    <a:pt x="20" y="9"/>
                  </a:lnTo>
                  <a:lnTo>
                    <a:pt x="20" y="13"/>
                  </a:lnTo>
                  <a:lnTo>
                    <a:pt x="18" y="19"/>
                  </a:lnTo>
                  <a:lnTo>
                    <a:pt x="18" y="67"/>
                  </a:lnTo>
                  <a:lnTo>
                    <a:pt x="20" y="71"/>
                  </a:lnTo>
                  <a:lnTo>
                    <a:pt x="20" y="76"/>
                  </a:lnTo>
                  <a:lnTo>
                    <a:pt x="23" y="81"/>
                  </a:lnTo>
                  <a:lnTo>
                    <a:pt x="24" y="83"/>
                  </a:lnTo>
                  <a:lnTo>
                    <a:pt x="29" y="83"/>
                  </a:lnTo>
                  <a:lnTo>
                    <a:pt x="31" y="81"/>
                  </a:lnTo>
                  <a:lnTo>
                    <a:pt x="31" y="80"/>
                  </a:lnTo>
                  <a:lnTo>
                    <a:pt x="34" y="77"/>
                  </a:lnTo>
                  <a:lnTo>
                    <a:pt x="36" y="74"/>
                  </a:lnTo>
                  <a:lnTo>
                    <a:pt x="36" y="70"/>
                  </a:lnTo>
                  <a:lnTo>
                    <a:pt x="36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72" name="Freeform 524"/>
            <p:cNvSpPr>
              <a:spLocks/>
            </p:cNvSpPr>
            <p:nvPr/>
          </p:nvSpPr>
          <p:spPr bwMode="auto">
            <a:xfrm>
              <a:off x="5494338" y="3427413"/>
              <a:ext cx="30163" cy="317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1" y="1"/>
                </a:cxn>
                <a:cxn ang="0">
                  <a:pos x="16" y="3"/>
                </a:cxn>
                <a:cxn ang="0">
                  <a:pos x="17" y="6"/>
                </a:cxn>
                <a:cxn ang="0">
                  <a:pos x="19" y="7"/>
                </a:cxn>
                <a:cxn ang="0">
                  <a:pos x="19" y="13"/>
                </a:cxn>
                <a:cxn ang="0">
                  <a:pos x="17" y="16"/>
                </a:cxn>
                <a:cxn ang="0">
                  <a:pos x="16" y="17"/>
                </a:cxn>
                <a:cxn ang="0">
                  <a:pos x="13" y="19"/>
                </a:cxn>
                <a:cxn ang="0">
                  <a:pos x="11" y="20"/>
                </a:cxn>
                <a:cxn ang="0">
                  <a:pos x="6" y="20"/>
                </a:cxn>
                <a:cxn ang="0">
                  <a:pos x="4" y="19"/>
                </a:cxn>
                <a:cxn ang="0">
                  <a:pos x="1" y="17"/>
                </a:cxn>
                <a:cxn ang="0">
                  <a:pos x="0" y="16"/>
                </a:cxn>
                <a:cxn ang="0">
                  <a:pos x="0" y="6"/>
                </a:cxn>
                <a:cxn ang="0">
                  <a:pos x="1" y="3"/>
                </a:cxn>
                <a:cxn ang="0">
                  <a:pos x="4" y="1"/>
                </a:cxn>
                <a:cxn ang="0">
                  <a:pos x="6" y="1"/>
                </a:cxn>
                <a:cxn ang="0">
                  <a:pos x="8" y="0"/>
                </a:cxn>
              </a:cxnLst>
              <a:rect l="0" t="0" r="r" b="b"/>
              <a:pathLst>
                <a:path w="19" h="20">
                  <a:moveTo>
                    <a:pt x="8" y="0"/>
                  </a:moveTo>
                  <a:lnTo>
                    <a:pt x="11" y="1"/>
                  </a:lnTo>
                  <a:lnTo>
                    <a:pt x="16" y="3"/>
                  </a:lnTo>
                  <a:lnTo>
                    <a:pt x="17" y="6"/>
                  </a:lnTo>
                  <a:lnTo>
                    <a:pt x="19" y="7"/>
                  </a:lnTo>
                  <a:lnTo>
                    <a:pt x="19" y="13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3" y="19"/>
                  </a:lnTo>
                  <a:lnTo>
                    <a:pt x="11" y="20"/>
                  </a:lnTo>
                  <a:lnTo>
                    <a:pt x="6" y="20"/>
                  </a:lnTo>
                  <a:lnTo>
                    <a:pt x="4" y="19"/>
                  </a:lnTo>
                  <a:lnTo>
                    <a:pt x="1" y="17"/>
                  </a:lnTo>
                  <a:lnTo>
                    <a:pt x="0" y="16"/>
                  </a:lnTo>
                  <a:lnTo>
                    <a:pt x="0" y="6"/>
                  </a:lnTo>
                  <a:lnTo>
                    <a:pt x="1" y="3"/>
                  </a:lnTo>
                  <a:lnTo>
                    <a:pt x="4" y="1"/>
                  </a:lnTo>
                  <a:lnTo>
                    <a:pt x="6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73" name="Freeform 525"/>
            <p:cNvSpPr>
              <a:spLocks/>
            </p:cNvSpPr>
            <p:nvPr/>
          </p:nvSpPr>
          <p:spPr bwMode="auto">
            <a:xfrm>
              <a:off x="5540375" y="3322638"/>
              <a:ext cx="90488" cy="134938"/>
            </a:xfrm>
            <a:custGeom>
              <a:avLst/>
              <a:gdLst/>
              <a:ahLst/>
              <a:cxnLst>
                <a:cxn ang="0">
                  <a:pos x="20" y="85"/>
                </a:cxn>
                <a:cxn ang="0">
                  <a:pos x="42" y="15"/>
                </a:cxn>
                <a:cxn ang="0">
                  <a:pos x="24" y="15"/>
                </a:cxn>
                <a:cxn ang="0">
                  <a:pos x="15" y="17"/>
                </a:cxn>
                <a:cxn ang="0">
                  <a:pos x="8" y="18"/>
                </a:cxn>
                <a:cxn ang="0">
                  <a:pos x="5" y="21"/>
                </a:cxn>
                <a:cxn ang="0">
                  <a:pos x="3" y="26"/>
                </a:cxn>
                <a:cxn ang="0">
                  <a:pos x="0" y="26"/>
                </a:cxn>
                <a:cxn ang="0">
                  <a:pos x="8" y="0"/>
                </a:cxn>
                <a:cxn ang="0">
                  <a:pos x="57" y="0"/>
                </a:cxn>
                <a:cxn ang="0">
                  <a:pos x="27" y="85"/>
                </a:cxn>
                <a:cxn ang="0">
                  <a:pos x="20" y="85"/>
                </a:cxn>
              </a:cxnLst>
              <a:rect l="0" t="0" r="r" b="b"/>
              <a:pathLst>
                <a:path w="57" h="85">
                  <a:moveTo>
                    <a:pt x="20" y="85"/>
                  </a:moveTo>
                  <a:lnTo>
                    <a:pt x="42" y="15"/>
                  </a:lnTo>
                  <a:lnTo>
                    <a:pt x="24" y="15"/>
                  </a:lnTo>
                  <a:lnTo>
                    <a:pt x="15" y="17"/>
                  </a:lnTo>
                  <a:lnTo>
                    <a:pt x="8" y="18"/>
                  </a:lnTo>
                  <a:lnTo>
                    <a:pt x="5" y="21"/>
                  </a:lnTo>
                  <a:lnTo>
                    <a:pt x="3" y="26"/>
                  </a:lnTo>
                  <a:lnTo>
                    <a:pt x="0" y="26"/>
                  </a:lnTo>
                  <a:lnTo>
                    <a:pt x="8" y="0"/>
                  </a:lnTo>
                  <a:lnTo>
                    <a:pt x="57" y="0"/>
                  </a:lnTo>
                  <a:lnTo>
                    <a:pt x="27" y="85"/>
                  </a:lnTo>
                  <a:lnTo>
                    <a:pt x="20" y="8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74" name="Freeform 526"/>
            <p:cNvSpPr>
              <a:spLocks/>
            </p:cNvSpPr>
            <p:nvPr/>
          </p:nvSpPr>
          <p:spPr bwMode="auto">
            <a:xfrm>
              <a:off x="5641975" y="3322638"/>
              <a:ext cx="87313" cy="1365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55" y="0"/>
                </a:cxn>
                <a:cxn ang="0">
                  <a:pos x="47" y="15"/>
                </a:cxn>
                <a:cxn ang="0">
                  <a:pos x="15" y="15"/>
                </a:cxn>
                <a:cxn ang="0">
                  <a:pos x="10" y="24"/>
                </a:cxn>
                <a:cxn ang="0">
                  <a:pos x="30" y="27"/>
                </a:cxn>
                <a:cxn ang="0">
                  <a:pos x="44" y="34"/>
                </a:cxn>
                <a:cxn ang="0">
                  <a:pos x="49" y="39"/>
                </a:cxn>
                <a:cxn ang="0">
                  <a:pos x="52" y="43"/>
                </a:cxn>
                <a:cxn ang="0">
                  <a:pos x="55" y="55"/>
                </a:cxn>
                <a:cxn ang="0">
                  <a:pos x="53" y="64"/>
                </a:cxn>
                <a:cxn ang="0">
                  <a:pos x="50" y="72"/>
                </a:cxn>
                <a:cxn ang="0">
                  <a:pos x="47" y="76"/>
                </a:cxn>
                <a:cxn ang="0">
                  <a:pos x="46" y="79"/>
                </a:cxn>
                <a:cxn ang="0">
                  <a:pos x="37" y="82"/>
                </a:cxn>
                <a:cxn ang="0">
                  <a:pos x="31" y="85"/>
                </a:cxn>
                <a:cxn ang="0">
                  <a:pos x="27" y="86"/>
                </a:cxn>
                <a:cxn ang="0">
                  <a:pos x="10" y="86"/>
                </a:cxn>
                <a:cxn ang="0">
                  <a:pos x="7" y="85"/>
                </a:cxn>
                <a:cxn ang="0">
                  <a:pos x="4" y="82"/>
                </a:cxn>
                <a:cxn ang="0">
                  <a:pos x="1" y="80"/>
                </a:cxn>
                <a:cxn ang="0">
                  <a:pos x="0" y="77"/>
                </a:cxn>
                <a:cxn ang="0">
                  <a:pos x="0" y="76"/>
                </a:cxn>
                <a:cxn ang="0">
                  <a:pos x="1" y="73"/>
                </a:cxn>
                <a:cxn ang="0">
                  <a:pos x="6" y="69"/>
                </a:cxn>
                <a:cxn ang="0">
                  <a:pos x="7" y="69"/>
                </a:cxn>
                <a:cxn ang="0">
                  <a:pos x="10" y="70"/>
                </a:cxn>
                <a:cxn ang="0">
                  <a:pos x="12" y="70"/>
                </a:cxn>
                <a:cxn ang="0">
                  <a:pos x="13" y="72"/>
                </a:cxn>
                <a:cxn ang="0">
                  <a:pos x="16" y="73"/>
                </a:cxn>
                <a:cxn ang="0">
                  <a:pos x="19" y="76"/>
                </a:cxn>
                <a:cxn ang="0">
                  <a:pos x="25" y="79"/>
                </a:cxn>
                <a:cxn ang="0">
                  <a:pos x="27" y="79"/>
                </a:cxn>
                <a:cxn ang="0">
                  <a:pos x="28" y="80"/>
                </a:cxn>
                <a:cxn ang="0">
                  <a:pos x="34" y="80"/>
                </a:cxn>
                <a:cxn ang="0">
                  <a:pos x="40" y="77"/>
                </a:cxn>
                <a:cxn ang="0">
                  <a:pos x="43" y="72"/>
                </a:cxn>
                <a:cxn ang="0">
                  <a:pos x="44" y="67"/>
                </a:cxn>
                <a:cxn ang="0">
                  <a:pos x="43" y="63"/>
                </a:cxn>
                <a:cxn ang="0">
                  <a:pos x="41" y="57"/>
                </a:cxn>
                <a:cxn ang="0">
                  <a:pos x="37" y="54"/>
                </a:cxn>
                <a:cxn ang="0">
                  <a:pos x="33" y="49"/>
                </a:cxn>
                <a:cxn ang="0">
                  <a:pos x="21" y="45"/>
                </a:cxn>
                <a:cxn ang="0">
                  <a:pos x="6" y="42"/>
                </a:cxn>
                <a:cxn ang="0">
                  <a:pos x="0" y="42"/>
                </a:cxn>
                <a:cxn ang="0">
                  <a:pos x="16" y="0"/>
                </a:cxn>
              </a:cxnLst>
              <a:rect l="0" t="0" r="r" b="b"/>
              <a:pathLst>
                <a:path w="55" h="86">
                  <a:moveTo>
                    <a:pt x="16" y="0"/>
                  </a:moveTo>
                  <a:lnTo>
                    <a:pt x="55" y="0"/>
                  </a:lnTo>
                  <a:lnTo>
                    <a:pt x="47" y="15"/>
                  </a:lnTo>
                  <a:lnTo>
                    <a:pt x="15" y="15"/>
                  </a:lnTo>
                  <a:lnTo>
                    <a:pt x="10" y="24"/>
                  </a:lnTo>
                  <a:lnTo>
                    <a:pt x="30" y="27"/>
                  </a:lnTo>
                  <a:lnTo>
                    <a:pt x="44" y="34"/>
                  </a:lnTo>
                  <a:lnTo>
                    <a:pt x="49" y="39"/>
                  </a:lnTo>
                  <a:lnTo>
                    <a:pt x="52" y="43"/>
                  </a:lnTo>
                  <a:lnTo>
                    <a:pt x="55" y="55"/>
                  </a:lnTo>
                  <a:lnTo>
                    <a:pt x="53" y="64"/>
                  </a:lnTo>
                  <a:lnTo>
                    <a:pt x="50" y="72"/>
                  </a:lnTo>
                  <a:lnTo>
                    <a:pt x="47" y="76"/>
                  </a:lnTo>
                  <a:lnTo>
                    <a:pt x="46" y="79"/>
                  </a:lnTo>
                  <a:lnTo>
                    <a:pt x="37" y="82"/>
                  </a:lnTo>
                  <a:lnTo>
                    <a:pt x="31" y="85"/>
                  </a:lnTo>
                  <a:lnTo>
                    <a:pt x="27" y="86"/>
                  </a:lnTo>
                  <a:lnTo>
                    <a:pt x="10" y="86"/>
                  </a:lnTo>
                  <a:lnTo>
                    <a:pt x="7" y="85"/>
                  </a:lnTo>
                  <a:lnTo>
                    <a:pt x="4" y="82"/>
                  </a:lnTo>
                  <a:lnTo>
                    <a:pt x="1" y="80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1" y="73"/>
                  </a:lnTo>
                  <a:lnTo>
                    <a:pt x="6" y="69"/>
                  </a:lnTo>
                  <a:lnTo>
                    <a:pt x="7" y="69"/>
                  </a:lnTo>
                  <a:lnTo>
                    <a:pt x="10" y="70"/>
                  </a:lnTo>
                  <a:lnTo>
                    <a:pt x="12" y="70"/>
                  </a:lnTo>
                  <a:lnTo>
                    <a:pt x="13" y="72"/>
                  </a:lnTo>
                  <a:lnTo>
                    <a:pt x="16" y="73"/>
                  </a:lnTo>
                  <a:lnTo>
                    <a:pt x="19" y="76"/>
                  </a:lnTo>
                  <a:lnTo>
                    <a:pt x="25" y="79"/>
                  </a:lnTo>
                  <a:lnTo>
                    <a:pt x="27" y="79"/>
                  </a:lnTo>
                  <a:lnTo>
                    <a:pt x="28" y="80"/>
                  </a:lnTo>
                  <a:lnTo>
                    <a:pt x="34" y="80"/>
                  </a:lnTo>
                  <a:lnTo>
                    <a:pt x="40" y="77"/>
                  </a:lnTo>
                  <a:lnTo>
                    <a:pt x="43" y="72"/>
                  </a:lnTo>
                  <a:lnTo>
                    <a:pt x="44" y="67"/>
                  </a:lnTo>
                  <a:lnTo>
                    <a:pt x="43" y="63"/>
                  </a:lnTo>
                  <a:lnTo>
                    <a:pt x="41" y="57"/>
                  </a:lnTo>
                  <a:lnTo>
                    <a:pt x="37" y="54"/>
                  </a:lnTo>
                  <a:lnTo>
                    <a:pt x="33" y="49"/>
                  </a:lnTo>
                  <a:lnTo>
                    <a:pt x="21" y="45"/>
                  </a:lnTo>
                  <a:lnTo>
                    <a:pt x="6" y="42"/>
                  </a:lnTo>
                  <a:lnTo>
                    <a:pt x="0" y="4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75" name="Line 527"/>
            <p:cNvSpPr>
              <a:spLocks noChangeShapeType="1"/>
            </p:cNvSpPr>
            <p:nvPr/>
          </p:nvSpPr>
          <p:spPr bwMode="auto">
            <a:xfrm>
              <a:off x="4144963" y="3208338"/>
              <a:ext cx="1868488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76" name="Freeform 528"/>
            <p:cNvSpPr>
              <a:spLocks noEditPoints="1"/>
            </p:cNvSpPr>
            <p:nvPr/>
          </p:nvSpPr>
          <p:spPr bwMode="auto">
            <a:xfrm>
              <a:off x="4144963" y="1798638"/>
              <a:ext cx="1868488" cy="1423988"/>
            </a:xfrm>
            <a:custGeom>
              <a:avLst/>
              <a:gdLst/>
              <a:ahLst/>
              <a:cxnLst>
                <a:cxn ang="0">
                  <a:pos x="51" y="843"/>
                </a:cxn>
                <a:cxn ang="0">
                  <a:pos x="377" y="15"/>
                </a:cxn>
                <a:cxn ang="0">
                  <a:pos x="362" y="6"/>
                </a:cxn>
                <a:cxn ang="0">
                  <a:pos x="340" y="0"/>
                </a:cxn>
                <a:cxn ang="0">
                  <a:pos x="365" y="9"/>
                </a:cxn>
                <a:cxn ang="0">
                  <a:pos x="405" y="41"/>
                </a:cxn>
                <a:cxn ang="0">
                  <a:pos x="420" y="59"/>
                </a:cxn>
                <a:cxn ang="0">
                  <a:pos x="467" y="123"/>
                </a:cxn>
                <a:cxn ang="0">
                  <a:pos x="520" y="225"/>
                </a:cxn>
                <a:cxn ang="0">
                  <a:pos x="617" y="419"/>
                </a:cxn>
                <a:cxn ang="0">
                  <a:pos x="759" y="683"/>
                </a:cxn>
                <a:cxn ang="0">
                  <a:pos x="807" y="748"/>
                </a:cxn>
                <a:cxn ang="0">
                  <a:pos x="830" y="774"/>
                </a:cxn>
                <a:cxn ang="0">
                  <a:pos x="876" y="817"/>
                </a:cxn>
                <a:cxn ang="0">
                  <a:pos x="946" y="857"/>
                </a:cxn>
                <a:cxn ang="0">
                  <a:pos x="1062" y="879"/>
                </a:cxn>
                <a:cxn ang="0">
                  <a:pos x="1014" y="889"/>
                </a:cxn>
                <a:cxn ang="0">
                  <a:pos x="989" y="883"/>
                </a:cxn>
                <a:cxn ang="0">
                  <a:pos x="919" y="860"/>
                </a:cxn>
                <a:cxn ang="0">
                  <a:pos x="858" y="820"/>
                </a:cxn>
                <a:cxn ang="0">
                  <a:pos x="839" y="806"/>
                </a:cxn>
                <a:cxn ang="0">
                  <a:pos x="815" y="781"/>
                </a:cxn>
                <a:cxn ang="0">
                  <a:pos x="749" y="691"/>
                </a:cxn>
                <a:cxn ang="0">
                  <a:pos x="630" y="474"/>
                </a:cxn>
                <a:cxn ang="0">
                  <a:pos x="558" y="326"/>
                </a:cxn>
                <a:cxn ang="0">
                  <a:pos x="486" y="185"/>
                </a:cxn>
                <a:cxn ang="0">
                  <a:pos x="455" y="129"/>
                </a:cxn>
                <a:cxn ang="0">
                  <a:pos x="406" y="63"/>
                </a:cxn>
                <a:cxn ang="0">
                  <a:pos x="368" y="25"/>
                </a:cxn>
                <a:cxn ang="0">
                  <a:pos x="338" y="13"/>
                </a:cxn>
                <a:cxn ang="0">
                  <a:pos x="306" y="20"/>
                </a:cxn>
                <a:cxn ang="0">
                  <a:pos x="268" y="53"/>
                </a:cxn>
                <a:cxn ang="0">
                  <a:pos x="248" y="89"/>
                </a:cxn>
                <a:cxn ang="0">
                  <a:pos x="215" y="169"/>
                </a:cxn>
                <a:cxn ang="0">
                  <a:pos x="202" y="209"/>
                </a:cxn>
                <a:cxn ang="0">
                  <a:pos x="168" y="327"/>
                </a:cxn>
                <a:cxn ang="0">
                  <a:pos x="120" y="541"/>
                </a:cxn>
                <a:cxn ang="0">
                  <a:pos x="80" y="732"/>
                </a:cxn>
                <a:cxn ang="0">
                  <a:pos x="61" y="805"/>
                </a:cxn>
                <a:cxn ang="0">
                  <a:pos x="46" y="857"/>
                </a:cxn>
                <a:cxn ang="0">
                  <a:pos x="16" y="895"/>
                </a:cxn>
                <a:cxn ang="0">
                  <a:pos x="0" y="894"/>
                </a:cxn>
                <a:cxn ang="0">
                  <a:pos x="10" y="883"/>
                </a:cxn>
                <a:cxn ang="0">
                  <a:pos x="43" y="824"/>
                </a:cxn>
                <a:cxn ang="0">
                  <a:pos x="68" y="729"/>
                </a:cxn>
                <a:cxn ang="0">
                  <a:pos x="108" y="538"/>
                </a:cxn>
                <a:cxn ang="0">
                  <a:pos x="156" y="324"/>
                </a:cxn>
                <a:cxn ang="0">
                  <a:pos x="190" y="204"/>
                </a:cxn>
                <a:cxn ang="0">
                  <a:pos x="225" y="108"/>
                </a:cxn>
                <a:cxn ang="0">
                  <a:pos x="237" y="83"/>
                </a:cxn>
                <a:cxn ang="0">
                  <a:pos x="249" y="61"/>
                </a:cxn>
                <a:cxn ang="0">
                  <a:pos x="273" y="29"/>
                </a:cxn>
                <a:cxn ang="0">
                  <a:pos x="298" y="9"/>
                </a:cxn>
              </a:cxnLst>
              <a:rect l="0" t="0" r="r" b="b"/>
              <a:pathLst>
                <a:path w="1177" h="897">
                  <a:moveTo>
                    <a:pt x="51" y="843"/>
                  </a:moveTo>
                  <a:lnTo>
                    <a:pt x="49" y="849"/>
                  </a:lnTo>
                  <a:lnTo>
                    <a:pt x="49" y="846"/>
                  </a:lnTo>
                  <a:lnTo>
                    <a:pt x="51" y="843"/>
                  </a:lnTo>
                  <a:close/>
                  <a:moveTo>
                    <a:pt x="725" y="654"/>
                  </a:moveTo>
                  <a:lnTo>
                    <a:pt x="728" y="659"/>
                  </a:lnTo>
                  <a:lnTo>
                    <a:pt x="725" y="654"/>
                  </a:lnTo>
                  <a:close/>
                  <a:moveTo>
                    <a:pt x="377" y="15"/>
                  </a:moveTo>
                  <a:lnTo>
                    <a:pt x="380" y="16"/>
                  </a:lnTo>
                  <a:lnTo>
                    <a:pt x="378" y="16"/>
                  </a:lnTo>
                  <a:lnTo>
                    <a:pt x="377" y="15"/>
                  </a:lnTo>
                  <a:close/>
                  <a:moveTo>
                    <a:pt x="362" y="6"/>
                  </a:moveTo>
                  <a:lnTo>
                    <a:pt x="365" y="7"/>
                  </a:lnTo>
                  <a:lnTo>
                    <a:pt x="362" y="6"/>
                  </a:lnTo>
                  <a:close/>
                  <a:moveTo>
                    <a:pt x="323" y="0"/>
                  </a:moveTo>
                  <a:lnTo>
                    <a:pt x="340" y="0"/>
                  </a:lnTo>
                  <a:lnTo>
                    <a:pt x="350" y="1"/>
                  </a:lnTo>
                  <a:lnTo>
                    <a:pt x="351" y="1"/>
                  </a:lnTo>
                  <a:lnTo>
                    <a:pt x="362" y="6"/>
                  </a:lnTo>
                  <a:lnTo>
                    <a:pt x="365" y="9"/>
                  </a:lnTo>
                  <a:lnTo>
                    <a:pt x="375" y="15"/>
                  </a:lnTo>
                  <a:lnTo>
                    <a:pt x="378" y="16"/>
                  </a:lnTo>
                  <a:lnTo>
                    <a:pt x="391" y="28"/>
                  </a:lnTo>
                  <a:lnTo>
                    <a:pt x="405" y="41"/>
                  </a:lnTo>
                  <a:lnTo>
                    <a:pt x="402" y="37"/>
                  </a:lnTo>
                  <a:lnTo>
                    <a:pt x="417" y="55"/>
                  </a:lnTo>
                  <a:lnTo>
                    <a:pt x="426" y="65"/>
                  </a:lnTo>
                  <a:lnTo>
                    <a:pt x="420" y="59"/>
                  </a:lnTo>
                  <a:lnTo>
                    <a:pt x="426" y="66"/>
                  </a:lnTo>
                  <a:lnTo>
                    <a:pt x="445" y="92"/>
                  </a:lnTo>
                  <a:lnTo>
                    <a:pt x="449" y="98"/>
                  </a:lnTo>
                  <a:lnTo>
                    <a:pt x="467" y="123"/>
                  </a:lnTo>
                  <a:lnTo>
                    <a:pt x="467" y="124"/>
                  </a:lnTo>
                  <a:lnTo>
                    <a:pt x="473" y="136"/>
                  </a:lnTo>
                  <a:lnTo>
                    <a:pt x="497" y="179"/>
                  </a:lnTo>
                  <a:lnTo>
                    <a:pt x="520" y="225"/>
                  </a:lnTo>
                  <a:lnTo>
                    <a:pt x="544" y="273"/>
                  </a:lnTo>
                  <a:lnTo>
                    <a:pt x="569" y="320"/>
                  </a:lnTo>
                  <a:lnTo>
                    <a:pt x="593" y="372"/>
                  </a:lnTo>
                  <a:lnTo>
                    <a:pt x="617" y="419"/>
                  </a:lnTo>
                  <a:lnTo>
                    <a:pt x="641" y="468"/>
                  </a:lnTo>
                  <a:lnTo>
                    <a:pt x="688" y="563"/>
                  </a:lnTo>
                  <a:lnTo>
                    <a:pt x="735" y="646"/>
                  </a:lnTo>
                  <a:lnTo>
                    <a:pt x="759" y="683"/>
                  </a:lnTo>
                  <a:lnTo>
                    <a:pt x="783" y="717"/>
                  </a:lnTo>
                  <a:lnTo>
                    <a:pt x="802" y="745"/>
                  </a:lnTo>
                  <a:lnTo>
                    <a:pt x="810" y="753"/>
                  </a:lnTo>
                  <a:lnTo>
                    <a:pt x="807" y="748"/>
                  </a:lnTo>
                  <a:lnTo>
                    <a:pt x="826" y="772"/>
                  </a:lnTo>
                  <a:lnTo>
                    <a:pt x="827" y="772"/>
                  </a:lnTo>
                  <a:lnTo>
                    <a:pt x="829" y="774"/>
                  </a:lnTo>
                  <a:lnTo>
                    <a:pt x="830" y="774"/>
                  </a:lnTo>
                  <a:lnTo>
                    <a:pt x="850" y="796"/>
                  </a:lnTo>
                  <a:lnTo>
                    <a:pt x="851" y="796"/>
                  </a:lnTo>
                  <a:lnTo>
                    <a:pt x="853" y="797"/>
                  </a:lnTo>
                  <a:lnTo>
                    <a:pt x="876" y="817"/>
                  </a:lnTo>
                  <a:lnTo>
                    <a:pt x="900" y="834"/>
                  </a:lnTo>
                  <a:lnTo>
                    <a:pt x="922" y="848"/>
                  </a:lnTo>
                  <a:lnTo>
                    <a:pt x="922" y="846"/>
                  </a:lnTo>
                  <a:lnTo>
                    <a:pt x="946" y="857"/>
                  </a:lnTo>
                  <a:lnTo>
                    <a:pt x="970" y="866"/>
                  </a:lnTo>
                  <a:lnTo>
                    <a:pt x="992" y="871"/>
                  </a:lnTo>
                  <a:lnTo>
                    <a:pt x="1016" y="876"/>
                  </a:lnTo>
                  <a:lnTo>
                    <a:pt x="1062" y="879"/>
                  </a:lnTo>
                  <a:lnTo>
                    <a:pt x="1177" y="879"/>
                  </a:lnTo>
                  <a:lnTo>
                    <a:pt x="1177" y="892"/>
                  </a:lnTo>
                  <a:lnTo>
                    <a:pt x="1062" y="892"/>
                  </a:lnTo>
                  <a:lnTo>
                    <a:pt x="1014" y="889"/>
                  </a:lnTo>
                  <a:lnTo>
                    <a:pt x="1019" y="889"/>
                  </a:lnTo>
                  <a:lnTo>
                    <a:pt x="1014" y="888"/>
                  </a:lnTo>
                  <a:lnTo>
                    <a:pt x="990" y="883"/>
                  </a:lnTo>
                  <a:lnTo>
                    <a:pt x="989" y="883"/>
                  </a:lnTo>
                  <a:lnTo>
                    <a:pt x="965" y="877"/>
                  </a:lnTo>
                  <a:lnTo>
                    <a:pt x="941" y="868"/>
                  </a:lnTo>
                  <a:lnTo>
                    <a:pt x="918" y="858"/>
                  </a:lnTo>
                  <a:lnTo>
                    <a:pt x="919" y="860"/>
                  </a:lnTo>
                  <a:lnTo>
                    <a:pt x="916" y="858"/>
                  </a:lnTo>
                  <a:lnTo>
                    <a:pt x="893" y="845"/>
                  </a:lnTo>
                  <a:lnTo>
                    <a:pt x="869" y="827"/>
                  </a:lnTo>
                  <a:lnTo>
                    <a:pt x="858" y="820"/>
                  </a:lnTo>
                  <a:lnTo>
                    <a:pt x="867" y="827"/>
                  </a:lnTo>
                  <a:lnTo>
                    <a:pt x="844" y="808"/>
                  </a:lnTo>
                  <a:lnTo>
                    <a:pt x="844" y="806"/>
                  </a:lnTo>
                  <a:lnTo>
                    <a:pt x="839" y="806"/>
                  </a:lnTo>
                  <a:lnTo>
                    <a:pt x="839" y="805"/>
                  </a:lnTo>
                  <a:lnTo>
                    <a:pt x="820" y="782"/>
                  </a:lnTo>
                  <a:lnTo>
                    <a:pt x="818" y="782"/>
                  </a:lnTo>
                  <a:lnTo>
                    <a:pt x="815" y="781"/>
                  </a:lnTo>
                  <a:lnTo>
                    <a:pt x="796" y="757"/>
                  </a:lnTo>
                  <a:lnTo>
                    <a:pt x="792" y="753"/>
                  </a:lnTo>
                  <a:lnTo>
                    <a:pt x="772" y="725"/>
                  </a:lnTo>
                  <a:lnTo>
                    <a:pt x="749" y="691"/>
                  </a:lnTo>
                  <a:lnTo>
                    <a:pt x="727" y="656"/>
                  </a:lnTo>
                  <a:lnTo>
                    <a:pt x="725" y="652"/>
                  </a:lnTo>
                  <a:lnTo>
                    <a:pt x="678" y="569"/>
                  </a:lnTo>
                  <a:lnTo>
                    <a:pt x="630" y="474"/>
                  </a:lnTo>
                  <a:lnTo>
                    <a:pt x="606" y="425"/>
                  </a:lnTo>
                  <a:lnTo>
                    <a:pt x="574" y="360"/>
                  </a:lnTo>
                  <a:lnTo>
                    <a:pt x="581" y="378"/>
                  </a:lnTo>
                  <a:lnTo>
                    <a:pt x="558" y="326"/>
                  </a:lnTo>
                  <a:lnTo>
                    <a:pt x="559" y="326"/>
                  </a:lnTo>
                  <a:lnTo>
                    <a:pt x="534" y="278"/>
                  </a:lnTo>
                  <a:lnTo>
                    <a:pt x="510" y="231"/>
                  </a:lnTo>
                  <a:lnTo>
                    <a:pt x="486" y="185"/>
                  </a:lnTo>
                  <a:lnTo>
                    <a:pt x="463" y="142"/>
                  </a:lnTo>
                  <a:lnTo>
                    <a:pt x="460" y="138"/>
                  </a:lnTo>
                  <a:lnTo>
                    <a:pt x="461" y="142"/>
                  </a:lnTo>
                  <a:lnTo>
                    <a:pt x="455" y="129"/>
                  </a:lnTo>
                  <a:lnTo>
                    <a:pt x="439" y="105"/>
                  </a:lnTo>
                  <a:lnTo>
                    <a:pt x="434" y="99"/>
                  </a:lnTo>
                  <a:lnTo>
                    <a:pt x="415" y="74"/>
                  </a:lnTo>
                  <a:lnTo>
                    <a:pt x="406" y="63"/>
                  </a:lnTo>
                  <a:lnTo>
                    <a:pt x="391" y="46"/>
                  </a:lnTo>
                  <a:lnTo>
                    <a:pt x="383" y="37"/>
                  </a:lnTo>
                  <a:lnTo>
                    <a:pt x="383" y="38"/>
                  </a:lnTo>
                  <a:lnTo>
                    <a:pt x="368" y="25"/>
                  </a:lnTo>
                  <a:lnTo>
                    <a:pt x="359" y="19"/>
                  </a:lnTo>
                  <a:lnTo>
                    <a:pt x="348" y="13"/>
                  </a:lnTo>
                  <a:lnTo>
                    <a:pt x="348" y="15"/>
                  </a:lnTo>
                  <a:lnTo>
                    <a:pt x="338" y="13"/>
                  </a:lnTo>
                  <a:lnTo>
                    <a:pt x="325" y="13"/>
                  </a:lnTo>
                  <a:lnTo>
                    <a:pt x="325" y="12"/>
                  </a:lnTo>
                  <a:lnTo>
                    <a:pt x="314" y="16"/>
                  </a:lnTo>
                  <a:lnTo>
                    <a:pt x="306" y="20"/>
                  </a:lnTo>
                  <a:lnTo>
                    <a:pt x="292" y="29"/>
                  </a:lnTo>
                  <a:lnTo>
                    <a:pt x="292" y="28"/>
                  </a:lnTo>
                  <a:lnTo>
                    <a:pt x="282" y="38"/>
                  </a:lnTo>
                  <a:lnTo>
                    <a:pt x="268" y="53"/>
                  </a:lnTo>
                  <a:lnTo>
                    <a:pt x="270" y="53"/>
                  </a:lnTo>
                  <a:lnTo>
                    <a:pt x="260" y="68"/>
                  </a:lnTo>
                  <a:lnTo>
                    <a:pt x="258" y="71"/>
                  </a:lnTo>
                  <a:lnTo>
                    <a:pt x="248" y="89"/>
                  </a:lnTo>
                  <a:lnTo>
                    <a:pt x="237" y="112"/>
                  </a:lnTo>
                  <a:lnTo>
                    <a:pt x="236" y="117"/>
                  </a:lnTo>
                  <a:lnTo>
                    <a:pt x="236" y="118"/>
                  </a:lnTo>
                  <a:lnTo>
                    <a:pt x="215" y="169"/>
                  </a:lnTo>
                  <a:lnTo>
                    <a:pt x="211" y="179"/>
                  </a:lnTo>
                  <a:lnTo>
                    <a:pt x="202" y="207"/>
                  </a:lnTo>
                  <a:lnTo>
                    <a:pt x="197" y="221"/>
                  </a:lnTo>
                  <a:lnTo>
                    <a:pt x="202" y="209"/>
                  </a:lnTo>
                  <a:lnTo>
                    <a:pt x="191" y="241"/>
                  </a:lnTo>
                  <a:lnTo>
                    <a:pt x="187" y="255"/>
                  </a:lnTo>
                  <a:lnTo>
                    <a:pt x="178" y="290"/>
                  </a:lnTo>
                  <a:lnTo>
                    <a:pt x="168" y="327"/>
                  </a:lnTo>
                  <a:lnTo>
                    <a:pt x="157" y="370"/>
                  </a:lnTo>
                  <a:lnTo>
                    <a:pt x="144" y="428"/>
                  </a:lnTo>
                  <a:lnTo>
                    <a:pt x="139" y="450"/>
                  </a:lnTo>
                  <a:lnTo>
                    <a:pt x="120" y="541"/>
                  </a:lnTo>
                  <a:lnTo>
                    <a:pt x="107" y="606"/>
                  </a:lnTo>
                  <a:lnTo>
                    <a:pt x="96" y="654"/>
                  </a:lnTo>
                  <a:lnTo>
                    <a:pt x="91" y="686"/>
                  </a:lnTo>
                  <a:lnTo>
                    <a:pt x="80" y="732"/>
                  </a:lnTo>
                  <a:lnTo>
                    <a:pt x="74" y="762"/>
                  </a:lnTo>
                  <a:lnTo>
                    <a:pt x="74" y="763"/>
                  </a:lnTo>
                  <a:lnTo>
                    <a:pt x="70" y="774"/>
                  </a:lnTo>
                  <a:lnTo>
                    <a:pt x="61" y="805"/>
                  </a:lnTo>
                  <a:lnTo>
                    <a:pt x="55" y="827"/>
                  </a:lnTo>
                  <a:lnTo>
                    <a:pt x="51" y="842"/>
                  </a:lnTo>
                  <a:lnTo>
                    <a:pt x="49" y="846"/>
                  </a:lnTo>
                  <a:lnTo>
                    <a:pt x="46" y="857"/>
                  </a:lnTo>
                  <a:lnTo>
                    <a:pt x="34" y="877"/>
                  </a:lnTo>
                  <a:lnTo>
                    <a:pt x="22" y="889"/>
                  </a:lnTo>
                  <a:lnTo>
                    <a:pt x="22" y="891"/>
                  </a:lnTo>
                  <a:lnTo>
                    <a:pt x="16" y="895"/>
                  </a:lnTo>
                  <a:lnTo>
                    <a:pt x="13" y="897"/>
                  </a:lnTo>
                  <a:lnTo>
                    <a:pt x="8" y="897"/>
                  </a:lnTo>
                  <a:lnTo>
                    <a:pt x="5" y="895"/>
                  </a:lnTo>
                  <a:lnTo>
                    <a:pt x="0" y="894"/>
                  </a:lnTo>
                  <a:lnTo>
                    <a:pt x="0" y="888"/>
                  </a:lnTo>
                  <a:lnTo>
                    <a:pt x="2" y="882"/>
                  </a:lnTo>
                  <a:lnTo>
                    <a:pt x="8" y="883"/>
                  </a:lnTo>
                  <a:lnTo>
                    <a:pt x="10" y="883"/>
                  </a:lnTo>
                  <a:lnTo>
                    <a:pt x="24" y="870"/>
                  </a:lnTo>
                  <a:lnTo>
                    <a:pt x="34" y="852"/>
                  </a:lnTo>
                  <a:lnTo>
                    <a:pt x="39" y="839"/>
                  </a:lnTo>
                  <a:lnTo>
                    <a:pt x="43" y="824"/>
                  </a:lnTo>
                  <a:lnTo>
                    <a:pt x="49" y="802"/>
                  </a:lnTo>
                  <a:lnTo>
                    <a:pt x="58" y="769"/>
                  </a:lnTo>
                  <a:lnTo>
                    <a:pt x="62" y="759"/>
                  </a:lnTo>
                  <a:lnTo>
                    <a:pt x="68" y="729"/>
                  </a:lnTo>
                  <a:lnTo>
                    <a:pt x="79" y="683"/>
                  </a:lnTo>
                  <a:lnTo>
                    <a:pt x="85" y="651"/>
                  </a:lnTo>
                  <a:lnTo>
                    <a:pt x="95" y="603"/>
                  </a:lnTo>
                  <a:lnTo>
                    <a:pt x="108" y="538"/>
                  </a:lnTo>
                  <a:lnTo>
                    <a:pt x="128" y="447"/>
                  </a:lnTo>
                  <a:lnTo>
                    <a:pt x="132" y="425"/>
                  </a:lnTo>
                  <a:lnTo>
                    <a:pt x="145" y="367"/>
                  </a:lnTo>
                  <a:lnTo>
                    <a:pt x="156" y="324"/>
                  </a:lnTo>
                  <a:lnTo>
                    <a:pt x="166" y="287"/>
                  </a:lnTo>
                  <a:lnTo>
                    <a:pt x="175" y="250"/>
                  </a:lnTo>
                  <a:lnTo>
                    <a:pt x="179" y="237"/>
                  </a:lnTo>
                  <a:lnTo>
                    <a:pt x="190" y="204"/>
                  </a:lnTo>
                  <a:lnTo>
                    <a:pt x="199" y="175"/>
                  </a:lnTo>
                  <a:lnTo>
                    <a:pt x="203" y="164"/>
                  </a:lnTo>
                  <a:lnTo>
                    <a:pt x="224" y="114"/>
                  </a:lnTo>
                  <a:lnTo>
                    <a:pt x="225" y="108"/>
                  </a:lnTo>
                  <a:lnTo>
                    <a:pt x="225" y="111"/>
                  </a:lnTo>
                  <a:lnTo>
                    <a:pt x="227" y="108"/>
                  </a:lnTo>
                  <a:lnTo>
                    <a:pt x="237" y="84"/>
                  </a:lnTo>
                  <a:lnTo>
                    <a:pt x="237" y="83"/>
                  </a:lnTo>
                  <a:lnTo>
                    <a:pt x="246" y="66"/>
                  </a:lnTo>
                  <a:lnTo>
                    <a:pt x="248" y="62"/>
                  </a:lnTo>
                  <a:lnTo>
                    <a:pt x="248" y="61"/>
                  </a:lnTo>
                  <a:lnTo>
                    <a:pt x="249" y="61"/>
                  </a:lnTo>
                  <a:lnTo>
                    <a:pt x="260" y="46"/>
                  </a:lnTo>
                  <a:lnTo>
                    <a:pt x="258" y="46"/>
                  </a:lnTo>
                  <a:lnTo>
                    <a:pt x="260" y="44"/>
                  </a:lnTo>
                  <a:lnTo>
                    <a:pt x="273" y="29"/>
                  </a:lnTo>
                  <a:lnTo>
                    <a:pt x="283" y="19"/>
                  </a:lnTo>
                  <a:lnTo>
                    <a:pt x="285" y="19"/>
                  </a:lnTo>
                  <a:lnTo>
                    <a:pt x="298" y="10"/>
                  </a:lnTo>
                  <a:lnTo>
                    <a:pt x="298" y="9"/>
                  </a:lnTo>
                  <a:lnTo>
                    <a:pt x="300" y="9"/>
                  </a:lnTo>
                  <a:lnTo>
                    <a:pt x="310" y="4"/>
                  </a:lnTo>
                  <a:lnTo>
                    <a:pt x="3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77" name="Freeform 529"/>
            <p:cNvSpPr>
              <a:spLocks noEditPoints="1"/>
            </p:cNvSpPr>
            <p:nvPr/>
          </p:nvSpPr>
          <p:spPr bwMode="auto">
            <a:xfrm>
              <a:off x="4144963" y="2068513"/>
              <a:ext cx="1868488" cy="1154113"/>
            </a:xfrm>
            <a:custGeom>
              <a:avLst/>
              <a:gdLst/>
              <a:ahLst/>
              <a:cxnLst>
                <a:cxn ang="0">
                  <a:pos x="584" y="335"/>
                </a:cxn>
                <a:cxn ang="0">
                  <a:pos x="470" y="151"/>
                </a:cxn>
                <a:cxn ang="0">
                  <a:pos x="206" y="113"/>
                </a:cxn>
                <a:cxn ang="0">
                  <a:pos x="328" y="0"/>
                </a:cxn>
                <a:cxn ang="0">
                  <a:pos x="353" y="6"/>
                </a:cxn>
                <a:cxn ang="0">
                  <a:pos x="378" y="22"/>
                </a:cxn>
                <a:cxn ang="0">
                  <a:pos x="427" y="67"/>
                </a:cxn>
                <a:cxn ang="0">
                  <a:pos x="451" y="97"/>
                </a:cxn>
                <a:cxn ang="0">
                  <a:pos x="498" y="171"/>
                </a:cxn>
                <a:cxn ang="0">
                  <a:pos x="571" y="285"/>
                </a:cxn>
                <a:cxn ang="0">
                  <a:pos x="666" y="442"/>
                </a:cxn>
                <a:cxn ang="0">
                  <a:pos x="732" y="537"/>
                </a:cxn>
                <a:cxn ang="0">
                  <a:pos x="761" y="568"/>
                </a:cxn>
                <a:cxn ang="0">
                  <a:pos x="830" y="635"/>
                </a:cxn>
                <a:cxn ang="0">
                  <a:pos x="900" y="681"/>
                </a:cxn>
                <a:cxn ang="0">
                  <a:pos x="993" y="706"/>
                </a:cxn>
                <a:cxn ang="0">
                  <a:pos x="1177" y="724"/>
                </a:cxn>
                <a:cxn ang="0">
                  <a:pos x="996" y="719"/>
                </a:cxn>
                <a:cxn ang="0">
                  <a:pos x="943" y="709"/>
                </a:cxn>
                <a:cxn ang="0">
                  <a:pos x="870" y="678"/>
                </a:cxn>
                <a:cxn ang="0">
                  <a:pos x="813" y="638"/>
                </a:cxn>
                <a:cxn ang="0">
                  <a:pos x="802" y="629"/>
                </a:cxn>
                <a:cxn ang="0">
                  <a:pos x="722" y="544"/>
                </a:cxn>
                <a:cxn ang="0">
                  <a:pos x="655" y="449"/>
                </a:cxn>
                <a:cxn ang="0">
                  <a:pos x="584" y="334"/>
                </a:cxn>
                <a:cxn ang="0">
                  <a:pos x="512" y="217"/>
                </a:cxn>
                <a:cxn ang="0">
                  <a:pos x="464" y="140"/>
                </a:cxn>
                <a:cxn ang="0">
                  <a:pos x="436" y="100"/>
                </a:cxn>
                <a:cxn ang="0">
                  <a:pos x="371" y="33"/>
                </a:cxn>
                <a:cxn ang="0">
                  <a:pos x="359" y="24"/>
                </a:cxn>
                <a:cxn ang="0">
                  <a:pos x="340" y="14"/>
                </a:cxn>
                <a:cxn ang="0">
                  <a:pos x="303" y="14"/>
                </a:cxn>
                <a:cxn ang="0">
                  <a:pos x="283" y="22"/>
                </a:cxn>
                <a:cxn ang="0">
                  <a:pos x="282" y="24"/>
                </a:cxn>
                <a:cxn ang="0">
                  <a:pos x="261" y="40"/>
                </a:cxn>
                <a:cxn ang="0">
                  <a:pos x="239" y="76"/>
                </a:cxn>
                <a:cxn ang="0">
                  <a:pos x="217" y="119"/>
                </a:cxn>
                <a:cxn ang="0">
                  <a:pos x="193" y="178"/>
                </a:cxn>
                <a:cxn ang="0">
                  <a:pos x="169" y="251"/>
                </a:cxn>
                <a:cxn ang="0">
                  <a:pos x="141" y="355"/>
                </a:cxn>
                <a:cxn ang="0">
                  <a:pos x="98" y="524"/>
                </a:cxn>
                <a:cxn ang="0">
                  <a:pos x="74" y="612"/>
                </a:cxn>
                <a:cxn ang="0">
                  <a:pos x="61" y="653"/>
                </a:cxn>
                <a:cxn ang="0">
                  <a:pos x="45" y="696"/>
                </a:cxn>
                <a:cxn ang="0">
                  <a:pos x="33" y="712"/>
                </a:cxn>
                <a:cxn ang="0">
                  <a:pos x="22" y="719"/>
                </a:cxn>
                <a:cxn ang="0">
                  <a:pos x="13" y="727"/>
                </a:cxn>
                <a:cxn ang="0">
                  <a:pos x="0" y="724"/>
                </a:cxn>
                <a:cxn ang="0">
                  <a:pos x="8" y="713"/>
                </a:cxn>
                <a:cxn ang="0">
                  <a:pos x="16" y="709"/>
                </a:cxn>
                <a:cxn ang="0">
                  <a:pos x="36" y="687"/>
                </a:cxn>
                <a:cxn ang="0">
                  <a:pos x="58" y="623"/>
                </a:cxn>
                <a:cxn ang="0">
                  <a:pos x="77" y="549"/>
                </a:cxn>
                <a:cxn ang="0">
                  <a:pos x="110" y="424"/>
                </a:cxn>
                <a:cxn ang="0">
                  <a:pos x="147" y="285"/>
                </a:cxn>
                <a:cxn ang="0">
                  <a:pos x="177" y="187"/>
                </a:cxn>
                <a:cxn ang="0">
                  <a:pos x="199" y="128"/>
                </a:cxn>
                <a:cxn ang="0">
                  <a:pos x="206" y="114"/>
                </a:cxn>
                <a:cxn ang="0">
                  <a:pos x="227" y="70"/>
                </a:cxn>
                <a:cxn ang="0">
                  <a:pos x="248" y="40"/>
                </a:cxn>
                <a:cxn ang="0">
                  <a:pos x="264" y="19"/>
                </a:cxn>
                <a:cxn ang="0">
                  <a:pos x="274" y="12"/>
                </a:cxn>
                <a:cxn ang="0">
                  <a:pos x="285" y="5"/>
                </a:cxn>
              </a:cxnLst>
              <a:rect l="0" t="0" r="r" b="b"/>
              <a:pathLst>
                <a:path w="1177" h="727">
                  <a:moveTo>
                    <a:pt x="584" y="335"/>
                  </a:moveTo>
                  <a:lnTo>
                    <a:pt x="587" y="341"/>
                  </a:lnTo>
                  <a:lnTo>
                    <a:pt x="584" y="335"/>
                  </a:lnTo>
                  <a:close/>
                  <a:moveTo>
                    <a:pt x="464" y="141"/>
                  </a:moveTo>
                  <a:lnTo>
                    <a:pt x="467" y="147"/>
                  </a:lnTo>
                  <a:lnTo>
                    <a:pt x="470" y="151"/>
                  </a:lnTo>
                  <a:lnTo>
                    <a:pt x="464" y="141"/>
                  </a:lnTo>
                  <a:close/>
                  <a:moveTo>
                    <a:pt x="208" y="110"/>
                  </a:moveTo>
                  <a:lnTo>
                    <a:pt x="206" y="113"/>
                  </a:lnTo>
                  <a:lnTo>
                    <a:pt x="208" y="110"/>
                  </a:lnTo>
                  <a:close/>
                  <a:moveTo>
                    <a:pt x="301" y="0"/>
                  </a:moveTo>
                  <a:lnTo>
                    <a:pt x="328" y="0"/>
                  </a:lnTo>
                  <a:lnTo>
                    <a:pt x="341" y="2"/>
                  </a:lnTo>
                  <a:lnTo>
                    <a:pt x="343" y="2"/>
                  </a:lnTo>
                  <a:lnTo>
                    <a:pt x="353" y="6"/>
                  </a:lnTo>
                  <a:lnTo>
                    <a:pt x="366" y="12"/>
                  </a:lnTo>
                  <a:lnTo>
                    <a:pt x="368" y="14"/>
                  </a:lnTo>
                  <a:lnTo>
                    <a:pt x="378" y="22"/>
                  </a:lnTo>
                  <a:lnTo>
                    <a:pt x="391" y="33"/>
                  </a:lnTo>
                  <a:lnTo>
                    <a:pt x="430" y="71"/>
                  </a:lnTo>
                  <a:lnTo>
                    <a:pt x="427" y="67"/>
                  </a:lnTo>
                  <a:lnTo>
                    <a:pt x="446" y="91"/>
                  </a:lnTo>
                  <a:lnTo>
                    <a:pt x="445" y="91"/>
                  </a:lnTo>
                  <a:lnTo>
                    <a:pt x="451" y="97"/>
                  </a:lnTo>
                  <a:lnTo>
                    <a:pt x="461" y="111"/>
                  </a:lnTo>
                  <a:lnTo>
                    <a:pt x="475" y="134"/>
                  </a:lnTo>
                  <a:lnTo>
                    <a:pt x="498" y="171"/>
                  </a:lnTo>
                  <a:lnTo>
                    <a:pt x="522" y="209"/>
                  </a:lnTo>
                  <a:lnTo>
                    <a:pt x="546" y="246"/>
                  </a:lnTo>
                  <a:lnTo>
                    <a:pt x="571" y="285"/>
                  </a:lnTo>
                  <a:lnTo>
                    <a:pt x="595" y="328"/>
                  </a:lnTo>
                  <a:lnTo>
                    <a:pt x="642" y="405"/>
                  </a:lnTo>
                  <a:lnTo>
                    <a:pt x="666" y="442"/>
                  </a:lnTo>
                  <a:lnTo>
                    <a:pt x="689" y="476"/>
                  </a:lnTo>
                  <a:lnTo>
                    <a:pt x="713" y="509"/>
                  </a:lnTo>
                  <a:lnTo>
                    <a:pt x="732" y="537"/>
                  </a:lnTo>
                  <a:lnTo>
                    <a:pt x="740" y="544"/>
                  </a:lnTo>
                  <a:lnTo>
                    <a:pt x="737" y="540"/>
                  </a:lnTo>
                  <a:lnTo>
                    <a:pt x="761" y="568"/>
                  </a:lnTo>
                  <a:lnTo>
                    <a:pt x="759" y="568"/>
                  </a:lnTo>
                  <a:lnTo>
                    <a:pt x="807" y="615"/>
                  </a:lnTo>
                  <a:lnTo>
                    <a:pt x="830" y="635"/>
                  </a:lnTo>
                  <a:lnTo>
                    <a:pt x="854" y="653"/>
                  </a:lnTo>
                  <a:lnTo>
                    <a:pt x="878" y="667"/>
                  </a:lnTo>
                  <a:lnTo>
                    <a:pt x="900" y="681"/>
                  </a:lnTo>
                  <a:lnTo>
                    <a:pt x="900" y="679"/>
                  </a:lnTo>
                  <a:lnTo>
                    <a:pt x="947" y="697"/>
                  </a:lnTo>
                  <a:lnTo>
                    <a:pt x="993" y="706"/>
                  </a:lnTo>
                  <a:lnTo>
                    <a:pt x="1063" y="710"/>
                  </a:lnTo>
                  <a:lnTo>
                    <a:pt x="1177" y="710"/>
                  </a:lnTo>
                  <a:lnTo>
                    <a:pt x="1177" y="724"/>
                  </a:lnTo>
                  <a:lnTo>
                    <a:pt x="1063" y="724"/>
                  </a:lnTo>
                  <a:lnTo>
                    <a:pt x="992" y="719"/>
                  </a:lnTo>
                  <a:lnTo>
                    <a:pt x="996" y="719"/>
                  </a:lnTo>
                  <a:lnTo>
                    <a:pt x="992" y="718"/>
                  </a:lnTo>
                  <a:lnTo>
                    <a:pt x="944" y="709"/>
                  </a:lnTo>
                  <a:lnTo>
                    <a:pt x="943" y="709"/>
                  </a:lnTo>
                  <a:lnTo>
                    <a:pt x="896" y="691"/>
                  </a:lnTo>
                  <a:lnTo>
                    <a:pt x="894" y="691"/>
                  </a:lnTo>
                  <a:lnTo>
                    <a:pt x="870" y="678"/>
                  </a:lnTo>
                  <a:lnTo>
                    <a:pt x="847" y="663"/>
                  </a:lnTo>
                  <a:lnTo>
                    <a:pt x="823" y="645"/>
                  </a:lnTo>
                  <a:lnTo>
                    <a:pt x="813" y="638"/>
                  </a:lnTo>
                  <a:lnTo>
                    <a:pt x="821" y="645"/>
                  </a:lnTo>
                  <a:lnTo>
                    <a:pt x="798" y="626"/>
                  </a:lnTo>
                  <a:lnTo>
                    <a:pt x="802" y="629"/>
                  </a:lnTo>
                  <a:lnTo>
                    <a:pt x="750" y="577"/>
                  </a:lnTo>
                  <a:lnTo>
                    <a:pt x="727" y="549"/>
                  </a:lnTo>
                  <a:lnTo>
                    <a:pt x="722" y="544"/>
                  </a:lnTo>
                  <a:lnTo>
                    <a:pt x="703" y="516"/>
                  </a:lnTo>
                  <a:lnTo>
                    <a:pt x="679" y="484"/>
                  </a:lnTo>
                  <a:lnTo>
                    <a:pt x="655" y="449"/>
                  </a:lnTo>
                  <a:lnTo>
                    <a:pt x="632" y="412"/>
                  </a:lnTo>
                  <a:lnTo>
                    <a:pt x="586" y="338"/>
                  </a:lnTo>
                  <a:lnTo>
                    <a:pt x="584" y="334"/>
                  </a:lnTo>
                  <a:lnTo>
                    <a:pt x="560" y="292"/>
                  </a:lnTo>
                  <a:lnTo>
                    <a:pt x="535" y="254"/>
                  </a:lnTo>
                  <a:lnTo>
                    <a:pt x="512" y="217"/>
                  </a:lnTo>
                  <a:lnTo>
                    <a:pt x="488" y="178"/>
                  </a:lnTo>
                  <a:lnTo>
                    <a:pt x="467" y="147"/>
                  </a:lnTo>
                  <a:lnTo>
                    <a:pt x="464" y="140"/>
                  </a:lnTo>
                  <a:lnTo>
                    <a:pt x="451" y="119"/>
                  </a:lnTo>
                  <a:lnTo>
                    <a:pt x="440" y="104"/>
                  </a:lnTo>
                  <a:lnTo>
                    <a:pt x="436" y="100"/>
                  </a:lnTo>
                  <a:lnTo>
                    <a:pt x="417" y="76"/>
                  </a:lnTo>
                  <a:lnTo>
                    <a:pt x="384" y="43"/>
                  </a:lnTo>
                  <a:lnTo>
                    <a:pt x="371" y="33"/>
                  </a:lnTo>
                  <a:lnTo>
                    <a:pt x="362" y="25"/>
                  </a:lnTo>
                  <a:lnTo>
                    <a:pt x="369" y="33"/>
                  </a:lnTo>
                  <a:lnTo>
                    <a:pt x="359" y="24"/>
                  </a:lnTo>
                  <a:lnTo>
                    <a:pt x="359" y="22"/>
                  </a:lnTo>
                  <a:lnTo>
                    <a:pt x="348" y="18"/>
                  </a:lnTo>
                  <a:lnTo>
                    <a:pt x="340" y="14"/>
                  </a:lnTo>
                  <a:lnTo>
                    <a:pt x="340" y="15"/>
                  </a:lnTo>
                  <a:lnTo>
                    <a:pt x="326" y="14"/>
                  </a:lnTo>
                  <a:lnTo>
                    <a:pt x="303" y="14"/>
                  </a:lnTo>
                  <a:lnTo>
                    <a:pt x="303" y="12"/>
                  </a:lnTo>
                  <a:lnTo>
                    <a:pt x="292" y="17"/>
                  </a:lnTo>
                  <a:lnTo>
                    <a:pt x="283" y="22"/>
                  </a:lnTo>
                  <a:lnTo>
                    <a:pt x="283" y="21"/>
                  </a:lnTo>
                  <a:lnTo>
                    <a:pt x="282" y="22"/>
                  </a:lnTo>
                  <a:lnTo>
                    <a:pt x="282" y="24"/>
                  </a:lnTo>
                  <a:lnTo>
                    <a:pt x="273" y="30"/>
                  </a:lnTo>
                  <a:lnTo>
                    <a:pt x="273" y="28"/>
                  </a:lnTo>
                  <a:lnTo>
                    <a:pt x="261" y="40"/>
                  </a:lnTo>
                  <a:lnTo>
                    <a:pt x="260" y="45"/>
                  </a:lnTo>
                  <a:lnTo>
                    <a:pt x="260" y="46"/>
                  </a:lnTo>
                  <a:lnTo>
                    <a:pt x="239" y="76"/>
                  </a:lnTo>
                  <a:lnTo>
                    <a:pt x="237" y="79"/>
                  </a:lnTo>
                  <a:lnTo>
                    <a:pt x="237" y="80"/>
                  </a:lnTo>
                  <a:lnTo>
                    <a:pt x="217" y="119"/>
                  </a:lnTo>
                  <a:lnTo>
                    <a:pt x="211" y="132"/>
                  </a:lnTo>
                  <a:lnTo>
                    <a:pt x="202" y="154"/>
                  </a:lnTo>
                  <a:lnTo>
                    <a:pt x="193" y="178"/>
                  </a:lnTo>
                  <a:lnTo>
                    <a:pt x="188" y="191"/>
                  </a:lnTo>
                  <a:lnTo>
                    <a:pt x="178" y="220"/>
                  </a:lnTo>
                  <a:lnTo>
                    <a:pt x="169" y="251"/>
                  </a:lnTo>
                  <a:lnTo>
                    <a:pt x="159" y="288"/>
                  </a:lnTo>
                  <a:lnTo>
                    <a:pt x="145" y="335"/>
                  </a:lnTo>
                  <a:lnTo>
                    <a:pt x="141" y="355"/>
                  </a:lnTo>
                  <a:lnTo>
                    <a:pt x="122" y="427"/>
                  </a:lnTo>
                  <a:lnTo>
                    <a:pt x="107" y="485"/>
                  </a:lnTo>
                  <a:lnTo>
                    <a:pt x="98" y="524"/>
                  </a:lnTo>
                  <a:lnTo>
                    <a:pt x="98" y="525"/>
                  </a:lnTo>
                  <a:lnTo>
                    <a:pt x="89" y="553"/>
                  </a:lnTo>
                  <a:lnTo>
                    <a:pt x="74" y="612"/>
                  </a:lnTo>
                  <a:lnTo>
                    <a:pt x="74" y="614"/>
                  </a:lnTo>
                  <a:lnTo>
                    <a:pt x="70" y="627"/>
                  </a:lnTo>
                  <a:lnTo>
                    <a:pt x="61" y="653"/>
                  </a:lnTo>
                  <a:lnTo>
                    <a:pt x="51" y="684"/>
                  </a:lnTo>
                  <a:lnTo>
                    <a:pt x="52" y="681"/>
                  </a:lnTo>
                  <a:lnTo>
                    <a:pt x="45" y="696"/>
                  </a:lnTo>
                  <a:lnTo>
                    <a:pt x="46" y="694"/>
                  </a:lnTo>
                  <a:lnTo>
                    <a:pt x="34" y="712"/>
                  </a:lnTo>
                  <a:lnTo>
                    <a:pt x="33" y="712"/>
                  </a:lnTo>
                  <a:lnTo>
                    <a:pt x="27" y="718"/>
                  </a:lnTo>
                  <a:lnTo>
                    <a:pt x="27" y="719"/>
                  </a:lnTo>
                  <a:lnTo>
                    <a:pt x="22" y="719"/>
                  </a:lnTo>
                  <a:lnTo>
                    <a:pt x="22" y="721"/>
                  </a:lnTo>
                  <a:lnTo>
                    <a:pt x="16" y="725"/>
                  </a:lnTo>
                  <a:lnTo>
                    <a:pt x="13" y="727"/>
                  </a:lnTo>
                  <a:lnTo>
                    <a:pt x="8" y="727"/>
                  </a:lnTo>
                  <a:lnTo>
                    <a:pt x="5" y="725"/>
                  </a:lnTo>
                  <a:lnTo>
                    <a:pt x="0" y="724"/>
                  </a:lnTo>
                  <a:lnTo>
                    <a:pt x="0" y="718"/>
                  </a:lnTo>
                  <a:lnTo>
                    <a:pt x="2" y="712"/>
                  </a:lnTo>
                  <a:lnTo>
                    <a:pt x="8" y="713"/>
                  </a:lnTo>
                  <a:lnTo>
                    <a:pt x="10" y="713"/>
                  </a:lnTo>
                  <a:lnTo>
                    <a:pt x="15" y="710"/>
                  </a:lnTo>
                  <a:lnTo>
                    <a:pt x="16" y="709"/>
                  </a:lnTo>
                  <a:lnTo>
                    <a:pt x="18" y="709"/>
                  </a:lnTo>
                  <a:lnTo>
                    <a:pt x="24" y="703"/>
                  </a:lnTo>
                  <a:lnTo>
                    <a:pt x="36" y="687"/>
                  </a:lnTo>
                  <a:lnTo>
                    <a:pt x="39" y="679"/>
                  </a:lnTo>
                  <a:lnTo>
                    <a:pt x="49" y="648"/>
                  </a:lnTo>
                  <a:lnTo>
                    <a:pt x="58" y="623"/>
                  </a:lnTo>
                  <a:lnTo>
                    <a:pt x="62" y="610"/>
                  </a:lnTo>
                  <a:lnTo>
                    <a:pt x="68" y="586"/>
                  </a:lnTo>
                  <a:lnTo>
                    <a:pt x="77" y="549"/>
                  </a:lnTo>
                  <a:lnTo>
                    <a:pt x="86" y="521"/>
                  </a:lnTo>
                  <a:lnTo>
                    <a:pt x="95" y="482"/>
                  </a:lnTo>
                  <a:lnTo>
                    <a:pt x="110" y="424"/>
                  </a:lnTo>
                  <a:lnTo>
                    <a:pt x="129" y="352"/>
                  </a:lnTo>
                  <a:lnTo>
                    <a:pt x="134" y="332"/>
                  </a:lnTo>
                  <a:lnTo>
                    <a:pt x="147" y="285"/>
                  </a:lnTo>
                  <a:lnTo>
                    <a:pt x="157" y="248"/>
                  </a:lnTo>
                  <a:lnTo>
                    <a:pt x="166" y="215"/>
                  </a:lnTo>
                  <a:lnTo>
                    <a:pt x="177" y="187"/>
                  </a:lnTo>
                  <a:lnTo>
                    <a:pt x="181" y="174"/>
                  </a:lnTo>
                  <a:lnTo>
                    <a:pt x="190" y="150"/>
                  </a:lnTo>
                  <a:lnTo>
                    <a:pt x="199" y="128"/>
                  </a:lnTo>
                  <a:lnTo>
                    <a:pt x="193" y="144"/>
                  </a:lnTo>
                  <a:lnTo>
                    <a:pt x="200" y="128"/>
                  </a:lnTo>
                  <a:lnTo>
                    <a:pt x="206" y="114"/>
                  </a:lnTo>
                  <a:lnTo>
                    <a:pt x="208" y="110"/>
                  </a:lnTo>
                  <a:lnTo>
                    <a:pt x="225" y="76"/>
                  </a:lnTo>
                  <a:lnTo>
                    <a:pt x="227" y="70"/>
                  </a:lnTo>
                  <a:lnTo>
                    <a:pt x="227" y="68"/>
                  </a:lnTo>
                  <a:lnTo>
                    <a:pt x="228" y="68"/>
                  </a:lnTo>
                  <a:lnTo>
                    <a:pt x="248" y="40"/>
                  </a:lnTo>
                  <a:lnTo>
                    <a:pt x="249" y="36"/>
                  </a:lnTo>
                  <a:lnTo>
                    <a:pt x="249" y="34"/>
                  </a:lnTo>
                  <a:lnTo>
                    <a:pt x="264" y="19"/>
                  </a:lnTo>
                  <a:lnTo>
                    <a:pt x="265" y="19"/>
                  </a:lnTo>
                  <a:lnTo>
                    <a:pt x="273" y="14"/>
                  </a:lnTo>
                  <a:lnTo>
                    <a:pt x="274" y="12"/>
                  </a:lnTo>
                  <a:lnTo>
                    <a:pt x="276" y="12"/>
                  </a:lnTo>
                  <a:lnTo>
                    <a:pt x="285" y="6"/>
                  </a:lnTo>
                  <a:lnTo>
                    <a:pt x="285" y="5"/>
                  </a:lnTo>
                  <a:lnTo>
                    <a:pt x="286" y="5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78" name="Freeform 530"/>
            <p:cNvSpPr>
              <a:spLocks noEditPoints="1"/>
            </p:cNvSpPr>
            <p:nvPr/>
          </p:nvSpPr>
          <p:spPr bwMode="auto">
            <a:xfrm>
              <a:off x="4144963" y="2876550"/>
              <a:ext cx="1868488" cy="342900"/>
            </a:xfrm>
            <a:custGeom>
              <a:avLst/>
              <a:gdLst/>
              <a:ahLst/>
              <a:cxnLst>
                <a:cxn ang="0">
                  <a:pos x="163" y="101"/>
                </a:cxn>
                <a:cxn ang="0">
                  <a:pos x="666" y="99"/>
                </a:cxn>
                <a:cxn ang="0">
                  <a:pos x="166" y="78"/>
                </a:cxn>
                <a:cxn ang="0">
                  <a:pos x="615" y="74"/>
                </a:cxn>
                <a:cxn ang="0">
                  <a:pos x="193" y="59"/>
                </a:cxn>
                <a:cxn ang="0">
                  <a:pos x="402" y="1"/>
                </a:cxn>
                <a:cxn ang="0">
                  <a:pos x="473" y="13"/>
                </a:cxn>
                <a:cxn ang="0">
                  <a:pos x="498" y="22"/>
                </a:cxn>
                <a:cxn ang="0">
                  <a:pos x="569" y="52"/>
                </a:cxn>
                <a:cxn ang="0">
                  <a:pos x="615" y="74"/>
                </a:cxn>
                <a:cxn ang="0">
                  <a:pos x="663" y="98"/>
                </a:cxn>
                <a:cxn ang="0">
                  <a:pos x="761" y="144"/>
                </a:cxn>
                <a:cxn ang="0">
                  <a:pos x="827" y="170"/>
                </a:cxn>
                <a:cxn ang="0">
                  <a:pos x="873" y="182"/>
                </a:cxn>
                <a:cxn ang="0">
                  <a:pos x="921" y="191"/>
                </a:cxn>
                <a:cxn ang="0">
                  <a:pos x="1019" y="198"/>
                </a:cxn>
                <a:cxn ang="0">
                  <a:pos x="1042" y="213"/>
                </a:cxn>
                <a:cxn ang="0">
                  <a:pos x="952" y="209"/>
                </a:cxn>
                <a:cxn ang="0">
                  <a:pos x="921" y="204"/>
                </a:cxn>
                <a:cxn ang="0">
                  <a:pos x="897" y="200"/>
                </a:cxn>
                <a:cxn ang="0">
                  <a:pos x="873" y="195"/>
                </a:cxn>
                <a:cxn ang="0">
                  <a:pos x="850" y="189"/>
                </a:cxn>
                <a:cxn ang="0">
                  <a:pos x="823" y="184"/>
                </a:cxn>
                <a:cxn ang="0">
                  <a:pos x="798" y="173"/>
                </a:cxn>
                <a:cxn ang="0">
                  <a:pos x="687" y="126"/>
                </a:cxn>
                <a:cxn ang="0">
                  <a:pos x="639" y="102"/>
                </a:cxn>
                <a:cxn ang="0">
                  <a:pos x="592" y="78"/>
                </a:cxn>
                <a:cxn ang="0">
                  <a:pos x="558" y="60"/>
                </a:cxn>
                <a:cxn ang="0">
                  <a:pos x="494" y="34"/>
                </a:cxn>
                <a:cxn ang="0">
                  <a:pos x="470" y="25"/>
                </a:cxn>
                <a:cxn ang="0">
                  <a:pos x="433" y="18"/>
                </a:cxn>
                <a:cxn ang="0">
                  <a:pos x="387" y="15"/>
                </a:cxn>
                <a:cxn ang="0">
                  <a:pos x="344" y="15"/>
                </a:cxn>
                <a:cxn ang="0">
                  <a:pos x="320" y="18"/>
                </a:cxn>
                <a:cxn ang="0">
                  <a:pos x="295" y="22"/>
                </a:cxn>
                <a:cxn ang="0">
                  <a:pos x="273" y="29"/>
                </a:cxn>
                <a:cxn ang="0">
                  <a:pos x="233" y="50"/>
                </a:cxn>
                <a:cxn ang="0">
                  <a:pos x="202" y="69"/>
                </a:cxn>
                <a:cxn ang="0">
                  <a:pos x="168" y="95"/>
                </a:cxn>
                <a:cxn ang="0">
                  <a:pos x="144" y="121"/>
                </a:cxn>
                <a:cxn ang="0">
                  <a:pos x="96" y="163"/>
                </a:cxn>
                <a:cxn ang="0">
                  <a:pos x="68" y="192"/>
                </a:cxn>
                <a:cxn ang="0">
                  <a:pos x="40" y="209"/>
                </a:cxn>
                <a:cxn ang="0">
                  <a:pos x="24" y="213"/>
                </a:cxn>
                <a:cxn ang="0">
                  <a:pos x="0" y="203"/>
                </a:cxn>
                <a:cxn ang="0">
                  <a:pos x="33" y="198"/>
                </a:cxn>
                <a:cxn ang="0">
                  <a:pos x="45" y="194"/>
                </a:cxn>
                <a:cxn ang="0">
                  <a:pos x="111" y="132"/>
                </a:cxn>
                <a:cxn ang="0">
                  <a:pos x="154" y="90"/>
                </a:cxn>
                <a:cxn ang="0">
                  <a:pos x="182" y="68"/>
                </a:cxn>
                <a:cxn ang="0">
                  <a:pos x="225" y="40"/>
                </a:cxn>
                <a:cxn ang="0">
                  <a:pos x="270" y="16"/>
                </a:cxn>
                <a:cxn ang="0">
                  <a:pos x="304" y="6"/>
                </a:cxn>
                <a:cxn ang="0">
                  <a:pos x="328" y="3"/>
                </a:cxn>
                <a:cxn ang="0">
                  <a:pos x="353" y="1"/>
                </a:cxn>
              </a:cxnLst>
              <a:rect l="0" t="0" r="r" b="b"/>
              <a:pathLst>
                <a:path w="1177" h="216">
                  <a:moveTo>
                    <a:pt x="73" y="188"/>
                  </a:moveTo>
                  <a:lnTo>
                    <a:pt x="68" y="192"/>
                  </a:lnTo>
                  <a:lnTo>
                    <a:pt x="73" y="188"/>
                  </a:lnTo>
                  <a:close/>
                  <a:moveTo>
                    <a:pt x="163" y="101"/>
                  </a:moveTo>
                  <a:lnTo>
                    <a:pt x="154" y="109"/>
                  </a:lnTo>
                  <a:lnTo>
                    <a:pt x="163" y="101"/>
                  </a:lnTo>
                  <a:close/>
                  <a:moveTo>
                    <a:pt x="663" y="98"/>
                  </a:moveTo>
                  <a:lnTo>
                    <a:pt x="666" y="99"/>
                  </a:lnTo>
                  <a:lnTo>
                    <a:pt x="663" y="98"/>
                  </a:lnTo>
                  <a:close/>
                  <a:moveTo>
                    <a:pt x="169" y="77"/>
                  </a:moveTo>
                  <a:lnTo>
                    <a:pt x="168" y="78"/>
                  </a:lnTo>
                  <a:lnTo>
                    <a:pt x="166" y="78"/>
                  </a:lnTo>
                  <a:lnTo>
                    <a:pt x="169" y="77"/>
                  </a:lnTo>
                  <a:close/>
                  <a:moveTo>
                    <a:pt x="615" y="74"/>
                  </a:moveTo>
                  <a:lnTo>
                    <a:pt x="618" y="75"/>
                  </a:lnTo>
                  <a:lnTo>
                    <a:pt x="615" y="74"/>
                  </a:lnTo>
                  <a:close/>
                  <a:moveTo>
                    <a:pt x="193" y="59"/>
                  </a:moveTo>
                  <a:lnTo>
                    <a:pt x="191" y="60"/>
                  </a:lnTo>
                  <a:lnTo>
                    <a:pt x="190" y="60"/>
                  </a:lnTo>
                  <a:lnTo>
                    <a:pt x="193" y="59"/>
                  </a:lnTo>
                  <a:close/>
                  <a:moveTo>
                    <a:pt x="366" y="0"/>
                  </a:moveTo>
                  <a:lnTo>
                    <a:pt x="378" y="0"/>
                  </a:lnTo>
                  <a:lnTo>
                    <a:pt x="389" y="1"/>
                  </a:lnTo>
                  <a:lnTo>
                    <a:pt x="402" y="1"/>
                  </a:lnTo>
                  <a:lnTo>
                    <a:pt x="417" y="3"/>
                  </a:lnTo>
                  <a:lnTo>
                    <a:pt x="426" y="4"/>
                  </a:lnTo>
                  <a:lnTo>
                    <a:pt x="443" y="6"/>
                  </a:lnTo>
                  <a:lnTo>
                    <a:pt x="473" y="13"/>
                  </a:lnTo>
                  <a:lnTo>
                    <a:pt x="488" y="18"/>
                  </a:lnTo>
                  <a:lnTo>
                    <a:pt x="489" y="19"/>
                  </a:lnTo>
                  <a:lnTo>
                    <a:pt x="498" y="23"/>
                  </a:lnTo>
                  <a:lnTo>
                    <a:pt x="498" y="22"/>
                  </a:lnTo>
                  <a:lnTo>
                    <a:pt x="522" y="31"/>
                  </a:lnTo>
                  <a:lnTo>
                    <a:pt x="546" y="41"/>
                  </a:lnTo>
                  <a:lnTo>
                    <a:pt x="565" y="50"/>
                  </a:lnTo>
                  <a:lnTo>
                    <a:pt x="569" y="52"/>
                  </a:lnTo>
                  <a:lnTo>
                    <a:pt x="571" y="53"/>
                  </a:lnTo>
                  <a:lnTo>
                    <a:pt x="595" y="66"/>
                  </a:lnTo>
                  <a:lnTo>
                    <a:pt x="595" y="65"/>
                  </a:lnTo>
                  <a:lnTo>
                    <a:pt x="615" y="74"/>
                  </a:lnTo>
                  <a:lnTo>
                    <a:pt x="618" y="77"/>
                  </a:lnTo>
                  <a:lnTo>
                    <a:pt x="642" y="90"/>
                  </a:lnTo>
                  <a:lnTo>
                    <a:pt x="642" y="89"/>
                  </a:lnTo>
                  <a:lnTo>
                    <a:pt x="663" y="98"/>
                  </a:lnTo>
                  <a:lnTo>
                    <a:pt x="666" y="101"/>
                  </a:lnTo>
                  <a:lnTo>
                    <a:pt x="689" y="114"/>
                  </a:lnTo>
                  <a:lnTo>
                    <a:pt x="689" y="112"/>
                  </a:lnTo>
                  <a:lnTo>
                    <a:pt x="761" y="144"/>
                  </a:lnTo>
                  <a:lnTo>
                    <a:pt x="784" y="152"/>
                  </a:lnTo>
                  <a:lnTo>
                    <a:pt x="804" y="161"/>
                  </a:lnTo>
                  <a:lnTo>
                    <a:pt x="808" y="161"/>
                  </a:lnTo>
                  <a:lnTo>
                    <a:pt x="827" y="170"/>
                  </a:lnTo>
                  <a:lnTo>
                    <a:pt x="830" y="170"/>
                  </a:lnTo>
                  <a:lnTo>
                    <a:pt x="850" y="176"/>
                  </a:lnTo>
                  <a:lnTo>
                    <a:pt x="854" y="176"/>
                  </a:lnTo>
                  <a:lnTo>
                    <a:pt x="873" y="182"/>
                  </a:lnTo>
                  <a:lnTo>
                    <a:pt x="878" y="182"/>
                  </a:lnTo>
                  <a:lnTo>
                    <a:pt x="897" y="187"/>
                  </a:lnTo>
                  <a:lnTo>
                    <a:pt x="901" y="187"/>
                  </a:lnTo>
                  <a:lnTo>
                    <a:pt x="921" y="191"/>
                  </a:lnTo>
                  <a:lnTo>
                    <a:pt x="925" y="191"/>
                  </a:lnTo>
                  <a:lnTo>
                    <a:pt x="949" y="195"/>
                  </a:lnTo>
                  <a:lnTo>
                    <a:pt x="995" y="198"/>
                  </a:lnTo>
                  <a:lnTo>
                    <a:pt x="1019" y="198"/>
                  </a:lnTo>
                  <a:lnTo>
                    <a:pt x="1042" y="200"/>
                  </a:lnTo>
                  <a:lnTo>
                    <a:pt x="1177" y="200"/>
                  </a:lnTo>
                  <a:lnTo>
                    <a:pt x="1177" y="213"/>
                  </a:lnTo>
                  <a:lnTo>
                    <a:pt x="1042" y="213"/>
                  </a:lnTo>
                  <a:lnTo>
                    <a:pt x="1019" y="212"/>
                  </a:lnTo>
                  <a:lnTo>
                    <a:pt x="995" y="212"/>
                  </a:lnTo>
                  <a:lnTo>
                    <a:pt x="947" y="209"/>
                  </a:lnTo>
                  <a:lnTo>
                    <a:pt x="952" y="209"/>
                  </a:lnTo>
                  <a:lnTo>
                    <a:pt x="947" y="207"/>
                  </a:lnTo>
                  <a:lnTo>
                    <a:pt x="924" y="203"/>
                  </a:lnTo>
                  <a:lnTo>
                    <a:pt x="924" y="204"/>
                  </a:lnTo>
                  <a:lnTo>
                    <a:pt x="921" y="204"/>
                  </a:lnTo>
                  <a:lnTo>
                    <a:pt x="918" y="203"/>
                  </a:lnTo>
                  <a:lnTo>
                    <a:pt x="900" y="198"/>
                  </a:lnTo>
                  <a:lnTo>
                    <a:pt x="900" y="200"/>
                  </a:lnTo>
                  <a:lnTo>
                    <a:pt x="897" y="200"/>
                  </a:lnTo>
                  <a:lnTo>
                    <a:pt x="894" y="198"/>
                  </a:lnTo>
                  <a:lnTo>
                    <a:pt x="876" y="194"/>
                  </a:lnTo>
                  <a:lnTo>
                    <a:pt x="876" y="195"/>
                  </a:lnTo>
                  <a:lnTo>
                    <a:pt x="873" y="195"/>
                  </a:lnTo>
                  <a:lnTo>
                    <a:pt x="870" y="194"/>
                  </a:lnTo>
                  <a:lnTo>
                    <a:pt x="853" y="188"/>
                  </a:lnTo>
                  <a:lnTo>
                    <a:pt x="853" y="189"/>
                  </a:lnTo>
                  <a:lnTo>
                    <a:pt x="850" y="189"/>
                  </a:lnTo>
                  <a:lnTo>
                    <a:pt x="847" y="188"/>
                  </a:lnTo>
                  <a:lnTo>
                    <a:pt x="829" y="182"/>
                  </a:lnTo>
                  <a:lnTo>
                    <a:pt x="829" y="184"/>
                  </a:lnTo>
                  <a:lnTo>
                    <a:pt x="823" y="184"/>
                  </a:lnTo>
                  <a:lnTo>
                    <a:pt x="821" y="182"/>
                  </a:lnTo>
                  <a:lnTo>
                    <a:pt x="805" y="175"/>
                  </a:lnTo>
                  <a:lnTo>
                    <a:pt x="799" y="175"/>
                  </a:lnTo>
                  <a:lnTo>
                    <a:pt x="798" y="173"/>
                  </a:lnTo>
                  <a:lnTo>
                    <a:pt x="778" y="164"/>
                  </a:lnTo>
                  <a:lnTo>
                    <a:pt x="756" y="155"/>
                  </a:lnTo>
                  <a:lnTo>
                    <a:pt x="685" y="124"/>
                  </a:lnTo>
                  <a:lnTo>
                    <a:pt x="687" y="126"/>
                  </a:lnTo>
                  <a:lnTo>
                    <a:pt x="684" y="124"/>
                  </a:lnTo>
                  <a:lnTo>
                    <a:pt x="660" y="111"/>
                  </a:lnTo>
                  <a:lnTo>
                    <a:pt x="638" y="101"/>
                  </a:lnTo>
                  <a:lnTo>
                    <a:pt x="639" y="102"/>
                  </a:lnTo>
                  <a:lnTo>
                    <a:pt x="636" y="101"/>
                  </a:lnTo>
                  <a:lnTo>
                    <a:pt x="612" y="87"/>
                  </a:lnTo>
                  <a:lnTo>
                    <a:pt x="590" y="77"/>
                  </a:lnTo>
                  <a:lnTo>
                    <a:pt x="592" y="78"/>
                  </a:lnTo>
                  <a:lnTo>
                    <a:pt x="589" y="77"/>
                  </a:lnTo>
                  <a:lnTo>
                    <a:pt x="565" y="63"/>
                  </a:lnTo>
                  <a:lnTo>
                    <a:pt x="560" y="62"/>
                  </a:lnTo>
                  <a:lnTo>
                    <a:pt x="558" y="60"/>
                  </a:lnTo>
                  <a:lnTo>
                    <a:pt x="559" y="62"/>
                  </a:lnTo>
                  <a:lnTo>
                    <a:pt x="540" y="53"/>
                  </a:lnTo>
                  <a:lnTo>
                    <a:pt x="518" y="43"/>
                  </a:lnTo>
                  <a:lnTo>
                    <a:pt x="494" y="34"/>
                  </a:lnTo>
                  <a:lnTo>
                    <a:pt x="497" y="35"/>
                  </a:lnTo>
                  <a:lnTo>
                    <a:pt x="492" y="34"/>
                  </a:lnTo>
                  <a:lnTo>
                    <a:pt x="483" y="29"/>
                  </a:lnTo>
                  <a:lnTo>
                    <a:pt x="470" y="25"/>
                  </a:lnTo>
                  <a:lnTo>
                    <a:pt x="442" y="18"/>
                  </a:lnTo>
                  <a:lnTo>
                    <a:pt x="442" y="19"/>
                  </a:lnTo>
                  <a:lnTo>
                    <a:pt x="424" y="18"/>
                  </a:lnTo>
                  <a:lnTo>
                    <a:pt x="433" y="18"/>
                  </a:lnTo>
                  <a:lnTo>
                    <a:pt x="415" y="15"/>
                  </a:lnTo>
                  <a:lnTo>
                    <a:pt x="415" y="16"/>
                  </a:lnTo>
                  <a:lnTo>
                    <a:pt x="400" y="15"/>
                  </a:lnTo>
                  <a:lnTo>
                    <a:pt x="387" y="15"/>
                  </a:lnTo>
                  <a:lnTo>
                    <a:pt x="377" y="13"/>
                  </a:lnTo>
                  <a:lnTo>
                    <a:pt x="368" y="13"/>
                  </a:lnTo>
                  <a:lnTo>
                    <a:pt x="354" y="15"/>
                  </a:lnTo>
                  <a:lnTo>
                    <a:pt x="344" y="15"/>
                  </a:lnTo>
                  <a:lnTo>
                    <a:pt x="331" y="16"/>
                  </a:lnTo>
                  <a:lnTo>
                    <a:pt x="331" y="15"/>
                  </a:lnTo>
                  <a:lnTo>
                    <a:pt x="325" y="16"/>
                  </a:lnTo>
                  <a:lnTo>
                    <a:pt x="320" y="18"/>
                  </a:lnTo>
                  <a:lnTo>
                    <a:pt x="325" y="18"/>
                  </a:lnTo>
                  <a:lnTo>
                    <a:pt x="307" y="19"/>
                  </a:lnTo>
                  <a:lnTo>
                    <a:pt x="307" y="18"/>
                  </a:lnTo>
                  <a:lnTo>
                    <a:pt x="295" y="22"/>
                  </a:lnTo>
                  <a:lnTo>
                    <a:pt x="285" y="26"/>
                  </a:lnTo>
                  <a:lnTo>
                    <a:pt x="282" y="28"/>
                  </a:lnTo>
                  <a:lnTo>
                    <a:pt x="283" y="28"/>
                  </a:lnTo>
                  <a:lnTo>
                    <a:pt x="273" y="29"/>
                  </a:lnTo>
                  <a:lnTo>
                    <a:pt x="273" y="28"/>
                  </a:lnTo>
                  <a:lnTo>
                    <a:pt x="248" y="40"/>
                  </a:lnTo>
                  <a:lnTo>
                    <a:pt x="239" y="46"/>
                  </a:lnTo>
                  <a:lnTo>
                    <a:pt x="233" y="50"/>
                  </a:lnTo>
                  <a:lnTo>
                    <a:pt x="234" y="47"/>
                  </a:lnTo>
                  <a:lnTo>
                    <a:pt x="231" y="50"/>
                  </a:lnTo>
                  <a:lnTo>
                    <a:pt x="215" y="60"/>
                  </a:lnTo>
                  <a:lnTo>
                    <a:pt x="202" y="69"/>
                  </a:lnTo>
                  <a:lnTo>
                    <a:pt x="191" y="78"/>
                  </a:lnTo>
                  <a:lnTo>
                    <a:pt x="178" y="87"/>
                  </a:lnTo>
                  <a:lnTo>
                    <a:pt x="168" y="96"/>
                  </a:lnTo>
                  <a:lnTo>
                    <a:pt x="168" y="95"/>
                  </a:lnTo>
                  <a:lnTo>
                    <a:pt x="163" y="99"/>
                  </a:lnTo>
                  <a:lnTo>
                    <a:pt x="157" y="106"/>
                  </a:lnTo>
                  <a:lnTo>
                    <a:pt x="144" y="118"/>
                  </a:lnTo>
                  <a:lnTo>
                    <a:pt x="144" y="121"/>
                  </a:lnTo>
                  <a:lnTo>
                    <a:pt x="142" y="123"/>
                  </a:lnTo>
                  <a:lnTo>
                    <a:pt x="120" y="142"/>
                  </a:lnTo>
                  <a:lnTo>
                    <a:pt x="120" y="141"/>
                  </a:lnTo>
                  <a:lnTo>
                    <a:pt x="96" y="163"/>
                  </a:lnTo>
                  <a:lnTo>
                    <a:pt x="73" y="187"/>
                  </a:lnTo>
                  <a:lnTo>
                    <a:pt x="70" y="191"/>
                  </a:lnTo>
                  <a:lnTo>
                    <a:pt x="62" y="197"/>
                  </a:lnTo>
                  <a:lnTo>
                    <a:pt x="68" y="192"/>
                  </a:lnTo>
                  <a:lnTo>
                    <a:pt x="51" y="206"/>
                  </a:lnTo>
                  <a:lnTo>
                    <a:pt x="48" y="206"/>
                  </a:lnTo>
                  <a:lnTo>
                    <a:pt x="43" y="207"/>
                  </a:lnTo>
                  <a:lnTo>
                    <a:pt x="40" y="209"/>
                  </a:lnTo>
                  <a:lnTo>
                    <a:pt x="34" y="213"/>
                  </a:lnTo>
                  <a:lnTo>
                    <a:pt x="31" y="215"/>
                  </a:lnTo>
                  <a:lnTo>
                    <a:pt x="24" y="215"/>
                  </a:lnTo>
                  <a:lnTo>
                    <a:pt x="24" y="213"/>
                  </a:lnTo>
                  <a:lnTo>
                    <a:pt x="21" y="215"/>
                  </a:lnTo>
                  <a:lnTo>
                    <a:pt x="19" y="216"/>
                  </a:lnTo>
                  <a:lnTo>
                    <a:pt x="0" y="216"/>
                  </a:lnTo>
                  <a:lnTo>
                    <a:pt x="0" y="203"/>
                  </a:lnTo>
                  <a:lnTo>
                    <a:pt x="18" y="203"/>
                  </a:lnTo>
                  <a:lnTo>
                    <a:pt x="22" y="201"/>
                  </a:lnTo>
                  <a:lnTo>
                    <a:pt x="28" y="201"/>
                  </a:lnTo>
                  <a:lnTo>
                    <a:pt x="33" y="198"/>
                  </a:lnTo>
                  <a:lnTo>
                    <a:pt x="33" y="197"/>
                  </a:lnTo>
                  <a:lnTo>
                    <a:pt x="34" y="197"/>
                  </a:lnTo>
                  <a:lnTo>
                    <a:pt x="40" y="195"/>
                  </a:lnTo>
                  <a:lnTo>
                    <a:pt x="45" y="194"/>
                  </a:lnTo>
                  <a:lnTo>
                    <a:pt x="53" y="187"/>
                  </a:lnTo>
                  <a:lnTo>
                    <a:pt x="64" y="178"/>
                  </a:lnTo>
                  <a:lnTo>
                    <a:pt x="88" y="154"/>
                  </a:lnTo>
                  <a:lnTo>
                    <a:pt x="111" y="132"/>
                  </a:lnTo>
                  <a:lnTo>
                    <a:pt x="134" y="112"/>
                  </a:lnTo>
                  <a:lnTo>
                    <a:pt x="134" y="111"/>
                  </a:lnTo>
                  <a:lnTo>
                    <a:pt x="135" y="108"/>
                  </a:lnTo>
                  <a:lnTo>
                    <a:pt x="154" y="90"/>
                  </a:lnTo>
                  <a:lnTo>
                    <a:pt x="159" y="86"/>
                  </a:lnTo>
                  <a:lnTo>
                    <a:pt x="168" y="78"/>
                  </a:lnTo>
                  <a:lnTo>
                    <a:pt x="171" y="77"/>
                  </a:lnTo>
                  <a:lnTo>
                    <a:pt x="182" y="68"/>
                  </a:lnTo>
                  <a:lnTo>
                    <a:pt x="191" y="60"/>
                  </a:lnTo>
                  <a:lnTo>
                    <a:pt x="194" y="59"/>
                  </a:lnTo>
                  <a:lnTo>
                    <a:pt x="208" y="50"/>
                  </a:lnTo>
                  <a:lnTo>
                    <a:pt x="225" y="40"/>
                  </a:lnTo>
                  <a:lnTo>
                    <a:pt x="231" y="35"/>
                  </a:lnTo>
                  <a:lnTo>
                    <a:pt x="242" y="29"/>
                  </a:lnTo>
                  <a:lnTo>
                    <a:pt x="243" y="28"/>
                  </a:lnTo>
                  <a:lnTo>
                    <a:pt x="270" y="16"/>
                  </a:lnTo>
                  <a:lnTo>
                    <a:pt x="271" y="16"/>
                  </a:lnTo>
                  <a:lnTo>
                    <a:pt x="280" y="15"/>
                  </a:lnTo>
                  <a:lnTo>
                    <a:pt x="291" y="10"/>
                  </a:lnTo>
                  <a:lnTo>
                    <a:pt x="304" y="6"/>
                  </a:lnTo>
                  <a:lnTo>
                    <a:pt x="307" y="4"/>
                  </a:lnTo>
                  <a:lnTo>
                    <a:pt x="306" y="6"/>
                  </a:lnTo>
                  <a:lnTo>
                    <a:pt x="322" y="4"/>
                  </a:lnTo>
                  <a:lnTo>
                    <a:pt x="328" y="3"/>
                  </a:lnTo>
                  <a:lnTo>
                    <a:pt x="332" y="1"/>
                  </a:lnTo>
                  <a:lnTo>
                    <a:pt x="329" y="3"/>
                  </a:lnTo>
                  <a:lnTo>
                    <a:pt x="343" y="1"/>
                  </a:lnTo>
                  <a:lnTo>
                    <a:pt x="353" y="1"/>
                  </a:lnTo>
                  <a:lnTo>
                    <a:pt x="366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79" name="Freeform 531"/>
            <p:cNvSpPr>
              <a:spLocks/>
            </p:cNvSpPr>
            <p:nvPr/>
          </p:nvSpPr>
          <p:spPr bwMode="auto">
            <a:xfrm>
              <a:off x="4144963" y="3198813"/>
              <a:ext cx="1868488" cy="68263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51" y="1"/>
                </a:cxn>
                <a:cxn ang="0">
                  <a:pos x="59" y="3"/>
                </a:cxn>
                <a:cxn ang="0">
                  <a:pos x="71" y="4"/>
                </a:cxn>
                <a:cxn ang="0">
                  <a:pos x="119" y="15"/>
                </a:cxn>
                <a:cxn ang="0">
                  <a:pos x="151" y="22"/>
                </a:cxn>
                <a:cxn ang="0">
                  <a:pos x="166" y="24"/>
                </a:cxn>
                <a:cxn ang="0">
                  <a:pos x="184" y="25"/>
                </a:cxn>
                <a:cxn ang="0">
                  <a:pos x="199" y="27"/>
                </a:cxn>
                <a:cxn ang="0">
                  <a:pos x="214" y="28"/>
                </a:cxn>
                <a:cxn ang="0">
                  <a:pos x="246" y="29"/>
                </a:cxn>
                <a:cxn ang="0">
                  <a:pos x="331" y="28"/>
                </a:cxn>
                <a:cxn ang="0">
                  <a:pos x="369" y="27"/>
                </a:cxn>
                <a:cxn ang="0">
                  <a:pos x="399" y="25"/>
                </a:cxn>
                <a:cxn ang="0">
                  <a:pos x="543" y="18"/>
                </a:cxn>
                <a:cxn ang="0">
                  <a:pos x="639" y="12"/>
                </a:cxn>
                <a:cxn ang="0">
                  <a:pos x="710" y="9"/>
                </a:cxn>
                <a:cxn ang="0">
                  <a:pos x="753" y="7"/>
                </a:cxn>
                <a:cxn ang="0">
                  <a:pos x="829" y="6"/>
                </a:cxn>
                <a:cxn ang="0">
                  <a:pos x="947" y="4"/>
                </a:cxn>
                <a:cxn ang="0">
                  <a:pos x="1177" y="18"/>
                </a:cxn>
                <a:cxn ang="0">
                  <a:pos x="924" y="19"/>
                </a:cxn>
                <a:cxn ang="0">
                  <a:pos x="805" y="21"/>
                </a:cxn>
                <a:cxn ang="0">
                  <a:pos x="734" y="22"/>
                </a:cxn>
                <a:cxn ang="0">
                  <a:pos x="663" y="25"/>
                </a:cxn>
                <a:cxn ang="0">
                  <a:pos x="568" y="29"/>
                </a:cxn>
                <a:cxn ang="0">
                  <a:pos x="424" y="38"/>
                </a:cxn>
                <a:cxn ang="0">
                  <a:pos x="400" y="37"/>
                </a:cxn>
                <a:cxn ang="0">
                  <a:pos x="393" y="40"/>
                </a:cxn>
                <a:cxn ang="0">
                  <a:pos x="356" y="41"/>
                </a:cxn>
                <a:cxn ang="0">
                  <a:pos x="322" y="43"/>
                </a:cxn>
                <a:cxn ang="0">
                  <a:pos x="245" y="41"/>
                </a:cxn>
                <a:cxn ang="0">
                  <a:pos x="236" y="41"/>
                </a:cxn>
                <a:cxn ang="0">
                  <a:pos x="211" y="40"/>
                </a:cxn>
                <a:cxn ang="0">
                  <a:pos x="206" y="40"/>
                </a:cxn>
                <a:cxn ang="0">
                  <a:pos x="197" y="38"/>
                </a:cxn>
                <a:cxn ang="0">
                  <a:pos x="188" y="38"/>
                </a:cxn>
                <a:cxn ang="0">
                  <a:pos x="182" y="37"/>
                </a:cxn>
                <a:cxn ang="0">
                  <a:pos x="174" y="37"/>
                </a:cxn>
                <a:cxn ang="0">
                  <a:pos x="163" y="35"/>
                </a:cxn>
                <a:cxn ang="0">
                  <a:pos x="159" y="35"/>
                </a:cxn>
                <a:cxn ang="0">
                  <a:pos x="150" y="34"/>
                </a:cxn>
                <a:cxn ang="0">
                  <a:pos x="131" y="31"/>
                </a:cxn>
                <a:cxn ang="0">
                  <a:pos x="94" y="22"/>
                </a:cxn>
                <a:cxn ang="0">
                  <a:pos x="70" y="16"/>
                </a:cxn>
                <a:cxn ang="0">
                  <a:pos x="65" y="18"/>
                </a:cxn>
                <a:cxn ang="0">
                  <a:pos x="58" y="15"/>
                </a:cxn>
                <a:cxn ang="0">
                  <a:pos x="52" y="16"/>
                </a:cxn>
                <a:cxn ang="0">
                  <a:pos x="48" y="13"/>
                </a:cxn>
                <a:cxn ang="0">
                  <a:pos x="28" y="15"/>
                </a:cxn>
                <a:cxn ang="0">
                  <a:pos x="24" y="12"/>
                </a:cxn>
                <a:cxn ang="0">
                  <a:pos x="0" y="13"/>
                </a:cxn>
              </a:cxnLst>
              <a:rect l="0" t="0" r="r" b="b"/>
              <a:pathLst>
                <a:path w="1177" h="43">
                  <a:moveTo>
                    <a:pt x="0" y="0"/>
                  </a:moveTo>
                  <a:lnTo>
                    <a:pt x="27" y="0"/>
                  </a:lnTo>
                  <a:lnTo>
                    <a:pt x="31" y="1"/>
                  </a:lnTo>
                  <a:lnTo>
                    <a:pt x="51" y="1"/>
                  </a:lnTo>
                  <a:lnTo>
                    <a:pt x="55" y="3"/>
                  </a:lnTo>
                  <a:lnTo>
                    <a:pt x="59" y="3"/>
                  </a:lnTo>
                  <a:lnTo>
                    <a:pt x="65" y="4"/>
                  </a:lnTo>
                  <a:lnTo>
                    <a:pt x="71" y="4"/>
                  </a:lnTo>
                  <a:lnTo>
                    <a:pt x="95" y="10"/>
                  </a:lnTo>
                  <a:lnTo>
                    <a:pt x="119" y="15"/>
                  </a:lnTo>
                  <a:lnTo>
                    <a:pt x="134" y="19"/>
                  </a:lnTo>
                  <a:lnTo>
                    <a:pt x="151" y="22"/>
                  </a:lnTo>
                  <a:lnTo>
                    <a:pt x="160" y="22"/>
                  </a:lnTo>
                  <a:lnTo>
                    <a:pt x="166" y="24"/>
                  </a:lnTo>
                  <a:lnTo>
                    <a:pt x="175" y="24"/>
                  </a:lnTo>
                  <a:lnTo>
                    <a:pt x="184" y="25"/>
                  </a:lnTo>
                  <a:lnTo>
                    <a:pt x="190" y="25"/>
                  </a:lnTo>
                  <a:lnTo>
                    <a:pt x="199" y="27"/>
                  </a:lnTo>
                  <a:lnTo>
                    <a:pt x="208" y="27"/>
                  </a:lnTo>
                  <a:lnTo>
                    <a:pt x="214" y="28"/>
                  </a:lnTo>
                  <a:lnTo>
                    <a:pt x="237" y="28"/>
                  </a:lnTo>
                  <a:lnTo>
                    <a:pt x="246" y="29"/>
                  </a:lnTo>
                  <a:lnTo>
                    <a:pt x="320" y="29"/>
                  </a:lnTo>
                  <a:lnTo>
                    <a:pt x="331" y="28"/>
                  </a:lnTo>
                  <a:lnTo>
                    <a:pt x="354" y="28"/>
                  </a:lnTo>
                  <a:lnTo>
                    <a:pt x="369" y="27"/>
                  </a:lnTo>
                  <a:lnTo>
                    <a:pt x="393" y="27"/>
                  </a:lnTo>
                  <a:lnTo>
                    <a:pt x="399" y="25"/>
                  </a:lnTo>
                  <a:lnTo>
                    <a:pt x="424" y="25"/>
                  </a:lnTo>
                  <a:lnTo>
                    <a:pt x="543" y="18"/>
                  </a:lnTo>
                  <a:lnTo>
                    <a:pt x="568" y="16"/>
                  </a:lnTo>
                  <a:lnTo>
                    <a:pt x="639" y="12"/>
                  </a:lnTo>
                  <a:lnTo>
                    <a:pt x="663" y="12"/>
                  </a:lnTo>
                  <a:lnTo>
                    <a:pt x="710" y="9"/>
                  </a:lnTo>
                  <a:lnTo>
                    <a:pt x="734" y="9"/>
                  </a:lnTo>
                  <a:lnTo>
                    <a:pt x="753" y="7"/>
                  </a:lnTo>
                  <a:lnTo>
                    <a:pt x="805" y="7"/>
                  </a:lnTo>
                  <a:lnTo>
                    <a:pt x="829" y="6"/>
                  </a:lnTo>
                  <a:lnTo>
                    <a:pt x="924" y="6"/>
                  </a:lnTo>
                  <a:lnTo>
                    <a:pt x="947" y="4"/>
                  </a:lnTo>
                  <a:lnTo>
                    <a:pt x="1177" y="4"/>
                  </a:lnTo>
                  <a:lnTo>
                    <a:pt x="1177" y="18"/>
                  </a:lnTo>
                  <a:lnTo>
                    <a:pt x="947" y="18"/>
                  </a:lnTo>
                  <a:lnTo>
                    <a:pt x="924" y="19"/>
                  </a:lnTo>
                  <a:lnTo>
                    <a:pt x="829" y="19"/>
                  </a:lnTo>
                  <a:lnTo>
                    <a:pt x="805" y="21"/>
                  </a:lnTo>
                  <a:lnTo>
                    <a:pt x="753" y="21"/>
                  </a:lnTo>
                  <a:lnTo>
                    <a:pt x="734" y="22"/>
                  </a:lnTo>
                  <a:lnTo>
                    <a:pt x="710" y="22"/>
                  </a:lnTo>
                  <a:lnTo>
                    <a:pt x="663" y="25"/>
                  </a:lnTo>
                  <a:lnTo>
                    <a:pt x="639" y="25"/>
                  </a:lnTo>
                  <a:lnTo>
                    <a:pt x="568" y="29"/>
                  </a:lnTo>
                  <a:lnTo>
                    <a:pt x="543" y="31"/>
                  </a:lnTo>
                  <a:lnTo>
                    <a:pt x="424" y="38"/>
                  </a:lnTo>
                  <a:lnTo>
                    <a:pt x="400" y="38"/>
                  </a:lnTo>
                  <a:lnTo>
                    <a:pt x="400" y="37"/>
                  </a:lnTo>
                  <a:lnTo>
                    <a:pt x="396" y="38"/>
                  </a:lnTo>
                  <a:lnTo>
                    <a:pt x="393" y="40"/>
                  </a:lnTo>
                  <a:lnTo>
                    <a:pt x="371" y="40"/>
                  </a:lnTo>
                  <a:lnTo>
                    <a:pt x="356" y="41"/>
                  </a:lnTo>
                  <a:lnTo>
                    <a:pt x="332" y="41"/>
                  </a:lnTo>
                  <a:lnTo>
                    <a:pt x="322" y="43"/>
                  </a:lnTo>
                  <a:lnTo>
                    <a:pt x="249" y="43"/>
                  </a:lnTo>
                  <a:lnTo>
                    <a:pt x="245" y="41"/>
                  </a:lnTo>
                  <a:lnTo>
                    <a:pt x="236" y="40"/>
                  </a:lnTo>
                  <a:lnTo>
                    <a:pt x="236" y="41"/>
                  </a:lnTo>
                  <a:lnTo>
                    <a:pt x="214" y="41"/>
                  </a:lnTo>
                  <a:lnTo>
                    <a:pt x="211" y="40"/>
                  </a:lnTo>
                  <a:lnTo>
                    <a:pt x="206" y="38"/>
                  </a:lnTo>
                  <a:lnTo>
                    <a:pt x="206" y="40"/>
                  </a:lnTo>
                  <a:lnTo>
                    <a:pt x="202" y="40"/>
                  </a:lnTo>
                  <a:lnTo>
                    <a:pt x="197" y="38"/>
                  </a:lnTo>
                  <a:lnTo>
                    <a:pt x="188" y="37"/>
                  </a:lnTo>
                  <a:lnTo>
                    <a:pt x="188" y="38"/>
                  </a:lnTo>
                  <a:lnTo>
                    <a:pt x="187" y="38"/>
                  </a:lnTo>
                  <a:lnTo>
                    <a:pt x="182" y="37"/>
                  </a:lnTo>
                  <a:lnTo>
                    <a:pt x="174" y="35"/>
                  </a:lnTo>
                  <a:lnTo>
                    <a:pt x="174" y="37"/>
                  </a:lnTo>
                  <a:lnTo>
                    <a:pt x="166" y="37"/>
                  </a:lnTo>
                  <a:lnTo>
                    <a:pt x="163" y="35"/>
                  </a:lnTo>
                  <a:lnTo>
                    <a:pt x="159" y="34"/>
                  </a:lnTo>
                  <a:lnTo>
                    <a:pt x="159" y="35"/>
                  </a:lnTo>
                  <a:lnTo>
                    <a:pt x="154" y="35"/>
                  </a:lnTo>
                  <a:lnTo>
                    <a:pt x="150" y="34"/>
                  </a:lnTo>
                  <a:lnTo>
                    <a:pt x="132" y="31"/>
                  </a:lnTo>
                  <a:lnTo>
                    <a:pt x="131" y="31"/>
                  </a:lnTo>
                  <a:lnTo>
                    <a:pt x="116" y="27"/>
                  </a:lnTo>
                  <a:lnTo>
                    <a:pt x="94" y="22"/>
                  </a:lnTo>
                  <a:lnTo>
                    <a:pt x="92" y="22"/>
                  </a:lnTo>
                  <a:lnTo>
                    <a:pt x="70" y="16"/>
                  </a:lnTo>
                  <a:lnTo>
                    <a:pt x="70" y="18"/>
                  </a:lnTo>
                  <a:lnTo>
                    <a:pt x="65" y="18"/>
                  </a:lnTo>
                  <a:lnTo>
                    <a:pt x="62" y="16"/>
                  </a:lnTo>
                  <a:lnTo>
                    <a:pt x="58" y="15"/>
                  </a:lnTo>
                  <a:lnTo>
                    <a:pt x="58" y="16"/>
                  </a:lnTo>
                  <a:lnTo>
                    <a:pt x="52" y="16"/>
                  </a:lnTo>
                  <a:lnTo>
                    <a:pt x="51" y="15"/>
                  </a:lnTo>
                  <a:lnTo>
                    <a:pt x="48" y="13"/>
                  </a:lnTo>
                  <a:lnTo>
                    <a:pt x="48" y="15"/>
                  </a:lnTo>
                  <a:lnTo>
                    <a:pt x="28" y="15"/>
                  </a:lnTo>
                  <a:lnTo>
                    <a:pt x="27" y="13"/>
                  </a:lnTo>
                  <a:lnTo>
                    <a:pt x="24" y="12"/>
                  </a:lnTo>
                  <a:lnTo>
                    <a:pt x="24" y="13"/>
                  </a:lnTo>
                  <a:lnTo>
                    <a:pt x="0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0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80" name="Line 532"/>
            <p:cNvSpPr>
              <a:spLocks noChangeShapeType="1"/>
            </p:cNvSpPr>
            <p:nvPr/>
          </p:nvSpPr>
          <p:spPr bwMode="auto">
            <a:xfrm>
              <a:off x="5843588" y="3395663"/>
              <a:ext cx="1588" cy="1588"/>
            </a:xfrm>
            <a:prstGeom prst="line">
              <a:avLst/>
            </a:prstGeom>
            <a:noFill/>
            <a:ln w="1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81" name="Freeform 533"/>
            <p:cNvSpPr>
              <a:spLocks/>
            </p:cNvSpPr>
            <p:nvPr/>
          </p:nvSpPr>
          <p:spPr bwMode="auto">
            <a:xfrm>
              <a:off x="5945188" y="3370263"/>
              <a:ext cx="112713" cy="1079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39" y="4"/>
                </a:cxn>
                <a:cxn ang="0">
                  <a:pos x="33" y="6"/>
                </a:cxn>
                <a:cxn ang="0">
                  <a:pos x="33" y="9"/>
                </a:cxn>
                <a:cxn ang="0">
                  <a:pos x="34" y="9"/>
                </a:cxn>
                <a:cxn ang="0">
                  <a:pos x="34" y="12"/>
                </a:cxn>
                <a:cxn ang="0">
                  <a:pos x="42" y="22"/>
                </a:cxn>
                <a:cxn ang="0">
                  <a:pos x="48" y="13"/>
                </a:cxn>
                <a:cxn ang="0">
                  <a:pos x="49" y="10"/>
                </a:cxn>
                <a:cxn ang="0">
                  <a:pos x="49" y="6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3" y="4"/>
                </a:cxn>
                <a:cxn ang="0">
                  <a:pos x="43" y="0"/>
                </a:cxn>
                <a:cxn ang="0">
                  <a:pos x="68" y="0"/>
                </a:cxn>
                <a:cxn ang="0">
                  <a:pos x="68" y="4"/>
                </a:cxn>
                <a:cxn ang="0">
                  <a:pos x="65" y="4"/>
                </a:cxn>
                <a:cxn ang="0">
                  <a:pos x="57" y="9"/>
                </a:cxn>
                <a:cxn ang="0">
                  <a:pos x="54" y="12"/>
                </a:cxn>
                <a:cxn ang="0">
                  <a:pos x="51" y="16"/>
                </a:cxn>
                <a:cxn ang="0">
                  <a:pos x="43" y="27"/>
                </a:cxn>
                <a:cxn ang="0">
                  <a:pos x="55" y="49"/>
                </a:cxn>
                <a:cxn ang="0">
                  <a:pos x="58" y="55"/>
                </a:cxn>
                <a:cxn ang="0">
                  <a:pos x="61" y="59"/>
                </a:cxn>
                <a:cxn ang="0">
                  <a:pos x="64" y="62"/>
                </a:cxn>
                <a:cxn ang="0">
                  <a:pos x="67" y="64"/>
                </a:cxn>
                <a:cxn ang="0">
                  <a:pos x="68" y="65"/>
                </a:cxn>
                <a:cxn ang="0">
                  <a:pos x="71" y="65"/>
                </a:cxn>
                <a:cxn ang="0">
                  <a:pos x="71" y="68"/>
                </a:cxn>
                <a:cxn ang="0">
                  <a:pos x="33" y="68"/>
                </a:cxn>
                <a:cxn ang="0">
                  <a:pos x="33" y="65"/>
                </a:cxn>
                <a:cxn ang="0">
                  <a:pos x="36" y="65"/>
                </a:cxn>
                <a:cxn ang="0">
                  <a:pos x="39" y="64"/>
                </a:cxn>
                <a:cxn ang="0">
                  <a:pos x="40" y="62"/>
                </a:cxn>
                <a:cxn ang="0">
                  <a:pos x="37" y="56"/>
                </a:cxn>
                <a:cxn ang="0">
                  <a:pos x="30" y="45"/>
                </a:cxn>
                <a:cxn ang="0">
                  <a:pos x="25" y="52"/>
                </a:cxn>
                <a:cxn ang="0">
                  <a:pos x="24" y="55"/>
                </a:cxn>
                <a:cxn ang="0">
                  <a:pos x="21" y="58"/>
                </a:cxn>
                <a:cxn ang="0">
                  <a:pos x="21" y="64"/>
                </a:cxn>
                <a:cxn ang="0">
                  <a:pos x="22" y="64"/>
                </a:cxn>
                <a:cxn ang="0">
                  <a:pos x="24" y="65"/>
                </a:cxn>
                <a:cxn ang="0">
                  <a:pos x="28" y="65"/>
                </a:cxn>
                <a:cxn ang="0">
                  <a:pos x="28" y="68"/>
                </a:cxn>
                <a:cxn ang="0">
                  <a:pos x="0" y="68"/>
                </a:cxn>
                <a:cxn ang="0">
                  <a:pos x="0" y="65"/>
                </a:cxn>
                <a:cxn ang="0">
                  <a:pos x="3" y="65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4" y="59"/>
                </a:cxn>
                <a:cxn ang="0">
                  <a:pos x="18" y="55"/>
                </a:cxn>
                <a:cxn ang="0">
                  <a:pos x="22" y="49"/>
                </a:cxn>
                <a:cxn ang="0">
                  <a:pos x="28" y="40"/>
                </a:cxn>
                <a:cxn ang="0">
                  <a:pos x="17" y="19"/>
                </a:cxn>
                <a:cxn ang="0">
                  <a:pos x="14" y="15"/>
                </a:cxn>
                <a:cxn ang="0">
                  <a:pos x="12" y="12"/>
                </a:cxn>
                <a:cxn ang="0">
                  <a:pos x="11" y="10"/>
                </a:cxn>
                <a:cxn ang="0">
                  <a:pos x="9" y="7"/>
                </a:cxn>
                <a:cxn ang="0">
                  <a:pos x="6" y="7"/>
                </a:cxn>
                <a:cxn ang="0">
                  <a:pos x="3" y="4"/>
                </a:cxn>
                <a:cxn ang="0">
                  <a:pos x="0" y="4"/>
                </a:cxn>
                <a:cxn ang="0">
                  <a:pos x="0" y="0"/>
                </a:cxn>
              </a:cxnLst>
              <a:rect l="0" t="0" r="r" b="b"/>
              <a:pathLst>
                <a:path w="71" h="68">
                  <a:moveTo>
                    <a:pt x="0" y="0"/>
                  </a:moveTo>
                  <a:lnTo>
                    <a:pt x="39" y="0"/>
                  </a:lnTo>
                  <a:lnTo>
                    <a:pt x="39" y="4"/>
                  </a:lnTo>
                  <a:lnTo>
                    <a:pt x="33" y="6"/>
                  </a:lnTo>
                  <a:lnTo>
                    <a:pt x="33" y="9"/>
                  </a:lnTo>
                  <a:lnTo>
                    <a:pt x="34" y="9"/>
                  </a:lnTo>
                  <a:lnTo>
                    <a:pt x="34" y="12"/>
                  </a:lnTo>
                  <a:lnTo>
                    <a:pt x="42" y="22"/>
                  </a:lnTo>
                  <a:lnTo>
                    <a:pt x="48" y="13"/>
                  </a:lnTo>
                  <a:lnTo>
                    <a:pt x="49" y="10"/>
                  </a:lnTo>
                  <a:lnTo>
                    <a:pt x="49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3" y="4"/>
                  </a:lnTo>
                  <a:lnTo>
                    <a:pt x="43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5" y="4"/>
                  </a:lnTo>
                  <a:lnTo>
                    <a:pt x="57" y="9"/>
                  </a:lnTo>
                  <a:lnTo>
                    <a:pt x="54" y="12"/>
                  </a:lnTo>
                  <a:lnTo>
                    <a:pt x="51" y="16"/>
                  </a:lnTo>
                  <a:lnTo>
                    <a:pt x="43" y="27"/>
                  </a:lnTo>
                  <a:lnTo>
                    <a:pt x="55" y="49"/>
                  </a:lnTo>
                  <a:lnTo>
                    <a:pt x="58" y="55"/>
                  </a:lnTo>
                  <a:lnTo>
                    <a:pt x="61" y="59"/>
                  </a:lnTo>
                  <a:lnTo>
                    <a:pt x="64" y="62"/>
                  </a:lnTo>
                  <a:lnTo>
                    <a:pt x="67" y="64"/>
                  </a:lnTo>
                  <a:lnTo>
                    <a:pt x="68" y="65"/>
                  </a:lnTo>
                  <a:lnTo>
                    <a:pt x="71" y="65"/>
                  </a:lnTo>
                  <a:lnTo>
                    <a:pt x="71" y="68"/>
                  </a:lnTo>
                  <a:lnTo>
                    <a:pt x="33" y="68"/>
                  </a:lnTo>
                  <a:lnTo>
                    <a:pt x="33" y="65"/>
                  </a:lnTo>
                  <a:lnTo>
                    <a:pt x="36" y="65"/>
                  </a:lnTo>
                  <a:lnTo>
                    <a:pt x="39" y="64"/>
                  </a:lnTo>
                  <a:lnTo>
                    <a:pt x="40" y="62"/>
                  </a:lnTo>
                  <a:lnTo>
                    <a:pt x="37" y="56"/>
                  </a:lnTo>
                  <a:lnTo>
                    <a:pt x="30" y="45"/>
                  </a:lnTo>
                  <a:lnTo>
                    <a:pt x="25" y="52"/>
                  </a:lnTo>
                  <a:lnTo>
                    <a:pt x="24" y="55"/>
                  </a:lnTo>
                  <a:lnTo>
                    <a:pt x="21" y="58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5"/>
                  </a:lnTo>
                  <a:lnTo>
                    <a:pt x="28" y="65"/>
                  </a:lnTo>
                  <a:lnTo>
                    <a:pt x="28" y="68"/>
                  </a:lnTo>
                  <a:lnTo>
                    <a:pt x="0" y="68"/>
                  </a:lnTo>
                  <a:lnTo>
                    <a:pt x="0" y="65"/>
                  </a:lnTo>
                  <a:lnTo>
                    <a:pt x="3" y="65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4" y="59"/>
                  </a:lnTo>
                  <a:lnTo>
                    <a:pt x="18" y="55"/>
                  </a:lnTo>
                  <a:lnTo>
                    <a:pt x="22" y="49"/>
                  </a:lnTo>
                  <a:lnTo>
                    <a:pt x="28" y="40"/>
                  </a:lnTo>
                  <a:lnTo>
                    <a:pt x="17" y="19"/>
                  </a:lnTo>
                  <a:lnTo>
                    <a:pt x="14" y="15"/>
                  </a:lnTo>
                  <a:lnTo>
                    <a:pt x="12" y="12"/>
                  </a:lnTo>
                  <a:lnTo>
                    <a:pt x="11" y="10"/>
                  </a:lnTo>
                  <a:lnTo>
                    <a:pt x="9" y="7"/>
                  </a:lnTo>
                  <a:lnTo>
                    <a:pt x="6" y="7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1260" name="TextBox 1259"/>
          <p:cNvSpPr txBox="1"/>
          <p:nvPr/>
        </p:nvSpPr>
        <p:spPr>
          <a:xfrm>
            <a:off x="4156708" y="685800"/>
            <a:ext cx="178689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 smtClean="0">
                <a:latin typeface="Arial"/>
              </a:rPr>
              <a:t>g</a:t>
            </a:r>
            <a:r>
              <a:rPr lang="en-US" sz="2000" baseline="-25000" dirty="0" smtClean="0">
                <a:latin typeface="Comic Sans MS"/>
              </a:rPr>
              <a:t>1L</a:t>
            </a:r>
            <a:endParaRPr lang="en-US" sz="2000" baseline="-25000" dirty="0">
              <a:latin typeface="Comic Sans MS"/>
            </a:endParaRPr>
          </a:p>
        </p:txBody>
      </p:sp>
      <p:grpSp>
        <p:nvGrpSpPr>
          <p:cNvPr id="5" name="Group 1228"/>
          <p:cNvGrpSpPr>
            <a:grpSpLocks noChangeAspect="1"/>
          </p:cNvGrpSpPr>
          <p:nvPr/>
        </p:nvGrpSpPr>
        <p:grpSpPr>
          <a:xfrm>
            <a:off x="6467475" y="811274"/>
            <a:ext cx="2003378" cy="2235899"/>
            <a:chOff x="6467475" y="1173163"/>
            <a:chExt cx="2065338" cy="2305050"/>
          </a:xfrm>
        </p:grpSpPr>
        <p:sp>
          <p:nvSpPr>
            <p:cNvPr id="258262" name="Line 214"/>
            <p:cNvSpPr>
              <a:spLocks noChangeShapeType="1"/>
            </p:cNvSpPr>
            <p:nvPr/>
          </p:nvSpPr>
          <p:spPr bwMode="auto">
            <a:xfrm>
              <a:off x="6530976" y="1173163"/>
              <a:ext cx="1588" cy="1588"/>
            </a:xfrm>
            <a:prstGeom prst="line">
              <a:avLst/>
            </a:prstGeom>
            <a:noFill/>
            <a:ln w="1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264" name="Line 216"/>
            <p:cNvSpPr>
              <a:spLocks noChangeShapeType="1"/>
            </p:cNvSpPr>
            <p:nvPr/>
          </p:nvSpPr>
          <p:spPr bwMode="auto">
            <a:xfrm>
              <a:off x="6662738" y="1173163"/>
              <a:ext cx="1588" cy="1588"/>
            </a:xfrm>
            <a:prstGeom prst="line">
              <a:avLst/>
            </a:prstGeom>
            <a:noFill/>
            <a:ln w="1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87" name="Rectangle 539"/>
            <p:cNvSpPr>
              <a:spLocks noChangeArrowheads="1"/>
            </p:cNvSpPr>
            <p:nvPr/>
          </p:nvSpPr>
          <p:spPr bwMode="auto">
            <a:xfrm>
              <a:off x="6618288" y="1454150"/>
              <a:ext cx="1868488" cy="1812925"/>
            </a:xfrm>
            <a:prstGeom prst="rect">
              <a:avLst/>
            </a:prstGeom>
            <a:noFill/>
            <a:ln w="9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88" name="Line 540"/>
            <p:cNvSpPr>
              <a:spLocks noChangeShapeType="1"/>
            </p:cNvSpPr>
            <p:nvPr/>
          </p:nvSpPr>
          <p:spPr bwMode="auto">
            <a:xfrm flipV="1">
              <a:off x="6618288" y="1454150"/>
              <a:ext cx="1588" cy="181292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89" name="Line 541"/>
            <p:cNvSpPr>
              <a:spLocks noChangeShapeType="1"/>
            </p:cNvSpPr>
            <p:nvPr/>
          </p:nvSpPr>
          <p:spPr bwMode="auto">
            <a:xfrm flipH="1">
              <a:off x="6616700" y="3208338"/>
              <a:ext cx="50800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90" name="Line 542"/>
            <p:cNvSpPr>
              <a:spLocks noChangeShapeType="1"/>
            </p:cNvSpPr>
            <p:nvPr/>
          </p:nvSpPr>
          <p:spPr bwMode="auto">
            <a:xfrm flipH="1">
              <a:off x="6616700" y="3063875"/>
              <a:ext cx="28575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91" name="Line 543"/>
            <p:cNvSpPr>
              <a:spLocks noChangeShapeType="1"/>
            </p:cNvSpPr>
            <p:nvPr/>
          </p:nvSpPr>
          <p:spPr bwMode="auto">
            <a:xfrm flipH="1">
              <a:off x="6616700" y="2916238"/>
              <a:ext cx="28575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92" name="Line 544"/>
            <p:cNvSpPr>
              <a:spLocks noChangeShapeType="1"/>
            </p:cNvSpPr>
            <p:nvPr/>
          </p:nvSpPr>
          <p:spPr bwMode="auto">
            <a:xfrm flipH="1">
              <a:off x="6616700" y="2770188"/>
              <a:ext cx="28575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93" name="Line 545"/>
            <p:cNvSpPr>
              <a:spLocks noChangeShapeType="1"/>
            </p:cNvSpPr>
            <p:nvPr/>
          </p:nvSpPr>
          <p:spPr bwMode="auto">
            <a:xfrm flipH="1">
              <a:off x="6616700" y="2622550"/>
              <a:ext cx="50800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94" name="Line 546"/>
            <p:cNvSpPr>
              <a:spLocks noChangeShapeType="1"/>
            </p:cNvSpPr>
            <p:nvPr/>
          </p:nvSpPr>
          <p:spPr bwMode="auto">
            <a:xfrm flipH="1">
              <a:off x="6616700" y="2478088"/>
              <a:ext cx="28575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95" name="Line 547"/>
            <p:cNvSpPr>
              <a:spLocks noChangeShapeType="1"/>
            </p:cNvSpPr>
            <p:nvPr/>
          </p:nvSpPr>
          <p:spPr bwMode="auto">
            <a:xfrm flipH="1">
              <a:off x="6616700" y="2330450"/>
              <a:ext cx="28575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96" name="Line 548"/>
            <p:cNvSpPr>
              <a:spLocks noChangeShapeType="1"/>
            </p:cNvSpPr>
            <p:nvPr/>
          </p:nvSpPr>
          <p:spPr bwMode="auto">
            <a:xfrm flipH="1">
              <a:off x="6616700" y="2184400"/>
              <a:ext cx="28575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97" name="Line 549"/>
            <p:cNvSpPr>
              <a:spLocks noChangeShapeType="1"/>
            </p:cNvSpPr>
            <p:nvPr/>
          </p:nvSpPr>
          <p:spPr bwMode="auto">
            <a:xfrm flipH="1">
              <a:off x="6616700" y="2039938"/>
              <a:ext cx="50800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98" name="Line 550"/>
            <p:cNvSpPr>
              <a:spLocks noChangeShapeType="1"/>
            </p:cNvSpPr>
            <p:nvPr/>
          </p:nvSpPr>
          <p:spPr bwMode="auto">
            <a:xfrm flipH="1">
              <a:off x="6616700" y="1892300"/>
              <a:ext cx="28575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599" name="Line 551"/>
            <p:cNvSpPr>
              <a:spLocks noChangeShapeType="1"/>
            </p:cNvSpPr>
            <p:nvPr/>
          </p:nvSpPr>
          <p:spPr bwMode="auto">
            <a:xfrm flipH="1">
              <a:off x="6616700" y="1746250"/>
              <a:ext cx="28575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600" name="Line 552"/>
            <p:cNvSpPr>
              <a:spLocks noChangeShapeType="1"/>
            </p:cNvSpPr>
            <p:nvPr/>
          </p:nvSpPr>
          <p:spPr bwMode="auto">
            <a:xfrm flipH="1">
              <a:off x="6616700" y="1600200"/>
              <a:ext cx="28575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601" name="Line 553"/>
            <p:cNvSpPr>
              <a:spLocks noChangeShapeType="1"/>
            </p:cNvSpPr>
            <p:nvPr/>
          </p:nvSpPr>
          <p:spPr bwMode="auto">
            <a:xfrm flipH="1">
              <a:off x="6616700" y="1454150"/>
              <a:ext cx="50800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602" name="Line 554"/>
            <p:cNvSpPr>
              <a:spLocks noChangeShapeType="1"/>
            </p:cNvSpPr>
            <p:nvPr/>
          </p:nvSpPr>
          <p:spPr bwMode="auto">
            <a:xfrm flipH="1">
              <a:off x="6616700" y="3208338"/>
              <a:ext cx="50800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603" name="Freeform 555"/>
            <p:cNvSpPr>
              <a:spLocks noEditPoints="1"/>
            </p:cNvSpPr>
            <p:nvPr/>
          </p:nvSpPr>
          <p:spPr bwMode="auto">
            <a:xfrm>
              <a:off x="6472238" y="3140075"/>
              <a:ext cx="85725" cy="138113"/>
            </a:xfrm>
            <a:custGeom>
              <a:avLst/>
              <a:gdLst/>
              <a:ahLst/>
              <a:cxnLst>
                <a:cxn ang="0">
                  <a:pos x="54" y="43"/>
                </a:cxn>
                <a:cxn ang="0">
                  <a:pos x="54" y="55"/>
                </a:cxn>
                <a:cxn ang="0">
                  <a:pos x="51" y="66"/>
                </a:cxn>
                <a:cxn ang="0">
                  <a:pos x="48" y="75"/>
                </a:cxn>
                <a:cxn ang="0">
                  <a:pos x="45" y="78"/>
                </a:cxn>
                <a:cxn ang="0">
                  <a:pos x="40" y="81"/>
                </a:cxn>
                <a:cxn ang="0">
                  <a:pos x="37" y="84"/>
                </a:cxn>
                <a:cxn ang="0">
                  <a:pos x="34" y="86"/>
                </a:cxn>
                <a:cxn ang="0">
                  <a:pos x="30" y="87"/>
                </a:cxn>
                <a:cxn ang="0">
                  <a:pos x="23" y="87"/>
                </a:cxn>
                <a:cxn ang="0">
                  <a:pos x="20" y="86"/>
                </a:cxn>
                <a:cxn ang="0">
                  <a:pos x="15" y="84"/>
                </a:cxn>
                <a:cxn ang="0">
                  <a:pos x="12" y="80"/>
                </a:cxn>
                <a:cxn ang="0">
                  <a:pos x="8" y="75"/>
                </a:cxn>
                <a:cxn ang="0">
                  <a:pos x="6" y="72"/>
                </a:cxn>
                <a:cxn ang="0">
                  <a:pos x="3" y="68"/>
                </a:cxn>
                <a:cxn ang="0">
                  <a:pos x="2" y="65"/>
                </a:cxn>
                <a:cxn ang="0">
                  <a:pos x="0" y="55"/>
                </a:cxn>
                <a:cxn ang="0">
                  <a:pos x="0" y="31"/>
                </a:cxn>
                <a:cxn ang="0">
                  <a:pos x="3" y="19"/>
                </a:cxn>
                <a:cxn ang="0">
                  <a:pos x="6" y="13"/>
                </a:cxn>
                <a:cxn ang="0">
                  <a:pos x="9" y="9"/>
                </a:cxn>
                <a:cxn ang="0">
                  <a:pos x="14" y="4"/>
                </a:cxn>
                <a:cxn ang="0">
                  <a:pos x="18" y="1"/>
                </a:cxn>
                <a:cxn ang="0">
                  <a:pos x="23" y="0"/>
                </a:cxn>
                <a:cxn ang="0">
                  <a:pos x="31" y="0"/>
                </a:cxn>
                <a:cxn ang="0">
                  <a:pos x="36" y="1"/>
                </a:cxn>
                <a:cxn ang="0">
                  <a:pos x="40" y="4"/>
                </a:cxn>
                <a:cxn ang="0">
                  <a:pos x="45" y="9"/>
                </a:cxn>
                <a:cxn ang="0">
                  <a:pos x="51" y="18"/>
                </a:cxn>
                <a:cxn ang="0">
                  <a:pos x="54" y="31"/>
                </a:cxn>
                <a:cxn ang="0">
                  <a:pos x="54" y="43"/>
                </a:cxn>
                <a:cxn ang="0">
                  <a:pos x="36" y="43"/>
                </a:cxn>
                <a:cxn ang="0">
                  <a:pos x="36" y="12"/>
                </a:cxn>
                <a:cxn ang="0">
                  <a:pos x="34" y="9"/>
                </a:cxn>
                <a:cxn ang="0">
                  <a:pos x="30" y="4"/>
                </a:cxn>
                <a:cxn ang="0">
                  <a:pos x="23" y="4"/>
                </a:cxn>
                <a:cxn ang="0">
                  <a:pos x="21" y="7"/>
                </a:cxn>
                <a:cxn ang="0">
                  <a:pos x="20" y="9"/>
                </a:cxn>
                <a:cxn ang="0">
                  <a:pos x="20" y="13"/>
                </a:cxn>
                <a:cxn ang="0">
                  <a:pos x="18" y="19"/>
                </a:cxn>
                <a:cxn ang="0">
                  <a:pos x="18" y="66"/>
                </a:cxn>
                <a:cxn ang="0">
                  <a:pos x="20" y="71"/>
                </a:cxn>
                <a:cxn ang="0">
                  <a:pos x="20" y="75"/>
                </a:cxn>
                <a:cxn ang="0">
                  <a:pos x="23" y="81"/>
                </a:cxn>
                <a:cxn ang="0">
                  <a:pos x="24" y="83"/>
                </a:cxn>
                <a:cxn ang="0">
                  <a:pos x="28" y="83"/>
                </a:cxn>
                <a:cxn ang="0">
                  <a:pos x="31" y="81"/>
                </a:cxn>
                <a:cxn ang="0">
                  <a:pos x="31" y="80"/>
                </a:cxn>
                <a:cxn ang="0">
                  <a:pos x="34" y="77"/>
                </a:cxn>
                <a:cxn ang="0">
                  <a:pos x="36" y="74"/>
                </a:cxn>
                <a:cxn ang="0">
                  <a:pos x="36" y="69"/>
                </a:cxn>
                <a:cxn ang="0">
                  <a:pos x="36" y="43"/>
                </a:cxn>
              </a:cxnLst>
              <a:rect l="0" t="0" r="r" b="b"/>
              <a:pathLst>
                <a:path w="54" h="87">
                  <a:moveTo>
                    <a:pt x="54" y="43"/>
                  </a:moveTo>
                  <a:lnTo>
                    <a:pt x="54" y="55"/>
                  </a:lnTo>
                  <a:lnTo>
                    <a:pt x="51" y="66"/>
                  </a:lnTo>
                  <a:lnTo>
                    <a:pt x="48" y="75"/>
                  </a:lnTo>
                  <a:lnTo>
                    <a:pt x="45" y="78"/>
                  </a:lnTo>
                  <a:lnTo>
                    <a:pt x="40" y="81"/>
                  </a:lnTo>
                  <a:lnTo>
                    <a:pt x="37" y="84"/>
                  </a:lnTo>
                  <a:lnTo>
                    <a:pt x="34" y="86"/>
                  </a:lnTo>
                  <a:lnTo>
                    <a:pt x="30" y="87"/>
                  </a:lnTo>
                  <a:lnTo>
                    <a:pt x="23" y="87"/>
                  </a:lnTo>
                  <a:lnTo>
                    <a:pt x="20" y="86"/>
                  </a:lnTo>
                  <a:lnTo>
                    <a:pt x="15" y="84"/>
                  </a:lnTo>
                  <a:lnTo>
                    <a:pt x="12" y="80"/>
                  </a:lnTo>
                  <a:lnTo>
                    <a:pt x="8" y="75"/>
                  </a:lnTo>
                  <a:lnTo>
                    <a:pt x="6" y="72"/>
                  </a:lnTo>
                  <a:lnTo>
                    <a:pt x="3" y="68"/>
                  </a:lnTo>
                  <a:lnTo>
                    <a:pt x="2" y="65"/>
                  </a:lnTo>
                  <a:lnTo>
                    <a:pt x="0" y="55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6" y="13"/>
                  </a:lnTo>
                  <a:lnTo>
                    <a:pt x="9" y="9"/>
                  </a:lnTo>
                  <a:lnTo>
                    <a:pt x="14" y="4"/>
                  </a:lnTo>
                  <a:lnTo>
                    <a:pt x="18" y="1"/>
                  </a:lnTo>
                  <a:lnTo>
                    <a:pt x="23" y="0"/>
                  </a:lnTo>
                  <a:lnTo>
                    <a:pt x="31" y="0"/>
                  </a:lnTo>
                  <a:lnTo>
                    <a:pt x="36" y="1"/>
                  </a:lnTo>
                  <a:lnTo>
                    <a:pt x="40" y="4"/>
                  </a:lnTo>
                  <a:lnTo>
                    <a:pt x="45" y="9"/>
                  </a:lnTo>
                  <a:lnTo>
                    <a:pt x="51" y="18"/>
                  </a:lnTo>
                  <a:lnTo>
                    <a:pt x="54" y="31"/>
                  </a:lnTo>
                  <a:lnTo>
                    <a:pt x="54" y="43"/>
                  </a:lnTo>
                  <a:close/>
                  <a:moveTo>
                    <a:pt x="36" y="43"/>
                  </a:moveTo>
                  <a:lnTo>
                    <a:pt x="36" y="12"/>
                  </a:lnTo>
                  <a:lnTo>
                    <a:pt x="34" y="9"/>
                  </a:lnTo>
                  <a:lnTo>
                    <a:pt x="30" y="4"/>
                  </a:lnTo>
                  <a:lnTo>
                    <a:pt x="23" y="4"/>
                  </a:lnTo>
                  <a:lnTo>
                    <a:pt x="21" y="7"/>
                  </a:lnTo>
                  <a:lnTo>
                    <a:pt x="20" y="9"/>
                  </a:lnTo>
                  <a:lnTo>
                    <a:pt x="20" y="13"/>
                  </a:lnTo>
                  <a:lnTo>
                    <a:pt x="18" y="19"/>
                  </a:lnTo>
                  <a:lnTo>
                    <a:pt x="18" y="66"/>
                  </a:lnTo>
                  <a:lnTo>
                    <a:pt x="20" y="71"/>
                  </a:lnTo>
                  <a:lnTo>
                    <a:pt x="20" y="75"/>
                  </a:lnTo>
                  <a:lnTo>
                    <a:pt x="23" y="81"/>
                  </a:lnTo>
                  <a:lnTo>
                    <a:pt x="24" y="83"/>
                  </a:lnTo>
                  <a:lnTo>
                    <a:pt x="28" y="83"/>
                  </a:lnTo>
                  <a:lnTo>
                    <a:pt x="31" y="81"/>
                  </a:lnTo>
                  <a:lnTo>
                    <a:pt x="31" y="80"/>
                  </a:lnTo>
                  <a:lnTo>
                    <a:pt x="34" y="77"/>
                  </a:lnTo>
                  <a:lnTo>
                    <a:pt x="36" y="74"/>
                  </a:lnTo>
                  <a:lnTo>
                    <a:pt x="36" y="69"/>
                  </a:lnTo>
                  <a:lnTo>
                    <a:pt x="36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604" name="Freeform 556"/>
            <p:cNvSpPr>
              <a:spLocks/>
            </p:cNvSpPr>
            <p:nvPr/>
          </p:nvSpPr>
          <p:spPr bwMode="auto">
            <a:xfrm>
              <a:off x="6480175" y="2559050"/>
              <a:ext cx="69850" cy="136525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78"/>
                </a:cxn>
                <a:cxn ang="0">
                  <a:pos x="37" y="83"/>
                </a:cxn>
                <a:cxn ang="0">
                  <a:pos x="44" y="83"/>
                </a:cxn>
                <a:cxn ang="0">
                  <a:pos x="44" y="86"/>
                </a:cxn>
                <a:cxn ang="0">
                  <a:pos x="0" y="86"/>
                </a:cxn>
                <a:cxn ang="0">
                  <a:pos x="0" y="83"/>
                </a:cxn>
                <a:cxn ang="0">
                  <a:pos x="7" y="83"/>
                </a:cxn>
                <a:cxn ang="0">
                  <a:pos x="10" y="81"/>
                </a:cxn>
                <a:cxn ang="0">
                  <a:pos x="12" y="81"/>
                </a:cxn>
                <a:cxn ang="0">
                  <a:pos x="12" y="80"/>
                </a:cxn>
                <a:cxn ang="0">
                  <a:pos x="13" y="77"/>
                </a:cxn>
                <a:cxn ang="0">
                  <a:pos x="13" y="17"/>
                </a:cxn>
                <a:cxn ang="0">
                  <a:pos x="12" y="16"/>
                </a:cxn>
                <a:cxn ang="0">
                  <a:pos x="10" y="16"/>
                </a:cxn>
                <a:cxn ang="0">
                  <a:pos x="10" y="14"/>
                </a:cxn>
                <a:cxn ang="0">
                  <a:pos x="7" y="14"/>
                </a:cxn>
                <a:cxn ang="0">
                  <a:pos x="4" y="16"/>
                </a:cxn>
                <a:cxn ang="0">
                  <a:pos x="1" y="16"/>
                </a:cxn>
                <a:cxn ang="0">
                  <a:pos x="0" y="14"/>
                </a:cxn>
                <a:cxn ang="0">
                  <a:pos x="31" y="0"/>
                </a:cxn>
                <a:cxn ang="0">
                  <a:pos x="32" y="0"/>
                </a:cxn>
              </a:cxnLst>
              <a:rect l="0" t="0" r="r" b="b"/>
              <a:pathLst>
                <a:path w="44" h="86">
                  <a:moveTo>
                    <a:pt x="32" y="0"/>
                  </a:moveTo>
                  <a:lnTo>
                    <a:pt x="32" y="78"/>
                  </a:lnTo>
                  <a:lnTo>
                    <a:pt x="37" y="83"/>
                  </a:lnTo>
                  <a:lnTo>
                    <a:pt x="44" y="83"/>
                  </a:lnTo>
                  <a:lnTo>
                    <a:pt x="44" y="86"/>
                  </a:lnTo>
                  <a:lnTo>
                    <a:pt x="0" y="86"/>
                  </a:lnTo>
                  <a:lnTo>
                    <a:pt x="0" y="83"/>
                  </a:lnTo>
                  <a:lnTo>
                    <a:pt x="7" y="83"/>
                  </a:lnTo>
                  <a:lnTo>
                    <a:pt x="10" y="81"/>
                  </a:lnTo>
                  <a:lnTo>
                    <a:pt x="12" y="81"/>
                  </a:lnTo>
                  <a:lnTo>
                    <a:pt x="12" y="80"/>
                  </a:lnTo>
                  <a:lnTo>
                    <a:pt x="13" y="77"/>
                  </a:lnTo>
                  <a:lnTo>
                    <a:pt x="13" y="17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7" y="14"/>
                  </a:lnTo>
                  <a:lnTo>
                    <a:pt x="4" y="16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31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605" name="Freeform 557"/>
            <p:cNvSpPr>
              <a:spLocks/>
            </p:cNvSpPr>
            <p:nvPr/>
          </p:nvSpPr>
          <p:spPr bwMode="auto">
            <a:xfrm>
              <a:off x="6467475" y="1971675"/>
              <a:ext cx="87313" cy="136525"/>
            </a:xfrm>
            <a:custGeom>
              <a:avLst/>
              <a:gdLst/>
              <a:ahLst/>
              <a:cxnLst>
                <a:cxn ang="0">
                  <a:pos x="51" y="86"/>
                </a:cxn>
                <a:cxn ang="0">
                  <a:pos x="0" y="86"/>
                </a:cxn>
                <a:cxn ang="0">
                  <a:pos x="0" y="85"/>
                </a:cxn>
                <a:cxn ang="0">
                  <a:pos x="15" y="69"/>
                </a:cxn>
                <a:cxn ang="0">
                  <a:pos x="26" y="57"/>
                </a:cxn>
                <a:cxn ang="0">
                  <a:pos x="33" y="42"/>
                </a:cxn>
                <a:cxn ang="0">
                  <a:pos x="34" y="36"/>
                </a:cxn>
                <a:cxn ang="0">
                  <a:pos x="34" y="26"/>
                </a:cxn>
                <a:cxn ang="0">
                  <a:pos x="33" y="21"/>
                </a:cxn>
                <a:cxn ang="0">
                  <a:pos x="30" y="18"/>
                </a:cxn>
                <a:cxn ang="0">
                  <a:pos x="24" y="15"/>
                </a:cxn>
                <a:cxn ang="0">
                  <a:pos x="15" y="15"/>
                </a:cxn>
                <a:cxn ang="0">
                  <a:pos x="11" y="17"/>
                </a:cxn>
                <a:cxn ang="0">
                  <a:pos x="8" y="20"/>
                </a:cxn>
                <a:cxn ang="0">
                  <a:pos x="5" y="24"/>
                </a:cxn>
                <a:cxn ang="0">
                  <a:pos x="2" y="24"/>
                </a:cxn>
                <a:cxn ang="0">
                  <a:pos x="5" y="17"/>
                </a:cxn>
                <a:cxn ang="0">
                  <a:pos x="8" y="11"/>
                </a:cxn>
                <a:cxn ang="0">
                  <a:pos x="12" y="5"/>
                </a:cxn>
                <a:cxn ang="0">
                  <a:pos x="18" y="2"/>
                </a:cxn>
                <a:cxn ang="0">
                  <a:pos x="23" y="0"/>
                </a:cxn>
                <a:cxn ang="0">
                  <a:pos x="33" y="0"/>
                </a:cxn>
                <a:cxn ang="0">
                  <a:pos x="36" y="2"/>
                </a:cxn>
                <a:cxn ang="0">
                  <a:pos x="40" y="3"/>
                </a:cxn>
                <a:cxn ang="0">
                  <a:pos x="45" y="6"/>
                </a:cxn>
                <a:cxn ang="0">
                  <a:pos x="49" y="11"/>
                </a:cxn>
                <a:cxn ang="0">
                  <a:pos x="51" y="15"/>
                </a:cxn>
                <a:cxn ang="0">
                  <a:pos x="52" y="18"/>
                </a:cxn>
                <a:cxn ang="0">
                  <a:pos x="52" y="27"/>
                </a:cxn>
                <a:cxn ang="0">
                  <a:pos x="51" y="33"/>
                </a:cxn>
                <a:cxn ang="0">
                  <a:pos x="48" y="39"/>
                </a:cxn>
                <a:cxn ang="0">
                  <a:pos x="42" y="48"/>
                </a:cxn>
                <a:cxn ang="0">
                  <a:pos x="33" y="58"/>
                </a:cxn>
                <a:cxn ang="0">
                  <a:pos x="20" y="70"/>
                </a:cxn>
                <a:cxn ang="0">
                  <a:pos x="46" y="70"/>
                </a:cxn>
                <a:cxn ang="0">
                  <a:pos x="49" y="69"/>
                </a:cxn>
                <a:cxn ang="0">
                  <a:pos x="51" y="67"/>
                </a:cxn>
                <a:cxn ang="0">
                  <a:pos x="51" y="66"/>
                </a:cxn>
                <a:cxn ang="0">
                  <a:pos x="54" y="63"/>
                </a:cxn>
                <a:cxn ang="0">
                  <a:pos x="55" y="63"/>
                </a:cxn>
                <a:cxn ang="0">
                  <a:pos x="51" y="86"/>
                </a:cxn>
              </a:cxnLst>
              <a:rect l="0" t="0" r="r" b="b"/>
              <a:pathLst>
                <a:path w="55" h="86">
                  <a:moveTo>
                    <a:pt x="51" y="86"/>
                  </a:moveTo>
                  <a:lnTo>
                    <a:pt x="0" y="86"/>
                  </a:lnTo>
                  <a:lnTo>
                    <a:pt x="0" y="85"/>
                  </a:lnTo>
                  <a:lnTo>
                    <a:pt x="15" y="69"/>
                  </a:lnTo>
                  <a:lnTo>
                    <a:pt x="26" y="57"/>
                  </a:lnTo>
                  <a:lnTo>
                    <a:pt x="33" y="42"/>
                  </a:lnTo>
                  <a:lnTo>
                    <a:pt x="34" y="36"/>
                  </a:lnTo>
                  <a:lnTo>
                    <a:pt x="34" y="26"/>
                  </a:lnTo>
                  <a:lnTo>
                    <a:pt x="33" y="21"/>
                  </a:lnTo>
                  <a:lnTo>
                    <a:pt x="30" y="18"/>
                  </a:lnTo>
                  <a:lnTo>
                    <a:pt x="24" y="15"/>
                  </a:lnTo>
                  <a:lnTo>
                    <a:pt x="15" y="15"/>
                  </a:lnTo>
                  <a:lnTo>
                    <a:pt x="11" y="17"/>
                  </a:lnTo>
                  <a:lnTo>
                    <a:pt x="8" y="20"/>
                  </a:lnTo>
                  <a:lnTo>
                    <a:pt x="5" y="24"/>
                  </a:lnTo>
                  <a:lnTo>
                    <a:pt x="2" y="24"/>
                  </a:lnTo>
                  <a:lnTo>
                    <a:pt x="5" y="17"/>
                  </a:lnTo>
                  <a:lnTo>
                    <a:pt x="8" y="11"/>
                  </a:lnTo>
                  <a:lnTo>
                    <a:pt x="12" y="5"/>
                  </a:lnTo>
                  <a:lnTo>
                    <a:pt x="18" y="2"/>
                  </a:lnTo>
                  <a:lnTo>
                    <a:pt x="23" y="0"/>
                  </a:lnTo>
                  <a:lnTo>
                    <a:pt x="33" y="0"/>
                  </a:lnTo>
                  <a:lnTo>
                    <a:pt x="36" y="2"/>
                  </a:lnTo>
                  <a:lnTo>
                    <a:pt x="40" y="3"/>
                  </a:lnTo>
                  <a:lnTo>
                    <a:pt x="45" y="6"/>
                  </a:lnTo>
                  <a:lnTo>
                    <a:pt x="49" y="11"/>
                  </a:lnTo>
                  <a:lnTo>
                    <a:pt x="51" y="15"/>
                  </a:lnTo>
                  <a:lnTo>
                    <a:pt x="52" y="18"/>
                  </a:lnTo>
                  <a:lnTo>
                    <a:pt x="52" y="27"/>
                  </a:lnTo>
                  <a:lnTo>
                    <a:pt x="51" y="33"/>
                  </a:lnTo>
                  <a:lnTo>
                    <a:pt x="48" y="39"/>
                  </a:lnTo>
                  <a:lnTo>
                    <a:pt x="42" y="48"/>
                  </a:lnTo>
                  <a:lnTo>
                    <a:pt x="33" y="58"/>
                  </a:lnTo>
                  <a:lnTo>
                    <a:pt x="20" y="70"/>
                  </a:lnTo>
                  <a:lnTo>
                    <a:pt x="46" y="70"/>
                  </a:lnTo>
                  <a:lnTo>
                    <a:pt x="49" y="69"/>
                  </a:lnTo>
                  <a:lnTo>
                    <a:pt x="51" y="67"/>
                  </a:lnTo>
                  <a:lnTo>
                    <a:pt x="51" y="66"/>
                  </a:lnTo>
                  <a:lnTo>
                    <a:pt x="54" y="63"/>
                  </a:lnTo>
                  <a:lnTo>
                    <a:pt x="55" y="63"/>
                  </a:lnTo>
                  <a:lnTo>
                    <a:pt x="51" y="8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606" name="Freeform 558"/>
            <p:cNvSpPr>
              <a:spLocks/>
            </p:cNvSpPr>
            <p:nvPr/>
          </p:nvSpPr>
          <p:spPr bwMode="auto">
            <a:xfrm>
              <a:off x="6467475" y="1385888"/>
              <a:ext cx="87313" cy="139700"/>
            </a:xfrm>
            <a:custGeom>
              <a:avLst/>
              <a:gdLst/>
              <a:ahLst/>
              <a:cxnLst>
                <a:cxn ang="0">
                  <a:pos x="17" y="42"/>
                </a:cxn>
                <a:cxn ang="0">
                  <a:pos x="17" y="40"/>
                </a:cxn>
                <a:cxn ang="0">
                  <a:pos x="21" y="39"/>
                </a:cxn>
                <a:cxn ang="0">
                  <a:pos x="27" y="36"/>
                </a:cxn>
                <a:cxn ang="0">
                  <a:pos x="29" y="34"/>
                </a:cxn>
                <a:cxn ang="0">
                  <a:pos x="30" y="30"/>
                </a:cxn>
                <a:cxn ang="0">
                  <a:pos x="33" y="27"/>
                </a:cxn>
                <a:cxn ang="0">
                  <a:pos x="33" y="20"/>
                </a:cxn>
                <a:cxn ang="0">
                  <a:pos x="30" y="14"/>
                </a:cxn>
                <a:cxn ang="0">
                  <a:pos x="27" y="11"/>
                </a:cxn>
                <a:cxn ang="0">
                  <a:pos x="24" y="9"/>
                </a:cxn>
                <a:cxn ang="0">
                  <a:pos x="15" y="9"/>
                </a:cxn>
                <a:cxn ang="0">
                  <a:pos x="11" y="12"/>
                </a:cxn>
                <a:cxn ang="0">
                  <a:pos x="5" y="18"/>
                </a:cxn>
                <a:cxn ang="0">
                  <a:pos x="3" y="17"/>
                </a:cxn>
                <a:cxn ang="0">
                  <a:pos x="9" y="8"/>
                </a:cxn>
                <a:cxn ang="0">
                  <a:pos x="15" y="5"/>
                </a:cxn>
                <a:cxn ang="0">
                  <a:pos x="20" y="2"/>
                </a:cxn>
                <a:cxn ang="0">
                  <a:pos x="26" y="0"/>
                </a:cxn>
                <a:cxn ang="0">
                  <a:pos x="36" y="0"/>
                </a:cxn>
                <a:cxn ang="0">
                  <a:pos x="42" y="2"/>
                </a:cxn>
                <a:cxn ang="0">
                  <a:pos x="46" y="5"/>
                </a:cxn>
                <a:cxn ang="0">
                  <a:pos x="49" y="8"/>
                </a:cxn>
                <a:cxn ang="0">
                  <a:pos x="52" y="17"/>
                </a:cxn>
                <a:cxn ang="0">
                  <a:pos x="52" y="20"/>
                </a:cxn>
                <a:cxn ang="0">
                  <a:pos x="51" y="23"/>
                </a:cxn>
                <a:cxn ang="0">
                  <a:pos x="46" y="27"/>
                </a:cxn>
                <a:cxn ang="0">
                  <a:pos x="42" y="30"/>
                </a:cxn>
                <a:cxn ang="0">
                  <a:pos x="39" y="31"/>
                </a:cxn>
                <a:cxn ang="0">
                  <a:pos x="46" y="36"/>
                </a:cxn>
                <a:cxn ang="0">
                  <a:pos x="52" y="42"/>
                </a:cxn>
                <a:cxn ang="0">
                  <a:pos x="54" y="45"/>
                </a:cxn>
                <a:cxn ang="0">
                  <a:pos x="55" y="49"/>
                </a:cxn>
                <a:cxn ang="0">
                  <a:pos x="55" y="61"/>
                </a:cxn>
                <a:cxn ang="0">
                  <a:pos x="54" y="67"/>
                </a:cxn>
                <a:cxn ang="0">
                  <a:pos x="51" y="73"/>
                </a:cxn>
                <a:cxn ang="0">
                  <a:pos x="46" y="79"/>
                </a:cxn>
                <a:cxn ang="0">
                  <a:pos x="34" y="85"/>
                </a:cxn>
                <a:cxn ang="0">
                  <a:pos x="20" y="88"/>
                </a:cxn>
                <a:cxn ang="0">
                  <a:pos x="12" y="88"/>
                </a:cxn>
                <a:cxn ang="0">
                  <a:pos x="8" y="86"/>
                </a:cxn>
                <a:cxn ang="0">
                  <a:pos x="0" y="79"/>
                </a:cxn>
                <a:cxn ang="0">
                  <a:pos x="0" y="73"/>
                </a:cxn>
                <a:cxn ang="0">
                  <a:pos x="6" y="67"/>
                </a:cxn>
                <a:cxn ang="0">
                  <a:pos x="9" y="68"/>
                </a:cxn>
                <a:cxn ang="0">
                  <a:pos x="11" y="68"/>
                </a:cxn>
                <a:cxn ang="0">
                  <a:pos x="12" y="70"/>
                </a:cxn>
                <a:cxn ang="0">
                  <a:pos x="18" y="73"/>
                </a:cxn>
                <a:cxn ang="0">
                  <a:pos x="23" y="76"/>
                </a:cxn>
                <a:cxn ang="0">
                  <a:pos x="26" y="77"/>
                </a:cxn>
                <a:cxn ang="0">
                  <a:pos x="30" y="79"/>
                </a:cxn>
                <a:cxn ang="0">
                  <a:pos x="36" y="76"/>
                </a:cxn>
                <a:cxn ang="0">
                  <a:pos x="37" y="74"/>
                </a:cxn>
                <a:cxn ang="0">
                  <a:pos x="40" y="70"/>
                </a:cxn>
                <a:cxn ang="0">
                  <a:pos x="42" y="67"/>
                </a:cxn>
                <a:cxn ang="0">
                  <a:pos x="39" y="55"/>
                </a:cxn>
                <a:cxn ang="0">
                  <a:pos x="30" y="46"/>
                </a:cxn>
                <a:cxn ang="0">
                  <a:pos x="24" y="43"/>
                </a:cxn>
                <a:cxn ang="0">
                  <a:pos x="17" y="42"/>
                </a:cxn>
              </a:cxnLst>
              <a:rect l="0" t="0" r="r" b="b"/>
              <a:pathLst>
                <a:path w="55" h="88">
                  <a:moveTo>
                    <a:pt x="17" y="42"/>
                  </a:moveTo>
                  <a:lnTo>
                    <a:pt x="17" y="40"/>
                  </a:lnTo>
                  <a:lnTo>
                    <a:pt x="21" y="39"/>
                  </a:lnTo>
                  <a:lnTo>
                    <a:pt x="27" y="36"/>
                  </a:lnTo>
                  <a:lnTo>
                    <a:pt x="29" y="34"/>
                  </a:lnTo>
                  <a:lnTo>
                    <a:pt x="30" y="30"/>
                  </a:lnTo>
                  <a:lnTo>
                    <a:pt x="33" y="27"/>
                  </a:lnTo>
                  <a:lnTo>
                    <a:pt x="33" y="20"/>
                  </a:lnTo>
                  <a:lnTo>
                    <a:pt x="30" y="14"/>
                  </a:lnTo>
                  <a:lnTo>
                    <a:pt x="27" y="11"/>
                  </a:lnTo>
                  <a:lnTo>
                    <a:pt x="24" y="9"/>
                  </a:lnTo>
                  <a:lnTo>
                    <a:pt x="15" y="9"/>
                  </a:lnTo>
                  <a:lnTo>
                    <a:pt x="11" y="12"/>
                  </a:lnTo>
                  <a:lnTo>
                    <a:pt x="5" y="18"/>
                  </a:lnTo>
                  <a:lnTo>
                    <a:pt x="3" y="17"/>
                  </a:lnTo>
                  <a:lnTo>
                    <a:pt x="9" y="8"/>
                  </a:lnTo>
                  <a:lnTo>
                    <a:pt x="15" y="5"/>
                  </a:lnTo>
                  <a:lnTo>
                    <a:pt x="20" y="2"/>
                  </a:lnTo>
                  <a:lnTo>
                    <a:pt x="26" y="0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49" y="8"/>
                  </a:lnTo>
                  <a:lnTo>
                    <a:pt x="52" y="17"/>
                  </a:lnTo>
                  <a:lnTo>
                    <a:pt x="52" y="20"/>
                  </a:lnTo>
                  <a:lnTo>
                    <a:pt x="51" y="23"/>
                  </a:lnTo>
                  <a:lnTo>
                    <a:pt x="46" y="27"/>
                  </a:lnTo>
                  <a:lnTo>
                    <a:pt x="42" y="30"/>
                  </a:lnTo>
                  <a:lnTo>
                    <a:pt x="39" y="31"/>
                  </a:lnTo>
                  <a:lnTo>
                    <a:pt x="46" y="36"/>
                  </a:lnTo>
                  <a:lnTo>
                    <a:pt x="52" y="42"/>
                  </a:lnTo>
                  <a:lnTo>
                    <a:pt x="54" y="45"/>
                  </a:lnTo>
                  <a:lnTo>
                    <a:pt x="55" y="49"/>
                  </a:lnTo>
                  <a:lnTo>
                    <a:pt x="55" y="61"/>
                  </a:lnTo>
                  <a:lnTo>
                    <a:pt x="54" y="67"/>
                  </a:lnTo>
                  <a:lnTo>
                    <a:pt x="51" y="73"/>
                  </a:lnTo>
                  <a:lnTo>
                    <a:pt x="46" y="79"/>
                  </a:lnTo>
                  <a:lnTo>
                    <a:pt x="34" y="85"/>
                  </a:lnTo>
                  <a:lnTo>
                    <a:pt x="20" y="88"/>
                  </a:lnTo>
                  <a:lnTo>
                    <a:pt x="12" y="88"/>
                  </a:lnTo>
                  <a:lnTo>
                    <a:pt x="8" y="86"/>
                  </a:lnTo>
                  <a:lnTo>
                    <a:pt x="0" y="79"/>
                  </a:lnTo>
                  <a:lnTo>
                    <a:pt x="0" y="73"/>
                  </a:lnTo>
                  <a:lnTo>
                    <a:pt x="6" y="67"/>
                  </a:lnTo>
                  <a:lnTo>
                    <a:pt x="9" y="68"/>
                  </a:lnTo>
                  <a:lnTo>
                    <a:pt x="11" y="68"/>
                  </a:lnTo>
                  <a:lnTo>
                    <a:pt x="12" y="70"/>
                  </a:lnTo>
                  <a:lnTo>
                    <a:pt x="18" y="73"/>
                  </a:lnTo>
                  <a:lnTo>
                    <a:pt x="23" y="76"/>
                  </a:lnTo>
                  <a:lnTo>
                    <a:pt x="26" y="77"/>
                  </a:lnTo>
                  <a:lnTo>
                    <a:pt x="30" y="79"/>
                  </a:lnTo>
                  <a:lnTo>
                    <a:pt x="36" y="76"/>
                  </a:lnTo>
                  <a:lnTo>
                    <a:pt x="37" y="74"/>
                  </a:lnTo>
                  <a:lnTo>
                    <a:pt x="40" y="70"/>
                  </a:lnTo>
                  <a:lnTo>
                    <a:pt x="42" y="67"/>
                  </a:lnTo>
                  <a:lnTo>
                    <a:pt x="39" y="55"/>
                  </a:lnTo>
                  <a:lnTo>
                    <a:pt x="30" y="46"/>
                  </a:lnTo>
                  <a:lnTo>
                    <a:pt x="24" y="43"/>
                  </a:lnTo>
                  <a:lnTo>
                    <a:pt x="17" y="4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607" name="Line 559"/>
            <p:cNvSpPr>
              <a:spLocks noChangeShapeType="1"/>
            </p:cNvSpPr>
            <p:nvPr/>
          </p:nvSpPr>
          <p:spPr bwMode="auto">
            <a:xfrm>
              <a:off x="6618288" y="3267075"/>
              <a:ext cx="1868488" cy="158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608" name="Line 560"/>
            <p:cNvSpPr>
              <a:spLocks noChangeShapeType="1"/>
            </p:cNvSpPr>
            <p:nvPr/>
          </p:nvSpPr>
          <p:spPr bwMode="auto">
            <a:xfrm>
              <a:off x="6618288" y="3214688"/>
              <a:ext cx="1588" cy="523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609" name="Line 561"/>
            <p:cNvSpPr>
              <a:spLocks noChangeShapeType="1"/>
            </p:cNvSpPr>
            <p:nvPr/>
          </p:nvSpPr>
          <p:spPr bwMode="auto">
            <a:xfrm>
              <a:off x="6853238" y="3241675"/>
              <a:ext cx="1588" cy="22225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610" name="Line 562"/>
            <p:cNvSpPr>
              <a:spLocks noChangeShapeType="1"/>
            </p:cNvSpPr>
            <p:nvPr/>
          </p:nvSpPr>
          <p:spPr bwMode="auto">
            <a:xfrm>
              <a:off x="7089775" y="3214688"/>
              <a:ext cx="1588" cy="523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611" name="Line 563"/>
            <p:cNvSpPr>
              <a:spLocks noChangeShapeType="1"/>
            </p:cNvSpPr>
            <p:nvPr/>
          </p:nvSpPr>
          <p:spPr bwMode="auto">
            <a:xfrm>
              <a:off x="7326313" y="3241675"/>
              <a:ext cx="1588" cy="22225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612" name="Line 564"/>
            <p:cNvSpPr>
              <a:spLocks noChangeShapeType="1"/>
            </p:cNvSpPr>
            <p:nvPr/>
          </p:nvSpPr>
          <p:spPr bwMode="auto">
            <a:xfrm>
              <a:off x="7562850" y="3214688"/>
              <a:ext cx="1588" cy="523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613" name="Line 565"/>
            <p:cNvSpPr>
              <a:spLocks noChangeShapeType="1"/>
            </p:cNvSpPr>
            <p:nvPr/>
          </p:nvSpPr>
          <p:spPr bwMode="auto">
            <a:xfrm>
              <a:off x="7799388" y="3241675"/>
              <a:ext cx="1588" cy="22225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614" name="Line 566"/>
            <p:cNvSpPr>
              <a:spLocks noChangeShapeType="1"/>
            </p:cNvSpPr>
            <p:nvPr/>
          </p:nvSpPr>
          <p:spPr bwMode="auto">
            <a:xfrm>
              <a:off x="8035925" y="3214688"/>
              <a:ext cx="1588" cy="523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615" name="Line 567"/>
            <p:cNvSpPr>
              <a:spLocks noChangeShapeType="1"/>
            </p:cNvSpPr>
            <p:nvPr/>
          </p:nvSpPr>
          <p:spPr bwMode="auto">
            <a:xfrm>
              <a:off x="8035925" y="3214688"/>
              <a:ext cx="1588" cy="523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616" name="Line 568"/>
            <p:cNvSpPr>
              <a:spLocks noChangeShapeType="1"/>
            </p:cNvSpPr>
            <p:nvPr/>
          </p:nvSpPr>
          <p:spPr bwMode="auto">
            <a:xfrm>
              <a:off x="8270875" y="3241675"/>
              <a:ext cx="1588" cy="22225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617" name="Freeform 569"/>
            <p:cNvSpPr>
              <a:spLocks noEditPoints="1"/>
            </p:cNvSpPr>
            <p:nvPr/>
          </p:nvSpPr>
          <p:spPr bwMode="auto">
            <a:xfrm>
              <a:off x="6573838" y="3321050"/>
              <a:ext cx="84138" cy="138113"/>
            </a:xfrm>
            <a:custGeom>
              <a:avLst/>
              <a:gdLst/>
              <a:ahLst/>
              <a:cxnLst>
                <a:cxn ang="0">
                  <a:pos x="53" y="43"/>
                </a:cxn>
                <a:cxn ang="0">
                  <a:pos x="53" y="55"/>
                </a:cxn>
                <a:cxn ang="0">
                  <a:pos x="50" y="67"/>
                </a:cxn>
                <a:cxn ang="0">
                  <a:pos x="47" y="76"/>
                </a:cxn>
                <a:cxn ang="0">
                  <a:pos x="45" y="78"/>
                </a:cxn>
                <a:cxn ang="0">
                  <a:pos x="40" y="81"/>
                </a:cxn>
                <a:cxn ang="0">
                  <a:pos x="37" y="84"/>
                </a:cxn>
                <a:cxn ang="0">
                  <a:pos x="34" y="86"/>
                </a:cxn>
                <a:cxn ang="0">
                  <a:pos x="30" y="87"/>
                </a:cxn>
                <a:cxn ang="0">
                  <a:pos x="22" y="87"/>
                </a:cxn>
                <a:cxn ang="0">
                  <a:pos x="19" y="86"/>
                </a:cxn>
                <a:cxn ang="0">
                  <a:pos x="15" y="84"/>
                </a:cxn>
                <a:cxn ang="0">
                  <a:pos x="12" y="80"/>
                </a:cxn>
                <a:cxn ang="0">
                  <a:pos x="7" y="76"/>
                </a:cxn>
                <a:cxn ang="0">
                  <a:pos x="6" y="73"/>
                </a:cxn>
                <a:cxn ang="0">
                  <a:pos x="3" y="68"/>
                </a:cxn>
                <a:cxn ang="0">
                  <a:pos x="2" y="65"/>
                </a:cxn>
                <a:cxn ang="0">
                  <a:pos x="0" y="55"/>
                </a:cxn>
                <a:cxn ang="0">
                  <a:pos x="0" y="31"/>
                </a:cxn>
                <a:cxn ang="0">
                  <a:pos x="3" y="19"/>
                </a:cxn>
                <a:cxn ang="0">
                  <a:pos x="6" y="13"/>
                </a:cxn>
                <a:cxn ang="0">
                  <a:pos x="9" y="9"/>
                </a:cxn>
                <a:cxn ang="0">
                  <a:pos x="13" y="4"/>
                </a:cxn>
                <a:cxn ang="0">
                  <a:pos x="18" y="1"/>
                </a:cxn>
                <a:cxn ang="0">
                  <a:pos x="22" y="0"/>
                </a:cxn>
                <a:cxn ang="0">
                  <a:pos x="31" y="0"/>
                </a:cxn>
                <a:cxn ang="0">
                  <a:pos x="36" y="1"/>
                </a:cxn>
                <a:cxn ang="0">
                  <a:pos x="40" y="4"/>
                </a:cxn>
                <a:cxn ang="0">
                  <a:pos x="45" y="9"/>
                </a:cxn>
                <a:cxn ang="0">
                  <a:pos x="50" y="18"/>
                </a:cxn>
                <a:cxn ang="0">
                  <a:pos x="53" y="31"/>
                </a:cxn>
                <a:cxn ang="0">
                  <a:pos x="53" y="43"/>
                </a:cxn>
                <a:cxn ang="0">
                  <a:pos x="36" y="43"/>
                </a:cxn>
                <a:cxn ang="0">
                  <a:pos x="36" y="12"/>
                </a:cxn>
                <a:cxn ang="0">
                  <a:pos x="34" y="9"/>
                </a:cxn>
                <a:cxn ang="0">
                  <a:pos x="30" y="4"/>
                </a:cxn>
                <a:cxn ang="0">
                  <a:pos x="22" y="4"/>
                </a:cxn>
                <a:cxn ang="0">
                  <a:pos x="21" y="7"/>
                </a:cxn>
                <a:cxn ang="0">
                  <a:pos x="19" y="9"/>
                </a:cxn>
                <a:cxn ang="0">
                  <a:pos x="19" y="13"/>
                </a:cxn>
                <a:cxn ang="0">
                  <a:pos x="18" y="19"/>
                </a:cxn>
                <a:cxn ang="0">
                  <a:pos x="18" y="67"/>
                </a:cxn>
                <a:cxn ang="0">
                  <a:pos x="19" y="71"/>
                </a:cxn>
                <a:cxn ang="0">
                  <a:pos x="19" y="76"/>
                </a:cxn>
                <a:cxn ang="0">
                  <a:pos x="22" y="81"/>
                </a:cxn>
                <a:cxn ang="0">
                  <a:pos x="24" y="83"/>
                </a:cxn>
                <a:cxn ang="0">
                  <a:pos x="28" y="83"/>
                </a:cxn>
                <a:cxn ang="0">
                  <a:pos x="31" y="81"/>
                </a:cxn>
                <a:cxn ang="0">
                  <a:pos x="31" y="80"/>
                </a:cxn>
                <a:cxn ang="0">
                  <a:pos x="34" y="77"/>
                </a:cxn>
                <a:cxn ang="0">
                  <a:pos x="36" y="74"/>
                </a:cxn>
                <a:cxn ang="0">
                  <a:pos x="36" y="70"/>
                </a:cxn>
                <a:cxn ang="0">
                  <a:pos x="36" y="43"/>
                </a:cxn>
              </a:cxnLst>
              <a:rect l="0" t="0" r="r" b="b"/>
              <a:pathLst>
                <a:path w="53" h="87">
                  <a:moveTo>
                    <a:pt x="53" y="43"/>
                  </a:moveTo>
                  <a:lnTo>
                    <a:pt x="53" y="55"/>
                  </a:lnTo>
                  <a:lnTo>
                    <a:pt x="50" y="67"/>
                  </a:lnTo>
                  <a:lnTo>
                    <a:pt x="47" y="76"/>
                  </a:lnTo>
                  <a:lnTo>
                    <a:pt x="45" y="78"/>
                  </a:lnTo>
                  <a:lnTo>
                    <a:pt x="40" y="81"/>
                  </a:lnTo>
                  <a:lnTo>
                    <a:pt x="37" y="84"/>
                  </a:lnTo>
                  <a:lnTo>
                    <a:pt x="34" y="86"/>
                  </a:lnTo>
                  <a:lnTo>
                    <a:pt x="30" y="87"/>
                  </a:lnTo>
                  <a:lnTo>
                    <a:pt x="22" y="87"/>
                  </a:lnTo>
                  <a:lnTo>
                    <a:pt x="19" y="86"/>
                  </a:lnTo>
                  <a:lnTo>
                    <a:pt x="15" y="84"/>
                  </a:lnTo>
                  <a:lnTo>
                    <a:pt x="12" y="80"/>
                  </a:lnTo>
                  <a:lnTo>
                    <a:pt x="7" y="76"/>
                  </a:lnTo>
                  <a:lnTo>
                    <a:pt x="6" y="73"/>
                  </a:lnTo>
                  <a:lnTo>
                    <a:pt x="3" y="68"/>
                  </a:lnTo>
                  <a:lnTo>
                    <a:pt x="2" y="65"/>
                  </a:lnTo>
                  <a:lnTo>
                    <a:pt x="0" y="55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6" y="13"/>
                  </a:lnTo>
                  <a:lnTo>
                    <a:pt x="9" y="9"/>
                  </a:lnTo>
                  <a:lnTo>
                    <a:pt x="13" y="4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31" y="0"/>
                  </a:lnTo>
                  <a:lnTo>
                    <a:pt x="36" y="1"/>
                  </a:lnTo>
                  <a:lnTo>
                    <a:pt x="40" y="4"/>
                  </a:lnTo>
                  <a:lnTo>
                    <a:pt x="45" y="9"/>
                  </a:lnTo>
                  <a:lnTo>
                    <a:pt x="50" y="18"/>
                  </a:lnTo>
                  <a:lnTo>
                    <a:pt x="53" y="31"/>
                  </a:lnTo>
                  <a:lnTo>
                    <a:pt x="53" y="43"/>
                  </a:lnTo>
                  <a:close/>
                  <a:moveTo>
                    <a:pt x="36" y="43"/>
                  </a:moveTo>
                  <a:lnTo>
                    <a:pt x="36" y="12"/>
                  </a:lnTo>
                  <a:lnTo>
                    <a:pt x="34" y="9"/>
                  </a:lnTo>
                  <a:lnTo>
                    <a:pt x="30" y="4"/>
                  </a:lnTo>
                  <a:lnTo>
                    <a:pt x="22" y="4"/>
                  </a:lnTo>
                  <a:lnTo>
                    <a:pt x="21" y="7"/>
                  </a:lnTo>
                  <a:lnTo>
                    <a:pt x="19" y="9"/>
                  </a:lnTo>
                  <a:lnTo>
                    <a:pt x="19" y="13"/>
                  </a:lnTo>
                  <a:lnTo>
                    <a:pt x="18" y="19"/>
                  </a:lnTo>
                  <a:lnTo>
                    <a:pt x="18" y="67"/>
                  </a:lnTo>
                  <a:lnTo>
                    <a:pt x="19" y="71"/>
                  </a:lnTo>
                  <a:lnTo>
                    <a:pt x="19" y="76"/>
                  </a:lnTo>
                  <a:lnTo>
                    <a:pt x="22" y="81"/>
                  </a:lnTo>
                  <a:lnTo>
                    <a:pt x="24" y="83"/>
                  </a:lnTo>
                  <a:lnTo>
                    <a:pt x="28" y="83"/>
                  </a:lnTo>
                  <a:lnTo>
                    <a:pt x="31" y="81"/>
                  </a:lnTo>
                  <a:lnTo>
                    <a:pt x="31" y="80"/>
                  </a:lnTo>
                  <a:lnTo>
                    <a:pt x="34" y="77"/>
                  </a:lnTo>
                  <a:lnTo>
                    <a:pt x="36" y="74"/>
                  </a:lnTo>
                  <a:lnTo>
                    <a:pt x="36" y="70"/>
                  </a:lnTo>
                  <a:lnTo>
                    <a:pt x="36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618" name="Freeform 570"/>
            <p:cNvSpPr>
              <a:spLocks noEditPoints="1"/>
            </p:cNvSpPr>
            <p:nvPr/>
          </p:nvSpPr>
          <p:spPr bwMode="auto">
            <a:xfrm>
              <a:off x="6919913" y="3321050"/>
              <a:ext cx="84138" cy="138113"/>
            </a:xfrm>
            <a:custGeom>
              <a:avLst/>
              <a:gdLst/>
              <a:ahLst/>
              <a:cxnLst>
                <a:cxn ang="0">
                  <a:pos x="53" y="43"/>
                </a:cxn>
                <a:cxn ang="0">
                  <a:pos x="53" y="55"/>
                </a:cxn>
                <a:cxn ang="0">
                  <a:pos x="50" y="67"/>
                </a:cxn>
                <a:cxn ang="0">
                  <a:pos x="47" y="76"/>
                </a:cxn>
                <a:cxn ang="0">
                  <a:pos x="44" y="78"/>
                </a:cxn>
                <a:cxn ang="0">
                  <a:pos x="40" y="81"/>
                </a:cxn>
                <a:cxn ang="0">
                  <a:pos x="37" y="84"/>
                </a:cxn>
                <a:cxn ang="0">
                  <a:pos x="34" y="86"/>
                </a:cxn>
                <a:cxn ang="0">
                  <a:pos x="30" y="87"/>
                </a:cxn>
                <a:cxn ang="0">
                  <a:pos x="22" y="87"/>
                </a:cxn>
                <a:cxn ang="0">
                  <a:pos x="19" y="86"/>
                </a:cxn>
                <a:cxn ang="0">
                  <a:pos x="15" y="84"/>
                </a:cxn>
                <a:cxn ang="0">
                  <a:pos x="12" y="80"/>
                </a:cxn>
                <a:cxn ang="0">
                  <a:pos x="7" y="76"/>
                </a:cxn>
                <a:cxn ang="0">
                  <a:pos x="6" y="73"/>
                </a:cxn>
                <a:cxn ang="0">
                  <a:pos x="3" y="68"/>
                </a:cxn>
                <a:cxn ang="0">
                  <a:pos x="1" y="65"/>
                </a:cxn>
                <a:cxn ang="0">
                  <a:pos x="0" y="55"/>
                </a:cxn>
                <a:cxn ang="0">
                  <a:pos x="0" y="31"/>
                </a:cxn>
                <a:cxn ang="0">
                  <a:pos x="3" y="19"/>
                </a:cxn>
                <a:cxn ang="0">
                  <a:pos x="6" y="13"/>
                </a:cxn>
                <a:cxn ang="0">
                  <a:pos x="9" y="9"/>
                </a:cxn>
                <a:cxn ang="0">
                  <a:pos x="13" y="4"/>
                </a:cxn>
                <a:cxn ang="0">
                  <a:pos x="18" y="1"/>
                </a:cxn>
                <a:cxn ang="0">
                  <a:pos x="22" y="0"/>
                </a:cxn>
                <a:cxn ang="0">
                  <a:pos x="31" y="0"/>
                </a:cxn>
                <a:cxn ang="0">
                  <a:pos x="36" y="1"/>
                </a:cxn>
                <a:cxn ang="0">
                  <a:pos x="40" y="4"/>
                </a:cxn>
                <a:cxn ang="0">
                  <a:pos x="44" y="9"/>
                </a:cxn>
                <a:cxn ang="0">
                  <a:pos x="50" y="18"/>
                </a:cxn>
                <a:cxn ang="0">
                  <a:pos x="53" y="31"/>
                </a:cxn>
                <a:cxn ang="0">
                  <a:pos x="53" y="43"/>
                </a:cxn>
                <a:cxn ang="0">
                  <a:pos x="36" y="43"/>
                </a:cxn>
                <a:cxn ang="0">
                  <a:pos x="36" y="12"/>
                </a:cxn>
                <a:cxn ang="0">
                  <a:pos x="34" y="9"/>
                </a:cxn>
                <a:cxn ang="0">
                  <a:pos x="30" y="4"/>
                </a:cxn>
                <a:cxn ang="0">
                  <a:pos x="22" y="4"/>
                </a:cxn>
                <a:cxn ang="0">
                  <a:pos x="21" y="7"/>
                </a:cxn>
                <a:cxn ang="0">
                  <a:pos x="19" y="9"/>
                </a:cxn>
                <a:cxn ang="0">
                  <a:pos x="19" y="13"/>
                </a:cxn>
                <a:cxn ang="0">
                  <a:pos x="18" y="19"/>
                </a:cxn>
                <a:cxn ang="0">
                  <a:pos x="18" y="67"/>
                </a:cxn>
                <a:cxn ang="0">
                  <a:pos x="19" y="71"/>
                </a:cxn>
                <a:cxn ang="0">
                  <a:pos x="19" y="76"/>
                </a:cxn>
                <a:cxn ang="0">
                  <a:pos x="22" y="81"/>
                </a:cxn>
                <a:cxn ang="0">
                  <a:pos x="24" y="83"/>
                </a:cxn>
                <a:cxn ang="0">
                  <a:pos x="28" y="83"/>
                </a:cxn>
                <a:cxn ang="0">
                  <a:pos x="31" y="81"/>
                </a:cxn>
                <a:cxn ang="0">
                  <a:pos x="31" y="80"/>
                </a:cxn>
                <a:cxn ang="0">
                  <a:pos x="34" y="77"/>
                </a:cxn>
                <a:cxn ang="0">
                  <a:pos x="36" y="74"/>
                </a:cxn>
                <a:cxn ang="0">
                  <a:pos x="36" y="70"/>
                </a:cxn>
                <a:cxn ang="0">
                  <a:pos x="36" y="43"/>
                </a:cxn>
              </a:cxnLst>
              <a:rect l="0" t="0" r="r" b="b"/>
              <a:pathLst>
                <a:path w="53" h="87">
                  <a:moveTo>
                    <a:pt x="53" y="43"/>
                  </a:moveTo>
                  <a:lnTo>
                    <a:pt x="53" y="55"/>
                  </a:lnTo>
                  <a:lnTo>
                    <a:pt x="50" y="67"/>
                  </a:lnTo>
                  <a:lnTo>
                    <a:pt x="47" y="76"/>
                  </a:lnTo>
                  <a:lnTo>
                    <a:pt x="44" y="78"/>
                  </a:lnTo>
                  <a:lnTo>
                    <a:pt x="40" y="81"/>
                  </a:lnTo>
                  <a:lnTo>
                    <a:pt x="37" y="84"/>
                  </a:lnTo>
                  <a:lnTo>
                    <a:pt x="34" y="86"/>
                  </a:lnTo>
                  <a:lnTo>
                    <a:pt x="30" y="87"/>
                  </a:lnTo>
                  <a:lnTo>
                    <a:pt x="22" y="87"/>
                  </a:lnTo>
                  <a:lnTo>
                    <a:pt x="19" y="86"/>
                  </a:lnTo>
                  <a:lnTo>
                    <a:pt x="15" y="84"/>
                  </a:lnTo>
                  <a:lnTo>
                    <a:pt x="12" y="80"/>
                  </a:lnTo>
                  <a:lnTo>
                    <a:pt x="7" y="76"/>
                  </a:lnTo>
                  <a:lnTo>
                    <a:pt x="6" y="73"/>
                  </a:lnTo>
                  <a:lnTo>
                    <a:pt x="3" y="68"/>
                  </a:lnTo>
                  <a:lnTo>
                    <a:pt x="1" y="65"/>
                  </a:lnTo>
                  <a:lnTo>
                    <a:pt x="0" y="55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6" y="13"/>
                  </a:lnTo>
                  <a:lnTo>
                    <a:pt x="9" y="9"/>
                  </a:lnTo>
                  <a:lnTo>
                    <a:pt x="13" y="4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31" y="0"/>
                  </a:lnTo>
                  <a:lnTo>
                    <a:pt x="36" y="1"/>
                  </a:lnTo>
                  <a:lnTo>
                    <a:pt x="40" y="4"/>
                  </a:lnTo>
                  <a:lnTo>
                    <a:pt x="44" y="9"/>
                  </a:lnTo>
                  <a:lnTo>
                    <a:pt x="50" y="18"/>
                  </a:lnTo>
                  <a:lnTo>
                    <a:pt x="53" y="31"/>
                  </a:lnTo>
                  <a:lnTo>
                    <a:pt x="53" y="43"/>
                  </a:lnTo>
                  <a:close/>
                  <a:moveTo>
                    <a:pt x="36" y="43"/>
                  </a:moveTo>
                  <a:lnTo>
                    <a:pt x="36" y="12"/>
                  </a:lnTo>
                  <a:lnTo>
                    <a:pt x="34" y="9"/>
                  </a:lnTo>
                  <a:lnTo>
                    <a:pt x="30" y="4"/>
                  </a:lnTo>
                  <a:lnTo>
                    <a:pt x="22" y="4"/>
                  </a:lnTo>
                  <a:lnTo>
                    <a:pt x="21" y="7"/>
                  </a:lnTo>
                  <a:lnTo>
                    <a:pt x="19" y="9"/>
                  </a:lnTo>
                  <a:lnTo>
                    <a:pt x="19" y="13"/>
                  </a:lnTo>
                  <a:lnTo>
                    <a:pt x="18" y="19"/>
                  </a:lnTo>
                  <a:lnTo>
                    <a:pt x="18" y="67"/>
                  </a:lnTo>
                  <a:lnTo>
                    <a:pt x="19" y="71"/>
                  </a:lnTo>
                  <a:lnTo>
                    <a:pt x="19" y="76"/>
                  </a:lnTo>
                  <a:lnTo>
                    <a:pt x="22" y="81"/>
                  </a:lnTo>
                  <a:lnTo>
                    <a:pt x="24" y="83"/>
                  </a:lnTo>
                  <a:lnTo>
                    <a:pt x="28" y="83"/>
                  </a:lnTo>
                  <a:lnTo>
                    <a:pt x="31" y="81"/>
                  </a:lnTo>
                  <a:lnTo>
                    <a:pt x="31" y="80"/>
                  </a:lnTo>
                  <a:lnTo>
                    <a:pt x="34" y="77"/>
                  </a:lnTo>
                  <a:lnTo>
                    <a:pt x="36" y="74"/>
                  </a:lnTo>
                  <a:lnTo>
                    <a:pt x="36" y="70"/>
                  </a:lnTo>
                  <a:lnTo>
                    <a:pt x="36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619" name="Freeform 571"/>
            <p:cNvSpPr>
              <a:spLocks/>
            </p:cNvSpPr>
            <p:nvPr/>
          </p:nvSpPr>
          <p:spPr bwMode="auto">
            <a:xfrm>
              <a:off x="7023100" y="3427413"/>
              <a:ext cx="30163" cy="31750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2" y="1"/>
                </a:cxn>
                <a:cxn ang="0">
                  <a:pos x="17" y="3"/>
                </a:cxn>
                <a:cxn ang="0">
                  <a:pos x="18" y="6"/>
                </a:cxn>
                <a:cxn ang="0">
                  <a:pos x="19" y="7"/>
                </a:cxn>
                <a:cxn ang="0">
                  <a:pos x="19" y="13"/>
                </a:cxn>
                <a:cxn ang="0">
                  <a:pos x="18" y="16"/>
                </a:cxn>
                <a:cxn ang="0">
                  <a:pos x="17" y="17"/>
                </a:cxn>
                <a:cxn ang="0">
                  <a:pos x="14" y="19"/>
                </a:cxn>
                <a:cxn ang="0">
                  <a:pos x="12" y="20"/>
                </a:cxn>
                <a:cxn ang="0">
                  <a:pos x="6" y="20"/>
                </a:cxn>
                <a:cxn ang="0">
                  <a:pos x="5" y="19"/>
                </a:cxn>
                <a:cxn ang="0">
                  <a:pos x="2" y="17"/>
                </a:cxn>
                <a:cxn ang="0">
                  <a:pos x="0" y="16"/>
                </a:cxn>
                <a:cxn ang="0">
                  <a:pos x="0" y="6"/>
                </a:cxn>
                <a:cxn ang="0">
                  <a:pos x="2" y="3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9" y="0"/>
                </a:cxn>
              </a:cxnLst>
              <a:rect l="0" t="0" r="r" b="b"/>
              <a:pathLst>
                <a:path w="19" h="20">
                  <a:moveTo>
                    <a:pt x="9" y="0"/>
                  </a:moveTo>
                  <a:lnTo>
                    <a:pt x="12" y="1"/>
                  </a:lnTo>
                  <a:lnTo>
                    <a:pt x="17" y="3"/>
                  </a:lnTo>
                  <a:lnTo>
                    <a:pt x="18" y="6"/>
                  </a:lnTo>
                  <a:lnTo>
                    <a:pt x="19" y="7"/>
                  </a:lnTo>
                  <a:lnTo>
                    <a:pt x="19" y="13"/>
                  </a:lnTo>
                  <a:lnTo>
                    <a:pt x="18" y="16"/>
                  </a:lnTo>
                  <a:lnTo>
                    <a:pt x="17" y="17"/>
                  </a:lnTo>
                  <a:lnTo>
                    <a:pt x="14" y="19"/>
                  </a:lnTo>
                  <a:lnTo>
                    <a:pt x="12" y="20"/>
                  </a:lnTo>
                  <a:lnTo>
                    <a:pt x="6" y="20"/>
                  </a:lnTo>
                  <a:lnTo>
                    <a:pt x="5" y="19"/>
                  </a:lnTo>
                  <a:lnTo>
                    <a:pt x="2" y="17"/>
                  </a:lnTo>
                  <a:lnTo>
                    <a:pt x="0" y="16"/>
                  </a:lnTo>
                  <a:lnTo>
                    <a:pt x="0" y="6"/>
                  </a:lnTo>
                  <a:lnTo>
                    <a:pt x="2" y="3"/>
                  </a:lnTo>
                  <a:lnTo>
                    <a:pt x="5" y="1"/>
                  </a:lnTo>
                  <a:lnTo>
                    <a:pt x="6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620" name="Freeform 572"/>
            <p:cNvSpPr>
              <a:spLocks/>
            </p:cNvSpPr>
            <p:nvPr/>
          </p:nvSpPr>
          <p:spPr bwMode="auto">
            <a:xfrm>
              <a:off x="7065963" y="3321050"/>
              <a:ext cx="88900" cy="136525"/>
            </a:xfrm>
            <a:custGeom>
              <a:avLst/>
              <a:gdLst/>
              <a:ahLst/>
              <a:cxnLst>
                <a:cxn ang="0">
                  <a:pos x="50" y="86"/>
                </a:cxn>
                <a:cxn ang="0">
                  <a:pos x="0" y="86"/>
                </a:cxn>
                <a:cxn ang="0">
                  <a:pos x="0" y="84"/>
                </a:cxn>
                <a:cxn ang="0">
                  <a:pos x="15" y="68"/>
                </a:cxn>
                <a:cxn ang="0">
                  <a:pos x="25" y="56"/>
                </a:cxn>
                <a:cxn ang="0">
                  <a:pos x="31" y="47"/>
                </a:cxn>
                <a:cxn ang="0">
                  <a:pos x="35" y="30"/>
                </a:cxn>
                <a:cxn ang="0">
                  <a:pos x="33" y="21"/>
                </a:cxn>
                <a:cxn ang="0">
                  <a:pos x="31" y="18"/>
                </a:cxn>
                <a:cxn ang="0">
                  <a:pos x="27" y="15"/>
                </a:cxn>
                <a:cxn ang="0">
                  <a:pos x="16" y="15"/>
                </a:cxn>
                <a:cxn ang="0">
                  <a:pos x="12" y="16"/>
                </a:cxn>
                <a:cxn ang="0">
                  <a:pos x="7" y="19"/>
                </a:cxn>
                <a:cxn ang="0">
                  <a:pos x="4" y="24"/>
                </a:cxn>
                <a:cxn ang="0">
                  <a:pos x="1" y="24"/>
                </a:cxn>
                <a:cxn ang="0">
                  <a:pos x="4" y="16"/>
                </a:cxn>
                <a:cxn ang="0">
                  <a:pos x="9" y="10"/>
                </a:cxn>
                <a:cxn ang="0">
                  <a:pos x="12" y="4"/>
                </a:cxn>
                <a:cxn ang="0">
                  <a:pos x="18" y="1"/>
                </a:cxn>
                <a:cxn ang="0">
                  <a:pos x="22" y="0"/>
                </a:cxn>
                <a:cxn ang="0">
                  <a:pos x="33" y="0"/>
                </a:cxn>
                <a:cxn ang="0">
                  <a:pos x="37" y="1"/>
                </a:cxn>
                <a:cxn ang="0">
                  <a:pos x="40" y="3"/>
                </a:cxn>
                <a:cxn ang="0">
                  <a:pos x="43" y="6"/>
                </a:cxn>
                <a:cxn ang="0">
                  <a:pos x="47" y="7"/>
                </a:cxn>
                <a:cxn ang="0">
                  <a:pos x="49" y="10"/>
                </a:cxn>
                <a:cxn ang="0">
                  <a:pos x="50" y="15"/>
                </a:cxn>
                <a:cxn ang="0">
                  <a:pos x="52" y="18"/>
                </a:cxn>
                <a:cxn ang="0">
                  <a:pos x="52" y="27"/>
                </a:cxn>
                <a:cxn ang="0">
                  <a:pos x="50" y="33"/>
                </a:cxn>
                <a:cxn ang="0">
                  <a:pos x="47" y="38"/>
                </a:cxn>
                <a:cxn ang="0">
                  <a:pos x="41" y="47"/>
                </a:cxn>
                <a:cxn ang="0">
                  <a:pos x="33" y="58"/>
                </a:cxn>
                <a:cxn ang="0">
                  <a:pos x="21" y="70"/>
                </a:cxn>
                <a:cxn ang="0">
                  <a:pos x="47" y="70"/>
                </a:cxn>
                <a:cxn ang="0">
                  <a:pos x="52" y="65"/>
                </a:cxn>
                <a:cxn ang="0">
                  <a:pos x="53" y="62"/>
                </a:cxn>
                <a:cxn ang="0">
                  <a:pos x="56" y="62"/>
                </a:cxn>
                <a:cxn ang="0">
                  <a:pos x="50" y="86"/>
                </a:cxn>
              </a:cxnLst>
              <a:rect l="0" t="0" r="r" b="b"/>
              <a:pathLst>
                <a:path w="56" h="86">
                  <a:moveTo>
                    <a:pt x="50" y="86"/>
                  </a:moveTo>
                  <a:lnTo>
                    <a:pt x="0" y="86"/>
                  </a:lnTo>
                  <a:lnTo>
                    <a:pt x="0" y="84"/>
                  </a:lnTo>
                  <a:lnTo>
                    <a:pt x="15" y="68"/>
                  </a:lnTo>
                  <a:lnTo>
                    <a:pt x="25" y="56"/>
                  </a:lnTo>
                  <a:lnTo>
                    <a:pt x="31" y="47"/>
                  </a:lnTo>
                  <a:lnTo>
                    <a:pt x="35" y="30"/>
                  </a:lnTo>
                  <a:lnTo>
                    <a:pt x="33" y="21"/>
                  </a:lnTo>
                  <a:lnTo>
                    <a:pt x="31" y="18"/>
                  </a:lnTo>
                  <a:lnTo>
                    <a:pt x="27" y="15"/>
                  </a:lnTo>
                  <a:lnTo>
                    <a:pt x="16" y="15"/>
                  </a:lnTo>
                  <a:lnTo>
                    <a:pt x="12" y="16"/>
                  </a:lnTo>
                  <a:lnTo>
                    <a:pt x="7" y="19"/>
                  </a:lnTo>
                  <a:lnTo>
                    <a:pt x="4" y="24"/>
                  </a:lnTo>
                  <a:lnTo>
                    <a:pt x="1" y="24"/>
                  </a:lnTo>
                  <a:lnTo>
                    <a:pt x="4" y="16"/>
                  </a:lnTo>
                  <a:lnTo>
                    <a:pt x="9" y="10"/>
                  </a:lnTo>
                  <a:lnTo>
                    <a:pt x="12" y="4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33" y="0"/>
                  </a:lnTo>
                  <a:lnTo>
                    <a:pt x="37" y="1"/>
                  </a:lnTo>
                  <a:lnTo>
                    <a:pt x="40" y="3"/>
                  </a:lnTo>
                  <a:lnTo>
                    <a:pt x="43" y="6"/>
                  </a:lnTo>
                  <a:lnTo>
                    <a:pt x="47" y="7"/>
                  </a:lnTo>
                  <a:lnTo>
                    <a:pt x="49" y="10"/>
                  </a:lnTo>
                  <a:lnTo>
                    <a:pt x="50" y="15"/>
                  </a:lnTo>
                  <a:lnTo>
                    <a:pt x="52" y="18"/>
                  </a:lnTo>
                  <a:lnTo>
                    <a:pt x="52" y="27"/>
                  </a:lnTo>
                  <a:lnTo>
                    <a:pt x="50" y="33"/>
                  </a:lnTo>
                  <a:lnTo>
                    <a:pt x="47" y="38"/>
                  </a:lnTo>
                  <a:lnTo>
                    <a:pt x="41" y="47"/>
                  </a:lnTo>
                  <a:lnTo>
                    <a:pt x="33" y="58"/>
                  </a:lnTo>
                  <a:lnTo>
                    <a:pt x="21" y="70"/>
                  </a:lnTo>
                  <a:lnTo>
                    <a:pt x="47" y="70"/>
                  </a:lnTo>
                  <a:lnTo>
                    <a:pt x="52" y="65"/>
                  </a:lnTo>
                  <a:lnTo>
                    <a:pt x="53" y="62"/>
                  </a:lnTo>
                  <a:lnTo>
                    <a:pt x="56" y="62"/>
                  </a:lnTo>
                  <a:lnTo>
                    <a:pt x="50" y="8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621" name="Freeform 573"/>
            <p:cNvSpPr>
              <a:spLocks/>
            </p:cNvSpPr>
            <p:nvPr/>
          </p:nvSpPr>
          <p:spPr bwMode="auto">
            <a:xfrm>
              <a:off x="7172325" y="3322638"/>
              <a:ext cx="85725" cy="1365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54" y="0"/>
                </a:cxn>
                <a:cxn ang="0">
                  <a:pos x="47" y="15"/>
                </a:cxn>
                <a:cxn ang="0">
                  <a:pos x="14" y="15"/>
                </a:cxn>
                <a:cxn ang="0">
                  <a:pos x="10" y="24"/>
                </a:cxn>
                <a:cxn ang="0">
                  <a:pos x="29" y="27"/>
                </a:cxn>
                <a:cxn ang="0">
                  <a:pos x="44" y="34"/>
                </a:cxn>
                <a:cxn ang="0">
                  <a:pos x="49" y="39"/>
                </a:cxn>
                <a:cxn ang="0">
                  <a:pos x="51" y="43"/>
                </a:cxn>
                <a:cxn ang="0">
                  <a:pos x="54" y="55"/>
                </a:cxn>
                <a:cxn ang="0">
                  <a:pos x="53" y="64"/>
                </a:cxn>
                <a:cxn ang="0">
                  <a:pos x="50" y="72"/>
                </a:cxn>
                <a:cxn ang="0">
                  <a:pos x="47" y="76"/>
                </a:cxn>
                <a:cxn ang="0">
                  <a:pos x="46" y="79"/>
                </a:cxn>
                <a:cxn ang="0">
                  <a:pos x="37" y="82"/>
                </a:cxn>
                <a:cxn ang="0">
                  <a:pos x="31" y="85"/>
                </a:cxn>
                <a:cxn ang="0">
                  <a:pos x="26" y="86"/>
                </a:cxn>
                <a:cxn ang="0">
                  <a:pos x="10" y="86"/>
                </a:cxn>
                <a:cxn ang="0">
                  <a:pos x="7" y="85"/>
                </a:cxn>
                <a:cxn ang="0">
                  <a:pos x="4" y="82"/>
                </a:cxn>
                <a:cxn ang="0">
                  <a:pos x="1" y="80"/>
                </a:cxn>
                <a:cxn ang="0">
                  <a:pos x="0" y="77"/>
                </a:cxn>
                <a:cxn ang="0">
                  <a:pos x="0" y="76"/>
                </a:cxn>
                <a:cxn ang="0">
                  <a:pos x="1" y="73"/>
                </a:cxn>
                <a:cxn ang="0">
                  <a:pos x="6" y="69"/>
                </a:cxn>
                <a:cxn ang="0">
                  <a:pos x="7" y="69"/>
                </a:cxn>
                <a:cxn ang="0">
                  <a:pos x="10" y="70"/>
                </a:cxn>
                <a:cxn ang="0">
                  <a:pos x="11" y="70"/>
                </a:cxn>
                <a:cxn ang="0">
                  <a:pos x="13" y="72"/>
                </a:cxn>
                <a:cxn ang="0">
                  <a:pos x="16" y="73"/>
                </a:cxn>
                <a:cxn ang="0">
                  <a:pos x="19" y="76"/>
                </a:cxn>
                <a:cxn ang="0">
                  <a:pos x="25" y="79"/>
                </a:cxn>
                <a:cxn ang="0">
                  <a:pos x="26" y="79"/>
                </a:cxn>
                <a:cxn ang="0">
                  <a:pos x="28" y="80"/>
                </a:cxn>
                <a:cxn ang="0">
                  <a:pos x="34" y="80"/>
                </a:cxn>
                <a:cxn ang="0">
                  <a:pos x="40" y="77"/>
                </a:cxn>
                <a:cxn ang="0">
                  <a:pos x="43" y="72"/>
                </a:cxn>
                <a:cxn ang="0">
                  <a:pos x="44" y="67"/>
                </a:cxn>
                <a:cxn ang="0">
                  <a:pos x="43" y="63"/>
                </a:cxn>
                <a:cxn ang="0">
                  <a:pos x="41" y="57"/>
                </a:cxn>
                <a:cxn ang="0">
                  <a:pos x="37" y="54"/>
                </a:cxn>
                <a:cxn ang="0">
                  <a:pos x="32" y="49"/>
                </a:cxn>
                <a:cxn ang="0">
                  <a:pos x="20" y="45"/>
                </a:cxn>
                <a:cxn ang="0">
                  <a:pos x="6" y="42"/>
                </a:cxn>
                <a:cxn ang="0">
                  <a:pos x="0" y="42"/>
                </a:cxn>
                <a:cxn ang="0">
                  <a:pos x="16" y="0"/>
                </a:cxn>
              </a:cxnLst>
              <a:rect l="0" t="0" r="r" b="b"/>
              <a:pathLst>
                <a:path w="54" h="86">
                  <a:moveTo>
                    <a:pt x="16" y="0"/>
                  </a:moveTo>
                  <a:lnTo>
                    <a:pt x="54" y="0"/>
                  </a:lnTo>
                  <a:lnTo>
                    <a:pt x="47" y="15"/>
                  </a:lnTo>
                  <a:lnTo>
                    <a:pt x="14" y="15"/>
                  </a:lnTo>
                  <a:lnTo>
                    <a:pt x="10" y="24"/>
                  </a:lnTo>
                  <a:lnTo>
                    <a:pt x="29" y="27"/>
                  </a:lnTo>
                  <a:lnTo>
                    <a:pt x="44" y="34"/>
                  </a:lnTo>
                  <a:lnTo>
                    <a:pt x="49" y="39"/>
                  </a:lnTo>
                  <a:lnTo>
                    <a:pt x="51" y="43"/>
                  </a:lnTo>
                  <a:lnTo>
                    <a:pt x="54" y="55"/>
                  </a:lnTo>
                  <a:lnTo>
                    <a:pt x="53" y="64"/>
                  </a:lnTo>
                  <a:lnTo>
                    <a:pt x="50" y="72"/>
                  </a:lnTo>
                  <a:lnTo>
                    <a:pt x="47" y="76"/>
                  </a:lnTo>
                  <a:lnTo>
                    <a:pt x="46" y="79"/>
                  </a:lnTo>
                  <a:lnTo>
                    <a:pt x="37" y="82"/>
                  </a:lnTo>
                  <a:lnTo>
                    <a:pt x="31" y="85"/>
                  </a:lnTo>
                  <a:lnTo>
                    <a:pt x="26" y="86"/>
                  </a:lnTo>
                  <a:lnTo>
                    <a:pt x="10" y="86"/>
                  </a:lnTo>
                  <a:lnTo>
                    <a:pt x="7" y="85"/>
                  </a:lnTo>
                  <a:lnTo>
                    <a:pt x="4" y="82"/>
                  </a:lnTo>
                  <a:lnTo>
                    <a:pt x="1" y="80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1" y="73"/>
                  </a:lnTo>
                  <a:lnTo>
                    <a:pt x="6" y="69"/>
                  </a:lnTo>
                  <a:lnTo>
                    <a:pt x="7" y="69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3" y="72"/>
                  </a:lnTo>
                  <a:lnTo>
                    <a:pt x="16" y="73"/>
                  </a:lnTo>
                  <a:lnTo>
                    <a:pt x="19" y="76"/>
                  </a:lnTo>
                  <a:lnTo>
                    <a:pt x="25" y="79"/>
                  </a:lnTo>
                  <a:lnTo>
                    <a:pt x="26" y="79"/>
                  </a:lnTo>
                  <a:lnTo>
                    <a:pt x="28" y="80"/>
                  </a:lnTo>
                  <a:lnTo>
                    <a:pt x="34" y="80"/>
                  </a:lnTo>
                  <a:lnTo>
                    <a:pt x="40" y="77"/>
                  </a:lnTo>
                  <a:lnTo>
                    <a:pt x="43" y="72"/>
                  </a:lnTo>
                  <a:lnTo>
                    <a:pt x="44" y="67"/>
                  </a:lnTo>
                  <a:lnTo>
                    <a:pt x="43" y="63"/>
                  </a:lnTo>
                  <a:lnTo>
                    <a:pt x="41" y="57"/>
                  </a:lnTo>
                  <a:lnTo>
                    <a:pt x="37" y="54"/>
                  </a:lnTo>
                  <a:lnTo>
                    <a:pt x="32" y="49"/>
                  </a:lnTo>
                  <a:lnTo>
                    <a:pt x="20" y="45"/>
                  </a:lnTo>
                  <a:lnTo>
                    <a:pt x="6" y="42"/>
                  </a:lnTo>
                  <a:lnTo>
                    <a:pt x="0" y="4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622" name="Freeform 574"/>
            <p:cNvSpPr>
              <a:spLocks noEditPoints="1"/>
            </p:cNvSpPr>
            <p:nvPr/>
          </p:nvSpPr>
          <p:spPr bwMode="auto">
            <a:xfrm>
              <a:off x="7445375" y="3321050"/>
              <a:ext cx="84138" cy="138113"/>
            </a:xfrm>
            <a:custGeom>
              <a:avLst/>
              <a:gdLst/>
              <a:ahLst/>
              <a:cxnLst>
                <a:cxn ang="0">
                  <a:pos x="53" y="43"/>
                </a:cxn>
                <a:cxn ang="0">
                  <a:pos x="53" y="55"/>
                </a:cxn>
                <a:cxn ang="0">
                  <a:pos x="50" y="67"/>
                </a:cxn>
                <a:cxn ang="0">
                  <a:pos x="47" y="76"/>
                </a:cxn>
                <a:cxn ang="0">
                  <a:pos x="44" y="78"/>
                </a:cxn>
                <a:cxn ang="0">
                  <a:pos x="40" y="81"/>
                </a:cxn>
                <a:cxn ang="0">
                  <a:pos x="37" y="84"/>
                </a:cxn>
                <a:cxn ang="0">
                  <a:pos x="34" y="86"/>
                </a:cxn>
                <a:cxn ang="0">
                  <a:pos x="29" y="87"/>
                </a:cxn>
                <a:cxn ang="0">
                  <a:pos x="22" y="87"/>
                </a:cxn>
                <a:cxn ang="0">
                  <a:pos x="19" y="86"/>
                </a:cxn>
                <a:cxn ang="0">
                  <a:pos x="14" y="84"/>
                </a:cxn>
                <a:cxn ang="0">
                  <a:pos x="11" y="80"/>
                </a:cxn>
                <a:cxn ang="0">
                  <a:pos x="7" y="76"/>
                </a:cxn>
                <a:cxn ang="0">
                  <a:pos x="6" y="73"/>
                </a:cxn>
                <a:cxn ang="0">
                  <a:pos x="3" y="68"/>
                </a:cxn>
                <a:cxn ang="0">
                  <a:pos x="1" y="65"/>
                </a:cxn>
                <a:cxn ang="0">
                  <a:pos x="0" y="55"/>
                </a:cxn>
                <a:cxn ang="0">
                  <a:pos x="0" y="31"/>
                </a:cxn>
                <a:cxn ang="0">
                  <a:pos x="3" y="19"/>
                </a:cxn>
                <a:cxn ang="0">
                  <a:pos x="6" y="13"/>
                </a:cxn>
                <a:cxn ang="0">
                  <a:pos x="8" y="9"/>
                </a:cxn>
                <a:cxn ang="0">
                  <a:pos x="13" y="4"/>
                </a:cxn>
                <a:cxn ang="0">
                  <a:pos x="17" y="1"/>
                </a:cxn>
                <a:cxn ang="0">
                  <a:pos x="22" y="0"/>
                </a:cxn>
                <a:cxn ang="0">
                  <a:pos x="31" y="0"/>
                </a:cxn>
                <a:cxn ang="0">
                  <a:pos x="35" y="1"/>
                </a:cxn>
                <a:cxn ang="0">
                  <a:pos x="40" y="4"/>
                </a:cxn>
                <a:cxn ang="0">
                  <a:pos x="44" y="9"/>
                </a:cxn>
                <a:cxn ang="0">
                  <a:pos x="50" y="18"/>
                </a:cxn>
                <a:cxn ang="0">
                  <a:pos x="53" y="31"/>
                </a:cxn>
                <a:cxn ang="0">
                  <a:pos x="53" y="43"/>
                </a:cxn>
                <a:cxn ang="0">
                  <a:pos x="35" y="43"/>
                </a:cxn>
                <a:cxn ang="0">
                  <a:pos x="35" y="12"/>
                </a:cxn>
                <a:cxn ang="0">
                  <a:pos x="34" y="9"/>
                </a:cxn>
                <a:cxn ang="0">
                  <a:pos x="29" y="4"/>
                </a:cxn>
                <a:cxn ang="0">
                  <a:pos x="22" y="4"/>
                </a:cxn>
                <a:cxn ang="0">
                  <a:pos x="20" y="7"/>
                </a:cxn>
                <a:cxn ang="0">
                  <a:pos x="19" y="9"/>
                </a:cxn>
                <a:cxn ang="0">
                  <a:pos x="19" y="13"/>
                </a:cxn>
                <a:cxn ang="0">
                  <a:pos x="17" y="19"/>
                </a:cxn>
                <a:cxn ang="0">
                  <a:pos x="17" y="67"/>
                </a:cxn>
                <a:cxn ang="0">
                  <a:pos x="19" y="71"/>
                </a:cxn>
                <a:cxn ang="0">
                  <a:pos x="19" y="76"/>
                </a:cxn>
                <a:cxn ang="0">
                  <a:pos x="22" y="81"/>
                </a:cxn>
                <a:cxn ang="0">
                  <a:pos x="23" y="83"/>
                </a:cxn>
                <a:cxn ang="0">
                  <a:pos x="28" y="83"/>
                </a:cxn>
                <a:cxn ang="0">
                  <a:pos x="31" y="81"/>
                </a:cxn>
                <a:cxn ang="0">
                  <a:pos x="31" y="80"/>
                </a:cxn>
                <a:cxn ang="0">
                  <a:pos x="34" y="77"/>
                </a:cxn>
                <a:cxn ang="0">
                  <a:pos x="35" y="74"/>
                </a:cxn>
                <a:cxn ang="0">
                  <a:pos x="35" y="70"/>
                </a:cxn>
                <a:cxn ang="0">
                  <a:pos x="35" y="43"/>
                </a:cxn>
              </a:cxnLst>
              <a:rect l="0" t="0" r="r" b="b"/>
              <a:pathLst>
                <a:path w="53" h="87">
                  <a:moveTo>
                    <a:pt x="53" y="43"/>
                  </a:moveTo>
                  <a:lnTo>
                    <a:pt x="53" y="55"/>
                  </a:lnTo>
                  <a:lnTo>
                    <a:pt x="50" y="67"/>
                  </a:lnTo>
                  <a:lnTo>
                    <a:pt x="47" y="76"/>
                  </a:lnTo>
                  <a:lnTo>
                    <a:pt x="44" y="78"/>
                  </a:lnTo>
                  <a:lnTo>
                    <a:pt x="40" y="81"/>
                  </a:lnTo>
                  <a:lnTo>
                    <a:pt x="37" y="84"/>
                  </a:lnTo>
                  <a:lnTo>
                    <a:pt x="34" y="86"/>
                  </a:lnTo>
                  <a:lnTo>
                    <a:pt x="29" y="87"/>
                  </a:lnTo>
                  <a:lnTo>
                    <a:pt x="22" y="87"/>
                  </a:lnTo>
                  <a:lnTo>
                    <a:pt x="19" y="86"/>
                  </a:lnTo>
                  <a:lnTo>
                    <a:pt x="14" y="84"/>
                  </a:lnTo>
                  <a:lnTo>
                    <a:pt x="11" y="80"/>
                  </a:lnTo>
                  <a:lnTo>
                    <a:pt x="7" y="76"/>
                  </a:lnTo>
                  <a:lnTo>
                    <a:pt x="6" y="73"/>
                  </a:lnTo>
                  <a:lnTo>
                    <a:pt x="3" y="68"/>
                  </a:lnTo>
                  <a:lnTo>
                    <a:pt x="1" y="65"/>
                  </a:lnTo>
                  <a:lnTo>
                    <a:pt x="0" y="55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6" y="13"/>
                  </a:lnTo>
                  <a:lnTo>
                    <a:pt x="8" y="9"/>
                  </a:lnTo>
                  <a:lnTo>
                    <a:pt x="13" y="4"/>
                  </a:lnTo>
                  <a:lnTo>
                    <a:pt x="17" y="1"/>
                  </a:lnTo>
                  <a:lnTo>
                    <a:pt x="22" y="0"/>
                  </a:lnTo>
                  <a:lnTo>
                    <a:pt x="31" y="0"/>
                  </a:lnTo>
                  <a:lnTo>
                    <a:pt x="35" y="1"/>
                  </a:lnTo>
                  <a:lnTo>
                    <a:pt x="40" y="4"/>
                  </a:lnTo>
                  <a:lnTo>
                    <a:pt x="44" y="9"/>
                  </a:lnTo>
                  <a:lnTo>
                    <a:pt x="50" y="18"/>
                  </a:lnTo>
                  <a:lnTo>
                    <a:pt x="53" y="31"/>
                  </a:lnTo>
                  <a:lnTo>
                    <a:pt x="53" y="43"/>
                  </a:lnTo>
                  <a:close/>
                  <a:moveTo>
                    <a:pt x="35" y="43"/>
                  </a:moveTo>
                  <a:lnTo>
                    <a:pt x="35" y="12"/>
                  </a:lnTo>
                  <a:lnTo>
                    <a:pt x="34" y="9"/>
                  </a:lnTo>
                  <a:lnTo>
                    <a:pt x="29" y="4"/>
                  </a:lnTo>
                  <a:lnTo>
                    <a:pt x="22" y="4"/>
                  </a:lnTo>
                  <a:lnTo>
                    <a:pt x="20" y="7"/>
                  </a:lnTo>
                  <a:lnTo>
                    <a:pt x="19" y="9"/>
                  </a:lnTo>
                  <a:lnTo>
                    <a:pt x="19" y="13"/>
                  </a:lnTo>
                  <a:lnTo>
                    <a:pt x="17" y="19"/>
                  </a:lnTo>
                  <a:lnTo>
                    <a:pt x="17" y="67"/>
                  </a:lnTo>
                  <a:lnTo>
                    <a:pt x="19" y="71"/>
                  </a:lnTo>
                  <a:lnTo>
                    <a:pt x="19" y="76"/>
                  </a:lnTo>
                  <a:lnTo>
                    <a:pt x="22" y="81"/>
                  </a:lnTo>
                  <a:lnTo>
                    <a:pt x="23" y="83"/>
                  </a:lnTo>
                  <a:lnTo>
                    <a:pt x="28" y="83"/>
                  </a:lnTo>
                  <a:lnTo>
                    <a:pt x="31" y="81"/>
                  </a:lnTo>
                  <a:lnTo>
                    <a:pt x="31" y="80"/>
                  </a:lnTo>
                  <a:lnTo>
                    <a:pt x="34" y="77"/>
                  </a:lnTo>
                  <a:lnTo>
                    <a:pt x="35" y="74"/>
                  </a:lnTo>
                  <a:lnTo>
                    <a:pt x="35" y="70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623" name="Freeform 575"/>
            <p:cNvSpPr>
              <a:spLocks/>
            </p:cNvSpPr>
            <p:nvPr/>
          </p:nvSpPr>
          <p:spPr bwMode="auto">
            <a:xfrm>
              <a:off x="7548563" y="3427413"/>
              <a:ext cx="30163" cy="31750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2" y="1"/>
                </a:cxn>
                <a:cxn ang="0">
                  <a:pos x="16" y="3"/>
                </a:cxn>
                <a:cxn ang="0">
                  <a:pos x="18" y="6"/>
                </a:cxn>
                <a:cxn ang="0">
                  <a:pos x="19" y="7"/>
                </a:cxn>
                <a:cxn ang="0">
                  <a:pos x="19" y="13"/>
                </a:cxn>
                <a:cxn ang="0">
                  <a:pos x="18" y="16"/>
                </a:cxn>
                <a:cxn ang="0">
                  <a:pos x="16" y="17"/>
                </a:cxn>
                <a:cxn ang="0">
                  <a:pos x="13" y="19"/>
                </a:cxn>
                <a:cxn ang="0">
                  <a:pos x="12" y="20"/>
                </a:cxn>
                <a:cxn ang="0">
                  <a:pos x="6" y="20"/>
                </a:cxn>
                <a:cxn ang="0">
                  <a:pos x="4" y="19"/>
                </a:cxn>
                <a:cxn ang="0">
                  <a:pos x="1" y="17"/>
                </a:cxn>
                <a:cxn ang="0">
                  <a:pos x="0" y="16"/>
                </a:cxn>
                <a:cxn ang="0">
                  <a:pos x="0" y="6"/>
                </a:cxn>
                <a:cxn ang="0">
                  <a:pos x="1" y="3"/>
                </a:cxn>
                <a:cxn ang="0">
                  <a:pos x="4" y="1"/>
                </a:cxn>
                <a:cxn ang="0">
                  <a:pos x="6" y="1"/>
                </a:cxn>
                <a:cxn ang="0">
                  <a:pos x="9" y="0"/>
                </a:cxn>
              </a:cxnLst>
              <a:rect l="0" t="0" r="r" b="b"/>
              <a:pathLst>
                <a:path w="19" h="20">
                  <a:moveTo>
                    <a:pt x="9" y="0"/>
                  </a:moveTo>
                  <a:lnTo>
                    <a:pt x="12" y="1"/>
                  </a:lnTo>
                  <a:lnTo>
                    <a:pt x="16" y="3"/>
                  </a:lnTo>
                  <a:lnTo>
                    <a:pt x="18" y="6"/>
                  </a:lnTo>
                  <a:lnTo>
                    <a:pt x="19" y="7"/>
                  </a:lnTo>
                  <a:lnTo>
                    <a:pt x="19" y="13"/>
                  </a:lnTo>
                  <a:lnTo>
                    <a:pt x="18" y="16"/>
                  </a:lnTo>
                  <a:lnTo>
                    <a:pt x="16" y="17"/>
                  </a:lnTo>
                  <a:lnTo>
                    <a:pt x="13" y="19"/>
                  </a:lnTo>
                  <a:lnTo>
                    <a:pt x="12" y="20"/>
                  </a:lnTo>
                  <a:lnTo>
                    <a:pt x="6" y="20"/>
                  </a:lnTo>
                  <a:lnTo>
                    <a:pt x="4" y="19"/>
                  </a:lnTo>
                  <a:lnTo>
                    <a:pt x="1" y="17"/>
                  </a:lnTo>
                  <a:lnTo>
                    <a:pt x="0" y="16"/>
                  </a:lnTo>
                  <a:lnTo>
                    <a:pt x="0" y="6"/>
                  </a:lnTo>
                  <a:lnTo>
                    <a:pt x="1" y="3"/>
                  </a:lnTo>
                  <a:lnTo>
                    <a:pt x="4" y="1"/>
                  </a:lnTo>
                  <a:lnTo>
                    <a:pt x="6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624" name="Freeform 576"/>
            <p:cNvSpPr>
              <a:spLocks/>
            </p:cNvSpPr>
            <p:nvPr/>
          </p:nvSpPr>
          <p:spPr bwMode="auto">
            <a:xfrm>
              <a:off x="7594600" y="3322638"/>
              <a:ext cx="87313" cy="136525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55" y="0"/>
                </a:cxn>
                <a:cxn ang="0">
                  <a:pos x="48" y="15"/>
                </a:cxn>
                <a:cxn ang="0">
                  <a:pos x="15" y="15"/>
                </a:cxn>
                <a:cxn ang="0">
                  <a:pos x="11" y="24"/>
                </a:cxn>
                <a:cxn ang="0">
                  <a:pos x="30" y="27"/>
                </a:cxn>
                <a:cxn ang="0">
                  <a:pos x="45" y="34"/>
                </a:cxn>
                <a:cxn ang="0">
                  <a:pos x="49" y="39"/>
                </a:cxn>
                <a:cxn ang="0">
                  <a:pos x="52" y="43"/>
                </a:cxn>
                <a:cxn ang="0">
                  <a:pos x="55" y="55"/>
                </a:cxn>
                <a:cxn ang="0">
                  <a:pos x="54" y="64"/>
                </a:cxn>
                <a:cxn ang="0">
                  <a:pos x="51" y="72"/>
                </a:cxn>
                <a:cxn ang="0">
                  <a:pos x="49" y="76"/>
                </a:cxn>
                <a:cxn ang="0">
                  <a:pos x="46" y="79"/>
                </a:cxn>
                <a:cxn ang="0">
                  <a:pos x="38" y="82"/>
                </a:cxn>
                <a:cxn ang="0">
                  <a:pos x="32" y="85"/>
                </a:cxn>
                <a:cxn ang="0">
                  <a:pos x="27" y="86"/>
                </a:cxn>
                <a:cxn ang="0">
                  <a:pos x="11" y="86"/>
                </a:cxn>
                <a:cxn ang="0">
                  <a:pos x="8" y="85"/>
                </a:cxn>
                <a:cxn ang="0">
                  <a:pos x="5" y="82"/>
                </a:cxn>
                <a:cxn ang="0">
                  <a:pos x="2" y="80"/>
                </a:cxn>
                <a:cxn ang="0">
                  <a:pos x="0" y="77"/>
                </a:cxn>
                <a:cxn ang="0">
                  <a:pos x="0" y="76"/>
                </a:cxn>
                <a:cxn ang="0">
                  <a:pos x="2" y="73"/>
                </a:cxn>
                <a:cxn ang="0">
                  <a:pos x="5" y="70"/>
                </a:cxn>
                <a:cxn ang="0">
                  <a:pos x="8" y="69"/>
                </a:cxn>
                <a:cxn ang="0">
                  <a:pos x="9" y="69"/>
                </a:cxn>
                <a:cxn ang="0">
                  <a:pos x="11" y="70"/>
                </a:cxn>
                <a:cxn ang="0">
                  <a:pos x="12" y="70"/>
                </a:cxn>
                <a:cxn ang="0">
                  <a:pos x="14" y="72"/>
                </a:cxn>
                <a:cxn ang="0">
                  <a:pos x="17" y="73"/>
                </a:cxn>
                <a:cxn ang="0">
                  <a:pos x="20" y="76"/>
                </a:cxn>
                <a:cxn ang="0">
                  <a:pos x="26" y="79"/>
                </a:cxn>
                <a:cxn ang="0">
                  <a:pos x="27" y="79"/>
                </a:cxn>
                <a:cxn ang="0">
                  <a:pos x="29" y="80"/>
                </a:cxn>
                <a:cxn ang="0">
                  <a:pos x="35" y="80"/>
                </a:cxn>
                <a:cxn ang="0">
                  <a:pos x="40" y="77"/>
                </a:cxn>
                <a:cxn ang="0">
                  <a:pos x="43" y="72"/>
                </a:cxn>
                <a:cxn ang="0">
                  <a:pos x="45" y="67"/>
                </a:cxn>
                <a:cxn ang="0">
                  <a:pos x="43" y="63"/>
                </a:cxn>
                <a:cxn ang="0">
                  <a:pos x="42" y="57"/>
                </a:cxn>
                <a:cxn ang="0">
                  <a:pos x="38" y="54"/>
                </a:cxn>
                <a:cxn ang="0">
                  <a:pos x="33" y="49"/>
                </a:cxn>
                <a:cxn ang="0">
                  <a:pos x="21" y="45"/>
                </a:cxn>
                <a:cxn ang="0">
                  <a:pos x="6" y="42"/>
                </a:cxn>
                <a:cxn ang="0">
                  <a:pos x="0" y="42"/>
                </a:cxn>
                <a:cxn ang="0">
                  <a:pos x="17" y="0"/>
                </a:cxn>
              </a:cxnLst>
              <a:rect l="0" t="0" r="r" b="b"/>
              <a:pathLst>
                <a:path w="55" h="86">
                  <a:moveTo>
                    <a:pt x="17" y="0"/>
                  </a:moveTo>
                  <a:lnTo>
                    <a:pt x="55" y="0"/>
                  </a:lnTo>
                  <a:lnTo>
                    <a:pt x="48" y="15"/>
                  </a:lnTo>
                  <a:lnTo>
                    <a:pt x="15" y="15"/>
                  </a:lnTo>
                  <a:lnTo>
                    <a:pt x="11" y="24"/>
                  </a:lnTo>
                  <a:lnTo>
                    <a:pt x="30" y="27"/>
                  </a:lnTo>
                  <a:lnTo>
                    <a:pt x="45" y="34"/>
                  </a:lnTo>
                  <a:lnTo>
                    <a:pt x="49" y="39"/>
                  </a:lnTo>
                  <a:lnTo>
                    <a:pt x="52" y="43"/>
                  </a:lnTo>
                  <a:lnTo>
                    <a:pt x="55" y="55"/>
                  </a:lnTo>
                  <a:lnTo>
                    <a:pt x="54" y="64"/>
                  </a:lnTo>
                  <a:lnTo>
                    <a:pt x="51" y="72"/>
                  </a:lnTo>
                  <a:lnTo>
                    <a:pt x="49" y="76"/>
                  </a:lnTo>
                  <a:lnTo>
                    <a:pt x="46" y="79"/>
                  </a:lnTo>
                  <a:lnTo>
                    <a:pt x="38" y="82"/>
                  </a:lnTo>
                  <a:lnTo>
                    <a:pt x="32" y="85"/>
                  </a:lnTo>
                  <a:lnTo>
                    <a:pt x="27" y="86"/>
                  </a:lnTo>
                  <a:lnTo>
                    <a:pt x="11" y="86"/>
                  </a:lnTo>
                  <a:lnTo>
                    <a:pt x="8" y="85"/>
                  </a:lnTo>
                  <a:lnTo>
                    <a:pt x="5" y="82"/>
                  </a:lnTo>
                  <a:lnTo>
                    <a:pt x="2" y="80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3"/>
                  </a:lnTo>
                  <a:lnTo>
                    <a:pt x="5" y="70"/>
                  </a:lnTo>
                  <a:lnTo>
                    <a:pt x="8" y="69"/>
                  </a:lnTo>
                  <a:lnTo>
                    <a:pt x="9" y="69"/>
                  </a:lnTo>
                  <a:lnTo>
                    <a:pt x="11" y="70"/>
                  </a:lnTo>
                  <a:lnTo>
                    <a:pt x="12" y="70"/>
                  </a:lnTo>
                  <a:lnTo>
                    <a:pt x="14" y="72"/>
                  </a:lnTo>
                  <a:lnTo>
                    <a:pt x="17" y="73"/>
                  </a:lnTo>
                  <a:lnTo>
                    <a:pt x="20" y="76"/>
                  </a:lnTo>
                  <a:lnTo>
                    <a:pt x="26" y="79"/>
                  </a:lnTo>
                  <a:lnTo>
                    <a:pt x="27" y="79"/>
                  </a:lnTo>
                  <a:lnTo>
                    <a:pt x="29" y="80"/>
                  </a:lnTo>
                  <a:lnTo>
                    <a:pt x="35" y="80"/>
                  </a:lnTo>
                  <a:lnTo>
                    <a:pt x="40" y="77"/>
                  </a:lnTo>
                  <a:lnTo>
                    <a:pt x="43" y="72"/>
                  </a:lnTo>
                  <a:lnTo>
                    <a:pt x="45" y="67"/>
                  </a:lnTo>
                  <a:lnTo>
                    <a:pt x="43" y="63"/>
                  </a:lnTo>
                  <a:lnTo>
                    <a:pt x="42" y="57"/>
                  </a:lnTo>
                  <a:lnTo>
                    <a:pt x="38" y="54"/>
                  </a:lnTo>
                  <a:lnTo>
                    <a:pt x="33" y="49"/>
                  </a:lnTo>
                  <a:lnTo>
                    <a:pt x="21" y="45"/>
                  </a:lnTo>
                  <a:lnTo>
                    <a:pt x="6" y="42"/>
                  </a:lnTo>
                  <a:lnTo>
                    <a:pt x="0" y="42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625" name="Freeform 577"/>
            <p:cNvSpPr>
              <a:spLocks noEditPoints="1"/>
            </p:cNvSpPr>
            <p:nvPr/>
          </p:nvSpPr>
          <p:spPr bwMode="auto">
            <a:xfrm>
              <a:off x="7866063" y="3321050"/>
              <a:ext cx="84138" cy="138113"/>
            </a:xfrm>
            <a:custGeom>
              <a:avLst/>
              <a:gdLst/>
              <a:ahLst/>
              <a:cxnLst>
                <a:cxn ang="0">
                  <a:pos x="53" y="43"/>
                </a:cxn>
                <a:cxn ang="0">
                  <a:pos x="53" y="55"/>
                </a:cxn>
                <a:cxn ang="0">
                  <a:pos x="50" y="67"/>
                </a:cxn>
                <a:cxn ang="0">
                  <a:pos x="47" y="76"/>
                </a:cxn>
                <a:cxn ang="0">
                  <a:pos x="44" y="78"/>
                </a:cxn>
                <a:cxn ang="0">
                  <a:pos x="40" y="81"/>
                </a:cxn>
                <a:cxn ang="0">
                  <a:pos x="37" y="84"/>
                </a:cxn>
                <a:cxn ang="0">
                  <a:pos x="34" y="86"/>
                </a:cxn>
                <a:cxn ang="0">
                  <a:pos x="30" y="87"/>
                </a:cxn>
                <a:cxn ang="0">
                  <a:pos x="22" y="87"/>
                </a:cxn>
                <a:cxn ang="0">
                  <a:pos x="19" y="86"/>
                </a:cxn>
                <a:cxn ang="0">
                  <a:pos x="15" y="84"/>
                </a:cxn>
                <a:cxn ang="0">
                  <a:pos x="12" y="80"/>
                </a:cxn>
                <a:cxn ang="0">
                  <a:pos x="7" y="76"/>
                </a:cxn>
                <a:cxn ang="0">
                  <a:pos x="6" y="73"/>
                </a:cxn>
                <a:cxn ang="0">
                  <a:pos x="3" y="68"/>
                </a:cxn>
                <a:cxn ang="0">
                  <a:pos x="1" y="65"/>
                </a:cxn>
                <a:cxn ang="0">
                  <a:pos x="0" y="55"/>
                </a:cxn>
                <a:cxn ang="0">
                  <a:pos x="0" y="31"/>
                </a:cxn>
                <a:cxn ang="0">
                  <a:pos x="3" y="19"/>
                </a:cxn>
                <a:cxn ang="0">
                  <a:pos x="6" y="13"/>
                </a:cxn>
                <a:cxn ang="0">
                  <a:pos x="9" y="9"/>
                </a:cxn>
                <a:cxn ang="0">
                  <a:pos x="13" y="4"/>
                </a:cxn>
                <a:cxn ang="0">
                  <a:pos x="18" y="1"/>
                </a:cxn>
                <a:cxn ang="0">
                  <a:pos x="22" y="0"/>
                </a:cxn>
                <a:cxn ang="0">
                  <a:pos x="31" y="0"/>
                </a:cxn>
                <a:cxn ang="0">
                  <a:pos x="36" y="1"/>
                </a:cxn>
                <a:cxn ang="0">
                  <a:pos x="40" y="4"/>
                </a:cxn>
                <a:cxn ang="0">
                  <a:pos x="44" y="9"/>
                </a:cxn>
                <a:cxn ang="0">
                  <a:pos x="50" y="18"/>
                </a:cxn>
                <a:cxn ang="0">
                  <a:pos x="53" y="31"/>
                </a:cxn>
                <a:cxn ang="0">
                  <a:pos x="53" y="43"/>
                </a:cxn>
                <a:cxn ang="0">
                  <a:pos x="36" y="43"/>
                </a:cxn>
                <a:cxn ang="0">
                  <a:pos x="36" y="12"/>
                </a:cxn>
                <a:cxn ang="0">
                  <a:pos x="34" y="9"/>
                </a:cxn>
                <a:cxn ang="0">
                  <a:pos x="30" y="4"/>
                </a:cxn>
                <a:cxn ang="0">
                  <a:pos x="22" y="4"/>
                </a:cxn>
                <a:cxn ang="0">
                  <a:pos x="21" y="7"/>
                </a:cxn>
                <a:cxn ang="0">
                  <a:pos x="19" y="9"/>
                </a:cxn>
                <a:cxn ang="0">
                  <a:pos x="19" y="13"/>
                </a:cxn>
                <a:cxn ang="0">
                  <a:pos x="18" y="19"/>
                </a:cxn>
                <a:cxn ang="0">
                  <a:pos x="18" y="67"/>
                </a:cxn>
                <a:cxn ang="0">
                  <a:pos x="19" y="71"/>
                </a:cxn>
                <a:cxn ang="0">
                  <a:pos x="19" y="76"/>
                </a:cxn>
                <a:cxn ang="0">
                  <a:pos x="22" y="81"/>
                </a:cxn>
                <a:cxn ang="0">
                  <a:pos x="24" y="83"/>
                </a:cxn>
                <a:cxn ang="0">
                  <a:pos x="28" y="83"/>
                </a:cxn>
                <a:cxn ang="0">
                  <a:pos x="31" y="81"/>
                </a:cxn>
                <a:cxn ang="0">
                  <a:pos x="31" y="80"/>
                </a:cxn>
                <a:cxn ang="0">
                  <a:pos x="34" y="77"/>
                </a:cxn>
                <a:cxn ang="0">
                  <a:pos x="36" y="74"/>
                </a:cxn>
                <a:cxn ang="0">
                  <a:pos x="36" y="70"/>
                </a:cxn>
                <a:cxn ang="0">
                  <a:pos x="36" y="43"/>
                </a:cxn>
              </a:cxnLst>
              <a:rect l="0" t="0" r="r" b="b"/>
              <a:pathLst>
                <a:path w="53" h="87">
                  <a:moveTo>
                    <a:pt x="53" y="43"/>
                  </a:moveTo>
                  <a:lnTo>
                    <a:pt x="53" y="55"/>
                  </a:lnTo>
                  <a:lnTo>
                    <a:pt x="50" y="67"/>
                  </a:lnTo>
                  <a:lnTo>
                    <a:pt x="47" y="76"/>
                  </a:lnTo>
                  <a:lnTo>
                    <a:pt x="44" y="78"/>
                  </a:lnTo>
                  <a:lnTo>
                    <a:pt x="40" y="81"/>
                  </a:lnTo>
                  <a:lnTo>
                    <a:pt x="37" y="84"/>
                  </a:lnTo>
                  <a:lnTo>
                    <a:pt x="34" y="86"/>
                  </a:lnTo>
                  <a:lnTo>
                    <a:pt x="30" y="87"/>
                  </a:lnTo>
                  <a:lnTo>
                    <a:pt x="22" y="87"/>
                  </a:lnTo>
                  <a:lnTo>
                    <a:pt x="19" y="86"/>
                  </a:lnTo>
                  <a:lnTo>
                    <a:pt x="15" y="84"/>
                  </a:lnTo>
                  <a:lnTo>
                    <a:pt x="12" y="80"/>
                  </a:lnTo>
                  <a:lnTo>
                    <a:pt x="7" y="76"/>
                  </a:lnTo>
                  <a:lnTo>
                    <a:pt x="6" y="73"/>
                  </a:lnTo>
                  <a:lnTo>
                    <a:pt x="3" y="68"/>
                  </a:lnTo>
                  <a:lnTo>
                    <a:pt x="1" y="65"/>
                  </a:lnTo>
                  <a:lnTo>
                    <a:pt x="0" y="55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6" y="13"/>
                  </a:lnTo>
                  <a:lnTo>
                    <a:pt x="9" y="9"/>
                  </a:lnTo>
                  <a:lnTo>
                    <a:pt x="13" y="4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31" y="0"/>
                  </a:lnTo>
                  <a:lnTo>
                    <a:pt x="36" y="1"/>
                  </a:lnTo>
                  <a:lnTo>
                    <a:pt x="40" y="4"/>
                  </a:lnTo>
                  <a:lnTo>
                    <a:pt x="44" y="9"/>
                  </a:lnTo>
                  <a:lnTo>
                    <a:pt x="50" y="18"/>
                  </a:lnTo>
                  <a:lnTo>
                    <a:pt x="53" y="31"/>
                  </a:lnTo>
                  <a:lnTo>
                    <a:pt x="53" y="43"/>
                  </a:lnTo>
                  <a:close/>
                  <a:moveTo>
                    <a:pt x="36" y="43"/>
                  </a:moveTo>
                  <a:lnTo>
                    <a:pt x="36" y="12"/>
                  </a:lnTo>
                  <a:lnTo>
                    <a:pt x="34" y="9"/>
                  </a:lnTo>
                  <a:lnTo>
                    <a:pt x="30" y="4"/>
                  </a:lnTo>
                  <a:lnTo>
                    <a:pt x="22" y="4"/>
                  </a:lnTo>
                  <a:lnTo>
                    <a:pt x="21" y="7"/>
                  </a:lnTo>
                  <a:lnTo>
                    <a:pt x="19" y="9"/>
                  </a:lnTo>
                  <a:lnTo>
                    <a:pt x="19" y="13"/>
                  </a:lnTo>
                  <a:lnTo>
                    <a:pt x="18" y="19"/>
                  </a:lnTo>
                  <a:lnTo>
                    <a:pt x="18" y="67"/>
                  </a:lnTo>
                  <a:lnTo>
                    <a:pt x="19" y="71"/>
                  </a:lnTo>
                  <a:lnTo>
                    <a:pt x="19" y="76"/>
                  </a:lnTo>
                  <a:lnTo>
                    <a:pt x="22" y="81"/>
                  </a:lnTo>
                  <a:lnTo>
                    <a:pt x="24" y="83"/>
                  </a:lnTo>
                  <a:lnTo>
                    <a:pt x="28" y="83"/>
                  </a:lnTo>
                  <a:lnTo>
                    <a:pt x="31" y="81"/>
                  </a:lnTo>
                  <a:lnTo>
                    <a:pt x="31" y="80"/>
                  </a:lnTo>
                  <a:lnTo>
                    <a:pt x="34" y="77"/>
                  </a:lnTo>
                  <a:lnTo>
                    <a:pt x="36" y="74"/>
                  </a:lnTo>
                  <a:lnTo>
                    <a:pt x="36" y="70"/>
                  </a:lnTo>
                  <a:lnTo>
                    <a:pt x="36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626" name="Freeform 578"/>
            <p:cNvSpPr>
              <a:spLocks/>
            </p:cNvSpPr>
            <p:nvPr/>
          </p:nvSpPr>
          <p:spPr bwMode="auto">
            <a:xfrm>
              <a:off x="7969250" y="3427413"/>
              <a:ext cx="30163" cy="31750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2" y="1"/>
                </a:cxn>
                <a:cxn ang="0">
                  <a:pos x="16" y="3"/>
                </a:cxn>
                <a:cxn ang="0">
                  <a:pos x="18" y="6"/>
                </a:cxn>
                <a:cxn ang="0">
                  <a:pos x="19" y="7"/>
                </a:cxn>
                <a:cxn ang="0">
                  <a:pos x="19" y="13"/>
                </a:cxn>
                <a:cxn ang="0">
                  <a:pos x="18" y="16"/>
                </a:cxn>
                <a:cxn ang="0">
                  <a:pos x="16" y="17"/>
                </a:cxn>
                <a:cxn ang="0">
                  <a:pos x="14" y="19"/>
                </a:cxn>
                <a:cxn ang="0">
                  <a:pos x="12" y="20"/>
                </a:cxn>
                <a:cxn ang="0">
                  <a:pos x="6" y="20"/>
                </a:cxn>
                <a:cxn ang="0">
                  <a:pos x="5" y="19"/>
                </a:cxn>
                <a:cxn ang="0">
                  <a:pos x="2" y="17"/>
                </a:cxn>
                <a:cxn ang="0">
                  <a:pos x="0" y="16"/>
                </a:cxn>
                <a:cxn ang="0">
                  <a:pos x="0" y="6"/>
                </a:cxn>
                <a:cxn ang="0">
                  <a:pos x="2" y="3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9" y="0"/>
                </a:cxn>
              </a:cxnLst>
              <a:rect l="0" t="0" r="r" b="b"/>
              <a:pathLst>
                <a:path w="19" h="20">
                  <a:moveTo>
                    <a:pt x="9" y="0"/>
                  </a:moveTo>
                  <a:lnTo>
                    <a:pt x="12" y="1"/>
                  </a:lnTo>
                  <a:lnTo>
                    <a:pt x="16" y="3"/>
                  </a:lnTo>
                  <a:lnTo>
                    <a:pt x="18" y="6"/>
                  </a:lnTo>
                  <a:lnTo>
                    <a:pt x="19" y="7"/>
                  </a:lnTo>
                  <a:lnTo>
                    <a:pt x="19" y="13"/>
                  </a:lnTo>
                  <a:lnTo>
                    <a:pt x="18" y="16"/>
                  </a:lnTo>
                  <a:lnTo>
                    <a:pt x="16" y="17"/>
                  </a:lnTo>
                  <a:lnTo>
                    <a:pt x="14" y="19"/>
                  </a:lnTo>
                  <a:lnTo>
                    <a:pt x="12" y="20"/>
                  </a:lnTo>
                  <a:lnTo>
                    <a:pt x="6" y="20"/>
                  </a:lnTo>
                  <a:lnTo>
                    <a:pt x="5" y="19"/>
                  </a:lnTo>
                  <a:lnTo>
                    <a:pt x="2" y="17"/>
                  </a:lnTo>
                  <a:lnTo>
                    <a:pt x="0" y="16"/>
                  </a:lnTo>
                  <a:lnTo>
                    <a:pt x="0" y="6"/>
                  </a:lnTo>
                  <a:lnTo>
                    <a:pt x="2" y="3"/>
                  </a:lnTo>
                  <a:lnTo>
                    <a:pt x="5" y="1"/>
                  </a:lnTo>
                  <a:lnTo>
                    <a:pt x="6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627" name="Freeform 579"/>
            <p:cNvSpPr>
              <a:spLocks/>
            </p:cNvSpPr>
            <p:nvPr/>
          </p:nvSpPr>
          <p:spPr bwMode="auto">
            <a:xfrm>
              <a:off x="8016875" y="3322638"/>
              <a:ext cx="88900" cy="134938"/>
            </a:xfrm>
            <a:custGeom>
              <a:avLst/>
              <a:gdLst/>
              <a:ahLst/>
              <a:cxnLst>
                <a:cxn ang="0">
                  <a:pos x="19" y="85"/>
                </a:cxn>
                <a:cxn ang="0">
                  <a:pos x="41" y="15"/>
                </a:cxn>
                <a:cxn ang="0">
                  <a:pos x="24" y="15"/>
                </a:cxn>
                <a:cxn ang="0">
                  <a:pos x="15" y="17"/>
                </a:cxn>
                <a:cxn ang="0">
                  <a:pos x="7" y="18"/>
                </a:cxn>
                <a:cxn ang="0">
                  <a:pos x="4" y="21"/>
                </a:cxn>
                <a:cxn ang="0">
                  <a:pos x="3" y="26"/>
                </a:cxn>
                <a:cxn ang="0">
                  <a:pos x="0" y="26"/>
                </a:cxn>
                <a:cxn ang="0">
                  <a:pos x="7" y="0"/>
                </a:cxn>
                <a:cxn ang="0">
                  <a:pos x="56" y="0"/>
                </a:cxn>
                <a:cxn ang="0">
                  <a:pos x="27" y="85"/>
                </a:cxn>
                <a:cxn ang="0">
                  <a:pos x="19" y="85"/>
                </a:cxn>
              </a:cxnLst>
              <a:rect l="0" t="0" r="r" b="b"/>
              <a:pathLst>
                <a:path w="56" h="85">
                  <a:moveTo>
                    <a:pt x="19" y="85"/>
                  </a:moveTo>
                  <a:lnTo>
                    <a:pt x="41" y="15"/>
                  </a:lnTo>
                  <a:lnTo>
                    <a:pt x="24" y="15"/>
                  </a:lnTo>
                  <a:lnTo>
                    <a:pt x="15" y="17"/>
                  </a:lnTo>
                  <a:lnTo>
                    <a:pt x="7" y="18"/>
                  </a:lnTo>
                  <a:lnTo>
                    <a:pt x="4" y="21"/>
                  </a:lnTo>
                  <a:lnTo>
                    <a:pt x="3" y="26"/>
                  </a:lnTo>
                  <a:lnTo>
                    <a:pt x="0" y="26"/>
                  </a:lnTo>
                  <a:lnTo>
                    <a:pt x="7" y="0"/>
                  </a:lnTo>
                  <a:lnTo>
                    <a:pt x="56" y="0"/>
                  </a:lnTo>
                  <a:lnTo>
                    <a:pt x="27" y="85"/>
                  </a:lnTo>
                  <a:lnTo>
                    <a:pt x="19" y="8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628" name="Freeform 580"/>
            <p:cNvSpPr>
              <a:spLocks/>
            </p:cNvSpPr>
            <p:nvPr/>
          </p:nvSpPr>
          <p:spPr bwMode="auto">
            <a:xfrm>
              <a:off x="8118475" y="3322638"/>
              <a:ext cx="85725" cy="1365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54" y="0"/>
                </a:cxn>
                <a:cxn ang="0">
                  <a:pos x="47" y="15"/>
                </a:cxn>
                <a:cxn ang="0">
                  <a:pos x="14" y="15"/>
                </a:cxn>
                <a:cxn ang="0">
                  <a:pos x="10" y="24"/>
                </a:cxn>
                <a:cxn ang="0">
                  <a:pos x="29" y="27"/>
                </a:cxn>
                <a:cxn ang="0">
                  <a:pos x="44" y="34"/>
                </a:cxn>
                <a:cxn ang="0">
                  <a:pos x="49" y="39"/>
                </a:cxn>
                <a:cxn ang="0">
                  <a:pos x="51" y="43"/>
                </a:cxn>
                <a:cxn ang="0">
                  <a:pos x="54" y="55"/>
                </a:cxn>
                <a:cxn ang="0">
                  <a:pos x="53" y="64"/>
                </a:cxn>
                <a:cxn ang="0">
                  <a:pos x="50" y="72"/>
                </a:cxn>
                <a:cxn ang="0">
                  <a:pos x="47" y="76"/>
                </a:cxn>
                <a:cxn ang="0">
                  <a:pos x="46" y="79"/>
                </a:cxn>
                <a:cxn ang="0">
                  <a:pos x="37" y="82"/>
                </a:cxn>
                <a:cxn ang="0">
                  <a:pos x="31" y="85"/>
                </a:cxn>
                <a:cxn ang="0">
                  <a:pos x="26" y="86"/>
                </a:cxn>
                <a:cxn ang="0">
                  <a:pos x="10" y="86"/>
                </a:cxn>
                <a:cxn ang="0">
                  <a:pos x="7" y="85"/>
                </a:cxn>
                <a:cxn ang="0">
                  <a:pos x="4" y="82"/>
                </a:cxn>
                <a:cxn ang="0">
                  <a:pos x="1" y="80"/>
                </a:cxn>
                <a:cxn ang="0">
                  <a:pos x="0" y="77"/>
                </a:cxn>
                <a:cxn ang="0">
                  <a:pos x="0" y="76"/>
                </a:cxn>
                <a:cxn ang="0">
                  <a:pos x="1" y="73"/>
                </a:cxn>
                <a:cxn ang="0">
                  <a:pos x="6" y="69"/>
                </a:cxn>
                <a:cxn ang="0">
                  <a:pos x="7" y="69"/>
                </a:cxn>
                <a:cxn ang="0">
                  <a:pos x="10" y="70"/>
                </a:cxn>
                <a:cxn ang="0">
                  <a:pos x="11" y="70"/>
                </a:cxn>
                <a:cxn ang="0">
                  <a:pos x="13" y="72"/>
                </a:cxn>
                <a:cxn ang="0">
                  <a:pos x="16" y="73"/>
                </a:cxn>
                <a:cxn ang="0">
                  <a:pos x="19" y="76"/>
                </a:cxn>
                <a:cxn ang="0">
                  <a:pos x="25" y="79"/>
                </a:cxn>
                <a:cxn ang="0">
                  <a:pos x="26" y="79"/>
                </a:cxn>
                <a:cxn ang="0">
                  <a:pos x="28" y="80"/>
                </a:cxn>
                <a:cxn ang="0">
                  <a:pos x="34" y="80"/>
                </a:cxn>
                <a:cxn ang="0">
                  <a:pos x="40" y="77"/>
                </a:cxn>
                <a:cxn ang="0">
                  <a:pos x="43" y="72"/>
                </a:cxn>
                <a:cxn ang="0">
                  <a:pos x="44" y="67"/>
                </a:cxn>
                <a:cxn ang="0">
                  <a:pos x="43" y="63"/>
                </a:cxn>
                <a:cxn ang="0">
                  <a:pos x="41" y="57"/>
                </a:cxn>
                <a:cxn ang="0">
                  <a:pos x="37" y="54"/>
                </a:cxn>
                <a:cxn ang="0">
                  <a:pos x="32" y="49"/>
                </a:cxn>
                <a:cxn ang="0">
                  <a:pos x="20" y="45"/>
                </a:cxn>
                <a:cxn ang="0">
                  <a:pos x="6" y="42"/>
                </a:cxn>
                <a:cxn ang="0">
                  <a:pos x="0" y="42"/>
                </a:cxn>
                <a:cxn ang="0">
                  <a:pos x="16" y="0"/>
                </a:cxn>
              </a:cxnLst>
              <a:rect l="0" t="0" r="r" b="b"/>
              <a:pathLst>
                <a:path w="54" h="86">
                  <a:moveTo>
                    <a:pt x="16" y="0"/>
                  </a:moveTo>
                  <a:lnTo>
                    <a:pt x="54" y="0"/>
                  </a:lnTo>
                  <a:lnTo>
                    <a:pt x="47" y="15"/>
                  </a:lnTo>
                  <a:lnTo>
                    <a:pt x="14" y="15"/>
                  </a:lnTo>
                  <a:lnTo>
                    <a:pt x="10" y="24"/>
                  </a:lnTo>
                  <a:lnTo>
                    <a:pt x="29" y="27"/>
                  </a:lnTo>
                  <a:lnTo>
                    <a:pt x="44" y="34"/>
                  </a:lnTo>
                  <a:lnTo>
                    <a:pt x="49" y="39"/>
                  </a:lnTo>
                  <a:lnTo>
                    <a:pt x="51" y="43"/>
                  </a:lnTo>
                  <a:lnTo>
                    <a:pt x="54" y="55"/>
                  </a:lnTo>
                  <a:lnTo>
                    <a:pt x="53" y="64"/>
                  </a:lnTo>
                  <a:lnTo>
                    <a:pt x="50" y="72"/>
                  </a:lnTo>
                  <a:lnTo>
                    <a:pt x="47" y="76"/>
                  </a:lnTo>
                  <a:lnTo>
                    <a:pt x="46" y="79"/>
                  </a:lnTo>
                  <a:lnTo>
                    <a:pt x="37" y="82"/>
                  </a:lnTo>
                  <a:lnTo>
                    <a:pt x="31" y="85"/>
                  </a:lnTo>
                  <a:lnTo>
                    <a:pt x="26" y="86"/>
                  </a:lnTo>
                  <a:lnTo>
                    <a:pt x="10" y="86"/>
                  </a:lnTo>
                  <a:lnTo>
                    <a:pt x="7" y="85"/>
                  </a:lnTo>
                  <a:lnTo>
                    <a:pt x="4" y="82"/>
                  </a:lnTo>
                  <a:lnTo>
                    <a:pt x="1" y="80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1" y="73"/>
                  </a:lnTo>
                  <a:lnTo>
                    <a:pt x="6" y="69"/>
                  </a:lnTo>
                  <a:lnTo>
                    <a:pt x="7" y="69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3" y="72"/>
                  </a:lnTo>
                  <a:lnTo>
                    <a:pt x="16" y="73"/>
                  </a:lnTo>
                  <a:lnTo>
                    <a:pt x="19" y="76"/>
                  </a:lnTo>
                  <a:lnTo>
                    <a:pt x="25" y="79"/>
                  </a:lnTo>
                  <a:lnTo>
                    <a:pt x="26" y="79"/>
                  </a:lnTo>
                  <a:lnTo>
                    <a:pt x="28" y="80"/>
                  </a:lnTo>
                  <a:lnTo>
                    <a:pt x="34" y="80"/>
                  </a:lnTo>
                  <a:lnTo>
                    <a:pt x="40" y="77"/>
                  </a:lnTo>
                  <a:lnTo>
                    <a:pt x="43" y="72"/>
                  </a:lnTo>
                  <a:lnTo>
                    <a:pt x="44" y="67"/>
                  </a:lnTo>
                  <a:lnTo>
                    <a:pt x="43" y="63"/>
                  </a:lnTo>
                  <a:lnTo>
                    <a:pt x="41" y="57"/>
                  </a:lnTo>
                  <a:lnTo>
                    <a:pt x="37" y="54"/>
                  </a:lnTo>
                  <a:lnTo>
                    <a:pt x="32" y="49"/>
                  </a:lnTo>
                  <a:lnTo>
                    <a:pt x="20" y="45"/>
                  </a:lnTo>
                  <a:lnTo>
                    <a:pt x="6" y="42"/>
                  </a:lnTo>
                  <a:lnTo>
                    <a:pt x="0" y="4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629" name="Line 581"/>
            <p:cNvSpPr>
              <a:spLocks noChangeShapeType="1"/>
            </p:cNvSpPr>
            <p:nvPr/>
          </p:nvSpPr>
          <p:spPr bwMode="auto">
            <a:xfrm>
              <a:off x="6618288" y="3208338"/>
              <a:ext cx="1868488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630" name="Freeform 582"/>
            <p:cNvSpPr>
              <a:spLocks noEditPoints="1"/>
            </p:cNvSpPr>
            <p:nvPr/>
          </p:nvSpPr>
          <p:spPr bwMode="auto">
            <a:xfrm>
              <a:off x="6618288" y="1527175"/>
              <a:ext cx="1868488" cy="1695450"/>
            </a:xfrm>
            <a:custGeom>
              <a:avLst/>
              <a:gdLst/>
              <a:ahLst/>
              <a:cxnLst>
                <a:cxn ang="0">
                  <a:pos x="750" y="850"/>
                </a:cxn>
                <a:cxn ang="0">
                  <a:pos x="316" y="0"/>
                </a:cxn>
                <a:cxn ang="0">
                  <a:pos x="343" y="6"/>
                </a:cxn>
                <a:cxn ang="0">
                  <a:pos x="368" y="22"/>
                </a:cxn>
                <a:cxn ang="0">
                  <a:pos x="405" y="67"/>
                </a:cxn>
                <a:cxn ang="0">
                  <a:pos x="452" y="151"/>
                </a:cxn>
                <a:cxn ang="0">
                  <a:pos x="478" y="203"/>
                </a:cxn>
                <a:cxn ang="0">
                  <a:pos x="571" y="430"/>
                </a:cxn>
                <a:cxn ang="0">
                  <a:pos x="713" y="755"/>
                </a:cxn>
                <a:cxn ang="0">
                  <a:pos x="783" y="876"/>
                </a:cxn>
                <a:cxn ang="0">
                  <a:pos x="808" y="912"/>
                </a:cxn>
                <a:cxn ang="0">
                  <a:pos x="878" y="988"/>
                </a:cxn>
                <a:cxn ang="0">
                  <a:pos x="971" y="1038"/>
                </a:cxn>
                <a:cxn ang="0">
                  <a:pos x="1177" y="1051"/>
                </a:cxn>
                <a:cxn ang="0">
                  <a:pos x="1023" y="1062"/>
                </a:cxn>
                <a:cxn ang="0">
                  <a:pos x="967" y="1050"/>
                </a:cxn>
                <a:cxn ang="0">
                  <a:pos x="894" y="1016"/>
                </a:cxn>
                <a:cxn ang="0">
                  <a:pos x="822" y="949"/>
                </a:cxn>
                <a:cxn ang="0">
                  <a:pos x="774" y="887"/>
                </a:cxn>
                <a:cxn ang="0">
                  <a:pos x="750" y="848"/>
                </a:cxn>
                <a:cxn ang="0">
                  <a:pos x="678" y="713"/>
                </a:cxn>
                <a:cxn ang="0">
                  <a:pos x="535" y="372"/>
                </a:cxn>
                <a:cxn ang="0">
                  <a:pos x="457" y="191"/>
                </a:cxn>
                <a:cxn ang="0">
                  <a:pos x="438" y="153"/>
                </a:cxn>
                <a:cxn ang="0">
                  <a:pos x="395" y="74"/>
                </a:cxn>
                <a:cxn ang="0">
                  <a:pos x="350" y="24"/>
                </a:cxn>
                <a:cxn ang="0">
                  <a:pos x="317" y="15"/>
                </a:cxn>
                <a:cxn ang="0">
                  <a:pos x="282" y="33"/>
                </a:cxn>
                <a:cxn ang="0">
                  <a:pos x="260" y="67"/>
                </a:cxn>
                <a:cxn ang="0">
                  <a:pos x="226" y="144"/>
                </a:cxn>
                <a:cxn ang="0">
                  <a:pos x="191" y="255"/>
                </a:cxn>
                <a:cxn ang="0">
                  <a:pos x="169" y="360"/>
                </a:cxn>
                <a:cxn ang="0">
                  <a:pos x="144" y="485"/>
                </a:cxn>
                <a:cxn ang="0">
                  <a:pos x="140" y="515"/>
                </a:cxn>
                <a:cxn ang="0">
                  <a:pos x="98" y="765"/>
                </a:cxn>
                <a:cxn ang="0">
                  <a:pos x="73" y="899"/>
                </a:cxn>
                <a:cxn ang="0">
                  <a:pos x="71" y="916"/>
                </a:cxn>
                <a:cxn ang="0">
                  <a:pos x="51" y="1004"/>
                </a:cxn>
                <a:cxn ang="0">
                  <a:pos x="40" y="1034"/>
                </a:cxn>
                <a:cxn ang="0">
                  <a:pos x="17" y="1066"/>
                </a:cxn>
                <a:cxn ang="0">
                  <a:pos x="0" y="1065"/>
                </a:cxn>
                <a:cxn ang="0">
                  <a:pos x="11" y="1054"/>
                </a:cxn>
                <a:cxn ang="0">
                  <a:pos x="39" y="999"/>
                </a:cxn>
                <a:cxn ang="0">
                  <a:pos x="45" y="977"/>
                </a:cxn>
                <a:cxn ang="0">
                  <a:pos x="60" y="900"/>
                </a:cxn>
                <a:cxn ang="0">
                  <a:pos x="80" y="787"/>
                </a:cxn>
                <a:cxn ang="0">
                  <a:pos x="110" y="614"/>
                </a:cxn>
                <a:cxn ang="0">
                  <a:pos x="131" y="492"/>
                </a:cxn>
                <a:cxn ang="0">
                  <a:pos x="156" y="359"/>
                </a:cxn>
                <a:cxn ang="0">
                  <a:pos x="190" y="218"/>
                </a:cxn>
                <a:cxn ang="0">
                  <a:pos x="224" y="114"/>
                </a:cxn>
                <a:cxn ang="0">
                  <a:pos x="249" y="61"/>
                </a:cxn>
                <a:cxn ang="0">
                  <a:pos x="273" y="24"/>
                </a:cxn>
                <a:cxn ang="0">
                  <a:pos x="306" y="2"/>
                </a:cxn>
              </a:cxnLst>
              <a:rect l="0" t="0" r="r" b="b"/>
              <a:pathLst>
                <a:path w="1177" h="1068">
                  <a:moveTo>
                    <a:pt x="45" y="977"/>
                  </a:moveTo>
                  <a:lnTo>
                    <a:pt x="39" y="999"/>
                  </a:lnTo>
                  <a:lnTo>
                    <a:pt x="45" y="977"/>
                  </a:lnTo>
                  <a:close/>
                  <a:moveTo>
                    <a:pt x="750" y="850"/>
                  </a:moveTo>
                  <a:lnTo>
                    <a:pt x="752" y="851"/>
                  </a:lnTo>
                  <a:lnTo>
                    <a:pt x="752" y="853"/>
                  </a:lnTo>
                  <a:lnTo>
                    <a:pt x="750" y="850"/>
                  </a:lnTo>
                  <a:close/>
                  <a:moveTo>
                    <a:pt x="316" y="0"/>
                  </a:moveTo>
                  <a:lnTo>
                    <a:pt x="317" y="2"/>
                  </a:lnTo>
                  <a:lnTo>
                    <a:pt x="331" y="3"/>
                  </a:lnTo>
                  <a:lnTo>
                    <a:pt x="341" y="5"/>
                  </a:lnTo>
                  <a:lnTo>
                    <a:pt x="343" y="6"/>
                  </a:lnTo>
                  <a:lnTo>
                    <a:pt x="350" y="11"/>
                  </a:lnTo>
                  <a:lnTo>
                    <a:pt x="355" y="11"/>
                  </a:lnTo>
                  <a:lnTo>
                    <a:pt x="374" y="30"/>
                  </a:lnTo>
                  <a:lnTo>
                    <a:pt x="368" y="22"/>
                  </a:lnTo>
                  <a:lnTo>
                    <a:pt x="381" y="37"/>
                  </a:lnTo>
                  <a:lnTo>
                    <a:pt x="399" y="60"/>
                  </a:lnTo>
                  <a:lnTo>
                    <a:pt x="398" y="60"/>
                  </a:lnTo>
                  <a:lnTo>
                    <a:pt x="405" y="67"/>
                  </a:lnTo>
                  <a:lnTo>
                    <a:pt x="418" y="91"/>
                  </a:lnTo>
                  <a:lnTo>
                    <a:pt x="429" y="108"/>
                  </a:lnTo>
                  <a:lnTo>
                    <a:pt x="448" y="146"/>
                  </a:lnTo>
                  <a:lnTo>
                    <a:pt x="452" y="151"/>
                  </a:lnTo>
                  <a:lnTo>
                    <a:pt x="452" y="153"/>
                  </a:lnTo>
                  <a:lnTo>
                    <a:pt x="467" y="186"/>
                  </a:lnTo>
                  <a:lnTo>
                    <a:pt x="476" y="200"/>
                  </a:lnTo>
                  <a:lnTo>
                    <a:pt x="478" y="203"/>
                  </a:lnTo>
                  <a:lnTo>
                    <a:pt x="476" y="202"/>
                  </a:lnTo>
                  <a:lnTo>
                    <a:pt x="500" y="255"/>
                  </a:lnTo>
                  <a:lnTo>
                    <a:pt x="547" y="368"/>
                  </a:lnTo>
                  <a:lnTo>
                    <a:pt x="571" y="430"/>
                  </a:lnTo>
                  <a:lnTo>
                    <a:pt x="595" y="488"/>
                  </a:lnTo>
                  <a:lnTo>
                    <a:pt x="666" y="656"/>
                  </a:lnTo>
                  <a:lnTo>
                    <a:pt x="690" y="707"/>
                  </a:lnTo>
                  <a:lnTo>
                    <a:pt x="713" y="755"/>
                  </a:lnTo>
                  <a:lnTo>
                    <a:pt x="737" y="801"/>
                  </a:lnTo>
                  <a:lnTo>
                    <a:pt x="761" y="842"/>
                  </a:lnTo>
                  <a:lnTo>
                    <a:pt x="783" y="875"/>
                  </a:lnTo>
                  <a:lnTo>
                    <a:pt x="783" y="876"/>
                  </a:lnTo>
                  <a:lnTo>
                    <a:pt x="784" y="879"/>
                  </a:lnTo>
                  <a:lnTo>
                    <a:pt x="807" y="909"/>
                  </a:lnTo>
                  <a:lnTo>
                    <a:pt x="807" y="912"/>
                  </a:lnTo>
                  <a:lnTo>
                    <a:pt x="808" y="912"/>
                  </a:lnTo>
                  <a:lnTo>
                    <a:pt x="832" y="940"/>
                  </a:lnTo>
                  <a:lnTo>
                    <a:pt x="830" y="940"/>
                  </a:lnTo>
                  <a:lnTo>
                    <a:pt x="854" y="965"/>
                  </a:lnTo>
                  <a:lnTo>
                    <a:pt x="878" y="988"/>
                  </a:lnTo>
                  <a:lnTo>
                    <a:pt x="902" y="1005"/>
                  </a:lnTo>
                  <a:lnTo>
                    <a:pt x="924" y="1019"/>
                  </a:lnTo>
                  <a:lnTo>
                    <a:pt x="948" y="1029"/>
                  </a:lnTo>
                  <a:lnTo>
                    <a:pt x="971" y="1038"/>
                  </a:lnTo>
                  <a:lnTo>
                    <a:pt x="994" y="1044"/>
                  </a:lnTo>
                  <a:lnTo>
                    <a:pt x="1019" y="1048"/>
                  </a:lnTo>
                  <a:lnTo>
                    <a:pt x="1065" y="1051"/>
                  </a:lnTo>
                  <a:lnTo>
                    <a:pt x="1177" y="1051"/>
                  </a:lnTo>
                  <a:lnTo>
                    <a:pt x="1177" y="1065"/>
                  </a:lnTo>
                  <a:lnTo>
                    <a:pt x="1065" y="1065"/>
                  </a:lnTo>
                  <a:lnTo>
                    <a:pt x="1017" y="1062"/>
                  </a:lnTo>
                  <a:lnTo>
                    <a:pt x="1023" y="1062"/>
                  </a:lnTo>
                  <a:lnTo>
                    <a:pt x="1017" y="1060"/>
                  </a:lnTo>
                  <a:lnTo>
                    <a:pt x="992" y="1056"/>
                  </a:lnTo>
                  <a:lnTo>
                    <a:pt x="991" y="1056"/>
                  </a:lnTo>
                  <a:lnTo>
                    <a:pt x="967" y="1050"/>
                  </a:lnTo>
                  <a:lnTo>
                    <a:pt x="943" y="1041"/>
                  </a:lnTo>
                  <a:lnTo>
                    <a:pt x="919" y="1031"/>
                  </a:lnTo>
                  <a:lnTo>
                    <a:pt x="918" y="1031"/>
                  </a:lnTo>
                  <a:lnTo>
                    <a:pt x="894" y="1016"/>
                  </a:lnTo>
                  <a:lnTo>
                    <a:pt x="870" y="998"/>
                  </a:lnTo>
                  <a:lnTo>
                    <a:pt x="869" y="996"/>
                  </a:lnTo>
                  <a:lnTo>
                    <a:pt x="845" y="974"/>
                  </a:lnTo>
                  <a:lnTo>
                    <a:pt x="822" y="949"/>
                  </a:lnTo>
                  <a:lnTo>
                    <a:pt x="798" y="921"/>
                  </a:lnTo>
                  <a:lnTo>
                    <a:pt x="796" y="919"/>
                  </a:lnTo>
                  <a:lnTo>
                    <a:pt x="795" y="915"/>
                  </a:lnTo>
                  <a:lnTo>
                    <a:pt x="774" y="887"/>
                  </a:lnTo>
                  <a:lnTo>
                    <a:pt x="773" y="885"/>
                  </a:lnTo>
                  <a:lnTo>
                    <a:pt x="771" y="881"/>
                  </a:lnTo>
                  <a:lnTo>
                    <a:pt x="752" y="851"/>
                  </a:lnTo>
                  <a:lnTo>
                    <a:pt x="750" y="848"/>
                  </a:lnTo>
                  <a:lnTo>
                    <a:pt x="727" y="807"/>
                  </a:lnTo>
                  <a:lnTo>
                    <a:pt x="703" y="761"/>
                  </a:lnTo>
                  <a:lnTo>
                    <a:pt x="670" y="696"/>
                  </a:lnTo>
                  <a:lnTo>
                    <a:pt x="678" y="713"/>
                  </a:lnTo>
                  <a:lnTo>
                    <a:pt x="654" y="661"/>
                  </a:lnTo>
                  <a:lnTo>
                    <a:pt x="583" y="492"/>
                  </a:lnTo>
                  <a:lnTo>
                    <a:pt x="559" y="435"/>
                  </a:lnTo>
                  <a:lnTo>
                    <a:pt x="535" y="372"/>
                  </a:lnTo>
                  <a:lnTo>
                    <a:pt x="488" y="260"/>
                  </a:lnTo>
                  <a:lnTo>
                    <a:pt x="464" y="206"/>
                  </a:lnTo>
                  <a:lnTo>
                    <a:pt x="466" y="206"/>
                  </a:lnTo>
                  <a:lnTo>
                    <a:pt x="457" y="191"/>
                  </a:lnTo>
                  <a:lnTo>
                    <a:pt x="455" y="189"/>
                  </a:lnTo>
                  <a:lnTo>
                    <a:pt x="455" y="191"/>
                  </a:lnTo>
                  <a:lnTo>
                    <a:pt x="441" y="157"/>
                  </a:lnTo>
                  <a:lnTo>
                    <a:pt x="438" y="153"/>
                  </a:lnTo>
                  <a:lnTo>
                    <a:pt x="438" y="151"/>
                  </a:lnTo>
                  <a:lnTo>
                    <a:pt x="418" y="114"/>
                  </a:lnTo>
                  <a:lnTo>
                    <a:pt x="408" y="97"/>
                  </a:lnTo>
                  <a:lnTo>
                    <a:pt x="395" y="74"/>
                  </a:lnTo>
                  <a:lnTo>
                    <a:pt x="389" y="68"/>
                  </a:lnTo>
                  <a:lnTo>
                    <a:pt x="371" y="46"/>
                  </a:lnTo>
                  <a:lnTo>
                    <a:pt x="358" y="31"/>
                  </a:lnTo>
                  <a:lnTo>
                    <a:pt x="350" y="24"/>
                  </a:lnTo>
                  <a:lnTo>
                    <a:pt x="347" y="22"/>
                  </a:lnTo>
                  <a:lnTo>
                    <a:pt x="340" y="18"/>
                  </a:lnTo>
                  <a:lnTo>
                    <a:pt x="329" y="17"/>
                  </a:lnTo>
                  <a:lnTo>
                    <a:pt x="317" y="15"/>
                  </a:lnTo>
                  <a:lnTo>
                    <a:pt x="307" y="17"/>
                  </a:lnTo>
                  <a:lnTo>
                    <a:pt x="307" y="15"/>
                  </a:lnTo>
                  <a:lnTo>
                    <a:pt x="294" y="21"/>
                  </a:lnTo>
                  <a:lnTo>
                    <a:pt x="282" y="33"/>
                  </a:lnTo>
                  <a:lnTo>
                    <a:pt x="283" y="33"/>
                  </a:lnTo>
                  <a:lnTo>
                    <a:pt x="273" y="46"/>
                  </a:lnTo>
                  <a:lnTo>
                    <a:pt x="264" y="60"/>
                  </a:lnTo>
                  <a:lnTo>
                    <a:pt x="260" y="67"/>
                  </a:lnTo>
                  <a:lnTo>
                    <a:pt x="249" y="86"/>
                  </a:lnTo>
                  <a:lnTo>
                    <a:pt x="240" y="108"/>
                  </a:lnTo>
                  <a:lnTo>
                    <a:pt x="236" y="119"/>
                  </a:lnTo>
                  <a:lnTo>
                    <a:pt x="226" y="144"/>
                  </a:lnTo>
                  <a:lnTo>
                    <a:pt x="215" y="174"/>
                  </a:lnTo>
                  <a:lnTo>
                    <a:pt x="211" y="187"/>
                  </a:lnTo>
                  <a:lnTo>
                    <a:pt x="202" y="221"/>
                  </a:lnTo>
                  <a:lnTo>
                    <a:pt x="191" y="255"/>
                  </a:lnTo>
                  <a:lnTo>
                    <a:pt x="187" y="277"/>
                  </a:lnTo>
                  <a:lnTo>
                    <a:pt x="178" y="319"/>
                  </a:lnTo>
                  <a:lnTo>
                    <a:pt x="168" y="360"/>
                  </a:lnTo>
                  <a:lnTo>
                    <a:pt x="169" y="360"/>
                  </a:lnTo>
                  <a:lnTo>
                    <a:pt x="169" y="368"/>
                  </a:lnTo>
                  <a:lnTo>
                    <a:pt x="168" y="371"/>
                  </a:lnTo>
                  <a:lnTo>
                    <a:pt x="157" y="423"/>
                  </a:lnTo>
                  <a:lnTo>
                    <a:pt x="144" y="485"/>
                  </a:lnTo>
                  <a:lnTo>
                    <a:pt x="146" y="485"/>
                  </a:lnTo>
                  <a:lnTo>
                    <a:pt x="141" y="515"/>
                  </a:lnTo>
                  <a:lnTo>
                    <a:pt x="144" y="492"/>
                  </a:lnTo>
                  <a:lnTo>
                    <a:pt x="140" y="515"/>
                  </a:lnTo>
                  <a:lnTo>
                    <a:pt x="120" y="623"/>
                  </a:lnTo>
                  <a:lnTo>
                    <a:pt x="107" y="707"/>
                  </a:lnTo>
                  <a:lnTo>
                    <a:pt x="97" y="765"/>
                  </a:lnTo>
                  <a:lnTo>
                    <a:pt x="98" y="765"/>
                  </a:lnTo>
                  <a:lnTo>
                    <a:pt x="83" y="862"/>
                  </a:lnTo>
                  <a:lnTo>
                    <a:pt x="83" y="854"/>
                  </a:lnTo>
                  <a:lnTo>
                    <a:pt x="82" y="862"/>
                  </a:lnTo>
                  <a:lnTo>
                    <a:pt x="73" y="899"/>
                  </a:lnTo>
                  <a:lnTo>
                    <a:pt x="74" y="899"/>
                  </a:lnTo>
                  <a:lnTo>
                    <a:pt x="73" y="916"/>
                  </a:lnTo>
                  <a:lnTo>
                    <a:pt x="73" y="912"/>
                  </a:lnTo>
                  <a:lnTo>
                    <a:pt x="71" y="916"/>
                  </a:lnTo>
                  <a:lnTo>
                    <a:pt x="62" y="958"/>
                  </a:lnTo>
                  <a:lnTo>
                    <a:pt x="57" y="983"/>
                  </a:lnTo>
                  <a:lnTo>
                    <a:pt x="57" y="985"/>
                  </a:lnTo>
                  <a:lnTo>
                    <a:pt x="51" y="1004"/>
                  </a:lnTo>
                  <a:lnTo>
                    <a:pt x="46" y="1017"/>
                  </a:lnTo>
                  <a:lnTo>
                    <a:pt x="45" y="1020"/>
                  </a:lnTo>
                  <a:lnTo>
                    <a:pt x="46" y="1019"/>
                  </a:lnTo>
                  <a:lnTo>
                    <a:pt x="40" y="1034"/>
                  </a:lnTo>
                  <a:lnTo>
                    <a:pt x="28" y="1054"/>
                  </a:lnTo>
                  <a:lnTo>
                    <a:pt x="22" y="1060"/>
                  </a:lnTo>
                  <a:lnTo>
                    <a:pt x="22" y="1062"/>
                  </a:lnTo>
                  <a:lnTo>
                    <a:pt x="17" y="1066"/>
                  </a:lnTo>
                  <a:lnTo>
                    <a:pt x="14" y="1068"/>
                  </a:lnTo>
                  <a:lnTo>
                    <a:pt x="8" y="1068"/>
                  </a:lnTo>
                  <a:lnTo>
                    <a:pt x="5" y="1066"/>
                  </a:lnTo>
                  <a:lnTo>
                    <a:pt x="0" y="1065"/>
                  </a:lnTo>
                  <a:lnTo>
                    <a:pt x="0" y="1059"/>
                  </a:lnTo>
                  <a:lnTo>
                    <a:pt x="2" y="1053"/>
                  </a:lnTo>
                  <a:lnTo>
                    <a:pt x="8" y="1054"/>
                  </a:lnTo>
                  <a:lnTo>
                    <a:pt x="11" y="1054"/>
                  </a:lnTo>
                  <a:lnTo>
                    <a:pt x="18" y="1047"/>
                  </a:lnTo>
                  <a:lnTo>
                    <a:pt x="28" y="1029"/>
                  </a:lnTo>
                  <a:lnTo>
                    <a:pt x="34" y="1014"/>
                  </a:lnTo>
                  <a:lnTo>
                    <a:pt x="39" y="999"/>
                  </a:lnTo>
                  <a:lnTo>
                    <a:pt x="45" y="980"/>
                  </a:lnTo>
                  <a:lnTo>
                    <a:pt x="45" y="977"/>
                  </a:lnTo>
                  <a:lnTo>
                    <a:pt x="48" y="970"/>
                  </a:lnTo>
                  <a:lnTo>
                    <a:pt x="45" y="977"/>
                  </a:lnTo>
                  <a:lnTo>
                    <a:pt x="51" y="955"/>
                  </a:lnTo>
                  <a:lnTo>
                    <a:pt x="60" y="913"/>
                  </a:lnTo>
                  <a:lnTo>
                    <a:pt x="61" y="897"/>
                  </a:lnTo>
                  <a:lnTo>
                    <a:pt x="60" y="900"/>
                  </a:lnTo>
                  <a:lnTo>
                    <a:pt x="61" y="896"/>
                  </a:lnTo>
                  <a:lnTo>
                    <a:pt x="70" y="859"/>
                  </a:lnTo>
                  <a:lnTo>
                    <a:pt x="85" y="764"/>
                  </a:lnTo>
                  <a:lnTo>
                    <a:pt x="80" y="787"/>
                  </a:lnTo>
                  <a:lnTo>
                    <a:pt x="85" y="762"/>
                  </a:lnTo>
                  <a:lnTo>
                    <a:pt x="95" y="704"/>
                  </a:lnTo>
                  <a:lnTo>
                    <a:pt x="108" y="621"/>
                  </a:lnTo>
                  <a:lnTo>
                    <a:pt x="110" y="614"/>
                  </a:lnTo>
                  <a:lnTo>
                    <a:pt x="108" y="620"/>
                  </a:lnTo>
                  <a:lnTo>
                    <a:pt x="128" y="512"/>
                  </a:lnTo>
                  <a:lnTo>
                    <a:pt x="132" y="484"/>
                  </a:lnTo>
                  <a:lnTo>
                    <a:pt x="131" y="492"/>
                  </a:lnTo>
                  <a:lnTo>
                    <a:pt x="132" y="482"/>
                  </a:lnTo>
                  <a:lnTo>
                    <a:pt x="146" y="420"/>
                  </a:lnTo>
                  <a:lnTo>
                    <a:pt x="156" y="368"/>
                  </a:lnTo>
                  <a:lnTo>
                    <a:pt x="156" y="359"/>
                  </a:lnTo>
                  <a:lnTo>
                    <a:pt x="166" y="316"/>
                  </a:lnTo>
                  <a:lnTo>
                    <a:pt x="175" y="275"/>
                  </a:lnTo>
                  <a:lnTo>
                    <a:pt x="180" y="252"/>
                  </a:lnTo>
                  <a:lnTo>
                    <a:pt x="190" y="218"/>
                  </a:lnTo>
                  <a:lnTo>
                    <a:pt x="199" y="184"/>
                  </a:lnTo>
                  <a:lnTo>
                    <a:pt x="203" y="169"/>
                  </a:lnTo>
                  <a:lnTo>
                    <a:pt x="214" y="140"/>
                  </a:lnTo>
                  <a:lnTo>
                    <a:pt x="224" y="114"/>
                  </a:lnTo>
                  <a:lnTo>
                    <a:pt x="229" y="104"/>
                  </a:lnTo>
                  <a:lnTo>
                    <a:pt x="237" y="82"/>
                  </a:lnTo>
                  <a:lnTo>
                    <a:pt x="239" y="80"/>
                  </a:lnTo>
                  <a:lnTo>
                    <a:pt x="249" y="61"/>
                  </a:lnTo>
                  <a:lnTo>
                    <a:pt x="254" y="52"/>
                  </a:lnTo>
                  <a:lnTo>
                    <a:pt x="263" y="39"/>
                  </a:lnTo>
                  <a:lnTo>
                    <a:pt x="273" y="25"/>
                  </a:lnTo>
                  <a:lnTo>
                    <a:pt x="273" y="24"/>
                  </a:lnTo>
                  <a:lnTo>
                    <a:pt x="288" y="9"/>
                  </a:lnTo>
                  <a:lnTo>
                    <a:pt x="289" y="9"/>
                  </a:lnTo>
                  <a:lnTo>
                    <a:pt x="304" y="3"/>
                  </a:lnTo>
                  <a:lnTo>
                    <a:pt x="306" y="2"/>
                  </a:lnTo>
                  <a:lnTo>
                    <a:pt x="306" y="3"/>
                  </a:lnTo>
                  <a:lnTo>
                    <a:pt x="316" y="2"/>
                  </a:lnTo>
                  <a:lnTo>
                    <a:pt x="3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631" name="Freeform 583"/>
            <p:cNvSpPr>
              <a:spLocks noEditPoints="1"/>
            </p:cNvSpPr>
            <p:nvPr/>
          </p:nvSpPr>
          <p:spPr bwMode="auto">
            <a:xfrm>
              <a:off x="6618288" y="2057400"/>
              <a:ext cx="1868488" cy="1165225"/>
            </a:xfrm>
            <a:custGeom>
              <a:avLst/>
              <a:gdLst/>
              <a:ahLst/>
              <a:cxnLst>
                <a:cxn ang="0">
                  <a:pos x="190" y="151"/>
                </a:cxn>
                <a:cxn ang="0">
                  <a:pos x="375" y="18"/>
                </a:cxn>
                <a:cxn ang="0">
                  <a:pos x="304" y="1"/>
                </a:cxn>
                <a:cxn ang="0">
                  <a:pos x="338" y="0"/>
                </a:cxn>
                <a:cxn ang="0">
                  <a:pos x="369" y="13"/>
                </a:cxn>
                <a:cxn ang="0">
                  <a:pos x="405" y="43"/>
                </a:cxn>
                <a:cxn ang="0">
                  <a:pos x="446" y="95"/>
                </a:cxn>
                <a:cxn ang="0">
                  <a:pos x="500" y="173"/>
                </a:cxn>
                <a:cxn ang="0">
                  <a:pos x="690" y="486"/>
                </a:cxn>
                <a:cxn ang="0">
                  <a:pos x="807" y="624"/>
                </a:cxn>
                <a:cxn ang="0">
                  <a:pos x="900" y="689"/>
                </a:cxn>
                <a:cxn ang="0">
                  <a:pos x="1019" y="719"/>
                </a:cxn>
                <a:cxn ang="0">
                  <a:pos x="1177" y="734"/>
                </a:cxn>
                <a:cxn ang="0">
                  <a:pos x="1017" y="731"/>
                </a:cxn>
                <a:cxn ang="0">
                  <a:pos x="896" y="700"/>
                </a:cxn>
                <a:cxn ang="0">
                  <a:pos x="823" y="654"/>
                </a:cxn>
                <a:cxn ang="0">
                  <a:pos x="802" y="637"/>
                </a:cxn>
                <a:cxn ang="0">
                  <a:pos x="679" y="493"/>
                </a:cxn>
                <a:cxn ang="0">
                  <a:pos x="513" y="218"/>
                </a:cxn>
                <a:cxn ang="0">
                  <a:pos x="442" y="108"/>
                </a:cxn>
                <a:cxn ang="0">
                  <a:pos x="409" y="69"/>
                </a:cxn>
                <a:cxn ang="0">
                  <a:pos x="371" y="32"/>
                </a:cxn>
                <a:cxn ang="0">
                  <a:pos x="338" y="15"/>
                </a:cxn>
                <a:cxn ang="0">
                  <a:pos x="306" y="13"/>
                </a:cxn>
                <a:cxn ang="0">
                  <a:pos x="282" y="22"/>
                </a:cxn>
                <a:cxn ang="0">
                  <a:pos x="270" y="31"/>
                </a:cxn>
                <a:cxn ang="0">
                  <a:pos x="248" y="61"/>
                </a:cxn>
                <a:cxn ang="0">
                  <a:pos x="224" y="101"/>
                </a:cxn>
                <a:cxn ang="0">
                  <a:pos x="202" y="155"/>
                </a:cxn>
                <a:cxn ang="0">
                  <a:pos x="178" y="224"/>
                </a:cxn>
                <a:cxn ang="0">
                  <a:pos x="120" y="433"/>
                </a:cxn>
                <a:cxn ang="0">
                  <a:pos x="80" y="596"/>
                </a:cxn>
                <a:cxn ang="0">
                  <a:pos x="64" y="658"/>
                </a:cxn>
                <a:cxn ang="0">
                  <a:pos x="42" y="711"/>
                </a:cxn>
                <a:cxn ang="0">
                  <a:pos x="36" y="720"/>
                </a:cxn>
                <a:cxn ang="0">
                  <a:pos x="17" y="732"/>
                </a:cxn>
                <a:cxn ang="0">
                  <a:pos x="0" y="731"/>
                </a:cxn>
                <a:cxn ang="0">
                  <a:pos x="11" y="720"/>
                </a:cxn>
                <a:cxn ang="0">
                  <a:pos x="27" y="710"/>
                </a:cxn>
                <a:cxn ang="0">
                  <a:pos x="52" y="655"/>
                </a:cxn>
                <a:cxn ang="0">
                  <a:pos x="79" y="556"/>
                </a:cxn>
                <a:cxn ang="0">
                  <a:pos x="132" y="335"/>
                </a:cxn>
                <a:cxn ang="0">
                  <a:pos x="175" y="191"/>
                </a:cxn>
                <a:cxn ang="0">
                  <a:pos x="202" y="129"/>
                </a:cxn>
                <a:cxn ang="0">
                  <a:pos x="203" y="117"/>
                </a:cxn>
                <a:cxn ang="0">
                  <a:pos x="242" y="46"/>
                </a:cxn>
                <a:cxn ang="0">
                  <a:pos x="252" y="32"/>
                </a:cxn>
                <a:cxn ang="0">
                  <a:pos x="279" y="10"/>
                </a:cxn>
              </a:cxnLst>
              <a:rect l="0" t="0" r="r" b="b"/>
              <a:pathLst>
                <a:path w="1177" h="734">
                  <a:moveTo>
                    <a:pt x="190" y="151"/>
                  </a:moveTo>
                  <a:lnTo>
                    <a:pt x="180" y="175"/>
                  </a:lnTo>
                  <a:lnTo>
                    <a:pt x="178" y="179"/>
                  </a:lnTo>
                  <a:lnTo>
                    <a:pt x="190" y="151"/>
                  </a:lnTo>
                  <a:close/>
                  <a:moveTo>
                    <a:pt x="224" y="74"/>
                  </a:moveTo>
                  <a:lnTo>
                    <a:pt x="223" y="77"/>
                  </a:lnTo>
                  <a:lnTo>
                    <a:pt x="224" y="74"/>
                  </a:lnTo>
                  <a:close/>
                  <a:moveTo>
                    <a:pt x="375" y="18"/>
                  </a:moveTo>
                  <a:lnTo>
                    <a:pt x="380" y="22"/>
                  </a:lnTo>
                  <a:lnTo>
                    <a:pt x="375" y="18"/>
                  </a:lnTo>
                  <a:close/>
                  <a:moveTo>
                    <a:pt x="306" y="0"/>
                  </a:moveTo>
                  <a:lnTo>
                    <a:pt x="304" y="1"/>
                  </a:lnTo>
                  <a:lnTo>
                    <a:pt x="315" y="0"/>
                  </a:lnTo>
                  <a:lnTo>
                    <a:pt x="329" y="0"/>
                  </a:lnTo>
                  <a:lnTo>
                    <a:pt x="340" y="1"/>
                  </a:lnTo>
                  <a:lnTo>
                    <a:pt x="338" y="0"/>
                  </a:lnTo>
                  <a:lnTo>
                    <a:pt x="341" y="1"/>
                  </a:lnTo>
                  <a:lnTo>
                    <a:pt x="355" y="6"/>
                  </a:lnTo>
                  <a:lnTo>
                    <a:pt x="368" y="12"/>
                  </a:lnTo>
                  <a:lnTo>
                    <a:pt x="369" y="13"/>
                  </a:lnTo>
                  <a:lnTo>
                    <a:pt x="380" y="22"/>
                  </a:lnTo>
                  <a:lnTo>
                    <a:pt x="395" y="37"/>
                  </a:lnTo>
                  <a:lnTo>
                    <a:pt x="403" y="43"/>
                  </a:lnTo>
                  <a:lnTo>
                    <a:pt x="405" y="43"/>
                  </a:lnTo>
                  <a:lnTo>
                    <a:pt x="420" y="61"/>
                  </a:lnTo>
                  <a:lnTo>
                    <a:pt x="418" y="61"/>
                  </a:lnTo>
                  <a:lnTo>
                    <a:pt x="429" y="71"/>
                  </a:lnTo>
                  <a:lnTo>
                    <a:pt x="446" y="95"/>
                  </a:lnTo>
                  <a:lnTo>
                    <a:pt x="452" y="101"/>
                  </a:lnTo>
                  <a:lnTo>
                    <a:pt x="470" y="126"/>
                  </a:lnTo>
                  <a:lnTo>
                    <a:pt x="476" y="135"/>
                  </a:lnTo>
                  <a:lnTo>
                    <a:pt x="500" y="173"/>
                  </a:lnTo>
                  <a:lnTo>
                    <a:pt x="524" y="210"/>
                  </a:lnTo>
                  <a:lnTo>
                    <a:pt x="595" y="335"/>
                  </a:lnTo>
                  <a:lnTo>
                    <a:pt x="642" y="412"/>
                  </a:lnTo>
                  <a:lnTo>
                    <a:pt x="690" y="486"/>
                  </a:lnTo>
                  <a:lnTo>
                    <a:pt x="713" y="517"/>
                  </a:lnTo>
                  <a:lnTo>
                    <a:pt x="761" y="576"/>
                  </a:lnTo>
                  <a:lnTo>
                    <a:pt x="759" y="576"/>
                  </a:lnTo>
                  <a:lnTo>
                    <a:pt x="807" y="624"/>
                  </a:lnTo>
                  <a:lnTo>
                    <a:pt x="830" y="643"/>
                  </a:lnTo>
                  <a:lnTo>
                    <a:pt x="854" y="661"/>
                  </a:lnTo>
                  <a:lnTo>
                    <a:pt x="878" y="676"/>
                  </a:lnTo>
                  <a:lnTo>
                    <a:pt x="900" y="689"/>
                  </a:lnTo>
                  <a:lnTo>
                    <a:pt x="900" y="688"/>
                  </a:lnTo>
                  <a:lnTo>
                    <a:pt x="948" y="705"/>
                  </a:lnTo>
                  <a:lnTo>
                    <a:pt x="994" y="714"/>
                  </a:lnTo>
                  <a:lnTo>
                    <a:pt x="1019" y="719"/>
                  </a:lnTo>
                  <a:lnTo>
                    <a:pt x="1041" y="719"/>
                  </a:lnTo>
                  <a:lnTo>
                    <a:pt x="1065" y="720"/>
                  </a:lnTo>
                  <a:lnTo>
                    <a:pt x="1177" y="720"/>
                  </a:lnTo>
                  <a:lnTo>
                    <a:pt x="1177" y="734"/>
                  </a:lnTo>
                  <a:lnTo>
                    <a:pt x="1065" y="734"/>
                  </a:lnTo>
                  <a:lnTo>
                    <a:pt x="1041" y="732"/>
                  </a:lnTo>
                  <a:lnTo>
                    <a:pt x="1020" y="732"/>
                  </a:lnTo>
                  <a:lnTo>
                    <a:pt x="1017" y="731"/>
                  </a:lnTo>
                  <a:lnTo>
                    <a:pt x="992" y="726"/>
                  </a:lnTo>
                  <a:lnTo>
                    <a:pt x="945" y="717"/>
                  </a:lnTo>
                  <a:lnTo>
                    <a:pt x="943" y="717"/>
                  </a:lnTo>
                  <a:lnTo>
                    <a:pt x="896" y="700"/>
                  </a:lnTo>
                  <a:lnTo>
                    <a:pt x="894" y="700"/>
                  </a:lnTo>
                  <a:lnTo>
                    <a:pt x="870" y="686"/>
                  </a:lnTo>
                  <a:lnTo>
                    <a:pt x="847" y="671"/>
                  </a:lnTo>
                  <a:lnTo>
                    <a:pt x="823" y="654"/>
                  </a:lnTo>
                  <a:lnTo>
                    <a:pt x="813" y="646"/>
                  </a:lnTo>
                  <a:lnTo>
                    <a:pt x="822" y="654"/>
                  </a:lnTo>
                  <a:lnTo>
                    <a:pt x="798" y="634"/>
                  </a:lnTo>
                  <a:lnTo>
                    <a:pt x="802" y="637"/>
                  </a:lnTo>
                  <a:lnTo>
                    <a:pt x="747" y="582"/>
                  </a:lnTo>
                  <a:lnTo>
                    <a:pt x="750" y="585"/>
                  </a:lnTo>
                  <a:lnTo>
                    <a:pt x="703" y="526"/>
                  </a:lnTo>
                  <a:lnTo>
                    <a:pt x="679" y="493"/>
                  </a:lnTo>
                  <a:lnTo>
                    <a:pt x="632" y="419"/>
                  </a:lnTo>
                  <a:lnTo>
                    <a:pt x="584" y="342"/>
                  </a:lnTo>
                  <a:lnTo>
                    <a:pt x="590" y="351"/>
                  </a:lnTo>
                  <a:lnTo>
                    <a:pt x="513" y="218"/>
                  </a:lnTo>
                  <a:lnTo>
                    <a:pt x="489" y="181"/>
                  </a:lnTo>
                  <a:lnTo>
                    <a:pt x="466" y="142"/>
                  </a:lnTo>
                  <a:lnTo>
                    <a:pt x="460" y="133"/>
                  </a:lnTo>
                  <a:lnTo>
                    <a:pt x="442" y="108"/>
                  </a:lnTo>
                  <a:lnTo>
                    <a:pt x="436" y="102"/>
                  </a:lnTo>
                  <a:lnTo>
                    <a:pt x="418" y="78"/>
                  </a:lnTo>
                  <a:lnTo>
                    <a:pt x="405" y="65"/>
                  </a:lnTo>
                  <a:lnTo>
                    <a:pt x="409" y="69"/>
                  </a:lnTo>
                  <a:lnTo>
                    <a:pt x="396" y="53"/>
                  </a:lnTo>
                  <a:lnTo>
                    <a:pt x="387" y="47"/>
                  </a:lnTo>
                  <a:lnTo>
                    <a:pt x="371" y="31"/>
                  </a:lnTo>
                  <a:lnTo>
                    <a:pt x="371" y="32"/>
                  </a:lnTo>
                  <a:lnTo>
                    <a:pt x="360" y="24"/>
                  </a:lnTo>
                  <a:lnTo>
                    <a:pt x="362" y="22"/>
                  </a:lnTo>
                  <a:lnTo>
                    <a:pt x="338" y="13"/>
                  </a:lnTo>
                  <a:lnTo>
                    <a:pt x="338" y="15"/>
                  </a:lnTo>
                  <a:lnTo>
                    <a:pt x="328" y="13"/>
                  </a:lnTo>
                  <a:lnTo>
                    <a:pt x="316" y="13"/>
                  </a:lnTo>
                  <a:lnTo>
                    <a:pt x="306" y="15"/>
                  </a:lnTo>
                  <a:lnTo>
                    <a:pt x="306" y="13"/>
                  </a:lnTo>
                  <a:lnTo>
                    <a:pt x="294" y="18"/>
                  </a:lnTo>
                  <a:lnTo>
                    <a:pt x="283" y="22"/>
                  </a:lnTo>
                  <a:lnTo>
                    <a:pt x="285" y="21"/>
                  </a:lnTo>
                  <a:lnTo>
                    <a:pt x="282" y="22"/>
                  </a:lnTo>
                  <a:lnTo>
                    <a:pt x="280" y="22"/>
                  </a:lnTo>
                  <a:lnTo>
                    <a:pt x="280" y="24"/>
                  </a:lnTo>
                  <a:lnTo>
                    <a:pt x="270" y="32"/>
                  </a:lnTo>
                  <a:lnTo>
                    <a:pt x="270" y="31"/>
                  </a:lnTo>
                  <a:lnTo>
                    <a:pt x="261" y="41"/>
                  </a:lnTo>
                  <a:lnTo>
                    <a:pt x="255" y="47"/>
                  </a:lnTo>
                  <a:lnTo>
                    <a:pt x="257" y="47"/>
                  </a:lnTo>
                  <a:lnTo>
                    <a:pt x="248" y="61"/>
                  </a:lnTo>
                  <a:lnTo>
                    <a:pt x="234" y="81"/>
                  </a:lnTo>
                  <a:lnTo>
                    <a:pt x="239" y="75"/>
                  </a:lnTo>
                  <a:lnTo>
                    <a:pt x="233" y="84"/>
                  </a:lnTo>
                  <a:lnTo>
                    <a:pt x="224" y="101"/>
                  </a:lnTo>
                  <a:lnTo>
                    <a:pt x="214" y="123"/>
                  </a:lnTo>
                  <a:lnTo>
                    <a:pt x="212" y="130"/>
                  </a:lnTo>
                  <a:lnTo>
                    <a:pt x="212" y="132"/>
                  </a:lnTo>
                  <a:lnTo>
                    <a:pt x="202" y="155"/>
                  </a:lnTo>
                  <a:lnTo>
                    <a:pt x="191" y="181"/>
                  </a:lnTo>
                  <a:lnTo>
                    <a:pt x="183" y="209"/>
                  </a:lnTo>
                  <a:lnTo>
                    <a:pt x="187" y="195"/>
                  </a:lnTo>
                  <a:lnTo>
                    <a:pt x="178" y="224"/>
                  </a:lnTo>
                  <a:lnTo>
                    <a:pt x="168" y="253"/>
                  </a:lnTo>
                  <a:lnTo>
                    <a:pt x="159" y="286"/>
                  </a:lnTo>
                  <a:lnTo>
                    <a:pt x="144" y="338"/>
                  </a:lnTo>
                  <a:lnTo>
                    <a:pt x="120" y="433"/>
                  </a:lnTo>
                  <a:lnTo>
                    <a:pt x="107" y="491"/>
                  </a:lnTo>
                  <a:lnTo>
                    <a:pt x="97" y="529"/>
                  </a:lnTo>
                  <a:lnTo>
                    <a:pt x="91" y="559"/>
                  </a:lnTo>
                  <a:lnTo>
                    <a:pt x="80" y="596"/>
                  </a:lnTo>
                  <a:lnTo>
                    <a:pt x="74" y="619"/>
                  </a:lnTo>
                  <a:lnTo>
                    <a:pt x="74" y="621"/>
                  </a:lnTo>
                  <a:lnTo>
                    <a:pt x="70" y="634"/>
                  </a:lnTo>
                  <a:lnTo>
                    <a:pt x="64" y="658"/>
                  </a:lnTo>
                  <a:lnTo>
                    <a:pt x="64" y="660"/>
                  </a:lnTo>
                  <a:lnTo>
                    <a:pt x="58" y="677"/>
                  </a:lnTo>
                  <a:lnTo>
                    <a:pt x="52" y="691"/>
                  </a:lnTo>
                  <a:lnTo>
                    <a:pt x="42" y="711"/>
                  </a:lnTo>
                  <a:lnTo>
                    <a:pt x="43" y="710"/>
                  </a:lnTo>
                  <a:lnTo>
                    <a:pt x="37" y="719"/>
                  </a:lnTo>
                  <a:lnTo>
                    <a:pt x="36" y="719"/>
                  </a:lnTo>
                  <a:lnTo>
                    <a:pt x="36" y="720"/>
                  </a:lnTo>
                  <a:lnTo>
                    <a:pt x="27" y="726"/>
                  </a:lnTo>
                  <a:lnTo>
                    <a:pt x="22" y="726"/>
                  </a:lnTo>
                  <a:lnTo>
                    <a:pt x="22" y="728"/>
                  </a:lnTo>
                  <a:lnTo>
                    <a:pt x="17" y="732"/>
                  </a:lnTo>
                  <a:lnTo>
                    <a:pt x="14" y="734"/>
                  </a:lnTo>
                  <a:lnTo>
                    <a:pt x="8" y="734"/>
                  </a:lnTo>
                  <a:lnTo>
                    <a:pt x="5" y="732"/>
                  </a:lnTo>
                  <a:lnTo>
                    <a:pt x="0" y="731"/>
                  </a:lnTo>
                  <a:lnTo>
                    <a:pt x="0" y="725"/>
                  </a:lnTo>
                  <a:lnTo>
                    <a:pt x="2" y="719"/>
                  </a:lnTo>
                  <a:lnTo>
                    <a:pt x="8" y="720"/>
                  </a:lnTo>
                  <a:lnTo>
                    <a:pt x="11" y="720"/>
                  </a:lnTo>
                  <a:lnTo>
                    <a:pt x="15" y="717"/>
                  </a:lnTo>
                  <a:lnTo>
                    <a:pt x="17" y="716"/>
                  </a:lnTo>
                  <a:lnTo>
                    <a:pt x="21" y="714"/>
                  </a:lnTo>
                  <a:lnTo>
                    <a:pt x="27" y="710"/>
                  </a:lnTo>
                  <a:lnTo>
                    <a:pt x="33" y="703"/>
                  </a:lnTo>
                  <a:lnTo>
                    <a:pt x="48" y="673"/>
                  </a:lnTo>
                  <a:lnTo>
                    <a:pt x="46" y="673"/>
                  </a:lnTo>
                  <a:lnTo>
                    <a:pt x="52" y="655"/>
                  </a:lnTo>
                  <a:lnTo>
                    <a:pt x="58" y="630"/>
                  </a:lnTo>
                  <a:lnTo>
                    <a:pt x="62" y="617"/>
                  </a:lnTo>
                  <a:lnTo>
                    <a:pt x="68" y="593"/>
                  </a:lnTo>
                  <a:lnTo>
                    <a:pt x="79" y="556"/>
                  </a:lnTo>
                  <a:lnTo>
                    <a:pt x="85" y="526"/>
                  </a:lnTo>
                  <a:lnTo>
                    <a:pt x="95" y="488"/>
                  </a:lnTo>
                  <a:lnTo>
                    <a:pt x="108" y="430"/>
                  </a:lnTo>
                  <a:lnTo>
                    <a:pt x="132" y="335"/>
                  </a:lnTo>
                  <a:lnTo>
                    <a:pt x="147" y="283"/>
                  </a:lnTo>
                  <a:lnTo>
                    <a:pt x="156" y="249"/>
                  </a:lnTo>
                  <a:lnTo>
                    <a:pt x="166" y="219"/>
                  </a:lnTo>
                  <a:lnTo>
                    <a:pt x="175" y="191"/>
                  </a:lnTo>
                  <a:lnTo>
                    <a:pt x="180" y="176"/>
                  </a:lnTo>
                  <a:lnTo>
                    <a:pt x="180" y="175"/>
                  </a:lnTo>
                  <a:lnTo>
                    <a:pt x="191" y="151"/>
                  </a:lnTo>
                  <a:lnTo>
                    <a:pt x="202" y="129"/>
                  </a:lnTo>
                  <a:lnTo>
                    <a:pt x="200" y="129"/>
                  </a:lnTo>
                  <a:lnTo>
                    <a:pt x="202" y="120"/>
                  </a:lnTo>
                  <a:lnTo>
                    <a:pt x="202" y="118"/>
                  </a:lnTo>
                  <a:lnTo>
                    <a:pt x="203" y="117"/>
                  </a:lnTo>
                  <a:lnTo>
                    <a:pt x="214" y="95"/>
                  </a:lnTo>
                  <a:lnTo>
                    <a:pt x="223" y="77"/>
                  </a:lnTo>
                  <a:lnTo>
                    <a:pt x="229" y="68"/>
                  </a:lnTo>
                  <a:lnTo>
                    <a:pt x="242" y="46"/>
                  </a:lnTo>
                  <a:lnTo>
                    <a:pt x="237" y="53"/>
                  </a:lnTo>
                  <a:lnTo>
                    <a:pt x="246" y="40"/>
                  </a:lnTo>
                  <a:lnTo>
                    <a:pt x="246" y="38"/>
                  </a:lnTo>
                  <a:lnTo>
                    <a:pt x="252" y="32"/>
                  </a:lnTo>
                  <a:lnTo>
                    <a:pt x="261" y="22"/>
                  </a:lnTo>
                  <a:lnTo>
                    <a:pt x="272" y="13"/>
                  </a:lnTo>
                  <a:lnTo>
                    <a:pt x="274" y="12"/>
                  </a:lnTo>
                  <a:lnTo>
                    <a:pt x="279" y="10"/>
                  </a:lnTo>
                  <a:lnTo>
                    <a:pt x="289" y="6"/>
                  </a:lnTo>
                  <a:lnTo>
                    <a:pt x="303" y="1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632" name="Freeform 584"/>
            <p:cNvSpPr>
              <a:spLocks noEditPoints="1"/>
            </p:cNvSpPr>
            <p:nvPr/>
          </p:nvSpPr>
          <p:spPr bwMode="auto">
            <a:xfrm>
              <a:off x="6618288" y="2681288"/>
              <a:ext cx="1868488" cy="538163"/>
            </a:xfrm>
            <a:custGeom>
              <a:avLst/>
              <a:gdLst/>
              <a:ahLst/>
              <a:cxnLst>
                <a:cxn ang="0">
                  <a:pos x="151" y="115"/>
                </a:cxn>
                <a:cxn ang="0">
                  <a:pos x="340" y="1"/>
                </a:cxn>
                <a:cxn ang="0">
                  <a:pos x="378" y="9"/>
                </a:cxn>
                <a:cxn ang="0">
                  <a:pos x="393" y="16"/>
                </a:cxn>
                <a:cxn ang="0">
                  <a:pos x="417" y="25"/>
                </a:cxn>
                <a:cxn ang="0">
                  <a:pos x="426" y="31"/>
                </a:cxn>
                <a:cxn ang="0">
                  <a:pos x="445" y="41"/>
                </a:cxn>
                <a:cxn ang="0">
                  <a:pos x="522" y="93"/>
                </a:cxn>
                <a:cxn ang="0">
                  <a:pos x="617" y="169"/>
                </a:cxn>
                <a:cxn ang="0">
                  <a:pos x="758" y="262"/>
                </a:cxn>
                <a:cxn ang="0">
                  <a:pos x="853" y="299"/>
                </a:cxn>
                <a:cxn ang="0">
                  <a:pos x="992" y="323"/>
                </a:cxn>
                <a:cxn ang="0">
                  <a:pos x="1177" y="324"/>
                </a:cxn>
                <a:cxn ang="0">
                  <a:pos x="1017" y="336"/>
                </a:cxn>
                <a:cxn ang="0">
                  <a:pos x="949" y="333"/>
                </a:cxn>
                <a:cxn ang="0">
                  <a:pos x="896" y="323"/>
                </a:cxn>
                <a:cxn ang="0">
                  <a:pos x="753" y="272"/>
                </a:cxn>
                <a:cxn ang="0">
                  <a:pos x="728" y="259"/>
                </a:cxn>
                <a:cxn ang="0">
                  <a:pos x="599" y="172"/>
                </a:cxn>
                <a:cxn ang="0">
                  <a:pos x="562" y="142"/>
                </a:cxn>
                <a:cxn ang="0">
                  <a:pos x="513" y="103"/>
                </a:cxn>
                <a:cxn ang="0">
                  <a:pos x="438" y="52"/>
                </a:cxn>
                <a:cxn ang="0">
                  <a:pos x="398" y="31"/>
                </a:cxn>
                <a:cxn ang="0">
                  <a:pos x="387" y="26"/>
                </a:cxn>
                <a:cxn ang="0">
                  <a:pos x="365" y="17"/>
                </a:cxn>
                <a:cxn ang="0">
                  <a:pos x="306" y="13"/>
                </a:cxn>
                <a:cxn ang="0">
                  <a:pos x="282" y="14"/>
                </a:cxn>
                <a:cxn ang="0">
                  <a:pos x="258" y="23"/>
                </a:cxn>
                <a:cxn ang="0">
                  <a:pos x="233" y="37"/>
                </a:cxn>
                <a:cxn ang="0">
                  <a:pos x="212" y="57"/>
                </a:cxn>
                <a:cxn ang="0">
                  <a:pos x="187" y="86"/>
                </a:cxn>
                <a:cxn ang="0">
                  <a:pos x="166" y="115"/>
                </a:cxn>
                <a:cxn ang="0">
                  <a:pos x="135" y="166"/>
                </a:cxn>
                <a:cxn ang="0">
                  <a:pos x="80" y="269"/>
                </a:cxn>
                <a:cxn ang="0">
                  <a:pos x="71" y="284"/>
                </a:cxn>
                <a:cxn ang="0">
                  <a:pos x="57" y="310"/>
                </a:cxn>
                <a:cxn ang="0">
                  <a:pos x="51" y="315"/>
                </a:cxn>
                <a:cxn ang="0">
                  <a:pos x="45" y="323"/>
                </a:cxn>
                <a:cxn ang="0">
                  <a:pos x="19" y="338"/>
                </a:cxn>
                <a:cxn ang="0">
                  <a:pos x="12" y="338"/>
                </a:cxn>
                <a:cxn ang="0">
                  <a:pos x="0" y="338"/>
                </a:cxn>
                <a:cxn ang="0">
                  <a:pos x="6" y="327"/>
                </a:cxn>
                <a:cxn ang="0">
                  <a:pos x="21" y="324"/>
                </a:cxn>
                <a:cxn ang="0">
                  <a:pos x="40" y="307"/>
                </a:cxn>
                <a:cxn ang="0">
                  <a:pos x="60" y="280"/>
                </a:cxn>
                <a:cxn ang="0">
                  <a:pos x="62" y="274"/>
                </a:cxn>
                <a:cxn ang="0">
                  <a:pos x="110" y="185"/>
                </a:cxn>
                <a:cxn ang="0">
                  <a:pos x="154" y="111"/>
                </a:cxn>
                <a:cxn ang="0">
                  <a:pos x="157" y="105"/>
                </a:cxn>
                <a:cxn ang="0">
                  <a:pos x="181" y="72"/>
                </a:cxn>
                <a:cxn ang="0">
                  <a:pos x="202" y="49"/>
                </a:cxn>
                <a:cxn ang="0">
                  <a:pos x="227" y="26"/>
                </a:cxn>
                <a:cxn ang="0">
                  <a:pos x="248" y="13"/>
                </a:cxn>
                <a:cxn ang="0">
                  <a:pos x="263" y="9"/>
                </a:cxn>
                <a:cxn ang="0">
                  <a:pos x="283" y="1"/>
                </a:cxn>
                <a:cxn ang="0">
                  <a:pos x="304" y="0"/>
                </a:cxn>
              </a:cxnLst>
              <a:rect l="0" t="0" r="r" b="b"/>
              <a:pathLst>
                <a:path w="1177" h="339">
                  <a:moveTo>
                    <a:pt x="151" y="115"/>
                  </a:moveTo>
                  <a:lnTo>
                    <a:pt x="147" y="123"/>
                  </a:lnTo>
                  <a:lnTo>
                    <a:pt x="151" y="115"/>
                  </a:lnTo>
                  <a:close/>
                  <a:moveTo>
                    <a:pt x="304" y="0"/>
                  </a:moveTo>
                  <a:lnTo>
                    <a:pt x="329" y="0"/>
                  </a:lnTo>
                  <a:lnTo>
                    <a:pt x="340" y="1"/>
                  </a:lnTo>
                  <a:lnTo>
                    <a:pt x="366" y="4"/>
                  </a:lnTo>
                  <a:lnTo>
                    <a:pt x="368" y="4"/>
                  </a:lnTo>
                  <a:lnTo>
                    <a:pt x="378" y="9"/>
                  </a:lnTo>
                  <a:lnTo>
                    <a:pt x="393" y="14"/>
                  </a:lnTo>
                  <a:lnTo>
                    <a:pt x="389" y="13"/>
                  </a:lnTo>
                  <a:lnTo>
                    <a:pt x="393" y="16"/>
                  </a:lnTo>
                  <a:lnTo>
                    <a:pt x="402" y="20"/>
                  </a:lnTo>
                  <a:lnTo>
                    <a:pt x="402" y="19"/>
                  </a:lnTo>
                  <a:lnTo>
                    <a:pt x="417" y="25"/>
                  </a:lnTo>
                  <a:lnTo>
                    <a:pt x="412" y="23"/>
                  </a:lnTo>
                  <a:lnTo>
                    <a:pt x="417" y="26"/>
                  </a:lnTo>
                  <a:lnTo>
                    <a:pt x="426" y="31"/>
                  </a:lnTo>
                  <a:lnTo>
                    <a:pt x="443" y="41"/>
                  </a:lnTo>
                  <a:lnTo>
                    <a:pt x="446" y="43"/>
                  </a:lnTo>
                  <a:lnTo>
                    <a:pt x="445" y="41"/>
                  </a:lnTo>
                  <a:lnTo>
                    <a:pt x="451" y="46"/>
                  </a:lnTo>
                  <a:lnTo>
                    <a:pt x="498" y="75"/>
                  </a:lnTo>
                  <a:lnTo>
                    <a:pt x="522" y="93"/>
                  </a:lnTo>
                  <a:lnTo>
                    <a:pt x="570" y="132"/>
                  </a:lnTo>
                  <a:lnTo>
                    <a:pt x="593" y="149"/>
                  </a:lnTo>
                  <a:lnTo>
                    <a:pt x="617" y="169"/>
                  </a:lnTo>
                  <a:lnTo>
                    <a:pt x="664" y="204"/>
                  </a:lnTo>
                  <a:lnTo>
                    <a:pt x="736" y="249"/>
                  </a:lnTo>
                  <a:lnTo>
                    <a:pt x="758" y="262"/>
                  </a:lnTo>
                  <a:lnTo>
                    <a:pt x="758" y="261"/>
                  </a:lnTo>
                  <a:lnTo>
                    <a:pt x="805" y="281"/>
                  </a:lnTo>
                  <a:lnTo>
                    <a:pt x="853" y="299"/>
                  </a:lnTo>
                  <a:lnTo>
                    <a:pt x="899" y="311"/>
                  </a:lnTo>
                  <a:lnTo>
                    <a:pt x="946" y="320"/>
                  </a:lnTo>
                  <a:lnTo>
                    <a:pt x="992" y="323"/>
                  </a:lnTo>
                  <a:lnTo>
                    <a:pt x="1017" y="323"/>
                  </a:lnTo>
                  <a:lnTo>
                    <a:pt x="1041" y="324"/>
                  </a:lnTo>
                  <a:lnTo>
                    <a:pt x="1177" y="324"/>
                  </a:lnTo>
                  <a:lnTo>
                    <a:pt x="1177" y="338"/>
                  </a:lnTo>
                  <a:lnTo>
                    <a:pt x="1041" y="338"/>
                  </a:lnTo>
                  <a:lnTo>
                    <a:pt x="1017" y="336"/>
                  </a:lnTo>
                  <a:lnTo>
                    <a:pt x="992" y="336"/>
                  </a:lnTo>
                  <a:lnTo>
                    <a:pt x="945" y="333"/>
                  </a:lnTo>
                  <a:lnTo>
                    <a:pt x="949" y="333"/>
                  </a:lnTo>
                  <a:lnTo>
                    <a:pt x="945" y="332"/>
                  </a:lnTo>
                  <a:lnTo>
                    <a:pt x="897" y="323"/>
                  </a:lnTo>
                  <a:lnTo>
                    <a:pt x="896" y="323"/>
                  </a:lnTo>
                  <a:lnTo>
                    <a:pt x="848" y="311"/>
                  </a:lnTo>
                  <a:lnTo>
                    <a:pt x="801" y="293"/>
                  </a:lnTo>
                  <a:lnTo>
                    <a:pt x="753" y="272"/>
                  </a:lnTo>
                  <a:lnTo>
                    <a:pt x="755" y="274"/>
                  </a:lnTo>
                  <a:lnTo>
                    <a:pt x="752" y="272"/>
                  </a:lnTo>
                  <a:lnTo>
                    <a:pt x="728" y="259"/>
                  </a:lnTo>
                  <a:lnTo>
                    <a:pt x="657" y="215"/>
                  </a:lnTo>
                  <a:lnTo>
                    <a:pt x="610" y="179"/>
                  </a:lnTo>
                  <a:lnTo>
                    <a:pt x="599" y="172"/>
                  </a:lnTo>
                  <a:lnTo>
                    <a:pt x="608" y="179"/>
                  </a:lnTo>
                  <a:lnTo>
                    <a:pt x="584" y="160"/>
                  </a:lnTo>
                  <a:lnTo>
                    <a:pt x="562" y="142"/>
                  </a:lnTo>
                  <a:lnTo>
                    <a:pt x="552" y="135"/>
                  </a:lnTo>
                  <a:lnTo>
                    <a:pt x="561" y="142"/>
                  </a:lnTo>
                  <a:lnTo>
                    <a:pt x="513" y="103"/>
                  </a:lnTo>
                  <a:lnTo>
                    <a:pt x="491" y="86"/>
                  </a:lnTo>
                  <a:lnTo>
                    <a:pt x="443" y="56"/>
                  </a:lnTo>
                  <a:lnTo>
                    <a:pt x="438" y="52"/>
                  </a:lnTo>
                  <a:lnTo>
                    <a:pt x="420" y="41"/>
                  </a:lnTo>
                  <a:lnTo>
                    <a:pt x="411" y="37"/>
                  </a:lnTo>
                  <a:lnTo>
                    <a:pt x="398" y="31"/>
                  </a:lnTo>
                  <a:lnTo>
                    <a:pt x="400" y="32"/>
                  </a:lnTo>
                  <a:lnTo>
                    <a:pt x="396" y="31"/>
                  </a:lnTo>
                  <a:lnTo>
                    <a:pt x="387" y="26"/>
                  </a:lnTo>
                  <a:lnTo>
                    <a:pt x="374" y="20"/>
                  </a:lnTo>
                  <a:lnTo>
                    <a:pt x="365" y="16"/>
                  </a:lnTo>
                  <a:lnTo>
                    <a:pt x="365" y="17"/>
                  </a:lnTo>
                  <a:lnTo>
                    <a:pt x="338" y="14"/>
                  </a:lnTo>
                  <a:lnTo>
                    <a:pt x="328" y="13"/>
                  </a:lnTo>
                  <a:lnTo>
                    <a:pt x="306" y="13"/>
                  </a:lnTo>
                  <a:lnTo>
                    <a:pt x="292" y="14"/>
                  </a:lnTo>
                  <a:lnTo>
                    <a:pt x="282" y="16"/>
                  </a:lnTo>
                  <a:lnTo>
                    <a:pt x="282" y="14"/>
                  </a:lnTo>
                  <a:lnTo>
                    <a:pt x="269" y="19"/>
                  </a:lnTo>
                  <a:lnTo>
                    <a:pt x="260" y="23"/>
                  </a:lnTo>
                  <a:lnTo>
                    <a:pt x="258" y="23"/>
                  </a:lnTo>
                  <a:lnTo>
                    <a:pt x="255" y="25"/>
                  </a:lnTo>
                  <a:lnTo>
                    <a:pt x="237" y="37"/>
                  </a:lnTo>
                  <a:lnTo>
                    <a:pt x="233" y="37"/>
                  </a:lnTo>
                  <a:lnTo>
                    <a:pt x="233" y="38"/>
                  </a:lnTo>
                  <a:lnTo>
                    <a:pt x="212" y="56"/>
                  </a:lnTo>
                  <a:lnTo>
                    <a:pt x="212" y="57"/>
                  </a:lnTo>
                  <a:lnTo>
                    <a:pt x="190" y="80"/>
                  </a:lnTo>
                  <a:lnTo>
                    <a:pt x="191" y="80"/>
                  </a:lnTo>
                  <a:lnTo>
                    <a:pt x="187" y="86"/>
                  </a:lnTo>
                  <a:lnTo>
                    <a:pt x="178" y="99"/>
                  </a:lnTo>
                  <a:lnTo>
                    <a:pt x="168" y="112"/>
                  </a:lnTo>
                  <a:lnTo>
                    <a:pt x="166" y="115"/>
                  </a:lnTo>
                  <a:lnTo>
                    <a:pt x="166" y="117"/>
                  </a:lnTo>
                  <a:lnTo>
                    <a:pt x="157" y="130"/>
                  </a:lnTo>
                  <a:lnTo>
                    <a:pt x="135" y="166"/>
                  </a:lnTo>
                  <a:lnTo>
                    <a:pt x="120" y="191"/>
                  </a:lnTo>
                  <a:lnTo>
                    <a:pt x="97" y="237"/>
                  </a:lnTo>
                  <a:lnTo>
                    <a:pt x="80" y="269"/>
                  </a:lnTo>
                  <a:lnTo>
                    <a:pt x="82" y="268"/>
                  </a:lnTo>
                  <a:lnTo>
                    <a:pt x="73" y="281"/>
                  </a:lnTo>
                  <a:lnTo>
                    <a:pt x="71" y="284"/>
                  </a:lnTo>
                  <a:lnTo>
                    <a:pt x="58" y="307"/>
                  </a:lnTo>
                  <a:lnTo>
                    <a:pt x="62" y="301"/>
                  </a:lnTo>
                  <a:lnTo>
                    <a:pt x="57" y="310"/>
                  </a:lnTo>
                  <a:lnTo>
                    <a:pt x="55" y="310"/>
                  </a:lnTo>
                  <a:lnTo>
                    <a:pt x="49" y="315"/>
                  </a:lnTo>
                  <a:lnTo>
                    <a:pt x="51" y="315"/>
                  </a:lnTo>
                  <a:lnTo>
                    <a:pt x="46" y="321"/>
                  </a:lnTo>
                  <a:lnTo>
                    <a:pt x="45" y="321"/>
                  </a:lnTo>
                  <a:lnTo>
                    <a:pt x="45" y="323"/>
                  </a:lnTo>
                  <a:lnTo>
                    <a:pt x="27" y="336"/>
                  </a:lnTo>
                  <a:lnTo>
                    <a:pt x="24" y="336"/>
                  </a:lnTo>
                  <a:lnTo>
                    <a:pt x="19" y="338"/>
                  </a:lnTo>
                  <a:lnTo>
                    <a:pt x="18" y="339"/>
                  </a:lnTo>
                  <a:lnTo>
                    <a:pt x="12" y="339"/>
                  </a:lnTo>
                  <a:lnTo>
                    <a:pt x="12" y="338"/>
                  </a:lnTo>
                  <a:lnTo>
                    <a:pt x="8" y="339"/>
                  </a:lnTo>
                  <a:lnTo>
                    <a:pt x="5" y="339"/>
                  </a:lnTo>
                  <a:lnTo>
                    <a:pt x="0" y="338"/>
                  </a:lnTo>
                  <a:lnTo>
                    <a:pt x="0" y="332"/>
                  </a:lnTo>
                  <a:lnTo>
                    <a:pt x="2" y="326"/>
                  </a:lnTo>
                  <a:lnTo>
                    <a:pt x="6" y="327"/>
                  </a:lnTo>
                  <a:lnTo>
                    <a:pt x="11" y="326"/>
                  </a:lnTo>
                  <a:lnTo>
                    <a:pt x="17" y="326"/>
                  </a:lnTo>
                  <a:lnTo>
                    <a:pt x="21" y="324"/>
                  </a:lnTo>
                  <a:lnTo>
                    <a:pt x="36" y="312"/>
                  </a:lnTo>
                  <a:lnTo>
                    <a:pt x="40" y="308"/>
                  </a:lnTo>
                  <a:lnTo>
                    <a:pt x="40" y="307"/>
                  </a:lnTo>
                  <a:lnTo>
                    <a:pt x="46" y="301"/>
                  </a:lnTo>
                  <a:lnTo>
                    <a:pt x="52" y="293"/>
                  </a:lnTo>
                  <a:lnTo>
                    <a:pt x="60" y="280"/>
                  </a:lnTo>
                  <a:lnTo>
                    <a:pt x="61" y="275"/>
                  </a:lnTo>
                  <a:lnTo>
                    <a:pt x="61" y="274"/>
                  </a:lnTo>
                  <a:lnTo>
                    <a:pt x="62" y="274"/>
                  </a:lnTo>
                  <a:lnTo>
                    <a:pt x="71" y="261"/>
                  </a:lnTo>
                  <a:lnTo>
                    <a:pt x="86" y="231"/>
                  </a:lnTo>
                  <a:lnTo>
                    <a:pt x="110" y="185"/>
                  </a:lnTo>
                  <a:lnTo>
                    <a:pt x="125" y="160"/>
                  </a:lnTo>
                  <a:lnTo>
                    <a:pt x="147" y="123"/>
                  </a:lnTo>
                  <a:lnTo>
                    <a:pt x="154" y="111"/>
                  </a:lnTo>
                  <a:lnTo>
                    <a:pt x="156" y="106"/>
                  </a:lnTo>
                  <a:lnTo>
                    <a:pt x="156" y="105"/>
                  </a:lnTo>
                  <a:lnTo>
                    <a:pt x="157" y="105"/>
                  </a:lnTo>
                  <a:lnTo>
                    <a:pt x="168" y="92"/>
                  </a:lnTo>
                  <a:lnTo>
                    <a:pt x="177" y="78"/>
                  </a:lnTo>
                  <a:lnTo>
                    <a:pt x="181" y="72"/>
                  </a:lnTo>
                  <a:lnTo>
                    <a:pt x="181" y="71"/>
                  </a:lnTo>
                  <a:lnTo>
                    <a:pt x="202" y="52"/>
                  </a:lnTo>
                  <a:lnTo>
                    <a:pt x="202" y="49"/>
                  </a:lnTo>
                  <a:lnTo>
                    <a:pt x="203" y="46"/>
                  </a:lnTo>
                  <a:lnTo>
                    <a:pt x="224" y="28"/>
                  </a:lnTo>
                  <a:lnTo>
                    <a:pt x="227" y="26"/>
                  </a:lnTo>
                  <a:lnTo>
                    <a:pt x="231" y="25"/>
                  </a:lnTo>
                  <a:lnTo>
                    <a:pt x="248" y="14"/>
                  </a:lnTo>
                  <a:lnTo>
                    <a:pt x="248" y="13"/>
                  </a:lnTo>
                  <a:lnTo>
                    <a:pt x="249" y="13"/>
                  </a:lnTo>
                  <a:lnTo>
                    <a:pt x="255" y="12"/>
                  </a:lnTo>
                  <a:lnTo>
                    <a:pt x="263" y="9"/>
                  </a:lnTo>
                  <a:lnTo>
                    <a:pt x="264" y="7"/>
                  </a:lnTo>
                  <a:lnTo>
                    <a:pt x="279" y="3"/>
                  </a:lnTo>
                  <a:lnTo>
                    <a:pt x="283" y="1"/>
                  </a:lnTo>
                  <a:lnTo>
                    <a:pt x="280" y="3"/>
                  </a:lnTo>
                  <a:lnTo>
                    <a:pt x="291" y="1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633" name="Line 585"/>
            <p:cNvSpPr>
              <a:spLocks noChangeShapeType="1"/>
            </p:cNvSpPr>
            <p:nvPr/>
          </p:nvSpPr>
          <p:spPr bwMode="auto">
            <a:xfrm>
              <a:off x="8320088" y="3395663"/>
              <a:ext cx="1588" cy="1588"/>
            </a:xfrm>
            <a:prstGeom prst="line">
              <a:avLst/>
            </a:prstGeom>
            <a:noFill/>
            <a:ln w="1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634" name="Freeform 586"/>
            <p:cNvSpPr>
              <a:spLocks/>
            </p:cNvSpPr>
            <p:nvPr/>
          </p:nvSpPr>
          <p:spPr bwMode="auto">
            <a:xfrm>
              <a:off x="8418513" y="3370263"/>
              <a:ext cx="114300" cy="1079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39" y="4"/>
                </a:cxn>
                <a:cxn ang="0">
                  <a:pos x="33" y="6"/>
                </a:cxn>
                <a:cxn ang="0">
                  <a:pos x="33" y="9"/>
                </a:cxn>
                <a:cxn ang="0">
                  <a:pos x="34" y="9"/>
                </a:cxn>
                <a:cxn ang="0">
                  <a:pos x="34" y="12"/>
                </a:cxn>
                <a:cxn ang="0">
                  <a:pos x="42" y="22"/>
                </a:cxn>
                <a:cxn ang="0">
                  <a:pos x="48" y="13"/>
                </a:cxn>
                <a:cxn ang="0">
                  <a:pos x="49" y="10"/>
                </a:cxn>
                <a:cxn ang="0">
                  <a:pos x="49" y="6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3" y="4"/>
                </a:cxn>
                <a:cxn ang="0">
                  <a:pos x="43" y="0"/>
                </a:cxn>
                <a:cxn ang="0">
                  <a:pos x="69" y="0"/>
                </a:cxn>
                <a:cxn ang="0">
                  <a:pos x="69" y="4"/>
                </a:cxn>
                <a:cxn ang="0">
                  <a:pos x="66" y="4"/>
                </a:cxn>
                <a:cxn ang="0">
                  <a:pos x="57" y="9"/>
                </a:cxn>
                <a:cxn ang="0">
                  <a:pos x="54" y="12"/>
                </a:cxn>
                <a:cxn ang="0">
                  <a:pos x="51" y="16"/>
                </a:cxn>
                <a:cxn ang="0">
                  <a:pos x="43" y="27"/>
                </a:cxn>
                <a:cxn ang="0">
                  <a:pos x="55" y="49"/>
                </a:cxn>
                <a:cxn ang="0">
                  <a:pos x="58" y="55"/>
                </a:cxn>
                <a:cxn ang="0">
                  <a:pos x="61" y="59"/>
                </a:cxn>
                <a:cxn ang="0">
                  <a:pos x="64" y="62"/>
                </a:cxn>
                <a:cxn ang="0">
                  <a:pos x="67" y="64"/>
                </a:cxn>
                <a:cxn ang="0">
                  <a:pos x="69" y="65"/>
                </a:cxn>
                <a:cxn ang="0">
                  <a:pos x="72" y="65"/>
                </a:cxn>
                <a:cxn ang="0">
                  <a:pos x="72" y="68"/>
                </a:cxn>
                <a:cxn ang="0">
                  <a:pos x="33" y="68"/>
                </a:cxn>
                <a:cxn ang="0">
                  <a:pos x="33" y="65"/>
                </a:cxn>
                <a:cxn ang="0">
                  <a:pos x="36" y="65"/>
                </a:cxn>
                <a:cxn ang="0">
                  <a:pos x="39" y="64"/>
                </a:cxn>
                <a:cxn ang="0">
                  <a:pos x="40" y="62"/>
                </a:cxn>
                <a:cxn ang="0">
                  <a:pos x="37" y="56"/>
                </a:cxn>
                <a:cxn ang="0">
                  <a:pos x="30" y="45"/>
                </a:cxn>
                <a:cxn ang="0">
                  <a:pos x="26" y="52"/>
                </a:cxn>
                <a:cxn ang="0">
                  <a:pos x="24" y="55"/>
                </a:cxn>
                <a:cxn ang="0">
                  <a:pos x="21" y="58"/>
                </a:cxn>
                <a:cxn ang="0">
                  <a:pos x="21" y="64"/>
                </a:cxn>
                <a:cxn ang="0">
                  <a:pos x="23" y="64"/>
                </a:cxn>
                <a:cxn ang="0">
                  <a:pos x="24" y="65"/>
                </a:cxn>
                <a:cxn ang="0">
                  <a:pos x="29" y="65"/>
                </a:cxn>
                <a:cxn ang="0">
                  <a:pos x="29" y="68"/>
                </a:cxn>
                <a:cxn ang="0">
                  <a:pos x="0" y="68"/>
                </a:cxn>
                <a:cxn ang="0">
                  <a:pos x="0" y="65"/>
                </a:cxn>
                <a:cxn ang="0">
                  <a:pos x="3" y="65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4" y="59"/>
                </a:cxn>
                <a:cxn ang="0">
                  <a:pos x="18" y="55"/>
                </a:cxn>
                <a:cxn ang="0">
                  <a:pos x="23" y="49"/>
                </a:cxn>
                <a:cxn ang="0">
                  <a:pos x="29" y="40"/>
                </a:cxn>
                <a:cxn ang="0">
                  <a:pos x="17" y="19"/>
                </a:cxn>
                <a:cxn ang="0">
                  <a:pos x="14" y="15"/>
                </a:cxn>
                <a:cxn ang="0">
                  <a:pos x="12" y="12"/>
                </a:cxn>
                <a:cxn ang="0">
                  <a:pos x="11" y="10"/>
                </a:cxn>
                <a:cxn ang="0">
                  <a:pos x="9" y="7"/>
                </a:cxn>
                <a:cxn ang="0">
                  <a:pos x="6" y="7"/>
                </a:cxn>
                <a:cxn ang="0">
                  <a:pos x="3" y="4"/>
                </a:cxn>
                <a:cxn ang="0">
                  <a:pos x="0" y="4"/>
                </a:cxn>
                <a:cxn ang="0">
                  <a:pos x="0" y="0"/>
                </a:cxn>
              </a:cxnLst>
              <a:rect l="0" t="0" r="r" b="b"/>
              <a:pathLst>
                <a:path w="72" h="68">
                  <a:moveTo>
                    <a:pt x="0" y="0"/>
                  </a:moveTo>
                  <a:lnTo>
                    <a:pt x="39" y="0"/>
                  </a:lnTo>
                  <a:lnTo>
                    <a:pt x="39" y="4"/>
                  </a:lnTo>
                  <a:lnTo>
                    <a:pt x="33" y="6"/>
                  </a:lnTo>
                  <a:lnTo>
                    <a:pt x="33" y="9"/>
                  </a:lnTo>
                  <a:lnTo>
                    <a:pt x="34" y="9"/>
                  </a:lnTo>
                  <a:lnTo>
                    <a:pt x="34" y="12"/>
                  </a:lnTo>
                  <a:lnTo>
                    <a:pt x="42" y="22"/>
                  </a:lnTo>
                  <a:lnTo>
                    <a:pt x="48" y="13"/>
                  </a:lnTo>
                  <a:lnTo>
                    <a:pt x="49" y="10"/>
                  </a:lnTo>
                  <a:lnTo>
                    <a:pt x="49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3" y="4"/>
                  </a:lnTo>
                  <a:lnTo>
                    <a:pt x="43" y="0"/>
                  </a:lnTo>
                  <a:lnTo>
                    <a:pt x="69" y="0"/>
                  </a:lnTo>
                  <a:lnTo>
                    <a:pt x="69" y="4"/>
                  </a:lnTo>
                  <a:lnTo>
                    <a:pt x="66" y="4"/>
                  </a:lnTo>
                  <a:lnTo>
                    <a:pt x="57" y="9"/>
                  </a:lnTo>
                  <a:lnTo>
                    <a:pt x="54" y="12"/>
                  </a:lnTo>
                  <a:lnTo>
                    <a:pt x="51" y="16"/>
                  </a:lnTo>
                  <a:lnTo>
                    <a:pt x="43" y="27"/>
                  </a:lnTo>
                  <a:lnTo>
                    <a:pt x="55" y="49"/>
                  </a:lnTo>
                  <a:lnTo>
                    <a:pt x="58" y="55"/>
                  </a:lnTo>
                  <a:lnTo>
                    <a:pt x="61" y="59"/>
                  </a:lnTo>
                  <a:lnTo>
                    <a:pt x="64" y="62"/>
                  </a:lnTo>
                  <a:lnTo>
                    <a:pt x="67" y="64"/>
                  </a:lnTo>
                  <a:lnTo>
                    <a:pt x="69" y="65"/>
                  </a:lnTo>
                  <a:lnTo>
                    <a:pt x="72" y="65"/>
                  </a:lnTo>
                  <a:lnTo>
                    <a:pt x="72" y="68"/>
                  </a:lnTo>
                  <a:lnTo>
                    <a:pt x="33" y="68"/>
                  </a:lnTo>
                  <a:lnTo>
                    <a:pt x="33" y="65"/>
                  </a:lnTo>
                  <a:lnTo>
                    <a:pt x="36" y="65"/>
                  </a:lnTo>
                  <a:lnTo>
                    <a:pt x="39" y="64"/>
                  </a:lnTo>
                  <a:lnTo>
                    <a:pt x="40" y="62"/>
                  </a:lnTo>
                  <a:lnTo>
                    <a:pt x="37" y="56"/>
                  </a:lnTo>
                  <a:lnTo>
                    <a:pt x="30" y="45"/>
                  </a:lnTo>
                  <a:lnTo>
                    <a:pt x="26" y="52"/>
                  </a:lnTo>
                  <a:lnTo>
                    <a:pt x="24" y="55"/>
                  </a:lnTo>
                  <a:lnTo>
                    <a:pt x="21" y="58"/>
                  </a:lnTo>
                  <a:lnTo>
                    <a:pt x="21" y="64"/>
                  </a:lnTo>
                  <a:lnTo>
                    <a:pt x="23" y="64"/>
                  </a:lnTo>
                  <a:lnTo>
                    <a:pt x="24" y="65"/>
                  </a:lnTo>
                  <a:lnTo>
                    <a:pt x="29" y="65"/>
                  </a:lnTo>
                  <a:lnTo>
                    <a:pt x="29" y="68"/>
                  </a:lnTo>
                  <a:lnTo>
                    <a:pt x="0" y="68"/>
                  </a:lnTo>
                  <a:lnTo>
                    <a:pt x="0" y="65"/>
                  </a:lnTo>
                  <a:lnTo>
                    <a:pt x="3" y="65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4" y="59"/>
                  </a:lnTo>
                  <a:lnTo>
                    <a:pt x="18" y="55"/>
                  </a:lnTo>
                  <a:lnTo>
                    <a:pt x="23" y="49"/>
                  </a:lnTo>
                  <a:lnTo>
                    <a:pt x="29" y="40"/>
                  </a:lnTo>
                  <a:lnTo>
                    <a:pt x="17" y="19"/>
                  </a:lnTo>
                  <a:lnTo>
                    <a:pt x="14" y="15"/>
                  </a:lnTo>
                  <a:lnTo>
                    <a:pt x="12" y="12"/>
                  </a:lnTo>
                  <a:lnTo>
                    <a:pt x="11" y="10"/>
                  </a:lnTo>
                  <a:lnTo>
                    <a:pt x="9" y="7"/>
                  </a:lnTo>
                  <a:lnTo>
                    <a:pt x="6" y="7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635" name="Line 587"/>
            <p:cNvSpPr>
              <a:spLocks noChangeShapeType="1"/>
            </p:cNvSpPr>
            <p:nvPr/>
          </p:nvSpPr>
          <p:spPr bwMode="auto">
            <a:xfrm>
              <a:off x="6524625" y="1222375"/>
              <a:ext cx="1588" cy="1588"/>
            </a:xfrm>
            <a:prstGeom prst="line">
              <a:avLst/>
            </a:prstGeom>
            <a:noFill/>
            <a:ln w="1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637" name="Line 589"/>
            <p:cNvSpPr>
              <a:spLocks noChangeShapeType="1"/>
            </p:cNvSpPr>
            <p:nvPr/>
          </p:nvSpPr>
          <p:spPr bwMode="auto">
            <a:xfrm>
              <a:off x="6656388" y="1222375"/>
              <a:ext cx="1588" cy="1588"/>
            </a:xfrm>
            <a:prstGeom prst="line">
              <a:avLst/>
            </a:prstGeom>
            <a:noFill/>
            <a:ln w="1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1261" name="TextBox 1260"/>
          <p:cNvSpPr txBox="1"/>
          <p:nvPr/>
        </p:nvSpPr>
        <p:spPr>
          <a:xfrm>
            <a:off x="6629400" y="704910"/>
            <a:ext cx="18288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>
                <a:latin typeface="Arial"/>
              </a:rPr>
              <a:t>h</a:t>
            </a:r>
            <a:r>
              <a:rPr lang="en-US" sz="2000" baseline="-25000" dirty="0" smtClean="0">
                <a:latin typeface="Comic Sans MS"/>
              </a:rPr>
              <a:t>1</a:t>
            </a:r>
            <a:endParaRPr lang="en-US" sz="2000" baseline="-25000" dirty="0">
              <a:latin typeface="Comic Sans MS"/>
            </a:endParaRPr>
          </a:p>
        </p:txBody>
      </p:sp>
      <p:grpSp>
        <p:nvGrpSpPr>
          <p:cNvPr id="6" name="Group 393"/>
          <p:cNvGrpSpPr/>
          <p:nvPr/>
        </p:nvGrpSpPr>
        <p:grpSpPr>
          <a:xfrm>
            <a:off x="84137" y="3905310"/>
            <a:ext cx="1447800" cy="1252954"/>
            <a:chOff x="152400" y="1566446"/>
            <a:chExt cx="1447800" cy="1252954"/>
          </a:xfrm>
        </p:grpSpPr>
        <p:sp>
          <p:nvSpPr>
            <p:cNvPr id="381" name="Line 6"/>
            <p:cNvSpPr>
              <a:spLocks noChangeShapeType="1"/>
            </p:cNvSpPr>
            <p:nvPr/>
          </p:nvSpPr>
          <p:spPr bwMode="auto">
            <a:xfrm>
              <a:off x="152400" y="2057400"/>
              <a:ext cx="381000" cy="0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</p:spPr>
          <p:txBody>
            <a:bodyPr>
              <a:spAutoFit/>
            </a:bodyPr>
            <a:lstStyle/>
            <a:p>
              <a:endParaRPr lang="en-US" dirty="0"/>
            </a:p>
          </p:txBody>
        </p:sp>
        <p:sp>
          <p:nvSpPr>
            <p:cNvPr id="382" name="Line 6"/>
            <p:cNvSpPr>
              <a:spLocks noChangeShapeType="1"/>
            </p:cNvSpPr>
            <p:nvPr/>
          </p:nvSpPr>
          <p:spPr bwMode="auto">
            <a:xfrm>
              <a:off x="152400" y="2362200"/>
              <a:ext cx="381000" cy="0"/>
            </a:xfrm>
            <a:prstGeom prst="line">
              <a:avLst/>
            </a:prstGeom>
            <a:noFill/>
            <a:ln w="22225">
              <a:solidFill>
                <a:srgbClr val="0000FF"/>
              </a:solidFill>
              <a:round/>
              <a:headEnd/>
              <a:tailEnd/>
            </a:ln>
          </p:spPr>
          <p:txBody>
            <a:bodyPr>
              <a:spAutoFit/>
            </a:bodyPr>
            <a:lstStyle/>
            <a:p>
              <a:endParaRPr lang="en-US" dirty="0"/>
            </a:p>
          </p:txBody>
        </p:sp>
        <p:sp>
          <p:nvSpPr>
            <p:cNvPr id="383" name="Line 6"/>
            <p:cNvSpPr>
              <a:spLocks noChangeShapeType="1"/>
            </p:cNvSpPr>
            <p:nvPr/>
          </p:nvSpPr>
          <p:spPr bwMode="auto">
            <a:xfrm>
              <a:off x="152400" y="2667000"/>
              <a:ext cx="381000" cy="0"/>
            </a:xfrm>
            <a:prstGeom prst="line">
              <a:avLst/>
            </a:prstGeom>
            <a:noFill/>
            <a:ln w="22225">
              <a:solidFill>
                <a:srgbClr val="33CC33"/>
              </a:solidFill>
              <a:round/>
              <a:headEnd/>
              <a:tailEnd/>
            </a:ln>
          </p:spPr>
          <p:txBody>
            <a:bodyPr>
              <a:spAutoFit/>
            </a:bodyPr>
            <a:lstStyle/>
            <a:p>
              <a:endParaRPr lang="en-US" dirty="0"/>
            </a:p>
          </p:txBody>
        </p:sp>
        <p:sp>
          <p:nvSpPr>
            <p:cNvPr id="384" name="TextBox 383"/>
            <p:cNvSpPr txBox="1"/>
            <p:nvPr/>
          </p:nvSpPr>
          <p:spPr>
            <a:xfrm>
              <a:off x="533400" y="1871246"/>
              <a:ext cx="10668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S wave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385" name="TextBox 384"/>
            <p:cNvSpPr txBox="1"/>
            <p:nvPr/>
          </p:nvSpPr>
          <p:spPr>
            <a:xfrm>
              <a:off x="533400" y="2176046"/>
              <a:ext cx="10668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>
                  <a:solidFill>
                    <a:srgbClr val="0000FF"/>
                  </a:solidFill>
                </a:rPr>
                <a:t>P</a:t>
              </a:r>
              <a:r>
                <a:rPr lang="en-US" dirty="0" smtClean="0">
                  <a:solidFill>
                    <a:srgbClr val="0000FF"/>
                  </a:solidFill>
                </a:rPr>
                <a:t> wave</a:t>
              </a:r>
              <a:endParaRPr lang="en-US" dirty="0">
                <a:solidFill>
                  <a:srgbClr val="0000FF"/>
                </a:solidFill>
              </a:endParaRPr>
            </a:p>
          </p:txBody>
        </p:sp>
        <p:sp>
          <p:nvSpPr>
            <p:cNvPr id="386" name="TextBox 385"/>
            <p:cNvSpPr txBox="1"/>
            <p:nvPr/>
          </p:nvSpPr>
          <p:spPr>
            <a:xfrm>
              <a:off x="533400" y="2480846"/>
              <a:ext cx="10668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>
                  <a:solidFill>
                    <a:srgbClr val="33CC33"/>
                  </a:solidFill>
                </a:rPr>
                <a:t>D</a:t>
              </a:r>
              <a:r>
                <a:rPr lang="en-US" dirty="0" smtClean="0">
                  <a:solidFill>
                    <a:srgbClr val="33CC33"/>
                  </a:solidFill>
                </a:rPr>
                <a:t> wave</a:t>
              </a:r>
              <a:endParaRPr lang="en-US" dirty="0">
                <a:solidFill>
                  <a:srgbClr val="33CC33"/>
                </a:solidFill>
              </a:endParaRPr>
            </a:p>
          </p:txBody>
        </p:sp>
        <p:sp>
          <p:nvSpPr>
            <p:cNvPr id="387" name="Line 6"/>
            <p:cNvSpPr>
              <a:spLocks noChangeShapeType="1"/>
            </p:cNvSpPr>
            <p:nvPr/>
          </p:nvSpPr>
          <p:spPr bwMode="auto">
            <a:xfrm>
              <a:off x="152400" y="1752600"/>
              <a:ext cx="3810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spAutoFit/>
            </a:bodyPr>
            <a:lstStyle/>
            <a:p>
              <a:endParaRPr lang="en-US" dirty="0"/>
            </a:p>
          </p:txBody>
        </p:sp>
        <p:sp>
          <p:nvSpPr>
            <p:cNvPr id="388" name="TextBox 387"/>
            <p:cNvSpPr txBox="1"/>
            <p:nvPr/>
          </p:nvSpPr>
          <p:spPr>
            <a:xfrm>
              <a:off x="533400" y="1566446"/>
              <a:ext cx="6858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TOT</a:t>
              </a:r>
              <a:endParaRPr lang="en-US" dirty="0"/>
            </a:p>
          </p:txBody>
        </p:sp>
      </p:grpSp>
      <p:grpSp>
        <p:nvGrpSpPr>
          <p:cNvPr id="7" name="Group 753"/>
          <p:cNvGrpSpPr/>
          <p:nvPr/>
        </p:nvGrpSpPr>
        <p:grpSpPr>
          <a:xfrm>
            <a:off x="1524000" y="3643373"/>
            <a:ext cx="1979612" cy="1992313"/>
            <a:chOff x="1728788" y="1414463"/>
            <a:chExt cx="1979612" cy="1992313"/>
          </a:xfrm>
        </p:grpSpPr>
        <p:sp>
          <p:nvSpPr>
            <p:cNvPr id="390" name="Rectangle 6"/>
            <p:cNvSpPr>
              <a:spLocks noChangeArrowheads="1"/>
            </p:cNvSpPr>
            <p:nvPr/>
          </p:nvSpPr>
          <p:spPr bwMode="auto">
            <a:xfrm>
              <a:off x="1873250" y="1479550"/>
              <a:ext cx="1790700" cy="1738313"/>
            </a:xfrm>
            <a:prstGeom prst="rect">
              <a:avLst/>
            </a:prstGeom>
            <a:noFill/>
            <a:ln w="8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1" name="Line 7"/>
            <p:cNvSpPr>
              <a:spLocks noChangeShapeType="1"/>
            </p:cNvSpPr>
            <p:nvPr/>
          </p:nvSpPr>
          <p:spPr bwMode="auto">
            <a:xfrm flipV="1">
              <a:off x="1873250" y="1479550"/>
              <a:ext cx="1588" cy="1738313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5" name="Line 8"/>
            <p:cNvSpPr>
              <a:spLocks noChangeShapeType="1"/>
            </p:cNvSpPr>
            <p:nvPr/>
          </p:nvSpPr>
          <p:spPr bwMode="auto">
            <a:xfrm flipH="1">
              <a:off x="1873250" y="3160713"/>
              <a:ext cx="50800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6" name="Line 9"/>
            <p:cNvSpPr>
              <a:spLocks noChangeShapeType="1"/>
            </p:cNvSpPr>
            <p:nvPr/>
          </p:nvSpPr>
          <p:spPr bwMode="auto">
            <a:xfrm flipH="1">
              <a:off x="1873250" y="3022600"/>
              <a:ext cx="26988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7" name="Line 10"/>
            <p:cNvSpPr>
              <a:spLocks noChangeShapeType="1"/>
            </p:cNvSpPr>
            <p:nvPr/>
          </p:nvSpPr>
          <p:spPr bwMode="auto">
            <a:xfrm flipH="1">
              <a:off x="1873250" y="2881313"/>
              <a:ext cx="26988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8" name="Line 11"/>
            <p:cNvSpPr>
              <a:spLocks noChangeShapeType="1"/>
            </p:cNvSpPr>
            <p:nvPr/>
          </p:nvSpPr>
          <p:spPr bwMode="auto">
            <a:xfrm flipH="1">
              <a:off x="1873250" y="2741613"/>
              <a:ext cx="26988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9" name="Line 12"/>
            <p:cNvSpPr>
              <a:spLocks noChangeShapeType="1"/>
            </p:cNvSpPr>
            <p:nvPr/>
          </p:nvSpPr>
          <p:spPr bwMode="auto">
            <a:xfrm flipH="1">
              <a:off x="1873250" y="2598738"/>
              <a:ext cx="50800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0" name="Line 13"/>
            <p:cNvSpPr>
              <a:spLocks noChangeShapeType="1"/>
            </p:cNvSpPr>
            <p:nvPr/>
          </p:nvSpPr>
          <p:spPr bwMode="auto">
            <a:xfrm flipH="1">
              <a:off x="1873250" y="2462213"/>
              <a:ext cx="26988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1" name="Line 14"/>
            <p:cNvSpPr>
              <a:spLocks noChangeShapeType="1"/>
            </p:cNvSpPr>
            <p:nvPr/>
          </p:nvSpPr>
          <p:spPr bwMode="auto">
            <a:xfrm flipH="1">
              <a:off x="1873250" y="2319338"/>
              <a:ext cx="26988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2" name="Line 15"/>
            <p:cNvSpPr>
              <a:spLocks noChangeShapeType="1"/>
            </p:cNvSpPr>
            <p:nvPr/>
          </p:nvSpPr>
          <p:spPr bwMode="auto">
            <a:xfrm flipH="1">
              <a:off x="1873250" y="2179638"/>
              <a:ext cx="26988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3" name="Line 16"/>
            <p:cNvSpPr>
              <a:spLocks noChangeShapeType="1"/>
            </p:cNvSpPr>
            <p:nvPr/>
          </p:nvSpPr>
          <p:spPr bwMode="auto">
            <a:xfrm flipH="1">
              <a:off x="1873250" y="2041525"/>
              <a:ext cx="50800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4" name="Line 17"/>
            <p:cNvSpPr>
              <a:spLocks noChangeShapeType="1"/>
            </p:cNvSpPr>
            <p:nvPr/>
          </p:nvSpPr>
          <p:spPr bwMode="auto">
            <a:xfrm flipH="1">
              <a:off x="1873250" y="1900238"/>
              <a:ext cx="26988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5" name="Line 18"/>
            <p:cNvSpPr>
              <a:spLocks noChangeShapeType="1"/>
            </p:cNvSpPr>
            <p:nvPr/>
          </p:nvSpPr>
          <p:spPr bwMode="auto">
            <a:xfrm flipH="1">
              <a:off x="1873250" y="1760538"/>
              <a:ext cx="26988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6" name="Line 19"/>
            <p:cNvSpPr>
              <a:spLocks noChangeShapeType="1"/>
            </p:cNvSpPr>
            <p:nvPr/>
          </p:nvSpPr>
          <p:spPr bwMode="auto">
            <a:xfrm flipH="1">
              <a:off x="1873250" y="1620838"/>
              <a:ext cx="26988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7" name="Line 20"/>
            <p:cNvSpPr>
              <a:spLocks noChangeShapeType="1"/>
            </p:cNvSpPr>
            <p:nvPr/>
          </p:nvSpPr>
          <p:spPr bwMode="auto">
            <a:xfrm flipH="1">
              <a:off x="1873250" y="1479550"/>
              <a:ext cx="50800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8" name="Line 21"/>
            <p:cNvSpPr>
              <a:spLocks noChangeShapeType="1"/>
            </p:cNvSpPr>
            <p:nvPr/>
          </p:nvSpPr>
          <p:spPr bwMode="auto">
            <a:xfrm flipH="1">
              <a:off x="1873250" y="3160713"/>
              <a:ext cx="50800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9" name="Freeform 22"/>
            <p:cNvSpPr>
              <a:spLocks noEditPoints="1"/>
            </p:cNvSpPr>
            <p:nvPr/>
          </p:nvSpPr>
          <p:spPr bwMode="auto">
            <a:xfrm>
              <a:off x="1733550" y="3095625"/>
              <a:ext cx="80963" cy="133350"/>
            </a:xfrm>
            <a:custGeom>
              <a:avLst/>
              <a:gdLst/>
              <a:ahLst/>
              <a:cxnLst>
                <a:cxn ang="0">
                  <a:pos x="51" y="41"/>
                </a:cxn>
                <a:cxn ang="0">
                  <a:pos x="51" y="52"/>
                </a:cxn>
                <a:cxn ang="0">
                  <a:pos x="48" y="64"/>
                </a:cxn>
                <a:cxn ang="0">
                  <a:pos x="45" y="72"/>
                </a:cxn>
                <a:cxn ang="0">
                  <a:pos x="42" y="75"/>
                </a:cxn>
                <a:cxn ang="0">
                  <a:pos x="38" y="78"/>
                </a:cxn>
                <a:cxn ang="0">
                  <a:pos x="35" y="81"/>
                </a:cxn>
                <a:cxn ang="0">
                  <a:pos x="32" y="82"/>
                </a:cxn>
                <a:cxn ang="0">
                  <a:pos x="28" y="84"/>
                </a:cxn>
                <a:cxn ang="0">
                  <a:pos x="21" y="84"/>
                </a:cxn>
                <a:cxn ang="0">
                  <a:pos x="18" y="82"/>
                </a:cxn>
                <a:cxn ang="0">
                  <a:pos x="14" y="81"/>
                </a:cxn>
                <a:cxn ang="0">
                  <a:pos x="11" y="77"/>
                </a:cxn>
                <a:cxn ang="0">
                  <a:pos x="7" y="72"/>
                </a:cxn>
                <a:cxn ang="0">
                  <a:pos x="5" y="69"/>
                </a:cxn>
                <a:cxn ang="0">
                  <a:pos x="3" y="65"/>
                </a:cxn>
                <a:cxn ang="0">
                  <a:pos x="1" y="62"/>
                </a:cxn>
                <a:cxn ang="0">
                  <a:pos x="0" y="52"/>
                </a:cxn>
                <a:cxn ang="0">
                  <a:pos x="0" y="30"/>
                </a:cxn>
                <a:cxn ang="0">
                  <a:pos x="3" y="18"/>
                </a:cxn>
                <a:cxn ang="0">
                  <a:pos x="5" y="13"/>
                </a:cxn>
                <a:cxn ang="0">
                  <a:pos x="8" y="8"/>
                </a:cxn>
                <a:cxn ang="0">
                  <a:pos x="12" y="4"/>
                </a:cxn>
                <a:cxn ang="0">
                  <a:pos x="17" y="1"/>
                </a:cxn>
                <a:cxn ang="0">
                  <a:pos x="21" y="0"/>
                </a:cxn>
                <a:cxn ang="0">
                  <a:pos x="30" y="0"/>
                </a:cxn>
                <a:cxn ang="0">
                  <a:pos x="34" y="1"/>
                </a:cxn>
                <a:cxn ang="0">
                  <a:pos x="38" y="4"/>
                </a:cxn>
                <a:cxn ang="0">
                  <a:pos x="42" y="8"/>
                </a:cxn>
                <a:cxn ang="0">
                  <a:pos x="48" y="17"/>
                </a:cxn>
                <a:cxn ang="0">
                  <a:pos x="51" y="30"/>
                </a:cxn>
                <a:cxn ang="0">
                  <a:pos x="51" y="41"/>
                </a:cxn>
                <a:cxn ang="0">
                  <a:pos x="34" y="41"/>
                </a:cxn>
                <a:cxn ang="0">
                  <a:pos x="34" y="11"/>
                </a:cxn>
                <a:cxn ang="0">
                  <a:pos x="32" y="8"/>
                </a:cxn>
                <a:cxn ang="0">
                  <a:pos x="28" y="4"/>
                </a:cxn>
                <a:cxn ang="0">
                  <a:pos x="21" y="4"/>
                </a:cxn>
                <a:cxn ang="0">
                  <a:pos x="20" y="7"/>
                </a:cxn>
                <a:cxn ang="0">
                  <a:pos x="18" y="8"/>
                </a:cxn>
                <a:cxn ang="0">
                  <a:pos x="18" y="13"/>
                </a:cxn>
                <a:cxn ang="0">
                  <a:pos x="17" y="18"/>
                </a:cxn>
                <a:cxn ang="0">
                  <a:pos x="17" y="64"/>
                </a:cxn>
                <a:cxn ang="0">
                  <a:pos x="18" y="68"/>
                </a:cxn>
                <a:cxn ang="0">
                  <a:pos x="18" y="72"/>
                </a:cxn>
                <a:cxn ang="0">
                  <a:pos x="21" y="78"/>
                </a:cxn>
                <a:cxn ang="0">
                  <a:pos x="22" y="79"/>
                </a:cxn>
                <a:cxn ang="0">
                  <a:pos x="27" y="79"/>
                </a:cxn>
                <a:cxn ang="0">
                  <a:pos x="30" y="78"/>
                </a:cxn>
                <a:cxn ang="0">
                  <a:pos x="30" y="77"/>
                </a:cxn>
                <a:cxn ang="0">
                  <a:pos x="32" y="74"/>
                </a:cxn>
                <a:cxn ang="0">
                  <a:pos x="34" y="71"/>
                </a:cxn>
                <a:cxn ang="0">
                  <a:pos x="34" y="67"/>
                </a:cxn>
                <a:cxn ang="0">
                  <a:pos x="34" y="41"/>
                </a:cxn>
              </a:cxnLst>
              <a:rect l="0" t="0" r="r" b="b"/>
              <a:pathLst>
                <a:path w="51" h="84">
                  <a:moveTo>
                    <a:pt x="51" y="41"/>
                  </a:moveTo>
                  <a:lnTo>
                    <a:pt x="51" y="52"/>
                  </a:lnTo>
                  <a:lnTo>
                    <a:pt x="48" y="64"/>
                  </a:lnTo>
                  <a:lnTo>
                    <a:pt x="45" y="72"/>
                  </a:lnTo>
                  <a:lnTo>
                    <a:pt x="42" y="75"/>
                  </a:lnTo>
                  <a:lnTo>
                    <a:pt x="38" y="78"/>
                  </a:lnTo>
                  <a:lnTo>
                    <a:pt x="35" y="81"/>
                  </a:lnTo>
                  <a:lnTo>
                    <a:pt x="32" y="82"/>
                  </a:lnTo>
                  <a:lnTo>
                    <a:pt x="28" y="84"/>
                  </a:lnTo>
                  <a:lnTo>
                    <a:pt x="21" y="84"/>
                  </a:lnTo>
                  <a:lnTo>
                    <a:pt x="18" y="82"/>
                  </a:lnTo>
                  <a:lnTo>
                    <a:pt x="14" y="81"/>
                  </a:lnTo>
                  <a:lnTo>
                    <a:pt x="11" y="77"/>
                  </a:lnTo>
                  <a:lnTo>
                    <a:pt x="7" y="72"/>
                  </a:lnTo>
                  <a:lnTo>
                    <a:pt x="5" y="69"/>
                  </a:lnTo>
                  <a:lnTo>
                    <a:pt x="3" y="65"/>
                  </a:lnTo>
                  <a:lnTo>
                    <a:pt x="1" y="62"/>
                  </a:lnTo>
                  <a:lnTo>
                    <a:pt x="0" y="52"/>
                  </a:lnTo>
                  <a:lnTo>
                    <a:pt x="0" y="30"/>
                  </a:lnTo>
                  <a:lnTo>
                    <a:pt x="3" y="18"/>
                  </a:lnTo>
                  <a:lnTo>
                    <a:pt x="5" y="13"/>
                  </a:lnTo>
                  <a:lnTo>
                    <a:pt x="8" y="8"/>
                  </a:lnTo>
                  <a:lnTo>
                    <a:pt x="12" y="4"/>
                  </a:lnTo>
                  <a:lnTo>
                    <a:pt x="17" y="1"/>
                  </a:lnTo>
                  <a:lnTo>
                    <a:pt x="21" y="0"/>
                  </a:lnTo>
                  <a:lnTo>
                    <a:pt x="30" y="0"/>
                  </a:lnTo>
                  <a:lnTo>
                    <a:pt x="34" y="1"/>
                  </a:lnTo>
                  <a:lnTo>
                    <a:pt x="38" y="4"/>
                  </a:lnTo>
                  <a:lnTo>
                    <a:pt x="42" y="8"/>
                  </a:lnTo>
                  <a:lnTo>
                    <a:pt x="48" y="17"/>
                  </a:lnTo>
                  <a:lnTo>
                    <a:pt x="51" y="30"/>
                  </a:lnTo>
                  <a:lnTo>
                    <a:pt x="51" y="41"/>
                  </a:lnTo>
                  <a:close/>
                  <a:moveTo>
                    <a:pt x="34" y="41"/>
                  </a:moveTo>
                  <a:lnTo>
                    <a:pt x="34" y="11"/>
                  </a:lnTo>
                  <a:lnTo>
                    <a:pt x="32" y="8"/>
                  </a:lnTo>
                  <a:lnTo>
                    <a:pt x="28" y="4"/>
                  </a:lnTo>
                  <a:lnTo>
                    <a:pt x="21" y="4"/>
                  </a:lnTo>
                  <a:lnTo>
                    <a:pt x="20" y="7"/>
                  </a:lnTo>
                  <a:lnTo>
                    <a:pt x="18" y="8"/>
                  </a:lnTo>
                  <a:lnTo>
                    <a:pt x="18" y="13"/>
                  </a:lnTo>
                  <a:lnTo>
                    <a:pt x="17" y="18"/>
                  </a:lnTo>
                  <a:lnTo>
                    <a:pt x="17" y="64"/>
                  </a:lnTo>
                  <a:lnTo>
                    <a:pt x="18" y="68"/>
                  </a:lnTo>
                  <a:lnTo>
                    <a:pt x="18" y="72"/>
                  </a:lnTo>
                  <a:lnTo>
                    <a:pt x="21" y="78"/>
                  </a:lnTo>
                  <a:lnTo>
                    <a:pt x="22" y="79"/>
                  </a:lnTo>
                  <a:lnTo>
                    <a:pt x="27" y="79"/>
                  </a:lnTo>
                  <a:lnTo>
                    <a:pt x="30" y="78"/>
                  </a:lnTo>
                  <a:lnTo>
                    <a:pt x="30" y="77"/>
                  </a:lnTo>
                  <a:lnTo>
                    <a:pt x="32" y="74"/>
                  </a:lnTo>
                  <a:lnTo>
                    <a:pt x="34" y="71"/>
                  </a:lnTo>
                  <a:lnTo>
                    <a:pt x="34" y="67"/>
                  </a:lnTo>
                  <a:lnTo>
                    <a:pt x="34" y="4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0" name="Freeform 23"/>
            <p:cNvSpPr>
              <a:spLocks/>
            </p:cNvSpPr>
            <p:nvPr/>
          </p:nvSpPr>
          <p:spPr bwMode="auto">
            <a:xfrm>
              <a:off x="1739900" y="2538413"/>
              <a:ext cx="68263" cy="130175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31" y="75"/>
                </a:cxn>
                <a:cxn ang="0">
                  <a:pos x="35" y="79"/>
                </a:cxn>
                <a:cxn ang="0">
                  <a:pos x="43" y="79"/>
                </a:cxn>
                <a:cxn ang="0">
                  <a:pos x="43" y="82"/>
                </a:cxn>
                <a:cxn ang="0">
                  <a:pos x="0" y="82"/>
                </a:cxn>
                <a:cxn ang="0">
                  <a:pos x="0" y="79"/>
                </a:cxn>
                <a:cxn ang="0">
                  <a:pos x="7" y="79"/>
                </a:cxn>
                <a:cxn ang="0">
                  <a:pos x="10" y="78"/>
                </a:cxn>
                <a:cxn ang="0">
                  <a:pos x="11" y="78"/>
                </a:cxn>
                <a:cxn ang="0">
                  <a:pos x="11" y="77"/>
                </a:cxn>
                <a:cxn ang="0">
                  <a:pos x="13" y="74"/>
                </a:cxn>
                <a:cxn ang="0">
                  <a:pos x="13" y="17"/>
                </a:cxn>
                <a:cxn ang="0">
                  <a:pos x="11" y="16"/>
                </a:cxn>
                <a:cxn ang="0">
                  <a:pos x="10" y="16"/>
                </a:cxn>
                <a:cxn ang="0">
                  <a:pos x="10" y="14"/>
                </a:cxn>
                <a:cxn ang="0">
                  <a:pos x="7" y="14"/>
                </a:cxn>
                <a:cxn ang="0">
                  <a:pos x="4" y="16"/>
                </a:cxn>
                <a:cxn ang="0">
                  <a:pos x="1" y="16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31" y="0"/>
                </a:cxn>
              </a:cxnLst>
              <a:rect l="0" t="0" r="r" b="b"/>
              <a:pathLst>
                <a:path w="43" h="82">
                  <a:moveTo>
                    <a:pt x="31" y="0"/>
                  </a:moveTo>
                  <a:lnTo>
                    <a:pt x="31" y="75"/>
                  </a:lnTo>
                  <a:lnTo>
                    <a:pt x="35" y="79"/>
                  </a:lnTo>
                  <a:lnTo>
                    <a:pt x="43" y="79"/>
                  </a:lnTo>
                  <a:lnTo>
                    <a:pt x="43" y="82"/>
                  </a:lnTo>
                  <a:lnTo>
                    <a:pt x="0" y="82"/>
                  </a:lnTo>
                  <a:lnTo>
                    <a:pt x="0" y="79"/>
                  </a:lnTo>
                  <a:lnTo>
                    <a:pt x="7" y="79"/>
                  </a:lnTo>
                  <a:lnTo>
                    <a:pt x="10" y="78"/>
                  </a:lnTo>
                  <a:lnTo>
                    <a:pt x="11" y="78"/>
                  </a:lnTo>
                  <a:lnTo>
                    <a:pt x="11" y="77"/>
                  </a:lnTo>
                  <a:lnTo>
                    <a:pt x="13" y="74"/>
                  </a:lnTo>
                  <a:lnTo>
                    <a:pt x="13" y="17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7" y="14"/>
                  </a:lnTo>
                  <a:lnTo>
                    <a:pt x="4" y="16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1" name="Freeform 24"/>
            <p:cNvSpPr>
              <a:spLocks/>
            </p:cNvSpPr>
            <p:nvPr/>
          </p:nvSpPr>
          <p:spPr bwMode="auto">
            <a:xfrm>
              <a:off x="1728788" y="1976438"/>
              <a:ext cx="82550" cy="130175"/>
            </a:xfrm>
            <a:custGeom>
              <a:avLst/>
              <a:gdLst/>
              <a:ahLst/>
              <a:cxnLst>
                <a:cxn ang="0">
                  <a:pos x="48" y="82"/>
                </a:cxn>
                <a:cxn ang="0">
                  <a:pos x="0" y="82"/>
                </a:cxn>
                <a:cxn ang="0">
                  <a:pos x="0" y="81"/>
                </a:cxn>
                <a:cxn ang="0">
                  <a:pos x="14" y="65"/>
                </a:cxn>
                <a:cxn ang="0">
                  <a:pos x="24" y="54"/>
                </a:cxn>
                <a:cxn ang="0">
                  <a:pos x="31" y="40"/>
                </a:cxn>
                <a:cxn ang="0">
                  <a:pos x="33" y="34"/>
                </a:cxn>
                <a:cxn ang="0">
                  <a:pos x="33" y="24"/>
                </a:cxn>
                <a:cxn ang="0">
                  <a:pos x="31" y="20"/>
                </a:cxn>
                <a:cxn ang="0">
                  <a:pos x="28" y="17"/>
                </a:cxn>
                <a:cxn ang="0">
                  <a:pos x="23" y="14"/>
                </a:cxn>
                <a:cxn ang="0">
                  <a:pos x="14" y="14"/>
                </a:cxn>
                <a:cxn ang="0">
                  <a:pos x="10" y="16"/>
                </a:cxn>
                <a:cxn ang="0">
                  <a:pos x="7" y="19"/>
                </a:cxn>
                <a:cxn ang="0">
                  <a:pos x="4" y="23"/>
                </a:cxn>
                <a:cxn ang="0">
                  <a:pos x="1" y="23"/>
                </a:cxn>
                <a:cxn ang="0">
                  <a:pos x="4" y="16"/>
                </a:cxn>
                <a:cxn ang="0">
                  <a:pos x="7" y="10"/>
                </a:cxn>
                <a:cxn ang="0">
                  <a:pos x="11" y="4"/>
                </a:cxn>
                <a:cxn ang="0">
                  <a:pos x="17" y="1"/>
                </a:cxn>
                <a:cxn ang="0">
                  <a:pos x="21" y="0"/>
                </a:cxn>
                <a:cxn ang="0">
                  <a:pos x="31" y="0"/>
                </a:cxn>
                <a:cxn ang="0">
                  <a:pos x="34" y="1"/>
                </a:cxn>
                <a:cxn ang="0">
                  <a:pos x="38" y="3"/>
                </a:cxn>
                <a:cxn ang="0">
                  <a:pos x="42" y="6"/>
                </a:cxn>
                <a:cxn ang="0">
                  <a:pos x="47" y="10"/>
                </a:cxn>
                <a:cxn ang="0">
                  <a:pos x="48" y="14"/>
                </a:cxn>
                <a:cxn ang="0">
                  <a:pos x="50" y="17"/>
                </a:cxn>
                <a:cxn ang="0">
                  <a:pos x="50" y="26"/>
                </a:cxn>
                <a:cxn ang="0">
                  <a:pos x="48" y="31"/>
                </a:cxn>
                <a:cxn ang="0">
                  <a:pos x="45" y="37"/>
                </a:cxn>
                <a:cxn ang="0">
                  <a:pos x="40" y="46"/>
                </a:cxn>
                <a:cxn ang="0">
                  <a:pos x="31" y="55"/>
                </a:cxn>
                <a:cxn ang="0">
                  <a:pos x="18" y="67"/>
                </a:cxn>
                <a:cxn ang="0">
                  <a:pos x="44" y="67"/>
                </a:cxn>
                <a:cxn ang="0">
                  <a:pos x="47" y="65"/>
                </a:cxn>
                <a:cxn ang="0">
                  <a:pos x="48" y="64"/>
                </a:cxn>
                <a:cxn ang="0">
                  <a:pos x="48" y="63"/>
                </a:cxn>
                <a:cxn ang="0">
                  <a:pos x="51" y="60"/>
                </a:cxn>
                <a:cxn ang="0">
                  <a:pos x="52" y="60"/>
                </a:cxn>
                <a:cxn ang="0">
                  <a:pos x="48" y="82"/>
                </a:cxn>
              </a:cxnLst>
              <a:rect l="0" t="0" r="r" b="b"/>
              <a:pathLst>
                <a:path w="52" h="82">
                  <a:moveTo>
                    <a:pt x="48" y="82"/>
                  </a:moveTo>
                  <a:lnTo>
                    <a:pt x="0" y="82"/>
                  </a:lnTo>
                  <a:lnTo>
                    <a:pt x="0" y="81"/>
                  </a:lnTo>
                  <a:lnTo>
                    <a:pt x="14" y="65"/>
                  </a:lnTo>
                  <a:lnTo>
                    <a:pt x="24" y="54"/>
                  </a:lnTo>
                  <a:lnTo>
                    <a:pt x="31" y="40"/>
                  </a:lnTo>
                  <a:lnTo>
                    <a:pt x="33" y="34"/>
                  </a:lnTo>
                  <a:lnTo>
                    <a:pt x="33" y="24"/>
                  </a:lnTo>
                  <a:lnTo>
                    <a:pt x="31" y="20"/>
                  </a:lnTo>
                  <a:lnTo>
                    <a:pt x="28" y="17"/>
                  </a:lnTo>
                  <a:lnTo>
                    <a:pt x="23" y="14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7" y="19"/>
                  </a:lnTo>
                  <a:lnTo>
                    <a:pt x="4" y="23"/>
                  </a:lnTo>
                  <a:lnTo>
                    <a:pt x="1" y="23"/>
                  </a:lnTo>
                  <a:lnTo>
                    <a:pt x="4" y="16"/>
                  </a:lnTo>
                  <a:lnTo>
                    <a:pt x="7" y="10"/>
                  </a:lnTo>
                  <a:lnTo>
                    <a:pt x="11" y="4"/>
                  </a:lnTo>
                  <a:lnTo>
                    <a:pt x="17" y="1"/>
                  </a:lnTo>
                  <a:lnTo>
                    <a:pt x="21" y="0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8" y="3"/>
                  </a:lnTo>
                  <a:lnTo>
                    <a:pt x="42" y="6"/>
                  </a:lnTo>
                  <a:lnTo>
                    <a:pt x="47" y="10"/>
                  </a:lnTo>
                  <a:lnTo>
                    <a:pt x="48" y="14"/>
                  </a:lnTo>
                  <a:lnTo>
                    <a:pt x="50" y="17"/>
                  </a:lnTo>
                  <a:lnTo>
                    <a:pt x="50" y="26"/>
                  </a:lnTo>
                  <a:lnTo>
                    <a:pt x="48" y="31"/>
                  </a:lnTo>
                  <a:lnTo>
                    <a:pt x="45" y="37"/>
                  </a:lnTo>
                  <a:lnTo>
                    <a:pt x="40" y="46"/>
                  </a:lnTo>
                  <a:lnTo>
                    <a:pt x="31" y="55"/>
                  </a:lnTo>
                  <a:lnTo>
                    <a:pt x="18" y="67"/>
                  </a:lnTo>
                  <a:lnTo>
                    <a:pt x="44" y="67"/>
                  </a:lnTo>
                  <a:lnTo>
                    <a:pt x="47" y="65"/>
                  </a:lnTo>
                  <a:lnTo>
                    <a:pt x="48" y="64"/>
                  </a:lnTo>
                  <a:lnTo>
                    <a:pt x="48" y="63"/>
                  </a:lnTo>
                  <a:lnTo>
                    <a:pt x="51" y="60"/>
                  </a:lnTo>
                  <a:lnTo>
                    <a:pt x="52" y="60"/>
                  </a:lnTo>
                  <a:lnTo>
                    <a:pt x="48" y="8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2" name="Freeform 25"/>
            <p:cNvSpPr>
              <a:spLocks/>
            </p:cNvSpPr>
            <p:nvPr/>
          </p:nvSpPr>
          <p:spPr bwMode="auto">
            <a:xfrm>
              <a:off x="1728788" y="1414463"/>
              <a:ext cx="82550" cy="133350"/>
            </a:xfrm>
            <a:custGeom>
              <a:avLst/>
              <a:gdLst/>
              <a:ahLst/>
              <a:cxnLst>
                <a:cxn ang="0">
                  <a:pos x="15" y="40"/>
                </a:cxn>
                <a:cxn ang="0">
                  <a:pos x="15" y="39"/>
                </a:cxn>
                <a:cxn ang="0">
                  <a:pos x="20" y="37"/>
                </a:cxn>
                <a:cxn ang="0">
                  <a:pos x="25" y="34"/>
                </a:cxn>
                <a:cxn ang="0">
                  <a:pos x="27" y="33"/>
                </a:cxn>
                <a:cxn ang="0">
                  <a:pos x="28" y="29"/>
                </a:cxn>
                <a:cxn ang="0">
                  <a:pos x="31" y="26"/>
                </a:cxn>
                <a:cxn ang="0">
                  <a:pos x="31" y="19"/>
                </a:cxn>
                <a:cxn ang="0">
                  <a:pos x="28" y="13"/>
                </a:cxn>
                <a:cxn ang="0">
                  <a:pos x="25" y="10"/>
                </a:cxn>
                <a:cxn ang="0">
                  <a:pos x="23" y="9"/>
                </a:cxn>
                <a:cxn ang="0">
                  <a:pos x="14" y="9"/>
                </a:cxn>
                <a:cxn ang="0">
                  <a:pos x="10" y="12"/>
                </a:cxn>
                <a:cxn ang="0">
                  <a:pos x="4" y="17"/>
                </a:cxn>
                <a:cxn ang="0">
                  <a:pos x="3" y="16"/>
                </a:cxn>
                <a:cxn ang="0">
                  <a:pos x="8" y="7"/>
                </a:cxn>
                <a:cxn ang="0">
                  <a:pos x="14" y="4"/>
                </a:cxn>
                <a:cxn ang="0">
                  <a:pos x="18" y="2"/>
                </a:cxn>
                <a:cxn ang="0">
                  <a:pos x="24" y="0"/>
                </a:cxn>
                <a:cxn ang="0">
                  <a:pos x="34" y="0"/>
                </a:cxn>
                <a:cxn ang="0">
                  <a:pos x="40" y="2"/>
                </a:cxn>
                <a:cxn ang="0">
                  <a:pos x="44" y="4"/>
                </a:cxn>
                <a:cxn ang="0">
                  <a:pos x="47" y="7"/>
                </a:cxn>
                <a:cxn ang="0">
                  <a:pos x="50" y="16"/>
                </a:cxn>
                <a:cxn ang="0">
                  <a:pos x="50" y="19"/>
                </a:cxn>
                <a:cxn ang="0">
                  <a:pos x="48" y="22"/>
                </a:cxn>
                <a:cxn ang="0">
                  <a:pos x="44" y="26"/>
                </a:cxn>
                <a:cxn ang="0">
                  <a:pos x="40" y="29"/>
                </a:cxn>
                <a:cxn ang="0">
                  <a:pos x="37" y="30"/>
                </a:cxn>
                <a:cxn ang="0">
                  <a:pos x="44" y="34"/>
                </a:cxn>
                <a:cxn ang="0">
                  <a:pos x="50" y="40"/>
                </a:cxn>
                <a:cxn ang="0">
                  <a:pos x="51" y="43"/>
                </a:cxn>
                <a:cxn ang="0">
                  <a:pos x="52" y="47"/>
                </a:cxn>
                <a:cxn ang="0">
                  <a:pos x="52" y="58"/>
                </a:cxn>
                <a:cxn ang="0">
                  <a:pos x="51" y="64"/>
                </a:cxn>
                <a:cxn ang="0">
                  <a:pos x="48" y="70"/>
                </a:cxn>
                <a:cxn ang="0">
                  <a:pos x="44" y="76"/>
                </a:cxn>
                <a:cxn ang="0">
                  <a:pos x="33" y="81"/>
                </a:cxn>
                <a:cxn ang="0">
                  <a:pos x="18" y="84"/>
                </a:cxn>
                <a:cxn ang="0">
                  <a:pos x="11" y="84"/>
                </a:cxn>
                <a:cxn ang="0">
                  <a:pos x="7" y="83"/>
                </a:cxn>
                <a:cxn ang="0">
                  <a:pos x="0" y="76"/>
                </a:cxn>
                <a:cxn ang="0">
                  <a:pos x="0" y="70"/>
                </a:cxn>
                <a:cxn ang="0">
                  <a:pos x="6" y="64"/>
                </a:cxn>
                <a:cxn ang="0">
                  <a:pos x="8" y="66"/>
                </a:cxn>
                <a:cxn ang="0">
                  <a:pos x="10" y="66"/>
                </a:cxn>
                <a:cxn ang="0">
                  <a:pos x="11" y="67"/>
                </a:cxn>
                <a:cxn ang="0">
                  <a:pos x="17" y="70"/>
                </a:cxn>
                <a:cxn ang="0">
                  <a:pos x="21" y="73"/>
                </a:cxn>
                <a:cxn ang="0">
                  <a:pos x="24" y="74"/>
                </a:cxn>
                <a:cxn ang="0">
                  <a:pos x="28" y="76"/>
                </a:cxn>
                <a:cxn ang="0">
                  <a:pos x="34" y="73"/>
                </a:cxn>
                <a:cxn ang="0">
                  <a:pos x="35" y="71"/>
                </a:cxn>
                <a:cxn ang="0">
                  <a:pos x="38" y="67"/>
                </a:cxn>
                <a:cxn ang="0">
                  <a:pos x="40" y="64"/>
                </a:cxn>
                <a:cxn ang="0">
                  <a:pos x="37" y="53"/>
                </a:cxn>
                <a:cxn ang="0">
                  <a:pos x="28" y="44"/>
                </a:cxn>
                <a:cxn ang="0">
                  <a:pos x="23" y="41"/>
                </a:cxn>
                <a:cxn ang="0">
                  <a:pos x="15" y="40"/>
                </a:cxn>
              </a:cxnLst>
              <a:rect l="0" t="0" r="r" b="b"/>
              <a:pathLst>
                <a:path w="52" h="84">
                  <a:moveTo>
                    <a:pt x="15" y="40"/>
                  </a:moveTo>
                  <a:lnTo>
                    <a:pt x="15" y="39"/>
                  </a:lnTo>
                  <a:lnTo>
                    <a:pt x="20" y="37"/>
                  </a:lnTo>
                  <a:lnTo>
                    <a:pt x="25" y="34"/>
                  </a:lnTo>
                  <a:lnTo>
                    <a:pt x="27" y="33"/>
                  </a:lnTo>
                  <a:lnTo>
                    <a:pt x="28" y="29"/>
                  </a:lnTo>
                  <a:lnTo>
                    <a:pt x="31" y="26"/>
                  </a:lnTo>
                  <a:lnTo>
                    <a:pt x="31" y="19"/>
                  </a:lnTo>
                  <a:lnTo>
                    <a:pt x="28" y="13"/>
                  </a:lnTo>
                  <a:lnTo>
                    <a:pt x="25" y="10"/>
                  </a:lnTo>
                  <a:lnTo>
                    <a:pt x="23" y="9"/>
                  </a:lnTo>
                  <a:lnTo>
                    <a:pt x="14" y="9"/>
                  </a:lnTo>
                  <a:lnTo>
                    <a:pt x="10" y="12"/>
                  </a:lnTo>
                  <a:lnTo>
                    <a:pt x="4" y="17"/>
                  </a:lnTo>
                  <a:lnTo>
                    <a:pt x="3" y="16"/>
                  </a:lnTo>
                  <a:lnTo>
                    <a:pt x="8" y="7"/>
                  </a:lnTo>
                  <a:lnTo>
                    <a:pt x="14" y="4"/>
                  </a:lnTo>
                  <a:lnTo>
                    <a:pt x="18" y="2"/>
                  </a:lnTo>
                  <a:lnTo>
                    <a:pt x="24" y="0"/>
                  </a:lnTo>
                  <a:lnTo>
                    <a:pt x="34" y="0"/>
                  </a:lnTo>
                  <a:lnTo>
                    <a:pt x="40" y="2"/>
                  </a:lnTo>
                  <a:lnTo>
                    <a:pt x="44" y="4"/>
                  </a:lnTo>
                  <a:lnTo>
                    <a:pt x="47" y="7"/>
                  </a:lnTo>
                  <a:lnTo>
                    <a:pt x="50" y="16"/>
                  </a:lnTo>
                  <a:lnTo>
                    <a:pt x="50" y="19"/>
                  </a:lnTo>
                  <a:lnTo>
                    <a:pt x="48" y="22"/>
                  </a:lnTo>
                  <a:lnTo>
                    <a:pt x="44" y="26"/>
                  </a:lnTo>
                  <a:lnTo>
                    <a:pt x="40" y="29"/>
                  </a:lnTo>
                  <a:lnTo>
                    <a:pt x="37" y="30"/>
                  </a:lnTo>
                  <a:lnTo>
                    <a:pt x="44" y="34"/>
                  </a:lnTo>
                  <a:lnTo>
                    <a:pt x="50" y="40"/>
                  </a:lnTo>
                  <a:lnTo>
                    <a:pt x="51" y="43"/>
                  </a:lnTo>
                  <a:lnTo>
                    <a:pt x="52" y="47"/>
                  </a:lnTo>
                  <a:lnTo>
                    <a:pt x="52" y="58"/>
                  </a:lnTo>
                  <a:lnTo>
                    <a:pt x="51" y="64"/>
                  </a:lnTo>
                  <a:lnTo>
                    <a:pt x="48" y="70"/>
                  </a:lnTo>
                  <a:lnTo>
                    <a:pt x="44" y="76"/>
                  </a:lnTo>
                  <a:lnTo>
                    <a:pt x="33" y="81"/>
                  </a:lnTo>
                  <a:lnTo>
                    <a:pt x="18" y="84"/>
                  </a:lnTo>
                  <a:lnTo>
                    <a:pt x="11" y="84"/>
                  </a:lnTo>
                  <a:lnTo>
                    <a:pt x="7" y="83"/>
                  </a:lnTo>
                  <a:lnTo>
                    <a:pt x="0" y="76"/>
                  </a:lnTo>
                  <a:lnTo>
                    <a:pt x="0" y="70"/>
                  </a:lnTo>
                  <a:lnTo>
                    <a:pt x="6" y="64"/>
                  </a:lnTo>
                  <a:lnTo>
                    <a:pt x="8" y="66"/>
                  </a:lnTo>
                  <a:lnTo>
                    <a:pt x="10" y="66"/>
                  </a:lnTo>
                  <a:lnTo>
                    <a:pt x="11" y="67"/>
                  </a:lnTo>
                  <a:lnTo>
                    <a:pt x="17" y="70"/>
                  </a:lnTo>
                  <a:lnTo>
                    <a:pt x="21" y="73"/>
                  </a:lnTo>
                  <a:lnTo>
                    <a:pt x="24" y="74"/>
                  </a:lnTo>
                  <a:lnTo>
                    <a:pt x="28" y="76"/>
                  </a:lnTo>
                  <a:lnTo>
                    <a:pt x="34" y="73"/>
                  </a:lnTo>
                  <a:lnTo>
                    <a:pt x="35" y="71"/>
                  </a:lnTo>
                  <a:lnTo>
                    <a:pt x="38" y="67"/>
                  </a:lnTo>
                  <a:lnTo>
                    <a:pt x="40" y="64"/>
                  </a:lnTo>
                  <a:lnTo>
                    <a:pt x="37" y="53"/>
                  </a:lnTo>
                  <a:lnTo>
                    <a:pt x="28" y="44"/>
                  </a:lnTo>
                  <a:lnTo>
                    <a:pt x="23" y="41"/>
                  </a:lnTo>
                  <a:lnTo>
                    <a:pt x="15" y="4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3" name="Line 26"/>
            <p:cNvSpPr>
              <a:spLocks noChangeShapeType="1"/>
            </p:cNvSpPr>
            <p:nvPr/>
          </p:nvSpPr>
          <p:spPr bwMode="auto">
            <a:xfrm>
              <a:off x="1873250" y="3217863"/>
              <a:ext cx="1790700" cy="1588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4" name="Line 27"/>
            <p:cNvSpPr>
              <a:spLocks noChangeShapeType="1"/>
            </p:cNvSpPr>
            <p:nvPr/>
          </p:nvSpPr>
          <p:spPr bwMode="auto">
            <a:xfrm>
              <a:off x="1873250" y="3167063"/>
              <a:ext cx="1588" cy="50800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5" name="Line 28"/>
            <p:cNvSpPr>
              <a:spLocks noChangeShapeType="1"/>
            </p:cNvSpPr>
            <p:nvPr/>
          </p:nvSpPr>
          <p:spPr bwMode="auto">
            <a:xfrm>
              <a:off x="2098675" y="3192463"/>
              <a:ext cx="1588" cy="2222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6" name="Line 29"/>
            <p:cNvSpPr>
              <a:spLocks noChangeShapeType="1"/>
            </p:cNvSpPr>
            <p:nvPr/>
          </p:nvSpPr>
          <p:spPr bwMode="auto">
            <a:xfrm>
              <a:off x="2325688" y="3167063"/>
              <a:ext cx="1588" cy="50800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7" name="Line 30"/>
            <p:cNvSpPr>
              <a:spLocks noChangeShapeType="1"/>
            </p:cNvSpPr>
            <p:nvPr/>
          </p:nvSpPr>
          <p:spPr bwMode="auto">
            <a:xfrm>
              <a:off x="2551113" y="3192463"/>
              <a:ext cx="1588" cy="2222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8" name="Line 31"/>
            <p:cNvSpPr>
              <a:spLocks noChangeShapeType="1"/>
            </p:cNvSpPr>
            <p:nvPr/>
          </p:nvSpPr>
          <p:spPr bwMode="auto">
            <a:xfrm>
              <a:off x="2779713" y="3167063"/>
              <a:ext cx="1588" cy="50800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9" name="Line 32"/>
            <p:cNvSpPr>
              <a:spLocks noChangeShapeType="1"/>
            </p:cNvSpPr>
            <p:nvPr/>
          </p:nvSpPr>
          <p:spPr bwMode="auto">
            <a:xfrm>
              <a:off x="3005138" y="3192463"/>
              <a:ext cx="1588" cy="2222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0" name="Line 33"/>
            <p:cNvSpPr>
              <a:spLocks noChangeShapeType="1"/>
            </p:cNvSpPr>
            <p:nvPr/>
          </p:nvSpPr>
          <p:spPr bwMode="auto">
            <a:xfrm>
              <a:off x="3230563" y="3167063"/>
              <a:ext cx="1588" cy="50800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1" name="Line 34"/>
            <p:cNvSpPr>
              <a:spLocks noChangeShapeType="1"/>
            </p:cNvSpPr>
            <p:nvPr/>
          </p:nvSpPr>
          <p:spPr bwMode="auto">
            <a:xfrm>
              <a:off x="3230563" y="3167063"/>
              <a:ext cx="1588" cy="50800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2" name="Line 35"/>
            <p:cNvSpPr>
              <a:spLocks noChangeShapeType="1"/>
            </p:cNvSpPr>
            <p:nvPr/>
          </p:nvSpPr>
          <p:spPr bwMode="auto">
            <a:xfrm>
              <a:off x="3459163" y="3192463"/>
              <a:ext cx="1588" cy="2222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3" name="Freeform 36"/>
            <p:cNvSpPr>
              <a:spLocks noEditPoints="1"/>
            </p:cNvSpPr>
            <p:nvPr/>
          </p:nvSpPr>
          <p:spPr bwMode="auto">
            <a:xfrm>
              <a:off x="1831975" y="3268663"/>
              <a:ext cx="80963" cy="133350"/>
            </a:xfrm>
            <a:custGeom>
              <a:avLst/>
              <a:gdLst/>
              <a:ahLst/>
              <a:cxnLst>
                <a:cxn ang="0">
                  <a:pos x="51" y="41"/>
                </a:cxn>
                <a:cxn ang="0">
                  <a:pos x="51" y="53"/>
                </a:cxn>
                <a:cxn ang="0">
                  <a:pos x="49" y="64"/>
                </a:cxn>
                <a:cxn ang="0">
                  <a:pos x="46" y="73"/>
                </a:cxn>
                <a:cxn ang="0">
                  <a:pos x="43" y="76"/>
                </a:cxn>
                <a:cxn ang="0">
                  <a:pos x="39" y="78"/>
                </a:cxn>
                <a:cxn ang="0">
                  <a:pos x="36" y="81"/>
                </a:cxn>
                <a:cxn ang="0">
                  <a:pos x="33" y="83"/>
                </a:cxn>
                <a:cxn ang="0">
                  <a:pos x="29" y="84"/>
                </a:cxn>
                <a:cxn ang="0">
                  <a:pos x="22" y="84"/>
                </a:cxn>
                <a:cxn ang="0">
                  <a:pos x="19" y="83"/>
                </a:cxn>
                <a:cxn ang="0">
                  <a:pos x="14" y="81"/>
                </a:cxn>
                <a:cxn ang="0">
                  <a:pos x="12" y="77"/>
                </a:cxn>
                <a:cxn ang="0">
                  <a:pos x="7" y="73"/>
                </a:cxn>
                <a:cxn ang="0">
                  <a:pos x="6" y="70"/>
                </a:cxn>
                <a:cxn ang="0">
                  <a:pos x="3" y="66"/>
                </a:cxn>
                <a:cxn ang="0">
                  <a:pos x="2" y="63"/>
                </a:cxn>
                <a:cxn ang="0">
                  <a:pos x="0" y="53"/>
                </a:cxn>
                <a:cxn ang="0">
                  <a:pos x="0" y="30"/>
                </a:cxn>
                <a:cxn ang="0">
                  <a:pos x="3" y="19"/>
                </a:cxn>
                <a:cxn ang="0">
                  <a:pos x="6" y="13"/>
                </a:cxn>
                <a:cxn ang="0">
                  <a:pos x="9" y="9"/>
                </a:cxn>
                <a:cxn ang="0">
                  <a:pos x="13" y="5"/>
                </a:cxn>
                <a:cxn ang="0">
                  <a:pos x="17" y="2"/>
                </a:cxn>
                <a:cxn ang="0">
                  <a:pos x="22" y="0"/>
                </a:cxn>
                <a:cxn ang="0">
                  <a:pos x="30" y="0"/>
                </a:cxn>
                <a:cxn ang="0">
                  <a:pos x="34" y="2"/>
                </a:cxn>
                <a:cxn ang="0">
                  <a:pos x="39" y="5"/>
                </a:cxn>
                <a:cxn ang="0">
                  <a:pos x="43" y="9"/>
                </a:cxn>
                <a:cxn ang="0">
                  <a:pos x="49" y="17"/>
                </a:cxn>
                <a:cxn ang="0">
                  <a:pos x="51" y="30"/>
                </a:cxn>
                <a:cxn ang="0">
                  <a:pos x="51" y="41"/>
                </a:cxn>
                <a:cxn ang="0">
                  <a:pos x="34" y="41"/>
                </a:cxn>
                <a:cxn ang="0">
                  <a:pos x="34" y="12"/>
                </a:cxn>
                <a:cxn ang="0">
                  <a:pos x="33" y="9"/>
                </a:cxn>
                <a:cxn ang="0">
                  <a:pos x="29" y="5"/>
                </a:cxn>
                <a:cxn ang="0">
                  <a:pos x="22" y="5"/>
                </a:cxn>
                <a:cxn ang="0">
                  <a:pos x="20" y="7"/>
                </a:cxn>
                <a:cxn ang="0">
                  <a:pos x="19" y="9"/>
                </a:cxn>
                <a:cxn ang="0">
                  <a:pos x="19" y="13"/>
                </a:cxn>
                <a:cxn ang="0">
                  <a:pos x="17" y="19"/>
                </a:cxn>
                <a:cxn ang="0">
                  <a:pos x="17" y="64"/>
                </a:cxn>
                <a:cxn ang="0">
                  <a:pos x="19" y="68"/>
                </a:cxn>
                <a:cxn ang="0">
                  <a:pos x="19" y="73"/>
                </a:cxn>
                <a:cxn ang="0">
                  <a:pos x="22" y="78"/>
                </a:cxn>
                <a:cxn ang="0">
                  <a:pos x="23" y="80"/>
                </a:cxn>
                <a:cxn ang="0">
                  <a:pos x="27" y="80"/>
                </a:cxn>
                <a:cxn ang="0">
                  <a:pos x="30" y="78"/>
                </a:cxn>
                <a:cxn ang="0">
                  <a:pos x="30" y="77"/>
                </a:cxn>
                <a:cxn ang="0">
                  <a:pos x="33" y="74"/>
                </a:cxn>
                <a:cxn ang="0">
                  <a:pos x="34" y="71"/>
                </a:cxn>
                <a:cxn ang="0">
                  <a:pos x="34" y="67"/>
                </a:cxn>
                <a:cxn ang="0">
                  <a:pos x="34" y="41"/>
                </a:cxn>
              </a:cxnLst>
              <a:rect l="0" t="0" r="r" b="b"/>
              <a:pathLst>
                <a:path w="51" h="84">
                  <a:moveTo>
                    <a:pt x="51" y="41"/>
                  </a:moveTo>
                  <a:lnTo>
                    <a:pt x="51" y="53"/>
                  </a:lnTo>
                  <a:lnTo>
                    <a:pt x="49" y="64"/>
                  </a:lnTo>
                  <a:lnTo>
                    <a:pt x="46" y="73"/>
                  </a:lnTo>
                  <a:lnTo>
                    <a:pt x="43" y="76"/>
                  </a:lnTo>
                  <a:lnTo>
                    <a:pt x="39" y="78"/>
                  </a:lnTo>
                  <a:lnTo>
                    <a:pt x="36" y="81"/>
                  </a:lnTo>
                  <a:lnTo>
                    <a:pt x="33" y="83"/>
                  </a:lnTo>
                  <a:lnTo>
                    <a:pt x="29" y="84"/>
                  </a:lnTo>
                  <a:lnTo>
                    <a:pt x="22" y="84"/>
                  </a:lnTo>
                  <a:lnTo>
                    <a:pt x="19" y="83"/>
                  </a:lnTo>
                  <a:lnTo>
                    <a:pt x="14" y="81"/>
                  </a:lnTo>
                  <a:lnTo>
                    <a:pt x="12" y="77"/>
                  </a:lnTo>
                  <a:lnTo>
                    <a:pt x="7" y="73"/>
                  </a:lnTo>
                  <a:lnTo>
                    <a:pt x="6" y="70"/>
                  </a:lnTo>
                  <a:lnTo>
                    <a:pt x="3" y="66"/>
                  </a:lnTo>
                  <a:lnTo>
                    <a:pt x="2" y="63"/>
                  </a:lnTo>
                  <a:lnTo>
                    <a:pt x="0" y="53"/>
                  </a:lnTo>
                  <a:lnTo>
                    <a:pt x="0" y="30"/>
                  </a:lnTo>
                  <a:lnTo>
                    <a:pt x="3" y="19"/>
                  </a:lnTo>
                  <a:lnTo>
                    <a:pt x="6" y="13"/>
                  </a:lnTo>
                  <a:lnTo>
                    <a:pt x="9" y="9"/>
                  </a:lnTo>
                  <a:lnTo>
                    <a:pt x="13" y="5"/>
                  </a:lnTo>
                  <a:lnTo>
                    <a:pt x="17" y="2"/>
                  </a:lnTo>
                  <a:lnTo>
                    <a:pt x="22" y="0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39" y="5"/>
                  </a:lnTo>
                  <a:lnTo>
                    <a:pt x="43" y="9"/>
                  </a:lnTo>
                  <a:lnTo>
                    <a:pt x="49" y="17"/>
                  </a:lnTo>
                  <a:lnTo>
                    <a:pt x="51" y="30"/>
                  </a:lnTo>
                  <a:lnTo>
                    <a:pt x="51" y="41"/>
                  </a:lnTo>
                  <a:close/>
                  <a:moveTo>
                    <a:pt x="34" y="41"/>
                  </a:moveTo>
                  <a:lnTo>
                    <a:pt x="34" y="12"/>
                  </a:lnTo>
                  <a:lnTo>
                    <a:pt x="33" y="9"/>
                  </a:lnTo>
                  <a:lnTo>
                    <a:pt x="29" y="5"/>
                  </a:lnTo>
                  <a:lnTo>
                    <a:pt x="22" y="5"/>
                  </a:lnTo>
                  <a:lnTo>
                    <a:pt x="20" y="7"/>
                  </a:lnTo>
                  <a:lnTo>
                    <a:pt x="19" y="9"/>
                  </a:lnTo>
                  <a:lnTo>
                    <a:pt x="19" y="13"/>
                  </a:lnTo>
                  <a:lnTo>
                    <a:pt x="17" y="19"/>
                  </a:lnTo>
                  <a:lnTo>
                    <a:pt x="17" y="64"/>
                  </a:lnTo>
                  <a:lnTo>
                    <a:pt x="19" y="68"/>
                  </a:lnTo>
                  <a:lnTo>
                    <a:pt x="19" y="73"/>
                  </a:lnTo>
                  <a:lnTo>
                    <a:pt x="22" y="78"/>
                  </a:lnTo>
                  <a:lnTo>
                    <a:pt x="23" y="80"/>
                  </a:lnTo>
                  <a:lnTo>
                    <a:pt x="27" y="80"/>
                  </a:lnTo>
                  <a:lnTo>
                    <a:pt x="30" y="78"/>
                  </a:lnTo>
                  <a:lnTo>
                    <a:pt x="30" y="77"/>
                  </a:lnTo>
                  <a:lnTo>
                    <a:pt x="33" y="74"/>
                  </a:lnTo>
                  <a:lnTo>
                    <a:pt x="34" y="71"/>
                  </a:lnTo>
                  <a:lnTo>
                    <a:pt x="34" y="67"/>
                  </a:lnTo>
                  <a:lnTo>
                    <a:pt x="34" y="4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4" name="Freeform 37"/>
            <p:cNvSpPr>
              <a:spLocks noEditPoints="1"/>
            </p:cNvSpPr>
            <p:nvPr/>
          </p:nvSpPr>
          <p:spPr bwMode="auto">
            <a:xfrm>
              <a:off x="2163763" y="3268663"/>
              <a:ext cx="80963" cy="133350"/>
            </a:xfrm>
            <a:custGeom>
              <a:avLst/>
              <a:gdLst/>
              <a:ahLst/>
              <a:cxnLst>
                <a:cxn ang="0">
                  <a:pos x="51" y="41"/>
                </a:cxn>
                <a:cxn ang="0">
                  <a:pos x="51" y="53"/>
                </a:cxn>
                <a:cxn ang="0">
                  <a:pos x="48" y="64"/>
                </a:cxn>
                <a:cxn ang="0">
                  <a:pos x="46" y="73"/>
                </a:cxn>
                <a:cxn ang="0">
                  <a:pos x="43" y="76"/>
                </a:cxn>
                <a:cxn ang="0">
                  <a:pos x="38" y="78"/>
                </a:cxn>
                <a:cxn ang="0">
                  <a:pos x="36" y="81"/>
                </a:cxn>
                <a:cxn ang="0">
                  <a:pos x="33" y="83"/>
                </a:cxn>
                <a:cxn ang="0">
                  <a:pos x="28" y="84"/>
                </a:cxn>
                <a:cxn ang="0">
                  <a:pos x="21" y="84"/>
                </a:cxn>
                <a:cxn ang="0">
                  <a:pos x="19" y="83"/>
                </a:cxn>
                <a:cxn ang="0">
                  <a:pos x="14" y="81"/>
                </a:cxn>
                <a:cxn ang="0">
                  <a:pos x="11" y="77"/>
                </a:cxn>
                <a:cxn ang="0">
                  <a:pos x="7" y="73"/>
                </a:cxn>
                <a:cxn ang="0">
                  <a:pos x="6" y="70"/>
                </a:cxn>
                <a:cxn ang="0">
                  <a:pos x="3" y="66"/>
                </a:cxn>
                <a:cxn ang="0">
                  <a:pos x="1" y="63"/>
                </a:cxn>
                <a:cxn ang="0">
                  <a:pos x="0" y="53"/>
                </a:cxn>
                <a:cxn ang="0">
                  <a:pos x="0" y="30"/>
                </a:cxn>
                <a:cxn ang="0">
                  <a:pos x="3" y="19"/>
                </a:cxn>
                <a:cxn ang="0">
                  <a:pos x="6" y="13"/>
                </a:cxn>
                <a:cxn ang="0">
                  <a:pos x="9" y="9"/>
                </a:cxn>
                <a:cxn ang="0">
                  <a:pos x="13" y="5"/>
                </a:cxn>
                <a:cxn ang="0">
                  <a:pos x="17" y="2"/>
                </a:cxn>
                <a:cxn ang="0">
                  <a:pos x="21" y="0"/>
                </a:cxn>
                <a:cxn ang="0">
                  <a:pos x="30" y="0"/>
                </a:cxn>
                <a:cxn ang="0">
                  <a:pos x="34" y="2"/>
                </a:cxn>
                <a:cxn ang="0">
                  <a:pos x="38" y="5"/>
                </a:cxn>
                <a:cxn ang="0">
                  <a:pos x="43" y="9"/>
                </a:cxn>
                <a:cxn ang="0">
                  <a:pos x="48" y="17"/>
                </a:cxn>
                <a:cxn ang="0">
                  <a:pos x="51" y="30"/>
                </a:cxn>
                <a:cxn ang="0">
                  <a:pos x="51" y="41"/>
                </a:cxn>
                <a:cxn ang="0">
                  <a:pos x="34" y="41"/>
                </a:cxn>
                <a:cxn ang="0">
                  <a:pos x="34" y="12"/>
                </a:cxn>
                <a:cxn ang="0">
                  <a:pos x="33" y="9"/>
                </a:cxn>
                <a:cxn ang="0">
                  <a:pos x="28" y="5"/>
                </a:cxn>
                <a:cxn ang="0">
                  <a:pos x="21" y="5"/>
                </a:cxn>
                <a:cxn ang="0">
                  <a:pos x="20" y="7"/>
                </a:cxn>
                <a:cxn ang="0">
                  <a:pos x="19" y="9"/>
                </a:cxn>
                <a:cxn ang="0">
                  <a:pos x="19" y="13"/>
                </a:cxn>
                <a:cxn ang="0">
                  <a:pos x="17" y="19"/>
                </a:cxn>
                <a:cxn ang="0">
                  <a:pos x="17" y="64"/>
                </a:cxn>
                <a:cxn ang="0">
                  <a:pos x="19" y="68"/>
                </a:cxn>
                <a:cxn ang="0">
                  <a:pos x="19" y="73"/>
                </a:cxn>
                <a:cxn ang="0">
                  <a:pos x="21" y="78"/>
                </a:cxn>
                <a:cxn ang="0">
                  <a:pos x="23" y="80"/>
                </a:cxn>
                <a:cxn ang="0">
                  <a:pos x="27" y="80"/>
                </a:cxn>
                <a:cxn ang="0">
                  <a:pos x="30" y="78"/>
                </a:cxn>
                <a:cxn ang="0">
                  <a:pos x="30" y="77"/>
                </a:cxn>
                <a:cxn ang="0">
                  <a:pos x="33" y="74"/>
                </a:cxn>
                <a:cxn ang="0">
                  <a:pos x="34" y="71"/>
                </a:cxn>
                <a:cxn ang="0">
                  <a:pos x="34" y="67"/>
                </a:cxn>
                <a:cxn ang="0">
                  <a:pos x="34" y="41"/>
                </a:cxn>
              </a:cxnLst>
              <a:rect l="0" t="0" r="r" b="b"/>
              <a:pathLst>
                <a:path w="51" h="84">
                  <a:moveTo>
                    <a:pt x="51" y="41"/>
                  </a:moveTo>
                  <a:lnTo>
                    <a:pt x="51" y="53"/>
                  </a:lnTo>
                  <a:lnTo>
                    <a:pt x="48" y="64"/>
                  </a:lnTo>
                  <a:lnTo>
                    <a:pt x="46" y="73"/>
                  </a:lnTo>
                  <a:lnTo>
                    <a:pt x="43" y="76"/>
                  </a:lnTo>
                  <a:lnTo>
                    <a:pt x="38" y="78"/>
                  </a:lnTo>
                  <a:lnTo>
                    <a:pt x="36" y="81"/>
                  </a:lnTo>
                  <a:lnTo>
                    <a:pt x="33" y="83"/>
                  </a:lnTo>
                  <a:lnTo>
                    <a:pt x="28" y="84"/>
                  </a:lnTo>
                  <a:lnTo>
                    <a:pt x="21" y="84"/>
                  </a:lnTo>
                  <a:lnTo>
                    <a:pt x="19" y="83"/>
                  </a:lnTo>
                  <a:lnTo>
                    <a:pt x="14" y="81"/>
                  </a:lnTo>
                  <a:lnTo>
                    <a:pt x="11" y="77"/>
                  </a:lnTo>
                  <a:lnTo>
                    <a:pt x="7" y="73"/>
                  </a:lnTo>
                  <a:lnTo>
                    <a:pt x="6" y="70"/>
                  </a:lnTo>
                  <a:lnTo>
                    <a:pt x="3" y="66"/>
                  </a:lnTo>
                  <a:lnTo>
                    <a:pt x="1" y="63"/>
                  </a:lnTo>
                  <a:lnTo>
                    <a:pt x="0" y="53"/>
                  </a:lnTo>
                  <a:lnTo>
                    <a:pt x="0" y="30"/>
                  </a:lnTo>
                  <a:lnTo>
                    <a:pt x="3" y="19"/>
                  </a:lnTo>
                  <a:lnTo>
                    <a:pt x="6" y="13"/>
                  </a:lnTo>
                  <a:lnTo>
                    <a:pt x="9" y="9"/>
                  </a:lnTo>
                  <a:lnTo>
                    <a:pt x="13" y="5"/>
                  </a:lnTo>
                  <a:lnTo>
                    <a:pt x="17" y="2"/>
                  </a:lnTo>
                  <a:lnTo>
                    <a:pt x="21" y="0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38" y="5"/>
                  </a:lnTo>
                  <a:lnTo>
                    <a:pt x="43" y="9"/>
                  </a:lnTo>
                  <a:lnTo>
                    <a:pt x="48" y="17"/>
                  </a:lnTo>
                  <a:lnTo>
                    <a:pt x="51" y="30"/>
                  </a:lnTo>
                  <a:lnTo>
                    <a:pt x="51" y="41"/>
                  </a:lnTo>
                  <a:close/>
                  <a:moveTo>
                    <a:pt x="34" y="41"/>
                  </a:moveTo>
                  <a:lnTo>
                    <a:pt x="34" y="12"/>
                  </a:lnTo>
                  <a:lnTo>
                    <a:pt x="33" y="9"/>
                  </a:lnTo>
                  <a:lnTo>
                    <a:pt x="28" y="5"/>
                  </a:lnTo>
                  <a:lnTo>
                    <a:pt x="21" y="5"/>
                  </a:lnTo>
                  <a:lnTo>
                    <a:pt x="20" y="7"/>
                  </a:lnTo>
                  <a:lnTo>
                    <a:pt x="19" y="9"/>
                  </a:lnTo>
                  <a:lnTo>
                    <a:pt x="19" y="13"/>
                  </a:lnTo>
                  <a:lnTo>
                    <a:pt x="17" y="19"/>
                  </a:lnTo>
                  <a:lnTo>
                    <a:pt x="17" y="64"/>
                  </a:lnTo>
                  <a:lnTo>
                    <a:pt x="19" y="68"/>
                  </a:lnTo>
                  <a:lnTo>
                    <a:pt x="19" y="73"/>
                  </a:lnTo>
                  <a:lnTo>
                    <a:pt x="21" y="78"/>
                  </a:lnTo>
                  <a:lnTo>
                    <a:pt x="23" y="80"/>
                  </a:lnTo>
                  <a:lnTo>
                    <a:pt x="27" y="80"/>
                  </a:lnTo>
                  <a:lnTo>
                    <a:pt x="30" y="78"/>
                  </a:lnTo>
                  <a:lnTo>
                    <a:pt x="30" y="77"/>
                  </a:lnTo>
                  <a:lnTo>
                    <a:pt x="33" y="74"/>
                  </a:lnTo>
                  <a:lnTo>
                    <a:pt x="34" y="71"/>
                  </a:lnTo>
                  <a:lnTo>
                    <a:pt x="34" y="67"/>
                  </a:lnTo>
                  <a:lnTo>
                    <a:pt x="34" y="4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5" name="Freeform 38"/>
            <p:cNvSpPr>
              <a:spLocks/>
            </p:cNvSpPr>
            <p:nvPr/>
          </p:nvSpPr>
          <p:spPr bwMode="auto">
            <a:xfrm>
              <a:off x="2263775" y="3370263"/>
              <a:ext cx="28575" cy="317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1" y="2"/>
                </a:cxn>
                <a:cxn ang="0">
                  <a:pos x="15" y="3"/>
                </a:cxn>
                <a:cxn ang="0">
                  <a:pos x="17" y="6"/>
                </a:cxn>
                <a:cxn ang="0">
                  <a:pos x="18" y="7"/>
                </a:cxn>
                <a:cxn ang="0">
                  <a:pos x="18" y="13"/>
                </a:cxn>
                <a:cxn ang="0">
                  <a:pos x="17" y="16"/>
                </a:cxn>
                <a:cxn ang="0">
                  <a:pos x="15" y="17"/>
                </a:cxn>
                <a:cxn ang="0">
                  <a:pos x="12" y="19"/>
                </a:cxn>
                <a:cxn ang="0">
                  <a:pos x="11" y="20"/>
                </a:cxn>
                <a:cxn ang="0">
                  <a:pos x="5" y="20"/>
                </a:cxn>
                <a:cxn ang="0">
                  <a:pos x="4" y="19"/>
                </a:cxn>
                <a:cxn ang="0">
                  <a:pos x="1" y="17"/>
                </a:cxn>
                <a:cxn ang="0">
                  <a:pos x="0" y="16"/>
                </a:cxn>
                <a:cxn ang="0">
                  <a:pos x="0" y="6"/>
                </a:cxn>
                <a:cxn ang="0">
                  <a:pos x="1" y="3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8" y="0"/>
                </a:cxn>
              </a:cxnLst>
              <a:rect l="0" t="0" r="r" b="b"/>
              <a:pathLst>
                <a:path w="18" h="20">
                  <a:moveTo>
                    <a:pt x="8" y="0"/>
                  </a:moveTo>
                  <a:lnTo>
                    <a:pt x="11" y="2"/>
                  </a:lnTo>
                  <a:lnTo>
                    <a:pt x="15" y="3"/>
                  </a:lnTo>
                  <a:lnTo>
                    <a:pt x="17" y="6"/>
                  </a:lnTo>
                  <a:lnTo>
                    <a:pt x="18" y="7"/>
                  </a:lnTo>
                  <a:lnTo>
                    <a:pt x="18" y="13"/>
                  </a:lnTo>
                  <a:lnTo>
                    <a:pt x="17" y="16"/>
                  </a:lnTo>
                  <a:lnTo>
                    <a:pt x="15" y="17"/>
                  </a:lnTo>
                  <a:lnTo>
                    <a:pt x="12" y="19"/>
                  </a:lnTo>
                  <a:lnTo>
                    <a:pt x="11" y="20"/>
                  </a:lnTo>
                  <a:lnTo>
                    <a:pt x="5" y="20"/>
                  </a:lnTo>
                  <a:lnTo>
                    <a:pt x="4" y="19"/>
                  </a:lnTo>
                  <a:lnTo>
                    <a:pt x="1" y="17"/>
                  </a:lnTo>
                  <a:lnTo>
                    <a:pt x="0" y="16"/>
                  </a:lnTo>
                  <a:lnTo>
                    <a:pt x="0" y="6"/>
                  </a:lnTo>
                  <a:lnTo>
                    <a:pt x="1" y="3"/>
                  </a:lnTo>
                  <a:lnTo>
                    <a:pt x="4" y="2"/>
                  </a:lnTo>
                  <a:lnTo>
                    <a:pt x="5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6" name="Freeform 39"/>
            <p:cNvSpPr>
              <a:spLocks/>
            </p:cNvSpPr>
            <p:nvPr/>
          </p:nvSpPr>
          <p:spPr bwMode="auto">
            <a:xfrm>
              <a:off x="2303463" y="3268663"/>
              <a:ext cx="85725" cy="131763"/>
            </a:xfrm>
            <a:custGeom>
              <a:avLst/>
              <a:gdLst/>
              <a:ahLst/>
              <a:cxnLst>
                <a:cxn ang="0">
                  <a:pos x="48" y="83"/>
                </a:cxn>
                <a:cxn ang="0">
                  <a:pos x="0" y="83"/>
                </a:cxn>
                <a:cxn ang="0">
                  <a:pos x="0" y="81"/>
                </a:cxn>
                <a:cxn ang="0">
                  <a:pos x="14" y="66"/>
                </a:cxn>
                <a:cxn ang="0">
                  <a:pos x="24" y="54"/>
                </a:cxn>
                <a:cxn ang="0">
                  <a:pos x="30" y="46"/>
                </a:cxn>
                <a:cxn ang="0">
                  <a:pos x="34" y="29"/>
                </a:cxn>
                <a:cxn ang="0">
                  <a:pos x="31" y="20"/>
                </a:cxn>
                <a:cxn ang="0">
                  <a:pos x="30" y="17"/>
                </a:cxn>
                <a:cxn ang="0">
                  <a:pos x="26" y="14"/>
                </a:cxn>
                <a:cxn ang="0">
                  <a:pos x="16" y="14"/>
                </a:cxn>
                <a:cxn ang="0">
                  <a:pos x="12" y="16"/>
                </a:cxn>
                <a:cxn ang="0">
                  <a:pos x="7" y="19"/>
                </a:cxn>
                <a:cxn ang="0">
                  <a:pos x="4" y="23"/>
                </a:cxn>
                <a:cxn ang="0">
                  <a:pos x="2" y="23"/>
                </a:cxn>
                <a:cxn ang="0">
                  <a:pos x="4" y="16"/>
                </a:cxn>
                <a:cxn ang="0">
                  <a:pos x="9" y="10"/>
                </a:cxn>
                <a:cxn ang="0">
                  <a:pos x="12" y="5"/>
                </a:cxn>
                <a:cxn ang="0">
                  <a:pos x="17" y="2"/>
                </a:cxn>
                <a:cxn ang="0">
                  <a:pos x="21" y="0"/>
                </a:cxn>
                <a:cxn ang="0">
                  <a:pos x="31" y="0"/>
                </a:cxn>
                <a:cxn ang="0">
                  <a:pos x="36" y="2"/>
                </a:cxn>
                <a:cxn ang="0">
                  <a:pos x="39" y="3"/>
                </a:cxn>
                <a:cxn ang="0">
                  <a:pos x="41" y="6"/>
                </a:cxn>
                <a:cxn ang="0">
                  <a:pos x="46" y="7"/>
                </a:cxn>
                <a:cxn ang="0">
                  <a:pos x="47" y="10"/>
                </a:cxn>
                <a:cxn ang="0">
                  <a:pos x="48" y="14"/>
                </a:cxn>
                <a:cxn ang="0">
                  <a:pos x="50" y="17"/>
                </a:cxn>
                <a:cxn ang="0">
                  <a:pos x="50" y="26"/>
                </a:cxn>
                <a:cxn ang="0">
                  <a:pos x="48" y="32"/>
                </a:cxn>
                <a:cxn ang="0">
                  <a:pos x="46" y="37"/>
                </a:cxn>
                <a:cxn ang="0">
                  <a:pos x="40" y="46"/>
                </a:cxn>
                <a:cxn ang="0">
                  <a:pos x="31" y="56"/>
                </a:cxn>
                <a:cxn ang="0">
                  <a:pos x="20" y="67"/>
                </a:cxn>
                <a:cxn ang="0">
                  <a:pos x="46" y="67"/>
                </a:cxn>
                <a:cxn ang="0">
                  <a:pos x="50" y="63"/>
                </a:cxn>
                <a:cxn ang="0">
                  <a:pos x="51" y="60"/>
                </a:cxn>
                <a:cxn ang="0">
                  <a:pos x="54" y="60"/>
                </a:cxn>
                <a:cxn ang="0">
                  <a:pos x="48" y="83"/>
                </a:cxn>
              </a:cxnLst>
              <a:rect l="0" t="0" r="r" b="b"/>
              <a:pathLst>
                <a:path w="54" h="83">
                  <a:moveTo>
                    <a:pt x="48" y="83"/>
                  </a:moveTo>
                  <a:lnTo>
                    <a:pt x="0" y="83"/>
                  </a:lnTo>
                  <a:lnTo>
                    <a:pt x="0" y="81"/>
                  </a:lnTo>
                  <a:lnTo>
                    <a:pt x="14" y="66"/>
                  </a:lnTo>
                  <a:lnTo>
                    <a:pt x="24" y="54"/>
                  </a:lnTo>
                  <a:lnTo>
                    <a:pt x="30" y="46"/>
                  </a:lnTo>
                  <a:lnTo>
                    <a:pt x="34" y="29"/>
                  </a:lnTo>
                  <a:lnTo>
                    <a:pt x="31" y="20"/>
                  </a:lnTo>
                  <a:lnTo>
                    <a:pt x="30" y="17"/>
                  </a:lnTo>
                  <a:lnTo>
                    <a:pt x="26" y="14"/>
                  </a:lnTo>
                  <a:lnTo>
                    <a:pt x="16" y="14"/>
                  </a:lnTo>
                  <a:lnTo>
                    <a:pt x="12" y="16"/>
                  </a:lnTo>
                  <a:lnTo>
                    <a:pt x="7" y="19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4" y="16"/>
                  </a:lnTo>
                  <a:lnTo>
                    <a:pt x="9" y="10"/>
                  </a:lnTo>
                  <a:lnTo>
                    <a:pt x="12" y="5"/>
                  </a:lnTo>
                  <a:lnTo>
                    <a:pt x="17" y="2"/>
                  </a:lnTo>
                  <a:lnTo>
                    <a:pt x="21" y="0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39" y="3"/>
                  </a:lnTo>
                  <a:lnTo>
                    <a:pt x="41" y="6"/>
                  </a:lnTo>
                  <a:lnTo>
                    <a:pt x="46" y="7"/>
                  </a:lnTo>
                  <a:lnTo>
                    <a:pt x="47" y="10"/>
                  </a:lnTo>
                  <a:lnTo>
                    <a:pt x="48" y="14"/>
                  </a:lnTo>
                  <a:lnTo>
                    <a:pt x="50" y="17"/>
                  </a:lnTo>
                  <a:lnTo>
                    <a:pt x="50" y="26"/>
                  </a:lnTo>
                  <a:lnTo>
                    <a:pt x="48" y="32"/>
                  </a:lnTo>
                  <a:lnTo>
                    <a:pt x="46" y="37"/>
                  </a:lnTo>
                  <a:lnTo>
                    <a:pt x="40" y="46"/>
                  </a:lnTo>
                  <a:lnTo>
                    <a:pt x="31" y="56"/>
                  </a:lnTo>
                  <a:lnTo>
                    <a:pt x="20" y="67"/>
                  </a:lnTo>
                  <a:lnTo>
                    <a:pt x="46" y="67"/>
                  </a:lnTo>
                  <a:lnTo>
                    <a:pt x="50" y="63"/>
                  </a:lnTo>
                  <a:lnTo>
                    <a:pt x="51" y="60"/>
                  </a:lnTo>
                  <a:lnTo>
                    <a:pt x="54" y="60"/>
                  </a:lnTo>
                  <a:lnTo>
                    <a:pt x="48" y="8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7" name="Freeform 40"/>
            <p:cNvSpPr>
              <a:spLocks/>
            </p:cNvSpPr>
            <p:nvPr/>
          </p:nvSpPr>
          <p:spPr bwMode="auto">
            <a:xfrm>
              <a:off x="2405063" y="3271838"/>
              <a:ext cx="84138" cy="1301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53" y="0"/>
                </a:cxn>
                <a:cxn ang="0">
                  <a:pos x="46" y="14"/>
                </a:cxn>
                <a:cxn ang="0">
                  <a:pos x="14" y="14"/>
                </a:cxn>
                <a:cxn ang="0">
                  <a:pos x="10" y="22"/>
                </a:cxn>
                <a:cxn ang="0">
                  <a:pos x="29" y="25"/>
                </a:cxn>
                <a:cxn ang="0">
                  <a:pos x="43" y="32"/>
                </a:cxn>
                <a:cxn ang="0">
                  <a:pos x="47" y="37"/>
                </a:cxn>
                <a:cxn ang="0">
                  <a:pos x="50" y="41"/>
                </a:cxn>
                <a:cxn ang="0">
                  <a:pos x="53" y="52"/>
                </a:cxn>
                <a:cxn ang="0">
                  <a:pos x="51" y="61"/>
                </a:cxn>
                <a:cxn ang="0">
                  <a:pos x="48" y="68"/>
                </a:cxn>
                <a:cxn ang="0">
                  <a:pos x="46" y="72"/>
                </a:cxn>
                <a:cxn ang="0">
                  <a:pos x="44" y="75"/>
                </a:cxn>
                <a:cxn ang="0">
                  <a:pos x="36" y="78"/>
                </a:cxn>
                <a:cxn ang="0">
                  <a:pos x="30" y="81"/>
                </a:cxn>
                <a:cxn ang="0">
                  <a:pos x="26" y="82"/>
                </a:cxn>
                <a:cxn ang="0">
                  <a:pos x="10" y="82"/>
                </a:cxn>
                <a:cxn ang="0">
                  <a:pos x="7" y="81"/>
                </a:cxn>
                <a:cxn ang="0">
                  <a:pos x="4" y="78"/>
                </a:cxn>
                <a:cxn ang="0">
                  <a:pos x="2" y="76"/>
                </a:cxn>
                <a:cxn ang="0">
                  <a:pos x="0" y="74"/>
                </a:cxn>
                <a:cxn ang="0">
                  <a:pos x="0" y="72"/>
                </a:cxn>
                <a:cxn ang="0">
                  <a:pos x="2" y="69"/>
                </a:cxn>
                <a:cxn ang="0">
                  <a:pos x="6" y="65"/>
                </a:cxn>
                <a:cxn ang="0">
                  <a:pos x="7" y="65"/>
                </a:cxn>
                <a:cxn ang="0">
                  <a:pos x="10" y="66"/>
                </a:cxn>
                <a:cxn ang="0">
                  <a:pos x="11" y="66"/>
                </a:cxn>
                <a:cxn ang="0">
                  <a:pos x="13" y="68"/>
                </a:cxn>
                <a:cxn ang="0">
                  <a:pos x="16" y="69"/>
                </a:cxn>
                <a:cxn ang="0">
                  <a:pos x="19" y="72"/>
                </a:cxn>
                <a:cxn ang="0">
                  <a:pos x="24" y="75"/>
                </a:cxn>
                <a:cxn ang="0">
                  <a:pos x="26" y="75"/>
                </a:cxn>
                <a:cxn ang="0">
                  <a:pos x="27" y="76"/>
                </a:cxn>
                <a:cxn ang="0">
                  <a:pos x="33" y="76"/>
                </a:cxn>
                <a:cxn ang="0">
                  <a:pos x="38" y="74"/>
                </a:cxn>
                <a:cxn ang="0">
                  <a:pos x="41" y="68"/>
                </a:cxn>
                <a:cxn ang="0">
                  <a:pos x="43" y="64"/>
                </a:cxn>
                <a:cxn ang="0">
                  <a:pos x="41" y="59"/>
                </a:cxn>
                <a:cxn ang="0">
                  <a:pos x="40" y="54"/>
                </a:cxn>
                <a:cxn ang="0">
                  <a:pos x="36" y="51"/>
                </a:cxn>
                <a:cxn ang="0">
                  <a:pos x="31" y="47"/>
                </a:cxn>
                <a:cxn ang="0">
                  <a:pos x="20" y="42"/>
                </a:cxn>
                <a:cxn ang="0">
                  <a:pos x="6" y="39"/>
                </a:cxn>
                <a:cxn ang="0">
                  <a:pos x="0" y="39"/>
                </a:cxn>
                <a:cxn ang="0">
                  <a:pos x="16" y="0"/>
                </a:cxn>
              </a:cxnLst>
              <a:rect l="0" t="0" r="r" b="b"/>
              <a:pathLst>
                <a:path w="53" h="82">
                  <a:moveTo>
                    <a:pt x="16" y="0"/>
                  </a:moveTo>
                  <a:lnTo>
                    <a:pt x="53" y="0"/>
                  </a:lnTo>
                  <a:lnTo>
                    <a:pt x="46" y="14"/>
                  </a:lnTo>
                  <a:lnTo>
                    <a:pt x="14" y="14"/>
                  </a:lnTo>
                  <a:lnTo>
                    <a:pt x="10" y="22"/>
                  </a:lnTo>
                  <a:lnTo>
                    <a:pt x="29" y="25"/>
                  </a:lnTo>
                  <a:lnTo>
                    <a:pt x="43" y="32"/>
                  </a:lnTo>
                  <a:lnTo>
                    <a:pt x="47" y="37"/>
                  </a:lnTo>
                  <a:lnTo>
                    <a:pt x="50" y="41"/>
                  </a:lnTo>
                  <a:lnTo>
                    <a:pt x="53" y="52"/>
                  </a:lnTo>
                  <a:lnTo>
                    <a:pt x="51" y="61"/>
                  </a:lnTo>
                  <a:lnTo>
                    <a:pt x="48" y="68"/>
                  </a:lnTo>
                  <a:lnTo>
                    <a:pt x="46" y="72"/>
                  </a:lnTo>
                  <a:lnTo>
                    <a:pt x="44" y="75"/>
                  </a:lnTo>
                  <a:lnTo>
                    <a:pt x="36" y="78"/>
                  </a:lnTo>
                  <a:lnTo>
                    <a:pt x="30" y="81"/>
                  </a:lnTo>
                  <a:lnTo>
                    <a:pt x="26" y="82"/>
                  </a:lnTo>
                  <a:lnTo>
                    <a:pt x="10" y="82"/>
                  </a:lnTo>
                  <a:lnTo>
                    <a:pt x="7" y="81"/>
                  </a:lnTo>
                  <a:lnTo>
                    <a:pt x="4" y="78"/>
                  </a:lnTo>
                  <a:lnTo>
                    <a:pt x="2" y="76"/>
                  </a:lnTo>
                  <a:lnTo>
                    <a:pt x="0" y="74"/>
                  </a:lnTo>
                  <a:lnTo>
                    <a:pt x="0" y="72"/>
                  </a:lnTo>
                  <a:lnTo>
                    <a:pt x="2" y="69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10" y="66"/>
                  </a:lnTo>
                  <a:lnTo>
                    <a:pt x="11" y="66"/>
                  </a:lnTo>
                  <a:lnTo>
                    <a:pt x="13" y="68"/>
                  </a:lnTo>
                  <a:lnTo>
                    <a:pt x="16" y="69"/>
                  </a:lnTo>
                  <a:lnTo>
                    <a:pt x="19" y="72"/>
                  </a:lnTo>
                  <a:lnTo>
                    <a:pt x="24" y="75"/>
                  </a:lnTo>
                  <a:lnTo>
                    <a:pt x="26" y="75"/>
                  </a:lnTo>
                  <a:lnTo>
                    <a:pt x="27" y="76"/>
                  </a:lnTo>
                  <a:lnTo>
                    <a:pt x="33" y="76"/>
                  </a:lnTo>
                  <a:lnTo>
                    <a:pt x="38" y="74"/>
                  </a:lnTo>
                  <a:lnTo>
                    <a:pt x="41" y="68"/>
                  </a:lnTo>
                  <a:lnTo>
                    <a:pt x="43" y="64"/>
                  </a:lnTo>
                  <a:lnTo>
                    <a:pt x="41" y="59"/>
                  </a:lnTo>
                  <a:lnTo>
                    <a:pt x="40" y="54"/>
                  </a:lnTo>
                  <a:lnTo>
                    <a:pt x="36" y="51"/>
                  </a:lnTo>
                  <a:lnTo>
                    <a:pt x="31" y="47"/>
                  </a:lnTo>
                  <a:lnTo>
                    <a:pt x="20" y="42"/>
                  </a:lnTo>
                  <a:lnTo>
                    <a:pt x="6" y="39"/>
                  </a:lnTo>
                  <a:lnTo>
                    <a:pt x="0" y="3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8" name="Freeform 41"/>
            <p:cNvSpPr>
              <a:spLocks noEditPoints="1"/>
            </p:cNvSpPr>
            <p:nvPr/>
          </p:nvSpPr>
          <p:spPr bwMode="auto">
            <a:xfrm>
              <a:off x="2665413" y="3268663"/>
              <a:ext cx="80963" cy="133350"/>
            </a:xfrm>
            <a:custGeom>
              <a:avLst/>
              <a:gdLst/>
              <a:ahLst/>
              <a:cxnLst>
                <a:cxn ang="0">
                  <a:pos x="51" y="41"/>
                </a:cxn>
                <a:cxn ang="0">
                  <a:pos x="51" y="53"/>
                </a:cxn>
                <a:cxn ang="0">
                  <a:pos x="48" y="64"/>
                </a:cxn>
                <a:cxn ang="0">
                  <a:pos x="45" y="73"/>
                </a:cxn>
                <a:cxn ang="0">
                  <a:pos x="42" y="76"/>
                </a:cxn>
                <a:cxn ang="0">
                  <a:pos x="38" y="78"/>
                </a:cxn>
                <a:cxn ang="0">
                  <a:pos x="35" y="81"/>
                </a:cxn>
                <a:cxn ang="0">
                  <a:pos x="32" y="83"/>
                </a:cxn>
                <a:cxn ang="0">
                  <a:pos x="28" y="84"/>
                </a:cxn>
                <a:cxn ang="0">
                  <a:pos x="21" y="84"/>
                </a:cxn>
                <a:cxn ang="0">
                  <a:pos x="18" y="83"/>
                </a:cxn>
                <a:cxn ang="0">
                  <a:pos x="14" y="81"/>
                </a:cxn>
                <a:cxn ang="0">
                  <a:pos x="11" y="77"/>
                </a:cxn>
                <a:cxn ang="0">
                  <a:pos x="7" y="73"/>
                </a:cxn>
                <a:cxn ang="0">
                  <a:pos x="5" y="70"/>
                </a:cxn>
                <a:cxn ang="0">
                  <a:pos x="2" y="66"/>
                </a:cxn>
                <a:cxn ang="0">
                  <a:pos x="1" y="63"/>
                </a:cxn>
                <a:cxn ang="0">
                  <a:pos x="0" y="53"/>
                </a:cxn>
                <a:cxn ang="0">
                  <a:pos x="0" y="30"/>
                </a:cxn>
                <a:cxn ang="0">
                  <a:pos x="2" y="19"/>
                </a:cxn>
                <a:cxn ang="0">
                  <a:pos x="5" y="13"/>
                </a:cxn>
                <a:cxn ang="0">
                  <a:pos x="8" y="9"/>
                </a:cxn>
                <a:cxn ang="0">
                  <a:pos x="12" y="5"/>
                </a:cxn>
                <a:cxn ang="0">
                  <a:pos x="17" y="2"/>
                </a:cxn>
                <a:cxn ang="0">
                  <a:pos x="21" y="0"/>
                </a:cxn>
                <a:cxn ang="0">
                  <a:pos x="29" y="0"/>
                </a:cxn>
                <a:cxn ang="0">
                  <a:pos x="34" y="2"/>
                </a:cxn>
                <a:cxn ang="0">
                  <a:pos x="38" y="5"/>
                </a:cxn>
                <a:cxn ang="0">
                  <a:pos x="42" y="9"/>
                </a:cxn>
                <a:cxn ang="0">
                  <a:pos x="48" y="17"/>
                </a:cxn>
                <a:cxn ang="0">
                  <a:pos x="51" y="30"/>
                </a:cxn>
                <a:cxn ang="0">
                  <a:pos x="51" y="41"/>
                </a:cxn>
                <a:cxn ang="0">
                  <a:pos x="34" y="41"/>
                </a:cxn>
                <a:cxn ang="0">
                  <a:pos x="34" y="12"/>
                </a:cxn>
                <a:cxn ang="0">
                  <a:pos x="32" y="9"/>
                </a:cxn>
                <a:cxn ang="0">
                  <a:pos x="28" y="5"/>
                </a:cxn>
                <a:cxn ang="0">
                  <a:pos x="21" y="5"/>
                </a:cxn>
                <a:cxn ang="0">
                  <a:pos x="19" y="7"/>
                </a:cxn>
                <a:cxn ang="0">
                  <a:pos x="18" y="9"/>
                </a:cxn>
                <a:cxn ang="0">
                  <a:pos x="18" y="13"/>
                </a:cxn>
                <a:cxn ang="0">
                  <a:pos x="17" y="19"/>
                </a:cxn>
                <a:cxn ang="0">
                  <a:pos x="17" y="64"/>
                </a:cxn>
                <a:cxn ang="0">
                  <a:pos x="18" y="68"/>
                </a:cxn>
                <a:cxn ang="0">
                  <a:pos x="18" y="73"/>
                </a:cxn>
                <a:cxn ang="0">
                  <a:pos x="21" y="78"/>
                </a:cxn>
                <a:cxn ang="0">
                  <a:pos x="22" y="80"/>
                </a:cxn>
                <a:cxn ang="0">
                  <a:pos x="27" y="80"/>
                </a:cxn>
                <a:cxn ang="0">
                  <a:pos x="29" y="78"/>
                </a:cxn>
                <a:cxn ang="0">
                  <a:pos x="29" y="77"/>
                </a:cxn>
                <a:cxn ang="0">
                  <a:pos x="32" y="74"/>
                </a:cxn>
                <a:cxn ang="0">
                  <a:pos x="34" y="71"/>
                </a:cxn>
                <a:cxn ang="0">
                  <a:pos x="34" y="67"/>
                </a:cxn>
                <a:cxn ang="0">
                  <a:pos x="34" y="41"/>
                </a:cxn>
              </a:cxnLst>
              <a:rect l="0" t="0" r="r" b="b"/>
              <a:pathLst>
                <a:path w="51" h="84">
                  <a:moveTo>
                    <a:pt x="51" y="41"/>
                  </a:moveTo>
                  <a:lnTo>
                    <a:pt x="51" y="53"/>
                  </a:lnTo>
                  <a:lnTo>
                    <a:pt x="48" y="64"/>
                  </a:lnTo>
                  <a:lnTo>
                    <a:pt x="45" y="73"/>
                  </a:lnTo>
                  <a:lnTo>
                    <a:pt x="42" y="76"/>
                  </a:lnTo>
                  <a:lnTo>
                    <a:pt x="38" y="78"/>
                  </a:lnTo>
                  <a:lnTo>
                    <a:pt x="35" y="81"/>
                  </a:lnTo>
                  <a:lnTo>
                    <a:pt x="32" y="83"/>
                  </a:lnTo>
                  <a:lnTo>
                    <a:pt x="28" y="84"/>
                  </a:lnTo>
                  <a:lnTo>
                    <a:pt x="21" y="84"/>
                  </a:lnTo>
                  <a:lnTo>
                    <a:pt x="18" y="83"/>
                  </a:lnTo>
                  <a:lnTo>
                    <a:pt x="14" y="81"/>
                  </a:lnTo>
                  <a:lnTo>
                    <a:pt x="11" y="77"/>
                  </a:lnTo>
                  <a:lnTo>
                    <a:pt x="7" y="73"/>
                  </a:lnTo>
                  <a:lnTo>
                    <a:pt x="5" y="70"/>
                  </a:lnTo>
                  <a:lnTo>
                    <a:pt x="2" y="66"/>
                  </a:lnTo>
                  <a:lnTo>
                    <a:pt x="1" y="63"/>
                  </a:lnTo>
                  <a:lnTo>
                    <a:pt x="0" y="53"/>
                  </a:lnTo>
                  <a:lnTo>
                    <a:pt x="0" y="30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8" y="9"/>
                  </a:lnTo>
                  <a:lnTo>
                    <a:pt x="12" y="5"/>
                  </a:lnTo>
                  <a:lnTo>
                    <a:pt x="17" y="2"/>
                  </a:lnTo>
                  <a:lnTo>
                    <a:pt x="21" y="0"/>
                  </a:lnTo>
                  <a:lnTo>
                    <a:pt x="29" y="0"/>
                  </a:lnTo>
                  <a:lnTo>
                    <a:pt x="34" y="2"/>
                  </a:lnTo>
                  <a:lnTo>
                    <a:pt x="38" y="5"/>
                  </a:lnTo>
                  <a:lnTo>
                    <a:pt x="42" y="9"/>
                  </a:lnTo>
                  <a:lnTo>
                    <a:pt x="48" y="17"/>
                  </a:lnTo>
                  <a:lnTo>
                    <a:pt x="51" y="30"/>
                  </a:lnTo>
                  <a:lnTo>
                    <a:pt x="51" y="41"/>
                  </a:lnTo>
                  <a:close/>
                  <a:moveTo>
                    <a:pt x="34" y="41"/>
                  </a:moveTo>
                  <a:lnTo>
                    <a:pt x="34" y="12"/>
                  </a:lnTo>
                  <a:lnTo>
                    <a:pt x="32" y="9"/>
                  </a:lnTo>
                  <a:lnTo>
                    <a:pt x="28" y="5"/>
                  </a:lnTo>
                  <a:lnTo>
                    <a:pt x="21" y="5"/>
                  </a:lnTo>
                  <a:lnTo>
                    <a:pt x="19" y="7"/>
                  </a:lnTo>
                  <a:lnTo>
                    <a:pt x="18" y="9"/>
                  </a:lnTo>
                  <a:lnTo>
                    <a:pt x="18" y="13"/>
                  </a:lnTo>
                  <a:lnTo>
                    <a:pt x="17" y="19"/>
                  </a:lnTo>
                  <a:lnTo>
                    <a:pt x="17" y="64"/>
                  </a:lnTo>
                  <a:lnTo>
                    <a:pt x="18" y="68"/>
                  </a:lnTo>
                  <a:lnTo>
                    <a:pt x="18" y="73"/>
                  </a:lnTo>
                  <a:lnTo>
                    <a:pt x="21" y="78"/>
                  </a:lnTo>
                  <a:lnTo>
                    <a:pt x="22" y="80"/>
                  </a:lnTo>
                  <a:lnTo>
                    <a:pt x="27" y="80"/>
                  </a:lnTo>
                  <a:lnTo>
                    <a:pt x="29" y="78"/>
                  </a:lnTo>
                  <a:lnTo>
                    <a:pt x="29" y="77"/>
                  </a:lnTo>
                  <a:lnTo>
                    <a:pt x="32" y="74"/>
                  </a:lnTo>
                  <a:lnTo>
                    <a:pt x="34" y="71"/>
                  </a:lnTo>
                  <a:lnTo>
                    <a:pt x="34" y="67"/>
                  </a:lnTo>
                  <a:lnTo>
                    <a:pt x="34" y="4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9" name="Freeform 42"/>
            <p:cNvSpPr>
              <a:spLocks/>
            </p:cNvSpPr>
            <p:nvPr/>
          </p:nvSpPr>
          <p:spPr bwMode="auto">
            <a:xfrm>
              <a:off x="2763838" y="3370263"/>
              <a:ext cx="30163" cy="31750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1" y="2"/>
                </a:cxn>
                <a:cxn ang="0">
                  <a:pos x="16" y="3"/>
                </a:cxn>
                <a:cxn ang="0">
                  <a:pos x="17" y="6"/>
                </a:cxn>
                <a:cxn ang="0">
                  <a:pos x="19" y="7"/>
                </a:cxn>
                <a:cxn ang="0">
                  <a:pos x="19" y="13"/>
                </a:cxn>
                <a:cxn ang="0">
                  <a:pos x="17" y="16"/>
                </a:cxn>
                <a:cxn ang="0">
                  <a:pos x="16" y="17"/>
                </a:cxn>
                <a:cxn ang="0">
                  <a:pos x="13" y="19"/>
                </a:cxn>
                <a:cxn ang="0">
                  <a:pos x="11" y="20"/>
                </a:cxn>
                <a:cxn ang="0">
                  <a:pos x="6" y="20"/>
                </a:cxn>
                <a:cxn ang="0">
                  <a:pos x="4" y="19"/>
                </a:cxn>
                <a:cxn ang="0">
                  <a:pos x="1" y="17"/>
                </a:cxn>
                <a:cxn ang="0">
                  <a:pos x="0" y="16"/>
                </a:cxn>
                <a:cxn ang="0">
                  <a:pos x="0" y="6"/>
                </a:cxn>
                <a:cxn ang="0">
                  <a:pos x="1" y="3"/>
                </a:cxn>
                <a:cxn ang="0">
                  <a:pos x="4" y="2"/>
                </a:cxn>
                <a:cxn ang="0">
                  <a:pos x="6" y="2"/>
                </a:cxn>
                <a:cxn ang="0">
                  <a:pos x="9" y="0"/>
                </a:cxn>
              </a:cxnLst>
              <a:rect l="0" t="0" r="r" b="b"/>
              <a:pathLst>
                <a:path w="19" h="20">
                  <a:moveTo>
                    <a:pt x="9" y="0"/>
                  </a:moveTo>
                  <a:lnTo>
                    <a:pt x="11" y="2"/>
                  </a:lnTo>
                  <a:lnTo>
                    <a:pt x="16" y="3"/>
                  </a:lnTo>
                  <a:lnTo>
                    <a:pt x="17" y="6"/>
                  </a:lnTo>
                  <a:lnTo>
                    <a:pt x="19" y="7"/>
                  </a:lnTo>
                  <a:lnTo>
                    <a:pt x="19" y="13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3" y="19"/>
                  </a:lnTo>
                  <a:lnTo>
                    <a:pt x="11" y="20"/>
                  </a:lnTo>
                  <a:lnTo>
                    <a:pt x="6" y="20"/>
                  </a:lnTo>
                  <a:lnTo>
                    <a:pt x="4" y="19"/>
                  </a:lnTo>
                  <a:lnTo>
                    <a:pt x="1" y="17"/>
                  </a:lnTo>
                  <a:lnTo>
                    <a:pt x="0" y="16"/>
                  </a:lnTo>
                  <a:lnTo>
                    <a:pt x="0" y="6"/>
                  </a:lnTo>
                  <a:lnTo>
                    <a:pt x="1" y="3"/>
                  </a:lnTo>
                  <a:lnTo>
                    <a:pt x="4" y="2"/>
                  </a:lnTo>
                  <a:lnTo>
                    <a:pt x="6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0" name="Freeform 43"/>
            <p:cNvSpPr>
              <a:spLocks/>
            </p:cNvSpPr>
            <p:nvPr/>
          </p:nvSpPr>
          <p:spPr bwMode="auto">
            <a:xfrm>
              <a:off x="2808288" y="3271838"/>
              <a:ext cx="84138" cy="1301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53" y="0"/>
                </a:cxn>
                <a:cxn ang="0">
                  <a:pos x="46" y="14"/>
                </a:cxn>
                <a:cxn ang="0">
                  <a:pos x="15" y="14"/>
                </a:cxn>
                <a:cxn ang="0">
                  <a:pos x="10" y="22"/>
                </a:cxn>
                <a:cxn ang="0">
                  <a:pos x="29" y="25"/>
                </a:cxn>
                <a:cxn ang="0">
                  <a:pos x="43" y="32"/>
                </a:cxn>
                <a:cxn ang="0">
                  <a:pos x="47" y="37"/>
                </a:cxn>
                <a:cxn ang="0">
                  <a:pos x="50" y="41"/>
                </a:cxn>
                <a:cxn ang="0">
                  <a:pos x="53" y="52"/>
                </a:cxn>
                <a:cxn ang="0">
                  <a:pos x="52" y="61"/>
                </a:cxn>
                <a:cxn ang="0">
                  <a:pos x="49" y="68"/>
                </a:cxn>
                <a:cxn ang="0">
                  <a:pos x="47" y="72"/>
                </a:cxn>
                <a:cxn ang="0">
                  <a:pos x="45" y="75"/>
                </a:cxn>
                <a:cxn ang="0">
                  <a:pos x="36" y="78"/>
                </a:cxn>
                <a:cxn ang="0">
                  <a:pos x="30" y="81"/>
                </a:cxn>
                <a:cxn ang="0">
                  <a:pos x="26" y="82"/>
                </a:cxn>
                <a:cxn ang="0">
                  <a:pos x="10" y="82"/>
                </a:cxn>
                <a:cxn ang="0">
                  <a:pos x="8" y="81"/>
                </a:cxn>
                <a:cxn ang="0">
                  <a:pos x="5" y="78"/>
                </a:cxn>
                <a:cxn ang="0">
                  <a:pos x="2" y="76"/>
                </a:cxn>
                <a:cxn ang="0">
                  <a:pos x="0" y="74"/>
                </a:cxn>
                <a:cxn ang="0">
                  <a:pos x="0" y="72"/>
                </a:cxn>
                <a:cxn ang="0">
                  <a:pos x="2" y="69"/>
                </a:cxn>
                <a:cxn ang="0">
                  <a:pos x="5" y="66"/>
                </a:cxn>
                <a:cxn ang="0">
                  <a:pos x="8" y="65"/>
                </a:cxn>
                <a:cxn ang="0">
                  <a:pos x="9" y="65"/>
                </a:cxn>
                <a:cxn ang="0">
                  <a:pos x="10" y="66"/>
                </a:cxn>
                <a:cxn ang="0">
                  <a:pos x="12" y="66"/>
                </a:cxn>
                <a:cxn ang="0">
                  <a:pos x="13" y="68"/>
                </a:cxn>
                <a:cxn ang="0">
                  <a:pos x="16" y="69"/>
                </a:cxn>
                <a:cxn ang="0">
                  <a:pos x="19" y="72"/>
                </a:cxn>
                <a:cxn ang="0">
                  <a:pos x="25" y="75"/>
                </a:cxn>
                <a:cxn ang="0">
                  <a:pos x="26" y="75"/>
                </a:cxn>
                <a:cxn ang="0">
                  <a:pos x="27" y="76"/>
                </a:cxn>
                <a:cxn ang="0">
                  <a:pos x="33" y="76"/>
                </a:cxn>
                <a:cxn ang="0">
                  <a:pos x="39" y="74"/>
                </a:cxn>
                <a:cxn ang="0">
                  <a:pos x="42" y="68"/>
                </a:cxn>
                <a:cxn ang="0">
                  <a:pos x="43" y="64"/>
                </a:cxn>
                <a:cxn ang="0">
                  <a:pos x="42" y="59"/>
                </a:cxn>
                <a:cxn ang="0">
                  <a:pos x="40" y="54"/>
                </a:cxn>
                <a:cxn ang="0">
                  <a:pos x="36" y="51"/>
                </a:cxn>
                <a:cxn ang="0">
                  <a:pos x="32" y="47"/>
                </a:cxn>
                <a:cxn ang="0">
                  <a:pos x="20" y="42"/>
                </a:cxn>
                <a:cxn ang="0">
                  <a:pos x="6" y="39"/>
                </a:cxn>
                <a:cxn ang="0">
                  <a:pos x="0" y="39"/>
                </a:cxn>
                <a:cxn ang="0">
                  <a:pos x="16" y="0"/>
                </a:cxn>
              </a:cxnLst>
              <a:rect l="0" t="0" r="r" b="b"/>
              <a:pathLst>
                <a:path w="53" h="82">
                  <a:moveTo>
                    <a:pt x="16" y="0"/>
                  </a:moveTo>
                  <a:lnTo>
                    <a:pt x="53" y="0"/>
                  </a:lnTo>
                  <a:lnTo>
                    <a:pt x="46" y="14"/>
                  </a:lnTo>
                  <a:lnTo>
                    <a:pt x="15" y="14"/>
                  </a:lnTo>
                  <a:lnTo>
                    <a:pt x="10" y="22"/>
                  </a:lnTo>
                  <a:lnTo>
                    <a:pt x="29" y="25"/>
                  </a:lnTo>
                  <a:lnTo>
                    <a:pt x="43" y="32"/>
                  </a:lnTo>
                  <a:lnTo>
                    <a:pt x="47" y="37"/>
                  </a:lnTo>
                  <a:lnTo>
                    <a:pt x="50" y="41"/>
                  </a:lnTo>
                  <a:lnTo>
                    <a:pt x="53" y="52"/>
                  </a:lnTo>
                  <a:lnTo>
                    <a:pt x="52" y="61"/>
                  </a:lnTo>
                  <a:lnTo>
                    <a:pt x="49" y="68"/>
                  </a:lnTo>
                  <a:lnTo>
                    <a:pt x="47" y="72"/>
                  </a:lnTo>
                  <a:lnTo>
                    <a:pt x="45" y="75"/>
                  </a:lnTo>
                  <a:lnTo>
                    <a:pt x="36" y="78"/>
                  </a:lnTo>
                  <a:lnTo>
                    <a:pt x="30" y="81"/>
                  </a:lnTo>
                  <a:lnTo>
                    <a:pt x="26" y="82"/>
                  </a:lnTo>
                  <a:lnTo>
                    <a:pt x="10" y="82"/>
                  </a:lnTo>
                  <a:lnTo>
                    <a:pt x="8" y="81"/>
                  </a:lnTo>
                  <a:lnTo>
                    <a:pt x="5" y="78"/>
                  </a:lnTo>
                  <a:lnTo>
                    <a:pt x="2" y="76"/>
                  </a:lnTo>
                  <a:lnTo>
                    <a:pt x="0" y="74"/>
                  </a:lnTo>
                  <a:lnTo>
                    <a:pt x="0" y="72"/>
                  </a:lnTo>
                  <a:lnTo>
                    <a:pt x="2" y="69"/>
                  </a:lnTo>
                  <a:lnTo>
                    <a:pt x="5" y="66"/>
                  </a:lnTo>
                  <a:lnTo>
                    <a:pt x="8" y="65"/>
                  </a:lnTo>
                  <a:lnTo>
                    <a:pt x="9" y="65"/>
                  </a:lnTo>
                  <a:lnTo>
                    <a:pt x="10" y="66"/>
                  </a:lnTo>
                  <a:lnTo>
                    <a:pt x="12" y="66"/>
                  </a:lnTo>
                  <a:lnTo>
                    <a:pt x="13" y="68"/>
                  </a:lnTo>
                  <a:lnTo>
                    <a:pt x="16" y="69"/>
                  </a:lnTo>
                  <a:lnTo>
                    <a:pt x="19" y="72"/>
                  </a:lnTo>
                  <a:lnTo>
                    <a:pt x="25" y="75"/>
                  </a:lnTo>
                  <a:lnTo>
                    <a:pt x="26" y="75"/>
                  </a:lnTo>
                  <a:lnTo>
                    <a:pt x="27" y="76"/>
                  </a:lnTo>
                  <a:lnTo>
                    <a:pt x="33" y="76"/>
                  </a:lnTo>
                  <a:lnTo>
                    <a:pt x="39" y="74"/>
                  </a:lnTo>
                  <a:lnTo>
                    <a:pt x="42" y="68"/>
                  </a:lnTo>
                  <a:lnTo>
                    <a:pt x="43" y="64"/>
                  </a:lnTo>
                  <a:lnTo>
                    <a:pt x="42" y="59"/>
                  </a:lnTo>
                  <a:lnTo>
                    <a:pt x="40" y="54"/>
                  </a:lnTo>
                  <a:lnTo>
                    <a:pt x="36" y="51"/>
                  </a:lnTo>
                  <a:lnTo>
                    <a:pt x="32" y="47"/>
                  </a:lnTo>
                  <a:lnTo>
                    <a:pt x="20" y="42"/>
                  </a:lnTo>
                  <a:lnTo>
                    <a:pt x="6" y="39"/>
                  </a:lnTo>
                  <a:lnTo>
                    <a:pt x="0" y="3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1" name="Freeform 44"/>
            <p:cNvSpPr>
              <a:spLocks noEditPoints="1"/>
            </p:cNvSpPr>
            <p:nvPr/>
          </p:nvSpPr>
          <p:spPr bwMode="auto">
            <a:xfrm>
              <a:off x="3068638" y="3268663"/>
              <a:ext cx="80963" cy="133350"/>
            </a:xfrm>
            <a:custGeom>
              <a:avLst/>
              <a:gdLst/>
              <a:ahLst/>
              <a:cxnLst>
                <a:cxn ang="0">
                  <a:pos x="51" y="41"/>
                </a:cxn>
                <a:cxn ang="0">
                  <a:pos x="51" y="53"/>
                </a:cxn>
                <a:cxn ang="0">
                  <a:pos x="48" y="64"/>
                </a:cxn>
                <a:cxn ang="0">
                  <a:pos x="45" y="73"/>
                </a:cxn>
                <a:cxn ang="0">
                  <a:pos x="43" y="76"/>
                </a:cxn>
                <a:cxn ang="0">
                  <a:pos x="38" y="78"/>
                </a:cxn>
                <a:cxn ang="0">
                  <a:pos x="35" y="81"/>
                </a:cxn>
                <a:cxn ang="0">
                  <a:pos x="33" y="83"/>
                </a:cxn>
                <a:cxn ang="0">
                  <a:pos x="28" y="84"/>
                </a:cxn>
                <a:cxn ang="0">
                  <a:pos x="21" y="84"/>
                </a:cxn>
                <a:cxn ang="0">
                  <a:pos x="18" y="83"/>
                </a:cxn>
                <a:cxn ang="0">
                  <a:pos x="14" y="81"/>
                </a:cxn>
                <a:cxn ang="0">
                  <a:pos x="11" y="77"/>
                </a:cxn>
                <a:cxn ang="0">
                  <a:pos x="7" y="73"/>
                </a:cxn>
                <a:cxn ang="0">
                  <a:pos x="6" y="70"/>
                </a:cxn>
                <a:cxn ang="0">
                  <a:pos x="3" y="66"/>
                </a:cxn>
                <a:cxn ang="0">
                  <a:pos x="1" y="63"/>
                </a:cxn>
                <a:cxn ang="0">
                  <a:pos x="0" y="53"/>
                </a:cxn>
                <a:cxn ang="0">
                  <a:pos x="0" y="30"/>
                </a:cxn>
                <a:cxn ang="0">
                  <a:pos x="3" y="19"/>
                </a:cxn>
                <a:cxn ang="0">
                  <a:pos x="6" y="13"/>
                </a:cxn>
                <a:cxn ang="0">
                  <a:pos x="8" y="9"/>
                </a:cxn>
                <a:cxn ang="0">
                  <a:pos x="13" y="5"/>
                </a:cxn>
                <a:cxn ang="0">
                  <a:pos x="17" y="2"/>
                </a:cxn>
                <a:cxn ang="0">
                  <a:pos x="21" y="0"/>
                </a:cxn>
                <a:cxn ang="0">
                  <a:pos x="30" y="0"/>
                </a:cxn>
                <a:cxn ang="0">
                  <a:pos x="34" y="2"/>
                </a:cxn>
                <a:cxn ang="0">
                  <a:pos x="38" y="5"/>
                </a:cxn>
                <a:cxn ang="0">
                  <a:pos x="43" y="9"/>
                </a:cxn>
                <a:cxn ang="0">
                  <a:pos x="48" y="17"/>
                </a:cxn>
                <a:cxn ang="0">
                  <a:pos x="51" y="30"/>
                </a:cxn>
                <a:cxn ang="0">
                  <a:pos x="51" y="41"/>
                </a:cxn>
                <a:cxn ang="0">
                  <a:pos x="34" y="41"/>
                </a:cxn>
                <a:cxn ang="0">
                  <a:pos x="34" y="12"/>
                </a:cxn>
                <a:cxn ang="0">
                  <a:pos x="33" y="9"/>
                </a:cxn>
                <a:cxn ang="0">
                  <a:pos x="28" y="5"/>
                </a:cxn>
                <a:cxn ang="0">
                  <a:pos x="21" y="5"/>
                </a:cxn>
                <a:cxn ang="0">
                  <a:pos x="20" y="7"/>
                </a:cxn>
                <a:cxn ang="0">
                  <a:pos x="18" y="9"/>
                </a:cxn>
                <a:cxn ang="0">
                  <a:pos x="18" y="13"/>
                </a:cxn>
                <a:cxn ang="0">
                  <a:pos x="17" y="19"/>
                </a:cxn>
                <a:cxn ang="0">
                  <a:pos x="17" y="64"/>
                </a:cxn>
                <a:cxn ang="0">
                  <a:pos x="18" y="68"/>
                </a:cxn>
                <a:cxn ang="0">
                  <a:pos x="18" y="73"/>
                </a:cxn>
                <a:cxn ang="0">
                  <a:pos x="21" y="78"/>
                </a:cxn>
                <a:cxn ang="0">
                  <a:pos x="23" y="80"/>
                </a:cxn>
                <a:cxn ang="0">
                  <a:pos x="27" y="80"/>
                </a:cxn>
                <a:cxn ang="0">
                  <a:pos x="30" y="78"/>
                </a:cxn>
                <a:cxn ang="0">
                  <a:pos x="30" y="77"/>
                </a:cxn>
                <a:cxn ang="0">
                  <a:pos x="33" y="74"/>
                </a:cxn>
                <a:cxn ang="0">
                  <a:pos x="34" y="71"/>
                </a:cxn>
                <a:cxn ang="0">
                  <a:pos x="34" y="67"/>
                </a:cxn>
                <a:cxn ang="0">
                  <a:pos x="34" y="41"/>
                </a:cxn>
              </a:cxnLst>
              <a:rect l="0" t="0" r="r" b="b"/>
              <a:pathLst>
                <a:path w="51" h="84">
                  <a:moveTo>
                    <a:pt x="51" y="41"/>
                  </a:moveTo>
                  <a:lnTo>
                    <a:pt x="51" y="53"/>
                  </a:lnTo>
                  <a:lnTo>
                    <a:pt x="48" y="64"/>
                  </a:lnTo>
                  <a:lnTo>
                    <a:pt x="45" y="73"/>
                  </a:lnTo>
                  <a:lnTo>
                    <a:pt x="43" y="76"/>
                  </a:lnTo>
                  <a:lnTo>
                    <a:pt x="38" y="78"/>
                  </a:lnTo>
                  <a:lnTo>
                    <a:pt x="35" y="81"/>
                  </a:lnTo>
                  <a:lnTo>
                    <a:pt x="33" y="83"/>
                  </a:lnTo>
                  <a:lnTo>
                    <a:pt x="28" y="84"/>
                  </a:lnTo>
                  <a:lnTo>
                    <a:pt x="21" y="84"/>
                  </a:lnTo>
                  <a:lnTo>
                    <a:pt x="18" y="83"/>
                  </a:lnTo>
                  <a:lnTo>
                    <a:pt x="14" y="81"/>
                  </a:lnTo>
                  <a:lnTo>
                    <a:pt x="11" y="77"/>
                  </a:lnTo>
                  <a:lnTo>
                    <a:pt x="7" y="73"/>
                  </a:lnTo>
                  <a:lnTo>
                    <a:pt x="6" y="70"/>
                  </a:lnTo>
                  <a:lnTo>
                    <a:pt x="3" y="66"/>
                  </a:lnTo>
                  <a:lnTo>
                    <a:pt x="1" y="63"/>
                  </a:lnTo>
                  <a:lnTo>
                    <a:pt x="0" y="53"/>
                  </a:lnTo>
                  <a:lnTo>
                    <a:pt x="0" y="30"/>
                  </a:lnTo>
                  <a:lnTo>
                    <a:pt x="3" y="19"/>
                  </a:lnTo>
                  <a:lnTo>
                    <a:pt x="6" y="13"/>
                  </a:lnTo>
                  <a:lnTo>
                    <a:pt x="8" y="9"/>
                  </a:lnTo>
                  <a:lnTo>
                    <a:pt x="13" y="5"/>
                  </a:lnTo>
                  <a:lnTo>
                    <a:pt x="17" y="2"/>
                  </a:lnTo>
                  <a:lnTo>
                    <a:pt x="21" y="0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38" y="5"/>
                  </a:lnTo>
                  <a:lnTo>
                    <a:pt x="43" y="9"/>
                  </a:lnTo>
                  <a:lnTo>
                    <a:pt x="48" y="17"/>
                  </a:lnTo>
                  <a:lnTo>
                    <a:pt x="51" y="30"/>
                  </a:lnTo>
                  <a:lnTo>
                    <a:pt x="51" y="41"/>
                  </a:lnTo>
                  <a:close/>
                  <a:moveTo>
                    <a:pt x="34" y="41"/>
                  </a:moveTo>
                  <a:lnTo>
                    <a:pt x="34" y="12"/>
                  </a:lnTo>
                  <a:lnTo>
                    <a:pt x="33" y="9"/>
                  </a:lnTo>
                  <a:lnTo>
                    <a:pt x="28" y="5"/>
                  </a:lnTo>
                  <a:lnTo>
                    <a:pt x="21" y="5"/>
                  </a:lnTo>
                  <a:lnTo>
                    <a:pt x="20" y="7"/>
                  </a:lnTo>
                  <a:lnTo>
                    <a:pt x="18" y="9"/>
                  </a:lnTo>
                  <a:lnTo>
                    <a:pt x="18" y="13"/>
                  </a:lnTo>
                  <a:lnTo>
                    <a:pt x="17" y="19"/>
                  </a:lnTo>
                  <a:lnTo>
                    <a:pt x="17" y="64"/>
                  </a:lnTo>
                  <a:lnTo>
                    <a:pt x="18" y="68"/>
                  </a:lnTo>
                  <a:lnTo>
                    <a:pt x="18" y="73"/>
                  </a:lnTo>
                  <a:lnTo>
                    <a:pt x="21" y="78"/>
                  </a:lnTo>
                  <a:lnTo>
                    <a:pt x="23" y="80"/>
                  </a:lnTo>
                  <a:lnTo>
                    <a:pt x="27" y="80"/>
                  </a:lnTo>
                  <a:lnTo>
                    <a:pt x="30" y="78"/>
                  </a:lnTo>
                  <a:lnTo>
                    <a:pt x="30" y="77"/>
                  </a:lnTo>
                  <a:lnTo>
                    <a:pt x="33" y="74"/>
                  </a:lnTo>
                  <a:lnTo>
                    <a:pt x="34" y="71"/>
                  </a:lnTo>
                  <a:lnTo>
                    <a:pt x="34" y="67"/>
                  </a:lnTo>
                  <a:lnTo>
                    <a:pt x="34" y="4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2" name="Freeform 45"/>
            <p:cNvSpPr>
              <a:spLocks/>
            </p:cNvSpPr>
            <p:nvPr/>
          </p:nvSpPr>
          <p:spPr bwMode="auto">
            <a:xfrm>
              <a:off x="3167063" y="3370263"/>
              <a:ext cx="30163" cy="31750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2" y="2"/>
                </a:cxn>
                <a:cxn ang="0">
                  <a:pos x="16" y="3"/>
                </a:cxn>
                <a:cxn ang="0">
                  <a:pos x="17" y="6"/>
                </a:cxn>
                <a:cxn ang="0">
                  <a:pos x="19" y="7"/>
                </a:cxn>
                <a:cxn ang="0">
                  <a:pos x="19" y="13"/>
                </a:cxn>
                <a:cxn ang="0">
                  <a:pos x="17" y="16"/>
                </a:cxn>
                <a:cxn ang="0">
                  <a:pos x="16" y="17"/>
                </a:cxn>
                <a:cxn ang="0">
                  <a:pos x="13" y="19"/>
                </a:cxn>
                <a:cxn ang="0">
                  <a:pos x="12" y="20"/>
                </a:cxn>
                <a:cxn ang="0">
                  <a:pos x="6" y="20"/>
                </a:cxn>
                <a:cxn ang="0">
                  <a:pos x="5" y="19"/>
                </a:cxn>
                <a:cxn ang="0">
                  <a:pos x="2" y="17"/>
                </a:cxn>
                <a:cxn ang="0">
                  <a:pos x="0" y="16"/>
                </a:cxn>
                <a:cxn ang="0">
                  <a:pos x="0" y="6"/>
                </a:cxn>
                <a:cxn ang="0">
                  <a:pos x="2" y="3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9" y="0"/>
                </a:cxn>
              </a:cxnLst>
              <a:rect l="0" t="0" r="r" b="b"/>
              <a:pathLst>
                <a:path w="19" h="20">
                  <a:moveTo>
                    <a:pt x="9" y="0"/>
                  </a:moveTo>
                  <a:lnTo>
                    <a:pt x="12" y="2"/>
                  </a:lnTo>
                  <a:lnTo>
                    <a:pt x="16" y="3"/>
                  </a:lnTo>
                  <a:lnTo>
                    <a:pt x="17" y="6"/>
                  </a:lnTo>
                  <a:lnTo>
                    <a:pt x="19" y="7"/>
                  </a:lnTo>
                  <a:lnTo>
                    <a:pt x="19" y="13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3" y="19"/>
                  </a:lnTo>
                  <a:lnTo>
                    <a:pt x="12" y="20"/>
                  </a:lnTo>
                  <a:lnTo>
                    <a:pt x="6" y="20"/>
                  </a:lnTo>
                  <a:lnTo>
                    <a:pt x="5" y="19"/>
                  </a:lnTo>
                  <a:lnTo>
                    <a:pt x="2" y="17"/>
                  </a:lnTo>
                  <a:lnTo>
                    <a:pt x="0" y="16"/>
                  </a:lnTo>
                  <a:lnTo>
                    <a:pt x="0" y="6"/>
                  </a:lnTo>
                  <a:lnTo>
                    <a:pt x="2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3" name="Freeform 46"/>
            <p:cNvSpPr>
              <a:spLocks/>
            </p:cNvSpPr>
            <p:nvPr/>
          </p:nvSpPr>
          <p:spPr bwMode="auto">
            <a:xfrm>
              <a:off x="3213100" y="3271838"/>
              <a:ext cx="85725" cy="128588"/>
            </a:xfrm>
            <a:custGeom>
              <a:avLst/>
              <a:gdLst/>
              <a:ahLst/>
              <a:cxnLst>
                <a:cxn ang="0">
                  <a:pos x="18" y="81"/>
                </a:cxn>
                <a:cxn ang="0">
                  <a:pos x="40" y="14"/>
                </a:cxn>
                <a:cxn ang="0">
                  <a:pos x="23" y="14"/>
                </a:cxn>
                <a:cxn ang="0">
                  <a:pos x="14" y="15"/>
                </a:cxn>
                <a:cxn ang="0">
                  <a:pos x="7" y="17"/>
                </a:cxn>
                <a:cxn ang="0">
                  <a:pos x="4" y="20"/>
                </a:cxn>
                <a:cxn ang="0">
                  <a:pos x="3" y="24"/>
                </a:cxn>
                <a:cxn ang="0">
                  <a:pos x="0" y="24"/>
                </a:cxn>
                <a:cxn ang="0">
                  <a:pos x="7" y="0"/>
                </a:cxn>
                <a:cxn ang="0">
                  <a:pos x="54" y="0"/>
                </a:cxn>
                <a:cxn ang="0">
                  <a:pos x="25" y="81"/>
                </a:cxn>
                <a:cxn ang="0">
                  <a:pos x="18" y="81"/>
                </a:cxn>
              </a:cxnLst>
              <a:rect l="0" t="0" r="r" b="b"/>
              <a:pathLst>
                <a:path w="54" h="81">
                  <a:moveTo>
                    <a:pt x="18" y="81"/>
                  </a:moveTo>
                  <a:lnTo>
                    <a:pt x="40" y="14"/>
                  </a:lnTo>
                  <a:lnTo>
                    <a:pt x="23" y="14"/>
                  </a:lnTo>
                  <a:lnTo>
                    <a:pt x="14" y="15"/>
                  </a:lnTo>
                  <a:lnTo>
                    <a:pt x="7" y="17"/>
                  </a:lnTo>
                  <a:lnTo>
                    <a:pt x="4" y="20"/>
                  </a:lnTo>
                  <a:lnTo>
                    <a:pt x="3" y="24"/>
                  </a:lnTo>
                  <a:lnTo>
                    <a:pt x="0" y="24"/>
                  </a:lnTo>
                  <a:lnTo>
                    <a:pt x="7" y="0"/>
                  </a:lnTo>
                  <a:lnTo>
                    <a:pt x="54" y="0"/>
                  </a:lnTo>
                  <a:lnTo>
                    <a:pt x="25" y="81"/>
                  </a:lnTo>
                  <a:lnTo>
                    <a:pt x="18" y="8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4" name="Freeform 47"/>
            <p:cNvSpPr>
              <a:spLocks/>
            </p:cNvSpPr>
            <p:nvPr/>
          </p:nvSpPr>
          <p:spPr bwMode="auto">
            <a:xfrm>
              <a:off x="3309938" y="3271838"/>
              <a:ext cx="84138" cy="1301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53" y="0"/>
                </a:cxn>
                <a:cxn ang="0">
                  <a:pos x="45" y="14"/>
                </a:cxn>
                <a:cxn ang="0">
                  <a:pos x="14" y="14"/>
                </a:cxn>
                <a:cxn ang="0">
                  <a:pos x="10" y="22"/>
                </a:cxn>
                <a:cxn ang="0">
                  <a:pos x="28" y="25"/>
                </a:cxn>
                <a:cxn ang="0">
                  <a:pos x="43" y="32"/>
                </a:cxn>
                <a:cxn ang="0">
                  <a:pos x="47" y="37"/>
                </a:cxn>
                <a:cxn ang="0">
                  <a:pos x="50" y="41"/>
                </a:cxn>
                <a:cxn ang="0">
                  <a:pos x="53" y="52"/>
                </a:cxn>
                <a:cxn ang="0">
                  <a:pos x="51" y="61"/>
                </a:cxn>
                <a:cxn ang="0">
                  <a:pos x="48" y="68"/>
                </a:cxn>
                <a:cxn ang="0">
                  <a:pos x="45" y="72"/>
                </a:cxn>
                <a:cxn ang="0">
                  <a:pos x="44" y="75"/>
                </a:cxn>
                <a:cxn ang="0">
                  <a:pos x="35" y="78"/>
                </a:cxn>
                <a:cxn ang="0">
                  <a:pos x="30" y="81"/>
                </a:cxn>
                <a:cxn ang="0">
                  <a:pos x="26" y="82"/>
                </a:cxn>
                <a:cxn ang="0">
                  <a:pos x="10" y="82"/>
                </a:cxn>
                <a:cxn ang="0">
                  <a:pos x="7" y="81"/>
                </a:cxn>
                <a:cxn ang="0">
                  <a:pos x="4" y="78"/>
                </a:cxn>
                <a:cxn ang="0">
                  <a:pos x="1" y="76"/>
                </a:cxn>
                <a:cxn ang="0">
                  <a:pos x="0" y="74"/>
                </a:cxn>
                <a:cxn ang="0">
                  <a:pos x="0" y="72"/>
                </a:cxn>
                <a:cxn ang="0">
                  <a:pos x="1" y="69"/>
                </a:cxn>
                <a:cxn ang="0">
                  <a:pos x="6" y="65"/>
                </a:cxn>
                <a:cxn ang="0">
                  <a:pos x="7" y="65"/>
                </a:cxn>
                <a:cxn ang="0">
                  <a:pos x="10" y="66"/>
                </a:cxn>
                <a:cxn ang="0">
                  <a:pos x="11" y="66"/>
                </a:cxn>
                <a:cxn ang="0">
                  <a:pos x="13" y="68"/>
                </a:cxn>
                <a:cxn ang="0">
                  <a:pos x="16" y="69"/>
                </a:cxn>
                <a:cxn ang="0">
                  <a:pos x="18" y="72"/>
                </a:cxn>
                <a:cxn ang="0">
                  <a:pos x="24" y="75"/>
                </a:cxn>
                <a:cxn ang="0">
                  <a:pos x="26" y="75"/>
                </a:cxn>
                <a:cxn ang="0">
                  <a:pos x="27" y="76"/>
                </a:cxn>
                <a:cxn ang="0">
                  <a:pos x="33" y="76"/>
                </a:cxn>
                <a:cxn ang="0">
                  <a:pos x="38" y="74"/>
                </a:cxn>
                <a:cxn ang="0">
                  <a:pos x="41" y="68"/>
                </a:cxn>
                <a:cxn ang="0">
                  <a:pos x="43" y="64"/>
                </a:cxn>
                <a:cxn ang="0">
                  <a:pos x="41" y="59"/>
                </a:cxn>
                <a:cxn ang="0">
                  <a:pos x="40" y="54"/>
                </a:cxn>
                <a:cxn ang="0">
                  <a:pos x="35" y="51"/>
                </a:cxn>
                <a:cxn ang="0">
                  <a:pos x="31" y="47"/>
                </a:cxn>
                <a:cxn ang="0">
                  <a:pos x="20" y="42"/>
                </a:cxn>
                <a:cxn ang="0">
                  <a:pos x="6" y="39"/>
                </a:cxn>
                <a:cxn ang="0">
                  <a:pos x="0" y="39"/>
                </a:cxn>
                <a:cxn ang="0">
                  <a:pos x="16" y="0"/>
                </a:cxn>
              </a:cxnLst>
              <a:rect l="0" t="0" r="r" b="b"/>
              <a:pathLst>
                <a:path w="53" h="82">
                  <a:moveTo>
                    <a:pt x="16" y="0"/>
                  </a:moveTo>
                  <a:lnTo>
                    <a:pt x="53" y="0"/>
                  </a:lnTo>
                  <a:lnTo>
                    <a:pt x="45" y="14"/>
                  </a:lnTo>
                  <a:lnTo>
                    <a:pt x="14" y="14"/>
                  </a:lnTo>
                  <a:lnTo>
                    <a:pt x="10" y="22"/>
                  </a:lnTo>
                  <a:lnTo>
                    <a:pt x="28" y="25"/>
                  </a:lnTo>
                  <a:lnTo>
                    <a:pt x="43" y="32"/>
                  </a:lnTo>
                  <a:lnTo>
                    <a:pt x="47" y="37"/>
                  </a:lnTo>
                  <a:lnTo>
                    <a:pt x="50" y="41"/>
                  </a:lnTo>
                  <a:lnTo>
                    <a:pt x="53" y="52"/>
                  </a:lnTo>
                  <a:lnTo>
                    <a:pt x="51" y="61"/>
                  </a:lnTo>
                  <a:lnTo>
                    <a:pt x="48" y="68"/>
                  </a:lnTo>
                  <a:lnTo>
                    <a:pt x="45" y="72"/>
                  </a:lnTo>
                  <a:lnTo>
                    <a:pt x="44" y="75"/>
                  </a:lnTo>
                  <a:lnTo>
                    <a:pt x="35" y="78"/>
                  </a:lnTo>
                  <a:lnTo>
                    <a:pt x="30" y="81"/>
                  </a:lnTo>
                  <a:lnTo>
                    <a:pt x="26" y="82"/>
                  </a:lnTo>
                  <a:lnTo>
                    <a:pt x="10" y="82"/>
                  </a:lnTo>
                  <a:lnTo>
                    <a:pt x="7" y="81"/>
                  </a:lnTo>
                  <a:lnTo>
                    <a:pt x="4" y="78"/>
                  </a:lnTo>
                  <a:lnTo>
                    <a:pt x="1" y="76"/>
                  </a:lnTo>
                  <a:lnTo>
                    <a:pt x="0" y="74"/>
                  </a:lnTo>
                  <a:lnTo>
                    <a:pt x="0" y="72"/>
                  </a:lnTo>
                  <a:lnTo>
                    <a:pt x="1" y="69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10" y="66"/>
                  </a:lnTo>
                  <a:lnTo>
                    <a:pt x="11" y="66"/>
                  </a:lnTo>
                  <a:lnTo>
                    <a:pt x="13" y="68"/>
                  </a:lnTo>
                  <a:lnTo>
                    <a:pt x="16" y="69"/>
                  </a:lnTo>
                  <a:lnTo>
                    <a:pt x="18" y="72"/>
                  </a:lnTo>
                  <a:lnTo>
                    <a:pt x="24" y="75"/>
                  </a:lnTo>
                  <a:lnTo>
                    <a:pt x="26" y="75"/>
                  </a:lnTo>
                  <a:lnTo>
                    <a:pt x="27" y="76"/>
                  </a:lnTo>
                  <a:lnTo>
                    <a:pt x="33" y="76"/>
                  </a:lnTo>
                  <a:lnTo>
                    <a:pt x="38" y="74"/>
                  </a:lnTo>
                  <a:lnTo>
                    <a:pt x="41" y="68"/>
                  </a:lnTo>
                  <a:lnTo>
                    <a:pt x="43" y="64"/>
                  </a:lnTo>
                  <a:lnTo>
                    <a:pt x="41" y="59"/>
                  </a:lnTo>
                  <a:lnTo>
                    <a:pt x="40" y="54"/>
                  </a:lnTo>
                  <a:lnTo>
                    <a:pt x="35" y="51"/>
                  </a:lnTo>
                  <a:lnTo>
                    <a:pt x="31" y="47"/>
                  </a:lnTo>
                  <a:lnTo>
                    <a:pt x="20" y="42"/>
                  </a:lnTo>
                  <a:lnTo>
                    <a:pt x="6" y="39"/>
                  </a:lnTo>
                  <a:lnTo>
                    <a:pt x="0" y="3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5" name="Line 48"/>
            <p:cNvSpPr>
              <a:spLocks noChangeShapeType="1"/>
            </p:cNvSpPr>
            <p:nvPr/>
          </p:nvSpPr>
          <p:spPr bwMode="auto">
            <a:xfrm>
              <a:off x="1873250" y="3160713"/>
              <a:ext cx="1790700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6" name="Freeform 49"/>
            <p:cNvSpPr>
              <a:spLocks noEditPoints="1"/>
            </p:cNvSpPr>
            <p:nvPr/>
          </p:nvSpPr>
          <p:spPr bwMode="auto">
            <a:xfrm>
              <a:off x="1873250" y="1749425"/>
              <a:ext cx="1790700" cy="1425575"/>
            </a:xfrm>
            <a:custGeom>
              <a:avLst/>
              <a:gdLst/>
              <a:ahLst/>
              <a:cxnLst>
                <a:cxn ang="0">
                  <a:pos x="764" y="778"/>
                </a:cxn>
                <a:cxn ang="0">
                  <a:pos x="183" y="164"/>
                </a:cxn>
                <a:cxn ang="0">
                  <a:pos x="423" y="149"/>
                </a:cxn>
                <a:cxn ang="0">
                  <a:pos x="321" y="4"/>
                </a:cxn>
                <a:cxn ang="0">
                  <a:pos x="369" y="42"/>
                </a:cxn>
                <a:cxn ang="0">
                  <a:pos x="415" y="108"/>
                </a:cxn>
                <a:cxn ang="0">
                  <a:pos x="483" y="238"/>
                </a:cxn>
                <a:cxn ang="0">
                  <a:pos x="597" y="481"/>
                </a:cxn>
                <a:cxn ang="0">
                  <a:pos x="686" y="649"/>
                </a:cxn>
                <a:cxn ang="0">
                  <a:pos x="754" y="743"/>
                </a:cxn>
                <a:cxn ang="0">
                  <a:pos x="777" y="774"/>
                </a:cxn>
                <a:cxn ang="0">
                  <a:pos x="868" y="845"/>
                </a:cxn>
                <a:cxn ang="0">
                  <a:pos x="958" y="875"/>
                </a:cxn>
                <a:cxn ang="0">
                  <a:pos x="1024" y="892"/>
                </a:cxn>
                <a:cxn ang="0">
                  <a:pos x="933" y="882"/>
                </a:cxn>
                <a:cxn ang="0">
                  <a:pos x="865" y="856"/>
                </a:cxn>
                <a:cxn ang="0">
                  <a:pos x="810" y="821"/>
                </a:cxn>
                <a:cxn ang="0">
                  <a:pos x="769" y="782"/>
                </a:cxn>
                <a:cxn ang="0">
                  <a:pos x="723" y="727"/>
                </a:cxn>
                <a:cxn ang="0">
                  <a:pos x="675" y="653"/>
                </a:cxn>
                <a:cxn ang="0">
                  <a:pos x="609" y="532"/>
                </a:cxn>
                <a:cxn ang="0">
                  <a:pos x="562" y="440"/>
                </a:cxn>
                <a:cxn ang="0">
                  <a:pos x="483" y="268"/>
                </a:cxn>
                <a:cxn ang="0">
                  <a:pos x="427" y="154"/>
                </a:cxn>
                <a:cxn ang="0">
                  <a:pos x="399" y="105"/>
                </a:cxn>
                <a:cxn ang="0">
                  <a:pos x="338" y="28"/>
                </a:cxn>
                <a:cxn ang="0">
                  <a:pos x="305" y="12"/>
                </a:cxn>
                <a:cxn ang="0">
                  <a:pos x="271" y="18"/>
                </a:cxn>
                <a:cxn ang="0">
                  <a:pos x="253" y="39"/>
                </a:cxn>
                <a:cxn ang="0">
                  <a:pos x="231" y="73"/>
                </a:cxn>
                <a:cxn ang="0">
                  <a:pos x="203" y="142"/>
                </a:cxn>
                <a:cxn ang="0">
                  <a:pos x="163" y="285"/>
                </a:cxn>
                <a:cxn ang="0">
                  <a:pos x="118" y="508"/>
                </a:cxn>
                <a:cxn ang="0">
                  <a:pos x="69" y="747"/>
                </a:cxn>
                <a:cxn ang="0">
                  <a:pos x="68" y="764"/>
                </a:cxn>
                <a:cxn ang="0">
                  <a:pos x="54" y="822"/>
                </a:cxn>
                <a:cxn ang="0">
                  <a:pos x="38" y="866"/>
                </a:cxn>
                <a:cxn ang="0">
                  <a:pos x="25" y="886"/>
                </a:cxn>
                <a:cxn ang="0">
                  <a:pos x="13" y="898"/>
                </a:cxn>
                <a:cxn ang="0">
                  <a:pos x="0" y="889"/>
                </a:cxn>
                <a:cxn ang="0">
                  <a:pos x="17" y="878"/>
                </a:cxn>
                <a:cxn ang="0">
                  <a:pos x="32" y="849"/>
                </a:cxn>
                <a:cxn ang="0">
                  <a:pos x="57" y="761"/>
                </a:cxn>
                <a:cxn ang="0">
                  <a:pos x="67" y="713"/>
                </a:cxn>
                <a:cxn ang="0">
                  <a:pos x="106" y="505"/>
                </a:cxn>
                <a:cxn ang="0">
                  <a:pos x="150" y="288"/>
                </a:cxn>
                <a:cxn ang="0">
                  <a:pos x="175" y="193"/>
                </a:cxn>
                <a:cxn ang="0">
                  <a:pos x="206" y="100"/>
                </a:cxn>
                <a:cxn ang="0">
                  <a:pos x="221" y="69"/>
                </a:cxn>
                <a:cxn ang="0">
                  <a:pos x="240" y="34"/>
                </a:cxn>
                <a:cxn ang="0">
                  <a:pos x="253" y="18"/>
                </a:cxn>
                <a:cxn ang="0">
                  <a:pos x="277" y="2"/>
                </a:cxn>
              </a:cxnLst>
              <a:rect l="0" t="0" r="r" b="b"/>
              <a:pathLst>
                <a:path w="1128" h="898">
                  <a:moveTo>
                    <a:pt x="32" y="878"/>
                  </a:moveTo>
                  <a:lnTo>
                    <a:pt x="30" y="882"/>
                  </a:lnTo>
                  <a:lnTo>
                    <a:pt x="32" y="878"/>
                  </a:lnTo>
                  <a:close/>
                  <a:moveTo>
                    <a:pt x="764" y="778"/>
                  </a:moveTo>
                  <a:lnTo>
                    <a:pt x="769" y="782"/>
                  </a:lnTo>
                  <a:lnTo>
                    <a:pt x="764" y="778"/>
                  </a:lnTo>
                  <a:close/>
                  <a:moveTo>
                    <a:pt x="187" y="150"/>
                  </a:moveTo>
                  <a:lnTo>
                    <a:pt x="183" y="164"/>
                  </a:lnTo>
                  <a:lnTo>
                    <a:pt x="187" y="150"/>
                  </a:lnTo>
                  <a:close/>
                  <a:moveTo>
                    <a:pt x="422" y="146"/>
                  </a:moveTo>
                  <a:lnTo>
                    <a:pt x="423" y="147"/>
                  </a:lnTo>
                  <a:lnTo>
                    <a:pt x="423" y="149"/>
                  </a:lnTo>
                  <a:lnTo>
                    <a:pt x="422" y="146"/>
                  </a:lnTo>
                  <a:close/>
                  <a:moveTo>
                    <a:pt x="292" y="0"/>
                  </a:moveTo>
                  <a:lnTo>
                    <a:pt x="308" y="0"/>
                  </a:lnTo>
                  <a:lnTo>
                    <a:pt x="321" y="4"/>
                  </a:lnTo>
                  <a:lnTo>
                    <a:pt x="331" y="8"/>
                  </a:lnTo>
                  <a:lnTo>
                    <a:pt x="332" y="9"/>
                  </a:lnTo>
                  <a:lnTo>
                    <a:pt x="345" y="18"/>
                  </a:lnTo>
                  <a:lnTo>
                    <a:pt x="369" y="42"/>
                  </a:lnTo>
                  <a:lnTo>
                    <a:pt x="383" y="61"/>
                  </a:lnTo>
                  <a:lnTo>
                    <a:pt x="392" y="73"/>
                  </a:lnTo>
                  <a:lnTo>
                    <a:pt x="409" y="98"/>
                  </a:lnTo>
                  <a:lnTo>
                    <a:pt x="415" y="108"/>
                  </a:lnTo>
                  <a:lnTo>
                    <a:pt x="432" y="139"/>
                  </a:lnTo>
                  <a:lnTo>
                    <a:pt x="437" y="147"/>
                  </a:lnTo>
                  <a:lnTo>
                    <a:pt x="436" y="144"/>
                  </a:lnTo>
                  <a:lnTo>
                    <a:pt x="483" y="238"/>
                  </a:lnTo>
                  <a:lnTo>
                    <a:pt x="506" y="288"/>
                  </a:lnTo>
                  <a:lnTo>
                    <a:pt x="528" y="335"/>
                  </a:lnTo>
                  <a:lnTo>
                    <a:pt x="574" y="434"/>
                  </a:lnTo>
                  <a:lnTo>
                    <a:pt x="597" y="481"/>
                  </a:lnTo>
                  <a:lnTo>
                    <a:pt x="619" y="527"/>
                  </a:lnTo>
                  <a:lnTo>
                    <a:pt x="665" y="615"/>
                  </a:lnTo>
                  <a:lnTo>
                    <a:pt x="686" y="648"/>
                  </a:lnTo>
                  <a:lnTo>
                    <a:pt x="686" y="649"/>
                  </a:lnTo>
                  <a:lnTo>
                    <a:pt x="688" y="652"/>
                  </a:lnTo>
                  <a:lnTo>
                    <a:pt x="710" y="687"/>
                  </a:lnTo>
                  <a:lnTo>
                    <a:pt x="733" y="719"/>
                  </a:lnTo>
                  <a:lnTo>
                    <a:pt x="754" y="743"/>
                  </a:lnTo>
                  <a:lnTo>
                    <a:pt x="754" y="747"/>
                  </a:lnTo>
                  <a:lnTo>
                    <a:pt x="756" y="747"/>
                  </a:lnTo>
                  <a:lnTo>
                    <a:pt x="778" y="774"/>
                  </a:lnTo>
                  <a:lnTo>
                    <a:pt x="777" y="774"/>
                  </a:lnTo>
                  <a:lnTo>
                    <a:pt x="800" y="797"/>
                  </a:lnTo>
                  <a:lnTo>
                    <a:pt x="823" y="815"/>
                  </a:lnTo>
                  <a:lnTo>
                    <a:pt x="847" y="832"/>
                  </a:lnTo>
                  <a:lnTo>
                    <a:pt x="868" y="845"/>
                  </a:lnTo>
                  <a:lnTo>
                    <a:pt x="868" y="844"/>
                  </a:lnTo>
                  <a:lnTo>
                    <a:pt x="891" y="854"/>
                  </a:lnTo>
                  <a:lnTo>
                    <a:pt x="936" y="871"/>
                  </a:lnTo>
                  <a:lnTo>
                    <a:pt x="958" y="875"/>
                  </a:lnTo>
                  <a:lnTo>
                    <a:pt x="1024" y="879"/>
                  </a:lnTo>
                  <a:lnTo>
                    <a:pt x="1128" y="879"/>
                  </a:lnTo>
                  <a:lnTo>
                    <a:pt x="1128" y="892"/>
                  </a:lnTo>
                  <a:lnTo>
                    <a:pt x="1024" y="892"/>
                  </a:lnTo>
                  <a:lnTo>
                    <a:pt x="956" y="888"/>
                  </a:lnTo>
                  <a:lnTo>
                    <a:pt x="960" y="888"/>
                  </a:lnTo>
                  <a:lnTo>
                    <a:pt x="956" y="886"/>
                  </a:lnTo>
                  <a:lnTo>
                    <a:pt x="933" y="882"/>
                  </a:lnTo>
                  <a:lnTo>
                    <a:pt x="932" y="882"/>
                  </a:lnTo>
                  <a:lnTo>
                    <a:pt x="886" y="865"/>
                  </a:lnTo>
                  <a:lnTo>
                    <a:pt x="864" y="855"/>
                  </a:lnTo>
                  <a:lnTo>
                    <a:pt x="865" y="856"/>
                  </a:lnTo>
                  <a:lnTo>
                    <a:pt x="862" y="855"/>
                  </a:lnTo>
                  <a:lnTo>
                    <a:pt x="840" y="842"/>
                  </a:lnTo>
                  <a:lnTo>
                    <a:pt x="815" y="825"/>
                  </a:lnTo>
                  <a:lnTo>
                    <a:pt x="810" y="821"/>
                  </a:lnTo>
                  <a:lnTo>
                    <a:pt x="814" y="825"/>
                  </a:lnTo>
                  <a:lnTo>
                    <a:pt x="791" y="807"/>
                  </a:lnTo>
                  <a:lnTo>
                    <a:pt x="796" y="809"/>
                  </a:lnTo>
                  <a:lnTo>
                    <a:pt x="769" y="782"/>
                  </a:lnTo>
                  <a:lnTo>
                    <a:pt x="746" y="756"/>
                  </a:lnTo>
                  <a:lnTo>
                    <a:pt x="744" y="754"/>
                  </a:lnTo>
                  <a:lnTo>
                    <a:pt x="743" y="750"/>
                  </a:lnTo>
                  <a:lnTo>
                    <a:pt x="723" y="727"/>
                  </a:lnTo>
                  <a:lnTo>
                    <a:pt x="700" y="694"/>
                  </a:lnTo>
                  <a:lnTo>
                    <a:pt x="678" y="659"/>
                  </a:lnTo>
                  <a:lnTo>
                    <a:pt x="676" y="657"/>
                  </a:lnTo>
                  <a:lnTo>
                    <a:pt x="675" y="653"/>
                  </a:lnTo>
                  <a:lnTo>
                    <a:pt x="655" y="622"/>
                  </a:lnTo>
                  <a:lnTo>
                    <a:pt x="656" y="623"/>
                  </a:lnTo>
                  <a:lnTo>
                    <a:pt x="655" y="621"/>
                  </a:lnTo>
                  <a:lnTo>
                    <a:pt x="609" y="532"/>
                  </a:lnTo>
                  <a:lnTo>
                    <a:pt x="587" y="487"/>
                  </a:lnTo>
                  <a:lnTo>
                    <a:pt x="564" y="440"/>
                  </a:lnTo>
                  <a:lnTo>
                    <a:pt x="551" y="414"/>
                  </a:lnTo>
                  <a:lnTo>
                    <a:pt x="562" y="440"/>
                  </a:lnTo>
                  <a:lnTo>
                    <a:pt x="517" y="341"/>
                  </a:lnTo>
                  <a:lnTo>
                    <a:pt x="518" y="341"/>
                  </a:lnTo>
                  <a:lnTo>
                    <a:pt x="496" y="294"/>
                  </a:lnTo>
                  <a:lnTo>
                    <a:pt x="483" y="268"/>
                  </a:lnTo>
                  <a:lnTo>
                    <a:pt x="494" y="294"/>
                  </a:lnTo>
                  <a:lnTo>
                    <a:pt x="472" y="244"/>
                  </a:lnTo>
                  <a:lnTo>
                    <a:pt x="473" y="244"/>
                  </a:lnTo>
                  <a:lnTo>
                    <a:pt x="427" y="154"/>
                  </a:lnTo>
                  <a:lnTo>
                    <a:pt x="423" y="147"/>
                  </a:lnTo>
                  <a:lnTo>
                    <a:pt x="422" y="144"/>
                  </a:lnTo>
                  <a:lnTo>
                    <a:pt x="405" y="113"/>
                  </a:lnTo>
                  <a:lnTo>
                    <a:pt x="399" y="105"/>
                  </a:lnTo>
                  <a:lnTo>
                    <a:pt x="382" y="81"/>
                  </a:lnTo>
                  <a:lnTo>
                    <a:pt x="373" y="68"/>
                  </a:lnTo>
                  <a:lnTo>
                    <a:pt x="359" y="49"/>
                  </a:lnTo>
                  <a:lnTo>
                    <a:pt x="338" y="28"/>
                  </a:lnTo>
                  <a:lnTo>
                    <a:pt x="325" y="19"/>
                  </a:lnTo>
                  <a:lnTo>
                    <a:pt x="317" y="15"/>
                  </a:lnTo>
                  <a:lnTo>
                    <a:pt x="305" y="11"/>
                  </a:lnTo>
                  <a:lnTo>
                    <a:pt x="305" y="12"/>
                  </a:lnTo>
                  <a:lnTo>
                    <a:pt x="294" y="12"/>
                  </a:lnTo>
                  <a:lnTo>
                    <a:pt x="283" y="14"/>
                  </a:lnTo>
                  <a:lnTo>
                    <a:pt x="275" y="18"/>
                  </a:lnTo>
                  <a:lnTo>
                    <a:pt x="271" y="18"/>
                  </a:lnTo>
                  <a:lnTo>
                    <a:pt x="271" y="19"/>
                  </a:lnTo>
                  <a:lnTo>
                    <a:pt x="263" y="27"/>
                  </a:lnTo>
                  <a:lnTo>
                    <a:pt x="254" y="39"/>
                  </a:lnTo>
                  <a:lnTo>
                    <a:pt x="253" y="39"/>
                  </a:lnTo>
                  <a:lnTo>
                    <a:pt x="250" y="41"/>
                  </a:lnTo>
                  <a:lnTo>
                    <a:pt x="248" y="41"/>
                  </a:lnTo>
                  <a:lnTo>
                    <a:pt x="240" y="56"/>
                  </a:lnTo>
                  <a:lnTo>
                    <a:pt x="231" y="73"/>
                  </a:lnTo>
                  <a:lnTo>
                    <a:pt x="226" y="86"/>
                  </a:lnTo>
                  <a:lnTo>
                    <a:pt x="217" y="105"/>
                  </a:lnTo>
                  <a:lnTo>
                    <a:pt x="209" y="127"/>
                  </a:lnTo>
                  <a:lnTo>
                    <a:pt x="203" y="142"/>
                  </a:lnTo>
                  <a:lnTo>
                    <a:pt x="186" y="196"/>
                  </a:lnTo>
                  <a:lnTo>
                    <a:pt x="180" y="217"/>
                  </a:lnTo>
                  <a:lnTo>
                    <a:pt x="172" y="250"/>
                  </a:lnTo>
                  <a:lnTo>
                    <a:pt x="163" y="285"/>
                  </a:lnTo>
                  <a:lnTo>
                    <a:pt x="162" y="291"/>
                  </a:lnTo>
                  <a:lnTo>
                    <a:pt x="140" y="390"/>
                  </a:lnTo>
                  <a:lnTo>
                    <a:pt x="132" y="426"/>
                  </a:lnTo>
                  <a:lnTo>
                    <a:pt x="118" y="508"/>
                  </a:lnTo>
                  <a:lnTo>
                    <a:pt x="95" y="630"/>
                  </a:lnTo>
                  <a:lnTo>
                    <a:pt x="86" y="666"/>
                  </a:lnTo>
                  <a:lnTo>
                    <a:pt x="78" y="716"/>
                  </a:lnTo>
                  <a:lnTo>
                    <a:pt x="69" y="747"/>
                  </a:lnTo>
                  <a:lnTo>
                    <a:pt x="71" y="747"/>
                  </a:lnTo>
                  <a:lnTo>
                    <a:pt x="69" y="764"/>
                  </a:lnTo>
                  <a:lnTo>
                    <a:pt x="69" y="760"/>
                  </a:lnTo>
                  <a:lnTo>
                    <a:pt x="68" y="764"/>
                  </a:lnTo>
                  <a:lnTo>
                    <a:pt x="59" y="800"/>
                  </a:lnTo>
                  <a:lnTo>
                    <a:pt x="54" y="821"/>
                  </a:lnTo>
                  <a:lnTo>
                    <a:pt x="52" y="825"/>
                  </a:lnTo>
                  <a:lnTo>
                    <a:pt x="54" y="822"/>
                  </a:lnTo>
                  <a:lnTo>
                    <a:pt x="44" y="852"/>
                  </a:lnTo>
                  <a:lnTo>
                    <a:pt x="45" y="849"/>
                  </a:lnTo>
                  <a:lnTo>
                    <a:pt x="44" y="854"/>
                  </a:lnTo>
                  <a:lnTo>
                    <a:pt x="38" y="866"/>
                  </a:lnTo>
                  <a:lnTo>
                    <a:pt x="32" y="876"/>
                  </a:lnTo>
                  <a:lnTo>
                    <a:pt x="30" y="882"/>
                  </a:lnTo>
                  <a:lnTo>
                    <a:pt x="27" y="886"/>
                  </a:lnTo>
                  <a:lnTo>
                    <a:pt x="25" y="886"/>
                  </a:lnTo>
                  <a:lnTo>
                    <a:pt x="21" y="890"/>
                  </a:lnTo>
                  <a:lnTo>
                    <a:pt x="21" y="892"/>
                  </a:lnTo>
                  <a:lnTo>
                    <a:pt x="15" y="896"/>
                  </a:lnTo>
                  <a:lnTo>
                    <a:pt x="13" y="898"/>
                  </a:lnTo>
                  <a:lnTo>
                    <a:pt x="7" y="898"/>
                  </a:lnTo>
                  <a:lnTo>
                    <a:pt x="4" y="896"/>
                  </a:lnTo>
                  <a:lnTo>
                    <a:pt x="0" y="895"/>
                  </a:lnTo>
                  <a:lnTo>
                    <a:pt x="0" y="889"/>
                  </a:lnTo>
                  <a:lnTo>
                    <a:pt x="1" y="883"/>
                  </a:lnTo>
                  <a:lnTo>
                    <a:pt x="7" y="885"/>
                  </a:lnTo>
                  <a:lnTo>
                    <a:pt x="10" y="885"/>
                  </a:lnTo>
                  <a:lnTo>
                    <a:pt x="17" y="878"/>
                  </a:lnTo>
                  <a:lnTo>
                    <a:pt x="23" y="871"/>
                  </a:lnTo>
                  <a:lnTo>
                    <a:pt x="28" y="861"/>
                  </a:lnTo>
                  <a:lnTo>
                    <a:pt x="34" y="849"/>
                  </a:lnTo>
                  <a:lnTo>
                    <a:pt x="32" y="849"/>
                  </a:lnTo>
                  <a:lnTo>
                    <a:pt x="37" y="835"/>
                  </a:lnTo>
                  <a:lnTo>
                    <a:pt x="42" y="818"/>
                  </a:lnTo>
                  <a:lnTo>
                    <a:pt x="48" y="797"/>
                  </a:lnTo>
                  <a:lnTo>
                    <a:pt x="57" y="761"/>
                  </a:lnTo>
                  <a:lnTo>
                    <a:pt x="58" y="746"/>
                  </a:lnTo>
                  <a:lnTo>
                    <a:pt x="57" y="747"/>
                  </a:lnTo>
                  <a:lnTo>
                    <a:pt x="58" y="744"/>
                  </a:lnTo>
                  <a:lnTo>
                    <a:pt x="67" y="713"/>
                  </a:lnTo>
                  <a:lnTo>
                    <a:pt x="75" y="665"/>
                  </a:lnTo>
                  <a:lnTo>
                    <a:pt x="75" y="663"/>
                  </a:lnTo>
                  <a:lnTo>
                    <a:pt x="84" y="628"/>
                  </a:lnTo>
                  <a:lnTo>
                    <a:pt x="106" y="505"/>
                  </a:lnTo>
                  <a:lnTo>
                    <a:pt x="121" y="424"/>
                  </a:lnTo>
                  <a:lnTo>
                    <a:pt x="121" y="423"/>
                  </a:lnTo>
                  <a:lnTo>
                    <a:pt x="129" y="387"/>
                  </a:lnTo>
                  <a:lnTo>
                    <a:pt x="150" y="288"/>
                  </a:lnTo>
                  <a:lnTo>
                    <a:pt x="152" y="282"/>
                  </a:lnTo>
                  <a:lnTo>
                    <a:pt x="160" y="247"/>
                  </a:lnTo>
                  <a:lnTo>
                    <a:pt x="169" y="214"/>
                  </a:lnTo>
                  <a:lnTo>
                    <a:pt x="175" y="193"/>
                  </a:lnTo>
                  <a:lnTo>
                    <a:pt x="183" y="164"/>
                  </a:lnTo>
                  <a:lnTo>
                    <a:pt x="192" y="137"/>
                  </a:lnTo>
                  <a:lnTo>
                    <a:pt x="197" y="123"/>
                  </a:lnTo>
                  <a:lnTo>
                    <a:pt x="206" y="100"/>
                  </a:lnTo>
                  <a:lnTo>
                    <a:pt x="204" y="105"/>
                  </a:lnTo>
                  <a:lnTo>
                    <a:pt x="207" y="99"/>
                  </a:lnTo>
                  <a:lnTo>
                    <a:pt x="216" y="81"/>
                  </a:lnTo>
                  <a:lnTo>
                    <a:pt x="221" y="69"/>
                  </a:lnTo>
                  <a:lnTo>
                    <a:pt x="224" y="62"/>
                  </a:lnTo>
                  <a:lnTo>
                    <a:pt x="221" y="68"/>
                  </a:lnTo>
                  <a:lnTo>
                    <a:pt x="230" y="51"/>
                  </a:lnTo>
                  <a:lnTo>
                    <a:pt x="240" y="34"/>
                  </a:lnTo>
                  <a:lnTo>
                    <a:pt x="240" y="32"/>
                  </a:lnTo>
                  <a:lnTo>
                    <a:pt x="246" y="29"/>
                  </a:lnTo>
                  <a:lnTo>
                    <a:pt x="253" y="19"/>
                  </a:lnTo>
                  <a:lnTo>
                    <a:pt x="253" y="18"/>
                  </a:lnTo>
                  <a:lnTo>
                    <a:pt x="263" y="9"/>
                  </a:lnTo>
                  <a:lnTo>
                    <a:pt x="265" y="8"/>
                  </a:lnTo>
                  <a:lnTo>
                    <a:pt x="270" y="7"/>
                  </a:lnTo>
                  <a:lnTo>
                    <a:pt x="277" y="2"/>
                  </a:lnTo>
                  <a:lnTo>
                    <a:pt x="278" y="1"/>
                  </a:lnTo>
                  <a:lnTo>
                    <a:pt x="280" y="1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7" name="Freeform 50"/>
            <p:cNvSpPr>
              <a:spLocks noEditPoints="1"/>
            </p:cNvSpPr>
            <p:nvPr/>
          </p:nvSpPr>
          <p:spPr bwMode="auto">
            <a:xfrm>
              <a:off x="1873250" y="2287588"/>
              <a:ext cx="1790700" cy="887413"/>
            </a:xfrm>
            <a:custGeom>
              <a:avLst/>
              <a:gdLst/>
              <a:ahLst/>
              <a:cxnLst>
                <a:cxn ang="0">
                  <a:pos x="177" y="102"/>
                </a:cxn>
                <a:cxn ang="0">
                  <a:pos x="325" y="23"/>
                </a:cxn>
                <a:cxn ang="0">
                  <a:pos x="312" y="3"/>
                </a:cxn>
                <a:cxn ang="0">
                  <a:pos x="327" y="9"/>
                </a:cxn>
                <a:cxn ang="0">
                  <a:pos x="354" y="26"/>
                </a:cxn>
                <a:cxn ang="0">
                  <a:pos x="385" y="53"/>
                </a:cxn>
                <a:cxn ang="0">
                  <a:pos x="409" y="73"/>
                </a:cxn>
                <a:cxn ang="0">
                  <a:pos x="426" y="93"/>
                </a:cxn>
                <a:cxn ang="0">
                  <a:pos x="477" y="155"/>
                </a:cxn>
                <a:cxn ang="0">
                  <a:pos x="523" y="218"/>
                </a:cxn>
                <a:cxn ang="0">
                  <a:pos x="545" y="247"/>
                </a:cxn>
                <a:cxn ang="0">
                  <a:pos x="636" y="360"/>
                </a:cxn>
                <a:cxn ang="0">
                  <a:pos x="726" y="451"/>
                </a:cxn>
                <a:cxn ang="0">
                  <a:pos x="815" y="509"/>
                </a:cxn>
                <a:cxn ang="0">
                  <a:pos x="862" y="524"/>
                </a:cxn>
                <a:cxn ang="0">
                  <a:pos x="996" y="546"/>
                </a:cxn>
                <a:cxn ang="0">
                  <a:pos x="996" y="559"/>
                </a:cxn>
                <a:cxn ang="0">
                  <a:pos x="928" y="553"/>
                </a:cxn>
                <a:cxn ang="0">
                  <a:pos x="858" y="536"/>
                </a:cxn>
                <a:cxn ang="0">
                  <a:pos x="813" y="522"/>
                </a:cxn>
                <a:cxn ang="0">
                  <a:pos x="719" y="461"/>
                </a:cxn>
                <a:cxn ang="0">
                  <a:pos x="626" y="368"/>
                </a:cxn>
                <a:cxn ang="0">
                  <a:pos x="535" y="255"/>
                </a:cxn>
                <a:cxn ang="0">
                  <a:pos x="445" y="135"/>
                </a:cxn>
                <a:cxn ang="0">
                  <a:pos x="399" y="81"/>
                </a:cxn>
                <a:cxn ang="0">
                  <a:pos x="376" y="63"/>
                </a:cxn>
                <a:cxn ang="0">
                  <a:pos x="368" y="54"/>
                </a:cxn>
                <a:cxn ang="0">
                  <a:pos x="332" y="27"/>
                </a:cxn>
                <a:cxn ang="0">
                  <a:pos x="312" y="16"/>
                </a:cxn>
                <a:cxn ang="0">
                  <a:pos x="280" y="13"/>
                </a:cxn>
                <a:cxn ang="0">
                  <a:pos x="250" y="24"/>
                </a:cxn>
                <a:cxn ang="0">
                  <a:pos x="216" y="57"/>
                </a:cxn>
                <a:cxn ang="0">
                  <a:pos x="202" y="81"/>
                </a:cxn>
                <a:cxn ang="0">
                  <a:pos x="170" y="145"/>
                </a:cxn>
                <a:cxn ang="0">
                  <a:pos x="148" y="205"/>
                </a:cxn>
                <a:cxn ang="0">
                  <a:pos x="116" y="304"/>
                </a:cxn>
                <a:cxn ang="0">
                  <a:pos x="78" y="439"/>
                </a:cxn>
                <a:cxn ang="0">
                  <a:pos x="65" y="472"/>
                </a:cxn>
                <a:cxn ang="0">
                  <a:pos x="54" y="509"/>
                </a:cxn>
                <a:cxn ang="0">
                  <a:pos x="44" y="530"/>
                </a:cxn>
                <a:cxn ang="0">
                  <a:pos x="20" y="556"/>
                </a:cxn>
                <a:cxn ang="0">
                  <a:pos x="10" y="559"/>
                </a:cxn>
                <a:cxn ang="0">
                  <a:pos x="0" y="556"/>
                </a:cxn>
                <a:cxn ang="0">
                  <a:pos x="7" y="546"/>
                </a:cxn>
                <a:cxn ang="0">
                  <a:pos x="28" y="530"/>
                </a:cxn>
                <a:cxn ang="0">
                  <a:pos x="38" y="513"/>
                </a:cxn>
                <a:cxn ang="0">
                  <a:pos x="54" y="469"/>
                </a:cxn>
                <a:cxn ang="0">
                  <a:pos x="67" y="436"/>
                </a:cxn>
                <a:cxn ang="0">
                  <a:pos x="105" y="301"/>
                </a:cxn>
                <a:cxn ang="0">
                  <a:pos x="136" y="201"/>
                </a:cxn>
                <a:cxn ang="0">
                  <a:pos x="159" y="141"/>
                </a:cxn>
                <a:cxn ang="0">
                  <a:pos x="169" y="121"/>
                </a:cxn>
                <a:cxn ang="0">
                  <a:pos x="193" y="71"/>
                </a:cxn>
                <a:cxn ang="0">
                  <a:pos x="206" y="51"/>
                </a:cxn>
                <a:cxn ang="0">
                  <a:pos x="238" y="16"/>
                </a:cxn>
                <a:cxn ang="0">
                  <a:pos x="246" y="13"/>
                </a:cxn>
                <a:cxn ang="0">
                  <a:pos x="263" y="4"/>
                </a:cxn>
                <a:cxn ang="0">
                  <a:pos x="278" y="0"/>
                </a:cxn>
              </a:cxnLst>
              <a:rect l="0" t="0" r="r" b="b"/>
              <a:pathLst>
                <a:path w="1128" h="559">
                  <a:moveTo>
                    <a:pt x="177" y="102"/>
                  </a:moveTo>
                  <a:lnTo>
                    <a:pt x="175" y="108"/>
                  </a:lnTo>
                  <a:lnTo>
                    <a:pt x="177" y="102"/>
                  </a:lnTo>
                  <a:close/>
                  <a:moveTo>
                    <a:pt x="325" y="23"/>
                  </a:moveTo>
                  <a:lnTo>
                    <a:pt x="332" y="27"/>
                  </a:lnTo>
                  <a:lnTo>
                    <a:pt x="325" y="23"/>
                  </a:lnTo>
                  <a:close/>
                  <a:moveTo>
                    <a:pt x="278" y="0"/>
                  </a:moveTo>
                  <a:lnTo>
                    <a:pt x="292" y="0"/>
                  </a:lnTo>
                  <a:lnTo>
                    <a:pt x="312" y="3"/>
                  </a:lnTo>
                  <a:lnTo>
                    <a:pt x="315" y="3"/>
                  </a:lnTo>
                  <a:lnTo>
                    <a:pt x="325" y="7"/>
                  </a:lnTo>
                  <a:lnTo>
                    <a:pt x="327" y="9"/>
                  </a:lnTo>
                  <a:lnTo>
                    <a:pt x="339" y="17"/>
                  </a:lnTo>
                  <a:lnTo>
                    <a:pt x="359" y="30"/>
                  </a:lnTo>
                  <a:lnTo>
                    <a:pt x="354" y="26"/>
                  </a:lnTo>
                  <a:lnTo>
                    <a:pt x="362" y="31"/>
                  </a:lnTo>
                  <a:lnTo>
                    <a:pt x="376" y="44"/>
                  </a:lnTo>
                  <a:lnTo>
                    <a:pt x="385" y="53"/>
                  </a:lnTo>
                  <a:lnTo>
                    <a:pt x="406" y="71"/>
                  </a:lnTo>
                  <a:lnTo>
                    <a:pt x="418" y="83"/>
                  </a:lnTo>
                  <a:lnTo>
                    <a:pt x="409" y="73"/>
                  </a:lnTo>
                  <a:lnTo>
                    <a:pt x="426" y="91"/>
                  </a:lnTo>
                  <a:lnTo>
                    <a:pt x="423" y="90"/>
                  </a:lnTo>
                  <a:lnTo>
                    <a:pt x="426" y="93"/>
                  </a:lnTo>
                  <a:lnTo>
                    <a:pt x="432" y="100"/>
                  </a:lnTo>
                  <a:lnTo>
                    <a:pt x="454" y="127"/>
                  </a:lnTo>
                  <a:lnTo>
                    <a:pt x="477" y="155"/>
                  </a:lnTo>
                  <a:lnTo>
                    <a:pt x="472" y="148"/>
                  </a:lnTo>
                  <a:lnTo>
                    <a:pt x="477" y="156"/>
                  </a:lnTo>
                  <a:lnTo>
                    <a:pt x="523" y="218"/>
                  </a:lnTo>
                  <a:lnTo>
                    <a:pt x="545" y="246"/>
                  </a:lnTo>
                  <a:lnTo>
                    <a:pt x="540" y="239"/>
                  </a:lnTo>
                  <a:lnTo>
                    <a:pt x="545" y="247"/>
                  </a:lnTo>
                  <a:lnTo>
                    <a:pt x="568" y="277"/>
                  </a:lnTo>
                  <a:lnTo>
                    <a:pt x="591" y="306"/>
                  </a:lnTo>
                  <a:lnTo>
                    <a:pt x="636" y="360"/>
                  </a:lnTo>
                  <a:lnTo>
                    <a:pt x="635" y="360"/>
                  </a:lnTo>
                  <a:lnTo>
                    <a:pt x="680" y="408"/>
                  </a:lnTo>
                  <a:lnTo>
                    <a:pt x="726" y="451"/>
                  </a:lnTo>
                  <a:lnTo>
                    <a:pt x="771" y="485"/>
                  </a:lnTo>
                  <a:lnTo>
                    <a:pt x="815" y="510"/>
                  </a:lnTo>
                  <a:lnTo>
                    <a:pt x="815" y="509"/>
                  </a:lnTo>
                  <a:lnTo>
                    <a:pt x="840" y="519"/>
                  </a:lnTo>
                  <a:lnTo>
                    <a:pt x="861" y="524"/>
                  </a:lnTo>
                  <a:lnTo>
                    <a:pt x="862" y="524"/>
                  </a:lnTo>
                  <a:lnTo>
                    <a:pt x="885" y="533"/>
                  </a:lnTo>
                  <a:lnTo>
                    <a:pt x="929" y="542"/>
                  </a:lnTo>
                  <a:lnTo>
                    <a:pt x="996" y="546"/>
                  </a:lnTo>
                  <a:lnTo>
                    <a:pt x="1128" y="546"/>
                  </a:lnTo>
                  <a:lnTo>
                    <a:pt x="1128" y="559"/>
                  </a:lnTo>
                  <a:lnTo>
                    <a:pt x="996" y="559"/>
                  </a:lnTo>
                  <a:lnTo>
                    <a:pt x="928" y="554"/>
                  </a:lnTo>
                  <a:lnTo>
                    <a:pt x="932" y="554"/>
                  </a:lnTo>
                  <a:lnTo>
                    <a:pt x="928" y="553"/>
                  </a:lnTo>
                  <a:lnTo>
                    <a:pt x="882" y="544"/>
                  </a:lnTo>
                  <a:lnTo>
                    <a:pt x="881" y="544"/>
                  </a:lnTo>
                  <a:lnTo>
                    <a:pt x="858" y="536"/>
                  </a:lnTo>
                  <a:lnTo>
                    <a:pt x="835" y="530"/>
                  </a:lnTo>
                  <a:lnTo>
                    <a:pt x="811" y="520"/>
                  </a:lnTo>
                  <a:lnTo>
                    <a:pt x="813" y="522"/>
                  </a:lnTo>
                  <a:lnTo>
                    <a:pt x="810" y="520"/>
                  </a:lnTo>
                  <a:lnTo>
                    <a:pt x="764" y="495"/>
                  </a:lnTo>
                  <a:lnTo>
                    <a:pt x="719" y="461"/>
                  </a:lnTo>
                  <a:lnTo>
                    <a:pt x="717" y="459"/>
                  </a:lnTo>
                  <a:lnTo>
                    <a:pt x="672" y="417"/>
                  </a:lnTo>
                  <a:lnTo>
                    <a:pt x="626" y="368"/>
                  </a:lnTo>
                  <a:lnTo>
                    <a:pt x="581" y="314"/>
                  </a:lnTo>
                  <a:lnTo>
                    <a:pt x="558" y="286"/>
                  </a:lnTo>
                  <a:lnTo>
                    <a:pt x="535" y="255"/>
                  </a:lnTo>
                  <a:lnTo>
                    <a:pt x="513" y="226"/>
                  </a:lnTo>
                  <a:lnTo>
                    <a:pt x="467" y="164"/>
                  </a:lnTo>
                  <a:lnTo>
                    <a:pt x="445" y="135"/>
                  </a:lnTo>
                  <a:lnTo>
                    <a:pt x="422" y="108"/>
                  </a:lnTo>
                  <a:lnTo>
                    <a:pt x="416" y="100"/>
                  </a:lnTo>
                  <a:lnTo>
                    <a:pt x="399" y="81"/>
                  </a:lnTo>
                  <a:lnTo>
                    <a:pt x="398" y="80"/>
                  </a:lnTo>
                  <a:lnTo>
                    <a:pt x="398" y="81"/>
                  </a:lnTo>
                  <a:lnTo>
                    <a:pt x="376" y="63"/>
                  </a:lnTo>
                  <a:lnTo>
                    <a:pt x="382" y="67"/>
                  </a:lnTo>
                  <a:lnTo>
                    <a:pt x="368" y="53"/>
                  </a:lnTo>
                  <a:lnTo>
                    <a:pt x="368" y="54"/>
                  </a:lnTo>
                  <a:lnTo>
                    <a:pt x="354" y="41"/>
                  </a:lnTo>
                  <a:lnTo>
                    <a:pt x="346" y="36"/>
                  </a:lnTo>
                  <a:lnTo>
                    <a:pt x="332" y="27"/>
                  </a:lnTo>
                  <a:lnTo>
                    <a:pt x="319" y="19"/>
                  </a:lnTo>
                  <a:lnTo>
                    <a:pt x="312" y="14"/>
                  </a:lnTo>
                  <a:lnTo>
                    <a:pt x="312" y="16"/>
                  </a:lnTo>
                  <a:lnTo>
                    <a:pt x="311" y="16"/>
                  </a:lnTo>
                  <a:lnTo>
                    <a:pt x="291" y="13"/>
                  </a:lnTo>
                  <a:lnTo>
                    <a:pt x="280" y="13"/>
                  </a:lnTo>
                  <a:lnTo>
                    <a:pt x="270" y="14"/>
                  </a:lnTo>
                  <a:lnTo>
                    <a:pt x="260" y="19"/>
                  </a:lnTo>
                  <a:lnTo>
                    <a:pt x="250" y="24"/>
                  </a:lnTo>
                  <a:lnTo>
                    <a:pt x="246" y="24"/>
                  </a:lnTo>
                  <a:lnTo>
                    <a:pt x="223" y="48"/>
                  </a:lnTo>
                  <a:lnTo>
                    <a:pt x="216" y="57"/>
                  </a:lnTo>
                  <a:lnTo>
                    <a:pt x="203" y="78"/>
                  </a:lnTo>
                  <a:lnTo>
                    <a:pt x="207" y="73"/>
                  </a:lnTo>
                  <a:lnTo>
                    <a:pt x="202" y="81"/>
                  </a:lnTo>
                  <a:lnTo>
                    <a:pt x="184" y="114"/>
                  </a:lnTo>
                  <a:lnTo>
                    <a:pt x="179" y="127"/>
                  </a:lnTo>
                  <a:lnTo>
                    <a:pt x="170" y="145"/>
                  </a:lnTo>
                  <a:lnTo>
                    <a:pt x="162" y="168"/>
                  </a:lnTo>
                  <a:lnTo>
                    <a:pt x="156" y="182"/>
                  </a:lnTo>
                  <a:lnTo>
                    <a:pt x="148" y="205"/>
                  </a:lnTo>
                  <a:lnTo>
                    <a:pt x="139" y="232"/>
                  </a:lnTo>
                  <a:lnTo>
                    <a:pt x="130" y="256"/>
                  </a:lnTo>
                  <a:lnTo>
                    <a:pt x="116" y="304"/>
                  </a:lnTo>
                  <a:lnTo>
                    <a:pt x="94" y="382"/>
                  </a:lnTo>
                  <a:lnTo>
                    <a:pt x="88" y="404"/>
                  </a:lnTo>
                  <a:lnTo>
                    <a:pt x="78" y="439"/>
                  </a:lnTo>
                  <a:lnTo>
                    <a:pt x="78" y="441"/>
                  </a:lnTo>
                  <a:lnTo>
                    <a:pt x="69" y="459"/>
                  </a:lnTo>
                  <a:lnTo>
                    <a:pt x="65" y="472"/>
                  </a:lnTo>
                  <a:lnTo>
                    <a:pt x="59" y="493"/>
                  </a:lnTo>
                  <a:lnTo>
                    <a:pt x="59" y="495"/>
                  </a:lnTo>
                  <a:lnTo>
                    <a:pt x="54" y="509"/>
                  </a:lnTo>
                  <a:lnTo>
                    <a:pt x="48" y="519"/>
                  </a:lnTo>
                  <a:lnTo>
                    <a:pt x="44" y="529"/>
                  </a:lnTo>
                  <a:lnTo>
                    <a:pt x="44" y="530"/>
                  </a:lnTo>
                  <a:lnTo>
                    <a:pt x="38" y="539"/>
                  </a:lnTo>
                  <a:lnTo>
                    <a:pt x="37" y="539"/>
                  </a:lnTo>
                  <a:lnTo>
                    <a:pt x="20" y="556"/>
                  </a:lnTo>
                  <a:lnTo>
                    <a:pt x="18" y="556"/>
                  </a:lnTo>
                  <a:lnTo>
                    <a:pt x="13" y="557"/>
                  </a:lnTo>
                  <a:lnTo>
                    <a:pt x="10" y="559"/>
                  </a:lnTo>
                  <a:lnTo>
                    <a:pt x="7" y="559"/>
                  </a:lnTo>
                  <a:lnTo>
                    <a:pt x="4" y="557"/>
                  </a:lnTo>
                  <a:lnTo>
                    <a:pt x="0" y="556"/>
                  </a:lnTo>
                  <a:lnTo>
                    <a:pt x="0" y="550"/>
                  </a:lnTo>
                  <a:lnTo>
                    <a:pt x="1" y="544"/>
                  </a:lnTo>
                  <a:lnTo>
                    <a:pt x="7" y="546"/>
                  </a:lnTo>
                  <a:lnTo>
                    <a:pt x="10" y="546"/>
                  </a:lnTo>
                  <a:lnTo>
                    <a:pt x="14" y="544"/>
                  </a:lnTo>
                  <a:lnTo>
                    <a:pt x="28" y="530"/>
                  </a:lnTo>
                  <a:lnTo>
                    <a:pt x="32" y="524"/>
                  </a:lnTo>
                  <a:lnTo>
                    <a:pt x="37" y="515"/>
                  </a:lnTo>
                  <a:lnTo>
                    <a:pt x="38" y="513"/>
                  </a:lnTo>
                  <a:lnTo>
                    <a:pt x="42" y="505"/>
                  </a:lnTo>
                  <a:lnTo>
                    <a:pt x="48" y="490"/>
                  </a:lnTo>
                  <a:lnTo>
                    <a:pt x="54" y="469"/>
                  </a:lnTo>
                  <a:lnTo>
                    <a:pt x="58" y="455"/>
                  </a:lnTo>
                  <a:lnTo>
                    <a:pt x="59" y="453"/>
                  </a:lnTo>
                  <a:lnTo>
                    <a:pt x="67" y="436"/>
                  </a:lnTo>
                  <a:lnTo>
                    <a:pt x="77" y="401"/>
                  </a:lnTo>
                  <a:lnTo>
                    <a:pt x="82" y="380"/>
                  </a:lnTo>
                  <a:lnTo>
                    <a:pt x="105" y="301"/>
                  </a:lnTo>
                  <a:lnTo>
                    <a:pt x="119" y="252"/>
                  </a:lnTo>
                  <a:lnTo>
                    <a:pt x="128" y="228"/>
                  </a:lnTo>
                  <a:lnTo>
                    <a:pt x="136" y="201"/>
                  </a:lnTo>
                  <a:lnTo>
                    <a:pt x="145" y="178"/>
                  </a:lnTo>
                  <a:lnTo>
                    <a:pt x="150" y="164"/>
                  </a:lnTo>
                  <a:lnTo>
                    <a:pt x="159" y="141"/>
                  </a:lnTo>
                  <a:lnTo>
                    <a:pt x="157" y="145"/>
                  </a:lnTo>
                  <a:lnTo>
                    <a:pt x="160" y="139"/>
                  </a:lnTo>
                  <a:lnTo>
                    <a:pt x="169" y="121"/>
                  </a:lnTo>
                  <a:lnTo>
                    <a:pt x="175" y="110"/>
                  </a:lnTo>
                  <a:lnTo>
                    <a:pt x="177" y="102"/>
                  </a:lnTo>
                  <a:lnTo>
                    <a:pt x="193" y="71"/>
                  </a:lnTo>
                  <a:lnTo>
                    <a:pt x="192" y="74"/>
                  </a:lnTo>
                  <a:lnTo>
                    <a:pt x="197" y="66"/>
                  </a:lnTo>
                  <a:lnTo>
                    <a:pt x="206" y="51"/>
                  </a:lnTo>
                  <a:lnTo>
                    <a:pt x="206" y="50"/>
                  </a:lnTo>
                  <a:lnTo>
                    <a:pt x="214" y="40"/>
                  </a:lnTo>
                  <a:lnTo>
                    <a:pt x="238" y="16"/>
                  </a:lnTo>
                  <a:lnTo>
                    <a:pt x="240" y="16"/>
                  </a:lnTo>
                  <a:lnTo>
                    <a:pt x="241" y="14"/>
                  </a:lnTo>
                  <a:lnTo>
                    <a:pt x="246" y="13"/>
                  </a:lnTo>
                  <a:lnTo>
                    <a:pt x="254" y="9"/>
                  </a:lnTo>
                  <a:lnTo>
                    <a:pt x="256" y="7"/>
                  </a:lnTo>
                  <a:lnTo>
                    <a:pt x="263" y="4"/>
                  </a:lnTo>
                  <a:lnTo>
                    <a:pt x="265" y="2"/>
                  </a:lnTo>
                  <a:lnTo>
                    <a:pt x="268" y="2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8" name="Freeform 51"/>
            <p:cNvSpPr>
              <a:spLocks/>
            </p:cNvSpPr>
            <p:nvPr/>
          </p:nvSpPr>
          <p:spPr bwMode="auto">
            <a:xfrm>
              <a:off x="1873250" y="2646363"/>
              <a:ext cx="1790700" cy="525463"/>
            </a:xfrm>
            <a:custGeom>
              <a:avLst/>
              <a:gdLst/>
              <a:ahLst/>
              <a:cxnLst>
                <a:cxn ang="0">
                  <a:pos x="339" y="3"/>
                </a:cxn>
                <a:cxn ang="0">
                  <a:pos x="364" y="11"/>
                </a:cxn>
                <a:cxn ang="0">
                  <a:pos x="403" y="31"/>
                </a:cxn>
                <a:cxn ang="0">
                  <a:pos x="427" y="44"/>
                </a:cxn>
                <a:cxn ang="0">
                  <a:pos x="570" y="156"/>
                </a:cxn>
                <a:cxn ang="0">
                  <a:pos x="661" y="223"/>
                </a:cxn>
                <a:cxn ang="0">
                  <a:pos x="750" y="271"/>
                </a:cxn>
                <a:cxn ang="0">
                  <a:pos x="817" y="296"/>
                </a:cxn>
                <a:cxn ang="0">
                  <a:pos x="881" y="307"/>
                </a:cxn>
                <a:cxn ang="0">
                  <a:pos x="976" y="316"/>
                </a:cxn>
                <a:cxn ang="0">
                  <a:pos x="999" y="330"/>
                </a:cxn>
                <a:cxn ang="0">
                  <a:pos x="912" y="325"/>
                </a:cxn>
                <a:cxn ang="0">
                  <a:pos x="862" y="320"/>
                </a:cxn>
                <a:cxn ang="0">
                  <a:pos x="814" y="307"/>
                </a:cxn>
                <a:cxn ang="0">
                  <a:pos x="764" y="290"/>
                </a:cxn>
                <a:cxn ang="0">
                  <a:pos x="722" y="273"/>
                </a:cxn>
                <a:cxn ang="0">
                  <a:pos x="608" y="202"/>
                </a:cxn>
                <a:cxn ang="0">
                  <a:pos x="562" y="166"/>
                </a:cxn>
                <a:cxn ang="0">
                  <a:pos x="472" y="94"/>
                </a:cxn>
                <a:cxn ang="0">
                  <a:pos x="420" y="54"/>
                </a:cxn>
                <a:cxn ang="0">
                  <a:pos x="359" y="23"/>
                </a:cxn>
                <a:cxn ang="0">
                  <a:pos x="324" y="14"/>
                </a:cxn>
                <a:cxn ang="0">
                  <a:pos x="315" y="13"/>
                </a:cxn>
                <a:cxn ang="0">
                  <a:pos x="288" y="14"/>
                </a:cxn>
                <a:cxn ang="0">
                  <a:pos x="260" y="21"/>
                </a:cxn>
                <a:cxn ang="0">
                  <a:pos x="229" y="40"/>
                </a:cxn>
                <a:cxn ang="0">
                  <a:pos x="206" y="61"/>
                </a:cxn>
                <a:cxn ang="0">
                  <a:pos x="183" y="88"/>
                </a:cxn>
                <a:cxn ang="0">
                  <a:pos x="152" y="137"/>
                </a:cxn>
                <a:cxn ang="0">
                  <a:pos x="135" y="166"/>
                </a:cxn>
                <a:cxn ang="0">
                  <a:pos x="84" y="262"/>
                </a:cxn>
                <a:cxn ang="0">
                  <a:pos x="68" y="286"/>
                </a:cxn>
                <a:cxn ang="0">
                  <a:pos x="52" y="310"/>
                </a:cxn>
                <a:cxn ang="0">
                  <a:pos x="34" y="327"/>
                </a:cxn>
                <a:cxn ang="0">
                  <a:pos x="14" y="331"/>
                </a:cxn>
                <a:cxn ang="0">
                  <a:pos x="0" y="330"/>
                </a:cxn>
                <a:cxn ang="0">
                  <a:pos x="17" y="318"/>
                </a:cxn>
                <a:cxn ang="0">
                  <a:pos x="35" y="310"/>
                </a:cxn>
                <a:cxn ang="0">
                  <a:pos x="44" y="301"/>
                </a:cxn>
                <a:cxn ang="0">
                  <a:pos x="59" y="274"/>
                </a:cxn>
                <a:cxn ang="0">
                  <a:pos x="94" y="217"/>
                </a:cxn>
                <a:cxn ang="0">
                  <a:pos x="142" y="131"/>
                </a:cxn>
                <a:cxn ang="0">
                  <a:pos x="169" y="87"/>
                </a:cxn>
                <a:cxn ang="0">
                  <a:pos x="183" y="67"/>
                </a:cxn>
                <a:cxn ang="0">
                  <a:pos x="216" y="34"/>
                </a:cxn>
                <a:cxn ang="0">
                  <a:pos x="241" y="17"/>
                </a:cxn>
                <a:cxn ang="0">
                  <a:pos x="254" y="10"/>
                </a:cxn>
                <a:cxn ang="0">
                  <a:pos x="287" y="2"/>
                </a:cxn>
              </a:cxnLst>
              <a:rect l="0" t="0" r="r" b="b"/>
              <a:pathLst>
                <a:path w="1128" h="331">
                  <a:moveTo>
                    <a:pt x="291" y="0"/>
                  </a:moveTo>
                  <a:lnTo>
                    <a:pt x="317" y="0"/>
                  </a:lnTo>
                  <a:lnTo>
                    <a:pt x="325" y="2"/>
                  </a:lnTo>
                  <a:lnTo>
                    <a:pt x="339" y="3"/>
                  </a:lnTo>
                  <a:lnTo>
                    <a:pt x="338" y="2"/>
                  </a:lnTo>
                  <a:lnTo>
                    <a:pt x="341" y="3"/>
                  </a:lnTo>
                  <a:lnTo>
                    <a:pt x="354" y="7"/>
                  </a:lnTo>
                  <a:lnTo>
                    <a:pt x="364" y="11"/>
                  </a:lnTo>
                  <a:lnTo>
                    <a:pt x="378" y="17"/>
                  </a:lnTo>
                  <a:lnTo>
                    <a:pt x="373" y="16"/>
                  </a:lnTo>
                  <a:lnTo>
                    <a:pt x="378" y="19"/>
                  </a:lnTo>
                  <a:lnTo>
                    <a:pt x="403" y="31"/>
                  </a:lnTo>
                  <a:lnTo>
                    <a:pt x="405" y="31"/>
                  </a:lnTo>
                  <a:lnTo>
                    <a:pt x="410" y="36"/>
                  </a:lnTo>
                  <a:lnTo>
                    <a:pt x="426" y="44"/>
                  </a:lnTo>
                  <a:lnTo>
                    <a:pt x="427" y="44"/>
                  </a:lnTo>
                  <a:lnTo>
                    <a:pt x="456" y="65"/>
                  </a:lnTo>
                  <a:lnTo>
                    <a:pt x="479" y="84"/>
                  </a:lnTo>
                  <a:lnTo>
                    <a:pt x="501" y="101"/>
                  </a:lnTo>
                  <a:lnTo>
                    <a:pt x="570" y="156"/>
                  </a:lnTo>
                  <a:lnTo>
                    <a:pt x="592" y="173"/>
                  </a:lnTo>
                  <a:lnTo>
                    <a:pt x="615" y="192"/>
                  </a:lnTo>
                  <a:lnTo>
                    <a:pt x="638" y="206"/>
                  </a:lnTo>
                  <a:lnTo>
                    <a:pt x="661" y="223"/>
                  </a:lnTo>
                  <a:lnTo>
                    <a:pt x="683" y="237"/>
                  </a:lnTo>
                  <a:lnTo>
                    <a:pt x="727" y="263"/>
                  </a:lnTo>
                  <a:lnTo>
                    <a:pt x="727" y="262"/>
                  </a:lnTo>
                  <a:lnTo>
                    <a:pt x="750" y="271"/>
                  </a:lnTo>
                  <a:lnTo>
                    <a:pt x="771" y="280"/>
                  </a:lnTo>
                  <a:lnTo>
                    <a:pt x="773" y="281"/>
                  </a:lnTo>
                  <a:lnTo>
                    <a:pt x="796" y="290"/>
                  </a:lnTo>
                  <a:lnTo>
                    <a:pt x="817" y="296"/>
                  </a:lnTo>
                  <a:lnTo>
                    <a:pt x="841" y="301"/>
                  </a:lnTo>
                  <a:lnTo>
                    <a:pt x="864" y="307"/>
                  </a:lnTo>
                  <a:lnTo>
                    <a:pt x="885" y="308"/>
                  </a:lnTo>
                  <a:lnTo>
                    <a:pt x="881" y="307"/>
                  </a:lnTo>
                  <a:lnTo>
                    <a:pt x="886" y="308"/>
                  </a:lnTo>
                  <a:lnTo>
                    <a:pt x="909" y="313"/>
                  </a:lnTo>
                  <a:lnTo>
                    <a:pt x="953" y="316"/>
                  </a:lnTo>
                  <a:lnTo>
                    <a:pt x="976" y="316"/>
                  </a:lnTo>
                  <a:lnTo>
                    <a:pt x="999" y="317"/>
                  </a:lnTo>
                  <a:lnTo>
                    <a:pt x="1128" y="317"/>
                  </a:lnTo>
                  <a:lnTo>
                    <a:pt x="1128" y="330"/>
                  </a:lnTo>
                  <a:lnTo>
                    <a:pt x="999" y="330"/>
                  </a:lnTo>
                  <a:lnTo>
                    <a:pt x="976" y="328"/>
                  </a:lnTo>
                  <a:lnTo>
                    <a:pt x="953" y="328"/>
                  </a:lnTo>
                  <a:lnTo>
                    <a:pt x="908" y="325"/>
                  </a:lnTo>
                  <a:lnTo>
                    <a:pt x="912" y="325"/>
                  </a:lnTo>
                  <a:lnTo>
                    <a:pt x="908" y="324"/>
                  </a:lnTo>
                  <a:lnTo>
                    <a:pt x="885" y="320"/>
                  </a:lnTo>
                  <a:lnTo>
                    <a:pt x="885" y="321"/>
                  </a:lnTo>
                  <a:lnTo>
                    <a:pt x="862" y="320"/>
                  </a:lnTo>
                  <a:lnTo>
                    <a:pt x="864" y="320"/>
                  </a:lnTo>
                  <a:lnTo>
                    <a:pt x="861" y="318"/>
                  </a:lnTo>
                  <a:lnTo>
                    <a:pt x="838" y="313"/>
                  </a:lnTo>
                  <a:lnTo>
                    <a:pt x="814" y="307"/>
                  </a:lnTo>
                  <a:lnTo>
                    <a:pt x="791" y="301"/>
                  </a:lnTo>
                  <a:lnTo>
                    <a:pt x="769" y="293"/>
                  </a:lnTo>
                  <a:lnTo>
                    <a:pt x="767" y="293"/>
                  </a:lnTo>
                  <a:lnTo>
                    <a:pt x="764" y="290"/>
                  </a:lnTo>
                  <a:lnTo>
                    <a:pt x="746" y="283"/>
                  </a:lnTo>
                  <a:lnTo>
                    <a:pt x="723" y="273"/>
                  </a:lnTo>
                  <a:lnTo>
                    <a:pt x="724" y="274"/>
                  </a:lnTo>
                  <a:lnTo>
                    <a:pt x="722" y="273"/>
                  </a:lnTo>
                  <a:lnTo>
                    <a:pt x="676" y="247"/>
                  </a:lnTo>
                  <a:lnTo>
                    <a:pt x="653" y="233"/>
                  </a:lnTo>
                  <a:lnTo>
                    <a:pt x="631" y="216"/>
                  </a:lnTo>
                  <a:lnTo>
                    <a:pt x="608" y="202"/>
                  </a:lnTo>
                  <a:lnTo>
                    <a:pt x="604" y="199"/>
                  </a:lnTo>
                  <a:lnTo>
                    <a:pt x="607" y="202"/>
                  </a:lnTo>
                  <a:lnTo>
                    <a:pt x="584" y="183"/>
                  </a:lnTo>
                  <a:lnTo>
                    <a:pt x="562" y="166"/>
                  </a:lnTo>
                  <a:lnTo>
                    <a:pt x="553" y="159"/>
                  </a:lnTo>
                  <a:lnTo>
                    <a:pt x="561" y="166"/>
                  </a:lnTo>
                  <a:lnTo>
                    <a:pt x="493" y="111"/>
                  </a:lnTo>
                  <a:lnTo>
                    <a:pt x="472" y="94"/>
                  </a:lnTo>
                  <a:lnTo>
                    <a:pt x="462" y="87"/>
                  </a:lnTo>
                  <a:lnTo>
                    <a:pt x="470" y="94"/>
                  </a:lnTo>
                  <a:lnTo>
                    <a:pt x="447" y="75"/>
                  </a:lnTo>
                  <a:lnTo>
                    <a:pt x="420" y="54"/>
                  </a:lnTo>
                  <a:lnTo>
                    <a:pt x="403" y="46"/>
                  </a:lnTo>
                  <a:lnTo>
                    <a:pt x="398" y="41"/>
                  </a:lnTo>
                  <a:lnTo>
                    <a:pt x="372" y="29"/>
                  </a:lnTo>
                  <a:lnTo>
                    <a:pt x="359" y="23"/>
                  </a:lnTo>
                  <a:lnTo>
                    <a:pt x="349" y="19"/>
                  </a:lnTo>
                  <a:lnTo>
                    <a:pt x="338" y="14"/>
                  </a:lnTo>
                  <a:lnTo>
                    <a:pt x="338" y="16"/>
                  </a:lnTo>
                  <a:lnTo>
                    <a:pt x="324" y="14"/>
                  </a:lnTo>
                  <a:lnTo>
                    <a:pt x="334" y="14"/>
                  </a:lnTo>
                  <a:lnTo>
                    <a:pt x="324" y="13"/>
                  </a:lnTo>
                  <a:lnTo>
                    <a:pt x="315" y="11"/>
                  </a:lnTo>
                  <a:lnTo>
                    <a:pt x="315" y="13"/>
                  </a:lnTo>
                  <a:lnTo>
                    <a:pt x="292" y="13"/>
                  </a:lnTo>
                  <a:lnTo>
                    <a:pt x="292" y="11"/>
                  </a:lnTo>
                  <a:lnTo>
                    <a:pt x="290" y="13"/>
                  </a:lnTo>
                  <a:lnTo>
                    <a:pt x="288" y="14"/>
                  </a:lnTo>
                  <a:lnTo>
                    <a:pt x="278" y="14"/>
                  </a:lnTo>
                  <a:lnTo>
                    <a:pt x="270" y="19"/>
                  </a:lnTo>
                  <a:lnTo>
                    <a:pt x="265" y="19"/>
                  </a:lnTo>
                  <a:lnTo>
                    <a:pt x="260" y="21"/>
                  </a:lnTo>
                  <a:lnTo>
                    <a:pt x="251" y="27"/>
                  </a:lnTo>
                  <a:lnTo>
                    <a:pt x="248" y="27"/>
                  </a:lnTo>
                  <a:lnTo>
                    <a:pt x="246" y="29"/>
                  </a:lnTo>
                  <a:lnTo>
                    <a:pt x="229" y="40"/>
                  </a:lnTo>
                  <a:lnTo>
                    <a:pt x="223" y="44"/>
                  </a:lnTo>
                  <a:lnTo>
                    <a:pt x="223" y="43"/>
                  </a:lnTo>
                  <a:lnTo>
                    <a:pt x="214" y="51"/>
                  </a:lnTo>
                  <a:lnTo>
                    <a:pt x="206" y="61"/>
                  </a:lnTo>
                  <a:lnTo>
                    <a:pt x="192" y="75"/>
                  </a:lnTo>
                  <a:lnTo>
                    <a:pt x="193" y="75"/>
                  </a:lnTo>
                  <a:lnTo>
                    <a:pt x="184" y="88"/>
                  </a:lnTo>
                  <a:lnTo>
                    <a:pt x="183" y="88"/>
                  </a:lnTo>
                  <a:lnTo>
                    <a:pt x="177" y="94"/>
                  </a:lnTo>
                  <a:lnTo>
                    <a:pt x="179" y="94"/>
                  </a:lnTo>
                  <a:lnTo>
                    <a:pt x="162" y="119"/>
                  </a:lnTo>
                  <a:lnTo>
                    <a:pt x="152" y="137"/>
                  </a:lnTo>
                  <a:lnTo>
                    <a:pt x="139" y="159"/>
                  </a:lnTo>
                  <a:lnTo>
                    <a:pt x="136" y="162"/>
                  </a:lnTo>
                  <a:lnTo>
                    <a:pt x="139" y="161"/>
                  </a:lnTo>
                  <a:lnTo>
                    <a:pt x="135" y="166"/>
                  </a:lnTo>
                  <a:lnTo>
                    <a:pt x="116" y="200"/>
                  </a:lnTo>
                  <a:lnTo>
                    <a:pt x="103" y="223"/>
                  </a:lnTo>
                  <a:lnTo>
                    <a:pt x="94" y="244"/>
                  </a:lnTo>
                  <a:lnTo>
                    <a:pt x="84" y="262"/>
                  </a:lnTo>
                  <a:lnTo>
                    <a:pt x="78" y="271"/>
                  </a:lnTo>
                  <a:lnTo>
                    <a:pt x="77" y="273"/>
                  </a:lnTo>
                  <a:lnTo>
                    <a:pt x="69" y="281"/>
                  </a:lnTo>
                  <a:lnTo>
                    <a:pt x="68" y="286"/>
                  </a:lnTo>
                  <a:lnTo>
                    <a:pt x="68" y="287"/>
                  </a:lnTo>
                  <a:lnTo>
                    <a:pt x="54" y="308"/>
                  </a:lnTo>
                  <a:lnTo>
                    <a:pt x="52" y="308"/>
                  </a:lnTo>
                  <a:lnTo>
                    <a:pt x="52" y="310"/>
                  </a:lnTo>
                  <a:lnTo>
                    <a:pt x="47" y="314"/>
                  </a:lnTo>
                  <a:lnTo>
                    <a:pt x="47" y="317"/>
                  </a:lnTo>
                  <a:lnTo>
                    <a:pt x="45" y="318"/>
                  </a:lnTo>
                  <a:lnTo>
                    <a:pt x="34" y="327"/>
                  </a:lnTo>
                  <a:lnTo>
                    <a:pt x="31" y="327"/>
                  </a:lnTo>
                  <a:lnTo>
                    <a:pt x="24" y="328"/>
                  </a:lnTo>
                  <a:lnTo>
                    <a:pt x="23" y="331"/>
                  </a:lnTo>
                  <a:lnTo>
                    <a:pt x="14" y="331"/>
                  </a:lnTo>
                  <a:lnTo>
                    <a:pt x="14" y="330"/>
                  </a:lnTo>
                  <a:lnTo>
                    <a:pt x="10" y="331"/>
                  </a:lnTo>
                  <a:lnTo>
                    <a:pt x="8" y="331"/>
                  </a:lnTo>
                  <a:lnTo>
                    <a:pt x="0" y="330"/>
                  </a:lnTo>
                  <a:lnTo>
                    <a:pt x="1" y="318"/>
                  </a:lnTo>
                  <a:lnTo>
                    <a:pt x="8" y="320"/>
                  </a:lnTo>
                  <a:lnTo>
                    <a:pt x="13" y="318"/>
                  </a:lnTo>
                  <a:lnTo>
                    <a:pt x="17" y="318"/>
                  </a:lnTo>
                  <a:lnTo>
                    <a:pt x="18" y="317"/>
                  </a:lnTo>
                  <a:lnTo>
                    <a:pt x="21" y="317"/>
                  </a:lnTo>
                  <a:lnTo>
                    <a:pt x="28" y="316"/>
                  </a:lnTo>
                  <a:lnTo>
                    <a:pt x="35" y="310"/>
                  </a:lnTo>
                  <a:lnTo>
                    <a:pt x="37" y="307"/>
                  </a:lnTo>
                  <a:lnTo>
                    <a:pt x="37" y="304"/>
                  </a:lnTo>
                  <a:lnTo>
                    <a:pt x="40" y="304"/>
                  </a:lnTo>
                  <a:lnTo>
                    <a:pt x="44" y="301"/>
                  </a:lnTo>
                  <a:lnTo>
                    <a:pt x="57" y="281"/>
                  </a:lnTo>
                  <a:lnTo>
                    <a:pt x="58" y="277"/>
                  </a:lnTo>
                  <a:lnTo>
                    <a:pt x="58" y="276"/>
                  </a:lnTo>
                  <a:lnTo>
                    <a:pt x="59" y="274"/>
                  </a:lnTo>
                  <a:lnTo>
                    <a:pt x="68" y="264"/>
                  </a:lnTo>
                  <a:lnTo>
                    <a:pt x="74" y="256"/>
                  </a:lnTo>
                  <a:lnTo>
                    <a:pt x="84" y="239"/>
                  </a:lnTo>
                  <a:lnTo>
                    <a:pt x="94" y="217"/>
                  </a:lnTo>
                  <a:lnTo>
                    <a:pt x="106" y="195"/>
                  </a:lnTo>
                  <a:lnTo>
                    <a:pt x="125" y="159"/>
                  </a:lnTo>
                  <a:lnTo>
                    <a:pt x="129" y="154"/>
                  </a:lnTo>
                  <a:lnTo>
                    <a:pt x="142" y="131"/>
                  </a:lnTo>
                  <a:lnTo>
                    <a:pt x="152" y="114"/>
                  </a:lnTo>
                  <a:lnTo>
                    <a:pt x="165" y="92"/>
                  </a:lnTo>
                  <a:lnTo>
                    <a:pt x="160" y="100"/>
                  </a:lnTo>
                  <a:lnTo>
                    <a:pt x="169" y="87"/>
                  </a:lnTo>
                  <a:lnTo>
                    <a:pt x="169" y="85"/>
                  </a:lnTo>
                  <a:lnTo>
                    <a:pt x="175" y="80"/>
                  </a:lnTo>
                  <a:lnTo>
                    <a:pt x="183" y="68"/>
                  </a:lnTo>
                  <a:lnTo>
                    <a:pt x="183" y="67"/>
                  </a:lnTo>
                  <a:lnTo>
                    <a:pt x="197" y="53"/>
                  </a:lnTo>
                  <a:lnTo>
                    <a:pt x="206" y="43"/>
                  </a:lnTo>
                  <a:lnTo>
                    <a:pt x="214" y="34"/>
                  </a:lnTo>
                  <a:lnTo>
                    <a:pt x="216" y="34"/>
                  </a:lnTo>
                  <a:lnTo>
                    <a:pt x="221" y="30"/>
                  </a:lnTo>
                  <a:lnTo>
                    <a:pt x="230" y="24"/>
                  </a:lnTo>
                  <a:lnTo>
                    <a:pt x="240" y="19"/>
                  </a:lnTo>
                  <a:lnTo>
                    <a:pt x="241" y="17"/>
                  </a:lnTo>
                  <a:lnTo>
                    <a:pt x="246" y="16"/>
                  </a:lnTo>
                  <a:lnTo>
                    <a:pt x="253" y="11"/>
                  </a:lnTo>
                  <a:lnTo>
                    <a:pt x="253" y="10"/>
                  </a:lnTo>
                  <a:lnTo>
                    <a:pt x="254" y="10"/>
                  </a:lnTo>
                  <a:lnTo>
                    <a:pt x="264" y="6"/>
                  </a:lnTo>
                  <a:lnTo>
                    <a:pt x="270" y="6"/>
                  </a:lnTo>
                  <a:lnTo>
                    <a:pt x="278" y="2"/>
                  </a:lnTo>
                  <a:lnTo>
                    <a:pt x="287" y="2"/>
                  </a:lnTo>
                  <a:lnTo>
                    <a:pt x="291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9" name="Freeform 52"/>
            <p:cNvSpPr>
              <a:spLocks/>
            </p:cNvSpPr>
            <p:nvPr/>
          </p:nvSpPr>
          <p:spPr bwMode="auto">
            <a:xfrm>
              <a:off x="1873250" y="3135313"/>
              <a:ext cx="1790700" cy="36513"/>
            </a:xfrm>
            <a:custGeom>
              <a:avLst/>
              <a:gdLst/>
              <a:ahLst/>
              <a:cxnLst>
                <a:cxn ang="0">
                  <a:pos x="297" y="0"/>
                </a:cxn>
                <a:cxn ang="0">
                  <a:pos x="457" y="0"/>
                </a:cxn>
                <a:cxn ang="0">
                  <a:pos x="472" y="2"/>
                </a:cxn>
                <a:cxn ang="0">
                  <a:pos x="526" y="2"/>
                </a:cxn>
                <a:cxn ang="0">
                  <a:pos x="547" y="3"/>
                </a:cxn>
                <a:cxn ang="0">
                  <a:pos x="592" y="3"/>
                </a:cxn>
                <a:cxn ang="0">
                  <a:pos x="615" y="5"/>
                </a:cxn>
                <a:cxn ang="0">
                  <a:pos x="638" y="5"/>
                </a:cxn>
                <a:cxn ang="0">
                  <a:pos x="661" y="6"/>
                </a:cxn>
                <a:cxn ang="0">
                  <a:pos x="683" y="6"/>
                </a:cxn>
                <a:cxn ang="0">
                  <a:pos x="706" y="8"/>
                </a:cxn>
                <a:cxn ang="0">
                  <a:pos x="753" y="8"/>
                </a:cxn>
                <a:cxn ang="0">
                  <a:pos x="771" y="9"/>
                </a:cxn>
                <a:cxn ang="0">
                  <a:pos x="845" y="9"/>
                </a:cxn>
                <a:cxn ang="0">
                  <a:pos x="864" y="10"/>
                </a:cxn>
                <a:cxn ang="0">
                  <a:pos x="1128" y="10"/>
                </a:cxn>
                <a:cxn ang="0">
                  <a:pos x="1128" y="23"/>
                </a:cxn>
                <a:cxn ang="0">
                  <a:pos x="862" y="23"/>
                </a:cxn>
                <a:cxn ang="0">
                  <a:pos x="844" y="22"/>
                </a:cxn>
                <a:cxn ang="0">
                  <a:pos x="770" y="22"/>
                </a:cxn>
                <a:cxn ang="0">
                  <a:pos x="751" y="20"/>
                </a:cxn>
                <a:cxn ang="0">
                  <a:pos x="706" y="20"/>
                </a:cxn>
                <a:cxn ang="0">
                  <a:pos x="683" y="19"/>
                </a:cxn>
                <a:cxn ang="0">
                  <a:pos x="661" y="19"/>
                </a:cxn>
                <a:cxn ang="0">
                  <a:pos x="638" y="17"/>
                </a:cxn>
                <a:cxn ang="0">
                  <a:pos x="615" y="17"/>
                </a:cxn>
                <a:cxn ang="0">
                  <a:pos x="592" y="16"/>
                </a:cxn>
                <a:cxn ang="0">
                  <a:pos x="545" y="16"/>
                </a:cxn>
                <a:cxn ang="0">
                  <a:pos x="524" y="15"/>
                </a:cxn>
                <a:cxn ang="0">
                  <a:pos x="470" y="15"/>
                </a:cxn>
                <a:cxn ang="0">
                  <a:pos x="456" y="13"/>
                </a:cxn>
                <a:cxn ang="0">
                  <a:pos x="297" y="13"/>
                </a:cxn>
                <a:cxn ang="0">
                  <a:pos x="297" y="12"/>
                </a:cxn>
                <a:cxn ang="0">
                  <a:pos x="290" y="13"/>
                </a:cxn>
                <a:cxn ang="0">
                  <a:pos x="285" y="15"/>
                </a:cxn>
                <a:cxn ang="0">
                  <a:pos x="243" y="15"/>
                </a:cxn>
                <a:cxn ang="0">
                  <a:pos x="230" y="16"/>
                </a:cxn>
                <a:cxn ang="0">
                  <a:pos x="207" y="16"/>
                </a:cxn>
                <a:cxn ang="0">
                  <a:pos x="197" y="17"/>
                </a:cxn>
                <a:cxn ang="0">
                  <a:pos x="179" y="17"/>
                </a:cxn>
                <a:cxn ang="0">
                  <a:pos x="162" y="19"/>
                </a:cxn>
                <a:cxn ang="0">
                  <a:pos x="138" y="19"/>
                </a:cxn>
                <a:cxn ang="0">
                  <a:pos x="116" y="20"/>
                </a:cxn>
                <a:cxn ang="0">
                  <a:pos x="102" y="22"/>
                </a:cxn>
                <a:cxn ang="0">
                  <a:pos x="77" y="22"/>
                </a:cxn>
                <a:cxn ang="0">
                  <a:pos x="77" y="20"/>
                </a:cxn>
                <a:cxn ang="0">
                  <a:pos x="69" y="22"/>
                </a:cxn>
                <a:cxn ang="0">
                  <a:pos x="65" y="23"/>
                </a:cxn>
                <a:cxn ang="0">
                  <a:pos x="0" y="23"/>
                </a:cxn>
                <a:cxn ang="0">
                  <a:pos x="0" y="10"/>
                </a:cxn>
                <a:cxn ang="0">
                  <a:pos x="68" y="10"/>
                </a:cxn>
                <a:cxn ang="0">
                  <a:pos x="77" y="9"/>
                </a:cxn>
                <a:cxn ang="0">
                  <a:pos x="101" y="9"/>
                </a:cxn>
                <a:cxn ang="0">
                  <a:pos x="115" y="8"/>
                </a:cxn>
                <a:cxn ang="0">
                  <a:pos x="138" y="6"/>
                </a:cxn>
                <a:cxn ang="0">
                  <a:pos x="160" y="6"/>
                </a:cxn>
                <a:cxn ang="0">
                  <a:pos x="177" y="5"/>
                </a:cxn>
                <a:cxn ang="0">
                  <a:pos x="196" y="5"/>
                </a:cxn>
                <a:cxn ang="0">
                  <a:pos x="206" y="3"/>
                </a:cxn>
                <a:cxn ang="0">
                  <a:pos x="229" y="3"/>
                </a:cxn>
                <a:cxn ang="0">
                  <a:pos x="241" y="2"/>
                </a:cxn>
                <a:cxn ang="0">
                  <a:pos x="288" y="2"/>
                </a:cxn>
                <a:cxn ang="0">
                  <a:pos x="297" y="0"/>
                </a:cxn>
              </a:cxnLst>
              <a:rect l="0" t="0" r="r" b="b"/>
              <a:pathLst>
                <a:path w="1128" h="23">
                  <a:moveTo>
                    <a:pt x="297" y="0"/>
                  </a:moveTo>
                  <a:lnTo>
                    <a:pt x="457" y="0"/>
                  </a:lnTo>
                  <a:lnTo>
                    <a:pt x="472" y="2"/>
                  </a:lnTo>
                  <a:lnTo>
                    <a:pt x="526" y="2"/>
                  </a:lnTo>
                  <a:lnTo>
                    <a:pt x="547" y="3"/>
                  </a:lnTo>
                  <a:lnTo>
                    <a:pt x="592" y="3"/>
                  </a:lnTo>
                  <a:lnTo>
                    <a:pt x="615" y="5"/>
                  </a:lnTo>
                  <a:lnTo>
                    <a:pt x="638" y="5"/>
                  </a:lnTo>
                  <a:lnTo>
                    <a:pt x="661" y="6"/>
                  </a:lnTo>
                  <a:lnTo>
                    <a:pt x="683" y="6"/>
                  </a:lnTo>
                  <a:lnTo>
                    <a:pt x="706" y="8"/>
                  </a:lnTo>
                  <a:lnTo>
                    <a:pt x="753" y="8"/>
                  </a:lnTo>
                  <a:lnTo>
                    <a:pt x="771" y="9"/>
                  </a:lnTo>
                  <a:lnTo>
                    <a:pt x="845" y="9"/>
                  </a:lnTo>
                  <a:lnTo>
                    <a:pt x="864" y="10"/>
                  </a:lnTo>
                  <a:lnTo>
                    <a:pt x="1128" y="10"/>
                  </a:lnTo>
                  <a:lnTo>
                    <a:pt x="1128" y="23"/>
                  </a:lnTo>
                  <a:lnTo>
                    <a:pt x="862" y="23"/>
                  </a:lnTo>
                  <a:lnTo>
                    <a:pt x="844" y="22"/>
                  </a:lnTo>
                  <a:lnTo>
                    <a:pt x="770" y="22"/>
                  </a:lnTo>
                  <a:lnTo>
                    <a:pt x="751" y="20"/>
                  </a:lnTo>
                  <a:lnTo>
                    <a:pt x="706" y="20"/>
                  </a:lnTo>
                  <a:lnTo>
                    <a:pt x="683" y="19"/>
                  </a:lnTo>
                  <a:lnTo>
                    <a:pt x="661" y="19"/>
                  </a:lnTo>
                  <a:lnTo>
                    <a:pt x="638" y="17"/>
                  </a:lnTo>
                  <a:lnTo>
                    <a:pt x="615" y="17"/>
                  </a:lnTo>
                  <a:lnTo>
                    <a:pt x="592" y="16"/>
                  </a:lnTo>
                  <a:lnTo>
                    <a:pt x="545" y="16"/>
                  </a:lnTo>
                  <a:lnTo>
                    <a:pt x="524" y="15"/>
                  </a:lnTo>
                  <a:lnTo>
                    <a:pt x="470" y="15"/>
                  </a:lnTo>
                  <a:lnTo>
                    <a:pt x="456" y="13"/>
                  </a:lnTo>
                  <a:lnTo>
                    <a:pt x="297" y="13"/>
                  </a:lnTo>
                  <a:lnTo>
                    <a:pt x="297" y="12"/>
                  </a:lnTo>
                  <a:lnTo>
                    <a:pt x="290" y="13"/>
                  </a:lnTo>
                  <a:lnTo>
                    <a:pt x="285" y="15"/>
                  </a:lnTo>
                  <a:lnTo>
                    <a:pt x="243" y="15"/>
                  </a:lnTo>
                  <a:lnTo>
                    <a:pt x="230" y="16"/>
                  </a:lnTo>
                  <a:lnTo>
                    <a:pt x="207" y="16"/>
                  </a:lnTo>
                  <a:lnTo>
                    <a:pt x="197" y="17"/>
                  </a:lnTo>
                  <a:lnTo>
                    <a:pt x="179" y="17"/>
                  </a:lnTo>
                  <a:lnTo>
                    <a:pt x="162" y="19"/>
                  </a:lnTo>
                  <a:lnTo>
                    <a:pt x="138" y="19"/>
                  </a:lnTo>
                  <a:lnTo>
                    <a:pt x="116" y="20"/>
                  </a:lnTo>
                  <a:lnTo>
                    <a:pt x="102" y="22"/>
                  </a:lnTo>
                  <a:lnTo>
                    <a:pt x="77" y="22"/>
                  </a:lnTo>
                  <a:lnTo>
                    <a:pt x="77" y="20"/>
                  </a:lnTo>
                  <a:lnTo>
                    <a:pt x="69" y="22"/>
                  </a:lnTo>
                  <a:lnTo>
                    <a:pt x="65" y="23"/>
                  </a:lnTo>
                  <a:lnTo>
                    <a:pt x="0" y="23"/>
                  </a:lnTo>
                  <a:lnTo>
                    <a:pt x="0" y="10"/>
                  </a:lnTo>
                  <a:lnTo>
                    <a:pt x="68" y="10"/>
                  </a:lnTo>
                  <a:lnTo>
                    <a:pt x="77" y="9"/>
                  </a:lnTo>
                  <a:lnTo>
                    <a:pt x="101" y="9"/>
                  </a:lnTo>
                  <a:lnTo>
                    <a:pt x="115" y="8"/>
                  </a:lnTo>
                  <a:lnTo>
                    <a:pt x="138" y="6"/>
                  </a:lnTo>
                  <a:lnTo>
                    <a:pt x="160" y="6"/>
                  </a:lnTo>
                  <a:lnTo>
                    <a:pt x="177" y="5"/>
                  </a:lnTo>
                  <a:lnTo>
                    <a:pt x="196" y="5"/>
                  </a:lnTo>
                  <a:lnTo>
                    <a:pt x="206" y="3"/>
                  </a:lnTo>
                  <a:lnTo>
                    <a:pt x="229" y="3"/>
                  </a:lnTo>
                  <a:lnTo>
                    <a:pt x="241" y="2"/>
                  </a:lnTo>
                  <a:lnTo>
                    <a:pt x="288" y="2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rgbClr val="00FF00"/>
            </a:solidFill>
            <a:ln w="0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0" name="Line 53"/>
            <p:cNvSpPr>
              <a:spLocks noChangeShapeType="1"/>
            </p:cNvSpPr>
            <p:nvPr/>
          </p:nvSpPr>
          <p:spPr bwMode="auto">
            <a:xfrm>
              <a:off x="3503613" y="3327400"/>
              <a:ext cx="1588" cy="1588"/>
            </a:xfrm>
            <a:prstGeom prst="line">
              <a:avLst/>
            </a:prstGeom>
            <a:noFill/>
            <a:ln w="12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1" name="Freeform 54"/>
            <p:cNvSpPr>
              <a:spLocks/>
            </p:cNvSpPr>
            <p:nvPr/>
          </p:nvSpPr>
          <p:spPr bwMode="auto">
            <a:xfrm>
              <a:off x="3600450" y="3303588"/>
              <a:ext cx="107950" cy="1031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0"/>
                </a:cxn>
                <a:cxn ang="0">
                  <a:pos x="37" y="4"/>
                </a:cxn>
                <a:cxn ang="0">
                  <a:pos x="32" y="5"/>
                </a:cxn>
                <a:cxn ang="0">
                  <a:pos x="32" y="8"/>
                </a:cxn>
                <a:cxn ang="0">
                  <a:pos x="33" y="8"/>
                </a:cxn>
                <a:cxn ang="0">
                  <a:pos x="33" y="11"/>
                </a:cxn>
                <a:cxn ang="0">
                  <a:pos x="40" y="21"/>
                </a:cxn>
                <a:cxn ang="0">
                  <a:pos x="46" y="12"/>
                </a:cxn>
                <a:cxn ang="0">
                  <a:pos x="47" y="10"/>
                </a:cxn>
                <a:cxn ang="0">
                  <a:pos x="47" y="5"/>
                </a:cxn>
                <a:cxn ang="0">
                  <a:pos x="46" y="5"/>
                </a:cxn>
                <a:cxn ang="0">
                  <a:pos x="46" y="4"/>
                </a:cxn>
                <a:cxn ang="0">
                  <a:pos x="41" y="4"/>
                </a:cxn>
                <a:cxn ang="0">
                  <a:pos x="41" y="0"/>
                </a:cxn>
                <a:cxn ang="0">
                  <a:pos x="66" y="0"/>
                </a:cxn>
                <a:cxn ang="0">
                  <a:pos x="66" y="4"/>
                </a:cxn>
                <a:cxn ang="0">
                  <a:pos x="63" y="4"/>
                </a:cxn>
                <a:cxn ang="0">
                  <a:pos x="54" y="8"/>
                </a:cxn>
                <a:cxn ang="0">
                  <a:pos x="51" y="11"/>
                </a:cxn>
                <a:cxn ang="0">
                  <a:pos x="49" y="15"/>
                </a:cxn>
                <a:cxn ang="0">
                  <a:pos x="41" y="25"/>
                </a:cxn>
                <a:cxn ang="0">
                  <a:pos x="53" y="46"/>
                </a:cxn>
                <a:cxn ang="0">
                  <a:pos x="56" y="52"/>
                </a:cxn>
                <a:cxn ang="0">
                  <a:pos x="59" y="56"/>
                </a:cxn>
                <a:cxn ang="0">
                  <a:pos x="61" y="59"/>
                </a:cxn>
                <a:cxn ang="0">
                  <a:pos x="64" y="61"/>
                </a:cxn>
                <a:cxn ang="0">
                  <a:pos x="66" y="62"/>
                </a:cxn>
                <a:cxn ang="0">
                  <a:pos x="68" y="62"/>
                </a:cxn>
                <a:cxn ang="0">
                  <a:pos x="68" y="65"/>
                </a:cxn>
                <a:cxn ang="0">
                  <a:pos x="32" y="65"/>
                </a:cxn>
                <a:cxn ang="0">
                  <a:pos x="32" y="62"/>
                </a:cxn>
                <a:cxn ang="0">
                  <a:pos x="34" y="62"/>
                </a:cxn>
                <a:cxn ang="0">
                  <a:pos x="37" y="61"/>
                </a:cxn>
                <a:cxn ang="0">
                  <a:pos x="39" y="59"/>
                </a:cxn>
                <a:cxn ang="0">
                  <a:pos x="36" y="54"/>
                </a:cxn>
                <a:cxn ang="0">
                  <a:pos x="29" y="42"/>
                </a:cxn>
                <a:cxn ang="0">
                  <a:pos x="24" y="49"/>
                </a:cxn>
                <a:cxn ang="0">
                  <a:pos x="23" y="52"/>
                </a:cxn>
                <a:cxn ang="0">
                  <a:pos x="20" y="55"/>
                </a:cxn>
                <a:cxn ang="0">
                  <a:pos x="20" y="61"/>
                </a:cxn>
                <a:cxn ang="0">
                  <a:pos x="22" y="61"/>
                </a:cxn>
                <a:cxn ang="0">
                  <a:pos x="23" y="62"/>
                </a:cxn>
                <a:cxn ang="0">
                  <a:pos x="27" y="62"/>
                </a:cxn>
                <a:cxn ang="0">
                  <a:pos x="27" y="65"/>
                </a:cxn>
                <a:cxn ang="0">
                  <a:pos x="0" y="65"/>
                </a:cxn>
                <a:cxn ang="0">
                  <a:pos x="0" y="62"/>
                </a:cxn>
                <a:cxn ang="0">
                  <a:pos x="3" y="62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13" y="56"/>
                </a:cxn>
                <a:cxn ang="0">
                  <a:pos x="17" y="52"/>
                </a:cxn>
                <a:cxn ang="0">
                  <a:pos x="22" y="46"/>
                </a:cxn>
                <a:cxn ang="0">
                  <a:pos x="27" y="38"/>
                </a:cxn>
                <a:cxn ang="0">
                  <a:pos x="16" y="18"/>
                </a:cxn>
                <a:cxn ang="0">
                  <a:pos x="13" y="14"/>
                </a:cxn>
                <a:cxn ang="0">
                  <a:pos x="12" y="11"/>
                </a:cxn>
                <a:cxn ang="0">
                  <a:pos x="10" y="10"/>
                </a:cxn>
                <a:cxn ang="0">
                  <a:pos x="9" y="7"/>
                </a:cxn>
                <a:cxn ang="0">
                  <a:pos x="6" y="7"/>
                </a:cxn>
                <a:cxn ang="0">
                  <a:pos x="3" y="4"/>
                </a:cxn>
                <a:cxn ang="0">
                  <a:pos x="0" y="4"/>
                </a:cxn>
                <a:cxn ang="0">
                  <a:pos x="0" y="0"/>
                </a:cxn>
              </a:cxnLst>
              <a:rect l="0" t="0" r="r" b="b"/>
              <a:pathLst>
                <a:path w="68" h="65">
                  <a:moveTo>
                    <a:pt x="0" y="0"/>
                  </a:moveTo>
                  <a:lnTo>
                    <a:pt x="37" y="0"/>
                  </a:lnTo>
                  <a:lnTo>
                    <a:pt x="37" y="4"/>
                  </a:lnTo>
                  <a:lnTo>
                    <a:pt x="32" y="5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3" y="11"/>
                  </a:lnTo>
                  <a:lnTo>
                    <a:pt x="40" y="21"/>
                  </a:lnTo>
                  <a:lnTo>
                    <a:pt x="46" y="12"/>
                  </a:lnTo>
                  <a:lnTo>
                    <a:pt x="47" y="10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6" y="4"/>
                  </a:lnTo>
                  <a:lnTo>
                    <a:pt x="41" y="4"/>
                  </a:lnTo>
                  <a:lnTo>
                    <a:pt x="41" y="0"/>
                  </a:lnTo>
                  <a:lnTo>
                    <a:pt x="66" y="0"/>
                  </a:lnTo>
                  <a:lnTo>
                    <a:pt x="66" y="4"/>
                  </a:lnTo>
                  <a:lnTo>
                    <a:pt x="63" y="4"/>
                  </a:lnTo>
                  <a:lnTo>
                    <a:pt x="54" y="8"/>
                  </a:lnTo>
                  <a:lnTo>
                    <a:pt x="51" y="11"/>
                  </a:lnTo>
                  <a:lnTo>
                    <a:pt x="49" y="15"/>
                  </a:lnTo>
                  <a:lnTo>
                    <a:pt x="41" y="25"/>
                  </a:lnTo>
                  <a:lnTo>
                    <a:pt x="53" y="46"/>
                  </a:lnTo>
                  <a:lnTo>
                    <a:pt x="56" y="52"/>
                  </a:lnTo>
                  <a:lnTo>
                    <a:pt x="59" y="56"/>
                  </a:lnTo>
                  <a:lnTo>
                    <a:pt x="61" y="59"/>
                  </a:lnTo>
                  <a:lnTo>
                    <a:pt x="64" y="61"/>
                  </a:lnTo>
                  <a:lnTo>
                    <a:pt x="66" y="62"/>
                  </a:lnTo>
                  <a:lnTo>
                    <a:pt x="68" y="62"/>
                  </a:lnTo>
                  <a:lnTo>
                    <a:pt x="68" y="65"/>
                  </a:lnTo>
                  <a:lnTo>
                    <a:pt x="32" y="65"/>
                  </a:lnTo>
                  <a:lnTo>
                    <a:pt x="32" y="62"/>
                  </a:lnTo>
                  <a:lnTo>
                    <a:pt x="34" y="62"/>
                  </a:lnTo>
                  <a:lnTo>
                    <a:pt x="37" y="61"/>
                  </a:lnTo>
                  <a:lnTo>
                    <a:pt x="39" y="59"/>
                  </a:lnTo>
                  <a:lnTo>
                    <a:pt x="36" y="54"/>
                  </a:lnTo>
                  <a:lnTo>
                    <a:pt x="29" y="42"/>
                  </a:lnTo>
                  <a:lnTo>
                    <a:pt x="24" y="49"/>
                  </a:lnTo>
                  <a:lnTo>
                    <a:pt x="23" y="52"/>
                  </a:lnTo>
                  <a:lnTo>
                    <a:pt x="20" y="55"/>
                  </a:lnTo>
                  <a:lnTo>
                    <a:pt x="20" y="61"/>
                  </a:lnTo>
                  <a:lnTo>
                    <a:pt x="22" y="61"/>
                  </a:lnTo>
                  <a:lnTo>
                    <a:pt x="23" y="62"/>
                  </a:lnTo>
                  <a:lnTo>
                    <a:pt x="27" y="62"/>
                  </a:lnTo>
                  <a:lnTo>
                    <a:pt x="27" y="65"/>
                  </a:lnTo>
                  <a:lnTo>
                    <a:pt x="0" y="65"/>
                  </a:lnTo>
                  <a:lnTo>
                    <a:pt x="0" y="62"/>
                  </a:lnTo>
                  <a:lnTo>
                    <a:pt x="3" y="62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13" y="56"/>
                  </a:lnTo>
                  <a:lnTo>
                    <a:pt x="17" y="52"/>
                  </a:lnTo>
                  <a:lnTo>
                    <a:pt x="22" y="46"/>
                  </a:lnTo>
                  <a:lnTo>
                    <a:pt x="27" y="38"/>
                  </a:lnTo>
                  <a:lnTo>
                    <a:pt x="16" y="18"/>
                  </a:lnTo>
                  <a:lnTo>
                    <a:pt x="13" y="14"/>
                  </a:lnTo>
                  <a:lnTo>
                    <a:pt x="12" y="11"/>
                  </a:lnTo>
                  <a:lnTo>
                    <a:pt x="10" y="10"/>
                  </a:lnTo>
                  <a:lnTo>
                    <a:pt x="9" y="7"/>
                  </a:lnTo>
                  <a:lnTo>
                    <a:pt x="6" y="7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8" name="Group 754"/>
          <p:cNvGrpSpPr/>
          <p:nvPr/>
        </p:nvGrpSpPr>
        <p:grpSpPr>
          <a:xfrm>
            <a:off x="3730625" y="3708460"/>
            <a:ext cx="2281237" cy="1922463"/>
            <a:chOff x="3798888" y="1479550"/>
            <a:chExt cx="2281237" cy="1922463"/>
          </a:xfrm>
        </p:grpSpPr>
        <p:sp>
          <p:nvSpPr>
            <p:cNvPr id="453" name="Rectangle 59"/>
            <p:cNvSpPr>
              <a:spLocks noChangeArrowheads="1"/>
            </p:cNvSpPr>
            <p:nvPr/>
          </p:nvSpPr>
          <p:spPr bwMode="auto">
            <a:xfrm>
              <a:off x="4246563" y="1479550"/>
              <a:ext cx="1790700" cy="1738313"/>
            </a:xfrm>
            <a:prstGeom prst="rect">
              <a:avLst/>
            </a:prstGeom>
            <a:noFill/>
            <a:ln w="8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4" name="Line 60"/>
            <p:cNvSpPr>
              <a:spLocks noChangeShapeType="1"/>
            </p:cNvSpPr>
            <p:nvPr/>
          </p:nvSpPr>
          <p:spPr bwMode="auto">
            <a:xfrm flipV="1">
              <a:off x="4246563" y="1479550"/>
              <a:ext cx="1588" cy="1738313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5" name="Line 61"/>
            <p:cNvSpPr>
              <a:spLocks noChangeShapeType="1"/>
            </p:cNvSpPr>
            <p:nvPr/>
          </p:nvSpPr>
          <p:spPr bwMode="auto">
            <a:xfrm flipH="1">
              <a:off x="4246563" y="3217863"/>
              <a:ext cx="49213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6" name="Line 62"/>
            <p:cNvSpPr>
              <a:spLocks noChangeShapeType="1"/>
            </p:cNvSpPr>
            <p:nvPr/>
          </p:nvSpPr>
          <p:spPr bwMode="auto">
            <a:xfrm flipH="1">
              <a:off x="4246563" y="2989263"/>
              <a:ext cx="22225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7" name="Line 63"/>
            <p:cNvSpPr>
              <a:spLocks noChangeShapeType="1"/>
            </p:cNvSpPr>
            <p:nvPr/>
          </p:nvSpPr>
          <p:spPr bwMode="auto">
            <a:xfrm flipH="1">
              <a:off x="4246563" y="2759075"/>
              <a:ext cx="49213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8" name="Line 64"/>
            <p:cNvSpPr>
              <a:spLocks noChangeShapeType="1"/>
            </p:cNvSpPr>
            <p:nvPr/>
          </p:nvSpPr>
          <p:spPr bwMode="auto">
            <a:xfrm flipH="1">
              <a:off x="4246563" y="2528888"/>
              <a:ext cx="22225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9" name="Line 65"/>
            <p:cNvSpPr>
              <a:spLocks noChangeShapeType="1"/>
            </p:cNvSpPr>
            <p:nvPr/>
          </p:nvSpPr>
          <p:spPr bwMode="auto">
            <a:xfrm flipH="1">
              <a:off x="4246563" y="2303463"/>
              <a:ext cx="49213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0" name="Line 66"/>
            <p:cNvSpPr>
              <a:spLocks noChangeShapeType="1"/>
            </p:cNvSpPr>
            <p:nvPr/>
          </p:nvSpPr>
          <p:spPr bwMode="auto">
            <a:xfrm flipH="1">
              <a:off x="4246563" y="2073275"/>
              <a:ext cx="22225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1" name="Line 67"/>
            <p:cNvSpPr>
              <a:spLocks noChangeShapeType="1"/>
            </p:cNvSpPr>
            <p:nvPr/>
          </p:nvSpPr>
          <p:spPr bwMode="auto">
            <a:xfrm flipH="1">
              <a:off x="4246563" y="1843088"/>
              <a:ext cx="49213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2" name="Line 68"/>
            <p:cNvSpPr>
              <a:spLocks noChangeShapeType="1"/>
            </p:cNvSpPr>
            <p:nvPr/>
          </p:nvSpPr>
          <p:spPr bwMode="auto">
            <a:xfrm flipH="1">
              <a:off x="4246563" y="1843088"/>
              <a:ext cx="49213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3" name="Line 69"/>
            <p:cNvSpPr>
              <a:spLocks noChangeShapeType="1"/>
            </p:cNvSpPr>
            <p:nvPr/>
          </p:nvSpPr>
          <p:spPr bwMode="auto">
            <a:xfrm flipH="1">
              <a:off x="4246563" y="1617663"/>
              <a:ext cx="22225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4" name="Rectangle 70"/>
            <p:cNvSpPr>
              <a:spLocks noChangeArrowheads="1"/>
            </p:cNvSpPr>
            <p:nvPr/>
          </p:nvSpPr>
          <p:spPr bwMode="auto">
            <a:xfrm>
              <a:off x="3798888" y="3230563"/>
              <a:ext cx="52388" cy="174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5" name="Freeform 71"/>
            <p:cNvSpPr>
              <a:spLocks noEditPoints="1"/>
            </p:cNvSpPr>
            <p:nvPr/>
          </p:nvSpPr>
          <p:spPr bwMode="auto">
            <a:xfrm>
              <a:off x="3862388" y="3151188"/>
              <a:ext cx="84138" cy="133350"/>
            </a:xfrm>
            <a:custGeom>
              <a:avLst/>
              <a:gdLst/>
              <a:ahLst/>
              <a:cxnLst>
                <a:cxn ang="0">
                  <a:pos x="53" y="42"/>
                </a:cxn>
                <a:cxn ang="0">
                  <a:pos x="48" y="64"/>
                </a:cxn>
                <a:cxn ang="0">
                  <a:pos x="46" y="73"/>
                </a:cxn>
                <a:cxn ang="0">
                  <a:pos x="44" y="76"/>
                </a:cxn>
                <a:cxn ang="0">
                  <a:pos x="36" y="81"/>
                </a:cxn>
                <a:cxn ang="0">
                  <a:pos x="34" y="83"/>
                </a:cxn>
                <a:cxn ang="0">
                  <a:pos x="31" y="84"/>
                </a:cxn>
                <a:cxn ang="0">
                  <a:pos x="23" y="84"/>
                </a:cxn>
                <a:cxn ang="0">
                  <a:pos x="19" y="83"/>
                </a:cxn>
                <a:cxn ang="0">
                  <a:pos x="16" y="81"/>
                </a:cxn>
                <a:cxn ang="0">
                  <a:pos x="11" y="77"/>
                </a:cxn>
                <a:cxn ang="0">
                  <a:pos x="9" y="73"/>
                </a:cxn>
                <a:cxn ang="0">
                  <a:pos x="6" y="70"/>
                </a:cxn>
                <a:cxn ang="0">
                  <a:pos x="4" y="66"/>
                </a:cxn>
                <a:cxn ang="0">
                  <a:pos x="3" y="63"/>
                </a:cxn>
                <a:cxn ang="0">
                  <a:pos x="0" y="43"/>
                </a:cxn>
                <a:cxn ang="0">
                  <a:pos x="4" y="19"/>
                </a:cxn>
                <a:cxn ang="0">
                  <a:pos x="7" y="13"/>
                </a:cxn>
                <a:cxn ang="0">
                  <a:pos x="13" y="5"/>
                </a:cxn>
                <a:cxn ang="0">
                  <a:pos x="17" y="2"/>
                </a:cxn>
                <a:cxn ang="0">
                  <a:pos x="21" y="0"/>
                </a:cxn>
                <a:cxn ang="0">
                  <a:pos x="31" y="0"/>
                </a:cxn>
                <a:cxn ang="0">
                  <a:pos x="36" y="2"/>
                </a:cxn>
                <a:cxn ang="0">
                  <a:pos x="40" y="5"/>
                </a:cxn>
                <a:cxn ang="0">
                  <a:pos x="48" y="17"/>
                </a:cxn>
                <a:cxn ang="0">
                  <a:pos x="51" y="30"/>
                </a:cxn>
                <a:cxn ang="0">
                  <a:pos x="53" y="42"/>
                </a:cxn>
                <a:cxn ang="0">
                  <a:pos x="34" y="42"/>
                </a:cxn>
                <a:cxn ang="0">
                  <a:pos x="34" y="12"/>
                </a:cxn>
                <a:cxn ang="0">
                  <a:pos x="31" y="6"/>
                </a:cxn>
                <a:cxn ang="0">
                  <a:pos x="30" y="5"/>
                </a:cxn>
                <a:cxn ang="0">
                  <a:pos x="23" y="5"/>
                </a:cxn>
                <a:cxn ang="0">
                  <a:pos x="21" y="7"/>
                </a:cxn>
                <a:cxn ang="0">
                  <a:pos x="20" y="9"/>
                </a:cxn>
                <a:cxn ang="0">
                  <a:pos x="20" y="13"/>
                </a:cxn>
                <a:cxn ang="0">
                  <a:pos x="19" y="19"/>
                </a:cxn>
                <a:cxn ang="0">
                  <a:pos x="19" y="69"/>
                </a:cxn>
                <a:cxn ang="0">
                  <a:pos x="20" y="73"/>
                </a:cxn>
                <a:cxn ang="0">
                  <a:pos x="20" y="76"/>
                </a:cxn>
                <a:cxn ang="0">
                  <a:pos x="24" y="80"/>
                </a:cxn>
                <a:cxn ang="0">
                  <a:pos x="28" y="80"/>
                </a:cxn>
                <a:cxn ang="0">
                  <a:pos x="33" y="76"/>
                </a:cxn>
                <a:cxn ang="0">
                  <a:pos x="34" y="71"/>
                </a:cxn>
                <a:cxn ang="0">
                  <a:pos x="34" y="67"/>
                </a:cxn>
                <a:cxn ang="0">
                  <a:pos x="34" y="42"/>
                </a:cxn>
              </a:cxnLst>
              <a:rect l="0" t="0" r="r" b="b"/>
              <a:pathLst>
                <a:path w="53" h="84">
                  <a:moveTo>
                    <a:pt x="53" y="42"/>
                  </a:moveTo>
                  <a:lnTo>
                    <a:pt x="48" y="64"/>
                  </a:lnTo>
                  <a:lnTo>
                    <a:pt x="46" y="73"/>
                  </a:lnTo>
                  <a:lnTo>
                    <a:pt x="44" y="76"/>
                  </a:lnTo>
                  <a:lnTo>
                    <a:pt x="36" y="81"/>
                  </a:lnTo>
                  <a:lnTo>
                    <a:pt x="34" y="83"/>
                  </a:lnTo>
                  <a:lnTo>
                    <a:pt x="31" y="84"/>
                  </a:lnTo>
                  <a:lnTo>
                    <a:pt x="23" y="84"/>
                  </a:lnTo>
                  <a:lnTo>
                    <a:pt x="19" y="83"/>
                  </a:lnTo>
                  <a:lnTo>
                    <a:pt x="16" y="81"/>
                  </a:lnTo>
                  <a:lnTo>
                    <a:pt x="11" y="77"/>
                  </a:lnTo>
                  <a:lnTo>
                    <a:pt x="9" y="73"/>
                  </a:lnTo>
                  <a:lnTo>
                    <a:pt x="6" y="70"/>
                  </a:lnTo>
                  <a:lnTo>
                    <a:pt x="4" y="66"/>
                  </a:lnTo>
                  <a:lnTo>
                    <a:pt x="3" y="63"/>
                  </a:lnTo>
                  <a:lnTo>
                    <a:pt x="0" y="43"/>
                  </a:lnTo>
                  <a:lnTo>
                    <a:pt x="4" y="19"/>
                  </a:lnTo>
                  <a:lnTo>
                    <a:pt x="7" y="13"/>
                  </a:lnTo>
                  <a:lnTo>
                    <a:pt x="13" y="5"/>
                  </a:lnTo>
                  <a:lnTo>
                    <a:pt x="17" y="2"/>
                  </a:lnTo>
                  <a:lnTo>
                    <a:pt x="21" y="0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0" y="5"/>
                  </a:lnTo>
                  <a:lnTo>
                    <a:pt x="48" y="17"/>
                  </a:lnTo>
                  <a:lnTo>
                    <a:pt x="51" y="30"/>
                  </a:lnTo>
                  <a:lnTo>
                    <a:pt x="53" y="42"/>
                  </a:lnTo>
                  <a:close/>
                  <a:moveTo>
                    <a:pt x="34" y="42"/>
                  </a:moveTo>
                  <a:lnTo>
                    <a:pt x="34" y="12"/>
                  </a:lnTo>
                  <a:lnTo>
                    <a:pt x="31" y="6"/>
                  </a:lnTo>
                  <a:lnTo>
                    <a:pt x="30" y="5"/>
                  </a:lnTo>
                  <a:lnTo>
                    <a:pt x="23" y="5"/>
                  </a:lnTo>
                  <a:lnTo>
                    <a:pt x="21" y="7"/>
                  </a:lnTo>
                  <a:lnTo>
                    <a:pt x="20" y="9"/>
                  </a:lnTo>
                  <a:lnTo>
                    <a:pt x="20" y="13"/>
                  </a:lnTo>
                  <a:lnTo>
                    <a:pt x="19" y="19"/>
                  </a:lnTo>
                  <a:lnTo>
                    <a:pt x="19" y="69"/>
                  </a:lnTo>
                  <a:lnTo>
                    <a:pt x="20" y="73"/>
                  </a:lnTo>
                  <a:lnTo>
                    <a:pt x="20" y="76"/>
                  </a:lnTo>
                  <a:lnTo>
                    <a:pt x="24" y="80"/>
                  </a:lnTo>
                  <a:lnTo>
                    <a:pt x="28" y="80"/>
                  </a:lnTo>
                  <a:lnTo>
                    <a:pt x="33" y="76"/>
                  </a:lnTo>
                  <a:lnTo>
                    <a:pt x="34" y="71"/>
                  </a:lnTo>
                  <a:lnTo>
                    <a:pt x="34" y="67"/>
                  </a:lnTo>
                  <a:lnTo>
                    <a:pt x="34" y="4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6" name="Freeform 72"/>
            <p:cNvSpPr>
              <a:spLocks/>
            </p:cNvSpPr>
            <p:nvPr/>
          </p:nvSpPr>
          <p:spPr bwMode="auto">
            <a:xfrm>
              <a:off x="3962400" y="3252788"/>
              <a:ext cx="30163" cy="317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7" y="3"/>
                </a:cxn>
                <a:cxn ang="0">
                  <a:pos x="18" y="6"/>
                </a:cxn>
                <a:cxn ang="0">
                  <a:pos x="18" y="7"/>
                </a:cxn>
                <a:cxn ang="0">
                  <a:pos x="19" y="12"/>
                </a:cxn>
                <a:cxn ang="0">
                  <a:pos x="17" y="17"/>
                </a:cxn>
                <a:cxn ang="0">
                  <a:pos x="15" y="19"/>
                </a:cxn>
                <a:cxn ang="0">
                  <a:pos x="12" y="20"/>
                </a:cxn>
                <a:cxn ang="0">
                  <a:pos x="7" y="20"/>
                </a:cxn>
                <a:cxn ang="0">
                  <a:pos x="4" y="19"/>
                </a:cxn>
                <a:cxn ang="0">
                  <a:pos x="1" y="16"/>
                </a:cxn>
                <a:cxn ang="0">
                  <a:pos x="0" y="13"/>
                </a:cxn>
                <a:cxn ang="0">
                  <a:pos x="0" y="12"/>
                </a:cxn>
                <a:cxn ang="0">
                  <a:pos x="2" y="3"/>
                </a:cxn>
                <a:cxn ang="0">
                  <a:pos x="4" y="2"/>
                </a:cxn>
                <a:cxn ang="0">
                  <a:pos x="7" y="2"/>
                </a:cxn>
                <a:cxn ang="0">
                  <a:pos x="8" y="0"/>
                </a:cxn>
              </a:cxnLst>
              <a:rect l="0" t="0" r="r" b="b"/>
              <a:pathLst>
                <a:path w="19" h="20">
                  <a:moveTo>
                    <a:pt x="8" y="0"/>
                  </a:moveTo>
                  <a:lnTo>
                    <a:pt x="17" y="3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9" y="12"/>
                  </a:lnTo>
                  <a:lnTo>
                    <a:pt x="17" y="17"/>
                  </a:lnTo>
                  <a:lnTo>
                    <a:pt x="15" y="19"/>
                  </a:lnTo>
                  <a:lnTo>
                    <a:pt x="12" y="20"/>
                  </a:lnTo>
                  <a:lnTo>
                    <a:pt x="7" y="20"/>
                  </a:lnTo>
                  <a:lnTo>
                    <a:pt x="4" y="19"/>
                  </a:lnTo>
                  <a:lnTo>
                    <a:pt x="1" y="16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2" y="3"/>
                  </a:lnTo>
                  <a:lnTo>
                    <a:pt x="4" y="2"/>
                  </a:lnTo>
                  <a:lnTo>
                    <a:pt x="7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7" name="Freeform 73"/>
            <p:cNvSpPr>
              <a:spLocks/>
            </p:cNvSpPr>
            <p:nvPr/>
          </p:nvSpPr>
          <p:spPr bwMode="auto">
            <a:xfrm>
              <a:off x="4008438" y="3154363"/>
              <a:ext cx="84138" cy="128588"/>
            </a:xfrm>
            <a:custGeom>
              <a:avLst/>
              <a:gdLst/>
              <a:ahLst/>
              <a:cxnLst>
                <a:cxn ang="0">
                  <a:pos x="17" y="81"/>
                </a:cxn>
                <a:cxn ang="0">
                  <a:pos x="39" y="14"/>
                </a:cxn>
                <a:cxn ang="0">
                  <a:pos x="23" y="14"/>
                </a:cxn>
                <a:cxn ang="0">
                  <a:pos x="17" y="15"/>
                </a:cxn>
                <a:cxn ang="0">
                  <a:pos x="12" y="15"/>
                </a:cxn>
                <a:cxn ang="0">
                  <a:pos x="8" y="17"/>
                </a:cxn>
                <a:cxn ang="0">
                  <a:pos x="3" y="21"/>
                </a:cxn>
                <a:cxn ang="0">
                  <a:pos x="2" y="24"/>
                </a:cxn>
                <a:cxn ang="0">
                  <a:pos x="0" y="24"/>
                </a:cxn>
                <a:cxn ang="0">
                  <a:pos x="6" y="0"/>
                </a:cxn>
                <a:cxn ang="0">
                  <a:pos x="53" y="0"/>
                </a:cxn>
                <a:cxn ang="0">
                  <a:pos x="26" y="81"/>
                </a:cxn>
                <a:cxn ang="0">
                  <a:pos x="17" y="81"/>
                </a:cxn>
              </a:cxnLst>
              <a:rect l="0" t="0" r="r" b="b"/>
              <a:pathLst>
                <a:path w="53" h="81">
                  <a:moveTo>
                    <a:pt x="17" y="81"/>
                  </a:moveTo>
                  <a:lnTo>
                    <a:pt x="39" y="14"/>
                  </a:lnTo>
                  <a:lnTo>
                    <a:pt x="23" y="14"/>
                  </a:lnTo>
                  <a:lnTo>
                    <a:pt x="17" y="15"/>
                  </a:lnTo>
                  <a:lnTo>
                    <a:pt x="12" y="15"/>
                  </a:lnTo>
                  <a:lnTo>
                    <a:pt x="8" y="17"/>
                  </a:lnTo>
                  <a:lnTo>
                    <a:pt x="3" y="21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6" y="0"/>
                  </a:lnTo>
                  <a:lnTo>
                    <a:pt x="53" y="0"/>
                  </a:lnTo>
                  <a:lnTo>
                    <a:pt x="26" y="81"/>
                  </a:lnTo>
                  <a:lnTo>
                    <a:pt x="17" y="8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8" name="Freeform 74"/>
            <p:cNvSpPr>
              <a:spLocks/>
            </p:cNvSpPr>
            <p:nvPr/>
          </p:nvSpPr>
          <p:spPr bwMode="auto">
            <a:xfrm>
              <a:off x="4106863" y="3154363"/>
              <a:ext cx="80963" cy="13017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51" y="0"/>
                </a:cxn>
                <a:cxn ang="0">
                  <a:pos x="45" y="14"/>
                </a:cxn>
                <a:cxn ang="0">
                  <a:pos x="12" y="14"/>
                </a:cxn>
                <a:cxn ang="0">
                  <a:pos x="9" y="23"/>
                </a:cxn>
                <a:cxn ang="0">
                  <a:pos x="28" y="25"/>
                </a:cxn>
                <a:cxn ang="0">
                  <a:pos x="42" y="32"/>
                </a:cxn>
                <a:cxn ang="0">
                  <a:pos x="46" y="37"/>
                </a:cxn>
                <a:cxn ang="0">
                  <a:pos x="49" y="41"/>
                </a:cxn>
                <a:cxn ang="0">
                  <a:pos x="51" y="47"/>
                </a:cxn>
                <a:cxn ang="0">
                  <a:pos x="51" y="58"/>
                </a:cxn>
                <a:cxn ang="0">
                  <a:pos x="49" y="62"/>
                </a:cxn>
                <a:cxn ang="0">
                  <a:pos x="48" y="68"/>
                </a:cxn>
                <a:cxn ang="0">
                  <a:pos x="45" y="72"/>
                </a:cxn>
                <a:cxn ang="0">
                  <a:pos x="42" y="75"/>
                </a:cxn>
                <a:cxn ang="0">
                  <a:pos x="39" y="77"/>
                </a:cxn>
                <a:cxn ang="0">
                  <a:pos x="35" y="78"/>
                </a:cxn>
                <a:cxn ang="0">
                  <a:pos x="29" y="81"/>
                </a:cxn>
                <a:cxn ang="0">
                  <a:pos x="24" y="82"/>
                </a:cxn>
                <a:cxn ang="0">
                  <a:pos x="9" y="82"/>
                </a:cxn>
                <a:cxn ang="0">
                  <a:pos x="5" y="81"/>
                </a:cxn>
                <a:cxn ang="0">
                  <a:pos x="1" y="77"/>
                </a:cxn>
                <a:cxn ang="0">
                  <a:pos x="0" y="74"/>
                </a:cxn>
                <a:cxn ang="0">
                  <a:pos x="0" y="71"/>
                </a:cxn>
                <a:cxn ang="0">
                  <a:pos x="1" y="69"/>
                </a:cxn>
                <a:cxn ang="0">
                  <a:pos x="1" y="68"/>
                </a:cxn>
                <a:cxn ang="0">
                  <a:pos x="4" y="67"/>
                </a:cxn>
                <a:cxn ang="0">
                  <a:pos x="5" y="65"/>
                </a:cxn>
                <a:cxn ang="0">
                  <a:pos x="7" y="65"/>
                </a:cxn>
                <a:cxn ang="0">
                  <a:pos x="9" y="67"/>
                </a:cxn>
                <a:cxn ang="0">
                  <a:pos x="11" y="67"/>
                </a:cxn>
                <a:cxn ang="0">
                  <a:pos x="12" y="68"/>
                </a:cxn>
                <a:cxn ang="0">
                  <a:pos x="15" y="69"/>
                </a:cxn>
                <a:cxn ang="0">
                  <a:pos x="18" y="72"/>
                </a:cxn>
                <a:cxn ang="0">
                  <a:pos x="21" y="74"/>
                </a:cxn>
                <a:cxn ang="0">
                  <a:pos x="22" y="75"/>
                </a:cxn>
                <a:cxn ang="0">
                  <a:pos x="24" y="75"/>
                </a:cxn>
                <a:cxn ang="0">
                  <a:pos x="25" y="77"/>
                </a:cxn>
                <a:cxn ang="0">
                  <a:pos x="34" y="77"/>
                </a:cxn>
                <a:cxn ang="0">
                  <a:pos x="39" y="71"/>
                </a:cxn>
                <a:cxn ang="0">
                  <a:pos x="41" y="68"/>
                </a:cxn>
                <a:cxn ang="0">
                  <a:pos x="41" y="59"/>
                </a:cxn>
                <a:cxn ang="0">
                  <a:pos x="38" y="54"/>
                </a:cxn>
                <a:cxn ang="0">
                  <a:pos x="31" y="47"/>
                </a:cxn>
                <a:cxn ang="0">
                  <a:pos x="18" y="42"/>
                </a:cxn>
                <a:cxn ang="0">
                  <a:pos x="4" y="40"/>
                </a:cxn>
                <a:cxn ang="0">
                  <a:pos x="0" y="40"/>
                </a:cxn>
                <a:cxn ang="0">
                  <a:pos x="14" y="0"/>
                </a:cxn>
              </a:cxnLst>
              <a:rect l="0" t="0" r="r" b="b"/>
              <a:pathLst>
                <a:path w="51" h="82">
                  <a:moveTo>
                    <a:pt x="14" y="0"/>
                  </a:moveTo>
                  <a:lnTo>
                    <a:pt x="51" y="0"/>
                  </a:lnTo>
                  <a:lnTo>
                    <a:pt x="45" y="14"/>
                  </a:lnTo>
                  <a:lnTo>
                    <a:pt x="12" y="14"/>
                  </a:lnTo>
                  <a:lnTo>
                    <a:pt x="9" y="23"/>
                  </a:lnTo>
                  <a:lnTo>
                    <a:pt x="28" y="25"/>
                  </a:lnTo>
                  <a:lnTo>
                    <a:pt x="42" y="32"/>
                  </a:lnTo>
                  <a:lnTo>
                    <a:pt x="46" y="37"/>
                  </a:lnTo>
                  <a:lnTo>
                    <a:pt x="49" y="41"/>
                  </a:lnTo>
                  <a:lnTo>
                    <a:pt x="51" y="47"/>
                  </a:lnTo>
                  <a:lnTo>
                    <a:pt x="51" y="58"/>
                  </a:lnTo>
                  <a:lnTo>
                    <a:pt x="49" y="62"/>
                  </a:lnTo>
                  <a:lnTo>
                    <a:pt x="48" y="68"/>
                  </a:lnTo>
                  <a:lnTo>
                    <a:pt x="45" y="72"/>
                  </a:lnTo>
                  <a:lnTo>
                    <a:pt x="42" y="75"/>
                  </a:lnTo>
                  <a:lnTo>
                    <a:pt x="39" y="77"/>
                  </a:lnTo>
                  <a:lnTo>
                    <a:pt x="35" y="78"/>
                  </a:lnTo>
                  <a:lnTo>
                    <a:pt x="29" y="81"/>
                  </a:lnTo>
                  <a:lnTo>
                    <a:pt x="24" y="82"/>
                  </a:lnTo>
                  <a:lnTo>
                    <a:pt x="9" y="82"/>
                  </a:lnTo>
                  <a:lnTo>
                    <a:pt x="5" y="81"/>
                  </a:lnTo>
                  <a:lnTo>
                    <a:pt x="1" y="77"/>
                  </a:lnTo>
                  <a:lnTo>
                    <a:pt x="0" y="74"/>
                  </a:lnTo>
                  <a:lnTo>
                    <a:pt x="0" y="71"/>
                  </a:lnTo>
                  <a:lnTo>
                    <a:pt x="1" y="69"/>
                  </a:lnTo>
                  <a:lnTo>
                    <a:pt x="1" y="68"/>
                  </a:lnTo>
                  <a:lnTo>
                    <a:pt x="4" y="67"/>
                  </a:lnTo>
                  <a:lnTo>
                    <a:pt x="5" y="65"/>
                  </a:lnTo>
                  <a:lnTo>
                    <a:pt x="7" y="65"/>
                  </a:lnTo>
                  <a:lnTo>
                    <a:pt x="9" y="67"/>
                  </a:lnTo>
                  <a:lnTo>
                    <a:pt x="11" y="67"/>
                  </a:lnTo>
                  <a:lnTo>
                    <a:pt x="12" y="68"/>
                  </a:lnTo>
                  <a:lnTo>
                    <a:pt x="15" y="69"/>
                  </a:lnTo>
                  <a:lnTo>
                    <a:pt x="18" y="72"/>
                  </a:lnTo>
                  <a:lnTo>
                    <a:pt x="21" y="74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5" y="77"/>
                  </a:lnTo>
                  <a:lnTo>
                    <a:pt x="34" y="77"/>
                  </a:lnTo>
                  <a:lnTo>
                    <a:pt x="39" y="71"/>
                  </a:lnTo>
                  <a:lnTo>
                    <a:pt x="41" y="68"/>
                  </a:lnTo>
                  <a:lnTo>
                    <a:pt x="41" y="59"/>
                  </a:lnTo>
                  <a:lnTo>
                    <a:pt x="38" y="54"/>
                  </a:lnTo>
                  <a:lnTo>
                    <a:pt x="31" y="47"/>
                  </a:lnTo>
                  <a:lnTo>
                    <a:pt x="18" y="42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9" name="Rectangle 75"/>
            <p:cNvSpPr>
              <a:spLocks noChangeArrowheads="1"/>
            </p:cNvSpPr>
            <p:nvPr/>
          </p:nvSpPr>
          <p:spPr bwMode="auto">
            <a:xfrm>
              <a:off x="3895725" y="2773363"/>
              <a:ext cx="52388" cy="174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0" name="Freeform 76"/>
            <p:cNvSpPr>
              <a:spLocks noEditPoints="1"/>
            </p:cNvSpPr>
            <p:nvPr/>
          </p:nvSpPr>
          <p:spPr bwMode="auto">
            <a:xfrm>
              <a:off x="3959225" y="2693988"/>
              <a:ext cx="84138" cy="133350"/>
            </a:xfrm>
            <a:custGeom>
              <a:avLst/>
              <a:gdLst/>
              <a:ahLst/>
              <a:cxnLst>
                <a:cxn ang="0">
                  <a:pos x="53" y="41"/>
                </a:cxn>
                <a:cxn ang="0">
                  <a:pos x="48" y="64"/>
                </a:cxn>
                <a:cxn ang="0">
                  <a:pos x="46" y="72"/>
                </a:cxn>
                <a:cxn ang="0">
                  <a:pos x="44" y="75"/>
                </a:cxn>
                <a:cxn ang="0">
                  <a:pos x="36" y="81"/>
                </a:cxn>
                <a:cxn ang="0">
                  <a:pos x="34" y="82"/>
                </a:cxn>
                <a:cxn ang="0">
                  <a:pos x="31" y="84"/>
                </a:cxn>
                <a:cxn ang="0">
                  <a:pos x="23" y="84"/>
                </a:cxn>
                <a:cxn ang="0">
                  <a:pos x="19" y="82"/>
                </a:cxn>
                <a:cxn ang="0">
                  <a:pos x="16" y="81"/>
                </a:cxn>
                <a:cxn ang="0">
                  <a:pos x="12" y="77"/>
                </a:cxn>
                <a:cxn ang="0">
                  <a:pos x="9" y="72"/>
                </a:cxn>
                <a:cxn ang="0">
                  <a:pos x="6" y="70"/>
                </a:cxn>
                <a:cxn ang="0">
                  <a:pos x="4" y="65"/>
                </a:cxn>
                <a:cxn ang="0">
                  <a:pos x="3" y="62"/>
                </a:cxn>
                <a:cxn ang="0">
                  <a:pos x="0" y="43"/>
                </a:cxn>
                <a:cxn ang="0">
                  <a:pos x="4" y="18"/>
                </a:cxn>
                <a:cxn ang="0">
                  <a:pos x="7" y="13"/>
                </a:cxn>
                <a:cxn ang="0">
                  <a:pos x="13" y="4"/>
                </a:cxn>
                <a:cxn ang="0">
                  <a:pos x="17" y="1"/>
                </a:cxn>
                <a:cxn ang="0">
                  <a:pos x="21" y="0"/>
                </a:cxn>
                <a:cxn ang="0">
                  <a:pos x="31" y="0"/>
                </a:cxn>
                <a:cxn ang="0">
                  <a:pos x="36" y="1"/>
                </a:cxn>
                <a:cxn ang="0">
                  <a:pos x="40" y="4"/>
                </a:cxn>
                <a:cxn ang="0">
                  <a:pos x="48" y="17"/>
                </a:cxn>
                <a:cxn ang="0">
                  <a:pos x="51" y="30"/>
                </a:cxn>
                <a:cxn ang="0">
                  <a:pos x="53" y="41"/>
                </a:cxn>
                <a:cxn ang="0">
                  <a:pos x="34" y="41"/>
                </a:cxn>
                <a:cxn ang="0">
                  <a:pos x="34" y="11"/>
                </a:cxn>
                <a:cxn ang="0">
                  <a:pos x="31" y="6"/>
                </a:cxn>
                <a:cxn ang="0">
                  <a:pos x="30" y="4"/>
                </a:cxn>
                <a:cxn ang="0">
                  <a:pos x="23" y="4"/>
                </a:cxn>
                <a:cxn ang="0">
                  <a:pos x="21" y="7"/>
                </a:cxn>
                <a:cxn ang="0">
                  <a:pos x="20" y="8"/>
                </a:cxn>
                <a:cxn ang="0">
                  <a:pos x="20" y="13"/>
                </a:cxn>
                <a:cxn ang="0">
                  <a:pos x="19" y="18"/>
                </a:cxn>
                <a:cxn ang="0">
                  <a:pos x="19" y="68"/>
                </a:cxn>
                <a:cxn ang="0">
                  <a:pos x="20" y="72"/>
                </a:cxn>
                <a:cxn ang="0">
                  <a:pos x="20" y="75"/>
                </a:cxn>
                <a:cxn ang="0">
                  <a:pos x="24" y="80"/>
                </a:cxn>
                <a:cxn ang="0">
                  <a:pos x="29" y="80"/>
                </a:cxn>
                <a:cxn ang="0">
                  <a:pos x="33" y="75"/>
                </a:cxn>
                <a:cxn ang="0">
                  <a:pos x="34" y="71"/>
                </a:cxn>
                <a:cxn ang="0">
                  <a:pos x="34" y="67"/>
                </a:cxn>
                <a:cxn ang="0">
                  <a:pos x="34" y="41"/>
                </a:cxn>
              </a:cxnLst>
              <a:rect l="0" t="0" r="r" b="b"/>
              <a:pathLst>
                <a:path w="53" h="84">
                  <a:moveTo>
                    <a:pt x="53" y="41"/>
                  </a:moveTo>
                  <a:lnTo>
                    <a:pt x="48" y="64"/>
                  </a:lnTo>
                  <a:lnTo>
                    <a:pt x="46" y="72"/>
                  </a:lnTo>
                  <a:lnTo>
                    <a:pt x="44" y="75"/>
                  </a:lnTo>
                  <a:lnTo>
                    <a:pt x="36" y="81"/>
                  </a:lnTo>
                  <a:lnTo>
                    <a:pt x="34" y="82"/>
                  </a:lnTo>
                  <a:lnTo>
                    <a:pt x="31" y="84"/>
                  </a:lnTo>
                  <a:lnTo>
                    <a:pt x="23" y="84"/>
                  </a:lnTo>
                  <a:lnTo>
                    <a:pt x="19" y="82"/>
                  </a:lnTo>
                  <a:lnTo>
                    <a:pt x="16" y="81"/>
                  </a:lnTo>
                  <a:lnTo>
                    <a:pt x="12" y="77"/>
                  </a:lnTo>
                  <a:lnTo>
                    <a:pt x="9" y="72"/>
                  </a:lnTo>
                  <a:lnTo>
                    <a:pt x="6" y="70"/>
                  </a:lnTo>
                  <a:lnTo>
                    <a:pt x="4" y="65"/>
                  </a:lnTo>
                  <a:lnTo>
                    <a:pt x="3" y="62"/>
                  </a:lnTo>
                  <a:lnTo>
                    <a:pt x="0" y="43"/>
                  </a:lnTo>
                  <a:lnTo>
                    <a:pt x="4" y="18"/>
                  </a:lnTo>
                  <a:lnTo>
                    <a:pt x="7" y="13"/>
                  </a:lnTo>
                  <a:lnTo>
                    <a:pt x="13" y="4"/>
                  </a:lnTo>
                  <a:lnTo>
                    <a:pt x="17" y="1"/>
                  </a:lnTo>
                  <a:lnTo>
                    <a:pt x="21" y="0"/>
                  </a:lnTo>
                  <a:lnTo>
                    <a:pt x="31" y="0"/>
                  </a:lnTo>
                  <a:lnTo>
                    <a:pt x="36" y="1"/>
                  </a:lnTo>
                  <a:lnTo>
                    <a:pt x="40" y="4"/>
                  </a:lnTo>
                  <a:lnTo>
                    <a:pt x="48" y="17"/>
                  </a:lnTo>
                  <a:lnTo>
                    <a:pt x="51" y="30"/>
                  </a:lnTo>
                  <a:lnTo>
                    <a:pt x="53" y="41"/>
                  </a:lnTo>
                  <a:close/>
                  <a:moveTo>
                    <a:pt x="34" y="41"/>
                  </a:moveTo>
                  <a:lnTo>
                    <a:pt x="34" y="11"/>
                  </a:lnTo>
                  <a:lnTo>
                    <a:pt x="31" y="6"/>
                  </a:lnTo>
                  <a:lnTo>
                    <a:pt x="30" y="4"/>
                  </a:lnTo>
                  <a:lnTo>
                    <a:pt x="23" y="4"/>
                  </a:lnTo>
                  <a:lnTo>
                    <a:pt x="21" y="7"/>
                  </a:lnTo>
                  <a:lnTo>
                    <a:pt x="20" y="8"/>
                  </a:lnTo>
                  <a:lnTo>
                    <a:pt x="20" y="13"/>
                  </a:lnTo>
                  <a:lnTo>
                    <a:pt x="19" y="18"/>
                  </a:lnTo>
                  <a:lnTo>
                    <a:pt x="19" y="68"/>
                  </a:lnTo>
                  <a:lnTo>
                    <a:pt x="20" y="72"/>
                  </a:lnTo>
                  <a:lnTo>
                    <a:pt x="20" y="75"/>
                  </a:lnTo>
                  <a:lnTo>
                    <a:pt x="24" y="80"/>
                  </a:lnTo>
                  <a:lnTo>
                    <a:pt x="29" y="80"/>
                  </a:lnTo>
                  <a:lnTo>
                    <a:pt x="33" y="75"/>
                  </a:lnTo>
                  <a:lnTo>
                    <a:pt x="34" y="71"/>
                  </a:lnTo>
                  <a:lnTo>
                    <a:pt x="34" y="67"/>
                  </a:lnTo>
                  <a:lnTo>
                    <a:pt x="34" y="4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1" name="Freeform 77"/>
            <p:cNvSpPr>
              <a:spLocks/>
            </p:cNvSpPr>
            <p:nvPr/>
          </p:nvSpPr>
          <p:spPr bwMode="auto">
            <a:xfrm>
              <a:off x="4059238" y="2795588"/>
              <a:ext cx="31750" cy="317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7" y="3"/>
                </a:cxn>
                <a:cxn ang="0">
                  <a:pos x="18" y="6"/>
                </a:cxn>
                <a:cxn ang="0">
                  <a:pos x="18" y="7"/>
                </a:cxn>
                <a:cxn ang="0">
                  <a:pos x="20" y="11"/>
                </a:cxn>
                <a:cxn ang="0">
                  <a:pos x="17" y="17"/>
                </a:cxn>
                <a:cxn ang="0">
                  <a:pos x="15" y="18"/>
                </a:cxn>
                <a:cxn ang="0">
                  <a:pos x="12" y="20"/>
                </a:cxn>
                <a:cxn ang="0">
                  <a:pos x="7" y="20"/>
                </a:cxn>
                <a:cxn ang="0">
                  <a:pos x="4" y="18"/>
                </a:cxn>
                <a:cxn ang="0">
                  <a:pos x="1" y="16"/>
                </a:cxn>
                <a:cxn ang="0">
                  <a:pos x="0" y="13"/>
                </a:cxn>
                <a:cxn ang="0">
                  <a:pos x="0" y="11"/>
                </a:cxn>
                <a:cxn ang="0">
                  <a:pos x="3" y="3"/>
                </a:cxn>
                <a:cxn ang="0">
                  <a:pos x="4" y="1"/>
                </a:cxn>
                <a:cxn ang="0">
                  <a:pos x="7" y="1"/>
                </a:cxn>
                <a:cxn ang="0">
                  <a:pos x="8" y="0"/>
                </a:cxn>
              </a:cxnLst>
              <a:rect l="0" t="0" r="r" b="b"/>
              <a:pathLst>
                <a:path w="20" h="20">
                  <a:moveTo>
                    <a:pt x="8" y="0"/>
                  </a:moveTo>
                  <a:lnTo>
                    <a:pt x="17" y="3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20" y="11"/>
                  </a:lnTo>
                  <a:lnTo>
                    <a:pt x="17" y="17"/>
                  </a:lnTo>
                  <a:lnTo>
                    <a:pt x="15" y="18"/>
                  </a:lnTo>
                  <a:lnTo>
                    <a:pt x="12" y="20"/>
                  </a:lnTo>
                  <a:lnTo>
                    <a:pt x="7" y="20"/>
                  </a:lnTo>
                  <a:lnTo>
                    <a:pt x="4" y="18"/>
                  </a:lnTo>
                  <a:lnTo>
                    <a:pt x="1" y="16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3" y="3"/>
                  </a:lnTo>
                  <a:lnTo>
                    <a:pt x="4" y="1"/>
                  </a:lnTo>
                  <a:lnTo>
                    <a:pt x="7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2" name="Freeform 78"/>
            <p:cNvSpPr>
              <a:spLocks/>
            </p:cNvSpPr>
            <p:nvPr/>
          </p:nvSpPr>
          <p:spPr bwMode="auto">
            <a:xfrm>
              <a:off x="4106863" y="2695575"/>
              <a:ext cx="80963" cy="131763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51" y="0"/>
                </a:cxn>
                <a:cxn ang="0">
                  <a:pos x="45" y="15"/>
                </a:cxn>
                <a:cxn ang="0">
                  <a:pos x="14" y="15"/>
                </a:cxn>
                <a:cxn ang="0">
                  <a:pos x="9" y="23"/>
                </a:cxn>
                <a:cxn ang="0">
                  <a:pos x="28" y="26"/>
                </a:cxn>
                <a:cxn ang="0">
                  <a:pos x="42" y="33"/>
                </a:cxn>
                <a:cxn ang="0">
                  <a:pos x="46" y="37"/>
                </a:cxn>
                <a:cxn ang="0">
                  <a:pos x="49" y="42"/>
                </a:cxn>
                <a:cxn ang="0">
                  <a:pos x="51" y="47"/>
                </a:cxn>
                <a:cxn ang="0">
                  <a:pos x="51" y="59"/>
                </a:cxn>
                <a:cxn ang="0">
                  <a:pos x="49" y="63"/>
                </a:cxn>
                <a:cxn ang="0">
                  <a:pos x="48" y="69"/>
                </a:cxn>
                <a:cxn ang="0">
                  <a:pos x="45" y="73"/>
                </a:cxn>
                <a:cxn ang="0">
                  <a:pos x="42" y="76"/>
                </a:cxn>
                <a:cxn ang="0">
                  <a:pos x="39" y="77"/>
                </a:cxn>
                <a:cxn ang="0">
                  <a:pos x="35" y="79"/>
                </a:cxn>
                <a:cxn ang="0">
                  <a:pos x="29" y="81"/>
                </a:cxn>
                <a:cxn ang="0">
                  <a:pos x="24" y="83"/>
                </a:cxn>
                <a:cxn ang="0">
                  <a:pos x="9" y="83"/>
                </a:cxn>
                <a:cxn ang="0">
                  <a:pos x="7" y="81"/>
                </a:cxn>
                <a:cxn ang="0">
                  <a:pos x="2" y="79"/>
                </a:cxn>
                <a:cxn ang="0">
                  <a:pos x="1" y="77"/>
                </a:cxn>
                <a:cxn ang="0">
                  <a:pos x="0" y="74"/>
                </a:cxn>
                <a:cxn ang="0">
                  <a:pos x="0" y="71"/>
                </a:cxn>
                <a:cxn ang="0">
                  <a:pos x="1" y="70"/>
                </a:cxn>
                <a:cxn ang="0">
                  <a:pos x="1" y="69"/>
                </a:cxn>
                <a:cxn ang="0">
                  <a:pos x="4" y="67"/>
                </a:cxn>
                <a:cxn ang="0">
                  <a:pos x="5" y="66"/>
                </a:cxn>
                <a:cxn ang="0">
                  <a:pos x="7" y="66"/>
                </a:cxn>
                <a:cxn ang="0">
                  <a:pos x="9" y="67"/>
                </a:cxn>
                <a:cxn ang="0">
                  <a:pos x="11" y="67"/>
                </a:cxn>
                <a:cxn ang="0">
                  <a:pos x="12" y="69"/>
                </a:cxn>
                <a:cxn ang="0">
                  <a:pos x="15" y="70"/>
                </a:cxn>
                <a:cxn ang="0">
                  <a:pos x="18" y="73"/>
                </a:cxn>
                <a:cxn ang="0">
                  <a:pos x="21" y="74"/>
                </a:cxn>
                <a:cxn ang="0">
                  <a:pos x="22" y="76"/>
                </a:cxn>
                <a:cxn ang="0">
                  <a:pos x="25" y="76"/>
                </a:cxn>
                <a:cxn ang="0">
                  <a:pos x="27" y="77"/>
                </a:cxn>
                <a:cxn ang="0">
                  <a:pos x="32" y="77"/>
                </a:cxn>
                <a:cxn ang="0">
                  <a:pos x="38" y="74"/>
                </a:cxn>
                <a:cxn ang="0">
                  <a:pos x="41" y="69"/>
                </a:cxn>
                <a:cxn ang="0">
                  <a:pos x="41" y="60"/>
                </a:cxn>
                <a:cxn ang="0">
                  <a:pos x="38" y="54"/>
                </a:cxn>
                <a:cxn ang="0">
                  <a:pos x="31" y="47"/>
                </a:cxn>
                <a:cxn ang="0">
                  <a:pos x="18" y="43"/>
                </a:cxn>
                <a:cxn ang="0">
                  <a:pos x="4" y="40"/>
                </a:cxn>
                <a:cxn ang="0">
                  <a:pos x="0" y="40"/>
                </a:cxn>
                <a:cxn ang="0">
                  <a:pos x="14" y="0"/>
                </a:cxn>
              </a:cxnLst>
              <a:rect l="0" t="0" r="r" b="b"/>
              <a:pathLst>
                <a:path w="51" h="83">
                  <a:moveTo>
                    <a:pt x="14" y="0"/>
                  </a:moveTo>
                  <a:lnTo>
                    <a:pt x="51" y="0"/>
                  </a:lnTo>
                  <a:lnTo>
                    <a:pt x="45" y="15"/>
                  </a:lnTo>
                  <a:lnTo>
                    <a:pt x="14" y="15"/>
                  </a:lnTo>
                  <a:lnTo>
                    <a:pt x="9" y="23"/>
                  </a:lnTo>
                  <a:lnTo>
                    <a:pt x="28" y="26"/>
                  </a:lnTo>
                  <a:lnTo>
                    <a:pt x="42" y="33"/>
                  </a:lnTo>
                  <a:lnTo>
                    <a:pt x="46" y="37"/>
                  </a:lnTo>
                  <a:lnTo>
                    <a:pt x="49" y="42"/>
                  </a:lnTo>
                  <a:lnTo>
                    <a:pt x="51" y="47"/>
                  </a:lnTo>
                  <a:lnTo>
                    <a:pt x="51" y="59"/>
                  </a:lnTo>
                  <a:lnTo>
                    <a:pt x="49" y="63"/>
                  </a:lnTo>
                  <a:lnTo>
                    <a:pt x="48" y="69"/>
                  </a:lnTo>
                  <a:lnTo>
                    <a:pt x="45" y="73"/>
                  </a:lnTo>
                  <a:lnTo>
                    <a:pt x="42" y="76"/>
                  </a:lnTo>
                  <a:lnTo>
                    <a:pt x="39" y="77"/>
                  </a:lnTo>
                  <a:lnTo>
                    <a:pt x="35" y="79"/>
                  </a:lnTo>
                  <a:lnTo>
                    <a:pt x="29" y="81"/>
                  </a:lnTo>
                  <a:lnTo>
                    <a:pt x="24" y="83"/>
                  </a:lnTo>
                  <a:lnTo>
                    <a:pt x="9" y="83"/>
                  </a:lnTo>
                  <a:lnTo>
                    <a:pt x="7" y="81"/>
                  </a:lnTo>
                  <a:lnTo>
                    <a:pt x="2" y="79"/>
                  </a:lnTo>
                  <a:lnTo>
                    <a:pt x="1" y="77"/>
                  </a:lnTo>
                  <a:lnTo>
                    <a:pt x="0" y="74"/>
                  </a:lnTo>
                  <a:lnTo>
                    <a:pt x="0" y="71"/>
                  </a:lnTo>
                  <a:lnTo>
                    <a:pt x="1" y="70"/>
                  </a:lnTo>
                  <a:lnTo>
                    <a:pt x="1" y="69"/>
                  </a:lnTo>
                  <a:lnTo>
                    <a:pt x="4" y="67"/>
                  </a:lnTo>
                  <a:lnTo>
                    <a:pt x="5" y="66"/>
                  </a:lnTo>
                  <a:lnTo>
                    <a:pt x="7" y="66"/>
                  </a:lnTo>
                  <a:lnTo>
                    <a:pt x="9" y="67"/>
                  </a:lnTo>
                  <a:lnTo>
                    <a:pt x="11" y="67"/>
                  </a:lnTo>
                  <a:lnTo>
                    <a:pt x="12" y="69"/>
                  </a:lnTo>
                  <a:lnTo>
                    <a:pt x="15" y="70"/>
                  </a:lnTo>
                  <a:lnTo>
                    <a:pt x="18" y="73"/>
                  </a:lnTo>
                  <a:lnTo>
                    <a:pt x="21" y="74"/>
                  </a:lnTo>
                  <a:lnTo>
                    <a:pt x="22" y="76"/>
                  </a:lnTo>
                  <a:lnTo>
                    <a:pt x="25" y="76"/>
                  </a:lnTo>
                  <a:lnTo>
                    <a:pt x="27" y="77"/>
                  </a:lnTo>
                  <a:lnTo>
                    <a:pt x="32" y="77"/>
                  </a:lnTo>
                  <a:lnTo>
                    <a:pt x="38" y="74"/>
                  </a:lnTo>
                  <a:lnTo>
                    <a:pt x="41" y="69"/>
                  </a:lnTo>
                  <a:lnTo>
                    <a:pt x="41" y="60"/>
                  </a:lnTo>
                  <a:lnTo>
                    <a:pt x="38" y="54"/>
                  </a:lnTo>
                  <a:lnTo>
                    <a:pt x="31" y="47"/>
                  </a:lnTo>
                  <a:lnTo>
                    <a:pt x="18" y="43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3" name="Rectangle 79"/>
            <p:cNvSpPr>
              <a:spLocks noChangeArrowheads="1"/>
            </p:cNvSpPr>
            <p:nvPr/>
          </p:nvSpPr>
          <p:spPr bwMode="auto">
            <a:xfrm>
              <a:off x="3798888" y="2317750"/>
              <a:ext cx="52388" cy="174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4" name="Freeform 80"/>
            <p:cNvSpPr>
              <a:spLocks noEditPoints="1"/>
            </p:cNvSpPr>
            <p:nvPr/>
          </p:nvSpPr>
          <p:spPr bwMode="auto">
            <a:xfrm>
              <a:off x="3862388" y="2238375"/>
              <a:ext cx="84138" cy="133350"/>
            </a:xfrm>
            <a:custGeom>
              <a:avLst/>
              <a:gdLst/>
              <a:ahLst/>
              <a:cxnLst>
                <a:cxn ang="0">
                  <a:pos x="53" y="41"/>
                </a:cxn>
                <a:cxn ang="0">
                  <a:pos x="48" y="64"/>
                </a:cxn>
                <a:cxn ang="0">
                  <a:pos x="46" y="72"/>
                </a:cxn>
                <a:cxn ang="0">
                  <a:pos x="44" y="75"/>
                </a:cxn>
                <a:cxn ang="0">
                  <a:pos x="36" y="81"/>
                </a:cxn>
                <a:cxn ang="0">
                  <a:pos x="34" y="82"/>
                </a:cxn>
                <a:cxn ang="0">
                  <a:pos x="31" y="84"/>
                </a:cxn>
                <a:cxn ang="0">
                  <a:pos x="23" y="84"/>
                </a:cxn>
                <a:cxn ang="0">
                  <a:pos x="19" y="82"/>
                </a:cxn>
                <a:cxn ang="0">
                  <a:pos x="16" y="81"/>
                </a:cxn>
                <a:cxn ang="0">
                  <a:pos x="11" y="77"/>
                </a:cxn>
                <a:cxn ang="0">
                  <a:pos x="9" y="72"/>
                </a:cxn>
                <a:cxn ang="0">
                  <a:pos x="6" y="70"/>
                </a:cxn>
                <a:cxn ang="0">
                  <a:pos x="4" y="65"/>
                </a:cxn>
                <a:cxn ang="0">
                  <a:pos x="3" y="62"/>
                </a:cxn>
                <a:cxn ang="0">
                  <a:pos x="0" y="43"/>
                </a:cxn>
                <a:cxn ang="0">
                  <a:pos x="4" y="18"/>
                </a:cxn>
                <a:cxn ang="0">
                  <a:pos x="7" y="13"/>
                </a:cxn>
                <a:cxn ang="0">
                  <a:pos x="13" y="4"/>
                </a:cxn>
                <a:cxn ang="0">
                  <a:pos x="17" y="1"/>
                </a:cxn>
                <a:cxn ang="0">
                  <a:pos x="21" y="0"/>
                </a:cxn>
                <a:cxn ang="0">
                  <a:pos x="31" y="0"/>
                </a:cxn>
                <a:cxn ang="0">
                  <a:pos x="36" y="1"/>
                </a:cxn>
                <a:cxn ang="0">
                  <a:pos x="40" y="4"/>
                </a:cxn>
                <a:cxn ang="0">
                  <a:pos x="48" y="17"/>
                </a:cxn>
                <a:cxn ang="0">
                  <a:pos x="51" y="30"/>
                </a:cxn>
                <a:cxn ang="0">
                  <a:pos x="53" y="41"/>
                </a:cxn>
                <a:cxn ang="0">
                  <a:pos x="34" y="41"/>
                </a:cxn>
                <a:cxn ang="0">
                  <a:pos x="34" y="11"/>
                </a:cxn>
                <a:cxn ang="0">
                  <a:pos x="31" y="6"/>
                </a:cxn>
                <a:cxn ang="0">
                  <a:pos x="30" y="4"/>
                </a:cxn>
                <a:cxn ang="0">
                  <a:pos x="23" y="4"/>
                </a:cxn>
                <a:cxn ang="0">
                  <a:pos x="21" y="7"/>
                </a:cxn>
                <a:cxn ang="0">
                  <a:pos x="20" y="8"/>
                </a:cxn>
                <a:cxn ang="0">
                  <a:pos x="20" y="13"/>
                </a:cxn>
                <a:cxn ang="0">
                  <a:pos x="19" y="18"/>
                </a:cxn>
                <a:cxn ang="0">
                  <a:pos x="19" y="68"/>
                </a:cxn>
                <a:cxn ang="0">
                  <a:pos x="20" y="72"/>
                </a:cxn>
                <a:cxn ang="0">
                  <a:pos x="20" y="75"/>
                </a:cxn>
                <a:cxn ang="0">
                  <a:pos x="24" y="79"/>
                </a:cxn>
                <a:cxn ang="0">
                  <a:pos x="28" y="79"/>
                </a:cxn>
                <a:cxn ang="0">
                  <a:pos x="33" y="75"/>
                </a:cxn>
                <a:cxn ang="0">
                  <a:pos x="34" y="71"/>
                </a:cxn>
                <a:cxn ang="0">
                  <a:pos x="34" y="67"/>
                </a:cxn>
                <a:cxn ang="0">
                  <a:pos x="34" y="41"/>
                </a:cxn>
              </a:cxnLst>
              <a:rect l="0" t="0" r="r" b="b"/>
              <a:pathLst>
                <a:path w="53" h="84">
                  <a:moveTo>
                    <a:pt x="53" y="41"/>
                  </a:moveTo>
                  <a:lnTo>
                    <a:pt x="48" y="64"/>
                  </a:lnTo>
                  <a:lnTo>
                    <a:pt x="46" y="72"/>
                  </a:lnTo>
                  <a:lnTo>
                    <a:pt x="44" y="75"/>
                  </a:lnTo>
                  <a:lnTo>
                    <a:pt x="36" y="81"/>
                  </a:lnTo>
                  <a:lnTo>
                    <a:pt x="34" y="82"/>
                  </a:lnTo>
                  <a:lnTo>
                    <a:pt x="31" y="84"/>
                  </a:lnTo>
                  <a:lnTo>
                    <a:pt x="23" y="84"/>
                  </a:lnTo>
                  <a:lnTo>
                    <a:pt x="19" y="82"/>
                  </a:lnTo>
                  <a:lnTo>
                    <a:pt x="16" y="81"/>
                  </a:lnTo>
                  <a:lnTo>
                    <a:pt x="11" y="77"/>
                  </a:lnTo>
                  <a:lnTo>
                    <a:pt x="9" y="72"/>
                  </a:lnTo>
                  <a:lnTo>
                    <a:pt x="6" y="70"/>
                  </a:lnTo>
                  <a:lnTo>
                    <a:pt x="4" y="65"/>
                  </a:lnTo>
                  <a:lnTo>
                    <a:pt x="3" y="62"/>
                  </a:lnTo>
                  <a:lnTo>
                    <a:pt x="0" y="43"/>
                  </a:lnTo>
                  <a:lnTo>
                    <a:pt x="4" y="18"/>
                  </a:lnTo>
                  <a:lnTo>
                    <a:pt x="7" y="13"/>
                  </a:lnTo>
                  <a:lnTo>
                    <a:pt x="13" y="4"/>
                  </a:lnTo>
                  <a:lnTo>
                    <a:pt x="17" y="1"/>
                  </a:lnTo>
                  <a:lnTo>
                    <a:pt x="21" y="0"/>
                  </a:lnTo>
                  <a:lnTo>
                    <a:pt x="31" y="0"/>
                  </a:lnTo>
                  <a:lnTo>
                    <a:pt x="36" y="1"/>
                  </a:lnTo>
                  <a:lnTo>
                    <a:pt x="40" y="4"/>
                  </a:lnTo>
                  <a:lnTo>
                    <a:pt x="48" y="17"/>
                  </a:lnTo>
                  <a:lnTo>
                    <a:pt x="51" y="30"/>
                  </a:lnTo>
                  <a:lnTo>
                    <a:pt x="53" y="41"/>
                  </a:lnTo>
                  <a:close/>
                  <a:moveTo>
                    <a:pt x="34" y="41"/>
                  </a:moveTo>
                  <a:lnTo>
                    <a:pt x="34" y="11"/>
                  </a:lnTo>
                  <a:lnTo>
                    <a:pt x="31" y="6"/>
                  </a:lnTo>
                  <a:lnTo>
                    <a:pt x="30" y="4"/>
                  </a:lnTo>
                  <a:lnTo>
                    <a:pt x="23" y="4"/>
                  </a:lnTo>
                  <a:lnTo>
                    <a:pt x="21" y="7"/>
                  </a:lnTo>
                  <a:lnTo>
                    <a:pt x="20" y="8"/>
                  </a:lnTo>
                  <a:lnTo>
                    <a:pt x="20" y="13"/>
                  </a:lnTo>
                  <a:lnTo>
                    <a:pt x="19" y="18"/>
                  </a:lnTo>
                  <a:lnTo>
                    <a:pt x="19" y="68"/>
                  </a:lnTo>
                  <a:lnTo>
                    <a:pt x="20" y="72"/>
                  </a:lnTo>
                  <a:lnTo>
                    <a:pt x="20" y="75"/>
                  </a:lnTo>
                  <a:lnTo>
                    <a:pt x="24" y="79"/>
                  </a:lnTo>
                  <a:lnTo>
                    <a:pt x="28" y="79"/>
                  </a:lnTo>
                  <a:lnTo>
                    <a:pt x="33" y="75"/>
                  </a:lnTo>
                  <a:lnTo>
                    <a:pt x="34" y="71"/>
                  </a:lnTo>
                  <a:lnTo>
                    <a:pt x="34" y="67"/>
                  </a:lnTo>
                  <a:lnTo>
                    <a:pt x="34" y="4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5" name="Freeform 81"/>
            <p:cNvSpPr>
              <a:spLocks/>
            </p:cNvSpPr>
            <p:nvPr/>
          </p:nvSpPr>
          <p:spPr bwMode="auto">
            <a:xfrm>
              <a:off x="3962400" y="2339975"/>
              <a:ext cx="30163" cy="317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7" y="3"/>
                </a:cxn>
                <a:cxn ang="0">
                  <a:pos x="18" y="6"/>
                </a:cxn>
                <a:cxn ang="0">
                  <a:pos x="18" y="7"/>
                </a:cxn>
                <a:cxn ang="0">
                  <a:pos x="19" y="11"/>
                </a:cxn>
                <a:cxn ang="0">
                  <a:pos x="17" y="17"/>
                </a:cxn>
                <a:cxn ang="0">
                  <a:pos x="15" y="18"/>
                </a:cxn>
                <a:cxn ang="0">
                  <a:pos x="12" y="20"/>
                </a:cxn>
                <a:cxn ang="0">
                  <a:pos x="7" y="20"/>
                </a:cxn>
                <a:cxn ang="0">
                  <a:pos x="4" y="18"/>
                </a:cxn>
                <a:cxn ang="0">
                  <a:pos x="1" y="15"/>
                </a:cxn>
                <a:cxn ang="0">
                  <a:pos x="0" y="13"/>
                </a:cxn>
                <a:cxn ang="0">
                  <a:pos x="0" y="11"/>
                </a:cxn>
                <a:cxn ang="0">
                  <a:pos x="2" y="3"/>
                </a:cxn>
                <a:cxn ang="0">
                  <a:pos x="4" y="1"/>
                </a:cxn>
                <a:cxn ang="0">
                  <a:pos x="7" y="1"/>
                </a:cxn>
                <a:cxn ang="0">
                  <a:pos x="8" y="0"/>
                </a:cxn>
              </a:cxnLst>
              <a:rect l="0" t="0" r="r" b="b"/>
              <a:pathLst>
                <a:path w="19" h="20">
                  <a:moveTo>
                    <a:pt x="8" y="0"/>
                  </a:moveTo>
                  <a:lnTo>
                    <a:pt x="17" y="3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9" y="11"/>
                  </a:lnTo>
                  <a:lnTo>
                    <a:pt x="17" y="17"/>
                  </a:lnTo>
                  <a:lnTo>
                    <a:pt x="15" y="18"/>
                  </a:lnTo>
                  <a:lnTo>
                    <a:pt x="12" y="20"/>
                  </a:lnTo>
                  <a:lnTo>
                    <a:pt x="7" y="20"/>
                  </a:lnTo>
                  <a:lnTo>
                    <a:pt x="4" y="18"/>
                  </a:lnTo>
                  <a:lnTo>
                    <a:pt x="1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3"/>
                  </a:lnTo>
                  <a:lnTo>
                    <a:pt x="4" y="1"/>
                  </a:lnTo>
                  <a:lnTo>
                    <a:pt x="7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6" name="Freeform 82"/>
            <p:cNvSpPr>
              <a:spLocks/>
            </p:cNvSpPr>
            <p:nvPr/>
          </p:nvSpPr>
          <p:spPr bwMode="auto">
            <a:xfrm>
              <a:off x="4005263" y="2238375"/>
              <a:ext cx="82550" cy="130175"/>
            </a:xfrm>
            <a:custGeom>
              <a:avLst/>
              <a:gdLst/>
              <a:ahLst/>
              <a:cxnLst>
                <a:cxn ang="0">
                  <a:pos x="48" y="82"/>
                </a:cxn>
                <a:cxn ang="0">
                  <a:pos x="0" y="82"/>
                </a:cxn>
                <a:cxn ang="0">
                  <a:pos x="0" y="81"/>
                </a:cxn>
                <a:cxn ang="0">
                  <a:pos x="14" y="65"/>
                </a:cxn>
                <a:cxn ang="0">
                  <a:pos x="24" y="54"/>
                </a:cxn>
                <a:cxn ang="0">
                  <a:pos x="31" y="40"/>
                </a:cxn>
                <a:cxn ang="0">
                  <a:pos x="32" y="34"/>
                </a:cxn>
                <a:cxn ang="0">
                  <a:pos x="32" y="24"/>
                </a:cxn>
                <a:cxn ang="0">
                  <a:pos x="31" y="20"/>
                </a:cxn>
                <a:cxn ang="0">
                  <a:pos x="28" y="17"/>
                </a:cxn>
                <a:cxn ang="0">
                  <a:pos x="22" y="14"/>
                </a:cxn>
                <a:cxn ang="0">
                  <a:pos x="14" y="14"/>
                </a:cxn>
                <a:cxn ang="0">
                  <a:pos x="10" y="16"/>
                </a:cxn>
                <a:cxn ang="0">
                  <a:pos x="4" y="21"/>
                </a:cxn>
                <a:cxn ang="0">
                  <a:pos x="1" y="21"/>
                </a:cxn>
                <a:cxn ang="0">
                  <a:pos x="7" y="10"/>
                </a:cxn>
                <a:cxn ang="0">
                  <a:pos x="11" y="4"/>
                </a:cxn>
                <a:cxn ang="0">
                  <a:pos x="17" y="1"/>
                </a:cxn>
                <a:cxn ang="0">
                  <a:pos x="21" y="0"/>
                </a:cxn>
                <a:cxn ang="0">
                  <a:pos x="31" y="0"/>
                </a:cxn>
                <a:cxn ang="0">
                  <a:pos x="34" y="1"/>
                </a:cxn>
                <a:cxn ang="0">
                  <a:pos x="38" y="3"/>
                </a:cxn>
                <a:cxn ang="0">
                  <a:pos x="42" y="6"/>
                </a:cxn>
                <a:cxn ang="0">
                  <a:pos x="46" y="10"/>
                </a:cxn>
                <a:cxn ang="0">
                  <a:pos x="48" y="14"/>
                </a:cxn>
                <a:cxn ang="0">
                  <a:pos x="49" y="17"/>
                </a:cxn>
                <a:cxn ang="0">
                  <a:pos x="49" y="25"/>
                </a:cxn>
                <a:cxn ang="0">
                  <a:pos x="48" y="31"/>
                </a:cxn>
                <a:cxn ang="0">
                  <a:pos x="45" y="37"/>
                </a:cxn>
                <a:cxn ang="0">
                  <a:pos x="39" y="45"/>
                </a:cxn>
                <a:cxn ang="0">
                  <a:pos x="31" y="55"/>
                </a:cxn>
                <a:cxn ang="0">
                  <a:pos x="18" y="67"/>
                </a:cxn>
                <a:cxn ang="0">
                  <a:pos x="44" y="67"/>
                </a:cxn>
                <a:cxn ang="0">
                  <a:pos x="46" y="65"/>
                </a:cxn>
                <a:cxn ang="0">
                  <a:pos x="48" y="64"/>
                </a:cxn>
                <a:cxn ang="0">
                  <a:pos x="48" y="62"/>
                </a:cxn>
                <a:cxn ang="0">
                  <a:pos x="51" y="60"/>
                </a:cxn>
                <a:cxn ang="0">
                  <a:pos x="52" y="60"/>
                </a:cxn>
                <a:cxn ang="0">
                  <a:pos x="48" y="82"/>
                </a:cxn>
              </a:cxnLst>
              <a:rect l="0" t="0" r="r" b="b"/>
              <a:pathLst>
                <a:path w="52" h="82">
                  <a:moveTo>
                    <a:pt x="48" y="82"/>
                  </a:moveTo>
                  <a:lnTo>
                    <a:pt x="0" y="82"/>
                  </a:lnTo>
                  <a:lnTo>
                    <a:pt x="0" y="81"/>
                  </a:lnTo>
                  <a:lnTo>
                    <a:pt x="14" y="65"/>
                  </a:lnTo>
                  <a:lnTo>
                    <a:pt x="24" y="54"/>
                  </a:lnTo>
                  <a:lnTo>
                    <a:pt x="31" y="40"/>
                  </a:lnTo>
                  <a:lnTo>
                    <a:pt x="32" y="34"/>
                  </a:lnTo>
                  <a:lnTo>
                    <a:pt x="32" y="24"/>
                  </a:lnTo>
                  <a:lnTo>
                    <a:pt x="31" y="20"/>
                  </a:lnTo>
                  <a:lnTo>
                    <a:pt x="28" y="17"/>
                  </a:lnTo>
                  <a:lnTo>
                    <a:pt x="22" y="14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4" y="21"/>
                  </a:lnTo>
                  <a:lnTo>
                    <a:pt x="1" y="21"/>
                  </a:lnTo>
                  <a:lnTo>
                    <a:pt x="7" y="10"/>
                  </a:lnTo>
                  <a:lnTo>
                    <a:pt x="11" y="4"/>
                  </a:lnTo>
                  <a:lnTo>
                    <a:pt x="17" y="1"/>
                  </a:lnTo>
                  <a:lnTo>
                    <a:pt x="21" y="0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8" y="3"/>
                  </a:lnTo>
                  <a:lnTo>
                    <a:pt x="42" y="6"/>
                  </a:lnTo>
                  <a:lnTo>
                    <a:pt x="46" y="10"/>
                  </a:lnTo>
                  <a:lnTo>
                    <a:pt x="48" y="14"/>
                  </a:lnTo>
                  <a:lnTo>
                    <a:pt x="49" y="17"/>
                  </a:lnTo>
                  <a:lnTo>
                    <a:pt x="49" y="25"/>
                  </a:lnTo>
                  <a:lnTo>
                    <a:pt x="48" y="31"/>
                  </a:lnTo>
                  <a:lnTo>
                    <a:pt x="45" y="37"/>
                  </a:lnTo>
                  <a:lnTo>
                    <a:pt x="39" y="45"/>
                  </a:lnTo>
                  <a:lnTo>
                    <a:pt x="31" y="55"/>
                  </a:lnTo>
                  <a:lnTo>
                    <a:pt x="18" y="67"/>
                  </a:lnTo>
                  <a:lnTo>
                    <a:pt x="44" y="67"/>
                  </a:lnTo>
                  <a:lnTo>
                    <a:pt x="46" y="65"/>
                  </a:lnTo>
                  <a:lnTo>
                    <a:pt x="48" y="64"/>
                  </a:lnTo>
                  <a:lnTo>
                    <a:pt x="48" y="62"/>
                  </a:lnTo>
                  <a:lnTo>
                    <a:pt x="51" y="60"/>
                  </a:lnTo>
                  <a:lnTo>
                    <a:pt x="52" y="60"/>
                  </a:lnTo>
                  <a:lnTo>
                    <a:pt x="48" y="8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7" name="Freeform 83"/>
            <p:cNvSpPr>
              <a:spLocks/>
            </p:cNvSpPr>
            <p:nvPr/>
          </p:nvSpPr>
          <p:spPr bwMode="auto">
            <a:xfrm>
              <a:off x="4106863" y="2239963"/>
              <a:ext cx="80963" cy="131763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51" y="0"/>
                </a:cxn>
                <a:cxn ang="0">
                  <a:pos x="45" y="15"/>
                </a:cxn>
                <a:cxn ang="0">
                  <a:pos x="12" y="15"/>
                </a:cxn>
                <a:cxn ang="0">
                  <a:pos x="9" y="23"/>
                </a:cxn>
                <a:cxn ang="0">
                  <a:pos x="28" y="26"/>
                </a:cxn>
                <a:cxn ang="0">
                  <a:pos x="42" y="33"/>
                </a:cxn>
                <a:cxn ang="0">
                  <a:pos x="46" y="37"/>
                </a:cxn>
                <a:cxn ang="0">
                  <a:pos x="49" y="42"/>
                </a:cxn>
                <a:cxn ang="0">
                  <a:pos x="51" y="47"/>
                </a:cxn>
                <a:cxn ang="0">
                  <a:pos x="51" y="59"/>
                </a:cxn>
                <a:cxn ang="0">
                  <a:pos x="49" y="63"/>
                </a:cxn>
                <a:cxn ang="0">
                  <a:pos x="48" y="69"/>
                </a:cxn>
                <a:cxn ang="0">
                  <a:pos x="45" y="73"/>
                </a:cxn>
                <a:cxn ang="0">
                  <a:pos x="42" y="76"/>
                </a:cxn>
                <a:cxn ang="0">
                  <a:pos x="39" y="77"/>
                </a:cxn>
                <a:cxn ang="0">
                  <a:pos x="35" y="78"/>
                </a:cxn>
                <a:cxn ang="0">
                  <a:pos x="29" y="81"/>
                </a:cxn>
                <a:cxn ang="0">
                  <a:pos x="24" y="83"/>
                </a:cxn>
                <a:cxn ang="0">
                  <a:pos x="9" y="83"/>
                </a:cxn>
                <a:cxn ang="0">
                  <a:pos x="5" y="81"/>
                </a:cxn>
                <a:cxn ang="0">
                  <a:pos x="1" y="77"/>
                </a:cxn>
                <a:cxn ang="0">
                  <a:pos x="0" y="74"/>
                </a:cxn>
                <a:cxn ang="0">
                  <a:pos x="0" y="71"/>
                </a:cxn>
                <a:cxn ang="0">
                  <a:pos x="1" y="70"/>
                </a:cxn>
                <a:cxn ang="0">
                  <a:pos x="1" y="69"/>
                </a:cxn>
                <a:cxn ang="0">
                  <a:pos x="4" y="67"/>
                </a:cxn>
                <a:cxn ang="0">
                  <a:pos x="5" y="66"/>
                </a:cxn>
                <a:cxn ang="0">
                  <a:pos x="7" y="66"/>
                </a:cxn>
                <a:cxn ang="0">
                  <a:pos x="9" y="67"/>
                </a:cxn>
                <a:cxn ang="0">
                  <a:pos x="11" y="67"/>
                </a:cxn>
                <a:cxn ang="0">
                  <a:pos x="12" y="69"/>
                </a:cxn>
                <a:cxn ang="0">
                  <a:pos x="15" y="70"/>
                </a:cxn>
                <a:cxn ang="0">
                  <a:pos x="18" y="73"/>
                </a:cxn>
                <a:cxn ang="0">
                  <a:pos x="21" y="74"/>
                </a:cxn>
                <a:cxn ang="0">
                  <a:pos x="22" y="76"/>
                </a:cxn>
                <a:cxn ang="0">
                  <a:pos x="24" y="76"/>
                </a:cxn>
                <a:cxn ang="0">
                  <a:pos x="25" y="77"/>
                </a:cxn>
                <a:cxn ang="0">
                  <a:pos x="34" y="77"/>
                </a:cxn>
                <a:cxn ang="0">
                  <a:pos x="39" y="71"/>
                </a:cxn>
                <a:cxn ang="0">
                  <a:pos x="41" y="69"/>
                </a:cxn>
                <a:cxn ang="0">
                  <a:pos x="41" y="60"/>
                </a:cxn>
                <a:cxn ang="0">
                  <a:pos x="38" y="54"/>
                </a:cxn>
                <a:cxn ang="0">
                  <a:pos x="31" y="47"/>
                </a:cxn>
                <a:cxn ang="0">
                  <a:pos x="18" y="43"/>
                </a:cxn>
                <a:cxn ang="0">
                  <a:pos x="4" y="40"/>
                </a:cxn>
                <a:cxn ang="0">
                  <a:pos x="0" y="40"/>
                </a:cxn>
                <a:cxn ang="0">
                  <a:pos x="14" y="0"/>
                </a:cxn>
              </a:cxnLst>
              <a:rect l="0" t="0" r="r" b="b"/>
              <a:pathLst>
                <a:path w="51" h="83">
                  <a:moveTo>
                    <a:pt x="14" y="0"/>
                  </a:moveTo>
                  <a:lnTo>
                    <a:pt x="51" y="0"/>
                  </a:lnTo>
                  <a:lnTo>
                    <a:pt x="45" y="15"/>
                  </a:lnTo>
                  <a:lnTo>
                    <a:pt x="12" y="15"/>
                  </a:lnTo>
                  <a:lnTo>
                    <a:pt x="9" y="23"/>
                  </a:lnTo>
                  <a:lnTo>
                    <a:pt x="28" y="26"/>
                  </a:lnTo>
                  <a:lnTo>
                    <a:pt x="42" y="33"/>
                  </a:lnTo>
                  <a:lnTo>
                    <a:pt x="46" y="37"/>
                  </a:lnTo>
                  <a:lnTo>
                    <a:pt x="49" y="42"/>
                  </a:lnTo>
                  <a:lnTo>
                    <a:pt x="51" y="47"/>
                  </a:lnTo>
                  <a:lnTo>
                    <a:pt x="51" y="59"/>
                  </a:lnTo>
                  <a:lnTo>
                    <a:pt x="49" y="63"/>
                  </a:lnTo>
                  <a:lnTo>
                    <a:pt x="48" y="69"/>
                  </a:lnTo>
                  <a:lnTo>
                    <a:pt x="45" y="73"/>
                  </a:lnTo>
                  <a:lnTo>
                    <a:pt x="42" y="76"/>
                  </a:lnTo>
                  <a:lnTo>
                    <a:pt x="39" y="77"/>
                  </a:lnTo>
                  <a:lnTo>
                    <a:pt x="35" y="78"/>
                  </a:lnTo>
                  <a:lnTo>
                    <a:pt x="29" y="81"/>
                  </a:lnTo>
                  <a:lnTo>
                    <a:pt x="24" y="83"/>
                  </a:lnTo>
                  <a:lnTo>
                    <a:pt x="9" y="83"/>
                  </a:lnTo>
                  <a:lnTo>
                    <a:pt x="5" y="81"/>
                  </a:lnTo>
                  <a:lnTo>
                    <a:pt x="1" y="77"/>
                  </a:lnTo>
                  <a:lnTo>
                    <a:pt x="0" y="74"/>
                  </a:lnTo>
                  <a:lnTo>
                    <a:pt x="0" y="71"/>
                  </a:lnTo>
                  <a:lnTo>
                    <a:pt x="1" y="70"/>
                  </a:lnTo>
                  <a:lnTo>
                    <a:pt x="1" y="69"/>
                  </a:lnTo>
                  <a:lnTo>
                    <a:pt x="4" y="67"/>
                  </a:lnTo>
                  <a:lnTo>
                    <a:pt x="5" y="66"/>
                  </a:lnTo>
                  <a:lnTo>
                    <a:pt x="7" y="66"/>
                  </a:lnTo>
                  <a:lnTo>
                    <a:pt x="9" y="67"/>
                  </a:lnTo>
                  <a:lnTo>
                    <a:pt x="11" y="67"/>
                  </a:lnTo>
                  <a:lnTo>
                    <a:pt x="12" y="69"/>
                  </a:lnTo>
                  <a:lnTo>
                    <a:pt x="15" y="70"/>
                  </a:lnTo>
                  <a:lnTo>
                    <a:pt x="18" y="73"/>
                  </a:lnTo>
                  <a:lnTo>
                    <a:pt x="21" y="74"/>
                  </a:lnTo>
                  <a:lnTo>
                    <a:pt x="22" y="76"/>
                  </a:lnTo>
                  <a:lnTo>
                    <a:pt x="24" y="76"/>
                  </a:lnTo>
                  <a:lnTo>
                    <a:pt x="25" y="77"/>
                  </a:lnTo>
                  <a:lnTo>
                    <a:pt x="34" y="77"/>
                  </a:lnTo>
                  <a:lnTo>
                    <a:pt x="39" y="71"/>
                  </a:lnTo>
                  <a:lnTo>
                    <a:pt x="41" y="69"/>
                  </a:lnTo>
                  <a:lnTo>
                    <a:pt x="41" y="60"/>
                  </a:lnTo>
                  <a:lnTo>
                    <a:pt x="38" y="54"/>
                  </a:lnTo>
                  <a:lnTo>
                    <a:pt x="31" y="47"/>
                  </a:lnTo>
                  <a:lnTo>
                    <a:pt x="18" y="43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8" name="Freeform 84"/>
            <p:cNvSpPr>
              <a:spLocks noEditPoints="1"/>
            </p:cNvSpPr>
            <p:nvPr/>
          </p:nvSpPr>
          <p:spPr bwMode="auto">
            <a:xfrm>
              <a:off x="4106863" y="1782763"/>
              <a:ext cx="80963" cy="133350"/>
            </a:xfrm>
            <a:custGeom>
              <a:avLst/>
              <a:gdLst/>
              <a:ahLst/>
              <a:cxnLst>
                <a:cxn ang="0">
                  <a:pos x="51" y="41"/>
                </a:cxn>
                <a:cxn ang="0">
                  <a:pos x="51" y="52"/>
                </a:cxn>
                <a:cxn ang="0">
                  <a:pos x="48" y="64"/>
                </a:cxn>
                <a:cxn ang="0">
                  <a:pos x="45" y="72"/>
                </a:cxn>
                <a:cxn ang="0">
                  <a:pos x="42" y="75"/>
                </a:cxn>
                <a:cxn ang="0">
                  <a:pos x="38" y="78"/>
                </a:cxn>
                <a:cxn ang="0">
                  <a:pos x="35" y="81"/>
                </a:cxn>
                <a:cxn ang="0">
                  <a:pos x="32" y="82"/>
                </a:cxn>
                <a:cxn ang="0">
                  <a:pos x="28" y="84"/>
                </a:cxn>
                <a:cxn ang="0">
                  <a:pos x="21" y="84"/>
                </a:cxn>
                <a:cxn ang="0">
                  <a:pos x="18" y="82"/>
                </a:cxn>
                <a:cxn ang="0">
                  <a:pos x="14" y="81"/>
                </a:cxn>
                <a:cxn ang="0">
                  <a:pos x="11" y="77"/>
                </a:cxn>
                <a:cxn ang="0">
                  <a:pos x="7" y="72"/>
                </a:cxn>
                <a:cxn ang="0">
                  <a:pos x="5" y="69"/>
                </a:cxn>
                <a:cxn ang="0">
                  <a:pos x="2" y="65"/>
                </a:cxn>
                <a:cxn ang="0">
                  <a:pos x="1" y="62"/>
                </a:cxn>
                <a:cxn ang="0">
                  <a:pos x="0" y="52"/>
                </a:cxn>
                <a:cxn ang="0">
                  <a:pos x="0" y="30"/>
                </a:cxn>
                <a:cxn ang="0">
                  <a:pos x="2" y="18"/>
                </a:cxn>
                <a:cxn ang="0">
                  <a:pos x="5" y="13"/>
                </a:cxn>
                <a:cxn ang="0">
                  <a:pos x="8" y="8"/>
                </a:cxn>
                <a:cxn ang="0">
                  <a:pos x="12" y="4"/>
                </a:cxn>
                <a:cxn ang="0">
                  <a:pos x="17" y="1"/>
                </a:cxn>
                <a:cxn ang="0">
                  <a:pos x="21" y="0"/>
                </a:cxn>
                <a:cxn ang="0">
                  <a:pos x="29" y="0"/>
                </a:cxn>
                <a:cxn ang="0">
                  <a:pos x="34" y="1"/>
                </a:cxn>
                <a:cxn ang="0">
                  <a:pos x="38" y="4"/>
                </a:cxn>
                <a:cxn ang="0">
                  <a:pos x="42" y="8"/>
                </a:cxn>
                <a:cxn ang="0">
                  <a:pos x="48" y="17"/>
                </a:cxn>
                <a:cxn ang="0">
                  <a:pos x="51" y="30"/>
                </a:cxn>
                <a:cxn ang="0">
                  <a:pos x="51" y="41"/>
                </a:cxn>
                <a:cxn ang="0">
                  <a:pos x="34" y="41"/>
                </a:cxn>
                <a:cxn ang="0">
                  <a:pos x="34" y="11"/>
                </a:cxn>
                <a:cxn ang="0">
                  <a:pos x="32" y="8"/>
                </a:cxn>
                <a:cxn ang="0">
                  <a:pos x="28" y="4"/>
                </a:cxn>
                <a:cxn ang="0">
                  <a:pos x="21" y="4"/>
                </a:cxn>
                <a:cxn ang="0">
                  <a:pos x="19" y="7"/>
                </a:cxn>
                <a:cxn ang="0">
                  <a:pos x="18" y="8"/>
                </a:cxn>
                <a:cxn ang="0">
                  <a:pos x="18" y="13"/>
                </a:cxn>
                <a:cxn ang="0">
                  <a:pos x="17" y="18"/>
                </a:cxn>
                <a:cxn ang="0">
                  <a:pos x="17" y="64"/>
                </a:cxn>
                <a:cxn ang="0">
                  <a:pos x="18" y="68"/>
                </a:cxn>
                <a:cxn ang="0">
                  <a:pos x="18" y="72"/>
                </a:cxn>
                <a:cxn ang="0">
                  <a:pos x="21" y="78"/>
                </a:cxn>
                <a:cxn ang="0">
                  <a:pos x="22" y="79"/>
                </a:cxn>
                <a:cxn ang="0">
                  <a:pos x="27" y="79"/>
                </a:cxn>
                <a:cxn ang="0">
                  <a:pos x="29" y="78"/>
                </a:cxn>
                <a:cxn ang="0">
                  <a:pos x="29" y="77"/>
                </a:cxn>
                <a:cxn ang="0">
                  <a:pos x="32" y="74"/>
                </a:cxn>
                <a:cxn ang="0">
                  <a:pos x="34" y="71"/>
                </a:cxn>
                <a:cxn ang="0">
                  <a:pos x="34" y="67"/>
                </a:cxn>
                <a:cxn ang="0">
                  <a:pos x="34" y="41"/>
                </a:cxn>
              </a:cxnLst>
              <a:rect l="0" t="0" r="r" b="b"/>
              <a:pathLst>
                <a:path w="51" h="84">
                  <a:moveTo>
                    <a:pt x="51" y="41"/>
                  </a:moveTo>
                  <a:lnTo>
                    <a:pt x="51" y="52"/>
                  </a:lnTo>
                  <a:lnTo>
                    <a:pt x="48" y="64"/>
                  </a:lnTo>
                  <a:lnTo>
                    <a:pt x="45" y="72"/>
                  </a:lnTo>
                  <a:lnTo>
                    <a:pt x="42" y="75"/>
                  </a:lnTo>
                  <a:lnTo>
                    <a:pt x="38" y="78"/>
                  </a:lnTo>
                  <a:lnTo>
                    <a:pt x="35" y="81"/>
                  </a:lnTo>
                  <a:lnTo>
                    <a:pt x="32" y="82"/>
                  </a:lnTo>
                  <a:lnTo>
                    <a:pt x="28" y="84"/>
                  </a:lnTo>
                  <a:lnTo>
                    <a:pt x="21" y="84"/>
                  </a:lnTo>
                  <a:lnTo>
                    <a:pt x="18" y="82"/>
                  </a:lnTo>
                  <a:lnTo>
                    <a:pt x="14" y="81"/>
                  </a:lnTo>
                  <a:lnTo>
                    <a:pt x="11" y="77"/>
                  </a:lnTo>
                  <a:lnTo>
                    <a:pt x="7" y="72"/>
                  </a:lnTo>
                  <a:lnTo>
                    <a:pt x="5" y="69"/>
                  </a:lnTo>
                  <a:lnTo>
                    <a:pt x="2" y="65"/>
                  </a:lnTo>
                  <a:lnTo>
                    <a:pt x="1" y="62"/>
                  </a:lnTo>
                  <a:lnTo>
                    <a:pt x="0" y="52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5" y="13"/>
                  </a:lnTo>
                  <a:lnTo>
                    <a:pt x="8" y="8"/>
                  </a:lnTo>
                  <a:lnTo>
                    <a:pt x="12" y="4"/>
                  </a:lnTo>
                  <a:lnTo>
                    <a:pt x="17" y="1"/>
                  </a:lnTo>
                  <a:lnTo>
                    <a:pt x="21" y="0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38" y="4"/>
                  </a:lnTo>
                  <a:lnTo>
                    <a:pt x="42" y="8"/>
                  </a:lnTo>
                  <a:lnTo>
                    <a:pt x="48" y="17"/>
                  </a:lnTo>
                  <a:lnTo>
                    <a:pt x="51" y="30"/>
                  </a:lnTo>
                  <a:lnTo>
                    <a:pt x="51" y="41"/>
                  </a:lnTo>
                  <a:close/>
                  <a:moveTo>
                    <a:pt x="34" y="41"/>
                  </a:moveTo>
                  <a:lnTo>
                    <a:pt x="34" y="11"/>
                  </a:lnTo>
                  <a:lnTo>
                    <a:pt x="32" y="8"/>
                  </a:lnTo>
                  <a:lnTo>
                    <a:pt x="28" y="4"/>
                  </a:lnTo>
                  <a:lnTo>
                    <a:pt x="21" y="4"/>
                  </a:lnTo>
                  <a:lnTo>
                    <a:pt x="19" y="7"/>
                  </a:lnTo>
                  <a:lnTo>
                    <a:pt x="18" y="8"/>
                  </a:lnTo>
                  <a:lnTo>
                    <a:pt x="18" y="13"/>
                  </a:lnTo>
                  <a:lnTo>
                    <a:pt x="17" y="18"/>
                  </a:lnTo>
                  <a:lnTo>
                    <a:pt x="17" y="64"/>
                  </a:lnTo>
                  <a:lnTo>
                    <a:pt x="18" y="68"/>
                  </a:lnTo>
                  <a:lnTo>
                    <a:pt x="18" y="72"/>
                  </a:lnTo>
                  <a:lnTo>
                    <a:pt x="21" y="78"/>
                  </a:lnTo>
                  <a:lnTo>
                    <a:pt x="22" y="79"/>
                  </a:lnTo>
                  <a:lnTo>
                    <a:pt x="27" y="79"/>
                  </a:lnTo>
                  <a:lnTo>
                    <a:pt x="29" y="78"/>
                  </a:lnTo>
                  <a:lnTo>
                    <a:pt x="29" y="77"/>
                  </a:lnTo>
                  <a:lnTo>
                    <a:pt x="32" y="74"/>
                  </a:lnTo>
                  <a:lnTo>
                    <a:pt x="34" y="71"/>
                  </a:lnTo>
                  <a:lnTo>
                    <a:pt x="34" y="67"/>
                  </a:lnTo>
                  <a:lnTo>
                    <a:pt x="34" y="4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9" name="Line 85"/>
            <p:cNvSpPr>
              <a:spLocks noChangeShapeType="1"/>
            </p:cNvSpPr>
            <p:nvPr/>
          </p:nvSpPr>
          <p:spPr bwMode="auto">
            <a:xfrm>
              <a:off x="4246563" y="3217863"/>
              <a:ext cx="1790700" cy="1588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0" name="Line 86"/>
            <p:cNvSpPr>
              <a:spLocks noChangeShapeType="1"/>
            </p:cNvSpPr>
            <p:nvPr/>
          </p:nvSpPr>
          <p:spPr bwMode="auto">
            <a:xfrm>
              <a:off x="4246563" y="3167063"/>
              <a:ext cx="1588" cy="50800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" name="Line 87"/>
            <p:cNvSpPr>
              <a:spLocks noChangeShapeType="1"/>
            </p:cNvSpPr>
            <p:nvPr/>
          </p:nvSpPr>
          <p:spPr bwMode="auto">
            <a:xfrm>
              <a:off x="4471988" y="3192463"/>
              <a:ext cx="1588" cy="2222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2" name="Line 88"/>
            <p:cNvSpPr>
              <a:spLocks noChangeShapeType="1"/>
            </p:cNvSpPr>
            <p:nvPr/>
          </p:nvSpPr>
          <p:spPr bwMode="auto">
            <a:xfrm>
              <a:off x="4699000" y="3167063"/>
              <a:ext cx="1588" cy="50800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3" name="Line 89"/>
            <p:cNvSpPr>
              <a:spLocks noChangeShapeType="1"/>
            </p:cNvSpPr>
            <p:nvPr/>
          </p:nvSpPr>
          <p:spPr bwMode="auto">
            <a:xfrm>
              <a:off x="4924425" y="3192463"/>
              <a:ext cx="1588" cy="2222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4" name="Line 90"/>
            <p:cNvSpPr>
              <a:spLocks noChangeShapeType="1"/>
            </p:cNvSpPr>
            <p:nvPr/>
          </p:nvSpPr>
          <p:spPr bwMode="auto">
            <a:xfrm>
              <a:off x="5153025" y="3167063"/>
              <a:ext cx="1588" cy="50800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5" name="Line 91"/>
            <p:cNvSpPr>
              <a:spLocks noChangeShapeType="1"/>
            </p:cNvSpPr>
            <p:nvPr/>
          </p:nvSpPr>
          <p:spPr bwMode="auto">
            <a:xfrm>
              <a:off x="5376863" y="3192463"/>
              <a:ext cx="1588" cy="2222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6" name="Line 92"/>
            <p:cNvSpPr>
              <a:spLocks noChangeShapeType="1"/>
            </p:cNvSpPr>
            <p:nvPr/>
          </p:nvSpPr>
          <p:spPr bwMode="auto">
            <a:xfrm>
              <a:off x="5602288" y="3167063"/>
              <a:ext cx="1588" cy="50800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7" name="Line 93"/>
            <p:cNvSpPr>
              <a:spLocks noChangeShapeType="1"/>
            </p:cNvSpPr>
            <p:nvPr/>
          </p:nvSpPr>
          <p:spPr bwMode="auto">
            <a:xfrm>
              <a:off x="5602288" y="3167063"/>
              <a:ext cx="1588" cy="50800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8" name="Line 94"/>
            <p:cNvSpPr>
              <a:spLocks noChangeShapeType="1"/>
            </p:cNvSpPr>
            <p:nvPr/>
          </p:nvSpPr>
          <p:spPr bwMode="auto">
            <a:xfrm>
              <a:off x="5827713" y="3192463"/>
              <a:ext cx="1588" cy="2222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9" name="Freeform 95"/>
            <p:cNvSpPr>
              <a:spLocks noEditPoints="1"/>
            </p:cNvSpPr>
            <p:nvPr/>
          </p:nvSpPr>
          <p:spPr bwMode="auto">
            <a:xfrm>
              <a:off x="4205288" y="3268663"/>
              <a:ext cx="80963" cy="133350"/>
            </a:xfrm>
            <a:custGeom>
              <a:avLst/>
              <a:gdLst/>
              <a:ahLst/>
              <a:cxnLst>
                <a:cxn ang="0">
                  <a:pos x="51" y="41"/>
                </a:cxn>
                <a:cxn ang="0">
                  <a:pos x="51" y="53"/>
                </a:cxn>
                <a:cxn ang="0">
                  <a:pos x="48" y="64"/>
                </a:cxn>
                <a:cxn ang="0">
                  <a:pos x="46" y="73"/>
                </a:cxn>
                <a:cxn ang="0">
                  <a:pos x="43" y="76"/>
                </a:cxn>
                <a:cxn ang="0">
                  <a:pos x="38" y="78"/>
                </a:cxn>
                <a:cxn ang="0">
                  <a:pos x="36" y="81"/>
                </a:cxn>
                <a:cxn ang="0">
                  <a:pos x="33" y="83"/>
                </a:cxn>
                <a:cxn ang="0">
                  <a:pos x="28" y="84"/>
                </a:cxn>
                <a:cxn ang="0">
                  <a:pos x="21" y="84"/>
                </a:cxn>
                <a:cxn ang="0">
                  <a:pos x="19" y="83"/>
                </a:cxn>
                <a:cxn ang="0">
                  <a:pos x="14" y="81"/>
                </a:cxn>
                <a:cxn ang="0">
                  <a:pos x="11" y="77"/>
                </a:cxn>
                <a:cxn ang="0">
                  <a:pos x="7" y="73"/>
                </a:cxn>
                <a:cxn ang="0">
                  <a:pos x="6" y="70"/>
                </a:cxn>
                <a:cxn ang="0">
                  <a:pos x="3" y="66"/>
                </a:cxn>
                <a:cxn ang="0">
                  <a:pos x="1" y="63"/>
                </a:cxn>
                <a:cxn ang="0">
                  <a:pos x="0" y="53"/>
                </a:cxn>
                <a:cxn ang="0">
                  <a:pos x="0" y="30"/>
                </a:cxn>
                <a:cxn ang="0">
                  <a:pos x="3" y="19"/>
                </a:cxn>
                <a:cxn ang="0">
                  <a:pos x="6" y="13"/>
                </a:cxn>
                <a:cxn ang="0">
                  <a:pos x="9" y="9"/>
                </a:cxn>
                <a:cxn ang="0">
                  <a:pos x="13" y="5"/>
                </a:cxn>
                <a:cxn ang="0">
                  <a:pos x="17" y="2"/>
                </a:cxn>
                <a:cxn ang="0">
                  <a:pos x="21" y="0"/>
                </a:cxn>
                <a:cxn ang="0">
                  <a:pos x="30" y="0"/>
                </a:cxn>
                <a:cxn ang="0">
                  <a:pos x="34" y="2"/>
                </a:cxn>
                <a:cxn ang="0">
                  <a:pos x="38" y="5"/>
                </a:cxn>
                <a:cxn ang="0">
                  <a:pos x="43" y="9"/>
                </a:cxn>
                <a:cxn ang="0">
                  <a:pos x="48" y="17"/>
                </a:cxn>
                <a:cxn ang="0">
                  <a:pos x="51" y="30"/>
                </a:cxn>
                <a:cxn ang="0">
                  <a:pos x="51" y="41"/>
                </a:cxn>
                <a:cxn ang="0">
                  <a:pos x="34" y="41"/>
                </a:cxn>
                <a:cxn ang="0">
                  <a:pos x="34" y="12"/>
                </a:cxn>
                <a:cxn ang="0">
                  <a:pos x="33" y="9"/>
                </a:cxn>
                <a:cxn ang="0">
                  <a:pos x="28" y="5"/>
                </a:cxn>
                <a:cxn ang="0">
                  <a:pos x="21" y="5"/>
                </a:cxn>
                <a:cxn ang="0">
                  <a:pos x="20" y="7"/>
                </a:cxn>
                <a:cxn ang="0">
                  <a:pos x="19" y="9"/>
                </a:cxn>
                <a:cxn ang="0">
                  <a:pos x="19" y="13"/>
                </a:cxn>
                <a:cxn ang="0">
                  <a:pos x="17" y="19"/>
                </a:cxn>
                <a:cxn ang="0">
                  <a:pos x="17" y="64"/>
                </a:cxn>
                <a:cxn ang="0">
                  <a:pos x="19" y="68"/>
                </a:cxn>
                <a:cxn ang="0">
                  <a:pos x="19" y="73"/>
                </a:cxn>
                <a:cxn ang="0">
                  <a:pos x="21" y="78"/>
                </a:cxn>
                <a:cxn ang="0">
                  <a:pos x="23" y="80"/>
                </a:cxn>
                <a:cxn ang="0">
                  <a:pos x="27" y="80"/>
                </a:cxn>
                <a:cxn ang="0">
                  <a:pos x="30" y="78"/>
                </a:cxn>
                <a:cxn ang="0">
                  <a:pos x="30" y="77"/>
                </a:cxn>
                <a:cxn ang="0">
                  <a:pos x="33" y="74"/>
                </a:cxn>
                <a:cxn ang="0">
                  <a:pos x="34" y="71"/>
                </a:cxn>
                <a:cxn ang="0">
                  <a:pos x="34" y="67"/>
                </a:cxn>
                <a:cxn ang="0">
                  <a:pos x="34" y="41"/>
                </a:cxn>
              </a:cxnLst>
              <a:rect l="0" t="0" r="r" b="b"/>
              <a:pathLst>
                <a:path w="51" h="84">
                  <a:moveTo>
                    <a:pt x="51" y="41"/>
                  </a:moveTo>
                  <a:lnTo>
                    <a:pt x="51" y="53"/>
                  </a:lnTo>
                  <a:lnTo>
                    <a:pt x="48" y="64"/>
                  </a:lnTo>
                  <a:lnTo>
                    <a:pt x="46" y="73"/>
                  </a:lnTo>
                  <a:lnTo>
                    <a:pt x="43" y="76"/>
                  </a:lnTo>
                  <a:lnTo>
                    <a:pt x="38" y="78"/>
                  </a:lnTo>
                  <a:lnTo>
                    <a:pt x="36" y="81"/>
                  </a:lnTo>
                  <a:lnTo>
                    <a:pt x="33" y="83"/>
                  </a:lnTo>
                  <a:lnTo>
                    <a:pt x="28" y="84"/>
                  </a:lnTo>
                  <a:lnTo>
                    <a:pt x="21" y="84"/>
                  </a:lnTo>
                  <a:lnTo>
                    <a:pt x="19" y="83"/>
                  </a:lnTo>
                  <a:lnTo>
                    <a:pt x="14" y="81"/>
                  </a:lnTo>
                  <a:lnTo>
                    <a:pt x="11" y="77"/>
                  </a:lnTo>
                  <a:lnTo>
                    <a:pt x="7" y="73"/>
                  </a:lnTo>
                  <a:lnTo>
                    <a:pt x="6" y="70"/>
                  </a:lnTo>
                  <a:lnTo>
                    <a:pt x="3" y="66"/>
                  </a:lnTo>
                  <a:lnTo>
                    <a:pt x="1" y="63"/>
                  </a:lnTo>
                  <a:lnTo>
                    <a:pt x="0" y="53"/>
                  </a:lnTo>
                  <a:lnTo>
                    <a:pt x="0" y="30"/>
                  </a:lnTo>
                  <a:lnTo>
                    <a:pt x="3" y="19"/>
                  </a:lnTo>
                  <a:lnTo>
                    <a:pt x="6" y="13"/>
                  </a:lnTo>
                  <a:lnTo>
                    <a:pt x="9" y="9"/>
                  </a:lnTo>
                  <a:lnTo>
                    <a:pt x="13" y="5"/>
                  </a:lnTo>
                  <a:lnTo>
                    <a:pt x="17" y="2"/>
                  </a:lnTo>
                  <a:lnTo>
                    <a:pt x="21" y="0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38" y="5"/>
                  </a:lnTo>
                  <a:lnTo>
                    <a:pt x="43" y="9"/>
                  </a:lnTo>
                  <a:lnTo>
                    <a:pt x="48" y="17"/>
                  </a:lnTo>
                  <a:lnTo>
                    <a:pt x="51" y="30"/>
                  </a:lnTo>
                  <a:lnTo>
                    <a:pt x="51" y="41"/>
                  </a:lnTo>
                  <a:close/>
                  <a:moveTo>
                    <a:pt x="34" y="41"/>
                  </a:moveTo>
                  <a:lnTo>
                    <a:pt x="34" y="12"/>
                  </a:lnTo>
                  <a:lnTo>
                    <a:pt x="33" y="9"/>
                  </a:lnTo>
                  <a:lnTo>
                    <a:pt x="28" y="5"/>
                  </a:lnTo>
                  <a:lnTo>
                    <a:pt x="21" y="5"/>
                  </a:lnTo>
                  <a:lnTo>
                    <a:pt x="20" y="7"/>
                  </a:lnTo>
                  <a:lnTo>
                    <a:pt x="19" y="9"/>
                  </a:lnTo>
                  <a:lnTo>
                    <a:pt x="19" y="13"/>
                  </a:lnTo>
                  <a:lnTo>
                    <a:pt x="17" y="19"/>
                  </a:lnTo>
                  <a:lnTo>
                    <a:pt x="17" y="64"/>
                  </a:lnTo>
                  <a:lnTo>
                    <a:pt x="19" y="68"/>
                  </a:lnTo>
                  <a:lnTo>
                    <a:pt x="19" y="73"/>
                  </a:lnTo>
                  <a:lnTo>
                    <a:pt x="21" y="78"/>
                  </a:lnTo>
                  <a:lnTo>
                    <a:pt x="23" y="80"/>
                  </a:lnTo>
                  <a:lnTo>
                    <a:pt x="27" y="80"/>
                  </a:lnTo>
                  <a:lnTo>
                    <a:pt x="30" y="78"/>
                  </a:lnTo>
                  <a:lnTo>
                    <a:pt x="30" y="77"/>
                  </a:lnTo>
                  <a:lnTo>
                    <a:pt x="33" y="74"/>
                  </a:lnTo>
                  <a:lnTo>
                    <a:pt x="34" y="71"/>
                  </a:lnTo>
                  <a:lnTo>
                    <a:pt x="34" y="67"/>
                  </a:lnTo>
                  <a:lnTo>
                    <a:pt x="34" y="4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0" name="Freeform 96"/>
            <p:cNvSpPr>
              <a:spLocks noEditPoints="1"/>
            </p:cNvSpPr>
            <p:nvPr/>
          </p:nvSpPr>
          <p:spPr bwMode="auto">
            <a:xfrm>
              <a:off x="4537075" y="3268663"/>
              <a:ext cx="80963" cy="133350"/>
            </a:xfrm>
            <a:custGeom>
              <a:avLst/>
              <a:gdLst/>
              <a:ahLst/>
              <a:cxnLst>
                <a:cxn ang="0">
                  <a:pos x="51" y="41"/>
                </a:cxn>
                <a:cxn ang="0">
                  <a:pos x="51" y="53"/>
                </a:cxn>
                <a:cxn ang="0">
                  <a:pos x="48" y="64"/>
                </a:cxn>
                <a:cxn ang="0">
                  <a:pos x="45" y="73"/>
                </a:cxn>
                <a:cxn ang="0">
                  <a:pos x="43" y="76"/>
                </a:cxn>
                <a:cxn ang="0">
                  <a:pos x="38" y="78"/>
                </a:cxn>
                <a:cxn ang="0">
                  <a:pos x="35" y="81"/>
                </a:cxn>
                <a:cxn ang="0">
                  <a:pos x="33" y="83"/>
                </a:cxn>
                <a:cxn ang="0">
                  <a:pos x="28" y="84"/>
                </a:cxn>
                <a:cxn ang="0">
                  <a:pos x="21" y="84"/>
                </a:cxn>
                <a:cxn ang="0">
                  <a:pos x="18" y="83"/>
                </a:cxn>
                <a:cxn ang="0">
                  <a:pos x="14" y="81"/>
                </a:cxn>
                <a:cxn ang="0">
                  <a:pos x="11" y="77"/>
                </a:cxn>
                <a:cxn ang="0">
                  <a:pos x="7" y="73"/>
                </a:cxn>
                <a:cxn ang="0">
                  <a:pos x="6" y="70"/>
                </a:cxn>
                <a:cxn ang="0">
                  <a:pos x="3" y="66"/>
                </a:cxn>
                <a:cxn ang="0">
                  <a:pos x="1" y="63"/>
                </a:cxn>
                <a:cxn ang="0">
                  <a:pos x="0" y="53"/>
                </a:cxn>
                <a:cxn ang="0">
                  <a:pos x="0" y="30"/>
                </a:cxn>
                <a:cxn ang="0">
                  <a:pos x="3" y="19"/>
                </a:cxn>
                <a:cxn ang="0">
                  <a:pos x="6" y="13"/>
                </a:cxn>
                <a:cxn ang="0">
                  <a:pos x="8" y="9"/>
                </a:cxn>
                <a:cxn ang="0">
                  <a:pos x="13" y="5"/>
                </a:cxn>
                <a:cxn ang="0">
                  <a:pos x="17" y="2"/>
                </a:cxn>
                <a:cxn ang="0">
                  <a:pos x="21" y="0"/>
                </a:cxn>
                <a:cxn ang="0">
                  <a:pos x="30" y="0"/>
                </a:cxn>
                <a:cxn ang="0">
                  <a:pos x="34" y="2"/>
                </a:cxn>
                <a:cxn ang="0">
                  <a:pos x="38" y="5"/>
                </a:cxn>
                <a:cxn ang="0">
                  <a:pos x="43" y="9"/>
                </a:cxn>
                <a:cxn ang="0">
                  <a:pos x="48" y="17"/>
                </a:cxn>
                <a:cxn ang="0">
                  <a:pos x="51" y="30"/>
                </a:cxn>
                <a:cxn ang="0">
                  <a:pos x="51" y="41"/>
                </a:cxn>
                <a:cxn ang="0">
                  <a:pos x="34" y="41"/>
                </a:cxn>
                <a:cxn ang="0">
                  <a:pos x="34" y="12"/>
                </a:cxn>
                <a:cxn ang="0">
                  <a:pos x="33" y="9"/>
                </a:cxn>
                <a:cxn ang="0">
                  <a:pos x="28" y="5"/>
                </a:cxn>
                <a:cxn ang="0">
                  <a:pos x="21" y="5"/>
                </a:cxn>
                <a:cxn ang="0">
                  <a:pos x="20" y="7"/>
                </a:cxn>
                <a:cxn ang="0">
                  <a:pos x="18" y="9"/>
                </a:cxn>
                <a:cxn ang="0">
                  <a:pos x="18" y="13"/>
                </a:cxn>
                <a:cxn ang="0">
                  <a:pos x="17" y="19"/>
                </a:cxn>
                <a:cxn ang="0">
                  <a:pos x="17" y="64"/>
                </a:cxn>
                <a:cxn ang="0">
                  <a:pos x="18" y="68"/>
                </a:cxn>
                <a:cxn ang="0">
                  <a:pos x="18" y="73"/>
                </a:cxn>
                <a:cxn ang="0">
                  <a:pos x="21" y="78"/>
                </a:cxn>
                <a:cxn ang="0">
                  <a:pos x="23" y="80"/>
                </a:cxn>
                <a:cxn ang="0">
                  <a:pos x="27" y="80"/>
                </a:cxn>
                <a:cxn ang="0">
                  <a:pos x="30" y="78"/>
                </a:cxn>
                <a:cxn ang="0">
                  <a:pos x="30" y="77"/>
                </a:cxn>
                <a:cxn ang="0">
                  <a:pos x="33" y="74"/>
                </a:cxn>
                <a:cxn ang="0">
                  <a:pos x="34" y="71"/>
                </a:cxn>
                <a:cxn ang="0">
                  <a:pos x="34" y="67"/>
                </a:cxn>
                <a:cxn ang="0">
                  <a:pos x="34" y="41"/>
                </a:cxn>
              </a:cxnLst>
              <a:rect l="0" t="0" r="r" b="b"/>
              <a:pathLst>
                <a:path w="51" h="84">
                  <a:moveTo>
                    <a:pt x="51" y="41"/>
                  </a:moveTo>
                  <a:lnTo>
                    <a:pt x="51" y="53"/>
                  </a:lnTo>
                  <a:lnTo>
                    <a:pt x="48" y="64"/>
                  </a:lnTo>
                  <a:lnTo>
                    <a:pt x="45" y="73"/>
                  </a:lnTo>
                  <a:lnTo>
                    <a:pt x="43" y="76"/>
                  </a:lnTo>
                  <a:lnTo>
                    <a:pt x="38" y="78"/>
                  </a:lnTo>
                  <a:lnTo>
                    <a:pt x="35" y="81"/>
                  </a:lnTo>
                  <a:lnTo>
                    <a:pt x="33" y="83"/>
                  </a:lnTo>
                  <a:lnTo>
                    <a:pt x="28" y="84"/>
                  </a:lnTo>
                  <a:lnTo>
                    <a:pt x="21" y="84"/>
                  </a:lnTo>
                  <a:lnTo>
                    <a:pt x="18" y="83"/>
                  </a:lnTo>
                  <a:lnTo>
                    <a:pt x="14" y="81"/>
                  </a:lnTo>
                  <a:lnTo>
                    <a:pt x="11" y="77"/>
                  </a:lnTo>
                  <a:lnTo>
                    <a:pt x="7" y="73"/>
                  </a:lnTo>
                  <a:lnTo>
                    <a:pt x="6" y="70"/>
                  </a:lnTo>
                  <a:lnTo>
                    <a:pt x="3" y="66"/>
                  </a:lnTo>
                  <a:lnTo>
                    <a:pt x="1" y="63"/>
                  </a:lnTo>
                  <a:lnTo>
                    <a:pt x="0" y="53"/>
                  </a:lnTo>
                  <a:lnTo>
                    <a:pt x="0" y="30"/>
                  </a:lnTo>
                  <a:lnTo>
                    <a:pt x="3" y="19"/>
                  </a:lnTo>
                  <a:lnTo>
                    <a:pt x="6" y="13"/>
                  </a:lnTo>
                  <a:lnTo>
                    <a:pt x="8" y="9"/>
                  </a:lnTo>
                  <a:lnTo>
                    <a:pt x="13" y="5"/>
                  </a:lnTo>
                  <a:lnTo>
                    <a:pt x="17" y="2"/>
                  </a:lnTo>
                  <a:lnTo>
                    <a:pt x="21" y="0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38" y="5"/>
                  </a:lnTo>
                  <a:lnTo>
                    <a:pt x="43" y="9"/>
                  </a:lnTo>
                  <a:lnTo>
                    <a:pt x="48" y="17"/>
                  </a:lnTo>
                  <a:lnTo>
                    <a:pt x="51" y="30"/>
                  </a:lnTo>
                  <a:lnTo>
                    <a:pt x="51" y="41"/>
                  </a:lnTo>
                  <a:close/>
                  <a:moveTo>
                    <a:pt x="34" y="41"/>
                  </a:moveTo>
                  <a:lnTo>
                    <a:pt x="34" y="12"/>
                  </a:lnTo>
                  <a:lnTo>
                    <a:pt x="33" y="9"/>
                  </a:lnTo>
                  <a:lnTo>
                    <a:pt x="28" y="5"/>
                  </a:lnTo>
                  <a:lnTo>
                    <a:pt x="21" y="5"/>
                  </a:lnTo>
                  <a:lnTo>
                    <a:pt x="20" y="7"/>
                  </a:lnTo>
                  <a:lnTo>
                    <a:pt x="18" y="9"/>
                  </a:lnTo>
                  <a:lnTo>
                    <a:pt x="18" y="13"/>
                  </a:lnTo>
                  <a:lnTo>
                    <a:pt x="17" y="19"/>
                  </a:lnTo>
                  <a:lnTo>
                    <a:pt x="17" y="64"/>
                  </a:lnTo>
                  <a:lnTo>
                    <a:pt x="18" y="68"/>
                  </a:lnTo>
                  <a:lnTo>
                    <a:pt x="18" y="73"/>
                  </a:lnTo>
                  <a:lnTo>
                    <a:pt x="21" y="78"/>
                  </a:lnTo>
                  <a:lnTo>
                    <a:pt x="23" y="80"/>
                  </a:lnTo>
                  <a:lnTo>
                    <a:pt x="27" y="80"/>
                  </a:lnTo>
                  <a:lnTo>
                    <a:pt x="30" y="78"/>
                  </a:lnTo>
                  <a:lnTo>
                    <a:pt x="30" y="77"/>
                  </a:lnTo>
                  <a:lnTo>
                    <a:pt x="33" y="74"/>
                  </a:lnTo>
                  <a:lnTo>
                    <a:pt x="34" y="71"/>
                  </a:lnTo>
                  <a:lnTo>
                    <a:pt x="34" y="67"/>
                  </a:lnTo>
                  <a:lnTo>
                    <a:pt x="34" y="4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1" name="Freeform 97"/>
            <p:cNvSpPr>
              <a:spLocks/>
            </p:cNvSpPr>
            <p:nvPr/>
          </p:nvSpPr>
          <p:spPr bwMode="auto">
            <a:xfrm>
              <a:off x="4635500" y="3370263"/>
              <a:ext cx="30163" cy="31750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2" y="2"/>
                </a:cxn>
                <a:cxn ang="0">
                  <a:pos x="16" y="3"/>
                </a:cxn>
                <a:cxn ang="0">
                  <a:pos x="18" y="6"/>
                </a:cxn>
                <a:cxn ang="0">
                  <a:pos x="19" y="7"/>
                </a:cxn>
                <a:cxn ang="0">
                  <a:pos x="19" y="13"/>
                </a:cxn>
                <a:cxn ang="0">
                  <a:pos x="18" y="16"/>
                </a:cxn>
                <a:cxn ang="0">
                  <a:pos x="16" y="17"/>
                </a:cxn>
                <a:cxn ang="0">
                  <a:pos x="13" y="19"/>
                </a:cxn>
                <a:cxn ang="0">
                  <a:pos x="12" y="20"/>
                </a:cxn>
                <a:cxn ang="0">
                  <a:pos x="6" y="20"/>
                </a:cxn>
                <a:cxn ang="0">
                  <a:pos x="5" y="19"/>
                </a:cxn>
                <a:cxn ang="0">
                  <a:pos x="2" y="17"/>
                </a:cxn>
                <a:cxn ang="0">
                  <a:pos x="0" y="16"/>
                </a:cxn>
                <a:cxn ang="0">
                  <a:pos x="0" y="6"/>
                </a:cxn>
                <a:cxn ang="0">
                  <a:pos x="2" y="3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9" y="0"/>
                </a:cxn>
              </a:cxnLst>
              <a:rect l="0" t="0" r="r" b="b"/>
              <a:pathLst>
                <a:path w="19" h="20">
                  <a:moveTo>
                    <a:pt x="9" y="0"/>
                  </a:moveTo>
                  <a:lnTo>
                    <a:pt x="12" y="2"/>
                  </a:lnTo>
                  <a:lnTo>
                    <a:pt x="16" y="3"/>
                  </a:lnTo>
                  <a:lnTo>
                    <a:pt x="18" y="6"/>
                  </a:lnTo>
                  <a:lnTo>
                    <a:pt x="19" y="7"/>
                  </a:lnTo>
                  <a:lnTo>
                    <a:pt x="19" y="13"/>
                  </a:lnTo>
                  <a:lnTo>
                    <a:pt x="18" y="16"/>
                  </a:lnTo>
                  <a:lnTo>
                    <a:pt x="16" y="17"/>
                  </a:lnTo>
                  <a:lnTo>
                    <a:pt x="13" y="19"/>
                  </a:lnTo>
                  <a:lnTo>
                    <a:pt x="12" y="20"/>
                  </a:lnTo>
                  <a:lnTo>
                    <a:pt x="6" y="20"/>
                  </a:lnTo>
                  <a:lnTo>
                    <a:pt x="5" y="19"/>
                  </a:lnTo>
                  <a:lnTo>
                    <a:pt x="2" y="17"/>
                  </a:lnTo>
                  <a:lnTo>
                    <a:pt x="0" y="16"/>
                  </a:lnTo>
                  <a:lnTo>
                    <a:pt x="0" y="6"/>
                  </a:lnTo>
                  <a:lnTo>
                    <a:pt x="2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2" name="Freeform 98"/>
            <p:cNvSpPr>
              <a:spLocks/>
            </p:cNvSpPr>
            <p:nvPr/>
          </p:nvSpPr>
          <p:spPr bwMode="auto">
            <a:xfrm>
              <a:off x="4676775" y="3268663"/>
              <a:ext cx="85725" cy="131763"/>
            </a:xfrm>
            <a:custGeom>
              <a:avLst/>
              <a:gdLst/>
              <a:ahLst/>
              <a:cxnLst>
                <a:cxn ang="0">
                  <a:pos x="48" y="83"/>
                </a:cxn>
                <a:cxn ang="0">
                  <a:pos x="0" y="83"/>
                </a:cxn>
                <a:cxn ang="0">
                  <a:pos x="0" y="81"/>
                </a:cxn>
                <a:cxn ang="0">
                  <a:pos x="14" y="66"/>
                </a:cxn>
                <a:cxn ang="0">
                  <a:pos x="24" y="54"/>
                </a:cxn>
                <a:cxn ang="0">
                  <a:pos x="30" y="46"/>
                </a:cxn>
                <a:cxn ang="0">
                  <a:pos x="34" y="29"/>
                </a:cxn>
                <a:cxn ang="0">
                  <a:pos x="31" y="20"/>
                </a:cxn>
                <a:cxn ang="0">
                  <a:pos x="30" y="17"/>
                </a:cxn>
                <a:cxn ang="0">
                  <a:pos x="26" y="14"/>
                </a:cxn>
                <a:cxn ang="0">
                  <a:pos x="16" y="14"/>
                </a:cxn>
                <a:cxn ang="0">
                  <a:pos x="11" y="16"/>
                </a:cxn>
                <a:cxn ang="0">
                  <a:pos x="7" y="19"/>
                </a:cxn>
                <a:cxn ang="0">
                  <a:pos x="4" y="23"/>
                </a:cxn>
                <a:cxn ang="0">
                  <a:pos x="1" y="23"/>
                </a:cxn>
                <a:cxn ang="0">
                  <a:pos x="4" y="16"/>
                </a:cxn>
                <a:cxn ang="0">
                  <a:pos x="9" y="10"/>
                </a:cxn>
                <a:cxn ang="0">
                  <a:pos x="11" y="5"/>
                </a:cxn>
                <a:cxn ang="0">
                  <a:pos x="17" y="2"/>
                </a:cxn>
                <a:cxn ang="0">
                  <a:pos x="21" y="0"/>
                </a:cxn>
                <a:cxn ang="0">
                  <a:pos x="31" y="0"/>
                </a:cxn>
                <a:cxn ang="0">
                  <a:pos x="36" y="2"/>
                </a:cxn>
                <a:cxn ang="0">
                  <a:pos x="38" y="3"/>
                </a:cxn>
                <a:cxn ang="0">
                  <a:pos x="41" y="6"/>
                </a:cxn>
                <a:cxn ang="0">
                  <a:pos x="46" y="7"/>
                </a:cxn>
                <a:cxn ang="0">
                  <a:pos x="47" y="10"/>
                </a:cxn>
                <a:cxn ang="0">
                  <a:pos x="48" y="14"/>
                </a:cxn>
                <a:cxn ang="0">
                  <a:pos x="50" y="17"/>
                </a:cxn>
                <a:cxn ang="0">
                  <a:pos x="50" y="26"/>
                </a:cxn>
                <a:cxn ang="0">
                  <a:pos x="48" y="32"/>
                </a:cxn>
                <a:cxn ang="0">
                  <a:pos x="46" y="37"/>
                </a:cxn>
                <a:cxn ang="0">
                  <a:pos x="40" y="46"/>
                </a:cxn>
                <a:cxn ang="0">
                  <a:pos x="31" y="56"/>
                </a:cxn>
                <a:cxn ang="0">
                  <a:pos x="20" y="67"/>
                </a:cxn>
                <a:cxn ang="0">
                  <a:pos x="46" y="67"/>
                </a:cxn>
                <a:cxn ang="0">
                  <a:pos x="50" y="63"/>
                </a:cxn>
                <a:cxn ang="0">
                  <a:pos x="51" y="60"/>
                </a:cxn>
                <a:cxn ang="0">
                  <a:pos x="54" y="60"/>
                </a:cxn>
                <a:cxn ang="0">
                  <a:pos x="48" y="83"/>
                </a:cxn>
              </a:cxnLst>
              <a:rect l="0" t="0" r="r" b="b"/>
              <a:pathLst>
                <a:path w="54" h="83">
                  <a:moveTo>
                    <a:pt x="48" y="83"/>
                  </a:moveTo>
                  <a:lnTo>
                    <a:pt x="0" y="83"/>
                  </a:lnTo>
                  <a:lnTo>
                    <a:pt x="0" y="81"/>
                  </a:lnTo>
                  <a:lnTo>
                    <a:pt x="14" y="66"/>
                  </a:lnTo>
                  <a:lnTo>
                    <a:pt x="24" y="54"/>
                  </a:lnTo>
                  <a:lnTo>
                    <a:pt x="30" y="46"/>
                  </a:lnTo>
                  <a:lnTo>
                    <a:pt x="34" y="29"/>
                  </a:lnTo>
                  <a:lnTo>
                    <a:pt x="31" y="20"/>
                  </a:lnTo>
                  <a:lnTo>
                    <a:pt x="30" y="17"/>
                  </a:lnTo>
                  <a:lnTo>
                    <a:pt x="26" y="14"/>
                  </a:lnTo>
                  <a:lnTo>
                    <a:pt x="16" y="14"/>
                  </a:lnTo>
                  <a:lnTo>
                    <a:pt x="11" y="16"/>
                  </a:lnTo>
                  <a:lnTo>
                    <a:pt x="7" y="19"/>
                  </a:lnTo>
                  <a:lnTo>
                    <a:pt x="4" y="23"/>
                  </a:lnTo>
                  <a:lnTo>
                    <a:pt x="1" y="23"/>
                  </a:lnTo>
                  <a:lnTo>
                    <a:pt x="4" y="16"/>
                  </a:lnTo>
                  <a:lnTo>
                    <a:pt x="9" y="10"/>
                  </a:lnTo>
                  <a:lnTo>
                    <a:pt x="11" y="5"/>
                  </a:lnTo>
                  <a:lnTo>
                    <a:pt x="17" y="2"/>
                  </a:lnTo>
                  <a:lnTo>
                    <a:pt x="21" y="0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38" y="3"/>
                  </a:lnTo>
                  <a:lnTo>
                    <a:pt x="41" y="6"/>
                  </a:lnTo>
                  <a:lnTo>
                    <a:pt x="46" y="7"/>
                  </a:lnTo>
                  <a:lnTo>
                    <a:pt x="47" y="10"/>
                  </a:lnTo>
                  <a:lnTo>
                    <a:pt x="48" y="14"/>
                  </a:lnTo>
                  <a:lnTo>
                    <a:pt x="50" y="17"/>
                  </a:lnTo>
                  <a:lnTo>
                    <a:pt x="50" y="26"/>
                  </a:lnTo>
                  <a:lnTo>
                    <a:pt x="48" y="32"/>
                  </a:lnTo>
                  <a:lnTo>
                    <a:pt x="46" y="37"/>
                  </a:lnTo>
                  <a:lnTo>
                    <a:pt x="40" y="46"/>
                  </a:lnTo>
                  <a:lnTo>
                    <a:pt x="31" y="56"/>
                  </a:lnTo>
                  <a:lnTo>
                    <a:pt x="20" y="67"/>
                  </a:lnTo>
                  <a:lnTo>
                    <a:pt x="46" y="67"/>
                  </a:lnTo>
                  <a:lnTo>
                    <a:pt x="50" y="63"/>
                  </a:lnTo>
                  <a:lnTo>
                    <a:pt x="51" y="60"/>
                  </a:lnTo>
                  <a:lnTo>
                    <a:pt x="54" y="60"/>
                  </a:lnTo>
                  <a:lnTo>
                    <a:pt x="48" y="8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3" name="Freeform 99"/>
            <p:cNvSpPr>
              <a:spLocks/>
            </p:cNvSpPr>
            <p:nvPr/>
          </p:nvSpPr>
          <p:spPr bwMode="auto">
            <a:xfrm>
              <a:off x="4778375" y="3271838"/>
              <a:ext cx="84138" cy="1301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53" y="0"/>
                </a:cxn>
                <a:cxn ang="0">
                  <a:pos x="45" y="14"/>
                </a:cxn>
                <a:cxn ang="0">
                  <a:pos x="14" y="14"/>
                </a:cxn>
                <a:cxn ang="0">
                  <a:pos x="10" y="22"/>
                </a:cxn>
                <a:cxn ang="0">
                  <a:pos x="28" y="25"/>
                </a:cxn>
                <a:cxn ang="0">
                  <a:pos x="43" y="32"/>
                </a:cxn>
                <a:cxn ang="0">
                  <a:pos x="47" y="37"/>
                </a:cxn>
                <a:cxn ang="0">
                  <a:pos x="50" y="41"/>
                </a:cxn>
                <a:cxn ang="0">
                  <a:pos x="53" y="52"/>
                </a:cxn>
                <a:cxn ang="0">
                  <a:pos x="51" y="61"/>
                </a:cxn>
                <a:cxn ang="0">
                  <a:pos x="48" y="68"/>
                </a:cxn>
                <a:cxn ang="0">
                  <a:pos x="45" y="72"/>
                </a:cxn>
                <a:cxn ang="0">
                  <a:pos x="44" y="75"/>
                </a:cxn>
                <a:cxn ang="0">
                  <a:pos x="36" y="78"/>
                </a:cxn>
                <a:cxn ang="0">
                  <a:pos x="30" y="81"/>
                </a:cxn>
                <a:cxn ang="0">
                  <a:pos x="26" y="82"/>
                </a:cxn>
                <a:cxn ang="0">
                  <a:pos x="10" y="82"/>
                </a:cxn>
                <a:cxn ang="0">
                  <a:pos x="7" y="81"/>
                </a:cxn>
                <a:cxn ang="0">
                  <a:pos x="4" y="78"/>
                </a:cxn>
                <a:cxn ang="0">
                  <a:pos x="1" y="76"/>
                </a:cxn>
                <a:cxn ang="0">
                  <a:pos x="0" y="74"/>
                </a:cxn>
                <a:cxn ang="0">
                  <a:pos x="0" y="72"/>
                </a:cxn>
                <a:cxn ang="0">
                  <a:pos x="1" y="69"/>
                </a:cxn>
                <a:cxn ang="0">
                  <a:pos x="6" y="65"/>
                </a:cxn>
                <a:cxn ang="0">
                  <a:pos x="7" y="65"/>
                </a:cxn>
                <a:cxn ang="0">
                  <a:pos x="10" y="66"/>
                </a:cxn>
                <a:cxn ang="0">
                  <a:pos x="11" y="66"/>
                </a:cxn>
                <a:cxn ang="0">
                  <a:pos x="13" y="68"/>
                </a:cxn>
                <a:cxn ang="0">
                  <a:pos x="16" y="69"/>
                </a:cxn>
                <a:cxn ang="0">
                  <a:pos x="18" y="72"/>
                </a:cxn>
                <a:cxn ang="0">
                  <a:pos x="24" y="75"/>
                </a:cxn>
                <a:cxn ang="0">
                  <a:pos x="26" y="75"/>
                </a:cxn>
                <a:cxn ang="0">
                  <a:pos x="27" y="76"/>
                </a:cxn>
                <a:cxn ang="0">
                  <a:pos x="33" y="76"/>
                </a:cxn>
                <a:cxn ang="0">
                  <a:pos x="38" y="74"/>
                </a:cxn>
                <a:cxn ang="0">
                  <a:pos x="41" y="68"/>
                </a:cxn>
                <a:cxn ang="0">
                  <a:pos x="43" y="64"/>
                </a:cxn>
                <a:cxn ang="0">
                  <a:pos x="41" y="59"/>
                </a:cxn>
                <a:cxn ang="0">
                  <a:pos x="40" y="54"/>
                </a:cxn>
                <a:cxn ang="0">
                  <a:pos x="36" y="51"/>
                </a:cxn>
                <a:cxn ang="0">
                  <a:pos x="31" y="47"/>
                </a:cxn>
                <a:cxn ang="0">
                  <a:pos x="20" y="42"/>
                </a:cxn>
                <a:cxn ang="0">
                  <a:pos x="6" y="39"/>
                </a:cxn>
                <a:cxn ang="0">
                  <a:pos x="0" y="39"/>
                </a:cxn>
                <a:cxn ang="0">
                  <a:pos x="16" y="0"/>
                </a:cxn>
              </a:cxnLst>
              <a:rect l="0" t="0" r="r" b="b"/>
              <a:pathLst>
                <a:path w="53" h="82">
                  <a:moveTo>
                    <a:pt x="16" y="0"/>
                  </a:moveTo>
                  <a:lnTo>
                    <a:pt x="53" y="0"/>
                  </a:lnTo>
                  <a:lnTo>
                    <a:pt x="45" y="14"/>
                  </a:lnTo>
                  <a:lnTo>
                    <a:pt x="14" y="14"/>
                  </a:lnTo>
                  <a:lnTo>
                    <a:pt x="10" y="22"/>
                  </a:lnTo>
                  <a:lnTo>
                    <a:pt x="28" y="25"/>
                  </a:lnTo>
                  <a:lnTo>
                    <a:pt x="43" y="32"/>
                  </a:lnTo>
                  <a:lnTo>
                    <a:pt x="47" y="37"/>
                  </a:lnTo>
                  <a:lnTo>
                    <a:pt x="50" y="41"/>
                  </a:lnTo>
                  <a:lnTo>
                    <a:pt x="53" y="52"/>
                  </a:lnTo>
                  <a:lnTo>
                    <a:pt x="51" y="61"/>
                  </a:lnTo>
                  <a:lnTo>
                    <a:pt x="48" y="68"/>
                  </a:lnTo>
                  <a:lnTo>
                    <a:pt x="45" y="72"/>
                  </a:lnTo>
                  <a:lnTo>
                    <a:pt x="44" y="75"/>
                  </a:lnTo>
                  <a:lnTo>
                    <a:pt x="36" y="78"/>
                  </a:lnTo>
                  <a:lnTo>
                    <a:pt x="30" y="81"/>
                  </a:lnTo>
                  <a:lnTo>
                    <a:pt x="26" y="82"/>
                  </a:lnTo>
                  <a:lnTo>
                    <a:pt x="10" y="82"/>
                  </a:lnTo>
                  <a:lnTo>
                    <a:pt x="7" y="81"/>
                  </a:lnTo>
                  <a:lnTo>
                    <a:pt x="4" y="78"/>
                  </a:lnTo>
                  <a:lnTo>
                    <a:pt x="1" y="76"/>
                  </a:lnTo>
                  <a:lnTo>
                    <a:pt x="0" y="74"/>
                  </a:lnTo>
                  <a:lnTo>
                    <a:pt x="0" y="72"/>
                  </a:lnTo>
                  <a:lnTo>
                    <a:pt x="1" y="69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10" y="66"/>
                  </a:lnTo>
                  <a:lnTo>
                    <a:pt x="11" y="66"/>
                  </a:lnTo>
                  <a:lnTo>
                    <a:pt x="13" y="68"/>
                  </a:lnTo>
                  <a:lnTo>
                    <a:pt x="16" y="69"/>
                  </a:lnTo>
                  <a:lnTo>
                    <a:pt x="18" y="72"/>
                  </a:lnTo>
                  <a:lnTo>
                    <a:pt x="24" y="75"/>
                  </a:lnTo>
                  <a:lnTo>
                    <a:pt x="26" y="75"/>
                  </a:lnTo>
                  <a:lnTo>
                    <a:pt x="27" y="76"/>
                  </a:lnTo>
                  <a:lnTo>
                    <a:pt x="33" y="76"/>
                  </a:lnTo>
                  <a:lnTo>
                    <a:pt x="38" y="74"/>
                  </a:lnTo>
                  <a:lnTo>
                    <a:pt x="41" y="68"/>
                  </a:lnTo>
                  <a:lnTo>
                    <a:pt x="43" y="64"/>
                  </a:lnTo>
                  <a:lnTo>
                    <a:pt x="41" y="59"/>
                  </a:lnTo>
                  <a:lnTo>
                    <a:pt x="40" y="54"/>
                  </a:lnTo>
                  <a:lnTo>
                    <a:pt x="36" y="51"/>
                  </a:lnTo>
                  <a:lnTo>
                    <a:pt x="31" y="47"/>
                  </a:lnTo>
                  <a:lnTo>
                    <a:pt x="20" y="42"/>
                  </a:lnTo>
                  <a:lnTo>
                    <a:pt x="6" y="39"/>
                  </a:lnTo>
                  <a:lnTo>
                    <a:pt x="0" y="3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4" name="Freeform 100"/>
            <p:cNvSpPr>
              <a:spLocks noEditPoints="1"/>
            </p:cNvSpPr>
            <p:nvPr/>
          </p:nvSpPr>
          <p:spPr bwMode="auto">
            <a:xfrm>
              <a:off x="5037138" y="3268663"/>
              <a:ext cx="82550" cy="133350"/>
            </a:xfrm>
            <a:custGeom>
              <a:avLst/>
              <a:gdLst/>
              <a:ahLst/>
              <a:cxnLst>
                <a:cxn ang="0">
                  <a:pos x="52" y="41"/>
                </a:cxn>
                <a:cxn ang="0">
                  <a:pos x="52" y="53"/>
                </a:cxn>
                <a:cxn ang="0">
                  <a:pos x="49" y="64"/>
                </a:cxn>
                <a:cxn ang="0">
                  <a:pos x="46" y="73"/>
                </a:cxn>
                <a:cxn ang="0">
                  <a:pos x="43" y="76"/>
                </a:cxn>
                <a:cxn ang="0">
                  <a:pos x="39" y="78"/>
                </a:cxn>
                <a:cxn ang="0">
                  <a:pos x="36" y="81"/>
                </a:cxn>
                <a:cxn ang="0">
                  <a:pos x="33" y="83"/>
                </a:cxn>
                <a:cxn ang="0">
                  <a:pos x="29" y="84"/>
                </a:cxn>
                <a:cxn ang="0">
                  <a:pos x="22" y="84"/>
                </a:cxn>
                <a:cxn ang="0">
                  <a:pos x="19" y="83"/>
                </a:cxn>
                <a:cxn ang="0">
                  <a:pos x="15" y="81"/>
                </a:cxn>
                <a:cxn ang="0">
                  <a:pos x="12" y="77"/>
                </a:cxn>
                <a:cxn ang="0">
                  <a:pos x="8" y="73"/>
                </a:cxn>
                <a:cxn ang="0">
                  <a:pos x="6" y="70"/>
                </a:cxn>
                <a:cxn ang="0">
                  <a:pos x="3" y="66"/>
                </a:cxn>
                <a:cxn ang="0">
                  <a:pos x="2" y="63"/>
                </a:cxn>
                <a:cxn ang="0">
                  <a:pos x="0" y="53"/>
                </a:cxn>
                <a:cxn ang="0">
                  <a:pos x="0" y="30"/>
                </a:cxn>
                <a:cxn ang="0">
                  <a:pos x="3" y="19"/>
                </a:cxn>
                <a:cxn ang="0">
                  <a:pos x="6" y="13"/>
                </a:cxn>
                <a:cxn ang="0">
                  <a:pos x="9" y="9"/>
                </a:cxn>
                <a:cxn ang="0">
                  <a:pos x="13" y="5"/>
                </a:cxn>
                <a:cxn ang="0">
                  <a:pos x="17" y="2"/>
                </a:cxn>
                <a:cxn ang="0">
                  <a:pos x="22" y="0"/>
                </a:cxn>
                <a:cxn ang="0">
                  <a:pos x="30" y="0"/>
                </a:cxn>
                <a:cxn ang="0">
                  <a:pos x="35" y="2"/>
                </a:cxn>
                <a:cxn ang="0">
                  <a:pos x="39" y="5"/>
                </a:cxn>
                <a:cxn ang="0">
                  <a:pos x="43" y="9"/>
                </a:cxn>
                <a:cxn ang="0">
                  <a:pos x="49" y="17"/>
                </a:cxn>
                <a:cxn ang="0">
                  <a:pos x="52" y="30"/>
                </a:cxn>
                <a:cxn ang="0">
                  <a:pos x="52" y="41"/>
                </a:cxn>
                <a:cxn ang="0">
                  <a:pos x="35" y="41"/>
                </a:cxn>
                <a:cxn ang="0">
                  <a:pos x="35" y="12"/>
                </a:cxn>
                <a:cxn ang="0">
                  <a:pos x="33" y="9"/>
                </a:cxn>
                <a:cxn ang="0">
                  <a:pos x="29" y="5"/>
                </a:cxn>
                <a:cxn ang="0">
                  <a:pos x="22" y="5"/>
                </a:cxn>
                <a:cxn ang="0">
                  <a:pos x="20" y="7"/>
                </a:cxn>
                <a:cxn ang="0">
                  <a:pos x="19" y="9"/>
                </a:cxn>
                <a:cxn ang="0">
                  <a:pos x="19" y="13"/>
                </a:cxn>
                <a:cxn ang="0">
                  <a:pos x="17" y="19"/>
                </a:cxn>
                <a:cxn ang="0">
                  <a:pos x="17" y="64"/>
                </a:cxn>
                <a:cxn ang="0">
                  <a:pos x="19" y="68"/>
                </a:cxn>
                <a:cxn ang="0">
                  <a:pos x="19" y="73"/>
                </a:cxn>
                <a:cxn ang="0">
                  <a:pos x="22" y="78"/>
                </a:cxn>
                <a:cxn ang="0">
                  <a:pos x="23" y="80"/>
                </a:cxn>
                <a:cxn ang="0">
                  <a:pos x="27" y="80"/>
                </a:cxn>
                <a:cxn ang="0">
                  <a:pos x="30" y="78"/>
                </a:cxn>
                <a:cxn ang="0">
                  <a:pos x="30" y="77"/>
                </a:cxn>
                <a:cxn ang="0">
                  <a:pos x="33" y="74"/>
                </a:cxn>
                <a:cxn ang="0">
                  <a:pos x="35" y="71"/>
                </a:cxn>
                <a:cxn ang="0">
                  <a:pos x="35" y="67"/>
                </a:cxn>
                <a:cxn ang="0">
                  <a:pos x="35" y="41"/>
                </a:cxn>
              </a:cxnLst>
              <a:rect l="0" t="0" r="r" b="b"/>
              <a:pathLst>
                <a:path w="52" h="84">
                  <a:moveTo>
                    <a:pt x="52" y="41"/>
                  </a:moveTo>
                  <a:lnTo>
                    <a:pt x="52" y="53"/>
                  </a:lnTo>
                  <a:lnTo>
                    <a:pt x="49" y="64"/>
                  </a:lnTo>
                  <a:lnTo>
                    <a:pt x="46" y="73"/>
                  </a:lnTo>
                  <a:lnTo>
                    <a:pt x="43" y="76"/>
                  </a:lnTo>
                  <a:lnTo>
                    <a:pt x="39" y="78"/>
                  </a:lnTo>
                  <a:lnTo>
                    <a:pt x="36" y="81"/>
                  </a:lnTo>
                  <a:lnTo>
                    <a:pt x="33" y="83"/>
                  </a:lnTo>
                  <a:lnTo>
                    <a:pt x="29" y="84"/>
                  </a:lnTo>
                  <a:lnTo>
                    <a:pt x="22" y="84"/>
                  </a:lnTo>
                  <a:lnTo>
                    <a:pt x="19" y="83"/>
                  </a:lnTo>
                  <a:lnTo>
                    <a:pt x="15" y="81"/>
                  </a:lnTo>
                  <a:lnTo>
                    <a:pt x="12" y="77"/>
                  </a:lnTo>
                  <a:lnTo>
                    <a:pt x="8" y="73"/>
                  </a:lnTo>
                  <a:lnTo>
                    <a:pt x="6" y="70"/>
                  </a:lnTo>
                  <a:lnTo>
                    <a:pt x="3" y="66"/>
                  </a:lnTo>
                  <a:lnTo>
                    <a:pt x="2" y="63"/>
                  </a:lnTo>
                  <a:lnTo>
                    <a:pt x="0" y="53"/>
                  </a:lnTo>
                  <a:lnTo>
                    <a:pt x="0" y="30"/>
                  </a:lnTo>
                  <a:lnTo>
                    <a:pt x="3" y="19"/>
                  </a:lnTo>
                  <a:lnTo>
                    <a:pt x="6" y="13"/>
                  </a:lnTo>
                  <a:lnTo>
                    <a:pt x="9" y="9"/>
                  </a:lnTo>
                  <a:lnTo>
                    <a:pt x="13" y="5"/>
                  </a:lnTo>
                  <a:lnTo>
                    <a:pt x="17" y="2"/>
                  </a:lnTo>
                  <a:lnTo>
                    <a:pt x="22" y="0"/>
                  </a:lnTo>
                  <a:lnTo>
                    <a:pt x="30" y="0"/>
                  </a:lnTo>
                  <a:lnTo>
                    <a:pt x="35" y="2"/>
                  </a:lnTo>
                  <a:lnTo>
                    <a:pt x="39" y="5"/>
                  </a:lnTo>
                  <a:lnTo>
                    <a:pt x="43" y="9"/>
                  </a:lnTo>
                  <a:lnTo>
                    <a:pt x="49" y="17"/>
                  </a:lnTo>
                  <a:lnTo>
                    <a:pt x="52" y="30"/>
                  </a:lnTo>
                  <a:lnTo>
                    <a:pt x="52" y="41"/>
                  </a:lnTo>
                  <a:close/>
                  <a:moveTo>
                    <a:pt x="35" y="41"/>
                  </a:moveTo>
                  <a:lnTo>
                    <a:pt x="35" y="12"/>
                  </a:lnTo>
                  <a:lnTo>
                    <a:pt x="33" y="9"/>
                  </a:lnTo>
                  <a:lnTo>
                    <a:pt x="29" y="5"/>
                  </a:lnTo>
                  <a:lnTo>
                    <a:pt x="22" y="5"/>
                  </a:lnTo>
                  <a:lnTo>
                    <a:pt x="20" y="7"/>
                  </a:lnTo>
                  <a:lnTo>
                    <a:pt x="19" y="9"/>
                  </a:lnTo>
                  <a:lnTo>
                    <a:pt x="19" y="13"/>
                  </a:lnTo>
                  <a:lnTo>
                    <a:pt x="17" y="19"/>
                  </a:lnTo>
                  <a:lnTo>
                    <a:pt x="17" y="64"/>
                  </a:lnTo>
                  <a:lnTo>
                    <a:pt x="19" y="68"/>
                  </a:lnTo>
                  <a:lnTo>
                    <a:pt x="19" y="73"/>
                  </a:lnTo>
                  <a:lnTo>
                    <a:pt x="22" y="78"/>
                  </a:lnTo>
                  <a:lnTo>
                    <a:pt x="23" y="80"/>
                  </a:lnTo>
                  <a:lnTo>
                    <a:pt x="27" y="80"/>
                  </a:lnTo>
                  <a:lnTo>
                    <a:pt x="30" y="78"/>
                  </a:lnTo>
                  <a:lnTo>
                    <a:pt x="30" y="77"/>
                  </a:lnTo>
                  <a:lnTo>
                    <a:pt x="33" y="74"/>
                  </a:lnTo>
                  <a:lnTo>
                    <a:pt x="35" y="71"/>
                  </a:lnTo>
                  <a:lnTo>
                    <a:pt x="35" y="67"/>
                  </a:lnTo>
                  <a:lnTo>
                    <a:pt x="35" y="4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5" name="Freeform 101"/>
            <p:cNvSpPr>
              <a:spLocks/>
            </p:cNvSpPr>
            <p:nvPr/>
          </p:nvSpPr>
          <p:spPr bwMode="auto">
            <a:xfrm>
              <a:off x="5137150" y="3370263"/>
              <a:ext cx="28575" cy="317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1" y="2"/>
                </a:cxn>
                <a:cxn ang="0">
                  <a:pos x="16" y="3"/>
                </a:cxn>
                <a:cxn ang="0">
                  <a:pos x="17" y="6"/>
                </a:cxn>
                <a:cxn ang="0">
                  <a:pos x="18" y="7"/>
                </a:cxn>
                <a:cxn ang="0">
                  <a:pos x="18" y="13"/>
                </a:cxn>
                <a:cxn ang="0">
                  <a:pos x="17" y="16"/>
                </a:cxn>
                <a:cxn ang="0">
                  <a:pos x="16" y="17"/>
                </a:cxn>
                <a:cxn ang="0">
                  <a:pos x="13" y="19"/>
                </a:cxn>
                <a:cxn ang="0">
                  <a:pos x="11" y="20"/>
                </a:cxn>
                <a:cxn ang="0">
                  <a:pos x="6" y="20"/>
                </a:cxn>
                <a:cxn ang="0">
                  <a:pos x="4" y="19"/>
                </a:cxn>
                <a:cxn ang="0">
                  <a:pos x="1" y="17"/>
                </a:cxn>
                <a:cxn ang="0">
                  <a:pos x="0" y="16"/>
                </a:cxn>
                <a:cxn ang="0">
                  <a:pos x="0" y="6"/>
                </a:cxn>
                <a:cxn ang="0">
                  <a:pos x="1" y="3"/>
                </a:cxn>
                <a:cxn ang="0">
                  <a:pos x="4" y="2"/>
                </a:cxn>
                <a:cxn ang="0">
                  <a:pos x="6" y="2"/>
                </a:cxn>
                <a:cxn ang="0">
                  <a:pos x="8" y="0"/>
                </a:cxn>
              </a:cxnLst>
              <a:rect l="0" t="0" r="r" b="b"/>
              <a:pathLst>
                <a:path w="18" h="20">
                  <a:moveTo>
                    <a:pt x="8" y="0"/>
                  </a:moveTo>
                  <a:lnTo>
                    <a:pt x="11" y="2"/>
                  </a:lnTo>
                  <a:lnTo>
                    <a:pt x="16" y="3"/>
                  </a:lnTo>
                  <a:lnTo>
                    <a:pt x="17" y="6"/>
                  </a:lnTo>
                  <a:lnTo>
                    <a:pt x="18" y="7"/>
                  </a:lnTo>
                  <a:lnTo>
                    <a:pt x="18" y="13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3" y="19"/>
                  </a:lnTo>
                  <a:lnTo>
                    <a:pt x="11" y="20"/>
                  </a:lnTo>
                  <a:lnTo>
                    <a:pt x="6" y="20"/>
                  </a:lnTo>
                  <a:lnTo>
                    <a:pt x="4" y="19"/>
                  </a:lnTo>
                  <a:lnTo>
                    <a:pt x="1" y="17"/>
                  </a:lnTo>
                  <a:lnTo>
                    <a:pt x="0" y="16"/>
                  </a:lnTo>
                  <a:lnTo>
                    <a:pt x="0" y="6"/>
                  </a:lnTo>
                  <a:lnTo>
                    <a:pt x="1" y="3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6" name="Freeform 102"/>
            <p:cNvSpPr>
              <a:spLocks/>
            </p:cNvSpPr>
            <p:nvPr/>
          </p:nvSpPr>
          <p:spPr bwMode="auto">
            <a:xfrm>
              <a:off x="5181600" y="3271838"/>
              <a:ext cx="84138" cy="1301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53" y="0"/>
                </a:cxn>
                <a:cxn ang="0">
                  <a:pos x="46" y="14"/>
                </a:cxn>
                <a:cxn ang="0">
                  <a:pos x="15" y="14"/>
                </a:cxn>
                <a:cxn ang="0">
                  <a:pos x="10" y="22"/>
                </a:cxn>
                <a:cxn ang="0">
                  <a:pos x="29" y="25"/>
                </a:cxn>
                <a:cxn ang="0">
                  <a:pos x="43" y="32"/>
                </a:cxn>
                <a:cxn ang="0">
                  <a:pos x="47" y="37"/>
                </a:cxn>
                <a:cxn ang="0">
                  <a:pos x="50" y="41"/>
                </a:cxn>
                <a:cxn ang="0">
                  <a:pos x="53" y="52"/>
                </a:cxn>
                <a:cxn ang="0">
                  <a:pos x="52" y="61"/>
                </a:cxn>
                <a:cxn ang="0">
                  <a:pos x="49" y="68"/>
                </a:cxn>
                <a:cxn ang="0">
                  <a:pos x="47" y="72"/>
                </a:cxn>
                <a:cxn ang="0">
                  <a:pos x="44" y="75"/>
                </a:cxn>
                <a:cxn ang="0">
                  <a:pos x="36" y="78"/>
                </a:cxn>
                <a:cxn ang="0">
                  <a:pos x="30" y="81"/>
                </a:cxn>
                <a:cxn ang="0">
                  <a:pos x="26" y="82"/>
                </a:cxn>
                <a:cxn ang="0">
                  <a:pos x="10" y="82"/>
                </a:cxn>
                <a:cxn ang="0">
                  <a:pos x="7" y="81"/>
                </a:cxn>
                <a:cxn ang="0">
                  <a:pos x="5" y="78"/>
                </a:cxn>
                <a:cxn ang="0">
                  <a:pos x="2" y="76"/>
                </a:cxn>
                <a:cxn ang="0">
                  <a:pos x="0" y="74"/>
                </a:cxn>
                <a:cxn ang="0">
                  <a:pos x="0" y="72"/>
                </a:cxn>
                <a:cxn ang="0">
                  <a:pos x="2" y="69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9" y="65"/>
                </a:cxn>
                <a:cxn ang="0">
                  <a:pos x="10" y="66"/>
                </a:cxn>
                <a:cxn ang="0">
                  <a:pos x="12" y="66"/>
                </a:cxn>
                <a:cxn ang="0">
                  <a:pos x="13" y="68"/>
                </a:cxn>
                <a:cxn ang="0">
                  <a:pos x="16" y="69"/>
                </a:cxn>
                <a:cxn ang="0">
                  <a:pos x="19" y="72"/>
                </a:cxn>
                <a:cxn ang="0">
                  <a:pos x="25" y="75"/>
                </a:cxn>
                <a:cxn ang="0">
                  <a:pos x="26" y="75"/>
                </a:cxn>
                <a:cxn ang="0">
                  <a:pos x="27" y="76"/>
                </a:cxn>
                <a:cxn ang="0">
                  <a:pos x="33" y="76"/>
                </a:cxn>
                <a:cxn ang="0">
                  <a:pos x="39" y="74"/>
                </a:cxn>
                <a:cxn ang="0">
                  <a:pos x="42" y="68"/>
                </a:cxn>
                <a:cxn ang="0">
                  <a:pos x="43" y="64"/>
                </a:cxn>
                <a:cxn ang="0">
                  <a:pos x="42" y="59"/>
                </a:cxn>
                <a:cxn ang="0">
                  <a:pos x="40" y="54"/>
                </a:cxn>
                <a:cxn ang="0">
                  <a:pos x="36" y="51"/>
                </a:cxn>
                <a:cxn ang="0">
                  <a:pos x="32" y="47"/>
                </a:cxn>
                <a:cxn ang="0">
                  <a:pos x="20" y="42"/>
                </a:cxn>
                <a:cxn ang="0">
                  <a:pos x="6" y="39"/>
                </a:cxn>
                <a:cxn ang="0">
                  <a:pos x="0" y="39"/>
                </a:cxn>
                <a:cxn ang="0">
                  <a:pos x="16" y="0"/>
                </a:cxn>
              </a:cxnLst>
              <a:rect l="0" t="0" r="r" b="b"/>
              <a:pathLst>
                <a:path w="53" h="82">
                  <a:moveTo>
                    <a:pt x="16" y="0"/>
                  </a:moveTo>
                  <a:lnTo>
                    <a:pt x="53" y="0"/>
                  </a:lnTo>
                  <a:lnTo>
                    <a:pt x="46" y="14"/>
                  </a:lnTo>
                  <a:lnTo>
                    <a:pt x="15" y="14"/>
                  </a:lnTo>
                  <a:lnTo>
                    <a:pt x="10" y="22"/>
                  </a:lnTo>
                  <a:lnTo>
                    <a:pt x="29" y="25"/>
                  </a:lnTo>
                  <a:lnTo>
                    <a:pt x="43" y="32"/>
                  </a:lnTo>
                  <a:lnTo>
                    <a:pt x="47" y="37"/>
                  </a:lnTo>
                  <a:lnTo>
                    <a:pt x="50" y="41"/>
                  </a:lnTo>
                  <a:lnTo>
                    <a:pt x="53" y="52"/>
                  </a:lnTo>
                  <a:lnTo>
                    <a:pt x="52" y="61"/>
                  </a:lnTo>
                  <a:lnTo>
                    <a:pt x="49" y="68"/>
                  </a:lnTo>
                  <a:lnTo>
                    <a:pt x="47" y="72"/>
                  </a:lnTo>
                  <a:lnTo>
                    <a:pt x="44" y="75"/>
                  </a:lnTo>
                  <a:lnTo>
                    <a:pt x="36" y="78"/>
                  </a:lnTo>
                  <a:lnTo>
                    <a:pt x="30" y="81"/>
                  </a:lnTo>
                  <a:lnTo>
                    <a:pt x="26" y="82"/>
                  </a:lnTo>
                  <a:lnTo>
                    <a:pt x="10" y="82"/>
                  </a:lnTo>
                  <a:lnTo>
                    <a:pt x="7" y="81"/>
                  </a:lnTo>
                  <a:lnTo>
                    <a:pt x="5" y="78"/>
                  </a:lnTo>
                  <a:lnTo>
                    <a:pt x="2" y="76"/>
                  </a:lnTo>
                  <a:lnTo>
                    <a:pt x="0" y="74"/>
                  </a:lnTo>
                  <a:lnTo>
                    <a:pt x="0" y="72"/>
                  </a:lnTo>
                  <a:lnTo>
                    <a:pt x="2" y="69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9" y="65"/>
                  </a:lnTo>
                  <a:lnTo>
                    <a:pt x="10" y="66"/>
                  </a:lnTo>
                  <a:lnTo>
                    <a:pt x="12" y="66"/>
                  </a:lnTo>
                  <a:lnTo>
                    <a:pt x="13" y="68"/>
                  </a:lnTo>
                  <a:lnTo>
                    <a:pt x="16" y="69"/>
                  </a:lnTo>
                  <a:lnTo>
                    <a:pt x="19" y="72"/>
                  </a:lnTo>
                  <a:lnTo>
                    <a:pt x="25" y="75"/>
                  </a:lnTo>
                  <a:lnTo>
                    <a:pt x="26" y="75"/>
                  </a:lnTo>
                  <a:lnTo>
                    <a:pt x="27" y="76"/>
                  </a:lnTo>
                  <a:lnTo>
                    <a:pt x="33" y="76"/>
                  </a:lnTo>
                  <a:lnTo>
                    <a:pt x="39" y="74"/>
                  </a:lnTo>
                  <a:lnTo>
                    <a:pt x="42" y="68"/>
                  </a:lnTo>
                  <a:lnTo>
                    <a:pt x="43" y="64"/>
                  </a:lnTo>
                  <a:lnTo>
                    <a:pt x="42" y="59"/>
                  </a:lnTo>
                  <a:lnTo>
                    <a:pt x="40" y="54"/>
                  </a:lnTo>
                  <a:lnTo>
                    <a:pt x="36" y="51"/>
                  </a:lnTo>
                  <a:lnTo>
                    <a:pt x="32" y="47"/>
                  </a:lnTo>
                  <a:lnTo>
                    <a:pt x="20" y="42"/>
                  </a:lnTo>
                  <a:lnTo>
                    <a:pt x="6" y="39"/>
                  </a:lnTo>
                  <a:lnTo>
                    <a:pt x="0" y="3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7" name="Freeform 103"/>
            <p:cNvSpPr>
              <a:spLocks noEditPoints="1"/>
            </p:cNvSpPr>
            <p:nvPr/>
          </p:nvSpPr>
          <p:spPr bwMode="auto">
            <a:xfrm>
              <a:off x="5438775" y="3268663"/>
              <a:ext cx="82550" cy="133350"/>
            </a:xfrm>
            <a:custGeom>
              <a:avLst/>
              <a:gdLst/>
              <a:ahLst/>
              <a:cxnLst>
                <a:cxn ang="0">
                  <a:pos x="52" y="41"/>
                </a:cxn>
                <a:cxn ang="0">
                  <a:pos x="52" y="53"/>
                </a:cxn>
                <a:cxn ang="0">
                  <a:pos x="49" y="64"/>
                </a:cxn>
                <a:cxn ang="0">
                  <a:pos x="46" y="73"/>
                </a:cxn>
                <a:cxn ang="0">
                  <a:pos x="43" y="76"/>
                </a:cxn>
                <a:cxn ang="0">
                  <a:pos x="39" y="78"/>
                </a:cxn>
                <a:cxn ang="0">
                  <a:pos x="36" y="81"/>
                </a:cxn>
                <a:cxn ang="0">
                  <a:pos x="33" y="83"/>
                </a:cxn>
                <a:cxn ang="0">
                  <a:pos x="29" y="84"/>
                </a:cxn>
                <a:cxn ang="0">
                  <a:pos x="22" y="84"/>
                </a:cxn>
                <a:cxn ang="0">
                  <a:pos x="19" y="83"/>
                </a:cxn>
                <a:cxn ang="0">
                  <a:pos x="15" y="81"/>
                </a:cxn>
                <a:cxn ang="0">
                  <a:pos x="12" y="77"/>
                </a:cxn>
                <a:cxn ang="0">
                  <a:pos x="7" y="73"/>
                </a:cxn>
                <a:cxn ang="0">
                  <a:pos x="6" y="70"/>
                </a:cxn>
                <a:cxn ang="0">
                  <a:pos x="3" y="66"/>
                </a:cxn>
                <a:cxn ang="0">
                  <a:pos x="2" y="63"/>
                </a:cxn>
                <a:cxn ang="0">
                  <a:pos x="0" y="53"/>
                </a:cxn>
                <a:cxn ang="0">
                  <a:pos x="0" y="30"/>
                </a:cxn>
                <a:cxn ang="0">
                  <a:pos x="3" y="19"/>
                </a:cxn>
                <a:cxn ang="0">
                  <a:pos x="6" y="13"/>
                </a:cxn>
                <a:cxn ang="0">
                  <a:pos x="9" y="9"/>
                </a:cxn>
                <a:cxn ang="0">
                  <a:pos x="13" y="5"/>
                </a:cxn>
                <a:cxn ang="0">
                  <a:pos x="17" y="2"/>
                </a:cxn>
                <a:cxn ang="0">
                  <a:pos x="22" y="0"/>
                </a:cxn>
                <a:cxn ang="0">
                  <a:pos x="30" y="0"/>
                </a:cxn>
                <a:cxn ang="0">
                  <a:pos x="34" y="2"/>
                </a:cxn>
                <a:cxn ang="0">
                  <a:pos x="39" y="5"/>
                </a:cxn>
                <a:cxn ang="0">
                  <a:pos x="43" y="9"/>
                </a:cxn>
                <a:cxn ang="0">
                  <a:pos x="49" y="17"/>
                </a:cxn>
                <a:cxn ang="0">
                  <a:pos x="52" y="30"/>
                </a:cxn>
                <a:cxn ang="0">
                  <a:pos x="52" y="41"/>
                </a:cxn>
                <a:cxn ang="0">
                  <a:pos x="34" y="41"/>
                </a:cxn>
                <a:cxn ang="0">
                  <a:pos x="34" y="12"/>
                </a:cxn>
                <a:cxn ang="0">
                  <a:pos x="33" y="9"/>
                </a:cxn>
                <a:cxn ang="0">
                  <a:pos x="29" y="5"/>
                </a:cxn>
                <a:cxn ang="0">
                  <a:pos x="22" y="5"/>
                </a:cxn>
                <a:cxn ang="0">
                  <a:pos x="20" y="7"/>
                </a:cxn>
                <a:cxn ang="0">
                  <a:pos x="19" y="9"/>
                </a:cxn>
                <a:cxn ang="0">
                  <a:pos x="19" y="13"/>
                </a:cxn>
                <a:cxn ang="0">
                  <a:pos x="17" y="19"/>
                </a:cxn>
                <a:cxn ang="0">
                  <a:pos x="17" y="64"/>
                </a:cxn>
                <a:cxn ang="0">
                  <a:pos x="19" y="68"/>
                </a:cxn>
                <a:cxn ang="0">
                  <a:pos x="19" y="73"/>
                </a:cxn>
                <a:cxn ang="0">
                  <a:pos x="22" y="78"/>
                </a:cxn>
                <a:cxn ang="0">
                  <a:pos x="23" y="80"/>
                </a:cxn>
                <a:cxn ang="0">
                  <a:pos x="27" y="80"/>
                </a:cxn>
                <a:cxn ang="0">
                  <a:pos x="30" y="78"/>
                </a:cxn>
                <a:cxn ang="0">
                  <a:pos x="30" y="77"/>
                </a:cxn>
                <a:cxn ang="0">
                  <a:pos x="33" y="74"/>
                </a:cxn>
                <a:cxn ang="0">
                  <a:pos x="34" y="71"/>
                </a:cxn>
                <a:cxn ang="0">
                  <a:pos x="34" y="67"/>
                </a:cxn>
                <a:cxn ang="0">
                  <a:pos x="34" y="41"/>
                </a:cxn>
              </a:cxnLst>
              <a:rect l="0" t="0" r="r" b="b"/>
              <a:pathLst>
                <a:path w="52" h="84">
                  <a:moveTo>
                    <a:pt x="52" y="41"/>
                  </a:moveTo>
                  <a:lnTo>
                    <a:pt x="52" y="53"/>
                  </a:lnTo>
                  <a:lnTo>
                    <a:pt x="49" y="64"/>
                  </a:lnTo>
                  <a:lnTo>
                    <a:pt x="46" y="73"/>
                  </a:lnTo>
                  <a:lnTo>
                    <a:pt x="43" y="76"/>
                  </a:lnTo>
                  <a:lnTo>
                    <a:pt x="39" y="78"/>
                  </a:lnTo>
                  <a:lnTo>
                    <a:pt x="36" y="81"/>
                  </a:lnTo>
                  <a:lnTo>
                    <a:pt x="33" y="83"/>
                  </a:lnTo>
                  <a:lnTo>
                    <a:pt x="29" y="84"/>
                  </a:lnTo>
                  <a:lnTo>
                    <a:pt x="22" y="84"/>
                  </a:lnTo>
                  <a:lnTo>
                    <a:pt x="19" y="83"/>
                  </a:lnTo>
                  <a:lnTo>
                    <a:pt x="15" y="81"/>
                  </a:lnTo>
                  <a:lnTo>
                    <a:pt x="12" y="77"/>
                  </a:lnTo>
                  <a:lnTo>
                    <a:pt x="7" y="73"/>
                  </a:lnTo>
                  <a:lnTo>
                    <a:pt x="6" y="70"/>
                  </a:lnTo>
                  <a:lnTo>
                    <a:pt x="3" y="66"/>
                  </a:lnTo>
                  <a:lnTo>
                    <a:pt x="2" y="63"/>
                  </a:lnTo>
                  <a:lnTo>
                    <a:pt x="0" y="53"/>
                  </a:lnTo>
                  <a:lnTo>
                    <a:pt x="0" y="30"/>
                  </a:lnTo>
                  <a:lnTo>
                    <a:pt x="3" y="19"/>
                  </a:lnTo>
                  <a:lnTo>
                    <a:pt x="6" y="13"/>
                  </a:lnTo>
                  <a:lnTo>
                    <a:pt x="9" y="9"/>
                  </a:lnTo>
                  <a:lnTo>
                    <a:pt x="13" y="5"/>
                  </a:lnTo>
                  <a:lnTo>
                    <a:pt x="17" y="2"/>
                  </a:lnTo>
                  <a:lnTo>
                    <a:pt x="22" y="0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39" y="5"/>
                  </a:lnTo>
                  <a:lnTo>
                    <a:pt x="43" y="9"/>
                  </a:lnTo>
                  <a:lnTo>
                    <a:pt x="49" y="17"/>
                  </a:lnTo>
                  <a:lnTo>
                    <a:pt x="52" y="30"/>
                  </a:lnTo>
                  <a:lnTo>
                    <a:pt x="52" y="41"/>
                  </a:lnTo>
                  <a:close/>
                  <a:moveTo>
                    <a:pt x="34" y="41"/>
                  </a:moveTo>
                  <a:lnTo>
                    <a:pt x="34" y="12"/>
                  </a:lnTo>
                  <a:lnTo>
                    <a:pt x="33" y="9"/>
                  </a:lnTo>
                  <a:lnTo>
                    <a:pt x="29" y="5"/>
                  </a:lnTo>
                  <a:lnTo>
                    <a:pt x="22" y="5"/>
                  </a:lnTo>
                  <a:lnTo>
                    <a:pt x="20" y="7"/>
                  </a:lnTo>
                  <a:lnTo>
                    <a:pt x="19" y="9"/>
                  </a:lnTo>
                  <a:lnTo>
                    <a:pt x="19" y="13"/>
                  </a:lnTo>
                  <a:lnTo>
                    <a:pt x="17" y="19"/>
                  </a:lnTo>
                  <a:lnTo>
                    <a:pt x="17" y="64"/>
                  </a:lnTo>
                  <a:lnTo>
                    <a:pt x="19" y="68"/>
                  </a:lnTo>
                  <a:lnTo>
                    <a:pt x="19" y="73"/>
                  </a:lnTo>
                  <a:lnTo>
                    <a:pt x="22" y="78"/>
                  </a:lnTo>
                  <a:lnTo>
                    <a:pt x="23" y="80"/>
                  </a:lnTo>
                  <a:lnTo>
                    <a:pt x="27" y="80"/>
                  </a:lnTo>
                  <a:lnTo>
                    <a:pt x="30" y="78"/>
                  </a:lnTo>
                  <a:lnTo>
                    <a:pt x="30" y="77"/>
                  </a:lnTo>
                  <a:lnTo>
                    <a:pt x="33" y="74"/>
                  </a:lnTo>
                  <a:lnTo>
                    <a:pt x="34" y="71"/>
                  </a:lnTo>
                  <a:lnTo>
                    <a:pt x="34" y="67"/>
                  </a:lnTo>
                  <a:lnTo>
                    <a:pt x="34" y="4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8" name="Freeform 104"/>
            <p:cNvSpPr>
              <a:spLocks/>
            </p:cNvSpPr>
            <p:nvPr/>
          </p:nvSpPr>
          <p:spPr bwMode="auto">
            <a:xfrm>
              <a:off x="5538788" y="3370263"/>
              <a:ext cx="28575" cy="317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1" y="2"/>
                </a:cxn>
                <a:cxn ang="0">
                  <a:pos x="16" y="3"/>
                </a:cxn>
                <a:cxn ang="0">
                  <a:pos x="17" y="6"/>
                </a:cxn>
                <a:cxn ang="0">
                  <a:pos x="18" y="7"/>
                </a:cxn>
                <a:cxn ang="0">
                  <a:pos x="18" y="13"/>
                </a:cxn>
                <a:cxn ang="0">
                  <a:pos x="17" y="16"/>
                </a:cxn>
                <a:cxn ang="0">
                  <a:pos x="16" y="17"/>
                </a:cxn>
                <a:cxn ang="0">
                  <a:pos x="13" y="19"/>
                </a:cxn>
                <a:cxn ang="0">
                  <a:pos x="11" y="20"/>
                </a:cxn>
                <a:cxn ang="0">
                  <a:pos x="6" y="20"/>
                </a:cxn>
                <a:cxn ang="0">
                  <a:pos x="4" y="19"/>
                </a:cxn>
                <a:cxn ang="0">
                  <a:pos x="1" y="17"/>
                </a:cxn>
                <a:cxn ang="0">
                  <a:pos x="0" y="16"/>
                </a:cxn>
                <a:cxn ang="0">
                  <a:pos x="0" y="6"/>
                </a:cxn>
                <a:cxn ang="0">
                  <a:pos x="1" y="3"/>
                </a:cxn>
                <a:cxn ang="0">
                  <a:pos x="4" y="2"/>
                </a:cxn>
                <a:cxn ang="0">
                  <a:pos x="6" y="2"/>
                </a:cxn>
                <a:cxn ang="0">
                  <a:pos x="8" y="0"/>
                </a:cxn>
              </a:cxnLst>
              <a:rect l="0" t="0" r="r" b="b"/>
              <a:pathLst>
                <a:path w="18" h="20">
                  <a:moveTo>
                    <a:pt x="8" y="0"/>
                  </a:moveTo>
                  <a:lnTo>
                    <a:pt x="11" y="2"/>
                  </a:lnTo>
                  <a:lnTo>
                    <a:pt x="16" y="3"/>
                  </a:lnTo>
                  <a:lnTo>
                    <a:pt x="17" y="6"/>
                  </a:lnTo>
                  <a:lnTo>
                    <a:pt x="18" y="7"/>
                  </a:lnTo>
                  <a:lnTo>
                    <a:pt x="18" y="13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3" y="19"/>
                  </a:lnTo>
                  <a:lnTo>
                    <a:pt x="11" y="20"/>
                  </a:lnTo>
                  <a:lnTo>
                    <a:pt x="6" y="20"/>
                  </a:lnTo>
                  <a:lnTo>
                    <a:pt x="4" y="19"/>
                  </a:lnTo>
                  <a:lnTo>
                    <a:pt x="1" y="17"/>
                  </a:lnTo>
                  <a:lnTo>
                    <a:pt x="0" y="16"/>
                  </a:lnTo>
                  <a:lnTo>
                    <a:pt x="0" y="6"/>
                  </a:lnTo>
                  <a:lnTo>
                    <a:pt x="1" y="3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9" name="Freeform 105"/>
            <p:cNvSpPr>
              <a:spLocks/>
            </p:cNvSpPr>
            <p:nvPr/>
          </p:nvSpPr>
          <p:spPr bwMode="auto">
            <a:xfrm>
              <a:off x="5583238" y="3271838"/>
              <a:ext cx="85725" cy="128588"/>
            </a:xfrm>
            <a:custGeom>
              <a:avLst/>
              <a:gdLst/>
              <a:ahLst/>
              <a:cxnLst>
                <a:cxn ang="0">
                  <a:pos x="19" y="81"/>
                </a:cxn>
                <a:cxn ang="0">
                  <a:pos x="40" y="14"/>
                </a:cxn>
                <a:cxn ang="0">
                  <a:pos x="23" y="14"/>
                </a:cxn>
                <a:cxn ang="0">
                  <a:pos x="15" y="15"/>
                </a:cxn>
                <a:cxn ang="0">
                  <a:pos x="7" y="17"/>
                </a:cxn>
                <a:cxn ang="0">
                  <a:pos x="5" y="20"/>
                </a:cxn>
                <a:cxn ang="0">
                  <a:pos x="3" y="24"/>
                </a:cxn>
                <a:cxn ang="0">
                  <a:pos x="0" y="24"/>
                </a:cxn>
                <a:cxn ang="0">
                  <a:pos x="7" y="0"/>
                </a:cxn>
                <a:cxn ang="0">
                  <a:pos x="54" y="0"/>
                </a:cxn>
                <a:cxn ang="0">
                  <a:pos x="26" y="81"/>
                </a:cxn>
                <a:cxn ang="0">
                  <a:pos x="19" y="81"/>
                </a:cxn>
              </a:cxnLst>
              <a:rect l="0" t="0" r="r" b="b"/>
              <a:pathLst>
                <a:path w="54" h="81">
                  <a:moveTo>
                    <a:pt x="19" y="81"/>
                  </a:moveTo>
                  <a:lnTo>
                    <a:pt x="40" y="14"/>
                  </a:lnTo>
                  <a:lnTo>
                    <a:pt x="23" y="14"/>
                  </a:lnTo>
                  <a:lnTo>
                    <a:pt x="15" y="15"/>
                  </a:lnTo>
                  <a:lnTo>
                    <a:pt x="7" y="17"/>
                  </a:lnTo>
                  <a:lnTo>
                    <a:pt x="5" y="20"/>
                  </a:lnTo>
                  <a:lnTo>
                    <a:pt x="3" y="24"/>
                  </a:lnTo>
                  <a:lnTo>
                    <a:pt x="0" y="24"/>
                  </a:lnTo>
                  <a:lnTo>
                    <a:pt x="7" y="0"/>
                  </a:lnTo>
                  <a:lnTo>
                    <a:pt x="54" y="0"/>
                  </a:lnTo>
                  <a:lnTo>
                    <a:pt x="26" y="81"/>
                  </a:lnTo>
                  <a:lnTo>
                    <a:pt x="19" y="8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0" name="Freeform 106"/>
            <p:cNvSpPr>
              <a:spLocks/>
            </p:cNvSpPr>
            <p:nvPr/>
          </p:nvSpPr>
          <p:spPr bwMode="auto">
            <a:xfrm>
              <a:off x="5680075" y="3271838"/>
              <a:ext cx="84138" cy="1301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53" y="0"/>
                </a:cxn>
                <a:cxn ang="0">
                  <a:pos x="46" y="14"/>
                </a:cxn>
                <a:cxn ang="0">
                  <a:pos x="15" y="14"/>
                </a:cxn>
                <a:cxn ang="0">
                  <a:pos x="10" y="22"/>
                </a:cxn>
                <a:cxn ang="0">
                  <a:pos x="29" y="25"/>
                </a:cxn>
                <a:cxn ang="0">
                  <a:pos x="43" y="32"/>
                </a:cxn>
                <a:cxn ang="0">
                  <a:pos x="47" y="37"/>
                </a:cxn>
                <a:cxn ang="0">
                  <a:pos x="50" y="41"/>
                </a:cxn>
                <a:cxn ang="0">
                  <a:pos x="53" y="52"/>
                </a:cxn>
                <a:cxn ang="0">
                  <a:pos x="52" y="61"/>
                </a:cxn>
                <a:cxn ang="0">
                  <a:pos x="49" y="68"/>
                </a:cxn>
                <a:cxn ang="0">
                  <a:pos x="46" y="72"/>
                </a:cxn>
                <a:cxn ang="0">
                  <a:pos x="44" y="75"/>
                </a:cxn>
                <a:cxn ang="0">
                  <a:pos x="36" y="78"/>
                </a:cxn>
                <a:cxn ang="0">
                  <a:pos x="30" y="81"/>
                </a:cxn>
                <a:cxn ang="0">
                  <a:pos x="26" y="82"/>
                </a:cxn>
                <a:cxn ang="0">
                  <a:pos x="10" y="82"/>
                </a:cxn>
                <a:cxn ang="0">
                  <a:pos x="8" y="81"/>
                </a:cxn>
                <a:cxn ang="0">
                  <a:pos x="5" y="78"/>
                </a:cxn>
                <a:cxn ang="0">
                  <a:pos x="2" y="76"/>
                </a:cxn>
                <a:cxn ang="0">
                  <a:pos x="0" y="74"/>
                </a:cxn>
                <a:cxn ang="0">
                  <a:pos x="0" y="72"/>
                </a:cxn>
                <a:cxn ang="0">
                  <a:pos x="2" y="69"/>
                </a:cxn>
                <a:cxn ang="0">
                  <a:pos x="6" y="65"/>
                </a:cxn>
                <a:cxn ang="0">
                  <a:pos x="8" y="65"/>
                </a:cxn>
                <a:cxn ang="0">
                  <a:pos x="10" y="66"/>
                </a:cxn>
                <a:cxn ang="0">
                  <a:pos x="12" y="66"/>
                </a:cxn>
                <a:cxn ang="0">
                  <a:pos x="13" y="68"/>
                </a:cxn>
                <a:cxn ang="0">
                  <a:pos x="16" y="69"/>
                </a:cxn>
                <a:cxn ang="0">
                  <a:pos x="19" y="72"/>
                </a:cxn>
                <a:cxn ang="0">
                  <a:pos x="25" y="75"/>
                </a:cxn>
                <a:cxn ang="0">
                  <a:pos x="26" y="75"/>
                </a:cxn>
                <a:cxn ang="0">
                  <a:pos x="27" y="76"/>
                </a:cxn>
                <a:cxn ang="0">
                  <a:pos x="33" y="76"/>
                </a:cxn>
                <a:cxn ang="0">
                  <a:pos x="39" y="74"/>
                </a:cxn>
                <a:cxn ang="0">
                  <a:pos x="42" y="68"/>
                </a:cxn>
                <a:cxn ang="0">
                  <a:pos x="43" y="64"/>
                </a:cxn>
                <a:cxn ang="0">
                  <a:pos x="42" y="59"/>
                </a:cxn>
                <a:cxn ang="0">
                  <a:pos x="40" y="54"/>
                </a:cxn>
                <a:cxn ang="0">
                  <a:pos x="36" y="51"/>
                </a:cxn>
                <a:cxn ang="0">
                  <a:pos x="32" y="47"/>
                </a:cxn>
                <a:cxn ang="0">
                  <a:pos x="20" y="42"/>
                </a:cxn>
                <a:cxn ang="0">
                  <a:pos x="6" y="39"/>
                </a:cxn>
                <a:cxn ang="0">
                  <a:pos x="0" y="39"/>
                </a:cxn>
                <a:cxn ang="0">
                  <a:pos x="16" y="0"/>
                </a:cxn>
              </a:cxnLst>
              <a:rect l="0" t="0" r="r" b="b"/>
              <a:pathLst>
                <a:path w="53" h="82">
                  <a:moveTo>
                    <a:pt x="16" y="0"/>
                  </a:moveTo>
                  <a:lnTo>
                    <a:pt x="53" y="0"/>
                  </a:lnTo>
                  <a:lnTo>
                    <a:pt x="46" y="14"/>
                  </a:lnTo>
                  <a:lnTo>
                    <a:pt x="15" y="14"/>
                  </a:lnTo>
                  <a:lnTo>
                    <a:pt x="10" y="22"/>
                  </a:lnTo>
                  <a:lnTo>
                    <a:pt x="29" y="25"/>
                  </a:lnTo>
                  <a:lnTo>
                    <a:pt x="43" y="32"/>
                  </a:lnTo>
                  <a:lnTo>
                    <a:pt x="47" y="37"/>
                  </a:lnTo>
                  <a:lnTo>
                    <a:pt x="50" y="41"/>
                  </a:lnTo>
                  <a:lnTo>
                    <a:pt x="53" y="52"/>
                  </a:lnTo>
                  <a:lnTo>
                    <a:pt x="52" y="61"/>
                  </a:lnTo>
                  <a:lnTo>
                    <a:pt x="49" y="68"/>
                  </a:lnTo>
                  <a:lnTo>
                    <a:pt x="46" y="72"/>
                  </a:lnTo>
                  <a:lnTo>
                    <a:pt x="44" y="75"/>
                  </a:lnTo>
                  <a:lnTo>
                    <a:pt x="36" y="78"/>
                  </a:lnTo>
                  <a:lnTo>
                    <a:pt x="30" y="81"/>
                  </a:lnTo>
                  <a:lnTo>
                    <a:pt x="26" y="82"/>
                  </a:lnTo>
                  <a:lnTo>
                    <a:pt x="10" y="82"/>
                  </a:lnTo>
                  <a:lnTo>
                    <a:pt x="8" y="81"/>
                  </a:lnTo>
                  <a:lnTo>
                    <a:pt x="5" y="78"/>
                  </a:lnTo>
                  <a:lnTo>
                    <a:pt x="2" y="76"/>
                  </a:lnTo>
                  <a:lnTo>
                    <a:pt x="0" y="74"/>
                  </a:lnTo>
                  <a:lnTo>
                    <a:pt x="0" y="72"/>
                  </a:lnTo>
                  <a:lnTo>
                    <a:pt x="2" y="69"/>
                  </a:lnTo>
                  <a:lnTo>
                    <a:pt x="6" y="65"/>
                  </a:lnTo>
                  <a:lnTo>
                    <a:pt x="8" y="65"/>
                  </a:lnTo>
                  <a:lnTo>
                    <a:pt x="10" y="66"/>
                  </a:lnTo>
                  <a:lnTo>
                    <a:pt x="12" y="66"/>
                  </a:lnTo>
                  <a:lnTo>
                    <a:pt x="13" y="68"/>
                  </a:lnTo>
                  <a:lnTo>
                    <a:pt x="16" y="69"/>
                  </a:lnTo>
                  <a:lnTo>
                    <a:pt x="19" y="72"/>
                  </a:lnTo>
                  <a:lnTo>
                    <a:pt x="25" y="75"/>
                  </a:lnTo>
                  <a:lnTo>
                    <a:pt x="26" y="75"/>
                  </a:lnTo>
                  <a:lnTo>
                    <a:pt x="27" y="76"/>
                  </a:lnTo>
                  <a:lnTo>
                    <a:pt x="33" y="76"/>
                  </a:lnTo>
                  <a:lnTo>
                    <a:pt x="39" y="74"/>
                  </a:lnTo>
                  <a:lnTo>
                    <a:pt x="42" y="68"/>
                  </a:lnTo>
                  <a:lnTo>
                    <a:pt x="43" y="64"/>
                  </a:lnTo>
                  <a:lnTo>
                    <a:pt x="42" y="59"/>
                  </a:lnTo>
                  <a:lnTo>
                    <a:pt x="40" y="54"/>
                  </a:lnTo>
                  <a:lnTo>
                    <a:pt x="36" y="51"/>
                  </a:lnTo>
                  <a:lnTo>
                    <a:pt x="32" y="47"/>
                  </a:lnTo>
                  <a:lnTo>
                    <a:pt x="20" y="42"/>
                  </a:lnTo>
                  <a:lnTo>
                    <a:pt x="6" y="39"/>
                  </a:lnTo>
                  <a:lnTo>
                    <a:pt x="0" y="3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1" name="Line 107"/>
            <p:cNvSpPr>
              <a:spLocks noChangeShapeType="1"/>
            </p:cNvSpPr>
            <p:nvPr/>
          </p:nvSpPr>
          <p:spPr bwMode="auto">
            <a:xfrm>
              <a:off x="4246563" y="1843088"/>
              <a:ext cx="1790700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2" name="Freeform 108"/>
            <p:cNvSpPr>
              <a:spLocks noEditPoints="1"/>
            </p:cNvSpPr>
            <p:nvPr/>
          </p:nvSpPr>
          <p:spPr bwMode="auto">
            <a:xfrm>
              <a:off x="4246563" y="1835150"/>
              <a:ext cx="1790700" cy="1114425"/>
            </a:xfrm>
            <a:custGeom>
              <a:avLst/>
              <a:gdLst/>
              <a:ahLst/>
              <a:cxnLst>
                <a:cxn ang="0">
                  <a:pos x="237" y="650"/>
                </a:cxn>
                <a:cxn ang="0">
                  <a:pos x="450" y="605"/>
                </a:cxn>
                <a:cxn ang="0">
                  <a:pos x="700" y="183"/>
                </a:cxn>
                <a:cxn ang="0">
                  <a:pos x="0" y="0"/>
                </a:cxn>
                <a:cxn ang="0">
                  <a:pos x="39" y="19"/>
                </a:cxn>
                <a:cxn ang="0">
                  <a:pos x="59" y="69"/>
                </a:cxn>
                <a:cxn ang="0">
                  <a:pos x="76" y="127"/>
                </a:cxn>
                <a:cxn ang="0">
                  <a:pos x="139" y="363"/>
                </a:cxn>
                <a:cxn ang="0">
                  <a:pos x="180" y="501"/>
                </a:cxn>
                <a:cxn ang="0">
                  <a:pos x="207" y="565"/>
                </a:cxn>
                <a:cxn ang="0">
                  <a:pos x="238" y="629"/>
                </a:cxn>
                <a:cxn ang="0">
                  <a:pos x="281" y="677"/>
                </a:cxn>
                <a:cxn ang="0">
                  <a:pos x="326" y="689"/>
                </a:cxn>
                <a:cxn ang="0">
                  <a:pos x="369" y="670"/>
                </a:cxn>
                <a:cxn ang="0">
                  <a:pos x="419" y="623"/>
                </a:cxn>
                <a:cxn ang="0">
                  <a:pos x="446" y="588"/>
                </a:cxn>
                <a:cxn ang="0">
                  <a:pos x="538" y="443"/>
                </a:cxn>
                <a:cxn ang="0">
                  <a:pos x="612" y="316"/>
                </a:cxn>
                <a:cxn ang="0">
                  <a:pos x="697" y="189"/>
                </a:cxn>
                <a:cxn ang="0">
                  <a:pos x="761" y="110"/>
                </a:cxn>
                <a:cxn ang="0">
                  <a:pos x="807" y="72"/>
                </a:cxn>
                <a:cxn ang="0">
                  <a:pos x="881" y="28"/>
                </a:cxn>
                <a:cxn ang="0">
                  <a:pos x="928" y="12"/>
                </a:cxn>
                <a:cxn ang="0">
                  <a:pos x="1065" y="4"/>
                </a:cxn>
                <a:cxn ang="0">
                  <a:pos x="1088" y="15"/>
                </a:cxn>
                <a:cxn ang="0">
                  <a:pos x="952" y="19"/>
                </a:cxn>
                <a:cxn ang="0">
                  <a:pos x="841" y="63"/>
                </a:cxn>
                <a:cxn ang="0">
                  <a:pos x="797" y="96"/>
                </a:cxn>
                <a:cxn ang="0">
                  <a:pos x="770" y="119"/>
                </a:cxn>
                <a:cxn ang="0">
                  <a:pos x="707" y="196"/>
                </a:cxn>
                <a:cxn ang="0">
                  <a:pos x="588" y="382"/>
                </a:cxn>
                <a:cxn ang="0">
                  <a:pos x="544" y="454"/>
                </a:cxn>
                <a:cxn ang="0">
                  <a:pos x="497" y="532"/>
                </a:cxn>
                <a:cxn ang="0">
                  <a:pos x="450" y="603"/>
                </a:cxn>
                <a:cxn ang="0">
                  <a:pos x="427" y="632"/>
                </a:cxn>
                <a:cxn ang="0">
                  <a:pos x="386" y="670"/>
                </a:cxn>
                <a:cxn ang="0">
                  <a:pos x="351" y="694"/>
                </a:cxn>
                <a:cxn ang="0">
                  <a:pos x="328" y="702"/>
                </a:cxn>
                <a:cxn ang="0">
                  <a:pos x="290" y="694"/>
                </a:cxn>
                <a:cxn ang="0">
                  <a:pos x="264" y="680"/>
                </a:cxn>
                <a:cxn ang="0">
                  <a:pos x="237" y="649"/>
                </a:cxn>
                <a:cxn ang="0">
                  <a:pos x="217" y="618"/>
                </a:cxn>
                <a:cxn ang="0">
                  <a:pos x="193" y="562"/>
                </a:cxn>
                <a:cxn ang="0">
                  <a:pos x="169" y="505"/>
                </a:cxn>
                <a:cxn ang="0">
                  <a:pos x="150" y="444"/>
                </a:cxn>
                <a:cxn ang="0">
                  <a:pos x="125" y="356"/>
                </a:cxn>
                <a:cxn ang="0">
                  <a:pos x="65" y="130"/>
                </a:cxn>
                <a:cxn ang="0">
                  <a:pos x="38" y="44"/>
                </a:cxn>
                <a:cxn ang="0">
                  <a:pos x="15" y="12"/>
                </a:cxn>
                <a:cxn ang="0">
                  <a:pos x="0" y="0"/>
                </a:cxn>
              </a:cxnLst>
              <a:rect l="0" t="0" r="r" b="b"/>
              <a:pathLst>
                <a:path w="1128" h="702">
                  <a:moveTo>
                    <a:pt x="237" y="650"/>
                  </a:moveTo>
                  <a:lnTo>
                    <a:pt x="238" y="652"/>
                  </a:lnTo>
                  <a:lnTo>
                    <a:pt x="238" y="653"/>
                  </a:lnTo>
                  <a:lnTo>
                    <a:pt x="237" y="650"/>
                  </a:lnTo>
                  <a:close/>
                  <a:moveTo>
                    <a:pt x="450" y="605"/>
                  </a:moveTo>
                  <a:lnTo>
                    <a:pt x="447" y="609"/>
                  </a:lnTo>
                  <a:lnTo>
                    <a:pt x="449" y="608"/>
                  </a:lnTo>
                  <a:lnTo>
                    <a:pt x="450" y="605"/>
                  </a:lnTo>
                  <a:close/>
                  <a:moveTo>
                    <a:pt x="190" y="559"/>
                  </a:moveTo>
                  <a:lnTo>
                    <a:pt x="191" y="562"/>
                  </a:lnTo>
                  <a:lnTo>
                    <a:pt x="190" y="559"/>
                  </a:lnTo>
                  <a:close/>
                  <a:moveTo>
                    <a:pt x="700" y="183"/>
                  </a:moveTo>
                  <a:lnTo>
                    <a:pt x="699" y="184"/>
                  </a:lnTo>
                  <a:lnTo>
                    <a:pt x="697" y="187"/>
                  </a:lnTo>
                  <a:lnTo>
                    <a:pt x="700" y="183"/>
                  </a:lnTo>
                  <a:close/>
                  <a:moveTo>
                    <a:pt x="0" y="0"/>
                  </a:moveTo>
                  <a:lnTo>
                    <a:pt x="14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39" y="19"/>
                  </a:lnTo>
                  <a:lnTo>
                    <a:pt x="45" y="29"/>
                  </a:lnTo>
                  <a:lnTo>
                    <a:pt x="51" y="41"/>
                  </a:lnTo>
                  <a:lnTo>
                    <a:pt x="49" y="39"/>
                  </a:lnTo>
                  <a:lnTo>
                    <a:pt x="59" y="69"/>
                  </a:lnTo>
                  <a:lnTo>
                    <a:pt x="69" y="96"/>
                  </a:lnTo>
                  <a:lnTo>
                    <a:pt x="69" y="98"/>
                  </a:lnTo>
                  <a:lnTo>
                    <a:pt x="71" y="105"/>
                  </a:lnTo>
                  <a:lnTo>
                    <a:pt x="76" y="127"/>
                  </a:lnTo>
                  <a:lnTo>
                    <a:pt x="93" y="187"/>
                  </a:lnTo>
                  <a:lnTo>
                    <a:pt x="116" y="275"/>
                  </a:lnTo>
                  <a:lnTo>
                    <a:pt x="135" y="351"/>
                  </a:lnTo>
                  <a:lnTo>
                    <a:pt x="139" y="363"/>
                  </a:lnTo>
                  <a:lnTo>
                    <a:pt x="152" y="409"/>
                  </a:lnTo>
                  <a:lnTo>
                    <a:pt x="162" y="441"/>
                  </a:lnTo>
                  <a:lnTo>
                    <a:pt x="172" y="473"/>
                  </a:lnTo>
                  <a:lnTo>
                    <a:pt x="180" y="501"/>
                  </a:lnTo>
                  <a:lnTo>
                    <a:pt x="184" y="511"/>
                  </a:lnTo>
                  <a:lnTo>
                    <a:pt x="194" y="535"/>
                  </a:lnTo>
                  <a:lnTo>
                    <a:pt x="203" y="557"/>
                  </a:lnTo>
                  <a:lnTo>
                    <a:pt x="207" y="565"/>
                  </a:lnTo>
                  <a:lnTo>
                    <a:pt x="227" y="608"/>
                  </a:lnTo>
                  <a:lnTo>
                    <a:pt x="226" y="606"/>
                  </a:lnTo>
                  <a:lnTo>
                    <a:pt x="228" y="612"/>
                  </a:lnTo>
                  <a:lnTo>
                    <a:pt x="238" y="629"/>
                  </a:lnTo>
                  <a:lnTo>
                    <a:pt x="247" y="643"/>
                  </a:lnTo>
                  <a:lnTo>
                    <a:pt x="251" y="649"/>
                  </a:lnTo>
                  <a:lnTo>
                    <a:pt x="272" y="670"/>
                  </a:lnTo>
                  <a:lnTo>
                    <a:pt x="281" y="677"/>
                  </a:lnTo>
                  <a:lnTo>
                    <a:pt x="294" y="683"/>
                  </a:lnTo>
                  <a:lnTo>
                    <a:pt x="304" y="687"/>
                  </a:lnTo>
                  <a:lnTo>
                    <a:pt x="315" y="689"/>
                  </a:lnTo>
                  <a:lnTo>
                    <a:pt x="326" y="689"/>
                  </a:lnTo>
                  <a:lnTo>
                    <a:pt x="335" y="687"/>
                  </a:lnTo>
                  <a:lnTo>
                    <a:pt x="348" y="683"/>
                  </a:lnTo>
                  <a:lnTo>
                    <a:pt x="356" y="679"/>
                  </a:lnTo>
                  <a:lnTo>
                    <a:pt x="369" y="670"/>
                  </a:lnTo>
                  <a:lnTo>
                    <a:pt x="378" y="662"/>
                  </a:lnTo>
                  <a:lnTo>
                    <a:pt x="379" y="662"/>
                  </a:lnTo>
                  <a:lnTo>
                    <a:pt x="390" y="652"/>
                  </a:lnTo>
                  <a:lnTo>
                    <a:pt x="419" y="623"/>
                  </a:lnTo>
                  <a:lnTo>
                    <a:pt x="432" y="608"/>
                  </a:lnTo>
                  <a:lnTo>
                    <a:pt x="423" y="618"/>
                  </a:lnTo>
                  <a:lnTo>
                    <a:pt x="440" y="596"/>
                  </a:lnTo>
                  <a:lnTo>
                    <a:pt x="446" y="588"/>
                  </a:lnTo>
                  <a:lnTo>
                    <a:pt x="469" y="555"/>
                  </a:lnTo>
                  <a:lnTo>
                    <a:pt x="491" y="520"/>
                  </a:lnTo>
                  <a:lnTo>
                    <a:pt x="514" y="480"/>
                  </a:lnTo>
                  <a:lnTo>
                    <a:pt x="538" y="443"/>
                  </a:lnTo>
                  <a:lnTo>
                    <a:pt x="567" y="393"/>
                  </a:lnTo>
                  <a:lnTo>
                    <a:pt x="561" y="403"/>
                  </a:lnTo>
                  <a:lnTo>
                    <a:pt x="584" y="366"/>
                  </a:lnTo>
                  <a:lnTo>
                    <a:pt x="612" y="316"/>
                  </a:lnTo>
                  <a:lnTo>
                    <a:pt x="606" y="326"/>
                  </a:lnTo>
                  <a:lnTo>
                    <a:pt x="629" y="289"/>
                  </a:lnTo>
                  <a:lnTo>
                    <a:pt x="652" y="254"/>
                  </a:lnTo>
                  <a:lnTo>
                    <a:pt x="697" y="189"/>
                  </a:lnTo>
                  <a:lnTo>
                    <a:pt x="699" y="184"/>
                  </a:lnTo>
                  <a:lnTo>
                    <a:pt x="720" y="159"/>
                  </a:lnTo>
                  <a:lnTo>
                    <a:pt x="743" y="132"/>
                  </a:lnTo>
                  <a:lnTo>
                    <a:pt x="761" y="110"/>
                  </a:lnTo>
                  <a:lnTo>
                    <a:pt x="767" y="108"/>
                  </a:lnTo>
                  <a:lnTo>
                    <a:pt x="788" y="86"/>
                  </a:lnTo>
                  <a:lnTo>
                    <a:pt x="790" y="86"/>
                  </a:lnTo>
                  <a:lnTo>
                    <a:pt x="807" y="72"/>
                  </a:lnTo>
                  <a:lnTo>
                    <a:pt x="811" y="68"/>
                  </a:lnTo>
                  <a:lnTo>
                    <a:pt x="812" y="68"/>
                  </a:lnTo>
                  <a:lnTo>
                    <a:pt x="835" y="54"/>
                  </a:lnTo>
                  <a:lnTo>
                    <a:pt x="881" y="28"/>
                  </a:lnTo>
                  <a:lnTo>
                    <a:pt x="884" y="27"/>
                  </a:lnTo>
                  <a:lnTo>
                    <a:pt x="882" y="27"/>
                  </a:lnTo>
                  <a:lnTo>
                    <a:pt x="905" y="18"/>
                  </a:lnTo>
                  <a:lnTo>
                    <a:pt x="928" y="12"/>
                  </a:lnTo>
                  <a:lnTo>
                    <a:pt x="929" y="12"/>
                  </a:lnTo>
                  <a:lnTo>
                    <a:pt x="952" y="8"/>
                  </a:lnTo>
                  <a:lnTo>
                    <a:pt x="1020" y="4"/>
                  </a:lnTo>
                  <a:lnTo>
                    <a:pt x="1065" y="4"/>
                  </a:lnTo>
                  <a:lnTo>
                    <a:pt x="1088" y="2"/>
                  </a:lnTo>
                  <a:lnTo>
                    <a:pt x="1128" y="2"/>
                  </a:lnTo>
                  <a:lnTo>
                    <a:pt x="1128" y="15"/>
                  </a:lnTo>
                  <a:lnTo>
                    <a:pt x="1088" y="15"/>
                  </a:lnTo>
                  <a:lnTo>
                    <a:pt x="1065" y="17"/>
                  </a:lnTo>
                  <a:lnTo>
                    <a:pt x="1020" y="17"/>
                  </a:lnTo>
                  <a:lnTo>
                    <a:pt x="952" y="21"/>
                  </a:lnTo>
                  <a:lnTo>
                    <a:pt x="952" y="19"/>
                  </a:lnTo>
                  <a:lnTo>
                    <a:pt x="930" y="24"/>
                  </a:lnTo>
                  <a:lnTo>
                    <a:pt x="909" y="29"/>
                  </a:lnTo>
                  <a:lnTo>
                    <a:pt x="886" y="38"/>
                  </a:lnTo>
                  <a:lnTo>
                    <a:pt x="841" y="63"/>
                  </a:lnTo>
                  <a:lnTo>
                    <a:pt x="818" y="78"/>
                  </a:lnTo>
                  <a:lnTo>
                    <a:pt x="815" y="81"/>
                  </a:lnTo>
                  <a:lnTo>
                    <a:pt x="815" y="82"/>
                  </a:lnTo>
                  <a:lnTo>
                    <a:pt x="797" y="96"/>
                  </a:lnTo>
                  <a:lnTo>
                    <a:pt x="797" y="95"/>
                  </a:lnTo>
                  <a:lnTo>
                    <a:pt x="774" y="117"/>
                  </a:lnTo>
                  <a:lnTo>
                    <a:pt x="774" y="119"/>
                  </a:lnTo>
                  <a:lnTo>
                    <a:pt x="770" y="119"/>
                  </a:lnTo>
                  <a:lnTo>
                    <a:pt x="751" y="140"/>
                  </a:lnTo>
                  <a:lnTo>
                    <a:pt x="753" y="140"/>
                  </a:lnTo>
                  <a:lnTo>
                    <a:pt x="730" y="167"/>
                  </a:lnTo>
                  <a:lnTo>
                    <a:pt x="707" y="196"/>
                  </a:lnTo>
                  <a:lnTo>
                    <a:pt x="662" y="261"/>
                  </a:lnTo>
                  <a:lnTo>
                    <a:pt x="639" y="297"/>
                  </a:lnTo>
                  <a:lnTo>
                    <a:pt x="616" y="333"/>
                  </a:lnTo>
                  <a:lnTo>
                    <a:pt x="588" y="382"/>
                  </a:lnTo>
                  <a:lnTo>
                    <a:pt x="594" y="373"/>
                  </a:lnTo>
                  <a:lnTo>
                    <a:pt x="571" y="410"/>
                  </a:lnTo>
                  <a:lnTo>
                    <a:pt x="548" y="449"/>
                  </a:lnTo>
                  <a:lnTo>
                    <a:pt x="544" y="454"/>
                  </a:lnTo>
                  <a:lnTo>
                    <a:pt x="548" y="450"/>
                  </a:lnTo>
                  <a:lnTo>
                    <a:pt x="524" y="487"/>
                  </a:lnTo>
                  <a:lnTo>
                    <a:pt x="501" y="525"/>
                  </a:lnTo>
                  <a:lnTo>
                    <a:pt x="497" y="532"/>
                  </a:lnTo>
                  <a:lnTo>
                    <a:pt x="501" y="527"/>
                  </a:lnTo>
                  <a:lnTo>
                    <a:pt x="479" y="562"/>
                  </a:lnTo>
                  <a:lnTo>
                    <a:pt x="456" y="595"/>
                  </a:lnTo>
                  <a:lnTo>
                    <a:pt x="450" y="603"/>
                  </a:lnTo>
                  <a:lnTo>
                    <a:pt x="449" y="608"/>
                  </a:lnTo>
                  <a:lnTo>
                    <a:pt x="433" y="626"/>
                  </a:lnTo>
                  <a:lnTo>
                    <a:pt x="429" y="632"/>
                  </a:lnTo>
                  <a:lnTo>
                    <a:pt x="427" y="632"/>
                  </a:lnTo>
                  <a:lnTo>
                    <a:pt x="399" y="660"/>
                  </a:lnTo>
                  <a:lnTo>
                    <a:pt x="399" y="662"/>
                  </a:lnTo>
                  <a:lnTo>
                    <a:pt x="386" y="672"/>
                  </a:lnTo>
                  <a:lnTo>
                    <a:pt x="386" y="670"/>
                  </a:lnTo>
                  <a:lnTo>
                    <a:pt x="376" y="680"/>
                  </a:lnTo>
                  <a:lnTo>
                    <a:pt x="362" y="689"/>
                  </a:lnTo>
                  <a:lnTo>
                    <a:pt x="352" y="694"/>
                  </a:lnTo>
                  <a:lnTo>
                    <a:pt x="351" y="694"/>
                  </a:lnTo>
                  <a:lnTo>
                    <a:pt x="338" y="699"/>
                  </a:lnTo>
                  <a:lnTo>
                    <a:pt x="335" y="700"/>
                  </a:lnTo>
                  <a:lnTo>
                    <a:pt x="338" y="700"/>
                  </a:lnTo>
                  <a:lnTo>
                    <a:pt x="328" y="702"/>
                  </a:lnTo>
                  <a:lnTo>
                    <a:pt x="314" y="702"/>
                  </a:lnTo>
                  <a:lnTo>
                    <a:pt x="301" y="700"/>
                  </a:lnTo>
                  <a:lnTo>
                    <a:pt x="299" y="699"/>
                  </a:lnTo>
                  <a:lnTo>
                    <a:pt x="290" y="694"/>
                  </a:lnTo>
                  <a:lnTo>
                    <a:pt x="277" y="689"/>
                  </a:lnTo>
                  <a:lnTo>
                    <a:pt x="274" y="687"/>
                  </a:lnTo>
                  <a:lnTo>
                    <a:pt x="274" y="689"/>
                  </a:lnTo>
                  <a:lnTo>
                    <a:pt x="264" y="680"/>
                  </a:lnTo>
                  <a:lnTo>
                    <a:pt x="270" y="684"/>
                  </a:lnTo>
                  <a:lnTo>
                    <a:pt x="241" y="656"/>
                  </a:lnTo>
                  <a:lnTo>
                    <a:pt x="238" y="652"/>
                  </a:lnTo>
                  <a:lnTo>
                    <a:pt x="237" y="649"/>
                  </a:lnTo>
                  <a:lnTo>
                    <a:pt x="228" y="635"/>
                  </a:lnTo>
                  <a:lnTo>
                    <a:pt x="218" y="618"/>
                  </a:lnTo>
                  <a:lnTo>
                    <a:pt x="217" y="616"/>
                  </a:lnTo>
                  <a:lnTo>
                    <a:pt x="217" y="618"/>
                  </a:lnTo>
                  <a:lnTo>
                    <a:pt x="216" y="613"/>
                  </a:lnTo>
                  <a:lnTo>
                    <a:pt x="196" y="571"/>
                  </a:lnTo>
                  <a:lnTo>
                    <a:pt x="197" y="571"/>
                  </a:lnTo>
                  <a:lnTo>
                    <a:pt x="193" y="562"/>
                  </a:lnTo>
                  <a:lnTo>
                    <a:pt x="190" y="559"/>
                  </a:lnTo>
                  <a:lnTo>
                    <a:pt x="183" y="540"/>
                  </a:lnTo>
                  <a:lnTo>
                    <a:pt x="173" y="515"/>
                  </a:lnTo>
                  <a:lnTo>
                    <a:pt x="169" y="505"/>
                  </a:lnTo>
                  <a:lnTo>
                    <a:pt x="170" y="507"/>
                  </a:lnTo>
                  <a:lnTo>
                    <a:pt x="169" y="504"/>
                  </a:lnTo>
                  <a:lnTo>
                    <a:pt x="160" y="476"/>
                  </a:lnTo>
                  <a:lnTo>
                    <a:pt x="150" y="444"/>
                  </a:lnTo>
                  <a:lnTo>
                    <a:pt x="140" y="412"/>
                  </a:lnTo>
                  <a:lnTo>
                    <a:pt x="128" y="368"/>
                  </a:lnTo>
                  <a:lnTo>
                    <a:pt x="123" y="355"/>
                  </a:lnTo>
                  <a:lnTo>
                    <a:pt x="125" y="356"/>
                  </a:lnTo>
                  <a:lnTo>
                    <a:pt x="123" y="353"/>
                  </a:lnTo>
                  <a:lnTo>
                    <a:pt x="105" y="279"/>
                  </a:lnTo>
                  <a:lnTo>
                    <a:pt x="82" y="190"/>
                  </a:lnTo>
                  <a:lnTo>
                    <a:pt x="65" y="130"/>
                  </a:lnTo>
                  <a:lnTo>
                    <a:pt x="59" y="108"/>
                  </a:lnTo>
                  <a:lnTo>
                    <a:pt x="58" y="100"/>
                  </a:lnTo>
                  <a:lnTo>
                    <a:pt x="48" y="73"/>
                  </a:lnTo>
                  <a:lnTo>
                    <a:pt x="38" y="44"/>
                  </a:lnTo>
                  <a:lnTo>
                    <a:pt x="39" y="44"/>
                  </a:lnTo>
                  <a:lnTo>
                    <a:pt x="35" y="35"/>
                  </a:lnTo>
                  <a:lnTo>
                    <a:pt x="29" y="27"/>
                  </a:lnTo>
                  <a:lnTo>
                    <a:pt x="15" y="12"/>
                  </a:lnTo>
                  <a:lnTo>
                    <a:pt x="12" y="11"/>
                  </a:lnTo>
                  <a:lnTo>
                    <a:pt x="12" y="12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3" name="Freeform 109"/>
            <p:cNvSpPr>
              <a:spLocks noEditPoints="1"/>
            </p:cNvSpPr>
            <p:nvPr/>
          </p:nvSpPr>
          <p:spPr bwMode="auto">
            <a:xfrm>
              <a:off x="4246563" y="1835150"/>
              <a:ext cx="1790700" cy="784225"/>
            </a:xfrm>
            <a:custGeom>
              <a:avLst/>
              <a:gdLst/>
              <a:ahLst/>
              <a:cxnLst>
                <a:cxn ang="0">
                  <a:pos x="156" y="342"/>
                </a:cxn>
                <a:cxn ang="0">
                  <a:pos x="561" y="282"/>
                </a:cxn>
                <a:cxn ang="0">
                  <a:pos x="608" y="206"/>
                </a:cxn>
                <a:cxn ang="0">
                  <a:pos x="14" y="0"/>
                </a:cxn>
                <a:cxn ang="0">
                  <a:pos x="25" y="2"/>
                </a:cxn>
                <a:cxn ang="0">
                  <a:pos x="49" y="27"/>
                </a:cxn>
                <a:cxn ang="0">
                  <a:pos x="71" y="71"/>
                </a:cxn>
                <a:cxn ang="0">
                  <a:pos x="95" y="139"/>
                </a:cxn>
                <a:cxn ang="0">
                  <a:pos x="153" y="301"/>
                </a:cxn>
                <a:cxn ang="0">
                  <a:pos x="182" y="363"/>
                </a:cxn>
                <a:cxn ang="0">
                  <a:pos x="204" y="407"/>
                </a:cxn>
                <a:cxn ang="0">
                  <a:pos x="228" y="444"/>
                </a:cxn>
                <a:cxn ang="0">
                  <a:pos x="272" y="476"/>
                </a:cxn>
                <a:cxn ang="0">
                  <a:pos x="326" y="480"/>
                </a:cxn>
                <a:cxn ang="0">
                  <a:pos x="372" y="459"/>
                </a:cxn>
                <a:cxn ang="0">
                  <a:pos x="419" y="420"/>
                </a:cxn>
                <a:cxn ang="0">
                  <a:pos x="447" y="392"/>
                </a:cxn>
                <a:cxn ang="0">
                  <a:pos x="608" y="206"/>
                </a:cxn>
                <a:cxn ang="0">
                  <a:pos x="717" y="99"/>
                </a:cxn>
                <a:cxn ang="0">
                  <a:pos x="764" y="66"/>
                </a:cxn>
                <a:cxn ang="0">
                  <a:pos x="817" y="38"/>
                </a:cxn>
                <a:cxn ang="0">
                  <a:pos x="885" y="15"/>
                </a:cxn>
                <a:cxn ang="0">
                  <a:pos x="1067" y="1"/>
                </a:cxn>
                <a:cxn ang="0">
                  <a:pos x="1090" y="12"/>
                </a:cxn>
                <a:cxn ang="0">
                  <a:pos x="953" y="15"/>
                </a:cxn>
                <a:cxn ang="0">
                  <a:pos x="820" y="49"/>
                </a:cxn>
                <a:cxn ang="0">
                  <a:pos x="753" y="90"/>
                </a:cxn>
                <a:cxn ang="0">
                  <a:pos x="707" y="126"/>
                </a:cxn>
                <a:cxn ang="0">
                  <a:pos x="616" y="214"/>
                </a:cxn>
                <a:cxn ang="0">
                  <a:pos x="524" y="322"/>
                </a:cxn>
                <a:cxn ang="0">
                  <a:pos x="479" y="376"/>
                </a:cxn>
                <a:cxn ang="0">
                  <a:pos x="454" y="406"/>
                </a:cxn>
                <a:cxn ang="0">
                  <a:pos x="427" y="430"/>
                </a:cxn>
                <a:cxn ang="0">
                  <a:pos x="405" y="450"/>
                </a:cxn>
                <a:cxn ang="0">
                  <a:pos x="363" y="477"/>
                </a:cxn>
                <a:cxn ang="0">
                  <a:pos x="331" y="491"/>
                </a:cxn>
                <a:cxn ang="0">
                  <a:pos x="292" y="494"/>
                </a:cxn>
                <a:cxn ang="0">
                  <a:pos x="270" y="488"/>
                </a:cxn>
                <a:cxn ang="0">
                  <a:pos x="253" y="481"/>
                </a:cxn>
                <a:cxn ang="0">
                  <a:pos x="209" y="434"/>
                </a:cxn>
                <a:cxn ang="0">
                  <a:pos x="194" y="413"/>
                </a:cxn>
                <a:cxn ang="0">
                  <a:pos x="170" y="369"/>
                </a:cxn>
                <a:cxn ang="0">
                  <a:pos x="152" y="332"/>
                </a:cxn>
                <a:cxn ang="0">
                  <a:pos x="125" y="264"/>
                </a:cxn>
                <a:cxn ang="0">
                  <a:pos x="61" y="81"/>
                </a:cxn>
                <a:cxn ang="0">
                  <a:pos x="45" y="46"/>
                </a:cxn>
                <a:cxn ang="0">
                  <a:pos x="39" y="34"/>
                </a:cxn>
                <a:cxn ang="0">
                  <a:pos x="17" y="12"/>
                </a:cxn>
                <a:cxn ang="0">
                  <a:pos x="0" y="0"/>
                </a:cxn>
              </a:cxnLst>
              <a:rect l="0" t="0" r="r" b="b"/>
              <a:pathLst>
                <a:path w="1128" h="494">
                  <a:moveTo>
                    <a:pt x="406" y="430"/>
                  </a:moveTo>
                  <a:lnTo>
                    <a:pt x="402" y="434"/>
                  </a:lnTo>
                  <a:lnTo>
                    <a:pt x="406" y="430"/>
                  </a:lnTo>
                  <a:close/>
                  <a:moveTo>
                    <a:pt x="156" y="342"/>
                  </a:moveTo>
                  <a:lnTo>
                    <a:pt x="157" y="343"/>
                  </a:lnTo>
                  <a:lnTo>
                    <a:pt x="160" y="351"/>
                  </a:lnTo>
                  <a:lnTo>
                    <a:pt x="156" y="342"/>
                  </a:lnTo>
                  <a:close/>
                  <a:moveTo>
                    <a:pt x="561" y="282"/>
                  </a:moveTo>
                  <a:lnTo>
                    <a:pt x="550" y="295"/>
                  </a:lnTo>
                  <a:lnTo>
                    <a:pt x="557" y="287"/>
                  </a:lnTo>
                  <a:lnTo>
                    <a:pt x="561" y="282"/>
                  </a:lnTo>
                  <a:close/>
                  <a:moveTo>
                    <a:pt x="608" y="206"/>
                  </a:moveTo>
                  <a:lnTo>
                    <a:pt x="604" y="210"/>
                  </a:lnTo>
                  <a:lnTo>
                    <a:pt x="608" y="206"/>
                  </a:lnTo>
                  <a:close/>
                  <a:moveTo>
                    <a:pt x="0" y="0"/>
                  </a:moveTo>
                  <a:lnTo>
                    <a:pt x="14" y="0"/>
                  </a:lnTo>
                  <a:lnTo>
                    <a:pt x="20" y="1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32" y="8"/>
                  </a:lnTo>
                  <a:lnTo>
                    <a:pt x="45" y="21"/>
                  </a:lnTo>
                  <a:lnTo>
                    <a:pt x="49" y="27"/>
                  </a:lnTo>
                  <a:lnTo>
                    <a:pt x="54" y="35"/>
                  </a:lnTo>
                  <a:lnTo>
                    <a:pt x="56" y="42"/>
                  </a:lnTo>
                  <a:lnTo>
                    <a:pt x="54" y="36"/>
                  </a:lnTo>
                  <a:lnTo>
                    <a:pt x="71" y="71"/>
                  </a:lnTo>
                  <a:lnTo>
                    <a:pt x="68" y="66"/>
                  </a:lnTo>
                  <a:lnTo>
                    <a:pt x="72" y="76"/>
                  </a:lnTo>
                  <a:lnTo>
                    <a:pt x="78" y="93"/>
                  </a:lnTo>
                  <a:lnTo>
                    <a:pt x="95" y="139"/>
                  </a:lnTo>
                  <a:lnTo>
                    <a:pt x="118" y="206"/>
                  </a:lnTo>
                  <a:lnTo>
                    <a:pt x="136" y="260"/>
                  </a:lnTo>
                  <a:lnTo>
                    <a:pt x="140" y="270"/>
                  </a:lnTo>
                  <a:lnTo>
                    <a:pt x="153" y="301"/>
                  </a:lnTo>
                  <a:lnTo>
                    <a:pt x="162" y="324"/>
                  </a:lnTo>
                  <a:lnTo>
                    <a:pt x="163" y="326"/>
                  </a:lnTo>
                  <a:lnTo>
                    <a:pt x="172" y="345"/>
                  </a:lnTo>
                  <a:lnTo>
                    <a:pt x="182" y="363"/>
                  </a:lnTo>
                  <a:lnTo>
                    <a:pt x="183" y="368"/>
                  </a:lnTo>
                  <a:lnTo>
                    <a:pt x="182" y="365"/>
                  </a:lnTo>
                  <a:lnTo>
                    <a:pt x="194" y="390"/>
                  </a:lnTo>
                  <a:lnTo>
                    <a:pt x="204" y="407"/>
                  </a:lnTo>
                  <a:lnTo>
                    <a:pt x="209" y="413"/>
                  </a:lnTo>
                  <a:lnTo>
                    <a:pt x="218" y="427"/>
                  </a:lnTo>
                  <a:lnTo>
                    <a:pt x="228" y="440"/>
                  </a:lnTo>
                  <a:lnTo>
                    <a:pt x="228" y="444"/>
                  </a:lnTo>
                  <a:lnTo>
                    <a:pt x="251" y="466"/>
                  </a:lnTo>
                  <a:lnTo>
                    <a:pt x="258" y="470"/>
                  </a:lnTo>
                  <a:lnTo>
                    <a:pt x="271" y="476"/>
                  </a:lnTo>
                  <a:lnTo>
                    <a:pt x="272" y="476"/>
                  </a:lnTo>
                  <a:lnTo>
                    <a:pt x="282" y="480"/>
                  </a:lnTo>
                  <a:lnTo>
                    <a:pt x="294" y="481"/>
                  </a:lnTo>
                  <a:lnTo>
                    <a:pt x="315" y="481"/>
                  </a:lnTo>
                  <a:lnTo>
                    <a:pt x="326" y="480"/>
                  </a:lnTo>
                  <a:lnTo>
                    <a:pt x="336" y="476"/>
                  </a:lnTo>
                  <a:lnTo>
                    <a:pt x="349" y="471"/>
                  </a:lnTo>
                  <a:lnTo>
                    <a:pt x="358" y="467"/>
                  </a:lnTo>
                  <a:lnTo>
                    <a:pt x="372" y="459"/>
                  </a:lnTo>
                  <a:lnTo>
                    <a:pt x="380" y="453"/>
                  </a:lnTo>
                  <a:lnTo>
                    <a:pt x="396" y="440"/>
                  </a:lnTo>
                  <a:lnTo>
                    <a:pt x="402" y="434"/>
                  </a:lnTo>
                  <a:lnTo>
                    <a:pt x="419" y="420"/>
                  </a:lnTo>
                  <a:lnTo>
                    <a:pt x="425" y="414"/>
                  </a:lnTo>
                  <a:lnTo>
                    <a:pt x="446" y="396"/>
                  </a:lnTo>
                  <a:lnTo>
                    <a:pt x="446" y="393"/>
                  </a:lnTo>
                  <a:lnTo>
                    <a:pt x="447" y="392"/>
                  </a:lnTo>
                  <a:lnTo>
                    <a:pt x="470" y="368"/>
                  </a:lnTo>
                  <a:lnTo>
                    <a:pt x="515" y="314"/>
                  </a:lnTo>
                  <a:lnTo>
                    <a:pt x="540" y="287"/>
                  </a:lnTo>
                  <a:lnTo>
                    <a:pt x="608" y="206"/>
                  </a:lnTo>
                  <a:lnTo>
                    <a:pt x="631" y="183"/>
                  </a:lnTo>
                  <a:lnTo>
                    <a:pt x="653" y="159"/>
                  </a:lnTo>
                  <a:lnTo>
                    <a:pt x="699" y="116"/>
                  </a:lnTo>
                  <a:lnTo>
                    <a:pt x="717" y="99"/>
                  </a:lnTo>
                  <a:lnTo>
                    <a:pt x="720" y="98"/>
                  </a:lnTo>
                  <a:lnTo>
                    <a:pt x="724" y="96"/>
                  </a:lnTo>
                  <a:lnTo>
                    <a:pt x="746" y="81"/>
                  </a:lnTo>
                  <a:lnTo>
                    <a:pt x="764" y="66"/>
                  </a:lnTo>
                  <a:lnTo>
                    <a:pt x="766" y="65"/>
                  </a:lnTo>
                  <a:lnTo>
                    <a:pt x="770" y="63"/>
                  </a:lnTo>
                  <a:lnTo>
                    <a:pt x="814" y="39"/>
                  </a:lnTo>
                  <a:lnTo>
                    <a:pt x="817" y="38"/>
                  </a:lnTo>
                  <a:lnTo>
                    <a:pt x="815" y="38"/>
                  </a:lnTo>
                  <a:lnTo>
                    <a:pt x="861" y="21"/>
                  </a:lnTo>
                  <a:lnTo>
                    <a:pt x="884" y="15"/>
                  </a:lnTo>
                  <a:lnTo>
                    <a:pt x="885" y="15"/>
                  </a:lnTo>
                  <a:lnTo>
                    <a:pt x="953" y="2"/>
                  </a:lnTo>
                  <a:lnTo>
                    <a:pt x="976" y="2"/>
                  </a:lnTo>
                  <a:lnTo>
                    <a:pt x="999" y="1"/>
                  </a:lnTo>
                  <a:lnTo>
                    <a:pt x="1067" y="1"/>
                  </a:lnTo>
                  <a:lnTo>
                    <a:pt x="1090" y="0"/>
                  </a:lnTo>
                  <a:lnTo>
                    <a:pt x="1128" y="0"/>
                  </a:lnTo>
                  <a:lnTo>
                    <a:pt x="1128" y="12"/>
                  </a:lnTo>
                  <a:lnTo>
                    <a:pt x="1090" y="12"/>
                  </a:lnTo>
                  <a:lnTo>
                    <a:pt x="1067" y="14"/>
                  </a:lnTo>
                  <a:lnTo>
                    <a:pt x="999" y="14"/>
                  </a:lnTo>
                  <a:lnTo>
                    <a:pt x="976" y="15"/>
                  </a:lnTo>
                  <a:lnTo>
                    <a:pt x="953" y="15"/>
                  </a:lnTo>
                  <a:lnTo>
                    <a:pt x="953" y="14"/>
                  </a:lnTo>
                  <a:lnTo>
                    <a:pt x="886" y="27"/>
                  </a:lnTo>
                  <a:lnTo>
                    <a:pt x="865" y="32"/>
                  </a:lnTo>
                  <a:lnTo>
                    <a:pt x="820" y="49"/>
                  </a:lnTo>
                  <a:lnTo>
                    <a:pt x="774" y="75"/>
                  </a:lnTo>
                  <a:lnTo>
                    <a:pt x="771" y="75"/>
                  </a:lnTo>
                  <a:lnTo>
                    <a:pt x="771" y="76"/>
                  </a:lnTo>
                  <a:lnTo>
                    <a:pt x="753" y="90"/>
                  </a:lnTo>
                  <a:lnTo>
                    <a:pt x="730" y="108"/>
                  </a:lnTo>
                  <a:lnTo>
                    <a:pt x="726" y="108"/>
                  </a:lnTo>
                  <a:lnTo>
                    <a:pt x="726" y="109"/>
                  </a:lnTo>
                  <a:lnTo>
                    <a:pt x="707" y="126"/>
                  </a:lnTo>
                  <a:lnTo>
                    <a:pt x="707" y="125"/>
                  </a:lnTo>
                  <a:lnTo>
                    <a:pt x="662" y="167"/>
                  </a:lnTo>
                  <a:lnTo>
                    <a:pt x="639" y="191"/>
                  </a:lnTo>
                  <a:lnTo>
                    <a:pt x="616" y="214"/>
                  </a:lnTo>
                  <a:lnTo>
                    <a:pt x="618" y="214"/>
                  </a:lnTo>
                  <a:lnTo>
                    <a:pt x="557" y="287"/>
                  </a:lnTo>
                  <a:lnTo>
                    <a:pt x="548" y="295"/>
                  </a:lnTo>
                  <a:lnTo>
                    <a:pt x="524" y="322"/>
                  </a:lnTo>
                  <a:lnTo>
                    <a:pt x="525" y="322"/>
                  </a:lnTo>
                  <a:lnTo>
                    <a:pt x="480" y="376"/>
                  </a:lnTo>
                  <a:lnTo>
                    <a:pt x="486" y="369"/>
                  </a:lnTo>
                  <a:lnTo>
                    <a:pt x="479" y="376"/>
                  </a:lnTo>
                  <a:lnTo>
                    <a:pt x="457" y="399"/>
                  </a:lnTo>
                  <a:lnTo>
                    <a:pt x="456" y="403"/>
                  </a:lnTo>
                  <a:lnTo>
                    <a:pt x="456" y="405"/>
                  </a:lnTo>
                  <a:lnTo>
                    <a:pt x="454" y="406"/>
                  </a:lnTo>
                  <a:lnTo>
                    <a:pt x="433" y="424"/>
                  </a:lnTo>
                  <a:lnTo>
                    <a:pt x="433" y="423"/>
                  </a:lnTo>
                  <a:lnTo>
                    <a:pt x="423" y="433"/>
                  </a:lnTo>
                  <a:lnTo>
                    <a:pt x="427" y="430"/>
                  </a:lnTo>
                  <a:lnTo>
                    <a:pt x="410" y="444"/>
                  </a:lnTo>
                  <a:lnTo>
                    <a:pt x="410" y="443"/>
                  </a:lnTo>
                  <a:lnTo>
                    <a:pt x="405" y="449"/>
                  </a:lnTo>
                  <a:lnTo>
                    <a:pt x="405" y="450"/>
                  </a:lnTo>
                  <a:lnTo>
                    <a:pt x="388" y="463"/>
                  </a:lnTo>
                  <a:lnTo>
                    <a:pt x="379" y="468"/>
                  </a:lnTo>
                  <a:lnTo>
                    <a:pt x="385" y="464"/>
                  </a:lnTo>
                  <a:lnTo>
                    <a:pt x="363" y="477"/>
                  </a:lnTo>
                  <a:lnTo>
                    <a:pt x="353" y="483"/>
                  </a:lnTo>
                  <a:lnTo>
                    <a:pt x="352" y="483"/>
                  </a:lnTo>
                  <a:lnTo>
                    <a:pt x="341" y="487"/>
                  </a:lnTo>
                  <a:lnTo>
                    <a:pt x="331" y="491"/>
                  </a:lnTo>
                  <a:lnTo>
                    <a:pt x="328" y="493"/>
                  </a:lnTo>
                  <a:lnTo>
                    <a:pt x="329" y="493"/>
                  </a:lnTo>
                  <a:lnTo>
                    <a:pt x="317" y="494"/>
                  </a:lnTo>
                  <a:lnTo>
                    <a:pt x="292" y="494"/>
                  </a:lnTo>
                  <a:lnTo>
                    <a:pt x="280" y="493"/>
                  </a:lnTo>
                  <a:lnTo>
                    <a:pt x="278" y="491"/>
                  </a:lnTo>
                  <a:lnTo>
                    <a:pt x="270" y="487"/>
                  </a:lnTo>
                  <a:lnTo>
                    <a:pt x="270" y="488"/>
                  </a:lnTo>
                  <a:lnTo>
                    <a:pt x="268" y="488"/>
                  </a:lnTo>
                  <a:lnTo>
                    <a:pt x="267" y="487"/>
                  </a:lnTo>
                  <a:lnTo>
                    <a:pt x="254" y="481"/>
                  </a:lnTo>
                  <a:lnTo>
                    <a:pt x="253" y="481"/>
                  </a:lnTo>
                  <a:lnTo>
                    <a:pt x="244" y="476"/>
                  </a:lnTo>
                  <a:lnTo>
                    <a:pt x="218" y="450"/>
                  </a:lnTo>
                  <a:lnTo>
                    <a:pt x="217" y="446"/>
                  </a:lnTo>
                  <a:lnTo>
                    <a:pt x="209" y="434"/>
                  </a:lnTo>
                  <a:lnTo>
                    <a:pt x="199" y="420"/>
                  </a:lnTo>
                  <a:lnTo>
                    <a:pt x="194" y="414"/>
                  </a:lnTo>
                  <a:lnTo>
                    <a:pt x="196" y="416"/>
                  </a:lnTo>
                  <a:lnTo>
                    <a:pt x="194" y="413"/>
                  </a:lnTo>
                  <a:lnTo>
                    <a:pt x="184" y="396"/>
                  </a:lnTo>
                  <a:lnTo>
                    <a:pt x="173" y="373"/>
                  </a:lnTo>
                  <a:lnTo>
                    <a:pt x="174" y="379"/>
                  </a:lnTo>
                  <a:lnTo>
                    <a:pt x="170" y="369"/>
                  </a:lnTo>
                  <a:lnTo>
                    <a:pt x="172" y="369"/>
                  </a:lnTo>
                  <a:lnTo>
                    <a:pt x="162" y="351"/>
                  </a:lnTo>
                  <a:lnTo>
                    <a:pt x="157" y="343"/>
                  </a:lnTo>
                  <a:lnTo>
                    <a:pt x="152" y="332"/>
                  </a:lnTo>
                  <a:lnTo>
                    <a:pt x="150" y="328"/>
                  </a:lnTo>
                  <a:lnTo>
                    <a:pt x="142" y="305"/>
                  </a:lnTo>
                  <a:lnTo>
                    <a:pt x="129" y="274"/>
                  </a:lnTo>
                  <a:lnTo>
                    <a:pt x="125" y="264"/>
                  </a:lnTo>
                  <a:lnTo>
                    <a:pt x="106" y="210"/>
                  </a:lnTo>
                  <a:lnTo>
                    <a:pt x="83" y="143"/>
                  </a:lnTo>
                  <a:lnTo>
                    <a:pt x="66" y="98"/>
                  </a:lnTo>
                  <a:lnTo>
                    <a:pt x="61" y="81"/>
                  </a:lnTo>
                  <a:lnTo>
                    <a:pt x="56" y="71"/>
                  </a:lnTo>
                  <a:lnTo>
                    <a:pt x="58" y="71"/>
                  </a:lnTo>
                  <a:lnTo>
                    <a:pt x="49" y="54"/>
                  </a:lnTo>
                  <a:lnTo>
                    <a:pt x="45" y="46"/>
                  </a:lnTo>
                  <a:lnTo>
                    <a:pt x="48" y="54"/>
                  </a:lnTo>
                  <a:lnTo>
                    <a:pt x="42" y="41"/>
                  </a:lnTo>
                  <a:lnTo>
                    <a:pt x="44" y="41"/>
                  </a:lnTo>
                  <a:lnTo>
                    <a:pt x="39" y="34"/>
                  </a:lnTo>
                  <a:lnTo>
                    <a:pt x="35" y="28"/>
                  </a:lnTo>
                  <a:lnTo>
                    <a:pt x="25" y="18"/>
                  </a:lnTo>
                  <a:lnTo>
                    <a:pt x="20" y="14"/>
                  </a:lnTo>
                  <a:lnTo>
                    <a:pt x="17" y="12"/>
                  </a:lnTo>
                  <a:lnTo>
                    <a:pt x="12" y="11"/>
                  </a:lnTo>
                  <a:lnTo>
                    <a:pt x="12" y="12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4" name="Freeform 110"/>
            <p:cNvSpPr>
              <a:spLocks noEditPoints="1"/>
            </p:cNvSpPr>
            <p:nvPr/>
          </p:nvSpPr>
          <p:spPr bwMode="auto">
            <a:xfrm>
              <a:off x="4246563" y="1835150"/>
              <a:ext cx="1790700" cy="265113"/>
            </a:xfrm>
            <a:custGeom>
              <a:avLst/>
              <a:gdLst/>
              <a:ahLst/>
              <a:cxnLst>
                <a:cxn ang="0">
                  <a:pos x="272" y="144"/>
                </a:cxn>
                <a:cxn ang="0">
                  <a:pos x="194" y="112"/>
                </a:cxn>
                <a:cxn ang="0">
                  <a:pos x="14" y="0"/>
                </a:cxn>
                <a:cxn ang="0">
                  <a:pos x="41" y="5"/>
                </a:cxn>
                <a:cxn ang="0">
                  <a:pos x="51" y="8"/>
                </a:cxn>
                <a:cxn ang="0">
                  <a:pos x="65" y="18"/>
                </a:cxn>
                <a:cxn ang="0">
                  <a:pos x="79" y="28"/>
                </a:cxn>
                <a:cxn ang="0">
                  <a:pos x="115" y="58"/>
                </a:cxn>
                <a:cxn ang="0">
                  <a:pos x="173" y="99"/>
                </a:cxn>
                <a:cxn ang="0">
                  <a:pos x="194" y="113"/>
                </a:cxn>
                <a:cxn ang="0">
                  <a:pos x="227" y="127"/>
                </a:cxn>
                <a:cxn ang="0">
                  <a:pos x="267" y="143"/>
                </a:cxn>
                <a:cxn ang="0">
                  <a:pos x="274" y="144"/>
                </a:cxn>
                <a:cxn ang="0">
                  <a:pos x="317" y="153"/>
                </a:cxn>
                <a:cxn ang="0">
                  <a:pos x="372" y="154"/>
                </a:cxn>
                <a:cxn ang="0">
                  <a:pos x="407" y="152"/>
                </a:cxn>
                <a:cxn ang="0">
                  <a:pos x="497" y="132"/>
                </a:cxn>
                <a:cxn ang="0">
                  <a:pos x="544" y="116"/>
                </a:cxn>
                <a:cxn ang="0">
                  <a:pos x="635" y="78"/>
                </a:cxn>
                <a:cxn ang="0">
                  <a:pos x="726" y="44"/>
                </a:cxn>
                <a:cxn ang="0">
                  <a:pos x="790" y="24"/>
                </a:cxn>
                <a:cxn ang="0">
                  <a:pos x="817" y="18"/>
                </a:cxn>
                <a:cxn ang="0">
                  <a:pos x="858" y="9"/>
                </a:cxn>
                <a:cxn ang="0">
                  <a:pos x="886" y="8"/>
                </a:cxn>
                <a:cxn ang="0">
                  <a:pos x="955" y="2"/>
                </a:cxn>
                <a:cxn ang="0">
                  <a:pos x="1091" y="0"/>
                </a:cxn>
                <a:cxn ang="0">
                  <a:pos x="1091" y="12"/>
                </a:cxn>
                <a:cxn ang="0">
                  <a:pos x="955" y="15"/>
                </a:cxn>
                <a:cxn ang="0">
                  <a:pos x="909" y="15"/>
                </a:cxn>
                <a:cxn ang="0">
                  <a:pos x="882" y="21"/>
                </a:cxn>
                <a:cxn ang="0">
                  <a:pos x="859" y="21"/>
                </a:cxn>
                <a:cxn ang="0">
                  <a:pos x="837" y="27"/>
                </a:cxn>
                <a:cxn ang="0">
                  <a:pos x="815" y="31"/>
                </a:cxn>
                <a:cxn ang="0">
                  <a:pos x="791" y="36"/>
                </a:cxn>
                <a:cxn ang="0">
                  <a:pos x="753" y="46"/>
                </a:cxn>
                <a:cxn ang="0">
                  <a:pos x="723" y="56"/>
                </a:cxn>
                <a:cxn ang="0">
                  <a:pos x="594" y="109"/>
                </a:cxn>
                <a:cxn ang="0">
                  <a:pos x="524" y="136"/>
                </a:cxn>
                <a:cxn ang="0">
                  <a:pos x="500" y="143"/>
                </a:cxn>
                <a:cxn ang="0">
                  <a:pos x="412" y="163"/>
                </a:cxn>
                <a:cxn ang="0">
                  <a:pos x="403" y="164"/>
                </a:cxn>
                <a:cxn ang="0">
                  <a:pos x="355" y="167"/>
                </a:cxn>
                <a:cxn ang="0">
                  <a:pos x="314" y="164"/>
                </a:cxn>
                <a:cxn ang="0">
                  <a:pos x="278" y="159"/>
                </a:cxn>
                <a:cxn ang="0">
                  <a:pos x="270" y="156"/>
                </a:cxn>
                <a:cxn ang="0">
                  <a:pos x="245" y="149"/>
                </a:cxn>
                <a:cxn ang="0">
                  <a:pos x="210" y="135"/>
                </a:cxn>
                <a:cxn ang="0">
                  <a:pos x="174" y="116"/>
                </a:cxn>
                <a:cxn ang="0">
                  <a:pos x="145" y="95"/>
                </a:cxn>
                <a:cxn ang="0">
                  <a:pos x="98" y="61"/>
                </a:cxn>
                <a:cxn ang="0">
                  <a:pos x="69" y="36"/>
                </a:cxn>
                <a:cxn ang="0">
                  <a:pos x="61" y="32"/>
                </a:cxn>
                <a:cxn ang="0">
                  <a:pos x="38" y="17"/>
                </a:cxn>
                <a:cxn ang="0">
                  <a:pos x="20" y="14"/>
                </a:cxn>
                <a:cxn ang="0">
                  <a:pos x="12" y="12"/>
                </a:cxn>
              </a:cxnLst>
              <a:rect l="0" t="0" r="r" b="b"/>
              <a:pathLst>
                <a:path w="1128" h="167">
                  <a:moveTo>
                    <a:pt x="268" y="143"/>
                  </a:moveTo>
                  <a:lnTo>
                    <a:pt x="274" y="144"/>
                  </a:lnTo>
                  <a:lnTo>
                    <a:pt x="272" y="144"/>
                  </a:lnTo>
                  <a:lnTo>
                    <a:pt x="268" y="143"/>
                  </a:lnTo>
                  <a:close/>
                  <a:moveTo>
                    <a:pt x="191" y="110"/>
                  </a:moveTo>
                  <a:lnTo>
                    <a:pt x="194" y="112"/>
                  </a:lnTo>
                  <a:lnTo>
                    <a:pt x="191" y="110"/>
                  </a:lnTo>
                  <a:close/>
                  <a:moveTo>
                    <a:pt x="0" y="0"/>
                  </a:moveTo>
                  <a:lnTo>
                    <a:pt x="14" y="0"/>
                  </a:lnTo>
                  <a:lnTo>
                    <a:pt x="20" y="1"/>
                  </a:lnTo>
                  <a:lnTo>
                    <a:pt x="24" y="1"/>
                  </a:lnTo>
                  <a:lnTo>
                    <a:pt x="41" y="5"/>
                  </a:lnTo>
                  <a:lnTo>
                    <a:pt x="44" y="7"/>
                  </a:lnTo>
                  <a:lnTo>
                    <a:pt x="42" y="5"/>
                  </a:lnTo>
                  <a:lnTo>
                    <a:pt x="51" y="8"/>
                  </a:lnTo>
                  <a:lnTo>
                    <a:pt x="52" y="8"/>
                  </a:lnTo>
                  <a:lnTo>
                    <a:pt x="54" y="9"/>
                  </a:lnTo>
                  <a:lnTo>
                    <a:pt x="65" y="18"/>
                  </a:lnTo>
                  <a:lnTo>
                    <a:pt x="59" y="14"/>
                  </a:lnTo>
                  <a:lnTo>
                    <a:pt x="69" y="22"/>
                  </a:lnTo>
                  <a:lnTo>
                    <a:pt x="79" y="28"/>
                  </a:lnTo>
                  <a:lnTo>
                    <a:pt x="78" y="27"/>
                  </a:lnTo>
                  <a:lnTo>
                    <a:pt x="92" y="39"/>
                  </a:lnTo>
                  <a:lnTo>
                    <a:pt x="115" y="58"/>
                  </a:lnTo>
                  <a:lnTo>
                    <a:pt x="137" y="75"/>
                  </a:lnTo>
                  <a:lnTo>
                    <a:pt x="152" y="85"/>
                  </a:lnTo>
                  <a:lnTo>
                    <a:pt x="173" y="99"/>
                  </a:lnTo>
                  <a:lnTo>
                    <a:pt x="182" y="106"/>
                  </a:lnTo>
                  <a:lnTo>
                    <a:pt x="191" y="110"/>
                  </a:lnTo>
                  <a:lnTo>
                    <a:pt x="194" y="113"/>
                  </a:lnTo>
                  <a:lnTo>
                    <a:pt x="214" y="125"/>
                  </a:lnTo>
                  <a:lnTo>
                    <a:pt x="214" y="123"/>
                  </a:lnTo>
                  <a:lnTo>
                    <a:pt x="227" y="127"/>
                  </a:lnTo>
                  <a:lnTo>
                    <a:pt x="240" y="133"/>
                  </a:lnTo>
                  <a:lnTo>
                    <a:pt x="250" y="137"/>
                  </a:lnTo>
                  <a:lnTo>
                    <a:pt x="267" y="143"/>
                  </a:lnTo>
                  <a:lnTo>
                    <a:pt x="272" y="144"/>
                  </a:lnTo>
                  <a:lnTo>
                    <a:pt x="277" y="146"/>
                  </a:lnTo>
                  <a:lnTo>
                    <a:pt x="274" y="144"/>
                  </a:lnTo>
                  <a:lnTo>
                    <a:pt x="280" y="146"/>
                  </a:lnTo>
                  <a:lnTo>
                    <a:pt x="294" y="147"/>
                  </a:lnTo>
                  <a:lnTo>
                    <a:pt x="317" y="153"/>
                  </a:lnTo>
                  <a:lnTo>
                    <a:pt x="339" y="153"/>
                  </a:lnTo>
                  <a:lnTo>
                    <a:pt x="356" y="154"/>
                  </a:lnTo>
                  <a:lnTo>
                    <a:pt x="372" y="154"/>
                  </a:lnTo>
                  <a:lnTo>
                    <a:pt x="385" y="153"/>
                  </a:lnTo>
                  <a:lnTo>
                    <a:pt x="402" y="152"/>
                  </a:lnTo>
                  <a:lnTo>
                    <a:pt x="407" y="152"/>
                  </a:lnTo>
                  <a:lnTo>
                    <a:pt x="422" y="150"/>
                  </a:lnTo>
                  <a:lnTo>
                    <a:pt x="429" y="149"/>
                  </a:lnTo>
                  <a:lnTo>
                    <a:pt x="497" y="132"/>
                  </a:lnTo>
                  <a:lnTo>
                    <a:pt x="515" y="126"/>
                  </a:lnTo>
                  <a:lnTo>
                    <a:pt x="520" y="125"/>
                  </a:lnTo>
                  <a:lnTo>
                    <a:pt x="544" y="116"/>
                  </a:lnTo>
                  <a:lnTo>
                    <a:pt x="567" y="106"/>
                  </a:lnTo>
                  <a:lnTo>
                    <a:pt x="589" y="98"/>
                  </a:lnTo>
                  <a:lnTo>
                    <a:pt x="635" y="78"/>
                  </a:lnTo>
                  <a:lnTo>
                    <a:pt x="703" y="52"/>
                  </a:lnTo>
                  <a:lnTo>
                    <a:pt x="722" y="44"/>
                  </a:lnTo>
                  <a:lnTo>
                    <a:pt x="726" y="44"/>
                  </a:lnTo>
                  <a:lnTo>
                    <a:pt x="749" y="35"/>
                  </a:lnTo>
                  <a:lnTo>
                    <a:pt x="771" y="29"/>
                  </a:lnTo>
                  <a:lnTo>
                    <a:pt x="790" y="24"/>
                  </a:lnTo>
                  <a:lnTo>
                    <a:pt x="794" y="24"/>
                  </a:lnTo>
                  <a:lnTo>
                    <a:pt x="812" y="19"/>
                  </a:lnTo>
                  <a:lnTo>
                    <a:pt x="817" y="18"/>
                  </a:lnTo>
                  <a:lnTo>
                    <a:pt x="835" y="14"/>
                  </a:lnTo>
                  <a:lnTo>
                    <a:pt x="839" y="14"/>
                  </a:lnTo>
                  <a:lnTo>
                    <a:pt x="858" y="9"/>
                  </a:lnTo>
                  <a:lnTo>
                    <a:pt x="864" y="9"/>
                  </a:lnTo>
                  <a:lnTo>
                    <a:pt x="882" y="8"/>
                  </a:lnTo>
                  <a:lnTo>
                    <a:pt x="886" y="8"/>
                  </a:lnTo>
                  <a:lnTo>
                    <a:pt x="909" y="4"/>
                  </a:lnTo>
                  <a:lnTo>
                    <a:pt x="932" y="2"/>
                  </a:lnTo>
                  <a:lnTo>
                    <a:pt x="955" y="2"/>
                  </a:lnTo>
                  <a:lnTo>
                    <a:pt x="977" y="1"/>
                  </a:lnTo>
                  <a:lnTo>
                    <a:pt x="1068" y="1"/>
                  </a:lnTo>
                  <a:lnTo>
                    <a:pt x="1091" y="0"/>
                  </a:lnTo>
                  <a:lnTo>
                    <a:pt x="1128" y="0"/>
                  </a:lnTo>
                  <a:lnTo>
                    <a:pt x="1128" y="12"/>
                  </a:lnTo>
                  <a:lnTo>
                    <a:pt x="1091" y="12"/>
                  </a:lnTo>
                  <a:lnTo>
                    <a:pt x="1068" y="14"/>
                  </a:lnTo>
                  <a:lnTo>
                    <a:pt x="977" y="14"/>
                  </a:lnTo>
                  <a:lnTo>
                    <a:pt x="955" y="15"/>
                  </a:lnTo>
                  <a:lnTo>
                    <a:pt x="932" y="15"/>
                  </a:lnTo>
                  <a:lnTo>
                    <a:pt x="909" y="17"/>
                  </a:lnTo>
                  <a:lnTo>
                    <a:pt x="909" y="15"/>
                  </a:lnTo>
                  <a:lnTo>
                    <a:pt x="888" y="19"/>
                  </a:lnTo>
                  <a:lnTo>
                    <a:pt x="884" y="21"/>
                  </a:lnTo>
                  <a:lnTo>
                    <a:pt x="882" y="21"/>
                  </a:lnTo>
                  <a:lnTo>
                    <a:pt x="864" y="22"/>
                  </a:lnTo>
                  <a:lnTo>
                    <a:pt x="859" y="22"/>
                  </a:lnTo>
                  <a:lnTo>
                    <a:pt x="859" y="21"/>
                  </a:lnTo>
                  <a:lnTo>
                    <a:pt x="842" y="25"/>
                  </a:lnTo>
                  <a:lnTo>
                    <a:pt x="839" y="27"/>
                  </a:lnTo>
                  <a:lnTo>
                    <a:pt x="837" y="27"/>
                  </a:lnTo>
                  <a:lnTo>
                    <a:pt x="837" y="25"/>
                  </a:lnTo>
                  <a:lnTo>
                    <a:pt x="820" y="29"/>
                  </a:lnTo>
                  <a:lnTo>
                    <a:pt x="815" y="31"/>
                  </a:lnTo>
                  <a:lnTo>
                    <a:pt x="797" y="35"/>
                  </a:lnTo>
                  <a:lnTo>
                    <a:pt x="794" y="36"/>
                  </a:lnTo>
                  <a:lnTo>
                    <a:pt x="791" y="36"/>
                  </a:lnTo>
                  <a:lnTo>
                    <a:pt x="791" y="35"/>
                  </a:lnTo>
                  <a:lnTo>
                    <a:pt x="774" y="41"/>
                  </a:lnTo>
                  <a:lnTo>
                    <a:pt x="753" y="46"/>
                  </a:lnTo>
                  <a:lnTo>
                    <a:pt x="730" y="55"/>
                  </a:lnTo>
                  <a:lnTo>
                    <a:pt x="727" y="56"/>
                  </a:lnTo>
                  <a:lnTo>
                    <a:pt x="723" y="56"/>
                  </a:lnTo>
                  <a:lnTo>
                    <a:pt x="707" y="63"/>
                  </a:lnTo>
                  <a:lnTo>
                    <a:pt x="639" y="89"/>
                  </a:lnTo>
                  <a:lnTo>
                    <a:pt x="594" y="109"/>
                  </a:lnTo>
                  <a:lnTo>
                    <a:pt x="571" y="117"/>
                  </a:lnTo>
                  <a:lnTo>
                    <a:pt x="548" y="127"/>
                  </a:lnTo>
                  <a:lnTo>
                    <a:pt x="524" y="136"/>
                  </a:lnTo>
                  <a:lnTo>
                    <a:pt x="535" y="132"/>
                  </a:lnTo>
                  <a:lnTo>
                    <a:pt x="518" y="137"/>
                  </a:lnTo>
                  <a:lnTo>
                    <a:pt x="500" y="143"/>
                  </a:lnTo>
                  <a:lnTo>
                    <a:pt x="432" y="160"/>
                  </a:lnTo>
                  <a:lnTo>
                    <a:pt x="423" y="162"/>
                  </a:lnTo>
                  <a:lnTo>
                    <a:pt x="412" y="163"/>
                  </a:lnTo>
                  <a:lnTo>
                    <a:pt x="423" y="163"/>
                  </a:lnTo>
                  <a:lnTo>
                    <a:pt x="409" y="164"/>
                  </a:lnTo>
                  <a:lnTo>
                    <a:pt x="403" y="164"/>
                  </a:lnTo>
                  <a:lnTo>
                    <a:pt x="386" y="166"/>
                  </a:lnTo>
                  <a:lnTo>
                    <a:pt x="373" y="167"/>
                  </a:lnTo>
                  <a:lnTo>
                    <a:pt x="355" y="167"/>
                  </a:lnTo>
                  <a:lnTo>
                    <a:pt x="338" y="166"/>
                  </a:lnTo>
                  <a:lnTo>
                    <a:pt x="317" y="166"/>
                  </a:lnTo>
                  <a:lnTo>
                    <a:pt x="314" y="164"/>
                  </a:lnTo>
                  <a:lnTo>
                    <a:pt x="292" y="159"/>
                  </a:lnTo>
                  <a:lnTo>
                    <a:pt x="292" y="160"/>
                  </a:lnTo>
                  <a:lnTo>
                    <a:pt x="278" y="159"/>
                  </a:lnTo>
                  <a:lnTo>
                    <a:pt x="288" y="159"/>
                  </a:lnTo>
                  <a:lnTo>
                    <a:pt x="278" y="157"/>
                  </a:lnTo>
                  <a:lnTo>
                    <a:pt x="270" y="156"/>
                  </a:lnTo>
                  <a:lnTo>
                    <a:pt x="268" y="156"/>
                  </a:lnTo>
                  <a:lnTo>
                    <a:pt x="264" y="154"/>
                  </a:lnTo>
                  <a:lnTo>
                    <a:pt x="245" y="149"/>
                  </a:lnTo>
                  <a:lnTo>
                    <a:pt x="236" y="144"/>
                  </a:lnTo>
                  <a:lnTo>
                    <a:pt x="223" y="139"/>
                  </a:lnTo>
                  <a:lnTo>
                    <a:pt x="210" y="135"/>
                  </a:lnTo>
                  <a:lnTo>
                    <a:pt x="209" y="135"/>
                  </a:lnTo>
                  <a:lnTo>
                    <a:pt x="189" y="123"/>
                  </a:lnTo>
                  <a:lnTo>
                    <a:pt x="174" y="116"/>
                  </a:lnTo>
                  <a:lnTo>
                    <a:pt x="174" y="117"/>
                  </a:lnTo>
                  <a:lnTo>
                    <a:pt x="164" y="109"/>
                  </a:lnTo>
                  <a:lnTo>
                    <a:pt x="145" y="95"/>
                  </a:lnTo>
                  <a:lnTo>
                    <a:pt x="130" y="85"/>
                  </a:lnTo>
                  <a:lnTo>
                    <a:pt x="108" y="68"/>
                  </a:lnTo>
                  <a:lnTo>
                    <a:pt x="98" y="61"/>
                  </a:lnTo>
                  <a:lnTo>
                    <a:pt x="106" y="68"/>
                  </a:lnTo>
                  <a:lnTo>
                    <a:pt x="83" y="49"/>
                  </a:lnTo>
                  <a:lnTo>
                    <a:pt x="69" y="36"/>
                  </a:lnTo>
                  <a:lnTo>
                    <a:pt x="62" y="32"/>
                  </a:lnTo>
                  <a:lnTo>
                    <a:pt x="59" y="29"/>
                  </a:lnTo>
                  <a:lnTo>
                    <a:pt x="61" y="32"/>
                  </a:lnTo>
                  <a:lnTo>
                    <a:pt x="51" y="24"/>
                  </a:lnTo>
                  <a:lnTo>
                    <a:pt x="47" y="19"/>
                  </a:lnTo>
                  <a:lnTo>
                    <a:pt x="38" y="17"/>
                  </a:lnTo>
                  <a:lnTo>
                    <a:pt x="22" y="12"/>
                  </a:lnTo>
                  <a:lnTo>
                    <a:pt x="22" y="14"/>
                  </a:lnTo>
                  <a:lnTo>
                    <a:pt x="20" y="14"/>
                  </a:lnTo>
                  <a:lnTo>
                    <a:pt x="17" y="12"/>
                  </a:lnTo>
                  <a:lnTo>
                    <a:pt x="12" y="11"/>
                  </a:lnTo>
                  <a:lnTo>
                    <a:pt x="12" y="12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5" name="Freeform 111"/>
            <p:cNvSpPr>
              <a:spLocks/>
            </p:cNvSpPr>
            <p:nvPr/>
          </p:nvSpPr>
          <p:spPr bwMode="auto">
            <a:xfrm>
              <a:off x="4246563" y="1835150"/>
              <a:ext cx="1790700" cy="80963"/>
            </a:xfrm>
            <a:custGeom>
              <a:avLst/>
              <a:gdLst/>
              <a:ahLst/>
              <a:cxnLst>
                <a:cxn ang="0">
                  <a:pos x="15" y="1"/>
                </a:cxn>
                <a:cxn ang="0">
                  <a:pos x="61" y="2"/>
                </a:cxn>
                <a:cxn ang="0">
                  <a:pos x="88" y="5"/>
                </a:cxn>
                <a:cxn ang="0">
                  <a:pos x="93" y="7"/>
                </a:cxn>
                <a:cxn ang="0">
                  <a:pos x="137" y="14"/>
                </a:cxn>
                <a:cxn ang="0">
                  <a:pos x="183" y="24"/>
                </a:cxn>
                <a:cxn ang="0">
                  <a:pos x="218" y="28"/>
                </a:cxn>
                <a:cxn ang="0">
                  <a:pos x="251" y="32"/>
                </a:cxn>
                <a:cxn ang="0">
                  <a:pos x="284" y="35"/>
                </a:cxn>
                <a:cxn ang="0">
                  <a:pos x="319" y="36"/>
                </a:cxn>
                <a:cxn ang="0">
                  <a:pos x="440" y="36"/>
                </a:cxn>
                <a:cxn ang="0">
                  <a:pos x="477" y="35"/>
                </a:cxn>
                <a:cxn ang="0">
                  <a:pos x="523" y="32"/>
                </a:cxn>
                <a:cxn ang="0">
                  <a:pos x="569" y="27"/>
                </a:cxn>
                <a:cxn ang="0">
                  <a:pos x="660" y="18"/>
                </a:cxn>
                <a:cxn ang="0">
                  <a:pos x="770" y="8"/>
                </a:cxn>
                <a:cxn ang="0">
                  <a:pos x="797" y="7"/>
                </a:cxn>
                <a:cxn ang="0">
                  <a:pos x="838" y="4"/>
                </a:cxn>
                <a:cxn ang="0">
                  <a:pos x="905" y="2"/>
                </a:cxn>
                <a:cxn ang="0">
                  <a:pos x="1070" y="0"/>
                </a:cxn>
                <a:cxn ang="0">
                  <a:pos x="1070" y="12"/>
                </a:cxn>
                <a:cxn ang="0">
                  <a:pos x="911" y="12"/>
                </a:cxn>
                <a:cxn ang="0">
                  <a:pos x="865" y="15"/>
                </a:cxn>
                <a:cxn ang="0">
                  <a:pos x="861" y="17"/>
                </a:cxn>
                <a:cxn ang="0">
                  <a:pos x="815" y="18"/>
                </a:cxn>
                <a:cxn ang="0">
                  <a:pos x="774" y="21"/>
                </a:cxn>
                <a:cxn ang="0">
                  <a:pos x="683" y="27"/>
                </a:cxn>
                <a:cxn ang="0">
                  <a:pos x="656" y="31"/>
                </a:cxn>
                <a:cxn ang="0">
                  <a:pos x="615" y="32"/>
                </a:cxn>
                <a:cxn ang="0">
                  <a:pos x="592" y="38"/>
                </a:cxn>
                <a:cxn ang="0">
                  <a:pos x="548" y="42"/>
                </a:cxn>
                <a:cxn ang="0">
                  <a:pos x="524" y="45"/>
                </a:cxn>
                <a:cxn ang="0">
                  <a:pos x="500" y="46"/>
                </a:cxn>
                <a:cxn ang="0">
                  <a:pos x="473" y="48"/>
                </a:cxn>
                <a:cxn ang="0">
                  <a:pos x="440" y="48"/>
                </a:cxn>
                <a:cxn ang="0">
                  <a:pos x="331" y="51"/>
                </a:cxn>
                <a:cxn ang="0">
                  <a:pos x="295" y="48"/>
                </a:cxn>
                <a:cxn ang="0">
                  <a:pos x="263" y="46"/>
                </a:cxn>
                <a:cxn ang="0">
                  <a:pos x="227" y="42"/>
                </a:cxn>
                <a:cxn ang="0">
                  <a:pos x="196" y="36"/>
                </a:cxn>
                <a:cxn ang="0">
                  <a:pos x="179" y="36"/>
                </a:cxn>
                <a:cxn ang="0">
                  <a:pos x="135" y="25"/>
                </a:cxn>
                <a:cxn ang="0">
                  <a:pos x="101" y="21"/>
                </a:cxn>
                <a:cxn ang="0">
                  <a:pos x="86" y="17"/>
                </a:cxn>
                <a:cxn ang="0">
                  <a:pos x="72" y="17"/>
                </a:cxn>
                <a:cxn ang="0">
                  <a:pos x="59" y="15"/>
                </a:cxn>
                <a:cxn ang="0">
                  <a:pos x="45" y="12"/>
                </a:cxn>
                <a:cxn ang="0">
                  <a:pos x="12" y="12"/>
                </a:cxn>
                <a:cxn ang="0">
                  <a:pos x="0" y="12"/>
                </a:cxn>
              </a:cxnLst>
              <a:rect l="0" t="0" r="r" b="b"/>
              <a:pathLst>
                <a:path w="1128" h="51">
                  <a:moveTo>
                    <a:pt x="0" y="0"/>
                  </a:moveTo>
                  <a:lnTo>
                    <a:pt x="10" y="0"/>
                  </a:lnTo>
                  <a:lnTo>
                    <a:pt x="15" y="1"/>
                  </a:lnTo>
                  <a:lnTo>
                    <a:pt x="47" y="1"/>
                  </a:lnTo>
                  <a:lnTo>
                    <a:pt x="52" y="2"/>
                  </a:lnTo>
                  <a:lnTo>
                    <a:pt x="61" y="2"/>
                  </a:lnTo>
                  <a:lnTo>
                    <a:pt x="69" y="4"/>
                  </a:lnTo>
                  <a:lnTo>
                    <a:pt x="78" y="4"/>
                  </a:lnTo>
                  <a:lnTo>
                    <a:pt x="88" y="5"/>
                  </a:lnTo>
                  <a:lnTo>
                    <a:pt x="86" y="4"/>
                  </a:lnTo>
                  <a:lnTo>
                    <a:pt x="89" y="5"/>
                  </a:lnTo>
                  <a:lnTo>
                    <a:pt x="93" y="7"/>
                  </a:lnTo>
                  <a:lnTo>
                    <a:pt x="102" y="8"/>
                  </a:lnTo>
                  <a:lnTo>
                    <a:pt x="115" y="9"/>
                  </a:lnTo>
                  <a:lnTo>
                    <a:pt x="137" y="14"/>
                  </a:lnTo>
                  <a:lnTo>
                    <a:pt x="160" y="19"/>
                  </a:lnTo>
                  <a:lnTo>
                    <a:pt x="179" y="24"/>
                  </a:lnTo>
                  <a:lnTo>
                    <a:pt x="183" y="24"/>
                  </a:lnTo>
                  <a:lnTo>
                    <a:pt x="197" y="25"/>
                  </a:lnTo>
                  <a:lnTo>
                    <a:pt x="206" y="27"/>
                  </a:lnTo>
                  <a:lnTo>
                    <a:pt x="218" y="28"/>
                  </a:lnTo>
                  <a:lnTo>
                    <a:pt x="228" y="29"/>
                  </a:lnTo>
                  <a:lnTo>
                    <a:pt x="241" y="31"/>
                  </a:lnTo>
                  <a:lnTo>
                    <a:pt x="251" y="32"/>
                  </a:lnTo>
                  <a:lnTo>
                    <a:pt x="264" y="34"/>
                  </a:lnTo>
                  <a:lnTo>
                    <a:pt x="274" y="34"/>
                  </a:lnTo>
                  <a:lnTo>
                    <a:pt x="284" y="35"/>
                  </a:lnTo>
                  <a:lnTo>
                    <a:pt x="297" y="35"/>
                  </a:lnTo>
                  <a:lnTo>
                    <a:pt x="307" y="36"/>
                  </a:lnTo>
                  <a:lnTo>
                    <a:pt x="319" y="36"/>
                  </a:lnTo>
                  <a:lnTo>
                    <a:pt x="332" y="38"/>
                  </a:lnTo>
                  <a:lnTo>
                    <a:pt x="432" y="38"/>
                  </a:lnTo>
                  <a:lnTo>
                    <a:pt x="440" y="36"/>
                  </a:lnTo>
                  <a:lnTo>
                    <a:pt x="454" y="36"/>
                  </a:lnTo>
                  <a:lnTo>
                    <a:pt x="473" y="35"/>
                  </a:lnTo>
                  <a:lnTo>
                    <a:pt x="477" y="35"/>
                  </a:lnTo>
                  <a:lnTo>
                    <a:pt x="494" y="34"/>
                  </a:lnTo>
                  <a:lnTo>
                    <a:pt x="500" y="34"/>
                  </a:lnTo>
                  <a:lnTo>
                    <a:pt x="523" y="32"/>
                  </a:lnTo>
                  <a:lnTo>
                    <a:pt x="533" y="31"/>
                  </a:lnTo>
                  <a:lnTo>
                    <a:pt x="547" y="31"/>
                  </a:lnTo>
                  <a:lnTo>
                    <a:pt x="569" y="27"/>
                  </a:lnTo>
                  <a:lnTo>
                    <a:pt x="592" y="25"/>
                  </a:lnTo>
                  <a:lnTo>
                    <a:pt x="615" y="21"/>
                  </a:lnTo>
                  <a:lnTo>
                    <a:pt x="660" y="18"/>
                  </a:lnTo>
                  <a:lnTo>
                    <a:pt x="683" y="14"/>
                  </a:lnTo>
                  <a:lnTo>
                    <a:pt x="751" y="9"/>
                  </a:lnTo>
                  <a:lnTo>
                    <a:pt x="770" y="8"/>
                  </a:lnTo>
                  <a:lnTo>
                    <a:pt x="774" y="8"/>
                  </a:lnTo>
                  <a:lnTo>
                    <a:pt x="793" y="7"/>
                  </a:lnTo>
                  <a:lnTo>
                    <a:pt x="797" y="7"/>
                  </a:lnTo>
                  <a:lnTo>
                    <a:pt x="815" y="5"/>
                  </a:lnTo>
                  <a:lnTo>
                    <a:pt x="820" y="5"/>
                  </a:lnTo>
                  <a:lnTo>
                    <a:pt x="838" y="4"/>
                  </a:lnTo>
                  <a:lnTo>
                    <a:pt x="859" y="4"/>
                  </a:lnTo>
                  <a:lnTo>
                    <a:pt x="864" y="2"/>
                  </a:lnTo>
                  <a:lnTo>
                    <a:pt x="905" y="2"/>
                  </a:lnTo>
                  <a:lnTo>
                    <a:pt x="909" y="1"/>
                  </a:lnTo>
                  <a:lnTo>
                    <a:pt x="1047" y="1"/>
                  </a:lnTo>
                  <a:lnTo>
                    <a:pt x="1070" y="0"/>
                  </a:lnTo>
                  <a:lnTo>
                    <a:pt x="1128" y="0"/>
                  </a:lnTo>
                  <a:lnTo>
                    <a:pt x="1128" y="12"/>
                  </a:lnTo>
                  <a:lnTo>
                    <a:pt x="1070" y="12"/>
                  </a:lnTo>
                  <a:lnTo>
                    <a:pt x="1047" y="14"/>
                  </a:lnTo>
                  <a:lnTo>
                    <a:pt x="911" y="14"/>
                  </a:lnTo>
                  <a:lnTo>
                    <a:pt x="911" y="12"/>
                  </a:lnTo>
                  <a:lnTo>
                    <a:pt x="908" y="14"/>
                  </a:lnTo>
                  <a:lnTo>
                    <a:pt x="906" y="15"/>
                  </a:lnTo>
                  <a:lnTo>
                    <a:pt x="865" y="15"/>
                  </a:lnTo>
                  <a:lnTo>
                    <a:pt x="865" y="14"/>
                  </a:lnTo>
                  <a:lnTo>
                    <a:pt x="862" y="15"/>
                  </a:lnTo>
                  <a:lnTo>
                    <a:pt x="861" y="17"/>
                  </a:lnTo>
                  <a:lnTo>
                    <a:pt x="838" y="17"/>
                  </a:lnTo>
                  <a:lnTo>
                    <a:pt x="820" y="18"/>
                  </a:lnTo>
                  <a:lnTo>
                    <a:pt x="815" y="18"/>
                  </a:lnTo>
                  <a:lnTo>
                    <a:pt x="797" y="19"/>
                  </a:lnTo>
                  <a:lnTo>
                    <a:pt x="793" y="19"/>
                  </a:lnTo>
                  <a:lnTo>
                    <a:pt x="774" y="21"/>
                  </a:lnTo>
                  <a:lnTo>
                    <a:pt x="770" y="21"/>
                  </a:lnTo>
                  <a:lnTo>
                    <a:pt x="751" y="22"/>
                  </a:lnTo>
                  <a:lnTo>
                    <a:pt x="683" y="27"/>
                  </a:lnTo>
                  <a:lnTo>
                    <a:pt x="683" y="25"/>
                  </a:lnTo>
                  <a:lnTo>
                    <a:pt x="662" y="29"/>
                  </a:lnTo>
                  <a:lnTo>
                    <a:pt x="656" y="31"/>
                  </a:lnTo>
                  <a:lnTo>
                    <a:pt x="660" y="31"/>
                  </a:lnTo>
                  <a:lnTo>
                    <a:pt x="615" y="34"/>
                  </a:lnTo>
                  <a:lnTo>
                    <a:pt x="615" y="32"/>
                  </a:lnTo>
                  <a:lnTo>
                    <a:pt x="594" y="36"/>
                  </a:lnTo>
                  <a:lnTo>
                    <a:pt x="588" y="38"/>
                  </a:lnTo>
                  <a:lnTo>
                    <a:pt x="592" y="38"/>
                  </a:lnTo>
                  <a:lnTo>
                    <a:pt x="569" y="39"/>
                  </a:lnTo>
                  <a:lnTo>
                    <a:pt x="569" y="38"/>
                  </a:lnTo>
                  <a:lnTo>
                    <a:pt x="548" y="42"/>
                  </a:lnTo>
                  <a:lnTo>
                    <a:pt x="544" y="44"/>
                  </a:lnTo>
                  <a:lnTo>
                    <a:pt x="534" y="44"/>
                  </a:lnTo>
                  <a:lnTo>
                    <a:pt x="524" y="45"/>
                  </a:lnTo>
                  <a:lnTo>
                    <a:pt x="524" y="44"/>
                  </a:lnTo>
                  <a:lnTo>
                    <a:pt x="523" y="45"/>
                  </a:lnTo>
                  <a:lnTo>
                    <a:pt x="500" y="46"/>
                  </a:lnTo>
                  <a:lnTo>
                    <a:pt x="496" y="46"/>
                  </a:lnTo>
                  <a:lnTo>
                    <a:pt x="479" y="48"/>
                  </a:lnTo>
                  <a:lnTo>
                    <a:pt x="473" y="48"/>
                  </a:lnTo>
                  <a:lnTo>
                    <a:pt x="454" y="49"/>
                  </a:lnTo>
                  <a:lnTo>
                    <a:pt x="440" y="49"/>
                  </a:lnTo>
                  <a:lnTo>
                    <a:pt x="440" y="48"/>
                  </a:lnTo>
                  <a:lnTo>
                    <a:pt x="433" y="49"/>
                  </a:lnTo>
                  <a:lnTo>
                    <a:pt x="429" y="51"/>
                  </a:lnTo>
                  <a:lnTo>
                    <a:pt x="331" y="51"/>
                  </a:lnTo>
                  <a:lnTo>
                    <a:pt x="318" y="49"/>
                  </a:lnTo>
                  <a:lnTo>
                    <a:pt x="305" y="49"/>
                  </a:lnTo>
                  <a:lnTo>
                    <a:pt x="295" y="48"/>
                  </a:lnTo>
                  <a:lnTo>
                    <a:pt x="282" y="48"/>
                  </a:lnTo>
                  <a:lnTo>
                    <a:pt x="272" y="46"/>
                  </a:lnTo>
                  <a:lnTo>
                    <a:pt x="263" y="46"/>
                  </a:lnTo>
                  <a:lnTo>
                    <a:pt x="250" y="45"/>
                  </a:lnTo>
                  <a:lnTo>
                    <a:pt x="240" y="44"/>
                  </a:lnTo>
                  <a:lnTo>
                    <a:pt x="227" y="42"/>
                  </a:lnTo>
                  <a:lnTo>
                    <a:pt x="217" y="41"/>
                  </a:lnTo>
                  <a:lnTo>
                    <a:pt x="204" y="38"/>
                  </a:lnTo>
                  <a:lnTo>
                    <a:pt x="196" y="36"/>
                  </a:lnTo>
                  <a:lnTo>
                    <a:pt x="196" y="38"/>
                  </a:lnTo>
                  <a:lnTo>
                    <a:pt x="182" y="36"/>
                  </a:lnTo>
                  <a:lnTo>
                    <a:pt x="179" y="36"/>
                  </a:lnTo>
                  <a:lnTo>
                    <a:pt x="176" y="35"/>
                  </a:lnTo>
                  <a:lnTo>
                    <a:pt x="157" y="31"/>
                  </a:lnTo>
                  <a:lnTo>
                    <a:pt x="135" y="25"/>
                  </a:lnTo>
                  <a:lnTo>
                    <a:pt x="113" y="21"/>
                  </a:lnTo>
                  <a:lnTo>
                    <a:pt x="113" y="22"/>
                  </a:lnTo>
                  <a:lnTo>
                    <a:pt x="101" y="21"/>
                  </a:lnTo>
                  <a:lnTo>
                    <a:pt x="91" y="19"/>
                  </a:lnTo>
                  <a:lnTo>
                    <a:pt x="89" y="18"/>
                  </a:lnTo>
                  <a:lnTo>
                    <a:pt x="86" y="17"/>
                  </a:lnTo>
                  <a:lnTo>
                    <a:pt x="86" y="18"/>
                  </a:lnTo>
                  <a:lnTo>
                    <a:pt x="76" y="17"/>
                  </a:lnTo>
                  <a:lnTo>
                    <a:pt x="72" y="17"/>
                  </a:lnTo>
                  <a:lnTo>
                    <a:pt x="68" y="15"/>
                  </a:lnTo>
                  <a:lnTo>
                    <a:pt x="59" y="14"/>
                  </a:lnTo>
                  <a:lnTo>
                    <a:pt x="59" y="15"/>
                  </a:lnTo>
                  <a:lnTo>
                    <a:pt x="52" y="15"/>
                  </a:lnTo>
                  <a:lnTo>
                    <a:pt x="49" y="14"/>
                  </a:lnTo>
                  <a:lnTo>
                    <a:pt x="45" y="12"/>
                  </a:lnTo>
                  <a:lnTo>
                    <a:pt x="45" y="14"/>
                  </a:lnTo>
                  <a:lnTo>
                    <a:pt x="15" y="14"/>
                  </a:lnTo>
                  <a:lnTo>
                    <a:pt x="12" y="12"/>
                  </a:lnTo>
                  <a:lnTo>
                    <a:pt x="8" y="11"/>
                  </a:lnTo>
                  <a:lnTo>
                    <a:pt x="8" y="12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0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6" name="Line 112"/>
            <p:cNvSpPr>
              <a:spLocks noChangeShapeType="1"/>
            </p:cNvSpPr>
            <p:nvPr/>
          </p:nvSpPr>
          <p:spPr bwMode="auto">
            <a:xfrm>
              <a:off x="5875338" y="3306763"/>
              <a:ext cx="1588" cy="1588"/>
            </a:xfrm>
            <a:prstGeom prst="line">
              <a:avLst/>
            </a:prstGeom>
            <a:noFill/>
            <a:ln w="12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7" name="Freeform 113"/>
            <p:cNvSpPr>
              <a:spLocks/>
            </p:cNvSpPr>
            <p:nvPr/>
          </p:nvSpPr>
          <p:spPr bwMode="auto">
            <a:xfrm>
              <a:off x="5972175" y="3282950"/>
              <a:ext cx="107950" cy="1031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0"/>
                </a:cxn>
                <a:cxn ang="0">
                  <a:pos x="37" y="4"/>
                </a:cxn>
                <a:cxn ang="0">
                  <a:pos x="31" y="5"/>
                </a:cxn>
                <a:cxn ang="0">
                  <a:pos x="31" y="8"/>
                </a:cxn>
                <a:cxn ang="0">
                  <a:pos x="32" y="8"/>
                </a:cxn>
                <a:cxn ang="0">
                  <a:pos x="32" y="11"/>
                </a:cxn>
                <a:cxn ang="0">
                  <a:pos x="39" y="21"/>
                </a:cxn>
                <a:cxn ang="0">
                  <a:pos x="45" y="13"/>
                </a:cxn>
                <a:cxn ang="0">
                  <a:pos x="47" y="10"/>
                </a:cxn>
                <a:cxn ang="0">
                  <a:pos x="47" y="5"/>
                </a:cxn>
                <a:cxn ang="0">
                  <a:pos x="45" y="5"/>
                </a:cxn>
                <a:cxn ang="0">
                  <a:pos x="45" y="4"/>
                </a:cxn>
                <a:cxn ang="0">
                  <a:pos x="41" y="4"/>
                </a:cxn>
                <a:cxn ang="0">
                  <a:pos x="41" y="0"/>
                </a:cxn>
                <a:cxn ang="0">
                  <a:pos x="65" y="0"/>
                </a:cxn>
                <a:cxn ang="0">
                  <a:pos x="65" y="4"/>
                </a:cxn>
                <a:cxn ang="0">
                  <a:pos x="62" y="4"/>
                </a:cxn>
                <a:cxn ang="0">
                  <a:pos x="54" y="8"/>
                </a:cxn>
                <a:cxn ang="0">
                  <a:pos x="51" y="11"/>
                </a:cxn>
                <a:cxn ang="0">
                  <a:pos x="48" y="15"/>
                </a:cxn>
                <a:cxn ang="0">
                  <a:pos x="41" y="25"/>
                </a:cxn>
                <a:cxn ang="0">
                  <a:pos x="52" y="47"/>
                </a:cxn>
                <a:cxn ang="0">
                  <a:pos x="55" y="52"/>
                </a:cxn>
                <a:cxn ang="0">
                  <a:pos x="58" y="57"/>
                </a:cxn>
                <a:cxn ang="0">
                  <a:pos x="61" y="59"/>
                </a:cxn>
                <a:cxn ang="0">
                  <a:pos x="64" y="61"/>
                </a:cxn>
                <a:cxn ang="0">
                  <a:pos x="65" y="62"/>
                </a:cxn>
                <a:cxn ang="0">
                  <a:pos x="68" y="62"/>
                </a:cxn>
                <a:cxn ang="0">
                  <a:pos x="68" y="65"/>
                </a:cxn>
                <a:cxn ang="0">
                  <a:pos x="31" y="65"/>
                </a:cxn>
                <a:cxn ang="0">
                  <a:pos x="31" y="62"/>
                </a:cxn>
                <a:cxn ang="0">
                  <a:pos x="34" y="62"/>
                </a:cxn>
                <a:cxn ang="0">
                  <a:pos x="37" y="61"/>
                </a:cxn>
                <a:cxn ang="0">
                  <a:pos x="38" y="59"/>
                </a:cxn>
                <a:cxn ang="0">
                  <a:pos x="35" y="54"/>
                </a:cxn>
                <a:cxn ang="0">
                  <a:pos x="28" y="42"/>
                </a:cxn>
                <a:cxn ang="0">
                  <a:pos x="24" y="50"/>
                </a:cxn>
                <a:cxn ang="0">
                  <a:pos x="22" y="52"/>
                </a:cxn>
                <a:cxn ang="0">
                  <a:pos x="20" y="55"/>
                </a:cxn>
                <a:cxn ang="0">
                  <a:pos x="20" y="61"/>
                </a:cxn>
                <a:cxn ang="0">
                  <a:pos x="21" y="61"/>
                </a:cxn>
                <a:cxn ang="0">
                  <a:pos x="22" y="62"/>
                </a:cxn>
                <a:cxn ang="0">
                  <a:pos x="27" y="62"/>
                </a:cxn>
                <a:cxn ang="0">
                  <a:pos x="27" y="65"/>
                </a:cxn>
                <a:cxn ang="0">
                  <a:pos x="0" y="65"/>
                </a:cxn>
                <a:cxn ang="0">
                  <a:pos x="0" y="62"/>
                </a:cxn>
                <a:cxn ang="0">
                  <a:pos x="3" y="62"/>
                </a:cxn>
                <a:cxn ang="0">
                  <a:pos x="7" y="61"/>
                </a:cxn>
                <a:cxn ang="0">
                  <a:pos x="8" y="59"/>
                </a:cxn>
                <a:cxn ang="0">
                  <a:pos x="12" y="57"/>
                </a:cxn>
                <a:cxn ang="0">
                  <a:pos x="17" y="52"/>
                </a:cxn>
                <a:cxn ang="0">
                  <a:pos x="21" y="47"/>
                </a:cxn>
                <a:cxn ang="0">
                  <a:pos x="27" y="38"/>
                </a:cxn>
                <a:cxn ang="0">
                  <a:pos x="15" y="18"/>
                </a:cxn>
                <a:cxn ang="0">
                  <a:pos x="12" y="14"/>
                </a:cxn>
                <a:cxn ang="0">
                  <a:pos x="11" y="11"/>
                </a:cxn>
                <a:cxn ang="0">
                  <a:pos x="10" y="10"/>
                </a:cxn>
                <a:cxn ang="0">
                  <a:pos x="8" y="7"/>
                </a:cxn>
                <a:cxn ang="0">
                  <a:pos x="5" y="7"/>
                </a:cxn>
                <a:cxn ang="0">
                  <a:pos x="3" y="4"/>
                </a:cxn>
                <a:cxn ang="0">
                  <a:pos x="0" y="4"/>
                </a:cxn>
                <a:cxn ang="0">
                  <a:pos x="0" y="0"/>
                </a:cxn>
              </a:cxnLst>
              <a:rect l="0" t="0" r="r" b="b"/>
              <a:pathLst>
                <a:path w="68" h="65">
                  <a:moveTo>
                    <a:pt x="0" y="0"/>
                  </a:moveTo>
                  <a:lnTo>
                    <a:pt x="37" y="0"/>
                  </a:lnTo>
                  <a:lnTo>
                    <a:pt x="37" y="4"/>
                  </a:lnTo>
                  <a:lnTo>
                    <a:pt x="31" y="5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11"/>
                  </a:lnTo>
                  <a:lnTo>
                    <a:pt x="39" y="21"/>
                  </a:lnTo>
                  <a:lnTo>
                    <a:pt x="45" y="13"/>
                  </a:lnTo>
                  <a:lnTo>
                    <a:pt x="47" y="10"/>
                  </a:lnTo>
                  <a:lnTo>
                    <a:pt x="47" y="5"/>
                  </a:lnTo>
                  <a:lnTo>
                    <a:pt x="45" y="5"/>
                  </a:lnTo>
                  <a:lnTo>
                    <a:pt x="45" y="4"/>
                  </a:lnTo>
                  <a:lnTo>
                    <a:pt x="41" y="4"/>
                  </a:lnTo>
                  <a:lnTo>
                    <a:pt x="41" y="0"/>
                  </a:lnTo>
                  <a:lnTo>
                    <a:pt x="65" y="0"/>
                  </a:lnTo>
                  <a:lnTo>
                    <a:pt x="65" y="4"/>
                  </a:lnTo>
                  <a:lnTo>
                    <a:pt x="62" y="4"/>
                  </a:lnTo>
                  <a:lnTo>
                    <a:pt x="54" y="8"/>
                  </a:lnTo>
                  <a:lnTo>
                    <a:pt x="51" y="11"/>
                  </a:lnTo>
                  <a:lnTo>
                    <a:pt x="48" y="15"/>
                  </a:lnTo>
                  <a:lnTo>
                    <a:pt x="41" y="25"/>
                  </a:lnTo>
                  <a:lnTo>
                    <a:pt x="52" y="47"/>
                  </a:lnTo>
                  <a:lnTo>
                    <a:pt x="55" y="52"/>
                  </a:lnTo>
                  <a:lnTo>
                    <a:pt x="58" y="57"/>
                  </a:lnTo>
                  <a:lnTo>
                    <a:pt x="61" y="59"/>
                  </a:lnTo>
                  <a:lnTo>
                    <a:pt x="64" y="61"/>
                  </a:lnTo>
                  <a:lnTo>
                    <a:pt x="65" y="62"/>
                  </a:lnTo>
                  <a:lnTo>
                    <a:pt x="68" y="62"/>
                  </a:lnTo>
                  <a:lnTo>
                    <a:pt x="68" y="65"/>
                  </a:lnTo>
                  <a:lnTo>
                    <a:pt x="31" y="65"/>
                  </a:lnTo>
                  <a:lnTo>
                    <a:pt x="31" y="62"/>
                  </a:lnTo>
                  <a:lnTo>
                    <a:pt x="34" y="62"/>
                  </a:lnTo>
                  <a:lnTo>
                    <a:pt x="37" y="61"/>
                  </a:lnTo>
                  <a:lnTo>
                    <a:pt x="38" y="59"/>
                  </a:lnTo>
                  <a:lnTo>
                    <a:pt x="35" y="54"/>
                  </a:lnTo>
                  <a:lnTo>
                    <a:pt x="28" y="42"/>
                  </a:lnTo>
                  <a:lnTo>
                    <a:pt x="24" y="50"/>
                  </a:lnTo>
                  <a:lnTo>
                    <a:pt x="22" y="52"/>
                  </a:lnTo>
                  <a:lnTo>
                    <a:pt x="20" y="55"/>
                  </a:lnTo>
                  <a:lnTo>
                    <a:pt x="20" y="61"/>
                  </a:lnTo>
                  <a:lnTo>
                    <a:pt x="21" y="61"/>
                  </a:lnTo>
                  <a:lnTo>
                    <a:pt x="22" y="62"/>
                  </a:lnTo>
                  <a:lnTo>
                    <a:pt x="27" y="62"/>
                  </a:lnTo>
                  <a:lnTo>
                    <a:pt x="27" y="65"/>
                  </a:lnTo>
                  <a:lnTo>
                    <a:pt x="0" y="65"/>
                  </a:lnTo>
                  <a:lnTo>
                    <a:pt x="0" y="62"/>
                  </a:lnTo>
                  <a:lnTo>
                    <a:pt x="3" y="62"/>
                  </a:lnTo>
                  <a:lnTo>
                    <a:pt x="7" y="61"/>
                  </a:lnTo>
                  <a:lnTo>
                    <a:pt x="8" y="59"/>
                  </a:lnTo>
                  <a:lnTo>
                    <a:pt x="12" y="57"/>
                  </a:lnTo>
                  <a:lnTo>
                    <a:pt x="17" y="52"/>
                  </a:lnTo>
                  <a:lnTo>
                    <a:pt x="21" y="47"/>
                  </a:lnTo>
                  <a:lnTo>
                    <a:pt x="27" y="38"/>
                  </a:lnTo>
                  <a:lnTo>
                    <a:pt x="15" y="18"/>
                  </a:lnTo>
                  <a:lnTo>
                    <a:pt x="12" y="14"/>
                  </a:lnTo>
                  <a:lnTo>
                    <a:pt x="11" y="11"/>
                  </a:lnTo>
                  <a:lnTo>
                    <a:pt x="10" y="10"/>
                  </a:lnTo>
                  <a:lnTo>
                    <a:pt x="8" y="7"/>
                  </a:lnTo>
                  <a:lnTo>
                    <a:pt x="5" y="7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9" name="Group 755"/>
          <p:cNvGrpSpPr/>
          <p:nvPr/>
        </p:nvGrpSpPr>
        <p:grpSpPr>
          <a:xfrm>
            <a:off x="6199187" y="3665598"/>
            <a:ext cx="2182813" cy="1971675"/>
            <a:chOff x="6267450" y="1436688"/>
            <a:chExt cx="2182813" cy="1971675"/>
          </a:xfrm>
        </p:grpSpPr>
        <p:sp>
          <p:nvSpPr>
            <p:cNvPr id="509" name="Rectangle 119"/>
            <p:cNvSpPr>
              <a:spLocks noChangeArrowheads="1"/>
            </p:cNvSpPr>
            <p:nvPr/>
          </p:nvSpPr>
          <p:spPr bwMode="auto">
            <a:xfrm>
              <a:off x="6616700" y="1479550"/>
              <a:ext cx="1790700" cy="1738313"/>
            </a:xfrm>
            <a:prstGeom prst="rect">
              <a:avLst/>
            </a:prstGeom>
            <a:noFill/>
            <a:ln w="8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0" name="Line 120"/>
            <p:cNvSpPr>
              <a:spLocks noChangeShapeType="1"/>
            </p:cNvSpPr>
            <p:nvPr/>
          </p:nvSpPr>
          <p:spPr bwMode="auto">
            <a:xfrm flipV="1">
              <a:off x="6616700" y="1479550"/>
              <a:ext cx="1588" cy="1738313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1" name="Line 121"/>
            <p:cNvSpPr>
              <a:spLocks noChangeShapeType="1"/>
            </p:cNvSpPr>
            <p:nvPr/>
          </p:nvSpPr>
          <p:spPr bwMode="auto">
            <a:xfrm flipH="1">
              <a:off x="6615113" y="2874963"/>
              <a:ext cx="49213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2" name="Line 122"/>
            <p:cNvSpPr>
              <a:spLocks noChangeShapeType="1"/>
            </p:cNvSpPr>
            <p:nvPr/>
          </p:nvSpPr>
          <p:spPr bwMode="auto">
            <a:xfrm flipH="1">
              <a:off x="6615113" y="2759075"/>
              <a:ext cx="26988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3" name="Line 123"/>
            <p:cNvSpPr>
              <a:spLocks noChangeShapeType="1"/>
            </p:cNvSpPr>
            <p:nvPr/>
          </p:nvSpPr>
          <p:spPr bwMode="auto">
            <a:xfrm flipH="1">
              <a:off x="6615113" y="2644775"/>
              <a:ext cx="26988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4" name="Line 124"/>
            <p:cNvSpPr>
              <a:spLocks noChangeShapeType="1"/>
            </p:cNvSpPr>
            <p:nvPr/>
          </p:nvSpPr>
          <p:spPr bwMode="auto">
            <a:xfrm flipH="1">
              <a:off x="6615113" y="2528888"/>
              <a:ext cx="26988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5" name="Line 125"/>
            <p:cNvSpPr>
              <a:spLocks noChangeShapeType="1"/>
            </p:cNvSpPr>
            <p:nvPr/>
          </p:nvSpPr>
          <p:spPr bwMode="auto">
            <a:xfrm flipH="1">
              <a:off x="6615113" y="2419350"/>
              <a:ext cx="49213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6" name="Line 126"/>
            <p:cNvSpPr>
              <a:spLocks noChangeShapeType="1"/>
            </p:cNvSpPr>
            <p:nvPr/>
          </p:nvSpPr>
          <p:spPr bwMode="auto">
            <a:xfrm flipH="1">
              <a:off x="6615113" y="2303463"/>
              <a:ext cx="26988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7" name="Line 127"/>
            <p:cNvSpPr>
              <a:spLocks noChangeShapeType="1"/>
            </p:cNvSpPr>
            <p:nvPr/>
          </p:nvSpPr>
          <p:spPr bwMode="auto">
            <a:xfrm flipH="1">
              <a:off x="6615113" y="2189163"/>
              <a:ext cx="26988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8" name="Line 128"/>
            <p:cNvSpPr>
              <a:spLocks noChangeShapeType="1"/>
            </p:cNvSpPr>
            <p:nvPr/>
          </p:nvSpPr>
          <p:spPr bwMode="auto">
            <a:xfrm flipH="1">
              <a:off x="6615113" y="2073275"/>
              <a:ext cx="26988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9" name="Line 129"/>
            <p:cNvSpPr>
              <a:spLocks noChangeShapeType="1"/>
            </p:cNvSpPr>
            <p:nvPr/>
          </p:nvSpPr>
          <p:spPr bwMode="auto">
            <a:xfrm flipH="1">
              <a:off x="6615113" y="1958975"/>
              <a:ext cx="49213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0" name="Line 130"/>
            <p:cNvSpPr>
              <a:spLocks noChangeShapeType="1"/>
            </p:cNvSpPr>
            <p:nvPr/>
          </p:nvSpPr>
          <p:spPr bwMode="auto">
            <a:xfrm flipH="1">
              <a:off x="6615113" y="1843088"/>
              <a:ext cx="26988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1" name="Line 131"/>
            <p:cNvSpPr>
              <a:spLocks noChangeShapeType="1"/>
            </p:cNvSpPr>
            <p:nvPr/>
          </p:nvSpPr>
          <p:spPr bwMode="auto">
            <a:xfrm flipH="1">
              <a:off x="6615113" y="1733550"/>
              <a:ext cx="26988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2" name="Line 132"/>
            <p:cNvSpPr>
              <a:spLocks noChangeShapeType="1"/>
            </p:cNvSpPr>
            <p:nvPr/>
          </p:nvSpPr>
          <p:spPr bwMode="auto">
            <a:xfrm flipH="1">
              <a:off x="6615113" y="1617663"/>
              <a:ext cx="26988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3" name="Line 133"/>
            <p:cNvSpPr>
              <a:spLocks noChangeShapeType="1"/>
            </p:cNvSpPr>
            <p:nvPr/>
          </p:nvSpPr>
          <p:spPr bwMode="auto">
            <a:xfrm flipH="1">
              <a:off x="6615113" y="1503363"/>
              <a:ext cx="49213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4" name="Line 134"/>
            <p:cNvSpPr>
              <a:spLocks noChangeShapeType="1"/>
            </p:cNvSpPr>
            <p:nvPr/>
          </p:nvSpPr>
          <p:spPr bwMode="auto">
            <a:xfrm flipH="1">
              <a:off x="6615113" y="2874963"/>
              <a:ext cx="49213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5" name="Line 135"/>
            <p:cNvSpPr>
              <a:spLocks noChangeShapeType="1"/>
            </p:cNvSpPr>
            <p:nvPr/>
          </p:nvSpPr>
          <p:spPr bwMode="auto">
            <a:xfrm flipH="1">
              <a:off x="6615113" y="2989263"/>
              <a:ext cx="26988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6" name="Line 136"/>
            <p:cNvSpPr>
              <a:spLocks noChangeShapeType="1"/>
            </p:cNvSpPr>
            <p:nvPr/>
          </p:nvSpPr>
          <p:spPr bwMode="auto">
            <a:xfrm flipH="1">
              <a:off x="6615113" y="3101975"/>
              <a:ext cx="26988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7" name="Line 137"/>
            <p:cNvSpPr>
              <a:spLocks noChangeShapeType="1"/>
            </p:cNvSpPr>
            <p:nvPr/>
          </p:nvSpPr>
          <p:spPr bwMode="auto">
            <a:xfrm flipH="1">
              <a:off x="6615113" y="3217863"/>
              <a:ext cx="26988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8" name="Line 138"/>
            <p:cNvSpPr>
              <a:spLocks noChangeShapeType="1"/>
            </p:cNvSpPr>
            <p:nvPr/>
          </p:nvSpPr>
          <p:spPr bwMode="auto">
            <a:xfrm flipH="1">
              <a:off x="6615113" y="1503363"/>
              <a:ext cx="49213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9" name="Rectangle 139"/>
            <p:cNvSpPr>
              <a:spLocks noChangeArrowheads="1"/>
            </p:cNvSpPr>
            <p:nvPr/>
          </p:nvSpPr>
          <p:spPr bwMode="auto">
            <a:xfrm>
              <a:off x="6267450" y="2887663"/>
              <a:ext cx="52388" cy="190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0" name="Freeform 140"/>
            <p:cNvSpPr>
              <a:spLocks noEditPoints="1"/>
            </p:cNvSpPr>
            <p:nvPr/>
          </p:nvSpPr>
          <p:spPr bwMode="auto">
            <a:xfrm>
              <a:off x="6330950" y="2808288"/>
              <a:ext cx="82550" cy="133350"/>
            </a:xfrm>
            <a:custGeom>
              <a:avLst/>
              <a:gdLst/>
              <a:ahLst/>
              <a:cxnLst>
                <a:cxn ang="0">
                  <a:pos x="52" y="42"/>
                </a:cxn>
                <a:cxn ang="0">
                  <a:pos x="48" y="64"/>
                </a:cxn>
                <a:cxn ang="0">
                  <a:pos x="45" y="73"/>
                </a:cxn>
                <a:cxn ang="0">
                  <a:pos x="44" y="76"/>
                </a:cxn>
                <a:cxn ang="0">
                  <a:pos x="35" y="81"/>
                </a:cxn>
                <a:cxn ang="0">
                  <a:pos x="34" y="83"/>
                </a:cxn>
                <a:cxn ang="0">
                  <a:pos x="31" y="84"/>
                </a:cxn>
                <a:cxn ang="0">
                  <a:pos x="22" y="84"/>
                </a:cxn>
                <a:cxn ang="0">
                  <a:pos x="18" y="83"/>
                </a:cxn>
                <a:cxn ang="0">
                  <a:pos x="15" y="81"/>
                </a:cxn>
                <a:cxn ang="0">
                  <a:pos x="11" y="77"/>
                </a:cxn>
                <a:cxn ang="0">
                  <a:pos x="8" y="73"/>
                </a:cxn>
                <a:cxn ang="0">
                  <a:pos x="5" y="70"/>
                </a:cxn>
                <a:cxn ang="0">
                  <a:pos x="4" y="66"/>
                </a:cxn>
                <a:cxn ang="0">
                  <a:pos x="2" y="63"/>
                </a:cxn>
                <a:cxn ang="0">
                  <a:pos x="0" y="43"/>
                </a:cxn>
                <a:cxn ang="0">
                  <a:pos x="4" y="19"/>
                </a:cxn>
                <a:cxn ang="0">
                  <a:pos x="7" y="13"/>
                </a:cxn>
                <a:cxn ang="0">
                  <a:pos x="12" y="5"/>
                </a:cxn>
                <a:cxn ang="0">
                  <a:pos x="17" y="2"/>
                </a:cxn>
                <a:cxn ang="0">
                  <a:pos x="21" y="0"/>
                </a:cxn>
                <a:cxn ang="0">
                  <a:pos x="31" y="0"/>
                </a:cxn>
                <a:cxn ang="0">
                  <a:pos x="35" y="2"/>
                </a:cxn>
                <a:cxn ang="0">
                  <a:pos x="39" y="5"/>
                </a:cxn>
                <a:cxn ang="0">
                  <a:pos x="48" y="17"/>
                </a:cxn>
                <a:cxn ang="0">
                  <a:pos x="51" y="30"/>
                </a:cxn>
                <a:cxn ang="0">
                  <a:pos x="52" y="42"/>
                </a:cxn>
                <a:cxn ang="0">
                  <a:pos x="34" y="42"/>
                </a:cxn>
                <a:cxn ang="0">
                  <a:pos x="34" y="12"/>
                </a:cxn>
                <a:cxn ang="0">
                  <a:pos x="31" y="6"/>
                </a:cxn>
                <a:cxn ang="0">
                  <a:pos x="29" y="5"/>
                </a:cxn>
                <a:cxn ang="0">
                  <a:pos x="22" y="5"/>
                </a:cxn>
                <a:cxn ang="0">
                  <a:pos x="21" y="8"/>
                </a:cxn>
                <a:cxn ang="0">
                  <a:pos x="20" y="9"/>
                </a:cxn>
                <a:cxn ang="0">
                  <a:pos x="20" y="13"/>
                </a:cxn>
                <a:cxn ang="0">
                  <a:pos x="18" y="19"/>
                </a:cxn>
                <a:cxn ang="0">
                  <a:pos x="18" y="69"/>
                </a:cxn>
                <a:cxn ang="0">
                  <a:pos x="20" y="73"/>
                </a:cxn>
                <a:cxn ang="0">
                  <a:pos x="20" y="76"/>
                </a:cxn>
                <a:cxn ang="0">
                  <a:pos x="24" y="80"/>
                </a:cxn>
                <a:cxn ang="0">
                  <a:pos x="28" y="80"/>
                </a:cxn>
                <a:cxn ang="0">
                  <a:pos x="32" y="76"/>
                </a:cxn>
                <a:cxn ang="0">
                  <a:pos x="34" y="71"/>
                </a:cxn>
                <a:cxn ang="0">
                  <a:pos x="34" y="67"/>
                </a:cxn>
                <a:cxn ang="0">
                  <a:pos x="34" y="42"/>
                </a:cxn>
              </a:cxnLst>
              <a:rect l="0" t="0" r="r" b="b"/>
              <a:pathLst>
                <a:path w="52" h="84">
                  <a:moveTo>
                    <a:pt x="52" y="42"/>
                  </a:moveTo>
                  <a:lnTo>
                    <a:pt x="48" y="64"/>
                  </a:lnTo>
                  <a:lnTo>
                    <a:pt x="45" y="73"/>
                  </a:lnTo>
                  <a:lnTo>
                    <a:pt x="44" y="76"/>
                  </a:lnTo>
                  <a:lnTo>
                    <a:pt x="35" y="81"/>
                  </a:lnTo>
                  <a:lnTo>
                    <a:pt x="34" y="83"/>
                  </a:lnTo>
                  <a:lnTo>
                    <a:pt x="31" y="84"/>
                  </a:lnTo>
                  <a:lnTo>
                    <a:pt x="22" y="84"/>
                  </a:lnTo>
                  <a:lnTo>
                    <a:pt x="18" y="83"/>
                  </a:lnTo>
                  <a:lnTo>
                    <a:pt x="15" y="81"/>
                  </a:lnTo>
                  <a:lnTo>
                    <a:pt x="11" y="77"/>
                  </a:lnTo>
                  <a:lnTo>
                    <a:pt x="8" y="73"/>
                  </a:lnTo>
                  <a:lnTo>
                    <a:pt x="5" y="70"/>
                  </a:lnTo>
                  <a:lnTo>
                    <a:pt x="4" y="66"/>
                  </a:lnTo>
                  <a:lnTo>
                    <a:pt x="2" y="63"/>
                  </a:lnTo>
                  <a:lnTo>
                    <a:pt x="0" y="43"/>
                  </a:lnTo>
                  <a:lnTo>
                    <a:pt x="4" y="19"/>
                  </a:lnTo>
                  <a:lnTo>
                    <a:pt x="7" y="13"/>
                  </a:lnTo>
                  <a:lnTo>
                    <a:pt x="12" y="5"/>
                  </a:lnTo>
                  <a:lnTo>
                    <a:pt x="17" y="2"/>
                  </a:lnTo>
                  <a:lnTo>
                    <a:pt x="21" y="0"/>
                  </a:lnTo>
                  <a:lnTo>
                    <a:pt x="31" y="0"/>
                  </a:lnTo>
                  <a:lnTo>
                    <a:pt x="35" y="2"/>
                  </a:lnTo>
                  <a:lnTo>
                    <a:pt x="39" y="5"/>
                  </a:lnTo>
                  <a:lnTo>
                    <a:pt x="48" y="17"/>
                  </a:lnTo>
                  <a:lnTo>
                    <a:pt x="51" y="30"/>
                  </a:lnTo>
                  <a:lnTo>
                    <a:pt x="52" y="42"/>
                  </a:lnTo>
                  <a:close/>
                  <a:moveTo>
                    <a:pt x="34" y="42"/>
                  </a:moveTo>
                  <a:lnTo>
                    <a:pt x="34" y="12"/>
                  </a:lnTo>
                  <a:lnTo>
                    <a:pt x="31" y="6"/>
                  </a:lnTo>
                  <a:lnTo>
                    <a:pt x="29" y="5"/>
                  </a:lnTo>
                  <a:lnTo>
                    <a:pt x="22" y="5"/>
                  </a:lnTo>
                  <a:lnTo>
                    <a:pt x="21" y="8"/>
                  </a:lnTo>
                  <a:lnTo>
                    <a:pt x="20" y="9"/>
                  </a:lnTo>
                  <a:lnTo>
                    <a:pt x="20" y="13"/>
                  </a:lnTo>
                  <a:lnTo>
                    <a:pt x="18" y="19"/>
                  </a:lnTo>
                  <a:lnTo>
                    <a:pt x="18" y="69"/>
                  </a:lnTo>
                  <a:lnTo>
                    <a:pt x="20" y="73"/>
                  </a:lnTo>
                  <a:lnTo>
                    <a:pt x="20" y="76"/>
                  </a:lnTo>
                  <a:lnTo>
                    <a:pt x="24" y="80"/>
                  </a:lnTo>
                  <a:lnTo>
                    <a:pt x="28" y="80"/>
                  </a:lnTo>
                  <a:lnTo>
                    <a:pt x="32" y="76"/>
                  </a:lnTo>
                  <a:lnTo>
                    <a:pt x="34" y="71"/>
                  </a:lnTo>
                  <a:lnTo>
                    <a:pt x="34" y="67"/>
                  </a:lnTo>
                  <a:lnTo>
                    <a:pt x="34" y="4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1" name="Freeform 141"/>
            <p:cNvSpPr>
              <a:spLocks/>
            </p:cNvSpPr>
            <p:nvPr/>
          </p:nvSpPr>
          <p:spPr bwMode="auto">
            <a:xfrm>
              <a:off x="6429375" y="2909888"/>
              <a:ext cx="31750" cy="31750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7" y="3"/>
                </a:cxn>
                <a:cxn ang="0">
                  <a:pos x="19" y="6"/>
                </a:cxn>
                <a:cxn ang="0">
                  <a:pos x="19" y="7"/>
                </a:cxn>
                <a:cxn ang="0">
                  <a:pos x="20" y="12"/>
                </a:cxn>
                <a:cxn ang="0">
                  <a:pos x="17" y="17"/>
                </a:cxn>
                <a:cxn ang="0">
                  <a:pos x="16" y="19"/>
                </a:cxn>
                <a:cxn ang="0">
                  <a:pos x="13" y="20"/>
                </a:cxn>
                <a:cxn ang="0">
                  <a:pos x="7" y="20"/>
                </a:cxn>
                <a:cxn ang="0">
                  <a:pos x="4" y="19"/>
                </a:cxn>
                <a:cxn ang="0">
                  <a:pos x="2" y="16"/>
                </a:cxn>
                <a:cxn ang="0">
                  <a:pos x="0" y="13"/>
                </a:cxn>
                <a:cxn ang="0">
                  <a:pos x="0" y="12"/>
                </a:cxn>
                <a:cxn ang="0">
                  <a:pos x="3" y="3"/>
                </a:cxn>
                <a:cxn ang="0">
                  <a:pos x="4" y="2"/>
                </a:cxn>
                <a:cxn ang="0">
                  <a:pos x="7" y="2"/>
                </a:cxn>
                <a:cxn ang="0">
                  <a:pos x="9" y="0"/>
                </a:cxn>
              </a:cxnLst>
              <a:rect l="0" t="0" r="r" b="b"/>
              <a:pathLst>
                <a:path w="20" h="20">
                  <a:moveTo>
                    <a:pt x="9" y="0"/>
                  </a:moveTo>
                  <a:lnTo>
                    <a:pt x="17" y="3"/>
                  </a:lnTo>
                  <a:lnTo>
                    <a:pt x="19" y="6"/>
                  </a:lnTo>
                  <a:lnTo>
                    <a:pt x="19" y="7"/>
                  </a:lnTo>
                  <a:lnTo>
                    <a:pt x="20" y="12"/>
                  </a:lnTo>
                  <a:lnTo>
                    <a:pt x="17" y="17"/>
                  </a:lnTo>
                  <a:lnTo>
                    <a:pt x="16" y="19"/>
                  </a:lnTo>
                  <a:lnTo>
                    <a:pt x="13" y="20"/>
                  </a:lnTo>
                  <a:lnTo>
                    <a:pt x="7" y="20"/>
                  </a:lnTo>
                  <a:lnTo>
                    <a:pt x="4" y="19"/>
                  </a:lnTo>
                  <a:lnTo>
                    <a:pt x="2" y="16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3" y="3"/>
                  </a:lnTo>
                  <a:lnTo>
                    <a:pt x="4" y="2"/>
                  </a:lnTo>
                  <a:lnTo>
                    <a:pt x="7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2" name="Freeform 142"/>
            <p:cNvSpPr>
              <a:spLocks noEditPoints="1"/>
            </p:cNvSpPr>
            <p:nvPr/>
          </p:nvSpPr>
          <p:spPr bwMode="auto">
            <a:xfrm>
              <a:off x="6477000" y="2808288"/>
              <a:ext cx="80963" cy="133350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51" y="2"/>
                </a:cxn>
                <a:cxn ang="0">
                  <a:pos x="45" y="3"/>
                </a:cxn>
                <a:cxn ang="0">
                  <a:pos x="40" y="6"/>
                </a:cxn>
                <a:cxn ang="0">
                  <a:pos x="36" y="9"/>
                </a:cxn>
                <a:cxn ang="0">
                  <a:pos x="30" y="13"/>
                </a:cxn>
                <a:cxn ang="0">
                  <a:pos x="26" y="19"/>
                </a:cxn>
                <a:cxn ang="0">
                  <a:pos x="23" y="23"/>
                </a:cxn>
                <a:cxn ang="0">
                  <a:pos x="20" y="35"/>
                </a:cxn>
                <a:cxn ang="0">
                  <a:pos x="21" y="33"/>
                </a:cxn>
                <a:cxn ang="0">
                  <a:pos x="24" y="33"/>
                </a:cxn>
                <a:cxn ang="0">
                  <a:pos x="27" y="32"/>
                </a:cxn>
                <a:cxn ang="0">
                  <a:pos x="36" y="32"/>
                </a:cxn>
                <a:cxn ang="0">
                  <a:pos x="40" y="33"/>
                </a:cxn>
                <a:cxn ang="0">
                  <a:pos x="45" y="39"/>
                </a:cxn>
                <a:cxn ang="0">
                  <a:pos x="48" y="43"/>
                </a:cxn>
                <a:cxn ang="0">
                  <a:pos x="51" y="49"/>
                </a:cxn>
                <a:cxn ang="0">
                  <a:pos x="51" y="62"/>
                </a:cxn>
                <a:cxn ang="0">
                  <a:pos x="48" y="70"/>
                </a:cxn>
                <a:cxn ang="0">
                  <a:pos x="47" y="73"/>
                </a:cxn>
                <a:cxn ang="0">
                  <a:pos x="41" y="79"/>
                </a:cxn>
                <a:cxn ang="0">
                  <a:pos x="38" y="80"/>
                </a:cxn>
                <a:cxn ang="0">
                  <a:pos x="36" y="83"/>
                </a:cxn>
                <a:cxn ang="0">
                  <a:pos x="31" y="84"/>
                </a:cxn>
                <a:cxn ang="0">
                  <a:pos x="21" y="84"/>
                </a:cxn>
                <a:cxn ang="0">
                  <a:pos x="17" y="83"/>
                </a:cxn>
                <a:cxn ang="0">
                  <a:pos x="13" y="80"/>
                </a:cxn>
                <a:cxn ang="0">
                  <a:pos x="7" y="74"/>
                </a:cxn>
                <a:cxn ang="0">
                  <a:pos x="6" y="71"/>
                </a:cxn>
                <a:cxn ang="0">
                  <a:pos x="3" y="67"/>
                </a:cxn>
                <a:cxn ang="0">
                  <a:pos x="1" y="63"/>
                </a:cxn>
                <a:cxn ang="0">
                  <a:pos x="0" y="57"/>
                </a:cxn>
                <a:cxn ang="0">
                  <a:pos x="0" y="52"/>
                </a:cxn>
                <a:cxn ang="0">
                  <a:pos x="1" y="37"/>
                </a:cxn>
                <a:cxn ang="0">
                  <a:pos x="6" y="26"/>
                </a:cxn>
                <a:cxn ang="0">
                  <a:pos x="10" y="19"/>
                </a:cxn>
                <a:cxn ang="0">
                  <a:pos x="17" y="12"/>
                </a:cxn>
                <a:cxn ang="0">
                  <a:pos x="24" y="6"/>
                </a:cxn>
                <a:cxn ang="0">
                  <a:pos x="37" y="2"/>
                </a:cxn>
                <a:cxn ang="0">
                  <a:pos x="51" y="0"/>
                </a:cxn>
                <a:cxn ang="0">
                  <a:pos x="18" y="40"/>
                </a:cxn>
                <a:cxn ang="0">
                  <a:pos x="17" y="46"/>
                </a:cxn>
                <a:cxn ang="0">
                  <a:pos x="17" y="62"/>
                </a:cxn>
                <a:cxn ang="0">
                  <a:pos x="18" y="67"/>
                </a:cxn>
                <a:cxn ang="0">
                  <a:pos x="21" y="76"/>
                </a:cxn>
                <a:cxn ang="0">
                  <a:pos x="24" y="77"/>
                </a:cxn>
                <a:cxn ang="0">
                  <a:pos x="26" y="80"/>
                </a:cxn>
                <a:cxn ang="0">
                  <a:pos x="30" y="80"/>
                </a:cxn>
                <a:cxn ang="0">
                  <a:pos x="33" y="77"/>
                </a:cxn>
                <a:cxn ang="0">
                  <a:pos x="34" y="74"/>
                </a:cxn>
                <a:cxn ang="0">
                  <a:pos x="34" y="70"/>
                </a:cxn>
                <a:cxn ang="0">
                  <a:pos x="36" y="64"/>
                </a:cxn>
                <a:cxn ang="0">
                  <a:pos x="34" y="50"/>
                </a:cxn>
                <a:cxn ang="0">
                  <a:pos x="31" y="40"/>
                </a:cxn>
                <a:cxn ang="0">
                  <a:pos x="30" y="39"/>
                </a:cxn>
                <a:cxn ang="0">
                  <a:pos x="27" y="37"/>
                </a:cxn>
                <a:cxn ang="0">
                  <a:pos x="24" y="37"/>
                </a:cxn>
                <a:cxn ang="0">
                  <a:pos x="18" y="40"/>
                </a:cxn>
              </a:cxnLst>
              <a:rect l="0" t="0" r="r" b="b"/>
              <a:pathLst>
                <a:path w="51" h="84">
                  <a:moveTo>
                    <a:pt x="51" y="0"/>
                  </a:moveTo>
                  <a:lnTo>
                    <a:pt x="51" y="2"/>
                  </a:lnTo>
                  <a:lnTo>
                    <a:pt x="45" y="3"/>
                  </a:lnTo>
                  <a:lnTo>
                    <a:pt x="40" y="6"/>
                  </a:lnTo>
                  <a:lnTo>
                    <a:pt x="36" y="9"/>
                  </a:lnTo>
                  <a:lnTo>
                    <a:pt x="30" y="13"/>
                  </a:lnTo>
                  <a:lnTo>
                    <a:pt x="26" y="19"/>
                  </a:lnTo>
                  <a:lnTo>
                    <a:pt x="23" y="23"/>
                  </a:lnTo>
                  <a:lnTo>
                    <a:pt x="20" y="35"/>
                  </a:lnTo>
                  <a:lnTo>
                    <a:pt x="21" y="33"/>
                  </a:lnTo>
                  <a:lnTo>
                    <a:pt x="24" y="33"/>
                  </a:lnTo>
                  <a:lnTo>
                    <a:pt x="27" y="32"/>
                  </a:lnTo>
                  <a:lnTo>
                    <a:pt x="36" y="32"/>
                  </a:lnTo>
                  <a:lnTo>
                    <a:pt x="40" y="33"/>
                  </a:lnTo>
                  <a:lnTo>
                    <a:pt x="45" y="39"/>
                  </a:lnTo>
                  <a:lnTo>
                    <a:pt x="48" y="43"/>
                  </a:lnTo>
                  <a:lnTo>
                    <a:pt x="51" y="49"/>
                  </a:lnTo>
                  <a:lnTo>
                    <a:pt x="51" y="62"/>
                  </a:lnTo>
                  <a:lnTo>
                    <a:pt x="48" y="70"/>
                  </a:lnTo>
                  <a:lnTo>
                    <a:pt x="47" y="73"/>
                  </a:lnTo>
                  <a:lnTo>
                    <a:pt x="41" y="79"/>
                  </a:lnTo>
                  <a:lnTo>
                    <a:pt x="38" y="80"/>
                  </a:lnTo>
                  <a:lnTo>
                    <a:pt x="36" y="83"/>
                  </a:lnTo>
                  <a:lnTo>
                    <a:pt x="31" y="84"/>
                  </a:lnTo>
                  <a:lnTo>
                    <a:pt x="21" y="84"/>
                  </a:lnTo>
                  <a:lnTo>
                    <a:pt x="17" y="83"/>
                  </a:lnTo>
                  <a:lnTo>
                    <a:pt x="13" y="80"/>
                  </a:lnTo>
                  <a:lnTo>
                    <a:pt x="7" y="74"/>
                  </a:lnTo>
                  <a:lnTo>
                    <a:pt x="6" y="71"/>
                  </a:lnTo>
                  <a:lnTo>
                    <a:pt x="3" y="67"/>
                  </a:lnTo>
                  <a:lnTo>
                    <a:pt x="1" y="63"/>
                  </a:lnTo>
                  <a:lnTo>
                    <a:pt x="0" y="57"/>
                  </a:lnTo>
                  <a:lnTo>
                    <a:pt x="0" y="52"/>
                  </a:lnTo>
                  <a:lnTo>
                    <a:pt x="1" y="37"/>
                  </a:lnTo>
                  <a:lnTo>
                    <a:pt x="6" y="26"/>
                  </a:lnTo>
                  <a:lnTo>
                    <a:pt x="10" y="19"/>
                  </a:lnTo>
                  <a:lnTo>
                    <a:pt x="17" y="12"/>
                  </a:lnTo>
                  <a:lnTo>
                    <a:pt x="24" y="6"/>
                  </a:lnTo>
                  <a:lnTo>
                    <a:pt x="37" y="2"/>
                  </a:lnTo>
                  <a:lnTo>
                    <a:pt x="51" y="0"/>
                  </a:lnTo>
                  <a:close/>
                  <a:moveTo>
                    <a:pt x="18" y="40"/>
                  </a:moveTo>
                  <a:lnTo>
                    <a:pt x="17" y="46"/>
                  </a:lnTo>
                  <a:lnTo>
                    <a:pt x="17" y="62"/>
                  </a:lnTo>
                  <a:lnTo>
                    <a:pt x="18" y="67"/>
                  </a:lnTo>
                  <a:lnTo>
                    <a:pt x="21" y="76"/>
                  </a:lnTo>
                  <a:lnTo>
                    <a:pt x="24" y="77"/>
                  </a:lnTo>
                  <a:lnTo>
                    <a:pt x="26" y="80"/>
                  </a:lnTo>
                  <a:lnTo>
                    <a:pt x="30" y="80"/>
                  </a:lnTo>
                  <a:lnTo>
                    <a:pt x="33" y="77"/>
                  </a:lnTo>
                  <a:lnTo>
                    <a:pt x="34" y="74"/>
                  </a:lnTo>
                  <a:lnTo>
                    <a:pt x="34" y="70"/>
                  </a:lnTo>
                  <a:lnTo>
                    <a:pt x="36" y="64"/>
                  </a:lnTo>
                  <a:lnTo>
                    <a:pt x="34" y="50"/>
                  </a:lnTo>
                  <a:lnTo>
                    <a:pt x="31" y="40"/>
                  </a:lnTo>
                  <a:lnTo>
                    <a:pt x="30" y="39"/>
                  </a:lnTo>
                  <a:lnTo>
                    <a:pt x="27" y="37"/>
                  </a:lnTo>
                  <a:lnTo>
                    <a:pt x="24" y="37"/>
                  </a:lnTo>
                  <a:lnTo>
                    <a:pt x="18" y="4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3" name="Rectangle 143"/>
            <p:cNvSpPr>
              <a:spLocks noChangeArrowheads="1"/>
            </p:cNvSpPr>
            <p:nvPr/>
          </p:nvSpPr>
          <p:spPr bwMode="auto">
            <a:xfrm>
              <a:off x="6267450" y="2432050"/>
              <a:ext cx="52388" cy="174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4" name="Freeform 144"/>
            <p:cNvSpPr>
              <a:spLocks noEditPoints="1"/>
            </p:cNvSpPr>
            <p:nvPr/>
          </p:nvSpPr>
          <p:spPr bwMode="auto">
            <a:xfrm>
              <a:off x="6330950" y="2352675"/>
              <a:ext cx="82550" cy="133350"/>
            </a:xfrm>
            <a:custGeom>
              <a:avLst/>
              <a:gdLst/>
              <a:ahLst/>
              <a:cxnLst>
                <a:cxn ang="0">
                  <a:pos x="52" y="42"/>
                </a:cxn>
                <a:cxn ang="0">
                  <a:pos x="48" y="64"/>
                </a:cxn>
                <a:cxn ang="0">
                  <a:pos x="45" y="73"/>
                </a:cxn>
                <a:cxn ang="0">
                  <a:pos x="44" y="76"/>
                </a:cxn>
                <a:cxn ang="0">
                  <a:pos x="35" y="81"/>
                </a:cxn>
                <a:cxn ang="0">
                  <a:pos x="34" y="83"/>
                </a:cxn>
                <a:cxn ang="0">
                  <a:pos x="31" y="84"/>
                </a:cxn>
                <a:cxn ang="0">
                  <a:pos x="22" y="84"/>
                </a:cxn>
                <a:cxn ang="0">
                  <a:pos x="18" y="83"/>
                </a:cxn>
                <a:cxn ang="0">
                  <a:pos x="15" y="81"/>
                </a:cxn>
                <a:cxn ang="0">
                  <a:pos x="11" y="77"/>
                </a:cxn>
                <a:cxn ang="0">
                  <a:pos x="8" y="73"/>
                </a:cxn>
                <a:cxn ang="0">
                  <a:pos x="5" y="70"/>
                </a:cxn>
                <a:cxn ang="0">
                  <a:pos x="4" y="66"/>
                </a:cxn>
                <a:cxn ang="0">
                  <a:pos x="2" y="63"/>
                </a:cxn>
                <a:cxn ang="0">
                  <a:pos x="0" y="43"/>
                </a:cxn>
                <a:cxn ang="0">
                  <a:pos x="4" y="19"/>
                </a:cxn>
                <a:cxn ang="0">
                  <a:pos x="7" y="13"/>
                </a:cxn>
                <a:cxn ang="0">
                  <a:pos x="12" y="5"/>
                </a:cxn>
                <a:cxn ang="0">
                  <a:pos x="17" y="2"/>
                </a:cxn>
                <a:cxn ang="0">
                  <a:pos x="21" y="0"/>
                </a:cxn>
                <a:cxn ang="0">
                  <a:pos x="31" y="0"/>
                </a:cxn>
                <a:cxn ang="0">
                  <a:pos x="35" y="2"/>
                </a:cxn>
                <a:cxn ang="0">
                  <a:pos x="39" y="5"/>
                </a:cxn>
                <a:cxn ang="0">
                  <a:pos x="48" y="17"/>
                </a:cxn>
                <a:cxn ang="0">
                  <a:pos x="51" y="30"/>
                </a:cxn>
                <a:cxn ang="0">
                  <a:pos x="52" y="42"/>
                </a:cxn>
                <a:cxn ang="0">
                  <a:pos x="34" y="42"/>
                </a:cxn>
                <a:cxn ang="0">
                  <a:pos x="34" y="12"/>
                </a:cxn>
                <a:cxn ang="0">
                  <a:pos x="31" y="6"/>
                </a:cxn>
                <a:cxn ang="0">
                  <a:pos x="29" y="5"/>
                </a:cxn>
                <a:cxn ang="0">
                  <a:pos x="22" y="5"/>
                </a:cxn>
                <a:cxn ang="0">
                  <a:pos x="21" y="7"/>
                </a:cxn>
                <a:cxn ang="0">
                  <a:pos x="20" y="9"/>
                </a:cxn>
                <a:cxn ang="0">
                  <a:pos x="20" y="13"/>
                </a:cxn>
                <a:cxn ang="0">
                  <a:pos x="18" y="19"/>
                </a:cxn>
                <a:cxn ang="0">
                  <a:pos x="18" y="69"/>
                </a:cxn>
                <a:cxn ang="0">
                  <a:pos x="20" y="73"/>
                </a:cxn>
                <a:cxn ang="0">
                  <a:pos x="20" y="76"/>
                </a:cxn>
                <a:cxn ang="0">
                  <a:pos x="24" y="80"/>
                </a:cxn>
                <a:cxn ang="0">
                  <a:pos x="28" y="80"/>
                </a:cxn>
                <a:cxn ang="0">
                  <a:pos x="32" y="76"/>
                </a:cxn>
                <a:cxn ang="0">
                  <a:pos x="34" y="71"/>
                </a:cxn>
                <a:cxn ang="0">
                  <a:pos x="34" y="67"/>
                </a:cxn>
                <a:cxn ang="0">
                  <a:pos x="34" y="42"/>
                </a:cxn>
              </a:cxnLst>
              <a:rect l="0" t="0" r="r" b="b"/>
              <a:pathLst>
                <a:path w="52" h="84">
                  <a:moveTo>
                    <a:pt x="52" y="42"/>
                  </a:moveTo>
                  <a:lnTo>
                    <a:pt x="48" y="64"/>
                  </a:lnTo>
                  <a:lnTo>
                    <a:pt x="45" y="73"/>
                  </a:lnTo>
                  <a:lnTo>
                    <a:pt x="44" y="76"/>
                  </a:lnTo>
                  <a:lnTo>
                    <a:pt x="35" y="81"/>
                  </a:lnTo>
                  <a:lnTo>
                    <a:pt x="34" y="83"/>
                  </a:lnTo>
                  <a:lnTo>
                    <a:pt x="31" y="84"/>
                  </a:lnTo>
                  <a:lnTo>
                    <a:pt x="22" y="84"/>
                  </a:lnTo>
                  <a:lnTo>
                    <a:pt x="18" y="83"/>
                  </a:lnTo>
                  <a:lnTo>
                    <a:pt x="15" y="81"/>
                  </a:lnTo>
                  <a:lnTo>
                    <a:pt x="11" y="77"/>
                  </a:lnTo>
                  <a:lnTo>
                    <a:pt x="8" y="73"/>
                  </a:lnTo>
                  <a:lnTo>
                    <a:pt x="5" y="70"/>
                  </a:lnTo>
                  <a:lnTo>
                    <a:pt x="4" y="66"/>
                  </a:lnTo>
                  <a:lnTo>
                    <a:pt x="2" y="63"/>
                  </a:lnTo>
                  <a:lnTo>
                    <a:pt x="0" y="43"/>
                  </a:lnTo>
                  <a:lnTo>
                    <a:pt x="4" y="19"/>
                  </a:lnTo>
                  <a:lnTo>
                    <a:pt x="7" y="13"/>
                  </a:lnTo>
                  <a:lnTo>
                    <a:pt x="12" y="5"/>
                  </a:lnTo>
                  <a:lnTo>
                    <a:pt x="17" y="2"/>
                  </a:lnTo>
                  <a:lnTo>
                    <a:pt x="21" y="0"/>
                  </a:lnTo>
                  <a:lnTo>
                    <a:pt x="31" y="0"/>
                  </a:lnTo>
                  <a:lnTo>
                    <a:pt x="35" y="2"/>
                  </a:lnTo>
                  <a:lnTo>
                    <a:pt x="39" y="5"/>
                  </a:lnTo>
                  <a:lnTo>
                    <a:pt x="48" y="17"/>
                  </a:lnTo>
                  <a:lnTo>
                    <a:pt x="51" y="30"/>
                  </a:lnTo>
                  <a:lnTo>
                    <a:pt x="52" y="42"/>
                  </a:lnTo>
                  <a:close/>
                  <a:moveTo>
                    <a:pt x="34" y="42"/>
                  </a:moveTo>
                  <a:lnTo>
                    <a:pt x="34" y="12"/>
                  </a:lnTo>
                  <a:lnTo>
                    <a:pt x="31" y="6"/>
                  </a:lnTo>
                  <a:lnTo>
                    <a:pt x="29" y="5"/>
                  </a:lnTo>
                  <a:lnTo>
                    <a:pt x="22" y="5"/>
                  </a:lnTo>
                  <a:lnTo>
                    <a:pt x="21" y="7"/>
                  </a:lnTo>
                  <a:lnTo>
                    <a:pt x="20" y="9"/>
                  </a:lnTo>
                  <a:lnTo>
                    <a:pt x="20" y="13"/>
                  </a:lnTo>
                  <a:lnTo>
                    <a:pt x="18" y="19"/>
                  </a:lnTo>
                  <a:lnTo>
                    <a:pt x="18" y="69"/>
                  </a:lnTo>
                  <a:lnTo>
                    <a:pt x="20" y="73"/>
                  </a:lnTo>
                  <a:lnTo>
                    <a:pt x="20" y="76"/>
                  </a:lnTo>
                  <a:lnTo>
                    <a:pt x="24" y="80"/>
                  </a:lnTo>
                  <a:lnTo>
                    <a:pt x="28" y="80"/>
                  </a:lnTo>
                  <a:lnTo>
                    <a:pt x="32" y="76"/>
                  </a:lnTo>
                  <a:lnTo>
                    <a:pt x="34" y="71"/>
                  </a:lnTo>
                  <a:lnTo>
                    <a:pt x="34" y="67"/>
                  </a:lnTo>
                  <a:lnTo>
                    <a:pt x="34" y="4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5" name="Freeform 145"/>
            <p:cNvSpPr>
              <a:spLocks/>
            </p:cNvSpPr>
            <p:nvPr/>
          </p:nvSpPr>
          <p:spPr bwMode="auto">
            <a:xfrm>
              <a:off x="6429375" y="2454275"/>
              <a:ext cx="31750" cy="31750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7" y="3"/>
                </a:cxn>
                <a:cxn ang="0">
                  <a:pos x="19" y="6"/>
                </a:cxn>
                <a:cxn ang="0">
                  <a:pos x="19" y="7"/>
                </a:cxn>
                <a:cxn ang="0">
                  <a:pos x="20" y="12"/>
                </a:cxn>
                <a:cxn ang="0">
                  <a:pos x="17" y="17"/>
                </a:cxn>
                <a:cxn ang="0">
                  <a:pos x="16" y="19"/>
                </a:cxn>
                <a:cxn ang="0">
                  <a:pos x="13" y="20"/>
                </a:cxn>
                <a:cxn ang="0">
                  <a:pos x="7" y="20"/>
                </a:cxn>
                <a:cxn ang="0">
                  <a:pos x="4" y="19"/>
                </a:cxn>
                <a:cxn ang="0">
                  <a:pos x="2" y="16"/>
                </a:cxn>
                <a:cxn ang="0">
                  <a:pos x="0" y="13"/>
                </a:cxn>
                <a:cxn ang="0">
                  <a:pos x="0" y="12"/>
                </a:cxn>
                <a:cxn ang="0">
                  <a:pos x="3" y="3"/>
                </a:cxn>
                <a:cxn ang="0">
                  <a:pos x="4" y="2"/>
                </a:cxn>
                <a:cxn ang="0">
                  <a:pos x="7" y="2"/>
                </a:cxn>
                <a:cxn ang="0">
                  <a:pos x="9" y="0"/>
                </a:cxn>
              </a:cxnLst>
              <a:rect l="0" t="0" r="r" b="b"/>
              <a:pathLst>
                <a:path w="20" h="20">
                  <a:moveTo>
                    <a:pt x="9" y="0"/>
                  </a:moveTo>
                  <a:lnTo>
                    <a:pt x="17" y="3"/>
                  </a:lnTo>
                  <a:lnTo>
                    <a:pt x="19" y="6"/>
                  </a:lnTo>
                  <a:lnTo>
                    <a:pt x="19" y="7"/>
                  </a:lnTo>
                  <a:lnTo>
                    <a:pt x="20" y="12"/>
                  </a:lnTo>
                  <a:lnTo>
                    <a:pt x="17" y="17"/>
                  </a:lnTo>
                  <a:lnTo>
                    <a:pt x="16" y="19"/>
                  </a:lnTo>
                  <a:lnTo>
                    <a:pt x="13" y="20"/>
                  </a:lnTo>
                  <a:lnTo>
                    <a:pt x="7" y="20"/>
                  </a:lnTo>
                  <a:lnTo>
                    <a:pt x="4" y="19"/>
                  </a:lnTo>
                  <a:lnTo>
                    <a:pt x="2" y="16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3" y="3"/>
                  </a:lnTo>
                  <a:lnTo>
                    <a:pt x="4" y="2"/>
                  </a:lnTo>
                  <a:lnTo>
                    <a:pt x="7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6" name="Freeform 146"/>
            <p:cNvSpPr>
              <a:spLocks noEditPoints="1"/>
            </p:cNvSpPr>
            <p:nvPr/>
          </p:nvSpPr>
          <p:spPr bwMode="auto">
            <a:xfrm>
              <a:off x="6477000" y="2352675"/>
              <a:ext cx="80963" cy="131763"/>
            </a:xfrm>
            <a:custGeom>
              <a:avLst/>
              <a:gdLst/>
              <a:ahLst/>
              <a:cxnLst>
                <a:cxn ang="0">
                  <a:pos x="0" y="53"/>
                </a:cxn>
                <a:cxn ang="0">
                  <a:pos x="37" y="0"/>
                </a:cxn>
                <a:cxn ang="0">
                  <a:pos x="44" y="0"/>
                </a:cxn>
                <a:cxn ang="0">
                  <a:pos x="44" y="53"/>
                </a:cxn>
                <a:cxn ang="0">
                  <a:pos x="51" y="53"/>
                </a:cxn>
                <a:cxn ang="0">
                  <a:pos x="51" y="64"/>
                </a:cxn>
                <a:cxn ang="0">
                  <a:pos x="44" y="64"/>
                </a:cxn>
                <a:cxn ang="0">
                  <a:pos x="44" y="83"/>
                </a:cxn>
                <a:cxn ang="0">
                  <a:pos x="26" y="83"/>
                </a:cxn>
                <a:cxn ang="0">
                  <a:pos x="26" y="64"/>
                </a:cxn>
                <a:cxn ang="0">
                  <a:pos x="0" y="64"/>
                </a:cxn>
                <a:cxn ang="0">
                  <a:pos x="0" y="53"/>
                </a:cxn>
                <a:cxn ang="0">
                  <a:pos x="3" y="53"/>
                </a:cxn>
                <a:cxn ang="0">
                  <a:pos x="26" y="53"/>
                </a:cxn>
                <a:cxn ang="0">
                  <a:pos x="26" y="20"/>
                </a:cxn>
                <a:cxn ang="0">
                  <a:pos x="3" y="53"/>
                </a:cxn>
              </a:cxnLst>
              <a:rect l="0" t="0" r="r" b="b"/>
              <a:pathLst>
                <a:path w="51" h="83">
                  <a:moveTo>
                    <a:pt x="0" y="53"/>
                  </a:moveTo>
                  <a:lnTo>
                    <a:pt x="37" y="0"/>
                  </a:lnTo>
                  <a:lnTo>
                    <a:pt x="44" y="0"/>
                  </a:lnTo>
                  <a:lnTo>
                    <a:pt x="44" y="53"/>
                  </a:lnTo>
                  <a:lnTo>
                    <a:pt x="51" y="53"/>
                  </a:lnTo>
                  <a:lnTo>
                    <a:pt x="51" y="64"/>
                  </a:lnTo>
                  <a:lnTo>
                    <a:pt x="44" y="64"/>
                  </a:lnTo>
                  <a:lnTo>
                    <a:pt x="44" y="83"/>
                  </a:lnTo>
                  <a:lnTo>
                    <a:pt x="26" y="83"/>
                  </a:lnTo>
                  <a:lnTo>
                    <a:pt x="26" y="64"/>
                  </a:lnTo>
                  <a:lnTo>
                    <a:pt x="0" y="64"/>
                  </a:lnTo>
                  <a:lnTo>
                    <a:pt x="0" y="53"/>
                  </a:lnTo>
                  <a:close/>
                  <a:moveTo>
                    <a:pt x="3" y="53"/>
                  </a:moveTo>
                  <a:lnTo>
                    <a:pt x="26" y="53"/>
                  </a:lnTo>
                  <a:lnTo>
                    <a:pt x="26" y="20"/>
                  </a:lnTo>
                  <a:lnTo>
                    <a:pt x="3" y="5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7" name="Rectangle 147"/>
            <p:cNvSpPr>
              <a:spLocks noChangeArrowheads="1"/>
            </p:cNvSpPr>
            <p:nvPr/>
          </p:nvSpPr>
          <p:spPr bwMode="auto">
            <a:xfrm>
              <a:off x="6267450" y="1971675"/>
              <a:ext cx="52388" cy="190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8" name="Freeform 148"/>
            <p:cNvSpPr>
              <a:spLocks noEditPoints="1"/>
            </p:cNvSpPr>
            <p:nvPr/>
          </p:nvSpPr>
          <p:spPr bwMode="auto">
            <a:xfrm>
              <a:off x="6330950" y="1892300"/>
              <a:ext cx="82550" cy="133350"/>
            </a:xfrm>
            <a:custGeom>
              <a:avLst/>
              <a:gdLst/>
              <a:ahLst/>
              <a:cxnLst>
                <a:cxn ang="0">
                  <a:pos x="52" y="42"/>
                </a:cxn>
                <a:cxn ang="0">
                  <a:pos x="48" y="64"/>
                </a:cxn>
                <a:cxn ang="0">
                  <a:pos x="45" y="73"/>
                </a:cxn>
                <a:cxn ang="0">
                  <a:pos x="44" y="76"/>
                </a:cxn>
                <a:cxn ang="0">
                  <a:pos x="35" y="81"/>
                </a:cxn>
                <a:cxn ang="0">
                  <a:pos x="34" y="83"/>
                </a:cxn>
                <a:cxn ang="0">
                  <a:pos x="31" y="84"/>
                </a:cxn>
                <a:cxn ang="0">
                  <a:pos x="22" y="84"/>
                </a:cxn>
                <a:cxn ang="0">
                  <a:pos x="18" y="83"/>
                </a:cxn>
                <a:cxn ang="0">
                  <a:pos x="15" y="81"/>
                </a:cxn>
                <a:cxn ang="0">
                  <a:pos x="11" y="77"/>
                </a:cxn>
                <a:cxn ang="0">
                  <a:pos x="8" y="73"/>
                </a:cxn>
                <a:cxn ang="0">
                  <a:pos x="5" y="70"/>
                </a:cxn>
                <a:cxn ang="0">
                  <a:pos x="4" y="66"/>
                </a:cxn>
                <a:cxn ang="0">
                  <a:pos x="2" y="63"/>
                </a:cxn>
                <a:cxn ang="0">
                  <a:pos x="0" y="43"/>
                </a:cxn>
                <a:cxn ang="0">
                  <a:pos x="4" y="19"/>
                </a:cxn>
                <a:cxn ang="0">
                  <a:pos x="7" y="13"/>
                </a:cxn>
                <a:cxn ang="0">
                  <a:pos x="12" y="5"/>
                </a:cxn>
                <a:cxn ang="0">
                  <a:pos x="17" y="2"/>
                </a:cxn>
                <a:cxn ang="0">
                  <a:pos x="21" y="0"/>
                </a:cxn>
                <a:cxn ang="0">
                  <a:pos x="31" y="0"/>
                </a:cxn>
                <a:cxn ang="0">
                  <a:pos x="35" y="2"/>
                </a:cxn>
                <a:cxn ang="0">
                  <a:pos x="39" y="5"/>
                </a:cxn>
                <a:cxn ang="0">
                  <a:pos x="48" y="18"/>
                </a:cxn>
                <a:cxn ang="0">
                  <a:pos x="51" y="30"/>
                </a:cxn>
                <a:cxn ang="0">
                  <a:pos x="52" y="42"/>
                </a:cxn>
                <a:cxn ang="0">
                  <a:pos x="34" y="42"/>
                </a:cxn>
                <a:cxn ang="0">
                  <a:pos x="34" y="12"/>
                </a:cxn>
                <a:cxn ang="0">
                  <a:pos x="31" y="6"/>
                </a:cxn>
                <a:cxn ang="0">
                  <a:pos x="29" y="5"/>
                </a:cxn>
                <a:cxn ang="0">
                  <a:pos x="22" y="5"/>
                </a:cxn>
                <a:cxn ang="0">
                  <a:pos x="21" y="8"/>
                </a:cxn>
                <a:cxn ang="0">
                  <a:pos x="20" y="9"/>
                </a:cxn>
                <a:cxn ang="0">
                  <a:pos x="20" y="13"/>
                </a:cxn>
                <a:cxn ang="0">
                  <a:pos x="18" y="19"/>
                </a:cxn>
                <a:cxn ang="0">
                  <a:pos x="18" y="69"/>
                </a:cxn>
                <a:cxn ang="0">
                  <a:pos x="20" y="73"/>
                </a:cxn>
                <a:cxn ang="0">
                  <a:pos x="20" y="76"/>
                </a:cxn>
                <a:cxn ang="0">
                  <a:pos x="24" y="80"/>
                </a:cxn>
                <a:cxn ang="0">
                  <a:pos x="28" y="80"/>
                </a:cxn>
                <a:cxn ang="0">
                  <a:pos x="32" y="76"/>
                </a:cxn>
                <a:cxn ang="0">
                  <a:pos x="34" y="72"/>
                </a:cxn>
                <a:cxn ang="0">
                  <a:pos x="34" y="67"/>
                </a:cxn>
                <a:cxn ang="0">
                  <a:pos x="34" y="42"/>
                </a:cxn>
              </a:cxnLst>
              <a:rect l="0" t="0" r="r" b="b"/>
              <a:pathLst>
                <a:path w="52" h="84">
                  <a:moveTo>
                    <a:pt x="52" y="42"/>
                  </a:moveTo>
                  <a:lnTo>
                    <a:pt x="48" y="64"/>
                  </a:lnTo>
                  <a:lnTo>
                    <a:pt x="45" y="73"/>
                  </a:lnTo>
                  <a:lnTo>
                    <a:pt x="44" y="76"/>
                  </a:lnTo>
                  <a:lnTo>
                    <a:pt x="35" y="81"/>
                  </a:lnTo>
                  <a:lnTo>
                    <a:pt x="34" y="83"/>
                  </a:lnTo>
                  <a:lnTo>
                    <a:pt x="31" y="84"/>
                  </a:lnTo>
                  <a:lnTo>
                    <a:pt x="22" y="84"/>
                  </a:lnTo>
                  <a:lnTo>
                    <a:pt x="18" y="83"/>
                  </a:lnTo>
                  <a:lnTo>
                    <a:pt x="15" y="81"/>
                  </a:lnTo>
                  <a:lnTo>
                    <a:pt x="11" y="77"/>
                  </a:lnTo>
                  <a:lnTo>
                    <a:pt x="8" y="73"/>
                  </a:lnTo>
                  <a:lnTo>
                    <a:pt x="5" y="70"/>
                  </a:lnTo>
                  <a:lnTo>
                    <a:pt x="4" y="66"/>
                  </a:lnTo>
                  <a:lnTo>
                    <a:pt x="2" y="63"/>
                  </a:lnTo>
                  <a:lnTo>
                    <a:pt x="0" y="43"/>
                  </a:lnTo>
                  <a:lnTo>
                    <a:pt x="4" y="19"/>
                  </a:lnTo>
                  <a:lnTo>
                    <a:pt x="7" y="13"/>
                  </a:lnTo>
                  <a:lnTo>
                    <a:pt x="12" y="5"/>
                  </a:lnTo>
                  <a:lnTo>
                    <a:pt x="17" y="2"/>
                  </a:lnTo>
                  <a:lnTo>
                    <a:pt x="21" y="0"/>
                  </a:lnTo>
                  <a:lnTo>
                    <a:pt x="31" y="0"/>
                  </a:lnTo>
                  <a:lnTo>
                    <a:pt x="35" y="2"/>
                  </a:lnTo>
                  <a:lnTo>
                    <a:pt x="39" y="5"/>
                  </a:lnTo>
                  <a:lnTo>
                    <a:pt x="48" y="18"/>
                  </a:lnTo>
                  <a:lnTo>
                    <a:pt x="51" y="30"/>
                  </a:lnTo>
                  <a:lnTo>
                    <a:pt x="52" y="42"/>
                  </a:lnTo>
                  <a:close/>
                  <a:moveTo>
                    <a:pt x="34" y="42"/>
                  </a:moveTo>
                  <a:lnTo>
                    <a:pt x="34" y="12"/>
                  </a:lnTo>
                  <a:lnTo>
                    <a:pt x="31" y="6"/>
                  </a:lnTo>
                  <a:lnTo>
                    <a:pt x="29" y="5"/>
                  </a:lnTo>
                  <a:lnTo>
                    <a:pt x="22" y="5"/>
                  </a:lnTo>
                  <a:lnTo>
                    <a:pt x="21" y="8"/>
                  </a:lnTo>
                  <a:lnTo>
                    <a:pt x="20" y="9"/>
                  </a:lnTo>
                  <a:lnTo>
                    <a:pt x="20" y="13"/>
                  </a:lnTo>
                  <a:lnTo>
                    <a:pt x="18" y="19"/>
                  </a:lnTo>
                  <a:lnTo>
                    <a:pt x="18" y="69"/>
                  </a:lnTo>
                  <a:lnTo>
                    <a:pt x="20" y="73"/>
                  </a:lnTo>
                  <a:lnTo>
                    <a:pt x="20" y="76"/>
                  </a:lnTo>
                  <a:lnTo>
                    <a:pt x="24" y="80"/>
                  </a:lnTo>
                  <a:lnTo>
                    <a:pt x="28" y="80"/>
                  </a:lnTo>
                  <a:lnTo>
                    <a:pt x="32" y="76"/>
                  </a:lnTo>
                  <a:lnTo>
                    <a:pt x="34" y="72"/>
                  </a:lnTo>
                  <a:lnTo>
                    <a:pt x="34" y="67"/>
                  </a:lnTo>
                  <a:lnTo>
                    <a:pt x="34" y="4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9" name="Freeform 149"/>
            <p:cNvSpPr>
              <a:spLocks/>
            </p:cNvSpPr>
            <p:nvPr/>
          </p:nvSpPr>
          <p:spPr bwMode="auto">
            <a:xfrm>
              <a:off x="6429375" y="1993900"/>
              <a:ext cx="31750" cy="31750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7" y="3"/>
                </a:cxn>
                <a:cxn ang="0">
                  <a:pos x="19" y="6"/>
                </a:cxn>
                <a:cxn ang="0">
                  <a:pos x="19" y="8"/>
                </a:cxn>
                <a:cxn ang="0">
                  <a:pos x="20" y="12"/>
                </a:cxn>
                <a:cxn ang="0">
                  <a:pos x="17" y="17"/>
                </a:cxn>
                <a:cxn ang="0">
                  <a:pos x="16" y="19"/>
                </a:cxn>
                <a:cxn ang="0">
                  <a:pos x="13" y="20"/>
                </a:cxn>
                <a:cxn ang="0">
                  <a:pos x="7" y="20"/>
                </a:cxn>
                <a:cxn ang="0">
                  <a:pos x="4" y="19"/>
                </a:cxn>
                <a:cxn ang="0">
                  <a:pos x="2" y="16"/>
                </a:cxn>
                <a:cxn ang="0">
                  <a:pos x="0" y="13"/>
                </a:cxn>
                <a:cxn ang="0">
                  <a:pos x="0" y="12"/>
                </a:cxn>
                <a:cxn ang="0">
                  <a:pos x="3" y="3"/>
                </a:cxn>
                <a:cxn ang="0">
                  <a:pos x="4" y="2"/>
                </a:cxn>
                <a:cxn ang="0">
                  <a:pos x="7" y="2"/>
                </a:cxn>
                <a:cxn ang="0">
                  <a:pos x="9" y="0"/>
                </a:cxn>
              </a:cxnLst>
              <a:rect l="0" t="0" r="r" b="b"/>
              <a:pathLst>
                <a:path w="20" h="20">
                  <a:moveTo>
                    <a:pt x="9" y="0"/>
                  </a:moveTo>
                  <a:lnTo>
                    <a:pt x="17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20" y="12"/>
                  </a:lnTo>
                  <a:lnTo>
                    <a:pt x="17" y="17"/>
                  </a:lnTo>
                  <a:lnTo>
                    <a:pt x="16" y="19"/>
                  </a:lnTo>
                  <a:lnTo>
                    <a:pt x="13" y="20"/>
                  </a:lnTo>
                  <a:lnTo>
                    <a:pt x="7" y="20"/>
                  </a:lnTo>
                  <a:lnTo>
                    <a:pt x="4" y="19"/>
                  </a:lnTo>
                  <a:lnTo>
                    <a:pt x="2" y="16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3" y="3"/>
                  </a:lnTo>
                  <a:lnTo>
                    <a:pt x="4" y="2"/>
                  </a:lnTo>
                  <a:lnTo>
                    <a:pt x="7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0" name="Freeform 150"/>
            <p:cNvSpPr>
              <a:spLocks/>
            </p:cNvSpPr>
            <p:nvPr/>
          </p:nvSpPr>
          <p:spPr bwMode="auto">
            <a:xfrm>
              <a:off x="6472238" y="1892300"/>
              <a:ext cx="84138" cy="131763"/>
            </a:xfrm>
            <a:custGeom>
              <a:avLst/>
              <a:gdLst/>
              <a:ahLst/>
              <a:cxnLst>
                <a:cxn ang="0">
                  <a:pos x="48" y="83"/>
                </a:cxn>
                <a:cxn ang="0">
                  <a:pos x="0" y="83"/>
                </a:cxn>
                <a:cxn ang="0">
                  <a:pos x="0" y="81"/>
                </a:cxn>
                <a:cxn ang="0">
                  <a:pos x="14" y="66"/>
                </a:cxn>
                <a:cxn ang="0">
                  <a:pos x="24" y="54"/>
                </a:cxn>
                <a:cxn ang="0">
                  <a:pos x="31" y="40"/>
                </a:cxn>
                <a:cxn ang="0">
                  <a:pos x="33" y="35"/>
                </a:cxn>
                <a:cxn ang="0">
                  <a:pos x="33" y="25"/>
                </a:cxn>
                <a:cxn ang="0">
                  <a:pos x="31" y="20"/>
                </a:cxn>
                <a:cxn ang="0">
                  <a:pos x="29" y="18"/>
                </a:cxn>
                <a:cxn ang="0">
                  <a:pos x="23" y="15"/>
                </a:cxn>
                <a:cxn ang="0">
                  <a:pos x="14" y="15"/>
                </a:cxn>
                <a:cxn ang="0">
                  <a:pos x="10" y="16"/>
                </a:cxn>
                <a:cxn ang="0">
                  <a:pos x="7" y="19"/>
                </a:cxn>
                <a:cxn ang="0">
                  <a:pos x="4" y="23"/>
                </a:cxn>
                <a:cxn ang="0">
                  <a:pos x="2" y="23"/>
                </a:cxn>
                <a:cxn ang="0">
                  <a:pos x="4" y="16"/>
                </a:cxn>
                <a:cxn ang="0">
                  <a:pos x="7" y="10"/>
                </a:cxn>
                <a:cxn ang="0">
                  <a:pos x="12" y="5"/>
                </a:cxn>
                <a:cxn ang="0">
                  <a:pos x="17" y="2"/>
                </a:cxn>
                <a:cxn ang="0">
                  <a:pos x="21" y="0"/>
                </a:cxn>
                <a:cxn ang="0">
                  <a:pos x="31" y="0"/>
                </a:cxn>
                <a:cxn ang="0">
                  <a:pos x="34" y="2"/>
                </a:cxn>
                <a:cxn ang="0">
                  <a:pos x="39" y="3"/>
                </a:cxn>
                <a:cxn ang="0">
                  <a:pos x="43" y="6"/>
                </a:cxn>
                <a:cxn ang="0">
                  <a:pos x="47" y="10"/>
                </a:cxn>
                <a:cxn ang="0">
                  <a:pos x="48" y="15"/>
                </a:cxn>
                <a:cxn ang="0">
                  <a:pos x="50" y="18"/>
                </a:cxn>
                <a:cxn ang="0">
                  <a:pos x="50" y="26"/>
                </a:cxn>
                <a:cxn ang="0">
                  <a:pos x="48" y="32"/>
                </a:cxn>
                <a:cxn ang="0">
                  <a:pos x="46" y="37"/>
                </a:cxn>
                <a:cxn ang="0">
                  <a:pos x="40" y="46"/>
                </a:cxn>
                <a:cxn ang="0">
                  <a:pos x="31" y="56"/>
                </a:cxn>
                <a:cxn ang="0">
                  <a:pos x="19" y="67"/>
                </a:cxn>
                <a:cxn ang="0">
                  <a:pos x="44" y="67"/>
                </a:cxn>
                <a:cxn ang="0">
                  <a:pos x="47" y="66"/>
                </a:cxn>
                <a:cxn ang="0">
                  <a:pos x="48" y="64"/>
                </a:cxn>
                <a:cxn ang="0">
                  <a:pos x="48" y="63"/>
                </a:cxn>
                <a:cxn ang="0">
                  <a:pos x="51" y="60"/>
                </a:cxn>
                <a:cxn ang="0">
                  <a:pos x="53" y="60"/>
                </a:cxn>
                <a:cxn ang="0">
                  <a:pos x="48" y="83"/>
                </a:cxn>
              </a:cxnLst>
              <a:rect l="0" t="0" r="r" b="b"/>
              <a:pathLst>
                <a:path w="53" h="83">
                  <a:moveTo>
                    <a:pt x="48" y="83"/>
                  </a:moveTo>
                  <a:lnTo>
                    <a:pt x="0" y="83"/>
                  </a:lnTo>
                  <a:lnTo>
                    <a:pt x="0" y="81"/>
                  </a:lnTo>
                  <a:lnTo>
                    <a:pt x="14" y="66"/>
                  </a:lnTo>
                  <a:lnTo>
                    <a:pt x="24" y="54"/>
                  </a:lnTo>
                  <a:lnTo>
                    <a:pt x="31" y="40"/>
                  </a:lnTo>
                  <a:lnTo>
                    <a:pt x="33" y="35"/>
                  </a:lnTo>
                  <a:lnTo>
                    <a:pt x="33" y="25"/>
                  </a:lnTo>
                  <a:lnTo>
                    <a:pt x="31" y="20"/>
                  </a:lnTo>
                  <a:lnTo>
                    <a:pt x="29" y="18"/>
                  </a:lnTo>
                  <a:lnTo>
                    <a:pt x="23" y="15"/>
                  </a:lnTo>
                  <a:lnTo>
                    <a:pt x="14" y="15"/>
                  </a:lnTo>
                  <a:lnTo>
                    <a:pt x="10" y="16"/>
                  </a:lnTo>
                  <a:lnTo>
                    <a:pt x="7" y="19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4" y="16"/>
                  </a:lnTo>
                  <a:lnTo>
                    <a:pt x="7" y="10"/>
                  </a:lnTo>
                  <a:lnTo>
                    <a:pt x="12" y="5"/>
                  </a:lnTo>
                  <a:lnTo>
                    <a:pt x="17" y="2"/>
                  </a:lnTo>
                  <a:lnTo>
                    <a:pt x="21" y="0"/>
                  </a:lnTo>
                  <a:lnTo>
                    <a:pt x="31" y="0"/>
                  </a:lnTo>
                  <a:lnTo>
                    <a:pt x="34" y="2"/>
                  </a:lnTo>
                  <a:lnTo>
                    <a:pt x="39" y="3"/>
                  </a:lnTo>
                  <a:lnTo>
                    <a:pt x="43" y="6"/>
                  </a:lnTo>
                  <a:lnTo>
                    <a:pt x="47" y="10"/>
                  </a:lnTo>
                  <a:lnTo>
                    <a:pt x="48" y="15"/>
                  </a:lnTo>
                  <a:lnTo>
                    <a:pt x="50" y="18"/>
                  </a:lnTo>
                  <a:lnTo>
                    <a:pt x="50" y="26"/>
                  </a:lnTo>
                  <a:lnTo>
                    <a:pt x="48" y="32"/>
                  </a:lnTo>
                  <a:lnTo>
                    <a:pt x="46" y="37"/>
                  </a:lnTo>
                  <a:lnTo>
                    <a:pt x="40" y="46"/>
                  </a:lnTo>
                  <a:lnTo>
                    <a:pt x="31" y="56"/>
                  </a:lnTo>
                  <a:lnTo>
                    <a:pt x="19" y="67"/>
                  </a:lnTo>
                  <a:lnTo>
                    <a:pt x="44" y="67"/>
                  </a:lnTo>
                  <a:lnTo>
                    <a:pt x="47" y="66"/>
                  </a:lnTo>
                  <a:lnTo>
                    <a:pt x="48" y="64"/>
                  </a:lnTo>
                  <a:lnTo>
                    <a:pt x="48" y="63"/>
                  </a:lnTo>
                  <a:lnTo>
                    <a:pt x="51" y="60"/>
                  </a:lnTo>
                  <a:lnTo>
                    <a:pt x="53" y="60"/>
                  </a:lnTo>
                  <a:lnTo>
                    <a:pt x="48" y="8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1" name="Freeform 151"/>
            <p:cNvSpPr>
              <a:spLocks noEditPoints="1"/>
            </p:cNvSpPr>
            <p:nvPr/>
          </p:nvSpPr>
          <p:spPr bwMode="auto">
            <a:xfrm>
              <a:off x="6477000" y="1436688"/>
              <a:ext cx="80963" cy="133350"/>
            </a:xfrm>
            <a:custGeom>
              <a:avLst/>
              <a:gdLst/>
              <a:ahLst/>
              <a:cxnLst>
                <a:cxn ang="0">
                  <a:pos x="51" y="42"/>
                </a:cxn>
                <a:cxn ang="0">
                  <a:pos x="51" y="53"/>
                </a:cxn>
                <a:cxn ang="0">
                  <a:pos x="48" y="64"/>
                </a:cxn>
                <a:cxn ang="0">
                  <a:pos x="45" y="73"/>
                </a:cxn>
                <a:cxn ang="0">
                  <a:pos x="43" y="76"/>
                </a:cxn>
                <a:cxn ang="0">
                  <a:pos x="38" y="79"/>
                </a:cxn>
                <a:cxn ang="0">
                  <a:pos x="36" y="81"/>
                </a:cxn>
                <a:cxn ang="0">
                  <a:pos x="33" y="83"/>
                </a:cxn>
                <a:cxn ang="0">
                  <a:pos x="28" y="84"/>
                </a:cxn>
                <a:cxn ang="0">
                  <a:pos x="21" y="84"/>
                </a:cxn>
                <a:cxn ang="0">
                  <a:pos x="18" y="83"/>
                </a:cxn>
                <a:cxn ang="0">
                  <a:pos x="14" y="81"/>
                </a:cxn>
                <a:cxn ang="0">
                  <a:pos x="11" y="77"/>
                </a:cxn>
                <a:cxn ang="0">
                  <a:pos x="7" y="73"/>
                </a:cxn>
                <a:cxn ang="0">
                  <a:pos x="6" y="70"/>
                </a:cxn>
                <a:cxn ang="0">
                  <a:pos x="3" y="66"/>
                </a:cxn>
                <a:cxn ang="0">
                  <a:pos x="1" y="63"/>
                </a:cxn>
                <a:cxn ang="0">
                  <a:pos x="0" y="53"/>
                </a:cxn>
                <a:cxn ang="0">
                  <a:pos x="0" y="30"/>
                </a:cxn>
                <a:cxn ang="0">
                  <a:pos x="3" y="19"/>
                </a:cxn>
                <a:cxn ang="0">
                  <a:pos x="6" y="13"/>
                </a:cxn>
                <a:cxn ang="0">
                  <a:pos x="9" y="9"/>
                </a:cxn>
                <a:cxn ang="0">
                  <a:pos x="13" y="5"/>
                </a:cxn>
                <a:cxn ang="0">
                  <a:pos x="17" y="2"/>
                </a:cxn>
                <a:cxn ang="0">
                  <a:pos x="21" y="0"/>
                </a:cxn>
                <a:cxn ang="0">
                  <a:pos x="30" y="0"/>
                </a:cxn>
                <a:cxn ang="0">
                  <a:pos x="34" y="2"/>
                </a:cxn>
                <a:cxn ang="0">
                  <a:pos x="38" y="5"/>
                </a:cxn>
                <a:cxn ang="0">
                  <a:pos x="43" y="9"/>
                </a:cxn>
                <a:cxn ang="0">
                  <a:pos x="48" y="17"/>
                </a:cxn>
                <a:cxn ang="0">
                  <a:pos x="51" y="30"/>
                </a:cxn>
                <a:cxn ang="0">
                  <a:pos x="51" y="42"/>
                </a:cxn>
                <a:cxn ang="0">
                  <a:pos x="34" y="42"/>
                </a:cxn>
                <a:cxn ang="0">
                  <a:pos x="34" y="12"/>
                </a:cxn>
                <a:cxn ang="0">
                  <a:pos x="33" y="9"/>
                </a:cxn>
                <a:cxn ang="0">
                  <a:pos x="28" y="5"/>
                </a:cxn>
                <a:cxn ang="0">
                  <a:pos x="21" y="5"/>
                </a:cxn>
                <a:cxn ang="0">
                  <a:pos x="20" y="8"/>
                </a:cxn>
                <a:cxn ang="0">
                  <a:pos x="18" y="9"/>
                </a:cxn>
                <a:cxn ang="0">
                  <a:pos x="18" y="13"/>
                </a:cxn>
                <a:cxn ang="0">
                  <a:pos x="17" y="19"/>
                </a:cxn>
                <a:cxn ang="0">
                  <a:pos x="17" y="64"/>
                </a:cxn>
                <a:cxn ang="0">
                  <a:pos x="18" y="69"/>
                </a:cxn>
                <a:cxn ang="0">
                  <a:pos x="18" y="73"/>
                </a:cxn>
                <a:cxn ang="0">
                  <a:pos x="21" y="79"/>
                </a:cxn>
                <a:cxn ang="0">
                  <a:pos x="23" y="80"/>
                </a:cxn>
                <a:cxn ang="0">
                  <a:pos x="27" y="80"/>
                </a:cxn>
                <a:cxn ang="0">
                  <a:pos x="30" y="79"/>
                </a:cxn>
                <a:cxn ang="0">
                  <a:pos x="30" y="77"/>
                </a:cxn>
                <a:cxn ang="0">
                  <a:pos x="33" y="74"/>
                </a:cxn>
                <a:cxn ang="0">
                  <a:pos x="34" y="71"/>
                </a:cxn>
                <a:cxn ang="0">
                  <a:pos x="34" y="67"/>
                </a:cxn>
                <a:cxn ang="0">
                  <a:pos x="34" y="42"/>
                </a:cxn>
              </a:cxnLst>
              <a:rect l="0" t="0" r="r" b="b"/>
              <a:pathLst>
                <a:path w="51" h="84">
                  <a:moveTo>
                    <a:pt x="51" y="42"/>
                  </a:moveTo>
                  <a:lnTo>
                    <a:pt x="51" y="53"/>
                  </a:lnTo>
                  <a:lnTo>
                    <a:pt x="48" y="64"/>
                  </a:lnTo>
                  <a:lnTo>
                    <a:pt x="45" y="73"/>
                  </a:lnTo>
                  <a:lnTo>
                    <a:pt x="43" y="76"/>
                  </a:lnTo>
                  <a:lnTo>
                    <a:pt x="38" y="79"/>
                  </a:lnTo>
                  <a:lnTo>
                    <a:pt x="36" y="81"/>
                  </a:lnTo>
                  <a:lnTo>
                    <a:pt x="33" y="83"/>
                  </a:lnTo>
                  <a:lnTo>
                    <a:pt x="28" y="84"/>
                  </a:lnTo>
                  <a:lnTo>
                    <a:pt x="21" y="84"/>
                  </a:lnTo>
                  <a:lnTo>
                    <a:pt x="18" y="83"/>
                  </a:lnTo>
                  <a:lnTo>
                    <a:pt x="14" y="81"/>
                  </a:lnTo>
                  <a:lnTo>
                    <a:pt x="11" y="77"/>
                  </a:lnTo>
                  <a:lnTo>
                    <a:pt x="7" y="73"/>
                  </a:lnTo>
                  <a:lnTo>
                    <a:pt x="6" y="70"/>
                  </a:lnTo>
                  <a:lnTo>
                    <a:pt x="3" y="66"/>
                  </a:lnTo>
                  <a:lnTo>
                    <a:pt x="1" y="63"/>
                  </a:lnTo>
                  <a:lnTo>
                    <a:pt x="0" y="53"/>
                  </a:lnTo>
                  <a:lnTo>
                    <a:pt x="0" y="30"/>
                  </a:lnTo>
                  <a:lnTo>
                    <a:pt x="3" y="19"/>
                  </a:lnTo>
                  <a:lnTo>
                    <a:pt x="6" y="13"/>
                  </a:lnTo>
                  <a:lnTo>
                    <a:pt x="9" y="9"/>
                  </a:lnTo>
                  <a:lnTo>
                    <a:pt x="13" y="5"/>
                  </a:lnTo>
                  <a:lnTo>
                    <a:pt x="17" y="2"/>
                  </a:lnTo>
                  <a:lnTo>
                    <a:pt x="21" y="0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38" y="5"/>
                  </a:lnTo>
                  <a:lnTo>
                    <a:pt x="43" y="9"/>
                  </a:lnTo>
                  <a:lnTo>
                    <a:pt x="48" y="17"/>
                  </a:lnTo>
                  <a:lnTo>
                    <a:pt x="51" y="30"/>
                  </a:lnTo>
                  <a:lnTo>
                    <a:pt x="51" y="42"/>
                  </a:lnTo>
                  <a:close/>
                  <a:moveTo>
                    <a:pt x="34" y="42"/>
                  </a:moveTo>
                  <a:lnTo>
                    <a:pt x="34" y="12"/>
                  </a:lnTo>
                  <a:lnTo>
                    <a:pt x="33" y="9"/>
                  </a:lnTo>
                  <a:lnTo>
                    <a:pt x="28" y="5"/>
                  </a:lnTo>
                  <a:lnTo>
                    <a:pt x="21" y="5"/>
                  </a:lnTo>
                  <a:lnTo>
                    <a:pt x="20" y="8"/>
                  </a:lnTo>
                  <a:lnTo>
                    <a:pt x="18" y="9"/>
                  </a:lnTo>
                  <a:lnTo>
                    <a:pt x="18" y="13"/>
                  </a:lnTo>
                  <a:lnTo>
                    <a:pt x="17" y="19"/>
                  </a:lnTo>
                  <a:lnTo>
                    <a:pt x="17" y="64"/>
                  </a:lnTo>
                  <a:lnTo>
                    <a:pt x="18" y="69"/>
                  </a:lnTo>
                  <a:lnTo>
                    <a:pt x="18" y="73"/>
                  </a:lnTo>
                  <a:lnTo>
                    <a:pt x="21" y="79"/>
                  </a:lnTo>
                  <a:lnTo>
                    <a:pt x="23" y="80"/>
                  </a:lnTo>
                  <a:lnTo>
                    <a:pt x="27" y="80"/>
                  </a:lnTo>
                  <a:lnTo>
                    <a:pt x="30" y="79"/>
                  </a:lnTo>
                  <a:lnTo>
                    <a:pt x="30" y="77"/>
                  </a:lnTo>
                  <a:lnTo>
                    <a:pt x="33" y="74"/>
                  </a:lnTo>
                  <a:lnTo>
                    <a:pt x="34" y="71"/>
                  </a:lnTo>
                  <a:lnTo>
                    <a:pt x="34" y="67"/>
                  </a:lnTo>
                  <a:lnTo>
                    <a:pt x="34" y="4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2" name="Line 152"/>
            <p:cNvSpPr>
              <a:spLocks noChangeShapeType="1"/>
            </p:cNvSpPr>
            <p:nvPr/>
          </p:nvSpPr>
          <p:spPr bwMode="auto">
            <a:xfrm>
              <a:off x="6616700" y="3217863"/>
              <a:ext cx="1790700" cy="1588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3" name="Line 153"/>
            <p:cNvSpPr>
              <a:spLocks noChangeShapeType="1"/>
            </p:cNvSpPr>
            <p:nvPr/>
          </p:nvSpPr>
          <p:spPr bwMode="auto">
            <a:xfrm>
              <a:off x="6616700" y="3167063"/>
              <a:ext cx="1588" cy="50800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4" name="Line 154"/>
            <p:cNvSpPr>
              <a:spLocks noChangeShapeType="1"/>
            </p:cNvSpPr>
            <p:nvPr/>
          </p:nvSpPr>
          <p:spPr bwMode="auto">
            <a:xfrm>
              <a:off x="6842125" y="3192463"/>
              <a:ext cx="1588" cy="2222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5" name="Line 155"/>
            <p:cNvSpPr>
              <a:spLocks noChangeShapeType="1"/>
            </p:cNvSpPr>
            <p:nvPr/>
          </p:nvSpPr>
          <p:spPr bwMode="auto">
            <a:xfrm>
              <a:off x="7067550" y="3167063"/>
              <a:ext cx="1588" cy="50800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6" name="Line 156"/>
            <p:cNvSpPr>
              <a:spLocks noChangeShapeType="1"/>
            </p:cNvSpPr>
            <p:nvPr/>
          </p:nvSpPr>
          <p:spPr bwMode="auto">
            <a:xfrm>
              <a:off x="7296150" y="3192463"/>
              <a:ext cx="1588" cy="2222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7" name="Line 157"/>
            <p:cNvSpPr>
              <a:spLocks noChangeShapeType="1"/>
            </p:cNvSpPr>
            <p:nvPr/>
          </p:nvSpPr>
          <p:spPr bwMode="auto">
            <a:xfrm>
              <a:off x="7521575" y="3167063"/>
              <a:ext cx="1588" cy="50800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8" name="Line 158"/>
            <p:cNvSpPr>
              <a:spLocks noChangeShapeType="1"/>
            </p:cNvSpPr>
            <p:nvPr/>
          </p:nvSpPr>
          <p:spPr bwMode="auto">
            <a:xfrm>
              <a:off x="7748588" y="3192463"/>
              <a:ext cx="1588" cy="2222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9" name="Line 159"/>
            <p:cNvSpPr>
              <a:spLocks noChangeShapeType="1"/>
            </p:cNvSpPr>
            <p:nvPr/>
          </p:nvSpPr>
          <p:spPr bwMode="auto">
            <a:xfrm>
              <a:off x="7975600" y="3167063"/>
              <a:ext cx="1588" cy="50800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0" name="Line 160"/>
            <p:cNvSpPr>
              <a:spLocks noChangeShapeType="1"/>
            </p:cNvSpPr>
            <p:nvPr/>
          </p:nvSpPr>
          <p:spPr bwMode="auto">
            <a:xfrm>
              <a:off x="7975600" y="3167063"/>
              <a:ext cx="1588" cy="50800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1" name="Line 161"/>
            <p:cNvSpPr>
              <a:spLocks noChangeShapeType="1"/>
            </p:cNvSpPr>
            <p:nvPr/>
          </p:nvSpPr>
          <p:spPr bwMode="auto">
            <a:xfrm>
              <a:off x="8201025" y="3192463"/>
              <a:ext cx="1588" cy="2222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2" name="Freeform 162"/>
            <p:cNvSpPr>
              <a:spLocks noEditPoints="1"/>
            </p:cNvSpPr>
            <p:nvPr/>
          </p:nvSpPr>
          <p:spPr bwMode="auto">
            <a:xfrm>
              <a:off x="6573838" y="3268663"/>
              <a:ext cx="80963" cy="133350"/>
            </a:xfrm>
            <a:custGeom>
              <a:avLst/>
              <a:gdLst/>
              <a:ahLst/>
              <a:cxnLst>
                <a:cxn ang="0">
                  <a:pos x="51" y="41"/>
                </a:cxn>
                <a:cxn ang="0">
                  <a:pos x="51" y="53"/>
                </a:cxn>
                <a:cxn ang="0">
                  <a:pos x="48" y="64"/>
                </a:cxn>
                <a:cxn ang="0">
                  <a:pos x="46" y="73"/>
                </a:cxn>
                <a:cxn ang="0">
                  <a:pos x="43" y="76"/>
                </a:cxn>
                <a:cxn ang="0">
                  <a:pos x="38" y="78"/>
                </a:cxn>
                <a:cxn ang="0">
                  <a:pos x="36" y="81"/>
                </a:cxn>
                <a:cxn ang="0">
                  <a:pos x="33" y="83"/>
                </a:cxn>
                <a:cxn ang="0">
                  <a:pos x="29" y="84"/>
                </a:cxn>
                <a:cxn ang="0">
                  <a:pos x="21" y="84"/>
                </a:cxn>
                <a:cxn ang="0">
                  <a:pos x="19" y="83"/>
                </a:cxn>
                <a:cxn ang="0">
                  <a:pos x="14" y="81"/>
                </a:cxn>
                <a:cxn ang="0">
                  <a:pos x="11" y="77"/>
                </a:cxn>
                <a:cxn ang="0">
                  <a:pos x="7" y="73"/>
                </a:cxn>
                <a:cxn ang="0">
                  <a:pos x="6" y="70"/>
                </a:cxn>
                <a:cxn ang="0">
                  <a:pos x="3" y="66"/>
                </a:cxn>
                <a:cxn ang="0">
                  <a:pos x="2" y="63"/>
                </a:cxn>
                <a:cxn ang="0">
                  <a:pos x="0" y="53"/>
                </a:cxn>
                <a:cxn ang="0">
                  <a:pos x="0" y="30"/>
                </a:cxn>
                <a:cxn ang="0">
                  <a:pos x="3" y="19"/>
                </a:cxn>
                <a:cxn ang="0">
                  <a:pos x="6" y="13"/>
                </a:cxn>
                <a:cxn ang="0">
                  <a:pos x="9" y="9"/>
                </a:cxn>
                <a:cxn ang="0">
                  <a:pos x="13" y="5"/>
                </a:cxn>
                <a:cxn ang="0">
                  <a:pos x="17" y="2"/>
                </a:cxn>
                <a:cxn ang="0">
                  <a:pos x="21" y="0"/>
                </a:cxn>
                <a:cxn ang="0">
                  <a:pos x="30" y="0"/>
                </a:cxn>
                <a:cxn ang="0">
                  <a:pos x="34" y="2"/>
                </a:cxn>
                <a:cxn ang="0">
                  <a:pos x="38" y="5"/>
                </a:cxn>
                <a:cxn ang="0">
                  <a:pos x="43" y="9"/>
                </a:cxn>
                <a:cxn ang="0">
                  <a:pos x="48" y="17"/>
                </a:cxn>
                <a:cxn ang="0">
                  <a:pos x="51" y="30"/>
                </a:cxn>
                <a:cxn ang="0">
                  <a:pos x="51" y="41"/>
                </a:cxn>
                <a:cxn ang="0">
                  <a:pos x="34" y="41"/>
                </a:cxn>
                <a:cxn ang="0">
                  <a:pos x="34" y="12"/>
                </a:cxn>
                <a:cxn ang="0">
                  <a:pos x="33" y="9"/>
                </a:cxn>
                <a:cxn ang="0">
                  <a:pos x="29" y="5"/>
                </a:cxn>
                <a:cxn ang="0">
                  <a:pos x="21" y="5"/>
                </a:cxn>
                <a:cxn ang="0">
                  <a:pos x="20" y="7"/>
                </a:cxn>
                <a:cxn ang="0">
                  <a:pos x="19" y="9"/>
                </a:cxn>
                <a:cxn ang="0">
                  <a:pos x="19" y="13"/>
                </a:cxn>
                <a:cxn ang="0">
                  <a:pos x="17" y="19"/>
                </a:cxn>
                <a:cxn ang="0">
                  <a:pos x="17" y="64"/>
                </a:cxn>
                <a:cxn ang="0">
                  <a:pos x="19" y="68"/>
                </a:cxn>
                <a:cxn ang="0">
                  <a:pos x="19" y="73"/>
                </a:cxn>
                <a:cxn ang="0">
                  <a:pos x="21" y="78"/>
                </a:cxn>
                <a:cxn ang="0">
                  <a:pos x="23" y="80"/>
                </a:cxn>
                <a:cxn ang="0">
                  <a:pos x="27" y="80"/>
                </a:cxn>
                <a:cxn ang="0">
                  <a:pos x="30" y="78"/>
                </a:cxn>
                <a:cxn ang="0">
                  <a:pos x="30" y="77"/>
                </a:cxn>
                <a:cxn ang="0">
                  <a:pos x="33" y="74"/>
                </a:cxn>
                <a:cxn ang="0">
                  <a:pos x="34" y="71"/>
                </a:cxn>
                <a:cxn ang="0">
                  <a:pos x="34" y="67"/>
                </a:cxn>
                <a:cxn ang="0">
                  <a:pos x="34" y="41"/>
                </a:cxn>
              </a:cxnLst>
              <a:rect l="0" t="0" r="r" b="b"/>
              <a:pathLst>
                <a:path w="51" h="84">
                  <a:moveTo>
                    <a:pt x="51" y="41"/>
                  </a:moveTo>
                  <a:lnTo>
                    <a:pt x="51" y="53"/>
                  </a:lnTo>
                  <a:lnTo>
                    <a:pt x="48" y="64"/>
                  </a:lnTo>
                  <a:lnTo>
                    <a:pt x="46" y="73"/>
                  </a:lnTo>
                  <a:lnTo>
                    <a:pt x="43" y="76"/>
                  </a:lnTo>
                  <a:lnTo>
                    <a:pt x="38" y="78"/>
                  </a:lnTo>
                  <a:lnTo>
                    <a:pt x="36" y="81"/>
                  </a:lnTo>
                  <a:lnTo>
                    <a:pt x="33" y="83"/>
                  </a:lnTo>
                  <a:lnTo>
                    <a:pt x="29" y="84"/>
                  </a:lnTo>
                  <a:lnTo>
                    <a:pt x="21" y="84"/>
                  </a:lnTo>
                  <a:lnTo>
                    <a:pt x="19" y="83"/>
                  </a:lnTo>
                  <a:lnTo>
                    <a:pt x="14" y="81"/>
                  </a:lnTo>
                  <a:lnTo>
                    <a:pt x="11" y="77"/>
                  </a:lnTo>
                  <a:lnTo>
                    <a:pt x="7" y="73"/>
                  </a:lnTo>
                  <a:lnTo>
                    <a:pt x="6" y="70"/>
                  </a:lnTo>
                  <a:lnTo>
                    <a:pt x="3" y="66"/>
                  </a:lnTo>
                  <a:lnTo>
                    <a:pt x="2" y="63"/>
                  </a:lnTo>
                  <a:lnTo>
                    <a:pt x="0" y="53"/>
                  </a:lnTo>
                  <a:lnTo>
                    <a:pt x="0" y="30"/>
                  </a:lnTo>
                  <a:lnTo>
                    <a:pt x="3" y="19"/>
                  </a:lnTo>
                  <a:lnTo>
                    <a:pt x="6" y="13"/>
                  </a:lnTo>
                  <a:lnTo>
                    <a:pt x="9" y="9"/>
                  </a:lnTo>
                  <a:lnTo>
                    <a:pt x="13" y="5"/>
                  </a:lnTo>
                  <a:lnTo>
                    <a:pt x="17" y="2"/>
                  </a:lnTo>
                  <a:lnTo>
                    <a:pt x="21" y="0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38" y="5"/>
                  </a:lnTo>
                  <a:lnTo>
                    <a:pt x="43" y="9"/>
                  </a:lnTo>
                  <a:lnTo>
                    <a:pt x="48" y="17"/>
                  </a:lnTo>
                  <a:lnTo>
                    <a:pt x="51" y="30"/>
                  </a:lnTo>
                  <a:lnTo>
                    <a:pt x="51" y="41"/>
                  </a:lnTo>
                  <a:close/>
                  <a:moveTo>
                    <a:pt x="34" y="41"/>
                  </a:moveTo>
                  <a:lnTo>
                    <a:pt x="34" y="12"/>
                  </a:lnTo>
                  <a:lnTo>
                    <a:pt x="33" y="9"/>
                  </a:lnTo>
                  <a:lnTo>
                    <a:pt x="29" y="5"/>
                  </a:lnTo>
                  <a:lnTo>
                    <a:pt x="21" y="5"/>
                  </a:lnTo>
                  <a:lnTo>
                    <a:pt x="20" y="7"/>
                  </a:lnTo>
                  <a:lnTo>
                    <a:pt x="19" y="9"/>
                  </a:lnTo>
                  <a:lnTo>
                    <a:pt x="19" y="13"/>
                  </a:lnTo>
                  <a:lnTo>
                    <a:pt x="17" y="19"/>
                  </a:lnTo>
                  <a:lnTo>
                    <a:pt x="17" y="64"/>
                  </a:lnTo>
                  <a:lnTo>
                    <a:pt x="19" y="68"/>
                  </a:lnTo>
                  <a:lnTo>
                    <a:pt x="19" y="73"/>
                  </a:lnTo>
                  <a:lnTo>
                    <a:pt x="21" y="78"/>
                  </a:lnTo>
                  <a:lnTo>
                    <a:pt x="23" y="80"/>
                  </a:lnTo>
                  <a:lnTo>
                    <a:pt x="27" y="80"/>
                  </a:lnTo>
                  <a:lnTo>
                    <a:pt x="30" y="78"/>
                  </a:lnTo>
                  <a:lnTo>
                    <a:pt x="30" y="77"/>
                  </a:lnTo>
                  <a:lnTo>
                    <a:pt x="33" y="74"/>
                  </a:lnTo>
                  <a:lnTo>
                    <a:pt x="34" y="71"/>
                  </a:lnTo>
                  <a:lnTo>
                    <a:pt x="34" y="67"/>
                  </a:lnTo>
                  <a:lnTo>
                    <a:pt x="34" y="4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3" name="Freeform 163"/>
            <p:cNvSpPr>
              <a:spLocks noEditPoints="1"/>
            </p:cNvSpPr>
            <p:nvPr/>
          </p:nvSpPr>
          <p:spPr bwMode="auto">
            <a:xfrm>
              <a:off x="6905625" y="3268663"/>
              <a:ext cx="80963" cy="133350"/>
            </a:xfrm>
            <a:custGeom>
              <a:avLst/>
              <a:gdLst/>
              <a:ahLst/>
              <a:cxnLst>
                <a:cxn ang="0">
                  <a:pos x="51" y="41"/>
                </a:cxn>
                <a:cxn ang="0">
                  <a:pos x="51" y="53"/>
                </a:cxn>
                <a:cxn ang="0">
                  <a:pos x="48" y="64"/>
                </a:cxn>
                <a:cxn ang="0">
                  <a:pos x="45" y="73"/>
                </a:cxn>
                <a:cxn ang="0">
                  <a:pos x="43" y="76"/>
                </a:cxn>
                <a:cxn ang="0">
                  <a:pos x="38" y="78"/>
                </a:cxn>
                <a:cxn ang="0">
                  <a:pos x="36" y="81"/>
                </a:cxn>
                <a:cxn ang="0">
                  <a:pos x="33" y="83"/>
                </a:cxn>
                <a:cxn ang="0">
                  <a:pos x="28" y="84"/>
                </a:cxn>
                <a:cxn ang="0">
                  <a:pos x="21" y="84"/>
                </a:cxn>
                <a:cxn ang="0">
                  <a:pos x="18" y="83"/>
                </a:cxn>
                <a:cxn ang="0">
                  <a:pos x="14" y="81"/>
                </a:cxn>
                <a:cxn ang="0">
                  <a:pos x="11" y="77"/>
                </a:cxn>
                <a:cxn ang="0">
                  <a:pos x="7" y="73"/>
                </a:cxn>
                <a:cxn ang="0">
                  <a:pos x="6" y="70"/>
                </a:cxn>
                <a:cxn ang="0">
                  <a:pos x="3" y="66"/>
                </a:cxn>
                <a:cxn ang="0">
                  <a:pos x="1" y="63"/>
                </a:cxn>
                <a:cxn ang="0">
                  <a:pos x="0" y="53"/>
                </a:cxn>
                <a:cxn ang="0">
                  <a:pos x="0" y="30"/>
                </a:cxn>
                <a:cxn ang="0">
                  <a:pos x="3" y="19"/>
                </a:cxn>
                <a:cxn ang="0">
                  <a:pos x="6" y="13"/>
                </a:cxn>
                <a:cxn ang="0">
                  <a:pos x="9" y="9"/>
                </a:cxn>
                <a:cxn ang="0">
                  <a:pos x="13" y="5"/>
                </a:cxn>
                <a:cxn ang="0">
                  <a:pos x="17" y="2"/>
                </a:cxn>
                <a:cxn ang="0">
                  <a:pos x="21" y="0"/>
                </a:cxn>
                <a:cxn ang="0">
                  <a:pos x="30" y="0"/>
                </a:cxn>
                <a:cxn ang="0">
                  <a:pos x="34" y="2"/>
                </a:cxn>
                <a:cxn ang="0">
                  <a:pos x="38" y="5"/>
                </a:cxn>
                <a:cxn ang="0">
                  <a:pos x="43" y="9"/>
                </a:cxn>
                <a:cxn ang="0">
                  <a:pos x="48" y="17"/>
                </a:cxn>
                <a:cxn ang="0">
                  <a:pos x="51" y="30"/>
                </a:cxn>
                <a:cxn ang="0">
                  <a:pos x="51" y="41"/>
                </a:cxn>
                <a:cxn ang="0">
                  <a:pos x="34" y="41"/>
                </a:cxn>
                <a:cxn ang="0">
                  <a:pos x="34" y="12"/>
                </a:cxn>
                <a:cxn ang="0">
                  <a:pos x="33" y="9"/>
                </a:cxn>
                <a:cxn ang="0">
                  <a:pos x="28" y="5"/>
                </a:cxn>
                <a:cxn ang="0">
                  <a:pos x="21" y="5"/>
                </a:cxn>
                <a:cxn ang="0">
                  <a:pos x="20" y="7"/>
                </a:cxn>
                <a:cxn ang="0">
                  <a:pos x="18" y="9"/>
                </a:cxn>
                <a:cxn ang="0">
                  <a:pos x="18" y="13"/>
                </a:cxn>
                <a:cxn ang="0">
                  <a:pos x="17" y="19"/>
                </a:cxn>
                <a:cxn ang="0">
                  <a:pos x="17" y="64"/>
                </a:cxn>
                <a:cxn ang="0">
                  <a:pos x="18" y="68"/>
                </a:cxn>
                <a:cxn ang="0">
                  <a:pos x="18" y="73"/>
                </a:cxn>
                <a:cxn ang="0">
                  <a:pos x="21" y="78"/>
                </a:cxn>
                <a:cxn ang="0">
                  <a:pos x="23" y="80"/>
                </a:cxn>
                <a:cxn ang="0">
                  <a:pos x="27" y="80"/>
                </a:cxn>
                <a:cxn ang="0">
                  <a:pos x="30" y="78"/>
                </a:cxn>
                <a:cxn ang="0">
                  <a:pos x="30" y="77"/>
                </a:cxn>
                <a:cxn ang="0">
                  <a:pos x="33" y="74"/>
                </a:cxn>
                <a:cxn ang="0">
                  <a:pos x="34" y="71"/>
                </a:cxn>
                <a:cxn ang="0">
                  <a:pos x="34" y="67"/>
                </a:cxn>
                <a:cxn ang="0">
                  <a:pos x="34" y="41"/>
                </a:cxn>
              </a:cxnLst>
              <a:rect l="0" t="0" r="r" b="b"/>
              <a:pathLst>
                <a:path w="51" h="84">
                  <a:moveTo>
                    <a:pt x="51" y="41"/>
                  </a:moveTo>
                  <a:lnTo>
                    <a:pt x="51" y="53"/>
                  </a:lnTo>
                  <a:lnTo>
                    <a:pt x="48" y="64"/>
                  </a:lnTo>
                  <a:lnTo>
                    <a:pt x="45" y="73"/>
                  </a:lnTo>
                  <a:lnTo>
                    <a:pt x="43" y="76"/>
                  </a:lnTo>
                  <a:lnTo>
                    <a:pt x="38" y="78"/>
                  </a:lnTo>
                  <a:lnTo>
                    <a:pt x="36" y="81"/>
                  </a:lnTo>
                  <a:lnTo>
                    <a:pt x="33" y="83"/>
                  </a:lnTo>
                  <a:lnTo>
                    <a:pt x="28" y="84"/>
                  </a:lnTo>
                  <a:lnTo>
                    <a:pt x="21" y="84"/>
                  </a:lnTo>
                  <a:lnTo>
                    <a:pt x="18" y="83"/>
                  </a:lnTo>
                  <a:lnTo>
                    <a:pt x="14" y="81"/>
                  </a:lnTo>
                  <a:lnTo>
                    <a:pt x="11" y="77"/>
                  </a:lnTo>
                  <a:lnTo>
                    <a:pt x="7" y="73"/>
                  </a:lnTo>
                  <a:lnTo>
                    <a:pt x="6" y="70"/>
                  </a:lnTo>
                  <a:lnTo>
                    <a:pt x="3" y="66"/>
                  </a:lnTo>
                  <a:lnTo>
                    <a:pt x="1" y="63"/>
                  </a:lnTo>
                  <a:lnTo>
                    <a:pt x="0" y="53"/>
                  </a:lnTo>
                  <a:lnTo>
                    <a:pt x="0" y="30"/>
                  </a:lnTo>
                  <a:lnTo>
                    <a:pt x="3" y="19"/>
                  </a:lnTo>
                  <a:lnTo>
                    <a:pt x="6" y="13"/>
                  </a:lnTo>
                  <a:lnTo>
                    <a:pt x="9" y="9"/>
                  </a:lnTo>
                  <a:lnTo>
                    <a:pt x="13" y="5"/>
                  </a:lnTo>
                  <a:lnTo>
                    <a:pt x="17" y="2"/>
                  </a:lnTo>
                  <a:lnTo>
                    <a:pt x="21" y="0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38" y="5"/>
                  </a:lnTo>
                  <a:lnTo>
                    <a:pt x="43" y="9"/>
                  </a:lnTo>
                  <a:lnTo>
                    <a:pt x="48" y="17"/>
                  </a:lnTo>
                  <a:lnTo>
                    <a:pt x="51" y="30"/>
                  </a:lnTo>
                  <a:lnTo>
                    <a:pt x="51" y="41"/>
                  </a:lnTo>
                  <a:close/>
                  <a:moveTo>
                    <a:pt x="34" y="41"/>
                  </a:moveTo>
                  <a:lnTo>
                    <a:pt x="34" y="12"/>
                  </a:lnTo>
                  <a:lnTo>
                    <a:pt x="33" y="9"/>
                  </a:lnTo>
                  <a:lnTo>
                    <a:pt x="28" y="5"/>
                  </a:lnTo>
                  <a:lnTo>
                    <a:pt x="21" y="5"/>
                  </a:lnTo>
                  <a:lnTo>
                    <a:pt x="20" y="7"/>
                  </a:lnTo>
                  <a:lnTo>
                    <a:pt x="18" y="9"/>
                  </a:lnTo>
                  <a:lnTo>
                    <a:pt x="18" y="13"/>
                  </a:lnTo>
                  <a:lnTo>
                    <a:pt x="17" y="19"/>
                  </a:lnTo>
                  <a:lnTo>
                    <a:pt x="17" y="64"/>
                  </a:lnTo>
                  <a:lnTo>
                    <a:pt x="18" y="68"/>
                  </a:lnTo>
                  <a:lnTo>
                    <a:pt x="18" y="73"/>
                  </a:lnTo>
                  <a:lnTo>
                    <a:pt x="21" y="78"/>
                  </a:lnTo>
                  <a:lnTo>
                    <a:pt x="23" y="80"/>
                  </a:lnTo>
                  <a:lnTo>
                    <a:pt x="27" y="80"/>
                  </a:lnTo>
                  <a:lnTo>
                    <a:pt x="30" y="78"/>
                  </a:lnTo>
                  <a:lnTo>
                    <a:pt x="30" y="77"/>
                  </a:lnTo>
                  <a:lnTo>
                    <a:pt x="33" y="74"/>
                  </a:lnTo>
                  <a:lnTo>
                    <a:pt x="34" y="71"/>
                  </a:lnTo>
                  <a:lnTo>
                    <a:pt x="34" y="67"/>
                  </a:lnTo>
                  <a:lnTo>
                    <a:pt x="34" y="4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4" name="Freeform 164"/>
            <p:cNvSpPr>
              <a:spLocks/>
            </p:cNvSpPr>
            <p:nvPr/>
          </p:nvSpPr>
          <p:spPr bwMode="auto">
            <a:xfrm>
              <a:off x="7005638" y="3370263"/>
              <a:ext cx="28575" cy="317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1" y="2"/>
                </a:cxn>
                <a:cxn ang="0">
                  <a:pos x="15" y="3"/>
                </a:cxn>
                <a:cxn ang="0">
                  <a:pos x="17" y="6"/>
                </a:cxn>
                <a:cxn ang="0">
                  <a:pos x="18" y="7"/>
                </a:cxn>
                <a:cxn ang="0">
                  <a:pos x="18" y="13"/>
                </a:cxn>
                <a:cxn ang="0">
                  <a:pos x="17" y="16"/>
                </a:cxn>
                <a:cxn ang="0">
                  <a:pos x="15" y="17"/>
                </a:cxn>
                <a:cxn ang="0">
                  <a:pos x="12" y="19"/>
                </a:cxn>
                <a:cxn ang="0">
                  <a:pos x="11" y="20"/>
                </a:cxn>
                <a:cxn ang="0">
                  <a:pos x="5" y="20"/>
                </a:cxn>
                <a:cxn ang="0">
                  <a:pos x="4" y="19"/>
                </a:cxn>
                <a:cxn ang="0">
                  <a:pos x="1" y="17"/>
                </a:cxn>
                <a:cxn ang="0">
                  <a:pos x="0" y="16"/>
                </a:cxn>
                <a:cxn ang="0">
                  <a:pos x="0" y="6"/>
                </a:cxn>
                <a:cxn ang="0">
                  <a:pos x="1" y="3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8" y="0"/>
                </a:cxn>
              </a:cxnLst>
              <a:rect l="0" t="0" r="r" b="b"/>
              <a:pathLst>
                <a:path w="18" h="20">
                  <a:moveTo>
                    <a:pt x="8" y="0"/>
                  </a:moveTo>
                  <a:lnTo>
                    <a:pt x="11" y="2"/>
                  </a:lnTo>
                  <a:lnTo>
                    <a:pt x="15" y="3"/>
                  </a:lnTo>
                  <a:lnTo>
                    <a:pt x="17" y="6"/>
                  </a:lnTo>
                  <a:lnTo>
                    <a:pt x="18" y="7"/>
                  </a:lnTo>
                  <a:lnTo>
                    <a:pt x="18" y="13"/>
                  </a:lnTo>
                  <a:lnTo>
                    <a:pt x="17" y="16"/>
                  </a:lnTo>
                  <a:lnTo>
                    <a:pt x="15" y="17"/>
                  </a:lnTo>
                  <a:lnTo>
                    <a:pt x="12" y="19"/>
                  </a:lnTo>
                  <a:lnTo>
                    <a:pt x="11" y="20"/>
                  </a:lnTo>
                  <a:lnTo>
                    <a:pt x="5" y="20"/>
                  </a:lnTo>
                  <a:lnTo>
                    <a:pt x="4" y="19"/>
                  </a:lnTo>
                  <a:lnTo>
                    <a:pt x="1" y="17"/>
                  </a:lnTo>
                  <a:lnTo>
                    <a:pt x="0" y="16"/>
                  </a:lnTo>
                  <a:lnTo>
                    <a:pt x="0" y="6"/>
                  </a:lnTo>
                  <a:lnTo>
                    <a:pt x="1" y="3"/>
                  </a:lnTo>
                  <a:lnTo>
                    <a:pt x="4" y="2"/>
                  </a:lnTo>
                  <a:lnTo>
                    <a:pt x="5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5" name="Freeform 165"/>
            <p:cNvSpPr>
              <a:spLocks/>
            </p:cNvSpPr>
            <p:nvPr/>
          </p:nvSpPr>
          <p:spPr bwMode="auto">
            <a:xfrm>
              <a:off x="7045325" y="3268663"/>
              <a:ext cx="85725" cy="131763"/>
            </a:xfrm>
            <a:custGeom>
              <a:avLst/>
              <a:gdLst/>
              <a:ahLst/>
              <a:cxnLst>
                <a:cxn ang="0">
                  <a:pos x="48" y="83"/>
                </a:cxn>
                <a:cxn ang="0">
                  <a:pos x="0" y="83"/>
                </a:cxn>
                <a:cxn ang="0">
                  <a:pos x="0" y="81"/>
                </a:cxn>
                <a:cxn ang="0">
                  <a:pos x="14" y="66"/>
                </a:cxn>
                <a:cxn ang="0">
                  <a:pos x="24" y="54"/>
                </a:cxn>
                <a:cxn ang="0">
                  <a:pos x="30" y="46"/>
                </a:cxn>
                <a:cxn ang="0">
                  <a:pos x="34" y="29"/>
                </a:cxn>
                <a:cxn ang="0">
                  <a:pos x="31" y="20"/>
                </a:cxn>
                <a:cxn ang="0">
                  <a:pos x="30" y="17"/>
                </a:cxn>
                <a:cxn ang="0">
                  <a:pos x="26" y="14"/>
                </a:cxn>
                <a:cxn ang="0">
                  <a:pos x="16" y="14"/>
                </a:cxn>
                <a:cxn ang="0">
                  <a:pos x="11" y="16"/>
                </a:cxn>
                <a:cxn ang="0">
                  <a:pos x="7" y="19"/>
                </a:cxn>
                <a:cxn ang="0">
                  <a:pos x="4" y="23"/>
                </a:cxn>
                <a:cxn ang="0">
                  <a:pos x="2" y="23"/>
                </a:cxn>
                <a:cxn ang="0">
                  <a:pos x="4" y="16"/>
                </a:cxn>
                <a:cxn ang="0">
                  <a:pos x="9" y="10"/>
                </a:cxn>
                <a:cxn ang="0">
                  <a:pos x="11" y="5"/>
                </a:cxn>
                <a:cxn ang="0">
                  <a:pos x="17" y="2"/>
                </a:cxn>
                <a:cxn ang="0">
                  <a:pos x="21" y="0"/>
                </a:cxn>
                <a:cxn ang="0">
                  <a:pos x="31" y="0"/>
                </a:cxn>
                <a:cxn ang="0">
                  <a:pos x="36" y="2"/>
                </a:cxn>
                <a:cxn ang="0">
                  <a:pos x="38" y="3"/>
                </a:cxn>
                <a:cxn ang="0">
                  <a:pos x="41" y="6"/>
                </a:cxn>
                <a:cxn ang="0">
                  <a:pos x="46" y="7"/>
                </a:cxn>
                <a:cxn ang="0">
                  <a:pos x="47" y="10"/>
                </a:cxn>
                <a:cxn ang="0">
                  <a:pos x="48" y="14"/>
                </a:cxn>
                <a:cxn ang="0">
                  <a:pos x="50" y="17"/>
                </a:cxn>
                <a:cxn ang="0">
                  <a:pos x="50" y="26"/>
                </a:cxn>
                <a:cxn ang="0">
                  <a:pos x="48" y="32"/>
                </a:cxn>
                <a:cxn ang="0">
                  <a:pos x="46" y="37"/>
                </a:cxn>
                <a:cxn ang="0">
                  <a:pos x="40" y="46"/>
                </a:cxn>
                <a:cxn ang="0">
                  <a:pos x="31" y="56"/>
                </a:cxn>
                <a:cxn ang="0">
                  <a:pos x="20" y="67"/>
                </a:cxn>
                <a:cxn ang="0">
                  <a:pos x="46" y="67"/>
                </a:cxn>
                <a:cxn ang="0">
                  <a:pos x="50" y="63"/>
                </a:cxn>
                <a:cxn ang="0">
                  <a:pos x="51" y="60"/>
                </a:cxn>
                <a:cxn ang="0">
                  <a:pos x="54" y="60"/>
                </a:cxn>
                <a:cxn ang="0">
                  <a:pos x="48" y="83"/>
                </a:cxn>
              </a:cxnLst>
              <a:rect l="0" t="0" r="r" b="b"/>
              <a:pathLst>
                <a:path w="54" h="83">
                  <a:moveTo>
                    <a:pt x="48" y="83"/>
                  </a:moveTo>
                  <a:lnTo>
                    <a:pt x="0" y="83"/>
                  </a:lnTo>
                  <a:lnTo>
                    <a:pt x="0" y="81"/>
                  </a:lnTo>
                  <a:lnTo>
                    <a:pt x="14" y="66"/>
                  </a:lnTo>
                  <a:lnTo>
                    <a:pt x="24" y="54"/>
                  </a:lnTo>
                  <a:lnTo>
                    <a:pt x="30" y="46"/>
                  </a:lnTo>
                  <a:lnTo>
                    <a:pt x="34" y="29"/>
                  </a:lnTo>
                  <a:lnTo>
                    <a:pt x="31" y="20"/>
                  </a:lnTo>
                  <a:lnTo>
                    <a:pt x="30" y="17"/>
                  </a:lnTo>
                  <a:lnTo>
                    <a:pt x="26" y="14"/>
                  </a:lnTo>
                  <a:lnTo>
                    <a:pt x="16" y="14"/>
                  </a:lnTo>
                  <a:lnTo>
                    <a:pt x="11" y="16"/>
                  </a:lnTo>
                  <a:lnTo>
                    <a:pt x="7" y="19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4" y="16"/>
                  </a:lnTo>
                  <a:lnTo>
                    <a:pt x="9" y="10"/>
                  </a:lnTo>
                  <a:lnTo>
                    <a:pt x="11" y="5"/>
                  </a:lnTo>
                  <a:lnTo>
                    <a:pt x="17" y="2"/>
                  </a:lnTo>
                  <a:lnTo>
                    <a:pt x="21" y="0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38" y="3"/>
                  </a:lnTo>
                  <a:lnTo>
                    <a:pt x="41" y="6"/>
                  </a:lnTo>
                  <a:lnTo>
                    <a:pt x="46" y="7"/>
                  </a:lnTo>
                  <a:lnTo>
                    <a:pt x="47" y="10"/>
                  </a:lnTo>
                  <a:lnTo>
                    <a:pt x="48" y="14"/>
                  </a:lnTo>
                  <a:lnTo>
                    <a:pt x="50" y="17"/>
                  </a:lnTo>
                  <a:lnTo>
                    <a:pt x="50" y="26"/>
                  </a:lnTo>
                  <a:lnTo>
                    <a:pt x="48" y="32"/>
                  </a:lnTo>
                  <a:lnTo>
                    <a:pt x="46" y="37"/>
                  </a:lnTo>
                  <a:lnTo>
                    <a:pt x="40" y="46"/>
                  </a:lnTo>
                  <a:lnTo>
                    <a:pt x="31" y="56"/>
                  </a:lnTo>
                  <a:lnTo>
                    <a:pt x="20" y="67"/>
                  </a:lnTo>
                  <a:lnTo>
                    <a:pt x="46" y="67"/>
                  </a:lnTo>
                  <a:lnTo>
                    <a:pt x="50" y="63"/>
                  </a:lnTo>
                  <a:lnTo>
                    <a:pt x="51" y="60"/>
                  </a:lnTo>
                  <a:lnTo>
                    <a:pt x="54" y="60"/>
                  </a:lnTo>
                  <a:lnTo>
                    <a:pt x="48" y="8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6" name="Freeform 166"/>
            <p:cNvSpPr>
              <a:spLocks/>
            </p:cNvSpPr>
            <p:nvPr/>
          </p:nvSpPr>
          <p:spPr bwMode="auto">
            <a:xfrm>
              <a:off x="7146925" y="3271838"/>
              <a:ext cx="84138" cy="1301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53" y="0"/>
                </a:cxn>
                <a:cxn ang="0">
                  <a:pos x="46" y="14"/>
                </a:cxn>
                <a:cxn ang="0">
                  <a:pos x="14" y="14"/>
                </a:cxn>
                <a:cxn ang="0">
                  <a:pos x="10" y="22"/>
                </a:cxn>
                <a:cxn ang="0">
                  <a:pos x="28" y="25"/>
                </a:cxn>
                <a:cxn ang="0">
                  <a:pos x="43" y="32"/>
                </a:cxn>
                <a:cxn ang="0">
                  <a:pos x="47" y="37"/>
                </a:cxn>
                <a:cxn ang="0">
                  <a:pos x="50" y="41"/>
                </a:cxn>
                <a:cxn ang="0">
                  <a:pos x="53" y="52"/>
                </a:cxn>
                <a:cxn ang="0">
                  <a:pos x="51" y="61"/>
                </a:cxn>
                <a:cxn ang="0">
                  <a:pos x="48" y="68"/>
                </a:cxn>
                <a:cxn ang="0">
                  <a:pos x="46" y="72"/>
                </a:cxn>
                <a:cxn ang="0">
                  <a:pos x="44" y="75"/>
                </a:cxn>
                <a:cxn ang="0">
                  <a:pos x="36" y="78"/>
                </a:cxn>
                <a:cxn ang="0">
                  <a:pos x="30" y="81"/>
                </a:cxn>
                <a:cxn ang="0">
                  <a:pos x="26" y="82"/>
                </a:cxn>
                <a:cxn ang="0">
                  <a:pos x="10" y="82"/>
                </a:cxn>
                <a:cxn ang="0">
                  <a:pos x="7" y="81"/>
                </a:cxn>
                <a:cxn ang="0">
                  <a:pos x="4" y="78"/>
                </a:cxn>
                <a:cxn ang="0">
                  <a:pos x="1" y="76"/>
                </a:cxn>
                <a:cxn ang="0">
                  <a:pos x="0" y="74"/>
                </a:cxn>
                <a:cxn ang="0">
                  <a:pos x="0" y="72"/>
                </a:cxn>
                <a:cxn ang="0">
                  <a:pos x="1" y="69"/>
                </a:cxn>
                <a:cxn ang="0">
                  <a:pos x="6" y="65"/>
                </a:cxn>
                <a:cxn ang="0">
                  <a:pos x="7" y="65"/>
                </a:cxn>
                <a:cxn ang="0">
                  <a:pos x="10" y="66"/>
                </a:cxn>
                <a:cxn ang="0">
                  <a:pos x="11" y="66"/>
                </a:cxn>
                <a:cxn ang="0">
                  <a:pos x="13" y="68"/>
                </a:cxn>
                <a:cxn ang="0">
                  <a:pos x="16" y="69"/>
                </a:cxn>
                <a:cxn ang="0">
                  <a:pos x="19" y="72"/>
                </a:cxn>
                <a:cxn ang="0">
                  <a:pos x="24" y="75"/>
                </a:cxn>
                <a:cxn ang="0">
                  <a:pos x="26" y="75"/>
                </a:cxn>
                <a:cxn ang="0">
                  <a:pos x="27" y="76"/>
                </a:cxn>
                <a:cxn ang="0">
                  <a:pos x="33" y="76"/>
                </a:cxn>
                <a:cxn ang="0">
                  <a:pos x="38" y="74"/>
                </a:cxn>
                <a:cxn ang="0">
                  <a:pos x="41" y="68"/>
                </a:cxn>
                <a:cxn ang="0">
                  <a:pos x="43" y="64"/>
                </a:cxn>
                <a:cxn ang="0">
                  <a:pos x="41" y="59"/>
                </a:cxn>
                <a:cxn ang="0">
                  <a:pos x="40" y="54"/>
                </a:cxn>
                <a:cxn ang="0">
                  <a:pos x="36" y="51"/>
                </a:cxn>
                <a:cxn ang="0">
                  <a:pos x="31" y="47"/>
                </a:cxn>
                <a:cxn ang="0">
                  <a:pos x="20" y="42"/>
                </a:cxn>
                <a:cxn ang="0">
                  <a:pos x="6" y="39"/>
                </a:cxn>
                <a:cxn ang="0">
                  <a:pos x="0" y="39"/>
                </a:cxn>
                <a:cxn ang="0">
                  <a:pos x="16" y="0"/>
                </a:cxn>
              </a:cxnLst>
              <a:rect l="0" t="0" r="r" b="b"/>
              <a:pathLst>
                <a:path w="53" h="82">
                  <a:moveTo>
                    <a:pt x="16" y="0"/>
                  </a:moveTo>
                  <a:lnTo>
                    <a:pt x="53" y="0"/>
                  </a:lnTo>
                  <a:lnTo>
                    <a:pt x="46" y="14"/>
                  </a:lnTo>
                  <a:lnTo>
                    <a:pt x="14" y="14"/>
                  </a:lnTo>
                  <a:lnTo>
                    <a:pt x="10" y="22"/>
                  </a:lnTo>
                  <a:lnTo>
                    <a:pt x="28" y="25"/>
                  </a:lnTo>
                  <a:lnTo>
                    <a:pt x="43" y="32"/>
                  </a:lnTo>
                  <a:lnTo>
                    <a:pt x="47" y="37"/>
                  </a:lnTo>
                  <a:lnTo>
                    <a:pt x="50" y="41"/>
                  </a:lnTo>
                  <a:lnTo>
                    <a:pt x="53" y="52"/>
                  </a:lnTo>
                  <a:lnTo>
                    <a:pt x="51" y="61"/>
                  </a:lnTo>
                  <a:lnTo>
                    <a:pt x="48" y="68"/>
                  </a:lnTo>
                  <a:lnTo>
                    <a:pt x="46" y="72"/>
                  </a:lnTo>
                  <a:lnTo>
                    <a:pt x="44" y="75"/>
                  </a:lnTo>
                  <a:lnTo>
                    <a:pt x="36" y="78"/>
                  </a:lnTo>
                  <a:lnTo>
                    <a:pt x="30" y="81"/>
                  </a:lnTo>
                  <a:lnTo>
                    <a:pt x="26" y="82"/>
                  </a:lnTo>
                  <a:lnTo>
                    <a:pt x="10" y="82"/>
                  </a:lnTo>
                  <a:lnTo>
                    <a:pt x="7" y="81"/>
                  </a:lnTo>
                  <a:lnTo>
                    <a:pt x="4" y="78"/>
                  </a:lnTo>
                  <a:lnTo>
                    <a:pt x="1" y="76"/>
                  </a:lnTo>
                  <a:lnTo>
                    <a:pt x="0" y="74"/>
                  </a:lnTo>
                  <a:lnTo>
                    <a:pt x="0" y="72"/>
                  </a:lnTo>
                  <a:lnTo>
                    <a:pt x="1" y="69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10" y="66"/>
                  </a:lnTo>
                  <a:lnTo>
                    <a:pt x="11" y="66"/>
                  </a:lnTo>
                  <a:lnTo>
                    <a:pt x="13" y="68"/>
                  </a:lnTo>
                  <a:lnTo>
                    <a:pt x="16" y="69"/>
                  </a:lnTo>
                  <a:lnTo>
                    <a:pt x="19" y="72"/>
                  </a:lnTo>
                  <a:lnTo>
                    <a:pt x="24" y="75"/>
                  </a:lnTo>
                  <a:lnTo>
                    <a:pt x="26" y="75"/>
                  </a:lnTo>
                  <a:lnTo>
                    <a:pt x="27" y="76"/>
                  </a:lnTo>
                  <a:lnTo>
                    <a:pt x="33" y="76"/>
                  </a:lnTo>
                  <a:lnTo>
                    <a:pt x="38" y="74"/>
                  </a:lnTo>
                  <a:lnTo>
                    <a:pt x="41" y="68"/>
                  </a:lnTo>
                  <a:lnTo>
                    <a:pt x="43" y="64"/>
                  </a:lnTo>
                  <a:lnTo>
                    <a:pt x="41" y="59"/>
                  </a:lnTo>
                  <a:lnTo>
                    <a:pt x="40" y="54"/>
                  </a:lnTo>
                  <a:lnTo>
                    <a:pt x="36" y="51"/>
                  </a:lnTo>
                  <a:lnTo>
                    <a:pt x="31" y="47"/>
                  </a:lnTo>
                  <a:lnTo>
                    <a:pt x="20" y="42"/>
                  </a:lnTo>
                  <a:lnTo>
                    <a:pt x="6" y="39"/>
                  </a:lnTo>
                  <a:lnTo>
                    <a:pt x="0" y="3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7" name="Freeform 167"/>
            <p:cNvSpPr>
              <a:spLocks noEditPoints="1"/>
            </p:cNvSpPr>
            <p:nvPr/>
          </p:nvSpPr>
          <p:spPr bwMode="auto">
            <a:xfrm>
              <a:off x="7408863" y="3268663"/>
              <a:ext cx="80963" cy="133350"/>
            </a:xfrm>
            <a:custGeom>
              <a:avLst/>
              <a:gdLst/>
              <a:ahLst/>
              <a:cxnLst>
                <a:cxn ang="0">
                  <a:pos x="51" y="41"/>
                </a:cxn>
                <a:cxn ang="0">
                  <a:pos x="51" y="53"/>
                </a:cxn>
                <a:cxn ang="0">
                  <a:pos x="48" y="64"/>
                </a:cxn>
                <a:cxn ang="0">
                  <a:pos x="45" y="73"/>
                </a:cxn>
                <a:cxn ang="0">
                  <a:pos x="43" y="76"/>
                </a:cxn>
                <a:cxn ang="0">
                  <a:pos x="38" y="78"/>
                </a:cxn>
                <a:cxn ang="0">
                  <a:pos x="35" y="81"/>
                </a:cxn>
                <a:cxn ang="0">
                  <a:pos x="33" y="83"/>
                </a:cxn>
                <a:cxn ang="0">
                  <a:pos x="28" y="84"/>
                </a:cxn>
                <a:cxn ang="0">
                  <a:pos x="21" y="84"/>
                </a:cxn>
                <a:cxn ang="0">
                  <a:pos x="18" y="83"/>
                </a:cxn>
                <a:cxn ang="0">
                  <a:pos x="14" y="81"/>
                </a:cxn>
                <a:cxn ang="0">
                  <a:pos x="11" y="77"/>
                </a:cxn>
                <a:cxn ang="0">
                  <a:pos x="7" y="73"/>
                </a:cxn>
                <a:cxn ang="0">
                  <a:pos x="6" y="70"/>
                </a:cxn>
                <a:cxn ang="0">
                  <a:pos x="3" y="66"/>
                </a:cxn>
                <a:cxn ang="0">
                  <a:pos x="1" y="63"/>
                </a:cxn>
                <a:cxn ang="0">
                  <a:pos x="0" y="53"/>
                </a:cxn>
                <a:cxn ang="0">
                  <a:pos x="0" y="30"/>
                </a:cxn>
                <a:cxn ang="0">
                  <a:pos x="3" y="19"/>
                </a:cxn>
                <a:cxn ang="0">
                  <a:pos x="6" y="13"/>
                </a:cxn>
                <a:cxn ang="0">
                  <a:pos x="8" y="9"/>
                </a:cxn>
                <a:cxn ang="0">
                  <a:pos x="13" y="5"/>
                </a:cxn>
                <a:cxn ang="0">
                  <a:pos x="17" y="2"/>
                </a:cxn>
                <a:cxn ang="0">
                  <a:pos x="21" y="0"/>
                </a:cxn>
                <a:cxn ang="0">
                  <a:pos x="30" y="0"/>
                </a:cxn>
                <a:cxn ang="0">
                  <a:pos x="34" y="2"/>
                </a:cxn>
                <a:cxn ang="0">
                  <a:pos x="38" y="5"/>
                </a:cxn>
                <a:cxn ang="0">
                  <a:pos x="43" y="9"/>
                </a:cxn>
                <a:cxn ang="0">
                  <a:pos x="48" y="17"/>
                </a:cxn>
                <a:cxn ang="0">
                  <a:pos x="51" y="30"/>
                </a:cxn>
                <a:cxn ang="0">
                  <a:pos x="51" y="41"/>
                </a:cxn>
                <a:cxn ang="0">
                  <a:pos x="34" y="41"/>
                </a:cxn>
                <a:cxn ang="0">
                  <a:pos x="34" y="12"/>
                </a:cxn>
                <a:cxn ang="0">
                  <a:pos x="33" y="9"/>
                </a:cxn>
                <a:cxn ang="0">
                  <a:pos x="28" y="5"/>
                </a:cxn>
                <a:cxn ang="0">
                  <a:pos x="21" y="5"/>
                </a:cxn>
                <a:cxn ang="0">
                  <a:pos x="20" y="7"/>
                </a:cxn>
                <a:cxn ang="0">
                  <a:pos x="18" y="9"/>
                </a:cxn>
                <a:cxn ang="0">
                  <a:pos x="18" y="13"/>
                </a:cxn>
                <a:cxn ang="0">
                  <a:pos x="17" y="19"/>
                </a:cxn>
                <a:cxn ang="0">
                  <a:pos x="17" y="64"/>
                </a:cxn>
                <a:cxn ang="0">
                  <a:pos x="18" y="68"/>
                </a:cxn>
                <a:cxn ang="0">
                  <a:pos x="18" y="73"/>
                </a:cxn>
                <a:cxn ang="0">
                  <a:pos x="21" y="78"/>
                </a:cxn>
                <a:cxn ang="0">
                  <a:pos x="23" y="80"/>
                </a:cxn>
                <a:cxn ang="0">
                  <a:pos x="27" y="80"/>
                </a:cxn>
                <a:cxn ang="0">
                  <a:pos x="30" y="78"/>
                </a:cxn>
                <a:cxn ang="0">
                  <a:pos x="30" y="77"/>
                </a:cxn>
                <a:cxn ang="0">
                  <a:pos x="33" y="74"/>
                </a:cxn>
                <a:cxn ang="0">
                  <a:pos x="34" y="71"/>
                </a:cxn>
                <a:cxn ang="0">
                  <a:pos x="34" y="67"/>
                </a:cxn>
                <a:cxn ang="0">
                  <a:pos x="34" y="41"/>
                </a:cxn>
              </a:cxnLst>
              <a:rect l="0" t="0" r="r" b="b"/>
              <a:pathLst>
                <a:path w="51" h="84">
                  <a:moveTo>
                    <a:pt x="51" y="41"/>
                  </a:moveTo>
                  <a:lnTo>
                    <a:pt x="51" y="53"/>
                  </a:lnTo>
                  <a:lnTo>
                    <a:pt x="48" y="64"/>
                  </a:lnTo>
                  <a:lnTo>
                    <a:pt x="45" y="73"/>
                  </a:lnTo>
                  <a:lnTo>
                    <a:pt x="43" y="76"/>
                  </a:lnTo>
                  <a:lnTo>
                    <a:pt x="38" y="78"/>
                  </a:lnTo>
                  <a:lnTo>
                    <a:pt x="35" y="81"/>
                  </a:lnTo>
                  <a:lnTo>
                    <a:pt x="33" y="83"/>
                  </a:lnTo>
                  <a:lnTo>
                    <a:pt x="28" y="84"/>
                  </a:lnTo>
                  <a:lnTo>
                    <a:pt x="21" y="84"/>
                  </a:lnTo>
                  <a:lnTo>
                    <a:pt x="18" y="83"/>
                  </a:lnTo>
                  <a:lnTo>
                    <a:pt x="14" y="81"/>
                  </a:lnTo>
                  <a:lnTo>
                    <a:pt x="11" y="77"/>
                  </a:lnTo>
                  <a:lnTo>
                    <a:pt x="7" y="73"/>
                  </a:lnTo>
                  <a:lnTo>
                    <a:pt x="6" y="70"/>
                  </a:lnTo>
                  <a:lnTo>
                    <a:pt x="3" y="66"/>
                  </a:lnTo>
                  <a:lnTo>
                    <a:pt x="1" y="63"/>
                  </a:lnTo>
                  <a:lnTo>
                    <a:pt x="0" y="53"/>
                  </a:lnTo>
                  <a:lnTo>
                    <a:pt x="0" y="30"/>
                  </a:lnTo>
                  <a:lnTo>
                    <a:pt x="3" y="19"/>
                  </a:lnTo>
                  <a:lnTo>
                    <a:pt x="6" y="13"/>
                  </a:lnTo>
                  <a:lnTo>
                    <a:pt x="8" y="9"/>
                  </a:lnTo>
                  <a:lnTo>
                    <a:pt x="13" y="5"/>
                  </a:lnTo>
                  <a:lnTo>
                    <a:pt x="17" y="2"/>
                  </a:lnTo>
                  <a:lnTo>
                    <a:pt x="21" y="0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38" y="5"/>
                  </a:lnTo>
                  <a:lnTo>
                    <a:pt x="43" y="9"/>
                  </a:lnTo>
                  <a:lnTo>
                    <a:pt x="48" y="17"/>
                  </a:lnTo>
                  <a:lnTo>
                    <a:pt x="51" y="30"/>
                  </a:lnTo>
                  <a:lnTo>
                    <a:pt x="51" y="41"/>
                  </a:lnTo>
                  <a:close/>
                  <a:moveTo>
                    <a:pt x="34" y="41"/>
                  </a:moveTo>
                  <a:lnTo>
                    <a:pt x="34" y="12"/>
                  </a:lnTo>
                  <a:lnTo>
                    <a:pt x="33" y="9"/>
                  </a:lnTo>
                  <a:lnTo>
                    <a:pt x="28" y="5"/>
                  </a:lnTo>
                  <a:lnTo>
                    <a:pt x="21" y="5"/>
                  </a:lnTo>
                  <a:lnTo>
                    <a:pt x="20" y="7"/>
                  </a:lnTo>
                  <a:lnTo>
                    <a:pt x="18" y="9"/>
                  </a:lnTo>
                  <a:lnTo>
                    <a:pt x="18" y="13"/>
                  </a:lnTo>
                  <a:lnTo>
                    <a:pt x="17" y="19"/>
                  </a:lnTo>
                  <a:lnTo>
                    <a:pt x="17" y="64"/>
                  </a:lnTo>
                  <a:lnTo>
                    <a:pt x="18" y="68"/>
                  </a:lnTo>
                  <a:lnTo>
                    <a:pt x="18" y="73"/>
                  </a:lnTo>
                  <a:lnTo>
                    <a:pt x="21" y="78"/>
                  </a:lnTo>
                  <a:lnTo>
                    <a:pt x="23" y="80"/>
                  </a:lnTo>
                  <a:lnTo>
                    <a:pt x="27" y="80"/>
                  </a:lnTo>
                  <a:lnTo>
                    <a:pt x="30" y="78"/>
                  </a:lnTo>
                  <a:lnTo>
                    <a:pt x="30" y="77"/>
                  </a:lnTo>
                  <a:lnTo>
                    <a:pt x="33" y="74"/>
                  </a:lnTo>
                  <a:lnTo>
                    <a:pt x="34" y="71"/>
                  </a:lnTo>
                  <a:lnTo>
                    <a:pt x="34" y="67"/>
                  </a:lnTo>
                  <a:lnTo>
                    <a:pt x="34" y="4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8" name="Freeform 168"/>
            <p:cNvSpPr>
              <a:spLocks/>
            </p:cNvSpPr>
            <p:nvPr/>
          </p:nvSpPr>
          <p:spPr bwMode="auto">
            <a:xfrm>
              <a:off x="7507288" y="3370263"/>
              <a:ext cx="30163" cy="31750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2" y="2"/>
                </a:cxn>
                <a:cxn ang="0">
                  <a:pos x="16" y="3"/>
                </a:cxn>
                <a:cxn ang="0">
                  <a:pos x="17" y="6"/>
                </a:cxn>
                <a:cxn ang="0">
                  <a:pos x="19" y="7"/>
                </a:cxn>
                <a:cxn ang="0">
                  <a:pos x="19" y="13"/>
                </a:cxn>
                <a:cxn ang="0">
                  <a:pos x="17" y="16"/>
                </a:cxn>
                <a:cxn ang="0">
                  <a:pos x="16" y="17"/>
                </a:cxn>
                <a:cxn ang="0">
                  <a:pos x="13" y="19"/>
                </a:cxn>
                <a:cxn ang="0">
                  <a:pos x="12" y="20"/>
                </a:cxn>
                <a:cxn ang="0">
                  <a:pos x="6" y="20"/>
                </a:cxn>
                <a:cxn ang="0">
                  <a:pos x="5" y="19"/>
                </a:cxn>
                <a:cxn ang="0">
                  <a:pos x="2" y="17"/>
                </a:cxn>
                <a:cxn ang="0">
                  <a:pos x="0" y="16"/>
                </a:cxn>
                <a:cxn ang="0">
                  <a:pos x="0" y="6"/>
                </a:cxn>
                <a:cxn ang="0">
                  <a:pos x="2" y="3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9" y="0"/>
                </a:cxn>
              </a:cxnLst>
              <a:rect l="0" t="0" r="r" b="b"/>
              <a:pathLst>
                <a:path w="19" h="20">
                  <a:moveTo>
                    <a:pt x="9" y="0"/>
                  </a:moveTo>
                  <a:lnTo>
                    <a:pt x="12" y="2"/>
                  </a:lnTo>
                  <a:lnTo>
                    <a:pt x="16" y="3"/>
                  </a:lnTo>
                  <a:lnTo>
                    <a:pt x="17" y="6"/>
                  </a:lnTo>
                  <a:lnTo>
                    <a:pt x="19" y="7"/>
                  </a:lnTo>
                  <a:lnTo>
                    <a:pt x="19" y="13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3" y="19"/>
                  </a:lnTo>
                  <a:lnTo>
                    <a:pt x="12" y="20"/>
                  </a:lnTo>
                  <a:lnTo>
                    <a:pt x="6" y="20"/>
                  </a:lnTo>
                  <a:lnTo>
                    <a:pt x="5" y="19"/>
                  </a:lnTo>
                  <a:lnTo>
                    <a:pt x="2" y="17"/>
                  </a:lnTo>
                  <a:lnTo>
                    <a:pt x="0" y="16"/>
                  </a:lnTo>
                  <a:lnTo>
                    <a:pt x="0" y="6"/>
                  </a:lnTo>
                  <a:lnTo>
                    <a:pt x="2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9" name="Freeform 169"/>
            <p:cNvSpPr>
              <a:spLocks/>
            </p:cNvSpPr>
            <p:nvPr/>
          </p:nvSpPr>
          <p:spPr bwMode="auto">
            <a:xfrm>
              <a:off x="7553325" y="3271838"/>
              <a:ext cx="82550" cy="13017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52" y="0"/>
                </a:cxn>
                <a:cxn ang="0">
                  <a:pos x="45" y="14"/>
                </a:cxn>
                <a:cxn ang="0">
                  <a:pos x="14" y="14"/>
                </a:cxn>
                <a:cxn ang="0">
                  <a:pos x="10" y="22"/>
                </a:cxn>
                <a:cxn ang="0">
                  <a:pos x="28" y="25"/>
                </a:cxn>
                <a:cxn ang="0">
                  <a:pos x="42" y="32"/>
                </a:cxn>
                <a:cxn ang="0">
                  <a:pos x="47" y="37"/>
                </a:cxn>
                <a:cxn ang="0">
                  <a:pos x="50" y="41"/>
                </a:cxn>
                <a:cxn ang="0">
                  <a:pos x="52" y="52"/>
                </a:cxn>
                <a:cxn ang="0">
                  <a:pos x="51" y="61"/>
                </a:cxn>
                <a:cxn ang="0">
                  <a:pos x="48" y="68"/>
                </a:cxn>
                <a:cxn ang="0">
                  <a:pos x="47" y="72"/>
                </a:cxn>
                <a:cxn ang="0">
                  <a:pos x="44" y="75"/>
                </a:cxn>
                <a:cxn ang="0">
                  <a:pos x="35" y="78"/>
                </a:cxn>
                <a:cxn ang="0">
                  <a:pos x="30" y="81"/>
                </a:cxn>
                <a:cxn ang="0">
                  <a:pos x="25" y="82"/>
                </a:cxn>
                <a:cxn ang="0">
                  <a:pos x="10" y="82"/>
                </a:cxn>
                <a:cxn ang="0">
                  <a:pos x="7" y="81"/>
                </a:cxn>
                <a:cxn ang="0">
                  <a:pos x="4" y="78"/>
                </a:cxn>
                <a:cxn ang="0">
                  <a:pos x="1" y="76"/>
                </a:cxn>
                <a:cxn ang="0">
                  <a:pos x="0" y="74"/>
                </a:cxn>
                <a:cxn ang="0">
                  <a:pos x="0" y="72"/>
                </a:cxn>
                <a:cxn ang="0">
                  <a:pos x="1" y="69"/>
                </a:cxn>
                <a:cxn ang="0">
                  <a:pos x="4" y="66"/>
                </a:cxn>
                <a:cxn ang="0">
                  <a:pos x="7" y="65"/>
                </a:cxn>
                <a:cxn ang="0">
                  <a:pos x="8" y="65"/>
                </a:cxn>
                <a:cxn ang="0">
                  <a:pos x="10" y="66"/>
                </a:cxn>
                <a:cxn ang="0">
                  <a:pos x="11" y="66"/>
                </a:cxn>
                <a:cxn ang="0">
                  <a:pos x="13" y="68"/>
                </a:cxn>
                <a:cxn ang="0">
                  <a:pos x="15" y="69"/>
                </a:cxn>
                <a:cxn ang="0">
                  <a:pos x="18" y="72"/>
                </a:cxn>
                <a:cxn ang="0">
                  <a:pos x="24" y="75"/>
                </a:cxn>
                <a:cxn ang="0">
                  <a:pos x="25" y="75"/>
                </a:cxn>
                <a:cxn ang="0">
                  <a:pos x="27" y="76"/>
                </a:cxn>
                <a:cxn ang="0">
                  <a:pos x="32" y="76"/>
                </a:cxn>
                <a:cxn ang="0">
                  <a:pos x="38" y="74"/>
                </a:cxn>
                <a:cxn ang="0">
                  <a:pos x="41" y="68"/>
                </a:cxn>
                <a:cxn ang="0">
                  <a:pos x="42" y="64"/>
                </a:cxn>
                <a:cxn ang="0">
                  <a:pos x="41" y="59"/>
                </a:cxn>
                <a:cxn ang="0">
                  <a:pos x="40" y="54"/>
                </a:cxn>
                <a:cxn ang="0">
                  <a:pos x="35" y="51"/>
                </a:cxn>
                <a:cxn ang="0">
                  <a:pos x="31" y="47"/>
                </a:cxn>
                <a:cxn ang="0">
                  <a:pos x="20" y="42"/>
                </a:cxn>
                <a:cxn ang="0">
                  <a:pos x="5" y="39"/>
                </a:cxn>
                <a:cxn ang="0">
                  <a:pos x="0" y="39"/>
                </a:cxn>
                <a:cxn ang="0">
                  <a:pos x="15" y="0"/>
                </a:cxn>
              </a:cxnLst>
              <a:rect l="0" t="0" r="r" b="b"/>
              <a:pathLst>
                <a:path w="52" h="82">
                  <a:moveTo>
                    <a:pt x="15" y="0"/>
                  </a:moveTo>
                  <a:lnTo>
                    <a:pt x="52" y="0"/>
                  </a:lnTo>
                  <a:lnTo>
                    <a:pt x="45" y="14"/>
                  </a:lnTo>
                  <a:lnTo>
                    <a:pt x="14" y="14"/>
                  </a:lnTo>
                  <a:lnTo>
                    <a:pt x="10" y="22"/>
                  </a:lnTo>
                  <a:lnTo>
                    <a:pt x="28" y="25"/>
                  </a:lnTo>
                  <a:lnTo>
                    <a:pt x="42" y="32"/>
                  </a:lnTo>
                  <a:lnTo>
                    <a:pt x="47" y="37"/>
                  </a:lnTo>
                  <a:lnTo>
                    <a:pt x="50" y="41"/>
                  </a:lnTo>
                  <a:lnTo>
                    <a:pt x="52" y="52"/>
                  </a:lnTo>
                  <a:lnTo>
                    <a:pt x="51" y="61"/>
                  </a:lnTo>
                  <a:lnTo>
                    <a:pt x="48" y="68"/>
                  </a:lnTo>
                  <a:lnTo>
                    <a:pt x="47" y="72"/>
                  </a:lnTo>
                  <a:lnTo>
                    <a:pt x="44" y="75"/>
                  </a:lnTo>
                  <a:lnTo>
                    <a:pt x="35" y="78"/>
                  </a:lnTo>
                  <a:lnTo>
                    <a:pt x="30" y="81"/>
                  </a:lnTo>
                  <a:lnTo>
                    <a:pt x="25" y="82"/>
                  </a:lnTo>
                  <a:lnTo>
                    <a:pt x="10" y="82"/>
                  </a:lnTo>
                  <a:lnTo>
                    <a:pt x="7" y="81"/>
                  </a:lnTo>
                  <a:lnTo>
                    <a:pt x="4" y="78"/>
                  </a:lnTo>
                  <a:lnTo>
                    <a:pt x="1" y="76"/>
                  </a:lnTo>
                  <a:lnTo>
                    <a:pt x="0" y="74"/>
                  </a:lnTo>
                  <a:lnTo>
                    <a:pt x="0" y="72"/>
                  </a:lnTo>
                  <a:lnTo>
                    <a:pt x="1" y="69"/>
                  </a:lnTo>
                  <a:lnTo>
                    <a:pt x="4" y="66"/>
                  </a:lnTo>
                  <a:lnTo>
                    <a:pt x="7" y="65"/>
                  </a:lnTo>
                  <a:lnTo>
                    <a:pt x="8" y="65"/>
                  </a:lnTo>
                  <a:lnTo>
                    <a:pt x="10" y="66"/>
                  </a:lnTo>
                  <a:lnTo>
                    <a:pt x="11" y="66"/>
                  </a:lnTo>
                  <a:lnTo>
                    <a:pt x="13" y="68"/>
                  </a:lnTo>
                  <a:lnTo>
                    <a:pt x="15" y="69"/>
                  </a:lnTo>
                  <a:lnTo>
                    <a:pt x="18" y="72"/>
                  </a:lnTo>
                  <a:lnTo>
                    <a:pt x="24" y="75"/>
                  </a:lnTo>
                  <a:lnTo>
                    <a:pt x="25" y="75"/>
                  </a:lnTo>
                  <a:lnTo>
                    <a:pt x="27" y="76"/>
                  </a:lnTo>
                  <a:lnTo>
                    <a:pt x="32" y="76"/>
                  </a:lnTo>
                  <a:lnTo>
                    <a:pt x="38" y="74"/>
                  </a:lnTo>
                  <a:lnTo>
                    <a:pt x="41" y="68"/>
                  </a:lnTo>
                  <a:lnTo>
                    <a:pt x="42" y="64"/>
                  </a:lnTo>
                  <a:lnTo>
                    <a:pt x="41" y="59"/>
                  </a:lnTo>
                  <a:lnTo>
                    <a:pt x="40" y="54"/>
                  </a:lnTo>
                  <a:lnTo>
                    <a:pt x="35" y="51"/>
                  </a:lnTo>
                  <a:lnTo>
                    <a:pt x="31" y="47"/>
                  </a:lnTo>
                  <a:lnTo>
                    <a:pt x="20" y="42"/>
                  </a:lnTo>
                  <a:lnTo>
                    <a:pt x="5" y="39"/>
                  </a:lnTo>
                  <a:lnTo>
                    <a:pt x="0" y="39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0" name="Freeform 170"/>
            <p:cNvSpPr>
              <a:spLocks noEditPoints="1"/>
            </p:cNvSpPr>
            <p:nvPr/>
          </p:nvSpPr>
          <p:spPr bwMode="auto">
            <a:xfrm>
              <a:off x="7812088" y="3268663"/>
              <a:ext cx="80963" cy="133350"/>
            </a:xfrm>
            <a:custGeom>
              <a:avLst/>
              <a:gdLst/>
              <a:ahLst/>
              <a:cxnLst>
                <a:cxn ang="0">
                  <a:pos x="51" y="41"/>
                </a:cxn>
                <a:cxn ang="0">
                  <a:pos x="51" y="53"/>
                </a:cxn>
                <a:cxn ang="0">
                  <a:pos x="49" y="64"/>
                </a:cxn>
                <a:cxn ang="0">
                  <a:pos x="46" y="73"/>
                </a:cxn>
                <a:cxn ang="0">
                  <a:pos x="43" y="76"/>
                </a:cxn>
                <a:cxn ang="0">
                  <a:pos x="39" y="78"/>
                </a:cxn>
                <a:cxn ang="0">
                  <a:pos x="36" y="81"/>
                </a:cxn>
                <a:cxn ang="0">
                  <a:pos x="33" y="83"/>
                </a:cxn>
                <a:cxn ang="0">
                  <a:pos x="29" y="84"/>
                </a:cxn>
                <a:cxn ang="0">
                  <a:pos x="22" y="84"/>
                </a:cxn>
                <a:cxn ang="0">
                  <a:pos x="19" y="83"/>
                </a:cxn>
                <a:cxn ang="0">
                  <a:pos x="14" y="81"/>
                </a:cxn>
                <a:cxn ang="0">
                  <a:pos x="12" y="77"/>
                </a:cxn>
                <a:cxn ang="0">
                  <a:pos x="7" y="73"/>
                </a:cxn>
                <a:cxn ang="0">
                  <a:pos x="6" y="70"/>
                </a:cxn>
                <a:cxn ang="0">
                  <a:pos x="3" y="66"/>
                </a:cxn>
                <a:cxn ang="0">
                  <a:pos x="2" y="63"/>
                </a:cxn>
                <a:cxn ang="0">
                  <a:pos x="0" y="53"/>
                </a:cxn>
                <a:cxn ang="0">
                  <a:pos x="0" y="30"/>
                </a:cxn>
                <a:cxn ang="0">
                  <a:pos x="3" y="19"/>
                </a:cxn>
                <a:cxn ang="0">
                  <a:pos x="6" y="13"/>
                </a:cxn>
                <a:cxn ang="0">
                  <a:pos x="9" y="9"/>
                </a:cxn>
                <a:cxn ang="0">
                  <a:pos x="13" y="5"/>
                </a:cxn>
                <a:cxn ang="0">
                  <a:pos x="17" y="2"/>
                </a:cxn>
                <a:cxn ang="0">
                  <a:pos x="22" y="0"/>
                </a:cxn>
                <a:cxn ang="0">
                  <a:pos x="30" y="0"/>
                </a:cxn>
                <a:cxn ang="0">
                  <a:pos x="34" y="2"/>
                </a:cxn>
                <a:cxn ang="0">
                  <a:pos x="39" y="5"/>
                </a:cxn>
                <a:cxn ang="0">
                  <a:pos x="43" y="9"/>
                </a:cxn>
                <a:cxn ang="0">
                  <a:pos x="49" y="17"/>
                </a:cxn>
                <a:cxn ang="0">
                  <a:pos x="51" y="30"/>
                </a:cxn>
                <a:cxn ang="0">
                  <a:pos x="51" y="41"/>
                </a:cxn>
                <a:cxn ang="0">
                  <a:pos x="34" y="41"/>
                </a:cxn>
                <a:cxn ang="0">
                  <a:pos x="34" y="12"/>
                </a:cxn>
                <a:cxn ang="0">
                  <a:pos x="33" y="9"/>
                </a:cxn>
                <a:cxn ang="0">
                  <a:pos x="29" y="5"/>
                </a:cxn>
                <a:cxn ang="0">
                  <a:pos x="22" y="5"/>
                </a:cxn>
                <a:cxn ang="0">
                  <a:pos x="20" y="7"/>
                </a:cxn>
                <a:cxn ang="0">
                  <a:pos x="19" y="9"/>
                </a:cxn>
                <a:cxn ang="0">
                  <a:pos x="19" y="13"/>
                </a:cxn>
                <a:cxn ang="0">
                  <a:pos x="17" y="19"/>
                </a:cxn>
                <a:cxn ang="0">
                  <a:pos x="17" y="64"/>
                </a:cxn>
                <a:cxn ang="0">
                  <a:pos x="19" y="68"/>
                </a:cxn>
                <a:cxn ang="0">
                  <a:pos x="19" y="73"/>
                </a:cxn>
                <a:cxn ang="0">
                  <a:pos x="22" y="78"/>
                </a:cxn>
                <a:cxn ang="0">
                  <a:pos x="23" y="80"/>
                </a:cxn>
                <a:cxn ang="0">
                  <a:pos x="27" y="80"/>
                </a:cxn>
                <a:cxn ang="0">
                  <a:pos x="30" y="78"/>
                </a:cxn>
                <a:cxn ang="0">
                  <a:pos x="30" y="77"/>
                </a:cxn>
                <a:cxn ang="0">
                  <a:pos x="33" y="74"/>
                </a:cxn>
                <a:cxn ang="0">
                  <a:pos x="34" y="71"/>
                </a:cxn>
                <a:cxn ang="0">
                  <a:pos x="34" y="67"/>
                </a:cxn>
                <a:cxn ang="0">
                  <a:pos x="34" y="41"/>
                </a:cxn>
              </a:cxnLst>
              <a:rect l="0" t="0" r="r" b="b"/>
              <a:pathLst>
                <a:path w="51" h="84">
                  <a:moveTo>
                    <a:pt x="51" y="41"/>
                  </a:moveTo>
                  <a:lnTo>
                    <a:pt x="51" y="53"/>
                  </a:lnTo>
                  <a:lnTo>
                    <a:pt x="49" y="64"/>
                  </a:lnTo>
                  <a:lnTo>
                    <a:pt x="46" y="73"/>
                  </a:lnTo>
                  <a:lnTo>
                    <a:pt x="43" y="76"/>
                  </a:lnTo>
                  <a:lnTo>
                    <a:pt x="39" y="78"/>
                  </a:lnTo>
                  <a:lnTo>
                    <a:pt x="36" y="81"/>
                  </a:lnTo>
                  <a:lnTo>
                    <a:pt x="33" y="83"/>
                  </a:lnTo>
                  <a:lnTo>
                    <a:pt x="29" y="84"/>
                  </a:lnTo>
                  <a:lnTo>
                    <a:pt x="22" y="84"/>
                  </a:lnTo>
                  <a:lnTo>
                    <a:pt x="19" y="83"/>
                  </a:lnTo>
                  <a:lnTo>
                    <a:pt x="14" y="81"/>
                  </a:lnTo>
                  <a:lnTo>
                    <a:pt x="12" y="77"/>
                  </a:lnTo>
                  <a:lnTo>
                    <a:pt x="7" y="73"/>
                  </a:lnTo>
                  <a:lnTo>
                    <a:pt x="6" y="70"/>
                  </a:lnTo>
                  <a:lnTo>
                    <a:pt x="3" y="66"/>
                  </a:lnTo>
                  <a:lnTo>
                    <a:pt x="2" y="63"/>
                  </a:lnTo>
                  <a:lnTo>
                    <a:pt x="0" y="53"/>
                  </a:lnTo>
                  <a:lnTo>
                    <a:pt x="0" y="30"/>
                  </a:lnTo>
                  <a:lnTo>
                    <a:pt x="3" y="19"/>
                  </a:lnTo>
                  <a:lnTo>
                    <a:pt x="6" y="13"/>
                  </a:lnTo>
                  <a:lnTo>
                    <a:pt x="9" y="9"/>
                  </a:lnTo>
                  <a:lnTo>
                    <a:pt x="13" y="5"/>
                  </a:lnTo>
                  <a:lnTo>
                    <a:pt x="17" y="2"/>
                  </a:lnTo>
                  <a:lnTo>
                    <a:pt x="22" y="0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39" y="5"/>
                  </a:lnTo>
                  <a:lnTo>
                    <a:pt x="43" y="9"/>
                  </a:lnTo>
                  <a:lnTo>
                    <a:pt x="49" y="17"/>
                  </a:lnTo>
                  <a:lnTo>
                    <a:pt x="51" y="30"/>
                  </a:lnTo>
                  <a:lnTo>
                    <a:pt x="51" y="41"/>
                  </a:lnTo>
                  <a:close/>
                  <a:moveTo>
                    <a:pt x="34" y="41"/>
                  </a:moveTo>
                  <a:lnTo>
                    <a:pt x="34" y="12"/>
                  </a:lnTo>
                  <a:lnTo>
                    <a:pt x="33" y="9"/>
                  </a:lnTo>
                  <a:lnTo>
                    <a:pt x="29" y="5"/>
                  </a:lnTo>
                  <a:lnTo>
                    <a:pt x="22" y="5"/>
                  </a:lnTo>
                  <a:lnTo>
                    <a:pt x="20" y="7"/>
                  </a:lnTo>
                  <a:lnTo>
                    <a:pt x="19" y="9"/>
                  </a:lnTo>
                  <a:lnTo>
                    <a:pt x="19" y="13"/>
                  </a:lnTo>
                  <a:lnTo>
                    <a:pt x="17" y="19"/>
                  </a:lnTo>
                  <a:lnTo>
                    <a:pt x="17" y="64"/>
                  </a:lnTo>
                  <a:lnTo>
                    <a:pt x="19" y="68"/>
                  </a:lnTo>
                  <a:lnTo>
                    <a:pt x="19" y="73"/>
                  </a:lnTo>
                  <a:lnTo>
                    <a:pt x="22" y="78"/>
                  </a:lnTo>
                  <a:lnTo>
                    <a:pt x="23" y="80"/>
                  </a:lnTo>
                  <a:lnTo>
                    <a:pt x="27" y="80"/>
                  </a:lnTo>
                  <a:lnTo>
                    <a:pt x="30" y="78"/>
                  </a:lnTo>
                  <a:lnTo>
                    <a:pt x="30" y="77"/>
                  </a:lnTo>
                  <a:lnTo>
                    <a:pt x="33" y="74"/>
                  </a:lnTo>
                  <a:lnTo>
                    <a:pt x="34" y="71"/>
                  </a:lnTo>
                  <a:lnTo>
                    <a:pt x="34" y="67"/>
                  </a:lnTo>
                  <a:lnTo>
                    <a:pt x="34" y="4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1" name="Freeform 171"/>
            <p:cNvSpPr>
              <a:spLocks/>
            </p:cNvSpPr>
            <p:nvPr/>
          </p:nvSpPr>
          <p:spPr bwMode="auto">
            <a:xfrm>
              <a:off x="7912100" y="3370263"/>
              <a:ext cx="28575" cy="317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1" y="2"/>
                </a:cxn>
                <a:cxn ang="0">
                  <a:pos x="15" y="3"/>
                </a:cxn>
                <a:cxn ang="0">
                  <a:pos x="17" y="6"/>
                </a:cxn>
                <a:cxn ang="0">
                  <a:pos x="18" y="7"/>
                </a:cxn>
                <a:cxn ang="0">
                  <a:pos x="18" y="13"/>
                </a:cxn>
                <a:cxn ang="0">
                  <a:pos x="17" y="16"/>
                </a:cxn>
                <a:cxn ang="0">
                  <a:pos x="15" y="17"/>
                </a:cxn>
                <a:cxn ang="0">
                  <a:pos x="13" y="19"/>
                </a:cxn>
                <a:cxn ang="0">
                  <a:pos x="11" y="20"/>
                </a:cxn>
                <a:cxn ang="0">
                  <a:pos x="5" y="20"/>
                </a:cxn>
                <a:cxn ang="0">
                  <a:pos x="4" y="19"/>
                </a:cxn>
                <a:cxn ang="0">
                  <a:pos x="1" y="17"/>
                </a:cxn>
                <a:cxn ang="0">
                  <a:pos x="0" y="16"/>
                </a:cxn>
                <a:cxn ang="0">
                  <a:pos x="0" y="6"/>
                </a:cxn>
                <a:cxn ang="0">
                  <a:pos x="1" y="3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8" y="0"/>
                </a:cxn>
              </a:cxnLst>
              <a:rect l="0" t="0" r="r" b="b"/>
              <a:pathLst>
                <a:path w="18" h="20">
                  <a:moveTo>
                    <a:pt x="8" y="0"/>
                  </a:moveTo>
                  <a:lnTo>
                    <a:pt x="11" y="2"/>
                  </a:lnTo>
                  <a:lnTo>
                    <a:pt x="15" y="3"/>
                  </a:lnTo>
                  <a:lnTo>
                    <a:pt x="17" y="6"/>
                  </a:lnTo>
                  <a:lnTo>
                    <a:pt x="18" y="7"/>
                  </a:lnTo>
                  <a:lnTo>
                    <a:pt x="18" y="13"/>
                  </a:lnTo>
                  <a:lnTo>
                    <a:pt x="17" y="16"/>
                  </a:lnTo>
                  <a:lnTo>
                    <a:pt x="15" y="17"/>
                  </a:lnTo>
                  <a:lnTo>
                    <a:pt x="13" y="19"/>
                  </a:lnTo>
                  <a:lnTo>
                    <a:pt x="11" y="20"/>
                  </a:lnTo>
                  <a:lnTo>
                    <a:pt x="5" y="20"/>
                  </a:lnTo>
                  <a:lnTo>
                    <a:pt x="4" y="19"/>
                  </a:lnTo>
                  <a:lnTo>
                    <a:pt x="1" y="17"/>
                  </a:lnTo>
                  <a:lnTo>
                    <a:pt x="0" y="16"/>
                  </a:lnTo>
                  <a:lnTo>
                    <a:pt x="0" y="6"/>
                  </a:lnTo>
                  <a:lnTo>
                    <a:pt x="1" y="3"/>
                  </a:lnTo>
                  <a:lnTo>
                    <a:pt x="4" y="2"/>
                  </a:lnTo>
                  <a:lnTo>
                    <a:pt x="5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2" name="Freeform 172"/>
            <p:cNvSpPr>
              <a:spLocks/>
            </p:cNvSpPr>
            <p:nvPr/>
          </p:nvSpPr>
          <p:spPr bwMode="auto">
            <a:xfrm>
              <a:off x="7956550" y="3271838"/>
              <a:ext cx="85725" cy="128588"/>
            </a:xfrm>
            <a:custGeom>
              <a:avLst/>
              <a:gdLst/>
              <a:ahLst/>
              <a:cxnLst>
                <a:cxn ang="0">
                  <a:pos x="19" y="81"/>
                </a:cxn>
                <a:cxn ang="0">
                  <a:pos x="40" y="14"/>
                </a:cxn>
                <a:cxn ang="0">
                  <a:pos x="23" y="14"/>
                </a:cxn>
                <a:cxn ang="0">
                  <a:pos x="14" y="15"/>
                </a:cxn>
                <a:cxn ang="0">
                  <a:pos x="7" y="17"/>
                </a:cxn>
                <a:cxn ang="0">
                  <a:pos x="4" y="20"/>
                </a:cxn>
                <a:cxn ang="0">
                  <a:pos x="3" y="24"/>
                </a:cxn>
                <a:cxn ang="0">
                  <a:pos x="0" y="24"/>
                </a:cxn>
                <a:cxn ang="0">
                  <a:pos x="7" y="0"/>
                </a:cxn>
                <a:cxn ang="0">
                  <a:pos x="54" y="0"/>
                </a:cxn>
                <a:cxn ang="0">
                  <a:pos x="26" y="81"/>
                </a:cxn>
                <a:cxn ang="0">
                  <a:pos x="19" y="81"/>
                </a:cxn>
              </a:cxnLst>
              <a:rect l="0" t="0" r="r" b="b"/>
              <a:pathLst>
                <a:path w="54" h="81">
                  <a:moveTo>
                    <a:pt x="19" y="81"/>
                  </a:moveTo>
                  <a:lnTo>
                    <a:pt x="40" y="14"/>
                  </a:lnTo>
                  <a:lnTo>
                    <a:pt x="23" y="14"/>
                  </a:lnTo>
                  <a:lnTo>
                    <a:pt x="14" y="15"/>
                  </a:lnTo>
                  <a:lnTo>
                    <a:pt x="7" y="17"/>
                  </a:lnTo>
                  <a:lnTo>
                    <a:pt x="4" y="20"/>
                  </a:lnTo>
                  <a:lnTo>
                    <a:pt x="3" y="24"/>
                  </a:lnTo>
                  <a:lnTo>
                    <a:pt x="0" y="24"/>
                  </a:lnTo>
                  <a:lnTo>
                    <a:pt x="7" y="0"/>
                  </a:lnTo>
                  <a:lnTo>
                    <a:pt x="54" y="0"/>
                  </a:lnTo>
                  <a:lnTo>
                    <a:pt x="26" y="81"/>
                  </a:lnTo>
                  <a:lnTo>
                    <a:pt x="19" y="8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3" name="Freeform 173"/>
            <p:cNvSpPr>
              <a:spLocks/>
            </p:cNvSpPr>
            <p:nvPr/>
          </p:nvSpPr>
          <p:spPr bwMode="auto">
            <a:xfrm>
              <a:off x="8053388" y="3271838"/>
              <a:ext cx="84138" cy="1301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53" y="0"/>
                </a:cxn>
                <a:cxn ang="0">
                  <a:pos x="46" y="14"/>
                </a:cxn>
                <a:cxn ang="0">
                  <a:pos x="14" y="14"/>
                </a:cxn>
                <a:cxn ang="0">
                  <a:pos x="10" y="22"/>
                </a:cxn>
                <a:cxn ang="0">
                  <a:pos x="29" y="25"/>
                </a:cxn>
                <a:cxn ang="0">
                  <a:pos x="43" y="32"/>
                </a:cxn>
                <a:cxn ang="0">
                  <a:pos x="47" y="37"/>
                </a:cxn>
                <a:cxn ang="0">
                  <a:pos x="50" y="41"/>
                </a:cxn>
                <a:cxn ang="0">
                  <a:pos x="53" y="52"/>
                </a:cxn>
                <a:cxn ang="0">
                  <a:pos x="51" y="61"/>
                </a:cxn>
                <a:cxn ang="0">
                  <a:pos x="49" y="68"/>
                </a:cxn>
                <a:cxn ang="0">
                  <a:pos x="46" y="72"/>
                </a:cxn>
                <a:cxn ang="0">
                  <a:pos x="44" y="75"/>
                </a:cxn>
                <a:cxn ang="0">
                  <a:pos x="36" y="78"/>
                </a:cxn>
                <a:cxn ang="0">
                  <a:pos x="30" y="81"/>
                </a:cxn>
                <a:cxn ang="0">
                  <a:pos x="26" y="82"/>
                </a:cxn>
                <a:cxn ang="0">
                  <a:pos x="10" y="82"/>
                </a:cxn>
                <a:cxn ang="0">
                  <a:pos x="7" y="81"/>
                </a:cxn>
                <a:cxn ang="0">
                  <a:pos x="5" y="78"/>
                </a:cxn>
                <a:cxn ang="0">
                  <a:pos x="2" y="76"/>
                </a:cxn>
                <a:cxn ang="0">
                  <a:pos x="0" y="74"/>
                </a:cxn>
                <a:cxn ang="0">
                  <a:pos x="0" y="72"/>
                </a:cxn>
                <a:cxn ang="0">
                  <a:pos x="2" y="69"/>
                </a:cxn>
                <a:cxn ang="0">
                  <a:pos x="6" y="65"/>
                </a:cxn>
                <a:cxn ang="0">
                  <a:pos x="7" y="65"/>
                </a:cxn>
                <a:cxn ang="0">
                  <a:pos x="10" y="66"/>
                </a:cxn>
                <a:cxn ang="0">
                  <a:pos x="12" y="66"/>
                </a:cxn>
                <a:cxn ang="0">
                  <a:pos x="13" y="68"/>
                </a:cxn>
                <a:cxn ang="0">
                  <a:pos x="16" y="69"/>
                </a:cxn>
                <a:cxn ang="0">
                  <a:pos x="19" y="72"/>
                </a:cxn>
                <a:cxn ang="0">
                  <a:pos x="24" y="75"/>
                </a:cxn>
                <a:cxn ang="0">
                  <a:pos x="26" y="75"/>
                </a:cxn>
                <a:cxn ang="0">
                  <a:pos x="27" y="76"/>
                </a:cxn>
                <a:cxn ang="0">
                  <a:pos x="33" y="76"/>
                </a:cxn>
                <a:cxn ang="0">
                  <a:pos x="39" y="74"/>
                </a:cxn>
                <a:cxn ang="0">
                  <a:pos x="41" y="68"/>
                </a:cxn>
                <a:cxn ang="0">
                  <a:pos x="43" y="64"/>
                </a:cxn>
                <a:cxn ang="0">
                  <a:pos x="41" y="59"/>
                </a:cxn>
                <a:cxn ang="0">
                  <a:pos x="40" y="54"/>
                </a:cxn>
                <a:cxn ang="0">
                  <a:pos x="36" y="51"/>
                </a:cxn>
                <a:cxn ang="0">
                  <a:pos x="32" y="47"/>
                </a:cxn>
                <a:cxn ang="0">
                  <a:pos x="20" y="42"/>
                </a:cxn>
                <a:cxn ang="0">
                  <a:pos x="6" y="39"/>
                </a:cxn>
                <a:cxn ang="0">
                  <a:pos x="0" y="39"/>
                </a:cxn>
                <a:cxn ang="0">
                  <a:pos x="16" y="0"/>
                </a:cxn>
              </a:cxnLst>
              <a:rect l="0" t="0" r="r" b="b"/>
              <a:pathLst>
                <a:path w="53" h="82">
                  <a:moveTo>
                    <a:pt x="16" y="0"/>
                  </a:moveTo>
                  <a:lnTo>
                    <a:pt x="53" y="0"/>
                  </a:lnTo>
                  <a:lnTo>
                    <a:pt x="46" y="14"/>
                  </a:lnTo>
                  <a:lnTo>
                    <a:pt x="14" y="14"/>
                  </a:lnTo>
                  <a:lnTo>
                    <a:pt x="10" y="22"/>
                  </a:lnTo>
                  <a:lnTo>
                    <a:pt x="29" y="25"/>
                  </a:lnTo>
                  <a:lnTo>
                    <a:pt x="43" y="32"/>
                  </a:lnTo>
                  <a:lnTo>
                    <a:pt x="47" y="37"/>
                  </a:lnTo>
                  <a:lnTo>
                    <a:pt x="50" y="41"/>
                  </a:lnTo>
                  <a:lnTo>
                    <a:pt x="53" y="52"/>
                  </a:lnTo>
                  <a:lnTo>
                    <a:pt x="51" y="61"/>
                  </a:lnTo>
                  <a:lnTo>
                    <a:pt x="49" y="68"/>
                  </a:lnTo>
                  <a:lnTo>
                    <a:pt x="46" y="72"/>
                  </a:lnTo>
                  <a:lnTo>
                    <a:pt x="44" y="75"/>
                  </a:lnTo>
                  <a:lnTo>
                    <a:pt x="36" y="78"/>
                  </a:lnTo>
                  <a:lnTo>
                    <a:pt x="30" y="81"/>
                  </a:lnTo>
                  <a:lnTo>
                    <a:pt x="26" y="82"/>
                  </a:lnTo>
                  <a:lnTo>
                    <a:pt x="10" y="82"/>
                  </a:lnTo>
                  <a:lnTo>
                    <a:pt x="7" y="81"/>
                  </a:lnTo>
                  <a:lnTo>
                    <a:pt x="5" y="78"/>
                  </a:lnTo>
                  <a:lnTo>
                    <a:pt x="2" y="76"/>
                  </a:lnTo>
                  <a:lnTo>
                    <a:pt x="0" y="74"/>
                  </a:lnTo>
                  <a:lnTo>
                    <a:pt x="0" y="72"/>
                  </a:lnTo>
                  <a:lnTo>
                    <a:pt x="2" y="69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10" y="66"/>
                  </a:lnTo>
                  <a:lnTo>
                    <a:pt x="12" y="66"/>
                  </a:lnTo>
                  <a:lnTo>
                    <a:pt x="13" y="68"/>
                  </a:lnTo>
                  <a:lnTo>
                    <a:pt x="16" y="69"/>
                  </a:lnTo>
                  <a:lnTo>
                    <a:pt x="19" y="72"/>
                  </a:lnTo>
                  <a:lnTo>
                    <a:pt x="24" y="75"/>
                  </a:lnTo>
                  <a:lnTo>
                    <a:pt x="26" y="75"/>
                  </a:lnTo>
                  <a:lnTo>
                    <a:pt x="27" y="76"/>
                  </a:lnTo>
                  <a:lnTo>
                    <a:pt x="33" y="76"/>
                  </a:lnTo>
                  <a:lnTo>
                    <a:pt x="39" y="74"/>
                  </a:lnTo>
                  <a:lnTo>
                    <a:pt x="41" y="68"/>
                  </a:lnTo>
                  <a:lnTo>
                    <a:pt x="43" y="64"/>
                  </a:lnTo>
                  <a:lnTo>
                    <a:pt x="41" y="59"/>
                  </a:lnTo>
                  <a:lnTo>
                    <a:pt x="40" y="54"/>
                  </a:lnTo>
                  <a:lnTo>
                    <a:pt x="36" y="51"/>
                  </a:lnTo>
                  <a:lnTo>
                    <a:pt x="32" y="47"/>
                  </a:lnTo>
                  <a:lnTo>
                    <a:pt x="20" y="42"/>
                  </a:lnTo>
                  <a:lnTo>
                    <a:pt x="6" y="39"/>
                  </a:lnTo>
                  <a:lnTo>
                    <a:pt x="0" y="3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4" name="Line 174"/>
            <p:cNvSpPr>
              <a:spLocks noChangeShapeType="1"/>
            </p:cNvSpPr>
            <p:nvPr/>
          </p:nvSpPr>
          <p:spPr bwMode="auto">
            <a:xfrm>
              <a:off x="6616700" y="1503363"/>
              <a:ext cx="1790700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5" name="Freeform 175"/>
            <p:cNvSpPr>
              <a:spLocks noEditPoints="1"/>
            </p:cNvSpPr>
            <p:nvPr/>
          </p:nvSpPr>
          <p:spPr bwMode="auto">
            <a:xfrm>
              <a:off x="6616700" y="1492250"/>
              <a:ext cx="1790700" cy="1652588"/>
            </a:xfrm>
            <a:custGeom>
              <a:avLst/>
              <a:gdLst/>
              <a:ahLst/>
              <a:cxnLst>
                <a:cxn ang="0">
                  <a:pos x="625" y="395"/>
                </a:cxn>
                <a:cxn ang="0">
                  <a:pos x="4" y="0"/>
                </a:cxn>
                <a:cxn ang="0">
                  <a:pos x="23" y="7"/>
                </a:cxn>
                <a:cxn ang="0">
                  <a:pos x="38" y="35"/>
                </a:cxn>
                <a:cxn ang="0">
                  <a:pos x="60" y="106"/>
                </a:cxn>
                <a:cxn ang="0">
                  <a:pos x="70" y="159"/>
                </a:cxn>
                <a:cxn ang="0">
                  <a:pos x="78" y="201"/>
                </a:cxn>
                <a:cxn ang="0">
                  <a:pos x="92" y="295"/>
                </a:cxn>
                <a:cxn ang="0">
                  <a:pos x="148" y="619"/>
                </a:cxn>
                <a:cxn ang="0">
                  <a:pos x="161" y="686"/>
                </a:cxn>
                <a:cxn ang="0">
                  <a:pos x="182" y="788"/>
                </a:cxn>
                <a:cxn ang="0">
                  <a:pos x="225" y="927"/>
                </a:cxn>
                <a:cxn ang="0">
                  <a:pos x="260" y="998"/>
                </a:cxn>
                <a:cxn ang="0">
                  <a:pos x="294" y="1024"/>
                </a:cxn>
                <a:cxn ang="0">
                  <a:pos x="340" y="1013"/>
                </a:cxn>
                <a:cxn ang="0">
                  <a:pos x="377" y="967"/>
                </a:cxn>
                <a:cxn ang="0">
                  <a:pos x="422" y="888"/>
                </a:cxn>
                <a:cxn ang="0">
                  <a:pos x="489" y="731"/>
                </a:cxn>
                <a:cxn ang="0">
                  <a:pos x="580" y="504"/>
                </a:cxn>
                <a:cxn ang="0">
                  <a:pos x="649" y="343"/>
                </a:cxn>
                <a:cxn ang="0">
                  <a:pos x="695" y="252"/>
                </a:cxn>
                <a:cxn ang="0">
                  <a:pos x="739" y="174"/>
                </a:cxn>
                <a:cxn ang="0">
                  <a:pos x="763" y="142"/>
                </a:cxn>
                <a:cxn ang="0">
                  <a:pos x="833" y="66"/>
                </a:cxn>
                <a:cxn ang="0">
                  <a:pos x="881" y="35"/>
                </a:cxn>
                <a:cxn ang="0">
                  <a:pos x="948" y="11"/>
                </a:cxn>
                <a:cxn ang="0">
                  <a:pos x="1019" y="2"/>
                </a:cxn>
                <a:cxn ang="0">
                  <a:pos x="1042" y="14"/>
                </a:cxn>
                <a:cxn ang="0">
                  <a:pos x="975" y="18"/>
                </a:cxn>
                <a:cxn ang="0">
                  <a:pos x="884" y="46"/>
                </a:cxn>
                <a:cxn ang="0">
                  <a:pos x="817" y="98"/>
                </a:cxn>
                <a:cxn ang="0">
                  <a:pos x="772" y="153"/>
                </a:cxn>
                <a:cxn ang="0">
                  <a:pos x="749" y="187"/>
                </a:cxn>
                <a:cxn ang="0">
                  <a:pos x="659" y="348"/>
                </a:cxn>
                <a:cxn ang="0">
                  <a:pos x="569" y="562"/>
                </a:cxn>
                <a:cxn ang="0">
                  <a:pos x="455" y="844"/>
                </a:cxn>
                <a:cxn ang="0">
                  <a:pos x="432" y="895"/>
                </a:cxn>
                <a:cxn ang="0">
                  <a:pos x="409" y="936"/>
                </a:cxn>
                <a:cxn ang="0">
                  <a:pos x="381" y="981"/>
                </a:cxn>
                <a:cxn ang="0">
                  <a:pos x="340" y="1030"/>
                </a:cxn>
                <a:cxn ang="0">
                  <a:pos x="324" y="1038"/>
                </a:cxn>
                <a:cxn ang="0">
                  <a:pos x="301" y="1041"/>
                </a:cxn>
                <a:cxn ang="0">
                  <a:pos x="274" y="1030"/>
                </a:cxn>
                <a:cxn ang="0">
                  <a:pos x="252" y="1007"/>
                </a:cxn>
                <a:cxn ang="0">
                  <a:pos x="236" y="984"/>
                </a:cxn>
                <a:cxn ang="0">
                  <a:pos x="193" y="878"/>
                </a:cxn>
                <a:cxn ang="0">
                  <a:pos x="171" y="791"/>
                </a:cxn>
                <a:cxn ang="0">
                  <a:pos x="146" y="673"/>
                </a:cxn>
                <a:cxn ang="0">
                  <a:pos x="104" y="434"/>
                </a:cxn>
                <a:cxn ang="0">
                  <a:pos x="57" y="153"/>
                </a:cxn>
                <a:cxn ang="0">
                  <a:pos x="33" y="54"/>
                </a:cxn>
                <a:cxn ang="0">
                  <a:pos x="10" y="12"/>
                </a:cxn>
                <a:cxn ang="0">
                  <a:pos x="0" y="7"/>
                </a:cxn>
              </a:cxnLst>
              <a:rect l="0" t="0" r="r" b="b"/>
              <a:pathLst>
                <a:path w="1128" h="1041">
                  <a:moveTo>
                    <a:pt x="387" y="949"/>
                  </a:moveTo>
                  <a:lnTo>
                    <a:pt x="385" y="952"/>
                  </a:lnTo>
                  <a:lnTo>
                    <a:pt x="387" y="949"/>
                  </a:lnTo>
                  <a:close/>
                  <a:moveTo>
                    <a:pt x="625" y="395"/>
                  </a:moveTo>
                  <a:lnTo>
                    <a:pt x="614" y="420"/>
                  </a:lnTo>
                  <a:lnTo>
                    <a:pt x="613" y="424"/>
                  </a:lnTo>
                  <a:lnTo>
                    <a:pt x="625" y="395"/>
                  </a:lnTo>
                  <a:close/>
                  <a:moveTo>
                    <a:pt x="4" y="0"/>
                  </a:moveTo>
                  <a:lnTo>
                    <a:pt x="13" y="0"/>
                  </a:lnTo>
                  <a:lnTo>
                    <a:pt x="16" y="1"/>
                  </a:lnTo>
                  <a:lnTo>
                    <a:pt x="21" y="5"/>
                  </a:lnTo>
                  <a:lnTo>
                    <a:pt x="23" y="7"/>
                  </a:lnTo>
                  <a:lnTo>
                    <a:pt x="27" y="12"/>
                  </a:lnTo>
                  <a:lnTo>
                    <a:pt x="33" y="21"/>
                  </a:lnTo>
                  <a:lnTo>
                    <a:pt x="33" y="22"/>
                  </a:lnTo>
                  <a:lnTo>
                    <a:pt x="38" y="35"/>
                  </a:lnTo>
                  <a:lnTo>
                    <a:pt x="44" y="49"/>
                  </a:lnTo>
                  <a:lnTo>
                    <a:pt x="48" y="63"/>
                  </a:lnTo>
                  <a:lnTo>
                    <a:pt x="54" y="82"/>
                  </a:lnTo>
                  <a:lnTo>
                    <a:pt x="60" y="106"/>
                  </a:lnTo>
                  <a:lnTo>
                    <a:pt x="58" y="103"/>
                  </a:lnTo>
                  <a:lnTo>
                    <a:pt x="60" y="108"/>
                  </a:lnTo>
                  <a:lnTo>
                    <a:pt x="68" y="152"/>
                  </a:lnTo>
                  <a:lnTo>
                    <a:pt x="70" y="159"/>
                  </a:lnTo>
                  <a:lnTo>
                    <a:pt x="70" y="152"/>
                  </a:lnTo>
                  <a:lnTo>
                    <a:pt x="71" y="166"/>
                  </a:lnTo>
                  <a:lnTo>
                    <a:pt x="70" y="166"/>
                  </a:lnTo>
                  <a:lnTo>
                    <a:pt x="78" y="201"/>
                  </a:lnTo>
                  <a:lnTo>
                    <a:pt x="80" y="210"/>
                  </a:lnTo>
                  <a:lnTo>
                    <a:pt x="80" y="203"/>
                  </a:lnTo>
                  <a:lnTo>
                    <a:pt x="94" y="295"/>
                  </a:lnTo>
                  <a:lnTo>
                    <a:pt x="92" y="295"/>
                  </a:lnTo>
                  <a:lnTo>
                    <a:pt x="115" y="433"/>
                  </a:lnTo>
                  <a:lnTo>
                    <a:pt x="134" y="542"/>
                  </a:lnTo>
                  <a:lnTo>
                    <a:pt x="138" y="567"/>
                  </a:lnTo>
                  <a:lnTo>
                    <a:pt x="148" y="619"/>
                  </a:lnTo>
                  <a:lnTo>
                    <a:pt x="158" y="670"/>
                  </a:lnTo>
                  <a:lnTo>
                    <a:pt x="159" y="677"/>
                  </a:lnTo>
                  <a:lnTo>
                    <a:pt x="159" y="672"/>
                  </a:lnTo>
                  <a:lnTo>
                    <a:pt x="161" y="686"/>
                  </a:lnTo>
                  <a:lnTo>
                    <a:pt x="159" y="686"/>
                  </a:lnTo>
                  <a:lnTo>
                    <a:pt x="169" y="729"/>
                  </a:lnTo>
                  <a:lnTo>
                    <a:pt x="178" y="770"/>
                  </a:lnTo>
                  <a:lnTo>
                    <a:pt x="182" y="788"/>
                  </a:lnTo>
                  <a:lnTo>
                    <a:pt x="192" y="824"/>
                  </a:lnTo>
                  <a:lnTo>
                    <a:pt x="200" y="856"/>
                  </a:lnTo>
                  <a:lnTo>
                    <a:pt x="205" y="873"/>
                  </a:lnTo>
                  <a:lnTo>
                    <a:pt x="225" y="927"/>
                  </a:lnTo>
                  <a:lnTo>
                    <a:pt x="237" y="957"/>
                  </a:lnTo>
                  <a:lnTo>
                    <a:pt x="247" y="979"/>
                  </a:lnTo>
                  <a:lnTo>
                    <a:pt x="252" y="984"/>
                  </a:lnTo>
                  <a:lnTo>
                    <a:pt x="260" y="998"/>
                  </a:lnTo>
                  <a:lnTo>
                    <a:pt x="270" y="1011"/>
                  </a:lnTo>
                  <a:lnTo>
                    <a:pt x="273" y="1014"/>
                  </a:lnTo>
                  <a:lnTo>
                    <a:pt x="280" y="1018"/>
                  </a:lnTo>
                  <a:lnTo>
                    <a:pt x="294" y="1024"/>
                  </a:lnTo>
                  <a:lnTo>
                    <a:pt x="304" y="1028"/>
                  </a:lnTo>
                  <a:lnTo>
                    <a:pt x="324" y="1025"/>
                  </a:lnTo>
                  <a:lnTo>
                    <a:pt x="331" y="1021"/>
                  </a:lnTo>
                  <a:lnTo>
                    <a:pt x="340" y="1013"/>
                  </a:lnTo>
                  <a:lnTo>
                    <a:pt x="354" y="996"/>
                  </a:lnTo>
                  <a:lnTo>
                    <a:pt x="371" y="974"/>
                  </a:lnTo>
                  <a:lnTo>
                    <a:pt x="371" y="973"/>
                  </a:lnTo>
                  <a:lnTo>
                    <a:pt x="377" y="967"/>
                  </a:lnTo>
                  <a:lnTo>
                    <a:pt x="385" y="952"/>
                  </a:lnTo>
                  <a:lnTo>
                    <a:pt x="399" y="929"/>
                  </a:lnTo>
                  <a:lnTo>
                    <a:pt x="418" y="893"/>
                  </a:lnTo>
                  <a:lnTo>
                    <a:pt x="422" y="888"/>
                  </a:lnTo>
                  <a:lnTo>
                    <a:pt x="439" y="851"/>
                  </a:lnTo>
                  <a:lnTo>
                    <a:pt x="445" y="839"/>
                  </a:lnTo>
                  <a:lnTo>
                    <a:pt x="443" y="839"/>
                  </a:lnTo>
                  <a:lnTo>
                    <a:pt x="489" y="731"/>
                  </a:lnTo>
                  <a:lnTo>
                    <a:pt x="512" y="676"/>
                  </a:lnTo>
                  <a:lnTo>
                    <a:pt x="534" y="616"/>
                  </a:lnTo>
                  <a:lnTo>
                    <a:pt x="557" y="558"/>
                  </a:lnTo>
                  <a:lnTo>
                    <a:pt x="580" y="504"/>
                  </a:lnTo>
                  <a:lnTo>
                    <a:pt x="603" y="449"/>
                  </a:lnTo>
                  <a:lnTo>
                    <a:pt x="614" y="420"/>
                  </a:lnTo>
                  <a:lnTo>
                    <a:pt x="627" y="395"/>
                  </a:lnTo>
                  <a:lnTo>
                    <a:pt x="649" y="343"/>
                  </a:lnTo>
                  <a:lnTo>
                    <a:pt x="652" y="336"/>
                  </a:lnTo>
                  <a:lnTo>
                    <a:pt x="649" y="342"/>
                  </a:lnTo>
                  <a:lnTo>
                    <a:pt x="672" y="297"/>
                  </a:lnTo>
                  <a:lnTo>
                    <a:pt x="695" y="252"/>
                  </a:lnTo>
                  <a:lnTo>
                    <a:pt x="718" y="211"/>
                  </a:lnTo>
                  <a:lnTo>
                    <a:pt x="738" y="181"/>
                  </a:lnTo>
                  <a:lnTo>
                    <a:pt x="739" y="176"/>
                  </a:lnTo>
                  <a:lnTo>
                    <a:pt x="739" y="174"/>
                  </a:lnTo>
                  <a:lnTo>
                    <a:pt x="740" y="174"/>
                  </a:lnTo>
                  <a:lnTo>
                    <a:pt x="760" y="149"/>
                  </a:lnTo>
                  <a:lnTo>
                    <a:pt x="762" y="144"/>
                  </a:lnTo>
                  <a:lnTo>
                    <a:pt x="763" y="142"/>
                  </a:lnTo>
                  <a:lnTo>
                    <a:pt x="786" y="113"/>
                  </a:lnTo>
                  <a:lnTo>
                    <a:pt x="809" y="89"/>
                  </a:lnTo>
                  <a:lnTo>
                    <a:pt x="831" y="68"/>
                  </a:lnTo>
                  <a:lnTo>
                    <a:pt x="833" y="66"/>
                  </a:lnTo>
                  <a:lnTo>
                    <a:pt x="833" y="68"/>
                  </a:lnTo>
                  <a:lnTo>
                    <a:pt x="856" y="51"/>
                  </a:lnTo>
                  <a:lnTo>
                    <a:pt x="878" y="36"/>
                  </a:lnTo>
                  <a:lnTo>
                    <a:pt x="881" y="35"/>
                  </a:lnTo>
                  <a:lnTo>
                    <a:pt x="880" y="35"/>
                  </a:lnTo>
                  <a:lnTo>
                    <a:pt x="902" y="25"/>
                  </a:lnTo>
                  <a:lnTo>
                    <a:pt x="925" y="17"/>
                  </a:lnTo>
                  <a:lnTo>
                    <a:pt x="948" y="11"/>
                  </a:lnTo>
                  <a:lnTo>
                    <a:pt x="949" y="11"/>
                  </a:lnTo>
                  <a:lnTo>
                    <a:pt x="973" y="7"/>
                  </a:lnTo>
                  <a:lnTo>
                    <a:pt x="996" y="2"/>
                  </a:lnTo>
                  <a:lnTo>
                    <a:pt x="1019" y="2"/>
                  </a:lnTo>
                  <a:lnTo>
                    <a:pt x="1042" y="1"/>
                  </a:lnTo>
                  <a:lnTo>
                    <a:pt x="1128" y="1"/>
                  </a:lnTo>
                  <a:lnTo>
                    <a:pt x="1128" y="14"/>
                  </a:lnTo>
                  <a:lnTo>
                    <a:pt x="1042" y="14"/>
                  </a:lnTo>
                  <a:lnTo>
                    <a:pt x="1019" y="15"/>
                  </a:lnTo>
                  <a:lnTo>
                    <a:pt x="996" y="15"/>
                  </a:lnTo>
                  <a:lnTo>
                    <a:pt x="996" y="14"/>
                  </a:lnTo>
                  <a:lnTo>
                    <a:pt x="975" y="18"/>
                  </a:lnTo>
                  <a:lnTo>
                    <a:pt x="951" y="22"/>
                  </a:lnTo>
                  <a:lnTo>
                    <a:pt x="929" y="28"/>
                  </a:lnTo>
                  <a:lnTo>
                    <a:pt x="907" y="36"/>
                  </a:lnTo>
                  <a:lnTo>
                    <a:pt x="884" y="46"/>
                  </a:lnTo>
                  <a:lnTo>
                    <a:pt x="863" y="61"/>
                  </a:lnTo>
                  <a:lnTo>
                    <a:pt x="840" y="78"/>
                  </a:lnTo>
                  <a:lnTo>
                    <a:pt x="840" y="76"/>
                  </a:lnTo>
                  <a:lnTo>
                    <a:pt x="817" y="98"/>
                  </a:lnTo>
                  <a:lnTo>
                    <a:pt x="794" y="122"/>
                  </a:lnTo>
                  <a:lnTo>
                    <a:pt x="796" y="122"/>
                  </a:lnTo>
                  <a:lnTo>
                    <a:pt x="773" y="150"/>
                  </a:lnTo>
                  <a:lnTo>
                    <a:pt x="772" y="153"/>
                  </a:lnTo>
                  <a:lnTo>
                    <a:pt x="772" y="154"/>
                  </a:lnTo>
                  <a:lnTo>
                    <a:pt x="750" y="181"/>
                  </a:lnTo>
                  <a:lnTo>
                    <a:pt x="749" y="184"/>
                  </a:lnTo>
                  <a:lnTo>
                    <a:pt x="749" y="187"/>
                  </a:lnTo>
                  <a:lnTo>
                    <a:pt x="728" y="218"/>
                  </a:lnTo>
                  <a:lnTo>
                    <a:pt x="705" y="258"/>
                  </a:lnTo>
                  <a:lnTo>
                    <a:pt x="682" y="302"/>
                  </a:lnTo>
                  <a:lnTo>
                    <a:pt x="659" y="348"/>
                  </a:lnTo>
                  <a:lnTo>
                    <a:pt x="637" y="399"/>
                  </a:lnTo>
                  <a:lnTo>
                    <a:pt x="614" y="453"/>
                  </a:lnTo>
                  <a:lnTo>
                    <a:pt x="591" y="508"/>
                  </a:lnTo>
                  <a:lnTo>
                    <a:pt x="569" y="562"/>
                  </a:lnTo>
                  <a:lnTo>
                    <a:pt x="546" y="621"/>
                  </a:lnTo>
                  <a:lnTo>
                    <a:pt x="523" y="680"/>
                  </a:lnTo>
                  <a:lnTo>
                    <a:pt x="500" y="736"/>
                  </a:lnTo>
                  <a:lnTo>
                    <a:pt x="455" y="844"/>
                  </a:lnTo>
                  <a:lnTo>
                    <a:pt x="449" y="856"/>
                  </a:lnTo>
                  <a:lnTo>
                    <a:pt x="432" y="893"/>
                  </a:lnTo>
                  <a:lnTo>
                    <a:pt x="431" y="895"/>
                  </a:lnTo>
                  <a:lnTo>
                    <a:pt x="432" y="895"/>
                  </a:lnTo>
                  <a:lnTo>
                    <a:pt x="428" y="900"/>
                  </a:lnTo>
                  <a:lnTo>
                    <a:pt x="409" y="935"/>
                  </a:lnTo>
                  <a:lnTo>
                    <a:pt x="407" y="939"/>
                  </a:lnTo>
                  <a:lnTo>
                    <a:pt x="409" y="936"/>
                  </a:lnTo>
                  <a:lnTo>
                    <a:pt x="395" y="959"/>
                  </a:lnTo>
                  <a:lnTo>
                    <a:pt x="387" y="974"/>
                  </a:lnTo>
                  <a:lnTo>
                    <a:pt x="380" y="981"/>
                  </a:lnTo>
                  <a:lnTo>
                    <a:pt x="381" y="981"/>
                  </a:lnTo>
                  <a:lnTo>
                    <a:pt x="364" y="1004"/>
                  </a:lnTo>
                  <a:lnTo>
                    <a:pt x="350" y="1021"/>
                  </a:lnTo>
                  <a:lnTo>
                    <a:pt x="353" y="1017"/>
                  </a:lnTo>
                  <a:lnTo>
                    <a:pt x="340" y="1030"/>
                  </a:lnTo>
                  <a:lnTo>
                    <a:pt x="338" y="1033"/>
                  </a:lnTo>
                  <a:lnTo>
                    <a:pt x="334" y="1033"/>
                  </a:lnTo>
                  <a:lnTo>
                    <a:pt x="327" y="1037"/>
                  </a:lnTo>
                  <a:lnTo>
                    <a:pt x="324" y="1038"/>
                  </a:lnTo>
                  <a:lnTo>
                    <a:pt x="326" y="1038"/>
                  </a:lnTo>
                  <a:lnTo>
                    <a:pt x="316" y="1040"/>
                  </a:lnTo>
                  <a:lnTo>
                    <a:pt x="303" y="1041"/>
                  </a:lnTo>
                  <a:lnTo>
                    <a:pt x="301" y="1041"/>
                  </a:lnTo>
                  <a:lnTo>
                    <a:pt x="300" y="1040"/>
                  </a:lnTo>
                  <a:lnTo>
                    <a:pt x="290" y="1035"/>
                  </a:lnTo>
                  <a:lnTo>
                    <a:pt x="276" y="1030"/>
                  </a:lnTo>
                  <a:lnTo>
                    <a:pt x="274" y="1030"/>
                  </a:lnTo>
                  <a:lnTo>
                    <a:pt x="266" y="1024"/>
                  </a:lnTo>
                  <a:lnTo>
                    <a:pt x="260" y="1018"/>
                  </a:lnTo>
                  <a:lnTo>
                    <a:pt x="250" y="1006"/>
                  </a:lnTo>
                  <a:lnTo>
                    <a:pt x="252" y="1007"/>
                  </a:lnTo>
                  <a:lnTo>
                    <a:pt x="250" y="1004"/>
                  </a:lnTo>
                  <a:lnTo>
                    <a:pt x="242" y="991"/>
                  </a:lnTo>
                  <a:lnTo>
                    <a:pt x="237" y="986"/>
                  </a:lnTo>
                  <a:lnTo>
                    <a:pt x="236" y="984"/>
                  </a:lnTo>
                  <a:lnTo>
                    <a:pt x="226" y="963"/>
                  </a:lnTo>
                  <a:lnTo>
                    <a:pt x="218" y="942"/>
                  </a:lnTo>
                  <a:lnTo>
                    <a:pt x="213" y="932"/>
                  </a:lnTo>
                  <a:lnTo>
                    <a:pt x="193" y="878"/>
                  </a:lnTo>
                  <a:lnTo>
                    <a:pt x="193" y="876"/>
                  </a:lnTo>
                  <a:lnTo>
                    <a:pt x="189" y="859"/>
                  </a:lnTo>
                  <a:lnTo>
                    <a:pt x="181" y="827"/>
                  </a:lnTo>
                  <a:lnTo>
                    <a:pt x="171" y="791"/>
                  </a:lnTo>
                  <a:lnTo>
                    <a:pt x="166" y="773"/>
                  </a:lnTo>
                  <a:lnTo>
                    <a:pt x="158" y="731"/>
                  </a:lnTo>
                  <a:lnTo>
                    <a:pt x="148" y="687"/>
                  </a:lnTo>
                  <a:lnTo>
                    <a:pt x="146" y="673"/>
                  </a:lnTo>
                  <a:lnTo>
                    <a:pt x="137" y="622"/>
                  </a:lnTo>
                  <a:lnTo>
                    <a:pt x="127" y="568"/>
                  </a:lnTo>
                  <a:lnTo>
                    <a:pt x="122" y="544"/>
                  </a:lnTo>
                  <a:lnTo>
                    <a:pt x="104" y="434"/>
                  </a:lnTo>
                  <a:lnTo>
                    <a:pt x="81" y="297"/>
                  </a:lnTo>
                  <a:lnTo>
                    <a:pt x="67" y="204"/>
                  </a:lnTo>
                  <a:lnTo>
                    <a:pt x="58" y="167"/>
                  </a:lnTo>
                  <a:lnTo>
                    <a:pt x="57" y="153"/>
                  </a:lnTo>
                  <a:lnTo>
                    <a:pt x="48" y="109"/>
                  </a:lnTo>
                  <a:lnTo>
                    <a:pt x="43" y="85"/>
                  </a:lnTo>
                  <a:lnTo>
                    <a:pt x="37" y="66"/>
                  </a:lnTo>
                  <a:lnTo>
                    <a:pt x="33" y="54"/>
                  </a:lnTo>
                  <a:lnTo>
                    <a:pt x="27" y="39"/>
                  </a:lnTo>
                  <a:lnTo>
                    <a:pt x="21" y="27"/>
                  </a:lnTo>
                  <a:lnTo>
                    <a:pt x="17" y="19"/>
                  </a:lnTo>
                  <a:lnTo>
                    <a:pt x="10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2" y="12"/>
                  </a:lnTo>
                  <a:lnTo>
                    <a:pt x="0" y="7"/>
                  </a:lnTo>
                  <a:lnTo>
                    <a:pt x="0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6" name="Freeform 176"/>
            <p:cNvSpPr>
              <a:spLocks noEditPoints="1"/>
            </p:cNvSpPr>
            <p:nvPr/>
          </p:nvSpPr>
          <p:spPr bwMode="auto">
            <a:xfrm>
              <a:off x="6616700" y="1492250"/>
              <a:ext cx="1790700" cy="1228725"/>
            </a:xfrm>
            <a:custGeom>
              <a:avLst/>
              <a:gdLst/>
              <a:ahLst/>
              <a:cxnLst>
                <a:cxn ang="0">
                  <a:pos x="343" y="753"/>
                </a:cxn>
                <a:cxn ang="0">
                  <a:pos x="236" y="750"/>
                </a:cxn>
                <a:cxn ang="0">
                  <a:pos x="613" y="292"/>
                </a:cxn>
                <a:cxn ang="0">
                  <a:pos x="675" y="198"/>
                </a:cxn>
                <a:cxn ang="0">
                  <a:pos x="14" y="0"/>
                </a:cxn>
                <a:cxn ang="0">
                  <a:pos x="27" y="11"/>
                </a:cxn>
                <a:cxn ang="0">
                  <a:pos x="40" y="32"/>
                </a:cxn>
                <a:cxn ang="0">
                  <a:pos x="48" y="58"/>
                </a:cxn>
                <a:cxn ang="0">
                  <a:pos x="64" y="115"/>
                </a:cxn>
                <a:cxn ang="0">
                  <a:pos x="92" y="247"/>
                </a:cxn>
                <a:cxn ang="0">
                  <a:pos x="138" y="463"/>
                </a:cxn>
                <a:cxn ang="0">
                  <a:pos x="161" y="541"/>
                </a:cxn>
                <a:cxn ang="0">
                  <a:pos x="161" y="552"/>
                </a:cxn>
                <a:cxn ang="0">
                  <a:pos x="193" y="645"/>
                </a:cxn>
                <a:cxn ang="0">
                  <a:pos x="225" y="713"/>
                </a:cxn>
                <a:cxn ang="0">
                  <a:pos x="259" y="754"/>
                </a:cxn>
                <a:cxn ang="0">
                  <a:pos x="281" y="761"/>
                </a:cxn>
                <a:cxn ang="0">
                  <a:pos x="314" y="756"/>
                </a:cxn>
                <a:cxn ang="0">
                  <a:pos x="347" y="730"/>
                </a:cxn>
                <a:cxn ang="0">
                  <a:pos x="365" y="709"/>
                </a:cxn>
                <a:cxn ang="0">
                  <a:pos x="397" y="670"/>
                </a:cxn>
                <a:cxn ang="0">
                  <a:pos x="448" y="591"/>
                </a:cxn>
                <a:cxn ang="0">
                  <a:pos x="584" y="342"/>
                </a:cxn>
                <a:cxn ang="0">
                  <a:pos x="675" y="200"/>
                </a:cxn>
                <a:cxn ang="0">
                  <a:pos x="766" y="96"/>
                </a:cxn>
                <a:cxn ang="0">
                  <a:pos x="813" y="61"/>
                </a:cxn>
                <a:cxn ang="0">
                  <a:pos x="860" y="34"/>
                </a:cxn>
                <a:cxn ang="0">
                  <a:pos x="952" y="8"/>
                </a:cxn>
                <a:cxn ang="0">
                  <a:pos x="1128" y="4"/>
                </a:cxn>
                <a:cxn ang="0">
                  <a:pos x="976" y="19"/>
                </a:cxn>
                <a:cxn ang="0">
                  <a:pos x="910" y="28"/>
                </a:cxn>
                <a:cxn ang="0">
                  <a:pos x="797" y="88"/>
                </a:cxn>
                <a:cxn ang="0">
                  <a:pos x="729" y="150"/>
                </a:cxn>
                <a:cxn ang="0">
                  <a:pos x="640" y="272"/>
                </a:cxn>
                <a:cxn ang="0">
                  <a:pos x="503" y="513"/>
                </a:cxn>
                <a:cxn ang="0">
                  <a:pos x="458" y="598"/>
                </a:cxn>
                <a:cxn ang="0">
                  <a:pos x="405" y="677"/>
                </a:cxn>
                <a:cxn ang="0">
                  <a:pos x="389" y="700"/>
                </a:cxn>
                <a:cxn ang="0">
                  <a:pos x="377" y="716"/>
                </a:cxn>
                <a:cxn ang="0">
                  <a:pos x="355" y="740"/>
                </a:cxn>
                <a:cxn ang="0">
                  <a:pos x="340" y="756"/>
                </a:cxn>
                <a:cxn ang="0">
                  <a:pos x="331" y="761"/>
                </a:cxn>
                <a:cxn ang="0">
                  <a:pos x="317" y="767"/>
                </a:cxn>
                <a:cxn ang="0">
                  <a:pos x="304" y="773"/>
                </a:cxn>
                <a:cxn ang="0">
                  <a:pos x="270" y="773"/>
                </a:cxn>
                <a:cxn ang="0">
                  <a:pos x="254" y="765"/>
                </a:cxn>
                <a:cxn ang="0">
                  <a:pos x="239" y="753"/>
                </a:cxn>
                <a:cxn ang="0">
                  <a:pos x="215" y="720"/>
                </a:cxn>
                <a:cxn ang="0">
                  <a:pos x="196" y="684"/>
                </a:cxn>
                <a:cxn ang="0">
                  <a:pos x="191" y="672"/>
                </a:cxn>
                <a:cxn ang="0">
                  <a:pos x="173" y="628"/>
                </a:cxn>
                <a:cxn ang="0">
                  <a:pos x="149" y="555"/>
                </a:cxn>
                <a:cxn ang="0">
                  <a:pos x="148" y="541"/>
                </a:cxn>
                <a:cxn ang="0">
                  <a:pos x="118" y="429"/>
                </a:cxn>
                <a:cxn ang="0">
                  <a:pos x="64" y="167"/>
                </a:cxn>
                <a:cxn ang="0">
                  <a:pos x="47" y="93"/>
                </a:cxn>
                <a:cxn ang="0">
                  <a:pos x="31" y="45"/>
                </a:cxn>
                <a:cxn ang="0">
                  <a:pos x="17" y="18"/>
                </a:cxn>
                <a:cxn ang="0">
                  <a:pos x="6" y="12"/>
                </a:cxn>
                <a:cxn ang="0">
                  <a:pos x="0" y="7"/>
                </a:cxn>
              </a:cxnLst>
              <a:rect l="0" t="0" r="r" b="b"/>
              <a:pathLst>
                <a:path w="1128" h="774">
                  <a:moveTo>
                    <a:pt x="343" y="753"/>
                  </a:moveTo>
                  <a:lnTo>
                    <a:pt x="338" y="757"/>
                  </a:lnTo>
                  <a:lnTo>
                    <a:pt x="343" y="753"/>
                  </a:lnTo>
                  <a:close/>
                  <a:moveTo>
                    <a:pt x="236" y="750"/>
                  </a:moveTo>
                  <a:lnTo>
                    <a:pt x="237" y="751"/>
                  </a:lnTo>
                  <a:lnTo>
                    <a:pt x="236" y="750"/>
                  </a:lnTo>
                  <a:close/>
                  <a:moveTo>
                    <a:pt x="613" y="292"/>
                  </a:moveTo>
                  <a:lnTo>
                    <a:pt x="607" y="302"/>
                  </a:lnTo>
                  <a:lnTo>
                    <a:pt x="613" y="292"/>
                  </a:lnTo>
                  <a:close/>
                  <a:moveTo>
                    <a:pt x="678" y="194"/>
                  </a:moveTo>
                  <a:lnTo>
                    <a:pt x="676" y="196"/>
                  </a:lnTo>
                  <a:lnTo>
                    <a:pt x="675" y="198"/>
                  </a:lnTo>
                  <a:lnTo>
                    <a:pt x="678" y="194"/>
                  </a:lnTo>
                  <a:close/>
                  <a:moveTo>
                    <a:pt x="4" y="0"/>
                  </a:moveTo>
                  <a:lnTo>
                    <a:pt x="14" y="0"/>
                  </a:lnTo>
                  <a:lnTo>
                    <a:pt x="20" y="5"/>
                  </a:lnTo>
                  <a:lnTo>
                    <a:pt x="26" y="9"/>
                  </a:lnTo>
                  <a:lnTo>
                    <a:pt x="27" y="11"/>
                  </a:lnTo>
                  <a:lnTo>
                    <a:pt x="33" y="19"/>
                  </a:lnTo>
                  <a:lnTo>
                    <a:pt x="38" y="29"/>
                  </a:lnTo>
                  <a:lnTo>
                    <a:pt x="40" y="32"/>
                  </a:lnTo>
                  <a:lnTo>
                    <a:pt x="38" y="31"/>
                  </a:lnTo>
                  <a:lnTo>
                    <a:pt x="43" y="41"/>
                  </a:lnTo>
                  <a:lnTo>
                    <a:pt x="48" y="58"/>
                  </a:lnTo>
                  <a:lnTo>
                    <a:pt x="54" y="72"/>
                  </a:lnTo>
                  <a:lnTo>
                    <a:pt x="58" y="90"/>
                  </a:lnTo>
                  <a:lnTo>
                    <a:pt x="64" y="115"/>
                  </a:lnTo>
                  <a:lnTo>
                    <a:pt x="70" y="142"/>
                  </a:lnTo>
                  <a:lnTo>
                    <a:pt x="75" y="164"/>
                  </a:lnTo>
                  <a:lnTo>
                    <a:pt x="92" y="247"/>
                  </a:lnTo>
                  <a:lnTo>
                    <a:pt x="115" y="359"/>
                  </a:lnTo>
                  <a:lnTo>
                    <a:pt x="129" y="426"/>
                  </a:lnTo>
                  <a:lnTo>
                    <a:pt x="138" y="463"/>
                  </a:lnTo>
                  <a:lnTo>
                    <a:pt x="151" y="510"/>
                  </a:lnTo>
                  <a:lnTo>
                    <a:pt x="159" y="538"/>
                  </a:lnTo>
                  <a:lnTo>
                    <a:pt x="161" y="541"/>
                  </a:lnTo>
                  <a:lnTo>
                    <a:pt x="161" y="540"/>
                  </a:lnTo>
                  <a:lnTo>
                    <a:pt x="162" y="552"/>
                  </a:lnTo>
                  <a:lnTo>
                    <a:pt x="161" y="552"/>
                  </a:lnTo>
                  <a:lnTo>
                    <a:pt x="171" y="579"/>
                  </a:lnTo>
                  <a:lnTo>
                    <a:pt x="183" y="622"/>
                  </a:lnTo>
                  <a:lnTo>
                    <a:pt x="193" y="645"/>
                  </a:lnTo>
                  <a:lnTo>
                    <a:pt x="206" y="679"/>
                  </a:lnTo>
                  <a:lnTo>
                    <a:pt x="216" y="696"/>
                  </a:lnTo>
                  <a:lnTo>
                    <a:pt x="225" y="713"/>
                  </a:lnTo>
                  <a:lnTo>
                    <a:pt x="239" y="733"/>
                  </a:lnTo>
                  <a:lnTo>
                    <a:pt x="247" y="743"/>
                  </a:lnTo>
                  <a:lnTo>
                    <a:pt x="259" y="754"/>
                  </a:lnTo>
                  <a:lnTo>
                    <a:pt x="272" y="758"/>
                  </a:lnTo>
                  <a:lnTo>
                    <a:pt x="273" y="760"/>
                  </a:lnTo>
                  <a:lnTo>
                    <a:pt x="281" y="761"/>
                  </a:lnTo>
                  <a:lnTo>
                    <a:pt x="293" y="761"/>
                  </a:lnTo>
                  <a:lnTo>
                    <a:pt x="301" y="760"/>
                  </a:lnTo>
                  <a:lnTo>
                    <a:pt x="314" y="756"/>
                  </a:lnTo>
                  <a:lnTo>
                    <a:pt x="324" y="751"/>
                  </a:lnTo>
                  <a:lnTo>
                    <a:pt x="334" y="743"/>
                  </a:lnTo>
                  <a:lnTo>
                    <a:pt x="347" y="730"/>
                  </a:lnTo>
                  <a:lnTo>
                    <a:pt x="357" y="721"/>
                  </a:lnTo>
                  <a:lnTo>
                    <a:pt x="367" y="709"/>
                  </a:lnTo>
                  <a:lnTo>
                    <a:pt x="365" y="709"/>
                  </a:lnTo>
                  <a:lnTo>
                    <a:pt x="367" y="707"/>
                  </a:lnTo>
                  <a:lnTo>
                    <a:pt x="380" y="693"/>
                  </a:lnTo>
                  <a:lnTo>
                    <a:pt x="397" y="670"/>
                  </a:lnTo>
                  <a:lnTo>
                    <a:pt x="397" y="669"/>
                  </a:lnTo>
                  <a:lnTo>
                    <a:pt x="402" y="663"/>
                  </a:lnTo>
                  <a:lnTo>
                    <a:pt x="448" y="591"/>
                  </a:lnTo>
                  <a:lnTo>
                    <a:pt x="470" y="551"/>
                  </a:lnTo>
                  <a:lnTo>
                    <a:pt x="493" y="507"/>
                  </a:lnTo>
                  <a:lnTo>
                    <a:pt x="584" y="342"/>
                  </a:lnTo>
                  <a:lnTo>
                    <a:pt x="607" y="302"/>
                  </a:lnTo>
                  <a:lnTo>
                    <a:pt x="630" y="265"/>
                  </a:lnTo>
                  <a:lnTo>
                    <a:pt x="675" y="200"/>
                  </a:lnTo>
                  <a:lnTo>
                    <a:pt x="676" y="196"/>
                  </a:lnTo>
                  <a:lnTo>
                    <a:pt x="721" y="142"/>
                  </a:lnTo>
                  <a:lnTo>
                    <a:pt x="766" y="96"/>
                  </a:lnTo>
                  <a:lnTo>
                    <a:pt x="767" y="96"/>
                  </a:lnTo>
                  <a:lnTo>
                    <a:pt x="790" y="78"/>
                  </a:lnTo>
                  <a:lnTo>
                    <a:pt x="813" y="61"/>
                  </a:lnTo>
                  <a:lnTo>
                    <a:pt x="858" y="35"/>
                  </a:lnTo>
                  <a:lnTo>
                    <a:pt x="861" y="34"/>
                  </a:lnTo>
                  <a:lnTo>
                    <a:pt x="860" y="34"/>
                  </a:lnTo>
                  <a:lnTo>
                    <a:pt x="905" y="17"/>
                  </a:lnTo>
                  <a:lnTo>
                    <a:pt x="907" y="17"/>
                  </a:lnTo>
                  <a:lnTo>
                    <a:pt x="952" y="8"/>
                  </a:lnTo>
                  <a:lnTo>
                    <a:pt x="976" y="7"/>
                  </a:lnTo>
                  <a:lnTo>
                    <a:pt x="1022" y="4"/>
                  </a:lnTo>
                  <a:lnTo>
                    <a:pt x="1128" y="4"/>
                  </a:lnTo>
                  <a:lnTo>
                    <a:pt x="1128" y="17"/>
                  </a:lnTo>
                  <a:lnTo>
                    <a:pt x="1022" y="17"/>
                  </a:lnTo>
                  <a:lnTo>
                    <a:pt x="976" y="19"/>
                  </a:lnTo>
                  <a:lnTo>
                    <a:pt x="952" y="21"/>
                  </a:lnTo>
                  <a:lnTo>
                    <a:pt x="952" y="19"/>
                  </a:lnTo>
                  <a:lnTo>
                    <a:pt x="910" y="28"/>
                  </a:lnTo>
                  <a:lnTo>
                    <a:pt x="864" y="45"/>
                  </a:lnTo>
                  <a:lnTo>
                    <a:pt x="820" y="71"/>
                  </a:lnTo>
                  <a:lnTo>
                    <a:pt x="797" y="88"/>
                  </a:lnTo>
                  <a:lnTo>
                    <a:pt x="775" y="106"/>
                  </a:lnTo>
                  <a:lnTo>
                    <a:pt x="775" y="105"/>
                  </a:lnTo>
                  <a:lnTo>
                    <a:pt x="729" y="150"/>
                  </a:lnTo>
                  <a:lnTo>
                    <a:pt x="730" y="150"/>
                  </a:lnTo>
                  <a:lnTo>
                    <a:pt x="685" y="207"/>
                  </a:lnTo>
                  <a:lnTo>
                    <a:pt x="640" y="272"/>
                  </a:lnTo>
                  <a:lnTo>
                    <a:pt x="617" y="309"/>
                  </a:lnTo>
                  <a:lnTo>
                    <a:pt x="594" y="348"/>
                  </a:lnTo>
                  <a:lnTo>
                    <a:pt x="503" y="513"/>
                  </a:lnTo>
                  <a:lnTo>
                    <a:pt x="480" y="557"/>
                  </a:lnTo>
                  <a:lnTo>
                    <a:pt x="452" y="606"/>
                  </a:lnTo>
                  <a:lnTo>
                    <a:pt x="458" y="598"/>
                  </a:lnTo>
                  <a:lnTo>
                    <a:pt x="412" y="672"/>
                  </a:lnTo>
                  <a:lnTo>
                    <a:pt x="411" y="672"/>
                  </a:lnTo>
                  <a:lnTo>
                    <a:pt x="405" y="677"/>
                  </a:lnTo>
                  <a:lnTo>
                    <a:pt x="407" y="677"/>
                  </a:lnTo>
                  <a:lnTo>
                    <a:pt x="389" y="702"/>
                  </a:lnTo>
                  <a:lnTo>
                    <a:pt x="389" y="700"/>
                  </a:lnTo>
                  <a:lnTo>
                    <a:pt x="388" y="702"/>
                  </a:lnTo>
                  <a:lnTo>
                    <a:pt x="375" y="716"/>
                  </a:lnTo>
                  <a:lnTo>
                    <a:pt x="377" y="716"/>
                  </a:lnTo>
                  <a:lnTo>
                    <a:pt x="367" y="730"/>
                  </a:lnTo>
                  <a:lnTo>
                    <a:pt x="365" y="731"/>
                  </a:lnTo>
                  <a:lnTo>
                    <a:pt x="355" y="740"/>
                  </a:lnTo>
                  <a:lnTo>
                    <a:pt x="355" y="738"/>
                  </a:lnTo>
                  <a:lnTo>
                    <a:pt x="343" y="751"/>
                  </a:lnTo>
                  <a:lnTo>
                    <a:pt x="340" y="756"/>
                  </a:lnTo>
                  <a:lnTo>
                    <a:pt x="333" y="761"/>
                  </a:lnTo>
                  <a:lnTo>
                    <a:pt x="333" y="760"/>
                  </a:lnTo>
                  <a:lnTo>
                    <a:pt x="331" y="761"/>
                  </a:lnTo>
                  <a:lnTo>
                    <a:pt x="318" y="767"/>
                  </a:lnTo>
                  <a:lnTo>
                    <a:pt x="320" y="765"/>
                  </a:lnTo>
                  <a:lnTo>
                    <a:pt x="317" y="767"/>
                  </a:lnTo>
                  <a:lnTo>
                    <a:pt x="304" y="771"/>
                  </a:lnTo>
                  <a:lnTo>
                    <a:pt x="301" y="773"/>
                  </a:lnTo>
                  <a:lnTo>
                    <a:pt x="304" y="773"/>
                  </a:lnTo>
                  <a:lnTo>
                    <a:pt x="294" y="774"/>
                  </a:lnTo>
                  <a:lnTo>
                    <a:pt x="280" y="774"/>
                  </a:lnTo>
                  <a:lnTo>
                    <a:pt x="270" y="773"/>
                  </a:lnTo>
                  <a:lnTo>
                    <a:pt x="267" y="771"/>
                  </a:lnTo>
                  <a:lnTo>
                    <a:pt x="266" y="770"/>
                  </a:lnTo>
                  <a:lnTo>
                    <a:pt x="254" y="765"/>
                  </a:lnTo>
                  <a:lnTo>
                    <a:pt x="253" y="765"/>
                  </a:lnTo>
                  <a:lnTo>
                    <a:pt x="245" y="757"/>
                  </a:lnTo>
                  <a:lnTo>
                    <a:pt x="239" y="753"/>
                  </a:lnTo>
                  <a:lnTo>
                    <a:pt x="237" y="751"/>
                  </a:lnTo>
                  <a:lnTo>
                    <a:pt x="229" y="741"/>
                  </a:lnTo>
                  <a:lnTo>
                    <a:pt x="215" y="720"/>
                  </a:lnTo>
                  <a:lnTo>
                    <a:pt x="216" y="721"/>
                  </a:lnTo>
                  <a:lnTo>
                    <a:pt x="206" y="702"/>
                  </a:lnTo>
                  <a:lnTo>
                    <a:pt x="196" y="684"/>
                  </a:lnTo>
                  <a:lnTo>
                    <a:pt x="195" y="683"/>
                  </a:lnTo>
                  <a:lnTo>
                    <a:pt x="195" y="684"/>
                  </a:lnTo>
                  <a:lnTo>
                    <a:pt x="191" y="672"/>
                  </a:lnTo>
                  <a:lnTo>
                    <a:pt x="182" y="649"/>
                  </a:lnTo>
                  <a:lnTo>
                    <a:pt x="172" y="626"/>
                  </a:lnTo>
                  <a:lnTo>
                    <a:pt x="173" y="628"/>
                  </a:lnTo>
                  <a:lnTo>
                    <a:pt x="172" y="625"/>
                  </a:lnTo>
                  <a:lnTo>
                    <a:pt x="159" y="584"/>
                  </a:lnTo>
                  <a:lnTo>
                    <a:pt x="149" y="555"/>
                  </a:lnTo>
                  <a:lnTo>
                    <a:pt x="148" y="552"/>
                  </a:lnTo>
                  <a:lnTo>
                    <a:pt x="149" y="554"/>
                  </a:lnTo>
                  <a:lnTo>
                    <a:pt x="148" y="541"/>
                  </a:lnTo>
                  <a:lnTo>
                    <a:pt x="139" y="513"/>
                  </a:lnTo>
                  <a:lnTo>
                    <a:pt x="127" y="466"/>
                  </a:lnTo>
                  <a:lnTo>
                    <a:pt x="118" y="429"/>
                  </a:lnTo>
                  <a:lnTo>
                    <a:pt x="104" y="362"/>
                  </a:lnTo>
                  <a:lnTo>
                    <a:pt x="81" y="250"/>
                  </a:lnTo>
                  <a:lnTo>
                    <a:pt x="64" y="167"/>
                  </a:lnTo>
                  <a:lnTo>
                    <a:pt x="58" y="144"/>
                  </a:lnTo>
                  <a:lnTo>
                    <a:pt x="53" y="117"/>
                  </a:lnTo>
                  <a:lnTo>
                    <a:pt x="47" y="93"/>
                  </a:lnTo>
                  <a:lnTo>
                    <a:pt x="43" y="76"/>
                  </a:lnTo>
                  <a:lnTo>
                    <a:pt x="37" y="62"/>
                  </a:lnTo>
                  <a:lnTo>
                    <a:pt x="31" y="45"/>
                  </a:lnTo>
                  <a:lnTo>
                    <a:pt x="27" y="35"/>
                  </a:lnTo>
                  <a:lnTo>
                    <a:pt x="29" y="35"/>
                  </a:lnTo>
                  <a:lnTo>
                    <a:pt x="17" y="18"/>
                  </a:lnTo>
                  <a:lnTo>
                    <a:pt x="13" y="15"/>
                  </a:lnTo>
                  <a:lnTo>
                    <a:pt x="10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2" y="12"/>
                  </a:lnTo>
                  <a:lnTo>
                    <a:pt x="0" y="7"/>
                  </a:lnTo>
                  <a:lnTo>
                    <a:pt x="0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7" name="Freeform 177"/>
            <p:cNvSpPr>
              <a:spLocks noEditPoints="1"/>
            </p:cNvSpPr>
            <p:nvPr/>
          </p:nvSpPr>
          <p:spPr bwMode="auto">
            <a:xfrm>
              <a:off x="6616700" y="1493838"/>
              <a:ext cx="1790700" cy="455613"/>
            </a:xfrm>
            <a:custGeom>
              <a:avLst/>
              <a:gdLst/>
              <a:ahLst/>
              <a:cxnLst>
                <a:cxn ang="0">
                  <a:pos x="416" y="263"/>
                </a:cxn>
                <a:cxn ang="0">
                  <a:pos x="34" y="1"/>
                </a:cxn>
                <a:cxn ang="0">
                  <a:pos x="24" y="0"/>
                </a:cxn>
                <a:cxn ang="0">
                  <a:pos x="41" y="3"/>
                </a:cxn>
                <a:cxn ang="0">
                  <a:pos x="56" y="13"/>
                </a:cxn>
                <a:cxn ang="0">
                  <a:pos x="80" y="28"/>
                </a:cxn>
                <a:cxn ang="0">
                  <a:pos x="87" y="35"/>
                </a:cxn>
                <a:cxn ang="0">
                  <a:pos x="118" y="77"/>
                </a:cxn>
                <a:cxn ang="0">
                  <a:pos x="199" y="180"/>
                </a:cxn>
                <a:cxn ang="0">
                  <a:pos x="210" y="196"/>
                </a:cxn>
                <a:cxn ang="0">
                  <a:pos x="232" y="215"/>
                </a:cxn>
                <a:cxn ang="0">
                  <a:pos x="254" y="234"/>
                </a:cxn>
                <a:cxn ang="0">
                  <a:pos x="296" y="260"/>
                </a:cxn>
                <a:cxn ang="0">
                  <a:pos x="337" y="273"/>
                </a:cxn>
                <a:cxn ang="0">
                  <a:pos x="360" y="273"/>
                </a:cxn>
                <a:cxn ang="0">
                  <a:pos x="404" y="267"/>
                </a:cxn>
                <a:cxn ang="0">
                  <a:pos x="418" y="261"/>
                </a:cxn>
                <a:cxn ang="0">
                  <a:pos x="448" y="251"/>
                </a:cxn>
                <a:cxn ang="0">
                  <a:pos x="472" y="237"/>
                </a:cxn>
                <a:cxn ang="0">
                  <a:pos x="497" y="224"/>
                </a:cxn>
                <a:cxn ang="0">
                  <a:pos x="522" y="209"/>
                </a:cxn>
                <a:cxn ang="0">
                  <a:pos x="657" y="111"/>
                </a:cxn>
                <a:cxn ang="0">
                  <a:pos x="699" y="82"/>
                </a:cxn>
                <a:cxn ang="0">
                  <a:pos x="766" y="47"/>
                </a:cxn>
                <a:cxn ang="0">
                  <a:pos x="790" y="38"/>
                </a:cxn>
                <a:cxn ang="0">
                  <a:pos x="813" y="30"/>
                </a:cxn>
                <a:cxn ang="0">
                  <a:pos x="840" y="21"/>
                </a:cxn>
                <a:cxn ang="0">
                  <a:pos x="885" y="11"/>
                </a:cxn>
                <a:cxn ang="0">
                  <a:pos x="955" y="4"/>
                </a:cxn>
                <a:cxn ang="0">
                  <a:pos x="1025" y="1"/>
                </a:cxn>
                <a:cxn ang="0">
                  <a:pos x="1025" y="14"/>
                </a:cxn>
                <a:cxn ang="0">
                  <a:pos x="955" y="17"/>
                </a:cxn>
                <a:cxn ang="0">
                  <a:pos x="888" y="23"/>
                </a:cxn>
                <a:cxn ang="0">
                  <a:pos x="838" y="34"/>
                </a:cxn>
                <a:cxn ang="0">
                  <a:pos x="797" y="48"/>
                </a:cxn>
                <a:cxn ang="0">
                  <a:pos x="769" y="58"/>
                </a:cxn>
                <a:cxn ang="0">
                  <a:pos x="705" y="92"/>
                </a:cxn>
                <a:cxn ang="0">
                  <a:pos x="692" y="101"/>
                </a:cxn>
                <a:cxn ang="0">
                  <a:pos x="641" y="138"/>
                </a:cxn>
                <a:cxn ang="0">
                  <a:pos x="527" y="220"/>
                </a:cxn>
                <a:cxn ang="0">
                  <a:pos x="505" y="234"/>
                </a:cxn>
                <a:cxn ang="0">
                  <a:pos x="480" y="247"/>
                </a:cxn>
                <a:cxn ang="0">
                  <a:pos x="459" y="259"/>
                </a:cxn>
                <a:cxn ang="0">
                  <a:pos x="435" y="269"/>
                </a:cxn>
                <a:cxn ang="0">
                  <a:pos x="405" y="280"/>
                </a:cxn>
                <a:cxn ang="0">
                  <a:pos x="384" y="284"/>
                </a:cxn>
                <a:cxn ang="0">
                  <a:pos x="361" y="286"/>
                </a:cxn>
                <a:cxn ang="0">
                  <a:pos x="350" y="286"/>
                </a:cxn>
                <a:cxn ang="0">
                  <a:pos x="337" y="286"/>
                </a:cxn>
                <a:cxn ang="0">
                  <a:pos x="303" y="276"/>
                </a:cxn>
                <a:cxn ang="0">
                  <a:pos x="291" y="273"/>
                </a:cxn>
                <a:cxn ang="0">
                  <a:pos x="270" y="261"/>
                </a:cxn>
                <a:cxn ang="0">
                  <a:pos x="230" y="233"/>
                </a:cxn>
                <a:cxn ang="0">
                  <a:pos x="220" y="223"/>
                </a:cxn>
                <a:cxn ang="0">
                  <a:pos x="189" y="188"/>
                </a:cxn>
                <a:cxn ang="0">
                  <a:pos x="108" y="84"/>
                </a:cxn>
                <a:cxn ang="0">
                  <a:pos x="80" y="47"/>
                </a:cxn>
                <a:cxn ang="0">
                  <a:pos x="50" y="23"/>
                </a:cxn>
                <a:cxn ang="0">
                  <a:pos x="33" y="13"/>
                </a:cxn>
                <a:cxn ang="0">
                  <a:pos x="0" y="13"/>
                </a:cxn>
              </a:cxnLst>
              <a:rect l="0" t="0" r="r" b="b"/>
              <a:pathLst>
                <a:path w="1128" h="287">
                  <a:moveTo>
                    <a:pt x="419" y="261"/>
                  </a:moveTo>
                  <a:lnTo>
                    <a:pt x="418" y="261"/>
                  </a:lnTo>
                  <a:lnTo>
                    <a:pt x="416" y="263"/>
                  </a:lnTo>
                  <a:lnTo>
                    <a:pt x="419" y="261"/>
                  </a:lnTo>
                  <a:close/>
                  <a:moveTo>
                    <a:pt x="29" y="0"/>
                  </a:moveTo>
                  <a:lnTo>
                    <a:pt x="34" y="1"/>
                  </a:lnTo>
                  <a:lnTo>
                    <a:pt x="29" y="0"/>
                  </a:lnTo>
                  <a:close/>
                  <a:moveTo>
                    <a:pt x="0" y="0"/>
                  </a:moveTo>
                  <a:lnTo>
                    <a:pt x="24" y="0"/>
                  </a:lnTo>
                  <a:lnTo>
                    <a:pt x="34" y="1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3" y="4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57" y="13"/>
                  </a:lnTo>
                  <a:lnTo>
                    <a:pt x="63" y="17"/>
                  </a:lnTo>
                  <a:lnTo>
                    <a:pt x="80" y="28"/>
                  </a:lnTo>
                  <a:lnTo>
                    <a:pt x="81" y="28"/>
                  </a:lnTo>
                  <a:lnTo>
                    <a:pt x="90" y="38"/>
                  </a:lnTo>
                  <a:lnTo>
                    <a:pt x="87" y="35"/>
                  </a:lnTo>
                  <a:lnTo>
                    <a:pt x="95" y="48"/>
                  </a:lnTo>
                  <a:lnTo>
                    <a:pt x="105" y="58"/>
                  </a:lnTo>
                  <a:lnTo>
                    <a:pt x="118" y="77"/>
                  </a:lnTo>
                  <a:lnTo>
                    <a:pt x="164" y="139"/>
                  </a:lnTo>
                  <a:lnTo>
                    <a:pt x="185" y="166"/>
                  </a:lnTo>
                  <a:lnTo>
                    <a:pt x="199" y="180"/>
                  </a:lnTo>
                  <a:lnTo>
                    <a:pt x="209" y="193"/>
                  </a:lnTo>
                  <a:lnTo>
                    <a:pt x="210" y="195"/>
                  </a:lnTo>
                  <a:lnTo>
                    <a:pt x="210" y="196"/>
                  </a:lnTo>
                  <a:lnTo>
                    <a:pt x="226" y="212"/>
                  </a:lnTo>
                  <a:lnTo>
                    <a:pt x="230" y="213"/>
                  </a:lnTo>
                  <a:lnTo>
                    <a:pt x="232" y="215"/>
                  </a:lnTo>
                  <a:lnTo>
                    <a:pt x="233" y="215"/>
                  </a:lnTo>
                  <a:lnTo>
                    <a:pt x="242" y="224"/>
                  </a:lnTo>
                  <a:lnTo>
                    <a:pt x="254" y="234"/>
                  </a:lnTo>
                  <a:lnTo>
                    <a:pt x="277" y="251"/>
                  </a:lnTo>
                  <a:lnTo>
                    <a:pt x="291" y="260"/>
                  </a:lnTo>
                  <a:lnTo>
                    <a:pt x="296" y="260"/>
                  </a:lnTo>
                  <a:lnTo>
                    <a:pt x="306" y="264"/>
                  </a:lnTo>
                  <a:lnTo>
                    <a:pt x="320" y="269"/>
                  </a:lnTo>
                  <a:lnTo>
                    <a:pt x="337" y="273"/>
                  </a:lnTo>
                  <a:lnTo>
                    <a:pt x="343" y="273"/>
                  </a:lnTo>
                  <a:lnTo>
                    <a:pt x="351" y="274"/>
                  </a:lnTo>
                  <a:lnTo>
                    <a:pt x="360" y="273"/>
                  </a:lnTo>
                  <a:lnTo>
                    <a:pt x="372" y="273"/>
                  </a:lnTo>
                  <a:lnTo>
                    <a:pt x="385" y="271"/>
                  </a:lnTo>
                  <a:lnTo>
                    <a:pt x="404" y="267"/>
                  </a:lnTo>
                  <a:lnTo>
                    <a:pt x="409" y="267"/>
                  </a:lnTo>
                  <a:lnTo>
                    <a:pt x="415" y="264"/>
                  </a:lnTo>
                  <a:lnTo>
                    <a:pt x="418" y="261"/>
                  </a:lnTo>
                  <a:lnTo>
                    <a:pt x="431" y="257"/>
                  </a:lnTo>
                  <a:lnTo>
                    <a:pt x="426" y="259"/>
                  </a:lnTo>
                  <a:lnTo>
                    <a:pt x="448" y="251"/>
                  </a:lnTo>
                  <a:lnTo>
                    <a:pt x="452" y="249"/>
                  </a:lnTo>
                  <a:lnTo>
                    <a:pt x="470" y="239"/>
                  </a:lnTo>
                  <a:lnTo>
                    <a:pt x="472" y="237"/>
                  </a:lnTo>
                  <a:lnTo>
                    <a:pt x="476" y="236"/>
                  </a:lnTo>
                  <a:lnTo>
                    <a:pt x="492" y="229"/>
                  </a:lnTo>
                  <a:lnTo>
                    <a:pt x="497" y="224"/>
                  </a:lnTo>
                  <a:lnTo>
                    <a:pt x="516" y="212"/>
                  </a:lnTo>
                  <a:lnTo>
                    <a:pt x="517" y="210"/>
                  </a:lnTo>
                  <a:lnTo>
                    <a:pt x="522" y="209"/>
                  </a:lnTo>
                  <a:lnTo>
                    <a:pt x="611" y="142"/>
                  </a:lnTo>
                  <a:lnTo>
                    <a:pt x="634" y="128"/>
                  </a:lnTo>
                  <a:lnTo>
                    <a:pt x="657" y="111"/>
                  </a:lnTo>
                  <a:lnTo>
                    <a:pt x="679" y="97"/>
                  </a:lnTo>
                  <a:lnTo>
                    <a:pt x="698" y="84"/>
                  </a:lnTo>
                  <a:lnTo>
                    <a:pt x="699" y="82"/>
                  </a:lnTo>
                  <a:lnTo>
                    <a:pt x="703" y="81"/>
                  </a:lnTo>
                  <a:lnTo>
                    <a:pt x="748" y="57"/>
                  </a:lnTo>
                  <a:lnTo>
                    <a:pt x="766" y="47"/>
                  </a:lnTo>
                  <a:lnTo>
                    <a:pt x="769" y="45"/>
                  </a:lnTo>
                  <a:lnTo>
                    <a:pt x="772" y="45"/>
                  </a:lnTo>
                  <a:lnTo>
                    <a:pt x="790" y="38"/>
                  </a:lnTo>
                  <a:lnTo>
                    <a:pt x="793" y="35"/>
                  </a:lnTo>
                  <a:lnTo>
                    <a:pt x="794" y="35"/>
                  </a:lnTo>
                  <a:lnTo>
                    <a:pt x="813" y="30"/>
                  </a:lnTo>
                  <a:lnTo>
                    <a:pt x="817" y="28"/>
                  </a:lnTo>
                  <a:lnTo>
                    <a:pt x="836" y="23"/>
                  </a:lnTo>
                  <a:lnTo>
                    <a:pt x="840" y="21"/>
                  </a:lnTo>
                  <a:lnTo>
                    <a:pt x="841" y="21"/>
                  </a:lnTo>
                  <a:lnTo>
                    <a:pt x="863" y="17"/>
                  </a:lnTo>
                  <a:lnTo>
                    <a:pt x="885" y="11"/>
                  </a:lnTo>
                  <a:lnTo>
                    <a:pt x="887" y="11"/>
                  </a:lnTo>
                  <a:lnTo>
                    <a:pt x="910" y="7"/>
                  </a:lnTo>
                  <a:lnTo>
                    <a:pt x="955" y="4"/>
                  </a:lnTo>
                  <a:lnTo>
                    <a:pt x="979" y="3"/>
                  </a:lnTo>
                  <a:lnTo>
                    <a:pt x="1002" y="3"/>
                  </a:lnTo>
                  <a:lnTo>
                    <a:pt x="1025" y="1"/>
                  </a:lnTo>
                  <a:lnTo>
                    <a:pt x="1128" y="1"/>
                  </a:lnTo>
                  <a:lnTo>
                    <a:pt x="1128" y="14"/>
                  </a:lnTo>
                  <a:lnTo>
                    <a:pt x="1025" y="14"/>
                  </a:lnTo>
                  <a:lnTo>
                    <a:pt x="1002" y="16"/>
                  </a:lnTo>
                  <a:lnTo>
                    <a:pt x="979" y="16"/>
                  </a:lnTo>
                  <a:lnTo>
                    <a:pt x="955" y="17"/>
                  </a:lnTo>
                  <a:lnTo>
                    <a:pt x="910" y="20"/>
                  </a:lnTo>
                  <a:lnTo>
                    <a:pt x="910" y="18"/>
                  </a:lnTo>
                  <a:lnTo>
                    <a:pt x="888" y="23"/>
                  </a:lnTo>
                  <a:lnTo>
                    <a:pt x="865" y="28"/>
                  </a:lnTo>
                  <a:lnTo>
                    <a:pt x="843" y="33"/>
                  </a:lnTo>
                  <a:lnTo>
                    <a:pt x="838" y="34"/>
                  </a:lnTo>
                  <a:lnTo>
                    <a:pt x="820" y="40"/>
                  </a:lnTo>
                  <a:lnTo>
                    <a:pt x="799" y="47"/>
                  </a:lnTo>
                  <a:lnTo>
                    <a:pt x="797" y="48"/>
                  </a:lnTo>
                  <a:lnTo>
                    <a:pt x="776" y="57"/>
                  </a:lnTo>
                  <a:lnTo>
                    <a:pt x="773" y="58"/>
                  </a:lnTo>
                  <a:lnTo>
                    <a:pt x="769" y="58"/>
                  </a:lnTo>
                  <a:lnTo>
                    <a:pt x="753" y="67"/>
                  </a:lnTo>
                  <a:lnTo>
                    <a:pt x="708" y="92"/>
                  </a:lnTo>
                  <a:lnTo>
                    <a:pt x="705" y="92"/>
                  </a:lnTo>
                  <a:lnTo>
                    <a:pt x="705" y="94"/>
                  </a:lnTo>
                  <a:lnTo>
                    <a:pt x="686" y="107"/>
                  </a:lnTo>
                  <a:lnTo>
                    <a:pt x="692" y="101"/>
                  </a:lnTo>
                  <a:lnTo>
                    <a:pt x="685" y="107"/>
                  </a:lnTo>
                  <a:lnTo>
                    <a:pt x="664" y="121"/>
                  </a:lnTo>
                  <a:lnTo>
                    <a:pt x="641" y="138"/>
                  </a:lnTo>
                  <a:lnTo>
                    <a:pt x="644" y="135"/>
                  </a:lnTo>
                  <a:lnTo>
                    <a:pt x="618" y="152"/>
                  </a:lnTo>
                  <a:lnTo>
                    <a:pt x="527" y="220"/>
                  </a:lnTo>
                  <a:lnTo>
                    <a:pt x="523" y="220"/>
                  </a:lnTo>
                  <a:lnTo>
                    <a:pt x="523" y="222"/>
                  </a:lnTo>
                  <a:lnTo>
                    <a:pt x="505" y="234"/>
                  </a:lnTo>
                  <a:lnTo>
                    <a:pt x="499" y="239"/>
                  </a:lnTo>
                  <a:lnTo>
                    <a:pt x="500" y="237"/>
                  </a:lnTo>
                  <a:lnTo>
                    <a:pt x="480" y="247"/>
                  </a:lnTo>
                  <a:lnTo>
                    <a:pt x="479" y="247"/>
                  </a:lnTo>
                  <a:lnTo>
                    <a:pt x="476" y="249"/>
                  </a:lnTo>
                  <a:lnTo>
                    <a:pt x="459" y="259"/>
                  </a:lnTo>
                  <a:lnTo>
                    <a:pt x="453" y="263"/>
                  </a:lnTo>
                  <a:lnTo>
                    <a:pt x="451" y="263"/>
                  </a:lnTo>
                  <a:lnTo>
                    <a:pt x="435" y="269"/>
                  </a:lnTo>
                  <a:lnTo>
                    <a:pt x="421" y="274"/>
                  </a:lnTo>
                  <a:lnTo>
                    <a:pt x="409" y="280"/>
                  </a:lnTo>
                  <a:lnTo>
                    <a:pt x="405" y="280"/>
                  </a:lnTo>
                  <a:lnTo>
                    <a:pt x="405" y="278"/>
                  </a:lnTo>
                  <a:lnTo>
                    <a:pt x="388" y="283"/>
                  </a:lnTo>
                  <a:lnTo>
                    <a:pt x="384" y="284"/>
                  </a:lnTo>
                  <a:lnTo>
                    <a:pt x="388" y="284"/>
                  </a:lnTo>
                  <a:lnTo>
                    <a:pt x="374" y="286"/>
                  </a:lnTo>
                  <a:lnTo>
                    <a:pt x="361" y="286"/>
                  </a:lnTo>
                  <a:lnTo>
                    <a:pt x="351" y="287"/>
                  </a:lnTo>
                  <a:lnTo>
                    <a:pt x="353" y="286"/>
                  </a:lnTo>
                  <a:lnTo>
                    <a:pt x="350" y="286"/>
                  </a:lnTo>
                  <a:lnTo>
                    <a:pt x="341" y="284"/>
                  </a:lnTo>
                  <a:lnTo>
                    <a:pt x="341" y="286"/>
                  </a:lnTo>
                  <a:lnTo>
                    <a:pt x="337" y="286"/>
                  </a:lnTo>
                  <a:lnTo>
                    <a:pt x="334" y="284"/>
                  </a:lnTo>
                  <a:lnTo>
                    <a:pt x="317" y="280"/>
                  </a:lnTo>
                  <a:lnTo>
                    <a:pt x="303" y="276"/>
                  </a:lnTo>
                  <a:lnTo>
                    <a:pt x="301" y="276"/>
                  </a:lnTo>
                  <a:lnTo>
                    <a:pt x="296" y="273"/>
                  </a:lnTo>
                  <a:lnTo>
                    <a:pt x="291" y="273"/>
                  </a:lnTo>
                  <a:lnTo>
                    <a:pt x="289" y="271"/>
                  </a:lnTo>
                  <a:lnTo>
                    <a:pt x="279" y="266"/>
                  </a:lnTo>
                  <a:lnTo>
                    <a:pt x="270" y="261"/>
                  </a:lnTo>
                  <a:lnTo>
                    <a:pt x="247" y="244"/>
                  </a:lnTo>
                  <a:lnTo>
                    <a:pt x="233" y="234"/>
                  </a:lnTo>
                  <a:lnTo>
                    <a:pt x="230" y="233"/>
                  </a:lnTo>
                  <a:lnTo>
                    <a:pt x="232" y="233"/>
                  </a:lnTo>
                  <a:lnTo>
                    <a:pt x="223" y="223"/>
                  </a:lnTo>
                  <a:lnTo>
                    <a:pt x="220" y="223"/>
                  </a:lnTo>
                  <a:lnTo>
                    <a:pt x="198" y="200"/>
                  </a:lnTo>
                  <a:lnTo>
                    <a:pt x="198" y="199"/>
                  </a:lnTo>
                  <a:lnTo>
                    <a:pt x="189" y="188"/>
                  </a:lnTo>
                  <a:lnTo>
                    <a:pt x="175" y="173"/>
                  </a:lnTo>
                  <a:lnTo>
                    <a:pt x="154" y="146"/>
                  </a:lnTo>
                  <a:lnTo>
                    <a:pt x="108" y="84"/>
                  </a:lnTo>
                  <a:lnTo>
                    <a:pt x="95" y="65"/>
                  </a:lnTo>
                  <a:lnTo>
                    <a:pt x="85" y="55"/>
                  </a:lnTo>
                  <a:lnTo>
                    <a:pt x="80" y="47"/>
                  </a:lnTo>
                  <a:lnTo>
                    <a:pt x="73" y="38"/>
                  </a:lnTo>
                  <a:lnTo>
                    <a:pt x="56" y="27"/>
                  </a:lnTo>
                  <a:lnTo>
                    <a:pt x="50" y="23"/>
                  </a:lnTo>
                  <a:lnTo>
                    <a:pt x="41" y="18"/>
                  </a:lnTo>
                  <a:lnTo>
                    <a:pt x="36" y="14"/>
                  </a:lnTo>
                  <a:lnTo>
                    <a:pt x="33" y="13"/>
                  </a:lnTo>
                  <a:lnTo>
                    <a:pt x="33" y="14"/>
                  </a:lnTo>
                  <a:lnTo>
                    <a:pt x="23" y="13"/>
                  </a:lnTo>
                  <a:lnTo>
                    <a:pt x="0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8" name="Line 178"/>
            <p:cNvSpPr>
              <a:spLocks noChangeShapeType="1"/>
            </p:cNvSpPr>
            <p:nvPr/>
          </p:nvSpPr>
          <p:spPr bwMode="auto">
            <a:xfrm>
              <a:off x="8247063" y="3332163"/>
              <a:ext cx="1588" cy="1588"/>
            </a:xfrm>
            <a:prstGeom prst="line">
              <a:avLst/>
            </a:prstGeom>
            <a:noFill/>
            <a:ln w="12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9" name="Freeform 179"/>
            <p:cNvSpPr>
              <a:spLocks/>
            </p:cNvSpPr>
            <p:nvPr/>
          </p:nvSpPr>
          <p:spPr bwMode="auto">
            <a:xfrm>
              <a:off x="8342313" y="3305175"/>
              <a:ext cx="107950" cy="1031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0"/>
                </a:cxn>
                <a:cxn ang="0">
                  <a:pos x="37" y="4"/>
                </a:cxn>
                <a:cxn ang="0">
                  <a:pos x="31" y="6"/>
                </a:cxn>
                <a:cxn ang="0">
                  <a:pos x="31" y="9"/>
                </a:cxn>
                <a:cxn ang="0">
                  <a:pos x="33" y="9"/>
                </a:cxn>
                <a:cxn ang="0">
                  <a:pos x="33" y="11"/>
                </a:cxn>
                <a:cxn ang="0">
                  <a:pos x="40" y="21"/>
                </a:cxn>
                <a:cxn ang="0">
                  <a:pos x="46" y="13"/>
                </a:cxn>
                <a:cxn ang="0">
                  <a:pos x="47" y="10"/>
                </a:cxn>
                <a:cxn ang="0">
                  <a:pos x="47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1" y="4"/>
                </a:cxn>
                <a:cxn ang="0">
                  <a:pos x="41" y="0"/>
                </a:cxn>
                <a:cxn ang="0">
                  <a:pos x="66" y="0"/>
                </a:cxn>
                <a:cxn ang="0">
                  <a:pos x="66" y="4"/>
                </a:cxn>
                <a:cxn ang="0">
                  <a:pos x="63" y="4"/>
                </a:cxn>
                <a:cxn ang="0">
                  <a:pos x="54" y="9"/>
                </a:cxn>
                <a:cxn ang="0">
                  <a:pos x="51" y="11"/>
                </a:cxn>
                <a:cxn ang="0">
                  <a:pos x="48" y="16"/>
                </a:cxn>
                <a:cxn ang="0">
                  <a:pos x="41" y="26"/>
                </a:cxn>
                <a:cxn ang="0">
                  <a:pos x="53" y="47"/>
                </a:cxn>
                <a:cxn ang="0">
                  <a:pos x="56" y="53"/>
                </a:cxn>
                <a:cxn ang="0">
                  <a:pos x="58" y="57"/>
                </a:cxn>
                <a:cxn ang="0">
                  <a:pos x="61" y="60"/>
                </a:cxn>
                <a:cxn ang="0">
                  <a:pos x="64" y="61"/>
                </a:cxn>
                <a:cxn ang="0">
                  <a:pos x="66" y="63"/>
                </a:cxn>
                <a:cxn ang="0">
                  <a:pos x="68" y="63"/>
                </a:cxn>
                <a:cxn ang="0">
                  <a:pos x="68" y="65"/>
                </a:cxn>
                <a:cxn ang="0">
                  <a:pos x="31" y="65"/>
                </a:cxn>
                <a:cxn ang="0">
                  <a:pos x="31" y="63"/>
                </a:cxn>
                <a:cxn ang="0">
                  <a:pos x="34" y="63"/>
                </a:cxn>
                <a:cxn ang="0">
                  <a:pos x="37" y="61"/>
                </a:cxn>
                <a:cxn ang="0">
                  <a:pos x="39" y="60"/>
                </a:cxn>
                <a:cxn ang="0">
                  <a:pos x="36" y="54"/>
                </a:cxn>
                <a:cxn ang="0">
                  <a:pos x="29" y="43"/>
                </a:cxn>
                <a:cxn ang="0">
                  <a:pos x="24" y="50"/>
                </a:cxn>
                <a:cxn ang="0">
                  <a:pos x="23" y="53"/>
                </a:cxn>
                <a:cxn ang="0">
                  <a:pos x="20" y="55"/>
                </a:cxn>
                <a:cxn ang="0">
                  <a:pos x="20" y="61"/>
                </a:cxn>
                <a:cxn ang="0">
                  <a:pos x="21" y="61"/>
                </a:cxn>
                <a:cxn ang="0">
                  <a:pos x="23" y="63"/>
                </a:cxn>
                <a:cxn ang="0">
                  <a:pos x="27" y="63"/>
                </a:cxn>
                <a:cxn ang="0">
                  <a:pos x="27" y="65"/>
                </a:cxn>
                <a:cxn ang="0">
                  <a:pos x="0" y="65"/>
                </a:cxn>
                <a:cxn ang="0">
                  <a:pos x="0" y="63"/>
                </a:cxn>
                <a:cxn ang="0">
                  <a:pos x="3" y="63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13" y="57"/>
                </a:cxn>
                <a:cxn ang="0">
                  <a:pos x="17" y="53"/>
                </a:cxn>
                <a:cxn ang="0">
                  <a:pos x="21" y="47"/>
                </a:cxn>
                <a:cxn ang="0">
                  <a:pos x="27" y="38"/>
                </a:cxn>
                <a:cxn ang="0">
                  <a:pos x="16" y="18"/>
                </a:cxn>
                <a:cxn ang="0">
                  <a:pos x="13" y="14"/>
                </a:cxn>
                <a:cxn ang="0">
                  <a:pos x="12" y="11"/>
                </a:cxn>
                <a:cxn ang="0">
                  <a:pos x="10" y="10"/>
                </a:cxn>
                <a:cxn ang="0">
                  <a:pos x="9" y="7"/>
                </a:cxn>
                <a:cxn ang="0">
                  <a:pos x="6" y="7"/>
                </a:cxn>
                <a:cxn ang="0">
                  <a:pos x="3" y="4"/>
                </a:cxn>
                <a:cxn ang="0">
                  <a:pos x="0" y="4"/>
                </a:cxn>
                <a:cxn ang="0">
                  <a:pos x="0" y="0"/>
                </a:cxn>
              </a:cxnLst>
              <a:rect l="0" t="0" r="r" b="b"/>
              <a:pathLst>
                <a:path w="68" h="65">
                  <a:moveTo>
                    <a:pt x="0" y="0"/>
                  </a:moveTo>
                  <a:lnTo>
                    <a:pt x="37" y="0"/>
                  </a:lnTo>
                  <a:lnTo>
                    <a:pt x="37" y="4"/>
                  </a:lnTo>
                  <a:lnTo>
                    <a:pt x="31" y="6"/>
                  </a:lnTo>
                  <a:lnTo>
                    <a:pt x="31" y="9"/>
                  </a:lnTo>
                  <a:lnTo>
                    <a:pt x="33" y="9"/>
                  </a:lnTo>
                  <a:lnTo>
                    <a:pt x="33" y="11"/>
                  </a:lnTo>
                  <a:lnTo>
                    <a:pt x="40" y="21"/>
                  </a:lnTo>
                  <a:lnTo>
                    <a:pt x="46" y="13"/>
                  </a:lnTo>
                  <a:lnTo>
                    <a:pt x="47" y="10"/>
                  </a:lnTo>
                  <a:lnTo>
                    <a:pt x="47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1" y="4"/>
                  </a:lnTo>
                  <a:lnTo>
                    <a:pt x="41" y="0"/>
                  </a:lnTo>
                  <a:lnTo>
                    <a:pt x="66" y="0"/>
                  </a:lnTo>
                  <a:lnTo>
                    <a:pt x="66" y="4"/>
                  </a:lnTo>
                  <a:lnTo>
                    <a:pt x="63" y="4"/>
                  </a:lnTo>
                  <a:lnTo>
                    <a:pt x="54" y="9"/>
                  </a:lnTo>
                  <a:lnTo>
                    <a:pt x="51" y="11"/>
                  </a:lnTo>
                  <a:lnTo>
                    <a:pt x="48" y="16"/>
                  </a:lnTo>
                  <a:lnTo>
                    <a:pt x="41" y="26"/>
                  </a:lnTo>
                  <a:lnTo>
                    <a:pt x="53" y="47"/>
                  </a:lnTo>
                  <a:lnTo>
                    <a:pt x="56" y="53"/>
                  </a:lnTo>
                  <a:lnTo>
                    <a:pt x="58" y="57"/>
                  </a:lnTo>
                  <a:lnTo>
                    <a:pt x="61" y="60"/>
                  </a:lnTo>
                  <a:lnTo>
                    <a:pt x="64" y="61"/>
                  </a:lnTo>
                  <a:lnTo>
                    <a:pt x="66" y="63"/>
                  </a:lnTo>
                  <a:lnTo>
                    <a:pt x="68" y="63"/>
                  </a:lnTo>
                  <a:lnTo>
                    <a:pt x="68" y="65"/>
                  </a:lnTo>
                  <a:lnTo>
                    <a:pt x="31" y="65"/>
                  </a:lnTo>
                  <a:lnTo>
                    <a:pt x="31" y="63"/>
                  </a:lnTo>
                  <a:lnTo>
                    <a:pt x="34" y="63"/>
                  </a:lnTo>
                  <a:lnTo>
                    <a:pt x="37" y="61"/>
                  </a:lnTo>
                  <a:lnTo>
                    <a:pt x="39" y="60"/>
                  </a:lnTo>
                  <a:lnTo>
                    <a:pt x="36" y="54"/>
                  </a:lnTo>
                  <a:lnTo>
                    <a:pt x="29" y="43"/>
                  </a:lnTo>
                  <a:lnTo>
                    <a:pt x="24" y="50"/>
                  </a:lnTo>
                  <a:lnTo>
                    <a:pt x="23" y="53"/>
                  </a:lnTo>
                  <a:lnTo>
                    <a:pt x="20" y="55"/>
                  </a:lnTo>
                  <a:lnTo>
                    <a:pt x="20" y="61"/>
                  </a:lnTo>
                  <a:lnTo>
                    <a:pt x="21" y="61"/>
                  </a:lnTo>
                  <a:lnTo>
                    <a:pt x="23" y="63"/>
                  </a:lnTo>
                  <a:lnTo>
                    <a:pt x="27" y="63"/>
                  </a:lnTo>
                  <a:lnTo>
                    <a:pt x="27" y="65"/>
                  </a:lnTo>
                  <a:lnTo>
                    <a:pt x="0" y="65"/>
                  </a:lnTo>
                  <a:lnTo>
                    <a:pt x="0" y="63"/>
                  </a:lnTo>
                  <a:lnTo>
                    <a:pt x="3" y="63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13" y="57"/>
                  </a:lnTo>
                  <a:lnTo>
                    <a:pt x="17" y="53"/>
                  </a:lnTo>
                  <a:lnTo>
                    <a:pt x="21" y="47"/>
                  </a:lnTo>
                  <a:lnTo>
                    <a:pt x="27" y="38"/>
                  </a:lnTo>
                  <a:lnTo>
                    <a:pt x="16" y="18"/>
                  </a:lnTo>
                  <a:lnTo>
                    <a:pt x="13" y="14"/>
                  </a:lnTo>
                  <a:lnTo>
                    <a:pt x="12" y="11"/>
                  </a:lnTo>
                  <a:lnTo>
                    <a:pt x="10" y="10"/>
                  </a:lnTo>
                  <a:lnTo>
                    <a:pt x="9" y="7"/>
                  </a:lnTo>
                  <a:lnTo>
                    <a:pt x="6" y="7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570" name="TextBox 569"/>
          <p:cNvSpPr txBox="1"/>
          <p:nvPr/>
        </p:nvSpPr>
        <p:spPr>
          <a:xfrm>
            <a:off x="1631630" y="3276600"/>
            <a:ext cx="182118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 smtClean="0">
                <a:latin typeface="Arial"/>
              </a:rPr>
              <a:t>f</a:t>
            </a:r>
            <a:r>
              <a:rPr lang="en-US" sz="2000" baseline="-25000" dirty="0" smtClean="0">
                <a:latin typeface="Comic Sans MS"/>
              </a:rPr>
              <a:t>1</a:t>
            </a:r>
            <a:endParaRPr lang="en-US" sz="2000" baseline="-25000" dirty="0">
              <a:latin typeface="Comic Sans MS"/>
            </a:endParaRPr>
          </a:p>
        </p:txBody>
      </p:sp>
      <p:sp>
        <p:nvSpPr>
          <p:cNvPr id="571" name="TextBox 570"/>
          <p:cNvSpPr txBox="1"/>
          <p:nvPr/>
        </p:nvSpPr>
        <p:spPr>
          <a:xfrm>
            <a:off x="4198937" y="3276600"/>
            <a:ext cx="178689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 smtClean="0">
                <a:latin typeface="Arial"/>
              </a:rPr>
              <a:t>g</a:t>
            </a:r>
            <a:r>
              <a:rPr lang="en-US" sz="2000" baseline="-25000" dirty="0" smtClean="0">
                <a:latin typeface="Comic Sans MS"/>
              </a:rPr>
              <a:t>1L</a:t>
            </a:r>
            <a:endParaRPr lang="en-US" sz="2000" baseline="-25000" dirty="0">
              <a:latin typeface="Comic Sans MS"/>
            </a:endParaRPr>
          </a:p>
        </p:txBody>
      </p:sp>
      <p:sp>
        <p:nvSpPr>
          <p:cNvPr id="572" name="TextBox 571"/>
          <p:cNvSpPr txBox="1"/>
          <p:nvPr/>
        </p:nvSpPr>
        <p:spPr>
          <a:xfrm>
            <a:off x="6561137" y="3295710"/>
            <a:ext cx="17526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>
                <a:latin typeface="Arial"/>
              </a:rPr>
              <a:t>h</a:t>
            </a:r>
            <a:r>
              <a:rPr lang="en-US" sz="2000" baseline="-25000" dirty="0" smtClean="0">
                <a:latin typeface="Comic Sans MS"/>
              </a:rPr>
              <a:t>1</a:t>
            </a:r>
            <a:endParaRPr lang="en-US" sz="2000" baseline="-25000" dirty="0">
              <a:latin typeface="Comic Sans MS"/>
            </a:endParaRPr>
          </a:p>
        </p:txBody>
      </p:sp>
      <p:sp>
        <p:nvSpPr>
          <p:cNvPr id="573" name="TextBox 572"/>
          <p:cNvSpPr txBox="1"/>
          <p:nvPr/>
        </p:nvSpPr>
        <p:spPr>
          <a:xfrm>
            <a:off x="2907792" y="1109246"/>
            <a:ext cx="5334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up</a:t>
            </a:r>
            <a:endParaRPr lang="en-US" dirty="0"/>
          </a:p>
        </p:txBody>
      </p:sp>
      <p:sp>
        <p:nvSpPr>
          <p:cNvPr id="574" name="TextBox 573"/>
          <p:cNvSpPr txBox="1"/>
          <p:nvPr/>
        </p:nvSpPr>
        <p:spPr>
          <a:xfrm>
            <a:off x="5410200" y="1109246"/>
            <a:ext cx="5334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up</a:t>
            </a:r>
            <a:endParaRPr lang="en-US" dirty="0"/>
          </a:p>
        </p:txBody>
      </p:sp>
      <p:sp>
        <p:nvSpPr>
          <p:cNvPr id="575" name="TextBox 574"/>
          <p:cNvSpPr txBox="1"/>
          <p:nvPr/>
        </p:nvSpPr>
        <p:spPr>
          <a:xfrm>
            <a:off x="7924800" y="1109246"/>
            <a:ext cx="5334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up</a:t>
            </a:r>
            <a:endParaRPr lang="en-US" dirty="0"/>
          </a:p>
        </p:txBody>
      </p:sp>
      <p:sp>
        <p:nvSpPr>
          <p:cNvPr id="576" name="TextBox 575"/>
          <p:cNvSpPr txBox="1"/>
          <p:nvPr/>
        </p:nvSpPr>
        <p:spPr>
          <a:xfrm>
            <a:off x="7467600" y="4951473"/>
            <a:ext cx="8382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down</a:t>
            </a:r>
            <a:endParaRPr lang="en-US" dirty="0"/>
          </a:p>
        </p:txBody>
      </p:sp>
      <p:sp>
        <p:nvSpPr>
          <p:cNvPr id="577" name="TextBox 576"/>
          <p:cNvSpPr txBox="1"/>
          <p:nvPr/>
        </p:nvSpPr>
        <p:spPr>
          <a:xfrm>
            <a:off x="5105400" y="4951473"/>
            <a:ext cx="8382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down</a:t>
            </a:r>
            <a:endParaRPr lang="en-US" dirty="0"/>
          </a:p>
        </p:txBody>
      </p:sp>
      <p:sp>
        <p:nvSpPr>
          <p:cNvPr id="578" name="TextBox 577"/>
          <p:cNvSpPr txBox="1"/>
          <p:nvPr/>
        </p:nvSpPr>
        <p:spPr>
          <a:xfrm>
            <a:off x="2743200" y="4951473"/>
            <a:ext cx="8382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down</a:t>
            </a:r>
            <a:endParaRPr lang="en-US" dirty="0"/>
          </a:p>
        </p:txBody>
      </p:sp>
      <p:sp>
        <p:nvSpPr>
          <p:cNvPr id="579" name="TextBox 578"/>
          <p:cNvSpPr txBox="1"/>
          <p:nvPr/>
        </p:nvSpPr>
        <p:spPr>
          <a:xfrm>
            <a:off x="152400" y="5943600"/>
            <a:ext cx="93726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Font typeface="Wingdings" pitchFamily="2" charset="2"/>
              <a:buChar char="Ø"/>
            </a:pPr>
            <a:r>
              <a:rPr lang="en-US" dirty="0" smtClean="0"/>
              <a:t> Total results obey SU(6) symmetry relations: </a:t>
            </a:r>
            <a:r>
              <a:rPr lang="en-US" dirty="0" smtClean="0">
                <a:latin typeface="Arial"/>
              </a:rPr>
              <a:t>f</a:t>
            </a:r>
            <a:r>
              <a:rPr lang="en-US" baseline="-25000" dirty="0" smtClean="0">
                <a:latin typeface="Arial"/>
              </a:rPr>
              <a:t>1</a:t>
            </a:r>
            <a:r>
              <a:rPr lang="en-US" baseline="30000" dirty="0" smtClean="0">
                <a:latin typeface="Comic Sans MS"/>
              </a:rPr>
              <a:t>u</a:t>
            </a:r>
            <a:r>
              <a:rPr lang="en-US" dirty="0" smtClean="0"/>
              <a:t> = 2 </a:t>
            </a:r>
            <a:r>
              <a:rPr lang="en-US" dirty="0" smtClean="0">
                <a:latin typeface="Arial"/>
              </a:rPr>
              <a:t>f</a:t>
            </a:r>
            <a:r>
              <a:rPr lang="en-US" baseline="-25000" dirty="0" smtClean="0">
                <a:latin typeface="Arial"/>
              </a:rPr>
              <a:t>1</a:t>
            </a:r>
            <a:r>
              <a:rPr lang="en-US" baseline="30000" dirty="0" smtClean="0">
                <a:latin typeface="Comic Sans MS"/>
              </a:rPr>
              <a:t>d</a:t>
            </a:r>
            <a:r>
              <a:rPr lang="en-US" dirty="0" smtClean="0"/>
              <a:t>,  </a:t>
            </a:r>
            <a:r>
              <a:rPr lang="en-US" dirty="0" smtClean="0">
                <a:latin typeface="Arial"/>
              </a:rPr>
              <a:t>g</a:t>
            </a:r>
            <a:r>
              <a:rPr lang="en-US" baseline="-25000" dirty="0" smtClean="0">
                <a:latin typeface="Arial"/>
              </a:rPr>
              <a:t>1L</a:t>
            </a:r>
            <a:r>
              <a:rPr lang="en-US" baseline="30000" dirty="0" smtClean="0">
                <a:latin typeface="Comic Sans MS"/>
              </a:rPr>
              <a:t>u</a:t>
            </a:r>
            <a:r>
              <a:rPr lang="en-US" dirty="0" smtClean="0"/>
              <a:t>=-4 </a:t>
            </a:r>
            <a:r>
              <a:rPr lang="en-US" dirty="0" smtClean="0">
                <a:latin typeface="Arial"/>
              </a:rPr>
              <a:t>g</a:t>
            </a:r>
            <a:r>
              <a:rPr lang="en-US" baseline="-25000" dirty="0" smtClean="0">
                <a:latin typeface="Arial"/>
              </a:rPr>
              <a:t>1L</a:t>
            </a:r>
            <a:r>
              <a:rPr lang="en-US" baseline="30000" dirty="0" smtClean="0">
                <a:latin typeface="Comic Sans MS"/>
              </a:rPr>
              <a:t>d</a:t>
            </a:r>
            <a:r>
              <a:rPr lang="en-US" dirty="0" smtClean="0"/>
              <a:t>,   </a:t>
            </a:r>
            <a:r>
              <a:rPr lang="en-US" dirty="0" smtClean="0">
                <a:latin typeface="Arial"/>
              </a:rPr>
              <a:t>h</a:t>
            </a:r>
            <a:r>
              <a:rPr lang="en-US" baseline="-25000" dirty="0" smtClean="0">
                <a:latin typeface="Arial"/>
              </a:rPr>
              <a:t>1</a:t>
            </a:r>
            <a:r>
              <a:rPr lang="en-US" baseline="30000" dirty="0" smtClean="0">
                <a:latin typeface="Comic Sans MS"/>
              </a:rPr>
              <a:t>u</a:t>
            </a:r>
            <a:r>
              <a:rPr lang="en-US" dirty="0" smtClean="0"/>
              <a:t>=-4 </a:t>
            </a:r>
            <a:r>
              <a:rPr lang="en-US" dirty="0" smtClean="0">
                <a:latin typeface="Arial"/>
              </a:rPr>
              <a:t>h</a:t>
            </a:r>
            <a:r>
              <a:rPr lang="en-US" baseline="-25000" dirty="0" smtClean="0">
                <a:latin typeface="Arial"/>
              </a:rPr>
              <a:t>1</a:t>
            </a:r>
            <a:r>
              <a:rPr lang="en-US" baseline="30000" dirty="0" smtClean="0">
                <a:latin typeface="Arial"/>
              </a:rPr>
              <a:t>d</a:t>
            </a:r>
            <a:endParaRPr lang="en-US" baseline="30000" dirty="0">
              <a:latin typeface="Arial"/>
            </a:endParaRPr>
          </a:p>
        </p:txBody>
      </p:sp>
      <p:sp>
        <p:nvSpPr>
          <p:cNvPr id="580" name="TextBox 579"/>
          <p:cNvSpPr txBox="1"/>
          <p:nvPr/>
        </p:nvSpPr>
        <p:spPr>
          <a:xfrm>
            <a:off x="152400" y="6367046"/>
            <a:ext cx="93726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FF"/>
              </a:buClr>
              <a:buFont typeface="Wingdings" pitchFamily="2" charset="2"/>
              <a:buChar char="Ø"/>
            </a:pPr>
            <a:r>
              <a:rPr lang="en-US" dirty="0" smtClean="0"/>
              <a:t> </a:t>
            </a:r>
            <a:r>
              <a:rPr lang="en-US" dirty="0" smtClean="0">
                <a:solidFill>
                  <a:srgbClr val="0000FF"/>
                </a:solidFill>
              </a:rPr>
              <a:t>The partial wave contributions do not satisfy SU(6) symmetry relations!</a:t>
            </a:r>
            <a:endParaRPr lang="en-US" dirty="0">
              <a:solidFill>
                <a:srgbClr val="0000FF"/>
              </a:solidFill>
              <a:latin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" name="Line 6"/>
          <p:cNvSpPr>
            <a:spLocks noChangeShapeType="1"/>
          </p:cNvSpPr>
          <p:nvPr/>
        </p:nvSpPr>
        <p:spPr bwMode="auto">
          <a:xfrm>
            <a:off x="152400" y="4514911"/>
            <a:ext cx="381000" cy="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endParaRPr lang="en-US" dirty="0"/>
          </a:p>
        </p:txBody>
      </p:sp>
      <p:sp>
        <p:nvSpPr>
          <p:cNvPr id="428" name="TextBox 427"/>
          <p:cNvSpPr txBox="1"/>
          <p:nvPr/>
        </p:nvSpPr>
        <p:spPr>
          <a:xfrm>
            <a:off x="533400" y="4328757"/>
            <a:ext cx="6858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TOT</a:t>
            </a:r>
            <a:endParaRPr lang="en-US" dirty="0"/>
          </a:p>
        </p:txBody>
      </p:sp>
      <p:sp>
        <p:nvSpPr>
          <p:cNvPr id="392" name="Rectangle 4"/>
          <p:cNvSpPr>
            <a:spLocks noChangeArrowheads="1"/>
          </p:cNvSpPr>
          <p:nvPr/>
        </p:nvSpPr>
        <p:spPr bwMode="auto">
          <a:xfrm>
            <a:off x="46038" y="457200"/>
            <a:ext cx="9021762" cy="53975"/>
          </a:xfrm>
          <a:prstGeom prst="rect">
            <a:avLst/>
          </a:prstGeom>
          <a:gradFill rotWithShape="1">
            <a:gsLst>
              <a:gs pos="0">
                <a:srgbClr val="FF0000"/>
              </a:gs>
              <a:gs pos="100000">
                <a:schemeClr val="bg1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spcBef>
                <a:spcPct val="0"/>
              </a:spcBef>
            </a:pPr>
            <a:r>
              <a:rPr lang="en-US" sz="4400" dirty="0">
                <a:solidFill>
                  <a:schemeClr val="tx2"/>
                </a:solidFill>
                <a:latin typeface="Arial" charset="0"/>
              </a:rPr>
              <a:t/>
            </a:r>
            <a:br>
              <a:rPr lang="en-US" sz="4400" dirty="0">
                <a:solidFill>
                  <a:schemeClr val="tx2"/>
                </a:solidFill>
                <a:latin typeface="Arial" charset="0"/>
              </a:rPr>
            </a:br>
            <a:endParaRPr lang="it-IT" sz="4400">
              <a:solidFill>
                <a:schemeClr val="tx2"/>
              </a:solidFill>
              <a:latin typeface="Arial" charset="0"/>
            </a:endParaRPr>
          </a:p>
        </p:txBody>
      </p:sp>
      <p:sp>
        <p:nvSpPr>
          <p:cNvPr id="393" name="Text Box 5"/>
          <p:cNvSpPr txBox="1">
            <a:spLocks noChangeArrowheads="1"/>
          </p:cNvSpPr>
          <p:nvPr/>
        </p:nvSpPr>
        <p:spPr bwMode="auto">
          <a:xfrm>
            <a:off x="0" y="76200"/>
            <a:ext cx="914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24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  <a:t>Orbital angular momentum content</a:t>
            </a:r>
            <a:endParaRPr lang="it-IT" sz="2400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cs typeface="Arial" pitchFamily="34" charset="0"/>
            </a:endParaRPr>
          </a:p>
        </p:txBody>
      </p:sp>
      <p:grpSp>
        <p:nvGrpSpPr>
          <p:cNvPr id="2" name="Group 758"/>
          <p:cNvGrpSpPr>
            <a:grpSpLocks noChangeAspect="1"/>
          </p:cNvGrpSpPr>
          <p:nvPr/>
        </p:nvGrpSpPr>
        <p:grpSpPr>
          <a:xfrm>
            <a:off x="1066800" y="3733800"/>
            <a:ext cx="2468875" cy="2084295"/>
            <a:chOff x="1425575" y="3962400"/>
            <a:chExt cx="2282825" cy="1927226"/>
          </a:xfrm>
        </p:grpSpPr>
        <p:sp>
          <p:nvSpPr>
            <p:cNvPr id="259256" name="Rectangle 184"/>
            <p:cNvSpPr>
              <a:spLocks noChangeArrowheads="1"/>
            </p:cNvSpPr>
            <p:nvPr/>
          </p:nvSpPr>
          <p:spPr bwMode="auto">
            <a:xfrm>
              <a:off x="1873250" y="3962400"/>
              <a:ext cx="1790700" cy="1736725"/>
            </a:xfrm>
            <a:prstGeom prst="rect">
              <a:avLst/>
            </a:prstGeom>
            <a:noFill/>
            <a:ln w="8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257" name="Line 185"/>
            <p:cNvSpPr>
              <a:spLocks noChangeShapeType="1"/>
            </p:cNvSpPr>
            <p:nvPr/>
          </p:nvSpPr>
          <p:spPr bwMode="auto">
            <a:xfrm flipV="1">
              <a:off x="1873250" y="3962400"/>
              <a:ext cx="1588" cy="1736725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258" name="Line 186"/>
            <p:cNvSpPr>
              <a:spLocks noChangeShapeType="1"/>
            </p:cNvSpPr>
            <p:nvPr/>
          </p:nvSpPr>
          <p:spPr bwMode="auto">
            <a:xfrm flipH="1">
              <a:off x="1873250" y="5699125"/>
              <a:ext cx="50800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259" name="Line 187"/>
            <p:cNvSpPr>
              <a:spLocks noChangeShapeType="1"/>
            </p:cNvSpPr>
            <p:nvPr/>
          </p:nvSpPr>
          <p:spPr bwMode="auto">
            <a:xfrm flipH="1">
              <a:off x="1873250" y="5554663"/>
              <a:ext cx="26988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260" name="Line 188"/>
            <p:cNvSpPr>
              <a:spLocks noChangeShapeType="1"/>
            </p:cNvSpPr>
            <p:nvPr/>
          </p:nvSpPr>
          <p:spPr bwMode="auto">
            <a:xfrm flipH="1">
              <a:off x="1873250" y="5410200"/>
              <a:ext cx="26988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261" name="Line 189"/>
            <p:cNvSpPr>
              <a:spLocks noChangeShapeType="1"/>
            </p:cNvSpPr>
            <p:nvPr/>
          </p:nvSpPr>
          <p:spPr bwMode="auto">
            <a:xfrm flipH="1">
              <a:off x="1873250" y="5265738"/>
              <a:ext cx="26988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262" name="Line 190"/>
            <p:cNvSpPr>
              <a:spLocks noChangeShapeType="1"/>
            </p:cNvSpPr>
            <p:nvPr/>
          </p:nvSpPr>
          <p:spPr bwMode="auto">
            <a:xfrm flipH="1">
              <a:off x="1873250" y="5121275"/>
              <a:ext cx="26988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263" name="Line 191"/>
            <p:cNvSpPr>
              <a:spLocks noChangeShapeType="1"/>
            </p:cNvSpPr>
            <p:nvPr/>
          </p:nvSpPr>
          <p:spPr bwMode="auto">
            <a:xfrm flipH="1">
              <a:off x="1873250" y="4975225"/>
              <a:ext cx="50800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264" name="Line 192"/>
            <p:cNvSpPr>
              <a:spLocks noChangeShapeType="1"/>
            </p:cNvSpPr>
            <p:nvPr/>
          </p:nvSpPr>
          <p:spPr bwMode="auto">
            <a:xfrm flipH="1">
              <a:off x="1873250" y="4830763"/>
              <a:ext cx="26988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265" name="Line 193"/>
            <p:cNvSpPr>
              <a:spLocks noChangeShapeType="1"/>
            </p:cNvSpPr>
            <p:nvPr/>
          </p:nvSpPr>
          <p:spPr bwMode="auto">
            <a:xfrm flipH="1">
              <a:off x="1873250" y="4686300"/>
              <a:ext cx="26988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266" name="Line 194"/>
            <p:cNvSpPr>
              <a:spLocks noChangeShapeType="1"/>
            </p:cNvSpPr>
            <p:nvPr/>
          </p:nvSpPr>
          <p:spPr bwMode="auto">
            <a:xfrm flipH="1">
              <a:off x="1873250" y="4538663"/>
              <a:ext cx="26988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267" name="Line 195"/>
            <p:cNvSpPr>
              <a:spLocks noChangeShapeType="1"/>
            </p:cNvSpPr>
            <p:nvPr/>
          </p:nvSpPr>
          <p:spPr bwMode="auto">
            <a:xfrm flipH="1">
              <a:off x="1873250" y="4394200"/>
              <a:ext cx="26988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268" name="Line 196"/>
            <p:cNvSpPr>
              <a:spLocks noChangeShapeType="1"/>
            </p:cNvSpPr>
            <p:nvPr/>
          </p:nvSpPr>
          <p:spPr bwMode="auto">
            <a:xfrm flipH="1">
              <a:off x="1873250" y="4249738"/>
              <a:ext cx="50800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269" name="Line 197"/>
            <p:cNvSpPr>
              <a:spLocks noChangeShapeType="1"/>
            </p:cNvSpPr>
            <p:nvPr/>
          </p:nvSpPr>
          <p:spPr bwMode="auto">
            <a:xfrm flipH="1">
              <a:off x="1873250" y="4249738"/>
              <a:ext cx="50800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270" name="Line 198"/>
            <p:cNvSpPr>
              <a:spLocks noChangeShapeType="1"/>
            </p:cNvSpPr>
            <p:nvPr/>
          </p:nvSpPr>
          <p:spPr bwMode="auto">
            <a:xfrm flipH="1">
              <a:off x="1873250" y="4105275"/>
              <a:ext cx="26988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271" name="Rectangle 199"/>
            <p:cNvSpPr>
              <a:spLocks noChangeArrowheads="1"/>
            </p:cNvSpPr>
            <p:nvPr/>
          </p:nvSpPr>
          <p:spPr bwMode="auto">
            <a:xfrm>
              <a:off x="1524000" y="5711825"/>
              <a:ext cx="50800" cy="190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272" name="Freeform 200"/>
            <p:cNvSpPr>
              <a:spLocks noEditPoints="1"/>
            </p:cNvSpPr>
            <p:nvPr/>
          </p:nvSpPr>
          <p:spPr bwMode="auto">
            <a:xfrm>
              <a:off x="1585913" y="5632450"/>
              <a:ext cx="84138" cy="133350"/>
            </a:xfrm>
            <a:custGeom>
              <a:avLst/>
              <a:gdLst/>
              <a:ahLst/>
              <a:cxnLst>
                <a:cxn ang="0">
                  <a:pos x="53" y="42"/>
                </a:cxn>
                <a:cxn ang="0">
                  <a:pos x="49" y="64"/>
                </a:cxn>
                <a:cxn ang="0">
                  <a:pos x="46" y="73"/>
                </a:cxn>
                <a:cxn ang="0">
                  <a:pos x="44" y="76"/>
                </a:cxn>
                <a:cxn ang="0">
                  <a:pos x="36" y="81"/>
                </a:cxn>
                <a:cxn ang="0">
                  <a:pos x="34" y="83"/>
                </a:cxn>
                <a:cxn ang="0">
                  <a:pos x="32" y="84"/>
                </a:cxn>
                <a:cxn ang="0">
                  <a:pos x="23" y="84"/>
                </a:cxn>
                <a:cxn ang="0">
                  <a:pos x="19" y="83"/>
                </a:cxn>
                <a:cxn ang="0">
                  <a:pos x="16" y="81"/>
                </a:cxn>
                <a:cxn ang="0">
                  <a:pos x="12" y="77"/>
                </a:cxn>
                <a:cxn ang="0">
                  <a:pos x="9" y="73"/>
                </a:cxn>
                <a:cxn ang="0">
                  <a:pos x="6" y="70"/>
                </a:cxn>
                <a:cxn ang="0">
                  <a:pos x="5" y="66"/>
                </a:cxn>
                <a:cxn ang="0">
                  <a:pos x="3" y="63"/>
                </a:cxn>
                <a:cxn ang="0">
                  <a:pos x="0" y="43"/>
                </a:cxn>
                <a:cxn ang="0">
                  <a:pos x="5" y="19"/>
                </a:cxn>
                <a:cxn ang="0">
                  <a:pos x="7" y="13"/>
                </a:cxn>
                <a:cxn ang="0">
                  <a:pos x="13" y="5"/>
                </a:cxn>
                <a:cxn ang="0">
                  <a:pos x="17" y="2"/>
                </a:cxn>
                <a:cxn ang="0">
                  <a:pos x="22" y="0"/>
                </a:cxn>
                <a:cxn ang="0">
                  <a:pos x="32" y="0"/>
                </a:cxn>
                <a:cxn ang="0">
                  <a:pos x="36" y="2"/>
                </a:cxn>
                <a:cxn ang="0">
                  <a:pos x="40" y="5"/>
                </a:cxn>
                <a:cxn ang="0">
                  <a:pos x="49" y="18"/>
                </a:cxn>
                <a:cxn ang="0">
                  <a:pos x="51" y="30"/>
                </a:cxn>
                <a:cxn ang="0">
                  <a:pos x="53" y="42"/>
                </a:cxn>
                <a:cxn ang="0">
                  <a:pos x="34" y="42"/>
                </a:cxn>
                <a:cxn ang="0">
                  <a:pos x="34" y="12"/>
                </a:cxn>
                <a:cxn ang="0">
                  <a:pos x="32" y="6"/>
                </a:cxn>
                <a:cxn ang="0">
                  <a:pos x="30" y="5"/>
                </a:cxn>
                <a:cxn ang="0">
                  <a:pos x="23" y="5"/>
                </a:cxn>
                <a:cxn ang="0">
                  <a:pos x="22" y="8"/>
                </a:cxn>
                <a:cxn ang="0">
                  <a:pos x="20" y="9"/>
                </a:cxn>
                <a:cxn ang="0">
                  <a:pos x="20" y="13"/>
                </a:cxn>
                <a:cxn ang="0">
                  <a:pos x="19" y="19"/>
                </a:cxn>
                <a:cxn ang="0">
                  <a:pos x="19" y="69"/>
                </a:cxn>
                <a:cxn ang="0">
                  <a:pos x="20" y="73"/>
                </a:cxn>
                <a:cxn ang="0">
                  <a:pos x="20" y="76"/>
                </a:cxn>
                <a:cxn ang="0">
                  <a:pos x="24" y="80"/>
                </a:cxn>
                <a:cxn ang="0">
                  <a:pos x="29" y="80"/>
                </a:cxn>
                <a:cxn ang="0">
                  <a:pos x="33" y="76"/>
                </a:cxn>
                <a:cxn ang="0">
                  <a:pos x="34" y="72"/>
                </a:cxn>
                <a:cxn ang="0">
                  <a:pos x="34" y="67"/>
                </a:cxn>
                <a:cxn ang="0">
                  <a:pos x="34" y="42"/>
                </a:cxn>
              </a:cxnLst>
              <a:rect l="0" t="0" r="r" b="b"/>
              <a:pathLst>
                <a:path w="53" h="84">
                  <a:moveTo>
                    <a:pt x="53" y="42"/>
                  </a:moveTo>
                  <a:lnTo>
                    <a:pt x="49" y="64"/>
                  </a:lnTo>
                  <a:lnTo>
                    <a:pt x="46" y="73"/>
                  </a:lnTo>
                  <a:lnTo>
                    <a:pt x="44" y="76"/>
                  </a:lnTo>
                  <a:lnTo>
                    <a:pt x="36" y="81"/>
                  </a:lnTo>
                  <a:lnTo>
                    <a:pt x="34" y="83"/>
                  </a:lnTo>
                  <a:lnTo>
                    <a:pt x="32" y="84"/>
                  </a:lnTo>
                  <a:lnTo>
                    <a:pt x="23" y="84"/>
                  </a:lnTo>
                  <a:lnTo>
                    <a:pt x="19" y="83"/>
                  </a:lnTo>
                  <a:lnTo>
                    <a:pt x="16" y="81"/>
                  </a:lnTo>
                  <a:lnTo>
                    <a:pt x="12" y="77"/>
                  </a:lnTo>
                  <a:lnTo>
                    <a:pt x="9" y="73"/>
                  </a:lnTo>
                  <a:lnTo>
                    <a:pt x="6" y="70"/>
                  </a:lnTo>
                  <a:lnTo>
                    <a:pt x="5" y="66"/>
                  </a:lnTo>
                  <a:lnTo>
                    <a:pt x="3" y="63"/>
                  </a:lnTo>
                  <a:lnTo>
                    <a:pt x="0" y="43"/>
                  </a:lnTo>
                  <a:lnTo>
                    <a:pt x="5" y="19"/>
                  </a:lnTo>
                  <a:lnTo>
                    <a:pt x="7" y="13"/>
                  </a:lnTo>
                  <a:lnTo>
                    <a:pt x="13" y="5"/>
                  </a:lnTo>
                  <a:lnTo>
                    <a:pt x="17" y="2"/>
                  </a:lnTo>
                  <a:lnTo>
                    <a:pt x="22" y="0"/>
                  </a:lnTo>
                  <a:lnTo>
                    <a:pt x="32" y="0"/>
                  </a:lnTo>
                  <a:lnTo>
                    <a:pt x="36" y="2"/>
                  </a:lnTo>
                  <a:lnTo>
                    <a:pt x="40" y="5"/>
                  </a:lnTo>
                  <a:lnTo>
                    <a:pt x="49" y="18"/>
                  </a:lnTo>
                  <a:lnTo>
                    <a:pt x="51" y="30"/>
                  </a:lnTo>
                  <a:lnTo>
                    <a:pt x="53" y="42"/>
                  </a:lnTo>
                  <a:close/>
                  <a:moveTo>
                    <a:pt x="34" y="42"/>
                  </a:moveTo>
                  <a:lnTo>
                    <a:pt x="34" y="12"/>
                  </a:lnTo>
                  <a:lnTo>
                    <a:pt x="32" y="6"/>
                  </a:lnTo>
                  <a:lnTo>
                    <a:pt x="30" y="5"/>
                  </a:lnTo>
                  <a:lnTo>
                    <a:pt x="23" y="5"/>
                  </a:lnTo>
                  <a:lnTo>
                    <a:pt x="22" y="8"/>
                  </a:lnTo>
                  <a:lnTo>
                    <a:pt x="20" y="9"/>
                  </a:lnTo>
                  <a:lnTo>
                    <a:pt x="20" y="13"/>
                  </a:lnTo>
                  <a:lnTo>
                    <a:pt x="19" y="19"/>
                  </a:lnTo>
                  <a:lnTo>
                    <a:pt x="19" y="69"/>
                  </a:lnTo>
                  <a:lnTo>
                    <a:pt x="20" y="73"/>
                  </a:lnTo>
                  <a:lnTo>
                    <a:pt x="20" y="76"/>
                  </a:lnTo>
                  <a:lnTo>
                    <a:pt x="24" y="80"/>
                  </a:lnTo>
                  <a:lnTo>
                    <a:pt x="29" y="80"/>
                  </a:lnTo>
                  <a:lnTo>
                    <a:pt x="33" y="76"/>
                  </a:lnTo>
                  <a:lnTo>
                    <a:pt x="34" y="72"/>
                  </a:lnTo>
                  <a:lnTo>
                    <a:pt x="34" y="67"/>
                  </a:lnTo>
                  <a:lnTo>
                    <a:pt x="34" y="4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273" name="Freeform 201"/>
            <p:cNvSpPr>
              <a:spLocks/>
            </p:cNvSpPr>
            <p:nvPr/>
          </p:nvSpPr>
          <p:spPr bwMode="auto">
            <a:xfrm>
              <a:off x="1685925" y="5734050"/>
              <a:ext cx="31750" cy="317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7" y="3"/>
                </a:cxn>
                <a:cxn ang="0">
                  <a:pos x="18" y="6"/>
                </a:cxn>
                <a:cxn ang="0">
                  <a:pos x="18" y="8"/>
                </a:cxn>
                <a:cxn ang="0">
                  <a:pos x="20" y="12"/>
                </a:cxn>
                <a:cxn ang="0">
                  <a:pos x="17" y="17"/>
                </a:cxn>
                <a:cxn ang="0">
                  <a:pos x="15" y="19"/>
                </a:cxn>
                <a:cxn ang="0">
                  <a:pos x="13" y="20"/>
                </a:cxn>
                <a:cxn ang="0">
                  <a:pos x="7" y="20"/>
                </a:cxn>
                <a:cxn ang="0">
                  <a:pos x="4" y="19"/>
                </a:cxn>
                <a:cxn ang="0">
                  <a:pos x="1" y="16"/>
                </a:cxn>
                <a:cxn ang="0">
                  <a:pos x="0" y="13"/>
                </a:cxn>
                <a:cxn ang="0">
                  <a:pos x="0" y="12"/>
                </a:cxn>
                <a:cxn ang="0">
                  <a:pos x="3" y="3"/>
                </a:cxn>
                <a:cxn ang="0">
                  <a:pos x="4" y="2"/>
                </a:cxn>
                <a:cxn ang="0">
                  <a:pos x="7" y="2"/>
                </a:cxn>
                <a:cxn ang="0">
                  <a:pos x="8" y="0"/>
                </a:cxn>
              </a:cxnLst>
              <a:rect l="0" t="0" r="r" b="b"/>
              <a:pathLst>
                <a:path w="20" h="20">
                  <a:moveTo>
                    <a:pt x="8" y="0"/>
                  </a:moveTo>
                  <a:lnTo>
                    <a:pt x="17" y="3"/>
                  </a:lnTo>
                  <a:lnTo>
                    <a:pt x="18" y="6"/>
                  </a:lnTo>
                  <a:lnTo>
                    <a:pt x="18" y="8"/>
                  </a:lnTo>
                  <a:lnTo>
                    <a:pt x="20" y="12"/>
                  </a:lnTo>
                  <a:lnTo>
                    <a:pt x="17" y="17"/>
                  </a:lnTo>
                  <a:lnTo>
                    <a:pt x="15" y="19"/>
                  </a:lnTo>
                  <a:lnTo>
                    <a:pt x="13" y="20"/>
                  </a:lnTo>
                  <a:lnTo>
                    <a:pt x="7" y="20"/>
                  </a:lnTo>
                  <a:lnTo>
                    <a:pt x="4" y="19"/>
                  </a:lnTo>
                  <a:lnTo>
                    <a:pt x="1" y="16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3" y="3"/>
                  </a:lnTo>
                  <a:lnTo>
                    <a:pt x="4" y="2"/>
                  </a:lnTo>
                  <a:lnTo>
                    <a:pt x="7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274" name="Freeform 202"/>
            <p:cNvSpPr>
              <a:spLocks/>
            </p:cNvSpPr>
            <p:nvPr/>
          </p:nvSpPr>
          <p:spPr bwMode="auto">
            <a:xfrm>
              <a:off x="1739900" y="5632450"/>
              <a:ext cx="68263" cy="131763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31" y="76"/>
                </a:cxn>
                <a:cxn ang="0">
                  <a:pos x="35" y="80"/>
                </a:cxn>
                <a:cxn ang="0">
                  <a:pos x="43" y="80"/>
                </a:cxn>
                <a:cxn ang="0">
                  <a:pos x="43" y="83"/>
                </a:cxn>
                <a:cxn ang="0">
                  <a:pos x="0" y="83"/>
                </a:cxn>
                <a:cxn ang="0">
                  <a:pos x="0" y="80"/>
                </a:cxn>
                <a:cxn ang="0">
                  <a:pos x="7" y="80"/>
                </a:cxn>
                <a:cxn ang="0">
                  <a:pos x="10" y="79"/>
                </a:cxn>
                <a:cxn ang="0">
                  <a:pos x="11" y="79"/>
                </a:cxn>
                <a:cxn ang="0">
                  <a:pos x="11" y="77"/>
                </a:cxn>
                <a:cxn ang="0">
                  <a:pos x="13" y="74"/>
                </a:cxn>
                <a:cxn ang="0">
                  <a:pos x="13" y="18"/>
                </a:cxn>
                <a:cxn ang="0">
                  <a:pos x="11" y="16"/>
                </a:cxn>
                <a:cxn ang="0">
                  <a:pos x="10" y="16"/>
                </a:cxn>
                <a:cxn ang="0">
                  <a:pos x="10" y="15"/>
                </a:cxn>
                <a:cxn ang="0">
                  <a:pos x="7" y="15"/>
                </a:cxn>
                <a:cxn ang="0">
                  <a:pos x="4" y="16"/>
                </a:cxn>
                <a:cxn ang="0">
                  <a:pos x="1" y="16"/>
                </a:cxn>
                <a:cxn ang="0">
                  <a:pos x="0" y="15"/>
                </a:cxn>
                <a:cxn ang="0">
                  <a:pos x="30" y="0"/>
                </a:cxn>
                <a:cxn ang="0">
                  <a:pos x="31" y="0"/>
                </a:cxn>
              </a:cxnLst>
              <a:rect l="0" t="0" r="r" b="b"/>
              <a:pathLst>
                <a:path w="43" h="83">
                  <a:moveTo>
                    <a:pt x="31" y="0"/>
                  </a:moveTo>
                  <a:lnTo>
                    <a:pt x="31" y="76"/>
                  </a:lnTo>
                  <a:lnTo>
                    <a:pt x="35" y="80"/>
                  </a:lnTo>
                  <a:lnTo>
                    <a:pt x="43" y="80"/>
                  </a:lnTo>
                  <a:lnTo>
                    <a:pt x="43" y="83"/>
                  </a:lnTo>
                  <a:lnTo>
                    <a:pt x="0" y="83"/>
                  </a:lnTo>
                  <a:lnTo>
                    <a:pt x="0" y="80"/>
                  </a:lnTo>
                  <a:lnTo>
                    <a:pt x="7" y="80"/>
                  </a:lnTo>
                  <a:lnTo>
                    <a:pt x="10" y="79"/>
                  </a:lnTo>
                  <a:lnTo>
                    <a:pt x="11" y="79"/>
                  </a:lnTo>
                  <a:lnTo>
                    <a:pt x="11" y="77"/>
                  </a:lnTo>
                  <a:lnTo>
                    <a:pt x="13" y="74"/>
                  </a:lnTo>
                  <a:lnTo>
                    <a:pt x="13" y="18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10" y="15"/>
                  </a:lnTo>
                  <a:lnTo>
                    <a:pt x="7" y="15"/>
                  </a:lnTo>
                  <a:lnTo>
                    <a:pt x="4" y="16"/>
                  </a:lnTo>
                  <a:lnTo>
                    <a:pt x="1" y="16"/>
                  </a:lnTo>
                  <a:lnTo>
                    <a:pt x="0" y="15"/>
                  </a:lnTo>
                  <a:lnTo>
                    <a:pt x="30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275" name="Rectangle 203"/>
            <p:cNvSpPr>
              <a:spLocks noChangeArrowheads="1"/>
            </p:cNvSpPr>
            <p:nvPr/>
          </p:nvSpPr>
          <p:spPr bwMode="auto">
            <a:xfrm>
              <a:off x="1425575" y="4989513"/>
              <a:ext cx="52388" cy="190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276" name="Freeform 204"/>
            <p:cNvSpPr>
              <a:spLocks noEditPoints="1"/>
            </p:cNvSpPr>
            <p:nvPr/>
          </p:nvSpPr>
          <p:spPr bwMode="auto">
            <a:xfrm>
              <a:off x="1489075" y="4911725"/>
              <a:ext cx="84138" cy="133350"/>
            </a:xfrm>
            <a:custGeom>
              <a:avLst/>
              <a:gdLst/>
              <a:ahLst/>
              <a:cxnLst>
                <a:cxn ang="0">
                  <a:pos x="53" y="41"/>
                </a:cxn>
                <a:cxn ang="0">
                  <a:pos x="49" y="64"/>
                </a:cxn>
                <a:cxn ang="0">
                  <a:pos x="46" y="72"/>
                </a:cxn>
                <a:cxn ang="0">
                  <a:pos x="44" y="75"/>
                </a:cxn>
                <a:cxn ang="0">
                  <a:pos x="36" y="81"/>
                </a:cxn>
                <a:cxn ang="0">
                  <a:pos x="34" y="82"/>
                </a:cxn>
                <a:cxn ang="0">
                  <a:pos x="31" y="84"/>
                </a:cxn>
                <a:cxn ang="0">
                  <a:pos x="23" y="84"/>
                </a:cxn>
                <a:cxn ang="0">
                  <a:pos x="19" y="82"/>
                </a:cxn>
                <a:cxn ang="0">
                  <a:pos x="16" y="81"/>
                </a:cxn>
                <a:cxn ang="0">
                  <a:pos x="12" y="76"/>
                </a:cxn>
                <a:cxn ang="0">
                  <a:pos x="9" y="72"/>
                </a:cxn>
                <a:cxn ang="0">
                  <a:pos x="6" y="69"/>
                </a:cxn>
                <a:cxn ang="0">
                  <a:pos x="4" y="65"/>
                </a:cxn>
                <a:cxn ang="0">
                  <a:pos x="3" y="62"/>
                </a:cxn>
                <a:cxn ang="0">
                  <a:pos x="0" y="42"/>
                </a:cxn>
                <a:cxn ang="0">
                  <a:pos x="4" y="18"/>
                </a:cxn>
                <a:cxn ang="0">
                  <a:pos x="7" y="13"/>
                </a:cxn>
                <a:cxn ang="0">
                  <a:pos x="13" y="4"/>
                </a:cxn>
                <a:cxn ang="0">
                  <a:pos x="17" y="1"/>
                </a:cxn>
                <a:cxn ang="0">
                  <a:pos x="22" y="0"/>
                </a:cxn>
                <a:cxn ang="0">
                  <a:pos x="31" y="0"/>
                </a:cxn>
                <a:cxn ang="0">
                  <a:pos x="36" y="1"/>
                </a:cxn>
                <a:cxn ang="0">
                  <a:pos x="40" y="4"/>
                </a:cxn>
                <a:cxn ang="0">
                  <a:pos x="49" y="17"/>
                </a:cxn>
                <a:cxn ang="0">
                  <a:pos x="51" y="30"/>
                </a:cxn>
                <a:cxn ang="0">
                  <a:pos x="53" y="41"/>
                </a:cxn>
                <a:cxn ang="0">
                  <a:pos x="34" y="41"/>
                </a:cxn>
                <a:cxn ang="0">
                  <a:pos x="34" y="11"/>
                </a:cxn>
                <a:cxn ang="0">
                  <a:pos x="31" y="5"/>
                </a:cxn>
                <a:cxn ang="0">
                  <a:pos x="30" y="4"/>
                </a:cxn>
                <a:cxn ang="0">
                  <a:pos x="23" y="4"/>
                </a:cxn>
                <a:cxn ang="0">
                  <a:pos x="22" y="7"/>
                </a:cxn>
                <a:cxn ang="0">
                  <a:pos x="20" y="8"/>
                </a:cxn>
                <a:cxn ang="0">
                  <a:pos x="20" y="13"/>
                </a:cxn>
                <a:cxn ang="0">
                  <a:pos x="19" y="18"/>
                </a:cxn>
                <a:cxn ang="0">
                  <a:pos x="19" y="68"/>
                </a:cxn>
                <a:cxn ang="0">
                  <a:pos x="20" y="72"/>
                </a:cxn>
                <a:cxn ang="0">
                  <a:pos x="20" y="75"/>
                </a:cxn>
                <a:cxn ang="0">
                  <a:pos x="24" y="79"/>
                </a:cxn>
                <a:cxn ang="0">
                  <a:pos x="29" y="79"/>
                </a:cxn>
                <a:cxn ang="0">
                  <a:pos x="33" y="75"/>
                </a:cxn>
                <a:cxn ang="0">
                  <a:pos x="34" y="71"/>
                </a:cxn>
                <a:cxn ang="0">
                  <a:pos x="34" y="67"/>
                </a:cxn>
                <a:cxn ang="0">
                  <a:pos x="34" y="41"/>
                </a:cxn>
              </a:cxnLst>
              <a:rect l="0" t="0" r="r" b="b"/>
              <a:pathLst>
                <a:path w="53" h="84">
                  <a:moveTo>
                    <a:pt x="53" y="41"/>
                  </a:moveTo>
                  <a:lnTo>
                    <a:pt x="49" y="64"/>
                  </a:lnTo>
                  <a:lnTo>
                    <a:pt x="46" y="72"/>
                  </a:lnTo>
                  <a:lnTo>
                    <a:pt x="44" y="75"/>
                  </a:lnTo>
                  <a:lnTo>
                    <a:pt x="36" y="81"/>
                  </a:lnTo>
                  <a:lnTo>
                    <a:pt x="34" y="82"/>
                  </a:lnTo>
                  <a:lnTo>
                    <a:pt x="31" y="84"/>
                  </a:lnTo>
                  <a:lnTo>
                    <a:pt x="23" y="84"/>
                  </a:lnTo>
                  <a:lnTo>
                    <a:pt x="19" y="82"/>
                  </a:lnTo>
                  <a:lnTo>
                    <a:pt x="16" y="81"/>
                  </a:lnTo>
                  <a:lnTo>
                    <a:pt x="12" y="76"/>
                  </a:lnTo>
                  <a:lnTo>
                    <a:pt x="9" y="72"/>
                  </a:lnTo>
                  <a:lnTo>
                    <a:pt x="6" y="69"/>
                  </a:lnTo>
                  <a:lnTo>
                    <a:pt x="4" y="65"/>
                  </a:lnTo>
                  <a:lnTo>
                    <a:pt x="3" y="62"/>
                  </a:lnTo>
                  <a:lnTo>
                    <a:pt x="0" y="42"/>
                  </a:lnTo>
                  <a:lnTo>
                    <a:pt x="4" y="18"/>
                  </a:lnTo>
                  <a:lnTo>
                    <a:pt x="7" y="13"/>
                  </a:lnTo>
                  <a:lnTo>
                    <a:pt x="13" y="4"/>
                  </a:lnTo>
                  <a:lnTo>
                    <a:pt x="17" y="1"/>
                  </a:lnTo>
                  <a:lnTo>
                    <a:pt x="22" y="0"/>
                  </a:lnTo>
                  <a:lnTo>
                    <a:pt x="31" y="0"/>
                  </a:lnTo>
                  <a:lnTo>
                    <a:pt x="36" y="1"/>
                  </a:lnTo>
                  <a:lnTo>
                    <a:pt x="40" y="4"/>
                  </a:lnTo>
                  <a:lnTo>
                    <a:pt x="49" y="17"/>
                  </a:lnTo>
                  <a:lnTo>
                    <a:pt x="51" y="30"/>
                  </a:lnTo>
                  <a:lnTo>
                    <a:pt x="53" y="41"/>
                  </a:lnTo>
                  <a:close/>
                  <a:moveTo>
                    <a:pt x="34" y="41"/>
                  </a:moveTo>
                  <a:lnTo>
                    <a:pt x="34" y="11"/>
                  </a:lnTo>
                  <a:lnTo>
                    <a:pt x="31" y="5"/>
                  </a:lnTo>
                  <a:lnTo>
                    <a:pt x="30" y="4"/>
                  </a:lnTo>
                  <a:lnTo>
                    <a:pt x="23" y="4"/>
                  </a:lnTo>
                  <a:lnTo>
                    <a:pt x="22" y="7"/>
                  </a:lnTo>
                  <a:lnTo>
                    <a:pt x="20" y="8"/>
                  </a:lnTo>
                  <a:lnTo>
                    <a:pt x="20" y="13"/>
                  </a:lnTo>
                  <a:lnTo>
                    <a:pt x="19" y="18"/>
                  </a:lnTo>
                  <a:lnTo>
                    <a:pt x="19" y="68"/>
                  </a:lnTo>
                  <a:lnTo>
                    <a:pt x="20" y="72"/>
                  </a:lnTo>
                  <a:lnTo>
                    <a:pt x="20" y="75"/>
                  </a:lnTo>
                  <a:lnTo>
                    <a:pt x="24" y="79"/>
                  </a:lnTo>
                  <a:lnTo>
                    <a:pt x="29" y="79"/>
                  </a:lnTo>
                  <a:lnTo>
                    <a:pt x="33" y="75"/>
                  </a:lnTo>
                  <a:lnTo>
                    <a:pt x="34" y="71"/>
                  </a:lnTo>
                  <a:lnTo>
                    <a:pt x="34" y="67"/>
                  </a:lnTo>
                  <a:lnTo>
                    <a:pt x="34" y="4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278" name="Freeform 206"/>
            <p:cNvSpPr>
              <a:spLocks/>
            </p:cNvSpPr>
            <p:nvPr/>
          </p:nvSpPr>
          <p:spPr bwMode="auto">
            <a:xfrm>
              <a:off x="1589088" y="5013325"/>
              <a:ext cx="31750" cy="317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7" y="3"/>
                </a:cxn>
                <a:cxn ang="0">
                  <a:pos x="18" y="5"/>
                </a:cxn>
                <a:cxn ang="0">
                  <a:pos x="18" y="7"/>
                </a:cxn>
                <a:cxn ang="0">
                  <a:pos x="20" y="11"/>
                </a:cxn>
                <a:cxn ang="0">
                  <a:pos x="17" y="17"/>
                </a:cxn>
                <a:cxn ang="0">
                  <a:pos x="15" y="18"/>
                </a:cxn>
                <a:cxn ang="0">
                  <a:pos x="13" y="20"/>
                </a:cxn>
                <a:cxn ang="0">
                  <a:pos x="7" y="20"/>
                </a:cxn>
                <a:cxn ang="0">
                  <a:pos x="4" y="18"/>
                </a:cxn>
                <a:cxn ang="0">
                  <a:pos x="1" y="15"/>
                </a:cxn>
                <a:cxn ang="0">
                  <a:pos x="0" y="12"/>
                </a:cxn>
                <a:cxn ang="0">
                  <a:pos x="0" y="11"/>
                </a:cxn>
                <a:cxn ang="0">
                  <a:pos x="3" y="3"/>
                </a:cxn>
                <a:cxn ang="0">
                  <a:pos x="4" y="1"/>
                </a:cxn>
                <a:cxn ang="0">
                  <a:pos x="7" y="1"/>
                </a:cxn>
                <a:cxn ang="0">
                  <a:pos x="8" y="0"/>
                </a:cxn>
              </a:cxnLst>
              <a:rect l="0" t="0" r="r" b="b"/>
              <a:pathLst>
                <a:path w="20" h="20">
                  <a:moveTo>
                    <a:pt x="8" y="0"/>
                  </a:moveTo>
                  <a:lnTo>
                    <a:pt x="17" y="3"/>
                  </a:lnTo>
                  <a:lnTo>
                    <a:pt x="18" y="5"/>
                  </a:lnTo>
                  <a:lnTo>
                    <a:pt x="18" y="7"/>
                  </a:lnTo>
                  <a:lnTo>
                    <a:pt x="20" y="11"/>
                  </a:lnTo>
                  <a:lnTo>
                    <a:pt x="17" y="17"/>
                  </a:lnTo>
                  <a:lnTo>
                    <a:pt x="15" y="18"/>
                  </a:lnTo>
                  <a:lnTo>
                    <a:pt x="13" y="20"/>
                  </a:lnTo>
                  <a:lnTo>
                    <a:pt x="7" y="20"/>
                  </a:lnTo>
                  <a:lnTo>
                    <a:pt x="4" y="18"/>
                  </a:lnTo>
                  <a:lnTo>
                    <a:pt x="1" y="15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3" y="3"/>
                  </a:lnTo>
                  <a:lnTo>
                    <a:pt x="4" y="1"/>
                  </a:lnTo>
                  <a:lnTo>
                    <a:pt x="7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279" name="Freeform 207"/>
            <p:cNvSpPr>
              <a:spLocks noEditPoints="1"/>
            </p:cNvSpPr>
            <p:nvPr/>
          </p:nvSpPr>
          <p:spPr bwMode="auto">
            <a:xfrm>
              <a:off x="1636713" y="4911725"/>
              <a:ext cx="80963" cy="133350"/>
            </a:xfrm>
            <a:custGeom>
              <a:avLst/>
              <a:gdLst/>
              <a:ahLst/>
              <a:cxnLst>
                <a:cxn ang="0">
                  <a:pos x="51" y="41"/>
                </a:cxn>
                <a:cxn ang="0">
                  <a:pos x="51" y="52"/>
                </a:cxn>
                <a:cxn ang="0">
                  <a:pos x="48" y="64"/>
                </a:cxn>
                <a:cxn ang="0">
                  <a:pos x="45" y="72"/>
                </a:cxn>
                <a:cxn ang="0">
                  <a:pos x="42" y="75"/>
                </a:cxn>
                <a:cxn ang="0">
                  <a:pos x="38" y="78"/>
                </a:cxn>
                <a:cxn ang="0">
                  <a:pos x="35" y="81"/>
                </a:cxn>
                <a:cxn ang="0">
                  <a:pos x="32" y="82"/>
                </a:cxn>
                <a:cxn ang="0">
                  <a:pos x="28" y="84"/>
                </a:cxn>
                <a:cxn ang="0">
                  <a:pos x="21" y="84"/>
                </a:cxn>
                <a:cxn ang="0">
                  <a:pos x="18" y="82"/>
                </a:cxn>
                <a:cxn ang="0">
                  <a:pos x="14" y="81"/>
                </a:cxn>
                <a:cxn ang="0">
                  <a:pos x="11" y="76"/>
                </a:cxn>
                <a:cxn ang="0">
                  <a:pos x="7" y="72"/>
                </a:cxn>
                <a:cxn ang="0">
                  <a:pos x="5" y="69"/>
                </a:cxn>
                <a:cxn ang="0">
                  <a:pos x="2" y="65"/>
                </a:cxn>
                <a:cxn ang="0">
                  <a:pos x="1" y="62"/>
                </a:cxn>
                <a:cxn ang="0">
                  <a:pos x="0" y="52"/>
                </a:cxn>
                <a:cxn ang="0">
                  <a:pos x="0" y="30"/>
                </a:cxn>
                <a:cxn ang="0">
                  <a:pos x="2" y="18"/>
                </a:cxn>
                <a:cxn ang="0">
                  <a:pos x="5" y="13"/>
                </a:cxn>
                <a:cxn ang="0">
                  <a:pos x="8" y="8"/>
                </a:cxn>
                <a:cxn ang="0">
                  <a:pos x="12" y="4"/>
                </a:cxn>
                <a:cxn ang="0">
                  <a:pos x="17" y="1"/>
                </a:cxn>
                <a:cxn ang="0">
                  <a:pos x="21" y="0"/>
                </a:cxn>
                <a:cxn ang="0">
                  <a:pos x="29" y="0"/>
                </a:cxn>
                <a:cxn ang="0">
                  <a:pos x="34" y="1"/>
                </a:cxn>
                <a:cxn ang="0">
                  <a:pos x="38" y="4"/>
                </a:cxn>
                <a:cxn ang="0">
                  <a:pos x="42" y="8"/>
                </a:cxn>
                <a:cxn ang="0">
                  <a:pos x="48" y="17"/>
                </a:cxn>
                <a:cxn ang="0">
                  <a:pos x="51" y="30"/>
                </a:cxn>
                <a:cxn ang="0">
                  <a:pos x="51" y="41"/>
                </a:cxn>
                <a:cxn ang="0">
                  <a:pos x="34" y="41"/>
                </a:cxn>
                <a:cxn ang="0">
                  <a:pos x="34" y="11"/>
                </a:cxn>
                <a:cxn ang="0">
                  <a:pos x="32" y="8"/>
                </a:cxn>
                <a:cxn ang="0">
                  <a:pos x="28" y="4"/>
                </a:cxn>
                <a:cxn ang="0">
                  <a:pos x="21" y="4"/>
                </a:cxn>
                <a:cxn ang="0">
                  <a:pos x="19" y="7"/>
                </a:cxn>
                <a:cxn ang="0">
                  <a:pos x="18" y="8"/>
                </a:cxn>
                <a:cxn ang="0">
                  <a:pos x="18" y="13"/>
                </a:cxn>
                <a:cxn ang="0">
                  <a:pos x="17" y="18"/>
                </a:cxn>
                <a:cxn ang="0">
                  <a:pos x="17" y="64"/>
                </a:cxn>
                <a:cxn ang="0">
                  <a:pos x="18" y="68"/>
                </a:cxn>
                <a:cxn ang="0">
                  <a:pos x="18" y="72"/>
                </a:cxn>
                <a:cxn ang="0">
                  <a:pos x="21" y="78"/>
                </a:cxn>
                <a:cxn ang="0">
                  <a:pos x="22" y="79"/>
                </a:cxn>
                <a:cxn ang="0">
                  <a:pos x="27" y="79"/>
                </a:cxn>
                <a:cxn ang="0">
                  <a:pos x="29" y="78"/>
                </a:cxn>
                <a:cxn ang="0">
                  <a:pos x="29" y="76"/>
                </a:cxn>
                <a:cxn ang="0">
                  <a:pos x="32" y="74"/>
                </a:cxn>
                <a:cxn ang="0">
                  <a:pos x="34" y="71"/>
                </a:cxn>
                <a:cxn ang="0">
                  <a:pos x="34" y="67"/>
                </a:cxn>
                <a:cxn ang="0">
                  <a:pos x="34" y="41"/>
                </a:cxn>
              </a:cxnLst>
              <a:rect l="0" t="0" r="r" b="b"/>
              <a:pathLst>
                <a:path w="51" h="84">
                  <a:moveTo>
                    <a:pt x="51" y="41"/>
                  </a:moveTo>
                  <a:lnTo>
                    <a:pt x="51" y="52"/>
                  </a:lnTo>
                  <a:lnTo>
                    <a:pt x="48" y="64"/>
                  </a:lnTo>
                  <a:lnTo>
                    <a:pt x="45" y="72"/>
                  </a:lnTo>
                  <a:lnTo>
                    <a:pt x="42" y="75"/>
                  </a:lnTo>
                  <a:lnTo>
                    <a:pt x="38" y="78"/>
                  </a:lnTo>
                  <a:lnTo>
                    <a:pt x="35" y="81"/>
                  </a:lnTo>
                  <a:lnTo>
                    <a:pt x="32" y="82"/>
                  </a:lnTo>
                  <a:lnTo>
                    <a:pt x="28" y="84"/>
                  </a:lnTo>
                  <a:lnTo>
                    <a:pt x="21" y="84"/>
                  </a:lnTo>
                  <a:lnTo>
                    <a:pt x="18" y="82"/>
                  </a:lnTo>
                  <a:lnTo>
                    <a:pt x="14" y="81"/>
                  </a:lnTo>
                  <a:lnTo>
                    <a:pt x="11" y="76"/>
                  </a:lnTo>
                  <a:lnTo>
                    <a:pt x="7" y="72"/>
                  </a:lnTo>
                  <a:lnTo>
                    <a:pt x="5" y="69"/>
                  </a:lnTo>
                  <a:lnTo>
                    <a:pt x="2" y="65"/>
                  </a:lnTo>
                  <a:lnTo>
                    <a:pt x="1" y="62"/>
                  </a:lnTo>
                  <a:lnTo>
                    <a:pt x="0" y="52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5" y="13"/>
                  </a:lnTo>
                  <a:lnTo>
                    <a:pt x="8" y="8"/>
                  </a:lnTo>
                  <a:lnTo>
                    <a:pt x="12" y="4"/>
                  </a:lnTo>
                  <a:lnTo>
                    <a:pt x="17" y="1"/>
                  </a:lnTo>
                  <a:lnTo>
                    <a:pt x="21" y="0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38" y="4"/>
                  </a:lnTo>
                  <a:lnTo>
                    <a:pt x="42" y="8"/>
                  </a:lnTo>
                  <a:lnTo>
                    <a:pt x="48" y="17"/>
                  </a:lnTo>
                  <a:lnTo>
                    <a:pt x="51" y="30"/>
                  </a:lnTo>
                  <a:lnTo>
                    <a:pt x="51" y="41"/>
                  </a:lnTo>
                  <a:close/>
                  <a:moveTo>
                    <a:pt x="34" y="41"/>
                  </a:moveTo>
                  <a:lnTo>
                    <a:pt x="34" y="11"/>
                  </a:lnTo>
                  <a:lnTo>
                    <a:pt x="32" y="8"/>
                  </a:lnTo>
                  <a:lnTo>
                    <a:pt x="28" y="4"/>
                  </a:lnTo>
                  <a:lnTo>
                    <a:pt x="21" y="4"/>
                  </a:lnTo>
                  <a:lnTo>
                    <a:pt x="19" y="7"/>
                  </a:lnTo>
                  <a:lnTo>
                    <a:pt x="18" y="8"/>
                  </a:lnTo>
                  <a:lnTo>
                    <a:pt x="18" y="13"/>
                  </a:lnTo>
                  <a:lnTo>
                    <a:pt x="17" y="18"/>
                  </a:lnTo>
                  <a:lnTo>
                    <a:pt x="17" y="64"/>
                  </a:lnTo>
                  <a:lnTo>
                    <a:pt x="18" y="68"/>
                  </a:lnTo>
                  <a:lnTo>
                    <a:pt x="18" y="72"/>
                  </a:lnTo>
                  <a:lnTo>
                    <a:pt x="21" y="78"/>
                  </a:lnTo>
                  <a:lnTo>
                    <a:pt x="22" y="79"/>
                  </a:lnTo>
                  <a:lnTo>
                    <a:pt x="27" y="79"/>
                  </a:lnTo>
                  <a:lnTo>
                    <a:pt x="29" y="78"/>
                  </a:lnTo>
                  <a:lnTo>
                    <a:pt x="29" y="76"/>
                  </a:lnTo>
                  <a:lnTo>
                    <a:pt x="32" y="74"/>
                  </a:lnTo>
                  <a:lnTo>
                    <a:pt x="34" y="71"/>
                  </a:lnTo>
                  <a:lnTo>
                    <a:pt x="34" y="67"/>
                  </a:lnTo>
                  <a:lnTo>
                    <a:pt x="34" y="4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280" name="Freeform 208"/>
            <p:cNvSpPr>
              <a:spLocks/>
            </p:cNvSpPr>
            <p:nvPr/>
          </p:nvSpPr>
          <p:spPr bwMode="auto">
            <a:xfrm>
              <a:off x="1733550" y="4913313"/>
              <a:ext cx="80963" cy="131763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51" y="0"/>
                </a:cxn>
                <a:cxn ang="0">
                  <a:pos x="45" y="14"/>
                </a:cxn>
                <a:cxn ang="0">
                  <a:pos x="12" y="14"/>
                </a:cxn>
                <a:cxn ang="0">
                  <a:pos x="10" y="23"/>
                </a:cxn>
                <a:cxn ang="0">
                  <a:pos x="28" y="26"/>
                </a:cxn>
                <a:cxn ang="0">
                  <a:pos x="42" y="33"/>
                </a:cxn>
                <a:cxn ang="0">
                  <a:pos x="47" y="37"/>
                </a:cxn>
                <a:cxn ang="0">
                  <a:pos x="49" y="41"/>
                </a:cxn>
                <a:cxn ang="0">
                  <a:pos x="51" y="47"/>
                </a:cxn>
                <a:cxn ang="0">
                  <a:pos x="51" y="58"/>
                </a:cxn>
                <a:cxn ang="0">
                  <a:pos x="49" y="63"/>
                </a:cxn>
                <a:cxn ang="0">
                  <a:pos x="48" y="68"/>
                </a:cxn>
                <a:cxn ang="0">
                  <a:pos x="45" y="73"/>
                </a:cxn>
                <a:cxn ang="0">
                  <a:pos x="42" y="75"/>
                </a:cxn>
                <a:cxn ang="0">
                  <a:pos x="39" y="77"/>
                </a:cxn>
                <a:cxn ang="0">
                  <a:pos x="35" y="78"/>
                </a:cxn>
                <a:cxn ang="0">
                  <a:pos x="30" y="81"/>
                </a:cxn>
                <a:cxn ang="0">
                  <a:pos x="24" y="83"/>
                </a:cxn>
                <a:cxn ang="0">
                  <a:pos x="10" y="83"/>
                </a:cxn>
                <a:cxn ang="0">
                  <a:pos x="5" y="81"/>
                </a:cxn>
                <a:cxn ang="0">
                  <a:pos x="1" y="77"/>
                </a:cxn>
                <a:cxn ang="0">
                  <a:pos x="0" y="74"/>
                </a:cxn>
                <a:cxn ang="0">
                  <a:pos x="0" y="71"/>
                </a:cxn>
                <a:cxn ang="0">
                  <a:pos x="1" y="70"/>
                </a:cxn>
                <a:cxn ang="0">
                  <a:pos x="1" y="68"/>
                </a:cxn>
                <a:cxn ang="0">
                  <a:pos x="4" y="67"/>
                </a:cxn>
                <a:cxn ang="0">
                  <a:pos x="5" y="66"/>
                </a:cxn>
                <a:cxn ang="0">
                  <a:pos x="7" y="66"/>
                </a:cxn>
                <a:cxn ang="0">
                  <a:pos x="10" y="67"/>
                </a:cxn>
                <a:cxn ang="0">
                  <a:pos x="11" y="67"/>
                </a:cxn>
                <a:cxn ang="0">
                  <a:pos x="12" y="68"/>
                </a:cxn>
                <a:cxn ang="0">
                  <a:pos x="15" y="70"/>
                </a:cxn>
                <a:cxn ang="0">
                  <a:pos x="18" y="73"/>
                </a:cxn>
                <a:cxn ang="0">
                  <a:pos x="21" y="74"/>
                </a:cxn>
                <a:cxn ang="0">
                  <a:pos x="22" y="75"/>
                </a:cxn>
                <a:cxn ang="0">
                  <a:pos x="24" y="75"/>
                </a:cxn>
                <a:cxn ang="0">
                  <a:pos x="25" y="77"/>
                </a:cxn>
                <a:cxn ang="0">
                  <a:pos x="34" y="77"/>
                </a:cxn>
                <a:cxn ang="0">
                  <a:pos x="39" y="71"/>
                </a:cxn>
                <a:cxn ang="0">
                  <a:pos x="41" y="68"/>
                </a:cxn>
                <a:cxn ang="0">
                  <a:pos x="41" y="60"/>
                </a:cxn>
                <a:cxn ang="0">
                  <a:pos x="38" y="54"/>
                </a:cxn>
                <a:cxn ang="0">
                  <a:pos x="31" y="47"/>
                </a:cxn>
                <a:cxn ang="0">
                  <a:pos x="18" y="43"/>
                </a:cxn>
                <a:cxn ang="0">
                  <a:pos x="4" y="40"/>
                </a:cxn>
                <a:cxn ang="0">
                  <a:pos x="0" y="40"/>
                </a:cxn>
                <a:cxn ang="0">
                  <a:pos x="14" y="0"/>
                </a:cxn>
              </a:cxnLst>
              <a:rect l="0" t="0" r="r" b="b"/>
              <a:pathLst>
                <a:path w="51" h="83">
                  <a:moveTo>
                    <a:pt x="14" y="0"/>
                  </a:moveTo>
                  <a:lnTo>
                    <a:pt x="51" y="0"/>
                  </a:lnTo>
                  <a:lnTo>
                    <a:pt x="45" y="14"/>
                  </a:lnTo>
                  <a:lnTo>
                    <a:pt x="12" y="14"/>
                  </a:lnTo>
                  <a:lnTo>
                    <a:pt x="10" y="23"/>
                  </a:lnTo>
                  <a:lnTo>
                    <a:pt x="28" y="26"/>
                  </a:lnTo>
                  <a:lnTo>
                    <a:pt x="42" y="33"/>
                  </a:lnTo>
                  <a:lnTo>
                    <a:pt x="47" y="37"/>
                  </a:lnTo>
                  <a:lnTo>
                    <a:pt x="49" y="41"/>
                  </a:lnTo>
                  <a:lnTo>
                    <a:pt x="51" y="47"/>
                  </a:lnTo>
                  <a:lnTo>
                    <a:pt x="51" y="58"/>
                  </a:lnTo>
                  <a:lnTo>
                    <a:pt x="49" y="63"/>
                  </a:lnTo>
                  <a:lnTo>
                    <a:pt x="48" y="68"/>
                  </a:lnTo>
                  <a:lnTo>
                    <a:pt x="45" y="73"/>
                  </a:lnTo>
                  <a:lnTo>
                    <a:pt x="42" y="75"/>
                  </a:lnTo>
                  <a:lnTo>
                    <a:pt x="39" y="77"/>
                  </a:lnTo>
                  <a:lnTo>
                    <a:pt x="35" y="78"/>
                  </a:lnTo>
                  <a:lnTo>
                    <a:pt x="30" y="81"/>
                  </a:lnTo>
                  <a:lnTo>
                    <a:pt x="24" y="83"/>
                  </a:lnTo>
                  <a:lnTo>
                    <a:pt x="10" y="83"/>
                  </a:lnTo>
                  <a:lnTo>
                    <a:pt x="5" y="81"/>
                  </a:lnTo>
                  <a:lnTo>
                    <a:pt x="1" y="77"/>
                  </a:lnTo>
                  <a:lnTo>
                    <a:pt x="0" y="74"/>
                  </a:lnTo>
                  <a:lnTo>
                    <a:pt x="0" y="71"/>
                  </a:lnTo>
                  <a:lnTo>
                    <a:pt x="1" y="70"/>
                  </a:lnTo>
                  <a:lnTo>
                    <a:pt x="1" y="68"/>
                  </a:lnTo>
                  <a:lnTo>
                    <a:pt x="4" y="67"/>
                  </a:lnTo>
                  <a:lnTo>
                    <a:pt x="5" y="66"/>
                  </a:lnTo>
                  <a:lnTo>
                    <a:pt x="7" y="66"/>
                  </a:lnTo>
                  <a:lnTo>
                    <a:pt x="10" y="67"/>
                  </a:lnTo>
                  <a:lnTo>
                    <a:pt x="11" y="67"/>
                  </a:lnTo>
                  <a:lnTo>
                    <a:pt x="12" y="68"/>
                  </a:lnTo>
                  <a:lnTo>
                    <a:pt x="15" y="70"/>
                  </a:lnTo>
                  <a:lnTo>
                    <a:pt x="18" y="73"/>
                  </a:lnTo>
                  <a:lnTo>
                    <a:pt x="21" y="74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5" y="77"/>
                  </a:lnTo>
                  <a:lnTo>
                    <a:pt x="34" y="77"/>
                  </a:lnTo>
                  <a:lnTo>
                    <a:pt x="39" y="71"/>
                  </a:lnTo>
                  <a:lnTo>
                    <a:pt x="41" y="68"/>
                  </a:lnTo>
                  <a:lnTo>
                    <a:pt x="41" y="60"/>
                  </a:lnTo>
                  <a:lnTo>
                    <a:pt x="38" y="54"/>
                  </a:lnTo>
                  <a:lnTo>
                    <a:pt x="31" y="47"/>
                  </a:lnTo>
                  <a:lnTo>
                    <a:pt x="18" y="43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281" name="Freeform 209"/>
            <p:cNvSpPr>
              <a:spLocks noEditPoints="1"/>
            </p:cNvSpPr>
            <p:nvPr/>
          </p:nvSpPr>
          <p:spPr bwMode="auto">
            <a:xfrm>
              <a:off x="1733550" y="4184650"/>
              <a:ext cx="80963" cy="133350"/>
            </a:xfrm>
            <a:custGeom>
              <a:avLst/>
              <a:gdLst/>
              <a:ahLst/>
              <a:cxnLst>
                <a:cxn ang="0">
                  <a:pos x="51" y="41"/>
                </a:cxn>
                <a:cxn ang="0">
                  <a:pos x="51" y="53"/>
                </a:cxn>
                <a:cxn ang="0">
                  <a:pos x="48" y="64"/>
                </a:cxn>
                <a:cxn ang="0">
                  <a:pos x="45" y="73"/>
                </a:cxn>
                <a:cxn ang="0">
                  <a:pos x="42" y="76"/>
                </a:cxn>
                <a:cxn ang="0">
                  <a:pos x="38" y="78"/>
                </a:cxn>
                <a:cxn ang="0">
                  <a:pos x="35" y="81"/>
                </a:cxn>
                <a:cxn ang="0">
                  <a:pos x="32" y="83"/>
                </a:cxn>
                <a:cxn ang="0">
                  <a:pos x="28" y="84"/>
                </a:cxn>
                <a:cxn ang="0">
                  <a:pos x="21" y="84"/>
                </a:cxn>
                <a:cxn ang="0">
                  <a:pos x="18" y="83"/>
                </a:cxn>
                <a:cxn ang="0">
                  <a:pos x="14" y="81"/>
                </a:cxn>
                <a:cxn ang="0">
                  <a:pos x="11" y="77"/>
                </a:cxn>
                <a:cxn ang="0">
                  <a:pos x="7" y="73"/>
                </a:cxn>
                <a:cxn ang="0">
                  <a:pos x="5" y="70"/>
                </a:cxn>
                <a:cxn ang="0">
                  <a:pos x="3" y="66"/>
                </a:cxn>
                <a:cxn ang="0">
                  <a:pos x="1" y="63"/>
                </a:cxn>
                <a:cxn ang="0">
                  <a:pos x="0" y="53"/>
                </a:cxn>
                <a:cxn ang="0">
                  <a:pos x="0" y="30"/>
                </a:cxn>
                <a:cxn ang="0">
                  <a:pos x="3" y="19"/>
                </a:cxn>
                <a:cxn ang="0">
                  <a:pos x="5" y="13"/>
                </a:cxn>
                <a:cxn ang="0">
                  <a:pos x="8" y="9"/>
                </a:cxn>
                <a:cxn ang="0">
                  <a:pos x="12" y="4"/>
                </a:cxn>
                <a:cxn ang="0">
                  <a:pos x="17" y="2"/>
                </a:cxn>
                <a:cxn ang="0">
                  <a:pos x="21" y="0"/>
                </a:cxn>
                <a:cxn ang="0">
                  <a:pos x="30" y="0"/>
                </a:cxn>
                <a:cxn ang="0">
                  <a:pos x="34" y="2"/>
                </a:cxn>
                <a:cxn ang="0">
                  <a:pos x="38" y="4"/>
                </a:cxn>
                <a:cxn ang="0">
                  <a:pos x="42" y="9"/>
                </a:cxn>
                <a:cxn ang="0">
                  <a:pos x="48" y="17"/>
                </a:cxn>
                <a:cxn ang="0">
                  <a:pos x="51" y="30"/>
                </a:cxn>
                <a:cxn ang="0">
                  <a:pos x="51" y="41"/>
                </a:cxn>
                <a:cxn ang="0">
                  <a:pos x="34" y="41"/>
                </a:cxn>
                <a:cxn ang="0">
                  <a:pos x="34" y="12"/>
                </a:cxn>
                <a:cxn ang="0">
                  <a:pos x="32" y="9"/>
                </a:cxn>
                <a:cxn ang="0">
                  <a:pos x="28" y="4"/>
                </a:cxn>
                <a:cxn ang="0">
                  <a:pos x="21" y="4"/>
                </a:cxn>
                <a:cxn ang="0">
                  <a:pos x="20" y="7"/>
                </a:cxn>
                <a:cxn ang="0">
                  <a:pos x="18" y="9"/>
                </a:cxn>
                <a:cxn ang="0">
                  <a:pos x="18" y="13"/>
                </a:cxn>
                <a:cxn ang="0">
                  <a:pos x="17" y="19"/>
                </a:cxn>
                <a:cxn ang="0">
                  <a:pos x="17" y="64"/>
                </a:cxn>
                <a:cxn ang="0">
                  <a:pos x="18" y="68"/>
                </a:cxn>
                <a:cxn ang="0">
                  <a:pos x="18" y="73"/>
                </a:cxn>
                <a:cxn ang="0">
                  <a:pos x="21" y="78"/>
                </a:cxn>
                <a:cxn ang="0">
                  <a:pos x="22" y="80"/>
                </a:cxn>
                <a:cxn ang="0">
                  <a:pos x="27" y="80"/>
                </a:cxn>
                <a:cxn ang="0">
                  <a:pos x="30" y="78"/>
                </a:cxn>
                <a:cxn ang="0">
                  <a:pos x="30" y="77"/>
                </a:cxn>
                <a:cxn ang="0">
                  <a:pos x="32" y="74"/>
                </a:cxn>
                <a:cxn ang="0">
                  <a:pos x="34" y="71"/>
                </a:cxn>
                <a:cxn ang="0">
                  <a:pos x="34" y="67"/>
                </a:cxn>
                <a:cxn ang="0">
                  <a:pos x="34" y="41"/>
                </a:cxn>
              </a:cxnLst>
              <a:rect l="0" t="0" r="r" b="b"/>
              <a:pathLst>
                <a:path w="51" h="84">
                  <a:moveTo>
                    <a:pt x="51" y="41"/>
                  </a:moveTo>
                  <a:lnTo>
                    <a:pt x="51" y="53"/>
                  </a:lnTo>
                  <a:lnTo>
                    <a:pt x="48" y="64"/>
                  </a:lnTo>
                  <a:lnTo>
                    <a:pt x="45" y="73"/>
                  </a:lnTo>
                  <a:lnTo>
                    <a:pt x="42" y="76"/>
                  </a:lnTo>
                  <a:lnTo>
                    <a:pt x="38" y="78"/>
                  </a:lnTo>
                  <a:lnTo>
                    <a:pt x="35" y="81"/>
                  </a:lnTo>
                  <a:lnTo>
                    <a:pt x="32" y="83"/>
                  </a:lnTo>
                  <a:lnTo>
                    <a:pt x="28" y="84"/>
                  </a:lnTo>
                  <a:lnTo>
                    <a:pt x="21" y="84"/>
                  </a:lnTo>
                  <a:lnTo>
                    <a:pt x="18" y="83"/>
                  </a:lnTo>
                  <a:lnTo>
                    <a:pt x="14" y="81"/>
                  </a:lnTo>
                  <a:lnTo>
                    <a:pt x="11" y="77"/>
                  </a:lnTo>
                  <a:lnTo>
                    <a:pt x="7" y="73"/>
                  </a:lnTo>
                  <a:lnTo>
                    <a:pt x="5" y="70"/>
                  </a:lnTo>
                  <a:lnTo>
                    <a:pt x="3" y="66"/>
                  </a:lnTo>
                  <a:lnTo>
                    <a:pt x="1" y="63"/>
                  </a:lnTo>
                  <a:lnTo>
                    <a:pt x="0" y="53"/>
                  </a:lnTo>
                  <a:lnTo>
                    <a:pt x="0" y="30"/>
                  </a:lnTo>
                  <a:lnTo>
                    <a:pt x="3" y="19"/>
                  </a:lnTo>
                  <a:lnTo>
                    <a:pt x="5" y="13"/>
                  </a:lnTo>
                  <a:lnTo>
                    <a:pt x="8" y="9"/>
                  </a:lnTo>
                  <a:lnTo>
                    <a:pt x="12" y="4"/>
                  </a:lnTo>
                  <a:lnTo>
                    <a:pt x="17" y="2"/>
                  </a:lnTo>
                  <a:lnTo>
                    <a:pt x="21" y="0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38" y="4"/>
                  </a:lnTo>
                  <a:lnTo>
                    <a:pt x="42" y="9"/>
                  </a:lnTo>
                  <a:lnTo>
                    <a:pt x="48" y="17"/>
                  </a:lnTo>
                  <a:lnTo>
                    <a:pt x="51" y="30"/>
                  </a:lnTo>
                  <a:lnTo>
                    <a:pt x="51" y="41"/>
                  </a:lnTo>
                  <a:close/>
                  <a:moveTo>
                    <a:pt x="34" y="41"/>
                  </a:moveTo>
                  <a:lnTo>
                    <a:pt x="34" y="12"/>
                  </a:lnTo>
                  <a:lnTo>
                    <a:pt x="32" y="9"/>
                  </a:lnTo>
                  <a:lnTo>
                    <a:pt x="28" y="4"/>
                  </a:lnTo>
                  <a:lnTo>
                    <a:pt x="21" y="4"/>
                  </a:lnTo>
                  <a:lnTo>
                    <a:pt x="20" y="7"/>
                  </a:lnTo>
                  <a:lnTo>
                    <a:pt x="18" y="9"/>
                  </a:lnTo>
                  <a:lnTo>
                    <a:pt x="18" y="13"/>
                  </a:lnTo>
                  <a:lnTo>
                    <a:pt x="17" y="19"/>
                  </a:lnTo>
                  <a:lnTo>
                    <a:pt x="17" y="64"/>
                  </a:lnTo>
                  <a:lnTo>
                    <a:pt x="18" y="68"/>
                  </a:lnTo>
                  <a:lnTo>
                    <a:pt x="18" y="73"/>
                  </a:lnTo>
                  <a:lnTo>
                    <a:pt x="21" y="78"/>
                  </a:lnTo>
                  <a:lnTo>
                    <a:pt x="22" y="80"/>
                  </a:lnTo>
                  <a:lnTo>
                    <a:pt x="27" y="80"/>
                  </a:lnTo>
                  <a:lnTo>
                    <a:pt x="30" y="78"/>
                  </a:lnTo>
                  <a:lnTo>
                    <a:pt x="30" y="77"/>
                  </a:lnTo>
                  <a:lnTo>
                    <a:pt x="32" y="74"/>
                  </a:lnTo>
                  <a:lnTo>
                    <a:pt x="34" y="71"/>
                  </a:lnTo>
                  <a:lnTo>
                    <a:pt x="34" y="67"/>
                  </a:lnTo>
                  <a:lnTo>
                    <a:pt x="34" y="4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282" name="Line 210"/>
            <p:cNvSpPr>
              <a:spLocks noChangeShapeType="1"/>
            </p:cNvSpPr>
            <p:nvPr/>
          </p:nvSpPr>
          <p:spPr bwMode="auto">
            <a:xfrm>
              <a:off x="1873250" y="5699125"/>
              <a:ext cx="1790700" cy="1588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283" name="Line 211"/>
            <p:cNvSpPr>
              <a:spLocks noChangeShapeType="1"/>
            </p:cNvSpPr>
            <p:nvPr/>
          </p:nvSpPr>
          <p:spPr bwMode="auto">
            <a:xfrm>
              <a:off x="1873250" y="5648325"/>
              <a:ext cx="1588" cy="50800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284" name="Line 212"/>
            <p:cNvSpPr>
              <a:spLocks noChangeShapeType="1"/>
            </p:cNvSpPr>
            <p:nvPr/>
          </p:nvSpPr>
          <p:spPr bwMode="auto">
            <a:xfrm>
              <a:off x="2098675" y="5673725"/>
              <a:ext cx="1588" cy="2222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285" name="Line 213"/>
            <p:cNvSpPr>
              <a:spLocks noChangeShapeType="1"/>
            </p:cNvSpPr>
            <p:nvPr/>
          </p:nvSpPr>
          <p:spPr bwMode="auto">
            <a:xfrm>
              <a:off x="2325688" y="5648325"/>
              <a:ext cx="1588" cy="50800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286" name="Line 214"/>
            <p:cNvSpPr>
              <a:spLocks noChangeShapeType="1"/>
            </p:cNvSpPr>
            <p:nvPr/>
          </p:nvSpPr>
          <p:spPr bwMode="auto">
            <a:xfrm>
              <a:off x="2551113" y="5673725"/>
              <a:ext cx="1588" cy="2222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287" name="Line 215"/>
            <p:cNvSpPr>
              <a:spLocks noChangeShapeType="1"/>
            </p:cNvSpPr>
            <p:nvPr/>
          </p:nvSpPr>
          <p:spPr bwMode="auto">
            <a:xfrm>
              <a:off x="2779713" y="5648325"/>
              <a:ext cx="1588" cy="50800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288" name="Line 216"/>
            <p:cNvSpPr>
              <a:spLocks noChangeShapeType="1"/>
            </p:cNvSpPr>
            <p:nvPr/>
          </p:nvSpPr>
          <p:spPr bwMode="auto">
            <a:xfrm>
              <a:off x="3005138" y="5673725"/>
              <a:ext cx="1588" cy="2222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289" name="Line 217"/>
            <p:cNvSpPr>
              <a:spLocks noChangeShapeType="1"/>
            </p:cNvSpPr>
            <p:nvPr/>
          </p:nvSpPr>
          <p:spPr bwMode="auto">
            <a:xfrm>
              <a:off x="3230563" y="5648325"/>
              <a:ext cx="1588" cy="50800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290" name="Line 218"/>
            <p:cNvSpPr>
              <a:spLocks noChangeShapeType="1"/>
            </p:cNvSpPr>
            <p:nvPr/>
          </p:nvSpPr>
          <p:spPr bwMode="auto">
            <a:xfrm>
              <a:off x="3230563" y="5648325"/>
              <a:ext cx="1588" cy="50800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291" name="Line 219"/>
            <p:cNvSpPr>
              <a:spLocks noChangeShapeType="1"/>
            </p:cNvSpPr>
            <p:nvPr/>
          </p:nvSpPr>
          <p:spPr bwMode="auto">
            <a:xfrm>
              <a:off x="3459163" y="5673725"/>
              <a:ext cx="1588" cy="2222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292" name="Freeform 220"/>
            <p:cNvSpPr>
              <a:spLocks noEditPoints="1"/>
            </p:cNvSpPr>
            <p:nvPr/>
          </p:nvSpPr>
          <p:spPr bwMode="auto">
            <a:xfrm>
              <a:off x="1831975" y="5749925"/>
              <a:ext cx="80963" cy="133350"/>
            </a:xfrm>
            <a:custGeom>
              <a:avLst/>
              <a:gdLst/>
              <a:ahLst/>
              <a:cxnLst>
                <a:cxn ang="0">
                  <a:pos x="51" y="42"/>
                </a:cxn>
                <a:cxn ang="0">
                  <a:pos x="51" y="53"/>
                </a:cxn>
                <a:cxn ang="0">
                  <a:pos x="49" y="64"/>
                </a:cxn>
                <a:cxn ang="0">
                  <a:pos x="46" y="73"/>
                </a:cxn>
                <a:cxn ang="0">
                  <a:pos x="43" y="76"/>
                </a:cxn>
                <a:cxn ang="0">
                  <a:pos x="39" y="79"/>
                </a:cxn>
                <a:cxn ang="0">
                  <a:pos x="36" y="81"/>
                </a:cxn>
                <a:cxn ang="0">
                  <a:pos x="33" y="83"/>
                </a:cxn>
                <a:cxn ang="0">
                  <a:pos x="29" y="84"/>
                </a:cxn>
                <a:cxn ang="0">
                  <a:pos x="22" y="84"/>
                </a:cxn>
                <a:cxn ang="0">
                  <a:pos x="19" y="83"/>
                </a:cxn>
                <a:cxn ang="0">
                  <a:pos x="14" y="81"/>
                </a:cxn>
                <a:cxn ang="0">
                  <a:pos x="12" y="77"/>
                </a:cxn>
                <a:cxn ang="0">
                  <a:pos x="7" y="73"/>
                </a:cxn>
                <a:cxn ang="0">
                  <a:pos x="6" y="70"/>
                </a:cxn>
                <a:cxn ang="0">
                  <a:pos x="3" y="66"/>
                </a:cxn>
                <a:cxn ang="0">
                  <a:pos x="2" y="63"/>
                </a:cxn>
                <a:cxn ang="0">
                  <a:pos x="0" y="53"/>
                </a:cxn>
                <a:cxn ang="0">
                  <a:pos x="0" y="30"/>
                </a:cxn>
                <a:cxn ang="0">
                  <a:pos x="3" y="19"/>
                </a:cxn>
                <a:cxn ang="0">
                  <a:pos x="6" y="13"/>
                </a:cxn>
                <a:cxn ang="0">
                  <a:pos x="9" y="9"/>
                </a:cxn>
                <a:cxn ang="0">
                  <a:pos x="13" y="5"/>
                </a:cxn>
                <a:cxn ang="0">
                  <a:pos x="17" y="2"/>
                </a:cxn>
                <a:cxn ang="0">
                  <a:pos x="22" y="0"/>
                </a:cxn>
                <a:cxn ang="0">
                  <a:pos x="30" y="0"/>
                </a:cxn>
                <a:cxn ang="0">
                  <a:pos x="34" y="2"/>
                </a:cxn>
                <a:cxn ang="0">
                  <a:pos x="39" y="5"/>
                </a:cxn>
                <a:cxn ang="0">
                  <a:pos x="43" y="9"/>
                </a:cxn>
                <a:cxn ang="0">
                  <a:pos x="49" y="17"/>
                </a:cxn>
                <a:cxn ang="0">
                  <a:pos x="51" y="30"/>
                </a:cxn>
                <a:cxn ang="0">
                  <a:pos x="51" y="42"/>
                </a:cxn>
                <a:cxn ang="0">
                  <a:pos x="34" y="42"/>
                </a:cxn>
                <a:cxn ang="0">
                  <a:pos x="34" y="12"/>
                </a:cxn>
                <a:cxn ang="0">
                  <a:pos x="33" y="9"/>
                </a:cxn>
                <a:cxn ang="0">
                  <a:pos x="29" y="5"/>
                </a:cxn>
                <a:cxn ang="0">
                  <a:pos x="22" y="5"/>
                </a:cxn>
                <a:cxn ang="0">
                  <a:pos x="20" y="7"/>
                </a:cxn>
                <a:cxn ang="0">
                  <a:pos x="19" y="9"/>
                </a:cxn>
                <a:cxn ang="0">
                  <a:pos x="19" y="13"/>
                </a:cxn>
                <a:cxn ang="0">
                  <a:pos x="17" y="19"/>
                </a:cxn>
                <a:cxn ang="0">
                  <a:pos x="17" y="64"/>
                </a:cxn>
                <a:cxn ang="0">
                  <a:pos x="19" y="69"/>
                </a:cxn>
                <a:cxn ang="0">
                  <a:pos x="19" y="73"/>
                </a:cxn>
                <a:cxn ang="0">
                  <a:pos x="22" y="79"/>
                </a:cxn>
                <a:cxn ang="0">
                  <a:pos x="23" y="80"/>
                </a:cxn>
                <a:cxn ang="0">
                  <a:pos x="27" y="80"/>
                </a:cxn>
                <a:cxn ang="0">
                  <a:pos x="30" y="79"/>
                </a:cxn>
                <a:cxn ang="0">
                  <a:pos x="30" y="77"/>
                </a:cxn>
                <a:cxn ang="0">
                  <a:pos x="33" y="74"/>
                </a:cxn>
                <a:cxn ang="0">
                  <a:pos x="34" y="71"/>
                </a:cxn>
                <a:cxn ang="0">
                  <a:pos x="34" y="67"/>
                </a:cxn>
                <a:cxn ang="0">
                  <a:pos x="34" y="42"/>
                </a:cxn>
              </a:cxnLst>
              <a:rect l="0" t="0" r="r" b="b"/>
              <a:pathLst>
                <a:path w="51" h="84">
                  <a:moveTo>
                    <a:pt x="51" y="42"/>
                  </a:moveTo>
                  <a:lnTo>
                    <a:pt x="51" y="53"/>
                  </a:lnTo>
                  <a:lnTo>
                    <a:pt x="49" y="64"/>
                  </a:lnTo>
                  <a:lnTo>
                    <a:pt x="46" y="73"/>
                  </a:lnTo>
                  <a:lnTo>
                    <a:pt x="43" y="76"/>
                  </a:lnTo>
                  <a:lnTo>
                    <a:pt x="39" y="79"/>
                  </a:lnTo>
                  <a:lnTo>
                    <a:pt x="36" y="81"/>
                  </a:lnTo>
                  <a:lnTo>
                    <a:pt x="33" y="83"/>
                  </a:lnTo>
                  <a:lnTo>
                    <a:pt x="29" y="84"/>
                  </a:lnTo>
                  <a:lnTo>
                    <a:pt x="22" y="84"/>
                  </a:lnTo>
                  <a:lnTo>
                    <a:pt x="19" y="83"/>
                  </a:lnTo>
                  <a:lnTo>
                    <a:pt x="14" y="81"/>
                  </a:lnTo>
                  <a:lnTo>
                    <a:pt x="12" y="77"/>
                  </a:lnTo>
                  <a:lnTo>
                    <a:pt x="7" y="73"/>
                  </a:lnTo>
                  <a:lnTo>
                    <a:pt x="6" y="70"/>
                  </a:lnTo>
                  <a:lnTo>
                    <a:pt x="3" y="66"/>
                  </a:lnTo>
                  <a:lnTo>
                    <a:pt x="2" y="63"/>
                  </a:lnTo>
                  <a:lnTo>
                    <a:pt x="0" y="53"/>
                  </a:lnTo>
                  <a:lnTo>
                    <a:pt x="0" y="30"/>
                  </a:lnTo>
                  <a:lnTo>
                    <a:pt x="3" y="19"/>
                  </a:lnTo>
                  <a:lnTo>
                    <a:pt x="6" y="13"/>
                  </a:lnTo>
                  <a:lnTo>
                    <a:pt x="9" y="9"/>
                  </a:lnTo>
                  <a:lnTo>
                    <a:pt x="13" y="5"/>
                  </a:lnTo>
                  <a:lnTo>
                    <a:pt x="17" y="2"/>
                  </a:lnTo>
                  <a:lnTo>
                    <a:pt x="22" y="0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39" y="5"/>
                  </a:lnTo>
                  <a:lnTo>
                    <a:pt x="43" y="9"/>
                  </a:lnTo>
                  <a:lnTo>
                    <a:pt x="49" y="17"/>
                  </a:lnTo>
                  <a:lnTo>
                    <a:pt x="51" y="30"/>
                  </a:lnTo>
                  <a:lnTo>
                    <a:pt x="51" y="42"/>
                  </a:lnTo>
                  <a:close/>
                  <a:moveTo>
                    <a:pt x="34" y="42"/>
                  </a:moveTo>
                  <a:lnTo>
                    <a:pt x="34" y="12"/>
                  </a:lnTo>
                  <a:lnTo>
                    <a:pt x="33" y="9"/>
                  </a:lnTo>
                  <a:lnTo>
                    <a:pt x="29" y="5"/>
                  </a:lnTo>
                  <a:lnTo>
                    <a:pt x="22" y="5"/>
                  </a:lnTo>
                  <a:lnTo>
                    <a:pt x="20" y="7"/>
                  </a:lnTo>
                  <a:lnTo>
                    <a:pt x="19" y="9"/>
                  </a:lnTo>
                  <a:lnTo>
                    <a:pt x="19" y="13"/>
                  </a:lnTo>
                  <a:lnTo>
                    <a:pt x="17" y="19"/>
                  </a:lnTo>
                  <a:lnTo>
                    <a:pt x="17" y="64"/>
                  </a:lnTo>
                  <a:lnTo>
                    <a:pt x="19" y="69"/>
                  </a:lnTo>
                  <a:lnTo>
                    <a:pt x="19" y="73"/>
                  </a:lnTo>
                  <a:lnTo>
                    <a:pt x="22" y="79"/>
                  </a:lnTo>
                  <a:lnTo>
                    <a:pt x="23" y="80"/>
                  </a:lnTo>
                  <a:lnTo>
                    <a:pt x="27" y="80"/>
                  </a:lnTo>
                  <a:lnTo>
                    <a:pt x="30" y="79"/>
                  </a:lnTo>
                  <a:lnTo>
                    <a:pt x="30" y="77"/>
                  </a:lnTo>
                  <a:lnTo>
                    <a:pt x="33" y="74"/>
                  </a:lnTo>
                  <a:lnTo>
                    <a:pt x="34" y="71"/>
                  </a:lnTo>
                  <a:lnTo>
                    <a:pt x="34" y="67"/>
                  </a:lnTo>
                  <a:lnTo>
                    <a:pt x="34" y="4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293" name="Freeform 221"/>
            <p:cNvSpPr>
              <a:spLocks noEditPoints="1"/>
            </p:cNvSpPr>
            <p:nvPr/>
          </p:nvSpPr>
          <p:spPr bwMode="auto">
            <a:xfrm>
              <a:off x="2163763" y="5749925"/>
              <a:ext cx="80963" cy="133350"/>
            </a:xfrm>
            <a:custGeom>
              <a:avLst/>
              <a:gdLst/>
              <a:ahLst/>
              <a:cxnLst>
                <a:cxn ang="0">
                  <a:pos x="51" y="42"/>
                </a:cxn>
                <a:cxn ang="0">
                  <a:pos x="51" y="53"/>
                </a:cxn>
                <a:cxn ang="0">
                  <a:pos x="48" y="64"/>
                </a:cxn>
                <a:cxn ang="0">
                  <a:pos x="46" y="73"/>
                </a:cxn>
                <a:cxn ang="0">
                  <a:pos x="43" y="76"/>
                </a:cxn>
                <a:cxn ang="0">
                  <a:pos x="38" y="79"/>
                </a:cxn>
                <a:cxn ang="0">
                  <a:pos x="36" y="81"/>
                </a:cxn>
                <a:cxn ang="0">
                  <a:pos x="33" y="83"/>
                </a:cxn>
                <a:cxn ang="0">
                  <a:pos x="28" y="84"/>
                </a:cxn>
                <a:cxn ang="0">
                  <a:pos x="21" y="84"/>
                </a:cxn>
                <a:cxn ang="0">
                  <a:pos x="19" y="83"/>
                </a:cxn>
                <a:cxn ang="0">
                  <a:pos x="14" y="81"/>
                </a:cxn>
                <a:cxn ang="0">
                  <a:pos x="11" y="77"/>
                </a:cxn>
                <a:cxn ang="0">
                  <a:pos x="7" y="73"/>
                </a:cxn>
                <a:cxn ang="0">
                  <a:pos x="6" y="70"/>
                </a:cxn>
                <a:cxn ang="0">
                  <a:pos x="3" y="66"/>
                </a:cxn>
                <a:cxn ang="0">
                  <a:pos x="1" y="63"/>
                </a:cxn>
                <a:cxn ang="0">
                  <a:pos x="0" y="53"/>
                </a:cxn>
                <a:cxn ang="0">
                  <a:pos x="0" y="30"/>
                </a:cxn>
                <a:cxn ang="0">
                  <a:pos x="3" y="19"/>
                </a:cxn>
                <a:cxn ang="0">
                  <a:pos x="6" y="13"/>
                </a:cxn>
                <a:cxn ang="0">
                  <a:pos x="9" y="9"/>
                </a:cxn>
                <a:cxn ang="0">
                  <a:pos x="13" y="5"/>
                </a:cxn>
                <a:cxn ang="0">
                  <a:pos x="17" y="2"/>
                </a:cxn>
                <a:cxn ang="0">
                  <a:pos x="21" y="0"/>
                </a:cxn>
                <a:cxn ang="0">
                  <a:pos x="30" y="0"/>
                </a:cxn>
                <a:cxn ang="0">
                  <a:pos x="34" y="2"/>
                </a:cxn>
                <a:cxn ang="0">
                  <a:pos x="38" y="5"/>
                </a:cxn>
                <a:cxn ang="0">
                  <a:pos x="43" y="9"/>
                </a:cxn>
                <a:cxn ang="0">
                  <a:pos x="48" y="17"/>
                </a:cxn>
                <a:cxn ang="0">
                  <a:pos x="51" y="30"/>
                </a:cxn>
                <a:cxn ang="0">
                  <a:pos x="51" y="42"/>
                </a:cxn>
                <a:cxn ang="0">
                  <a:pos x="34" y="42"/>
                </a:cxn>
                <a:cxn ang="0">
                  <a:pos x="34" y="12"/>
                </a:cxn>
                <a:cxn ang="0">
                  <a:pos x="33" y="9"/>
                </a:cxn>
                <a:cxn ang="0">
                  <a:pos x="28" y="5"/>
                </a:cxn>
                <a:cxn ang="0">
                  <a:pos x="21" y="5"/>
                </a:cxn>
                <a:cxn ang="0">
                  <a:pos x="20" y="7"/>
                </a:cxn>
                <a:cxn ang="0">
                  <a:pos x="19" y="9"/>
                </a:cxn>
                <a:cxn ang="0">
                  <a:pos x="19" y="13"/>
                </a:cxn>
                <a:cxn ang="0">
                  <a:pos x="17" y="19"/>
                </a:cxn>
                <a:cxn ang="0">
                  <a:pos x="17" y="64"/>
                </a:cxn>
                <a:cxn ang="0">
                  <a:pos x="19" y="69"/>
                </a:cxn>
                <a:cxn ang="0">
                  <a:pos x="19" y="73"/>
                </a:cxn>
                <a:cxn ang="0">
                  <a:pos x="21" y="79"/>
                </a:cxn>
                <a:cxn ang="0">
                  <a:pos x="23" y="80"/>
                </a:cxn>
                <a:cxn ang="0">
                  <a:pos x="27" y="80"/>
                </a:cxn>
                <a:cxn ang="0">
                  <a:pos x="30" y="79"/>
                </a:cxn>
                <a:cxn ang="0">
                  <a:pos x="30" y="77"/>
                </a:cxn>
                <a:cxn ang="0">
                  <a:pos x="33" y="74"/>
                </a:cxn>
                <a:cxn ang="0">
                  <a:pos x="34" y="71"/>
                </a:cxn>
                <a:cxn ang="0">
                  <a:pos x="34" y="67"/>
                </a:cxn>
                <a:cxn ang="0">
                  <a:pos x="34" y="42"/>
                </a:cxn>
              </a:cxnLst>
              <a:rect l="0" t="0" r="r" b="b"/>
              <a:pathLst>
                <a:path w="51" h="84">
                  <a:moveTo>
                    <a:pt x="51" y="42"/>
                  </a:moveTo>
                  <a:lnTo>
                    <a:pt x="51" y="53"/>
                  </a:lnTo>
                  <a:lnTo>
                    <a:pt x="48" y="64"/>
                  </a:lnTo>
                  <a:lnTo>
                    <a:pt x="46" y="73"/>
                  </a:lnTo>
                  <a:lnTo>
                    <a:pt x="43" y="76"/>
                  </a:lnTo>
                  <a:lnTo>
                    <a:pt x="38" y="79"/>
                  </a:lnTo>
                  <a:lnTo>
                    <a:pt x="36" y="81"/>
                  </a:lnTo>
                  <a:lnTo>
                    <a:pt x="33" y="83"/>
                  </a:lnTo>
                  <a:lnTo>
                    <a:pt x="28" y="84"/>
                  </a:lnTo>
                  <a:lnTo>
                    <a:pt x="21" y="84"/>
                  </a:lnTo>
                  <a:lnTo>
                    <a:pt x="19" y="83"/>
                  </a:lnTo>
                  <a:lnTo>
                    <a:pt x="14" y="81"/>
                  </a:lnTo>
                  <a:lnTo>
                    <a:pt x="11" y="77"/>
                  </a:lnTo>
                  <a:lnTo>
                    <a:pt x="7" y="73"/>
                  </a:lnTo>
                  <a:lnTo>
                    <a:pt x="6" y="70"/>
                  </a:lnTo>
                  <a:lnTo>
                    <a:pt x="3" y="66"/>
                  </a:lnTo>
                  <a:lnTo>
                    <a:pt x="1" y="63"/>
                  </a:lnTo>
                  <a:lnTo>
                    <a:pt x="0" y="53"/>
                  </a:lnTo>
                  <a:lnTo>
                    <a:pt x="0" y="30"/>
                  </a:lnTo>
                  <a:lnTo>
                    <a:pt x="3" y="19"/>
                  </a:lnTo>
                  <a:lnTo>
                    <a:pt x="6" y="13"/>
                  </a:lnTo>
                  <a:lnTo>
                    <a:pt x="9" y="9"/>
                  </a:lnTo>
                  <a:lnTo>
                    <a:pt x="13" y="5"/>
                  </a:lnTo>
                  <a:lnTo>
                    <a:pt x="17" y="2"/>
                  </a:lnTo>
                  <a:lnTo>
                    <a:pt x="21" y="0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38" y="5"/>
                  </a:lnTo>
                  <a:lnTo>
                    <a:pt x="43" y="9"/>
                  </a:lnTo>
                  <a:lnTo>
                    <a:pt x="48" y="17"/>
                  </a:lnTo>
                  <a:lnTo>
                    <a:pt x="51" y="30"/>
                  </a:lnTo>
                  <a:lnTo>
                    <a:pt x="51" y="42"/>
                  </a:lnTo>
                  <a:close/>
                  <a:moveTo>
                    <a:pt x="34" y="42"/>
                  </a:moveTo>
                  <a:lnTo>
                    <a:pt x="34" y="12"/>
                  </a:lnTo>
                  <a:lnTo>
                    <a:pt x="33" y="9"/>
                  </a:lnTo>
                  <a:lnTo>
                    <a:pt x="28" y="5"/>
                  </a:lnTo>
                  <a:lnTo>
                    <a:pt x="21" y="5"/>
                  </a:lnTo>
                  <a:lnTo>
                    <a:pt x="20" y="7"/>
                  </a:lnTo>
                  <a:lnTo>
                    <a:pt x="19" y="9"/>
                  </a:lnTo>
                  <a:lnTo>
                    <a:pt x="19" y="13"/>
                  </a:lnTo>
                  <a:lnTo>
                    <a:pt x="17" y="19"/>
                  </a:lnTo>
                  <a:lnTo>
                    <a:pt x="17" y="64"/>
                  </a:lnTo>
                  <a:lnTo>
                    <a:pt x="19" y="69"/>
                  </a:lnTo>
                  <a:lnTo>
                    <a:pt x="19" y="73"/>
                  </a:lnTo>
                  <a:lnTo>
                    <a:pt x="21" y="79"/>
                  </a:lnTo>
                  <a:lnTo>
                    <a:pt x="23" y="80"/>
                  </a:lnTo>
                  <a:lnTo>
                    <a:pt x="27" y="80"/>
                  </a:lnTo>
                  <a:lnTo>
                    <a:pt x="30" y="79"/>
                  </a:lnTo>
                  <a:lnTo>
                    <a:pt x="30" y="77"/>
                  </a:lnTo>
                  <a:lnTo>
                    <a:pt x="33" y="74"/>
                  </a:lnTo>
                  <a:lnTo>
                    <a:pt x="34" y="71"/>
                  </a:lnTo>
                  <a:lnTo>
                    <a:pt x="34" y="67"/>
                  </a:lnTo>
                  <a:lnTo>
                    <a:pt x="34" y="4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294" name="Freeform 222"/>
            <p:cNvSpPr>
              <a:spLocks/>
            </p:cNvSpPr>
            <p:nvPr/>
          </p:nvSpPr>
          <p:spPr bwMode="auto">
            <a:xfrm>
              <a:off x="2263775" y="5851525"/>
              <a:ext cx="28575" cy="317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1" y="2"/>
                </a:cxn>
                <a:cxn ang="0">
                  <a:pos x="15" y="3"/>
                </a:cxn>
                <a:cxn ang="0">
                  <a:pos x="17" y="6"/>
                </a:cxn>
                <a:cxn ang="0">
                  <a:pos x="18" y="7"/>
                </a:cxn>
                <a:cxn ang="0">
                  <a:pos x="18" y="13"/>
                </a:cxn>
                <a:cxn ang="0">
                  <a:pos x="17" y="16"/>
                </a:cxn>
                <a:cxn ang="0">
                  <a:pos x="15" y="17"/>
                </a:cxn>
                <a:cxn ang="0">
                  <a:pos x="12" y="19"/>
                </a:cxn>
                <a:cxn ang="0">
                  <a:pos x="11" y="20"/>
                </a:cxn>
                <a:cxn ang="0">
                  <a:pos x="5" y="20"/>
                </a:cxn>
                <a:cxn ang="0">
                  <a:pos x="4" y="19"/>
                </a:cxn>
                <a:cxn ang="0">
                  <a:pos x="1" y="17"/>
                </a:cxn>
                <a:cxn ang="0">
                  <a:pos x="0" y="16"/>
                </a:cxn>
                <a:cxn ang="0">
                  <a:pos x="0" y="6"/>
                </a:cxn>
                <a:cxn ang="0">
                  <a:pos x="1" y="3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8" y="0"/>
                </a:cxn>
              </a:cxnLst>
              <a:rect l="0" t="0" r="r" b="b"/>
              <a:pathLst>
                <a:path w="18" h="20">
                  <a:moveTo>
                    <a:pt x="8" y="0"/>
                  </a:moveTo>
                  <a:lnTo>
                    <a:pt x="11" y="2"/>
                  </a:lnTo>
                  <a:lnTo>
                    <a:pt x="15" y="3"/>
                  </a:lnTo>
                  <a:lnTo>
                    <a:pt x="17" y="6"/>
                  </a:lnTo>
                  <a:lnTo>
                    <a:pt x="18" y="7"/>
                  </a:lnTo>
                  <a:lnTo>
                    <a:pt x="18" y="13"/>
                  </a:lnTo>
                  <a:lnTo>
                    <a:pt x="17" y="16"/>
                  </a:lnTo>
                  <a:lnTo>
                    <a:pt x="15" y="17"/>
                  </a:lnTo>
                  <a:lnTo>
                    <a:pt x="12" y="19"/>
                  </a:lnTo>
                  <a:lnTo>
                    <a:pt x="11" y="20"/>
                  </a:lnTo>
                  <a:lnTo>
                    <a:pt x="5" y="20"/>
                  </a:lnTo>
                  <a:lnTo>
                    <a:pt x="4" y="19"/>
                  </a:lnTo>
                  <a:lnTo>
                    <a:pt x="1" y="17"/>
                  </a:lnTo>
                  <a:lnTo>
                    <a:pt x="0" y="16"/>
                  </a:lnTo>
                  <a:lnTo>
                    <a:pt x="0" y="6"/>
                  </a:lnTo>
                  <a:lnTo>
                    <a:pt x="1" y="3"/>
                  </a:lnTo>
                  <a:lnTo>
                    <a:pt x="4" y="2"/>
                  </a:lnTo>
                  <a:lnTo>
                    <a:pt x="5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295" name="Freeform 223"/>
            <p:cNvSpPr>
              <a:spLocks/>
            </p:cNvSpPr>
            <p:nvPr/>
          </p:nvSpPr>
          <p:spPr bwMode="auto">
            <a:xfrm>
              <a:off x="2303463" y="5749925"/>
              <a:ext cx="85725" cy="131763"/>
            </a:xfrm>
            <a:custGeom>
              <a:avLst/>
              <a:gdLst/>
              <a:ahLst/>
              <a:cxnLst>
                <a:cxn ang="0">
                  <a:pos x="48" y="83"/>
                </a:cxn>
                <a:cxn ang="0">
                  <a:pos x="0" y="83"/>
                </a:cxn>
                <a:cxn ang="0">
                  <a:pos x="0" y="81"/>
                </a:cxn>
                <a:cxn ang="0">
                  <a:pos x="14" y="66"/>
                </a:cxn>
                <a:cxn ang="0">
                  <a:pos x="24" y="54"/>
                </a:cxn>
                <a:cxn ang="0">
                  <a:pos x="30" y="46"/>
                </a:cxn>
                <a:cxn ang="0">
                  <a:pos x="34" y="29"/>
                </a:cxn>
                <a:cxn ang="0">
                  <a:pos x="31" y="20"/>
                </a:cxn>
                <a:cxn ang="0">
                  <a:pos x="30" y="17"/>
                </a:cxn>
                <a:cxn ang="0">
                  <a:pos x="26" y="15"/>
                </a:cxn>
                <a:cxn ang="0">
                  <a:pos x="16" y="15"/>
                </a:cxn>
                <a:cxn ang="0">
                  <a:pos x="12" y="16"/>
                </a:cxn>
                <a:cxn ang="0">
                  <a:pos x="7" y="19"/>
                </a:cxn>
                <a:cxn ang="0">
                  <a:pos x="4" y="23"/>
                </a:cxn>
                <a:cxn ang="0">
                  <a:pos x="2" y="23"/>
                </a:cxn>
                <a:cxn ang="0">
                  <a:pos x="4" y="16"/>
                </a:cxn>
                <a:cxn ang="0">
                  <a:pos x="9" y="10"/>
                </a:cxn>
                <a:cxn ang="0">
                  <a:pos x="12" y="5"/>
                </a:cxn>
                <a:cxn ang="0">
                  <a:pos x="17" y="2"/>
                </a:cxn>
                <a:cxn ang="0">
                  <a:pos x="21" y="0"/>
                </a:cxn>
                <a:cxn ang="0">
                  <a:pos x="31" y="0"/>
                </a:cxn>
                <a:cxn ang="0">
                  <a:pos x="36" y="2"/>
                </a:cxn>
                <a:cxn ang="0">
                  <a:pos x="39" y="3"/>
                </a:cxn>
                <a:cxn ang="0">
                  <a:pos x="41" y="6"/>
                </a:cxn>
                <a:cxn ang="0">
                  <a:pos x="46" y="7"/>
                </a:cxn>
                <a:cxn ang="0">
                  <a:pos x="47" y="10"/>
                </a:cxn>
                <a:cxn ang="0">
                  <a:pos x="48" y="15"/>
                </a:cxn>
                <a:cxn ang="0">
                  <a:pos x="50" y="17"/>
                </a:cxn>
                <a:cxn ang="0">
                  <a:pos x="50" y="26"/>
                </a:cxn>
                <a:cxn ang="0">
                  <a:pos x="48" y="32"/>
                </a:cxn>
                <a:cxn ang="0">
                  <a:pos x="46" y="37"/>
                </a:cxn>
                <a:cxn ang="0">
                  <a:pos x="40" y="46"/>
                </a:cxn>
                <a:cxn ang="0">
                  <a:pos x="31" y="56"/>
                </a:cxn>
                <a:cxn ang="0">
                  <a:pos x="20" y="67"/>
                </a:cxn>
                <a:cxn ang="0">
                  <a:pos x="46" y="67"/>
                </a:cxn>
                <a:cxn ang="0">
                  <a:pos x="50" y="63"/>
                </a:cxn>
                <a:cxn ang="0">
                  <a:pos x="51" y="60"/>
                </a:cxn>
                <a:cxn ang="0">
                  <a:pos x="54" y="60"/>
                </a:cxn>
                <a:cxn ang="0">
                  <a:pos x="48" y="83"/>
                </a:cxn>
              </a:cxnLst>
              <a:rect l="0" t="0" r="r" b="b"/>
              <a:pathLst>
                <a:path w="54" h="83">
                  <a:moveTo>
                    <a:pt x="48" y="83"/>
                  </a:moveTo>
                  <a:lnTo>
                    <a:pt x="0" y="83"/>
                  </a:lnTo>
                  <a:lnTo>
                    <a:pt x="0" y="81"/>
                  </a:lnTo>
                  <a:lnTo>
                    <a:pt x="14" y="66"/>
                  </a:lnTo>
                  <a:lnTo>
                    <a:pt x="24" y="54"/>
                  </a:lnTo>
                  <a:lnTo>
                    <a:pt x="30" y="46"/>
                  </a:lnTo>
                  <a:lnTo>
                    <a:pt x="34" y="29"/>
                  </a:lnTo>
                  <a:lnTo>
                    <a:pt x="31" y="20"/>
                  </a:lnTo>
                  <a:lnTo>
                    <a:pt x="30" y="17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12" y="16"/>
                  </a:lnTo>
                  <a:lnTo>
                    <a:pt x="7" y="19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4" y="16"/>
                  </a:lnTo>
                  <a:lnTo>
                    <a:pt x="9" y="10"/>
                  </a:lnTo>
                  <a:lnTo>
                    <a:pt x="12" y="5"/>
                  </a:lnTo>
                  <a:lnTo>
                    <a:pt x="17" y="2"/>
                  </a:lnTo>
                  <a:lnTo>
                    <a:pt x="21" y="0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39" y="3"/>
                  </a:lnTo>
                  <a:lnTo>
                    <a:pt x="41" y="6"/>
                  </a:lnTo>
                  <a:lnTo>
                    <a:pt x="46" y="7"/>
                  </a:lnTo>
                  <a:lnTo>
                    <a:pt x="47" y="10"/>
                  </a:lnTo>
                  <a:lnTo>
                    <a:pt x="48" y="15"/>
                  </a:lnTo>
                  <a:lnTo>
                    <a:pt x="50" y="17"/>
                  </a:lnTo>
                  <a:lnTo>
                    <a:pt x="50" y="26"/>
                  </a:lnTo>
                  <a:lnTo>
                    <a:pt x="48" y="32"/>
                  </a:lnTo>
                  <a:lnTo>
                    <a:pt x="46" y="37"/>
                  </a:lnTo>
                  <a:lnTo>
                    <a:pt x="40" y="46"/>
                  </a:lnTo>
                  <a:lnTo>
                    <a:pt x="31" y="56"/>
                  </a:lnTo>
                  <a:lnTo>
                    <a:pt x="20" y="67"/>
                  </a:lnTo>
                  <a:lnTo>
                    <a:pt x="46" y="67"/>
                  </a:lnTo>
                  <a:lnTo>
                    <a:pt x="50" y="63"/>
                  </a:lnTo>
                  <a:lnTo>
                    <a:pt x="51" y="60"/>
                  </a:lnTo>
                  <a:lnTo>
                    <a:pt x="54" y="60"/>
                  </a:lnTo>
                  <a:lnTo>
                    <a:pt x="48" y="8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296" name="Freeform 224"/>
            <p:cNvSpPr>
              <a:spLocks/>
            </p:cNvSpPr>
            <p:nvPr/>
          </p:nvSpPr>
          <p:spPr bwMode="auto">
            <a:xfrm>
              <a:off x="2405063" y="5753100"/>
              <a:ext cx="84138" cy="1301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53" y="0"/>
                </a:cxn>
                <a:cxn ang="0">
                  <a:pos x="46" y="14"/>
                </a:cxn>
                <a:cxn ang="0">
                  <a:pos x="14" y="14"/>
                </a:cxn>
                <a:cxn ang="0">
                  <a:pos x="10" y="23"/>
                </a:cxn>
                <a:cxn ang="0">
                  <a:pos x="29" y="25"/>
                </a:cxn>
                <a:cxn ang="0">
                  <a:pos x="43" y="32"/>
                </a:cxn>
                <a:cxn ang="0">
                  <a:pos x="47" y="37"/>
                </a:cxn>
                <a:cxn ang="0">
                  <a:pos x="50" y="41"/>
                </a:cxn>
                <a:cxn ang="0">
                  <a:pos x="53" y="52"/>
                </a:cxn>
                <a:cxn ang="0">
                  <a:pos x="51" y="61"/>
                </a:cxn>
                <a:cxn ang="0">
                  <a:pos x="48" y="68"/>
                </a:cxn>
                <a:cxn ang="0">
                  <a:pos x="46" y="72"/>
                </a:cxn>
                <a:cxn ang="0">
                  <a:pos x="44" y="75"/>
                </a:cxn>
                <a:cxn ang="0">
                  <a:pos x="36" y="78"/>
                </a:cxn>
                <a:cxn ang="0">
                  <a:pos x="30" y="81"/>
                </a:cxn>
                <a:cxn ang="0">
                  <a:pos x="26" y="82"/>
                </a:cxn>
                <a:cxn ang="0">
                  <a:pos x="10" y="82"/>
                </a:cxn>
                <a:cxn ang="0">
                  <a:pos x="7" y="81"/>
                </a:cxn>
                <a:cxn ang="0">
                  <a:pos x="4" y="78"/>
                </a:cxn>
                <a:cxn ang="0">
                  <a:pos x="2" y="77"/>
                </a:cxn>
                <a:cxn ang="0">
                  <a:pos x="0" y="74"/>
                </a:cxn>
                <a:cxn ang="0">
                  <a:pos x="0" y="72"/>
                </a:cxn>
                <a:cxn ang="0">
                  <a:pos x="2" y="69"/>
                </a:cxn>
                <a:cxn ang="0">
                  <a:pos x="6" y="65"/>
                </a:cxn>
                <a:cxn ang="0">
                  <a:pos x="7" y="65"/>
                </a:cxn>
                <a:cxn ang="0">
                  <a:pos x="10" y="67"/>
                </a:cxn>
                <a:cxn ang="0">
                  <a:pos x="11" y="67"/>
                </a:cxn>
                <a:cxn ang="0">
                  <a:pos x="13" y="68"/>
                </a:cxn>
                <a:cxn ang="0">
                  <a:pos x="16" y="69"/>
                </a:cxn>
                <a:cxn ang="0">
                  <a:pos x="19" y="72"/>
                </a:cxn>
                <a:cxn ang="0">
                  <a:pos x="24" y="75"/>
                </a:cxn>
                <a:cxn ang="0">
                  <a:pos x="26" y="75"/>
                </a:cxn>
                <a:cxn ang="0">
                  <a:pos x="27" y="77"/>
                </a:cxn>
                <a:cxn ang="0">
                  <a:pos x="33" y="77"/>
                </a:cxn>
                <a:cxn ang="0">
                  <a:pos x="38" y="74"/>
                </a:cxn>
                <a:cxn ang="0">
                  <a:pos x="41" y="68"/>
                </a:cxn>
                <a:cxn ang="0">
                  <a:pos x="43" y="64"/>
                </a:cxn>
                <a:cxn ang="0">
                  <a:pos x="41" y="59"/>
                </a:cxn>
                <a:cxn ang="0">
                  <a:pos x="40" y="54"/>
                </a:cxn>
                <a:cxn ang="0">
                  <a:pos x="36" y="51"/>
                </a:cxn>
                <a:cxn ang="0">
                  <a:pos x="31" y="47"/>
                </a:cxn>
                <a:cxn ang="0">
                  <a:pos x="20" y="42"/>
                </a:cxn>
                <a:cxn ang="0">
                  <a:pos x="6" y="40"/>
                </a:cxn>
                <a:cxn ang="0">
                  <a:pos x="0" y="40"/>
                </a:cxn>
                <a:cxn ang="0">
                  <a:pos x="16" y="0"/>
                </a:cxn>
              </a:cxnLst>
              <a:rect l="0" t="0" r="r" b="b"/>
              <a:pathLst>
                <a:path w="53" h="82">
                  <a:moveTo>
                    <a:pt x="16" y="0"/>
                  </a:moveTo>
                  <a:lnTo>
                    <a:pt x="53" y="0"/>
                  </a:lnTo>
                  <a:lnTo>
                    <a:pt x="46" y="14"/>
                  </a:lnTo>
                  <a:lnTo>
                    <a:pt x="14" y="14"/>
                  </a:lnTo>
                  <a:lnTo>
                    <a:pt x="10" y="23"/>
                  </a:lnTo>
                  <a:lnTo>
                    <a:pt x="29" y="25"/>
                  </a:lnTo>
                  <a:lnTo>
                    <a:pt x="43" y="32"/>
                  </a:lnTo>
                  <a:lnTo>
                    <a:pt x="47" y="37"/>
                  </a:lnTo>
                  <a:lnTo>
                    <a:pt x="50" y="41"/>
                  </a:lnTo>
                  <a:lnTo>
                    <a:pt x="53" y="52"/>
                  </a:lnTo>
                  <a:lnTo>
                    <a:pt x="51" y="61"/>
                  </a:lnTo>
                  <a:lnTo>
                    <a:pt x="48" y="68"/>
                  </a:lnTo>
                  <a:lnTo>
                    <a:pt x="46" y="72"/>
                  </a:lnTo>
                  <a:lnTo>
                    <a:pt x="44" y="75"/>
                  </a:lnTo>
                  <a:lnTo>
                    <a:pt x="36" y="78"/>
                  </a:lnTo>
                  <a:lnTo>
                    <a:pt x="30" y="81"/>
                  </a:lnTo>
                  <a:lnTo>
                    <a:pt x="26" y="82"/>
                  </a:lnTo>
                  <a:lnTo>
                    <a:pt x="10" y="82"/>
                  </a:lnTo>
                  <a:lnTo>
                    <a:pt x="7" y="81"/>
                  </a:lnTo>
                  <a:lnTo>
                    <a:pt x="4" y="78"/>
                  </a:lnTo>
                  <a:lnTo>
                    <a:pt x="2" y="77"/>
                  </a:lnTo>
                  <a:lnTo>
                    <a:pt x="0" y="74"/>
                  </a:lnTo>
                  <a:lnTo>
                    <a:pt x="0" y="72"/>
                  </a:lnTo>
                  <a:lnTo>
                    <a:pt x="2" y="69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10" y="67"/>
                  </a:lnTo>
                  <a:lnTo>
                    <a:pt x="11" y="67"/>
                  </a:lnTo>
                  <a:lnTo>
                    <a:pt x="13" y="68"/>
                  </a:lnTo>
                  <a:lnTo>
                    <a:pt x="16" y="69"/>
                  </a:lnTo>
                  <a:lnTo>
                    <a:pt x="19" y="72"/>
                  </a:lnTo>
                  <a:lnTo>
                    <a:pt x="24" y="75"/>
                  </a:lnTo>
                  <a:lnTo>
                    <a:pt x="26" y="75"/>
                  </a:lnTo>
                  <a:lnTo>
                    <a:pt x="27" y="77"/>
                  </a:lnTo>
                  <a:lnTo>
                    <a:pt x="33" y="77"/>
                  </a:lnTo>
                  <a:lnTo>
                    <a:pt x="38" y="74"/>
                  </a:lnTo>
                  <a:lnTo>
                    <a:pt x="41" y="68"/>
                  </a:lnTo>
                  <a:lnTo>
                    <a:pt x="43" y="64"/>
                  </a:lnTo>
                  <a:lnTo>
                    <a:pt x="41" y="59"/>
                  </a:lnTo>
                  <a:lnTo>
                    <a:pt x="40" y="54"/>
                  </a:lnTo>
                  <a:lnTo>
                    <a:pt x="36" y="51"/>
                  </a:lnTo>
                  <a:lnTo>
                    <a:pt x="31" y="47"/>
                  </a:lnTo>
                  <a:lnTo>
                    <a:pt x="20" y="42"/>
                  </a:lnTo>
                  <a:lnTo>
                    <a:pt x="6" y="40"/>
                  </a:lnTo>
                  <a:lnTo>
                    <a:pt x="0" y="4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297" name="Freeform 225"/>
            <p:cNvSpPr>
              <a:spLocks noEditPoints="1"/>
            </p:cNvSpPr>
            <p:nvPr/>
          </p:nvSpPr>
          <p:spPr bwMode="auto">
            <a:xfrm>
              <a:off x="2665413" y="5749925"/>
              <a:ext cx="80963" cy="133350"/>
            </a:xfrm>
            <a:custGeom>
              <a:avLst/>
              <a:gdLst/>
              <a:ahLst/>
              <a:cxnLst>
                <a:cxn ang="0">
                  <a:pos x="51" y="42"/>
                </a:cxn>
                <a:cxn ang="0">
                  <a:pos x="51" y="53"/>
                </a:cxn>
                <a:cxn ang="0">
                  <a:pos x="48" y="64"/>
                </a:cxn>
                <a:cxn ang="0">
                  <a:pos x="45" y="73"/>
                </a:cxn>
                <a:cxn ang="0">
                  <a:pos x="42" y="76"/>
                </a:cxn>
                <a:cxn ang="0">
                  <a:pos x="38" y="79"/>
                </a:cxn>
                <a:cxn ang="0">
                  <a:pos x="35" y="81"/>
                </a:cxn>
                <a:cxn ang="0">
                  <a:pos x="32" y="83"/>
                </a:cxn>
                <a:cxn ang="0">
                  <a:pos x="28" y="84"/>
                </a:cxn>
                <a:cxn ang="0">
                  <a:pos x="21" y="84"/>
                </a:cxn>
                <a:cxn ang="0">
                  <a:pos x="18" y="83"/>
                </a:cxn>
                <a:cxn ang="0">
                  <a:pos x="14" y="81"/>
                </a:cxn>
                <a:cxn ang="0">
                  <a:pos x="11" y="77"/>
                </a:cxn>
                <a:cxn ang="0">
                  <a:pos x="7" y="73"/>
                </a:cxn>
                <a:cxn ang="0">
                  <a:pos x="5" y="70"/>
                </a:cxn>
                <a:cxn ang="0">
                  <a:pos x="2" y="66"/>
                </a:cxn>
                <a:cxn ang="0">
                  <a:pos x="1" y="63"/>
                </a:cxn>
                <a:cxn ang="0">
                  <a:pos x="0" y="53"/>
                </a:cxn>
                <a:cxn ang="0">
                  <a:pos x="0" y="30"/>
                </a:cxn>
                <a:cxn ang="0">
                  <a:pos x="2" y="19"/>
                </a:cxn>
                <a:cxn ang="0">
                  <a:pos x="5" y="13"/>
                </a:cxn>
                <a:cxn ang="0">
                  <a:pos x="8" y="9"/>
                </a:cxn>
                <a:cxn ang="0">
                  <a:pos x="12" y="5"/>
                </a:cxn>
                <a:cxn ang="0">
                  <a:pos x="17" y="2"/>
                </a:cxn>
                <a:cxn ang="0">
                  <a:pos x="21" y="0"/>
                </a:cxn>
                <a:cxn ang="0">
                  <a:pos x="29" y="0"/>
                </a:cxn>
                <a:cxn ang="0">
                  <a:pos x="34" y="2"/>
                </a:cxn>
                <a:cxn ang="0">
                  <a:pos x="38" y="5"/>
                </a:cxn>
                <a:cxn ang="0">
                  <a:pos x="42" y="9"/>
                </a:cxn>
                <a:cxn ang="0">
                  <a:pos x="48" y="17"/>
                </a:cxn>
                <a:cxn ang="0">
                  <a:pos x="51" y="30"/>
                </a:cxn>
                <a:cxn ang="0">
                  <a:pos x="51" y="42"/>
                </a:cxn>
                <a:cxn ang="0">
                  <a:pos x="34" y="42"/>
                </a:cxn>
                <a:cxn ang="0">
                  <a:pos x="34" y="12"/>
                </a:cxn>
                <a:cxn ang="0">
                  <a:pos x="32" y="9"/>
                </a:cxn>
                <a:cxn ang="0">
                  <a:pos x="28" y="5"/>
                </a:cxn>
                <a:cxn ang="0">
                  <a:pos x="21" y="5"/>
                </a:cxn>
                <a:cxn ang="0">
                  <a:pos x="19" y="7"/>
                </a:cxn>
                <a:cxn ang="0">
                  <a:pos x="18" y="9"/>
                </a:cxn>
                <a:cxn ang="0">
                  <a:pos x="18" y="13"/>
                </a:cxn>
                <a:cxn ang="0">
                  <a:pos x="17" y="19"/>
                </a:cxn>
                <a:cxn ang="0">
                  <a:pos x="17" y="64"/>
                </a:cxn>
                <a:cxn ang="0">
                  <a:pos x="18" y="69"/>
                </a:cxn>
                <a:cxn ang="0">
                  <a:pos x="18" y="73"/>
                </a:cxn>
                <a:cxn ang="0">
                  <a:pos x="21" y="79"/>
                </a:cxn>
                <a:cxn ang="0">
                  <a:pos x="22" y="80"/>
                </a:cxn>
                <a:cxn ang="0">
                  <a:pos x="27" y="80"/>
                </a:cxn>
                <a:cxn ang="0">
                  <a:pos x="29" y="79"/>
                </a:cxn>
                <a:cxn ang="0">
                  <a:pos x="29" y="77"/>
                </a:cxn>
                <a:cxn ang="0">
                  <a:pos x="32" y="74"/>
                </a:cxn>
                <a:cxn ang="0">
                  <a:pos x="34" y="71"/>
                </a:cxn>
                <a:cxn ang="0">
                  <a:pos x="34" y="67"/>
                </a:cxn>
                <a:cxn ang="0">
                  <a:pos x="34" y="42"/>
                </a:cxn>
              </a:cxnLst>
              <a:rect l="0" t="0" r="r" b="b"/>
              <a:pathLst>
                <a:path w="51" h="84">
                  <a:moveTo>
                    <a:pt x="51" y="42"/>
                  </a:moveTo>
                  <a:lnTo>
                    <a:pt x="51" y="53"/>
                  </a:lnTo>
                  <a:lnTo>
                    <a:pt x="48" y="64"/>
                  </a:lnTo>
                  <a:lnTo>
                    <a:pt x="45" y="73"/>
                  </a:lnTo>
                  <a:lnTo>
                    <a:pt x="42" y="76"/>
                  </a:lnTo>
                  <a:lnTo>
                    <a:pt x="38" y="79"/>
                  </a:lnTo>
                  <a:lnTo>
                    <a:pt x="35" y="81"/>
                  </a:lnTo>
                  <a:lnTo>
                    <a:pt x="32" y="83"/>
                  </a:lnTo>
                  <a:lnTo>
                    <a:pt x="28" y="84"/>
                  </a:lnTo>
                  <a:lnTo>
                    <a:pt x="21" y="84"/>
                  </a:lnTo>
                  <a:lnTo>
                    <a:pt x="18" y="83"/>
                  </a:lnTo>
                  <a:lnTo>
                    <a:pt x="14" y="81"/>
                  </a:lnTo>
                  <a:lnTo>
                    <a:pt x="11" y="77"/>
                  </a:lnTo>
                  <a:lnTo>
                    <a:pt x="7" y="73"/>
                  </a:lnTo>
                  <a:lnTo>
                    <a:pt x="5" y="70"/>
                  </a:lnTo>
                  <a:lnTo>
                    <a:pt x="2" y="66"/>
                  </a:lnTo>
                  <a:lnTo>
                    <a:pt x="1" y="63"/>
                  </a:lnTo>
                  <a:lnTo>
                    <a:pt x="0" y="53"/>
                  </a:lnTo>
                  <a:lnTo>
                    <a:pt x="0" y="30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8" y="9"/>
                  </a:lnTo>
                  <a:lnTo>
                    <a:pt x="12" y="5"/>
                  </a:lnTo>
                  <a:lnTo>
                    <a:pt x="17" y="2"/>
                  </a:lnTo>
                  <a:lnTo>
                    <a:pt x="21" y="0"/>
                  </a:lnTo>
                  <a:lnTo>
                    <a:pt x="29" y="0"/>
                  </a:lnTo>
                  <a:lnTo>
                    <a:pt x="34" y="2"/>
                  </a:lnTo>
                  <a:lnTo>
                    <a:pt x="38" y="5"/>
                  </a:lnTo>
                  <a:lnTo>
                    <a:pt x="42" y="9"/>
                  </a:lnTo>
                  <a:lnTo>
                    <a:pt x="48" y="17"/>
                  </a:lnTo>
                  <a:lnTo>
                    <a:pt x="51" y="30"/>
                  </a:lnTo>
                  <a:lnTo>
                    <a:pt x="51" y="42"/>
                  </a:lnTo>
                  <a:close/>
                  <a:moveTo>
                    <a:pt x="34" y="42"/>
                  </a:moveTo>
                  <a:lnTo>
                    <a:pt x="34" y="12"/>
                  </a:lnTo>
                  <a:lnTo>
                    <a:pt x="32" y="9"/>
                  </a:lnTo>
                  <a:lnTo>
                    <a:pt x="28" y="5"/>
                  </a:lnTo>
                  <a:lnTo>
                    <a:pt x="21" y="5"/>
                  </a:lnTo>
                  <a:lnTo>
                    <a:pt x="19" y="7"/>
                  </a:lnTo>
                  <a:lnTo>
                    <a:pt x="18" y="9"/>
                  </a:lnTo>
                  <a:lnTo>
                    <a:pt x="18" y="13"/>
                  </a:lnTo>
                  <a:lnTo>
                    <a:pt x="17" y="19"/>
                  </a:lnTo>
                  <a:lnTo>
                    <a:pt x="17" y="64"/>
                  </a:lnTo>
                  <a:lnTo>
                    <a:pt x="18" y="69"/>
                  </a:lnTo>
                  <a:lnTo>
                    <a:pt x="18" y="73"/>
                  </a:lnTo>
                  <a:lnTo>
                    <a:pt x="21" y="79"/>
                  </a:lnTo>
                  <a:lnTo>
                    <a:pt x="22" y="80"/>
                  </a:lnTo>
                  <a:lnTo>
                    <a:pt x="27" y="80"/>
                  </a:lnTo>
                  <a:lnTo>
                    <a:pt x="29" y="79"/>
                  </a:lnTo>
                  <a:lnTo>
                    <a:pt x="29" y="77"/>
                  </a:lnTo>
                  <a:lnTo>
                    <a:pt x="32" y="74"/>
                  </a:lnTo>
                  <a:lnTo>
                    <a:pt x="34" y="71"/>
                  </a:lnTo>
                  <a:lnTo>
                    <a:pt x="34" y="67"/>
                  </a:lnTo>
                  <a:lnTo>
                    <a:pt x="34" y="4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298" name="Freeform 226"/>
            <p:cNvSpPr>
              <a:spLocks/>
            </p:cNvSpPr>
            <p:nvPr/>
          </p:nvSpPr>
          <p:spPr bwMode="auto">
            <a:xfrm>
              <a:off x="2763838" y="5851525"/>
              <a:ext cx="30163" cy="31750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1" y="2"/>
                </a:cxn>
                <a:cxn ang="0">
                  <a:pos x="16" y="3"/>
                </a:cxn>
                <a:cxn ang="0">
                  <a:pos x="17" y="6"/>
                </a:cxn>
                <a:cxn ang="0">
                  <a:pos x="19" y="7"/>
                </a:cxn>
                <a:cxn ang="0">
                  <a:pos x="19" y="13"/>
                </a:cxn>
                <a:cxn ang="0">
                  <a:pos x="17" y="16"/>
                </a:cxn>
                <a:cxn ang="0">
                  <a:pos x="16" y="17"/>
                </a:cxn>
                <a:cxn ang="0">
                  <a:pos x="13" y="19"/>
                </a:cxn>
                <a:cxn ang="0">
                  <a:pos x="11" y="20"/>
                </a:cxn>
                <a:cxn ang="0">
                  <a:pos x="6" y="20"/>
                </a:cxn>
                <a:cxn ang="0">
                  <a:pos x="4" y="19"/>
                </a:cxn>
                <a:cxn ang="0">
                  <a:pos x="1" y="17"/>
                </a:cxn>
                <a:cxn ang="0">
                  <a:pos x="0" y="16"/>
                </a:cxn>
                <a:cxn ang="0">
                  <a:pos x="0" y="6"/>
                </a:cxn>
                <a:cxn ang="0">
                  <a:pos x="1" y="3"/>
                </a:cxn>
                <a:cxn ang="0">
                  <a:pos x="4" y="2"/>
                </a:cxn>
                <a:cxn ang="0">
                  <a:pos x="6" y="2"/>
                </a:cxn>
                <a:cxn ang="0">
                  <a:pos x="9" y="0"/>
                </a:cxn>
              </a:cxnLst>
              <a:rect l="0" t="0" r="r" b="b"/>
              <a:pathLst>
                <a:path w="19" h="20">
                  <a:moveTo>
                    <a:pt x="9" y="0"/>
                  </a:moveTo>
                  <a:lnTo>
                    <a:pt x="11" y="2"/>
                  </a:lnTo>
                  <a:lnTo>
                    <a:pt x="16" y="3"/>
                  </a:lnTo>
                  <a:lnTo>
                    <a:pt x="17" y="6"/>
                  </a:lnTo>
                  <a:lnTo>
                    <a:pt x="19" y="7"/>
                  </a:lnTo>
                  <a:lnTo>
                    <a:pt x="19" y="13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3" y="19"/>
                  </a:lnTo>
                  <a:lnTo>
                    <a:pt x="11" y="20"/>
                  </a:lnTo>
                  <a:lnTo>
                    <a:pt x="6" y="20"/>
                  </a:lnTo>
                  <a:lnTo>
                    <a:pt x="4" y="19"/>
                  </a:lnTo>
                  <a:lnTo>
                    <a:pt x="1" y="17"/>
                  </a:lnTo>
                  <a:lnTo>
                    <a:pt x="0" y="16"/>
                  </a:lnTo>
                  <a:lnTo>
                    <a:pt x="0" y="6"/>
                  </a:lnTo>
                  <a:lnTo>
                    <a:pt x="1" y="3"/>
                  </a:lnTo>
                  <a:lnTo>
                    <a:pt x="4" y="2"/>
                  </a:lnTo>
                  <a:lnTo>
                    <a:pt x="6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299" name="Freeform 227"/>
            <p:cNvSpPr>
              <a:spLocks/>
            </p:cNvSpPr>
            <p:nvPr/>
          </p:nvSpPr>
          <p:spPr bwMode="auto">
            <a:xfrm>
              <a:off x="2808288" y="5753100"/>
              <a:ext cx="84138" cy="1301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53" y="0"/>
                </a:cxn>
                <a:cxn ang="0">
                  <a:pos x="46" y="14"/>
                </a:cxn>
                <a:cxn ang="0">
                  <a:pos x="15" y="14"/>
                </a:cxn>
                <a:cxn ang="0">
                  <a:pos x="10" y="23"/>
                </a:cxn>
                <a:cxn ang="0">
                  <a:pos x="29" y="25"/>
                </a:cxn>
                <a:cxn ang="0">
                  <a:pos x="43" y="32"/>
                </a:cxn>
                <a:cxn ang="0">
                  <a:pos x="47" y="37"/>
                </a:cxn>
                <a:cxn ang="0">
                  <a:pos x="50" y="41"/>
                </a:cxn>
                <a:cxn ang="0">
                  <a:pos x="53" y="52"/>
                </a:cxn>
                <a:cxn ang="0">
                  <a:pos x="52" y="61"/>
                </a:cxn>
                <a:cxn ang="0">
                  <a:pos x="49" y="68"/>
                </a:cxn>
                <a:cxn ang="0">
                  <a:pos x="47" y="72"/>
                </a:cxn>
                <a:cxn ang="0">
                  <a:pos x="45" y="75"/>
                </a:cxn>
                <a:cxn ang="0">
                  <a:pos x="36" y="78"/>
                </a:cxn>
                <a:cxn ang="0">
                  <a:pos x="30" y="81"/>
                </a:cxn>
                <a:cxn ang="0">
                  <a:pos x="26" y="82"/>
                </a:cxn>
                <a:cxn ang="0">
                  <a:pos x="10" y="82"/>
                </a:cxn>
                <a:cxn ang="0">
                  <a:pos x="8" y="81"/>
                </a:cxn>
                <a:cxn ang="0">
                  <a:pos x="5" y="78"/>
                </a:cxn>
                <a:cxn ang="0">
                  <a:pos x="2" y="77"/>
                </a:cxn>
                <a:cxn ang="0">
                  <a:pos x="0" y="74"/>
                </a:cxn>
                <a:cxn ang="0">
                  <a:pos x="0" y="72"/>
                </a:cxn>
                <a:cxn ang="0">
                  <a:pos x="2" y="69"/>
                </a:cxn>
                <a:cxn ang="0">
                  <a:pos x="5" y="67"/>
                </a:cxn>
                <a:cxn ang="0">
                  <a:pos x="8" y="65"/>
                </a:cxn>
                <a:cxn ang="0">
                  <a:pos x="9" y="65"/>
                </a:cxn>
                <a:cxn ang="0">
                  <a:pos x="10" y="67"/>
                </a:cxn>
                <a:cxn ang="0">
                  <a:pos x="12" y="67"/>
                </a:cxn>
                <a:cxn ang="0">
                  <a:pos x="13" y="68"/>
                </a:cxn>
                <a:cxn ang="0">
                  <a:pos x="16" y="69"/>
                </a:cxn>
                <a:cxn ang="0">
                  <a:pos x="19" y="72"/>
                </a:cxn>
                <a:cxn ang="0">
                  <a:pos x="25" y="75"/>
                </a:cxn>
                <a:cxn ang="0">
                  <a:pos x="26" y="75"/>
                </a:cxn>
                <a:cxn ang="0">
                  <a:pos x="27" y="77"/>
                </a:cxn>
                <a:cxn ang="0">
                  <a:pos x="33" y="77"/>
                </a:cxn>
                <a:cxn ang="0">
                  <a:pos x="39" y="74"/>
                </a:cxn>
                <a:cxn ang="0">
                  <a:pos x="42" y="68"/>
                </a:cxn>
                <a:cxn ang="0">
                  <a:pos x="43" y="64"/>
                </a:cxn>
                <a:cxn ang="0">
                  <a:pos x="42" y="59"/>
                </a:cxn>
                <a:cxn ang="0">
                  <a:pos x="40" y="54"/>
                </a:cxn>
                <a:cxn ang="0">
                  <a:pos x="36" y="51"/>
                </a:cxn>
                <a:cxn ang="0">
                  <a:pos x="32" y="47"/>
                </a:cxn>
                <a:cxn ang="0">
                  <a:pos x="20" y="42"/>
                </a:cxn>
                <a:cxn ang="0">
                  <a:pos x="6" y="40"/>
                </a:cxn>
                <a:cxn ang="0">
                  <a:pos x="0" y="40"/>
                </a:cxn>
                <a:cxn ang="0">
                  <a:pos x="16" y="0"/>
                </a:cxn>
              </a:cxnLst>
              <a:rect l="0" t="0" r="r" b="b"/>
              <a:pathLst>
                <a:path w="53" h="82">
                  <a:moveTo>
                    <a:pt x="16" y="0"/>
                  </a:moveTo>
                  <a:lnTo>
                    <a:pt x="53" y="0"/>
                  </a:lnTo>
                  <a:lnTo>
                    <a:pt x="46" y="14"/>
                  </a:lnTo>
                  <a:lnTo>
                    <a:pt x="15" y="14"/>
                  </a:lnTo>
                  <a:lnTo>
                    <a:pt x="10" y="23"/>
                  </a:lnTo>
                  <a:lnTo>
                    <a:pt x="29" y="25"/>
                  </a:lnTo>
                  <a:lnTo>
                    <a:pt x="43" y="32"/>
                  </a:lnTo>
                  <a:lnTo>
                    <a:pt x="47" y="37"/>
                  </a:lnTo>
                  <a:lnTo>
                    <a:pt x="50" y="41"/>
                  </a:lnTo>
                  <a:lnTo>
                    <a:pt x="53" y="52"/>
                  </a:lnTo>
                  <a:lnTo>
                    <a:pt x="52" y="61"/>
                  </a:lnTo>
                  <a:lnTo>
                    <a:pt x="49" y="68"/>
                  </a:lnTo>
                  <a:lnTo>
                    <a:pt x="47" y="72"/>
                  </a:lnTo>
                  <a:lnTo>
                    <a:pt x="45" y="75"/>
                  </a:lnTo>
                  <a:lnTo>
                    <a:pt x="36" y="78"/>
                  </a:lnTo>
                  <a:lnTo>
                    <a:pt x="30" y="81"/>
                  </a:lnTo>
                  <a:lnTo>
                    <a:pt x="26" y="82"/>
                  </a:lnTo>
                  <a:lnTo>
                    <a:pt x="10" y="82"/>
                  </a:lnTo>
                  <a:lnTo>
                    <a:pt x="8" y="81"/>
                  </a:lnTo>
                  <a:lnTo>
                    <a:pt x="5" y="78"/>
                  </a:lnTo>
                  <a:lnTo>
                    <a:pt x="2" y="77"/>
                  </a:lnTo>
                  <a:lnTo>
                    <a:pt x="0" y="74"/>
                  </a:lnTo>
                  <a:lnTo>
                    <a:pt x="0" y="72"/>
                  </a:lnTo>
                  <a:lnTo>
                    <a:pt x="2" y="69"/>
                  </a:lnTo>
                  <a:lnTo>
                    <a:pt x="5" y="67"/>
                  </a:lnTo>
                  <a:lnTo>
                    <a:pt x="8" y="65"/>
                  </a:lnTo>
                  <a:lnTo>
                    <a:pt x="9" y="65"/>
                  </a:lnTo>
                  <a:lnTo>
                    <a:pt x="10" y="67"/>
                  </a:lnTo>
                  <a:lnTo>
                    <a:pt x="12" y="67"/>
                  </a:lnTo>
                  <a:lnTo>
                    <a:pt x="13" y="68"/>
                  </a:lnTo>
                  <a:lnTo>
                    <a:pt x="16" y="69"/>
                  </a:lnTo>
                  <a:lnTo>
                    <a:pt x="19" y="72"/>
                  </a:lnTo>
                  <a:lnTo>
                    <a:pt x="25" y="75"/>
                  </a:lnTo>
                  <a:lnTo>
                    <a:pt x="26" y="75"/>
                  </a:lnTo>
                  <a:lnTo>
                    <a:pt x="27" y="77"/>
                  </a:lnTo>
                  <a:lnTo>
                    <a:pt x="33" y="77"/>
                  </a:lnTo>
                  <a:lnTo>
                    <a:pt x="39" y="74"/>
                  </a:lnTo>
                  <a:lnTo>
                    <a:pt x="42" y="68"/>
                  </a:lnTo>
                  <a:lnTo>
                    <a:pt x="43" y="64"/>
                  </a:lnTo>
                  <a:lnTo>
                    <a:pt x="42" y="59"/>
                  </a:lnTo>
                  <a:lnTo>
                    <a:pt x="40" y="54"/>
                  </a:lnTo>
                  <a:lnTo>
                    <a:pt x="36" y="51"/>
                  </a:lnTo>
                  <a:lnTo>
                    <a:pt x="32" y="47"/>
                  </a:lnTo>
                  <a:lnTo>
                    <a:pt x="20" y="42"/>
                  </a:lnTo>
                  <a:lnTo>
                    <a:pt x="6" y="40"/>
                  </a:lnTo>
                  <a:lnTo>
                    <a:pt x="0" y="4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00" name="Freeform 228"/>
            <p:cNvSpPr>
              <a:spLocks noEditPoints="1"/>
            </p:cNvSpPr>
            <p:nvPr/>
          </p:nvSpPr>
          <p:spPr bwMode="auto">
            <a:xfrm>
              <a:off x="3068638" y="5749925"/>
              <a:ext cx="80963" cy="133350"/>
            </a:xfrm>
            <a:custGeom>
              <a:avLst/>
              <a:gdLst/>
              <a:ahLst/>
              <a:cxnLst>
                <a:cxn ang="0">
                  <a:pos x="51" y="42"/>
                </a:cxn>
                <a:cxn ang="0">
                  <a:pos x="51" y="53"/>
                </a:cxn>
                <a:cxn ang="0">
                  <a:pos x="48" y="64"/>
                </a:cxn>
                <a:cxn ang="0">
                  <a:pos x="45" y="73"/>
                </a:cxn>
                <a:cxn ang="0">
                  <a:pos x="43" y="76"/>
                </a:cxn>
                <a:cxn ang="0">
                  <a:pos x="38" y="79"/>
                </a:cxn>
                <a:cxn ang="0">
                  <a:pos x="35" y="81"/>
                </a:cxn>
                <a:cxn ang="0">
                  <a:pos x="33" y="83"/>
                </a:cxn>
                <a:cxn ang="0">
                  <a:pos x="28" y="84"/>
                </a:cxn>
                <a:cxn ang="0">
                  <a:pos x="21" y="84"/>
                </a:cxn>
                <a:cxn ang="0">
                  <a:pos x="18" y="83"/>
                </a:cxn>
                <a:cxn ang="0">
                  <a:pos x="14" y="81"/>
                </a:cxn>
                <a:cxn ang="0">
                  <a:pos x="11" y="77"/>
                </a:cxn>
                <a:cxn ang="0">
                  <a:pos x="7" y="73"/>
                </a:cxn>
                <a:cxn ang="0">
                  <a:pos x="6" y="70"/>
                </a:cxn>
                <a:cxn ang="0">
                  <a:pos x="3" y="66"/>
                </a:cxn>
                <a:cxn ang="0">
                  <a:pos x="1" y="63"/>
                </a:cxn>
                <a:cxn ang="0">
                  <a:pos x="0" y="53"/>
                </a:cxn>
                <a:cxn ang="0">
                  <a:pos x="0" y="30"/>
                </a:cxn>
                <a:cxn ang="0">
                  <a:pos x="3" y="19"/>
                </a:cxn>
                <a:cxn ang="0">
                  <a:pos x="6" y="13"/>
                </a:cxn>
                <a:cxn ang="0">
                  <a:pos x="8" y="9"/>
                </a:cxn>
                <a:cxn ang="0">
                  <a:pos x="13" y="5"/>
                </a:cxn>
                <a:cxn ang="0">
                  <a:pos x="17" y="2"/>
                </a:cxn>
                <a:cxn ang="0">
                  <a:pos x="21" y="0"/>
                </a:cxn>
                <a:cxn ang="0">
                  <a:pos x="30" y="0"/>
                </a:cxn>
                <a:cxn ang="0">
                  <a:pos x="34" y="2"/>
                </a:cxn>
                <a:cxn ang="0">
                  <a:pos x="38" y="5"/>
                </a:cxn>
                <a:cxn ang="0">
                  <a:pos x="43" y="9"/>
                </a:cxn>
                <a:cxn ang="0">
                  <a:pos x="48" y="17"/>
                </a:cxn>
                <a:cxn ang="0">
                  <a:pos x="51" y="30"/>
                </a:cxn>
                <a:cxn ang="0">
                  <a:pos x="51" y="42"/>
                </a:cxn>
                <a:cxn ang="0">
                  <a:pos x="34" y="42"/>
                </a:cxn>
                <a:cxn ang="0">
                  <a:pos x="34" y="12"/>
                </a:cxn>
                <a:cxn ang="0">
                  <a:pos x="33" y="9"/>
                </a:cxn>
                <a:cxn ang="0">
                  <a:pos x="28" y="5"/>
                </a:cxn>
                <a:cxn ang="0">
                  <a:pos x="21" y="5"/>
                </a:cxn>
                <a:cxn ang="0">
                  <a:pos x="20" y="7"/>
                </a:cxn>
                <a:cxn ang="0">
                  <a:pos x="18" y="9"/>
                </a:cxn>
                <a:cxn ang="0">
                  <a:pos x="18" y="13"/>
                </a:cxn>
                <a:cxn ang="0">
                  <a:pos x="17" y="19"/>
                </a:cxn>
                <a:cxn ang="0">
                  <a:pos x="17" y="64"/>
                </a:cxn>
                <a:cxn ang="0">
                  <a:pos x="18" y="69"/>
                </a:cxn>
                <a:cxn ang="0">
                  <a:pos x="18" y="73"/>
                </a:cxn>
                <a:cxn ang="0">
                  <a:pos x="21" y="79"/>
                </a:cxn>
                <a:cxn ang="0">
                  <a:pos x="23" y="80"/>
                </a:cxn>
                <a:cxn ang="0">
                  <a:pos x="27" y="80"/>
                </a:cxn>
                <a:cxn ang="0">
                  <a:pos x="30" y="79"/>
                </a:cxn>
                <a:cxn ang="0">
                  <a:pos x="30" y="77"/>
                </a:cxn>
                <a:cxn ang="0">
                  <a:pos x="33" y="74"/>
                </a:cxn>
                <a:cxn ang="0">
                  <a:pos x="34" y="71"/>
                </a:cxn>
                <a:cxn ang="0">
                  <a:pos x="34" y="67"/>
                </a:cxn>
                <a:cxn ang="0">
                  <a:pos x="34" y="42"/>
                </a:cxn>
              </a:cxnLst>
              <a:rect l="0" t="0" r="r" b="b"/>
              <a:pathLst>
                <a:path w="51" h="84">
                  <a:moveTo>
                    <a:pt x="51" y="42"/>
                  </a:moveTo>
                  <a:lnTo>
                    <a:pt x="51" y="53"/>
                  </a:lnTo>
                  <a:lnTo>
                    <a:pt x="48" y="64"/>
                  </a:lnTo>
                  <a:lnTo>
                    <a:pt x="45" y="73"/>
                  </a:lnTo>
                  <a:lnTo>
                    <a:pt x="43" y="76"/>
                  </a:lnTo>
                  <a:lnTo>
                    <a:pt x="38" y="79"/>
                  </a:lnTo>
                  <a:lnTo>
                    <a:pt x="35" y="81"/>
                  </a:lnTo>
                  <a:lnTo>
                    <a:pt x="33" y="83"/>
                  </a:lnTo>
                  <a:lnTo>
                    <a:pt x="28" y="84"/>
                  </a:lnTo>
                  <a:lnTo>
                    <a:pt x="21" y="84"/>
                  </a:lnTo>
                  <a:lnTo>
                    <a:pt x="18" y="83"/>
                  </a:lnTo>
                  <a:lnTo>
                    <a:pt x="14" y="81"/>
                  </a:lnTo>
                  <a:lnTo>
                    <a:pt x="11" y="77"/>
                  </a:lnTo>
                  <a:lnTo>
                    <a:pt x="7" y="73"/>
                  </a:lnTo>
                  <a:lnTo>
                    <a:pt x="6" y="70"/>
                  </a:lnTo>
                  <a:lnTo>
                    <a:pt x="3" y="66"/>
                  </a:lnTo>
                  <a:lnTo>
                    <a:pt x="1" y="63"/>
                  </a:lnTo>
                  <a:lnTo>
                    <a:pt x="0" y="53"/>
                  </a:lnTo>
                  <a:lnTo>
                    <a:pt x="0" y="30"/>
                  </a:lnTo>
                  <a:lnTo>
                    <a:pt x="3" y="19"/>
                  </a:lnTo>
                  <a:lnTo>
                    <a:pt x="6" y="13"/>
                  </a:lnTo>
                  <a:lnTo>
                    <a:pt x="8" y="9"/>
                  </a:lnTo>
                  <a:lnTo>
                    <a:pt x="13" y="5"/>
                  </a:lnTo>
                  <a:lnTo>
                    <a:pt x="17" y="2"/>
                  </a:lnTo>
                  <a:lnTo>
                    <a:pt x="21" y="0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38" y="5"/>
                  </a:lnTo>
                  <a:lnTo>
                    <a:pt x="43" y="9"/>
                  </a:lnTo>
                  <a:lnTo>
                    <a:pt x="48" y="17"/>
                  </a:lnTo>
                  <a:lnTo>
                    <a:pt x="51" y="30"/>
                  </a:lnTo>
                  <a:lnTo>
                    <a:pt x="51" y="42"/>
                  </a:lnTo>
                  <a:close/>
                  <a:moveTo>
                    <a:pt x="34" y="42"/>
                  </a:moveTo>
                  <a:lnTo>
                    <a:pt x="34" y="12"/>
                  </a:lnTo>
                  <a:lnTo>
                    <a:pt x="33" y="9"/>
                  </a:lnTo>
                  <a:lnTo>
                    <a:pt x="28" y="5"/>
                  </a:lnTo>
                  <a:lnTo>
                    <a:pt x="21" y="5"/>
                  </a:lnTo>
                  <a:lnTo>
                    <a:pt x="20" y="7"/>
                  </a:lnTo>
                  <a:lnTo>
                    <a:pt x="18" y="9"/>
                  </a:lnTo>
                  <a:lnTo>
                    <a:pt x="18" y="13"/>
                  </a:lnTo>
                  <a:lnTo>
                    <a:pt x="17" y="19"/>
                  </a:lnTo>
                  <a:lnTo>
                    <a:pt x="17" y="64"/>
                  </a:lnTo>
                  <a:lnTo>
                    <a:pt x="18" y="69"/>
                  </a:lnTo>
                  <a:lnTo>
                    <a:pt x="18" y="73"/>
                  </a:lnTo>
                  <a:lnTo>
                    <a:pt x="21" y="79"/>
                  </a:lnTo>
                  <a:lnTo>
                    <a:pt x="23" y="80"/>
                  </a:lnTo>
                  <a:lnTo>
                    <a:pt x="27" y="80"/>
                  </a:lnTo>
                  <a:lnTo>
                    <a:pt x="30" y="79"/>
                  </a:lnTo>
                  <a:lnTo>
                    <a:pt x="30" y="77"/>
                  </a:lnTo>
                  <a:lnTo>
                    <a:pt x="33" y="74"/>
                  </a:lnTo>
                  <a:lnTo>
                    <a:pt x="34" y="71"/>
                  </a:lnTo>
                  <a:lnTo>
                    <a:pt x="34" y="67"/>
                  </a:lnTo>
                  <a:lnTo>
                    <a:pt x="34" y="4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01" name="Freeform 229"/>
            <p:cNvSpPr>
              <a:spLocks/>
            </p:cNvSpPr>
            <p:nvPr/>
          </p:nvSpPr>
          <p:spPr bwMode="auto">
            <a:xfrm>
              <a:off x="3167063" y="5851525"/>
              <a:ext cx="30163" cy="31750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2" y="2"/>
                </a:cxn>
                <a:cxn ang="0">
                  <a:pos x="16" y="3"/>
                </a:cxn>
                <a:cxn ang="0">
                  <a:pos x="17" y="6"/>
                </a:cxn>
                <a:cxn ang="0">
                  <a:pos x="19" y="7"/>
                </a:cxn>
                <a:cxn ang="0">
                  <a:pos x="19" y="13"/>
                </a:cxn>
                <a:cxn ang="0">
                  <a:pos x="17" y="16"/>
                </a:cxn>
                <a:cxn ang="0">
                  <a:pos x="16" y="17"/>
                </a:cxn>
                <a:cxn ang="0">
                  <a:pos x="13" y="19"/>
                </a:cxn>
                <a:cxn ang="0">
                  <a:pos x="12" y="20"/>
                </a:cxn>
                <a:cxn ang="0">
                  <a:pos x="6" y="20"/>
                </a:cxn>
                <a:cxn ang="0">
                  <a:pos x="5" y="19"/>
                </a:cxn>
                <a:cxn ang="0">
                  <a:pos x="2" y="17"/>
                </a:cxn>
                <a:cxn ang="0">
                  <a:pos x="0" y="16"/>
                </a:cxn>
                <a:cxn ang="0">
                  <a:pos x="0" y="6"/>
                </a:cxn>
                <a:cxn ang="0">
                  <a:pos x="2" y="3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9" y="0"/>
                </a:cxn>
              </a:cxnLst>
              <a:rect l="0" t="0" r="r" b="b"/>
              <a:pathLst>
                <a:path w="19" h="20">
                  <a:moveTo>
                    <a:pt x="9" y="0"/>
                  </a:moveTo>
                  <a:lnTo>
                    <a:pt x="12" y="2"/>
                  </a:lnTo>
                  <a:lnTo>
                    <a:pt x="16" y="3"/>
                  </a:lnTo>
                  <a:lnTo>
                    <a:pt x="17" y="6"/>
                  </a:lnTo>
                  <a:lnTo>
                    <a:pt x="19" y="7"/>
                  </a:lnTo>
                  <a:lnTo>
                    <a:pt x="19" y="13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3" y="19"/>
                  </a:lnTo>
                  <a:lnTo>
                    <a:pt x="12" y="20"/>
                  </a:lnTo>
                  <a:lnTo>
                    <a:pt x="6" y="20"/>
                  </a:lnTo>
                  <a:lnTo>
                    <a:pt x="5" y="19"/>
                  </a:lnTo>
                  <a:lnTo>
                    <a:pt x="2" y="17"/>
                  </a:lnTo>
                  <a:lnTo>
                    <a:pt x="0" y="16"/>
                  </a:lnTo>
                  <a:lnTo>
                    <a:pt x="0" y="6"/>
                  </a:lnTo>
                  <a:lnTo>
                    <a:pt x="2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02" name="Freeform 230"/>
            <p:cNvSpPr>
              <a:spLocks/>
            </p:cNvSpPr>
            <p:nvPr/>
          </p:nvSpPr>
          <p:spPr bwMode="auto">
            <a:xfrm>
              <a:off x="3213100" y="5753100"/>
              <a:ext cx="85725" cy="128588"/>
            </a:xfrm>
            <a:custGeom>
              <a:avLst/>
              <a:gdLst/>
              <a:ahLst/>
              <a:cxnLst>
                <a:cxn ang="0">
                  <a:pos x="18" y="81"/>
                </a:cxn>
                <a:cxn ang="0">
                  <a:pos x="40" y="14"/>
                </a:cxn>
                <a:cxn ang="0">
                  <a:pos x="23" y="14"/>
                </a:cxn>
                <a:cxn ang="0">
                  <a:pos x="14" y="15"/>
                </a:cxn>
                <a:cxn ang="0">
                  <a:pos x="7" y="17"/>
                </a:cxn>
                <a:cxn ang="0">
                  <a:pos x="4" y="20"/>
                </a:cxn>
                <a:cxn ang="0">
                  <a:pos x="3" y="24"/>
                </a:cxn>
                <a:cxn ang="0">
                  <a:pos x="0" y="24"/>
                </a:cxn>
                <a:cxn ang="0">
                  <a:pos x="7" y="0"/>
                </a:cxn>
                <a:cxn ang="0">
                  <a:pos x="54" y="0"/>
                </a:cxn>
                <a:cxn ang="0">
                  <a:pos x="25" y="81"/>
                </a:cxn>
                <a:cxn ang="0">
                  <a:pos x="18" y="81"/>
                </a:cxn>
              </a:cxnLst>
              <a:rect l="0" t="0" r="r" b="b"/>
              <a:pathLst>
                <a:path w="54" h="81">
                  <a:moveTo>
                    <a:pt x="18" y="81"/>
                  </a:moveTo>
                  <a:lnTo>
                    <a:pt x="40" y="14"/>
                  </a:lnTo>
                  <a:lnTo>
                    <a:pt x="23" y="14"/>
                  </a:lnTo>
                  <a:lnTo>
                    <a:pt x="14" y="15"/>
                  </a:lnTo>
                  <a:lnTo>
                    <a:pt x="7" y="17"/>
                  </a:lnTo>
                  <a:lnTo>
                    <a:pt x="4" y="20"/>
                  </a:lnTo>
                  <a:lnTo>
                    <a:pt x="3" y="24"/>
                  </a:lnTo>
                  <a:lnTo>
                    <a:pt x="0" y="24"/>
                  </a:lnTo>
                  <a:lnTo>
                    <a:pt x="7" y="0"/>
                  </a:lnTo>
                  <a:lnTo>
                    <a:pt x="54" y="0"/>
                  </a:lnTo>
                  <a:lnTo>
                    <a:pt x="25" y="81"/>
                  </a:lnTo>
                  <a:lnTo>
                    <a:pt x="18" y="8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03" name="Freeform 231"/>
            <p:cNvSpPr>
              <a:spLocks/>
            </p:cNvSpPr>
            <p:nvPr/>
          </p:nvSpPr>
          <p:spPr bwMode="auto">
            <a:xfrm>
              <a:off x="3309938" y="5753100"/>
              <a:ext cx="84138" cy="1301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53" y="0"/>
                </a:cxn>
                <a:cxn ang="0">
                  <a:pos x="45" y="14"/>
                </a:cxn>
                <a:cxn ang="0">
                  <a:pos x="14" y="14"/>
                </a:cxn>
                <a:cxn ang="0">
                  <a:pos x="10" y="23"/>
                </a:cxn>
                <a:cxn ang="0">
                  <a:pos x="28" y="25"/>
                </a:cxn>
                <a:cxn ang="0">
                  <a:pos x="43" y="32"/>
                </a:cxn>
                <a:cxn ang="0">
                  <a:pos x="47" y="37"/>
                </a:cxn>
                <a:cxn ang="0">
                  <a:pos x="50" y="41"/>
                </a:cxn>
                <a:cxn ang="0">
                  <a:pos x="53" y="52"/>
                </a:cxn>
                <a:cxn ang="0">
                  <a:pos x="51" y="61"/>
                </a:cxn>
                <a:cxn ang="0">
                  <a:pos x="48" y="68"/>
                </a:cxn>
                <a:cxn ang="0">
                  <a:pos x="45" y="72"/>
                </a:cxn>
                <a:cxn ang="0">
                  <a:pos x="44" y="75"/>
                </a:cxn>
                <a:cxn ang="0">
                  <a:pos x="35" y="78"/>
                </a:cxn>
                <a:cxn ang="0">
                  <a:pos x="30" y="81"/>
                </a:cxn>
                <a:cxn ang="0">
                  <a:pos x="26" y="82"/>
                </a:cxn>
                <a:cxn ang="0">
                  <a:pos x="10" y="82"/>
                </a:cxn>
                <a:cxn ang="0">
                  <a:pos x="7" y="81"/>
                </a:cxn>
                <a:cxn ang="0">
                  <a:pos x="4" y="78"/>
                </a:cxn>
                <a:cxn ang="0">
                  <a:pos x="1" y="77"/>
                </a:cxn>
                <a:cxn ang="0">
                  <a:pos x="0" y="74"/>
                </a:cxn>
                <a:cxn ang="0">
                  <a:pos x="0" y="72"/>
                </a:cxn>
                <a:cxn ang="0">
                  <a:pos x="1" y="69"/>
                </a:cxn>
                <a:cxn ang="0">
                  <a:pos x="6" y="65"/>
                </a:cxn>
                <a:cxn ang="0">
                  <a:pos x="7" y="65"/>
                </a:cxn>
                <a:cxn ang="0">
                  <a:pos x="10" y="67"/>
                </a:cxn>
                <a:cxn ang="0">
                  <a:pos x="11" y="67"/>
                </a:cxn>
                <a:cxn ang="0">
                  <a:pos x="13" y="68"/>
                </a:cxn>
                <a:cxn ang="0">
                  <a:pos x="16" y="69"/>
                </a:cxn>
                <a:cxn ang="0">
                  <a:pos x="18" y="72"/>
                </a:cxn>
                <a:cxn ang="0">
                  <a:pos x="24" y="75"/>
                </a:cxn>
                <a:cxn ang="0">
                  <a:pos x="26" y="75"/>
                </a:cxn>
                <a:cxn ang="0">
                  <a:pos x="27" y="77"/>
                </a:cxn>
                <a:cxn ang="0">
                  <a:pos x="33" y="77"/>
                </a:cxn>
                <a:cxn ang="0">
                  <a:pos x="38" y="74"/>
                </a:cxn>
                <a:cxn ang="0">
                  <a:pos x="41" y="68"/>
                </a:cxn>
                <a:cxn ang="0">
                  <a:pos x="43" y="64"/>
                </a:cxn>
                <a:cxn ang="0">
                  <a:pos x="41" y="59"/>
                </a:cxn>
                <a:cxn ang="0">
                  <a:pos x="40" y="54"/>
                </a:cxn>
                <a:cxn ang="0">
                  <a:pos x="35" y="51"/>
                </a:cxn>
                <a:cxn ang="0">
                  <a:pos x="31" y="47"/>
                </a:cxn>
                <a:cxn ang="0">
                  <a:pos x="20" y="42"/>
                </a:cxn>
                <a:cxn ang="0">
                  <a:pos x="6" y="40"/>
                </a:cxn>
                <a:cxn ang="0">
                  <a:pos x="0" y="40"/>
                </a:cxn>
                <a:cxn ang="0">
                  <a:pos x="16" y="0"/>
                </a:cxn>
              </a:cxnLst>
              <a:rect l="0" t="0" r="r" b="b"/>
              <a:pathLst>
                <a:path w="53" h="82">
                  <a:moveTo>
                    <a:pt x="16" y="0"/>
                  </a:moveTo>
                  <a:lnTo>
                    <a:pt x="53" y="0"/>
                  </a:lnTo>
                  <a:lnTo>
                    <a:pt x="45" y="14"/>
                  </a:lnTo>
                  <a:lnTo>
                    <a:pt x="14" y="14"/>
                  </a:lnTo>
                  <a:lnTo>
                    <a:pt x="10" y="23"/>
                  </a:lnTo>
                  <a:lnTo>
                    <a:pt x="28" y="25"/>
                  </a:lnTo>
                  <a:lnTo>
                    <a:pt x="43" y="32"/>
                  </a:lnTo>
                  <a:lnTo>
                    <a:pt x="47" y="37"/>
                  </a:lnTo>
                  <a:lnTo>
                    <a:pt x="50" y="41"/>
                  </a:lnTo>
                  <a:lnTo>
                    <a:pt x="53" y="52"/>
                  </a:lnTo>
                  <a:lnTo>
                    <a:pt x="51" y="61"/>
                  </a:lnTo>
                  <a:lnTo>
                    <a:pt x="48" y="68"/>
                  </a:lnTo>
                  <a:lnTo>
                    <a:pt x="45" y="72"/>
                  </a:lnTo>
                  <a:lnTo>
                    <a:pt x="44" y="75"/>
                  </a:lnTo>
                  <a:lnTo>
                    <a:pt x="35" y="78"/>
                  </a:lnTo>
                  <a:lnTo>
                    <a:pt x="30" y="81"/>
                  </a:lnTo>
                  <a:lnTo>
                    <a:pt x="26" y="82"/>
                  </a:lnTo>
                  <a:lnTo>
                    <a:pt x="10" y="82"/>
                  </a:lnTo>
                  <a:lnTo>
                    <a:pt x="7" y="81"/>
                  </a:lnTo>
                  <a:lnTo>
                    <a:pt x="4" y="78"/>
                  </a:lnTo>
                  <a:lnTo>
                    <a:pt x="1" y="77"/>
                  </a:lnTo>
                  <a:lnTo>
                    <a:pt x="0" y="74"/>
                  </a:lnTo>
                  <a:lnTo>
                    <a:pt x="0" y="72"/>
                  </a:lnTo>
                  <a:lnTo>
                    <a:pt x="1" y="69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10" y="67"/>
                  </a:lnTo>
                  <a:lnTo>
                    <a:pt x="11" y="67"/>
                  </a:lnTo>
                  <a:lnTo>
                    <a:pt x="13" y="68"/>
                  </a:lnTo>
                  <a:lnTo>
                    <a:pt x="16" y="69"/>
                  </a:lnTo>
                  <a:lnTo>
                    <a:pt x="18" y="72"/>
                  </a:lnTo>
                  <a:lnTo>
                    <a:pt x="24" y="75"/>
                  </a:lnTo>
                  <a:lnTo>
                    <a:pt x="26" y="75"/>
                  </a:lnTo>
                  <a:lnTo>
                    <a:pt x="27" y="77"/>
                  </a:lnTo>
                  <a:lnTo>
                    <a:pt x="33" y="77"/>
                  </a:lnTo>
                  <a:lnTo>
                    <a:pt x="38" y="74"/>
                  </a:lnTo>
                  <a:lnTo>
                    <a:pt x="41" y="68"/>
                  </a:lnTo>
                  <a:lnTo>
                    <a:pt x="43" y="64"/>
                  </a:lnTo>
                  <a:lnTo>
                    <a:pt x="41" y="59"/>
                  </a:lnTo>
                  <a:lnTo>
                    <a:pt x="40" y="54"/>
                  </a:lnTo>
                  <a:lnTo>
                    <a:pt x="35" y="51"/>
                  </a:lnTo>
                  <a:lnTo>
                    <a:pt x="31" y="47"/>
                  </a:lnTo>
                  <a:lnTo>
                    <a:pt x="20" y="42"/>
                  </a:lnTo>
                  <a:lnTo>
                    <a:pt x="6" y="40"/>
                  </a:lnTo>
                  <a:lnTo>
                    <a:pt x="0" y="4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04" name="Line 232"/>
            <p:cNvSpPr>
              <a:spLocks noChangeShapeType="1"/>
            </p:cNvSpPr>
            <p:nvPr/>
          </p:nvSpPr>
          <p:spPr bwMode="auto">
            <a:xfrm>
              <a:off x="1873250" y="4249738"/>
              <a:ext cx="1790700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05" name="Freeform 233"/>
            <p:cNvSpPr>
              <a:spLocks noEditPoints="1"/>
            </p:cNvSpPr>
            <p:nvPr/>
          </p:nvSpPr>
          <p:spPr bwMode="auto">
            <a:xfrm>
              <a:off x="1873250" y="4241800"/>
              <a:ext cx="1790700" cy="1146175"/>
            </a:xfrm>
            <a:custGeom>
              <a:avLst/>
              <a:gdLst/>
              <a:ahLst/>
              <a:cxnLst>
                <a:cxn ang="0">
                  <a:pos x="224" y="642"/>
                </a:cxn>
                <a:cxn ang="0">
                  <a:pos x="446" y="568"/>
                </a:cxn>
                <a:cxn ang="0">
                  <a:pos x="678" y="162"/>
                </a:cxn>
                <a:cxn ang="0">
                  <a:pos x="743" y="91"/>
                </a:cxn>
                <a:cxn ang="0">
                  <a:pos x="42" y="47"/>
                </a:cxn>
                <a:cxn ang="0">
                  <a:pos x="0" y="0"/>
                </a:cxn>
                <a:cxn ang="0">
                  <a:pos x="35" y="11"/>
                </a:cxn>
                <a:cxn ang="0">
                  <a:pos x="50" y="32"/>
                </a:cxn>
                <a:cxn ang="0">
                  <a:pos x="71" y="86"/>
                </a:cxn>
                <a:cxn ang="0">
                  <a:pos x="95" y="163"/>
                </a:cxn>
                <a:cxn ang="0">
                  <a:pos x="155" y="399"/>
                </a:cxn>
                <a:cxn ang="0">
                  <a:pos x="197" y="544"/>
                </a:cxn>
                <a:cxn ang="0">
                  <a:pos x="224" y="615"/>
                </a:cxn>
                <a:cxn ang="0">
                  <a:pos x="261" y="676"/>
                </a:cxn>
                <a:cxn ang="0">
                  <a:pos x="281" y="697"/>
                </a:cxn>
                <a:cxn ang="0">
                  <a:pos x="322" y="707"/>
                </a:cxn>
                <a:cxn ang="0">
                  <a:pos x="371" y="675"/>
                </a:cxn>
                <a:cxn ang="0">
                  <a:pos x="419" y="612"/>
                </a:cxn>
                <a:cxn ang="0">
                  <a:pos x="470" y="525"/>
                </a:cxn>
                <a:cxn ang="0">
                  <a:pos x="607" y="270"/>
                </a:cxn>
                <a:cxn ang="0">
                  <a:pos x="678" y="162"/>
                </a:cxn>
                <a:cxn ang="0">
                  <a:pos x="716" y="115"/>
                </a:cxn>
                <a:cxn ang="0">
                  <a:pos x="743" y="91"/>
                </a:cxn>
                <a:cxn ang="0">
                  <a:pos x="787" y="57"/>
                </a:cxn>
                <a:cxn ang="0">
                  <a:pos x="814" y="41"/>
                </a:cxn>
                <a:cxn ang="0">
                  <a:pos x="885" y="15"/>
                </a:cxn>
                <a:cxn ang="0">
                  <a:pos x="1021" y="3"/>
                </a:cxn>
                <a:cxn ang="0">
                  <a:pos x="999" y="17"/>
                </a:cxn>
                <a:cxn ang="0">
                  <a:pos x="886" y="27"/>
                </a:cxn>
                <a:cxn ang="0">
                  <a:pos x="796" y="65"/>
                </a:cxn>
                <a:cxn ang="0">
                  <a:pos x="767" y="86"/>
                </a:cxn>
                <a:cxn ang="0">
                  <a:pos x="744" y="106"/>
                </a:cxn>
                <a:cxn ang="0">
                  <a:pos x="724" y="123"/>
                </a:cxn>
                <a:cxn ang="0">
                  <a:pos x="702" y="150"/>
                </a:cxn>
                <a:cxn ang="0">
                  <a:pos x="662" y="206"/>
                </a:cxn>
                <a:cxn ang="0">
                  <a:pos x="526" y="443"/>
                </a:cxn>
                <a:cxn ang="0">
                  <a:pos x="457" y="574"/>
                </a:cxn>
                <a:cxn ang="0">
                  <a:pos x="429" y="619"/>
                </a:cxn>
                <a:cxn ang="0">
                  <a:pos x="388" y="675"/>
                </a:cxn>
                <a:cxn ang="0">
                  <a:pos x="365" y="696"/>
                </a:cxn>
                <a:cxn ang="0">
                  <a:pos x="325" y="719"/>
                </a:cxn>
                <a:cxn ang="0">
                  <a:pos x="305" y="720"/>
                </a:cxn>
                <a:cxn ang="0">
                  <a:pos x="275" y="709"/>
                </a:cxn>
                <a:cxn ang="0">
                  <a:pos x="251" y="685"/>
                </a:cxn>
                <a:cxn ang="0">
                  <a:pos x="238" y="665"/>
                </a:cxn>
                <a:cxn ang="0">
                  <a:pos x="214" y="622"/>
                </a:cxn>
                <a:cxn ang="0">
                  <a:pos x="196" y="575"/>
                </a:cxn>
                <a:cxn ang="0">
                  <a:pos x="173" y="510"/>
                </a:cxn>
                <a:cxn ang="0">
                  <a:pos x="129" y="346"/>
                </a:cxn>
                <a:cxn ang="0">
                  <a:pos x="74" y="133"/>
                </a:cxn>
                <a:cxn ang="0">
                  <a:pos x="59" y="91"/>
                </a:cxn>
                <a:cxn ang="0">
                  <a:pos x="38" y="37"/>
                </a:cxn>
                <a:cxn ang="0">
                  <a:pos x="20" y="15"/>
                </a:cxn>
              </a:cxnLst>
              <a:rect l="0" t="0" r="r" b="b"/>
              <a:pathLst>
                <a:path w="1128" h="722">
                  <a:moveTo>
                    <a:pt x="364" y="680"/>
                  </a:moveTo>
                  <a:lnTo>
                    <a:pt x="356" y="687"/>
                  </a:lnTo>
                  <a:lnTo>
                    <a:pt x="364" y="680"/>
                  </a:lnTo>
                  <a:close/>
                  <a:moveTo>
                    <a:pt x="224" y="642"/>
                  </a:moveTo>
                  <a:lnTo>
                    <a:pt x="224" y="643"/>
                  </a:lnTo>
                  <a:lnTo>
                    <a:pt x="227" y="648"/>
                  </a:lnTo>
                  <a:lnTo>
                    <a:pt x="224" y="642"/>
                  </a:lnTo>
                  <a:close/>
                  <a:moveTo>
                    <a:pt x="446" y="568"/>
                  </a:moveTo>
                  <a:lnTo>
                    <a:pt x="442" y="575"/>
                  </a:lnTo>
                  <a:lnTo>
                    <a:pt x="446" y="568"/>
                  </a:lnTo>
                  <a:close/>
                  <a:moveTo>
                    <a:pt x="680" y="156"/>
                  </a:moveTo>
                  <a:lnTo>
                    <a:pt x="678" y="162"/>
                  </a:lnTo>
                  <a:lnTo>
                    <a:pt x="675" y="165"/>
                  </a:lnTo>
                  <a:lnTo>
                    <a:pt x="680" y="156"/>
                  </a:lnTo>
                  <a:close/>
                  <a:moveTo>
                    <a:pt x="749" y="85"/>
                  </a:moveTo>
                  <a:lnTo>
                    <a:pt x="743" y="91"/>
                  </a:lnTo>
                  <a:lnTo>
                    <a:pt x="749" y="85"/>
                  </a:lnTo>
                  <a:close/>
                  <a:moveTo>
                    <a:pt x="42" y="47"/>
                  </a:moveTo>
                  <a:lnTo>
                    <a:pt x="44" y="49"/>
                  </a:lnTo>
                  <a:lnTo>
                    <a:pt x="42" y="47"/>
                  </a:lnTo>
                  <a:close/>
                  <a:moveTo>
                    <a:pt x="815" y="40"/>
                  </a:moveTo>
                  <a:lnTo>
                    <a:pt x="814" y="41"/>
                  </a:lnTo>
                  <a:lnTo>
                    <a:pt x="815" y="40"/>
                  </a:lnTo>
                  <a:close/>
                  <a:moveTo>
                    <a:pt x="0" y="0"/>
                  </a:moveTo>
                  <a:lnTo>
                    <a:pt x="14" y="0"/>
                  </a:lnTo>
                  <a:lnTo>
                    <a:pt x="28" y="7"/>
                  </a:lnTo>
                  <a:lnTo>
                    <a:pt x="27" y="5"/>
                  </a:lnTo>
                  <a:lnTo>
                    <a:pt x="35" y="11"/>
                  </a:lnTo>
                  <a:lnTo>
                    <a:pt x="42" y="18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50" y="32"/>
                  </a:lnTo>
                  <a:lnTo>
                    <a:pt x="55" y="44"/>
                  </a:lnTo>
                  <a:lnTo>
                    <a:pt x="64" y="58"/>
                  </a:lnTo>
                  <a:lnTo>
                    <a:pt x="64" y="59"/>
                  </a:lnTo>
                  <a:lnTo>
                    <a:pt x="71" y="86"/>
                  </a:lnTo>
                  <a:lnTo>
                    <a:pt x="79" y="105"/>
                  </a:lnTo>
                  <a:lnTo>
                    <a:pt x="79" y="106"/>
                  </a:lnTo>
                  <a:lnTo>
                    <a:pt x="85" y="130"/>
                  </a:lnTo>
                  <a:lnTo>
                    <a:pt x="95" y="163"/>
                  </a:lnTo>
                  <a:lnTo>
                    <a:pt x="103" y="199"/>
                  </a:lnTo>
                  <a:lnTo>
                    <a:pt x="118" y="253"/>
                  </a:lnTo>
                  <a:lnTo>
                    <a:pt x="140" y="344"/>
                  </a:lnTo>
                  <a:lnTo>
                    <a:pt x="155" y="399"/>
                  </a:lnTo>
                  <a:lnTo>
                    <a:pt x="163" y="430"/>
                  </a:lnTo>
                  <a:lnTo>
                    <a:pt x="183" y="501"/>
                  </a:lnTo>
                  <a:lnTo>
                    <a:pt x="184" y="507"/>
                  </a:lnTo>
                  <a:lnTo>
                    <a:pt x="197" y="544"/>
                  </a:lnTo>
                  <a:lnTo>
                    <a:pt x="206" y="567"/>
                  </a:lnTo>
                  <a:lnTo>
                    <a:pt x="207" y="572"/>
                  </a:lnTo>
                  <a:lnTo>
                    <a:pt x="216" y="595"/>
                  </a:lnTo>
                  <a:lnTo>
                    <a:pt x="224" y="615"/>
                  </a:lnTo>
                  <a:lnTo>
                    <a:pt x="230" y="624"/>
                  </a:lnTo>
                  <a:lnTo>
                    <a:pt x="238" y="642"/>
                  </a:lnTo>
                  <a:lnTo>
                    <a:pt x="248" y="659"/>
                  </a:lnTo>
                  <a:lnTo>
                    <a:pt x="261" y="676"/>
                  </a:lnTo>
                  <a:lnTo>
                    <a:pt x="270" y="686"/>
                  </a:lnTo>
                  <a:lnTo>
                    <a:pt x="268" y="686"/>
                  </a:lnTo>
                  <a:lnTo>
                    <a:pt x="274" y="690"/>
                  </a:lnTo>
                  <a:lnTo>
                    <a:pt x="281" y="697"/>
                  </a:lnTo>
                  <a:lnTo>
                    <a:pt x="295" y="703"/>
                  </a:lnTo>
                  <a:lnTo>
                    <a:pt x="308" y="707"/>
                  </a:lnTo>
                  <a:lnTo>
                    <a:pt x="315" y="709"/>
                  </a:lnTo>
                  <a:lnTo>
                    <a:pt x="322" y="707"/>
                  </a:lnTo>
                  <a:lnTo>
                    <a:pt x="337" y="702"/>
                  </a:lnTo>
                  <a:lnTo>
                    <a:pt x="346" y="697"/>
                  </a:lnTo>
                  <a:lnTo>
                    <a:pt x="356" y="687"/>
                  </a:lnTo>
                  <a:lnTo>
                    <a:pt x="371" y="675"/>
                  </a:lnTo>
                  <a:lnTo>
                    <a:pt x="379" y="666"/>
                  </a:lnTo>
                  <a:lnTo>
                    <a:pt x="389" y="655"/>
                  </a:lnTo>
                  <a:lnTo>
                    <a:pt x="402" y="636"/>
                  </a:lnTo>
                  <a:lnTo>
                    <a:pt x="419" y="612"/>
                  </a:lnTo>
                  <a:lnTo>
                    <a:pt x="425" y="604"/>
                  </a:lnTo>
                  <a:lnTo>
                    <a:pt x="442" y="575"/>
                  </a:lnTo>
                  <a:lnTo>
                    <a:pt x="447" y="567"/>
                  </a:lnTo>
                  <a:lnTo>
                    <a:pt x="470" y="525"/>
                  </a:lnTo>
                  <a:lnTo>
                    <a:pt x="516" y="437"/>
                  </a:lnTo>
                  <a:lnTo>
                    <a:pt x="538" y="396"/>
                  </a:lnTo>
                  <a:lnTo>
                    <a:pt x="561" y="352"/>
                  </a:lnTo>
                  <a:lnTo>
                    <a:pt x="607" y="270"/>
                  </a:lnTo>
                  <a:lnTo>
                    <a:pt x="652" y="199"/>
                  </a:lnTo>
                  <a:lnTo>
                    <a:pt x="670" y="172"/>
                  </a:lnTo>
                  <a:lnTo>
                    <a:pt x="675" y="166"/>
                  </a:lnTo>
                  <a:lnTo>
                    <a:pt x="678" y="162"/>
                  </a:lnTo>
                  <a:lnTo>
                    <a:pt x="693" y="142"/>
                  </a:lnTo>
                  <a:lnTo>
                    <a:pt x="689" y="146"/>
                  </a:lnTo>
                  <a:lnTo>
                    <a:pt x="697" y="138"/>
                  </a:lnTo>
                  <a:lnTo>
                    <a:pt x="716" y="115"/>
                  </a:lnTo>
                  <a:lnTo>
                    <a:pt x="712" y="119"/>
                  </a:lnTo>
                  <a:lnTo>
                    <a:pt x="720" y="111"/>
                  </a:lnTo>
                  <a:lnTo>
                    <a:pt x="742" y="92"/>
                  </a:lnTo>
                  <a:lnTo>
                    <a:pt x="743" y="91"/>
                  </a:lnTo>
                  <a:lnTo>
                    <a:pt x="764" y="72"/>
                  </a:lnTo>
                  <a:lnTo>
                    <a:pt x="766" y="71"/>
                  </a:lnTo>
                  <a:lnTo>
                    <a:pt x="767" y="71"/>
                  </a:lnTo>
                  <a:lnTo>
                    <a:pt x="787" y="57"/>
                  </a:lnTo>
                  <a:lnTo>
                    <a:pt x="788" y="55"/>
                  </a:lnTo>
                  <a:lnTo>
                    <a:pt x="790" y="55"/>
                  </a:lnTo>
                  <a:lnTo>
                    <a:pt x="813" y="42"/>
                  </a:lnTo>
                  <a:lnTo>
                    <a:pt x="814" y="41"/>
                  </a:lnTo>
                  <a:lnTo>
                    <a:pt x="838" y="31"/>
                  </a:lnTo>
                  <a:lnTo>
                    <a:pt x="861" y="21"/>
                  </a:lnTo>
                  <a:lnTo>
                    <a:pt x="884" y="15"/>
                  </a:lnTo>
                  <a:lnTo>
                    <a:pt x="885" y="15"/>
                  </a:lnTo>
                  <a:lnTo>
                    <a:pt x="931" y="7"/>
                  </a:lnTo>
                  <a:lnTo>
                    <a:pt x="976" y="4"/>
                  </a:lnTo>
                  <a:lnTo>
                    <a:pt x="999" y="4"/>
                  </a:lnTo>
                  <a:lnTo>
                    <a:pt x="1021" y="3"/>
                  </a:lnTo>
                  <a:lnTo>
                    <a:pt x="1128" y="3"/>
                  </a:lnTo>
                  <a:lnTo>
                    <a:pt x="1128" y="15"/>
                  </a:lnTo>
                  <a:lnTo>
                    <a:pt x="1021" y="15"/>
                  </a:lnTo>
                  <a:lnTo>
                    <a:pt x="999" y="17"/>
                  </a:lnTo>
                  <a:lnTo>
                    <a:pt x="976" y="17"/>
                  </a:lnTo>
                  <a:lnTo>
                    <a:pt x="931" y="20"/>
                  </a:lnTo>
                  <a:lnTo>
                    <a:pt x="931" y="18"/>
                  </a:lnTo>
                  <a:lnTo>
                    <a:pt x="886" y="27"/>
                  </a:lnTo>
                  <a:lnTo>
                    <a:pt x="865" y="32"/>
                  </a:lnTo>
                  <a:lnTo>
                    <a:pt x="842" y="42"/>
                  </a:lnTo>
                  <a:lnTo>
                    <a:pt x="818" y="52"/>
                  </a:lnTo>
                  <a:lnTo>
                    <a:pt x="796" y="65"/>
                  </a:lnTo>
                  <a:lnTo>
                    <a:pt x="796" y="67"/>
                  </a:lnTo>
                  <a:lnTo>
                    <a:pt x="774" y="81"/>
                  </a:lnTo>
                  <a:lnTo>
                    <a:pt x="774" y="79"/>
                  </a:lnTo>
                  <a:lnTo>
                    <a:pt x="767" y="86"/>
                  </a:lnTo>
                  <a:lnTo>
                    <a:pt x="773" y="82"/>
                  </a:lnTo>
                  <a:lnTo>
                    <a:pt x="751" y="101"/>
                  </a:lnTo>
                  <a:lnTo>
                    <a:pt x="751" y="99"/>
                  </a:lnTo>
                  <a:lnTo>
                    <a:pt x="744" y="106"/>
                  </a:lnTo>
                  <a:lnTo>
                    <a:pt x="750" y="102"/>
                  </a:lnTo>
                  <a:lnTo>
                    <a:pt x="729" y="121"/>
                  </a:lnTo>
                  <a:lnTo>
                    <a:pt x="729" y="119"/>
                  </a:lnTo>
                  <a:lnTo>
                    <a:pt x="724" y="123"/>
                  </a:lnTo>
                  <a:lnTo>
                    <a:pt x="726" y="123"/>
                  </a:lnTo>
                  <a:lnTo>
                    <a:pt x="707" y="146"/>
                  </a:lnTo>
                  <a:lnTo>
                    <a:pt x="710" y="142"/>
                  </a:lnTo>
                  <a:lnTo>
                    <a:pt x="702" y="150"/>
                  </a:lnTo>
                  <a:lnTo>
                    <a:pt x="703" y="150"/>
                  </a:lnTo>
                  <a:lnTo>
                    <a:pt x="685" y="173"/>
                  </a:lnTo>
                  <a:lnTo>
                    <a:pt x="680" y="179"/>
                  </a:lnTo>
                  <a:lnTo>
                    <a:pt x="662" y="206"/>
                  </a:lnTo>
                  <a:lnTo>
                    <a:pt x="616" y="277"/>
                  </a:lnTo>
                  <a:lnTo>
                    <a:pt x="571" y="358"/>
                  </a:lnTo>
                  <a:lnTo>
                    <a:pt x="548" y="402"/>
                  </a:lnTo>
                  <a:lnTo>
                    <a:pt x="526" y="443"/>
                  </a:lnTo>
                  <a:lnTo>
                    <a:pt x="480" y="531"/>
                  </a:lnTo>
                  <a:lnTo>
                    <a:pt x="457" y="572"/>
                  </a:lnTo>
                  <a:lnTo>
                    <a:pt x="454" y="577"/>
                  </a:lnTo>
                  <a:lnTo>
                    <a:pt x="457" y="574"/>
                  </a:lnTo>
                  <a:lnTo>
                    <a:pt x="452" y="582"/>
                  </a:lnTo>
                  <a:lnTo>
                    <a:pt x="430" y="616"/>
                  </a:lnTo>
                  <a:lnTo>
                    <a:pt x="435" y="611"/>
                  </a:lnTo>
                  <a:lnTo>
                    <a:pt x="429" y="619"/>
                  </a:lnTo>
                  <a:lnTo>
                    <a:pt x="412" y="643"/>
                  </a:lnTo>
                  <a:lnTo>
                    <a:pt x="399" y="662"/>
                  </a:lnTo>
                  <a:lnTo>
                    <a:pt x="389" y="675"/>
                  </a:lnTo>
                  <a:lnTo>
                    <a:pt x="388" y="675"/>
                  </a:lnTo>
                  <a:lnTo>
                    <a:pt x="372" y="690"/>
                  </a:lnTo>
                  <a:lnTo>
                    <a:pt x="379" y="685"/>
                  </a:lnTo>
                  <a:lnTo>
                    <a:pt x="365" y="697"/>
                  </a:lnTo>
                  <a:lnTo>
                    <a:pt x="365" y="696"/>
                  </a:lnTo>
                  <a:lnTo>
                    <a:pt x="354" y="707"/>
                  </a:lnTo>
                  <a:lnTo>
                    <a:pt x="341" y="713"/>
                  </a:lnTo>
                  <a:lnTo>
                    <a:pt x="327" y="719"/>
                  </a:lnTo>
                  <a:lnTo>
                    <a:pt x="325" y="719"/>
                  </a:lnTo>
                  <a:lnTo>
                    <a:pt x="317" y="720"/>
                  </a:lnTo>
                  <a:lnTo>
                    <a:pt x="312" y="720"/>
                  </a:lnTo>
                  <a:lnTo>
                    <a:pt x="315" y="722"/>
                  </a:lnTo>
                  <a:lnTo>
                    <a:pt x="305" y="720"/>
                  </a:lnTo>
                  <a:lnTo>
                    <a:pt x="304" y="719"/>
                  </a:lnTo>
                  <a:lnTo>
                    <a:pt x="291" y="714"/>
                  </a:lnTo>
                  <a:lnTo>
                    <a:pt x="277" y="709"/>
                  </a:lnTo>
                  <a:lnTo>
                    <a:pt x="275" y="709"/>
                  </a:lnTo>
                  <a:lnTo>
                    <a:pt x="267" y="700"/>
                  </a:lnTo>
                  <a:lnTo>
                    <a:pt x="261" y="696"/>
                  </a:lnTo>
                  <a:lnTo>
                    <a:pt x="260" y="695"/>
                  </a:lnTo>
                  <a:lnTo>
                    <a:pt x="251" y="685"/>
                  </a:lnTo>
                  <a:lnTo>
                    <a:pt x="243" y="672"/>
                  </a:lnTo>
                  <a:lnTo>
                    <a:pt x="238" y="666"/>
                  </a:lnTo>
                  <a:lnTo>
                    <a:pt x="240" y="668"/>
                  </a:lnTo>
                  <a:lnTo>
                    <a:pt x="238" y="665"/>
                  </a:lnTo>
                  <a:lnTo>
                    <a:pt x="229" y="648"/>
                  </a:lnTo>
                  <a:lnTo>
                    <a:pt x="224" y="643"/>
                  </a:lnTo>
                  <a:lnTo>
                    <a:pt x="219" y="629"/>
                  </a:lnTo>
                  <a:lnTo>
                    <a:pt x="214" y="622"/>
                  </a:lnTo>
                  <a:lnTo>
                    <a:pt x="213" y="621"/>
                  </a:lnTo>
                  <a:lnTo>
                    <a:pt x="204" y="599"/>
                  </a:lnTo>
                  <a:lnTo>
                    <a:pt x="196" y="577"/>
                  </a:lnTo>
                  <a:lnTo>
                    <a:pt x="196" y="575"/>
                  </a:lnTo>
                  <a:lnTo>
                    <a:pt x="194" y="571"/>
                  </a:lnTo>
                  <a:lnTo>
                    <a:pt x="186" y="548"/>
                  </a:lnTo>
                  <a:lnTo>
                    <a:pt x="173" y="511"/>
                  </a:lnTo>
                  <a:lnTo>
                    <a:pt x="173" y="510"/>
                  </a:lnTo>
                  <a:lnTo>
                    <a:pt x="172" y="504"/>
                  </a:lnTo>
                  <a:lnTo>
                    <a:pt x="152" y="433"/>
                  </a:lnTo>
                  <a:lnTo>
                    <a:pt x="143" y="402"/>
                  </a:lnTo>
                  <a:lnTo>
                    <a:pt x="129" y="346"/>
                  </a:lnTo>
                  <a:lnTo>
                    <a:pt x="106" y="256"/>
                  </a:lnTo>
                  <a:lnTo>
                    <a:pt x="92" y="202"/>
                  </a:lnTo>
                  <a:lnTo>
                    <a:pt x="84" y="166"/>
                  </a:lnTo>
                  <a:lnTo>
                    <a:pt x="74" y="133"/>
                  </a:lnTo>
                  <a:lnTo>
                    <a:pt x="68" y="111"/>
                  </a:lnTo>
                  <a:lnTo>
                    <a:pt x="59" y="92"/>
                  </a:lnTo>
                  <a:lnTo>
                    <a:pt x="61" y="94"/>
                  </a:lnTo>
                  <a:lnTo>
                    <a:pt x="59" y="91"/>
                  </a:lnTo>
                  <a:lnTo>
                    <a:pt x="52" y="62"/>
                  </a:lnTo>
                  <a:lnTo>
                    <a:pt x="45" y="49"/>
                  </a:lnTo>
                  <a:lnTo>
                    <a:pt x="42" y="47"/>
                  </a:lnTo>
                  <a:lnTo>
                    <a:pt x="38" y="37"/>
                  </a:lnTo>
                  <a:lnTo>
                    <a:pt x="37" y="32"/>
                  </a:lnTo>
                  <a:lnTo>
                    <a:pt x="32" y="25"/>
                  </a:lnTo>
                  <a:lnTo>
                    <a:pt x="28" y="21"/>
                  </a:lnTo>
                  <a:lnTo>
                    <a:pt x="20" y="15"/>
                  </a:lnTo>
                  <a:lnTo>
                    <a:pt x="14" y="13"/>
                  </a:lnTo>
                  <a:lnTo>
                    <a:pt x="0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06" name="Freeform 234"/>
            <p:cNvSpPr>
              <a:spLocks noEditPoints="1"/>
            </p:cNvSpPr>
            <p:nvPr/>
          </p:nvSpPr>
          <p:spPr bwMode="auto">
            <a:xfrm>
              <a:off x="1873250" y="4241800"/>
              <a:ext cx="1790700" cy="1239838"/>
            </a:xfrm>
            <a:custGeom>
              <a:avLst/>
              <a:gdLst/>
              <a:ahLst/>
              <a:cxnLst>
                <a:cxn ang="0">
                  <a:pos x="229" y="685"/>
                </a:cxn>
                <a:cxn ang="0">
                  <a:pos x="841" y="45"/>
                </a:cxn>
                <a:cxn ang="0">
                  <a:pos x="21" y="1"/>
                </a:cxn>
                <a:cxn ang="0">
                  <a:pos x="48" y="27"/>
                </a:cxn>
                <a:cxn ang="0">
                  <a:pos x="64" y="62"/>
                </a:cxn>
                <a:cxn ang="0">
                  <a:pos x="88" y="142"/>
                </a:cxn>
                <a:cxn ang="0">
                  <a:pos x="142" y="354"/>
                </a:cxn>
                <a:cxn ang="0">
                  <a:pos x="187" y="533"/>
                </a:cxn>
                <a:cxn ang="0">
                  <a:pos x="210" y="605"/>
                </a:cxn>
                <a:cxn ang="0">
                  <a:pos x="234" y="665"/>
                </a:cxn>
                <a:cxn ang="0">
                  <a:pos x="256" y="706"/>
                </a:cxn>
                <a:cxn ang="0">
                  <a:pos x="300" y="757"/>
                </a:cxn>
                <a:cxn ang="0">
                  <a:pos x="338" y="764"/>
                </a:cxn>
                <a:cxn ang="0">
                  <a:pos x="372" y="746"/>
                </a:cxn>
                <a:cxn ang="0">
                  <a:pos x="445" y="651"/>
                </a:cxn>
                <a:cxn ang="0">
                  <a:pos x="564" y="419"/>
                </a:cxn>
                <a:cxn ang="0">
                  <a:pos x="651" y="253"/>
                </a:cxn>
                <a:cxn ang="0">
                  <a:pos x="678" y="213"/>
                </a:cxn>
                <a:cxn ang="0">
                  <a:pos x="722" y="150"/>
                </a:cxn>
                <a:cxn ang="0">
                  <a:pos x="744" y="123"/>
                </a:cxn>
                <a:cxn ang="0">
                  <a:pos x="794" y="78"/>
                </a:cxn>
                <a:cxn ang="0">
                  <a:pos x="840" y="47"/>
                </a:cxn>
                <a:cxn ang="0">
                  <a:pos x="911" y="20"/>
                </a:cxn>
                <a:cxn ang="0">
                  <a:pos x="1047" y="7"/>
                </a:cxn>
                <a:cxn ang="0">
                  <a:pos x="1024" y="21"/>
                </a:cxn>
                <a:cxn ang="0">
                  <a:pos x="912" y="31"/>
                </a:cxn>
                <a:cxn ang="0">
                  <a:pos x="821" y="72"/>
                </a:cxn>
                <a:cxn ang="0">
                  <a:pos x="756" y="129"/>
                </a:cxn>
                <a:cxn ang="0">
                  <a:pos x="733" y="157"/>
                </a:cxn>
                <a:cxn ang="0">
                  <a:pos x="686" y="223"/>
                </a:cxn>
                <a:cxn ang="0">
                  <a:pos x="619" y="335"/>
                </a:cxn>
                <a:cxn ang="0">
                  <a:pos x="483" y="605"/>
                </a:cxn>
                <a:cxn ang="0">
                  <a:pos x="426" y="702"/>
                </a:cxn>
                <a:cxn ang="0">
                  <a:pos x="403" y="732"/>
                </a:cxn>
                <a:cxn ang="0">
                  <a:pos x="369" y="763"/>
                </a:cxn>
                <a:cxn ang="0">
                  <a:pos x="342" y="776"/>
                </a:cxn>
                <a:cxn ang="0">
                  <a:pos x="328" y="780"/>
                </a:cxn>
                <a:cxn ang="0">
                  <a:pos x="307" y="776"/>
                </a:cxn>
                <a:cxn ang="0">
                  <a:pos x="264" y="741"/>
                </a:cxn>
                <a:cxn ang="0">
                  <a:pos x="241" y="707"/>
                </a:cxn>
                <a:cxn ang="0">
                  <a:pos x="221" y="666"/>
                </a:cxn>
                <a:cxn ang="0">
                  <a:pos x="217" y="658"/>
                </a:cxn>
                <a:cxn ang="0">
                  <a:pos x="196" y="601"/>
                </a:cxn>
                <a:cxn ang="0">
                  <a:pos x="166" y="500"/>
                </a:cxn>
                <a:cxn ang="0">
                  <a:pos x="130" y="356"/>
                </a:cxn>
                <a:cxn ang="0">
                  <a:pos x="77" y="145"/>
                </a:cxn>
                <a:cxn ang="0">
                  <a:pos x="58" y="86"/>
                </a:cxn>
                <a:cxn ang="0">
                  <a:pos x="44" y="49"/>
                </a:cxn>
                <a:cxn ang="0">
                  <a:pos x="28" y="21"/>
                </a:cxn>
              </a:cxnLst>
              <a:rect l="0" t="0" r="r" b="b"/>
              <a:pathLst>
                <a:path w="1128" h="781">
                  <a:moveTo>
                    <a:pt x="254" y="727"/>
                  </a:moveTo>
                  <a:lnTo>
                    <a:pt x="257" y="732"/>
                  </a:lnTo>
                  <a:lnTo>
                    <a:pt x="254" y="727"/>
                  </a:lnTo>
                  <a:close/>
                  <a:moveTo>
                    <a:pt x="229" y="685"/>
                  </a:moveTo>
                  <a:lnTo>
                    <a:pt x="230" y="687"/>
                  </a:lnTo>
                  <a:lnTo>
                    <a:pt x="229" y="685"/>
                  </a:lnTo>
                  <a:close/>
                  <a:moveTo>
                    <a:pt x="842" y="44"/>
                  </a:moveTo>
                  <a:lnTo>
                    <a:pt x="841" y="45"/>
                  </a:lnTo>
                  <a:lnTo>
                    <a:pt x="842" y="44"/>
                  </a:lnTo>
                  <a:close/>
                  <a:moveTo>
                    <a:pt x="0" y="0"/>
                  </a:moveTo>
                  <a:lnTo>
                    <a:pt x="18" y="0"/>
                  </a:lnTo>
                  <a:lnTo>
                    <a:pt x="21" y="1"/>
                  </a:lnTo>
                  <a:lnTo>
                    <a:pt x="27" y="5"/>
                  </a:lnTo>
                  <a:lnTo>
                    <a:pt x="35" y="11"/>
                  </a:lnTo>
                  <a:lnTo>
                    <a:pt x="42" y="18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50" y="32"/>
                  </a:lnTo>
                  <a:lnTo>
                    <a:pt x="64" y="61"/>
                  </a:lnTo>
                  <a:lnTo>
                    <a:pt x="64" y="62"/>
                  </a:lnTo>
                  <a:lnTo>
                    <a:pt x="69" y="84"/>
                  </a:lnTo>
                  <a:lnTo>
                    <a:pt x="71" y="89"/>
                  </a:lnTo>
                  <a:lnTo>
                    <a:pt x="79" y="111"/>
                  </a:lnTo>
                  <a:lnTo>
                    <a:pt x="88" y="142"/>
                  </a:lnTo>
                  <a:lnTo>
                    <a:pt x="96" y="170"/>
                  </a:lnTo>
                  <a:lnTo>
                    <a:pt x="105" y="207"/>
                  </a:lnTo>
                  <a:lnTo>
                    <a:pt x="119" y="261"/>
                  </a:lnTo>
                  <a:lnTo>
                    <a:pt x="142" y="354"/>
                  </a:lnTo>
                  <a:lnTo>
                    <a:pt x="160" y="435"/>
                  </a:lnTo>
                  <a:lnTo>
                    <a:pt x="165" y="447"/>
                  </a:lnTo>
                  <a:lnTo>
                    <a:pt x="177" y="497"/>
                  </a:lnTo>
                  <a:lnTo>
                    <a:pt x="187" y="533"/>
                  </a:lnTo>
                  <a:lnTo>
                    <a:pt x="197" y="570"/>
                  </a:lnTo>
                  <a:lnTo>
                    <a:pt x="206" y="595"/>
                  </a:lnTo>
                  <a:lnTo>
                    <a:pt x="211" y="606"/>
                  </a:lnTo>
                  <a:lnTo>
                    <a:pt x="210" y="605"/>
                  </a:lnTo>
                  <a:lnTo>
                    <a:pt x="219" y="629"/>
                  </a:lnTo>
                  <a:lnTo>
                    <a:pt x="229" y="652"/>
                  </a:lnTo>
                  <a:lnTo>
                    <a:pt x="233" y="660"/>
                  </a:lnTo>
                  <a:lnTo>
                    <a:pt x="234" y="665"/>
                  </a:lnTo>
                  <a:lnTo>
                    <a:pt x="233" y="662"/>
                  </a:lnTo>
                  <a:lnTo>
                    <a:pt x="241" y="682"/>
                  </a:lnTo>
                  <a:lnTo>
                    <a:pt x="251" y="700"/>
                  </a:lnTo>
                  <a:lnTo>
                    <a:pt x="256" y="706"/>
                  </a:lnTo>
                  <a:lnTo>
                    <a:pt x="264" y="720"/>
                  </a:lnTo>
                  <a:lnTo>
                    <a:pt x="274" y="734"/>
                  </a:lnTo>
                  <a:lnTo>
                    <a:pt x="287" y="747"/>
                  </a:lnTo>
                  <a:lnTo>
                    <a:pt x="300" y="757"/>
                  </a:lnTo>
                  <a:lnTo>
                    <a:pt x="311" y="764"/>
                  </a:lnTo>
                  <a:lnTo>
                    <a:pt x="321" y="768"/>
                  </a:lnTo>
                  <a:lnTo>
                    <a:pt x="325" y="768"/>
                  </a:lnTo>
                  <a:lnTo>
                    <a:pt x="338" y="764"/>
                  </a:lnTo>
                  <a:lnTo>
                    <a:pt x="339" y="764"/>
                  </a:lnTo>
                  <a:lnTo>
                    <a:pt x="352" y="760"/>
                  </a:lnTo>
                  <a:lnTo>
                    <a:pt x="361" y="756"/>
                  </a:lnTo>
                  <a:lnTo>
                    <a:pt x="372" y="746"/>
                  </a:lnTo>
                  <a:lnTo>
                    <a:pt x="395" y="723"/>
                  </a:lnTo>
                  <a:lnTo>
                    <a:pt x="405" y="712"/>
                  </a:lnTo>
                  <a:lnTo>
                    <a:pt x="419" y="693"/>
                  </a:lnTo>
                  <a:lnTo>
                    <a:pt x="445" y="651"/>
                  </a:lnTo>
                  <a:lnTo>
                    <a:pt x="450" y="641"/>
                  </a:lnTo>
                  <a:lnTo>
                    <a:pt x="473" y="599"/>
                  </a:lnTo>
                  <a:lnTo>
                    <a:pt x="496" y="555"/>
                  </a:lnTo>
                  <a:lnTo>
                    <a:pt x="564" y="419"/>
                  </a:lnTo>
                  <a:lnTo>
                    <a:pt x="587" y="375"/>
                  </a:lnTo>
                  <a:lnTo>
                    <a:pt x="609" y="329"/>
                  </a:lnTo>
                  <a:lnTo>
                    <a:pt x="632" y="288"/>
                  </a:lnTo>
                  <a:lnTo>
                    <a:pt x="651" y="253"/>
                  </a:lnTo>
                  <a:lnTo>
                    <a:pt x="675" y="220"/>
                  </a:lnTo>
                  <a:lnTo>
                    <a:pt x="676" y="214"/>
                  </a:lnTo>
                  <a:lnTo>
                    <a:pt x="676" y="213"/>
                  </a:lnTo>
                  <a:lnTo>
                    <a:pt x="678" y="213"/>
                  </a:lnTo>
                  <a:lnTo>
                    <a:pt x="700" y="180"/>
                  </a:lnTo>
                  <a:lnTo>
                    <a:pt x="719" y="156"/>
                  </a:lnTo>
                  <a:lnTo>
                    <a:pt x="723" y="150"/>
                  </a:lnTo>
                  <a:lnTo>
                    <a:pt x="722" y="150"/>
                  </a:lnTo>
                  <a:lnTo>
                    <a:pt x="723" y="149"/>
                  </a:lnTo>
                  <a:lnTo>
                    <a:pt x="743" y="128"/>
                  </a:lnTo>
                  <a:lnTo>
                    <a:pt x="744" y="125"/>
                  </a:lnTo>
                  <a:lnTo>
                    <a:pt x="744" y="123"/>
                  </a:lnTo>
                  <a:lnTo>
                    <a:pt x="787" y="81"/>
                  </a:lnTo>
                  <a:lnTo>
                    <a:pt x="788" y="81"/>
                  </a:lnTo>
                  <a:lnTo>
                    <a:pt x="790" y="79"/>
                  </a:lnTo>
                  <a:lnTo>
                    <a:pt x="794" y="78"/>
                  </a:lnTo>
                  <a:lnTo>
                    <a:pt x="813" y="62"/>
                  </a:lnTo>
                  <a:lnTo>
                    <a:pt x="814" y="61"/>
                  </a:lnTo>
                  <a:lnTo>
                    <a:pt x="815" y="61"/>
                  </a:lnTo>
                  <a:lnTo>
                    <a:pt x="840" y="47"/>
                  </a:lnTo>
                  <a:lnTo>
                    <a:pt x="841" y="45"/>
                  </a:lnTo>
                  <a:lnTo>
                    <a:pt x="886" y="25"/>
                  </a:lnTo>
                  <a:lnTo>
                    <a:pt x="909" y="20"/>
                  </a:lnTo>
                  <a:lnTo>
                    <a:pt x="911" y="20"/>
                  </a:lnTo>
                  <a:lnTo>
                    <a:pt x="956" y="11"/>
                  </a:lnTo>
                  <a:lnTo>
                    <a:pt x="1002" y="8"/>
                  </a:lnTo>
                  <a:lnTo>
                    <a:pt x="1024" y="8"/>
                  </a:lnTo>
                  <a:lnTo>
                    <a:pt x="1047" y="7"/>
                  </a:lnTo>
                  <a:lnTo>
                    <a:pt x="1128" y="7"/>
                  </a:lnTo>
                  <a:lnTo>
                    <a:pt x="1128" y="20"/>
                  </a:lnTo>
                  <a:lnTo>
                    <a:pt x="1047" y="20"/>
                  </a:lnTo>
                  <a:lnTo>
                    <a:pt x="1024" y="21"/>
                  </a:lnTo>
                  <a:lnTo>
                    <a:pt x="1002" y="21"/>
                  </a:lnTo>
                  <a:lnTo>
                    <a:pt x="956" y="24"/>
                  </a:lnTo>
                  <a:lnTo>
                    <a:pt x="956" y="22"/>
                  </a:lnTo>
                  <a:lnTo>
                    <a:pt x="912" y="31"/>
                  </a:lnTo>
                  <a:lnTo>
                    <a:pt x="891" y="37"/>
                  </a:lnTo>
                  <a:lnTo>
                    <a:pt x="845" y="57"/>
                  </a:lnTo>
                  <a:lnTo>
                    <a:pt x="821" y="71"/>
                  </a:lnTo>
                  <a:lnTo>
                    <a:pt x="821" y="72"/>
                  </a:lnTo>
                  <a:lnTo>
                    <a:pt x="800" y="89"/>
                  </a:lnTo>
                  <a:lnTo>
                    <a:pt x="797" y="89"/>
                  </a:lnTo>
                  <a:lnTo>
                    <a:pt x="794" y="91"/>
                  </a:lnTo>
                  <a:lnTo>
                    <a:pt x="756" y="129"/>
                  </a:lnTo>
                  <a:lnTo>
                    <a:pt x="754" y="133"/>
                  </a:lnTo>
                  <a:lnTo>
                    <a:pt x="753" y="135"/>
                  </a:lnTo>
                  <a:lnTo>
                    <a:pt x="732" y="157"/>
                  </a:lnTo>
                  <a:lnTo>
                    <a:pt x="733" y="157"/>
                  </a:lnTo>
                  <a:lnTo>
                    <a:pt x="729" y="163"/>
                  </a:lnTo>
                  <a:lnTo>
                    <a:pt x="710" y="187"/>
                  </a:lnTo>
                  <a:lnTo>
                    <a:pt x="688" y="220"/>
                  </a:lnTo>
                  <a:lnTo>
                    <a:pt x="686" y="223"/>
                  </a:lnTo>
                  <a:lnTo>
                    <a:pt x="686" y="226"/>
                  </a:lnTo>
                  <a:lnTo>
                    <a:pt x="661" y="260"/>
                  </a:lnTo>
                  <a:lnTo>
                    <a:pt x="642" y="294"/>
                  </a:lnTo>
                  <a:lnTo>
                    <a:pt x="619" y="335"/>
                  </a:lnTo>
                  <a:lnTo>
                    <a:pt x="597" y="381"/>
                  </a:lnTo>
                  <a:lnTo>
                    <a:pt x="574" y="425"/>
                  </a:lnTo>
                  <a:lnTo>
                    <a:pt x="506" y="561"/>
                  </a:lnTo>
                  <a:lnTo>
                    <a:pt x="483" y="605"/>
                  </a:lnTo>
                  <a:lnTo>
                    <a:pt x="460" y="646"/>
                  </a:lnTo>
                  <a:lnTo>
                    <a:pt x="454" y="656"/>
                  </a:lnTo>
                  <a:lnTo>
                    <a:pt x="429" y="699"/>
                  </a:lnTo>
                  <a:lnTo>
                    <a:pt x="426" y="702"/>
                  </a:lnTo>
                  <a:lnTo>
                    <a:pt x="429" y="700"/>
                  </a:lnTo>
                  <a:lnTo>
                    <a:pt x="415" y="719"/>
                  </a:lnTo>
                  <a:lnTo>
                    <a:pt x="405" y="732"/>
                  </a:lnTo>
                  <a:lnTo>
                    <a:pt x="403" y="732"/>
                  </a:lnTo>
                  <a:lnTo>
                    <a:pt x="381" y="754"/>
                  </a:lnTo>
                  <a:lnTo>
                    <a:pt x="381" y="756"/>
                  </a:lnTo>
                  <a:lnTo>
                    <a:pt x="368" y="766"/>
                  </a:lnTo>
                  <a:lnTo>
                    <a:pt x="369" y="763"/>
                  </a:lnTo>
                  <a:lnTo>
                    <a:pt x="366" y="766"/>
                  </a:lnTo>
                  <a:lnTo>
                    <a:pt x="356" y="771"/>
                  </a:lnTo>
                  <a:lnTo>
                    <a:pt x="355" y="771"/>
                  </a:lnTo>
                  <a:lnTo>
                    <a:pt x="342" y="776"/>
                  </a:lnTo>
                  <a:lnTo>
                    <a:pt x="341" y="777"/>
                  </a:lnTo>
                  <a:lnTo>
                    <a:pt x="339" y="777"/>
                  </a:lnTo>
                  <a:lnTo>
                    <a:pt x="339" y="776"/>
                  </a:lnTo>
                  <a:lnTo>
                    <a:pt x="328" y="780"/>
                  </a:lnTo>
                  <a:lnTo>
                    <a:pt x="327" y="781"/>
                  </a:lnTo>
                  <a:lnTo>
                    <a:pt x="318" y="781"/>
                  </a:lnTo>
                  <a:lnTo>
                    <a:pt x="317" y="780"/>
                  </a:lnTo>
                  <a:lnTo>
                    <a:pt x="307" y="776"/>
                  </a:lnTo>
                  <a:lnTo>
                    <a:pt x="305" y="776"/>
                  </a:lnTo>
                  <a:lnTo>
                    <a:pt x="292" y="767"/>
                  </a:lnTo>
                  <a:lnTo>
                    <a:pt x="280" y="757"/>
                  </a:lnTo>
                  <a:lnTo>
                    <a:pt x="264" y="741"/>
                  </a:lnTo>
                  <a:lnTo>
                    <a:pt x="257" y="732"/>
                  </a:lnTo>
                  <a:lnTo>
                    <a:pt x="254" y="726"/>
                  </a:lnTo>
                  <a:lnTo>
                    <a:pt x="246" y="713"/>
                  </a:lnTo>
                  <a:lnTo>
                    <a:pt x="241" y="707"/>
                  </a:lnTo>
                  <a:lnTo>
                    <a:pt x="241" y="706"/>
                  </a:lnTo>
                  <a:lnTo>
                    <a:pt x="231" y="687"/>
                  </a:lnTo>
                  <a:lnTo>
                    <a:pt x="229" y="685"/>
                  </a:lnTo>
                  <a:lnTo>
                    <a:pt x="221" y="666"/>
                  </a:lnTo>
                  <a:lnTo>
                    <a:pt x="223" y="666"/>
                  </a:lnTo>
                  <a:lnTo>
                    <a:pt x="219" y="658"/>
                  </a:lnTo>
                  <a:lnTo>
                    <a:pt x="216" y="653"/>
                  </a:lnTo>
                  <a:lnTo>
                    <a:pt x="217" y="658"/>
                  </a:lnTo>
                  <a:lnTo>
                    <a:pt x="207" y="633"/>
                  </a:lnTo>
                  <a:lnTo>
                    <a:pt x="199" y="609"/>
                  </a:lnTo>
                  <a:lnTo>
                    <a:pt x="200" y="609"/>
                  </a:lnTo>
                  <a:lnTo>
                    <a:pt x="196" y="601"/>
                  </a:lnTo>
                  <a:lnTo>
                    <a:pt x="194" y="599"/>
                  </a:lnTo>
                  <a:lnTo>
                    <a:pt x="186" y="572"/>
                  </a:lnTo>
                  <a:lnTo>
                    <a:pt x="176" y="535"/>
                  </a:lnTo>
                  <a:lnTo>
                    <a:pt x="166" y="500"/>
                  </a:lnTo>
                  <a:lnTo>
                    <a:pt x="153" y="452"/>
                  </a:lnTo>
                  <a:lnTo>
                    <a:pt x="149" y="439"/>
                  </a:lnTo>
                  <a:lnTo>
                    <a:pt x="149" y="437"/>
                  </a:lnTo>
                  <a:lnTo>
                    <a:pt x="130" y="356"/>
                  </a:lnTo>
                  <a:lnTo>
                    <a:pt x="108" y="264"/>
                  </a:lnTo>
                  <a:lnTo>
                    <a:pt x="94" y="210"/>
                  </a:lnTo>
                  <a:lnTo>
                    <a:pt x="85" y="173"/>
                  </a:lnTo>
                  <a:lnTo>
                    <a:pt x="77" y="145"/>
                  </a:lnTo>
                  <a:lnTo>
                    <a:pt x="68" y="115"/>
                  </a:lnTo>
                  <a:lnTo>
                    <a:pt x="59" y="94"/>
                  </a:lnTo>
                  <a:lnTo>
                    <a:pt x="59" y="92"/>
                  </a:lnTo>
                  <a:lnTo>
                    <a:pt x="58" y="86"/>
                  </a:lnTo>
                  <a:lnTo>
                    <a:pt x="52" y="65"/>
                  </a:lnTo>
                  <a:lnTo>
                    <a:pt x="45" y="49"/>
                  </a:lnTo>
                  <a:lnTo>
                    <a:pt x="41" y="42"/>
                  </a:lnTo>
                  <a:lnTo>
                    <a:pt x="44" y="49"/>
                  </a:lnTo>
                  <a:lnTo>
                    <a:pt x="38" y="37"/>
                  </a:lnTo>
                  <a:lnTo>
                    <a:pt x="37" y="32"/>
                  </a:lnTo>
                  <a:lnTo>
                    <a:pt x="32" y="25"/>
                  </a:lnTo>
                  <a:lnTo>
                    <a:pt x="28" y="21"/>
                  </a:lnTo>
                  <a:lnTo>
                    <a:pt x="15" y="13"/>
                  </a:lnTo>
                  <a:lnTo>
                    <a:pt x="0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07" name="Freeform 235"/>
            <p:cNvSpPr>
              <a:spLocks noEditPoints="1"/>
            </p:cNvSpPr>
            <p:nvPr/>
          </p:nvSpPr>
          <p:spPr bwMode="auto">
            <a:xfrm>
              <a:off x="1873250" y="4144963"/>
              <a:ext cx="1790700" cy="119063"/>
            </a:xfrm>
            <a:custGeom>
              <a:avLst/>
              <a:gdLst/>
              <a:ahLst/>
              <a:cxnLst>
                <a:cxn ang="0">
                  <a:pos x="774" y="58"/>
                </a:cxn>
                <a:cxn ang="0">
                  <a:pos x="638" y="29"/>
                </a:cxn>
                <a:cxn ang="0">
                  <a:pos x="513" y="1"/>
                </a:cxn>
                <a:cxn ang="0">
                  <a:pos x="548" y="2"/>
                </a:cxn>
                <a:cxn ang="0">
                  <a:pos x="589" y="7"/>
                </a:cxn>
                <a:cxn ang="0">
                  <a:pos x="595" y="8"/>
                </a:cxn>
                <a:cxn ang="0">
                  <a:pos x="662" y="21"/>
                </a:cxn>
                <a:cxn ang="0">
                  <a:pos x="753" y="41"/>
                </a:cxn>
                <a:cxn ang="0">
                  <a:pos x="798" y="49"/>
                </a:cxn>
                <a:cxn ang="0">
                  <a:pos x="818" y="51"/>
                </a:cxn>
                <a:cxn ang="0">
                  <a:pos x="847" y="54"/>
                </a:cxn>
                <a:cxn ang="0">
                  <a:pos x="886" y="58"/>
                </a:cxn>
                <a:cxn ang="0">
                  <a:pos x="931" y="59"/>
                </a:cxn>
                <a:cxn ang="0">
                  <a:pos x="977" y="62"/>
                </a:cxn>
                <a:cxn ang="0">
                  <a:pos x="976" y="75"/>
                </a:cxn>
                <a:cxn ang="0">
                  <a:pos x="933" y="72"/>
                </a:cxn>
                <a:cxn ang="0">
                  <a:pos x="905" y="72"/>
                </a:cxn>
                <a:cxn ang="0">
                  <a:pos x="868" y="69"/>
                </a:cxn>
                <a:cxn ang="0">
                  <a:pos x="859" y="68"/>
                </a:cxn>
                <a:cxn ang="0">
                  <a:pos x="820" y="65"/>
                </a:cxn>
                <a:cxn ang="0">
                  <a:pos x="815" y="64"/>
                </a:cxn>
                <a:cxn ang="0">
                  <a:pos x="797" y="61"/>
                </a:cxn>
                <a:cxn ang="0">
                  <a:pos x="771" y="56"/>
                </a:cxn>
                <a:cxn ang="0">
                  <a:pos x="683" y="38"/>
                </a:cxn>
                <a:cxn ang="0">
                  <a:pos x="638" y="28"/>
                </a:cxn>
                <a:cxn ang="0">
                  <a:pos x="592" y="20"/>
                </a:cxn>
                <a:cxn ang="0">
                  <a:pos x="588" y="20"/>
                </a:cxn>
                <a:cxn ang="0">
                  <a:pos x="570" y="17"/>
                </a:cxn>
                <a:cxn ang="0">
                  <a:pos x="547" y="15"/>
                </a:cxn>
                <a:cxn ang="0">
                  <a:pos x="511" y="14"/>
                </a:cxn>
                <a:cxn ang="0">
                  <a:pos x="412" y="14"/>
                </a:cxn>
                <a:cxn ang="0">
                  <a:pos x="388" y="15"/>
                </a:cxn>
                <a:cxn ang="0">
                  <a:pos x="366" y="15"/>
                </a:cxn>
                <a:cxn ang="0">
                  <a:pos x="358" y="18"/>
                </a:cxn>
                <a:cxn ang="0">
                  <a:pos x="334" y="20"/>
                </a:cxn>
                <a:cxn ang="0">
                  <a:pos x="315" y="25"/>
                </a:cxn>
                <a:cxn ang="0">
                  <a:pos x="273" y="35"/>
                </a:cxn>
                <a:cxn ang="0">
                  <a:pos x="264" y="35"/>
                </a:cxn>
                <a:cxn ang="0">
                  <a:pos x="253" y="39"/>
                </a:cxn>
                <a:cxn ang="0">
                  <a:pos x="184" y="56"/>
                </a:cxn>
                <a:cxn ang="0">
                  <a:pos x="149" y="65"/>
                </a:cxn>
                <a:cxn ang="0">
                  <a:pos x="116" y="69"/>
                </a:cxn>
                <a:cxn ang="0">
                  <a:pos x="102" y="69"/>
                </a:cxn>
                <a:cxn ang="0">
                  <a:pos x="79" y="72"/>
                </a:cxn>
                <a:cxn ang="0">
                  <a:pos x="0" y="61"/>
                </a:cxn>
                <a:cxn ang="0">
                  <a:pos x="92" y="59"/>
                </a:cxn>
                <a:cxn ang="0">
                  <a:pos x="115" y="56"/>
                </a:cxn>
                <a:cxn ang="0">
                  <a:pos x="148" y="52"/>
                </a:cxn>
                <a:cxn ang="0">
                  <a:pos x="182" y="45"/>
                </a:cxn>
                <a:cxn ang="0">
                  <a:pos x="250" y="28"/>
                </a:cxn>
                <a:cxn ang="0">
                  <a:pos x="270" y="22"/>
                </a:cxn>
                <a:cxn ang="0">
                  <a:pos x="314" y="12"/>
                </a:cxn>
                <a:cxn ang="0">
                  <a:pos x="334" y="7"/>
                </a:cxn>
                <a:cxn ang="0">
                  <a:pos x="356" y="5"/>
                </a:cxn>
                <a:cxn ang="0">
                  <a:pos x="388" y="2"/>
                </a:cxn>
              </a:cxnLst>
              <a:rect l="0" t="0" r="r" b="b"/>
              <a:pathLst>
                <a:path w="1128" h="75">
                  <a:moveTo>
                    <a:pt x="774" y="58"/>
                  </a:moveTo>
                  <a:lnTo>
                    <a:pt x="776" y="58"/>
                  </a:lnTo>
                  <a:lnTo>
                    <a:pt x="774" y="58"/>
                  </a:lnTo>
                  <a:close/>
                  <a:moveTo>
                    <a:pt x="638" y="29"/>
                  </a:moveTo>
                  <a:lnTo>
                    <a:pt x="639" y="29"/>
                  </a:lnTo>
                  <a:lnTo>
                    <a:pt x="638" y="29"/>
                  </a:lnTo>
                  <a:close/>
                  <a:moveTo>
                    <a:pt x="420" y="0"/>
                  </a:moveTo>
                  <a:lnTo>
                    <a:pt x="503" y="0"/>
                  </a:lnTo>
                  <a:lnTo>
                    <a:pt x="513" y="1"/>
                  </a:lnTo>
                  <a:lnTo>
                    <a:pt x="526" y="1"/>
                  </a:lnTo>
                  <a:lnTo>
                    <a:pt x="538" y="2"/>
                  </a:lnTo>
                  <a:lnTo>
                    <a:pt x="548" y="2"/>
                  </a:lnTo>
                  <a:lnTo>
                    <a:pt x="562" y="4"/>
                  </a:lnTo>
                  <a:lnTo>
                    <a:pt x="571" y="5"/>
                  </a:lnTo>
                  <a:lnTo>
                    <a:pt x="589" y="7"/>
                  </a:lnTo>
                  <a:lnTo>
                    <a:pt x="588" y="5"/>
                  </a:lnTo>
                  <a:lnTo>
                    <a:pt x="591" y="7"/>
                  </a:lnTo>
                  <a:lnTo>
                    <a:pt x="595" y="8"/>
                  </a:lnTo>
                  <a:lnTo>
                    <a:pt x="638" y="17"/>
                  </a:lnTo>
                  <a:lnTo>
                    <a:pt x="639" y="17"/>
                  </a:lnTo>
                  <a:lnTo>
                    <a:pt x="662" y="21"/>
                  </a:lnTo>
                  <a:lnTo>
                    <a:pt x="685" y="27"/>
                  </a:lnTo>
                  <a:lnTo>
                    <a:pt x="730" y="35"/>
                  </a:lnTo>
                  <a:lnTo>
                    <a:pt x="753" y="41"/>
                  </a:lnTo>
                  <a:lnTo>
                    <a:pt x="774" y="45"/>
                  </a:lnTo>
                  <a:lnTo>
                    <a:pt x="776" y="45"/>
                  </a:lnTo>
                  <a:lnTo>
                    <a:pt x="798" y="49"/>
                  </a:lnTo>
                  <a:lnTo>
                    <a:pt x="817" y="51"/>
                  </a:lnTo>
                  <a:lnTo>
                    <a:pt x="815" y="49"/>
                  </a:lnTo>
                  <a:lnTo>
                    <a:pt x="818" y="51"/>
                  </a:lnTo>
                  <a:lnTo>
                    <a:pt x="823" y="52"/>
                  </a:lnTo>
                  <a:lnTo>
                    <a:pt x="838" y="54"/>
                  </a:lnTo>
                  <a:lnTo>
                    <a:pt x="847" y="54"/>
                  </a:lnTo>
                  <a:lnTo>
                    <a:pt x="861" y="55"/>
                  </a:lnTo>
                  <a:lnTo>
                    <a:pt x="869" y="56"/>
                  </a:lnTo>
                  <a:lnTo>
                    <a:pt x="886" y="58"/>
                  </a:lnTo>
                  <a:lnTo>
                    <a:pt x="892" y="58"/>
                  </a:lnTo>
                  <a:lnTo>
                    <a:pt x="906" y="59"/>
                  </a:lnTo>
                  <a:lnTo>
                    <a:pt x="931" y="59"/>
                  </a:lnTo>
                  <a:lnTo>
                    <a:pt x="936" y="61"/>
                  </a:lnTo>
                  <a:lnTo>
                    <a:pt x="959" y="61"/>
                  </a:lnTo>
                  <a:lnTo>
                    <a:pt x="977" y="62"/>
                  </a:lnTo>
                  <a:lnTo>
                    <a:pt x="1128" y="62"/>
                  </a:lnTo>
                  <a:lnTo>
                    <a:pt x="1128" y="75"/>
                  </a:lnTo>
                  <a:lnTo>
                    <a:pt x="976" y="75"/>
                  </a:lnTo>
                  <a:lnTo>
                    <a:pt x="958" y="74"/>
                  </a:lnTo>
                  <a:lnTo>
                    <a:pt x="936" y="74"/>
                  </a:lnTo>
                  <a:lnTo>
                    <a:pt x="933" y="72"/>
                  </a:lnTo>
                  <a:lnTo>
                    <a:pt x="929" y="71"/>
                  </a:lnTo>
                  <a:lnTo>
                    <a:pt x="929" y="72"/>
                  </a:lnTo>
                  <a:lnTo>
                    <a:pt x="905" y="72"/>
                  </a:lnTo>
                  <a:lnTo>
                    <a:pt x="891" y="71"/>
                  </a:lnTo>
                  <a:lnTo>
                    <a:pt x="885" y="71"/>
                  </a:lnTo>
                  <a:lnTo>
                    <a:pt x="868" y="69"/>
                  </a:lnTo>
                  <a:lnTo>
                    <a:pt x="877" y="69"/>
                  </a:lnTo>
                  <a:lnTo>
                    <a:pt x="859" y="66"/>
                  </a:lnTo>
                  <a:lnTo>
                    <a:pt x="859" y="68"/>
                  </a:lnTo>
                  <a:lnTo>
                    <a:pt x="845" y="66"/>
                  </a:lnTo>
                  <a:lnTo>
                    <a:pt x="837" y="66"/>
                  </a:lnTo>
                  <a:lnTo>
                    <a:pt x="820" y="65"/>
                  </a:lnTo>
                  <a:lnTo>
                    <a:pt x="818" y="64"/>
                  </a:lnTo>
                  <a:lnTo>
                    <a:pt x="815" y="62"/>
                  </a:lnTo>
                  <a:lnTo>
                    <a:pt x="815" y="64"/>
                  </a:lnTo>
                  <a:lnTo>
                    <a:pt x="797" y="62"/>
                  </a:lnTo>
                  <a:lnTo>
                    <a:pt x="803" y="62"/>
                  </a:lnTo>
                  <a:lnTo>
                    <a:pt x="797" y="61"/>
                  </a:lnTo>
                  <a:lnTo>
                    <a:pt x="774" y="56"/>
                  </a:lnTo>
                  <a:lnTo>
                    <a:pt x="774" y="58"/>
                  </a:lnTo>
                  <a:lnTo>
                    <a:pt x="771" y="56"/>
                  </a:lnTo>
                  <a:lnTo>
                    <a:pt x="750" y="52"/>
                  </a:lnTo>
                  <a:lnTo>
                    <a:pt x="727" y="47"/>
                  </a:lnTo>
                  <a:lnTo>
                    <a:pt x="683" y="38"/>
                  </a:lnTo>
                  <a:lnTo>
                    <a:pt x="682" y="38"/>
                  </a:lnTo>
                  <a:lnTo>
                    <a:pt x="659" y="32"/>
                  </a:lnTo>
                  <a:lnTo>
                    <a:pt x="638" y="28"/>
                  </a:lnTo>
                  <a:lnTo>
                    <a:pt x="638" y="29"/>
                  </a:lnTo>
                  <a:lnTo>
                    <a:pt x="635" y="28"/>
                  </a:lnTo>
                  <a:lnTo>
                    <a:pt x="592" y="20"/>
                  </a:lnTo>
                  <a:lnTo>
                    <a:pt x="591" y="20"/>
                  </a:lnTo>
                  <a:lnTo>
                    <a:pt x="588" y="18"/>
                  </a:lnTo>
                  <a:lnTo>
                    <a:pt x="588" y="20"/>
                  </a:lnTo>
                  <a:lnTo>
                    <a:pt x="570" y="18"/>
                  </a:lnTo>
                  <a:lnTo>
                    <a:pt x="577" y="18"/>
                  </a:lnTo>
                  <a:lnTo>
                    <a:pt x="570" y="17"/>
                  </a:lnTo>
                  <a:lnTo>
                    <a:pt x="561" y="15"/>
                  </a:lnTo>
                  <a:lnTo>
                    <a:pt x="561" y="17"/>
                  </a:lnTo>
                  <a:lnTo>
                    <a:pt x="547" y="15"/>
                  </a:lnTo>
                  <a:lnTo>
                    <a:pt x="537" y="15"/>
                  </a:lnTo>
                  <a:lnTo>
                    <a:pt x="524" y="14"/>
                  </a:lnTo>
                  <a:lnTo>
                    <a:pt x="511" y="14"/>
                  </a:lnTo>
                  <a:lnTo>
                    <a:pt x="501" y="12"/>
                  </a:lnTo>
                  <a:lnTo>
                    <a:pt x="422" y="12"/>
                  </a:lnTo>
                  <a:lnTo>
                    <a:pt x="412" y="14"/>
                  </a:lnTo>
                  <a:lnTo>
                    <a:pt x="412" y="12"/>
                  </a:lnTo>
                  <a:lnTo>
                    <a:pt x="410" y="14"/>
                  </a:lnTo>
                  <a:lnTo>
                    <a:pt x="388" y="15"/>
                  </a:lnTo>
                  <a:lnTo>
                    <a:pt x="383" y="15"/>
                  </a:lnTo>
                  <a:lnTo>
                    <a:pt x="366" y="17"/>
                  </a:lnTo>
                  <a:lnTo>
                    <a:pt x="366" y="15"/>
                  </a:lnTo>
                  <a:lnTo>
                    <a:pt x="358" y="17"/>
                  </a:lnTo>
                  <a:lnTo>
                    <a:pt x="346" y="18"/>
                  </a:lnTo>
                  <a:lnTo>
                    <a:pt x="358" y="18"/>
                  </a:lnTo>
                  <a:lnTo>
                    <a:pt x="344" y="20"/>
                  </a:lnTo>
                  <a:lnTo>
                    <a:pt x="334" y="21"/>
                  </a:lnTo>
                  <a:lnTo>
                    <a:pt x="334" y="20"/>
                  </a:lnTo>
                  <a:lnTo>
                    <a:pt x="321" y="24"/>
                  </a:lnTo>
                  <a:lnTo>
                    <a:pt x="319" y="25"/>
                  </a:lnTo>
                  <a:lnTo>
                    <a:pt x="315" y="25"/>
                  </a:lnTo>
                  <a:lnTo>
                    <a:pt x="315" y="24"/>
                  </a:lnTo>
                  <a:lnTo>
                    <a:pt x="275" y="34"/>
                  </a:lnTo>
                  <a:lnTo>
                    <a:pt x="273" y="35"/>
                  </a:lnTo>
                  <a:lnTo>
                    <a:pt x="270" y="35"/>
                  </a:lnTo>
                  <a:lnTo>
                    <a:pt x="270" y="34"/>
                  </a:lnTo>
                  <a:lnTo>
                    <a:pt x="264" y="35"/>
                  </a:lnTo>
                  <a:lnTo>
                    <a:pt x="254" y="39"/>
                  </a:lnTo>
                  <a:lnTo>
                    <a:pt x="256" y="38"/>
                  </a:lnTo>
                  <a:lnTo>
                    <a:pt x="253" y="39"/>
                  </a:lnTo>
                  <a:lnTo>
                    <a:pt x="248" y="41"/>
                  </a:lnTo>
                  <a:lnTo>
                    <a:pt x="230" y="45"/>
                  </a:lnTo>
                  <a:lnTo>
                    <a:pt x="184" y="56"/>
                  </a:lnTo>
                  <a:lnTo>
                    <a:pt x="170" y="61"/>
                  </a:lnTo>
                  <a:lnTo>
                    <a:pt x="162" y="62"/>
                  </a:lnTo>
                  <a:lnTo>
                    <a:pt x="149" y="65"/>
                  </a:lnTo>
                  <a:lnTo>
                    <a:pt x="139" y="66"/>
                  </a:lnTo>
                  <a:lnTo>
                    <a:pt x="126" y="68"/>
                  </a:lnTo>
                  <a:lnTo>
                    <a:pt x="116" y="69"/>
                  </a:lnTo>
                  <a:lnTo>
                    <a:pt x="112" y="69"/>
                  </a:lnTo>
                  <a:lnTo>
                    <a:pt x="102" y="71"/>
                  </a:lnTo>
                  <a:lnTo>
                    <a:pt x="102" y="69"/>
                  </a:lnTo>
                  <a:lnTo>
                    <a:pt x="94" y="71"/>
                  </a:lnTo>
                  <a:lnTo>
                    <a:pt x="89" y="72"/>
                  </a:lnTo>
                  <a:lnTo>
                    <a:pt x="79" y="72"/>
                  </a:lnTo>
                  <a:lnTo>
                    <a:pt x="69" y="74"/>
                  </a:lnTo>
                  <a:lnTo>
                    <a:pt x="0" y="74"/>
                  </a:lnTo>
                  <a:lnTo>
                    <a:pt x="0" y="61"/>
                  </a:lnTo>
                  <a:lnTo>
                    <a:pt x="68" y="61"/>
                  </a:lnTo>
                  <a:lnTo>
                    <a:pt x="78" y="59"/>
                  </a:lnTo>
                  <a:lnTo>
                    <a:pt x="92" y="59"/>
                  </a:lnTo>
                  <a:lnTo>
                    <a:pt x="101" y="58"/>
                  </a:lnTo>
                  <a:lnTo>
                    <a:pt x="111" y="56"/>
                  </a:lnTo>
                  <a:lnTo>
                    <a:pt x="115" y="56"/>
                  </a:lnTo>
                  <a:lnTo>
                    <a:pt x="125" y="55"/>
                  </a:lnTo>
                  <a:lnTo>
                    <a:pt x="138" y="54"/>
                  </a:lnTo>
                  <a:lnTo>
                    <a:pt x="148" y="52"/>
                  </a:lnTo>
                  <a:lnTo>
                    <a:pt x="160" y="51"/>
                  </a:lnTo>
                  <a:lnTo>
                    <a:pt x="167" y="49"/>
                  </a:lnTo>
                  <a:lnTo>
                    <a:pt x="182" y="45"/>
                  </a:lnTo>
                  <a:lnTo>
                    <a:pt x="227" y="34"/>
                  </a:lnTo>
                  <a:lnTo>
                    <a:pt x="246" y="29"/>
                  </a:lnTo>
                  <a:lnTo>
                    <a:pt x="250" y="28"/>
                  </a:lnTo>
                  <a:lnTo>
                    <a:pt x="260" y="24"/>
                  </a:lnTo>
                  <a:lnTo>
                    <a:pt x="261" y="24"/>
                  </a:lnTo>
                  <a:lnTo>
                    <a:pt x="270" y="22"/>
                  </a:lnTo>
                  <a:lnTo>
                    <a:pt x="273" y="22"/>
                  </a:lnTo>
                  <a:lnTo>
                    <a:pt x="295" y="17"/>
                  </a:lnTo>
                  <a:lnTo>
                    <a:pt x="314" y="12"/>
                  </a:lnTo>
                  <a:lnTo>
                    <a:pt x="318" y="12"/>
                  </a:lnTo>
                  <a:lnTo>
                    <a:pt x="331" y="8"/>
                  </a:lnTo>
                  <a:lnTo>
                    <a:pt x="334" y="7"/>
                  </a:lnTo>
                  <a:lnTo>
                    <a:pt x="332" y="8"/>
                  </a:lnTo>
                  <a:lnTo>
                    <a:pt x="342" y="7"/>
                  </a:lnTo>
                  <a:lnTo>
                    <a:pt x="356" y="5"/>
                  </a:lnTo>
                  <a:lnTo>
                    <a:pt x="365" y="4"/>
                  </a:lnTo>
                  <a:lnTo>
                    <a:pt x="382" y="2"/>
                  </a:lnTo>
                  <a:lnTo>
                    <a:pt x="388" y="2"/>
                  </a:lnTo>
                  <a:lnTo>
                    <a:pt x="410" y="1"/>
                  </a:lnTo>
                  <a:lnTo>
                    <a:pt x="420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08" name="Line 236"/>
            <p:cNvSpPr>
              <a:spLocks noChangeShapeType="1"/>
            </p:cNvSpPr>
            <p:nvPr/>
          </p:nvSpPr>
          <p:spPr bwMode="auto">
            <a:xfrm>
              <a:off x="3503613" y="5816600"/>
              <a:ext cx="1588" cy="1588"/>
            </a:xfrm>
            <a:prstGeom prst="line">
              <a:avLst/>
            </a:prstGeom>
            <a:noFill/>
            <a:ln w="12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09" name="Freeform 237"/>
            <p:cNvSpPr>
              <a:spLocks/>
            </p:cNvSpPr>
            <p:nvPr/>
          </p:nvSpPr>
          <p:spPr bwMode="auto">
            <a:xfrm>
              <a:off x="3600450" y="5786438"/>
              <a:ext cx="107950" cy="1031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0"/>
                </a:cxn>
                <a:cxn ang="0">
                  <a:pos x="37" y="4"/>
                </a:cxn>
                <a:cxn ang="0">
                  <a:pos x="32" y="6"/>
                </a:cxn>
                <a:cxn ang="0">
                  <a:pos x="32" y="9"/>
                </a:cxn>
                <a:cxn ang="0">
                  <a:pos x="33" y="9"/>
                </a:cxn>
                <a:cxn ang="0">
                  <a:pos x="33" y="11"/>
                </a:cxn>
                <a:cxn ang="0">
                  <a:pos x="40" y="21"/>
                </a:cxn>
                <a:cxn ang="0">
                  <a:pos x="46" y="13"/>
                </a:cxn>
                <a:cxn ang="0">
                  <a:pos x="47" y="10"/>
                </a:cxn>
                <a:cxn ang="0">
                  <a:pos x="47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1" y="4"/>
                </a:cxn>
                <a:cxn ang="0">
                  <a:pos x="41" y="0"/>
                </a:cxn>
                <a:cxn ang="0">
                  <a:pos x="66" y="0"/>
                </a:cxn>
                <a:cxn ang="0">
                  <a:pos x="66" y="4"/>
                </a:cxn>
                <a:cxn ang="0">
                  <a:pos x="63" y="4"/>
                </a:cxn>
                <a:cxn ang="0">
                  <a:pos x="54" y="9"/>
                </a:cxn>
                <a:cxn ang="0">
                  <a:pos x="51" y="11"/>
                </a:cxn>
                <a:cxn ang="0">
                  <a:pos x="49" y="16"/>
                </a:cxn>
                <a:cxn ang="0">
                  <a:pos x="41" y="26"/>
                </a:cxn>
                <a:cxn ang="0">
                  <a:pos x="53" y="47"/>
                </a:cxn>
                <a:cxn ang="0">
                  <a:pos x="56" y="53"/>
                </a:cxn>
                <a:cxn ang="0">
                  <a:pos x="59" y="57"/>
                </a:cxn>
                <a:cxn ang="0">
                  <a:pos x="61" y="60"/>
                </a:cxn>
                <a:cxn ang="0">
                  <a:pos x="64" y="61"/>
                </a:cxn>
                <a:cxn ang="0">
                  <a:pos x="66" y="63"/>
                </a:cxn>
                <a:cxn ang="0">
                  <a:pos x="68" y="63"/>
                </a:cxn>
                <a:cxn ang="0">
                  <a:pos x="68" y="65"/>
                </a:cxn>
                <a:cxn ang="0">
                  <a:pos x="32" y="65"/>
                </a:cxn>
                <a:cxn ang="0">
                  <a:pos x="32" y="63"/>
                </a:cxn>
                <a:cxn ang="0">
                  <a:pos x="34" y="63"/>
                </a:cxn>
                <a:cxn ang="0">
                  <a:pos x="37" y="61"/>
                </a:cxn>
                <a:cxn ang="0">
                  <a:pos x="39" y="60"/>
                </a:cxn>
                <a:cxn ang="0">
                  <a:pos x="36" y="54"/>
                </a:cxn>
                <a:cxn ang="0">
                  <a:pos x="29" y="43"/>
                </a:cxn>
                <a:cxn ang="0">
                  <a:pos x="24" y="50"/>
                </a:cxn>
                <a:cxn ang="0">
                  <a:pos x="23" y="53"/>
                </a:cxn>
                <a:cxn ang="0">
                  <a:pos x="20" y="56"/>
                </a:cxn>
                <a:cxn ang="0">
                  <a:pos x="20" y="61"/>
                </a:cxn>
                <a:cxn ang="0">
                  <a:pos x="22" y="61"/>
                </a:cxn>
                <a:cxn ang="0">
                  <a:pos x="23" y="63"/>
                </a:cxn>
                <a:cxn ang="0">
                  <a:pos x="27" y="63"/>
                </a:cxn>
                <a:cxn ang="0">
                  <a:pos x="27" y="65"/>
                </a:cxn>
                <a:cxn ang="0">
                  <a:pos x="0" y="65"/>
                </a:cxn>
                <a:cxn ang="0">
                  <a:pos x="0" y="63"/>
                </a:cxn>
                <a:cxn ang="0">
                  <a:pos x="3" y="63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13" y="57"/>
                </a:cxn>
                <a:cxn ang="0">
                  <a:pos x="17" y="53"/>
                </a:cxn>
                <a:cxn ang="0">
                  <a:pos x="22" y="47"/>
                </a:cxn>
                <a:cxn ang="0">
                  <a:pos x="27" y="38"/>
                </a:cxn>
                <a:cxn ang="0">
                  <a:pos x="16" y="19"/>
                </a:cxn>
                <a:cxn ang="0">
                  <a:pos x="13" y="14"/>
                </a:cxn>
                <a:cxn ang="0">
                  <a:pos x="12" y="11"/>
                </a:cxn>
                <a:cxn ang="0">
                  <a:pos x="10" y="10"/>
                </a:cxn>
                <a:cxn ang="0">
                  <a:pos x="9" y="7"/>
                </a:cxn>
                <a:cxn ang="0">
                  <a:pos x="6" y="7"/>
                </a:cxn>
                <a:cxn ang="0">
                  <a:pos x="3" y="4"/>
                </a:cxn>
                <a:cxn ang="0">
                  <a:pos x="0" y="4"/>
                </a:cxn>
                <a:cxn ang="0">
                  <a:pos x="0" y="0"/>
                </a:cxn>
              </a:cxnLst>
              <a:rect l="0" t="0" r="r" b="b"/>
              <a:pathLst>
                <a:path w="68" h="65">
                  <a:moveTo>
                    <a:pt x="0" y="0"/>
                  </a:moveTo>
                  <a:lnTo>
                    <a:pt x="37" y="0"/>
                  </a:lnTo>
                  <a:lnTo>
                    <a:pt x="37" y="4"/>
                  </a:lnTo>
                  <a:lnTo>
                    <a:pt x="32" y="6"/>
                  </a:lnTo>
                  <a:lnTo>
                    <a:pt x="32" y="9"/>
                  </a:lnTo>
                  <a:lnTo>
                    <a:pt x="33" y="9"/>
                  </a:lnTo>
                  <a:lnTo>
                    <a:pt x="33" y="11"/>
                  </a:lnTo>
                  <a:lnTo>
                    <a:pt x="40" y="21"/>
                  </a:lnTo>
                  <a:lnTo>
                    <a:pt x="46" y="13"/>
                  </a:lnTo>
                  <a:lnTo>
                    <a:pt x="47" y="10"/>
                  </a:lnTo>
                  <a:lnTo>
                    <a:pt x="47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1" y="4"/>
                  </a:lnTo>
                  <a:lnTo>
                    <a:pt x="41" y="0"/>
                  </a:lnTo>
                  <a:lnTo>
                    <a:pt x="66" y="0"/>
                  </a:lnTo>
                  <a:lnTo>
                    <a:pt x="66" y="4"/>
                  </a:lnTo>
                  <a:lnTo>
                    <a:pt x="63" y="4"/>
                  </a:lnTo>
                  <a:lnTo>
                    <a:pt x="54" y="9"/>
                  </a:lnTo>
                  <a:lnTo>
                    <a:pt x="51" y="11"/>
                  </a:lnTo>
                  <a:lnTo>
                    <a:pt x="49" y="16"/>
                  </a:lnTo>
                  <a:lnTo>
                    <a:pt x="41" y="26"/>
                  </a:lnTo>
                  <a:lnTo>
                    <a:pt x="53" y="47"/>
                  </a:lnTo>
                  <a:lnTo>
                    <a:pt x="56" y="53"/>
                  </a:lnTo>
                  <a:lnTo>
                    <a:pt x="59" y="57"/>
                  </a:lnTo>
                  <a:lnTo>
                    <a:pt x="61" y="60"/>
                  </a:lnTo>
                  <a:lnTo>
                    <a:pt x="64" y="61"/>
                  </a:lnTo>
                  <a:lnTo>
                    <a:pt x="66" y="63"/>
                  </a:lnTo>
                  <a:lnTo>
                    <a:pt x="68" y="63"/>
                  </a:lnTo>
                  <a:lnTo>
                    <a:pt x="68" y="65"/>
                  </a:lnTo>
                  <a:lnTo>
                    <a:pt x="32" y="65"/>
                  </a:lnTo>
                  <a:lnTo>
                    <a:pt x="32" y="63"/>
                  </a:lnTo>
                  <a:lnTo>
                    <a:pt x="34" y="63"/>
                  </a:lnTo>
                  <a:lnTo>
                    <a:pt x="37" y="61"/>
                  </a:lnTo>
                  <a:lnTo>
                    <a:pt x="39" y="60"/>
                  </a:lnTo>
                  <a:lnTo>
                    <a:pt x="36" y="54"/>
                  </a:lnTo>
                  <a:lnTo>
                    <a:pt x="29" y="43"/>
                  </a:lnTo>
                  <a:lnTo>
                    <a:pt x="24" y="50"/>
                  </a:lnTo>
                  <a:lnTo>
                    <a:pt x="23" y="53"/>
                  </a:lnTo>
                  <a:lnTo>
                    <a:pt x="20" y="56"/>
                  </a:lnTo>
                  <a:lnTo>
                    <a:pt x="20" y="61"/>
                  </a:lnTo>
                  <a:lnTo>
                    <a:pt x="22" y="61"/>
                  </a:lnTo>
                  <a:lnTo>
                    <a:pt x="23" y="63"/>
                  </a:lnTo>
                  <a:lnTo>
                    <a:pt x="27" y="63"/>
                  </a:lnTo>
                  <a:lnTo>
                    <a:pt x="27" y="65"/>
                  </a:lnTo>
                  <a:lnTo>
                    <a:pt x="0" y="65"/>
                  </a:lnTo>
                  <a:lnTo>
                    <a:pt x="0" y="63"/>
                  </a:lnTo>
                  <a:lnTo>
                    <a:pt x="3" y="63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13" y="57"/>
                  </a:lnTo>
                  <a:lnTo>
                    <a:pt x="17" y="53"/>
                  </a:lnTo>
                  <a:lnTo>
                    <a:pt x="22" y="47"/>
                  </a:lnTo>
                  <a:lnTo>
                    <a:pt x="27" y="38"/>
                  </a:lnTo>
                  <a:lnTo>
                    <a:pt x="16" y="19"/>
                  </a:lnTo>
                  <a:lnTo>
                    <a:pt x="13" y="14"/>
                  </a:lnTo>
                  <a:lnTo>
                    <a:pt x="12" y="11"/>
                  </a:lnTo>
                  <a:lnTo>
                    <a:pt x="10" y="10"/>
                  </a:lnTo>
                  <a:lnTo>
                    <a:pt x="9" y="7"/>
                  </a:lnTo>
                  <a:lnTo>
                    <a:pt x="6" y="7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" name="Group 757"/>
          <p:cNvGrpSpPr>
            <a:grpSpLocks noChangeAspect="1"/>
          </p:cNvGrpSpPr>
          <p:nvPr/>
        </p:nvGrpSpPr>
        <p:grpSpPr>
          <a:xfrm>
            <a:off x="3739833" y="3667125"/>
            <a:ext cx="2347436" cy="2113535"/>
            <a:chOff x="3865563" y="3895725"/>
            <a:chExt cx="2214562" cy="1993901"/>
          </a:xfrm>
        </p:grpSpPr>
        <p:sp>
          <p:nvSpPr>
            <p:cNvPr id="259318" name="Rectangle 246"/>
            <p:cNvSpPr>
              <a:spLocks noChangeArrowheads="1"/>
            </p:cNvSpPr>
            <p:nvPr/>
          </p:nvSpPr>
          <p:spPr bwMode="auto">
            <a:xfrm>
              <a:off x="4246563" y="3962400"/>
              <a:ext cx="1790700" cy="1736725"/>
            </a:xfrm>
            <a:prstGeom prst="rect">
              <a:avLst/>
            </a:prstGeom>
            <a:noFill/>
            <a:ln w="8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19" name="Line 247"/>
            <p:cNvSpPr>
              <a:spLocks noChangeShapeType="1"/>
            </p:cNvSpPr>
            <p:nvPr/>
          </p:nvSpPr>
          <p:spPr bwMode="auto">
            <a:xfrm flipV="1">
              <a:off x="4246563" y="3962400"/>
              <a:ext cx="1588" cy="1736725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20" name="Line 248"/>
            <p:cNvSpPr>
              <a:spLocks noChangeShapeType="1"/>
            </p:cNvSpPr>
            <p:nvPr/>
          </p:nvSpPr>
          <p:spPr bwMode="auto">
            <a:xfrm flipH="1">
              <a:off x="4246563" y="5410200"/>
              <a:ext cx="49213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21" name="Line 249"/>
            <p:cNvSpPr>
              <a:spLocks noChangeShapeType="1"/>
            </p:cNvSpPr>
            <p:nvPr/>
          </p:nvSpPr>
          <p:spPr bwMode="auto">
            <a:xfrm flipH="1">
              <a:off x="4246563" y="5265738"/>
              <a:ext cx="22225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22" name="Line 250"/>
            <p:cNvSpPr>
              <a:spLocks noChangeShapeType="1"/>
            </p:cNvSpPr>
            <p:nvPr/>
          </p:nvSpPr>
          <p:spPr bwMode="auto">
            <a:xfrm flipH="1">
              <a:off x="4246563" y="5121275"/>
              <a:ext cx="22225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23" name="Line 251"/>
            <p:cNvSpPr>
              <a:spLocks noChangeShapeType="1"/>
            </p:cNvSpPr>
            <p:nvPr/>
          </p:nvSpPr>
          <p:spPr bwMode="auto">
            <a:xfrm flipH="1">
              <a:off x="4246563" y="4975225"/>
              <a:ext cx="22225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24" name="Line 252"/>
            <p:cNvSpPr>
              <a:spLocks noChangeShapeType="1"/>
            </p:cNvSpPr>
            <p:nvPr/>
          </p:nvSpPr>
          <p:spPr bwMode="auto">
            <a:xfrm flipH="1">
              <a:off x="4246563" y="4830763"/>
              <a:ext cx="22225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25" name="Line 253"/>
            <p:cNvSpPr>
              <a:spLocks noChangeShapeType="1"/>
            </p:cNvSpPr>
            <p:nvPr/>
          </p:nvSpPr>
          <p:spPr bwMode="auto">
            <a:xfrm flipH="1">
              <a:off x="4246563" y="4686300"/>
              <a:ext cx="49213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26" name="Line 254"/>
            <p:cNvSpPr>
              <a:spLocks noChangeShapeType="1"/>
            </p:cNvSpPr>
            <p:nvPr/>
          </p:nvSpPr>
          <p:spPr bwMode="auto">
            <a:xfrm flipH="1">
              <a:off x="4246563" y="4538663"/>
              <a:ext cx="22225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27" name="Line 255"/>
            <p:cNvSpPr>
              <a:spLocks noChangeShapeType="1"/>
            </p:cNvSpPr>
            <p:nvPr/>
          </p:nvSpPr>
          <p:spPr bwMode="auto">
            <a:xfrm flipH="1">
              <a:off x="4246563" y="4394200"/>
              <a:ext cx="22225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28" name="Line 256"/>
            <p:cNvSpPr>
              <a:spLocks noChangeShapeType="1"/>
            </p:cNvSpPr>
            <p:nvPr/>
          </p:nvSpPr>
          <p:spPr bwMode="auto">
            <a:xfrm flipH="1">
              <a:off x="4246563" y="4249738"/>
              <a:ext cx="22225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29" name="Line 257"/>
            <p:cNvSpPr>
              <a:spLocks noChangeShapeType="1"/>
            </p:cNvSpPr>
            <p:nvPr/>
          </p:nvSpPr>
          <p:spPr bwMode="auto">
            <a:xfrm flipH="1">
              <a:off x="4246563" y="4105275"/>
              <a:ext cx="22225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30" name="Line 258"/>
            <p:cNvSpPr>
              <a:spLocks noChangeShapeType="1"/>
            </p:cNvSpPr>
            <p:nvPr/>
          </p:nvSpPr>
          <p:spPr bwMode="auto">
            <a:xfrm flipH="1">
              <a:off x="4246563" y="3962400"/>
              <a:ext cx="49213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31" name="Line 259"/>
            <p:cNvSpPr>
              <a:spLocks noChangeShapeType="1"/>
            </p:cNvSpPr>
            <p:nvPr/>
          </p:nvSpPr>
          <p:spPr bwMode="auto">
            <a:xfrm flipH="1">
              <a:off x="4246563" y="5410200"/>
              <a:ext cx="49213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32" name="Line 260"/>
            <p:cNvSpPr>
              <a:spLocks noChangeShapeType="1"/>
            </p:cNvSpPr>
            <p:nvPr/>
          </p:nvSpPr>
          <p:spPr bwMode="auto">
            <a:xfrm flipH="1">
              <a:off x="4246563" y="5554663"/>
              <a:ext cx="22225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33" name="Line 261"/>
            <p:cNvSpPr>
              <a:spLocks noChangeShapeType="1"/>
            </p:cNvSpPr>
            <p:nvPr/>
          </p:nvSpPr>
          <p:spPr bwMode="auto">
            <a:xfrm flipH="1">
              <a:off x="4246563" y="5699125"/>
              <a:ext cx="22225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34" name="Freeform 262"/>
            <p:cNvSpPr>
              <a:spLocks noEditPoints="1"/>
            </p:cNvSpPr>
            <p:nvPr/>
          </p:nvSpPr>
          <p:spPr bwMode="auto">
            <a:xfrm>
              <a:off x="4106863" y="5345113"/>
              <a:ext cx="80963" cy="131763"/>
            </a:xfrm>
            <a:custGeom>
              <a:avLst/>
              <a:gdLst/>
              <a:ahLst/>
              <a:cxnLst>
                <a:cxn ang="0">
                  <a:pos x="51" y="41"/>
                </a:cxn>
                <a:cxn ang="0">
                  <a:pos x="51" y="52"/>
                </a:cxn>
                <a:cxn ang="0">
                  <a:pos x="48" y="64"/>
                </a:cxn>
                <a:cxn ang="0">
                  <a:pos x="45" y="72"/>
                </a:cxn>
                <a:cxn ang="0">
                  <a:pos x="42" y="75"/>
                </a:cxn>
                <a:cxn ang="0">
                  <a:pos x="38" y="78"/>
                </a:cxn>
                <a:cxn ang="0">
                  <a:pos x="35" y="81"/>
                </a:cxn>
                <a:cxn ang="0">
                  <a:pos x="32" y="82"/>
                </a:cxn>
                <a:cxn ang="0">
                  <a:pos x="28" y="83"/>
                </a:cxn>
                <a:cxn ang="0">
                  <a:pos x="21" y="83"/>
                </a:cxn>
                <a:cxn ang="0">
                  <a:pos x="18" y="82"/>
                </a:cxn>
                <a:cxn ang="0">
                  <a:pos x="14" y="81"/>
                </a:cxn>
                <a:cxn ang="0">
                  <a:pos x="11" y="76"/>
                </a:cxn>
                <a:cxn ang="0">
                  <a:pos x="7" y="72"/>
                </a:cxn>
                <a:cxn ang="0">
                  <a:pos x="5" y="69"/>
                </a:cxn>
                <a:cxn ang="0">
                  <a:pos x="2" y="65"/>
                </a:cxn>
                <a:cxn ang="0">
                  <a:pos x="1" y="62"/>
                </a:cxn>
                <a:cxn ang="0">
                  <a:pos x="0" y="52"/>
                </a:cxn>
                <a:cxn ang="0">
                  <a:pos x="0" y="29"/>
                </a:cxn>
                <a:cxn ang="0">
                  <a:pos x="2" y="18"/>
                </a:cxn>
                <a:cxn ang="0">
                  <a:pos x="5" y="12"/>
                </a:cxn>
                <a:cxn ang="0">
                  <a:pos x="8" y="8"/>
                </a:cxn>
                <a:cxn ang="0">
                  <a:pos x="12" y="4"/>
                </a:cxn>
                <a:cxn ang="0">
                  <a:pos x="17" y="1"/>
                </a:cxn>
                <a:cxn ang="0">
                  <a:pos x="21" y="0"/>
                </a:cxn>
                <a:cxn ang="0">
                  <a:pos x="29" y="0"/>
                </a:cxn>
                <a:cxn ang="0">
                  <a:pos x="34" y="1"/>
                </a:cxn>
                <a:cxn ang="0">
                  <a:pos x="38" y="4"/>
                </a:cxn>
                <a:cxn ang="0">
                  <a:pos x="42" y="8"/>
                </a:cxn>
                <a:cxn ang="0">
                  <a:pos x="48" y="17"/>
                </a:cxn>
                <a:cxn ang="0">
                  <a:pos x="51" y="29"/>
                </a:cxn>
                <a:cxn ang="0">
                  <a:pos x="51" y="41"/>
                </a:cxn>
                <a:cxn ang="0">
                  <a:pos x="34" y="41"/>
                </a:cxn>
                <a:cxn ang="0">
                  <a:pos x="34" y="11"/>
                </a:cxn>
                <a:cxn ang="0">
                  <a:pos x="32" y="8"/>
                </a:cxn>
                <a:cxn ang="0">
                  <a:pos x="28" y="4"/>
                </a:cxn>
                <a:cxn ang="0">
                  <a:pos x="21" y="4"/>
                </a:cxn>
                <a:cxn ang="0">
                  <a:pos x="19" y="7"/>
                </a:cxn>
                <a:cxn ang="0">
                  <a:pos x="18" y="8"/>
                </a:cxn>
                <a:cxn ang="0">
                  <a:pos x="18" y="12"/>
                </a:cxn>
                <a:cxn ang="0">
                  <a:pos x="17" y="18"/>
                </a:cxn>
                <a:cxn ang="0">
                  <a:pos x="17" y="64"/>
                </a:cxn>
                <a:cxn ang="0">
                  <a:pos x="18" y="68"/>
                </a:cxn>
                <a:cxn ang="0">
                  <a:pos x="18" y="72"/>
                </a:cxn>
                <a:cxn ang="0">
                  <a:pos x="21" y="78"/>
                </a:cxn>
                <a:cxn ang="0">
                  <a:pos x="22" y="79"/>
                </a:cxn>
                <a:cxn ang="0">
                  <a:pos x="27" y="79"/>
                </a:cxn>
                <a:cxn ang="0">
                  <a:pos x="29" y="78"/>
                </a:cxn>
                <a:cxn ang="0">
                  <a:pos x="29" y="76"/>
                </a:cxn>
                <a:cxn ang="0">
                  <a:pos x="32" y="73"/>
                </a:cxn>
                <a:cxn ang="0">
                  <a:pos x="34" y="71"/>
                </a:cxn>
                <a:cxn ang="0">
                  <a:pos x="34" y="66"/>
                </a:cxn>
                <a:cxn ang="0">
                  <a:pos x="34" y="41"/>
                </a:cxn>
              </a:cxnLst>
              <a:rect l="0" t="0" r="r" b="b"/>
              <a:pathLst>
                <a:path w="51" h="83">
                  <a:moveTo>
                    <a:pt x="51" y="41"/>
                  </a:moveTo>
                  <a:lnTo>
                    <a:pt x="51" y="52"/>
                  </a:lnTo>
                  <a:lnTo>
                    <a:pt x="48" y="64"/>
                  </a:lnTo>
                  <a:lnTo>
                    <a:pt x="45" y="72"/>
                  </a:lnTo>
                  <a:lnTo>
                    <a:pt x="42" y="75"/>
                  </a:lnTo>
                  <a:lnTo>
                    <a:pt x="38" y="78"/>
                  </a:lnTo>
                  <a:lnTo>
                    <a:pt x="35" y="81"/>
                  </a:lnTo>
                  <a:lnTo>
                    <a:pt x="32" y="82"/>
                  </a:lnTo>
                  <a:lnTo>
                    <a:pt x="28" y="83"/>
                  </a:lnTo>
                  <a:lnTo>
                    <a:pt x="21" y="83"/>
                  </a:lnTo>
                  <a:lnTo>
                    <a:pt x="18" y="82"/>
                  </a:lnTo>
                  <a:lnTo>
                    <a:pt x="14" y="81"/>
                  </a:lnTo>
                  <a:lnTo>
                    <a:pt x="11" y="76"/>
                  </a:lnTo>
                  <a:lnTo>
                    <a:pt x="7" y="72"/>
                  </a:lnTo>
                  <a:lnTo>
                    <a:pt x="5" y="69"/>
                  </a:lnTo>
                  <a:lnTo>
                    <a:pt x="2" y="65"/>
                  </a:lnTo>
                  <a:lnTo>
                    <a:pt x="1" y="62"/>
                  </a:lnTo>
                  <a:lnTo>
                    <a:pt x="0" y="52"/>
                  </a:lnTo>
                  <a:lnTo>
                    <a:pt x="0" y="29"/>
                  </a:lnTo>
                  <a:lnTo>
                    <a:pt x="2" y="18"/>
                  </a:lnTo>
                  <a:lnTo>
                    <a:pt x="5" y="12"/>
                  </a:lnTo>
                  <a:lnTo>
                    <a:pt x="8" y="8"/>
                  </a:lnTo>
                  <a:lnTo>
                    <a:pt x="12" y="4"/>
                  </a:lnTo>
                  <a:lnTo>
                    <a:pt x="17" y="1"/>
                  </a:lnTo>
                  <a:lnTo>
                    <a:pt x="21" y="0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38" y="4"/>
                  </a:lnTo>
                  <a:lnTo>
                    <a:pt x="42" y="8"/>
                  </a:lnTo>
                  <a:lnTo>
                    <a:pt x="48" y="17"/>
                  </a:lnTo>
                  <a:lnTo>
                    <a:pt x="51" y="29"/>
                  </a:lnTo>
                  <a:lnTo>
                    <a:pt x="51" y="41"/>
                  </a:lnTo>
                  <a:close/>
                  <a:moveTo>
                    <a:pt x="34" y="41"/>
                  </a:moveTo>
                  <a:lnTo>
                    <a:pt x="34" y="11"/>
                  </a:lnTo>
                  <a:lnTo>
                    <a:pt x="32" y="8"/>
                  </a:lnTo>
                  <a:lnTo>
                    <a:pt x="28" y="4"/>
                  </a:lnTo>
                  <a:lnTo>
                    <a:pt x="21" y="4"/>
                  </a:lnTo>
                  <a:lnTo>
                    <a:pt x="19" y="7"/>
                  </a:lnTo>
                  <a:lnTo>
                    <a:pt x="18" y="8"/>
                  </a:lnTo>
                  <a:lnTo>
                    <a:pt x="18" y="12"/>
                  </a:lnTo>
                  <a:lnTo>
                    <a:pt x="17" y="18"/>
                  </a:lnTo>
                  <a:lnTo>
                    <a:pt x="17" y="64"/>
                  </a:lnTo>
                  <a:lnTo>
                    <a:pt x="18" y="68"/>
                  </a:lnTo>
                  <a:lnTo>
                    <a:pt x="18" y="72"/>
                  </a:lnTo>
                  <a:lnTo>
                    <a:pt x="21" y="78"/>
                  </a:lnTo>
                  <a:lnTo>
                    <a:pt x="22" y="79"/>
                  </a:lnTo>
                  <a:lnTo>
                    <a:pt x="27" y="79"/>
                  </a:lnTo>
                  <a:lnTo>
                    <a:pt x="29" y="78"/>
                  </a:lnTo>
                  <a:lnTo>
                    <a:pt x="29" y="76"/>
                  </a:lnTo>
                  <a:lnTo>
                    <a:pt x="32" y="73"/>
                  </a:lnTo>
                  <a:lnTo>
                    <a:pt x="34" y="71"/>
                  </a:lnTo>
                  <a:lnTo>
                    <a:pt x="34" y="66"/>
                  </a:lnTo>
                  <a:lnTo>
                    <a:pt x="34" y="4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35" name="Freeform 263"/>
            <p:cNvSpPr>
              <a:spLocks noEditPoints="1"/>
            </p:cNvSpPr>
            <p:nvPr/>
          </p:nvSpPr>
          <p:spPr bwMode="auto">
            <a:xfrm>
              <a:off x="3865563" y="4622800"/>
              <a:ext cx="80963" cy="133350"/>
            </a:xfrm>
            <a:custGeom>
              <a:avLst/>
              <a:gdLst/>
              <a:ahLst/>
              <a:cxnLst>
                <a:cxn ang="0">
                  <a:pos x="51" y="41"/>
                </a:cxn>
                <a:cxn ang="0">
                  <a:pos x="51" y="52"/>
                </a:cxn>
                <a:cxn ang="0">
                  <a:pos x="48" y="64"/>
                </a:cxn>
                <a:cxn ang="0">
                  <a:pos x="45" y="72"/>
                </a:cxn>
                <a:cxn ang="0">
                  <a:pos x="42" y="75"/>
                </a:cxn>
                <a:cxn ang="0">
                  <a:pos x="38" y="78"/>
                </a:cxn>
                <a:cxn ang="0">
                  <a:pos x="35" y="81"/>
                </a:cxn>
                <a:cxn ang="0">
                  <a:pos x="32" y="82"/>
                </a:cxn>
                <a:cxn ang="0">
                  <a:pos x="28" y="84"/>
                </a:cxn>
                <a:cxn ang="0">
                  <a:pos x="21" y="84"/>
                </a:cxn>
                <a:cxn ang="0">
                  <a:pos x="18" y="82"/>
                </a:cxn>
                <a:cxn ang="0">
                  <a:pos x="14" y="81"/>
                </a:cxn>
                <a:cxn ang="0">
                  <a:pos x="11" y="77"/>
                </a:cxn>
                <a:cxn ang="0">
                  <a:pos x="7" y="72"/>
                </a:cxn>
                <a:cxn ang="0">
                  <a:pos x="5" y="70"/>
                </a:cxn>
                <a:cxn ang="0">
                  <a:pos x="2" y="65"/>
                </a:cxn>
                <a:cxn ang="0">
                  <a:pos x="1" y="62"/>
                </a:cxn>
                <a:cxn ang="0">
                  <a:pos x="0" y="52"/>
                </a:cxn>
                <a:cxn ang="0">
                  <a:pos x="0" y="30"/>
                </a:cxn>
                <a:cxn ang="0">
                  <a:pos x="2" y="18"/>
                </a:cxn>
                <a:cxn ang="0">
                  <a:pos x="5" y="13"/>
                </a:cxn>
                <a:cxn ang="0">
                  <a:pos x="8" y="8"/>
                </a:cxn>
                <a:cxn ang="0">
                  <a:pos x="12" y="4"/>
                </a:cxn>
                <a:cxn ang="0">
                  <a:pos x="17" y="1"/>
                </a:cxn>
                <a:cxn ang="0">
                  <a:pos x="21" y="0"/>
                </a:cxn>
                <a:cxn ang="0">
                  <a:pos x="29" y="0"/>
                </a:cxn>
                <a:cxn ang="0">
                  <a:pos x="34" y="1"/>
                </a:cxn>
                <a:cxn ang="0">
                  <a:pos x="38" y="4"/>
                </a:cxn>
                <a:cxn ang="0">
                  <a:pos x="42" y="8"/>
                </a:cxn>
                <a:cxn ang="0">
                  <a:pos x="48" y="17"/>
                </a:cxn>
                <a:cxn ang="0">
                  <a:pos x="51" y="30"/>
                </a:cxn>
                <a:cxn ang="0">
                  <a:pos x="51" y="41"/>
                </a:cxn>
                <a:cxn ang="0">
                  <a:pos x="34" y="41"/>
                </a:cxn>
                <a:cxn ang="0">
                  <a:pos x="34" y="11"/>
                </a:cxn>
                <a:cxn ang="0">
                  <a:pos x="32" y="8"/>
                </a:cxn>
                <a:cxn ang="0">
                  <a:pos x="28" y="4"/>
                </a:cxn>
                <a:cxn ang="0">
                  <a:pos x="21" y="4"/>
                </a:cxn>
                <a:cxn ang="0">
                  <a:pos x="19" y="7"/>
                </a:cxn>
                <a:cxn ang="0">
                  <a:pos x="18" y="8"/>
                </a:cxn>
                <a:cxn ang="0">
                  <a:pos x="18" y="13"/>
                </a:cxn>
                <a:cxn ang="0">
                  <a:pos x="17" y="18"/>
                </a:cxn>
                <a:cxn ang="0">
                  <a:pos x="17" y="64"/>
                </a:cxn>
                <a:cxn ang="0">
                  <a:pos x="18" y="68"/>
                </a:cxn>
                <a:cxn ang="0">
                  <a:pos x="18" y="72"/>
                </a:cxn>
                <a:cxn ang="0">
                  <a:pos x="21" y="78"/>
                </a:cxn>
                <a:cxn ang="0">
                  <a:pos x="22" y="79"/>
                </a:cxn>
                <a:cxn ang="0">
                  <a:pos x="26" y="79"/>
                </a:cxn>
                <a:cxn ang="0">
                  <a:pos x="29" y="78"/>
                </a:cxn>
                <a:cxn ang="0">
                  <a:pos x="29" y="77"/>
                </a:cxn>
                <a:cxn ang="0">
                  <a:pos x="32" y="74"/>
                </a:cxn>
                <a:cxn ang="0">
                  <a:pos x="34" y="71"/>
                </a:cxn>
                <a:cxn ang="0">
                  <a:pos x="34" y="67"/>
                </a:cxn>
                <a:cxn ang="0">
                  <a:pos x="34" y="41"/>
                </a:cxn>
              </a:cxnLst>
              <a:rect l="0" t="0" r="r" b="b"/>
              <a:pathLst>
                <a:path w="51" h="84">
                  <a:moveTo>
                    <a:pt x="51" y="41"/>
                  </a:moveTo>
                  <a:lnTo>
                    <a:pt x="51" y="52"/>
                  </a:lnTo>
                  <a:lnTo>
                    <a:pt x="48" y="64"/>
                  </a:lnTo>
                  <a:lnTo>
                    <a:pt x="45" y="72"/>
                  </a:lnTo>
                  <a:lnTo>
                    <a:pt x="42" y="75"/>
                  </a:lnTo>
                  <a:lnTo>
                    <a:pt x="38" y="78"/>
                  </a:lnTo>
                  <a:lnTo>
                    <a:pt x="35" y="81"/>
                  </a:lnTo>
                  <a:lnTo>
                    <a:pt x="32" y="82"/>
                  </a:lnTo>
                  <a:lnTo>
                    <a:pt x="28" y="84"/>
                  </a:lnTo>
                  <a:lnTo>
                    <a:pt x="21" y="84"/>
                  </a:lnTo>
                  <a:lnTo>
                    <a:pt x="18" y="82"/>
                  </a:lnTo>
                  <a:lnTo>
                    <a:pt x="14" y="81"/>
                  </a:lnTo>
                  <a:lnTo>
                    <a:pt x="11" y="77"/>
                  </a:lnTo>
                  <a:lnTo>
                    <a:pt x="7" y="72"/>
                  </a:lnTo>
                  <a:lnTo>
                    <a:pt x="5" y="70"/>
                  </a:lnTo>
                  <a:lnTo>
                    <a:pt x="2" y="65"/>
                  </a:lnTo>
                  <a:lnTo>
                    <a:pt x="1" y="62"/>
                  </a:lnTo>
                  <a:lnTo>
                    <a:pt x="0" y="52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5" y="13"/>
                  </a:lnTo>
                  <a:lnTo>
                    <a:pt x="8" y="8"/>
                  </a:lnTo>
                  <a:lnTo>
                    <a:pt x="12" y="4"/>
                  </a:lnTo>
                  <a:lnTo>
                    <a:pt x="17" y="1"/>
                  </a:lnTo>
                  <a:lnTo>
                    <a:pt x="21" y="0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38" y="4"/>
                  </a:lnTo>
                  <a:lnTo>
                    <a:pt x="42" y="8"/>
                  </a:lnTo>
                  <a:lnTo>
                    <a:pt x="48" y="17"/>
                  </a:lnTo>
                  <a:lnTo>
                    <a:pt x="51" y="30"/>
                  </a:lnTo>
                  <a:lnTo>
                    <a:pt x="51" y="41"/>
                  </a:lnTo>
                  <a:close/>
                  <a:moveTo>
                    <a:pt x="34" y="41"/>
                  </a:moveTo>
                  <a:lnTo>
                    <a:pt x="34" y="11"/>
                  </a:lnTo>
                  <a:lnTo>
                    <a:pt x="32" y="8"/>
                  </a:lnTo>
                  <a:lnTo>
                    <a:pt x="28" y="4"/>
                  </a:lnTo>
                  <a:lnTo>
                    <a:pt x="21" y="4"/>
                  </a:lnTo>
                  <a:lnTo>
                    <a:pt x="19" y="7"/>
                  </a:lnTo>
                  <a:lnTo>
                    <a:pt x="18" y="8"/>
                  </a:lnTo>
                  <a:lnTo>
                    <a:pt x="18" y="13"/>
                  </a:lnTo>
                  <a:lnTo>
                    <a:pt x="17" y="18"/>
                  </a:lnTo>
                  <a:lnTo>
                    <a:pt x="17" y="64"/>
                  </a:lnTo>
                  <a:lnTo>
                    <a:pt x="18" y="68"/>
                  </a:lnTo>
                  <a:lnTo>
                    <a:pt x="18" y="72"/>
                  </a:lnTo>
                  <a:lnTo>
                    <a:pt x="21" y="78"/>
                  </a:lnTo>
                  <a:lnTo>
                    <a:pt x="22" y="79"/>
                  </a:lnTo>
                  <a:lnTo>
                    <a:pt x="26" y="79"/>
                  </a:lnTo>
                  <a:lnTo>
                    <a:pt x="29" y="78"/>
                  </a:lnTo>
                  <a:lnTo>
                    <a:pt x="29" y="77"/>
                  </a:lnTo>
                  <a:lnTo>
                    <a:pt x="32" y="74"/>
                  </a:lnTo>
                  <a:lnTo>
                    <a:pt x="34" y="71"/>
                  </a:lnTo>
                  <a:lnTo>
                    <a:pt x="34" y="67"/>
                  </a:lnTo>
                  <a:lnTo>
                    <a:pt x="34" y="4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36" name="Freeform 264"/>
            <p:cNvSpPr>
              <a:spLocks/>
            </p:cNvSpPr>
            <p:nvPr/>
          </p:nvSpPr>
          <p:spPr bwMode="auto">
            <a:xfrm>
              <a:off x="3963988" y="4724400"/>
              <a:ext cx="28575" cy="31750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1" y="1"/>
                </a:cxn>
                <a:cxn ang="0">
                  <a:pos x="16" y="3"/>
                </a:cxn>
                <a:cxn ang="0">
                  <a:pos x="17" y="6"/>
                </a:cxn>
                <a:cxn ang="0">
                  <a:pos x="18" y="7"/>
                </a:cxn>
                <a:cxn ang="0">
                  <a:pos x="18" y="13"/>
                </a:cxn>
                <a:cxn ang="0">
                  <a:pos x="17" y="15"/>
                </a:cxn>
                <a:cxn ang="0">
                  <a:pos x="16" y="17"/>
                </a:cxn>
                <a:cxn ang="0">
                  <a:pos x="13" y="18"/>
                </a:cxn>
                <a:cxn ang="0">
                  <a:pos x="11" y="20"/>
                </a:cxn>
                <a:cxn ang="0">
                  <a:pos x="6" y="20"/>
                </a:cxn>
                <a:cxn ang="0">
                  <a:pos x="4" y="18"/>
                </a:cxn>
                <a:cxn ang="0">
                  <a:pos x="1" y="17"/>
                </a:cxn>
                <a:cxn ang="0">
                  <a:pos x="0" y="15"/>
                </a:cxn>
                <a:cxn ang="0">
                  <a:pos x="0" y="6"/>
                </a:cxn>
                <a:cxn ang="0">
                  <a:pos x="1" y="3"/>
                </a:cxn>
                <a:cxn ang="0">
                  <a:pos x="4" y="1"/>
                </a:cxn>
                <a:cxn ang="0">
                  <a:pos x="6" y="1"/>
                </a:cxn>
                <a:cxn ang="0">
                  <a:pos x="9" y="0"/>
                </a:cxn>
              </a:cxnLst>
              <a:rect l="0" t="0" r="r" b="b"/>
              <a:pathLst>
                <a:path w="18" h="20">
                  <a:moveTo>
                    <a:pt x="9" y="0"/>
                  </a:moveTo>
                  <a:lnTo>
                    <a:pt x="11" y="1"/>
                  </a:lnTo>
                  <a:lnTo>
                    <a:pt x="16" y="3"/>
                  </a:lnTo>
                  <a:lnTo>
                    <a:pt x="17" y="6"/>
                  </a:lnTo>
                  <a:lnTo>
                    <a:pt x="18" y="7"/>
                  </a:lnTo>
                  <a:lnTo>
                    <a:pt x="18" y="13"/>
                  </a:lnTo>
                  <a:lnTo>
                    <a:pt x="17" y="15"/>
                  </a:lnTo>
                  <a:lnTo>
                    <a:pt x="16" y="17"/>
                  </a:lnTo>
                  <a:lnTo>
                    <a:pt x="13" y="18"/>
                  </a:lnTo>
                  <a:lnTo>
                    <a:pt x="11" y="20"/>
                  </a:lnTo>
                  <a:lnTo>
                    <a:pt x="6" y="20"/>
                  </a:lnTo>
                  <a:lnTo>
                    <a:pt x="4" y="18"/>
                  </a:lnTo>
                  <a:lnTo>
                    <a:pt x="1" y="17"/>
                  </a:lnTo>
                  <a:lnTo>
                    <a:pt x="0" y="15"/>
                  </a:lnTo>
                  <a:lnTo>
                    <a:pt x="0" y="6"/>
                  </a:lnTo>
                  <a:lnTo>
                    <a:pt x="1" y="3"/>
                  </a:lnTo>
                  <a:lnTo>
                    <a:pt x="4" y="1"/>
                  </a:lnTo>
                  <a:lnTo>
                    <a:pt x="6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37" name="Freeform 265"/>
            <p:cNvSpPr>
              <a:spLocks noEditPoints="1"/>
            </p:cNvSpPr>
            <p:nvPr/>
          </p:nvSpPr>
          <p:spPr bwMode="auto">
            <a:xfrm>
              <a:off x="4008438" y="4622800"/>
              <a:ext cx="84138" cy="133350"/>
            </a:xfrm>
            <a:custGeom>
              <a:avLst/>
              <a:gdLst/>
              <a:ahLst/>
              <a:cxnLst>
                <a:cxn ang="0">
                  <a:pos x="53" y="41"/>
                </a:cxn>
                <a:cxn ang="0">
                  <a:pos x="49" y="64"/>
                </a:cxn>
                <a:cxn ang="0">
                  <a:pos x="46" y="72"/>
                </a:cxn>
                <a:cxn ang="0">
                  <a:pos x="40" y="78"/>
                </a:cxn>
                <a:cxn ang="0">
                  <a:pos x="36" y="81"/>
                </a:cxn>
                <a:cxn ang="0">
                  <a:pos x="30" y="84"/>
                </a:cxn>
                <a:cxn ang="0">
                  <a:pos x="23" y="84"/>
                </a:cxn>
                <a:cxn ang="0">
                  <a:pos x="19" y="82"/>
                </a:cxn>
                <a:cxn ang="0">
                  <a:pos x="16" y="81"/>
                </a:cxn>
                <a:cxn ang="0">
                  <a:pos x="8" y="72"/>
                </a:cxn>
                <a:cxn ang="0">
                  <a:pos x="5" y="68"/>
                </a:cxn>
                <a:cxn ang="0">
                  <a:pos x="3" y="62"/>
                </a:cxn>
                <a:cxn ang="0">
                  <a:pos x="0" y="43"/>
                </a:cxn>
                <a:cxn ang="0">
                  <a:pos x="2" y="30"/>
                </a:cxn>
                <a:cxn ang="0">
                  <a:pos x="5" y="18"/>
                </a:cxn>
                <a:cxn ang="0">
                  <a:pos x="8" y="13"/>
                </a:cxn>
                <a:cxn ang="0">
                  <a:pos x="13" y="4"/>
                </a:cxn>
                <a:cxn ang="0">
                  <a:pos x="17" y="1"/>
                </a:cxn>
                <a:cxn ang="0">
                  <a:pos x="22" y="0"/>
                </a:cxn>
                <a:cxn ang="0">
                  <a:pos x="32" y="0"/>
                </a:cxn>
                <a:cxn ang="0">
                  <a:pos x="36" y="1"/>
                </a:cxn>
                <a:cxn ang="0">
                  <a:pos x="40" y="4"/>
                </a:cxn>
                <a:cxn ang="0">
                  <a:pos x="49" y="17"/>
                </a:cxn>
                <a:cxn ang="0">
                  <a:pos x="52" y="30"/>
                </a:cxn>
                <a:cxn ang="0">
                  <a:pos x="53" y="41"/>
                </a:cxn>
                <a:cxn ang="0">
                  <a:pos x="35" y="41"/>
                </a:cxn>
                <a:cxn ang="0">
                  <a:pos x="35" y="11"/>
                </a:cxn>
                <a:cxn ang="0">
                  <a:pos x="32" y="6"/>
                </a:cxn>
                <a:cxn ang="0">
                  <a:pos x="30" y="4"/>
                </a:cxn>
                <a:cxn ang="0">
                  <a:pos x="22" y="4"/>
                </a:cxn>
                <a:cxn ang="0">
                  <a:pos x="20" y="7"/>
                </a:cxn>
                <a:cxn ang="0">
                  <a:pos x="20" y="8"/>
                </a:cxn>
                <a:cxn ang="0">
                  <a:pos x="19" y="13"/>
                </a:cxn>
                <a:cxn ang="0">
                  <a:pos x="19" y="72"/>
                </a:cxn>
                <a:cxn ang="0">
                  <a:pos x="22" y="78"/>
                </a:cxn>
                <a:cxn ang="0">
                  <a:pos x="23" y="79"/>
                </a:cxn>
                <a:cxn ang="0">
                  <a:pos x="29" y="79"/>
                </a:cxn>
                <a:cxn ang="0">
                  <a:pos x="33" y="75"/>
                </a:cxn>
                <a:cxn ang="0">
                  <a:pos x="35" y="71"/>
                </a:cxn>
                <a:cxn ang="0">
                  <a:pos x="35" y="67"/>
                </a:cxn>
                <a:cxn ang="0">
                  <a:pos x="35" y="41"/>
                </a:cxn>
              </a:cxnLst>
              <a:rect l="0" t="0" r="r" b="b"/>
              <a:pathLst>
                <a:path w="53" h="84">
                  <a:moveTo>
                    <a:pt x="53" y="41"/>
                  </a:moveTo>
                  <a:lnTo>
                    <a:pt x="49" y="64"/>
                  </a:lnTo>
                  <a:lnTo>
                    <a:pt x="46" y="72"/>
                  </a:lnTo>
                  <a:lnTo>
                    <a:pt x="40" y="78"/>
                  </a:lnTo>
                  <a:lnTo>
                    <a:pt x="36" y="81"/>
                  </a:lnTo>
                  <a:lnTo>
                    <a:pt x="30" y="84"/>
                  </a:lnTo>
                  <a:lnTo>
                    <a:pt x="23" y="84"/>
                  </a:lnTo>
                  <a:lnTo>
                    <a:pt x="19" y="82"/>
                  </a:lnTo>
                  <a:lnTo>
                    <a:pt x="16" y="81"/>
                  </a:lnTo>
                  <a:lnTo>
                    <a:pt x="8" y="72"/>
                  </a:lnTo>
                  <a:lnTo>
                    <a:pt x="5" y="68"/>
                  </a:lnTo>
                  <a:lnTo>
                    <a:pt x="3" y="62"/>
                  </a:lnTo>
                  <a:lnTo>
                    <a:pt x="0" y="43"/>
                  </a:lnTo>
                  <a:lnTo>
                    <a:pt x="2" y="30"/>
                  </a:lnTo>
                  <a:lnTo>
                    <a:pt x="5" y="18"/>
                  </a:lnTo>
                  <a:lnTo>
                    <a:pt x="8" y="13"/>
                  </a:lnTo>
                  <a:lnTo>
                    <a:pt x="13" y="4"/>
                  </a:lnTo>
                  <a:lnTo>
                    <a:pt x="17" y="1"/>
                  </a:lnTo>
                  <a:lnTo>
                    <a:pt x="22" y="0"/>
                  </a:lnTo>
                  <a:lnTo>
                    <a:pt x="32" y="0"/>
                  </a:lnTo>
                  <a:lnTo>
                    <a:pt x="36" y="1"/>
                  </a:lnTo>
                  <a:lnTo>
                    <a:pt x="40" y="4"/>
                  </a:lnTo>
                  <a:lnTo>
                    <a:pt x="49" y="17"/>
                  </a:lnTo>
                  <a:lnTo>
                    <a:pt x="52" y="30"/>
                  </a:lnTo>
                  <a:lnTo>
                    <a:pt x="53" y="41"/>
                  </a:lnTo>
                  <a:close/>
                  <a:moveTo>
                    <a:pt x="35" y="41"/>
                  </a:moveTo>
                  <a:lnTo>
                    <a:pt x="35" y="11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22" y="4"/>
                  </a:lnTo>
                  <a:lnTo>
                    <a:pt x="20" y="7"/>
                  </a:lnTo>
                  <a:lnTo>
                    <a:pt x="20" y="8"/>
                  </a:lnTo>
                  <a:lnTo>
                    <a:pt x="19" y="13"/>
                  </a:lnTo>
                  <a:lnTo>
                    <a:pt x="19" y="72"/>
                  </a:lnTo>
                  <a:lnTo>
                    <a:pt x="22" y="78"/>
                  </a:lnTo>
                  <a:lnTo>
                    <a:pt x="23" y="79"/>
                  </a:lnTo>
                  <a:lnTo>
                    <a:pt x="29" y="79"/>
                  </a:lnTo>
                  <a:lnTo>
                    <a:pt x="33" y="75"/>
                  </a:lnTo>
                  <a:lnTo>
                    <a:pt x="35" y="71"/>
                  </a:lnTo>
                  <a:lnTo>
                    <a:pt x="35" y="67"/>
                  </a:lnTo>
                  <a:lnTo>
                    <a:pt x="35" y="4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38" name="Freeform 266"/>
            <p:cNvSpPr>
              <a:spLocks/>
            </p:cNvSpPr>
            <p:nvPr/>
          </p:nvSpPr>
          <p:spPr bwMode="auto">
            <a:xfrm>
              <a:off x="4106863" y="4624388"/>
              <a:ext cx="82550" cy="131763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52" y="0"/>
                </a:cxn>
                <a:cxn ang="0">
                  <a:pos x="45" y="15"/>
                </a:cxn>
                <a:cxn ang="0">
                  <a:pos x="14" y="15"/>
                </a:cxn>
                <a:cxn ang="0">
                  <a:pos x="9" y="23"/>
                </a:cxn>
                <a:cxn ang="0">
                  <a:pos x="28" y="26"/>
                </a:cxn>
                <a:cxn ang="0">
                  <a:pos x="42" y="33"/>
                </a:cxn>
                <a:cxn ang="0">
                  <a:pos x="46" y="37"/>
                </a:cxn>
                <a:cxn ang="0">
                  <a:pos x="49" y="42"/>
                </a:cxn>
                <a:cxn ang="0">
                  <a:pos x="52" y="53"/>
                </a:cxn>
                <a:cxn ang="0">
                  <a:pos x="51" y="61"/>
                </a:cxn>
                <a:cxn ang="0">
                  <a:pos x="48" y="69"/>
                </a:cxn>
                <a:cxn ang="0">
                  <a:pos x="45" y="73"/>
                </a:cxn>
                <a:cxn ang="0">
                  <a:pos x="44" y="76"/>
                </a:cxn>
                <a:cxn ang="0">
                  <a:pos x="35" y="78"/>
                </a:cxn>
                <a:cxn ang="0">
                  <a:pos x="29" y="81"/>
                </a:cxn>
                <a:cxn ang="0">
                  <a:pos x="25" y="83"/>
                </a:cxn>
                <a:cxn ang="0">
                  <a:pos x="9" y="83"/>
                </a:cxn>
                <a:cxn ang="0">
                  <a:pos x="7" y="81"/>
                </a:cxn>
                <a:cxn ang="0">
                  <a:pos x="4" y="78"/>
                </a:cxn>
                <a:cxn ang="0">
                  <a:pos x="1" y="77"/>
                </a:cxn>
                <a:cxn ang="0">
                  <a:pos x="0" y="74"/>
                </a:cxn>
                <a:cxn ang="0">
                  <a:pos x="0" y="73"/>
                </a:cxn>
                <a:cxn ang="0">
                  <a:pos x="1" y="70"/>
                </a:cxn>
                <a:cxn ang="0">
                  <a:pos x="5" y="66"/>
                </a:cxn>
                <a:cxn ang="0">
                  <a:pos x="7" y="66"/>
                </a:cxn>
                <a:cxn ang="0">
                  <a:pos x="9" y="67"/>
                </a:cxn>
                <a:cxn ang="0">
                  <a:pos x="11" y="67"/>
                </a:cxn>
                <a:cxn ang="0">
                  <a:pos x="12" y="69"/>
                </a:cxn>
                <a:cxn ang="0">
                  <a:pos x="15" y="70"/>
                </a:cxn>
                <a:cxn ang="0">
                  <a:pos x="18" y="73"/>
                </a:cxn>
                <a:cxn ang="0">
                  <a:pos x="24" y="76"/>
                </a:cxn>
                <a:cxn ang="0">
                  <a:pos x="25" y="76"/>
                </a:cxn>
                <a:cxn ang="0">
                  <a:pos x="27" y="77"/>
                </a:cxn>
                <a:cxn ang="0">
                  <a:pos x="32" y="77"/>
                </a:cxn>
                <a:cxn ang="0">
                  <a:pos x="38" y="74"/>
                </a:cxn>
                <a:cxn ang="0">
                  <a:pos x="41" y="69"/>
                </a:cxn>
                <a:cxn ang="0">
                  <a:pos x="42" y="64"/>
                </a:cxn>
                <a:cxn ang="0">
                  <a:pos x="41" y="60"/>
                </a:cxn>
                <a:cxn ang="0">
                  <a:pos x="39" y="54"/>
                </a:cxn>
                <a:cxn ang="0">
                  <a:pos x="35" y="51"/>
                </a:cxn>
                <a:cxn ang="0">
                  <a:pos x="31" y="47"/>
                </a:cxn>
                <a:cxn ang="0">
                  <a:pos x="19" y="43"/>
                </a:cxn>
                <a:cxn ang="0">
                  <a:pos x="5" y="40"/>
                </a:cxn>
                <a:cxn ang="0">
                  <a:pos x="0" y="40"/>
                </a:cxn>
                <a:cxn ang="0">
                  <a:pos x="15" y="0"/>
                </a:cxn>
              </a:cxnLst>
              <a:rect l="0" t="0" r="r" b="b"/>
              <a:pathLst>
                <a:path w="52" h="83">
                  <a:moveTo>
                    <a:pt x="15" y="0"/>
                  </a:moveTo>
                  <a:lnTo>
                    <a:pt x="52" y="0"/>
                  </a:lnTo>
                  <a:lnTo>
                    <a:pt x="45" y="15"/>
                  </a:lnTo>
                  <a:lnTo>
                    <a:pt x="14" y="15"/>
                  </a:lnTo>
                  <a:lnTo>
                    <a:pt x="9" y="23"/>
                  </a:lnTo>
                  <a:lnTo>
                    <a:pt x="28" y="26"/>
                  </a:lnTo>
                  <a:lnTo>
                    <a:pt x="42" y="33"/>
                  </a:lnTo>
                  <a:lnTo>
                    <a:pt x="46" y="37"/>
                  </a:lnTo>
                  <a:lnTo>
                    <a:pt x="49" y="42"/>
                  </a:lnTo>
                  <a:lnTo>
                    <a:pt x="52" y="53"/>
                  </a:lnTo>
                  <a:lnTo>
                    <a:pt x="51" y="61"/>
                  </a:lnTo>
                  <a:lnTo>
                    <a:pt x="48" y="69"/>
                  </a:lnTo>
                  <a:lnTo>
                    <a:pt x="45" y="73"/>
                  </a:lnTo>
                  <a:lnTo>
                    <a:pt x="44" y="76"/>
                  </a:lnTo>
                  <a:lnTo>
                    <a:pt x="35" y="78"/>
                  </a:lnTo>
                  <a:lnTo>
                    <a:pt x="29" y="81"/>
                  </a:lnTo>
                  <a:lnTo>
                    <a:pt x="25" y="83"/>
                  </a:lnTo>
                  <a:lnTo>
                    <a:pt x="9" y="83"/>
                  </a:lnTo>
                  <a:lnTo>
                    <a:pt x="7" y="81"/>
                  </a:lnTo>
                  <a:lnTo>
                    <a:pt x="4" y="78"/>
                  </a:lnTo>
                  <a:lnTo>
                    <a:pt x="1" y="77"/>
                  </a:lnTo>
                  <a:lnTo>
                    <a:pt x="0" y="74"/>
                  </a:lnTo>
                  <a:lnTo>
                    <a:pt x="0" y="73"/>
                  </a:lnTo>
                  <a:lnTo>
                    <a:pt x="1" y="70"/>
                  </a:lnTo>
                  <a:lnTo>
                    <a:pt x="5" y="66"/>
                  </a:lnTo>
                  <a:lnTo>
                    <a:pt x="7" y="66"/>
                  </a:lnTo>
                  <a:lnTo>
                    <a:pt x="9" y="67"/>
                  </a:lnTo>
                  <a:lnTo>
                    <a:pt x="11" y="67"/>
                  </a:lnTo>
                  <a:lnTo>
                    <a:pt x="12" y="69"/>
                  </a:lnTo>
                  <a:lnTo>
                    <a:pt x="15" y="70"/>
                  </a:lnTo>
                  <a:lnTo>
                    <a:pt x="18" y="73"/>
                  </a:lnTo>
                  <a:lnTo>
                    <a:pt x="24" y="76"/>
                  </a:lnTo>
                  <a:lnTo>
                    <a:pt x="25" y="76"/>
                  </a:lnTo>
                  <a:lnTo>
                    <a:pt x="27" y="77"/>
                  </a:lnTo>
                  <a:lnTo>
                    <a:pt x="32" y="77"/>
                  </a:lnTo>
                  <a:lnTo>
                    <a:pt x="38" y="74"/>
                  </a:lnTo>
                  <a:lnTo>
                    <a:pt x="41" y="69"/>
                  </a:lnTo>
                  <a:lnTo>
                    <a:pt x="42" y="64"/>
                  </a:lnTo>
                  <a:lnTo>
                    <a:pt x="41" y="60"/>
                  </a:lnTo>
                  <a:lnTo>
                    <a:pt x="39" y="54"/>
                  </a:lnTo>
                  <a:lnTo>
                    <a:pt x="35" y="51"/>
                  </a:lnTo>
                  <a:lnTo>
                    <a:pt x="31" y="47"/>
                  </a:lnTo>
                  <a:lnTo>
                    <a:pt x="19" y="43"/>
                  </a:lnTo>
                  <a:lnTo>
                    <a:pt x="5" y="40"/>
                  </a:lnTo>
                  <a:lnTo>
                    <a:pt x="0" y="4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39" name="Freeform 267"/>
            <p:cNvSpPr>
              <a:spLocks noEditPoints="1"/>
            </p:cNvSpPr>
            <p:nvPr/>
          </p:nvSpPr>
          <p:spPr bwMode="auto">
            <a:xfrm>
              <a:off x="3962400" y="3895725"/>
              <a:ext cx="80963" cy="133350"/>
            </a:xfrm>
            <a:custGeom>
              <a:avLst/>
              <a:gdLst/>
              <a:ahLst/>
              <a:cxnLst>
                <a:cxn ang="0">
                  <a:pos x="51" y="42"/>
                </a:cxn>
                <a:cxn ang="0">
                  <a:pos x="51" y="53"/>
                </a:cxn>
                <a:cxn ang="0">
                  <a:pos x="48" y="64"/>
                </a:cxn>
                <a:cxn ang="0">
                  <a:pos x="45" y="73"/>
                </a:cxn>
                <a:cxn ang="0">
                  <a:pos x="42" y="76"/>
                </a:cxn>
                <a:cxn ang="0">
                  <a:pos x="38" y="78"/>
                </a:cxn>
                <a:cxn ang="0">
                  <a:pos x="35" y="81"/>
                </a:cxn>
                <a:cxn ang="0">
                  <a:pos x="32" y="83"/>
                </a:cxn>
                <a:cxn ang="0">
                  <a:pos x="28" y="84"/>
                </a:cxn>
                <a:cxn ang="0">
                  <a:pos x="21" y="84"/>
                </a:cxn>
                <a:cxn ang="0">
                  <a:pos x="18" y="83"/>
                </a:cxn>
                <a:cxn ang="0">
                  <a:pos x="14" y="81"/>
                </a:cxn>
                <a:cxn ang="0">
                  <a:pos x="11" y="77"/>
                </a:cxn>
                <a:cxn ang="0">
                  <a:pos x="7" y="73"/>
                </a:cxn>
                <a:cxn ang="0">
                  <a:pos x="5" y="70"/>
                </a:cxn>
                <a:cxn ang="0">
                  <a:pos x="2" y="66"/>
                </a:cxn>
                <a:cxn ang="0">
                  <a:pos x="1" y="63"/>
                </a:cxn>
                <a:cxn ang="0">
                  <a:pos x="0" y="53"/>
                </a:cxn>
                <a:cxn ang="0">
                  <a:pos x="0" y="30"/>
                </a:cxn>
                <a:cxn ang="0">
                  <a:pos x="2" y="19"/>
                </a:cxn>
                <a:cxn ang="0">
                  <a:pos x="5" y="13"/>
                </a:cxn>
                <a:cxn ang="0">
                  <a:pos x="8" y="9"/>
                </a:cxn>
                <a:cxn ang="0">
                  <a:pos x="12" y="5"/>
                </a:cxn>
                <a:cxn ang="0">
                  <a:pos x="17" y="2"/>
                </a:cxn>
                <a:cxn ang="0">
                  <a:pos x="21" y="0"/>
                </a:cxn>
                <a:cxn ang="0">
                  <a:pos x="29" y="0"/>
                </a:cxn>
                <a:cxn ang="0">
                  <a:pos x="34" y="2"/>
                </a:cxn>
                <a:cxn ang="0">
                  <a:pos x="38" y="5"/>
                </a:cxn>
                <a:cxn ang="0">
                  <a:pos x="42" y="9"/>
                </a:cxn>
                <a:cxn ang="0">
                  <a:pos x="48" y="17"/>
                </a:cxn>
                <a:cxn ang="0">
                  <a:pos x="51" y="30"/>
                </a:cxn>
                <a:cxn ang="0">
                  <a:pos x="51" y="42"/>
                </a:cxn>
                <a:cxn ang="0">
                  <a:pos x="34" y="42"/>
                </a:cxn>
                <a:cxn ang="0">
                  <a:pos x="34" y="12"/>
                </a:cxn>
                <a:cxn ang="0">
                  <a:pos x="32" y="9"/>
                </a:cxn>
                <a:cxn ang="0">
                  <a:pos x="28" y="5"/>
                </a:cxn>
                <a:cxn ang="0">
                  <a:pos x="21" y="5"/>
                </a:cxn>
                <a:cxn ang="0">
                  <a:pos x="19" y="7"/>
                </a:cxn>
                <a:cxn ang="0">
                  <a:pos x="18" y="9"/>
                </a:cxn>
                <a:cxn ang="0">
                  <a:pos x="18" y="13"/>
                </a:cxn>
                <a:cxn ang="0">
                  <a:pos x="17" y="19"/>
                </a:cxn>
                <a:cxn ang="0">
                  <a:pos x="17" y="64"/>
                </a:cxn>
                <a:cxn ang="0">
                  <a:pos x="18" y="69"/>
                </a:cxn>
                <a:cxn ang="0">
                  <a:pos x="18" y="73"/>
                </a:cxn>
                <a:cxn ang="0">
                  <a:pos x="21" y="78"/>
                </a:cxn>
                <a:cxn ang="0">
                  <a:pos x="22" y="80"/>
                </a:cxn>
                <a:cxn ang="0">
                  <a:pos x="27" y="80"/>
                </a:cxn>
                <a:cxn ang="0">
                  <a:pos x="29" y="78"/>
                </a:cxn>
                <a:cxn ang="0">
                  <a:pos x="29" y="77"/>
                </a:cxn>
                <a:cxn ang="0">
                  <a:pos x="32" y="74"/>
                </a:cxn>
                <a:cxn ang="0">
                  <a:pos x="34" y="71"/>
                </a:cxn>
                <a:cxn ang="0">
                  <a:pos x="34" y="67"/>
                </a:cxn>
                <a:cxn ang="0">
                  <a:pos x="34" y="42"/>
                </a:cxn>
              </a:cxnLst>
              <a:rect l="0" t="0" r="r" b="b"/>
              <a:pathLst>
                <a:path w="51" h="84">
                  <a:moveTo>
                    <a:pt x="51" y="42"/>
                  </a:moveTo>
                  <a:lnTo>
                    <a:pt x="51" y="53"/>
                  </a:lnTo>
                  <a:lnTo>
                    <a:pt x="48" y="64"/>
                  </a:lnTo>
                  <a:lnTo>
                    <a:pt x="45" y="73"/>
                  </a:lnTo>
                  <a:lnTo>
                    <a:pt x="42" y="76"/>
                  </a:lnTo>
                  <a:lnTo>
                    <a:pt x="38" y="78"/>
                  </a:lnTo>
                  <a:lnTo>
                    <a:pt x="35" y="81"/>
                  </a:lnTo>
                  <a:lnTo>
                    <a:pt x="32" y="83"/>
                  </a:lnTo>
                  <a:lnTo>
                    <a:pt x="28" y="84"/>
                  </a:lnTo>
                  <a:lnTo>
                    <a:pt x="21" y="84"/>
                  </a:lnTo>
                  <a:lnTo>
                    <a:pt x="18" y="83"/>
                  </a:lnTo>
                  <a:lnTo>
                    <a:pt x="14" y="81"/>
                  </a:lnTo>
                  <a:lnTo>
                    <a:pt x="11" y="77"/>
                  </a:lnTo>
                  <a:lnTo>
                    <a:pt x="7" y="73"/>
                  </a:lnTo>
                  <a:lnTo>
                    <a:pt x="5" y="70"/>
                  </a:lnTo>
                  <a:lnTo>
                    <a:pt x="2" y="66"/>
                  </a:lnTo>
                  <a:lnTo>
                    <a:pt x="1" y="63"/>
                  </a:lnTo>
                  <a:lnTo>
                    <a:pt x="0" y="53"/>
                  </a:lnTo>
                  <a:lnTo>
                    <a:pt x="0" y="30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8" y="9"/>
                  </a:lnTo>
                  <a:lnTo>
                    <a:pt x="12" y="5"/>
                  </a:lnTo>
                  <a:lnTo>
                    <a:pt x="17" y="2"/>
                  </a:lnTo>
                  <a:lnTo>
                    <a:pt x="21" y="0"/>
                  </a:lnTo>
                  <a:lnTo>
                    <a:pt x="29" y="0"/>
                  </a:lnTo>
                  <a:lnTo>
                    <a:pt x="34" y="2"/>
                  </a:lnTo>
                  <a:lnTo>
                    <a:pt x="38" y="5"/>
                  </a:lnTo>
                  <a:lnTo>
                    <a:pt x="42" y="9"/>
                  </a:lnTo>
                  <a:lnTo>
                    <a:pt x="48" y="17"/>
                  </a:lnTo>
                  <a:lnTo>
                    <a:pt x="51" y="30"/>
                  </a:lnTo>
                  <a:lnTo>
                    <a:pt x="51" y="42"/>
                  </a:lnTo>
                  <a:close/>
                  <a:moveTo>
                    <a:pt x="34" y="42"/>
                  </a:moveTo>
                  <a:lnTo>
                    <a:pt x="34" y="12"/>
                  </a:lnTo>
                  <a:lnTo>
                    <a:pt x="32" y="9"/>
                  </a:lnTo>
                  <a:lnTo>
                    <a:pt x="28" y="5"/>
                  </a:lnTo>
                  <a:lnTo>
                    <a:pt x="21" y="5"/>
                  </a:lnTo>
                  <a:lnTo>
                    <a:pt x="19" y="7"/>
                  </a:lnTo>
                  <a:lnTo>
                    <a:pt x="18" y="9"/>
                  </a:lnTo>
                  <a:lnTo>
                    <a:pt x="18" y="13"/>
                  </a:lnTo>
                  <a:lnTo>
                    <a:pt x="17" y="19"/>
                  </a:lnTo>
                  <a:lnTo>
                    <a:pt x="17" y="64"/>
                  </a:lnTo>
                  <a:lnTo>
                    <a:pt x="18" y="69"/>
                  </a:lnTo>
                  <a:lnTo>
                    <a:pt x="18" y="73"/>
                  </a:lnTo>
                  <a:lnTo>
                    <a:pt x="21" y="78"/>
                  </a:lnTo>
                  <a:lnTo>
                    <a:pt x="22" y="80"/>
                  </a:lnTo>
                  <a:lnTo>
                    <a:pt x="27" y="80"/>
                  </a:lnTo>
                  <a:lnTo>
                    <a:pt x="29" y="78"/>
                  </a:lnTo>
                  <a:lnTo>
                    <a:pt x="29" y="77"/>
                  </a:lnTo>
                  <a:lnTo>
                    <a:pt x="32" y="74"/>
                  </a:lnTo>
                  <a:lnTo>
                    <a:pt x="34" y="71"/>
                  </a:lnTo>
                  <a:lnTo>
                    <a:pt x="34" y="67"/>
                  </a:lnTo>
                  <a:lnTo>
                    <a:pt x="34" y="4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40" name="Freeform 268"/>
            <p:cNvSpPr>
              <a:spLocks/>
            </p:cNvSpPr>
            <p:nvPr/>
          </p:nvSpPr>
          <p:spPr bwMode="auto">
            <a:xfrm>
              <a:off x="4060825" y="3997325"/>
              <a:ext cx="30163" cy="31750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1" y="2"/>
                </a:cxn>
                <a:cxn ang="0">
                  <a:pos x="16" y="3"/>
                </a:cxn>
                <a:cxn ang="0">
                  <a:pos x="17" y="6"/>
                </a:cxn>
                <a:cxn ang="0">
                  <a:pos x="19" y="7"/>
                </a:cxn>
                <a:cxn ang="0">
                  <a:pos x="19" y="13"/>
                </a:cxn>
                <a:cxn ang="0">
                  <a:pos x="17" y="16"/>
                </a:cxn>
                <a:cxn ang="0">
                  <a:pos x="16" y="17"/>
                </a:cxn>
                <a:cxn ang="0">
                  <a:pos x="13" y="19"/>
                </a:cxn>
                <a:cxn ang="0">
                  <a:pos x="11" y="20"/>
                </a:cxn>
                <a:cxn ang="0">
                  <a:pos x="6" y="20"/>
                </a:cxn>
                <a:cxn ang="0">
                  <a:pos x="4" y="19"/>
                </a:cxn>
                <a:cxn ang="0">
                  <a:pos x="2" y="17"/>
                </a:cxn>
                <a:cxn ang="0">
                  <a:pos x="0" y="16"/>
                </a:cxn>
                <a:cxn ang="0">
                  <a:pos x="0" y="6"/>
                </a:cxn>
                <a:cxn ang="0">
                  <a:pos x="2" y="3"/>
                </a:cxn>
                <a:cxn ang="0">
                  <a:pos x="4" y="2"/>
                </a:cxn>
                <a:cxn ang="0">
                  <a:pos x="6" y="2"/>
                </a:cxn>
                <a:cxn ang="0">
                  <a:pos x="9" y="0"/>
                </a:cxn>
              </a:cxnLst>
              <a:rect l="0" t="0" r="r" b="b"/>
              <a:pathLst>
                <a:path w="19" h="20">
                  <a:moveTo>
                    <a:pt x="9" y="0"/>
                  </a:moveTo>
                  <a:lnTo>
                    <a:pt x="11" y="2"/>
                  </a:lnTo>
                  <a:lnTo>
                    <a:pt x="16" y="3"/>
                  </a:lnTo>
                  <a:lnTo>
                    <a:pt x="17" y="6"/>
                  </a:lnTo>
                  <a:lnTo>
                    <a:pt x="19" y="7"/>
                  </a:lnTo>
                  <a:lnTo>
                    <a:pt x="19" y="13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3" y="19"/>
                  </a:lnTo>
                  <a:lnTo>
                    <a:pt x="11" y="20"/>
                  </a:lnTo>
                  <a:lnTo>
                    <a:pt x="6" y="20"/>
                  </a:lnTo>
                  <a:lnTo>
                    <a:pt x="4" y="19"/>
                  </a:lnTo>
                  <a:lnTo>
                    <a:pt x="2" y="17"/>
                  </a:lnTo>
                  <a:lnTo>
                    <a:pt x="0" y="16"/>
                  </a:lnTo>
                  <a:lnTo>
                    <a:pt x="0" y="6"/>
                  </a:lnTo>
                  <a:lnTo>
                    <a:pt x="2" y="3"/>
                  </a:lnTo>
                  <a:lnTo>
                    <a:pt x="4" y="2"/>
                  </a:lnTo>
                  <a:lnTo>
                    <a:pt x="6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41" name="Freeform 269"/>
            <p:cNvSpPr>
              <a:spLocks/>
            </p:cNvSpPr>
            <p:nvPr/>
          </p:nvSpPr>
          <p:spPr bwMode="auto">
            <a:xfrm>
              <a:off x="4114800" y="3895725"/>
              <a:ext cx="65088" cy="131763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76"/>
                </a:cxn>
                <a:cxn ang="0">
                  <a:pos x="31" y="77"/>
                </a:cxn>
                <a:cxn ang="0">
                  <a:pos x="34" y="78"/>
                </a:cxn>
                <a:cxn ang="0">
                  <a:pos x="36" y="80"/>
                </a:cxn>
                <a:cxn ang="0">
                  <a:pos x="41" y="80"/>
                </a:cxn>
                <a:cxn ang="0">
                  <a:pos x="41" y="83"/>
                </a:cxn>
                <a:cxn ang="0">
                  <a:pos x="0" y="83"/>
                </a:cxn>
                <a:cxn ang="0">
                  <a:pos x="0" y="80"/>
                </a:cxn>
                <a:cxn ang="0">
                  <a:pos x="7" y="80"/>
                </a:cxn>
                <a:cxn ang="0">
                  <a:pos x="9" y="78"/>
                </a:cxn>
                <a:cxn ang="0">
                  <a:pos x="10" y="78"/>
                </a:cxn>
                <a:cxn ang="0">
                  <a:pos x="10" y="77"/>
                </a:cxn>
                <a:cxn ang="0">
                  <a:pos x="12" y="77"/>
                </a:cxn>
                <a:cxn ang="0">
                  <a:pos x="12" y="74"/>
                </a:cxn>
                <a:cxn ang="0">
                  <a:pos x="13" y="71"/>
                </a:cxn>
                <a:cxn ang="0">
                  <a:pos x="13" y="17"/>
                </a:cxn>
                <a:cxn ang="0">
                  <a:pos x="12" y="16"/>
                </a:cxn>
                <a:cxn ang="0">
                  <a:pos x="10" y="16"/>
                </a:cxn>
                <a:cxn ang="0">
                  <a:pos x="9" y="15"/>
                </a:cxn>
                <a:cxn ang="0">
                  <a:pos x="6" y="15"/>
                </a:cxn>
                <a:cxn ang="0">
                  <a:pos x="3" y="16"/>
                </a:cxn>
                <a:cxn ang="0">
                  <a:pos x="2" y="16"/>
                </a:cxn>
                <a:cxn ang="0">
                  <a:pos x="0" y="15"/>
                </a:cxn>
                <a:cxn ang="0">
                  <a:pos x="29" y="0"/>
                </a:cxn>
                <a:cxn ang="0">
                  <a:pos x="30" y="0"/>
                </a:cxn>
              </a:cxnLst>
              <a:rect l="0" t="0" r="r" b="b"/>
              <a:pathLst>
                <a:path w="41" h="83">
                  <a:moveTo>
                    <a:pt x="30" y="0"/>
                  </a:moveTo>
                  <a:lnTo>
                    <a:pt x="30" y="76"/>
                  </a:lnTo>
                  <a:lnTo>
                    <a:pt x="31" y="77"/>
                  </a:lnTo>
                  <a:lnTo>
                    <a:pt x="34" y="78"/>
                  </a:lnTo>
                  <a:lnTo>
                    <a:pt x="36" y="80"/>
                  </a:lnTo>
                  <a:lnTo>
                    <a:pt x="41" y="80"/>
                  </a:lnTo>
                  <a:lnTo>
                    <a:pt x="41" y="83"/>
                  </a:lnTo>
                  <a:lnTo>
                    <a:pt x="0" y="83"/>
                  </a:lnTo>
                  <a:lnTo>
                    <a:pt x="0" y="80"/>
                  </a:lnTo>
                  <a:lnTo>
                    <a:pt x="7" y="80"/>
                  </a:lnTo>
                  <a:lnTo>
                    <a:pt x="9" y="78"/>
                  </a:lnTo>
                  <a:lnTo>
                    <a:pt x="10" y="78"/>
                  </a:lnTo>
                  <a:lnTo>
                    <a:pt x="10" y="77"/>
                  </a:lnTo>
                  <a:lnTo>
                    <a:pt x="12" y="77"/>
                  </a:lnTo>
                  <a:lnTo>
                    <a:pt x="12" y="74"/>
                  </a:lnTo>
                  <a:lnTo>
                    <a:pt x="13" y="71"/>
                  </a:lnTo>
                  <a:lnTo>
                    <a:pt x="13" y="17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9" y="15"/>
                  </a:lnTo>
                  <a:lnTo>
                    <a:pt x="6" y="15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0" y="15"/>
                  </a:lnTo>
                  <a:lnTo>
                    <a:pt x="29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42" name="Line 270"/>
            <p:cNvSpPr>
              <a:spLocks noChangeShapeType="1"/>
            </p:cNvSpPr>
            <p:nvPr/>
          </p:nvSpPr>
          <p:spPr bwMode="auto">
            <a:xfrm>
              <a:off x="4246563" y="5699125"/>
              <a:ext cx="1790700" cy="1588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43" name="Line 271"/>
            <p:cNvSpPr>
              <a:spLocks noChangeShapeType="1"/>
            </p:cNvSpPr>
            <p:nvPr/>
          </p:nvSpPr>
          <p:spPr bwMode="auto">
            <a:xfrm>
              <a:off x="4246563" y="5648325"/>
              <a:ext cx="1588" cy="50800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44" name="Line 272"/>
            <p:cNvSpPr>
              <a:spLocks noChangeShapeType="1"/>
            </p:cNvSpPr>
            <p:nvPr/>
          </p:nvSpPr>
          <p:spPr bwMode="auto">
            <a:xfrm>
              <a:off x="4471988" y="5673725"/>
              <a:ext cx="1588" cy="2222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45" name="Line 273"/>
            <p:cNvSpPr>
              <a:spLocks noChangeShapeType="1"/>
            </p:cNvSpPr>
            <p:nvPr/>
          </p:nvSpPr>
          <p:spPr bwMode="auto">
            <a:xfrm>
              <a:off x="4699000" y="5648325"/>
              <a:ext cx="1588" cy="50800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46" name="Line 274"/>
            <p:cNvSpPr>
              <a:spLocks noChangeShapeType="1"/>
            </p:cNvSpPr>
            <p:nvPr/>
          </p:nvSpPr>
          <p:spPr bwMode="auto">
            <a:xfrm>
              <a:off x="4924425" y="5673725"/>
              <a:ext cx="1588" cy="2222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47" name="Line 275"/>
            <p:cNvSpPr>
              <a:spLocks noChangeShapeType="1"/>
            </p:cNvSpPr>
            <p:nvPr/>
          </p:nvSpPr>
          <p:spPr bwMode="auto">
            <a:xfrm>
              <a:off x="5153025" y="5648325"/>
              <a:ext cx="1588" cy="50800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48" name="Line 276"/>
            <p:cNvSpPr>
              <a:spLocks noChangeShapeType="1"/>
            </p:cNvSpPr>
            <p:nvPr/>
          </p:nvSpPr>
          <p:spPr bwMode="auto">
            <a:xfrm>
              <a:off x="5376863" y="5673725"/>
              <a:ext cx="1588" cy="2222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49" name="Line 277"/>
            <p:cNvSpPr>
              <a:spLocks noChangeShapeType="1"/>
            </p:cNvSpPr>
            <p:nvPr/>
          </p:nvSpPr>
          <p:spPr bwMode="auto">
            <a:xfrm>
              <a:off x="5602288" y="5648325"/>
              <a:ext cx="1588" cy="50800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50" name="Line 278"/>
            <p:cNvSpPr>
              <a:spLocks noChangeShapeType="1"/>
            </p:cNvSpPr>
            <p:nvPr/>
          </p:nvSpPr>
          <p:spPr bwMode="auto">
            <a:xfrm>
              <a:off x="5602288" y="5648325"/>
              <a:ext cx="1588" cy="50800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51" name="Line 279"/>
            <p:cNvSpPr>
              <a:spLocks noChangeShapeType="1"/>
            </p:cNvSpPr>
            <p:nvPr/>
          </p:nvSpPr>
          <p:spPr bwMode="auto">
            <a:xfrm>
              <a:off x="5827713" y="5673725"/>
              <a:ext cx="1588" cy="2222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52" name="Freeform 280"/>
            <p:cNvSpPr>
              <a:spLocks noEditPoints="1"/>
            </p:cNvSpPr>
            <p:nvPr/>
          </p:nvSpPr>
          <p:spPr bwMode="auto">
            <a:xfrm>
              <a:off x="4205288" y="5749925"/>
              <a:ext cx="80963" cy="133350"/>
            </a:xfrm>
            <a:custGeom>
              <a:avLst/>
              <a:gdLst/>
              <a:ahLst/>
              <a:cxnLst>
                <a:cxn ang="0">
                  <a:pos x="51" y="42"/>
                </a:cxn>
                <a:cxn ang="0">
                  <a:pos x="51" y="53"/>
                </a:cxn>
                <a:cxn ang="0">
                  <a:pos x="48" y="64"/>
                </a:cxn>
                <a:cxn ang="0">
                  <a:pos x="46" y="73"/>
                </a:cxn>
                <a:cxn ang="0">
                  <a:pos x="43" y="76"/>
                </a:cxn>
                <a:cxn ang="0">
                  <a:pos x="38" y="79"/>
                </a:cxn>
                <a:cxn ang="0">
                  <a:pos x="36" y="81"/>
                </a:cxn>
                <a:cxn ang="0">
                  <a:pos x="33" y="83"/>
                </a:cxn>
                <a:cxn ang="0">
                  <a:pos x="28" y="84"/>
                </a:cxn>
                <a:cxn ang="0">
                  <a:pos x="21" y="84"/>
                </a:cxn>
                <a:cxn ang="0">
                  <a:pos x="19" y="83"/>
                </a:cxn>
                <a:cxn ang="0">
                  <a:pos x="14" y="81"/>
                </a:cxn>
                <a:cxn ang="0">
                  <a:pos x="11" y="77"/>
                </a:cxn>
                <a:cxn ang="0">
                  <a:pos x="7" y="73"/>
                </a:cxn>
                <a:cxn ang="0">
                  <a:pos x="6" y="70"/>
                </a:cxn>
                <a:cxn ang="0">
                  <a:pos x="3" y="66"/>
                </a:cxn>
                <a:cxn ang="0">
                  <a:pos x="1" y="63"/>
                </a:cxn>
                <a:cxn ang="0">
                  <a:pos x="0" y="53"/>
                </a:cxn>
                <a:cxn ang="0">
                  <a:pos x="0" y="30"/>
                </a:cxn>
                <a:cxn ang="0">
                  <a:pos x="3" y="19"/>
                </a:cxn>
                <a:cxn ang="0">
                  <a:pos x="6" y="13"/>
                </a:cxn>
                <a:cxn ang="0">
                  <a:pos x="9" y="9"/>
                </a:cxn>
                <a:cxn ang="0">
                  <a:pos x="13" y="5"/>
                </a:cxn>
                <a:cxn ang="0">
                  <a:pos x="17" y="2"/>
                </a:cxn>
                <a:cxn ang="0">
                  <a:pos x="21" y="0"/>
                </a:cxn>
                <a:cxn ang="0">
                  <a:pos x="30" y="0"/>
                </a:cxn>
                <a:cxn ang="0">
                  <a:pos x="34" y="2"/>
                </a:cxn>
                <a:cxn ang="0">
                  <a:pos x="38" y="5"/>
                </a:cxn>
                <a:cxn ang="0">
                  <a:pos x="43" y="9"/>
                </a:cxn>
                <a:cxn ang="0">
                  <a:pos x="48" y="17"/>
                </a:cxn>
                <a:cxn ang="0">
                  <a:pos x="51" y="30"/>
                </a:cxn>
                <a:cxn ang="0">
                  <a:pos x="51" y="42"/>
                </a:cxn>
                <a:cxn ang="0">
                  <a:pos x="34" y="42"/>
                </a:cxn>
                <a:cxn ang="0">
                  <a:pos x="34" y="12"/>
                </a:cxn>
                <a:cxn ang="0">
                  <a:pos x="33" y="9"/>
                </a:cxn>
                <a:cxn ang="0">
                  <a:pos x="28" y="5"/>
                </a:cxn>
                <a:cxn ang="0">
                  <a:pos x="21" y="5"/>
                </a:cxn>
                <a:cxn ang="0">
                  <a:pos x="20" y="7"/>
                </a:cxn>
                <a:cxn ang="0">
                  <a:pos x="19" y="9"/>
                </a:cxn>
                <a:cxn ang="0">
                  <a:pos x="19" y="13"/>
                </a:cxn>
                <a:cxn ang="0">
                  <a:pos x="17" y="19"/>
                </a:cxn>
                <a:cxn ang="0">
                  <a:pos x="17" y="64"/>
                </a:cxn>
                <a:cxn ang="0">
                  <a:pos x="19" y="69"/>
                </a:cxn>
                <a:cxn ang="0">
                  <a:pos x="19" y="73"/>
                </a:cxn>
                <a:cxn ang="0">
                  <a:pos x="21" y="79"/>
                </a:cxn>
                <a:cxn ang="0">
                  <a:pos x="23" y="80"/>
                </a:cxn>
                <a:cxn ang="0">
                  <a:pos x="27" y="80"/>
                </a:cxn>
                <a:cxn ang="0">
                  <a:pos x="30" y="79"/>
                </a:cxn>
                <a:cxn ang="0">
                  <a:pos x="30" y="77"/>
                </a:cxn>
                <a:cxn ang="0">
                  <a:pos x="33" y="74"/>
                </a:cxn>
                <a:cxn ang="0">
                  <a:pos x="34" y="71"/>
                </a:cxn>
                <a:cxn ang="0">
                  <a:pos x="34" y="67"/>
                </a:cxn>
                <a:cxn ang="0">
                  <a:pos x="34" y="42"/>
                </a:cxn>
              </a:cxnLst>
              <a:rect l="0" t="0" r="r" b="b"/>
              <a:pathLst>
                <a:path w="51" h="84">
                  <a:moveTo>
                    <a:pt x="51" y="42"/>
                  </a:moveTo>
                  <a:lnTo>
                    <a:pt x="51" y="53"/>
                  </a:lnTo>
                  <a:lnTo>
                    <a:pt x="48" y="64"/>
                  </a:lnTo>
                  <a:lnTo>
                    <a:pt x="46" y="73"/>
                  </a:lnTo>
                  <a:lnTo>
                    <a:pt x="43" y="76"/>
                  </a:lnTo>
                  <a:lnTo>
                    <a:pt x="38" y="79"/>
                  </a:lnTo>
                  <a:lnTo>
                    <a:pt x="36" y="81"/>
                  </a:lnTo>
                  <a:lnTo>
                    <a:pt x="33" y="83"/>
                  </a:lnTo>
                  <a:lnTo>
                    <a:pt x="28" y="84"/>
                  </a:lnTo>
                  <a:lnTo>
                    <a:pt x="21" y="84"/>
                  </a:lnTo>
                  <a:lnTo>
                    <a:pt x="19" y="83"/>
                  </a:lnTo>
                  <a:lnTo>
                    <a:pt x="14" y="81"/>
                  </a:lnTo>
                  <a:lnTo>
                    <a:pt x="11" y="77"/>
                  </a:lnTo>
                  <a:lnTo>
                    <a:pt x="7" y="73"/>
                  </a:lnTo>
                  <a:lnTo>
                    <a:pt x="6" y="70"/>
                  </a:lnTo>
                  <a:lnTo>
                    <a:pt x="3" y="66"/>
                  </a:lnTo>
                  <a:lnTo>
                    <a:pt x="1" y="63"/>
                  </a:lnTo>
                  <a:lnTo>
                    <a:pt x="0" y="53"/>
                  </a:lnTo>
                  <a:lnTo>
                    <a:pt x="0" y="30"/>
                  </a:lnTo>
                  <a:lnTo>
                    <a:pt x="3" y="19"/>
                  </a:lnTo>
                  <a:lnTo>
                    <a:pt x="6" y="13"/>
                  </a:lnTo>
                  <a:lnTo>
                    <a:pt x="9" y="9"/>
                  </a:lnTo>
                  <a:lnTo>
                    <a:pt x="13" y="5"/>
                  </a:lnTo>
                  <a:lnTo>
                    <a:pt x="17" y="2"/>
                  </a:lnTo>
                  <a:lnTo>
                    <a:pt x="21" y="0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38" y="5"/>
                  </a:lnTo>
                  <a:lnTo>
                    <a:pt x="43" y="9"/>
                  </a:lnTo>
                  <a:lnTo>
                    <a:pt x="48" y="17"/>
                  </a:lnTo>
                  <a:lnTo>
                    <a:pt x="51" y="30"/>
                  </a:lnTo>
                  <a:lnTo>
                    <a:pt x="51" y="42"/>
                  </a:lnTo>
                  <a:close/>
                  <a:moveTo>
                    <a:pt x="34" y="42"/>
                  </a:moveTo>
                  <a:lnTo>
                    <a:pt x="34" y="12"/>
                  </a:lnTo>
                  <a:lnTo>
                    <a:pt x="33" y="9"/>
                  </a:lnTo>
                  <a:lnTo>
                    <a:pt x="28" y="5"/>
                  </a:lnTo>
                  <a:lnTo>
                    <a:pt x="21" y="5"/>
                  </a:lnTo>
                  <a:lnTo>
                    <a:pt x="20" y="7"/>
                  </a:lnTo>
                  <a:lnTo>
                    <a:pt x="19" y="9"/>
                  </a:lnTo>
                  <a:lnTo>
                    <a:pt x="19" y="13"/>
                  </a:lnTo>
                  <a:lnTo>
                    <a:pt x="17" y="19"/>
                  </a:lnTo>
                  <a:lnTo>
                    <a:pt x="17" y="64"/>
                  </a:lnTo>
                  <a:lnTo>
                    <a:pt x="19" y="69"/>
                  </a:lnTo>
                  <a:lnTo>
                    <a:pt x="19" y="73"/>
                  </a:lnTo>
                  <a:lnTo>
                    <a:pt x="21" y="79"/>
                  </a:lnTo>
                  <a:lnTo>
                    <a:pt x="23" y="80"/>
                  </a:lnTo>
                  <a:lnTo>
                    <a:pt x="27" y="80"/>
                  </a:lnTo>
                  <a:lnTo>
                    <a:pt x="30" y="79"/>
                  </a:lnTo>
                  <a:lnTo>
                    <a:pt x="30" y="77"/>
                  </a:lnTo>
                  <a:lnTo>
                    <a:pt x="33" y="74"/>
                  </a:lnTo>
                  <a:lnTo>
                    <a:pt x="34" y="71"/>
                  </a:lnTo>
                  <a:lnTo>
                    <a:pt x="34" y="67"/>
                  </a:lnTo>
                  <a:lnTo>
                    <a:pt x="34" y="4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53" name="Freeform 281"/>
            <p:cNvSpPr>
              <a:spLocks noEditPoints="1"/>
            </p:cNvSpPr>
            <p:nvPr/>
          </p:nvSpPr>
          <p:spPr bwMode="auto">
            <a:xfrm>
              <a:off x="4537075" y="5749925"/>
              <a:ext cx="80963" cy="133350"/>
            </a:xfrm>
            <a:custGeom>
              <a:avLst/>
              <a:gdLst/>
              <a:ahLst/>
              <a:cxnLst>
                <a:cxn ang="0">
                  <a:pos x="51" y="42"/>
                </a:cxn>
                <a:cxn ang="0">
                  <a:pos x="51" y="53"/>
                </a:cxn>
                <a:cxn ang="0">
                  <a:pos x="48" y="64"/>
                </a:cxn>
                <a:cxn ang="0">
                  <a:pos x="45" y="73"/>
                </a:cxn>
                <a:cxn ang="0">
                  <a:pos x="43" y="76"/>
                </a:cxn>
                <a:cxn ang="0">
                  <a:pos x="38" y="79"/>
                </a:cxn>
                <a:cxn ang="0">
                  <a:pos x="35" y="81"/>
                </a:cxn>
                <a:cxn ang="0">
                  <a:pos x="33" y="83"/>
                </a:cxn>
                <a:cxn ang="0">
                  <a:pos x="28" y="84"/>
                </a:cxn>
                <a:cxn ang="0">
                  <a:pos x="21" y="84"/>
                </a:cxn>
                <a:cxn ang="0">
                  <a:pos x="18" y="83"/>
                </a:cxn>
                <a:cxn ang="0">
                  <a:pos x="14" y="81"/>
                </a:cxn>
                <a:cxn ang="0">
                  <a:pos x="11" y="77"/>
                </a:cxn>
                <a:cxn ang="0">
                  <a:pos x="7" y="73"/>
                </a:cxn>
                <a:cxn ang="0">
                  <a:pos x="6" y="70"/>
                </a:cxn>
                <a:cxn ang="0">
                  <a:pos x="3" y="66"/>
                </a:cxn>
                <a:cxn ang="0">
                  <a:pos x="1" y="63"/>
                </a:cxn>
                <a:cxn ang="0">
                  <a:pos x="0" y="53"/>
                </a:cxn>
                <a:cxn ang="0">
                  <a:pos x="0" y="30"/>
                </a:cxn>
                <a:cxn ang="0">
                  <a:pos x="3" y="19"/>
                </a:cxn>
                <a:cxn ang="0">
                  <a:pos x="6" y="13"/>
                </a:cxn>
                <a:cxn ang="0">
                  <a:pos x="8" y="9"/>
                </a:cxn>
                <a:cxn ang="0">
                  <a:pos x="13" y="5"/>
                </a:cxn>
                <a:cxn ang="0">
                  <a:pos x="17" y="2"/>
                </a:cxn>
                <a:cxn ang="0">
                  <a:pos x="21" y="0"/>
                </a:cxn>
                <a:cxn ang="0">
                  <a:pos x="30" y="0"/>
                </a:cxn>
                <a:cxn ang="0">
                  <a:pos x="34" y="2"/>
                </a:cxn>
                <a:cxn ang="0">
                  <a:pos x="38" y="5"/>
                </a:cxn>
                <a:cxn ang="0">
                  <a:pos x="43" y="9"/>
                </a:cxn>
                <a:cxn ang="0">
                  <a:pos x="48" y="17"/>
                </a:cxn>
                <a:cxn ang="0">
                  <a:pos x="51" y="30"/>
                </a:cxn>
                <a:cxn ang="0">
                  <a:pos x="51" y="42"/>
                </a:cxn>
                <a:cxn ang="0">
                  <a:pos x="34" y="42"/>
                </a:cxn>
                <a:cxn ang="0">
                  <a:pos x="34" y="12"/>
                </a:cxn>
                <a:cxn ang="0">
                  <a:pos x="33" y="9"/>
                </a:cxn>
                <a:cxn ang="0">
                  <a:pos x="28" y="5"/>
                </a:cxn>
                <a:cxn ang="0">
                  <a:pos x="21" y="5"/>
                </a:cxn>
                <a:cxn ang="0">
                  <a:pos x="20" y="7"/>
                </a:cxn>
                <a:cxn ang="0">
                  <a:pos x="18" y="9"/>
                </a:cxn>
                <a:cxn ang="0">
                  <a:pos x="18" y="13"/>
                </a:cxn>
                <a:cxn ang="0">
                  <a:pos x="17" y="19"/>
                </a:cxn>
                <a:cxn ang="0">
                  <a:pos x="17" y="64"/>
                </a:cxn>
                <a:cxn ang="0">
                  <a:pos x="18" y="69"/>
                </a:cxn>
                <a:cxn ang="0">
                  <a:pos x="18" y="73"/>
                </a:cxn>
                <a:cxn ang="0">
                  <a:pos x="21" y="79"/>
                </a:cxn>
                <a:cxn ang="0">
                  <a:pos x="23" y="80"/>
                </a:cxn>
                <a:cxn ang="0">
                  <a:pos x="27" y="80"/>
                </a:cxn>
                <a:cxn ang="0">
                  <a:pos x="30" y="79"/>
                </a:cxn>
                <a:cxn ang="0">
                  <a:pos x="30" y="77"/>
                </a:cxn>
                <a:cxn ang="0">
                  <a:pos x="33" y="74"/>
                </a:cxn>
                <a:cxn ang="0">
                  <a:pos x="34" y="71"/>
                </a:cxn>
                <a:cxn ang="0">
                  <a:pos x="34" y="67"/>
                </a:cxn>
                <a:cxn ang="0">
                  <a:pos x="34" y="42"/>
                </a:cxn>
              </a:cxnLst>
              <a:rect l="0" t="0" r="r" b="b"/>
              <a:pathLst>
                <a:path w="51" h="84">
                  <a:moveTo>
                    <a:pt x="51" y="42"/>
                  </a:moveTo>
                  <a:lnTo>
                    <a:pt x="51" y="53"/>
                  </a:lnTo>
                  <a:lnTo>
                    <a:pt x="48" y="64"/>
                  </a:lnTo>
                  <a:lnTo>
                    <a:pt x="45" y="73"/>
                  </a:lnTo>
                  <a:lnTo>
                    <a:pt x="43" y="76"/>
                  </a:lnTo>
                  <a:lnTo>
                    <a:pt x="38" y="79"/>
                  </a:lnTo>
                  <a:lnTo>
                    <a:pt x="35" y="81"/>
                  </a:lnTo>
                  <a:lnTo>
                    <a:pt x="33" y="83"/>
                  </a:lnTo>
                  <a:lnTo>
                    <a:pt x="28" y="84"/>
                  </a:lnTo>
                  <a:lnTo>
                    <a:pt x="21" y="84"/>
                  </a:lnTo>
                  <a:lnTo>
                    <a:pt x="18" y="83"/>
                  </a:lnTo>
                  <a:lnTo>
                    <a:pt x="14" y="81"/>
                  </a:lnTo>
                  <a:lnTo>
                    <a:pt x="11" y="77"/>
                  </a:lnTo>
                  <a:lnTo>
                    <a:pt x="7" y="73"/>
                  </a:lnTo>
                  <a:lnTo>
                    <a:pt x="6" y="70"/>
                  </a:lnTo>
                  <a:lnTo>
                    <a:pt x="3" y="66"/>
                  </a:lnTo>
                  <a:lnTo>
                    <a:pt x="1" y="63"/>
                  </a:lnTo>
                  <a:lnTo>
                    <a:pt x="0" y="53"/>
                  </a:lnTo>
                  <a:lnTo>
                    <a:pt x="0" y="30"/>
                  </a:lnTo>
                  <a:lnTo>
                    <a:pt x="3" y="19"/>
                  </a:lnTo>
                  <a:lnTo>
                    <a:pt x="6" y="13"/>
                  </a:lnTo>
                  <a:lnTo>
                    <a:pt x="8" y="9"/>
                  </a:lnTo>
                  <a:lnTo>
                    <a:pt x="13" y="5"/>
                  </a:lnTo>
                  <a:lnTo>
                    <a:pt x="17" y="2"/>
                  </a:lnTo>
                  <a:lnTo>
                    <a:pt x="21" y="0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38" y="5"/>
                  </a:lnTo>
                  <a:lnTo>
                    <a:pt x="43" y="9"/>
                  </a:lnTo>
                  <a:lnTo>
                    <a:pt x="48" y="17"/>
                  </a:lnTo>
                  <a:lnTo>
                    <a:pt x="51" y="30"/>
                  </a:lnTo>
                  <a:lnTo>
                    <a:pt x="51" y="42"/>
                  </a:lnTo>
                  <a:close/>
                  <a:moveTo>
                    <a:pt x="34" y="42"/>
                  </a:moveTo>
                  <a:lnTo>
                    <a:pt x="34" y="12"/>
                  </a:lnTo>
                  <a:lnTo>
                    <a:pt x="33" y="9"/>
                  </a:lnTo>
                  <a:lnTo>
                    <a:pt x="28" y="5"/>
                  </a:lnTo>
                  <a:lnTo>
                    <a:pt x="21" y="5"/>
                  </a:lnTo>
                  <a:lnTo>
                    <a:pt x="20" y="7"/>
                  </a:lnTo>
                  <a:lnTo>
                    <a:pt x="18" y="9"/>
                  </a:lnTo>
                  <a:lnTo>
                    <a:pt x="18" y="13"/>
                  </a:lnTo>
                  <a:lnTo>
                    <a:pt x="17" y="19"/>
                  </a:lnTo>
                  <a:lnTo>
                    <a:pt x="17" y="64"/>
                  </a:lnTo>
                  <a:lnTo>
                    <a:pt x="18" y="69"/>
                  </a:lnTo>
                  <a:lnTo>
                    <a:pt x="18" y="73"/>
                  </a:lnTo>
                  <a:lnTo>
                    <a:pt x="21" y="79"/>
                  </a:lnTo>
                  <a:lnTo>
                    <a:pt x="23" y="80"/>
                  </a:lnTo>
                  <a:lnTo>
                    <a:pt x="27" y="80"/>
                  </a:lnTo>
                  <a:lnTo>
                    <a:pt x="30" y="79"/>
                  </a:lnTo>
                  <a:lnTo>
                    <a:pt x="30" y="77"/>
                  </a:lnTo>
                  <a:lnTo>
                    <a:pt x="33" y="74"/>
                  </a:lnTo>
                  <a:lnTo>
                    <a:pt x="34" y="71"/>
                  </a:lnTo>
                  <a:lnTo>
                    <a:pt x="34" y="67"/>
                  </a:lnTo>
                  <a:lnTo>
                    <a:pt x="34" y="4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54" name="Freeform 282"/>
            <p:cNvSpPr>
              <a:spLocks/>
            </p:cNvSpPr>
            <p:nvPr/>
          </p:nvSpPr>
          <p:spPr bwMode="auto">
            <a:xfrm>
              <a:off x="4635500" y="5851525"/>
              <a:ext cx="30163" cy="31750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2" y="2"/>
                </a:cxn>
                <a:cxn ang="0">
                  <a:pos x="16" y="3"/>
                </a:cxn>
                <a:cxn ang="0">
                  <a:pos x="18" y="6"/>
                </a:cxn>
                <a:cxn ang="0">
                  <a:pos x="19" y="7"/>
                </a:cxn>
                <a:cxn ang="0">
                  <a:pos x="19" y="13"/>
                </a:cxn>
                <a:cxn ang="0">
                  <a:pos x="18" y="16"/>
                </a:cxn>
                <a:cxn ang="0">
                  <a:pos x="16" y="17"/>
                </a:cxn>
                <a:cxn ang="0">
                  <a:pos x="13" y="19"/>
                </a:cxn>
                <a:cxn ang="0">
                  <a:pos x="12" y="20"/>
                </a:cxn>
                <a:cxn ang="0">
                  <a:pos x="6" y="20"/>
                </a:cxn>
                <a:cxn ang="0">
                  <a:pos x="5" y="19"/>
                </a:cxn>
                <a:cxn ang="0">
                  <a:pos x="2" y="17"/>
                </a:cxn>
                <a:cxn ang="0">
                  <a:pos x="0" y="16"/>
                </a:cxn>
                <a:cxn ang="0">
                  <a:pos x="0" y="6"/>
                </a:cxn>
                <a:cxn ang="0">
                  <a:pos x="2" y="3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9" y="0"/>
                </a:cxn>
              </a:cxnLst>
              <a:rect l="0" t="0" r="r" b="b"/>
              <a:pathLst>
                <a:path w="19" h="20">
                  <a:moveTo>
                    <a:pt x="9" y="0"/>
                  </a:moveTo>
                  <a:lnTo>
                    <a:pt x="12" y="2"/>
                  </a:lnTo>
                  <a:lnTo>
                    <a:pt x="16" y="3"/>
                  </a:lnTo>
                  <a:lnTo>
                    <a:pt x="18" y="6"/>
                  </a:lnTo>
                  <a:lnTo>
                    <a:pt x="19" y="7"/>
                  </a:lnTo>
                  <a:lnTo>
                    <a:pt x="19" y="13"/>
                  </a:lnTo>
                  <a:lnTo>
                    <a:pt x="18" y="16"/>
                  </a:lnTo>
                  <a:lnTo>
                    <a:pt x="16" y="17"/>
                  </a:lnTo>
                  <a:lnTo>
                    <a:pt x="13" y="19"/>
                  </a:lnTo>
                  <a:lnTo>
                    <a:pt x="12" y="20"/>
                  </a:lnTo>
                  <a:lnTo>
                    <a:pt x="6" y="20"/>
                  </a:lnTo>
                  <a:lnTo>
                    <a:pt x="5" y="19"/>
                  </a:lnTo>
                  <a:lnTo>
                    <a:pt x="2" y="17"/>
                  </a:lnTo>
                  <a:lnTo>
                    <a:pt x="0" y="16"/>
                  </a:lnTo>
                  <a:lnTo>
                    <a:pt x="0" y="6"/>
                  </a:lnTo>
                  <a:lnTo>
                    <a:pt x="2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55" name="Freeform 283"/>
            <p:cNvSpPr>
              <a:spLocks/>
            </p:cNvSpPr>
            <p:nvPr/>
          </p:nvSpPr>
          <p:spPr bwMode="auto">
            <a:xfrm>
              <a:off x="4676775" y="5749925"/>
              <a:ext cx="85725" cy="131763"/>
            </a:xfrm>
            <a:custGeom>
              <a:avLst/>
              <a:gdLst/>
              <a:ahLst/>
              <a:cxnLst>
                <a:cxn ang="0">
                  <a:pos x="48" y="83"/>
                </a:cxn>
                <a:cxn ang="0">
                  <a:pos x="0" y="83"/>
                </a:cxn>
                <a:cxn ang="0">
                  <a:pos x="0" y="81"/>
                </a:cxn>
                <a:cxn ang="0">
                  <a:pos x="14" y="66"/>
                </a:cxn>
                <a:cxn ang="0">
                  <a:pos x="24" y="54"/>
                </a:cxn>
                <a:cxn ang="0">
                  <a:pos x="30" y="46"/>
                </a:cxn>
                <a:cxn ang="0">
                  <a:pos x="34" y="29"/>
                </a:cxn>
                <a:cxn ang="0">
                  <a:pos x="31" y="20"/>
                </a:cxn>
                <a:cxn ang="0">
                  <a:pos x="30" y="17"/>
                </a:cxn>
                <a:cxn ang="0">
                  <a:pos x="26" y="15"/>
                </a:cxn>
                <a:cxn ang="0">
                  <a:pos x="16" y="15"/>
                </a:cxn>
                <a:cxn ang="0">
                  <a:pos x="11" y="16"/>
                </a:cxn>
                <a:cxn ang="0">
                  <a:pos x="7" y="19"/>
                </a:cxn>
                <a:cxn ang="0">
                  <a:pos x="4" y="23"/>
                </a:cxn>
                <a:cxn ang="0">
                  <a:pos x="1" y="23"/>
                </a:cxn>
                <a:cxn ang="0">
                  <a:pos x="4" y="16"/>
                </a:cxn>
                <a:cxn ang="0">
                  <a:pos x="9" y="10"/>
                </a:cxn>
                <a:cxn ang="0">
                  <a:pos x="11" y="5"/>
                </a:cxn>
                <a:cxn ang="0">
                  <a:pos x="17" y="2"/>
                </a:cxn>
                <a:cxn ang="0">
                  <a:pos x="21" y="0"/>
                </a:cxn>
                <a:cxn ang="0">
                  <a:pos x="31" y="0"/>
                </a:cxn>
                <a:cxn ang="0">
                  <a:pos x="36" y="2"/>
                </a:cxn>
                <a:cxn ang="0">
                  <a:pos x="38" y="3"/>
                </a:cxn>
                <a:cxn ang="0">
                  <a:pos x="41" y="6"/>
                </a:cxn>
                <a:cxn ang="0">
                  <a:pos x="46" y="7"/>
                </a:cxn>
                <a:cxn ang="0">
                  <a:pos x="47" y="10"/>
                </a:cxn>
                <a:cxn ang="0">
                  <a:pos x="48" y="15"/>
                </a:cxn>
                <a:cxn ang="0">
                  <a:pos x="50" y="17"/>
                </a:cxn>
                <a:cxn ang="0">
                  <a:pos x="50" y="26"/>
                </a:cxn>
                <a:cxn ang="0">
                  <a:pos x="48" y="32"/>
                </a:cxn>
                <a:cxn ang="0">
                  <a:pos x="46" y="37"/>
                </a:cxn>
                <a:cxn ang="0">
                  <a:pos x="40" y="46"/>
                </a:cxn>
                <a:cxn ang="0">
                  <a:pos x="31" y="56"/>
                </a:cxn>
                <a:cxn ang="0">
                  <a:pos x="20" y="67"/>
                </a:cxn>
                <a:cxn ang="0">
                  <a:pos x="46" y="67"/>
                </a:cxn>
                <a:cxn ang="0">
                  <a:pos x="50" y="63"/>
                </a:cxn>
                <a:cxn ang="0">
                  <a:pos x="51" y="60"/>
                </a:cxn>
                <a:cxn ang="0">
                  <a:pos x="54" y="60"/>
                </a:cxn>
                <a:cxn ang="0">
                  <a:pos x="48" y="83"/>
                </a:cxn>
              </a:cxnLst>
              <a:rect l="0" t="0" r="r" b="b"/>
              <a:pathLst>
                <a:path w="54" h="83">
                  <a:moveTo>
                    <a:pt x="48" y="83"/>
                  </a:moveTo>
                  <a:lnTo>
                    <a:pt x="0" y="83"/>
                  </a:lnTo>
                  <a:lnTo>
                    <a:pt x="0" y="81"/>
                  </a:lnTo>
                  <a:lnTo>
                    <a:pt x="14" y="66"/>
                  </a:lnTo>
                  <a:lnTo>
                    <a:pt x="24" y="54"/>
                  </a:lnTo>
                  <a:lnTo>
                    <a:pt x="30" y="46"/>
                  </a:lnTo>
                  <a:lnTo>
                    <a:pt x="34" y="29"/>
                  </a:lnTo>
                  <a:lnTo>
                    <a:pt x="31" y="20"/>
                  </a:lnTo>
                  <a:lnTo>
                    <a:pt x="30" y="17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11" y="16"/>
                  </a:lnTo>
                  <a:lnTo>
                    <a:pt x="7" y="19"/>
                  </a:lnTo>
                  <a:lnTo>
                    <a:pt x="4" y="23"/>
                  </a:lnTo>
                  <a:lnTo>
                    <a:pt x="1" y="23"/>
                  </a:lnTo>
                  <a:lnTo>
                    <a:pt x="4" y="16"/>
                  </a:lnTo>
                  <a:lnTo>
                    <a:pt x="9" y="10"/>
                  </a:lnTo>
                  <a:lnTo>
                    <a:pt x="11" y="5"/>
                  </a:lnTo>
                  <a:lnTo>
                    <a:pt x="17" y="2"/>
                  </a:lnTo>
                  <a:lnTo>
                    <a:pt x="21" y="0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38" y="3"/>
                  </a:lnTo>
                  <a:lnTo>
                    <a:pt x="41" y="6"/>
                  </a:lnTo>
                  <a:lnTo>
                    <a:pt x="46" y="7"/>
                  </a:lnTo>
                  <a:lnTo>
                    <a:pt x="47" y="10"/>
                  </a:lnTo>
                  <a:lnTo>
                    <a:pt x="48" y="15"/>
                  </a:lnTo>
                  <a:lnTo>
                    <a:pt x="50" y="17"/>
                  </a:lnTo>
                  <a:lnTo>
                    <a:pt x="50" y="26"/>
                  </a:lnTo>
                  <a:lnTo>
                    <a:pt x="48" y="32"/>
                  </a:lnTo>
                  <a:lnTo>
                    <a:pt x="46" y="37"/>
                  </a:lnTo>
                  <a:lnTo>
                    <a:pt x="40" y="46"/>
                  </a:lnTo>
                  <a:lnTo>
                    <a:pt x="31" y="56"/>
                  </a:lnTo>
                  <a:lnTo>
                    <a:pt x="20" y="67"/>
                  </a:lnTo>
                  <a:lnTo>
                    <a:pt x="46" y="67"/>
                  </a:lnTo>
                  <a:lnTo>
                    <a:pt x="50" y="63"/>
                  </a:lnTo>
                  <a:lnTo>
                    <a:pt x="51" y="60"/>
                  </a:lnTo>
                  <a:lnTo>
                    <a:pt x="54" y="60"/>
                  </a:lnTo>
                  <a:lnTo>
                    <a:pt x="48" y="8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56" name="Freeform 284"/>
            <p:cNvSpPr>
              <a:spLocks/>
            </p:cNvSpPr>
            <p:nvPr/>
          </p:nvSpPr>
          <p:spPr bwMode="auto">
            <a:xfrm>
              <a:off x="4778375" y="5753100"/>
              <a:ext cx="84138" cy="1301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53" y="0"/>
                </a:cxn>
                <a:cxn ang="0">
                  <a:pos x="45" y="14"/>
                </a:cxn>
                <a:cxn ang="0">
                  <a:pos x="14" y="14"/>
                </a:cxn>
                <a:cxn ang="0">
                  <a:pos x="10" y="23"/>
                </a:cxn>
                <a:cxn ang="0">
                  <a:pos x="28" y="25"/>
                </a:cxn>
                <a:cxn ang="0">
                  <a:pos x="43" y="32"/>
                </a:cxn>
                <a:cxn ang="0">
                  <a:pos x="47" y="37"/>
                </a:cxn>
                <a:cxn ang="0">
                  <a:pos x="50" y="41"/>
                </a:cxn>
                <a:cxn ang="0">
                  <a:pos x="53" y="52"/>
                </a:cxn>
                <a:cxn ang="0">
                  <a:pos x="51" y="61"/>
                </a:cxn>
                <a:cxn ang="0">
                  <a:pos x="48" y="68"/>
                </a:cxn>
                <a:cxn ang="0">
                  <a:pos x="45" y="72"/>
                </a:cxn>
                <a:cxn ang="0">
                  <a:pos x="44" y="75"/>
                </a:cxn>
                <a:cxn ang="0">
                  <a:pos x="36" y="78"/>
                </a:cxn>
                <a:cxn ang="0">
                  <a:pos x="30" y="81"/>
                </a:cxn>
                <a:cxn ang="0">
                  <a:pos x="26" y="82"/>
                </a:cxn>
                <a:cxn ang="0">
                  <a:pos x="10" y="82"/>
                </a:cxn>
                <a:cxn ang="0">
                  <a:pos x="7" y="81"/>
                </a:cxn>
                <a:cxn ang="0">
                  <a:pos x="4" y="78"/>
                </a:cxn>
                <a:cxn ang="0">
                  <a:pos x="1" y="77"/>
                </a:cxn>
                <a:cxn ang="0">
                  <a:pos x="0" y="74"/>
                </a:cxn>
                <a:cxn ang="0">
                  <a:pos x="0" y="72"/>
                </a:cxn>
                <a:cxn ang="0">
                  <a:pos x="1" y="69"/>
                </a:cxn>
                <a:cxn ang="0">
                  <a:pos x="6" y="65"/>
                </a:cxn>
                <a:cxn ang="0">
                  <a:pos x="7" y="65"/>
                </a:cxn>
                <a:cxn ang="0">
                  <a:pos x="10" y="67"/>
                </a:cxn>
                <a:cxn ang="0">
                  <a:pos x="11" y="67"/>
                </a:cxn>
                <a:cxn ang="0">
                  <a:pos x="13" y="68"/>
                </a:cxn>
                <a:cxn ang="0">
                  <a:pos x="16" y="69"/>
                </a:cxn>
                <a:cxn ang="0">
                  <a:pos x="18" y="72"/>
                </a:cxn>
                <a:cxn ang="0">
                  <a:pos x="24" y="75"/>
                </a:cxn>
                <a:cxn ang="0">
                  <a:pos x="26" y="75"/>
                </a:cxn>
                <a:cxn ang="0">
                  <a:pos x="27" y="77"/>
                </a:cxn>
                <a:cxn ang="0">
                  <a:pos x="33" y="77"/>
                </a:cxn>
                <a:cxn ang="0">
                  <a:pos x="38" y="74"/>
                </a:cxn>
                <a:cxn ang="0">
                  <a:pos x="41" y="68"/>
                </a:cxn>
                <a:cxn ang="0">
                  <a:pos x="43" y="64"/>
                </a:cxn>
                <a:cxn ang="0">
                  <a:pos x="41" y="59"/>
                </a:cxn>
                <a:cxn ang="0">
                  <a:pos x="40" y="54"/>
                </a:cxn>
                <a:cxn ang="0">
                  <a:pos x="36" y="51"/>
                </a:cxn>
                <a:cxn ang="0">
                  <a:pos x="31" y="47"/>
                </a:cxn>
                <a:cxn ang="0">
                  <a:pos x="20" y="42"/>
                </a:cxn>
                <a:cxn ang="0">
                  <a:pos x="6" y="40"/>
                </a:cxn>
                <a:cxn ang="0">
                  <a:pos x="0" y="40"/>
                </a:cxn>
                <a:cxn ang="0">
                  <a:pos x="16" y="0"/>
                </a:cxn>
              </a:cxnLst>
              <a:rect l="0" t="0" r="r" b="b"/>
              <a:pathLst>
                <a:path w="53" h="82">
                  <a:moveTo>
                    <a:pt x="16" y="0"/>
                  </a:moveTo>
                  <a:lnTo>
                    <a:pt x="53" y="0"/>
                  </a:lnTo>
                  <a:lnTo>
                    <a:pt x="45" y="14"/>
                  </a:lnTo>
                  <a:lnTo>
                    <a:pt x="14" y="14"/>
                  </a:lnTo>
                  <a:lnTo>
                    <a:pt x="10" y="23"/>
                  </a:lnTo>
                  <a:lnTo>
                    <a:pt x="28" y="25"/>
                  </a:lnTo>
                  <a:lnTo>
                    <a:pt x="43" y="32"/>
                  </a:lnTo>
                  <a:lnTo>
                    <a:pt x="47" y="37"/>
                  </a:lnTo>
                  <a:lnTo>
                    <a:pt x="50" y="41"/>
                  </a:lnTo>
                  <a:lnTo>
                    <a:pt x="53" y="52"/>
                  </a:lnTo>
                  <a:lnTo>
                    <a:pt x="51" y="61"/>
                  </a:lnTo>
                  <a:lnTo>
                    <a:pt x="48" y="68"/>
                  </a:lnTo>
                  <a:lnTo>
                    <a:pt x="45" y="72"/>
                  </a:lnTo>
                  <a:lnTo>
                    <a:pt x="44" y="75"/>
                  </a:lnTo>
                  <a:lnTo>
                    <a:pt x="36" y="78"/>
                  </a:lnTo>
                  <a:lnTo>
                    <a:pt x="30" y="81"/>
                  </a:lnTo>
                  <a:lnTo>
                    <a:pt x="26" y="82"/>
                  </a:lnTo>
                  <a:lnTo>
                    <a:pt x="10" y="82"/>
                  </a:lnTo>
                  <a:lnTo>
                    <a:pt x="7" y="81"/>
                  </a:lnTo>
                  <a:lnTo>
                    <a:pt x="4" y="78"/>
                  </a:lnTo>
                  <a:lnTo>
                    <a:pt x="1" y="77"/>
                  </a:lnTo>
                  <a:lnTo>
                    <a:pt x="0" y="74"/>
                  </a:lnTo>
                  <a:lnTo>
                    <a:pt x="0" y="72"/>
                  </a:lnTo>
                  <a:lnTo>
                    <a:pt x="1" y="69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10" y="67"/>
                  </a:lnTo>
                  <a:lnTo>
                    <a:pt x="11" y="67"/>
                  </a:lnTo>
                  <a:lnTo>
                    <a:pt x="13" y="68"/>
                  </a:lnTo>
                  <a:lnTo>
                    <a:pt x="16" y="69"/>
                  </a:lnTo>
                  <a:lnTo>
                    <a:pt x="18" y="72"/>
                  </a:lnTo>
                  <a:lnTo>
                    <a:pt x="24" y="75"/>
                  </a:lnTo>
                  <a:lnTo>
                    <a:pt x="26" y="75"/>
                  </a:lnTo>
                  <a:lnTo>
                    <a:pt x="27" y="77"/>
                  </a:lnTo>
                  <a:lnTo>
                    <a:pt x="33" y="77"/>
                  </a:lnTo>
                  <a:lnTo>
                    <a:pt x="38" y="74"/>
                  </a:lnTo>
                  <a:lnTo>
                    <a:pt x="41" y="68"/>
                  </a:lnTo>
                  <a:lnTo>
                    <a:pt x="43" y="64"/>
                  </a:lnTo>
                  <a:lnTo>
                    <a:pt x="41" y="59"/>
                  </a:lnTo>
                  <a:lnTo>
                    <a:pt x="40" y="54"/>
                  </a:lnTo>
                  <a:lnTo>
                    <a:pt x="36" y="51"/>
                  </a:lnTo>
                  <a:lnTo>
                    <a:pt x="31" y="47"/>
                  </a:lnTo>
                  <a:lnTo>
                    <a:pt x="20" y="42"/>
                  </a:lnTo>
                  <a:lnTo>
                    <a:pt x="6" y="40"/>
                  </a:lnTo>
                  <a:lnTo>
                    <a:pt x="0" y="4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57" name="Freeform 285"/>
            <p:cNvSpPr>
              <a:spLocks noEditPoints="1"/>
            </p:cNvSpPr>
            <p:nvPr/>
          </p:nvSpPr>
          <p:spPr bwMode="auto">
            <a:xfrm>
              <a:off x="5037138" y="5749925"/>
              <a:ext cx="82550" cy="133350"/>
            </a:xfrm>
            <a:custGeom>
              <a:avLst/>
              <a:gdLst/>
              <a:ahLst/>
              <a:cxnLst>
                <a:cxn ang="0">
                  <a:pos x="52" y="42"/>
                </a:cxn>
                <a:cxn ang="0">
                  <a:pos x="52" y="53"/>
                </a:cxn>
                <a:cxn ang="0">
                  <a:pos x="49" y="64"/>
                </a:cxn>
                <a:cxn ang="0">
                  <a:pos x="46" y="73"/>
                </a:cxn>
                <a:cxn ang="0">
                  <a:pos x="43" y="76"/>
                </a:cxn>
                <a:cxn ang="0">
                  <a:pos x="39" y="79"/>
                </a:cxn>
                <a:cxn ang="0">
                  <a:pos x="36" y="81"/>
                </a:cxn>
                <a:cxn ang="0">
                  <a:pos x="33" y="83"/>
                </a:cxn>
                <a:cxn ang="0">
                  <a:pos x="29" y="84"/>
                </a:cxn>
                <a:cxn ang="0">
                  <a:pos x="22" y="84"/>
                </a:cxn>
                <a:cxn ang="0">
                  <a:pos x="19" y="83"/>
                </a:cxn>
                <a:cxn ang="0">
                  <a:pos x="15" y="81"/>
                </a:cxn>
                <a:cxn ang="0">
                  <a:pos x="12" y="77"/>
                </a:cxn>
                <a:cxn ang="0">
                  <a:pos x="8" y="73"/>
                </a:cxn>
                <a:cxn ang="0">
                  <a:pos x="6" y="70"/>
                </a:cxn>
                <a:cxn ang="0">
                  <a:pos x="3" y="66"/>
                </a:cxn>
                <a:cxn ang="0">
                  <a:pos x="2" y="63"/>
                </a:cxn>
                <a:cxn ang="0">
                  <a:pos x="0" y="53"/>
                </a:cxn>
                <a:cxn ang="0">
                  <a:pos x="0" y="30"/>
                </a:cxn>
                <a:cxn ang="0">
                  <a:pos x="3" y="19"/>
                </a:cxn>
                <a:cxn ang="0">
                  <a:pos x="6" y="13"/>
                </a:cxn>
                <a:cxn ang="0">
                  <a:pos x="9" y="9"/>
                </a:cxn>
                <a:cxn ang="0">
                  <a:pos x="13" y="5"/>
                </a:cxn>
                <a:cxn ang="0">
                  <a:pos x="17" y="2"/>
                </a:cxn>
                <a:cxn ang="0">
                  <a:pos x="22" y="0"/>
                </a:cxn>
                <a:cxn ang="0">
                  <a:pos x="30" y="0"/>
                </a:cxn>
                <a:cxn ang="0">
                  <a:pos x="35" y="2"/>
                </a:cxn>
                <a:cxn ang="0">
                  <a:pos x="39" y="5"/>
                </a:cxn>
                <a:cxn ang="0">
                  <a:pos x="43" y="9"/>
                </a:cxn>
                <a:cxn ang="0">
                  <a:pos x="49" y="17"/>
                </a:cxn>
                <a:cxn ang="0">
                  <a:pos x="52" y="30"/>
                </a:cxn>
                <a:cxn ang="0">
                  <a:pos x="52" y="42"/>
                </a:cxn>
                <a:cxn ang="0">
                  <a:pos x="35" y="42"/>
                </a:cxn>
                <a:cxn ang="0">
                  <a:pos x="35" y="12"/>
                </a:cxn>
                <a:cxn ang="0">
                  <a:pos x="33" y="9"/>
                </a:cxn>
                <a:cxn ang="0">
                  <a:pos x="29" y="5"/>
                </a:cxn>
                <a:cxn ang="0">
                  <a:pos x="22" y="5"/>
                </a:cxn>
                <a:cxn ang="0">
                  <a:pos x="20" y="7"/>
                </a:cxn>
                <a:cxn ang="0">
                  <a:pos x="19" y="9"/>
                </a:cxn>
                <a:cxn ang="0">
                  <a:pos x="19" y="13"/>
                </a:cxn>
                <a:cxn ang="0">
                  <a:pos x="17" y="19"/>
                </a:cxn>
                <a:cxn ang="0">
                  <a:pos x="17" y="64"/>
                </a:cxn>
                <a:cxn ang="0">
                  <a:pos x="19" y="69"/>
                </a:cxn>
                <a:cxn ang="0">
                  <a:pos x="19" y="73"/>
                </a:cxn>
                <a:cxn ang="0">
                  <a:pos x="22" y="79"/>
                </a:cxn>
                <a:cxn ang="0">
                  <a:pos x="23" y="80"/>
                </a:cxn>
                <a:cxn ang="0">
                  <a:pos x="27" y="80"/>
                </a:cxn>
                <a:cxn ang="0">
                  <a:pos x="30" y="79"/>
                </a:cxn>
                <a:cxn ang="0">
                  <a:pos x="30" y="77"/>
                </a:cxn>
                <a:cxn ang="0">
                  <a:pos x="33" y="74"/>
                </a:cxn>
                <a:cxn ang="0">
                  <a:pos x="35" y="71"/>
                </a:cxn>
                <a:cxn ang="0">
                  <a:pos x="35" y="67"/>
                </a:cxn>
                <a:cxn ang="0">
                  <a:pos x="35" y="42"/>
                </a:cxn>
              </a:cxnLst>
              <a:rect l="0" t="0" r="r" b="b"/>
              <a:pathLst>
                <a:path w="52" h="84">
                  <a:moveTo>
                    <a:pt x="52" y="42"/>
                  </a:moveTo>
                  <a:lnTo>
                    <a:pt x="52" y="53"/>
                  </a:lnTo>
                  <a:lnTo>
                    <a:pt x="49" y="64"/>
                  </a:lnTo>
                  <a:lnTo>
                    <a:pt x="46" y="73"/>
                  </a:lnTo>
                  <a:lnTo>
                    <a:pt x="43" y="76"/>
                  </a:lnTo>
                  <a:lnTo>
                    <a:pt x="39" y="79"/>
                  </a:lnTo>
                  <a:lnTo>
                    <a:pt x="36" y="81"/>
                  </a:lnTo>
                  <a:lnTo>
                    <a:pt x="33" y="83"/>
                  </a:lnTo>
                  <a:lnTo>
                    <a:pt x="29" y="84"/>
                  </a:lnTo>
                  <a:lnTo>
                    <a:pt x="22" y="84"/>
                  </a:lnTo>
                  <a:lnTo>
                    <a:pt x="19" y="83"/>
                  </a:lnTo>
                  <a:lnTo>
                    <a:pt x="15" y="81"/>
                  </a:lnTo>
                  <a:lnTo>
                    <a:pt x="12" y="77"/>
                  </a:lnTo>
                  <a:lnTo>
                    <a:pt x="8" y="73"/>
                  </a:lnTo>
                  <a:lnTo>
                    <a:pt x="6" y="70"/>
                  </a:lnTo>
                  <a:lnTo>
                    <a:pt x="3" y="66"/>
                  </a:lnTo>
                  <a:lnTo>
                    <a:pt x="2" y="63"/>
                  </a:lnTo>
                  <a:lnTo>
                    <a:pt x="0" y="53"/>
                  </a:lnTo>
                  <a:lnTo>
                    <a:pt x="0" y="30"/>
                  </a:lnTo>
                  <a:lnTo>
                    <a:pt x="3" y="19"/>
                  </a:lnTo>
                  <a:lnTo>
                    <a:pt x="6" y="13"/>
                  </a:lnTo>
                  <a:lnTo>
                    <a:pt x="9" y="9"/>
                  </a:lnTo>
                  <a:lnTo>
                    <a:pt x="13" y="5"/>
                  </a:lnTo>
                  <a:lnTo>
                    <a:pt x="17" y="2"/>
                  </a:lnTo>
                  <a:lnTo>
                    <a:pt x="22" y="0"/>
                  </a:lnTo>
                  <a:lnTo>
                    <a:pt x="30" y="0"/>
                  </a:lnTo>
                  <a:lnTo>
                    <a:pt x="35" y="2"/>
                  </a:lnTo>
                  <a:lnTo>
                    <a:pt x="39" y="5"/>
                  </a:lnTo>
                  <a:lnTo>
                    <a:pt x="43" y="9"/>
                  </a:lnTo>
                  <a:lnTo>
                    <a:pt x="49" y="17"/>
                  </a:lnTo>
                  <a:lnTo>
                    <a:pt x="52" y="30"/>
                  </a:lnTo>
                  <a:lnTo>
                    <a:pt x="52" y="42"/>
                  </a:lnTo>
                  <a:close/>
                  <a:moveTo>
                    <a:pt x="35" y="42"/>
                  </a:moveTo>
                  <a:lnTo>
                    <a:pt x="35" y="12"/>
                  </a:lnTo>
                  <a:lnTo>
                    <a:pt x="33" y="9"/>
                  </a:lnTo>
                  <a:lnTo>
                    <a:pt x="29" y="5"/>
                  </a:lnTo>
                  <a:lnTo>
                    <a:pt x="22" y="5"/>
                  </a:lnTo>
                  <a:lnTo>
                    <a:pt x="20" y="7"/>
                  </a:lnTo>
                  <a:lnTo>
                    <a:pt x="19" y="9"/>
                  </a:lnTo>
                  <a:lnTo>
                    <a:pt x="19" y="13"/>
                  </a:lnTo>
                  <a:lnTo>
                    <a:pt x="17" y="19"/>
                  </a:lnTo>
                  <a:lnTo>
                    <a:pt x="17" y="64"/>
                  </a:lnTo>
                  <a:lnTo>
                    <a:pt x="19" y="69"/>
                  </a:lnTo>
                  <a:lnTo>
                    <a:pt x="19" y="73"/>
                  </a:lnTo>
                  <a:lnTo>
                    <a:pt x="22" y="79"/>
                  </a:lnTo>
                  <a:lnTo>
                    <a:pt x="23" y="80"/>
                  </a:lnTo>
                  <a:lnTo>
                    <a:pt x="27" y="80"/>
                  </a:lnTo>
                  <a:lnTo>
                    <a:pt x="30" y="79"/>
                  </a:lnTo>
                  <a:lnTo>
                    <a:pt x="30" y="77"/>
                  </a:lnTo>
                  <a:lnTo>
                    <a:pt x="33" y="74"/>
                  </a:lnTo>
                  <a:lnTo>
                    <a:pt x="35" y="71"/>
                  </a:lnTo>
                  <a:lnTo>
                    <a:pt x="35" y="67"/>
                  </a:lnTo>
                  <a:lnTo>
                    <a:pt x="35" y="4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58" name="Freeform 286"/>
            <p:cNvSpPr>
              <a:spLocks/>
            </p:cNvSpPr>
            <p:nvPr/>
          </p:nvSpPr>
          <p:spPr bwMode="auto">
            <a:xfrm>
              <a:off x="5137150" y="5851525"/>
              <a:ext cx="28575" cy="317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1" y="2"/>
                </a:cxn>
                <a:cxn ang="0">
                  <a:pos x="16" y="3"/>
                </a:cxn>
                <a:cxn ang="0">
                  <a:pos x="17" y="6"/>
                </a:cxn>
                <a:cxn ang="0">
                  <a:pos x="18" y="7"/>
                </a:cxn>
                <a:cxn ang="0">
                  <a:pos x="18" y="13"/>
                </a:cxn>
                <a:cxn ang="0">
                  <a:pos x="17" y="16"/>
                </a:cxn>
                <a:cxn ang="0">
                  <a:pos x="16" y="17"/>
                </a:cxn>
                <a:cxn ang="0">
                  <a:pos x="13" y="19"/>
                </a:cxn>
                <a:cxn ang="0">
                  <a:pos x="11" y="20"/>
                </a:cxn>
                <a:cxn ang="0">
                  <a:pos x="6" y="20"/>
                </a:cxn>
                <a:cxn ang="0">
                  <a:pos x="4" y="19"/>
                </a:cxn>
                <a:cxn ang="0">
                  <a:pos x="1" y="17"/>
                </a:cxn>
                <a:cxn ang="0">
                  <a:pos x="0" y="16"/>
                </a:cxn>
                <a:cxn ang="0">
                  <a:pos x="0" y="6"/>
                </a:cxn>
                <a:cxn ang="0">
                  <a:pos x="1" y="3"/>
                </a:cxn>
                <a:cxn ang="0">
                  <a:pos x="4" y="2"/>
                </a:cxn>
                <a:cxn ang="0">
                  <a:pos x="6" y="2"/>
                </a:cxn>
                <a:cxn ang="0">
                  <a:pos x="8" y="0"/>
                </a:cxn>
              </a:cxnLst>
              <a:rect l="0" t="0" r="r" b="b"/>
              <a:pathLst>
                <a:path w="18" h="20">
                  <a:moveTo>
                    <a:pt x="8" y="0"/>
                  </a:moveTo>
                  <a:lnTo>
                    <a:pt x="11" y="2"/>
                  </a:lnTo>
                  <a:lnTo>
                    <a:pt x="16" y="3"/>
                  </a:lnTo>
                  <a:lnTo>
                    <a:pt x="17" y="6"/>
                  </a:lnTo>
                  <a:lnTo>
                    <a:pt x="18" y="7"/>
                  </a:lnTo>
                  <a:lnTo>
                    <a:pt x="18" y="13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3" y="19"/>
                  </a:lnTo>
                  <a:lnTo>
                    <a:pt x="11" y="20"/>
                  </a:lnTo>
                  <a:lnTo>
                    <a:pt x="6" y="20"/>
                  </a:lnTo>
                  <a:lnTo>
                    <a:pt x="4" y="19"/>
                  </a:lnTo>
                  <a:lnTo>
                    <a:pt x="1" y="17"/>
                  </a:lnTo>
                  <a:lnTo>
                    <a:pt x="0" y="16"/>
                  </a:lnTo>
                  <a:lnTo>
                    <a:pt x="0" y="6"/>
                  </a:lnTo>
                  <a:lnTo>
                    <a:pt x="1" y="3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59" name="Freeform 287"/>
            <p:cNvSpPr>
              <a:spLocks/>
            </p:cNvSpPr>
            <p:nvPr/>
          </p:nvSpPr>
          <p:spPr bwMode="auto">
            <a:xfrm>
              <a:off x="5181600" y="5753100"/>
              <a:ext cx="84138" cy="1301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53" y="0"/>
                </a:cxn>
                <a:cxn ang="0">
                  <a:pos x="46" y="14"/>
                </a:cxn>
                <a:cxn ang="0">
                  <a:pos x="15" y="14"/>
                </a:cxn>
                <a:cxn ang="0">
                  <a:pos x="10" y="23"/>
                </a:cxn>
                <a:cxn ang="0">
                  <a:pos x="29" y="25"/>
                </a:cxn>
                <a:cxn ang="0">
                  <a:pos x="43" y="32"/>
                </a:cxn>
                <a:cxn ang="0">
                  <a:pos x="47" y="37"/>
                </a:cxn>
                <a:cxn ang="0">
                  <a:pos x="50" y="41"/>
                </a:cxn>
                <a:cxn ang="0">
                  <a:pos x="53" y="52"/>
                </a:cxn>
                <a:cxn ang="0">
                  <a:pos x="52" y="61"/>
                </a:cxn>
                <a:cxn ang="0">
                  <a:pos x="49" y="68"/>
                </a:cxn>
                <a:cxn ang="0">
                  <a:pos x="47" y="72"/>
                </a:cxn>
                <a:cxn ang="0">
                  <a:pos x="44" y="75"/>
                </a:cxn>
                <a:cxn ang="0">
                  <a:pos x="36" y="78"/>
                </a:cxn>
                <a:cxn ang="0">
                  <a:pos x="30" y="81"/>
                </a:cxn>
                <a:cxn ang="0">
                  <a:pos x="26" y="82"/>
                </a:cxn>
                <a:cxn ang="0">
                  <a:pos x="10" y="82"/>
                </a:cxn>
                <a:cxn ang="0">
                  <a:pos x="7" y="81"/>
                </a:cxn>
                <a:cxn ang="0">
                  <a:pos x="5" y="78"/>
                </a:cxn>
                <a:cxn ang="0">
                  <a:pos x="2" y="77"/>
                </a:cxn>
                <a:cxn ang="0">
                  <a:pos x="0" y="74"/>
                </a:cxn>
                <a:cxn ang="0">
                  <a:pos x="0" y="72"/>
                </a:cxn>
                <a:cxn ang="0">
                  <a:pos x="2" y="69"/>
                </a:cxn>
                <a:cxn ang="0">
                  <a:pos x="5" y="67"/>
                </a:cxn>
                <a:cxn ang="0">
                  <a:pos x="7" y="65"/>
                </a:cxn>
                <a:cxn ang="0">
                  <a:pos x="9" y="65"/>
                </a:cxn>
                <a:cxn ang="0">
                  <a:pos x="10" y="67"/>
                </a:cxn>
                <a:cxn ang="0">
                  <a:pos x="12" y="67"/>
                </a:cxn>
                <a:cxn ang="0">
                  <a:pos x="13" y="68"/>
                </a:cxn>
                <a:cxn ang="0">
                  <a:pos x="16" y="69"/>
                </a:cxn>
                <a:cxn ang="0">
                  <a:pos x="19" y="72"/>
                </a:cxn>
                <a:cxn ang="0">
                  <a:pos x="25" y="75"/>
                </a:cxn>
                <a:cxn ang="0">
                  <a:pos x="26" y="75"/>
                </a:cxn>
                <a:cxn ang="0">
                  <a:pos x="27" y="77"/>
                </a:cxn>
                <a:cxn ang="0">
                  <a:pos x="33" y="77"/>
                </a:cxn>
                <a:cxn ang="0">
                  <a:pos x="39" y="74"/>
                </a:cxn>
                <a:cxn ang="0">
                  <a:pos x="42" y="68"/>
                </a:cxn>
                <a:cxn ang="0">
                  <a:pos x="43" y="64"/>
                </a:cxn>
                <a:cxn ang="0">
                  <a:pos x="42" y="59"/>
                </a:cxn>
                <a:cxn ang="0">
                  <a:pos x="40" y="54"/>
                </a:cxn>
                <a:cxn ang="0">
                  <a:pos x="36" y="51"/>
                </a:cxn>
                <a:cxn ang="0">
                  <a:pos x="32" y="47"/>
                </a:cxn>
                <a:cxn ang="0">
                  <a:pos x="20" y="42"/>
                </a:cxn>
                <a:cxn ang="0">
                  <a:pos x="6" y="40"/>
                </a:cxn>
                <a:cxn ang="0">
                  <a:pos x="0" y="40"/>
                </a:cxn>
                <a:cxn ang="0">
                  <a:pos x="16" y="0"/>
                </a:cxn>
              </a:cxnLst>
              <a:rect l="0" t="0" r="r" b="b"/>
              <a:pathLst>
                <a:path w="53" h="82">
                  <a:moveTo>
                    <a:pt x="16" y="0"/>
                  </a:moveTo>
                  <a:lnTo>
                    <a:pt x="53" y="0"/>
                  </a:lnTo>
                  <a:lnTo>
                    <a:pt x="46" y="14"/>
                  </a:lnTo>
                  <a:lnTo>
                    <a:pt x="15" y="14"/>
                  </a:lnTo>
                  <a:lnTo>
                    <a:pt x="10" y="23"/>
                  </a:lnTo>
                  <a:lnTo>
                    <a:pt x="29" y="25"/>
                  </a:lnTo>
                  <a:lnTo>
                    <a:pt x="43" y="32"/>
                  </a:lnTo>
                  <a:lnTo>
                    <a:pt x="47" y="37"/>
                  </a:lnTo>
                  <a:lnTo>
                    <a:pt x="50" y="41"/>
                  </a:lnTo>
                  <a:lnTo>
                    <a:pt x="53" y="52"/>
                  </a:lnTo>
                  <a:lnTo>
                    <a:pt x="52" y="61"/>
                  </a:lnTo>
                  <a:lnTo>
                    <a:pt x="49" y="68"/>
                  </a:lnTo>
                  <a:lnTo>
                    <a:pt x="47" y="72"/>
                  </a:lnTo>
                  <a:lnTo>
                    <a:pt x="44" y="75"/>
                  </a:lnTo>
                  <a:lnTo>
                    <a:pt x="36" y="78"/>
                  </a:lnTo>
                  <a:lnTo>
                    <a:pt x="30" y="81"/>
                  </a:lnTo>
                  <a:lnTo>
                    <a:pt x="26" y="82"/>
                  </a:lnTo>
                  <a:lnTo>
                    <a:pt x="10" y="82"/>
                  </a:lnTo>
                  <a:lnTo>
                    <a:pt x="7" y="81"/>
                  </a:lnTo>
                  <a:lnTo>
                    <a:pt x="5" y="78"/>
                  </a:lnTo>
                  <a:lnTo>
                    <a:pt x="2" y="77"/>
                  </a:lnTo>
                  <a:lnTo>
                    <a:pt x="0" y="74"/>
                  </a:lnTo>
                  <a:lnTo>
                    <a:pt x="0" y="72"/>
                  </a:lnTo>
                  <a:lnTo>
                    <a:pt x="2" y="69"/>
                  </a:lnTo>
                  <a:lnTo>
                    <a:pt x="5" y="67"/>
                  </a:lnTo>
                  <a:lnTo>
                    <a:pt x="7" y="65"/>
                  </a:lnTo>
                  <a:lnTo>
                    <a:pt x="9" y="65"/>
                  </a:lnTo>
                  <a:lnTo>
                    <a:pt x="10" y="67"/>
                  </a:lnTo>
                  <a:lnTo>
                    <a:pt x="12" y="67"/>
                  </a:lnTo>
                  <a:lnTo>
                    <a:pt x="13" y="68"/>
                  </a:lnTo>
                  <a:lnTo>
                    <a:pt x="16" y="69"/>
                  </a:lnTo>
                  <a:lnTo>
                    <a:pt x="19" y="72"/>
                  </a:lnTo>
                  <a:lnTo>
                    <a:pt x="25" y="75"/>
                  </a:lnTo>
                  <a:lnTo>
                    <a:pt x="26" y="75"/>
                  </a:lnTo>
                  <a:lnTo>
                    <a:pt x="27" y="77"/>
                  </a:lnTo>
                  <a:lnTo>
                    <a:pt x="33" y="77"/>
                  </a:lnTo>
                  <a:lnTo>
                    <a:pt x="39" y="74"/>
                  </a:lnTo>
                  <a:lnTo>
                    <a:pt x="42" y="68"/>
                  </a:lnTo>
                  <a:lnTo>
                    <a:pt x="43" y="64"/>
                  </a:lnTo>
                  <a:lnTo>
                    <a:pt x="42" y="59"/>
                  </a:lnTo>
                  <a:lnTo>
                    <a:pt x="40" y="54"/>
                  </a:lnTo>
                  <a:lnTo>
                    <a:pt x="36" y="51"/>
                  </a:lnTo>
                  <a:lnTo>
                    <a:pt x="32" y="47"/>
                  </a:lnTo>
                  <a:lnTo>
                    <a:pt x="20" y="42"/>
                  </a:lnTo>
                  <a:lnTo>
                    <a:pt x="6" y="40"/>
                  </a:lnTo>
                  <a:lnTo>
                    <a:pt x="0" y="4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60" name="Freeform 288"/>
            <p:cNvSpPr>
              <a:spLocks noEditPoints="1"/>
            </p:cNvSpPr>
            <p:nvPr/>
          </p:nvSpPr>
          <p:spPr bwMode="auto">
            <a:xfrm>
              <a:off x="5438775" y="5749925"/>
              <a:ext cx="82550" cy="133350"/>
            </a:xfrm>
            <a:custGeom>
              <a:avLst/>
              <a:gdLst/>
              <a:ahLst/>
              <a:cxnLst>
                <a:cxn ang="0">
                  <a:pos x="52" y="42"/>
                </a:cxn>
                <a:cxn ang="0">
                  <a:pos x="52" y="53"/>
                </a:cxn>
                <a:cxn ang="0">
                  <a:pos x="49" y="64"/>
                </a:cxn>
                <a:cxn ang="0">
                  <a:pos x="46" y="73"/>
                </a:cxn>
                <a:cxn ang="0">
                  <a:pos x="43" y="76"/>
                </a:cxn>
                <a:cxn ang="0">
                  <a:pos x="39" y="79"/>
                </a:cxn>
                <a:cxn ang="0">
                  <a:pos x="36" y="81"/>
                </a:cxn>
                <a:cxn ang="0">
                  <a:pos x="33" y="83"/>
                </a:cxn>
                <a:cxn ang="0">
                  <a:pos x="29" y="84"/>
                </a:cxn>
                <a:cxn ang="0">
                  <a:pos x="22" y="84"/>
                </a:cxn>
                <a:cxn ang="0">
                  <a:pos x="19" y="83"/>
                </a:cxn>
                <a:cxn ang="0">
                  <a:pos x="15" y="81"/>
                </a:cxn>
                <a:cxn ang="0">
                  <a:pos x="12" y="77"/>
                </a:cxn>
                <a:cxn ang="0">
                  <a:pos x="7" y="73"/>
                </a:cxn>
                <a:cxn ang="0">
                  <a:pos x="6" y="70"/>
                </a:cxn>
                <a:cxn ang="0">
                  <a:pos x="3" y="66"/>
                </a:cxn>
                <a:cxn ang="0">
                  <a:pos x="2" y="63"/>
                </a:cxn>
                <a:cxn ang="0">
                  <a:pos x="0" y="53"/>
                </a:cxn>
                <a:cxn ang="0">
                  <a:pos x="0" y="30"/>
                </a:cxn>
                <a:cxn ang="0">
                  <a:pos x="3" y="19"/>
                </a:cxn>
                <a:cxn ang="0">
                  <a:pos x="6" y="13"/>
                </a:cxn>
                <a:cxn ang="0">
                  <a:pos x="9" y="9"/>
                </a:cxn>
                <a:cxn ang="0">
                  <a:pos x="13" y="5"/>
                </a:cxn>
                <a:cxn ang="0">
                  <a:pos x="17" y="2"/>
                </a:cxn>
                <a:cxn ang="0">
                  <a:pos x="22" y="0"/>
                </a:cxn>
                <a:cxn ang="0">
                  <a:pos x="30" y="0"/>
                </a:cxn>
                <a:cxn ang="0">
                  <a:pos x="34" y="2"/>
                </a:cxn>
                <a:cxn ang="0">
                  <a:pos x="39" y="5"/>
                </a:cxn>
                <a:cxn ang="0">
                  <a:pos x="43" y="9"/>
                </a:cxn>
                <a:cxn ang="0">
                  <a:pos x="49" y="17"/>
                </a:cxn>
                <a:cxn ang="0">
                  <a:pos x="52" y="30"/>
                </a:cxn>
                <a:cxn ang="0">
                  <a:pos x="52" y="42"/>
                </a:cxn>
                <a:cxn ang="0">
                  <a:pos x="34" y="42"/>
                </a:cxn>
                <a:cxn ang="0">
                  <a:pos x="34" y="12"/>
                </a:cxn>
                <a:cxn ang="0">
                  <a:pos x="33" y="9"/>
                </a:cxn>
                <a:cxn ang="0">
                  <a:pos x="29" y="5"/>
                </a:cxn>
                <a:cxn ang="0">
                  <a:pos x="22" y="5"/>
                </a:cxn>
                <a:cxn ang="0">
                  <a:pos x="20" y="7"/>
                </a:cxn>
                <a:cxn ang="0">
                  <a:pos x="19" y="9"/>
                </a:cxn>
                <a:cxn ang="0">
                  <a:pos x="19" y="13"/>
                </a:cxn>
                <a:cxn ang="0">
                  <a:pos x="17" y="19"/>
                </a:cxn>
                <a:cxn ang="0">
                  <a:pos x="17" y="64"/>
                </a:cxn>
                <a:cxn ang="0">
                  <a:pos x="19" y="69"/>
                </a:cxn>
                <a:cxn ang="0">
                  <a:pos x="19" y="73"/>
                </a:cxn>
                <a:cxn ang="0">
                  <a:pos x="22" y="79"/>
                </a:cxn>
                <a:cxn ang="0">
                  <a:pos x="23" y="80"/>
                </a:cxn>
                <a:cxn ang="0">
                  <a:pos x="27" y="80"/>
                </a:cxn>
                <a:cxn ang="0">
                  <a:pos x="30" y="79"/>
                </a:cxn>
                <a:cxn ang="0">
                  <a:pos x="30" y="77"/>
                </a:cxn>
                <a:cxn ang="0">
                  <a:pos x="33" y="74"/>
                </a:cxn>
                <a:cxn ang="0">
                  <a:pos x="34" y="71"/>
                </a:cxn>
                <a:cxn ang="0">
                  <a:pos x="34" y="67"/>
                </a:cxn>
                <a:cxn ang="0">
                  <a:pos x="34" y="42"/>
                </a:cxn>
              </a:cxnLst>
              <a:rect l="0" t="0" r="r" b="b"/>
              <a:pathLst>
                <a:path w="52" h="84">
                  <a:moveTo>
                    <a:pt x="52" y="42"/>
                  </a:moveTo>
                  <a:lnTo>
                    <a:pt x="52" y="53"/>
                  </a:lnTo>
                  <a:lnTo>
                    <a:pt x="49" y="64"/>
                  </a:lnTo>
                  <a:lnTo>
                    <a:pt x="46" y="73"/>
                  </a:lnTo>
                  <a:lnTo>
                    <a:pt x="43" y="76"/>
                  </a:lnTo>
                  <a:lnTo>
                    <a:pt x="39" y="79"/>
                  </a:lnTo>
                  <a:lnTo>
                    <a:pt x="36" y="81"/>
                  </a:lnTo>
                  <a:lnTo>
                    <a:pt x="33" y="83"/>
                  </a:lnTo>
                  <a:lnTo>
                    <a:pt x="29" y="84"/>
                  </a:lnTo>
                  <a:lnTo>
                    <a:pt x="22" y="84"/>
                  </a:lnTo>
                  <a:lnTo>
                    <a:pt x="19" y="83"/>
                  </a:lnTo>
                  <a:lnTo>
                    <a:pt x="15" y="81"/>
                  </a:lnTo>
                  <a:lnTo>
                    <a:pt x="12" y="77"/>
                  </a:lnTo>
                  <a:lnTo>
                    <a:pt x="7" y="73"/>
                  </a:lnTo>
                  <a:lnTo>
                    <a:pt x="6" y="70"/>
                  </a:lnTo>
                  <a:lnTo>
                    <a:pt x="3" y="66"/>
                  </a:lnTo>
                  <a:lnTo>
                    <a:pt x="2" y="63"/>
                  </a:lnTo>
                  <a:lnTo>
                    <a:pt x="0" y="53"/>
                  </a:lnTo>
                  <a:lnTo>
                    <a:pt x="0" y="30"/>
                  </a:lnTo>
                  <a:lnTo>
                    <a:pt x="3" y="19"/>
                  </a:lnTo>
                  <a:lnTo>
                    <a:pt x="6" y="13"/>
                  </a:lnTo>
                  <a:lnTo>
                    <a:pt x="9" y="9"/>
                  </a:lnTo>
                  <a:lnTo>
                    <a:pt x="13" y="5"/>
                  </a:lnTo>
                  <a:lnTo>
                    <a:pt x="17" y="2"/>
                  </a:lnTo>
                  <a:lnTo>
                    <a:pt x="22" y="0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39" y="5"/>
                  </a:lnTo>
                  <a:lnTo>
                    <a:pt x="43" y="9"/>
                  </a:lnTo>
                  <a:lnTo>
                    <a:pt x="49" y="17"/>
                  </a:lnTo>
                  <a:lnTo>
                    <a:pt x="52" y="30"/>
                  </a:lnTo>
                  <a:lnTo>
                    <a:pt x="52" y="42"/>
                  </a:lnTo>
                  <a:close/>
                  <a:moveTo>
                    <a:pt x="34" y="42"/>
                  </a:moveTo>
                  <a:lnTo>
                    <a:pt x="34" y="12"/>
                  </a:lnTo>
                  <a:lnTo>
                    <a:pt x="33" y="9"/>
                  </a:lnTo>
                  <a:lnTo>
                    <a:pt x="29" y="5"/>
                  </a:lnTo>
                  <a:lnTo>
                    <a:pt x="22" y="5"/>
                  </a:lnTo>
                  <a:lnTo>
                    <a:pt x="20" y="7"/>
                  </a:lnTo>
                  <a:lnTo>
                    <a:pt x="19" y="9"/>
                  </a:lnTo>
                  <a:lnTo>
                    <a:pt x="19" y="13"/>
                  </a:lnTo>
                  <a:lnTo>
                    <a:pt x="17" y="19"/>
                  </a:lnTo>
                  <a:lnTo>
                    <a:pt x="17" y="64"/>
                  </a:lnTo>
                  <a:lnTo>
                    <a:pt x="19" y="69"/>
                  </a:lnTo>
                  <a:lnTo>
                    <a:pt x="19" y="73"/>
                  </a:lnTo>
                  <a:lnTo>
                    <a:pt x="22" y="79"/>
                  </a:lnTo>
                  <a:lnTo>
                    <a:pt x="23" y="80"/>
                  </a:lnTo>
                  <a:lnTo>
                    <a:pt x="27" y="80"/>
                  </a:lnTo>
                  <a:lnTo>
                    <a:pt x="30" y="79"/>
                  </a:lnTo>
                  <a:lnTo>
                    <a:pt x="30" y="77"/>
                  </a:lnTo>
                  <a:lnTo>
                    <a:pt x="33" y="74"/>
                  </a:lnTo>
                  <a:lnTo>
                    <a:pt x="34" y="71"/>
                  </a:lnTo>
                  <a:lnTo>
                    <a:pt x="34" y="67"/>
                  </a:lnTo>
                  <a:lnTo>
                    <a:pt x="34" y="4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61" name="Freeform 289"/>
            <p:cNvSpPr>
              <a:spLocks/>
            </p:cNvSpPr>
            <p:nvPr/>
          </p:nvSpPr>
          <p:spPr bwMode="auto">
            <a:xfrm>
              <a:off x="5538788" y="5851525"/>
              <a:ext cx="28575" cy="317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1" y="2"/>
                </a:cxn>
                <a:cxn ang="0">
                  <a:pos x="16" y="3"/>
                </a:cxn>
                <a:cxn ang="0">
                  <a:pos x="17" y="6"/>
                </a:cxn>
                <a:cxn ang="0">
                  <a:pos x="18" y="7"/>
                </a:cxn>
                <a:cxn ang="0">
                  <a:pos x="18" y="13"/>
                </a:cxn>
                <a:cxn ang="0">
                  <a:pos x="17" y="16"/>
                </a:cxn>
                <a:cxn ang="0">
                  <a:pos x="16" y="17"/>
                </a:cxn>
                <a:cxn ang="0">
                  <a:pos x="13" y="19"/>
                </a:cxn>
                <a:cxn ang="0">
                  <a:pos x="11" y="20"/>
                </a:cxn>
                <a:cxn ang="0">
                  <a:pos x="6" y="20"/>
                </a:cxn>
                <a:cxn ang="0">
                  <a:pos x="4" y="19"/>
                </a:cxn>
                <a:cxn ang="0">
                  <a:pos x="1" y="17"/>
                </a:cxn>
                <a:cxn ang="0">
                  <a:pos x="0" y="16"/>
                </a:cxn>
                <a:cxn ang="0">
                  <a:pos x="0" y="6"/>
                </a:cxn>
                <a:cxn ang="0">
                  <a:pos x="1" y="3"/>
                </a:cxn>
                <a:cxn ang="0">
                  <a:pos x="4" y="2"/>
                </a:cxn>
                <a:cxn ang="0">
                  <a:pos x="6" y="2"/>
                </a:cxn>
                <a:cxn ang="0">
                  <a:pos x="8" y="0"/>
                </a:cxn>
              </a:cxnLst>
              <a:rect l="0" t="0" r="r" b="b"/>
              <a:pathLst>
                <a:path w="18" h="20">
                  <a:moveTo>
                    <a:pt x="8" y="0"/>
                  </a:moveTo>
                  <a:lnTo>
                    <a:pt x="11" y="2"/>
                  </a:lnTo>
                  <a:lnTo>
                    <a:pt x="16" y="3"/>
                  </a:lnTo>
                  <a:lnTo>
                    <a:pt x="17" y="6"/>
                  </a:lnTo>
                  <a:lnTo>
                    <a:pt x="18" y="7"/>
                  </a:lnTo>
                  <a:lnTo>
                    <a:pt x="18" y="13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3" y="19"/>
                  </a:lnTo>
                  <a:lnTo>
                    <a:pt x="11" y="20"/>
                  </a:lnTo>
                  <a:lnTo>
                    <a:pt x="6" y="20"/>
                  </a:lnTo>
                  <a:lnTo>
                    <a:pt x="4" y="19"/>
                  </a:lnTo>
                  <a:lnTo>
                    <a:pt x="1" y="17"/>
                  </a:lnTo>
                  <a:lnTo>
                    <a:pt x="0" y="16"/>
                  </a:lnTo>
                  <a:lnTo>
                    <a:pt x="0" y="6"/>
                  </a:lnTo>
                  <a:lnTo>
                    <a:pt x="1" y="3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62" name="Freeform 290"/>
            <p:cNvSpPr>
              <a:spLocks/>
            </p:cNvSpPr>
            <p:nvPr/>
          </p:nvSpPr>
          <p:spPr bwMode="auto">
            <a:xfrm>
              <a:off x="5583238" y="5753100"/>
              <a:ext cx="85725" cy="128588"/>
            </a:xfrm>
            <a:custGeom>
              <a:avLst/>
              <a:gdLst/>
              <a:ahLst/>
              <a:cxnLst>
                <a:cxn ang="0">
                  <a:pos x="19" y="81"/>
                </a:cxn>
                <a:cxn ang="0">
                  <a:pos x="40" y="14"/>
                </a:cxn>
                <a:cxn ang="0">
                  <a:pos x="23" y="14"/>
                </a:cxn>
                <a:cxn ang="0">
                  <a:pos x="15" y="15"/>
                </a:cxn>
                <a:cxn ang="0">
                  <a:pos x="7" y="17"/>
                </a:cxn>
                <a:cxn ang="0">
                  <a:pos x="5" y="20"/>
                </a:cxn>
                <a:cxn ang="0">
                  <a:pos x="3" y="24"/>
                </a:cxn>
                <a:cxn ang="0">
                  <a:pos x="0" y="24"/>
                </a:cxn>
                <a:cxn ang="0">
                  <a:pos x="7" y="0"/>
                </a:cxn>
                <a:cxn ang="0">
                  <a:pos x="54" y="0"/>
                </a:cxn>
                <a:cxn ang="0">
                  <a:pos x="26" y="81"/>
                </a:cxn>
                <a:cxn ang="0">
                  <a:pos x="19" y="81"/>
                </a:cxn>
              </a:cxnLst>
              <a:rect l="0" t="0" r="r" b="b"/>
              <a:pathLst>
                <a:path w="54" h="81">
                  <a:moveTo>
                    <a:pt x="19" y="81"/>
                  </a:moveTo>
                  <a:lnTo>
                    <a:pt x="40" y="14"/>
                  </a:lnTo>
                  <a:lnTo>
                    <a:pt x="23" y="14"/>
                  </a:lnTo>
                  <a:lnTo>
                    <a:pt x="15" y="15"/>
                  </a:lnTo>
                  <a:lnTo>
                    <a:pt x="7" y="17"/>
                  </a:lnTo>
                  <a:lnTo>
                    <a:pt x="5" y="20"/>
                  </a:lnTo>
                  <a:lnTo>
                    <a:pt x="3" y="24"/>
                  </a:lnTo>
                  <a:lnTo>
                    <a:pt x="0" y="24"/>
                  </a:lnTo>
                  <a:lnTo>
                    <a:pt x="7" y="0"/>
                  </a:lnTo>
                  <a:lnTo>
                    <a:pt x="54" y="0"/>
                  </a:lnTo>
                  <a:lnTo>
                    <a:pt x="26" y="81"/>
                  </a:lnTo>
                  <a:lnTo>
                    <a:pt x="19" y="8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63" name="Freeform 291"/>
            <p:cNvSpPr>
              <a:spLocks/>
            </p:cNvSpPr>
            <p:nvPr/>
          </p:nvSpPr>
          <p:spPr bwMode="auto">
            <a:xfrm>
              <a:off x="5680075" y="5753100"/>
              <a:ext cx="84138" cy="1301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53" y="0"/>
                </a:cxn>
                <a:cxn ang="0">
                  <a:pos x="46" y="14"/>
                </a:cxn>
                <a:cxn ang="0">
                  <a:pos x="15" y="14"/>
                </a:cxn>
                <a:cxn ang="0">
                  <a:pos x="10" y="23"/>
                </a:cxn>
                <a:cxn ang="0">
                  <a:pos x="29" y="25"/>
                </a:cxn>
                <a:cxn ang="0">
                  <a:pos x="43" y="32"/>
                </a:cxn>
                <a:cxn ang="0">
                  <a:pos x="47" y="37"/>
                </a:cxn>
                <a:cxn ang="0">
                  <a:pos x="50" y="41"/>
                </a:cxn>
                <a:cxn ang="0">
                  <a:pos x="53" y="52"/>
                </a:cxn>
                <a:cxn ang="0">
                  <a:pos x="52" y="61"/>
                </a:cxn>
                <a:cxn ang="0">
                  <a:pos x="49" y="68"/>
                </a:cxn>
                <a:cxn ang="0">
                  <a:pos x="46" y="72"/>
                </a:cxn>
                <a:cxn ang="0">
                  <a:pos x="44" y="75"/>
                </a:cxn>
                <a:cxn ang="0">
                  <a:pos x="36" y="78"/>
                </a:cxn>
                <a:cxn ang="0">
                  <a:pos x="30" y="81"/>
                </a:cxn>
                <a:cxn ang="0">
                  <a:pos x="26" y="82"/>
                </a:cxn>
                <a:cxn ang="0">
                  <a:pos x="10" y="82"/>
                </a:cxn>
                <a:cxn ang="0">
                  <a:pos x="8" y="81"/>
                </a:cxn>
                <a:cxn ang="0">
                  <a:pos x="5" y="78"/>
                </a:cxn>
                <a:cxn ang="0">
                  <a:pos x="2" y="77"/>
                </a:cxn>
                <a:cxn ang="0">
                  <a:pos x="0" y="74"/>
                </a:cxn>
                <a:cxn ang="0">
                  <a:pos x="0" y="72"/>
                </a:cxn>
                <a:cxn ang="0">
                  <a:pos x="2" y="69"/>
                </a:cxn>
                <a:cxn ang="0">
                  <a:pos x="6" y="65"/>
                </a:cxn>
                <a:cxn ang="0">
                  <a:pos x="8" y="65"/>
                </a:cxn>
                <a:cxn ang="0">
                  <a:pos x="10" y="67"/>
                </a:cxn>
                <a:cxn ang="0">
                  <a:pos x="12" y="67"/>
                </a:cxn>
                <a:cxn ang="0">
                  <a:pos x="13" y="68"/>
                </a:cxn>
                <a:cxn ang="0">
                  <a:pos x="16" y="69"/>
                </a:cxn>
                <a:cxn ang="0">
                  <a:pos x="19" y="72"/>
                </a:cxn>
                <a:cxn ang="0">
                  <a:pos x="25" y="75"/>
                </a:cxn>
                <a:cxn ang="0">
                  <a:pos x="26" y="75"/>
                </a:cxn>
                <a:cxn ang="0">
                  <a:pos x="27" y="77"/>
                </a:cxn>
                <a:cxn ang="0">
                  <a:pos x="33" y="77"/>
                </a:cxn>
                <a:cxn ang="0">
                  <a:pos x="39" y="74"/>
                </a:cxn>
                <a:cxn ang="0">
                  <a:pos x="42" y="68"/>
                </a:cxn>
                <a:cxn ang="0">
                  <a:pos x="43" y="64"/>
                </a:cxn>
                <a:cxn ang="0">
                  <a:pos x="42" y="59"/>
                </a:cxn>
                <a:cxn ang="0">
                  <a:pos x="40" y="54"/>
                </a:cxn>
                <a:cxn ang="0">
                  <a:pos x="36" y="51"/>
                </a:cxn>
                <a:cxn ang="0">
                  <a:pos x="32" y="47"/>
                </a:cxn>
                <a:cxn ang="0">
                  <a:pos x="20" y="42"/>
                </a:cxn>
                <a:cxn ang="0">
                  <a:pos x="6" y="40"/>
                </a:cxn>
                <a:cxn ang="0">
                  <a:pos x="0" y="40"/>
                </a:cxn>
                <a:cxn ang="0">
                  <a:pos x="16" y="0"/>
                </a:cxn>
              </a:cxnLst>
              <a:rect l="0" t="0" r="r" b="b"/>
              <a:pathLst>
                <a:path w="53" h="82">
                  <a:moveTo>
                    <a:pt x="16" y="0"/>
                  </a:moveTo>
                  <a:lnTo>
                    <a:pt x="53" y="0"/>
                  </a:lnTo>
                  <a:lnTo>
                    <a:pt x="46" y="14"/>
                  </a:lnTo>
                  <a:lnTo>
                    <a:pt x="15" y="14"/>
                  </a:lnTo>
                  <a:lnTo>
                    <a:pt x="10" y="23"/>
                  </a:lnTo>
                  <a:lnTo>
                    <a:pt x="29" y="25"/>
                  </a:lnTo>
                  <a:lnTo>
                    <a:pt x="43" y="32"/>
                  </a:lnTo>
                  <a:lnTo>
                    <a:pt x="47" y="37"/>
                  </a:lnTo>
                  <a:lnTo>
                    <a:pt x="50" y="41"/>
                  </a:lnTo>
                  <a:lnTo>
                    <a:pt x="53" y="52"/>
                  </a:lnTo>
                  <a:lnTo>
                    <a:pt x="52" y="61"/>
                  </a:lnTo>
                  <a:lnTo>
                    <a:pt x="49" y="68"/>
                  </a:lnTo>
                  <a:lnTo>
                    <a:pt x="46" y="72"/>
                  </a:lnTo>
                  <a:lnTo>
                    <a:pt x="44" y="75"/>
                  </a:lnTo>
                  <a:lnTo>
                    <a:pt x="36" y="78"/>
                  </a:lnTo>
                  <a:lnTo>
                    <a:pt x="30" y="81"/>
                  </a:lnTo>
                  <a:lnTo>
                    <a:pt x="26" y="82"/>
                  </a:lnTo>
                  <a:lnTo>
                    <a:pt x="10" y="82"/>
                  </a:lnTo>
                  <a:lnTo>
                    <a:pt x="8" y="81"/>
                  </a:lnTo>
                  <a:lnTo>
                    <a:pt x="5" y="78"/>
                  </a:lnTo>
                  <a:lnTo>
                    <a:pt x="2" y="77"/>
                  </a:lnTo>
                  <a:lnTo>
                    <a:pt x="0" y="74"/>
                  </a:lnTo>
                  <a:lnTo>
                    <a:pt x="0" y="72"/>
                  </a:lnTo>
                  <a:lnTo>
                    <a:pt x="2" y="69"/>
                  </a:lnTo>
                  <a:lnTo>
                    <a:pt x="6" y="65"/>
                  </a:lnTo>
                  <a:lnTo>
                    <a:pt x="8" y="65"/>
                  </a:lnTo>
                  <a:lnTo>
                    <a:pt x="10" y="67"/>
                  </a:lnTo>
                  <a:lnTo>
                    <a:pt x="12" y="67"/>
                  </a:lnTo>
                  <a:lnTo>
                    <a:pt x="13" y="68"/>
                  </a:lnTo>
                  <a:lnTo>
                    <a:pt x="16" y="69"/>
                  </a:lnTo>
                  <a:lnTo>
                    <a:pt x="19" y="72"/>
                  </a:lnTo>
                  <a:lnTo>
                    <a:pt x="25" y="75"/>
                  </a:lnTo>
                  <a:lnTo>
                    <a:pt x="26" y="75"/>
                  </a:lnTo>
                  <a:lnTo>
                    <a:pt x="27" y="77"/>
                  </a:lnTo>
                  <a:lnTo>
                    <a:pt x="33" y="77"/>
                  </a:lnTo>
                  <a:lnTo>
                    <a:pt x="39" y="74"/>
                  </a:lnTo>
                  <a:lnTo>
                    <a:pt x="42" y="68"/>
                  </a:lnTo>
                  <a:lnTo>
                    <a:pt x="43" y="64"/>
                  </a:lnTo>
                  <a:lnTo>
                    <a:pt x="42" y="59"/>
                  </a:lnTo>
                  <a:lnTo>
                    <a:pt x="40" y="54"/>
                  </a:lnTo>
                  <a:lnTo>
                    <a:pt x="36" y="51"/>
                  </a:lnTo>
                  <a:lnTo>
                    <a:pt x="32" y="47"/>
                  </a:lnTo>
                  <a:lnTo>
                    <a:pt x="20" y="42"/>
                  </a:lnTo>
                  <a:lnTo>
                    <a:pt x="6" y="40"/>
                  </a:lnTo>
                  <a:lnTo>
                    <a:pt x="0" y="4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64" name="Line 292"/>
            <p:cNvSpPr>
              <a:spLocks noChangeShapeType="1"/>
            </p:cNvSpPr>
            <p:nvPr/>
          </p:nvSpPr>
          <p:spPr bwMode="auto">
            <a:xfrm>
              <a:off x="4246563" y="5410200"/>
              <a:ext cx="1790700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65" name="Freeform 293"/>
            <p:cNvSpPr>
              <a:spLocks noEditPoints="1"/>
            </p:cNvSpPr>
            <p:nvPr/>
          </p:nvSpPr>
          <p:spPr bwMode="auto">
            <a:xfrm>
              <a:off x="4246563" y="4279900"/>
              <a:ext cx="1790700" cy="1143000"/>
            </a:xfrm>
            <a:custGeom>
              <a:avLst/>
              <a:gdLst/>
              <a:ahLst/>
              <a:cxnLst>
                <a:cxn ang="0">
                  <a:pos x="285" y="21"/>
                </a:cxn>
                <a:cxn ang="0">
                  <a:pos x="326" y="0"/>
                </a:cxn>
                <a:cxn ang="0">
                  <a:pos x="363" y="24"/>
                </a:cxn>
                <a:cxn ang="0">
                  <a:pos x="398" y="60"/>
                </a:cxn>
                <a:cxn ang="0">
                  <a:pos x="452" y="139"/>
                </a:cxn>
                <a:cxn ang="0">
                  <a:pos x="548" y="321"/>
                </a:cxn>
                <a:cxn ang="0">
                  <a:pos x="639" y="483"/>
                </a:cxn>
                <a:cxn ang="0">
                  <a:pos x="703" y="570"/>
                </a:cxn>
                <a:cxn ang="0">
                  <a:pos x="726" y="597"/>
                </a:cxn>
                <a:cxn ang="0">
                  <a:pos x="773" y="641"/>
                </a:cxn>
                <a:cxn ang="0">
                  <a:pos x="797" y="658"/>
                </a:cxn>
                <a:cxn ang="0">
                  <a:pos x="908" y="700"/>
                </a:cxn>
                <a:cxn ang="0">
                  <a:pos x="953" y="706"/>
                </a:cxn>
                <a:cxn ang="0">
                  <a:pos x="1128" y="720"/>
                </a:cxn>
                <a:cxn ang="0">
                  <a:pos x="952" y="717"/>
                </a:cxn>
                <a:cxn ang="0">
                  <a:pos x="908" y="713"/>
                </a:cxn>
                <a:cxn ang="0">
                  <a:pos x="814" y="682"/>
                </a:cxn>
                <a:cxn ang="0">
                  <a:pos x="785" y="666"/>
                </a:cxn>
                <a:cxn ang="0">
                  <a:pos x="743" y="634"/>
                </a:cxn>
                <a:cxn ang="0">
                  <a:pos x="697" y="584"/>
                </a:cxn>
                <a:cxn ang="0">
                  <a:pos x="652" y="526"/>
                </a:cxn>
                <a:cxn ang="0">
                  <a:pos x="584" y="412"/>
                </a:cxn>
                <a:cxn ang="0">
                  <a:pos x="469" y="195"/>
                </a:cxn>
                <a:cxn ang="0">
                  <a:pos x="425" y="119"/>
                </a:cxn>
                <a:cxn ang="0">
                  <a:pos x="378" y="54"/>
                </a:cxn>
                <a:cxn ang="0">
                  <a:pos x="345" y="25"/>
                </a:cxn>
                <a:cxn ang="0">
                  <a:pos x="302" y="13"/>
                </a:cxn>
                <a:cxn ang="0">
                  <a:pos x="285" y="21"/>
                </a:cxn>
                <a:cxn ang="0">
                  <a:pos x="267" y="34"/>
                </a:cxn>
                <a:cxn ang="0">
                  <a:pos x="245" y="62"/>
                </a:cxn>
                <a:cxn ang="0">
                  <a:pos x="213" y="126"/>
                </a:cxn>
                <a:cxn ang="0">
                  <a:pos x="194" y="178"/>
                </a:cxn>
                <a:cxn ang="0">
                  <a:pos x="160" y="290"/>
                </a:cxn>
                <a:cxn ang="0">
                  <a:pos x="98" y="527"/>
                </a:cxn>
                <a:cxn ang="0">
                  <a:pos x="75" y="612"/>
                </a:cxn>
                <a:cxn ang="0">
                  <a:pos x="59" y="661"/>
                </a:cxn>
                <a:cxn ang="0">
                  <a:pos x="48" y="689"/>
                </a:cxn>
                <a:cxn ang="0">
                  <a:pos x="31" y="709"/>
                </a:cxn>
                <a:cxn ang="0">
                  <a:pos x="22" y="716"/>
                </a:cxn>
                <a:cxn ang="0">
                  <a:pos x="0" y="717"/>
                </a:cxn>
                <a:cxn ang="0">
                  <a:pos x="18" y="705"/>
                </a:cxn>
                <a:cxn ang="0">
                  <a:pos x="42" y="673"/>
                </a:cxn>
                <a:cxn ang="0">
                  <a:pos x="64" y="608"/>
                </a:cxn>
                <a:cxn ang="0">
                  <a:pos x="103" y="465"/>
                </a:cxn>
                <a:cxn ang="0">
                  <a:pos x="159" y="250"/>
                </a:cxn>
                <a:cxn ang="0">
                  <a:pos x="191" y="149"/>
                </a:cxn>
                <a:cxn ang="0">
                  <a:pos x="216" y="91"/>
                </a:cxn>
                <a:cxn ang="0">
                  <a:pos x="240" y="50"/>
                </a:cxn>
                <a:cxn ang="0">
                  <a:pos x="263" y="20"/>
                </a:cxn>
                <a:cxn ang="0">
                  <a:pos x="288" y="4"/>
                </a:cxn>
              </a:cxnLst>
              <a:rect l="0" t="0" r="r" b="b"/>
              <a:pathLst>
                <a:path w="1128" h="720">
                  <a:moveTo>
                    <a:pt x="201" y="122"/>
                  </a:moveTo>
                  <a:lnTo>
                    <a:pt x="199" y="128"/>
                  </a:lnTo>
                  <a:lnTo>
                    <a:pt x="201" y="122"/>
                  </a:lnTo>
                  <a:close/>
                  <a:moveTo>
                    <a:pt x="285" y="21"/>
                  </a:moveTo>
                  <a:lnTo>
                    <a:pt x="281" y="24"/>
                  </a:lnTo>
                  <a:lnTo>
                    <a:pt x="285" y="21"/>
                  </a:lnTo>
                  <a:close/>
                  <a:moveTo>
                    <a:pt x="301" y="0"/>
                  </a:moveTo>
                  <a:lnTo>
                    <a:pt x="326" y="0"/>
                  </a:lnTo>
                  <a:lnTo>
                    <a:pt x="339" y="6"/>
                  </a:lnTo>
                  <a:lnTo>
                    <a:pt x="341" y="7"/>
                  </a:lnTo>
                  <a:lnTo>
                    <a:pt x="353" y="16"/>
                  </a:lnTo>
                  <a:lnTo>
                    <a:pt x="363" y="24"/>
                  </a:lnTo>
                  <a:lnTo>
                    <a:pt x="378" y="37"/>
                  </a:lnTo>
                  <a:lnTo>
                    <a:pt x="371" y="30"/>
                  </a:lnTo>
                  <a:lnTo>
                    <a:pt x="388" y="47"/>
                  </a:lnTo>
                  <a:lnTo>
                    <a:pt x="398" y="60"/>
                  </a:lnTo>
                  <a:lnTo>
                    <a:pt x="410" y="78"/>
                  </a:lnTo>
                  <a:lnTo>
                    <a:pt x="429" y="102"/>
                  </a:lnTo>
                  <a:lnTo>
                    <a:pt x="433" y="111"/>
                  </a:lnTo>
                  <a:lnTo>
                    <a:pt x="452" y="139"/>
                  </a:lnTo>
                  <a:lnTo>
                    <a:pt x="456" y="148"/>
                  </a:lnTo>
                  <a:lnTo>
                    <a:pt x="479" y="189"/>
                  </a:lnTo>
                  <a:lnTo>
                    <a:pt x="524" y="277"/>
                  </a:lnTo>
                  <a:lnTo>
                    <a:pt x="548" y="321"/>
                  </a:lnTo>
                  <a:lnTo>
                    <a:pt x="571" y="362"/>
                  </a:lnTo>
                  <a:lnTo>
                    <a:pt x="594" y="406"/>
                  </a:lnTo>
                  <a:lnTo>
                    <a:pt x="616" y="446"/>
                  </a:lnTo>
                  <a:lnTo>
                    <a:pt x="639" y="483"/>
                  </a:lnTo>
                  <a:lnTo>
                    <a:pt x="662" y="519"/>
                  </a:lnTo>
                  <a:lnTo>
                    <a:pt x="680" y="543"/>
                  </a:lnTo>
                  <a:lnTo>
                    <a:pt x="685" y="547"/>
                  </a:lnTo>
                  <a:lnTo>
                    <a:pt x="703" y="570"/>
                  </a:lnTo>
                  <a:lnTo>
                    <a:pt x="696" y="561"/>
                  </a:lnTo>
                  <a:lnTo>
                    <a:pt x="703" y="571"/>
                  </a:lnTo>
                  <a:lnTo>
                    <a:pt x="707" y="575"/>
                  </a:lnTo>
                  <a:lnTo>
                    <a:pt x="726" y="597"/>
                  </a:lnTo>
                  <a:lnTo>
                    <a:pt x="724" y="597"/>
                  </a:lnTo>
                  <a:lnTo>
                    <a:pt x="751" y="624"/>
                  </a:lnTo>
                  <a:lnTo>
                    <a:pt x="768" y="639"/>
                  </a:lnTo>
                  <a:lnTo>
                    <a:pt x="773" y="641"/>
                  </a:lnTo>
                  <a:lnTo>
                    <a:pt x="774" y="642"/>
                  </a:lnTo>
                  <a:lnTo>
                    <a:pt x="791" y="655"/>
                  </a:lnTo>
                  <a:lnTo>
                    <a:pt x="795" y="656"/>
                  </a:lnTo>
                  <a:lnTo>
                    <a:pt x="797" y="658"/>
                  </a:lnTo>
                  <a:lnTo>
                    <a:pt x="818" y="671"/>
                  </a:lnTo>
                  <a:lnTo>
                    <a:pt x="841" y="681"/>
                  </a:lnTo>
                  <a:lnTo>
                    <a:pt x="864" y="689"/>
                  </a:lnTo>
                  <a:lnTo>
                    <a:pt x="908" y="700"/>
                  </a:lnTo>
                  <a:lnTo>
                    <a:pt x="929" y="702"/>
                  </a:lnTo>
                  <a:lnTo>
                    <a:pt x="925" y="700"/>
                  </a:lnTo>
                  <a:lnTo>
                    <a:pt x="930" y="702"/>
                  </a:lnTo>
                  <a:lnTo>
                    <a:pt x="953" y="706"/>
                  </a:lnTo>
                  <a:lnTo>
                    <a:pt x="974" y="706"/>
                  </a:lnTo>
                  <a:lnTo>
                    <a:pt x="997" y="708"/>
                  </a:lnTo>
                  <a:lnTo>
                    <a:pt x="1128" y="708"/>
                  </a:lnTo>
                  <a:lnTo>
                    <a:pt x="1128" y="720"/>
                  </a:lnTo>
                  <a:lnTo>
                    <a:pt x="997" y="720"/>
                  </a:lnTo>
                  <a:lnTo>
                    <a:pt x="974" y="719"/>
                  </a:lnTo>
                  <a:lnTo>
                    <a:pt x="955" y="719"/>
                  </a:lnTo>
                  <a:lnTo>
                    <a:pt x="952" y="717"/>
                  </a:lnTo>
                  <a:lnTo>
                    <a:pt x="929" y="713"/>
                  </a:lnTo>
                  <a:lnTo>
                    <a:pt x="929" y="715"/>
                  </a:lnTo>
                  <a:lnTo>
                    <a:pt x="906" y="713"/>
                  </a:lnTo>
                  <a:lnTo>
                    <a:pt x="908" y="713"/>
                  </a:lnTo>
                  <a:lnTo>
                    <a:pt x="905" y="712"/>
                  </a:lnTo>
                  <a:lnTo>
                    <a:pt x="859" y="700"/>
                  </a:lnTo>
                  <a:lnTo>
                    <a:pt x="837" y="692"/>
                  </a:lnTo>
                  <a:lnTo>
                    <a:pt x="814" y="682"/>
                  </a:lnTo>
                  <a:lnTo>
                    <a:pt x="812" y="682"/>
                  </a:lnTo>
                  <a:lnTo>
                    <a:pt x="790" y="668"/>
                  </a:lnTo>
                  <a:lnTo>
                    <a:pt x="787" y="666"/>
                  </a:lnTo>
                  <a:lnTo>
                    <a:pt x="785" y="666"/>
                  </a:lnTo>
                  <a:lnTo>
                    <a:pt x="767" y="652"/>
                  </a:lnTo>
                  <a:lnTo>
                    <a:pt x="764" y="651"/>
                  </a:lnTo>
                  <a:lnTo>
                    <a:pt x="761" y="651"/>
                  </a:lnTo>
                  <a:lnTo>
                    <a:pt x="743" y="634"/>
                  </a:lnTo>
                  <a:lnTo>
                    <a:pt x="753" y="642"/>
                  </a:lnTo>
                  <a:lnTo>
                    <a:pt x="710" y="600"/>
                  </a:lnTo>
                  <a:lnTo>
                    <a:pt x="716" y="605"/>
                  </a:lnTo>
                  <a:lnTo>
                    <a:pt x="697" y="584"/>
                  </a:lnTo>
                  <a:lnTo>
                    <a:pt x="693" y="578"/>
                  </a:lnTo>
                  <a:lnTo>
                    <a:pt x="675" y="555"/>
                  </a:lnTo>
                  <a:lnTo>
                    <a:pt x="670" y="550"/>
                  </a:lnTo>
                  <a:lnTo>
                    <a:pt x="652" y="526"/>
                  </a:lnTo>
                  <a:lnTo>
                    <a:pt x="629" y="490"/>
                  </a:lnTo>
                  <a:lnTo>
                    <a:pt x="606" y="453"/>
                  </a:lnTo>
                  <a:lnTo>
                    <a:pt x="612" y="462"/>
                  </a:lnTo>
                  <a:lnTo>
                    <a:pt x="584" y="412"/>
                  </a:lnTo>
                  <a:lnTo>
                    <a:pt x="561" y="368"/>
                  </a:lnTo>
                  <a:lnTo>
                    <a:pt x="538" y="327"/>
                  </a:lnTo>
                  <a:lnTo>
                    <a:pt x="514" y="283"/>
                  </a:lnTo>
                  <a:lnTo>
                    <a:pt x="469" y="195"/>
                  </a:lnTo>
                  <a:lnTo>
                    <a:pt x="446" y="153"/>
                  </a:lnTo>
                  <a:lnTo>
                    <a:pt x="442" y="146"/>
                  </a:lnTo>
                  <a:lnTo>
                    <a:pt x="423" y="118"/>
                  </a:lnTo>
                  <a:lnTo>
                    <a:pt x="425" y="119"/>
                  </a:lnTo>
                  <a:lnTo>
                    <a:pt x="419" y="109"/>
                  </a:lnTo>
                  <a:lnTo>
                    <a:pt x="400" y="85"/>
                  </a:lnTo>
                  <a:lnTo>
                    <a:pt x="388" y="67"/>
                  </a:lnTo>
                  <a:lnTo>
                    <a:pt x="378" y="54"/>
                  </a:lnTo>
                  <a:lnTo>
                    <a:pt x="369" y="45"/>
                  </a:lnTo>
                  <a:lnTo>
                    <a:pt x="369" y="47"/>
                  </a:lnTo>
                  <a:lnTo>
                    <a:pt x="355" y="34"/>
                  </a:lnTo>
                  <a:lnTo>
                    <a:pt x="345" y="25"/>
                  </a:lnTo>
                  <a:lnTo>
                    <a:pt x="334" y="17"/>
                  </a:lnTo>
                  <a:lnTo>
                    <a:pt x="324" y="11"/>
                  </a:lnTo>
                  <a:lnTo>
                    <a:pt x="324" y="13"/>
                  </a:lnTo>
                  <a:lnTo>
                    <a:pt x="302" y="13"/>
                  </a:lnTo>
                  <a:lnTo>
                    <a:pt x="302" y="11"/>
                  </a:lnTo>
                  <a:lnTo>
                    <a:pt x="294" y="14"/>
                  </a:lnTo>
                  <a:lnTo>
                    <a:pt x="294" y="16"/>
                  </a:lnTo>
                  <a:lnTo>
                    <a:pt x="285" y="21"/>
                  </a:lnTo>
                  <a:lnTo>
                    <a:pt x="280" y="24"/>
                  </a:lnTo>
                  <a:lnTo>
                    <a:pt x="272" y="28"/>
                  </a:lnTo>
                  <a:lnTo>
                    <a:pt x="268" y="34"/>
                  </a:lnTo>
                  <a:lnTo>
                    <a:pt x="267" y="34"/>
                  </a:lnTo>
                  <a:lnTo>
                    <a:pt x="257" y="44"/>
                  </a:lnTo>
                  <a:lnTo>
                    <a:pt x="258" y="44"/>
                  </a:lnTo>
                  <a:lnTo>
                    <a:pt x="250" y="57"/>
                  </a:lnTo>
                  <a:lnTo>
                    <a:pt x="245" y="62"/>
                  </a:lnTo>
                  <a:lnTo>
                    <a:pt x="236" y="78"/>
                  </a:lnTo>
                  <a:lnTo>
                    <a:pt x="227" y="95"/>
                  </a:lnTo>
                  <a:lnTo>
                    <a:pt x="223" y="105"/>
                  </a:lnTo>
                  <a:lnTo>
                    <a:pt x="213" y="126"/>
                  </a:lnTo>
                  <a:lnTo>
                    <a:pt x="204" y="148"/>
                  </a:lnTo>
                  <a:lnTo>
                    <a:pt x="203" y="152"/>
                  </a:lnTo>
                  <a:lnTo>
                    <a:pt x="203" y="153"/>
                  </a:lnTo>
                  <a:lnTo>
                    <a:pt x="194" y="178"/>
                  </a:lnTo>
                  <a:lnTo>
                    <a:pt x="182" y="214"/>
                  </a:lnTo>
                  <a:lnTo>
                    <a:pt x="180" y="219"/>
                  </a:lnTo>
                  <a:lnTo>
                    <a:pt x="170" y="253"/>
                  </a:lnTo>
                  <a:lnTo>
                    <a:pt x="160" y="290"/>
                  </a:lnTo>
                  <a:lnTo>
                    <a:pt x="152" y="321"/>
                  </a:lnTo>
                  <a:lnTo>
                    <a:pt x="137" y="375"/>
                  </a:lnTo>
                  <a:lnTo>
                    <a:pt x="115" y="467"/>
                  </a:lnTo>
                  <a:lnTo>
                    <a:pt x="98" y="527"/>
                  </a:lnTo>
                  <a:lnTo>
                    <a:pt x="92" y="554"/>
                  </a:lnTo>
                  <a:lnTo>
                    <a:pt x="83" y="587"/>
                  </a:lnTo>
                  <a:lnTo>
                    <a:pt x="83" y="588"/>
                  </a:lnTo>
                  <a:lnTo>
                    <a:pt x="75" y="612"/>
                  </a:lnTo>
                  <a:lnTo>
                    <a:pt x="69" y="632"/>
                  </a:lnTo>
                  <a:lnTo>
                    <a:pt x="68" y="638"/>
                  </a:lnTo>
                  <a:lnTo>
                    <a:pt x="68" y="639"/>
                  </a:lnTo>
                  <a:lnTo>
                    <a:pt x="59" y="661"/>
                  </a:lnTo>
                  <a:lnTo>
                    <a:pt x="54" y="678"/>
                  </a:lnTo>
                  <a:lnTo>
                    <a:pt x="48" y="688"/>
                  </a:lnTo>
                  <a:lnTo>
                    <a:pt x="45" y="690"/>
                  </a:lnTo>
                  <a:lnTo>
                    <a:pt x="48" y="689"/>
                  </a:lnTo>
                  <a:lnTo>
                    <a:pt x="44" y="695"/>
                  </a:lnTo>
                  <a:lnTo>
                    <a:pt x="38" y="703"/>
                  </a:lnTo>
                  <a:lnTo>
                    <a:pt x="37" y="703"/>
                  </a:lnTo>
                  <a:lnTo>
                    <a:pt x="31" y="709"/>
                  </a:lnTo>
                  <a:lnTo>
                    <a:pt x="31" y="710"/>
                  </a:lnTo>
                  <a:lnTo>
                    <a:pt x="25" y="715"/>
                  </a:lnTo>
                  <a:lnTo>
                    <a:pt x="25" y="713"/>
                  </a:lnTo>
                  <a:lnTo>
                    <a:pt x="22" y="716"/>
                  </a:lnTo>
                  <a:lnTo>
                    <a:pt x="21" y="716"/>
                  </a:lnTo>
                  <a:lnTo>
                    <a:pt x="10" y="719"/>
                  </a:lnTo>
                  <a:lnTo>
                    <a:pt x="8" y="719"/>
                  </a:lnTo>
                  <a:lnTo>
                    <a:pt x="0" y="717"/>
                  </a:lnTo>
                  <a:lnTo>
                    <a:pt x="1" y="706"/>
                  </a:lnTo>
                  <a:lnTo>
                    <a:pt x="8" y="708"/>
                  </a:lnTo>
                  <a:lnTo>
                    <a:pt x="17" y="705"/>
                  </a:lnTo>
                  <a:lnTo>
                    <a:pt x="18" y="705"/>
                  </a:lnTo>
                  <a:lnTo>
                    <a:pt x="28" y="695"/>
                  </a:lnTo>
                  <a:lnTo>
                    <a:pt x="34" y="688"/>
                  </a:lnTo>
                  <a:lnTo>
                    <a:pt x="38" y="682"/>
                  </a:lnTo>
                  <a:lnTo>
                    <a:pt x="42" y="673"/>
                  </a:lnTo>
                  <a:lnTo>
                    <a:pt x="48" y="656"/>
                  </a:lnTo>
                  <a:lnTo>
                    <a:pt x="56" y="635"/>
                  </a:lnTo>
                  <a:lnTo>
                    <a:pt x="58" y="629"/>
                  </a:lnTo>
                  <a:lnTo>
                    <a:pt x="64" y="608"/>
                  </a:lnTo>
                  <a:lnTo>
                    <a:pt x="72" y="584"/>
                  </a:lnTo>
                  <a:lnTo>
                    <a:pt x="81" y="551"/>
                  </a:lnTo>
                  <a:lnTo>
                    <a:pt x="86" y="524"/>
                  </a:lnTo>
                  <a:lnTo>
                    <a:pt x="103" y="465"/>
                  </a:lnTo>
                  <a:lnTo>
                    <a:pt x="126" y="372"/>
                  </a:lnTo>
                  <a:lnTo>
                    <a:pt x="140" y="318"/>
                  </a:lnTo>
                  <a:lnTo>
                    <a:pt x="149" y="287"/>
                  </a:lnTo>
                  <a:lnTo>
                    <a:pt x="159" y="250"/>
                  </a:lnTo>
                  <a:lnTo>
                    <a:pt x="169" y="214"/>
                  </a:lnTo>
                  <a:lnTo>
                    <a:pt x="170" y="210"/>
                  </a:lnTo>
                  <a:lnTo>
                    <a:pt x="183" y="173"/>
                  </a:lnTo>
                  <a:lnTo>
                    <a:pt x="191" y="149"/>
                  </a:lnTo>
                  <a:lnTo>
                    <a:pt x="193" y="143"/>
                  </a:lnTo>
                  <a:lnTo>
                    <a:pt x="200" y="125"/>
                  </a:lnTo>
                  <a:lnTo>
                    <a:pt x="203" y="121"/>
                  </a:lnTo>
                  <a:lnTo>
                    <a:pt x="216" y="91"/>
                  </a:lnTo>
                  <a:lnTo>
                    <a:pt x="214" y="95"/>
                  </a:lnTo>
                  <a:lnTo>
                    <a:pt x="226" y="72"/>
                  </a:lnTo>
                  <a:lnTo>
                    <a:pt x="236" y="55"/>
                  </a:lnTo>
                  <a:lnTo>
                    <a:pt x="240" y="50"/>
                  </a:lnTo>
                  <a:lnTo>
                    <a:pt x="248" y="37"/>
                  </a:lnTo>
                  <a:lnTo>
                    <a:pt x="248" y="35"/>
                  </a:lnTo>
                  <a:lnTo>
                    <a:pt x="263" y="21"/>
                  </a:lnTo>
                  <a:lnTo>
                    <a:pt x="263" y="20"/>
                  </a:lnTo>
                  <a:lnTo>
                    <a:pt x="264" y="20"/>
                  </a:lnTo>
                  <a:lnTo>
                    <a:pt x="274" y="14"/>
                  </a:lnTo>
                  <a:lnTo>
                    <a:pt x="287" y="6"/>
                  </a:lnTo>
                  <a:lnTo>
                    <a:pt x="288" y="4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66" name="Freeform 294"/>
            <p:cNvSpPr>
              <a:spLocks noEditPoints="1"/>
            </p:cNvSpPr>
            <p:nvPr/>
          </p:nvSpPr>
          <p:spPr bwMode="auto">
            <a:xfrm>
              <a:off x="4246563" y="4176713"/>
              <a:ext cx="1790700" cy="1244600"/>
            </a:xfrm>
            <a:custGeom>
              <a:avLst/>
              <a:gdLst/>
              <a:ahLst/>
              <a:cxnLst>
                <a:cxn ang="0">
                  <a:pos x="352" y="8"/>
                </a:cxn>
                <a:cxn ang="0">
                  <a:pos x="326" y="0"/>
                </a:cxn>
                <a:cxn ang="0">
                  <a:pos x="355" y="11"/>
                </a:cxn>
                <a:cxn ang="0">
                  <a:pos x="405" y="51"/>
                </a:cxn>
                <a:cxn ang="0">
                  <a:pos x="454" y="126"/>
                </a:cxn>
                <a:cxn ang="0">
                  <a:pos x="551" y="311"/>
                </a:cxn>
                <a:cxn ang="0">
                  <a:pos x="683" y="558"/>
                </a:cxn>
                <a:cxn ang="0">
                  <a:pos x="736" y="630"/>
                </a:cxn>
                <a:cxn ang="0">
                  <a:pos x="754" y="653"/>
                </a:cxn>
                <a:cxn ang="0">
                  <a:pos x="817" y="711"/>
                </a:cxn>
                <a:cxn ang="0">
                  <a:pos x="889" y="747"/>
                </a:cxn>
                <a:cxn ang="0">
                  <a:pos x="956" y="760"/>
                </a:cxn>
                <a:cxn ang="0">
                  <a:pos x="1128" y="765"/>
                </a:cxn>
                <a:cxn ang="0">
                  <a:pos x="980" y="777"/>
                </a:cxn>
                <a:cxn ang="0">
                  <a:pos x="932" y="771"/>
                </a:cxn>
                <a:cxn ang="0">
                  <a:pos x="839" y="738"/>
                </a:cxn>
                <a:cxn ang="0">
                  <a:pos x="811" y="723"/>
                </a:cxn>
                <a:cxn ang="0">
                  <a:pos x="768" y="687"/>
                </a:cxn>
                <a:cxn ang="0">
                  <a:pos x="741" y="657"/>
                </a:cxn>
                <a:cxn ang="0">
                  <a:pos x="677" y="571"/>
                </a:cxn>
                <a:cxn ang="0">
                  <a:pos x="655" y="535"/>
                </a:cxn>
                <a:cxn ang="0">
                  <a:pos x="517" y="272"/>
                </a:cxn>
                <a:cxn ang="0">
                  <a:pos x="426" y="102"/>
                </a:cxn>
                <a:cxn ang="0">
                  <a:pos x="372" y="35"/>
                </a:cxn>
                <a:cxn ang="0">
                  <a:pos x="325" y="11"/>
                </a:cxn>
                <a:cxn ang="0">
                  <a:pos x="277" y="44"/>
                </a:cxn>
                <a:cxn ang="0">
                  <a:pos x="264" y="61"/>
                </a:cxn>
                <a:cxn ang="0">
                  <a:pos x="231" y="123"/>
                </a:cxn>
                <a:cxn ang="0">
                  <a:pos x="209" y="177"/>
                </a:cxn>
                <a:cxn ang="0">
                  <a:pos x="186" y="251"/>
                </a:cxn>
                <a:cxn ang="0">
                  <a:pos x="140" y="426"/>
                </a:cxn>
                <a:cxn ang="0">
                  <a:pos x="86" y="643"/>
                </a:cxn>
                <a:cxn ang="0">
                  <a:pos x="72" y="692"/>
                </a:cxn>
                <a:cxn ang="0">
                  <a:pos x="56" y="737"/>
                </a:cxn>
                <a:cxn ang="0">
                  <a:pos x="41" y="764"/>
                </a:cxn>
                <a:cxn ang="0">
                  <a:pos x="15" y="782"/>
                </a:cxn>
                <a:cxn ang="0">
                  <a:pos x="1" y="771"/>
                </a:cxn>
                <a:cxn ang="0">
                  <a:pos x="31" y="757"/>
                </a:cxn>
                <a:cxn ang="0">
                  <a:pos x="42" y="744"/>
                </a:cxn>
                <a:cxn ang="0">
                  <a:pos x="59" y="694"/>
                </a:cxn>
                <a:cxn ang="0">
                  <a:pos x="83" y="609"/>
                </a:cxn>
                <a:cxn ang="0">
                  <a:pos x="147" y="346"/>
                </a:cxn>
                <a:cxn ang="0">
                  <a:pos x="187" y="207"/>
                </a:cxn>
                <a:cxn ang="0">
                  <a:pos x="206" y="150"/>
                </a:cxn>
                <a:cxn ang="0">
                  <a:pos x="230" y="98"/>
                </a:cxn>
                <a:cxn ang="0">
                  <a:pos x="254" y="54"/>
                </a:cxn>
                <a:cxn ang="0">
                  <a:pos x="277" y="24"/>
                </a:cxn>
                <a:cxn ang="0">
                  <a:pos x="305" y="4"/>
                </a:cxn>
              </a:cxnLst>
              <a:rect l="0" t="0" r="r" b="b"/>
              <a:pathLst>
                <a:path w="1128" h="784">
                  <a:moveTo>
                    <a:pt x="32" y="754"/>
                  </a:moveTo>
                  <a:lnTo>
                    <a:pt x="31" y="757"/>
                  </a:lnTo>
                  <a:lnTo>
                    <a:pt x="32" y="754"/>
                  </a:lnTo>
                  <a:close/>
                  <a:moveTo>
                    <a:pt x="352" y="8"/>
                  </a:moveTo>
                  <a:lnTo>
                    <a:pt x="355" y="9"/>
                  </a:lnTo>
                  <a:lnTo>
                    <a:pt x="352" y="8"/>
                  </a:lnTo>
                  <a:close/>
                  <a:moveTo>
                    <a:pt x="325" y="0"/>
                  </a:moveTo>
                  <a:lnTo>
                    <a:pt x="326" y="0"/>
                  </a:lnTo>
                  <a:lnTo>
                    <a:pt x="341" y="4"/>
                  </a:lnTo>
                  <a:lnTo>
                    <a:pt x="342" y="4"/>
                  </a:lnTo>
                  <a:lnTo>
                    <a:pt x="352" y="8"/>
                  </a:lnTo>
                  <a:lnTo>
                    <a:pt x="355" y="11"/>
                  </a:lnTo>
                  <a:lnTo>
                    <a:pt x="365" y="17"/>
                  </a:lnTo>
                  <a:lnTo>
                    <a:pt x="371" y="19"/>
                  </a:lnTo>
                  <a:lnTo>
                    <a:pt x="379" y="25"/>
                  </a:lnTo>
                  <a:lnTo>
                    <a:pt x="405" y="51"/>
                  </a:lnTo>
                  <a:lnTo>
                    <a:pt x="413" y="63"/>
                  </a:lnTo>
                  <a:lnTo>
                    <a:pt x="427" y="82"/>
                  </a:lnTo>
                  <a:lnTo>
                    <a:pt x="436" y="95"/>
                  </a:lnTo>
                  <a:lnTo>
                    <a:pt x="454" y="126"/>
                  </a:lnTo>
                  <a:lnTo>
                    <a:pt x="459" y="135"/>
                  </a:lnTo>
                  <a:lnTo>
                    <a:pt x="481" y="176"/>
                  </a:lnTo>
                  <a:lnTo>
                    <a:pt x="527" y="267"/>
                  </a:lnTo>
                  <a:lnTo>
                    <a:pt x="551" y="311"/>
                  </a:lnTo>
                  <a:lnTo>
                    <a:pt x="574" y="358"/>
                  </a:lnTo>
                  <a:lnTo>
                    <a:pt x="642" y="490"/>
                  </a:lnTo>
                  <a:lnTo>
                    <a:pt x="665" y="530"/>
                  </a:lnTo>
                  <a:lnTo>
                    <a:pt x="683" y="558"/>
                  </a:lnTo>
                  <a:lnTo>
                    <a:pt x="687" y="564"/>
                  </a:lnTo>
                  <a:lnTo>
                    <a:pt x="710" y="596"/>
                  </a:lnTo>
                  <a:lnTo>
                    <a:pt x="729" y="623"/>
                  </a:lnTo>
                  <a:lnTo>
                    <a:pt x="736" y="630"/>
                  </a:lnTo>
                  <a:lnTo>
                    <a:pt x="733" y="626"/>
                  </a:lnTo>
                  <a:lnTo>
                    <a:pt x="751" y="649"/>
                  </a:lnTo>
                  <a:lnTo>
                    <a:pt x="750" y="649"/>
                  </a:lnTo>
                  <a:lnTo>
                    <a:pt x="754" y="653"/>
                  </a:lnTo>
                  <a:lnTo>
                    <a:pt x="777" y="677"/>
                  </a:lnTo>
                  <a:lnTo>
                    <a:pt x="795" y="694"/>
                  </a:lnTo>
                  <a:lnTo>
                    <a:pt x="800" y="699"/>
                  </a:lnTo>
                  <a:lnTo>
                    <a:pt x="817" y="711"/>
                  </a:lnTo>
                  <a:lnTo>
                    <a:pt x="821" y="713"/>
                  </a:lnTo>
                  <a:lnTo>
                    <a:pt x="822" y="714"/>
                  </a:lnTo>
                  <a:lnTo>
                    <a:pt x="844" y="727"/>
                  </a:lnTo>
                  <a:lnTo>
                    <a:pt x="889" y="747"/>
                  </a:lnTo>
                  <a:lnTo>
                    <a:pt x="933" y="758"/>
                  </a:lnTo>
                  <a:lnTo>
                    <a:pt x="955" y="760"/>
                  </a:lnTo>
                  <a:lnTo>
                    <a:pt x="950" y="758"/>
                  </a:lnTo>
                  <a:lnTo>
                    <a:pt x="956" y="760"/>
                  </a:lnTo>
                  <a:lnTo>
                    <a:pt x="979" y="764"/>
                  </a:lnTo>
                  <a:lnTo>
                    <a:pt x="1000" y="764"/>
                  </a:lnTo>
                  <a:lnTo>
                    <a:pt x="1023" y="765"/>
                  </a:lnTo>
                  <a:lnTo>
                    <a:pt x="1128" y="765"/>
                  </a:lnTo>
                  <a:lnTo>
                    <a:pt x="1128" y="778"/>
                  </a:lnTo>
                  <a:lnTo>
                    <a:pt x="1023" y="778"/>
                  </a:lnTo>
                  <a:lnTo>
                    <a:pt x="1000" y="777"/>
                  </a:lnTo>
                  <a:lnTo>
                    <a:pt x="980" y="777"/>
                  </a:lnTo>
                  <a:lnTo>
                    <a:pt x="977" y="775"/>
                  </a:lnTo>
                  <a:lnTo>
                    <a:pt x="955" y="771"/>
                  </a:lnTo>
                  <a:lnTo>
                    <a:pt x="955" y="773"/>
                  </a:lnTo>
                  <a:lnTo>
                    <a:pt x="932" y="771"/>
                  </a:lnTo>
                  <a:lnTo>
                    <a:pt x="933" y="771"/>
                  </a:lnTo>
                  <a:lnTo>
                    <a:pt x="930" y="770"/>
                  </a:lnTo>
                  <a:lnTo>
                    <a:pt x="885" y="758"/>
                  </a:lnTo>
                  <a:lnTo>
                    <a:pt x="839" y="738"/>
                  </a:lnTo>
                  <a:lnTo>
                    <a:pt x="838" y="738"/>
                  </a:lnTo>
                  <a:lnTo>
                    <a:pt x="815" y="724"/>
                  </a:lnTo>
                  <a:lnTo>
                    <a:pt x="812" y="723"/>
                  </a:lnTo>
                  <a:lnTo>
                    <a:pt x="811" y="723"/>
                  </a:lnTo>
                  <a:lnTo>
                    <a:pt x="793" y="709"/>
                  </a:lnTo>
                  <a:lnTo>
                    <a:pt x="787" y="703"/>
                  </a:lnTo>
                  <a:lnTo>
                    <a:pt x="787" y="704"/>
                  </a:lnTo>
                  <a:lnTo>
                    <a:pt x="768" y="687"/>
                  </a:lnTo>
                  <a:lnTo>
                    <a:pt x="774" y="692"/>
                  </a:lnTo>
                  <a:lnTo>
                    <a:pt x="768" y="686"/>
                  </a:lnTo>
                  <a:lnTo>
                    <a:pt x="746" y="662"/>
                  </a:lnTo>
                  <a:lnTo>
                    <a:pt x="741" y="657"/>
                  </a:lnTo>
                  <a:lnTo>
                    <a:pt x="723" y="635"/>
                  </a:lnTo>
                  <a:lnTo>
                    <a:pt x="719" y="630"/>
                  </a:lnTo>
                  <a:lnTo>
                    <a:pt x="700" y="603"/>
                  </a:lnTo>
                  <a:lnTo>
                    <a:pt x="677" y="571"/>
                  </a:lnTo>
                  <a:lnTo>
                    <a:pt x="673" y="565"/>
                  </a:lnTo>
                  <a:lnTo>
                    <a:pt x="655" y="537"/>
                  </a:lnTo>
                  <a:lnTo>
                    <a:pt x="658" y="541"/>
                  </a:lnTo>
                  <a:lnTo>
                    <a:pt x="655" y="535"/>
                  </a:lnTo>
                  <a:lnTo>
                    <a:pt x="632" y="495"/>
                  </a:lnTo>
                  <a:lnTo>
                    <a:pt x="564" y="363"/>
                  </a:lnTo>
                  <a:lnTo>
                    <a:pt x="541" y="316"/>
                  </a:lnTo>
                  <a:lnTo>
                    <a:pt x="517" y="272"/>
                  </a:lnTo>
                  <a:lnTo>
                    <a:pt x="471" y="181"/>
                  </a:lnTo>
                  <a:lnTo>
                    <a:pt x="449" y="140"/>
                  </a:lnTo>
                  <a:lnTo>
                    <a:pt x="444" y="132"/>
                  </a:lnTo>
                  <a:lnTo>
                    <a:pt x="426" y="102"/>
                  </a:lnTo>
                  <a:lnTo>
                    <a:pt x="417" y="89"/>
                  </a:lnTo>
                  <a:lnTo>
                    <a:pt x="403" y="71"/>
                  </a:lnTo>
                  <a:lnTo>
                    <a:pt x="395" y="58"/>
                  </a:lnTo>
                  <a:lnTo>
                    <a:pt x="372" y="35"/>
                  </a:lnTo>
                  <a:lnTo>
                    <a:pt x="359" y="27"/>
                  </a:lnTo>
                  <a:lnTo>
                    <a:pt x="349" y="21"/>
                  </a:lnTo>
                  <a:lnTo>
                    <a:pt x="338" y="15"/>
                  </a:lnTo>
                  <a:lnTo>
                    <a:pt x="325" y="11"/>
                  </a:lnTo>
                  <a:lnTo>
                    <a:pt x="312" y="14"/>
                  </a:lnTo>
                  <a:lnTo>
                    <a:pt x="298" y="24"/>
                  </a:lnTo>
                  <a:lnTo>
                    <a:pt x="285" y="32"/>
                  </a:lnTo>
                  <a:lnTo>
                    <a:pt x="277" y="44"/>
                  </a:lnTo>
                  <a:lnTo>
                    <a:pt x="275" y="44"/>
                  </a:lnTo>
                  <a:lnTo>
                    <a:pt x="271" y="48"/>
                  </a:lnTo>
                  <a:lnTo>
                    <a:pt x="272" y="48"/>
                  </a:lnTo>
                  <a:lnTo>
                    <a:pt x="264" y="61"/>
                  </a:lnTo>
                  <a:lnTo>
                    <a:pt x="254" y="76"/>
                  </a:lnTo>
                  <a:lnTo>
                    <a:pt x="250" y="81"/>
                  </a:lnTo>
                  <a:lnTo>
                    <a:pt x="241" y="102"/>
                  </a:lnTo>
                  <a:lnTo>
                    <a:pt x="231" y="123"/>
                  </a:lnTo>
                  <a:lnTo>
                    <a:pt x="230" y="127"/>
                  </a:lnTo>
                  <a:lnTo>
                    <a:pt x="230" y="129"/>
                  </a:lnTo>
                  <a:lnTo>
                    <a:pt x="217" y="153"/>
                  </a:lnTo>
                  <a:lnTo>
                    <a:pt x="209" y="177"/>
                  </a:lnTo>
                  <a:lnTo>
                    <a:pt x="204" y="187"/>
                  </a:lnTo>
                  <a:lnTo>
                    <a:pt x="199" y="210"/>
                  </a:lnTo>
                  <a:lnTo>
                    <a:pt x="199" y="211"/>
                  </a:lnTo>
                  <a:lnTo>
                    <a:pt x="186" y="251"/>
                  </a:lnTo>
                  <a:lnTo>
                    <a:pt x="177" y="281"/>
                  </a:lnTo>
                  <a:lnTo>
                    <a:pt x="163" y="335"/>
                  </a:lnTo>
                  <a:lnTo>
                    <a:pt x="159" y="349"/>
                  </a:lnTo>
                  <a:lnTo>
                    <a:pt x="140" y="426"/>
                  </a:lnTo>
                  <a:lnTo>
                    <a:pt x="118" y="521"/>
                  </a:lnTo>
                  <a:lnTo>
                    <a:pt x="103" y="579"/>
                  </a:lnTo>
                  <a:lnTo>
                    <a:pt x="95" y="612"/>
                  </a:lnTo>
                  <a:lnTo>
                    <a:pt x="86" y="643"/>
                  </a:lnTo>
                  <a:lnTo>
                    <a:pt x="85" y="649"/>
                  </a:lnTo>
                  <a:lnTo>
                    <a:pt x="86" y="645"/>
                  </a:lnTo>
                  <a:lnTo>
                    <a:pt x="78" y="672"/>
                  </a:lnTo>
                  <a:lnTo>
                    <a:pt x="72" y="692"/>
                  </a:lnTo>
                  <a:lnTo>
                    <a:pt x="71" y="697"/>
                  </a:lnTo>
                  <a:lnTo>
                    <a:pt x="71" y="699"/>
                  </a:lnTo>
                  <a:lnTo>
                    <a:pt x="62" y="720"/>
                  </a:lnTo>
                  <a:lnTo>
                    <a:pt x="56" y="737"/>
                  </a:lnTo>
                  <a:lnTo>
                    <a:pt x="51" y="750"/>
                  </a:lnTo>
                  <a:lnTo>
                    <a:pt x="45" y="755"/>
                  </a:lnTo>
                  <a:lnTo>
                    <a:pt x="47" y="755"/>
                  </a:lnTo>
                  <a:lnTo>
                    <a:pt x="41" y="764"/>
                  </a:lnTo>
                  <a:lnTo>
                    <a:pt x="37" y="771"/>
                  </a:lnTo>
                  <a:lnTo>
                    <a:pt x="34" y="774"/>
                  </a:lnTo>
                  <a:lnTo>
                    <a:pt x="17" y="782"/>
                  </a:lnTo>
                  <a:lnTo>
                    <a:pt x="15" y="782"/>
                  </a:lnTo>
                  <a:lnTo>
                    <a:pt x="10" y="784"/>
                  </a:lnTo>
                  <a:lnTo>
                    <a:pt x="8" y="784"/>
                  </a:lnTo>
                  <a:lnTo>
                    <a:pt x="0" y="782"/>
                  </a:lnTo>
                  <a:lnTo>
                    <a:pt x="1" y="771"/>
                  </a:lnTo>
                  <a:lnTo>
                    <a:pt x="8" y="773"/>
                  </a:lnTo>
                  <a:lnTo>
                    <a:pt x="12" y="771"/>
                  </a:lnTo>
                  <a:lnTo>
                    <a:pt x="27" y="764"/>
                  </a:lnTo>
                  <a:lnTo>
                    <a:pt x="31" y="757"/>
                  </a:lnTo>
                  <a:lnTo>
                    <a:pt x="37" y="748"/>
                  </a:lnTo>
                  <a:lnTo>
                    <a:pt x="37" y="747"/>
                  </a:lnTo>
                  <a:lnTo>
                    <a:pt x="41" y="743"/>
                  </a:lnTo>
                  <a:lnTo>
                    <a:pt x="42" y="744"/>
                  </a:lnTo>
                  <a:lnTo>
                    <a:pt x="47" y="733"/>
                  </a:lnTo>
                  <a:lnTo>
                    <a:pt x="45" y="733"/>
                  </a:lnTo>
                  <a:lnTo>
                    <a:pt x="51" y="716"/>
                  </a:lnTo>
                  <a:lnTo>
                    <a:pt x="59" y="694"/>
                  </a:lnTo>
                  <a:lnTo>
                    <a:pt x="61" y="689"/>
                  </a:lnTo>
                  <a:lnTo>
                    <a:pt x="66" y="667"/>
                  </a:lnTo>
                  <a:lnTo>
                    <a:pt x="75" y="640"/>
                  </a:lnTo>
                  <a:lnTo>
                    <a:pt x="83" y="609"/>
                  </a:lnTo>
                  <a:lnTo>
                    <a:pt x="92" y="576"/>
                  </a:lnTo>
                  <a:lnTo>
                    <a:pt x="106" y="518"/>
                  </a:lnTo>
                  <a:lnTo>
                    <a:pt x="129" y="423"/>
                  </a:lnTo>
                  <a:lnTo>
                    <a:pt x="147" y="346"/>
                  </a:lnTo>
                  <a:lnTo>
                    <a:pt x="152" y="332"/>
                  </a:lnTo>
                  <a:lnTo>
                    <a:pt x="166" y="278"/>
                  </a:lnTo>
                  <a:lnTo>
                    <a:pt x="174" y="247"/>
                  </a:lnTo>
                  <a:lnTo>
                    <a:pt x="187" y="207"/>
                  </a:lnTo>
                  <a:lnTo>
                    <a:pt x="193" y="183"/>
                  </a:lnTo>
                  <a:lnTo>
                    <a:pt x="197" y="173"/>
                  </a:lnTo>
                  <a:lnTo>
                    <a:pt x="206" y="149"/>
                  </a:lnTo>
                  <a:lnTo>
                    <a:pt x="206" y="150"/>
                  </a:lnTo>
                  <a:lnTo>
                    <a:pt x="218" y="125"/>
                  </a:lnTo>
                  <a:lnTo>
                    <a:pt x="220" y="119"/>
                  </a:lnTo>
                  <a:lnTo>
                    <a:pt x="221" y="117"/>
                  </a:lnTo>
                  <a:lnTo>
                    <a:pt x="230" y="98"/>
                  </a:lnTo>
                  <a:lnTo>
                    <a:pt x="238" y="76"/>
                  </a:lnTo>
                  <a:lnTo>
                    <a:pt x="238" y="75"/>
                  </a:lnTo>
                  <a:lnTo>
                    <a:pt x="244" y="69"/>
                  </a:lnTo>
                  <a:lnTo>
                    <a:pt x="254" y="54"/>
                  </a:lnTo>
                  <a:lnTo>
                    <a:pt x="263" y="41"/>
                  </a:lnTo>
                  <a:lnTo>
                    <a:pt x="263" y="39"/>
                  </a:lnTo>
                  <a:lnTo>
                    <a:pt x="267" y="35"/>
                  </a:lnTo>
                  <a:lnTo>
                    <a:pt x="277" y="24"/>
                  </a:lnTo>
                  <a:lnTo>
                    <a:pt x="277" y="22"/>
                  </a:lnTo>
                  <a:lnTo>
                    <a:pt x="278" y="22"/>
                  </a:lnTo>
                  <a:lnTo>
                    <a:pt x="291" y="14"/>
                  </a:lnTo>
                  <a:lnTo>
                    <a:pt x="305" y="4"/>
                  </a:lnTo>
                  <a:lnTo>
                    <a:pt x="305" y="2"/>
                  </a:lnTo>
                  <a:lnTo>
                    <a:pt x="308" y="2"/>
                  </a:lnTo>
                  <a:lnTo>
                    <a:pt x="325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67" name="Freeform 295"/>
            <p:cNvSpPr>
              <a:spLocks/>
            </p:cNvSpPr>
            <p:nvPr/>
          </p:nvSpPr>
          <p:spPr bwMode="auto">
            <a:xfrm>
              <a:off x="4246563" y="5400675"/>
              <a:ext cx="1790700" cy="119063"/>
            </a:xfrm>
            <a:custGeom>
              <a:avLst/>
              <a:gdLst/>
              <a:ahLst/>
              <a:cxnLst>
                <a:cxn ang="0">
                  <a:pos x="69" y="2"/>
                </a:cxn>
                <a:cxn ang="0">
                  <a:pos x="102" y="3"/>
                </a:cxn>
                <a:cxn ang="0">
                  <a:pos x="123" y="6"/>
                </a:cxn>
                <a:cxn ang="0">
                  <a:pos x="159" y="10"/>
                </a:cxn>
                <a:cxn ang="0">
                  <a:pos x="182" y="16"/>
                </a:cxn>
                <a:cxn ang="0">
                  <a:pos x="227" y="27"/>
                </a:cxn>
                <a:cxn ang="0">
                  <a:pos x="274" y="41"/>
                </a:cxn>
                <a:cxn ang="0">
                  <a:pos x="331" y="53"/>
                </a:cxn>
                <a:cxn ang="0">
                  <a:pos x="363" y="57"/>
                </a:cxn>
                <a:cxn ang="0">
                  <a:pos x="392" y="60"/>
                </a:cxn>
                <a:cxn ang="0">
                  <a:pos x="463" y="63"/>
                </a:cxn>
                <a:cxn ang="0">
                  <a:pos x="521" y="60"/>
                </a:cxn>
                <a:cxn ang="0">
                  <a:pos x="557" y="57"/>
                </a:cxn>
                <a:cxn ang="0">
                  <a:pos x="592" y="54"/>
                </a:cxn>
                <a:cxn ang="0">
                  <a:pos x="636" y="46"/>
                </a:cxn>
                <a:cxn ang="0">
                  <a:pos x="660" y="43"/>
                </a:cxn>
                <a:cxn ang="0">
                  <a:pos x="706" y="33"/>
                </a:cxn>
                <a:cxn ang="0">
                  <a:pos x="795" y="16"/>
                </a:cxn>
                <a:cxn ang="0">
                  <a:pos x="835" y="10"/>
                </a:cxn>
                <a:cxn ang="0">
                  <a:pos x="842" y="9"/>
                </a:cxn>
                <a:cxn ang="0">
                  <a:pos x="881" y="6"/>
                </a:cxn>
                <a:cxn ang="0">
                  <a:pos x="909" y="3"/>
                </a:cxn>
                <a:cxn ang="0">
                  <a:pos x="979" y="2"/>
                </a:cxn>
                <a:cxn ang="0">
                  <a:pos x="1128" y="13"/>
                </a:cxn>
                <a:cxn ang="0">
                  <a:pos x="952" y="14"/>
                </a:cxn>
                <a:cxn ang="0">
                  <a:pos x="911" y="14"/>
                </a:cxn>
                <a:cxn ang="0">
                  <a:pos x="888" y="17"/>
                </a:cxn>
                <a:cxn ang="0">
                  <a:pos x="884" y="19"/>
                </a:cxn>
                <a:cxn ang="0">
                  <a:pos x="844" y="21"/>
                </a:cxn>
                <a:cxn ang="0">
                  <a:pos x="834" y="23"/>
                </a:cxn>
                <a:cxn ang="0">
                  <a:pos x="814" y="24"/>
                </a:cxn>
                <a:cxn ang="0">
                  <a:pos x="795" y="29"/>
                </a:cxn>
                <a:cxn ang="0">
                  <a:pos x="776" y="31"/>
                </a:cxn>
                <a:cxn ang="0">
                  <a:pos x="662" y="54"/>
                </a:cxn>
                <a:cxn ang="0">
                  <a:pos x="648" y="57"/>
                </a:cxn>
                <a:cxn ang="0">
                  <a:pos x="616" y="63"/>
                </a:cxn>
                <a:cxn ang="0">
                  <a:pos x="604" y="65"/>
                </a:cxn>
                <a:cxn ang="0">
                  <a:pos x="571" y="68"/>
                </a:cxn>
                <a:cxn ang="0">
                  <a:pos x="535" y="73"/>
                </a:cxn>
                <a:cxn ang="0">
                  <a:pos x="477" y="74"/>
                </a:cxn>
                <a:cxn ang="0">
                  <a:pos x="407" y="74"/>
                </a:cxn>
                <a:cxn ang="0">
                  <a:pos x="383" y="71"/>
                </a:cxn>
                <a:cxn ang="0">
                  <a:pos x="362" y="70"/>
                </a:cxn>
                <a:cxn ang="0">
                  <a:pos x="356" y="68"/>
                </a:cxn>
                <a:cxn ang="0">
                  <a:pos x="317" y="64"/>
                </a:cxn>
                <a:cxn ang="0">
                  <a:pos x="277" y="53"/>
                </a:cxn>
                <a:cxn ang="0">
                  <a:pos x="270" y="53"/>
                </a:cxn>
                <a:cxn ang="0">
                  <a:pos x="226" y="40"/>
                </a:cxn>
                <a:cxn ang="0">
                  <a:pos x="180" y="29"/>
                </a:cxn>
                <a:cxn ang="0">
                  <a:pos x="157" y="21"/>
                </a:cxn>
                <a:cxn ang="0">
                  <a:pos x="135" y="20"/>
                </a:cxn>
                <a:cxn ang="0">
                  <a:pos x="110" y="17"/>
                </a:cxn>
                <a:cxn ang="0">
                  <a:pos x="78" y="14"/>
                </a:cxn>
                <a:cxn ang="0">
                  <a:pos x="0" y="13"/>
                </a:cxn>
              </a:cxnLst>
              <a:rect l="0" t="0" r="r" b="b"/>
              <a:pathLst>
                <a:path w="1128" h="75">
                  <a:moveTo>
                    <a:pt x="0" y="0"/>
                  </a:moveTo>
                  <a:lnTo>
                    <a:pt x="59" y="0"/>
                  </a:lnTo>
                  <a:lnTo>
                    <a:pt x="69" y="2"/>
                  </a:lnTo>
                  <a:lnTo>
                    <a:pt x="79" y="2"/>
                  </a:lnTo>
                  <a:lnTo>
                    <a:pt x="89" y="3"/>
                  </a:lnTo>
                  <a:lnTo>
                    <a:pt x="102" y="3"/>
                  </a:lnTo>
                  <a:lnTo>
                    <a:pt x="112" y="4"/>
                  </a:lnTo>
                  <a:lnTo>
                    <a:pt x="113" y="4"/>
                  </a:lnTo>
                  <a:lnTo>
                    <a:pt x="123" y="6"/>
                  </a:lnTo>
                  <a:lnTo>
                    <a:pt x="136" y="7"/>
                  </a:lnTo>
                  <a:lnTo>
                    <a:pt x="146" y="9"/>
                  </a:lnTo>
                  <a:lnTo>
                    <a:pt x="159" y="10"/>
                  </a:lnTo>
                  <a:lnTo>
                    <a:pt x="160" y="10"/>
                  </a:lnTo>
                  <a:lnTo>
                    <a:pt x="170" y="14"/>
                  </a:lnTo>
                  <a:lnTo>
                    <a:pt x="182" y="16"/>
                  </a:lnTo>
                  <a:lnTo>
                    <a:pt x="204" y="21"/>
                  </a:lnTo>
                  <a:lnTo>
                    <a:pt x="226" y="27"/>
                  </a:lnTo>
                  <a:lnTo>
                    <a:pt x="227" y="27"/>
                  </a:lnTo>
                  <a:lnTo>
                    <a:pt x="250" y="33"/>
                  </a:lnTo>
                  <a:lnTo>
                    <a:pt x="251" y="33"/>
                  </a:lnTo>
                  <a:lnTo>
                    <a:pt x="274" y="41"/>
                  </a:lnTo>
                  <a:lnTo>
                    <a:pt x="278" y="41"/>
                  </a:lnTo>
                  <a:lnTo>
                    <a:pt x="318" y="51"/>
                  </a:lnTo>
                  <a:lnTo>
                    <a:pt x="331" y="53"/>
                  </a:lnTo>
                  <a:lnTo>
                    <a:pt x="341" y="54"/>
                  </a:lnTo>
                  <a:lnTo>
                    <a:pt x="358" y="56"/>
                  </a:lnTo>
                  <a:lnTo>
                    <a:pt x="363" y="57"/>
                  </a:lnTo>
                  <a:lnTo>
                    <a:pt x="380" y="58"/>
                  </a:lnTo>
                  <a:lnTo>
                    <a:pt x="386" y="60"/>
                  </a:lnTo>
                  <a:lnTo>
                    <a:pt x="392" y="60"/>
                  </a:lnTo>
                  <a:lnTo>
                    <a:pt x="409" y="61"/>
                  </a:lnTo>
                  <a:lnTo>
                    <a:pt x="430" y="63"/>
                  </a:lnTo>
                  <a:lnTo>
                    <a:pt x="463" y="63"/>
                  </a:lnTo>
                  <a:lnTo>
                    <a:pt x="476" y="61"/>
                  </a:lnTo>
                  <a:lnTo>
                    <a:pt x="508" y="61"/>
                  </a:lnTo>
                  <a:lnTo>
                    <a:pt x="521" y="60"/>
                  </a:lnTo>
                  <a:lnTo>
                    <a:pt x="534" y="60"/>
                  </a:lnTo>
                  <a:lnTo>
                    <a:pt x="547" y="58"/>
                  </a:lnTo>
                  <a:lnTo>
                    <a:pt x="557" y="57"/>
                  </a:lnTo>
                  <a:lnTo>
                    <a:pt x="569" y="56"/>
                  </a:lnTo>
                  <a:lnTo>
                    <a:pt x="588" y="54"/>
                  </a:lnTo>
                  <a:lnTo>
                    <a:pt x="592" y="54"/>
                  </a:lnTo>
                  <a:lnTo>
                    <a:pt x="602" y="53"/>
                  </a:lnTo>
                  <a:lnTo>
                    <a:pt x="614" y="51"/>
                  </a:lnTo>
                  <a:lnTo>
                    <a:pt x="636" y="46"/>
                  </a:lnTo>
                  <a:lnTo>
                    <a:pt x="638" y="46"/>
                  </a:lnTo>
                  <a:lnTo>
                    <a:pt x="646" y="44"/>
                  </a:lnTo>
                  <a:lnTo>
                    <a:pt x="660" y="43"/>
                  </a:lnTo>
                  <a:lnTo>
                    <a:pt x="682" y="38"/>
                  </a:lnTo>
                  <a:lnTo>
                    <a:pt x="704" y="33"/>
                  </a:lnTo>
                  <a:lnTo>
                    <a:pt x="706" y="33"/>
                  </a:lnTo>
                  <a:lnTo>
                    <a:pt x="773" y="20"/>
                  </a:lnTo>
                  <a:lnTo>
                    <a:pt x="791" y="16"/>
                  </a:lnTo>
                  <a:lnTo>
                    <a:pt x="795" y="16"/>
                  </a:lnTo>
                  <a:lnTo>
                    <a:pt x="812" y="11"/>
                  </a:lnTo>
                  <a:lnTo>
                    <a:pt x="820" y="11"/>
                  </a:lnTo>
                  <a:lnTo>
                    <a:pt x="835" y="10"/>
                  </a:lnTo>
                  <a:lnTo>
                    <a:pt x="841" y="9"/>
                  </a:lnTo>
                  <a:lnTo>
                    <a:pt x="845" y="7"/>
                  </a:lnTo>
                  <a:lnTo>
                    <a:pt x="842" y="9"/>
                  </a:lnTo>
                  <a:lnTo>
                    <a:pt x="859" y="7"/>
                  </a:lnTo>
                  <a:lnTo>
                    <a:pt x="865" y="7"/>
                  </a:lnTo>
                  <a:lnTo>
                    <a:pt x="881" y="6"/>
                  </a:lnTo>
                  <a:lnTo>
                    <a:pt x="886" y="4"/>
                  </a:lnTo>
                  <a:lnTo>
                    <a:pt x="903" y="4"/>
                  </a:lnTo>
                  <a:lnTo>
                    <a:pt x="909" y="3"/>
                  </a:lnTo>
                  <a:lnTo>
                    <a:pt x="933" y="3"/>
                  </a:lnTo>
                  <a:lnTo>
                    <a:pt x="952" y="2"/>
                  </a:lnTo>
                  <a:lnTo>
                    <a:pt x="979" y="2"/>
                  </a:lnTo>
                  <a:lnTo>
                    <a:pt x="1001" y="0"/>
                  </a:lnTo>
                  <a:lnTo>
                    <a:pt x="1128" y="0"/>
                  </a:lnTo>
                  <a:lnTo>
                    <a:pt x="1128" y="13"/>
                  </a:lnTo>
                  <a:lnTo>
                    <a:pt x="1001" y="13"/>
                  </a:lnTo>
                  <a:lnTo>
                    <a:pt x="979" y="14"/>
                  </a:lnTo>
                  <a:lnTo>
                    <a:pt x="952" y="14"/>
                  </a:lnTo>
                  <a:lnTo>
                    <a:pt x="933" y="16"/>
                  </a:lnTo>
                  <a:lnTo>
                    <a:pt x="911" y="16"/>
                  </a:lnTo>
                  <a:lnTo>
                    <a:pt x="911" y="14"/>
                  </a:lnTo>
                  <a:lnTo>
                    <a:pt x="906" y="16"/>
                  </a:lnTo>
                  <a:lnTo>
                    <a:pt x="903" y="17"/>
                  </a:lnTo>
                  <a:lnTo>
                    <a:pt x="888" y="17"/>
                  </a:lnTo>
                  <a:lnTo>
                    <a:pt x="888" y="16"/>
                  </a:lnTo>
                  <a:lnTo>
                    <a:pt x="879" y="19"/>
                  </a:lnTo>
                  <a:lnTo>
                    <a:pt x="884" y="19"/>
                  </a:lnTo>
                  <a:lnTo>
                    <a:pt x="866" y="20"/>
                  </a:lnTo>
                  <a:lnTo>
                    <a:pt x="861" y="20"/>
                  </a:lnTo>
                  <a:lnTo>
                    <a:pt x="844" y="21"/>
                  </a:lnTo>
                  <a:lnTo>
                    <a:pt x="844" y="20"/>
                  </a:lnTo>
                  <a:lnTo>
                    <a:pt x="838" y="21"/>
                  </a:lnTo>
                  <a:lnTo>
                    <a:pt x="834" y="23"/>
                  </a:lnTo>
                  <a:lnTo>
                    <a:pt x="838" y="23"/>
                  </a:lnTo>
                  <a:lnTo>
                    <a:pt x="821" y="24"/>
                  </a:lnTo>
                  <a:lnTo>
                    <a:pt x="814" y="24"/>
                  </a:lnTo>
                  <a:lnTo>
                    <a:pt x="814" y="23"/>
                  </a:lnTo>
                  <a:lnTo>
                    <a:pt x="798" y="27"/>
                  </a:lnTo>
                  <a:lnTo>
                    <a:pt x="795" y="29"/>
                  </a:lnTo>
                  <a:lnTo>
                    <a:pt x="793" y="29"/>
                  </a:lnTo>
                  <a:lnTo>
                    <a:pt x="793" y="27"/>
                  </a:lnTo>
                  <a:lnTo>
                    <a:pt x="776" y="31"/>
                  </a:lnTo>
                  <a:lnTo>
                    <a:pt x="707" y="44"/>
                  </a:lnTo>
                  <a:lnTo>
                    <a:pt x="685" y="50"/>
                  </a:lnTo>
                  <a:lnTo>
                    <a:pt x="662" y="54"/>
                  </a:lnTo>
                  <a:lnTo>
                    <a:pt x="653" y="56"/>
                  </a:lnTo>
                  <a:lnTo>
                    <a:pt x="662" y="56"/>
                  </a:lnTo>
                  <a:lnTo>
                    <a:pt x="648" y="57"/>
                  </a:lnTo>
                  <a:lnTo>
                    <a:pt x="648" y="56"/>
                  </a:lnTo>
                  <a:lnTo>
                    <a:pt x="639" y="57"/>
                  </a:lnTo>
                  <a:lnTo>
                    <a:pt x="616" y="63"/>
                  </a:lnTo>
                  <a:lnTo>
                    <a:pt x="612" y="64"/>
                  </a:lnTo>
                  <a:lnTo>
                    <a:pt x="616" y="64"/>
                  </a:lnTo>
                  <a:lnTo>
                    <a:pt x="604" y="65"/>
                  </a:lnTo>
                  <a:lnTo>
                    <a:pt x="594" y="67"/>
                  </a:lnTo>
                  <a:lnTo>
                    <a:pt x="588" y="67"/>
                  </a:lnTo>
                  <a:lnTo>
                    <a:pt x="571" y="68"/>
                  </a:lnTo>
                  <a:lnTo>
                    <a:pt x="558" y="70"/>
                  </a:lnTo>
                  <a:lnTo>
                    <a:pt x="548" y="71"/>
                  </a:lnTo>
                  <a:lnTo>
                    <a:pt x="535" y="73"/>
                  </a:lnTo>
                  <a:lnTo>
                    <a:pt x="523" y="73"/>
                  </a:lnTo>
                  <a:lnTo>
                    <a:pt x="510" y="74"/>
                  </a:lnTo>
                  <a:lnTo>
                    <a:pt x="477" y="74"/>
                  </a:lnTo>
                  <a:lnTo>
                    <a:pt x="464" y="75"/>
                  </a:lnTo>
                  <a:lnTo>
                    <a:pt x="430" y="75"/>
                  </a:lnTo>
                  <a:lnTo>
                    <a:pt x="407" y="74"/>
                  </a:lnTo>
                  <a:lnTo>
                    <a:pt x="390" y="73"/>
                  </a:lnTo>
                  <a:lnTo>
                    <a:pt x="386" y="73"/>
                  </a:lnTo>
                  <a:lnTo>
                    <a:pt x="383" y="71"/>
                  </a:lnTo>
                  <a:lnTo>
                    <a:pt x="379" y="70"/>
                  </a:lnTo>
                  <a:lnTo>
                    <a:pt x="379" y="71"/>
                  </a:lnTo>
                  <a:lnTo>
                    <a:pt x="362" y="70"/>
                  </a:lnTo>
                  <a:lnTo>
                    <a:pt x="365" y="70"/>
                  </a:lnTo>
                  <a:lnTo>
                    <a:pt x="356" y="67"/>
                  </a:lnTo>
                  <a:lnTo>
                    <a:pt x="356" y="68"/>
                  </a:lnTo>
                  <a:lnTo>
                    <a:pt x="339" y="67"/>
                  </a:lnTo>
                  <a:lnTo>
                    <a:pt x="329" y="65"/>
                  </a:lnTo>
                  <a:lnTo>
                    <a:pt x="317" y="64"/>
                  </a:lnTo>
                  <a:lnTo>
                    <a:pt x="319" y="64"/>
                  </a:lnTo>
                  <a:lnTo>
                    <a:pt x="315" y="63"/>
                  </a:lnTo>
                  <a:lnTo>
                    <a:pt x="277" y="53"/>
                  </a:lnTo>
                  <a:lnTo>
                    <a:pt x="277" y="54"/>
                  </a:lnTo>
                  <a:lnTo>
                    <a:pt x="271" y="54"/>
                  </a:lnTo>
                  <a:lnTo>
                    <a:pt x="270" y="53"/>
                  </a:lnTo>
                  <a:lnTo>
                    <a:pt x="247" y="44"/>
                  </a:lnTo>
                  <a:lnTo>
                    <a:pt x="226" y="38"/>
                  </a:lnTo>
                  <a:lnTo>
                    <a:pt x="226" y="40"/>
                  </a:lnTo>
                  <a:lnTo>
                    <a:pt x="223" y="38"/>
                  </a:lnTo>
                  <a:lnTo>
                    <a:pt x="180" y="27"/>
                  </a:lnTo>
                  <a:lnTo>
                    <a:pt x="180" y="29"/>
                  </a:lnTo>
                  <a:lnTo>
                    <a:pt x="167" y="27"/>
                  </a:lnTo>
                  <a:lnTo>
                    <a:pt x="166" y="26"/>
                  </a:lnTo>
                  <a:lnTo>
                    <a:pt x="157" y="21"/>
                  </a:lnTo>
                  <a:lnTo>
                    <a:pt x="157" y="23"/>
                  </a:lnTo>
                  <a:lnTo>
                    <a:pt x="145" y="21"/>
                  </a:lnTo>
                  <a:lnTo>
                    <a:pt x="135" y="20"/>
                  </a:lnTo>
                  <a:lnTo>
                    <a:pt x="122" y="19"/>
                  </a:lnTo>
                  <a:lnTo>
                    <a:pt x="112" y="17"/>
                  </a:lnTo>
                  <a:lnTo>
                    <a:pt x="110" y="17"/>
                  </a:lnTo>
                  <a:lnTo>
                    <a:pt x="101" y="16"/>
                  </a:lnTo>
                  <a:lnTo>
                    <a:pt x="88" y="16"/>
                  </a:lnTo>
                  <a:lnTo>
                    <a:pt x="78" y="14"/>
                  </a:lnTo>
                  <a:lnTo>
                    <a:pt x="68" y="14"/>
                  </a:lnTo>
                  <a:lnTo>
                    <a:pt x="58" y="13"/>
                  </a:lnTo>
                  <a:lnTo>
                    <a:pt x="0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68" name="Line 296"/>
            <p:cNvSpPr>
              <a:spLocks noChangeShapeType="1"/>
            </p:cNvSpPr>
            <p:nvPr/>
          </p:nvSpPr>
          <p:spPr bwMode="auto">
            <a:xfrm>
              <a:off x="5875338" y="5816600"/>
              <a:ext cx="1588" cy="1588"/>
            </a:xfrm>
            <a:prstGeom prst="line">
              <a:avLst/>
            </a:prstGeom>
            <a:noFill/>
            <a:ln w="12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69" name="Freeform 297"/>
            <p:cNvSpPr>
              <a:spLocks/>
            </p:cNvSpPr>
            <p:nvPr/>
          </p:nvSpPr>
          <p:spPr bwMode="auto">
            <a:xfrm>
              <a:off x="5972175" y="5786438"/>
              <a:ext cx="107950" cy="1031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0"/>
                </a:cxn>
                <a:cxn ang="0">
                  <a:pos x="37" y="4"/>
                </a:cxn>
                <a:cxn ang="0">
                  <a:pos x="31" y="6"/>
                </a:cxn>
                <a:cxn ang="0">
                  <a:pos x="31" y="9"/>
                </a:cxn>
                <a:cxn ang="0">
                  <a:pos x="32" y="9"/>
                </a:cxn>
                <a:cxn ang="0">
                  <a:pos x="32" y="11"/>
                </a:cxn>
                <a:cxn ang="0">
                  <a:pos x="39" y="21"/>
                </a:cxn>
                <a:cxn ang="0">
                  <a:pos x="45" y="13"/>
                </a:cxn>
                <a:cxn ang="0">
                  <a:pos x="47" y="10"/>
                </a:cxn>
                <a:cxn ang="0">
                  <a:pos x="47" y="6"/>
                </a:cxn>
                <a:cxn ang="0">
                  <a:pos x="45" y="6"/>
                </a:cxn>
                <a:cxn ang="0">
                  <a:pos x="45" y="4"/>
                </a:cxn>
                <a:cxn ang="0">
                  <a:pos x="41" y="4"/>
                </a:cxn>
                <a:cxn ang="0">
                  <a:pos x="41" y="0"/>
                </a:cxn>
                <a:cxn ang="0">
                  <a:pos x="65" y="0"/>
                </a:cxn>
                <a:cxn ang="0">
                  <a:pos x="65" y="4"/>
                </a:cxn>
                <a:cxn ang="0">
                  <a:pos x="62" y="4"/>
                </a:cxn>
                <a:cxn ang="0">
                  <a:pos x="54" y="9"/>
                </a:cxn>
                <a:cxn ang="0">
                  <a:pos x="51" y="11"/>
                </a:cxn>
                <a:cxn ang="0">
                  <a:pos x="48" y="16"/>
                </a:cxn>
                <a:cxn ang="0">
                  <a:pos x="41" y="26"/>
                </a:cxn>
                <a:cxn ang="0">
                  <a:pos x="52" y="47"/>
                </a:cxn>
                <a:cxn ang="0">
                  <a:pos x="55" y="53"/>
                </a:cxn>
                <a:cxn ang="0">
                  <a:pos x="58" y="57"/>
                </a:cxn>
                <a:cxn ang="0">
                  <a:pos x="61" y="60"/>
                </a:cxn>
                <a:cxn ang="0">
                  <a:pos x="64" y="61"/>
                </a:cxn>
                <a:cxn ang="0">
                  <a:pos x="65" y="63"/>
                </a:cxn>
                <a:cxn ang="0">
                  <a:pos x="68" y="63"/>
                </a:cxn>
                <a:cxn ang="0">
                  <a:pos x="68" y="65"/>
                </a:cxn>
                <a:cxn ang="0">
                  <a:pos x="31" y="65"/>
                </a:cxn>
                <a:cxn ang="0">
                  <a:pos x="31" y="63"/>
                </a:cxn>
                <a:cxn ang="0">
                  <a:pos x="34" y="63"/>
                </a:cxn>
                <a:cxn ang="0">
                  <a:pos x="37" y="61"/>
                </a:cxn>
                <a:cxn ang="0">
                  <a:pos x="38" y="60"/>
                </a:cxn>
                <a:cxn ang="0">
                  <a:pos x="35" y="54"/>
                </a:cxn>
                <a:cxn ang="0">
                  <a:pos x="28" y="43"/>
                </a:cxn>
                <a:cxn ang="0">
                  <a:pos x="24" y="50"/>
                </a:cxn>
                <a:cxn ang="0">
                  <a:pos x="22" y="53"/>
                </a:cxn>
                <a:cxn ang="0">
                  <a:pos x="20" y="56"/>
                </a:cxn>
                <a:cxn ang="0">
                  <a:pos x="20" y="61"/>
                </a:cxn>
                <a:cxn ang="0">
                  <a:pos x="21" y="61"/>
                </a:cxn>
                <a:cxn ang="0">
                  <a:pos x="22" y="63"/>
                </a:cxn>
                <a:cxn ang="0">
                  <a:pos x="27" y="63"/>
                </a:cxn>
                <a:cxn ang="0">
                  <a:pos x="27" y="65"/>
                </a:cxn>
                <a:cxn ang="0">
                  <a:pos x="0" y="65"/>
                </a:cxn>
                <a:cxn ang="0">
                  <a:pos x="0" y="63"/>
                </a:cxn>
                <a:cxn ang="0">
                  <a:pos x="3" y="63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12" y="57"/>
                </a:cxn>
                <a:cxn ang="0">
                  <a:pos x="17" y="53"/>
                </a:cxn>
                <a:cxn ang="0">
                  <a:pos x="21" y="47"/>
                </a:cxn>
                <a:cxn ang="0">
                  <a:pos x="27" y="38"/>
                </a:cxn>
                <a:cxn ang="0">
                  <a:pos x="15" y="19"/>
                </a:cxn>
                <a:cxn ang="0">
                  <a:pos x="12" y="14"/>
                </a:cxn>
                <a:cxn ang="0">
                  <a:pos x="11" y="11"/>
                </a:cxn>
                <a:cxn ang="0">
                  <a:pos x="10" y="10"/>
                </a:cxn>
                <a:cxn ang="0">
                  <a:pos x="8" y="7"/>
                </a:cxn>
                <a:cxn ang="0">
                  <a:pos x="5" y="7"/>
                </a:cxn>
                <a:cxn ang="0">
                  <a:pos x="3" y="4"/>
                </a:cxn>
                <a:cxn ang="0">
                  <a:pos x="0" y="4"/>
                </a:cxn>
                <a:cxn ang="0">
                  <a:pos x="0" y="0"/>
                </a:cxn>
              </a:cxnLst>
              <a:rect l="0" t="0" r="r" b="b"/>
              <a:pathLst>
                <a:path w="68" h="65">
                  <a:moveTo>
                    <a:pt x="0" y="0"/>
                  </a:moveTo>
                  <a:lnTo>
                    <a:pt x="37" y="0"/>
                  </a:lnTo>
                  <a:lnTo>
                    <a:pt x="37" y="4"/>
                  </a:lnTo>
                  <a:lnTo>
                    <a:pt x="31" y="6"/>
                  </a:lnTo>
                  <a:lnTo>
                    <a:pt x="31" y="9"/>
                  </a:lnTo>
                  <a:lnTo>
                    <a:pt x="32" y="9"/>
                  </a:lnTo>
                  <a:lnTo>
                    <a:pt x="32" y="11"/>
                  </a:lnTo>
                  <a:lnTo>
                    <a:pt x="39" y="21"/>
                  </a:lnTo>
                  <a:lnTo>
                    <a:pt x="45" y="13"/>
                  </a:lnTo>
                  <a:lnTo>
                    <a:pt x="47" y="10"/>
                  </a:lnTo>
                  <a:lnTo>
                    <a:pt x="47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1" y="4"/>
                  </a:lnTo>
                  <a:lnTo>
                    <a:pt x="41" y="0"/>
                  </a:lnTo>
                  <a:lnTo>
                    <a:pt x="65" y="0"/>
                  </a:lnTo>
                  <a:lnTo>
                    <a:pt x="65" y="4"/>
                  </a:lnTo>
                  <a:lnTo>
                    <a:pt x="62" y="4"/>
                  </a:lnTo>
                  <a:lnTo>
                    <a:pt x="54" y="9"/>
                  </a:lnTo>
                  <a:lnTo>
                    <a:pt x="51" y="11"/>
                  </a:lnTo>
                  <a:lnTo>
                    <a:pt x="48" y="16"/>
                  </a:lnTo>
                  <a:lnTo>
                    <a:pt x="41" y="26"/>
                  </a:lnTo>
                  <a:lnTo>
                    <a:pt x="52" y="47"/>
                  </a:lnTo>
                  <a:lnTo>
                    <a:pt x="55" y="53"/>
                  </a:lnTo>
                  <a:lnTo>
                    <a:pt x="58" y="57"/>
                  </a:lnTo>
                  <a:lnTo>
                    <a:pt x="61" y="60"/>
                  </a:lnTo>
                  <a:lnTo>
                    <a:pt x="64" y="61"/>
                  </a:lnTo>
                  <a:lnTo>
                    <a:pt x="65" y="63"/>
                  </a:lnTo>
                  <a:lnTo>
                    <a:pt x="68" y="63"/>
                  </a:lnTo>
                  <a:lnTo>
                    <a:pt x="68" y="65"/>
                  </a:lnTo>
                  <a:lnTo>
                    <a:pt x="31" y="65"/>
                  </a:lnTo>
                  <a:lnTo>
                    <a:pt x="31" y="63"/>
                  </a:lnTo>
                  <a:lnTo>
                    <a:pt x="34" y="63"/>
                  </a:lnTo>
                  <a:lnTo>
                    <a:pt x="37" y="61"/>
                  </a:lnTo>
                  <a:lnTo>
                    <a:pt x="38" y="60"/>
                  </a:lnTo>
                  <a:lnTo>
                    <a:pt x="35" y="54"/>
                  </a:lnTo>
                  <a:lnTo>
                    <a:pt x="28" y="43"/>
                  </a:lnTo>
                  <a:lnTo>
                    <a:pt x="24" y="50"/>
                  </a:lnTo>
                  <a:lnTo>
                    <a:pt x="22" y="53"/>
                  </a:lnTo>
                  <a:lnTo>
                    <a:pt x="20" y="56"/>
                  </a:lnTo>
                  <a:lnTo>
                    <a:pt x="20" y="61"/>
                  </a:lnTo>
                  <a:lnTo>
                    <a:pt x="21" y="61"/>
                  </a:lnTo>
                  <a:lnTo>
                    <a:pt x="22" y="63"/>
                  </a:lnTo>
                  <a:lnTo>
                    <a:pt x="27" y="63"/>
                  </a:lnTo>
                  <a:lnTo>
                    <a:pt x="27" y="65"/>
                  </a:lnTo>
                  <a:lnTo>
                    <a:pt x="0" y="65"/>
                  </a:lnTo>
                  <a:lnTo>
                    <a:pt x="0" y="63"/>
                  </a:lnTo>
                  <a:lnTo>
                    <a:pt x="3" y="63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12" y="57"/>
                  </a:lnTo>
                  <a:lnTo>
                    <a:pt x="17" y="53"/>
                  </a:lnTo>
                  <a:lnTo>
                    <a:pt x="21" y="47"/>
                  </a:lnTo>
                  <a:lnTo>
                    <a:pt x="27" y="38"/>
                  </a:lnTo>
                  <a:lnTo>
                    <a:pt x="15" y="19"/>
                  </a:lnTo>
                  <a:lnTo>
                    <a:pt x="12" y="14"/>
                  </a:lnTo>
                  <a:lnTo>
                    <a:pt x="11" y="11"/>
                  </a:lnTo>
                  <a:lnTo>
                    <a:pt x="10" y="10"/>
                  </a:lnTo>
                  <a:lnTo>
                    <a:pt x="8" y="7"/>
                  </a:lnTo>
                  <a:lnTo>
                    <a:pt x="5" y="7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4" name="Group 756"/>
          <p:cNvGrpSpPr>
            <a:grpSpLocks noChangeAspect="1"/>
          </p:cNvGrpSpPr>
          <p:nvPr/>
        </p:nvGrpSpPr>
        <p:grpSpPr>
          <a:xfrm>
            <a:off x="6289675" y="3733798"/>
            <a:ext cx="2291953" cy="2016919"/>
            <a:chOff x="6267450" y="3962400"/>
            <a:chExt cx="2182813" cy="1920875"/>
          </a:xfrm>
        </p:grpSpPr>
        <p:sp>
          <p:nvSpPr>
            <p:cNvPr id="259379" name="Rectangle 307"/>
            <p:cNvSpPr>
              <a:spLocks noChangeArrowheads="1"/>
            </p:cNvSpPr>
            <p:nvPr/>
          </p:nvSpPr>
          <p:spPr bwMode="auto">
            <a:xfrm>
              <a:off x="6616700" y="3962400"/>
              <a:ext cx="1790700" cy="1736725"/>
            </a:xfrm>
            <a:prstGeom prst="rect">
              <a:avLst/>
            </a:prstGeom>
            <a:noFill/>
            <a:ln w="8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80" name="Line 308"/>
            <p:cNvSpPr>
              <a:spLocks noChangeShapeType="1"/>
            </p:cNvSpPr>
            <p:nvPr/>
          </p:nvSpPr>
          <p:spPr bwMode="auto">
            <a:xfrm flipV="1">
              <a:off x="6616700" y="3962400"/>
              <a:ext cx="1588" cy="1736725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81" name="Line 309"/>
            <p:cNvSpPr>
              <a:spLocks noChangeShapeType="1"/>
            </p:cNvSpPr>
            <p:nvPr/>
          </p:nvSpPr>
          <p:spPr bwMode="auto">
            <a:xfrm flipH="1">
              <a:off x="6615113" y="5554663"/>
              <a:ext cx="49213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82" name="Line 310"/>
            <p:cNvSpPr>
              <a:spLocks noChangeShapeType="1"/>
            </p:cNvSpPr>
            <p:nvPr/>
          </p:nvSpPr>
          <p:spPr bwMode="auto">
            <a:xfrm flipH="1">
              <a:off x="6615113" y="5410200"/>
              <a:ext cx="26988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83" name="Line 311"/>
            <p:cNvSpPr>
              <a:spLocks noChangeShapeType="1"/>
            </p:cNvSpPr>
            <p:nvPr/>
          </p:nvSpPr>
          <p:spPr bwMode="auto">
            <a:xfrm flipH="1">
              <a:off x="6615113" y="5265738"/>
              <a:ext cx="26988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84" name="Line 312"/>
            <p:cNvSpPr>
              <a:spLocks noChangeShapeType="1"/>
            </p:cNvSpPr>
            <p:nvPr/>
          </p:nvSpPr>
          <p:spPr bwMode="auto">
            <a:xfrm flipH="1">
              <a:off x="6615113" y="5121275"/>
              <a:ext cx="26988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85" name="Line 313"/>
            <p:cNvSpPr>
              <a:spLocks noChangeShapeType="1"/>
            </p:cNvSpPr>
            <p:nvPr/>
          </p:nvSpPr>
          <p:spPr bwMode="auto">
            <a:xfrm flipH="1">
              <a:off x="6615113" y="4975225"/>
              <a:ext cx="49213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86" name="Line 314"/>
            <p:cNvSpPr>
              <a:spLocks noChangeShapeType="1"/>
            </p:cNvSpPr>
            <p:nvPr/>
          </p:nvSpPr>
          <p:spPr bwMode="auto">
            <a:xfrm flipH="1">
              <a:off x="6615113" y="4830763"/>
              <a:ext cx="26988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87" name="Line 315"/>
            <p:cNvSpPr>
              <a:spLocks noChangeShapeType="1"/>
            </p:cNvSpPr>
            <p:nvPr/>
          </p:nvSpPr>
          <p:spPr bwMode="auto">
            <a:xfrm flipH="1">
              <a:off x="6615113" y="4686300"/>
              <a:ext cx="26988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88" name="Line 316"/>
            <p:cNvSpPr>
              <a:spLocks noChangeShapeType="1"/>
            </p:cNvSpPr>
            <p:nvPr/>
          </p:nvSpPr>
          <p:spPr bwMode="auto">
            <a:xfrm flipH="1">
              <a:off x="6615113" y="4538663"/>
              <a:ext cx="26988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89" name="Line 317"/>
            <p:cNvSpPr>
              <a:spLocks noChangeShapeType="1"/>
            </p:cNvSpPr>
            <p:nvPr/>
          </p:nvSpPr>
          <p:spPr bwMode="auto">
            <a:xfrm flipH="1">
              <a:off x="6615113" y="4394200"/>
              <a:ext cx="49213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90" name="Line 318"/>
            <p:cNvSpPr>
              <a:spLocks noChangeShapeType="1"/>
            </p:cNvSpPr>
            <p:nvPr/>
          </p:nvSpPr>
          <p:spPr bwMode="auto">
            <a:xfrm flipH="1">
              <a:off x="6615113" y="5554663"/>
              <a:ext cx="49213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91" name="Line 319"/>
            <p:cNvSpPr>
              <a:spLocks noChangeShapeType="1"/>
            </p:cNvSpPr>
            <p:nvPr/>
          </p:nvSpPr>
          <p:spPr bwMode="auto">
            <a:xfrm flipH="1">
              <a:off x="6615113" y="4394200"/>
              <a:ext cx="49213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92" name="Line 320"/>
            <p:cNvSpPr>
              <a:spLocks noChangeShapeType="1"/>
            </p:cNvSpPr>
            <p:nvPr/>
          </p:nvSpPr>
          <p:spPr bwMode="auto">
            <a:xfrm flipH="1">
              <a:off x="6615113" y="4249738"/>
              <a:ext cx="26988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93" name="Line 321"/>
            <p:cNvSpPr>
              <a:spLocks noChangeShapeType="1"/>
            </p:cNvSpPr>
            <p:nvPr/>
          </p:nvSpPr>
          <p:spPr bwMode="auto">
            <a:xfrm flipH="1">
              <a:off x="6615113" y="4105275"/>
              <a:ext cx="26988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94" name="Line 322"/>
            <p:cNvSpPr>
              <a:spLocks noChangeShapeType="1"/>
            </p:cNvSpPr>
            <p:nvPr/>
          </p:nvSpPr>
          <p:spPr bwMode="auto">
            <a:xfrm flipH="1">
              <a:off x="6615113" y="3962400"/>
              <a:ext cx="26988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95" name="Rectangle 323"/>
            <p:cNvSpPr>
              <a:spLocks noChangeArrowheads="1"/>
            </p:cNvSpPr>
            <p:nvPr/>
          </p:nvSpPr>
          <p:spPr bwMode="auto">
            <a:xfrm>
              <a:off x="6267450" y="5567363"/>
              <a:ext cx="52388" cy="190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96" name="Freeform 324"/>
            <p:cNvSpPr>
              <a:spLocks noEditPoints="1"/>
            </p:cNvSpPr>
            <p:nvPr/>
          </p:nvSpPr>
          <p:spPr bwMode="auto">
            <a:xfrm>
              <a:off x="6330950" y="5489575"/>
              <a:ext cx="82550" cy="131763"/>
            </a:xfrm>
            <a:custGeom>
              <a:avLst/>
              <a:gdLst/>
              <a:ahLst/>
              <a:cxnLst>
                <a:cxn ang="0">
                  <a:pos x="52" y="41"/>
                </a:cxn>
                <a:cxn ang="0">
                  <a:pos x="48" y="63"/>
                </a:cxn>
                <a:cxn ang="0">
                  <a:pos x="45" y="72"/>
                </a:cxn>
                <a:cxn ang="0">
                  <a:pos x="44" y="75"/>
                </a:cxn>
                <a:cxn ang="0">
                  <a:pos x="35" y="81"/>
                </a:cxn>
                <a:cxn ang="0">
                  <a:pos x="34" y="82"/>
                </a:cxn>
                <a:cxn ang="0">
                  <a:pos x="31" y="83"/>
                </a:cxn>
                <a:cxn ang="0">
                  <a:pos x="22" y="83"/>
                </a:cxn>
                <a:cxn ang="0">
                  <a:pos x="18" y="82"/>
                </a:cxn>
                <a:cxn ang="0">
                  <a:pos x="15" y="81"/>
                </a:cxn>
                <a:cxn ang="0">
                  <a:pos x="11" y="76"/>
                </a:cxn>
                <a:cxn ang="0">
                  <a:pos x="8" y="72"/>
                </a:cxn>
                <a:cxn ang="0">
                  <a:pos x="5" y="69"/>
                </a:cxn>
                <a:cxn ang="0">
                  <a:pos x="4" y="65"/>
                </a:cxn>
                <a:cxn ang="0">
                  <a:pos x="2" y="62"/>
                </a:cxn>
                <a:cxn ang="0">
                  <a:pos x="0" y="42"/>
                </a:cxn>
                <a:cxn ang="0">
                  <a:pos x="4" y="18"/>
                </a:cxn>
                <a:cxn ang="0">
                  <a:pos x="7" y="12"/>
                </a:cxn>
                <a:cxn ang="0">
                  <a:pos x="12" y="4"/>
                </a:cxn>
                <a:cxn ang="0">
                  <a:pos x="17" y="1"/>
                </a:cxn>
                <a:cxn ang="0">
                  <a:pos x="21" y="0"/>
                </a:cxn>
                <a:cxn ang="0">
                  <a:pos x="31" y="0"/>
                </a:cxn>
                <a:cxn ang="0">
                  <a:pos x="35" y="1"/>
                </a:cxn>
                <a:cxn ang="0">
                  <a:pos x="39" y="4"/>
                </a:cxn>
                <a:cxn ang="0">
                  <a:pos x="48" y="17"/>
                </a:cxn>
                <a:cxn ang="0">
                  <a:pos x="51" y="29"/>
                </a:cxn>
                <a:cxn ang="0">
                  <a:pos x="52" y="41"/>
                </a:cxn>
                <a:cxn ang="0">
                  <a:pos x="34" y="41"/>
                </a:cxn>
                <a:cxn ang="0">
                  <a:pos x="34" y="11"/>
                </a:cxn>
                <a:cxn ang="0">
                  <a:pos x="31" y="5"/>
                </a:cxn>
                <a:cxn ang="0">
                  <a:pos x="29" y="4"/>
                </a:cxn>
                <a:cxn ang="0">
                  <a:pos x="22" y="4"/>
                </a:cxn>
                <a:cxn ang="0">
                  <a:pos x="21" y="7"/>
                </a:cxn>
                <a:cxn ang="0">
                  <a:pos x="20" y="8"/>
                </a:cxn>
                <a:cxn ang="0">
                  <a:pos x="20" y="12"/>
                </a:cxn>
                <a:cxn ang="0">
                  <a:pos x="18" y="18"/>
                </a:cxn>
                <a:cxn ang="0">
                  <a:pos x="18" y="68"/>
                </a:cxn>
                <a:cxn ang="0">
                  <a:pos x="20" y="72"/>
                </a:cxn>
                <a:cxn ang="0">
                  <a:pos x="20" y="75"/>
                </a:cxn>
                <a:cxn ang="0">
                  <a:pos x="24" y="79"/>
                </a:cxn>
                <a:cxn ang="0">
                  <a:pos x="28" y="79"/>
                </a:cxn>
                <a:cxn ang="0">
                  <a:pos x="32" y="75"/>
                </a:cxn>
                <a:cxn ang="0">
                  <a:pos x="34" y="71"/>
                </a:cxn>
                <a:cxn ang="0">
                  <a:pos x="34" y="66"/>
                </a:cxn>
                <a:cxn ang="0">
                  <a:pos x="34" y="41"/>
                </a:cxn>
              </a:cxnLst>
              <a:rect l="0" t="0" r="r" b="b"/>
              <a:pathLst>
                <a:path w="52" h="83">
                  <a:moveTo>
                    <a:pt x="52" y="41"/>
                  </a:moveTo>
                  <a:lnTo>
                    <a:pt x="48" y="63"/>
                  </a:lnTo>
                  <a:lnTo>
                    <a:pt x="45" y="72"/>
                  </a:lnTo>
                  <a:lnTo>
                    <a:pt x="44" y="75"/>
                  </a:lnTo>
                  <a:lnTo>
                    <a:pt x="35" y="81"/>
                  </a:lnTo>
                  <a:lnTo>
                    <a:pt x="34" y="82"/>
                  </a:lnTo>
                  <a:lnTo>
                    <a:pt x="31" y="83"/>
                  </a:lnTo>
                  <a:lnTo>
                    <a:pt x="22" y="83"/>
                  </a:lnTo>
                  <a:lnTo>
                    <a:pt x="18" y="82"/>
                  </a:lnTo>
                  <a:lnTo>
                    <a:pt x="15" y="81"/>
                  </a:lnTo>
                  <a:lnTo>
                    <a:pt x="11" y="76"/>
                  </a:lnTo>
                  <a:lnTo>
                    <a:pt x="8" y="72"/>
                  </a:lnTo>
                  <a:lnTo>
                    <a:pt x="5" y="69"/>
                  </a:lnTo>
                  <a:lnTo>
                    <a:pt x="4" y="65"/>
                  </a:lnTo>
                  <a:lnTo>
                    <a:pt x="2" y="62"/>
                  </a:lnTo>
                  <a:lnTo>
                    <a:pt x="0" y="42"/>
                  </a:lnTo>
                  <a:lnTo>
                    <a:pt x="4" y="18"/>
                  </a:lnTo>
                  <a:lnTo>
                    <a:pt x="7" y="12"/>
                  </a:lnTo>
                  <a:lnTo>
                    <a:pt x="12" y="4"/>
                  </a:lnTo>
                  <a:lnTo>
                    <a:pt x="17" y="1"/>
                  </a:lnTo>
                  <a:lnTo>
                    <a:pt x="21" y="0"/>
                  </a:lnTo>
                  <a:lnTo>
                    <a:pt x="31" y="0"/>
                  </a:lnTo>
                  <a:lnTo>
                    <a:pt x="35" y="1"/>
                  </a:lnTo>
                  <a:lnTo>
                    <a:pt x="39" y="4"/>
                  </a:lnTo>
                  <a:lnTo>
                    <a:pt x="48" y="17"/>
                  </a:lnTo>
                  <a:lnTo>
                    <a:pt x="51" y="29"/>
                  </a:lnTo>
                  <a:lnTo>
                    <a:pt x="52" y="41"/>
                  </a:lnTo>
                  <a:close/>
                  <a:moveTo>
                    <a:pt x="34" y="41"/>
                  </a:moveTo>
                  <a:lnTo>
                    <a:pt x="34" y="11"/>
                  </a:lnTo>
                  <a:lnTo>
                    <a:pt x="31" y="5"/>
                  </a:lnTo>
                  <a:lnTo>
                    <a:pt x="29" y="4"/>
                  </a:lnTo>
                  <a:lnTo>
                    <a:pt x="22" y="4"/>
                  </a:lnTo>
                  <a:lnTo>
                    <a:pt x="21" y="7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18" y="18"/>
                  </a:lnTo>
                  <a:lnTo>
                    <a:pt x="18" y="68"/>
                  </a:lnTo>
                  <a:lnTo>
                    <a:pt x="20" y="72"/>
                  </a:lnTo>
                  <a:lnTo>
                    <a:pt x="20" y="75"/>
                  </a:lnTo>
                  <a:lnTo>
                    <a:pt x="24" y="79"/>
                  </a:lnTo>
                  <a:lnTo>
                    <a:pt x="28" y="79"/>
                  </a:lnTo>
                  <a:lnTo>
                    <a:pt x="32" y="75"/>
                  </a:lnTo>
                  <a:lnTo>
                    <a:pt x="34" y="71"/>
                  </a:lnTo>
                  <a:lnTo>
                    <a:pt x="34" y="66"/>
                  </a:lnTo>
                  <a:lnTo>
                    <a:pt x="34" y="4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97" name="Freeform 325"/>
            <p:cNvSpPr>
              <a:spLocks/>
            </p:cNvSpPr>
            <p:nvPr/>
          </p:nvSpPr>
          <p:spPr bwMode="auto">
            <a:xfrm>
              <a:off x="6429375" y="5589588"/>
              <a:ext cx="31750" cy="31750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7" y="3"/>
                </a:cxn>
                <a:cxn ang="0">
                  <a:pos x="19" y="6"/>
                </a:cxn>
                <a:cxn ang="0">
                  <a:pos x="19" y="8"/>
                </a:cxn>
                <a:cxn ang="0">
                  <a:pos x="20" y="12"/>
                </a:cxn>
                <a:cxn ang="0">
                  <a:pos x="17" y="18"/>
                </a:cxn>
                <a:cxn ang="0">
                  <a:pos x="16" y="19"/>
                </a:cxn>
                <a:cxn ang="0">
                  <a:pos x="13" y="20"/>
                </a:cxn>
                <a:cxn ang="0">
                  <a:pos x="7" y="20"/>
                </a:cxn>
                <a:cxn ang="0">
                  <a:pos x="4" y="19"/>
                </a:cxn>
                <a:cxn ang="0">
                  <a:pos x="2" y="16"/>
                </a:cxn>
                <a:cxn ang="0">
                  <a:pos x="0" y="13"/>
                </a:cxn>
                <a:cxn ang="0">
                  <a:pos x="0" y="12"/>
                </a:cxn>
                <a:cxn ang="0">
                  <a:pos x="3" y="3"/>
                </a:cxn>
                <a:cxn ang="0">
                  <a:pos x="4" y="2"/>
                </a:cxn>
                <a:cxn ang="0">
                  <a:pos x="7" y="2"/>
                </a:cxn>
                <a:cxn ang="0">
                  <a:pos x="9" y="0"/>
                </a:cxn>
              </a:cxnLst>
              <a:rect l="0" t="0" r="r" b="b"/>
              <a:pathLst>
                <a:path w="20" h="20">
                  <a:moveTo>
                    <a:pt x="9" y="0"/>
                  </a:moveTo>
                  <a:lnTo>
                    <a:pt x="17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20" y="12"/>
                  </a:lnTo>
                  <a:lnTo>
                    <a:pt x="17" y="18"/>
                  </a:lnTo>
                  <a:lnTo>
                    <a:pt x="16" y="19"/>
                  </a:lnTo>
                  <a:lnTo>
                    <a:pt x="13" y="20"/>
                  </a:lnTo>
                  <a:lnTo>
                    <a:pt x="7" y="20"/>
                  </a:lnTo>
                  <a:lnTo>
                    <a:pt x="4" y="19"/>
                  </a:lnTo>
                  <a:lnTo>
                    <a:pt x="2" y="16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3" y="3"/>
                  </a:lnTo>
                  <a:lnTo>
                    <a:pt x="4" y="2"/>
                  </a:lnTo>
                  <a:lnTo>
                    <a:pt x="7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98" name="Freeform 326"/>
            <p:cNvSpPr>
              <a:spLocks/>
            </p:cNvSpPr>
            <p:nvPr/>
          </p:nvSpPr>
          <p:spPr bwMode="auto">
            <a:xfrm>
              <a:off x="6472238" y="5489575"/>
              <a:ext cx="84138" cy="130175"/>
            </a:xfrm>
            <a:custGeom>
              <a:avLst/>
              <a:gdLst/>
              <a:ahLst/>
              <a:cxnLst>
                <a:cxn ang="0">
                  <a:pos x="48" y="82"/>
                </a:cxn>
                <a:cxn ang="0">
                  <a:pos x="0" y="82"/>
                </a:cxn>
                <a:cxn ang="0">
                  <a:pos x="0" y="81"/>
                </a:cxn>
                <a:cxn ang="0">
                  <a:pos x="14" y="65"/>
                </a:cxn>
                <a:cxn ang="0">
                  <a:pos x="24" y="54"/>
                </a:cxn>
                <a:cxn ang="0">
                  <a:pos x="31" y="39"/>
                </a:cxn>
                <a:cxn ang="0">
                  <a:pos x="33" y="34"/>
                </a:cxn>
                <a:cxn ang="0">
                  <a:pos x="33" y="24"/>
                </a:cxn>
                <a:cxn ang="0">
                  <a:pos x="31" y="19"/>
                </a:cxn>
                <a:cxn ang="0">
                  <a:pos x="29" y="17"/>
                </a:cxn>
                <a:cxn ang="0">
                  <a:pos x="23" y="14"/>
                </a:cxn>
                <a:cxn ang="0">
                  <a:pos x="14" y="14"/>
                </a:cxn>
                <a:cxn ang="0">
                  <a:pos x="10" y="15"/>
                </a:cxn>
                <a:cxn ang="0">
                  <a:pos x="7" y="18"/>
                </a:cxn>
                <a:cxn ang="0">
                  <a:pos x="4" y="22"/>
                </a:cxn>
                <a:cxn ang="0">
                  <a:pos x="2" y="22"/>
                </a:cxn>
                <a:cxn ang="0">
                  <a:pos x="4" y="15"/>
                </a:cxn>
                <a:cxn ang="0">
                  <a:pos x="7" y="9"/>
                </a:cxn>
                <a:cxn ang="0">
                  <a:pos x="12" y="4"/>
                </a:cxn>
                <a:cxn ang="0">
                  <a:pos x="17" y="1"/>
                </a:cxn>
                <a:cxn ang="0">
                  <a:pos x="21" y="0"/>
                </a:cxn>
                <a:cxn ang="0">
                  <a:pos x="31" y="0"/>
                </a:cxn>
                <a:cxn ang="0">
                  <a:pos x="34" y="1"/>
                </a:cxn>
                <a:cxn ang="0">
                  <a:pos x="39" y="2"/>
                </a:cxn>
                <a:cxn ang="0">
                  <a:pos x="43" y="5"/>
                </a:cxn>
                <a:cxn ang="0">
                  <a:pos x="47" y="9"/>
                </a:cxn>
                <a:cxn ang="0">
                  <a:pos x="48" y="14"/>
                </a:cxn>
                <a:cxn ang="0">
                  <a:pos x="50" y="17"/>
                </a:cxn>
                <a:cxn ang="0">
                  <a:pos x="50" y="25"/>
                </a:cxn>
                <a:cxn ang="0">
                  <a:pos x="48" y="31"/>
                </a:cxn>
                <a:cxn ang="0">
                  <a:pos x="46" y="36"/>
                </a:cxn>
                <a:cxn ang="0">
                  <a:pos x="40" y="45"/>
                </a:cxn>
                <a:cxn ang="0">
                  <a:pos x="31" y="55"/>
                </a:cxn>
                <a:cxn ang="0">
                  <a:pos x="19" y="66"/>
                </a:cxn>
                <a:cxn ang="0">
                  <a:pos x="44" y="66"/>
                </a:cxn>
                <a:cxn ang="0">
                  <a:pos x="47" y="65"/>
                </a:cxn>
                <a:cxn ang="0">
                  <a:pos x="48" y="63"/>
                </a:cxn>
                <a:cxn ang="0">
                  <a:pos x="48" y="62"/>
                </a:cxn>
                <a:cxn ang="0">
                  <a:pos x="51" y="59"/>
                </a:cxn>
                <a:cxn ang="0">
                  <a:pos x="53" y="59"/>
                </a:cxn>
                <a:cxn ang="0">
                  <a:pos x="48" y="82"/>
                </a:cxn>
              </a:cxnLst>
              <a:rect l="0" t="0" r="r" b="b"/>
              <a:pathLst>
                <a:path w="53" h="82">
                  <a:moveTo>
                    <a:pt x="48" y="82"/>
                  </a:moveTo>
                  <a:lnTo>
                    <a:pt x="0" y="82"/>
                  </a:lnTo>
                  <a:lnTo>
                    <a:pt x="0" y="81"/>
                  </a:lnTo>
                  <a:lnTo>
                    <a:pt x="14" y="65"/>
                  </a:lnTo>
                  <a:lnTo>
                    <a:pt x="24" y="54"/>
                  </a:lnTo>
                  <a:lnTo>
                    <a:pt x="31" y="39"/>
                  </a:lnTo>
                  <a:lnTo>
                    <a:pt x="33" y="34"/>
                  </a:lnTo>
                  <a:lnTo>
                    <a:pt x="33" y="24"/>
                  </a:lnTo>
                  <a:lnTo>
                    <a:pt x="31" y="19"/>
                  </a:lnTo>
                  <a:lnTo>
                    <a:pt x="29" y="17"/>
                  </a:lnTo>
                  <a:lnTo>
                    <a:pt x="23" y="14"/>
                  </a:lnTo>
                  <a:lnTo>
                    <a:pt x="14" y="14"/>
                  </a:lnTo>
                  <a:lnTo>
                    <a:pt x="10" y="15"/>
                  </a:lnTo>
                  <a:lnTo>
                    <a:pt x="7" y="18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4" y="15"/>
                  </a:lnTo>
                  <a:lnTo>
                    <a:pt x="7" y="9"/>
                  </a:lnTo>
                  <a:lnTo>
                    <a:pt x="12" y="4"/>
                  </a:lnTo>
                  <a:lnTo>
                    <a:pt x="17" y="1"/>
                  </a:lnTo>
                  <a:lnTo>
                    <a:pt x="21" y="0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9"/>
                  </a:lnTo>
                  <a:lnTo>
                    <a:pt x="48" y="14"/>
                  </a:lnTo>
                  <a:lnTo>
                    <a:pt x="50" y="17"/>
                  </a:lnTo>
                  <a:lnTo>
                    <a:pt x="50" y="25"/>
                  </a:lnTo>
                  <a:lnTo>
                    <a:pt x="48" y="31"/>
                  </a:lnTo>
                  <a:lnTo>
                    <a:pt x="46" y="36"/>
                  </a:lnTo>
                  <a:lnTo>
                    <a:pt x="40" y="45"/>
                  </a:lnTo>
                  <a:lnTo>
                    <a:pt x="31" y="55"/>
                  </a:lnTo>
                  <a:lnTo>
                    <a:pt x="19" y="66"/>
                  </a:lnTo>
                  <a:lnTo>
                    <a:pt x="44" y="66"/>
                  </a:lnTo>
                  <a:lnTo>
                    <a:pt x="47" y="65"/>
                  </a:lnTo>
                  <a:lnTo>
                    <a:pt x="48" y="63"/>
                  </a:lnTo>
                  <a:lnTo>
                    <a:pt x="48" y="62"/>
                  </a:lnTo>
                  <a:lnTo>
                    <a:pt x="51" y="59"/>
                  </a:lnTo>
                  <a:lnTo>
                    <a:pt x="53" y="59"/>
                  </a:lnTo>
                  <a:lnTo>
                    <a:pt x="48" y="8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399" name="Freeform 327"/>
            <p:cNvSpPr>
              <a:spLocks noEditPoints="1"/>
            </p:cNvSpPr>
            <p:nvPr/>
          </p:nvSpPr>
          <p:spPr bwMode="auto">
            <a:xfrm>
              <a:off x="6477000" y="4911725"/>
              <a:ext cx="80963" cy="133350"/>
            </a:xfrm>
            <a:custGeom>
              <a:avLst/>
              <a:gdLst/>
              <a:ahLst/>
              <a:cxnLst>
                <a:cxn ang="0">
                  <a:pos x="51" y="41"/>
                </a:cxn>
                <a:cxn ang="0">
                  <a:pos x="51" y="52"/>
                </a:cxn>
                <a:cxn ang="0">
                  <a:pos x="48" y="64"/>
                </a:cxn>
                <a:cxn ang="0">
                  <a:pos x="45" y="72"/>
                </a:cxn>
                <a:cxn ang="0">
                  <a:pos x="43" y="75"/>
                </a:cxn>
                <a:cxn ang="0">
                  <a:pos x="38" y="78"/>
                </a:cxn>
                <a:cxn ang="0">
                  <a:pos x="36" y="81"/>
                </a:cxn>
                <a:cxn ang="0">
                  <a:pos x="33" y="82"/>
                </a:cxn>
                <a:cxn ang="0">
                  <a:pos x="28" y="84"/>
                </a:cxn>
                <a:cxn ang="0">
                  <a:pos x="21" y="84"/>
                </a:cxn>
                <a:cxn ang="0">
                  <a:pos x="18" y="82"/>
                </a:cxn>
                <a:cxn ang="0">
                  <a:pos x="14" y="81"/>
                </a:cxn>
                <a:cxn ang="0">
                  <a:pos x="11" y="76"/>
                </a:cxn>
                <a:cxn ang="0">
                  <a:pos x="7" y="72"/>
                </a:cxn>
                <a:cxn ang="0">
                  <a:pos x="6" y="69"/>
                </a:cxn>
                <a:cxn ang="0">
                  <a:pos x="3" y="65"/>
                </a:cxn>
                <a:cxn ang="0">
                  <a:pos x="1" y="62"/>
                </a:cxn>
                <a:cxn ang="0">
                  <a:pos x="0" y="52"/>
                </a:cxn>
                <a:cxn ang="0">
                  <a:pos x="0" y="30"/>
                </a:cxn>
                <a:cxn ang="0">
                  <a:pos x="3" y="18"/>
                </a:cxn>
                <a:cxn ang="0">
                  <a:pos x="6" y="13"/>
                </a:cxn>
                <a:cxn ang="0">
                  <a:pos x="9" y="8"/>
                </a:cxn>
                <a:cxn ang="0">
                  <a:pos x="13" y="4"/>
                </a:cxn>
                <a:cxn ang="0">
                  <a:pos x="17" y="1"/>
                </a:cxn>
                <a:cxn ang="0">
                  <a:pos x="21" y="0"/>
                </a:cxn>
                <a:cxn ang="0">
                  <a:pos x="30" y="0"/>
                </a:cxn>
                <a:cxn ang="0">
                  <a:pos x="34" y="1"/>
                </a:cxn>
                <a:cxn ang="0">
                  <a:pos x="38" y="4"/>
                </a:cxn>
                <a:cxn ang="0">
                  <a:pos x="43" y="8"/>
                </a:cxn>
                <a:cxn ang="0">
                  <a:pos x="48" y="17"/>
                </a:cxn>
                <a:cxn ang="0">
                  <a:pos x="51" y="30"/>
                </a:cxn>
                <a:cxn ang="0">
                  <a:pos x="51" y="41"/>
                </a:cxn>
                <a:cxn ang="0">
                  <a:pos x="34" y="41"/>
                </a:cxn>
                <a:cxn ang="0">
                  <a:pos x="34" y="11"/>
                </a:cxn>
                <a:cxn ang="0">
                  <a:pos x="33" y="8"/>
                </a:cxn>
                <a:cxn ang="0">
                  <a:pos x="28" y="4"/>
                </a:cxn>
                <a:cxn ang="0">
                  <a:pos x="21" y="4"/>
                </a:cxn>
                <a:cxn ang="0">
                  <a:pos x="20" y="7"/>
                </a:cxn>
                <a:cxn ang="0">
                  <a:pos x="18" y="8"/>
                </a:cxn>
                <a:cxn ang="0">
                  <a:pos x="18" y="13"/>
                </a:cxn>
                <a:cxn ang="0">
                  <a:pos x="17" y="18"/>
                </a:cxn>
                <a:cxn ang="0">
                  <a:pos x="17" y="64"/>
                </a:cxn>
                <a:cxn ang="0">
                  <a:pos x="18" y="68"/>
                </a:cxn>
                <a:cxn ang="0">
                  <a:pos x="18" y="72"/>
                </a:cxn>
                <a:cxn ang="0">
                  <a:pos x="21" y="78"/>
                </a:cxn>
                <a:cxn ang="0">
                  <a:pos x="23" y="79"/>
                </a:cxn>
                <a:cxn ang="0">
                  <a:pos x="27" y="79"/>
                </a:cxn>
                <a:cxn ang="0">
                  <a:pos x="30" y="78"/>
                </a:cxn>
                <a:cxn ang="0">
                  <a:pos x="30" y="76"/>
                </a:cxn>
                <a:cxn ang="0">
                  <a:pos x="33" y="74"/>
                </a:cxn>
                <a:cxn ang="0">
                  <a:pos x="34" y="71"/>
                </a:cxn>
                <a:cxn ang="0">
                  <a:pos x="34" y="67"/>
                </a:cxn>
                <a:cxn ang="0">
                  <a:pos x="34" y="41"/>
                </a:cxn>
              </a:cxnLst>
              <a:rect l="0" t="0" r="r" b="b"/>
              <a:pathLst>
                <a:path w="51" h="84">
                  <a:moveTo>
                    <a:pt x="51" y="41"/>
                  </a:moveTo>
                  <a:lnTo>
                    <a:pt x="51" y="52"/>
                  </a:lnTo>
                  <a:lnTo>
                    <a:pt x="48" y="64"/>
                  </a:lnTo>
                  <a:lnTo>
                    <a:pt x="45" y="72"/>
                  </a:lnTo>
                  <a:lnTo>
                    <a:pt x="43" y="75"/>
                  </a:lnTo>
                  <a:lnTo>
                    <a:pt x="38" y="78"/>
                  </a:lnTo>
                  <a:lnTo>
                    <a:pt x="36" y="81"/>
                  </a:lnTo>
                  <a:lnTo>
                    <a:pt x="33" y="82"/>
                  </a:lnTo>
                  <a:lnTo>
                    <a:pt x="28" y="84"/>
                  </a:lnTo>
                  <a:lnTo>
                    <a:pt x="21" y="84"/>
                  </a:lnTo>
                  <a:lnTo>
                    <a:pt x="18" y="82"/>
                  </a:lnTo>
                  <a:lnTo>
                    <a:pt x="14" y="81"/>
                  </a:lnTo>
                  <a:lnTo>
                    <a:pt x="11" y="76"/>
                  </a:lnTo>
                  <a:lnTo>
                    <a:pt x="7" y="72"/>
                  </a:lnTo>
                  <a:lnTo>
                    <a:pt x="6" y="69"/>
                  </a:lnTo>
                  <a:lnTo>
                    <a:pt x="3" y="65"/>
                  </a:lnTo>
                  <a:lnTo>
                    <a:pt x="1" y="62"/>
                  </a:lnTo>
                  <a:lnTo>
                    <a:pt x="0" y="52"/>
                  </a:lnTo>
                  <a:lnTo>
                    <a:pt x="0" y="30"/>
                  </a:lnTo>
                  <a:lnTo>
                    <a:pt x="3" y="18"/>
                  </a:lnTo>
                  <a:lnTo>
                    <a:pt x="6" y="13"/>
                  </a:lnTo>
                  <a:lnTo>
                    <a:pt x="9" y="8"/>
                  </a:lnTo>
                  <a:lnTo>
                    <a:pt x="13" y="4"/>
                  </a:lnTo>
                  <a:lnTo>
                    <a:pt x="17" y="1"/>
                  </a:lnTo>
                  <a:lnTo>
                    <a:pt x="21" y="0"/>
                  </a:lnTo>
                  <a:lnTo>
                    <a:pt x="30" y="0"/>
                  </a:lnTo>
                  <a:lnTo>
                    <a:pt x="34" y="1"/>
                  </a:lnTo>
                  <a:lnTo>
                    <a:pt x="38" y="4"/>
                  </a:lnTo>
                  <a:lnTo>
                    <a:pt x="43" y="8"/>
                  </a:lnTo>
                  <a:lnTo>
                    <a:pt x="48" y="17"/>
                  </a:lnTo>
                  <a:lnTo>
                    <a:pt x="51" y="30"/>
                  </a:lnTo>
                  <a:lnTo>
                    <a:pt x="51" y="41"/>
                  </a:lnTo>
                  <a:close/>
                  <a:moveTo>
                    <a:pt x="34" y="41"/>
                  </a:moveTo>
                  <a:lnTo>
                    <a:pt x="34" y="11"/>
                  </a:lnTo>
                  <a:lnTo>
                    <a:pt x="33" y="8"/>
                  </a:lnTo>
                  <a:lnTo>
                    <a:pt x="28" y="4"/>
                  </a:lnTo>
                  <a:lnTo>
                    <a:pt x="21" y="4"/>
                  </a:lnTo>
                  <a:lnTo>
                    <a:pt x="20" y="7"/>
                  </a:lnTo>
                  <a:lnTo>
                    <a:pt x="18" y="8"/>
                  </a:lnTo>
                  <a:lnTo>
                    <a:pt x="18" y="13"/>
                  </a:lnTo>
                  <a:lnTo>
                    <a:pt x="17" y="18"/>
                  </a:lnTo>
                  <a:lnTo>
                    <a:pt x="17" y="64"/>
                  </a:lnTo>
                  <a:lnTo>
                    <a:pt x="18" y="68"/>
                  </a:lnTo>
                  <a:lnTo>
                    <a:pt x="18" y="72"/>
                  </a:lnTo>
                  <a:lnTo>
                    <a:pt x="21" y="78"/>
                  </a:lnTo>
                  <a:lnTo>
                    <a:pt x="23" y="79"/>
                  </a:lnTo>
                  <a:lnTo>
                    <a:pt x="27" y="79"/>
                  </a:lnTo>
                  <a:lnTo>
                    <a:pt x="30" y="78"/>
                  </a:lnTo>
                  <a:lnTo>
                    <a:pt x="30" y="76"/>
                  </a:lnTo>
                  <a:lnTo>
                    <a:pt x="33" y="74"/>
                  </a:lnTo>
                  <a:lnTo>
                    <a:pt x="34" y="71"/>
                  </a:lnTo>
                  <a:lnTo>
                    <a:pt x="34" y="67"/>
                  </a:lnTo>
                  <a:lnTo>
                    <a:pt x="34" y="4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400" name="Freeform 328"/>
            <p:cNvSpPr>
              <a:spLocks noEditPoints="1"/>
            </p:cNvSpPr>
            <p:nvPr/>
          </p:nvSpPr>
          <p:spPr bwMode="auto">
            <a:xfrm>
              <a:off x="6330950" y="4333875"/>
              <a:ext cx="80963" cy="133350"/>
            </a:xfrm>
            <a:custGeom>
              <a:avLst/>
              <a:gdLst/>
              <a:ahLst/>
              <a:cxnLst>
                <a:cxn ang="0">
                  <a:pos x="51" y="41"/>
                </a:cxn>
                <a:cxn ang="0">
                  <a:pos x="51" y="53"/>
                </a:cxn>
                <a:cxn ang="0">
                  <a:pos x="48" y="64"/>
                </a:cxn>
                <a:cxn ang="0">
                  <a:pos x="45" y="72"/>
                </a:cxn>
                <a:cxn ang="0">
                  <a:pos x="42" y="75"/>
                </a:cxn>
                <a:cxn ang="0">
                  <a:pos x="38" y="78"/>
                </a:cxn>
                <a:cxn ang="0">
                  <a:pos x="35" y="81"/>
                </a:cxn>
                <a:cxn ang="0">
                  <a:pos x="32" y="82"/>
                </a:cxn>
                <a:cxn ang="0">
                  <a:pos x="28" y="84"/>
                </a:cxn>
                <a:cxn ang="0">
                  <a:pos x="21" y="84"/>
                </a:cxn>
                <a:cxn ang="0">
                  <a:pos x="18" y="82"/>
                </a:cxn>
                <a:cxn ang="0">
                  <a:pos x="14" y="81"/>
                </a:cxn>
                <a:cxn ang="0">
                  <a:pos x="11" y="77"/>
                </a:cxn>
                <a:cxn ang="0">
                  <a:pos x="7" y="72"/>
                </a:cxn>
                <a:cxn ang="0">
                  <a:pos x="5" y="70"/>
                </a:cxn>
                <a:cxn ang="0">
                  <a:pos x="2" y="65"/>
                </a:cxn>
                <a:cxn ang="0">
                  <a:pos x="1" y="63"/>
                </a:cxn>
                <a:cxn ang="0">
                  <a:pos x="0" y="53"/>
                </a:cxn>
                <a:cxn ang="0">
                  <a:pos x="0" y="30"/>
                </a:cxn>
                <a:cxn ang="0">
                  <a:pos x="2" y="18"/>
                </a:cxn>
                <a:cxn ang="0">
                  <a:pos x="5" y="13"/>
                </a:cxn>
                <a:cxn ang="0">
                  <a:pos x="8" y="9"/>
                </a:cxn>
                <a:cxn ang="0">
                  <a:pos x="12" y="4"/>
                </a:cxn>
                <a:cxn ang="0">
                  <a:pos x="17" y="1"/>
                </a:cxn>
                <a:cxn ang="0">
                  <a:pos x="21" y="0"/>
                </a:cxn>
                <a:cxn ang="0">
                  <a:pos x="29" y="0"/>
                </a:cxn>
                <a:cxn ang="0">
                  <a:pos x="34" y="1"/>
                </a:cxn>
                <a:cxn ang="0">
                  <a:pos x="38" y="4"/>
                </a:cxn>
                <a:cxn ang="0">
                  <a:pos x="42" y="9"/>
                </a:cxn>
                <a:cxn ang="0">
                  <a:pos x="48" y="17"/>
                </a:cxn>
                <a:cxn ang="0">
                  <a:pos x="51" y="30"/>
                </a:cxn>
                <a:cxn ang="0">
                  <a:pos x="51" y="41"/>
                </a:cxn>
                <a:cxn ang="0">
                  <a:pos x="34" y="41"/>
                </a:cxn>
                <a:cxn ang="0">
                  <a:pos x="34" y="11"/>
                </a:cxn>
                <a:cxn ang="0">
                  <a:pos x="32" y="9"/>
                </a:cxn>
                <a:cxn ang="0">
                  <a:pos x="28" y="4"/>
                </a:cxn>
                <a:cxn ang="0">
                  <a:pos x="21" y="4"/>
                </a:cxn>
                <a:cxn ang="0">
                  <a:pos x="20" y="7"/>
                </a:cxn>
                <a:cxn ang="0">
                  <a:pos x="18" y="9"/>
                </a:cxn>
                <a:cxn ang="0">
                  <a:pos x="18" y="13"/>
                </a:cxn>
                <a:cxn ang="0">
                  <a:pos x="17" y="18"/>
                </a:cxn>
                <a:cxn ang="0">
                  <a:pos x="17" y="64"/>
                </a:cxn>
                <a:cxn ang="0">
                  <a:pos x="18" y="68"/>
                </a:cxn>
                <a:cxn ang="0">
                  <a:pos x="18" y="72"/>
                </a:cxn>
                <a:cxn ang="0">
                  <a:pos x="21" y="78"/>
                </a:cxn>
                <a:cxn ang="0">
                  <a:pos x="22" y="80"/>
                </a:cxn>
                <a:cxn ang="0">
                  <a:pos x="27" y="80"/>
                </a:cxn>
                <a:cxn ang="0">
                  <a:pos x="29" y="78"/>
                </a:cxn>
                <a:cxn ang="0">
                  <a:pos x="29" y="77"/>
                </a:cxn>
                <a:cxn ang="0">
                  <a:pos x="32" y="74"/>
                </a:cxn>
                <a:cxn ang="0">
                  <a:pos x="34" y="71"/>
                </a:cxn>
                <a:cxn ang="0">
                  <a:pos x="34" y="67"/>
                </a:cxn>
                <a:cxn ang="0">
                  <a:pos x="34" y="41"/>
                </a:cxn>
              </a:cxnLst>
              <a:rect l="0" t="0" r="r" b="b"/>
              <a:pathLst>
                <a:path w="51" h="84">
                  <a:moveTo>
                    <a:pt x="51" y="41"/>
                  </a:moveTo>
                  <a:lnTo>
                    <a:pt x="51" y="53"/>
                  </a:lnTo>
                  <a:lnTo>
                    <a:pt x="48" y="64"/>
                  </a:lnTo>
                  <a:lnTo>
                    <a:pt x="45" y="72"/>
                  </a:lnTo>
                  <a:lnTo>
                    <a:pt x="42" y="75"/>
                  </a:lnTo>
                  <a:lnTo>
                    <a:pt x="38" y="78"/>
                  </a:lnTo>
                  <a:lnTo>
                    <a:pt x="35" y="81"/>
                  </a:lnTo>
                  <a:lnTo>
                    <a:pt x="32" y="82"/>
                  </a:lnTo>
                  <a:lnTo>
                    <a:pt x="28" y="84"/>
                  </a:lnTo>
                  <a:lnTo>
                    <a:pt x="21" y="84"/>
                  </a:lnTo>
                  <a:lnTo>
                    <a:pt x="18" y="82"/>
                  </a:lnTo>
                  <a:lnTo>
                    <a:pt x="14" y="81"/>
                  </a:lnTo>
                  <a:lnTo>
                    <a:pt x="11" y="77"/>
                  </a:lnTo>
                  <a:lnTo>
                    <a:pt x="7" y="72"/>
                  </a:lnTo>
                  <a:lnTo>
                    <a:pt x="5" y="70"/>
                  </a:lnTo>
                  <a:lnTo>
                    <a:pt x="2" y="65"/>
                  </a:lnTo>
                  <a:lnTo>
                    <a:pt x="1" y="63"/>
                  </a:lnTo>
                  <a:lnTo>
                    <a:pt x="0" y="53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5" y="13"/>
                  </a:lnTo>
                  <a:lnTo>
                    <a:pt x="8" y="9"/>
                  </a:lnTo>
                  <a:lnTo>
                    <a:pt x="12" y="4"/>
                  </a:lnTo>
                  <a:lnTo>
                    <a:pt x="17" y="1"/>
                  </a:lnTo>
                  <a:lnTo>
                    <a:pt x="21" y="0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38" y="4"/>
                  </a:lnTo>
                  <a:lnTo>
                    <a:pt x="42" y="9"/>
                  </a:lnTo>
                  <a:lnTo>
                    <a:pt x="48" y="17"/>
                  </a:lnTo>
                  <a:lnTo>
                    <a:pt x="51" y="30"/>
                  </a:lnTo>
                  <a:lnTo>
                    <a:pt x="51" y="41"/>
                  </a:lnTo>
                  <a:close/>
                  <a:moveTo>
                    <a:pt x="34" y="41"/>
                  </a:moveTo>
                  <a:lnTo>
                    <a:pt x="34" y="11"/>
                  </a:lnTo>
                  <a:lnTo>
                    <a:pt x="32" y="9"/>
                  </a:lnTo>
                  <a:lnTo>
                    <a:pt x="28" y="4"/>
                  </a:lnTo>
                  <a:lnTo>
                    <a:pt x="21" y="4"/>
                  </a:lnTo>
                  <a:lnTo>
                    <a:pt x="20" y="7"/>
                  </a:lnTo>
                  <a:lnTo>
                    <a:pt x="18" y="9"/>
                  </a:lnTo>
                  <a:lnTo>
                    <a:pt x="18" y="13"/>
                  </a:lnTo>
                  <a:lnTo>
                    <a:pt x="17" y="18"/>
                  </a:lnTo>
                  <a:lnTo>
                    <a:pt x="17" y="64"/>
                  </a:lnTo>
                  <a:lnTo>
                    <a:pt x="18" y="68"/>
                  </a:lnTo>
                  <a:lnTo>
                    <a:pt x="18" y="72"/>
                  </a:lnTo>
                  <a:lnTo>
                    <a:pt x="21" y="78"/>
                  </a:lnTo>
                  <a:lnTo>
                    <a:pt x="22" y="80"/>
                  </a:lnTo>
                  <a:lnTo>
                    <a:pt x="27" y="80"/>
                  </a:lnTo>
                  <a:lnTo>
                    <a:pt x="29" y="78"/>
                  </a:lnTo>
                  <a:lnTo>
                    <a:pt x="29" y="77"/>
                  </a:lnTo>
                  <a:lnTo>
                    <a:pt x="32" y="74"/>
                  </a:lnTo>
                  <a:lnTo>
                    <a:pt x="34" y="71"/>
                  </a:lnTo>
                  <a:lnTo>
                    <a:pt x="34" y="67"/>
                  </a:lnTo>
                  <a:lnTo>
                    <a:pt x="34" y="4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401" name="Freeform 329"/>
            <p:cNvSpPr>
              <a:spLocks/>
            </p:cNvSpPr>
            <p:nvPr/>
          </p:nvSpPr>
          <p:spPr bwMode="auto">
            <a:xfrm>
              <a:off x="6429375" y="4435475"/>
              <a:ext cx="30163" cy="31750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2" y="1"/>
                </a:cxn>
                <a:cxn ang="0">
                  <a:pos x="16" y="3"/>
                </a:cxn>
                <a:cxn ang="0">
                  <a:pos x="17" y="6"/>
                </a:cxn>
                <a:cxn ang="0">
                  <a:pos x="19" y="7"/>
                </a:cxn>
                <a:cxn ang="0">
                  <a:pos x="19" y="13"/>
                </a:cxn>
                <a:cxn ang="0">
                  <a:pos x="17" y="16"/>
                </a:cxn>
                <a:cxn ang="0">
                  <a:pos x="16" y="17"/>
                </a:cxn>
                <a:cxn ang="0">
                  <a:pos x="13" y="18"/>
                </a:cxn>
                <a:cxn ang="0">
                  <a:pos x="12" y="20"/>
                </a:cxn>
                <a:cxn ang="0">
                  <a:pos x="6" y="20"/>
                </a:cxn>
                <a:cxn ang="0">
                  <a:pos x="4" y="18"/>
                </a:cxn>
                <a:cxn ang="0">
                  <a:pos x="2" y="17"/>
                </a:cxn>
                <a:cxn ang="0">
                  <a:pos x="0" y="16"/>
                </a:cxn>
                <a:cxn ang="0">
                  <a:pos x="0" y="6"/>
                </a:cxn>
                <a:cxn ang="0">
                  <a:pos x="2" y="3"/>
                </a:cxn>
                <a:cxn ang="0">
                  <a:pos x="4" y="1"/>
                </a:cxn>
                <a:cxn ang="0">
                  <a:pos x="6" y="1"/>
                </a:cxn>
                <a:cxn ang="0">
                  <a:pos x="9" y="0"/>
                </a:cxn>
              </a:cxnLst>
              <a:rect l="0" t="0" r="r" b="b"/>
              <a:pathLst>
                <a:path w="19" h="20">
                  <a:moveTo>
                    <a:pt x="9" y="0"/>
                  </a:moveTo>
                  <a:lnTo>
                    <a:pt x="12" y="1"/>
                  </a:lnTo>
                  <a:lnTo>
                    <a:pt x="16" y="3"/>
                  </a:lnTo>
                  <a:lnTo>
                    <a:pt x="17" y="6"/>
                  </a:lnTo>
                  <a:lnTo>
                    <a:pt x="19" y="7"/>
                  </a:lnTo>
                  <a:lnTo>
                    <a:pt x="19" y="13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3" y="18"/>
                  </a:lnTo>
                  <a:lnTo>
                    <a:pt x="12" y="20"/>
                  </a:lnTo>
                  <a:lnTo>
                    <a:pt x="6" y="20"/>
                  </a:lnTo>
                  <a:lnTo>
                    <a:pt x="4" y="18"/>
                  </a:lnTo>
                  <a:lnTo>
                    <a:pt x="2" y="17"/>
                  </a:lnTo>
                  <a:lnTo>
                    <a:pt x="0" y="16"/>
                  </a:lnTo>
                  <a:lnTo>
                    <a:pt x="0" y="6"/>
                  </a:lnTo>
                  <a:lnTo>
                    <a:pt x="2" y="3"/>
                  </a:lnTo>
                  <a:lnTo>
                    <a:pt x="4" y="1"/>
                  </a:lnTo>
                  <a:lnTo>
                    <a:pt x="6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402" name="Freeform 330"/>
            <p:cNvSpPr>
              <a:spLocks/>
            </p:cNvSpPr>
            <p:nvPr/>
          </p:nvSpPr>
          <p:spPr bwMode="auto">
            <a:xfrm>
              <a:off x="6470650" y="4333875"/>
              <a:ext cx="85725" cy="130175"/>
            </a:xfrm>
            <a:custGeom>
              <a:avLst/>
              <a:gdLst/>
              <a:ahLst/>
              <a:cxnLst>
                <a:cxn ang="0">
                  <a:pos x="48" y="82"/>
                </a:cxn>
                <a:cxn ang="0">
                  <a:pos x="0" y="82"/>
                </a:cxn>
                <a:cxn ang="0">
                  <a:pos x="0" y="81"/>
                </a:cxn>
                <a:cxn ang="0">
                  <a:pos x="14" y="65"/>
                </a:cxn>
                <a:cxn ang="0">
                  <a:pos x="24" y="54"/>
                </a:cxn>
                <a:cxn ang="0">
                  <a:pos x="30" y="45"/>
                </a:cxn>
                <a:cxn ang="0">
                  <a:pos x="34" y="28"/>
                </a:cxn>
                <a:cxn ang="0">
                  <a:pos x="31" y="20"/>
                </a:cxn>
                <a:cxn ang="0">
                  <a:pos x="30" y="17"/>
                </a:cxn>
                <a:cxn ang="0">
                  <a:pos x="25" y="14"/>
                </a:cxn>
                <a:cxn ang="0">
                  <a:pos x="15" y="14"/>
                </a:cxn>
                <a:cxn ang="0">
                  <a:pos x="11" y="16"/>
                </a:cxn>
                <a:cxn ang="0">
                  <a:pos x="7" y="18"/>
                </a:cxn>
                <a:cxn ang="0">
                  <a:pos x="4" y="23"/>
                </a:cxn>
                <a:cxn ang="0">
                  <a:pos x="1" y="23"/>
                </a:cxn>
                <a:cxn ang="0">
                  <a:pos x="4" y="16"/>
                </a:cxn>
                <a:cxn ang="0">
                  <a:pos x="8" y="10"/>
                </a:cxn>
                <a:cxn ang="0">
                  <a:pos x="11" y="4"/>
                </a:cxn>
                <a:cxn ang="0">
                  <a:pos x="17" y="1"/>
                </a:cxn>
                <a:cxn ang="0">
                  <a:pos x="21" y="0"/>
                </a:cxn>
                <a:cxn ang="0">
                  <a:pos x="31" y="0"/>
                </a:cxn>
                <a:cxn ang="0">
                  <a:pos x="35" y="1"/>
                </a:cxn>
                <a:cxn ang="0">
                  <a:pos x="38" y="3"/>
                </a:cxn>
                <a:cxn ang="0">
                  <a:pos x="41" y="6"/>
                </a:cxn>
                <a:cxn ang="0">
                  <a:pos x="45" y="7"/>
                </a:cxn>
                <a:cxn ang="0">
                  <a:pos x="47" y="10"/>
                </a:cxn>
                <a:cxn ang="0">
                  <a:pos x="48" y="14"/>
                </a:cxn>
                <a:cxn ang="0">
                  <a:pos x="49" y="17"/>
                </a:cxn>
                <a:cxn ang="0">
                  <a:pos x="49" y="26"/>
                </a:cxn>
                <a:cxn ang="0">
                  <a:pos x="48" y="31"/>
                </a:cxn>
                <a:cxn ang="0">
                  <a:pos x="45" y="37"/>
                </a:cxn>
                <a:cxn ang="0">
                  <a:pos x="40" y="45"/>
                </a:cxn>
                <a:cxn ang="0">
                  <a:pos x="31" y="55"/>
                </a:cxn>
                <a:cxn ang="0">
                  <a:pos x="20" y="67"/>
                </a:cxn>
                <a:cxn ang="0">
                  <a:pos x="45" y="67"/>
                </a:cxn>
                <a:cxn ang="0">
                  <a:pos x="49" y="63"/>
                </a:cxn>
                <a:cxn ang="0">
                  <a:pos x="51" y="60"/>
                </a:cxn>
                <a:cxn ang="0">
                  <a:pos x="54" y="60"/>
                </a:cxn>
                <a:cxn ang="0">
                  <a:pos x="48" y="82"/>
                </a:cxn>
              </a:cxnLst>
              <a:rect l="0" t="0" r="r" b="b"/>
              <a:pathLst>
                <a:path w="54" h="82">
                  <a:moveTo>
                    <a:pt x="48" y="82"/>
                  </a:moveTo>
                  <a:lnTo>
                    <a:pt x="0" y="82"/>
                  </a:lnTo>
                  <a:lnTo>
                    <a:pt x="0" y="81"/>
                  </a:lnTo>
                  <a:lnTo>
                    <a:pt x="14" y="65"/>
                  </a:lnTo>
                  <a:lnTo>
                    <a:pt x="24" y="54"/>
                  </a:lnTo>
                  <a:lnTo>
                    <a:pt x="30" y="45"/>
                  </a:lnTo>
                  <a:lnTo>
                    <a:pt x="34" y="28"/>
                  </a:lnTo>
                  <a:lnTo>
                    <a:pt x="31" y="20"/>
                  </a:lnTo>
                  <a:lnTo>
                    <a:pt x="30" y="17"/>
                  </a:lnTo>
                  <a:lnTo>
                    <a:pt x="25" y="14"/>
                  </a:lnTo>
                  <a:lnTo>
                    <a:pt x="15" y="14"/>
                  </a:lnTo>
                  <a:lnTo>
                    <a:pt x="11" y="16"/>
                  </a:lnTo>
                  <a:lnTo>
                    <a:pt x="7" y="18"/>
                  </a:lnTo>
                  <a:lnTo>
                    <a:pt x="4" y="23"/>
                  </a:lnTo>
                  <a:lnTo>
                    <a:pt x="1" y="23"/>
                  </a:lnTo>
                  <a:lnTo>
                    <a:pt x="4" y="16"/>
                  </a:lnTo>
                  <a:lnTo>
                    <a:pt x="8" y="10"/>
                  </a:lnTo>
                  <a:lnTo>
                    <a:pt x="11" y="4"/>
                  </a:lnTo>
                  <a:lnTo>
                    <a:pt x="17" y="1"/>
                  </a:lnTo>
                  <a:lnTo>
                    <a:pt x="21" y="0"/>
                  </a:lnTo>
                  <a:lnTo>
                    <a:pt x="31" y="0"/>
                  </a:lnTo>
                  <a:lnTo>
                    <a:pt x="35" y="1"/>
                  </a:lnTo>
                  <a:lnTo>
                    <a:pt x="38" y="3"/>
                  </a:lnTo>
                  <a:lnTo>
                    <a:pt x="41" y="6"/>
                  </a:lnTo>
                  <a:lnTo>
                    <a:pt x="45" y="7"/>
                  </a:lnTo>
                  <a:lnTo>
                    <a:pt x="47" y="10"/>
                  </a:lnTo>
                  <a:lnTo>
                    <a:pt x="48" y="14"/>
                  </a:lnTo>
                  <a:lnTo>
                    <a:pt x="49" y="17"/>
                  </a:lnTo>
                  <a:lnTo>
                    <a:pt x="49" y="26"/>
                  </a:lnTo>
                  <a:lnTo>
                    <a:pt x="48" y="31"/>
                  </a:lnTo>
                  <a:lnTo>
                    <a:pt x="45" y="37"/>
                  </a:lnTo>
                  <a:lnTo>
                    <a:pt x="40" y="45"/>
                  </a:lnTo>
                  <a:lnTo>
                    <a:pt x="31" y="55"/>
                  </a:lnTo>
                  <a:lnTo>
                    <a:pt x="20" y="67"/>
                  </a:lnTo>
                  <a:lnTo>
                    <a:pt x="45" y="67"/>
                  </a:lnTo>
                  <a:lnTo>
                    <a:pt x="49" y="63"/>
                  </a:lnTo>
                  <a:lnTo>
                    <a:pt x="51" y="60"/>
                  </a:lnTo>
                  <a:lnTo>
                    <a:pt x="54" y="60"/>
                  </a:lnTo>
                  <a:lnTo>
                    <a:pt x="48" y="8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403" name="Line 331"/>
            <p:cNvSpPr>
              <a:spLocks noChangeShapeType="1"/>
            </p:cNvSpPr>
            <p:nvPr/>
          </p:nvSpPr>
          <p:spPr bwMode="auto">
            <a:xfrm>
              <a:off x="6616700" y="5699125"/>
              <a:ext cx="1790700" cy="1588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404" name="Line 332"/>
            <p:cNvSpPr>
              <a:spLocks noChangeShapeType="1"/>
            </p:cNvSpPr>
            <p:nvPr/>
          </p:nvSpPr>
          <p:spPr bwMode="auto">
            <a:xfrm>
              <a:off x="6616700" y="5648325"/>
              <a:ext cx="1588" cy="50800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405" name="Line 333"/>
            <p:cNvSpPr>
              <a:spLocks noChangeShapeType="1"/>
            </p:cNvSpPr>
            <p:nvPr/>
          </p:nvSpPr>
          <p:spPr bwMode="auto">
            <a:xfrm>
              <a:off x="6842125" y="5673725"/>
              <a:ext cx="1588" cy="2222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406" name="Line 334"/>
            <p:cNvSpPr>
              <a:spLocks noChangeShapeType="1"/>
            </p:cNvSpPr>
            <p:nvPr/>
          </p:nvSpPr>
          <p:spPr bwMode="auto">
            <a:xfrm>
              <a:off x="7067550" y="5648325"/>
              <a:ext cx="1588" cy="50800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407" name="Line 335"/>
            <p:cNvSpPr>
              <a:spLocks noChangeShapeType="1"/>
            </p:cNvSpPr>
            <p:nvPr/>
          </p:nvSpPr>
          <p:spPr bwMode="auto">
            <a:xfrm>
              <a:off x="7296150" y="5673725"/>
              <a:ext cx="1588" cy="2222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408" name="Line 336"/>
            <p:cNvSpPr>
              <a:spLocks noChangeShapeType="1"/>
            </p:cNvSpPr>
            <p:nvPr/>
          </p:nvSpPr>
          <p:spPr bwMode="auto">
            <a:xfrm>
              <a:off x="7521575" y="5648325"/>
              <a:ext cx="1588" cy="50800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409" name="Line 337"/>
            <p:cNvSpPr>
              <a:spLocks noChangeShapeType="1"/>
            </p:cNvSpPr>
            <p:nvPr/>
          </p:nvSpPr>
          <p:spPr bwMode="auto">
            <a:xfrm>
              <a:off x="7748588" y="5673725"/>
              <a:ext cx="1588" cy="2222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410" name="Line 338"/>
            <p:cNvSpPr>
              <a:spLocks noChangeShapeType="1"/>
            </p:cNvSpPr>
            <p:nvPr/>
          </p:nvSpPr>
          <p:spPr bwMode="auto">
            <a:xfrm>
              <a:off x="7975600" y="5648325"/>
              <a:ext cx="1588" cy="50800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411" name="Line 339"/>
            <p:cNvSpPr>
              <a:spLocks noChangeShapeType="1"/>
            </p:cNvSpPr>
            <p:nvPr/>
          </p:nvSpPr>
          <p:spPr bwMode="auto">
            <a:xfrm>
              <a:off x="7975600" y="5648325"/>
              <a:ext cx="1588" cy="50800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412" name="Line 340"/>
            <p:cNvSpPr>
              <a:spLocks noChangeShapeType="1"/>
            </p:cNvSpPr>
            <p:nvPr/>
          </p:nvSpPr>
          <p:spPr bwMode="auto">
            <a:xfrm>
              <a:off x="8201025" y="5673725"/>
              <a:ext cx="1588" cy="2222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413" name="Freeform 341"/>
            <p:cNvSpPr>
              <a:spLocks noEditPoints="1"/>
            </p:cNvSpPr>
            <p:nvPr/>
          </p:nvSpPr>
          <p:spPr bwMode="auto">
            <a:xfrm>
              <a:off x="6573838" y="5749925"/>
              <a:ext cx="80963" cy="133350"/>
            </a:xfrm>
            <a:custGeom>
              <a:avLst/>
              <a:gdLst/>
              <a:ahLst/>
              <a:cxnLst>
                <a:cxn ang="0">
                  <a:pos x="51" y="42"/>
                </a:cxn>
                <a:cxn ang="0">
                  <a:pos x="51" y="53"/>
                </a:cxn>
                <a:cxn ang="0">
                  <a:pos x="48" y="64"/>
                </a:cxn>
                <a:cxn ang="0">
                  <a:pos x="46" y="73"/>
                </a:cxn>
                <a:cxn ang="0">
                  <a:pos x="43" y="76"/>
                </a:cxn>
                <a:cxn ang="0">
                  <a:pos x="38" y="79"/>
                </a:cxn>
                <a:cxn ang="0">
                  <a:pos x="36" y="81"/>
                </a:cxn>
                <a:cxn ang="0">
                  <a:pos x="33" y="83"/>
                </a:cxn>
                <a:cxn ang="0">
                  <a:pos x="29" y="84"/>
                </a:cxn>
                <a:cxn ang="0">
                  <a:pos x="21" y="84"/>
                </a:cxn>
                <a:cxn ang="0">
                  <a:pos x="19" y="83"/>
                </a:cxn>
                <a:cxn ang="0">
                  <a:pos x="14" y="81"/>
                </a:cxn>
                <a:cxn ang="0">
                  <a:pos x="11" y="77"/>
                </a:cxn>
                <a:cxn ang="0">
                  <a:pos x="7" y="73"/>
                </a:cxn>
                <a:cxn ang="0">
                  <a:pos x="6" y="70"/>
                </a:cxn>
                <a:cxn ang="0">
                  <a:pos x="3" y="66"/>
                </a:cxn>
                <a:cxn ang="0">
                  <a:pos x="2" y="63"/>
                </a:cxn>
                <a:cxn ang="0">
                  <a:pos x="0" y="53"/>
                </a:cxn>
                <a:cxn ang="0">
                  <a:pos x="0" y="30"/>
                </a:cxn>
                <a:cxn ang="0">
                  <a:pos x="3" y="19"/>
                </a:cxn>
                <a:cxn ang="0">
                  <a:pos x="6" y="13"/>
                </a:cxn>
                <a:cxn ang="0">
                  <a:pos x="9" y="9"/>
                </a:cxn>
                <a:cxn ang="0">
                  <a:pos x="13" y="5"/>
                </a:cxn>
                <a:cxn ang="0">
                  <a:pos x="17" y="2"/>
                </a:cxn>
                <a:cxn ang="0">
                  <a:pos x="21" y="0"/>
                </a:cxn>
                <a:cxn ang="0">
                  <a:pos x="30" y="0"/>
                </a:cxn>
                <a:cxn ang="0">
                  <a:pos x="34" y="2"/>
                </a:cxn>
                <a:cxn ang="0">
                  <a:pos x="38" y="5"/>
                </a:cxn>
                <a:cxn ang="0">
                  <a:pos x="43" y="9"/>
                </a:cxn>
                <a:cxn ang="0">
                  <a:pos x="48" y="17"/>
                </a:cxn>
                <a:cxn ang="0">
                  <a:pos x="51" y="30"/>
                </a:cxn>
                <a:cxn ang="0">
                  <a:pos x="51" y="42"/>
                </a:cxn>
                <a:cxn ang="0">
                  <a:pos x="34" y="42"/>
                </a:cxn>
                <a:cxn ang="0">
                  <a:pos x="34" y="12"/>
                </a:cxn>
                <a:cxn ang="0">
                  <a:pos x="33" y="9"/>
                </a:cxn>
                <a:cxn ang="0">
                  <a:pos x="29" y="5"/>
                </a:cxn>
                <a:cxn ang="0">
                  <a:pos x="21" y="5"/>
                </a:cxn>
                <a:cxn ang="0">
                  <a:pos x="20" y="7"/>
                </a:cxn>
                <a:cxn ang="0">
                  <a:pos x="19" y="9"/>
                </a:cxn>
                <a:cxn ang="0">
                  <a:pos x="19" y="13"/>
                </a:cxn>
                <a:cxn ang="0">
                  <a:pos x="17" y="19"/>
                </a:cxn>
                <a:cxn ang="0">
                  <a:pos x="17" y="64"/>
                </a:cxn>
                <a:cxn ang="0">
                  <a:pos x="19" y="69"/>
                </a:cxn>
                <a:cxn ang="0">
                  <a:pos x="19" y="73"/>
                </a:cxn>
                <a:cxn ang="0">
                  <a:pos x="21" y="79"/>
                </a:cxn>
                <a:cxn ang="0">
                  <a:pos x="23" y="80"/>
                </a:cxn>
                <a:cxn ang="0">
                  <a:pos x="27" y="80"/>
                </a:cxn>
                <a:cxn ang="0">
                  <a:pos x="30" y="79"/>
                </a:cxn>
                <a:cxn ang="0">
                  <a:pos x="30" y="77"/>
                </a:cxn>
                <a:cxn ang="0">
                  <a:pos x="33" y="74"/>
                </a:cxn>
                <a:cxn ang="0">
                  <a:pos x="34" y="71"/>
                </a:cxn>
                <a:cxn ang="0">
                  <a:pos x="34" y="67"/>
                </a:cxn>
                <a:cxn ang="0">
                  <a:pos x="34" y="42"/>
                </a:cxn>
              </a:cxnLst>
              <a:rect l="0" t="0" r="r" b="b"/>
              <a:pathLst>
                <a:path w="51" h="84">
                  <a:moveTo>
                    <a:pt x="51" y="42"/>
                  </a:moveTo>
                  <a:lnTo>
                    <a:pt x="51" y="53"/>
                  </a:lnTo>
                  <a:lnTo>
                    <a:pt x="48" y="64"/>
                  </a:lnTo>
                  <a:lnTo>
                    <a:pt x="46" y="73"/>
                  </a:lnTo>
                  <a:lnTo>
                    <a:pt x="43" y="76"/>
                  </a:lnTo>
                  <a:lnTo>
                    <a:pt x="38" y="79"/>
                  </a:lnTo>
                  <a:lnTo>
                    <a:pt x="36" y="81"/>
                  </a:lnTo>
                  <a:lnTo>
                    <a:pt x="33" y="83"/>
                  </a:lnTo>
                  <a:lnTo>
                    <a:pt x="29" y="84"/>
                  </a:lnTo>
                  <a:lnTo>
                    <a:pt x="21" y="84"/>
                  </a:lnTo>
                  <a:lnTo>
                    <a:pt x="19" y="83"/>
                  </a:lnTo>
                  <a:lnTo>
                    <a:pt x="14" y="81"/>
                  </a:lnTo>
                  <a:lnTo>
                    <a:pt x="11" y="77"/>
                  </a:lnTo>
                  <a:lnTo>
                    <a:pt x="7" y="73"/>
                  </a:lnTo>
                  <a:lnTo>
                    <a:pt x="6" y="70"/>
                  </a:lnTo>
                  <a:lnTo>
                    <a:pt x="3" y="66"/>
                  </a:lnTo>
                  <a:lnTo>
                    <a:pt x="2" y="63"/>
                  </a:lnTo>
                  <a:lnTo>
                    <a:pt x="0" y="53"/>
                  </a:lnTo>
                  <a:lnTo>
                    <a:pt x="0" y="30"/>
                  </a:lnTo>
                  <a:lnTo>
                    <a:pt x="3" y="19"/>
                  </a:lnTo>
                  <a:lnTo>
                    <a:pt x="6" y="13"/>
                  </a:lnTo>
                  <a:lnTo>
                    <a:pt x="9" y="9"/>
                  </a:lnTo>
                  <a:lnTo>
                    <a:pt x="13" y="5"/>
                  </a:lnTo>
                  <a:lnTo>
                    <a:pt x="17" y="2"/>
                  </a:lnTo>
                  <a:lnTo>
                    <a:pt x="21" y="0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38" y="5"/>
                  </a:lnTo>
                  <a:lnTo>
                    <a:pt x="43" y="9"/>
                  </a:lnTo>
                  <a:lnTo>
                    <a:pt x="48" y="17"/>
                  </a:lnTo>
                  <a:lnTo>
                    <a:pt x="51" y="30"/>
                  </a:lnTo>
                  <a:lnTo>
                    <a:pt x="51" y="42"/>
                  </a:lnTo>
                  <a:close/>
                  <a:moveTo>
                    <a:pt x="34" y="42"/>
                  </a:moveTo>
                  <a:lnTo>
                    <a:pt x="34" y="12"/>
                  </a:lnTo>
                  <a:lnTo>
                    <a:pt x="33" y="9"/>
                  </a:lnTo>
                  <a:lnTo>
                    <a:pt x="29" y="5"/>
                  </a:lnTo>
                  <a:lnTo>
                    <a:pt x="21" y="5"/>
                  </a:lnTo>
                  <a:lnTo>
                    <a:pt x="20" y="7"/>
                  </a:lnTo>
                  <a:lnTo>
                    <a:pt x="19" y="9"/>
                  </a:lnTo>
                  <a:lnTo>
                    <a:pt x="19" y="13"/>
                  </a:lnTo>
                  <a:lnTo>
                    <a:pt x="17" y="19"/>
                  </a:lnTo>
                  <a:lnTo>
                    <a:pt x="17" y="64"/>
                  </a:lnTo>
                  <a:lnTo>
                    <a:pt x="19" y="69"/>
                  </a:lnTo>
                  <a:lnTo>
                    <a:pt x="19" y="73"/>
                  </a:lnTo>
                  <a:lnTo>
                    <a:pt x="21" y="79"/>
                  </a:lnTo>
                  <a:lnTo>
                    <a:pt x="23" y="80"/>
                  </a:lnTo>
                  <a:lnTo>
                    <a:pt x="27" y="80"/>
                  </a:lnTo>
                  <a:lnTo>
                    <a:pt x="30" y="79"/>
                  </a:lnTo>
                  <a:lnTo>
                    <a:pt x="30" y="77"/>
                  </a:lnTo>
                  <a:lnTo>
                    <a:pt x="33" y="74"/>
                  </a:lnTo>
                  <a:lnTo>
                    <a:pt x="34" y="71"/>
                  </a:lnTo>
                  <a:lnTo>
                    <a:pt x="34" y="67"/>
                  </a:lnTo>
                  <a:lnTo>
                    <a:pt x="34" y="4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414" name="Freeform 342"/>
            <p:cNvSpPr>
              <a:spLocks noEditPoints="1"/>
            </p:cNvSpPr>
            <p:nvPr/>
          </p:nvSpPr>
          <p:spPr bwMode="auto">
            <a:xfrm>
              <a:off x="6905625" y="5749925"/>
              <a:ext cx="80963" cy="133350"/>
            </a:xfrm>
            <a:custGeom>
              <a:avLst/>
              <a:gdLst/>
              <a:ahLst/>
              <a:cxnLst>
                <a:cxn ang="0">
                  <a:pos x="51" y="42"/>
                </a:cxn>
                <a:cxn ang="0">
                  <a:pos x="51" y="53"/>
                </a:cxn>
                <a:cxn ang="0">
                  <a:pos x="48" y="64"/>
                </a:cxn>
                <a:cxn ang="0">
                  <a:pos x="45" y="73"/>
                </a:cxn>
                <a:cxn ang="0">
                  <a:pos x="43" y="76"/>
                </a:cxn>
                <a:cxn ang="0">
                  <a:pos x="38" y="79"/>
                </a:cxn>
                <a:cxn ang="0">
                  <a:pos x="36" y="81"/>
                </a:cxn>
                <a:cxn ang="0">
                  <a:pos x="33" y="83"/>
                </a:cxn>
                <a:cxn ang="0">
                  <a:pos x="28" y="84"/>
                </a:cxn>
                <a:cxn ang="0">
                  <a:pos x="21" y="84"/>
                </a:cxn>
                <a:cxn ang="0">
                  <a:pos x="18" y="83"/>
                </a:cxn>
                <a:cxn ang="0">
                  <a:pos x="14" y="81"/>
                </a:cxn>
                <a:cxn ang="0">
                  <a:pos x="11" y="77"/>
                </a:cxn>
                <a:cxn ang="0">
                  <a:pos x="7" y="73"/>
                </a:cxn>
                <a:cxn ang="0">
                  <a:pos x="6" y="70"/>
                </a:cxn>
                <a:cxn ang="0">
                  <a:pos x="3" y="66"/>
                </a:cxn>
                <a:cxn ang="0">
                  <a:pos x="1" y="63"/>
                </a:cxn>
                <a:cxn ang="0">
                  <a:pos x="0" y="53"/>
                </a:cxn>
                <a:cxn ang="0">
                  <a:pos x="0" y="30"/>
                </a:cxn>
                <a:cxn ang="0">
                  <a:pos x="3" y="19"/>
                </a:cxn>
                <a:cxn ang="0">
                  <a:pos x="6" y="13"/>
                </a:cxn>
                <a:cxn ang="0">
                  <a:pos x="9" y="9"/>
                </a:cxn>
                <a:cxn ang="0">
                  <a:pos x="13" y="5"/>
                </a:cxn>
                <a:cxn ang="0">
                  <a:pos x="17" y="2"/>
                </a:cxn>
                <a:cxn ang="0">
                  <a:pos x="21" y="0"/>
                </a:cxn>
                <a:cxn ang="0">
                  <a:pos x="30" y="0"/>
                </a:cxn>
                <a:cxn ang="0">
                  <a:pos x="34" y="2"/>
                </a:cxn>
                <a:cxn ang="0">
                  <a:pos x="38" y="5"/>
                </a:cxn>
                <a:cxn ang="0">
                  <a:pos x="43" y="9"/>
                </a:cxn>
                <a:cxn ang="0">
                  <a:pos x="48" y="17"/>
                </a:cxn>
                <a:cxn ang="0">
                  <a:pos x="51" y="30"/>
                </a:cxn>
                <a:cxn ang="0">
                  <a:pos x="51" y="42"/>
                </a:cxn>
                <a:cxn ang="0">
                  <a:pos x="34" y="42"/>
                </a:cxn>
                <a:cxn ang="0">
                  <a:pos x="34" y="12"/>
                </a:cxn>
                <a:cxn ang="0">
                  <a:pos x="33" y="9"/>
                </a:cxn>
                <a:cxn ang="0">
                  <a:pos x="28" y="5"/>
                </a:cxn>
                <a:cxn ang="0">
                  <a:pos x="21" y="5"/>
                </a:cxn>
                <a:cxn ang="0">
                  <a:pos x="20" y="7"/>
                </a:cxn>
                <a:cxn ang="0">
                  <a:pos x="18" y="9"/>
                </a:cxn>
                <a:cxn ang="0">
                  <a:pos x="18" y="13"/>
                </a:cxn>
                <a:cxn ang="0">
                  <a:pos x="17" y="19"/>
                </a:cxn>
                <a:cxn ang="0">
                  <a:pos x="17" y="64"/>
                </a:cxn>
                <a:cxn ang="0">
                  <a:pos x="18" y="69"/>
                </a:cxn>
                <a:cxn ang="0">
                  <a:pos x="18" y="73"/>
                </a:cxn>
                <a:cxn ang="0">
                  <a:pos x="21" y="79"/>
                </a:cxn>
                <a:cxn ang="0">
                  <a:pos x="23" y="80"/>
                </a:cxn>
                <a:cxn ang="0">
                  <a:pos x="27" y="80"/>
                </a:cxn>
                <a:cxn ang="0">
                  <a:pos x="30" y="79"/>
                </a:cxn>
                <a:cxn ang="0">
                  <a:pos x="30" y="77"/>
                </a:cxn>
                <a:cxn ang="0">
                  <a:pos x="33" y="74"/>
                </a:cxn>
                <a:cxn ang="0">
                  <a:pos x="34" y="71"/>
                </a:cxn>
                <a:cxn ang="0">
                  <a:pos x="34" y="67"/>
                </a:cxn>
                <a:cxn ang="0">
                  <a:pos x="34" y="42"/>
                </a:cxn>
              </a:cxnLst>
              <a:rect l="0" t="0" r="r" b="b"/>
              <a:pathLst>
                <a:path w="51" h="84">
                  <a:moveTo>
                    <a:pt x="51" y="42"/>
                  </a:moveTo>
                  <a:lnTo>
                    <a:pt x="51" y="53"/>
                  </a:lnTo>
                  <a:lnTo>
                    <a:pt x="48" y="64"/>
                  </a:lnTo>
                  <a:lnTo>
                    <a:pt x="45" y="73"/>
                  </a:lnTo>
                  <a:lnTo>
                    <a:pt x="43" y="76"/>
                  </a:lnTo>
                  <a:lnTo>
                    <a:pt x="38" y="79"/>
                  </a:lnTo>
                  <a:lnTo>
                    <a:pt x="36" y="81"/>
                  </a:lnTo>
                  <a:lnTo>
                    <a:pt x="33" y="83"/>
                  </a:lnTo>
                  <a:lnTo>
                    <a:pt x="28" y="84"/>
                  </a:lnTo>
                  <a:lnTo>
                    <a:pt x="21" y="84"/>
                  </a:lnTo>
                  <a:lnTo>
                    <a:pt x="18" y="83"/>
                  </a:lnTo>
                  <a:lnTo>
                    <a:pt x="14" y="81"/>
                  </a:lnTo>
                  <a:lnTo>
                    <a:pt x="11" y="77"/>
                  </a:lnTo>
                  <a:lnTo>
                    <a:pt x="7" y="73"/>
                  </a:lnTo>
                  <a:lnTo>
                    <a:pt x="6" y="70"/>
                  </a:lnTo>
                  <a:lnTo>
                    <a:pt x="3" y="66"/>
                  </a:lnTo>
                  <a:lnTo>
                    <a:pt x="1" y="63"/>
                  </a:lnTo>
                  <a:lnTo>
                    <a:pt x="0" y="53"/>
                  </a:lnTo>
                  <a:lnTo>
                    <a:pt x="0" y="30"/>
                  </a:lnTo>
                  <a:lnTo>
                    <a:pt x="3" y="19"/>
                  </a:lnTo>
                  <a:lnTo>
                    <a:pt x="6" y="13"/>
                  </a:lnTo>
                  <a:lnTo>
                    <a:pt x="9" y="9"/>
                  </a:lnTo>
                  <a:lnTo>
                    <a:pt x="13" y="5"/>
                  </a:lnTo>
                  <a:lnTo>
                    <a:pt x="17" y="2"/>
                  </a:lnTo>
                  <a:lnTo>
                    <a:pt x="21" y="0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38" y="5"/>
                  </a:lnTo>
                  <a:lnTo>
                    <a:pt x="43" y="9"/>
                  </a:lnTo>
                  <a:lnTo>
                    <a:pt x="48" y="17"/>
                  </a:lnTo>
                  <a:lnTo>
                    <a:pt x="51" y="30"/>
                  </a:lnTo>
                  <a:lnTo>
                    <a:pt x="51" y="42"/>
                  </a:lnTo>
                  <a:close/>
                  <a:moveTo>
                    <a:pt x="34" y="42"/>
                  </a:moveTo>
                  <a:lnTo>
                    <a:pt x="34" y="12"/>
                  </a:lnTo>
                  <a:lnTo>
                    <a:pt x="33" y="9"/>
                  </a:lnTo>
                  <a:lnTo>
                    <a:pt x="28" y="5"/>
                  </a:lnTo>
                  <a:lnTo>
                    <a:pt x="21" y="5"/>
                  </a:lnTo>
                  <a:lnTo>
                    <a:pt x="20" y="7"/>
                  </a:lnTo>
                  <a:lnTo>
                    <a:pt x="18" y="9"/>
                  </a:lnTo>
                  <a:lnTo>
                    <a:pt x="18" y="13"/>
                  </a:lnTo>
                  <a:lnTo>
                    <a:pt x="17" y="19"/>
                  </a:lnTo>
                  <a:lnTo>
                    <a:pt x="17" y="64"/>
                  </a:lnTo>
                  <a:lnTo>
                    <a:pt x="18" y="69"/>
                  </a:lnTo>
                  <a:lnTo>
                    <a:pt x="18" y="73"/>
                  </a:lnTo>
                  <a:lnTo>
                    <a:pt x="21" y="79"/>
                  </a:lnTo>
                  <a:lnTo>
                    <a:pt x="23" y="80"/>
                  </a:lnTo>
                  <a:lnTo>
                    <a:pt x="27" y="80"/>
                  </a:lnTo>
                  <a:lnTo>
                    <a:pt x="30" y="79"/>
                  </a:lnTo>
                  <a:lnTo>
                    <a:pt x="30" y="77"/>
                  </a:lnTo>
                  <a:lnTo>
                    <a:pt x="33" y="74"/>
                  </a:lnTo>
                  <a:lnTo>
                    <a:pt x="34" y="71"/>
                  </a:lnTo>
                  <a:lnTo>
                    <a:pt x="34" y="67"/>
                  </a:lnTo>
                  <a:lnTo>
                    <a:pt x="34" y="4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415" name="Freeform 343"/>
            <p:cNvSpPr>
              <a:spLocks/>
            </p:cNvSpPr>
            <p:nvPr/>
          </p:nvSpPr>
          <p:spPr bwMode="auto">
            <a:xfrm>
              <a:off x="7005638" y="5851525"/>
              <a:ext cx="28575" cy="317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1" y="2"/>
                </a:cxn>
                <a:cxn ang="0">
                  <a:pos x="15" y="3"/>
                </a:cxn>
                <a:cxn ang="0">
                  <a:pos x="17" y="6"/>
                </a:cxn>
                <a:cxn ang="0">
                  <a:pos x="18" y="7"/>
                </a:cxn>
                <a:cxn ang="0">
                  <a:pos x="18" y="13"/>
                </a:cxn>
                <a:cxn ang="0">
                  <a:pos x="17" y="16"/>
                </a:cxn>
                <a:cxn ang="0">
                  <a:pos x="15" y="17"/>
                </a:cxn>
                <a:cxn ang="0">
                  <a:pos x="12" y="19"/>
                </a:cxn>
                <a:cxn ang="0">
                  <a:pos x="11" y="20"/>
                </a:cxn>
                <a:cxn ang="0">
                  <a:pos x="5" y="20"/>
                </a:cxn>
                <a:cxn ang="0">
                  <a:pos x="4" y="19"/>
                </a:cxn>
                <a:cxn ang="0">
                  <a:pos x="1" y="17"/>
                </a:cxn>
                <a:cxn ang="0">
                  <a:pos x="0" y="16"/>
                </a:cxn>
                <a:cxn ang="0">
                  <a:pos x="0" y="6"/>
                </a:cxn>
                <a:cxn ang="0">
                  <a:pos x="1" y="3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8" y="0"/>
                </a:cxn>
              </a:cxnLst>
              <a:rect l="0" t="0" r="r" b="b"/>
              <a:pathLst>
                <a:path w="18" h="20">
                  <a:moveTo>
                    <a:pt x="8" y="0"/>
                  </a:moveTo>
                  <a:lnTo>
                    <a:pt x="11" y="2"/>
                  </a:lnTo>
                  <a:lnTo>
                    <a:pt x="15" y="3"/>
                  </a:lnTo>
                  <a:lnTo>
                    <a:pt x="17" y="6"/>
                  </a:lnTo>
                  <a:lnTo>
                    <a:pt x="18" y="7"/>
                  </a:lnTo>
                  <a:lnTo>
                    <a:pt x="18" y="13"/>
                  </a:lnTo>
                  <a:lnTo>
                    <a:pt x="17" y="16"/>
                  </a:lnTo>
                  <a:lnTo>
                    <a:pt x="15" y="17"/>
                  </a:lnTo>
                  <a:lnTo>
                    <a:pt x="12" y="19"/>
                  </a:lnTo>
                  <a:lnTo>
                    <a:pt x="11" y="20"/>
                  </a:lnTo>
                  <a:lnTo>
                    <a:pt x="5" y="20"/>
                  </a:lnTo>
                  <a:lnTo>
                    <a:pt x="4" y="19"/>
                  </a:lnTo>
                  <a:lnTo>
                    <a:pt x="1" y="17"/>
                  </a:lnTo>
                  <a:lnTo>
                    <a:pt x="0" y="16"/>
                  </a:lnTo>
                  <a:lnTo>
                    <a:pt x="0" y="6"/>
                  </a:lnTo>
                  <a:lnTo>
                    <a:pt x="1" y="3"/>
                  </a:lnTo>
                  <a:lnTo>
                    <a:pt x="4" y="2"/>
                  </a:lnTo>
                  <a:lnTo>
                    <a:pt x="5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416" name="Freeform 344"/>
            <p:cNvSpPr>
              <a:spLocks/>
            </p:cNvSpPr>
            <p:nvPr/>
          </p:nvSpPr>
          <p:spPr bwMode="auto">
            <a:xfrm>
              <a:off x="7045325" y="5749925"/>
              <a:ext cx="85725" cy="131763"/>
            </a:xfrm>
            <a:custGeom>
              <a:avLst/>
              <a:gdLst/>
              <a:ahLst/>
              <a:cxnLst>
                <a:cxn ang="0">
                  <a:pos x="48" y="83"/>
                </a:cxn>
                <a:cxn ang="0">
                  <a:pos x="0" y="83"/>
                </a:cxn>
                <a:cxn ang="0">
                  <a:pos x="0" y="81"/>
                </a:cxn>
                <a:cxn ang="0">
                  <a:pos x="14" y="66"/>
                </a:cxn>
                <a:cxn ang="0">
                  <a:pos x="24" y="54"/>
                </a:cxn>
                <a:cxn ang="0">
                  <a:pos x="30" y="46"/>
                </a:cxn>
                <a:cxn ang="0">
                  <a:pos x="34" y="29"/>
                </a:cxn>
                <a:cxn ang="0">
                  <a:pos x="31" y="20"/>
                </a:cxn>
                <a:cxn ang="0">
                  <a:pos x="30" y="17"/>
                </a:cxn>
                <a:cxn ang="0">
                  <a:pos x="26" y="15"/>
                </a:cxn>
                <a:cxn ang="0">
                  <a:pos x="16" y="15"/>
                </a:cxn>
                <a:cxn ang="0">
                  <a:pos x="11" y="16"/>
                </a:cxn>
                <a:cxn ang="0">
                  <a:pos x="7" y="19"/>
                </a:cxn>
                <a:cxn ang="0">
                  <a:pos x="4" y="23"/>
                </a:cxn>
                <a:cxn ang="0">
                  <a:pos x="2" y="23"/>
                </a:cxn>
                <a:cxn ang="0">
                  <a:pos x="4" y="16"/>
                </a:cxn>
                <a:cxn ang="0">
                  <a:pos x="9" y="10"/>
                </a:cxn>
                <a:cxn ang="0">
                  <a:pos x="11" y="5"/>
                </a:cxn>
                <a:cxn ang="0">
                  <a:pos x="17" y="2"/>
                </a:cxn>
                <a:cxn ang="0">
                  <a:pos x="21" y="0"/>
                </a:cxn>
                <a:cxn ang="0">
                  <a:pos x="31" y="0"/>
                </a:cxn>
                <a:cxn ang="0">
                  <a:pos x="36" y="2"/>
                </a:cxn>
                <a:cxn ang="0">
                  <a:pos x="38" y="3"/>
                </a:cxn>
                <a:cxn ang="0">
                  <a:pos x="41" y="6"/>
                </a:cxn>
                <a:cxn ang="0">
                  <a:pos x="46" y="7"/>
                </a:cxn>
                <a:cxn ang="0">
                  <a:pos x="47" y="10"/>
                </a:cxn>
                <a:cxn ang="0">
                  <a:pos x="48" y="15"/>
                </a:cxn>
                <a:cxn ang="0">
                  <a:pos x="50" y="17"/>
                </a:cxn>
                <a:cxn ang="0">
                  <a:pos x="50" y="26"/>
                </a:cxn>
                <a:cxn ang="0">
                  <a:pos x="48" y="32"/>
                </a:cxn>
                <a:cxn ang="0">
                  <a:pos x="46" y="37"/>
                </a:cxn>
                <a:cxn ang="0">
                  <a:pos x="40" y="46"/>
                </a:cxn>
                <a:cxn ang="0">
                  <a:pos x="31" y="56"/>
                </a:cxn>
                <a:cxn ang="0">
                  <a:pos x="20" y="67"/>
                </a:cxn>
                <a:cxn ang="0">
                  <a:pos x="46" y="67"/>
                </a:cxn>
                <a:cxn ang="0">
                  <a:pos x="50" y="63"/>
                </a:cxn>
                <a:cxn ang="0">
                  <a:pos x="51" y="60"/>
                </a:cxn>
                <a:cxn ang="0">
                  <a:pos x="54" y="60"/>
                </a:cxn>
                <a:cxn ang="0">
                  <a:pos x="48" y="83"/>
                </a:cxn>
              </a:cxnLst>
              <a:rect l="0" t="0" r="r" b="b"/>
              <a:pathLst>
                <a:path w="54" h="83">
                  <a:moveTo>
                    <a:pt x="48" y="83"/>
                  </a:moveTo>
                  <a:lnTo>
                    <a:pt x="0" y="83"/>
                  </a:lnTo>
                  <a:lnTo>
                    <a:pt x="0" y="81"/>
                  </a:lnTo>
                  <a:lnTo>
                    <a:pt x="14" y="66"/>
                  </a:lnTo>
                  <a:lnTo>
                    <a:pt x="24" y="54"/>
                  </a:lnTo>
                  <a:lnTo>
                    <a:pt x="30" y="46"/>
                  </a:lnTo>
                  <a:lnTo>
                    <a:pt x="34" y="29"/>
                  </a:lnTo>
                  <a:lnTo>
                    <a:pt x="31" y="20"/>
                  </a:lnTo>
                  <a:lnTo>
                    <a:pt x="30" y="17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11" y="16"/>
                  </a:lnTo>
                  <a:lnTo>
                    <a:pt x="7" y="19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4" y="16"/>
                  </a:lnTo>
                  <a:lnTo>
                    <a:pt x="9" y="10"/>
                  </a:lnTo>
                  <a:lnTo>
                    <a:pt x="11" y="5"/>
                  </a:lnTo>
                  <a:lnTo>
                    <a:pt x="17" y="2"/>
                  </a:lnTo>
                  <a:lnTo>
                    <a:pt x="21" y="0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38" y="3"/>
                  </a:lnTo>
                  <a:lnTo>
                    <a:pt x="41" y="6"/>
                  </a:lnTo>
                  <a:lnTo>
                    <a:pt x="46" y="7"/>
                  </a:lnTo>
                  <a:lnTo>
                    <a:pt x="47" y="10"/>
                  </a:lnTo>
                  <a:lnTo>
                    <a:pt x="48" y="15"/>
                  </a:lnTo>
                  <a:lnTo>
                    <a:pt x="50" y="17"/>
                  </a:lnTo>
                  <a:lnTo>
                    <a:pt x="50" y="26"/>
                  </a:lnTo>
                  <a:lnTo>
                    <a:pt x="48" y="32"/>
                  </a:lnTo>
                  <a:lnTo>
                    <a:pt x="46" y="37"/>
                  </a:lnTo>
                  <a:lnTo>
                    <a:pt x="40" y="46"/>
                  </a:lnTo>
                  <a:lnTo>
                    <a:pt x="31" y="56"/>
                  </a:lnTo>
                  <a:lnTo>
                    <a:pt x="20" y="67"/>
                  </a:lnTo>
                  <a:lnTo>
                    <a:pt x="46" y="67"/>
                  </a:lnTo>
                  <a:lnTo>
                    <a:pt x="50" y="63"/>
                  </a:lnTo>
                  <a:lnTo>
                    <a:pt x="51" y="60"/>
                  </a:lnTo>
                  <a:lnTo>
                    <a:pt x="54" y="60"/>
                  </a:lnTo>
                  <a:lnTo>
                    <a:pt x="48" y="8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417" name="Freeform 345"/>
            <p:cNvSpPr>
              <a:spLocks/>
            </p:cNvSpPr>
            <p:nvPr/>
          </p:nvSpPr>
          <p:spPr bwMode="auto">
            <a:xfrm>
              <a:off x="7146925" y="5753100"/>
              <a:ext cx="84138" cy="1301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53" y="0"/>
                </a:cxn>
                <a:cxn ang="0">
                  <a:pos x="46" y="14"/>
                </a:cxn>
                <a:cxn ang="0">
                  <a:pos x="14" y="14"/>
                </a:cxn>
                <a:cxn ang="0">
                  <a:pos x="10" y="23"/>
                </a:cxn>
                <a:cxn ang="0">
                  <a:pos x="28" y="25"/>
                </a:cxn>
                <a:cxn ang="0">
                  <a:pos x="43" y="32"/>
                </a:cxn>
                <a:cxn ang="0">
                  <a:pos x="47" y="37"/>
                </a:cxn>
                <a:cxn ang="0">
                  <a:pos x="50" y="41"/>
                </a:cxn>
                <a:cxn ang="0">
                  <a:pos x="53" y="52"/>
                </a:cxn>
                <a:cxn ang="0">
                  <a:pos x="51" y="61"/>
                </a:cxn>
                <a:cxn ang="0">
                  <a:pos x="48" y="68"/>
                </a:cxn>
                <a:cxn ang="0">
                  <a:pos x="46" y="72"/>
                </a:cxn>
                <a:cxn ang="0">
                  <a:pos x="44" y="75"/>
                </a:cxn>
                <a:cxn ang="0">
                  <a:pos x="36" y="78"/>
                </a:cxn>
                <a:cxn ang="0">
                  <a:pos x="30" y="81"/>
                </a:cxn>
                <a:cxn ang="0">
                  <a:pos x="26" y="82"/>
                </a:cxn>
                <a:cxn ang="0">
                  <a:pos x="10" y="82"/>
                </a:cxn>
                <a:cxn ang="0">
                  <a:pos x="7" y="81"/>
                </a:cxn>
                <a:cxn ang="0">
                  <a:pos x="4" y="78"/>
                </a:cxn>
                <a:cxn ang="0">
                  <a:pos x="1" y="77"/>
                </a:cxn>
                <a:cxn ang="0">
                  <a:pos x="0" y="74"/>
                </a:cxn>
                <a:cxn ang="0">
                  <a:pos x="0" y="72"/>
                </a:cxn>
                <a:cxn ang="0">
                  <a:pos x="1" y="69"/>
                </a:cxn>
                <a:cxn ang="0">
                  <a:pos x="6" y="65"/>
                </a:cxn>
                <a:cxn ang="0">
                  <a:pos x="7" y="65"/>
                </a:cxn>
                <a:cxn ang="0">
                  <a:pos x="10" y="67"/>
                </a:cxn>
                <a:cxn ang="0">
                  <a:pos x="11" y="67"/>
                </a:cxn>
                <a:cxn ang="0">
                  <a:pos x="13" y="68"/>
                </a:cxn>
                <a:cxn ang="0">
                  <a:pos x="16" y="69"/>
                </a:cxn>
                <a:cxn ang="0">
                  <a:pos x="19" y="72"/>
                </a:cxn>
                <a:cxn ang="0">
                  <a:pos x="24" y="75"/>
                </a:cxn>
                <a:cxn ang="0">
                  <a:pos x="26" y="75"/>
                </a:cxn>
                <a:cxn ang="0">
                  <a:pos x="27" y="77"/>
                </a:cxn>
                <a:cxn ang="0">
                  <a:pos x="33" y="77"/>
                </a:cxn>
                <a:cxn ang="0">
                  <a:pos x="38" y="74"/>
                </a:cxn>
                <a:cxn ang="0">
                  <a:pos x="41" y="68"/>
                </a:cxn>
                <a:cxn ang="0">
                  <a:pos x="43" y="64"/>
                </a:cxn>
                <a:cxn ang="0">
                  <a:pos x="41" y="59"/>
                </a:cxn>
                <a:cxn ang="0">
                  <a:pos x="40" y="54"/>
                </a:cxn>
                <a:cxn ang="0">
                  <a:pos x="36" y="51"/>
                </a:cxn>
                <a:cxn ang="0">
                  <a:pos x="31" y="47"/>
                </a:cxn>
                <a:cxn ang="0">
                  <a:pos x="20" y="42"/>
                </a:cxn>
                <a:cxn ang="0">
                  <a:pos x="6" y="40"/>
                </a:cxn>
                <a:cxn ang="0">
                  <a:pos x="0" y="40"/>
                </a:cxn>
                <a:cxn ang="0">
                  <a:pos x="16" y="0"/>
                </a:cxn>
              </a:cxnLst>
              <a:rect l="0" t="0" r="r" b="b"/>
              <a:pathLst>
                <a:path w="53" h="82">
                  <a:moveTo>
                    <a:pt x="16" y="0"/>
                  </a:moveTo>
                  <a:lnTo>
                    <a:pt x="53" y="0"/>
                  </a:lnTo>
                  <a:lnTo>
                    <a:pt x="46" y="14"/>
                  </a:lnTo>
                  <a:lnTo>
                    <a:pt x="14" y="14"/>
                  </a:lnTo>
                  <a:lnTo>
                    <a:pt x="10" y="23"/>
                  </a:lnTo>
                  <a:lnTo>
                    <a:pt x="28" y="25"/>
                  </a:lnTo>
                  <a:lnTo>
                    <a:pt x="43" y="32"/>
                  </a:lnTo>
                  <a:lnTo>
                    <a:pt x="47" y="37"/>
                  </a:lnTo>
                  <a:lnTo>
                    <a:pt x="50" y="41"/>
                  </a:lnTo>
                  <a:lnTo>
                    <a:pt x="53" y="52"/>
                  </a:lnTo>
                  <a:lnTo>
                    <a:pt x="51" y="61"/>
                  </a:lnTo>
                  <a:lnTo>
                    <a:pt x="48" y="68"/>
                  </a:lnTo>
                  <a:lnTo>
                    <a:pt x="46" y="72"/>
                  </a:lnTo>
                  <a:lnTo>
                    <a:pt x="44" y="75"/>
                  </a:lnTo>
                  <a:lnTo>
                    <a:pt x="36" y="78"/>
                  </a:lnTo>
                  <a:lnTo>
                    <a:pt x="30" y="81"/>
                  </a:lnTo>
                  <a:lnTo>
                    <a:pt x="26" y="82"/>
                  </a:lnTo>
                  <a:lnTo>
                    <a:pt x="10" y="82"/>
                  </a:lnTo>
                  <a:lnTo>
                    <a:pt x="7" y="81"/>
                  </a:lnTo>
                  <a:lnTo>
                    <a:pt x="4" y="78"/>
                  </a:lnTo>
                  <a:lnTo>
                    <a:pt x="1" y="77"/>
                  </a:lnTo>
                  <a:lnTo>
                    <a:pt x="0" y="74"/>
                  </a:lnTo>
                  <a:lnTo>
                    <a:pt x="0" y="72"/>
                  </a:lnTo>
                  <a:lnTo>
                    <a:pt x="1" y="69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10" y="67"/>
                  </a:lnTo>
                  <a:lnTo>
                    <a:pt x="11" y="67"/>
                  </a:lnTo>
                  <a:lnTo>
                    <a:pt x="13" y="68"/>
                  </a:lnTo>
                  <a:lnTo>
                    <a:pt x="16" y="69"/>
                  </a:lnTo>
                  <a:lnTo>
                    <a:pt x="19" y="72"/>
                  </a:lnTo>
                  <a:lnTo>
                    <a:pt x="24" y="75"/>
                  </a:lnTo>
                  <a:lnTo>
                    <a:pt x="26" y="75"/>
                  </a:lnTo>
                  <a:lnTo>
                    <a:pt x="27" y="77"/>
                  </a:lnTo>
                  <a:lnTo>
                    <a:pt x="33" y="77"/>
                  </a:lnTo>
                  <a:lnTo>
                    <a:pt x="38" y="74"/>
                  </a:lnTo>
                  <a:lnTo>
                    <a:pt x="41" y="68"/>
                  </a:lnTo>
                  <a:lnTo>
                    <a:pt x="43" y="64"/>
                  </a:lnTo>
                  <a:lnTo>
                    <a:pt x="41" y="59"/>
                  </a:lnTo>
                  <a:lnTo>
                    <a:pt x="40" y="54"/>
                  </a:lnTo>
                  <a:lnTo>
                    <a:pt x="36" y="51"/>
                  </a:lnTo>
                  <a:lnTo>
                    <a:pt x="31" y="47"/>
                  </a:lnTo>
                  <a:lnTo>
                    <a:pt x="20" y="42"/>
                  </a:lnTo>
                  <a:lnTo>
                    <a:pt x="6" y="40"/>
                  </a:lnTo>
                  <a:lnTo>
                    <a:pt x="0" y="4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418" name="Freeform 346"/>
            <p:cNvSpPr>
              <a:spLocks noEditPoints="1"/>
            </p:cNvSpPr>
            <p:nvPr/>
          </p:nvSpPr>
          <p:spPr bwMode="auto">
            <a:xfrm>
              <a:off x="7408863" y="5749925"/>
              <a:ext cx="80963" cy="133350"/>
            </a:xfrm>
            <a:custGeom>
              <a:avLst/>
              <a:gdLst/>
              <a:ahLst/>
              <a:cxnLst>
                <a:cxn ang="0">
                  <a:pos x="51" y="42"/>
                </a:cxn>
                <a:cxn ang="0">
                  <a:pos x="51" y="53"/>
                </a:cxn>
                <a:cxn ang="0">
                  <a:pos x="48" y="64"/>
                </a:cxn>
                <a:cxn ang="0">
                  <a:pos x="45" y="73"/>
                </a:cxn>
                <a:cxn ang="0">
                  <a:pos x="43" y="76"/>
                </a:cxn>
                <a:cxn ang="0">
                  <a:pos x="38" y="79"/>
                </a:cxn>
                <a:cxn ang="0">
                  <a:pos x="35" y="81"/>
                </a:cxn>
                <a:cxn ang="0">
                  <a:pos x="33" y="83"/>
                </a:cxn>
                <a:cxn ang="0">
                  <a:pos x="28" y="84"/>
                </a:cxn>
                <a:cxn ang="0">
                  <a:pos x="21" y="84"/>
                </a:cxn>
                <a:cxn ang="0">
                  <a:pos x="18" y="83"/>
                </a:cxn>
                <a:cxn ang="0">
                  <a:pos x="14" y="81"/>
                </a:cxn>
                <a:cxn ang="0">
                  <a:pos x="11" y="77"/>
                </a:cxn>
                <a:cxn ang="0">
                  <a:pos x="7" y="73"/>
                </a:cxn>
                <a:cxn ang="0">
                  <a:pos x="6" y="70"/>
                </a:cxn>
                <a:cxn ang="0">
                  <a:pos x="3" y="66"/>
                </a:cxn>
                <a:cxn ang="0">
                  <a:pos x="1" y="63"/>
                </a:cxn>
                <a:cxn ang="0">
                  <a:pos x="0" y="53"/>
                </a:cxn>
                <a:cxn ang="0">
                  <a:pos x="0" y="30"/>
                </a:cxn>
                <a:cxn ang="0">
                  <a:pos x="3" y="19"/>
                </a:cxn>
                <a:cxn ang="0">
                  <a:pos x="6" y="13"/>
                </a:cxn>
                <a:cxn ang="0">
                  <a:pos x="8" y="9"/>
                </a:cxn>
                <a:cxn ang="0">
                  <a:pos x="13" y="5"/>
                </a:cxn>
                <a:cxn ang="0">
                  <a:pos x="17" y="2"/>
                </a:cxn>
                <a:cxn ang="0">
                  <a:pos x="21" y="0"/>
                </a:cxn>
                <a:cxn ang="0">
                  <a:pos x="30" y="0"/>
                </a:cxn>
                <a:cxn ang="0">
                  <a:pos x="34" y="2"/>
                </a:cxn>
                <a:cxn ang="0">
                  <a:pos x="38" y="5"/>
                </a:cxn>
                <a:cxn ang="0">
                  <a:pos x="43" y="9"/>
                </a:cxn>
                <a:cxn ang="0">
                  <a:pos x="48" y="17"/>
                </a:cxn>
                <a:cxn ang="0">
                  <a:pos x="51" y="30"/>
                </a:cxn>
                <a:cxn ang="0">
                  <a:pos x="51" y="42"/>
                </a:cxn>
                <a:cxn ang="0">
                  <a:pos x="34" y="42"/>
                </a:cxn>
                <a:cxn ang="0">
                  <a:pos x="34" y="12"/>
                </a:cxn>
                <a:cxn ang="0">
                  <a:pos x="33" y="9"/>
                </a:cxn>
                <a:cxn ang="0">
                  <a:pos x="28" y="5"/>
                </a:cxn>
                <a:cxn ang="0">
                  <a:pos x="21" y="5"/>
                </a:cxn>
                <a:cxn ang="0">
                  <a:pos x="20" y="7"/>
                </a:cxn>
                <a:cxn ang="0">
                  <a:pos x="18" y="9"/>
                </a:cxn>
                <a:cxn ang="0">
                  <a:pos x="18" y="13"/>
                </a:cxn>
                <a:cxn ang="0">
                  <a:pos x="17" y="19"/>
                </a:cxn>
                <a:cxn ang="0">
                  <a:pos x="17" y="64"/>
                </a:cxn>
                <a:cxn ang="0">
                  <a:pos x="18" y="69"/>
                </a:cxn>
                <a:cxn ang="0">
                  <a:pos x="18" y="73"/>
                </a:cxn>
                <a:cxn ang="0">
                  <a:pos x="21" y="79"/>
                </a:cxn>
                <a:cxn ang="0">
                  <a:pos x="23" y="80"/>
                </a:cxn>
                <a:cxn ang="0">
                  <a:pos x="27" y="80"/>
                </a:cxn>
                <a:cxn ang="0">
                  <a:pos x="30" y="79"/>
                </a:cxn>
                <a:cxn ang="0">
                  <a:pos x="30" y="77"/>
                </a:cxn>
                <a:cxn ang="0">
                  <a:pos x="33" y="74"/>
                </a:cxn>
                <a:cxn ang="0">
                  <a:pos x="34" y="71"/>
                </a:cxn>
                <a:cxn ang="0">
                  <a:pos x="34" y="67"/>
                </a:cxn>
                <a:cxn ang="0">
                  <a:pos x="34" y="42"/>
                </a:cxn>
              </a:cxnLst>
              <a:rect l="0" t="0" r="r" b="b"/>
              <a:pathLst>
                <a:path w="51" h="84">
                  <a:moveTo>
                    <a:pt x="51" y="42"/>
                  </a:moveTo>
                  <a:lnTo>
                    <a:pt x="51" y="53"/>
                  </a:lnTo>
                  <a:lnTo>
                    <a:pt x="48" y="64"/>
                  </a:lnTo>
                  <a:lnTo>
                    <a:pt x="45" y="73"/>
                  </a:lnTo>
                  <a:lnTo>
                    <a:pt x="43" y="76"/>
                  </a:lnTo>
                  <a:lnTo>
                    <a:pt x="38" y="79"/>
                  </a:lnTo>
                  <a:lnTo>
                    <a:pt x="35" y="81"/>
                  </a:lnTo>
                  <a:lnTo>
                    <a:pt x="33" y="83"/>
                  </a:lnTo>
                  <a:lnTo>
                    <a:pt x="28" y="84"/>
                  </a:lnTo>
                  <a:lnTo>
                    <a:pt x="21" y="84"/>
                  </a:lnTo>
                  <a:lnTo>
                    <a:pt x="18" y="83"/>
                  </a:lnTo>
                  <a:lnTo>
                    <a:pt x="14" y="81"/>
                  </a:lnTo>
                  <a:lnTo>
                    <a:pt x="11" y="77"/>
                  </a:lnTo>
                  <a:lnTo>
                    <a:pt x="7" y="73"/>
                  </a:lnTo>
                  <a:lnTo>
                    <a:pt x="6" y="70"/>
                  </a:lnTo>
                  <a:lnTo>
                    <a:pt x="3" y="66"/>
                  </a:lnTo>
                  <a:lnTo>
                    <a:pt x="1" y="63"/>
                  </a:lnTo>
                  <a:lnTo>
                    <a:pt x="0" y="53"/>
                  </a:lnTo>
                  <a:lnTo>
                    <a:pt x="0" y="30"/>
                  </a:lnTo>
                  <a:lnTo>
                    <a:pt x="3" y="19"/>
                  </a:lnTo>
                  <a:lnTo>
                    <a:pt x="6" y="13"/>
                  </a:lnTo>
                  <a:lnTo>
                    <a:pt x="8" y="9"/>
                  </a:lnTo>
                  <a:lnTo>
                    <a:pt x="13" y="5"/>
                  </a:lnTo>
                  <a:lnTo>
                    <a:pt x="17" y="2"/>
                  </a:lnTo>
                  <a:lnTo>
                    <a:pt x="21" y="0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38" y="5"/>
                  </a:lnTo>
                  <a:lnTo>
                    <a:pt x="43" y="9"/>
                  </a:lnTo>
                  <a:lnTo>
                    <a:pt x="48" y="17"/>
                  </a:lnTo>
                  <a:lnTo>
                    <a:pt x="51" y="30"/>
                  </a:lnTo>
                  <a:lnTo>
                    <a:pt x="51" y="42"/>
                  </a:lnTo>
                  <a:close/>
                  <a:moveTo>
                    <a:pt x="34" y="42"/>
                  </a:moveTo>
                  <a:lnTo>
                    <a:pt x="34" y="12"/>
                  </a:lnTo>
                  <a:lnTo>
                    <a:pt x="33" y="9"/>
                  </a:lnTo>
                  <a:lnTo>
                    <a:pt x="28" y="5"/>
                  </a:lnTo>
                  <a:lnTo>
                    <a:pt x="21" y="5"/>
                  </a:lnTo>
                  <a:lnTo>
                    <a:pt x="20" y="7"/>
                  </a:lnTo>
                  <a:lnTo>
                    <a:pt x="18" y="9"/>
                  </a:lnTo>
                  <a:lnTo>
                    <a:pt x="18" y="13"/>
                  </a:lnTo>
                  <a:lnTo>
                    <a:pt x="17" y="19"/>
                  </a:lnTo>
                  <a:lnTo>
                    <a:pt x="17" y="64"/>
                  </a:lnTo>
                  <a:lnTo>
                    <a:pt x="18" y="69"/>
                  </a:lnTo>
                  <a:lnTo>
                    <a:pt x="18" y="73"/>
                  </a:lnTo>
                  <a:lnTo>
                    <a:pt x="21" y="79"/>
                  </a:lnTo>
                  <a:lnTo>
                    <a:pt x="23" y="80"/>
                  </a:lnTo>
                  <a:lnTo>
                    <a:pt x="27" y="80"/>
                  </a:lnTo>
                  <a:lnTo>
                    <a:pt x="30" y="79"/>
                  </a:lnTo>
                  <a:lnTo>
                    <a:pt x="30" y="77"/>
                  </a:lnTo>
                  <a:lnTo>
                    <a:pt x="33" y="74"/>
                  </a:lnTo>
                  <a:lnTo>
                    <a:pt x="34" y="71"/>
                  </a:lnTo>
                  <a:lnTo>
                    <a:pt x="34" y="67"/>
                  </a:lnTo>
                  <a:lnTo>
                    <a:pt x="34" y="4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419" name="Freeform 347"/>
            <p:cNvSpPr>
              <a:spLocks/>
            </p:cNvSpPr>
            <p:nvPr/>
          </p:nvSpPr>
          <p:spPr bwMode="auto">
            <a:xfrm>
              <a:off x="7507288" y="5851525"/>
              <a:ext cx="30163" cy="31750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2" y="2"/>
                </a:cxn>
                <a:cxn ang="0">
                  <a:pos x="16" y="3"/>
                </a:cxn>
                <a:cxn ang="0">
                  <a:pos x="17" y="6"/>
                </a:cxn>
                <a:cxn ang="0">
                  <a:pos x="19" y="7"/>
                </a:cxn>
                <a:cxn ang="0">
                  <a:pos x="19" y="13"/>
                </a:cxn>
                <a:cxn ang="0">
                  <a:pos x="17" y="16"/>
                </a:cxn>
                <a:cxn ang="0">
                  <a:pos x="16" y="17"/>
                </a:cxn>
                <a:cxn ang="0">
                  <a:pos x="13" y="19"/>
                </a:cxn>
                <a:cxn ang="0">
                  <a:pos x="12" y="20"/>
                </a:cxn>
                <a:cxn ang="0">
                  <a:pos x="6" y="20"/>
                </a:cxn>
                <a:cxn ang="0">
                  <a:pos x="5" y="19"/>
                </a:cxn>
                <a:cxn ang="0">
                  <a:pos x="2" y="17"/>
                </a:cxn>
                <a:cxn ang="0">
                  <a:pos x="0" y="16"/>
                </a:cxn>
                <a:cxn ang="0">
                  <a:pos x="0" y="6"/>
                </a:cxn>
                <a:cxn ang="0">
                  <a:pos x="2" y="3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9" y="0"/>
                </a:cxn>
              </a:cxnLst>
              <a:rect l="0" t="0" r="r" b="b"/>
              <a:pathLst>
                <a:path w="19" h="20">
                  <a:moveTo>
                    <a:pt x="9" y="0"/>
                  </a:moveTo>
                  <a:lnTo>
                    <a:pt x="12" y="2"/>
                  </a:lnTo>
                  <a:lnTo>
                    <a:pt x="16" y="3"/>
                  </a:lnTo>
                  <a:lnTo>
                    <a:pt x="17" y="6"/>
                  </a:lnTo>
                  <a:lnTo>
                    <a:pt x="19" y="7"/>
                  </a:lnTo>
                  <a:lnTo>
                    <a:pt x="19" y="13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3" y="19"/>
                  </a:lnTo>
                  <a:lnTo>
                    <a:pt x="12" y="20"/>
                  </a:lnTo>
                  <a:lnTo>
                    <a:pt x="6" y="20"/>
                  </a:lnTo>
                  <a:lnTo>
                    <a:pt x="5" y="19"/>
                  </a:lnTo>
                  <a:lnTo>
                    <a:pt x="2" y="17"/>
                  </a:lnTo>
                  <a:lnTo>
                    <a:pt x="0" y="16"/>
                  </a:lnTo>
                  <a:lnTo>
                    <a:pt x="0" y="6"/>
                  </a:lnTo>
                  <a:lnTo>
                    <a:pt x="2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420" name="Freeform 348"/>
            <p:cNvSpPr>
              <a:spLocks/>
            </p:cNvSpPr>
            <p:nvPr/>
          </p:nvSpPr>
          <p:spPr bwMode="auto">
            <a:xfrm>
              <a:off x="7553325" y="5753100"/>
              <a:ext cx="82550" cy="13017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52" y="0"/>
                </a:cxn>
                <a:cxn ang="0">
                  <a:pos x="45" y="14"/>
                </a:cxn>
                <a:cxn ang="0">
                  <a:pos x="14" y="14"/>
                </a:cxn>
                <a:cxn ang="0">
                  <a:pos x="10" y="23"/>
                </a:cxn>
                <a:cxn ang="0">
                  <a:pos x="28" y="25"/>
                </a:cxn>
                <a:cxn ang="0">
                  <a:pos x="42" y="32"/>
                </a:cxn>
                <a:cxn ang="0">
                  <a:pos x="47" y="37"/>
                </a:cxn>
                <a:cxn ang="0">
                  <a:pos x="50" y="41"/>
                </a:cxn>
                <a:cxn ang="0">
                  <a:pos x="52" y="52"/>
                </a:cxn>
                <a:cxn ang="0">
                  <a:pos x="51" y="61"/>
                </a:cxn>
                <a:cxn ang="0">
                  <a:pos x="48" y="68"/>
                </a:cxn>
                <a:cxn ang="0">
                  <a:pos x="47" y="72"/>
                </a:cxn>
                <a:cxn ang="0">
                  <a:pos x="44" y="75"/>
                </a:cxn>
                <a:cxn ang="0">
                  <a:pos x="35" y="78"/>
                </a:cxn>
                <a:cxn ang="0">
                  <a:pos x="30" y="81"/>
                </a:cxn>
                <a:cxn ang="0">
                  <a:pos x="25" y="82"/>
                </a:cxn>
                <a:cxn ang="0">
                  <a:pos x="10" y="82"/>
                </a:cxn>
                <a:cxn ang="0">
                  <a:pos x="7" y="81"/>
                </a:cxn>
                <a:cxn ang="0">
                  <a:pos x="4" y="78"/>
                </a:cxn>
                <a:cxn ang="0">
                  <a:pos x="1" y="77"/>
                </a:cxn>
                <a:cxn ang="0">
                  <a:pos x="0" y="74"/>
                </a:cxn>
                <a:cxn ang="0">
                  <a:pos x="0" y="72"/>
                </a:cxn>
                <a:cxn ang="0">
                  <a:pos x="1" y="69"/>
                </a:cxn>
                <a:cxn ang="0">
                  <a:pos x="4" y="67"/>
                </a:cxn>
                <a:cxn ang="0">
                  <a:pos x="7" y="65"/>
                </a:cxn>
                <a:cxn ang="0">
                  <a:pos x="8" y="65"/>
                </a:cxn>
                <a:cxn ang="0">
                  <a:pos x="10" y="67"/>
                </a:cxn>
                <a:cxn ang="0">
                  <a:pos x="11" y="67"/>
                </a:cxn>
                <a:cxn ang="0">
                  <a:pos x="13" y="68"/>
                </a:cxn>
                <a:cxn ang="0">
                  <a:pos x="15" y="69"/>
                </a:cxn>
                <a:cxn ang="0">
                  <a:pos x="18" y="72"/>
                </a:cxn>
                <a:cxn ang="0">
                  <a:pos x="24" y="75"/>
                </a:cxn>
                <a:cxn ang="0">
                  <a:pos x="25" y="75"/>
                </a:cxn>
                <a:cxn ang="0">
                  <a:pos x="27" y="77"/>
                </a:cxn>
                <a:cxn ang="0">
                  <a:pos x="32" y="77"/>
                </a:cxn>
                <a:cxn ang="0">
                  <a:pos x="38" y="74"/>
                </a:cxn>
                <a:cxn ang="0">
                  <a:pos x="41" y="68"/>
                </a:cxn>
                <a:cxn ang="0">
                  <a:pos x="42" y="64"/>
                </a:cxn>
                <a:cxn ang="0">
                  <a:pos x="41" y="59"/>
                </a:cxn>
                <a:cxn ang="0">
                  <a:pos x="40" y="54"/>
                </a:cxn>
                <a:cxn ang="0">
                  <a:pos x="35" y="51"/>
                </a:cxn>
                <a:cxn ang="0">
                  <a:pos x="31" y="47"/>
                </a:cxn>
                <a:cxn ang="0">
                  <a:pos x="20" y="42"/>
                </a:cxn>
                <a:cxn ang="0">
                  <a:pos x="5" y="40"/>
                </a:cxn>
                <a:cxn ang="0">
                  <a:pos x="0" y="40"/>
                </a:cxn>
                <a:cxn ang="0">
                  <a:pos x="15" y="0"/>
                </a:cxn>
              </a:cxnLst>
              <a:rect l="0" t="0" r="r" b="b"/>
              <a:pathLst>
                <a:path w="52" h="82">
                  <a:moveTo>
                    <a:pt x="15" y="0"/>
                  </a:moveTo>
                  <a:lnTo>
                    <a:pt x="52" y="0"/>
                  </a:lnTo>
                  <a:lnTo>
                    <a:pt x="45" y="14"/>
                  </a:lnTo>
                  <a:lnTo>
                    <a:pt x="14" y="14"/>
                  </a:lnTo>
                  <a:lnTo>
                    <a:pt x="10" y="23"/>
                  </a:lnTo>
                  <a:lnTo>
                    <a:pt x="28" y="25"/>
                  </a:lnTo>
                  <a:lnTo>
                    <a:pt x="42" y="32"/>
                  </a:lnTo>
                  <a:lnTo>
                    <a:pt x="47" y="37"/>
                  </a:lnTo>
                  <a:lnTo>
                    <a:pt x="50" y="41"/>
                  </a:lnTo>
                  <a:lnTo>
                    <a:pt x="52" y="52"/>
                  </a:lnTo>
                  <a:lnTo>
                    <a:pt x="51" y="61"/>
                  </a:lnTo>
                  <a:lnTo>
                    <a:pt x="48" y="68"/>
                  </a:lnTo>
                  <a:lnTo>
                    <a:pt x="47" y="72"/>
                  </a:lnTo>
                  <a:lnTo>
                    <a:pt x="44" y="75"/>
                  </a:lnTo>
                  <a:lnTo>
                    <a:pt x="35" y="78"/>
                  </a:lnTo>
                  <a:lnTo>
                    <a:pt x="30" y="81"/>
                  </a:lnTo>
                  <a:lnTo>
                    <a:pt x="25" y="82"/>
                  </a:lnTo>
                  <a:lnTo>
                    <a:pt x="10" y="82"/>
                  </a:lnTo>
                  <a:lnTo>
                    <a:pt x="7" y="81"/>
                  </a:lnTo>
                  <a:lnTo>
                    <a:pt x="4" y="78"/>
                  </a:lnTo>
                  <a:lnTo>
                    <a:pt x="1" y="77"/>
                  </a:lnTo>
                  <a:lnTo>
                    <a:pt x="0" y="74"/>
                  </a:lnTo>
                  <a:lnTo>
                    <a:pt x="0" y="72"/>
                  </a:lnTo>
                  <a:lnTo>
                    <a:pt x="1" y="69"/>
                  </a:lnTo>
                  <a:lnTo>
                    <a:pt x="4" y="67"/>
                  </a:lnTo>
                  <a:lnTo>
                    <a:pt x="7" y="65"/>
                  </a:lnTo>
                  <a:lnTo>
                    <a:pt x="8" y="65"/>
                  </a:lnTo>
                  <a:lnTo>
                    <a:pt x="10" y="67"/>
                  </a:lnTo>
                  <a:lnTo>
                    <a:pt x="11" y="67"/>
                  </a:lnTo>
                  <a:lnTo>
                    <a:pt x="13" y="68"/>
                  </a:lnTo>
                  <a:lnTo>
                    <a:pt x="15" y="69"/>
                  </a:lnTo>
                  <a:lnTo>
                    <a:pt x="18" y="72"/>
                  </a:lnTo>
                  <a:lnTo>
                    <a:pt x="24" y="75"/>
                  </a:lnTo>
                  <a:lnTo>
                    <a:pt x="25" y="75"/>
                  </a:lnTo>
                  <a:lnTo>
                    <a:pt x="27" y="77"/>
                  </a:lnTo>
                  <a:lnTo>
                    <a:pt x="32" y="77"/>
                  </a:lnTo>
                  <a:lnTo>
                    <a:pt x="38" y="74"/>
                  </a:lnTo>
                  <a:lnTo>
                    <a:pt x="41" y="68"/>
                  </a:lnTo>
                  <a:lnTo>
                    <a:pt x="42" y="64"/>
                  </a:lnTo>
                  <a:lnTo>
                    <a:pt x="41" y="59"/>
                  </a:lnTo>
                  <a:lnTo>
                    <a:pt x="40" y="54"/>
                  </a:lnTo>
                  <a:lnTo>
                    <a:pt x="35" y="51"/>
                  </a:lnTo>
                  <a:lnTo>
                    <a:pt x="31" y="47"/>
                  </a:lnTo>
                  <a:lnTo>
                    <a:pt x="20" y="42"/>
                  </a:lnTo>
                  <a:lnTo>
                    <a:pt x="5" y="40"/>
                  </a:lnTo>
                  <a:lnTo>
                    <a:pt x="0" y="4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421" name="Freeform 349"/>
            <p:cNvSpPr>
              <a:spLocks noEditPoints="1"/>
            </p:cNvSpPr>
            <p:nvPr/>
          </p:nvSpPr>
          <p:spPr bwMode="auto">
            <a:xfrm>
              <a:off x="7812088" y="5749925"/>
              <a:ext cx="80963" cy="133350"/>
            </a:xfrm>
            <a:custGeom>
              <a:avLst/>
              <a:gdLst/>
              <a:ahLst/>
              <a:cxnLst>
                <a:cxn ang="0">
                  <a:pos x="51" y="42"/>
                </a:cxn>
                <a:cxn ang="0">
                  <a:pos x="51" y="53"/>
                </a:cxn>
                <a:cxn ang="0">
                  <a:pos x="49" y="64"/>
                </a:cxn>
                <a:cxn ang="0">
                  <a:pos x="46" y="73"/>
                </a:cxn>
                <a:cxn ang="0">
                  <a:pos x="43" y="76"/>
                </a:cxn>
                <a:cxn ang="0">
                  <a:pos x="39" y="79"/>
                </a:cxn>
                <a:cxn ang="0">
                  <a:pos x="36" y="81"/>
                </a:cxn>
                <a:cxn ang="0">
                  <a:pos x="33" y="83"/>
                </a:cxn>
                <a:cxn ang="0">
                  <a:pos x="29" y="84"/>
                </a:cxn>
                <a:cxn ang="0">
                  <a:pos x="22" y="84"/>
                </a:cxn>
                <a:cxn ang="0">
                  <a:pos x="19" y="83"/>
                </a:cxn>
                <a:cxn ang="0">
                  <a:pos x="14" y="81"/>
                </a:cxn>
                <a:cxn ang="0">
                  <a:pos x="12" y="77"/>
                </a:cxn>
                <a:cxn ang="0">
                  <a:pos x="7" y="73"/>
                </a:cxn>
                <a:cxn ang="0">
                  <a:pos x="6" y="70"/>
                </a:cxn>
                <a:cxn ang="0">
                  <a:pos x="3" y="66"/>
                </a:cxn>
                <a:cxn ang="0">
                  <a:pos x="2" y="63"/>
                </a:cxn>
                <a:cxn ang="0">
                  <a:pos x="0" y="53"/>
                </a:cxn>
                <a:cxn ang="0">
                  <a:pos x="0" y="30"/>
                </a:cxn>
                <a:cxn ang="0">
                  <a:pos x="3" y="19"/>
                </a:cxn>
                <a:cxn ang="0">
                  <a:pos x="6" y="13"/>
                </a:cxn>
                <a:cxn ang="0">
                  <a:pos x="9" y="9"/>
                </a:cxn>
                <a:cxn ang="0">
                  <a:pos x="13" y="5"/>
                </a:cxn>
                <a:cxn ang="0">
                  <a:pos x="17" y="2"/>
                </a:cxn>
                <a:cxn ang="0">
                  <a:pos x="22" y="0"/>
                </a:cxn>
                <a:cxn ang="0">
                  <a:pos x="30" y="0"/>
                </a:cxn>
                <a:cxn ang="0">
                  <a:pos x="34" y="2"/>
                </a:cxn>
                <a:cxn ang="0">
                  <a:pos x="39" y="5"/>
                </a:cxn>
                <a:cxn ang="0">
                  <a:pos x="43" y="9"/>
                </a:cxn>
                <a:cxn ang="0">
                  <a:pos x="49" y="17"/>
                </a:cxn>
                <a:cxn ang="0">
                  <a:pos x="51" y="30"/>
                </a:cxn>
                <a:cxn ang="0">
                  <a:pos x="51" y="42"/>
                </a:cxn>
                <a:cxn ang="0">
                  <a:pos x="34" y="42"/>
                </a:cxn>
                <a:cxn ang="0">
                  <a:pos x="34" y="12"/>
                </a:cxn>
                <a:cxn ang="0">
                  <a:pos x="33" y="9"/>
                </a:cxn>
                <a:cxn ang="0">
                  <a:pos x="29" y="5"/>
                </a:cxn>
                <a:cxn ang="0">
                  <a:pos x="22" y="5"/>
                </a:cxn>
                <a:cxn ang="0">
                  <a:pos x="20" y="7"/>
                </a:cxn>
                <a:cxn ang="0">
                  <a:pos x="19" y="9"/>
                </a:cxn>
                <a:cxn ang="0">
                  <a:pos x="19" y="13"/>
                </a:cxn>
                <a:cxn ang="0">
                  <a:pos x="17" y="19"/>
                </a:cxn>
                <a:cxn ang="0">
                  <a:pos x="17" y="64"/>
                </a:cxn>
                <a:cxn ang="0">
                  <a:pos x="19" y="69"/>
                </a:cxn>
                <a:cxn ang="0">
                  <a:pos x="19" y="73"/>
                </a:cxn>
                <a:cxn ang="0">
                  <a:pos x="22" y="79"/>
                </a:cxn>
                <a:cxn ang="0">
                  <a:pos x="23" y="80"/>
                </a:cxn>
                <a:cxn ang="0">
                  <a:pos x="27" y="80"/>
                </a:cxn>
                <a:cxn ang="0">
                  <a:pos x="30" y="79"/>
                </a:cxn>
                <a:cxn ang="0">
                  <a:pos x="30" y="77"/>
                </a:cxn>
                <a:cxn ang="0">
                  <a:pos x="33" y="74"/>
                </a:cxn>
                <a:cxn ang="0">
                  <a:pos x="34" y="71"/>
                </a:cxn>
                <a:cxn ang="0">
                  <a:pos x="34" y="67"/>
                </a:cxn>
                <a:cxn ang="0">
                  <a:pos x="34" y="42"/>
                </a:cxn>
              </a:cxnLst>
              <a:rect l="0" t="0" r="r" b="b"/>
              <a:pathLst>
                <a:path w="51" h="84">
                  <a:moveTo>
                    <a:pt x="51" y="42"/>
                  </a:moveTo>
                  <a:lnTo>
                    <a:pt x="51" y="53"/>
                  </a:lnTo>
                  <a:lnTo>
                    <a:pt x="49" y="64"/>
                  </a:lnTo>
                  <a:lnTo>
                    <a:pt x="46" y="73"/>
                  </a:lnTo>
                  <a:lnTo>
                    <a:pt x="43" y="76"/>
                  </a:lnTo>
                  <a:lnTo>
                    <a:pt x="39" y="79"/>
                  </a:lnTo>
                  <a:lnTo>
                    <a:pt x="36" y="81"/>
                  </a:lnTo>
                  <a:lnTo>
                    <a:pt x="33" y="83"/>
                  </a:lnTo>
                  <a:lnTo>
                    <a:pt x="29" y="84"/>
                  </a:lnTo>
                  <a:lnTo>
                    <a:pt x="22" y="84"/>
                  </a:lnTo>
                  <a:lnTo>
                    <a:pt x="19" y="83"/>
                  </a:lnTo>
                  <a:lnTo>
                    <a:pt x="14" y="81"/>
                  </a:lnTo>
                  <a:lnTo>
                    <a:pt x="12" y="77"/>
                  </a:lnTo>
                  <a:lnTo>
                    <a:pt x="7" y="73"/>
                  </a:lnTo>
                  <a:lnTo>
                    <a:pt x="6" y="70"/>
                  </a:lnTo>
                  <a:lnTo>
                    <a:pt x="3" y="66"/>
                  </a:lnTo>
                  <a:lnTo>
                    <a:pt x="2" y="63"/>
                  </a:lnTo>
                  <a:lnTo>
                    <a:pt x="0" y="53"/>
                  </a:lnTo>
                  <a:lnTo>
                    <a:pt x="0" y="30"/>
                  </a:lnTo>
                  <a:lnTo>
                    <a:pt x="3" y="19"/>
                  </a:lnTo>
                  <a:lnTo>
                    <a:pt x="6" y="13"/>
                  </a:lnTo>
                  <a:lnTo>
                    <a:pt x="9" y="9"/>
                  </a:lnTo>
                  <a:lnTo>
                    <a:pt x="13" y="5"/>
                  </a:lnTo>
                  <a:lnTo>
                    <a:pt x="17" y="2"/>
                  </a:lnTo>
                  <a:lnTo>
                    <a:pt x="22" y="0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39" y="5"/>
                  </a:lnTo>
                  <a:lnTo>
                    <a:pt x="43" y="9"/>
                  </a:lnTo>
                  <a:lnTo>
                    <a:pt x="49" y="17"/>
                  </a:lnTo>
                  <a:lnTo>
                    <a:pt x="51" y="30"/>
                  </a:lnTo>
                  <a:lnTo>
                    <a:pt x="51" y="42"/>
                  </a:lnTo>
                  <a:close/>
                  <a:moveTo>
                    <a:pt x="34" y="42"/>
                  </a:moveTo>
                  <a:lnTo>
                    <a:pt x="34" y="12"/>
                  </a:lnTo>
                  <a:lnTo>
                    <a:pt x="33" y="9"/>
                  </a:lnTo>
                  <a:lnTo>
                    <a:pt x="29" y="5"/>
                  </a:lnTo>
                  <a:lnTo>
                    <a:pt x="22" y="5"/>
                  </a:lnTo>
                  <a:lnTo>
                    <a:pt x="20" y="7"/>
                  </a:lnTo>
                  <a:lnTo>
                    <a:pt x="19" y="9"/>
                  </a:lnTo>
                  <a:lnTo>
                    <a:pt x="19" y="13"/>
                  </a:lnTo>
                  <a:lnTo>
                    <a:pt x="17" y="19"/>
                  </a:lnTo>
                  <a:lnTo>
                    <a:pt x="17" y="64"/>
                  </a:lnTo>
                  <a:lnTo>
                    <a:pt x="19" y="69"/>
                  </a:lnTo>
                  <a:lnTo>
                    <a:pt x="19" y="73"/>
                  </a:lnTo>
                  <a:lnTo>
                    <a:pt x="22" y="79"/>
                  </a:lnTo>
                  <a:lnTo>
                    <a:pt x="23" y="80"/>
                  </a:lnTo>
                  <a:lnTo>
                    <a:pt x="27" y="80"/>
                  </a:lnTo>
                  <a:lnTo>
                    <a:pt x="30" y="79"/>
                  </a:lnTo>
                  <a:lnTo>
                    <a:pt x="30" y="77"/>
                  </a:lnTo>
                  <a:lnTo>
                    <a:pt x="33" y="74"/>
                  </a:lnTo>
                  <a:lnTo>
                    <a:pt x="34" y="71"/>
                  </a:lnTo>
                  <a:lnTo>
                    <a:pt x="34" y="67"/>
                  </a:lnTo>
                  <a:lnTo>
                    <a:pt x="34" y="4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422" name="Freeform 350"/>
            <p:cNvSpPr>
              <a:spLocks/>
            </p:cNvSpPr>
            <p:nvPr/>
          </p:nvSpPr>
          <p:spPr bwMode="auto">
            <a:xfrm>
              <a:off x="7912100" y="5851525"/>
              <a:ext cx="28575" cy="317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1" y="2"/>
                </a:cxn>
                <a:cxn ang="0">
                  <a:pos x="15" y="3"/>
                </a:cxn>
                <a:cxn ang="0">
                  <a:pos x="17" y="6"/>
                </a:cxn>
                <a:cxn ang="0">
                  <a:pos x="18" y="7"/>
                </a:cxn>
                <a:cxn ang="0">
                  <a:pos x="18" y="13"/>
                </a:cxn>
                <a:cxn ang="0">
                  <a:pos x="17" y="16"/>
                </a:cxn>
                <a:cxn ang="0">
                  <a:pos x="15" y="17"/>
                </a:cxn>
                <a:cxn ang="0">
                  <a:pos x="13" y="19"/>
                </a:cxn>
                <a:cxn ang="0">
                  <a:pos x="11" y="20"/>
                </a:cxn>
                <a:cxn ang="0">
                  <a:pos x="5" y="20"/>
                </a:cxn>
                <a:cxn ang="0">
                  <a:pos x="4" y="19"/>
                </a:cxn>
                <a:cxn ang="0">
                  <a:pos x="1" y="17"/>
                </a:cxn>
                <a:cxn ang="0">
                  <a:pos x="0" y="16"/>
                </a:cxn>
                <a:cxn ang="0">
                  <a:pos x="0" y="6"/>
                </a:cxn>
                <a:cxn ang="0">
                  <a:pos x="1" y="3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8" y="0"/>
                </a:cxn>
              </a:cxnLst>
              <a:rect l="0" t="0" r="r" b="b"/>
              <a:pathLst>
                <a:path w="18" h="20">
                  <a:moveTo>
                    <a:pt x="8" y="0"/>
                  </a:moveTo>
                  <a:lnTo>
                    <a:pt x="11" y="2"/>
                  </a:lnTo>
                  <a:lnTo>
                    <a:pt x="15" y="3"/>
                  </a:lnTo>
                  <a:lnTo>
                    <a:pt x="17" y="6"/>
                  </a:lnTo>
                  <a:lnTo>
                    <a:pt x="18" y="7"/>
                  </a:lnTo>
                  <a:lnTo>
                    <a:pt x="18" y="13"/>
                  </a:lnTo>
                  <a:lnTo>
                    <a:pt x="17" y="16"/>
                  </a:lnTo>
                  <a:lnTo>
                    <a:pt x="15" y="17"/>
                  </a:lnTo>
                  <a:lnTo>
                    <a:pt x="13" y="19"/>
                  </a:lnTo>
                  <a:lnTo>
                    <a:pt x="11" y="20"/>
                  </a:lnTo>
                  <a:lnTo>
                    <a:pt x="5" y="20"/>
                  </a:lnTo>
                  <a:lnTo>
                    <a:pt x="4" y="19"/>
                  </a:lnTo>
                  <a:lnTo>
                    <a:pt x="1" y="17"/>
                  </a:lnTo>
                  <a:lnTo>
                    <a:pt x="0" y="16"/>
                  </a:lnTo>
                  <a:lnTo>
                    <a:pt x="0" y="6"/>
                  </a:lnTo>
                  <a:lnTo>
                    <a:pt x="1" y="3"/>
                  </a:lnTo>
                  <a:lnTo>
                    <a:pt x="4" y="2"/>
                  </a:lnTo>
                  <a:lnTo>
                    <a:pt x="5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423" name="Freeform 351"/>
            <p:cNvSpPr>
              <a:spLocks/>
            </p:cNvSpPr>
            <p:nvPr/>
          </p:nvSpPr>
          <p:spPr bwMode="auto">
            <a:xfrm>
              <a:off x="7956550" y="5753100"/>
              <a:ext cx="85725" cy="128588"/>
            </a:xfrm>
            <a:custGeom>
              <a:avLst/>
              <a:gdLst/>
              <a:ahLst/>
              <a:cxnLst>
                <a:cxn ang="0">
                  <a:pos x="19" y="81"/>
                </a:cxn>
                <a:cxn ang="0">
                  <a:pos x="40" y="14"/>
                </a:cxn>
                <a:cxn ang="0">
                  <a:pos x="23" y="14"/>
                </a:cxn>
                <a:cxn ang="0">
                  <a:pos x="14" y="15"/>
                </a:cxn>
                <a:cxn ang="0">
                  <a:pos x="7" y="17"/>
                </a:cxn>
                <a:cxn ang="0">
                  <a:pos x="4" y="20"/>
                </a:cxn>
                <a:cxn ang="0">
                  <a:pos x="3" y="24"/>
                </a:cxn>
                <a:cxn ang="0">
                  <a:pos x="0" y="24"/>
                </a:cxn>
                <a:cxn ang="0">
                  <a:pos x="7" y="0"/>
                </a:cxn>
                <a:cxn ang="0">
                  <a:pos x="54" y="0"/>
                </a:cxn>
                <a:cxn ang="0">
                  <a:pos x="26" y="81"/>
                </a:cxn>
                <a:cxn ang="0">
                  <a:pos x="19" y="81"/>
                </a:cxn>
              </a:cxnLst>
              <a:rect l="0" t="0" r="r" b="b"/>
              <a:pathLst>
                <a:path w="54" h="81">
                  <a:moveTo>
                    <a:pt x="19" y="81"/>
                  </a:moveTo>
                  <a:lnTo>
                    <a:pt x="40" y="14"/>
                  </a:lnTo>
                  <a:lnTo>
                    <a:pt x="23" y="14"/>
                  </a:lnTo>
                  <a:lnTo>
                    <a:pt x="14" y="15"/>
                  </a:lnTo>
                  <a:lnTo>
                    <a:pt x="7" y="17"/>
                  </a:lnTo>
                  <a:lnTo>
                    <a:pt x="4" y="20"/>
                  </a:lnTo>
                  <a:lnTo>
                    <a:pt x="3" y="24"/>
                  </a:lnTo>
                  <a:lnTo>
                    <a:pt x="0" y="24"/>
                  </a:lnTo>
                  <a:lnTo>
                    <a:pt x="7" y="0"/>
                  </a:lnTo>
                  <a:lnTo>
                    <a:pt x="54" y="0"/>
                  </a:lnTo>
                  <a:lnTo>
                    <a:pt x="26" y="81"/>
                  </a:lnTo>
                  <a:lnTo>
                    <a:pt x="19" y="8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424" name="Freeform 352"/>
            <p:cNvSpPr>
              <a:spLocks/>
            </p:cNvSpPr>
            <p:nvPr/>
          </p:nvSpPr>
          <p:spPr bwMode="auto">
            <a:xfrm>
              <a:off x="8053388" y="5753100"/>
              <a:ext cx="84138" cy="13017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53" y="0"/>
                </a:cxn>
                <a:cxn ang="0">
                  <a:pos x="46" y="14"/>
                </a:cxn>
                <a:cxn ang="0">
                  <a:pos x="14" y="14"/>
                </a:cxn>
                <a:cxn ang="0">
                  <a:pos x="10" y="23"/>
                </a:cxn>
                <a:cxn ang="0">
                  <a:pos x="29" y="25"/>
                </a:cxn>
                <a:cxn ang="0">
                  <a:pos x="43" y="32"/>
                </a:cxn>
                <a:cxn ang="0">
                  <a:pos x="47" y="37"/>
                </a:cxn>
                <a:cxn ang="0">
                  <a:pos x="50" y="41"/>
                </a:cxn>
                <a:cxn ang="0">
                  <a:pos x="53" y="52"/>
                </a:cxn>
                <a:cxn ang="0">
                  <a:pos x="51" y="61"/>
                </a:cxn>
                <a:cxn ang="0">
                  <a:pos x="49" y="68"/>
                </a:cxn>
                <a:cxn ang="0">
                  <a:pos x="46" y="72"/>
                </a:cxn>
                <a:cxn ang="0">
                  <a:pos x="44" y="75"/>
                </a:cxn>
                <a:cxn ang="0">
                  <a:pos x="36" y="78"/>
                </a:cxn>
                <a:cxn ang="0">
                  <a:pos x="30" y="81"/>
                </a:cxn>
                <a:cxn ang="0">
                  <a:pos x="26" y="82"/>
                </a:cxn>
                <a:cxn ang="0">
                  <a:pos x="10" y="82"/>
                </a:cxn>
                <a:cxn ang="0">
                  <a:pos x="7" y="81"/>
                </a:cxn>
                <a:cxn ang="0">
                  <a:pos x="5" y="78"/>
                </a:cxn>
                <a:cxn ang="0">
                  <a:pos x="2" y="77"/>
                </a:cxn>
                <a:cxn ang="0">
                  <a:pos x="0" y="74"/>
                </a:cxn>
                <a:cxn ang="0">
                  <a:pos x="0" y="72"/>
                </a:cxn>
                <a:cxn ang="0">
                  <a:pos x="2" y="69"/>
                </a:cxn>
                <a:cxn ang="0">
                  <a:pos x="6" y="65"/>
                </a:cxn>
                <a:cxn ang="0">
                  <a:pos x="7" y="65"/>
                </a:cxn>
                <a:cxn ang="0">
                  <a:pos x="10" y="67"/>
                </a:cxn>
                <a:cxn ang="0">
                  <a:pos x="12" y="67"/>
                </a:cxn>
                <a:cxn ang="0">
                  <a:pos x="13" y="68"/>
                </a:cxn>
                <a:cxn ang="0">
                  <a:pos x="16" y="69"/>
                </a:cxn>
                <a:cxn ang="0">
                  <a:pos x="19" y="72"/>
                </a:cxn>
                <a:cxn ang="0">
                  <a:pos x="24" y="75"/>
                </a:cxn>
                <a:cxn ang="0">
                  <a:pos x="26" y="75"/>
                </a:cxn>
                <a:cxn ang="0">
                  <a:pos x="27" y="77"/>
                </a:cxn>
                <a:cxn ang="0">
                  <a:pos x="33" y="77"/>
                </a:cxn>
                <a:cxn ang="0">
                  <a:pos x="39" y="74"/>
                </a:cxn>
                <a:cxn ang="0">
                  <a:pos x="41" y="68"/>
                </a:cxn>
                <a:cxn ang="0">
                  <a:pos x="43" y="64"/>
                </a:cxn>
                <a:cxn ang="0">
                  <a:pos x="41" y="59"/>
                </a:cxn>
                <a:cxn ang="0">
                  <a:pos x="40" y="54"/>
                </a:cxn>
                <a:cxn ang="0">
                  <a:pos x="36" y="51"/>
                </a:cxn>
                <a:cxn ang="0">
                  <a:pos x="32" y="47"/>
                </a:cxn>
                <a:cxn ang="0">
                  <a:pos x="20" y="42"/>
                </a:cxn>
                <a:cxn ang="0">
                  <a:pos x="6" y="40"/>
                </a:cxn>
                <a:cxn ang="0">
                  <a:pos x="0" y="40"/>
                </a:cxn>
                <a:cxn ang="0">
                  <a:pos x="16" y="0"/>
                </a:cxn>
              </a:cxnLst>
              <a:rect l="0" t="0" r="r" b="b"/>
              <a:pathLst>
                <a:path w="53" h="82">
                  <a:moveTo>
                    <a:pt x="16" y="0"/>
                  </a:moveTo>
                  <a:lnTo>
                    <a:pt x="53" y="0"/>
                  </a:lnTo>
                  <a:lnTo>
                    <a:pt x="46" y="14"/>
                  </a:lnTo>
                  <a:lnTo>
                    <a:pt x="14" y="14"/>
                  </a:lnTo>
                  <a:lnTo>
                    <a:pt x="10" y="23"/>
                  </a:lnTo>
                  <a:lnTo>
                    <a:pt x="29" y="25"/>
                  </a:lnTo>
                  <a:lnTo>
                    <a:pt x="43" y="32"/>
                  </a:lnTo>
                  <a:lnTo>
                    <a:pt x="47" y="37"/>
                  </a:lnTo>
                  <a:lnTo>
                    <a:pt x="50" y="41"/>
                  </a:lnTo>
                  <a:lnTo>
                    <a:pt x="53" y="52"/>
                  </a:lnTo>
                  <a:lnTo>
                    <a:pt x="51" y="61"/>
                  </a:lnTo>
                  <a:lnTo>
                    <a:pt x="49" y="68"/>
                  </a:lnTo>
                  <a:lnTo>
                    <a:pt x="46" y="72"/>
                  </a:lnTo>
                  <a:lnTo>
                    <a:pt x="44" y="75"/>
                  </a:lnTo>
                  <a:lnTo>
                    <a:pt x="36" y="78"/>
                  </a:lnTo>
                  <a:lnTo>
                    <a:pt x="30" y="81"/>
                  </a:lnTo>
                  <a:lnTo>
                    <a:pt x="26" y="82"/>
                  </a:lnTo>
                  <a:lnTo>
                    <a:pt x="10" y="82"/>
                  </a:lnTo>
                  <a:lnTo>
                    <a:pt x="7" y="81"/>
                  </a:lnTo>
                  <a:lnTo>
                    <a:pt x="5" y="78"/>
                  </a:lnTo>
                  <a:lnTo>
                    <a:pt x="2" y="77"/>
                  </a:lnTo>
                  <a:lnTo>
                    <a:pt x="0" y="74"/>
                  </a:lnTo>
                  <a:lnTo>
                    <a:pt x="0" y="72"/>
                  </a:lnTo>
                  <a:lnTo>
                    <a:pt x="2" y="69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10" y="67"/>
                  </a:lnTo>
                  <a:lnTo>
                    <a:pt x="12" y="67"/>
                  </a:lnTo>
                  <a:lnTo>
                    <a:pt x="13" y="68"/>
                  </a:lnTo>
                  <a:lnTo>
                    <a:pt x="16" y="69"/>
                  </a:lnTo>
                  <a:lnTo>
                    <a:pt x="19" y="72"/>
                  </a:lnTo>
                  <a:lnTo>
                    <a:pt x="24" y="75"/>
                  </a:lnTo>
                  <a:lnTo>
                    <a:pt x="26" y="75"/>
                  </a:lnTo>
                  <a:lnTo>
                    <a:pt x="27" y="77"/>
                  </a:lnTo>
                  <a:lnTo>
                    <a:pt x="33" y="77"/>
                  </a:lnTo>
                  <a:lnTo>
                    <a:pt x="39" y="74"/>
                  </a:lnTo>
                  <a:lnTo>
                    <a:pt x="41" y="68"/>
                  </a:lnTo>
                  <a:lnTo>
                    <a:pt x="43" y="64"/>
                  </a:lnTo>
                  <a:lnTo>
                    <a:pt x="41" y="59"/>
                  </a:lnTo>
                  <a:lnTo>
                    <a:pt x="40" y="54"/>
                  </a:lnTo>
                  <a:lnTo>
                    <a:pt x="36" y="51"/>
                  </a:lnTo>
                  <a:lnTo>
                    <a:pt x="32" y="47"/>
                  </a:lnTo>
                  <a:lnTo>
                    <a:pt x="20" y="42"/>
                  </a:lnTo>
                  <a:lnTo>
                    <a:pt x="6" y="40"/>
                  </a:lnTo>
                  <a:lnTo>
                    <a:pt x="0" y="4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425" name="Line 353"/>
            <p:cNvSpPr>
              <a:spLocks noChangeShapeType="1"/>
            </p:cNvSpPr>
            <p:nvPr/>
          </p:nvSpPr>
          <p:spPr bwMode="auto">
            <a:xfrm>
              <a:off x="6616700" y="4975225"/>
              <a:ext cx="1790700" cy="15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426" name="Freeform 354"/>
            <p:cNvSpPr>
              <a:spLocks noEditPoints="1"/>
            </p:cNvSpPr>
            <p:nvPr/>
          </p:nvSpPr>
          <p:spPr bwMode="auto">
            <a:xfrm>
              <a:off x="6616700" y="4616450"/>
              <a:ext cx="1790700" cy="369888"/>
            </a:xfrm>
            <a:custGeom>
              <a:avLst/>
              <a:gdLst/>
              <a:ahLst/>
              <a:cxnLst>
                <a:cxn ang="0">
                  <a:pos x="64" y="179"/>
                </a:cxn>
                <a:cxn ang="0">
                  <a:pos x="644" y="179"/>
                </a:cxn>
                <a:cxn ang="0">
                  <a:pos x="635" y="176"/>
                </a:cxn>
                <a:cxn ang="0">
                  <a:pos x="186" y="22"/>
                </a:cxn>
                <a:cxn ang="0">
                  <a:pos x="269" y="0"/>
                </a:cxn>
                <a:cxn ang="0">
                  <a:pos x="299" y="2"/>
                </a:cxn>
                <a:cxn ang="0">
                  <a:pos x="330" y="17"/>
                </a:cxn>
                <a:cxn ang="0">
                  <a:pos x="358" y="28"/>
                </a:cxn>
                <a:cxn ang="0">
                  <a:pos x="391" y="47"/>
                </a:cxn>
                <a:cxn ang="0">
                  <a:pos x="505" y="116"/>
                </a:cxn>
                <a:cxn ang="0">
                  <a:pos x="571" y="150"/>
                </a:cxn>
                <a:cxn ang="0">
                  <a:pos x="594" y="160"/>
                </a:cxn>
                <a:cxn ang="0">
                  <a:pos x="657" y="183"/>
                </a:cxn>
                <a:cxn ang="0">
                  <a:pos x="685" y="190"/>
                </a:cxn>
                <a:cxn ang="0">
                  <a:pos x="864" y="213"/>
                </a:cxn>
                <a:cxn ang="0">
                  <a:pos x="1128" y="227"/>
                </a:cxn>
                <a:cxn ang="0">
                  <a:pos x="773" y="220"/>
                </a:cxn>
                <a:cxn ang="0">
                  <a:pos x="705" y="207"/>
                </a:cxn>
                <a:cxn ang="0">
                  <a:pos x="678" y="200"/>
                </a:cxn>
                <a:cxn ang="0">
                  <a:pos x="654" y="194"/>
                </a:cxn>
                <a:cxn ang="0">
                  <a:pos x="608" y="180"/>
                </a:cxn>
                <a:cxn ang="0">
                  <a:pos x="587" y="173"/>
                </a:cxn>
                <a:cxn ang="0">
                  <a:pos x="561" y="160"/>
                </a:cxn>
                <a:cxn ang="0">
                  <a:pos x="407" y="71"/>
                </a:cxn>
                <a:cxn ang="0">
                  <a:pos x="353" y="38"/>
                </a:cxn>
                <a:cxn ang="0">
                  <a:pos x="316" y="22"/>
                </a:cxn>
                <a:cxn ang="0">
                  <a:pos x="291" y="15"/>
                </a:cxn>
                <a:cxn ang="0">
                  <a:pos x="267" y="11"/>
                </a:cxn>
                <a:cxn ang="0">
                  <a:pos x="236" y="12"/>
                </a:cxn>
                <a:cxn ang="0">
                  <a:pos x="202" y="28"/>
                </a:cxn>
                <a:cxn ang="0">
                  <a:pos x="181" y="45"/>
                </a:cxn>
                <a:cxn ang="0">
                  <a:pos x="171" y="51"/>
                </a:cxn>
                <a:cxn ang="0">
                  <a:pos x="156" y="68"/>
                </a:cxn>
                <a:cxn ang="0">
                  <a:pos x="141" y="88"/>
                </a:cxn>
                <a:cxn ang="0">
                  <a:pos x="114" y="127"/>
                </a:cxn>
                <a:cxn ang="0">
                  <a:pos x="51" y="213"/>
                </a:cxn>
                <a:cxn ang="0">
                  <a:pos x="38" y="223"/>
                </a:cxn>
                <a:cxn ang="0">
                  <a:pos x="19" y="231"/>
                </a:cxn>
                <a:cxn ang="0">
                  <a:pos x="16" y="220"/>
                </a:cxn>
                <a:cxn ang="0">
                  <a:pos x="37" y="211"/>
                </a:cxn>
                <a:cxn ang="0">
                  <a:pos x="58" y="189"/>
                </a:cxn>
                <a:cxn ang="0">
                  <a:pos x="108" y="112"/>
                </a:cxn>
                <a:cxn ang="0">
                  <a:pos x="131" y="78"/>
                </a:cxn>
                <a:cxn ang="0">
                  <a:pos x="154" y="51"/>
                </a:cxn>
                <a:cxn ang="0">
                  <a:pos x="176" y="29"/>
                </a:cxn>
                <a:cxn ang="0">
                  <a:pos x="195" y="18"/>
                </a:cxn>
                <a:cxn ang="0">
                  <a:pos x="220" y="4"/>
                </a:cxn>
                <a:cxn ang="0">
                  <a:pos x="243" y="0"/>
                </a:cxn>
              </a:cxnLst>
              <a:rect l="0" t="0" r="r" b="b"/>
              <a:pathLst>
                <a:path w="1128" h="233">
                  <a:moveTo>
                    <a:pt x="705" y="207"/>
                  </a:moveTo>
                  <a:lnTo>
                    <a:pt x="706" y="207"/>
                  </a:lnTo>
                  <a:lnTo>
                    <a:pt x="705" y="207"/>
                  </a:lnTo>
                  <a:close/>
                  <a:moveTo>
                    <a:pt x="64" y="179"/>
                  </a:moveTo>
                  <a:lnTo>
                    <a:pt x="63" y="181"/>
                  </a:lnTo>
                  <a:lnTo>
                    <a:pt x="64" y="179"/>
                  </a:lnTo>
                  <a:close/>
                  <a:moveTo>
                    <a:pt x="640" y="177"/>
                  </a:moveTo>
                  <a:lnTo>
                    <a:pt x="644" y="179"/>
                  </a:lnTo>
                  <a:lnTo>
                    <a:pt x="640" y="177"/>
                  </a:lnTo>
                  <a:close/>
                  <a:moveTo>
                    <a:pt x="635" y="176"/>
                  </a:moveTo>
                  <a:lnTo>
                    <a:pt x="640" y="177"/>
                  </a:lnTo>
                  <a:lnTo>
                    <a:pt x="635" y="176"/>
                  </a:lnTo>
                  <a:close/>
                  <a:moveTo>
                    <a:pt x="436" y="74"/>
                  </a:moveTo>
                  <a:lnTo>
                    <a:pt x="442" y="76"/>
                  </a:lnTo>
                  <a:lnTo>
                    <a:pt x="436" y="74"/>
                  </a:lnTo>
                  <a:close/>
                  <a:moveTo>
                    <a:pt x="186" y="22"/>
                  </a:moveTo>
                  <a:lnTo>
                    <a:pt x="183" y="24"/>
                  </a:lnTo>
                  <a:lnTo>
                    <a:pt x="186" y="22"/>
                  </a:lnTo>
                  <a:close/>
                  <a:moveTo>
                    <a:pt x="243" y="0"/>
                  </a:moveTo>
                  <a:lnTo>
                    <a:pt x="269" y="0"/>
                  </a:lnTo>
                  <a:lnTo>
                    <a:pt x="274" y="1"/>
                  </a:lnTo>
                  <a:lnTo>
                    <a:pt x="283" y="1"/>
                  </a:lnTo>
                  <a:lnTo>
                    <a:pt x="293" y="2"/>
                  </a:lnTo>
                  <a:lnTo>
                    <a:pt x="299" y="2"/>
                  </a:lnTo>
                  <a:lnTo>
                    <a:pt x="308" y="7"/>
                  </a:lnTo>
                  <a:lnTo>
                    <a:pt x="321" y="11"/>
                  </a:lnTo>
                  <a:lnTo>
                    <a:pt x="318" y="11"/>
                  </a:lnTo>
                  <a:lnTo>
                    <a:pt x="330" y="17"/>
                  </a:lnTo>
                  <a:lnTo>
                    <a:pt x="330" y="15"/>
                  </a:lnTo>
                  <a:lnTo>
                    <a:pt x="358" y="27"/>
                  </a:lnTo>
                  <a:lnTo>
                    <a:pt x="354" y="25"/>
                  </a:lnTo>
                  <a:lnTo>
                    <a:pt x="358" y="28"/>
                  </a:lnTo>
                  <a:lnTo>
                    <a:pt x="367" y="32"/>
                  </a:lnTo>
                  <a:lnTo>
                    <a:pt x="388" y="45"/>
                  </a:lnTo>
                  <a:lnTo>
                    <a:pt x="382" y="41"/>
                  </a:lnTo>
                  <a:lnTo>
                    <a:pt x="391" y="47"/>
                  </a:lnTo>
                  <a:lnTo>
                    <a:pt x="414" y="61"/>
                  </a:lnTo>
                  <a:lnTo>
                    <a:pt x="435" y="74"/>
                  </a:lnTo>
                  <a:lnTo>
                    <a:pt x="439" y="75"/>
                  </a:lnTo>
                  <a:lnTo>
                    <a:pt x="505" y="116"/>
                  </a:lnTo>
                  <a:lnTo>
                    <a:pt x="549" y="142"/>
                  </a:lnTo>
                  <a:lnTo>
                    <a:pt x="549" y="140"/>
                  </a:lnTo>
                  <a:lnTo>
                    <a:pt x="567" y="149"/>
                  </a:lnTo>
                  <a:lnTo>
                    <a:pt x="571" y="150"/>
                  </a:lnTo>
                  <a:lnTo>
                    <a:pt x="569" y="150"/>
                  </a:lnTo>
                  <a:lnTo>
                    <a:pt x="571" y="152"/>
                  </a:lnTo>
                  <a:lnTo>
                    <a:pt x="587" y="160"/>
                  </a:lnTo>
                  <a:lnTo>
                    <a:pt x="594" y="160"/>
                  </a:lnTo>
                  <a:lnTo>
                    <a:pt x="613" y="169"/>
                  </a:lnTo>
                  <a:lnTo>
                    <a:pt x="634" y="176"/>
                  </a:lnTo>
                  <a:lnTo>
                    <a:pt x="640" y="177"/>
                  </a:lnTo>
                  <a:lnTo>
                    <a:pt x="657" y="183"/>
                  </a:lnTo>
                  <a:lnTo>
                    <a:pt x="661" y="183"/>
                  </a:lnTo>
                  <a:lnTo>
                    <a:pt x="682" y="189"/>
                  </a:lnTo>
                  <a:lnTo>
                    <a:pt x="684" y="189"/>
                  </a:lnTo>
                  <a:lnTo>
                    <a:pt x="685" y="190"/>
                  </a:lnTo>
                  <a:lnTo>
                    <a:pt x="705" y="194"/>
                  </a:lnTo>
                  <a:lnTo>
                    <a:pt x="706" y="194"/>
                  </a:lnTo>
                  <a:lnTo>
                    <a:pt x="775" y="207"/>
                  </a:lnTo>
                  <a:lnTo>
                    <a:pt x="864" y="213"/>
                  </a:lnTo>
                  <a:lnTo>
                    <a:pt x="910" y="213"/>
                  </a:lnTo>
                  <a:lnTo>
                    <a:pt x="932" y="214"/>
                  </a:lnTo>
                  <a:lnTo>
                    <a:pt x="1128" y="214"/>
                  </a:lnTo>
                  <a:lnTo>
                    <a:pt x="1128" y="227"/>
                  </a:lnTo>
                  <a:lnTo>
                    <a:pt x="932" y="227"/>
                  </a:lnTo>
                  <a:lnTo>
                    <a:pt x="910" y="226"/>
                  </a:lnTo>
                  <a:lnTo>
                    <a:pt x="864" y="226"/>
                  </a:lnTo>
                  <a:lnTo>
                    <a:pt x="773" y="220"/>
                  </a:lnTo>
                  <a:lnTo>
                    <a:pt x="777" y="220"/>
                  </a:lnTo>
                  <a:lnTo>
                    <a:pt x="773" y="218"/>
                  </a:lnTo>
                  <a:lnTo>
                    <a:pt x="705" y="206"/>
                  </a:lnTo>
                  <a:lnTo>
                    <a:pt x="705" y="207"/>
                  </a:lnTo>
                  <a:lnTo>
                    <a:pt x="702" y="206"/>
                  </a:lnTo>
                  <a:lnTo>
                    <a:pt x="681" y="201"/>
                  </a:lnTo>
                  <a:lnTo>
                    <a:pt x="679" y="201"/>
                  </a:lnTo>
                  <a:lnTo>
                    <a:pt x="678" y="200"/>
                  </a:lnTo>
                  <a:lnTo>
                    <a:pt x="659" y="194"/>
                  </a:lnTo>
                  <a:lnTo>
                    <a:pt x="659" y="196"/>
                  </a:lnTo>
                  <a:lnTo>
                    <a:pt x="657" y="196"/>
                  </a:lnTo>
                  <a:lnTo>
                    <a:pt x="654" y="194"/>
                  </a:lnTo>
                  <a:lnTo>
                    <a:pt x="635" y="189"/>
                  </a:lnTo>
                  <a:lnTo>
                    <a:pt x="631" y="187"/>
                  </a:lnTo>
                  <a:lnTo>
                    <a:pt x="613" y="181"/>
                  </a:lnTo>
                  <a:lnTo>
                    <a:pt x="608" y="180"/>
                  </a:lnTo>
                  <a:lnTo>
                    <a:pt x="605" y="179"/>
                  </a:lnTo>
                  <a:lnTo>
                    <a:pt x="607" y="180"/>
                  </a:lnTo>
                  <a:lnTo>
                    <a:pt x="591" y="173"/>
                  </a:lnTo>
                  <a:lnTo>
                    <a:pt x="587" y="173"/>
                  </a:lnTo>
                  <a:lnTo>
                    <a:pt x="584" y="172"/>
                  </a:lnTo>
                  <a:lnTo>
                    <a:pt x="566" y="162"/>
                  </a:lnTo>
                  <a:lnTo>
                    <a:pt x="560" y="159"/>
                  </a:lnTo>
                  <a:lnTo>
                    <a:pt x="561" y="160"/>
                  </a:lnTo>
                  <a:lnTo>
                    <a:pt x="543" y="152"/>
                  </a:lnTo>
                  <a:lnTo>
                    <a:pt x="497" y="126"/>
                  </a:lnTo>
                  <a:lnTo>
                    <a:pt x="429" y="83"/>
                  </a:lnTo>
                  <a:lnTo>
                    <a:pt x="407" y="71"/>
                  </a:lnTo>
                  <a:lnTo>
                    <a:pt x="384" y="56"/>
                  </a:lnTo>
                  <a:lnTo>
                    <a:pt x="375" y="51"/>
                  </a:lnTo>
                  <a:lnTo>
                    <a:pt x="361" y="42"/>
                  </a:lnTo>
                  <a:lnTo>
                    <a:pt x="353" y="38"/>
                  </a:lnTo>
                  <a:lnTo>
                    <a:pt x="326" y="27"/>
                  </a:lnTo>
                  <a:lnTo>
                    <a:pt x="328" y="28"/>
                  </a:lnTo>
                  <a:lnTo>
                    <a:pt x="324" y="27"/>
                  </a:lnTo>
                  <a:lnTo>
                    <a:pt x="316" y="22"/>
                  </a:lnTo>
                  <a:lnTo>
                    <a:pt x="304" y="18"/>
                  </a:lnTo>
                  <a:lnTo>
                    <a:pt x="296" y="14"/>
                  </a:lnTo>
                  <a:lnTo>
                    <a:pt x="296" y="15"/>
                  </a:lnTo>
                  <a:lnTo>
                    <a:pt x="291" y="15"/>
                  </a:lnTo>
                  <a:lnTo>
                    <a:pt x="281" y="14"/>
                  </a:lnTo>
                  <a:lnTo>
                    <a:pt x="274" y="14"/>
                  </a:lnTo>
                  <a:lnTo>
                    <a:pt x="272" y="12"/>
                  </a:lnTo>
                  <a:lnTo>
                    <a:pt x="267" y="11"/>
                  </a:lnTo>
                  <a:lnTo>
                    <a:pt x="267" y="12"/>
                  </a:lnTo>
                  <a:lnTo>
                    <a:pt x="243" y="12"/>
                  </a:lnTo>
                  <a:lnTo>
                    <a:pt x="243" y="11"/>
                  </a:lnTo>
                  <a:lnTo>
                    <a:pt x="236" y="12"/>
                  </a:lnTo>
                  <a:lnTo>
                    <a:pt x="230" y="14"/>
                  </a:lnTo>
                  <a:lnTo>
                    <a:pt x="223" y="15"/>
                  </a:lnTo>
                  <a:lnTo>
                    <a:pt x="208" y="24"/>
                  </a:lnTo>
                  <a:lnTo>
                    <a:pt x="202" y="28"/>
                  </a:lnTo>
                  <a:lnTo>
                    <a:pt x="203" y="27"/>
                  </a:lnTo>
                  <a:lnTo>
                    <a:pt x="193" y="32"/>
                  </a:lnTo>
                  <a:lnTo>
                    <a:pt x="186" y="38"/>
                  </a:lnTo>
                  <a:lnTo>
                    <a:pt x="181" y="45"/>
                  </a:lnTo>
                  <a:lnTo>
                    <a:pt x="179" y="45"/>
                  </a:lnTo>
                  <a:lnTo>
                    <a:pt x="179" y="47"/>
                  </a:lnTo>
                  <a:lnTo>
                    <a:pt x="171" y="52"/>
                  </a:lnTo>
                  <a:lnTo>
                    <a:pt x="171" y="51"/>
                  </a:lnTo>
                  <a:lnTo>
                    <a:pt x="162" y="59"/>
                  </a:lnTo>
                  <a:lnTo>
                    <a:pt x="164" y="59"/>
                  </a:lnTo>
                  <a:lnTo>
                    <a:pt x="158" y="68"/>
                  </a:lnTo>
                  <a:lnTo>
                    <a:pt x="156" y="68"/>
                  </a:lnTo>
                  <a:lnTo>
                    <a:pt x="148" y="76"/>
                  </a:lnTo>
                  <a:lnTo>
                    <a:pt x="142" y="83"/>
                  </a:lnTo>
                  <a:lnTo>
                    <a:pt x="142" y="85"/>
                  </a:lnTo>
                  <a:lnTo>
                    <a:pt x="141" y="88"/>
                  </a:lnTo>
                  <a:lnTo>
                    <a:pt x="132" y="101"/>
                  </a:lnTo>
                  <a:lnTo>
                    <a:pt x="118" y="119"/>
                  </a:lnTo>
                  <a:lnTo>
                    <a:pt x="112" y="129"/>
                  </a:lnTo>
                  <a:lnTo>
                    <a:pt x="114" y="127"/>
                  </a:lnTo>
                  <a:lnTo>
                    <a:pt x="95" y="154"/>
                  </a:lnTo>
                  <a:lnTo>
                    <a:pt x="73" y="189"/>
                  </a:lnTo>
                  <a:lnTo>
                    <a:pt x="68" y="196"/>
                  </a:lnTo>
                  <a:lnTo>
                    <a:pt x="51" y="213"/>
                  </a:lnTo>
                  <a:lnTo>
                    <a:pt x="51" y="216"/>
                  </a:lnTo>
                  <a:lnTo>
                    <a:pt x="48" y="218"/>
                  </a:lnTo>
                  <a:lnTo>
                    <a:pt x="43" y="223"/>
                  </a:lnTo>
                  <a:lnTo>
                    <a:pt x="38" y="223"/>
                  </a:lnTo>
                  <a:lnTo>
                    <a:pt x="38" y="224"/>
                  </a:lnTo>
                  <a:lnTo>
                    <a:pt x="33" y="228"/>
                  </a:lnTo>
                  <a:lnTo>
                    <a:pt x="30" y="228"/>
                  </a:lnTo>
                  <a:lnTo>
                    <a:pt x="19" y="231"/>
                  </a:lnTo>
                  <a:lnTo>
                    <a:pt x="16" y="233"/>
                  </a:lnTo>
                  <a:lnTo>
                    <a:pt x="0" y="233"/>
                  </a:lnTo>
                  <a:lnTo>
                    <a:pt x="0" y="220"/>
                  </a:lnTo>
                  <a:lnTo>
                    <a:pt x="16" y="220"/>
                  </a:lnTo>
                  <a:lnTo>
                    <a:pt x="27" y="217"/>
                  </a:lnTo>
                  <a:lnTo>
                    <a:pt x="31" y="214"/>
                  </a:lnTo>
                  <a:lnTo>
                    <a:pt x="33" y="213"/>
                  </a:lnTo>
                  <a:lnTo>
                    <a:pt x="37" y="211"/>
                  </a:lnTo>
                  <a:lnTo>
                    <a:pt x="38" y="211"/>
                  </a:lnTo>
                  <a:lnTo>
                    <a:pt x="38" y="210"/>
                  </a:lnTo>
                  <a:lnTo>
                    <a:pt x="40" y="207"/>
                  </a:lnTo>
                  <a:lnTo>
                    <a:pt x="58" y="189"/>
                  </a:lnTo>
                  <a:lnTo>
                    <a:pt x="63" y="181"/>
                  </a:lnTo>
                  <a:lnTo>
                    <a:pt x="85" y="147"/>
                  </a:lnTo>
                  <a:lnTo>
                    <a:pt x="104" y="120"/>
                  </a:lnTo>
                  <a:lnTo>
                    <a:pt x="108" y="112"/>
                  </a:lnTo>
                  <a:lnTo>
                    <a:pt x="122" y="93"/>
                  </a:lnTo>
                  <a:lnTo>
                    <a:pt x="129" y="83"/>
                  </a:lnTo>
                  <a:lnTo>
                    <a:pt x="129" y="81"/>
                  </a:lnTo>
                  <a:lnTo>
                    <a:pt x="131" y="78"/>
                  </a:lnTo>
                  <a:lnTo>
                    <a:pt x="139" y="68"/>
                  </a:lnTo>
                  <a:lnTo>
                    <a:pt x="148" y="59"/>
                  </a:lnTo>
                  <a:lnTo>
                    <a:pt x="154" y="52"/>
                  </a:lnTo>
                  <a:lnTo>
                    <a:pt x="154" y="51"/>
                  </a:lnTo>
                  <a:lnTo>
                    <a:pt x="162" y="42"/>
                  </a:lnTo>
                  <a:lnTo>
                    <a:pt x="164" y="42"/>
                  </a:lnTo>
                  <a:lnTo>
                    <a:pt x="171" y="37"/>
                  </a:lnTo>
                  <a:lnTo>
                    <a:pt x="176" y="29"/>
                  </a:lnTo>
                  <a:lnTo>
                    <a:pt x="176" y="28"/>
                  </a:lnTo>
                  <a:lnTo>
                    <a:pt x="178" y="28"/>
                  </a:lnTo>
                  <a:lnTo>
                    <a:pt x="186" y="22"/>
                  </a:lnTo>
                  <a:lnTo>
                    <a:pt x="195" y="18"/>
                  </a:lnTo>
                  <a:lnTo>
                    <a:pt x="200" y="14"/>
                  </a:lnTo>
                  <a:lnTo>
                    <a:pt x="218" y="5"/>
                  </a:lnTo>
                  <a:lnTo>
                    <a:pt x="219" y="4"/>
                  </a:lnTo>
                  <a:lnTo>
                    <a:pt x="220" y="4"/>
                  </a:lnTo>
                  <a:lnTo>
                    <a:pt x="227" y="2"/>
                  </a:lnTo>
                  <a:lnTo>
                    <a:pt x="233" y="1"/>
                  </a:lnTo>
                  <a:lnTo>
                    <a:pt x="235" y="1"/>
                  </a:lnTo>
                  <a:lnTo>
                    <a:pt x="24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427" name="Freeform 355"/>
            <p:cNvSpPr>
              <a:spLocks noEditPoints="1"/>
            </p:cNvSpPr>
            <p:nvPr/>
          </p:nvSpPr>
          <p:spPr bwMode="auto">
            <a:xfrm>
              <a:off x="6616700" y="4130675"/>
              <a:ext cx="1790700" cy="855663"/>
            </a:xfrm>
            <a:custGeom>
              <a:avLst/>
              <a:gdLst/>
              <a:ahLst/>
              <a:cxnLst>
                <a:cxn ang="0">
                  <a:pos x="65" y="453"/>
                </a:cxn>
                <a:cxn ang="0">
                  <a:pos x="544" y="208"/>
                </a:cxn>
                <a:cxn ang="0">
                  <a:pos x="154" y="203"/>
                </a:cxn>
                <a:cxn ang="0">
                  <a:pos x="453" y="114"/>
                </a:cxn>
                <a:cxn ang="0">
                  <a:pos x="216" y="71"/>
                </a:cxn>
                <a:cxn ang="0">
                  <a:pos x="330" y="0"/>
                </a:cxn>
                <a:cxn ang="0">
                  <a:pos x="365" y="13"/>
                </a:cxn>
                <a:cxn ang="0">
                  <a:pos x="389" y="31"/>
                </a:cxn>
                <a:cxn ang="0">
                  <a:pos x="436" y="73"/>
                </a:cxn>
                <a:cxn ang="0">
                  <a:pos x="459" y="100"/>
                </a:cxn>
                <a:cxn ang="0">
                  <a:pos x="499" y="148"/>
                </a:cxn>
                <a:cxn ang="0">
                  <a:pos x="544" y="208"/>
                </a:cxn>
                <a:cxn ang="0">
                  <a:pos x="618" y="303"/>
                </a:cxn>
                <a:cxn ang="0">
                  <a:pos x="685" y="381"/>
                </a:cxn>
                <a:cxn ang="0">
                  <a:pos x="753" y="443"/>
                </a:cxn>
                <a:cxn ang="0">
                  <a:pos x="820" y="483"/>
                </a:cxn>
                <a:cxn ang="0">
                  <a:pos x="955" y="523"/>
                </a:cxn>
                <a:cxn ang="0">
                  <a:pos x="1046" y="526"/>
                </a:cxn>
                <a:cxn ang="0">
                  <a:pos x="1046" y="539"/>
                </a:cxn>
                <a:cxn ang="0">
                  <a:pos x="954" y="536"/>
                </a:cxn>
                <a:cxn ang="0">
                  <a:pos x="885" y="522"/>
                </a:cxn>
                <a:cxn ang="0">
                  <a:pos x="816" y="495"/>
                </a:cxn>
                <a:cxn ang="0">
                  <a:pos x="792" y="482"/>
                </a:cxn>
                <a:cxn ang="0">
                  <a:pos x="745" y="453"/>
                </a:cxn>
                <a:cxn ang="0">
                  <a:pos x="722" y="433"/>
                </a:cxn>
                <a:cxn ang="0">
                  <a:pos x="654" y="365"/>
                </a:cxn>
                <a:cxn ang="0">
                  <a:pos x="540" y="223"/>
                </a:cxn>
                <a:cxn ang="0">
                  <a:pos x="472" y="135"/>
                </a:cxn>
                <a:cxn ang="0">
                  <a:pos x="426" y="81"/>
                </a:cxn>
                <a:cxn ang="0">
                  <a:pos x="378" y="38"/>
                </a:cxn>
                <a:cxn ang="0">
                  <a:pos x="360" y="24"/>
                </a:cxn>
                <a:cxn ang="0">
                  <a:pos x="327" y="11"/>
                </a:cxn>
                <a:cxn ang="0">
                  <a:pos x="303" y="11"/>
                </a:cxn>
                <a:cxn ang="0">
                  <a:pos x="276" y="24"/>
                </a:cxn>
                <a:cxn ang="0">
                  <a:pos x="262" y="34"/>
                </a:cxn>
                <a:cxn ang="0">
                  <a:pos x="239" y="57"/>
                </a:cxn>
                <a:cxn ang="0">
                  <a:pos x="208" y="108"/>
                </a:cxn>
                <a:cxn ang="0">
                  <a:pos x="186" y="156"/>
                </a:cxn>
                <a:cxn ang="0">
                  <a:pos x="162" y="215"/>
                </a:cxn>
                <a:cxn ang="0">
                  <a:pos x="117" y="348"/>
                </a:cxn>
                <a:cxn ang="0">
                  <a:pos x="85" y="439"/>
                </a:cxn>
                <a:cxn ang="0">
                  <a:pos x="70" y="476"/>
                </a:cxn>
                <a:cxn ang="0">
                  <a:pos x="56" y="505"/>
                </a:cxn>
                <a:cxn ang="0">
                  <a:pos x="48" y="517"/>
                </a:cxn>
                <a:cxn ang="0">
                  <a:pos x="24" y="536"/>
                </a:cxn>
                <a:cxn ang="0">
                  <a:pos x="0" y="539"/>
                </a:cxn>
                <a:cxn ang="0">
                  <a:pos x="23" y="524"/>
                </a:cxn>
                <a:cxn ang="0">
                  <a:pos x="38" y="507"/>
                </a:cxn>
                <a:cxn ang="0">
                  <a:pos x="51" y="489"/>
                </a:cxn>
                <a:cxn ang="0">
                  <a:pos x="64" y="456"/>
                </a:cxn>
                <a:cxn ang="0">
                  <a:pos x="83" y="411"/>
                </a:cxn>
                <a:cxn ang="0">
                  <a:pos x="128" y="276"/>
                </a:cxn>
                <a:cxn ang="0">
                  <a:pos x="154" y="202"/>
                </a:cxn>
                <a:cxn ang="0">
                  <a:pos x="173" y="158"/>
                </a:cxn>
                <a:cxn ang="0">
                  <a:pos x="185" y="129"/>
                </a:cxn>
                <a:cxn ang="0">
                  <a:pos x="208" y="85"/>
                </a:cxn>
                <a:cxn ang="0">
                  <a:pos x="229" y="50"/>
                </a:cxn>
                <a:cxn ang="0">
                  <a:pos x="253" y="24"/>
                </a:cxn>
                <a:cxn ang="0">
                  <a:pos x="270" y="13"/>
                </a:cxn>
                <a:cxn ang="0">
                  <a:pos x="279" y="7"/>
                </a:cxn>
                <a:cxn ang="0">
                  <a:pos x="294" y="2"/>
                </a:cxn>
              </a:cxnLst>
              <a:rect l="0" t="0" r="r" b="b"/>
              <a:pathLst>
                <a:path w="1128" h="539">
                  <a:moveTo>
                    <a:pt x="65" y="453"/>
                  </a:moveTo>
                  <a:lnTo>
                    <a:pt x="63" y="459"/>
                  </a:lnTo>
                  <a:lnTo>
                    <a:pt x="65" y="453"/>
                  </a:lnTo>
                  <a:close/>
                  <a:moveTo>
                    <a:pt x="544" y="208"/>
                  </a:moveTo>
                  <a:lnTo>
                    <a:pt x="550" y="215"/>
                  </a:lnTo>
                  <a:lnTo>
                    <a:pt x="544" y="208"/>
                  </a:lnTo>
                  <a:close/>
                  <a:moveTo>
                    <a:pt x="164" y="179"/>
                  </a:moveTo>
                  <a:lnTo>
                    <a:pt x="154" y="202"/>
                  </a:lnTo>
                  <a:lnTo>
                    <a:pt x="154" y="203"/>
                  </a:lnTo>
                  <a:lnTo>
                    <a:pt x="164" y="179"/>
                  </a:lnTo>
                  <a:close/>
                  <a:moveTo>
                    <a:pt x="449" y="108"/>
                  </a:moveTo>
                  <a:lnTo>
                    <a:pt x="453" y="114"/>
                  </a:lnTo>
                  <a:lnTo>
                    <a:pt x="449" y="108"/>
                  </a:lnTo>
                  <a:close/>
                  <a:moveTo>
                    <a:pt x="220" y="64"/>
                  </a:moveTo>
                  <a:lnTo>
                    <a:pt x="216" y="71"/>
                  </a:lnTo>
                  <a:lnTo>
                    <a:pt x="220" y="64"/>
                  </a:lnTo>
                  <a:close/>
                  <a:moveTo>
                    <a:pt x="303" y="0"/>
                  </a:moveTo>
                  <a:lnTo>
                    <a:pt x="330" y="0"/>
                  </a:lnTo>
                  <a:lnTo>
                    <a:pt x="343" y="4"/>
                  </a:lnTo>
                  <a:lnTo>
                    <a:pt x="353" y="9"/>
                  </a:lnTo>
                  <a:lnTo>
                    <a:pt x="365" y="13"/>
                  </a:lnTo>
                  <a:lnTo>
                    <a:pt x="367" y="14"/>
                  </a:lnTo>
                  <a:lnTo>
                    <a:pt x="380" y="23"/>
                  </a:lnTo>
                  <a:lnTo>
                    <a:pt x="389" y="31"/>
                  </a:lnTo>
                  <a:lnTo>
                    <a:pt x="404" y="41"/>
                  </a:lnTo>
                  <a:lnTo>
                    <a:pt x="441" y="78"/>
                  </a:lnTo>
                  <a:lnTo>
                    <a:pt x="436" y="73"/>
                  </a:lnTo>
                  <a:lnTo>
                    <a:pt x="455" y="94"/>
                  </a:lnTo>
                  <a:lnTo>
                    <a:pt x="451" y="90"/>
                  </a:lnTo>
                  <a:lnTo>
                    <a:pt x="459" y="100"/>
                  </a:lnTo>
                  <a:lnTo>
                    <a:pt x="482" y="127"/>
                  </a:lnTo>
                  <a:lnTo>
                    <a:pt x="505" y="155"/>
                  </a:lnTo>
                  <a:lnTo>
                    <a:pt x="499" y="148"/>
                  </a:lnTo>
                  <a:lnTo>
                    <a:pt x="505" y="156"/>
                  </a:lnTo>
                  <a:lnTo>
                    <a:pt x="527" y="186"/>
                  </a:lnTo>
                  <a:lnTo>
                    <a:pt x="544" y="208"/>
                  </a:lnTo>
                  <a:lnTo>
                    <a:pt x="550" y="216"/>
                  </a:lnTo>
                  <a:lnTo>
                    <a:pt x="573" y="246"/>
                  </a:lnTo>
                  <a:lnTo>
                    <a:pt x="618" y="303"/>
                  </a:lnTo>
                  <a:lnTo>
                    <a:pt x="664" y="357"/>
                  </a:lnTo>
                  <a:lnTo>
                    <a:pt x="662" y="357"/>
                  </a:lnTo>
                  <a:lnTo>
                    <a:pt x="685" y="381"/>
                  </a:lnTo>
                  <a:lnTo>
                    <a:pt x="708" y="404"/>
                  </a:lnTo>
                  <a:lnTo>
                    <a:pt x="730" y="425"/>
                  </a:lnTo>
                  <a:lnTo>
                    <a:pt x="753" y="443"/>
                  </a:lnTo>
                  <a:lnTo>
                    <a:pt x="799" y="472"/>
                  </a:lnTo>
                  <a:lnTo>
                    <a:pt x="820" y="485"/>
                  </a:lnTo>
                  <a:lnTo>
                    <a:pt x="820" y="483"/>
                  </a:lnTo>
                  <a:lnTo>
                    <a:pt x="843" y="493"/>
                  </a:lnTo>
                  <a:lnTo>
                    <a:pt x="888" y="510"/>
                  </a:lnTo>
                  <a:lnTo>
                    <a:pt x="955" y="523"/>
                  </a:lnTo>
                  <a:lnTo>
                    <a:pt x="978" y="524"/>
                  </a:lnTo>
                  <a:lnTo>
                    <a:pt x="1023" y="524"/>
                  </a:lnTo>
                  <a:lnTo>
                    <a:pt x="1046" y="526"/>
                  </a:lnTo>
                  <a:lnTo>
                    <a:pt x="1128" y="526"/>
                  </a:lnTo>
                  <a:lnTo>
                    <a:pt x="1128" y="539"/>
                  </a:lnTo>
                  <a:lnTo>
                    <a:pt x="1046" y="539"/>
                  </a:lnTo>
                  <a:lnTo>
                    <a:pt x="1023" y="537"/>
                  </a:lnTo>
                  <a:lnTo>
                    <a:pt x="978" y="537"/>
                  </a:lnTo>
                  <a:lnTo>
                    <a:pt x="954" y="536"/>
                  </a:lnTo>
                  <a:lnTo>
                    <a:pt x="958" y="536"/>
                  </a:lnTo>
                  <a:lnTo>
                    <a:pt x="954" y="534"/>
                  </a:lnTo>
                  <a:lnTo>
                    <a:pt x="885" y="522"/>
                  </a:lnTo>
                  <a:lnTo>
                    <a:pt x="884" y="522"/>
                  </a:lnTo>
                  <a:lnTo>
                    <a:pt x="838" y="505"/>
                  </a:lnTo>
                  <a:lnTo>
                    <a:pt x="816" y="495"/>
                  </a:lnTo>
                  <a:lnTo>
                    <a:pt x="817" y="496"/>
                  </a:lnTo>
                  <a:lnTo>
                    <a:pt x="814" y="495"/>
                  </a:lnTo>
                  <a:lnTo>
                    <a:pt x="792" y="482"/>
                  </a:lnTo>
                  <a:lnTo>
                    <a:pt x="746" y="453"/>
                  </a:lnTo>
                  <a:lnTo>
                    <a:pt x="742" y="451"/>
                  </a:lnTo>
                  <a:lnTo>
                    <a:pt x="745" y="453"/>
                  </a:lnTo>
                  <a:lnTo>
                    <a:pt x="722" y="435"/>
                  </a:lnTo>
                  <a:lnTo>
                    <a:pt x="728" y="439"/>
                  </a:lnTo>
                  <a:lnTo>
                    <a:pt x="722" y="433"/>
                  </a:lnTo>
                  <a:lnTo>
                    <a:pt x="699" y="412"/>
                  </a:lnTo>
                  <a:lnTo>
                    <a:pt x="676" y="389"/>
                  </a:lnTo>
                  <a:lnTo>
                    <a:pt x="654" y="365"/>
                  </a:lnTo>
                  <a:lnTo>
                    <a:pt x="608" y="311"/>
                  </a:lnTo>
                  <a:lnTo>
                    <a:pt x="563" y="254"/>
                  </a:lnTo>
                  <a:lnTo>
                    <a:pt x="540" y="223"/>
                  </a:lnTo>
                  <a:lnTo>
                    <a:pt x="517" y="195"/>
                  </a:lnTo>
                  <a:lnTo>
                    <a:pt x="495" y="164"/>
                  </a:lnTo>
                  <a:lnTo>
                    <a:pt x="472" y="135"/>
                  </a:lnTo>
                  <a:lnTo>
                    <a:pt x="449" y="108"/>
                  </a:lnTo>
                  <a:lnTo>
                    <a:pt x="445" y="102"/>
                  </a:lnTo>
                  <a:lnTo>
                    <a:pt x="426" y="81"/>
                  </a:lnTo>
                  <a:lnTo>
                    <a:pt x="397" y="51"/>
                  </a:lnTo>
                  <a:lnTo>
                    <a:pt x="382" y="41"/>
                  </a:lnTo>
                  <a:lnTo>
                    <a:pt x="378" y="38"/>
                  </a:lnTo>
                  <a:lnTo>
                    <a:pt x="381" y="41"/>
                  </a:lnTo>
                  <a:lnTo>
                    <a:pt x="371" y="33"/>
                  </a:lnTo>
                  <a:lnTo>
                    <a:pt x="360" y="24"/>
                  </a:lnTo>
                  <a:lnTo>
                    <a:pt x="348" y="20"/>
                  </a:lnTo>
                  <a:lnTo>
                    <a:pt x="338" y="16"/>
                  </a:lnTo>
                  <a:lnTo>
                    <a:pt x="327" y="11"/>
                  </a:lnTo>
                  <a:lnTo>
                    <a:pt x="327" y="13"/>
                  </a:lnTo>
                  <a:lnTo>
                    <a:pt x="303" y="13"/>
                  </a:lnTo>
                  <a:lnTo>
                    <a:pt x="303" y="11"/>
                  </a:lnTo>
                  <a:lnTo>
                    <a:pt x="296" y="13"/>
                  </a:lnTo>
                  <a:lnTo>
                    <a:pt x="284" y="19"/>
                  </a:lnTo>
                  <a:lnTo>
                    <a:pt x="276" y="24"/>
                  </a:lnTo>
                  <a:lnTo>
                    <a:pt x="272" y="24"/>
                  </a:lnTo>
                  <a:lnTo>
                    <a:pt x="272" y="26"/>
                  </a:lnTo>
                  <a:lnTo>
                    <a:pt x="262" y="34"/>
                  </a:lnTo>
                  <a:lnTo>
                    <a:pt x="262" y="33"/>
                  </a:lnTo>
                  <a:lnTo>
                    <a:pt x="247" y="47"/>
                  </a:lnTo>
                  <a:lnTo>
                    <a:pt x="239" y="57"/>
                  </a:lnTo>
                  <a:lnTo>
                    <a:pt x="240" y="57"/>
                  </a:lnTo>
                  <a:lnTo>
                    <a:pt x="218" y="91"/>
                  </a:lnTo>
                  <a:lnTo>
                    <a:pt x="208" y="108"/>
                  </a:lnTo>
                  <a:lnTo>
                    <a:pt x="203" y="117"/>
                  </a:lnTo>
                  <a:lnTo>
                    <a:pt x="186" y="154"/>
                  </a:lnTo>
                  <a:lnTo>
                    <a:pt x="186" y="156"/>
                  </a:lnTo>
                  <a:lnTo>
                    <a:pt x="185" y="161"/>
                  </a:lnTo>
                  <a:lnTo>
                    <a:pt x="175" y="183"/>
                  </a:lnTo>
                  <a:lnTo>
                    <a:pt x="162" y="215"/>
                  </a:lnTo>
                  <a:lnTo>
                    <a:pt x="154" y="236"/>
                  </a:lnTo>
                  <a:lnTo>
                    <a:pt x="139" y="280"/>
                  </a:lnTo>
                  <a:lnTo>
                    <a:pt x="117" y="348"/>
                  </a:lnTo>
                  <a:lnTo>
                    <a:pt x="104" y="388"/>
                  </a:lnTo>
                  <a:lnTo>
                    <a:pt x="94" y="415"/>
                  </a:lnTo>
                  <a:lnTo>
                    <a:pt x="85" y="439"/>
                  </a:lnTo>
                  <a:lnTo>
                    <a:pt x="77" y="458"/>
                  </a:lnTo>
                  <a:lnTo>
                    <a:pt x="71" y="472"/>
                  </a:lnTo>
                  <a:lnTo>
                    <a:pt x="70" y="476"/>
                  </a:lnTo>
                  <a:lnTo>
                    <a:pt x="70" y="478"/>
                  </a:lnTo>
                  <a:lnTo>
                    <a:pt x="61" y="495"/>
                  </a:lnTo>
                  <a:lnTo>
                    <a:pt x="56" y="505"/>
                  </a:lnTo>
                  <a:lnTo>
                    <a:pt x="53" y="510"/>
                  </a:lnTo>
                  <a:lnTo>
                    <a:pt x="50" y="514"/>
                  </a:lnTo>
                  <a:lnTo>
                    <a:pt x="48" y="517"/>
                  </a:lnTo>
                  <a:lnTo>
                    <a:pt x="34" y="532"/>
                  </a:lnTo>
                  <a:lnTo>
                    <a:pt x="26" y="536"/>
                  </a:lnTo>
                  <a:lnTo>
                    <a:pt x="24" y="536"/>
                  </a:lnTo>
                  <a:lnTo>
                    <a:pt x="16" y="537"/>
                  </a:lnTo>
                  <a:lnTo>
                    <a:pt x="11" y="539"/>
                  </a:lnTo>
                  <a:lnTo>
                    <a:pt x="0" y="539"/>
                  </a:lnTo>
                  <a:lnTo>
                    <a:pt x="0" y="526"/>
                  </a:lnTo>
                  <a:lnTo>
                    <a:pt x="14" y="526"/>
                  </a:lnTo>
                  <a:lnTo>
                    <a:pt x="23" y="524"/>
                  </a:lnTo>
                  <a:lnTo>
                    <a:pt x="27" y="522"/>
                  </a:lnTo>
                  <a:lnTo>
                    <a:pt x="38" y="512"/>
                  </a:lnTo>
                  <a:lnTo>
                    <a:pt x="38" y="507"/>
                  </a:lnTo>
                  <a:lnTo>
                    <a:pt x="40" y="507"/>
                  </a:lnTo>
                  <a:lnTo>
                    <a:pt x="46" y="499"/>
                  </a:lnTo>
                  <a:lnTo>
                    <a:pt x="51" y="489"/>
                  </a:lnTo>
                  <a:lnTo>
                    <a:pt x="58" y="473"/>
                  </a:lnTo>
                  <a:lnTo>
                    <a:pt x="60" y="468"/>
                  </a:lnTo>
                  <a:lnTo>
                    <a:pt x="64" y="456"/>
                  </a:lnTo>
                  <a:lnTo>
                    <a:pt x="67" y="452"/>
                  </a:lnTo>
                  <a:lnTo>
                    <a:pt x="74" y="435"/>
                  </a:lnTo>
                  <a:lnTo>
                    <a:pt x="83" y="411"/>
                  </a:lnTo>
                  <a:lnTo>
                    <a:pt x="92" y="384"/>
                  </a:lnTo>
                  <a:lnTo>
                    <a:pt x="105" y="344"/>
                  </a:lnTo>
                  <a:lnTo>
                    <a:pt x="128" y="276"/>
                  </a:lnTo>
                  <a:lnTo>
                    <a:pt x="142" y="232"/>
                  </a:lnTo>
                  <a:lnTo>
                    <a:pt x="151" y="210"/>
                  </a:lnTo>
                  <a:lnTo>
                    <a:pt x="154" y="202"/>
                  </a:lnTo>
                  <a:lnTo>
                    <a:pt x="165" y="179"/>
                  </a:lnTo>
                  <a:lnTo>
                    <a:pt x="175" y="158"/>
                  </a:lnTo>
                  <a:lnTo>
                    <a:pt x="173" y="158"/>
                  </a:lnTo>
                  <a:lnTo>
                    <a:pt x="173" y="154"/>
                  </a:lnTo>
                  <a:lnTo>
                    <a:pt x="175" y="151"/>
                  </a:lnTo>
                  <a:lnTo>
                    <a:pt x="185" y="129"/>
                  </a:lnTo>
                  <a:lnTo>
                    <a:pt x="193" y="111"/>
                  </a:lnTo>
                  <a:lnTo>
                    <a:pt x="198" y="102"/>
                  </a:lnTo>
                  <a:lnTo>
                    <a:pt x="208" y="85"/>
                  </a:lnTo>
                  <a:lnTo>
                    <a:pt x="216" y="71"/>
                  </a:lnTo>
                  <a:lnTo>
                    <a:pt x="230" y="50"/>
                  </a:lnTo>
                  <a:lnTo>
                    <a:pt x="229" y="50"/>
                  </a:lnTo>
                  <a:lnTo>
                    <a:pt x="230" y="48"/>
                  </a:lnTo>
                  <a:lnTo>
                    <a:pt x="239" y="38"/>
                  </a:lnTo>
                  <a:lnTo>
                    <a:pt x="253" y="24"/>
                  </a:lnTo>
                  <a:lnTo>
                    <a:pt x="263" y="16"/>
                  </a:lnTo>
                  <a:lnTo>
                    <a:pt x="266" y="14"/>
                  </a:lnTo>
                  <a:lnTo>
                    <a:pt x="270" y="13"/>
                  </a:lnTo>
                  <a:lnTo>
                    <a:pt x="277" y="9"/>
                  </a:lnTo>
                  <a:lnTo>
                    <a:pt x="277" y="7"/>
                  </a:lnTo>
                  <a:lnTo>
                    <a:pt x="279" y="7"/>
                  </a:lnTo>
                  <a:lnTo>
                    <a:pt x="289" y="3"/>
                  </a:lnTo>
                  <a:lnTo>
                    <a:pt x="293" y="2"/>
                  </a:lnTo>
                  <a:lnTo>
                    <a:pt x="294" y="2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428" name="Freeform 356"/>
            <p:cNvSpPr>
              <a:spLocks noEditPoints="1"/>
            </p:cNvSpPr>
            <p:nvPr/>
          </p:nvSpPr>
          <p:spPr bwMode="auto">
            <a:xfrm>
              <a:off x="6616700" y="4962525"/>
              <a:ext cx="1790700" cy="527050"/>
            </a:xfrm>
            <a:custGeom>
              <a:avLst/>
              <a:gdLst/>
              <a:ahLst/>
              <a:cxnLst>
                <a:cxn ang="0">
                  <a:pos x="200" y="225"/>
                </a:cxn>
                <a:cxn ang="0">
                  <a:pos x="132" y="120"/>
                </a:cxn>
                <a:cxn ang="0">
                  <a:pos x="888" y="26"/>
                </a:cxn>
                <a:cxn ang="0">
                  <a:pos x="48" y="6"/>
                </a:cxn>
                <a:cxn ang="0">
                  <a:pos x="1128" y="0"/>
                </a:cxn>
                <a:cxn ang="0">
                  <a:pos x="958" y="16"/>
                </a:cxn>
                <a:cxn ang="0">
                  <a:pos x="888" y="26"/>
                </a:cxn>
                <a:cxn ang="0">
                  <a:pos x="867" y="32"/>
                </a:cxn>
                <a:cxn ang="0">
                  <a:pos x="824" y="46"/>
                </a:cxn>
                <a:cxn ang="0">
                  <a:pos x="803" y="54"/>
                </a:cxn>
                <a:cxn ang="0">
                  <a:pos x="777" y="66"/>
                </a:cxn>
                <a:cxn ang="0">
                  <a:pos x="757" y="79"/>
                </a:cxn>
                <a:cxn ang="0">
                  <a:pos x="689" y="125"/>
                </a:cxn>
                <a:cxn ang="0">
                  <a:pos x="597" y="202"/>
                </a:cxn>
                <a:cxn ang="0">
                  <a:pos x="526" y="259"/>
                </a:cxn>
                <a:cxn ang="0">
                  <a:pos x="475" y="295"/>
                </a:cxn>
                <a:cxn ang="0">
                  <a:pos x="428" y="319"/>
                </a:cxn>
                <a:cxn ang="0">
                  <a:pos x="398" y="329"/>
                </a:cxn>
                <a:cxn ang="0">
                  <a:pos x="354" y="332"/>
                </a:cxn>
                <a:cxn ang="0">
                  <a:pos x="321" y="323"/>
                </a:cxn>
                <a:cxn ang="0">
                  <a:pos x="306" y="317"/>
                </a:cxn>
                <a:cxn ang="0">
                  <a:pos x="291" y="312"/>
                </a:cxn>
                <a:cxn ang="0">
                  <a:pos x="250" y="279"/>
                </a:cxn>
                <a:cxn ang="0">
                  <a:pos x="235" y="263"/>
                </a:cxn>
                <a:cxn ang="0">
                  <a:pos x="192" y="211"/>
                </a:cxn>
                <a:cxn ang="0">
                  <a:pos x="155" y="157"/>
                </a:cxn>
                <a:cxn ang="0">
                  <a:pos x="110" y="84"/>
                </a:cxn>
                <a:cxn ang="0">
                  <a:pos x="81" y="46"/>
                </a:cxn>
                <a:cxn ang="0">
                  <a:pos x="40" y="16"/>
                </a:cxn>
                <a:cxn ang="0">
                  <a:pos x="0" y="15"/>
                </a:cxn>
                <a:cxn ang="0">
                  <a:pos x="43" y="5"/>
                </a:cxn>
                <a:cxn ang="0">
                  <a:pos x="81" y="27"/>
                </a:cxn>
                <a:cxn ang="0">
                  <a:pos x="97" y="46"/>
                </a:cxn>
                <a:cxn ang="0">
                  <a:pos x="118" y="76"/>
                </a:cxn>
                <a:cxn ang="0">
                  <a:pos x="165" y="150"/>
                </a:cxn>
                <a:cxn ang="0">
                  <a:pos x="202" y="204"/>
                </a:cxn>
                <a:cxn ang="0">
                  <a:pos x="237" y="248"/>
                </a:cxn>
                <a:cxn ang="0">
                  <a:pos x="274" y="286"/>
                </a:cxn>
                <a:cxn ang="0">
                  <a:pos x="297" y="300"/>
                </a:cxn>
                <a:cxn ang="0">
                  <a:pos x="310" y="306"/>
                </a:cxn>
                <a:cxn ang="0">
                  <a:pos x="345" y="317"/>
                </a:cxn>
                <a:cxn ang="0">
                  <a:pos x="398" y="316"/>
                </a:cxn>
                <a:cxn ang="0">
                  <a:pos x="469" y="285"/>
                </a:cxn>
                <a:cxn ang="0">
                  <a:pos x="520" y="248"/>
                </a:cxn>
                <a:cxn ang="0">
                  <a:pos x="614" y="170"/>
                </a:cxn>
                <a:cxn ang="0">
                  <a:pos x="728" y="84"/>
                </a:cxn>
                <a:cxn ang="0">
                  <a:pos x="769" y="57"/>
                </a:cxn>
                <a:cxn ang="0">
                  <a:pos x="797" y="44"/>
                </a:cxn>
                <a:cxn ang="0">
                  <a:pos x="843" y="26"/>
                </a:cxn>
                <a:cxn ang="0">
                  <a:pos x="887" y="13"/>
                </a:cxn>
                <a:cxn ang="0">
                  <a:pos x="982" y="2"/>
                </a:cxn>
              </a:cxnLst>
              <a:rect l="0" t="0" r="r" b="b"/>
              <a:pathLst>
                <a:path w="1128" h="332">
                  <a:moveTo>
                    <a:pt x="455" y="293"/>
                  </a:moveTo>
                  <a:lnTo>
                    <a:pt x="448" y="297"/>
                  </a:lnTo>
                  <a:lnTo>
                    <a:pt x="455" y="293"/>
                  </a:lnTo>
                  <a:close/>
                  <a:moveTo>
                    <a:pt x="200" y="225"/>
                  </a:moveTo>
                  <a:lnTo>
                    <a:pt x="202" y="226"/>
                  </a:lnTo>
                  <a:lnTo>
                    <a:pt x="202" y="228"/>
                  </a:lnTo>
                  <a:lnTo>
                    <a:pt x="200" y="225"/>
                  </a:lnTo>
                  <a:close/>
                  <a:moveTo>
                    <a:pt x="132" y="120"/>
                  </a:moveTo>
                  <a:lnTo>
                    <a:pt x="137" y="125"/>
                  </a:lnTo>
                  <a:lnTo>
                    <a:pt x="139" y="133"/>
                  </a:lnTo>
                  <a:lnTo>
                    <a:pt x="132" y="120"/>
                  </a:lnTo>
                  <a:close/>
                  <a:moveTo>
                    <a:pt x="888" y="26"/>
                  </a:moveTo>
                  <a:lnTo>
                    <a:pt x="887" y="26"/>
                  </a:lnTo>
                  <a:lnTo>
                    <a:pt x="888" y="26"/>
                  </a:lnTo>
                  <a:close/>
                  <a:moveTo>
                    <a:pt x="44" y="5"/>
                  </a:moveTo>
                  <a:lnTo>
                    <a:pt x="48" y="6"/>
                  </a:lnTo>
                  <a:lnTo>
                    <a:pt x="46" y="6"/>
                  </a:lnTo>
                  <a:lnTo>
                    <a:pt x="44" y="5"/>
                  </a:lnTo>
                  <a:close/>
                  <a:moveTo>
                    <a:pt x="1005" y="0"/>
                  </a:moveTo>
                  <a:lnTo>
                    <a:pt x="1128" y="0"/>
                  </a:lnTo>
                  <a:lnTo>
                    <a:pt x="1128" y="13"/>
                  </a:lnTo>
                  <a:lnTo>
                    <a:pt x="1005" y="13"/>
                  </a:lnTo>
                  <a:lnTo>
                    <a:pt x="982" y="15"/>
                  </a:lnTo>
                  <a:lnTo>
                    <a:pt x="958" y="16"/>
                  </a:lnTo>
                  <a:lnTo>
                    <a:pt x="935" y="17"/>
                  </a:lnTo>
                  <a:lnTo>
                    <a:pt x="935" y="16"/>
                  </a:lnTo>
                  <a:lnTo>
                    <a:pt x="891" y="25"/>
                  </a:lnTo>
                  <a:lnTo>
                    <a:pt x="888" y="26"/>
                  </a:lnTo>
                  <a:lnTo>
                    <a:pt x="888" y="25"/>
                  </a:lnTo>
                  <a:lnTo>
                    <a:pt x="870" y="30"/>
                  </a:lnTo>
                  <a:lnTo>
                    <a:pt x="868" y="32"/>
                  </a:lnTo>
                  <a:lnTo>
                    <a:pt x="867" y="32"/>
                  </a:lnTo>
                  <a:lnTo>
                    <a:pt x="846" y="37"/>
                  </a:lnTo>
                  <a:lnTo>
                    <a:pt x="843" y="39"/>
                  </a:lnTo>
                  <a:lnTo>
                    <a:pt x="840" y="39"/>
                  </a:lnTo>
                  <a:lnTo>
                    <a:pt x="824" y="46"/>
                  </a:lnTo>
                  <a:lnTo>
                    <a:pt x="826" y="44"/>
                  </a:lnTo>
                  <a:lnTo>
                    <a:pt x="820" y="47"/>
                  </a:lnTo>
                  <a:lnTo>
                    <a:pt x="802" y="56"/>
                  </a:lnTo>
                  <a:lnTo>
                    <a:pt x="803" y="54"/>
                  </a:lnTo>
                  <a:lnTo>
                    <a:pt x="797" y="57"/>
                  </a:lnTo>
                  <a:lnTo>
                    <a:pt x="779" y="66"/>
                  </a:lnTo>
                  <a:lnTo>
                    <a:pt x="780" y="64"/>
                  </a:lnTo>
                  <a:lnTo>
                    <a:pt x="777" y="66"/>
                  </a:lnTo>
                  <a:lnTo>
                    <a:pt x="776" y="66"/>
                  </a:lnTo>
                  <a:lnTo>
                    <a:pt x="776" y="67"/>
                  </a:lnTo>
                  <a:lnTo>
                    <a:pt x="757" y="80"/>
                  </a:lnTo>
                  <a:lnTo>
                    <a:pt x="757" y="79"/>
                  </a:lnTo>
                  <a:lnTo>
                    <a:pt x="755" y="81"/>
                  </a:lnTo>
                  <a:lnTo>
                    <a:pt x="733" y="94"/>
                  </a:lnTo>
                  <a:lnTo>
                    <a:pt x="712" y="108"/>
                  </a:lnTo>
                  <a:lnTo>
                    <a:pt x="689" y="125"/>
                  </a:lnTo>
                  <a:lnTo>
                    <a:pt x="621" y="181"/>
                  </a:lnTo>
                  <a:lnTo>
                    <a:pt x="621" y="179"/>
                  </a:lnTo>
                  <a:lnTo>
                    <a:pt x="598" y="201"/>
                  </a:lnTo>
                  <a:lnTo>
                    <a:pt x="597" y="202"/>
                  </a:lnTo>
                  <a:lnTo>
                    <a:pt x="598" y="202"/>
                  </a:lnTo>
                  <a:lnTo>
                    <a:pt x="530" y="258"/>
                  </a:lnTo>
                  <a:lnTo>
                    <a:pt x="526" y="258"/>
                  </a:lnTo>
                  <a:lnTo>
                    <a:pt x="526" y="259"/>
                  </a:lnTo>
                  <a:lnTo>
                    <a:pt x="507" y="273"/>
                  </a:lnTo>
                  <a:lnTo>
                    <a:pt x="485" y="290"/>
                  </a:lnTo>
                  <a:lnTo>
                    <a:pt x="486" y="289"/>
                  </a:lnTo>
                  <a:lnTo>
                    <a:pt x="475" y="295"/>
                  </a:lnTo>
                  <a:lnTo>
                    <a:pt x="453" y="309"/>
                  </a:lnTo>
                  <a:lnTo>
                    <a:pt x="452" y="309"/>
                  </a:lnTo>
                  <a:lnTo>
                    <a:pt x="438" y="314"/>
                  </a:lnTo>
                  <a:lnTo>
                    <a:pt x="428" y="319"/>
                  </a:lnTo>
                  <a:lnTo>
                    <a:pt x="429" y="317"/>
                  </a:lnTo>
                  <a:lnTo>
                    <a:pt x="426" y="319"/>
                  </a:lnTo>
                  <a:lnTo>
                    <a:pt x="401" y="327"/>
                  </a:lnTo>
                  <a:lnTo>
                    <a:pt x="398" y="329"/>
                  </a:lnTo>
                  <a:lnTo>
                    <a:pt x="401" y="329"/>
                  </a:lnTo>
                  <a:lnTo>
                    <a:pt x="391" y="330"/>
                  </a:lnTo>
                  <a:lnTo>
                    <a:pt x="378" y="332"/>
                  </a:lnTo>
                  <a:lnTo>
                    <a:pt x="354" y="332"/>
                  </a:lnTo>
                  <a:lnTo>
                    <a:pt x="344" y="330"/>
                  </a:lnTo>
                  <a:lnTo>
                    <a:pt x="331" y="329"/>
                  </a:lnTo>
                  <a:lnTo>
                    <a:pt x="330" y="327"/>
                  </a:lnTo>
                  <a:lnTo>
                    <a:pt x="321" y="323"/>
                  </a:lnTo>
                  <a:lnTo>
                    <a:pt x="321" y="324"/>
                  </a:lnTo>
                  <a:lnTo>
                    <a:pt x="320" y="324"/>
                  </a:lnTo>
                  <a:lnTo>
                    <a:pt x="318" y="323"/>
                  </a:lnTo>
                  <a:lnTo>
                    <a:pt x="306" y="317"/>
                  </a:lnTo>
                  <a:lnTo>
                    <a:pt x="311" y="320"/>
                  </a:lnTo>
                  <a:lnTo>
                    <a:pt x="304" y="317"/>
                  </a:lnTo>
                  <a:lnTo>
                    <a:pt x="293" y="312"/>
                  </a:lnTo>
                  <a:lnTo>
                    <a:pt x="291" y="312"/>
                  </a:lnTo>
                  <a:lnTo>
                    <a:pt x="281" y="306"/>
                  </a:lnTo>
                  <a:lnTo>
                    <a:pt x="274" y="299"/>
                  </a:lnTo>
                  <a:lnTo>
                    <a:pt x="270" y="299"/>
                  </a:lnTo>
                  <a:lnTo>
                    <a:pt x="250" y="279"/>
                  </a:lnTo>
                  <a:lnTo>
                    <a:pt x="247" y="278"/>
                  </a:lnTo>
                  <a:lnTo>
                    <a:pt x="245" y="278"/>
                  </a:lnTo>
                  <a:lnTo>
                    <a:pt x="245" y="276"/>
                  </a:lnTo>
                  <a:lnTo>
                    <a:pt x="235" y="263"/>
                  </a:lnTo>
                  <a:lnTo>
                    <a:pt x="226" y="253"/>
                  </a:lnTo>
                  <a:lnTo>
                    <a:pt x="202" y="226"/>
                  </a:lnTo>
                  <a:lnTo>
                    <a:pt x="200" y="224"/>
                  </a:lnTo>
                  <a:lnTo>
                    <a:pt x="192" y="211"/>
                  </a:lnTo>
                  <a:lnTo>
                    <a:pt x="178" y="192"/>
                  </a:lnTo>
                  <a:lnTo>
                    <a:pt x="176" y="191"/>
                  </a:lnTo>
                  <a:lnTo>
                    <a:pt x="175" y="187"/>
                  </a:lnTo>
                  <a:lnTo>
                    <a:pt x="155" y="157"/>
                  </a:lnTo>
                  <a:lnTo>
                    <a:pt x="137" y="125"/>
                  </a:lnTo>
                  <a:lnTo>
                    <a:pt x="132" y="118"/>
                  </a:lnTo>
                  <a:lnTo>
                    <a:pt x="122" y="103"/>
                  </a:lnTo>
                  <a:lnTo>
                    <a:pt x="110" y="84"/>
                  </a:lnTo>
                  <a:lnTo>
                    <a:pt x="108" y="83"/>
                  </a:lnTo>
                  <a:lnTo>
                    <a:pt x="95" y="64"/>
                  </a:lnTo>
                  <a:lnTo>
                    <a:pt x="87" y="54"/>
                  </a:lnTo>
                  <a:lnTo>
                    <a:pt x="81" y="46"/>
                  </a:lnTo>
                  <a:lnTo>
                    <a:pt x="74" y="37"/>
                  </a:lnTo>
                  <a:lnTo>
                    <a:pt x="57" y="26"/>
                  </a:lnTo>
                  <a:lnTo>
                    <a:pt x="51" y="22"/>
                  </a:lnTo>
                  <a:lnTo>
                    <a:pt x="40" y="16"/>
                  </a:lnTo>
                  <a:lnTo>
                    <a:pt x="36" y="15"/>
                  </a:lnTo>
                  <a:lnTo>
                    <a:pt x="36" y="16"/>
                  </a:lnTo>
                  <a:lnTo>
                    <a:pt x="23" y="15"/>
                  </a:lnTo>
                  <a:lnTo>
                    <a:pt x="0" y="15"/>
                  </a:lnTo>
                  <a:lnTo>
                    <a:pt x="0" y="2"/>
                  </a:lnTo>
                  <a:lnTo>
                    <a:pt x="24" y="2"/>
                  </a:lnTo>
                  <a:lnTo>
                    <a:pt x="37" y="3"/>
                  </a:lnTo>
                  <a:lnTo>
                    <a:pt x="43" y="5"/>
                  </a:lnTo>
                  <a:lnTo>
                    <a:pt x="57" y="12"/>
                  </a:lnTo>
                  <a:lnTo>
                    <a:pt x="58" y="12"/>
                  </a:lnTo>
                  <a:lnTo>
                    <a:pt x="64" y="16"/>
                  </a:lnTo>
                  <a:lnTo>
                    <a:pt x="81" y="27"/>
                  </a:lnTo>
                  <a:lnTo>
                    <a:pt x="83" y="27"/>
                  </a:lnTo>
                  <a:lnTo>
                    <a:pt x="91" y="37"/>
                  </a:lnTo>
                  <a:lnTo>
                    <a:pt x="88" y="35"/>
                  </a:lnTo>
                  <a:lnTo>
                    <a:pt x="97" y="46"/>
                  </a:lnTo>
                  <a:lnTo>
                    <a:pt x="105" y="56"/>
                  </a:lnTo>
                  <a:lnTo>
                    <a:pt x="102" y="53"/>
                  </a:lnTo>
                  <a:lnTo>
                    <a:pt x="105" y="57"/>
                  </a:lnTo>
                  <a:lnTo>
                    <a:pt x="118" y="76"/>
                  </a:lnTo>
                  <a:lnTo>
                    <a:pt x="119" y="77"/>
                  </a:lnTo>
                  <a:lnTo>
                    <a:pt x="132" y="96"/>
                  </a:lnTo>
                  <a:lnTo>
                    <a:pt x="142" y="113"/>
                  </a:lnTo>
                  <a:lnTo>
                    <a:pt x="165" y="150"/>
                  </a:lnTo>
                  <a:lnTo>
                    <a:pt x="186" y="181"/>
                  </a:lnTo>
                  <a:lnTo>
                    <a:pt x="186" y="182"/>
                  </a:lnTo>
                  <a:lnTo>
                    <a:pt x="188" y="185"/>
                  </a:lnTo>
                  <a:lnTo>
                    <a:pt x="202" y="204"/>
                  </a:lnTo>
                  <a:lnTo>
                    <a:pt x="210" y="216"/>
                  </a:lnTo>
                  <a:lnTo>
                    <a:pt x="236" y="245"/>
                  </a:lnTo>
                  <a:lnTo>
                    <a:pt x="245" y="255"/>
                  </a:lnTo>
                  <a:lnTo>
                    <a:pt x="237" y="248"/>
                  </a:lnTo>
                  <a:lnTo>
                    <a:pt x="245" y="256"/>
                  </a:lnTo>
                  <a:lnTo>
                    <a:pt x="253" y="266"/>
                  </a:lnTo>
                  <a:lnTo>
                    <a:pt x="256" y="268"/>
                  </a:lnTo>
                  <a:lnTo>
                    <a:pt x="274" y="286"/>
                  </a:lnTo>
                  <a:lnTo>
                    <a:pt x="279" y="286"/>
                  </a:lnTo>
                  <a:lnTo>
                    <a:pt x="289" y="296"/>
                  </a:lnTo>
                  <a:lnTo>
                    <a:pt x="297" y="302"/>
                  </a:lnTo>
                  <a:lnTo>
                    <a:pt x="297" y="300"/>
                  </a:lnTo>
                  <a:lnTo>
                    <a:pt x="301" y="302"/>
                  </a:lnTo>
                  <a:lnTo>
                    <a:pt x="299" y="302"/>
                  </a:lnTo>
                  <a:lnTo>
                    <a:pt x="310" y="307"/>
                  </a:lnTo>
                  <a:lnTo>
                    <a:pt x="310" y="306"/>
                  </a:lnTo>
                  <a:lnTo>
                    <a:pt x="323" y="312"/>
                  </a:lnTo>
                  <a:lnTo>
                    <a:pt x="324" y="312"/>
                  </a:lnTo>
                  <a:lnTo>
                    <a:pt x="334" y="316"/>
                  </a:lnTo>
                  <a:lnTo>
                    <a:pt x="345" y="317"/>
                  </a:lnTo>
                  <a:lnTo>
                    <a:pt x="355" y="319"/>
                  </a:lnTo>
                  <a:lnTo>
                    <a:pt x="377" y="319"/>
                  </a:lnTo>
                  <a:lnTo>
                    <a:pt x="389" y="317"/>
                  </a:lnTo>
                  <a:lnTo>
                    <a:pt x="398" y="316"/>
                  </a:lnTo>
                  <a:lnTo>
                    <a:pt x="424" y="307"/>
                  </a:lnTo>
                  <a:lnTo>
                    <a:pt x="434" y="303"/>
                  </a:lnTo>
                  <a:lnTo>
                    <a:pt x="448" y="297"/>
                  </a:lnTo>
                  <a:lnTo>
                    <a:pt x="469" y="285"/>
                  </a:lnTo>
                  <a:lnTo>
                    <a:pt x="478" y="280"/>
                  </a:lnTo>
                  <a:lnTo>
                    <a:pt x="500" y="263"/>
                  </a:lnTo>
                  <a:lnTo>
                    <a:pt x="519" y="249"/>
                  </a:lnTo>
                  <a:lnTo>
                    <a:pt x="520" y="248"/>
                  </a:lnTo>
                  <a:lnTo>
                    <a:pt x="524" y="246"/>
                  </a:lnTo>
                  <a:lnTo>
                    <a:pt x="590" y="192"/>
                  </a:lnTo>
                  <a:lnTo>
                    <a:pt x="613" y="171"/>
                  </a:lnTo>
                  <a:lnTo>
                    <a:pt x="614" y="170"/>
                  </a:lnTo>
                  <a:lnTo>
                    <a:pt x="614" y="171"/>
                  </a:lnTo>
                  <a:lnTo>
                    <a:pt x="682" y="116"/>
                  </a:lnTo>
                  <a:lnTo>
                    <a:pt x="705" y="98"/>
                  </a:lnTo>
                  <a:lnTo>
                    <a:pt x="728" y="84"/>
                  </a:lnTo>
                  <a:lnTo>
                    <a:pt x="748" y="71"/>
                  </a:lnTo>
                  <a:lnTo>
                    <a:pt x="749" y="70"/>
                  </a:lnTo>
                  <a:lnTo>
                    <a:pt x="750" y="70"/>
                  </a:lnTo>
                  <a:lnTo>
                    <a:pt x="769" y="57"/>
                  </a:lnTo>
                  <a:lnTo>
                    <a:pt x="770" y="56"/>
                  </a:lnTo>
                  <a:lnTo>
                    <a:pt x="775" y="54"/>
                  </a:lnTo>
                  <a:lnTo>
                    <a:pt x="793" y="46"/>
                  </a:lnTo>
                  <a:lnTo>
                    <a:pt x="797" y="44"/>
                  </a:lnTo>
                  <a:lnTo>
                    <a:pt x="816" y="36"/>
                  </a:lnTo>
                  <a:lnTo>
                    <a:pt x="820" y="35"/>
                  </a:lnTo>
                  <a:lnTo>
                    <a:pt x="838" y="26"/>
                  </a:lnTo>
                  <a:lnTo>
                    <a:pt x="843" y="26"/>
                  </a:lnTo>
                  <a:lnTo>
                    <a:pt x="863" y="20"/>
                  </a:lnTo>
                  <a:lnTo>
                    <a:pt x="864" y="19"/>
                  </a:lnTo>
                  <a:lnTo>
                    <a:pt x="865" y="19"/>
                  </a:lnTo>
                  <a:lnTo>
                    <a:pt x="887" y="13"/>
                  </a:lnTo>
                  <a:lnTo>
                    <a:pt x="890" y="13"/>
                  </a:lnTo>
                  <a:lnTo>
                    <a:pt x="935" y="5"/>
                  </a:lnTo>
                  <a:lnTo>
                    <a:pt x="958" y="3"/>
                  </a:lnTo>
                  <a:lnTo>
                    <a:pt x="982" y="2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429" name="Line 357"/>
            <p:cNvSpPr>
              <a:spLocks noChangeShapeType="1"/>
            </p:cNvSpPr>
            <p:nvPr/>
          </p:nvSpPr>
          <p:spPr bwMode="auto">
            <a:xfrm>
              <a:off x="8247063" y="5800725"/>
              <a:ext cx="1588" cy="1588"/>
            </a:xfrm>
            <a:prstGeom prst="line">
              <a:avLst/>
            </a:prstGeom>
            <a:noFill/>
            <a:ln w="12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430" name="Freeform 358"/>
            <p:cNvSpPr>
              <a:spLocks/>
            </p:cNvSpPr>
            <p:nvPr/>
          </p:nvSpPr>
          <p:spPr bwMode="auto">
            <a:xfrm>
              <a:off x="8342313" y="5775325"/>
              <a:ext cx="107950" cy="1031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0"/>
                </a:cxn>
                <a:cxn ang="0">
                  <a:pos x="37" y="4"/>
                </a:cxn>
                <a:cxn ang="0">
                  <a:pos x="31" y="6"/>
                </a:cxn>
                <a:cxn ang="0">
                  <a:pos x="31" y="9"/>
                </a:cxn>
                <a:cxn ang="0">
                  <a:pos x="33" y="9"/>
                </a:cxn>
                <a:cxn ang="0">
                  <a:pos x="33" y="11"/>
                </a:cxn>
                <a:cxn ang="0">
                  <a:pos x="40" y="21"/>
                </a:cxn>
                <a:cxn ang="0">
                  <a:pos x="46" y="13"/>
                </a:cxn>
                <a:cxn ang="0">
                  <a:pos x="47" y="10"/>
                </a:cxn>
                <a:cxn ang="0">
                  <a:pos x="47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1" y="4"/>
                </a:cxn>
                <a:cxn ang="0">
                  <a:pos x="41" y="0"/>
                </a:cxn>
                <a:cxn ang="0">
                  <a:pos x="66" y="0"/>
                </a:cxn>
                <a:cxn ang="0">
                  <a:pos x="66" y="4"/>
                </a:cxn>
                <a:cxn ang="0">
                  <a:pos x="63" y="4"/>
                </a:cxn>
                <a:cxn ang="0">
                  <a:pos x="54" y="9"/>
                </a:cxn>
                <a:cxn ang="0">
                  <a:pos x="51" y="11"/>
                </a:cxn>
                <a:cxn ang="0">
                  <a:pos x="48" y="16"/>
                </a:cxn>
                <a:cxn ang="0">
                  <a:pos x="41" y="26"/>
                </a:cxn>
                <a:cxn ang="0">
                  <a:pos x="53" y="47"/>
                </a:cxn>
                <a:cxn ang="0">
                  <a:pos x="56" y="53"/>
                </a:cxn>
                <a:cxn ang="0">
                  <a:pos x="58" y="57"/>
                </a:cxn>
                <a:cxn ang="0">
                  <a:pos x="61" y="60"/>
                </a:cxn>
                <a:cxn ang="0">
                  <a:pos x="64" y="61"/>
                </a:cxn>
                <a:cxn ang="0">
                  <a:pos x="66" y="63"/>
                </a:cxn>
                <a:cxn ang="0">
                  <a:pos x="68" y="63"/>
                </a:cxn>
                <a:cxn ang="0">
                  <a:pos x="68" y="65"/>
                </a:cxn>
                <a:cxn ang="0">
                  <a:pos x="31" y="65"/>
                </a:cxn>
                <a:cxn ang="0">
                  <a:pos x="31" y="63"/>
                </a:cxn>
                <a:cxn ang="0">
                  <a:pos x="34" y="63"/>
                </a:cxn>
                <a:cxn ang="0">
                  <a:pos x="37" y="61"/>
                </a:cxn>
                <a:cxn ang="0">
                  <a:pos x="39" y="60"/>
                </a:cxn>
                <a:cxn ang="0">
                  <a:pos x="36" y="54"/>
                </a:cxn>
                <a:cxn ang="0">
                  <a:pos x="29" y="43"/>
                </a:cxn>
                <a:cxn ang="0">
                  <a:pos x="24" y="50"/>
                </a:cxn>
                <a:cxn ang="0">
                  <a:pos x="23" y="53"/>
                </a:cxn>
                <a:cxn ang="0">
                  <a:pos x="20" y="55"/>
                </a:cxn>
                <a:cxn ang="0">
                  <a:pos x="20" y="61"/>
                </a:cxn>
                <a:cxn ang="0">
                  <a:pos x="21" y="61"/>
                </a:cxn>
                <a:cxn ang="0">
                  <a:pos x="23" y="63"/>
                </a:cxn>
                <a:cxn ang="0">
                  <a:pos x="27" y="63"/>
                </a:cxn>
                <a:cxn ang="0">
                  <a:pos x="27" y="65"/>
                </a:cxn>
                <a:cxn ang="0">
                  <a:pos x="0" y="65"/>
                </a:cxn>
                <a:cxn ang="0">
                  <a:pos x="0" y="63"/>
                </a:cxn>
                <a:cxn ang="0">
                  <a:pos x="3" y="63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13" y="57"/>
                </a:cxn>
                <a:cxn ang="0">
                  <a:pos x="17" y="53"/>
                </a:cxn>
                <a:cxn ang="0">
                  <a:pos x="21" y="47"/>
                </a:cxn>
                <a:cxn ang="0">
                  <a:pos x="27" y="38"/>
                </a:cxn>
                <a:cxn ang="0">
                  <a:pos x="16" y="18"/>
                </a:cxn>
                <a:cxn ang="0">
                  <a:pos x="13" y="14"/>
                </a:cxn>
                <a:cxn ang="0">
                  <a:pos x="12" y="11"/>
                </a:cxn>
                <a:cxn ang="0">
                  <a:pos x="10" y="10"/>
                </a:cxn>
                <a:cxn ang="0">
                  <a:pos x="9" y="7"/>
                </a:cxn>
                <a:cxn ang="0">
                  <a:pos x="6" y="7"/>
                </a:cxn>
                <a:cxn ang="0">
                  <a:pos x="3" y="4"/>
                </a:cxn>
                <a:cxn ang="0">
                  <a:pos x="0" y="4"/>
                </a:cxn>
                <a:cxn ang="0">
                  <a:pos x="0" y="0"/>
                </a:cxn>
              </a:cxnLst>
              <a:rect l="0" t="0" r="r" b="b"/>
              <a:pathLst>
                <a:path w="68" h="65">
                  <a:moveTo>
                    <a:pt x="0" y="0"/>
                  </a:moveTo>
                  <a:lnTo>
                    <a:pt x="37" y="0"/>
                  </a:lnTo>
                  <a:lnTo>
                    <a:pt x="37" y="4"/>
                  </a:lnTo>
                  <a:lnTo>
                    <a:pt x="31" y="6"/>
                  </a:lnTo>
                  <a:lnTo>
                    <a:pt x="31" y="9"/>
                  </a:lnTo>
                  <a:lnTo>
                    <a:pt x="33" y="9"/>
                  </a:lnTo>
                  <a:lnTo>
                    <a:pt x="33" y="11"/>
                  </a:lnTo>
                  <a:lnTo>
                    <a:pt x="40" y="21"/>
                  </a:lnTo>
                  <a:lnTo>
                    <a:pt x="46" y="13"/>
                  </a:lnTo>
                  <a:lnTo>
                    <a:pt x="47" y="10"/>
                  </a:lnTo>
                  <a:lnTo>
                    <a:pt x="47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1" y="4"/>
                  </a:lnTo>
                  <a:lnTo>
                    <a:pt x="41" y="0"/>
                  </a:lnTo>
                  <a:lnTo>
                    <a:pt x="66" y="0"/>
                  </a:lnTo>
                  <a:lnTo>
                    <a:pt x="66" y="4"/>
                  </a:lnTo>
                  <a:lnTo>
                    <a:pt x="63" y="4"/>
                  </a:lnTo>
                  <a:lnTo>
                    <a:pt x="54" y="9"/>
                  </a:lnTo>
                  <a:lnTo>
                    <a:pt x="51" y="11"/>
                  </a:lnTo>
                  <a:lnTo>
                    <a:pt x="48" y="16"/>
                  </a:lnTo>
                  <a:lnTo>
                    <a:pt x="41" y="26"/>
                  </a:lnTo>
                  <a:lnTo>
                    <a:pt x="53" y="47"/>
                  </a:lnTo>
                  <a:lnTo>
                    <a:pt x="56" y="53"/>
                  </a:lnTo>
                  <a:lnTo>
                    <a:pt x="58" y="57"/>
                  </a:lnTo>
                  <a:lnTo>
                    <a:pt x="61" y="60"/>
                  </a:lnTo>
                  <a:lnTo>
                    <a:pt x="64" y="61"/>
                  </a:lnTo>
                  <a:lnTo>
                    <a:pt x="66" y="63"/>
                  </a:lnTo>
                  <a:lnTo>
                    <a:pt x="68" y="63"/>
                  </a:lnTo>
                  <a:lnTo>
                    <a:pt x="68" y="65"/>
                  </a:lnTo>
                  <a:lnTo>
                    <a:pt x="31" y="65"/>
                  </a:lnTo>
                  <a:lnTo>
                    <a:pt x="31" y="63"/>
                  </a:lnTo>
                  <a:lnTo>
                    <a:pt x="34" y="63"/>
                  </a:lnTo>
                  <a:lnTo>
                    <a:pt x="37" y="61"/>
                  </a:lnTo>
                  <a:lnTo>
                    <a:pt x="39" y="60"/>
                  </a:lnTo>
                  <a:lnTo>
                    <a:pt x="36" y="54"/>
                  </a:lnTo>
                  <a:lnTo>
                    <a:pt x="29" y="43"/>
                  </a:lnTo>
                  <a:lnTo>
                    <a:pt x="24" y="50"/>
                  </a:lnTo>
                  <a:lnTo>
                    <a:pt x="23" y="53"/>
                  </a:lnTo>
                  <a:lnTo>
                    <a:pt x="20" y="55"/>
                  </a:lnTo>
                  <a:lnTo>
                    <a:pt x="20" y="61"/>
                  </a:lnTo>
                  <a:lnTo>
                    <a:pt x="21" y="61"/>
                  </a:lnTo>
                  <a:lnTo>
                    <a:pt x="23" y="63"/>
                  </a:lnTo>
                  <a:lnTo>
                    <a:pt x="27" y="63"/>
                  </a:lnTo>
                  <a:lnTo>
                    <a:pt x="27" y="65"/>
                  </a:lnTo>
                  <a:lnTo>
                    <a:pt x="0" y="65"/>
                  </a:lnTo>
                  <a:lnTo>
                    <a:pt x="0" y="63"/>
                  </a:lnTo>
                  <a:lnTo>
                    <a:pt x="3" y="63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13" y="57"/>
                  </a:lnTo>
                  <a:lnTo>
                    <a:pt x="17" y="53"/>
                  </a:lnTo>
                  <a:lnTo>
                    <a:pt x="21" y="47"/>
                  </a:lnTo>
                  <a:lnTo>
                    <a:pt x="27" y="38"/>
                  </a:lnTo>
                  <a:lnTo>
                    <a:pt x="16" y="18"/>
                  </a:lnTo>
                  <a:lnTo>
                    <a:pt x="13" y="14"/>
                  </a:lnTo>
                  <a:lnTo>
                    <a:pt x="12" y="11"/>
                  </a:lnTo>
                  <a:lnTo>
                    <a:pt x="10" y="10"/>
                  </a:lnTo>
                  <a:lnTo>
                    <a:pt x="9" y="7"/>
                  </a:lnTo>
                  <a:lnTo>
                    <a:pt x="6" y="7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763" name="TextBox 762"/>
          <p:cNvSpPr txBox="1"/>
          <p:nvPr/>
        </p:nvSpPr>
        <p:spPr>
          <a:xfrm>
            <a:off x="1587499" y="3352800"/>
            <a:ext cx="178752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 smtClean="0">
                <a:latin typeface="Arial"/>
              </a:rPr>
              <a:t>g</a:t>
            </a:r>
            <a:r>
              <a:rPr lang="en-US" sz="2000" baseline="-25000" dirty="0" smtClean="0">
                <a:latin typeface="Comic Sans MS"/>
              </a:rPr>
              <a:t>1T </a:t>
            </a:r>
            <a:r>
              <a:rPr lang="en-US" sz="2000" baseline="30000" dirty="0" smtClean="0">
                <a:latin typeface="Comic Sans MS"/>
              </a:rPr>
              <a:t>(1)</a:t>
            </a:r>
            <a:endParaRPr lang="en-US" sz="2000" baseline="30000" dirty="0">
              <a:latin typeface="Comic Sans MS"/>
            </a:endParaRPr>
          </a:p>
        </p:txBody>
      </p:sp>
      <p:sp>
        <p:nvSpPr>
          <p:cNvPr id="764" name="TextBox 763"/>
          <p:cNvSpPr txBox="1"/>
          <p:nvPr/>
        </p:nvSpPr>
        <p:spPr>
          <a:xfrm>
            <a:off x="4141469" y="3352800"/>
            <a:ext cx="188277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 smtClean="0">
                <a:latin typeface="Arial"/>
              </a:rPr>
              <a:t>h</a:t>
            </a:r>
            <a:r>
              <a:rPr lang="en-US" sz="2000" baseline="-25000" dirty="0" smtClean="0">
                <a:latin typeface="Comic Sans MS"/>
              </a:rPr>
              <a:t>1L</a:t>
            </a:r>
            <a:r>
              <a:rPr lang="en-US" sz="2000" baseline="30000" dirty="0" smtClean="0">
                <a:latin typeface="cmsy10"/>
              </a:rPr>
              <a:t>?</a:t>
            </a:r>
            <a:r>
              <a:rPr lang="en-US" sz="2000" baseline="30000" dirty="0" smtClean="0"/>
              <a:t>(1)</a:t>
            </a:r>
            <a:r>
              <a:rPr lang="en-US" sz="2000" baseline="30000" dirty="0" smtClean="0">
                <a:latin typeface="cmsy10"/>
              </a:rPr>
              <a:t> </a:t>
            </a:r>
            <a:endParaRPr lang="en-US" sz="2000" baseline="30000" dirty="0"/>
          </a:p>
        </p:txBody>
      </p:sp>
      <p:sp>
        <p:nvSpPr>
          <p:cNvPr id="765" name="TextBox 764"/>
          <p:cNvSpPr txBox="1"/>
          <p:nvPr/>
        </p:nvSpPr>
        <p:spPr>
          <a:xfrm>
            <a:off x="6651624" y="3352800"/>
            <a:ext cx="188277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 smtClean="0">
                <a:latin typeface="Arial"/>
              </a:rPr>
              <a:t>h</a:t>
            </a:r>
            <a:r>
              <a:rPr lang="en-US" sz="2000" baseline="-25000" dirty="0">
                <a:latin typeface="Comic Sans MS"/>
              </a:rPr>
              <a:t>1</a:t>
            </a:r>
            <a:r>
              <a:rPr lang="en-US" sz="2000" baseline="-25000" dirty="0" smtClean="0">
                <a:latin typeface="Comic Sans MS"/>
              </a:rPr>
              <a:t>T</a:t>
            </a:r>
            <a:r>
              <a:rPr lang="en-US" sz="2000" baseline="30000" dirty="0" smtClean="0">
                <a:latin typeface="cmsy10"/>
              </a:rPr>
              <a:t>?</a:t>
            </a:r>
            <a:r>
              <a:rPr lang="en-US" sz="2000" baseline="30000" dirty="0" smtClean="0"/>
              <a:t>(1)</a:t>
            </a:r>
            <a:r>
              <a:rPr lang="en-US" sz="2000" baseline="30000" dirty="0" smtClean="0">
                <a:latin typeface="cmsy10"/>
              </a:rPr>
              <a:t> </a:t>
            </a:r>
            <a:endParaRPr lang="en-US" sz="2000" baseline="30000" dirty="0"/>
          </a:p>
        </p:txBody>
      </p:sp>
      <p:sp>
        <p:nvSpPr>
          <p:cNvPr id="766" name="TextBox 765"/>
          <p:cNvSpPr txBox="1"/>
          <p:nvPr/>
        </p:nvSpPr>
        <p:spPr>
          <a:xfrm>
            <a:off x="2460625" y="5130918"/>
            <a:ext cx="1040130" cy="3554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S-P int.</a:t>
            </a:r>
            <a:endParaRPr lang="en-US" dirty="0">
              <a:solidFill>
                <a:srgbClr val="FF0000"/>
              </a:solidFill>
            </a:endParaRPr>
          </a:p>
        </p:txBody>
      </p:sp>
      <p:cxnSp>
        <p:nvCxnSpPr>
          <p:cNvPr id="767" name="Straight Arrow Connector 766"/>
          <p:cNvCxnSpPr/>
          <p:nvPr/>
        </p:nvCxnSpPr>
        <p:spPr bwMode="auto">
          <a:xfrm>
            <a:off x="2384425" y="4892040"/>
            <a:ext cx="182880" cy="289560"/>
          </a:xfrm>
          <a:prstGeom prst="straightConnector1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768" name="Straight Arrow Connector 767"/>
          <p:cNvCxnSpPr/>
          <p:nvPr/>
        </p:nvCxnSpPr>
        <p:spPr bwMode="auto">
          <a:xfrm rot="5400000">
            <a:off x="1935639" y="4121626"/>
            <a:ext cx="289560" cy="1588"/>
          </a:xfrm>
          <a:prstGeom prst="straightConnector1">
            <a:avLst/>
          </a:prstGeom>
          <a:noFill/>
          <a:ln w="12700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769" name="TextBox 768"/>
          <p:cNvSpPr txBox="1"/>
          <p:nvPr/>
        </p:nvSpPr>
        <p:spPr>
          <a:xfrm>
            <a:off x="4293870" y="4749918"/>
            <a:ext cx="1040130" cy="3554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FF"/>
                </a:solidFill>
              </a:rPr>
              <a:t>P-D int.</a:t>
            </a:r>
            <a:endParaRPr lang="en-US" dirty="0">
              <a:solidFill>
                <a:srgbClr val="0000FF"/>
              </a:solidFill>
            </a:endParaRPr>
          </a:p>
        </p:txBody>
      </p:sp>
      <p:cxnSp>
        <p:nvCxnSpPr>
          <p:cNvPr id="772" name="Straight Arrow Connector 771"/>
          <p:cNvCxnSpPr/>
          <p:nvPr/>
        </p:nvCxnSpPr>
        <p:spPr bwMode="auto">
          <a:xfrm rot="5400000" flipH="1" flipV="1">
            <a:off x="4613116" y="5119846"/>
            <a:ext cx="274320" cy="1588"/>
          </a:xfrm>
          <a:prstGeom prst="straightConnector1">
            <a:avLst/>
          </a:prstGeom>
          <a:noFill/>
          <a:ln w="12700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774" name="Straight Arrow Connector 773"/>
          <p:cNvCxnSpPr/>
          <p:nvPr/>
        </p:nvCxnSpPr>
        <p:spPr bwMode="auto">
          <a:xfrm flipV="1">
            <a:off x="4827270" y="4038600"/>
            <a:ext cx="304800" cy="152400"/>
          </a:xfrm>
          <a:prstGeom prst="straightConnector1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777" name="TextBox 776"/>
          <p:cNvSpPr txBox="1"/>
          <p:nvPr/>
        </p:nvSpPr>
        <p:spPr>
          <a:xfrm>
            <a:off x="5132070" y="3886200"/>
            <a:ext cx="1040130" cy="3554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S-P int.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778" name="TextBox 777"/>
          <p:cNvSpPr txBox="1"/>
          <p:nvPr/>
        </p:nvSpPr>
        <p:spPr>
          <a:xfrm>
            <a:off x="1801495" y="4216518"/>
            <a:ext cx="1040130" cy="3554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FF"/>
                </a:solidFill>
              </a:rPr>
              <a:t>P-D int.</a:t>
            </a:r>
            <a:endParaRPr lang="en-US" dirty="0">
              <a:solidFill>
                <a:srgbClr val="0000FF"/>
              </a:solidFill>
            </a:endParaRPr>
          </a:p>
        </p:txBody>
      </p:sp>
      <p:sp>
        <p:nvSpPr>
          <p:cNvPr id="779" name="TextBox 778"/>
          <p:cNvSpPr txBox="1"/>
          <p:nvPr/>
        </p:nvSpPr>
        <p:spPr>
          <a:xfrm>
            <a:off x="7646670" y="3886200"/>
            <a:ext cx="104013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FF"/>
                </a:solidFill>
              </a:rPr>
              <a:t>P-P int.</a:t>
            </a:r>
            <a:endParaRPr lang="en-US" dirty="0">
              <a:solidFill>
                <a:srgbClr val="0000FF"/>
              </a:solidFill>
            </a:endParaRPr>
          </a:p>
        </p:txBody>
      </p:sp>
      <p:sp>
        <p:nvSpPr>
          <p:cNvPr id="782" name="TextBox 781"/>
          <p:cNvSpPr txBox="1"/>
          <p:nvPr/>
        </p:nvSpPr>
        <p:spPr>
          <a:xfrm>
            <a:off x="7592695" y="5181600"/>
            <a:ext cx="1040130" cy="3554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S-D int.</a:t>
            </a:r>
            <a:endParaRPr lang="en-US" dirty="0">
              <a:solidFill>
                <a:srgbClr val="FF0000"/>
              </a:solidFill>
            </a:endParaRPr>
          </a:p>
        </p:txBody>
      </p:sp>
      <p:cxnSp>
        <p:nvCxnSpPr>
          <p:cNvPr id="783" name="Straight Arrow Connector 782"/>
          <p:cNvCxnSpPr/>
          <p:nvPr/>
        </p:nvCxnSpPr>
        <p:spPr bwMode="auto">
          <a:xfrm>
            <a:off x="7772400" y="5003682"/>
            <a:ext cx="241935" cy="177918"/>
          </a:xfrm>
          <a:prstGeom prst="straightConnector1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785" name="Straight Arrow Connector 784"/>
          <p:cNvCxnSpPr/>
          <p:nvPr/>
        </p:nvCxnSpPr>
        <p:spPr bwMode="auto">
          <a:xfrm>
            <a:off x="7418070" y="4037012"/>
            <a:ext cx="274320" cy="1588"/>
          </a:xfrm>
          <a:prstGeom prst="straightConnector1">
            <a:avLst/>
          </a:prstGeom>
          <a:noFill/>
          <a:ln w="12700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362" name="Line 6"/>
          <p:cNvSpPr>
            <a:spLocks noChangeShapeType="1"/>
          </p:cNvSpPr>
          <p:nvPr/>
        </p:nvSpPr>
        <p:spPr bwMode="auto">
          <a:xfrm>
            <a:off x="152400" y="1638421"/>
            <a:ext cx="381000" cy="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endParaRPr lang="en-US" dirty="0"/>
          </a:p>
        </p:txBody>
      </p:sp>
      <p:sp>
        <p:nvSpPr>
          <p:cNvPr id="363" name="TextBox 362"/>
          <p:cNvSpPr txBox="1"/>
          <p:nvPr/>
        </p:nvSpPr>
        <p:spPr>
          <a:xfrm>
            <a:off x="533400" y="1452267"/>
            <a:ext cx="6858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TOT</a:t>
            </a:r>
            <a:endParaRPr lang="en-US" dirty="0"/>
          </a:p>
        </p:txBody>
      </p:sp>
      <p:grpSp>
        <p:nvGrpSpPr>
          <p:cNvPr id="5" name="Group 1257"/>
          <p:cNvGrpSpPr>
            <a:grpSpLocks noChangeAspect="1"/>
          </p:cNvGrpSpPr>
          <p:nvPr/>
        </p:nvGrpSpPr>
        <p:grpSpPr>
          <a:xfrm>
            <a:off x="1373188" y="870010"/>
            <a:ext cx="2145046" cy="2014157"/>
            <a:chOff x="1373188" y="3975100"/>
            <a:chExt cx="2211388" cy="2076451"/>
          </a:xfrm>
        </p:grpSpPr>
        <p:sp>
          <p:nvSpPr>
            <p:cNvPr id="365" name="Rectangle 591"/>
            <p:cNvSpPr>
              <a:spLocks noChangeArrowheads="1"/>
            </p:cNvSpPr>
            <p:nvPr/>
          </p:nvSpPr>
          <p:spPr bwMode="auto">
            <a:xfrm>
              <a:off x="1670050" y="4043363"/>
              <a:ext cx="1868488" cy="1812925"/>
            </a:xfrm>
            <a:prstGeom prst="rect">
              <a:avLst/>
            </a:prstGeom>
            <a:noFill/>
            <a:ln w="9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6" name="Line 592"/>
            <p:cNvSpPr>
              <a:spLocks noChangeShapeType="1"/>
            </p:cNvSpPr>
            <p:nvPr/>
          </p:nvSpPr>
          <p:spPr bwMode="auto">
            <a:xfrm flipV="1">
              <a:off x="1670050" y="4043363"/>
              <a:ext cx="1588" cy="181292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7" name="Line 593"/>
            <p:cNvSpPr>
              <a:spLocks noChangeShapeType="1"/>
            </p:cNvSpPr>
            <p:nvPr/>
          </p:nvSpPr>
          <p:spPr bwMode="auto">
            <a:xfrm flipH="1">
              <a:off x="1670050" y="5856288"/>
              <a:ext cx="53975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8" name="Line 594"/>
            <p:cNvSpPr>
              <a:spLocks noChangeShapeType="1"/>
            </p:cNvSpPr>
            <p:nvPr/>
          </p:nvSpPr>
          <p:spPr bwMode="auto">
            <a:xfrm flipH="1">
              <a:off x="1670050" y="5765800"/>
              <a:ext cx="26988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9" name="Line 595"/>
            <p:cNvSpPr>
              <a:spLocks noChangeShapeType="1"/>
            </p:cNvSpPr>
            <p:nvPr/>
          </p:nvSpPr>
          <p:spPr bwMode="auto">
            <a:xfrm flipH="1">
              <a:off x="1670050" y="5672138"/>
              <a:ext cx="26988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0" name="Line 596"/>
            <p:cNvSpPr>
              <a:spLocks noChangeShapeType="1"/>
            </p:cNvSpPr>
            <p:nvPr/>
          </p:nvSpPr>
          <p:spPr bwMode="auto">
            <a:xfrm flipH="1">
              <a:off x="1670050" y="5584825"/>
              <a:ext cx="26988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1" name="Line 597"/>
            <p:cNvSpPr>
              <a:spLocks noChangeShapeType="1"/>
            </p:cNvSpPr>
            <p:nvPr/>
          </p:nvSpPr>
          <p:spPr bwMode="auto">
            <a:xfrm flipH="1">
              <a:off x="1670050" y="5491163"/>
              <a:ext cx="26988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2" name="Line 598"/>
            <p:cNvSpPr>
              <a:spLocks noChangeShapeType="1"/>
            </p:cNvSpPr>
            <p:nvPr/>
          </p:nvSpPr>
          <p:spPr bwMode="auto">
            <a:xfrm flipH="1">
              <a:off x="1670050" y="5403850"/>
              <a:ext cx="53975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3" name="Line 599"/>
            <p:cNvSpPr>
              <a:spLocks noChangeShapeType="1"/>
            </p:cNvSpPr>
            <p:nvPr/>
          </p:nvSpPr>
          <p:spPr bwMode="auto">
            <a:xfrm flipH="1">
              <a:off x="1670050" y="5314950"/>
              <a:ext cx="26988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4" name="Line 600"/>
            <p:cNvSpPr>
              <a:spLocks noChangeShapeType="1"/>
            </p:cNvSpPr>
            <p:nvPr/>
          </p:nvSpPr>
          <p:spPr bwMode="auto">
            <a:xfrm flipH="1">
              <a:off x="1670050" y="5219700"/>
              <a:ext cx="26988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5" name="Line 601"/>
            <p:cNvSpPr>
              <a:spLocks noChangeShapeType="1"/>
            </p:cNvSpPr>
            <p:nvPr/>
          </p:nvSpPr>
          <p:spPr bwMode="auto">
            <a:xfrm flipH="1">
              <a:off x="1670050" y="5132388"/>
              <a:ext cx="26988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6" name="Line 602"/>
            <p:cNvSpPr>
              <a:spLocks noChangeShapeType="1"/>
            </p:cNvSpPr>
            <p:nvPr/>
          </p:nvSpPr>
          <p:spPr bwMode="auto">
            <a:xfrm flipH="1">
              <a:off x="1670050" y="5038725"/>
              <a:ext cx="26988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7" name="Line 603"/>
            <p:cNvSpPr>
              <a:spLocks noChangeShapeType="1"/>
            </p:cNvSpPr>
            <p:nvPr/>
          </p:nvSpPr>
          <p:spPr bwMode="auto">
            <a:xfrm flipH="1">
              <a:off x="1670050" y="4949825"/>
              <a:ext cx="53975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8" name="Line 604"/>
            <p:cNvSpPr>
              <a:spLocks noChangeShapeType="1"/>
            </p:cNvSpPr>
            <p:nvPr/>
          </p:nvSpPr>
          <p:spPr bwMode="auto">
            <a:xfrm flipH="1">
              <a:off x="1670050" y="4857750"/>
              <a:ext cx="26988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9" name="Line 605"/>
            <p:cNvSpPr>
              <a:spLocks noChangeShapeType="1"/>
            </p:cNvSpPr>
            <p:nvPr/>
          </p:nvSpPr>
          <p:spPr bwMode="auto">
            <a:xfrm flipH="1">
              <a:off x="1670050" y="4768850"/>
              <a:ext cx="26988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0" name="Line 606"/>
            <p:cNvSpPr>
              <a:spLocks noChangeShapeType="1"/>
            </p:cNvSpPr>
            <p:nvPr/>
          </p:nvSpPr>
          <p:spPr bwMode="auto">
            <a:xfrm flipH="1">
              <a:off x="1670050" y="4676775"/>
              <a:ext cx="26988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1" name="Line 607"/>
            <p:cNvSpPr>
              <a:spLocks noChangeShapeType="1"/>
            </p:cNvSpPr>
            <p:nvPr/>
          </p:nvSpPr>
          <p:spPr bwMode="auto">
            <a:xfrm flipH="1">
              <a:off x="1670050" y="4586288"/>
              <a:ext cx="26988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2" name="Line 608"/>
            <p:cNvSpPr>
              <a:spLocks noChangeShapeType="1"/>
            </p:cNvSpPr>
            <p:nvPr/>
          </p:nvSpPr>
          <p:spPr bwMode="auto">
            <a:xfrm flipH="1">
              <a:off x="1670050" y="4495800"/>
              <a:ext cx="53975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3" name="Line 609"/>
            <p:cNvSpPr>
              <a:spLocks noChangeShapeType="1"/>
            </p:cNvSpPr>
            <p:nvPr/>
          </p:nvSpPr>
          <p:spPr bwMode="auto">
            <a:xfrm flipH="1">
              <a:off x="1670050" y="4405313"/>
              <a:ext cx="26988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4" name="Line 610"/>
            <p:cNvSpPr>
              <a:spLocks noChangeShapeType="1"/>
            </p:cNvSpPr>
            <p:nvPr/>
          </p:nvSpPr>
          <p:spPr bwMode="auto">
            <a:xfrm flipH="1">
              <a:off x="1670050" y="4314825"/>
              <a:ext cx="26988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5" name="Line 611"/>
            <p:cNvSpPr>
              <a:spLocks noChangeShapeType="1"/>
            </p:cNvSpPr>
            <p:nvPr/>
          </p:nvSpPr>
          <p:spPr bwMode="auto">
            <a:xfrm flipH="1">
              <a:off x="1670050" y="4224338"/>
              <a:ext cx="26988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6" name="Line 612"/>
            <p:cNvSpPr>
              <a:spLocks noChangeShapeType="1"/>
            </p:cNvSpPr>
            <p:nvPr/>
          </p:nvSpPr>
          <p:spPr bwMode="auto">
            <a:xfrm flipH="1">
              <a:off x="1670050" y="4135438"/>
              <a:ext cx="26988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7" name="Line 613"/>
            <p:cNvSpPr>
              <a:spLocks noChangeShapeType="1"/>
            </p:cNvSpPr>
            <p:nvPr/>
          </p:nvSpPr>
          <p:spPr bwMode="auto">
            <a:xfrm flipH="1">
              <a:off x="1670050" y="4043363"/>
              <a:ext cx="53975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8" name="Freeform 614"/>
            <p:cNvSpPr>
              <a:spLocks noEditPoints="1"/>
            </p:cNvSpPr>
            <p:nvPr/>
          </p:nvSpPr>
          <p:spPr bwMode="auto">
            <a:xfrm>
              <a:off x="1524000" y="5788025"/>
              <a:ext cx="84138" cy="138113"/>
            </a:xfrm>
            <a:custGeom>
              <a:avLst/>
              <a:gdLst/>
              <a:ahLst/>
              <a:cxnLst>
                <a:cxn ang="0">
                  <a:pos x="53" y="43"/>
                </a:cxn>
                <a:cxn ang="0">
                  <a:pos x="53" y="54"/>
                </a:cxn>
                <a:cxn ang="0">
                  <a:pos x="50" y="66"/>
                </a:cxn>
                <a:cxn ang="0">
                  <a:pos x="47" y="75"/>
                </a:cxn>
                <a:cxn ang="0">
                  <a:pos x="44" y="78"/>
                </a:cxn>
                <a:cxn ang="0">
                  <a:pos x="40" y="81"/>
                </a:cxn>
                <a:cxn ang="0">
                  <a:pos x="37" y="84"/>
                </a:cxn>
                <a:cxn ang="0">
                  <a:pos x="34" y="86"/>
                </a:cxn>
                <a:cxn ang="0">
                  <a:pos x="29" y="87"/>
                </a:cxn>
                <a:cxn ang="0">
                  <a:pos x="22" y="87"/>
                </a:cxn>
                <a:cxn ang="0">
                  <a:pos x="19" y="86"/>
                </a:cxn>
                <a:cxn ang="0">
                  <a:pos x="14" y="84"/>
                </a:cxn>
                <a:cxn ang="0">
                  <a:pos x="11" y="80"/>
                </a:cxn>
                <a:cxn ang="0">
                  <a:pos x="7" y="75"/>
                </a:cxn>
                <a:cxn ang="0">
                  <a:pos x="6" y="72"/>
                </a:cxn>
                <a:cxn ang="0">
                  <a:pos x="3" y="68"/>
                </a:cxn>
                <a:cxn ang="0">
                  <a:pos x="1" y="65"/>
                </a:cxn>
                <a:cxn ang="0">
                  <a:pos x="0" y="54"/>
                </a:cxn>
                <a:cxn ang="0">
                  <a:pos x="0" y="31"/>
                </a:cxn>
                <a:cxn ang="0">
                  <a:pos x="3" y="19"/>
                </a:cxn>
                <a:cxn ang="0">
                  <a:pos x="6" y="13"/>
                </a:cxn>
                <a:cxn ang="0">
                  <a:pos x="8" y="8"/>
                </a:cxn>
                <a:cxn ang="0">
                  <a:pos x="13" y="4"/>
                </a:cxn>
                <a:cxn ang="0">
                  <a:pos x="17" y="1"/>
                </a:cxn>
                <a:cxn ang="0">
                  <a:pos x="22" y="0"/>
                </a:cxn>
                <a:cxn ang="0">
                  <a:pos x="31" y="0"/>
                </a:cxn>
                <a:cxn ang="0">
                  <a:pos x="35" y="1"/>
                </a:cxn>
                <a:cxn ang="0">
                  <a:pos x="40" y="4"/>
                </a:cxn>
                <a:cxn ang="0">
                  <a:pos x="44" y="8"/>
                </a:cxn>
                <a:cxn ang="0">
                  <a:pos x="50" y="17"/>
                </a:cxn>
                <a:cxn ang="0">
                  <a:pos x="53" y="31"/>
                </a:cxn>
                <a:cxn ang="0">
                  <a:pos x="53" y="43"/>
                </a:cxn>
                <a:cxn ang="0">
                  <a:pos x="35" y="43"/>
                </a:cxn>
                <a:cxn ang="0">
                  <a:pos x="35" y="11"/>
                </a:cxn>
                <a:cxn ang="0">
                  <a:pos x="34" y="8"/>
                </a:cxn>
                <a:cxn ang="0">
                  <a:pos x="29" y="4"/>
                </a:cxn>
                <a:cxn ang="0">
                  <a:pos x="22" y="4"/>
                </a:cxn>
                <a:cxn ang="0">
                  <a:pos x="20" y="7"/>
                </a:cxn>
                <a:cxn ang="0">
                  <a:pos x="19" y="8"/>
                </a:cxn>
                <a:cxn ang="0">
                  <a:pos x="19" y="13"/>
                </a:cxn>
                <a:cxn ang="0">
                  <a:pos x="17" y="19"/>
                </a:cxn>
                <a:cxn ang="0">
                  <a:pos x="17" y="66"/>
                </a:cxn>
                <a:cxn ang="0">
                  <a:pos x="19" y="71"/>
                </a:cxn>
                <a:cxn ang="0">
                  <a:pos x="19" y="75"/>
                </a:cxn>
                <a:cxn ang="0">
                  <a:pos x="22" y="81"/>
                </a:cxn>
                <a:cxn ang="0">
                  <a:pos x="23" y="83"/>
                </a:cxn>
                <a:cxn ang="0">
                  <a:pos x="28" y="83"/>
                </a:cxn>
                <a:cxn ang="0">
                  <a:pos x="31" y="81"/>
                </a:cxn>
                <a:cxn ang="0">
                  <a:pos x="31" y="80"/>
                </a:cxn>
                <a:cxn ang="0">
                  <a:pos x="34" y="77"/>
                </a:cxn>
                <a:cxn ang="0">
                  <a:pos x="35" y="74"/>
                </a:cxn>
                <a:cxn ang="0">
                  <a:pos x="35" y="69"/>
                </a:cxn>
                <a:cxn ang="0">
                  <a:pos x="35" y="43"/>
                </a:cxn>
              </a:cxnLst>
              <a:rect l="0" t="0" r="r" b="b"/>
              <a:pathLst>
                <a:path w="53" h="87">
                  <a:moveTo>
                    <a:pt x="53" y="43"/>
                  </a:moveTo>
                  <a:lnTo>
                    <a:pt x="53" y="54"/>
                  </a:lnTo>
                  <a:lnTo>
                    <a:pt x="50" y="66"/>
                  </a:lnTo>
                  <a:lnTo>
                    <a:pt x="47" y="75"/>
                  </a:lnTo>
                  <a:lnTo>
                    <a:pt x="44" y="78"/>
                  </a:lnTo>
                  <a:lnTo>
                    <a:pt x="40" y="81"/>
                  </a:lnTo>
                  <a:lnTo>
                    <a:pt x="37" y="84"/>
                  </a:lnTo>
                  <a:lnTo>
                    <a:pt x="34" y="86"/>
                  </a:lnTo>
                  <a:lnTo>
                    <a:pt x="29" y="87"/>
                  </a:lnTo>
                  <a:lnTo>
                    <a:pt x="22" y="87"/>
                  </a:lnTo>
                  <a:lnTo>
                    <a:pt x="19" y="86"/>
                  </a:lnTo>
                  <a:lnTo>
                    <a:pt x="14" y="84"/>
                  </a:lnTo>
                  <a:lnTo>
                    <a:pt x="11" y="80"/>
                  </a:lnTo>
                  <a:lnTo>
                    <a:pt x="7" y="75"/>
                  </a:lnTo>
                  <a:lnTo>
                    <a:pt x="6" y="72"/>
                  </a:lnTo>
                  <a:lnTo>
                    <a:pt x="3" y="68"/>
                  </a:lnTo>
                  <a:lnTo>
                    <a:pt x="1" y="65"/>
                  </a:lnTo>
                  <a:lnTo>
                    <a:pt x="0" y="54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6" y="13"/>
                  </a:lnTo>
                  <a:lnTo>
                    <a:pt x="8" y="8"/>
                  </a:lnTo>
                  <a:lnTo>
                    <a:pt x="13" y="4"/>
                  </a:lnTo>
                  <a:lnTo>
                    <a:pt x="17" y="1"/>
                  </a:lnTo>
                  <a:lnTo>
                    <a:pt x="22" y="0"/>
                  </a:lnTo>
                  <a:lnTo>
                    <a:pt x="31" y="0"/>
                  </a:lnTo>
                  <a:lnTo>
                    <a:pt x="35" y="1"/>
                  </a:lnTo>
                  <a:lnTo>
                    <a:pt x="40" y="4"/>
                  </a:lnTo>
                  <a:lnTo>
                    <a:pt x="44" y="8"/>
                  </a:lnTo>
                  <a:lnTo>
                    <a:pt x="50" y="17"/>
                  </a:lnTo>
                  <a:lnTo>
                    <a:pt x="53" y="31"/>
                  </a:lnTo>
                  <a:lnTo>
                    <a:pt x="53" y="43"/>
                  </a:lnTo>
                  <a:close/>
                  <a:moveTo>
                    <a:pt x="35" y="43"/>
                  </a:moveTo>
                  <a:lnTo>
                    <a:pt x="35" y="11"/>
                  </a:lnTo>
                  <a:lnTo>
                    <a:pt x="34" y="8"/>
                  </a:lnTo>
                  <a:lnTo>
                    <a:pt x="29" y="4"/>
                  </a:lnTo>
                  <a:lnTo>
                    <a:pt x="22" y="4"/>
                  </a:lnTo>
                  <a:lnTo>
                    <a:pt x="20" y="7"/>
                  </a:lnTo>
                  <a:lnTo>
                    <a:pt x="19" y="8"/>
                  </a:lnTo>
                  <a:lnTo>
                    <a:pt x="19" y="13"/>
                  </a:lnTo>
                  <a:lnTo>
                    <a:pt x="17" y="19"/>
                  </a:lnTo>
                  <a:lnTo>
                    <a:pt x="17" y="66"/>
                  </a:lnTo>
                  <a:lnTo>
                    <a:pt x="19" y="71"/>
                  </a:lnTo>
                  <a:lnTo>
                    <a:pt x="19" y="75"/>
                  </a:lnTo>
                  <a:lnTo>
                    <a:pt x="22" y="81"/>
                  </a:lnTo>
                  <a:lnTo>
                    <a:pt x="23" y="83"/>
                  </a:lnTo>
                  <a:lnTo>
                    <a:pt x="28" y="83"/>
                  </a:lnTo>
                  <a:lnTo>
                    <a:pt x="31" y="81"/>
                  </a:lnTo>
                  <a:lnTo>
                    <a:pt x="31" y="80"/>
                  </a:lnTo>
                  <a:lnTo>
                    <a:pt x="34" y="77"/>
                  </a:lnTo>
                  <a:lnTo>
                    <a:pt x="35" y="74"/>
                  </a:lnTo>
                  <a:lnTo>
                    <a:pt x="35" y="69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9" name="Freeform 615"/>
            <p:cNvSpPr>
              <a:spLocks noEditPoints="1"/>
            </p:cNvSpPr>
            <p:nvPr/>
          </p:nvSpPr>
          <p:spPr bwMode="auto">
            <a:xfrm>
              <a:off x="1373188" y="5335588"/>
              <a:ext cx="84138" cy="138113"/>
            </a:xfrm>
            <a:custGeom>
              <a:avLst/>
              <a:gdLst/>
              <a:ahLst/>
              <a:cxnLst>
                <a:cxn ang="0">
                  <a:pos x="53" y="43"/>
                </a:cxn>
                <a:cxn ang="0">
                  <a:pos x="53" y="55"/>
                </a:cxn>
                <a:cxn ang="0">
                  <a:pos x="50" y="67"/>
                </a:cxn>
                <a:cxn ang="0">
                  <a:pos x="47" y="76"/>
                </a:cxn>
                <a:cxn ang="0">
                  <a:pos x="44" y="79"/>
                </a:cxn>
                <a:cxn ang="0">
                  <a:pos x="40" y="81"/>
                </a:cxn>
                <a:cxn ang="0">
                  <a:pos x="37" y="84"/>
                </a:cxn>
                <a:cxn ang="0">
                  <a:pos x="34" y="86"/>
                </a:cxn>
                <a:cxn ang="0">
                  <a:pos x="29" y="87"/>
                </a:cxn>
                <a:cxn ang="0">
                  <a:pos x="22" y="87"/>
                </a:cxn>
                <a:cxn ang="0">
                  <a:pos x="19" y="86"/>
                </a:cxn>
                <a:cxn ang="0">
                  <a:pos x="15" y="84"/>
                </a:cxn>
                <a:cxn ang="0">
                  <a:pos x="12" y="80"/>
                </a:cxn>
                <a:cxn ang="0">
                  <a:pos x="7" y="76"/>
                </a:cxn>
                <a:cxn ang="0">
                  <a:pos x="6" y="73"/>
                </a:cxn>
                <a:cxn ang="0">
                  <a:pos x="3" y="68"/>
                </a:cxn>
                <a:cxn ang="0">
                  <a:pos x="1" y="65"/>
                </a:cxn>
                <a:cxn ang="0">
                  <a:pos x="0" y="55"/>
                </a:cxn>
                <a:cxn ang="0">
                  <a:pos x="0" y="31"/>
                </a:cxn>
                <a:cxn ang="0">
                  <a:pos x="3" y="19"/>
                </a:cxn>
                <a:cxn ang="0">
                  <a:pos x="6" y="13"/>
                </a:cxn>
                <a:cxn ang="0">
                  <a:pos x="9" y="9"/>
                </a:cxn>
                <a:cxn ang="0">
                  <a:pos x="13" y="4"/>
                </a:cxn>
                <a:cxn ang="0">
                  <a:pos x="18" y="1"/>
                </a:cxn>
                <a:cxn ang="0">
                  <a:pos x="22" y="0"/>
                </a:cxn>
                <a:cxn ang="0">
                  <a:pos x="31" y="0"/>
                </a:cxn>
                <a:cxn ang="0">
                  <a:pos x="35" y="1"/>
                </a:cxn>
                <a:cxn ang="0">
                  <a:pos x="40" y="4"/>
                </a:cxn>
                <a:cxn ang="0">
                  <a:pos x="44" y="9"/>
                </a:cxn>
                <a:cxn ang="0">
                  <a:pos x="50" y="18"/>
                </a:cxn>
                <a:cxn ang="0">
                  <a:pos x="53" y="31"/>
                </a:cxn>
                <a:cxn ang="0">
                  <a:pos x="53" y="43"/>
                </a:cxn>
                <a:cxn ang="0">
                  <a:pos x="35" y="43"/>
                </a:cxn>
                <a:cxn ang="0">
                  <a:pos x="35" y="12"/>
                </a:cxn>
                <a:cxn ang="0">
                  <a:pos x="34" y="9"/>
                </a:cxn>
                <a:cxn ang="0">
                  <a:pos x="29" y="4"/>
                </a:cxn>
                <a:cxn ang="0">
                  <a:pos x="22" y="4"/>
                </a:cxn>
                <a:cxn ang="0">
                  <a:pos x="20" y="7"/>
                </a:cxn>
                <a:cxn ang="0">
                  <a:pos x="19" y="9"/>
                </a:cxn>
                <a:cxn ang="0">
                  <a:pos x="19" y="13"/>
                </a:cxn>
                <a:cxn ang="0">
                  <a:pos x="18" y="19"/>
                </a:cxn>
                <a:cxn ang="0">
                  <a:pos x="18" y="67"/>
                </a:cxn>
                <a:cxn ang="0">
                  <a:pos x="19" y="71"/>
                </a:cxn>
                <a:cxn ang="0">
                  <a:pos x="19" y="76"/>
                </a:cxn>
                <a:cxn ang="0">
                  <a:pos x="22" y="81"/>
                </a:cxn>
                <a:cxn ang="0">
                  <a:pos x="23" y="83"/>
                </a:cxn>
                <a:cxn ang="0">
                  <a:pos x="28" y="83"/>
                </a:cxn>
                <a:cxn ang="0">
                  <a:pos x="31" y="81"/>
                </a:cxn>
                <a:cxn ang="0">
                  <a:pos x="31" y="80"/>
                </a:cxn>
                <a:cxn ang="0">
                  <a:pos x="34" y="77"/>
                </a:cxn>
                <a:cxn ang="0">
                  <a:pos x="35" y="74"/>
                </a:cxn>
                <a:cxn ang="0">
                  <a:pos x="35" y="70"/>
                </a:cxn>
                <a:cxn ang="0">
                  <a:pos x="35" y="43"/>
                </a:cxn>
              </a:cxnLst>
              <a:rect l="0" t="0" r="r" b="b"/>
              <a:pathLst>
                <a:path w="53" h="87">
                  <a:moveTo>
                    <a:pt x="53" y="43"/>
                  </a:moveTo>
                  <a:lnTo>
                    <a:pt x="53" y="55"/>
                  </a:lnTo>
                  <a:lnTo>
                    <a:pt x="50" y="67"/>
                  </a:lnTo>
                  <a:lnTo>
                    <a:pt x="47" y="76"/>
                  </a:lnTo>
                  <a:lnTo>
                    <a:pt x="44" y="79"/>
                  </a:lnTo>
                  <a:lnTo>
                    <a:pt x="40" y="81"/>
                  </a:lnTo>
                  <a:lnTo>
                    <a:pt x="37" y="84"/>
                  </a:lnTo>
                  <a:lnTo>
                    <a:pt x="34" y="86"/>
                  </a:lnTo>
                  <a:lnTo>
                    <a:pt x="29" y="87"/>
                  </a:lnTo>
                  <a:lnTo>
                    <a:pt x="22" y="87"/>
                  </a:lnTo>
                  <a:lnTo>
                    <a:pt x="19" y="86"/>
                  </a:lnTo>
                  <a:lnTo>
                    <a:pt x="15" y="84"/>
                  </a:lnTo>
                  <a:lnTo>
                    <a:pt x="12" y="80"/>
                  </a:lnTo>
                  <a:lnTo>
                    <a:pt x="7" y="76"/>
                  </a:lnTo>
                  <a:lnTo>
                    <a:pt x="6" y="73"/>
                  </a:lnTo>
                  <a:lnTo>
                    <a:pt x="3" y="68"/>
                  </a:lnTo>
                  <a:lnTo>
                    <a:pt x="1" y="65"/>
                  </a:lnTo>
                  <a:lnTo>
                    <a:pt x="0" y="55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6" y="13"/>
                  </a:lnTo>
                  <a:lnTo>
                    <a:pt x="9" y="9"/>
                  </a:lnTo>
                  <a:lnTo>
                    <a:pt x="13" y="4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31" y="0"/>
                  </a:lnTo>
                  <a:lnTo>
                    <a:pt x="35" y="1"/>
                  </a:lnTo>
                  <a:lnTo>
                    <a:pt x="40" y="4"/>
                  </a:lnTo>
                  <a:lnTo>
                    <a:pt x="44" y="9"/>
                  </a:lnTo>
                  <a:lnTo>
                    <a:pt x="50" y="18"/>
                  </a:lnTo>
                  <a:lnTo>
                    <a:pt x="53" y="31"/>
                  </a:lnTo>
                  <a:lnTo>
                    <a:pt x="53" y="43"/>
                  </a:lnTo>
                  <a:close/>
                  <a:moveTo>
                    <a:pt x="35" y="43"/>
                  </a:moveTo>
                  <a:lnTo>
                    <a:pt x="35" y="12"/>
                  </a:lnTo>
                  <a:lnTo>
                    <a:pt x="34" y="9"/>
                  </a:lnTo>
                  <a:lnTo>
                    <a:pt x="29" y="4"/>
                  </a:lnTo>
                  <a:lnTo>
                    <a:pt x="22" y="4"/>
                  </a:lnTo>
                  <a:lnTo>
                    <a:pt x="20" y="7"/>
                  </a:lnTo>
                  <a:lnTo>
                    <a:pt x="19" y="9"/>
                  </a:lnTo>
                  <a:lnTo>
                    <a:pt x="19" y="13"/>
                  </a:lnTo>
                  <a:lnTo>
                    <a:pt x="18" y="19"/>
                  </a:lnTo>
                  <a:lnTo>
                    <a:pt x="18" y="67"/>
                  </a:lnTo>
                  <a:lnTo>
                    <a:pt x="19" y="71"/>
                  </a:lnTo>
                  <a:lnTo>
                    <a:pt x="19" y="76"/>
                  </a:lnTo>
                  <a:lnTo>
                    <a:pt x="22" y="81"/>
                  </a:lnTo>
                  <a:lnTo>
                    <a:pt x="23" y="83"/>
                  </a:lnTo>
                  <a:lnTo>
                    <a:pt x="28" y="83"/>
                  </a:lnTo>
                  <a:lnTo>
                    <a:pt x="31" y="81"/>
                  </a:lnTo>
                  <a:lnTo>
                    <a:pt x="31" y="80"/>
                  </a:lnTo>
                  <a:lnTo>
                    <a:pt x="34" y="77"/>
                  </a:lnTo>
                  <a:lnTo>
                    <a:pt x="35" y="74"/>
                  </a:lnTo>
                  <a:lnTo>
                    <a:pt x="35" y="70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0" name="Freeform 616"/>
            <p:cNvSpPr>
              <a:spLocks/>
            </p:cNvSpPr>
            <p:nvPr/>
          </p:nvSpPr>
          <p:spPr bwMode="auto">
            <a:xfrm>
              <a:off x="1476375" y="5441950"/>
              <a:ext cx="30163" cy="31750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2" y="1"/>
                </a:cxn>
                <a:cxn ang="0">
                  <a:pos x="16" y="3"/>
                </a:cxn>
                <a:cxn ang="0">
                  <a:pos x="18" y="6"/>
                </a:cxn>
                <a:cxn ang="0">
                  <a:pos x="19" y="7"/>
                </a:cxn>
                <a:cxn ang="0">
                  <a:pos x="19" y="13"/>
                </a:cxn>
                <a:cxn ang="0">
                  <a:pos x="18" y="16"/>
                </a:cxn>
                <a:cxn ang="0">
                  <a:pos x="16" y="17"/>
                </a:cxn>
                <a:cxn ang="0">
                  <a:pos x="13" y="19"/>
                </a:cxn>
                <a:cxn ang="0">
                  <a:pos x="12" y="20"/>
                </a:cxn>
                <a:cxn ang="0">
                  <a:pos x="6" y="20"/>
                </a:cxn>
                <a:cxn ang="0">
                  <a:pos x="4" y="19"/>
                </a:cxn>
                <a:cxn ang="0">
                  <a:pos x="1" y="17"/>
                </a:cxn>
                <a:cxn ang="0">
                  <a:pos x="0" y="16"/>
                </a:cxn>
                <a:cxn ang="0">
                  <a:pos x="0" y="6"/>
                </a:cxn>
                <a:cxn ang="0">
                  <a:pos x="1" y="3"/>
                </a:cxn>
                <a:cxn ang="0">
                  <a:pos x="4" y="1"/>
                </a:cxn>
                <a:cxn ang="0">
                  <a:pos x="6" y="1"/>
                </a:cxn>
                <a:cxn ang="0">
                  <a:pos x="9" y="0"/>
                </a:cxn>
              </a:cxnLst>
              <a:rect l="0" t="0" r="r" b="b"/>
              <a:pathLst>
                <a:path w="19" h="20">
                  <a:moveTo>
                    <a:pt x="9" y="0"/>
                  </a:moveTo>
                  <a:lnTo>
                    <a:pt x="12" y="1"/>
                  </a:lnTo>
                  <a:lnTo>
                    <a:pt x="16" y="3"/>
                  </a:lnTo>
                  <a:lnTo>
                    <a:pt x="18" y="6"/>
                  </a:lnTo>
                  <a:lnTo>
                    <a:pt x="19" y="7"/>
                  </a:lnTo>
                  <a:lnTo>
                    <a:pt x="19" y="13"/>
                  </a:lnTo>
                  <a:lnTo>
                    <a:pt x="18" y="16"/>
                  </a:lnTo>
                  <a:lnTo>
                    <a:pt x="16" y="17"/>
                  </a:lnTo>
                  <a:lnTo>
                    <a:pt x="13" y="19"/>
                  </a:lnTo>
                  <a:lnTo>
                    <a:pt x="12" y="20"/>
                  </a:lnTo>
                  <a:lnTo>
                    <a:pt x="6" y="20"/>
                  </a:lnTo>
                  <a:lnTo>
                    <a:pt x="4" y="19"/>
                  </a:lnTo>
                  <a:lnTo>
                    <a:pt x="1" y="17"/>
                  </a:lnTo>
                  <a:lnTo>
                    <a:pt x="0" y="16"/>
                  </a:lnTo>
                  <a:lnTo>
                    <a:pt x="0" y="6"/>
                  </a:lnTo>
                  <a:lnTo>
                    <a:pt x="1" y="3"/>
                  </a:lnTo>
                  <a:lnTo>
                    <a:pt x="4" y="1"/>
                  </a:lnTo>
                  <a:lnTo>
                    <a:pt x="6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1" name="Freeform 617"/>
            <p:cNvSpPr>
              <a:spLocks/>
            </p:cNvSpPr>
            <p:nvPr/>
          </p:nvSpPr>
          <p:spPr bwMode="auto">
            <a:xfrm>
              <a:off x="1533525" y="5335588"/>
              <a:ext cx="68263" cy="136525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31" y="79"/>
                </a:cxn>
                <a:cxn ang="0">
                  <a:pos x="32" y="80"/>
                </a:cxn>
                <a:cxn ang="0">
                  <a:pos x="35" y="81"/>
                </a:cxn>
                <a:cxn ang="0">
                  <a:pos x="37" y="83"/>
                </a:cxn>
                <a:cxn ang="0">
                  <a:pos x="43" y="83"/>
                </a:cxn>
                <a:cxn ang="0">
                  <a:pos x="43" y="86"/>
                </a:cxn>
                <a:cxn ang="0">
                  <a:pos x="0" y="86"/>
                </a:cxn>
                <a:cxn ang="0">
                  <a:pos x="0" y="83"/>
                </a:cxn>
                <a:cxn ang="0">
                  <a:pos x="7" y="83"/>
                </a:cxn>
                <a:cxn ang="0">
                  <a:pos x="8" y="81"/>
                </a:cxn>
                <a:cxn ang="0">
                  <a:pos x="10" y="81"/>
                </a:cxn>
                <a:cxn ang="0">
                  <a:pos x="10" y="80"/>
                </a:cxn>
                <a:cxn ang="0">
                  <a:pos x="11" y="80"/>
                </a:cxn>
                <a:cxn ang="0">
                  <a:pos x="11" y="77"/>
                </a:cxn>
                <a:cxn ang="0">
                  <a:pos x="13" y="74"/>
                </a:cxn>
                <a:cxn ang="0">
                  <a:pos x="13" y="18"/>
                </a:cxn>
                <a:cxn ang="0">
                  <a:pos x="11" y="16"/>
                </a:cxn>
                <a:cxn ang="0">
                  <a:pos x="10" y="16"/>
                </a:cxn>
                <a:cxn ang="0">
                  <a:pos x="8" y="15"/>
                </a:cxn>
                <a:cxn ang="0">
                  <a:pos x="5" y="15"/>
                </a:cxn>
                <a:cxn ang="0">
                  <a:pos x="2" y="16"/>
                </a:cxn>
                <a:cxn ang="0">
                  <a:pos x="1" y="16"/>
                </a:cxn>
                <a:cxn ang="0">
                  <a:pos x="0" y="15"/>
                </a:cxn>
                <a:cxn ang="0">
                  <a:pos x="29" y="0"/>
                </a:cxn>
                <a:cxn ang="0">
                  <a:pos x="31" y="0"/>
                </a:cxn>
              </a:cxnLst>
              <a:rect l="0" t="0" r="r" b="b"/>
              <a:pathLst>
                <a:path w="43" h="86">
                  <a:moveTo>
                    <a:pt x="31" y="0"/>
                  </a:moveTo>
                  <a:lnTo>
                    <a:pt x="31" y="79"/>
                  </a:lnTo>
                  <a:lnTo>
                    <a:pt x="32" y="80"/>
                  </a:lnTo>
                  <a:lnTo>
                    <a:pt x="35" y="81"/>
                  </a:lnTo>
                  <a:lnTo>
                    <a:pt x="37" y="83"/>
                  </a:lnTo>
                  <a:lnTo>
                    <a:pt x="43" y="83"/>
                  </a:lnTo>
                  <a:lnTo>
                    <a:pt x="43" y="86"/>
                  </a:lnTo>
                  <a:lnTo>
                    <a:pt x="0" y="86"/>
                  </a:lnTo>
                  <a:lnTo>
                    <a:pt x="0" y="83"/>
                  </a:lnTo>
                  <a:lnTo>
                    <a:pt x="7" y="83"/>
                  </a:lnTo>
                  <a:lnTo>
                    <a:pt x="8" y="81"/>
                  </a:lnTo>
                  <a:lnTo>
                    <a:pt x="10" y="81"/>
                  </a:lnTo>
                  <a:lnTo>
                    <a:pt x="10" y="80"/>
                  </a:lnTo>
                  <a:lnTo>
                    <a:pt x="11" y="80"/>
                  </a:lnTo>
                  <a:lnTo>
                    <a:pt x="11" y="77"/>
                  </a:lnTo>
                  <a:lnTo>
                    <a:pt x="13" y="74"/>
                  </a:lnTo>
                  <a:lnTo>
                    <a:pt x="13" y="18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8" y="15"/>
                  </a:lnTo>
                  <a:lnTo>
                    <a:pt x="5" y="15"/>
                  </a:lnTo>
                  <a:lnTo>
                    <a:pt x="2" y="16"/>
                  </a:lnTo>
                  <a:lnTo>
                    <a:pt x="1" y="16"/>
                  </a:lnTo>
                  <a:lnTo>
                    <a:pt x="0" y="15"/>
                  </a:lnTo>
                  <a:lnTo>
                    <a:pt x="29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5" name="Freeform 618"/>
            <p:cNvSpPr>
              <a:spLocks noEditPoints="1"/>
            </p:cNvSpPr>
            <p:nvPr/>
          </p:nvSpPr>
          <p:spPr bwMode="auto">
            <a:xfrm>
              <a:off x="1373188" y="4883150"/>
              <a:ext cx="84138" cy="139700"/>
            </a:xfrm>
            <a:custGeom>
              <a:avLst/>
              <a:gdLst/>
              <a:ahLst/>
              <a:cxnLst>
                <a:cxn ang="0">
                  <a:pos x="53" y="43"/>
                </a:cxn>
                <a:cxn ang="0">
                  <a:pos x="53" y="55"/>
                </a:cxn>
                <a:cxn ang="0">
                  <a:pos x="50" y="67"/>
                </a:cxn>
                <a:cxn ang="0">
                  <a:pos x="47" y="76"/>
                </a:cxn>
                <a:cxn ang="0">
                  <a:pos x="44" y="79"/>
                </a:cxn>
                <a:cxn ang="0">
                  <a:pos x="40" y="82"/>
                </a:cxn>
                <a:cxn ang="0">
                  <a:pos x="37" y="85"/>
                </a:cxn>
                <a:cxn ang="0">
                  <a:pos x="34" y="86"/>
                </a:cxn>
                <a:cxn ang="0">
                  <a:pos x="29" y="88"/>
                </a:cxn>
                <a:cxn ang="0">
                  <a:pos x="22" y="88"/>
                </a:cxn>
                <a:cxn ang="0">
                  <a:pos x="19" y="86"/>
                </a:cxn>
                <a:cxn ang="0">
                  <a:pos x="15" y="85"/>
                </a:cxn>
                <a:cxn ang="0">
                  <a:pos x="12" y="80"/>
                </a:cxn>
                <a:cxn ang="0">
                  <a:pos x="7" y="76"/>
                </a:cxn>
                <a:cxn ang="0">
                  <a:pos x="6" y="73"/>
                </a:cxn>
                <a:cxn ang="0">
                  <a:pos x="3" y="68"/>
                </a:cxn>
                <a:cxn ang="0">
                  <a:pos x="1" y="66"/>
                </a:cxn>
                <a:cxn ang="0">
                  <a:pos x="0" y="55"/>
                </a:cxn>
                <a:cxn ang="0">
                  <a:pos x="0" y="31"/>
                </a:cxn>
                <a:cxn ang="0">
                  <a:pos x="3" y="20"/>
                </a:cxn>
                <a:cxn ang="0">
                  <a:pos x="6" y="14"/>
                </a:cxn>
                <a:cxn ang="0">
                  <a:pos x="9" y="9"/>
                </a:cxn>
                <a:cxn ang="0">
                  <a:pos x="13" y="5"/>
                </a:cxn>
                <a:cxn ang="0">
                  <a:pos x="18" y="2"/>
                </a:cxn>
                <a:cxn ang="0">
                  <a:pos x="22" y="0"/>
                </a:cxn>
                <a:cxn ang="0">
                  <a:pos x="31" y="0"/>
                </a:cxn>
                <a:cxn ang="0">
                  <a:pos x="35" y="2"/>
                </a:cxn>
                <a:cxn ang="0">
                  <a:pos x="40" y="5"/>
                </a:cxn>
                <a:cxn ang="0">
                  <a:pos x="44" y="9"/>
                </a:cxn>
                <a:cxn ang="0">
                  <a:pos x="50" y="18"/>
                </a:cxn>
                <a:cxn ang="0">
                  <a:pos x="53" y="31"/>
                </a:cxn>
                <a:cxn ang="0">
                  <a:pos x="53" y="43"/>
                </a:cxn>
                <a:cxn ang="0">
                  <a:pos x="35" y="43"/>
                </a:cxn>
                <a:cxn ang="0">
                  <a:pos x="35" y="12"/>
                </a:cxn>
                <a:cxn ang="0">
                  <a:pos x="34" y="9"/>
                </a:cxn>
                <a:cxn ang="0">
                  <a:pos x="29" y="5"/>
                </a:cxn>
                <a:cxn ang="0">
                  <a:pos x="22" y="5"/>
                </a:cxn>
                <a:cxn ang="0">
                  <a:pos x="20" y="8"/>
                </a:cxn>
                <a:cxn ang="0">
                  <a:pos x="19" y="9"/>
                </a:cxn>
                <a:cxn ang="0">
                  <a:pos x="19" y="14"/>
                </a:cxn>
                <a:cxn ang="0">
                  <a:pos x="18" y="20"/>
                </a:cxn>
                <a:cxn ang="0">
                  <a:pos x="18" y="67"/>
                </a:cxn>
                <a:cxn ang="0">
                  <a:pos x="19" y="71"/>
                </a:cxn>
                <a:cxn ang="0">
                  <a:pos x="19" y="76"/>
                </a:cxn>
                <a:cxn ang="0">
                  <a:pos x="22" y="82"/>
                </a:cxn>
                <a:cxn ang="0">
                  <a:pos x="23" y="83"/>
                </a:cxn>
                <a:cxn ang="0">
                  <a:pos x="28" y="83"/>
                </a:cxn>
                <a:cxn ang="0">
                  <a:pos x="31" y="82"/>
                </a:cxn>
                <a:cxn ang="0">
                  <a:pos x="31" y="80"/>
                </a:cxn>
                <a:cxn ang="0">
                  <a:pos x="34" y="77"/>
                </a:cxn>
                <a:cxn ang="0">
                  <a:pos x="35" y="74"/>
                </a:cxn>
                <a:cxn ang="0">
                  <a:pos x="35" y="70"/>
                </a:cxn>
                <a:cxn ang="0">
                  <a:pos x="35" y="43"/>
                </a:cxn>
              </a:cxnLst>
              <a:rect l="0" t="0" r="r" b="b"/>
              <a:pathLst>
                <a:path w="53" h="88">
                  <a:moveTo>
                    <a:pt x="53" y="43"/>
                  </a:moveTo>
                  <a:lnTo>
                    <a:pt x="53" y="55"/>
                  </a:lnTo>
                  <a:lnTo>
                    <a:pt x="50" y="67"/>
                  </a:lnTo>
                  <a:lnTo>
                    <a:pt x="47" y="76"/>
                  </a:lnTo>
                  <a:lnTo>
                    <a:pt x="44" y="79"/>
                  </a:lnTo>
                  <a:lnTo>
                    <a:pt x="40" y="82"/>
                  </a:lnTo>
                  <a:lnTo>
                    <a:pt x="37" y="85"/>
                  </a:lnTo>
                  <a:lnTo>
                    <a:pt x="34" y="86"/>
                  </a:lnTo>
                  <a:lnTo>
                    <a:pt x="29" y="88"/>
                  </a:lnTo>
                  <a:lnTo>
                    <a:pt x="22" y="88"/>
                  </a:lnTo>
                  <a:lnTo>
                    <a:pt x="19" y="86"/>
                  </a:lnTo>
                  <a:lnTo>
                    <a:pt x="15" y="85"/>
                  </a:lnTo>
                  <a:lnTo>
                    <a:pt x="12" y="80"/>
                  </a:lnTo>
                  <a:lnTo>
                    <a:pt x="7" y="76"/>
                  </a:lnTo>
                  <a:lnTo>
                    <a:pt x="6" y="73"/>
                  </a:lnTo>
                  <a:lnTo>
                    <a:pt x="3" y="68"/>
                  </a:lnTo>
                  <a:lnTo>
                    <a:pt x="1" y="66"/>
                  </a:lnTo>
                  <a:lnTo>
                    <a:pt x="0" y="55"/>
                  </a:lnTo>
                  <a:lnTo>
                    <a:pt x="0" y="31"/>
                  </a:lnTo>
                  <a:lnTo>
                    <a:pt x="3" y="20"/>
                  </a:lnTo>
                  <a:lnTo>
                    <a:pt x="6" y="14"/>
                  </a:lnTo>
                  <a:lnTo>
                    <a:pt x="9" y="9"/>
                  </a:lnTo>
                  <a:lnTo>
                    <a:pt x="13" y="5"/>
                  </a:lnTo>
                  <a:lnTo>
                    <a:pt x="18" y="2"/>
                  </a:lnTo>
                  <a:lnTo>
                    <a:pt x="22" y="0"/>
                  </a:lnTo>
                  <a:lnTo>
                    <a:pt x="31" y="0"/>
                  </a:lnTo>
                  <a:lnTo>
                    <a:pt x="35" y="2"/>
                  </a:lnTo>
                  <a:lnTo>
                    <a:pt x="40" y="5"/>
                  </a:lnTo>
                  <a:lnTo>
                    <a:pt x="44" y="9"/>
                  </a:lnTo>
                  <a:lnTo>
                    <a:pt x="50" y="18"/>
                  </a:lnTo>
                  <a:lnTo>
                    <a:pt x="53" y="31"/>
                  </a:lnTo>
                  <a:lnTo>
                    <a:pt x="53" y="43"/>
                  </a:lnTo>
                  <a:close/>
                  <a:moveTo>
                    <a:pt x="35" y="43"/>
                  </a:moveTo>
                  <a:lnTo>
                    <a:pt x="35" y="12"/>
                  </a:lnTo>
                  <a:lnTo>
                    <a:pt x="34" y="9"/>
                  </a:lnTo>
                  <a:lnTo>
                    <a:pt x="29" y="5"/>
                  </a:lnTo>
                  <a:lnTo>
                    <a:pt x="22" y="5"/>
                  </a:lnTo>
                  <a:lnTo>
                    <a:pt x="20" y="8"/>
                  </a:lnTo>
                  <a:lnTo>
                    <a:pt x="19" y="9"/>
                  </a:lnTo>
                  <a:lnTo>
                    <a:pt x="19" y="14"/>
                  </a:lnTo>
                  <a:lnTo>
                    <a:pt x="18" y="20"/>
                  </a:lnTo>
                  <a:lnTo>
                    <a:pt x="18" y="67"/>
                  </a:lnTo>
                  <a:lnTo>
                    <a:pt x="19" y="71"/>
                  </a:lnTo>
                  <a:lnTo>
                    <a:pt x="19" y="76"/>
                  </a:lnTo>
                  <a:lnTo>
                    <a:pt x="22" y="82"/>
                  </a:lnTo>
                  <a:lnTo>
                    <a:pt x="23" y="83"/>
                  </a:lnTo>
                  <a:lnTo>
                    <a:pt x="28" y="83"/>
                  </a:lnTo>
                  <a:lnTo>
                    <a:pt x="31" y="82"/>
                  </a:lnTo>
                  <a:lnTo>
                    <a:pt x="31" y="80"/>
                  </a:lnTo>
                  <a:lnTo>
                    <a:pt x="34" y="77"/>
                  </a:lnTo>
                  <a:lnTo>
                    <a:pt x="35" y="74"/>
                  </a:lnTo>
                  <a:lnTo>
                    <a:pt x="35" y="70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6" name="Freeform 619"/>
            <p:cNvSpPr>
              <a:spLocks/>
            </p:cNvSpPr>
            <p:nvPr/>
          </p:nvSpPr>
          <p:spPr bwMode="auto">
            <a:xfrm>
              <a:off x="1476375" y="4989513"/>
              <a:ext cx="30163" cy="33338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2" y="1"/>
                </a:cxn>
                <a:cxn ang="0">
                  <a:pos x="16" y="3"/>
                </a:cxn>
                <a:cxn ang="0">
                  <a:pos x="18" y="6"/>
                </a:cxn>
                <a:cxn ang="0">
                  <a:pos x="19" y="7"/>
                </a:cxn>
                <a:cxn ang="0">
                  <a:pos x="19" y="13"/>
                </a:cxn>
                <a:cxn ang="0">
                  <a:pos x="18" y="16"/>
                </a:cxn>
                <a:cxn ang="0">
                  <a:pos x="16" y="18"/>
                </a:cxn>
                <a:cxn ang="0">
                  <a:pos x="13" y="19"/>
                </a:cxn>
                <a:cxn ang="0">
                  <a:pos x="12" y="21"/>
                </a:cxn>
                <a:cxn ang="0">
                  <a:pos x="6" y="21"/>
                </a:cxn>
                <a:cxn ang="0">
                  <a:pos x="4" y="19"/>
                </a:cxn>
                <a:cxn ang="0">
                  <a:pos x="1" y="18"/>
                </a:cxn>
                <a:cxn ang="0">
                  <a:pos x="0" y="16"/>
                </a:cxn>
                <a:cxn ang="0">
                  <a:pos x="0" y="6"/>
                </a:cxn>
                <a:cxn ang="0">
                  <a:pos x="1" y="3"/>
                </a:cxn>
                <a:cxn ang="0">
                  <a:pos x="4" y="1"/>
                </a:cxn>
                <a:cxn ang="0">
                  <a:pos x="6" y="1"/>
                </a:cxn>
                <a:cxn ang="0">
                  <a:pos x="9" y="0"/>
                </a:cxn>
              </a:cxnLst>
              <a:rect l="0" t="0" r="r" b="b"/>
              <a:pathLst>
                <a:path w="19" h="21">
                  <a:moveTo>
                    <a:pt x="9" y="0"/>
                  </a:moveTo>
                  <a:lnTo>
                    <a:pt x="12" y="1"/>
                  </a:lnTo>
                  <a:lnTo>
                    <a:pt x="16" y="3"/>
                  </a:lnTo>
                  <a:lnTo>
                    <a:pt x="18" y="6"/>
                  </a:lnTo>
                  <a:lnTo>
                    <a:pt x="19" y="7"/>
                  </a:lnTo>
                  <a:lnTo>
                    <a:pt x="19" y="13"/>
                  </a:lnTo>
                  <a:lnTo>
                    <a:pt x="18" y="16"/>
                  </a:lnTo>
                  <a:lnTo>
                    <a:pt x="16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0" y="6"/>
                  </a:lnTo>
                  <a:lnTo>
                    <a:pt x="1" y="3"/>
                  </a:lnTo>
                  <a:lnTo>
                    <a:pt x="4" y="1"/>
                  </a:lnTo>
                  <a:lnTo>
                    <a:pt x="6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7" name="Freeform 620"/>
            <p:cNvSpPr>
              <a:spLocks/>
            </p:cNvSpPr>
            <p:nvPr/>
          </p:nvSpPr>
          <p:spPr bwMode="auto">
            <a:xfrm>
              <a:off x="1519238" y="4883150"/>
              <a:ext cx="88900" cy="136525"/>
            </a:xfrm>
            <a:custGeom>
              <a:avLst/>
              <a:gdLst/>
              <a:ahLst/>
              <a:cxnLst>
                <a:cxn ang="0">
                  <a:pos x="50" y="86"/>
                </a:cxn>
                <a:cxn ang="0">
                  <a:pos x="0" y="86"/>
                </a:cxn>
                <a:cxn ang="0">
                  <a:pos x="0" y="85"/>
                </a:cxn>
                <a:cxn ang="0">
                  <a:pos x="14" y="68"/>
                </a:cxn>
                <a:cxn ang="0">
                  <a:pos x="25" y="57"/>
                </a:cxn>
                <a:cxn ang="0">
                  <a:pos x="31" y="48"/>
                </a:cxn>
                <a:cxn ang="0">
                  <a:pos x="35" y="30"/>
                </a:cxn>
                <a:cxn ang="0">
                  <a:pos x="32" y="21"/>
                </a:cxn>
                <a:cxn ang="0">
                  <a:pos x="31" y="18"/>
                </a:cxn>
                <a:cxn ang="0">
                  <a:pos x="26" y="15"/>
                </a:cxn>
                <a:cxn ang="0">
                  <a:pos x="16" y="15"/>
                </a:cxn>
                <a:cxn ang="0">
                  <a:pos x="11" y="17"/>
                </a:cxn>
                <a:cxn ang="0">
                  <a:pos x="7" y="20"/>
                </a:cxn>
                <a:cxn ang="0">
                  <a:pos x="4" y="24"/>
                </a:cxn>
                <a:cxn ang="0">
                  <a:pos x="1" y="24"/>
                </a:cxn>
                <a:cxn ang="0">
                  <a:pos x="4" y="17"/>
                </a:cxn>
                <a:cxn ang="0">
                  <a:pos x="9" y="11"/>
                </a:cxn>
                <a:cxn ang="0">
                  <a:pos x="11" y="5"/>
                </a:cxn>
                <a:cxn ang="0">
                  <a:pos x="17" y="2"/>
                </a:cxn>
                <a:cxn ang="0">
                  <a:pos x="22" y="0"/>
                </a:cxn>
                <a:cxn ang="0">
                  <a:pos x="32" y="0"/>
                </a:cxn>
                <a:cxn ang="0">
                  <a:pos x="37" y="2"/>
                </a:cxn>
                <a:cxn ang="0">
                  <a:pos x="40" y="3"/>
                </a:cxn>
                <a:cxn ang="0">
                  <a:pos x="43" y="6"/>
                </a:cxn>
                <a:cxn ang="0">
                  <a:pos x="47" y="8"/>
                </a:cxn>
                <a:cxn ang="0">
                  <a:pos x="49" y="11"/>
                </a:cxn>
                <a:cxn ang="0">
                  <a:pos x="50" y="15"/>
                </a:cxn>
                <a:cxn ang="0">
                  <a:pos x="52" y="18"/>
                </a:cxn>
                <a:cxn ang="0">
                  <a:pos x="52" y="27"/>
                </a:cxn>
                <a:cxn ang="0">
                  <a:pos x="50" y="33"/>
                </a:cxn>
                <a:cxn ang="0">
                  <a:pos x="47" y="39"/>
                </a:cxn>
                <a:cxn ang="0">
                  <a:pos x="41" y="48"/>
                </a:cxn>
                <a:cxn ang="0">
                  <a:pos x="32" y="58"/>
                </a:cxn>
                <a:cxn ang="0">
                  <a:pos x="20" y="70"/>
                </a:cxn>
                <a:cxn ang="0">
                  <a:pos x="47" y="70"/>
                </a:cxn>
                <a:cxn ang="0">
                  <a:pos x="52" y="66"/>
                </a:cxn>
                <a:cxn ang="0">
                  <a:pos x="53" y="63"/>
                </a:cxn>
                <a:cxn ang="0">
                  <a:pos x="56" y="63"/>
                </a:cxn>
                <a:cxn ang="0">
                  <a:pos x="50" y="86"/>
                </a:cxn>
              </a:cxnLst>
              <a:rect l="0" t="0" r="r" b="b"/>
              <a:pathLst>
                <a:path w="56" h="86">
                  <a:moveTo>
                    <a:pt x="50" y="86"/>
                  </a:moveTo>
                  <a:lnTo>
                    <a:pt x="0" y="86"/>
                  </a:lnTo>
                  <a:lnTo>
                    <a:pt x="0" y="85"/>
                  </a:lnTo>
                  <a:lnTo>
                    <a:pt x="14" y="68"/>
                  </a:lnTo>
                  <a:lnTo>
                    <a:pt x="25" y="57"/>
                  </a:lnTo>
                  <a:lnTo>
                    <a:pt x="31" y="48"/>
                  </a:lnTo>
                  <a:lnTo>
                    <a:pt x="35" y="30"/>
                  </a:lnTo>
                  <a:lnTo>
                    <a:pt x="32" y="21"/>
                  </a:lnTo>
                  <a:lnTo>
                    <a:pt x="31" y="18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11" y="17"/>
                  </a:lnTo>
                  <a:lnTo>
                    <a:pt x="7" y="20"/>
                  </a:lnTo>
                  <a:lnTo>
                    <a:pt x="4" y="24"/>
                  </a:lnTo>
                  <a:lnTo>
                    <a:pt x="1" y="24"/>
                  </a:lnTo>
                  <a:lnTo>
                    <a:pt x="4" y="17"/>
                  </a:lnTo>
                  <a:lnTo>
                    <a:pt x="9" y="11"/>
                  </a:lnTo>
                  <a:lnTo>
                    <a:pt x="11" y="5"/>
                  </a:lnTo>
                  <a:lnTo>
                    <a:pt x="17" y="2"/>
                  </a:lnTo>
                  <a:lnTo>
                    <a:pt x="22" y="0"/>
                  </a:lnTo>
                  <a:lnTo>
                    <a:pt x="32" y="0"/>
                  </a:lnTo>
                  <a:lnTo>
                    <a:pt x="37" y="2"/>
                  </a:lnTo>
                  <a:lnTo>
                    <a:pt x="40" y="3"/>
                  </a:lnTo>
                  <a:lnTo>
                    <a:pt x="43" y="6"/>
                  </a:lnTo>
                  <a:lnTo>
                    <a:pt x="47" y="8"/>
                  </a:lnTo>
                  <a:lnTo>
                    <a:pt x="49" y="11"/>
                  </a:lnTo>
                  <a:lnTo>
                    <a:pt x="50" y="15"/>
                  </a:lnTo>
                  <a:lnTo>
                    <a:pt x="52" y="18"/>
                  </a:lnTo>
                  <a:lnTo>
                    <a:pt x="52" y="27"/>
                  </a:lnTo>
                  <a:lnTo>
                    <a:pt x="50" y="33"/>
                  </a:lnTo>
                  <a:lnTo>
                    <a:pt x="47" y="39"/>
                  </a:lnTo>
                  <a:lnTo>
                    <a:pt x="41" y="48"/>
                  </a:lnTo>
                  <a:lnTo>
                    <a:pt x="32" y="58"/>
                  </a:lnTo>
                  <a:lnTo>
                    <a:pt x="20" y="70"/>
                  </a:lnTo>
                  <a:lnTo>
                    <a:pt x="47" y="70"/>
                  </a:lnTo>
                  <a:lnTo>
                    <a:pt x="52" y="66"/>
                  </a:lnTo>
                  <a:lnTo>
                    <a:pt x="53" y="63"/>
                  </a:lnTo>
                  <a:lnTo>
                    <a:pt x="56" y="63"/>
                  </a:lnTo>
                  <a:lnTo>
                    <a:pt x="50" y="8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8" name="Freeform 621"/>
            <p:cNvSpPr>
              <a:spLocks noEditPoints="1"/>
            </p:cNvSpPr>
            <p:nvPr/>
          </p:nvSpPr>
          <p:spPr bwMode="auto">
            <a:xfrm>
              <a:off x="1373188" y="4432300"/>
              <a:ext cx="84138" cy="138113"/>
            </a:xfrm>
            <a:custGeom>
              <a:avLst/>
              <a:gdLst/>
              <a:ahLst/>
              <a:cxnLst>
                <a:cxn ang="0">
                  <a:pos x="53" y="43"/>
                </a:cxn>
                <a:cxn ang="0">
                  <a:pos x="53" y="55"/>
                </a:cxn>
                <a:cxn ang="0">
                  <a:pos x="50" y="66"/>
                </a:cxn>
                <a:cxn ang="0">
                  <a:pos x="47" y="75"/>
                </a:cxn>
                <a:cxn ang="0">
                  <a:pos x="44" y="78"/>
                </a:cxn>
                <a:cxn ang="0">
                  <a:pos x="40" y="81"/>
                </a:cxn>
                <a:cxn ang="0">
                  <a:pos x="37" y="84"/>
                </a:cxn>
                <a:cxn ang="0">
                  <a:pos x="34" y="86"/>
                </a:cxn>
                <a:cxn ang="0">
                  <a:pos x="29" y="87"/>
                </a:cxn>
                <a:cxn ang="0">
                  <a:pos x="22" y="87"/>
                </a:cxn>
                <a:cxn ang="0">
                  <a:pos x="19" y="86"/>
                </a:cxn>
                <a:cxn ang="0">
                  <a:pos x="15" y="84"/>
                </a:cxn>
                <a:cxn ang="0">
                  <a:pos x="12" y="80"/>
                </a:cxn>
                <a:cxn ang="0">
                  <a:pos x="7" y="75"/>
                </a:cxn>
                <a:cxn ang="0">
                  <a:pos x="6" y="72"/>
                </a:cxn>
                <a:cxn ang="0">
                  <a:pos x="3" y="68"/>
                </a:cxn>
                <a:cxn ang="0">
                  <a:pos x="1" y="65"/>
                </a:cxn>
                <a:cxn ang="0">
                  <a:pos x="0" y="55"/>
                </a:cxn>
                <a:cxn ang="0">
                  <a:pos x="0" y="31"/>
                </a:cxn>
                <a:cxn ang="0">
                  <a:pos x="3" y="19"/>
                </a:cxn>
                <a:cxn ang="0">
                  <a:pos x="6" y="13"/>
                </a:cxn>
                <a:cxn ang="0">
                  <a:pos x="9" y="9"/>
                </a:cxn>
                <a:cxn ang="0">
                  <a:pos x="13" y="4"/>
                </a:cxn>
                <a:cxn ang="0">
                  <a:pos x="18" y="1"/>
                </a:cxn>
                <a:cxn ang="0">
                  <a:pos x="22" y="0"/>
                </a:cxn>
                <a:cxn ang="0">
                  <a:pos x="31" y="0"/>
                </a:cxn>
                <a:cxn ang="0">
                  <a:pos x="35" y="1"/>
                </a:cxn>
                <a:cxn ang="0">
                  <a:pos x="40" y="4"/>
                </a:cxn>
                <a:cxn ang="0">
                  <a:pos x="44" y="9"/>
                </a:cxn>
                <a:cxn ang="0">
                  <a:pos x="50" y="17"/>
                </a:cxn>
                <a:cxn ang="0">
                  <a:pos x="53" y="31"/>
                </a:cxn>
                <a:cxn ang="0">
                  <a:pos x="53" y="43"/>
                </a:cxn>
                <a:cxn ang="0">
                  <a:pos x="35" y="43"/>
                </a:cxn>
                <a:cxn ang="0">
                  <a:pos x="35" y="12"/>
                </a:cxn>
                <a:cxn ang="0">
                  <a:pos x="34" y="9"/>
                </a:cxn>
                <a:cxn ang="0">
                  <a:pos x="29" y="4"/>
                </a:cxn>
                <a:cxn ang="0">
                  <a:pos x="22" y="4"/>
                </a:cxn>
                <a:cxn ang="0">
                  <a:pos x="20" y="7"/>
                </a:cxn>
                <a:cxn ang="0">
                  <a:pos x="19" y="9"/>
                </a:cxn>
                <a:cxn ang="0">
                  <a:pos x="19" y="13"/>
                </a:cxn>
                <a:cxn ang="0">
                  <a:pos x="18" y="19"/>
                </a:cxn>
                <a:cxn ang="0">
                  <a:pos x="18" y="66"/>
                </a:cxn>
                <a:cxn ang="0">
                  <a:pos x="19" y="71"/>
                </a:cxn>
                <a:cxn ang="0">
                  <a:pos x="19" y="75"/>
                </a:cxn>
                <a:cxn ang="0">
                  <a:pos x="22" y="81"/>
                </a:cxn>
                <a:cxn ang="0">
                  <a:pos x="23" y="83"/>
                </a:cxn>
                <a:cxn ang="0">
                  <a:pos x="28" y="83"/>
                </a:cxn>
                <a:cxn ang="0">
                  <a:pos x="31" y="81"/>
                </a:cxn>
                <a:cxn ang="0">
                  <a:pos x="31" y="80"/>
                </a:cxn>
                <a:cxn ang="0">
                  <a:pos x="34" y="77"/>
                </a:cxn>
                <a:cxn ang="0">
                  <a:pos x="35" y="74"/>
                </a:cxn>
                <a:cxn ang="0">
                  <a:pos x="35" y="69"/>
                </a:cxn>
                <a:cxn ang="0">
                  <a:pos x="35" y="43"/>
                </a:cxn>
              </a:cxnLst>
              <a:rect l="0" t="0" r="r" b="b"/>
              <a:pathLst>
                <a:path w="53" h="87">
                  <a:moveTo>
                    <a:pt x="53" y="43"/>
                  </a:moveTo>
                  <a:lnTo>
                    <a:pt x="53" y="55"/>
                  </a:lnTo>
                  <a:lnTo>
                    <a:pt x="50" y="66"/>
                  </a:lnTo>
                  <a:lnTo>
                    <a:pt x="47" y="75"/>
                  </a:lnTo>
                  <a:lnTo>
                    <a:pt x="44" y="78"/>
                  </a:lnTo>
                  <a:lnTo>
                    <a:pt x="40" y="81"/>
                  </a:lnTo>
                  <a:lnTo>
                    <a:pt x="37" y="84"/>
                  </a:lnTo>
                  <a:lnTo>
                    <a:pt x="34" y="86"/>
                  </a:lnTo>
                  <a:lnTo>
                    <a:pt x="29" y="87"/>
                  </a:lnTo>
                  <a:lnTo>
                    <a:pt x="22" y="87"/>
                  </a:lnTo>
                  <a:lnTo>
                    <a:pt x="19" y="86"/>
                  </a:lnTo>
                  <a:lnTo>
                    <a:pt x="15" y="84"/>
                  </a:lnTo>
                  <a:lnTo>
                    <a:pt x="12" y="80"/>
                  </a:lnTo>
                  <a:lnTo>
                    <a:pt x="7" y="75"/>
                  </a:lnTo>
                  <a:lnTo>
                    <a:pt x="6" y="72"/>
                  </a:lnTo>
                  <a:lnTo>
                    <a:pt x="3" y="68"/>
                  </a:lnTo>
                  <a:lnTo>
                    <a:pt x="1" y="65"/>
                  </a:lnTo>
                  <a:lnTo>
                    <a:pt x="0" y="55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6" y="13"/>
                  </a:lnTo>
                  <a:lnTo>
                    <a:pt x="9" y="9"/>
                  </a:lnTo>
                  <a:lnTo>
                    <a:pt x="13" y="4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31" y="0"/>
                  </a:lnTo>
                  <a:lnTo>
                    <a:pt x="35" y="1"/>
                  </a:lnTo>
                  <a:lnTo>
                    <a:pt x="40" y="4"/>
                  </a:lnTo>
                  <a:lnTo>
                    <a:pt x="44" y="9"/>
                  </a:lnTo>
                  <a:lnTo>
                    <a:pt x="50" y="17"/>
                  </a:lnTo>
                  <a:lnTo>
                    <a:pt x="53" y="31"/>
                  </a:lnTo>
                  <a:lnTo>
                    <a:pt x="53" y="43"/>
                  </a:lnTo>
                  <a:close/>
                  <a:moveTo>
                    <a:pt x="35" y="43"/>
                  </a:moveTo>
                  <a:lnTo>
                    <a:pt x="35" y="12"/>
                  </a:lnTo>
                  <a:lnTo>
                    <a:pt x="34" y="9"/>
                  </a:lnTo>
                  <a:lnTo>
                    <a:pt x="29" y="4"/>
                  </a:lnTo>
                  <a:lnTo>
                    <a:pt x="22" y="4"/>
                  </a:lnTo>
                  <a:lnTo>
                    <a:pt x="20" y="7"/>
                  </a:lnTo>
                  <a:lnTo>
                    <a:pt x="19" y="9"/>
                  </a:lnTo>
                  <a:lnTo>
                    <a:pt x="19" y="13"/>
                  </a:lnTo>
                  <a:lnTo>
                    <a:pt x="18" y="19"/>
                  </a:lnTo>
                  <a:lnTo>
                    <a:pt x="18" y="66"/>
                  </a:lnTo>
                  <a:lnTo>
                    <a:pt x="19" y="71"/>
                  </a:lnTo>
                  <a:lnTo>
                    <a:pt x="19" y="75"/>
                  </a:lnTo>
                  <a:lnTo>
                    <a:pt x="22" y="81"/>
                  </a:lnTo>
                  <a:lnTo>
                    <a:pt x="23" y="83"/>
                  </a:lnTo>
                  <a:lnTo>
                    <a:pt x="28" y="83"/>
                  </a:lnTo>
                  <a:lnTo>
                    <a:pt x="31" y="81"/>
                  </a:lnTo>
                  <a:lnTo>
                    <a:pt x="31" y="80"/>
                  </a:lnTo>
                  <a:lnTo>
                    <a:pt x="34" y="77"/>
                  </a:lnTo>
                  <a:lnTo>
                    <a:pt x="35" y="74"/>
                  </a:lnTo>
                  <a:lnTo>
                    <a:pt x="35" y="69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9" name="Freeform 622"/>
            <p:cNvSpPr>
              <a:spLocks/>
            </p:cNvSpPr>
            <p:nvPr/>
          </p:nvSpPr>
          <p:spPr bwMode="auto">
            <a:xfrm>
              <a:off x="1476375" y="4537075"/>
              <a:ext cx="30163" cy="33338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2" y="2"/>
                </a:cxn>
                <a:cxn ang="0">
                  <a:pos x="16" y="3"/>
                </a:cxn>
                <a:cxn ang="0">
                  <a:pos x="18" y="6"/>
                </a:cxn>
                <a:cxn ang="0">
                  <a:pos x="19" y="8"/>
                </a:cxn>
                <a:cxn ang="0">
                  <a:pos x="19" y="14"/>
                </a:cxn>
                <a:cxn ang="0">
                  <a:pos x="18" y="17"/>
                </a:cxn>
                <a:cxn ang="0">
                  <a:pos x="16" y="18"/>
                </a:cxn>
                <a:cxn ang="0">
                  <a:pos x="13" y="20"/>
                </a:cxn>
                <a:cxn ang="0">
                  <a:pos x="12" y="21"/>
                </a:cxn>
                <a:cxn ang="0">
                  <a:pos x="6" y="21"/>
                </a:cxn>
                <a:cxn ang="0">
                  <a:pos x="4" y="20"/>
                </a:cxn>
                <a:cxn ang="0">
                  <a:pos x="1" y="18"/>
                </a:cxn>
                <a:cxn ang="0">
                  <a:pos x="0" y="17"/>
                </a:cxn>
                <a:cxn ang="0">
                  <a:pos x="0" y="6"/>
                </a:cxn>
                <a:cxn ang="0">
                  <a:pos x="1" y="3"/>
                </a:cxn>
                <a:cxn ang="0">
                  <a:pos x="4" y="2"/>
                </a:cxn>
                <a:cxn ang="0">
                  <a:pos x="6" y="2"/>
                </a:cxn>
                <a:cxn ang="0">
                  <a:pos x="9" y="0"/>
                </a:cxn>
              </a:cxnLst>
              <a:rect l="0" t="0" r="r" b="b"/>
              <a:pathLst>
                <a:path w="19" h="21">
                  <a:moveTo>
                    <a:pt x="9" y="0"/>
                  </a:moveTo>
                  <a:lnTo>
                    <a:pt x="12" y="2"/>
                  </a:lnTo>
                  <a:lnTo>
                    <a:pt x="16" y="3"/>
                  </a:lnTo>
                  <a:lnTo>
                    <a:pt x="18" y="6"/>
                  </a:lnTo>
                  <a:lnTo>
                    <a:pt x="19" y="8"/>
                  </a:lnTo>
                  <a:lnTo>
                    <a:pt x="19" y="14"/>
                  </a:lnTo>
                  <a:lnTo>
                    <a:pt x="18" y="17"/>
                  </a:lnTo>
                  <a:lnTo>
                    <a:pt x="16" y="18"/>
                  </a:lnTo>
                  <a:lnTo>
                    <a:pt x="13" y="20"/>
                  </a:lnTo>
                  <a:lnTo>
                    <a:pt x="12" y="21"/>
                  </a:lnTo>
                  <a:lnTo>
                    <a:pt x="6" y="21"/>
                  </a:lnTo>
                  <a:lnTo>
                    <a:pt x="4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6"/>
                  </a:lnTo>
                  <a:lnTo>
                    <a:pt x="1" y="3"/>
                  </a:lnTo>
                  <a:lnTo>
                    <a:pt x="4" y="2"/>
                  </a:lnTo>
                  <a:lnTo>
                    <a:pt x="6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0" name="Freeform 623"/>
            <p:cNvSpPr>
              <a:spLocks/>
            </p:cNvSpPr>
            <p:nvPr/>
          </p:nvSpPr>
          <p:spPr bwMode="auto">
            <a:xfrm>
              <a:off x="1519238" y="4432300"/>
              <a:ext cx="88900" cy="138113"/>
            </a:xfrm>
            <a:custGeom>
              <a:avLst/>
              <a:gdLst/>
              <a:ahLst/>
              <a:cxnLst>
                <a:cxn ang="0">
                  <a:pos x="16" y="41"/>
                </a:cxn>
                <a:cxn ang="0">
                  <a:pos x="16" y="40"/>
                </a:cxn>
                <a:cxn ang="0">
                  <a:pos x="20" y="38"/>
                </a:cxn>
                <a:cxn ang="0">
                  <a:pos x="26" y="35"/>
                </a:cxn>
                <a:cxn ang="0">
                  <a:pos x="28" y="34"/>
                </a:cxn>
                <a:cxn ang="0">
                  <a:pos x="31" y="29"/>
                </a:cxn>
                <a:cxn ang="0">
                  <a:pos x="32" y="26"/>
                </a:cxn>
                <a:cxn ang="0">
                  <a:pos x="34" y="22"/>
                </a:cxn>
                <a:cxn ang="0">
                  <a:pos x="29" y="13"/>
                </a:cxn>
                <a:cxn ang="0">
                  <a:pos x="26" y="10"/>
                </a:cxn>
                <a:cxn ang="0">
                  <a:pos x="23" y="9"/>
                </a:cxn>
                <a:cxn ang="0">
                  <a:pos x="16" y="9"/>
                </a:cxn>
                <a:cxn ang="0">
                  <a:pos x="7" y="14"/>
                </a:cxn>
                <a:cxn ang="0">
                  <a:pos x="4" y="17"/>
                </a:cxn>
                <a:cxn ang="0">
                  <a:pos x="3" y="16"/>
                </a:cxn>
                <a:cxn ang="0">
                  <a:pos x="6" y="12"/>
                </a:cxn>
                <a:cxn ang="0">
                  <a:pos x="10" y="7"/>
                </a:cxn>
                <a:cxn ang="0">
                  <a:pos x="14" y="4"/>
                </a:cxn>
                <a:cxn ang="0">
                  <a:pos x="20" y="1"/>
                </a:cxn>
                <a:cxn ang="0">
                  <a:pos x="25" y="0"/>
                </a:cxn>
                <a:cxn ang="0">
                  <a:pos x="37" y="0"/>
                </a:cxn>
                <a:cxn ang="0">
                  <a:pos x="43" y="1"/>
                </a:cxn>
                <a:cxn ang="0">
                  <a:pos x="47" y="4"/>
                </a:cxn>
                <a:cxn ang="0">
                  <a:pos x="50" y="7"/>
                </a:cxn>
                <a:cxn ang="0">
                  <a:pos x="52" y="12"/>
                </a:cxn>
                <a:cxn ang="0">
                  <a:pos x="52" y="19"/>
                </a:cxn>
                <a:cxn ang="0">
                  <a:pos x="50" y="22"/>
                </a:cxn>
                <a:cxn ang="0">
                  <a:pos x="44" y="28"/>
                </a:cxn>
                <a:cxn ang="0">
                  <a:pos x="38" y="31"/>
                </a:cxn>
                <a:cxn ang="0">
                  <a:pos x="47" y="37"/>
                </a:cxn>
                <a:cxn ang="0">
                  <a:pos x="54" y="44"/>
                </a:cxn>
                <a:cxn ang="0">
                  <a:pos x="56" y="49"/>
                </a:cxn>
                <a:cxn ang="0">
                  <a:pos x="56" y="60"/>
                </a:cxn>
                <a:cxn ang="0">
                  <a:pos x="47" y="78"/>
                </a:cxn>
                <a:cxn ang="0">
                  <a:pos x="35" y="84"/>
                </a:cxn>
                <a:cxn ang="0">
                  <a:pos x="20" y="87"/>
                </a:cxn>
                <a:cxn ang="0">
                  <a:pos x="13" y="87"/>
                </a:cxn>
                <a:cxn ang="0">
                  <a:pos x="7" y="86"/>
                </a:cxn>
                <a:cxn ang="0">
                  <a:pos x="1" y="80"/>
                </a:cxn>
                <a:cxn ang="0">
                  <a:pos x="0" y="75"/>
                </a:cxn>
                <a:cxn ang="0">
                  <a:pos x="0" y="72"/>
                </a:cxn>
                <a:cxn ang="0">
                  <a:pos x="4" y="68"/>
                </a:cxn>
                <a:cxn ang="0">
                  <a:pos x="7" y="66"/>
                </a:cxn>
                <a:cxn ang="0">
                  <a:pos x="9" y="68"/>
                </a:cxn>
                <a:cxn ang="0">
                  <a:pos x="10" y="68"/>
                </a:cxn>
                <a:cxn ang="0">
                  <a:pos x="11" y="69"/>
                </a:cxn>
                <a:cxn ang="0">
                  <a:pos x="14" y="71"/>
                </a:cxn>
                <a:cxn ang="0">
                  <a:pos x="19" y="72"/>
                </a:cxn>
                <a:cxn ang="0">
                  <a:pos x="23" y="75"/>
                </a:cxn>
                <a:cxn ang="0">
                  <a:pos x="29" y="78"/>
                </a:cxn>
                <a:cxn ang="0">
                  <a:pos x="35" y="75"/>
                </a:cxn>
                <a:cxn ang="0">
                  <a:pos x="37" y="74"/>
                </a:cxn>
                <a:cxn ang="0">
                  <a:pos x="40" y="69"/>
                </a:cxn>
                <a:cxn ang="0">
                  <a:pos x="41" y="66"/>
                </a:cxn>
                <a:cxn ang="0">
                  <a:pos x="38" y="55"/>
                </a:cxn>
                <a:cxn ang="0">
                  <a:pos x="35" y="50"/>
                </a:cxn>
                <a:cxn ang="0">
                  <a:pos x="29" y="46"/>
                </a:cxn>
                <a:cxn ang="0">
                  <a:pos x="23" y="43"/>
                </a:cxn>
                <a:cxn ang="0">
                  <a:pos x="16" y="41"/>
                </a:cxn>
              </a:cxnLst>
              <a:rect l="0" t="0" r="r" b="b"/>
              <a:pathLst>
                <a:path w="56" h="87">
                  <a:moveTo>
                    <a:pt x="16" y="41"/>
                  </a:moveTo>
                  <a:lnTo>
                    <a:pt x="16" y="40"/>
                  </a:lnTo>
                  <a:lnTo>
                    <a:pt x="20" y="38"/>
                  </a:lnTo>
                  <a:lnTo>
                    <a:pt x="26" y="35"/>
                  </a:lnTo>
                  <a:lnTo>
                    <a:pt x="28" y="34"/>
                  </a:lnTo>
                  <a:lnTo>
                    <a:pt x="31" y="29"/>
                  </a:lnTo>
                  <a:lnTo>
                    <a:pt x="32" y="26"/>
                  </a:lnTo>
                  <a:lnTo>
                    <a:pt x="34" y="22"/>
                  </a:lnTo>
                  <a:lnTo>
                    <a:pt x="29" y="13"/>
                  </a:lnTo>
                  <a:lnTo>
                    <a:pt x="26" y="10"/>
                  </a:lnTo>
                  <a:lnTo>
                    <a:pt x="23" y="9"/>
                  </a:lnTo>
                  <a:lnTo>
                    <a:pt x="16" y="9"/>
                  </a:lnTo>
                  <a:lnTo>
                    <a:pt x="7" y="14"/>
                  </a:lnTo>
                  <a:lnTo>
                    <a:pt x="4" y="17"/>
                  </a:lnTo>
                  <a:lnTo>
                    <a:pt x="3" y="16"/>
                  </a:lnTo>
                  <a:lnTo>
                    <a:pt x="6" y="12"/>
                  </a:lnTo>
                  <a:lnTo>
                    <a:pt x="10" y="7"/>
                  </a:lnTo>
                  <a:lnTo>
                    <a:pt x="14" y="4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7" y="0"/>
                  </a:lnTo>
                  <a:lnTo>
                    <a:pt x="43" y="1"/>
                  </a:lnTo>
                  <a:lnTo>
                    <a:pt x="47" y="4"/>
                  </a:lnTo>
                  <a:lnTo>
                    <a:pt x="50" y="7"/>
                  </a:lnTo>
                  <a:lnTo>
                    <a:pt x="52" y="12"/>
                  </a:lnTo>
                  <a:lnTo>
                    <a:pt x="52" y="19"/>
                  </a:lnTo>
                  <a:lnTo>
                    <a:pt x="50" y="22"/>
                  </a:lnTo>
                  <a:lnTo>
                    <a:pt x="44" y="28"/>
                  </a:lnTo>
                  <a:lnTo>
                    <a:pt x="38" y="31"/>
                  </a:lnTo>
                  <a:lnTo>
                    <a:pt x="47" y="37"/>
                  </a:lnTo>
                  <a:lnTo>
                    <a:pt x="54" y="44"/>
                  </a:lnTo>
                  <a:lnTo>
                    <a:pt x="56" y="49"/>
                  </a:lnTo>
                  <a:lnTo>
                    <a:pt x="56" y="60"/>
                  </a:lnTo>
                  <a:lnTo>
                    <a:pt x="47" y="78"/>
                  </a:lnTo>
                  <a:lnTo>
                    <a:pt x="35" y="84"/>
                  </a:lnTo>
                  <a:lnTo>
                    <a:pt x="20" y="87"/>
                  </a:lnTo>
                  <a:lnTo>
                    <a:pt x="13" y="87"/>
                  </a:lnTo>
                  <a:lnTo>
                    <a:pt x="7" y="86"/>
                  </a:lnTo>
                  <a:lnTo>
                    <a:pt x="1" y="80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4" y="68"/>
                  </a:lnTo>
                  <a:lnTo>
                    <a:pt x="7" y="66"/>
                  </a:lnTo>
                  <a:lnTo>
                    <a:pt x="9" y="68"/>
                  </a:lnTo>
                  <a:lnTo>
                    <a:pt x="10" y="68"/>
                  </a:lnTo>
                  <a:lnTo>
                    <a:pt x="11" y="69"/>
                  </a:lnTo>
                  <a:lnTo>
                    <a:pt x="14" y="71"/>
                  </a:lnTo>
                  <a:lnTo>
                    <a:pt x="19" y="72"/>
                  </a:lnTo>
                  <a:lnTo>
                    <a:pt x="23" y="75"/>
                  </a:lnTo>
                  <a:lnTo>
                    <a:pt x="29" y="78"/>
                  </a:lnTo>
                  <a:lnTo>
                    <a:pt x="35" y="75"/>
                  </a:lnTo>
                  <a:lnTo>
                    <a:pt x="37" y="74"/>
                  </a:lnTo>
                  <a:lnTo>
                    <a:pt x="40" y="69"/>
                  </a:lnTo>
                  <a:lnTo>
                    <a:pt x="41" y="66"/>
                  </a:lnTo>
                  <a:lnTo>
                    <a:pt x="38" y="55"/>
                  </a:lnTo>
                  <a:lnTo>
                    <a:pt x="35" y="50"/>
                  </a:lnTo>
                  <a:lnTo>
                    <a:pt x="29" y="46"/>
                  </a:lnTo>
                  <a:lnTo>
                    <a:pt x="23" y="43"/>
                  </a:lnTo>
                  <a:lnTo>
                    <a:pt x="16" y="4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1" name="Freeform 624"/>
            <p:cNvSpPr>
              <a:spLocks noEditPoints="1"/>
            </p:cNvSpPr>
            <p:nvPr/>
          </p:nvSpPr>
          <p:spPr bwMode="auto">
            <a:xfrm>
              <a:off x="1373188" y="3975100"/>
              <a:ext cx="84138" cy="139700"/>
            </a:xfrm>
            <a:custGeom>
              <a:avLst/>
              <a:gdLst/>
              <a:ahLst/>
              <a:cxnLst>
                <a:cxn ang="0">
                  <a:pos x="53" y="43"/>
                </a:cxn>
                <a:cxn ang="0">
                  <a:pos x="53" y="55"/>
                </a:cxn>
                <a:cxn ang="0">
                  <a:pos x="50" y="67"/>
                </a:cxn>
                <a:cxn ang="0">
                  <a:pos x="47" y="76"/>
                </a:cxn>
                <a:cxn ang="0">
                  <a:pos x="44" y="79"/>
                </a:cxn>
                <a:cxn ang="0">
                  <a:pos x="40" y="82"/>
                </a:cxn>
                <a:cxn ang="0">
                  <a:pos x="37" y="85"/>
                </a:cxn>
                <a:cxn ang="0">
                  <a:pos x="34" y="86"/>
                </a:cxn>
                <a:cxn ang="0">
                  <a:pos x="29" y="88"/>
                </a:cxn>
                <a:cxn ang="0">
                  <a:pos x="22" y="88"/>
                </a:cxn>
                <a:cxn ang="0">
                  <a:pos x="19" y="86"/>
                </a:cxn>
                <a:cxn ang="0">
                  <a:pos x="15" y="85"/>
                </a:cxn>
                <a:cxn ang="0">
                  <a:pos x="12" y="80"/>
                </a:cxn>
                <a:cxn ang="0">
                  <a:pos x="7" y="76"/>
                </a:cxn>
                <a:cxn ang="0">
                  <a:pos x="6" y="73"/>
                </a:cxn>
                <a:cxn ang="0">
                  <a:pos x="3" y="68"/>
                </a:cxn>
                <a:cxn ang="0">
                  <a:pos x="1" y="65"/>
                </a:cxn>
                <a:cxn ang="0">
                  <a:pos x="0" y="55"/>
                </a:cxn>
                <a:cxn ang="0">
                  <a:pos x="0" y="31"/>
                </a:cxn>
                <a:cxn ang="0">
                  <a:pos x="3" y="19"/>
                </a:cxn>
                <a:cxn ang="0">
                  <a:pos x="6" y="13"/>
                </a:cxn>
                <a:cxn ang="0">
                  <a:pos x="9" y="9"/>
                </a:cxn>
                <a:cxn ang="0">
                  <a:pos x="13" y="4"/>
                </a:cxn>
                <a:cxn ang="0">
                  <a:pos x="18" y="2"/>
                </a:cxn>
                <a:cxn ang="0">
                  <a:pos x="22" y="0"/>
                </a:cxn>
                <a:cxn ang="0">
                  <a:pos x="31" y="0"/>
                </a:cxn>
                <a:cxn ang="0">
                  <a:pos x="35" y="2"/>
                </a:cxn>
                <a:cxn ang="0">
                  <a:pos x="40" y="4"/>
                </a:cxn>
                <a:cxn ang="0">
                  <a:pos x="44" y="9"/>
                </a:cxn>
                <a:cxn ang="0">
                  <a:pos x="50" y="18"/>
                </a:cxn>
                <a:cxn ang="0">
                  <a:pos x="53" y="31"/>
                </a:cxn>
                <a:cxn ang="0">
                  <a:pos x="53" y="43"/>
                </a:cxn>
                <a:cxn ang="0">
                  <a:pos x="35" y="43"/>
                </a:cxn>
                <a:cxn ang="0">
                  <a:pos x="35" y="12"/>
                </a:cxn>
                <a:cxn ang="0">
                  <a:pos x="34" y="9"/>
                </a:cxn>
                <a:cxn ang="0">
                  <a:pos x="29" y="4"/>
                </a:cxn>
                <a:cxn ang="0">
                  <a:pos x="22" y="4"/>
                </a:cxn>
                <a:cxn ang="0">
                  <a:pos x="20" y="7"/>
                </a:cxn>
                <a:cxn ang="0">
                  <a:pos x="19" y="9"/>
                </a:cxn>
                <a:cxn ang="0">
                  <a:pos x="19" y="13"/>
                </a:cxn>
                <a:cxn ang="0">
                  <a:pos x="18" y="19"/>
                </a:cxn>
                <a:cxn ang="0">
                  <a:pos x="18" y="67"/>
                </a:cxn>
                <a:cxn ang="0">
                  <a:pos x="19" y="71"/>
                </a:cxn>
                <a:cxn ang="0">
                  <a:pos x="19" y="76"/>
                </a:cxn>
                <a:cxn ang="0">
                  <a:pos x="22" y="82"/>
                </a:cxn>
                <a:cxn ang="0">
                  <a:pos x="23" y="83"/>
                </a:cxn>
                <a:cxn ang="0">
                  <a:pos x="28" y="83"/>
                </a:cxn>
                <a:cxn ang="0">
                  <a:pos x="31" y="82"/>
                </a:cxn>
                <a:cxn ang="0">
                  <a:pos x="31" y="80"/>
                </a:cxn>
                <a:cxn ang="0">
                  <a:pos x="34" y="77"/>
                </a:cxn>
                <a:cxn ang="0">
                  <a:pos x="35" y="74"/>
                </a:cxn>
                <a:cxn ang="0">
                  <a:pos x="35" y="70"/>
                </a:cxn>
                <a:cxn ang="0">
                  <a:pos x="35" y="43"/>
                </a:cxn>
              </a:cxnLst>
              <a:rect l="0" t="0" r="r" b="b"/>
              <a:pathLst>
                <a:path w="53" h="88">
                  <a:moveTo>
                    <a:pt x="53" y="43"/>
                  </a:moveTo>
                  <a:lnTo>
                    <a:pt x="53" y="55"/>
                  </a:lnTo>
                  <a:lnTo>
                    <a:pt x="50" y="67"/>
                  </a:lnTo>
                  <a:lnTo>
                    <a:pt x="47" y="76"/>
                  </a:lnTo>
                  <a:lnTo>
                    <a:pt x="44" y="79"/>
                  </a:lnTo>
                  <a:lnTo>
                    <a:pt x="40" y="82"/>
                  </a:lnTo>
                  <a:lnTo>
                    <a:pt x="37" y="85"/>
                  </a:lnTo>
                  <a:lnTo>
                    <a:pt x="34" y="86"/>
                  </a:lnTo>
                  <a:lnTo>
                    <a:pt x="29" y="88"/>
                  </a:lnTo>
                  <a:lnTo>
                    <a:pt x="22" y="88"/>
                  </a:lnTo>
                  <a:lnTo>
                    <a:pt x="19" y="86"/>
                  </a:lnTo>
                  <a:lnTo>
                    <a:pt x="15" y="85"/>
                  </a:lnTo>
                  <a:lnTo>
                    <a:pt x="12" y="80"/>
                  </a:lnTo>
                  <a:lnTo>
                    <a:pt x="7" y="76"/>
                  </a:lnTo>
                  <a:lnTo>
                    <a:pt x="6" y="73"/>
                  </a:lnTo>
                  <a:lnTo>
                    <a:pt x="3" y="68"/>
                  </a:lnTo>
                  <a:lnTo>
                    <a:pt x="1" y="65"/>
                  </a:lnTo>
                  <a:lnTo>
                    <a:pt x="0" y="55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6" y="13"/>
                  </a:lnTo>
                  <a:lnTo>
                    <a:pt x="9" y="9"/>
                  </a:lnTo>
                  <a:lnTo>
                    <a:pt x="13" y="4"/>
                  </a:lnTo>
                  <a:lnTo>
                    <a:pt x="18" y="2"/>
                  </a:lnTo>
                  <a:lnTo>
                    <a:pt x="22" y="0"/>
                  </a:lnTo>
                  <a:lnTo>
                    <a:pt x="31" y="0"/>
                  </a:lnTo>
                  <a:lnTo>
                    <a:pt x="35" y="2"/>
                  </a:lnTo>
                  <a:lnTo>
                    <a:pt x="40" y="4"/>
                  </a:lnTo>
                  <a:lnTo>
                    <a:pt x="44" y="9"/>
                  </a:lnTo>
                  <a:lnTo>
                    <a:pt x="50" y="18"/>
                  </a:lnTo>
                  <a:lnTo>
                    <a:pt x="53" y="31"/>
                  </a:lnTo>
                  <a:lnTo>
                    <a:pt x="53" y="43"/>
                  </a:lnTo>
                  <a:close/>
                  <a:moveTo>
                    <a:pt x="35" y="43"/>
                  </a:moveTo>
                  <a:lnTo>
                    <a:pt x="35" y="12"/>
                  </a:lnTo>
                  <a:lnTo>
                    <a:pt x="34" y="9"/>
                  </a:lnTo>
                  <a:lnTo>
                    <a:pt x="29" y="4"/>
                  </a:lnTo>
                  <a:lnTo>
                    <a:pt x="22" y="4"/>
                  </a:lnTo>
                  <a:lnTo>
                    <a:pt x="20" y="7"/>
                  </a:lnTo>
                  <a:lnTo>
                    <a:pt x="19" y="9"/>
                  </a:lnTo>
                  <a:lnTo>
                    <a:pt x="19" y="13"/>
                  </a:lnTo>
                  <a:lnTo>
                    <a:pt x="18" y="19"/>
                  </a:lnTo>
                  <a:lnTo>
                    <a:pt x="18" y="67"/>
                  </a:lnTo>
                  <a:lnTo>
                    <a:pt x="19" y="71"/>
                  </a:lnTo>
                  <a:lnTo>
                    <a:pt x="19" y="76"/>
                  </a:lnTo>
                  <a:lnTo>
                    <a:pt x="22" y="82"/>
                  </a:lnTo>
                  <a:lnTo>
                    <a:pt x="23" y="83"/>
                  </a:lnTo>
                  <a:lnTo>
                    <a:pt x="28" y="83"/>
                  </a:lnTo>
                  <a:lnTo>
                    <a:pt x="31" y="82"/>
                  </a:lnTo>
                  <a:lnTo>
                    <a:pt x="31" y="80"/>
                  </a:lnTo>
                  <a:lnTo>
                    <a:pt x="34" y="77"/>
                  </a:lnTo>
                  <a:lnTo>
                    <a:pt x="35" y="74"/>
                  </a:lnTo>
                  <a:lnTo>
                    <a:pt x="35" y="70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2" name="Freeform 625"/>
            <p:cNvSpPr>
              <a:spLocks/>
            </p:cNvSpPr>
            <p:nvPr/>
          </p:nvSpPr>
          <p:spPr bwMode="auto">
            <a:xfrm>
              <a:off x="1476375" y="4081463"/>
              <a:ext cx="30163" cy="33338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2" y="1"/>
                </a:cxn>
                <a:cxn ang="0">
                  <a:pos x="16" y="3"/>
                </a:cxn>
                <a:cxn ang="0">
                  <a:pos x="18" y="6"/>
                </a:cxn>
                <a:cxn ang="0">
                  <a:pos x="19" y="7"/>
                </a:cxn>
                <a:cxn ang="0">
                  <a:pos x="19" y="13"/>
                </a:cxn>
                <a:cxn ang="0">
                  <a:pos x="18" y="16"/>
                </a:cxn>
                <a:cxn ang="0">
                  <a:pos x="16" y="18"/>
                </a:cxn>
                <a:cxn ang="0">
                  <a:pos x="13" y="19"/>
                </a:cxn>
                <a:cxn ang="0">
                  <a:pos x="12" y="21"/>
                </a:cxn>
                <a:cxn ang="0">
                  <a:pos x="6" y="21"/>
                </a:cxn>
                <a:cxn ang="0">
                  <a:pos x="4" y="19"/>
                </a:cxn>
                <a:cxn ang="0">
                  <a:pos x="1" y="18"/>
                </a:cxn>
                <a:cxn ang="0">
                  <a:pos x="0" y="16"/>
                </a:cxn>
                <a:cxn ang="0">
                  <a:pos x="0" y="6"/>
                </a:cxn>
                <a:cxn ang="0">
                  <a:pos x="1" y="3"/>
                </a:cxn>
                <a:cxn ang="0">
                  <a:pos x="4" y="1"/>
                </a:cxn>
                <a:cxn ang="0">
                  <a:pos x="6" y="1"/>
                </a:cxn>
                <a:cxn ang="0">
                  <a:pos x="9" y="0"/>
                </a:cxn>
              </a:cxnLst>
              <a:rect l="0" t="0" r="r" b="b"/>
              <a:pathLst>
                <a:path w="19" h="21">
                  <a:moveTo>
                    <a:pt x="9" y="0"/>
                  </a:moveTo>
                  <a:lnTo>
                    <a:pt x="12" y="1"/>
                  </a:lnTo>
                  <a:lnTo>
                    <a:pt x="16" y="3"/>
                  </a:lnTo>
                  <a:lnTo>
                    <a:pt x="18" y="6"/>
                  </a:lnTo>
                  <a:lnTo>
                    <a:pt x="19" y="7"/>
                  </a:lnTo>
                  <a:lnTo>
                    <a:pt x="19" y="13"/>
                  </a:lnTo>
                  <a:lnTo>
                    <a:pt x="18" y="16"/>
                  </a:lnTo>
                  <a:lnTo>
                    <a:pt x="16" y="18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0" y="6"/>
                  </a:lnTo>
                  <a:lnTo>
                    <a:pt x="1" y="3"/>
                  </a:lnTo>
                  <a:lnTo>
                    <a:pt x="4" y="1"/>
                  </a:lnTo>
                  <a:lnTo>
                    <a:pt x="6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3" name="Freeform 626"/>
            <p:cNvSpPr>
              <a:spLocks noEditPoints="1"/>
            </p:cNvSpPr>
            <p:nvPr/>
          </p:nvSpPr>
          <p:spPr bwMode="auto">
            <a:xfrm>
              <a:off x="1524000" y="3975100"/>
              <a:ext cx="85725" cy="136525"/>
            </a:xfrm>
            <a:custGeom>
              <a:avLst/>
              <a:gdLst/>
              <a:ahLst/>
              <a:cxnLst>
                <a:cxn ang="0">
                  <a:pos x="0" y="55"/>
                </a:cxn>
                <a:cxn ang="0">
                  <a:pos x="38" y="0"/>
                </a:cxn>
                <a:cxn ang="0">
                  <a:pos x="46" y="0"/>
                </a:cxn>
                <a:cxn ang="0">
                  <a:pos x="46" y="55"/>
                </a:cxn>
                <a:cxn ang="0">
                  <a:pos x="54" y="55"/>
                </a:cxn>
                <a:cxn ang="0">
                  <a:pos x="54" y="67"/>
                </a:cxn>
                <a:cxn ang="0">
                  <a:pos x="46" y="67"/>
                </a:cxn>
                <a:cxn ang="0">
                  <a:pos x="46" y="86"/>
                </a:cxn>
                <a:cxn ang="0">
                  <a:pos x="28" y="86"/>
                </a:cxn>
                <a:cxn ang="0">
                  <a:pos x="28" y="67"/>
                </a:cxn>
                <a:cxn ang="0">
                  <a:pos x="0" y="67"/>
                </a:cxn>
                <a:cxn ang="0">
                  <a:pos x="0" y="55"/>
                </a:cxn>
                <a:cxn ang="0">
                  <a:pos x="4" y="55"/>
                </a:cxn>
                <a:cxn ang="0">
                  <a:pos x="28" y="55"/>
                </a:cxn>
                <a:cxn ang="0">
                  <a:pos x="28" y="21"/>
                </a:cxn>
                <a:cxn ang="0">
                  <a:pos x="4" y="55"/>
                </a:cxn>
              </a:cxnLst>
              <a:rect l="0" t="0" r="r" b="b"/>
              <a:pathLst>
                <a:path w="54" h="86">
                  <a:moveTo>
                    <a:pt x="0" y="55"/>
                  </a:moveTo>
                  <a:lnTo>
                    <a:pt x="38" y="0"/>
                  </a:lnTo>
                  <a:lnTo>
                    <a:pt x="46" y="0"/>
                  </a:lnTo>
                  <a:lnTo>
                    <a:pt x="46" y="55"/>
                  </a:lnTo>
                  <a:lnTo>
                    <a:pt x="54" y="55"/>
                  </a:lnTo>
                  <a:lnTo>
                    <a:pt x="54" y="67"/>
                  </a:lnTo>
                  <a:lnTo>
                    <a:pt x="46" y="67"/>
                  </a:lnTo>
                  <a:lnTo>
                    <a:pt x="46" y="86"/>
                  </a:lnTo>
                  <a:lnTo>
                    <a:pt x="28" y="86"/>
                  </a:lnTo>
                  <a:lnTo>
                    <a:pt x="28" y="67"/>
                  </a:lnTo>
                  <a:lnTo>
                    <a:pt x="0" y="67"/>
                  </a:lnTo>
                  <a:lnTo>
                    <a:pt x="0" y="55"/>
                  </a:lnTo>
                  <a:close/>
                  <a:moveTo>
                    <a:pt x="4" y="55"/>
                  </a:moveTo>
                  <a:lnTo>
                    <a:pt x="28" y="55"/>
                  </a:lnTo>
                  <a:lnTo>
                    <a:pt x="28" y="21"/>
                  </a:lnTo>
                  <a:lnTo>
                    <a:pt x="4" y="5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4" name="Line 627"/>
            <p:cNvSpPr>
              <a:spLocks noChangeShapeType="1"/>
            </p:cNvSpPr>
            <p:nvPr/>
          </p:nvSpPr>
          <p:spPr bwMode="auto">
            <a:xfrm>
              <a:off x="1670050" y="5856288"/>
              <a:ext cx="1868488" cy="158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5" name="Line 628"/>
            <p:cNvSpPr>
              <a:spLocks noChangeShapeType="1"/>
            </p:cNvSpPr>
            <p:nvPr/>
          </p:nvSpPr>
          <p:spPr bwMode="auto">
            <a:xfrm>
              <a:off x="1670050" y="5803900"/>
              <a:ext cx="1588" cy="523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6" name="Line 629"/>
            <p:cNvSpPr>
              <a:spLocks noChangeShapeType="1"/>
            </p:cNvSpPr>
            <p:nvPr/>
          </p:nvSpPr>
          <p:spPr bwMode="auto">
            <a:xfrm>
              <a:off x="1905000" y="5829300"/>
              <a:ext cx="1588" cy="23813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7" name="Line 630"/>
            <p:cNvSpPr>
              <a:spLocks noChangeShapeType="1"/>
            </p:cNvSpPr>
            <p:nvPr/>
          </p:nvSpPr>
          <p:spPr bwMode="auto">
            <a:xfrm>
              <a:off x="2141538" y="5803900"/>
              <a:ext cx="1588" cy="523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8" name="Line 631"/>
            <p:cNvSpPr>
              <a:spLocks noChangeShapeType="1"/>
            </p:cNvSpPr>
            <p:nvPr/>
          </p:nvSpPr>
          <p:spPr bwMode="auto">
            <a:xfrm>
              <a:off x="2378075" y="5829300"/>
              <a:ext cx="1588" cy="23813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9" name="Line 632"/>
            <p:cNvSpPr>
              <a:spLocks noChangeShapeType="1"/>
            </p:cNvSpPr>
            <p:nvPr/>
          </p:nvSpPr>
          <p:spPr bwMode="auto">
            <a:xfrm>
              <a:off x="2614613" y="5803900"/>
              <a:ext cx="1588" cy="523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0" name="Line 634"/>
            <p:cNvSpPr>
              <a:spLocks noChangeShapeType="1"/>
            </p:cNvSpPr>
            <p:nvPr/>
          </p:nvSpPr>
          <p:spPr bwMode="auto">
            <a:xfrm>
              <a:off x="2851150" y="5829300"/>
              <a:ext cx="1588" cy="23813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1" name="Line 635"/>
            <p:cNvSpPr>
              <a:spLocks noChangeShapeType="1"/>
            </p:cNvSpPr>
            <p:nvPr/>
          </p:nvSpPr>
          <p:spPr bwMode="auto">
            <a:xfrm>
              <a:off x="3086100" y="5803900"/>
              <a:ext cx="1588" cy="523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2" name="Line 636"/>
            <p:cNvSpPr>
              <a:spLocks noChangeShapeType="1"/>
            </p:cNvSpPr>
            <p:nvPr/>
          </p:nvSpPr>
          <p:spPr bwMode="auto">
            <a:xfrm>
              <a:off x="3086100" y="5803900"/>
              <a:ext cx="1588" cy="523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3" name="Line 637"/>
            <p:cNvSpPr>
              <a:spLocks noChangeShapeType="1"/>
            </p:cNvSpPr>
            <p:nvPr/>
          </p:nvSpPr>
          <p:spPr bwMode="auto">
            <a:xfrm>
              <a:off x="3324225" y="5829300"/>
              <a:ext cx="1588" cy="23813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4" name="Freeform 638"/>
            <p:cNvSpPr>
              <a:spLocks noEditPoints="1"/>
            </p:cNvSpPr>
            <p:nvPr/>
          </p:nvSpPr>
          <p:spPr bwMode="auto">
            <a:xfrm>
              <a:off x="1627188" y="5910263"/>
              <a:ext cx="84138" cy="138113"/>
            </a:xfrm>
            <a:custGeom>
              <a:avLst/>
              <a:gdLst/>
              <a:ahLst/>
              <a:cxnLst>
                <a:cxn ang="0">
                  <a:pos x="53" y="43"/>
                </a:cxn>
                <a:cxn ang="0">
                  <a:pos x="53" y="55"/>
                </a:cxn>
                <a:cxn ang="0">
                  <a:pos x="50" y="66"/>
                </a:cxn>
                <a:cxn ang="0">
                  <a:pos x="47" y="75"/>
                </a:cxn>
                <a:cxn ang="0">
                  <a:pos x="44" y="78"/>
                </a:cxn>
                <a:cxn ang="0">
                  <a:pos x="40" y="81"/>
                </a:cxn>
                <a:cxn ang="0">
                  <a:pos x="37" y="84"/>
                </a:cxn>
                <a:cxn ang="0">
                  <a:pos x="34" y="86"/>
                </a:cxn>
                <a:cxn ang="0">
                  <a:pos x="29" y="87"/>
                </a:cxn>
                <a:cxn ang="0">
                  <a:pos x="22" y="87"/>
                </a:cxn>
                <a:cxn ang="0">
                  <a:pos x="19" y="86"/>
                </a:cxn>
                <a:cxn ang="0">
                  <a:pos x="15" y="84"/>
                </a:cxn>
                <a:cxn ang="0">
                  <a:pos x="12" y="80"/>
                </a:cxn>
                <a:cxn ang="0">
                  <a:pos x="7" y="75"/>
                </a:cxn>
                <a:cxn ang="0">
                  <a:pos x="6" y="72"/>
                </a:cxn>
                <a:cxn ang="0">
                  <a:pos x="3" y="68"/>
                </a:cxn>
                <a:cxn ang="0">
                  <a:pos x="1" y="65"/>
                </a:cxn>
                <a:cxn ang="0">
                  <a:pos x="0" y="55"/>
                </a:cxn>
                <a:cxn ang="0">
                  <a:pos x="0" y="31"/>
                </a:cxn>
                <a:cxn ang="0">
                  <a:pos x="3" y="19"/>
                </a:cxn>
                <a:cxn ang="0">
                  <a:pos x="6" y="13"/>
                </a:cxn>
                <a:cxn ang="0">
                  <a:pos x="9" y="9"/>
                </a:cxn>
                <a:cxn ang="0">
                  <a:pos x="13" y="4"/>
                </a:cxn>
                <a:cxn ang="0">
                  <a:pos x="18" y="1"/>
                </a:cxn>
                <a:cxn ang="0">
                  <a:pos x="22" y="0"/>
                </a:cxn>
                <a:cxn ang="0">
                  <a:pos x="31" y="0"/>
                </a:cxn>
                <a:cxn ang="0">
                  <a:pos x="35" y="1"/>
                </a:cxn>
                <a:cxn ang="0">
                  <a:pos x="40" y="4"/>
                </a:cxn>
                <a:cxn ang="0">
                  <a:pos x="44" y="9"/>
                </a:cxn>
                <a:cxn ang="0">
                  <a:pos x="50" y="17"/>
                </a:cxn>
                <a:cxn ang="0">
                  <a:pos x="53" y="31"/>
                </a:cxn>
                <a:cxn ang="0">
                  <a:pos x="53" y="43"/>
                </a:cxn>
                <a:cxn ang="0">
                  <a:pos x="35" y="43"/>
                </a:cxn>
                <a:cxn ang="0">
                  <a:pos x="35" y="12"/>
                </a:cxn>
                <a:cxn ang="0">
                  <a:pos x="34" y="9"/>
                </a:cxn>
                <a:cxn ang="0">
                  <a:pos x="29" y="4"/>
                </a:cxn>
                <a:cxn ang="0">
                  <a:pos x="22" y="4"/>
                </a:cxn>
                <a:cxn ang="0">
                  <a:pos x="21" y="7"/>
                </a:cxn>
                <a:cxn ang="0">
                  <a:pos x="19" y="9"/>
                </a:cxn>
                <a:cxn ang="0">
                  <a:pos x="19" y="13"/>
                </a:cxn>
                <a:cxn ang="0">
                  <a:pos x="18" y="19"/>
                </a:cxn>
                <a:cxn ang="0">
                  <a:pos x="18" y="66"/>
                </a:cxn>
                <a:cxn ang="0">
                  <a:pos x="19" y="71"/>
                </a:cxn>
                <a:cxn ang="0">
                  <a:pos x="19" y="75"/>
                </a:cxn>
                <a:cxn ang="0">
                  <a:pos x="22" y="81"/>
                </a:cxn>
                <a:cxn ang="0">
                  <a:pos x="24" y="83"/>
                </a:cxn>
                <a:cxn ang="0">
                  <a:pos x="28" y="83"/>
                </a:cxn>
                <a:cxn ang="0">
                  <a:pos x="31" y="81"/>
                </a:cxn>
                <a:cxn ang="0">
                  <a:pos x="31" y="80"/>
                </a:cxn>
                <a:cxn ang="0">
                  <a:pos x="34" y="77"/>
                </a:cxn>
                <a:cxn ang="0">
                  <a:pos x="35" y="74"/>
                </a:cxn>
                <a:cxn ang="0">
                  <a:pos x="35" y="69"/>
                </a:cxn>
                <a:cxn ang="0">
                  <a:pos x="35" y="43"/>
                </a:cxn>
              </a:cxnLst>
              <a:rect l="0" t="0" r="r" b="b"/>
              <a:pathLst>
                <a:path w="53" h="87">
                  <a:moveTo>
                    <a:pt x="53" y="43"/>
                  </a:moveTo>
                  <a:lnTo>
                    <a:pt x="53" y="55"/>
                  </a:lnTo>
                  <a:lnTo>
                    <a:pt x="50" y="66"/>
                  </a:lnTo>
                  <a:lnTo>
                    <a:pt x="47" y="75"/>
                  </a:lnTo>
                  <a:lnTo>
                    <a:pt x="44" y="78"/>
                  </a:lnTo>
                  <a:lnTo>
                    <a:pt x="40" y="81"/>
                  </a:lnTo>
                  <a:lnTo>
                    <a:pt x="37" y="84"/>
                  </a:lnTo>
                  <a:lnTo>
                    <a:pt x="34" y="86"/>
                  </a:lnTo>
                  <a:lnTo>
                    <a:pt x="29" y="87"/>
                  </a:lnTo>
                  <a:lnTo>
                    <a:pt x="22" y="87"/>
                  </a:lnTo>
                  <a:lnTo>
                    <a:pt x="19" y="86"/>
                  </a:lnTo>
                  <a:lnTo>
                    <a:pt x="15" y="84"/>
                  </a:lnTo>
                  <a:lnTo>
                    <a:pt x="12" y="80"/>
                  </a:lnTo>
                  <a:lnTo>
                    <a:pt x="7" y="75"/>
                  </a:lnTo>
                  <a:lnTo>
                    <a:pt x="6" y="72"/>
                  </a:lnTo>
                  <a:lnTo>
                    <a:pt x="3" y="68"/>
                  </a:lnTo>
                  <a:lnTo>
                    <a:pt x="1" y="65"/>
                  </a:lnTo>
                  <a:lnTo>
                    <a:pt x="0" y="55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6" y="13"/>
                  </a:lnTo>
                  <a:lnTo>
                    <a:pt x="9" y="9"/>
                  </a:lnTo>
                  <a:lnTo>
                    <a:pt x="13" y="4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31" y="0"/>
                  </a:lnTo>
                  <a:lnTo>
                    <a:pt x="35" y="1"/>
                  </a:lnTo>
                  <a:lnTo>
                    <a:pt x="40" y="4"/>
                  </a:lnTo>
                  <a:lnTo>
                    <a:pt x="44" y="9"/>
                  </a:lnTo>
                  <a:lnTo>
                    <a:pt x="50" y="17"/>
                  </a:lnTo>
                  <a:lnTo>
                    <a:pt x="53" y="31"/>
                  </a:lnTo>
                  <a:lnTo>
                    <a:pt x="53" y="43"/>
                  </a:lnTo>
                  <a:close/>
                  <a:moveTo>
                    <a:pt x="35" y="43"/>
                  </a:moveTo>
                  <a:lnTo>
                    <a:pt x="35" y="12"/>
                  </a:lnTo>
                  <a:lnTo>
                    <a:pt x="34" y="9"/>
                  </a:lnTo>
                  <a:lnTo>
                    <a:pt x="29" y="4"/>
                  </a:lnTo>
                  <a:lnTo>
                    <a:pt x="22" y="4"/>
                  </a:lnTo>
                  <a:lnTo>
                    <a:pt x="21" y="7"/>
                  </a:lnTo>
                  <a:lnTo>
                    <a:pt x="19" y="9"/>
                  </a:lnTo>
                  <a:lnTo>
                    <a:pt x="19" y="13"/>
                  </a:lnTo>
                  <a:lnTo>
                    <a:pt x="18" y="19"/>
                  </a:lnTo>
                  <a:lnTo>
                    <a:pt x="18" y="66"/>
                  </a:lnTo>
                  <a:lnTo>
                    <a:pt x="19" y="71"/>
                  </a:lnTo>
                  <a:lnTo>
                    <a:pt x="19" y="75"/>
                  </a:lnTo>
                  <a:lnTo>
                    <a:pt x="22" y="81"/>
                  </a:lnTo>
                  <a:lnTo>
                    <a:pt x="24" y="83"/>
                  </a:lnTo>
                  <a:lnTo>
                    <a:pt x="28" y="83"/>
                  </a:lnTo>
                  <a:lnTo>
                    <a:pt x="31" y="81"/>
                  </a:lnTo>
                  <a:lnTo>
                    <a:pt x="31" y="80"/>
                  </a:lnTo>
                  <a:lnTo>
                    <a:pt x="34" y="77"/>
                  </a:lnTo>
                  <a:lnTo>
                    <a:pt x="35" y="74"/>
                  </a:lnTo>
                  <a:lnTo>
                    <a:pt x="35" y="69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5" name="Freeform 639"/>
            <p:cNvSpPr>
              <a:spLocks noEditPoints="1"/>
            </p:cNvSpPr>
            <p:nvPr/>
          </p:nvSpPr>
          <p:spPr bwMode="auto">
            <a:xfrm>
              <a:off x="1973263" y="5910263"/>
              <a:ext cx="84138" cy="138113"/>
            </a:xfrm>
            <a:custGeom>
              <a:avLst/>
              <a:gdLst/>
              <a:ahLst/>
              <a:cxnLst>
                <a:cxn ang="0">
                  <a:pos x="53" y="43"/>
                </a:cxn>
                <a:cxn ang="0">
                  <a:pos x="53" y="55"/>
                </a:cxn>
                <a:cxn ang="0">
                  <a:pos x="50" y="66"/>
                </a:cxn>
                <a:cxn ang="0">
                  <a:pos x="47" y="75"/>
                </a:cxn>
                <a:cxn ang="0">
                  <a:pos x="44" y="78"/>
                </a:cxn>
                <a:cxn ang="0">
                  <a:pos x="40" y="81"/>
                </a:cxn>
                <a:cxn ang="0">
                  <a:pos x="37" y="84"/>
                </a:cxn>
                <a:cxn ang="0">
                  <a:pos x="34" y="86"/>
                </a:cxn>
                <a:cxn ang="0">
                  <a:pos x="29" y="87"/>
                </a:cxn>
                <a:cxn ang="0">
                  <a:pos x="22" y="87"/>
                </a:cxn>
                <a:cxn ang="0">
                  <a:pos x="19" y="86"/>
                </a:cxn>
                <a:cxn ang="0">
                  <a:pos x="15" y="84"/>
                </a:cxn>
                <a:cxn ang="0">
                  <a:pos x="12" y="80"/>
                </a:cxn>
                <a:cxn ang="0">
                  <a:pos x="7" y="75"/>
                </a:cxn>
                <a:cxn ang="0">
                  <a:pos x="6" y="72"/>
                </a:cxn>
                <a:cxn ang="0">
                  <a:pos x="3" y="68"/>
                </a:cxn>
                <a:cxn ang="0">
                  <a:pos x="1" y="65"/>
                </a:cxn>
                <a:cxn ang="0">
                  <a:pos x="0" y="55"/>
                </a:cxn>
                <a:cxn ang="0">
                  <a:pos x="0" y="31"/>
                </a:cxn>
                <a:cxn ang="0">
                  <a:pos x="3" y="19"/>
                </a:cxn>
                <a:cxn ang="0">
                  <a:pos x="6" y="13"/>
                </a:cxn>
                <a:cxn ang="0">
                  <a:pos x="9" y="9"/>
                </a:cxn>
                <a:cxn ang="0">
                  <a:pos x="13" y="4"/>
                </a:cxn>
                <a:cxn ang="0">
                  <a:pos x="18" y="1"/>
                </a:cxn>
                <a:cxn ang="0">
                  <a:pos x="22" y="0"/>
                </a:cxn>
                <a:cxn ang="0">
                  <a:pos x="31" y="0"/>
                </a:cxn>
                <a:cxn ang="0">
                  <a:pos x="35" y="1"/>
                </a:cxn>
                <a:cxn ang="0">
                  <a:pos x="40" y="4"/>
                </a:cxn>
                <a:cxn ang="0">
                  <a:pos x="44" y="9"/>
                </a:cxn>
                <a:cxn ang="0">
                  <a:pos x="50" y="17"/>
                </a:cxn>
                <a:cxn ang="0">
                  <a:pos x="53" y="31"/>
                </a:cxn>
                <a:cxn ang="0">
                  <a:pos x="53" y="43"/>
                </a:cxn>
                <a:cxn ang="0">
                  <a:pos x="35" y="43"/>
                </a:cxn>
                <a:cxn ang="0">
                  <a:pos x="35" y="12"/>
                </a:cxn>
                <a:cxn ang="0">
                  <a:pos x="34" y="9"/>
                </a:cxn>
                <a:cxn ang="0">
                  <a:pos x="29" y="4"/>
                </a:cxn>
                <a:cxn ang="0">
                  <a:pos x="22" y="4"/>
                </a:cxn>
                <a:cxn ang="0">
                  <a:pos x="21" y="7"/>
                </a:cxn>
                <a:cxn ang="0">
                  <a:pos x="19" y="9"/>
                </a:cxn>
                <a:cxn ang="0">
                  <a:pos x="19" y="13"/>
                </a:cxn>
                <a:cxn ang="0">
                  <a:pos x="18" y="19"/>
                </a:cxn>
                <a:cxn ang="0">
                  <a:pos x="18" y="66"/>
                </a:cxn>
                <a:cxn ang="0">
                  <a:pos x="19" y="71"/>
                </a:cxn>
                <a:cxn ang="0">
                  <a:pos x="19" y="75"/>
                </a:cxn>
                <a:cxn ang="0">
                  <a:pos x="22" y="81"/>
                </a:cxn>
                <a:cxn ang="0">
                  <a:pos x="23" y="83"/>
                </a:cxn>
                <a:cxn ang="0">
                  <a:pos x="28" y="83"/>
                </a:cxn>
                <a:cxn ang="0">
                  <a:pos x="31" y="81"/>
                </a:cxn>
                <a:cxn ang="0">
                  <a:pos x="31" y="80"/>
                </a:cxn>
                <a:cxn ang="0">
                  <a:pos x="34" y="77"/>
                </a:cxn>
                <a:cxn ang="0">
                  <a:pos x="35" y="74"/>
                </a:cxn>
                <a:cxn ang="0">
                  <a:pos x="35" y="69"/>
                </a:cxn>
                <a:cxn ang="0">
                  <a:pos x="35" y="43"/>
                </a:cxn>
              </a:cxnLst>
              <a:rect l="0" t="0" r="r" b="b"/>
              <a:pathLst>
                <a:path w="53" h="87">
                  <a:moveTo>
                    <a:pt x="53" y="43"/>
                  </a:moveTo>
                  <a:lnTo>
                    <a:pt x="53" y="55"/>
                  </a:lnTo>
                  <a:lnTo>
                    <a:pt x="50" y="66"/>
                  </a:lnTo>
                  <a:lnTo>
                    <a:pt x="47" y="75"/>
                  </a:lnTo>
                  <a:lnTo>
                    <a:pt x="44" y="78"/>
                  </a:lnTo>
                  <a:lnTo>
                    <a:pt x="40" y="81"/>
                  </a:lnTo>
                  <a:lnTo>
                    <a:pt x="37" y="84"/>
                  </a:lnTo>
                  <a:lnTo>
                    <a:pt x="34" y="86"/>
                  </a:lnTo>
                  <a:lnTo>
                    <a:pt x="29" y="87"/>
                  </a:lnTo>
                  <a:lnTo>
                    <a:pt x="22" y="87"/>
                  </a:lnTo>
                  <a:lnTo>
                    <a:pt x="19" y="86"/>
                  </a:lnTo>
                  <a:lnTo>
                    <a:pt x="15" y="84"/>
                  </a:lnTo>
                  <a:lnTo>
                    <a:pt x="12" y="80"/>
                  </a:lnTo>
                  <a:lnTo>
                    <a:pt x="7" y="75"/>
                  </a:lnTo>
                  <a:lnTo>
                    <a:pt x="6" y="72"/>
                  </a:lnTo>
                  <a:lnTo>
                    <a:pt x="3" y="68"/>
                  </a:lnTo>
                  <a:lnTo>
                    <a:pt x="1" y="65"/>
                  </a:lnTo>
                  <a:lnTo>
                    <a:pt x="0" y="55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6" y="13"/>
                  </a:lnTo>
                  <a:lnTo>
                    <a:pt x="9" y="9"/>
                  </a:lnTo>
                  <a:lnTo>
                    <a:pt x="13" y="4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31" y="0"/>
                  </a:lnTo>
                  <a:lnTo>
                    <a:pt x="35" y="1"/>
                  </a:lnTo>
                  <a:lnTo>
                    <a:pt x="40" y="4"/>
                  </a:lnTo>
                  <a:lnTo>
                    <a:pt x="44" y="9"/>
                  </a:lnTo>
                  <a:lnTo>
                    <a:pt x="50" y="17"/>
                  </a:lnTo>
                  <a:lnTo>
                    <a:pt x="53" y="31"/>
                  </a:lnTo>
                  <a:lnTo>
                    <a:pt x="53" y="43"/>
                  </a:lnTo>
                  <a:close/>
                  <a:moveTo>
                    <a:pt x="35" y="43"/>
                  </a:moveTo>
                  <a:lnTo>
                    <a:pt x="35" y="12"/>
                  </a:lnTo>
                  <a:lnTo>
                    <a:pt x="34" y="9"/>
                  </a:lnTo>
                  <a:lnTo>
                    <a:pt x="29" y="4"/>
                  </a:lnTo>
                  <a:lnTo>
                    <a:pt x="22" y="4"/>
                  </a:lnTo>
                  <a:lnTo>
                    <a:pt x="21" y="7"/>
                  </a:lnTo>
                  <a:lnTo>
                    <a:pt x="19" y="9"/>
                  </a:lnTo>
                  <a:lnTo>
                    <a:pt x="19" y="13"/>
                  </a:lnTo>
                  <a:lnTo>
                    <a:pt x="18" y="19"/>
                  </a:lnTo>
                  <a:lnTo>
                    <a:pt x="18" y="66"/>
                  </a:lnTo>
                  <a:lnTo>
                    <a:pt x="19" y="71"/>
                  </a:lnTo>
                  <a:lnTo>
                    <a:pt x="19" y="75"/>
                  </a:lnTo>
                  <a:lnTo>
                    <a:pt x="22" y="81"/>
                  </a:lnTo>
                  <a:lnTo>
                    <a:pt x="23" y="83"/>
                  </a:lnTo>
                  <a:lnTo>
                    <a:pt x="28" y="83"/>
                  </a:lnTo>
                  <a:lnTo>
                    <a:pt x="31" y="81"/>
                  </a:lnTo>
                  <a:lnTo>
                    <a:pt x="31" y="80"/>
                  </a:lnTo>
                  <a:lnTo>
                    <a:pt x="34" y="77"/>
                  </a:lnTo>
                  <a:lnTo>
                    <a:pt x="35" y="74"/>
                  </a:lnTo>
                  <a:lnTo>
                    <a:pt x="35" y="69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6" name="Freeform 640"/>
            <p:cNvSpPr>
              <a:spLocks/>
            </p:cNvSpPr>
            <p:nvPr/>
          </p:nvSpPr>
          <p:spPr bwMode="auto">
            <a:xfrm>
              <a:off x="2076450" y="6015038"/>
              <a:ext cx="30163" cy="33338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2" y="2"/>
                </a:cxn>
                <a:cxn ang="0">
                  <a:pos x="16" y="3"/>
                </a:cxn>
                <a:cxn ang="0">
                  <a:pos x="18" y="6"/>
                </a:cxn>
                <a:cxn ang="0">
                  <a:pos x="19" y="8"/>
                </a:cxn>
                <a:cxn ang="0">
                  <a:pos x="19" y="14"/>
                </a:cxn>
                <a:cxn ang="0">
                  <a:pos x="18" y="17"/>
                </a:cxn>
                <a:cxn ang="0">
                  <a:pos x="16" y="18"/>
                </a:cxn>
                <a:cxn ang="0">
                  <a:pos x="13" y="20"/>
                </a:cxn>
                <a:cxn ang="0">
                  <a:pos x="12" y="21"/>
                </a:cxn>
                <a:cxn ang="0">
                  <a:pos x="6" y="21"/>
                </a:cxn>
                <a:cxn ang="0">
                  <a:pos x="4" y="20"/>
                </a:cxn>
                <a:cxn ang="0">
                  <a:pos x="1" y="18"/>
                </a:cxn>
                <a:cxn ang="0">
                  <a:pos x="0" y="17"/>
                </a:cxn>
                <a:cxn ang="0">
                  <a:pos x="0" y="6"/>
                </a:cxn>
                <a:cxn ang="0">
                  <a:pos x="1" y="3"/>
                </a:cxn>
                <a:cxn ang="0">
                  <a:pos x="4" y="2"/>
                </a:cxn>
                <a:cxn ang="0">
                  <a:pos x="6" y="2"/>
                </a:cxn>
                <a:cxn ang="0">
                  <a:pos x="9" y="0"/>
                </a:cxn>
              </a:cxnLst>
              <a:rect l="0" t="0" r="r" b="b"/>
              <a:pathLst>
                <a:path w="19" h="21">
                  <a:moveTo>
                    <a:pt x="9" y="0"/>
                  </a:moveTo>
                  <a:lnTo>
                    <a:pt x="12" y="2"/>
                  </a:lnTo>
                  <a:lnTo>
                    <a:pt x="16" y="3"/>
                  </a:lnTo>
                  <a:lnTo>
                    <a:pt x="18" y="6"/>
                  </a:lnTo>
                  <a:lnTo>
                    <a:pt x="19" y="8"/>
                  </a:lnTo>
                  <a:lnTo>
                    <a:pt x="19" y="14"/>
                  </a:lnTo>
                  <a:lnTo>
                    <a:pt x="18" y="17"/>
                  </a:lnTo>
                  <a:lnTo>
                    <a:pt x="16" y="18"/>
                  </a:lnTo>
                  <a:lnTo>
                    <a:pt x="13" y="20"/>
                  </a:lnTo>
                  <a:lnTo>
                    <a:pt x="12" y="21"/>
                  </a:lnTo>
                  <a:lnTo>
                    <a:pt x="6" y="21"/>
                  </a:lnTo>
                  <a:lnTo>
                    <a:pt x="4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6"/>
                  </a:lnTo>
                  <a:lnTo>
                    <a:pt x="1" y="3"/>
                  </a:lnTo>
                  <a:lnTo>
                    <a:pt x="4" y="2"/>
                  </a:lnTo>
                  <a:lnTo>
                    <a:pt x="6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7" name="Freeform 641"/>
            <p:cNvSpPr>
              <a:spLocks/>
            </p:cNvSpPr>
            <p:nvPr/>
          </p:nvSpPr>
          <p:spPr bwMode="auto">
            <a:xfrm>
              <a:off x="2119313" y="5910263"/>
              <a:ext cx="88900" cy="136525"/>
            </a:xfrm>
            <a:custGeom>
              <a:avLst/>
              <a:gdLst/>
              <a:ahLst/>
              <a:cxnLst>
                <a:cxn ang="0">
                  <a:pos x="50" y="86"/>
                </a:cxn>
                <a:cxn ang="0">
                  <a:pos x="0" y="86"/>
                </a:cxn>
                <a:cxn ang="0">
                  <a:pos x="0" y="84"/>
                </a:cxn>
                <a:cxn ang="0">
                  <a:pos x="14" y="68"/>
                </a:cxn>
                <a:cxn ang="0">
                  <a:pos x="25" y="56"/>
                </a:cxn>
                <a:cxn ang="0">
                  <a:pos x="31" y="47"/>
                </a:cxn>
                <a:cxn ang="0">
                  <a:pos x="35" y="29"/>
                </a:cxn>
                <a:cxn ang="0">
                  <a:pos x="32" y="20"/>
                </a:cxn>
                <a:cxn ang="0">
                  <a:pos x="31" y="17"/>
                </a:cxn>
                <a:cxn ang="0">
                  <a:pos x="26" y="14"/>
                </a:cxn>
                <a:cxn ang="0">
                  <a:pos x="16" y="14"/>
                </a:cxn>
                <a:cxn ang="0">
                  <a:pos x="12" y="16"/>
                </a:cxn>
                <a:cxn ang="0">
                  <a:pos x="7" y="19"/>
                </a:cxn>
                <a:cxn ang="0">
                  <a:pos x="4" y="23"/>
                </a:cxn>
                <a:cxn ang="0">
                  <a:pos x="1" y="23"/>
                </a:cxn>
                <a:cxn ang="0">
                  <a:pos x="4" y="16"/>
                </a:cxn>
                <a:cxn ang="0">
                  <a:pos x="9" y="10"/>
                </a:cxn>
                <a:cxn ang="0">
                  <a:pos x="12" y="4"/>
                </a:cxn>
                <a:cxn ang="0">
                  <a:pos x="17" y="1"/>
                </a:cxn>
                <a:cxn ang="0">
                  <a:pos x="22" y="0"/>
                </a:cxn>
                <a:cxn ang="0">
                  <a:pos x="32" y="0"/>
                </a:cxn>
                <a:cxn ang="0">
                  <a:pos x="37" y="1"/>
                </a:cxn>
                <a:cxn ang="0">
                  <a:pos x="40" y="3"/>
                </a:cxn>
                <a:cxn ang="0">
                  <a:pos x="43" y="6"/>
                </a:cxn>
                <a:cxn ang="0">
                  <a:pos x="47" y="7"/>
                </a:cxn>
                <a:cxn ang="0">
                  <a:pos x="49" y="10"/>
                </a:cxn>
                <a:cxn ang="0">
                  <a:pos x="50" y="14"/>
                </a:cxn>
                <a:cxn ang="0">
                  <a:pos x="52" y="17"/>
                </a:cxn>
                <a:cxn ang="0">
                  <a:pos x="52" y="26"/>
                </a:cxn>
                <a:cxn ang="0">
                  <a:pos x="50" y="32"/>
                </a:cxn>
                <a:cxn ang="0">
                  <a:pos x="47" y="38"/>
                </a:cxn>
                <a:cxn ang="0">
                  <a:pos x="41" y="47"/>
                </a:cxn>
                <a:cxn ang="0">
                  <a:pos x="32" y="57"/>
                </a:cxn>
                <a:cxn ang="0">
                  <a:pos x="20" y="69"/>
                </a:cxn>
                <a:cxn ang="0">
                  <a:pos x="47" y="69"/>
                </a:cxn>
                <a:cxn ang="0">
                  <a:pos x="52" y="65"/>
                </a:cxn>
                <a:cxn ang="0">
                  <a:pos x="53" y="62"/>
                </a:cxn>
                <a:cxn ang="0">
                  <a:pos x="56" y="62"/>
                </a:cxn>
                <a:cxn ang="0">
                  <a:pos x="50" y="86"/>
                </a:cxn>
              </a:cxnLst>
              <a:rect l="0" t="0" r="r" b="b"/>
              <a:pathLst>
                <a:path w="56" h="86">
                  <a:moveTo>
                    <a:pt x="50" y="86"/>
                  </a:moveTo>
                  <a:lnTo>
                    <a:pt x="0" y="86"/>
                  </a:lnTo>
                  <a:lnTo>
                    <a:pt x="0" y="84"/>
                  </a:lnTo>
                  <a:lnTo>
                    <a:pt x="14" y="68"/>
                  </a:lnTo>
                  <a:lnTo>
                    <a:pt x="25" y="56"/>
                  </a:lnTo>
                  <a:lnTo>
                    <a:pt x="31" y="47"/>
                  </a:lnTo>
                  <a:lnTo>
                    <a:pt x="35" y="29"/>
                  </a:lnTo>
                  <a:lnTo>
                    <a:pt x="32" y="20"/>
                  </a:lnTo>
                  <a:lnTo>
                    <a:pt x="31" y="17"/>
                  </a:lnTo>
                  <a:lnTo>
                    <a:pt x="26" y="14"/>
                  </a:lnTo>
                  <a:lnTo>
                    <a:pt x="16" y="14"/>
                  </a:lnTo>
                  <a:lnTo>
                    <a:pt x="12" y="16"/>
                  </a:lnTo>
                  <a:lnTo>
                    <a:pt x="7" y="19"/>
                  </a:lnTo>
                  <a:lnTo>
                    <a:pt x="4" y="23"/>
                  </a:lnTo>
                  <a:lnTo>
                    <a:pt x="1" y="23"/>
                  </a:lnTo>
                  <a:lnTo>
                    <a:pt x="4" y="16"/>
                  </a:lnTo>
                  <a:lnTo>
                    <a:pt x="9" y="10"/>
                  </a:lnTo>
                  <a:lnTo>
                    <a:pt x="12" y="4"/>
                  </a:lnTo>
                  <a:lnTo>
                    <a:pt x="17" y="1"/>
                  </a:lnTo>
                  <a:lnTo>
                    <a:pt x="22" y="0"/>
                  </a:lnTo>
                  <a:lnTo>
                    <a:pt x="32" y="0"/>
                  </a:lnTo>
                  <a:lnTo>
                    <a:pt x="37" y="1"/>
                  </a:lnTo>
                  <a:lnTo>
                    <a:pt x="40" y="3"/>
                  </a:lnTo>
                  <a:lnTo>
                    <a:pt x="43" y="6"/>
                  </a:lnTo>
                  <a:lnTo>
                    <a:pt x="47" y="7"/>
                  </a:lnTo>
                  <a:lnTo>
                    <a:pt x="49" y="10"/>
                  </a:lnTo>
                  <a:lnTo>
                    <a:pt x="50" y="14"/>
                  </a:lnTo>
                  <a:lnTo>
                    <a:pt x="52" y="17"/>
                  </a:lnTo>
                  <a:lnTo>
                    <a:pt x="52" y="26"/>
                  </a:lnTo>
                  <a:lnTo>
                    <a:pt x="50" y="32"/>
                  </a:lnTo>
                  <a:lnTo>
                    <a:pt x="47" y="38"/>
                  </a:lnTo>
                  <a:lnTo>
                    <a:pt x="41" y="47"/>
                  </a:lnTo>
                  <a:lnTo>
                    <a:pt x="32" y="57"/>
                  </a:lnTo>
                  <a:lnTo>
                    <a:pt x="20" y="69"/>
                  </a:lnTo>
                  <a:lnTo>
                    <a:pt x="47" y="69"/>
                  </a:lnTo>
                  <a:lnTo>
                    <a:pt x="52" y="65"/>
                  </a:lnTo>
                  <a:lnTo>
                    <a:pt x="53" y="62"/>
                  </a:lnTo>
                  <a:lnTo>
                    <a:pt x="56" y="62"/>
                  </a:lnTo>
                  <a:lnTo>
                    <a:pt x="50" y="8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8" name="Freeform 642"/>
            <p:cNvSpPr>
              <a:spLocks/>
            </p:cNvSpPr>
            <p:nvPr/>
          </p:nvSpPr>
          <p:spPr bwMode="auto">
            <a:xfrm>
              <a:off x="2224088" y="5911850"/>
              <a:ext cx="87313" cy="136525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55" y="0"/>
                </a:cxn>
                <a:cxn ang="0">
                  <a:pos x="48" y="15"/>
                </a:cxn>
                <a:cxn ang="0">
                  <a:pos x="15" y="15"/>
                </a:cxn>
                <a:cxn ang="0">
                  <a:pos x="11" y="24"/>
                </a:cxn>
                <a:cxn ang="0">
                  <a:pos x="30" y="27"/>
                </a:cxn>
                <a:cxn ang="0">
                  <a:pos x="45" y="34"/>
                </a:cxn>
                <a:cxn ang="0">
                  <a:pos x="49" y="39"/>
                </a:cxn>
                <a:cxn ang="0">
                  <a:pos x="52" y="43"/>
                </a:cxn>
                <a:cxn ang="0">
                  <a:pos x="55" y="55"/>
                </a:cxn>
                <a:cxn ang="0">
                  <a:pos x="54" y="64"/>
                </a:cxn>
                <a:cxn ang="0">
                  <a:pos x="51" y="71"/>
                </a:cxn>
                <a:cxn ang="0">
                  <a:pos x="48" y="76"/>
                </a:cxn>
                <a:cxn ang="0">
                  <a:pos x="46" y="79"/>
                </a:cxn>
                <a:cxn ang="0">
                  <a:pos x="37" y="82"/>
                </a:cxn>
                <a:cxn ang="0">
                  <a:pos x="32" y="85"/>
                </a:cxn>
                <a:cxn ang="0">
                  <a:pos x="27" y="86"/>
                </a:cxn>
                <a:cxn ang="0">
                  <a:pos x="11" y="86"/>
                </a:cxn>
                <a:cxn ang="0">
                  <a:pos x="8" y="85"/>
                </a:cxn>
                <a:cxn ang="0">
                  <a:pos x="5" y="82"/>
                </a:cxn>
                <a:cxn ang="0">
                  <a:pos x="2" y="80"/>
                </a:cxn>
                <a:cxn ang="0">
                  <a:pos x="0" y="77"/>
                </a:cxn>
                <a:cxn ang="0">
                  <a:pos x="0" y="76"/>
                </a:cxn>
                <a:cxn ang="0">
                  <a:pos x="2" y="73"/>
                </a:cxn>
                <a:cxn ang="0">
                  <a:pos x="6" y="68"/>
                </a:cxn>
                <a:cxn ang="0">
                  <a:pos x="8" y="68"/>
                </a:cxn>
                <a:cxn ang="0">
                  <a:pos x="11" y="70"/>
                </a:cxn>
                <a:cxn ang="0">
                  <a:pos x="12" y="70"/>
                </a:cxn>
                <a:cxn ang="0">
                  <a:pos x="14" y="71"/>
                </a:cxn>
                <a:cxn ang="0">
                  <a:pos x="17" y="73"/>
                </a:cxn>
                <a:cxn ang="0">
                  <a:pos x="20" y="76"/>
                </a:cxn>
                <a:cxn ang="0">
                  <a:pos x="26" y="79"/>
                </a:cxn>
                <a:cxn ang="0">
                  <a:pos x="27" y="79"/>
                </a:cxn>
                <a:cxn ang="0">
                  <a:pos x="29" y="80"/>
                </a:cxn>
                <a:cxn ang="0">
                  <a:pos x="34" y="80"/>
                </a:cxn>
                <a:cxn ang="0">
                  <a:pos x="40" y="77"/>
                </a:cxn>
                <a:cxn ang="0">
                  <a:pos x="43" y="71"/>
                </a:cxn>
                <a:cxn ang="0">
                  <a:pos x="45" y="67"/>
                </a:cxn>
                <a:cxn ang="0">
                  <a:pos x="43" y="62"/>
                </a:cxn>
                <a:cxn ang="0">
                  <a:pos x="42" y="56"/>
                </a:cxn>
                <a:cxn ang="0">
                  <a:pos x="37" y="54"/>
                </a:cxn>
                <a:cxn ang="0">
                  <a:pos x="33" y="49"/>
                </a:cxn>
                <a:cxn ang="0">
                  <a:pos x="21" y="45"/>
                </a:cxn>
                <a:cxn ang="0">
                  <a:pos x="6" y="42"/>
                </a:cxn>
                <a:cxn ang="0">
                  <a:pos x="0" y="42"/>
                </a:cxn>
                <a:cxn ang="0">
                  <a:pos x="17" y="0"/>
                </a:cxn>
              </a:cxnLst>
              <a:rect l="0" t="0" r="r" b="b"/>
              <a:pathLst>
                <a:path w="55" h="86">
                  <a:moveTo>
                    <a:pt x="17" y="0"/>
                  </a:moveTo>
                  <a:lnTo>
                    <a:pt x="55" y="0"/>
                  </a:lnTo>
                  <a:lnTo>
                    <a:pt x="48" y="15"/>
                  </a:lnTo>
                  <a:lnTo>
                    <a:pt x="15" y="15"/>
                  </a:lnTo>
                  <a:lnTo>
                    <a:pt x="11" y="24"/>
                  </a:lnTo>
                  <a:lnTo>
                    <a:pt x="30" y="27"/>
                  </a:lnTo>
                  <a:lnTo>
                    <a:pt x="45" y="34"/>
                  </a:lnTo>
                  <a:lnTo>
                    <a:pt x="49" y="39"/>
                  </a:lnTo>
                  <a:lnTo>
                    <a:pt x="52" y="43"/>
                  </a:lnTo>
                  <a:lnTo>
                    <a:pt x="55" y="55"/>
                  </a:lnTo>
                  <a:lnTo>
                    <a:pt x="54" y="64"/>
                  </a:lnTo>
                  <a:lnTo>
                    <a:pt x="51" y="71"/>
                  </a:lnTo>
                  <a:lnTo>
                    <a:pt x="48" y="76"/>
                  </a:lnTo>
                  <a:lnTo>
                    <a:pt x="46" y="79"/>
                  </a:lnTo>
                  <a:lnTo>
                    <a:pt x="37" y="82"/>
                  </a:lnTo>
                  <a:lnTo>
                    <a:pt x="32" y="85"/>
                  </a:lnTo>
                  <a:lnTo>
                    <a:pt x="27" y="86"/>
                  </a:lnTo>
                  <a:lnTo>
                    <a:pt x="11" y="86"/>
                  </a:lnTo>
                  <a:lnTo>
                    <a:pt x="8" y="85"/>
                  </a:lnTo>
                  <a:lnTo>
                    <a:pt x="5" y="82"/>
                  </a:lnTo>
                  <a:lnTo>
                    <a:pt x="2" y="80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3"/>
                  </a:lnTo>
                  <a:lnTo>
                    <a:pt x="6" y="68"/>
                  </a:lnTo>
                  <a:lnTo>
                    <a:pt x="8" y="68"/>
                  </a:lnTo>
                  <a:lnTo>
                    <a:pt x="11" y="70"/>
                  </a:lnTo>
                  <a:lnTo>
                    <a:pt x="12" y="70"/>
                  </a:lnTo>
                  <a:lnTo>
                    <a:pt x="14" y="71"/>
                  </a:lnTo>
                  <a:lnTo>
                    <a:pt x="17" y="73"/>
                  </a:lnTo>
                  <a:lnTo>
                    <a:pt x="20" y="76"/>
                  </a:lnTo>
                  <a:lnTo>
                    <a:pt x="26" y="79"/>
                  </a:lnTo>
                  <a:lnTo>
                    <a:pt x="27" y="79"/>
                  </a:lnTo>
                  <a:lnTo>
                    <a:pt x="29" y="80"/>
                  </a:lnTo>
                  <a:lnTo>
                    <a:pt x="34" y="80"/>
                  </a:lnTo>
                  <a:lnTo>
                    <a:pt x="40" y="77"/>
                  </a:lnTo>
                  <a:lnTo>
                    <a:pt x="43" y="71"/>
                  </a:lnTo>
                  <a:lnTo>
                    <a:pt x="45" y="67"/>
                  </a:lnTo>
                  <a:lnTo>
                    <a:pt x="43" y="62"/>
                  </a:lnTo>
                  <a:lnTo>
                    <a:pt x="42" y="56"/>
                  </a:lnTo>
                  <a:lnTo>
                    <a:pt x="37" y="54"/>
                  </a:lnTo>
                  <a:lnTo>
                    <a:pt x="33" y="49"/>
                  </a:lnTo>
                  <a:lnTo>
                    <a:pt x="21" y="45"/>
                  </a:lnTo>
                  <a:lnTo>
                    <a:pt x="6" y="42"/>
                  </a:lnTo>
                  <a:lnTo>
                    <a:pt x="0" y="42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9" name="Freeform 643"/>
            <p:cNvSpPr>
              <a:spLocks noEditPoints="1"/>
            </p:cNvSpPr>
            <p:nvPr/>
          </p:nvSpPr>
          <p:spPr bwMode="auto">
            <a:xfrm>
              <a:off x="2495550" y="5910263"/>
              <a:ext cx="84138" cy="138113"/>
            </a:xfrm>
            <a:custGeom>
              <a:avLst/>
              <a:gdLst/>
              <a:ahLst/>
              <a:cxnLst>
                <a:cxn ang="0">
                  <a:pos x="53" y="43"/>
                </a:cxn>
                <a:cxn ang="0">
                  <a:pos x="53" y="55"/>
                </a:cxn>
                <a:cxn ang="0">
                  <a:pos x="50" y="66"/>
                </a:cxn>
                <a:cxn ang="0">
                  <a:pos x="47" y="75"/>
                </a:cxn>
                <a:cxn ang="0">
                  <a:pos x="44" y="78"/>
                </a:cxn>
                <a:cxn ang="0">
                  <a:pos x="40" y="81"/>
                </a:cxn>
                <a:cxn ang="0">
                  <a:pos x="37" y="84"/>
                </a:cxn>
                <a:cxn ang="0">
                  <a:pos x="34" y="86"/>
                </a:cxn>
                <a:cxn ang="0">
                  <a:pos x="30" y="87"/>
                </a:cxn>
                <a:cxn ang="0">
                  <a:pos x="22" y="87"/>
                </a:cxn>
                <a:cxn ang="0">
                  <a:pos x="19" y="86"/>
                </a:cxn>
                <a:cxn ang="0">
                  <a:pos x="15" y="84"/>
                </a:cxn>
                <a:cxn ang="0">
                  <a:pos x="12" y="80"/>
                </a:cxn>
                <a:cxn ang="0">
                  <a:pos x="7" y="75"/>
                </a:cxn>
                <a:cxn ang="0">
                  <a:pos x="6" y="72"/>
                </a:cxn>
                <a:cxn ang="0">
                  <a:pos x="3" y="68"/>
                </a:cxn>
                <a:cxn ang="0">
                  <a:pos x="1" y="65"/>
                </a:cxn>
                <a:cxn ang="0">
                  <a:pos x="0" y="55"/>
                </a:cxn>
                <a:cxn ang="0">
                  <a:pos x="0" y="31"/>
                </a:cxn>
                <a:cxn ang="0">
                  <a:pos x="3" y="19"/>
                </a:cxn>
                <a:cxn ang="0">
                  <a:pos x="6" y="13"/>
                </a:cxn>
                <a:cxn ang="0">
                  <a:pos x="9" y="9"/>
                </a:cxn>
                <a:cxn ang="0">
                  <a:pos x="13" y="4"/>
                </a:cxn>
                <a:cxn ang="0">
                  <a:pos x="18" y="1"/>
                </a:cxn>
                <a:cxn ang="0">
                  <a:pos x="22" y="0"/>
                </a:cxn>
                <a:cxn ang="0">
                  <a:pos x="31" y="0"/>
                </a:cxn>
                <a:cxn ang="0">
                  <a:pos x="35" y="1"/>
                </a:cxn>
                <a:cxn ang="0">
                  <a:pos x="40" y="4"/>
                </a:cxn>
                <a:cxn ang="0">
                  <a:pos x="44" y="9"/>
                </a:cxn>
                <a:cxn ang="0">
                  <a:pos x="50" y="17"/>
                </a:cxn>
                <a:cxn ang="0">
                  <a:pos x="53" y="31"/>
                </a:cxn>
                <a:cxn ang="0">
                  <a:pos x="53" y="43"/>
                </a:cxn>
                <a:cxn ang="0">
                  <a:pos x="35" y="43"/>
                </a:cxn>
                <a:cxn ang="0">
                  <a:pos x="35" y="12"/>
                </a:cxn>
                <a:cxn ang="0">
                  <a:pos x="34" y="9"/>
                </a:cxn>
                <a:cxn ang="0">
                  <a:pos x="30" y="4"/>
                </a:cxn>
                <a:cxn ang="0">
                  <a:pos x="22" y="4"/>
                </a:cxn>
                <a:cxn ang="0">
                  <a:pos x="21" y="7"/>
                </a:cxn>
                <a:cxn ang="0">
                  <a:pos x="19" y="9"/>
                </a:cxn>
                <a:cxn ang="0">
                  <a:pos x="19" y="13"/>
                </a:cxn>
                <a:cxn ang="0">
                  <a:pos x="18" y="19"/>
                </a:cxn>
                <a:cxn ang="0">
                  <a:pos x="18" y="66"/>
                </a:cxn>
                <a:cxn ang="0">
                  <a:pos x="19" y="71"/>
                </a:cxn>
                <a:cxn ang="0">
                  <a:pos x="19" y="75"/>
                </a:cxn>
                <a:cxn ang="0">
                  <a:pos x="22" y="81"/>
                </a:cxn>
                <a:cxn ang="0">
                  <a:pos x="24" y="83"/>
                </a:cxn>
                <a:cxn ang="0">
                  <a:pos x="28" y="83"/>
                </a:cxn>
                <a:cxn ang="0">
                  <a:pos x="31" y="81"/>
                </a:cxn>
                <a:cxn ang="0">
                  <a:pos x="31" y="80"/>
                </a:cxn>
                <a:cxn ang="0">
                  <a:pos x="34" y="77"/>
                </a:cxn>
                <a:cxn ang="0">
                  <a:pos x="35" y="74"/>
                </a:cxn>
                <a:cxn ang="0">
                  <a:pos x="35" y="69"/>
                </a:cxn>
                <a:cxn ang="0">
                  <a:pos x="35" y="43"/>
                </a:cxn>
              </a:cxnLst>
              <a:rect l="0" t="0" r="r" b="b"/>
              <a:pathLst>
                <a:path w="53" h="87">
                  <a:moveTo>
                    <a:pt x="53" y="43"/>
                  </a:moveTo>
                  <a:lnTo>
                    <a:pt x="53" y="55"/>
                  </a:lnTo>
                  <a:lnTo>
                    <a:pt x="50" y="66"/>
                  </a:lnTo>
                  <a:lnTo>
                    <a:pt x="47" y="75"/>
                  </a:lnTo>
                  <a:lnTo>
                    <a:pt x="44" y="78"/>
                  </a:lnTo>
                  <a:lnTo>
                    <a:pt x="40" y="81"/>
                  </a:lnTo>
                  <a:lnTo>
                    <a:pt x="37" y="84"/>
                  </a:lnTo>
                  <a:lnTo>
                    <a:pt x="34" y="86"/>
                  </a:lnTo>
                  <a:lnTo>
                    <a:pt x="30" y="87"/>
                  </a:lnTo>
                  <a:lnTo>
                    <a:pt x="22" y="87"/>
                  </a:lnTo>
                  <a:lnTo>
                    <a:pt x="19" y="86"/>
                  </a:lnTo>
                  <a:lnTo>
                    <a:pt x="15" y="84"/>
                  </a:lnTo>
                  <a:lnTo>
                    <a:pt x="12" y="80"/>
                  </a:lnTo>
                  <a:lnTo>
                    <a:pt x="7" y="75"/>
                  </a:lnTo>
                  <a:lnTo>
                    <a:pt x="6" y="72"/>
                  </a:lnTo>
                  <a:lnTo>
                    <a:pt x="3" y="68"/>
                  </a:lnTo>
                  <a:lnTo>
                    <a:pt x="1" y="65"/>
                  </a:lnTo>
                  <a:lnTo>
                    <a:pt x="0" y="55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6" y="13"/>
                  </a:lnTo>
                  <a:lnTo>
                    <a:pt x="9" y="9"/>
                  </a:lnTo>
                  <a:lnTo>
                    <a:pt x="13" y="4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31" y="0"/>
                  </a:lnTo>
                  <a:lnTo>
                    <a:pt x="35" y="1"/>
                  </a:lnTo>
                  <a:lnTo>
                    <a:pt x="40" y="4"/>
                  </a:lnTo>
                  <a:lnTo>
                    <a:pt x="44" y="9"/>
                  </a:lnTo>
                  <a:lnTo>
                    <a:pt x="50" y="17"/>
                  </a:lnTo>
                  <a:lnTo>
                    <a:pt x="53" y="31"/>
                  </a:lnTo>
                  <a:lnTo>
                    <a:pt x="53" y="43"/>
                  </a:lnTo>
                  <a:close/>
                  <a:moveTo>
                    <a:pt x="35" y="43"/>
                  </a:moveTo>
                  <a:lnTo>
                    <a:pt x="35" y="12"/>
                  </a:lnTo>
                  <a:lnTo>
                    <a:pt x="34" y="9"/>
                  </a:lnTo>
                  <a:lnTo>
                    <a:pt x="30" y="4"/>
                  </a:lnTo>
                  <a:lnTo>
                    <a:pt x="22" y="4"/>
                  </a:lnTo>
                  <a:lnTo>
                    <a:pt x="21" y="7"/>
                  </a:lnTo>
                  <a:lnTo>
                    <a:pt x="19" y="9"/>
                  </a:lnTo>
                  <a:lnTo>
                    <a:pt x="19" y="13"/>
                  </a:lnTo>
                  <a:lnTo>
                    <a:pt x="18" y="19"/>
                  </a:lnTo>
                  <a:lnTo>
                    <a:pt x="18" y="66"/>
                  </a:lnTo>
                  <a:lnTo>
                    <a:pt x="19" y="71"/>
                  </a:lnTo>
                  <a:lnTo>
                    <a:pt x="19" y="75"/>
                  </a:lnTo>
                  <a:lnTo>
                    <a:pt x="22" y="81"/>
                  </a:lnTo>
                  <a:lnTo>
                    <a:pt x="24" y="83"/>
                  </a:lnTo>
                  <a:lnTo>
                    <a:pt x="28" y="83"/>
                  </a:lnTo>
                  <a:lnTo>
                    <a:pt x="31" y="81"/>
                  </a:lnTo>
                  <a:lnTo>
                    <a:pt x="31" y="80"/>
                  </a:lnTo>
                  <a:lnTo>
                    <a:pt x="34" y="77"/>
                  </a:lnTo>
                  <a:lnTo>
                    <a:pt x="35" y="74"/>
                  </a:lnTo>
                  <a:lnTo>
                    <a:pt x="35" y="69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0" name="Freeform 644"/>
            <p:cNvSpPr>
              <a:spLocks/>
            </p:cNvSpPr>
            <p:nvPr/>
          </p:nvSpPr>
          <p:spPr bwMode="auto">
            <a:xfrm>
              <a:off x="2598738" y="6015038"/>
              <a:ext cx="30163" cy="33338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2" y="2"/>
                </a:cxn>
                <a:cxn ang="0">
                  <a:pos x="16" y="3"/>
                </a:cxn>
                <a:cxn ang="0">
                  <a:pos x="18" y="6"/>
                </a:cxn>
                <a:cxn ang="0">
                  <a:pos x="19" y="8"/>
                </a:cxn>
                <a:cxn ang="0">
                  <a:pos x="19" y="14"/>
                </a:cxn>
                <a:cxn ang="0">
                  <a:pos x="18" y="17"/>
                </a:cxn>
                <a:cxn ang="0">
                  <a:pos x="16" y="18"/>
                </a:cxn>
                <a:cxn ang="0">
                  <a:pos x="13" y="20"/>
                </a:cxn>
                <a:cxn ang="0">
                  <a:pos x="12" y="21"/>
                </a:cxn>
                <a:cxn ang="0">
                  <a:pos x="6" y="21"/>
                </a:cxn>
                <a:cxn ang="0">
                  <a:pos x="5" y="20"/>
                </a:cxn>
                <a:cxn ang="0">
                  <a:pos x="2" y="18"/>
                </a:cxn>
                <a:cxn ang="0">
                  <a:pos x="0" y="17"/>
                </a:cxn>
                <a:cxn ang="0">
                  <a:pos x="0" y="6"/>
                </a:cxn>
                <a:cxn ang="0">
                  <a:pos x="2" y="3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9" y="0"/>
                </a:cxn>
              </a:cxnLst>
              <a:rect l="0" t="0" r="r" b="b"/>
              <a:pathLst>
                <a:path w="19" h="21">
                  <a:moveTo>
                    <a:pt x="9" y="0"/>
                  </a:moveTo>
                  <a:lnTo>
                    <a:pt x="12" y="2"/>
                  </a:lnTo>
                  <a:lnTo>
                    <a:pt x="16" y="3"/>
                  </a:lnTo>
                  <a:lnTo>
                    <a:pt x="18" y="6"/>
                  </a:lnTo>
                  <a:lnTo>
                    <a:pt x="19" y="8"/>
                  </a:lnTo>
                  <a:lnTo>
                    <a:pt x="19" y="14"/>
                  </a:lnTo>
                  <a:lnTo>
                    <a:pt x="18" y="17"/>
                  </a:lnTo>
                  <a:lnTo>
                    <a:pt x="16" y="18"/>
                  </a:lnTo>
                  <a:lnTo>
                    <a:pt x="13" y="20"/>
                  </a:lnTo>
                  <a:lnTo>
                    <a:pt x="12" y="21"/>
                  </a:lnTo>
                  <a:lnTo>
                    <a:pt x="6" y="21"/>
                  </a:lnTo>
                  <a:lnTo>
                    <a:pt x="5" y="20"/>
                  </a:lnTo>
                  <a:lnTo>
                    <a:pt x="2" y="18"/>
                  </a:lnTo>
                  <a:lnTo>
                    <a:pt x="0" y="17"/>
                  </a:lnTo>
                  <a:lnTo>
                    <a:pt x="0" y="6"/>
                  </a:lnTo>
                  <a:lnTo>
                    <a:pt x="2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1" name="Freeform 645"/>
            <p:cNvSpPr>
              <a:spLocks/>
            </p:cNvSpPr>
            <p:nvPr/>
          </p:nvSpPr>
          <p:spPr bwMode="auto">
            <a:xfrm>
              <a:off x="2646363" y="5911850"/>
              <a:ext cx="87313" cy="1365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55" y="0"/>
                </a:cxn>
                <a:cxn ang="0">
                  <a:pos x="47" y="15"/>
                </a:cxn>
                <a:cxn ang="0">
                  <a:pos x="15" y="15"/>
                </a:cxn>
                <a:cxn ang="0">
                  <a:pos x="10" y="24"/>
                </a:cxn>
                <a:cxn ang="0">
                  <a:pos x="29" y="27"/>
                </a:cxn>
                <a:cxn ang="0">
                  <a:pos x="44" y="34"/>
                </a:cxn>
                <a:cxn ang="0">
                  <a:pos x="49" y="39"/>
                </a:cxn>
                <a:cxn ang="0">
                  <a:pos x="52" y="43"/>
                </a:cxn>
                <a:cxn ang="0">
                  <a:pos x="55" y="55"/>
                </a:cxn>
                <a:cxn ang="0">
                  <a:pos x="53" y="64"/>
                </a:cxn>
                <a:cxn ang="0">
                  <a:pos x="50" y="71"/>
                </a:cxn>
                <a:cxn ang="0">
                  <a:pos x="49" y="76"/>
                </a:cxn>
                <a:cxn ang="0">
                  <a:pos x="46" y="79"/>
                </a:cxn>
                <a:cxn ang="0">
                  <a:pos x="37" y="82"/>
                </a:cxn>
                <a:cxn ang="0">
                  <a:pos x="31" y="85"/>
                </a:cxn>
                <a:cxn ang="0">
                  <a:pos x="26" y="86"/>
                </a:cxn>
                <a:cxn ang="0">
                  <a:pos x="10" y="86"/>
                </a:cxn>
                <a:cxn ang="0">
                  <a:pos x="7" y="85"/>
                </a:cxn>
                <a:cxn ang="0">
                  <a:pos x="4" y="82"/>
                </a:cxn>
                <a:cxn ang="0">
                  <a:pos x="1" y="80"/>
                </a:cxn>
                <a:cxn ang="0">
                  <a:pos x="0" y="77"/>
                </a:cxn>
                <a:cxn ang="0">
                  <a:pos x="0" y="76"/>
                </a:cxn>
                <a:cxn ang="0">
                  <a:pos x="1" y="73"/>
                </a:cxn>
                <a:cxn ang="0">
                  <a:pos x="4" y="70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0" y="70"/>
                </a:cxn>
                <a:cxn ang="0">
                  <a:pos x="12" y="70"/>
                </a:cxn>
                <a:cxn ang="0">
                  <a:pos x="13" y="71"/>
                </a:cxn>
                <a:cxn ang="0">
                  <a:pos x="16" y="73"/>
                </a:cxn>
                <a:cxn ang="0">
                  <a:pos x="19" y="76"/>
                </a:cxn>
                <a:cxn ang="0">
                  <a:pos x="25" y="79"/>
                </a:cxn>
                <a:cxn ang="0">
                  <a:pos x="26" y="79"/>
                </a:cxn>
                <a:cxn ang="0">
                  <a:pos x="28" y="80"/>
                </a:cxn>
                <a:cxn ang="0">
                  <a:pos x="34" y="80"/>
                </a:cxn>
                <a:cxn ang="0">
                  <a:pos x="40" y="77"/>
                </a:cxn>
                <a:cxn ang="0">
                  <a:pos x="43" y="71"/>
                </a:cxn>
                <a:cxn ang="0">
                  <a:pos x="44" y="67"/>
                </a:cxn>
                <a:cxn ang="0">
                  <a:pos x="43" y="62"/>
                </a:cxn>
                <a:cxn ang="0">
                  <a:pos x="41" y="56"/>
                </a:cxn>
                <a:cxn ang="0">
                  <a:pos x="37" y="54"/>
                </a:cxn>
                <a:cxn ang="0">
                  <a:pos x="32" y="49"/>
                </a:cxn>
                <a:cxn ang="0">
                  <a:pos x="21" y="45"/>
                </a:cxn>
                <a:cxn ang="0">
                  <a:pos x="6" y="42"/>
                </a:cxn>
                <a:cxn ang="0">
                  <a:pos x="0" y="42"/>
                </a:cxn>
                <a:cxn ang="0">
                  <a:pos x="16" y="0"/>
                </a:cxn>
              </a:cxnLst>
              <a:rect l="0" t="0" r="r" b="b"/>
              <a:pathLst>
                <a:path w="55" h="86">
                  <a:moveTo>
                    <a:pt x="16" y="0"/>
                  </a:moveTo>
                  <a:lnTo>
                    <a:pt x="55" y="0"/>
                  </a:lnTo>
                  <a:lnTo>
                    <a:pt x="47" y="15"/>
                  </a:lnTo>
                  <a:lnTo>
                    <a:pt x="15" y="15"/>
                  </a:lnTo>
                  <a:lnTo>
                    <a:pt x="10" y="24"/>
                  </a:lnTo>
                  <a:lnTo>
                    <a:pt x="29" y="27"/>
                  </a:lnTo>
                  <a:lnTo>
                    <a:pt x="44" y="34"/>
                  </a:lnTo>
                  <a:lnTo>
                    <a:pt x="49" y="39"/>
                  </a:lnTo>
                  <a:lnTo>
                    <a:pt x="52" y="43"/>
                  </a:lnTo>
                  <a:lnTo>
                    <a:pt x="55" y="55"/>
                  </a:lnTo>
                  <a:lnTo>
                    <a:pt x="53" y="64"/>
                  </a:lnTo>
                  <a:lnTo>
                    <a:pt x="50" y="71"/>
                  </a:lnTo>
                  <a:lnTo>
                    <a:pt x="49" y="76"/>
                  </a:lnTo>
                  <a:lnTo>
                    <a:pt x="46" y="79"/>
                  </a:lnTo>
                  <a:lnTo>
                    <a:pt x="37" y="82"/>
                  </a:lnTo>
                  <a:lnTo>
                    <a:pt x="31" y="85"/>
                  </a:lnTo>
                  <a:lnTo>
                    <a:pt x="26" y="86"/>
                  </a:lnTo>
                  <a:lnTo>
                    <a:pt x="10" y="86"/>
                  </a:lnTo>
                  <a:lnTo>
                    <a:pt x="7" y="85"/>
                  </a:lnTo>
                  <a:lnTo>
                    <a:pt x="4" y="82"/>
                  </a:lnTo>
                  <a:lnTo>
                    <a:pt x="1" y="80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1" y="73"/>
                  </a:lnTo>
                  <a:lnTo>
                    <a:pt x="4" y="70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0" y="70"/>
                  </a:lnTo>
                  <a:lnTo>
                    <a:pt x="12" y="70"/>
                  </a:lnTo>
                  <a:lnTo>
                    <a:pt x="13" y="71"/>
                  </a:lnTo>
                  <a:lnTo>
                    <a:pt x="16" y="73"/>
                  </a:lnTo>
                  <a:lnTo>
                    <a:pt x="19" y="76"/>
                  </a:lnTo>
                  <a:lnTo>
                    <a:pt x="25" y="79"/>
                  </a:lnTo>
                  <a:lnTo>
                    <a:pt x="26" y="79"/>
                  </a:lnTo>
                  <a:lnTo>
                    <a:pt x="28" y="80"/>
                  </a:lnTo>
                  <a:lnTo>
                    <a:pt x="34" y="80"/>
                  </a:lnTo>
                  <a:lnTo>
                    <a:pt x="40" y="77"/>
                  </a:lnTo>
                  <a:lnTo>
                    <a:pt x="43" y="71"/>
                  </a:lnTo>
                  <a:lnTo>
                    <a:pt x="44" y="67"/>
                  </a:lnTo>
                  <a:lnTo>
                    <a:pt x="43" y="62"/>
                  </a:lnTo>
                  <a:lnTo>
                    <a:pt x="41" y="56"/>
                  </a:lnTo>
                  <a:lnTo>
                    <a:pt x="37" y="54"/>
                  </a:lnTo>
                  <a:lnTo>
                    <a:pt x="32" y="49"/>
                  </a:lnTo>
                  <a:lnTo>
                    <a:pt x="21" y="45"/>
                  </a:lnTo>
                  <a:lnTo>
                    <a:pt x="6" y="42"/>
                  </a:lnTo>
                  <a:lnTo>
                    <a:pt x="0" y="4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2" name="Freeform 646"/>
            <p:cNvSpPr>
              <a:spLocks noEditPoints="1"/>
            </p:cNvSpPr>
            <p:nvPr/>
          </p:nvSpPr>
          <p:spPr bwMode="auto">
            <a:xfrm>
              <a:off x="2916238" y="5910263"/>
              <a:ext cx="85725" cy="138113"/>
            </a:xfrm>
            <a:custGeom>
              <a:avLst/>
              <a:gdLst/>
              <a:ahLst/>
              <a:cxnLst>
                <a:cxn ang="0">
                  <a:pos x="54" y="43"/>
                </a:cxn>
                <a:cxn ang="0">
                  <a:pos x="54" y="55"/>
                </a:cxn>
                <a:cxn ang="0">
                  <a:pos x="51" y="66"/>
                </a:cxn>
                <a:cxn ang="0">
                  <a:pos x="48" y="75"/>
                </a:cxn>
                <a:cxn ang="0">
                  <a:pos x="45" y="78"/>
                </a:cxn>
                <a:cxn ang="0">
                  <a:pos x="40" y="81"/>
                </a:cxn>
                <a:cxn ang="0">
                  <a:pos x="37" y="84"/>
                </a:cxn>
                <a:cxn ang="0">
                  <a:pos x="34" y="86"/>
                </a:cxn>
                <a:cxn ang="0">
                  <a:pos x="30" y="87"/>
                </a:cxn>
                <a:cxn ang="0">
                  <a:pos x="22" y="87"/>
                </a:cxn>
                <a:cxn ang="0">
                  <a:pos x="20" y="86"/>
                </a:cxn>
                <a:cxn ang="0">
                  <a:pos x="15" y="84"/>
                </a:cxn>
                <a:cxn ang="0">
                  <a:pos x="12" y="80"/>
                </a:cxn>
                <a:cxn ang="0">
                  <a:pos x="8" y="75"/>
                </a:cxn>
                <a:cxn ang="0">
                  <a:pos x="6" y="72"/>
                </a:cxn>
                <a:cxn ang="0">
                  <a:pos x="3" y="68"/>
                </a:cxn>
                <a:cxn ang="0">
                  <a:pos x="2" y="65"/>
                </a:cxn>
                <a:cxn ang="0">
                  <a:pos x="0" y="55"/>
                </a:cxn>
                <a:cxn ang="0">
                  <a:pos x="0" y="31"/>
                </a:cxn>
                <a:cxn ang="0">
                  <a:pos x="3" y="19"/>
                </a:cxn>
                <a:cxn ang="0">
                  <a:pos x="6" y="13"/>
                </a:cxn>
                <a:cxn ang="0">
                  <a:pos x="9" y="9"/>
                </a:cxn>
                <a:cxn ang="0">
                  <a:pos x="14" y="4"/>
                </a:cxn>
                <a:cxn ang="0">
                  <a:pos x="18" y="1"/>
                </a:cxn>
                <a:cxn ang="0">
                  <a:pos x="22" y="0"/>
                </a:cxn>
                <a:cxn ang="0">
                  <a:pos x="31" y="0"/>
                </a:cxn>
                <a:cxn ang="0">
                  <a:pos x="36" y="1"/>
                </a:cxn>
                <a:cxn ang="0">
                  <a:pos x="40" y="4"/>
                </a:cxn>
                <a:cxn ang="0">
                  <a:pos x="45" y="9"/>
                </a:cxn>
                <a:cxn ang="0">
                  <a:pos x="51" y="17"/>
                </a:cxn>
                <a:cxn ang="0">
                  <a:pos x="54" y="31"/>
                </a:cxn>
                <a:cxn ang="0">
                  <a:pos x="54" y="43"/>
                </a:cxn>
                <a:cxn ang="0">
                  <a:pos x="36" y="43"/>
                </a:cxn>
                <a:cxn ang="0">
                  <a:pos x="36" y="12"/>
                </a:cxn>
                <a:cxn ang="0">
                  <a:pos x="34" y="9"/>
                </a:cxn>
                <a:cxn ang="0">
                  <a:pos x="30" y="4"/>
                </a:cxn>
                <a:cxn ang="0">
                  <a:pos x="22" y="4"/>
                </a:cxn>
                <a:cxn ang="0">
                  <a:pos x="21" y="7"/>
                </a:cxn>
                <a:cxn ang="0">
                  <a:pos x="20" y="9"/>
                </a:cxn>
                <a:cxn ang="0">
                  <a:pos x="20" y="13"/>
                </a:cxn>
                <a:cxn ang="0">
                  <a:pos x="18" y="19"/>
                </a:cxn>
                <a:cxn ang="0">
                  <a:pos x="18" y="66"/>
                </a:cxn>
                <a:cxn ang="0">
                  <a:pos x="20" y="71"/>
                </a:cxn>
                <a:cxn ang="0">
                  <a:pos x="20" y="75"/>
                </a:cxn>
                <a:cxn ang="0">
                  <a:pos x="22" y="81"/>
                </a:cxn>
                <a:cxn ang="0">
                  <a:pos x="24" y="83"/>
                </a:cxn>
                <a:cxn ang="0">
                  <a:pos x="28" y="83"/>
                </a:cxn>
                <a:cxn ang="0">
                  <a:pos x="31" y="81"/>
                </a:cxn>
                <a:cxn ang="0">
                  <a:pos x="31" y="80"/>
                </a:cxn>
                <a:cxn ang="0">
                  <a:pos x="34" y="77"/>
                </a:cxn>
                <a:cxn ang="0">
                  <a:pos x="36" y="74"/>
                </a:cxn>
                <a:cxn ang="0">
                  <a:pos x="36" y="69"/>
                </a:cxn>
                <a:cxn ang="0">
                  <a:pos x="36" y="43"/>
                </a:cxn>
              </a:cxnLst>
              <a:rect l="0" t="0" r="r" b="b"/>
              <a:pathLst>
                <a:path w="54" h="87">
                  <a:moveTo>
                    <a:pt x="54" y="43"/>
                  </a:moveTo>
                  <a:lnTo>
                    <a:pt x="54" y="55"/>
                  </a:lnTo>
                  <a:lnTo>
                    <a:pt x="51" y="66"/>
                  </a:lnTo>
                  <a:lnTo>
                    <a:pt x="48" y="75"/>
                  </a:lnTo>
                  <a:lnTo>
                    <a:pt x="45" y="78"/>
                  </a:lnTo>
                  <a:lnTo>
                    <a:pt x="40" y="81"/>
                  </a:lnTo>
                  <a:lnTo>
                    <a:pt x="37" y="84"/>
                  </a:lnTo>
                  <a:lnTo>
                    <a:pt x="34" y="86"/>
                  </a:lnTo>
                  <a:lnTo>
                    <a:pt x="30" y="87"/>
                  </a:lnTo>
                  <a:lnTo>
                    <a:pt x="22" y="87"/>
                  </a:lnTo>
                  <a:lnTo>
                    <a:pt x="20" y="86"/>
                  </a:lnTo>
                  <a:lnTo>
                    <a:pt x="15" y="84"/>
                  </a:lnTo>
                  <a:lnTo>
                    <a:pt x="12" y="80"/>
                  </a:lnTo>
                  <a:lnTo>
                    <a:pt x="8" y="75"/>
                  </a:lnTo>
                  <a:lnTo>
                    <a:pt x="6" y="72"/>
                  </a:lnTo>
                  <a:lnTo>
                    <a:pt x="3" y="68"/>
                  </a:lnTo>
                  <a:lnTo>
                    <a:pt x="2" y="65"/>
                  </a:lnTo>
                  <a:lnTo>
                    <a:pt x="0" y="55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6" y="13"/>
                  </a:lnTo>
                  <a:lnTo>
                    <a:pt x="9" y="9"/>
                  </a:lnTo>
                  <a:lnTo>
                    <a:pt x="14" y="4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31" y="0"/>
                  </a:lnTo>
                  <a:lnTo>
                    <a:pt x="36" y="1"/>
                  </a:lnTo>
                  <a:lnTo>
                    <a:pt x="40" y="4"/>
                  </a:lnTo>
                  <a:lnTo>
                    <a:pt x="45" y="9"/>
                  </a:lnTo>
                  <a:lnTo>
                    <a:pt x="51" y="17"/>
                  </a:lnTo>
                  <a:lnTo>
                    <a:pt x="54" y="31"/>
                  </a:lnTo>
                  <a:lnTo>
                    <a:pt x="54" y="43"/>
                  </a:lnTo>
                  <a:close/>
                  <a:moveTo>
                    <a:pt x="36" y="43"/>
                  </a:moveTo>
                  <a:lnTo>
                    <a:pt x="36" y="12"/>
                  </a:lnTo>
                  <a:lnTo>
                    <a:pt x="34" y="9"/>
                  </a:lnTo>
                  <a:lnTo>
                    <a:pt x="30" y="4"/>
                  </a:lnTo>
                  <a:lnTo>
                    <a:pt x="22" y="4"/>
                  </a:lnTo>
                  <a:lnTo>
                    <a:pt x="21" y="7"/>
                  </a:lnTo>
                  <a:lnTo>
                    <a:pt x="20" y="9"/>
                  </a:lnTo>
                  <a:lnTo>
                    <a:pt x="20" y="13"/>
                  </a:lnTo>
                  <a:lnTo>
                    <a:pt x="18" y="19"/>
                  </a:lnTo>
                  <a:lnTo>
                    <a:pt x="18" y="66"/>
                  </a:lnTo>
                  <a:lnTo>
                    <a:pt x="20" y="71"/>
                  </a:lnTo>
                  <a:lnTo>
                    <a:pt x="20" y="75"/>
                  </a:lnTo>
                  <a:lnTo>
                    <a:pt x="22" y="81"/>
                  </a:lnTo>
                  <a:lnTo>
                    <a:pt x="24" y="83"/>
                  </a:lnTo>
                  <a:lnTo>
                    <a:pt x="28" y="83"/>
                  </a:lnTo>
                  <a:lnTo>
                    <a:pt x="31" y="81"/>
                  </a:lnTo>
                  <a:lnTo>
                    <a:pt x="31" y="80"/>
                  </a:lnTo>
                  <a:lnTo>
                    <a:pt x="34" y="77"/>
                  </a:lnTo>
                  <a:lnTo>
                    <a:pt x="36" y="74"/>
                  </a:lnTo>
                  <a:lnTo>
                    <a:pt x="36" y="69"/>
                  </a:lnTo>
                  <a:lnTo>
                    <a:pt x="36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3" name="Freeform 647"/>
            <p:cNvSpPr>
              <a:spLocks/>
            </p:cNvSpPr>
            <p:nvPr/>
          </p:nvSpPr>
          <p:spPr bwMode="auto">
            <a:xfrm>
              <a:off x="3019425" y="6015038"/>
              <a:ext cx="31750" cy="33338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2" y="2"/>
                </a:cxn>
                <a:cxn ang="0">
                  <a:pos x="17" y="3"/>
                </a:cxn>
                <a:cxn ang="0">
                  <a:pos x="18" y="6"/>
                </a:cxn>
                <a:cxn ang="0">
                  <a:pos x="20" y="8"/>
                </a:cxn>
                <a:cxn ang="0">
                  <a:pos x="20" y="14"/>
                </a:cxn>
                <a:cxn ang="0">
                  <a:pos x="18" y="17"/>
                </a:cxn>
                <a:cxn ang="0">
                  <a:pos x="17" y="18"/>
                </a:cxn>
                <a:cxn ang="0">
                  <a:pos x="14" y="20"/>
                </a:cxn>
                <a:cxn ang="0">
                  <a:pos x="12" y="21"/>
                </a:cxn>
                <a:cxn ang="0">
                  <a:pos x="6" y="21"/>
                </a:cxn>
                <a:cxn ang="0">
                  <a:pos x="5" y="20"/>
                </a:cxn>
                <a:cxn ang="0">
                  <a:pos x="2" y="18"/>
                </a:cxn>
                <a:cxn ang="0">
                  <a:pos x="0" y="17"/>
                </a:cxn>
                <a:cxn ang="0">
                  <a:pos x="0" y="6"/>
                </a:cxn>
                <a:cxn ang="0">
                  <a:pos x="2" y="3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9" y="0"/>
                </a:cxn>
              </a:cxnLst>
              <a:rect l="0" t="0" r="r" b="b"/>
              <a:pathLst>
                <a:path w="20" h="21">
                  <a:moveTo>
                    <a:pt x="9" y="0"/>
                  </a:moveTo>
                  <a:lnTo>
                    <a:pt x="12" y="2"/>
                  </a:lnTo>
                  <a:lnTo>
                    <a:pt x="17" y="3"/>
                  </a:lnTo>
                  <a:lnTo>
                    <a:pt x="18" y="6"/>
                  </a:lnTo>
                  <a:lnTo>
                    <a:pt x="20" y="8"/>
                  </a:lnTo>
                  <a:lnTo>
                    <a:pt x="20" y="14"/>
                  </a:lnTo>
                  <a:lnTo>
                    <a:pt x="18" y="17"/>
                  </a:lnTo>
                  <a:lnTo>
                    <a:pt x="17" y="18"/>
                  </a:lnTo>
                  <a:lnTo>
                    <a:pt x="14" y="20"/>
                  </a:lnTo>
                  <a:lnTo>
                    <a:pt x="12" y="21"/>
                  </a:lnTo>
                  <a:lnTo>
                    <a:pt x="6" y="21"/>
                  </a:lnTo>
                  <a:lnTo>
                    <a:pt x="5" y="20"/>
                  </a:lnTo>
                  <a:lnTo>
                    <a:pt x="2" y="18"/>
                  </a:lnTo>
                  <a:lnTo>
                    <a:pt x="0" y="17"/>
                  </a:lnTo>
                  <a:lnTo>
                    <a:pt x="0" y="6"/>
                  </a:lnTo>
                  <a:lnTo>
                    <a:pt x="2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4" name="Freeform 648"/>
            <p:cNvSpPr>
              <a:spLocks/>
            </p:cNvSpPr>
            <p:nvPr/>
          </p:nvSpPr>
          <p:spPr bwMode="auto">
            <a:xfrm>
              <a:off x="3067050" y="5911850"/>
              <a:ext cx="88900" cy="134938"/>
            </a:xfrm>
            <a:custGeom>
              <a:avLst/>
              <a:gdLst/>
              <a:ahLst/>
              <a:cxnLst>
                <a:cxn ang="0">
                  <a:pos x="19" y="85"/>
                </a:cxn>
                <a:cxn ang="0">
                  <a:pos x="42" y="15"/>
                </a:cxn>
                <a:cxn ang="0">
                  <a:pos x="24" y="15"/>
                </a:cxn>
                <a:cxn ang="0">
                  <a:pos x="15" y="16"/>
                </a:cxn>
                <a:cxn ang="0">
                  <a:pos x="8" y="18"/>
                </a:cxn>
                <a:cxn ang="0">
                  <a:pos x="5" y="2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8" y="0"/>
                </a:cxn>
                <a:cxn ang="0">
                  <a:pos x="56" y="0"/>
                </a:cxn>
                <a:cxn ang="0">
                  <a:pos x="27" y="85"/>
                </a:cxn>
                <a:cxn ang="0">
                  <a:pos x="19" y="85"/>
                </a:cxn>
              </a:cxnLst>
              <a:rect l="0" t="0" r="r" b="b"/>
              <a:pathLst>
                <a:path w="56" h="85">
                  <a:moveTo>
                    <a:pt x="19" y="85"/>
                  </a:moveTo>
                  <a:lnTo>
                    <a:pt x="42" y="15"/>
                  </a:lnTo>
                  <a:lnTo>
                    <a:pt x="24" y="15"/>
                  </a:lnTo>
                  <a:lnTo>
                    <a:pt x="15" y="16"/>
                  </a:lnTo>
                  <a:lnTo>
                    <a:pt x="8" y="18"/>
                  </a:lnTo>
                  <a:lnTo>
                    <a:pt x="5" y="21"/>
                  </a:lnTo>
                  <a:lnTo>
                    <a:pt x="3" y="25"/>
                  </a:lnTo>
                  <a:lnTo>
                    <a:pt x="0" y="25"/>
                  </a:lnTo>
                  <a:lnTo>
                    <a:pt x="8" y="0"/>
                  </a:lnTo>
                  <a:lnTo>
                    <a:pt x="56" y="0"/>
                  </a:lnTo>
                  <a:lnTo>
                    <a:pt x="27" y="85"/>
                  </a:lnTo>
                  <a:lnTo>
                    <a:pt x="19" y="8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5" name="Freeform 649"/>
            <p:cNvSpPr>
              <a:spLocks/>
            </p:cNvSpPr>
            <p:nvPr/>
          </p:nvSpPr>
          <p:spPr bwMode="auto">
            <a:xfrm>
              <a:off x="3168650" y="5911850"/>
              <a:ext cx="87313" cy="1365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55" y="0"/>
                </a:cxn>
                <a:cxn ang="0">
                  <a:pos x="47" y="15"/>
                </a:cxn>
                <a:cxn ang="0">
                  <a:pos x="15" y="15"/>
                </a:cxn>
                <a:cxn ang="0">
                  <a:pos x="10" y="24"/>
                </a:cxn>
                <a:cxn ang="0">
                  <a:pos x="30" y="27"/>
                </a:cxn>
                <a:cxn ang="0">
                  <a:pos x="44" y="34"/>
                </a:cxn>
                <a:cxn ang="0">
                  <a:pos x="49" y="39"/>
                </a:cxn>
                <a:cxn ang="0">
                  <a:pos x="52" y="43"/>
                </a:cxn>
                <a:cxn ang="0">
                  <a:pos x="55" y="55"/>
                </a:cxn>
                <a:cxn ang="0">
                  <a:pos x="53" y="64"/>
                </a:cxn>
                <a:cxn ang="0">
                  <a:pos x="50" y="71"/>
                </a:cxn>
                <a:cxn ang="0">
                  <a:pos x="47" y="76"/>
                </a:cxn>
                <a:cxn ang="0">
                  <a:pos x="46" y="79"/>
                </a:cxn>
                <a:cxn ang="0">
                  <a:pos x="37" y="82"/>
                </a:cxn>
                <a:cxn ang="0">
                  <a:pos x="31" y="85"/>
                </a:cxn>
                <a:cxn ang="0">
                  <a:pos x="27" y="86"/>
                </a:cxn>
                <a:cxn ang="0">
                  <a:pos x="10" y="86"/>
                </a:cxn>
                <a:cxn ang="0">
                  <a:pos x="7" y="85"/>
                </a:cxn>
                <a:cxn ang="0">
                  <a:pos x="4" y="82"/>
                </a:cxn>
                <a:cxn ang="0">
                  <a:pos x="1" y="80"/>
                </a:cxn>
                <a:cxn ang="0">
                  <a:pos x="0" y="77"/>
                </a:cxn>
                <a:cxn ang="0">
                  <a:pos x="0" y="76"/>
                </a:cxn>
                <a:cxn ang="0">
                  <a:pos x="1" y="73"/>
                </a:cxn>
                <a:cxn ang="0">
                  <a:pos x="6" y="68"/>
                </a:cxn>
                <a:cxn ang="0">
                  <a:pos x="7" y="68"/>
                </a:cxn>
                <a:cxn ang="0">
                  <a:pos x="10" y="70"/>
                </a:cxn>
                <a:cxn ang="0">
                  <a:pos x="12" y="70"/>
                </a:cxn>
                <a:cxn ang="0">
                  <a:pos x="13" y="71"/>
                </a:cxn>
                <a:cxn ang="0">
                  <a:pos x="16" y="73"/>
                </a:cxn>
                <a:cxn ang="0">
                  <a:pos x="19" y="76"/>
                </a:cxn>
                <a:cxn ang="0">
                  <a:pos x="25" y="79"/>
                </a:cxn>
                <a:cxn ang="0">
                  <a:pos x="27" y="79"/>
                </a:cxn>
                <a:cxn ang="0">
                  <a:pos x="28" y="80"/>
                </a:cxn>
                <a:cxn ang="0">
                  <a:pos x="34" y="80"/>
                </a:cxn>
                <a:cxn ang="0">
                  <a:pos x="40" y="77"/>
                </a:cxn>
                <a:cxn ang="0">
                  <a:pos x="43" y="71"/>
                </a:cxn>
                <a:cxn ang="0">
                  <a:pos x="44" y="67"/>
                </a:cxn>
                <a:cxn ang="0">
                  <a:pos x="43" y="62"/>
                </a:cxn>
                <a:cxn ang="0">
                  <a:pos x="41" y="56"/>
                </a:cxn>
                <a:cxn ang="0">
                  <a:pos x="37" y="54"/>
                </a:cxn>
                <a:cxn ang="0">
                  <a:pos x="32" y="49"/>
                </a:cxn>
                <a:cxn ang="0">
                  <a:pos x="21" y="45"/>
                </a:cxn>
                <a:cxn ang="0">
                  <a:pos x="6" y="42"/>
                </a:cxn>
                <a:cxn ang="0">
                  <a:pos x="0" y="42"/>
                </a:cxn>
                <a:cxn ang="0">
                  <a:pos x="16" y="0"/>
                </a:cxn>
              </a:cxnLst>
              <a:rect l="0" t="0" r="r" b="b"/>
              <a:pathLst>
                <a:path w="55" h="86">
                  <a:moveTo>
                    <a:pt x="16" y="0"/>
                  </a:moveTo>
                  <a:lnTo>
                    <a:pt x="55" y="0"/>
                  </a:lnTo>
                  <a:lnTo>
                    <a:pt x="47" y="15"/>
                  </a:lnTo>
                  <a:lnTo>
                    <a:pt x="15" y="15"/>
                  </a:lnTo>
                  <a:lnTo>
                    <a:pt x="10" y="24"/>
                  </a:lnTo>
                  <a:lnTo>
                    <a:pt x="30" y="27"/>
                  </a:lnTo>
                  <a:lnTo>
                    <a:pt x="44" y="34"/>
                  </a:lnTo>
                  <a:lnTo>
                    <a:pt x="49" y="39"/>
                  </a:lnTo>
                  <a:lnTo>
                    <a:pt x="52" y="43"/>
                  </a:lnTo>
                  <a:lnTo>
                    <a:pt x="55" y="55"/>
                  </a:lnTo>
                  <a:lnTo>
                    <a:pt x="53" y="64"/>
                  </a:lnTo>
                  <a:lnTo>
                    <a:pt x="50" y="71"/>
                  </a:lnTo>
                  <a:lnTo>
                    <a:pt x="47" y="76"/>
                  </a:lnTo>
                  <a:lnTo>
                    <a:pt x="46" y="79"/>
                  </a:lnTo>
                  <a:lnTo>
                    <a:pt x="37" y="82"/>
                  </a:lnTo>
                  <a:lnTo>
                    <a:pt x="31" y="85"/>
                  </a:lnTo>
                  <a:lnTo>
                    <a:pt x="27" y="86"/>
                  </a:lnTo>
                  <a:lnTo>
                    <a:pt x="10" y="86"/>
                  </a:lnTo>
                  <a:lnTo>
                    <a:pt x="7" y="85"/>
                  </a:lnTo>
                  <a:lnTo>
                    <a:pt x="4" y="82"/>
                  </a:lnTo>
                  <a:lnTo>
                    <a:pt x="1" y="80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1" y="73"/>
                  </a:lnTo>
                  <a:lnTo>
                    <a:pt x="6" y="68"/>
                  </a:lnTo>
                  <a:lnTo>
                    <a:pt x="7" y="68"/>
                  </a:lnTo>
                  <a:lnTo>
                    <a:pt x="10" y="70"/>
                  </a:lnTo>
                  <a:lnTo>
                    <a:pt x="12" y="70"/>
                  </a:lnTo>
                  <a:lnTo>
                    <a:pt x="13" y="71"/>
                  </a:lnTo>
                  <a:lnTo>
                    <a:pt x="16" y="73"/>
                  </a:lnTo>
                  <a:lnTo>
                    <a:pt x="19" y="76"/>
                  </a:lnTo>
                  <a:lnTo>
                    <a:pt x="25" y="79"/>
                  </a:lnTo>
                  <a:lnTo>
                    <a:pt x="27" y="79"/>
                  </a:lnTo>
                  <a:lnTo>
                    <a:pt x="28" y="80"/>
                  </a:lnTo>
                  <a:lnTo>
                    <a:pt x="34" y="80"/>
                  </a:lnTo>
                  <a:lnTo>
                    <a:pt x="40" y="77"/>
                  </a:lnTo>
                  <a:lnTo>
                    <a:pt x="43" y="71"/>
                  </a:lnTo>
                  <a:lnTo>
                    <a:pt x="44" y="67"/>
                  </a:lnTo>
                  <a:lnTo>
                    <a:pt x="43" y="62"/>
                  </a:lnTo>
                  <a:lnTo>
                    <a:pt x="41" y="56"/>
                  </a:lnTo>
                  <a:lnTo>
                    <a:pt x="37" y="54"/>
                  </a:lnTo>
                  <a:lnTo>
                    <a:pt x="32" y="49"/>
                  </a:lnTo>
                  <a:lnTo>
                    <a:pt x="21" y="45"/>
                  </a:lnTo>
                  <a:lnTo>
                    <a:pt x="6" y="42"/>
                  </a:lnTo>
                  <a:lnTo>
                    <a:pt x="0" y="4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6" name="Line 650"/>
            <p:cNvSpPr>
              <a:spLocks noChangeShapeType="1"/>
            </p:cNvSpPr>
            <p:nvPr/>
          </p:nvSpPr>
          <p:spPr bwMode="auto">
            <a:xfrm>
              <a:off x="1670050" y="5856288"/>
              <a:ext cx="1868488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7" name="Freeform 651"/>
            <p:cNvSpPr>
              <a:spLocks noEditPoints="1"/>
            </p:cNvSpPr>
            <p:nvPr/>
          </p:nvSpPr>
          <p:spPr bwMode="auto">
            <a:xfrm>
              <a:off x="1670050" y="4441825"/>
              <a:ext cx="1868488" cy="1414463"/>
            </a:xfrm>
            <a:custGeom>
              <a:avLst/>
              <a:gdLst/>
              <a:ahLst/>
              <a:cxnLst>
                <a:cxn ang="0">
                  <a:pos x="582" y="455"/>
                </a:cxn>
                <a:cxn ang="0">
                  <a:pos x="437" y="136"/>
                </a:cxn>
                <a:cxn ang="0">
                  <a:pos x="409" y="87"/>
                </a:cxn>
                <a:cxn ang="0">
                  <a:pos x="315" y="1"/>
                </a:cxn>
                <a:cxn ang="0">
                  <a:pos x="340" y="1"/>
                </a:cxn>
                <a:cxn ang="0">
                  <a:pos x="400" y="50"/>
                </a:cxn>
                <a:cxn ang="0">
                  <a:pos x="404" y="56"/>
                </a:cxn>
                <a:cxn ang="0">
                  <a:pos x="452" y="136"/>
                </a:cxn>
                <a:cxn ang="0">
                  <a:pos x="487" y="210"/>
                </a:cxn>
                <a:cxn ang="0">
                  <a:pos x="689" y="642"/>
                </a:cxn>
                <a:cxn ang="0">
                  <a:pos x="736" y="716"/>
                </a:cxn>
                <a:cxn ang="0">
                  <a:pos x="782" y="773"/>
                </a:cxn>
                <a:cxn ang="0">
                  <a:pos x="825" y="813"/>
                </a:cxn>
                <a:cxn ang="0">
                  <a:pos x="877" y="848"/>
                </a:cxn>
                <a:cxn ang="0">
                  <a:pos x="971" y="877"/>
                </a:cxn>
                <a:cxn ang="0">
                  <a:pos x="974" y="891"/>
                </a:cxn>
                <a:cxn ang="0">
                  <a:pos x="920" y="879"/>
                </a:cxn>
                <a:cxn ang="0">
                  <a:pos x="871" y="859"/>
                </a:cxn>
                <a:cxn ang="0">
                  <a:pos x="819" y="827"/>
                </a:cxn>
                <a:cxn ang="0">
                  <a:pos x="794" y="802"/>
                </a:cxn>
                <a:cxn ang="0">
                  <a:pos x="745" y="748"/>
                </a:cxn>
                <a:cxn ang="0">
                  <a:pos x="698" y="682"/>
                </a:cxn>
                <a:cxn ang="0">
                  <a:pos x="631" y="556"/>
                </a:cxn>
                <a:cxn ang="0">
                  <a:pos x="582" y="455"/>
                </a:cxn>
                <a:cxn ang="0">
                  <a:pos x="459" y="179"/>
                </a:cxn>
                <a:cxn ang="0">
                  <a:pos x="418" y="102"/>
                </a:cxn>
                <a:cxn ang="0">
                  <a:pos x="385" y="53"/>
                </a:cxn>
                <a:cxn ang="0">
                  <a:pos x="338" y="14"/>
                </a:cxn>
                <a:cxn ang="0">
                  <a:pos x="309" y="17"/>
                </a:cxn>
                <a:cxn ang="0">
                  <a:pos x="286" y="37"/>
                </a:cxn>
                <a:cxn ang="0">
                  <a:pos x="249" y="96"/>
                </a:cxn>
                <a:cxn ang="0">
                  <a:pos x="216" y="182"/>
                </a:cxn>
                <a:cxn ang="0">
                  <a:pos x="191" y="274"/>
                </a:cxn>
                <a:cxn ang="0">
                  <a:pos x="146" y="471"/>
                </a:cxn>
                <a:cxn ang="0">
                  <a:pos x="88" y="733"/>
                </a:cxn>
                <a:cxn ang="0">
                  <a:pos x="72" y="800"/>
                </a:cxn>
                <a:cxn ang="0">
                  <a:pos x="51" y="861"/>
                </a:cxn>
                <a:cxn ang="0">
                  <a:pos x="37" y="886"/>
                </a:cxn>
                <a:cxn ang="0">
                  <a:pos x="1" y="885"/>
                </a:cxn>
                <a:cxn ang="0">
                  <a:pos x="20" y="883"/>
                </a:cxn>
                <a:cxn ang="0">
                  <a:pos x="44" y="845"/>
                </a:cxn>
                <a:cxn ang="0">
                  <a:pos x="62" y="790"/>
                </a:cxn>
                <a:cxn ang="0">
                  <a:pos x="87" y="692"/>
                </a:cxn>
                <a:cxn ang="0">
                  <a:pos x="134" y="468"/>
                </a:cxn>
                <a:cxn ang="0">
                  <a:pos x="179" y="271"/>
                </a:cxn>
                <a:cxn ang="0">
                  <a:pos x="203" y="186"/>
                </a:cxn>
                <a:cxn ang="0">
                  <a:pos x="222" y="124"/>
                </a:cxn>
                <a:cxn ang="0">
                  <a:pos x="238" y="90"/>
                </a:cxn>
                <a:cxn ang="0">
                  <a:pos x="271" y="31"/>
                </a:cxn>
                <a:cxn ang="0">
                  <a:pos x="302" y="7"/>
                </a:cxn>
                <a:cxn ang="0">
                  <a:pos x="315" y="0"/>
                </a:cxn>
              </a:cxnLst>
              <a:rect l="0" t="0" r="r" b="b"/>
              <a:pathLst>
                <a:path w="1177" h="891">
                  <a:moveTo>
                    <a:pt x="45" y="842"/>
                  </a:moveTo>
                  <a:lnTo>
                    <a:pt x="43" y="848"/>
                  </a:lnTo>
                  <a:lnTo>
                    <a:pt x="45" y="842"/>
                  </a:lnTo>
                  <a:close/>
                  <a:moveTo>
                    <a:pt x="582" y="455"/>
                  </a:moveTo>
                  <a:lnTo>
                    <a:pt x="594" y="481"/>
                  </a:lnTo>
                  <a:lnTo>
                    <a:pt x="582" y="455"/>
                  </a:lnTo>
                  <a:close/>
                  <a:moveTo>
                    <a:pt x="435" y="134"/>
                  </a:moveTo>
                  <a:lnTo>
                    <a:pt x="437" y="136"/>
                  </a:lnTo>
                  <a:lnTo>
                    <a:pt x="437" y="137"/>
                  </a:lnTo>
                  <a:lnTo>
                    <a:pt x="435" y="134"/>
                  </a:lnTo>
                  <a:close/>
                  <a:moveTo>
                    <a:pt x="403" y="78"/>
                  </a:moveTo>
                  <a:lnTo>
                    <a:pt x="409" y="87"/>
                  </a:lnTo>
                  <a:lnTo>
                    <a:pt x="413" y="96"/>
                  </a:lnTo>
                  <a:lnTo>
                    <a:pt x="403" y="78"/>
                  </a:lnTo>
                  <a:close/>
                  <a:moveTo>
                    <a:pt x="315" y="0"/>
                  </a:moveTo>
                  <a:lnTo>
                    <a:pt x="315" y="1"/>
                  </a:lnTo>
                  <a:lnTo>
                    <a:pt x="326" y="0"/>
                  </a:lnTo>
                  <a:lnTo>
                    <a:pt x="329" y="0"/>
                  </a:lnTo>
                  <a:lnTo>
                    <a:pt x="339" y="1"/>
                  </a:lnTo>
                  <a:lnTo>
                    <a:pt x="340" y="1"/>
                  </a:lnTo>
                  <a:lnTo>
                    <a:pt x="354" y="7"/>
                  </a:lnTo>
                  <a:lnTo>
                    <a:pt x="355" y="8"/>
                  </a:lnTo>
                  <a:lnTo>
                    <a:pt x="369" y="19"/>
                  </a:lnTo>
                  <a:lnTo>
                    <a:pt x="400" y="50"/>
                  </a:lnTo>
                  <a:lnTo>
                    <a:pt x="395" y="44"/>
                  </a:lnTo>
                  <a:lnTo>
                    <a:pt x="404" y="54"/>
                  </a:lnTo>
                  <a:lnTo>
                    <a:pt x="401" y="51"/>
                  </a:lnTo>
                  <a:lnTo>
                    <a:pt x="404" y="56"/>
                  </a:lnTo>
                  <a:lnTo>
                    <a:pt x="413" y="71"/>
                  </a:lnTo>
                  <a:lnTo>
                    <a:pt x="428" y="94"/>
                  </a:lnTo>
                  <a:lnTo>
                    <a:pt x="446" y="127"/>
                  </a:lnTo>
                  <a:lnTo>
                    <a:pt x="452" y="136"/>
                  </a:lnTo>
                  <a:lnTo>
                    <a:pt x="469" y="173"/>
                  </a:lnTo>
                  <a:lnTo>
                    <a:pt x="475" y="183"/>
                  </a:lnTo>
                  <a:lnTo>
                    <a:pt x="499" y="235"/>
                  </a:lnTo>
                  <a:lnTo>
                    <a:pt x="487" y="210"/>
                  </a:lnTo>
                  <a:lnTo>
                    <a:pt x="594" y="449"/>
                  </a:lnTo>
                  <a:lnTo>
                    <a:pt x="618" y="501"/>
                  </a:lnTo>
                  <a:lnTo>
                    <a:pt x="641" y="550"/>
                  </a:lnTo>
                  <a:lnTo>
                    <a:pt x="689" y="642"/>
                  </a:lnTo>
                  <a:lnTo>
                    <a:pt x="708" y="674"/>
                  </a:lnTo>
                  <a:lnTo>
                    <a:pt x="713" y="680"/>
                  </a:lnTo>
                  <a:lnTo>
                    <a:pt x="732" y="710"/>
                  </a:lnTo>
                  <a:lnTo>
                    <a:pt x="736" y="716"/>
                  </a:lnTo>
                  <a:lnTo>
                    <a:pt x="756" y="741"/>
                  </a:lnTo>
                  <a:lnTo>
                    <a:pt x="760" y="747"/>
                  </a:lnTo>
                  <a:lnTo>
                    <a:pt x="782" y="769"/>
                  </a:lnTo>
                  <a:lnTo>
                    <a:pt x="782" y="773"/>
                  </a:lnTo>
                  <a:lnTo>
                    <a:pt x="806" y="796"/>
                  </a:lnTo>
                  <a:lnTo>
                    <a:pt x="806" y="799"/>
                  </a:lnTo>
                  <a:lnTo>
                    <a:pt x="828" y="816"/>
                  </a:lnTo>
                  <a:lnTo>
                    <a:pt x="825" y="813"/>
                  </a:lnTo>
                  <a:lnTo>
                    <a:pt x="830" y="818"/>
                  </a:lnTo>
                  <a:lnTo>
                    <a:pt x="853" y="836"/>
                  </a:lnTo>
                  <a:lnTo>
                    <a:pt x="877" y="849"/>
                  </a:lnTo>
                  <a:lnTo>
                    <a:pt x="877" y="848"/>
                  </a:lnTo>
                  <a:lnTo>
                    <a:pt x="901" y="858"/>
                  </a:lnTo>
                  <a:lnTo>
                    <a:pt x="925" y="867"/>
                  </a:lnTo>
                  <a:lnTo>
                    <a:pt x="947" y="873"/>
                  </a:lnTo>
                  <a:lnTo>
                    <a:pt x="971" y="877"/>
                  </a:lnTo>
                  <a:lnTo>
                    <a:pt x="1040" y="882"/>
                  </a:lnTo>
                  <a:lnTo>
                    <a:pt x="1177" y="882"/>
                  </a:lnTo>
                  <a:lnTo>
                    <a:pt x="1177" y="891"/>
                  </a:lnTo>
                  <a:lnTo>
                    <a:pt x="974" y="891"/>
                  </a:lnTo>
                  <a:lnTo>
                    <a:pt x="969" y="889"/>
                  </a:lnTo>
                  <a:lnTo>
                    <a:pt x="945" y="885"/>
                  </a:lnTo>
                  <a:lnTo>
                    <a:pt x="944" y="885"/>
                  </a:lnTo>
                  <a:lnTo>
                    <a:pt x="920" y="879"/>
                  </a:lnTo>
                  <a:lnTo>
                    <a:pt x="896" y="870"/>
                  </a:lnTo>
                  <a:lnTo>
                    <a:pt x="873" y="859"/>
                  </a:lnTo>
                  <a:lnTo>
                    <a:pt x="876" y="861"/>
                  </a:lnTo>
                  <a:lnTo>
                    <a:pt x="871" y="859"/>
                  </a:lnTo>
                  <a:lnTo>
                    <a:pt x="846" y="846"/>
                  </a:lnTo>
                  <a:lnTo>
                    <a:pt x="822" y="828"/>
                  </a:lnTo>
                  <a:lnTo>
                    <a:pt x="819" y="825"/>
                  </a:lnTo>
                  <a:lnTo>
                    <a:pt x="819" y="827"/>
                  </a:lnTo>
                  <a:lnTo>
                    <a:pt x="797" y="809"/>
                  </a:lnTo>
                  <a:lnTo>
                    <a:pt x="797" y="808"/>
                  </a:lnTo>
                  <a:lnTo>
                    <a:pt x="796" y="806"/>
                  </a:lnTo>
                  <a:lnTo>
                    <a:pt x="794" y="802"/>
                  </a:lnTo>
                  <a:lnTo>
                    <a:pt x="772" y="779"/>
                  </a:lnTo>
                  <a:lnTo>
                    <a:pt x="770" y="775"/>
                  </a:lnTo>
                  <a:lnTo>
                    <a:pt x="750" y="754"/>
                  </a:lnTo>
                  <a:lnTo>
                    <a:pt x="745" y="748"/>
                  </a:lnTo>
                  <a:lnTo>
                    <a:pt x="726" y="723"/>
                  </a:lnTo>
                  <a:lnTo>
                    <a:pt x="721" y="717"/>
                  </a:lnTo>
                  <a:lnTo>
                    <a:pt x="702" y="687"/>
                  </a:lnTo>
                  <a:lnTo>
                    <a:pt x="698" y="682"/>
                  </a:lnTo>
                  <a:lnTo>
                    <a:pt x="699" y="683"/>
                  </a:lnTo>
                  <a:lnTo>
                    <a:pt x="698" y="680"/>
                  </a:lnTo>
                  <a:lnTo>
                    <a:pt x="678" y="647"/>
                  </a:lnTo>
                  <a:lnTo>
                    <a:pt x="631" y="556"/>
                  </a:lnTo>
                  <a:lnTo>
                    <a:pt x="607" y="507"/>
                  </a:lnTo>
                  <a:lnTo>
                    <a:pt x="594" y="480"/>
                  </a:lnTo>
                  <a:lnTo>
                    <a:pt x="606" y="507"/>
                  </a:lnTo>
                  <a:lnTo>
                    <a:pt x="582" y="455"/>
                  </a:lnTo>
                  <a:lnTo>
                    <a:pt x="487" y="241"/>
                  </a:lnTo>
                  <a:lnTo>
                    <a:pt x="464" y="189"/>
                  </a:lnTo>
                  <a:lnTo>
                    <a:pt x="465" y="189"/>
                  </a:lnTo>
                  <a:lnTo>
                    <a:pt x="459" y="179"/>
                  </a:lnTo>
                  <a:lnTo>
                    <a:pt x="441" y="143"/>
                  </a:lnTo>
                  <a:lnTo>
                    <a:pt x="437" y="136"/>
                  </a:lnTo>
                  <a:lnTo>
                    <a:pt x="435" y="133"/>
                  </a:lnTo>
                  <a:lnTo>
                    <a:pt x="418" y="102"/>
                  </a:lnTo>
                  <a:lnTo>
                    <a:pt x="409" y="87"/>
                  </a:lnTo>
                  <a:lnTo>
                    <a:pt x="403" y="77"/>
                  </a:lnTo>
                  <a:lnTo>
                    <a:pt x="394" y="63"/>
                  </a:lnTo>
                  <a:lnTo>
                    <a:pt x="385" y="53"/>
                  </a:lnTo>
                  <a:lnTo>
                    <a:pt x="361" y="29"/>
                  </a:lnTo>
                  <a:lnTo>
                    <a:pt x="348" y="19"/>
                  </a:lnTo>
                  <a:lnTo>
                    <a:pt x="338" y="13"/>
                  </a:lnTo>
                  <a:lnTo>
                    <a:pt x="338" y="14"/>
                  </a:lnTo>
                  <a:lnTo>
                    <a:pt x="327" y="13"/>
                  </a:lnTo>
                  <a:lnTo>
                    <a:pt x="317" y="14"/>
                  </a:lnTo>
                  <a:lnTo>
                    <a:pt x="317" y="13"/>
                  </a:lnTo>
                  <a:lnTo>
                    <a:pt x="309" y="17"/>
                  </a:lnTo>
                  <a:lnTo>
                    <a:pt x="296" y="26"/>
                  </a:lnTo>
                  <a:lnTo>
                    <a:pt x="296" y="25"/>
                  </a:lnTo>
                  <a:lnTo>
                    <a:pt x="286" y="35"/>
                  </a:lnTo>
                  <a:lnTo>
                    <a:pt x="286" y="37"/>
                  </a:lnTo>
                  <a:lnTo>
                    <a:pt x="280" y="41"/>
                  </a:lnTo>
                  <a:lnTo>
                    <a:pt x="263" y="68"/>
                  </a:lnTo>
                  <a:lnTo>
                    <a:pt x="259" y="77"/>
                  </a:lnTo>
                  <a:lnTo>
                    <a:pt x="249" y="96"/>
                  </a:lnTo>
                  <a:lnTo>
                    <a:pt x="240" y="118"/>
                  </a:lnTo>
                  <a:lnTo>
                    <a:pt x="234" y="129"/>
                  </a:lnTo>
                  <a:lnTo>
                    <a:pt x="225" y="157"/>
                  </a:lnTo>
                  <a:lnTo>
                    <a:pt x="216" y="182"/>
                  </a:lnTo>
                  <a:lnTo>
                    <a:pt x="214" y="189"/>
                  </a:lnTo>
                  <a:lnTo>
                    <a:pt x="206" y="219"/>
                  </a:lnTo>
                  <a:lnTo>
                    <a:pt x="192" y="265"/>
                  </a:lnTo>
                  <a:lnTo>
                    <a:pt x="191" y="274"/>
                  </a:lnTo>
                  <a:lnTo>
                    <a:pt x="180" y="317"/>
                  </a:lnTo>
                  <a:lnTo>
                    <a:pt x="170" y="363"/>
                  </a:lnTo>
                  <a:lnTo>
                    <a:pt x="161" y="401"/>
                  </a:lnTo>
                  <a:lnTo>
                    <a:pt x="146" y="471"/>
                  </a:lnTo>
                  <a:lnTo>
                    <a:pt x="123" y="585"/>
                  </a:lnTo>
                  <a:lnTo>
                    <a:pt x="105" y="661"/>
                  </a:lnTo>
                  <a:lnTo>
                    <a:pt x="99" y="695"/>
                  </a:lnTo>
                  <a:lnTo>
                    <a:pt x="88" y="733"/>
                  </a:lnTo>
                  <a:lnTo>
                    <a:pt x="83" y="766"/>
                  </a:lnTo>
                  <a:lnTo>
                    <a:pt x="83" y="768"/>
                  </a:lnTo>
                  <a:lnTo>
                    <a:pt x="74" y="793"/>
                  </a:lnTo>
                  <a:lnTo>
                    <a:pt x="72" y="800"/>
                  </a:lnTo>
                  <a:lnTo>
                    <a:pt x="66" y="825"/>
                  </a:lnTo>
                  <a:lnTo>
                    <a:pt x="66" y="827"/>
                  </a:lnTo>
                  <a:lnTo>
                    <a:pt x="57" y="846"/>
                  </a:lnTo>
                  <a:lnTo>
                    <a:pt x="51" y="861"/>
                  </a:lnTo>
                  <a:lnTo>
                    <a:pt x="50" y="865"/>
                  </a:lnTo>
                  <a:lnTo>
                    <a:pt x="50" y="868"/>
                  </a:lnTo>
                  <a:lnTo>
                    <a:pt x="38" y="886"/>
                  </a:lnTo>
                  <a:lnTo>
                    <a:pt x="37" y="886"/>
                  </a:lnTo>
                  <a:lnTo>
                    <a:pt x="37" y="888"/>
                  </a:lnTo>
                  <a:lnTo>
                    <a:pt x="32" y="891"/>
                  </a:lnTo>
                  <a:lnTo>
                    <a:pt x="0" y="891"/>
                  </a:lnTo>
                  <a:lnTo>
                    <a:pt x="1" y="885"/>
                  </a:lnTo>
                  <a:lnTo>
                    <a:pt x="8" y="886"/>
                  </a:lnTo>
                  <a:lnTo>
                    <a:pt x="13" y="885"/>
                  </a:lnTo>
                  <a:lnTo>
                    <a:pt x="19" y="885"/>
                  </a:lnTo>
                  <a:lnTo>
                    <a:pt x="20" y="883"/>
                  </a:lnTo>
                  <a:lnTo>
                    <a:pt x="28" y="877"/>
                  </a:lnTo>
                  <a:lnTo>
                    <a:pt x="38" y="862"/>
                  </a:lnTo>
                  <a:lnTo>
                    <a:pt x="40" y="856"/>
                  </a:lnTo>
                  <a:lnTo>
                    <a:pt x="44" y="845"/>
                  </a:lnTo>
                  <a:lnTo>
                    <a:pt x="47" y="840"/>
                  </a:lnTo>
                  <a:lnTo>
                    <a:pt x="54" y="822"/>
                  </a:lnTo>
                  <a:lnTo>
                    <a:pt x="60" y="797"/>
                  </a:lnTo>
                  <a:lnTo>
                    <a:pt x="62" y="790"/>
                  </a:lnTo>
                  <a:lnTo>
                    <a:pt x="62" y="788"/>
                  </a:lnTo>
                  <a:lnTo>
                    <a:pt x="71" y="763"/>
                  </a:lnTo>
                  <a:lnTo>
                    <a:pt x="77" y="730"/>
                  </a:lnTo>
                  <a:lnTo>
                    <a:pt x="87" y="692"/>
                  </a:lnTo>
                  <a:lnTo>
                    <a:pt x="93" y="659"/>
                  </a:lnTo>
                  <a:lnTo>
                    <a:pt x="93" y="658"/>
                  </a:lnTo>
                  <a:lnTo>
                    <a:pt x="111" y="582"/>
                  </a:lnTo>
                  <a:lnTo>
                    <a:pt x="134" y="468"/>
                  </a:lnTo>
                  <a:lnTo>
                    <a:pt x="149" y="398"/>
                  </a:lnTo>
                  <a:lnTo>
                    <a:pt x="158" y="360"/>
                  </a:lnTo>
                  <a:lnTo>
                    <a:pt x="169" y="314"/>
                  </a:lnTo>
                  <a:lnTo>
                    <a:pt x="179" y="271"/>
                  </a:lnTo>
                  <a:lnTo>
                    <a:pt x="180" y="263"/>
                  </a:lnTo>
                  <a:lnTo>
                    <a:pt x="180" y="262"/>
                  </a:lnTo>
                  <a:lnTo>
                    <a:pt x="194" y="216"/>
                  </a:lnTo>
                  <a:lnTo>
                    <a:pt x="203" y="186"/>
                  </a:lnTo>
                  <a:lnTo>
                    <a:pt x="204" y="179"/>
                  </a:lnTo>
                  <a:lnTo>
                    <a:pt x="204" y="177"/>
                  </a:lnTo>
                  <a:lnTo>
                    <a:pt x="213" y="152"/>
                  </a:lnTo>
                  <a:lnTo>
                    <a:pt x="222" y="124"/>
                  </a:lnTo>
                  <a:lnTo>
                    <a:pt x="223" y="123"/>
                  </a:lnTo>
                  <a:lnTo>
                    <a:pt x="228" y="114"/>
                  </a:lnTo>
                  <a:lnTo>
                    <a:pt x="237" y="91"/>
                  </a:lnTo>
                  <a:lnTo>
                    <a:pt x="238" y="90"/>
                  </a:lnTo>
                  <a:lnTo>
                    <a:pt x="249" y="71"/>
                  </a:lnTo>
                  <a:lnTo>
                    <a:pt x="253" y="62"/>
                  </a:lnTo>
                  <a:lnTo>
                    <a:pt x="271" y="32"/>
                  </a:lnTo>
                  <a:lnTo>
                    <a:pt x="271" y="31"/>
                  </a:lnTo>
                  <a:lnTo>
                    <a:pt x="272" y="31"/>
                  </a:lnTo>
                  <a:lnTo>
                    <a:pt x="287" y="16"/>
                  </a:lnTo>
                  <a:lnTo>
                    <a:pt x="289" y="16"/>
                  </a:lnTo>
                  <a:lnTo>
                    <a:pt x="302" y="7"/>
                  </a:lnTo>
                  <a:lnTo>
                    <a:pt x="302" y="6"/>
                  </a:lnTo>
                  <a:lnTo>
                    <a:pt x="303" y="6"/>
                  </a:lnTo>
                  <a:lnTo>
                    <a:pt x="314" y="1"/>
                  </a:lnTo>
                  <a:lnTo>
                    <a:pt x="31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8" name="Freeform 652"/>
            <p:cNvSpPr>
              <a:spLocks noEditPoints="1"/>
            </p:cNvSpPr>
            <p:nvPr/>
          </p:nvSpPr>
          <p:spPr bwMode="auto">
            <a:xfrm>
              <a:off x="1670050" y="4695825"/>
              <a:ext cx="1868488" cy="1160463"/>
            </a:xfrm>
            <a:custGeom>
              <a:avLst/>
              <a:gdLst/>
              <a:ahLst/>
              <a:cxnLst>
                <a:cxn ang="0">
                  <a:pos x="217" y="115"/>
                </a:cxn>
                <a:cxn ang="0">
                  <a:pos x="318" y="0"/>
                </a:cxn>
                <a:cxn ang="0">
                  <a:pos x="367" y="13"/>
                </a:cxn>
                <a:cxn ang="0">
                  <a:pos x="397" y="35"/>
                </a:cxn>
                <a:cxn ang="0">
                  <a:pos x="550" y="284"/>
                </a:cxn>
                <a:cxn ang="0">
                  <a:pos x="619" y="412"/>
                </a:cxn>
                <a:cxn ang="0">
                  <a:pos x="686" y="525"/>
                </a:cxn>
                <a:cxn ang="0">
                  <a:pos x="726" y="576"/>
                </a:cxn>
                <a:cxn ang="0">
                  <a:pos x="762" y="618"/>
                </a:cxn>
                <a:cxn ang="0">
                  <a:pos x="806" y="656"/>
                </a:cxn>
                <a:cxn ang="0">
                  <a:pos x="831" y="674"/>
                </a:cxn>
                <a:cxn ang="0">
                  <a:pos x="902" y="705"/>
                </a:cxn>
                <a:cxn ang="0">
                  <a:pos x="1177" y="723"/>
                </a:cxn>
                <a:cxn ang="0">
                  <a:pos x="922" y="723"/>
                </a:cxn>
                <a:cxn ang="0">
                  <a:pos x="850" y="699"/>
                </a:cxn>
                <a:cxn ang="0">
                  <a:pos x="800" y="668"/>
                </a:cxn>
                <a:cxn ang="0">
                  <a:pos x="775" y="648"/>
                </a:cxn>
                <a:cxn ang="0">
                  <a:pos x="753" y="627"/>
                </a:cxn>
                <a:cxn ang="0">
                  <a:pos x="723" y="594"/>
                </a:cxn>
                <a:cxn ang="0">
                  <a:pos x="656" y="504"/>
                </a:cxn>
                <a:cxn ang="0">
                  <a:pos x="609" y="419"/>
                </a:cxn>
                <a:cxn ang="0">
                  <a:pos x="587" y="384"/>
                </a:cxn>
                <a:cxn ang="0">
                  <a:pos x="468" y="161"/>
                </a:cxn>
                <a:cxn ang="0">
                  <a:pos x="361" y="23"/>
                </a:cxn>
                <a:cxn ang="0">
                  <a:pos x="342" y="13"/>
                </a:cxn>
                <a:cxn ang="0">
                  <a:pos x="306" y="17"/>
                </a:cxn>
                <a:cxn ang="0">
                  <a:pos x="289" y="25"/>
                </a:cxn>
                <a:cxn ang="0">
                  <a:pos x="266" y="55"/>
                </a:cxn>
                <a:cxn ang="0">
                  <a:pos x="241" y="98"/>
                </a:cxn>
                <a:cxn ang="0">
                  <a:pos x="219" y="149"/>
                </a:cxn>
                <a:cxn ang="0">
                  <a:pos x="185" y="249"/>
                </a:cxn>
                <a:cxn ang="0">
                  <a:pos x="163" y="324"/>
                </a:cxn>
                <a:cxn ang="0">
                  <a:pos x="99" y="573"/>
                </a:cxn>
                <a:cxn ang="0">
                  <a:pos x="83" y="628"/>
                </a:cxn>
                <a:cxn ang="0">
                  <a:pos x="66" y="679"/>
                </a:cxn>
                <a:cxn ang="0">
                  <a:pos x="50" y="713"/>
                </a:cxn>
                <a:cxn ang="0">
                  <a:pos x="37" y="729"/>
                </a:cxn>
                <a:cxn ang="0">
                  <a:pos x="8" y="726"/>
                </a:cxn>
                <a:cxn ang="0">
                  <a:pos x="28" y="719"/>
                </a:cxn>
                <a:cxn ang="0">
                  <a:pos x="38" y="707"/>
                </a:cxn>
                <a:cxn ang="0">
                  <a:pos x="47" y="688"/>
                </a:cxn>
                <a:cxn ang="0">
                  <a:pos x="71" y="624"/>
                </a:cxn>
                <a:cxn ang="0">
                  <a:pos x="97" y="532"/>
                </a:cxn>
                <a:cxn ang="0">
                  <a:pos x="160" y="292"/>
                </a:cxn>
                <a:cxn ang="0">
                  <a:pos x="203" y="154"/>
                </a:cxn>
                <a:cxn ang="0">
                  <a:pos x="219" y="114"/>
                </a:cxn>
                <a:cxn ang="0">
                  <a:pos x="253" y="53"/>
                </a:cxn>
                <a:cxn ang="0">
                  <a:pos x="266" y="32"/>
                </a:cxn>
                <a:cxn ang="0">
                  <a:pos x="280" y="16"/>
                </a:cxn>
                <a:cxn ang="0">
                  <a:pos x="289" y="10"/>
                </a:cxn>
              </a:cxnLst>
              <a:rect l="0" t="0" r="r" b="b"/>
              <a:pathLst>
                <a:path w="1177" h="731">
                  <a:moveTo>
                    <a:pt x="40" y="702"/>
                  </a:moveTo>
                  <a:lnTo>
                    <a:pt x="38" y="707"/>
                  </a:lnTo>
                  <a:lnTo>
                    <a:pt x="40" y="702"/>
                  </a:lnTo>
                  <a:close/>
                  <a:moveTo>
                    <a:pt x="217" y="115"/>
                  </a:moveTo>
                  <a:lnTo>
                    <a:pt x="217" y="117"/>
                  </a:lnTo>
                  <a:lnTo>
                    <a:pt x="216" y="118"/>
                  </a:lnTo>
                  <a:lnTo>
                    <a:pt x="217" y="115"/>
                  </a:lnTo>
                  <a:close/>
                  <a:moveTo>
                    <a:pt x="318" y="0"/>
                  </a:moveTo>
                  <a:lnTo>
                    <a:pt x="345" y="0"/>
                  </a:lnTo>
                  <a:lnTo>
                    <a:pt x="355" y="4"/>
                  </a:lnTo>
                  <a:lnTo>
                    <a:pt x="358" y="7"/>
                  </a:lnTo>
                  <a:lnTo>
                    <a:pt x="367" y="13"/>
                  </a:lnTo>
                  <a:lnTo>
                    <a:pt x="370" y="15"/>
                  </a:lnTo>
                  <a:lnTo>
                    <a:pt x="369" y="13"/>
                  </a:lnTo>
                  <a:lnTo>
                    <a:pt x="395" y="34"/>
                  </a:lnTo>
                  <a:lnTo>
                    <a:pt x="397" y="35"/>
                  </a:lnTo>
                  <a:lnTo>
                    <a:pt x="418" y="62"/>
                  </a:lnTo>
                  <a:lnTo>
                    <a:pt x="449" y="103"/>
                  </a:lnTo>
                  <a:lnTo>
                    <a:pt x="478" y="155"/>
                  </a:lnTo>
                  <a:lnTo>
                    <a:pt x="550" y="284"/>
                  </a:lnTo>
                  <a:lnTo>
                    <a:pt x="597" y="376"/>
                  </a:lnTo>
                  <a:lnTo>
                    <a:pt x="607" y="391"/>
                  </a:lnTo>
                  <a:lnTo>
                    <a:pt x="618" y="410"/>
                  </a:lnTo>
                  <a:lnTo>
                    <a:pt x="619" y="412"/>
                  </a:lnTo>
                  <a:lnTo>
                    <a:pt x="643" y="458"/>
                  </a:lnTo>
                  <a:lnTo>
                    <a:pt x="658" y="483"/>
                  </a:lnTo>
                  <a:lnTo>
                    <a:pt x="667" y="496"/>
                  </a:lnTo>
                  <a:lnTo>
                    <a:pt x="686" y="525"/>
                  </a:lnTo>
                  <a:lnTo>
                    <a:pt x="690" y="530"/>
                  </a:lnTo>
                  <a:lnTo>
                    <a:pt x="714" y="562"/>
                  </a:lnTo>
                  <a:lnTo>
                    <a:pt x="733" y="585"/>
                  </a:lnTo>
                  <a:lnTo>
                    <a:pt x="726" y="576"/>
                  </a:lnTo>
                  <a:lnTo>
                    <a:pt x="733" y="587"/>
                  </a:lnTo>
                  <a:lnTo>
                    <a:pt x="738" y="593"/>
                  </a:lnTo>
                  <a:lnTo>
                    <a:pt x="757" y="612"/>
                  </a:lnTo>
                  <a:lnTo>
                    <a:pt x="762" y="618"/>
                  </a:lnTo>
                  <a:lnTo>
                    <a:pt x="782" y="634"/>
                  </a:lnTo>
                  <a:lnTo>
                    <a:pt x="784" y="637"/>
                  </a:lnTo>
                  <a:lnTo>
                    <a:pt x="784" y="639"/>
                  </a:lnTo>
                  <a:lnTo>
                    <a:pt x="806" y="656"/>
                  </a:lnTo>
                  <a:lnTo>
                    <a:pt x="803" y="653"/>
                  </a:lnTo>
                  <a:lnTo>
                    <a:pt x="807" y="658"/>
                  </a:lnTo>
                  <a:lnTo>
                    <a:pt x="830" y="673"/>
                  </a:lnTo>
                  <a:lnTo>
                    <a:pt x="831" y="674"/>
                  </a:lnTo>
                  <a:lnTo>
                    <a:pt x="853" y="688"/>
                  </a:lnTo>
                  <a:lnTo>
                    <a:pt x="853" y="686"/>
                  </a:lnTo>
                  <a:lnTo>
                    <a:pt x="879" y="696"/>
                  </a:lnTo>
                  <a:lnTo>
                    <a:pt x="902" y="705"/>
                  </a:lnTo>
                  <a:lnTo>
                    <a:pt x="925" y="711"/>
                  </a:lnTo>
                  <a:lnTo>
                    <a:pt x="972" y="720"/>
                  </a:lnTo>
                  <a:lnTo>
                    <a:pt x="1018" y="723"/>
                  </a:lnTo>
                  <a:lnTo>
                    <a:pt x="1177" y="723"/>
                  </a:lnTo>
                  <a:lnTo>
                    <a:pt x="1177" y="731"/>
                  </a:lnTo>
                  <a:lnTo>
                    <a:pt x="963" y="731"/>
                  </a:lnTo>
                  <a:lnTo>
                    <a:pt x="923" y="723"/>
                  </a:lnTo>
                  <a:lnTo>
                    <a:pt x="922" y="723"/>
                  </a:lnTo>
                  <a:lnTo>
                    <a:pt x="898" y="717"/>
                  </a:lnTo>
                  <a:lnTo>
                    <a:pt x="874" y="708"/>
                  </a:lnTo>
                  <a:lnTo>
                    <a:pt x="849" y="698"/>
                  </a:lnTo>
                  <a:lnTo>
                    <a:pt x="850" y="699"/>
                  </a:lnTo>
                  <a:lnTo>
                    <a:pt x="848" y="698"/>
                  </a:lnTo>
                  <a:lnTo>
                    <a:pt x="824" y="685"/>
                  </a:lnTo>
                  <a:lnTo>
                    <a:pt x="822" y="683"/>
                  </a:lnTo>
                  <a:lnTo>
                    <a:pt x="800" y="668"/>
                  </a:lnTo>
                  <a:lnTo>
                    <a:pt x="797" y="665"/>
                  </a:lnTo>
                  <a:lnTo>
                    <a:pt x="797" y="667"/>
                  </a:lnTo>
                  <a:lnTo>
                    <a:pt x="775" y="649"/>
                  </a:lnTo>
                  <a:lnTo>
                    <a:pt x="775" y="648"/>
                  </a:lnTo>
                  <a:lnTo>
                    <a:pt x="773" y="646"/>
                  </a:lnTo>
                  <a:lnTo>
                    <a:pt x="773" y="645"/>
                  </a:lnTo>
                  <a:lnTo>
                    <a:pt x="751" y="627"/>
                  </a:lnTo>
                  <a:lnTo>
                    <a:pt x="753" y="627"/>
                  </a:lnTo>
                  <a:lnTo>
                    <a:pt x="751" y="625"/>
                  </a:lnTo>
                  <a:lnTo>
                    <a:pt x="747" y="619"/>
                  </a:lnTo>
                  <a:lnTo>
                    <a:pt x="727" y="600"/>
                  </a:lnTo>
                  <a:lnTo>
                    <a:pt x="723" y="594"/>
                  </a:lnTo>
                  <a:lnTo>
                    <a:pt x="704" y="570"/>
                  </a:lnTo>
                  <a:lnTo>
                    <a:pt x="680" y="538"/>
                  </a:lnTo>
                  <a:lnTo>
                    <a:pt x="676" y="532"/>
                  </a:lnTo>
                  <a:lnTo>
                    <a:pt x="656" y="504"/>
                  </a:lnTo>
                  <a:lnTo>
                    <a:pt x="650" y="495"/>
                  </a:lnTo>
                  <a:lnTo>
                    <a:pt x="647" y="489"/>
                  </a:lnTo>
                  <a:lnTo>
                    <a:pt x="633" y="464"/>
                  </a:lnTo>
                  <a:lnTo>
                    <a:pt x="609" y="419"/>
                  </a:lnTo>
                  <a:lnTo>
                    <a:pt x="607" y="418"/>
                  </a:lnTo>
                  <a:lnTo>
                    <a:pt x="607" y="416"/>
                  </a:lnTo>
                  <a:lnTo>
                    <a:pt x="597" y="398"/>
                  </a:lnTo>
                  <a:lnTo>
                    <a:pt x="587" y="384"/>
                  </a:lnTo>
                  <a:lnTo>
                    <a:pt x="588" y="385"/>
                  </a:lnTo>
                  <a:lnTo>
                    <a:pt x="587" y="382"/>
                  </a:lnTo>
                  <a:lnTo>
                    <a:pt x="539" y="290"/>
                  </a:lnTo>
                  <a:lnTo>
                    <a:pt x="468" y="161"/>
                  </a:lnTo>
                  <a:lnTo>
                    <a:pt x="438" y="111"/>
                  </a:lnTo>
                  <a:lnTo>
                    <a:pt x="407" y="69"/>
                  </a:lnTo>
                  <a:lnTo>
                    <a:pt x="386" y="44"/>
                  </a:lnTo>
                  <a:lnTo>
                    <a:pt x="361" y="23"/>
                  </a:lnTo>
                  <a:lnTo>
                    <a:pt x="351" y="17"/>
                  </a:lnTo>
                  <a:lnTo>
                    <a:pt x="348" y="15"/>
                  </a:lnTo>
                  <a:lnTo>
                    <a:pt x="342" y="12"/>
                  </a:lnTo>
                  <a:lnTo>
                    <a:pt x="342" y="13"/>
                  </a:lnTo>
                  <a:lnTo>
                    <a:pt x="320" y="13"/>
                  </a:lnTo>
                  <a:lnTo>
                    <a:pt x="320" y="12"/>
                  </a:lnTo>
                  <a:lnTo>
                    <a:pt x="308" y="16"/>
                  </a:lnTo>
                  <a:lnTo>
                    <a:pt x="306" y="17"/>
                  </a:lnTo>
                  <a:lnTo>
                    <a:pt x="305" y="17"/>
                  </a:lnTo>
                  <a:lnTo>
                    <a:pt x="295" y="22"/>
                  </a:lnTo>
                  <a:lnTo>
                    <a:pt x="289" y="26"/>
                  </a:lnTo>
                  <a:lnTo>
                    <a:pt x="289" y="25"/>
                  </a:lnTo>
                  <a:lnTo>
                    <a:pt x="284" y="29"/>
                  </a:lnTo>
                  <a:lnTo>
                    <a:pt x="275" y="40"/>
                  </a:lnTo>
                  <a:lnTo>
                    <a:pt x="277" y="40"/>
                  </a:lnTo>
                  <a:lnTo>
                    <a:pt x="266" y="55"/>
                  </a:lnTo>
                  <a:lnTo>
                    <a:pt x="265" y="58"/>
                  </a:lnTo>
                  <a:lnTo>
                    <a:pt x="265" y="59"/>
                  </a:lnTo>
                  <a:lnTo>
                    <a:pt x="252" y="78"/>
                  </a:lnTo>
                  <a:lnTo>
                    <a:pt x="241" y="98"/>
                  </a:lnTo>
                  <a:lnTo>
                    <a:pt x="243" y="96"/>
                  </a:lnTo>
                  <a:lnTo>
                    <a:pt x="238" y="102"/>
                  </a:lnTo>
                  <a:lnTo>
                    <a:pt x="229" y="120"/>
                  </a:lnTo>
                  <a:lnTo>
                    <a:pt x="219" y="149"/>
                  </a:lnTo>
                  <a:lnTo>
                    <a:pt x="214" y="158"/>
                  </a:lnTo>
                  <a:lnTo>
                    <a:pt x="204" y="186"/>
                  </a:lnTo>
                  <a:lnTo>
                    <a:pt x="195" y="215"/>
                  </a:lnTo>
                  <a:lnTo>
                    <a:pt x="185" y="249"/>
                  </a:lnTo>
                  <a:lnTo>
                    <a:pt x="171" y="295"/>
                  </a:lnTo>
                  <a:lnTo>
                    <a:pt x="169" y="304"/>
                  </a:lnTo>
                  <a:lnTo>
                    <a:pt x="171" y="296"/>
                  </a:lnTo>
                  <a:lnTo>
                    <a:pt x="163" y="324"/>
                  </a:lnTo>
                  <a:lnTo>
                    <a:pt x="124" y="479"/>
                  </a:lnTo>
                  <a:lnTo>
                    <a:pt x="109" y="535"/>
                  </a:lnTo>
                  <a:lnTo>
                    <a:pt x="100" y="569"/>
                  </a:lnTo>
                  <a:lnTo>
                    <a:pt x="99" y="573"/>
                  </a:lnTo>
                  <a:lnTo>
                    <a:pt x="100" y="570"/>
                  </a:lnTo>
                  <a:lnTo>
                    <a:pt x="83" y="627"/>
                  </a:lnTo>
                  <a:lnTo>
                    <a:pt x="81" y="630"/>
                  </a:lnTo>
                  <a:lnTo>
                    <a:pt x="83" y="628"/>
                  </a:lnTo>
                  <a:lnTo>
                    <a:pt x="74" y="651"/>
                  </a:lnTo>
                  <a:lnTo>
                    <a:pt x="72" y="655"/>
                  </a:lnTo>
                  <a:lnTo>
                    <a:pt x="66" y="677"/>
                  </a:lnTo>
                  <a:lnTo>
                    <a:pt x="66" y="679"/>
                  </a:lnTo>
                  <a:lnTo>
                    <a:pt x="57" y="694"/>
                  </a:lnTo>
                  <a:lnTo>
                    <a:pt x="51" y="707"/>
                  </a:lnTo>
                  <a:lnTo>
                    <a:pt x="50" y="711"/>
                  </a:lnTo>
                  <a:lnTo>
                    <a:pt x="50" y="713"/>
                  </a:lnTo>
                  <a:lnTo>
                    <a:pt x="44" y="722"/>
                  </a:lnTo>
                  <a:lnTo>
                    <a:pt x="43" y="722"/>
                  </a:lnTo>
                  <a:lnTo>
                    <a:pt x="37" y="728"/>
                  </a:lnTo>
                  <a:lnTo>
                    <a:pt x="37" y="729"/>
                  </a:lnTo>
                  <a:lnTo>
                    <a:pt x="34" y="731"/>
                  </a:lnTo>
                  <a:lnTo>
                    <a:pt x="0" y="731"/>
                  </a:lnTo>
                  <a:lnTo>
                    <a:pt x="1" y="725"/>
                  </a:lnTo>
                  <a:lnTo>
                    <a:pt x="8" y="726"/>
                  </a:lnTo>
                  <a:lnTo>
                    <a:pt x="13" y="725"/>
                  </a:lnTo>
                  <a:lnTo>
                    <a:pt x="14" y="725"/>
                  </a:lnTo>
                  <a:lnTo>
                    <a:pt x="22" y="723"/>
                  </a:lnTo>
                  <a:lnTo>
                    <a:pt x="28" y="719"/>
                  </a:lnTo>
                  <a:lnTo>
                    <a:pt x="34" y="713"/>
                  </a:lnTo>
                  <a:lnTo>
                    <a:pt x="38" y="707"/>
                  </a:lnTo>
                  <a:lnTo>
                    <a:pt x="38" y="708"/>
                  </a:lnTo>
                  <a:lnTo>
                    <a:pt x="38" y="707"/>
                  </a:lnTo>
                  <a:lnTo>
                    <a:pt x="40" y="705"/>
                  </a:lnTo>
                  <a:lnTo>
                    <a:pt x="41" y="702"/>
                  </a:lnTo>
                  <a:lnTo>
                    <a:pt x="47" y="689"/>
                  </a:lnTo>
                  <a:lnTo>
                    <a:pt x="47" y="688"/>
                  </a:lnTo>
                  <a:lnTo>
                    <a:pt x="54" y="674"/>
                  </a:lnTo>
                  <a:lnTo>
                    <a:pt x="60" y="652"/>
                  </a:lnTo>
                  <a:lnTo>
                    <a:pt x="62" y="646"/>
                  </a:lnTo>
                  <a:lnTo>
                    <a:pt x="71" y="624"/>
                  </a:lnTo>
                  <a:lnTo>
                    <a:pt x="84" y="579"/>
                  </a:lnTo>
                  <a:lnTo>
                    <a:pt x="80" y="594"/>
                  </a:lnTo>
                  <a:lnTo>
                    <a:pt x="88" y="566"/>
                  </a:lnTo>
                  <a:lnTo>
                    <a:pt x="97" y="532"/>
                  </a:lnTo>
                  <a:lnTo>
                    <a:pt x="112" y="476"/>
                  </a:lnTo>
                  <a:lnTo>
                    <a:pt x="136" y="381"/>
                  </a:lnTo>
                  <a:lnTo>
                    <a:pt x="151" y="320"/>
                  </a:lnTo>
                  <a:lnTo>
                    <a:pt x="160" y="292"/>
                  </a:lnTo>
                  <a:lnTo>
                    <a:pt x="173" y="246"/>
                  </a:lnTo>
                  <a:lnTo>
                    <a:pt x="183" y="212"/>
                  </a:lnTo>
                  <a:lnTo>
                    <a:pt x="192" y="182"/>
                  </a:lnTo>
                  <a:lnTo>
                    <a:pt x="203" y="154"/>
                  </a:lnTo>
                  <a:lnTo>
                    <a:pt x="204" y="152"/>
                  </a:lnTo>
                  <a:lnTo>
                    <a:pt x="207" y="145"/>
                  </a:lnTo>
                  <a:lnTo>
                    <a:pt x="217" y="117"/>
                  </a:lnTo>
                  <a:lnTo>
                    <a:pt x="219" y="114"/>
                  </a:lnTo>
                  <a:lnTo>
                    <a:pt x="228" y="95"/>
                  </a:lnTo>
                  <a:lnTo>
                    <a:pt x="232" y="89"/>
                  </a:lnTo>
                  <a:lnTo>
                    <a:pt x="241" y="71"/>
                  </a:lnTo>
                  <a:lnTo>
                    <a:pt x="253" y="53"/>
                  </a:lnTo>
                  <a:lnTo>
                    <a:pt x="255" y="49"/>
                  </a:lnTo>
                  <a:lnTo>
                    <a:pt x="255" y="47"/>
                  </a:lnTo>
                  <a:lnTo>
                    <a:pt x="256" y="47"/>
                  </a:lnTo>
                  <a:lnTo>
                    <a:pt x="266" y="32"/>
                  </a:lnTo>
                  <a:lnTo>
                    <a:pt x="265" y="32"/>
                  </a:lnTo>
                  <a:lnTo>
                    <a:pt x="266" y="31"/>
                  </a:lnTo>
                  <a:lnTo>
                    <a:pt x="275" y="20"/>
                  </a:lnTo>
                  <a:lnTo>
                    <a:pt x="280" y="16"/>
                  </a:lnTo>
                  <a:lnTo>
                    <a:pt x="281" y="16"/>
                  </a:lnTo>
                  <a:lnTo>
                    <a:pt x="287" y="12"/>
                  </a:lnTo>
                  <a:lnTo>
                    <a:pt x="287" y="10"/>
                  </a:lnTo>
                  <a:lnTo>
                    <a:pt x="289" y="10"/>
                  </a:lnTo>
                  <a:lnTo>
                    <a:pt x="303" y="4"/>
                  </a:lnTo>
                  <a:lnTo>
                    <a:pt x="305" y="4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9" name="Freeform 653"/>
            <p:cNvSpPr>
              <a:spLocks noEditPoints="1"/>
            </p:cNvSpPr>
            <p:nvPr/>
          </p:nvSpPr>
          <p:spPr bwMode="auto">
            <a:xfrm>
              <a:off x="1670050" y="5600700"/>
              <a:ext cx="1868488" cy="255588"/>
            </a:xfrm>
            <a:custGeom>
              <a:avLst/>
              <a:gdLst/>
              <a:ahLst/>
              <a:cxnLst>
                <a:cxn ang="0">
                  <a:pos x="662" y="97"/>
                </a:cxn>
                <a:cxn ang="0">
                  <a:pos x="182" y="48"/>
                </a:cxn>
                <a:cxn ang="0">
                  <a:pos x="481" y="27"/>
                </a:cxn>
                <a:cxn ang="0">
                  <a:pos x="223" y="26"/>
                </a:cxn>
                <a:cxn ang="0">
                  <a:pos x="472" y="24"/>
                </a:cxn>
                <a:cxn ang="0">
                  <a:pos x="329" y="0"/>
                </a:cxn>
                <a:cxn ang="0">
                  <a:pos x="367" y="2"/>
                </a:cxn>
                <a:cxn ang="0">
                  <a:pos x="419" y="11"/>
                </a:cxn>
                <a:cxn ang="0">
                  <a:pos x="452" y="18"/>
                </a:cxn>
                <a:cxn ang="0">
                  <a:pos x="524" y="43"/>
                </a:cxn>
                <a:cxn ang="0">
                  <a:pos x="595" y="73"/>
                </a:cxn>
                <a:cxn ang="0">
                  <a:pos x="667" y="98"/>
                </a:cxn>
                <a:cxn ang="0">
                  <a:pos x="690" y="106"/>
                </a:cxn>
                <a:cxn ang="0">
                  <a:pos x="760" y="124"/>
                </a:cxn>
                <a:cxn ang="0">
                  <a:pos x="785" y="129"/>
                </a:cxn>
                <a:cxn ang="0">
                  <a:pos x="831" y="135"/>
                </a:cxn>
                <a:cxn ang="0">
                  <a:pos x="848" y="137"/>
                </a:cxn>
                <a:cxn ang="0">
                  <a:pos x="902" y="144"/>
                </a:cxn>
                <a:cxn ang="0">
                  <a:pos x="974" y="146"/>
                </a:cxn>
                <a:cxn ang="0">
                  <a:pos x="1177" y="161"/>
                </a:cxn>
                <a:cxn ang="0">
                  <a:pos x="950" y="159"/>
                </a:cxn>
                <a:cxn ang="0">
                  <a:pos x="879" y="156"/>
                </a:cxn>
                <a:cxn ang="0">
                  <a:pos x="853" y="150"/>
                </a:cxn>
                <a:cxn ang="0">
                  <a:pos x="827" y="149"/>
                </a:cxn>
                <a:cxn ang="0">
                  <a:pos x="806" y="146"/>
                </a:cxn>
                <a:cxn ang="0">
                  <a:pos x="776" y="140"/>
                </a:cxn>
                <a:cxn ang="0">
                  <a:pos x="756" y="137"/>
                </a:cxn>
                <a:cxn ang="0">
                  <a:pos x="686" y="118"/>
                </a:cxn>
                <a:cxn ang="0">
                  <a:pos x="662" y="110"/>
                </a:cxn>
                <a:cxn ang="0">
                  <a:pos x="591" y="85"/>
                </a:cxn>
                <a:cxn ang="0">
                  <a:pos x="520" y="55"/>
                </a:cxn>
                <a:cxn ang="0">
                  <a:pos x="449" y="30"/>
                </a:cxn>
                <a:cxn ang="0">
                  <a:pos x="425" y="24"/>
                </a:cxn>
                <a:cxn ang="0">
                  <a:pos x="403" y="18"/>
                </a:cxn>
                <a:cxn ang="0">
                  <a:pos x="366" y="15"/>
                </a:cxn>
                <a:cxn ang="0">
                  <a:pos x="330" y="14"/>
                </a:cxn>
                <a:cxn ang="0">
                  <a:pos x="296" y="17"/>
                </a:cxn>
                <a:cxn ang="0">
                  <a:pos x="280" y="17"/>
                </a:cxn>
                <a:cxn ang="0">
                  <a:pos x="260" y="24"/>
                </a:cxn>
                <a:cxn ang="0">
                  <a:pos x="237" y="33"/>
                </a:cxn>
                <a:cxn ang="0">
                  <a:pos x="216" y="45"/>
                </a:cxn>
                <a:cxn ang="0">
                  <a:pos x="183" y="66"/>
                </a:cxn>
                <a:cxn ang="0">
                  <a:pos x="123" y="113"/>
                </a:cxn>
                <a:cxn ang="0">
                  <a:pos x="99" y="131"/>
                </a:cxn>
                <a:cxn ang="0">
                  <a:pos x="83" y="146"/>
                </a:cxn>
                <a:cxn ang="0">
                  <a:pos x="72" y="152"/>
                </a:cxn>
                <a:cxn ang="0">
                  <a:pos x="0" y="155"/>
                </a:cxn>
                <a:cxn ang="0">
                  <a:pos x="37" y="152"/>
                </a:cxn>
                <a:cxn ang="0">
                  <a:pos x="44" y="150"/>
                </a:cxn>
                <a:cxn ang="0">
                  <a:pos x="63" y="141"/>
                </a:cxn>
                <a:cxn ang="0">
                  <a:pos x="80" y="131"/>
                </a:cxn>
                <a:cxn ang="0">
                  <a:pos x="100" y="113"/>
                </a:cxn>
                <a:cxn ang="0">
                  <a:pos x="152" y="70"/>
                </a:cxn>
                <a:cxn ang="0">
                  <a:pos x="174" y="55"/>
                </a:cxn>
                <a:cxn ang="0">
                  <a:pos x="197" y="40"/>
                </a:cxn>
                <a:cxn ang="0">
                  <a:pos x="223" y="26"/>
                </a:cxn>
                <a:cxn ang="0">
                  <a:pos x="249" y="14"/>
                </a:cxn>
                <a:cxn ang="0">
                  <a:pos x="259" y="11"/>
                </a:cxn>
                <a:cxn ang="0">
                  <a:pos x="280" y="5"/>
                </a:cxn>
                <a:cxn ang="0">
                  <a:pos x="308" y="2"/>
                </a:cxn>
              </a:cxnLst>
              <a:rect l="0" t="0" r="r" b="b"/>
              <a:pathLst>
                <a:path w="1177" h="161">
                  <a:moveTo>
                    <a:pt x="662" y="97"/>
                  </a:moveTo>
                  <a:lnTo>
                    <a:pt x="671" y="100"/>
                  </a:lnTo>
                  <a:lnTo>
                    <a:pt x="662" y="97"/>
                  </a:lnTo>
                  <a:close/>
                  <a:moveTo>
                    <a:pt x="185" y="46"/>
                  </a:moveTo>
                  <a:lnTo>
                    <a:pt x="183" y="48"/>
                  </a:lnTo>
                  <a:lnTo>
                    <a:pt x="182" y="48"/>
                  </a:lnTo>
                  <a:lnTo>
                    <a:pt x="185" y="46"/>
                  </a:lnTo>
                  <a:close/>
                  <a:moveTo>
                    <a:pt x="477" y="26"/>
                  </a:moveTo>
                  <a:lnTo>
                    <a:pt x="481" y="27"/>
                  </a:lnTo>
                  <a:lnTo>
                    <a:pt x="480" y="27"/>
                  </a:lnTo>
                  <a:lnTo>
                    <a:pt x="477" y="26"/>
                  </a:lnTo>
                  <a:close/>
                  <a:moveTo>
                    <a:pt x="223" y="26"/>
                  </a:moveTo>
                  <a:lnTo>
                    <a:pt x="220" y="27"/>
                  </a:lnTo>
                  <a:lnTo>
                    <a:pt x="223" y="26"/>
                  </a:lnTo>
                  <a:close/>
                  <a:moveTo>
                    <a:pt x="472" y="24"/>
                  </a:moveTo>
                  <a:lnTo>
                    <a:pt x="477" y="26"/>
                  </a:lnTo>
                  <a:lnTo>
                    <a:pt x="472" y="24"/>
                  </a:lnTo>
                  <a:close/>
                  <a:moveTo>
                    <a:pt x="329" y="0"/>
                  </a:moveTo>
                  <a:lnTo>
                    <a:pt x="343" y="0"/>
                  </a:lnTo>
                  <a:lnTo>
                    <a:pt x="354" y="2"/>
                  </a:lnTo>
                  <a:lnTo>
                    <a:pt x="367" y="2"/>
                  </a:lnTo>
                  <a:lnTo>
                    <a:pt x="394" y="5"/>
                  </a:lnTo>
                  <a:lnTo>
                    <a:pt x="404" y="6"/>
                  </a:lnTo>
                  <a:lnTo>
                    <a:pt x="419" y="11"/>
                  </a:lnTo>
                  <a:lnTo>
                    <a:pt x="428" y="12"/>
                  </a:lnTo>
                  <a:lnTo>
                    <a:pt x="443" y="17"/>
                  </a:lnTo>
                  <a:lnTo>
                    <a:pt x="452" y="18"/>
                  </a:lnTo>
                  <a:lnTo>
                    <a:pt x="471" y="24"/>
                  </a:lnTo>
                  <a:lnTo>
                    <a:pt x="480" y="27"/>
                  </a:lnTo>
                  <a:lnTo>
                    <a:pt x="524" y="43"/>
                  </a:lnTo>
                  <a:lnTo>
                    <a:pt x="548" y="54"/>
                  </a:lnTo>
                  <a:lnTo>
                    <a:pt x="572" y="63"/>
                  </a:lnTo>
                  <a:lnTo>
                    <a:pt x="595" y="73"/>
                  </a:lnTo>
                  <a:lnTo>
                    <a:pt x="643" y="91"/>
                  </a:lnTo>
                  <a:lnTo>
                    <a:pt x="661" y="97"/>
                  </a:lnTo>
                  <a:lnTo>
                    <a:pt x="667" y="98"/>
                  </a:lnTo>
                  <a:lnTo>
                    <a:pt x="687" y="104"/>
                  </a:lnTo>
                  <a:lnTo>
                    <a:pt x="689" y="104"/>
                  </a:lnTo>
                  <a:lnTo>
                    <a:pt x="690" y="106"/>
                  </a:lnTo>
                  <a:lnTo>
                    <a:pt x="736" y="118"/>
                  </a:lnTo>
                  <a:lnTo>
                    <a:pt x="756" y="124"/>
                  </a:lnTo>
                  <a:lnTo>
                    <a:pt x="760" y="124"/>
                  </a:lnTo>
                  <a:lnTo>
                    <a:pt x="779" y="128"/>
                  </a:lnTo>
                  <a:lnTo>
                    <a:pt x="781" y="128"/>
                  </a:lnTo>
                  <a:lnTo>
                    <a:pt x="785" y="129"/>
                  </a:lnTo>
                  <a:lnTo>
                    <a:pt x="807" y="134"/>
                  </a:lnTo>
                  <a:lnTo>
                    <a:pt x="830" y="135"/>
                  </a:lnTo>
                  <a:lnTo>
                    <a:pt x="831" y="135"/>
                  </a:lnTo>
                  <a:lnTo>
                    <a:pt x="833" y="137"/>
                  </a:lnTo>
                  <a:lnTo>
                    <a:pt x="853" y="138"/>
                  </a:lnTo>
                  <a:lnTo>
                    <a:pt x="848" y="137"/>
                  </a:lnTo>
                  <a:lnTo>
                    <a:pt x="855" y="138"/>
                  </a:lnTo>
                  <a:lnTo>
                    <a:pt x="880" y="143"/>
                  </a:lnTo>
                  <a:lnTo>
                    <a:pt x="902" y="144"/>
                  </a:lnTo>
                  <a:lnTo>
                    <a:pt x="926" y="144"/>
                  </a:lnTo>
                  <a:lnTo>
                    <a:pt x="950" y="146"/>
                  </a:lnTo>
                  <a:lnTo>
                    <a:pt x="974" y="146"/>
                  </a:lnTo>
                  <a:lnTo>
                    <a:pt x="997" y="147"/>
                  </a:lnTo>
                  <a:lnTo>
                    <a:pt x="1177" y="147"/>
                  </a:lnTo>
                  <a:lnTo>
                    <a:pt x="1177" y="161"/>
                  </a:lnTo>
                  <a:lnTo>
                    <a:pt x="997" y="161"/>
                  </a:lnTo>
                  <a:lnTo>
                    <a:pt x="974" y="159"/>
                  </a:lnTo>
                  <a:lnTo>
                    <a:pt x="950" y="159"/>
                  </a:lnTo>
                  <a:lnTo>
                    <a:pt x="926" y="158"/>
                  </a:lnTo>
                  <a:lnTo>
                    <a:pt x="902" y="158"/>
                  </a:lnTo>
                  <a:lnTo>
                    <a:pt x="879" y="156"/>
                  </a:lnTo>
                  <a:lnTo>
                    <a:pt x="885" y="156"/>
                  </a:lnTo>
                  <a:lnTo>
                    <a:pt x="879" y="155"/>
                  </a:lnTo>
                  <a:lnTo>
                    <a:pt x="853" y="150"/>
                  </a:lnTo>
                  <a:lnTo>
                    <a:pt x="853" y="152"/>
                  </a:lnTo>
                  <a:lnTo>
                    <a:pt x="830" y="150"/>
                  </a:lnTo>
                  <a:lnTo>
                    <a:pt x="827" y="149"/>
                  </a:lnTo>
                  <a:lnTo>
                    <a:pt x="806" y="147"/>
                  </a:lnTo>
                  <a:lnTo>
                    <a:pt x="812" y="147"/>
                  </a:lnTo>
                  <a:lnTo>
                    <a:pt x="806" y="146"/>
                  </a:lnTo>
                  <a:lnTo>
                    <a:pt x="782" y="141"/>
                  </a:lnTo>
                  <a:lnTo>
                    <a:pt x="781" y="141"/>
                  </a:lnTo>
                  <a:lnTo>
                    <a:pt x="776" y="140"/>
                  </a:lnTo>
                  <a:lnTo>
                    <a:pt x="759" y="135"/>
                  </a:lnTo>
                  <a:lnTo>
                    <a:pt x="759" y="137"/>
                  </a:lnTo>
                  <a:lnTo>
                    <a:pt x="756" y="137"/>
                  </a:lnTo>
                  <a:lnTo>
                    <a:pt x="753" y="135"/>
                  </a:lnTo>
                  <a:lnTo>
                    <a:pt x="733" y="129"/>
                  </a:lnTo>
                  <a:lnTo>
                    <a:pt x="686" y="118"/>
                  </a:lnTo>
                  <a:lnTo>
                    <a:pt x="684" y="118"/>
                  </a:lnTo>
                  <a:lnTo>
                    <a:pt x="683" y="116"/>
                  </a:lnTo>
                  <a:lnTo>
                    <a:pt x="662" y="110"/>
                  </a:lnTo>
                  <a:lnTo>
                    <a:pt x="658" y="109"/>
                  </a:lnTo>
                  <a:lnTo>
                    <a:pt x="638" y="103"/>
                  </a:lnTo>
                  <a:lnTo>
                    <a:pt x="591" y="85"/>
                  </a:lnTo>
                  <a:lnTo>
                    <a:pt x="567" y="75"/>
                  </a:lnTo>
                  <a:lnTo>
                    <a:pt x="544" y="66"/>
                  </a:lnTo>
                  <a:lnTo>
                    <a:pt x="520" y="55"/>
                  </a:lnTo>
                  <a:lnTo>
                    <a:pt x="472" y="38"/>
                  </a:lnTo>
                  <a:lnTo>
                    <a:pt x="468" y="36"/>
                  </a:lnTo>
                  <a:lnTo>
                    <a:pt x="449" y="30"/>
                  </a:lnTo>
                  <a:lnTo>
                    <a:pt x="441" y="29"/>
                  </a:lnTo>
                  <a:lnTo>
                    <a:pt x="440" y="29"/>
                  </a:lnTo>
                  <a:lnTo>
                    <a:pt x="425" y="24"/>
                  </a:lnTo>
                  <a:lnTo>
                    <a:pt x="418" y="23"/>
                  </a:lnTo>
                  <a:lnTo>
                    <a:pt x="416" y="23"/>
                  </a:lnTo>
                  <a:lnTo>
                    <a:pt x="403" y="18"/>
                  </a:lnTo>
                  <a:lnTo>
                    <a:pt x="403" y="20"/>
                  </a:lnTo>
                  <a:lnTo>
                    <a:pt x="392" y="18"/>
                  </a:lnTo>
                  <a:lnTo>
                    <a:pt x="366" y="15"/>
                  </a:lnTo>
                  <a:lnTo>
                    <a:pt x="352" y="15"/>
                  </a:lnTo>
                  <a:lnTo>
                    <a:pt x="342" y="14"/>
                  </a:lnTo>
                  <a:lnTo>
                    <a:pt x="330" y="14"/>
                  </a:lnTo>
                  <a:lnTo>
                    <a:pt x="320" y="15"/>
                  </a:lnTo>
                  <a:lnTo>
                    <a:pt x="309" y="15"/>
                  </a:lnTo>
                  <a:lnTo>
                    <a:pt x="296" y="17"/>
                  </a:lnTo>
                  <a:lnTo>
                    <a:pt x="286" y="18"/>
                  </a:lnTo>
                  <a:lnTo>
                    <a:pt x="280" y="18"/>
                  </a:lnTo>
                  <a:lnTo>
                    <a:pt x="280" y="17"/>
                  </a:lnTo>
                  <a:lnTo>
                    <a:pt x="274" y="18"/>
                  </a:lnTo>
                  <a:lnTo>
                    <a:pt x="263" y="23"/>
                  </a:lnTo>
                  <a:lnTo>
                    <a:pt x="260" y="24"/>
                  </a:lnTo>
                  <a:lnTo>
                    <a:pt x="256" y="24"/>
                  </a:lnTo>
                  <a:lnTo>
                    <a:pt x="249" y="27"/>
                  </a:lnTo>
                  <a:lnTo>
                    <a:pt x="237" y="33"/>
                  </a:lnTo>
                  <a:lnTo>
                    <a:pt x="235" y="33"/>
                  </a:lnTo>
                  <a:lnTo>
                    <a:pt x="217" y="45"/>
                  </a:lnTo>
                  <a:lnTo>
                    <a:pt x="216" y="45"/>
                  </a:lnTo>
                  <a:lnTo>
                    <a:pt x="203" y="51"/>
                  </a:lnTo>
                  <a:lnTo>
                    <a:pt x="194" y="57"/>
                  </a:lnTo>
                  <a:lnTo>
                    <a:pt x="183" y="66"/>
                  </a:lnTo>
                  <a:lnTo>
                    <a:pt x="161" y="81"/>
                  </a:lnTo>
                  <a:lnTo>
                    <a:pt x="146" y="94"/>
                  </a:lnTo>
                  <a:lnTo>
                    <a:pt x="123" y="113"/>
                  </a:lnTo>
                  <a:lnTo>
                    <a:pt x="108" y="124"/>
                  </a:lnTo>
                  <a:lnTo>
                    <a:pt x="108" y="122"/>
                  </a:lnTo>
                  <a:lnTo>
                    <a:pt x="99" y="131"/>
                  </a:lnTo>
                  <a:lnTo>
                    <a:pt x="99" y="132"/>
                  </a:lnTo>
                  <a:lnTo>
                    <a:pt x="93" y="137"/>
                  </a:lnTo>
                  <a:lnTo>
                    <a:pt x="83" y="146"/>
                  </a:lnTo>
                  <a:lnTo>
                    <a:pt x="84" y="143"/>
                  </a:lnTo>
                  <a:lnTo>
                    <a:pt x="81" y="146"/>
                  </a:lnTo>
                  <a:lnTo>
                    <a:pt x="72" y="152"/>
                  </a:lnTo>
                  <a:lnTo>
                    <a:pt x="54" y="161"/>
                  </a:lnTo>
                  <a:lnTo>
                    <a:pt x="0" y="161"/>
                  </a:lnTo>
                  <a:lnTo>
                    <a:pt x="0" y="155"/>
                  </a:lnTo>
                  <a:lnTo>
                    <a:pt x="23" y="155"/>
                  </a:lnTo>
                  <a:lnTo>
                    <a:pt x="31" y="153"/>
                  </a:lnTo>
                  <a:lnTo>
                    <a:pt x="37" y="152"/>
                  </a:lnTo>
                  <a:lnTo>
                    <a:pt x="41" y="152"/>
                  </a:lnTo>
                  <a:lnTo>
                    <a:pt x="43" y="150"/>
                  </a:lnTo>
                  <a:lnTo>
                    <a:pt x="44" y="150"/>
                  </a:lnTo>
                  <a:lnTo>
                    <a:pt x="50" y="149"/>
                  </a:lnTo>
                  <a:lnTo>
                    <a:pt x="63" y="143"/>
                  </a:lnTo>
                  <a:lnTo>
                    <a:pt x="63" y="141"/>
                  </a:lnTo>
                  <a:lnTo>
                    <a:pt x="74" y="135"/>
                  </a:lnTo>
                  <a:lnTo>
                    <a:pt x="84" y="126"/>
                  </a:lnTo>
                  <a:lnTo>
                    <a:pt x="80" y="131"/>
                  </a:lnTo>
                  <a:lnTo>
                    <a:pt x="90" y="122"/>
                  </a:lnTo>
                  <a:lnTo>
                    <a:pt x="99" y="113"/>
                  </a:lnTo>
                  <a:lnTo>
                    <a:pt x="100" y="113"/>
                  </a:lnTo>
                  <a:lnTo>
                    <a:pt x="115" y="103"/>
                  </a:lnTo>
                  <a:lnTo>
                    <a:pt x="137" y="83"/>
                  </a:lnTo>
                  <a:lnTo>
                    <a:pt x="152" y="70"/>
                  </a:lnTo>
                  <a:lnTo>
                    <a:pt x="151" y="72"/>
                  </a:lnTo>
                  <a:lnTo>
                    <a:pt x="154" y="70"/>
                  </a:lnTo>
                  <a:lnTo>
                    <a:pt x="174" y="55"/>
                  </a:lnTo>
                  <a:lnTo>
                    <a:pt x="183" y="48"/>
                  </a:lnTo>
                  <a:lnTo>
                    <a:pt x="186" y="46"/>
                  </a:lnTo>
                  <a:lnTo>
                    <a:pt x="197" y="40"/>
                  </a:lnTo>
                  <a:lnTo>
                    <a:pt x="198" y="39"/>
                  </a:lnTo>
                  <a:lnTo>
                    <a:pt x="212" y="33"/>
                  </a:lnTo>
                  <a:lnTo>
                    <a:pt x="223" y="26"/>
                  </a:lnTo>
                  <a:lnTo>
                    <a:pt x="235" y="20"/>
                  </a:lnTo>
                  <a:lnTo>
                    <a:pt x="237" y="20"/>
                  </a:lnTo>
                  <a:lnTo>
                    <a:pt x="249" y="14"/>
                  </a:lnTo>
                  <a:lnTo>
                    <a:pt x="244" y="15"/>
                  </a:lnTo>
                  <a:lnTo>
                    <a:pt x="255" y="11"/>
                  </a:lnTo>
                  <a:lnTo>
                    <a:pt x="259" y="11"/>
                  </a:lnTo>
                  <a:lnTo>
                    <a:pt x="269" y="6"/>
                  </a:lnTo>
                  <a:lnTo>
                    <a:pt x="271" y="6"/>
                  </a:lnTo>
                  <a:lnTo>
                    <a:pt x="280" y="5"/>
                  </a:lnTo>
                  <a:lnTo>
                    <a:pt x="284" y="5"/>
                  </a:lnTo>
                  <a:lnTo>
                    <a:pt x="295" y="3"/>
                  </a:lnTo>
                  <a:lnTo>
                    <a:pt x="308" y="2"/>
                  </a:lnTo>
                  <a:lnTo>
                    <a:pt x="318" y="2"/>
                  </a:lnTo>
                  <a:lnTo>
                    <a:pt x="329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0" name="Line 654"/>
            <p:cNvSpPr>
              <a:spLocks noChangeShapeType="1"/>
            </p:cNvSpPr>
            <p:nvPr/>
          </p:nvSpPr>
          <p:spPr bwMode="auto">
            <a:xfrm>
              <a:off x="3370263" y="5969000"/>
              <a:ext cx="1588" cy="1588"/>
            </a:xfrm>
            <a:prstGeom prst="line">
              <a:avLst/>
            </a:prstGeom>
            <a:noFill/>
            <a:ln w="1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1" name="Freeform 655"/>
            <p:cNvSpPr>
              <a:spLocks/>
            </p:cNvSpPr>
            <p:nvPr/>
          </p:nvSpPr>
          <p:spPr bwMode="auto">
            <a:xfrm>
              <a:off x="3471863" y="5942013"/>
              <a:ext cx="112713" cy="1095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39" y="5"/>
                </a:cxn>
                <a:cxn ang="0">
                  <a:pos x="33" y="6"/>
                </a:cxn>
                <a:cxn ang="0">
                  <a:pos x="33" y="9"/>
                </a:cxn>
                <a:cxn ang="0">
                  <a:pos x="34" y="9"/>
                </a:cxn>
                <a:cxn ang="0">
                  <a:pos x="34" y="12"/>
                </a:cxn>
                <a:cxn ang="0">
                  <a:pos x="42" y="23"/>
                </a:cxn>
                <a:cxn ang="0">
                  <a:pos x="48" y="14"/>
                </a:cxn>
                <a:cxn ang="0">
                  <a:pos x="49" y="11"/>
                </a:cxn>
                <a:cxn ang="0">
                  <a:pos x="49" y="6"/>
                </a:cxn>
                <a:cxn ang="0">
                  <a:pos x="48" y="6"/>
                </a:cxn>
                <a:cxn ang="0">
                  <a:pos x="48" y="5"/>
                </a:cxn>
                <a:cxn ang="0">
                  <a:pos x="43" y="5"/>
                </a:cxn>
                <a:cxn ang="0">
                  <a:pos x="43" y="0"/>
                </a:cxn>
                <a:cxn ang="0">
                  <a:pos x="68" y="0"/>
                </a:cxn>
                <a:cxn ang="0">
                  <a:pos x="68" y="5"/>
                </a:cxn>
                <a:cxn ang="0">
                  <a:pos x="65" y="5"/>
                </a:cxn>
                <a:cxn ang="0">
                  <a:pos x="56" y="9"/>
                </a:cxn>
                <a:cxn ang="0">
                  <a:pos x="53" y="12"/>
                </a:cxn>
                <a:cxn ang="0">
                  <a:pos x="51" y="17"/>
                </a:cxn>
                <a:cxn ang="0">
                  <a:pos x="43" y="27"/>
                </a:cxn>
                <a:cxn ang="0">
                  <a:pos x="55" y="49"/>
                </a:cxn>
                <a:cxn ang="0">
                  <a:pos x="58" y="55"/>
                </a:cxn>
                <a:cxn ang="0">
                  <a:pos x="61" y="60"/>
                </a:cxn>
                <a:cxn ang="0">
                  <a:pos x="64" y="63"/>
                </a:cxn>
                <a:cxn ang="0">
                  <a:pos x="67" y="64"/>
                </a:cxn>
                <a:cxn ang="0">
                  <a:pos x="68" y="66"/>
                </a:cxn>
                <a:cxn ang="0">
                  <a:pos x="71" y="66"/>
                </a:cxn>
                <a:cxn ang="0">
                  <a:pos x="71" y="69"/>
                </a:cxn>
                <a:cxn ang="0">
                  <a:pos x="33" y="69"/>
                </a:cxn>
                <a:cxn ang="0">
                  <a:pos x="33" y="66"/>
                </a:cxn>
                <a:cxn ang="0">
                  <a:pos x="36" y="66"/>
                </a:cxn>
                <a:cxn ang="0">
                  <a:pos x="39" y="64"/>
                </a:cxn>
                <a:cxn ang="0">
                  <a:pos x="40" y="63"/>
                </a:cxn>
                <a:cxn ang="0">
                  <a:pos x="37" y="57"/>
                </a:cxn>
                <a:cxn ang="0">
                  <a:pos x="30" y="45"/>
                </a:cxn>
                <a:cxn ang="0">
                  <a:pos x="25" y="52"/>
                </a:cxn>
                <a:cxn ang="0">
                  <a:pos x="24" y="55"/>
                </a:cxn>
                <a:cxn ang="0">
                  <a:pos x="21" y="58"/>
                </a:cxn>
                <a:cxn ang="0">
                  <a:pos x="21" y="64"/>
                </a:cxn>
                <a:cxn ang="0">
                  <a:pos x="22" y="64"/>
                </a:cxn>
                <a:cxn ang="0">
                  <a:pos x="24" y="66"/>
                </a:cxn>
                <a:cxn ang="0">
                  <a:pos x="28" y="66"/>
                </a:cxn>
                <a:cxn ang="0">
                  <a:pos x="28" y="69"/>
                </a:cxn>
                <a:cxn ang="0">
                  <a:pos x="0" y="69"/>
                </a:cxn>
                <a:cxn ang="0">
                  <a:pos x="0" y="66"/>
                </a:cxn>
                <a:cxn ang="0">
                  <a:pos x="3" y="66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3" y="60"/>
                </a:cxn>
                <a:cxn ang="0">
                  <a:pos x="18" y="55"/>
                </a:cxn>
                <a:cxn ang="0">
                  <a:pos x="22" y="49"/>
                </a:cxn>
                <a:cxn ang="0">
                  <a:pos x="28" y="40"/>
                </a:cxn>
                <a:cxn ang="0">
                  <a:pos x="16" y="20"/>
                </a:cxn>
                <a:cxn ang="0">
                  <a:pos x="13" y="15"/>
                </a:cxn>
                <a:cxn ang="0">
                  <a:pos x="12" y="12"/>
                </a:cxn>
                <a:cxn ang="0">
                  <a:pos x="10" y="11"/>
                </a:cxn>
                <a:cxn ang="0">
                  <a:pos x="9" y="8"/>
                </a:cxn>
                <a:cxn ang="0">
                  <a:pos x="6" y="8"/>
                </a:cxn>
                <a:cxn ang="0">
                  <a:pos x="3" y="5"/>
                </a:cxn>
                <a:cxn ang="0">
                  <a:pos x="0" y="5"/>
                </a:cxn>
                <a:cxn ang="0">
                  <a:pos x="0" y="0"/>
                </a:cxn>
              </a:cxnLst>
              <a:rect l="0" t="0" r="r" b="b"/>
              <a:pathLst>
                <a:path w="71" h="69">
                  <a:moveTo>
                    <a:pt x="0" y="0"/>
                  </a:moveTo>
                  <a:lnTo>
                    <a:pt x="39" y="0"/>
                  </a:lnTo>
                  <a:lnTo>
                    <a:pt x="39" y="5"/>
                  </a:lnTo>
                  <a:lnTo>
                    <a:pt x="33" y="6"/>
                  </a:lnTo>
                  <a:lnTo>
                    <a:pt x="33" y="9"/>
                  </a:lnTo>
                  <a:lnTo>
                    <a:pt x="34" y="9"/>
                  </a:lnTo>
                  <a:lnTo>
                    <a:pt x="34" y="12"/>
                  </a:lnTo>
                  <a:lnTo>
                    <a:pt x="42" y="23"/>
                  </a:lnTo>
                  <a:lnTo>
                    <a:pt x="48" y="14"/>
                  </a:lnTo>
                  <a:lnTo>
                    <a:pt x="49" y="11"/>
                  </a:lnTo>
                  <a:lnTo>
                    <a:pt x="49" y="6"/>
                  </a:lnTo>
                  <a:lnTo>
                    <a:pt x="48" y="6"/>
                  </a:lnTo>
                  <a:lnTo>
                    <a:pt x="48" y="5"/>
                  </a:lnTo>
                  <a:lnTo>
                    <a:pt x="43" y="5"/>
                  </a:lnTo>
                  <a:lnTo>
                    <a:pt x="43" y="0"/>
                  </a:lnTo>
                  <a:lnTo>
                    <a:pt x="68" y="0"/>
                  </a:lnTo>
                  <a:lnTo>
                    <a:pt x="68" y="5"/>
                  </a:lnTo>
                  <a:lnTo>
                    <a:pt x="65" y="5"/>
                  </a:lnTo>
                  <a:lnTo>
                    <a:pt x="56" y="9"/>
                  </a:lnTo>
                  <a:lnTo>
                    <a:pt x="53" y="12"/>
                  </a:lnTo>
                  <a:lnTo>
                    <a:pt x="51" y="17"/>
                  </a:lnTo>
                  <a:lnTo>
                    <a:pt x="43" y="27"/>
                  </a:lnTo>
                  <a:lnTo>
                    <a:pt x="55" y="49"/>
                  </a:lnTo>
                  <a:lnTo>
                    <a:pt x="58" y="55"/>
                  </a:lnTo>
                  <a:lnTo>
                    <a:pt x="61" y="60"/>
                  </a:lnTo>
                  <a:lnTo>
                    <a:pt x="64" y="63"/>
                  </a:lnTo>
                  <a:lnTo>
                    <a:pt x="67" y="64"/>
                  </a:lnTo>
                  <a:lnTo>
                    <a:pt x="68" y="66"/>
                  </a:lnTo>
                  <a:lnTo>
                    <a:pt x="71" y="66"/>
                  </a:lnTo>
                  <a:lnTo>
                    <a:pt x="71" y="69"/>
                  </a:lnTo>
                  <a:lnTo>
                    <a:pt x="33" y="69"/>
                  </a:lnTo>
                  <a:lnTo>
                    <a:pt x="33" y="66"/>
                  </a:lnTo>
                  <a:lnTo>
                    <a:pt x="36" y="66"/>
                  </a:lnTo>
                  <a:lnTo>
                    <a:pt x="39" y="64"/>
                  </a:lnTo>
                  <a:lnTo>
                    <a:pt x="40" y="63"/>
                  </a:lnTo>
                  <a:lnTo>
                    <a:pt x="37" y="57"/>
                  </a:lnTo>
                  <a:lnTo>
                    <a:pt x="30" y="45"/>
                  </a:lnTo>
                  <a:lnTo>
                    <a:pt x="25" y="52"/>
                  </a:lnTo>
                  <a:lnTo>
                    <a:pt x="24" y="55"/>
                  </a:lnTo>
                  <a:lnTo>
                    <a:pt x="21" y="58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8" y="66"/>
                  </a:lnTo>
                  <a:lnTo>
                    <a:pt x="28" y="69"/>
                  </a:lnTo>
                  <a:lnTo>
                    <a:pt x="0" y="69"/>
                  </a:lnTo>
                  <a:lnTo>
                    <a:pt x="0" y="66"/>
                  </a:lnTo>
                  <a:lnTo>
                    <a:pt x="3" y="66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3" y="60"/>
                  </a:lnTo>
                  <a:lnTo>
                    <a:pt x="18" y="55"/>
                  </a:lnTo>
                  <a:lnTo>
                    <a:pt x="22" y="49"/>
                  </a:lnTo>
                  <a:lnTo>
                    <a:pt x="28" y="40"/>
                  </a:lnTo>
                  <a:lnTo>
                    <a:pt x="16" y="20"/>
                  </a:lnTo>
                  <a:lnTo>
                    <a:pt x="13" y="15"/>
                  </a:lnTo>
                  <a:lnTo>
                    <a:pt x="12" y="12"/>
                  </a:lnTo>
                  <a:lnTo>
                    <a:pt x="10" y="11"/>
                  </a:lnTo>
                  <a:lnTo>
                    <a:pt x="9" y="8"/>
                  </a:lnTo>
                  <a:lnTo>
                    <a:pt x="6" y="8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442" name="TextBox 441"/>
          <p:cNvSpPr txBox="1"/>
          <p:nvPr/>
        </p:nvSpPr>
        <p:spPr>
          <a:xfrm>
            <a:off x="1641474" y="533400"/>
            <a:ext cx="186372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 smtClean="0">
                <a:latin typeface="Arial"/>
              </a:rPr>
              <a:t>g</a:t>
            </a:r>
            <a:r>
              <a:rPr lang="en-US" sz="2000" baseline="-25000" dirty="0" smtClean="0">
                <a:latin typeface="Comic Sans MS"/>
              </a:rPr>
              <a:t>1T </a:t>
            </a:r>
            <a:r>
              <a:rPr lang="en-US" sz="2000" baseline="30000" dirty="0" smtClean="0">
                <a:latin typeface="Comic Sans MS"/>
              </a:rPr>
              <a:t>(1)</a:t>
            </a:r>
            <a:endParaRPr lang="en-US" sz="2000" baseline="30000" dirty="0">
              <a:latin typeface="Comic Sans MS"/>
            </a:endParaRPr>
          </a:p>
        </p:txBody>
      </p:sp>
      <p:grpSp>
        <p:nvGrpSpPr>
          <p:cNvPr id="6" name="Group 1256"/>
          <p:cNvGrpSpPr>
            <a:grpSpLocks noChangeAspect="1"/>
          </p:cNvGrpSpPr>
          <p:nvPr/>
        </p:nvGrpSpPr>
        <p:grpSpPr>
          <a:xfrm>
            <a:off x="3779838" y="712848"/>
            <a:ext cx="2209721" cy="2166605"/>
            <a:chOff x="3779838" y="3817938"/>
            <a:chExt cx="2278063" cy="2233613"/>
          </a:xfrm>
        </p:grpSpPr>
        <p:sp>
          <p:nvSpPr>
            <p:cNvPr id="444" name="Rectangle 664"/>
            <p:cNvSpPr>
              <a:spLocks noChangeArrowheads="1"/>
            </p:cNvSpPr>
            <p:nvPr/>
          </p:nvSpPr>
          <p:spPr bwMode="auto">
            <a:xfrm>
              <a:off x="4144963" y="4043363"/>
              <a:ext cx="1868488" cy="1812925"/>
            </a:xfrm>
            <a:prstGeom prst="rect">
              <a:avLst/>
            </a:prstGeom>
            <a:noFill/>
            <a:ln w="9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5" name="Line 665"/>
            <p:cNvSpPr>
              <a:spLocks noChangeShapeType="1"/>
            </p:cNvSpPr>
            <p:nvPr/>
          </p:nvSpPr>
          <p:spPr bwMode="auto">
            <a:xfrm flipV="1">
              <a:off x="4144963" y="4043363"/>
              <a:ext cx="1588" cy="181292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6" name="Line 666"/>
            <p:cNvSpPr>
              <a:spLocks noChangeShapeType="1"/>
            </p:cNvSpPr>
            <p:nvPr/>
          </p:nvSpPr>
          <p:spPr bwMode="auto">
            <a:xfrm flipH="1">
              <a:off x="4144963" y="5856288"/>
              <a:ext cx="52388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7" name="Line 667"/>
            <p:cNvSpPr>
              <a:spLocks noChangeShapeType="1"/>
            </p:cNvSpPr>
            <p:nvPr/>
          </p:nvSpPr>
          <p:spPr bwMode="auto">
            <a:xfrm flipH="1">
              <a:off x="4144963" y="5765800"/>
              <a:ext cx="23813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8" name="Line 668"/>
            <p:cNvSpPr>
              <a:spLocks noChangeShapeType="1"/>
            </p:cNvSpPr>
            <p:nvPr/>
          </p:nvSpPr>
          <p:spPr bwMode="auto">
            <a:xfrm flipH="1">
              <a:off x="4144963" y="5672138"/>
              <a:ext cx="23813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9" name="Line 669"/>
            <p:cNvSpPr>
              <a:spLocks noChangeShapeType="1"/>
            </p:cNvSpPr>
            <p:nvPr/>
          </p:nvSpPr>
          <p:spPr bwMode="auto">
            <a:xfrm flipH="1">
              <a:off x="4144963" y="5584825"/>
              <a:ext cx="23813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0" name="Line 670"/>
            <p:cNvSpPr>
              <a:spLocks noChangeShapeType="1"/>
            </p:cNvSpPr>
            <p:nvPr/>
          </p:nvSpPr>
          <p:spPr bwMode="auto">
            <a:xfrm flipH="1">
              <a:off x="4144963" y="5491163"/>
              <a:ext cx="23813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1" name="Line 671"/>
            <p:cNvSpPr>
              <a:spLocks noChangeShapeType="1"/>
            </p:cNvSpPr>
            <p:nvPr/>
          </p:nvSpPr>
          <p:spPr bwMode="auto">
            <a:xfrm flipH="1">
              <a:off x="4144963" y="5403850"/>
              <a:ext cx="52388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2" name="Line 672"/>
            <p:cNvSpPr>
              <a:spLocks noChangeShapeType="1"/>
            </p:cNvSpPr>
            <p:nvPr/>
          </p:nvSpPr>
          <p:spPr bwMode="auto">
            <a:xfrm flipH="1">
              <a:off x="4144963" y="5314950"/>
              <a:ext cx="23813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3" name="Line 673"/>
            <p:cNvSpPr>
              <a:spLocks noChangeShapeType="1"/>
            </p:cNvSpPr>
            <p:nvPr/>
          </p:nvSpPr>
          <p:spPr bwMode="auto">
            <a:xfrm flipH="1">
              <a:off x="4144963" y="5219700"/>
              <a:ext cx="23813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4" name="Line 674"/>
            <p:cNvSpPr>
              <a:spLocks noChangeShapeType="1"/>
            </p:cNvSpPr>
            <p:nvPr/>
          </p:nvSpPr>
          <p:spPr bwMode="auto">
            <a:xfrm flipH="1">
              <a:off x="4144963" y="5132388"/>
              <a:ext cx="23813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5" name="Line 675"/>
            <p:cNvSpPr>
              <a:spLocks noChangeShapeType="1"/>
            </p:cNvSpPr>
            <p:nvPr/>
          </p:nvSpPr>
          <p:spPr bwMode="auto">
            <a:xfrm flipH="1">
              <a:off x="4144963" y="5038725"/>
              <a:ext cx="23813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6" name="Line 676"/>
            <p:cNvSpPr>
              <a:spLocks noChangeShapeType="1"/>
            </p:cNvSpPr>
            <p:nvPr/>
          </p:nvSpPr>
          <p:spPr bwMode="auto">
            <a:xfrm flipH="1">
              <a:off x="4144963" y="4949825"/>
              <a:ext cx="52388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7" name="Line 677"/>
            <p:cNvSpPr>
              <a:spLocks noChangeShapeType="1"/>
            </p:cNvSpPr>
            <p:nvPr/>
          </p:nvSpPr>
          <p:spPr bwMode="auto">
            <a:xfrm flipH="1">
              <a:off x="4144963" y="4857750"/>
              <a:ext cx="23813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8" name="Line 678"/>
            <p:cNvSpPr>
              <a:spLocks noChangeShapeType="1"/>
            </p:cNvSpPr>
            <p:nvPr/>
          </p:nvSpPr>
          <p:spPr bwMode="auto">
            <a:xfrm flipH="1">
              <a:off x="4144963" y="4768850"/>
              <a:ext cx="23813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9" name="Line 679"/>
            <p:cNvSpPr>
              <a:spLocks noChangeShapeType="1"/>
            </p:cNvSpPr>
            <p:nvPr/>
          </p:nvSpPr>
          <p:spPr bwMode="auto">
            <a:xfrm flipH="1">
              <a:off x="4144963" y="4676775"/>
              <a:ext cx="23813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0" name="Line 680"/>
            <p:cNvSpPr>
              <a:spLocks noChangeShapeType="1"/>
            </p:cNvSpPr>
            <p:nvPr/>
          </p:nvSpPr>
          <p:spPr bwMode="auto">
            <a:xfrm flipH="1">
              <a:off x="4144963" y="4586288"/>
              <a:ext cx="23813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1" name="Line 681"/>
            <p:cNvSpPr>
              <a:spLocks noChangeShapeType="1"/>
            </p:cNvSpPr>
            <p:nvPr/>
          </p:nvSpPr>
          <p:spPr bwMode="auto">
            <a:xfrm flipH="1">
              <a:off x="4144963" y="4495800"/>
              <a:ext cx="52388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2" name="Line 682"/>
            <p:cNvSpPr>
              <a:spLocks noChangeShapeType="1"/>
            </p:cNvSpPr>
            <p:nvPr/>
          </p:nvSpPr>
          <p:spPr bwMode="auto">
            <a:xfrm flipH="1">
              <a:off x="4144963" y="4405313"/>
              <a:ext cx="23813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3" name="Line 683"/>
            <p:cNvSpPr>
              <a:spLocks noChangeShapeType="1"/>
            </p:cNvSpPr>
            <p:nvPr/>
          </p:nvSpPr>
          <p:spPr bwMode="auto">
            <a:xfrm flipH="1">
              <a:off x="4144963" y="4314825"/>
              <a:ext cx="23813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4" name="Line 684"/>
            <p:cNvSpPr>
              <a:spLocks noChangeShapeType="1"/>
            </p:cNvSpPr>
            <p:nvPr/>
          </p:nvSpPr>
          <p:spPr bwMode="auto">
            <a:xfrm flipH="1">
              <a:off x="4144963" y="4224338"/>
              <a:ext cx="23813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5" name="Line 685"/>
            <p:cNvSpPr>
              <a:spLocks noChangeShapeType="1"/>
            </p:cNvSpPr>
            <p:nvPr/>
          </p:nvSpPr>
          <p:spPr bwMode="auto">
            <a:xfrm flipH="1">
              <a:off x="4144963" y="4135438"/>
              <a:ext cx="23813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6" name="Line 686"/>
            <p:cNvSpPr>
              <a:spLocks noChangeShapeType="1"/>
            </p:cNvSpPr>
            <p:nvPr/>
          </p:nvSpPr>
          <p:spPr bwMode="auto">
            <a:xfrm flipH="1">
              <a:off x="4144963" y="4043363"/>
              <a:ext cx="52388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7" name="Rectangle 687"/>
            <p:cNvSpPr>
              <a:spLocks noChangeArrowheads="1"/>
            </p:cNvSpPr>
            <p:nvPr/>
          </p:nvSpPr>
          <p:spPr bwMode="auto">
            <a:xfrm>
              <a:off x="3779838" y="5868988"/>
              <a:ext cx="53975" cy="190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8" name="Freeform 688"/>
            <p:cNvSpPr>
              <a:spLocks noEditPoints="1"/>
            </p:cNvSpPr>
            <p:nvPr/>
          </p:nvSpPr>
          <p:spPr bwMode="auto">
            <a:xfrm>
              <a:off x="3846513" y="5788025"/>
              <a:ext cx="87313" cy="138113"/>
            </a:xfrm>
            <a:custGeom>
              <a:avLst/>
              <a:gdLst/>
              <a:ahLst/>
              <a:cxnLst>
                <a:cxn ang="0">
                  <a:pos x="55" y="43"/>
                </a:cxn>
                <a:cxn ang="0">
                  <a:pos x="50" y="66"/>
                </a:cxn>
                <a:cxn ang="0">
                  <a:pos x="47" y="75"/>
                </a:cxn>
                <a:cxn ang="0">
                  <a:pos x="46" y="78"/>
                </a:cxn>
                <a:cxn ang="0">
                  <a:pos x="37" y="84"/>
                </a:cxn>
                <a:cxn ang="0">
                  <a:pos x="35" y="86"/>
                </a:cxn>
                <a:cxn ang="0">
                  <a:pos x="32" y="87"/>
                </a:cxn>
                <a:cxn ang="0">
                  <a:pos x="24" y="87"/>
                </a:cxn>
                <a:cxn ang="0">
                  <a:pos x="19" y="86"/>
                </a:cxn>
                <a:cxn ang="0">
                  <a:pos x="16" y="84"/>
                </a:cxn>
                <a:cxn ang="0">
                  <a:pos x="12" y="80"/>
                </a:cxn>
                <a:cxn ang="0">
                  <a:pos x="9" y="75"/>
                </a:cxn>
                <a:cxn ang="0">
                  <a:pos x="6" y="72"/>
                </a:cxn>
                <a:cxn ang="0">
                  <a:pos x="4" y="68"/>
                </a:cxn>
                <a:cxn ang="0">
                  <a:pos x="3" y="65"/>
                </a:cxn>
                <a:cxn ang="0">
                  <a:pos x="0" y="44"/>
                </a:cxn>
                <a:cxn ang="0">
                  <a:pos x="4" y="19"/>
                </a:cxn>
                <a:cxn ang="0">
                  <a:pos x="7" y="13"/>
                </a:cxn>
                <a:cxn ang="0">
                  <a:pos x="13" y="4"/>
                </a:cxn>
                <a:cxn ang="0">
                  <a:pos x="18" y="1"/>
                </a:cxn>
                <a:cxn ang="0">
                  <a:pos x="22" y="0"/>
                </a:cxn>
                <a:cxn ang="0">
                  <a:pos x="32" y="0"/>
                </a:cxn>
                <a:cxn ang="0">
                  <a:pos x="37" y="1"/>
                </a:cxn>
                <a:cxn ang="0">
                  <a:pos x="41" y="4"/>
                </a:cxn>
                <a:cxn ang="0">
                  <a:pos x="50" y="17"/>
                </a:cxn>
                <a:cxn ang="0">
                  <a:pos x="53" y="31"/>
                </a:cxn>
                <a:cxn ang="0">
                  <a:pos x="55" y="43"/>
                </a:cxn>
                <a:cxn ang="0">
                  <a:pos x="35" y="43"/>
                </a:cxn>
                <a:cxn ang="0">
                  <a:pos x="35" y="11"/>
                </a:cxn>
                <a:cxn ang="0">
                  <a:pos x="32" y="6"/>
                </a:cxn>
                <a:cxn ang="0">
                  <a:pos x="31" y="4"/>
                </a:cxn>
                <a:cxn ang="0">
                  <a:pos x="24" y="4"/>
                </a:cxn>
                <a:cxn ang="0">
                  <a:pos x="22" y="7"/>
                </a:cxn>
                <a:cxn ang="0">
                  <a:pos x="21" y="8"/>
                </a:cxn>
                <a:cxn ang="0">
                  <a:pos x="21" y="13"/>
                </a:cxn>
                <a:cxn ang="0">
                  <a:pos x="19" y="19"/>
                </a:cxn>
                <a:cxn ang="0">
                  <a:pos x="19" y="71"/>
                </a:cxn>
                <a:cxn ang="0">
                  <a:pos x="21" y="75"/>
                </a:cxn>
                <a:cxn ang="0">
                  <a:pos x="21" y="78"/>
                </a:cxn>
                <a:cxn ang="0">
                  <a:pos x="25" y="83"/>
                </a:cxn>
                <a:cxn ang="0">
                  <a:pos x="29" y="83"/>
                </a:cxn>
                <a:cxn ang="0">
                  <a:pos x="34" y="78"/>
                </a:cxn>
                <a:cxn ang="0">
                  <a:pos x="35" y="74"/>
                </a:cxn>
                <a:cxn ang="0">
                  <a:pos x="35" y="69"/>
                </a:cxn>
                <a:cxn ang="0">
                  <a:pos x="35" y="43"/>
                </a:cxn>
              </a:cxnLst>
              <a:rect l="0" t="0" r="r" b="b"/>
              <a:pathLst>
                <a:path w="55" h="87">
                  <a:moveTo>
                    <a:pt x="55" y="43"/>
                  </a:moveTo>
                  <a:lnTo>
                    <a:pt x="50" y="66"/>
                  </a:lnTo>
                  <a:lnTo>
                    <a:pt x="47" y="75"/>
                  </a:lnTo>
                  <a:lnTo>
                    <a:pt x="46" y="78"/>
                  </a:lnTo>
                  <a:lnTo>
                    <a:pt x="37" y="84"/>
                  </a:lnTo>
                  <a:lnTo>
                    <a:pt x="35" y="86"/>
                  </a:lnTo>
                  <a:lnTo>
                    <a:pt x="32" y="87"/>
                  </a:lnTo>
                  <a:lnTo>
                    <a:pt x="24" y="87"/>
                  </a:lnTo>
                  <a:lnTo>
                    <a:pt x="19" y="86"/>
                  </a:lnTo>
                  <a:lnTo>
                    <a:pt x="16" y="84"/>
                  </a:lnTo>
                  <a:lnTo>
                    <a:pt x="12" y="80"/>
                  </a:lnTo>
                  <a:lnTo>
                    <a:pt x="9" y="75"/>
                  </a:lnTo>
                  <a:lnTo>
                    <a:pt x="6" y="72"/>
                  </a:lnTo>
                  <a:lnTo>
                    <a:pt x="4" y="68"/>
                  </a:lnTo>
                  <a:lnTo>
                    <a:pt x="3" y="65"/>
                  </a:lnTo>
                  <a:lnTo>
                    <a:pt x="0" y="44"/>
                  </a:lnTo>
                  <a:lnTo>
                    <a:pt x="4" y="19"/>
                  </a:lnTo>
                  <a:lnTo>
                    <a:pt x="7" y="13"/>
                  </a:lnTo>
                  <a:lnTo>
                    <a:pt x="13" y="4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32" y="0"/>
                  </a:lnTo>
                  <a:lnTo>
                    <a:pt x="37" y="1"/>
                  </a:lnTo>
                  <a:lnTo>
                    <a:pt x="41" y="4"/>
                  </a:lnTo>
                  <a:lnTo>
                    <a:pt x="50" y="17"/>
                  </a:lnTo>
                  <a:lnTo>
                    <a:pt x="53" y="31"/>
                  </a:lnTo>
                  <a:lnTo>
                    <a:pt x="55" y="43"/>
                  </a:lnTo>
                  <a:close/>
                  <a:moveTo>
                    <a:pt x="35" y="43"/>
                  </a:moveTo>
                  <a:lnTo>
                    <a:pt x="35" y="11"/>
                  </a:lnTo>
                  <a:lnTo>
                    <a:pt x="32" y="6"/>
                  </a:lnTo>
                  <a:lnTo>
                    <a:pt x="31" y="4"/>
                  </a:lnTo>
                  <a:lnTo>
                    <a:pt x="24" y="4"/>
                  </a:lnTo>
                  <a:lnTo>
                    <a:pt x="22" y="7"/>
                  </a:lnTo>
                  <a:lnTo>
                    <a:pt x="21" y="8"/>
                  </a:lnTo>
                  <a:lnTo>
                    <a:pt x="21" y="13"/>
                  </a:lnTo>
                  <a:lnTo>
                    <a:pt x="19" y="19"/>
                  </a:lnTo>
                  <a:lnTo>
                    <a:pt x="19" y="71"/>
                  </a:lnTo>
                  <a:lnTo>
                    <a:pt x="21" y="75"/>
                  </a:lnTo>
                  <a:lnTo>
                    <a:pt x="21" y="78"/>
                  </a:lnTo>
                  <a:lnTo>
                    <a:pt x="25" y="83"/>
                  </a:lnTo>
                  <a:lnTo>
                    <a:pt x="29" y="83"/>
                  </a:lnTo>
                  <a:lnTo>
                    <a:pt x="34" y="78"/>
                  </a:lnTo>
                  <a:lnTo>
                    <a:pt x="35" y="74"/>
                  </a:lnTo>
                  <a:lnTo>
                    <a:pt x="35" y="69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9" name="Freeform 689"/>
            <p:cNvSpPr>
              <a:spLocks/>
            </p:cNvSpPr>
            <p:nvPr/>
          </p:nvSpPr>
          <p:spPr bwMode="auto">
            <a:xfrm>
              <a:off x="3949700" y="5892800"/>
              <a:ext cx="33338" cy="33338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8" y="3"/>
                </a:cxn>
                <a:cxn ang="0">
                  <a:pos x="19" y="6"/>
                </a:cxn>
                <a:cxn ang="0">
                  <a:pos x="19" y="8"/>
                </a:cxn>
                <a:cxn ang="0">
                  <a:pos x="21" y="12"/>
                </a:cxn>
                <a:cxn ang="0">
                  <a:pos x="18" y="18"/>
                </a:cxn>
                <a:cxn ang="0">
                  <a:pos x="16" y="20"/>
                </a:cxn>
                <a:cxn ang="0">
                  <a:pos x="13" y="21"/>
                </a:cxn>
                <a:cxn ang="0">
                  <a:pos x="7" y="21"/>
                </a:cxn>
                <a:cxn ang="0">
                  <a:pos x="5" y="20"/>
                </a:cxn>
                <a:cxn ang="0">
                  <a:pos x="2" y="17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3" y="3"/>
                </a:cxn>
                <a:cxn ang="0">
                  <a:pos x="5" y="2"/>
                </a:cxn>
                <a:cxn ang="0">
                  <a:pos x="7" y="2"/>
                </a:cxn>
                <a:cxn ang="0">
                  <a:pos x="9" y="0"/>
                </a:cxn>
              </a:cxnLst>
              <a:rect l="0" t="0" r="r" b="b"/>
              <a:pathLst>
                <a:path w="21" h="21">
                  <a:moveTo>
                    <a:pt x="9" y="0"/>
                  </a:moveTo>
                  <a:lnTo>
                    <a:pt x="18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21" y="12"/>
                  </a:lnTo>
                  <a:lnTo>
                    <a:pt x="18" y="18"/>
                  </a:lnTo>
                  <a:lnTo>
                    <a:pt x="16" y="20"/>
                  </a:lnTo>
                  <a:lnTo>
                    <a:pt x="13" y="21"/>
                  </a:lnTo>
                  <a:lnTo>
                    <a:pt x="7" y="21"/>
                  </a:lnTo>
                  <a:lnTo>
                    <a:pt x="5" y="20"/>
                  </a:lnTo>
                  <a:lnTo>
                    <a:pt x="2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3" y="3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0" name="Freeform 690"/>
            <p:cNvSpPr>
              <a:spLocks noEditPoints="1"/>
            </p:cNvSpPr>
            <p:nvPr/>
          </p:nvSpPr>
          <p:spPr bwMode="auto">
            <a:xfrm>
              <a:off x="3998913" y="5788025"/>
              <a:ext cx="85725" cy="136525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39" y="0"/>
                </a:cxn>
                <a:cxn ang="0">
                  <a:pos x="46" y="0"/>
                </a:cxn>
                <a:cxn ang="0">
                  <a:pos x="46" y="54"/>
                </a:cxn>
                <a:cxn ang="0">
                  <a:pos x="54" y="54"/>
                </a:cxn>
                <a:cxn ang="0">
                  <a:pos x="54" y="66"/>
                </a:cxn>
                <a:cxn ang="0">
                  <a:pos x="46" y="66"/>
                </a:cxn>
                <a:cxn ang="0">
                  <a:pos x="46" y="86"/>
                </a:cxn>
                <a:cxn ang="0">
                  <a:pos x="27" y="86"/>
                </a:cxn>
                <a:cxn ang="0">
                  <a:pos x="27" y="66"/>
                </a:cxn>
                <a:cxn ang="0">
                  <a:pos x="0" y="66"/>
                </a:cxn>
                <a:cxn ang="0">
                  <a:pos x="0" y="54"/>
                </a:cxn>
                <a:cxn ang="0">
                  <a:pos x="3" y="54"/>
                </a:cxn>
                <a:cxn ang="0">
                  <a:pos x="27" y="54"/>
                </a:cxn>
                <a:cxn ang="0">
                  <a:pos x="27" y="20"/>
                </a:cxn>
                <a:cxn ang="0">
                  <a:pos x="3" y="54"/>
                </a:cxn>
              </a:cxnLst>
              <a:rect l="0" t="0" r="r" b="b"/>
              <a:pathLst>
                <a:path w="54" h="86">
                  <a:moveTo>
                    <a:pt x="0" y="54"/>
                  </a:moveTo>
                  <a:lnTo>
                    <a:pt x="39" y="0"/>
                  </a:lnTo>
                  <a:lnTo>
                    <a:pt x="46" y="0"/>
                  </a:lnTo>
                  <a:lnTo>
                    <a:pt x="46" y="54"/>
                  </a:lnTo>
                  <a:lnTo>
                    <a:pt x="54" y="54"/>
                  </a:lnTo>
                  <a:lnTo>
                    <a:pt x="54" y="66"/>
                  </a:lnTo>
                  <a:lnTo>
                    <a:pt x="46" y="66"/>
                  </a:lnTo>
                  <a:lnTo>
                    <a:pt x="46" y="86"/>
                  </a:lnTo>
                  <a:lnTo>
                    <a:pt x="27" y="86"/>
                  </a:lnTo>
                  <a:lnTo>
                    <a:pt x="27" y="66"/>
                  </a:lnTo>
                  <a:lnTo>
                    <a:pt x="0" y="66"/>
                  </a:lnTo>
                  <a:lnTo>
                    <a:pt x="0" y="54"/>
                  </a:lnTo>
                  <a:close/>
                  <a:moveTo>
                    <a:pt x="3" y="54"/>
                  </a:moveTo>
                  <a:lnTo>
                    <a:pt x="27" y="54"/>
                  </a:lnTo>
                  <a:lnTo>
                    <a:pt x="27" y="20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1" name="Rectangle 691"/>
            <p:cNvSpPr>
              <a:spLocks noChangeArrowheads="1"/>
            </p:cNvSpPr>
            <p:nvPr/>
          </p:nvSpPr>
          <p:spPr bwMode="auto">
            <a:xfrm>
              <a:off x="3779838" y="5418138"/>
              <a:ext cx="53975" cy="190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2" name="Freeform 692"/>
            <p:cNvSpPr>
              <a:spLocks noEditPoints="1"/>
            </p:cNvSpPr>
            <p:nvPr/>
          </p:nvSpPr>
          <p:spPr bwMode="auto">
            <a:xfrm>
              <a:off x="3846513" y="5335588"/>
              <a:ext cx="87313" cy="138113"/>
            </a:xfrm>
            <a:custGeom>
              <a:avLst/>
              <a:gdLst/>
              <a:ahLst/>
              <a:cxnLst>
                <a:cxn ang="0">
                  <a:pos x="55" y="43"/>
                </a:cxn>
                <a:cxn ang="0">
                  <a:pos x="50" y="67"/>
                </a:cxn>
                <a:cxn ang="0">
                  <a:pos x="47" y="76"/>
                </a:cxn>
                <a:cxn ang="0">
                  <a:pos x="46" y="79"/>
                </a:cxn>
                <a:cxn ang="0">
                  <a:pos x="37" y="84"/>
                </a:cxn>
                <a:cxn ang="0">
                  <a:pos x="35" y="86"/>
                </a:cxn>
                <a:cxn ang="0">
                  <a:pos x="32" y="87"/>
                </a:cxn>
                <a:cxn ang="0">
                  <a:pos x="24" y="87"/>
                </a:cxn>
                <a:cxn ang="0">
                  <a:pos x="19" y="86"/>
                </a:cxn>
                <a:cxn ang="0">
                  <a:pos x="16" y="84"/>
                </a:cxn>
                <a:cxn ang="0">
                  <a:pos x="12" y="80"/>
                </a:cxn>
                <a:cxn ang="0">
                  <a:pos x="9" y="76"/>
                </a:cxn>
                <a:cxn ang="0">
                  <a:pos x="6" y="73"/>
                </a:cxn>
                <a:cxn ang="0">
                  <a:pos x="4" y="68"/>
                </a:cxn>
                <a:cxn ang="0">
                  <a:pos x="3" y="65"/>
                </a:cxn>
                <a:cxn ang="0">
                  <a:pos x="0" y="44"/>
                </a:cxn>
                <a:cxn ang="0">
                  <a:pos x="4" y="19"/>
                </a:cxn>
                <a:cxn ang="0">
                  <a:pos x="7" y="13"/>
                </a:cxn>
                <a:cxn ang="0">
                  <a:pos x="13" y="4"/>
                </a:cxn>
                <a:cxn ang="0">
                  <a:pos x="18" y="1"/>
                </a:cxn>
                <a:cxn ang="0">
                  <a:pos x="22" y="0"/>
                </a:cxn>
                <a:cxn ang="0">
                  <a:pos x="32" y="0"/>
                </a:cxn>
                <a:cxn ang="0">
                  <a:pos x="37" y="1"/>
                </a:cxn>
                <a:cxn ang="0">
                  <a:pos x="41" y="4"/>
                </a:cxn>
                <a:cxn ang="0">
                  <a:pos x="50" y="18"/>
                </a:cxn>
                <a:cxn ang="0">
                  <a:pos x="53" y="31"/>
                </a:cxn>
                <a:cxn ang="0">
                  <a:pos x="55" y="43"/>
                </a:cxn>
                <a:cxn ang="0">
                  <a:pos x="35" y="43"/>
                </a:cxn>
                <a:cxn ang="0">
                  <a:pos x="35" y="12"/>
                </a:cxn>
                <a:cxn ang="0">
                  <a:pos x="32" y="6"/>
                </a:cxn>
                <a:cxn ang="0">
                  <a:pos x="31" y="4"/>
                </a:cxn>
                <a:cxn ang="0">
                  <a:pos x="24" y="4"/>
                </a:cxn>
                <a:cxn ang="0">
                  <a:pos x="22" y="7"/>
                </a:cxn>
                <a:cxn ang="0">
                  <a:pos x="21" y="9"/>
                </a:cxn>
                <a:cxn ang="0">
                  <a:pos x="21" y="13"/>
                </a:cxn>
                <a:cxn ang="0">
                  <a:pos x="19" y="19"/>
                </a:cxn>
                <a:cxn ang="0">
                  <a:pos x="19" y="71"/>
                </a:cxn>
                <a:cxn ang="0">
                  <a:pos x="21" y="76"/>
                </a:cxn>
                <a:cxn ang="0">
                  <a:pos x="21" y="79"/>
                </a:cxn>
                <a:cxn ang="0">
                  <a:pos x="25" y="83"/>
                </a:cxn>
                <a:cxn ang="0">
                  <a:pos x="29" y="83"/>
                </a:cxn>
                <a:cxn ang="0">
                  <a:pos x="34" y="79"/>
                </a:cxn>
                <a:cxn ang="0">
                  <a:pos x="35" y="74"/>
                </a:cxn>
                <a:cxn ang="0">
                  <a:pos x="35" y="70"/>
                </a:cxn>
                <a:cxn ang="0">
                  <a:pos x="35" y="43"/>
                </a:cxn>
              </a:cxnLst>
              <a:rect l="0" t="0" r="r" b="b"/>
              <a:pathLst>
                <a:path w="55" h="87">
                  <a:moveTo>
                    <a:pt x="55" y="43"/>
                  </a:moveTo>
                  <a:lnTo>
                    <a:pt x="50" y="67"/>
                  </a:lnTo>
                  <a:lnTo>
                    <a:pt x="47" y="76"/>
                  </a:lnTo>
                  <a:lnTo>
                    <a:pt x="46" y="79"/>
                  </a:lnTo>
                  <a:lnTo>
                    <a:pt x="37" y="84"/>
                  </a:lnTo>
                  <a:lnTo>
                    <a:pt x="35" y="86"/>
                  </a:lnTo>
                  <a:lnTo>
                    <a:pt x="32" y="87"/>
                  </a:lnTo>
                  <a:lnTo>
                    <a:pt x="24" y="87"/>
                  </a:lnTo>
                  <a:lnTo>
                    <a:pt x="19" y="86"/>
                  </a:lnTo>
                  <a:lnTo>
                    <a:pt x="16" y="84"/>
                  </a:lnTo>
                  <a:lnTo>
                    <a:pt x="12" y="80"/>
                  </a:lnTo>
                  <a:lnTo>
                    <a:pt x="9" y="76"/>
                  </a:lnTo>
                  <a:lnTo>
                    <a:pt x="6" y="73"/>
                  </a:lnTo>
                  <a:lnTo>
                    <a:pt x="4" y="68"/>
                  </a:lnTo>
                  <a:lnTo>
                    <a:pt x="3" y="65"/>
                  </a:lnTo>
                  <a:lnTo>
                    <a:pt x="0" y="44"/>
                  </a:lnTo>
                  <a:lnTo>
                    <a:pt x="4" y="19"/>
                  </a:lnTo>
                  <a:lnTo>
                    <a:pt x="7" y="13"/>
                  </a:lnTo>
                  <a:lnTo>
                    <a:pt x="13" y="4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32" y="0"/>
                  </a:lnTo>
                  <a:lnTo>
                    <a:pt x="37" y="1"/>
                  </a:lnTo>
                  <a:lnTo>
                    <a:pt x="41" y="4"/>
                  </a:lnTo>
                  <a:lnTo>
                    <a:pt x="50" y="18"/>
                  </a:lnTo>
                  <a:lnTo>
                    <a:pt x="53" y="31"/>
                  </a:lnTo>
                  <a:lnTo>
                    <a:pt x="55" y="43"/>
                  </a:lnTo>
                  <a:close/>
                  <a:moveTo>
                    <a:pt x="35" y="43"/>
                  </a:moveTo>
                  <a:lnTo>
                    <a:pt x="35" y="12"/>
                  </a:lnTo>
                  <a:lnTo>
                    <a:pt x="32" y="6"/>
                  </a:lnTo>
                  <a:lnTo>
                    <a:pt x="31" y="4"/>
                  </a:lnTo>
                  <a:lnTo>
                    <a:pt x="24" y="4"/>
                  </a:lnTo>
                  <a:lnTo>
                    <a:pt x="22" y="7"/>
                  </a:lnTo>
                  <a:lnTo>
                    <a:pt x="21" y="9"/>
                  </a:lnTo>
                  <a:lnTo>
                    <a:pt x="21" y="13"/>
                  </a:lnTo>
                  <a:lnTo>
                    <a:pt x="19" y="19"/>
                  </a:lnTo>
                  <a:lnTo>
                    <a:pt x="19" y="71"/>
                  </a:lnTo>
                  <a:lnTo>
                    <a:pt x="21" y="76"/>
                  </a:lnTo>
                  <a:lnTo>
                    <a:pt x="21" y="79"/>
                  </a:lnTo>
                  <a:lnTo>
                    <a:pt x="25" y="83"/>
                  </a:lnTo>
                  <a:lnTo>
                    <a:pt x="29" y="83"/>
                  </a:lnTo>
                  <a:lnTo>
                    <a:pt x="34" y="79"/>
                  </a:lnTo>
                  <a:lnTo>
                    <a:pt x="35" y="74"/>
                  </a:lnTo>
                  <a:lnTo>
                    <a:pt x="35" y="70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3" name="Freeform 693"/>
            <p:cNvSpPr>
              <a:spLocks/>
            </p:cNvSpPr>
            <p:nvPr/>
          </p:nvSpPr>
          <p:spPr bwMode="auto">
            <a:xfrm>
              <a:off x="3949700" y="5441950"/>
              <a:ext cx="33338" cy="31750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8" y="3"/>
                </a:cxn>
                <a:cxn ang="0">
                  <a:pos x="19" y="6"/>
                </a:cxn>
                <a:cxn ang="0">
                  <a:pos x="19" y="7"/>
                </a:cxn>
                <a:cxn ang="0">
                  <a:pos x="21" y="12"/>
                </a:cxn>
                <a:cxn ang="0">
                  <a:pos x="18" y="17"/>
                </a:cxn>
                <a:cxn ang="0">
                  <a:pos x="16" y="19"/>
                </a:cxn>
                <a:cxn ang="0">
                  <a:pos x="13" y="20"/>
                </a:cxn>
                <a:cxn ang="0">
                  <a:pos x="7" y="20"/>
                </a:cxn>
                <a:cxn ang="0">
                  <a:pos x="5" y="19"/>
                </a:cxn>
                <a:cxn ang="0">
                  <a:pos x="2" y="16"/>
                </a:cxn>
                <a:cxn ang="0">
                  <a:pos x="0" y="13"/>
                </a:cxn>
                <a:cxn ang="0">
                  <a:pos x="0" y="12"/>
                </a:cxn>
                <a:cxn ang="0">
                  <a:pos x="3" y="3"/>
                </a:cxn>
                <a:cxn ang="0">
                  <a:pos x="5" y="1"/>
                </a:cxn>
                <a:cxn ang="0">
                  <a:pos x="7" y="1"/>
                </a:cxn>
                <a:cxn ang="0">
                  <a:pos x="9" y="0"/>
                </a:cxn>
              </a:cxnLst>
              <a:rect l="0" t="0" r="r" b="b"/>
              <a:pathLst>
                <a:path w="21" h="20">
                  <a:moveTo>
                    <a:pt x="9" y="0"/>
                  </a:moveTo>
                  <a:lnTo>
                    <a:pt x="18" y="3"/>
                  </a:lnTo>
                  <a:lnTo>
                    <a:pt x="19" y="6"/>
                  </a:lnTo>
                  <a:lnTo>
                    <a:pt x="19" y="7"/>
                  </a:lnTo>
                  <a:lnTo>
                    <a:pt x="21" y="12"/>
                  </a:lnTo>
                  <a:lnTo>
                    <a:pt x="18" y="17"/>
                  </a:lnTo>
                  <a:lnTo>
                    <a:pt x="16" y="19"/>
                  </a:lnTo>
                  <a:lnTo>
                    <a:pt x="13" y="20"/>
                  </a:lnTo>
                  <a:lnTo>
                    <a:pt x="7" y="20"/>
                  </a:lnTo>
                  <a:lnTo>
                    <a:pt x="5" y="19"/>
                  </a:lnTo>
                  <a:lnTo>
                    <a:pt x="2" y="16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3" y="3"/>
                  </a:lnTo>
                  <a:lnTo>
                    <a:pt x="5" y="1"/>
                  </a:lnTo>
                  <a:lnTo>
                    <a:pt x="7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4" name="Freeform 694"/>
            <p:cNvSpPr>
              <a:spLocks/>
            </p:cNvSpPr>
            <p:nvPr/>
          </p:nvSpPr>
          <p:spPr bwMode="auto">
            <a:xfrm>
              <a:off x="3994150" y="5335588"/>
              <a:ext cx="87313" cy="138113"/>
            </a:xfrm>
            <a:custGeom>
              <a:avLst/>
              <a:gdLst/>
              <a:ahLst/>
              <a:cxnLst>
                <a:cxn ang="0">
                  <a:pos x="17" y="41"/>
                </a:cxn>
                <a:cxn ang="0">
                  <a:pos x="17" y="40"/>
                </a:cxn>
                <a:cxn ang="0">
                  <a:pos x="21" y="38"/>
                </a:cxn>
                <a:cxn ang="0">
                  <a:pos x="27" y="36"/>
                </a:cxn>
                <a:cxn ang="0">
                  <a:pos x="28" y="34"/>
                </a:cxn>
                <a:cxn ang="0">
                  <a:pos x="30" y="30"/>
                </a:cxn>
                <a:cxn ang="0">
                  <a:pos x="33" y="27"/>
                </a:cxn>
                <a:cxn ang="0">
                  <a:pos x="33" y="19"/>
                </a:cxn>
                <a:cxn ang="0">
                  <a:pos x="30" y="13"/>
                </a:cxn>
                <a:cxn ang="0">
                  <a:pos x="27" y="10"/>
                </a:cxn>
                <a:cxn ang="0">
                  <a:pos x="24" y="9"/>
                </a:cxn>
                <a:cxn ang="0">
                  <a:pos x="15" y="9"/>
                </a:cxn>
                <a:cxn ang="0">
                  <a:pos x="11" y="12"/>
                </a:cxn>
                <a:cxn ang="0">
                  <a:pos x="5" y="18"/>
                </a:cxn>
                <a:cxn ang="0">
                  <a:pos x="3" y="16"/>
                </a:cxn>
                <a:cxn ang="0">
                  <a:pos x="9" y="7"/>
                </a:cxn>
                <a:cxn ang="0">
                  <a:pos x="15" y="4"/>
                </a:cxn>
                <a:cxn ang="0">
                  <a:pos x="19" y="1"/>
                </a:cxn>
                <a:cxn ang="0">
                  <a:pos x="25" y="0"/>
                </a:cxn>
                <a:cxn ang="0">
                  <a:pos x="36" y="0"/>
                </a:cxn>
                <a:cxn ang="0">
                  <a:pos x="42" y="1"/>
                </a:cxn>
                <a:cxn ang="0">
                  <a:pos x="46" y="4"/>
                </a:cxn>
                <a:cxn ang="0">
                  <a:pos x="49" y="7"/>
                </a:cxn>
                <a:cxn ang="0">
                  <a:pos x="52" y="16"/>
                </a:cxn>
                <a:cxn ang="0">
                  <a:pos x="52" y="19"/>
                </a:cxn>
                <a:cxn ang="0">
                  <a:pos x="51" y="22"/>
                </a:cxn>
                <a:cxn ang="0">
                  <a:pos x="46" y="27"/>
                </a:cxn>
                <a:cxn ang="0">
                  <a:pos x="42" y="30"/>
                </a:cxn>
                <a:cxn ang="0">
                  <a:pos x="39" y="31"/>
                </a:cxn>
                <a:cxn ang="0">
                  <a:pos x="46" y="36"/>
                </a:cxn>
                <a:cxn ang="0">
                  <a:pos x="52" y="41"/>
                </a:cxn>
                <a:cxn ang="0">
                  <a:pos x="54" y="44"/>
                </a:cxn>
                <a:cxn ang="0">
                  <a:pos x="55" y="49"/>
                </a:cxn>
                <a:cxn ang="0">
                  <a:pos x="55" y="61"/>
                </a:cxn>
                <a:cxn ang="0">
                  <a:pos x="54" y="67"/>
                </a:cxn>
                <a:cxn ang="0">
                  <a:pos x="51" y="73"/>
                </a:cxn>
                <a:cxn ang="0">
                  <a:pos x="46" y="79"/>
                </a:cxn>
                <a:cxn ang="0">
                  <a:pos x="34" y="84"/>
                </a:cxn>
                <a:cxn ang="0">
                  <a:pos x="19" y="87"/>
                </a:cxn>
                <a:cxn ang="0">
                  <a:pos x="12" y="87"/>
                </a:cxn>
                <a:cxn ang="0">
                  <a:pos x="8" y="86"/>
                </a:cxn>
                <a:cxn ang="0">
                  <a:pos x="0" y="79"/>
                </a:cxn>
                <a:cxn ang="0">
                  <a:pos x="0" y="73"/>
                </a:cxn>
                <a:cxn ang="0">
                  <a:pos x="6" y="67"/>
                </a:cxn>
                <a:cxn ang="0">
                  <a:pos x="9" y="68"/>
                </a:cxn>
                <a:cxn ang="0">
                  <a:pos x="11" y="68"/>
                </a:cxn>
                <a:cxn ang="0">
                  <a:pos x="12" y="70"/>
                </a:cxn>
                <a:cxn ang="0">
                  <a:pos x="18" y="73"/>
                </a:cxn>
                <a:cxn ang="0">
                  <a:pos x="22" y="76"/>
                </a:cxn>
                <a:cxn ang="0">
                  <a:pos x="25" y="77"/>
                </a:cxn>
                <a:cxn ang="0">
                  <a:pos x="30" y="79"/>
                </a:cxn>
                <a:cxn ang="0">
                  <a:pos x="36" y="76"/>
                </a:cxn>
                <a:cxn ang="0">
                  <a:pos x="37" y="74"/>
                </a:cxn>
                <a:cxn ang="0">
                  <a:pos x="40" y="70"/>
                </a:cxn>
                <a:cxn ang="0">
                  <a:pos x="42" y="67"/>
                </a:cxn>
                <a:cxn ang="0">
                  <a:pos x="39" y="55"/>
                </a:cxn>
                <a:cxn ang="0">
                  <a:pos x="30" y="46"/>
                </a:cxn>
                <a:cxn ang="0">
                  <a:pos x="24" y="43"/>
                </a:cxn>
                <a:cxn ang="0">
                  <a:pos x="17" y="41"/>
                </a:cxn>
              </a:cxnLst>
              <a:rect l="0" t="0" r="r" b="b"/>
              <a:pathLst>
                <a:path w="55" h="87">
                  <a:moveTo>
                    <a:pt x="17" y="41"/>
                  </a:moveTo>
                  <a:lnTo>
                    <a:pt x="17" y="40"/>
                  </a:lnTo>
                  <a:lnTo>
                    <a:pt x="21" y="38"/>
                  </a:lnTo>
                  <a:lnTo>
                    <a:pt x="27" y="36"/>
                  </a:lnTo>
                  <a:lnTo>
                    <a:pt x="28" y="34"/>
                  </a:lnTo>
                  <a:lnTo>
                    <a:pt x="30" y="30"/>
                  </a:lnTo>
                  <a:lnTo>
                    <a:pt x="33" y="27"/>
                  </a:lnTo>
                  <a:lnTo>
                    <a:pt x="33" y="19"/>
                  </a:lnTo>
                  <a:lnTo>
                    <a:pt x="30" y="13"/>
                  </a:lnTo>
                  <a:lnTo>
                    <a:pt x="27" y="10"/>
                  </a:lnTo>
                  <a:lnTo>
                    <a:pt x="24" y="9"/>
                  </a:lnTo>
                  <a:lnTo>
                    <a:pt x="15" y="9"/>
                  </a:lnTo>
                  <a:lnTo>
                    <a:pt x="11" y="12"/>
                  </a:lnTo>
                  <a:lnTo>
                    <a:pt x="5" y="18"/>
                  </a:lnTo>
                  <a:lnTo>
                    <a:pt x="3" y="16"/>
                  </a:lnTo>
                  <a:lnTo>
                    <a:pt x="9" y="7"/>
                  </a:lnTo>
                  <a:lnTo>
                    <a:pt x="15" y="4"/>
                  </a:lnTo>
                  <a:lnTo>
                    <a:pt x="19" y="1"/>
                  </a:lnTo>
                  <a:lnTo>
                    <a:pt x="25" y="0"/>
                  </a:lnTo>
                  <a:lnTo>
                    <a:pt x="36" y="0"/>
                  </a:lnTo>
                  <a:lnTo>
                    <a:pt x="42" y="1"/>
                  </a:lnTo>
                  <a:lnTo>
                    <a:pt x="46" y="4"/>
                  </a:lnTo>
                  <a:lnTo>
                    <a:pt x="49" y="7"/>
                  </a:lnTo>
                  <a:lnTo>
                    <a:pt x="52" y="16"/>
                  </a:lnTo>
                  <a:lnTo>
                    <a:pt x="52" y="19"/>
                  </a:lnTo>
                  <a:lnTo>
                    <a:pt x="51" y="22"/>
                  </a:lnTo>
                  <a:lnTo>
                    <a:pt x="46" y="27"/>
                  </a:lnTo>
                  <a:lnTo>
                    <a:pt x="42" y="30"/>
                  </a:lnTo>
                  <a:lnTo>
                    <a:pt x="39" y="31"/>
                  </a:lnTo>
                  <a:lnTo>
                    <a:pt x="46" y="36"/>
                  </a:lnTo>
                  <a:lnTo>
                    <a:pt x="52" y="41"/>
                  </a:lnTo>
                  <a:lnTo>
                    <a:pt x="54" y="44"/>
                  </a:lnTo>
                  <a:lnTo>
                    <a:pt x="55" y="49"/>
                  </a:lnTo>
                  <a:lnTo>
                    <a:pt x="55" y="61"/>
                  </a:lnTo>
                  <a:lnTo>
                    <a:pt x="54" y="67"/>
                  </a:lnTo>
                  <a:lnTo>
                    <a:pt x="51" y="73"/>
                  </a:lnTo>
                  <a:lnTo>
                    <a:pt x="46" y="79"/>
                  </a:lnTo>
                  <a:lnTo>
                    <a:pt x="34" y="84"/>
                  </a:lnTo>
                  <a:lnTo>
                    <a:pt x="19" y="87"/>
                  </a:lnTo>
                  <a:lnTo>
                    <a:pt x="12" y="87"/>
                  </a:lnTo>
                  <a:lnTo>
                    <a:pt x="8" y="86"/>
                  </a:lnTo>
                  <a:lnTo>
                    <a:pt x="0" y="79"/>
                  </a:lnTo>
                  <a:lnTo>
                    <a:pt x="0" y="73"/>
                  </a:lnTo>
                  <a:lnTo>
                    <a:pt x="6" y="67"/>
                  </a:lnTo>
                  <a:lnTo>
                    <a:pt x="9" y="68"/>
                  </a:lnTo>
                  <a:lnTo>
                    <a:pt x="11" y="68"/>
                  </a:lnTo>
                  <a:lnTo>
                    <a:pt x="12" y="70"/>
                  </a:lnTo>
                  <a:lnTo>
                    <a:pt x="18" y="73"/>
                  </a:lnTo>
                  <a:lnTo>
                    <a:pt x="22" y="76"/>
                  </a:lnTo>
                  <a:lnTo>
                    <a:pt x="25" y="77"/>
                  </a:lnTo>
                  <a:lnTo>
                    <a:pt x="30" y="79"/>
                  </a:lnTo>
                  <a:lnTo>
                    <a:pt x="36" y="76"/>
                  </a:lnTo>
                  <a:lnTo>
                    <a:pt x="37" y="74"/>
                  </a:lnTo>
                  <a:lnTo>
                    <a:pt x="40" y="70"/>
                  </a:lnTo>
                  <a:lnTo>
                    <a:pt x="42" y="67"/>
                  </a:lnTo>
                  <a:lnTo>
                    <a:pt x="39" y="55"/>
                  </a:lnTo>
                  <a:lnTo>
                    <a:pt x="30" y="46"/>
                  </a:lnTo>
                  <a:lnTo>
                    <a:pt x="24" y="43"/>
                  </a:lnTo>
                  <a:lnTo>
                    <a:pt x="17" y="4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5" name="Rectangle 695"/>
            <p:cNvSpPr>
              <a:spLocks noChangeArrowheads="1"/>
            </p:cNvSpPr>
            <p:nvPr/>
          </p:nvSpPr>
          <p:spPr bwMode="auto">
            <a:xfrm>
              <a:off x="3779838" y="4965700"/>
              <a:ext cx="53975" cy="190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6" name="Freeform 696"/>
            <p:cNvSpPr>
              <a:spLocks noEditPoints="1"/>
            </p:cNvSpPr>
            <p:nvPr/>
          </p:nvSpPr>
          <p:spPr bwMode="auto">
            <a:xfrm>
              <a:off x="3846513" y="4883150"/>
              <a:ext cx="87313" cy="139700"/>
            </a:xfrm>
            <a:custGeom>
              <a:avLst/>
              <a:gdLst/>
              <a:ahLst/>
              <a:cxnLst>
                <a:cxn ang="0">
                  <a:pos x="55" y="43"/>
                </a:cxn>
                <a:cxn ang="0">
                  <a:pos x="50" y="67"/>
                </a:cxn>
                <a:cxn ang="0">
                  <a:pos x="47" y="76"/>
                </a:cxn>
                <a:cxn ang="0">
                  <a:pos x="46" y="79"/>
                </a:cxn>
                <a:cxn ang="0">
                  <a:pos x="37" y="85"/>
                </a:cxn>
                <a:cxn ang="0">
                  <a:pos x="35" y="86"/>
                </a:cxn>
                <a:cxn ang="0">
                  <a:pos x="32" y="88"/>
                </a:cxn>
                <a:cxn ang="0">
                  <a:pos x="24" y="88"/>
                </a:cxn>
                <a:cxn ang="0">
                  <a:pos x="19" y="86"/>
                </a:cxn>
                <a:cxn ang="0">
                  <a:pos x="16" y="85"/>
                </a:cxn>
                <a:cxn ang="0">
                  <a:pos x="12" y="80"/>
                </a:cxn>
                <a:cxn ang="0">
                  <a:pos x="9" y="76"/>
                </a:cxn>
                <a:cxn ang="0">
                  <a:pos x="6" y="73"/>
                </a:cxn>
                <a:cxn ang="0">
                  <a:pos x="4" y="68"/>
                </a:cxn>
                <a:cxn ang="0">
                  <a:pos x="3" y="66"/>
                </a:cxn>
                <a:cxn ang="0">
                  <a:pos x="0" y="45"/>
                </a:cxn>
                <a:cxn ang="0">
                  <a:pos x="4" y="20"/>
                </a:cxn>
                <a:cxn ang="0">
                  <a:pos x="7" y="14"/>
                </a:cxn>
                <a:cxn ang="0">
                  <a:pos x="13" y="5"/>
                </a:cxn>
                <a:cxn ang="0">
                  <a:pos x="18" y="2"/>
                </a:cxn>
                <a:cxn ang="0">
                  <a:pos x="22" y="0"/>
                </a:cxn>
                <a:cxn ang="0">
                  <a:pos x="32" y="0"/>
                </a:cxn>
                <a:cxn ang="0">
                  <a:pos x="37" y="2"/>
                </a:cxn>
                <a:cxn ang="0">
                  <a:pos x="41" y="5"/>
                </a:cxn>
                <a:cxn ang="0">
                  <a:pos x="50" y="18"/>
                </a:cxn>
                <a:cxn ang="0">
                  <a:pos x="53" y="31"/>
                </a:cxn>
                <a:cxn ang="0">
                  <a:pos x="55" y="43"/>
                </a:cxn>
                <a:cxn ang="0">
                  <a:pos x="35" y="43"/>
                </a:cxn>
                <a:cxn ang="0">
                  <a:pos x="35" y="12"/>
                </a:cxn>
                <a:cxn ang="0">
                  <a:pos x="32" y="6"/>
                </a:cxn>
                <a:cxn ang="0">
                  <a:pos x="31" y="5"/>
                </a:cxn>
                <a:cxn ang="0">
                  <a:pos x="24" y="5"/>
                </a:cxn>
                <a:cxn ang="0">
                  <a:pos x="22" y="8"/>
                </a:cxn>
                <a:cxn ang="0">
                  <a:pos x="21" y="9"/>
                </a:cxn>
                <a:cxn ang="0">
                  <a:pos x="21" y="14"/>
                </a:cxn>
                <a:cxn ang="0">
                  <a:pos x="19" y="20"/>
                </a:cxn>
                <a:cxn ang="0">
                  <a:pos x="19" y="71"/>
                </a:cxn>
                <a:cxn ang="0">
                  <a:pos x="21" y="76"/>
                </a:cxn>
                <a:cxn ang="0">
                  <a:pos x="21" y="79"/>
                </a:cxn>
                <a:cxn ang="0">
                  <a:pos x="25" y="83"/>
                </a:cxn>
                <a:cxn ang="0">
                  <a:pos x="29" y="83"/>
                </a:cxn>
                <a:cxn ang="0">
                  <a:pos x="34" y="79"/>
                </a:cxn>
                <a:cxn ang="0">
                  <a:pos x="35" y="74"/>
                </a:cxn>
                <a:cxn ang="0">
                  <a:pos x="35" y="70"/>
                </a:cxn>
                <a:cxn ang="0">
                  <a:pos x="35" y="43"/>
                </a:cxn>
              </a:cxnLst>
              <a:rect l="0" t="0" r="r" b="b"/>
              <a:pathLst>
                <a:path w="55" h="88">
                  <a:moveTo>
                    <a:pt x="55" y="43"/>
                  </a:moveTo>
                  <a:lnTo>
                    <a:pt x="50" y="67"/>
                  </a:lnTo>
                  <a:lnTo>
                    <a:pt x="47" y="76"/>
                  </a:lnTo>
                  <a:lnTo>
                    <a:pt x="46" y="79"/>
                  </a:lnTo>
                  <a:lnTo>
                    <a:pt x="37" y="85"/>
                  </a:lnTo>
                  <a:lnTo>
                    <a:pt x="35" y="86"/>
                  </a:lnTo>
                  <a:lnTo>
                    <a:pt x="32" y="88"/>
                  </a:lnTo>
                  <a:lnTo>
                    <a:pt x="24" y="88"/>
                  </a:lnTo>
                  <a:lnTo>
                    <a:pt x="19" y="86"/>
                  </a:lnTo>
                  <a:lnTo>
                    <a:pt x="16" y="85"/>
                  </a:lnTo>
                  <a:lnTo>
                    <a:pt x="12" y="80"/>
                  </a:lnTo>
                  <a:lnTo>
                    <a:pt x="9" y="76"/>
                  </a:lnTo>
                  <a:lnTo>
                    <a:pt x="6" y="73"/>
                  </a:lnTo>
                  <a:lnTo>
                    <a:pt x="4" y="68"/>
                  </a:lnTo>
                  <a:lnTo>
                    <a:pt x="3" y="66"/>
                  </a:lnTo>
                  <a:lnTo>
                    <a:pt x="0" y="45"/>
                  </a:lnTo>
                  <a:lnTo>
                    <a:pt x="4" y="20"/>
                  </a:lnTo>
                  <a:lnTo>
                    <a:pt x="7" y="14"/>
                  </a:lnTo>
                  <a:lnTo>
                    <a:pt x="13" y="5"/>
                  </a:lnTo>
                  <a:lnTo>
                    <a:pt x="18" y="2"/>
                  </a:lnTo>
                  <a:lnTo>
                    <a:pt x="22" y="0"/>
                  </a:lnTo>
                  <a:lnTo>
                    <a:pt x="32" y="0"/>
                  </a:lnTo>
                  <a:lnTo>
                    <a:pt x="37" y="2"/>
                  </a:lnTo>
                  <a:lnTo>
                    <a:pt x="41" y="5"/>
                  </a:lnTo>
                  <a:lnTo>
                    <a:pt x="50" y="18"/>
                  </a:lnTo>
                  <a:lnTo>
                    <a:pt x="53" y="31"/>
                  </a:lnTo>
                  <a:lnTo>
                    <a:pt x="55" y="43"/>
                  </a:lnTo>
                  <a:close/>
                  <a:moveTo>
                    <a:pt x="35" y="43"/>
                  </a:moveTo>
                  <a:lnTo>
                    <a:pt x="35" y="12"/>
                  </a:lnTo>
                  <a:lnTo>
                    <a:pt x="32" y="6"/>
                  </a:lnTo>
                  <a:lnTo>
                    <a:pt x="31" y="5"/>
                  </a:lnTo>
                  <a:lnTo>
                    <a:pt x="24" y="5"/>
                  </a:lnTo>
                  <a:lnTo>
                    <a:pt x="22" y="8"/>
                  </a:lnTo>
                  <a:lnTo>
                    <a:pt x="21" y="9"/>
                  </a:lnTo>
                  <a:lnTo>
                    <a:pt x="21" y="14"/>
                  </a:lnTo>
                  <a:lnTo>
                    <a:pt x="19" y="20"/>
                  </a:lnTo>
                  <a:lnTo>
                    <a:pt x="19" y="71"/>
                  </a:lnTo>
                  <a:lnTo>
                    <a:pt x="21" y="76"/>
                  </a:lnTo>
                  <a:lnTo>
                    <a:pt x="21" y="79"/>
                  </a:lnTo>
                  <a:lnTo>
                    <a:pt x="25" y="83"/>
                  </a:lnTo>
                  <a:lnTo>
                    <a:pt x="29" y="83"/>
                  </a:lnTo>
                  <a:lnTo>
                    <a:pt x="34" y="79"/>
                  </a:lnTo>
                  <a:lnTo>
                    <a:pt x="35" y="74"/>
                  </a:lnTo>
                  <a:lnTo>
                    <a:pt x="35" y="70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7" name="Freeform 697"/>
            <p:cNvSpPr>
              <a:spLocks/>
            </p:cNvSpPr>
            <p:nvPr/>
          </p:nvSpPr>
          <p:spPr bwMode="auto">
            <a:xfrm>
              <a:off x="3949700" y="4989513"/>
              <a:ext cx="33338" cy="33338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8" y="3"/>
                </a:cxn>
                <a:cxn ang="0">
                  <a:pos x="19" y="6"/>
                </a:cxn>
                <a:cxn ang="0">
                  <a:pos x="19" y="7"/>
                </a:cxn>
                <a:cxn ang="0">
                  <a:pos x="21" y="12"/>
                </a:cxn>
                <a:cxn ang="0">
                  <a:pos x="18" y="18"/>
                </a:cxn>
                <a:cxn ang="0">
                  <a:pos x="16" y="19"/>
                </a:cxn>
                <a:cxn ang="0">
                  <a:pos x="13" y="21"/>
                </a:cxn>
                <a:cxn ang="0">
                  <a:pos x="7" y="21"/>
                </a:cxn>
                <a:cxn ang="0">
                  <a:pos x="5" y="19"/>
                </a:cxn>
                <a:cxn ang="0">
                  <a:pos x="2" y="16"/>
                </a:cxn>
                <a:cxn ang="0">
                  <a:pos x="0" y="13"/>
                </a:cxn>
                <a:cxn ang="0">
                  <a:pos x="0" y="12"/>
                </a:cxn>
                <a:cxn ang="0">
                  <a:pos x="3" y="3"/>
                </a:cxn>
                <a:cxn ang="0">
                  <a:pos x="5" y="1"/>
                </a:cxn>
                <a:cxn ang="0">
                  <a:pos x="7" y="1"/>
                </a:cxn>
                <a:cxn ang="0">
                  <a:pos x="9" y="0"/>
                </a:cxn>
              </a:cxnLst>
              <a:rect l="0" t="0" r="r" b="b"/>
              <a:pathLst>
                <a:path w="21" h="21">
                  <a:moveTo>
                    <a:pt x="9" y="0"/>
                  </a:moveTo>
                  <a:lnTo>
                    <a:pt x="18" y="3"/>
                  </a:lnTo>
                  <a:lnTo>
                    <a:pt x="19" y="6"/>
                  </a:lnTo>
                  <a:lnTo>
                    <a:pt x="19" y="7"/>
                  </a:lnTo>
                  <a:lnTo>
                    <a:pt x="21" y="12"/>
                  </a:lnTo>
                  <a:lnTo>
                    <a:pt x="18" y="18"/>
                  </a:lnTo>
                  <a:lnTo>
                    <a:pt x="16" y="19"/>
                  </a:lnTo>
                  <a:lnTo>
                    <a:pt x="13" y="21"/>
                  </a:lnTo>
                  <a:lnTo>
                    <a:pt x="7" y="21"/>
                  </a:lnTo>
                  <a:lnTo>
                    <a:pt x="5" y="19"/>
                  </a:lnTo>
                  <a:lnTo>
                    <a:pt x="2" y="16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3" y="3"/>
                  </a:lnTo>
                  <a:lnTo>
                    <a:pt x="5" y="1"/>
                  </a:lnTo>
                  <a:lnTo>
                    <a:pt x="7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8" name="Freeform 698"/>
            <p:cNvSpPr>
              <a:spLocks/>
            </p:cNvSpPr>
            <p:nvPr/>
          </p:nvSpPr>
          <p:spPr bwMode="auto">
            <a:xfrm>
              <a:off x="3994150" y="4883150"/>
              <a:ext cx="87313" cy="136525"/>
            </a:xfrm>
            <a:custGeom>
              <a:avLst/>
              <a:gdLst/>
              <a:ahLst/>
              <a:cxnLst>
                <a:cxn ang="0">
                  <a:pos x="51" y="86"/>
                </a:cxn>
                <a:cxn ang="0">
                  <a:pos x="0" y="86"/>
                </a:cxn>
                <a:cxn ang="0">
                  <a:pos x="0" y="85"/>
                </a:cxn>
                <a:cxn ang="0">
                  <a:pos x="15" y="68"/>
                </a:cxn>
                <a:cxn ang="0">
                  <a:pos x="25" y="57"/>
                </a:cxn>
                <a:cxn ang="0">
                  <a:pos x="33" y="42"/>
                </a:cxn>
                <a:cxn ang="0">
                  <a:pos x="34" y="36"/>
                </a:cxn>
                <a:cxn ang="0">
                  <a:pos x="34" y="25"/>
                </a:cxn>
                <a:cxn ang="0">
                  <a:pos x="33" y="21"/>
                </a:cxn>
                <a:cxn ang="0">
                  <a:pos x="30" y="18"/>
                </a:cxn>
                <a:cxn ang="0">
                  <a:pos x="24" y="15"/>
                </a:cxn>
                <a:cxn ang="0">
                  <a:pos x="15" y="15"/>
                </a:cxn>
                <a:cxn ang="0">
                  <a:pos x="11" y="17"/>
                </a:cxn>
                <a:cxn ang="0">
                  <a:pos x="8" y="20"/>
                </a:cxn>
                <a:cxn ang="0">
                  <a:pos x="5" y="24"/>
                </a:cxn>
                <a:cxn ang="0">
                  <a:pos x="2" y="24"/>
                </a:cxn>
                <a:cxn ang="0">
                  <a:pos x="5" y="17"/>
                </a:cxn>
                <a:cxn ang="0">
                  <a:pos x="8" y="11"/>
                </a:cxn>
                <a:cxn ang="0">
                  <a:pos x="12" y="5"/>
                </a:cxn>
                <a:cxn ang="0">
                  <a:pos x="18" y="2"/>
                </a:cxn>
                <a:cxn ang="0">
                  <a:pos x="22" y="0"/>
                </a:cxn>
                <a:cxn ang="0">
                  <a:pos x="33" y="0"/>
                </a:cxn>
                <a:cxn ang="0">
                  <a:pos x="36" y="2"/>
                </a:cxn>
                <a:cxn ang="0">
                  <a:pos x="40" y="3"/>
                </a:cxn>
                <a:cxn ang="0">
                  <a:pos x="45" y="6"/>
                </a:cxn>
                <a:cxn ang="0">
                  <a:pos x="49" y="11"/>
                </a:cxn>
                <a:cxn ang="0">
                  <a:pos x="51" y="15"/>
                </a:cxn>
                <a:cxn ang="0">
                  <a:pos x="52" y="18"/>
                </a:cxn>
                <a:cxn ang="0">
                  <a:pos x="52" y="27"/>
                </a:cxn>
                <a:cxn ang="0">
                  <a:pos x="51" y="33"/>
                </a:cxn>
                <a:cxn ang="0">
                  <a:pos x="48" y="39"/>
                </a:cxn>
                <a:cxn ang="0">
                  <a:pos x="42" y="48"/>
                </a:cxn>
                <a:cxn ang="0">
                  <a:pos x="33" y="58"/>
                </a:cxn>
                <a:cxn ang="0">
                  <a:pos x="19" y="70"/>
                </a:cxn>
                <a:cxn ang="0">
                  <a:pos x="46" y="70"/>
                </a:cxn>
                <a:cxn ang="0">
                  <a:pos x="49" y="68"/>
                </a:cxn>
                <a:cxn ang="0">
                  <a:pos x="51" y="67"/>
                </a:cxn>
                <a:cxn ang="0">
                  <a:pos x="51" y="66"/>
                </a:cxn>
                <a:cxn ang="0">
                  <a:pos x="54" y="63"/>
                </a:cxn>
                <a:cxn ang="0">
                  <a:pos x="55" y="63"/>
                </a:cxn>
                <a:cxn ang="0">
                  <a:pos x="51" y="86"/>
                </a:cxn>
              </a:cxnLst>
              <a:rect l="0" t="0" r="r" b="b"/>
              <a:pathLst>
                <a:path w="55" h="86">
                  <a:moveTo>
                    <a:pt x="51" y="86"/>
                  </a:moveTo>
                  <a:lnTo>
                    <a:pt x="0" y="86"/>
                  </a:lnTo>
                  <a:lnTo>
                    <a:pt x="0" y="85"/>
                  </a:lnTo>
                  <a:lnTo>
                    <a:pt x="15" y="68"/>
                  </a:lnTo>
                  <a:lnTo>
                    <a:pt x="25" y="57"/>
                  </a:lnTo>
                  <a:lnTo>
                    <a:pt x="33" y="42"/>
                  </a:lnTo>
                  <a:lnTo>
                    <a:pt x="34" y="36"/>
                  </a:lnTo>
                  <a:lnTo>
                    <a:pt x="34" y="25"/>
                  </a:lnTo>
                  <a:lnTo>
                    <a:pt x="33" y="21"/>
                  </a:lnTo>
                  <a:lnTo>
                    <a:pt x="30" y="18"/>
                  </a:lnTo>
                  <a:lnTo>
                    <a:pt x="24" y="15"/>
                  </a:lnTo>
                  <a:lnTo>
                    <a:pt x="15" y="15"/>
                  </a:lnTo>
                  <a:lnTo>
                    <a:pt x="11" y="17"/>
                  </a:lnTo>
                  <a:lnTo>
                    <a:pt x="8" y="20"/>
                  </a:lnTo>
                  <a:lnTo>
                    <a:pt x="5" y="24"/>
                  </a:lnTo>
                  <a:lnTo>
                    <a:pt x="2" y="24"/>
                  </a:lnTo>
                  <a:lnTo>
                    <a:pt x="5" y="17"/>
                  </a:lnTo>
                  <a:lnTo>
                    <a:pt x="8" y="11"/>
                  </a:lnTo>
                  <a:lnTo>
                    <a:pt x="12" y="5"/>
                  </a:lnTo>
                  <a:lnTo>
                    <a:pt x="18" y="2"/>
                  </a:lnTo>
                  <a:lnTo>
                    <a:pt x="22" y="0"/>
                  </a:lnTo>
                  <a:lnTo>
                    <a:pt x="33" y="0"/>
                  </a:lnTo>
                  <a:lnTo>
                    <a:pt x="36" y="2"/>
                  </a:lnTo>
                  <a:lnTo>
                    <a:pt x="40" y="3"/>
                  </a:lnTo>
                  <a:lnTo>
                    <a:pt x="45" y="6"/>
                  </a:lnTo>
                  <a:lnTo>
                    <a:pt x="49" y="11"/>
                  </a:lnTo>
                  <a:lnTo>
                    <a:pt x="51" y="15"/>
                  </a:lnTo>
                  <a:lnTo>
                    <a:pt x="52" y="18"/>
                  </a:lnTo>
                  <a:lnTo>
                    <a:pt x="52" y="27"/>
                  </a:lnTo>
                  <a:lnTo>
                    <a:pt x="51" y="33"/>
                  </a:lnTo>
                  <a:lnTo>
                    <a:pt x="48" y="39"/>
                  </a:lnTo>
                  <a:lnTo>
                    <a:pt x="42" y="48"/>
                  </a:lnTo>
                  <a:lnTo>
                    <a:pt x="33" y="58"/>
                  </a:lnTo>
                  <a:lnTo>
                    <a:pt x="19" y="70"/>
                  </a:lnTo>
                  <a:lnTo>
                    <a:pt x="46" y="70"/>
                  </a:lnTo>
                  <a:lnTo>
                    <a:pt x="49" y="68"/>
                  </a:lnTo>
                  <a:lnTo>
                    <a:pt x="51" y="67"/>
                  </a:lnTo>
                  <a:lnTo>
                    <a:pt x="51" y="66"/>
                  </a:lnTo>
                  <a:lnTo>
                    <a:pt x="54" y="63"/>
                  </a:lnTo>
                  <a:lnTo>
                    <a:pt x="55" y="63"/>
                  </a:lnTo>
                  <a:lnTo>
                    <a:pt x="51" y="8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9" name="Rectangle 699"/>
            <p:cNvSpPr>
              <a:spLocks noChangeArrowheads="1"/>
            </p:cNvSpPr>
            <p:nvPr/>
          </p:nvSpPr>
          <p:spPr bwMode="auto">
            <a:xfrm>
              <a:off x="3779838" y="4514850"/>
              <a:ext cx="53975" cy="174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0" name="Freeform 700"/>
            <p:cNvSpPr>
              <a:spLocks noEditPoints="1"/>
            </p:cNvSpPr>
            <p:nvPr/>
          </p:nvSpPr>
          <p:spPr bwMode="auto">
            <a:xfrm>
              <a:off x="3846513" y="4432300"/>
              <a:ext cx="87313" cy="138113"/>
            </a:xfrm>
            <a:custGeom>
              <a:avLst/>
              <a:gdLst/>
              <a:ahLst/>
              <a:cxnLst>
                <a:cxn ang="0">
                  <a:pos x="55" y="43"/>
                </a:cxn>
                <a:cxn ang="0">
                  <a:pos x="50" y="66"/>
                </a:cxn>
                <a:cxn ang="0">
                  <a:pos x="47" y="75"/>
                </a:cxn>
                <a:cxn ang="0">
                  <a:pos x="46" y="78"/>
                </a:cxn>
                <a:cxn ang="0">
                  <a:pos x="37" y="84"/>
                </a:cxn>
                <a:cxn ang="0">
                  <a:pos x="35" y="86"/>
                </a:cxn>
                <a:cxn ang="0">
                  <a:pos x="32" y="87"/>
                </a:cxn>
                <a:cxn ang="0">
                  <a:pos x="24" y="87"/>
                </a:cxn>
                <a:cxn ang="0">
                  <a:pos x="19" y="86"/>
                </a:cxn>
                <a:cxn ang="0">
                  <a:pos x="16" y="84"/>
                </a:cxn>
                <a:cxn ang="0">
                  <a:pos x="12" y="80"/>
                </a:cxn>
                <a:cxn ang="0">
                  <a:pos x="9" y="75"/>
                </a:cxn>
                <a:cxn ang="0">
                  <a:pos x="6" y="72"/>
                </a:cxn>
                <a:cxn ang="0">
                  <a:pos x="4" y="68"/>
                </a:cxn>
                <a:cxn ang="0">
                  <a:pos x="3" y="65"/>
                </a:cxn>
                <a:cxn ang="0">
                  <a:pos x="0" y="44"/>
                </a:cxn>
                <a:cxn ang="0">
                  <a:pos x="4" y="19"/>
                </a:cxn>
                <a:cxn ang="0">
                  <a:pos x="7" y="13"/>
                </a:cxn>
                <a:cxn ang="0">
                  <a:pos x="13" y="4"/>
                </a:cxn>
                <a:cxn ang="0">
                  <a:pos x="18" y="1"/>
                </a:cxn>
                <a:cxn ang="0">
                  <a:pos x="22" y="0"/>
                </a:cxn>
                <a:cxn ang="0">
                  <a:pos x="32" y="0"/>
                </a:cxn>
                <a:cxn ang="0">
                  <a:pos x="37" y="1"/>
                </a:cxn>
                <a:cxn ang="0">
                  <a:pos x="41" y="4"/>
                </a:cxn>
                <a:cxn ang="0">
                  <a:pos x="50" y="17"/>
                </a:cxn>
                <a:cxn ang="0">
                  <a:pos x="53" y="31"/>
                </a:cxn>
                <a:cxn ang="0">
                  <a:pos x="55" y="43"/>
                </a:cxn>
                <a:cxn ang="0">
                  <a:pos x="35" y="43"/>
                </a:cxn>
                <a:cxn ang="0">
                  <a:pos x="35" y="12"/>
                </a:cxn>
                <a:cxn ang="0">
                  <a:pos x="32" y="6"/>
                </a:cxn>
                <a:cxn ang="0">
                  <a:pos x="31" y="4"/>
                </a:cxn>
                <a:cxn ang="0">
                  <a:pos x="24" y="4"/>
                </a:cxn>
                <a:cxn ang="0">
                  <a:pos x="22" y="7"/>
                </a:cxn>
                <a:cxn ang="0">
                  <a:pos x="21" y="9"/>
                </a:cxn>
                <a:cxn ang="0">
                  <a:pos x="21" y="13"/>
                </a:cxn>
                <a:cxn ang="0">
                  <a:pos x="19" y="19"/>
                </a:cxn>
                <a:cxn ang="0">
                  <a:pos x="19" y="71"/>
                </a:cxn>
                <a:cxn ang="0">
                  <a:pos x="21" y="75"/>
                </a:cxn>
                <a:cxn ang="0">
                  <a:pos x="21" y="78"/>
                </a:cxn>
                <a:cxn ang="0">
                  <a:pos x="25" y="83"/>
                </a:cxn>
                <a:cxn ang="0">
                  <a:pos x="29" y="83"/>
                </a:cxn>
                <a:cxn ang="0">
                  <a:pos x="34" y="78"/>
                </a:cxn>
                <a:cxn ang="0">
                  <a:pos x="35" y="74"/>
                </a:cxn>
                <a:cxn ang="0">
                  <a:pos x="35" y="69"/>
                </a:cxn>
                <a:cxn ang="0">
                  <a:pos x="35" y="43"/>
                </a:cxn>
              </a:cxnLst>
              <a:rect l="0" t="0" r="r" b="b"/>
              <a:pathLst>
                <a:path w="55" h="87">
                  <a:moveTo>
                    <a:pt x="55" y="43"/>
                  </a:moveTo>
                  <a:lnTo>
                    <a:pt x="50" y="66"/>
                  </a:lnTo>
                  <a:lnTo>
                    <a:pt x="47" y="75"/>
                  </a:lnTo>
                  <a:lnTo>
                    <a:pt x="46" y="78"/>
                  </a:lnTo>
                  <a:lnTo>
                    <a:pt x="37" y="84"/>
                  </a:lnTo>
                  <a:lnTo>
                    <a:pt x="35" y="86"/>
                  </a:lnTo>
                  <a:lnTo>
                    <a:pt x="32" y="87"/>
                  </a:lnTo>
                  <a:lnTo>
                    <a:pt x="24" y="87"/>
                  </a:lnTo>
                  <a:lnTo>
                    <a:pt x="19" y="86"/>
                  </a:lnTo>
                  <a:lnTo>
                    <a:pt x="16" y="84"/>
                  </a:lnTo>
                  <a:lnTo>
                    <a:pt x="12" y="80"/>
                  </a:lnTo>
                  <a:lnTo>
                    <a:pt x="9" y="75"/>
                  </a:lnTo>
                  <a:lnTo>
                    <a:pt x="6" y="72"/>
                  </a:lnTo>
                  <a:lnTo>
                    <a:pt x="4" y="68"/>
                  </a:lnTo>
                  <a:lnTo>
                    <a:pt x="3" y="65"/>
                  </a:lnTo>
                  <a:lnTo>
                    <a:pt x="0" y="44"/>
                  </a:lnTo>
                  <a:lnTo>
                    <a:pt x="4" y="19"/>
                  </a:lnTo>
                  <a:lnTo>
                    <a:pt x="7" y="13"/>
                  </a:lnTo>
                  <a:lnTo>
                    <a:pt x="13" y="4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32" y="0"/>
                  </a:lnTo>
                  <a:lnTo>
                    <a:pt x="37" y="1"/>
                  </a:lnTo>
                  <a:lnTo>
                    <a:pt x="41" y="4"/>
                  </a:lnTo>
                  <a:lnTo>
                    <a:pt x="50" y="17"/>
                  </a:lnTo>
                  <a:lnTo>
                    <a:pt x="53" y="31"/>
                  </a:lnTo>
                  <a:lnTo>
                    <a:pt x="55" y="43"/>
                  </a:lnTo>
                  <a:close/>
                  <a:moveTo>
                    <a:pt x="35" y="43"/>
                  </a:moveTo>
                  <a:lnTo>
                    <a:pt x="35" y="12"/>
                  </a:lnTo>
                  <a:lnTo>
                    <a:pt x="32" y="6"/>
                  </a:lnTo>
                  <a:lnTo>
                    <a:pt x="31" y="4"/>
                  </a:lnTo>
                  <a:lnTo>
                    <a:pt x="24" y="4"/>
                  </a:lnTo>
                  <a:lnTo>
                    <a:pt x="22" y="7"/>
                  </a:lnTo>
                  <a:lnTo>
                    <a:pt x="21" y="9"/>
                  </a:lnTo>
                  <a:lnTo>
                    <a:pt x="21" y="13"/>
                  </a:lnTo>
                  <a:lnTo>
                    <a:pt x="19" y="19"/>
                  </a:lnTo>
                  <a:lnTo>
                    <a:pt x="19" y="71"/>
                  </a:lnTo>
                  <a:lnTo>
                    <a:pt x="21" y="75"/>
                  </a:lnTo>
                  <a:lnTo>
                    <a:pt x="21" y="78"/>
                  </a:lnTo>
                  <a:lnTo>
                    <a:pt x="25" y="83"/>
                  </a:lnTo>
                  <a:lnTo>
                    <a:pt x="29" y="83"/>
                  </a:lnTo>
                  <a:lnTo>
                    <a:pt x="34" y="78"/>
                  </a:lnTo>
                  <a:lnTo>
                    <a:pt x="35" y="74"/>
                  </a:lnTo>
                  <a:lnTo>
                    <a:pt x="35" y="69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" name="Freeform 701"/>
            <p:cNvSpPr>
              <a:spLocks/>
            </p:cNvSpPr>
            <p:nvPr/>
          </p:nvSpPr>
          <p:spPr bwMode="auto">
            <a:xfrm>
              <a:off x="3949700" y="4537075"/>
              <a:ext cx="33338" cy="33338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8" y="3"/>
                </a:cxn>
                <a:cxn ang="0">
                  <a:pos x="19" y="6"/>
                </a:cxn>
                <a:cxn ang="0">
                  <a:pos x="19" y="8"/>
                </a:cxn>
                <a:cxn ang="0">
                  <a:pos x="21" y="12"/>
                </a:cxn>
                <a:cxn ang="0">
                  <a:pos x="18" y="18"/>
                </a:cxn>
                <a:cxn ang="0">
                  <a:pos x="16" y="20"/>
                </a:cxn>
                <a:cxn ang="0">
                  <a:pos x="13" y="21"/>
                </a:cxn>
                <a:cxn ang="0">
                  <a:pos x="7" y="21"/>
                </a:cxn>
                <a:cxn ang="0">
                  <a:pos x="5" y="20"/>
                </a:cxn>
                <a:cxn ang="0">
                  <a:pos x="2" y="17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3" y="3"/>
                </a:cxn>
                <a:cxn ang="0">
                  <a:pos x="5" y="2"/>
                </a:cxn>
                <a:cxn ang="0">
                  <a:pos x="7" y="2"/>
                </a:cxn>
                <a:cxn ang="0">
                  <a:pos x="9" y="0"/>
                </a:cxn>
              </a:cxnLst>
              <a:rect l="0" t="0" r="r" b="b"/>
              <a:pathLst>
                <a:path w="21" h="21">
                  <a:moveTo>
                    <a:pt x="9" y="0"/>
                  </a:moveTo>
                  <a:lnTo>
                    <a:pt x="18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21" y="12"/>
                  </a:lnTo>
                  <a:lnTo>
                    <a:pt x="18" y="18"/>
                  </a:lnTo>
                  <a:lnTo>
                    <a:pt x="16" y="20"/>
                  </a:lnTo>
                  <a:lnTo>
                    <a:pt x="13" y="21"/>
                  </a:lnTo>
                  <a:lnTo>
                    <a:pt x="7" y="21"/>
                  </a:lnTo>
                  <a:lnTo>
                    <a:pt x="5" y="20"/>
                  </a:lnTo>
                  <a:lnTo>
                    <a:pt x="2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3" y="3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2" name="Freeform 702"/>
            <p:cNvSpPr>
              <a:spLocks/>
            </p:cNvSpPr>
            <p:nvPr/>
          </p:nvSpPr>
          <p:spPr bwMode="auto">
            <a:xfrm>
              <a:off x="4006850" y="4432300"/>
              <a:ext cx="69850" cy="136525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78"/>
                </a:cxn>
                <a:cxn ang="0">
                  <a:pos x="37" y="83"/>
                </a:cxn>
                <a:cxn ang="0">
                  <a:pos x="44" y="83"/>
                </a:cxn>
                <a:cxn ang="0">
                  <a:pos x="44" y="86"/>
                </a:cxn>
                <a:cxn ang="0">
                  <a:pos x="0" y="86"/>
                </a:cxn>
                <a:cxn ang="0">
                  <a:pos x="0" y="83"/>
                </a:cxn>
                <a:cxn ang="0">
                  <a:pos x="7" y="83"/>
                </a:cxn>
                <a:cxn ang="0">
                  <a:pos x="10" y="81"/>
                </a:cxn>
                <a:cxn ang="0">
                  <a:pos x="11" y="81"/>
                </a:cxn>
                <a:cxn ang="0">
                  <a:pos x="11" y="80"/>
                </a:cxn>
                <a:cxn ang="0">
                  <a:pos x="13" y="77"/>
                </a:cxn>
                <a:cxn ang="0">
                  <a:pos x="13" y="17"/>
                </a:cxn>
                <a:cxn ang="0">
                  <a:pos x="11" y="16"/>
                </a:cxn>
                <a:cxn ang="0">
                  <a:pos x="10" y="16"/>
                </a:cxn>
                <a:cxn ang="0">
                  <a:pos x="10" y="14"/>
                </a:cxn>
                <a:cxn ang="0">
                  <a:pos x="7" y="14"/>
                </a:cxn>
                <a:cxn ang="0">
                  <a:pos x="4" y="16"/>
                </a:cxn>
                <a:cxn ang="0">
                  <a:pos x="1" y="16"/>
                </a:cxn>
                <a:cxn ang="0">
                  <a:pos x="0" y="14"/>
                </a:cxn>
                <a:cxn ang="0">
                  <a:pos x="31" y="0"/>
                </a:cxn>
                <a:cxn ang="0">
                  <a:pos x="32" y="0"/>
                </a:cxn>
              </a:cxnLst>
              <a:rect l="0" t="0" r="r" b="b"/>
              <a:pathLst>
                <a:path w="44" h="86">
                  <a:moveTo>
                    <a:pt x="32" y="0"/>
                  </a:moveTo>
                  <a:lnTo>
                    <a:pt x="32" y="78"/>
                  </a:lnTo>
                  <a:lnTo>
                    <a:pt x="37" y="83"/>
                  </a:lnTo>
                  <a:lnTo>
                    <a:pt x="44" y="83"/>
                  </a:lnTo>
                  <a:lnTo>
                    <a:pt x="44" y="86"/>
                  </a:lnTo>
                  <a:lnTo>
                    <a:pt x="0" y="86"/>
                  </a:lnTo>
                  <a:lnTo>
                    <a:pt x="0" y="83"/>
                  </a:lnTo>
                  <a:lnTo>
                    <a:pt x="7" y="83"/>
                  </a:lnTo>
                  <a:lnTo>
                    <a:pt x="10" y="81"/>
                  </a:lnTo>
                  <a:lnTo>
                    <a:pt x="11" y="81"/>
                  </a:lnTo>
                  <a:lnTo>
                    <a:pt x="11" y="80"/>
                  </a:lnTo>
                  <a:lnTo>
                    <a:pt x="13" y="77"/>
                  </a:lnTo>
                  <a:lnTo>
                    <a:pt x="13" y="17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7" y="14"/>
                  </a:lnTo>
                  <a:lnTo>
                    <a:pt x="4" y="16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31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3" name="Freeform 703"/>
            <p:cNvSpPr>
              <a:spLocks noEditPoints="1"/>
            </p:cNvSpPr>
            <p:nvPr/>
          </p:nvSpPr>
          <p:spPr bwMode="auto">
            <a:xfrm>
              <a:off x="3998913" y="3975100"/>
              <a:ext cx="85725" cy="139700"/>
            </a:xfrm>
            <a:custGeom>
              <a:avLst/>
              <a:gdLst/>
              <a:ahLst/>
              <a:cxnLst>
                <a:cxn ang="0">
                  <a:pos x="54" y="43"/>
                </a:cxn>
                <a:cxn ang="0">
                  <a:pos x="54" y="55"/>
                </a:cxn>
                <a:cxn ang="0">
                  <a:pos x="51" y="67"/>
                </a:cxn>
                <a:cxn ang="0">
                  <a:pos x="48" y="76"/>
                </a:cxn>
                <a:cxn ang="0">
                  <a:pos x="45" y="79"/>
                </a:cxn>
                <a:cxn ang="0">
                  <a:pos x="40" y="82"/>
                </a:cxn>
                <a:cxn ang="0">
                  <a:pos x="37" y="85"/>
                </a:cxn>
                <a:cxn ang="0">
                  <a:pos x="34" y="86"/>
                </a:cxn>
                <a:cxn ang="0">
                  <a:pos x="30" y="88"/>
                </a:cxn>
                <a:cxn ang="0">
                  <a:pos x="22" y="88"/>
                </a:cxn>
                <a:cxn ang="0">
                  <a:pos x="19" y="86"/>
                </a:cxn>
                <a:cxn ang="0">
                  <a:pos x="15" y="85"/>
                </a:cxn>
                <a:cxn ang="0">
                  <a:pos x="12" y="80"/>
                </a:cxn>
                <a:cxn ang="0">
                  <a:pos x="8" y="76"/>
                </a:cxn>
                <a:cxn ang="0">
                  <a:pos x="6" y="73"/>
                </a:cxn>
                <a:cxn ang="0">
                  <a:pos x="3" y="68"/>
                </a:cxn>
                <a:cxn ang="0">
                  <a:pos x="2" y="65"/>
                </a:cxn>
                <a:cxn ang="0">
                  <a:pos x="0" y="55"/>
                </a:cxn>
                <a:cxn ang="0">
                  <a:pos x="0" y="31"/>
                </a:cxn>
                <a:cxn ang="0">
                  <a:pos x="3" y="19"/>
                </a:cxn>
                <a:cxn ang="0">
                  <a:pos x="6" y="13"/>
                </a:cxn>
                <a:cxn ang="0">
                  <a:pos x="9" y="9"/>
                </a:cxn>
                <a:cxn ang="0">
                  <a:pos x="14" y="4"/>
                </a:cxn>
                <a:cxn ang="0">
                  <a:pos x="18" y="2"/>
                </a:cxn>
                <a:cxn ang="0">
                  <a:pos x="22" y="0"/>
                </a:cxn>
                <a:cxn ang="0">
                  <a:pos x="31" y="0"/>
                </a:cxn>
                <a:cxn ang="0">
                  <a:pos x="36" y="2"/>
                </a:cxn>
                <a:cxn ang="0">
                  <a:pos x="40" y="4"/>
                </a:cxn>
                <a:cxn ang="0">
                  <a:pos x="45" y="9"/>
                </a:cxn>
                <a:cxn ang="0">
                  <a:pos x="51" y="18"/>
                </a:cxn>
                <a:cxn ang="0">
                  <a:pos x="54" y="31"/>
                </a:cxn>
                <a:cxn ang="0">
                  <a:pos x="54" y="43"/>
                </a:cxn>
                <a:cxn ang="0">
                  <a:pos x="36" y="43"/>
                </a:cxn>
                <a:cxn ang="0">
                  <a:pos x="36" y="12"/>
                </a:cxn>
                <a:cxn ang="0">
                  <a:pos x="34" y="9"/>
                </a:cxn>
                <a:cxn ang="0">
                  <a:pos x="30" y="4"/>
                </a:cxn>
                <a:cxn ang="0">
                  <a:pos x="22" y="4"/>
                </a:cxn>
                <a:cxn ang="0">
                  <a:pos x="21" y="7"/>
                </a:cxn>
                <a:cxn ang="0">
                  <a:pos x="19" y="9"/>
                </a:cxn>
                <a:cxn ang="0">
                  <a:pos x="19" y="13"/>
                </a:cxn>
                <a:cxn ang="0">
                  <a:pos x="18" y="19"/>
                </a:cxn>
                <a:cxn ang="0">
                  <a:pos x="18" y="67"/>
                </a:cxn>
                <a:cxn ang="0">
                  <a:pos x="19" y="71"/>
                </a:cxn>
                <a:cxn ang="0">
                  <a:pos x="19" y="76"/>
                </a:cxn>
                <a:cxn ang="0">
                  <a:pos x="22" y="82"/>
                </a:cxn>
                <a:cxn ang="0">
                  <a:pos x="24" y="83"/>
                </a:cxn>
                <a:cxn ang="0">
                  <a:pos x="28" y="83"/>
                </a:cxn>
                <a:cxn ang="0">
                  <a:pos x="31" y="82"/>
                </a:cxn>
                <a:cxn ang="0">
                  <a:pos x="31" y="80"/>
                </a:cxn>
                <a:cxn ang="0">
                  <a:pos x="34" y="77"/>
                </a:cxn>
                <a:cxn ang="0">
                  <a:pos x="36" y="74"/>
                </a:cxn>
                <a:cxn ang="0">
                  <a:pos x="36" y="70"/>
                </a:cxn>
                <a:cxn ang="0">
                  <a:pos x="36" y="43"/>
                </a:cxn>
              </a:cxnLst>
              <a:rect l="0" t="0" r="r" b="b"/>
              <a:pathLst>
                <a:path w="54" h="88">
                  <a:moveTo>
                    <a:pt x="54" y="43"/>
                  </a:moveTo>
                  <a:lnTo>
                    <a:pt x="54" y="55"/>
                  </a:lnTo>
                  <a:lnTo>
                    <a:pt x="51" y="67"/>
                  </a:lnTo>
                  <a:lnTo>
                    <a:pt x="48" y="76"/>
                  </a:lnTo>
                  <a:lnTo>
                    <a:pt x="45" y="79"/>
                  </a:lnTo>
                  <a:lnTo>
                    <a:pt x="40" y="82"/>
                  </a:lnTo>
                  <a:lnTo>
                    <a:pt x="37" y="85"/>
                  </a:lnTo>
                  <a:lnTo>
                    <a:pt x="34" y="86"/>
                  </a:lnTo>
                  <a:lnTo>
                    <a:pt x="30" y="88"/>
                  </a:lnTo>
                  <a:lnTo>
                    <a:pt x="22" y="88"/>
                  </a:lnTo>
                  <a:lnTo>
                    <a:pt x="19" y="86"/>
                  </a:lnTo>
                  <a:lnTo>
                    <a:pt x="15" y="85"/>
                  </a:lnTo>
                  <a:lnTo>
                    <a:pt x="12" y="80"/>
                  </a:lnTo>
                  <a:lnTo>
                    <a:pt x="8" y="76"/>
                  </a:lnTo>
                  <a:lnTo>
                    <a:pt x="6" y="73"/>
                  </a:lnTo>
                  <a:lnTo>
                    <a:pt x="3" y="68"/>
                  </a:lnTo>
                  <a:lnTo>
                    <a:pt x="2" y="65"/>
                  </a:lnTo>
                  <a:lnTo>
                    <a:pt x="0" y="55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6" y="13"/>
                  </a:lnTo>
                  <a:lnTo>
                    <a:pt x="9" y="9"/>
                  </a:lnTo>
                  <a:lnTo>
                    <a:pt x="14" y="4"/>
                  </a:lnTo>
                  <a:lnTo>
                    <a:pt x="18" y="2"/>
                  </a:lnTo>
                  <a:lnTo>
                    <a:pt x="22" y="0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0" y="4"/>
                  </a:lnTo>
                  <a:lnTo>
                    <a:pt x="45" y="9"/>
                  </a:lnTo>
                  <a:lnTo>
                    <a:pt x="51" y="18"/>
                  </a:lnTo>
                  <a:lnTo>
                    <a:pt x="54" y="31"/>
                  </a:lnTo>
                  <a:lnTo>
                    <a:pt x="54" y="43"/>
                  </a:lnTo>
                  <a:close/>
                  <a:moveTo>
                    <a:pt x="36" y="43"/>
                  </a:moveTo>
                  <a:lnTo>
                    <a:pt x="36" y="12"/>
                  </a:lnTo>
                  <a:lnTo>
                    <a:pt x="34" y="9"/>
                  </a:lnTo>
                  <a:lnTo>
                    <a:pt x="30" y="4"/>
                  </a:lnTo>
                  <a:lnTo>
                    <a:pt x="22" y="4"/>
                  </a:lnTo>
                  <a:lnTo>
                    <a:pt x="21" y="7"/>
                  </a:lnTo>
                  <a:lnTo>
                    <a:pt x="19" y="9"/>
                  </a:lnTo>
                  <a:lnTo>
                    <a:pt x="19" y="13"/>
                  </a:lnTo>
                  <a:lnTo>
                    <a:pt x="18" y="19"/>
                  </a:lnTo>
                  <a:lnTo>
                    <a:pt x="18" y="67"/>
                  </a:lnTo>
                  <a:lnTo>
                    <a:pt x="19" y="71"/>
                  </a:lnTo>
                  <a:lnTo>
                    <a:pt x="19" y="76"/>
                  </a:lnTo>
                  <a:lnTo>
                    <a:pt x="22" y="82"/>
                  </a:lnTo>
                  <a:lnTo>
                    <a:pt x="24" y="83"/>
                  </a:lnTo>
                  <a:lnTo>
                    <a:pt x="28" y="83"/>
                  </a:lnTo>
                  <a:lnTo>
                    <a:pt x="31" y="82"/>
                  </a:lnTo>
                  <a:lnTo>
                    <a:pt x="31" y="80"/>
                  </a:lnTo>
                  <a:lnTo>
                    <a:pt x="34" y="77"/>
                  </a:lnTo>
                  <a:lnTo>
                    <a:pt x="36" y="74"/>
                  </a:lnTo>
                  <a:lnTo>
                    <a:pt x="36" y="70"/>
                  </a:lnTo>
                  <a:lnTo>
                    <a:pt x="36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4" name="Line 704"/>
            <p:cNvSpPr>
              <a:spLocks noChangeShapeType="1"/>
            </p:cNvSpPr>
            <p:nvPr/>
          </p:nvSpPr>
          <p:spPr bwMode="auto">
            <a:xfrm>
              <a:off x="4144963" y="5856288"/>
              <a:ext cx="1868488" cy="158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5" name="Line 705"/>
            <p:cNvSpPr>
              <a:spLocks noChangeShapeType="1"/>
            </p:cNvSpPr>
            <p:nvPr/>
          </p:nvSpPr>
          <p:spPr bwMode="auto">
            <a:xfrm>
              <a:off x="4144963" y="5803900"/>
              <a:ext cx="1588" cy="523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6" name="Line 706"/>
            <p:cNvSpPr>
              <a:spLocks noChangeShapeType="1"/>
            </p:cNvSpPr>
            <p:nvPr/>
          </p:nvSpPr>
          <p:spPr bwMode="auto">
            <a:xfrm>
              <a:off x="4379913" y="5829300"/>
              <a:ext cx="1588" cy="23813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7" name="Line 707"/>
            <p:cNvSpPr>
              <a:spLocks noChangeShapeType="1"/>
            </p:cNvSpPr>
            <p:nvPr/>
          </p:nvSpPr>
          <p:spPr bwMode="auto">
            <a:xfrm>
              <a:off x="4618038" y="5803900"/>
              <a:ext cx="1588" cy="523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8" name="Line 708"/>
            <p:cNvSpPr>
              <a:spLocks noChangeShapeType="1"/>
            </p:cNvSpPr>
            <p:nvPr/>
          </p:nvSpPr>
          <p:spPr bwMode="auto">
            <a:xfrm>
              <a:off x="4852988" y="5829300"/>
              <a:ext cx="1588" cy="23813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9" name="Line 709"/>
            <p:cNvSpPr>
              <a:spLocks noChangeShapeType="1"/>
            </p:cNvSpPr>
            <p:nvPr/>
          </p:nvSpPr>
          <p:spPr bwMode="auto">
            <a:xfrm>
              <a:off x="5091113" y="5803900"/>
              <a:ext cx="1588" cy="523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0" name="Line 710"/>
            <p:cNvSpPr>
              <a:spLocks noChangeShapeType="1"/>
            </p:cNvSpPr>
            <p:nvPr/>
          </p:nvSpPr>
          <p:spPr bwMode="auto">
            <a:xfrm>
              <a:off x="5324475" y="5829300"/>
              <a:ext cx="1588" cy="23813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1" name="Line 711"/>
            <p:cNvSpPr>
              <a:spLocks noChangeShapeType="1"/>
            </p:cNvSpPr>
            <p:nvPr/>
          </p:nvSpPr>
          <p:spPr bwMode="auto">
            <a:xfrm>
              <a:off x="5559425" y="5803900"/>
              <a:ext cx="1588" cy="523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2" name="Line 712"/>
            <p:cNvSpPr>
              <a:spLocks noChangeShapeType="1"/>
            </p:cNvSpPr>
            <p:nvPr/>
          </p:nvSpPr>
          <p:spPr bwMode="auto">
            <a:xfrm>
              <a:off x="5559425" y="5803900"/>
              <a:ext cx="1588" cy="523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3" name="Line 713"/>
            <p:cNvSpPr>
              <a:spLocks noChangeShapeType="1"/>
            </p:cNvSpPr>
            <p:nvPr/>
          </p:nvSpPr>
          <p:spPr bwMode="auto">
            <a:xfrm>
              <a:off x="5794375" y="5829300"/>
              <a:ext cx="1588" cy="23813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4" name="Freeform 714"/>
            <p:cNvSpPr>
              <a:spLocks noEditPoints="1"/>
            </p:cNvSpPr>
            <p:nvPr/>
          </p:nvSpPr>
          <p:spPr bwMode="auto">
            <a:xfrm>
              <a:off x="4102100" y="5910263"/>
              <a:ext cx="85725" cy="138113"/>
            </a:xfrm>
            <a:custGeom>
              <a:avLst/>
              <a:gdLst/>
              <a:ahLst/>
              <a:cxnLst>
                <a:cxn ang="0">
                  <a:pos x="54" y="43"/>
                </a:cxn>
                <a:cxn ang="0">
                  <a:pos x="54" y="55"/>
                </a:cxn>
                <a:cxn ang="0">
                  <a:pos x="51" y="66"/>
                </a:cxn>
                <a:cxn ang="0">
                  <a:pos x="48" y="75"/>
                </a:cxn>
                <a:cxn ang="0">
                  <a:pos x="45" y="78"/>
                </a:cxn>
                <a:cxn ang="0">
                  <a:pos x="40" y="81"/>
                </a:cxn>
                <a:cxn ang="0">
                  <a:pos x="37" y="84"/>
                </a:cxn>
                <a:cxn ang="0">
                  <a:pos x="35" y="86"/>
                </a:cxn>
                <a:cxn ang="0">
                  <a:pos x="30" y="87"/>
                </a:cxn>
                <a:cxn ang="0">
                  <a:pos x="23" y="87"/>
                </a:cxn>
                <a:cxn ang="0">
                  <a:pos x="20" y="86"/>
                </a:cxn>
                <a:cxn ang="0">
                  <a:pos x="15" y="84"/>
                </a:cxn>
                <a:cxn ang="0">
                  <a:pos x="12" y="80"/>
                </a:cxn>
                <a:cxn ang="0">
                  <a:pos x="8" y="75"/>
                </a:cxn>
                <a:cxn ang="0">
                  <a:pos x="6" y="72"/>
                </a:cxn>
                <a:cxn ang="0">
                  <a:pos x="3" y="68"/>
                </a:cxn>
                <a:cxn ang="0">
                  <a:pos x="2" y="65"/>
                </a:cxn>
                <a:cxn ang="0">
                  <a:pos x="0" y="55"/>
                </a:cxn>
                <a:cxn ang="0">
                  <a:pos x="0" y="31"/>
                </a:cxn>
                <a:cxn ang="0">
                  <a:pos x="3" y="19"/>
                </a:cxn>
                <a:cxn ang="0">
                  <a:pos x="6" y="13"/>
                </a:cxn>
                <a:cxn ang="0">
                  <a:pos x="9" y="9"/>
                </a:cxn>
                <a:cxn ang="0">
                  <a:pos x="14" y="4"/>
                </a:cxn>
                <a:cxn ang="0">
                  <a:pos x="18" y="1"/>
                </a:cxn>
                <a:cxn ang="0">
                  <a:pos x="23" y="0"/>
                </a:cxn>
                <a:cxn ang="0">
                  <a:pos x="32" y="0"/>
                </a:cxn>
                <a:cxn ang="0">
                  <a:pos x="36" y="1"/>
                </a:cxn>
                <a:cxn ang="0">
                  <a:pos x="40" y="4"/>
                </a:cxn>
                <a:cxn ang="0">
                  <a:pos x="45" y="9"/>
                </a:cxn>
                <a:cxn ang="0">
                  <a:pos x="51" y="17"/>
                </a:cxn>
                <a:cxn ang="0">
                  <a:pos x="54" y="31"/>
                </a:cxn>
                <a:cxn ang="0">
                  <a:pos x="54" y="43"/>
                </a:cxn>
                <a:cxn ang="0">
                  <a:pos x="36" y="43"/>
                </a:cxn>
                <a:cxn ang="0">
                  <a:pos x="36" y="12"/>
                </a:cxn>
                <a:cxn ang="0">
                  <a:pos x="35" y="9"/>
                </a:cxn>
                <a:cxn ang="0">
                  <a:pos x="30" y="4"/>
                </a:cxn>
                <a:cxn ang="0">
                  <a:pos x="23" y="4"/>
                </a:cxn>
                <a:cxn ang="0">
                  <a:pos x="21" y="7"/>
                </a:cxn>
                <a:cxn ang="0">
                  <a:pos x="20" y="9"/>
                </a:cxn>
                <a:cxn ang="0">
                  <a:pos x="20" y="13"/>
                </a:cxn>
                <a:cxn ang="0">
                  <a:pos x="18" y="19"/>
                </a:cxn>
                <a:cxn ang="0">
                  <a:pos x="18" y="66"/>
                </a:cxn>
                <a:cxn ang="0">
                  <a:pos x="20" y="71"/>
                </a:cxn>
                <a:cxn ang="0">
                  <a:pos x="20" y="75"/>
                </a:cxn>
                <a:cxn ang="0">
                  <a:pos x="23" y="81"/>
                </a:cxn>
                <a:cxn ang="0">
                  <a:pos x="24" y="83"/>
                </a:cxn>
                <a:cxn ang="0">
                  <a:pos x="29" y="83"/>
                </a:cxn>
                <a:cxn ang="0">
                  <a:pos x="32" y="81"/>
                </a:cxn>
                <a:cxn ang="0">
                  <a:pos x="32" y="80"/>
                </a:cxn>
                <a:cxn ang="0">
                  <a:pos x="35" y="77"/>
                </a:cxn>
                <a:cxn ang="0">
                  <a:pos x="36" y="74"/>
                </a:cxn>
                <a:cxn ang="0">
                  <a:pos x="36" y="69"/>
                </a:cxn>
                <a:cxn ang="0">
                  <a:pos x="36" y="43"/>
                </a:cxn>
              </a:cxnLst>
              <a:rect l="0" t="0" r="r" b="b"/>
              <a:pathLst>
                <a:path w="54" h="87">
                  <a:moveTo>
                    <a:pt x="54" y="43"/>
                  </a:moveTo>
                  <a:lnTo>
                    <a:pt x="54" y="55"/>
                  </a:lnTo>
                  <a:lnTo>
                    <a:pt x="51" y="66"/>
                  </a:lnTo>
                  <a:lnTo>
                    <a:pt x="48" y="75"/>
                  </a:lnTo>
                  <a:lnTo>
                    <a:pt x="45" y="78"/>
                  </a:lnTo>
                  <a:lnTo>
                    <a:pt x="40" y="81"/>
                  </a:lnTo>
                  <a:lnTo>
                    <a:pt x="37" y="84"/>
                  </a:lnTo>
                  <a:lnTo>
                    <a:pt x="35" y="86"/>
                  </a:lnTo>
                  <a:lnTo>
                    <a:pt x="30" y="87"/>
                  </a:lnTo>
                  <a:lnTo>
                    <a:pt x="23" y="87"/>
                  </a:lnTo>
                  <a:lnTo>
                    <a:pt x="20" y="86"/>
                  </a:lnTo>
                  <a:lnTo>
                    <a:pt x="15" y="84"/>
                  </a:lnTo>
                  <a:lnTo>
                    <a:pt x="12" y="80"/>
                  </a:lnTo>
                  <a:lnTo>
                    <a:pt x="8" y="75"/>
                  </a:lnTo>
                  <a:lnTo>
                    <a:pt x="6" y="72"/>
                  </a:lnTo>
                  <a:lnTo>
                    <a:pt x="3" y="68"/>
                  </a:lnTo>
                  <a:lnTo>
                    <a:pt x="2" y="65"/>
                  </a:lnTo>
                  <a:lnTo>
                    <a:pt x="0" y="55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6" y="13"/>
                  </a:lnTo>
                  <a:lnTo>
                    <a:pt x="9" y="9"/>
                  </a:lnTo>
                  <a:lnTo>
                    <a:pt x="14" y="4"/>
                  </a:lnTo>
                  <a:lnTo>
                    <a:pt x="18" y="1"/>
                  </a:lnTo>
                  <a:lnTo>
                    <a:pt x="23" y="0"/>
                  </a:lnTo>
                  <a:lnTo>
                    <a:pt x="32" y="0"/>
                  </a:lnTo>
                  <a:lnTo>
                    <a:pt x="36" y="1"/>
                  </a:lnTo>
                  <a:lnTo>
                    <a:pt x="40" y="4"/>
                  </a:lnTo>
                  <a:lnTo>
                    <a:pt x="45" y="9"/>
                  </a:lnTo>
                  <a:lnTo>
                    <a:pt x="51" y="17"/>
                  </a:lnTo>
                  <a:lnTo>
                    <a:pt x="54" y="31"/>
                  </a:lnTo>
                  <a:lnTo>
                    <a:pt x="54" y="43"/>
                  </a:lnTo>
                  <a:close/>
                  <a:moveTo>
                    <a:pt x="36" y="43"/>
                  </a:moveTo>
                  <a:lnTo>
                    <a:pt x="36" y="12"/>
                  </a:lnTo>
                  <a:lnTo>
                    <a:pt x="35" y="9"/>
                  </a:lnTo>
                  <a:lnTo>
                    <a:pt x="30" y="4"/>
                  </a:lnTo>
                  <a:lnTo>
                    <a:pt x="23" y="4"/>
                  </a:lnTo>
                  <a:lnTo>
                    <a:pt x="21" y="7"/>
                  </a:lnTo>
                  <a:lnTo>
                    <a:pt x="20" y="9"/>
                  </a:lnTo>
                  <a:lnTo>
                    <a:pt x="20" y="13"/>
                  </a:lnTo>
                  <a:lnTo>
                    <a:pt x="18" y="19"/>
                  </a:lnTo>
                  <a:lnTo>
                    <a:pt x="18" y="66"/>
                  </a:lnTo>
                  <a:lnTo>
                    <a:pt x="20" y="71"/>
                  </a:lnTo>
                  <a:lnTo>
                    <a:pt x="20" y="75"/>
                  </a:lnTo>
                  <a:lnTo>
                    <a:pt x="23" y="81"/>
                  </a:lnTo>
                  <a:lnTo>
                    <a:pt x="24" y="83"/>
                  </a:lnTo>
                  <a:lnTo>
                    <a:pt x="29" y="83"/>
                  </a:lnTo>
                  <a:lnTo>
                    <a:pt x="32" y="81"/>
                  </a:lnTo>
                  <a:lnTo>
                    <a:pt x="32" y="80"/>
                  </a:lnTo>
                  <a:lnTo>
                    <a:pt x="35" y="77"/>
                  </a:lnTo>
                  <a:lnTo>
                    <a:pt x="36" y="74"/>
                  </a:lnTo>
                  <a:lnTo>
                    <a:pt x="36" y="69"/>
                  </a:lnTo>
                  <a:lnTo>
                    <a:pt x="36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5" name="Freeform 715"/>
            <p:cNvSpPr>
              <a:spLocks noEditPoints="1"/>
            </p:cNvSpPr>
            <p:nvPr/>
          </p:nvSpPr>
          <p:spPr bwMode="auto">
            <a:xfrm>
              <a:off x="4448175" y="5910263"/>
              <a:ext cx="85725" cy="138113"/>
            </a:xfrm>
            <a:custGeom>
              <a:avLst/>
              <a:gdLst/>
              <a:ahLst/>
              <a:cxnLst>
                <a:cxn ang="0">
                  <a:pos x="54" y="43"/>
                </a:cxn>
                <a:cxn ang="0">
                  <a:pos x="54" y="55"/>
                </a:cxn>
                <a:cxn ang="0">
                  <a:pos x="51" y="66"/>
                </a:cxn>
                <a:cxn ang="0">
                  <a:pos x="48" y="75"/>
                </a:cxn>
                <a:cxn ang="0">
                  <a:pos x="45" y="78"/>
                </a:cxn>
                <a:cxn ang="0">
                  <a:pos x="40" y="81"/>
                </a:cxn>
                <a:cxn ang="0">
                  <a:pos x="37" y="84"/>
                </a:cxn>
                <a:cxn ang="0">
                  <a:pos x="34" y="86"/>
                </a:cxn>
                <a:cxn ang="0">
                  <a:pos x="30" y="87"/>
                </a:cxn>
                <a:cxn ang="0">
                  <a:pos x="23" y="87"/>
                </a:cxn>
                <a:cxn ang="0">
                  <a:pos x="20" y="86"/>
                </a:cxn>
                <a:cxn ang="0">
                  <a:pos x="15" y="84"/>
                </a:cxn>
                <a:cxn ang="0">
                  <a:pos x="12" y="80"/>
                </a:cxn>
                <a:cxn ang="0">
                  <a:pos x="8" y="75"/>
                </a:cxn>
                <a:cxn ang="0">
                  <a:pos x="6" y="72"/>
                </a:cxn>
                <a:cxn ang="0">
                  <a:pos x="3" y="68"/>
                </a:cxn>
                <a:cxn ang="0">
                  <a:pos x="2" y="65"/>
                </a:cxn>
                <a:cxn ang="0">
                  <a:pos x="0" y="55"/>
                </a:cxn>
                <a:cxn ang="0">
                  <a:pos x="0" y="31"/>
                </a:cxn>
                <a:cxn ang="0">
                  <a:pos x="3" y="19"/>
                </a:cxn>
                <a:cxn ang="0">
                  <a:pos x="6" y="13"/>
                </a:cxn>
                <a:cxn ang="0">
                  <a:pos x="9" y="9"/>
                </a:cxn>
                <a:cxn ang="0">
                  <a:pos x="14" y="4"/>
                </a:cxn>
                <a:cxn ang="0">
                  <a:pos x="18" y="1"/>
                </a:cxn>
                <a:cxn ang="0">
                  <a:pos x="23" y="0"/>
                </a:cxn>
                <a:cxn ang="0">
                  <a:pos x="31" y="0"/>
                </a:cxn>
                <a:cxn ang="0">
                  <a:pos x="36" y="1"/>
                </a:cxn>
                <a:cxn ang="0">
                  <a:pos x="40" y="4"/>
                </a:cxn>
                <a:cxn ang="0">
                  <a:pos x="45" y="9"/>
                </a:cxn>
                <a:cxn ang="0">
                  <a:pos x="51" y="17"/>
                </a:cxn>
                <a:cxn ang="0">
                  <a:pos x="54" y="31"/>
                </a:cxn>
                <a:cxn ang="0">
                  <a:pos x="54" y="43"/>
                </a:cxn>
                <a:cxn ang="0">
                  <a:pos x="36" y="43"/>
                </a:cxn>
                <a:cxn ang="0">
                  <a:pos x="36" y="12"/>
                </a:cxn>
                <a:cxn ang="0">
                  <a:pos x="34" y="9"/>
                </a:cxn>
                <a:cxn ang="0">
                  <a:pos x="30" y="4"/>
                </a:cxn>
                <a:cxn ang="0">
                  <a:pos x="23" y="4"/>
                </a:cxn>
                <a:cxn ang="0">
                  <a:pos x="21" y="7"/>
                </a:cxn>
                <a:cxn ang="0">
                  <a:pos x="20" y="9"/>
                </a:cxn>
                <a:cxn ang="0">
                  <a:pos x="20" y="13"/>
                </a:cxn>
                <a:cxn ang="0">
                  <a:pos x="18" y="19"/>
                </a:cxn>
                <a:cxn ang="0">
                  <a:pos x="18" y="66"/>
                </a:cxn>
                <a:cxn ang="0">
                  <a:pos x="20" y="71"/>
                </a:cxn>
                <a:cxn ang="0">
                  <a:pos x="20" y="75"/>
                </a:cxn>
                <a:cxn ang="0">
                  <a:pos x="23" y="81"/>
                </a:cxn>
                <a:cxn ang="0">
                  <a:pos x="24" y="83"/>
                </a:cxn>
                <a:cxn ang="0">
                  <a:pos x="29" y="83"/>
                </a:cxn>
                <a:cxn ang="0">
                  <a:pos x="31" y="81"/>
                </a:cxn>
                <a:cxn ang="0">
                  <a:pos x="31" y="80"/>
                </a:cxn>
                <a:cxn ang="0">
                  <a:pos x="34" y="77"/>
                </a:cxn>
                <a:cxn ang="0">
                  <a:pos x="36" y="74"/>
                </a:cxn>
                <a:cxn ang="0">
                  <a:pos x="36" y="69"/>
                </a:cxn>
                <a:cxn ang="0">
                  <a:pos x="36" y="43"/>
                </a:cxn>
              </a:cxnLst>
              <a:rect l="0" t="0" r="r" b="b"/>
              <a:pathLst>
                <a:path w="54" h="87">
                  <a:moveTo>
                    <a:pt x="54" y="43"/>
                  </a:moveTo>
                  <a:lnTo>
                    <a:pt x="54" y="55"/>
                  </a:lnTo>
                  <a:lnTo>
                    <a:pt x="51" y="66"/>
                  </a:lnTo>
                  <a:lnTo>
                    <a:pt x="48" y="75"/>
                  </a:lnTo>
                  <a:lnTo>
                    <a:pt x="45" y="78"/>
                  </a:lnTo>
                  <a:lnTo>
                    <a:pt x="40" y="81"/>
                  </a:lnTo>
                  <a:lnTo>
                    <a:pt x="37" y="84"/>
                  </a:lnTo>
                  <a:lnTo>
                    <a:pt x="34" y="86"/>
                  </a:lnTo>
                  <a:lnTo>
                    <a:pt x="30" y="87"/>
                  </a:lnTo>
                  <a:lnTo>
                    <a:pt x="23" y="87"/>
                  </a:lnTo>
                  <a:lnTo>
                    <a:pt x="20" y="86"/>
                  </a:lnTo>
                  <a:lnTo>
                    <a:pt x="15" y="84"/>
                  </a:lnTo>
                  <a:lnTo>
                    <a:pt x="12" y="80"/>
                  </a:lnTo>
                  <a:lnTo>
                    <a:pt x="8" y="75"/>
                  </a:lnTo>
                  <a:lnTo>
                    <a:pt x="6" y="72"/>
                  </a:lnTo>
                  <a:lnTo>
                    <a:pt x="3" y="68"/>
                  </a:lnTo>
                  <a:lnTo>
                    <a:pt x="2" y="65"/>
                  </a:lnTo>
                  <a:lnTo>
                    <a:pt x="0" y="55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6" y="13"/>
                  </a:lnTo>
                  <a:lnTo>
                    <a:pt x="9" y="9"/>
                  </a:lnTo>
                  <a:lnTo>
                    <a:pt x="14" y="4"/>
                  </a:lnTo>
                  <a:lnTo>
                    <a:pt x="18" y="1"/>
                  </a:lnTo>
                  <a:lnTo>
                    <a:pt x="23" y="0"/>
                  </a:lnTo>
                  <a:lnTo>
                    <a:pt x="31" y="0"/>
                  </a:lnTo>
                  <a:lnTo>
                    <a:pt x="36" y="1"/>
                  </a:lnTo>
                  <a:lnTo>
                    <a:pt x="40" y="4"/>
                  </a:lnTo>
                  <a:lnTo>
                    <a:pt x="45" y="9"/>
                  </a:lnTo>
                  <a:lnTo>
                    <a:pt x="51" y="17"/>
                  </a:lnTo>
                  <a:lnTo>
                    <a:pt x="54" y="31"/>
                  </a:lnTo>
                  <a:lnTo>
                    <a:pt x="54" y="43"/>
                  </a:lnTo>
                  <a:close/>
                  <a:moveTo>
                    <a:pt x="36" y="43"/>
                  </a:moveTo>
                  <a:lnTo>
                    <a:pt x="36" y="12"/>
                  </a:lnTo>
                  <a:lnTo>
                    <a:pt x="34" y="9"/>
                  </a:lnTo>
                  <a:lnTo>
                    <a:pt x="30" y="4"/>
                  </a:lnTo>
                  <a:lnTo>
                    <a:pt x="23" y="4"/>
                  </a:lnTo>
                  <a:lnTo>
                    <a:pt x="21" y="7"/>
                  </a:lnTo>
                  <a:lnTo>
                    <a:pt x="20" y="9"/>
                  </a:lnTo>
                  <a:lnTo>
                    <a:pt x="20" y="13"/>
                  </a:lnTo>
                  <a:lnTo>
                    <a:pt x="18" y="19"/>
                  </a:lnTo>
                  <a:lnTo>
                    <a:pt x="18" y="66"/>
                  </a:lnTo>
                  <a:lnTo>
                    <a:pt x="20" y="71"/>
                  </a:lnTo>
                  <a:lnTo>
                    <a:pt x="20" y="75"/>
                  </a:lnTo>
                  <a:lnTo>
                    <a:pt x="23" y="81"/>
                  </a:lnTo>
                  <a:lnTo>
                    <a:pt x="24" y="83"/>
                  </a:lnTo>
                  <a:lnTo>
                    <a:pt x="29" y="83"/>
                  </a:lnTo>
                  <a:lnTo>
                    <a:pt x="31" y="81"/>
                  </a:lnTo>
                  <a:lnTo>
                    <a:pt x="31" y="80"/>
                  </a:lnTo>
                  <a:lnTo>
                    <a:pt x="34" y="77"/>
                  </a:lnTo>
                  <a:lnTo>
                    <a:pt x="36" y="74"/>
                  </a:lnTo>
                  <a:lnTo>
                    <a:pt x="36" y="69"/>
                  </a:lnTo>
                  <a:lnTo>
                    <a:pt x="36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6" name="Freeform 716"/>
            <p:cNvSpPr>
              <a:spLocks/>
            </p:cNvSpPr>
            <p:nvPr/>
          </p:nvSpPr>
          <p:spPr bwMode="auto">
            <a:xfrm>
              <a:off x="4552950" y="6015038"/>
              <a:ext cx="30163" cy="3333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1" y="2"/>
                </a:cxn>
                <a:cxn ang="0">
                  <a:pos x="16" y="3"/>
                </a:cxn>
                <a:cxn ang="0">
                  <a:pos x="17" y="6"/>
                </a:cxn>
                <a:cxn ang="0">
                  <a:pos x="19" y="8"/>
                </a:cxn>
                <a:cxn ang="0">
                  <a:pos x="19" y="14"/>
                </a:cxn>
                <a:cxn ang="0">
                  <a:pos x="17" y="17"/>
                </a:cxn>
                <a:cxn ang="0">
                  <a:pos x="16" y="18"/>
                </a:cxn>
                <a:cxn ang="0">
                  <a:pos x="13" y="20"/>
                </a:cxn>
                <a:cxn ang="0">
                  <a:pos x="11" y="21"/>
                </a:cxn>
                <a:cxn ang="0">
                  <a:pos x="6" y="21"/>
                </a:cxn>
                <a:cxn ang="0">
                  <a:pos x="4" y="20"/>
                </a:cxn>
                <a:cxn ang="0">
                  <a:pos x="1" y="18"/>
                </a:cxn>
                <a:cxn ang="0">
                  <a:pos x="0" y="17"/>
                </a:cxn>
                <a:cxn ang="0">
                  <a:pos x="0" y="6"/>
                </a:cxn>
                <a:cxn ang="0">
                  <a:pos x="1" y="3"/>
                </a:cxn>
                <a:cxn ang="0">
                  <a:pos x="4" y="2"/>
                </a:cxn>
                <a:cxn ang="0">
                  <a:pos x="6" y="2"/>
                </a:cxn>
                <a:cxn ang="0">
                  <a:pos x="8" y="0"/>
                </a:cxn>
              </a:cxnLst>
              <a:rect l="0" t="0" r="r" b="b"/>
              <a:pathLst>
                <a:path w="19" h="21">
                  <a:moveTo>
                    <a:pt x="8" y="0"/>
                  </a:moveTo>
                  <a:lnTo>
                    <a:pt x="11" y="2"/>
                  </a:lnTo>
                  <a:lnTo>
                    <a:pt x="16" y="3"/>
                  </a:lnTo>
                  <a:lnTo>
                    <a:pt x="17" y="6"/>
                  </a:lnTo>
                  <a:lnTo>
                    <a:pt x="19" y="8"/>
                  </a:lnTo>
                  <a:lnTo>
                    <a:pt x="19" y="14"/>
                  </a:lnTo>
                  <a:lnTo>
                    <a:pt x="17" y="17"/>
                  </a:lnTo>
                  <a:lnTo>
                    <a:pt x="16" y="18"/>
                  </a:lnTo>
                  <a:lnTo>
                    <a:pt x="13" y="20"/>
                  </a:lnTo>
                  <a:lnTo>
                    <a:pt x="11" y="21"/>
                  </a:lnTo>
                  <a:lnTo>
                    <a:pt x="6" y="21"/>
                  </a:lnTo>
                  <a:lnTo>
                    <a:pt x="4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6"/>
                  </a:lnTo>
                  <a:lnTo>
                    <a:pt x="1" y="3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7" name="Freeform 717"/>
            <p:cNvSpPr>
              <a:spLocks/>
            </p:cNvSpPr>
            <p:nvPr/>
          </p:nvSpPr>
          <p:spPr bwMode="auto">
            <a:xfrm>
              <a:off x="4594225" y="5910263"/>
              <a:ext cx="90488" cy="136525"/>
            </a:xfrm>
            <a:custGeom>
              <a:avLst/>
              <a:gdLst/>
              <a:ahLst/>
              <a:cxnLst>
                <a:cxn ang="0">
                  <a:pos x="51" y="86"/>
                </a:cxn>
                <a:cxn ang="0">
                  <a:pos x="0" y="86"/>
                </a:cxn>
                <a:cxn ang="0">
                  <a:pos x="0" y="84"/>
                </a:cxn>
                <a:cxn ang="0">
                  <a:pos x="15" y="68"/>
                </a:cxn>
                <a:cxn ang="0">
                  <a:pos x="25" y="56"/>
                </a:cxn>
                <a:cxn ang="0">
                  <a:pos x="31" y="47"/>
                </a:cxn>
                <a:cxn ang="0">
                  <a:pos x="36" y="29"/>
                </a:cxn>
                <a:cxn ang="0">
                  <a:pos x="33" y="20"/>
                </a:cxn>
                <a:cxn ang="0">
                  <a:pos x="31" y="17"/>
                </a:cxn>
                <a:cxn ang="0">
                  <a:pos x="27" y="14"/>
                </a:cxn>
                <a:cxn ang="0">
                  <a:pos x="17" y="14"/>
                </a:cxn>
                <a:cxn ang="0">
                  <a:pos x="12" y="16"/>
                </a:cxn>
                <a:cxn ang="0">
                  <a:pos x="8" y="19"/>
                </a:cxn>
                <a:cxn ang="0">
                  <a:pos x="5" y="23"/>
                </a:cxn>
                <a:cxn ang="0">
                  <a:pos x="2" y="23"/>
                </a:cxn>
                <a:cxn ang="0">
                  <a:pos x="5" y="16"/>
                </a:cxn>
                <a:cxn ang="0">
                  <a:pos x="9" y="10"/>
                </a:cxn>
                <a:cxn ang="0">
                  <a:pos x="12" y="4"/>
                </a:cxn>
                <a:cxn ang="0">
                  <a:pos x="18" y="1"/>
                </a:cxn>
                <a:cxn ang="0">
                  <a:pos x="23" y="0"/>
                </a:cxn>
                <a:cxn ang="0">
                  <a:pos x="33" y="0"/>
                </a:cxn>
                <a:cxn ang="0">
                  <a:pos x="37" y="1"/>
                </a:cxn>
                <a:cxn ang="0">
                  <a:pos x="40" y="3"/>
                </a:cxn>
                <a:cxn ang="0">
                  <a:pos x="43" y="6"/>
                </a:cxn>
                <a:cxn ang="0">
                  <a:pos x="48" y="7"/>
                </a:cxn>
                <a:cxn ang="0">
                  <a:pos x="49" y="10"/>
                </a:cxn>
                <a:cxn ang="0">
                  <a:pos x="51" y="14"/>
                </a:cxn>
                <a:cxn ang="0">
                  <a:pos x="52" y="17"/>
                </a:cxn>
                <a:cxn ang="0">
                  <a:pos x="52" y="26"/>
                </a:cxn>
                <a:cxn ang="0">
                  <a:pos x="51" y="32"/>
                </a:cxn>
                <a:cxn ang="0">
                  <a:pos x="48" y="38"/>
                </a:cxn>
                <a:cxn ang="0">
                  <a:pos x="42" y="47"/>
                </a:cxn>
                <a:cxn ang="0">
                  <a:pos x="33" y="57"/>
                </a:cxn>
                <a:cxn ang="0">
                  <a:pos x="21" y="69"/>
                </a:cxn>
                <a:cxn ang="0">
                  <a:pos x="48" y="69"/>
                </a:cxn>
                <a:cxn ang="0">
                  <a:pos x="52" y="65"/>
                </a:cxn>
                <a:cxn ang="0">
                  <a:pos x="54" y="62"/>
                </a:cxn>
                <a:cxn ang="0">
                  <a:pos x="57" y="62"/>
                </a:cxn>
                <a:cxn ang="0">
                  <a:pos x="51" y="86"/>
                </a:cxn>
              </a:cxnLst>
              <a:rect l="0" t="0" r="r" b="b"/>
              <a:pathLst>
                <a:path w="57" h="86">
                  <a:moveTo>
                    <a:pt x="51" y="86"/>
                  </a:moveTo>
                  <a:lnTo>
                    <a:pt x="0" y="86"/>
                  </a:lnTo>
                  <a:lnTo>
                    <a:pt x="0" y="84"/>
                  </a:lnTo>
                  <a:lnTo>
                    <a:pt x="15" y="68"/>
                  </a:lnTo>
                  <a:lnTo>
                    <a:pt x="25" y="56"/>
                  </a:lnTo>
                  <a:lnTo>
                    <a:pt x="31" y="47"/>
                  </a:lnTo>
                  <a:lnTo>
                    <a:pt x="36" y="29"/>
                  </a:lnTo>
                  <a:lnTo>
                    <a:pt x="33" y="20"/>
                  </a:lnTo>
                  <a:lnTo>
                    <a:pt x="31" y="17"/>
                  </a:lnTo>
                  <a:lnTo>
                    <a:pt x="27" y="14"/>
                  </a:lnTo>
                  <a:lnTo>
                    <a:pt x="17" y="14"/>
                  </a:lnTo>
                  <a:lnTo>
                    <a:pt x="12" y="16"/>
                  </a:lnTo>
                  <a:lnTo>
                    <a:pt x="8" y="19"/>
                  </a:lnTo>
                  <a:lnTo>
                    <a:pt x="5" y="23"/>
                  </a:lnTo>
                  <a:lnTo>
                    <a:pt x="2" y="23"/>
                  </a:lnTo>
                  <a:lnTo>
                    <a:pt x="5" y="16"/>
                  </a:lnTo>
                  <a:lnTo>
                    <a:pt x="9" y="10"/>
                  </a:lnTo>
                  <a:lnTo>
                    <a:pt x="12" y="4"/>
                  </a:lnTo>
                  <a:lnTo>
                    <a:pt x="18" y="1"/>
                  </a:lnTo>
                  <a:lnTo>
                    <a:pt x="23" y="0"/>
                  </a:lnTo>
                  <a:lnTo>
                    <a:pt x="33" y="0"/>
                  </a:lnTo>
                  <a:lnTo>
                    <a:pt x="37" y="1"/>
                  </a:lnTo>
                  <a:lnTo>
                    <a:pt x="40" y="3"/>
                  </a:lnTo>
                  <a:lnTo>
                    <a:pt x="43" y="6"/>
                  </a:lnTo>
                  <a:lnTo>
                    <a:pt x="48" y="7"/>
                  </a:lnTo>
                  <a:lnTo>
                    <a:pt x="49" y="10"/>
                  </a:lnTo>
                  <a:lnTo>
                    <a:pt x="51" y="14"/>
                  </a:lnTo>
                  <a:lnTo>
                    <a:pt x="52" y="17"/>
                  </a:lnTo>
                  <a:lnTo>
                    <a:pt x="52" y="26"/>
                  </a:lnTo>
                  <a:lnTo>
                    <a:pt x="51" y="32"/>
                  </a:lnTo>
                  <a:lnTo>
                    <a:pt x="48" y="38"/>
                  </a:lnTo>
                  <a:lnTo>
                    <a:pt x="42" y="47"/>
                  </a:lnTo>
                  <a:lnTo>
                    <a:pt x="33" y="57"/>
                  </a:lnTo>
                  <a:lnTo>
                    <a:pt x="21" y="69"/>
                  </a:lnTo>
                  <a:lnTo>
                    <a:pt x="48" y="69"/>
                  </a:lnTo>
                  <a:lnTo>
                    <a:pt x="52" y="65"/>
                  </a:lnTo>
                  <a:lnTo>
                    <a:pt x="54" y="62"/>
                  </a:lnTo>
                  <a:lnTo>
                    <a:pt x="57" y="62"/>
                  </a:lnTo>
                  <a:lnTo>
                    <a:pt x="51" y="8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8" name="Freeform 718"/>
            <p:cNvSpPr>
              <a:spLocks/>
            </p:cNvSpPr>
            <p:nvPr/>
          </p:nvSpPr>
          <p:spPr bwMode="auto">
            <a:xfrm>
              <a:off x="4700588" y="5911850"/>
              <a:ext cx="87313" cy="1365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55" y="0"/>
                </a:cxn>
                <a:cxn ang="0">
                  <a:pos x="47" y="15"/>
                </a:cxn>
                <a:cxn ang="0">
                  <a:pos x="15" y="15"/>
                </a:cxn>
                <a:cxn ang="0">
                  <a:pos x="10" y="24"/>
                </a:cxn>
                <a:cxn ang="0">
                  <a:pos x="30" y="27"/>
                </a:cxn>
                <a:cxn ang="0">
                  <a:pos x="44" y="34"/>
                </a:cxn>
                <a:cxn ang="0">
                  <a:pos x="49" y="39"/>
                </a:cxn>
                <a:cxn ang="0">
                  <a:pos x="52" y="43"/>
                </a:cxn>
                <a:cxn ang="0">
                  <a:pos x="55" y="55"/>
                </a:cxn>
                <a:cxn ang="0">
                  <a:pos x="53" y="64"/>
                </a:cxn>
                <a:cxn ang="0">
                  <a:pos x="50" y="71"/>
                </a:cxn>
                <a:cxn ang="0">
                  <a:pos x="47" y="76"/>
                </a:cxn>
                <a:cxn ang="0">
                  <a:pos x="46" y="79"/>
                </a:cxn>
                <a:cxn ang="0">
                  <a:pos x="37" y="82"/>
                </a:cxn>
                <a:cxn ang="0">
                  <a:pos x="31" y="85"/>
                </a:cxn>
                <a:cxn ang="0">
                  <a:pos x="27" y="86"/>
                </a:cxn>
                <a:cxn ang="0">
                  <a:pos x="10" y="86"/>
                </a:cxn>
                <a:cxn ang="0">
                  <a:pos x="7" y="85"/>
                </a:cxn>
                <a:cxn ang="0">
                  <a:pos x="4" y="82"/>
                </a:cxn>
                <a:cxn ang="0">
                  <a:pos x="1" y="80"/>
                </a:cxn>
                <a:cxn ang="0">
                  <a:pos x="0" y="77"/>
                </a:cxn>
                <a:cxn ang="0">
                  <a:pos x="0" y="76"/>
                </a:cxn>
                <a:cxn ang="0">
                  <a:pos x="1" y="73"/>
                </a:cxn>
                <a:cxn ang="0">
                  <a:pos x="6" y="68"/>
                </a:cxn>
                <a:cxn ang="0">
                  <a:pos x="7" y="68"/>
                </a:cxn>
                <a:cxn ang="0">
                  <a:pos x="10" y="70"/>
                </a:cxn>
                <a:cxn ang="0">
                  <a:pos x="12" y="70"/>
                </a:cxn>
                <a:cxn ang="0">
                  <a:pos x="13" y="71"/>
                </a:cxn>
                <a:cxn ang="0">
                  <a:pos x="16" y="73"/>
                </a:cxn>
                <a:cxn ang="0">
                  <a:pos x="19" y="76"/>
                </a:cxn>
                <a:cxn ang="0">
                  <a:pos x="25" y="79"/>
                </a:cxn>
                <a:cxn ang="0">
                  <a:pos x="27" y="79"/>
                </a:cxn>
                <a:cxn ang="0">
                  <a:pos x="28" y="80"/>
                </a:cxn>
                <a:cxn ang="0">
                  <a:pos x="34" y="80"/>
                </a:cxn>
                <a:cxn ang="0">
                  <a:pos x="40" y="77"/>
                </a:cxn>
                <a:cxn ang="0">
                  <a:pos x="43" y="71"/>
                </a:cxn>
                <a:cxn ang="0">
                  <a:pos x="44" y="67"/>
                </a:cxn>
                <a:cxn ang="0">
                  <a:pos x="43" y="62"/>
                </a:cxn>
                <a:cxn ang="0">
                  <a:pos x="41" y="56"/>
                </a:cxn>
                <a:cxn ang="0">
                  <a:pos x="37" y="54"/>
                </a:cxn>
                <a:cxn ang="0">
                  <a:pos x="33" y="49"/>
                </a:cxn>
                <a:cxn ang="0">
                  <a:pos x="21" y="45"/>
                </a:cxn>
                <a:cxn ang="0">
                  <a:pos x="6" y="42"/>
                </a:cxn>
                <a:cxn ang="0">
                  <a:pos x="0" y="42"/>
                </a:cxn>
                <a:cxn ang="0">
                  <a:pos x="16" y="0"/>
                </a:cxn>
              </a:cxnLst>
              <a:rect l="0" t="0" r="r" b="b"/>
              <a:pathLst>
                <a:path w="55" h="86">
                  <a:moveTo>
                    <a:pt x="16" y="0"/>
                  </a:moveTo>
                  <a:lnTo>
                    <a:pt x="55" y="0"/>
                  </a:lnTo>
                  <a:lnTo>
                    <a:pt x="47" y="15"/>
                  </a:lnTo>
                  <a:lnTo>
                    <a:pt x="15" y="15"/>
                  </a:lnTo>
                  <a:lnTo>
                    <a:pt x="10" y="24"/>
                  </a:lnTo>
                  <a:lnTo>
                    <a:pt x="30" y="27"/>
                  </a:lnTo>
                  <a:lnTo>
                    <a:pt x="44" y="34"/>
                  </a:lnTo>
                  <a:lnTo>
                    <a:pt x="49" y="39"/>
                  </a:lnTo>
                  <a:lnTo>
                    <a:pt x="52" y="43"/>
                  </a:lnTo>
                  <a:lnTo>
                    <a:pt x="55" y="55"/>
                  </a:lnTo>
                  <a:lnTo>
                    <a:pt x="53" y="64"/>
                  </a:lnTo>
                  <a:lnTo>
                    <a:pt x="50" y="71"/>
                  </a:lnTo>
                  <a:lnTo>
                    <a:pt x="47" y="76"/>
                  </a:lnTo>
                  <a:lnTo>
                    <a:pt x="46" y="79"/>
                  </a:lnTo>
                  <a:lnTo>
                    <a:pt x="37" y="82"/>
                  </a:lnTo>
                  <a:lnTo>
                    <a:pt x="31" y="85"/>
                  </a:lnTo>
                  <a:lnTo>
                    <a:pt x="27" y="86"/>
                  </a:lnTo>
                  <a:lnTo>
                    <a:pt x="10" y="86"/>
                  </a:lnTo>
                  <a:lnTo>
                    <a:pt x="7" y="85"/>
                  </a:lnTo>
                  <a:lnTo>
                    <a:pt x="4" y="82"/>
                  </a:lnTo>
                  <a:lnTo>
                    <a:pt x="1" y="80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1" y="73"/>
                  </a:lnTo>
                  <a:lnTo>
                    <a:pt x="6" y="68"/>
                  </a:lnTo>
                  <a:lnTo>
                    <a:pt x="7" y="68"/>
                  </a:lnTo>
                  <a:lnTo>
                    <a:pt x="10" y="70"/>
                  </a:lnTo>
                  <a:lnTo>
                    <a:pt x="12" y="70"/>
                  </a:lnTo>
                  <a:lnTo>
                    <a:pt x="13" y="71"/>
                  </a:lnTo>
                  <a:lnTo>
                    <a:pt x="16" y="73"/>
                  </a:lnTo>
                  <a:lnTo>
                    <a:pt x="19" y="76"/>
                  </a:lnTo>
                  <a:lnTo>
                    <a:pt x="25" y="79"/>
                  </a:lnTo>
                  <a:lnTo>
                    <a:pt x="27" y="79"/>
                  </a:lnTo>
                  <a:lnTo>
                    <a:pt x="28" y="80"/>
                  </a:lnTo>
                  <a:lnTo>
                    <a:pt x="34" y="80"/>
                  </a:lnTo>
                  <a:lnTo>
                    <a:pt x="40" y="77"/>
                  </a:lnTo>
                  <a:lnTo>
                    <a:pt x="43" y="71"/>
                  </a:lnTo>
                  <a:lnTo>
                    <a:pt x="44" y="67"/>
                  </a:lnTo>
                  <a:lnTo>
                    <a:pt x="43" y="62"/>
                  </a:lnTo>
                  <a:lnTo>
                    <a:pt x="41" y="56"/>
                  </a:lnTo>
                  <a:lnTo>
                    <a:pt x="37" y="54"/>
                  </a:lnTo>
                  <a:lnTo>
                    <a:pt x="33" y="49"/>
                  </a:lnTo>
                  <a:lnTo>
                    <a:pt x="21" y="45"/>
                  </a:lnTo>
                  <a:lnTo>
                    <a:pt x="6" y="42"/>
                  </a:lnTo>
                  <a:lnTo>
                    <a:pt x="0" y="4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9" name="Freeform 719"/>
            <p:cNvSpPr>
              <a:spLocks noEditPoints="1"/>
            </p:cNvSpPr>
            <p:nvPr/>
          </p:nvSpPr>
          <p:spPr bwMode="auto">
            <a:xfrm>
              <a:off x="4970463" y="5910263"/>
              <a:ext cx="85725" cy="138113"/>
            </a:xfrm>
            <a:custGeom>
              <a:avLst/>
              <a:gdLst/>
              <a:ahLst/>
              <a:cxnLst>
                <a:cxn ang="0">
                  <a:pos x="54" y="43"/>
                </a:cxn>
                <a:cxn ang="0">
                  <a:pos x="54" y="55"/>
                </a:cxn>
                <a:cxn ang="0">
                  <a:pos x="51" y="66"/>
                </a:cxn>
                <a:cxn ang="0">
                  <a:pos x="48" y="75"/>
                </a:cxn>
                <a:cxn ang="0">
                  <a:pos x="45" y="78"/>
                </a:cxn>
                <a:cxn ang="0">
                  <a:pos x="40" y="81"/>
                </a:cxn>
                <a:cxn ang="0">
                  <a:pos x="38" y="84"/>
                </a:cxn>
                <a:cxn ang="0">
                  <a:pos x="35" y="86"/>
                </a:cxn>
                <a:cxn ang="0">
                  <a:pos x="30" y="87"/>
                </a:cxn>
                <a:cxn ang="0">
                  <a:pos x="23" y="87"/>
                </a:cxn>
                <a:cxn ang="0">
                  <a:pos x="20" y="86"/>
                </a:cxn>
                <a:cxn ang="0">
                  <a:pos x="15" y="84"/>
                </a:cxn>
                <a:cxn ang="0">
                  <a:pos x="12" y="80"/>
                </a:cxn>
                <a:cxn ang="0">
                  <a:pos x="8" y="75"/>
                </a:cxn>
                <a:cxn ang="0">
                  <a:pos x="6" y="72"/>
                </a:cxn>
                <a:cxn ang="0">
                  <a:pos x="3" y="68"/>
                </a:cxn>
                <a:cxn ang="0">
                  <a:pos x="2" y="65"/>
                </a:cxn>
                <a:cxn ang="0">
                  <a:pos x="0" y="55"/>
                </a:cxn>
                <a:cxn ang="0">
                  <a:pos x="0" y="31"/>
                </a:cxn>
                <a:cxn ang="0">
                  <a:pos x="3" y="19"/>
                </a:cxn>
                <a:cxn ang="0">
                  <a:pos x="6" y="13"/>
                </a:cxn>
                <a:cxn ang="0">
                  <a:pos x="9" y="9"/>
                </a:cxn>
                <a:cxn ang="0">
                  <a:pos x="14" y="4"/>
                </a:cxn>
                <a:cxn ang="0">
                  <a:pos x="18" y="1"/>
                </a:cxn>
                <a:cxn ang="0">
                  <a:pos x="23" y="0"/>
                </a:cxn>
                <a:cxn ang="0">
                  <a:pos x="32" y="0"/>
                </a:cxn>
                <a:cxn ang="0">
                  <a:pos x="36" y="1"/>
                </a:cxn>
                <a:cxn ang="0">
                  <a:pos x="40" y="4"/>
                </a:cxn>
                <a:cxn ang="0">
                  <a:pos x="45" y="9"/>
                </a:cxn>
                <a:cxn ang="0">
                  <a:pos x="51" y="17"/>
                </a:cxn>
                <a:cxn ang="0">
                  <a:pos x="54" y="31"/>
                </a:cxn>
                <a:cxn ang="0">
                  <a:pos x="54" y="43"/>
                </a:cxn>
                <a:cxn ang="0">
                  <a:pos x="36" y="43"/>
                </a:cxn>
                <a:cxn ang="0">
                  <a:pos x="36" y="12"/>
                </a:cxn>
                <a:cxn ang="0">
                  <a:pos x="35" y="9"/>
                </a:cxn>
                <a:cxn ang="0">
                  <a:pos x="30" y="4"/>
                </a:cxn>
                <a:cxn ang="0">
                  <a:pos x="23" y="4"/>
                </a:cxn>
                <a:cxn ang="0">
                  <a:pos x="21" y="7"/>
                </a:cxn>
                <a:cxn ang="0">
                  <a:pos x="20" y="9"/>
                </a:cxn>
                <a:cxn ang="0">
                  <a:pos x="20" y="13"/>
                </a:cxn>
                <a:cxn ang="0">
                  <a:pos x="18" y="19"/>
                </a:cxn>
                <a:cxn ang="0">
                  <a:pos x="18" y="66"/>
                </a:cxn>
                <a:cxn ang="0">
                  <a:pos x="20" y="71"/>
                </a:cxn>
                <a:cxn ang="0">
                  <a:pos x="20" y="75"/>
                </a:cxn>
                <a:cxn ang="0">
                  <a:pos x="23" y="81"/>
                </a:cxn>
                <a:cxn ang="0">
                  <a:pos x="24" y="83"/>
                </a:cxn>
                <a:cxn ang="0">
                  <a:pos x="29" y="83"/>
                </a:cxn>
                <a:cxn ang="0">
                  <a:pos x="32" y="81"/>
                </a:cxn>
                <a:cxn ang="0">
                  <a:pos x="32" y="80"/>
                </a:cxn>
                <a:cxn ang="0">
                  <a:pos x="35" y="77"/>
                </a:cxn>
                <a:cxn ang="0">
                  <a:pos x="36" y="74"/>
                </a:cxn>
                <a:cxn ang="0">
                  <a:pos x="36" y="69"/>
                </a:cxn>
                <a:cxn ang="0">
                  <a:pos x="36" y="43"/>
                </a:cxn>
              </a:cxnLst>
              <a:rect l="0" t="0" r="r" b="b"/>
              <a:pathLst>
                <a:path w="54" h="87">
                  <a:moveTo>
                    <a:pt x="54" y="43"/>
                  </a:moveTo>
                  <a:lnTo>
                    <a:pt x="54" y="55"/>
                  </a:lnTo>
                  <a:lnTo>
                    <a:pt x="51" y="66"/>
                  </a:lnTo>
                  <a:lnTo>
                    <a:pt x="48" y="75"/>
                  </a:lnTo>
                  <a:lnTo>
                    <a:pt x="45" y="78"/>
                  </a:lnTo>
                  <a:lnTo>
                    <a:pt x="40" y="81"/>
                  </a:lnTo>
                  <a:lnTo>
                    <a:pt x="38" y="84"/>
                  </a:lnTo>
                  <a:lnTo>
                    <a:pt x="35" y="86"/>
                  </a:lnTo>
                  <a:lnTo>
                    <a:pt x="30" y="87"/>
                  </a:lnTo>
                  <a:lnTo>
                    <a:pt x="23" y="87"/>
                  </a:lnTo>
                  <a:lnTo>
                    <a:pt x="20" y="86"/>
                  </a:lnTo>
                  <a:lnTo>
                    <a:pt x="15" y="84"/>
                  </a:lnTo>
                  <a:lnTo>
                    <a:pt x="12" y="80"/>
                  </a:lnTo>
                  <a:lnTo>
                    <a:pt x="8" y="75"/>
                  </a:lnTo>
                  <a:lnTo>
                    <a:pt x="6" y="72"/>
                  </a:lnTo>
                  <a:lnTo>
                    <a:pt x="3" y="68"/>
                  </a:lnTo>
                  <a:lnTo>
                    <a:pt x="2" y="65"/>
                  </a:lnTo>
                  <a:lnTo>
                    <a:pt x="0" y="55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6" y="13"/>
                  </a:lnTo>
                  <a:lnTo>
                    <a:pt x="9" y="9"/>
                  </a:lnTo>
                  <a:lnTo>
                    <a:pt x="14" y="4"/>
                  </a:lnTo>
                  <a:lnTo>
                    <a:pt x="18" y="1"/>
                  </a:lnTo>
                  <a:lnTo>
                    <a:pt x="23" y="0"/>
                  </a:lnTo>
                  <a:lnTo>
                    <a:pt x="32" y="0"/>
                  </a:lnTo>
                  <a:lnTo>
                    <a:pt x="36" y="1"/>
                  </a:lnTo>
                  <a:lnTo>
                    <a:pt x="40" y="4"/>
                  </a:lnTo>
                  <a:lnTo>
                    <a:pt x="45" y="9"/>
                  </a:lnTo>
                  <a:lnTo>
                    <a:pt x="51" y="17"/>
                  </a:lnTo>
                  <a:lnTo>
                    <a:pt x="54" y="31"/>
                  </a:lnTo>
                  <a:lnTo>
                    <a:pt x="54" y="43"/>
                  </a:lnTo>
                  <a:close/>
                  <a:moveTo>
                    <a:pt x="36" y="43"/>
                  </a:moveTo>
                  <a:lnTo>
                    <a:pt x="36" y="12"/>
                  </a:lnTo>
                  <a:lnTo>
                    <a:pt x="35" y="9"/>
                  </a:lnTo>
                  <a:lnTo>
                    <a:pt x="30" y="4"/>
                  </a:lnTo>
                  <a:lnTo>
                    <a:pt x="23" y="4"/>
                  </a:lnTo>
                  <a:lnTo>
                    <a:pt x="21" y="7"/>
                  </a:lnTo>
                  <a:lnTo>
                    <a:pt x="20" y="9"/>
                  </a:lnTo>
                  <a:lnTo>
                    <a:pt x="20" y="13"/>
                  </a:lnTo>
                  <a:lnTo>
                    <a:pt x="18" y="19"/>
                  </a:lnTo>
                  <a:lnTo>
                    <a:pt x="18" y="66"/>
                  </a:lnTo>
                  <a:lnTo>
                    <a:pt x="20" y="71"/>
                  </a:lnTo>
                  <a:lnTo>
                    <a:pt x="20" y="75"/>
                  </a:lnTo>
                  <a:lnTo>
                    <a:pt x="23" y="81"/>
                  </a:lnTo>
                  <a:lnTo>
                    <a:pt x="24" y="83"/>
                  </a:lnTo>
                  <a:lnTo>
                    <a:pt x="29" y="83"/>
                  </a:lnTo>
                  <a:lnTo>
                    <a:pt x="32" y="81"/>
                  </a:lnTo>
                  <a:lnTo>
                    <a:pt x="32" y="80"/>
                  </a:lnTo>
                  <a:lnTo>
                    <a:pt x="35" y="77"/>
                  </a:lnTo>
                  <a:lnTo>
                    <a:pt x="36" y="74"/>
                  </a:lnTo>
                  <a:lnTo>
                    <a:pt x="36" y="69"/>
                  </a:lnTo>
                  <a:lnTo>
                    <a:pt x="36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0" name="Freeform 720"/>
            <p:cNvSpPr>
              <a:spLocks/>
            </p:cNvSpPr>
            <p:nvPr/>
          </p:nvSpPr>
          <p:spPr bwMode="auto">
            <a:xfrm>
              <a:off x="5075238" y="6015038"/>
              <a:ext cx="30163" cy="33338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2" y="2"/>
                </a:cxn>
                <a:cxn ang="0">
                  <a:pos x="16" y="3"/>
                </a:cxn>
                <a:cxn ang="0">
                  <a:pos x="17" y="6"/>
                </a:cxn>
                <a:cxn ang="0">
                  <a:pos x="19" y="8"/>
                </a:cxn>
                <a:cxn ang="0">
                  <a:pos x="19" y="14"/>
                </a:cxn>
                <a:cxn ang="0">
                  <a:pos x="17" y="17"/>
                </a:cxn>
                <a:cxn ang="0">
                  <a:pos x="16" y="18"/>
                </a:cxn>
                <a:cxn ang="0">
                  <a:pos x="13" y="20"/>
                </a:cxn>
                <a:cxn ang="0">
                  <a:pos x="12" y="21"/>
                </a:cxn>
                <a:cxn ang="0">
                  <a:pos x="6" y="21"/>
                </a:cxn>
                <a:cxn ang="0">
                  <a:pos x="4" y="20"/>
                </a:cxn>
                <a:cxn ang="0">
                  <a:pos x="1" y="18"/>
                </a:cxn>
                <a:cxn ang="0">
                  <a:pos x="0" y="17"/>
                </a:cxn>
                <a:cxn ang="0">
                  <a:pos x="0" y="6"/>
                </a:cxn>
                <a:cxn ang="0">
                  <a:pos x="1" y="3"/>
                </a:cxn>
                <a:cxn ang="0">
                  <a:pos x="4" y="2"/>
                </a:cxn>
                <a:cxn ang="0">
                  <a:pos x="6" y="2"/>
                </a:cxn>
                <a:cxn ang="0">
                  <a:pos x="9" y="0"/>
                </a:cxn>
              </a:cxnLst>
              <a:rect l="0" t="0" r="r" b="b"/>
              <a:pathLst>
                <a:path w="19" h="21">
                  <a:moveTo>
                    <a:pt x="9" y="0"/>
                  </a:moveTo>
                  <a:lnTo>
                    <a:pt x="12" y="2"/>
                  </a:lnTo>
                  <a:lnTo>
                    <a:pt x="16" y="3"/>
                  </a:lnTo>
                  <a:lnTo>
                    <a:pt x="17" y="6"/>
                  </a:lnTo>
                  <a:lnTo>
                    <a:pt x="19" y="8"/>
                  </a:lnTo>
                  <a:lnTo>
                    <a:pt x="19" y="14"/>
                  </a:lnTo>
                  <a:lnTo>
                    <a:pt x="17" y="17"/>
                  </a:lnTo>
                  <a:lnTo>
                    <a:pt x="16" y="18"/>
                  </a:lnTo>
                  <a:lnTo>
                    <a:pt x="13" y="20"/>
                  </a:lnTo>
                  <a:lnTo>
                    <a:pt x="12" y="21"/>
                  </a:lnTo>
                  <a:lnTo>
                    <a:pt x="6" y="21"/>
                  </a:lnTo>
                  <a:lnTo>
                    <a:pt x="4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6"/>
                  </a:lnTo>
                  <a:lnTo>
                    <a:pt x="1" y="3"/>
                  </a:lnTo>
                  <a:lnTo>
                    <a:pt x="4" y="2"/>
                  </a:lnTo>
                  <a:lnTo>
                    <a:pt x="6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1" name="Freeform 721"/>
            <p:cNvSpPr>
              <a:spLocks/>
            </p:cNvSpPr>
            <p:nvPr/>
          </p:nvSpPr>
          <p:spPr bwMode="auto">
            <a:xfrm>
              <a:off x="5121275" y="5911850"/>
              <a:ext cx="87313" cy="136525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55" y="0"/>
                </a:cxn>
                <a:cxn ang="0">
                  <a:pos x="48" y="15"/>
                </a:cxn>
                <a:cxn ang="0">
                  <a:pos x="15" y="15"/>
                </a:cxn>
                <a:cxn ang="0">
                  <a:pos x="11" y="24"/>
                </a:cxn>
                <a:cxn ang="0">
                  <a:pos x="30" y="27"/>
                </a:cxn>
                <a:cxn ang="0">
                  <a:pos x="45" y="34"/>
                </a:cxn>
                <a:cxn ang="0">
                  <a:pos x="49" y="39"/>
                </a:cxn>
                <a:cxn ang="0">
                  <a:pos x="52" y="43"/>
                </a:cxn>
                <a:cxn ang="0">
                  <a:pos x="55" y="55"/>
                </a:cxn>
                <a:cxn ang="0">
                  <a:pos x="54" y="64"/>
                </a:cxn>
                <a:cxn ang="0">
                  <a:pos x="51" y="71"/>
                </a:cxn>
                <a:cxn ang="0">
                  <a:pos x="49" y="76"/>
                </a:cxn>
                <a:cxn ang="0">
                  <a:pos x="46" y="79"/>
                </a:cxn>
                <a:cxn ang="0">
                  <a:pos x="37" y="82"/>
                </a:cxn>
                <a:cxn ang="0">
                  <a:pos x="31" y="85"/>
                </a:cxn>
                <a:cxn ang="0">
                  <a:pos x="27" y="86"/>
                </a:cxn>
                <a:cxn ang="0">
                  <a:pos x="11" y="86"/>
                </a:cxn>
                <a:cxn ang="0">
                  <a:pos x="8" y="85"/>
                </a:cxn>
                <a:cxn ang="0">
                  <a:pos x="5" y="82"/>
                </a:cxn>
                <a:cxn ang="0">
                  <a:pos x="2" y="80"/>
                </a:cxn>
                <a:cxn ang="0">
                  <a:pos x="0" y="77"/>
                </a:cxn>
                <a:cxn ang="0">
                  <a:pos x="0" y="76"/>
                </a:cxn>
                <a:cxn ang="0">
                  <a:pos x="2" y="73"/>
                </a:cxn>
                <a:cxn ang="0">
                  <a:pos x="5" y="70"/>
                </a:cxn>
                <a:cxn ang="0">
                  <a:pos x="8" y="68"/>
                </a:cxn>
                <a:cxn ang="0">
                  <a:pos x="9" y="68"/>
                </a:cxn>
                <a:cxn ang="0">
                  <a:pos x="11" y="70"/>
                </a:cxn>
                <a:cxn ang="0">
                  <a:pos x="12" y="70"/>
                </a:cxn>
                <a:cxn ang="0">
                  <a:pos x="14" y="71"/>
                </a:cxn>
                <a:cxn ang="0">
                  <a:pos x="17" y="73"/>
                </a:cxn>
                <a:cxn ang="0">
                  <a:pos x="20" y="76"/>
                </a:cxn>
                <a:cxn ang="0">
                  <a:pos x="26" y="79"/>
                </a:cxn>
                <a:cxn ang="0">
                  <a:pos x="27" y="79"/>
                </a:cxn>
                <a:cxn ang="0">
                  <a:pos x="29" y="80"/>
                </a:cxn>
                <a:cxn ang="0">
                  <a:pos x="34" y="80"/>
                </a:cxn>
                <a:cxn ang="0">
                  <a:pos x="40" y="77"/>
                </a:cxn>
                <a:cxn ang="0">
                  <a:pos x="43" y="71"/>
                </a:cxn>
                <a:cxn ang="0">
                  <a:pos x="45" y="67"/>
                </a:cxn>
                <a:cxn ang="0">
                  <a:pos x="43" y="62"/>
                </a:cxn>
                <a:cxn ang="0">
                  <a:pos x="42" y="56"/>
                </a:cxn>
                <a:cxn ang="0">
                  <a:pos x="37" y="54"/>
                </a:cxn>
                <a:cxn ang="0">
                  <a:pos x="33" y="49"/>
                </a:cxn>
                <a:cxn ang="0">
                  <a:pos x="21" y="45"/>
                </a:cxn>
                <a:cxn ang="0">
                  <a:pos x="6" y="42"/>
                </a:cxn>
                <a:cxn ang="0">
                  <a:pos x="0" y="42"/>
                </a:cxn>
                <a:cxn ang="0">
                  <a:pos x="17" y="0"/>
                </a:cxn>
              </a:cxnLst>
              <a:rect l="0" t="0" r="r" b="b"/>
              <a:pathLst>
                <a:path w="55" h="86">
                  <a:moveTo>
                    <a:pt x="17" y="0"/>
                  </a:moveTo>
                  <a:lnTo>
                    <a:pt x="55" y="0"/>
                  </a:lnTo>
                  <a:lnTo>
                    <a:pt x="48" y="15"/>
                  </a:lnTo>
                  <a:lnTo>
                    <a:pt x="15" y="15"/>
                  </a:lnTo>
                  <a:lnTo>
                    <a:pt x="11" y="24"/>
                  </a:lnTo>
                  <a:lnTo>
                    <a:pt x="30" y="27"/>
                  </a:lnTo>
                  <a:lnTo>
                    <a:pt x="45" y="34"/>
                  </a:lnTo>
                  <a:lnTo>
                    <a:pt x="49" y="39"/>
                  </a:lnTo>
                  <a:lnTo>
                    <a:pt x="52" y="43"/>
                  </a:lnTo>
                  <a:lnTo>
                    <a:pt x="55" y="55"/>
                  </a:lnTo>
                  <a:lnTo>
                    <a:pt x="54" y="64"/>
                  </a:lnTo>
                  <a:lnTo>
                    <a:pt x="51" y="71"/>
                  </a:lnTo>
                  <a:lnTo>
                    <a:pt x="49" y="76"/>
                  </a:lnTo>
                  <a:lnTo>
                    <a:pt x="46" y="79"/>
                  </a:lnTo>
                  <a:lnTo>
                    <a:pt x="37" y="82"/>
                  </a:lnTo>
                  <a:lnTo>
                    <a:pt x="31" y="85"/>
                  </a:lnTo>
                  <a:lnTo>
                    <a:pt x="27" y="86"/>
                  </a:lnTo>
                  <a:lnTo>
                    <a:pt x="11" y="86"/>
                  </a:lnTo>
                  <a:lnTo>
                    <a:pt x="8" y="85"/>
                  </a:lnTo>
                  <a:lnTo>
                    <a:pt x="5" y="82"/>
                  </a:lnTo>
                  <a:lnTo>
                    <a:pt x="2" y="80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3"/>
                  </a:lnTo>
                  <a:lnTo>
                    <a:pt x="5" y="70"/>
                  </a:lnTo>
                  <a:lnTo>
                    <a:pt x="8" y="68"/>
                  </a:lnTo>
                  <a:lnTo>
                    <a:pt x="9" y="68"/>
                  </a:lnTo>
                  <a:lnTo>
                    <a:pt x="11" y="70"/>
                  </a:lnTo>
                  <a:lnTo>
                    <a:pt x="12" y="70"/>
                  </a:lnTo>
                  <a:lnTo>
                    <a:pt x="14" y="71"/>
                  </a:lnTo>
                  <a:lnTo>
                    <a:pt x="17" y="73"/>
                  </a:lnTo>
                  <a:lnTo>
                    <a:pt x="20" y="76"/>
                  </a:lnTo>
                  <a:lnTo>
                    <a:pt x="26" y="79"/>
                  </a:lnTo>
                  <a:lnTo>
                    <a:pt x="27" y="79"/>
                  </a:lnTo>
                  <a:lnTo>
                    <a:pt x="29" y="80"/>
                  </a:lnTo>
                  <a:lnTo>
                    <a:pt x="34" y="80"/>
                  </a:lnTo>
                  <a:lnTo>
                    <a:pt x="40" y="77"/>
                  </a:lnTo>
                  <a:lnTo>
                    <a:pt x="43" y="71"/>
                  </a:lnTo>
                  <a:lnTo>
                    <a:pt x="45" y="67"/>
                  </a:lnTo>
                  <a:lnTo>
                    <a:pt x="43" y="62"/>
                  </a:lnTo>
                  <a:lnTo>
                    <a:pt x="42" y="56"/>
                  </a:lnTo>
                  <a:lnTo>
                    <a:pt x="37" y="54"/>
                  </a:lnTo>
                  <a:lnTo>
                    <a:pt x="33" y="49"/>
                  </a:lnTo>
                  <a:lnTo>
                    <a:pt x="21" y="45"/>
                  </a:lnTo>
                  <a:lnTo>
                    <a:pt x="6" y="42"/>
                  </a:lnTo>
                  <a:lnTo>
                    <a:pt x="0" y="42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2" name="Freeform 722"/>
            <p:cNvSpPr>
              <a:spLocks noEditPoints="1"/>
            </p:cNvSpPr>
            <p:nvPr/>
          </p:nvSpPr>
          <p:spPr bwMode="auto">
            <a:xfrm>
              <a:off x="5389563" y="5910263"/>
              <a:ext cx="85725" cy="138113"/>
            </a:xfrm>
            <a:custGeom>
              <a:avLst/>
              <a:gdLst/>
              <a:ahLst/>
              <a:cxnLst>
                <a:cxn ang="0">
                  <a:pos x="54" y="43"/>
                </a:cxn>
                <a:cxn ang="0">
                  <a:pos x="54" y="55"/>
                </a:cxn>
                <a:cxn ang="0">
                  <a:pos x="51" y="66"/>
                </a:cxn>
                <a:cxn ang="0">
                  <a:pos x="48" y="75"/>
                </a:cxn>
                <a:cxn ang="0">
                  <a:pos x="45" y="78"/>
                </a:cxn>
                <a:cxn ang="0">
                  <a:pos x="40" y="81"/>
                </a:cxn>
                <a:cxn ang="0">
                  <a:pos x="37" y="84"/>
                </a:cxn>
                <a:cxn ang="0">
                  <a:pos x="34" y="86"/>
                </a:cxn>
                <a:cxn ang="0">
                  <a:pos x="30" y="87"/>
                </a:cxn>
                <a:cxn ang="0">
                  <a:pos x="23" y="87"/>
                </a:cxn>
                <a:cxn ang="0">
                  <a:pos x="20" y="86"/>
                </a:cxn>
                <a:cxn ang="0">
                  <a:pos x="15" y="84"/>
                </a:cxn>
                <a:cxn ang="0">
                  <a:pos x="12" y="80"/>
                </a:cxn>
                <a:cxn ang="0">
                  <a:pos x="8" y="75"/>
                </a:cxn>
                <a:cxn ang="0">
                  <a:pos x="6" y="72"/>
                </a:cxn>
                <a:cxn ang="0">
                  <a:pos x="3" y="68"/>
                </a:cxn>
                <a:cxn ang="0">
                  <a:pos x="2" y="65"/>
                </a:cxn>
                <a:cxn ang="0">
                  <a:pos x="0" y="55"/>
                </a:cxn>
                <a:cxn ang="0">
                  <a:pos x="0" y="31"/>
                </a:cxn>
                <a:cxn ang="0">
                  <a:pos x="3" y="19"/>
                </a:cxn>
                <a:cxn ang="0">
                  <a:pos x="6" y="13"/>
                </a:cxn>
                <a:cxn ang="0">
                  <a:pos x="9" y="9"/>
                </a:cxn>
                <a:cxn ang="0">
                  <a:pos x="14" y="4"/>
                </a:cxn>
                <a:cxn ang="0">
                  <a:pos x="18" y="1"/>
                </a:cxn>
                <a:cxn ang="0">
                  <a:pos x="23" y="0"/>
                </a:cxn>
                <a:cxn ang="0">
                  <a:pos x="31" y="0"/>
                </a:cxn>
                <a:cxn ang="0">
                  <a:pos x="36" y="1"/>
                </a:cxn>
                <a:cxn ang="0">
                  <a:pos x="40" y="4"/>
                </a:cxn>
                <a:cxn ang="0">
                  <a:pos x="45" y="9"/>
                </a:cxn>
                <a:cxn ang="0">
                  <a:pos x="51" y="17"/>
                </a:cxn>
                <a:cxn ang="0">
                  <a:pos x="54" y="31"/>
                </a:cxn>
                <a:cxn ang="0">
                  <a:pos x="54" y="43"/>
                </a:cxn>
                <a:cxn ang="0">
                  <a:pos x="36" y="43"/>
                </a:cxn>
                <a:cxn ang="0">
                  <a:pos x="36" y="12"/>
                </a:cxn>
                <a:cxn ang="0">
                  <a:pos x="34" y="9"/>
                </a:cxn>
                <a:cxn ang="0">
                  <a:pos x="30" y="4"/>
                </a:cxn>
                <a:cxn ang="0">
                  <a:pos x="23" y="4"/>
                </a:cxn>
                <a:cxn ang="0">
                  <a:pos x="21" y="7"/>
                </a:cxn>
                <a:cxn ang="0">
                  <a:pos x="20" y="9"/>
                </a:cxn>
                <a:cxn ang="0">
                  <a:pos x="20" y="13"/>
                </a:cxn>
                <a:cxn ang="0">
                  <a:pos x="18" y="19"/>
                </a:cxn>
                <a:cxn ang="0">
                  <a:pos x="18" y="66"/>
                </a:cxn>
                <a:cxn ang="0">
                  <a:pos x="20" y="71"/>
                </a:cxn>
                <a:cxn ang="0">
                  <a:pos x="20" y="75"/>
                </a:cxn>
                <a:cxn ang="0">
                  <a:pos x="23" y="81"/>
                </a:cxn>
                <a:cxn ang="0">
                  <a:pos x="24" y="83"/>
                </a:cxn>
                <a:cxn ang="0">
                  <a:pos x="29" y="83"/>
                </a:cxn>
                <a:cxn ang="0">
                  <a:pos x="31" y="81"/>
                </a:cxn>
                <a:cxn ang="0">
                  <a:pos x="31" y="80"/>
                </a:cxn>
                <a:cxn ang="0">
                  <a:pos x="34" y="77"/>
                </a:cxn>
                <a:cxn ang="0">
                  <a:pos x="36" y="74"/>
                </a:cxn>
                <a:cxn ang="0">
                  <a:pos x="36" y="69"/>
                </a:cxn>
                <a:cxn ang="0">
                  <a:pos x="36" y="43"/>
                </a:cxn>
              </a:cxnLst>
              <a:rect l="0" t="0" r="r" b="b"/>
              <a:pathLst>
                <a:path w="54" h="87">
                  <a:moveTo>
                    <a:pt x="54" y="43"/>
                  </a:moveTo>
                  <a:lnTo>
                    <a:pt x="54" y="55"/>
                  </a:lnTo>
                  <a:lnTo>
                    <a:pt x="51" y="66"/>
                  </a:lnTo>
                  <a:lnTo>
                    <a:pt x="48" y="75"/>
                  </a:lnTo>
                  <a:lnTo>
                    <a:pt x="45" y="78"/>
                  </a:lnTo>
                  <a:lnTo>
                    <a:pt x="40" y="81"/>
                  </a:lnTo>
                  <a:lnTo>
                    <a:pt x="37" y="84"/>
                  </a:lnTo>
                  <a:lnTo>
                    <a:pt x="34" y="86"/>
                  </a:lnTo>
                  <a:lnTo>
                    <a:pt x="30" y="87"/>
                  </a:lnTo>
                  <a:lnTo>
                    <a:pt x="23" y="87"/>
                  </a:lnTo>
                  <a:lnTo>
                    <a:pt x="20" y="86"/>
                  </a:lnTo>
                  <a:lnTo>
                    <a:pt x="15" y="84"/>
                  </a:lnTo>
                  <a:lnTo>
                    <a:pt x="12" y="80"/>
                  </a:lnTo>
                  <a:lnTo>
                    <a:pt x="8" y="75"/>
                  </a:lnTo>
                  <a:lnTo>
                    <a:pt x="6" y="72"/>
                  </a:lnTo>
                  <a:lnTo>
                    <a:pt x="3" y="68"/>
                  </a:lnTo>
                  <a:lnTo>
                    <a:pt x="2" y="65"/>
                  </a:lnTo>
                  <a:lnTo>
                    <a:pt x="0" y="55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6" y="13"/>
                  </a:lnTo>
                  <a:lnTo>
                    <a:pt x="9" y="9"/>
                  </a:lnTo>
                  <a:lnTo>
                    <a:pt x="14" y="4"/>
                  </a:lnTo>
                  <a:lnTo>
                    <a:pt x="18" y="1"/>
                  </a:lnTo>
                  <a:lnTo>
                    <a:pt x="23" y="0"/>
                  </a:lnTo>
                  <a:lnTo>
                    <a:pt x="31" y="0"/>
                  </a:lnTo>
                  <a:lnTo>
                    <a:pt x="36" y="1"/>
                  </a:lnTo>
                  <a:lnTo>
                    <a:pt x="40" y="4"/>
                  </a:lnTo>
                  <a:lnTo>
                    <a:pt x="45" y="9"/>
                  </a:lnTo>
                  <a:lnTo>
                    <a:pt x="51" y="17"/>
                  </a:lnTo>
                  <a:lnTo>
                    <a:pt x="54" y="31"/>
                  </a:lnTo>
                  <a:lnTo>
                    <a:pt x="54" y="43"/>
                  </a:lnTo>
                  <a:close/>
                  <a:moveTo>
                    <a:pt x="36" y="43"/>
                  </a:moveTo>
                  <a:lnTo>
                    <a:pt x="36" y="12"/>
                  </a:lnTo>
                  <a:lnTo>
                    <a:pt x="34" y="9"/>
                  </a:lnTo>
                  <a:lnTo>
                    <a:pt x="30" y="4"/>
                  </a:lnTo>
                  <a:lnTo>
                    <a:pt x="23" y="4"/>
                  </a:lnTo>
                  <a:lnTo>
                    <a:pt x="21" y="7"/>
                  </a:lnTo>
                  <a:lnTo>
                    <a:pt x="20" y="9"/>
                  </a:lnTo>
                  <a:lnTo>
                    <a:pt x="20" y="13"/>
                  </a:lnTo>
                  <a:lnTo>
                    <a:pt x="18" y="19"/>
                  </a:lnTo>
                  <a:lnTo>
                    <a:pt x="18" y="66"/>
                  </a:lnTo>
                  <a:lnTo>
                    <a:pt x="20" y="71"/>
                  </a:lnTo>
                  <a:lnTo>
                    <a:pt x="20" y="75"/>
                  </a:lnTo>
                  <a:lnTo>
                    <a:pt x="23" y="81"/>
                  </a:lnTo>
                  <a:lnTo>
                    <a:pt x="24" y="83"/>
                  </a:lnTo>
                  <a:lnTo>
                    <a:pt x="29" y="83"/>
                  </a:lnTo>
                  <a:lnTo>
                    <a:pt x="31" y="81"/>
                  </a:lnTo>
                  <a:lnTo>
                    <a:pt x="31" y="80"/>
                  </a:lnTo>
                  <a:lnTo>
                    <a:pt x="34" y="77"/>
                  </a:lnTo>
                  <a:lnTo>
                    <a:pt x="36" y="74"/>
                  </a:lnTo>
                  <a:lnTo>
                    <a:pt x="36" y="69"/>
                  </a:lnTo>
                  <a:lnTo>
                    <a:pt x="36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3" name="Freeform 723"/>
            <p:cNvSpPr>
              <a:spLocks/>
            </p:cNvSpPr>
            <p:nvPr/>
          </p:nvSpPr>
          <p:spPr bwMode="auto">
            <a:xfrm>
              <a:off x="5494338" y="6015038"/>
              <a:ext cx="30163" cy="3333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1" y="2"/>
                </a:cxn>
                <a:cxn ang="0">
                  <a:pos x="16" y="3"/>
                </a:cxn>
                <a:cxn ang="0">
                  <a:pos x="17" y="6"/>
                </a:cxn>
                <a:cxn ang="0">
                  <a:pos x="19" y="8"/>
                </a:cxn>
                <a:cxn ang="0">
                  <a:pos x="19" y="14"/>
                </a:cxn>
                <a:cxn ang="0">
                  <a:pos x="17" y="17"/>
                </a:cxn>
                <a:cxn ang="0">
                  <a:pos x="16" y="18"/>
                </a:cxn>
                <a:cxn ang="0">
                  <a:pos x="13" y="20"/>
                </a:cxn>
                <a:cxn ang="0">
                  <a:pos x="11" y="21"/>
                </a:cxn>
                <a:cxn ang="0">
                  <a:pos x="6" y="21"/>
                </a:cxn>
                <a:cxn ang="0">
                  <a:pos x="4" y="20"/>
                </a:cxn>
                <a:cxn ang="0">
                  <a:pos x="1" y="18"/>
                </a:cxn>
                <a:cxn ang="0">
                  <a:pos x="0" y="17"/>
                </a:cxn>
                <a:cxn ang="0">
                  <a:pos x="0" y="6"/>
                </a:cxn>
                <a:cxn ang="0">
                  <a:pos x="1" y="3"/>
                </a:cxn>
                <a:cxn ang="0">
                  <a:pos x="4" y="2"/>
                </a:cxn>
                <a:cxn ang="0">
                  <a:pos x="6" y="2"/>
                </a:cxn>
                <a:cxn ang="0">
                  <a:pos x="8" y="0"/>
                </a:cxn>
              </a:cxnLst>
              <a:rect l="0" t="0" r="r" b="b"/>
              <a:pathLst>
                <a:path w="19" h="21">
                  <a:moveTo>
                    <a:pt x="8" y="0"/>
                  </a:moveTo>
                  <a:lnTo>
                    <a:pt x="11" y="2"/>
                  </a:lnTo>
                  <a:lnTo>
                    <a:pt x="16" y="3"/>
                  </a:lnTo>
                  <a:lnTo>
                    <a:pt x="17" y="6"/>
                  </a:lnTo>
                  <a:lnTo>
                    <a:pt x="19" y="8"/>
                  </a:lnTo>
                  <a:lnTo>
                    <a:pt x="19" y="14"/>
                  </a:lnTo>
                  <a:lnTo>
                    <a:pt x="17" y="17"/>
                  </a:lnTo>
                  <a:lnTo>
                    <a:pt x="16" y="18"/>
                  </a:lnTo>
                  <a:lnTo>
                    <a:pt x="13" y="20"/>
                  </a:lnTo>
                  <a:lnTo>
                    <a:pt x="11" y="21"/>
                  </a:lnTo>
                  <a:lnTo>
                    <a:pt x="6" y="21"/>
                  </a:lnTo>
                  <a:lnTo>
                    <a:pt x="4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6"/>
                  </a:lnTo>
                  <a:lnTo>
                    <a:pt x="1" y="3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4" name="Freeform 724"/>
            <p:cNvSpPr>
              <a:spLocks/>
            </p:cNvSpPr>
            <p:nvPr/>
          </p:nvSpPr>
          <p:spPr bwMode="auto">
            <a:xfrm>
              <a:off x="5540375" y="5911850"/>
              <a:ext cx="90488" cy="134938"/>
            </a:xfrm>
            <a:custGeom>
              <a:avLst/>
              <a:gdLst/>
              <a:ahLst/>
              <a:cxnLst>
                <a:cxn ang="0">
                  <a:pos x="20" y="85"/>
                </a:cxn>
                <a:cxn ang="0">
                  <a:pos x="42" y="15"/>
                </a:cxn>
                <a:cxn ang="0">
                  <a:pos x="24" y="15"/>
                </a:cxn>
                <a:cxn ang="0">
                  <a:pos x="15" y="16"/>
                </a:cxn>
                <a:cxn ang="0">
                  <a:pos x="8" y="18"/>
                </a:cxn>
                <a:cxn ang="0">
                  <a:pos x="5" y="2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8" y="0"/>
                </a:cxn>
                <a:cxn ang="0">
                  <a:pos x="57" y="0"/>
                </a:cxn>
                <a:cxn ang="0">
                  <a:pos x="27" y="85"/>
                </a:cxn>
                <a:cxn ang="0">
                  <a:pos x="20" y="85"/>
                </a:cxn>
              </a:cxnLst>
              <a:rect l="0" t="0" r="r" b="b"/>
              <a:pathLst>
                <a:path w="57" h="85">
                  <a:moveTo>
                    <a:pt x="20" y="85"/>
                  </a:moveTo>
                  <a:lnTo>
                    <a:pt x="42" y="15"/>
                  </a:lnTo>
                  <a:lnTo>
                    <a:pt x="24" y="15"/>
                  </a:lnTo>
                  <a:lnTo>
                    <a:pt x="15" y="16"/>
                  </a:lnTo>
                  <a:lnTo>
                    <a:pt x="8" y="18"/>
                  </a:lnTo>
                  <a:lnTo>
                    <a:pt x="5" y="21"/>
                  </a:lnTo>
                  <a:lnTo>
                    <a:pt x="3" y="25"/>
                  </a:lnTo>
                  <a:lnTo>
                    <a:pt x="0" y="25"/>
                  </a:lnTo>
                  <a:lnTo>
                    <a:pt x="8" y="0"/>
                  </a:lnTo>
                  <a:lnTo>
                    <a:pt x="57" y="0"/>
                  </a:lnTo>
                  <a:lnTo>
                    <a:pt x="27" y="85"/>
                  </a:lnTo>
                  <a:lnTo>
                    <a:pt x="20" y="8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5" name="Freeform 725"/>
            <p:cNvSpPr>
              <a:spLocks/>
            </p:cNvSpPr>
            <p:nvPr/>
          </p:nvSpPr>
          <p:spPr bwMode="auto">
            <a:xfrm>
              <a:off x="5641975" y="5911850"/>
              <a:ext cx="87313" cy="1365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55" y="0"/>
                </a:cxn>
                <a:cxn ang="0">
                  <a:pos x="47" y="15"/>
                </a:cxn>
                <a:cxn ang="0">
                  <a:pos x="15" y="15"/>
                </a:cxn>
                <a:cxn ang="0">
                  <a:pos x="10" y="24"/>
                </a:cxn>
                <a:cxn ang="0">
                  <a:pos x="30" y="27"/>
                </a:cxn>
                <a:cxn ang="0">
                  <a:pos x="44" y="34"/>
                </a:cxn>
                <a:cxn ang="0">
                  <a:pos x="49" y="39"/>
                </a:cxn>
                <a:cxn ang="0">
                  <a:pos x="52" y="43"/>
                </a:cxn>
                <a:cxn ang="0">
                  <a:pos x="55" y="55"/>
                </a:cxn>
                <a:cxn ang="0">
                  <a:pos x="53" y="64"/>
                </a:cxn>
                <a:cxn ang="0">
                  <a:pos x="50" y="71"/>
                </a:cxn>
                <a:cxn ang="0">
                  <a:pos x="47" y="76"/>
                </a:cxn>
                <a:cxn ang="0">
                  <a:pos x="46" y="79"/>
                </a:cxn>
                <a:cxn ang="0">
                  <a:pos x="37" y="82"/>
                </a:cxn>
                <a:cxn ang="0">
                  <a:pos x="31" y="85"/>
                </a:cxn>
                <a:cxn ang="0">
                  <a:pos x="27" y="86"/>
                </a:cxn>
                <a:cxn ang="0">
                  <a:pos x="10" y="86"/>
                </a:cxn>
                <a:cxn ang="0">
                  <a:pos x="7" y="85"/>
                </a:cxn>
                <a:cxn ang="0">
                  <a:pos x="4" y="82"/>
                </a:cxn>
                <a:cxn ang="0">
                  <a:pos x="1" y="80"/>
                </a:cxn>
                <a:cxn ang="0">
                  <a:pos x="0" y="77"/>
                </a:cxn>
                <a:cxn ang="0">
                  <a:pos x="0" y="76"/>
                </a:cxn>
                <a:cxn ang="0">
                  <a:pos x="1" y="73"/>
                </a:cxn>
                <a:cxn ang="0">
                  <a:pos x="6" y="68"/>
                </a:cxn>
                <a:cxn ang="0">
                  <a:pos x="7" y="68"/>
                </a:cxn>
                <a:cxn ang="0">
                  <a:pos x="10" y="70"/>
                </a:cxn>
                <a:cxn ang="0">
                  <a:pos x="12" y="70"/>
                </a:cxn>
                <a:cxn ang="0">
                  <a:pos x="13" y="71"/>
                </a:cxn>
                <a:cxn ang="0">
                  <a:pos x="16" y="73"/>
                </a:cxn>
                <a:cxn ang="0">
                  <a:pos x="19" y="76"/>
                </a:cxn>
                <a:cxn ang="0">
                  <a:pos x="25" y="79"/>
                </a:cxn>
                <a:cxn ang="0">
                  <a:pos x="27" y="79"/>
                </a:cxn>
                <a:cxn ang="0">
                  <a:pos x="28" y="80"/>
                </a:cxn>
                <a:cxn ang="0">
                  <a:pos x="34" y="80"/>
                </a:cxn>
                <a:cxn ang="0">
                  <a:pos x="40" y="77"/>
                </a:cxn>
                <a:cxn ang="0">
                  <a:pos x="43" y="71"/>
                </a:cxn>
                <a:cxn ang="0">
                  <a:pos x="44" y="67"/>
                </a:cxn>
                <a:cxn ang="0">
                  <a:pos x="43" y="62"/>
                </a:cxn>
                <a:cxn ang="0">
                  <a:pos x="41" y="56"/>
                </a:cxn>
                <a:cxn ang="0">
                  <a:pos x="37" y="54"/>
                </a:cxn>
                <a:cxn ang="0">
                  <a:pos x="33" y="49"/>
                </a:cxn>
                <a:cxn ang="0">
                  <a:pos x="21" y="45"/>
                </a:cxn>
                <a:cxn ang="0">
                  <a:pos x="6" y="42"/>
                </a:cxn>
                <a:cxn ang="0">
                  <a:pos x="0" y="42"/>
                </a:cxn>
                <a:cxn ang="0">
                  <a:pos x="16" y="0"/>
                </a:cxn>
              </a:cxnLst>
              <a:rect l="0" t="0" r="r" b="b"/>
              <a:pathLst>
                <a:path w="55" h="86">
                  <a:moveTo>
                    <a:pt x="16" y="0"/>
                  </a:moveTo>
                  <a:lnTo>
                    <a:pt x="55" y="0"/>
                  </a:lnTo>
                  <a:lnTo>
                    <a:pt x="47" y="15"/>
                  </a:lnTo>
                  <a:lnTo>
                    <a:pt x="15" y="15"/>
                  </a:lnTo>
                  <a:lnTo>
                    <a:pt x="10" y="24"/>
                  </a:lnTo>
                  <a:lnTo>
                    <a:pt x="30" y="27"/>
                  </a:lnTo>
                  <a:lnTo>
                    <a:pt x="44" y="34"/>
                  </a:lnTo>
                  <a:lnTo>
                    <a:pt x="49" y="39"/>
                  </a:lnTo>
                  <a:lnTo>
                    <a:pt x="52" y="43"/>
                  </a:lnTo>
                  <a:lnTo>
                    <a:pt x="55" y="55"/>
                  </a:lnTo>
                  <a:lnTo>
                    <a:pt x="53" y="64"/>
                  </a:lnTo>
                  <a:lnTo>
                    <a:pt x="50" y="71"/>
                  </a:lnTo>
                  <a:lnTo>
                    <a:pt x="47" y="76"/>
                  </a:lnTo>
                  <a:lnTo>
                    <a:pt x="46" y="79"/>
                  </a:lnTo>
                  <a:lnTo>
                    <a:pt x="37" y="82"/>
                  </a:lnTo>
                  <a:lnTo>
                    <a:pt x="31" y="85"/>
                  </a:lnTo>
                  <a:lnTo>
                    <a:pt x="27" y="86"/>
                  </a:lnTo>
                  <a:lnTo>
                    <a:pt x="10" y="86"/>
                  </a:lnTo>
                  <a:lnTo>
                    <a:pt x="7" y="85"/>
                  </a:lnTo>
                  <a:lnTo>
                    <a:pt x="4" y="82"/>
                  </a:lnTo>
                  <a:lnTo>
                    <a:pt x="1" y="80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1" y="73"/>
                  </a:lnTo>
                  <a:lnTo>
                    <a:pt x="6" y="68"/>
                  </a:lnTo>
                  <a:lnTo>
                    <a:pt x="7" y="68"/>
                  </a:lnTo>
                  <a:lnTo>
                    <a:pt x="10" y="70"/>
                  </a:lnTo>
                  <a:lnTo>
                    <a:pt x="12" y="70"/>
                  </a:lnTo>
                  <a:lnTo>
                    <a:pt x="13" y="71"/>
                  </a:lnTo>
                  <a:lnTo>
                    <a:pt x="16" y="73"/>
                  </a:lnTo>
                  <a:lnTo>
                    <a:pt x="19" y="76"/>
                  </a:lnTo>
                  <a:lnTo>
                    <a:pt x="25" y="79"/>
                  </a:lnTo>
                  <a:lnTo>
                    <a:pt x="27" y="79"/>
                  </a:lnTo>
                  <a:lnTo>
                    <a:pt x="28" y="80"/>
                  </a:lnTo>
                  <a:lnTo>
                    <a:pt x="34" y="80"/>
                  </a:lnTo>
                  <a:lnTo>
                    <a:pt x="40" y="77"/>
                  </a:lnTo>
                  <a:lnTo>
                    <a:pt x="43" y="71"/>
                  </a:lnTo>
                  <a:lnTo>
                    <a:pt x="44" y="67"/>
                  </a:lnTo>
                  <a:lnTo>
                    <a:pt x="43" y="62"/>
                  </a:lnTo>
                  <a:lnTo>
                    <a:pt x="41" y="56"/>
                  </a:lnTo>
                  <a:lnTo>
                    <a:pt x="37" y="54"/>
                  </a:lnTo>
                  <a:lnTo>
                    <a:pt x="33" y="49"/>
                  </a:lnTo>
                  <a:lnTo>
                    <a:pt x="21" y="45"/>
                  </a:lnTo>
                  <a:lnTo>
                    <a:pt x="6" y="42"/>
                  </a:lnTo>
                  <a:lnTo>
                    <a:pt x="0" y="4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6" name="Line 726"/>
            <p:cNvSpPr>
              <a:spLocks noChangeShapeType="1"/>
            </p:cNvSpPr>
            <p:nvPr/>
          </p:nvSpPr>
          <p:spPr bwMode="auto">
            <a:xfrm>
              <a:off x="4144963" y="4043363"/>
              <a:ext cx="1868488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7" name="Freeform 727"/>
            <p:cNvSpPr>
              <a:spLocks noEditPoints="1"/>
            </p:cNvSpPr>
            <p:nvPr/>
          </p:nvSpPr>
          <p:spPr bwMode="auto">
            <a:xfrm>
              <a:off x="4144963" y="4043363"/>
              <a:ext cx="1868488" cy="1419225"/>
            </a:xfrm>
            <a:custGeom>
              <a:avLst/>
              <a:gdLst/>
              <a:ahLst/>
              <a:cxnLst>
                <a:cxn ang="0">
                  <a:pos x="383" y="838"/>
                </a:cxn>
                <a:cxn ang="0">
                  <a:pos x="461" y="704"/>
                </a:cxn>
                <a:cxn ang="0">
                  <a:pos x="535" y="540"/>
                </a:cxn>
                <a:cxn ang="0">
                  <a:pos x="608" y="381"/>
                </a:cxn>
                <a:cxn ang="0">
                  <a:pos x="815" y="86"/>
                </a:cxn>
                <a:cxn ang="0">
                  <a:pos x="34" y="7"/>
                </a:cxn>
                <a:cxn ang="0">
                  <a:pos x="51" y="34"/>
                </a:cxn>
                <a:cxn ang="0">
                  <a:pos x="71" y="96"/>
                </a:cxn>
                <a:cxn ang="0">
                  <a:pos x="95" y="199"/>
                </a:cxn>
                <a:cxn ang="0">
                  <a:pos x="157" y="495"/>
                </a:cxn>
                <a:cxn ang="0">
                  <a:pos x="188" y="629"/>
                </a:cxn>
                <a:cxn ang="0">
                  <a:pos x="221" y="740"/>
                </a:cxn>
                <a:cxn ang="0">
                  <a:pos x="255" y="817"/>
                </a:cxn>
                <a:cxn ang="0">
                  <a:pos x="283" y="860"/>
                </a:cxn>
                <a:cxn ang="0">
                  <a:pos x="325" y="881"/>
                </a:cxn>
                <a:cxn ang="0">
                  <a:pos x="356" y="869"/>
                </a:cxn>
                <a:cxn ang="0">
                  <a:pos x="391" y="827"/>
                </a:cxn>
                <a:cxn ang="0">
                  <a:pos x="437" y="750"/>
                </a:cxn>
                <a:cxn ang="0">
                  <a:pos x="463" y="701"/>
                </a:cxn>
                <a:cxn ang="0">
                  <a:pos x="559" y="489"/>
                </a:cxn>
                <a:cxn ang="0">
                  <a:pos x="654" y="289"/>
                </a:cxn>
                <a:cxn ang="0">
                  <a:pos x="721" y="176"/>
                </a:cxn>
                <a:cxn ang="0">
                  <a:pos x="749" y="136"/>
                </a:cxn>
                <a:cxn ang="0">
                  <a:pos x="798" y="83"/>
                </a:cxn>
                <a:cxn ang="0">
                  <a:pos x="845" y="45"/>
                </a:cxn>
                <a:cxn ang="0">
                  <a:pos x="918" y="10"/>
                </a:cxn>
                <a:cxn ang="0">
                  <a:pos x="1177" y="0"/>
                </a:cxn>
                <a:cxn ang="0">
                  <a:pos x="1014" y="10"/>
                </a:cxn>
                <a:cxn ang="0">
                  <a:pos x="922" y="22"/>
                </a:cxn>
                <a:cxn ang="0">
                  <a:pos x="829" y="73"/>
                </a:cxn>
                <a:cxn ang="0">
                  <a:pos x="805" y="95"/>
                </a:cxn>
                <a:cxn ang="0">
                  <a:pos x="781" y="117"/>
                </a:cxn>
                <a:cxn ang="0">
                  <a:pos x="762" y="141"/>
                </a:cxn>
                <a:cxn ang="0">
                  <a:pos x="731" y="184"/>
                </a:cxn>
                <a:cxn ang="0">
                  <a:pos x="664" y="295"/>
                </a:cxn>
                <a:cxn ang="0">
                  <a:pos x="569" y="495"/>
                </a:cxn>
                <a:cxn ang="0">
                  <a:pos x="469" y="721"/>
                </a:cxn>
                <a:cxn ang="0">
                  <a:pos x="412" y="820"/>
                </a:cxn>
                <a:cxn ang="0">
                  <a:pos x="402" y="835"/>
                </a:cxn>
                <a:cxn ang="0">
                  <a:pos x="378" y="864"/>
                </a:cxn>
                <a:cxn ang="0">
                  <a:pos x="353" y="885"/>
                </a:cxn>
                <a:cxn ang="0">
                  <a:pos x="337" y="893"/>
                </a:cxn>
                <a:cxn ang="0">
                  <a:pos x="300" y="887"/>
                </a:cxn>
                <a:cxn ang="0">
                  <a:pos x="273" y="869"/>
                </a:cxn>
                <a:cxn ang="0">
                  <a:pos x="258" y="848"/>
                </a:cxn>
                <a:cxn ang="0">
                  <a:pos x="245" y="823"/>
                </a:cxn>
                <a:cxn ang="0">
                  <a:pos x="224" y="780"/>
                </a:cxn>
                <a:cxn ang="0">
                  <a:pos x="209" y="743"/>
                </a:cxn>
                <a:cxn ang="0">
                  <a:pos x="177" y="632"/>
                </a:cxn>
                <a:cxn ang="0">
                  <a:pos x="145" y="498"/>
                </a:cxn>
                <a:cxn ang="0">
                  <a:pos x="83" y="202"/>
                </a:cxn>
                <a:cxn ang="0">
                  <a:pos x="59" y="99"/>
                </a:cxn>
                <a:cxn ang="0">
                  <a:pos x="45" y="52"/>
                </a:cxn>
                <a:cxn ang="0">
                  <a:pos x="36" y="33"/>
                </a:cxn>
                <a:cxn ang="0">
                  <a:pos x="18" y="10"/>
                </a:cxn>
                <a:cxn ang="0">
                  <a:pos x="0" y="0"/>
                </a:cxn>
              </a:cxnLst>
              <a:rect l="0" t="0" r="r" b="b"/>
              <a:pathLst>
                <a:path w="1177" h="894">
                  <a:moveTo>
                    <a:pt x="365" y="858"/>
                  </a:moveTo>
                  <a:lnTo>
                    <a:pt x="357" y="866"/>
                  </a:lnTo>
                  <a:lnTo>
                    <a:pt x="365" y="858"/>
                  </a:lnTo>
                  <a:close/>
                  <a:moveTo>
                    <a:pt x="383" y="838"/>
                  </a:moveTo>
                  <a:lnTo>
                    <a:pt x="365" y="858"/>
                  </a:lnTo>
                  <a:lnTo>
                    <a:pt x="383" y="838"/>
                  </a:lnTo>
                  <a:close/>
                  <a:moveTo>
                    <a:pt x="461" y="703"/>
                  </a:moveTo>
                  <a:lnTo>
                    <a:pt x="461" y="704"/>
                  </a:lnTo>
                  <a:lnTo>
                    <a:pt x="460" y="706"/>
                  </a:lnTo>
                  <a:lnTo>
                    <a:pt x="461" y="703"/>
                  </a:lnTo>
                  <a:close/>
                  <a:moveTo>
                    <a:pt x="538" y="531"/>
                  </a:moveTo>
                  <a:lnTo>
                    <a:pt x="535" y="540"/>
                  </a:lnTo>
                  <a:lnTo>
                    <a:pt x="534" y="543"/>
                  </a:lnTo>
                  <a:lnTo>
                    <a:pt x="538" y="531"/>
                  </a:lnTo>
                  <a:close/>
                  <a:moveTo>
                    <a:pt x="609" y="377"/>
                  </a:moveTo>
                  <a:lnTo>
                    <a:pt x="608" y="381"/>
                  </a:lnTo>
                  <a:lnTo>
                    <a:pt x="606" y="384"/>
                  </a:lnTo>
                  <a:lnTo>
                    <a:pt x="609" y="377"/>
                  </a:lnTo>
                  <a:close/>
                  <a:moveTo>
                    <a:pt x="824" y="77"/>
                  </a:moveTo>
                  <a:lnTo>
                    <a:pt x="815" y="86"/>
                  </a:lnTo>
                  <a:lnTo>
                    <a:pt x="824" y="77"/>
                  </a:lnTo>
                  <a:close/>
                  <a:moveTo>
                    <a:pt x="0" y="0"/>
                  </a:moveTo>
                  <a:lnTo>
                    <a:pt x="27" y="0"/>
                  </a:lnTo>
                  <a:lnTo>
                    <a:pt x="34" y="7"/>
                  </a:lnTo>
                  <a:lnTo>
                    <a:pt x="40" y="16"/>
                  </a:lnTo>
                  <a:lnTo>
                    <a:pt x="46" y="27"/>
                  </a:lnTo>
                  <a:lnTo>
                    <a:pt x="51" y="33"/>
                  </a:lnTo>
                  <a:lnTo>
                    <a:pt x="51" y="34"/>
                  </a:lnTo>
                  <a:lnTo>
                    <a:pt x="56" y="47"/>
                  </a:lnTo>
                  <a:lnTo>
                    <a:pt x="62" y="70"/>
                  </a:lnTo>
                  <a:lnTo>
                    <a:pt x="71" y="95"/>
                  </a:lnTo>
                  <a:lnTo>
                    <a:pt x="71" y="96"/>
                  </a:lnTo>
                  <a:lnTo>
                    <a:pt x="73" y="104"/>
                  </a:lnTo>
                  <a:lnTo>
                    <a:pt x="79" y="128"/>
                  </a:lnTo>
                  <a:lnTo>
                    <a:pt x="85" y="157"/>
                  </a:lnTo>
                  <a:lnTo>
                    <a:pt x="95" y="199"/>
                  </a:lnTo>
                  <a:lnTo>
                    <a:pt x="104" y="242"/>
                  </a:lnTo>
                  <a:lnTo>
                    <a:pt x="119" y="311"/>
                  </a:lnTo>
                  <a:lnTo>
                    <a:pt x="142" y="426"/>
                  </a:lnTo>
                  <a:lnTo>
                    <a:pt x="157" y="495"/>
                  </a:lnTo>
                  <a:lnTo>
                    <a:pt x="166" y="534"/>
                  </a:lnTo>
                  <a:lnTo>
                    <a:pt x="177" y="580"/>
                  </a:lnTo>
                  <a:lnTo>
                    <a:pt x="187" y="623"/>
                  </a:lnTo>
                  <a:lnTo>
                    <a:pt x="188" y="629"/>
                  </a:lnTo>
                  <a:lnTo>
                    <a:pt x="202" y="676"/>
                  </a:lnTo>
                  <a:lnTo>
                    <a:pt x="211" y="706"/>
                  </a:lnTo>
                  <a:lnTo>
                    <a:pt x="212" y="712"/>
                  </a:lnTo>
                  <a:lnTo>
                    <a:pt x="221" y="740"/>
                  </a:lnTo>
                  <a:lnTo>
                    <a:pt x="231" y="765"/>
                  </a:lnTo>
                  <a:lnTo>
                    <a:pt x="236" y="775"/>
                  </a:lnTo>
                  <a:lnTo>
                    <a:pt x="245" y="798"/>
                  </a:lnTo>
                  <a:lnTo>
                    <a:pt x="255" y="817"/>
                  </a:lnTo>
                  <a:lnTo>
                    <a:pt x="260" y="826"/>
                  </a:lnTo>
                  <a:lnTo>
                    <a:pt x="268" y="841"/>
                  </a:lnTo>
                  <a:lnTo>
                    <a:pt x="279" y="854"/>
                  </a:lnTo>
                  <a:lnTo>
                    <a:pt x="283" y="860"/>
                  </a:lnTo>
                  <a:lnTo>
                    <a:pt x="292" y="867"/>
                  </a:lnTo>
                  <a:lnTo>
                    <a:pt x="304" y="875"/>
                  </a:lnTo>
                  <a:lnTo>
                    <a:pt x="319" y="881"/>
                  </a:lnTo>
                  <a:lnTo>
                    <a:pt x="325" y="881"/>
                  </a:lnTo>
                  <a:lnTo>
                    <a:pt x="334" y="879"/>
                  </a:lnTo>
                  <a:lnTo>
                    <a:pt x="347" y="873"/>
                  </a:lnTo>
                  <a:lnTo>
                    <a:pt x="357" y="866"/>
                  </a:lnTo>
                  <a:lnTo>
                    <a:pt x="356" y="869"/>
                  </a:lnTo>
                  <a:lnTo>
                    <a:pt x="357" y="866"/>
                  </a:lnTo>
                  <a:lnTo>
                    <a:pt x="368" y="855"/>
                  </a:lnTo>
                  <a:lnTo>
                    <a:pt x="383" y="838"/>
                  </a:lnTo>
                  <a:lnTo>
                    <a:pt x="391" y="827"/>
                  </a:lnTo>
                  <a:lnTo>
                    <a:pt x="402" y="814"/>
                  </a:lnTo>
                  <a:lnTo>
                    <a:pt x="415" y="792"/>
                  </a:lnTo>
                  <a:lnTo>
                    <a:pt x="433" y="761"/>
                  </a:lnTo>
                  <a:lnTo>
                    <a:pt x="437" y="750"/>
                  </a:lnTo>
                  <a:lnTo>
                    <a:pt x="439" y="749"/>
                  </a:lnTo>
                  <a:lnTo>
                    <a:pt x="457" y="716"/>
                  </a:lnTo>
                  <a:lnTo>
                    <a:pt x="461" y="704"/>
                  </a:lnTo>
                  <a:lnTo>
                    <a:pt x="463" y="701"/>
                  </a:lnTo>
                  <a:lnTo>
                    <a:pt x="486" y="649"/>
                  </a:lnTo>
                  <a:lnTo>
                    <a:pt x="534" y="544"/>
                  </a:lnTo>
                  <a:lnTo>
                    <a:pt x="535" y="540"/>
                  </a:lnTo>
                  <a:lnTo>
                    <a:pt x="559" y="489"/>
                  </a:lnTo>
                  <a:lnTo>
                    <a:pt x="606" y="385"/>
                  </a:lnTo>
                  <a:lnTo>
                    <a:pt x="608" y="381"/>
                  </a:lnTo>
                  <a:lnTo>
                    <a:pt x="630" y="335"/>
                  </a:lnTo>
                  <a:lnTo>
                    <a:pt x="654" y="289"/>
                  </a:lnTo>
                  <a:lnTo>
                    <a:pt x="678" y="246"/>
                  </a:lnTo>
                  <a:lnTo>
                    <a:pt x="697" y="214"/>
                  </a:lnTo>
                  <a:lnTo>
                    <a:pt x="701" y="205"/>
                  </a:lnTo>
                  <a:lnTo>
                    <a:pt x="721" y="176"/>
                  </a:lnTo>
                  <a:lnTo>
                    <a:pt x="725" y="171"/>
                  </a:lnTo>
                  <a:lnTo>
                    <a:pt x="744" y="142"/>
                  </a:lnTo>
                  <a:lnTo>
                    <a:pt x="744" y="141"/>
                  </a:lnTo>
                  <a:lnTo>
                    <a:pt x="749" y="136"/>
                  </a:lnTo>
                  <a:lnTo>
                    <a:pt x="768" y="113"/>
                  </a:lnTo>
                  <a:lnTo>
                    <a:pt x="772" y="108"/>
                  </a:lnTo>
                  <a:lnTo>
                    <a:pt x="792" y="86"/>
                  </a:lnTo>
                  <a:lnTo>
                    <a:pt x="798" y="83"/>
                  </a:lnTo>
                  <a:lnTo>
                    <a:pt x="815" y="67"/>
                  </a:lnTo>
                  <a:lnTo>
                    <a:pt x="820" y="62"/>
                  </a:lnTo>
                  <a:lnTo>
                    <a:pt x="821" y="62"/>
                  </a:lnTo>
                  <a:lnTo>
                    <a:pt x="845" y="45"/>
                  </a:lnTo>
                  <a:lnTo>
                    <a:pt x="869" y="31"/>
                  </a:lnTo>
                  <a:lnTo>
                    <a:pt x="870" y="30"/>
                  </a:lnTo>
                  <a:lnTo>
                    <a:pt x="894" y="19"/>
                  </a:lnTo>
                  <a:lnTo>
                    <a:pt x="918" y="10"/>
                  </a:lnTo>
                  <a:lnTo>
                    <a:pt x="941" y="4"/>
                  </a:lnTo>
                  <a:lnTo>
                    <a:pt x="943" y="4"/>
                  </a:lnTo>
                  <a:lnTo>
                    <a:pt x="967" y="0"/>
                  </a:lnTo>
                  <a:lnTo>
                    <a:pt x="1177" y="0"/>
                  </a:lnTo>
                  <a:lnTo>
                    <a:pt x="1177" y="9"/>
                  </a:lnTo>
                  <a:lnTo>
                    <a:pt x="1062" y="9"/>
                  </a:lnTo>
                  <a:lnTo>
                    <a:pt x="1038" y="10"/>
                  </a:lnTo>
                  <a:lnTo>
                    <a:pt x="1014" y="10"/>
                  </a:lnTo>
                  <a:lnTo>
                    <a:pt x="967" y="13"/>
                  </a:lnTo>
                  <a:lnTo>
                    <a:pt x="967" y="12"/>
                  </a:lnTo>
                  <a:lnTo>
                    <a:pt x="944" y="16"/>
                  </a:lnTo>
                  <a:lnTo>
                    <a:pt x="922" y="22"/>
                  </a:lnTo>
                  <a:lnTo>
                    <a:pt x="899" y="31"/>
                  </a:lnTo>
                  <a:lnTo>
                    <a:pt x="875" y="42"/>
                  </a:lnTo>
                  <a:lnTo>
                    <a:pt x="853" y="55"/>
                  </a:lnTo>
                  <a:lnTo>
                    <a:pt x="829" y="73"/>
                  </a:lnTo>
                  <a:lnTo>
                    <a:pt x="829" y="71"/>
                  </a:lnTo>
                  <a:lnTo>
                    <a:pt x="824" y="76"/>
                  </a:lnTo>
                  <a:lnTo>
                    <a:pt x="818" y="83"/>
                  </a:lnTo>
                  <a:lnTo>
                    <a:pt x="805" y="95"/>
                  </a:lnTo>
                  <a:lnTo>
                    <a:pt x="805" y="93"/>
                  </a:lnTo>
                  <a:lnTo>
                    <a:pt x="802" y="95"/>
                  </a:lnTo>
                  <a:lnTo>
                    <a:pt x="801" y="95"/>
                  </a:lnTo>
                  <a:lnTo>
                    <a:pt x="781" y="117"/>
                  </a:lnTo>
                  <a:lnTo>
                    <a:pt x="777" y="122"/>
                  </a:lnTo>
                  <a:lnTo>
                    <a:pt x="778" y="122"/>
                  </a:lnTo>
                  <a:lnTo>
                    <a:pt x="759" y="145"/>
                  </a:lnTo>
                  <a:lnTo>
                    <a:pt x="762" y="141"/>
                  </a:lnTo>
                  <a:lnTo>
                    <a:pt x="753" y="150"/>
                  </a:lnTo>
                  <a:lnTo>
                    <a:pt x="755" y="150"/>
                  </a:lnTo>
                  <a:lnTo>
                    <a:pt x="735" y="178"/>
                  </a:lnTo>
                  <a:lnTo>
                    <a:pt x="731" y="184"/>
                  </a:lnTo>
                  <a:lnTo>
                    <a:pt x="712" y="212"/>
                  </a:lnTo>
                  <a:lnTo>
                    <a:pt x="707" y="219"/>
                  </a:lnTo>
                  <a:lnTo>
                    <a:pt x="688" y="252"/>
                  </a:lnTo>
                  <a:lnTo>
                    <a:pt x="664" y="295"/>
                  </a:lnTo>
                  <a:lnTo>
                    <a:pt x="641" y="341"/>
                  </a:lnTo>
                  <a:lnTo>
                    <a:pt x="617" y="390"/>
                  </a:lnTo>
                  <a:lnTo>
                    <a:pt x="593" y="443"/>
                  </a:lnTo>
                  <a:lnTo>
                    <a:pt x="569" y="495"/>
                  </a:lnTo>
                  <a:lnTo>
                    <a:pt x="544" y="549"/>
                  </a:lnTo>
                  <a:lnTo>
                    <a:pt x="497" y="655"/>
                  </a:lnTo>
                  <a:lnTo>
                    <a:pt x="473" y="707"/>
                  </a:lnTo>
                  <a:lnTo>
                    <a:pt x="469" y="721"/>
                  </a:lnTo>
                  <a:lnTo>
                    <a:pt x="449" y="755"/>
                  </a:lnTo>
                  <a:lnTo>
                    <a:pt x="445" y="765"/>
                  </a:lnTo>
                  <a:lnTo>
                    <a:pt x="426" y="798"/>
                  </a:lnTo>
                  <a:lnTo>
                    <a:pt x="412" y="820"/>
                  </a:lnTo>
                  <a:lnTo>
                    <a:pt x="408" y="826"/>
                  </a:lnTo>
                  <a:lnTo>
                    <a:pt x="412" y="821"/>
                  </a:lnTo>
                  <a:lnTo>
                    <a:pt x="402" y="836"/>
                  </a:lnTo>
                  <a:lnTo>
                    <a:pt x="402" y="835"/>
                  </a:lnTo>
                  <a:lnTo>
                    <a:pt x="400" y="836"/>
                  </a:lnTo>
                  <a:lnTo>
                    <a:pt x="391" y="847"/>
                  </a:lnTo>
                  <a:lnTo>
                    <a:pt x="393" y="847"/>
                  </a:lnTo>
                  <a:lnTo>
                    <a:pt x="378" y="864"/>
                  </a:lnTo>
                  <a:lnTo>
                    <a:pt x="381" y="860"/>
                  </a:lnTo>
                  <a:lnTo>
                    <a:pt x="366" y="875"/>
                  </a:lnTo>
                  <a:lnTo>
                    <a:pt x="366" y="876"/>
                  </a:lnTo>
                  <a:lnTo>
                    <a:pt x="353" y="885"/>
                  </a:lnTo>
                  <a:lnTo>
                    <a:pt x="351" y="885"/>
                  </a:lnTo>
                  <a:lnTo>
                    <a:pt x="338" y="891"/>
                  </a:lnTo>
                  <a:lnTo>
                    <a:pt x="335" y="893"/>
                  </a:lnTo>
                  <a:lnTo>
                    <a:pt x="337" y="893"/>
                  </a:lnTo>
                  <a:lnTo>
                    <a:pt x="326" y="894"/>
                  </a:lnTo>
                  <a:lnTo>
                    <a:pt x="316" y="894"/>
                  </a:lnTo>
                  <a:lnTo>
                    <a:pt x="314" y="893"/>
                  </a:lnTo>
                  <a:lnTo>
                    <a:pt x="300" y="887"/>
                  </a:lnTo>
                  <a:lnTo>
                    <a:pt x="298" y="887"/>
                  </a:lnTo>
                  <a:lnTo>
                    <a:pt x="280" y="875"/>
                  </a:lnTo>
                  <a:lnTo>
                    <a:pt x="283" y="878"/>
                  </a:lnTo>
                  <a:lnTo>
                    <a:pt x="273" y="869"/>
                  </a:lnTo>
                  <a:lnTo>
                    <a:pt x="274" y="869"/>
                  </a:lnTo>
                  <a:lnTo>
                    <a:pt x="273" y="867"/>
                  </a:lnTo>
                  <a:lnTo>
                    <a:pt x="268" y="861"/>
                  </a:lnTo>
                  <a:lnTo>
                    <a:pt x="258" y="848"/>
                  </a:lnTo>
                  <a:lnTo>
                    <a:pt x="260" y="850"/>
                  </a:lnTo>
                  <a:lnTo>
                    <a:pt x="258" y="847"/>
                  </a:lnTo>
                  <a:lnTo>
                    <a:pt x="249" y="832"/>
                  </a:lnTo>
                  <a:lnTo>
                    <a:pt x="245" y="823"/>
                  </a:lnTo>
                  <a:lnTo>
                    <a:pt x="234" y="804"/>
                  </a:lnTo>
                  <a:lnTo>
                    <a:pt x="233" y="801"/>
                  </a:lnTo>
                  <a:lnTo>
                    <a:pt x="233" y="804"/>
                  </a:lnTo>
                  <a:lnTo>
                    <a:pt x="224" y="780"/>
                  </a:lnTo>
                  <a:lnTo>
                    <a:pt x="220" y="769"/>
                  </a:lnTo>
                  <a:lnTo>
                    <a:pt x="209" y="744"/>
                  </a:lnTo>
                  <a:lnTo>
                    <a:pt x="211" y="746"/>
                  </a:lnTo>
                  <a:lnTo>
                    <a:pt x="209" y="743"/>
                  </a:lnTo>
                  <a:lnTo>
                    <a:pt x="200" y="715"/>
                  </a:lnTo>
                  <a:lnTo>
                    <a:pt x="199" y="709"/>
                  </a:lnTo>
                  <a:lnTo>
                    <a:pt x="190" y="679"/>
                  </a:lnTo>
                  <a:lnTo>
                    <a:pt x="177" y="632"/>
                  </a:lnTo>
                  <a:lnTo>
                    <a:pt x="175" y="626"/>
                  </a:lnTo>
                  <a:lnTo>
                    <a:pt x="165" y="583"/>
                  </a:lnTo>
                  <a:lnTo>
                    <a:pt x="154" y="537"/>
                  </a:lnTo>
                  <a:lnTo>
                    <a:pt x="145" y="498"/>
                  </a:lnTo>
                  <a:lnTo>
                    <a:pt x="131" y="428"/>
                  </a:lnTo>
                  <a:lnTo>
                    <a:pt x="107" y="314"/>
                  </a:lnTo>
                  <a:lnTo>
                    <a:pt x="92" y="245"/>
                  </a:lnTo>
                  <a:lnTo>
                    <a:pt x="83" y="202"/>
                  </a:lnTo>
                  <a:lnTo>
                    <a:pt x="73" y="160"/>
                  </a:lnTo>
                  <a:lnTo>
                    <a:pt x="67" y="131"/>
                  </a:lnTo>
                  <a:lnTo>
                    <a:pt x="61" y="107"/>
                  </a:lnTo>
                  <a:lnTo>
                    <a:pt x="59" y="99"/>
                  </a:lnTo>
                  <a:lnTo>
                    <a:pt x="51" y="74"/>
                  </a:lnTo>
                  <a:lnTo>
                    <a:pt x="52" y="76"/>
                  </a:lnTo>
                  <a:lnTo>
                    <a:pt x="51" y="73"/>
                  </a:lnTo>
                  <a:lnTo>
                    <a:pt x="45" y="52"/>
                  </a:lnTo>
                  <a:lnTo>
                    <a:pt x="39" y="39"/>
                  </a:lnTo>
                  <a:lnTo>
                    <a:pt x="36" y="34"/>
                  </a:lnTo>
                  <a:lnTo>
                    <a:pt x="37" y="36"/>
                  </a:lnTo>
                  <a:lnTo>
                    <a:pt x="36" y="33"/>
                  </a:lnTo>
                  <a:lnTo>
                    <a:pt x="24" y="15"/>
                  </a:lnTo>
                  <a:lnTo>
                    <a:pt x="21" y="12"/>
                  </a:lnTo>
                  <a:lnTo>
                    <a:pt x="19" y="12"/>
                  </a:lnTo>
                  <a:lnTo>
                    <a:pt x="18" y="10"/>
                  </a:lnTo>
                  <a:lnTo>
                    <a:pt x="12" y="6"/>
                  </a:lnTo>
                  <a:lnTo>
                    <a:pt x="9" y="4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8" name="Freeform 728"/>
            <p:cNvSpPr>
              <a:spLocks noEditPoints="1"/>
            </p:cNvSpPr>
            <p:nvPr/>
          </p:nvSpPr>
          <p:spPr bwMode="auto">
            <a:xfrm>
              <a:off x="4144963" y="4043363"/>
              <a:ext cx="1868488" cy="1162050"/>
            </a:xfrm>
            <a:custGeom>
              <a:avLst/>
              <a:gdLst/>
              <a:ahLst/>
              <a:cxnLst>
                <a:cxn ang="0">
                  <a:pos x="442" y="605"/>
                </a:cxn>
                <a:cxn ang="0">
                  <a:pos x="67" y="107"/>
                </a:cxn>
                <a:cxn ang="0">
                  <a:pos x="0" y="0"/>
                </a:cxn>
                <a:cxn ang="0">
                  <a:pos x="46" y="19"/>
                </a:cxn>
                <a:cxn ang="0">
                  <a:pos x="56" y="37"/>
                </a:cxn>
                <a:cxn ang="0">
                  <a:pos x="79" y="102"/>
                </a:cxn>
                <a:cxn ang="0">
                  <a:pos x="120" y="251"/>
                </a:cxn>
                <a:cxn ang="0">
                  <a:pos x="181" y="482"/>
                </a:cxn>
                <a:cxn ang="0">
                  <a:pos x="215" y="583"/>
                </a:cxn>
                <a:cxn ang="0">
                  <a:pos x="248" y="654"/>
                </a:cxn>
                <a:cxn ang="0">
                  <a:pos x="276" y="694"/>
                </a:cxn>
                <a:cxn ang="0">
                  <a:pos x="292" y="710"/>
                </a:cxn>
                <a:cxn ang="0">
                  <a:pos x="320" y="718"/>
                </a:cxn>
                <a:cxn ang="0">
                  <a:pos x="350" y="713"/>
                </a:cxn>
                <a:cxn ang="0">
                  <a:pos x="408" y="655"/>
                </a:cxn>
                <a:cxn ang="0">
                  <a:pos x="434" y="621"/>
                </a:cxn>
                <a:cxn ang="0">
                  <a:pos x="488" y="525"/>
                </a:cxn>
                <a:cxn ang="0">
                  <a:pos x="580" y="351"/>
                </a:cxn>
                <a:cxn ang="0">
                  <a:pos x="617" y="289"/>
                </a:cxn>
                <a:cxn ang="0">
                  <a:pos x="679" y="193"/>
                </a:cxn>
                <a:cxn ang="0">
                  <a:pos x="722" y="133"/>
                </a:cxn>
                <a:cxn ang="0">
                  <a:pos x="793" y="61"/>
                </a:cxn>
                <a:cxn ang="0">
                  <a:pos x="850" y="28"/>
                </a:cxn>
                <a:cxn ang="0">
                  <a:pos x="919" y="3"/>
                </a:cxn>
                <a:cxn ang="0">
                  <a:pos x="1177" y="4"/>
                </a:cxn>
                <a:cxn ang="0">
                  <a:pos x="992" y="4"/>
                </a:cxn>
                <a:cxn ang="0">
                  <a:pos x="944" y="12"/>
                </a:cxn>
                <a:cxn ang="0">
                  <a:pos x="876" y="30"/>
                </a:cxn>
                <a:cxn ang="0">
                  <a:pos x="802" y="71"/>
                </a:cxn>
                <a:cxn ang="0">
                  <a:pos x="735" y="138"/>
                </a:cxn>
                <a:cxn ang="0">
                  <a:pos x="689" y="200"/>
                </a:cxn>
                <a:cxn ang="0">
                  <a:pos x="627" y="295"/>
                </a:cxn>
                <a:cxn ang="0">
                  <a:pos x="595" y="354"/>
                </a:cxn>
                <a:cxn ang="0">
                  <a:pos x="546" y="442"/>
                </a:cxn>
                <a:cxn ang="0">
                  <a:pos x="466" y="592"/>
                </a:cxn>
                <a:cxn ang="0">
                  <a:pos x="445" y="627"/>
                </a:cxn>
                <a:cxn ang="0">
                  <a:pos x="427" y="651"/>
                </a:cxn>
                <a:cxn ang="0">
                  <a:pos x="403" y="682"/>
                </a:cxn>
                <a:cxn ang="0">
                  <a:pos x="368" y="716"/>
                </a:cxn>
                <a:cxn ang="0">
                  <a:pos x="341" y="729"/>
                </a:cxn>
                <a:cxn ang="0">
                  <a:pos x="331" y="731"/>
                </a:cxn>
                <a:cxn ang="0">
                  <a:pos x="304" y="729"/>
                </a:cxn>
                <a:cxn ang="0">
                  <a:pos x="286" y="721"/>
                </a:cxn>
                <a:cxn ang="0">
                  <a:pos x="265" y="701"/>
                </a:cxn>
                <a:cxn ang="0">
                  <a:pos x="237" y="661"/>
                </a:cxn>
                <a:cxn ang="0">
                  <a:pos x="222" y="635"/>
                </a:cxn>
                <a:cxn ang="0">
                  <a:pos x="200" y="578"/>
                </a:cxn>
                <a:cxn ang="0">
                  <a:pos x="181" y="523"/>
                </a:cxn>
                <a:cxn ang="0">
                  <a:pos x="150" y="411"/>
                </a:cxn>
                <a:cxn ang="0">
                  <a:pos x="85" y="163"/>
                </a:cxn>
                <a:cxn ang="0">
                  <a:pos x="59" y="79"/>
                </a:cxn>
                <a:cxn ang="0">
                  <a:pos x="36" y="27"/>
                </a:cxn>
                <a:cxn ang="0">
                  <a:pos x="18" y="7"/>
                </a:cxn>
              </a:cxnLst>
              <a:rect l="0" t="0" r="r" b="b"/>
              <a:pathLst>
                <a:path w="1177" h="732">
                  <a:moveTo>
                    <a:pt x="378" y="707"/>
                  </a:moveTo>
                  <a:lnTo>
                    <a:pt x="374" y="712"/>
                  </a:lnTo>
                  <a:lnTo>
                    <a:pt x="378" y="707"/>
                  </a:lnTo>
                  <a:close/>
                  <a:moveTo>
                    <a:pt x="442" y="605"/>
                  </a:moveTo>
                  <a:lnTo>
                    <a:pt x="442" y="606"/>
                  </a:lnTo>
                  <a:lnTo>
                    <a:pt x="440" y="608"/>
                  </a:lnTo>
                  <a:lnTo>
                    <a:pt x="442" y="605"/>
                  </a:lnTo>
                  <a:close/>
                  <a:moveTo>
                    <a:pt x="67" y="107"/>
                  </a:moveTo>
                  <a:lnTo>
                    <a:pt x="68" y="110"/>
                  </a:lnTo>
                  <a:lnTo>
                    <a:pt x="68" y="111"/>
                  </a:lnTo>
                  <a:lnTo>
                    <a:pt x="67" y="107"/>
                  </a:lnTo>
                  <a:close/>
                  <a:moveTo>
                    <a:pt x="0" y="0"/>
                  </a:moveTo>
                  <a:lnTo>
                    <a:pt x="28" y="0"/>
                  </a:lnTo>
                  <a:lnTo>
                    <a:pt x="33" y="3"/>
                  </a:lnTo>
                  <a:lnTo>
                    <a:pt x="40" y="10"/>
                  </a:lnTo>
                  <a:lnTo>
                    <a:pt x="46" y="19"/>
                  </a:lnTo>
                  <a:lnTo>
                    <a:pt x="51" y="25"/>
                  </a:lnTo>
                  <a:lnTo>
                    <a:pt x="56" y="36"/>
                  </a:lnTo>
                  <a:lnTo>
                    <a:pt x="58" y="39"/>
                  </a:lnTo>
                  <a:lnTo>
                    <a:pt x="56" y="37"/>
                  </a:lnTo>
                  <a:lnTo>
                    <a:pt x="71" y="74"/>
                  </a:lnTo>
                  <a:lnTo>
                    <a:pt x="71" y="76"/>
                  </a:lnTo>
                  <a:lnTo>
                    <a:pt x="73" y="83"/>
                  </a:lnTo>
                  <a:lnTo>
                    <a:pt x="79" y="102"/>
                  </a:lnTo>
                  <a:lnTo>
                    <a:pt x="88" y="128"/>
                  </a:lnTo>
                  <a:lnTo>
                    <a:pt x="96" y="160"/>
                  </a:lnTo>
                  <a:lnTo>
                    <a:pt x="105" y="194"/>
                  </a:lnTo>
                  <a:lnTo>
                    <a:pt x="120" y="251"/>
                  </a:lnTo>
                  <a:lnTo>
                    <a:pt x="144" y="345"/>
                  </a:lnTo>
                  <a:lnTo>
                    <a:pt x="162" y="408"/>
                  </a:lnTo>
                  <a:lnTo>
                    <a:pt x="168" y="436"/>
                  </a:lnTo>
                  <a:lnTo>
                    <a:pt x="181" y="482"/>
                  </a:lnTo>
                  <a:lnTo>
                    <a:pt x="191" y="516"/>
                  </a:lnTo>
                  <a:lnTo>
                    <a:pt x="202" y="544"/>
                  </a:lnTo>
                  <a:lnTo>
                    <a:pt x="211" y="572"/>
                  </a:lnTo>
                  <a:lnTo>
                    <a:pt x="215" y="583"/>
                  </a:lnTo>
                  <a:lnTo>
                    <a:pt x="225" y="609"/>
                  </a:lnTo>
                  <a:lnTo>
                    <a:pt x="234" y="629"/>
                  </a:lnTo>
                  <a:lnTo>
                    <a:pt x="239" y="635"/>
                  </a:lnTo>
                  <a:lnTo>
                    <a:pt x="248" y="654"/>
                  </a:lnTo>
                  <a:lnTo>
                    <a:pt x="261" y="672"/>
                  </a:lnTo>
                  <a:lnTo>
                    <a:pt x="261" y="673"/>
                  </a:lnTo>
                  <a:lnTo>
                    <a:pt x="263" y="676"/>
                  </a:lnTo>
                  <a:lnTo>
                    <a:pt x="276" y="694"/>
                  </a:lnTo>
                  <a:lnTo>
                    <a:pt x="285" y="703"/>
                  </a:lnTo>
                  <a:lnTo>
                    <a:pt x="285" y="704"/>
                  </a:lnTo>
                  <a:lnTo>
                    <a:pt x="286" y="707"/>
                  </a:lnTo>
                  <a:lnTo>
                    <a:pt x="292" y="710"/>
                  </a:lnTo>
                  <a:lnTo>
                    <a:pt x="303" y="716"/>
                  </a:lnTo>
                  <a:lnTo>
                    <a:pt x="303" y="715"/>
                  </a:lnTo>
                  <a:lnTo>
                    <a:pt x="307" y="716"/>
                  </a:lnTo>
                  <a:lnTo>
                    <a:pt x="320" y="718"/>
                  </a:lnTo>
                  <a:lnTo>
                    <a:pt x="329" y="719"/>
                  </a:lnTo>
                  <a:lnTo>
                    <a:pt x="337" y="718"/>
                  </a:lnTo>
                  <a:lnTo>
                    <a:pt x="347" y="713"/>
                  </a:lnTo>
                  <a:lnTo>
                    <a:pt x="350" y="713"/>
                  </a:lnTo>
                  <a:lnTo>
                    <a:pt x="359" y="706"/>
                  </a:lnTo>
                  <a:lnTo>
                    <a:pt x="369" y="697"/>
                  </a:lnTo>
                  <a:lnTo>
                    <a:pt x="393" y="673"/>
                  </a:lnTo>
                  <a:lnTo>
                    <a:pt x="408" y="655"/>
                  </a:lnTo>
                  <a:lnTo>
                    <a:pt x="406" y="655"/>
                  </a:lnTo>
                  <a:lnTo>
                    <a:pt x="408" y="654"/>
                  </a:lnTo>
                  <a:lnTo>
                    <a:pt x="417" y="643"/>
                  </a:lnTo>
                  <a:lnTo>
                    <a:pt x="434" y="621"/>
                  </a:lnTo>
                  <a:lnTo>
                    <a:pt x="442" y="606"/>
                  </a:lnTo>
                  <a:lnTo>
                    <a:pt x="455" y="586"/>
                  </a:lnTo>
                  <a:lnTo>
                    <a:pt x="464" y="566"/>
                  </a:lnTo>
                  <a:lnTo>
                    <a:pt x="488" y="525"/>
                  </a:lnTo>
                  <a:lnTo>
                    <a:pt x="512" y="479"/>
                  </a:lnTo>
                  <a:lnTo>
                    <a:pt x="535" y="436"/>
                  </a:lnTo>
                  <a:lnTo>
                    <a:pt x="560" y="390"/>
                  </a:lnTo>
                  <a:lnTo>
                    <a:pt x="580" y="351"/>
                  </a:lnTo>
                  <a:lnTo>
                    <a:pt x="580" y="350"/>
                  </a:lnTo>
                  <a:lnTo>
                    <a:pt x="584" y="345"/>
                  </a:lnTo>
                  <a:lnTo>
                    <a:pt x="608" y="308"/>
                  </a:lnTo>
                  <a:lnTo>
                    <a:pt x="617" y="289"/>
                  </a:lnTo>
                  <a:lnTo>
                    <a:pt x="632" y="264"/>
                  </a:lnTo>
                  <a:lnTo>
                    <a:pt x="645" y="240"/>
                  </a:lnTo>
                  <a:lnTo>
                    <a:pt x="655" y="225"/>
                  </a:lnTo>
                  <a:lnTo>
                    <a:pt x="679" y="193"/>
                  </a:lnTo>
                  <a:lnTo>
                    <a:pt x="703" y="159"/>
                  </a:lnTo>
                  <a:lnTo>
                    <a:pt x="721" y="135"/>
                  </a:lnTo>
                  <a:lnTo>
                    <a:pt x="721" y="133"/>
                  </a:lnTo>
                  <a:lnTo>
                    <a:pt x="722" y="133"/>
                  </a:lnTo>
                  <a:lnTo>
                    <a:pt x="727" y="129"/>
                  </a:lnTo>
                  <a:lnTo>
                    <a:pt x="746" y="107"/>
                  </a:lnTo>
                  <a:lnTo>
                    <a:pt x="774" y="79"/>
                  </a:lnTo>
                  <a:lnTo>
                    <a:pt x="793" y="61"/>
                  </a:lnTo>
                  <a:lnTo>
                    <a:pt x="796" y="59"/>
                  </a:lnTo>
                  <a:lnTo>
                    <a:pt x="801" y="58"/>
                  </a:lnTo>
                  <a:lnTo>
                    <a:pt x="847" y="30"/>
                  </a:lnTo>
                  <a:lnTo>
                    <a:pt x="850" y="28"/>
                  </a:lnTo>
                  <a:lnTo>
                    <a:pt x="848" y="28"/>
                  </a:lnTo>
                  <a:lnTo>
                    <a:pt x="872" y="18"/>
                  </a:lnTo>
                  <a:lnTo>
                    <a:pt x="896" y="9"/>
                  </a:lnTo>
                  <a:lnTo>
                    <a:pt x="919" y="3"/>
                  </a:lnTo>
                  <a:lnTo>
                    <a:pt x="921" y="3"/>
                  </a:lnTo>
                  <a:lnTo>
                    <a:pt x="937" y="0"/>
                  </a:lnTo>
                  <a:lnTo>
                    <a:pt x="1177" y="0"/>
                  </a:lnTo>
                  <a:lnTo>
                    <a:pt x="1177" y="4"/>
                  </a:lnTo>
                  <a:lnTo>
                    <a:pt x="1039" y="4"/>
                  </a:lnTo>
                  <a:lnTo>
                    <a:pt x="1016" y="6"/>
                  </a:lnTo>
                  <a:lnTo>
                    <a:pt x="992" y="6"/>
                  </a:lnTo>
                  <a:lnTo>
                    <a:pt x="992" y="4"/>
                  </a:lnTo>
                  <a:lnTo>
                    <a:pt x="970" y="9"/>
                  </a:lnTo>
                  <a:lnTo>
                    <a:pt x="964" y="10"/>
                  </a:lnTo>
                  <a:lnTo>
                    <a:pt x="968" y="10"/>
                  </a:lnTo>
                  <a:lnTo>
                    <a:pt x="944" y="12"/>
                  </a:lnTo>
                  <a:lnTo>
                    <a:pt x="944" y="10"/>
                  </a:lnTo>
                  <a:lnTo>
                    <a:pt x="922" y="15"/>
                  </a:lnTo>
                  <a:lnTo>
                    <a:pt x="900" y="21"/>
                  </a:lnTo>
                  <a:lnTo>
                    <a:pt x="876" y="30"/>
                  </a:lnTo>
                  <a:lnTo>
                    <a:pt x="853" y="40"/>
                  </a:lnTo>
                  <a:lnTo>
                    <a:pt x="805" y="70"/>
                  </a:lnTo>
                  <a:lnTo>
                    <a:pt x="802" y="70"/>
                  </a:lnTo>
                  <a:lnTo>
                    <a:pt x="802" y="71"/>
                  </a:lnTo>
                  <a:lnTo>
                    <a:pt x="783" y="89"/>
                  </a:lnTo>
                  <a:lnTo>
                    <a:pt x="783" y="88"/>
                  </a:lnTo>
                  <a:lnTo>
                    <a:pt x="755" y="116"/>
                  </a:lnTo>
                  <a:lnTo>
                    <a:pt x="735" y="138"/>
                  </a:lnTo>
                  <a:lnTo>
                    <a:pt x="735" y="139"/>
                  </a:lnTo>
                  <a:lnTo>
                    <a:pt x="731" y="144"/>
                  </a:lnTo>
                  <a:lnTo>
                    <a:pt x="713" y="166"/>
                  </a:lnTo>
                  <a:lnTo>
                    <a:pt x="689" y="200"/>
                  </a:lnTo>
                  <a:lnTo>
                    <a:pt x="666" y="233"/>
                  </a:lnTo>
                  <a:lnTo>
                    <a:pt x="655" y="248"/>
                  </a:lnTo>
                  <a:lnTo>
                    <a:pt x="642" y="270"/>
                  </a:lnTo>
                  <a:lnTo>
                    <a:pt x="627" y="295"/>
                  </a:lnTo>
                  <a:lnTo>
                    <a:pt x="618" y="314"/>
                  </a:lnTo>
                  <a:lnTo>
                    <a:pt x="617" y="317"/>
                  </a:lnTo>
                  <a:lnTo>
                    <a:pt x="618" y="316"/>
                  </a:lnTo>
                  <a:lnTo>
                    <a:pt x="595" y="354"/>
                  </a:lnTo>
                  <a:lnTo>
                    <a:pt x="593" y="354"/>
                  </a:lnTo>
                  <a:lnTo>
                    <a:pt x="590" y="357"/>
                  </a:lnTo>
                  <a:lnTo>
                    <a:pt x="571" y="396"/>
                  </a:lnTo>
                  <a:lnTo>
                    <a:pt x="546" y="442"/>
                  </a:lnTo>
                  <a:lnTo>
                    <a:pt x="522" y="485"/>
                  </a:lnTo>
                  <a:lnTo>
                    <a:pt x="498" y="531"/>
                  </a:lnTo>
                  <a:lnTo>
                    <a:pt x="475" y="572"/>
                  </a:lnTo>
                  <a:lnTo>
                    <a:pt x="466" y="592"/>
                  </a:lnTo>
                  <a:lnTo>
                    <a:pt x="464" y="595"/>
                  </a:lnTo>
                  <a:lnTo>
                    <a:pt x="466" y="593"/>
                  </a:lnTo>
                  <a:lnTo>
                    <a:pt x="451" y="615"/>
                  </a:lnTo>
                  <a:lnTo>
                    <a:pt x="445" y="627"/>
                  </a:lnTo>
                  <a:lnTo>
                    <a:pt x="442" y="630"/>
                  </a:lnTo>
                  <a:lnTo>
                    <a:pt x="445" y="629"/>
                  </a:lnTo>
                  <a:lnTo>
                    <a:pt x="427" y="652"/>
                  </a:lnTo>
                  <a:lnTo>
                    <a:pt x="427" y="651"/>
                  </a:lnTo>
                  <a:lnTo>
                    <a:pt x="426" y="652"/>
                  </a:lnTo>
                  <a:lnTo>
                    <a:pt x="417" y="663"/>
                  </a:lnTo>
                  <a:lnTo>
                    <a:pt x="418" y="663"/>
                  </a:lnTo>
                  <a:lnTo>
                    <a:pt x="403" y="682"/>
                  </a:lnTo>
                  <a:lnTo>
                    <a:pt x="402" y="682"/>
                  </a:lnTo>
                  <a:lnTo>
                    <a:pt x="378" y="706"/>
                  </a:lnTo>
                  <a:lnTo>
                    <a:pt x="375" y="710"/>
                  </a:lnTo>
                  <a:lnTo>
                    <a:pt x="368" y="716"/>
                  </a:lnTo>
                  <a:lnTo>
                    <a:pt x="354" y="725"/>
                  </a:lnTo>
                  <a:lnTo>
                    <a:pt x="351" y="726"/>
                  </a:lnTo>
                  <a:lnTo>
                    <a:pt x="348" y="726"/>
                  </a:lnTo>
                  <a:lnTo>
                    <a:pt x="341" y="729"/>
                  </a:lnTo>
                  <a:lnTo>
                    <a:pt x="338" y="731"/>
                  </a:lnTo>
                  <a:lnTo>
                    <a:pt x="340" y="731"/>
                  </a:lnTo>
                  <a:lnTo>
                    <a:pt x="329" y="732"/>
                  </a:lnTo>
                  <a:lnTo>
                    <a:pt x="331" y="731"/>
                  </a:lnTo>
                  <a:lnTo>
                    <a:pt x="328" y="731"/>
                  </a:lnTo>
                  <a:lnTo>
                    <a:pt x="319" y="729"/>
                  </a:lnTo>
                  <a:lnTo>
                    <a:pt x="319" y="731"/>
                  </a:lnTo>
                  <a:lnTo>
                    <a:pt x="304" y="729"/>
                  </a:lnTo>
                  <a:lnTo>
                    <a:pt x="303" y="728"/>
                  </a:lnTo>
                  <a:lnTo>
                    <a:pt x="298" y="726"/>
                  </a:lnTo>
                  <a:lnTo>
                    <a:pt x="297" y="726"/>
                  </a:lnTo>
                  <a:lnTo>
                    <a:pt x="286" y="721"/>
                  </a:lnTo>
                  <a:lnTo>
                    <a:pt x="274" y="715"/>
                  </a:lnTo>
                  <a:lnTo>
                    <a:pt x="274" y="713"/>
                  </a:lnTo>
                  <a:lnTo>
                    <a:pt x="273" y="709"/>
                  </a:lnTo>
                  <a:lnTo>
                    <a:pt x="265" y="701"/>
                  </a:lnTo>
                  <a:lnTo>
                    <a:pt x="252" y="683"/>
                  </a:lnTo>
                  <a:lnTo>
                    <a:pt x="251" y="682"/>
                  </a:lnTo>
                  <a:lnTo>
                    <a:pt x="249" y="678"/>
                  </a:lnTo>
                  <a:lnTo>
                    <a:pt x="237" y="661"/>
                  </a:lnTo>
                  <a:lnTo>
                    <a:pt x="236" y="660"/>
                  </a:lnTo>
                  <a:lnTo>
                    <a:pt x="227" y="640"/>
                  </a:lnTo>
                  <a:lnTo>
                    <a:pt x="224" y="636"/>
                  </a:lnTo>
                  <a:lnTo>
                    <a:pt x="222" y="635"/>
                  </a:lnTo>
                  <a:lnTo>
                    <a:pt x="214" y="615"/>
                  </a:lnTo>
                  <a:lnTo>
                    <a:pt x="203" y="587"/>
                  </a:lnTo>
                  <a:lnTo>
                    <a:pt x="199" y="577"/>
                  </a:lnTo>
                  <a:lnTo>
                    <a:pt x="200" y="578"/>
                  </a:lnTo>
                  <a:lnTo>
                    <a:pt x="199" y="575"/>
                  </a:lnTo>
                  <a:lnTo>
                    <a:pt x="190" y="549"/>
                  </a:lnTo>
                  <a:lnTo>
                    <a:pt x="179" y="520"/>
                  </a:lnTo>
                  <a:lnTo>
                    <a:pt x="181" y="523"/>
                  </a:lnTo>
                  <a:lnTo>
                    <a:pt x="179" y="519"/>
                  </a:lnTo>
                  <a:lnTo>
                    <a:pt x="169" y="485"/>
                  </a:lnTo>
                  <a:lnTo>
                    <a:pt x="156" y="439"/>
                  </a:lnTo>
                  <a:lnTo>
                    <a:pt x="150" y="411"/>
                  </a:lnTo>
                  <a:lnTo>
                    <a:pt x="132" y="348"/>
                  </a:lnTo>
                  <a:lnTo>
                    <a:pt x="108" y="254"/>
                  </a:lnTo>
                  <a:lnTo>
                    <a:pt x="94" y="197"/>
                  </a:lnTo>
                  <a:lnTo>
                    <a:pt x="85" y="163"/>
                  </a:lnTo>
                  <a:lnTo>
                    <a:pt x="76" y="132"/>
                  </a:lnTo>
                  <a:lnTo>
                    <a:pt x="67" y="105"/>
                  </a:lnTo>
                  <a:lnTo>
                    <a:pt x="61" y="86"/>
                  </a:lnTo>
                  <a:lnTo>
                    <a:pt x="59" y="79"/>
                  </a:lnTo>
                  <a:lnTo>
                    <a:pt x="45" y="42"/>
                  </a:lnTo>
                  <a:lnTo>
                    <a:pt x="46" y="42"/>
                  </a:lnTo>
                  <a:lnTo>
                    <a:pt x="40" y="33"/>
                  </a:lnTo>
                  <a:lnTo>
                    <a:pt x="36" y="27"/>
                  </a:lnTo>
                  <a:lnTo>
                    <a:pt x="30" y="18"/>
                  </a:lnTo>
                  <a:lnTo>
                    <a:pt x="25" y="13"/>
                  </a:lnTo>
                  <a:lnTo>
                    <a:pt x="19" y="9"/>
                  </a:lnTo>
                  <a:lnTo>
                    <a:pt x="18" y="7"/>
                  </a:lnTo>
                  <a:lnTo>
                    <a:pt x="9" y="4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9" name="Freeform 729"/>
            <p:cNvSpPr>
              <a:spLocks noEditPoints="1"/>
            </p:cNvSpPr>
            <p:nvPr/>
          </p:nvSpPr>
          <p:spPr bwMode="auto">
            <a:xfrm>
              <a:off x="4144963" y="4043363"/>
              <a:ext cx="1868488" cy="252413"/>
            </a:xfrm>
            <a:custGeom>
              <a:avLst/>
              <a:gdLst/>
              <a:ahLst/>
              <a:cxnLst>
                <a:cxn ang="0">
                  <a:pos x="475" y="132"/>
                </a:cxn>
                <a:cxn ang="0">
                  <a:pos x="51" y="0"/>
                </a:cxn>
                <a:cxn ang="0">
                  <a:pos x="61" y="4"/>
                </a:cxn>
                <a:cxn ang="0">
                  <a:pos x="70" y="10"/>
                </a:cxn>
                <a:cxn ang="0">
                  <a:pos x="105" y="34"/>
                </a:cxn>
                <a:cxn ang="0">
                  <a:pos x="168" y="88"/>
                </a:cxn>
                <a:cxn ang="0">
                  <a:pos x="206" y="113"/>
                </a:cxn>
                <a:cxn ang="0">
                  <a:pos x="236" y="131"/>
                </a:cxn>
                <a:cxn ang="0">
                  <a:pos x="260" y="136"/>
                </a:cxn>
                <a:cxn ang="0">
                  <a:pos x="282" y="141"/>
                </a:cxn>
                <a:cxn ang="0">
                  <a:pos x="306" y="144"/>
                </a:cxn>
                <a:cxn ang="0">
                  <a:pos x="365" y="144"/>
                </a:cxn>
                <a:cxn ang="0">
                  <a:pos x="399" y="139"/>
                </a:cxn>
                <a:cxn ang="0">
                  <a:pos x="421" y="133"/>
                </a:cxn>
                <a:cxn ang="0">
                  <a:pos x="469" y="120"/>
                </a:cxn>
                <a:cxn ang="0">
                  <a:pos x="612" y="65"/>
                </a:cxn>
                <a:cxn ang="0">
                  <a:pos x="660" y="47"/>
                </a:cxn>
                <a:cxn ang="0">
                  <a:pos x="707" y="33"/>
                </a:cxn>
                <a:cxn ang="0">
                  <a:pos x="780" y="16"/>
                </a:cxn>
                <a:cxn ang="0">
                  <a:pos x="827" y="7"/>
                </a:cxn>
                <a:cxn ang="0">
                  <a:pos x="1177" y="0"/>
                </a:cxn>
                <a:cxn ang="0">
                  <a:pos x="993" y="10"/>
                </a:cxn>
                <a:cxn ang="0">
                  <a:pos x="851" y="15"/>
                </a:cxn>
                <a:cxn ang="0">
                  <a:pos x="823" y="21"/>
                </a:cxn>
                <a:cxn ang="0">
                  <a:pos x="781" y="28"/>
                </a:cxn>
                <a:cxn ang="0">
                  <a:pos x="775" y="28"/>
                </a:cxn>
                <a:cxn ang="0">
                  <a:pos x="688" y="53"/>
                </a:cxn>
                <a:cxn ang="0">
                  <a:pos x="681" y="53"/>
                </a:cxn>
                <a:cxn ang="0">
                  <a:pos x="641" y="67"/>
                </a:cxn>
                <a:cxn ang="0">
                  <a:pos x="544" y="105"/>
                </a:cxn>
                <a:cxn ang="0">
                  <a:pos x="467" y="133"/>
                </a:cxn>
                <a:cxn ang="0">
                  <a:pos x="414" y="151"/>
                </a:cxn>
                <a:cxn ang="0">
                  <a:pos x="390" y="154"/>
                </a:cxn>
                <a:cxn ang="0">
                  <a:pos x="353" y="159"/>
                </a:cxn>
                <a:cxn ang="0">
                  <a:pos x="291" y="156"/>
                </a:cxn>
                <a:cxn ang="0">
                  <a:pos x="258" y="151"/>
                </a:cxn>
                <a:cxn ang="0">
                  <a:pos x="234" y="142"/>
                </a:cxn>
                <a:cxn ang="0">
                  <a:pos x="200" y="125"/>
                </a:cxn>
                <a:cxn ang="0">
                  <a:pos x="174" y="108"/>
                </a:cxn>
                <a:cxn ang="0">
                  <a:pos x="135" y="79"/>
                </a:cxn>
                <a:cxn ang="0">
                  <a:pos x="96" y="45"/>
                </a:cxn>
                <a:cxn ang="0">
                  <a:pos x="65" y="24"/>
                </a:cxn>
                <a:cxn ang="0">
                  <a:pos x="51" y="15"/>
                </a:cxn>
                <a:cxn ang="0">
                  <a:pos x="43" y="12"/>
                </a:cxn>
                <a:cxn ang="0">
                  <a:pos x="24" y="7"/>
                </a:cxn>
              </a:cxnLst>
              <a:rect l="0" t="0" r="r" b="b"/>
              <a:pathLst>
                <a:path w="1177" h="159">
                  <a:moveTo>
                    <a:pt x="479" y="131"/>
                  </a:moveTo>
                  <a:lnTo>
                    <a:pt x="473" y="132"/>
                  </a:lnTo>
                  <a:lnTo>
                    <a:pt x="475" y="132"/>
                  </a:lnTo>
                  <a:lnTo>
                    <a:pt x="479" y="131"/>
                  </a:lnTo>
                  <a:close/>
                  <a:moveTo>
                    <a:pt x="0" y="0"/>
                  </a:moveTo>
                  <a:lnTo>
                    <a:pt x="51" y="0"/>
                  </a:lnTo>
                  <a:lnTo>
                    <a:pt x="55" y="3"/>
                  </a:lnTo>
                  <a:lnTo>
                    <a:pt x="59" y="4"/>
                  </a:lnTo>
                  <a:lnTo>
                    <a:pt x="61" y="4"/>
                  </a:lnTo>
                  <a:lnTo>
                    <a:pt x="62" y="6"/>
                  </a:lnTo>
                  <a:lnTo>
                    <a:pt x="68" y="10"/>
                  </a:lnTo>
                  <a:lnTo>
                    <a:pt x="70" y="10"/>
                  </a:lnTo>
                  <a:lnTo>
                    <a:pt x="73" y="12"/>
                  </a:lnTo>
                  <a:lnTo>
                    <a:pt x="79" y="16"/>
                  </a:lnTo>
                  <a:lnTo>
                    <a:pt x="105" y="34"/>
                  </a:lnTo>
                  <a:lnTo>
                    <a:pt x="120" y="47"/>
                  </a:lnTo>
                  <a:lnTo>
                    <a:pt x="144" y="70"/>
                  </a:lnTo>
                  <a:lnTo>
                    <a:pt x="168" y="88"/>
                  </a:lnTo>
                  <a:lnTo>
                    <a:pt x="181" y="98"/>
                  </a:lnTo>
                  <a:lnTo>
                    <a:pt x="200" y="110"/>
                  </a:lnTo>
                  <a:lnTo>
                    <a:pt x="206" y="113"/>
                  </a:lnTo>
                  <a:lnTo>
                    <a:pt x="202" y="110"/>
                  </a:lnTo>
                  <a:lnTo>
                    <a:pt x="228" y="128"/>
                  </a:lnTo>
                  <a:lnTo>
                    <a:pt x="236" y="131"/>
                  </a:lnTo>
                  <a:lnTo>
                    <a:pt x="245" y="132"/>
                  </a:lnTo>
                  <a:lnTo>
                    <a:pt x="246" y="132"/>
                  </a:lnTo>
                  <a:lnTo>
                    <a:pt x="260" y="136"/>
                  </a:lnTo>
                  <a:lnTo>
                    <a:pt x="261" y="138"/>
                  </a:lnTo>
                  <a:lnTo>
                    <a:pt x="280" y="141"/>
                  </a:lnTo>
                  <a:lnTo>
                    <a:pt x="282" y="141"/>
                  </a:lnTo>
                  <a:lnTo>
                    <a:pt x="283" y="142"/>
                  </a:lnTo>
                  <a:lnTo>
                    <a:pt x="292" y="142"/>
                  </a:lnTo>
                  <a:lnTo>
                    <a:pt x="306" y="144"/>
                  </a:lnTo>
                  <a:lnTo>
                    <a:pt x="316" y="145"/>
                  </a:lnTo>
                  <a:lnTo>
                    <a:pt x="351" y="145"/>
                  </a:lnTo>
                  <a:lnTo>
                    <a:pt x="365" y="144"/>
                  </a:lnTo>
                  <a:lnTo>
                    <a:pt x="375" y="142"/>
                  </a:lnTo>
                  <a:lnTo>
                    <a:pt x="389" y="141"/>
                  </a:lnTo>
                  <a:lnTo>
                    <a:pt x="399" y="139"/>
                  </a:lnTo>
                  <a:lnTo>
                    <a:pt x="414" y="138"/>
                  </a:lnTo>
                  <a:lnTo>
                    <a:pt x="420" y="135"/>
                  </a:lnTo>
                  <a:lnTo>
                    <a:pt x="421" y="133"/>
                  </a:lnTo>
                  <a:lnTo>
                    <a:pt x="445" y="128"/>
                  </a:lnTo>
                  <a:lnTo>
                    <a:pt x="464" y="122"/>
                  </a:lnTo>
                  <a:lnTo>
                    <a:pt x="469" y="120"/>
                  </a:lnTo>
                  <a:lnTo>
                    <a:pt x="540" y="93"/>
                  </a:lnTo>
                  <a:lnTo>
                    <a:pt x="565" y="83"/>
                  </a:lnTo>
                  <a:lnTo>
                    <a:pt x="612" y="65"/>
                  </a:lnTo>
                  <a:lnTo>
                    <a:pt x="636" y="55"/>
                  </a:lnTo>
                  <a:lnTo>
                    <a:pt x="654" y="49"/>
                  </a:lnTo>
                  <a:lnTo>
                    <a:pt x="660" y="47"/>
                  </a:lnTo>
                  <a:lnTo>
                    <a:pt x="679" y="42"/>
                  </a:lnTo>
                  <a:lnTo>
                    <a:pt x="684" y="42"/>
                  </a:lnTo>
                  <a:lnTo>
                    <a:pt x="707" y="33"/>
                  </a:lnTo>
                  <a:lnTo>
                    <a:pt x="755" y="21"/>
                  </a:lnTo>
                  <a:lnTo>
                    <a:pt x="774" y="16"/>
                  </a:lnTo>
                  <a:lnTo>
                    <a:pt x="780" y="16"/>
                  </a:lnTo>
                  <a:lnTo>
                    <a:pt x="802" y="12"/>
                  </a:lnTo>
                  <a:lnTo>
                    <a:pt x="821" y="7"/>
                  </a:lnTo>
                  <a:lnTo>
                    <a:pt x="827" y="7"/>
                  </a:lnTo>
                  <a:lnTo>
                    <a:pt x="851" y="3"/>
                  </a:lnTo>
                  <a:lnTo>
                    <a:pt x="899" y="0"/>
                  </a:lnTo>
                  <a:lnTo>
                    <a:pt x="1177" y="0"/>
                  </a:lnTo>
                  <a:lnTo>
                    <a:pt x="1177" y="9"/>
                  </a:lnTo>
                  <a:lnTo>
                    <a:pt x="1017" y="9"/>
                  </a:lnTo>
                  <a:lnTo>
                    <a:pt x="993" y="10"/>
                  </a:lnTo>
                  <a:lnTo>
                    <a:pt x="946" y="10"/>
                  </a:lnTo>
                  <a:lnTo>
                    <a:pt x="851" y="16"/>
                  </a:lnTo>
                  <a:lnTo>
                    <a:pt x="851" y="15"/>
                  </a:lnTo>
                  <a:lnTo>
                    <a:pt x="829" y="19"/>
                  </a:lnTo>
                  <a:lnTo>
                    <a:pt x="824" y="21"/>
                  </a:lnTo>
                  <a:lnTo>
                    <a:pt x="823" y="21"/>
                  </a:lnTo>
                  <a:lnTo>
                    <a:pt x="823" y="19"/>
                  </a:lnTo>
                  <a:lnTo>
                    <a:pt x="805" y="24"/>
                  </a:lnTo>
                  <a:lnTo>
                    <a:pt x="781" y="28"/>
                  </a:lnTo>
                  <a:lnTo>
                    <a:pt x="777" y="30"/>
                  </a:lnTo>
                  <a:lnTo>
                    <a:pt x="775" y="30"/>
                  </a:lnTo>
                  <a:lnTo>
                    <a:pt x="775" y="28"/>
                  </a:lnTo>
                  <a:lnTo>
                    <a:pt x="758" y="33"/>
                  </a:lnTo>
                  <a:lnTo>
                    <a:pt x="712" y="45"/>
                  </a:lnTo>
                  <a:lnTo>
                    <a:pt x="688" y="53"/>
                  </a:lnTo>
                  <a:lnTo>
                    <a:pt x="685" y="55"/>
                  </a:lnTo>
                  <a:lnTo>
                    <a:pt x="681" y="55"/>
                  </a:lnTo>
                  <a:lnTo>
                    <a:pt x="681" y="53"/>
                  </a:lnTo>
                  <a:lnTo>
                    <a:pt x="663" y="59"/>
                  </a:lnTo>
                  <a:lnTo>
                    <a:pt x="657" y="61"/>
                  </a:lnTo>
                  <a:lnTo>
                    <a:pt x="641" y="67"/>
                  </a:lnTo>
                  <a:lnTo>
                    <a:pt x="617" y="77"/>
                  </a:lnTo>
                  <a:lnTo>
                    <a:pt x="569" y="95"/>
                  </a:lnTo>
                  <a:lnTo>
                    <a:pt x="544" y="105"/>
                  </a:lnTo>
                  <a:lnTo>
                    <a:pt x="475" y="132"/>
                  </a:lnTo>
                  <a:lnTo>
                    <a:pt x="472" y="132"/>
                  </a:lnTo>
                  <a:lnTo>
                    <a:pt x="467" y="133"/>
                  </a:lnTo>
                  <a:lnTo>
                    <a:pt x="448" y="139"/>
                  </a:lnTo>
                  <a:lnTo>
                    <a:pt x="426" y="145"/>
                  </a:lnTo>
                  <a:lnTo>
                    <a:pt x="414" y="151"/>
                  </a:lnTo>
                  <a:lnTo>
                    <a:pt x="415" y="151"/>
                  </a:lnTo>
                  <a:lnTo>
                    <a:pt x="400" y="153"/>
                  </a:lnTo>
                  <a:lnTo>
                    <a:pt x="390" y="154"/>
                  </a:lnTo>
                  <a:lnTo>
                    <a:pt x="377" y="156"/>
                  </a:lnTo>
                  <a:lnTo>
                    <a:pt x="366" y="157"/>
                  </a:lnTo>
                  <a:lnTo>
                    <a:pt x="353" y="159"/>
                  </a:lnTo>
                  <a:lnTo>
                    <a:pt x="314" y="159"/>
                  </a:lnTo>
                  <a:lnTo>
                    <a:pt x="304" y="157"/>
                  </a:lnTo>
                  <a:lnTo>
                    <a:pt x="291" y="156"/>
                  </a:lnTo>
                  <a:lnTo>
                    <a:pt x="279" y="156"/>
                  </a:lnTo>
                  <a:lnTo>
                    <a:pt x="277" y="154"/>
                  </a:lnTo>
                  <a:lnTo>
                    <a:pt x="258" y="151"/>
                  </a:lnTo>
                  <a:lnTo>
                    <a:pt x="252" y="148"/>
                  </a:lnTo>
                  <a:lnTo>
                    <a:pt x="242" y="144"/>
                  </a:lnTo>
                  <a:lnTo>
                    <a:pt x="234" y="142"/>
                  </a:lnTo>
                  <a:lnTo>
                    <a:pt x="231" y="142"/>
                  </a:lnTo>
                  <a:lnTo>
                    <a:pt x="222" y="138"/>
                  </a:lnTo>
                  <a:lnTo>
                    <a:pt x="200" y="125"/>
                  </a:lnTo>
                  <a:lnTo>
                    <a:pt x="208" y="129"/>
                  </a:lnTo>
                  <a:lnTo>
                    <a:pt x="194" y="120"/>
                  </a:lnTo>
                  <a:lnTo>
                    <a:pt x="174" y="108"/>
                  </a:lnTo>
                  <a:lnTo>
                    <a:pt x="160" y="98"/>
                  </a:lnTo>
                  <a:lnTo>
                    <a:pt x="136" y="80"/>
                  </a:lnTo>
                  <a:lnTo>
                    <a:pt x="135" y="79"/>
                  </a:lnTo>
                  <a:lnTo>
                    <a:pt x="111" y="56"/>
                  </a:lnTo>
                  <a:lnTo>
                    <a:pt x="111" y="58"/>
                  </a:lnTo>
                  <a:lnTo>
                    <a:pt x="96" y="45"/>
                  </a:lnTo>
                  <a:lnTo>
                    <a:pt x="71" y="27"/>
                  </a:lnTo>
                  <a:lnTo>
                    <a:pt x="67" y="24"/>
                  </a:lnTo>
                  <a:lnTo>
                    <a:pt x="65" y="24"/>
                  </a:lnTo>
                  <a:lnTo>
                    <a:pt x="64" y="22"/>
                  </a:lnTo>
                  <a:lnTo>
                    <a:pt x="55" y="16"/>
                  </a:lnTo>
                  <a:lnTo>
                    <a:pt x="51" y="15"/>
                  </a:lnTo>
                  <a:lnTo>
                    <a:pt x="49" y="15"/>
                  </a:lnTo>
                  <a:lnTo>
                    <a:pt x="45" y="12"/>
                  </a:lnTo>
                  <a:lnTo>
                    <a:pt x="43" y="12"/>
                  </a:lnTo>
                  <a:lnTo>
                    <a:pt x="40" y="10"/>
                  </a:lnTo>
                  <a:lnTo>
                    <a:pt x="24" y="6"/>
                  </a:lnTo>
                  <a:lnTo>
                    <a:pt x="24" y="7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0" name="Line 730"/>
            <p:cNvSpPr>
              <a:spLocks noChangeShapeType="1"/>
            </p:cNvSpPr>
            <p:nvPr/>
          </p:nvSpPr>
          <p:spPr bwMode="auto">
            <a:xfrm>
              <a:off x="5843588" y="5969000"/>
              <a:ext cx="1588" cy="1588"/>
            </a:xfrm>
            <a:prstGeom prst="line">
              <a:avLst/>
            </a:prstGeom>
            <a:noFill/>
            <a:ln w="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1" name="Freeform 731"/>
            <p:cNvSpPr>
              <a:spLocks/>
            </p:cNvSpPr>
            <p:nvPr/>
          </p:nvSpPr>
          <p:spPr bwMode="auto">
            <a:xfrm>
              <a:off x="5945188" y="5942013"/>
              <a:ext cx="112713" cy="1095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39" y="5"/>
                </a:cxn>
                <a:cxn ang="0">
                  <a:pos x="33" y="6"/>
                </a:cxn>
                <a:cxn ang="0">
                  <a:pos x="33" y="9"/>
                </a:cxn>
                <a:cxn ang="0">
                  <a:pos x="34" y="9"/>
                </a:cxn>
                <a:cxn ang="0">
                  <a:pos x="34" y="12"/>
                </a:cxn>
                <a:cxn ang="0">
                  <a:pos x="42" y="23"/>
                </a:cxn>
                <a:cxn ang="0">
                  <a:pos x="48" y="14"/>
                </a:cxn>
                <a:cxn ang="0">
                  <a:pos x="49" y="11"/>
                </a:cxn>
                <a:cxn ang="0">
                  <a:pos x="49" y="6"/>
                </a:cxn>
                <a:cxn ang="0">
                  <a:pos x="48" y="6"/>
                </a:cxn>
                <a:cxn ang="0">
                  <a:pos x="48" y="5"/>
                </a:cxn>
                <a:cxn ang="0">
                  <a:pos x="43" y="5"/>
                </a:cxn>
                <a:cxn ang="0">
                  <a:pos x="43" y="0"/>
                </a:cxn>
                <a:cxn ang="0">
                  <a:pos x="68" y="0"/>
                </a:cxn>
                <a:cxn ang="0">
                  <a:pos x="68" y="5"/>
                </a:cxn>
                <a:cxn ang="0">
                  <a:pos x="65" y="5"/>
                </a:cxn>
                <a:cxn ang="0">
                  <a:pos x="57" y="9"/>
                </a:cxn>
                <a:cxn ang="0">
                  <a:pos x="54" y="12"/>
                </a:cxn>
                <a:cxn ang="0">
                  <a:pos x="51" y="17"/>
                </a:cxn>
                <a:cxn ang="0">
                  <a:pos x="43" y="27"/>
                </a:cxn>
                <a:cxn ang="0">
                  <a:pos x="55" y="49"/>
                </a:cxn>
                <a:cxn ang="0">
                  <a:pos x="58" y="55"/>
                </a:cxn>
                <a:cxn ang="0">
                  <a:pos x="61" y="60"/>
                </a:cxn>
                <a:cxn ang="0">
                  <a:pos x="64" y="63"/>
                </a:cxn>
                <a:cxn ang="0">
                  <a:pos x="67" y="64"/>
                </a:cxn>
                <a:cxn ang="0">
                  <a:pos x="68" y="66"/>
                </a:cxn>
                <a:cxn ang="0">
                  <a:pos x="71" y="66"/>
                </a:cxn>
                <a:cxn ang="0">
                  <a:pos x="71" y="69"/>
                </a:cxn>
                <a:cxn ang="0">
                  <a:pos x="33" y="69"/>
                </a:cxn>
                <a:cxn ang="0">
                  <a:pos x="33" y="66"/>
                </a:cxn>
                <a:cxn ang="0">
                  <a:pos x="36" y="66"/>
                </a:cxn>
                <a:cxn ang="0">
                  <a:pos x="39" y="64"/>
                </a:cxn>
                <a:cxn ang="0">
                  <a:pos x="40" y="63"/>
                </a:cxn>
                <a:cxn ang="0">
                  <a:pos x="37" y="57"/>
                </a:cxn>
                <a:cxn ang="0">
                  <a:pos x="30" y="45"/>
                </a:cxn>
                <a:cxn ang="0">
                  <a:pos x="25" y="52"/>
                </a:cxn>
                <a:cxn ang="0">
                  <a:pos x="24" y="55"/>
                </a:cxn>
                <a:cxn ang="0">
                  <a:pos x="21" y="58"/>
                </a:cxn>
                <a:cxn ang="0">
                  <a:pos x="21" y="64"/>
                </a:cxn>
                <a:cxn ang="0">
                  <a:pos x="22" y="64"/>
                </a:cxn>
                <a:cxn ang="0">
                  <a:pos x="24" y="66"/>
                </a:cxn>
                <a:cxn ang="0">
                  <a:pos x="28" y="66"/>
                </a:cxn>
                <a:cxn ang="0">
                  <a:pos x="28" y="69"/>
                </a:cxn>
                <a:cxn ang="0">
                  <a:pos x="0" y="69"/>
                </a:cxn>
                <a:cxn ang="0">
                  <a:pos x="0" y="66"/>
                </a:cxn>
                <a:cxn ang="0">
                  <a:pos x="3" y="66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4" y="60"/>
                </a:cxn>
                <a:cxn ang="0">
                  <a:pos x="18" y="55"/>
                </a:cxn>
                <a:cxn ang="0">
                  <a:pos x="22" y="49"/>
                </a:cxn>
                <a:cxn ang="0">
                  <a:pos x="28" y="40"/>
                </a:cxn>
                <a:cxn ang="0">
                  <a:pos x="17" y="20"/>
                </a:cxn>
                <a:cxn ang="0">
                  <a:pos x="14" y="15"/>
                </a:cxn>
                <a:cxn ang="0">
                  <a:pos x="12" y="12"/>
                </a:cxn>
                <a:cxn ang="0">
                  <a:pos x="11" y="11"/>
                </a:cxn>
                <a:cxn ang="0">
                  <a:pos x="9" y="8"/>
                </a:cxn>
                <a:cxn ang="0">
                  <a:pos x="6" y="8"/>
                </a:cxn>
                <a:cxn ang="0">
                  <a:pos x="3" y="5"/>
                </a:cxn>
                <a:cxn ang="0">
                  <a:pos x="0" y="5"/>
                </a:cxn>
                <a:cxn ang="0">
                  <a:pos x="0" y="0"/>
                </a:cxn>
              </a:cxnLst>
              <a:rect l="0" t="0" r="r" b="b"/>
              <a:pathLst>
                <a:path w="71" h="69">
                  <a:moveTo>
                    <a:pt x="0" y="0"/>
                  </a:moveTo>
                  <a:lnTo>
                    <a:pt x="39" y="0"/>
                  </a:lnTo>
                  <a:lnTo>
                    <a:pt x="39" y="5"/>
                  </a:lnTo>
                  <a:lnTo>
                    <a:pt x="33" y="6"/>
                  </a:lnTo>
                  <a:lnTo>
                    <a:pt x="33" y="9"/>
                  </a:lnTo>
                  <a:lnTo>
                    <a:pt x="34" y="9"/>
                  </a:lnTo>
                  <a:lnTo>
                    <a:pt x="34" y="12"/>
                  </a:lnTo>
                  <a:lnTo>
                    <a:pt x="42" y="23"/>
                  </a:lnTo>
                  <a:lnTo>
                    <a:pt x="48" y="14"/>
                  </a:lnTo>
                  <a:lnTo>
                    <a:pt x="49" y="11"/>
                  </a:lnTo>
                  <a:lnTo>
                    <a:pt x="49" y="6"/>
                  </a:lnTo>
                  <a:lnTo>
                    <a:pt x="48" y="6"/>
                  </a:lnTo>
                  <a:lnTo>
                    <a:pt x="48" y="5"/>
                  </a:lnTo>
                  <a:lnTo>
                    <a:pt x="43" y="5"/>
                  </a:lnTo>
                  <a:lnTo>
                    <a:pt x="43" y="0"/>
                  </a:lnTo>
                  <a:lnTo>
                    <a:pt x="68" y="0"/>
                  </a:lnTo>
                  <a:lnTo>
                    <a:pt x="68" y="5"/>
                  </a:lnTo>
                  <a:lnTo>
                    <a:pt x="65" y="5"/>
                  </a:lnTo>
                  <a:lnTo>
                    <a:pt x="57" y="9"/>
                  </a:lnTo>
                  <a:lnTo>
                    <a:pt x="54" y="12"/>
                  </a:lnTo>
                  <a:lnTo>
                    <a:pt x="51" y="17"/>
                  </a:lnTo>
                  <a:lnTo>
                    <a:pt x="43" y="27"/>
                  </a:lnTo>
                  <a:lnTo>
                    <a:pt x="55" y="49"/>
                  </a:lnTo>
                  <a:lnTo>
                    <a:pt x="58" y="55"/>
                  </a:lnTo>
                  <a:lnTo>
                    <a:pt x="61" y="60"/>
                  </a:lnTo>
                  <a:lnTo>
                    <a:pt x="64" y="63"/>
                  </a:lnTo>
                  <a:lnTo>
                    <a:pt x="67" y="64"/>
                  </a:lnTo>
                  <a:lnTo>
                    <a:pt x="68" y="66"/>
                  </a:lnTo>
                  <a:lnTo>
                    <a:pt x="71" y="66"/>
                  </a:lnTo>
                  <a:lnTo>
                    <a:pt x="71" y="69"/>
                  </a:lnTo>
                  <a:lnTo>
                    <a:pt x="33" y="69"/>
                  </a:lnTo>
                  <a:lnTo>
                    <a:pt x="33" y="66"/>
                  </a:lnTo>
                  <a:lnTo>
                    <a:pt x="36" y="66"/>
                  </a:lnTo>
                  <a:lnTo>
                    <a:pt x="39" y="64"/>
                  </a:lnTo>
                  <a:lnTo>
                    <a:pt x="40" y="63"/>
                  </a:lnTo>
                  <a:lnTo>
                    <a:pt x="37" y="57"/>
                  </a:lnTo>
                  <a:lnTo>
                    <a:pt x="30" y="45"/>
                  </a:lnTo>
                  <a:lnTo>
                    <a:pt x="25" y="52"/>
                  </a:lnTo>
                  <a:lnTo>
                    <a:pt x="24" y="55"/>
                  </a:lnTo>
                  <a:lnTo>
                    <a:pt x="21" y="58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8" y="66"/>
                  </a:lnTo>
                  <a:lnTo>
                    <a:pt x="28" y="69"/>
                  </a:lnTo>
                  <a:lnTo>
                    <a:pt x="0" y="69"/>
                  </a:lnTo>
                  <a:lnTo>
                    <a:pt x="0" y="66"/>
                  </a:lnTo>
                  <a:lnTo>
                    <a:pt x="3" y="66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4" y="60"/>
                  </a:lnTo>
                  <a:lnTo>
                    <a:pt x="18" y="55"/>
                  </a:lnTo>
                  <a:lnTo>
                    <a:pt x="22" y="49"/>
                  </a:lnTo>
                  <a:lnTo>
                    <a:pt x="28" y="40"/>
                  </a:lnTo>
                  <a:lnTo>
                    <a:pt x="17" y="20"/>
                  </a:lnTo>
                  <a:lnTo>
                    <a:pt x="14" y="15"/>
                  </a:lnTo>
                  <a:lnTo>
                    <a:pt x="12" y="12"/>
                  </a:lnTo>
                  <a:lnTo>
                    <a:pt x="11" y="11"/>
                  </a:lnTo>
                  <a:lnTo>
                    <a:pt x="9" y="8"/>
                  </a:lnTo>
                  <a:lnTo>
                    <a:pt x="6" y="8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2" name="Line 732"/>
            <p:cNvSpPr>
              <a:spLocks noChangeShapeType="1"/>
            </p:cNvSpPr>
            <p:nvPr/>
          </p:nvSpPr>
          <p:spPr bwMode="auto">
            <a:xfrm>
              <a:off x="4048125" y="3817938"/>
              <a:ext cx="1588" cy="1588"/>
            </a:xfrm>
            <a:prstGeom prst="line">
              <a:avLst/>
            </a:prstGeom>
            <a:noFill/>
            <a:ln w="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3" name="Line 738"/>
            <p:cNvSpPr>
              <a:spLocks noChangeShapeType="1"/>
            </p:cNvSpPr>
            <p:nvPr/>
          </p:nvSpPr>
          <p:spPr bwMode="auto">
            <a:xfrm>
              <a:off x="4183063" y="3817938"/>
              <a:ext cx="1588" cy="1588"/>
            </a:xfrm>
            <a:prstGeom prst="line">
              <a:avLst/>
            </a:prstGeom>
            <a:noFill/>
            <a:ln w="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514" name="TextBox 513"/>
          <p:cNvSpPr txBox="1"/>
          <p:nvPr/>
        </p:nvSpPr>
        <p:spPr>
          <a:xfrm>
            <a:off x="4077018" y="533400"/>
            <a:ext cx="186658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 smtClean="0">
                <a:latin typeface="Arial"/>
              </a:rPr>
              <a:t>h</a:t>
            </a:r>
            <a:r>
              <a:rPr lang="en-US" sz="2000" baseline="-25000" dirty="0" smtClean="0">
                <a:latin typeface="Comic Sans MS"/>
              </a:rPr>
              <a:t>1L</a:t>
            </a:r>
            <a:r>
              <a:rPr lang="en-US" sz="2000" baseline="30000" dirty="0" smtClean="0">
                <a:latin typeface="cmsy10"/>
              </a:rPr>
              <a:t>?</a:t>
            </a:r>
            <a:r>
              <a:rPr lang="en-US" sz="2000" baseline="30000" dirty="0" smtClean="0"/>
              <a:t>(1)</a:t>
            </a:r>
            <a:r>
              <a:rPr lang="en-US" sz="2000" baseline="30000" dirty="0" smtClean="0">
                <a:latin typeface="cmsy10"/>
              </a:rPr>
              <a:t> </a:t>
            </a:r>
            <a:endParaRPr lang="en-US" sz="2000" baseline="30000" dirty="0"/>
          </a:p>
        </p:txBody>
      </p:sp>
      <p:grpSp>
        <p:nvGrpSpPr>
          <p:cNvPr id="7" name="Group 1255"/>
          <p:cNvGrpSpPr>
            <a:grpSpLocks noChangeAspect="1"/>
          </p:cNvGrpSpPr>
          <p:nvPr/>
        </p:nvGrpSpPr>
        <p:grpSpPr>
          <a:xfrm>
            <a:off x="6323139" y="708085"/>
            <a:ext cx="2211261" cy="2168145"/>
            <a:chOff x="6253163" y="3813175"/>
            <a:chExt cx="2279650" cy="2235201"/>
          </a:xfrm>
        </p:grpSpPr>
        <p:sp>
          <p:nvSpPr>
            <p:cNvPr id="516" name="Rectangle 741"/>
            <p:cNvSpPr>
              <a:spLocks noChangeArrowheads="1"/>
            </p:cNvSpPr>
            <p:nvPr/>
          </p:nvSpPr>
          <p:spPr bwMode="auto">
            <a:xfrm>
              <a:off x="6618288" y="4043363"/>
              <a:ext cx="1868488" cy="1812925"/>
            </a:xfrm>
            <a:prstGeom prst="rect">
              <a:avLst/>
            </a:prstGeom>
            <a:noFill/>
            <a:ln w="9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7" name="Line 742"/>
            <p:cNvSpPr>
              <a:spLocks noChangeShapeType="1"/>
            </p:cNvSpPr>
            <p:nvPr/>
          </p:nvSpPr>
          <p:spPr bwMode="auto">
            <a:xfrm flipV="1">
              <a:off x="6618288" y="4043363"/>
              <a:ext cx="1588" cy="181292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8" name="Line 743"/>
            <p:cNvSpPr>
              <a:spLocks noChangeShapeType="1"/>
            </p:cNvSpPr>
            <p:nvPr/>
          </p:nvSpPr>
          <p:spPr bwMode="auto">
            <a:xfrm flipH="1">
              <a:off x="6616700" y="5360988"/>
              <a:ext cx="50800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9" name="Line 744"/>
            <p:cNvSpPr>
              <a:spLocks noChangeShapeType="1"/>
            </p:cNvSpPr>
            <p:nvPr/>
          </p:nvSpPr>
          <p:spPr bwMode="auto">
            <a:xfrm flipH="1">
              <a:off x="6616700" y="5195888"/>
              <a:ext cx="28575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0" name="Line 745"/>
            <p:cNvSpPr>
              <a:spLocks noChangeShapeType="1"/>
            </p:cNvSpPr>
            <p:nvPr/>
          </p:nvSpPr>
          <p:spPr bwMode="auto">
            <a:xfrm flipH="1">
              <a:off x="6616700" y="5032375"/>
              <a:ext cx="28575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1" name="Line 746"/>
            <p:cNvSpPr>
              <a:spLocks noChangeShapeType="1"/>
            </p:cNvSpPr>
            <p:nvPr/>
          </p:nvSpPr>
          <p:spPr bwMode="auto">
            <a:xfrm flipH="1">
              <a:off x="6616700" y="4868863"/>
              <a:ext cx="28575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2" name="Line 747"/>
            <p:cNvSpPr>
              <a:spLocks noChangeShapeType="1"/>
            </p:cNvSpPr>
            <p:nvPr/>
          </p:nvSpPr>
          <p:spPr bwMode="auto">
            <a:xfrm flipH="1">
              <a:off x="6616700" y="4705350"/>
              <a:ext cx="50800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3" name="Line 748"/>
            <p:cNvSpPr>
              <a:spLocks noChangeShapeType="1"/>
            </p:cNvSpPr>
            <p:nvPr/>
          </p:nvSpPr>
          <p:spPr bwMode="auto">
            <a:xfrm flipH="1">
              <a:off x="6616700" y="4535488"/>
              <a:ext cx="28575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4" name="Line 749"/>
            <p:cNvSpPr>
              <a:spLocks noChangeShapeType="1"/>
            </p:cNvSpPr>
            <p:nvPr/>
          </p:nvSpPr>
          <p:spPr bwMode="auto">
            <a:xfrm flipH="1">
              <a:off x="6616700" y="4373563"/>
              <a:ext cx="28575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5" name="Line 750"/>
            <p:cNvSpPr>
              <a:spLocks noChangeShapeType="1"/>
            </p:cNvSpPr>
            <p:nvPr/>
          </p:nvSpPr>
          <p:spPr bwMode="auto">
            <a:xfrm flipH="1">
              <a:off x="6616700" y="4208463"/>
              <a:ext cx="28575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6" name="Line 751"/>
            <p:cNvSpPr>
              <a:spLocks noChangeShapeType="1"/>
            </p:cNvSpPr>
            <p:nvPr/>
          </p:nvSpPr>
          <p:spPr bwMode="auto">
            <a:xfrm flipH="1">
              <a:off x="6616700" y="4043363"/>
              <a:ext cx="50800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7" name="Line 752"/>
            <p:cNvSpPr>
              <a:spLocks noChangeShapeType="1"/>
            </p:cNvSpPr>
            <p:nvPr/>
          </p:nvSpPr>
          <p:spPr bwMode="auto">
            <a:xfrm flipH="1">
              <a:off x="6616700" y="5360988"/>
              <a:ext cx="50800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8" name="Line 753"/>
            <p:cNvSpPr>
              <a:spLocks noChangeShapeType="1"/>
            </p:cNvSpPr>
            <p:nvPr/>
          </p:nvSpPr>
          <p:spPr bwMode="auto">
            <a:xfrm flipH="1">
              <a:off x="6616700" y="5526088"/>
              <a:ext cx="28575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9" name="Line 754"/>
            <p:cNvSpPr>
              <a:spLocks noChangeShapeType="1"/>
            </p:cNvSpPr>
            <p:nvPr/>
          </p:nvSpPr>
          <p:spPr bwMode="auto">
            <a:xfrm flipH="1">
              <a:off x="6616700" y="5691188"/>
              <a:ext cx="28575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0" name="Rectangle 755"/>
            <p:cNvSpPr>
              <a:spLocks noChangeArrowheads="1"/>
            </p:cNvSpPr>
            <p:nvPr/>
          </p:nvSpPr>
          <p:spPr bwMode="auto">
            <a:xfrm>
              <a:off x="6253163" y="5375275"/>
              <a:ext cx="55563" cy="190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1" name="Freeform 756"/>
            <p:cNvSpPr>
              <a:spLocks noEditPoints="1"/>
            </p:cNvSpPr>
            <p:nvPr/>
          </p:nvSpPr>
          <p:spPr bwMode="auto">
            <a:xfrm>
              <a:off x="6319838" y="5292725"/>
              <a:ext cx="87313" cy="139700"/>
            </a:xfrm>
            <a:custGeom>
              <a:avLst/>
              <a:gdLst/>
              <a:ahLst/>
              <a:cxnLst>
                <a:cxn ang="0">
                  <a:pos x="55" y="43"/>
                </a:cxn>
                <a:cxn ang="0">
                  <a:pos x="50" y="67"/>
                </a:cxn>
                <a:cxn ang="0">
                  <a:pos x="47" y="76"/>
                </a:cxn>
                <a:cxn ang="0">
                  <a:pos x="46" y="79"/>
                </a:cxn>
                <a:cxn ang="0">
                  <a:pos x="37" y="85"/>
                </a:cxn>
                <a:cxn ang="0">
                  <a:pos x="36" y="86"/>
                </a:cxn>
                <a:cxn ang="0">
                  <a:pos x="33" y="88"/>
                </a:cxn>
                <a:cxn ang="0">
                  <a:pos x="24" y="88"/>
                </a:cxn>
                <a:cxn ang="0">
                  <a:pos x="19" y="86"/>
                </a:cxn>
                <a:cxn ang="0">
                  <a:pos x="16" y="85"/>
                </a:cxn>
                <a:cxn ang="0">
                  <a:pos x="12" y="80"/>
                </a:cxn>
                <a:cxn ang="0">
                  <a:pos x="9" y="76"/>
                </a:cxn>
                <a:cxn ang="0">
                  <a:pos x="6" y="73"/>
                </a:cxn>
                <a:cxn ang="0">
                  <a:pos x="4" y="68"/>
                </a:cxn>
                <a:cxn ang="0">
                  <a:pos x="3" y="65"/>
                </a:cxn>
                <a:cxn ang="0">
                  <a:pos x="0" y="45"/>
                </a:cxn>
                <a:cxn ang="0">
                  <a:pos x="4" y="20"/>
                </a:cxn>
                <a:cxn ang="0">
                  <a:pos x="7" y="14"/>
                </a:cxn>
                <a:cxn ang="0">
                  <a:pos x="13" y="5"/>
                </a:cxn>
                <a:cxn ang="0">
                  <a:pos x="18" y="2"/>
                </a:cxn>
                <a:cxn ang="0">
                  <a:pos x="22" y="0"/>
                </a:cxn>
                <a:cxn ang="0">
                  <a:pos x="33" y="0"/>
                </a:cxn>
                <a:cxn ang="0">
                  <a:pos x="37" y="2"/>
                </a:cxn>
                <a:cxn ang="0">
                  <a:pos x="41" y="5"/>
                </a:cxn>
                <a:cxn ang="0">
                  <a:pos x="50" y="18"/>
                </a:cxn>
                <a:cxn ang="0">
                  <a:pos x="53" y="31"/>
                </a:cxn>
                <a:cxn ang="0">
                  <a:pos x="55" y="43"/>
                </a:cxn>
                <a:cxn ang="0">
                  <a:pos x="36" y="43"/>
                </a:cxn>
                <a:cxn ang="0">
                  <a:pos x="36" y="12"/>
                </a:cxn>
                <a:cxn ang="0">
                  <a:pos x="33" y="6"/>
                </a:cxn>
                <a:cxn ang="0">
                  <a:pos x="31" y="5"/>
                </a:cxn>
                <a:cxn ang="0">
                  <a:pos x="24" y="5"/>
                </a:cxn>
                <a:cxn ang="0">
                  <a:pos x="22" y="8"/>
                </a:cxn>
                <a:cxn ang="0">
                  <a:pos x="21" y="9"/>
                </a:cxn>
                <a:cxn ang="0">
                  <a:pos x="21" y="14"/>
                </a:cxn>
                <a:cxn ang="0">
                  <a:pos x="19" y="20"/>
                </a:cxn>
                <a:cxn ang="0">
                  <a:pos x="19" y="71"/>
                </a:cxn>
                <a:cxn ang="0">
                  <a:pos x="21" y="76"/>
                </a:cxn>
                <a:cxn ang="0">
                  <a:pos x="21" y="79"/>
                </a:cxn>
                <a:cxn ang="0">
                  <a:pos x="25" y="83"/>
                </a:cxn>
                <a:cxn ang="0">
                  <a:pos x="30" y="83"/>
                </a:cxn>
                <a:cxn ang="0">
                  <a:pos x="34" y="79"/>
                </a:cxn>
                <a:cxn ang="0">
                  <a:pos x="36" y="74"/>
                </a:cxn>
                <a:cxn ang="0">
                  <a:pos x="36" y="70"/>
                </a:cxn>
                <a:cxn ang="0">
                  <a:pos x="36" y="43"/>
                </a:cxn>
              </a:cxnLst>
              <a:rect l="0" t="0" r="r" b="b"/>
              <a:pathLst>
                <a:path w="55" h="88">
                  <a:moveTo>
                    <a:pt x="55" y="43"/>
                  </a:moveTo>
                  <a:lnTo>
                    <a:pt x="50" y="67"/>
                  </a:lnTo>
                  <a:lnTo>
                    <a:pt x="47" y="76"/>
                  </a:lnTo>
                  <a:lnTo>
                    <a:pt x="46" y="79"/>
                  </a:lnTo>
                  <a:lnTo>
                    <a:pt x="37" y="85"/>
                  </a:lnTo>
                  <a:lnTo>
                    <a:pt x="36" y="86"/>
                  </a:lnTo>
                  <a:lnTo>
                    <a:pt x="33" y="88"/>
                  </a:lnTo>
                  <a:lnTo>
                    <a:pt x="24" y="88"/>
                  </a:lnTo>
                  <a:lnTo>
                    <a:pt x="19" y="86"/>
                  </a:lnTo>
                  <a:lnTo>
                    <a:pt x="16" y="85"/>
                  </a:lnTo>
                  <a:lnTo>
                    <a:pt x="12" y="80"/>
                  </a:lnTo>
                  <a:lnTo>
                    <a:pt x="9" y="76"/>
                  </a:lnTo>
                  <a:lnTo>
                    <a:pt x="6" y="73"/>
                  </a:lnTo>
                  <a:lnTo>
                    <a:pt x="4" y="68"/>
                  </a:lnTo>
                  <a:lnTo>
                    <a:pt x="3" y="65"/>
                  </a:lnTo>
                  <a:lnTo>
                    <a:pt x="0" y="45"/>
                  </a:lnTo>
                  <a:lnTo>
                    <a:pt x="4" y="20"/>
                  </a:lnTo>
                  <a:lnTo>
                    <a:pt x="7" y="14"/>
                  </a:lnTo>
                  <a:lnTo>
                    <a:pt x="13" y="5"/>
                  </a:lnTo>
                  <a:lnTo>
                    <a:pt x="18" y="2"/>
                  </a:lnTo>
                  <a:lnTo>
                    <a:pt x="22" y="0"/>
                  </a:lnTo>
                  <a:lnTo>
                    <a:pt x="33" y="0"/>
                  </a:lnTo>
                  <a:lnTo>
                    <a:pt x="37" y="2"/>
                  </a:lnTo>
                  <a:lnTo>
                    <a:pt x="41" y="5"/>
                  </a:lnTo>
                  <a:lnTo>
                    <a:pt x="50" y="18"/>
                  </a:lnTo>
                  <a:lnTo>
                    <a:pt x="53" y="31"/>
                  </a:lnTo>
                  <a:lnTo>
                    <a:pt x="55" y="43"/>
                  </a:lnTo>
                  <a:close/>
                  <a:moveTo>
                    <a:pt x="36" y="43"/>
                  </a:moveTo>
                  <a:lnTo>
                    <a:pt x="36" y="12"/>
                  </a:lnTo>
                  <a:lnTo>
                    <a:pt x="33" y="6"/>
                  </a:lnTo>
                  <a:lnTo>
                    <a:pt x="31" y="5"/>
                  </a:lnTo>
                  <a:lnTo>
                    <a:pt x="24" y="5"/>
                  </a:lnTo>
                  <a:lnTo>
                    <a:pt x="22" y="8"/>
                  </a:lnTo>
                  <a:lnTo>
                    <a:pt x="21" y="9"/>
                  </a:lnTo>
                  <a:lnTo>
                    <a:pt x="21" y="14"/>
                  </a:lnTo>
                  <a:lnTo>
                    <a:pt x="19" y="20"/>
                  </a:lnTo>
                  <a:lnTo>
                    <a:pt x="19" y="71"/>
                  </a:lnTo>
                  <a:lnTo>
                    <a:pt x="21" y="76"/>
                  </a:lnTo>
                  <a:lnTo>
                    <a:pt x="21" y="79"/>
                  </a:lnTo>
                  <a:lnTo>
                    <a:pt x="25" y="83"/>
                  </a:lnTo>
                  <a:lnTo>
                    <a:pt x="30" y="83"/>
                  </a:lnTo>
                  <a:lnTo>
                    <a:pt x="34" y="79"/>
                  </a:lnTo>
                  <a:lnTo>
                    <a:pt x="36" y="74"/>
                  </a:lnTo>
                  <a:lnTo>
                    <a:pt x="36" y="70"/>
                  </a:lnTo>
                  <a:lnTo>
                    <a:pt x="36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2" name="Freeform 757"/>
            <p:cNvSpPr>
              <a:spLocks/>
            </p:cNvSpPr>
            <p:nvPr/>
          </p:nvSpPr>
          <p:spPr bwMode="auto">
            <a:xfrm>
              <a:off x="6423025" y="5399088"/>
              <a:ext cx="33338" cy="33338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8" y="3"/>
                </a:cxn>
                <a:cxn ang="0">
                  <a:pos x="19" y="6"/>
                </a:cxn>
                <a:cxn ang="0">
                  <a:pos x="19" y="7"/>
                </a:cxn>
                <a:cxn ang="0">
                  <a:pos x="21" y="12"/>
                </a:cxn>
                <a:cxn ang="0">
                  <a:pos x="18" y="18"/>
                </a:cxn>
                <a:cxn ang="0">
                  <a:pos x="16" y="19"/>
                </a:cxn>
                <a:cxn ang="0">
                  <a:pos x="14" y="21"/>
                </a:cxn>
                <a:cxn ang="0">
                  <a:pos x="8" y="21"/>
                </a:cxn>
                <a:cxn ang="0">
                  <a:pos x="5" y="19"/>
                </a:cxn>
                <a:cxn ang="0">
                  <a:pos x="2" y="16"/>
                </a:cxn>
                <a:cxn ang="0">
                  <a:pos x="0" y="13"/>
                </a:cxn>
                <a:cxn ang="0">
                  <a:pos x="0" y="12"/>
                </a:cxn>
                <a:cxn ang="0">
                  <a:pos x="3" y="3"/>
                </a:cxn>
                <a:cxn ang="0">
                  <a:pos x="5" y="1"/>
                </a:cxn>
                <a:cxn ang="0">
                  <a:pos x="8" y="1"/>
                </a:cxn>
                <a:cxn ang="0">
                  <a:pos x="9" y="0"/>
                </a:cxn>
              </a:cxnLst>
              <a:rect l="0" t="0" r="r" b="b"/>
              <a:pathLst>
                <a:path w="21" h="21">
                  <a:moveTo>
                    <a:pt x="9" y="0"/>
                  </a:moveTo>
                  <a:lnTo>
                    <a:pt x="18" y="3"/>
                  </a:lnTo>
                  <a:lnTo>
                    <a:pt x="19" y="6"/>
                  </a:lnTo>
                  <a:lnTo>
                    <a:pt x="19" y="7"/>
                  </a:lnTo>
                  <a:lnTo>
                    <a:pt x="21" y="12"/>
                  </a:lnTo>
                  <a:lnTo>
                    <a:pt x="18" y="18"/>
                  </a:lnTo>
                  <a:lnTo>
                    <a:pt x="16" y="19"/>
                  </a:lnTo>
                  <a:lnTo>
                    <a:pt x="14" y="21"/>
                  </a:lnTo>
                  <a:lnTo>
                    <a:pt x="8" y="21"/>
                  </a:lnTo>
                  <a:lnTo>
                    <a:pt x="5" y="19"/>
                  </a:lnTo>
                  <a:lnTo>
                    <a:pt x="2" y="16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3" y="3"/>
                  </a:lnTo>
                  <a:lnTo>
                    <a:pt x="5" y="1"/>
                  </a:lnTo>
                  <a:lnTo>
                    <a:pt x="8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3" name="Freeform 758"/>
            <p:cNvSpPr>
              <a:spLocks noEditPoints="1"/>
            </p:cNvSpPr>
            <p:nvPr/>
          </p:nvSpPr>
          <p:spPr bwMode="auto">
            <a:xfrm>
              <a:off x="6472238" y="5292725"/>
              <a:ext cx="85725" cy="136525"/>
            </a:xfrm>
            <a:custGeom>
              <a:avLst/>
              <a:gdLst/>
              <a:ahLst/>
              <a:cxnLst>
                <a:cxn ang="0">
                  <a:pos x="0" y="55"/>
                </a:cxn>
                <a:cxn ang="0">
                  <a:pos x="39" y="0"/>
                </a:cxn>
                <a:cxn ang="0">
                  <a:pos x="46" y="0"/>
                </a:cxn>
                <a:cxn ang="0">
                  <a:pos x="46" y="55"/>
                </a:cxn>
                <a:cxn ang="0">
                  <a:pos x="54" y="55"/>
                </a:cxn>
                <a:cxn ang="0">
                  <a:pos x="54" y="67"/>
                </a:cxn>
                <a:cxn ang="0">
                  <a:pos x="46" y="67"/>
                </a:cxn>
                <a:cxn ang="0">
                  <a:pos x="46" y="86"/>
                </a:cxn>
                <a:cxn ang="0">
                  <a:pos x="27" y="86"/>
                </a:cxn>
                <a:cxn ang="0">
                  <a:pos x="27" y="67"/>
                </a:cxn>
                <a:cxn ang="0">
                  <a:pos x="0" y="67"/>
                </a:cxn>
                <a:cxn ang="0">
                  <a:pos x="0" y="55"/>
                </a:cxn>
                <a:cxn ang="0">
                  <a:pos x="3" y="55"/>
                </a:cxn>
                <a:cxn ang="0">
                  <a:pos x="27" y="55"/>
                </a:cxn>
                <a:cxn ang="0">
                  <a:pos x="27" y="21"/>
                </a:cxn>
                <a:cxn ang="0">
                  <a:pos x="3" y="55"/>
                </a:cxn>
              </a:cxnLst>
              <a:rect l="0" t="0" r="r" b="b"/>
              <a:pathLst>
                <a:path w="54" h="86">
                  <a:moveTo>
                    <a:pt x="0" y="55"/>
                  </a:moveTo>
                  <a:lnTo>
                    <a:pt x="39" y="0"/>
                  </a:lnTo>
                  <a:lnTo>
                    <a:pt x="46" y="0"/>
                  </a:lnTo>
                  <a:lnTo>
                    <a:pt x="46" y="55"/>
                  </a:lnTo>
                  <a:lnTo>
                    <a:pt x="54" y="55"/>
                  </a:lnTo>
                  <a:lnTo>
                    <a:pt x="54" y="67"/>
                  </a:lnTo>
                  <a:lnTo>
                    <a:pt x="46" y="67"/>
                  </a:lnTo>
                  <a:lnTo>
                    <a:pt x="46" y="86"/>
                  </a:lnTo>
                  <a:lnTo>
                    <a:pt x="27" y="86"/>
                  </a:lnTo>
                  <a:lnTo>
                    <a:pt x="27" y="67"/>
                  </a:lnTo>
                  <a:lnTo>
                    <a:pt x="0" y="67"/>
                  </a:lnTo>
                  <a:lnTo>
                    <a:pt x="0" y="55"/>
                  </a:lnTo>
                  <a:close/>
                  <a:moveTo>
                    <a:pt x="3" y="55"/>
                  </a:moveTo>
                  <a:lnTo>
                    <a:pt x="27" y="55"/>
                  </a:lnTo>
                  <a:lnTo>
                    <a:pt x="27" y="21"/>
                  </a:lnTo>
                  <a:lnTo>
                    <a:pt x="3" y="5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4" name="Rectangle 759"/>
            <p:cNvSpPr>
              <a:spLocks noChangeArrowheads="1"/>
            </p:cNvSpPr>
            <p:nvPr/>
          </p:nvSpPr>
          <p:spPr bwMode="auto">
            <a:xfrm>
              <a:off x="6253163" y="4719638"/>
              <a:ext cx="55563" cy="174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5" name="Freeform 760"/>
            <p:cNvSpPr>
              <a:spLocks noEditPoints="1"/>
            </p:cNvSpPr>
            <p:nvPr/>
          </p:nvSpPr>
          <p:spPr bwMode="auto">
            <a:xfrm>
              <a:off x="6319838" y="4637088"/>
              <a:ext cx="87313" cy="138113"/>
            </a:xfrm>
            <a:custGeom>
              <a:avLst/>
              <a:gdLst/>
              <a:ahLst/>
              <a:cxnLst>
                <a:cxn ang="0">
                  <a:pos x="55" y="43"/>
                </a:cxn>
                <a:cxn ang="0">
                  <a:pos x="50" y="66"/>
                </a:cxn>
                <a:cxn ang="0">
                  <a:pos x="47" y="75"/>
                </a:cxn>
                <a:cxn ang="0">
                  <a:pos x="46" y="78"/>
                </a:cxn>
                <a:cxn ang="0">
                  <a:pos x="37" y="84"/>
                </a:cxn>
                <a:cxn ang="0">
                  <a:pos x="36" y="86"/>
                </a:cxn>
                <a:cxn ang="0">
                  <a:pos x="33" y="87"/>
                </a:cxn>
                <a:cxn ang="0">
                  <a:pos x="24" y="87"/>
                </a:cxn>
                <a:cxn ang="0">
                  <a:pos x="19" y="86"/>
                </a:cxn>
                <a:cxn ang="0">
                  <a:pos x="16" y="84"/>
                </a:cxn>
                <a:cxn ang="0">
                  <a:pos x="12" y="80"/>
                </a:cxn>
                <a:cxn ang="0">
                  <a:pos x="9" y="75"/>
                </a:cxn>
                <a:cxn ang="0">
                  <a:pos x="6" y="72"/>
                </a:cxn>
                <a:cxn ang="0">
                  <a:pos x="4" y="68"/>
                </a:cxn>
                <a:cxn ang="0">
                  <a:pos x="3" y="65"/>
                </a:cxn>
                <a:cxn ang="0">
                  <a:pos x="0" y="44"/>
                </a:cxn>
                <a:cxn ang="0">
                  <a:pos x="4" y="19"/>
                </a:cxn>
                <a:cxn ang="0">
                  <a:pos x="7" y="13"/>
                </a:cxn>
                <a:cxn ang="0">
                  <a:pos x="13" y="4"/>
                </a:cxn>
                <a:cxn ang="0">
                  <a:pos x="18" y="1"/>
                </a:cxn>
                <a:cxn ang="0">
                  <a:pos x="22" y="0"/>
                </a:cxn>
                <a:cxn ang="0">
                  <a:pos x="33" y="0"/>
                </a:cxn>
                <a:cxn ang="0">
                  <a:pos x="37" y="1"/>
                </a:cxn>
                <a:cxn ang="0">
                  <a:pos x="41" y="4"/>
                </a:cxn>
                <a:cxn ang="0">
                  <a:pos x="50" y="17"/>
                </a:cxn>
                <a:cxn ang="0">
                  <a:pos x="53" y="31"/>
                </a:cxn>
                <a:cxn ang="0">
                  <a:pos x="55" y="43"/>
                </a:cxn>
                <a:cxn ang="0">
                  <a:pos x="36" y="43"/>
                </a:cxn>
                <a:cxn ang="0">
                  <a:pos x="36" y="11"/>
                </a:cxn>
                <a:cxn ang="0">
                  <a:pos x="33" y="6"/>
                </a:cxn>
                <a:cxn ang="0">
                  <a:pos x="31" y="4"/>
                </a:cxn>
                <a:cxn ang="0">
                  <a:pos x="24" y="4"/>
                </a:cxn>
                <a:cxn ang="0">
                  <a:pos x="22" y="7"/>
                </a:cxn>
                <a:cxn ang="0">
                  <a:pos x="21" y="9"/>
                </a:cxn>
                <a:cxn ang="0">
                  <a:pos x="21" y="13"/>
                </a:cxn>
                <a:cxn ang="0">
                  <a:pos x="19" y="19"/>
                </a:cxn>
                <a:cxn ang="0">
                  <a:pos x="19" y="71"/>
                </a:cxn>
                <a:cxn ang="0">
                  <a:pos x="21" y="75"/>
                </a:cxn>
                <a:cxn ang="0">
                  <a:pos x="21" y="78"/>
                </a:cxn>
                <a:cxn ang="0">
                  <a:pos x="25" y="83"/>
                </a:cxn>
                <a:cxn ang="0">
                  <a:pos x="30" y="83"/>
                </a:cxn>
                <a:cxn ang="0">
                  <a:pos x="34" y="78"/>
                </a:cxn>
                <a:cxn ang="0">
                  <a:pos x="36" y="74"/>
                </a:cxn>
                <a:cxn ang="0">
                  <a:pos x="36" y="69"/>
                </a:cxn>
                <a:cxn ang="0">
                  <a:pos x="36" y="43"/>
                </a:cxn>
              </a:cxnLst>
              <a:rect l="0" t="0" r="r" b="b"/>
              <a:pathLst>
                <a:path w="55" h="87">
                  <a:moveTo>
                    <a:pt x="55" y="43"/>
                  </a:moveTo>
                  <a:lnTo>
                    <a:pt x="50" y="66"/>
                  </a:lnTo>
                  <a:lnTo>
                    <a:pt x="47" y="75"/>
                  </a:lnTo>
                  <a:lnTo>
                    <a:pt x="46" y="78"/>
                  </a:lnTo>
                  <a:lnTo>
                    <a:pt x="37" y="84"/>
                  </a:lnTo>
                  <a:lnTo>
                    <a:pt x="36" y="86"/>
                  </a:lnTo>
                  <a:lnTo>
                    <a:pt x="33" y="87"/>
                  </a:lnTo>
                  <a:lnTo>
                    <a:pt x="24" y="87"/>
                  </a:lnTo>
                  <a:lnTo>
                    <a:pt x="19" y="86"/>
                  </a:lnTo>
                  <a:lnTo>
                    <a:pt x="16" y="84"/>
                  </a:lnTo>
                  <a:lnTo>
                    <a:pt x="12" y="80"/>
                  </a:lnTo>
                  <a:lnTo>
                    <a:pt x="9" y="75"/>
                  </a:lnTo>
                  <a:lnTo>
                    <a:pt x="6" y="72"/>
                  </a:lnTo>
                  <a:lnTo>
                    <a:pt x="4" y="68"/>
                  </a:lnTo>
                  <a:lnTo>
                    <a:pt x="3" y="65"/>
                  </a:lnTo>
                  <a:lnTo>
                    <a:pt x="0" y="44"/>
                  </a:lnTo>
                  <a:lnTo>
                    <a:pt x="4" y="19"/>
                  </a:lnTo>
                  <a:lnTo>
                    <a:pt x="7" y="13"/>
                  </a:lnTo>
                  <a:lnTo>
                    <a:pt x="13" y="4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33" y="0"/>
                  </a:lnTo>
                  <a:lnTo>
                    <a:pt x="37" y="1"/>
                  </a:lnTo>
                  <a:lnTo>
                    <a:pt x="41" y="4"/>
                  </a:lnTo>
                  <a:lnTo>
                    <a:pt x="50" y="17"/>
                  </a:lnTo>
                  <a:lnTo>
                    <a:pt x="53" y="31"/>
                  </a:lnTo>
                  <a:lnTo>
                    <a:pt x="55" y="43"/>
                  </a:lnTo>
                  <a:close/>
                  <a:moveTo>
                    <a:pt x="36" y="43"/>
                  </a:moveTo>
                  <a:lnTo>
                    <a:pt x="36" y="11"/>
                  </a:lnTo>
                  <a:lnTo>
                    <a:pt x="33" y="6"/>
                  </a:lnTo>
                  <a:lnTo>
                    <a:pt x="31" y="4"/>
                  </a:lnTo>
                  <a:lnTo>
                    <a:pt x="24" y="4"/>
                  </a:lnTo>
                  <a:lnTo>
                    <a:pt x="22" y="7"/>
                  </a:lnTo>
                  <a:lnTo>
                    <a:pt x="21" y="9"/>
                  </a:lnTo>
                  <a:lnTo>
                    <a:pt x="21" y="13"/>
                  </a:lnTo>
                  <a:lnTo>
                    <a:pt x="19" y="19"/>
                  </a:lnTo>
                  <a:lnTo>
                    <a:pt x="19" y="71"/>
                  </a:lnTo>
                  <a:lnTo>
                    <a:pt x="21" y="75"/>
                  </a:lnTo>
                  <a:lnTo>
                    <a:pt x="21" y="78"/>
                  </a:lnTo>
                  <a:lnTo>
                    <a:pt x="25" y="83"/>
                  </a:lnTo>
                  <a:lnTo>
                    <a:pt x="30" y="83"/>
                  </a:lnTo>
                  <a:lnTo>
                    <a:pt x="34" y="78"/>
                  </a:lnTo>
                  <a:lnTo>
                    <a:pt x="36" y="74"/>
                  </a:lnTo>
                  <a:lnTo>
                    <a:pt x="36" y="69"/>
                  </a:lnTo>
                  <a:lnTo>
                    <a:pt x="36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6" name="Freeform 761"/>
            <p:cNvSpPr>
              <a:spLocks/>
            </p:cNvSpPr>
            <p:nvPr/>
          </p:nvSpPr>
          <p:spPr bwMode="auto">
            <a:xfrm>
              <a:off x="6423025" y="4741863"/>
              <a:ext cx="33338" cy="33338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8" y="3"/>
                </a:cxn>
                <a:cxn ang="0">
                  <a:pos x="19" y="6"/>
                </a:cxn>
                <a:cxn ang="0">
                  <a:pos x="19" y="8"/>
                </a:cxn>
                <a:cxn ang="0">
                  <a:pos x="21" y="12"/>
                </a:cxn>
                <a:cxn ang="0">
                  <a:pos x="18" y="18"/>
                </a:cxn>
                <a:cxn ang="0">
                  <a:pos x="16" y="20"/>
                </a:cxn>
                <a:cxn ang="0">
                  <a:pos x="14" y="21"/>
                </a:cxn>
                <a:cxn ang="0">
                  <a:pos x="8" y="21"/>
                </a:cxn>
                <a:cxn ang="0">
                  <a:pos x="5" y="20"/>
                </a:cxn>
                <a:cxn ang="0">
                  <a:pos x="2" y="17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3" y="3"/>
                </a:cxn>
                <a:cxn ang="0">
                  <a:pos x="5" y="2"/>
                </a:cxn>
                <a:cxn ang="0">
                  <a:pos x="8" y="2"/>
                </a:cxn>
                <a:cxn ang="0">
                  <a:pos x="9" y="0"/>
                </a:cxn>
              </a:cxnLst>
              <a:rect l="0" t="0" r="r" b="b"/>
              <a:pathLst>
                <a:path w="21" h="21">
                  <a:moveTo>
                    <a:pt x="9" y="0"/>
                  </a:moveTo>
                  <a:lnTo>
                    <a:pt x="18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21" y="12"/>
                  </a:lnTo>
                  <a:lnTo>
                    <a:pt x="18" y="18"/>
                  </a:lnTo>
                  <a:lnTo>
                    <a:pt x="16" y="20"/>
                  </a:lnTo>
                  <a:lnTo>
                    <a:pt x="14" y="21"/>
                  </a:lnTo>
                  <a:lnTo>
                    <a:pt x="8" y="21"/>
                  </a:lnTo>
                  <a:lnTo>
                    <a:pt x="5" y="20"/>
                  </a:lnTo>
                  <a:lnTo>
                    <a:pt x="2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3" y="3"/>
                  </a:lnTo>
                  <a:lnTo>
                    <a:pt x="5" y="2"/>
                  </a:lnTo>
                  <a:lnTo>
                    <a:pt x="8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7" name="Freeform 762"/>
            <p:cNvSpPr>
              <a:spLocks/>
            </p:cNvSpPr>
            <p:nvPr/>
          </p:nvSpPr>
          <p:spPr bwMode="auto">
            <a:xfrm>
              <a:off x="6467475" y="4637088"/>
              <a:ext cx="87313" cy="136525"/>
            </a:xfrm>
            <a:custGeom>
              <a:avLst/>
              <a:gdLst/>
              <a:ahLst/>
              <a:cxnLst>
                <a:cxn ang="0">
                  <a:pos x="51" y="86"/>
                </a:cxn>
                <a:cxn ang="0">
                  <a:pos x="0" y="86"/>
                </a:cxn>
                <a:cxn ang="0">
                  <a:pos x="0" y="84"/>
                </a:cxn>
                <a:cxn ang="0">
                  <a:pos x="15" y="68"/>
                </a:cxn>
                <a:cxn ang="0">
                  <a:pos x="26" y="56"/>
                </a:cxn>
                <a:cxn ang="0">
                  <a:pos x="33" y="41"/>
                </a:cxn>
                <a:cxn ang="0">
                  <a:pos x="34" y="35"/>
                </a:cxn>
                <a:cxn ang="0">
                  <a:pos x="34" y="25"/>
                </a:cxn>
                <a:cxn ang="0">
                  <a:pos x="33" y="20"/>
                </a:cxn>
                <a:cxn ang="0">
                  <a:pos x="30" y="17"/>
                </a:cxn>
                <a:cxn ang="0">
                  <a:pos x="24" y="14"/>
                </a:cxn>
                <a:cxn ang="0">
                  <a:pos x="15" y="14"/>
                </a:cxn>
                <a:cxn ang="0">
                  <a:pos x="11" y="16"/>
                </a:cxn>
                <a:cxn ang="0">
                  <a:pos x="8" y="19"/>
                </a:cxn>
                <a:cxn ang="0">
                  <a:pos x="5" y="23"/>
                </a:cxn>
                <a:cxn ang="0">
                  <a:pos x="2" y="23"/>
                </a:cxn>
                <a:cxn ang="0">
                  <a:pos x="5" y="16"/>
                </a:cxn>
                <a:cxn ang="0">
                  <a:pos x="8" y="10"/>
                </a:cxn>
                <a:cxn ang="0">
                  <a:pos x="12" y="4"/>
                </a:cxn>
                <a:cxn ang="0">
                  <a:pos x="18" y="1"/>
                </a:cxn>
                <a:cxn ang="0">
                  <a:pos x="23" y="0"/>
                </a:cxn>
                <a:cxn ang="0">
                  <a:pos x="33" y="0"/>
                </a:cxn>
                <a:cxn ang="0">
                  <a:pos x="36" y="1"/>
                </a:cxn>
                <a:cxn ang="0">
                  <a:pos x="40" y="3"/>
                </a:cxn>
                <a:cxn ang="0">
                  <a:pos x="45" y="6"/>
                </a:cxn>
                <a:cxn ang="0">
                  <a:pos x="49" y="10"/>
                </a:cxn>
                <a:cxn ang="0">
                  <a:pos x="51" y="14"/>
                </a:cxn>
                <a:cxn ang="0">
                  <a:pos x="52" y="17"/>
                </a:cxn>
                <a:cxn ang="0">
                  <a:pos x="52" y="26"/>
                </a:cxn>
                <a:cxn ang="0">
                  <a:pos x="51" y="32"/>
                </a:cxn>
                <a:cxn ang="0">
                  <a:pos x="48" y="38"/>
                </a:cxn>
                <a:cxn ang="0">
                  <a:pos x="42" y="47"/>
                </a:cxn>
                <a:cxn ang="0">
                  <a:pos x="33" y="57"/>
                </a:cxn>
                <a:cxn ang="0">
                  <a:pos x="20" y="69"/>
                </a:cxn>
                <a:cxn ang="0">
                  <a:pos x="46" y="69"/>
                </a:cxn>
                <a:cxn ang="0">
                  <a:pos x="49" y="68"/>
                </a:cxn>
                <a:cxn ang="0">
                  <a:pos x="51" y="66"/>
                </a:cxn>
                <a:cxn ang="0">
                  <a:pos x="51" y="65"/>
                </a:cxn>
                <a:cxn ang="0">
                  <a:pos x="54" y="62"/>
                </a:cxn>
                <a:cxn ang="0">
                  <a:pos x="55" y="62"/>
                </a:cxn>
                <a:cxn ang="0">
                  <a:pos x="51" y="86"/>
                </a:cxn>
              </a:cxnLst>
              <a:rect l="0" t="0" r="r" b="b"/>
              <a:pathLst>
                <a:path w="55" h="86">
                  <a:moveTo>
                    <a:pt x="51" y="86"/>
                  </a:moveTo>
                  <a:lnTo>
                    <a:pt x="0" y="86"/>
                  </a:lnTo>
                  <a:lnTo>
                    <a:pt x="0" y="84"/>
                  </a:lnTo>
                  <a:lnTo>
                    <a:pt x="15" y="68"/>
                  </a:lnTo>
                  <a:lnTo>
                    <a:pt x="26" y="56"/>
                  </a:lnTo>
                  <a:lnTo>
                    <a:pt x="33" y="41"/>
                  </a:lnTo>
                  <a:lnTo>
                    <a:pt x="34" y="35"/>
                  </a:lnTo>
                  <a:lnTo>
                    <a:pt x="34" y="25"/>
                  </a:lnTo>
                  <a:lnTo>
                    <a:pt x="33" y="20"/>
                  </a:lnTo>
                  <a:lnTo>
                    <a:pt x="30" y="17"/>
                  </a:lnTo>
                  <a:lnTo>
                    <a:pt x="24" y="14"/>
                  </a:lnTo>
                  <a:lnTo>
                    <a:pt x="15" y="14"/>
                  </a:lnTo>
                  <a:lnTo>
                    <a:pt x="11" y="16"/>
                  </a:lnTo>
                  <a:lnTo>
                    <a:pt x="8" y="19"/>
                  </a:lnTo>
                  <a:lnTo>
                    <a:pt x="5" y="23"/>
                  </a:lnTo>
                  <a:lnTo>
                    <a:pt x="2" y="23"/>
                  </a:lnTo>
                  <a:lnTo>
                    <a:pt x="5" y="16"/>
                  </a:lnTo>
                  <a:lnTo>
                    <a:pt x="8" y="10"/>
                  </a:lnTo>
                  <a:lnTo>
                    <a:pt x="12" y="4"/>
                  </a:lnTo>
                  <a:lnTo>
                    <a:pt x="18" y="1"/>
                  </a:lnTo>
                  <a:lnTo>
                    <a:pt x="23" y="0"/>
                  </a:lnTo>
                  <a:lnTo>
                    <a:pt x="33" y="0"/>
                  </a:lnTo>
                  <a:lnTo>
                    <a:pt x="36" y="1"/>
                  </a:lnTo>
                  <a:lnTo>
                    <a:pt x="40" y="3"/>
                  </a:lnTo>
                  <a:lnTo>
                    <a:pt x="45" y="6"/>
                  </a:lnTo>
                  <a:lnTo>
                    <a:pt x="49" y="10"/>
                  </a:lnTo>
                  <a:lnTo>
                    <a:pt x="51" y="14"/>
                  </a:lnTo>
                  <a:lnTo>
                    <a:pt x="52" y="17"/>
                  </a:lnTo>
                  <a:lnTo>
                    <a:pt x="52" y="26"/>
                  </a:lnTo>
                  <a:lnTo>
                    <a:pt x="51" y="32"/>
                  </a:lnTo>
                  <a:lnTo>
                    <a:pt x="48" y="38"/>
                  </a:lnTo>
                  <a:lnTo>
                    <a:pt x="42" y="47"/>
                  </a:lnTo>
                  <a:lnTo>
                    <a:pt x="33" y="57"/>
                  </a:lnTo>
                  <a:lnTo>
                    <a:pt x="20" y="69"/>
                  </a:lnTo>
                  <a:lnTo>
                    <a:pt x="46" y="69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1" y="65"/>
                  </a:lnTo>
                  <a:lnTo>
                    <a:pt x="54" y="62"/>
                  </a:lnTo>
                  <a:lnTo>
                    <a:pt x="55" y="62"/>
                  </a:lnTo>
                  <a:lnTo>
                    <a:pt x="51" y="8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8" name="Freeform 763"/>
            <p:cNvSpPr>
              <a:spLocks noEditPoints="1"/>
            </p:cNvSpPr>
            <p:nvPr/>
          </p:nvSpPr>
          <p:spPr bwMode="auto">
            <a:xfrm>
              <a:off x="6472238" y="3975100"/>
              <a:ext cx="85725" cy="139700"/>
            </a:xfrm>
            <a:custGeom>
              <a:avLst/>
              <a:gdLst/>
              <a:ahLst/>
              <a:cxnLst>
                <a:cxn ang="0">
                  <a:pos x="54" y="43"/>
                </a:cxn>
                <a:cxn ang="0">
                  <a:pos x="54" y="55"/>
                </a:cxn>
                <a:cxn ang="0">
                  <a:pos x="51" y="67"/>
                </a:cxn>
                <a:cxn ang="0">
                  <a:pos x="48" y="76"/>
                </a:cxn>
                <a:cxn ang="0">
                  <a:pos x="45" y="79"/>
                </a:cxn>
                <a:cxn ang="0">
                  <a:pos x="40" y="82"/>
                </a:cxn>
                <a:cxn ang="0">
                  <a:pos x="37" y="85"/>
                </a:cxn>
                <a:cxn ang="0">
                  <a:pos x="34" y="86"/>
                </a:cxn>
                <a:cxn ang="0">
                  <a:pos x="30" y="88"/>
                </a:cxn>
                <a:cxn ang="0">
                  <a:pos x="23" y="88"/>
                </a:cxn>
                <a:cxn ang="0">
                  <a:pos x="20" y="86"/>
                </a:cxn>
                <a:cxn ang="0">
                  <a:pos x="15" y="85"/>
                </a:cxn>
                <a:cxn ang="0">
                  <a:pos x="12" y="80"/>
                </a:cxn>
                <a:cxn ang="0">
                  <a:pos x="8" y="76"/>
                </a:cxn>
                <a:cxn ang="0">
                  <a:pos x="6" y="73"/>
                </a:cxn>
                <a:cxn ang="0">
                  <a:pos x="3" y="68"/>
                </a:cxn>
                <a:cxn ang="0">
                  <a:pos x="2" y="65"/>
                </a:cxn>
                <a:cxn ang="0">
                  <a:pos x="0" y="55"/>
                </a:cxn>
                <a:cxn ang="0">
                  <a:pos x="0" y="31"/>
                </a:cxn>
                <a:cxn ang="0">
                  <a:pos x="3" y="19"/>
                </a:cxn>
                <a:cxn ang="0">
                  <a:pos x="6" y="13"/>
                </a:cxn>
                <a:cxn ang="0">
                  <a:pos x="9" y="9"/>
                </a:cxn>
                <a:cxn ang="0">
                  <a:pos x="14" y="4"/>
                </a:cxn>
                <a:cxn ang="0">
                  <a:pos x="18" y="2"/>
                </a:cxn>
                <a:cxn ang="0">
                  <a:pos x="23" y="0"/>
                </a:cxn>
                <a:cxn ang="0">
                  <a:pos x="31" y="0"/>
                </a:cxn>
                <a:cxn ang="0">
                  <a:pos x="36" y="2"/>
                </a:cxn>
                <a:cxn ang="0">
                  <a:pos x="40" y="4"/>
                </a:cxn>
                <a:cxn ang="0">
                  <a:pos x="45" y="9"/>
                </a:cxn>
                <a:cxn ang="0">
                  <a:pos x="51" y="18"/>
                </a:cxn>
                <a:cxn ang="0">
                  <a:pos x="54" y="31"/>
                </a:cxn>
                <a:cxn ang="0">
                  <a:pos x="54" y="43"/>
                </a:cxn>
                <a:cxn ang="0">
                  <a:pos x="36" y="43"/>
                </a:cxn>
                <a:cxn ang="0">
                  <a:pos x="36" y="12"/>
                </a:cxn>
                <a:cxn ang="0">
                  <a:pos x="34" y="9"/>
                </a:cxn>
                <a:cxn ang="0">
                  <a:pos x="30" y="4"/>
                </a:cxn>
                <a:cxn ang="0">
                  <a:pos x="23" y="4"/>
                </a:cxn>
                <a:cxn ang="0">
                  <a:pos x="21" y="7"/>
                </a:cxn>
                <a:cxn ang="0">
                  <a:pos x="20" y="9"/>
                </a:cxn>
                <a:cxn ang="0">
                  <a:pos x="20" y="13"/>
                </a:cxn>
                <a:cxn ang="0">
                  <a:pos x="18" y="19"/>
                </a:cxn>
                <a:cxn ang="0">
                  <a:pos x="18" y="67"/>
                </a:cxn>
                <a:cxn ang="0">
                  <a:pos x="20" y="71"/>
                </a:cxn>
                <a:cxn ang="0">
                  <a:pos x="20" y="76"/>
                </a:cxn>
                <a:cxn ang="0">
                  <a:pos x="23" y="82"/>
                </a:cxn>
                <a:cxn ang="0">
                  <a:pos x="24" y="83"/>
                </a:cxn>
                <a:cxn ang="0">
                  <a:pos x="28" y="83"/>
                </a:cxn>
                <a:cxn ang="0">
                  <a:pos x="31" y="82"/>
                </a:cxn>
                <a:cxn ang="0">
                  <a:pos x="31" y="80"/>
                </a:cxn>
                <a:cxn ang="0">
                  <a:pos x="34" y="77"/>
                </a:cxn>
                <a:cxn ang="0">
                  <a:pos x="36" y="74"/>
                </a:cxn>
                <a:cxn ang="0">
                  <a:pos x="36" y="70"/>
                </a:cxn>
                <a:cxn ang="0">
                  <a:pos x="36" y="43"/>
                </a:cxn>
              </a:cxnLst>
              <a:rect l="0" t="0" r="r" b="b"/>
              <a:pathLst>
                <a:path w="54" h="88">
                  <a:moveTo>
                    <a:pt x="54" y="43"/>
                  </a:moveTo>
                  <a:lnTo>
                    <a:pt x="54" y="55"/>
                  </a:lnTo>
                  <a:lnTo>
                    <a:pt x="51" y="67"/>
                  </a:lnTo>
                  <a:lnTo>
                    <a:pt x="48" y="76"/>
                  </a:lnTo>
                  <a:lnTo>
                    <a:pt x="45" y="79"/>
                  </a:lnTo>
                  <a:lnTo>
                    <a:pt x="40" y="82"/>
                  </a:lnTo>
                  <a:lnTo>
                    <a:pt x="37" y="85"/>
                  </a:lnTo>
                  <a:lnTo>
                    <a:pt x="34" y="86"/>
                  </a:lnTo>
                  <a:lnTo>
                    <a:pt x="30" y="88"/>
                  </a:lnTo>
                  <a:lnTo>
                    <a:pt x="23" y="88"/>
                  </a:lnTo>
                  <a:lnTo>
                    <a:pt x="20" y="86"/>
                  </a:lnTo>
                  <a:lnTo>
                    <a:pt x="15" y="85"/>
                  </a:lnTo>
                  <a:lnTo>
                    <a:pt x="12" y="80"/>
                  </a:lnTo>
                  <a:lnTo>
                    <a:pt x="8" y="76"/>
                  </a:lnTo>
                  <a:lnTo>
                    <a:pt x="6" y="73"/>
                  </a:lnTo>
                  <a:lnTo>
                    <a:pt x="3" y="68"/>
                  </a:lnTo>
                  <a:lnTo>
                    <a:pt x="2" y="65"/>
                  </a:lnTo>
                  <a:lnTo>
                    <a:pt x="0" y="55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6" y="13"/>
                  </a:lnTo>
                  <a:lnTo>
                    <a:pt x="9" y="9"/>
                  </a:lnTo>
                  <a:lnTo>
                    <a:pt x="14" y="4"/>
                  </a:lnTo>
                  <a:lnTo>
                    <a:pt x="18" y="2"/>
                  </a:lnTo>
                  <a:lnTo>
                    <a:pt x="23" y="0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0" y="4"/>
                  </a:lnTo>
                  <a:lnTo>
                    <a:pt x="45" y="9"/>
                  </a:lnTo>
                  <a:lnTo>
                    <a:pt x="51" y="18"/>
                  </a:lnTo>
                  <a:lnTo>
                    <a:pt x="54" y="31"/>
                  </a:lnTo>
                  <a:lnTo>
                    <a:pt x="54" y="43"/>
                  </a:lnTo>
                  <a:close/>
                  <a:moveTo>
                    <a:pt x="36" y="43"/>
                  </a:moveTo>
                  <a:lnTo>
                    <a:pt x="36" y="12"/>
                  </a:lnTo>
                  <a:lnTo>
                    <a:pt x="34" y="9"/>
                  </a:lnTo>
                  <a:lnTo>
                    <a:pt x="30" y="4"/>
                  </a:lnTo>
                  <a:lnTo>
                    <a:pt x="23" y="4"/>
                  </a:lnTo>
                  <a:lnTo>
                    <a:pt x="21" y="7"/>
                  </a:lnTo>
                  <a:lnTo>
                    <a:pt x="20" y="9"/>
                  </a:lnTo>
                  <a:lnTo>
                    <a:pt x="20" y="13"/>
                  </a:lnTo>
                  <a:lnTo>
                    <a:pt x="18" y="19"/>
                  </a:lnTo>
                  <a:lnTo>
                    <a:pt x="18" y="67"/>
                  </a:lnTo>
                  <a:lnTo>
                    <a:pt x="20" y="71"/>
                  </a:lnTo>
                  <a:lnTo>
                    <a:pt x="20" y="76"/>
                  </a:lnTo>
                  <a:lnTo>
                    <a:pt x="23" y="82"/>
                  </a:lnTo>
                  <a:lnTo>
                    <a:pt x="24" y="83"/>
                  </a:lnTo>
                  <a:lnTo>
                    <a:pt x="28" y="83"/>
                  </a:lnTo>
                  <a:lnTo>
                    <a:pt x="31" y="82"/>
                  </a:lnTo>
                  <a:lnTo>
                    <a:pt x="31" y="80"/>
                  </a:lnTo>
                  <a:lnTo>
                    <a:pt x="34" y="77"/>
                  </a:lnTo>
                  <a:lnTo>
                    <a:pt x="36" y="74"/>
                  </a:lnTo>
                  <a:lnTo>
                    <a:pt x="36" y="70"/>
                  </a:lnTo>
                  <a:lnTo>
                    <a:pt x="36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9" name="Line 764"/>
            <p:cNvSpPr>
              <a:spLocks noChangeShapeType="1"/>
            </p:cNvSpPr>
            <p:nvPr/>
          </p:nvSpPr>
          <p:spPr bwMode="auto">
            <a:xfrm>
              <a:off x="6618288" y="5856288"/>
              <a:ext cx="1868488" cy="158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0" name="Line 765"/>
            <p:cNvSpPr>
              <a:spLocks noChangeShapeType="1"/>
            </p:cNvSpPr>
            <p:nvPr/>
          </p:nvSpPr>
          <p:spPr bwMode="auto">
            <a:xfrm>
              <a:off x="6618288" y="5803900"/>
              <a:ext cx="1588" cy="523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1" name="Line 766"/>
            <p:cNvSpPr>
              <a:spLocks noChangeShapeType="1"/>
            </p:cNvSpPr>
            <p:nvPr/>
          </p:nvSpPr>
          <p:spPr bwMode="auto">
            <a:xfrm>
              <a:off x="6853238" y="5829300"/>
              <a:ext cx="1588" cy="23813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2" name="Line 767"/>
            <p:cNvSpPr>
              <a:spLocks noChangeShapeType="1"/>
            </p:cNvSpPr>
            <p:nvPr/>
          </p:nvSpPr>
          <p:spPr bwMode="auto">
            <a:xfrm>
              <a:off x="7089775" y="5803900"/>
              <a:ext cx="1588" cy="523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3" name="Line 768"/>
            <p:cNvSpPr>
              <a:spLocks noChangeShapeType="1"/>
            </p:cNvSpPr>
            <p:nvPr/>
          </p:nvSpPr>
          <p:spPr bwMode="auto">
            <a:xfrm>
              <a:off x="7326313" y="5829300"/>
              <a:ext cx="1588" cy="23813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4" name="Line 769"/>
            <p:cNvSpPr>
              <a:spLocks noChangeShapeType="1"/>
            </p:cNvSpPr>
            <p:nvPr/>
          </p:nvSpPr>
          <p:spPr bwMode="auto">
            <a:xfrm>
              <a:off x="7562850" y="5803900"/>
              <a:ext cx="1588" cy="523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5" name="Line 770"/>
            <p:cNvSpPr>
              <a:spLocks noChangeShapeType="1"/>
            </p:cNvSpPr>
            <p:nvPr/>
          </p:nvSpPr>
          <p:spPr bwMode="auto">
            <a:xfrm>
              <a:off x="7799388" y="5829300"/>
              <a:ext cx="1588" cy="23813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6" name="Line 771"/>
            <p:cNvSpPr>
              <a:spLocks noChangeShapeType="1"/>
            </p:cNvSpPr>
            <p:nvPr/>
          </p:nvSpPr>
          <p:spPr bwMode="auto">
            <a:xfrm>
              <a:off x="8035925" y="5803900"/>
              <a:ext cx="1588" cy="523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7" name="Line 772"/>
            <p:cNvSpPr>
              <a:spLocks noChangeShapeType="1"/>
            </p:cNvSpPr>
            <p:nvPr/>
          </p:nvSpPr>
          <p:spPr bwMode="auto">
            <a:xfrm>
              <a:off x="8035925" y="5803900"/>
              <a:ext cx="1588" cy="523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8" name="Line 773"/>
            <p:cNvSpPr>
              <a:spLocks noChangeShapeType="1"/>
            </p:cNvSpPr>
            <p:nvPr/>
          </p:nvSpPr>
          <p:spPr bwMode="auto">
            <a:xfrm>
              <a:off x="8270875" y="5829300"/>
              <a:ext cx="1588" cy="23813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9" name="Freeform 774"/>
            <p:cNvSpPr>
              <a:spLocks noEditPoints="1"/>
            </p:cNvSpPr>
            <p:nvPr/>
          </p:nvSpPr>
          <p:spPr bwMode="auto">
            <a:xfrm>
              <a:off x="6573838" y="5910263"/>
              <a:ext cx="84138" cy="138113"/>
            </a:xfrm>
            <a:custGeom>
              <a:avLst/>
              <a:gdLst/>
              <a:ahLst/>
              <a:cxnLst>
                <a:cxn ang="0">
                  <a:pos x="53" y="43"/>
                </a:cxn>
                <a:cxn ang="0">
                  <a:pos x="53" y="55"/>
                </a:cxn>
                <a:cxn ang="0">
                  <a:pos x="50" y="66"/>
                </a:cxn>
                <a:cxn ang="0">
                  <a:pos x="47" y="75"/>
                </a:cxn>
                <a:cxn ang="0">
                  <a:pos x="45" y="78"/>
                </a:cxn>
                <a:cxn ang="0">
                  <a:pos x="40" y="81"/>
                </a:cxn>
                <a:cxn ang="0">
                  <a:pos x="37" y="84"/>
                </a:cxn>
                <a:cxn ang="0">
                  <a:pos x="34" y="86"/>
                </a:cxn>
                <a:cxn ang="0">
                  <a:pos x="30" y="87"/>
                </a:cxn>
                <a:cxn ang="0">
                  <a:pos x="22" y="87"/>
                </a:cxn>
                <a:cxn ang="0">
                  <a:pos x="19" y="86"/>
                </a:cxn>
                <a:cxn ang="0">
                  <a:pos x="15" y="84"/>
                </a:cxn>
                <a:cxn ang="0">
                  <a:pos x="12" y="80"/>
                </a:cxn>
                <a:cxn ang="0">
                  <a:pos x="7" y="75"/>
                </a:cxn>
                <a:cxn ang="0">
                  <a:pos x="6" y="72"/>
                </a:cxn>
                <a:cxn ang="0">
                  <a:pos x="3" y="68"/>
                </a:cxn>
                <a:cxn ang="0">
                  <a:pos x="2" y="65"/>
                </a:cxn>
                <a:cxn ang="0">
                  <a:pos x="0" y="55"/>
                </a:cxn>
                <a:cxn ang="0">
                  <a:pos x="0" y="31"/>
                </a:cxn>
                <a:cxn ang="0">
                  <a:pos x="3" y="19"/>
                </a:cxn>
                <a:cxn ang="0">
                  <a:pos x="6" y="13"/>
                </a:cxn>
                <a:cxn ang="0">
                  <a:pos x="9" y="9"/>
                </a:cxn>
                <a:cxn ang="0">
                  <a:pos x="13" y="4"/>
                </a:cxn>
                <a:cxn ang="0">
                  <a:pos x="18" y="1"/>
                </a:cxn>
                <a:cxn ang="0">
                  <a:pos x="22" y="0"/>
                </a:cxn>
                <a:cxn ang="0">
                  <a:pos x="31" y="0"/>
                </a:cxn>
                <a:cxn ang="0">
                  <a:pos x="36" y="1"/>
                </a:cxn>
                <a:cxn ang="0">
                  <a:pos x="40" y="4"/>
                </a:cxn>
                <a:cxn ang="0">
                  <a:pos x="45" y="9"/>
                </a:cxn>
                <a:cxn ang="0">
                  <a:pos x="50" y="17"/>
                </a:cxn>
                <a:cxn ang="0">
                  <a:pos x="53" y="31"/>
                </a:cxn>
                <a:cxn ang="0">
                  <a:pos x="53" y="43"/>
                </a:cxn>
                <a:cxn ang="0">
                  <a:pos x="36" y="43"/>
                </a:cxn>
                <a:cxn ang="0">
                  <a:pos x="36" y="12"/>
                </a:cxn>
                <a:cxn ang="0">
                  <a:pos x="34" y="9"/>
                </a:cxn>
                <a:cxn ang="0">
                  <a:pos x="30" y="4"/>
                </a:cxn>
                <a:cxn ang="0">
                  <a:pos x="22" y="4"/>
                </a:cxn>
                <a:cxn ang="0">
                  <a:pos x="21" y="7"/>
                </a:cxn>
                <a:cxn ang="0">
                  <a:pos x="19" y="9"/>
                </a:cxn>
                <a:cxn ang="0">
                  <a:pos x="19" y="13"/>
                </a:cxn>
                <a:cxn ang="0">
                  <a:pos x="18" y="19"/>
                </a:cxn>
                <a:cxn ang="0">
                  <a:pos x="18" y="66"/>
                </a:cxn>
                <a:cxn ang="0">
                  <a:pos x="19" y="71"/>
                </a:cxn>
                <a:cxn ang="0">
                  <a:pos x="19" y="75"/>
                </a:cxn>
                <a:cxn ang="0">
                  <a:pos x="22" y="81"/>
                </a:cxn>
                <a:cxn ang="0">
                  <a:pos x="24" y="83"/>
                </a:cxn>
                <a:cxn ang="0">
                  <a:pos x="28" y="83"/>
                </a:cxn>
                <a:cxn ang="0">
                  <a:pos x="31" y="81"/>
                </a:cxn>
                <a:cxn ang="0">
                  <a:pos x="31" y="80"/>
                </a:cxn>
                <a:cxn ang="0">
                  <a:pos x="34" y="77"/>
                </a:cxn>
                <a:cxn ang="0">
                  <a:pos x="36" y="74"/>
                </a:cxn>
                <a:cxn ang="0">
                  <a:pos x="36" y="69"/>
                </a:cxn>
                <a:cxn ang="0">
                  <a:pos x="36" y="43"/>
                </a:cxn>
              </a:cxnLst>
              <a:rect l="0" t="0" r="r" b="b"/>
              <a:pathLst>
                <a:path w="53" h="87">
                  <a:moveTo>
                    <a:pt x="53" y="43"/>
                  </a:moveTo>
                  <a:lnTo>
                    <a:pt x="53" y="55"/>
                  </a:lnTo>
                  <a:lnTo>
                    <a:pt x="50" y="66"/>
                  </a:lnTo>
                  <a:lnTo>
                    <a:pt x="47" y="75"/>
                  </a:lnTo>
                  <a:lnTo>
                    <a:pt x="45" y="78"/>
                  </a:lnTo>
                  <a:lnTo>
                    <a:pt x="40" y="81"/>
                  </a:lnTo>
                  <a:lnTo>
                    <a:pt x="37" y="84"/>
                  </a:lnTo>
                  <a:lnTo>
                    <a:pt x="34" y="86"/>
                  </a:lnTo>
                  <a:lnTo>
                    <a:pt x="30" y="87"/>
                  </a:lnTo>
                  <a:lnTo>
                    <a:pt x="22" y="87"/>
                  </a:lnTo>
                  <a:lnTo>
                    <a:pt x="19" y="86"/>
                  </a:lnTo>
                  <a:lnTo>
                    <a:pt x="15" y="84"/>
                  </a:lnTo>
                  <a:lnTo>
                    <a:pt x="12" y="80"/>
                  </a:lnTo>
                  <a:lnTo>
                    <a:pt x="7" y="75"/>
                  </a:lnTo>
                  <a:lnTo>
                    <a:pt x="6" y="72"/>
                  </a:lnTo>
                  <a:lnTo>
                    <a:pt x="3" y="68"/>
                  </a:lnTo>
                  <a:lnTo>
                    <a:pt x="2" y="65"/>
                  </a:lnTo>
                  <a:lnTo>
                    <a:pt x="0" y="55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6" y="13"/>
                  </a:lnTo>
                  <a:lnTo>
                    <a:pt x="9" y="9"/>
                  </a:lnTo>
                  <a:lnTo>
                    <a:pt x="13" y="4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31" y="0"/>
                  </a:lnTo>
                  <a:lnTo>
                    <a:pt x="36" y="1"/>
                  </a:lnTo>
                  <a:lnTo>
                    <a:pt x="40" y="4"/>
                  </a:lnTo>
                  <a:lnTo>
                    <a:pt x="45" y="9"/>
                  </a:lnTo>
                  <a:lnTo>
                    <a:pt x="50" y="17"/>
                  </a:lnTo>
                  <a:lnTo>
                    <a:pt x="53" y="31"/>
                  </a:lnTo>
                  <a:lnTo>
                    <a:pt x="53" y="43"/>
                  </a:lnTo>
                  <a:close/>
                  <a:moveTo>
                    <a:pt x="36" y="43"/>
                  </a:moveTo>
                  <a:lnTo>
                    <a:pt x="36" y="12"/>
                  </a:lnTo>
                  <a:lnTo>
                    <a:pt x="34" y="9"/>
                  </a:lnTo>
                  <a:lnTo>
                    <a:pt x="30" y="4"/>
                  </a:lnTo>
                  <a:lnTo>
                    <a:pt x="22" y="4"/>
                  </a:lnTo>
                  <a:lnTo>
                    <a:pt x="21" y="7"/>
                  </a:lnTo>
                  <a:lnTo>
                    <a:pt x="19" y="9"/>
                  </a:lnTo>
                  <a:lnTo>
                    <a:pt x="19" y="13"/>
                  </a:lnTo>
                  <a:lnTo>
                    <a:pt x="18" y="19"/>
                  </a:lnTo>
                  <a:lnTo>
                    <a:pt x="18" y="66"/>
                  </a:lnTo>
                  <a:lnTo>
                    <a:pt x="19" y="71"/>
                  </a:lnTo>
                  <a:lnTo>
                    <a:pt x="19" y="75"/>
                  </a:lnTo>
                  <a:lnTo>
                    <a:pt x="22" y="81"/>
                  </a:lnTo>
                  <a:lnTo>
                    <a:pt x="24" y="83"/>
                  </a:lnTo>
                  <a:lnTo>
                    <a:pt x="28" y="83"/>
                  </a:lnTo>
                  <a:lnTo>
                    <a:pt x="31" y="81"/>
                  </a:lnTo>
                  <a:lnTo>
                    <a:pt x="31" y="80"/>
                  </a:lnTo>
                  <a:lnTo>
                    <a:pt x="34" y="77"/>
                  </a:lnTo>
                  <a:lnTo>
                    <a:pt x="36" y="74"/>
                  </a:lnTo>
                  <a:lnTo>
                    <a:pt x="36" y="69"/>
                  </a:lnTo>
                  <a:lnTo>
                    <a:pt x="36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0" name="Freeform 775"/>
            <p:cNvSpPr>
              <a:spLocks noEditPoints="1"/>
            </p:cNvSpPr>
            <p:nvPr/>
          </p:nvSpPr>
          <p:spPr bwMode="auto">
            <a:xfrm>
              <a:off x="6919913" y="5910263"/>
              <a:ext cx="84138" cy="138113"/>
            </a:xfrm>
            <a:custGeom>
              <a:avLst/>
              <a:gdLst/>
              <a:ahLst/>
              <a:cxnLst>
                <a:cxn ang="0">
                  <a:pos x="53" y="43"/>
                </a:cxn>
                <a:cxn ang="0">
                  <a:pos x="53" y="55"/>
                </a:cxn>
                <a:cxn ang="0">
                  <a:pos x="50" y="66"/>
                </a:cxn>
                <a:cxn ang="0">
                  <a:pos x="47" y="75"/>
                </a:cxn>
                <a:cxn ang="0">
                  <a:pos x="44" y="78"/>
                </a:cxn>
                <a:cxn ang="0">
                  <a:pos x="40" y="81"/>
                </a:cxn>
                <a:cxn ang="0">
                  <a:pos x="37" y="84"/>
                </a:cxn>
                <a:cxn ang="0">
                  <a:pos x="34" y="86"/>
                </a:cxn>
                <a:cxn ang="0">
                  <a:pos x="30" y="87"/>
                </a:cxn>
                <a:cxn ang="0">
                  <a:pos x="22" y="87"/>
                </a:cxn>
                <a:cxn ang="0">
                  <a:pos x="19" y="86"/>
                </a:cxn>
                <a:cxn ang="0">
                  <a:pos x="15" y="84"/>
                </a:cxn>
                <a:cxn ang="0">
                  <a:pos x="12" y="80"/>
                </a:cxn>
                <a:cxn ang="0">
                  <a:pos x="7" y="75"/>
                </a:cxn>
                <a:cxn ang="0">
                  <a:pos x="6" y="72"/>
                </a:cxn>
                <a:cxn ang="0">
                  <a:pos x="3" y="68"/>
                </a:cxn>
                <a:cxn ang="0">
                  <a:pos x="1" y="65"/>
                </a:cxn>
                <a:cxn ang="0">
                  <a:pos x="0" y="55"/>
                </a:cxn>
                <a:cxn ang="0">
                  <a:pos x="0" y="31"/>
                </a:cxn>
                <a:cxn ang="0">
                  <a:pos x="3" y="19"/>
                </a:cxn>
                <a:cxn ang="0">
                  <a:pos x="6" y="13"/>
                </a:cxn>
                <a:cxn ang="0">
                  <a:pos x="9" y="9"/>
                </a:cxn>
                <a:cxn ang="0">
                  <a:pos x="13" y="4"/>
                </a:cxn>
                <a:cxn ang="0">
                  <a:pos x="18" y="1"/>
                </a:cxn>
                <a:cxn ang="0">
                  <a:pos x="22" y="0"/>
                </a:cxn>
                <a:cxn ang="0">
                  <a:pos x="31" y="0"/>
                </a:cxn>
                <a:cxn ang="0">
                  <a:pos x="36" y="1"/>
                </a:cxn>
                <a:cxn ang="0">
                  <a:pos x="40" y="4"/>
                </a:cxn>
                <a:cxn ang="0">
                  <a:pos x="44" y="9"/>
                </a:cxn>
                <a:cxn ang="0">
                  <a:pos x="50" y="17"/>
                </a:cxn>
                <a:cxn ang="0">
                  <a:pos x="53" y="31"/>
                </a:cxn>
                <a:cxn ang="0">
                  <a:pos x="53" y="43"/>
                </a:cxn>
                <a:cxn ang="0">
                  <a:pos x="36" y="43"/>
                </a:cxn>
                <a:cxn ang="0">
                  <a:pos x="36" y="12"/>
                </a:cxn>
                <a:cxn ang="0">
                  <a:pos x="34" y="9"/>
                </a:cxn>
                <a:cxn ang="0">
                  <a:pos x="30" y="4"/>
                </a:cxn>
                <a:cxn ang="0">
                  <a:pos x="22" y="4"/>
                </a:cxn>
                <a:cxn ang="0">
                  <a:pos x="21" y="7"/>
                </a:cxn>
                <a:cxn ang="0">
                  <a:pos x="19" y="9"/>
                </a:cxn>
                <a:cxn ang="0">
                  <a:pos x="19" y="13"/>
                </a:cxn>
                <a:cxn ang="0">
                  <a:pos x="18" y="19"/>
                </a:cxn>
                <a:cxn ang="0">
                  <a:pos x="18" y="66"/>
                </a:cxn>
                <a:cxn ang="0">
                  <a:pos x="19" y="71"/>
                </a:cxn>
                <a:cxn ang="0">
                  <a:pos x="19" y="75"/>
                </a:cxn>
                <a:cxn ang="0">
                  <a:pos x="22" y="81"/>
                </a:cxn>
                <a:cxn ang="0">
                  <a:pos x="24" y="83"/>
                </a:cxn>
                <a:cxn ang="0">
                  <a:pos x="28" y="83"/>
                </a:cxn>
                <a:cxn ang="0">
                  <a:pos x="31" y="81"/>
                </a:cxn>
                <a:cxn ang="0">
                  <a:pos x="31" y="80"/>
                </a:cxn>
                <a:cxn ang="0">
                  <a:pos x="34" y="77"/>
                </a:cxn>
                <a:cxn ang="0">
                  <a:pos x="36" y="74"/>
                </a:cxn>
                <a:cxn ang="0">
                  <a:pos x="36" y="69"/>
                </a:cxn>
                <a:cxn ang="0">
                  <a:pos x="36" y="43"/>
                </a:cxn>
              </a:cxnLst>
              <a:rect l="0" t="0" r="r" b="b"/>
              <a:pathLst>
                <a:path w="53" h="87">
                  <a:moveTo>
                    <a:pt x="53" y="43"/>
                  </a:moveTo>
                  <a:lnTo>
                    <a:pt x="53" y="55"/>
                  </a:lnTo>
                  <a:lnTo>
                    <a:pt x="50" y="66"/>
                  </a:lnTo>
                  <a:lnTo>
                    <a:pt x="47" y="75"/>
                  </a:lnTo>
                  <a:lnTo>
                    <a:pt x="44" y="78"/>
                  </a:lnTo>
                  <a:lnTo>
                    <a:pt x="40" y="81"/>
                  </a:lnTo>
                  <a:lnTo>
                    <a:pt x="37" y="84"/>
                  </a:lnTo>
                  <a:lnTo>
                    <a:pt x="34" y="86"/>
                  </a:lnTo>
                  <a:lnTo>
                    <a:pt x="30" y="87"/>
                  </a:lnTo>
                  <a:lnTo>
                    <a:pt x="22" y="87"/>
                  </a:lnTo>
                  <a:lnTo>
                    <a:pt x="19" y="86"/>
                  </a:lnTo>
                  <a:lnTo>
                    <a:pt x="15" y="84"/>
                  </a:lnTo>
                  <a:lnTo>
                    <a:pt x="12" y="80"/>
                  </a:lnTo>
                  <a:lnTo>
                    <a:pt x="7" y="75"/>
                  </a:lnTo>
                  <a:lnTo>
                    <a:pt x="6" y="72"/>
                  </a:lnTo>
                  <a:lnTo>
                    <a:pt x="3" y="68"/>
                  </a:lnTo>
                  <a:lnTo>
                    <a:pt x="1" y="65"/>
                  </a:lnTo>
                  <a:lnTo>
                    <a:pt x="0" y="55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6" y="13"/>
                  </a:lnTo>
                  <a:lnTo>
                    <a:pt x="9" y="9"/>
                  </a:lnTo>
                  <a:lnTo>
                    <a:pt x="13" y="4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31" y="0"/>
                  </a:lnTo>
                  <a:lnTo>
                    <a:pt x="36" y="1"/>
                  </a:lnTo>
                  <a:lnTo>
                    <a:pt x="40" y="4"/>
                  </a:lnTo>
                  <a:lnTo>
                    <a:pt x="44" y="9"/>
                  </a:lnTo>
                  <a:lnTo>
                    <a:pt x="50" y="17"/>
                  </a:lnTo>
                  <a:lnTo>
                    <a:pt x="53" y="31"/>
                  </a:lnTo>
                  <a:lnTo>
                    <a:pt x="53" y="43"/>
                  </a:lnTo>
                  <a:close/>
                  <a:moveTo>
                    <a:pt x="36" y="43"/>
                  </a:moveTo>
                  <a:lnTo>
                    <a:pt x="36" y="12"/>
                  </a:lnTo>
                  <a:lnTo>
                    <a:pt x="34" y="9"/>
                  </a:lnTo>
                  <a:lnTo>
                    <a:pt x="30" y="4"/>
                  </a:lnTo>
                  <a:lnTo>
                    <a:pt x="22" y="4"/>
                  </a:lnTo>
                  <a:lnTo>
                    <a:pt x="21" y="7"/>
                  </a:lnTo>
                  <a:lnTo>
                    <a:pt x="19" y="9"/>
                  </a:lnTo>
                  <a:lnTo>
                    <a:pt x="19" y="13"/>
                  </a:lnTo>
                  <a:lnTo>
                    <a:pt x="18" y="19"/>
                  </a:lnTo>
                  <a:lnTo>
                    <a:pt x="18" y="66"/>
                  </a:lnTo>
                  <a:lnTo>
                    <a:pt x="19" y="71"/>
                  </a:lnTo>
                  <a:lnTo>
                    <a:pt x="19" y="75"/>
                  </a:lnTo>
                  <a:lnTo>
                    <a:pt x="22" y="81"/>
                  </a:lnTo>
                  <a:lnTo>
                    <a:pt x="24" y="83"/>
                  </a:lnTo>
                  <a:lnTo>
                    <a:pt x="28" y="83"/>
                  </a:lnTo>
                  <a:lnTo>
                    <a:pt x="31" y="81"/>
                  </a:lnTo>
                  <a:lnTo>
                    <a:pt x="31" y="80"/>
                  </a:lnTo>
                  <a:lnTo>
                    <a:pt x="34" y="77"/>
                  </a:lnTo>
                  <a:lnTo>
                    <a:pt x="36" y="74"/>
                  </a:lnTo>
                  <a:lnTo>
                    <a:pt x="36" y="69"/>
                  </a:lnTo>
                  <a:lnTo>
                    <a:pt x="36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1" name="Freeform 776"/>
            <p:cNvSpPr>
              <a:spLocks/>
            </p:cNvSpPr>
            <p:nvPr/>
          </p:nvSpPr>
          <p:spPr bwMode="auto">
            <a:xfrm>
              <a:off x="7023100" y="6015038"/>
              <a:ext cx="30163" cy="33338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2" y="2"/>
                </a:cxn>
                <a:cxn ang="0">
                  <a:pos x="17" y="3"/>
                </a:cxn>
                <a:cxn ang="0">
                  <a:pos x="18" y="6"/>
                </a:cxn>
                <a:cxn ang="0">
                  <a:pos x="19" y="8"/>
                </a:cxn>
                <a:cxn ang="0">
                  <a:pos x="19" y="14"/>
                </a:cxn>
                <a:cxn ang="0">
                  <a:pos x="18" y="17"/>
                </a:cxn>
                <a:cxn ang="0">
                  <a:pos x="17" y="18"/>
                </a:cxn>
                <a:cxn ang="0">
                  <a:pos x="14" y="20"/>
                </a:cxn>
                <a:cxn ang="0">
                  <a:pos x="12" y="21"/>
                </a:cxn>
                <a:cxn ang="0">
                  <a:pos x="6" y="21"/>
                </a:cxn>
                <a:cxn ang="0">
                  <a:pos x="5" y="20"/>
                </a:cxn>
                <a:cxn ang="0">
                  <a:pos x="2" y="18"/>
                </a:cxn>
                <a:cxn ang="0">
                  <a:pos x="0" y="17"/>
                </a:cxn>
                <a:cxn ang="0">
                  <a:pos x="0" y="6"/>
                </a:cxn>
                <a:cxn ang="0">
                  <a:pos x="2" y="3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9" y="0"/>
                </a:cxn>
              </a:cxnLst>
              <a:rect l="0" t="0" r="r" b="b"/>
              <a:pathLst>
                <a:path w="19" h="21">
                  <a:moveTo>
                    <a:pt x="9" y="0"/>
                  </a:moveTo>
                  <a:lnTo>
                    <a:pt x="12" y="2"/>
                  </a:lnTo>
                  <a:lnTo>
                    <a:pt x="17" y="3"/>
                  </a:lnTo>
                  <a:lnTo>
                    <a:pt x="18" y="6"/>
                  </a:lnTo>
                  <a:lnTo>
                    <a:pt x="19" y="8"/>
                  </a:lnTo>
                  <a:lnTo>
                    <a:pt x="19" y="14"/>
                  </a:lnTo>
                  <a:lnTo>
                    <a:pt x="18" y="17"/>
                  </a:lnTo>
                  <a:lnTo>
                    <a:pt x="17" y="18"/>
                  </a:lnTo>
                  <a:lnTo>
                    <a:pt x="14" y="20"/>
                  </a:lnTo>
                  <a:lnTo>
                    <a:pt x="12" y="21"/>
                  </a:lnTo>
                  <a:lnTo>
                    <a:pt x="6" y="21"/>
                  </a:lnTo>
                  <a:lnTo>
                    <a:pt x="5" y="20"/>
                  </a:lnTo>
                  <a:lnTo>
                    <a:pt x="2" y="18"/>
                  </a:lnTo>
                  <a:lnTo>
                    <a:pt x="0" y="17"/>
                  </a:lnTo>
                  <a:lnTo>
                    <a:pt x="0" y="6"/>
                  </a:lnTo>
                  <a:lnTo>
                    <a:pt x="2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2" name="Freeform 777"/>
            <p:cNvSpPr>
              <a:spLocks/>
            </p:cNvSpPr>
            <p:nvPr/>
          </p:nvSpPr>
          <p:spPr bwMode="auto">
            <a:xfrm>
              <a:off x="7065963" y="5910263"/>
              <a:ext cx="88900" cy="136525"/>
            </a:xfrm>
            <a:custGeom>
              <a:avLst/>
              <a:gdLst/>
              <a:ahLst/>
              <a:cxnLst>
                <a:cxn ang="0">
                  <a:pos x="50" y="86"/>
                </a:cxn>
                <a:cxn ang="0">
                  <a:pos x="0" y="86"/>
                </a:cxn>
                <a:cxn ang="0">
                  <a:pos x="0" y="84"/>
                </a:cxn>
                <a:cxn ang="0">
                  <a:pos x="15" y="68"/>
                </a:cxn>
                <a:cxn ang="0">
                  <a:pos x="25" y="56"/>
                </a:cxn>
                <a:cxn ang="0">
                  <a:pos x="31" y="47"/>
                </a:cxn>
                <a:cxn ang="0">
                  <a:pos x="35" y="29"/>
                </a:cxn>
                <a:cxn ang="0">
                  <a:pos x="33" y="20"/>
                </a:cxn>
                <a:cxn ang="0">
                  <a:pos x="31" y="17"/>
                </a:cxn>
                <a:cxn ang="0">
                  <a:pos x="27" y="14"/>
                </a:cxn>
                <a:cxn ang="0">
                  <a:pos x="16" y="14"/>
                </a:cxn>
                <a:cxn ang="0">
                  <a:pos x="12" y="16"/>
                </a:cxn>
                <a:cxn ang="0">
                  <a:pos x="7" y="19"/>
                </a:cxn>
                <a:cxn ang="0">
                  <a:pos x="4" y="23"/>
                </a:cxn>
                <a:cxn ang="0">
                  <a:pos x="1" y="23"/>
                </a:cxn>
                <a:cxn ang="0">
                  <a:pos x="4" y="16"/>
                </a:cxn>
                <a:cxn ang="0">
                  <a:pos x="9" y="10"/>
                </a:cxn>
                <a:cxn ang="0">
                  <a:pos x="12" y="4"/>
                </a:cxn>
                <a:cxn ang="0">
                  <a:pos x="18" y="1"/>
                </a:cxn>
                <a:cxn ang="0">
                  <a:pos x="22" y="0"/>
                </a:cxn>
                <a:cxn ang="0">
                  <a:pos x="33" y="0"/>
                </a:cxn>
                <a:cxn ang="0">
                  <a:pos x="37" y="1"/>
                </a:cxn>
                <a:cxn ang="0">
                  <a:pos x="40" y="3"/>
                </a:cxn>
                <a:cxn ang="0">
                  <a:pos x="43" y="6"/>
                </a:cxn>
                <a:cxn ang="0">
                  <a:pos x="47" y="7"/>
                </a:cxn>
                <a:cxn ang="0">
                  <a:pos x="49" y="10"/>
                </a:cxn>
                <a:cxn ang="0">
                  <a:pos x="50" y="14"/>
                </a:cxn>
                <a:cxn ang="0">
                  <a:pos x="52" y="17"/>
                </a:cxn>
                <a:cxn ang="0">
                  <a:pos x="52" y="26"/>
                </a:cxn>
                <a:cxn ang="0">
                  <a:pos x="50" y="32"/>
                </a:cxn>
                <a:cxn ang="0">
                  <a:pos x="47" y="38"/>
                </a:cxn>
                <a:cxn ang="0">
                  <a:pos x="41" y="47"/>
                </a:cxn>
                <a:cxn ang="0">
                  <a:pos x="33" y="57"/>
                </a:cxn>
                <a:cxn ang="0">
                  <a:pos x="21" y="69"/>
                </a:cxn>
                <a:cxn ang="0">
                  <a:pos x="47" y="69"/>
                </a:cxn>
                <a:cxn ang="0">
                  <a:pos x="52" y="65"/>
                </a:cxn>
                <a:cxn ang="0">
                  <a:pos x="53" y="62"/>
                </a:cxn>
                <a:cxn ang="0">
                  <a:pos x="56" y="62"/>
                </a:cxn>
                <a:cxn ang="0">
                  <a:pos x="50" y="86"/>
                </a:cxn>
              </a:cxnLst>
              <a:rect l="0" t="0" r="r" b="b"/>
              <a:pathLst>
                <a:path w="56" h="86">
                  <a:moveTo>
                    <a:pt x="50" y="86"/>
                  </a:moveTo>
                  <a:lnTo>
                    <a:pt x="0" y="86"/>
                  </a:lnTo>
                  <a:lnTo>
                    <a:pt x="0" y="84"/>
                  </a:lnTo>
                  <a:lnTo>
                    <a:pt x="15" y="68"/>
                  </a:lnTo>
                  <a:lnTo>
                    <a:pt x="25" y="56"/>
                  </a:lnTo>
                  <a:lnTo>
                    <a:pt x="31" y="47"/>
                  </a:lnTo>
                  <a:lnTo>
                    <a:pt x="35" y="29"/>
                  </a:lnTo>
                  <a:lnTo>
                    <a:pt x="33" y="20"/>
                  </a:lnTo>
                  <a:lnTo>
                    <a:pt x="31" y="17"/>
                  </a:lnTo>
                  <a:lnTo>
                    <a:pt x="27" y="14"/>
                  </a:lnTo>
                  <a:lnTo>
                    <a:pt x="16" y="14"/>
                  </a:lnTo>
                  <a:lnTo>
                    <a:pt x="12" y="16"/>
                  </a:lnTo>
                  <a:lnTo>
                    <a:pt x="7" y="19"/>
                  </a:lnTo>
                  <a:lnTo>
                    <a:pt x="4" y="23"/>
                  </a:lnTo>
                  <a:lnTo>
                    <a:pt x="1" y="23"/>
                  </a:lnTo>
                  <a:lnTo>
                    <a:pt x="4" y="16"/>
                  </a:lnTo>
                  <a:lnTo>
                    <a:pt x="9" y="10"/>
                  </a:lnTo>
                  <a:lnTo>
                    <a:pt x="12" y="4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33" y="0"/>
                  </a:lnTo>
                  <a:lnTo>
                    <a:pt x="37" y="1"/>
                  </a:lnTo>
                  <a:lnTo>
                    <a:pt x="40" y="3"/>
                  </a:lnTo>
                  <a:lnTo>
                    <a:pt x="43" y="6"/>
                  </a:lnTo>
                  <a:lnTo>
                    <a:pt x="47" y="7"/>
                  </a:lnTo>
                  <a:lnTo>
                    <a:pt x="49" y="10"/>
                  </a:lnTo>
                  <a:lnTo>
                    <a:pt x="50" y="14"/>
                  </a:lnTo>
                  <a:lnTo>
                    <a:pt x="52" y="17"/>
                  </a:lnTo>
                  <a:lnTo>
                    <a:pt x="52" y="26"/>
                  </a:lnTo>
                  <a:lnTo>
                    <a:pt x="50" y="32"/>
                  </a:lnTo>
                  <a:lnTo>
                    <a:pt x="47" y="38"/>
                  </a:lnTo>
                  <a:lnTo>
                    <a:pt x="41" y="47"/>
                  </a:lnTo>
                  <a:lnTo>
                    <a:pt x="33" y="57"/>
                  </a:lnTo>
                  <a:lnTo>
                    <a:pt x="21" y="69"/>
                  </a:lnTo>
                  <a:lnTo>
                    <a:pt x="47" y="69"/>
                  </a:lnTo>
                  <a:lnTo>
                    <a:pt x="52" y="65"/>
                  </a:lnTo>
                  <a:lnTo>
                    <a:pt x="53" y="62"/>
                  </a:lnTo>
                  <a:lnTo>
                    <a:pt x="56" y="62"/>
                  </a:lnTo>
                  <a:lnTo>
                    <a:pt x="50" y="8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3" name="Freeform 778"/>
            <p:cNvSpPr>
              <a:spLocks/>
            </p:cNvSpPr>
            <p:nvPr/>
          </p:nvSpPr>
          <p:spPr bwMode="auto">
            <a:xfrm>
              <a:off x="7172325" y="5911850"/>
              <a:ext cx="85725" cy="1365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54" y="0"/>
                </a:cxn>
                <a:cxn ang="0">
                  <a:pos x="47" y="15"/>
                </a:cxn>
                <a:cxn ang="0">
                  <a:pos x="14" y="15"/>
                </a:cxn>
                <a:cxn ang="0">
                  <a:pos x="10" y="24"/>
                </a:cxn>
                <a:cxn ang="0">
                  <a:pos x="29" y="27"/>
                </a:cxn>
                <a:cxn ang="0">
                  <a:pos x="44" y="34"/>
                </a:cxn>
                <a:cxn ang="0">
                  <a:pos x="49" y="39"/>
                </a:cxn>
                <a:cxn ang="0">
                  <a:pos x="51" y="43"/>
                </a:cxn>
                <a:cxn ang="0">
                  <a:pos x="54" y="55"/>
                </a:cxn>
                <a:cxn ang="0">
                  <a:pos x="53" y="64"/>
                </a:cxn>
                <a:cxn ang="0">
                  <a:pos x="50" y="71"/>
                </a:cxn>
                <a:cxn ang="0">
                  <a:pos x="47" y="76"/>
                </a:cxn>
                <a:cxn ang="0">
                  <a:pos x="46" y="79"/>
                </a:cxn>
                <a:cxn ang="0">
                  <a:pos x="37" y="82"/>
                </a:cxn>
                <a:cxn ang="0">
                  <a:pos x="31" y="85"/>
                </a:cxn>
                <a:cxn ang="0">
                  <a:pos x="26" y="86"/>
                </a:cxn>
                <a:cxn ang="0">
                  <a:pos x="10" y="86"/>
                </a:cxn>
                <a:cxn ang="0">
                  <a:pos x="7" y="85"/>
                </a:cxn>
                <a:cxn ang="0">
                  <a:pos x="4" y="82"/>
                </a:cxn>
                <a:cxn ang="0">
                  <a:pos x="1" y="80"/>
                </a:cxn>
                <a:cxn ang="0">
                  <a:pos x="0" y="77"/>
                </a:cxn>
                <a:cxn ang="0">
                  <a:pos x="0" y="76"/>
                </a:cxn>
                <a:cxn ang="0">
                  <a:pos x="1" y="73"/>
                </a:cxn>
                <a:cxn ang="0">
                  <a:pos x="6" y="68"/>
                </a:cxn>
                <a:cxn ang="0">
                  <a:pos x="7" y="68"/>
                </a:cxn>
                <a:cxn ang="0">
                  <a:pos x="10" y="70"/>
                </a:cxn>
                <a:cxn ang="0">
                  <a:pos x="11" y="70"/>
                </a:cxn>
                <a:cxn ang="0">
                  <a:pos x="13" y="71"/>
                </a:cxn>
                <a:cxn ang="0">
                  <a:pos x="16" y="73"/>
                </a:cxn>
                <a:cxn ang="0">
                  <a:pos x="19" y="76"/>
                </a:cxn>
                <a:cxn ang="0">
                  <a:pos x="25" y="79"/>
                </a:cxn>
                <a:cxn ang="0">
                  <a:pos x="26" y="79"/>
                </a:cxn>
                <a:cxn ang="0">
                  <a:pos x="28" y="80"/>
                </a:cxn>
                <a:cxn ang="0">
                  <a:pos x="34" y="80"/>
                </a:cxn>
                <a:cxn ang="0">
                  <a:pos x="40" y="77"/>
                </a:cxn>
                <a:cxn ang="0">
                  <a:pos x="43" y="71"/>
                </a:cxn>
                <a:cxn ang="0">
                  <a:pos x="44" y="67"/>
                </a:cxn>
                <a:cxn ang="0">
                  <a:pos x="43" y="62"/>
                </a:cxn>
                <a:cxn ang="0">
                  <a:pos x="41" y="56"/>
                </a:cxn>
                <a:cxn ang="0">
                  <a:pos x="37" y="54"/>
                </a:cxn>
                <a:cxn ang="0">
                  <a:pos x="32" y="49"/>
                </a:cxn>
                <a:cxn ang="0">
                  <a:pos x="20" y="45"/>
                </a:cxn>
                <a:cxn ang="0">
                  <a:pos x="6" y="42"/>
                </a:cxn>
                <a:cxn ang="0">
                  <a:pos x="0" y="42"/>
                </a:cxn>
                <a:cxn ang="0">
                  <a:pos x="16" y="0"/>
                </a:cxn>
              </a:cxnLst>
              <a:rect l="0" t="0" r="r" b="b"/>
              <a:pathLst>
                <a:path w="54" h="86">
                  <a:moveTo>
                    <a:pt x="16" y="0"/>
                  </a:moveTo>
                  <a:lnTo>
                    <a:pt x="54" y="0"/>
                  </a:lnTo>
                  <a:lnTo>
                    <a:pt x="47" y="15"/>
                  </a:lnTo>
                  <a:lnTo>
                    <a:pt x="14" y="15"/>
                  </a:lnTo>
                  <a:lnTo>
                    <a:pt x="10" y="24"/>
                  </a:lnTo>
                  <a:lnTo>
                    <a:pt x="29" y="27"/>
                  </a:lnTo>
                  <a:lnTo>
                    <a:pt x="44" y="34"/>
                  </a:lnTo>
                  <a:lnTo>
                    <a:pt x="49" y="39"/>
                  </a:lnTo>
                  <a:lnTo>
                    <a:pt x="51" y="43"/>
                  </a:lnTo>
                  <a:lnTo>
                    <a:pt x="54" y="55"/>
                  </a:lnTo>
                  <a:lnTo>
                    <a:pt x="53" y="64"/>
                  </a:lnTo>
                  <a:lnTo>
                    <a:pt x="50" y="71"/>
                  </a:lnTo>
                  <a:lnTo>
                    <a:pt x="47" y="76"/>
                  </a:lnTo>
                  <a:lnTo>
                    <a:pt x="46" y="79"/>
                  </a:lnTo>
                  <a:lnTo>
                    <a:pt x="37" y="82"/>
                  </a:lnTo>
                  <a:lnTo>
                    <a:pt x="31" y="85"/>
                  </a:lnTo>
                  <a:lnTo>
                    <a:pt x="26" y="86"/>
                  </a:lnTo>
                  <a:lnTo>
                    <a:pt x="10" y="86"/>
                  </a:lnTo>
                  <a:lnTo>
                    <a:pt x="7" y="85"/>
                  </a:lnTo>
                  <a:lnTo>
                    <a:pt x="4" y="82"/>
                  </a:lnTo>
                  <a:lnTo>
                    <a:pt x="1" y="80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1" y="73"/>
                  </a:lnTo>
                  <a:lnTo>
                    <a:pt x="6" y="68"/>
                  </a:lnTo>
                  <a:lnTo>
                    <a:pt x="7" y="68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3" y="71"/>
                  </a:lnTo>
                  <a:lnTo>
                    <a:pt x="16" y="73"/>
                  </a:lnTo>
                  <a:lnTo>
                    <a:pt x="19" y="76"/>
                  </a:lnTo>
                  <a:lnTo>
                    <a:pt x="25" y="79"/>
                  </a:lnTo>
                  <a:lnTo>
                    <a:pt x="26" y="79"/>
                  </a:lnTo>
                  <a:lnTo>
                    <a:pt x="28" y="80"/>
                  </a:lnTo>
                  <a:lnTo>
                    <a:pt x="34" y="80"/>
                  </a:lnTo>
                  <a:lnTo>
                    <a:pt x="40" y="77"/>
                  </a:lnTo>
                  <a:lnTo>
                    <a:pt x="43" y="71"/>
                  </a:lnTo>
                  <a:lnTo>
                    <a:pt x="44" y="67"/>
                  </a:lnTo>
                  <a:lnTo>
                    <a:pt x="43" y="62"/>
                  </a:lnTo>
                  <a:lnTo>
                    <a:pt x="41" y="56"/>
                  </a:lnTo>
                  <a:lnTo>
                    <a:pt x="37" y="54"/>
                  </a:lnTo>
                  <a:lnTo>
                    <a:pt x="32" y="49"/>
                  </a:lnTo>
                  <a:lnTo>
                    <a:pt x="20" y="45"/>
                  </a:lnTo>
                  <a:lnTo>
                    <a:pt x="6" y="42"/>
                  </a:lnTo>
                  <a:lnTo>
                    <a:pt x="0" y="4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4" name="Freeform 779"/>
            <p:cNvSpPr>
              <a:spLocks noEditPoints="1"/>
            </p:cNvSpPr>
            <p:nvPr/>
          </p:nvSpPr>
          <p:spPr bwMode="auto">
            <a:xfrm>
              <a:off x="7445375" y="5910263"/>
              <a:ext cx="84138" cy="138113"/>
            </a:xfrm>
            <a:custGeom>
              <a:avLst/>
              <a:gdLst/>
              <a:ahLst/>
              <a:cxnLst>
                <a:cxn ang="0">
                  <a:pos x="53" y="43"/>
                </a:cxn>
                <a:cxn ang="0">
                  <a:pos x="53" y="55"/>
                </a:cxn>
                <a:cxn ang="0">
                  <a:pos x="50" y="66"/>
                </a:cxn>
                <a:cxn ang="0">
                  <a:pos x="47" y="75"/>
                </a:cxn>
                <a:cxn ang="0">
                  <a:pos x="44" y="78"/>
                </a:cxn>
                <a:cxn ang="0">
                  <a:pos x="40" y="81"/>
                </a:cxn>
                <a:cxn ang="0">
                  <a:pos x="37" y="84"/>
                </a:cxn>
                <a:cxn ang="0">
                  <a:pos x="34" y="86"/>
                </a:cxn>
                <a:cxn ang="0">
                  <a:pos x="29" y="87"/>
                </a:cxn>
                <a:cxn ang="0">
                  <a:pos x="22" y="87"/>
                </a:cxn>
                <a:cxn ang="0">
                  <a:pos x="19" y="86"/>
                </a:cxn>
                <a:cxn ang="0">
                  <a:pos x="14" y="84"/>
                </a:cxn>
                <a:cxn ang="0">
                  <a:pos x="11" y="80"/>
                </a:cxn>
                <a:cxn ang="0">
                  <a:pos x="7" y="75"/>
                </a:cxn>
                <a:cxn ang="0">
                  <a:pos x="6" y="72"/>
                </a:cxn>
                <a:cxn ang="0">
                  <a:pos x="3" y="68"/>
                </a:cxn>
                <a:cxn ang="0">
                  <a:pos x="1" y="65"/>
                </a:cxn>
                <a:cxn ang="0">
                  <a:pos x="0" y="55"/>
                </a:cxn>
                <a:cxn ang="0">
                  <a:pos x="0" y="31"/>
                </a:cxn>
                <a:cxn ang="0">
                  <a:pos x="3" y="19"/>
                </a:cxn>
                <a:cxn ang="0">
                  <a:pos x="6" y="13"/>
                </a:cxn>
                <a:cxn ang="0">
                  <a:pos x="8" y="9"/>
                </a:cxn>
                <a:cxn ang="0">
                  <a:pos x="13" y="4"/>
                </a:cxn>
                <a:cxn ang="0">
                  <a:pos x="17" y="1"/>
                </a:cxn>
                <a:cxn ang="0">
                  <a:pos x="22" y="0"/>
                </a:cxn>
                <a:cxn ang="0">
                  <a:pos x="31" y="0"/>
                </a:cxn>
                <a:cxn ang="0">
                  <a:pos x="35" y="1"/>
                </a:cxn>
                <a:cxn ang="0">
                  <a:pos x="40" y="4"/>
                </a:cxn>
                <a:cxn ang="0">
                  <a:pos x="44" y="9"/>
                </a:cxn>
                <a:cxn ang="0">
                  <a:pos x="50" y="17"/>
                </a:cxn>
                <a:cxn ang="0">
                  <a:pos x="53" y="31"/>
                </a:cxn>
                <a:cxn ang="0">
                  <a:pos x="53" y="43"/>
                </a:cxn>
                <a:cxn ang="0">
                  <a:pos x="35" y="43"/>
                </a:cxn>
                <a:cxn ang="0">
                  <a:pos x="35" y="12"/>
                </a:cxn>
                <a:cxn ang="0">
                  <a:pos x="34" y="9"/>
                </a:cxn>
                <a:cxn ang="0">
                  <a:pos x="29" y="4"/>
                </a:cxn>
                <a:cxn ang="0">
                  <a:pos x="22" y="4"/>
                </a:cxn>
                <a:cxn ang="0">
                  <a:pos x="20" y="7"/>
                </a:cxn>
                <a:cxn ang="0">
                  <a:pos x="19" y="9"/>
                </a:cxn>
                <a:cxn ang="0">
                  <a:pos x="19" y="13"/>
                </a:cxn>
                <a:cxn ang="0">
                  <a:pos x="17" y="19"/>
                </a:cxn>
                <a:cxn ang="0">
                  <a:pos x="17" y="66"/>
                </a:cxn>
                <a:cxn ang="0">
                  <a:pos x="19" y="71"/>
                </a:cxn>
                <a:cxn ang="0">
                  <a:pos x="19" y="75"/>
                </a:cxn>
                <a:cxn ang="0">
                  <a:pos x="22" y="81"/>
                </a:cxn>
                <a:cxn ang="0">
                  <a:pos x="23" y="83"/>
                </a:cxn>
                <a:cxn ang="0">
                  <a:pos x="28" y="83"/>
                </a:cxn>
                <a:cxn ang="0">
                  <a:pos x="31" y="81"/>
                </a:cxn>
                <a:cxn ang="0">
                  <a:pos x="31" y="80"/>
                </a:cxn>
                <a:cxn ang="0">
                  <a:pos x="34" y="77"/>
                </a:cxn>
                <a:cxn ang="0">
                  <a:pos x="35" y="74"/>
                </a:cxn>
                <a:cxn ang="0">
                  <a:pos x="35" y="69"/>
                </a:cxn>
                <a:cxn ang="0">
                  <a:pos x="35" y="43"/>
                </a:cxn>
              </a:cxnLst>
              <a:rect l="0" t="0" r="r" b="b"/>
              <a:pathLst>
                <a:path w="53" h="87">
                  <a:moveTo>
                    <a:pt x="53" y="43"/>
                  </a:moveTo>
                  <a:lnTo>
                    <a:pt x="53" y="55"/>
                  </a:lnTo>
                  <a:lnTo>
                    <a:pt x="50" y="66"/>
                  </a:lnTo>
                  <a:lnTo>
                    <a:pt x="47" y="75"/>
                  </a:lnTo>
                  <a:lnTo>
                    <a:pt x="44" y="78"/>
                  </a:lnTo>
                  <a:lnTo>
                    <a:pt x="40" y="81"/>
                  </a:lnTo>
                  <a:lnTo>
                    <a:pt x="37" y="84"/>
                  </a:lnTo>
                  <a:lnTo>
                    <a:pt x="34" y="86"/>
                  </a:lnTo>
                  <a:lnTo>
                    <a:pt x="29" y="87"/>
                  </a:lnTo>
                  <a:lnTo>
                    <a:pt x="22" y="87"/>
                  </a:lnTo>
                  <a:lnTo>
                    <a:pt x="19" y="86"/>
                  </a:lnTo>
                  <a:lnTo>
                    <a:pt x="14" y="84"/>
                  </a:lnTo>
                  <a:lnTo>
                    <a:pt x="11" y="80"/>
                  </a:lnTo>
                  <a:lnTo>
                    <a:pt x="7" y="75"/>
                  </a:lnTo>
                  <a:lnTo>
                    <a:pt x="6" y="72"/>
                  </a:lnTo>
                  <a:lnTo>
                    <a:pt x="3" y="68"/>
                  </a:lnTo>
                  <a:lnTo>
                    <a:pt x="1" y="65"/>
                  </a:lnTo>
                  <a:lnTo>
                    <a:pt x="0" y="55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6" y="13"/>
                  </a:lnTo>
                  <a:lnTo>
                    <a:pt x="8" y="9"/>
                  </a:lnTo>
                  <a:lnTo>
                    <a:pt x="13" y="4"/>
                  </a:lnTo>
                  <a:lnTo>
                    <a:pt x="17" y="1"/>
                  </a:lnTo>
                  <a:lnTo>
                    <a:pt x="22" y="0"/>
                  </a:lnTo>
                  <a:lnTo>
                    <a:pt x="31" y="0"/>
                  </a:lnTo>
                  <a:lnTo>
                    <a:pt x="35" y="1"/>
                  </a:lnTo>
                  <a:lnTo>
                    <a:pt x="40" y="4"/>
                  </a:lnTo>
                  <a:lnTo>
                    <a:pt x="44" y="9"/>
                  </a:lnTo>
                  <a:lnTo>
                    <a:pt x="50" y="17"/>
                  </a:lnTo>
                  <a:lnTo>
                    <a:pt x="53" y="31"/>
                  </a:lnTo>
                  <a:lnTo>
                    <a:pt x="53" y="43"/>
                  </a:lnTo>
                  <a:close/>
                  <a:moveTo>
                    <a:pt x="35" y="43"/>
                  </a:moveTo>
                  <a:lnTo>
                    <a:pt x="35" y="12"/>
                  </a:lnTo>
                  <a:lnTo>
                    <a:pt x="34" y="9"/>
                  </a:lnTo>
                  <a:lnTo>
                    <a:pt x="29" y="4"/>
                  </a:lnTo>
                  <a:lnTo>
                    <a:pt x="22" y="4"/>
                  </a:lnTo>
                  <a:lnTo>
                    <a:pt x="20" y="7"/>
                  </a:lnTo>
                  <a:lnTo>
                    <a:pt x="19" y="9"/>
                  </a:lnTo>
                  <a:lnTo>
                    <a:pt x="19" y="13"/>
                  </a:lnTo>
                  <a:lnTo>
                    <a:pt x="17" y="19"/>
                  </a:lnTo>
                  <a:lnTo>
                    <a:pt x="17" y="66"/>
                  </a:lnTo>
                  <a:lnTo>
                    <a:pt x="19" y="71"/>
                  </a:lnTo>
                  <a:lnTo>
                    <a:pt x="19" y="75"/>
                  </a:lnTo>
                  <a:lnTo>
                    <a:pt x="22" y="81"/>
                  </a:lnTo>
                  <a:lnTo>
                    <a:pt x="23" y="83"/>
                  </a:lnTo>
                  <a:lnTo>
                    <a:pt x="28" y="83"/>
                  </a:lnTo>
                  <a:lnTo>
                    <a:pt x="31" y="81"/>
                  </a:lnTo>
                  <a:lnTo>
                    <a:pt x="31" y="80"/>
                  </a:lnTo>
                  <a:lnTo>
                    <a:pt x="34" y="77"/>
                  </a:lnTo>
                  <a:lnTo>
                    <a:pt x="35" y="74"/>
                  </a:lnTo>
                  <a:lnTo>
                    <a:pt x="35" y="69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5" name="Freeform 780"/>
            <p:cNvSpPr>
              <a:spLocks/>
            </p:cNvSpPr>
            <p:nvPr/>
          </p:nvSpPr>
          <p:spPr bwMode="auto">
            <a:xfrm>
              <a:off x="7548563" y="6015038"/>
              <a:ext cx="30163" cy="33338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2" y="2"/>
                </a:cxn>
                <a:cxn ang="0">
                  <a:pos x="16" y="3"/>
                </a:cxn>
                <a:cxn ang="0">
                  <a:pos x="18" y="6"/>
                </a:cxn>
                <a:cxn ang="0">
                  <a:pos x="19" y="8"/>
                </a:cxn>
                <a:cxn ang="0">
                  <a:pos x="19" y="14"/>
                </a:cxn>
                <a:cxn ang="0">
                  <a:pos x="18" y="17"/>
                </a:cxn>
                <a:cxn ang="0">
                  <a:pos x="16" y="18"/>
                </a:cxn>
                <a:cxn ang="0">
                  <a:pos x="13" y="20"/>
                </a:cxn>
                <a:cxn ang="0">
                  <a:pos x="12" y="21"/>
                </a:cxn>
                <a:cxn ang="0">
                  <a:pos x="6" y="21"/>
                </a:cxn>
                <a:cxn ang="0">
                  <a:pos x="4" y="20"/>
                </a:cxn>
                <a:cxn ang="0">
                  <a:pos x="1" y="18"/>
                </a:cxn>
                <a:cxn ang="0">
                  <a:pos x="0" y="17"/>
                </a:cxn>
                <a:cxn ang="0">
                  <a:pos x="0" y="6"/>
                </a:cxn>
                <a:cxn ang="0">
                  <a:pos x="1" y="3"/>
                </a:cxn>
                <a:cxn ang="0">
                  <a:pos x="4" y="2"/>
                </a:cxn>
                <a:cxn ang="0">
                  <a:pos x="6" y="2"/>
                </a:cxn>
                <a:cxn ang="0">
                  <a:pos x="9" y="0"/>
                </a:cxn>
              </a:cxnLst>
              <a:rect l="0" t="0" r="r" b="b"/>
              <a:pathLst>
                <a:path w="19" h="21">
                  <a:moveTo>
                    <a:pt x="9" y="0"/>
                  </a:moveTo>
                  <a:lnTo>
                    <a:pt x="12" y="2"/>
                  </a:lnTo>
                  <a:lnTo>
                    <a:pt x="16" y="3"/>
                  </a:lnTo>
                  <a:lnTo>
                    <a:pt x="18" y="6"/>
                  </a:lnTo>
                  <a:lnTo>
                    <a:pt x="19" y="8"/>
                  </a:lnTo>
                  <a:lnTo>
                    <a:pt x="19" y="14"/>
                  </a:lnTo>
                  <a:lnTo>
                    <a:pt x="18" y="17"/>
                  </a:lnTo>
                  <a:lnTo>
                    <a:pt x="16" y="18"/>
                  </a:lnTo>
                  <a:lnTo>
                    <a:pt x="13" y="20"/>
                  </a:lnTo>
                  <a:lnTo>
                    <a:pt x="12" y="21"/>
                  </a:lnTo>
                  <a:lnTo>
                    <a:pt x="6" y="21"/>
                  </a:lnTo>
                  <a:lnTo>
                    <a:pt x="4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6"/>
                  </a:lnTo>
                  <a:lnTo>
                    <a:pt x="1" y="3"/>
                  </a:lnTo>
                  <a:lnTo>
                    <a:pt x="4" y="2"/>
                  </a:lnTo>
                  <a:lnTo>
                    <a:pt x="6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6" name="Freeform 781"/>
            <p:cNvSpPr>
              <a:spLocks/>
            </p:cNvSpPr>
            <p:nvPr/>
          </p:nvSpPr>
          <p:spPr bwMode="auto">
            <a:xfrm>
              <a:off x="7594600" y="5911850"/>
              <a:ext cx="87313" cy="136525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55" y="0"/>
                </a:cxn>
                <a:cxn ang="0">
                  <a:pos x="48" y="15"/>
                </a:cxn>
                <a:cxn ang="0">
                  <a:pos x="15" y="15"/>
                </a:cxn>
                <a:cxn ang="0">
                  <a:pos x="11" y="24"/>
                </a:cxn>
                <a:cxn ang="0">
                  <a:pos x="30" y="27"/>
                </a:cxn>
                <a:cxn ang="0">
                  <a:pos x="45" y="34"/>
                </a:cxn>
                <a:cxn ang="0">
                  <a:pos x="49" y="39"/>
                </a:cxn>
                <a:cxn ang="0">
                  <a:pos x="52" y="43"/>
                </a:cxn>
                <a:cxn ang="0">
                  <a:pos x="55" y="55"/>
                </a:cxn>
                <a:cxn ang="0">
                  <a:pos x="54" y="64"/>
                </a:cxn>
                <a:cxn ang="0">
                  <a:pos x="51" y="71"/>
                </a:cxn>
                <a:cxn ang="0">
                  <a:pos x="49" y="76"/>
                </a:cxn>
                <a:cxn ang="0">
                  <a:pos x="46" y="79"/>
                </a:cxn>
                <a:cxn ang="0">
                  <a:pos x="38" y="82"/>
                </a:cxn>
                <a:cxn ang="0">
                  <a:pos x="32" y="85"/>
                </a:cxn>
                <a:cxn ang="0">
                  <a:pos x="27" y="86"/>
                </a:cxn>
                <a:cxn ang="0">
                  <a:pos x="11" y="86"/>
                </a:cxn>
                <a:cxn ang="0">
                  <a:pos x="8" y="85"/>
                </a:cxn>
                <a:cxn ang="0">
                  <a:pos x="5" y="82"/>
                </a:cxn>
                <a:cxn ang="0">
                  <a:pos x="2" y="80"/>
                </a:cxn>
                <a:cxn ang="0">
                  <a:pos x="0" y="77"/>
                </a:cxn>
                <a:cxn ang="0">
                  <a:pos x="0" y="76"/>
                </a:cxn>
                <a:cxn ang="0">
                  <a:pos x="2" y="73"/>
                </a:cxn>
                <a:cxn ang="0">
                  <a:pos x="5" y="70"/>
                </a:cxn>
                <a:cxn ang="0">
                  <a:pos x="8" y="68"/>
                </a:cxn>
                <a:cxn ang="0">
                  <a:pos x="9" y="68"/>
                </a:cxn>
                <a:cxn ang="0">
                  <a:pos x="11" y="70"/>
                </a:cxn>
                <a:cxn ang="0">
                  <a:pos x="12" y="70"/>
                </a:cxn>
                <a:cxn ang="0">
                  <a:pos x="14" y="71"/>
                </a:cxn>
                <a:cxn ang="0">
                  <a:pos x="17" y="73"/>
                </a:cxn>
                <a:cxn ang="0">
                  <a:pos x="20" y="76"/>
                </a:cxn>
                <a:cxn ang="0">
                  <a:pos x="26" y="79"/>
                </a:cxn>
                <a:cxn ang="0">
                  <a:pos x="27" y="79"/>
                </a:cxn>
                <a:cxn ang="0">
                  <a:pos x="29" y="80"/>
                </a:cxn>
                <a:cxn ang="0">
                  <a:pos x="35" y="80"/>
                </a:cxn>
                <a:cxn ang="0">
                  <a:pos x="40" y="77"/>
                </a:cxn>
                <a:cxn ang="0">
                  <a:pos x="43" y="71"/>
                </a:cxn>
                <a:cxn ang="0">
                  <a:pos x="45" y="67"/>
                </a:cxn>
                <a:cxn ang="0">
                  <a:pos x="43" y="62"/>
                </a:cxn>
                <a:cxn ang="0">
                  <a:pos x="42" y="56"/>
                </a:cxn>
                <a:cxn ang="0">
                  <a:pos x="38" y="54"/>
                </a:cxn>
                <a:cxn ang="0">
                  <a:pos x="33" y="49"/>
                </a:cxn>
                <a:cxn ang="0">
                  <a:pos x="21" y="45"/>
                </a:cxn>
                <a:cxn ang="0">
                  <a:pos x="6" y="42"/>
                </a:cxn>
                <a:cxn ang="0">
                  <a:pos x="0" y="42"/>
                </a:cxn>
                <a:cxn ang="0">
                  <a:pos x="17" y="0"/>
                </a:cxn>
              </a:cxnLst>
              <a:rect l="0" t="0" r="r" b="b"/>
              <a:pathLst>
                <a:path w="55" h="86">
                  <a:moveTo>
                    <a:pt x="17" y="0"/>
                  </a:moveTo>
                  <a:lnTo>
                    <a:pt x="55" y="0"/>
                  </a:lnTo>
                  <a:lnTo>
                    <a:pt x="48" y="15"/>
                  </a:lnTo>
                  <a:lnTo>
                    <a:pt x="15" y="15"/>
                  </a:lnTo>
                  <a:lnTo>
                    <a:pt x="11" y="24"/>
                  </a:lnTo>
                  <a:lnTo>
                    <a:pt x="30" y="27"/>
                  </a:lnTo>
                  <a:lnTo>
                    <a:pt x="45" y="34"/>
                  </a:lnTo>
                  <a:lnTo>
                    <a:pt x="49" y="39"/>
                  </a:lnTo>
                  <a:lnTo>
                    <a:pt x="52" y="43"/>
                  </a:lnTo>
                  <a:lnTo>
                    <a:pt x="55" y="55"/>
                  </a:lnTo>
                  <a:lnTo>
                    <a:pt x="54" y="64"/>
                  </a:lnTo>
                  <a:lnTo>
                    <a:pt x="51" y="71"/>
                  </a:lnTo>
                  <a:lnTo>
                    <a:pt x="49" y="76"/>
                  </a:lnTo>
                  <a:lnTo>
                    <a:pt x="46" y="79"/>
                  </a:lnTo>
                  <a:lnTo>
                    <a:pt x="38" y="82"/>
                  </a:lnTo>
                  <a:lnTo>
                    <a:pt x="32" y="85"/>
                  </a:lnTo>
                  <a:lnTo>
                    <a:pt x="27" y="86"/>
                  </a:lnTo>
                  <a:lnTo>
                    <a:pt x="11" y="86"/>
                  </a:lnTo>
                  <a:lnTo>
                    <a:pt x="8" y="85"/>
                  </a:lnTo>
                  <a:lnTo>
                    <a:pt x="5" y="82"/>
                  </a:lnTo>
                  <a:lnTo>
                    <a:pt x="2" y="80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2" y="73"/>
                  </a:lnTo>
                  <a:lnTo>
                    <a:pt x="5" y="70"/>
                  </a:lnTo>
                  <a:lnTo>
                    <a:pt x="8" y="68"/>
                  </a:lnTo>
                  <a:lnTo>
                    <a:pt x="9" y="68"/>
                  </a:lnTo>
                  <a:lnTo>
                    <a:pt x="11" y="70"/>
                  </a:lnTo>
                  <a:lnTo>
                    <a:pt x="12" y="70"/>
                  </a:lnTo>
                  <a:lnTo>
                    <a:pt x="14" y="71"/>
                  </a:lnTo>
                  <a:lnTo>
                    <a:pt x="17" y="73"/>
                  </a:lnTo>
                  <a:lnTo>
                    <a:pt x="20" y="76"/>
                  </a:lnTo>
                  <a:lnTo>
                    <a:pt x="26" y="79"/>
                  </a:lnTo>
                  <a:lnTo>
                    <a:pt x="27" y="79"/>
                  </a:lnTo>
                  <a:lnTo>
                    <a:pt x="29" y="80"/>
                  </a:lnTo>
                  <a:lnTo>
                    <a:pt x="35" y="80"/>
                  </a:lnTo>
                  <a:lnTo>
                    <a:pt x="40" y="77"/>
                  </a:lnTo>
                  <a:lnTo>
                    <a:pt x="43" y="71"/>
                  </a:lnTo>
                  <a:lnTo>
                    <a:pt x="45" y="67"/>
                  </a:lnTo>
                  <a:lnTo>
                    <a:pt x="43" y="62"/>
                  </a:lnTo>
                  <a:lnTo>
                    <a:pt x="42" y="56"/>
                  </a:lnTo>
                  <a:lnTo>
                    <a:pt x="38" y="54"/>
                  </a:lnTo>
                  <a:lnTo>
                    <a:pt x="33" y="49"/>
                  </a:lnTo>
                  <a:lnTo>
                    <a:pt x="21" y="45"/>
                  </a:lnTo>
                  <a:lnTo>
                    <a:pt x="6" y="42"/>
                  </a:lnTo>
                  <a:lnTo>
                    <a:pt x="0" y="42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7" name="Freeform 782"/>
            <p:cNvSpPr>
              <a:spLocks noEditPoints="1"/>
            </p:cNvSpPr>
            <p:nvPr/>
          </p:nvSpPr>
          <p:spPr bwMode="auto">
            <a:xfrm>
              <a:off x="7866063" y="5910263"/>
              <a:ext cx="84138" cy="138113"/>
            </a:xfrm>
            <a:custGeom>
              <a:avLst/>
              <a:gdLst/>
              <a:ahLst/>
              <a:cxnLst>
                <a:cxn ang="0">
                  <a:pos x="53" y="43"/>
                </a:cxn>
                <a:cxn ang="0">
                  <a:pos x="53" y="55"/>
                </a:cxn>
                <a:cxn ang="0">
                  <a:pos x="50" y="66"/>
                </a:cxn>
                <a:cxn ang="0">
                  <a:pos x="47" y="75"/>
                </a:cxn>
                <a:cxn ang="0">
                  <a:pos x="44" y="78"/>
                </a:cxn>
                <a:cxn ang="0">
                  <a:pos x="40" y="81"/>
                </a:cxn>
                <a:cxn ang="0">
                  <a:pos x="37" y="84"/>
                </a:cxn>
                <a:cxn ang="0">
                  <a:pos x="34" y="86"/>
                </a:cxn>
                <a:cxn ang="0">
                  <a:pos x="30" y="87"/>
                </a:cxn>
                <a:cxn ang="0">
                  <a:pos x="22" y="87"/>
                </a:cxn>
                <a:cxn ang="0">
                  <a:pos x="19" y="86"/>
                </a:cxn>
                <a:cxn ang="0">
                  <a:pos x="15" y="84"/>
                </a:cxn>
                <a:cxn ang="0">
                  <a:pos x="12" y="80"/>
                </a:cxn>
                <a:cxn ang="0">
                  <a:pos x="7" y="75"/>
                </a:cxn>
                <a:cxn ang="0">
                  <a:pos x="6" y="72"/>
                </a:cxn>
                <a:cxn ang="0">
                  <a:pos x="3" y="68"/>
                </a:cxn>
                <a:cxn ang="0">
                  <a:pos x="1" y="65"/>
                </a:cxn>
                <a:cxn ang="0">
                  <a:pos x="0" y="55"/>
                </a:cxn>
                <a:cxn ang="0">
                  <a:pos x="0" y="31"/>
                </a:cxn>
                <a:cxn ang="0">
                  <a:pos x="3" y="19"/>
                </a:cxn>
                <a:cxn ang="0">
                  <a:pos x="6" y="13"/>
                </a:cxn>
                <a:cxn ang="0">
                  <a:pos x="9" y="9"/>
                </a:cxn>
                <a:cxn ang="0">
                  <a:pos x="13" y="4"/>
                </a:cxn>
                <a:cxn ang="0">
                  <a:pos x="18" y="1"/>
                </a:cxn>
                <a:cxn ang="0">
                  <a:pos x="22" y="0"/>
                </a:cxn>
                <a:cxn ang="0">
                  <a:pos x="31" y="0"/>
                </a:cxn>
                <a:cxn ang="0">
                  <a:pos x="36" y="1"/>
                </a:cxn>
                <a:cxn ang="0">
                  <a:pos x="40" y="4"/>
                </a:cxn>
                <a:cxn ang="0">
                  <a:pos x="44" y="9"/>
                </a:cxn>
                <a:cxn ang="0">
                  <a:pos x="50" y="17"/>
                </a:cxn>
                <a:cxn ang="0">
                  <a:pos x="53" y="31"/>
                </a:cxn>
                <a:cxn ang="0">
                  <a:pos x="53" y="43"/>
                </a:cxn>
                <a:cxn ang="0">
                  <a:pos x="36" y="43"/>
                </a:cxn>
                <a:cxn ang="0">
                  <a:pos x="36" y="12"/>
                </a:cxn>
                <a:cxn ang="0">
                  <a:pos x="34" y="9"/>
                </a:cxn>
                <a:cxn ang="0">
                  <a:pos x="30" y="4"/>
                </a:cxn>
                <a:cxn ang="0">
                  <a:pos x="22" y="4"/>
                </a:cxn>
                <a:cxn ang="0">
                  <a:pos x="21" y="7"/>
                </a:cxn>
                <a:cxn ang="0">
                  <a:pos x="19" y="9"/>
                </a:cxn>
                <a:cxn ang="0">
                  <a:pos x="19" y="13"/>
                </a:cxn>
                <a:cxn ang="0">
                  <a:pos x="18" y="19"/>
                </a:cxn>
                <a:cxn ang="0">
                  <a:pos x="18" y="66"/>
                </a:cxn>
                <a:cxn ang="0">
                  <a:pos x="19" y="71"/>
                </a:cxn>
                <a:cxn ang="0">
                  <a:pos x="19" y="75"/>
                </a:cxn>
                <a:cxn ang="0">
                  <a:pos x="22" y="81"/>
                </a:cxn>
                <a:cxn ang="0">
                  <a:pos x="24" y="83"/>
                </a:cxn>
                <a:cxn ang="0">
                  <a:pos x="28" y="83"/>
                </a:cxn>
                <a:cxn ang="0">
                  <a:pos x="31" y="81"/>
                </a:cxn>
                <a:cxn ang="0">
                  <a:pos x="31" y="80"/>
                </a:cxn>
                <a:cxn ang="0">
                  <a:pos x="34" y="77"/>
                </a:cxn>
                <a:cxn ang="0">
                  <a:pos x="36" y="74"/>
                </a:cxn>
                <a:cxn ang="0">
                  <a:pos x="36" y="69"/>
                </a:cxn>
                <a:cxn ang="0">
                  <a:pos x="36" y="43"/>
                </a:cxn>
              </a:cxnLst>
              <a:rect l="0" t="0" r="r" b="b"/>
              <a:pathLst>
                <a:path w="53" h="87">
                  <a:moveTo>
                    <a:pt x="53" y="43"/>
                  </a:moveTo>
                  <a:lnTo>
                    <a:pt x="53" y="55"/>
                  </a:lnTo>
                  <a:lnTo>
                    <a:pt x="50" y="66"/>
                  </a:lnTo>
                  <a:lnTo>
                    <a:pt x="47" y="75"/>
                  </a:lnTo>
                  <a:lnTo>
                    <a:pt x="44" y="78"/>
                  </a:lnTo>
                  <a:lnTo>
                    <a:pt x="40" y="81"/>
                  </a:lnTo>
                  <a:lnTo>
                    <a:pt x="37" y="84"/>
                  </a:lnTo>
                  <a:lnTo>
                    <a:pt x="34" y="86"/>
                  </a:lnTo>
                  <a:lnTo>
                    <a:pt x="30" y="87"/>
                  </a:lnTo>
                  <a:lnTo>
                    <a:pt x="22" y="87"/>
                  </a:lnTo>
                  <a:lnTo>
                    <a:pt x="19" y="86"/>
                  </a:lnTo>
                  <a:lnTo>
                    <a:pt x="15" y="84"/>
                  </a:lnTo>
                  <a:lnTo>
                    <a:pt x="12" y="80"/>
                  </a:lnTo>
                  <a:lnTo>
                    <a:pt x="7" y="75"/>
                  </a:lnTo>
                  <a:lnTo>
                    <a:pt x="6" y="72"/>
                  </a:lnTo>
                  <a:lnTo>
                    <a:pt x="3" y="68"/>
                  </a:lnTo>
                  <a:lnTo>
                    <a:pt x="1" y="65"/>
                  </a:lnTo>
                  <a:lnTo>
                    <a:pt x="0" y="55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6" y="13"/>
                  </a:lnTo>
                  <a:lnTo>
                    <a:pt x="9" y="9"/>
                  </a:lnTo>
                  <a:lnTo>
                    <a:pt x="13" y="4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31" y="0"/>
                  </a:lnTo>
                  <a:lnTo>
                    <a:pt x="36" y="1"/>
                  </a:lnTo>
                  <a:lnTo>
                    <a:pt x="40" y="4"/>
                  </a:lnTo>
                  <a:lnTo>
                    <a:pt x="44" y="9"/>
                  </a:lnTo>
                  <a:lnTo>
                    <a:pt x="50" y="17"/>
                  </a:lnTo>
                  <a:lnTo>
                    <a:pt x="53" y="31"/>
                  </a:lnTo>
                  <a:lnTo>
                    <a:pt x="53" y="43"/>
                  </a:lnTo>
                  <a:close/>
                  <a:moveTo>
                    <a:pt x="36" y="43"/>
                  </a:moveTo>
                  <a:lnTo>
                    <a:pt x="36" y="12"/>
                  </a:lnTo>
                  <a:lnTo>
                    <a:pt x="34" y="9"/>
                  </a:lnTo>
                  <a:lnTo>
                    <a:pt x="30" y="4"/>
                  </a:lnTo>
                  <a:lnTo>
                    <a:pt x="22" y="4"/>
                  </a:lnTo>
                  <a:lnTo>
                    <a:pt x="21" y="7"/>
                  </a:lnTo>
                  <a:lnTo>
                    <a:pt x="19" y="9"/>
                  </a:lnTo>
                  <a:lnTo>
                    <a:pt x="19" y="13"/>
                  </a:lnTo>
                  <a:lnTo>
                    <a:pt x="18" y="19"/>
                  </a:lnTo>
                  <a:lnTo>
                    <a:pt x="18" y="66"/>
                  </a:lnTo>
                  <a:lnTo>
                    <a:pt x="19" y="71"/>
                  </a:lnTo>
                  <a:lnTo>
                    <a:pt x="19" y="75"/>
                  </a:lnTo>
                  <a:lnTo>
                    <a:pt x="22" y="81"/>
                  </a:lnTo>
                  <a:lnTo>
                    <a:pt x="24" y="83"/>
                  </a:lnTo>
                  <a:lnTo>
                    <a:pt x="28" y="83"/>
                  </a:lnTo>
                  <a:lnTo>
                    <a:pt x="31" y="81"/>
                  </a:lnTo>
                  <a:lnTo>
                    <a:pt x="31" y="80"/>
                  </a:lnTo>
                  <a:lnTo>
                    <a:pt x="34" y="77"/>
                  </a:lnTo>
                  <a:lnTo>
                    <a:pt x="36" y="74"/>
                  </a:lnTo>
                  <a:lnTo>
                    <a:pt x="36" y="69"/>
                  </a:lnTo>
                  <a:lnTo>
                    <a:pt x="36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8" name="Freeform 783"/>
            <p:cNvSpPr>
              <a:spLocks/>
            </p:cNvSpPr>
            <p:nvPr/>
          </p:nvSpPr>
          <p:spPr bwMode="auto">
            <a:xfrm>
              <a:off x="7969250" y="6015038"/>
              <a:ext cx="30163" cy="33338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2" y="2"/>
                </a:cxn>
                <a:cxn ang="0">
                  <a:pos x="16" y="3"/>
                </a:cxn>
                <a:cxn ang="0">
                  <a:pos x="18" y="6"/>
                </a:cxn>
                <a:cxn ang="0">
                  <a:pos x="19" y="8"/>
                </a:cxn>
                <a:cxn ang="0">
                  <a:pos x="19" y="14"/>
                </a:cxn>
                <a:cxn ang="0">
                  <a:pos x="18" y="17"/>
                </a:cxn>
                <a:cxn ang="0">
                  <a:pos x="16" y="18"/>
                </a:cxn>
                <a:cxn ang="0">
                  <a:pos x="14" y="20"/>
                </a:cxn>
                <a:cxn ang="0">
                  <a:pos x="12" y="21"/>
                </a:cxn>
                <a:cxn ang="0">
                  <a:pos x="6" y="21"/>
                </a:cxn>
                <a:cxn ang="0">
                  <a:pos x="5" y="20"/>
                </a:cxn>
                <a:cxn ang="0">
                  <a:pos x="2" y="18"/>
                </a:cxn>
                <a:cxn ang="0">
                  <a:pos x="0" y="17"/>
                </a:cxn>
                <a:cxn ang="0">
                  <a:pos x="0" y="6"/>
                </a:cxn>
                <a:cxn ang="0">
                  <a:pos x="2" y="3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9" y="0"/>
                </a:cxn>
              </a:cxnLst>
              <a:rect l="0" t="0" r="r" b="b"/>
              <a:pathLst>
                <a:path w="19" h="21">
                  <a:moveTo>
                    <a:pt x="9" y="0"/>
                  </a:moveTo>
                  <a:lnTo>
                    <a:pt x="12" y="2"/>
                  </a:lnTo>
                  <a:lnTo>
                    <a:pt x="16" y="3"/>
                  </a:lnTo>
                  <a:lnTo>
                    <a:pt x="18" y="6"/>
                  </a:lnTo>
                  <a:lnTo>
                    <a:pt x="19" y="8"/>
                  </a:lnTo>
                  <a:lnTo>
                    <a:pt x="19" y="14"/>
                  </a:lnTo>
                  <a:lnTo>
                    <a:pt x="18" y="17"/>
                  </a:lnTo>
                  <a:lnTo>
                    <a:pt x="16" y="18"/>
                  </a:lnTo>
                  <a:lnTo>
                    <a:pt x="14" y="20"/>
                  </a:lnTo>
                  <a:lnTo>
                    <a:pt x="12" y="21"/>
                  </a:lnTo>
                  <a:lnTo>
                    <a:pt x="6" y="21"/>
                  </a:lnTo>
                  <a:lnTo>
                    <a:pt x="5" y="20"/>
                  </a:lnTo>
                  <a:lnTo>
                    <a:pt x="2" y="18"/>
                  </a:lnTo>
                  <a:lnTo>
                    <a:pt x="0" y="17"/>
                  </a:lnTo>
                  <a:lnTo>
                    <a:pt x="0" y="6"/>
                  </a:lnTo>
                  <a:lnTo>
                    <a:pt x="2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9" name="Freeform 784"/>
            <p:cNvSpPr>
              <a:spLocks/>
            </p:cNvSpPr>
            <p:nvPr/>
          </p:nvSpPr>
          <p:spPr bwMode="auto">
            <a:xfrm>
              <a:off x="8016875" y="5911850"/>
              <a:ext cx="88900" cy="134938"/>
            </a:xfrm>
            <a:custGeom>
              <a:avLst/>
              <a:gdLst/>
              <a:ahLst/>
              <a:cxnLst>
                <a:cxn ang="0">
                  <a:pos x="19" y="85"/>
                </a:cxn>
                <a:cxn ang="0">
                  <a:pos x="41" y="15"/>
                </a:cxn>
                <a:cxn ang="0">
                  <a:pos x="24" y="15"/>
                </a:cxn>
                <a:cxn ang="0">
                  <a:pos x="15" y="16"/>
                </a:cxn>
                <a:cxn ang="0">
                  <a:pos x="7" y="18"/>
                </a:cxn>
                <a:cxn ang="0">
                  <a:pos x="4" y="21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7" y="0"/>
                </a:cxn>
                <a:cxn ang="0">
                  <a:pos x="56" y="0"/>
                </a:cxn>
                <a:cxn ang="0">
                  <a:pos x="27" y="85"/>
                </a:cxn>
                <a:cxn ang="0">
                  <a:pos x="19" y="85"/>
                </a:cxn>
              </a:cxnLst>
              <a:rect l="0" t="0" r="r" b="b"/>
              <a:pathLst>
                <a:path w="56" h="85">
                  <a:moveTo>
                    <a:pt x="19" y="85"/>
                  </a:moveTo>
                  <a:lnTo>
                    <a:pt x="41" y="15"/>
                  </a:lnTo>
                  <a:lnTo>
                    <a:pt x="24" y="15"/>
                  </a:lnTo>
                  <a:lnTo>
                    <a:pt x="15" y="16"/>
                  </a:lnTo>
                  <a:lnTo>
                    <a:pt x="7" y="18"/>
                  </a:lnTo>
                  <a:lnTo>
                    <a:pt x="4" y="21"/>
                  </a:lnTo>
                  <a:lnTo>
                    <a:pt x="3" y="25"/>
                  </a:lnTo>
                  <a:lnTo>
                    <a:pt x="0" y="25"/>
                  </a:lnTo>
                  <a:lnTo>
                    <a:pt x="7" y="0"/>
                  </a:lnTo>
                  <a:lnTo>
                    <a:pt x="56" y="0"/>
                  </a:lnTo>
                  <a:lnTo>
                    <a:pt x="27" y="85"/>
                  </a:lnTo>
                  <a:lnTo>
                    <a:pt x="19" y="8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0" name="Freeform 785"/>
            <p:cNvSpPr>
              <a:spLocks/>
            </p:cNvSpPr>
            <p:nvPr/>
          </p:nvSpPr>
          <p:spPr bwMode="auto">
            <a:xfrm>
              <a:off x="8118475" y="5911850"/>
              <a:ext cx="85725" cy="13652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54" y="0"/>
                </a:cxn>
                <a:cxn ang="0">
                  <a:pos x="47" y="15"/>
                </a:cxn>
                <a:cxn ang="0">
                  <a:pos x="14" y="15"/>
                </a:cxn>
                <a:cxn ang="0">
                  <a:pos x="10" y="24"/>
                </a:cxn>
                <a:cxn ang="0">
                  <a:pos x="29" y="27"/>
                </a:cxn>
                <a:cxn ang="0">
                  <a:pos x="44" y="34"/>
                </a:cxn>
                <a:cxn ang="0">
                  <a:pos x="49" y="39"/>
                </a:cxn>
                <a:cxn ang="0">
                  <a:pos x="51" y="43"/>
                </a:cxn>
                <a:cxn ang="0">
                  <a:pos x="54" y="55"/>
                </a:cxn>
                <a:cxn ang="0">
                  <a:pos x="53" y="64"/>
                </a:cxn>
                <a:cxn ang="0">
                  <a:pos x="50" y="71"/>
                </a:cxn>
                <a:cxn ang="0">
                  <a:pos x="47" y="76"/>
                </a:cxn>
                <a:cxn ang="0">
                  <a:pos x="46" y="79"/>
                </a:cxn>
                <a:cxn ang="0">
                  <a:pos x="37" y="82"/>
                </a:cxn>
                <a:cxn ang="0">
                  <a:pos x="31" y="85"/>
                </a:cxn>
                <a:cxn ang="0">
                  <a:pos x="26" y="86"/>
                </a:cxn>
                <a:cxn ang="0">
                  <a:pos x="10" y="86"/>
                </a:cxn>
                <a:cxn ang="0">
                  <a:pos x="7" y="85"/>
                </a:cxn>
                <a:cxn ang="0">
                  <a:pos x="4" y="82"/>
                </a:cxn>
                <a:cxn ang="0">
                  <a:pos x="1" y="80"/>
                </a:cxn>
                <a:cxn ang="0">
                  <a:pos x="0" y="77"/>
                </a:cxn>
                <a:cxn ang="0">
                  <a:pos x="0" y="76"/>
                </a:cxn>
                <a:cxn ang="0">
                  <a:pos x="1" y="73"/>
                </a:cxn>
                <a:cxn ang="0">
                  <a:pos x="6" y="68"/>
                </a:cxn>
                <a:cxn ang="0">
                  <a:pos x="7" y="68"/>
                </a:cxn>
                <a:cxn ang="0">
                  <a:pos x="10" y="70"/>
                </a:cxn>
                <a:cxn ang="0">
                  <a:pos x="11" y="70"/>
                </a:cxn>
                <a:cxn ang="0">
                  <a:pos x="13" y="71"/>
                </a:cxn>
                <a:cxn ang="0">
                  <a:pos x="16" y="73"/>
                </a:cxn>
                <a:cxn ang="0">
                  <a:pos x="19" y="76"/>
                </a:cxn>
                <a:cxn ang="0">
                  <a:pos x="25" y="79"/>
                </a:cxn>
                <a:cxn ang="0">
                  <a:pos x="26" y="79"/>
                </a:cxn>
                <a:cxn ang="0">
                  <a:pos x="28" y="80"/>
                </a:cxn>
                <a:cxn ang="0">
                  <a:pos x="34" y="80"/>
                </a:cxn>
                <a:cxn ang="0">
                  <a:pos x="40" y="77"/>
                </a:cxn>
                <a:cxn ang="0">
                  <a:pos x="43" y="71"/>
                </a:cxn>
                <a:cxn ang="0">
                  <a:pos x="44" y="67"/>
                </a:cxn>
                <a:cxn ang="0">
                  <a:pos x="43" y="62"/>
                </a:cxn>
                <a:cxn ang="0">
                  <a:pos x="41" y="56"/>
                </a:cxn>
                <a:cxn ang="0">
                  <a:pos x="37" y="54"/>
                </a:cxn>
                <a:cxn ang="0">
                  <a:pos x="32" y="49"/>
                </a:cxn>
                <a:cxn ang="0">
                  <a:pos x="20" y="45"/>
                </a:cxn>
                <a:cxn ang="0">
                  <a:pos x="6" y="42"/>
                </a:cxn>
                <a:cxn ang="0">
                  <a:pos x="0" y="42"/>
                </a:cxn>
                <a:cxn ang="0">
                  <a:pos x="16" y="0"/>
                </a:cxn>
              </a:cxnLst>
              <a:rect l="0" t="0" r="r" b="b"/>
              <a:pathLst>
                <a:path w="54" h="86">
                  <a:moveTo>
                    <a:pt x="16" y="0"/>
                  </a:moveTo>
                  <a:lnTo>
                    <a:pt x="54" y="0"/>
                  </a:lnTo>
                  <a:lnTo>
                    <a:pt x="47" y="15"/>
                  </a:lnTo>
                  <a:lnTo>
                    <a:pt x="14" y="15"/>
                  </a:lnTo>
                  <a:lnTo>
                    <a:pt x="10" y="24"/>
                  </a:lnTo>
                  <a:lnTo>
                    <a:pt x="29" y="27"/>
                  </a:lnTo>
                  <a:lnTo>
                    <a:pt x="44" y="34"/>
                  </a:lnTo>
                  <a:lnTo>
                    <a:pt x="49" y="39"/>
                  </a:lnTo>
                  <a:lnTo>
                    <a:pt x="51" y="43"/>
                  </a:lnTo>
                  <a:lnTo>
                    <a:pt x="54" y="55"/>
                  </a:lnTo>
                  <a:lnTo>
                    <a:pt x="53" y="64"/>
                  </a:lnTo>
                  <a:lnTo>
                    <a:pt x="50" y="71"/>
                  </a:lnTo>
                  <a:lnTo>
                    <a:pt x="47" y="76"/>
                  </a:lnTo>
                  <a:lnTo>
                    <a:pt x="46" y="79"/>
                  </a:lnTo>
                  <a:lnTo>
                    <a:pt x="37" y="82"/>
                  </a:lnTo>
                  <a:lnTo>
                    <a:pt x="31" y="85"/>
                  </a:lnTo>
                  <a:lnTo>
                    <a:pt x="26" y="86"/>
                  </a:lnTo>
                  <a:lnTo>
                    <a:pt x="10" y="86"/>
                  </a:lnTo>
                  <a:lnTo>
                    <a:pt x="7" y="85"/>
                  </a:lnTo>
                  <a:lnTo>
                    <a:pt x="4" y="82"/>
                  </a:lnTo>
                  <a:lnTo>
                    <a:pt x="1" y="80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1" y="73"/>
                  </a:lnTo>
                  <a:lnTo>
                    <a:pt x="6" y="68"/>
                  </a:lnTo>
                  <a:lnTo>
                    <a:pt x="7" y="68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3" y="71"/>
                  </a:lnTo>
                  <a:lnTo>
                    <a:pt x="16" y="73"/>
                  </a:lnTo>
                  <a:lnTo>
                    <a:pt x="19" y="76"/>
                  </a:lnTo>
                  <a:lnTo>
                    <a:pt x="25" y="79"/>
                  </a:lnTo>
                  <a:lnTo>
                    <a:pt x="26" y="79"/>
                  </a:lnTo>
                  <a:lnTo>
                    <a:pt x="28" y="80"/>
                  </a:lnTo>
                  <a:lnTo>
                    <a:pt x="34" y="80"/>
                  </a:lnTo>
                  <a:lnTo>
                    <a:pt x="40" y="77"/>
                  </a:lnTo>
                  <a:lnTo>
                    <a:pt x="43" y="71"/>
                  </a:lnTo>
                  <a:lnTo>
                    <a:pt x="44" y="67"/>
                  </a:lnTo>
                  <a:lnTo>
                    <a:pt x="43" y="62"/>
                  </a:lnTo>
                  <a:lnTo>
                    <a:pt x="41" y="56"/>
                  </a:lnTo>
                  <a:lnTo>
                    <a:pt x="37" y="54"/>
                  </a:lnTo>
                  <a:lnTo>
                    <a:pt x="32" y="49"/>
                  </a:lnTo>
                  <a:lnTo>
                    <a:pt x="20" y="45"/>
                  </a:lnTo>
                  <a:lnTo>
                    <a:pt x="6" y="42"/>
                  </a:lnTo>
                  <a:lnTo>
                    <a:pt x="0" y="4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1" name="Line 786"/>
            <p:cNvSpPr>
              <a:spLocks noChangeShapeType="1"/>
            </p:cNvSpPr>
            <p:nvPr/>
          </p:nvSpPr>
          <p:spPr bwMode="auto">
            <a:xfrm>
              <a:off x="6618288" y="4043363"/>
              <a:ext cx="1868488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2" name="Freeform 787"/>
            <p:cNvSpPr>
              <a:spLocks noEditPoints="1"/>
            </p:cNvSpPr>
            <p:nvPr/>
          </p:nvSpPr>
          <p:spPr bwMode="auto">
            <a:xfrm>
              <a:off x="6618288" y="4043363"/>
              <a:ext cx="1868488" cy="1619250"/>
            </a:xfrm>
            <a:custGeom>
              <a:avLst/>
              <a:gdLst/>
              <a:ahLst/>
              <a:cxnLst>
                <a:cxn ang="0">
                  <a:pos x="209" y="965"/>
                </a:cxn>
                <a:cxn ang="0">
                  <a:pos x="365" y="873"/>
                </a:cxn>
                <a:cxn ang="0">
                  <a:pos x="384" y="863"/>
                </a:cxn>
                <a:cxn ang="0">
                  <a:pos x="380" y="838"/>
                </a:cxn>
                <a:cxn ang="0">
                  <a:pos x="558" y="374"/>
                </a:cxn>
                <a:cxn ang="0">
                  <a:pos x="28" y="6"/>
                </a:cxn>
                <a:cxn ang="0">
                  <a:pos x="40" y="31"/>
                </a:cxn>
                <a:cxn ang="0">
                  <a:pos x="52" y="71"/>
                </a:cxn>
                <a:cxn ang="0">
                  <a:pos x="61" y="116"/>
                </a:cxn>
                <a:cxn ang="0">
                  <a:pos x="73" y="191"/>
                </a:cxn>
                <a:cxn ang="0">
                  <a:pos x="98" y="344"/>
                </a:cxn>
                <a:cxn ang="0">
                  <a:pos x="144" y="646"/>
                </a:cxn>
                <a:cxn ang="0">
                  <a:pos x="153" y="701"/>
                </a:cxn>
                <a:cxn ang="0">
                  <a:pos x="177" y="817"/>
                </a:cxn>
                <a:cxn ang="0">
                  <a:pos x="200" y="904"/>
                </a:cxn>
                <a:cxn ang="0">
                  <a:pos x="233" y="980"/>
                </a:cxn>
                <a:cxn ang="0">
                  <a:pos x="260" y="1007"/>
                </a:cxn>
                <a:cxn ang="0">
                  <a:pos x="286" y="999"/>
                </a:cxn>
                <a:cxn ang="0">
                  <a:pos x="325" y="956"/>
                </a:cxn>
                <a:cxn ang="0">
                  <a:pos x="365" y="876"/>
                </a:cxn>
                <a:cxn ang="0">
                  <a:pos x="396" y="802"/>
                </a:cxn>
                <a:cxn ang="0">
                  <a:pos x="513" y="483"/>
                </a:cxn>
                <a:cxn ang="0">
                  <a:pos x="586" y="316"/>
                </a:cxn>
                <a:cxn ang="0">
                  <a:pos x="633" y="225"/>
                </a:cxn>
                <a:cxn ang="0">
                  <a:pos x="676" y="157"/>
                </a:cxn>
                <a:cxn ang="0">
                  <a:pos x="703" y="125"/>
                </a:cxn>
                <a:cxn ang="0">
                  <a:pos x="752" y="74"/>
                </a:cxn>
                <a:cxn ang="0">
                  <a:pos x="801" y="42"/>
                </a:cxn>
                <a:cxn ang="0">
                  <a:pos x="897" y="7"/>
                </a:cxn>
                <a:cxn ang="0">
                  <a:pos x="1177" y="0"/>
                </a:cxn>
                <a:cxn ang="0">
                  <a:pos x="970" y="13"/>
                </a:cxn>
                <a:cxn ang="0">
                  <a:pos x="854" y="31"/>
                </a:cxn>
                <a:cxn ang="0">
                  <a:pos x="761" y="83"/>
                </a:cxn>
                <a:cxn ang="0">
                  <a:pos x="713" y="135"/>
                </a:cxn>
                <a:cxn ang="0">
                  <a:pos x="687" y="166"/>
                </a:cxn>
                <a:cxn ang="0">
                  <a:pos x="641" y="234"/>
                </a:cxn>
                <a:cxn ang="0">
                  <a:pos x="618" y="277"/>
                </a:cxn>
                <a:cxn ang="0">
                  <a:pos x="592" y="331"/>
                </a:cxn>
                <a:cxn ang="0">
                  <a:pos x="430" y="744"/>
                </a:cxn>
                <a:cxn ang="0">
                  <a:pos x="374" y="884"/>
                </a:cxn>
                <a:cxn ang="0">
                  <a:pos x="332" y="965"/>
                </a:cxn>
                <a:cxn ang="0">
                  <a:pos x="310" y="998"/>
                </a:cxn>
                <a:cxn ang="0">
                  <a:pos x="295" y="1010"/>
                </a:cxn>
                <a:cxn ang="0">
                  <a:pos x="277" y="1019"/>
                </a:cxn>
                <a:cxn ang="0">
                  <a:pos x="239" y="1008"/>
                </a:cxn>
                <a:cxn ang="0">
                  <a:pos x="223" y="987"/>
                </a:cxn>
                <a:cxn ang="0">
                  <a:pos x="203" y="952"/>
                </a:cxn>
                <a:cxn ang="0">
                  <a:pos x="180" y="884"/>
                </a:cxn>
                <a:cxn ang="0">
                  <a:pos x="156" y="783"/>
                </a:cxn>
                <a:cxn ang="0">
                  <a:pos x="132" y="648"/>
                </a:cxn>
                <a:cxn ang="0">
                  <a:pos x="85" y="345"/>
                </a:cxn>
                <a:cxn ang="0">
                  <a:pos x="49" y="117"/>
                </a:cxn>
                <a:cxn ang="0">
                  <a:pos x="33" y="49"/>
                </a:cxn>
                <a:cxn ang="0">
                  <a:pos x="18" y="13"/>
                </a:cxn>
                <a:cxn ang="0">
                  <a:pos x="2" y="6"/>
                </a:cxn>
              </a:cxnLst>
              <a:rect l="0" t="0" r="r" b="b"/>
              <a:pathLst>
                <a:path w="1177" h="1020">
                  <a:moveTo>
                    <a:pt x="245" y="1013"/>
                  </a:moveTo>
                  <a:lnTo>
                    <a:pt x="248" y="1014"/>
                  </a:lnTo>
                  <a:lnTo>
                    <a:pt x="245" y="1013"/>
                  </a:lnTo>
                  <a:close/>
                  <a:moveTo>
                    <a:pt x="209" y="965"/>
                  </a:moveTo>
                  <a:lnTo>
                    <a:pt x="209" y="967"/>
                  </a:lnTo>
                  <a:lnTo>
                    <a:pt x="212" y="971"/>
                  </a:lnTo>
                  <a:lnTo>
                    <a:pt x="209" y="965"/>
                  </a:lnTo>
                  <a:close/>
                  <a:moveTo>
                    <a:pt x="365" y="873"/>
                  </a:moveTo>
                  <a:lnTo>
                    <a:pt x="365" y="876"/>
                  </a:lnTo>
                  <a:lnTo>
                    <a:pt x="363" y="878"/>
                  </a:lnTo>
                  <a:lnTo>
                    <a:pt x="365" y="873"/>
                  </a:lnTo>
                  <a:close/>
                  <a:moveTo>
                    <a:pt x="384" y="863"/>
                  </a:moveTo>
                  <a:lnTo>
                    <a:pt x="383" y="866"/>
                  </a:lnTo>
                  <a:lnTo>
                    <a:pt x="384" y="863"/>
                  </a:lnTo>
                  <a:close/>
                  <a:moveTo>
                    <a:pt x="381" y="832"/>
                  </a:moveTo>
                  <a:lnTo>
                    <a:pt x="380" y="838"/>
                  </a:lnTo>
                  <a:lnTo>
                    <a:pt x="378" y="839"/>
                  </a:lnTo>
                  <a:lnTo>
                    <a:pt x="381" y="832"/>
                  </a:lnTo>
                  <a:close/>
                  <a:moveTo>
                    <a:pt x="561" y="368"/>
                  </a:moveTo>
                  <a:lnTo>
                    <a:pt x="558" y="374"/>
                  </a:lnTo>
                  <a:lnTo>
                    <a:pt x="561" y="368"/>
                  </a:lnTo>
                  <a:close/>
                  <a:moveTo>
                    <a:pt x="0" y="0"/>
                  </a:moveTo>
                  <a:lnTo>
                    <a:pt x="22" y="0"/>
                  </a:lnTo>
                  <a:lnTo>
                    <a:pt x="28" y="6"/>
                  </a:lnTo>
                  <a:lnTo>
                    <a:pt x="34" y="16"/>
                  </a:lnTo>
                  <a:lnTo>
                    <a:pt x="36" y="19"/>
                  </a:lnTo>
                  <a:lnTo>
                    <a:pt x="34" y="18"/>
                  </a:lnTo>
                  <a:lnTo>
                    <a:pt x="40" y="31"/>
                  </a:lnTo>
                  <a:lnTo>
                    <a:pt x="45" y="46"/>
                  </a:lnTo>
                  <a:lnTo>
                    <a:pt x="51" y="65"/>
                  </a:lnTo>
                  <a:lnTo>
                    <a:pt x="52" y="68"/>
                  </a:lnTo>
                  <a:lnTo>
                    <a:pt x="52" y="71"/>
                  </a:lnTo>
                  <a:lnTo>
                    <a:pt x="51" y="71"/>
                  </a:lnTo>
                  <a:lnTo>
                    <a:pt x="55" y="89"/>
                  </a:lnTo>
                  <a:lnTo>
                    <a:pt x="61" y="114"/>
                  </a:lnTo>
                  <a:lnTo>
                    <a:pt x="61" y="116"/>
                  </a:lnTo>
                  <a:lnTo>
                    <a:pt x="70" y="165"/>
                  </a:lnTo>
                  <a:lnTo>
                    <a:pt x="68" y="148"/>
                  </a:lnTo>
                  <a:lnTo>
                    <a:pt x="74" y="191"/>
                  </a:lnTo>
                  <a:lnTo>
                    <a:pt x="73" y="191"/>
                  </a:lnTo>
                  <a:lnTo>
                    <a:pt x="79" y="219"/>
                  </a:lnTo>
                  <a:lnTo>
                    <a:pt x="82" y="231"/>
                  </a:lnTo>
                  <a:lnTo>
                    <a:pt x="80" y="221"/>
                  </a:lnTo>
                  <a:lnTo>
                    <a:pt x="98" y="344"/>
                  </a:lnTo>
                  <a:lnTo>
                    <a:pt x="122" y="504"/>
                  </a:lnTo>
                  <a:lnTo>
                    <a:pt x="137" y="599"/>
                  </a:lnTo>
                  <a:lnTo>
                    <a:pt x="135" y="599"/>
                  </a:lnTo>
                  <a:lnTo>
                    <a:pt x="144" y="646"/>
                  </a:lnTo>
                  <a:lnTo>
                    <a:pt x="146" y="649"/>
                  </a:lnTo>
                  <a:lnTo>
                    <a:pt x="146" y="655"/>
                  </a:lnTo>
                  <a:lnTo>
                    <a:pt x="144" y="655"/>
                  </a:lnTo>
                  <a:lnTo>
                    <a:pt x="153" y="701"/>
                  </a:lnTo>
                  <a:lnTo>
                    <a:pt x="162" y="743"/>
                  </a:lnTo>
                  <a:lnTo>
                    <a:pt x="162" y="744"/>
                  </a:lnTo>
                  <a:lnTo>
                    <a:pt x="168" y="780"/>
                  </a:lnTo>
                  <a:lnTo>
                    <a:pt x="177" y="817"/>
                  </a:lnTo>
                  <a:lnTo>
                    <a:pt x="186" y="847"/>
                  </a:lnTo>
                  <a:lnTo>
                    <a:pt x="186" y="848"/>
                  </a:lnTo>
                  <a:lnTo>
                    <a:pt x="191" y="879"/>
                  </a:lnTo>
                  <a:lnTo>
                    <a:pt x="200" y="904"/>
                  </a:lnTo>
                  <a:lnTo>
                    <a:pt x="209" y="928"/>
                  </a:lnTo>
                  <a:lnTo>
                    <a:pt x="215" y="946"/>
                  </a:lnTo>
                  <a:lnTo>
                    <a:pt x="224" y="965"/>
                  </a:lnTo>
                  <a:lnTo>
                    <a:pt x="233" y="980"/>
                  </a:lnTo>
                  <a:lnTo>
                    <a:pt x="242" y="989"/>
                  </a:lnTo>
                  <a:lnTo>
                    <a:pt x="248" y="998"/>
                  </a:lnTo>
                  <a:lnTo>
                    <a:pt x="255" y="1004"/>
                  </a:lnTo>
                  <a:lnTo>
                    <a:pt x="260" y="1007"/>
                  </a:lnTo>
                  <a:lnTo>
                    <a:pt x="266" y="1007"/>
                  </a:lnTo>
                  <a:lnTo>
                    <a:pt x="274" y="1005"/>
                  </a:lnTo>
                  <a:lnTo>
                    <a:pt x="280" y="1004"/>
                  </a:lnTo>
                  <a:lnTo>
                    <a:pt x="286" y="999"/>
                  </a:lnTo>
                  <a:lnTo>
                    <a:pt x="297" y="990"/>
                  </a:lnTo>
                  <a:lnTo>
                    <a:pt x="303" y="987"/>
                  </a:lnTo>
                  <a:lnTo>
                    <a:pt x="312" y="976"/>
                  </a:lnTo>
                  <a:lnTo>
                    <a:pt x="325" y="956"/>
                  </a:lnTo>
                  <a:lnTo>
                    <a:pt x="335" y="937"/>
                  </a:lnTo>
                  <a:lnTo>
                    <a:pt x="349" y="912"/>
                  </a:lnTo>
                  <a:lnTo>
                    <a:pt x="363" y="879"/>
                  </a:lnTo>
                  <a:lnTo>
                    <a:pt x="365" y="876"/>
                  </a:lnTo>
                  <a:lnTo>
                    <a:pt x="371" y="861"/>
                  </a:lnTo>
                  <a:lnTo>
                    <a:pt x="380" y="838"/>
                  </a:lnTo>
                  <a:lnTo>
                    <a:pt x="383" y="832"/>
                  </a:lnTo>
                  <a:lnTo>
                    <a:pt x="396" y="802"/>
                  </a:lnTo>
                  <a:lnTo>
                    <a:pt x="395" y="802"/>
                  </a:lnTo>
                  <a:lnTo>
                    <a:pt x="418" y="740"/>
                  </a:lnTo>
                  <a:lnTo>
                    <a:pt x="489" y="544"/>
                  </a:lnTo>
                  <a:lnTo>
                    <a:pt x="513" y="483"/>
                  </a:lnTo>
                  <a:lnTo>
                    <a:pt x="559" y="371"/>
                  </a:lnTo>
                  <a:lnTo>
                    <a:pt x="562" y="366"/>
                  </a:lnTo>
                  <a:lnTo>
                    <a:pt x="581" y="325"/>
                  </a:lnTo>
                  <a:lnTo>
                    <a:pt x="586" y="316"/>
                  </a:lnTo>
                  <a:lnTo>
                    <a:pt x="605" y="274"/>
                  </a:lnTo>
                  <a:lnTo>
                    <a:pt x="610" y="268"/>
                  </a:lnTo>
                  <a:lnTo>
                    <a:pt x="629" y="231"/>
                  </a:lnTo>
                  <a:lnTo>
                    <a:pt x="633" y="225"/>
                  </a:lnTo>
                  <a:lnTo>
                    <a:pt x="653" y="193"/>
                  </a:lnTo>
                  <a:lnTo>
                    <a:pt x="657" y="187"/>
                  </a:lnTo>
                  <a:lnTo>
                    <a:pt x="676" y="159"/>
                  </a:lnTo>
                  <a:lnTo>
                    <a:pt x="676" y="157"/>
                  </a:lnTo>
                  <a:lnTo>
                    <a:pt x="681" y="153"/>
                  </a:lnTo>
                  <a:lnTo>
                    <a:pt x="701" y="129"/>
                  </a:lnTo>
                  <a:lnTo>
                    <a:pt x="703" y="126"/>
                  </a:lnTo>
                  <a:lnTo>
                    <a:pt x="703" y="125"/>
                  </a:lnTo>
                  <a:lnTo>
                    <a:pt x="727" y="102"/>
                  </a:lnTo>
                  <a:lnTo>
                    <a:pt x="727" y="98"/>
                  </a:lnTo>
                  <a:lnTo>
                    <a:pt x="728" y="96"/>
                  </a:lnTo>
                  <a:lnTo>
                    <a:pt x="752" y="74"/>
                  </a:lnTo>
                  <a:lnTo>
                    <a:pt x="753" y="73"/>
                  </a:lnTo>
                  <a:lnTo>
                    <a:pt x="753" y="74"/>
                  </a:lnTo>
                  <a:lnTo>
                    <a:pt x="777" y="56"/>
                  </a:lnTo>
                  <a:lnTo>
                    <a:pt x="801" y="42"/>
                  </a:lnTo>
                  <a:lnTo>
                    <a:pt x="804" y="40"/>
                  </a:lnTo>
                  <a:lnTo>
                    <a:pt x="802" y="40"/>
                  </a:lnTo>
                  <a:lnTo>
                    <a:pt x="850" y="19"/>
                  </a:lnTo>
                  <a:lnTo>
                    <a:pt x="897" y="7"/>
                  </a:lnTo>
                  <a:lnTo>
                    <a:pt x="899" y="7"/>
                  </a:lnTo>
                  <a:lnTo>
                    <a:pt x="922" y="3"/>
                  </a:lnTo>
                  <a:lnTo>
                    <a:pt x="970" y="0"/>
                  </a:lnTo>
                  <a:lnTo>
                    <a:pt x="1177" y="0"/>
                  </a:lnTo>
                  <a:lnTo>
                    <a:pt x="1177" y="12"/>
                  </a:lnTo>
                  <a:lnTo>
                    <a:pt x="1019" y="12"/>
                  </a:lnTo>
                  <a:lnTo>
                    <a:pt x="994" y="13"/>
                  </a:lnTo>
                  <a:lnTo>
                    <a:pt x="970" y="13"/>
                  </a:lnTo>
                  <a:lnTo>
                    <a:pt x="922" y="16"/>
                  </a:lnTo>
                  <a:lnTo>
                    <a:pt x="922" y="15"/>
                  </a:lnTo>
                  <a:lnTo>
                    <a:pt x="900" y="19"/>
                  </a:lnTo>
                  <a:lnTo>
                    <a:pt x="854" y="31"/>
                  </a:lnTo>
                  <a:lnTo>
                    <a:pt x="807" y="52"/>
                  </a:lnTo>
                  <a:lnTo>
                    <a:pt x="784" y="67"/>
                  </a:lnTo>
                  <a:lnTo>
                    <a:pt x="761" y="85"/>
                  </a:lnTo>
                  <a:lnTo>
                    <a:pt x="761" y="83"/>
                  </a:lnTo>
                  <a:lnTo>
                    <a:pt x="739" y="104"/>
                  </a:lnTo>
                  <a:lnTo>
                    <a:pt x="737" y="108"/>
                  </a:lnTo>
                  <a:lnTo>
                    <a:pt x="715" y="131"/>
                  </a:lnTo>
                  <a:lnTo>
                    <a:pt x="713" y="135"/>
                  </a:lnTo>
                  <a:lnTo>
                    <a:pt x="712" y="136"/>
                  </a:lnTo>
                  <a:lnTo>
                    <a:pt x="690" y="162"/>
                  </a:lnTo>
                  <a:lnTo>
                    <a:pt x="685" y="166"/>
                  </a:lnTo>
                  <a:lnTo>
                    <a:pt x="687" y="166"/>
                  </a:lnTo>
                  <a:lnTo>
                    <a:pt x="667" y="194"/>
                  </a:lnTo>
                  <a:lnTo>
                    <a:pt x="663" y="200"/>
                  </a:lnTo>
                  <a:lnTo>
                    <a:pt x="644" y="231"/>
                  </a:lnTo>
                  <a:lnTo>
                    <a:pt x="641" y="234"/>
                  </a:lnTo>
                  <a:lnTo>
                    <a:pt x="644" y="233"/>
                  </a:lnTo>
                  <a:lnTo>
                    <a:pt x="639" y="239"/>
                  </a:lnTo>
                  <a:lnTo>
                    <a:pt x="620" y="274"/>
                  </a:lnTo>
                  <a:lnTo>
                    <a:pt x="618" y="277"/>
                  </a:lnTo>
                  <a:lnTo>
                    <a:pt x="620" y="276"/>
                  </a:lnTo>
                  <a:lnTo>
                    <a:pt x="615" y="282"/>
                  </a:lnTo>
                  <a:lnTo>
                    <a:pt x="596" y="322"/>
                  </a:lnTo>
                  <a:lnTo>
                    <a:pt x="592" y="331"/>
                  </a:lnTo>
                  <a:lnTo>
                    <a:pt x="572" y="372"/>
                  </a:lnTo>
                  <a:lnTo>
                    <a:pt x="525" y="488"/>
                  </a:lnTo>
                  <a:lnTo>
                    <a:pt x="501" y="549"/>
                  </a:lnTo>
                  <a:lnTo>
                    <a:pt x="430" y="744"/>
                  </a:lnTo>
                  <a:lnTo>
                    <a:pt x="406" y="807"/>
                  </a:lnTo>
                  <a:lnTo>
                    <a:pt x="393" y="836"/>
                  </a:lnTo>
                  <a:lnTo>
                    <a:pt x="383" y="866"/>
                  </a:lnTo>
                  <a:lnTo>
                    <a:pt x="374" y="884"/>
                  </a:lnTo>
                  <a:lnTo>
                    <a:pt x="359" y="918"/>
                  </a:lnTo>
                  <a:lnTo>
                    <a:pt x="346" y="943"/>
                  </a:lnTo>
                  <a:lnTo>
                    <a:pt x="335" y="962"/>
                  </a:lnTo>
                  <a:lnTo>
                    <a:pt x="332" y="965"/>
                  </a:lnTo>
                  <a:lnTo>
                    <a:pt x="335" y="964"/>
                  </a:lnTo>
                  <a:lnTo>
                    <a:pt x="322" y="983"/>
                  </a:lnTo>
                  <a:lnTo>
                    <a:pt x="312" y="998"/>
                  </a:lnTo>
                  <a:lnTo>
                    <a:pt x="310" y="998"/>
                  </a:lnTo>
                  <a:lnTo>
                    <a:pt x="307" y="999"/>
                  </a:lnTo>
                  <a:lnTo>
                    <a:pt x="306" y="999"/>
                  </a:lnTo>
                  <a:lnTo>
                    <a:pt x="306" y="1001"/>
                  </a:lnTo>
                  <a:lnTo>
                    <a:pt x="295" y="1010"/>
                  </a:lnTo>
                  <a:lnTo>
                    <a:pt x="286" y="1016"/>
                  </a:lnTo>
                  <a:lnTo>
                    <a:pt x="283" y="1016"/>
                  </a:lnTo>
                  <a:lnTo>
                    <a:pt x="272" y="1019"/>
                  </a:lnTo>
                  <a:lnTo>
                    <a:pt x="277" y="1019"/>
                  </a:lnTo>
                  <a:lnTo>
                    <a:pt x="267" y="1020"/>
                  </a:lnTo>
                  <a:lnTo>
                    <a:pt x="260" y="1020"/>
                  </a:lnTo>
                  <a:lnTo>
                    <a:pt x="248" y="1014"/>
                  </a:lnTo>
                  <a:lnTo>
                    <a:pt x="239" y="1008"/>
                  </a:lnTo>
                  <a:lnTo>
                    <a:pt x="237" y="1007"/>
                  </a:lnTo>
                  <a:lnTo>
                    <a:pt x="237" y="1005"/>
                  </a:lnTo>
                  <a:lnTo>
                    <a:pt x="231" y="996"/>
                  </a:lnTo>
                  <a:lnTo>
                    <a:pt x="223" y="987"/>
                  </a:lnTo>
                  <a:lnTo>
                    <a:pt x="223" y="986"/>
                  </a:lnTo>
                  <a:lnTo>
                    <a:pt x="214" y="971"/>
                  </a:lnTo>
                  <a:lnTo>
                    <a:pt x="209" y="967"/>
                  </a:lnTo>
                  <a:lnTo>
                    <a:pt x="203" y="952"/>
                  </a:lnTo>
                  <a:lnTo>
                    <a:pt x="205" y="955"/>
                  </a:lnTo>
                  <a:lnTo>
                    <a:pt x="197" y="933"/>
                  </a:lnTo>
                  <a:lnTo>
                    <a:pt x="189" y="909"/>
                  </a:lnTo>
                  <a:lnTo>
                    <a:pt x="180" y="884"/>
                  </a:lnTo>
                  <a:lnTo>
                    <a:pt x="180" y="882"/>
                  </a:lnTo>
                  <a:lnTo>
                    <a:pt x="174" y="850"/>
                  </a:lnTo>
                  <a:lnTo>
                    <a:pt x="165" y="820"/>
                  </a:lnTo>
                  <a:lnTo>
                    <a:pt x="156" y="783"/>
                  </a:lnTo>
                  <a:lnTo>
                    <a:pt x="150" y="746"/>
                  </a:lnTo>
                  <a:lnTo>
                    <a:pt x="141" y="704"/>
                  </a:lnTo>
                  <a:lnTo>
                    <a:pt x="132" y="657"/>
                  </a:lnTo>
                  <a:lnTo>
                    <a:pt x="132" y="648"/>
                  </a:lnTo>
                  <a:lnTo>
                    <a:pt x="119" y="577"/>
                  </a:lnTo>
                  <a:lnTo>
                    <a:pt x="123" y="600"/>
                  </a:lnTo>
                  <a:lnTo>
                    <a:pt x="108" y="506"/>
                  </a:lnTo>
                  <a:lnTo>
                    <a:pt x="85" y="345"/>
                  </a:lnTo>
                  <a:lnTo>
                    <a:pt x="67" y="222"/>
                  </a:lnTo>
                  <a:lnTo>
                    <a:pt x="61" y="193"/>
                  </a:lnTo>
                  <a:lnTo>
                    <a:pt x="55" y="150"/>
                  </a:lnTo>
                  <a:lnTo>
                    <a:pt x="49" y="117"/>
                  </a:lnTo>
                  <a:lnTo>
                    <a:pt x="43" y="92"/>
                  </a:lnTo>
                  <a:lnTo>
                    <a:pt x="39" y="73"/>
                  </a:lnTo>
                  <a:lnTo>
                    <a:pt x="39" y="68"/>
                  </a:lnTo>
                  <a:lnTo>
                    <a:pt x="33" y="49"/>
                  </a:lnTo>
                  <a:lnTo>
                    <a:pt x="28" y="36"/>
                  </a:lnTo>
                  <a:lnTo>
                    <a:pt x="22" y="22"/>
                  </a:lnTo>
                  <a:lnTo>
                    <a:pt x="24" y="22"/>
                  </a:lnTo>
                  <a:lnTo>
                    <a:pt x="18" y="13"/>
                  </a:lnTo>
                  <a:lnTo>
                    <a:pt x="11" y="6"/>
                  </a:lnTo>
                  <a:lnTo>
                    <a:pt x="6" y="6"/>
                  </a:lnTo>
                  <a:lnTo>
                    <a:pt x="6" y="4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3" name="Freeform 788"/>
            <p:cNvSpPr>
              <a:spLocks noEditPoints="1"/>
            </p:cNvSpPr>
            <p:nvPr/>
          </p:nvSpPr>
          <p:spPr bwMode="auto">
            <a:xfrm>
              <a:off x="6618288" y="4043363"/>
              <a:ext cx="1244600" cy="849313"/>
            </a:xfrm>
            <a:custGeom>
              <a:avLst/>
              <a:gdLst/>
              <a:ahLst/>
              <a:cxnLst>
                <a:cxn ang="0">
                  <a:pos x="555" y="151"/>
                </a:cxn>
                <a:cxn ang="0">
                  <a:pos x="34" y="7"/>
                </a:cxn>
                <a:cxn ang="0">
                  <a:pos x="45" y="24"/>
                </a:cxn>
                <a:cxn ang="0">
                  <a:pos x="55" y="47"/>
                </a:cxn>
                <a:cxn ang="0">
                  <a:pos x="74" y="108"/>
                </a:cxn>
                <a:cxn ang="0">
                  <a:pos x="122" y="286"/>
                </a:cxn>
                <a:cxn ang="0">
                  <a:pos x="146" y="368"/>
                </a:cxn>
                <a:cxn ang="0">
                  <a:pos x="171" y="430"/>
                </a:cxn>
                <a:cxn ang="0">
                  <a:pos x="180" y="454"/>
                </a:cxn>
                <a:cxn ang="0">
                  <a:pos x="193" y="477"/>
                </a:cxn>
                <a:cxn ang="0">
                  <a:pos x="208" y="500"/>
                </a:cxn>
                <a:cxn ang="0">
                  <a:pos x="230" y="519"/>
                </a:cxn>
                <a:cxn ang="0">
                  <a:pos x="261" y="522"/>
                </a:cxn>
                <a:cxn ang="0">
                  <a:pos x="282" y="512"/>
                </a:cxn>
                <a:cxn ang="0">
                  <a:pos x="303" y="492"/>
                </a:cxn>
                <a:cxn ang="0">
                  <a:pos x="313" y="480"/>
                </a:cxn>
                <a:cxn ang="0">
                  <a:pos x="341" y="446"/>
                </a:cxn>
                <a:cxn ang="0">
                  <a:pos x="375" y="396"/>
                </a:cxn>
                <a:cxn ang="0">
                  <a:pos x="489" y="214"/>
                </a:cxn>
                <a:cxn ang="0">
                  <a:pos x="535" y="153"/>
                </a:cxn>
                <a:cxn ang="0">
                  <a:pos x="559" y="123"/>
                </a:cxn>
                <a:cxn ang="0">
                  <a:pos x="612" y="73"/>
                </a:cxn>
                <a:cxn ang="0">
                  <a:pos x="655" y="40"/>
                </a:cxn>
                <a:cxn ang="0">
                  <a:pos x="681" y="30"/>
                </a:cxn>
                <a:cxn ang="0">
                  <a:pos x="706" y="18"/>
                </a:cxn>
                <a:cxn ang="0">
                  <a:pos x="734" y="10"/>
                </a:cxn>
                <a:cxn ang="0">
                  <a:pos x="783" y="0"/>
                </a:cxn>
                <a:cxn ang="0">
                  <a:pos x="737" y="22"/>
                </a:cxn>
                <a:cxn ang="0">
                  <a:pos x="713" y="28"/>
                </a:cxn>
                <a:cxn ang="0">
                  <a:pos x="693" y="37"/>
                </a:cxn>
                <a:cxn ang="0">
                  <a:pos x="666" y="50"/>
                </a:cxn>
                <a:cxn ang="0">
                  <a:pos x="621" y="82"/>
                </a:cxn>
                <a:cxn ang="0">
                  <a:pos x="598" y="104"/>
                </a:cxn>
                <a:cxn ang="0">
                  <a:pos x="570" y="132"/>
                </a:cxn>
                <a:cxn ang="0">
                  <a:pos x="544" y="160"/>
                </a:cxn>
                <a:cxn ang="0">
                  <a:pos x="504" y="215"/>
                </a:cxn>
                <a:cxn ang="0">
                  <a:pos x="457" y="288"/>
                </a:cxn>
                <a:cxn ang="0">
                  <a:pos x="362" y="440"/>
                </a:cxn>
                <a:cxn ang="0">
                  <a:pos x="338" y="471"/>
                </a:cxn>
                <a:cxn ang="0">
                  <a:pos x="325" y="488"/>
                </a:cxn>
                <a:cxn ang="0">
                  <a:pos x="310" y="503"/>
                </a:cxn>
                <a:cxn ang="0">
                  <a:pos x="286" y="523"/>
                </a:cxn>
                <a:cxn ang="0">
                  <a:pos x="245" y="535"/>
                </a:cxn>
                <a:cxn ang="0">
                  <a:pos x="229" y="531"/>
                </a:cxn>
                <a:cxn ang="0">
                  <a:pos x="217" y="526"/>
                </a:cxn>
                <a:cxn ang="0">
                  <a:pos x="206" y="519"/>
                </a:cxn>
                <a:cxn ang="0">
                  <a:pos x="181" y="483"/>
                </a:cxn>
                <a:cxn ang="0">
                  <a:pos x="166" y="455"/>
                </a:cxn>
                <a:cxn ang="0">
                  <a:pos x="157" y="430"/>
                </a:cxn>
                <a:cxn ang="0">
                  <a:pos x="143" y="396"/>
                </a:cxn>
                <a:cxn ang="0">
                  <a:pos x="123" y="329"/>
                </a:cxn>
                <a:cxn ang="0">
                  <a:pos x="110" y="289"/>
                </a:cxn>
                <a:cxn ang="0">
                  <a:pos x="62" y="111"/>
                </a:cxn>
                <a:cxn ang="0">
                  <a:pos x="45" y="52"/>
                </a:cxn>
                <a:cxn ang="0">
                  <a:pos x="37" y="39"/>
                </a:cxn>
                <a:cxn ang="0">
                  <a:pos x="19" y="10"/>
                </a:cxn>
                <a:cxn ang="0">
                  <a:pos x="12" y="6"/>
                </a:cxn>
                <a:cxn ang="0">
                  <a:pos x="2" y="6"/>
                </a:cxn>
              </a:cxnLst>
              <a:rect l="0" t="0" r="r" b="b"/>
              <a:pathLst>
                <a:path w="784" h="535">
                  <a:moveTo>
                    <a:pt x="555" y="151"/>
                  </a:moveTo>
                  <a:lnTo>
                    <a:pt x="552" y="154"/>
                  </a:lnTo>
                  <a:lnTo>
                    <a:pt x="555" y="151"/>
                  </a:lnTo>
                  <a:close/>
                  <a:moveTo>
                    <a:pt x="0" y="0"/>
                  </a:moveTo>
                  <a:lnTo>
                    <a:pt x="27" y="0"/>
                  </a:lnTo>
                  <a:lnTo>
                    <a:pt x="34" y="7"/>
                  </a:lnTo>
                  <a:lnTo>
                    <a:pt x="40" y="16"/>
                  </a:lnTo>
                  <a:lnTo>
                    <a:pt x="45" y="22"/>
                  </a:lnTo>
                  <a:lnTo>
                    <a:pt x="45" y="24"/>
                  </a:lnTo>
                  <a:lnTo>
                    <a:pt x="49" y="34"/>
                  </a:lnTo>
                  <a:lnTo>
                    <a:pt x="57" y="49"/>
                  </a:lnTo>
                  <a:lnTo>
                    <a:pt x="55" y="47"/>
                  </a:lnTo>
                  <a:lnTo>
                    <a:pt x="60" y="61"/>
                  </a:lnTo>
                  <a:lnTo>
                    <a:pt x="65" y="80"/>
                  </a:lnTo>
                  <a:lnTo>
                    <a:pt x="74" y="108"/>
                  </a:lnTo>
                  <a:lnTo>
                    <a:pt x="80" y="128"/>
                  </a:lnTo>
                  <a:lnTo>
                    <a:pt x="98" y="197"/>
                  </a:lnTo>
                  <a:lnTo>
                    <a:pt x="122" y="286"/>
                  </a:lnTo>
                  <a:lnTo>
                    <a:pt x="135" y="325"/>
                  </a:lnTo>
                  <a:lnTo>
                    <a:pt x="141" y="350"/>
                  </a:lnTo>
                  <a:lnTo>
                    <a:pt x="146" y="368"/>
                  </a:lnTo>
                  <a:lnTo>
                    <a:pt x="154" y="391"/>
                  </a:lnTo>
                  <a:lnTo>
                    <a:pt x="160" y="409"/>
                  </a:lnTo>
                  <a:lnTo>
                    <a:pt x="171" y="430"/>
                  </a:lnTo>
                  <a:lnTo>
                    <a:pt x="171" y="434"/>
                  </a:lnTo>
                  <a:lnTo>
                    <a:pt x="178" y="449"/>
                  </a:lnTo>
                  <a:lnTo>
                    <a:pt x="180" y="454"/>
                  </a:lnTo>
                  <a:lnTo>
                    <a:pt x="178" y="451"/>
                  </a:lnTo>
                  <a:lnTo>
                    <a:pt x="184" y="464"/>
                  </a:lnTo>
                  <a:lnTo>
                    <a:pt x="193" y="477"/>
                  </a:lnTo>
                  <a:lnTo>
                    <a:pt x="194" y="479"/>
                  </a:lnTo>
                  <a:lnTo>
                    <a:pt x="194" y="482"/>
                  </a:lnTo>
                  <a:lnTo>
                    <a:pt x="208" y="500"/>
                  </a:lnTo>
                  <a:lnTo>
                    <a:pt x="217" y="510"/>
                  </a:lnTo>
                  <a:lnTo>
                    <a:pt x="224" y="516"/>
                  </a:lnTo>
                  <a:lnTo>
                    <a:pt x="230" y="519"/>
                  </a:lnTo>
                  <a:lnTo>
                    <a:pt x="239" y="520"/>
                  </a:lnTo>
                  <a:lnTo>
                    <a:pt x="245" y="522"/>
                  </a:lnTo>
                  <a:lnTo>
                    <a:pt x="261" y="522"/>
                  </a:lnTo>
                  <a:lnTo>
                    <a:pt x="276" y="514"/>
                  </a:lnTo>
                  <a:lnTo>
                    <a:pt x="277" y="513"/>
                  </a:lnTo>
                  <a:lnTo>
                    <a:pt x="282" y="512"/>
                  </a:lnTo>
                  <a:lnTo>
                    <a:pt x="300" y="494"/>
                  </a:lnTo>
                  <a:lnTo>
                    <a:pt x="301" y="494"/>
                  </a:lnTo>
                  <a:lnTo>
                    <a:pt x="303" y="492"/>
                  </a:lnTo>
                  <a:lnTo>
                    <a:pt x="306" y="491"/>
                  </a:lnTo>
                  <a:lnTo>
                    <a:pt x="315" y="480"/>
                  </a:lnTo>
                  <a:lnTo>
                    <a:pt x="313" y="480"/>
                  </a:lnTo>
                  <a:lnTo>
                    <a:pt x="315" y="479"/>
                  </a:lnTo>
                  <a:lnTo>
                    <a:pt x="328" y="464"/>
                  </a:lnTo>
                  <a:lnTo>
                    <a:pt x="341" y="446"/>
                  </a:lnTo>
                  <a:lnTo>
                    <a:pt x="352" y="433"/>
                  </a:lnTo>
                  <a:lnTo>
                    <a:pt x="369" y="405"/>
                  </a:lnTo>
                  <a:lnTo>
                    <a:pt x="375" y="396"/>
                  </a:lnTo>
                  <a:lnTo>
                    <a:pt x="446" y="280"/>
                  </a:lnTo>
                  <a:lnTo>
                    <a:pt x="470" y="243"/>
                  </a:lnTo>
                  <a:lnTo>
                    <a:pt x="489" y="214"/>
                  </a:lnTo>
                  <a:lnTo>
                    <a:pt x="494" y="208"/>
                  </a:lnTo>
                  <a:lnTo>
                    <a:pt x="513" y="182"/>
                  </a:lnTo>
                  <a:lnTo>
                    <a:pt x="535" y="153"/>
                  </a:lnTo>
                  <a:lnTo>
                    <a:pt x="535" y="151"/>
                  </a:lnTo>
                  <a:lnTo>
                    <a:pt x="541" y="145"/>
                  </a:lnTo>
                  <a:lnTo>
                    <a:pt x="559" y="123"/>
                  </a:lnTo>
                  <a:lnTo>
                    <a:pt x="589" y="93"/>
                  </a:lnTo>
                  <a:lnTo>
                    <a:pt x="607" y="79"/>
                  </a:lnTo>
                  <a:lnTo>
                    <a:pt x="612" y="73"/>
                  </a:lnTo>
                  <a:lnTo>
                    <a:pt x="614" y="73"/>
                  </a:lnTo>
                  <a:lnTo>
                    <a:pt x="655" y="42"/>
                  </a:lnTo>
                  <a:lnTo>
                    <a:pt x="655" y="40"/>
                  </a:lnTo>
                  <a:lnTo>
                    <a:pt x="657" y="40"/>
                  </a:lnTo>
                  <a:lnTo>
                    <a:pt x="663" y="39"/>
                  </a:lnTo>
                  <a:lnTo>
                    <a:pt x="681" y="30"/>
                  </a:lnTo>
                  <a:lnTo>
                    <a:pt x="682" y="28"/>
                  </a:lnTo>
                  <a:lnTo>
                    <a:pt x="687" y="27"/>
                  </a:lnTo>
                  <a:lnTo>
                    <a:pt x="706" y="18"/>
                  </a:lnTo>
                  <a:lnTo>
                    <a:pt x="710" y="16"/>
                  </a:lnTo>
                  <a:lnTo>
                    <a:pt x="733" y="10"/>
                  </a:lnTo>
                  <a:lnTo>
                    <a:pt x="734" y="10"/>
                  </a:lnTo>
                  <a:lnTo>
                    <a:pt x="758" y="4"/>
                  </a:lnTo>
                  <a:lnTo>
                    <a:pt x="759" y="4"/>
                  </a:lnTo>
                  <a:lnTo>
                    <a:pt x="783" y="0"/>
                  </a:lnTo>
                  <a:lnTo>
                    <a:pt x="784" y="12"/>
                  </a:lnTo>
                  <a:lnTo>
                    <a:pt x="761" y="16"/>
                  </a:lnTo>
                  <a:lnTo>
                    <a:pt x="737" y="22"/>
                  </a:lnTo>
                  <a:lnTo>
                    <a:pt x="734" y="24"/>
                  </a:lnTo>
                  <a:lnTo>
                    <a:pt x="734" y="22"/>
                  </a:lnTo>
                  <a:lnTo>
                    <a:pt x="713" y="28"/>
                  </a:lnTo>
                  <a:lnTo>
                    <a:pt x="710" y="30"/>
                  </a:lnTo>
                  <a:lnTo>
                    <a:pt x="691" y="39"/>
                  </a:lnTo>
                  <a:lnTo>
                    <a:pt x="693" y="37"/>
                  </a:lnTo>
                  <a:lnTo>
                    <a:pt x="687" y="40"/>
                  </a:lnTo>
                  <a:lnTo>
                    <a:pt x="667" y="50"/>
                  </a:lnTo>
                  <a:lnTo>
                    <a:pt x="666" y="50"/>
                  </a:lnTo>
                  <a:lnTo>
                    <a:pt x="663" y="52"/>
                  </a:lnTo>
                  <a:lnTo>
                    <a:pt x="621" y="83"/>
                  </a:lnTo>
                  <a:lnTo>
                    <a:pt x="621" y="82"/>
                  </a:lnTo>
                  <a:lnTo>
                    <a:pt x="611" y="92"/>
                  </a:lnTo>
                  <a:lnTo>
                    <a:pt x="615" y="89"/>
                  </a:lnTo>
                  <a:lnTo>
                    <a:pt x="598" y="104"/>
                  </a:lnTo>
                  <a:lnTo>
                    <a:pt x="598" y="102"/>
                  </a:lnTo>
                  <a:lnTo>
                    <a:pt x="568" y="132"/>
                  </a:lnTo>
                  <a:lnTo>
                    <a:pt x="570" y="132"/>
                  </a:lnTo>
                  <a:lnTo>
                    <a:pt x="553" y="153"/>
                  </a:lnTo>
                  <a:lnTo>
                    <a:pt x="550" y="154"/>
                  </a:lnTo>
                  <a:lnTo>
                    <a:pt x="544" y="160"/>
                  </a:lnTo>
                  <a:lnTo>
                    <a:pt x="546" y="160"/>
                  </a:lnTo>
                  <a:lnTo>
                    <a:pt x="524" y="190"/>
                  </a:lnTo>
                  <a:lnTo>
                    <a:pt x="504" y="215"/>
                  </a:lnTo>
                  <a:lnTo>
                    <a:pt x="500" y="221"/>
                  </a:lnTo>
                  <a:lnTo>
                    <a:pt x="481" y="251"/>
                  </a:lnTo>
                  <a:lnTo>
                    <a:pt x="457" y="288"/>
                  </a:lnTo>
                  <a:lnTo>
                    <a:pt x="386" y="403"/>
                  </a:lnTo>
                  <a:lnTo>
                    <a:pt x="380" y="412"/>
                  </a:lnTo>
                  <a:lnTo>
                    <a:pt x="362" y="440"/>
                  </a:lnTo>
                  <a:lnTo>
                    <a:pt x="352" y="454"/>
                  </a:lnTo>
                  <a:lnTo>
                    <a:pt x="338" y="473"/>
                  </a:lnTo>
                  <a:lnTo>
                    <a:pt x="338" y="471"/>
                  </a:lnTo>
                  <a:lnTo>
                    <a:pt x="337" y="473"/>
                  </a:lnTo>
                  <a:lnTo>
                    <a:pt x="323" y="488"/>
                  </a:lnTo>
                  <a:lnTo>
                    <a:pt x="325" y="488"/>
                  </a:lnTo>
                  <a:lnTo>
                    <a:pt x="315" y="501"/>
                  </a:lnTo>
                  <a:lnTo>
                    <a:pt x="313" y="501"/>
                  </a:lnTo>
                  <a:lnTo>
                    <a:pt x="310" y="503"/>
                  </a:lnTo>
                  <a:lnTo>
                    <a:pt x="309" y="504"/>
                  </a:lnTo>
                  <a:lnTo>
                    <a:pt x="288" y="523"/>
                  </a:lnTo>
                  <a:lnTo>
                    <a:pt x="286" y="523"/>
                  </a:lnTo>
                  <a:lnTo>
                    <a:pt x="282" y="525"/>
                  </a:lnTo>
                  <a:lnTo>
                    <a:pt x="261" y="535"/>
                  </a:lnTo>
                  <a:lnTo>
                    <a:pt x="245" y="535"/>
                  </a:lnTo>
                  <a:lnTo>
                    <a:pt x="242" y="534"/>
                  </a:lnTo>
                  <a:lnTo>
                    <a:pt x="236" y="532"/>
                  </a:lnTo>
                  <a:lnTo>
                    <a:pt x="229" y="531"/>
                  </a:lnTo>
                  <a:lnTo>
                    <a:pt x="226" y="531"/>
                  </a:lnTo>
                  <a:lnTo>
                    <a:pt x="214" y="525"/>
                  </a:lnTo>
                  <a:lnTo>
                    <a:pt x="217" y="526"/>
                  </a:lnTo>
                  <a:lnTo>
                    <a:pt x="208" y="520"/>
                  </a:lnTo>
                  <a:lnTo>
                    <a:pt x="205" y="519"/>
                  </a:lnTo>
                  <a:lnTo>
                    <a:pt x="206" y="519"/>
                  </a:lnTo>
                  <a:lnTo>
                    <a:pt x="197" y="509"/>
                  </a:lnTo>
                  <a:lnTo>
                    <a:pt x="183" y="486"/>
                  </a:lnTo>
                  <a:lnTo>
                    <a:pt x="181" y="483"/>
                  </a:lnTo>
                  <a:lnTo>
                    <a:pt x="174" y="471"/>
                  </a:lnTo>
                  <a:lnTo>
                    <a:pt x="172" y="470"/>
                  </a:lnTo>
                  <a:lnTo>
                    <a:pt x="166" y="455"/>
                  </a:lnTo>
                  <a:lnTo>
                    <a:pt x="168" y="455"/>
                  </a:lnTo>
                  <a:lnTo>
                    <a:pt x="157" y="434"/>
                  </a:lnTo>
                  <a:lnTo>
                    <a:pt x="157" y="430"/>
                  </a:lnTo>
                  <a:lnTo>
                    <a:pt x="150" y="415"/>
                  </a:lnTo>
                  <a:lnTo>
                    <a:pt x="148" y="414"/>
                  </a:lnTo>
                  <a:lnTo>
                    <a:pt x="143" y="396"/>
                  </a:lnTo>
                  <a:lnTo>
                    <a:pt x="134" y="372"/>
                  </a:lnTo>
                  <a:lnTo>
                    <a:pt x="134" y="371"/>
                  </a:lnTo>
                  <a:lnTo>
                    <a:pt x="123" y="329"/>
                  </a:lnTo>
                  <a:lnTo>
                    <a:pt x="110" y="291"/>
                  </a:lnTo>
                  <a:lnTo>
                    <a:pt x="111" y="292"/>
                  </a:lnTo>
                  <a:lnTo>
                    <a:pt x="110" y="289"/>
                  </a:lnTo>
                  <a:lnTo>
                    <a:pt x="86" y="200"/>
                  </a:lnTo>
                  <a:lnTo>
                    <a:pt x="68" y="131"/>
                  </a:lnTo>
                  <a:lnTo>
                    <a:pt x="62" y="111"/>
                  </a:lnTo>
                  <a:lnTo>
                    <a:pt x="54" y="83"/>
                  </a:lnTo>
                  <a:lnTo>
                    <a:pt x="43" y="52"/>
                  </a:lnTo>
                  <a:lnTo>
                    <a:pt x="45" y="52"/>
                  </a:lnTo>
                  <a:lnTo>
                    <a:pt x="39" y="40"/>
                  </a:lnTo>
                  <a:lnTo>
                    <a:pt x="39" y="43"/>
                  </a:lnTo>
                  <a:lnTo>
                    <a:pt x="37" y="39"/>
                  </a:lnTo>
                  <a:lnTo>
                    <a:pt x="33" y="28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4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4" name="Rectangle 789"/>
            <p:cNvSpPr>
              <a:spLocks noChangeArrowheads="1"/>
            </p:cNvSpPr>
            <p:nvPr/>
          </p:nvSpPr>
          <p:spPr bwMode="auto">
            <a:xfrm>
              <a:off x="8470900" y="4043363"/>
              <a:ext cx="15875" cy="11113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5" name="Freeform 790"/>
            <p:cNvSpPr>
              <a:spLocks noEditPoints="1"/>
            </p:cNvSpPr>
            <p:nvPr/>
          </p:nvSpPr>
          <p:spPr bwMode="auto">
            <a:xfrm>
              <a:off x="6618288" y="4043363"/>
              <a:ext cx="1868488" cy="793750"/>
            </a:xfrm>
            <a:custGeom>
              <a:avLst/>
              <a:gdLst/>
              <a:ahLst/>
              <a:cxnLst>
                <a:cxn ang="0">
                  <a:pos x="223" y="457"/>
                </a:cxn>
                <a:cxn ang="0">
                  <a:pos x="181" y="394"/>
                </a:cxn>
                <a:cxn ang="0">
                  <a:pos x="34" y="3"/>
                </a:cxn>
                <a:cxn ang="0">
                  <a:pos x="58" y="34"/>
                </a:cxn>
                <a:cxn ang="0">
                  <a:pos x="71" y="67"/>
                </a:cxn>
                <a:cxn ang="0">
                  <a:pos x="82" y="96"/>
                </a:cxn>
                <a:cxn ang="0">
                  <a:pos x="143" y="271"/>
                </a:cxn>
                <a:cxn ang="0">
                  <a:pos x="169" y="338"/>
                </a:cxn>
                <a:cxn ang="0">
                  <a:pos x="190" y="381"/>
                </a:cxn>
                <a:cxn ang="0">
                  <a:pos x="205" y="409"/>
                </a:cxn>
                <a:cxn ang="0">
                  <a:pos x="217" y="431"/>
                </a:cxn>
                <a:cxn ang="0">
                  <a:pos x="237" y="452"/>
                </a:cxn>
                <a:cxn ang="0">
                  <a:pos x="260" y="473"/>
                </a:cxn>
                <a:cxn ang="0">
                  <a:pos x="273" y="480"/>
                </a:cxn>
                <a:cxn ang="0">
                  <a:pos x="295" y="486"/>
                </a:cxn>
                <a:cxn ang="0">
                  <a:pos x="331" y="480"/>
                </a:cxn>
                <a:cxn ang="0">
                  <a:pos x="366" y="461"/>
                </a:cxn>
                <a:cxn ang="0">
                  <a:pos x="423" y="409"/>
                </a:cxn>
                <a:cxn ang="0">
                  <a:pos x="541" y="270"/>
                </a:cxn>
                <a:cxn ang="0">
                  <a:pos x="684" y="122"/>
                </a:cxn>
                <a:cxn ang="0">
                  <a:pos x="709" y="102"/>
                </a:cxn>
                <a:cxn ang="0">
                  <a:pos x="807" y="37"/>
                </a:cxn>
                <a:cxn ang="0">
                  <a:pos x="853" y="19"/>
                </a:cxn>
                <a:cxn ang="0">
                  <a:pos x="925" y="3"/>
                </a:cxn>
                <a:cxn ang="0">
                  <a:pos x="1177" y="0"/>
                </a:cxn>
                <a:cxn ang="0">
                  <a:pos x="1022" y="9"/>
                </a:cxn>
                <a:cxn ang="0">
                  <a:pos x="973" y="9"/>
                </a:cxn>
                <a:cxn ang="0">
                  <a:pos x="949" y="15"/>
                </a:cxn>
                <a:cxn ang="0">
                  <a:pos x="903" y="19"/>
                </a:cxn>
                <a:cxn ang="0">
                  <a:pos x="810" y="50"/>
                </a:cxn>
                <a:cxn ang="0">
                  <a:pos x="693" y="132"/>
                </a:cxn>
                <a:cxn ang="0">
                  <a:pos x="574" y="251"/>
                </a:cxn>
                <a:cxn ang="0">
                  <a:pos x="528" y="308"/>
                </a:cxn>
                <a:cxn ang="0">
                  <a:pos x="455" y="393"/>
                </a:cxn>
                <a:cxn ang="0">
                  <a:pos x="399" y="452"/>
                </a:cxn>
                <a:cxn ang="0">
                  <a:pos x="374" y="471"/>
                </a:cxn>
                <a:cxn ang="0">
                  <a:pos x="346" y="488"/>
                </a:cxn>
                <a:cxn ang="0">
                  <a:pos x="334" y="492"/>
                </a:cxn>
                <a:cxn ang="0">
                  <a:pos x="320" y="498"/>
                </a:cxn>
                <a:cxn ang="0">
                  <a:pos x="294" y="498"/>
                </a:cxn>
                <a:cxn ang="0">
                  <a:pos x="280" y="498"/>
                </a:cxn>
                <a:cxn ang="0">
                  <a:pos x="273" y="495"/>
                </a:cxn>
                <a:cxn ang="0">
                  <a:pos x="243" y="477"/>
                </a:cxn>
                <a:cxn ang="0">
                  <a:pos x="206" y="439"/>
                </a:cxn>
                <a:cxn ang="0">
                  <a:pos x="197" y="421"/>
                </a:cxn>
                <a:cxn ang="0">
                  <a:pos x="181" y="394"/>
                </a:cxn>
                <a:cxn ang="0">
                  <a:pos x="171" y="368"/>
                </a:cxn>
                <a:cxn ang="0">
                  <a:pos x="157" y="342"/>
                </a:cxn>
                <a:cxn ang="0">
                  <a:pos x="131" y="276"/>
                </a:cxn>
                <a:cxn ang="0">
                  <a:pos x="70" y="101"/>
                </a:cxn>
                <a:cxn ang="0">
                  <a:pos x="51" y="53"/>
                </a:cxn>
                <a:cxn ang="0">
                  <a:pos x="43" y="34"/>
                </a:cxn>
                <a:cxn ang="0">
                  <a:pos x="21" y="9"/>
                </a:cxn>
                <a:cxn ang="0">
                  <a:pos x="14" y="7"/>
                </a:cxn>
              </a:cxnLst>
              <a:rect l="0" t="0" r="r" b="b"/>
              <a:pathLst>
                <a:path w="1177" h="500">
                  <a:moveTo>
                    <a:pt x="223" y="457"/>
                  </a:moveTo>
                  <a:lnTo>
                    <a:pt x="227" y="461"/>
                  </a:lnTo>
                  <a:lnTo>
                    <a:pt x="223" y="457"/>
                  </a:lnTo>
                  <a:close/>
                  <a:moveTo>
                    <a:pt x="181" y="394"/>
                  </a:moveTo>
                  <a:lnTo>
                    <a:pt x="183" y="397"/>
                  </a:lnTo>
                  <a:lnTo>
                    <a:pt x="181" y="394"/>
                  </a:lnTo>
                  <a:close/>
                  <a:moveTo>
                    <a:pt x="0" y="0"/>
                  </a:moveTo>
                  <a:lnTo>
                    <a:pt x="30" y="0"/>
                  </a:lnTo>
                  <a:lnTo>
                    <a:pt x="34" y="3"/>
                  </a:lnTo>
                  <a:lnTo>
                    <a:pt x="48" y="16"/>
                  </a:lnTo>
                  <a:lnTo>
                    <a:pt x="52" y="25"/>
                  </a:lnTo>
                  <a:lnTo>
                    <a:pt x="58" y="34"/>
                  </a:lnTo>
                  <a:lnTo>
                    <a:pt x="58" y="36"/>
                  </a:lnTo>
                  <a:lnTo>
                    <a:pt x="62" y="47"/>
                  </a:lnTo>
                  <a:lnTo>
                    <a:pt x="71" y="67"/>
                  </a:lnTo>
                  <a:lnTo>
                    <a:pt x="67" y="58"/>
                  </a:lnTo>
                  <a:lnTo>
                    <a:pt x="76" y="79"/>
                  </a:lnTo>
                  <a:lnTo>
                    <a:pt x="82" y="96"/>
                  </a:lnTo>
                  <a:lnTo>
                    <a:pt x="100" y="145"/>
                  </a:lnTo>
                  <a:lnTo>
                    <a:pt x="123" y="215"/>
                  </a:lnTo>
                  <a:lnTo>
                    <a:pt x="143" y="271"/>
                  </a:lnTo>
                  <a:lnTo>
                    <a:pt x="147" y="285"/>
                  </a:lnTo>
                  <a:lnTo>
                    <a:pt x="160" y="314"/>
                  </a:lnTo>
                  <a:lnTo>
                    <a:pt x="169" y="338"/>
                  </a:lnTo>
                  <a:lnTo>
                    <a:pt x="171" y="342"/>
                  </a:lnTo>
                  <a:lnTo>
                    <a:pt x="181" y="362"/>
                  </a:lnTo>
                  <a:lnTo>
                    <a:pt x="190" y="381"/>
                  </a:lnTo>
                  <a:lnTo>
                    <a:pt x="186" y="372"/>
                  </a:lnTo>
                  <a:lnTo>
                    <a:pt x="194" y="391"/>
                  </a:lnTo>
                  <a:lnTo>
                    <a:pt x="205" y="409"/>
                  </a:lnTo>
                  <a:lnTo>
                    <a:pt x="214" y="423"/>
                  </a:lnTo>
                  <a:lnTo>
                    <a:pt x="214" y="424"/>
                  </a:lnTo>
                  <a:lnTo>
                    <a:pt x="217" y="431"/>
                  </a:lnTo>
                  <a:lnTo>
                    <a:pt x="233" y="448"/>
                  </a:lnTo>
                  <a:lnTo>
                    <a:pt x="229" y="442"/>
                  </a:lnTo>
                  <a:lnTo>
                    <a:pt x="237" y="452"/>
                  </a:lnTo>
                  <a:lnTo>
                    <a:pt x="236" y="452"/>
                  </a:lnTo>
                  <a:lnTo>
                    <a:pt x="251" y="467"/>
                  </a:lnTo>
                  <a:lnTo>
                    <a:pt x="260" y="473"/>
                  </a:lnTo>
                  <a:lnTo>
                    <a:pt x="266" y="477"/>
                  </a:lnTo>
                  <a:lnTo>
                    <a:pt x="273" y="482"/>
                  </a:lnTo>
                  <a:lnTo>
                    <a:pt x="273" y="480"/>
                  </a:lnTo>
                  <a:lnTo>
                    <a:pt x="283" y="485"/>
                  </a:lnTo>
                  <a:lnTo>
                    <a:pt x="286" y="485"/>
                  </a:lnTo>
                  <a:lnTo>
                    <a:pt x="295" y="486"/>
                  </a:lnTo>
                  <a:lnTo>
                    <a:pt x="309" y="486"/>
                  </a:lnTo>
                  <a:lnTo>
                    <a:pt x="317" y="485"/>
                  </a:lnTo>
                  <a:lnTo>
                    <a:pt x="331" y="480"/>
                  </a:lnTo>
                  <a:lnTo>
                    <a:pt x="341" y="476"/>
                  </a:lnTo>
                  <a:lnTo>
                    <a:pt x="355" y="470"/>
                  </a:lnTo>
                  <a:lnTo>
                    <a:pt x="366" y="461"/>
                  </a:lnTo>
                  <a:lnTo>
                    <a:pt x="375" y="455"/>
                  </a:lnTo>
                  <a:lnTo>
                    <a:pt x="390" y="442"/>
                  </a:lnTo>
                  <a:lnTo>
                    <a:pt x="423" y="409"/>
                  </a:lnTo>
                  <a:lnTo>
                    <a:pt x="446" y="384"/>
                  </a:lnTo>
                  <a:lnTo>
                    <a:pt x="518" y="300"/>
                  </a:lnTo>
                  <a:lnTo>
                    <a:pt x="541" y="270"/>
                  </a:lnTo>
                  <a:lnTo>
                    <a:pt x="565" y="242"/>
                  </a:lnTo>
                  <a:lnTo>
                    <a:pt x="636" y="166"/>
                  </a:lnTo>
                  <a:lnTo>
                    <a:pt x="684" y="122"/>
                  </a:lnTo>
                  <a:lnTo>
                    <a:pt x="685" y="120"/>
                  </a:lnTo>
                  <a:lnTo>
                    <a:pt x="685" y="122"/>
                  </a:lnTo>
                  <a:lnTo>
                    <a:pt x="709" y="102"/>
                  </a:lnTo>
                  <a:lnTo>
                    <a:pt x="756" y="67"/>
                  </a:lnTo>
                  <a:lnTo>
                    <a:pt x="804" y="40"/>
                  </a:lnTo>
                  <a:lnTo>
                    <a:pt x="807" y="37"/>
                  </a:lnTo>
                  <a:lnTo>
                    <a:pt x="805" y="39"/>
                  </a:lnTo>
                  <a:lnTo>
                    <a:pt x="829" y="28"/>
                  </a:lnTo>
                  <a:lnTo>
                    <a:pt x="853" y="19"/>
                  </a:lnTo>
                  <a:lnTo>
                    <a:pt x="900" y="7"/>
                  </a:lnTo>
                  <a:lnTo>
                    <a:pt x="902" y="7"/>
                  </a:lnTo>
                  <a:lnTo>
                    <a:pt x="925" y="3"/>
                  </a:lnTo>
                  <a:lnTo>
                    <a:pt x="949" y="2"/>
                  </a:lnTo>
                  <a:lnTo>
                    <a:pt x="956" y="0"/>
                  </a:lnTo>
                  <a:lnTo>
                    <a:pt x="1177" y="0"/>
                  </a:lnTo>
                  <a:lnTo>
                    <a:pt x="1177" y="7"/>
                  </a:lnTo>
                  <a:lnTo>
                    <a:pt x="1045" y="7"/>
                  </a:lnTo>
                  <a:lnTo>
                    <a:pt x="1022" y="9"/>
                  </a:lnTo>
                  <a:lnTo>
                    <a:pt x="996" y="9"/>
                  </a:lnTo>
                  <a:lnTo>
                    <a:pt x="973" y="10"/>
                  </a:lnTo>
                  <a:lnTo>
                    <a:pt x="973" y="9"/>
                  </a:lnTo>
                  <a:lnTo>
                    <a:pt x="951" y="13"/>
                  </a:lnTo>
                  <a:lnTo>
                    <a:pt x="945" y="15"/>
                  </a:lnTo>
                  <a:lnTo>
                    <a:pt x="949" y="15"/>
                  </a:lnTo>
                  <a:lnTo>
                    <a:pt x="925" y="16"/>
                  </a:lnTo>
                  <a:lnTo>
                    <a:pt x="925" y="15"/>
                  </a:lnTo>
                  <a:lnTo>
                    <a:pt x="903" y="19"/>
                  </a:lnTo>
                  <a:lnTo>
                    <a:pt x="857" y="31"/>
                  </a:lnTo>
                  <a:lnTo>
                    <a:pt x="833" y="40"/>
                  </a:lnTo>
                  <a:lnTo>
                    <a:pt x="810" y="50"/>
                  </a:lnTo>
                  <a:lnTo>
                    <a:pt x="764" y="77"/>
                  </a:lnTo>
                  <a:lnTo>
                    <a:pt x="716" y="113"/>
                  </a:lnTo>
                  <a:lnTo>
                    <a:pt x="693" y="132"/>
                  </a:lnTo>
                  <a:lnTo>
                    <a:pt x="693" y="131"/>
                  </a:lnTo>
                  <a:lnTo>
                    <a:pt x="645" y="175"/>
                  </a:lnTo>
                  <a:lnTo>
                    <a:pt x="574" y="251"/>
                  </a:lnTo>
                  <a:lnTo>
                    <a:pt x="575" y="251"/>
                  </a:lnTo>
                  <a:lnTo>
                    <a:pt x="552" y="279"/>
                  </a:lnTo>
                  <a:lnTo>
                    <a:pt x="528" y="308"/>
                  </a:lnTo>
                  <a:lnTo>
                    <a:pt x="457" y="393"/>
                  </a:lnTo>
                  <a:lnTo>
                    <a:pt x="463" y="385"/>
                  </a:lnTo>
                  <a:lnTo>
                    <a:pt x="455" y="393"/>
                  </a:lnTo>
                  <a:lnTo>
                    <a:pt x="432" y="418"/>
                  </a:lnTo>
                  <a:lnTo>
                    <a:pt x="392" y="458"/>
                  </a:lnTo>
                  <a:lnTo>
                    <a:pt x="399" y="452"/>
                  </a:lnTo>
                  <a:lnTo>
                    <a:pt x="384" y="466"/>
                  </a:lnTo>
                  <a:lnTo>
                    <a:pt x="387" y="463"/>
                  </a:lnTo>
                  <a:lnTo>
                    <a:pt x="374" y="471"/>
                  </a:lnTo>
                  <a:lnTo>
                    <a:pt x="360" y="482"/>
                  </a:lnTo>
                  <a:lnTo>
                    <a:pt x="359" y="482"/>
                  </a:lnTo>
                  <a:lnTo>
                    <a:pt x="346" y="488"/>
                  </a:lnTo>
                  <a:lnTo>
                    <a:pt x="335" y="492"/>
                  </a:lnTo>
                  <a:lnTo>
                    <a:pt x="337" y="491"/>
                  </a:lnTo>
                  <a:lnTo>
                    <a:pt x="334" y="492"/>
                  </a:lnTo>
                  <a:lnTo>
                    <a:pt x="320" y="497"/>
                  </a:lnTo>
                  <a:lnTo>
                    <a:pt x="317" y="498"/>
                  </a:lnTo>
                  <a:lnTo>
                    <a:pt x="320" y="498"/>
                  </a:lnTo>
                  <a:lnTo>
                    <a:pt x="310" y="500"/>
                  </a:lnTo>
                  <a:lnTo>
                    <a:pt x="298" y="500"/>
                  </a:lnTo>
                  <a:lnTo>
                    <a:pt x="294" y="498"/>
                  </a:lnTo>
                  <a:lnTo>
                    <a:pt x="285" y="497"/>
                  </a:lnTo>
                  <a:lnTo>
                    <a:pt x="285" y="498"/>
                  </a:lnTo>
                  <a:lnTo>
                    <a:pt x="280" y="498"/>
                  </a:lnTo>
                  <a:lnTo>
                    <a:pt x="279" y="497"/>
                  </a:lnTo>
                  <a:lnTo>
                    <a:pt x="269" y="492"/>
                  </a:lnTo>
                  <a:lnTo>
                    <a:pt x="273" y="495"/>
                  </a:lnTo>
                  <a:lnTo>
                    <a:pt x="258" y="488"/>
                  </a:lnTo>
                  <a:lnTo>
                    <a:pt x="252" y="483"/>
                  </a:lnTo>
                  <a:lnTo>
                    <a:pt x="243" y="477"/>
                  </a:lnTo>
                  <a:lnTo>
                    <a:pt x="227" y="461"/>
                  </a:lnTo>
                  <a:lnTo>
                    <a:pt x="218" y="451"/>
                  </a:lnTo>
                  <a:lnTo>
                    <a:pt x="206" y="439"/>
                  </a:lnTo>
                  <a:lnTo>
                    <a:pt x="202" y="428"/>
                  </a:lnTo>
                  <a:lnTo>
                    <a:pt x="194" y="417"/>
                  </a:lnTo>
                  <a:lnTo>
                    <a:pt x="197" y="421"/>
                  </a:lnTo>
                  <a:lnTo>
                    <a:pt x="194" y="415"/>
                  </a:lnTo>
                  <a:lnTo>
                    <a:pt x="184" y="397"/>
                  </a:lnTo>
                  <a:lnTo>
                    <a:pt x="181" y="394"/>
                  </a:lnTo>
                  <a:lnTo>
                    <a:pt x="178" y="387"/>
                  </a:lnTo>
                  <a:lnTo>
                    <a:pt x="169" y="368"/>
                  </a:lnTo>
                  <a:lnTo>
                    <a:pt x="171" y="368"/>
                  </a:lnTo>
                  <a:lnTo>
                    <a:pt x="160" y="348"/>
                  </a:lnTo>
                  <a:lnTo>
                    <a:pt x="159" y="347"/>
                  </a:lnTo>
                  <a:lnTo>
                    <a:pt x="157" y="342"/>
                  </a:lnTo>
                  <a:lnTo>
                    <a:pt x="148" y="319"/>
                  </a:lnTo>
                  <a:lnTo>
                    <a:pt x="135" y="289"/>
                  </a:lnTo>
                  <a:lnTo>
                    <a:pt x="131" y="276"/>
                  </a:lnTo>
                  <a:lnTo>
                    <a:pt x="111" y="219"/>
                  </a:lnTo>
                  <a:lnTo>
                    <a:pt x="88" y="150"/>
                  </a:lnTo>
                  <a:lnTo>
                    <a:pt x="70" y="101"/>
                  </a:lnTo>
                  <a:lnTo>
                    <a:pt x="64" y="83"/>
                  </a:lnTo>
                  <a:lnTo>
                    <a:pt x="60" y="73"/>
                  </a:lnTo>
                  <a:lnTo>
                    <a:pt x="51" y="53"/>
                  </a:lnTo>
                  <a:lnTo>
                    <a:pt x="46" y="40"/>
                  </a:lnTo>
                  <a:lnTo>
                    <a:pt x="42" y="33"/>
                  </a:lnTo>
                  <a:lnTo>
                    <a:pt x="43" y="34"/>
                  </a:lnTo>
                  <a:lnTo>
                    <a:pt x="37" y="24"/>
                  </a:lnTo>
                  <a:lnTo>
                    <a:pt x="27" y="13"/>
                  </a:lnTo>
                  <a:lnTo>
                    <a:pt x="21" y="9"/>
                  </a:lnTo>
                  <a:lnTo>
                    <a:pt x="18" y="7"/>
                  </a:lnTo>
                  <a:lnTo>
                    <a:pt x="14" y="6"/>
                  </a:lnTo>
                  <a:lnTo>
                    <a:pt x="14" y="7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6" name="Line 791"/>
            <p:cNvSpPr>
              <a:spLocks noChangeShapeType="1"/>
            </p:cNvSpPr>
            <p:nvPr/>
          </p:nvSpPr>
          <p:spPr bwMode="auto">
            <a:xfrm>
              <a:off x="8320088" y="5954713"/>
              <a:ext cx="1588" cy="1588"/>
            </a:xfrm>
            <a:prstGeom prst="line">
              <a:avLst/>
            </a:prstGeom>
            <a:noFill/>
            <a:ln w="1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7" name="Freeform 792"/>
            <p:cNvSpPr>
              <a:spLocks/>
            </p:cNvSpPr>
            <p:nvPr/>
          </p:nvSpPr>
          <p:spPr bwMode="auto">
            <a:xfrm>
              <a:off x="8418513" y="5929313"/>
              <a:ext cx="114300" cy="1079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39" y="4"/>
                </a:cxn>
                <a:cxn ang="0">
                  <a:pos x="33" y="5"/>
                </a:cxn>
                <a:cxn ang="0">
                  <a:pos x="33" y="8"/>
                </a:cxn>
                <a:cxn ang="0">
                  <a:pos x="34" y="8"/>
                </a:cxn>
                <a:cxn ang="0">
                  <a:pos x="34" y="11"/>
                </a:cxn>
                <a:cxn ang="0">
                  <a:pos x="42" y="22"/>
                </a:cxn>
                <a:cxn ang="0">
                  <a:pos x="48" y="13"/>
                </a:cxn>
                <a:cxn ang="0">
                  <a:pos x="49" y="10"/>
                </a:cxn>
                <a:cxn ang="0">
                  <a:pos x="49" y="5"/>
                </a:cxn>
                <a:cxn ang="0">
                  <a:pos x="48" y="5"/>
                </a:cxn>
                <a:cxn ang="0">
                  <a:pos x="48" y="4"/>
                </a:cxn>
                <a:cxn ang="0">
                  <a:pos x="43" y="4"/>
                </a:cxn>
                <a:cxn ang="0">
                  <a:pos x="43" y="0"/>
                </a:cxn>
                <a:cxn ang="0">
                  <a:pos x="69" y="0"/>
                </a:cxn>
                <a:cxn ang="0">
                  <a:pos x="69" y="4"/>
                </a:cxn>
                <a:cxn ang="0">
                  <a:pos x="66" y="4"/>
                </a:cxn>
                <a:cxn ang="0">
                  <a:pos x="57" y="8"/>
                </a:cxn>
                <a:cxn ang="0">
                  <a:pos x="54" y="11"/>
                </a:cxn>
                <a:cxn ang="0">
                  <a:pos x="51" y="16"/>
                </a:cxn>
                <a:cxn ang="0">
                  <a:pos x="43" y="26"/>
                </a:cxn>
                <a:cxn ang="0">
                  <a:pos x="55" y="48"/>
                </a:cxn>
                <a:cxn ang="0">
                  <a:pos x="58" y="54"/>
                </a:cxn>
                <a:cxn ang="0">
                  <a:pos x="61" y="59"/>
                </a:cxn>
                <a:cxn ang="0">
                  <a:pos x="64" y="62"/>
                </a:cxn>
                <a:cxn ang="0">
                  <a:pos x="67" y="63"/>
                </a:cxn>
                <a:cxn ang="0">
                  <a:pos x="69" y="65"/>
                </a:cxn>
                <a:cxn ang="0">
                  <a:pos x="72" y="65"/>
                </a:cxn>
                <a:cxn ang="0">
                  <a:pos x="72" y="68"/>
                </a:cxn>
                <a:cxn ang="0">
                  <a:pos x="33" y="68"/>
                </a:cxn>
                <a:cxn ang="0">
                  <a:pos x="33" y="65"/>
                </a:cxn>
                <a:cxn ang="0">
                  <a:pos x="36" y="65"/>
                </a:cxn>
                <a:cxn ang="0">
                  <a:pos x="39" y="63"/>
                </a:cxn>
                <a:cxn ang="0">
                  <a:pos x="40" y="62"/>
                </a:cxn>
                <a:cxn ang="0">
                  <a:pos x="37" y="56"/>
                </a:cxn>
                <a:cxn ang="0">
                  <a:pos x="30" y="44"/>
                </a:cxn>
                <a:cxn ang="0">
                  <a:pos x="26" y="51"/>
                </a:cxn>
                <a:cxn ang="0">
                  <a:pos x="24" y="54"/>
                </a:cxn>
                <a:cxn ang="0">
                  <a:pos x="21" y="57"/>
                </a:cxn>
                <a:cxn ang="0">
                  <a:pos x="21" y="63"/>
                </a:cxn>
                <a:cxn ang="0">
                  <a:pos x="23" y="63"/>
                </a:cxn>
                <a:cxn ang="0">
                  <a:pos x="24" y="65"/>
                </a:cxn>
                <a:cxn ang="0">
                  <a:pos x="29" y="65"/>
                </a:cxn>
                <a:cxn ang="0">
                  <a:pos x="29" y="68"/>
                </a:cxn>
                <a:cxn ang="0">
                  <a:pos x="0" y="68"/>
                </a:cxn>
                <a:cxn ang="0">
                  <a:pos x="0" y="65"/>
                </a:cxn>
                <a:cxn ang="0">
                  <a:pos x="3" y="65"/>
                </a:cxn>
                <a:cxn ang="0">
                  <a:pos x="8" y="63"/>
                </a:cxn>
                <a:cxn ang="0">
                  <a:pos x="9" y="62"/>
                </a:cxn>
                <a:cxn ang="0">
                  <a:pos x="14" y="59"/>
                </a:cxn>
                <a:cxn ang="0">
                  <a:pos x="18" y="54"/>
                </a:cxn>
                <a:cxn ang="0">
                  <a:pos x="23" y="48"/>
                </a:cxn>
                <a:cxn ang="0">
                  <a:pos x="29" y="40"/>
                </a:cxn>
                <a:cxn ang="0">
                  <a:pos x="17" y="19"/>
                </a:cxn>
                <a:cxn ang="0">
                  <a:pos x="14" y="14"/>
                </a:cxn>
                <a:cxn ang="0">
                  <a:pos x="12" y="11"/>
                </a:cxn>
                <a:cxn ang="0">
                  <a:pos x="11" y="10"/>
                </a:cxn>
                <a:cxn ang="0">
                  <a:pos x="9" y="7"/>
                </a:cxn>
                <a:cxn ang="0">
                  <a:pos x="6" y="7"/>
                </a:cxn>
                <a:cxn ang="0">
                  <a:pos x="3" y="4"/>
                </a:cxn>
                <a:cxn ang="0">
                  <a:pos x="0" y="4"/>
                </a:cxn>
                <a:cxn ang="0">
                  <a:pos x="0" y="0"/>
                </a:cxn>
              </a:cxnLst>
              <a:rect l="0" t="0" r="r" b="b"/>
              <a:pathLst>
                <a:path w="72" h="68">
                  <a:moveTo>
                    <a:pt x="0" y="0"/>
                  </a:moveTo>
                  <a:lnTo>
                    <a:pt x="39" y="0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4" y="11"/>
                  </a:lnTo>
                  <a:lnTo>
                    <a:pt x="42" y="22"/>
                  </a:lnTo>
                  <a:lnTo>
                    <a:pt x="48" y="13"/>
                  </a:lnTo>
                  <a:lnTo>
                    <a:pt x="49" y="10"/>
                  </a:lnTo>
                  <a:lnTo>
                    <a:pt x="49" y="5"/>
                  </a:lnTo>
                  <a:lnTo>
                    <a:pt x="48" y="5"/>
                  </a:lnTo>
                  <a:lnTo>
                    <a:pt x="48" y="4"/>
                  </a:lnTo>
                  <a:lnTo>
                    <a:pt x="43" y="4"/>
                  </a:lnTo>
                  <a:lnTo>
                    <a:pt x="43" y="0"/>
                  </a:lnTo>
                  <a:lnTo>
                    <a:pt x="69" y="0"/>
                  </a:lnTo>
                  <a:lnTo>
                    <a:pt x="69" y="4"/>
                  </a:lnTo>
                  <a:lnTo>
                    <a:pt x="66" y="4"/>
                  </a:lnTo>
                  <a:lnTo>
                    <a:pt x="57" y="8"/>
                  </a:lnTo>
                  <a:lnTo>
                    <a:pt x="54" y="11"/>
                  </a:lnTo>
                  <a:lnTo>
                    <a:pt x="51" y="16"/>
                  </a:lnTo>
                  <a:lnTo>
                    <a:pt x="43" y="26"/>
                  </a:lnTo>
                  <a:lnTo>
                    <a:pt x="55" y="48"/>
                  </a:lnTo>
                  <a:lnTo>
                    <a:pt x="58" y="54"/>
                  </a:lnTo>
                  <a:lnTo>
                    <a:pt x="61" y="59"/>
                  </a:lnTo>
                  <a:lnTo>
                    <a:pt x="64" y="62"/>
                  </a:lnTo>
                  <a:lnTo>
                    <a:pt x="67" y="63"/>
                  </a:lnTo>
                  <a:lnTo>
                    <a:pt x="69" y="65"/>
                  </a:lnTo>
                  <a:lnTo>
                    <a:pt x="72" y="65"/>
                  </a:lnTo>
                  <a:lnTo>
                    <a:pt x="72" y="68"/>
                  </a:lnTo>
                  <a:lnTo>
                    <a:pt x="33" y="68"/>
                  </a:lnTo>
                  <a:lnTo>
                    <a:pt x="33" y="65"/>
                  </a:lnTo>
                  <a:lnTo>
                    <a:pt x="36" y="65"/>
                  </a:lnTo>
                  <a:lnTo>
                    <a:pt x="39" y="63"/>
                  </a:lnTo>
                  <a:lnTo>
                    <a:pt x="40" y="62"/>
                  </a:lnTo>
                  <a:lnTo>
                    <a:pt x="37" y="56"/>
                  </a:lnTo>
                  <a:lnTo>
                    <a:pt x="30" y="44"/>
                  </a:lnTo>
                  <a:lnTo>
                    <a:pt x="26" y="51"/>
                  </a:lnTo>
                  <a:lnTo>
                    <a:pt x="24" y="54"/>
                  </a:lnTo>
                  <a:lnTo>
                    <a:pt x="21" y="57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5"/>
                  </a:lnTo>
                  <a:lnTo>
                    <a:pt x="29" y="65"/>
                  </a:lnTo>
                  <a:lnTo>
                    <a:pt x="29" y="68"/>
                  </a:lnTo>
                  <a:lnTo>
                    <a:pt x="0" y="68"/>
                  </a:lnTo>
                  <a:lnTo>
                    <a:pt x="0" y="65"/>
                  </a:lnTo>
                  <a:lnTo>
                    <a:pt x="3" y="65"/>
                  </a:lnTo>
                  <a:lnTo>
                    <a:pt x="8" y="63"/>
                  </a:lnTo>
                  <a:lnTo>
                    <a:pt x="9" y="62"/>
                  </a:lnTo>
                  <a:lnTo>
                    <a:pt x="14" y="59"/>
                  </a:lnTo>
                  <a:lnTo>
                    <a:pt x="18" y="54"/>
                  </a:lnTo>
                  <a:lnTo>
                    <a:pt x="23" y="48"/>
                  </a:lnTo>
                  <a:lnTo>
                    <a:pt x="29" y="40"/>
                  </a:lnTo>
                  <a:lnTo>
                    <a:pt x="17" y="19"/>
                  </a:lnTo>
                  <a:lnTo>
                    <a:pt x="14" y="14"/>
                  </a:lnTo>
                  <a:lnTo>
                    <a:pt x="12" y="11"/>
                  </a:lnTo>
                  <a:lnTo>
                    <a:pt x="11" y="10"/>
                  </a:lnTo>
                  <a:lnTo>
                    <a:pt x="9" y="7"/>
                  </a:lnTo>
                  <a:lnTo>
                    <a:pt x="6" y="7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8" name="Line 793"/>
            <p:cNvSpPr>
              <a:spLocks noChangeShapeType="1"/>
            </p:cNvSpPr>
            <p:nvPr/>
          </p:nvSpPr>
          <p:spPr bwMode="auto">
            <a:xfrm>
              <a:off x="6524625" y="3813175"/>
              <a:ext cx="1588" cy="1588"/>
            </a:xfrm>
            <a:prstGeom prst="line">
              <a:avLst/>
            </a:prstGeom>
            <a:noFill/>
            <a:ln w="1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9" name="Line 799"/>
            <p:cNvSpPr>
              <a:spLocks noChangeShapeType="1"/>
            </p:cNvSpPr>
            <p:nvPr/>
          </p:nvSpPr>
          <p:spPr bwMode="auto">
            <a:xfrm>
              <a:off x="6656388" y="3813175"/>
              <a:ext cx="1588" cy="1588"/>
            </a:xfrm>
            <a:prstGeom prst="line">
              <a:avLst/>
            </a:prstGeom>
            <a:noFill/>
            <a:ln w="1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570" name="TextBox 569"/>
          <p:cNvSpPr txBox="1"/>
          <p:nvPr/>
        </p:nvSpPr>
        <p:spPr>
          <a:xfrm>
            <a:off x="6697980" y="533400"/>
            <a:ext cx="183642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 smtClean="0">
                <a:latin typeface="Arial"/>
              </a:rPr>
              <a:t>h</a:t>
            </a:r>
            <a:r>
              <a:rPr lang="en-US" sz="2000" baseline="-25000" dirty="0">
                <a:latin typeface="Comic Sans MS"/>
              </a:rPr>
              <a:t>1</a:t>
            </a:r>
            <a:r>
              <a:rPr lang="en-US" sz="2000" baseline="-25000" dirty="0" smtClean="0">
                <a:latin typeface="Comic Sans MS"/>
              </a:rPr>
              <a:t>T</a:t>
            </a:r>
            <a:r>
              <a:rPr lang="en-US" sz="2000" baseline="30000" dirty="0" smtClean="0">
                <a:latin typeface="cmsy10"/>
              </a:rPr>
              <a:t>?</a:t>
            </a:r>
            <a:r>
              <a:rPr lang="en-US" sz="2000" baseline="30000" dirty="0" smtClean="0"/>
              <a:t>(1)</a:t>
            </a:r>
            <a:r>
              <a:rPr lang="en-US" sz="2000" baseline="30000" dirty="0" smtClean="0">
                <a:latin typeface="cmsy10"/>
              </a:rPr>
              <a:t> </a:t>
            </a:r>
            <a:endParaRPr lang="en-US" sz="2000" baseline="30000" dirty="0"/>
          </a:p>
        </p:txBody>
      </p:sp>
      <p:sp>
        <p:nvSpPr>
          <p:cNvPr id="571" name="TextBox 570"/>
          <p:cNvSpPr txBox="1"/>
          <p:nvPr/>
        </p:nvSpPr>
        <p:spPr>
          <a:xfrm>
            <a:off x="2385060" y="1009710"/>
            <a:ext cx="1040130" cy="3554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S-P int.</a:t>
            </a:r>
            <a:endParaRPr lang="en-US" dirty="0">
              <a:solidFill>
                <a:srgbClr val="FF0000"/>
              </a:solidFill>
            </a:endParaRPr>
          </a:p>
        </p:txBody>
      </p:sp>
      <p:cxnSp>
        <p:nvCxnSpPr>
          <p:cNvPr id="572" name="Straight Arrow Connector 571"/>
          <p:cNvCxnSpPr/>
          <p:nvPr/>
        </p:nvCxnSpPr>
        <p:spPr bwMode="auto">
          <a:xfrm rot="5400000" flipH="1" flipV="1">
            <a:off x="2225040" y="1285182"/>
            <a:ext cx="320040" cy="320040"/>
          </a:xfrm>
          <a:prstGeom prst="straightConnector1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573" name="Straight Arrow Connector 572"/>
          <p:cNvCxnSpPr/>
          <p:nvPr/>
        </p:nvCxnSpPr>
        <p:spPr bwMode="auto">
          <a:xfrm flipV="1">
            <a:off x="2286000" y="2137470"/>
            <a:ext cx="480060" cy="320040"/>
          </a:xfrm>
          <a:prstGeom prst="straightConnector1">
            <a:avLst/>
          </a:prstGeom>
          <a:noFill/>
          <a:ln w="12700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574" name="TextBox 573"/>
          <p:cNvSpPr txBox="1"/>
          <p:nvPr/>
        </p:nvSpPr>
        <p:spPr>
          <a:xfrm>
            <a:off x="2617470" y="1847910"/>
            <a:ext cx="1040130" cy="3554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FF"/>
                </a:solidFill>
              </a:rPr>
              <a:t>P-D int.</a:t>
            </a:r>
            <a:endParaRPr lang="en-US" dirty="0">
              <a:solidFill>
                <a:srgbClr val="0000FF"/>
              </a:solidFill>
            </a:endParaRPr>
          </a:p>
        </p:txBody>
      </p:sp>
      <p:cxnSp>
        <p:nvCxnSpPr>
          <p:cNvPr id="575" name="Straight Arrow Connector 574"/>
          <p:cNvCxnSpPr/>
          <p:nvPr/>
        </p:nvCxnSpPr>
        <p:spPr bwMode="auto">
          <a:xfrm rot="16200000" flipH="1">
            <a:off x="4720590" y="1927921"/>
            <a:ext cx="400050" cy="240030"/>
          </a:xfrm>
          <a:prstGeom prst="straightConnector1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576" name="Straight Arrow Connector 575"/>
          <p:cNvCxnSpPr/>
          <p:nvPr/>
        </p:nvCxnSpPr>
        <p:spPr bwMode="auto">
          <a:xfrm rot="16200000" flipH="1">
            <a:off x="4921884" y="1165921"/>
            <a:ext cx="480060" cy="320040"/>
          </a:xfrm>
          <a:prstGeom prst="straightConnector1">
            <a:avLst/>
          </a:prstGeom>
          <a:noFill/>
          <a:ln w="12700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577" name="TextBox 576"/>
          <p:cNvSpPr txBox="1"/>
          <p:nvPr/>
        </p:nvSpPr>
        <p:spPr>
          <a:xfrm>
            <a:off x="4827270" y="2228910"/>
            <a:ext cx="1040130" cy="3554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S-P int.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578" name="TextBox 577"/>
          <p:cNvSpPr txBox="1"/>
          <p:nvPr/>
        </p:nvSpPr>
        <p:spPr>
          <a:xfrm>
            <a:off x="5055870" y="1530529"/>
            <a:ext cx="1040130" cy="3554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FF"/>
                </a:solidFill>
              </a:rPr>
              <a:t>P-D int.</a:t>
            </a:r>
            <a:endParaRPr lang="en-US" dirty="0">
              <a:solidFill>
                <a:srgbClr val="0000FF"/>
              </a:solidFill>
            </a:endParaRPr>
          </a:p>
        </p:txBody>
      </p:sp>
      <p:sp>
        <p:nvSpPr>
          <p:cNvPr id="579" name="TextBox 578"/>
          <p:cNvSpPr txBox="1"/>
          <p:nvPr/>
        </p:nvSpPr>
        <p:spPr>
          <a:xfrm>
            <a:off x="7620000" y="1416228"/>
            <a:ext cx="1040130" cy="3554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FF"/>
                </a:solidFill>
              </a:rPr>
              <a:t>P-P int.</a:t>
            </a:r>
            <a:endParaRPr lang="en-US" dirty="0">
              <a:solidFill>
                <a:srgbClr val="0000FF"/>
              </a:solidFill>
            </a:endParaRPr>
          </a:p>
        </p:txBody>
      </p:sp>
      <p:cxnSp>
        <p:nvCxnSpPr>
          <p:cNvPr id="580" name="Straight Arrow Connector 579"/>
          <p:cNvCxnSpPr/>
          <p:nvPr/>
        </p:nvCxnSpPr>
        <p:spPr bwMode="auto">
          <a:xfrm rot="16200000" flipH="1">
            <a:off x="7519036" y="1137345"/>
            <a:ext cx="354329" cy="304800"/>
          </a:xfrm>
          <a:prstGeom prst="straightConnector1">
            <a:avLst/>
          </a:prstGeom>
          <a:noFill/>
          <a:ln w="12700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581" name="Straight Arrow Connector 580"/>
          <p:cNvCxnSpPr/>
          <p:nvPr/>
        </p:nvCxnSpPr>
        <p:spPr bwMode="auto">
          <a:xfrm rot="16200000" flipH="1">
            <a:off x="7296150" y="1623121"/>
            <a:ext cx="480060" cy="320040"/>
          </a:xfrm>
          <a:prstGeom prst="straightConnector1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582" name="TextBox 581"/>
          <p:cNvSpPr txBox="1"/>
          <p:nvPr/>
        </p:nvSpPr>
        <p:spPr>
          <a:xfrm>
            <a:off x="7418070" y="2000310"/>
            <a:ext cx="1040130" cy="3554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S-D int.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583" name="TextBox 582"/>
          <p:cNvSpPr txBox="1"/>
          <p:nvPr/>
        </p:nvSpPr>
        <p:spPr>
          <a:xfrm>
            <a:off x="152400" y="3726941"/>
            <a:ext cx="838200" cy="338554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solidFill>
                  <a:srgbClr val="FF0000"/>
                </a:solidFill>
              </a:rPr>
              <a:t>down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584" name="TextBox 583"/>
          <p:cNvSpPr txBox="1"/>
          <p:nvPr/>
        </p:nvSpPr>
        <p:spPr>
          <a:xfrm>
            <a:off x="381000" y="1033046"/>
            <a:ext cx="609600" cy="338554"/>
          </a:xfrm>
          <a:prstGeom prst="rect">
            <a:avLst/>
          </a:prstGeom>
          <a:noFill/>
          <a:ln w="9525" cmpd="sng">
            <a:solidFill>
              <a:srgbClr val="FF00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solidFill>
                  <a:srgbClr val="FF0000"/>
                </a:solidFill>
              </a:rPr>
              <a:t>up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586" name="TextBox 585"/>
          <p:cNvSpPr txBox="1"/>
          <p:nvPr/>
        </p:nvSpPr>
        <p:spPr>
          <a:xfrm>
            <a:off x="0" y="6138446"/>
            <a:ext cx="9144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ONLY TOTAL results (and not partial wave contr.) obey SU(6) symmetry relations:</a:t>
            </a:r>
            <a:br>
              <a:rPr lang="en-US" dirty="0" smtClean="0"/>
            </a:br>
            <a:r>
              <a:rPr lang="en-US" dirty="0" smtClean="0"/>
              <a:t> </a:t>
            </a:r>
            <a:r>
              <a:rPr lang="en-US" dirty="0" smtClean="0">
                <a:latin typeface="Arial"/>
              </a:rPr>
              <a:t>g</a:t>
            </a:r>
            <a:r>
              <a:rPr lang="en-US" baseline="-25000" dirty="0" smtClean="0">
                <a:latin typeface="Arial"/>
              </a:rPr>
              <a:t>1T</a:t>
            </a:r>
            <a:r>
              <a:rPr lang="en-US" baseline="30000" dirty="0" smtClean="0">
                <a:latin typeface="Comic Sans MS"/>
              </a:rPr>
              <a:t>(1) u</a:t>
            </a:r>
            <a:r>
              <a:rPr lang="en-US" dirty="0" smtClean="0"/>
              <a:t> = -4g</a:t>
            </a:r>
            <a:r>
              <a:rPr lang="en-US" baseline="-25000" dirty="0" smtClean="0">
                <a:latin typeface="Arial"/>
              </a:rPr>
              <a:t>1T</a:t>
            </a:r>
            <a:r>
              <a:rPr lang="en-US" baseline="30000" dirty="0" smtClean="0">
                <a:latin typeface="Comic Sans MS"/>
              </a:rPr>
              <a:t>(1) d</a:t>
            </a:r>
            <a:r>
              <a:rPr lang="en-US" dirty="0" smtClean="0"/>
              <a:t>,  </a:t>
            </a:r>
            <a:r>
              <a:rPr lang="en-US" dirty="0" smtClean="0">
                <a:latin typeface="Arial"/>
              </a:rPr>
              <a:t>h</a:t>
            </a:r>
            <a:r>
              <a:rPr lang="en-US" baseline="-25000" dirty="0" smtClean="0">
                <a:latin typeface="Arial"/>
              </a:rPr>
              <a:t>1L</a:t>
            </a:r>
            <a:r>
              <a:rPr lang="en-US" baseline="30000" dirty="0" smtClean="0">
                <a:latin typeface="cmsy10"/>
              </a:rPr>
              <a:t>?</a:t>
            </a:r>
            <a:r>
              <a:rPr lang="en-US" baseline="30000" dirty="0" smtClean="0">
                <a:latin typeface="Comic Sans MS"/>
              </a:rPr>
              <a:t>(1) u </a:t>
            </a:r>
            <a:r>
              <a:rPr lang="en-US" dirty="0" smtClean="0"/>
              <a:t>=-4 </a:t>
            </a:r>
            <a:r>
              <a:rPr lang="en-US" dirty="0" smtClean="0">
                <a:latin typeface="Arial"/>
              </a:rPr>
              <a:t>h</a:t>
            </a:r>
            <a:r>
              <a:rPr lang="en-US" baseline="-25000" dirty="0" smtClean="0">
                <a:latin typeface="Arial"/>
              </a:rPr>
              <a:t>1L</a:t>
            </a:r>
            <a:r>
              <a:rPr lang="en-US" baseline="30000" dirty="0" smtClean="0">
                <a:latin typeface="cmsy10"/>
              </a:rPr>
              <a:t>?</a:t>
            </a:r>
            <a:r>
              <a:rPr lang="en-US" baseline="30000" dirty="0" smtClean="0">
                <a:latin typeface="Comic Sans MS"/>
              </a:rPr>
              <a:t>(1) d</a:t>
            </a:r>
            <a:r>
              <a:rPr lang="en-US" baseline="30000" dirty="0" smtClean="0"/>
              <a:t>,   </a:t>
            </a:r>
            <a:r>
              <a:rPr lang="en-US" dirty="0" smtClean="0">
                <a:latin typeface="Arial"/>
              </a:rPr>
              <a:t>h</a:t>
            </a:r>
            <a:r>
              <a:rPr lang="en-US" baseline="-25000" dirty="0" smtClean="0">
                <a:latin typeface="Arial"/>
              </a:rPr>
              <a:t>1T</a:t>
            </a:r>
            <a:r>
              <a:rPr lang="en-US" baseline="30000" dirty="0" smtClean="0">
                <a:latin typeface="cmsy10"/>
              </a:rPr>
              <a:t>?</a:t>
            </a:r>
            <a:r>
              <a:rPr lang="en-US" baseline="30000" dirty="0" smtClean="0">
                <a:latin typeface="Comic Sans MS"/>
              </a:rPr>
              <a:t>(1) u</a:t>
            </a:r>
            <a:r>
              <a:rPr lang="en-US" dirty="0" smtClean="0"/>
              <a:t>=-4 </a:t>
            </a:r>
            <a:r>
              <a:rPr lang="en-US" dirty="0" smtClean="0">
                <a:latin typeface="Arial"/>
              </a:rPr>
              <a:t>h</a:t>
            </a:r>
            <a:r>
              <a:rPr lang="en-US" baseline="-25000" dirty="0" smtClean="0">
                <a:latin typeface="Arial"/>
              </a:rPr>
              <a:t>1T</a:t>
            </a:r>
            <a:r>
              <a:rPr lang="en-US" baseline="30000" dirty="0" smtClean="0">
                <a:latin typeface="cmsy10"/>
              </a:rPr>
              <a:t>?</a:t>
            </a:r>
            <a:r>
              <a:rPr lang="en-US" baseline="30000" dirty="0" smtClean="0">
                <a:latin typeface="Arial"/>
              </a:rPr>
              <a:t>(1) d</a:t>
            </a:r>
            <a:endParaRPr lang="en-US" baseline="30000" dirty="0">
              <a:latin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8"/>
          <p:cNvGrpSpPr/>
          <p:nvPr/>
        </p:nvGrpSpPr>
        <p:grpSpPr>
          <a:xfrm>
            <a:off x="-228600" y="762000"/>
            <a:ext cx="4743242" cy="3842091"/>
            <a:chOff x="457200" y="1642646"/>
            <a:chExt cx="4743242" cy="3842091"/>
          </a:xfrm>
        </p:grpSpPr>
        <p:pic>
          <p:nvPicPr>
            <p:cNvPr id="8" name="Picture 7" descr="figures_f1_h1L_g1T.jpg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57200" y="1828800"/>
              <a:ext cx="4743242" cy="3655937"/>
            </a:xfrm>
            <a:prstGeom prst="rect">
              <a:avLst/>
            </a:prstGeom>
          </p:spPr>
        </p:pic>
        <p:sp>
          <p:nvSpPr>
            <p:cNvPr id="12" name="TextBox 11"/>
            <p:cNvSpPr txBox="1"/>
            <p:nvPr/>
          </p:nvSpPr>
          <p:spPr>
            <a:xfrm>
              <a:off x="1219200" y="1642646"/>
              <a:ext cx="15240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/>
                <a:t>up</a:t>
              </a:r>
              <a:endParaRPr lang="en-US" dirty="0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2743200" y="1642646"/>
              <a:ext cx="15240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/>
                <a:t>down</a:t>
              </a:r>
              <a:endParaRPr lang="en-US" dirty="0"/>
            </a:p>
          </p:txBody>
        </p:sp>
      </p:grpSp>
      <p:grpSp>
        <p:nvGrpSpPr>
          <p:cNvPr id="3" name="Group 17"/>
          <p:cNvGrpSpPr/>
          <p:nvPr/>
        </p:nvGrpSpPr>
        <p:grpSpPr>
          <a:xfrm>
            <a:off x="5334000" y="795754"/>
            <a:ext cx="3835908" cy="3767554"/>
            <a:chOff x="5029200" y="1718846"/>
            <a:chExt cx="3835908" cy="3767554"/>
          </a:xfrm>
        </p:grpSpPr>
        <p:pic>
          <p:nvPicPr>
            <p:cNvPr id="10" name="Picture 9" descr="figure_musch.jpg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029200" y="1943100"/>
              <a:ext cx="3835908" cy="3543300"/>
            </a:xfrm>
            <a:prstGeom prst="rect">
              <a:avLst/>
            </a:prstGeom>
          </p:spPr>
        </p:pic>
        <p:sp>
          <p:nvSpPr>
            <p:cNvPr id="16" name="TextBox 15"/>
            <p:cNvSpPr txBox="1"/>
            <p:nvPr/>
          </p:nvSpPr>
          <p:spPr>
            <a:xfrm>
              <a:off x="5638800" y="1718846"/>
              <a:ext cx="15240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/>
                <a:t>up</a:t>
              </a:r>
              <a:endParaRPr lang="en-US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7162800" y="1718846"/>
              <a:ext cx="15240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/>
                <a:t>down</a:t>
              </a:r>
              <a:endParaRPr lang="en-US" dirty="0"/>
            </a:p>
          </p:txBody>
        </p:sp>
      </p:grpSp>
      <p:pic>
        <p:nvPicPr>
          <p:cNvPr id="20" name="Picture 19" descr="txp_fi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1"/>
          <a:stretch>
            <a:fillRect/>
          </a:stretch>
        </p:blipFill>
        <p:spPr bwMode="auto">
          <a:xfrm>
            <a:off x="4495800" y="3310354"/>
            <a:ext cx="934518" cy="243841"/>
          </a:xfrm>
          <a:prstGeom prst="rect">
            <a:avLst/>
          </a:prstGeom>
          <a:noFill/>
          <a:ln/>
          <a:effectLst/>
        </p:spPr>
      </p:pic>
      <p:sp>
        <p:nvSpPr>
          <p:cNvPr id="22" name="TextBox 21"/>
          <p:cNvSpPr txBox="1"/>
          <p:nvPr/>
        </p:nvSpPr>
        <p:spPr>
          <a:xfrm>
            <a:off x="685800" y="304801"/>
            <a:ext cx="2971800" cy="384721"/>
          </a:xfrm>
          <a:prstGeom prst="rect">
            <a:avLst/>
          </a:prstGeom>
          <a:noFill/>
          <a:ln>
            <a:solidFill>
              <a:srgbClr val="CC00CC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900" b="1" dirty="0" smtClean="0">
                <a:solidFill>
                  <a:srgbClr val="CC0099"/>
                </a:solidFill>
              </a:rPr>
              <a:t>Light-cone quark model</a:t>
            </a:r>
            <a:endParaRPr lang="en-US" sz="1900" b="1" dirty="0">
              <a:solidFill>
                <a:srgbClr val="CC0099"/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6629400" y="304800"/>
            <a:ext cx="1905000" cy="384721"/>
          </a:xfrm>
          <a:prstGeom prst="rect">
            <a:avLst/>
          </a:prstGeom>
          <a:noFill/>
          <a:ln>
            <a:solidFill>
              <a:srgbClr val="CC00CC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900" b="1" dirty="0" smtClean="0">
                <a:solidFill>
                  <a:srgbClr val="CC0099"/>
                </a:solidFill>
              </a:rPr>
              <a:t>Lattice QCD</a:t>
            </a:r>
            <a:endParaRPr lang="en-US" sz="1900" b="1" dirty="0">
              <a:solidFill>
                <a:srgbClr val="CC0099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381000" y="4648200"/>
            <a:ext cx="37338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BP, Cazzaniga, Boffi, PRD78 (2008) </a:t>
            </a:r>
            <a:endParaRPr lang="en-US" dirty="0"/>
          </a:p>
        </p:txBody>
      </p:sp>
      <p:sp>
        <p:nvSpPr>
          <p:cNvPr id="35" name="TextBox 34"/>
          <p:cNvSpPr txBox="1"/>
          <p:nvPr/>
        </p:nvSpPr>
        <p:spPr>
          <a:xfrm>
            <a:off x="5257800" y="4572000"/>
            <a:ext cx="4191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Haegler, Musch, Negele, Schaefer, </a:t>
            </a:r>
            <a:br>
              <a:rPr lang="en-US" dirty="0" smtClean="0"/>
            </a:br>
            <a:r>
              <a:rPr lang="en-US" dirty="0" smtClean="0"/>
              <a:t>Europhys. Lett. 88 (2009)</a:t>
            </a:r>
            <a:endParaRPr lang="en-US" dirty="0"/>
          </a:p>
        </p:txBody>
      </p:sp>
      <p:pic>
        <p:nvPicPr>
          <p:cNvPr id="37" name="Picture 36" descr="txp_fi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2"/>
          <a:stretch>
            <a:fillRect/>
          </a:stretch>
        </p:blipFill>
        <p:spPr bwMode="auto">
          <a:xfrm>
            <a:off x="4500776" y="1752600"/>
            <a:ext cx="924564" cy="223675"/>
          </a:xfrm>
          <a:prstGeom prst="rect">
            <a:avLst/>
          </a:prstGeom>
          <a:noFill/>
          <a:ln/>
          <a:effectLst/>
        </p:spPr>
      </p:pic>
      <p:pic>
        <p:nvPicPr>
          <p:cNvPr id="41" name="Picture 40" descr="txp_fig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3"/>
          <a:stretch>
            <a:fillRect/>
          </a:stretch>
        </p:blipFill>
        <p:spPr bwMode="auto">
          <a:xfrm>
            <a:off x="6446515" y="5897880"/>
            <a:ext cx="2316485" cy="243841"/>
          </a:xfrm>
          <a:prstGeom prst="rect">
            <a:avLst/>
          </a:prstGeom>
          <a:noFill/>
          <a:ln/>
          <a:effectLst/>
        </p:spPr>
      </p:pic>
      <p:sp>
        <p:nvSpPr>
          <p:cNvPr id="42" name="TextBox 41"/>
          <p:cNvSpPr txBox="1"/>
          <p:nvPr/>
        </p:nvSpPr>
        <p:spPr>
          <a:xfrm>
            <a:off x="76200" y="5867400"/>
            <a:ext cx="66294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Font typeface="Wingdings" pitchFamily="2" charset="2"/>
              <a:buChar char="v"/>
            </a:pPr>
            <a:r>
              <a:rPr lang="en-US" dirty="0" smtClean="0">
                <a:solidFill>
                  <a:srgbClr val="FF0000"/>
                </a:solidFill>
                <a:latin typeface="Comic Sans MS" pitchFamily="66" charset="0"/>
              </a:rPr>
              <a:t> Lattice </a:t>
            </a:r>
            <a:r>
              <a:rPr lang="en-US" dirty="0" smtClean="0">
                <a:solidFill>
                  <a:srgbClr val="FF0000"/>
                </a:solidFill>
              </a:rPr>
              <a:t>calculation </a:t>
            </a:r>
            <a:r>
              <a:rPr lang="en-US" dirty="0" smtClean="0">
                <a:solidFill>
                  <a:srgbClr val="FF0000"/>
                </a:solidFill>
                <a:latin typeface="Comic Sans MS" pitchFamily="66" charset="0"/>
              </a:rPr>
              <a:t>supports results of Light-cone quark model:</a:t>
            </a:r>
            <a:endParaRPr lang="en-US" dirty="0">
              <a:solidFill>
                <a:srgbClr val="FF0000"/>
              </a:solidFill>
              <a:latin typeface="Comic Sans MS" pitchFamily="66" charset="0"/>
            </a:endParaRPr>
          </a:p>
        </p:txBody>
      </p:sp>
      <p:pic>
        <p:nvPicPr>
          <p:cNvPr id="50" name="Picture 49" descr="txp_fi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4"/>
          <a:stretch>
            <a:fillRect/>
          </a:stretch>
        </p:blipFill>
        <p:spPr bwMode="auto">
          <a:xfrm>
            <a:off x="381000" y="5349240"/>
            <a:ext cx="1503866" cy="223721"/>
          </a:xfrm>
          <a:prstGeom prst="rect">
            <a:avLst/>
          </a:prstGeom>
          <a:noFill/>
          <a:ln/>
          <a:effectLst/>
        </p:spPr>
      </p:pic>
      <p:pic>
        <p:nvPicPr>
          <p:cNvPr id="51" name="Picture 50" descr="txp_fi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5"/>
          <a:stretch>
            <a:fillRect/>
          </a:stretch>
        </p:blipFill>
        <p:spPr bwMode="auto">
          <a:xfrm>
            <a:off x="2362200" y="5308427"/>
            <a:ext cx="1828584" cy="254173"/>
          </a:xfrm>
          <a:prstGeom prst="rect">
            <a:avLst/>
          </a:prstGeom>
          <a:noFill/>
          <a:ln/>
          <a:effectLst/>
        </p:spPr>
      </p:pic>
      <p:pic>
        <p:nvPicPr>
          <p:cNvPr id="52" name="Picture 51" descr="txp_fi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6"/>
          <a:stretch>
            <a:fillRect/>
          </a:stretch>
        </p:blipFill>
        <p:spPr bwMode="auto">
          <a:xfrm>
            <a:off x="5329141" y="5364448"/>
            <a:ext cx="1605059" cy="223721"/>
          </a:xfrm>
          <a:prstGeom prst="rect">
            <a:avLst/>
          </a:prstGeom>
          <a:noFill/>
          <a:ln/>
          <a:effectLst/>
        </p:spPr>
      </p:pic>
      <p:pic>
        <p:nvPicPr>
          <p:cNvPr id="53" name="Picture 52" descr="txp_fi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7"/>
          <a:stretch>
            <a:fillRect/>
          </a:stretch>
        </p:blipFill>
        <p:spPr bwMode="auto">
          <a:xfrm>
            <a:off x="7223970" y="5334000"/>
            <a:ext cx="1767630" cy="254173"/>
          </a:xfrm>
          <a:prstGeom prst="rect">
            <a:avLst/>
          </a:prstGeom>
          <a:noFill/>
          <a:ln/>
          <a:effectLst/>
        </p:spPr>
      </p:pic>
      <p:sp>
        <p:nvSpPr>
          <p:cNvPr id="33" name="TextBox 32"/>
          <p:cNvSpPr txBox="1"/>
          <p:nvPr/>
        </p:nvSpPr>
        <p:spPr>
          <a:xfrm>
            <a:off x="685800" y="6400800"/>
            <a:ext cx="36576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see talk of B. Musch  </a:t>
            </a:r>
            <a:endParaRPr lang="en-US" dirty="0"/>
          </a:p>
        </p:txBody>
      </p:sp>
      <p:sp>
        <p:nvSpPr>
          <p:cNvPr id="36" name="AutoShape 30"/>
          <p:cNvSpPr>
            <a:spLocks noChangeArrowheads="1"/>
          </p:cNvSpPr>
          <p:nvPr/>
        </p:nvSpPr>
        <p:spPr bwMode="auto">
          <a:xfrm>
            <a:off x="228600" y="6477000"/>
            <a:ext cx="381000" cy="152400"/>
          </a:xfrm>
          <a:prstGeom prst="rightArrow">
            <a:avLst>
              <a:gd name="adj1" fmla="val 50000"/>
              <a:gd name="adj2" fmla="val 62500"/>
            </a:avLst>
          </a:prstGeom>
          <a:solidFill>
            <a:srgbClr val="0000FF"/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25"/>
          <p:cNvSpPr>
            <a:spLocks noChangeArrowheads="1"/>
          </p:cNvSpPr>
          <p:nvPr/>
        </p:nvSpPr>
        <p:spPr bwMode="auto">
          <a:xfrm>
            <a:off x="46038" y="360363"/>
            <a:ext cx="9021762" cy="36512"/>
          </a:xfrm>
          <a:prstGeom prst="rect">
            <a:avLst/>
          </a:prstGeom>
          <a:gradFill rotWithShape="1">
            <a:gsLst>
              <a:gs pos="0">
                <a:srgbClr val="FF0000"/>
              </a:gs>
              <a:gs pos="100000">
                <a:schemeClr val="bg1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>
              <a:spcBef>
                <a:spcPct val="0"/>
              </a:spcBef>
            </a:pPr>
            <a:r>
              <a:rPr lang="en-US" sz="4400" dirty="0">
                <a:solidFill>
                  <a:schemeClr val="tx2"/>
                </a:solidFill>
                <a:latin typeface="Arial" charset="0"/>
              </a:rPr>
              <a:t/>
            </a:r>
            <a:br>
              <a:rPr lang="en-US" sz="4400" dirty="0">
                <a:solidFill>
                  <a:schemeClr val="tx2"/>
                </a:solidFill>
                <a:latin typeface="Arial" charset="0"/>
              </a:rPr>
            </a:br>
            <a:endParaRPr lang="it-IT" sz="4400">
              <a:solidFill>
                <a:schemeClr val="tx2"/>
              </a:solidFill>
              <a:latin typeface="Arial" charset="0"/>
            </a:endParaRPr>
          </a:p>
        </p:txBody>
      </p:sp>
      <p:sp>
        <p:nvSpPr>
          <p:cNvPr id="5" name="Text Box 24"/>
          <p:cNvSpPr txBox="1">
            <a:spLocks noChangeArrowheads="1"/>
          </p:cNvSpPr>
          <p:nvPr/>
        </p:nvSpPr>
        <p:spPr bwMode="auto">
          <a:xfrm>
            <a:off x="0" y="0"/>
            <a:ext cx="9144000" cy="430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lang="en-US" sz="2200" b="1" dirty="0" smtClean="0">
                <a:solidFill>
                  <a:srgbClr val="FF0000"/>
                </a:solidFill>
              </a:rPr>
              <a:t>T-odd TMDs </a:t>
            </a:r>
            <a:endParaRPr lang="it-IT" sz="2200" b="1" dirty="0">
              <a:solidFill>
                <a:srgbClr val="FF0000"/>
              </a:solidFill>
            </a:endParaRPr>
          </a:p>
        </p:txBody>
      </p:sp>
      <p:sp>
        <p:nvSpPr>
          <p:cNvPr id="114" name="TextBox 113"/>
          <p:cNvSpPr txBox="1"/>
          <p:nvPr/>
        </p:nvSpPr>
        <p:spPr>
          <a:xfrm>
            <a:off x="76200" y="2514600"/>
            <a:ext cx="8458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Font typeface="Wingdings" pitchFamily="2" charset="2"/>
              <a:buChar char="v"/>
            </a:pPr>
            <a:r>
              <a:rPr lang="en-US" dirty="0" smtClean="0"/>
              <a:t> Gauge link provides the necessary phase to make non-zero T-odd distributions</a:t>
            </a:r>
          </a:p>
          <a:p>
            <a:pPr>
              <a:buFont typeface="Wingdings" pitchFamily="2" charset="2"/>
              <a:buChar char="v"/>
            </a:pPr>
            <a:r>
              <a:rPr lang="en-US" dirty="0" smtClean="0"/>
              <a:t>We  use the one-gluon exchange approximation in the light-cone gauge A</a:t>
            </a:r>
            <a:r>
              <a:rPr lang="en-US" baseline="30000" dirty="0" smtClean="0">
                <a:latin typeface="Comic Sans MS"/>
              </a:rPr>
              <a:t>+</a:t>
            </a:r>
            <a:r>
              <a:rPr lang="en-US" dirty="0" smtClean="0"/>
              <a:t>=0 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>
            <a:off x="76200" y="3166646"/>
            <a:ext cx="90678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    </a:t>
            </a:r>
            <a:r>
              <a:rPr lang="en-US" dirty="0" smtClean="0">
                <a:latin typeface="cmsy10"/>
              </a:rPr>
              <a:t>!</a:t>
            </a:r>
            <a:r>
              <a:rPr lang="en-US" dirty="0" smtClean="0"/>
              <a:t> conservation of the helicity at the quark-gluon interaction vertex: </a:t>
            </a:r>
            <a:r>
              <a:rPr lang="en-US" dirty="0" smtClean="0">
                <a:latin typeface="cmmi10"/>
              </a:rPr>
              <a:t>¸</a:t>
            </a:r>
            <a:r>
              <a:rPr lang="en-US" baseline="-25000" dirty="0" smtClean="0">
                <a:latin typeface="Comic Sans MS"/>
              </a:rPr>
              <a:t>2</a:t>
            </a:r>
            <a:r>
              <a:rPr lang="en-US" dirty="0" smtClean="0"/>
              <a:t>=</a:t>
            </a:r>
            <a:r>
              <a:rPr lang="en-US" dirty="0" smtClean="0">
                <a:latin typeface="cmmi10"/>
              </a:rPr>
              <a:t>¸</a:t>
            </a:r>
            <a:r>
              <a:rPr lang="en-US" baseline="-25000" dirty="0" smtClean="0">
                <a:latin typeface="Comic Sans MS"/>
              </a:rPr>
              <a:t>3</a:t>
            </a:r>
            <a:endParaRPr lang="en-US" baseline="-25000" dirty="0">
              <a:latin typeface="Comic Sans MS"/>
            </a:endParaRPr>
          </a:p>
        </p:txBody>
      </p:sp>
      <p:sp>
        <p:nvSpPr>
          <p:cNvPr id="116" name="TextBox 115"/>
          <p:cNvSpPr txBox="1"/>
          <p:nvPr/>
        </p:nvSpPr>
        <p:spPr>
          <a:xfrm>
            <a:off x="838200" y="3733800"/>
            <a:ext cx="1828800" cy="338554"/>
          </a:xfrm>
          <a:prstGeom prst="rect">
            <a:avLst/>
          </a:prstGeom>
          <a:noFill/>
          <a:ln>
            <a:solidFill>
              <a:srgbClr val="CC00CC"/>
            </a:solidFill>
          </a:ln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CC0099"/>
                </a:solidFill>
              </a:rPr>
              <a:t>Sivers function</a:t>
            </a:r>
            <a:endParaRPr lang="en-US" dirty="0">
              <a:solidFill>
                <a:srgbClr val="CC0099"/>
              </a:solidFill>
            </a:endParaRPr>
          </a:p>
        </p:txBody>
      </p:sp>
      <p:sp>
        <p:nvSpPr>
          <p:cNvPr id="117" name="TextBox 116"/>
          <p:cNvSpPr txBox="1"/>
          <p:nvPr/>
        </p:nvSpPr>
        <p:spPr>
          <a:xfrm>
            <a:off x="5867400" y="3733800"/>
            <a:ext cx="2438400" cy="338554"/>
          </a:xfrm>
          <a:prstGeom prst="rect">
            <a:avLst/>
          </a:prstGeom>
          <a:noFill/>
          <a:ln>
            <a:solidFill>
              <a:srgbClr val="CC00CC"/>
            </a:solidFill>
          </a:ln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CC0099"/>
                </a:solidFill>
              </a:rPr>
              <a:t>Boer-Mulders function</a:t>
            </a:r>
            <a:endParaRPr lang="en-US" dirty="0">
              <a:solidFill>
                <a:srgbClr val="CC0099"/>
              </a:solidFill>
            </a:endParaRPr>
          </a:p>
        </p:txBody>
      </p:sp>
      <p:sp>
        <p:nvSpPr>
          <p:cNvPr id="118" name="TextBox 117"/>
          <p:cNvSpPr txBox="1"/>
          <p:nvPr/>
        </p:nvSpPr>
        <p:spPr>
          <a:xfrm>
            <a:off x="0" y="4114800"/>
            <a:ext cx="35052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distribution of unpolarized quark in a transversely polarized nucleon</a:t>
            </a:r>
            <a:endParaRPr lang="en-US" dirty="0"/>
          </a:p>
        </p:txBody>
      </p:sp>
      <p:sp>
        <p:nvSpPr>
          <p:cNvPr id="119" name="TextBox 118"/>
          <p:cNvSpPr txBox="1"/>
          <p:nvPr/>
        </p:nvSpPr>
        <p:spPr>
          <a:xfrm>
            <a:off x="4800600" y="4114800"/>
            <a:ext cx="4419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distribution of transversely polarized quark in a unpolarized nucleon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762000" y="4800600"/>
            <a:ext cx="1066800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700" dirty="0" smtClean="0">
                <a:solidFill>
                  <a:srgbClr val="0000CC"/>
                </a:solidFill>
                <a:latin typeface="cmmi10"/>
              </a:rPr>
              <a:t>¤</a:t>
            </a:r>
            <a:r>
              <a:rPr lang="en-US" sz="1700" dirty="0" smtClean="0">
                <a:solidFill>
                  <a:srgbClr val="0000CC"/>
                </a:solidFill>
              </a:rPr>
              <a:t> = - </a:t>
            </a:r>
            <a:r>
              <a:rPr lang="en-US" sz="1700" dirty="0" smtClean="0">
                <a:solidFill>
                  <a:srgbClr val="0000FF"/>
                </a:solidFill>
                <a:latin typeface="cmmi10"/>
              </a:rPr>
              <a:t>¤</a:t>
            </a:r>
            <a:r>
              <a:rPr lang="en-US" sz="1700" dirty="0" smtClean="0">
                <a:solidFill>
                  <a:srgbClr val="0000FF"/>
                </a:solidFill>
              </a:rPr>
              <a:t>’</a:t>
            </a:r>
            <a:endParaRPr lang="en-US" sz="1700" dirty="0">
              <a:solidFill>
                <a:srgbClr val="0000FF"/>
              </a:solidFill>
            </a:endParaRPr>
          </a:p>
        </p:txBody>
      </p:sp>
      <p:sp>
        <p:nvSpPr>
          <p:cNvPr id="122" name="TextBox 121"/>
          <p:cNvSpPr txBox="1"/>
          <p:nvPr/>
        </p:nvSpPr>
        <p:spPr>
          <a:xfrm>
            <a:off x="2133600" y="4800600"/>
            <a:ext cx="1066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 smtClean="0">
                <a:solidFill>
                  <a:srgbClr val="FF0000"/>
                </a:solidFill>
                <a:latin typeface="cmmi10"/>
              </a:rPr>
              <a:t>¸</a:t>
            </a:r>
            <a:r>
              <a:rPr lang="en-US" sz="1800" dirty="0" smtClean="0">
                <a:solidFill>
                  <a:srgbClr val="FF0000"/>
                </a:solidFill>
              </a:rPr>
              <a:t> = </a:t>
            </a:r>
            <a:r>
              <a:rPr lang="en-US" sz="1800" dirty="0" smtClean="0">
                <a:solidFill>
                  <a:srgbClr val="FF0000"/>
                </a:solidFill>
                <a:latin typeface="cmmi10"/>
              </a:rPr>
              <a:t>¸</a:t>
            </a:r>
            <a:r>
              <a:rPr lang="en-US" sz="1800" dirty="0" smtClean="0">
                <a:solidFill>
                  <a:srgbClr val="FF0000"/>
                </a:solidFill>
              </a:rPr>
              <a:t>’</a:t>
            </a:r>
            <a:endParaRPr lang="en-US" sz="1800" dirty="0">
              <a:solidFill>
                <a:srgbClr val="FF0000"/>
              </a:solidFill>
            </a:endParaRPr>
          </a:p>
        </p:txBody>
      </p:sp>
      <p:sp>
        <p:nvSpPr>
          <p:cNvPr id="123" name="TextBox 122"/>
          <p:cNvSpPr txBox="1"/>
          <p:nvPr/>
        </p:nvSpPr>
        <p:spPr>
          <a:xfrm>
            <a:off x="6248400" y="4800600"/>
            <a:ext cx="1066800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700" dirty="0" smtClean="0">
                <a:solidFill>
                  <a:srgbClr val="0000FF"/>
                </a:solidFill>
                <a:latin typeface="cmmi10"/>
              </a:rPr>
              <a:t>¤</a:t>
            </a:r>
            <a:r>
              <a:rPr lang="en-US" sz="1700" dirty="0" smtClean="0">
                <a:solidFill>
                  <a:srgbClr val="0000FF"/>
                </a:solidFill>
              </a:rPr>
              <a:t> = </a:t>
            </a:r>
            <a:r>
              <a:rPr lang="en-US" sz="1700" dirty="0" smtClean="0">
                <a:solidFill>
                  <a:srgbClr val="0000FF"/>
                </a:solidFill>
                <a:latin typeface="cmmi10"/>
              </a:rPr>
              <a:t>¤</a:t>
            </a:r>
            <a:r>
              <a:rPr lang="en-US" sz="1700" dirty="0" smtClean="0">
                <a:solidFill>
                  <a:srgbClr val="0000FF"/>
                </a:solidFill>
              </a:rPr>
              <a:t>’</a:t>
            </a:r>
            <a:endParaRPr lang="en-US" sz="1700" dirty="0">
              <a:solidFill>
                <a:srgbClr val="0000FF"/>
              </a:solidFill>
            </a:endParaRPr>
          </a:p>
        </p:txBody>
      </p:sp>
      <p:sp>
        <p:nvSpPr>
          <p:cNvPr id="124" name="TextBox 123"/>
          <p:cNvSpPr txBox="1"/>
          <p:nvPr/>
        </p:nvSpPr>
        <p:spPr>
          <a:xfrm>
            <a:off x="7543800" y="4812268"/>
            <a:ext cx="1066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 smtClean="0">
                <a:solidFill>
                  <a:srgbClr val="FF0000"/>
                </a:solidFill>
                <a:latin typeface="cmmi10"/>
              </a:rPr>
              <a:t>¸</a:t>
            </a:r>
            <a:r>
              <a:rPr lang="en-US" sz="1800" dirty="0" smtClean="0">
                <a:solidFill>
                  <a:srgbClr val="FF0000"/>
                </a:solidFill>
              </a:rPr>
              <a:t> = -</a:t>
            </a:r>
            <a:r>
              <a:rPr lang="en-US" sz="1800" dirty="0" smtClean="0">
                <a:solidFill>
                  <a:srgbClr val="FF0000"/>
                </a:solidFill>
                <a:latin typeface="cmmi10"/>
              </a:rPr>
              <a:t>¸</a:t>
            </a:r>
            <a:r>
              <a:rPr lang="en-US" sz="1800" dirty="0" smtClean="0">
                <a:solidFill>
                  <a:srgbClr val="FF0000"/>
                </a:solidFill>
              </a:rPr>
              <a:t>’</a:t>
            </a:r>
            <a:endParaRPr lang="en-US" sz="1800" dirty="0">
              <a:solidFill>
                <a:srgbClr val="FF0000"/>
              </a:solidFill>
            </a:endParaRPr>
          </a:p>
        </p:txBody>
      </p:sp>
      <p:sp>
        <p:nvSpPr>
          <p:cNvPr id="125" name="Down Arrow 124"/>
          <p:cNvSpPr/>
          <p:nvPr/>
        </p:nvSpPr>
        <p:spPr bwMode="auto">
          <a:xfrm>
            <a:off x="1706880" y="5105400"/>
            <a:ext cx="274320" cy="548640"/>
          </a:xfrm>
          <a:prstGeom prst="downArrow">
            <a:avLst/>
          </a:prstGeom>
          <a:solidFill>
            <a:srgbClr val="FF0000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6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Comic Sans MS" pitchFamily="66" charset="0"/>
              <a:cs typeface="Arial" charset="0"/>
            </a:endParaRPr>
          </a:p>
        </p:txBody>
      </p:sp>
      <p:sp>
        <p:nvSpPr>
          <p:cNvPr id="126" name="Down Arrow 125"/>
          <p:cNvSpPr/>
          <p:nvPr/>
        </p:nvSpPr>
        <p:spPr bwMode="auto">
          <a:xfrm>
            <a:off x="7193280" y="5105400"/>
            <a:ext cx="274320" cy="548640"/>
          </a:xfrm>
          <a:prstGeom prst="downArrow">
            <a:avLst/>
          </a:prstGeom>
          <a:solidFill>
            <a:srgbClr val="FF0000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6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Comic Sans MS" pitchFamily="66" charset="0"/>
              <a:cs typeface="Arial" charset="0"/>
            </a:endParaRPr>
          </a:p>
        </p:txBody>
      </p:sp>
      <p:sp>
        <p:nvSpPr>
          <p:cNvPr id="127" name="TextBox 126"/>
          <p:cNvSpPr txBox="1"/>
          <p:nvPr/>
        </p:nvSpPr>
        <p:spPr>
          <a:xfrm>
            <a:off x="1524000" y="5681246"/>
            <a:ext cx="10668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mmi10"/>
              </a:rPr>
              <a:t>¢</a:t>
            </a:r>
            <a:r>
              <a:rPr lang="en-US" dirty="0" smtClean="0">
                <a:latin typeface="Arial"/>
              </a:rPr>
              <a:t> L</a:t>
            </a:r>
            <a:r>
              <a:rPr lang="en-US" baseline="-25000" dirty="0" smtClean="0">
                <a:latin typeface="Comic Sans MS"/>
              </a:rPr>
              <a:t>z</a:t>
            </a:r>
            <a:r>
              <a:rPr lang="en-US" dirty="0" smtClean="0"/>
              <a:t> = 1  </a:t>
            </a:r>
            <a:endParaRPr lang="en-US" dirty="0"/>
          </a:p>
        </p:txBody>
      </p:sp>
      <p:sp>
        <p:nvSpPr>
          <p:cNvPr id="128" name="TextBox 127"/>
          <p:cNvSpPr txBox="1"/>
          <p:nvPr/>
        </p:nvSpPr>
        <p:spPr>
          <a:xfrm>
            <a:off x="7010400" y="5681246"/>
            <a:ext cx="10668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mmi10"/>
              </a:rPr>
              <a:t>¢</a:t>
            </a:r>
            <a:r>
              <a:rPr lang="en-US" dirty="0" smtClean="0">
                <a:latin typeface="Arial"/>
              </a:rPr>
              <a:t> L</a:t>
            </a:r>
            <a:r>
              <a:rPr lang="en-US" baseline="-25000" dirty="0" smtClean="0">
                <a:latin typeface="Comic Sans MS"/>
              </a:rPr>
              <a:t>z</a:t>
            </a:r>
            <a:r>
              <a:rPr lang="en-US" dirty="0" smtClean="0"/>
              <a:t> = 1  </a:t>
            </a:r>
            <a:endParaRPr lang="en-US" dirty="0"/>
          </a:p>
        </p:txBody>
      </p:sp>
      <p:sp>
        <p:nvSpPr>
          <p:cNvPr id="129" name="TextBox 128"/>
          <p:cNvSpPr txBox="1"/>
          <p:nvPr/>
        </p:nvSpPr>
        <p:spPr>
          <a:xfrm>
            <a:off x="914400" y="6172200"/>
            <a:ext cx="7391400" cy="338554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solidFill>
                  <a:srgbClr val="FF0000"/>
                </a:solidFill>
              </a:rPr>
              <a:t>T-odd distributions from interference of S-P and P-D waves of LCWFs</a:t>
            </a:r>
            <a:endParaRPr lang="en-US" dirty="0">
              <a:solidFill>
                <a:srgbClr val="FF0000"/>
              </a:solidFill>
            </a:endParaRPr>
          </a:p>
        </p:txBody>
      </p:sp>
      <p:grpSp>
        <p:nvGrpSpPr>
          <p:cNvPr id="55" name="Group 54"/>
          <p:cNvGrpSpPr/>
          <p:nvPr/>
        </p:nvGrpSpPr>
        <p:grpSpPr>
          <a:xfrm>
            <a:off x="1600200" y="685800"/>
            <a:ext cx="5867400" cy="1398465"/>
            <a:chOff x="2209800" y="685800"/>
            <a:chExt cx="5867400" cy="1398465"/>
          </a:xfrm>
        </p:grpSpPr>
        <p:sp>
          <p:nvSpPr>
            <p:cNvPr id="261199" name="Freeform 79"/>
            <p:cNvSpPr>
              <a:spLocks/>
            </p:cNvSpPr>
            <p:nvPr/>
          </p:nvSpPr>
          <p:spPr bwMode="auto">
            <a:xfrm>
              <a:off x="2819398" y="1630872"/>
              <a:ext cx="834644" cy="375254"/>
            </a:xfrm>
            <a:custGeom>
              <a:avLst/>
              <a:gdLst/>
              <a:ahLst/>
              <a:cxnLst>
                <a:cxn ang="0">
                  <a:pos x="491" y="0"/>
                </a:cxn>
                <a:cxn ang="0">
                  <a:pos x="496" y="11"/>
                </a:cxn>
                <a:cxn ang="0">
                  <a:pos x="489" y="14"/>
                </a:cxn>
                <a:cxn ang="0">
                  <a:pos x="12" y="220"/>
                </a:cxn>
                <a:cxn ang="0">
                  <a:pos x="5" y="223"/>
                </a:cxn>
                <a:cxn ang="0">
                  <a:pos x="0" y="211"/>
                </a:cxn>
                <a:cxn ang="0">
                  <a:pos x="6" y="209"/>
                </a:cxn>
                <a:cxn ang="0">
                  <a:pos x="484" y="2"/>
                </a:cxn>
                <a:cxn ang="0">
                  <a:pos x="491" y="0"/>
                </a:cxn>
              </a:cxnLst>
              <a:rect l="0" t="0" r="r" b="b"/>
              <a:pathLst>
                <a:path w="496" h="223">
                  <a:moveTo>
                    <a:pt x="491" y="0"/>
                  </a:moveTo>
                  <a:lnTo>
                    <a:pt x="496" y="11"/>
                  </a:lnTo>
                  <a:lnTo>
                    <a:pt x="489" y="14"/>
                  </a:lnTo>
                  <a:lnTo>
                    <a:pt x="12" y="220"/>
                  </a:lnTo>
                  <a:lnTo>
                    <a:pt x="5" y="223"/>
                  </a:lnTo>
                  <a:lnTo>
                    <a:pt x="0" y="211"/>
                  </a:lnTo>
                  <a:lnTo>
                    <a:pt x="6" y="209"/>
                  </a:lnTo>
                  <a:lnTo>
                    <a:pt x="484" y="2"/>
                  </a:lnTo>
                  <a:lnTo>
                    <a:pt x="49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1200" name="Freeform 80"/>
            <p:cNvSpPr>
              <a:spLocks/>
            </p:cNvSpPr>
            <p:nvPr/>
          </p:nvSpPr>
          <p:spPr bwMode="auto">
            <a:xfrm>
              <a:off x="3194651" y="1804196"/>
              <a:ext cx="72359" cy="52166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13" y="31"/>
                </a:cxn>
                <a:cxn ang="0">
                  <a:pos x="14" y="13"/>
                </a:cxn>
                <a:cxn ang="0">
                  <a:pos x="0" y="2"/>
                </a:cxn>
                <a:cxn ang="0">
                  <a:pos x="43" y="0"/>
                </a:cxn>
              </a:cxnLst>
              <a:rect l="0" t="0" r="r" b="b"/>
              <a:pathLst>
                <a:path w="43" h="31">
                  <a:moveTo>
                    <a:pt x="43" y="0"/>
                  </a:moveTo>
                  <a:lnTo>
                    <a:pt x="13" y="31"/>
                  </a:lnTo>
                  <a:lnTo>
                    <a:pt x="14" y="13"/>
                  </a:lnTo>
                  <a:lnTo>
                    <a:pt x="0" y="2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1201" name="Freeform 81"/>
            <p:cNvSpPr>
              <a:spLocks noEditPoints="1"/>
            </p:cNvSpPr>
            <p:nvPr/>
          </p:nvSpPr>
          <p:spPr bwMode="auto">
            <a:xfrm>
              <a:off x="3186237" y="1800830"/>
              <a:ext cx="89186" cy="6562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29" y="5"/>
                </a:cxn>
                <a:cxn ang="0">
                  <a:pos x="11" y="6"/>
                </a:cxn>
                <a:cxn ang="0">
                  <a:pos x="12" y="6"/>
                </a:cxn>
                <a:cxn ang="0">
                  <a:pos x="11" y="6"/>
                </a:cxn>
                <a:cxn ang="0">
                  <a:pos x="20" y="14"/>
                </a:cxn>
                <a:cxn ang="0">
                  <a:pos x="21" y="15"/>
                </a:cxn>
                <a:cxn ang="0">
                  <a:pos x="21" y="15"/>
                </a:cxn>
                <a:cxn ang="0">
                  <a:pos x="20" y="28"/>
                </a:cxn>
                <a:cxn ang="0">
                  <a:pos x="43" y="5"/>
                </a:cxn>
                <a:cxn ang="0">
                  <a:pos x="48" y="0"/>
                </a:cxn>
                <a:cxn ang="0">
                  <a:pos x="53" y="0"/>
                </a:cxn>
                <a:cxn ang="0">
                  <a:pos x="50" y="4"/>
                </a:cxn>
                <a:cxn ang="0">
                  <a:pos x="19" y="35"/>
                </a:cxn>
                <a:cxn ang="0">
                  <a:pos x="15" y="39"/>
                </a:cxn>
                <a:cxn ang="0">
                  <a:pos x="16" y="33"/>
                </a:cxn>
                <a:cxn ang="0">
                  <a:pos x="17" y="16"/>
                </a:cxn>
                <a:cxn ang="0">
                  <a:pos x="0" y="2"/>
                </a:cxn>
                <a:cxn ang="0">
                  <a:pos x="5" y="2"/>
                </a:cxn>
                <a:cxn ang="0">
                  <a:pos x="48" y="0"/>
                </a:cxn>
              </a:cxnLst>
              <a:rect l="0" t="0" r="r" b="b"/>
              <a:pathLst>
                <a:path w="53" h="39">
                  <a:moveTo>
                    <a:pt x="43" y="5"/>
                  </a:moveTo>
                  <a:lnTo>
                    <a:pt x="29" y="5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20" y="14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0" y="28"/>
                  </a:lnTo>
                  <a:lnTo>
                    <a:pt x="43" y="5"/>
                  </a:lnTo>
                  <a:close/>
                  <a:moveTo>
                    <a:pt x="48" y="0"/>
                  </a:moveTo>
                  <a:lnTo>
                    <a:pt x="53" y="0"/>
                  </a:lnTo>
                  <a:lnTo>
                    <a:pt x="50" y="4"/>
                  </a:lnTo>
                  <a:lnTo>
                    <a:pt x="19" y="35"/>
                  </a:lnTo>
                  <a:lnTo>
                    <a:pt x="15" y="39"/>
                  </a:lnTo>
                  <a:lnTo>
                    <a:pt x="16" y="33"/>
                  </a:lnTo>
                  <a:lnTo>
                    <a:pt x="17" y="16"/>
                  </a:lnTo>
                  <a:lnTo>
                    <a:pt x="0" y="2"/>
                  </a:lnTo>
                  <a:lnTo>
                    <a:pt x="5" y="2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1202" name="Freeform 82"/>
            <p:cNvSpPr>
              <a:spLocks/>
            </p:cNvSpPr>
            <p:nvPr/>
          </p:nvSpPr>
          <p:spPr bwMode="auto">
            <a:xfrm>
              <a:off x="3632165" y="1637603"/>
              <a:ext cx="1623854" cy="24399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6" y="2"/>
                </a:cxn>
                <a:cxn ang="0">
                  <a:pos x="58" y="32"/>
                </a:cxn>
                <a:cxn ang="0">
                  <a:pos x="112" y="58"/>
                </a:cxn>
                <a:cxn ang="0">
                  <a:pos x="167" y="81"/>
                </a:cxn>
                <a:cxn ang="0">
                  <a:pos x="222" y="100"/>
                </a:cxn>
                <a:cxn ang="0">
                  <a:pos x="279" y="116"/>
                </a:cxn>
                <a:cxn ang="0">
                  <a:pos x="337" y="127"/>
                </a:cxn>
                <a:cxn ang="0">
                  <a:pos x="394" y="134"/>
                </a:cxn>
                <a:cxn ang="0">
                  <a:pos x="453" y="138"/>
                </a:cxn>
                <a:cxn ang="0">
                  <a:pos x="511" y="138"/>
                </a:cxn>
                <a:cxn ang="0">
                  <a:pos x="570" y="134"/>
                </a:cxn>
                <a:cxn ang="0">
                  <a:pos x="627" y="127"/>
                </a:cxn>
                <a:cxn ang="0">
                  <a:pos x="685" y="116"/>
                </a:cxn>
                <a:cxn ang="0">
                  <a:pos x="742" y="100"/>
                </a:cxn>
                <a:cxn ang="0">
                  <a:pos x="797" y="81"/>
                </a:cxn>
                <a:cxn ang="0">
                  <a:pos x="852" y="58"/>
                </a:cxn>
                <a:cxn ang="0">
                  <a:pos x="906" y="32"/>
                </a:cxn>
                <a:cxn ang="0">
                  <a:pos x="958" y="2"/>
                </a:cxn>
                <a:cxn ang="0">
                  <a:pos x="961" y="0"/>
                </a:cxn>
                <a:cxn ang="0">
                  <a:pos x="965" y="5"/>
                </a:cxn>
                <a:cxn ang="0">
                  <a:pos x="962" y="7"/>
                </a:cxn>
                <a:cxn ang="0">
                  <a:pos x="909" y="38"/>
                </a:cxn>
                <a:cxn ang="0">
                  <a:pos x="855" y="65"/>
                </a:cxn>
                <a:cxn ang="0">
                  <a:pos x="800" y="87"/>
                </a:cxn>
                <a:cxn ang="0">
                  <a:pos x="743" y="107"/>
                </a:cxn>
                <a:cxn ang="0">
                  <a:pos x="686" y="121"/>
                </a:cxn>
                <a:cxn ang="0">
                  <a:pos x="629" y="133"/>
                </a:cxn>
                <a:cxn ang="0">
                  <a:pos x="570" y="141"/>
                </a:cxn>
                <a:cxn ang="0">
                  <a:pos x="511" y="145"/>
                </a:cxn>
                <a:cxn ang="0">
                  <a:pos x="453" y="145"/>
                </a:cxn>
                <a:cxn ang="0">
                  <a:pos x="394" y="141"/>
                </a:cxn>
                <a:cxn ang="0">
                  <a:pos x="335" y="133"/>
                </a:cxn>
                <a:cxn ang="0">
                  <a:pos x="278" y="121"/>
                </a:cxn>
                <a:cxn ang="0">
                  <a:pos x="221" y="107"/>
                </a:cxn>
                <a:cxn ang="0">
                  <a:pos x="164" y="87"/>
                </a:cxn>
                <a:cxn ang="0">
                  <a:pos x="109" y="65"/>
                </a:cxn>
                <a:cxn ang="0">
                  <a:pos x="55" y="38"/>
                </a:cxn>
                <a:cxn ang="0">
                  <a:pos x="2" y="7"/>
                </a:cxn>
                <a:cxn ang="0">
                  <a:pos x="0" y="5"/>
                </a:cxn>
                <a:cxn ang="0">
                  <a:pos x="3" y="0"/>
                </a:cxn>
              </a:cxnLst>
              <a:rect l="0" t="0" r="r" b="b"/>
              <a:pathLst>
                <a:path w="965" h="145">
                  <a:moveTo>
                    <a:pt x="3" y="0"/>
                  </a:moveTo>
                  <a:lnTo>
                    <a:pt x="6" y="2"/>
                  </a:lnTo>
                  <a:lnTo>
                    <a:pt x="58" y="32"/>
                  </a:lnTo>
                  <a:lnTo>
                    <a:pt x="112" y="58"/>
                  </a:lnTo>
                  <a:lnTo>
                    <a:pt x="167" y="81"/>
                  </a:lnTo>
                  <a:lnTo>
                    <a:pt x="222" y="100"/>
                  </a:lnTo>
                  <a:lnTo>
                    <a:pt x="279" y="116"/>
                  </a:lnTo>
                  <a:lnTo>
                    <a:pt x="337" y="127"/>
                  </a:lnTo>
                  <a:lnTo>
                    <a:pt x="394" y="134"/>
                  </a:lnTo>
                  <a:lnTo>
                    <a:pt x="453" y="138"/>
                  </a:lnTo>
                  <a:lnTo>
                    <a:pt x="511" y="138"/>
                  </a:lnTo>
                  <a:lnTo>
                    <a:pt x="570" y="134"/>
                  </a:lnTo>
                  <a:lnTo>
                    <a:pt x="627" y="127"/>
                  </a:lnTo>
                  <a:lnTo>
                    <a:pt x="685" y="116"/>
                  </a:lnTo>
                  <a:lnTo>
                    <a:pt x="742" y="100"/>
                  </a:lnTo>
                  <a:lnTo>
                    <a:pt x="797" y="81"/>
                  </a:lnTo>
                  <a:lnTo>
                    <a:pt x="852" y="58"/>
                  </a:lnTo>
                  <a:lnTo>
                    <a:pt x="906" y="32"/>
                  </a:lnTo>
                  <a:lnTo>
                    <a:pt x="958" y="2"/>
                  </a:lnTo>
                  <a:lnTo>
                    <a:pt x="961" y="0"/>
                  </a:lnTo>
                  <a:lnTo>
                    <a:pt x="965" y="5"/>
                  </a:lnTo>
                  <a:lnTo>
                    <a:pt x="962" y="7"/>
                  </a:lnTo>
                  <a:lnTo>
                    <a:pt x="909" y="38"/>
                  </a:lnTo>
                  <a:lnTo>
                    <a:pt x="855" y="65"/>
                  </a:lnTo>
                  <a:lnTo>
                    <a:pt x="800" y="87"/>
                  </a:lnTo>
                  <a:lnTo>
                    <a:pt x="743" y="107"/>
                  </a:lnTo>
                  <a:lnTo>
                    <a:pt x="686" y="121"/>
                  </a:lnTo>
                  <a:lnTo>
                    <a:pt x="629" y="133"/>
                  </a:lnTo>
                  <a:lnTo>
                    <a:pt x="570" y="141"/>
                  </a:lnTo>
                  <a:lnTo>
                    <a:pt x="511" y="145"/>
                  </a:lnTo>
                  <a:lnTo>
                    <a:pt x="453" y="145"/>
                  </a:lnTo>
                  <a:lnTo>
                    <a:pt x="394" y="141"/>
                  </a:lnTo>
                  <a:lnTo>
                    <a:pt x="335" y="133"/>
                  </a:lnTo>
                  <a:lnTo>
                    <a:pt x="278" y="121"/>
                  </a:lnTo>
                  <a:lnTo>
                    <a:pt x="221" y="107"/>
                  </a:lnTo>
                  <a:lnTo>
                    <a:pt x="164" y="87"/>
                  </a:lnTo>
                  <a:lnTo>
                    <a:pt x="109" y="65"/>
                  </a:lnTo>
                  <a:lnTo>
                    <a:pt x="55" y="38"/>
                  </a:lnTo>
                  <a:lnTo>
                    <a:pt x="2" y="7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1203" name="Freeform 83"/>
            <p:cNvSpPr>
              <a:spLocks/>
            </p:cNvSpPr>
            <p:nvPr/>
          </p:nvSpPr>
          <p:spPr bwMode="auto">
            <a:xfrm>
              <a:off x="4419692" y="1856361"/>
              <a:ext cx="48800" cy="4038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12"/>
                </a:cxn>
                <a:cxn ang="0">
                  <a:pos x="0" y="24"/>
                </a:cxn>
                <a:cxn ang="0">
                  <a:pos x="5" y="12"/>
                </a:cxn>
                <a:cxn ang="0">
                  <a:pos x="0" y="0"/>
                </a:cxn>
              </a:cxnLst>
              <a:rect l="0" t="0" r="r" b="b"/>
              <a:pathLst>
                <a:path w="29" h="24">
                  <a:moveTo>
                    <a:pt x="0" y="0"/>
                  </a:moveTo>
                  <a:lnTo>
                    <a:pt x="29" y="12"/>
                  </a:lnTo>
                  <a:lnTo>
                    <a:pt x="0" y="24"/>
                  </a:lnTo>
                  <a:lnTo>
                    <a:pt x="5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1204" name="Freeform 84"/>
            <p:cNvSpPr>
              <a:spLocks noEditPoints="1"/>
            </p:cNvSpPr>
            <p:nvPr/>
          </p:nvSpPr>
          <p:spPr bwMode="auto">
            <a:xfrm>
              <a:off x="4411279" y="1849630"/>
              <a:ext cx="67310" cy="53848"/>
            </a:xfrm>
            <a:custGeom>
              <a:avLst/>
              <a:gdLst/>
              <a:ahLst/>
              <a:cxnLst>
                <a:cxn ang="0">
                  <a:pos x="9" y="8"/>
                </a:cxn>
                <a:cxn ang="0">
                  <a:pos x="12" y="15"/>
                </a:cxn>
                <a:cxn ang="0">
                  <a:pos x="13" y="16"/>
                </a:cxn>
                <a:cxn ang="0">
                  <a:pos x="12" y="17"/>
                </a:cxn>
                <a:cxn ang="0">
                  <a:pos x="9" y="24"/>
                </a:cxn>
                <a:cxn ang="0">
                  <a:pos x="18" y="20"/>
                </a:cxn>
                <a:cxn ang="0">
                  <a:pos x="28" y="16"/>
                </a:cxn>
                <a:cxn ang="0">
                  <a:pos x="18" y="12"/>
                </a:cxn>
                <a:cxn ang="0">
                  <a:pos x="9" y="8"/>
                </a:cxn>
                <a:cxn ang="0">
                  <a:pos x="0" y="0"/>
                </a:cxn>
                <a:cxn ang="0">
                  <a:pos x="5" y="3"/>
                </a:cxn>
                <a:cxn ang="0">
                  <a:pos x="35" y="14"/>
                </a:cxn>
                <a:cxn ang="0">
                  <a:pos x="40" y="16"/>
                </a:cxn>
                <a:cxn ang="0">
                  <a:pos x="35" y="18"/>
                </a:cxn>
                <a:cxn ang="0">
                  <a:pos x="5" y="29"/>
                </a:cxn>
                <a:cxn ang="0">
                  <a:pos x="0" y="32"/>
                </a:cxn>
                <a:cxn ang="0">
                  <a:pos x="2" y="27"/>
                </a:cxn>
                <a:cxn ang="0">
                  <a:pos x="8" y="16"/>
                </a:cxn>
                <a:cxn ang="0">
                  <a:pos x="2" y="5"/>
                </a:cxn>
                <a:cxn ang="0">
                  <a:pos x="0" y="0"/>
                </a:cxn>
              </a:cxnLst>
              <a:rect l="0" t="0" r="r" b="b"/>
              <a:pathLst>
                <a:path w="40" h="32">
                  <a:moveTo>
                    <a:pt x="9" y="8"/>
                  </a:moveTo>
                  <a:lnTo>
                    <a:pt x="12" y="15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9" y="24"/>
                  </a:lnTo>
                  <a:lnTo>
                    <a:pt x="18" y="20"/>
                  </a:lnTo>
                  <a:lnTo>
                    <a:pt x="28" y="16"/>
                  </a:lnTo>
                  <a:lnTo>
                    <a:pt x="18" y="12"/>
                  </a:lnTo>
                  <a:lnTo>
                    <a:pt x="9" y="8"/>
                  </a:lnTo>
                  <a:close/>
                  <a:moveTo>
                    <a:pt x="0" y="0"/>
                  </a:moveTo>
                  <a:lnTo>
                    <a:pt x="5" y="3"/>
                  </a:lnTo>
                  <a:lnTo>
                    <a:pt x="35" y="14"/>
                  </a:lnTo>
                  <a:lnTo>
                    <a:pt x="40" y="16"/>
                  </a:lnTo>
                  <a:lnTo>
                    <a:pt x="35" y="18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27"/>
                  </a:lnTo>
                  <a:lnTo>
                    <a:pt x="8" y="16"/>
                  </a:lnTo>
                  <a:lnTo>
                    <a:pt x="2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1205" name="Rectangle 85"/>
            <p:cNvSpPr>
              <a:spLocks noChangeArrowheads="1"/>
            </p:cNvSpPr>
            <p:nvPr/>
          </p:nvSpPr>
          <p:spPr bwMode="auto">
            <a:xfrm>
              <a:off x="3633849" y="1639286"/>
              <a:ext cx="1618805" cy="10097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1206" name="Freeform 86"/>
            <p:cNvSpPr>
              <a:spLocks/>
            </p:cNvSpPr>
            <p:nvPr/>
          </p:nvSpPr>
          <p:spPr bwMode="auto">
            <a:xfrm>
              <a:off x="4419692" y="1625824"/>
              <a:ext cx="48800" cy="3870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12"/>
                </a:cxn>
                <a:cxn ang="0">
                  <a:pos x="0" y="23"/>
                </a:cxn>
                <a:cxn ang="0">
                  <a:pos x="5" y="12"/>
                </a:cxn>
                <a:cxn ang="0">
                  <a:pos x="0" y="0"/>
                </a:cxn>
              </a:cxnLst>
              <a:rect l="0" t="0" r="r" b="b"/>
              <a:pathLst>
                <a:path w="29" h="23">
                  <a:moveTo>
                    <a:pt x="0" y="0"/>
                  </a:moveTo>
                  <a:lnTo>
                    <a:pt x="29" y="12"/>
                  </a:lnTo>
                  <a:lnTo>
                    <a:pt x="0" y="23"/>
                  </a:lnTo>
                  <a:lnTo>
                    <a:pt x="5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1207" name="Freeform 87"/>
            <p:cNvSpPr>
              <a:spLocks noEditPoints="1"/>
            </p:cNvSpPr>
            <p:nvPr/>
          </p:nvSpPr>
          <p:spPr bwMode="auto">
            <a:xfrm>
              <a:off x="4411279" y="1617410"/>
              <a:ext cx="67310" cy="53848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9"/>
                </a:cxn>
                <a:cxn ang="0">
                  <a:pos x="9" y="9"/>
                </a:cxn>
                <a:cxn ang="0">
                  <a:pos x="13" y="17"/>
                </a:cxn>
                <a:cxn ang="0">
                  <a:pos x="12" y="17"/>
                </a:cxn>
                <a:cxn ang="0">
                  <a:pos x="9" y="24"/>
                </a:cxn>
                <a:cxn ang="0">
                  <a:pos x="28" y="17"/>
                </a:cxn>
                <a:cxn ang="0">
                  <a:pos x="28" y="17"/>
                </a:cxn>
                <a:cxn ang="0">
                  <a:pos x="28" y="17"/>
                </a:cxn>
                <a:cxn ang="0">
                  <a:pos x="9" y="9"/>
                </a:cxn>
                <a:cxn ang="0">
                  <a:pos x="0" y="0"/>
                </a:cxn>
                <a:cxn ang="0">
                  <a:pos x="5" y="2"/>
                </a:cxn>
                <a:cxn ang="0">
                  <a:pos x="35" y="15"/>
                </a:cxn>
                <a:cxn ang="0">
                  <a:pos x="40" y="17"/>
                </a:cxn>
                <a:cxn ang="0">
                  <a:pos x="35" y="18"/>
                </a:cxn>
                <a:cxn ang="0">
                  <a:pos x="5" y="30"/>
                </a:cxn>
                <a:cxn ang="0">
                  <a:pos x="0" y="32"/>
                </a:cxn>
                <a:cxn ang="0">
                  <a:pos x="2" y="27"/>
                </a:cxn>
                <a:cxn ang="0">
                  <a:pos x="8" y="17"/>
                </a:cxn>
                <a:cxn ang="0">
                  <a:pos x="2" y="5"/>
                </a:cxn>
                <a:cxn ang="0">
                  <a:pos x="0" y="0"/>
                </a:cxn>
              </a:cxnLst>
              <a:rect l="0" t="0" r="r" b="b"/>
              <a:pathLst>
                <a:path w="40" h="32">
                  <a:moveTo>
                    <a:pt x="9" y="9"/>
                  </a:moveTo>
                  <a:lnTo>
                    <a:pt x="9" y="9"/>
                  </a:lnTo>
                  <a:lnTo>
                    <a:pt x="9" y="9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9" y="24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9" y="9"/>
                  </a:lnTo>
                  <a:close/>
                  <a:moveTo>
                    <a:pt x="0" y="0"/>
                  </a:moveTo>
                  <a:lnTo>
                    <a:pt x="5" y="2"/>
                  </a:lnTo>
                  <a:lnTo>
                    <a:pt x="35" y="15"/>
                  </a:lnTo>
                  <a:lnTo>
                    <a:pt x="40" y="17"/>
                  </a:lnTo>
                  <a:lnTo>
                    <a:pt x="35" y="18"/>
                  </a:lnTo>
                  <a:lnTo>
                    <a:pt x="5" y="30"/>
                  </a:lnTo>
                  <a:lnTo>
                    <a:pt x="0" y="32"/>
                  </a:lnTo>
                  <a:lnTo>
                    <a:pt x="2" y="27"/>
                  </a:lnTo>
                  <a:lnTo>
                    <a:pt x="8" y="17"/>
                  </a:lnTo>
                  <a:lnTo>
                    <a:pt x="2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1208" name="Rectangle 88"/>
            <p:cNvSpPr>
              <a:spLocks noChangeArrowheads="1"/>
            </p:cNvSpPr>
            <p:nvPr/>
          </p:nvSpPr>
          <p:spPr bwMode="auto">
            <a:xfrm>
              <a:off x="3633849" y="829883"/>
              <a:ext cx="10096" cy="81950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1209" name="Freeform 89"/>
            <p:cNvSpPr>
              <a:spLocks/>
            </p:cNvSpPr>
            <p:nvPr/>
          </p:nvSpPr>
          <p:spPr bwMode="auto">
            <a:xfrm>
              <a:off x="3618703" y="1215233"/>
              <a:ext cx="38704" cy="488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23" y="29"/>
                </a:cxn>
                <a:cxn ang="0">
                  <a:pos x="12" y="23"/>
                </a:cxn>
                <a:cxn ang="0">
                  <a:pos x="0" y="29"/>
                </a:cxn>
                <a:cxn ang="0">
                  <a:pos x="12" y="0"/>
                </a:cxn>
              </a:cxnLst>
              <a:rect l="0" t="0" r="r" b="b"/>
              <a:pathLst>
                <a:path w="23" h="29">
                  <a:moveTo>
                    <a:pt x="12" y="0"/>
                  </a:moveTo>
                  <a:lnTo>
                    <a:pt x="23" y="29"/>
                  </a:lnTo>
                  <a:lnTo>
                    <a:pt x="12" y="23"/>
                  </a:lnTo>
                  <a:lnTo>
                    <a:pt x="0" y="2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1210" name="Freeform 90"/>
            <p:cNvSpPr>
              <a:spLocks noEditPoints="1"/>
            </p:cNvSpPr>
            <p:nvPr/>
          </p:nvSpPr>
          <p:spPr bwMode="auto">
            <a:xfrm>
              <a:off x="3611972" y="1205137"/>
              <a:ext cx="53848" cy="67310"/>
            </a:xfrm>
            <a:custGeom>
              <a:avLst/>
              <a:gdLst/>
              <a:ahLst/>
              <a:cxnLst>
                <a:cxn ang="0">
                  <a:pos x="16" y="12"/>
                </a:cxn>
                <a:cxn ang="0">
                  <a:pos x="8" y="31"/>
                </a:cxn>
                <a:cxn ang="0">
                  <a:pos x="15" y="27"/>
                </a:cxn>
                <a:cxn ang="0">
                  <a:pos x="17" y="27"/>
                </a:cxn>
                <a:cxn ang="0">
                  <a:pos x="24" y="31"/>
                </a:cxn>
                <a:cxn ang="0">
                  <a:pos x="16" y="12"/>
                </a:cxn>
                <a:cxn ang="0">
                  <a:pos x="16" y="0"/>
                </a:cxn>
                <a:cxn ang="0">
                  <a:pos x="18" y="5"/>
                </a:cxn>
                <a:cxn ang="0">
                  <a:pos x="29" y="34"/>
                </a:cxn>
                <a:cxn ang="0">
                  <a:pos x="32" y="40"/>
                </a:cxn>
                <a:cxn ang="0">
                  <a:pos x="27" y="37"/>
                </a:cxn>
                <a:cxn ang="0">
                  <a:pos x="16" y="32"/>
                </a:cxn>
                <a:cxn ang="0">
                  <a:pos x="0" y="40"/>
                </a:cxn>
                <a:cxn ang="0">
                  <a:pos x="2" y="34"/>
                </a:cxn>
                <a:cxn ang="0">
                  <a:pos x="14" y="5"/>
                </a:cxn>
                <a:cxn ang="0">
                  <a:pos x="16" y="0"/>
                </a:cxn>
              </a:cxnLst>
              <a:rect l="0" t="0" r="r" b="b"/>
              <a:pathLst>
                <a:path w="32" h="40">
                  <a:moveTo>
                    <a:pt x="16" y="12"/>
                  </a:moveTo>
                  <a:lnTo>
                    <a:pt x="8" y="31"/>
                  </a:lnTo>
                  <a:lnTo>
                    <a:pt x="15" y="27"/>
                  </a:lnTo>
                  <a:lnTo>
                    <a:pt x="17" y="27"/>
                  </a:lnTo>
                  <a:lnTo>
                    <a:pt x="24" y="31"/>
                  </a:lnTo>
                  <a:lnTo>
                    <a:pt x="16" y="12"/>
                  </a:lnTo>
                  <a:close/>
                  <a:moveTo>
                    <a:pt x="16" y="0"/>
                  </a:moveTo>
                  <a:lnTo>
                    <a:pt x="18" y="5"/>
                  </a:lnTo>
                  <a:lnTo>
                    <a:pt x="29" y="34"/>
                  </a:lnTo>
                  <a:lnTo>
                    <a:pt x="32" y="40"/>
                  </a:lnTo>
                  <a:lnTo>
                    <a:pt x="27" y="37"/>
                  </a:lnTo>
                  <a:lnTo>
                    <a:pt x="16" y="32"/>
                  </a:lnTo>
                  <a:lnTo>
                    <a:pt x="0" y="40"/>
                  </a:lnTo>
                  <a:lnTo>
                    <a:pt x="2" y="34"/>
                  </a:lnTo>
                  <a:lnTo>
                    <a:pt x="14" y="5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1211" name="Freeform 91"/>
            <p:cNvSpPr>
              <a:spLocks/>
            </p:cNvSpPr>
            <p:nvPr/>
          </p:nvSpPr>
          <p:spPr bwMode="auto">
            <a:xfrm>
              <a:off x="5218998" y="806324"/>
              <a:ext cx="57213" cy="57214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24" y="1"/>
                </a:cxn>
                <a:cxn ang="0">
                  <a:pos x="30" y="5"/>
                </a:cxn>
                <a:cxn ang="0">
                  <a:pos x="33" y="10"/>
                </a:cxn>
                <a:cxn ang="0">
                  <a:pos x="34" y="17"/>
                </a:cxn>
                <a:cxn ang="0">
                  <a:pos x="33" y="24"/>
                </a:cxn>
                <a:cxn ang="0">
                  <a:pos x="30" y="29"/>
                </a:cxn>
                <a:cxn ang="0">
                  <a:pos x="24" y="33"/>
                </a:cxn>
                <a:cxn ang="0">
                  <a:pos x="18" y="34"/>
                </a:cxn>
                <a:cxn ang="0">
                  <a:pos x="11" y="33"/>
                </a:cxn>
                <a:cxn ang="0">
                  <a:pos x="5" y="29"/>
                </a:cxn>
                <a:cxn ang="0">
                  <a:pos x="1" y="24"/>
                </a:cxn>
                <a:cxn ang="0">
                  <a:pos x="0" y="17"/>
                </a:cxn>
                <a:cxn ang="0">
                  <a:pos x="1" y="10"/>
                </a:cxn>
                <a:cxn ang="0">
                  <a:pos x="5" y="5"/>
                </a:cxn>
                <a:cxn ang="0">
                  <a:pos x="11" y="1"/>
                </a:cxn>
                <a:cxn ang="0">
                  <a:pos x="18" y="0"/>
                </a:cxn>
              </a:cxnLst>
              <a:rect l="0" t="0" r="r" b="b"/>
              <a:pathLst>
                <a:path w="34" h="34">
                  <a:moveTo>
                    <a:pt x="18" y="0"/>
                  </a:moveTo>
                  <a:lnTo>
                    <a:pt x="24" y="1"/>
                  </a:lnTo>
                  <a:lnTo>
                    <a:pt x="30" y="5"/>
                  </a:lnTo>
                  <a:lnTo>
                    <a:pt x="33" y="10"/>
                  </a:lnTo>
                  <a:lnTo>
                    <a:pt x="34" y="17"/>
                  </a:lnTo>
                  <a:lnTo>
                    <a:pt x="33" y="24"/>
                  </a:lnTo>
                  <a:lnTo>
                    <a:pt x="30" y="29"/>
                  </a:lnTo>
                  <a:lnTo>
                    <a:pt x="24" y="33"/>
                  </a:lnTo>
                  <a:lnTo>
                    <a:pt x="18" y="34"/>
                  </a:lnTo>
                  <a:lnTo>
                    <a:pt x="11" y="33"/>
                  </a:lnTo>
                  <a:lnTo>
                    <a:pt x="5" y="29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5" y="5"/>
                  </a:lnTo>
                  <a:lnTo>
                    <a:pt x="11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1212" name="Freeform 92"/>
            <p:cNvSpPr>
              <a:spLocks noEditPoints="1"/>
            </p:cNvSpPr>
            <p:nvPr/>
          </p:nvSpPr>
          <p:spPr bwMode="auto">
            <a:xfrm>
              <a:off x="5215633" y="801277"/>
              <a:ext cx="65628" cy="65628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14" y="7"/>
                </a:cxn>
                <a:cxn ang="0">
                  <a:pos x="9" y="10"/>
                </a:cxn>
                <a:cxn ang="0">
                  <a:pos x="6" y="15"/>
                </a:cxn>
                <a:cxn ang="0">
                  <a:pos x="4" y="20"/>
                </a:cxn>
                <a:cxn ang="0">
                  <a:pos x="6" y="26"/>
                </a:cxn>
                <a:cxn ang="0">
                  <a:pos x="9" y="31"/>
                </a:cxn>
                <a:cxn ang="0">
                  <a:pos x="14" y="34"/>
                </a:cxn>
                <a:cxn ang="0">
                  <a:pos x="20" y="35"/>
                </a:cxn>
                <a:cxn ang="0">
                  <a:pos x="27" y="33"/>
                </a:cxn>
                <a:cxn ang="0">
                  <a:pos x="32" y="27"/>
                </a:cxn>
                <a:cxn ang="0">
                  <a:pos x="34" y="20"/>
                </a:cxn>
                <a:cxn ang="0">
                  <a:pos x="33" y="15"/>
                </a:cxn>
                <a:cxn ang="0">
                  <a:pos x="30" y="10"/>
                </a:cxn>
                <a:cxn ang="0">
                  <a:pos x="25" y="7"/>
                </a:cxn>
                <a:cxn ang="0">
                  <a:pos x="20" y="5"/>
                </a:cxn>
                <a:cxn ang="0">
                  <a:pos x="20" y="0"/>
                </a:cxn>
                <a:cxn ang="0">
                  <a:pos x="27" y="2"/>
                </a:cxn>
                <a:cxn ang="0">
                  <a:pos x="33" y="6"/>
                </a:cxn>
                <a:cxn ang="0">
                  <a:pos x="37" y="13"/>
                </a:cxn>
                <a:cxn ang="0">
                  <a:pos x="39" y="20"/>
                </a:cxn>
                <a:cxn ang="0">
                  <a:pos x="37" y="28"/>
                </a:cxn>
                <a:cxn ang="0">
                  <a:pos x="33" y="34"/>
                </a:cxn>
                <a:cxn ang="0">
                  <a:pos x="27" y="38"/>
                </a:cxn>
                <a:cxn ang="0">
                  <a:pos x="20" y="39"/>
                </a:cxn>
                <a:cxn ang="0">
                  <a:pos x="12" y="38"/>
                </a:cxn>
                <a:cxn ang="0">
                  <a:pos x="6" y="34"/>
                </a:cxn>
                <a:cxn ang="0">
                  <a:pos x="1" y="28"/>
                </a:cxn>
                <a:cxn ang="0">
                  <a:pos x="0" y="20"/>
                </a:cxn>
                <a:cxn ang="0">
                  <a:pos x="1" y="13"/>
                </a:cxn>
                <a:cxn ang="0">
                  <a:pos x="6" y="6"/>
                </a:cxn>
                <a:cxn ang="0">
                  <a:pos x="12" y="2"/>
                </a:cxn>
                <a:cxn ang="0">
                  <a:pos x="20" y="0"/>
                </a:cxn>
              </a:cxnLst>
              <a:rect l="0" t="0" r="r" b="b"/>
              <a:pathLst>
                <a:path w="39" h="39">
                  <a:moveTo>
                    <a:pt x="20" y="5"/>
                  </a:moveTo>
                  <a:lnTo>
                    <a:pt x="14" y="7"/>
                  </a:lnTo>
                  <a:lnTo>
                    <a:pt x="9" y="10"/>
                  </a:lnTo>
                  <a:lnTo>
                    <a:pt x="6" y="15"/>
                  </a:lnTo>
                  <a:lnTo>
                    <a:pt x="4" y="20"/>
                  </a:lnTo>
                  <a:lnTo>
                    <a:pt x="6" y="26"/>
                  </a:lnTo>
                  <a:lnTo>
                    <a:pt x="9" y="31"/>
                  </a:lnTo>
                  <a:lnTo>
                    <a:pt x="14" y="34"/>
                  </a:lnTo>
                  <a:lnTo>
                    <a:pt x="20" y="35"/>
                  </a:lnTo>
                  <a:lnTo>
                    <a:pt x="27" y="33"/>
                  </a:lnTo>
                  <a:lnTo>
                    <a:pt x="32" y="27"/>
                  </a:lnTo>
                  <a:lnTo>
                    <a:pt x="34" y="20"/>
                  </a:lnTo>
                  <a:lnTo>
                    <a:pt x="33" y="15"/>
                  </a:lnTo>
                  <a:lnTo>
                    <a:pt x="30" y="10"/>
                  </a:lnTo>
                  <a:lnTo>
                    <a:pt x="25" y="7"/>
                  </a:lnTo>
                  <a:lnTo>
                    <a:pt x="20" y="5"/>
                  </a:lnTo>
                  <a:close/>
                  <a:moveTo>
                    <a:pt x="20" y="0"/>
                  </a:moveTo>
                  <a:lnTo>
                    <a:pt x="27" y="2"/>
                  </a:lnTo>
                  <a:lnTo>
                    <a:pt x="33" y="6"/>
                  </a:lnTo>
                  <a:lnTo>
                    <a:pt x="37" y="13"/>
                  </a:lnTo>
                  <a:lnTo>
                    <a:pt x="39" y="20"/>
                  </a:lnTo>
                  <a:lnTo>
                    <a:pt x="37" y="28"/>
                  </a:lnTo>
                  <a:lnTo>
                    <a:pt x="33" y="34"/>
                  </a:lnTo>
                  <a:lnTo>
                    <a:pt x="27" y="38"/>
                  </a:lnTo>
                  <a:lnTo>
                    <a:pt x="20" y="39"/>
                  </a:lnTo>
                  <a:lnTo>
                    <a:pt x="12" y="38"/>
                  </a:lnTo>
                  <a:lnTo>
                    <a:pt x="6" y="34"/>
                  </a:lnTo>
                  <a:lnTo>
                    <a:pt x="1" y="28"/>
                  </a:lnTo>
                  <a:lnTo>
                    <a:pt x="0" y="20"/>
                  </a:lnTo>
                  <a:lnTo>
                    <a:pt x="1" y="13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1213" name="Rectangle 93"/>
            <p:cNvSpPr>
              <a:spLocks noChangeArrowheads="1"/>
            </p:cNvSpPr>
            <p:nvPr/>
          </p:nvSpPr>
          <p:spPr bwMode="auto">
            <a:xfrm>
              <a:off x="5242557" y="829883"/>
              <a:ext cx="10096" cy="81950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1214" name="Freeform 94"/>
            <p:cNvSpPr>
              <a:spLocks/>
            </p:cNvSpPr>
            <p:nvPr/>
          </p:nvSpPr>
          <p:spPr bwMode="auto">
            <a:xfrm>
              <a:off x="5229095" y="1215233"/>
              <a:ext cx="38704" cy="488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6"/>
                </a:cxn>
                <a:cxn ang="0">
                  <a:pos x="23" y="0"/>
                </a:cxn>
                <a:cxn ang="0">
                  <a:pos x="12" y="29"/>
                </a:cxn>
                <a:cxn ang="0">
                  <a:pos x="0" y="0"/>
                </a:cxn>
              </a:cxnLst>
              <a:rect l="0" t="0" r="r" b="b"/>
              <a:pathLst>
                <a:path w="23" h="29">
                  <a:moveTo>
                    <a:pt x="0" y="0"/>
                  </a:moveTo>
                  <a:lnTo>
                    <a:pt x="12" y="6"/>
                  </a:lnTo>
                  <a:lnTo>
                    <a:pt x="23" y="0"/>
                  </a:lnTo>
                  <a:lnTo>
                    <a:pt x="12" y="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1215" name="Freeform 95"/>
            <p:cNvSpPr>
              <a:spLocks noEditPoints="1"/>
            </p:cNvSpPr>
            <p:nvPr/>
          </p:nvSpPr>
          <p:spPr bwMode="auto">
            <a:xfrm>
              <a:off x="5220681" y="1208502"/>
              <a:ext cx="53848" cy="65628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17" y="27"/>
                </a:cxn>
                <a:cxn ang="0">
                  <a:pos x="24" y="9"/>
                </a:cxn>
                <a:cxn ang="0">
                  <a:pos x="17" y="12"/>
                </a:cxn>
                <a:cxn ang="0">
                  <a:pos x="17" y="13"/>
                </a:cxn>
                <a:cxn ang="0">
                  <a:pos x="9" y="9"/>
                </a:cxn>
                <a:cxn ang="0">
                  <a:pos x="0" y="0"/>
                </a:cxn>
                <a:cxn ang="0">
                  <a:pos x="5" y="2"/>
                </a:cxn>
                <a:cxn ang="0">
                  <a:pos x="17" y="8"/>
                </a:cxn>
                <a:cxn ang="0">
                  <a:pos x="27" y="2"/>
                </a:cxn>
                <a:cxn ang="0">
                  <a:pos x="32" y="0"/>
                </a:cxn>
                <a:cxn ang="0">
                  <a:pos x="30" y="5"/>
                </a:cxn>
                <a:cxn ang="0">
                  <a:pos x="19" y="35"/>
                </a:cxn>
                <a:cxn ang="0">
                  <a:pos x="17" y="39"/>
                </a:cxn>
                <a:cxn ang="0">
                  <a:pos x="14" y="35"/>
                </a:cxn>
                <a:cxn ang="0">
                  <a:pos x="3" y="5"/>
                </a:cxn>
                <a:cxn ang="0">
                  <a:pos x="0" y="0"/>
                </a:cxn>
              </a:cxnLst>
              <a:rect l="0" t="0" r="r" b="b"/>
              <a:pathLst>
                <a:path w="32" h="39">
                  <a:moveTo>
                    <a:pt x="9" y="9"/>
                  </a:moveTo>
                  <a:lnTo>
                    <a:pt x="17" y="27"/>
                  </a:lnTo>
                  <a:lnTo>
                    <a:pt x="24" y="9"/>
                  </a:lnTo>
                  <a:lnTo>
                    <a:pt x="17" y="12"/>
                  </a:lnTo>
                  <a:lnTo>
                    <a:pt x="17" y="13"/>
                  </a:lnTo>
                  <a:lnTo>
                    <a:pt x="9" y="9"/>
                  </a:lnTo>
                  <a:close/>
                  <a:moveTo>
                    <a:pt x="0" y="0"/>
                  </a:moveTo>
                  <a:lnTo>
                    <a:pt x="5" y="2"/>
                  </a:lnTo>
                  <a:lnTo>
                    <a:pt x="17" y="8"/>
                  </a:lnTo>
                  <a:lnTo>
                    <a:pt x="27" y="2"/>
                  </a:lnTo>
                  <a:lnTo>
                    <a:pt x="32" y="0"/>
                  </a:lnTo>
                  <a:lnTo>
                    <a:pt x="30" y="5"/>
                  </a:lnTo>
                  <a:lnTo>
                    <a:pt x="19" y="35"/>
                  </a:lnTo>
                  <a:lnTo>
                    <a:pt x="17" y="39"/>
                  </a:lnTo>
                  <a:lnTo>
                    <a:pt x="14" y="35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1216" name="Freeform 96"/>
            <p:cNvSpPr>
              <a:spLocks noEditPoints="1"/>
            </p:cNvSpPr>
            <p:nvPr/>
          </p:nvSpPr>
          <p:spPr bwMode="auto">
            <a:xfrm>
              <a:off x="4670422" y="818104"/>
              <a:ext cx="582231" cy="31973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346" y="15"/>
                </a:cxn>
                <a:cxn ang="0">
                  <a:pos x="346" y="19"/>
                </a:cxn>
                <a:cxn ang="0">
                  <a:pos x="0" y="19"/>
                </a:cxn>
                <a:cxn ang="0">
                  <a:pos x="0" y="15"/>
                </a:cxn>
                <a:cxn ang="0">
                  <a:pos x="0" y="0"/>
                </a:cxn>
                <a:cxn ang="0">
                  <a:pos x="346" y="0"/>
                </a:cxn>
                <a:cxn ang="0">
                  <a:pos x="346" y="5"/>
                </a:cxn>
                <a:cxn ang="0">
                  <a:pos x="0" y="5"/>
                </a:cxn>
                <a:cxn ang="0">
                  <a:pos x="0" y="0"/>
                </a:cxn>
              </a:cxnLst>
              <a:rect l="0" t="0" r="r" b="b"/>
              <a:pathLst>
                <a:path w="346" h="19">
                  <a:moveTo>
                    <a:pt x="0" y="15"/>
                  </a:moveTo>
                  <a:lnTo>
                    <a:pt x="346" y="15"/>
                  </a:lnTo>
                  <a:lnTo>
                    <a:pt x="346" y="19"/>
                  </a:lnTo>
                  <a:lnTo>
                    <a:pt x="0" y="19"/>
                  </a:lnTo>
                  <a:lnTo>
                    <a:pt x="0" y="15"/>
                  </a:lnTo>
                  <a:close/>
                  <a:moveTo>
                    <a:pt x="0" y="0"/>
                  </a:moveTo>
                  <a:lnTo>
                    <a:pt x="346" y="0"/>
                  </a:lnTo>
                  <a:lnTo>
                    <a:pt x="346" y="5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1217" name="Freeform 97"/>
            <p:cNvSpPr>
              <a:spLocks/>
            </p:cNvSpPr>
            <p:nvPr/>
          </p:nvSpPr>
          <p:spPr bwMode="auto">
            <a:xfrm>
              <a:off x="4934613" y="814739"/>
              <a:ext cx="52166" cy="40386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5" y="12"/>
                </a:cxn>
                <a:cxn ang="0">
                  <a:pos x="31" y="24"/>
                </a:cxn>
                <a:cxn ang="0">
                  <a:pos x="0" y="12"/>
                </a:cxn>
                <a:cxn ang="0">
                  <a:pos x="31" y="0"/>
                </a:cxn>
              </a:cxnLst>
              <a:rect l="0" t="0" r="r" b="b"/>
              <a:pathLst>
                <a:path w="31" h="24">
                  <a:moveTo>
                    <a:pt x="31" y="0"/>
                  </a:moveTo>
                  <a:lnTo>
                    <a:pt x="25" y="12"/>
                  </a:lnTo>
                  <a:lnTo>
                    <a:pt x="31" y="24"/>
                  </a:lnTo>
                  <a:lnTo>
                    <a:pt x="0" y="1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1218" name="Freeform 98"/>
            <p:cNvSpPr>
              <a:spLocks noEditPoints="1"/>
            </p:cNvSpPr>
            <p:nvPr/>
          </p:nvSpPr>
          <p:spPr bwMode="auto">
            <a:xfrm>
              <a:off x="4926200" y="808008"/>
              <a:ext cx="67310" cy="55531"/>
            </a:xfrm>
            <a:custGeom>
              <a:avLst/>
              <a:gdLst/>
              <a:ahLst/>
              <a:cxnLst>
                <a:cxn ang="0">
                  <a:pos x="31" y="8"/>
                </a:cxn>
                <a:cxn ang="0">
                  <a:pos x="12" y="16"/>
                </a:cxn>
                <a:cxn ang="0">
                  <a:pos x="21" y="20"/>
                </a:cxn>
                <a:cxn ang="0">
                  <a:pos x="31" y="24"/>
                </a:cxn>
                <a:cxn ang="0">
                  <a:pos x="28" y="17"/>
                </a:cxn>
                <a:cxn ang="0">
                  <a:pos x="28" y="15"/>
                </a:cxn>
                <a:cxn ang="0">
                  <a:pos x="31" y="8"/>
                </a:cxn>
                <a:cxn ang="0">
                  <a:pos x="40" y="0"/>
                </a:cxn>
                <a:cxn ang="0">
                  <a:pos x="38" y="5"/>
                </a:cxn>
                <a:cxn ang="0">
                  <a:pos x="33" y="16"/>
                </a:cxn>
                <a:cxn ang="0">
                  <a:pos x="38" y="28"/>
                </a:cxn>
                <a:cxn ang="0">
                  <a:pos x="40" y="33"/>
                </a:cxn>
                <a:cxn ang="0">
                  <a:pos x="35" y="30"/>
                </a:cxn>
                <a:cxn ang="0">
                  <a:pos x="5" y="18"/>
                </a:cxn>
                <a:cxn ang="0">
                  <a:pos x="0" y="16"/>
                </a:cxn>
                <a:cxn ang="0">
                  <a:pos x="5" y="14"/>
                </a:cxn>
                <a:cxn ang="0">
                  <a:pos x="35" y="1"/>
                </a:cxn>
                <a:cxn ang="0">
                  <a:pos x="40" y="0"/>
                </a:cxn>
              </a:cxnLst>
              <a:rect l="0" t="0" r="r" b="b"/>
              <a:pathLst>
                <a:path w="40" h="33">
                  <a:moveTo>
                    <a:pt x="31" y="8"/>
                  </a:moveTo>
                  <a:lnTo>
                    <a:pt x="12" y="16"/>
                  </a:lnTo>
                  <a:lnTo>
                    <a:pt x="21" y="20"/>
                  </a:lnTo>
                  <a:lnTo>
                    <a:pt x="31" y="24"/>
                  </a:lnTo>
                  <a:lnTo>
                    <a:pt x="28" y="17"/>
                  </a:lnTo>
                  <a:lnTo>
                    <a:pt x="28" y="15"/>
                  </a:lnTo>
                  <a:lnTo>
                    <a:pt x="31" y="8"/>
                  </a:lnTo>
                  <a:close/>
                  <a:moveTo>
                    <a:pt x="40" y="0"/>
                  </a:moveTo>
                  <a:lnTo>
                    <a:pt x="38" y="5"/>
                  </a:lnTo>
                  <a:lnTo>
                    <a:pt x="33" y="16"/>
                  </a:lnTo>
                  <a:lnTo>
                    <a:pt x="38" y="28"/>
                  </a:lnTo>
                  <a:lnTo>
                    <a:pt x="40" y="33"/>
                  </a:lnTo>
                  <a:lnTo>
                    <a:pt x="35" y="30"/>
                  </a:lnTo>
                  <a:lnTo>
                    <a:pt x="5" y="18"/>
                  </a:lnTo>
                  <a:lnTo>
                    <a:pt x="0" y="16"/>
                  </a:lnTo>
                  <a:lnTo>
                    <a:pt x="5" y="14"/>
                  </a:lnTo>
                  <a:lnTo>
                    <a:pt x="35" y="1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1219" name="Freeform 99"/>
            <p:cNvSpPr>
              <a:spLocks/>
            </p:cNvSpPr>
            <p:nvPr/>
          </p:nvSpPr>
          <p:spPr bwMode="auto">
            <a:xfrm>
              <a:off x="4630036" y="806324"/>
              <a:ext cx="57213" cy="57214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24" y="1"/>
                </a:cxn>
                <a:cxn ang="0">
                  <a:pos x="29" y="5"/>
                </a:cxn>
                <a:cxn ang="0">
                  <a:pos x="33" y="10"/>
                </a:cxn>
                <a:cxn ang="0">
                  <a:pos x="34" y="17"/>
                </a:cxn>
                <a:cxn ang="0">
                  <a:pos x="33" y="24"/>
                </a:cxn>
                <a:cxn ang="0">
                  <a:pos x="29" y="29"/>
                </a:cxn>
                <a:cxn ang="0">
                  <a:pos x="24" y="33"/>
                </a:cxn>
                <a:cxn ang="0">
                  <a:pos x="17" y="34"/>
                </a:cxn>
                <a:cxn ang="0">
                  <a:pos x="11" y="33"/>
                </a:cxn>
                <a:cxn ang="0">
                  <a:pos x="5" y="29"/>
                </a:cxn>
                <a:cxn ang="0">
                  <a:pos x="2" y="24"/>
                </a:cxn>
                <a:cxn ang="0">
                  <a:pos x="0" y="17"/>
                </a:cxn>
                <a:cxn ang="0">
                  <a:pos x="2" y="10"/>
                </a:cxn>
                <a:cxn ang="0">
                  <a:pos x="5" y="5"/>
                </a:cxn>
                <a:cxn ang="0">
                  <a:pos x="11" y="1"/>
                </a:cxn>
                <a:cxn ang="0">
                  <a:pos x="17" y="0"/>
                </a:cxn>
              </a:cxnLst>
              <a:rect l="0" t="0" r="r" b="b"/>
              <a:pathLst>
                <a:path w="34" h="34">
                  <a:moveTo>
                    <a:pt x="17" y="0"/>
                  </a:moveTo>
                  <a:lnTo>
                    <a:pt x="24" y="1"/>
                  </a:lnTo>
                  <a:lnTo>
                    <a:pt x="29" y="5"/>
                  </a:lnTo>
                  <a:lnTo>
                    <a:pt x="33" y="10"/>
                  </a:lnTo>
                  <a:lnTo>
                    <a:pt x="34" y="17"/>
                  </a:lnTo>
                  <a:lnTo>
                    <a:pt x="33" y="24"/>
                  </a:lnTo>
                  <a:lnTo>
                    <a:pt x="29" y="29"/>
                  </a:lnTo>
                  <a:lnTo>
                    <a:pt x="24" y="33"/>
                  </a:lnTo>
                  <a:lnTo>
                    <a:pt x="17" y="34"/>
                  </a:lnTo>
                  <a:lnTo>
                    <a:pt x="11" y="33"/>
                  </a:lnTo>
                  <a:lnTo>
                    <a:pt x="5" y="29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2" y="10"/>
                  </a:lnTo>
                  <a:lnTo>
                    <a:pt x="5" y="5"/>
                  </a:lnTo>
                  <a:lnTo>
                    <a:pt x="11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1220" name="Freeform 100"/>
            <p:cNvSpPr>
              <a:spLocks noEditPoints="1"/>
            </p:cNvSpPr>
            <p:nvPr/>
          </p:nvSpPr>
          <p:spPr bwMode="auto">
            <a:xfrm>
              <a:off x="4626671" y="801277"/>
              <a:ext cx="63944" cy="65628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4" y="7"/>
                </a:cxn>
                <a:cxn ang="0">
                  <a:pos x="9" y="10"/>
                </a:cxn>
                <a:cxn ang="0">
                  <a:pos x="6" y="15"/>
                </a:cxn>
                <a:cxn ang="0">
                  <a:pos x="5" y="20"/>
                </a:cxn>
                <a:cxn ang="0">
                  <a:pos x="6" y="26"/>
                </a:cxn>
                <a:cxn ang="0">
                  <a:pos x="9" y="31"/>
                </a:cxn>
                <a:cxn ang="0">
                  <a:pos x="14" y="34"/>
                </a:cxn>
                <a:cxn ang="0">
                  <a:pos x="19" y="35"/>
                </a:cxn>
                <a:cxn ang="0">
                  <a:pos x="25" y="34"/>
                </a:cxn>
                <a:cxn ang="0">
                  <a:pos x="30" y="31"/>
                </a:cxn>
                <a:cxn ang="0">
                  <a:pos x="33" y="26"/>
                </a:cxn>
                <a:cxn ang="0">
                  <a:pos x="34" y="20"/>
                </a:cxn>
                <a:cxn ang="0">
                  <a:pos x="33" y="15"/>
                </a:cxn>
                <a:cxn ang="0">
                  <a:pos x="30" y="10"/>
                </a:cxn>
                <a:cxn ang="0">
                  <a:pos x="25" y="7"/>
                </a:cxn>
                <a:cxn ang="0">
                  <a:pos x="19" y="5"/>
                </a:cxn>
                <a:cxn ang="0">
                  <a:pos x="19" y="0"/>
                </a:cxn>
                <a:cxn ang="0">
                  <a:pos x="27" y="2"/>
                </a:cxn>
                <a:cxn ang="0">
                  <a:pos x="33" y="6"/>
                </a:cxn>
                <a:cxn ang="0">
                  <a:pos x="37" y="13"/>
                </a:cxn>
                <a:cxn ang="0">
                  <a:pos x="38" y="20"/>
                </a:cxn>
                <a:cxn ang="0">
                  <a:pos x="37" y="28"/>
                </a:cxn>
                <a:cxn ang="0">
                  <a:pos x="33" y="34"/>
                </a:cxn>
                <a:cxn ang="0">
                  <a:pos x="27" y="38"/>
                </a:cxn>
                <a:cxn ang="0">
                  <a:pos x="19" y="39"/>
                </a:cxn>
                <a:cxn ang="0">
                  <a:pos x="12" y="38"/>
                </a:cxn>
                <a:cxn ang="0">
                  <a:pos x="6" y="34"/>
                </a:cxn>
                <a:cxn ang="0">
                  <a:pos x="2" y="28"/>
                </a:cxn>
                <a:cxn ang="0">
                  <a:pos x="0" y="20"/>
                </a:cxn>
                <a:cxn ang="0">
                  <a:pos x="2" y="13"/>
                </a:cxn>
                <a:cxn ang="0">
                  <a:pos x="6" y="6"/>
                </a:cxn>
                <a:cxn ang="0">
                  <a:pos x="12" y="2"/>
                </a:cxn>
                <a:cxn ang="0">
                  <a:pos x="19" y="0"/>
                </a:cxn>
              </a:cxnLst>
              <a:rect l="0" t="0" r="r" b="b"/>
              <a:pathLst>
                <a:path w="38" h="39">
                  <a:moveTo>
                    <a:pt x="19" y="5"/>
                  </a:moveTo>
                  <a:lnTo>
                    <a:pt x="14" y="7"/>
                  </a:lnTo>
                  <a:lnTo>
                    <a:pt x="9" y="10"/>
                  </a:lnTo>
                  <a:lnTo>
                    <a:pt x="6" y="15"/>
                  </a:lnTo>
                  <a:lnTo>
                    <a:pt x="5" y="20"/>
                  </a:lnTo>
                  <a:lnTo>
                    <a:pt x="6" y="26"/>
                  </a:lnTo>
                  <a:lnTo>
                    <a:pt x="9" y="31"/>
                  </a:lnTo>
                  <a:lnTo>
                    <a:pt x="14" y="34"/>
                  </a:lnTo>
                  <a:lnTo>
                    <a:pt x="19" y="35"/>
                  </a:lnTo>
                  <a:lnTo>
                    <a:pt x="25" y="34"/>
                  </a:lnTo>
                  <a:lnTo>
                    <a:pt x="30" y="31"/>
                  </a:lnTo>
                  <a:lnTo>
                    <a:pt x="33" y="26"/>
                  </a:lnTo>
                  <a:lnTo>
                    <a:pt x="34" y="20"/>
                  </a:lnTo>
                  <a:lnTo>
                    <a:pt x="33" y="15"/>
                  </a:lnTo>
                  <a:lnTo>
                    <a:pt x="30" y="10"/>
                  </a:lnTo>
                  <a:lnTo>
                    <a:pt x="25" y="7"/>
                  </a:lnTo>
                  <a:lnTo>
                    <a:pt x="19" y="5"/>
                  </a:lnTo>
                  <a:close/>
                  <a:moveTo>
                    <a:pt x="19" y="0"/>
                  </a:moveTo>
                  <a:lnTo>
                    <a:pt x="27" y="2"/>
                  </a:lnTo>
                  <a:lnTo>
                    <a:pt x="33" y="6"/>
                  </a:lnTo>
                  <a:lnTo>
                    <a:pt x="37" y="13"/>
                  </a:lnTo>
                  <a:lnTo>
                    <a:pt x="38" y="20"/>
                  </a:lnTo>
                  <a:lnTo>
                    <a:pt x="37" y="28"/>
                  </a:lnTo>
                  <a:lnTo>
                    <a:pt x="33" y="34"/>
                  </a:lnTo>
                  <a:lnTo>
                    <a:pt x="27" y="38"/>
                  </a:lnTo>
                  <a:lnTo>
                    <a:pt x="19" y="39"/>
                  </a:lnTo>
                  <a:lnTo>
                    <a:pt x="12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3"/>
                  </a:lnTo>
                  <a:lnTo>
                    <a:pt x="6" y="6"/>
                  </a:lnTo>
                  <a:lnTo>
                    <a:pt x="12" y="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1221" name="Freeform 101"/>
            <p:cNvSpPr>
              <a:spLocks noEditPoints="1"/>
            </p:cNvSpPr>
            <p:nvPr/>
          </p:nvSpPr>
          <p:spPr bwMode="auto">
            <a:xfrm>
              <a:off x="4611525" y="828201"/>
              <a:ext cx="95917" cy="822866"/>
            </a:xfrm>
            <a:custGeom>
              <a:avLst/>
              <a:gdLst/>
              <a:ahLst/>
              <a:cxnLst>
                <a:cxn ang="0">
                  <a:pos x="6" y="425"/>
                </a:cxn>
                <a:cxn ang="0">
                  <a:pos x="28" y="436"/>
                </a:cxn>
                <a:cxn ang="0">
                  <a:pos x="35" y="416"/>
                </a:cxn>
                <a:cxn ang="0">
                  <a:pos x="9" y="358"/>
                </a:cxn>
                <a:cxn ang="0">
                  <a:pos x="12" y="375"/>
                </a:cxn>
                <a:cxn ang="0">
                  <a:pos x="39" y="361"/>
                </a:cxn>
                <a:cxn ang="0">
                  <a:pos x="10" y="297"/>
                </a:cxn>
                <a:cxn ang="0">
                  <a:pos x="9" y="313"/>
                </a:cxn>
                <a:cxn ang="0">
                  <a:pos x="42" y="305"/>
                </a:cxn>
                <a:cxn ang="0">
                  <a:pos x="12" y="235"/>
                </a:cxn>
                <a:cxn ang="0">
                  <a:pos x="8" y="251"/>
                </a:cxn>
                <a:cxn ang="0">
                  <a:pos x="39" y="249"/>
                </a:cxn>
                <a:cxn ang="0">
                  <a:pos x="19" y="173"/>
                </a:cxn>
                <a:cxn ang="0">
                  <a:pos x="7" y="188"/>
                </a:cxn>
                <a:cxn ang="0">
                  <a:pos x="33" y="193"/>
                </a:cxn>
                <a:cxn ang="0">
                  <a:pos x="19" y="173"/>
                </a:cxn>
                <a:cxn ang="0">
                  <a:pos x="6" y="125"/>
                </a:cxn>
                <a:cxn ang="0">
                  <a:pos x="28" y="135"/>
                </a:cxn>
                <a:cxn ang="0">
                  <a:pos x="28" y="114"/>
                </a:cxn>
                <a:cxn ang="0">
                  <a:pos x="6" y="62"/>
                </a:cxn>
                <a:cxn ang="0">
                  <a:pos x="19" y="76"/>
                </a:cxn>
                <a:cxn ang="0">
                  <a:pos x="39" y="60"/>
                </a:cxn>
                <a:cxn ang="0">
                  <a:pos x="36" y="4"/>
                </a:cxn>
                <a:cxn ang="0">
                  <a:pos x="56" y="57"/>
                </a:cxn>
                <a:cxn ang="0">
                  <a:pos x="56" y="107"/>
                </a:cxn>
                <a:cxn ang="0">
                  <a:pos x="56" y="167"/>
                </a:cxn>
                <a:cxn ang="0">
                  <a:pos x="56" y="227"/>
                </a:cxn>
                <a:cxn ang="0">
                  <a:pos x="56" y="287"/>
                </a:cxn>
                <a:cxn ang="0">
                  <a:pos x="56" y="348"/>
                </a:cxn>
                <a:cxn ang="0">
                  <a:pos x="56" y="408"/>
                </a:cxn>
                <a:cxn ang="0">
                  <a:pos x="57" y="443"/>
                </a:cxn>
                <a:cxn ang="0">
                  <a:pos x="29" y="488"/>
                </a:cxn>
                <a:cxn ang="0">
                  <a:pos x="43" y="471"/>
                </a:cxn>
                <a:cxn ang="0">
                  <a:pos x="42" y="434"/>
                </a:cxn>
                <a:cxn ang="0">
                  <a:pos x="1" y="432"/>
                </a:cxn>
                <a:cxn ang="0">
                  <a:pos x="22" y="406"/>
                </a:cxn>
                <a:cxn ang="0">
                  <a:pos x="50" y="406"/>
                </a:cxn>
                <a:cxn ang="0">
                  <a:pos x="36" y="379"/>
                </a:cxn>
                <a:cxn ang="0">
                  <a:pos x="0" y="365"/>
                </a:cxn>
                <a:cxn ang="0">
                  <a:pos x="36" y="351"/>
                </a:cxn>
                <a:cxn ang="0">
                  <a:pos x="50" y="324"/>
                </a:cxn>
                <a:cxn ang="0">
                  <a:pos x="22" y="323"/>
                </a:cxn>
                <a:cxn ang="0">
                  <a:pos x="1" y="299"/>
                </a:cxn>
                <a:cxn ang="0">
                  <a:pos x="42" y="296"/>
                </a:cxn>
                <a:cxn ang="0">
                  <a:pos x="47" y="254"/>
                </a:cxn>
                <a:cxn ang="0">
                  <a:pos x="16" y="263"/>
                </a:cxn>
                <a:cxn ang="0">
                  <a:pos x="4" y="233"/>
                </a:cxn>
                <a:cxn ang="0">
                  <a:pos x="45" y="239"/>
                </a:cxn>
                <a:cxn ang="0">
                  <a:pos x="45" y="190"/>
                </a:cxn>
                <a:cxn ang="0">
                  <a:pos x="9" y="200"/>
                </a:cxn>
                <a:cxn ang="0">
                  <a:pos x="9" y="169"/>
                </a:cxn>
                <a:cxn ang="0">
                  <a:pos x="47" y="176"/>
                </a:cxn>
                <a:cxn ang="0">
                  <a:pos x="42" y="134"/>
                </a:cxn>
                <a:cxn ang="0">
                  <a:pos x="4" y="136"/>
                </a:cxn>
                <a:cxn ang="0">
                  <a:pos x="18" y="106"/>
                </a:cxn>
                <a:cxn ang="0">
                  <a:pos x="50" y="106"/>
                </a:cxn>
                <a:cxn ang="0">
                  <a:pos x="36" y="81"/>
                </a:cxn>
                <a:cxn ang="0">
                  <a:pos x="1" y="71"/>
                </a:cxn>
                <a:cxn ang="0">
                  <a:pos x="29" y="47"/>
                </a:cxn>
                <a:cxn ang="0">
                  <a:pos x="50" y="35"/>
                </a:cxn>
                <a:cxn ang="0">
                  <a:pos x="24" y="6"/>
                </a:cxn>
              </a:cxnLst>
              <a:rect l="0" t="0" r="r" b="b"/>
              <a:pathLst>
                <a:path w="57" h="489">
                  <a:moveTo>
                    <a:pt x="19" y="413"/>
                  </a:moveTo>
                  <a:lnTo>
                    <a:pt x="12" y="416"/>
                  </a:lnTo>
                  <a:lnTo>
                    <a:pt x="10" y="417"/>
                  </a:lnTo>
                  <a:lnTo>
                    <a:pt x="9" y="418"/>
                  </a:lnTo>
                  <a:lnTo>
                    <a:pt x="6" y="423"/>
                  </a:lnTo>
                  <a:lnTo>
                    <a:pt x="6" y="425"/>
                  </a:lnTo>
                  <a:lnTo>
                    <a:pt x="7" y="428"/>
                  </a:lnTo>
                  <a:lnTo>
                    <a:pt x="8" y="431"/>
                  </a:lnTo>
                  <a:lnTo>
                    <a:pt x="9" y="433"/>
                  </a:lnTo>
                  <a:lnTo>
                    <a:pt x="12" y="435"/>
                  </a:lnTo>
                  <a:lnTo>
                    <a:pt x="19" y="437"/>
                  </a:lnTo>
                  <a:lnTo>
                    <a:pt x="28" y="436"/>
                  </a:lnTo>
                  <a:lnTo>
                    <a:pt x="33" y="433"/>
                  </a:lnTo>
                  <a:lnTo>
                    <a:pt x="39" y="430"/>
                  </a:lnTo>
                  <a:lnTo>
                    <a:pt x="43" y="424"/>
                  </a:lnTo>
                  <a:lnTo>
                    <a:pt x="44" y="423"/>
                  </a:lnTo>
                  <a:lnTo>
                    <a:pt x="41" y="419"/>
                  </a:lnTo>
                  <a:lnTo>
                    <a:pt x="35" y="416"/>
                  </a:lnTo>
                  <a:lnTo>
                    <a:pt x="28" y="413"/>
                  </a:lnTo>
                  <a:lnTo>
                    <a:pt x="19" y="413"/>
                  </a:lnTo>
                  <a:close/>
                  <a:moveTo>
                    <a:pt x="19" y="353"/>
                  </a:moveTo>
                  <a:lnTo>
                    <a:pt x="12" y="355"/>
                  </a:lnTo>
                  <a:lnTo>
                    <a:pt x="10" y="357"/>
                  </a:lnTo>
                  <a:lnTo>
                    <a:pt x="9" y="358"/>
                  </a:lnTo>
                  <a:lnTo>
                    <a:pt x="6" y="362"/>
                  </a:lnTo>
                  <a:lnTo>
                    <a:pt x="6" y="365"/>
                  </a:lnTo>
                  <a:lnTo>
                    <a:pt x="7" y="368"/>
                  </a:lnTo>
                  <a:lnTo>
                    <a:pt x="8" y="371"/>
                  </a:lnTo>
                  <a:lnTo>
                    <a:pt x="9" y="373"/>
                  </a:lnTo>
                  <a:lnTo>
                    <a:pt x="12" y="375"/>
                  </a:lnTo>
                  <a:lnTo>
                    <a:pt x="19" y="377"/>
                  </a:lnTo>
                  <a:lnTo>
                    <a:pt x="28" y="376"/>
                  </a:lnTo>
                  <a:lnTo>
                    <a:pt x="33" y="373"/>
                  </a:lnTo>
                  <a:lnTo>
                    <a:pt x="39" y="370"/>
                  </a:lnTo>
                  <a:lnTo>
                    <a:pt x="42" y="365"/>
                  </a:lnTo>
                  <a:lnTo>
                    <a:pt x="39" y="361"/>
                  </a:lnTo>
                  <a:lnTo>
                    <a:pt x="33" y="358"/>
                  </a:lnTo>
                  <a:lnTo>
                    <a:pt x="28" y="355"/>
                  </a:lnTo>
                  <a:lnTo>
                    <a:pt x="19" y="353"/>
                  </a:lnTo>
                  <a:close/>
                  <a:moveTo>
                    <a:pt x="19" y="293"/>
                  </a:moveTo>
                  <a:lnTo>
                    <a:pt x="12" y="295"/>
                  </a:lnTo>
                  <a:lnTo>
                    <a:pt x="10" y="297"/>
                  </a:lnTo>
                  <a:lnTo>
                    <a:pt x="9" y="298"/>
                  </a:lnTo>
                  <a:lnTo>
                    <a:pt x="6" y="302"/>
                  </a:lnTo>
                  <a:lnTo>
                    <a:pt x="6" y="305"/>
                  </a:lnTo>
                  <a:lnTo>
                    <a:pt x="7" y="308"/>
                  </a:lnTo>
                  <a:lnTo>
                    <a:pt x="8" y="311"/>
                  </a:lnTo>
                  <a:lnTo>
                    <a:pt x="9" y="313"/>
                  </a:lnTo>
                  <a:lnTo>
                    <a:pt x="12" y="314"/>
                  </a:lnTo>
                  <a:lnTo>
                    <a:pt x="19" y="316"/>
                  </a:lnTo>
                  <a:lnTo>
                    <a:pt x="28" y="316"/>
                  </a:lnTo>
                  <a:lnTo>
                    <a:pt x="33" y="313"/>
                  </a:lnTo>
                  <a:lnTo>
                    <a:pt x="39" y="309"/>
                  </a:lnTo>
                  <a:lnTo>
                    <a:pt x="42" y="305"/>
                  </a:lnTo>
                  <a:lnTo>
                    <a:pt x="39" y="301"/>
                  </a:lnTo>
                  <a:lnTo>
                    <a:pt x="33" y="297"/>
                  </a:lnTo>
                  <a:lnTo>
                    <a:pt x="28" y="295"/>
                  </a:lnTo>
                  <a:lnTo>
                    <a:pt x="19" y="293"/>
                  </a:lnTo>
                  <a:close/>
                  <a:moveTo>
                    <a:pt x="19" y="233"/>
                  </a:moveTo>
                  <a:lnTo>
                    <a:pt x="12" y="235"/>
                  </a:lnTo>
                  <a:lnTo>
                    <a:pt x="10" y="236"/>
                  </a:lnTo>
                  <a:lnTo>
                    <a:pt x="9" y="238"/>
                  </a:lnTo>
                  <a:lnTo>
                    <a:pt x="6" y="242"/>
                  </a:lnTo>
                  <a:lnTo>
                    <a:pt x="6" y="245"/>
                  </a:lnTo>
                  <a:lnTo>
                    <a:pt x="7" y="248"/>
                  </a:lnTo>
                  <a:lnTo>
                    <a:pt x="8" y="251"/>
                  </a:lnTo>
                  <a:lnTo>
                    <a:pt x="9" y="253"/>
                  </a:lnTo>
                  <a:lnTo>
                    <a:pt x="12" y="254"/>
                  </a:lnTo>
                  <a:lnTo>
                    <a:pt x="19" y="256"/>
                  </a:lnTo>
                  <a:lnTo>
                    <a:pt x="28" y="256"/>
                  </a:lnTo>
                  <a:lnTo>
                    <a:pt x="33" y="253"/>
                  </a:lnTo>
                  <a:lnTo>
                    <a:pt x="39" y="249"/>
                  </a:lnTo>
                  <a:lnTo>
                    <a:pt x="42" y="245"/>
                  </a:lnTo>
                  <a:lnTo>
                    <a:pt x="39" y="241"/>
                  </a:lnTo>
                  <a:lnTo>
                    <a:pt x="33" y="237"/>
                  </a:lnTo>
                  <a:lnTo>
                    <a:pt x="28" y="234"/>
                  </a:lnTo>
                  <a:lnTo>
                    <a:pt x="19" y="233"/>
                  </a:lnTo>
                  <a:close/>
                  <a:moveTo>
                    <a:pt x="19" y="173"/>
                  </a:moveTo>
                  <a:lnTo>
                    <a:pt x="12" y="175"/>
                  </a:lnTo>
                  <a:lnTo>
                    <a:pt x="10" y="176"/>
                  </a:lnTo>
                  <a:lnTo>
                    <a:pt x="9" y="178"/>
                  </a:lnTo>
                  <a:lnTo>
                    <a:pt x="6" y="182"/>
                  </a:lnTo>
                  <a:lnTo>
                    <a:pt x="6" y="185"/>
                  </a:lnTo>
                  <a:lnTo>
                    <a:pt x="7" y="188"/>
                  </a:lnTo>
                  <a:lnTo>
                    <a:pt x="8" y="190"/>
                  </a:lnTo>
                  <a:lnTo>
                    <a:pt x="9" y="193"/>
                  </a:lnTo>
                  <a:lnTo>
                    <a:pt x="12" y="194"/>
                  </a:lnTo>
                  <a:lnTo>
                    <a:pt x="19" y="196"/>
                  </a:lnTo>
                  <a:lnTo>
                    <a:pt x="28" y="195"/>
                  </a:lnTo>
                  <a:lnTo>
                    <a:pt x="33" y="193"/>
                  </a:lnTo>
                  <a:lnTo>
                    <a:pt x="39" y="189"/>
                  </a:lnTo>
                  <a:lnTo>
                    <a:pt x="42" y="185"/>
                  </a:lnTo>
                  <a:lnTo>
                    <a:pt x="39" y="181"/>
                  </a:lnTo>
                  <a:lnTo>
                    <a:pt x="33" y="177"/>
                  </a:lnTo>
                  <a:lnTo>
                    <a:pt x="28" y="174"/>
                  </a:lnTo>
                  <a:lnTo>
                    <a:pt x="19" y="173"/>
                  </a:lnTo>
                  <a:close/>
                  <a:moveTo>
                    <a:pt x="19" y="113"/>
                  </a:moveTo>
                  <a:lnTo>
                    <a:pt x="12" y="115"/>
                  </a:lnTo>
                  <a:lnTo>
                    <a:pt x="10" y="116"/>
                  </a:lnTo>
                  <a:lnTo>
                    <a:pt x="9" y="118"/>
                  </a:lnTo>
                  <a:lnTo>
                    <a:pt x="6" y="122"/>
                  </a:lnTo>
                  <a:lnTo>
                    <a:pt x="6" y="125"/>
                  </a:lnTo>
                  <a:lnTo>
                    <a:pt x="7" y="127"/>
                  </a:lnTo>
                  <a:lnTo>
                    <a:pt x="8" y="130"/>
                  </a:lnTo>
                  <a:lnTo>
                    <a:pt x="9" y="132"/>
                  </a:lnTo>
                  <a:lnTo>
                    <a:pt x="12" y="134"/>
                  </a:lnTo>
                  <a:lnTo>
                    <a:pt x="19" y="136"/>
                  </a:lnTo>
                  <a:lnTo>
                    <a:pt x="28" y="135"/>
                  </a:lnTo>
                  <a:lnTo>
                    <a:pt x="33" y="132"/>
                  </a:lnTo>
                  <a:lnTo>
                    <a:pt x="39" y="129"/>
                  </a:lnTo>
                  <a:lnTo>
                    <a:pt x="42" y="125"/>
                  </a:lnTo>
                  <a:lnTo>
                    <a:pt x="39" y="120"/>
                  </a:lnTo>
                  <a:lnTo>
                    <a:pt x="33" y="117"/>
                  </a:lnTo>
                  <a:lnTo>
                    <a:pt x="28" y="114"/>
                  </a:lnTo>
                  <a:lnTo>
                    <a:pt x="19" y="113"/>
                  </a:lnTo>
                  <a:close/>
                  <a:moveTo>
                    <a:pt x="19" y="53"/>
                  </a:moveTo>
                  <a:lnTo>
                    <a:pt x="12" y="55"/>
                  </a:lnTo>
                  <a:lnTo>
                    <a:pt x="10" y="56"/>
                  </a:lnTo>
                  <a:lnTo>
                    <a:pt x="9" y="57"/>
                  </a:lnTo>
                  <a:lnTo>
                    <a:pt x="6" y="62"/>
                  </a:lnTo>
                  <a:lnTo>
                    <a:pt x="6" y="64"/>
                  </a:lnTo>
                  <a:lnTo>
                    <a:pt x="7" y="67"/>
                  </a:lnTo>
                  <a:lnTo>
                    <a:pt x="8" y="70"/>
                  </a:lnTo>
                  <a:lnTo>
                    <a:pt x="9" y="72"/>
                  </a:lnTo>
                  <a:lnTo>
                    <a:pt x="12" y="74"/>
                  </a:lnTo>
                  <a:lnTo>
                    <a:pt x="19" y="76"/>
                  </a:lnTo>
                  <a:lnTo>
                    <a:pt x="28" y="76"/>
                  </a:lnTo>
                  <a:lnTo>
                    <a:pt x="35" y="74"/>
                  </a:lnTo>
                  <a:lnTo>
                    <a:pt x="41" y="70"/>
                  </a:lnTo>
                  <a:lnTo>
                    <a:pt x="44" y="67"/>
                  </a:lnTo>
                  <a:lnTo>
                    <a:pt x="43" y="66"/>
                  </a:lnTo>
                  <a:lnTo>
                    <a:pt x="39" y="60"/>
                  </a:lnTo>
                  <a:lnTo>
                    <a:pt x="33" y="57"/>
                  </a:lnTo>
                  <a:lnTo>
                    <a:pt x="28" y="54"/>
                  </a:lnTo>
                  <a:lnTo>
                    <a:pt x="19" y="53"/>
                  </a:lnTo>
                  <a:close/>
                  <a:moveTo>
                    <a:pt x="26" y="0"/>
                  </a:moveTo>
                  <a:lnTo>
                    <a:pt x="29" y="1"/>
                  </a:lnTo>
                  <a:lnTo>
                    <a:pt x="36" y="4"/>
                  </a:lnTo>
                  <a:lnTo>
                    <a:pt x="42" y="8"/>
                  </a:lnTo>
                  <a:lnTo>
                    <a:pt x="48" y="14"/>
                  </a:lnTo>
                  <a:lnTo>
                    <a:pt x="53" y="23"/>
                  </a:lnTo>
                  <a:lnTo>
                    <a:pt x="56" y="33"/>
                  </a:lnTo>
                  <a:lnTo>
                    <a:pt x="57" y="46"/>
                  </a:lnTo>
                  <a:lnTo>
                    <a:pt x="56" y="57"/>
                  </a:lnTo>
                  <a:lnTo>
                    <a:pt x="53" y="65"/>
                  </a:lnTo>
                  <a:lnTo>
                    <a:pt x="51" y="67"/>
                  </a:lnTo>
                  <a:lnTo>
                    <a:pt x="53" y="71"/>
                  </a:lnTo>
                  <a:lnTo>
                    <a:pt x="56" y="81"/>
                  </a:lnTo>
                  <a:lnTo>
                    <a:pt x="57" y="94"/>
                  </a:lnTo>
                  <a:lnTo>
                    <a:pt x="56" y="107"/>
                  </a:lnTo>
                  <a:lnTo>
                    <a:pt x="53" y="118"/>
                  </a:lnTo>
                  <a:lnTo>
                    <a:pt x="49" y="125"/>
                  </a:lnTo>
                  <a:lnTo>
                    <a:pt x="53" y="131"/>
                  </a:lnTo>
                  <a:lnTo>
                    <a:pt x="56" y="142"/>
                  </a:lnTo>
                  <a:lnTo>
                    <a:pt x="57" y="154"/>
                  </a:lnTo>
                  <a:lnTo>
                    <a:pt x="56" y="167"/>
                  </a:lnTo>
                  <a:lnTo>
                    <a:pt x="53" y="178"/>
                  </a:lnTo>
                  <a:lnTo>
                    <a:pt x="49" y="185"/>
                  </a:lnTo>
                  <a:lnTo>
                    <a:pt x="53" y="191"/>
                  </a:lnTo>
                  <a:lnTo>
                    <a:pt x="56" y="202"/>
                  </a:lnTo>
                  <a:lnTo>
                    <a:pt x="57" y="215"/>
                  </a:lnTo>
                  <a:lnTo>
                    <a:pt x="56" y="227"/>
                  </a:lnTo>
                  <a:lnTo>
                    <a:pt x="53" y="239"/>
                  </a:lnTo>
                  <a:lnTo>
                    <a:pt x="49" y="245"/>
                  </a:lnTo>
                  <a:lnTo>
                    <a:pt x="53" y="251"/>
                  </a:lnTo>
                  <a:lnTo>
                    <a:pt x="56" y="262"/>
                  </a:lnTo>
                  <a:lnTo>
                    <a:pt x="57" y="275"/>
                  </a:lnTo>
                  <a:lnTo>
                    <a:pt x="56" y="287"/>
                  </a:lnTo>
                  <a:lnTo>
                    <a:pt x="53" y="299"/>
                  </a:lnTo>
                  <a:lnTo>
                    <a:pt x="49" y="305"/>
                  </a:lnTo>
                  <a:lnTo>
                    <a:pt x="53" y="312"/>
                  </a:lnTo>
                  <a:lnTo>
                    <a:pt x="56" y="322"/>
                  </a:lnTo>
                  <a:lnTo>
                    <a:pt x="57" y="335"/>
                  </a:lnTo>
                  <a:lnTo>
                    <a:pt x="56" y="348"/>
                  </a:lnTo>
                  <a:lnTo>
                    <a:pt x="53" y="359"/>
                  </a:lnTo>
                  <a:lnTo>
                    <a:pt x="49" y="365"/>
                  </a:lnTo>
                  <a:lnTo>
                    <a:pt x="53" y="372"/>
                  </a:lnTo>
                  <a:lnTo>
                    <a:pt x="56" y="382"/>
                  </a:lnTo>
                  <a:lnTo>
                    <a:pt x="57" y="395"/>
                  </a:lnTo>
                  <a:lnTo>
                    <a:pt x="56" y="408"/>
                  </a:lnTo>
                  <a:lnTo>
                    <a:pt x="53" y="419"/>
                  </a:lnTo>
                  <a:lnTo>
                    <a:pt x="51" y="422"/>
                  </a:lnTo>
                  <a:lnTo>
                    <a:pt x="51" y="423"/>
                  </a:lnTo>
                  <a:lnTo>
                    <a:pt x="53" y="425"/>
                  </a:lnTo>
                  <a:lnTo>
                    <a:pt x="56" y="433"/>
                  </a:lnTo>
                  <a:lnTo>
                    <a:pt x="57" y="443"/>
                  </a:lnTo>
                  <a:lnTo>
                    <a:pt x="56" y="457"/>
                  </a:lnTo>
                  <a:lnTo>
                    <a:pt x="53" y="467"/>
                  </a:lnTo>
                  <a:lnTo>
                    <a:pt x="48" y="476"/>
                  </a:lnTo>
                  <a:lnTo>
                    <a:pt x="42" y="481"/>
                  </a:lnTo>
                  <a:lnTo>
                    <a:pt x="36" y="486"/>
                  </a:lnTo>
                  <a:lnTo>
                    <a:pt x="29" y="488"/>
                  </a:lnTo>
                  <a:lnTo>
                    <a:pt x="26" y="489"/>
                  </a:lnTo>
                  <a:lnTo>
                    <a:pt x="24" y="483"/>
                  </a:lnTo>
                  <a:lnTo>
                    <a:pt x="28" y="482"/>
                  </a:lnTo>
                  <a:lnTo>
                    <a:pt x="33" y="480"/>
                  </a:lnTo>
                  <a:lnTo>
                    <a:pt x="39" y="476"/>
                  </a:lnTo>
                  <a:lnTo>
                    <a:pt x="43" y="471"/>
                  </a:lnTo>
                  <a:lnTo>
                    <a:pt x="47" y="464"/>
                  </a:lnTo>
                  <a:lnTo>
                    <a:pt x="50" y="454"/>
                  </a:lnTo>
                  <a:lnTo>
                    <a:pt x="51" y="443"/>
                  </a:lnTo>
                  <a:lnTo>
                    <a:pt x="49" y="433"/>
                  </a:lnTo>
                  <a:lnTo>
                    <a:pt x="47" y="428"/>
                  </a:lnTo>
                  <a:lnTo>
                    <a:pt x="42" y="434"/>
                  </a:lnTo>
                  <a:lnTo>
                    <a:pt x="36" y="439"/>
                  </a:lnTo>
                  <a:lnTo>
                    <a:pt x="29" y="442"/>
                  </a:lnTo>
                  <a:lnTo>
                    <a:pt x="18" y="443"/>
                  </a:lnTo>
                  <a:lnTo>
                    <a:pt x="9" y="441"/>
                  </a:lnTo>
                  <a:lnTo>
                    <a:pt x="4" y="437"/>
                  </a:lnTo>
                  <a:lnTo>
                    <a:pt x="1" y="432"/>
                  </a:lnTo>
                  <a:lnTo>
                    <a:pt x="0" y="425"/>
                  </a:lnTo>
                  <a:lnTo>
                    <a:pt x="1" y="419"/>
                  </a:lnTo>
                  <a:lnTo>
                    <a:pt x="4" y="413"/>
                  </a:lnTo>
                  <a:lnTo>
                    <a:pt x="9" y="410"/>
                  </a:lnTo>
                  <a:lnTo>
                    <a:pt x="15" y="407"/>
                  </a:lnTo>
                  <a:lnTo>
                    <a:pt x="22" y="406"/>
                  </a:lnTo>
                  <a:lnTo>
                    <a:pt x="29" y="407"/>
                  </a:lnTo>
                  <a:lnTo>
                    <a:pt x="36" y="409"/>
                  </a:lnTo>
                  <a:lnTo>
                    <a:pt x="42" y="413"/>
                  </a:lnTo>
                  <a:lnTo>
                    <a:pt x="47" y="417"/>
                  </a:lnTo>
                  <a:lnTo>
                    <a:pt x="47" y="416"/>
                  </a:lnTo>
                  <a:lnTo>
                    <a:pt x="50" y="406"/>
                  </a:lnTo>
                  <a:lnTo>
                    <a:pt x="51" y="395"/>
                  </a:lnTo>
                  <a:lnTo>
                    <a:pt x="50" y="384"/>
                  </a:lnTo>
                  <a:lnTo>
                    <a:pt x="47" y="375"/>
                  </a:lnTo>
                  <a:lnTo>
                    <a:pt x="45" y="370"/>
                  </a:lnTo>
                  <a:lnTo>
                    <a:pt x="42" y="374"/>
                  </a:lnTo>
                  <a:lnTo>
                    <a:pt x="36" y="379"/>
                  </a:lnTo>
                  <a:lnTo>
                    <a:pt x="29" y="382"/>
                  </a:lnTo>
                  <a:lnTo>
                    <a:pt x="18" y="383"/>
                  </a:lnTo>
                  <a:lnTo>
                    <a:pt x="9" y="381"/>
                  </a:lnTo>
                  <a:lnTo>
                    <a:pt x="4" y="377"/>
                  </a:lnTo>
                  <a:lnTo>
                    <a:pt x="1" y="372"/>
                  </a:lnTo>
                  <a:lnTo>
                    <a:pt x="0" y="365"/>
                  </a:lnTo>
                  <a:lnTo>
                    <a:pt x="1" y="359"/>
                  </a:lnTo>
                  <a:lnTo>
                    <a:pt x="4" y="353"/>
                  </a:lnTo>
                  <a:lnTo>
                    <a:pt x="9" y="350"/>
                  </a:lnTo>
                  <a:lnTo>
                    <a:pt x="18" y="347"/>
                  </a:lnTo>
                  <a:lnTo>
                    <a:pt x="29" y="348"/>
                  </a:lnTo>
                  <a:lnTo>
                    <a:pt x="36" y="351"/>
                  </a:lnTo>
                  <a:lnTo>
                    <a:pt x="42" y="356"/>
                  </a:lnTo>
                  <a:lnTo>
                    <a:pt x="45" y="360"/>
                  </a:lnTo>
                  <a:lnTo>
                    <a:pt x="47" y="356"/>
                  </a:lnTo>
                  <a:lnTo>
                    <a:pt x="50" y="346"/>
                  </a:lnTo>
                  <a:lnTo>
                    <a:pt x="51" y="335"/>
                  </a:lnTo>
                  <a:lnTo>
                    <a:pt x="50" y="324"/>
                  </a:lnTo>
                  <a:lnTo>
                    <a:pt x="47" y="314"/>
                  </a:lnTo>
                  <a:lnTo>
                    <a:pt x="45" y="310"/>
                  </a:lnTo>
                  <a:lnTo>
                    <a:pt x="42" y="314"/>
                  </a:lnTo>
                  <a:lnTo>
                    <a:pt x="36" y="319"/>
                  </a:lnTo>
                  <a:lnTo>
                    <a:pt x="29" y="321"/>
                  </a:lnTo>
                  <a:lnTo>
                    <a:pt x="22" y="323"/>
                  </a:lnTo>
                  <a:lnTo>
                    <a:pt x="16" y="323"/>
                  </a:lnTo>
                  <a:lnTo>
                    <a:pt x="9" y="321"/>
                  </a:lnTo>
                  <a:lnTo>
                    <a:pt x="4" y="316"/>
                  </a:lnTo>
                  <a:lnTo>
                    <a:pt x="1" y="312"/>
                  </a:lnTo>
                  <a:lnTo>
                    <a:pt x="0" y="305"/>
                  </a:lnTo>
                  <a:lnTo>
                    <a:pt x="1" y="299"/>
                  </a:lnTo>
                  <a:lnTo>
                    <a:pt x="4" y="293"/>
                  </a:lnTo>
                  <a:lnTo>
                    <a:pt x="9" y="290"/>
                  </a:lnTo>
                  <a:lnTo>
                    <a:pt x="18" y="287"/>
                  </a:lnTo>
                  <a:lnTo>
                    <a:pt x="29" y="288"/>
                  </a:lnTo>
                  <a:lnTo>
                    <a:pt x="36" y="291"/>
                  </a:lnTo>
                  <a:lnTo>
                    <a:pt x="42" y="296"/>
                  </a:lnTo>
                  <a:lnTo>
                    <a:pt x="45" y="299"/>
                  </a:lnTo>
                  <a:lnTo>
                    <a:pt x="47" y="296"/>
                  </a:lnTo>
                  <a:lnTo>
                    <a:pt x="50" y="286"/>
                  </a:lnTo>
                  <a:lnTo>
                    <a:pt x="51" y="275"/>
                  </a:lnTo>
                  <a:lnTo>
                    <a:pt x="50" y="263"/>
                  </a:lnTo>
                  <a:lnTo>
                    <a:pt x="47" y="254"/>
                  </a:lnTo>
                  <a:lnTo>
                    <a:pt x="45" y="250"/>
                  </a:lnTo>
                  <a:lnTo>
                    <a:pt x="42" y="253"/>
                  </a:lnTo>
                  <a:lnTo>
                    <a:pt x="36" y="258"/>
                  </a:lnTo>
                  <a:lnTo>
                    <a:pt x="29" y="261"/>
                  </a:lnTo>
                  <a:lnTo>
                    <a:pt x="22" y="263"/>
                  </a:lnTo>
                  <a:lnTo>
                    <a:pt x="16" y="263"/>
                  </a:lnTo>
                  <a:lnTo>
                    <a:pt x="9" y="261"/>
                  </a:lnTo>
                  <a:lnTo>
                    <a:pt x="4" y="256"/>
                  </a:lnTo>
                  <a:lnTo>
                    <a:pt x="1" y="251"/>
                  </a:lnTo>
                  <a:lnTo>
                    <a:pt x="0" y="245"/>
                  </a:lnTo>
                  <a:lnTo>
                    <a:pt x="1" y="239"/>
                  </a:lnTo>
                  <a:lnTo>
                    <a:pt x="4" y="233"/>
                  </a:lnTo>
                  <a:lnTo>
                    <a:pt x="9" y="229"/>
                  </a:lnTo>
                  <a:lnTo>
                    <a:pt x="18" y="227"/>
                  </a:lnTo>
                  <a:lnTo>
                    <a:pt x="29" y="228"/>
                  </a:lnTo>
                  <a:lnTo>
                    <a:pt x="36" y="231"/>
                  </a:lnTo>
                  <a:lnTo>
                    <a:pt x="42" y="236"/>
                  </a:lnTo>
                  <a:lnTo>
                    <a:pt x="45" y="239"/>
                  </a:lnTo>
                  <a:lnTo>
                    <a:pt x="47" y="236"/>
                  </a:lnTo>
                  <a:lnTo>
                    <a:pt x="50" y="226"/>
                  </a:lnTo>
                  <a:lnTo>
                    <a:pt x="51" y="215"/>
                  </a:lnTo>
                  <a:lnTo>
                    <a:pt x="50" y="203"/>
                  </a:lnTo>
                  <a:lnTo>
                    <a:pt x="47" y="194"/>
                  </a:lnTo>
                  <a:lnTo>
                    <a:pt x="45" y="190"/>
                  </a:lnTo>
                  <a:lnTo>
                    <a:pt x="42" y="193"/>
                  </a:lnTo>
                  <a:lnTo>
                    <a:pt x="36" y="198"/>
                  </a:lnTo>
                  <a:lnTo>
                    <a:pt x="29" y="201"/>
                  </a:lnTo>
                  <a:lnTo>
                    <a:pt x="22" y="202"/>
                  </a:lnTo>
                  <a:lnTo>
                    <a:pt x="16" y="202"/>
                  </a:lnTo>
                  <a:lnTo>
                    <a:pt x="9" y="200"/>
                  </a:lnTo>
                  <a:lnTo>
                    <a:pt x="4" y="196"/>
                  </a:lnTo>
                  <a:lnTo>
                    <a:pt x="1" y="191"/>
                  </a:lnTo>
                  <a:lnTo>
                    <a:pt x="0" y="185"/>
                  </a:lnTo>
                  <a:lnTo>
                    <a:pt x="1" y="178"/>
                  </a:lnTo>
                  <a:lnTo>
                    <a:pt x="4" y="173"/>
                  </a:lnTo>
                  <a:lnTo>
                    <a:pt x="9" y="169"/>
                  </a:lnTo>
                  <a:lnTo>
                    <a:pt x="18" y="166"/>
                  </a:lnTo>
                  <a:lnTo>
                    <a:pt x="29" y="168"/>
                  </a:lnTo>
                  <a:lnTo>
                    <a:pt x="36" y="171"/>
                  </a:lnTo>
                  <a:lnTo>
                    <a:pt x="42" y="176"/>
                  </a:lnTo>
                  <a:lnTo>
                    <a:pt x="45" y="179"/>
                  </a:lnTo>
                  <a:lnTo>
                    <a:pt x="47" y="176"/>
                  </a:lnTo>
                  <a:lnTo>
                    <a:pt x="50" y="166"/>
                  </a:lnTo>
                  <a:lnTo>
                    <a:pt x="51" y="154"/>
                  </a:lnTo>
                  <a:lnTo>
                    <a:pt x="50" y="143"/>
                  </a:lnTo>
                  <a:lnTo>
                    <a:pt x="47" y="134"/>
                  </a:lnTo>
                  <a:lnTo>
                    <a:pt x="45" y="130"/>
                  </a:lnTo>
                  <a:lnTo>
                    <a:pt x="42" y="134"/>
                  </a:lnTo>
                  <a:lnTo>
                    <a:pt x="36" y="138"/>
                  </a:lnTo>
                  <a:lnTo>
                    <a:pt x="29" y="141"/>
                  </a:lnTo>
                  <a:lnTo>
                    <a:pt x="22" y="142"/>
                  </a:lnTo>
                  <a:lnTo>
                    <a:pt x="16" y="142"/>
                  </a:lnTo>
                  <a:lnTo>
                    <a:pt x="9" y="140"/>
                  </a:lnTo>
                  <a:lnTo>
                    <a:pt x="4" y="136"/>
                  </a:lnTo>
                  <a:lnTo>
                    <a:pt x="1" y="131"/>
                  </a:lnTo>
                  <a:lnTo>
                    <a:pt x="0" y="125"/>
                  </a:lnTo>
                  <a:lnTo>
                    <a:pt x="1" y="118"/>
                  </a:lnTo>
                  <a:lnTo>
                    <a:pt x="4" y="113"/>
                  </a:lnTo>
                  <a:lnTo>
                    <a:pt x="9" y="109"/>
                  </a:lnTo>
                  <a:lnTo>
                    <a:pt x="18" y="106"/>
                  </a:lnTo>
                  <a:lnTo>
                    <a:pt x="29" y="108"/>
                  </a:lnTo>
                  <a:lnTo>
                    <a:pt x="36" y="110"/>
                  </a:lnTo>
                  <a:lnTo>
                    <a:pt x="42" y="115"/>
                  </a:lnTo>
                  <a:lnTo>
                    <a:pt x="45" y="119"/>
                  </a:lnTo>
                  <a:lnTo>
                    <a:pt x="47" y="115"/>
                  </a:lnTo>
                  <a:lnTo>
                    <a:pt x="50" y="106"/>
                  </a:lnTo>
                  <a:lnTo>
                    <a:pt x="51" y="94"/>
                  </a:lnTo>
                  <a:lnTo>
                    <a:pt x="50" y="83"/>
                  </a:lnTo>
                  <a:lnTo>
                    <a:pt x="47" y="74"/>
                  </a:lnTo>
                  <a:lnTo>
                    <a:pt x="47" y="73"/>
                  </a:lnTo>
                  <a:lnTo>
                    <a:pt x="42" y="77"/>
                  </a:lnTo>
                  <a:lnTo>
                    <a:pt x="36" y="81"/>
                  </a:lnTo>
                  <a:lnTo>
                    <a:pt x="29" y="83"/>
                  </a:lnTo>
                  <a:lnTo>
                    <a:pt x="22" y="83"/>
                  </a:lnTo>
                  <a:lnTo>
                    <a:pt x="15" y="82"/>
                  </a:lnTo>
                  <a:lnTo>
                    <a:pt x="9" y="80"/>
                  </a:lnTo>
                  <a:lnTo>
                    <a:pt x="4" y="76"/>
                  </a:lnTo>
                  <a:lnTo>
                    <a:pt x="1" y="71"/>
                  </a:lnTo>
                  <a:lnTo>
                    <a:pt x="0" y="64"/>
                  </a:lnTo>
                  <a:lnTo>
                    <a:pt x="1" y="58"/>
                  </a:lnTo>
                  <a:lnTo>
                    <a:pt x="4" y="52"/>
                  </a:lnTo>
                  <a:lnTo>
                    <a:pt x="9" y="49"/>
                  </a:lnTo>
                  <a:lnTo>
                    <a:pt x="18" y="46"/>
                  </a:lnTo>
                  <a:lnTo>
                    <a:pt x="29" y="47"/>
                  </a:lnTo>
                  <a:lnTo>
                    <a:pt x="36" y="50"/>
                  </a:lnTo>
                  <a:lnTo>
                    <a:pt x="42" y="55"/>
                  </a:lnTo>
                  <a:lnTo>
                    <a:pt x="47" y="62"/>
                  </a:lnTo>
                  <a:lnTo>
                    <a:pt x="49" y="57"/>
                  </a:lnTo>
                  <a:lnTo>
                    <a:pt x="51" y="46"/>
                  </a:lnTo>
                  <a:lnTo>
                    <a:pt x="50" y="35"/>
                  </a:lnTo>
                  <a:lnTo>
                    <a:pt x="47" y="26"/>
                  </a:lnTo>
                  <a:lnTo>
                    <a:pt x="43" y="18"/>
                  </a:lnTo>
                  <a:lnTo>
                    <a:pt x="39" y="13"/>
                  </a:lnTo>
                  <a:lnTo>
                    <a:pt x="33" y="9"/>
                  </a:lnTo>
                  <a:lnTo>
                    <a:pt x="28" y="7"/>
                  </a:lnTo>
                  <a:lnTo>
                    <a:pt x="24" y="6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1222" name="Freeform 102"/>
            <p:cNvSpPr>
              <a:spLocks/>
            </p:cNvSpPr>
            <p:nvPr/>
          </p:nvSpPr>
          <p:spPr bwMode="auto">
            <a:xfrm>
              <a:off x="4630036" y="1615728"/>
              <a:ext cx="57213" cy="58897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24" y="1"/>
                </a:cxn>
                <a:cxn ang="0">
                  <a:pos x="29" y="5"/>
                </a:cxn>
                <a:cxn ang="0">
                  <a:pos x="33" y="11"/>
                </a:cxn>
                <a:cxn ang="0">
                  <a:pos x="34" y="18"/>
                </a:cxn>
                <a:cxn ang="0">
                  <a:pos x="33" y="24"/>
                </a:cxn>
                <a:cxn ang="0">
                  <a:pos x="29" y="30"/>
                </a:cxn>
                <a:cxn ang="0">
                  <a:pos x="24" y="33"/>
                </a:cxn>
                <a:cxn ang="0">
                  <a:pos x="17" y="35"/>
                </a:cxn>
                <a:cxn ang="0">
                  <a:pos x="11" y="33"/>
                </a:cxn>
                <a:cxn ang="0">
                  <a:pos x="5" y="30"/>
                </a:cxn>
                <a:cxn ang="0">
                  <a:pos x="2" y="24"/>
                </a:cxn>
                <a:cxn ang="0">
                  <a:pos x="0" y="18"/>
                </a:cxn>
                <a:cxn ang="0">
                  <a:pos x="2" y="11"/>
                </a:cxn>
                <a:cxn ang="0">
                  <a:pos x="5" y="5"/>
                </a:cxn>
                <a:cxn ang="0">
                  <a:pos x="11" y="1"/>
                </a:cxn>
                <a:cxn ang="0">
                  <a:pos x="17" y="0"/>
                </a:cxn>
              </a:cxnLst>
              <a:rect l="0" t="0" r="r" b="b"/>
              <a:pathLst>
                <a:path w="34" h="35">
                  <a:moveTo>
                    <a:pt x="17" y="0"/>
                  </a:moveTo>
                  <a:lnTo>
                    <a:pt x="24" y="1"/>
                  </a:lnTo>
                  <a:lnTo>
                    <a:pt x="29" y="5"/>
                  </a:lnTo>
                  <a:lnTo>
                    <a:pt x="33" y="11"/>
                  </a:lnTo>
                  <a:lnTo>
                    <a:pt x="34" y="18"/>
                  </a:lnTo>
                  <a:lnTo>
                    <a:pt x="33" y="24"/>
                  </a:lnTo>
                  <a:lnTo>
                    <a:pt x="29" y="30"/>
                  </a:lnTo>
                  <a:lnTo>
                    <a:pt x="24" y="33"/>
                  </a:lnTo>
                  <a:lnTo>
                    <a:pt x="17" y="35"/>
                  </a:lnTo>
                  <a:lnTo>
                    <a:pt x="11" y="33"/>
                  </a:lnTo>
                  <a:lnTo>
                    <a:pt x="5" y="30"/>
                  </a:lnTo>
                  <a:lnTo>
                    <a:pt x="2" y="24"/>
                  </a:lnTo>
                  <a:lnTo>
                    <a:pt x="0" y="18"/>
                  </a:lnTo>
                  <a:lnTo>
                    <a:pt x="2" y="11"/>
                  </a:lnTo>
                  <a:lnTo>
                    <a:pt x="5" y="5"/>
                  </a:lnTo>
                  <a:lnTo>
                    <a:pt x="11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1223" name="Freeform 103"/>
            <p:cNvSpPr>
              <a:spLocks noEditPoints="1"/>
            </p:cNvSpPr>
            <p:nvPr/>
          </p:nvSpPr>
          <p:spPr bwMode="auto">
            <a:xfrm>
              <a:off x="4626671" y="1612362"/>
              <a:ext cx="63944" cy="6562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4" y="5"/>
                </a:cxn>
                <a:cxn ang="0">
                  <a:pos x="9" y="9"/>
                </a:cxn>
                <a:cxn ang="0">
                  <a:pos x="6" y="14"/>
                </a:cxn>
                <a:cxn ang="0">
                  <a:pos x="5" y="20"/>
                </a:cxn>
                <a:cxn ang="0">
                  <a:pos x="6" y="25"/>
                </a:cxn>
                <a:cxn ang="0">
                  <a:pos x="9" y="30"/>
                </a:cxn>
                <a:cxn ang="0">
                  <a:pos x="14" y="33"/>
                </a:cxn>
                <a:cxn ang="0">
                  <a:pos x="19" y="34"/>
                </a:cxn>
                <a:cxn ang="0">
                  <a:pos x="25" y="33"/>
                </a:cxn>
                <a:cxn ang="0">
                  <a:pos x="30" y="30"/>
                </a:cxn>
                <a:cxn ang="0">
                  <a:pos x="33" y="25"/>
                </a:cxn>
                <a:cxn ang="0">
                  <a:pos x="34" y="20"/>
                </a:cxn>
                <a:cxn ang="0">
                  <a:pos x="33" y="14"/>
                </a:cxn>
                <a:cxn ang="0">
                  <a:pos x="30" y="9"/>
                </a:cxn>
                <a:cxn ang="0">
                  <a:pos x="25" y="5"/>
                </a:cxn>
                <a:cxn ang="0">
                  <a:pos x="19" y="4"/>
                </a:cxn>
                <a:cxn ang="0">
                  <a:pos x="19" y="0"/>
                </a:cxn>
                <a:cxn ang="0">
                  <a:pos x="27" y="1"/>
                </a:cxn>
                <a:cxn ang="0">
                  <a:pos x="33" y="5"/>
                </a:cxn>
                <a:cxn ang="0">
                  <a:pos x="37" y="12"/>
                </a:cxn>
                <a:cxn ang="0">
                  <a:pos x="38" y="20"/>
                </a:cxn>
                <a:cxn ang="0">
                  <a:pos x="37" y="27"/>
                </a:cxn>
                <a:cxn ang="0">
                  <a:pos x="33" y="33"/>
                </a:cxn>
                <a:cxn ang="0">
                  <a:pos x="27" y="37"/>
                </a:cxn>
                <a:cxn ang="0">
                  <a:pos x="19" y="39"/>
                </a:cxn>
                <a:cxn ang="0">
                  <a:pos x="12" y="37"/>
                </a:cxn>
                <a:cxn ang="0">
                  <a:pos x="6" y="33"/>
                </a:cxn>
                <a:cxn ang="0">
                  <a:pos x="2" y="27"/>
                </a:cxn>
                <a:cxn ang="0">
                  <a:pos x="0" y="20"/>
                </a:cxn>
                <a:cxn ang="0">
                  <a:pos x="2" y="12"/>
                </a:cxn>
                <a:cxn ang="0">
                  <a:pos x="6" y="5"/>
                </a:cxn>
                <a:cxn ang="0">
                  <a:pos x="12" y="1"/>
                </a:cxn>
                <a:cxn ang="0">
                  <a:pos x="19" y="0"/>
                </a:cxn>
              </a:cxnLst>
              <a:rect l="0" t="0" r="r" b="b"/>
              <a:pathLst>
                <a:path w="38" h="39">
                  <a:moveTo>
                    <a:pt x="19" y="4"/>
                  </a:moveTo>
                  <a:lnTo>
                    <a:pt x="14" y="5"/>
                  </a:lnTo>
                  <a:lnTo>
                    <a:pt x="9" y="9"/>
                  </a:lnTo>
                  <a:lnTo>
                    <a:pt x="6" y="14"/>
                  </a:lnTo>
                  <a:lnTo>
                    <a:pt x="5" y="20"/>
                  </a:lnTo>
                  <a:lnTo>
                    <a:pt x="6" y="25"/>
                  </a:lnTo>
                  <a:lnTo>
                    <a:pt x="9" y="30"/>
                  </a:lnTo>
                  <a:lnTo>
                    <a:pt x="14" y="33"/>
                  </a:lnTo>
                  <a:lnTo>
                    <a:pt x="19" y="34"/>
                  </a:lnTo>
                  <a:lnTo>
                    <a:pt x="25" y="33"/>
                  </a:lnTo>
                  <a:lnTo>
                    <a:pt x="30" y="30"/>
                  </a:lnTo>
                  <a:lnTo>
                    <a:pt x="33" y="25"/>
                  </a:lnTo>
                  <a:lnTo>
                    <a:pt x="34" y="20"/>
                  </a:lnTo>
                  <a:lnTo>
                    <a:pt x="33" y="14"/>
                  </a:lnTo>
                  <a:lnTo>
                    <a:pt x="30" y="9"/>
                  </a:lnTo>
                  <a:lnTo>
                    <a:pt x="25" y="5"/>
                  </a:lnTo>
                  <a:lnTo>
                    <a:pt x="19" y="4"/>
                  </a:lnTo>
                  <a:close/>
                  <a:moveTo>
                    <a:pt x="19" y="0"/>
                  </a:moveTo>
                  <a:lnTo>
                    <a:pt x="27" y="1"/>
                  </a:lnTo>
                  <a:lnTo>
                    <a:pt x="33" y="5"/>
                  </a:lnTo>
                  <a:lnTo>
                    <a:pt x="37" y="12"/>
                  </a:lnTo>
                  <a:lnTo>
                    <a:pt x="38" y="20"/>
                  </a:lnTo>
                  <a:lnTo>
                    <a:pt x="37" y="27"/>
                  </a:lnTo>
                  <a:lnTo>
                    <a:pt x="33" y="33"/>
                  </a:lnTo>
                  <a:lnTo>
                    <a:pt x="27" y="37"/>
                  </a:lnTo>
                  <a:lnTo>
                    <a:pt x="19" y="39"/>
                  </a:lnTo>
                  <a:lnTo>
                    <a:pt x="12" y="37"/>
                  </a:lnTo>
                  <a:lnTo>
                    <a:pt x="6" y="33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1224" name="Freeform 104"/>
            <p:cNvSpPr>
              <a:spLocks noEditPoints="1"/>
            </p:cNvSpPr>
            <p:nvPr/>
          </p:nvSpPr>
          <p:spPr bwMode="auto">
            <a:xfrm>
              <a:off x="4182586" y="685800"/>
              <a:ext cx="8414" cy="1364711"/>
            </a:xfrm>
            <a:custGeom>
              <a:avLst/>
              <a:gdLst/>
              <a:ahLst/>
              <a:cxnLst>
                <a:cxn ang="0">
                  <a:pos x="4" y="772"/>
                </a:cxn>
                <a:cxn ang="0">
                  <a:pos x="5" y="809"/>
                </a:cxn>
                <a:cxn ang="0">
                  <a:pos x="2" y="811"/>
                </a:cxn>
                <a:cxn ang="0">
                  <a:pos x="0" y="809"/>
                </a:cxn>
                <a:cxn ang="0">
                  <a:pos x="1" y="773"/>
                </a:cxn>
                <a:cxn ang="0">
                  <a:pos x="2" y="695"/>
                </a:cxn>
                <a:cxn ang="0">
                  <a:pos x="5" y="696"/>
                </a:cxn>
                <a:cxn ang="0">
                  <a:pos x="4" y="738"/>
                </a:cxn>
                <a:cxn ang="0">
                  <a:pos x="1" y="737"/>
                </a:cxn>
                <a:cxn ang="0">
                  <a:pos x="0" y="696"/>
                </a:cxn>
                <a:cxn ang="0">
                  <a:pos x="2" y="695"/>
                </a:cxn>
                <a:cxn ang="0">
                  <a:pos x="4" y="618"/>
                </a:cxn>
                <a:cxn ang="0">
                  <a:pos x="5" y="659"/>
                </a:cxn>
                <a:cxn ang="0">
                  <a:pos x="2" y="660"/>
                </a:cxn>
                <a:cxn ang="0">
                  <a:pos x="0" y="659"/>
                </a:cxn>
                <a:cxn ang="0">
                  <a:pos x="1" y="618"/>
                </a:cxn>
                <a:cxn ang="0">
                  <a:pos x="2" y="540"/>
                </a:cxn>
                <a:cxn ang="0">
                  <a:pos x="5" y="541"/>
                </a:cxn>
                <a:cxn ang="0">
                  <a:pos x="4" y="583"/>
                </a:cxn>
                <a:cxn ang="0">
                  <a:pos x="1" y="582"/>
                </a:cxn>
                <a:cxn ang="0">
                  <a:pos x="0" y="541"/>
                </a:cxn>
                <a:cxn ang="0">
                  <a:pos x="2" y="540"/>
                </a:cxn>
                <a:cxn ang="0">
                  <a:pos x="4" y="462"/>
                </a:cxn>
                <a:cxn ang="0">
                  <a:pos x="5" y="504"/>
                </a:cxn>
                <a:cxn ang="0">
                  <a:pos x="2" y="506"/>
                </a:cxn>
                <a:cxn ang="0">
                  <a:pos x="0" y="504"/>
                </a:cxn>
                <a:cxn ang="0">
                  <a:pos x="1" y="463"/>
                </a:cxn>
                <a:cxn ang="0">
                  <a:pos x="2" y="385"/>
                </a:cxn>
                <a:cxn ang="0">
                  <a:pos x="5" y="387"/>
                </a:cxn>
                <a:cxn ang="0">
                  <a:pos x="4" y="428"/>
                </a:cxn>
                <a:cxn ang="0">
                  <a:pos x="3" y="429"/>
                </a:cxn>
                <a:cxn ang="0">
                  <a:pos x="1" y="427"/>
                </a:cxn>
                <a:cxn ang="0">
                  <a:pos x="0" y="387"/>
                </a:cxn>
                <a:cxn ang="0">
                  <a:pos x="2" y="385"/>
                </a:cxn>
                <a:cxn ang="0">
                  <a:pos x="4" y="308"/>
                </a:cxn>
                <a:cxn ang="0">
                  <a:pos x="5" y="349"/>
                </a:cxn>
                <a:cxn ang="0">
                  <a:pos x="2" y="351"/>
                </a:cxn>
                <a:cxn ang="0">
                  <a:pos x="0" y="349"/>
                </a:cxn>
                <a:cxn ang="0">
                  <a:pos x="1" y="309"/>
                </a:cxn>
                <a:cxn ang="0">
                  <a:pos x="2" y="230"/>
                </a:cxn>
                <a:cxn ang="0">
                  <a:pos x="5" y="232"/>
                </a:cxn>
                <a:cxn ang="0">
                  <a:pos x="4" y="273"/>
                </a:cxn>
                <a:cxn ang="0">
                  <a:pos x="1" y="273"/>
                </a:cxn>
                <a:cxn ang="0">
                  <a:pos x="0" y="232"/>
                </a:cxn>
                <a:cxn ang="0">
                  <a:pos x="2" y="230"/>
                </a:cxn>
                <a:cxn ang="0">
                  <a:pos x="4" y="153"/>
                </a:cxn>
                <a:cxn ang="0">
                  <a:pos x="5" y="195"/>
                </a:cxn>
                <a:cxn ang="0">
                  <a:pos x="2" y="196"/>
                </a:cxn>
                <a:cxn ang="0">
                  <a:pos x="0" y="195"/>
                </a:cxn>
                <a:cxn ang="0">
                  <a:pos x="1" y="154"/>
                </a:cxn>
                <a:cxn ang="0">
                  <a:pos x="2" y="76"/>
                </a:cxn>
                <a:cxn ang="0">
                  <a:pos x="5" y="77"/>
                </a:cxn>
                <a:cxn ang="0">
                  <a:pos x="4" y="118"/>
                </a:cxn>
                <a:cxn ang="0">
                  <a:pos x="1" y="118"/>
                </a:cxn>
                <a:cxn ang="0">
                  <a:pos x="0" y="77"/>
                </a:cxn>
                <a:cxn ang="0">
                  <a:pos x="2" y="76"/>
                </a:cxn>
                <a:cxn ang="0">
                  <a:pos x="5" y="0"/>
                </a:cxn>
                <a:cxn ang="0">
                  <a:pos x="4" y="41"/>
                </a:cxn>
                <a:cxn ang="0">
                  <a:pos x="1" y="41"/>
                </a:cxn>
                <a:cxn ang="0">
                  <a:pos x="0" y="0"/>
                </a:cxn>
              </a:cxnLst>
              <a:rect l="0" t="0" r="r" b="b"/>
              <a:pathLst>
                <a:path w="5" h="811">
                  <a:moveTo>
                    <a:pt x="2" y="772"/>
                  </a:moveTo>
                  <a:lnTo>
                    <a:pt x="4" y="772"/>
                  </a:lnTo>
                  <a:lnTo>
                    <a:pt x="5" y="773"/>
                  </a:lnTo>
                  <a:lnTo>
                    <a:pt x="5" y="809"/>
                  </a:lnTo>
                  <a:lnTo>
                    <a:pt x="4" y="811"/>
                  </a:lnTo>
                  <a:lnTo>
                    <a:pt x="2" y="811"/>
                  </a:lnTo>
                  <a:lnTo>
                    <a:pt x="1" y="810"/>
                  </a:lnTo>
                  <a:lnTo>
                    <a:pt x="0" y="809"/>
                  </a:lnTo>
                  <a:lnTo>
                    <a:pt x="0" y="773"/>
                  </a:lnTo>
                  <a:lnTo>
                    <a:pt x="1" y="773"/>
                  </a:lnTo>
                  <a:lnTo>
                    <a:pt x="2" y="772"/>
                  </a:lnTo>
                  <a:close/>
                  <a:moveTo>
                    <a:pt x="2" y="695"/>
                  </a:moveTo>
                  <a:lnTo>
                    <a:pt x="4" y="695"/>
                  </a:lnTo>
                  <a:lnTo>
                    <a:pt x="5" y="696"/>
                  </a:lnTo>
                  <a:lnTo>
                    <a:pt x="5" y="736"/>
                  </a:lnTo>
                  <a:lnTo>
                    <a:pt x="4" y="738"/>
                  </a:lnTo>
                  <a:lnTo>
                    <a:pt x="2" y="738"/>
                  </a:lnTo>
                  <a:lnTo>
                    <a:pt x="1" y="737"/>
                  </a:lnTo>
                  <a:lnTo>
                    <a:pt x="0" y="736"/>
                  </a:lnTo>
                  <a:lnTo>
                    <a:pt x="0" y="696"/>
                  </a:lnTo>
                  <a:lnTo>
                    <a:pt x="1" y="695"/>
                  </a:lnTo>
                  <a:lnTo>
                    <a:pt x="2" y="695"/>
                  </a:lnTo>
                  <a:close/>
                  <a:moveTo>
                    <a:pt x="2" y="618"/>
                  </a:moveTo>
                  <a:lnTo>
                    <a:pt x="4" y="618"/>
                  </a:lnTo>
                  <a:lnTo>
                    <a:pt x="5" y="619"/>
                  </a:lnTo>
                  <a:lnTo>
                    <a:pt x="5" y="659"/>
                  </a:lnTo>
                  <a:lnTo>
                    <a:pt x="4" y="660"/>
                  </a:lnTo>
                  <a:lnTo>
                    <a:pt x="2" y="660"/>
                  </a:lnTo>
                  <a:lnTo>
                    <a:pt x="1" y="659"/>
                  </a:lnTo>
                  <a:lnTo>
                    <a:pt x="0" y="659"/>
                  </a:lnTo>
                  <a:lnTo>
                    <a:pt x="0" y="619"/>
                  </a:lnTo>
                  <a:lnTo>
                    <a:pt x="1" y="618"/>
                  </a:lnTo>
                  <a:lnTo>
                    <a:pt x="2" y="618"/>
                  </a:lnTo>
                  <a:close/>
                  <a:moveTo>
                    <a:pt x="2" y="540"/>
                  </a:moveTo>
                  <a:lnTo>
                    <a:pt x="4" y="540"/>
                  </a:lnTo>
                  <a:lnTo>
                    <a:pt x="5" y="541"/>
                  </a:lnTo>
                  <a:lnTo>
                    <a:pt x="5" y="581"/>
                  </a:lnTo>
                  <a:lnTo>
                    <a:pt x="4" y="583"/>
                  </a:lnTo>
                  <a:lnTo>
                    <a:pt x="2" y="583"/>
                  </a:lnTo>
                  <a:lnTo>
                    <a:pt x="1" y="582"/>
                  </a:lnTo>
                  <a:lnTo>
                    <a:pt x="0" y="581"/>
                  </a:lnTo>
                  <a:lnTo>
                    <a:pt x="0" y="541"/>
                  </a:lnTo>
                  <a:lnTo>
                    <a:pt x="1" y="540"/>
                  </a:lnTo>
                  <a:lnTo>
                    <a:pt x="2" y="540"/>
                  </a:lnTo>
                  <a:close/>
                  <a:moveTo>
                    <a:pt x="2" y="462"/>
                  </a:moveTo>
                  <a:lnTo>
                    <a:pt x="4" y="462"/>
                  </a:lnTo>
                  <a:lnTo>
                    <a:pt x="5" y="464"/>
                  </a:lnTo>
                  <a:lnTo>
                    <a:pt x="5" y="504"/>
                  </a:lnTo>
                  <a:lnTo>
                    <a:pt x="4" y="506"/>
                  </a:lnTo>
                  <a:lnTo>
                    <a:pt x="2" y="506"/>
                  </a:lnTo>
                  <a:lnTo>
                    <a:pt x="1" y="505"/>
                  </a:lnTo>
                  <a:lnTo>
                    <a:pt x="0" y="504"/>
                  </a:lnTo>
                  <a:lnTo>
                    <a:pt x="0" y="464"/>
                  </a:lnTo>
                  <a:lnTo>
                    <a:pt x="1" y="463"/>
                  </a:lnTo>
                  <a:lnTo>
                    <a:pt x="2" y="462"/>
                  </a:lnTo>
                  <a:close/>
                  <a:moveTo>
                    <a:pt x="2" y="385"/>
                  </a:moveTo>
                  <a:lnTo>
                    <a:pt x="4" y="385"/>
                  </a:lnTo>
                  <a:lnTo>
                    <a:pt x="5" y="387"/>
                  </a:lnTo>
                  <a:lnTo>
                    <a:pt x="5" y="426"/>
                  </a:lnTo>
                  <a:lnTo>
                    <a:pt x="4" y="428"/>
                  </a:lnTo>
                  <a:lnTo>
                    <a:pt x="4" y="429"/>
                  </a:lnTo>
                  <a:lnTo>
                    <a:pt x="3" y="429"/>
                  </a:lnTo>
                  <a:lnTo>
                    <a:pt x="1" y="428"/>
                  </a:lnTo>
                  <a:lnTo>
                    <a:pt x="1" y="427"/>
                  </a:lnTo>
                  <a:lnTo>
                    <a:pt x="0" y="426"/>
                  </a:lnTo>
                  <a:lnTo>
                    <a:pt x="0" y="387"/>
                  </a:lnTo>
                  <a:lnTo>
                    <a:pt x="1" y="386"/>
                  </a:lnTo>
                  <a:lnTo>
                    <a:pt x="2" y="385"/>
                  </a:lnTo>
                  <a:close/>
                  <a:moveTo>
                    <a:pt x="2" y="308"/>
                  </a:moveTo>
                  <a:lnTo>
                    <a:pt x="4" y="308"/>
                  </a:lnTo>
                  <a:lnTo>
                    <a:pt x="5" y="310"/>
                  </a:lnTo>
                  <a:lnTo>
                    <a:pt x="5" y="349"/>
                  </a:lnTo>
                  <a:lnTo>
                    <a:pt x="4" y="351"/>
                  </a:lnTo>
                  <a:lnTo>
                    <a:pt x="2" y="351"/>
                  </a:lnTo>
                  <a:lnTo>
                    <a:pt x="1" y="350"/>
                  </a:lnTo>
                  <a:lnTo>
                    <a:pt x="0" y="349"/>
                  </a:lnTo>
                  <a:lnTo>
                    <a:pt x="0" y="310"/>
                  </a:lnTo>
                  <a:lnTo>
                    <a:pt x="1" y="309"/>
                  </a:lnTo>
                  <a:lnTo>
                    <a:pt x="2" y="308"/>
                  </a:lnTo>
                  <a:close/>
                  <a:moveTo>
                    <a:pt x="2" y="230"/>
                  </a:moveTo>
                  <a:lnTo>
                    <a:pt x="4" y="230"/>
                  </a:lnTo>
                  <a:lnTo>
                    <a:pt x="5" y="232"/>
                  </a:lnTo>
                  <a:lnTo>
                    <a:pt x="5" y="272"/>
                  </a:lnTo>
                  <a:lnTo>
                    <a:pt x="4" y="273"/>
                  </a:lnTo>
                  <a:lnTo>
                    <a:pt x="2" y="273"/>
                  </a:lnTo>
                  <a:lnTo>
                    <a:pt x="1" y="273"/>
                  </a:lnTo>
                  <a:lnTo>
                    <a:pt x="0" y="272"/>
                  </a:lnTo>
                  <a:lnTo>
                    <a:pt x="0" y="232"/>
                  </a:lnTo>
                  <a:lnTo>
                    <a:pt x="1" y="231"/>
                  </a:lnTo>
                  <a:lnTo>
                    <a:pt x="2" y="230"/>
                  </a:lnTo>
                  <a:close/>
                  <a:moveTo>
                    <a:pt x="2" y="153"/>
                  </a:moveTo>
                  <a:lnTo>
                    <a:pt x="4" y="153"/>
                  </a:lnTo>
                  <a:lnTo>
                    <a:pt x="5" y="155"/>
                  </a:lnTo>
                  <a:lnTo>
                    <a:pt x="5" y="195"/>
                  </a:lnTo>
                  <a:lnTo>
                    <a:pt x="4" y="196"/>
                  </a:lnTo>
                  <a:lnTo>
                    <a:pt x="2" y="196"/>
                  </a:lnTo>
                  <a:lnTo>
                    <a:pt x="1" y="196"/>
                  </a:lnTo>
                  <a:lnTo>
                    <a:pt x="0" y="195"/>
                  </a:lnTo>
                  <a:lnTo>
                    <a:pt x="0" y="155"/>
                  </a:lnTo>
                  <a:lnTo>
                    <a:pt x="1" y="154"/>
                  </a:lnTo>
                  <a:lnTo>
                    <a:pt x="2" y="153"/>
                  </a:lnTo>
                  <a:close/>
                  <a:moveTo>
                    <a:pt x="2" y="76"/>
                  </a:moveTo>
                  <a:lnTo>
                    <a:pt x="4" y="76"/>
                  </a:lnTo>
                  <a:lnTo>
                    <a:pt x="5" y="77"/>
                  </a:lnTo>
                  <a:lnTo>
                    <a:pt x="5" y="117"/>
                  </a:lnTo>
                  <a:lnTo>
                    <a:pt x="4" y="118"/>
                  </a:lnTo>
                  <a:lnTo>
                    <a:pt x="2" y="118"/>
                  </a:lnTo>
                  <a:lnTo>
                    <a:pt x="1" y="118"/>
                  </a:lnTo>
                  <a:lnTo>
                    <a:pt x="0" y="117"/>
                  </a:lnTo>
                  <a:lnTo>
                    <a:pt x="0" y="77"/>
                  </a:lnTo>
                  <a:lnTo>
                    <a:pt x="1" y="77"/>
                  </a:lnTo>
                  <a:lnTo>
                    <a:pt x="2" y="76"/>
                  </a:lnTo>
                  <a:close/>
                  <a:moveTo>
                    <a:pt x="0" y="0"/>
                  </a:moveTo>
                  <a:lnTo>
                    <a:pt x="5" y="0"/>
                  </a:lnTo>
                  <a:lnTo>
                    <a:pt x="5" y="40"/>
                  </a:lnTo>
                  <a:lnTo>
                    <a:pt x="4" y="41"/>
                  </a:lnTo>
                  <a:lnTo>
                    <a:pt x="2" y="41"/>
                  </a:lnTo>
                  <a:lnTo>
                    <a:pt x="1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1225" name="Freeform 105"/>
            <p:cNvSpPr>
              <a:spLocks/>
            </p:cNvSpPr>
            <p:nvPr/>
          </p:nvSpPr>
          <p:spPr bwMode="auto">
            <a:xfrm>
              <a:off x="5234143" y="1630872"/>
              <a:ext cx="832961" cy="375254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1" y="2"/>
                </a:cxn>
                <a:cxn ang="0">
                  <a:pos x="489" y="209"/>
                </a:cxn>
                <a:cxn ang="0">
                  <a:pos x="495" y="211"/>
                </a:cxn>
                <a:cxn ang="0">
                  <a:pos x="490" y="223"/>
                </a:cxn>
                <a:cxn ang="0">
                  <a:pos x="484" y="220"/>
                </a:cxn>
                <a:cxn ang="0">
                  <a:pos x="6" y="14"/>
                </a:cxn>
                <a:cxn ang="0">
                  <a:pos x="0" y="11"/>
                </a:cxn>
                <a:cxn ang="0">
                  <a:pos x="5" y="0"/>
                </a:cxn>
              </a:cxnLst>
              <a:rect l="0" t="0" r="r" b="b"/>
              <a:pathLst>
                <a:path w="495" h="223">
                  <a:moveTo>
                    <a:pt x="5" y="0"/>
                  </a:moveTo>
                  <a:lnTo>
                    <a:pt x="11" y="2"/>
                  </a:lnTo>
                  <a:lnTo>
                    <a:pt x="489" y="209"/>
                  </a:lnTo>
                  <a:lnTo>
                    <a:pt x="495" y="211"/>
                  </a:lnTo>
                  <a:lnTo>
                    <a:pt x="490" y="223"/>
                  </a:lnTo>
                  <a:lnTo>
                    <a:pt x="484" y="220"/>
                  </a:lnTo>
                  <a:lnTo>
                    <a:pt x="6" y="14"/>
                  </a:lnTo>
                  <a:lnTo>
                    <a:pt x="0" y="1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1226" name="Freeform 106"/>
            <p:cNvSpPr>
              <a:spLocks/>
            </p:cNvSpPr>
            <p:nvPr/>
          </p:nvSpPr>
          <p:spPr bwMode="auto">
            <a:xfrm>
              <a:off x="5609396" y="1780637"/>
              <a:ext cx="72359" cy="52166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43" y="31"/>
                </a:cxn>
                <a:cxn ang="0">
                  <a:pos x="0" y="29"/>
                </a:cxn>
                <a:cxn ang="0">
                  <a:pos x="13" y="18"/>
                </a:cxn>
                <a:cxn ang="0">
                  <a:pos x="13" y="0"/>
                </a:cxn>
              </a:cxnLst>
              <a:rect l="0" t="0" r="r" b="b"/>
              <a:pathLst>
                <a:path w="43" h="31">
                  <a:moveTo>
                    <a:pt x="13" y="0"/>
                  </a:moveTo>
                  <a:lnTo>
                    <a:pt x="43" y="31"/>
                  </a:lnTo>
                  <a:lnTo>
                    <a:pt x="0" y="29"/>
                  </a:lnTo>
                  <a:lnTo>
                    <a:pt x="13" y="18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1227" name="Freeform 107"/>
            <p:cNvSpPr>
              <a:spLocks noEditPoints="1"/>
            </p:cNvSpPr>
            <p:nvPr/>
          </p:nvSpPr>
          <p:spPr bwMode="auto">
            <a:xfrm>
              <a:off x="5599300" y="1772223"/>
              <a:ext cx="90868" cy="63945"/>
            </a:xfrm>
            <a:custGeom>
              <a:avLst/>
              <a:gdLst/>
              <a:ahLst/>
              <a:cxnLst>
                <a:cxn ang="0">
                  <a:pos x="21" y="11"/>
                </a:cxn>
                <a:cxn ang="0">
                  <a:pos x="22" y="23"/>
                </a:cxn>
                <a:cxn ang="0">
                  <a:pos x="22" y="24"/>
                </a:cxn>
                <a:cxn ang="0">
                  <a:pos x="21" y="24"/>
                </a:cxn>
                <a:cxn ang="0">
                  <a:pos x="12" y="32"/>
                </a:cxn>
                <a:cxn ang="0">
                  <a:pos x="28" y="33"/>
                </a:cxn>
                <a:cxn ang="0">
                  <a:pos x="43" y="33"/>
                </a:cxn>
                <a:cxn ang="0">
                  <a:pos x="32" y="22"/>
                </a:cxn>
                <a:cxn ang="0">
                  <a:pos x="21" y="11"/>
                </a:cxn>
                <a:cxn ang="0">
                  <a:pos x="16" y="0"/>
                </a:cxn>
                <a:cxn ang="0">
                  <a:pos x="20" y="3"/>
                </a:cxn>
                <a:cxn ang="0">
                  <a:pos x="50" y="34"/>
                </a:cxn>
                <a:cxn ang="0">
                  <a:pos x="54" y="38"/>
                </a:cxn>
                <a:cxn ang="0">
                  <a:pos x="49" y="38"/>
                </a:cxn>
                <a:cxn ang="0">
                  <a:pos x="6" y="36"/>
                </a:cxn>
                <a:cxn ang="0">
                  <a:pos x="0" y="36"/>
                </a:cxn>
                <a:cxn ang="0">
                  <a:pos x="5" y="33"/>
                </a:cxn>
                <a:cxn ang="0">
                  <a:pos x="17" y="22"/>
                </a:cxn>
                <a:cxn ang="0">
                  <a:pos x="17" y="15"/>
                </a:cxn>
                <a:cxn ang="0">
                  <a:pos x="17" y="7"/>
                </a:cxn>
                <a:cxn ang="0">
                  <a:pos x="17" y="5"/>
                </a:cxn>
                <a:cxn ang="0">
                  <a:pos x="16" y="0"/>
                </a:cxn>
              </a:cxnLst>
              <a:rect l="0" t="0" r="r" b="b"/>
              <a:pathLst>
                <a:path w="54" h="38">
                  <a:moveTo>
                    <a:pt x="21" y="11"/>
                  </a:moveTo>
                  <a:lnTo>
                    <a:pt x="22" y="23"/>
                  </a:lnTo>
                  <a:lnTo>
                    <a:pt x="22" y="24"/>
                  </a:lnTo>
                  <a:lnTo>
                    <a:pt x="21" y="24"/>
                  </a:lnTo>
                  <a:lnTo>
                    <a:pt x="12" y="32"/>
                  </a:lnTo>
                  <a:lnTo>
                    <a:pt x="28" y="33"/>
                  </a:lnTo>
                  <a:lnTo>
                    <a:pt x="43" y="33"/>
                  </a:lnTo>
                  <a:lnTo>
                    <a:pt x="32" y="22"/>
                  </a:lnTo>
                  <a:lnTo>
                    <a:pt x="21" y="11"/>
                  </a:lnTo>
                  <a:close/>
                  <a:moveTo>
                    <a:pt x="16" y="0"/>
                  </a:moveTo>
                  <a:lnTo>
                    <a:pt x="20" y="3"/>
                  </a:lnTo>
                  <a:lnTo>
                    <a:pt x="50" y="34"/>
                  </a:lnTo>
                  <a:lnTo>
                    <a:pt x="54" y="38"/>
                  </a:lnTo>
                  <a:lnTo>
                    <a:pt x="49" y="38"/>
                  </a:lnTo>
                  <a:lnTo>
                    <a:pt x="6" y="36"/>
                  </a:lnTo>
                  <a:lnTo>
                    <a:pt x="0" y="36"/>
                  </a:lnTo>
                  <a:lnTo>
                    <a:pt x="5" y="33"/>
                  </a:lnTo>
                  <a:lnTo>
                    <a:pt x="17" y="22"/>
                  </a:lnTo>
                  <a:lnTo>
                    <a:pt x="17" y="15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7" name="TextBox 106"/>
            <p:cNvSpPr txBox="1"/>
            <p:nvPr/>
          </p:nvSpPr>
          <p:spPr>
            <a:xfrm>
              <a:off x="2209800" y="1745711"/>
              <a:ext cx="7620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>
                  <a:solidFill>
                    <a:srgbClr val="0000FF"/>
                  </a:solidFill>
                </a:rPr>
                <a:t>P</a:t>
              </a:r>
              <a:r>
                <a:rPr lang="en-US" baseline="30000" dirty="0" smtClean="0">
                  <a:solidFill>
                    <a:srgbClr val="0000FF"/>
                  </a:solidFill>
                  <a:latin typeface="Comic Sans MS"/>
                </a:rPr>
                <a:t>+</a:t>
              </a:r>
              <a:r>
                <a:rPr lang="en-US" dirty="0" smtClean="0">
                  <a:solidFill>
                    <a:srgbClr val="0000FF"/>
                  </a:solidFill>
                </a:rPr>
                <a:t>, </a:t>
              </a:r>
              <a:r>
                <a:rPr lang="en-US" dirty="0" smtClean="0">
                  <a:solidFill>
                    <a:srgbClr val="0000FF"/>
                  </a:solidFill>
                  <a:latin typeface="cmmi10"/>
                </a:rPr>
                <a:t>¤</a:t>
              </a:r>
              <a:endParaRPr lang="en-US" dirty="0">
                <a:solidFill>
                  <a:srgbClr val="0000FF"/>
                </a:solidFill>
                <a:latin typeface="cmmi10"/>
              </a:endParaRPr>
            </a:p>
          </p:txBody>
        </p:sp>
        <p:sp>
          <p:nvSpPr>
            <p:cNvPr id="108" name="TextBox 107"/>
            <p:cNvSpPr txBox="1"/>
            <p:nvPr/>
          </p:nvSpPr>
          <p:spPr>
            <a:xfrm>
              <a:off x="6096000" y="1745711"/>
              <a:ext cx="7620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>
                  <a:solidFill>
                    <a:srgbClr val="0000FF"/>
                  </a:solidFill>
                </a:rPr>
                <a:t>P</a:t>
              </a:r>
              <a:r>
                <a:rPr lang="en-US" baseline="30000" dirty="0" smtClean="0">
                  <a:solidFill>
                    <a:srgbClr val="0000FF"/>
                  </a:solidFill>
                  <a:latin typeface="Comic Sans MS"/>
                </a:rPr>
                <a:t>+</a:t>
              </a:r>
              <a:r>
                <a:rPr lang="en-US" dirty="0" smtClean="0">
                  <a:solidFill>
                    <a:srgbClr val="0000FF"/>
                  </a:solidFill>
                </a:rPr>
                <a:t>, </a:t>
              </a:r>
              <a:r>
                <a:rPr lang="en-US" dirty="0" smtClean="0">
                  <a:solidFill>
                    <a:srgbClr val="0000FF"/>
                  </a:solidFill>
                  <a:latin typeface="cmmi10"/>
                </a:rPr>
                <a:t>¤’</a:t>
              </a:r>
              <a:endParaRPr lang="en-US" dirty="0">
                <a:solidFill>
                  <a:srgbClr val="0000FF"/>
                </a:solidFill>
                <a:latin typeface="cmmi10"/>
              </a:endParaRPr>
            </a:p>
          </p:txBody>
        </p:sp>
        <p:sp>
          <p:nvSpPr>
            <p:cNvPr id="109" name="TextBox 108"/>
            <p:cNvSpPr txBox="1"/>
            <p:nvPr/>
          </p:nvSpPr>
          <p:spPr>
            <a:xfrm>
              <a:off x="3200400" y="831311"/>
              <a:ext cx="8382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  <a:latin typeface="cmmi10"/>
                </a:rPr>
                <a:t>¸</a:t>
              </a:r>
              <a:endParaRPr lang="en-US" dirty="0">
                <a:solidFill>
                  <a:srgbClr val="FF0000"/>
                </a:solidFill>
                <a:latin typeface="cmmi10"/>
              </a:endParaRPr>
            </a:p>
          </p:txBody>
        </p:sp>
        <p:sp>
          <p:nvSpPr>
            <p:cNvPr id="110" name="TextBox 109"/>
            <p:cNvSpPr txBox="1"/>
            <p:nvPr/>
          </p:nvSpPr>
          <p:spPr>
            <a:xfrm>
              <a:off x="5257800" y="831311"/>
              <a:ext cx="8382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  <a:latin typeface="cmmi10"/>
                </a:rPr>
                <a:t>¸’</a:t>
              </a:r>
              <a:endParaRPr lang="en-US" dirty="0">
                <a:solidFill>
                  <a:srgbClr val="FF0000"/>
                </a:solidFill>
                <a:latin typeface="cmmi10"/>
              </a:endParaRPr>
            </a:p>
          </p:txBody>
        </p:sp>
        <p:sp>
          <p:nvSpPr>
            <p:cNvPr id="111" name="TextBox 110"/>
            <p:cNvSpPr txBox="1"/>
            <p:nvPr/>
          </p:nvSpPr>
          <p:spPr>
            <a:xfrm>
              <a:off x="4191000" y="1288511"/>
              <a:ext cx="8382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>
                  <a:latin typeface="cmmi10"/>
                </a:rPr>
                <a:t>¸</a:t>
              </a:r>
              <a:r>
                <a:rPr lang="en-US" baseline="-25000" dirty="0" smtClean="0">
                  <a:latin typeface="Comic Sans MS"/>
                </a:rPr>
                <a:t>2</a:t>
              </a:r>
              <a:endParaRPr lang="en-US" baseline="-25000" dirty="0">
                <a:latin typeface="Comic Sans MS"/>
              </a:endParaRPr>
            </a:p>
          </p:txBody>
        </p:sp>
        <p:sp>
          <p:nvSpPr>
            <p:cNvPr id="112" name="TextBox 111"/>
            <p:cNvSpPr txBox="1"/>
            <p:nvPr/>
          </p:nvSpPr>
          <p:spPr>
            <a:xfrm>
              <a:off x="4800600" y="1288511"/>
              <a:ext cx="8382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>
                  <a:latin typeface="cmmi10"/>
                </a:rPr>
                <a:t>¸</a:t>
              </a:r>
              <a:r>
                <a:rPr lang="en-US" baseline="-25000" dirty="0" smtClean="0">
                  <a:latin typeface="Comic Sans MS"/>
                </a:rPr>
                <a:t>3</a:t>
              </a:r>
              <a:endParaRPr lang="en-US" baseline="-25000" dirty="0">
                <a:latin typeface="Comic Sans MS"/>
              </a:endParaRP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6934200" y="1295400"/>
              <a:ext cx="1143000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600" dirty="0" smtClean="0"/>
                <a:t>+  </a:t>
              </a:r>
              <a:r>
                <a:rPr lang="en-US" sz="2000" dirty="0" smtClean="0"/>
                <a:t>h.c.</a:t>
              </a:r>
              <a:endParaRPr lang="en-US" sz="2000" dirty="0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1" name="Picture 160" descr="first_moment_sivers_ang_mom_col.jp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06040" y="370141"/>
            <a:ext cx="4251960" cy="2269375"/>
          </a:xfrm>
          <a:prstGeom prst="rect">
            <a:avLst/>
          </a:prstGeom>
        </p:spPr>
      </p:pic>
      <p:sp>
        <p:nvSpPr>
          <p:cNvPr id="150" name="TextBox 149"/>
          <p:cNvSpPr txBox="1"/>
          <p:nvPr/>
        </p:nvSpPr>
        <p:spPr>
          <a:xfrm>
            <a:off x="3836670" y="1676400"/>
            <a:ext cx="104013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rgbClr val="FF0000"/>
                </a:solidFill>
              </a:rPr>
              <a:t>S-P int.</a:t>
            </a:r>
            <a:endParaRPr lang="en-US" sz="1400" dirty="0">
              <a:solidFill>
                <a:srgbClr val="FF0000"/>
              </a:solidFill>
            </a:endParaRPr>
          </a:p>
        </p:txBody>
      </p:sp>
      <p:cxnSp>
        <p:nvCxnSpPr>
          <p:cNvPr id="151" name="Straight Arrow Connector 150"/>
          <p:cNvCxnSpPr/>
          <p:nvPr/>
        </p:nvCxnSpPr>
        <p:spPr bwMode="auto">
          <a:xfrm>
            <a:off x="3429000" y="1828800"/>
            <a:ext cx="457200" cy="1588"/>
          </a:xfrm>
          <a:prstGeom prst="straightConnector1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52" name="Straight Arrow Connector 151"/>
          <p:cNvCxnSpPr/>
          <p:nvPr/>
        </p:nvCxnSpPr>
        <p:spPr bwMode="auto">
          <a:xfrm rot="16200000" flipH="1">
            <a:off x="3581400" y="914400"/>
            <a:ext cx="381000" cy="228600"/>
          </a:xfrm>
          <a:prstGeom prst="straightConnector1">
            <a:avLst/>
          </a:prstGeom>
          <a:noFill/>
          <a:ln w="12700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53" name="TextBox 152"/>
          <p:cNvSpPr txBox="1"/>
          <p:nvPr/>
        </p:nvSpPr>
        <p:spPr>
          <a:xfrm>
            <a:off x="3684270" y="1219200"/>
            <a:ext cx="104013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rgbClr val="0000FF"/>
                </a:solidFill>
              </a:rPr>
              <a:t>P-D int.</a:t>
            </a:r>
            <a:endParaRPr lang="en-US" sz="1400" dirty="0">
              <a:solidFill>
                <a:srgbClr val="0000FF"/>
              </a:solidFill>
            </a:endParaRPr>
          </a:p>
        </p:txBody>
      </p:sp>
      <p:sp>
        <p:nvSpPr>
          <p:cNvPr id="154" name="TextBox 153"/>
          <p:cNvSpPr txBox="1"/>
          <p:nvPr/>
        </p:nvSpPr>
        <p:spPr>
          <a:xfrm>
            <a:off x="6019800" y="1143000"/>
            <a:ext cx="104013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rgbClr val="FF0000"/>
                </a:solidFill>
              </a:rPr>
              <a:t>S-P int.</a:t>
            </a:r>
            <a:endParaRPr lang="en-US" sz="1400" dirty="0">
              <a:solidFill>
                <a:srgbClr val="FF0000"/>
              </a:solidFill>
            </a:endParaRPr>
          </a:p>
        </p:txBody>
      </p:sp>
      <p:cxnSp>
        <p:nvCxnSpPr>
          <p:cNvPr id="155" name="Straight Arrow Connector 154"/>
          <p:cNvCxnSpPr/>
          <p:nvPr/>
        </p:nvCxnSpPr>
        <p:spPr bwMode="auto">
          <a:xfrm>
            <a:off x="5638800" y="1295400"/>
            <a:ext cx="457200" cy="1588"/>
          </a:xfrm>
          <a:prstGeom prst="straightConnector1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56" name="Straight Arrow Connector 155"/>
          <p:cNvCxnSpPr/>
          <p:nvPr/>
        </p:nvCxnSpPr>
        <p:spPr bwMode="auto">
          <a:xfrm flipV="1">
            <a:off x="5715000" y="1828800"/>
            <a:ext cx="609600" cy="304800"/>
          </a:xfrm>
          <a:prstGeom prst="straightConnector1">
            <a:avLst/>
          </a:prstGeom>
          <a:noFill/>
          <a:ln w="12700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57" name="TextBox 156"/>
          <p:cNvSpPr txBox="1"/>
          <p:nvPr/>
        </p:nvSpPr>
        <p:spPr>
          <a:xfrm>
            <a:off x="6019800" y="1581835"/>
            <a:ext cx="104013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rgbClr val="0000FF"/>
                </a:solidFill>
              </a:rPr>
              <a:t>P-D int.</a:t>
            </a:r>
            <a:endParaRPr lang="en-US" sz="1400" dirty="0">
              <a:solidFill>
                <a:srgbClr val="0000FF"/>
              </a:solidFill>
            </a:endParaRPr>
          </a:p>
        </p:txBody>
      </p:sp>
      <p:sp>
        <p:nvSpPr>
          <p:cNvPr id="6" name="Rectangle 25"/>
          <p:cNvSpPr>
            <a:spLocks noChangeArrowheads="1"/>
          </p:cNvSpPr>
          <p:nvPr/>
        </p:nvSpPr>
        <p:spPr bwMode="auto">
          <a:xfrm>
            <a:off x="46038" y="360363"/>
            <a:ext cx="9021762" cy="36512"/>
          </a:xfrm>
          <a:prstGeom prst="rect">
            <a:avLst/>
          </a:prstGeom>
          <a:gradFill rotWithShape="1">
            <a:gsLst>
              <a:gs pos="0">
                <a:srgbClr val="FF0000"/>
              </a:gs>
              <a:gs pos="100000">
                <a:schemeClr val="bg1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>
              <a:spcBef>
                <a:spcPct val="0"/>
              </a:spcBef>
            </a:pPr>
            <a:r>
              <a:rPr lang="en-US" sz="4400" dirty="0">
                <a:solidFill>
                  <a:schemeClr val="tx2"/>
                </a:solidFill>
                <a:latin typeface="Arial" charset="0"/>
              </a:rPr>
              <a:t/>
            </a:r>
            <a:br>
              <a:rPr lang="en-US" sz="4400" dirty="0">
                <a:solidFill>
                  <a:schemeClr val="tx2"/>
                </a:solidFill>
                <a:latin typeface="Arial" charset="0"/>
              </a:rPr>
            </a:br>
            <a:endParaRPr lang="it-IT" sz="4400">
              <a:solidFill>
                <a:schemeClr val="tx2"/>
              </a:solidFill>
              <a:latin typeface="Arial" charset="0"/>
            </a:endParaRPr>
          </a:p>
        </p:txBody>
      </p:sp>
      <p:sp>
        <p:nvSpPr>
          <p:cNvPr id="7" name="Text Box 24"/>
          <p:cNvSpPr txBox="1">
            <a:spLocks noChangeArrowheads="1"/>
          </p:cNvSpPr>
          <p:nvPr/>
        </p:nvSpPr>
        <p:spPr bwMode="auto">
          <a:xfrm>
            <a:off x="0" y="0"/>
            <a:ext cx="9144000" cy="430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lang="en-US" sz="2200" b="1" dirty="0" smtClean="0">
                <a:solidFill>
                  <a:srgbClr val="FF0000"/>
                </a:solidFill>
              </a:rPr>
              <a:t>Sivers function</a:t>
            </a:r>
            <a:endParaRPr lang="it-IT" sz="2200" b="1" dirty="0">
              <a:solidFill>
                <a:srgbClr val="FF0000"/>
              </a:solidFill>
            </a:endParaRPr>
          </a:p>
        </p:txBody>
      </p:sp>
      <p:grpSp>
        <p:nvGrpSpPr>
          <p:cNvPr id="31" name="Group 30"/>
          <p:cNvGrpSpPr/>
          <p:nvPr/>
        </p:nvGrpSpPr>
        <p:grpSpPr>
          <a:xfrm>
            <a:off x="0" y="3252580"/>
            <a:ext cx="9144000" cy="3529220"/>
            <a:chOff x="0" y="3194745"/>
            <a:chExt cx="9144000" cy="3529220"/>
          </a:xfrm>
        </p:grpSpPr>
        <p:grpSp>
          <p:nvGrpSpPr>
            <p:cNvPr id="2" name="Group 171"/>
            <p:cNvGrpSpPr/>
            <p:nvPr/>
          </p:nvGrpSpPr>
          <p:grpSpPr>
            <a:xfrm>
              <a:off x="0" y="3703320"/>
              <a:ext cx="9144000" cy="3020645"/>
              <a:chOff x="0" y="3703320"/>
              <a:chExt cx="9144000" cy="3020645"/>
            </a:xfrm>
          </p:grpSpPr>
          <p:pic>
            <p:nvPicPr>
              <p:cNvPr id="4" name="Picture 3" descr="first_moment_sivers_ev_nlo_4_col.jpg"/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371621" y="3703320"/>
                <a:ext cx="5172179" cy="2468880"/>
              </a:xfrm>
              <a:prstGeom prst="rect">
                <a:avLst/>
              </a:prstGeom>
            </p:spPr>
          </p:pic>
          <p:sp>
            <p:nvSpPr>
              <p:cNvPr id="5" name="TextBox 4"/>
              <p:cNvSpPr txBox="1"/>
              <p:nvPr/>
            </p:nvSpPr>
            <p:spPr>
              <a:xfrm>
                <a:off x="0" y="6400800"/>
                <a:ext cx="9144000" cy="3231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500" dirty="0" smtClean="0">
                    <a:solidFill>
                      <a:srgbClr val="005426"/>
                    </a:solidFill>
                  </a:rPr>
                  <a:t>B.P., Yuan: arXiv: 1001.5398 [hep-ph]: Brodsky, B.P., Xiao,Yuan, PLB327 (2010)</a:t>
                </a:r>
                <a:endParaRPr lang="en-US" sz="1500" dirty="0">
                  <a:solidFill>
                    <a:srgbClr val="005426"/>
                  </a:solidFill>
                </a:endParaRPr>
              </a:p>
            </p:txBody>
          </p:sp>
          <p:sp>
            <p:nvSpPr>
              <p:cNvPr id="8" name="Rectangle 7"/>
              <p:cNvSpPr/>
              <p:nvPr/>
            </p:nvSpPr>
            <p:spPr bwMode="auto">
              <a:xfrm>
                <a:off x="594360" y="4114800"/>
                <a:ext cx="548640" cy="91440"/>
              </a:xfrm>
              <a:prstGeom prst="rect">
                <a:avLst/>
              </a:prstGeom>
              <a:solidFill>
                <a:srgbClr val="CC00CC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Comic Sans MS" pitchFamily="66" charset="0"/>
                  <a:cs typeface="Arial" charset="0"/>
                </a:endParaRPr>
              </a:p>
            </p:txBody>
          </p:sp>
          <p:sp>
            <p:nvSpPr>
              <p:cNvPr id="9" name="TextBox 8"/>
              <p:cNvSpPr txBox="1"/>
              <p:nvPr/>
            </p:nvSpPr>
            <p:spPr>
              <a:xfrm>
                <a:off x="152400" y="4191000"/>
                <a:ext cx="1981200" cy="7386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400" dirty="0" smtClean="0">
                    <a:solidFill>
                      <a:srgbClr val="CC00CC"/>
                    </a:solidFill>
                  </a:rPr>
                  <a:t>Anselmino et al., </a:t>
                </a:r>
                <a:br>
                  <a:rPr lang="en-US" sz="1400" dirty="0" smtClean="0">
                    <a:solidFill>
                      <a:srgbClr val="CC00CC"/>
                    </a:solidFill>
                  </a:rPr>
                </a:br>
                <a:r>
                  <a:rPr lang="en-US" sz="1400" dirty="0" smtClean="0">
                    <a:solidFill>
                      <a:srgbClr val="CC00CC"/>
                    </a:solidFill>
                  </a:rPr>
                  <a:t>EPJA39, (2009);</a:t>
                </a:r>
                <a:br>
                  <a:rPr lang="en-US" sz="1400" dirty="0" smtClean="0">
                    <a:solidFill>
                      <a:srgbClr val="CC00CC"/>
                    </a:solidFill>
                  </a:rPr>
                </a:br>
                <a:r>
                  <a:rPr lang="en-US" sz="1400" dirty="0" smtClean="0">
                    <a:solidFill>
                      <a:srgbClr val="CC00CC"/>
                    </a:solidFill>
                  </a:rPr>
                  <a:t>PRD71 (2005)</a:t>
                </a:r>
                <a:endParaRPr lang="en-US" sz="1400" dirty="0">
                  <a:solidFill>
                    <a:srgbClr val="CC00CC"/>
                  </a:solidFill>
                </a:endParaRPr>
              </a:p>
            </p:txBody>
          </p:sp>
          <p:sp>
            <p:nvSpPr>
              <p:cNvPr id="10" name="Rectangle 9"/>
              <p:cNvSpPr/>
              <p:nvPr/>
            </p:nvSpPr>
            <p:spPr bwMode="auto">
              <a:xfrm>
                <a:off x="670560" y="5029200"/>
                <a:ext cx="548640" cy="91440"/>
              </a:xfrm>
              <a:prstGeom prst="rect">
                <a:avLst/>
              </a:prstGeom>
              <a:solidFill>
                <a:srgbClr val="0000FF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Comic Sans MS" pitchFamily="66" charset="0"/>
                  <a:cs typeface="Arial" charset="0"/>
                </a:endParaRPr>
              </a:p>
            </p:txBody>
          </p:sp>
          <p:sp>
            <p:nvSpPr>
              <p:cNvPr id="11" name="TextBox 10"/>
              <p:cNvSpPr txBox="1"/>
              <p:nvPr/>
            </p:nvSpPr>
            <p:spPr>
              <a:xfrm>
                <a:off x="0" y="5191780"/>
                <a:ext cx="1981200" cy="10618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400" dirty="0" smtClean="0">
                    <a:solidFill>
                      <a:srgbClr val="0000FF"/>
                    </a:solidFill>
                  </a:rPr>
                  <a:t>Collins et al., </a:t>
                </a:r>
                <a:br>
                  <a:rPr lang="en-US" sz="1400" dirty="0" smtClean="0">
                    <a:solidFill>
                      <a:srgbClr val="0000FF"/>
                    </a:solidFill>
                  </a:rPr>
                </a:br>
                <a:r>
                  <a:rPr lang="en-US" sz="1400" dirty="0" smtClean="0">
                    <a:solidFill>
                      <a:srgbClr val="0000FF"/>
                    </a:solidFill>
                  </a:rPr>
                  <a:t>PRD73 (2006)</a:t>
                </a:r>
              </a:p>
              <a:p>
                <a:pPr algn="ctr"/>
                <a:r>
                  <a:rPr lang="en-US" sz="1400" dirty="0" smtClean="0">
                    <a:solidFill>
                      <a:srgbClr val="0000FF"/>
                    </a:solidFill>
                  </a:rPr>
                  <a:t>Efremov et al.,</a:t>
                </a:r>
                <a:br>
                  <a:rPr lang="en-US" sz="1400" dirty="0" smtClean="0">
                    <a:solidFill>
                      <a:srgbClr val="0000FF"/>
                    </a:solidFill>
                  </a:rPr>
                </a:br>
                <a:r>
                  <a:rPr lang="en-US" sz="1400" dirty="0" smtClean="0">
                    <a:solidFill>
                      <a:srgbClr val="0000FF"/>
                    </a:solidFill>
                  </a:rPr>
                  <a:t>PLB612 (2005)</a:t>
                </a:r>
                <a:endParaRPr lang="en-US" sz="1400" dirty="0">
                  <a:solidFill>
                    <a:srgbClr val="0000FF"/>
                  </a:solidFill>
                </a:endParaRPr>
              </a:p>
            </p:txBody>
          </p:sp>
        </p:grpSp>
        <p:grpSp>
          <p:nvGrpSpPr>
            <p:cNvPr id="3" name="Group 21"/>
            <p:cNvGrpSpPr/>
            <p:nvPr/>
          </p:nvGrpSpPr>
          <p:grpSpPr>
            <a:xfrm>
              <a:off x="381000" y="3194745"/>
              <a:ext cx="8686800" cy="569387"/>
              <a:chOff x="762000" y="3093720"/>
              <a:chExt cx="8686800" cy="569387"/>
            </a:xfrm>
          </p:grpSpPr>
          <p:cxnSp>
            <p:nvCxnSpPr>
              <p:cNvPr id="13" name="Straight Connector 12"/>
              <p:cNvCxnSpPr/>
              <p:nvPr/>
            </p:nvCxnSpPr>
            <p:spPr bwMode="auto">
              <a:xfrm>
                <a:off x="762000" y="3320732"/>
                <a:ext cx="533400" cy="1588"/>
              </a:xfrm>
              <a:prstGeom prst="line">
                <a:avLst/>
              </a:prstGeom>
              <a:noFill/>
              <a:ln w="19050" cap="flat" cmpd="sng" algn="ctr">
                <a:solidFill>
                  <a:schemeClr val="tx1"/>
                </a:solidFill>
                <a:prstDash val="lg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19" name="TextBox 18"/>
              <p:cNvSpPr txBox="1"/>
              <p:nvPr/>
            </p:nvSpPr>
            <p:spPr>
              <a:xfrm>
                <a:off x="1371600" y="3093720"/>
                <a:ext cx="3200400" cy="56938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500" dirty="0" smtClean="0"/>
                  <a:t>LCQM at the hadronic scale </a:t>
                </a:r>
                <a:br>
                  <a:rPr lang="en-US" sz="1500" dirty="0" smtClean="0"/>
                </a:br>
                <a:r>
                  <a:rPr lang="en-US" sz="1500" dirty="0" smtClean="0">
                    <a:latin typeface="Arial"/>
                  </a:rPr>
                  <a:t>Q</a:t>
                </a:r>
                <a:r>
                  <a:rPr lang="en-US" sz="1500" baseline="-25000" dirty="0" smtClean="0">
                    <a:latin typeface="Comic Sans MS"/>
                  </a:rPr>
                  <a:t>0</a:t>
                </a:r>
                <a:r>
                  <a:rPr lang="en-US" sz="1500" baseline="15000" dirty="0" smtClean="0">
                    <a:latin typeface="Comic Sans MS"/>
                  </a:rPr>
                  <a:t> </a:t>
                </a:r>
                <a:r>
                  <a:rPr lang="en-US" sz="1500" baseline="30000" dirty="0" smtClean="0"/>
                  <a:t>2</a:t>
                </a:r>
                <a:r>
                  <a:rPr lang="en-US" sz="1500" dirty="0" smtClean="0"/>
                  <a:t>=0.094 GeV</a:t>
                </a:r>
                <a:r>
                  <a:rPr lang="en-US" sz="1500" baseline="30000" dirty="0" smtClean="0">
                    <a:latin typeface="Comic Sans MS"/>
                  </a:rPr>
                  <a:t>2</a:t>
                </a:r>
                <a:endParaRPr lang="en-US" sz="1500" baseline="30000" dirty="0">
                  <a:latin typeface="Comic Sans MS"/>
                </a:endParaRPr>
              </a:p>
            </p:txBody>
          </p:sp>
          <p:cxnSp>
            <p:nvCxnSpPr>
              <p:cNvPr id="20" name="Straight Connector 19"/>
              <p:cNvCxnSpPr/>
              <p:nvPr/>
            </p:nvCxnSpPr>
            <p:spPr bwMode="auto">
              <a:xfrm>
                <a:off x="4800600" y="3320732"/>
                <a:ext cx="533400" cy="1588"/>
              </a:xfrm>
              <a:prstGeom prst="line">
                <a:avLst/>
              </a:prstGeom>
              <a:noFill/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1" name="TextBox 20"/>
              <p:cNvSpPr txBox="1"/>
              <p:nvPr/>
            </p:nvSpPr>
            <p:spPr>
              <a:xfrm>
                <a:off x="5562600" y="3093720"/>
                <a:ext cx="3886200" cy="55399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500" dirty="0" smtClean="0"/>
                  <a:t>LCQM evolved to </a:t>
                </a:r>
                <a:r>
                  <a:rPr lang="en-US" sz="1500" dirty="0" smtClean="0">
                    <a:latin typeface="Arial"/>
                  </a:rPr>
                  <a:t>Q</a:t>
                </a:r>
                <a:r>
                  <a:rPr lang="en-US" sz="1500" baseline="-25000" dirty="0" smtClean="0">
                    <a:latin typeface="Comic Sans MS"/>
                  </a:rPr>
                  <a:t>0</a:t>
                </a:r>
                <a:r>
                  <a:rPr lang="en-US" sz="1500" baseline="15000" dirty="0" smtClean="0">
                    <a:latin typeface="Comic Sans MS"/>
                  </a:rPr>
                  <a:t> </a:t>
                </a:r>
                <a:r>
                  <a:rPr lang="en-US" sz="1500" baseline="30000" dirty="0" smtClean="0"/>
                  <a:t>2</a:t>
                </a:r>
                <a:r>
                  <a:rPr lang="en-US" sz="1500" dirty="0" smtClean="0"/>
                  <a:t>= 2.5  GeV</a:t>
                </a:r>
                <a:r>
                  <a:rPr lang="en-US" sz="1500" baseline="30000" dirty="0" smtClean="0"/>
                  <a:t>2</a:t>
                </a:r>
                <a:br>
                  <a:rPr lang="en-US" sz="1500" baseline="30000" dirty="0" smtClean="0"/>
                </a:br>
                <a:r>
                  <a:rPr lang="en-US" sz="1500" dirty="0" smtClean="0"/>
                  <a:t>with evolution code of unpolarized PDF</a:t>
                </a:r>
                <a:endParaRPr lang="en-US" sz="1500" dirty="0"/>
              </a:p>
            </p:txBody>
          </p:sp>
        </p:grpSp>
      </p:grpSp>
      <p:sp>
        <p:nvSpPr>
          <p:cNvPr id="164" name="TextBox 163"/>
          <p:cNvSpPr txBox="1"/>
          <p:nvPr/>
        </p:nvSpPr>
        <p:spPr>
          <a:xfrm>
            <a:off x="3810000" y="1905000"/>
            <a:ext cx="8382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/>
              <a:t>TOT</a:t>
            </a:r>
            <a:endParaRPr lang="en-US" sz="1400" dirty="0"/>
          </a:p>
        </p:txBody>
      </p:sp>
      <p:cxnSp>
        <p:nvCxnSpPr>
          <p:cNvPr id="165" name="Straight Arrow Connector 164"/>
          <p:cNvCxnSpPr/>
          <p:nvPr/>
        </p:nvCxnSpPr>
        <p:spPr bwMode="auto">
          <a:xfrm>
            <a:off x="3429000" y="2057400"/>
            <a:ext cx="457200" cy="1588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66" name="Straight Arrow Connector 165"/>
          <p:cNvCxnSpPr>
            <a:endCxn id="169" idx="1"/>
          </p:cNvCxnSpPr>
          <p:nvPr/>
        </p:nvCxnSpPr>
        <p:spPr bwMode="auto">
          <a:xfrm flipV="1">
            <a:off x="5562600" y="958335"/>
            <a:ext cx="304800" cy="133832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69" name="TextBox 168"/>
          <p:cNvSpPr txBox="1"/>
          <p:nvPr/>
        </p:nvSpPr>
        <p:spPr>
          <a:xfrm>
            <a:off x="5867400" y="804446"/>
            <a:ext cx="8382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/>
              <a:t>TOT</a:t>
            </a:r>
            <a:endParaRPr lang="en-US" sz="1400" dirty="0"/>
          </a:p>
        </p:txBody>
      </p:sp>
      <p:pic>
        <p:nvPicPr>
          <p:cNvPr id="35" name="Picture 34" descr="txp_fi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5"/>
          <a:stretch>
            <a:fillRect/>
          </a:stretch>
        </p:blipFill>
        <p:spPr bwMode="auto">
          <a:xfrm>
            <a:off x="3850457" y="2702737"/>
            <a:ext cx="2702743" cy="497663"/>
          </a:xfrm>
          <a:prstGeom prst="rect">
            <a:avLst/>
          </a:prstGeom>
          <a:noFill/>
          <a:ln/>
          <a:effectLst/>
        </p:spPr>
      </p:pic>
      <p:sp>
        <p:nvSpPr>
          <p:cNvPr id="33" name="TextBox 32"/>
          <p:cNvSpPr txBox="1"/>
          <p:nvPr/>
        </p:nvSpPr>
        <p:spPr bwMode="auto">
          <a:xfrm>
            <a:off x="-76200" y="2709446"/>
            <a:ext cx="48768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FF0000"/>
              </a:buClr>
              <a:buFont typeface="Wingdings" pitchFamily="2" charset="2"/>
              <a:buChar char="v"/>
            </a:pPr>
            <a:r>
              <a:rPr lang="en-US" dirty="0" smtClean="0"/>
              <a:t> </a:t>
            </a:r>
            <a:r>
              <a:rPr lang="en-US" sz="1550" dirty="0" smtClean="0">
                <a:solidFill>
                  <a:srgbClr val="FF0000"/>
                </a:solidFill>
              </a:rPr>
              <a:t>Burkardt sum rule is reproduced exactly:</a:t>
            </a:r>
            <a:endParaRPr lang="en-US" sz="1550" dirty="0">
              <a:solidFill>
                <a:srgbClr val="FF0000"/>
              </a:solidFill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6705600" y="2743201"/>
            <a:ext cx="2590800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dirty="0" smtClean="0">
                <a:solidFill>
                  <a:srgbClr val="005426"/>
                </a:solidFill>
              </a:rPr>
              <a:t>[Burkardt, PRD69 (2004)]</a:t>
            </a:r>
            <a:endParaRPr lang="en-US" sz="1500" dirty="0">
              <a:solidFill>
                <a:srgbClr val="005426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5"/>
          <p:cNvSpPr>
            <a:spLocks noChangeArrowheads="1"/>
          </p:cNvSpPr>
          <p:nvPr/>
        </p:nvSpPr>
        <p:spPr bwMode="auto">
          <a:xfrm>
            <a:off x="46038" y="360363"/>
            <a:ext cx="9021762" cy="36512"/>
          </a:xfrm>
          <a:prstGeom prst="rect">
            <a:avLst/>
          </a:prstGeom>
          <a:gradFill rotWithShape="1">
            <a:gsLst>
              <a:gs pos="0">
                <a:srgbClr val="FF0000"/>
              </a:gs>
              <a:gs pos="100000">
                <a:schemeClr val="bg1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>
              <a:spcBef>
                <a:spcPct val="0"/>
              </a:spcBef>
            </a:pPr>
            <a:r>
              <a:rPr lang="en-US" sz="4400" dirty="0">
                <a:solidFill>
                  <a:schemeClr val="tx2"/>
                </a:solidFill>
                <a:latin typeface="Arial" charset="0"/>
              </a:rPr>
              <a:t/>
            </a:r>
            <a:br>
              <a:rPr lang="en-US" sz="4400" dirty="0">
                <a:solidFill>
                  <a:schemeClr val="tx2"/>
                </a:solidFill>
                <a:latin typeface="Arial" charset="0"/>
              </a:rPr>
            </a:br>
            <a:endParaRPr lang="it-IT" sz="4400">
              <a:solidFill>
                <a:schemeClr val="tx2"/>
              </a:solidFill>
              <a:latin typeface="Arial" charset="0"/>
            </a:endParaRPr>
          </a:p>
        </p:txBody>
      </p:sp>
      <p:sp>
        <p:nvSpPr>
          <p:cNvPr id="6" name="Text Box 24"/>
          <p:cNvSpPr txBox="1">
            <a:spLocks noChangeArrowheads="1"/>
          </p:cNvSpPr>
          <p:nvPr/>
        </p:nvSpPr>
        <p:spPr bwMode="auto">
          <a:xfrm>
            <a:off x="0" y="0"/>
            <a:ext cx="9144000" cy="430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lang="en-US" sz="2200" b="1" dirty="0" smtClean="0">
                <a:solidFill>
                  <a:srgbClr val="FF0000"/>
                </a:solidFill>
              </a:rPr>
              <a:t>Boer-Mulders function</a:t>
            </a:r>
            <a:endParaRPr lang="it-IT" sz="2200" b="1" dirty="0">
              <a:solidFill>
                <a:srgbClr val="FF0000"/>
              </a:solidFill>
            </a:endParaRPr>
          </a:p>
        </p:txBody>
      </p:sp>
      <p:grpSp>
        <p:nvGrpSpPr>
          <p:cNvPr id="2" name="Group 43"/>
          <p:cNvGrpSpPr/>
          <p:nvPr/>
        </p:nvGrpSpPr>
        <p:grpSpPr>
          <a:xfrm>
            <a:off x="1981200" y="457200"/>
            <a:ext cx="5154930" cy="2614104"/>
            <a:chOff x="2057400" y="457200"/>
            <a:chExt cx="5154930" cy="2614104"/>
          </a:xfrm>
        </p:grpSpPr>
        <p:pic>
          <p:nvPicPr>
            <p:cNvPr id="7" name="Picture 6" descr="first_moment_bm_ang_mom_col.jpg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057400" y="457200"/>
              <a:ext cx="5061454" cy="2614104"/>
            </a:xfrm>
            <a:prstGeom prst="rect">
              <a:avLst/>
            </a:prstGeom>
          </p:spPr>
        </p:pic>
        <p:cxnSp>
          <p:nvCxnSpPr>
            <p:cNvPr id="20" name="Straight Arrow Connector 19"/>
            <p:cNvCxnSpPr/>
            <p:nvPr/>
          </p:nvCxnSpPr>
          <p:spPr bwMode="auto">
            <a:xfrm rot="16200000" flipH="1">
              <a:off x="3505994" y="1067594"/>
              <a:ext cx="304800" cy="303212"/>
            </a:xfrm>
            <a:prstGeom prst="straightConnector1">
              <a:avLst/>
            </a:prstGeom>
            <a:noFill/>
            <a:ln w="1270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sp>
          <p:nvSpPr>
            <p:cNvPr id="21" name="TextBox 20"/>
            <p:cNvSpPr txBox="1"/>
            <p:nvPr/>
          </p:nvSpPr>
          <p:spPr>
            <a:xfrm>
              <a:off x="3531870" y="1381878"/>
              <a:ext cx="1040130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500" dirty="0" smtClean="0">
                  <a:solidFill>
                    <a:srgbClr val="0000FF"/>
                  </a:solidFill>
                </a:rPr>
                <a:t>P-D int.</a:t>
              </a:r>
              <a:endParaRPr lang="en-US" sz="1500" dirty="0">
                <a:solidFill>
                  <a:srgbClr val="0000FF"/>
                </a:solidFill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3608070" y="1752600"/>
              <a:ext cx="1040130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500" dirty="0" smtClean="0">
                  <a:solidFill>
                    <a:srgbClr val="FF0000"/>
                  </a:solidFill>
                </a:rPr>
                <a:t>S-P int.</a:t>
              </a:r>
              <a:endParaRPr lang="en-US" sz="1500" dirty="0">
                <a:solidFill>
                  <a:srgbClr val="FF0000"/>
                </a:solidFill>
              </a:endParaRPr>
            </a:p>
          </p:txBody>
        </p:sp>
        <p:cxnSp>
          <p:nvCxnSpPr>
            <p:cNvPr id="23" name="Straight Arrow Connector 22"/>
            <p:cNvCxnSpPr/>
            <p:nvPr/>
          </p:nvCxnSpPr>
          <p:spPr bwMode="auto">
            <a:xfrm>
              <a:off x="3124200" y="1903412"/>
              <a:ext cx="457200" cy="1588"/>
            </a:xfrm>
            <a:prstGeom prst="straightConnector1">
              <a:avLst/>
            </a:prstGeom>
            <a:noFill/>
            <a:ln w="127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sp>
          <p:nvSpPr>
            <p:cNvPr id="24" name="TextBox 23"/>
            <p:cNvSpPr txBox="1"/>
            <p:nvPr/>
          </p:nvSpPr>
          <p:spPr>
            <a:xfrm>
              <a:off x="6172200" y="1168518"/>
              <a:ext cx="1040130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500" dirty="0" smtClean="0">
                  <a:solidFill>
                    <a:srgbClr val="FF0000"/>
                  </a:solidFill>
                </a:rPr>
                <a:t>S-P int.</a:t>
              </a:r>
              <a:endParaRPr lang="en-US" sz="1500" dirty="0">
                <a:solidFill>
                  <a:srgbClr val="FF0000"/>
                </a:solidFill>
              </a:endParaRPr>
            </a:p>
          </p:txBody>
        </p:sp>
        <p:cxnSp>
          <p:nvCxnSpPr>
            <p:cNvPr id="25" name="Straight Arrow Connector 24"/>
            <p:cNvCxnSpPr/>
            <p:nvPr/>
          </p:nvCxnSpPr>
          <p:spPr bwMode="auto">
            <a:xfrm>
              <a:off x="5638800" y="1293812"/>
              <a:ext cx="533400" cy="1588"/>
            </a:xfrm>
            <a:prstGeom prst="straightConnector1">
              <a:avLst/>
            </a:prstGeom>
            <a:noFill/>
            <a:ln w="127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sp>
          <p:nvSpPr>
            <p:cNvPr id="26" name="TextBox 25"/>
            <p:cNvSpPr txBox="1"/>
            <p:nvPr/>
          </p:nvSpPr>
          <p:spPr>
            <a:xfrm>
              <a:off x="5943600" y="1828800"/>
              <a:ext cx="1040130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500" dirty="0" smtClean="0">
                  <a:solidFill>
                    <a:srgbClr val="0000FF"/>
                  </a:solidFill>
                </a:rPr>
                <a:t>P-D int.</a:t>
              </a:r>
              <a:endParaRPr lang="en-US" sz="1500" dirty="0">
                <a:solidFill>
                  <a:srgbClr val="0000FF"/>
                </a:solidFill>
              </a:endParaRPr>
            </a:p>
          </p:txBody>
        </p:sp>
        <p:cxnSp>
          <p:nvCxnSpPr>
            <p:cNvPr id="27" name="Straight Arrow Connector 26"/>
            <p:cNvCxnSpPr/>
            <p:nvPr/>
          </p:nvCxnSpPr>
          <p:spPr bwMode="auto">
            <a:xfrm>
              <a:off x="5562600" y="1447800"/>
              <a:ext cx="457200" cy="381000"/>
            </a:xfrm>
            <a:prstGeom prst="straightConnector1">
              <a:avLst/>
            </a:prstGeom>
            <a:noFill/>
            <a:ln w="1270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sp>
          <p:nvSpPr>
            <p:cNvPr id="33" name="TextBox 32"/>
            <p:cNvSpPr txBox="1"/>
            <p:nvPr/>
          </p:nvSpPr>
          <p:spPr>
            <a:xfrm>
              <a:off x="3581400" y="2176046"/>
              <a:ext cx="838200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500" dirty="0" smtClean="0"/>
                <a:t>TOT</a:t>
              </a:r>
              <a:endParaRPr lang="en-US" sz="1500" dirty="0"/>
            </a:p>
          </p:txBody>
        </p:sp>
        <p:cxnSp>
          <p:nvCxnSpPr>
            <p:cNvPr id="34" name="Straight Arrow Connector 33"/>
            <p:cNvCxnSpPr/>
            <p:nvPr/>
          </p:nvCxnSpPr>
          <p:spPr bwMode="auto">
            <a:xfrm>
              <a:off x="3200400" y="2360612"/>
              <a:ext cx="457200" cy="1588"/>
            </a:xfrm>
            <a:prstGeom prst="straightConnector1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sp>
          <p:nvSpPr>
            <p:cNvPr id="35" name="TextBox 34"/>
            <p:cNvSpPr txBox="1"/>
            <p:nvPr/>
          </p:nvSpPr>
          <p:spPr>
            <a:xfrm>
              <a:off x="5257800" y="2209800"/>
              <a:ext cx="838200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500" dirty="0" smtClean="0"/>
                <a:t>TOT</a:t>
              </a:r>
              <a:endParaRPr lang="en-US" sz="1500" dirty="0"/>
            </a:p>
          </p:txBody>
        </p:sp>
        <p:cxnSp>
          <p:nvCxnSpPr>
            <p:cNvPr id="36" name="Straight Arrow Connector 35"/>
            <p:cNvCxnSpPr/>
            <p:nvPr/>
          </p:nvCxnSpPr>
          <p:spPr bwMode="auto">
            <a:xfrm rot="5400000">
              <a:off x="5400967" y="2065045"/>
              <a:ext cx="321677" cy="1588"/>
            </a:xfrm>
            <a:prstGeom prst="straightConnector1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grpSp>
        <p:nvGrpSpPr>
          <p:cNvPr id="29" name="Group 28"/>
          <p:cNvGrpSpPr/>
          <p:nvPr/>
        </p:nvGrpSpPr>
        <p:grpSpPr>
          <a:xfrm>
            <a:off x="-76200" y="3276600"/>
            <a:ext cx="9220200" cy="3581400"/>
            <a:chOff x="-76200" y="3276600"/>
            <a:chExt cx="9220200" cy="3581400"/>
          </a:xfrm>
        </p:grpSpPr>
        <p:grpSp>
          <p:nvGrpSpPr>
            <p:cNvPr id="4" name="Group 45"/>
            <p:cNvGrpSpPr/>
            <p:nvPr/>
          </p:nvGrpSpPr>
          <p:grpSpPr>
            <a:xfrm>
              <a:off x="-76200" y="3733800"/>
              <a:ext cx="9220200" cy="3124200"/>
              <a:chOff x="-76200" y="3733800"/>
              <a:chExt cx="9220200" cy="3124200"/>
            </a:xfrm>
          </p:grpSpPr>
          <p:pic>
            <p:nvPicPr>
              <p:cNvPr id="3" name="Picture 2" descr="first_moment_bm_ev_nlo_bis_col.jpg"/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24648" y="3733800"/>
                <a:ext cx="5747752" cy="2807042"/>
              </a:xfrm>
              <a:prstGeom prst="rect">
                <a:avLst/>
              </a:prstGeom>
            </p:spPr>
          </p:pic>
          <p:sp>
            <p:nvSpPr>
              <p:cNvPr id="13" name="TextBox 12"/>
              <p:cNvSpPr txBox="1"/>
              <p:nvPr/>
            </p:nvSpPr>
            <p:spPr>
              <a:xfrm>
                <a:off x="0" y="6534835"/>
                <a:ext cx="9144000" cy="3231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500" dirty="0" smtClean="0">
                    <a:solidFill>
                      <a:srgbClr val="005426"/>
                    </a:solidFill>
                  </a:rPr>
                  <a:t>B.P., Yuan: arXiv: 1001.5398 [hep-ph]: Brodsky, B.P., Xiao,Yuan, PLB327 (2010)</a:t>
                </a:r>
                <a:endParaRPr lang="en-US" sz="1500" dirty="0">
                  <a:solidFill>
                    <a:srgbClr val="005426"/>
                  </a:solidFill>
                </a:endParaRPr>
              </a:p>
            </p:txBody>
          </p:sp>
          <p:cxnSp>
            <p:nvCxnSpPr>
              <p:cNvPr id="40" name="Straight Connector 39"/>
              <p:cNvCxnSpPr/>
              <p:nvPr/>
            </p:nvCxnSpPr>
            <p:spPr bwMode="auto">
              <a:xfrm>
                <a:off x="731520" y="4191000"/>
                <a:ext cx="640080" cy="1588"/>
              </a:xfrm>
              <a:prstGeom prst="line">
                <a:avLst/>
              </a:prstGeom>
              <a:noFill/>
              <a:ln w="38100" cap="flat" cmpd="sng" algn="ctr">
                <a:solidFill>
                  <a:schemeClr val="tx1"/>
                </a:solidFill>
                <a:prstDash val="lgDashDot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1" name="TextBox 40"/>
              <p:cNvSpPr txBox="1"/>
              <p:nvPr/>
            </p:nvSpPr>
            <p:spPr>
              <a:xfrm>
                <a:off x="-76200" y="4277380"/>
                <a:ext cx="2514600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400" dirty="0" smtClean="0">
                    <a:latin typeface="Comic Sans MS"/>
                  </a:rPr>
                  <a:t>Barone, Melis, Prokudin</a:t>
                </a:r>
                <a:br>
                  <a:rPr lang="en-US" sz="1400" dirty="0" smtClean="0">
                    <a:latin typeface="Comic Sans MS"/>
                  </a:rPr>
                </a:br>
                <a:r>
                  <a:rPr lang="en-US" sz="1400" dirty="0" smtClean="0">
                    <a:latin typeface="Comic Sans MS"/>
                  </a:rPr>
                  <a:t>arXiv:0912.5194 [hep-ph]</a:t>
                </a:r>
                <a:endParaRPr lang="en-US" sz="1400" dirty="0">
                  <a:latin typeface="Comic Sans MS"/>
                </a:endParaRPr>
              </a:p>
            </p:txBody>
          </p:sp>
          <p:sp>
            <p:nvSpPr>
              <p:cNvPr id="42" name="Rectangle 41"/>
              <p:cNvSpPr/>
              <p:nvPr/>
            </p:nvSpPr>
            <p:spPr bwMode="auto">
              <a:xfrm>
                <a:off x="746760" y="5394960"/>
                <a:ext cx="548640" cy="91440"/>
              </a:xfrm>
              <a:prstGeom prst="rect">
                <a:avLst/>
              </a:prstGeom>
              <a:solidFill>
                <a:srgbClr val="CC00CC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Comic Sans MS" pitchFamily="66" charset="0"/>
                  <a:cs typeface="Arial" charset="0"/>
                </a:endParaRPr>
              </a:p>
            </p:txBody>
          </p:sp>
          <p:sp>
            <p:nvSpPr>
              <p:cNvPr id="43" name="TextBox 42"/>
              <p:cNvSpPr txBox="1"/>
              <p:nvPr/>
            </p:nvSpPr>
            <p:spPr>
              <a:xfrm>
                <a:off x="228600" y="5585936"/>
                <a:ext cx="2362200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400" dirty="0" smtClean="0">
                    <a:solidFill>
                      <a:srgbClr val="CC00CC"/>
                    </a:solidFill>
                  </a:rPr>
                  <a:t>Zhang, Lu, Ma, Schmidt </a:t>
                </a:r>
                <a:br>
                  <a:rPr lang="en-US" sz="1400" dirty="0" smtClean="0">
                    <a:solidFill>
                      <a:srgbClr val="CC00CC"/>
                    </a:solidFill>
                  </a:rPr>
                </a:br>
                <a:r>
                  <a:rPr lang="en-US" sz="1400" dirty="0" smtClean="0">
                    <a:solidFill>
                      <a:srgbClr val="CC00CC"/>
                    </a:solidFill>
                  </a:rPr>
                  <a:t>PRD78 (2008)</a:t>
                </a:r>
                <a:endParaRPr lang="en-US" sz="1400" dirty="0">
                  <a:solidFill>
                    <a:srgbClr val="CC00CC"/>
                  </a:solidFill>
                </a:endParaRPr>
              </a:p>
            </p:txBody>
          </p:sp>
        </p:grpSp>
        <p:cxnSp>
          <p:nvCxnSpPr>
            <p:cNvPr id="15" name="Straight Connector 14"/>
            <p:cNvCxnSpPr/>
            <p:nvPr/>
          </p:nvCxnSpPr>
          <p:spPr bwMode="auto">
            <a:xfrm>
              <a:off x="381000" y="3503612"/>
              <a:ext cx="533400" cy="1588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lg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6" name="TextBox 15"/>
            <p:cNvSpPr txBox="1"/>
            <p:nvPr/>
          </p:nvSpPr>
          <p:spPr>
            <a:xfrm>
              <a:off x="990600" y="3276600"/>
              <a:ext cx="3200400" cy="5693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550" dirty="0" smtClean="0"/>
                <a:t>LCQM at the hadronic scale </a:t>
              </a:r>
              <a:br>
                <a:rPr lang="en-US" sz="1550" dirty="0" smtClean="0"/>
              </a:br>
              <a:r>
                <a:rPr lang="en-US" sz="1550" dirty="0" smtClean="0">
                  <a:latin typeface="Arial"/>
                </a:rPr>
                <a:t>Q</a:t>
              </a:r>
              <a:r>
                <a:rPr lang="en-US" sz="1550" baseline="-25000" dirty="0" smtClean="0">
                  <a:latin typeface="Comic Sans MS"/>
                </a:rPr>
                <a:t>0</a:t>
              </a:r>
              <a:r>
                <a:rPr lang="en-US" sz="1550" baseline="15000" dirty="0" smtClean="0">
                  <a:latin typeface="Comic Sans MS"/>
                </a:rPr>
                <a:t> </a:t>
              </a:r>
              <a:r>
                <a:rPr lang="en-US" sz="1550" baseline="30000" dirty="0" smtClean="0"/>
                <a:t>2</a:t>
              </a:r>
              <a:r>
                <a:rPr lang="en-US" sz="1550" dirty="0" smtClean="0"/>
                <a:t>=0.094 GeV</a:t>
              </a:r>
              <a:r>
                <a:rPr lang="en-US" sz="1550" baseline="30000" dirty="0" smtClean="0">
                  <a:latin typeface="Comic Sans MS"/>
                </a:rPr>
                <a:t>2</a:t>
              </a:r>
              <a:endParaRPr lang="en-US" sz="1550" baseline="30000" dirty="0">
                <a:latin typeface="Comic Sans MS"/>
              </a:endParaRPr>
            </a:p>
          </p:txBody>
        </p:sp>
        <p:cxnSp>
          <p:nvCxnSpPr>
            <p:cNvPr id="17" name="Straight Connector 16"/>
            <p:cNvCxnSpPr/>
            <p:nvPr/>
          </p:nvCxnSpPr>
          <p:spPr bwMode="auto">
            <a:xfrm>
              <a:off x="4419600" y="3503612"/>
              <a:ext cx="533400" cy="1588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8" name="TextBox 17"/>
            <p:cNvSpPr txBox="1"/>
            <p:nvPr/>
          </p:nvSpPr>
          <p:spPr>
            <a:xfrm>
              <a:off x="5181600" y="3276600"/>
              <a:ext cx="38862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550" dirty="0" smtClean="0"/>
                <a:t>LCQM evolved to </a:t>
              </a:r>
              <a:r>
                <a:rPr lang="en-US" sz="1550" dirty="0" smtClean="0">
                  <a:latin typeface="Arial"/>
                </a:rPr>
                <a:t>Q</a:t>
              </a:r>
              <a:r>
                <a:rPr lang="en-US" sz="1550" baseline="-25000" dirty="0" smtClean="0">
                  <a:latin typeface="Comic Sans MS"/>
                </a:rPr>
                <a:t>0</a:t>
              </a:r>
              <a:r>
                <a:rPr lang="en-US" sz="1550" baseline="15000" dirty="0" smtClean="0">
                  <a:latin typeface="Comic Sans MS"/>
                </a:rPr>
                <a:t> </a:t>
              </a:r>
              <a:r>
                <a:rPr lang="en-US" sz="1550" baseline="30000" dirty="0" smtClean="0"/>
                <a:t>2</a:t>
              </a:r>
              <a:r>
                <a:rPr lang="en-US" sz="1550" dirty="0" smtClean="0"/>
                <a:t>= 2.5  GeV</a:t>
              </a:r>
              <a:r>
                <a:rPr lang="en-US" sz="1550" baseline="30000" dirty="0" smtClean="0"/>
                <a:t>2</a:t>
              </a:r>
              <a:br>
                <a:rPr lang="en-US" sz="1550" baseline="30000" dirty="0" smtClean="0"/>
              </a:br>
              <a:r>
                <a:rPr lang="en-US" sz="1550" dirty="0" smtClean="0"/>
                <a:t>with evolution code of transversity</a:t>
              </a:r>
              <a:endParaRPr lang="en-US" sz="1550" dirty="0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16"/>
          <p:cNvGrpSpPr>
            <a:grpSpLocks noChangeAspect="1"/>
          </p:cNvGrpSpPr>
          <p:nvPr/>
        </p:nvGrpSpPr>
        <p:grpSpPr>
          <a:xfrm>
            <a:off x="4192849" y="2440286"/>
            <a:ext cx="4341551" cy="2055514"/>
            <a:chOff x="2303463" y="1252538"/>
            <a:chExt cx="6457950" cy="3057525"/>
          </a:xfrm>
        </p:grpSpPr>
        <p:sp>
          <p:nvSpPr>
            <p:cNvPr id="76806" name="Line 6"/>
            <p:cNvSpPr>
              <a:spLocks noChangeShapeType="1"/>
            </p:cNvSpPr>
            <p:nvPr/>
          </p:nvSpPr>
          <p:spPr bwMode="auto">
            <a:xfrm flipH="1">
              <a:off x="5056188" y="2970213"/>
              <a:ext cx="68263" cy="9525"/>
            </a:xfrm>
            <a:prstGeom prst="line">
              <a:avLst/>
            </a:prstGeom>
            <a:noFill/>
            <a:ln w="5">
              <a:solidFill>
                <a:srgbClr val="0000D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07" name="Line 7"/>
            <p:cNvSpPr>
              <a:spLocks noChangeShapeType="1"/>
            </p:cNvSpPr>
            <p:nvPr/>
          </p:nvSpPr>
          <p:spPr bwMode="auto">
            <a:xfrm flipH="1">
              <a:off x="4991100" y="2979738"/>
              <a:ext cx="65088" cy="17463"/>
            </a:xfrm>
            <a:prstGeom prst="line">
              <a:avLst/>
            </a:prstGeom>
            <a:noFill/>
            <a:ln w="5">
              <a:solidFill>
                <a:srgbClr val="0000D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08" name="Line 8"/>
            <p:cNvSpPr>
              <a:spLocks noChangeShapeType="1"/>
            </p:cNvSpPr>
            <p:nvPr/>
          </p:nvSpPr>
          <p:spPr bwMode="auto">
            <a:xfrm flipH="1">
              <a:off x="4927600" y="2997200"/>
              <a:ext cx="63500" cy="26988"/>
            </a:xfrm>
            <a:prstGeom prst="line">
              <a:avLst/>
            </a:prstGeom>
            <a:noFill/>
            <a:ln w="5">
              <a:solidFill>
                <a:srgbClr val="0000D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09" name="Line 9"/>
            <p:cNvSpPr>
              <a:spLocks noChangeShapeType="1"/>
            </p:cNvSpPr>
            <p:nvPr/>
          </p:nvSpPr>
          <p:spPr bwMode="auto">
            <a:xfrm flipH="1">
              <a:off x="4870450" y="3024188"/>
              <a:ext cx="57150" cy="33338"/>
            </a:xfrm>
            <a:prstGeom prst="line">
              <a:avLst/>
            </a:prstGeom>
            <a:noFill/>
            <a:ln w="5">
              <a:solidFill>
                <a:srgbClr val="0000D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10" name="Line 10"/>
            <p:cNvSpPr>
              <a:spLocks noChangeShapeType="1"/>
            </p:cNvSpPr>
            <p:nvPr/>
          </p:nvSpPr>
          <p:spPr bwMode="auto">
            <a:xfrm flipH="1">
              <a:off x="4819650" y="3057525"/>
              <a:ext cx="50800" cy="44450"/>
            </a:xfrm>
            <a:prstGeom prst="line">
              <a:avLst/>
            </a:prstGeom>
            <a:noFill/>
            <a:ln w="5">
              <a:solidFill>
                <a:srgbClr val="0000D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11" name="Line 11"/>
            <p:cNvSpPr>
              <a:spLocks noChangeShapeType="1"/>
            </p:cNvSpPr>
            <p:nvPr/>
          </p:nvSpPr>
          <p:spPr bwMode="auto">
            <a:xfrm flipH="1">
              <a:off x="4775200" y="3101975"/>
              <a:ext cx="44450" cy="47625"/>
            </a:xfrm>
            <a:prstGeom prst="line">
              <a:avLst/>
            </a:prstGeom>
            <a:noFill/>
            <a:ln w="5">
              <a:solidFill>
                <a:srgbClr val="0000D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12" name="Line 12"/>
            <p:cNvSpPr>
              <a:spLocks noChangeShapeType="1"/>
            </p:cNvSpPr>
            <p:nvPr/>
          </p:nvSpPr>
          <p:spPr bwMode="auto">
            <a:xfrm flipH="1">
              <a:off x="4735513" y="3149600"/>
              <a:ext cx="39688" cy="57150"/>
            </a:xfrm>
            <a:prstGeom prst="line">
              <a:avLst/>
            </a:prstGeom>
            <a:noFill/>
            <a:ln w="5">
              <a:solidFill>
                <a:srgbClr val="0000D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13" name="Line 13"/>
            <p:cNvSpPr>
              <a:spLocks noChangeShapeType="1"/>
            </p:cNvSpPr>
            <p:nvPr/>
          </p:nvSpPr>
          <p:spPr bwMode="auto">
            <a:xfrm flipH="1">
              <a:off x="4703763" y="3206750"/>
              <a:ext cx="31750" cy="61913"/>
            </a:xfrm>
            <a:prstGeom prst="line">
              <a:avLst/>
            </a:prstGeom>
            <a:noFill/>
            <a:ln w="5">
              <a:solidFill>
                <a:srgbClr val="0000D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14" name="Line 14"/>
            <p:cNvSpPr>
              <a:spLocks noChangeShapeType="1"/>
            </p:cNvSpPr>
            <p:nvPr/>
          </p:nvSpPr>
          <p:spPr bwMode="auto">
            <a:xfrm flipH="1">
              <a:off x="4683125" y="3268663"/>
              <a:ext cx="20638" cy="66675"/>
            </a:xfrm>
            <a:prstGeom prst="line">
              <a:avLst/>
            </a:prstGeom>
            <a:noFill/>
            <a:ln w="5">
              <a:solidFill>
                <a:srgbClr val="0000D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15" name="Line 15"/>
            <p:cNvSpPr>
              <a:spLocks noChangeShapeType="1"/>
            </p:cNvSpPr>
            <p:nvPr/>
          </p:nvSpPr>
          <p:spPr bwMode="auto">
            <a:xfrm flipH="1" flipV="1">
              <a:off x="8143875" y="2816225"/>
              <a:ext cx="12700" cy="60325"/>
            </a:xfrm>
            <a:prstGeom prst="line">
              <a:avLst/>
            </a:prstGeom>
            <a:noFill/>
            <a:ln w="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16" name="Line 16"/>
            <p:cNvSpPr>
              <a:spLocks noChangeShapeType="1"/>
            </p:cNvSpPr>
            <p:nvPr/>
          </p:nvSpPr>
          <p:spPr bwMode="auto">
            <a:xfrm flipH="1" flipV="1">
              <a:off x="8120063" y="2759075"/>
              <a:ext cx="23813" cy="57150"/>
            </a:xfrm>
            <a:prstGeom prst="line">
              <a:avLst/>
            </a:prstGeom>
            <a:noFill/>
            <a:ln w="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17" name="Line 17"/>
            <p:cNvSpPr>
              <a:spLocks noChangeShapeType="1"/>
            </p:cNvSpPr>
            <p:nvPr/>
          </p:nvSpPr>
          <p:spPr bwMode="auto">
            <a:xfrm flipH="1" flipV="1">
              <a:off x="8086725" y="2709863"/>
              <a:ext cx="33338" cy="49213"/>
            </a:xfrm>
            <a:prstGeom prst="line">
              <a:avLst/>
            </a:prstGeom>
            <a:noFill/>
            <a:ln w="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18" name="Line 18"/>
            <p:cNvSpPr>
              <a:spLocks noChangeShapeType="1"/>
            </p:cNvSpPr>
            <p:nvPr/>
          </p:nvSpPr>
          <p:spPr bwMode="auto">
            <a:xfrm flipH="1" flipV="1">
              <a:off x="8045450" y="2667000"/>
              <a:ext cx="41275" cy="42863"/>
            </a:xfrm>
            <a:prstGeom prst="line">
              <a:avLst/>
            </a:prstGeom>
            <a:noFill/>
            <a:ln w="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19" name="Line 19"/>
            <p:cNvSpPr>
              <a:spLocks noChangeShapeType="1"/>
            </p:cNvSpPr>
            <p:nvPr/>
          </p:nvSpPr>
          <p:spPr bwMode="auto">
            <a:xfrm flipH="1" flipV="1">
              <a:off x="7997825" y="2630488"/>
              <a:ext cx="47625" cy="36513"/>
            </a:xfrm>
            <a:prstGeom prst="line">
              <a:avLst/>
            </a:prstGeom>
            <a:noFill/>
            <a:ln w="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20" name="Line 20"/>
            <p:cNvSpPr>
              <a:spLocks noChangeShapeType="1"/>
            </p:cNvSpPr>
            <p:nvPr/>
          </p:nvSpPr>
          <p:spPr bwMode="auto">
            <a:xfrm flipH="1" flipV="1">
              <a:off x="7945438" y="2601913"/>
              <a:ext cx="52388" cy="28575"/>
            </a:xfrm>
            <a:prstGeom prst="line">
              <a:avLst/>
            </a:prstGeom>
            <a:noFill/>
            <a:ln w="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21" name="Line 21"/>
            <p:cNvSpPr>
              <a:spLocks noChangeShapeType="1"/>
            </p:cNvSpPr>
            <p:nvPr/>
          </p:nvSpPr>
          <p:spPr bwMode="auto">
            <a:xfrm flipH="1" flipV="1">
              <a:off x="7888288" y="2584450"/>
              <a:ext cx="57150" cy="17463"/>
            </a:xfrm>
            <a:prstGeom prst="line">
              <a:avLst/>
            </a:prstGeom>
            <a:noFill/>
            <a:ln w="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22" name="Line 22"/>
            <p:cNvSpPr>
              <a:spLocks noChangeShapeType="1"/>
            </p:cNvSpPr>
            <p:nvPr/>
          </p:nvSpPr>
          <p:spPr bwMode="auto">
            <a:xfrm flipH="1" flipV="1">
              <a:off x="7827963" y="2576513"/>
              <a:ext cx="60325" cy="7938"/>
            </a:xfrm>
            <a:prstGeom prst="line">
              <a:avLst/>
            </a:prstGeom>
            <a:noFill/>
            <a:ln w="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23" name="Line 23"/>
            <p:cNvSpPr>
              <a:spLocks noChangeShapeType="1"/>
            </p:cNvSpPr>
            <p:nvPr/>
          </p:nvSpPr>
          <p:spPr bwMode="auto">
            <a:xfrm flipH="1">
              <a:off x="7764463" y="2576513"/>
              <a:ext cx="63500" cy="4763"/>
            </a:xfrm>
            <a:prstGeom prst="line">
              <a:avLst/>
            </a:prstGeom>
            <a:noFill/>
            <a:ln w="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24" name="Line 24"/>
            <p:cNvSpPr>
              <a:spLocks noChangeShapeType="1"/>
            </p:cNvSpPr>
            <p:nvPr/>
          </p:nvSpPr>
          <p:spPr bwMode="auto">
            <a:xfrm flipH="1">
              <a:off x="7707313" y="2581275"/>
              <a:ext cx="57150" cy="12700"/>
            </a:xfrm>
            <a:prstGeom prst="line">
              <a:avLst/>
            </a:prstGeom>
            <a:noFill/>
            <a:ln w="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25" name="Line 25"/>
            <p:cNvSpPr>
              <a:spLocks noChangeShapeType="1"/>
            </p:cNvSpPr>
            <p:nvPr/>
          </p:nvSpPr>
          <p:spPr bwMode="auto">
            <a:xfrm flipH="1">
              <a:off x="7656513" y="2593975"/>
              <a:ext cx="50800" cy="22225"/>
            </a:xfrm>
            <a:prstGeom prst="line">
              <a:avLst/>
            </a:prstGeom>
            <a:noFill/>
            <a:ln w="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26" name="Line 26"/>
            <p:cNvSpPr>
              <a:spLocks noChangeShapeType="1"/>
            </p:cNvSpPr>
            <p:nvPr/>
          </p:nvSpPr>
          <p:spPr bwMode="auto">
            <a:xfrm flipH="1">
              <a:off x="7607300" y="2616200"/>
              <a:ext cx="49213" cy="28575"/>
            </a:xfrm>
            <a:prstGeom prst="line">
              <a:avLst/>
            </a:prstGeom>
            <a:noFill/>
            <a:ln w="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27" name="Line 27"/>
            <p:cNvSpPr>
              <a:spLocks noChangeShapeType="1"/>
            </p:cNvSpPr>
            <p:nvPr/>
          </p:nvSpPr>
          <p:spPr bwMode="auto">
            <a:xfrm flipH="1">
              <a:off x="7564438" y="2644775"/>
              <a:ext cx="42863" cy="38100"/>
            </a:xfrm>
            <a:prstGeom prst="line">
              <a:avLst/>
            </a:prstGeom>
            <a:noFill/>
            <a:ln w="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28" name="Line 28"/>
            <p:cNvSpPr>
              <a:spLocks noChangeShapeType="1"/>
            </p:cNvSpPr>
            <p:nvPr/>
          </p:nvSpPr>
          <p:spPr bwMode="auto">
            <a:xfrm flipH="1">
              <a:off x="7524750" y="2682875"/>
              <a:ext cx="39688" cy="42863"/>
            </a:xfrm>
            <a:prstGeom prst="line">
              <a:avLst/>
            </a:prstGeom>
            <a:noFill/>
            <a:ln w="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29" name="Freeform 29"/>
            <p:cNvSpPr>
              <a:spLocks/>
            </p:cNvSpPr>
            <p:nvPr/>
          </p:nvSpPr>
          <p:spPr bwMode="auto">
            <a:xfrm>
              <a:off x="3608388" y="3303588"/>
              <a:ext cx="107950" cy="109538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50" y="4"/>
                </a:cxn>
                <a:cxn ang="0">
                  <a:pos x="60" y="12"/>
                </a:cxn>
                <a:cxn ang="0">
                  <a:pos x="67" y="24"/>
                </a:cxn>
                <a:cxn ang="0">
                  <a:pos x="68" y="37"/>
                </a:cxn>
                <a:cxn ang="0">
                  <a:pos x="65" y="51"/>
                </a:cxn>
                <a:cxn ang="0">
                  <a:pos x="57" y="61"/>
                </a:cxn>
                <a:cxn ang="0">
                  <a:pos x="46" y="67"/>
                </a:cxn>
                <a:cxn ang="0">
                  <a:pos x="33" y="69"/>
                </a:cxn>
                <a:cxn ang="0">
                  <a:pos x="19" y="66"/>
                </a:cxn>
                <a:cxn ang="0">
                  <a:pos x="9" y="58"/>
                </a:cxn>
                <a:cxn ang="0">
                  <a:pos x="2" y="46"/>
                </a:cxn>
                <a:cxn ang="0">
                  <a:pos x="0" y="32"/>
                </a:cxn>
                <a:cxn ang="0">
                  <a:pos x="4" y="19"/>
                </a:cxn>
                <a:cxn ang="0">
                  <a:pos x="12" y="9"/>
                </a:cxn>
                <a:cxn ang="0">
                  <a:pos x="24" y="2"/>
                </a:cxn>
                <a:cxn ang="0">
                  <a:pos x="37" y="0"/>
                </a:cxn>
              </a:cxnLst>
              <a:rect l="0" t="0" r="r" b="b"/>
              <a:pathLst>
                <a:path w="68" h="69">
                  <a:moveTo>
                    <a:pt x="37" y="0"/>
                  </a:moveTo>
                  <a:lnTo>
                    <a:pt x="50" y="4"/>
                  </a:lnTo>
                  <a:lnTo>
                    <a:pt x="60" y="12"/>
                  </a:lnTo>
                  <a:lnTo>
                    <a:pt x="67" y="24"/>
                  </a:lnTo>
                  <a:lnTo>
                    <a:pt x="68" y="37"/>
                  </a:lnTo>
                  <a:lnTo>
                    <a:pt x="65" y="51"/>
                  </a:lnTo>
                  <a:lnTo>
                    <a:pt x="57" y="61"/>
                  </a:lnTo>
                  <a:lnTo>
                    <a:pt x="46" y="67"/>
                  </a:lnTo>
                  <a:lnTo>
                    <a:pt x="33" y="69"/>
                  </a:lnTo>
                  <a:lnTo>
                    <a:pt x="19" y="66"/>
                  </a:lnTo>
                  <a:lnTo>
                    <a:pt x="9" y="58"/>
                  </a:lnTo>
                  <a:lnTo>
                    <a:pt x="2" y="46"/>
                  </a:lnTo>
                  <a:lnTo>
                    <a:pt x="0" y="32"/>
                  </a:lnTo>
                  <a:lnTo>
                    <a:pt x="4" y="19"/>
                  </a:lnTo>
                  <a:lnTo>
                    <a:pt x="12" y="9"/>
                  </a:lnTo>
                  <a:lnTo>
                    <a:pt x="24" y="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30" name="Freeform 30"/>
            <p:cNvSpPr>
              <a:spLocks noEditPoints="1"/>
            </p:cNvSpPr>
            <p:nvPr/>
          </p:nvSpPr>
          <p:spPr bwMode="auto">
            <a:xfrm>
              <a:off x="3597275" y="3292475"/>
              <a:ext cx="131763" cy="133350"/>
            </a:xfrm>
            <a:custGeom>
              <a:avLst/>
              <a:gdLst/>
              <a:ahLst/>
              <a:cxnLst>
                <a:cxn ang="0">
                  <a:pos x="33" y="16"/>
                </a:cxn>
                <a:cxn ang="0">
                  <a:pos x="16" y="32"/>
                </a:cxn>
                <a:cxn ang="0">
                  <a:pos x="15" y="40"/>
                </a:cxn>
                <a:cxn ang="0">
                  <a:pos x="16" y="50"/>
                </a:cxn>
                <a:cxn ang="0">
                  <a:pos x="31" y="68"/>
                </a:cxn>
                <a:cxn ang="0">
                  <a:pos x="41" y="69"/>
                </a:cxn>
                <a:cxn ang="0">
                  <a:pos x="49" y="68"/>
                </a:cxn>
                <a:cxn ang="0">
                  <a:pos x="67" y="53"/>
                </a:cxn>
                <a:cxn ang="0">
                  <a:pos x="68" y="44"/>
                </a:cxn>
                <a:cxn ang="0">
                  <a:pos x="67" y="34"/>
                </a:cxn>
                <a:cxn ang="0">
                  <a:pos x="52" y="17"/>
                </a:cxn>
                <a:cxn ang="0">
                  <a:pos x="43" y="14"/>
                </a:cxn>
                <a:cxn ang="0">
                  <a:pos x="37" y="0"/>
                </a:cxn>
                <a:cxn ang="0">
                  <a:pos x="51" y="1"/>
                </a:cxn>
                <a:cxn ang="0">
                  <a:pos x="61" y="5"/>
                </a:cxn>
                <a:cxn ang="0">
                  <a:pos x="73" y="14"/>
                </a:cxn>
                <a:cxn ang="0">
                  <a:pos x="80" y="28"/>
                </a:cxn>
                <a:cxn ang="0">
                  <a:pos x="83" y="38"/>
                </a:cxn>
                <a:cxn ang="0">
                  <a:pos x="82" y="50"/>
                </a:cxn>
                <a:cxn ang="0">
                  <a:pos x="79" y="60"/>
                </a:cxn>
                <a:cxn ang="0">
                  <a:pos x="69" y="74"/>
                </a:cxn>
                <a:cxn ang="0">
                  <a:pos x="56" y="81"/>
                </a:cxn>
                <a:cxn ang="0">
                  <a:pos x="47" y="84"/>
                </a:cxn>
                <a:cxn ang="0">
                  <a:pos x="32" y="82"/>
                </a:cxn>
                <a:cxn ang="0">
                  <a:pos x="23" y="80"/>
                </a:cxn>
                <a:cxn ang="0">
                  <a:pos x="10" y="70"/>
                </a:cxn>
                <a:cxn ang="0">
                  <a:pos x="2" y="56"/>
                </a:cxn>
                <a:cxn ang="0">
                  <a:pos x="0" y="47"/>
                </a:cxn>
                <a:cxn ang="0">
                  <a:pos x="1" y="33"/>
                </a:cxn>
                <a:cxn ang="0">
                  <a:pos x="4" y="23"/>
                </a:cxn>
                <a:cxn ang="0">
                  <a:pos x="14" y="11"/>
                </a:cxn>
                <a:cxn ang="0">
                  <a:pos x="27" y="2"/>
                </a:cxn>
                <a:cxn ang="0">
                  <a:pos x="37" y="0"/>
                </a:cxn>
              </a:cxnLst>
              <a:rect l="0" t="0" r="r" b="b"/>
              <a:pathLst>
                <a:path w="83" h="84">
                  <a:moveTo>
                    <a:pt x="41" y="14"/>
                  </a:moveTo>
                  <a:lnTo>
                    <a:pt x="33" y="16"/>
                  </a:lnTo>
                  <a:lnTo>
                    <a:pt x="25" y="22"/>
                  </a:lnTo>
                  <a:lnTo>
                    <a:pt x="16" y="32"/>
                  </a:lnTo>
                  <a:lnTo>
                    <a:pt x="16" y="33"/>
                  </a:lnTo>
                  <a:lnTo>
                    <a:pt x="15" y="40"/>
                  </a:lnTo>
                  <a:lnTo>
                    <a:pt x="15" y="43"/>
                  </a:lnTo>
                  <a:lnTo>
                    <a:pt x="16" y="50"/>
                  </a:lnTo>
                  <a:lnTo>
                    <a:pt x="21" y="59"/>
                  </a:lnTo>
                  <a:lnTo>
                    <a:pt x="31" y="68"/>
                  </a:lnTo>
                  <a:lnTo>
                    <a:pt x="33" y="68"/>
                  </a:lnTo>
                  <a:lnTo>
                    <a:pt x="41" y="69"/>
                  </a:lnTo>
                  <a:lnTo>
                    <a:pt x="43" y="69"/>
                  </a:lnTo>
                  <a:lnTo>
                    <a:pt x="49" y="68"/>
                  </a:lnTo>
                  <a:lnTo>
                    <a:pt x="58" y="63"/>
                  </a:lnTo>
                  <a:lnTo>
                    <a:pt x="67" y="53"/>
                  </a:lnTo>
                  <a:lnTo>
                    <a:pt x="67" y="50"/>
                  </a:lnTo>
                  <a:lnTo>
                    <a:pt x="68" y="44"/>
                  </a:lnTo>
                  <a:lnTo>
                    <a:pt x="68" y="40"/>
                  </a:lnTo>
                  <a:lnTo>
                    <a:pt x="67" y="34"/>
                  </a:lnTo>
                  <a:lnTo>
                    <a:pt x="62" y="26"/>
                  </a:lnTo>
                  <a:lnTo>
                    <a:pt x="52" y="17"/>
                  </a:lnTo>
                  <a:lnTo>
                    <a:pt x="48" y="16"/>
                  </a:lnTo>
                  <a:lnTo>
                    <a:pt x="43" y="14"/>
                  </a:lnTo>
                  <a:lnTo>
                    <a:pt x="41" y="14"/>
                  </a:lnTo>
                  <a:close/>
                  <a:moveTo>
                    <a:pt x="37" y="0"/>
                  </a:moveTo>
                  <a:lnTo>
                    <a:pt x="46" y="0"/>
                  </a:lnTo>
                  <a:lnTo>
                    <a:pt x="51" y="1"/>
                  </a:lnTo>
                  <a:lnTo>
                    <a:pt x="54" y="2"/>
                  </a:lnTo>
                  <a:lnTo>
                    <a:pt x="61" y="5"/>
                  </a:lnTo>
                  <a:lnTo>
                    <a:pt x="63" y="6"/>
                  </a:lnTo>
                  <a:lnTo>
                    <a:pt x="73" y="14"/>
                  </a:lnTo>
                  <a:lnTo>
                    <a:pt x="74" y="17"/>
                  </a:lnTo>
                  <a:lnTo>
                    <a:pt x="80" y="28"/>
                  </a:lnTo>
                  <a:lnTo>
                    <a:pt x="82" y="34"/>
                  </a:lnTo>
                  <a:lnTo>
                    <a:pt x="83" y="38"/>
                  </a:lnTo>
                  <a:lnTo>
                    <a:pt x="83" y="45"/>
                  </a:lnTo>
                  <a:lnTo>
                    <a:pt x="82" y="50"/>
                  </a:lnTo>
                  <a:lnTo>
                    <a:pt x="82" y="54"/>
                  </a:lnTo>
                  <a:lnTo>
                    <a:pt x="79" y="60"/>
                  </a:lnTo>
                  <a:lnTo>
                    <a:pt x="78" y="63"/>
                  </a:lnTo>
                  <a:lnTo>
                    <a:pt x="69" y="74"/>
                  </a:lnTo>
                  <a:lnTo>
                    <a:pt x="67" y="75"/>
                  </a:lnTo>
                  <a:lnTo>
                    <a:pt x="56" y="81"/>
                  </a:lnTo>
                  <a:lnTo>
                    <a:pt x="49" y="82"/>
                  </a:lnTo>
                  <a:lnTo>
                    <a:pt x="47" y="84"/>
                  </a:lnTo>
                  <a:lnTo>
                    <a:pt x="40" y="84"/>
                  </a:lnTo>
                  <a:lnTo>
                    <a:pt x="32" y="82"/>
                  </a:lnTo>
                  <a:lnTo>
                    <a:pt x="30" y="82"/>
                  </a:lnTo>
                  <a:lnTo>
                    <a:pt x="23" y="80"/>
                  </a:lnTo>
                  <a:lnTo>
                    <a:pt x="21" y="79"/>
                  </a:lnTo>
                  <a:lnTo>
                    <a:pt x="10" y="70"/>
                  </a:lnTo>
                  <a:lnTo>
                    <a:pt x="9" y="68"/>
                  </a:lnTo>
                  <a:lnTo>
                    <a:pt x="2" y="56"/>
                  </a:lnTo>
                  <a:lnTo>
                    <a:pt x="1" y="49"/>
                  </a:lnTo>
                  <a:lnTo>
                    <a:pt x="0" y="47"/>
                  </a:lnTo>
                  <a:lnTo>
                    <a:pt x="0" y="39"/>
                  </a:lnTo>
                  <a:lnTo>
                    <a:pt x="1" y="33"/>
                  </a:lnTo>
                  <a:lnTo>
                    <a:pt x="1" y="29"/>
                  </a:lnTo>
                  <a:lnTo>
                    <a:pt x="4" y="23"/>
                  </a:lnTo>
                  <a:lnTo>
                    <a:pt x="5" y="21"/>
                  </a:lnTo>
                  <a:lnTo>
                    <a:pt x="14" y="11"/>
                  </a:lnTo>
                  <a:lnTo>
                    <a:pt x="16" y="9"/>
                  </a:lnTo>
                  <a:lnTo>
                    <a:pt x="27" y="2"/>
                  </a:lnTo>
                  <a:lnTo>
                    <a:pt x="35" y="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31" name="Freeform 31"/>
            <p:cNvSpPr>
              <a:spLocks/>
            </p:cNvSpPr>
            <p:nvPr/>
          </p:nvSpPr>
          <p:spPr bwMode="auto">
            <a:xfrm>
              <a:off x="5124450" y="3289300"/>
              <a:ext cx="185738" cy="187325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78" y="3"/>
                </a:cxn>
                <a:cxn ang="0">
                  <a:pos x="94" y="11"/>
                </a:cxn>
                <a:cxn ang="0">
                  <a:pos x="106" y="24"/>
                </a:cxn>
                <a:cxn ang="0">
                  <a:pos x="115" y="41"/>
                </a:cxn>
                <a:cxn ang="0">
                  <a:pos x="117" y="60"/>
                </a:cxn>
                <a:cxn ang="0">
                  <a:pos x="115" y="78"/>
                </a:cxn>
                <a:cxn ang="0">
                  <a:pos x="106" y="94"/>
                </a:cxn>
                <a:cxn ang="0">
                  <a:pos x="94" y="107"/>
                </a:cxn>
                <a:cxn ang="0">
                  <a:pos x="78" y="115"/>
                </a:cxn>
                <a:cxn ang="0">
                  <a:pos x="59" y="118"/>
                </a:cxn>
                <a:cxn ang="0">
                  <a:pos x="41" y="115"/>
                </a:cxn>
                <a:cxn ang="0">
                  <a:pos x="25" y="107"/>
                </a:cxn>
                <a:cxn ang="0">
                  <a:pos x="11" y="94"/>
                </a:cxn>
                <a:cxn ang="0">
                  <a:pos x="2" y="78"/>
                </a:cxn>
                <a:cxn ang="0">
                  <a:pos x="0" y="60"/>
                </a:cxn>
                <a:cxn ang="0">
                  <a:pos x="2" y="41"/>
                </a:cxn>
                <a:cxn ang="0">
                  <a:pos x="11" y="24"/>
                </a:cxn>
                <a:cxn ang="0">
                  <a:pos x="25" y="11"/>
                </a:cxn>
                <a:cxn ang="0">
                  <a:pos x="41" y="3"/>
                </a:cxn>
                <a:cxn ang="0">
                  <a:pos x="59" y="0"/>
                </a:cxn>
              </a:cxnLst>
              <a:rect l="0" t="0" r="r" b="b"/>
              <a:pathLst>
                <a:path w="117" h="118">
                  <a:moveTo>
                    <a:pt x="59" y="0"/>
                  </a:moveTo>
                  <a:lnTo>
                    <a:pt x="78" y="3"/>
                  </a:lnTo>
                  <a:lnTo>
                    <a:pt x="94" y="11"/>
                  </a:lnTo>
                  <a:lnTo>
                    <a:pt x="106" y="24"/>
                  </a:lnTo>
                  <a:lnTo>
                    <a:pt x="115" y="41"/>
                  </a:lnTo>
                  <a:lnTo>
                    <a:pt x="117" y="60"/>
                  </a:lnTo>
                  <a:lnTo>
                    <a:pt x="115" y="78"/>
                  </a:lnTo>
                  <a:lnTo>
                    <a:pt x="106" y="94"/>
                  </a:lnTo>
                  <a:lnTo>
                    <a:pt x="94" y="107"/>
                  </a:lnTo>
                  <a:lnTo>
                    <a:pt x="78" y="115"/>
                  </a:lnTo>
                  <a:lnTo>
                    <a:pt x="59" y="118"/>
                  </a:lnTo>
                  <a:lnTo>
                    <a:pt x="41" y="115"/>
                  </a:lnTo>
                  <a:lnTo>
                    <a:pt x="25" y="107"/>
                  </a:lnTo>
                  <a:lnTo>
                    <a:pt x="11" y="94"/>
                  </a:lnTo>
                  <a:lnTo>
                    <a:pt x="2" y="78"/>
                  </a:lnTo>
                  <a:lnTo>
                    <a:pt x="0" y="60"/>
                  </a:lnTo>
                  <a:lnTo>
                    <a:pt x="2" y="41"/>
                  </a:lnTo>
                  <a:lnTo>
                    <a:pt x="11" y="24"/>
                  </a:lnTo>
                  <a:lnTo>
                    <a:pt x="25" y="11"/>
                  </a:lnTo>
                  <a:lnTo>
                    <a:pt x="41" y="3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00D1"/>
            </a:solidFill>
            <a:ln w="0">
              <a:solidFill>
                <a:srgbClr val="0000D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32" name="Line 32"/>
            <p:cNvSpPr>
              <a:spLocks noChangeShapeType="1"/>
            </p:cNvSpPr>
            <p:nvPr/>
          </p:nvSpPr>
          <p:spPr bwMode="auto">
            <a:xfrm flipH="1">
              <a:off x="5307013" y="3384550"/>
              <a:ext cx="3175" cy="2857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33" name="Line 33"/>
            <p:cNvSpPr>
              <a:spLocks noChangeShapeType="1"/>
            </p:cNvSpPr>
            <p:nvPr/>
          </p:nvSpPr>
          <p:spPr bwMode="auto">
            <a:xfrm flipH="1">
              <a:off x="5292725" y="3413125"/>
              <a:ext cx="14288" cy="2540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34" name="Line 34"/>
            <p:cNvSpPr>
              <a:spLocks noChangeShapeType="1"/>
            </p:cNvSpPr>
            <p:nvPr/>
          </p:nvSpPr>
          <p:spPr bwMode="auto">
            <a:xfrm flipH="1">
              <a:off x="5273675" y="3438525"/>
              <a:ext cx="19050" cy="2063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35" name="Line 35"/>
            <p:cNvSpPr>
              <a:spLocks noChangeShapeType="1"/>
            </p:cNvSpPr>
            <p:nvPr/>
          </p:nvSpPr>
          <p:spPr bwMode="auto">
            <a:xfrm flipH="1">
              <a:off x="5248275" y="3459163"/>
              <a:ext cx="25400" cy="1270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36" name="Line 36"/>
            <p:cNvSpPr>
              <a:spLocks noChangeShapeType="1"/>
            </p:cNvSpPr>
            <p:nvPr/>
          </p:nvSpPr>
          <p:spPr bwMode="auto">
            <a:xfrm flipH="1">
              <a:off x="5218113" y="3471863"/>
              <a:ext cx="30163" cy="476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37" name="Line 37"/>
            <p:cNvSpPr>
              <a:spLocks noChangeShapeType="1"/>
            </p:cNvSpPr>
            <p:nvPr/>
          </p:nvSpPr>
          <p:spPr bwMode="auto">
            <a:xfrm flipH="1" flipV="1">
              <a:off x="5189538" y="3471863"/>
              <a:ext cx="28575" cy="476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38" name="Line 38"/>
            <p:cNvSpPr>
              <a:spLocks noChangeShapeType="1"/>
            </p:cNvSpPr>
            <p:nvPr/>
          </p:nvSpPr>
          <p:spPr bwMode="auto">
            <a:xfrm flipH="1" flipV="1">
              <a:off x="5164138" y="3459163"/>
              <a:ext cx="25400" cy="1270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39" name="Line 39"/>
            <p:cNvSpPr>
              <a:spLocks noChangeShapeType="1"/>
            </p:cNvSpPr>
            <p:nvPr/>
          </p:nvSpPr>
          <p:spPr bwMode="auto">
            <a:xfrm flipH="1" flipV="1">
              <a:off x="5141913" y="3438525"/>
              <a:ext cx="22225" cy="2063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40" name="Line 40"/>
            <p:cNvSpPr>
              <a:spLocks noChangeShapeType="1"/>
            </p:cNvSpPr>
            <p:nvPr/>
          </p:nvSpPr>
          <p:spPr bwMode="auto">
            <a:xfrm flipH="1" flipV="1">
              <a:off x="5127625" y="3413125"/>
              <a:ext cx="14288" cy="2540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41" name="Line 41"/>
            <p:cNvSpPr>
              <a:spLocks noChangeShapeType="1"/>
            </p:cNvSpPr>
            <p:nvPr/>
          </p:nvSpPr>
          <p:spPr bwMode="auto">
            <a:xfrm flipH="1" flipV="1">
              <a:off x="5124450" y="3384550"/>
              <a:ext cx="3175" cy="2857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42" name="Line 42"/>
            <p:cNvSpPr>
              <a:spLocks noChangeShapeType="1"/>
            </p:cNvSpPr>
            <p:nvPr/>
          </p:nvSpPr>
          <p:spPr bwMode="auto">
            <a:xfrm flipV="1">
              <a:off x="5124450" y="3354388"/>
              <a:ext cx="3175" cy="3016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43" name="Line 43"/>
            <p:cNvSpPr>
              <a:spLocks noChangeShapeType="1"/>
            </p:cNvSpPr>
            <p:nvPr/>
          </p:nvSpPr>
          <p:spPr bwMode="auto">
            <a:xfrm flipV="1">
              <a:off x="5127625" y="3327400"/>
              <a:ext cx="14288" cy="2698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44" name="Line 44"/>
            <p:cNvSpPr>
              <a:spLocks noChangeShapeType="1"/>
            </p:cNvSpPr>
            <p:nvPr/>
          </p:nvSpPr>
          <p:spPr bwMode="auto">
            <a:xfrm flipV="1">
              <a:off x="5141913" y="3306763"/>
              <a:ext cx="22225" cy="2063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45" name="Line 45"/>
            <p:cNvSpPr>
              <a:spLocks noChangeShapeType="1"/>
            </p:cNvSpPr>
            <p:nvPr/>
          </p:nvSpPr>
          <p:spPr bwMode="auto">
            <a:xfrm flipV="1">
              <a:off x="5164138" y="3294063"/>
              <a:ext cx="25400" cy="1270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46" name="Line 46"/>
            <p:cNvSpPr>
              <a:spLocks noChangeShapeType="1"/>
            </p:cNvSpPr>
            <p:nvPr/>
          </p:nvSpPr>
          <p:spPr bwMode="auto">
            <a:xfrm flipV="1">
              <a:off x="5189538" y="3289300"/>
              <a:ext cx="28575" cy="476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47" name="Line 47"/>
            <p:cNvSpPr>
              <a:spLocks noChangeShapeType="1"/>
            </p:cNvSpPr>
            <p:nvPr/>
          </p:nvSpPr>
          <p:spPr bwMode="auto">
            <a:xfrm>
              <a:off x="5218113" y="3289300"/>
              <a:ext cx="30163" cy="476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48" name="Line 48"/>
            <p:cNvSpPr>
              <a:spLocks noChangeShapeType="1"/>
            </p:cNvSpPr>
            <p:nvPr/>
          </p:nvSpPr>
          <p:spPr bwMode="auto">
            <a:xfrm>
              <a:off x="5248275" y="3294063"/>
              <a:ext cx="25400" cy="1270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49" name="Line 49"/>
            <p:cNvSpPr>
              <a:spLocks noChangeShapeType="1"/>
            </p:cNvSpPr>
            <p:nvPr/>
          </p:nvSpPr>
          <p:spPr bwMode="auto">
            <a:xfrm>
              <a:off x="5273675" y="3306763"/>
              <a:ext cx="19050" cy="2063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50" name="Line 50"/>
            <p:cNvSpPr>
              <a:spLocks noChangeShapeType="1"/>
            </p:cNvSpPr>
            <p:nvPr/>
          </p:nvSpPr>
          <p:spPr bwMode="auto">
            <a:xfrm>
              <a:off x="5292725" y="3327400"/>
              <a:ext cx="14288" cy="2698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51" name="Line 51"/>
            <p:cNvSpPr>
              <a:spLocks noChangeShapeType="1"/>
            </p:cNvSpPr>
            <p:nvPr/>
          </p:nvSpPr>
          <p:spPr bwMode="auto">
            <a:xfrm>
              <a:off x="5307013" y="3354388"/>
              <a:ext cx="3175" cy="3016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52" name="Line 52"/>
            <p:cNvSpPr>
              <a:spLocks noChangeShapeType="1"/>
            </p:cNvSpPr>
            <p:nvPr/>
          </p:nvSpPr>
          <p:spPr bwMode="auto">
            <a:xfrm>
              <a:off x="5291138" y="3384550"/>
              <a:ext cx="2355850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53" name="Line 53"/>
            <p:cNvSpPr>
              <a:spLocks noChangeShapeType="1"/>
            </p:cNvSpPr>
            <p:nvPr/>
          </p:nvSpPr>
          <p:spPr bwMode="auto">
            <a:xfrm flipV="1">
              <a:off x="5291138" y="1439863"/>
              <a:ext cx="946150" cy="19446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54" name="Line 54"/>
            <p:cNvSpPr>
              <a:spLocks noChangeShapeType="1"/>
            </p:cNvSpPr>
            <p:nvPr/>
          </p:nvSpPr>
          <p:spPr bwMode="auto">
            <a:xfrm flipV="1">
              <a:off x="7646988" y="1439863"/>
              <a:ext cx="849313" cy="19446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55" name="Line 55"/>
            <p:cNvSpPr>
              <a:spLocks noChangeShapeType="1"/>
            </p:cNvSpPr>
            <p:nvPr/>
          </p:nvSpPr>
          <p:spPr bwMode="auto">
            <a:xfrm>
              <a:off x="6237288" y="1439863"/>
              <a:ext cx="2259013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56" name="Line 56"/>
            <p:cNvSpPr>
              <a:spLocks noChangeShapeType="1"/>
            </p:cNvSpPr>
            <p:nvPr/>
          </p:nvSpPr>
          <p:spPr bwMode="auto">
            <a:xfrm flipH="1">
              <a:off x="2303463" y="4113213"/>
              <a:ext cx="4638675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57" name="Line 57"/>
            <p:cNvSpPr>
              <a:spLocks noChangeShapeType="1"/>
            </p:cNvSpPr>
            <p:nvPr/>
          </p:nvSpPr>
          <p:spPr bwMode="auto">
            <a:xfrm flipH="1">
              <a:off x="2303463" y="2411413"/>
              <a:ext cx="1822450" cy="1701800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58" name="Line 58"/>
            <p:cNvSpPr>
              <a:spLocks noChangeShapeType="1"/>
            </p:cNvSpPr>
            <p:nvPr/>
          </p:nvSpPr>
          <p:spPr bwMode="auto">
            <a:xfrm>
              <a:off x="4125913" y="2411413"/>
              <a:ext cx="1627188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59" name="Line 59"/>
            <p:cNvSpPr>
              <a:spLocks noChangeShapeType="1"/>
            </p:cNvSpPr>
            <p:nvPr/>
          </p:nvSpPr>
          <p:spPr bwMode="auto">
            <a:xfrm>
              <a:off x="8085138" y="2411413"/>
              <a:ext cx="558800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60" name="Line 60"/>
            <p:cNvSpPr>
              <a:spLocks noChangeShapeType="1"/>
            </p:cNvSpPr>
            <p:nvPr/>
          </p:nvSpPr>
          <p:spPr bwMode="auto">
            <a:xfrm flipH="1" flipV="1">
              <a:off x="8243888" y="2070100"/>
              <a:ext cx="134938" cy="66675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61" name="Freeform 61"/>
            <p:cNvSpPr>
              <a:spLocks/>
            </p:cNvSpPr>
            <p:nvPr/>
          </p:nvSpPr>
          <p:spPr bwMode="auto">
            <a:xfrm>
              <a:off x="8240713" y="2070100"/>
              <a:ext cx="160338" cy="984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1" y="25"/>
                </a:cxn>
                <a:cxn ang="0">
                  <a:pos x="73" y="34"/>
                </a:cxn>
                <a:cxn ang="0">
                  <a:pos x="83" y="62"/>
                </a:cxn>
                <a:cxn ang="0">
                  <a:pos x="0" y="0"/>
                </a:cxn>
              </a:cxnLst>
              <a:rect l="0" t="0" r="r" b="b"/>
              <a:pathLst>
                <a:path w="101" h="62">
                  <a:moveTo>
                    <a:pt x="0" y="0"/>
                  </a:moveTo>
                  <a:lnTo>
                    <a:pt x="101" y="25"/>
                  </a:lnTo>
                  <a:lnTo>
                    <a:pt x="73" y="34"/>
                  </a:lnTo>
                  <a:lnTo>
                    <a:pt x="83" y="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62" name="Line 62"/>
            <p:cNvSpPr>
              <a:spLocks noChangeShapeType="1"/>
            </p:cNvSpPr>
            <p:nvPr/>
          </p:nvSpPr>
          <p:spPr bwMode="auto">
            <a:xfrm flipH="1" flipV="1">
              <a:off x="8240713" y="2070100"/>
              <a:ext cx="160338" cy="396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63" name="Line 63"/>
            <p:cNvSpPr>
              <a:spLocks noChangeShapeType="1"/>
            </p:cNvSpPr>
            <p:nvPr/>
          </p:nvSpPr>
          <p:spPr bwMode="auto">
            <a:xfrm>
              <a:off x="8240713" y="2070100"/>
              <a:ext cx="131763" cy="98425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64" name="Line 64"/>
            <p:cNvSpPr>
              <a:spLocks noChangeShapeType="1"/>
            </p:cNvSpPr>
            <p:nvPr/>
          </p:nvSpPr>
          <p:spPr bwMode="auto">
            <a:xfrm flipH="1" flipV="1">
              <a:off x="8356600" y="2124075"/>
              <a:ext cx="15875" cy="44450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65" name="Line 65"/>
            <p:cNvSpPr>
              <a:spLocks noChangeShapeType="1"/>
            </p:cNvSpPr>
            <p:nvPr/>
          </p:nvSpPr>
          <p:spPr bwMode="auto">
            <a:xfrm flipV="1">
              <a:off x="8356600" y="2109788"/>
              <a:ext cx="44450" cy="142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66" name="Line 66"/>
            <p:cNvSpPr>
              <a:spLocks noChangeShapeType="1"/>
            </p:cNvSpPr>
            <p:nvPr/>
          </p:nvSpPr>
          <p:spPr bwMode="auto">
            <a:xfrm flipV="1">
              <a:off x="3670300" y="2824163"/>
              <a:ext cx="109538" cy="52863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67" name="Freeform 67"/>
            <p:cNvSpPr>
              <a:spLocks/>
            </p:cNvSpPr>
            <p:nvPr/>
          </p:nvSpPr>
          <p:spPr bwMode="auto">
            <a:xfrm>
              <a:off x="3716338" y="2822575"/>
              <a:ext cx="65088" cy="163513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0" y="103"/>
                </a:cxn>
                <a:cxn ang="0">
                  <a:pos x="24" y="79"/>
                </a:cxn>
                <a:cxn ang="0">
                  <a:pos x="0" y="95"/>
                </a:cxn>
                <a:cxn ang="0">
                  <a:pos x="41" y="0"/>
                </a:cxn>
              </a:cxnLst>
              <a:rect l="0" t="0" r="r" b="b"/>
              <a:pathLst>
                <a:path w="41" h="103">
                  <a:moveTo>
                    <a:pt x="41" y="0"/>
                  </a:moveTo>
                  <a:lnTo>
                    <a:pt x="40" y="103"/>
                  </a:lnTo>
                  <a:lnTo>
                    <a:pt x="24" y="79"/>
                  </a:lnTo>
                  <a:lnTo>
                    <a:pt x="0" y="95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68" name="Line 68"/>
            <p:cNvSpPr>
              <a:spLocks noChangeShapeType="1"/>
            </p:cNvSpPr>
            <p:nvPr/>
          </p:nvSpPr>
          <p:spPr bwMode="auto">
            <a:xfrm flipV="1">
              <a:off x="3779838" y="2822575"/>
              <a:ext cx="1588" cy="163513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69" name="Line 69"/>
            <p:cNvSpPr>
              <a:spLocks noChangeShapeType="1"/>
            </p:cNvSpPr>
            <p:nvPr/>
          </p:nvSpPr>
          <p:spPr bwMode="auto">
            <a:xfrm flipH="1">
              <a:off x="3716338" y="2822575"/>
              <a:ext cx="65088" cy="150813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70" name="Line 70"/>
            <p:cNvSpPr>
              <a:spLocks noChangeShapeType="1"/>
            </p:cNvSpPr>
            <p:nvPr/>
          </p:nvSpPr>
          <p:spPr bwMode="auto">
            <a:xfrm flipV="1">
              <a:off x="3716338" y="2947988"/>
              <a:ext cx="38100" cy="25400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71" name="Line 71"/>
            <p:cNvSpPr>
              <a:spLocks noChangeShapeType="1"/>
            </p:cNvSpPr>
            <p:nvPr/>
          </p:nvSpPr>
          <p:spPr bwMode="auto">
            <a:xfrm>
              <a:off x="3754438" y="2947988"/>
              <a:ext cx="25400" cy="38100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72" name="Freeform 72"/>
            <p:cNvSpPr>
              <a:spLocks/>
            </p:cNvSpPr>
            <p:nvPr/>
          </p:nvSpPr>
          <p:spPr bwMode="auto">
            <a:xfrm>
              <a:off x="3648075" y="2990850"/>
              <a:ext cx="107950" cy="417513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68" y="3"/>
                </a:cxn>
                <a:cxn ang="0">
                  <a:pos x="14" y="263"/>
                </a:cxn>
                <a:cxn ang="0">
                  <a:pos x="0" y="260"/>
                </a:cxn>
                <a:cxn ang="0">
                  <a:pos x="55" y="0"/>
                </a:cxn>
              </a:cxnLst>
              <a:rect l="0" t="0" r="r" b="b"/>
              <a:pathLst>
                <a:path w="68" h="263">
                  <a:moveTo>
                    <a:pt x="55" y="0"/>
                  </a:moveTo>
                  <a:lnTo>
                    <a:pt x="68" y="3"/>
                  </a:lnTo>
                  <a:lnTo>
                    <a:pt x="14" y="263"/>
                  </a:lnTo>
                  <a:lnTo>
                    <a:pt x="0" y="26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73" name="Freeform 73"/>
            <p:cNvSpPr>
              <a:spLocks/>
            </p:cNvSpPr>
            <p:nvPr/>
          </p:nvSpPr>
          <p:spPr bwMode="auto">
            <a:xfrm>
              <a:off x="2711450" y="3330575"/>
              <a:ext cx="966788" cy="571500"/>
            </a:xfrm>
            <a:custGeom>
              <a:avLst/>
              <a:gdLst/>
              <a:ahLst/>
              <a:cxnLst>
                <a:cxn ang="0">
                  <a:pos x="601" y="0"/>
                </a:cxn>
                <a:cxn ang="0">
                  <a:pos x="609" y="13"/>
                </a:cxn>
                <a:cxn ang="0">
                  <a:pos x="8" y="360"/>
                </a:cxn>
                <a:cxn ang="0">
                  <a:pos x="0" y="348"/>
                </a:cxn>
                <a:cxn ang="0">
                  <a:pos x="601" y="0"/>
                </a:cxn>
              </a:cxnLst>
              <a:rect l="0" t="0" r="r" b="b"/>
              <a:pathLst>
                <a:path w="609" h="360">
                  <a:moveTo>
                    <a:pt x="601" y="0"/>
                  </a:moveTo>
                  <a:lnTo>
                    <a:pt x="609" y="13"/>
                  </a:lnTo>
                  <a:lnTo>
                    <a:pt x="8" y="360"/>
                  </a:lnTo>
                  <a:lnTo>
                    <a:pt x="0" y="348"/>
                  </a:lnTo>
                  <a:lnTo>
                    <a:pt x="60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74" name="Line 74"/>
            <p:cNvSpPr>
              <a:spLocks noChangeShapeType="1"/>
            </p:cNvSpPr>
            <p:nvPr/>
          </p:nvSpPr>
          <p:spPr bwMode="auto">
            <a:xfrm>
              <a:off x="7646988" y="3384550"/>
              <a:ext cx="1071563" cy="1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75" name="Freeform 75"/>
            <p:cNvSpPr>
              <a:spLocks/>
            </p:cNvSpPr>
            <p:nvPr/>
          </p:nvSpPr>
          <p:spPr bwMode="auto">
            <a:xfrm>
              <a:off x="8558213" y="3351213"/>
              <a:ext cx="160338" cy="650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1" y="21"/>
                </a:cxn>
                <a:cxn ang="0">
                  <a:pos x="0" y="41"/>
                </a:cxn>
                <a:cxn ang="0">
                  <a:pos x="19" y="21"/>
                </a:cxn>
                <a:cxn ang="0">
                  <a:pos x="0" y="0"/>
                </a:cxn>
              </a:cxnLst>
              <a:rect l="0" t="0" r="r" b="b"/>
              <a:pathLst>
                <a:path w="101" h="41">
                  <a:moveTo>
                    <a:pt x="0" y="0"/>
                  </a:moveTo>
                  <a:lnTo>
                    <a:pt x="101" y="21"/>
                  </a:lnTo>
                  <a:lnTo>
                    <a:pt x="0" y="41"/>
                  </a:lnTo>
                  <a:lnTo>
                    <a:pt x="19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76" name="Line 76"/>
            <p:cNvSpPr>
              <a:spLocks noChangeShapeType="1"/>
            </p:cNvSpPr>
            <p:nvPr/>
          </p:nvSpPr>
          <p:spPr bwMode="auto">
            <a:xfrm flipV="1">
              <a:off x="8558213" y="3384550"/>
              <a:ext cx="160338" cy="31750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77" name="Line 77"/>
            <p:cNvSpPr>
              <a:spLocks noChangeShapeType="1"/>
            </p:cNvSpPr>
            <p:nvPr/>
          </p:nvSpPr>
          <p:spPr bwMode="auto">
            <a:xfrm flipH="1" flipV="1">
              <a:off x="8558213" y="3351213"/>
              <a:ext cx="160338" cy="3333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78" name="Line 78"/>
            <p:cNvSpPr>
              <a:spLocks noChangeShapeType="1"/>
            </p:cNvSpPr>
            <p:nvPr/>
          </p:nvSpPr>
          <p:spPr bwMode="auto">
            <a:xfrm>
              <a:off x="8558213" y="3351213"/>
              <a:ext cx="30163" cy="3333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79" name="Line 79"/>
            <p:cNvSpPr>
              <a:spLocks noChangeShapeType="1"/>
            </p:cNvSpPr>
            <p:nvPr/>
          </p:nvSpPr>
          <p:spPr bwMode="auto">
            <a:xfrm flipH="1">
              <a:off x="8558213" y="3384550"/>
              <a:ext cx="30163" cy="31750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80" name="Line 80"/>
            <p:cNvSpPr>
              <a:spLocks noChangeShapeType="1"/>
            </p:cNvSpPr>
            <p:nvPr/>
          </p:nvSpPr>
          <p:spPr bwMode="auto">
            <a:xfrm flipV="1">
              <a:off x="5314950" y="2316163"/>
              <a:ext cx="1566863" cy="1068388"/>
            </a:xfrm>
            <a:prstGeom prst="line">
              <a:avLst/>
            </a:prstGeom>
            <a:noFill/>
            <a:ln w="1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81" name="Freeform 81"/>
            <p:cNvSpPr>
              <a:spLocks/>
            </p:cNvSpPr>
            <p:nvPr/>
          </p:nvSpPr>
          <p:spPr bwMode="auto">
            <a:xfrm>
              <a:off x="6653213" y="2312988"/>
              <a:ext cx="230188" cy="177800"/>
            </a:xfrm>
            <a:custGeom>
              <a:avLst/>
              <a:gdLst/>
              <a:ahLst/>
              <a:cxnLst>
                <a:cxn ang="0">
                  <a:pos x="145" y="0"/>
                </a:cxn>
                <a:cxn ang="0">
                  <a:pos x="35" y="112"/>
                </a:cxn>
                <a:cxn ang="0">
                  <a:pos x="43" y="70"/>
                </a:cxn>
                <a:cxn ang="0">
                  <a:pos x="0" y="61"/>
                </a:cxn>
                <a:cxn ang="0">
                  <a:pos x="145" y="0"/>
                </a:cxn>
              </a:cxnLst>
              <a:rect l="0" t="0" r="r" b="b"/>
              <a:pathLst>
                <a:path w="145" h="112">
                  <a:moveTo>
                    <a:pt x="145" y="0"/>
                  </a:moveTo>
                  <a:lnTo>
                    <a:pt x="35" y="112"/>
                  </a:lnTo>
                  <a:lnTo>
                    <a:pt x="43" y="70"/>
                  </a:lnTo>
                  <a:lnTo>
                    <a:pt x="0" y="61"/>
                  </a:lnTo>
                  <a:lnTo>
                    <a:pt x="14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82" name="Line 82"/>
            <p:cNvSpPr>
              <a:spLocks noChangeShapeType="1"/>
            </p:cNvSpPr>
            <p:nvPr/>
          </p:nvSpPr>
          <p:spPr bwMode="auto">
            <a:xfrm flipV="1">
              <a:off x="6708775" y="2312988"/>
              <a:ext cx="174625" cy="177800"/>
            </a:xfrm>
            <a:prstGeom prst="line">
              <a:avLst/>
            </a:prstGeom>
            <a:noFill/>
            <a:ln w="1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83" name="Line 83"/>
            <p:cNvSpPr>
              <a:spLocks noChangeShapeType="1"/>
            </p:cNvSpPr>
            <p:nvPr/>
          </p:nvSpPr>
          <p:spPr bwMode="auto">
            <a:xfrm flipH="1">
              <a:off x="6653213" y="2312988"/>
              <a:ext cx="230188" cy="96838"/>
            </a:xfrm>
            <a:prstGeom prst="line">
              <a:avLst/>
            </a:prstGeom>
            <a:noFill/>
            <a:ln w="1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84" name="Line 84"/>
            <p:cNvSpPr>
              <a:spLocks noChangeShapeType="1"/>
            </p:cNvSpPr>
            <p:nvPr/>
          </p:nvSpPr>
          <p:spPr bwMode="auto">
            <a:xfrm>
              <a:off x="6653213" y="2409825"/>
              <a:ext cx="68263" cy="14288"/>
            </a:xfrm>
            <a:prstGeom prst="line">
              <a:avLst/>
            </a:prstGeom>
            <a:noFill/>
            <a:ln w="1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85" name="Line 85"/>
            <p:cNvSpPr>
              <a:spLocks noChangeShapeType="1"/>
            </p:cNvSpPr>
            <p:nvPr/>
          </p:nvSpPr>
          <p:spPr bwMode="auto">
            <a:xfrm flipH="1">
              <a:off x="6708775" y="2424113"/>
              <a:ext cx="12700" cy="66675"/>
            </a:xfrm>
            <a:prstGeom prst="line">
              <a:avLst/>
            </a:prstGeom>
            <a:noFill/>
            <a:ln w="1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86" name="Line 86"/>
            <p:cNvSpPr>
              <a:spLocks noChangeShapeType="1"/>
            </p:cNvSpPr>
            <p:nvPr/>
          </p:nvSpPr>
          <p:spPr bwMode="auto">
            <a:xfrm flipV="1">
              <a:off x="6457950" y="3354388"/>
              <a:ext cx="11113" cy="3016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87" name="Line 87"/>
            <p:cNvSpPr>
              <a:spLocks noChangeShapeType="1"/>
            </p:cNvSpPr>
            <p:nvPr/>
          </p:nvSpPr>
          <p:spPr bwMode="auto">
            <a:xfrm flipV="1">
              <a:off x="6483350" y="3294063"/>
              <a:ext cx="11113" cy="3175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88" name="Line 88"/>
            <p:cNvSpPr>
              <a:spLocks noChangeShapeType="1"/>
            </p:cNvSpPr>
            <p:nvPr/>
          </p:nvSpPr>
          <p:spPr bwMode="auto">
            <a:xfrm flipV="1">
              <a:off x="6508750" y="3235325"/>
              <a:ext cx="11113" cy="2857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89" name="Line 89"/>
            <p:cNvSpPr>
              <a:spLocks noChangeShapeType="1"/>
            </p:cNvSpPr>
            <p:nvPr/>
          </p:nvSpPr>
          <p:spPr bwMode="auto">
            <a:xfrm flipV="1">
              <a:off x="6530975" y="3176588"/>
              <a:ext cx="14288" cy="2857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90" name="Line 90"/>
            <p:cNvSpPr>
              <a:spLocks noChangeShapeType="1"/>
            </p:cNvSpPr>
            <p:nvPr/>
          </p:nvSpPr>
          <p:spPr bwMode="auto">
            <a:xfrm flipV="1">
              <a:off x="6557963" y="3114675"/>
              <a:ext cx="12700" cy="3016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91" name="Line 91"/>
            <p:cNvSpPr>
              <a:spLocks noChangeShapeType="1"/>
            </p:cNvSpPr>
            <p:nvPr/>
          </p:nvSpPr>
          <p:spPr bwMode="auto">
            <a:xfrm flipV="1">
              <a:off x="6583363" y="3055938"/>
              <a:ext cx="12700" cy="3016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92" name="Line 92"/>
            <p:cNvSpPr>
              <a:spLocks noChangeShapeType="1"/>
            </p:cNvSpPr>
            <p:nvPr/>
          </p:nvSpPr>
          <p:spPr bwMode="auto">
            <a:xfrm flipV="1">
              <a:off x="6608763" y="2995613"/>
              <a:ext cx="11113" cy="3175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93" name="Line 93"/>
            <p:cNvSpPr>
              <a:spLocks noChangeShapeType="1"/>
            </p:cNvSpPr>
            <p:nvPr/>
          </p:nvSpPr>
          <p:spPr bwMode="auto">
            <a:xfrm flipV="1">
              <a:off x="6634163" y="2936875"/>
              <a:ext cx="11113" cy="2857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94" name="Line 94"/>
            <p:cNvSpPr>
              <a:spLocks noChangeShapeType="1"/>
            </p:cNvSpPr>
            <p:nvPr/>
          </p:nvSpPr>
          <p:spPr bwMode="auto">
            <a:xfrm flipV="1">
              <a:off x="6659563" y="2876550"/>
              <a:ext cx="11113" cy="3016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95" name="Line 95"/>
            <p:cNvSpPr>
              <a:spLocks noChangeShapeType="1"/>
            </p:cNvSpPr>
            <p:nvPr/>
          </p:nvSpPr>
          <p:spPr bwMode="auto">
            <a:xfrm flipV="1">
              <a:off x="6683375" y="2816225"/>
              <a:ext cx="12700" cy="3016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96" name="Line 96"/>
            <p:cNvSpPr>
              <a:spLocks noChangeShapeType="1"/>
            </p:cNvSpPr>
            <p:nvPr/>
          </p:nvSpPr>
          <p:spPr bwMode="auto">
            <a:xfrm flipV="1">
              <a:off x="6708775" y="2757488"/>
              <a:ext cx="12700" cy="3016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97" name="Line 97"/>
            <p:cNvSpPr>
              <a:spLocks noChangeShapeType="1"/>
            </p:cNvSpPr>
            <p:nvPr/>
          </p:nvSpPr>
          <p:spPr bwMode="auto">
            <a:xfrm flipV="1">
              <a:off x="6734175" y="2697163"/>
              <a:ext cx="14288" cy="3016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98" name="Line 98"/>
            <p:cNvSpPr>
              <a:spLocks noChangeShapeType="1"/>
            </p:cNvSpPr>
            <p:nvPr/>
          </p:nvSpPr>
          <p:spPr bwMode="auto">
            <a:xfrm flipV="1">
              <a:off x="6759575" y="2636838"/>
              <a:ext cx="11113" cy="3016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99" name="Line 99"/>
            <p:cNvSpPr>
              <a:spLocks noChangeShapeType="1"/>
            </p:cNvSpPr>
            <p:nvPr/>
          </p:nvSpPr>
          <p:spPr bwMode="auto">
            <a:xfrm flipV="1">
              <a:off x="6784975" y="2578100"/>
              <a:ext cx="11113" cy="3016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00" name="Line 100"/>
            <p:cNvSpPr>
              <a:spLocks noChangeShapeType="1"/>
            </p:cNvSpPr>
            <p:nvPr/>
          </p:nvSpPr>
          <p:spPr bwMode="auto">
            <a:xfrm flipV="1">
              <a:off x="6810375" y="2517775"/>
              <a:ext cx="11113" cy="3016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01" name="Line 101"/>
            <p:cNvSpPr>
              <a:spLocks noChangeShapeType="1"/>
            </p:cNvSpPr>
            <p:nvPr/>
          </p:nvSpPr>
          <p:spPr bwMode="auto">
            <a:xfrm flipV="1">
              <a:off x="6834188" y="2459038"/>
              <a:ext cx="14288" cy="2857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02" name="Line 102"/>
            <p:cNvSpPr>
              <a:spLocks noChangeShapeType="1"/>
            </p:cNvSpPr>
            <p:nvPr/>
          </p:nvSpPr>
          <p:spPr bwMode="auto">
            <a:xfrm flipV="1">
              <a:off x="6859588" y="2397125"/>
              <a:ext cx="14288" cy="3175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03" name="Line 103"/>
            <p:cNvSpPr>
              <a:spLocks noChangeShapeType="1"/>
            </p:cNvSpPr>
            <p:nvPr/>
          </p:nvSpPr>
          <p:spPr bwMode="auto">
            <a:xfrm flipV="1">
              <a:off x="6884988" y="2338388"/>
              <a:ext cx="11113" cy="3016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04" name="Line 104"/>
            <p:cNvSpPr>
              <a:spLocks noChangeShapeType="1"/>
            </p:cNvSpPr>
            <p:nvPr/>
          </p:nvSpPr>
          <p:spPr bwMode="auto">
            <a:xfrm flipV="1">
              <a:off x="6910388" y="2289175"/>
              <a:ext cx="7938" cy="2063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05" name="Line 105"/>
            <p:cNvSpPr>
              <a:spLocks noChangeShapeType="1"/>
            </p:cNvSpPr>
            <p:nvPr/>
          </p:nvSpPr>
          <p:spPr bwMode="auto">
            <a:xfrm>
              <a:off x="5824538" y="2289175"/>
              <a:ext cx="31750" cy="158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06" name="Line 106"/>
            <p:cNvSpPr>
              <a:spLocks noChangeShapeType="1"/>
            </p:cNvSpPr>
            <p:nvPr/>
          </p:nvSpPr>
          <p:spPr bwMode="auto">
            <a:xfrm>
              <a:off x="5889625" y="2289175"/>
              <a:ext cx="31750" cy="158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07" name="Line 107"/>
            <p:cNvSpPr>
              <a:spLocks noChangeShapeType="1"/>
            </p:cNvSpPr>
            <p:nvPr/>
          </p:nvSpPr>
          <p:spPr bwMode="auto">
            <a:xfrm>
              <a:off x="5954713" y="2289175"/>
              <a:ext cx="31750" cy="158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08" name="Line 108"/>
            <p:cNvSpPr>
              <a:spLocks noChangeShapeType="1"/>
            </p:cNvSpPr>
            <p:nvPr/>
          </p:nvSpPr>
          <p:spPr bwMode="auto">
            <a:xfrm>
              <a:off x="6019800" y="2289175"/>
              <a:ext cx="31750" cy="158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09" name="Line 109"/>
            <p:cNvSpPr>
              <a:spLocks noChangeShapeType="1"/>
            </p:cNvSpPr>
            <p:nvPr/>
          </p:nvSpPr>
          <p:spPr bwMode="auto">
            <a:xfrm>
              <a:off x="6084888" y="2289175"/>
              <a:ext cx="30163" cy="158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10" name="Line 110"/>
            <p:cNvSpPr>
              <a:spLocks noChangeShapeType="1"/>
            </p:cNvSpPr>
            <p:nvPr/>
          </p:nvSpPr>
          <p:spPr bwMode="auto">
            <a:xfrm>
              <a:off x="6148388" y="2289175"/>
              <a:ext cx="31750" cy="158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11" name="Line 111"/>
            <p:cNvSpPr>
              <a:spLocks noChangeShapeType="1"/>
            </p:cNvSpPr>
            <p:nvPr/>
          </p:nvSpPr>
          <p:spPr bwMode="auto">
            <a:xfrm>
              <a:off x="6213475" y="2289175"/>
              <a:ext cx="31750" cy="158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12" name="Line 112"/>
            <p:cNvSpPr>
              <a:spLocks noChangeShapeType="1"/>
            </p:cNvSpPr>
            <p:nvPr/>
          </p:nvSpPr>
          <p:spPr bwMode="auto">
            <a:xfrm>
              <a:off x="6278563" y="2289175"/>
              <a:ext cx="31750" cy="158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13" name="Line 113"/>
            <p:cNvSpPr>
              <a:spLocks noChangeShapeType="1"/>
            </p:cNvSpPr>
            <p:nvPr/>
          </p:nvSpPr>
          <p:spPr bwMode="auto">
            <a:xfrm>
              <a:off x="6343650" y="2289175"/>
              <a:ext cx="31750" cy="158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14" name="Line 114"/>
            <p:cNvSpPr>
              <a:spLocks noChangeShapeType="1"/>
            </p:cNvSpPr>
            <p:nvPr/>
          </p:nvSpPr>
          <p:spPr bwMode="auto">
            <a:xfrm>
              <a:off x="6408738" y="2289175"/>
              <a:ext cx="30163" cy="158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15" name="Line 115"/>
            <p:cNvSpPr>
              <a:spLocks noChangeShapeType="1"/>
            </p:cNvSpPr>
            <p:nvPr/>
          </p:nvSpPr>
          <p:spPr bwMode="auto">
            <a:xfrm>
              <a:off x="6472238" y="2289175"/>
              <a:ext cx="31750" cy="158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16" name="Line 116"/>
            <p:cNvSpPr>
              <a:spLocks noChangeShapeType="1"/>
            </p:cNvSpPr>
            <p:nvPr/>
          </p:nvSpPr>
          <p:spPr bwMode="auto">
            <a:xfrm>
              <a:off x="6537325" y="2289175"/>
              <a:ext cx="31750" cy="158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17" name="Line 117"/>
            <p:cNvSpPr>
              <a:spLocks noChangeShapeType="1"/>
            </p:cNvSpPr>
            <p:nvPr/>
          </p:nvSpPr>
          <p:spPr bwMode="auto">
            <a:xfrm>
              <a:off x="6602413" y="2289175"/>
              <a:ext cx="31750" cy="158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18" name="Line 118"/>
            <p:cNvSpPr>
              <a:spLocks noChangeShapeType="1"/>
            </p:cNvSpPr>
            <p:nvPr/>
          </p:nvSpPr>
          <p:spPr bwMode="auto">
            <a:xfrm>
              <a:off x="6667500" y="2289175"/>
              <a:ext cx="31750" cy="158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19" name="Line 119"/>
            <p:cNvSpPr>
              <a:spLocks noChangeShapeType="1"/>
            </p:cNvSpPr>
            <p:nvPr/>
          </p:nvSpPr>
          <p:spPr bwMode="auto">
            <a:xfrm>
              <a:off x="6732588" y="2289175"/>
              <a:ext cx="30163" cy="158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20" name="Line 120"/>
            <p:cNvSpPr>
              <a:spLocks noChangeShapeType="1"/>
            </p:cNvSpPr>
            <p:nvPr/>
          </p:nvSpPr>
          <p:spPr bwMode="auto">
            <a:xfrm>
              <a:off x="6796088" y="2289175"/>
              <a:ext cx="31750" cy="158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21" name="Line 121"/>
            <p:cNvSpPr>
              <a:spLocks noChangeShapeType="1"/>
            </p:cNvSpPr>
            <p:nvPr/>
          </p:nvSpPr>
          <p:spPr bwMode="auto">
            <a:xfrm>
              <a:off x="6861175" y="2289175"/>
              <a:ext cx="31750" cy="158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22" name="Line 122"/>
            <p:cNvSpPr>
              <a:spLocks noChangeShapeType="1"/>
            </p:cNvSpPr>
            <p:nvPr/>
          </p:nvSpPr>
          <p:spPr bwMode="auto">
            <a:xfrm>
              <a:off x="5072063" y="2701925"/>
              <a:ext cx="30163" cy="1588"/>
            </a:xfrm>
            <a:prstGeom prst="line">
              <a:avLst/>
            </a:prstGeom>
            <a:noFill/>
            <a:ln w="3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23" name="Line 123"/>
            <p:cNvSpPr>
              <a:spLocks noChangeShapeType="1"/>
            </p:cNvSpPr>
            <p:nvPr/>
          </p:nvSpPr>
          <p:spPr bwMode="auto">
            <a:xfrm>
              <a:off x="5135563" y="2701925"/>
              <a:ext cx="31750" cy="1588"/>
            </a:xfrm>
            <a:prstGeom prst="line">
              <a:avLst/>
            </a:prstGeom>
            <a:noFill/>
            <a:ln w="3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24" name="Line 124"/>
            <p:cNvSpPr>
              <a:spLocks noChangeShapeType="1"/>
            </p:cNvSpPr>
            <p:nvPr/>
          </p:nvSpPr>
          <p:spPr bwMode="auto">
            <a:xfrm>
              <a:off x="5200650" y="2701925"/>
              <a:ext cx="31750" cy="1588"/>
            </a:xfrm>
            <a:prstGeom prst="line">
              <a:avLst/>
            </a:prstGeom>
            <a:noFill/>
            <a:ln w="3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25" name="Line 125"/>
            <p:cNvSpPr>
              <a:spLocks noChangeShapeType="1"/>
            </p:cNvSpPr>
            <p:nvPr/>
          </p:nvSpPr>
          <p:spPr bwMode="auto">
            <a:xfrm>
              <a:off x="5265738" y="2701925"/>
              <a:ext cx="31750" cy="1588"/>
            </a:xfrm>
            <a:prstGeom prst="line">
              <a:avLst/>
            </a:prstGeom>
            <a:noFill/>
            <a:ln w="3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26" name="Line 126"/>
            <p:cNvSpPr>
              <a:spLocks noChangeShapeType="1"/>
            </p:cNvSpPr>
            <p:nvPr/>
          </p:nvSpPr>
          <p:spPr bwMode="auto">
            <a:xfrm>
              <a:off x="5330825" y="2701925"/>
              <a:ext cx="31750" cy="1588"/>
            </a:xfrm>
            <a:prstGeom prst="line">
              <a:avLst/>
            </a:prstGeom>
            <a:noFill/>
            <a:ln w="3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27" name="Line 127"/>
            <p:cNvSpPr>
              <a:spLocks noChangeShapeType="1"/>
            </p:cNvSpPr>
            <p:nvPr/>
          </p:nvSpPr>
          <p:spPr bwMode="auto">
            <a:xfrm>
              <a:off x="5395913" y="2701925"/>
              <a:ext cx="30163" cy="1588"/>
            </a:xfrm>
            <a:prstGeom prst="line">
              <a:avLst/>
            </a:prstGeom>
            <a:noFill/>
            <a:ln w="3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28" name="Line 128"/>
            <p:cNvSpPr>
              <a:spLocks noChangeShapeType="1"/>
            </p:cNvSpPr>
            <p:nvPr/>
          </p:nvSpPr>
          <p:spPr bwMode="auto">
            <a:xfrm>
              <a:off x="5459413" y="2701925"/>
              <a:ext cx="31750" cy="1588"/>
            </a:xfrm>
            <a:prstGeom prst="line">
              <a:avLst/>
            </a:prstGeom>
            <a:noFill/>
            <a:ln w="3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29" name="Line 129"/>
            <p:cNvSpPr>
              <a:spLocks noChangeShapeType="1"/>
            </p:cNvSpPr>
            <p:nvPr/>
          </p:nvSpPr>
          <p:spPr bwMode="auto">
            <a:xfrm>
              <a:off x="5522913" y="2701925"/>
              <a:ext cx="33338" cy="1588"/>
            </a:xfrm>
            <a:prstGeom prst="line">
              <a:avLst/>
            </a:prstGeom>
            <a:noFill/>
            <a:ln w="3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30" name="Line 130"/>
            <p:cNvSpPr>
              <a:spLocks noChangeShapeType="1"/>
            </p:cNvSpPr>
            <p:nvPr/>
          </p:nvSpPr>
          <p:spPr bwMode="auto">
            <a:xfrm>
              <a:off x="5589588" y="2701925"/>
              <a:ext cx="31750" cy="1588"/>
            </a:xfrm>
            <a:prstGeom prst="line">
              <a:avLst/>
            </a:prstGeom>
            <a:noFill/>
            <a:ln w="3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31" name="Line 131"/>
            <p:cNvSpPr>
              <a:spLocks noChangeShapeType="1"/>
            </p:cNvSpPr>
            <p:nvPr/>
          </p:nvSpPr>
          <p:spPr bwMode="auto">
            <a:xfrm>
              <a:off x="5654675" y="2701925"/>
              <a:ext cx="31750" cy="1588"/>
            </a:xfrm>
            <a:prstGeom prst="line">
              <a:avLst/>
            </a:prstGeom>
            <a:noFill/>
            <a:ln w="3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32" name="Line 132"/>
            <p:cNvSpPr>
              <a:spLocks noChangeShapeType="1"/>
            </p:cNvSpPr>
            <p:nvPr/>
          </p:nvSpPr>
          <p:spPr bwMode="auto">
            <a:xfrm>
              <a:off x="5719763" y="2701925"/>
              <a:ext cx="30163" cy="1588"/>
            </a:xfrm>
            <a:prstGeom prst="line">
              <a:avLst/>
            </a:prstGeom>
            <a:noFill/>
            <a:ln w="3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33" name="Line 133"/>
            <p:cNvSpPr>
              <a:spLocks noChangeShapeType="1"/>
            </p:cNvSpPr>
            <p:nvPr/>
          </p:nvSpPr>
          <p:spPr bwMode="auto">
            <a:xfrm>
              <a:off x="5783263" y="2701925"/>
              <a:ext cx="31750" cy="1588"/>
            </a:xfrm>
            <a:prstGeom prst="line">
              <a:avLst/>
            </a:prstGeom>
            <a:noFill/>
            <a:ln w="3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34" name="Line 134"/>
            <p:cNvSpPr>
              <a:spLocks noChangeShapeType="1"/>
            </p:cNvSpPr>
            <p:nvPr/>
          </p:nvSpPr>
          <p:spPr bwMode="auto">
            <a:xfrm>
              <a:off x="5848350" y="2701925"/>
              <a:ext cx="31750" cy="1588"/>
            </a:xfrm>
            <a:prstGeom prst="line">
              <a:avLst/>
            </a:prstGeom>
            <a:noFill/>
            <a:ln w="3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35" name="Line 135"/>
            <p:cNvSpPr>
              <a:spLocks noChangeShapeType="1"/>
            </p:cNvSpPr>
            <p:nvPr/>
          </p:nvSpPr>
          <p:spPr bwMode="auto">
            <a:xfrm>
              <a:off x="5913438" y="2701925"/>
              <a:ext cx="31750" cy="1588"/>
            </a:xfrm>
            <a:prstGeom prst="line">
              <a:avLst/>
            </a:prstGeom>
            <a:noFill/>
            <a:ln w="3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36" name="Line 136"/>
            <p:cNvSpPr>
              <a:spLocks noChangeShapeType="1"/>
            </p:cNvSpPr>
            <p:nvPr/>
          </p:nvSpPr>
          <p:spPr bwMode="auto">
            <a:xfrm>
              <a:off x="5978525" y="2701925"/>
              <a:ext cx="31750" cy="1588"/>
            </a:xfrm>
            <a:prstGeom prst="line">
              <a:avLst/>
            </a:prstGeom>
            <a:noFill/>
            <a:ln w="3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37" name="Line 137"/>
            <p:cNvSpPr>
              <a:spLocks noChangeShapeType="1"/>
            </p:cNvSpPr>
            <p:nvPr/>
          </p:nvSpPr>
          <p:spPr bwMode="auto">
            <a:xfrm>
              <a:off x="6043613" y="2701925"/>
              <a:ext cx="30163" cy="1588"/>
            </a:xfrm>
            <a:prstGeom prst="line">
              <a:avLst/>
            </a:prstGeom>
            <a:noFill/>
            <a:ln w="3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38" name="Line 138"/>
            <p:cNvSpPr>
              <a:spLocks noChangeShapeType="1"/>
            </p:cNvSpPr>
            <p:nvPr/>
          </p:nvSpPr>
          <p:spPr bwMode="auto">
            <a:xfrm>
              <a:off x="6107113" y="2701925"/>
              <a:ext cx="31750" cy="1588"/>
            </a:xfrm>
            <a:prstGeom prst="line">
              <a:avLst/>
            </a:prstGeom>
            <a:noFill/>
            <a:ln w="3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39" name="Line 139"/>
            <p:cNvSpPr>
              <a:spLocks noChangeShapeType="1"/>
            </p:cNvSpPr>
            <p:nvPr/>
          </p:nvSpPr>
          <p:spPr bwMode="auto">
            <a:xfrm>
              <a:off x="6172200" y="2701925"/>
              <a:ext cx="31750" cy="1588"/>
            </a:xfrm>
            <a:prstGeom prst="line">
              <a:avLst/>
            </a:prstGeom>
            <a:noFill/>
            <a:ln w="3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40" name="Line 140"/>
            <p:cNvSpPr>
              <a:spLocks noChangeShapeType="1"/>
            </p:cNvSpPr>
            <p:nvPr/>
          </p:nvSpPr>
          <p:spPr bwMode="auto">
            <a:xfrm>
              <a:off x="6237288" y="2701925"/>
              <a:ext cx="31750" cy="1588"/>
            </a:xfrm>
            <a:prstGeom prst="line">
              <a:avLst/>
            </a:prstGeom>
            <a:noFill/>
            <a:ln w="3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41" name="Line 141"/>
            <p:cNvSpPr>
              <a:spLocks noChangeShapeType="1"/>
            </p:cNvSpPr>
            <p:nvPr/>
          </p:nvSpPr>
          <p:spPr bwMode="auto">
            <a:xfrm>
              <a:off x="6302375" y="2701925"/>
              <a:ext cx="31750" cy="1588"/>
            </a:xfrm>
            <a:prstGeom prst="line">
              <a:avLst/>
            </a:prstGeom>
            <a:noFill/>
            <a:ln w="3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42" name="Line 142"/>
            <p:cNvSpPr>
              <a:spLocks noChangeShapeType="1"/>
            </p:cNvSpPr>
            <p:nvPr/>
          </p:nvSpPr>
          <p:spPr bwMode="auto">
            <a:xfrm>
              <a:off x="6367463" y="2701925"/>
              <a:ext cx="30163" cy="1588"/>
            </a:xfrm>
            <a:prstGeom prst="line">
              <a:avLst/>
            </a:prstGeom>
            <a:noFill/>
            <a:ln w="3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43" name="Line 143"/>
            <p:cNvSpPr>
              <a:spLocks noChangeShapeType="1"/>
            </p:cNvSpPr>
            <p:nvPr/>
          </p:nvSpPr>
          <p:spPr bwMode="auto">
            <a:xfrm>
              <a:off x="6430963" y="2701925"/>
              <a:ext cx="31750" cy="1588"/>
            </a:xfrm>
            <a:prstGeom prst="line">
              <a:avLst/>
            </a:prstGeom>
            <a:noFill/>
            <a:ln w="3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44" name="Line 144"/>
            <p:cNvSpPr>
              <a:spLocks noChangeShapeType="1"/>
            </p:cNvSpPr>
            <p:nvPr/>
          </p:nvSpPr>
          <p:spPr bwMode="auto">
            <a:xfrm>
              <a:off x="6496050" y="2701925"/>
              <a:ext cx="31750" cy="1588"/>
            </a:xfrm>
            <a:prstGeom prst="line">
              <a:avLst/>
            </a:prstGeom>
            <a:noFill/>
            <a:ln w="3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45" name="Line 145"/>
            <p:cNvSpPr>
              <a:spLocks noChangeShapeType="1"/>
            </p:cNvSpPr>
            <p:nvPr/>
          </p:nvSpPr>
          <p:spPr bwMode="auto">
            <a:xfrm>
              <a:off x="6561138" y="2701925"/>
              <a:ext cx="31750" cy="1588"/>
            </a:xfrm>
            <a:prstGeom prst="line">
              <a:avLst/>
            </a:prstGeom>
            <a:noFill/>
            <a:ln w="3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46" name="Line 146"/>
            <p:cNvSpPr>
              <a:spLocks noChangeShapeType="1"/>
            </p:cNvSpPr>
            <p:nvPr/>
          </p:nvSpPr>
          <p:spPr bwMode="auto">
            <a:xfrm>
              <a:off x="6626225" y="2701925"/>
              <a:ext cx="31750" cy="1588"/>
            </a:xfrm>
            <a:prstGeom prst="line">
              <a:avLst/>
            </a:prstGeom>
            <a:noFill/>
            <a:ln w="3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47" name="Line 147"/>
            <p:cNvSpPr>
              <a:spLocks noChangeShapeType="1"/>
            </p:cNvSpPr>
            <p:nvPr/>
          </p:nvSpPr>
          <p:spPr bwMode="auto">
            <a:xfrm>
              <a:off x="6691313" y="2701925"/>
              <a:ext cx="30163" cy="1588"/>
            </a:xfrm>
            <a:prstGeom prst="line">
              <a:avLst/>
            </a:prstGeom>
            <a:noFill/>
            <a:ln w="3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48" name="Line 148"/>
            <p:cNvSpPr>
              <a:spLocks noChangeShapeType="1"/>
            </p:cNvSpPr>
            <p:nvPr/>
          </p:nvSpPr>
          <p:spPr bwMode="auto">
            <a:xfrm>
              <a:off x="6754813" y="2701925"/>
              <a:ext cx="31750" cy="1588"/>
            </a:xfrm>
            <a:prstGeom prst="line">
              <a:avLst/>
            </a:prstGeom>
            <a:noFill/>
            <a:ln w="3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49" name="Line 149"/>
            <p:cNvSpPr>
              <a:spLocks noChangeShapeType="1"/>
            </p:cNvSpPr>
            <p:nvPr/>
          </p:nvSpPr>
          <p:spPr bwMode="auto">
            <a:xfrm>
              <a:off x="6819900" y="2701925"/>
              <a:ext cx="31750" cy="1588"/>
            </a:xfrm>
            <a:prstGeom prst="line">
              <a:avLst/>
            </a:prstGeom>
            <a:noFill/>
            <a:ln w="3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50" name="Line 150"/>
            <p:cNvSpPr>
              <a:spLocks noChangeShapeType="1"/>
            </p:cNvSpPr>
            <p:nvPr/>
          </p:nvSpPr>
          <p:spPr bwMode="auto">
            <a:xfrm>
              <a:off x="6884988" y="2701925"/>
              <a:ext cx="31750" cy="1588"/>
            </a:xfrm>
            <a:prstGeom prst="line">
              <a:avLst/>
            </a:prstGeom>
            <a:noFill/>
            <a:ln w="3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51" name="Line 151"/>
            <p:cNvSpPr>
              <a:spLocks noChangeShapeType="1"/>
            </p:cNvSpPr>
            <p:nvPr/>
          </p:nvSpPr>
          <p:spPr bwMode="auto">
            <a:xfrm>
              <a:off x="6950075" y="2701925"/>
              <a:ext cx="31750" cy="1588"/>
            </a:xfrm>
            <a:prstGeom prst="line">
              <a:avLst/>
            </a:prstGeom>
            <a:noFill/>
            <a:ln w="3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52" name="Line 152"/>
            <p:cNvSpPr>
              <a:spLocks noChangeShapeType="1"/>
            </p:cNvSpPr>
            <p:nvPr/>
          </p:nvSpPr>
          <p:spPr bwMode="auto">
            <a:xfrm>
              <a:off x="7015163" y="2701925"/>
              <a:ext cx="30163" cy="1588"/>
            </a:xfrm>
            <a:prstGeom prst="line">
              <a:avLst/>
            </a:prstGeom>
            <a:noFill/>
            <a:ln w="3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53" name="Line 153"/>
            <p:cNvSpPr>
              <a:spLocks noChangeShapeType="1"/>
            </p:cNvSpPr>
            <p:nvPr/>
          </p:nvSpPr>
          <p:spPr bwMode="auto">
            <a:xfrm>
              <a:off x="7078663" y="2701925"/>
              <a:ext cx="31750" cy="1588"/>
            </a:xfrm>
            <a:prstGeom prst="line">
              <a:avLst/>
            </a:prstGeom>
            <a:noFill/>
            <a:ln w="3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54" name="Line 154"/>
            <p:cNvSpPr>
              <a:spLocks noChangeShapeType="1"/>
            </p:cNvSpPr>
            <p:nvPr/>
          </p:nvSpPr>
          <p:spPr bwMode="auto">
            <a:xfrm>
              <a:off x="7143750" y="2701925"/>
              <a:ext cx="31750" cy="1588"/>
            </a:xfrm>
            <a:prstGeom prst="line">
              <a:avLst/>
            </a:prstGeom>
            <a:noFill/>
            <a:ln w="3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55" name="Line 155"/>
            <p:cNvSpPr>
              <a:spLocks noChangeShapeType="1"/>
            </p:cNvSpPr>
            <p:nvPr/>
          </p:nvSpPr>
          <p:spPr bwMode="auto">
            <a:xfrm>
              <a:off x="7208838" y="2701925"/>
              <a:ext cx="31750" cy="1588"/>
            </a:xfrm>
            <a:prstGeom prst="line">
              <a:avLst/>
            </a:prstGeom>
            <a:noFill/>
            <a:ln w="3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56" name="Line 156"/>
            <p:cNvSpPr>
              <a:spLocks noChangeShapeType="1"/>
            </p:cNvSpPr>
            <p:nvPr/>
          </p:nvSpPr>
          <p:spPr bwMode="auto">
            <a:xfrm>
              <a:off x="7273925" y="2701925"/>
              <a:ext cx="31750" cy="1588"/>
            </a:xfrm>
            <a:prstGeom prst="line">
              <a:avLst/>
            </a:prstGeom>
            <a:noFill/>
            <a:ln w="3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57" name="Line 157"/>
            <p:cNvSpPr>
              <a:spLocks noChangeShapeType="1"/>
            </p:cNvSpPr>
            <p:nvPr/>
          </p:nvSpPr>
          <p:spPr bwMode="auto">
            <a:xfrm>
              <a:off x="7339013" y="2701925"/>
              <a:ext cx="30163" cy="1588"/>
            </a:xfrm>
            <a:prstGeom prst="line">
              <a:avLst/>
            </a:prstGeom>
            <a:noFill/>
            <a:ln w="3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58" name="Line 158"/>
            <p:cNvSpPr>
              <a:spLocks noChangeShapeType="1"/>
            </p:cNvSpPr>
            <p:nvPr/>
          </p:nvSpPr>
          <p:spPr bwMode="auto">
            <a:xfrm>
              <a:off x="7402513" y="2701925"/>
              <a:ext cx="31750" cy="1588"/>
            </a:xfrm>
            <a:prstGeom prst="line">
              <a:avLst/>
            </a:prstGeom>
            <a:noFill/>
            <a:ln w="3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59" name="Line 159"/>
            <p:cNvSpPr>
              <a:spLocks noChangeShapeType="1"/>
            </p:cNvSpPr>
            <p:nvPr/>
          </p:nvSpPr>
          <p:spPr bwMode="auto">
            <a:xfrm flipH="1" flipV="1">
              <a:off x="8586788" y="2343150"/>
              <a:ext cx="33338" cy="69850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60" name="Line 160"/>
            <p:cNvSpPr>
              <a:spLocks noChangeShapeType="1"/>
            </p:cNvSpPr>
            <p:nvPr/>
          </p:nvSpPr>
          <p:spPr bwMode="auto">
            <a:xfrm flipH="1" flipV="1">
              <a:off x="8545513" y="2278063"/>
              <a:ext cx="41275" cy="650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61" name="Line 161"/>
            <p:cNvSpPr>
              <a:spLocks noChangeShapeType="1"/>
            </p:cNvSpPr>
            <p:nvPr/>
          </p:nvSpPr>
          <p:spPr bwMode="auto">
            <a:xfrm flipH="1" flipV="1">
              <a:off x="8494713" y="2220913"/>
              <a:ext cx="50800" cy="57150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62" name="Line 162"/>
            <p:cNvSpPr>
              <a:spLocks noChangeShapeType="1"/>
            </p:cNvSpPr>
            <p:nvPr/>
          </p:nvSpPr>
          <p:spPr bwMode="auto">
            <a:xfrm flipH="1" flipV="1">
              <a:off x="8437563" y="2170113"/>
              <a:ext cx="57150" cy="50800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63" name="Line 163"/>
            <p:cNvSpPr>
              <a:spLocks noChangeShapeType="1"/>
            </p:cNvSpPr>
            <p:nvPr/>
          </p:nvSpPr>
          <p:spPr bwMode="auto">
            <a:xfrm flipH="1" flipV="1">
              <a:off x="8372475" y="2128838"/>
              <a:ext cx="65088" cy="41275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64" name="Line 164"/>
            <p:cNvSpPr>
              <a:spLocks noChangeShapeType="1"/>
            </p:cNvSpPr>
            <p:nvPr/>
          </p:nvSpPr>
          <p:spPr bwMode="auto">
            <a:xfrm flipH="1" flipV="1">
              <a:off x="8304213" y="2093913"/>
              <a:ext cx="68263" cy="34925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65" name="Line 165"/>
            <p:cNvSpPr>
              <a:spLocks noChangeShapeType="1"/>
            </p:cNvSpPr>
            <p:nvPr/>
          </p:nvSpPr>
          <p:spPr bwMode="auto">
            <a:xfrm flipH="1" flipV="1">
              <a:off x="8229600" y="2070100"/>
              <a:ext cx="74613" cy="23813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66" name="Line 166"/>
            <p:cNvSpPr>
              <a:spLocks noChangeShapeType="1"/>
            </p:cNvSpPr>
            <p:nvPr/>
          </p:nvSpPr>
          <p:spPr bwMode="auto">
            <a:xfrm flipH="1">
              <a:off x="6918325" y="2411413"/>
              <a:ext cx="1700213" cy="1701800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67" name="Freeform 167"/>
            <p:cNvSpPr>
              <a:spLocks noEditPoints="1"/>
            </p:cNvSpPr>
            <p:nvPr/>
          </p:nvSpPr>
          <p:spPr bwMode="auto">
            <a:xfrm>
              <a:off x="4570413" y="2830513"/>
              <a:ext cx="161925" cy="166688"/>
            </a:xfrm>
            <a:custGeom>
              <a:avLst/>
              <a:gdLst/>
              <a:ahLst/>
              <a:cxnLst>
                <a:cxn ang="0">
                  <a:pos x="35" y="33"/>
                </a:cxn>
                <a:cxn ang="0">
                  <a:pos x="36" y="38"/>
                </a:cxn>
                <a:cxn ang="0">
                  <a:pos x="39" y="42"/>
                </a:cxn>
                <a:cxn ang="0">
                  <a:pos x="58" y="44"/>
                </a:cxn>
                <a:cxn ang="0">
                  <a:pos x="62" y="43"/>
                </a:cxn>
                <a:cxn ang="0">
                  <a:pos x="67" y="37"/>
                </a:cxn>
                <a:cxn ang="0">
                  <a:pos x="71" y="33"/>
                </a:cxn>
                <a:cxn ang="0">
                  <a:pos x="67" y="69"/>
                </a:cxn>
                <a:cxn ang="0">
                  <a:pos x="66" y="62"/>
                </a:cxn>
                <a:cxn ang="0">
                  <a:pos x="41" y="58"/>
                </a:cxn>
                <a:cxn ang="0">
                  <a:pos x="35" y="65"/>
                </a:cxn>
                <a:cxn ang="0">
                  <a:pos x="32" y="69"/>
                </a:cxn>
                <a:cxn ang="0">
                  <a:pos x="51" y="5"/>
                </a:cxn>
                <a:cxn ang="0">
                  <a:pos x="32" y="11"/>
                </a:cxn>
                <a:cxn ang="0">
                  <a:pos x="20" y="33"/>
                </a:cxn>
                <a:cxn ang="0">
                  <a:pos x="19" y="68"/>
                </a:cxn>
                <a:cxn ang="0">
                  <a:pos x="27" y="89"/>
                </a:cxn>
                <a:cxn ang="0">
                  <a:pos x="42" y="100"/>
                </a:cxn>
                <a:cxn ang="0">
                  <a:pos x="60" y="99"/>
                </a:cxn>
                <a:cxn ang="0">
                  <a:pos x="73" y="89"/>
                </a:cxn>
                <a:cxn ang="0">
                  <a:pos x="83" y="68"/>
                </a:cxn>
                <a:cxn ang="0">
                  <a:pos x="83" y="38"/>
                </a:cxn>
                <a:cxn ang="0">
                  <a:pos x="73" y="16"/>
                </a:cxn>
                <a:cxn ang="0">
                  <a:pos x="60" y="6"/>
                </a:cxn>
                <a:cxn ang="0">
                  <a:pos x="51" y="0"/>
                </a:cxn>
                <a:cxn ang="0">
                  <a:pos x="77" y="7"/>
                </a:cxn>
                <a:cxn ang="0">
                  <a:pos x="95" y="27"/>
                </a:cxn>
                <a:cxn ang="0">
                  <a:pos x="102" y="53"/>
                </a:cxn>
                <a:cxn ang="0">
                  <a:pos x="95" y="79"/>
                </a:cxn>
                <a:cxn ang="0">
                  <a:pos x="77" y="99"/>
                </a:cxn>
                <a:cxn ang="0">
                  <a:pos x="51" y="105"/>
                </a:cxn>
                <a:cxn ang="0">
                  <a:pos x="24" y="98"/>
                </a:cxn>
                <a:cxn ang="0">
                  <a:pos x="4" y="73"/>
                </a:cxn>
                <a:cxn ang="0">
                  <a:pos x="2" y="39"/>
                </a:cxn>
                <a:cxn ang="0">
                  <a:pos x="14" y="16"/>
                </a:cxn>
                <a:cxn ang="0">
                  <a:pos x="37" y="2"/>
                </a:cxn>
              </a:cxnLst>
              <a:rect l="0" t="0" r="r" b="b"/>
              <a:pathLst>
                <a:path w="102" h="105">
                  <a:moveTo>
                    <a:pt x="32" y="33"/>
                  </a:moveTo>
                  <a:lnTo>
                    <a:pt x="35" y="33"/>
                  </a:lnTo>
                  <a:lnTo>
                    <a:pt x="35" y="37"/>
                  </a:lnTo>
                  <a:lnTo>
                    <a:pt x="36" y="38"/>
                  </a:lnTo>
                  <a:lnTo>
                    <a:pt x="37" y="41"/>
                  </a:lnTo>
                  <a:lnTo>
                    <a:pt x="39" y="42"/>
                  </a:lnTo>
                  <a:lnTo>
                    <a:pt x="44" y="44"/>
                  </a:lnTo>
                  <a:lnTo>
                    <a:pt x="58" y="44"/>
                  </a:lnTo>
                  <a:lnTo>
                    <a:pt x="61" y="43"/>
                  </a:lnTo>
                  <a:lnTo>
                    <a:pt x="62" y="43"/>
                  </a:lnTo>
                  <a:lnTo>
                    <a:pt x="66" y="39"/>
                  </a:lnTo>
                  <a:lnTo>
                    <a:pt x="67" y="37"/>
                  </a:lnTo>
                  <a:lnTo>
                    <a:pt x="67" y="33"/>
                  </a:lnTo>
                  <a:lnTo>
                    <a:pt x="71" y="33"/>
                  </a:lnTo>
                  <a:lnTo>
                    <a:pt x="71" y="69"/>
                  </a:lnTo>
                  <a:lnTo>
                    <a:pt x="67" y="69"/>
                  </a:lnTo>
                  <a:lnTo>
                    <a:pt x="67" y="64"/>
                  </a:lnTo>
                  <a:lnTo>
                    <a:pt x="66" y="62"/>
                  </a:lnTo>
                  <a:lnTo>
                    <a:pt x="62" y="58"/>
                  </a:lnTo>
                  <a:lnTo>
                    <a:pt x="41" y="58"/>
                  </a:lnTo>
                  <a:lnTo>
                    <a:pt x="36" y="63"/>
                  </a:lnTo>
                  <a:lnTo>
                    <a:pt x="35" y="65"/>
                  </a:lnTo>
                  <a:lnTo>
                    <a:pt x="35" y="69"/>
                  </a:lnTo>
                  <a:lnTo>
                    <a:pt x="32" y="69"/>
                  </a:lnTo>
                  <a:lnTo>
                    <a:pt x="32" y="33"/>
                  </a:lnTo>
                  <a:close/>
                  <a:moveTo>
                    <a:pt x="51" y="5"/>
                  </a:moveTo>
                  <a:lnTo>
                    <a:pt x="41" y="6"/>
                  </a:lnTo>
                  <a:lnTo>
                    <a:pt x="32" y="11"/>
                  </a:lnTo>
                  <a:lnTo>
                    <a:pt x="25" y="20"/>
                  </a:lnTo>
                  <a:lnTo>
                    <a:pt x="20" y="33"/>
                  </a:lnTo>
                  <a:lnTo>
                    <a:pt x="18" y="53"/>
                  </a:lnTo>
                  <a:lnTo>
                    <a:pt x="19" y="68"/>
                  </a:lnTo>
                  <a:lnTo>
                    <a:pt x="21" y="80"/>
                  </a:lnTo>
                  <a:lnTo>
                    <a:pt x="27" y="89"/>
                  </a:lnTo>
                  <a:lnTo>
                    <a:pt x="34" y="95"/>
                  </a:lnTo>
                  <a:lnTo>
                    <a:pt x="42" y="100"/>
                  </a:lnTo>
                  <a:lnTo>
                    <a:pt x="51" y="100"/>
                  </a:lnTo>
                  <a:lnTo>
                    <a:pt x="60" y="99"/>
                  </a:lnTo>
                  <a:lnTo>
                    <a:pt x="67" y="96"/>
                  </a:lnTo>
                  <a:lnTo>
                    <a:pt x="73" y="89"/>
                  </a:lnTo>
                  <a:lnTo>
                    <a:pt x="79" y="80"/>
                  </a:lnTo>
                  <a:lnTo>
                    <a:pt x="83" y="68"/>
                  </a:lnTo>
                  <a:lnTo>
                    <a:pt x="84" y="53"/>
                  </a:lnTo>
                  <a:lnTo>
                    <a:pt x="83" y="38"/>
                  </a:lnTo>
                  <a:lnTo>
                    <a:pt x="79" y="26"/>
                  </a:lnTo>
                  <a:lnTo>
                    <a:pt x="73" y="16"/>
                  </a:lnTo>
                  <a:lnTo>
                    <a:pt x="67" y="10"/>
                  </a:lnTo>
                  <a:lnTo>
                    <a:pt x="60" y="6"/>
                  </a:lnTo>
                  <a:lnTo>
                    <a:pt x="51" y="5"/>
                  </a:lnTo>
                  <a:close/>
                  <a:moveTo>
                    <a:pt x="51" y="0"/>
                  </a:moveTo>
                  <a:lnTo>
                    <a:pt x="65" y="1"/>
                  </a:lnTo>
                  <a:lnTo>
                    <a:pt x="77" y="7"/>
                  </a:lnTo>
                  <a:lnTo>
                    <a:pt x="88" y="16"/>
                  </a:lnTo>
                  <a:lnTo>
                    <a:pt x="95" y="27"/>
                  </a:lnTo>
                  <a:lnTo>
                    <a:pt x="100" y="39"/>
                  </a:lnTo>
                  <a:lnTo>
                    <a:pt x="102" y="53"/>
                  </a:lnTo>
                  <a:lnTo>
                    <a:pt x="100" y="67"/>
                  </a:lnTo>
                  <a:lnTo>
                    <a:pt x="95" y="79"/>
                  </a:lnTo>
                  <a:lnTo>
                    <a:pt x="88" y="89"/>
                  </a:lnTo>
                  <a:lnTo>
                    <a:pt x="77" y="99"/>
                  </a:lnTo>
                  <a:lnTo>
                    <a:pt x="65" y="104"/>
                  </a:lnTo>
                  <a:lnTo>
                    <a:pt x="51" y="105"/>
                  </a:lnTo>
                  <a:lnTo>
                    <a:pt x="36" y="104"/>
                  </a:lnTo>
                  <a:lnTo>
                    <a:pt x="24" y="98"/>
                  </a:lnTo>
                  <a:lnTo>
                    <a:pt x="13" y="88"/>
                  </a:lnTo>
                  <a:lnTo>
                    <a:pt x="4" y="73"/>
                  </a:lnTo>
                  <a:lnTo>
                    <a:pt x="0" y="54"/>
                  </a:lnTo>
                  <a:lnTo>
                    <a:pt x="2" y="39"/>
                  </a:lnTo>
                  <a:lnTo>
                    <a:pt x="6" y="27"/>
                  </a:lnTo>
                  <a:lnTo>
                    <a:pt x="14" y="16"/>
                  </a:lnTo>
                  <a:lnTo>
                    <a:pt x="25" y="7"/>
                  </a:lnTo>
                  <a:lnTo>
                    <a:pt x="37" y="2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68" name="Line 168"/>
            <p:cNvSpPr>
              <a:spLocks noChangeShapeType="1"/>
            </p:cNvSpPr>
            <p:nvPr/>
          </p:nvSpPr>
          <p:spPr bwMode="auto">
            <a:xfrm>
              <a:off x="7434263" y="2708275"/>
              <a:ext cx="12700" cy="30163"/>
            </a:xfrm>
            <a:prstGeom prst="line">
              <a:avLst/>
            </a:prstGeom>
            <a:noFill/>
            <a:ln w="3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69" name="Line 169"/>
            <p:cNvSpPr>
              <a:spLocks noChangeShapeType="1"/>
            </p:cNvSpPr>
            <p:nvPr/>
          </p:nvSpPr>
          <p:spPr bwMode="auto">
            <a:xfrm>
              <a:off x="7458075" y="2768600"/>
              <a:ext cx="12700" cy="30163"/>
            </a:xfrm>
            <a:prstGeom prst="line">
              <a:avLst/>
            </a:prstGeom>
            <a:noFill/>
            <a:ln w="3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70" name="Line 170"/>
            <p:cNvSpPr>
              <a:spLocks noChangeShapeType="1"/>
            </p:cNvSpPr>
            <p:nvPr/>
          </p:nvSpPr>
          <p:spPr bwMode="auto">
            <a:xfrm>
              <a:off x="7481888" y="2828925"/>
              <a:ext cx="14288" cy="30163"/>
            </a:xfrm>
            <a:prstGeom prst="line">
              <a:avLst/>
            </a:prstGeom>
            <a:noFill/>
            <a:ln w="3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71" name="Line 171"/>
            <p:cNvSpPr>
              <a:spLocks noChangeShapeType="1"/>
            </p:cNvSpPr>
            <p:nvPr/>
          </p:nvSpPr>
          <p:spPr bwMode="auto">
            <a:xfrm>
              <a:off x="7507288" y="2889250"/>
              <a:ext cx="11113" cy="28575"/>
            </a:xfrm>
            <a:prstGeom prst="line">
              <a:avLst/>
            </a:prstGeom>
            <a:noFill/>
            <a:ln w="3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72" name="Line 172"/>
            <p:cNvSpPr>
              <a:spLocks noChangeShapeType="1"/>
            </p:cNvSpPr>
            <p:nvPr/>
          </p:nvSpPr>
          <p:spPr bwMode="auto">
            <a:xfrm>
              <a:off x="7531100" y="2949575"/>
              <a:ext cx="11113" cy="30163"/>
            </a:xfrm>
            <a:prstGeom prst="line">
              <a:avLst/>
            </a:prstGeom>
            <a:noFill/>
            <a:ln w="3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73" name="Line 173"/>
            <p:cNvSpPr>
              <a:spLocks noChangeShapeType="1"/>
            </p:cNvSpPr>
            <p:nvPr/>
          </p:nvSpPr>
          <p:spPr bwMode="auto">
            <a:xfrm>
              <a:off x="7554913" y="3008313"/>
              <a:ext cx="11113" cy="31750"/>
            </a:xfrm>
            <a:prstGeom prst="line">
              <a:avLst/>
            </a:prstGeom>
            <a:noFill/>
            <a:ln w="3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74" name="Line 174"/>
            <p:cNvSpPr>
              <a:spLocks noChangeShapeType="1"/>
            </p:cNvSpPr>
            <p:nvPr/>
          </p:nvSpPr>
          <p:spPr bwMode="auto">
            <a:xfrm>
              <a:off x="7578725" y="3070225"/>
              <a:ext cx="12700" cy="28575"/>
            </a:xfrm>
            <a:prstGeom prst="line">
              <a:avLst/>
            </a:prstGeom>
            <a:noFill/>
            <a:ln w="3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75" name="Line 175"/>
            <p:cNvSpPr>
              <a:spLocks noChangeShapeType="1"/>
            </p:cNvSpPr>
            <p:nvPr/>
          </p:nvSpPr>
          <p:spPr bwMode="auto">
            <a:xfrm>
              <a:off x="7604125" y="3130550"/>
              <a:ext cx="11113" cy="30163"/>
            </a:xfrm>
            <a:prstGeom prst="line">
              <a:avLst/>
            </a:prstGeom>
            <a:noFill/>
            <a:ln w="3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76" name="Line 176"/>
            <p:cNvSpPr>
              <a:spLocks noChangeShapeType="1"/>
            </p:cNvSpPr>
            <p:nvPr/>
          </p:nvSpPr>
          <p:spPr bwMode="auto">
            <a:xfrm>
              <a:off x="7626350" y="3189288"/>
              <a:ext cx="12700" cy="30163"/>
            </a:xfrm>
            <a:prstGeom prst="line">
              <a:avLst/>
            </a:prstGeom>
            <a:noFill/>
            <a:ln w="3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77" name="Line 177"/>
            <p:cNvSpPr>
              <a:spLocks noChangeShapeType="1"/>
            </p:cNvSpPr>
            <p:nvPr/>
          </p:nvSpPr>
          <p:spPr bwMode="auto">
            <a:xfrm>
              <a:off x="7650163" y="3251200"/>
              <a:ext cx="12700" cy="28575"/>
            </a:xfrm>
            <a:prstGeom prst="line">
              <a:avLst/>
            </a:prstGeom>
            <a:noFill/>
            <a:ln w="3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78" name="Line 178"/>
            <p:cNvSpPr>
              <a:spLocks noChangeShapeType="1"/>
            </p:cNvSpPr>
            <p:nvPr/>
          </p:nvSpPr>
          <p:spPr bwMode="auto">
            <a:xfrm>
              <a:off x="7673975" y="3309938"/>
              <a:ext cx="14288" cy="31750"/>
            </a:xfrm>
            <a:prstGeom prst="line">
              <a:avLst/>
            </a:prstGeom>
            <a:noFill/>
            <a:ln w="3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79" name="Line 179"/>
            <p:cNvSpPr>
              <a:spLocks noChangeShapeType="1"/>
            </p:cNvSpPr>
            <p:nvPr/>
          </p:nvSpPr>
          <p:spPr bwMode="auto">
            <a:xfrm>
              <a:off x="7699375" y="3370263"/>
              <a:ext cx="1588" cy="1588"/>
            </a:xfrm>
            <a:prstGeom prst="line">
              <a:avLst/>
            </a:prstGeom>
            <a:noFill/>
            <a:ln w="3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pic>
          <p:nvPicPr>
            <p:cNvPr id="76980" name="Picture 180"/>
            <p:cNvPicPr>
              <a:picLocks noChangeAspect="1" noChangeArrowheads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 bwMode="auto">
            <a:xfrm>
              <a:off x="5097463" y="3348038"/>
              <a:ext cx="138113" cy="714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6981" name="Picture 181"/>
            <p:cNvPicPr>
              <a:picLocks noChangeAspect="1" noChangeArrowheads="1"/>
            </p:cNvPicPr>
            <p:nvPr/>
          </p:nvPicPr>
          <p:blipFill>
            <a:blip r:embed="rId14"/>
            <a:srcRect/>
            <a:stretch>
              <a:fillRect/>
            </a:stretch>
          </p:blipFill>
          <p:spPr bwMode="auto">
            <a:xfrm>
              <a:off x="5097463" y="3348038"/>
              <a:ext cx="138113" cy="714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6982" name="Picture 182"/>
            <p:cNvPicPr>
              <a:picLocks noChangeAspect="1" noChangeArrowheads="1"/>
            </p:cNvPicPr>
            <p:nvPr/>
          </p:nvPicPr>
          <p:blipFill>
            <a:blip r:embed="rId15"/>
            <a:srcRect/>
            <a:stretch>
              <a:fillRect/>
            </a:stretch>
          </p:blipFill>
          <p:spPr bwMode="auto">
            <a:xfrm>
              <a:off x="5233988" y="3348038"/>
              <a:ext cx="139700" cy="714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6983" name="Picture 183"/>
            <p:cNvPicPr>
              <a:picLocks noChangeAspect="1" noChangeArrowheads="1"/>
            </p:cNvPicPr>
            <p:nvPr/>
          </p:nvPicPr>
          <p:blipFill>
            <a:blip r:embed="rId16"/>
            <a:srcRect/>
            <a:stretch>
              <a:fillRect/>
            </a:stretch>
          </p:blipFill>
          <p:spPr bwMode="auto">
            <a:xfrm>
              <a:off x="5233988" y="3348038"/>
              <a:ext cx="139700" cy="714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6984" name="Picture 184"/>
            <p:cNvPicPr>
              <a:picLocks noChangeAspect="1" noChangeArrowheads="1"/>
            </p:cNvPicPr>
            <p:nvPr/>
          </p:nvPicPr>
          <p:blipFill>
            <a:blip r:embed="rId17"/>
            <a:srcRect/>
            <a:stretch>
              <a:fillRect/>
            </a:stretch>
          </p:blipFill>
          <p:spPr bwMode="auto">
            <a:xfrm>
              <a:off x="5097463" y="3279775"/>
              <a:ext cx="138113" cy="714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6985" name="Picture 185"/>
            <p:cNvPicPr>
              <a:picLocks noChangeAspect="1" noChangeArrowheads="1"/>
            </p:cNvPicPr>
            <p:nvPr/>
          </p:nvPicPr>
          <p:blipFill>
            <a:blip r:embed="rId18"/>
            <a:srcRect/>
            <a:stretch>
              <a:fillRect/>
            </a:stretch>
          </p:blipFill>
          <p:spPr bwMode="auto">
            <a:xfrm>
              <a:off x="5097463" y="3279775"/>
              <a:ext cx="138113" cy="714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6986" name="Picture 186"/>
            <p:cNvPicPr>
              <a:picLocks noChangeAspect="1" noChangeArrowheads="1"/>
            </p:cNvPicPr>
            <p:nvPr/>
          </p:nvPicPr>
          <p:blipFill>
            <a:blip r:embed="rId19"/>
            <a:srcRect/>
            <a:stretch>
              <a:fillRect/>
            </a:stretch>
          </p:blipFill>
          <p:spPr bwMode="auto">
            <a:xfrm>
              <a:off x="5233988" y="3279775"/>
              <a:ext cx="139700" cy="714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6987" name="Picture 187"/>
            <p:cNvPicPr>
              <a:picLocks noChangeAspect="1" noChangeArrowheads="1"/>
            </p:cNvPicPr>
            <p:nvPr/>
          </p:nvPicPr>
          <p:blipFill>
            <a:blip r:embed="rId20"/>
            <a:srcRect/>
            <a:stretch>
              <a:fillRect/>
            </a:stretch>
          </p:blipFill>
          <p:spPr bwMode="auto">
            <a:xfrm>
              <a:off x="5233988" y="3279775"/>
              <a:ext cx="139700" cy="714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6988" name="Picture 188"/>
            <p:cNvPicPr>
              <a:picLocks noChangeAspect="1" noChangeArrowheads="1"/>
            </p:cNvPicPr>
            <p:nvPr/>
          </p:nvPicPr>
          <p:blipFill>
            <a:blip r:embed="rId21"/>
            <a:srcRect/>
            <a:stretch>
              <a:fillRect/>
            </a:stretch>
          </p:blipFill>
          <p:spPr bwMode="auto">
            <a:xfrm>
              <a:off x="5097463" y="3211513"/>
              <a:ext cx="138113" cy="698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6989" name="Picture 189"/>
            <p:cNvPicPr>
              <a:picLocks noChangeAspect="1" noChangeArrowheads="1"/>
            </p:cNvPicPr>
            <p:nvPr/>
          </p:nvPicPr>
          <p:blipFill>
            <a:blip r:embed="rId22"/>
            <a:srcRect/>
            <a:stretch>
              <a:fillRect/>
            </a:stretch>
          </p:blipFill>
          <p:spPr bwMode="auto">
            <a:xfrm>
              <a:off x="5097463" y="3211513"/>
              <a:ext cx="138113" cy="698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6990" name="Picture 190"/>
            <p:cNvPicPr>
              <a:picLocks noChangeAspect="1" noChangeArrowheads="1"/>
            </p:cNvPicPr>
            <p:nvPr/>
          </p:nvPicPr>
          <p:blipFill>
            <a:blip r:embed="rId23"/>
            <a:srcRect/>
            <a:stretch>
              <a:fillRect/>
            </a:stretch>
          </p:blipFill>
          <p:spPr bwMode="auto">
            <a:xfrm>
              <a:off x="5233988" y="3211513"/>
              <a:ext cx="139700" cy="698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6991" name="Picture 191"/>
            <p:cNvPicPr>
              <a:picLocks noChangeAspect="1" noChangeArrowheads="1"/>
            </p:cNvPicPr>
            <p:nvPr/>
          </p:nvPicPr>
          <p:blipFill>
            <a:blip r:embed="rId24"/>
            <a:srcRect/>
            <a:stretch>
              <a:fillRect/>
            </a:stretch>
          </p:blipFill>
          <p:spPr bwMode="auto">
            <a:xfrm>
              <a:off x="5233988" y="3211513"/>
              <a:ext cx="139700" cy="698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6992" name="Picture 192"/>
            <p:cNvPicPr>
              <a:picLocks noChangeAspect="1" noChangeArrowheads="1"/>
            </p:cNvPicPr>
            <p:nvPr/>
          </p:nvPicPr>
          <p:blipFill>
            <a:blip r:embed="rId25"/>
            <a:srcRect/>
            <a:stretch>
              <a:fillRect/>
            </a:stretch>
          </p:blipFill>
          <p:spPr bwMode="auto">
            <a:xfrm>
              <a:off x="5097463" y="3143250"/>
              <a:ext cx="138113" cy="698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6993" name="Picture 193"/>
            <p:cNvPicPr>
              <a:picLocks noChangeAspect="1" noChangeArrowheads="1"/>
            </p:cNvPicPr>
            <p:nvPr/>
          </p:nvPicPr>
          <p:blipFill>
            <a:blip r:embed="rId26"/>
            <a:srcRect/>
            <a:stretch>
              <a:fillRect/>
            </a:stretch>
          </p:blipFill>
          <p:spPr bwMode="auto">
            <a:xfrm>
              <a:off x="5097463" y="3143250"/>
              <a:ext cx="138113" cy="698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6994" name="Picture 194"/>
            <p:cNvPicPr>
              <a:picLocks noChangeAspect="1" noChangeArrowheads="1"/>
            </p:cNvPicPr>
            <p:nvPr/>
          </p:nvPicPr>
          <p:blipFill>
            <a:blip r:embed="rId27"/>
            <a:srcRect/>
            <a:stretch>
              <a:fillRect/>
            </a:stretch>
          </p:blipFill>
          <p:spPr bwMode="auto">
            <a:xfrm>
              <a:off x="5233988" y="3143250"/>
              <a:ext cx="139700" cy="698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6995" name="Picture 195"/>
            <p:cNvPicPr>
              <a:picLocks noChangeAspect="1" noChangeArrowheads="1"/>
            </p:cNvPicPr>
            <p:nvPr/>
          </p:nvPicPr>
          <p:blipFill>
            <a:blip r:embed="rId28"/>
            <a:srcRect/>
            <a:stretch>
              <a:fillRect/>
            </a:stretch>
          </p:blipFill>
          <p:spPr bwMode="auto">
            <a:xfrm>
              <a:off x="5233988" y="3143250"/>
              <a:ext cx="139700" cy="698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6996" name="Picture 196"/>
            <p:cNvPicPr>
              <a:picLocks noChangeAspect="1" noChangeArrowheads="1"/>
            </p:cNvPicPr>
            <p:nvPr/>
          </p:nvPicPr>
          <p:blipFill>
            <a:blip r:embed="rId29"/>
            <a:srcRect/>
            <a:stretch>
              <a:fillRect/>
            </a:stretch>
          </p:blipFill>
          <p:spPr bwMode="auto">
            <a:xfrm>
              <a:off x="5097463" y="3073400"/>
              <a:ext cx="138113" cy="714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6997" name="Picture 197"/>
            <p:cNvPicPr>
              <a:picLocks noChangeAspect="1" noChangeArrowheads="1"/>
            </p:cNvPicPr>
            <p:nvPr/>
          </p:nvPicPr>
          <p:blipFill>
            <a:blip r:embed="rId30"/>
            <a:srcRect/>
            <a:stretch>
              <a:fillRect/>
            </a:stretch>
          </p:blipFill>
          <p:spPr bwMode="auto">
            <a:xfrm>
              <a:off x="5097463" y="3073400"/>
              <a:ext cx="138113" cy="714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6998" name="Picture 198"/>
            <p:cNvPicPr>
              <a:picLocks noChangeAspect="1" noChangeArrowheads="1"/>
            </p:cNvPicPr>
            <p:nvPr/>
          </p:nvPicPr>
          <p:blipFill>
            <a:blip r:embed="rId31"/>
            <a:srcRect/>
            <a:stretch>
              <a:fillRect/>
            </a:stretch>
          </p:blipFill>
          <p:spPr bwMode="auto">
            <a:xfrm>
              <a:off x="5233988" y="3073400"/>
              <a:ext cx="139700" cy="714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6999" name="Picture 199"/>
            <p:cNvPicPr>
              <a:picLocks noChangeAspect="1" noChangeArrowheads="1"/>
            </p:cNvPicPr>
            <p:nvPr/>
          </p:nvPicPr>
          <p:blipFill>
            <a:blip r:embed="rId32"/>
            <a:srcRect/>
            <a:stretch>
              <a:fillRect/>
            </a:stretch>
          </p:blipFill>
          <p:spPr bwMode="auto">
            <a:xfrm>
              <a:off x="5233988" y="3073400"/>
              <a:ext cx="139700" cy="714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7000" name="Picture 200"/>
            <p:cNvPicPr>
              <a:picLocks noChangeAspect="1" noChangeArrowheads="1"/>
            </p:cNvPicPr>
            <p:nvPr/>
          </p:nvPicPr>
          <p:blipFill>
            <a:blip r:embed="rId33"/>
            <a:srcRect/>
            <a:stretch>
              <a:fillRect/>
            </a:stretch>
          </p:blipFill>
          <p:spPr bwMode="auto">
            <a:xfrm>
              <a:off x="5097463" y="3005138"/>
              <a:ext cx="138113" cy="698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7001" name="Picture 201"/>
            <p:cNvPicPr>
              <a:picLocks noChangeAspect="1" noChangeArrowheads="1"/>
            </p:cNvPicPr>
            <p:nvPr/>
          </p:nvPicPr>
          <p:blipFill>
            <a:blip r:embed="rId34"/>
            <a:srcRect/>
            <a:stretch>
              <a:fillRect/>
            </a:stretch>
          </p:blipFill>
          <p:spPr bwMode="auto">
            <a:xfrm>
              <a:off x="5097463" y="3005138"/>
              <a:ext cx="138113" cy="698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7002" name="Picture 202"/>
            <p:cNvPicPr>
              <a:picLocks noChangeAspect="1" noChangeArrowheads="1"/>
            </p:cNvPicPr>
            <p:nvPr/>
          </p:nvPicPr>
          <p:blipFill>
            <a:blip r:embed="rId35"/>
            <a:srcRect/>
            <a:stretch>
              <a:fillRect/>
            </a:stretch>
          </p:blipFill>
          <p:spPr bwMode="auto">
            <a:xfrm>
              <a:off x="5233988" y="3005138"/>
              <a:ext cx="139700" cy="698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7003" name="Picture 203"/>
            <p:cNvPicPr>
              <a:picLocks noChangeAspect="1" noChangeArrowheads="1"/>
            </p:cNvPicPr>
            <p:nvPr/>
          </p:nvPicPr>
          <p:blipFill>
            <a:blip r:embed="rId36"/>
            <a:srcRect/>
            <a:stretch>
              <a:fillRect/>
            </a:stretch>
          </p:blipFill>
          <p:spPr bwMode="auto">
            <a:xfrm>
              <a:off x="5233988" y="3005138"/>
              <a:ext cx="139700" cy="698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7004" name="Picture 204"/>
            <p:cNvPicPr>
              <a:picLocks noChangeAspect="1" noChangeArrowheads="1"/>
            </p:cNvPicPr>
            <p:nvPr/>
          </p:nvPicPr>
          <p:blipFill>
            <a:blip r:embed="rId37"/>
            <a:srcRect/>
            <a:stretch>
              <a:fillRect/>
            </a:stretch>
          </p:blipFill>
          <p:spPr bwMode="auto">
            <a:xfrm>
              <a:off x="5097463" y="2936875"/>
              <a:ext cx="138113" cy="698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7006" name="Picture 206"/>
            <p:cNvPicPr>
              <a:picLocks noChangeAspect="1" noChangeArrowheads="1"/>
            </p:cNvPicPr>
            <p:nvPr/>
          </p:nvPicPr>
          <p:blipFill>
            <a:blip r:embed="rId38"/>
            <a:srcRect/>
            <a:stretch>
              <a:fillRect/>
            </a:stretch>
          </p:blipFill>
          <p:spPr bwMode="auto">
            <a:xfrm>
              <a:off x="5097463" y="2936875"/>
              <a:ext cx="138113" cy="698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7007" name="Picture 207"/>
            <p:cNvPicPr>
              <a:picLocks noChangeAspect="1" noChangeArrowheads="1"/>
            </p:cNvPicPr>
            <p:nvPr/>
          </p:nvPicPr>
          <p:blipFill>
            <a:blip r:embed="rId39"/>
            <a:srcRect/>
            <a:stretch>
              <a:fillRect/>
            </a:stretch>
          </p:blipFill>
          <p:spPr bwMode="auto">
            <a:xfrm>
              <a:off x="5233988" y="2936875"/>
              <a:ext cx="139700" cy="698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7008" name="Picture 208"/>
            <p:cNvPicPr>
              <a:picLocks noChangeAspect="1" noChangeArrowheads="1"/>
            </p:cNvPicPr>
            <p:nvPr/>
          </p:nvPicPr>
          <p:blipFill>
            <a:blip r:embed="rId40"/>
            <a:srcRect/>
            <a:stretch>
              <a:fillRect/>
            </a:stretch>
          </p:blipFill>
          <p:spPr bwMode="auto">
            <a:xfrm>
              <a:off x="5233988" y="2936875"/>
              <a:ext cx="139700" cy="698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7009" name="Picture 209"/>
            <p:cNvPicPr>
              <a:picLocks noChangeAspect="1" noChangeArrowheads="1"/>
            </p:cNvPicPr>
            <p:nvPr/>
          </p:nvPicPr>
          <p:blipFill>
            <a:blip r:embed="rId41"/>
            <a:srcRect/>
            <a:stretch>
              <a:fillRect/>
            </a:stretch>
          </p:blipFill>
          <p:spPr bwMode="auto">
            <a:xfrm>
              <a:off x="5097463" y="2867025"/>
              <a:ext cx="138113" cy="714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7010" name="Picture 210"/>
            <p:cNvPicPr>
              <a:picLocks noChangeAspect="1" noChangeArrowheads="1"/>
            </p:cNvPicPr>
            <p:nvPr/>
          </p:nvPicPr>
          <p:blipFill>
            <a:blip r:embed="rId42"/>
            <a:srcRect/>
            <a:stretch>
              <a:fillRect/>
            </a:stretch>
          </p:blipFill>
          <p:spPr bwMode="auto">
            <a:xfrm>
              <a:off x="5097463" y="2867025"/>
              <a:ext cx="138113" cy="714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7011" name="Picture 211"/>
            <p:cNvPicPr>
              <a:picLocks noChangeAspect="1" noChangeArrowheads="1"/>
            </p:cNvPicPr>
            <p:nvPr/>
          </p:nvPicPr>
          <p:blipFill>
            <a:blip r:embed="rId43"/>
            <a:srcRect/>
            <a:stretch>
              <a:fillRect/>
            </a:stretch>
          </p:blipFill>
          <p:spPr bwMode="auto">
            <a:xfrm>
              <a:off x="5233988" y="2867025"/>
              <a:ext cx="139700" cy="714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7012" name="Picture 212"/>
            <p:cNvPicPr>
              <a:picLocks noChangeAspect="1" noChangeArrowheads="1"/>
            </p:cNvPicPr>
            <p:nvPr/>
          </p:nvPicPr>
          <p:blipFill>
            <a:blip r:embed="rId44"/>
            <a:srcRect/>
            <a:stretch>
              <a:fillRect/>
            </a:stretch>
          </p:blipFill>
          <p:spPr bwMode="auto">
            <a:xfrm>
              <a:off x="5233988" y="2867025"/>
              <a:ext cx="139700" cy="714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7013" name="Picture 213"/>
            <p:cNvPicPr>
              <a:picLocks noChangeAspect="1" noChangeArrowheads="1"/>
            </p:cNvPicPr>
            <p:nvPr/>
          </p:nvPicPr>
          <p:blipFill>
            <a:blip r:embed="rId45"/>
            <a:srcRect/>
            <a:stretch>
              <a:fillRect/>
            </a:stretch>
          </p:blipFill>
          <p:spPr bwMode="auto">
            <a:xfrm>
              <a:off x="5097463" y="2798763"/>
              <a:ext cx="138113" cy="714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7014" name="Picture 214"/>
            <p:cNvPicPr>
              <a:picLocks noChangeAspect="1" noChangeArrowheads="1"/>
            </p:cNvPicPr>
            <p:nvPr/>
          </p:nvPicPr>
          <p:blipFill>
            <a:blip r:embed="rId46"/>
            <a:srcRect/>
            <a:stretch>
              <a:fillRect/>
            </a:stretch>
          </p:blipFill>
          <p:spPr bwMode="auto">
            <a:xfrm>
              <a:off x="5097463" y="2798763"/>
              <a:ext cx="138113" cy="714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7015" name="Picture 215"/>
            <p:cNvPicPr>
              <a:picLocks noChangeAspect="1" noChangeArrowheads="1"/>
            </p:cNvPicPr>
            <p:nvPr/>
          </p:nvPicPr>
          <p:blipFill>
            <a:blip r:embed="rId47"/>
            <a:srcRect/>
            <a:stretch>
              <a:fillRect/>
            </a:stretch>
          </p:blipFill>
          <p:spPr bwMode="auto">
            <a:xfrm>
              <a:off x="5233988" y="2798763"/>
              <a:ext cx="139700" cy="714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7016" name="Picture 216"/>
            <p:cNvPicPr>
              <a:picLocks noChangeAspect="1" noChangeArrowheads="1"/>
            </p:cNvPicPr>
            <p:nvPr/>
          </p:nvPicPr>
          <p:blipFill>
            <a:blip r:embed="rId48"/>
            <a:srcRect/>
            <a:stretch>
              <a:fillRect/>
            </a:stretch>
          </p:blipFill>
          <p:spPr bwMode="auto">
            <a:xfrm>
              <a:off x="5233988" y="2798763"/>
              <a:ext cx="139700" cy="714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7017" name="Freeform 217"/>
            <p:cNvSpPr>
              <a:spLocks/>
            </p:cNvSpPr>
            <p:nvPr/>
          </p:nvSpPr>
          <p:spPr bwMode="auto">
            <a:xfrm>
              <a:off x="5076825" y="2797175"/>
              <a:ext cx="185738" cy="615950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117" y="382"/>
                </a:cxn>
                <a:cxn ang="0">
                  <a:pos x="92" y="388"/>
                </a:cxn>
                <a:cxn ang="0">
                  <a:pos x="0" y="6"/>
                </a:cxn>
                <a:cxn ang="0">
                  <a:pos x="25" y="0"/>
                </a:cxn>
              </a:cxnLst>
              <a:rect l="0" t="0" r="r" b="b"/>
              <a:pathLst>
                <a:path w="117" h="388">
                  <a:moveTo>
                    <a:pt x="25" y="0"/>
                  </a:moveTo>
                  <a:lnTo>
                    <a:pt x="117" y="382"/>
                  </a:lnTo>
                  <a:lnTo>
                    <a:pt x="92" y="388"/>
                  </a:lnTo>
                  <a:lnTo>
                    <a:pt x="0" y="6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D1"/>
            </a:solidFill>
            <a:ln w="0">
              <a:solidFill>
                <a:srgbClr val="0000D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pic>
          <p:nvPicPr>
            <p:cNvPr id="77020" name="Picture 220"/>
            <p:cNvPicPr>
              <a:picLocks noChangeAspect="1" noChangeArrowheads="1"/>
            </p:cNvPicPr>
            <p:nvPr/>
          </p:nvPicPr>
          <p:blipFill>
            <a:blip r:embed="rId49"/>
            <a:srcRect/>
            <a:stretch>
              <a:fillRect/>
            </a:stretch>
          </p:blipFill>
          <p:spPr bwMode="auto">
            <a:xfrm>
              <a:off x="5065713" y="2909888"/>
              <a:ext cx="139700" cy="714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7021" name="Picture 221"/>
            <p:cNvPicPr>
              <a:picLocks noChangeAspect="1" noChangeArrowheads="1"/>
            </p:cNvPicPr>
            <p:nvPr/>
          </p:nvPicPr>
          <p:blipFill>
            <a:blip r:embed="rId50"/>
            <a:srcRect/>
            <a:stretch>
              <a:fillRect/>
            </a:stretch>
          </p:blipFill>
          <p:spPr bwMode="auto">
            <a:xfrm>
              <a:off x="5065713" y="2909888"/>
              <a:ext cx="139700" cy="714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7024" name="Picture 224"/>
            <p:cNvPicPr>
              <a:picLocks noChangeAspect="1" noChangeArrowheads="1"/>
            </p:cNvPicPr>
            <p:nvPr/>
          </p:nvPicPr>
          <p:blipFill>
            <a:blip r:embed="rId51"/>
            <a:srcRect/>
            <a:stretch>
              <a:fillRect/>
            </a:stretch>
          </p:blipFill>
          <p:spPr bwMode="auto">
            <a:xfrm>
              <a:off x="5065713" y="2841625"/>
              <a:ext cx="139700" cy="714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7025" name="Picture 225"/>
            <p:cNvPicPr>
              <a:picLocks noChangeAspect="1" noChangeArrowheads="1"/>
            </p:cNvPicPr>
            <p:nvPr/>
          </p:nvPicPr>
          <p:blipFill>
            <a:blip r:embed="rId52"/>
            <a:srcRect/>
            <a:stretch>
              <a:fillRect/>
            </a:stretch>
          </p:blipFill>
          <p:spPr bwMode="auto">
            <a:xfrm>
              <a:off x="5065713" y="2841625"/>
              <a:ext cx="139700" cy="714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7028" name="Picture 228"/>
            <p:cNvPicPr>
              <a:picLocks noChangeAspect="1" noChangeArrowheads="1"/>
            </p:cNvPicPr>
            <p:nvPr/>
          </p:nvPicPr>
          <p:blipFill>
            <a:blip r:embed="rId53"/>
            <a:srcRect/>
            <a:stretch>
              <a:fillRect/>
            </a:stretch>
          </p:blipFill>
          <p:spPr bwMode="auto">
            <a:xfrm>
              <a:off x="5065713" y="2773363"/>
              <a:ext cx="139700" cy="698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7029" name="Picture 229"/>
            <p:cNvPicPr>
              <a:picLocks noChangeAspect="1" noChangeArrowheads="1"/>
            </p:cNvPicPr>
            <p:nvPr/>
          </p:nvPicPr>
          <p:blipFill>
            <a:blip r:embed="rId54"/>
            <a:srcRect/>
            <a:stretch>
              <a:fillRect/>
            </a:stretch>
          </p:blipFill>
          <p:spPr bwMode="auto">
            <a:xfrm>
              <a:off x="5065713" y="2773363"/>
              <a:ext cx="139700" cy="698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7032" name="Picture 232"/>
            <p:cNvPicPr>
              <a:picLocks noChangeAspect="1" noChangeArrowheads="1"/>
            </p:cNvPicPr>
            <p:nvPr/>
          </p:nvPicPr>
          <p:blipFill>
            <a:blip r:embed="rId55"/>
            <a:srcRect/>
            <a:stretch>
              <a:fillRect/>
            </a:stretch>
          </p:blipFill>
          <p:spPr bwMode="auto">
            <a:xfrm>
              <a:off x="5065713" y="2705100"/>
              <a:ext cx="139700" cy="698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7033" name="Picture 233"/>
            <p:cNvPicPr>
              <a:picLocks noChangeAspect="1" noChangeArrowheads="1"/>
            </p:cNvPicPr>
            <p:nvPr/>
          </p:nvPicPr>
          <p:blipFill>
            <a:blip r:embed="rId56"/>
            <a:srcRect/>
            <a:stretch>
              <a:fillRect/>
            </a:stretch>
          </p:blipFill>
          <p:spPr bwMode="auto">
            <a:xfrm>
              <a:off x="5065713" y="2705100"/>
              <a:ext cx="139700" cy="698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7034" name="Line 234"/>
            <p:cNvSpPr>
              <a:spLocks noChangeShapeType="1"/>
            </p:cNvSpPr>
            <p:nvPr/>
          </p:nvSpPr>
          <p:spPr bwMode="auto">
            <a:xfrm flipH="1" flipV="1">
              <a:off x="5076825" y="2746375"/>
              <a:ext cx="49213" cy="174625"/>
            </a:xfrm>
            <a:prstGeom prst="line">
              <a:avLst/>
            </a:prstGeom>
            <a:noFill/>
            <a:ln w="10">
              <a:solidFill>
                <a:srgbClr val="0000D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35" name="Freeform 235"/>
            <p:cNvSpPr>
              <a:spLocks/>
            </p:cNvSpPr>
            <p:nvPr/>
          </p:nvSpPr>
          <p:spPr bwMode="auto">
            <a:xfrm>
              <a:off x="5076825" y="2746375"/>
              <a:ext cx="112713" cy="2460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1" y="139"/>
                </a:cxn>
                <a:cxn ang="0">
                  <a:pos x="32" y="117"/>
                </a:cxn>
                <a:cxn ang="0">
                  <a:pos x="11" y="155"/>
                </a:cxn>
                <a:cxn ang="0">
                  <a:pos x="0" y="0"/>
                </a:cxn>
              </a:cxnLst>
              <a:rect l="0" t="0" r="r" b="b"/>
              <a:pathLst>
                <a:path w="71" h="155">
                  <a:moveTo>
                    <a:pt x="0" y="0"/>
                  </a:moveTo>
                  <a:lnTo>
                    <a:pt x="71" y="139"/>
                  </a:lnTo>
                  <a:lnTo>
                    <a:pt x="32" y="117"/>
                  </a:lnTo>
                  <a:lnTo>
                    <a:pt x="11" y="1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D1"/>
            </a:solidFill>
            <a:ln w="0">
              <a:solidFill>
                <a:srgbClr val="0000D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36" name="Line 236"/>
            <p:cNvSpPr>
              <a:spLocks noChangeShapeType="1"/>
            </p:cNvSpPr>
            <p:nvPr/>
          </p:nvSpPr>
          <p:spPr bwMode="auto">
            <a:xfrm flipH="1" flipV="1">
              <a:off x="5076825" y="2746375"/>
              <a:ext cx="112713" cy="220663"/>
            </a:xfrm>
            <a:prstGeom prst="line">
              <a:avLst/>
            </a:prstGeom>
            <a:noFill/>
            <a:ln w="10">
              <a:solidFill>
                <a:srgbClr val="0000D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37" name="Line 237"/>
            <p:cNvSpPr>
              <a:spLocks noChangeShapeType="1"/>
            </p:cNvSpPr>
            <p:nvPr/>
          </p:nvSpPr>
          <p:spPr bwMode="auto">
            <a:xfrm>
              <a:off x="5076825" y="2746375"/>
              <a:ext cx="17463" cy="246063"/>
            </a:xfrm>
            <a:prstGeom prst="line">
              <a:avLst/>
            </a:prstGeom>
            <a:noFill/>
            <a:ln w="10">
              <a:solidFill>
                <a:srgbClr val="0000D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38" name="Line 238"/>
            <p:cNvSpPr>
              <a:spLocks noChangeShapeType="1"/>
            </p:cNvSpPr>
            <p:nvPr/>
          </p:nvSpPr>
          <p:spPr bwMode="auto">
            <a:xfrm flipV="1">
              <a:off x="5094288" y="2932113"/>
              <a:ext cx="33338" cy="60325"/>
            </a:xfrm>
            <a:prstGeom prst="line">
              <a:avLst/>
            </a:prstGeom>
            <a:noFill/>
            <a:ln w="10">
              <a:solidFill>
                <a:srgbClr val="0000D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39" name="Line 239"/>
            <p:cNvSpPr>
              <a:spLocks noChangeShapeType="1"/>
            </p:cNvSpPr>
            <p:nvPr/>
          </p:nvSpPr>
          <p:spPr bwMode="auto">
            <a:xfrm>
              <a:off x="5127625" y="2932113"/>
              <a:ext cx="61913" cy="34925"/>
            </a:xfrm>
            <a:prstGeom prst="line">
              <a:avLst/>
            </a:prstGeom>
            <a:noFill/>
            <a:ln w="10">
              <a:solidFill>
                <a:srgbClr val="0000D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40" name="Freeform 240"/>
            <p:cNvSpPr>
              <a:spLocks noEditPoints="1"/>
            </p:cNvSpPr>
            <p:nvPr/>
          </p:nvSpPr>
          <p:spPr bwMode="auto">
            <a:xfrm>
              <a:off x="3702050" y="3346450"/>
              <a:ext cx="1477963" cy="146050"/>
            </a:xfrm>
            <a:custGeom>
              <a:avLst/>
              <a:gdLst/>
              <a:ahLst/>
              <a:cxnLst>
                <a:cxn ang="0">
                  <a:pos x="122" y="70"/>
                </a:cxn>
                <a:cxn ang="0">
                  <a:pos x="923" y="27"/>
                </a:cxn>
                <a:cxn ang="0">
                  <a:pos x="124" y="18"/>
                </a:cxn>
                <a:cxn ang="0">
                  <a:pos x="134" y="8"/>
                </a:cxn>
                <a:cxn ang="0">
                  <a:pos x="183" y="5"/>
                </a:cxn>
                <a:cxn ang="0">
                  <a:pos x="202" y="34"/>
                </a:cxn>
                <a:cxn ang="0">
                  <a:pos x="211" y="65"/>
                </a:cxn>
                <a:cxn ang="0">
                  <a:pos x="257" y="71"/>
                </a:cxn>
                <a:cxn ang="0">
                  <a:pos x="274" y="22"/>
                </a:cxn>
                <a:cxn ang="0">
                  <a:pos x="341" y="9"/>
                </a:cxn>
                <a:cxn ang="0">
                  <a:pos x="357" y="37"/>
                </a:cxn>
                <a:cxn ang="0">
                  <a:pos x="399" y="76"/>
                </a:cxn>
                <a:cxn ang="0">
                  <a:pos x="427" y="21"/>
                </a:cxn>
                <a:cxn ang="0">
                  <a:pos x="456" y="1"/>
                </a:cxn>
                <a:cxn ang="0">
                  <a:pos x="493" y="9"/>
                </a:cxn>
                <a:cxn ang="0">
                  <a:pos x="514" y="57"/>
                </a:cxn>
                <a:cxn ang="0">
                  <a:pos x="530" y="76"/>
                </a:cxn>
                <a:cxn ang="0">
                  <a:pos x="571" y="57"/>
                </a:cxn>
                <a:cxn ang="0">
                  <a:pos x="578" y="25"/>
                </a:cxn>
                <a:cxn ang="0">
                  <a:pos x="608" y="1"/>
                </a:cxn>
                <a:cxn ang="0">
                  <a:pos x="657" y="24"/>
                </a:cxn>
                <a:cxn ang="0">
                  <a:pos x="682" y="73"/>
                </a:cxn>
                <a:cxn ang="0">
                  <a:pos x="724" y="57"/>
                </a:cxn>
                <a:cxn ang="0">
                  <a:pos x="730" y="30"/>
                </a:cxn>
                <a:cxn ang="0">
                  <a:pos x="761" y="3"/>
                </a:cxn>
                <a:cxn ang="0">
                  <a:pos x="800" y="10"/>
                </a:cxn>
                <a:cxn ang="0">
                  <a:pos x="816" y="39"/>
                </a:cxn>
                <a:cxn ang="0">
                  <a:pos x="835" y="76"/>
                </a:cxn>
                <a:cxn ang="0">
                  <a:pos x="889" y="52"/>
                </a:cxn>
                <a:cxn ang="0">
                  <a:pos x="921" y="3"/>
                </a:cxn>
                <a:cxn ang="0">
                  <a:pos x="914" y="40"/>
                </a:cxn>
                <a:cxn ang="0">
                  <a:pos x="869" y="88"/>
                </a:cxn>
                <a:cxn ang="0">
                  <a:pos x="819" y="82"/>
                </a:cxn>
                <a:cxn ang="0">
                  <a:pos x="803" y="50"/>
                </a:cxn>
                <a:cxn ang="0">
                  <a:pos x="765" y="16"/>
                </a:cxn>
                <a:cxn ang="0">
                  <a:pos x="740" y="46"/>
                </a:cxn>
                <a:cxn ang="0">
                  <a:pos x="707" y="89"/>
                </a:cxn>
                <a:cxn ang="0">
                  <a:pos x="661" y="76"/>
                </a:cxn>
                <a:cxn ang="0">
                  <a:pos x="642" y="25"/>
                </a:cxn>
                <a:cxn ang="0">
                  <a:pos x="589" y="32"/>
                </a:cxn>
                <a:cxn ang="0">
                  <a:pos x="582" y="70"/>
                </a:cxn>
                <a:cxn ang="0">
                  <a:pos x="542" y="92"/>
                </a:cxn>
                <a:cxn ang="0">
                  <a:pos x="503" y="67"/>
                </a:cxn>
                <a:cxn ang="0">
                  <a:pos x="466" y="15"/>
                </a:cxn>
                <a:cxn ang="0">
                  <a:pos x="432" y="60"/>
                </a:cxn>
                <a:cxn ang="0">
                  <a:pos x="400" y="91"/>
                </a:cxn>
                <a:cxn ang="0">
                  <a:pos x="347" y="61"/>
                </a:cxn>
                <a:cxn ang="0">
                  <a:pos x="320" y="15"/>
                </a:cxn>
                <a:cxn ang="0">
                  <a:pos x="278" y="61"/>
                </a:cxn>
                <a:cxn ang="0">
                  <a:pos x="248" y="91"/>
                </a:cxn>
                <a:cxn ang="0">
                  <a:pos x="199" y="70"/>
                </a:cxn>
                <a:cxn ang="0">
                  <a:pos x="189" y="36"/>
                </a:cxn>
                <a:cxn ang="0">
                  <a:pos x="137" y="26"/>
                </a:cxn>
                <a:cxn ang="0">
                  <a:pos x="121" y="71"/>
                </a:cxn>
                <a:cxn ang="0">
                  <a:pos x="96" y="91"/>
                </a:cxn>
                <a:cxn ang="0">
                  <a:pos x="45" y="76"/>
                </a:cxn>
                <a:cxn ang="0">
                  <a:pos x="3" y="16"/>
                </a:cxn>
                <a:cxn ang="0">
                  <a:pos x="48" y="58"/>
                </a:cxn>
                <a:cxn ang="0">
                  <a:pos x="97" y="73"/>
                </a:cxn>
                <a:cxn ang="0">
                  <a:pos x="116" y="39"/>
                </a:cxn>
                <a:cxn ang="0">
                  <a:pos x="138" y="5"/>
                </a:cxn>
              </a:cxnLst>
              <a:rect l="0" t="0" r="r" b="b"/>
              <a:pathLst>
                <a:path w="931" h="92">
                  <a:moveTo>
                    <a:pt x="429" y="70"/>
                  </a:moveTo>
                  <a:lnTo>
                    <a:pt x="427" y="72"/>
                  </a:lnTo>
                  <a:lnTo>
                    <a:pt x="427" y="71"/>
                  </a:lnTo>
                  <a:lnTo>
                    <a:pt x="429" y="70"/>
                  </a:lnTo>
                  <a:close/>
                  <a:moveTo>
                    <a:pt x="275" y="70"/>
                  </a:moveTo>
                  <a:lnTo>
                    <a:pt x="274" y="72"/>
                  </a:lnTo>
                  <a:lnTo>
                    <a:pt x="274" y="71"/>
                  </a:lnTo>
                  <a:lnTo>
                    <a:pt x="275" y="70"/>
                  </a:lnTo>
                  <a:close/>
                  <a:moveTo>
                    <a:pt x="122" y="70"/>
                  </a:moveTo>
                  <a:lnTo>
                    <a:pt x="121" y="72"/>
                  </a:lnTo>
                  <a:lnTo>
                    <a:pt x="121" y="71"/>
                  </a:lnTo>
                  <a:lnTo>
                    <a:pt x="122" y="70"/>
                  </a:lnTo>
                  <a:close/>
                  <a:moveTo>
                    <a:pt x="906" y="26"/>
                  </a:moveTo>
                  <a:lnTo>
                    <a:pt x="906" y="27"/>
                  </a:lnTo>
                  <a:lnTo>
                    <a:pt x="905" y="29"/>
                  </a:lnTo>
                  <a:lnTo>
                    <a:pt x="906" y="26"/>
                  </a:lnTo>
                  <a:close/>
                  <a:moveTo>
                    <a:pt x="924" y="25"/>
                  </a:moveTo>
                  <a:lnTo>
                    <a:pt x="923" y="27"/>
                  </a:lnTo>
                  <a:lnTo>
                    <a:pt x="923" y="26"/>
                  </a:lnTo>
                  <a:lnTo>
                    <a:pt x="924" y="25"/>
                  </a:lnTo>
                  <a:close/>
                  <a:moveTo>
                    <a:pt x="431" y="16"/>
                  </a:moveTo>
                  <a:lnTo>
                    <a:pt x="431" y="18"/>
                  </a:lnTo>
                  <a:lnTo>
                    <a:pt x="430" y="18"/>
                  </a:lnTo>
                  <a:lnTo>
                    <a:pt x="431" y="16"/>
                  </a:lnTo>
                  <a:close/>
                  <a:moveTo>
                    <a:pt x="126" y="16"/>
                  </a:moveTo>
                  <a:lnTo>
                    <a:pt x="126" y="18"/>
                  </a:lnTo>
                  <a:lnTo>
                    <a:pt x="124" y="18"/>
                  </a:lnTo>
                  <a:lnTo>
                    <a:pt x="126" y="16"/>
                  </a:lnTo>
                  <a:close/>
                  <a:moveTo>
                    <a:pt x="744" y="9"/>
                  </a:moveTo>
                  <a:lnTo>
                    <a:pt x="744" y="10"/>
                  </a:lnTo>
                  <a:lnTo>
                    <a:pt x="743" y="10"/>
                  </a:lnTo>
                  <a:lnTo>
                    <a:pt x="744" y="9"/>
                  </a:lnTo>
                  <a:close/>
                  <a:moveTo>
                    <a:pt x="440" y="8"/>
                  </a:moveTo>
                  <a:lnTo>
                    <a:pt x="437" y="10"/>
                  </a:lnTo>
                  <a:lnTo>
                    <a:pt x="440" y="8"/>
                  </a:lnTo>
                  <a:close/>
                  <a:moveTo>
                    <a:pt x="134" y="8"/>
                  </a:moveTo>
                  <a:lnTo>
                    <a:pt x="132" y="10"/>
                  </a:lnTo>
                  <a:lnTo>
                    <a:pt x="134" y="8"/>
                  </a:lnTo>
                  <a:close/>
                  <a:moveTo>
                    <a:pt x="158" y="0"/>
                  </a:moveTo>
                  <a:lnTo>
                    <a:pt x="160" y="0"/>
                  </a:lnTo>
                  <a:lnTo>
                    <a:pt x="170" y="1"/>
                  </a:lnTo>
                  <a:lnTo>
                    <a:pt x="168" y="1"/>
                  </a:lnTo>
                  <a:lnTo>
                    <a:pt x="171" y="3"/>
                  </a:lnTo>
                  <a:lnTo>
                    <a:pt x="180" y="5"/>
                  </a:lnTo>
                  <a:lnTo>
                    <a:pt x="183" y="5"/>
                  </a:lnTo>
                  <a:lnTo>
                    <a:pt x="189" y="10"/>
                  </a:lnTo>
                  <a:lnTo>
                    <a:pt x="185" y="8"/>
                  </a:lnTo>
                  <a:lnTo>
                    <a:pt x="195" y="18"/>
                  </a:lnTo>
                  <a:lnTo>
                    <a:pt x="195" y="16"/>
                  </a:lnTo>
                  <a:lnTo>
                    <a:pt x="199" y="22"/>
                  </a:lnTo>
                  <a:lnTo>
                    <a:pt x="197" y="21"/>
                  </a:lnTo>
                  <a:lnTo>
                    <a:pt x="199" y="25"/>
                  </a:lnTo>
                  <a:lnTo>
                    <a:pt x="201" y="31"/>
                  </a:lnTo>
                  <a:lnTo>
                    <a:pt x="202" y="34"/>
                  </a:lnTo>
                  <a:lnTo>
                    <a:pt x="202" y="32"/>
                  </a:lnTo>
                  <a:lnTo>
                    <a:pt x="204" y="39"/>
                  </a:lnTo>
                  <a:lnTo>
                    <a:pt x="202" y="39"/>
                  </a:lnTo>
                  <a:lnTo>
                    <a:pt x="205" y="44"/>
                  </a:lnTo>
                  <a:lnTo>
                    <a:pt x="206" y="47"/>
                  </a:lnTo>
                  <a:lnTo>
                    <a:pt x="206" y="50"/>
                  </a:lnTo>
                  <a:lnTo>
                    <a:pt x="208" y="57"/>
                  </a:lnTo>
                  <a:lnTo>
                    <a:pt x="207" y="57"/>
                  </a:lnTo>
                  <a:lnTo>
                    <a:pt x="211" y="65"/>
                  </a:lnTo>
                  <a:lnTo>
                    <a:pt x="223" y="74"/>
                  </a:lnTo>
                  <a:lnTo>
                    <a:pt x="228" y="77"/>
                  </a:lnTo>
                  <a:lnTo>
                    <a:pt x="228" y="76"/>
                  </a:lnTo>
                  <a:lnTo>
                    <a:pt x="237" y="77"/>
                  </a:lnTo>
                  <a:lnTo>
                    <a:pt x="246" y="76"/>
                  </a:lnTo>
                  <a:lnTo>
                    <a:pt x="246" y="77"/>
                  </a:lnTo>
                  <a:lnTo>
                    <a:pt x="251" y="74"/>
                  </a:lnTo>
                  <a:lnTo>
                    <a:pt x="257" y="70"/>
                  </a:lnTo>
                  <a:lnTo>
                    <a:pt x="257" y="71"/>
                  </a:lnTo>
                  <a:lnTo>
                    <a:pt x="260" y="67"/>
                  </a:lnTo>
                  <a:lnTo>
                    <a:pt x="260" y="66"/>
                  </a:lnTo>
                  <a:lnTo>
                    <a:pt x="265" y="56"/>
                  </a:lnTo>
                  <a:lnTo>
                    <a:pt x="270" y="32"/>
                  </a:lnTo>
                  <a:lnTo>
                    <a:pt x="269" y="34"/>
                  </a:lnTo>
                  <a:lnTo>
                    <a:pt x="270" y="31"/>
                  </a:lnTo>
                  <a:lnTo>
                    <a:pt x="273" y="25"/>
                  </a:lnTo>
                  <a:lnTo>
                    <a:pt x="274" y="21"/>
                  </a:lnTo>
                  <a:lnTo>
                    <a:pt x="274" y="22"/>
                  </a:lnTo>
                  <a:lnTo>
                    <a:pt x="278" y="16"/>
                  </a:lnTo>
                  <a:lnTo>
                    <a:pt x="283" y="10"/>
                  </a:lnTo>
                  <a:lnTo>
                    <a:pt x="283" y="9"/>
                  </a:lnTo>
                  <a:lnTo>
                    <a:pt x="285" y="9"/>
                  </a:lnTo>
                  <a:lnTo>
                    <a:pt x="300" y="1"/>
                  </a:lnTo>
                  <a:lnTo>
                    <a:pt x="301" y="0"/>
                  </a:lnTo>
                  <a:lnTo>
                    <a:pt x="325" y="0"/>
                  </a:lnTo>
                  <a:lnTo>
                    <a:pt x="326" y="1"/>
                  </a:lnTo>
                  <a:lnTo>
                    <a:pt x="341" y="9"/>
                  </a:lnTo>
                  <a:lnTo>
                    <a:pt x="342" y="9"/>
                  </a:lnTo>
                  <a:lnTo>
                    <a:pt x="342" y="10"/>
                  </a:lnTo>
                  <a:lnTo>
                    <a:pt x="347" y="16"/>
                  </a:lnTo>
                  <a:lnTo>
                    <a:pt x="351" y="21"/>
                  </a:lnTo>
                  <a:lnTo>
                    <a:pt x="352" y="24"/>
                  </a:lnTo>
                  <a:lnTo>
                    <a:pt x="354" y="30"/>
                  </a:lnTo>
                  <a:lnTo>
                    <a:pt x="356" y="32"/>
                  </a:lnTo>
                  <a:lnTo>
                    <a:pt x="356" y="31"/>
                  </a:lnTo>
                  <a:lnTo>
                    <a:pt x="357" y="37"/>
                  </a:lnTo>
                  <a:lnTo>
                    <a:pt x="358" y="45"/>
                  </a:lnTo>
                  <a:lnTo>
                    <a:pt x="361" y="57"/>
                  </a:lnTo>
                  <a:lnTo>
                    <a:pt x="359" y="57"/>
                  </a:lnTo>
                  <a:lnTo>
                    <a:pt x="361" y="61"/>
                  </a:lnTo>
                  <a:lnTo>
                    <a:pt x="364" y="65"/>
                  </a:lnTo>
                  <a:lnTo>
                    <a:pt x="368" y="70"/>
                  </a:lnTo>
                  <a:lnTo>
                    <a:pt x="380" y="76"/>
                  </a:lnTo>
                  <a:lnTo>
                    <a:pt x="389" y="77"/>
                  </a:lnTo>
                  <a:lnTo>
                    <a:pt x="399" y="76"/>
                  </a:lnTo>
                  <a:lnTo>
                    <a:pt x="411" y="70"/>
                  </a:lnTo>
                  <a:lnTo>
                    <a:pt x="414" y="67"/>
                  </a:lnTo>
                  <a:lnTo>
                    <a:pt x="414" y="66"/>
                  </a:lnTo>
                  <a:lnTo>
                    <a:pt x="419" y="56"/>
                  </a:lnTo>
                  <a:lnTo>
                    <a:pt x="424" y="32"/>
                  </a:lnTo>
                  <a:lnTo>
                    <a:pt x="422" y="34"/>
                  </a:lnTo>
                  <a:lnTo>
                    <a:pt x="424" y="31"/>
                  </a:lnTo>
                  <a:lnTo>
                    <a:pt x="426" y="25"/>
                  </a:lnTo>
                  <a:lnTo>
                    <a:pt x="427" y="21"/>
                  </a:lnTo>
                  <a:lnTo>
                    <a:pt x="427" y="22"/>
                  </a:lnTo>
                  <a:lnTo>
                    <a:pt x="431" y="18"/>
                  </a:lnTo>
                  <a:lnTo>
                    <a:pt x="437" y="11"/>
                  </a:lnTo>
                  <a:lnTo>
                    <a:pt x="438" y="9"/>
                  </a:lnTo>
                  <a:lnTo>
                    <a:pt x="443" y="5"/>
                  </a:lnTo>
                  <a:lnTo>
                    <a:pt x="446" y="5"/>
                  </a:lnTo>
                  <a:lnTo>
                    <a:pt x="455" y="3"/>
                  </a:lnTo>
                  <a:lnTo>
                    <a:pt x="457" y="1"/>
                  </a:lnTo>
                  <a:lnTo>
                    <a:pt x="456" y="1"/>
                  </a:lnTo>
                  <a:lnTo>
                    <a:pt x="466" y="0"/>
                  </a:lnTo>
                  <a:lnTo>
                    <a:pt x="467" y="0"/>
                  </a:lnTo>
                  <a:lnTo>
                    <a:pt x="476" y="1"/>
                  </a:lnTo>
                  <a:lnTo>
                    <a:pt x="473" y="1"/>
                  </a:lnTo>
                  <a:lnTo>
                    <a:pt x="477" y="3"/>
                  </a:lnTo>
                  <a:lnTo>
                    <a:pt x="485" y="5"/>
                  </a:lnTo>
                  <a:lnTo>
                    <a:pt x="488" y="5"/>
                  </a:lnTo>
                  <a:lnTo>
                    <a:pt x="495" y="10"/>
                  </a:lnTo>
                  <a:lnTo>
                    <a:pt x="493" y="9"/>
                  </a:lnTo>
                  <a:lnTo>
                    <a:pt x="502" y="18"/>
                  </a:lnTo>
                  <a:lnTo>
                    <a:pt x="502" y="16"/>
                  </a:lnTo>
                  <a:lnTo>
                    <a:pt x="505" y="22"/>
                  </a:lnTo>
                  <a:lnTo>
                    <a:pt x="504" y="21"/>
                  </a:lnTo>
                  <a:lnTo>
                    <a:pt x="505" y="25"/>
                  </a:lnTo>
                  <a:lnTo>
                    <a:pt x="508" y="31"/>
                  </a:lnTo>
                  <a:lnTo>
                    <a:pt x="509" y="34"/>
                  </a:lnTo>
                  <a:lnTo>
                    <a:pt x="509" y="32"/>
                  </a:lnTo>
                  <a:lnTo>
                    <a:pt x="514" y="57"/>
                  </a:lnTo>
                  <a:lnTo>
                    <a:pt x="513" y="57"/>
                  </a:lnTo>
                  <a:lnTo>
                    <a:pt x="514" y="60"/>
                  </a:lnTo>
                  <a:lnTo>
                    <a:pt x="515" y="60"/>
                  </a:lnTo>
                  <a:lnTo>
                    <a:pt x="519" y="66"/>
                  </a:lnTo>
                  <a:lnTo>
                    <a:pt x="518" y="66"/>
                  </a:lnTo>
                  <a:lnTo>
                    <a:pt x="523" y="71"/>
                  </a:lnTo>
                  <a:lnTo>
                    <a:pt x="523" y="70"/>
                  </a:lnTo>
                  <a:lnTo>
                    <a:pt x="530" y="74"/>
                  </a:lnTo>
                  <a:lnTo>
                    <a:pt x="530" y="76"/>
                  </a:lnTo>
                  <a:lnTo>
                    <a:pt x="534" y="77"/>
                  </a:lnTo>
                  <a:lnTo>
                    <a:pt x="534" y="76"/>
                  </a:lnTo>
                  <a:lnTo>
                    <a:pt x="542" y="77"/>
                  </a:lnTo>
                  <a:lnTo>
                    <a:pt x="550" y="76"/>
                  </a:lnTo>
                  <a:lnTo>
                    <a:pt x="550" y="77"/>
                  </a:lnTo>
                  <a:lnTo>
                    <a:pt x="556" y="74"/>
                  </a:lnTo>
                  <a:lnTo>
                    <a:pt x="567" y="66"/>
                  </a:lnTo>
                  <a:lnTo>
                    <a:pt x="570" y="61"/>
                  </a:lnTo>
                  <a:lnTo>
                    <a:pt x="571" y="57"/>
                  </a:lnTo>
                  <a:lnTo>
                    <a:pt x="570" y="58"/>
                  </a:lnTo>
                  <a:lnTo>
                    <a:pt x="571" y="56"/>
                  </a:lnTo>
                  <a:lnTo>
                    <a:pt x="572" y="52"/>
                  </a:lnTo>
                  <a:lnTo>
                    <a:pt x="572" y="48"/>
                  </a:lnTo>
                  <a:lnTo>
                    <a:pt x="573" y="45"/>
                  </a:lnTo>
                  <a:lnTo>
                    <a:pt x="576" y="32"/>
                  </a:lnTo>
                  <a:lnTo>
                    <a:pt x="574" y="34"/>
                  </a:lnTo>
                  <a:lnTo>
                    <a:pt x="576" y="31"/>
                  </a:lnTo>
                  <a:lnTo>
                    <a:pt x="578" y="25"/>
                  </a:lnTo>
                  <a:lnTo>
                    <a:pt x="579" y="21"/>
                  </a:lnTo>
                  <a:lnTo>
                    <a:pt x="579" y="22"/>
                  </a:lnTo>
                  <a:lnTo>
                    <a:pt x="583" y="16"/>
                  </a:lnTo>
                  <a:lnTo>
                    <a:pt x="588" y="10"/>
                  </a:lnTo>
                  <a:lnTo>
                    <a:pt x="588" y="9"/>
                  </a:lnTo>
                  <a:lnTo>
                    <a:pt x="591" y="9"/>
                  </a:lnTo>
                  <a:lnTo>
                    <a:pt x="598" y="5"/>
                  </a:lnTo>
                  <a:lnTo>
                    <a:pt x="605" y="3"/>
                  </a:lnTo>
                  <a:lnTo>
                    <a:pt x="608" y="1"/>
                  </a:lnTo>
                  <a:lnTo>
                    <a:pt x="618" y="0"/>
                  </a:lnTo>
                  <a:lnTo>
                    <a:pt x="630" y="0"/>
                  </a:lnTo>
                  <a:lnTo>
                    <a:pt x="631" y="1"/>
                  </a:lnTo>
                  <a:lnTo>
                    <a:pt x="646" y="9"/>
                  </a:lnTo>
                  <a:lnTo>
                    <a:pt x="654" y="16"/>
                  </a:lnTo>
                  <a:lnTo>
                    <a:pt x="654" y="15"/>
                  </a:lnTo>
                  <a:lnTo>
                    <a:pt x="657" y="21"/>
                  </a:lnTo>
                  <a:lnTo>
                    <a:pt x="656" y="20"/>
                  </a:lnTo>
                  <a:lnTo>
                    <a:pt x="657" y="24"/>
                  </a:lnTo>
                  <a:lnTo>
                    <a:pt x="660" y="30"/>
                  </a:lnTo>
                  <a:lnTo>
                    <a:pt x="661" y="32"/>
                  </a:lnTo>
                  <a:lnTo>
                    <a:pt x="661" y="31"/>
                  </a:lnTo>
                  <a:lnTo>
                    <a:pt x="666" y="56"/>
                  </a:lnTo>
                  <a:lnTo>
                    <a:pt x="665" y="56"/>
                  </a:lnTo>
                  <a:lnTo>
                    <a:pt x="666" y="58"/>
                  </a:lnTo>
                  <a:lnTo>
                    <a:pt x="667" y="58"/>
                  </a:lnTo>
                  <a:lnTo>
                    <a:pt x="671" y="65"/>
                  </a:lnTo>
                  <a:lnTo>
                    <a:pt x="682" y="73"/>
                  </a:lnTo>
                  <a:lnTo>
                    <a:pt x="687" y="76"/>
                  </a:lnTo>
                  <a:lnTo>
                    <a:pt x="687" y="74"/>
                  </a:lnTo>
                  <a:lnTo>
                    <a:pt x="696" y="76"/>
                  </a:lnTo>
                  <a:lnTo>
                    <a:pt x="703" y="74"/>
                  </a:lnTo>
                  <a:lnTo>
                    <a:pt x="703" y="76"/>
                  </a:lnTo>
                  <a:lnTo>
                    <a:pt x="709" y="73"/>
                  </a:lnTo>
                  <a:lnTo>
                    <a:pt x="720" y="65"/>
                  </a:lnTo>
                  <a:lnTo>
                    <a:pt x="723" y="61"/>
                  </a:lnTo>
                  <a:lnTo>
                    <a:pt x="724" y="57"/>
                  </a:lnTo>
                  <a:lnTo>
                    <a:pt x="723" y="58"/>
                  </a:lnTo>
                  <a:lnTo>
                    <a:pt x="724" y="56"/>
                  </a:lnTo>
                  <a:lnTo>
                    <a:pt x="725" y="52"/>
                  </a:lnTo>
                  <a:lnTo>
                    <a:pt x="725" y="47"/>
                  </a:lnTo>
                  <a:lnTo>
                    <a:pt x="727" y="44"/>
                  </a:lnTo>
                  <a:lnTo>
                    <a:pt x="728" y="37"/>
                  </a:lnTo>
                  <a:lnTo>
                    <a:pt x="727" y="39"/>
                  </a:lnTo>
                  <a:lnTo>
                    <a:pt x="728" y="36"/>
                  </a:lnTo>
                  <a:lnTo>
                    <a:pt x="730" y="30"/>
                  </a:lnTo>
                  <a:lnTo>
                    <a:pt x="731" y="29"/>
                  </a:lnTo>
                  <a:lnTo>
                    <a:pt x="733" y="25"/>
                  </a:lnTo>
                  <a:lnTo>
                    <a:pt x="735" y="19"/>
                  </a:lnTo>
                  <a:lnTo>
                    <a:pt x="736" y="16"/>
                  </a:lnTo>
                  <a:lnTo>
                    <a:pt x="738" y="16"/>
                  </a:lnTo>
                  <a:lnTo>
                    <a:pt x="744" y="10"/>
                  </a:lnTo>
                  <a:lnTo>
                    <a:pt x="750" y="5"/>
                  </a:lnTo>
                  <a:lnTo>
                    <a:pt x="753" y="5"/>
                  </a:lnTo>
                  <a:lnTo>
                    <a:pt x="761" y="3"/>
                  </a:lnTo>
                  <a:lnTo>
                    <a:pt x="765" y="1"/>
                  </a:lnTo>
                  <a:lnTo>
                    <a:pt x="761" y="1"/>
                  </a:lnTo>
                  <a:lnTo>
                    <a:pt x="770" y="0"/>
                  </a:lnTo>
                  <a:lnTo>
                    <a:pt x="772" y="0"/>
                  </a:lnTo>
                  <a:lnTo>
                    <a:pt x="782" y="1"/>
                  </a:lnTo>
                  <a:lnTo>
                    <a:pt x="783" y="1"/>
                  </a:lnTo>
                  <a:lnTo>
                    <a:pt x="785" y="3"/>
                  </a:lnTo>
                  <a:lnTo>
                    <a:pt x="793" y="6"/>
                  </a:lnTo>
                  <a:lnTo>
                    <a:pt x="800" y="10"/>
                  </a:lnTo>
                  <a:lnTo>
                    <a:pt x="807" y="18"/>
                  </a:lnTo>
                  <a:lnTo>
                    <a:pt x="807" y="16"/>
                  </a:lnTo>
                  <a:lnTo>
                    <a:pt x="811" y="22"/>
                  </a:lnTo>
                  <a:lnTo>
                    <a:pt x="809" y="21"/>
                  </a:lnTo>
                  <a:lnTo>
                    <a:pt x="811" y="25"/>
                  </a:lnTo>
                  <a:lnTo>
                    <a:pt x="813" y="31"/>
                  </a:lnTo>
                  <a:lnTo>
                    <a:pt x="814" y="34"/>
                  </a:lnTo>
                  <a:lnTo>
                    <a:pt x="814" y="32"/>
                  </a:lnTo>
                  <a:lnTo>
                    <a:pt x="816" y="39"/>
                  </a:lnTo>
                  <a:lnTo>
                    <a:pt x="817" y="46"/>
                  </a:lnTo>
                  <a:lnTo>
                    <a:pt x="818" y="51"/>
                  </a:lnTo>
                  <a:lnTo>
                    <a:pt x="819" y="58"/>
                  </a:lnTo>
                  <a:lnTo>
                    <a:pt x="818" y="58"/>
                  </a:lnTo>
                  <a:lnTo>
                    <a:pt x="819" y="62"/>
                  </a:lnTo>
                  <a:lnTo>
                    <a:pt x="828" y="71"/>
                  </a:lnTo>
                  <a:lnTo>
                    <a:pt x="828" y="70"/>
                  </a:lnTo>
                  <a:lnTo>
                    <a:pt x="835" y="74"/>
                  </a:lnTo>
                  <a:lnTo>
                    <a:pt x="835" y="76"/>
                  </a:lnTo>
                  <a:lnTo>
                    <a:pt x="839" y="77"/>
                  </a:lnTo>
                  <a:lnTo>
                    <a:pt x="839" y="76"/>
                  </a:lnTo>
                  <a:lnTo>
                    <a:pt x="848" y="77"/>
                  </a:lnTo>
                  <a:lnTo>
                    <a:pt x="858" y="76"/>
                  </a:lnTo>
                  <a:lnTo>
                    <a:pt x="858" y="77"/>
                  </a:lnTo>
                  <a:lnTo>
                    <a:pt x="863" y="74"/>
                  </a:lnTo>
                  <a:lnTo>
                    <a:pt x="877" y="65"/>
                  </a:lnTo>
                  <a:lnTo>
                    <a:pt x="884" y="60"/>
                  </a:lnTo>
                  <a:lnTo>
                    <a:pt x="889" y="52"/>
                  </a:lnTo>
                  <a:lnTo>
                    <a:pt x="895" y="44"/>
                  </a:lnTo>
                  <a:lnTo>
                    <a:pt x="901" y="36"/>
                  </a:lnTo>
                  <a:lnTo>
                    <a:pt x="905" y="30"/>
                  </a:lnTo>
                  <a:lnTo>
                    <a:pt x="906" y="27"/>
                  </a:lnTo>
                  <a:lnTo>
                    <a:pt x="910" y="21"/>
                  </a:lnTo>
                  <a:lnTo>
                    <a:pt x="916" y="9"/>
                  </a:lnTo>
                  <a:lnTo>
                    <a:pt x="916" y="6"/>
                  </a:lnTo>
                  <a:lnTo>
                    <a:pt x="919" y="4"/>
                  </a:lnTo>
                  <a:lnTo>
                    <a:pt x="921" y="3"/>
                  </a:lnTo>
                  <a:lnTo>
                    <a:pt x="926" y="9"/>
                  </a:lnTo>
                  <a:lnTo>
                    <a:pt x="931" y="9"/>
                  </a:lnTo>
                  <a:lnTo>
                    <a:pt x="931" y="13"/>
                  </a:lnTo>
                  <a:lnTo>
                    <a:pt x="926" y="20"/>
                  </a:lnTo>
                  <a:lnTo>
                    <a:pt x="924" y="22"/>
                  </a:lnTo>
                  <a:lnTo>
                    <a:pt x="923" y="26"/>
                  </a:lnTo>
                  <a:lnTo>
                    <a:pt x="921" y="31"/>
                  </a:lnTo>
                  <a:lnTo>
                    <a:pt x="922" y="29"/>
                  </a:lnTo>
                  <a:lnTo>
                    <a:pt x="914" y="40"/>
                  </a:lnTo>
                  <a:lnTo>
                    <a:pt x="912" y="45"/>
                  </a:lnTo>
                  <a:lnTo>
                    <a:pt x="910" y="47"/>
                  </a:lnTo>
                  <a:lnTo>
                    <a:pt x="911" y="47"/>
                  </a:lnTo>
                  <a:lnTo>
                    <a:pt x="905" y="55"/>
                  </a:lnTo>
                  <a:lnTo>
                    <a:pt x="898" y="63"/>
                  </a:lnTo>
                  <a:lnTo>
                    <a:pt x="893" y="71"/>
                  </a:lnTo>
                  <a:lnTo>
                    <a:pt x="886" y="77"/>
                  </a:lnTo>
                  <a:lnTo>
                    <a:pt x="871" y="87"/>
                  </a:lnTo>
                  <a:lnTo>
                    <a:pt x="869" y="88"/>
                  </a:lnTo>
                  <a:lnTo>
                    <a:pt x="860" y="91"/>
                  </a:lnTo>
                  <a:lnTo>
                    <a:pt x="859" y="91"/>
                  </a:lnTo>
                  <a:lnTo>
                    <a:pt x="849" y="92"/>
                  </a:lnTo>
                  <a:lnTo>
                    <a:pt x="848" y="92"/>
                  </a:lnTo>
                  <a:lnTo>
                    <a:pt x="838" y="91"/>
                  </a:lnTo>
                  <a:lnTo>
                    <a:pt x="835" y="91"/>
                  </a:lnTo>
                  <a:lnTo>
                    <a:pt x="828" y="88"/>
                  </a:lnTo>
                  <a:lnTo>
                    <a:pt x="827" y="87"/>
                  </a:lnTo>
                  <a:lnTo>
                    <a:pt x="819" y="82"/>
                  </a:lnTo>
                  <a:lnTo>
                    <a:pt x="812" y="74"/>
                  </a:lnTo>
                  <a:lnTo>
                    <a:pt x="813" y="77"/>
                  </a:lnTo>
                  <a:lnTo>
                    <a:pt x="809" y="72"/>
                  </a:lnTo>
                  <a:lnTo>
                    <a:pt x="808" y="68"/>
                  </a:lnTo>
                  <a:lnTo>
                    <a:pt x="806" y="62"/>
                  </a:lnTo>
                  <a:lnTo>
                    <a:pt x="804" y="61"/>
                  </a:lnTo>
                  <a:lnTo>
                    <a:pt x="806" y="61"/>
                  </a:lnTo>
                  <a:lnTo>
                    <a:pt x="804" y="55"/>
                  </a:lnTo>
                  <a:lnTo>
                    <a:pt x="803" y="50"/>
                  </a:lnTo>
                  <a:lnTo>
                    <a:pt x="803" y="48"/>
                  </a:lnTo>
                  <a:lnTo>
                    <a:pt x="802" y="41"/>
                  </a:lnTo>
                  <a:lnTo>
                    <a:pt x="801" y="36"/>
                  </a:lnTo>
                  <a:lnTo>
                    <a:pt x="796" y="26"/>
                  </a:lnTo>
                  <a:lnTo>
                    <a:pt x="792" y="22"/>
                  </a:lnTo>
                  <a:lnTo>
                    <a:pt x="787" y="20"/>
                  </a:lnTo>
                  <a:lnTo>
                    <a:pt x="778" y="16"/>
                  </a:lnTo>
                  <a:lnTo>
                    <a:pt x="772" y="15"/>
                  </a:lnTo>
                  <a:lnTo>
                    <a:pt x="765" y="16"/>
                  </a:lnTo>
                  <a:lnTo>
                    <a:pt x="757" y="19"/>
                  </a:lnTo>
                  <a:lnTo>
                    <a:pt x="751" y="22"/>
                  </a:lnTo>
                  <a:lnTo>
                    <a:pt x="746" y="27"/>
                  </a:lnTo>
                  <a:lnTo>
                    <a:pt x="745" y="30"/>
                  </a:lnTo>
                  <a:lnTo>
                    <a:pt x="745" y="31"/>
                  </a:lnTo>
                  <a:lnTo>
                    <a:pt x="743" y="36"/>
                  </a:lnTo>
                  <a:lnTo>
                    <a:pt x="740" y="40"/>
                  </a:lnTo>
                  <a:lnTo>
                    <a:pt x="741" y="40"/>
                  </a:lnTo>
                  <a:lnTo>
                    <a:pt x="740" y="46"/>
                  </a:lnTo>
                  <a:lnTo>
                    <a:pt x="740" y="52"/>
                  </a:lnTo>
                  <a:lnTo>
                    <a:pt x="736" y="60"/>
                  </a:lnTo>
                  <a:lnTo>
                    <a:pt x="738" y="60"/>
                  </a:lnTo>
                  <a:lnTo>
                    <a:pt x="736" y="66"/>
                  </a:lnTo>
                  <a:lnTo>
                    <a:pt x="734" y="71"/>
                  </a:lnTo>
                  <a:lnTo>
                    <a:pt x="730" y="76"/>
                  </a:lnTo>
                  <a:lnTo>
                    <a:pt x="718" y="86"/>
                  </a:lnTo>
                  <a:lnTo>
                    <a:pt x="715" y="87"/>
                  </a:lnTo>
                  <a:lnTo>
                    <a:pt x="707" y="89"/>
                  </a:lnTo>
                  <a:lnTo>
                    <a:pt x="706" y="89"/>
                  </a:lnTo>
                  <a:lnTo>
                    <a:pt x="697" y="91"/>
                  </a:lnTo>
                  <a:lnTo>
                    <a:pt x="696" y="91"/>
                  </a:lnTo>
                  <a:lnTo>
                    <a:pt x="686" y="89"/>
                  </a:lnTo>
                  <a:lnTo>
                    <a:pt x="685" y="89"/>
                  </a:lnTo>
                  <a:lnTo>
                    <a:pt x="676" y="87"/>
                  </a:lnTo>
                  <a:lnTo>
                    <a:pt x="672" y="86"/>
                  </a:lnTo>
                  <a:lnTo>
                    <a:pt x="673" y="86"/>
                  </a:lnTo>
                  <a:lnTo>
                    <a:pt x="661" y="76"/>
                  </a:lnTo>
                  <a:lnTo>
                    <a:pt x="660" y="74"/>
                  </a:lnTo>
                  <a:lnTo>
                    <a:pt x="656" y="68"/>
                  </a:lnTo>
                  <a:lnTo>
                    <a:pt x="656" y="71"/>
                  </a:lnTo>
                  <a:lnTo>
                    <a:pt x="655" y="66"/>
                  </a:lnTo>
                  <a:lnTo>
                    <a:pt x="652" y="60"/>
                  </a:lnTo>
                  <a:lnTo>
                    <a:pt x="651" y="58"/>
                  </a:lnTo>
                  <a:lnTo>
                    <a:pt x="652" y="58"/>
                  </a:lnTo>
                  <a:lnTo>
                    <a:pt x="647" y="35"/>
                  </a:lnTo>
                  <a:lnTo>
                    <a:pt x="642" y="25"/>
                  </a:lnTo>
                  <a:lnTo>
                    <a:pt x="640" y="22"/>
                  </a:lnTo>
                  <a:lnTo>
                    <a:pt x="625" y="15"/>
                  </a:lnTo>
                  <a:lnTo>
                    <a:pt x="619" y="15"/>
                  </a:lnTo>
                  <a:lnTo>
                    <a:pt x="610" y="16"/>
                  </a:lnTo>
                  <a:lnTo>
                    <a:pt x="604" y="19"/>
                  </a:lnTo>
                  <a:lnTo>
                    <a:pt x="597" y="22"/>
                  </a:lnTo>
                  <a:lnTo>
                    <a:pt x="594" y="26"/>
                  </a:lnTo>
                  <a:lnTo>
                    <a:pt x="591" y="32"/>
                  </a:lnTo>
                  <a:lnTo>
                    <a:pt x="589" y="32"/>
                  </a:lnTo>
                  <a:lnTo>
                    <a:pt x="588" y="35"/>
                  </a:lnTo>
                  <a:lnTo>
                    <a:pt x="589" y="35"/>
                  </a:lnTo>
                  <a:lnTo>
                    <a:pt x="587" y="47"/>
                  </a:lnTo>
                  <a:lnTo>
                    <a:pt x="587" y="52"/>
                  </a:lnTo>
                  <a:lnTo>
                    <a:pt x="583" y="60"/>
                  </a:lnTo>
                  <a:lnTo>
                    <a:pt x="584" y="60"/>
                  </a:lnTo>
                  <a:lnTo>
                    <a:pt x="583" y="66"/>
                  </a:lnTo>
                  <a:lnTo>
                    <a:pt x="582" y="68"/>
                  </a:lnTo>
                  <a:lnTo>
                    <a:pt x="582" y="70"/>
                  </a:lnTo>
                  <a:lnTo>
                    <a:pt x="578" y="76"/>
                  </a:lnTo>
                  <a:lnTo>
                    <a:pt x="577" y="76"/>
                  </a:lnTo>
                  <a:lnTo>
                    <a:pt x="577" y="77"/>
                  </a:lnTo>
                  <a:lnTo>
                    <a:pt x="565" y="87"/>
                  </a:lnTo>
                  <a:lnTo>
                    <a:pt x="562" y="88"/>
                  </a:lnTo>
                  <a:lnTo>
                    <a:pt x="553" y="91"/>
                  </a:lnTo>
                  <a:lnTo>
                    <a:pt x="552" y="91"/>
                  </a:lnTo>
                  <a:lnTo>
                    <a:pt x="544" y="92"/>
                  </a:lnTo>
                  <a:lnTo>
                    <a:pt x="542" y="92"/>
                  </a:lnTo>
                  <a:lnTo>
                    <a:pt x="532" y="91"/>
                  </a:lnTo>
                  <a:lnTo>
                    <a:pt x="530" y="91"/>
                  </a:lnTo>
                  <a:lnTo>
                    <a:pt x="523" y="88"/>
                  </a:lnTo>
                  <a:lnTo>
                    <a:pt x="521" y="87"/>
                  </a:lnTo>
                  <a:lnTo>
                    <a:pt x="514" y="82"/>
                  </a:lnTo>
                  <a:lnTo>
                    <a:pt x="508" y="76"/>
                  </a:lnTo>
                  <a:lnTo>
                    <a:pt x="504" y="70"/>
                  </a:lnTo>
                  <a:lnTo>
                    <a:pt x="504" y="72"/>
                  </a:lnTo>
                  <a:lnTo>
                    <a:pt x="503" y="67"/>
                  </a:lnTo>
                  <a:lnTo>
                    <a:pt x="500" y="61"/>
                  </a:lnTo>
                  <a:lnTo>
                    <a:pt x="499" y="60"/>
                  </a:lnTo>
                  <a:lnTo>
                    <a:pt x="500" y="60"/>
                  </a:lnTo>
                  <a:lnTo>
                    <a:pt x="495" y="36"/>
                  </a:lnTo>
                  <a:lnTo>
                    <a:pt x="490" y="26"/>
                  </a:lnTo>
                  <a:lnTo>
                    <a:pt x="487" y="22"/>
                  </a:lnTo>
                  <a:lnTo>
                    <a:pt x="480" y="19"/>
                  </a:lnTo>
                  <a:lnTo>
                    <a:pt x="473" y="16"/>
                  </a:lnTo>
                  <a:lnTo>
                    <a:pt x="466" y="15"/>
                  </a:lnTo>
                  <a:lnTo>
                    <a:pt x="458" y="16"/>
                  </a:lnTo>
                  <a:lnTo>
                    <a:pt x="451" y="19"/>
                  </a:lnTo>
                  <a:lnTo>
                    <a:pt x="446" y="22"/>
                  </a:lnTo>
                  <a:lnTo>
                    <a:pt x="442" y="26"/>
                  </a:lnTo>
                  <a:lnTo>
                    <a:pt x="438" y="32"/>
                  </a:lnTo>
                  <a:lnTo>
                    <a:pt x="437" y="32"/>
                  </a:lnTo>
                  <a:lnTo>
                    <a:pt x="436" y="35"/>
                  </a:lnTo>
                  <a:lnTo>
                    <a:pt x="437" y="35"/>
                  </a:lnTo>
                  <a:lnTo>
                    <a:pt x="432" y="60"/>
                  </a:lnTo>
                  <a:lnTo>
                    <a:pt x="431" y="61"/>
                  </a:lnTo>
                  <a:lnTo>
                    <a:pt x="429" y="67"/>
                  </a:lnTo>
                  <a:lnTo>
                    <a:pt x="427" y="71"/>
                  </a:lnTo>
                  <a:lnTo>
                    <a:pt x="425" y="76"/>
                  </a:lnTo>
                  <a:lnTo>
                    <a:pt x="425" y="74"/>
                  </a:lnTo>
                  <a:lnTo>
                    <a:pt x="424" y="77"/>
                  </a:lnTo>
                  <a:lnTo>
                    <a:pt x="417" y="83"/>
                  </a:lnTo>
                  <a:lnTo>
                    <a:pt x="403" y="91"/>
                  </a:lnTo>
                  <a:lnTo>
                    <a:pt x="400" y="91"/>
                  </a:lnTo>
                  <a:lnTo>
                    <a:pt x="390" y="92"/>
                  </a:lnTo>
                  <a:lnTo>
                    <a:pt x="389" y="92"/>
                  </a:lnTo>
                  <a:lnTo>
                    <a:pt x="379" y="91"/>
                  </a:lnTo>
                  <a:lnTo>
                    <a:pt x="377" y="91"/>
                  </a:lnTo>
                  <a:lnTo>
                    <a:pt x="359" y="82"/>
                  </a:lnTo>
                  <a:lnTo>
                    <a:pt x="354" y="76"/>
                  </a:lnTo>
                  <a:lnTo>
                    <a:pt x="351" y="71"/>
                  </a:lnTo>
                  <a:lnTo>
                    <a:pt x="349" y="67"/>
                  </a:lnTo>
                  <a:lnTo>
                    <a:pt x="347" y="61"/>
                  </a:lnTo>
                  <a:lnTo>
                    <a:pt x="346" y="60"/>
                  </a:lnTo>
                  <a:lnTo>
                    <a:pt x="347" y="60"/>
                  </a:lnTo>
                  <a:lnTo>
                    <a:pt x="344" y="47"/>
                  </a:lnTo>
                  <a:lnTo>
                    <a:pt x="343" y="40"/>
                  </a:lnTo>
                  <a:lnTo>
                    <a:pt x="342" y="35"/>
                  </a:lnTo>
                  <a:lnTo>
                    <a:pt x="341" y="32"/>
                  </a:lnTo>
                  <a:lnTo>
                    <a:pt x="337" y="27"/>
                  </a:lnTo>
                  <a:lnTo>
                    <a:pt x="332" y="21"/>
                  </a:lnTo>
                  <a:lnTo>
                    <a:pt x="320" y="15"/>
                  </a:lnTo>
                  <a:lnTo>
                    <a:pt x="306" y="15"/>
                  </a:lnTo>
                  <a:lnTo>
                    <a:pt x="291" y="22"/>
                  </a:lnTo>
                  <a:lnTo>
                    <a:pt x="289" y="26"/>
                  </a:lnTo>
                  <a:lnTo>
                    <a:pt x="285" y="32"/>
                  </a:lnTo>
                  <a:lnTo>
                    <a:pt x="284" y="32"/>
                  </a:lnTo>
                  <a:lnTo>
                    <a:pt x="283" y="35"/>
                  </a:lnTo>
                  <a:lnTo>
                    <a:pt x="284" y="35"/>
                  </a:lnTo>
                  <a:lnTo>
                    <a:pt x="279" y="60"/>
                  </a:lnTo>
                  <a:lnTo>
                    <a:pt x="278" y="61"/>
                  </a:lnTo>
                  <a:lnTo>
                    <a:pt x="275" y="67"/>
                  </a:lnTo>
                  <a:lnTo>
                    <a:pt x="274" y="71"/>
                  </a:lnTo>
                  <a:lnTo>
                    <a:pt x="272" y="76"/>
                  </a:lnTo>
                  <a:lnTo>
                    <a:pt x="272" y="74"/>
                  </a:lnTo>
                  <a:lnTo>
                    <a:pt x="270" y="77"/>
                  </a:lnTo>
                  <a:lnTo>
                    <a:pt x="265" y="82"/>
                  </a:lnTo>
                  <a:lnTo>
                    <a:pt x="259" y="87"/>
                  </a:lnTo>
                  <a:lnTo>
                    <a:pt x="257" y="88"/>
                  </a:lnTo>
                  <a:lnTo>
                    <a:pt x="248" y="91"/>
                  </a:lnTo>
                  <a:lnTo>
                    <a:pt x="247" y="91"/>
                  </a:lnTo>
                  <a:lnTo>
                    <a:pt x="237" y="92"/>
                  </a:lnTo>
                  <a:lnTo>
                    <a:pt x="234" y="92"/>
                  </a:lnTo>
                  <a:lnTo>
                    <a:pt x="226" y="91"/>
                  </a:lnTo>
                  <a:lnTo>
                    <a:pt x="217" y="88"/>
                  </a:lnTo>
                  <a:lnTo>
                    <a:pt x="213" y="87"/>
                  </a:lnTo>
                  <a:lnTo>
                    <a:pt x="215" y="87"/>
                  </a:lnTo>
                  <a:lnTo>
                    <a:pt x="202" y="77"/>
                  </a:lnTo>
                  <a:lnTo>
                    <a:pt x="199" y="70"/>
                  </a:lnTo>
                  <a:lnTo>
                    <a:pt x="197" y="68"/>
                  </a:lnTo>
                  <a:lnTo>
                    <a:pt x="195" y="62"/>
                  </a:lnTo>
                  <a:lnTo>
                    <a:pt x="192" y="55"/>
                  </a:lnTo>
                  <a:lnTo>
                    <a:pt x="191" y="53"/>
                  </a:lnTo>
                  <a:lnTo>
                    <a:pt x="191" y="46"/>
                  </a:lnTo>
                  <a:lnTo>
                    <a:pt x="190" y="42"/>
                  </a:lnTo>
                  <a:lnTo>
                    <a:pt x="189" y="41"/>
                  </a:lnTo>
                  <a:lnTo>
                    <a:pt x="190" y="41"/>
                  </a:lnTo>
                  <a:lnTo>
                    <a:pt x="189" y="36"/>
                  </a:lnTo>
                  <a:lnTo>
                    <a:pt x="184" y="26"/>
                  </a:lnTo>
                  <a:lnTo>
                    <a:pt x="180" y="22"/>
                  </a:lnTo>
                  <a:lnTo>
                    <a:pt x="175" y="19"/>
                  </a:lnTo>
                  <a:lnTo>
                    <a:pt x="168" y="16"/>
                  </a:lnTo>
                  <a:lnTo>
                    <a:pt x="160" y="15"/>
                  </a:lnTo>
                  <a:lnTo>
                    <a:pt x="153" y="16"/>
                  </a:lnTo>
                  <a:lnTo>
                    <a:pt x="145" y="19"/>
                  </a:lnTo>
                  <a:lnTo>
                    <a:pt x="140" y="22"/>
                  </a:lnTo>
                  <a:lnTo>
                    <a:pt x="137" y="26"/>
                  </a:lnTo>
                  <a:lnTo>
                    <a:pt x="133" y="32"/>
                  </a:lnTo>
                  <a:lnTo>
                    <a:pt x="132" y="32"/>
                  </a:lnTo>
                  <a:lnTo>
                    <a:pt x="128" y="41"/>
                  </a:lnTo>
                  <a:lnTo>
                    <a:pt x="129" y="41"/>
                  </a:lnTo>
                  <a:lnTo>
                    <a:pt x="128" y="47"/>
                  </a:lnTo>
                  <a:lnTo>
                    <a:pt x="128" y="52"/>
                  </a:lnTo>
                  <a:lnTo>
                    <a:pt x="127" y="55"/>
                  </a:lnTo>
                  <a:lnTo>
                    <a:pt x="122" y="67"/>
                  </a:lnTo>
                  <a:lnTo>
                    <a:pt x="121" y="71"/>
                  </a:lnTo>
                  <a:lnTo>
                    <a:pt x="118" y="76"/>
                  </a:lnTo>
                  <a:lnTo>
                    <a:pt x="118" y="74"/>
                  </a:lnTo>
                  <a:lnTo>
                    <a:pt x="117" y="77"/>
                  </a:lnTo>
                  <a:lnTo>
                    <a:pt x="112" y="82"/>
                  </a:lnTo>
                  <a:lnTo>
                    <a:pt x="111" y="82"/>
                  </a:lnTo>
                  <a:lnTo>
                    <a:pt x="105" y="86"/>
                  </a:lnTo>
                  <a:lnTo>
                    <a:pt x="102" y="87"/>
                  </a:lnTo>
                  <a:lnTo>
                    <a:pt x="105" y="87"/>
                  </a:lnTo>
                  <a:lnTo>
                    <a:pt x="96" y="91"/>
                  </a:lnTo>
                  <a:lnTo>
                    <a:pt x="93" y="91"/>
                  </a:lnTo>
                  <a:lnTo>
                    <a:pt x="84" y="92"/>
                  </a:lnTo>
                  <a:lnTo>
                    <a:pt x="81" y="92"/>
                  </a:lnTo>
                  <a:lnTo>
                    <a:pt x="72" y="91"/>
                  </a:lnTo>
                  <a:lnTo>
                    <a:pt x="71" y="91"/>
                  </a:lnTo>
                  <a:lnTo>
                    <a:pt x="61" y="87"/>
                  </a:lnTo>
                  <a:lnTo>
                    <a:pt x="54" y="83"/>
                  </a:lnTo>
                  <a:lnTo>
                    <a:pt x="53" y="82"/>
                  </a:lnTo>
                  <a:lnTo>
                    <a:pt x="45" y="76"/>
                  </a:lnTo>
                  <a:lnTo>
                    <a:pt x="35" y="66"/>
                  </a:lnTo>
                  <a:lnTo>
                    <a:pt x="38" y="70"/>
                  </a:lnTo>
                  <a:lnTo>
                    <a:pt x="25" y="55"/>
                  </a:lnTo>
                  <a:lnTo>
                    <a:pt x="16" y="40"/>
                  </a:lnTo>
                  <a:lnTo>
                    <a:pt x="17" y="41"/>
                  </a:lnTo>
                  <a:lnTo>
                    <a:pt x="16" y="37"/>
                  </a:lnTo>
                  <a:lnTo>
                    <a:pt x="4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0" y="11"/>
                  </a:lnTo>
                  <a:lnTo>
                    <a:pt x="0" y="8"/>
                  </a:lnTo>
                  <a:lnTo>
                    <a:pt x="8" y="8"/>
                  </a:lnTo>
                  <a:lnTo>
                    <a:pt x="12" y="4"/>
                  </a:lnTo>
                  <a:lnTo>
                    <a:pt x="16" y="8"/>
                  </a:lnTo>
                  <a:lnTo>
                    <a:pt x="27" y="30"/>
                  </a:lnTo>
                  <a:lnTo>
                    <a:pt x="35" y="44"/>
                  </a:lnTo>
                  <a:lnTo>
                    <a:pt x="48" y="58"/>
                  </a:lnTo>
                  <a:lnTo>
                    <a:pt x="54" y="65"/>
                  </a:lnTo>
                  <a:lnTo>
                    <a:pt x="54" y="63"/>
                  </a:lnTo>
                  <a:lnTo>
                    <a:pt x="61" y="70"/>
                  </a:lnTo>
                  <a:lnTo>
                    <a:pt x="68" y="73"/>
                  </a:lnTo>
                  <a:lnTo>
                    <a:pt x="75" y="77"/>
                  </a:lnTo>
                  <a:lnTo>
                    <a:pt x="75" y="76"/>
                  </a:lnTo>
                  <a:lnTo>
                    <a:pt x="84" y="77"/>
                  </a:lnTo>
                  <a:lnTo>
                    <a:pt x="92" y="76"/>
                  </a:lnTo>
                  <a:lnTo>
                    <a:pt x="97" y="73"/>
                  </a:lnTo>
                  <a:lnTo>
                    <a:pt x="103" y="70"/>
                  </a:lnTo>
                  <a:lnTo>
                    <a:pt x="103" y="71"/>
                  </a:lnTo>
                  <a:lnTo>
                    <a:pt x="107" y="67"/>
                  </a:lnTo>
                  <a:lnTo>
                    <a:pt x="107" y="66"/>
                  </a:lnTo>
                  <a:lnTo>
                    <a:pt x="110" y="61"/>
                  </a:lnTo>
                  <a:lnTo>
                    <a:pt x="113" y="52"/>
                  </a:lnTo>
                  <a:lnTo>
                    <a:pt x="113" y="48"/>
                  </a:lnTo>
                  <a:lnTo>
                    <a:pt x="115" y="45"/>
                  </a:lnTo>
                  <a:lnTo>
                    <a:pt x="116" y="39"/>
                  </a:lnTo>
                  <a:lnTo>
                    <a:pt x="115" y="40"/>
                  </a:lnTo>
                  <a:lnTo>
                    <a:pt x="116" y="37"/>
                  </a:lnTo>
                  <a:lnTo>
                    <a:pt x="121" y="25"/>
                  </a:lnTo>
                  <a:lnTo>
                    <a:pt x="122" y="21"/>
                  </a:lnTo>
                  <a:lnTo>
                    <a:pt x="122" y="22"/>
                  </a:lnTo>
                  <a:lnTo>
                    <a:pt x="126" y="18"/>
                  </a:lnTo>
                  <a:lnTo>
                    <a:pt x="132" y="11"/>
                  </a:lnTo>
                  <a:lnTo>
                    <a:pt x="133" y="9"/>
                  </a:lnTo>
                  <a:lnTo>
                    <a:pt x="138" y="5"/>
                  </a:lnTo>
                  <a:lnTo>
                    <a:pt x="140" y="5"/>
                  </a:lnTo>
                  <a:lnTo>
                    <a:pt x="149" y="3"/>
                  </a:lnTo>
                  <a:lnTo>
                    <a:pt x="153" y="1"/>
                  </a:lnTo>
                  <a:lnTo>
                    <a:pt x="149" y="1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41" name="Line 241"/>
            <p:cNvSpPr>
              <a:spLocks noChangeShapeType="1"/>
            </p:cNvSpPr>
            <p:nvPr/>
          </p:nvSpPr>
          <p:spPr bwMode="auto">
            <a:xfrm flipV="1">
              <a:off x="2786063" y="3452813"/>
              <a:ext cx="714375" cy="3825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42" name="Freeform 242"/>
            <p:cNvSpPr>
              <a:spLocks/>
            </p:cNvSpPr>
            <p:nvPr/>
          </p:nvSpPr>
          <p:spPr bwMode="auto">
            <a:xfrm>
              <a:off x="3348038" y="3451225"/>
              <a:ext cx="158750" cy="103188"/>
            </a:xfrm>
            <a:custGeom>
              <a:avLst/>
              <a:gdLst/>
              <a:ahLst/>
              <a:cxnLst>
                <a:cxn ang="0">
                  <a:pos x="100" y="0"/>
                </a:cxn>
                <a:cxn ang="0">
                  <a:pos x="20" y="65"/>
                </a:cxn>
                <a:cxn ang="0">
                  <a:pos x="28" y="38"/>
                </a:cxn>
                <a:cxn ang="0">
                  <a:pos x="0" y="30"/>
                </a:cxn>
                <a:cxn ang="0">
                  <a:pos x="100" y="0"/>
                </a:cxn>
              </a:cxnLst>
              <a:rect l="0" t="0" r="r" b="b"/>
              <a:pathLst>
                <a:path w="100" h="65">
                  <a:moveTo>
                    <a:pt x="100" y="0"/>
                  </a:moveTo>
                  <a:lnTo>
                    <a:pt x="20" y="65"/>
                  </a:lnTo>
                  <a:lnTo>
                    <a:pt x="28" y="38"/>
                  </a:lnTo>
                  <a:lnTo>
                    <a:pt x="0" y="30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43" name="Line 243"/>
            <p:cNvSpPr>
              <a:spLocks noChangeShapeType="1"/>
            </p:cNvSpPr>
            <p:nvPr/>
          </p:nvSpPr>
          <p:spPr bwMode="auto">
            <a:xfrm flipV="1">
              <a:off x="3379788" y="3451225"/>
              <a:ext cx="127000" cy="103188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44" name="Line 244"/>
            <p:cNvSpPr>
              <a:spLocks noChangeShapeType="1"/>
            </p:cNvSpPr>
            <p:nvPr/>
          </p:nvSpPr>
          <p:spPr bwMode="auto">
            <a:xfrm flipH="1">
              <a:off x="3348038" y="3451225"/>
              <a:ext cx="158750" cy="47625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45" name="Line 245"/>
            <p:cNvSpPr>
              <a:spLocks noChangeShapeType="1"/>
            </p:cNvSpPr>
            <p:nvPr/>
          </p:nvSpPr>
          <p:spPr bwMode="auto">
            <a:xfrm>
              <a:off x="3348038" y="3498850"/>
              <a:ext cx="44450" cy="12700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46" name="Line 246"/>
            <p:cNvSpPr>
              <a:spLocks noChangeShapeType="1"/>
            </p:cNvSpPr>
            <p:nvPr/>
          </p:nvSpPr>
          <p:spPr bwMode="auto">
            <a:xfrm flipH="1">
              <a:off x="3379788" y="3511550"/>
              <a:ext cx="12700" cy="42863"/>
            </a:xfrm>
            <a:prstGeom prst="line">
              <a:avLst/>
            </a:prstGeom>
            <a:noFill/>
            <a:ln w="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47" name="Line 247"/>
            <p:cNvSpPr>
              <a:spLocks noChangeShapeType="1"/>
            </p:cNvSpPr>
            <p:nvPr/>
          </p:nvSpPr>
          <p:spPr bwMode="auto">
            <a:xfrm flipH="1">
              <a:off x="7491413" y="2689225"/>
              <a:ext cx="73025" cy="66675"/>
            </a:xfrm>
            <a:prstGeom prst="line">
              <a:avLst/>
            </a:prstGeom>
            <a:noFill/>
            <a:ln w="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48" name="Freeform 248"/>
            <p:cNvSpPr>
              <a:spLocks/>
            </p:cNvSpPr>
            <p:nvPr/>
          </p:nvSpPr>
          <p:spPr bwMode="auto">
            <a:xfrm>
              <a:off x="7489825" y="2624138"/>
              <a:ext cx="139700" cy="133350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59" y="28"/>
                </a:cxn>
                <a:cxn ang="0">
                  <a:pos x="88" y="30"/>
                </a:cxn>
                <a:cxn ang="0">
                  <a:pos x="0" y="84"/>
                </a:cxn>
                <a:cxn ang="0">
                  <a:pos x="60" y="0"/>
                </a:cxn>
              </a:cxnLst>
              <a:rect l="0" t="0" r="r" b="b"/>
              <a:pathLst>
                <a:path w="88" h="84">
                  <a:moveTo>
                    <a:pt x="60" y="0"/>
                  </a:moveTo>
                  <a:lnTo>
                    <a:pt x="59" y="28"/>
                  </a:lnTo>
                  <a:lnTo>
                    <a:pt x="88" y="30"/>
                  </a:lnTo>
                  <a:lnTo>
                    <a:pt x="0" y="8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49" name="Line 249"/>
            <p:cNvSpPr>
              <a:spLocks noChangeShapeType="1"/>
            </p:cNvSpPr>
            <p:nvPr/>
          </p:nvSpPr>
          <p:spPr bwMode="auto">
            <a:xfrm flipH="1">
              <a:off x="7489825" y="2624138"/>
              <a:ext cx="95250" cy="133350"/>
            </a:xfrm>
            <a:prstGeom prst="line">
              <a:avLst/>
            </a:prstGeom>
            <a:noFill/>
            <a:ln w="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50" name="Line 250"/>
            <p:cNvSpPr>
              <a:spLocks noChangeShapeType="1"/>
            </p:cNvSpPr>
            <p:nvPr/>
          </p:nvSpPr>
          <p:spPr bwMode="auto">
            <a:xfrm flipV="1">
              <a:off x="7489825" y="2671763"/>
              <a:ext cx="139700" cy="85725"/>
            </a:xfrm>
            <a:prstGeom prst="line">
              <a:avLst/>
            </a:prstGeom>
            <a:noFill/>
            <a:ln w="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51" name="Line 251"/>
            <p:cNvSpPr>
              <a:spLocks noChangeShapeType="1"/>
            </p:cNvSpPr>
            <p:nvPr/>
          </p:nvSpPr>
          <p:spPr bwMode="auto">
            <a:xfrm flipH="1" flipV="1">
              <a:off x="7583488" y="2668588"/>
              <a:ext cx="46038" cy="3175"/>
            </a:xfrm>
            <a:prstGeom prst="line">
              <a:avLst/>
            </a:prstGeom>
            <a:noFill/>
            <a:ln w="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52" name="Line 252"/>
            <p:cNvSpPr>
              <a:spLocks noChangeShapeType="1"/>
            </p:cNvSpPr>
            <p:nvPr/>
          </p:nvSpPr>
          <p:spPr bwMode="auto">
            <a:xfrm flipV="1">
              <a:off x="7583488" y="2624138"/>
              <a:ext cx="1588" cy="44450"/>
            </a:xfrm>
            <a:prstGeom prst="line">
              <a:avLst/>
            </a:prstGeom>
            <a:noFill/>
            <a:ln w="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53" name="Freeform 253"/>
            <p:cNvSpPr>
              <a:spLocks/>
            </p:cNvSpPr>
            <p:nvPr/>
          </p:nvSpPr>
          <p:spPr bwMode="auto">
            <a:xfrm>
              <a:off x="8062913" y="3535363"/>
              <a:ext cx="82550" cy="9048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52" y="0"/>
                </a:cxn>
                <a:cxn ang="0">
                  <a:pos x="52" y="2"/>
                </a:cxn>
                <a:cxn ang="0">
                  <a:pos x="15" y="53"/>
                </a:cxn>
                <a:cxn ang="0">
                  <a:pos x="40" y="53"/>
                </a:cxn>
                <a:cxn ang="0">
                  <a:pos x="42" y="52"/>
                </a:cxn>
                <a:cxn ang="0">
                  <a:pos x="44" y="52"/>
                </a:cxn>
                <a:cxn ang="0">
                  <a:pos x="46" y="51"/>
                </a:cxn>
                <a:cxn ang="0">
                  <a:pos x="48" y="50"/>
                </a:cxn>
                <a:cxn ang="0">
                  <a:pos x="49" y="47"/>
                </a:cxn>
                <a:cxn ang="0">
                  <a:pos x="49" y="46"/>
                </a:cxn>
                <a:cxn ang="0">
                  <a:pos x="51" y="43"/>
                </a:cxn>
                <a:cxn ang="0">
                  <a:pos x="51" y="40"/>
                </a:cxn>
                <a:cxn ang="0">
                  <a:pos x="52" y="40"/>
                </a:cxn>
                <a:cxn ang="0">
                  <a:pos x="52" y="57"/>
                </a:cxn>
                <a:cxn ang="0">
                  <a:pos x="0" y="57"/>
                </a:cxn>
                <a:cxn ang="0">
                  <a:pos x="0" y="54"/>
                </a:cxn>
                <a:cxn ang="0">
                  <a:pos x="37" y="4"/>
                </a:cxn>
                <a:cxn ang="0">
                  <a:pos x="12" y="4"/>
                </a:cxn>
                <a:cxn ang="0">
                  <a:pos x="11" y="5"/>
                </a:cxn>
                <a:cxn ang="0">
                  <a:pos x="9" y="6"/>
                </a:cxn>
                <a:cxn ang="0">
                  <a:pos x="9" y="7"/>
                </a:cxn>
                <a:cxn ang="0">
                  <a:pos x="6" y="11"/>
                </a:cxn>
                <a:cxn ang="0">
                  <a:pos x="5" y="16"/>
                </a:cxn>
                <a:cxn ang="0">
                  <a:pos x="4" y="16"/>
                </a:cxn>
                <a:cxn ang="0">
                  <a:pos x="4" y="0"/>
                </a:cxn>
              </a:cxnLst>
              <a:rect l="0" t="0" r="r" b="b"/>
              <a:pathLst>
                <a:path w="52" h="57">
                  <a:moveTo>
                    <a:pt x="4" y="0"/>
                  </a:moveTo>
                  <a:lnTo>
                    <a:pt x="52" y="0"/>
                  </a:lnTo>
                  <a:lnTo>
                    <a:pt x="52" y="2"/>
                  </a:lnTo>
                  <a:lnTo>
                    <a:pt x="15" y="53"/>
                  </a:lnTo>
                  <a:lnTo>
                    <a:pt x="40" y="53"/>
                  </a:lnTo>
                  <a:lnTo>
                    <a:pt x="42" y="52"/>
                  </a:lnTo>
                  <a:lnTo>
                    <a:pt x="44" y="52"/>
                  </a:lnTo>
                  <a:lnTo>
                    <a:pt x="46" y="51"/>
                  </a:lnTo>
                  <a:lnTo>
                    <a:pt x="48" y="50"/>
                  </a:lnTo>
                  <a:lnTo>
                    <a:pt x="49" y="47"/>
                  </a:lnTo>
                  <a:lnTo>
                    <a:pt x="49" y="46"/>
                  </a:lnTo>
                  <a:lnTo>
                    <a:pt x="51" y="43"/>
                  </a:lnTo>
                  <a:lnTo>
                    <a:pt x="51" y="40"/>
                  </a:lnTo>
                  <a:lnTo>
                    <a:pt x="52" y="40"/>
                  </a:lnTo>
                  <a:lnTo>
                    <a:pt x="52" y="57"/>
                  </a:lnTo>
                  <a:lnTo>
                    <a:pt x="0" y="57"/>
                  </a:lnTo>
                  <a:lnTo>
                    <a:pt x="0" y="54"/>
                  </a:lnTo>
                  <a:lnTo>
                    <a:pt x="37" y="4"/>
                  </a:lnTo>
                  <a:lnTo>
                    <a:pt x="12" y="4"/>
                  </a:lnTo>
                  <a:lnTo>
                    <a:pt x="11" y="5"/>
                  </a:lnTo>
                  <a:lnTo>
                    <a:pt x="9" y="6"/>
                  </a:lnTo>
                  <a:lnTo>
                    <a:pt x="9" y="7"/>
                  </a:lnTo>
                  <a:lnTo>
                    <a:pt x="6" y="11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54" name="Rectangle 254"/>
            <p:cNvSpPr>
              <a:spLocks noChangeArrowheads="1"/>
            </p:cNvSpPr>
            <p:nvPr/>
          </p:nvSpPr>
          <p:spPr bwMode="auto">
            <a:xfrm>
              <a:off x="8156575" y="3570288"/>
              <a:ext cx="50800" cy="174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55" name="Freeform 255"/>
            <p:cNvSpPr>
              <a:spLocks noEditPoints="1"/>
            </p:cNvSpPr>
            <p:nvPr/>
          </p:nvSpPr>
          <p:spPr bwMode="auto">
            <a:xfrm>
              <a:off x="8223250" y="3533775"/>
              <a:ext cx="82550" cy="93663"/>
            </a:xfrm>
            <a:custGeom>
              <a:avLst/>
              <a:gdLst/>
              <a:ahLst/>
              <a:cxnLst>
                <a:cxn ang="0">
                  <a:pos x="26" y="27"/>
                </a:cxn>
                <a:cxn ang="0">
                  <a:pos x="20" y="29"/>
                </a:cxn>
                <a:cxn ang="0">
                  <a:pos x="15" y="33"/>
                </a:cxn>
                <a:cxn ang="0">
                  <a:pos x="11" y="39"/>
                </a:cxn>
                <a:cxn ang="0">
                  <a:pos x="11" y="44"/>
                </a:cxn>
                <a:cxn ang="0">
                  <a:pos x="13" y="48"/>
                </a:cxn>
                <a:cxn ang="0">
                  <a:pos x="20" y="52"/>
                </a:cxn>
                <a:cxn ang="0">
                  <a:pos x="25" y="51"/>
                </a:cxn>
                <a:cxn ang="0">
                  <a:pos x="31" y="46"/>
                </a:cxn>
                <a:cxn ang="0">
                  <a:pos x="19" y="0"/>
                </a:cxn>
                <a:cxn ang="0">
                  <a:pos x="36" y="2"/>
                </a:cxn>
                <a:cxn ang="0">
                  <a:pos x="42" y="11"/>
                </a:cxn>
                <a:cxn ang="0">
                  <a:pos x="44" y="51"/>
                </a:cxn>
                <a:cxn ang="0">
                  <a:pos x="46" y="52"/>
                </a:cxn>
                <a:cxn ang="0">
                  <a:pos x="52" y="47"/>
                </a:cxn>
                <a:cxn ang="0">
                  <a:pos x="49" y="54"/>
                </a:cxn>
                <a:cxn ang="0">
                  <a:pos x="36" y="59"/>
                </a:cxn>
                <a:cxn ang="0">
                  <a:pos x="32" y="52"/>
                </a:cxn>
                <a:cxn ang="0">
                  <a:pos x="21" y="58"/>
                </a:cxn>
                <a:cxn ang="0">
                  <a:pos x="9" y="59"/>
                </a:cxn>
                <a:cxn ang="0">
                  <a:pos x="4" y="55"/>
                </a:cxn>
                <a:cxn ang="0">
                  <a:pos x="0" y="48"/>
                </a:cxn>
                <a:cxn ang="0">
                  <a:pos x="10" y="29"/>
                </a:cxn>
                <a:cxn ang="0">
                  <a:pos x="31" y="21"/>
                </a:cxn>
                <a:cxn ang="0">
                  <a:pos x="29" y="6"/>
                </a:cxn>
                <a:cxn ang="0">
                  <a:pos x="25" y="3"/>
                </a:cxn>
                <a:cxn ang="0">
                  <a:pos x="13" y="10"/>
                </a:cxn>
                <a:cxn ang="0">
                  <a:pos x="11" y="20"/>
                </a:cxn>
                <a:cxn ang="0">
                  <a:pos x="7" y="21"/>
                </a:cxn>
                <a:cxn ang="0">
                  <a:pos x="3" y="17"/>
                </a:cxn>
                <a:cxn ang="0">
                  <a:pos x="5" y="7"/>
                </a:cxn>
                <a:cxn ang="0">
                  <a:pos x="11" y="2"/>
                </a:cxn>
              </a:cxnLst>
              <a:rect l="0" t="0" r="r" b="b"/>
              <a:pathLst>
                <a:path w="52" h="59">
                  <a:moveTo>
                    <a:pt x="31" y="25"/>
                  </a:moveTo>
                  <a:lnTo>
                    <a:pt x="26" y="27"/>
                  </a:lnTo>
                  <a:lnTo>
                    <a:pt x="23" y="28"/>
                  </a:lnTo>
                  <a:lnTo>
                    <a:pt x="20" y="29"/>
                  </a:lnTo>
                  <a:lnTo>
                    <a:pt x="16" y="31"/>
                  </a:lnTo>
                  <a:lnTo>
                    <a:pt x="15" y="33"/>
                  </a:lnTo>
                  <a:lnTo>
                    <a:pt x="11" y="37"/>
                  </a:lnTo>
                  <a:lnTo>
                    <a:pt x="11" y="39"/>
                  </a:lnTo>
                  <a:lnTo>
                    <a:pt x="10" y="42"/>
                  </a:lnTo>
                  <a:lnTo>
                    <a:pt x="11" y="44"/>
                  </a:lnTo>
                  <a:lnTo>
                    <a:pt x="11" y="47"/>
                  </a:lnTo>
                  <a:lnTo>
                    <a:pt x="13" y="48"/>
                  </a:lnTo>
                  <a:lnTo>
                    <a:pt x="16" y="51"/>
                  </a:lnTo>
                  <a:lnTo>
                    <a:pt x="20" y="52"/>
                  </a:lnTo>
                  <a:lnTo>
                    <a:pt x="23" y="52"/>
                  </a:lnTo>
                  <a:lnTo>
                    <a:pt x="25" y="51"/>
                  </a:lnTo>
                  <a:lnTo>
                    <a:pt x="28" y="48"/>
                  </a:lnTo>
                  <a:lnTo>
                    <a:pt x="31" y="46"/>
                  </a:lnTo>
                  <a:lnTo>
                    <a:pt x="31" y="25"/>
                  </a:lnTo>
                  <a:close/>
                  <a:moveTo>
                    <a:pt x="19" y="0"/>
                  </a:moveTo>
                  <a:lnTo>
                    <a:pt x="29" y="0"/>
                  </a:lnTo>
                  <a:lnTo>
                    <a:pt x="36" y="2"/>
                  </a:lnTo>
                  <a:lnTo>
                    <a:pt x="41" y="7"/>
                  </a:lnTo>
                  <a:lnTo>
                    <a:pt x="42" y="11"/>
                  </a:lnTo>
                  <a:lnTo>
                    <a:pt x="42" y="49"/>
                  </a:lnTo>
                  <a:lnTo>
                    <a:pt x="44" y="51"/>
                  </a:lnTo>
                  <a:lnTo>
                    <a:pt x="44" y="52"/>
                  </a:lnTo>
                  <a:lnTo>
                    <a:pt x="46" y="52"/>
                  </a:lnTo>
                  <a:lnTo>
                    <a:pt x="49" y="49"/>
                  </a:lnTo>
                  <a:lnTo>
                    <a:pt x="52" y="47"/>
                  </a:lnTo>
                  <a:lnTo>
                    <a:pt x="52" y="51"/>
                  </a:lnTo>
                  <a:lnTo>
                    <a:pt x="49" y="54"/>
                  </a:lnTo>
                  <a:lnTo>
                    <a:pt x="41" y="59"/>
                  </a:lnTo>
                  <a:lnTo>
                    <a:pt x="36" y="59"/>
                  </a:lnTo>
                  <a:lnTo>
                    <a:pt x="32" y="55"/>
                  </a:lnTo>
                  <a:lnTo>
                    <a:pt x="32" y="52"/>
                  </a:lnTo>
                  <a:lnTo>
                    <a:pt x="31" y="48"/>
                  </a:lnTo>
                  <a:lnTo>
                    <a:pt x="21" y="58"/>
                  </a:lnTo>
                  <a:lnTo>
                    <a:pt x="18" y="59"/>
                  </a:lnTo>
                  <a:lnTo>
                    <a:pt x="9" y="59"/>
                  </a:lnTo>
                  <a:lnTo>
                    <a:pt x="7" y="58"/>
                  </a:lnTo>
                  <a:lnTo>
                    <a:pt x="4" y="55"/>
                  </a:lnTo>
                  <a:lnTo>
                    <a:pt x="2" y="52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10" y="29"/>
                  </a:lnTo>
                  <a:lnTo>
                    <a:pt x="19" y="26"/>
                  </a:lnTo>
                  <a:lnTo>
                    <a:pt x="31" y="21"/>
                  </a:lnTo>
                  <a:lnTo>
                    <a:pt x="31" y="13"/>
                  </a:lnTo>
                  <a:lnTo>
                    <a:pt x="29" y="6"/>
                  </a:lnTo>
                  <a:lnTo>
                    <a:pt x="28" y="5"/>
                  </a:lnTo>
                  <a:lnTo>
                    <a:pt x="25" y="3"/>
                  </a:lnTo>
                  <a:lnTo>
                    <a:pt x="19" y="3"/>
                  </a:lnTo>
                  <a:lnTo>
                    <a:pt x="13" y="10"/>
                  </a:lnTo>
                  <a:lnTo>
                    <a:pt x="13" y="17"/>
                  </a:lnTo>
                  <a:lnTo>
                    <a:pt x="11" y="20"/>
                  </a:lnTo>
                  <a:lnTo>
                    <a:pt x="10" y="21"/>
                  </a:lnTo>
                  <a:lnTo>
                    <a:pt x="7" y="21"/>
                  </a:lnTo>
                  <a:lnTo>
                    <a:pt x="4" y="20"/>
                  </a:lnTo>
                  <a:lnTo>
                    <a:pt x="3" y="17"/>
                  </a:lnTo>
                  <a:lnTo>
                    <a:pt x="3" y="11"/>
                  </a:lnTo>
                  <a:lnTo>
                    <a:pt x="5" y="7"/>
                  </a:lnTo>
                  <a:lnTo>
                    <a:pt x="8" y="5"/>
                  </a:lnTo>
                  <a:lnTo>
                    <a:pt x="11" y="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56" name="Freeform 256"/>
            <p:cNvSpPr>
              <a:spLocks/>
            </p:cNvSpPr>
            <p:nvPr/>
          </p:nvSpPr>
          <p:spPr bwMode="auto">
            <a:xfrm>
              <a:off x="8307388" y="3535363"/>
              <a:ext cx="98425" cy="90488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3" y="1"/>
                </a:cxn>
                <a:cxn ang="0">
                  <a:pos x="22" y="2"/>
                </a:cxn>
                <a:cxn ang="0">
                  <a:pos x="25" y="9"/>
                </a:cxn>
                <a:cxn ang="0">
                  <a:pos x="26" y="14"/>
                </a:cxn>
                <a:cxn ang="0">
                  <a:pos x="38" y="15"/>
                </a:cxn>
                <a:cxn ang="0">
                  <a:pos x="43" y="6"/>
                </a:cxn>
                <a:cxn ang="0">
                  <a:pos x="41" y="2"/>
                </a:cxn>
                <a:cxn ang="0">
                  <a:pos x="38" y="1"/>
                </a:cxn>
                <a:cxn ang="0">
                  <a:pos x="59" y="0"/>
                </a:cxn>
                <a:cxn ang="0">
                  <a:pos x="56" y="1"/>
                </a:cxn>
                <a:cxn ang="0">
                  <a:pos x="54" y="2"/>
                </a:cxn>
                <a:cxn ang="0">
                  <a:pos x="44" y="14"/>
                </a:cxn>
                <a:cxn ang="0">
                  <a:pos x="49" y="43"/>
                </a:cxn>
                <a:cxn ang="0">
                  <a:pos x="57" y="53"/>
                </a:cxn>
                <a:cxn ang="0">
                  <a:pos x="62" y="54"/>
                </a:cxn>
                <a:cxn ang="0">
                  <a:pos x="35" y="57"/>
                </a:cxn>
                <a:cxn ang="0">
                  <a:pos x="38" y="54"/>
                </a:cxn>
                <a:cxn ang="0">
                  <a:pos x="41" y="53"/>
                </a:cxn>
                <a:cxn ang="0">
                  <a:pos x="40" y="47"/>
                </a:cxn>
                <a:cxn ang="0">
                  <a:pos x="28" y="32"/>
                </a:cxn>
                <a:cxn ang="0">
                  <a:pos x="17" y="47"/>
                </a:cxn>
                <a:cxn ang="0">
                  <a:pos x="14" y="51"/>
                </a:cxn>
                <a:cxn ang="0">
                  <a:pos x="15" y="52"/>
                </a:cxn>
                <a:cxn ang="0">
                  <a:pos x="22" y="54"/>
                </a:cxn>
                <a:cxn ang="0">
                  <a:pos x="3" y="57"/>
                </a:cxn>
                <a:cxn ang="0">
                  <a:pos x="4" y="53"/>
                </a:cxn>
                <a:cxn ang="0">
                  <a:pos x="8" y="52"/>
                </a:cxn>
                <a:cxn ang="0">
                  <a:pos x="13" y="43"/>
                </a:cxn>
                <a:cxn ang="0">
                  <a:pos x="13" y="11"/>
                </a:cxn>
                <a:cxn ang="0">
                  <a:pos x="5" y="1"/>
                </a:cxn>
                <a:cxn ang="0">
                  <a:pos x="0" y="0"/>
                </a:cxn>
              </a:cxnLst>
              <a:rect l="0" t="0" r="r" b="b"/>
              <a:pathLst>
                <a:path w="62" h="57">
                  <a:moveTo>
                    <a:pt x="0" y="0"/>
                  </a:moveTo>
                  <a:lnTo>
                    <a:pt x="25" y="0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2" y="5"/>
                  </a:lnTo>
                  <a:lnTo>
                    <a:pt x="25" y="9"/>
                  </a:lnTo>
                  <a:lnTo>
                    <a:pt x="26" y="11"/>
                  </a:lnTo>
                  <a:lnTo>
                    <a:pt x="26" y="14"/>
                  </a:lnTo>
                  <a:lnTo>
                    <a:pt x="34" y="20"/>
                  </a:lnTo>
                  <a:lnTo>
                    <a:pt x="38" y="15"/>
                  </a:lnTo>
                  <a:lnTo>
                    <a:pt x="40" y="11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1" y="2"/>
                  </a:lnTo>
                  <a:lnTo>
                    <a:pt x="41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6" y="1"/>
                  </a:lnTo>
                  <a:lnTo>
                    <a:pt x="55" y="2"/>
                  </a:lnTo>
                  <a:lnTo>
                    <a:pt x="54" y="2"/>
                  </a:lnTo>
                  <a:lnTo>
                    <a:pt x="47" y="9"/>
                  </a:lnTo>
                  <a:lnTo>
                    <a:pt x="44" y="14"/>
                  </a:lnTo>
                  <a:lnTo>
                    <a:pt x="35" y="24"/>
                  </a:lnTo>
                  <a:lnTo>
                    <a:pt x="49" y="43"/>
                  </a:lnTo>
                  <a:lnTo>
                    <a:pt x="51" y="47"/>
                  </a:lnTo>
                  <a:lnTo>
                    <a:pt x="57" y="53"/>
                  </a:lnTo>
                  <a:lnTo>
                    <a:pt x="60" y="54"/>
                  </a:lnTo>
                  <a:lnTo>
                    <a:pt x="62" y="54"/>
                  </a:lnTo>
                  <a:lnTo>
                    <a:pt x="62" y="57"/>
                  </a:lnTo>
                  <a:lnTo>
                    <a:pt x="35" y="57"/>
                  </a:lnTo>
                  <a:lnTo>
                    <a:pt x="35" y="54"/>
                  </a:lnTo>
                  <a:lnTo>
                    <a:pt x="38" y="54"/>
                  </a:lnTo>
                  <a:lnTo>
                    <a:pt x="40" y="53"/>
                  </a:lnTo>
                  <a:lnTo>
                    <a:pt x="41" y="53"/>
                  </a:lnTo>
                  <a:lnTo>
                    <a:pt x="41" y="50"/>
                  </a:lnTo>
                  <a:lnTo>
                    <a:pt x="40" y="47"/>
                  </a:lnTo>
                  <a:lnTo>
                    <a:pt x="38" y="43"/>
                  </a:lnTo>
                  <a:lnTo>
                    <a:pt x="28" y="32"/>
                  </a:lnTo>
                  <a:lnTo>
                    <a:pt x="18" y="43"/>
                  </a:lnTo>
                  <a:lnTo>
                    <a:pt x="17" y="47"/>
                  </a:lnTo>
                  <a:lnTo>
                    <a:pt x="15" y="48"/>
                  </a:lnTo>
                  <a:lnTo>
                    <a:pt x="14" y="51"/>
                  </a:lnTo>
                  <a:lnTo>
                    <a:pt x="14" y="52"/>
                  </a:lnTo>
                  <a:lnTo>
                    <a:pt x="15" y="52"/>
                  </a:lnTo>
                  <a:lnTo>
                    <a:pt x="18" y="54"/>
                  </a:lnTo>
                  <a:lnTo>
                    <a:pt x="22" y="54"/>
                  </a:lnTo>
                  <a:lnTo>
                    <a:pt x="22" y="57"/>
                  </a:lnTo>
                  <a:lnTo>
                    <a:pt x="3" y="57"/>
                  </a:lnTo>
                  <a:lnTo>
                    <a:pt x="3" y="54"/>
                  </a:lnTo>
                  <a:lnTo>
                    <a:pt x="4" y="53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10" y="47"/>
                  </a:lnTo>
                  <a:lnTo>
                    <a:pt x="13" y="43"/>
                  </a:lnTo>
                  <a:lnTo>
                    <a:pt x="25" y="28"/>
                  </a:lnTo>
                  <a:lnTo>
                    <a:pt x="13" y="11"/>
                  </a:lnTo>
                  <a:lnTo>
                    <a:pt x="8" y="4"/>
                  </a:lnTo>
                  <a:lnTo>
                    <a:pt x="5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57" name="Freeform 257"/>
            <p:cNvSpPr>
              <a:spLocks noEditPoints="1"/>
            </p:cNvSpPr>
            <p:nvPr/>
          </p:nvSpPr>
          <p:spPr bwMode="auto">
            <a:xfrm>
              <a:off x="8418513" y="3484563"/>
              <a:ext cx="41275" cy="141288"/>
            </a:xfrm>
            <a:custGeom>
              <a:avLst/>
              <a:gdLst/>
              <a:ahLst/>
              <a:cxnLst>
                <a:cxn ang="0">
                  <a:pos x="15" y="31"/>
                </a:cxn>
                <a:cxn ang="0">
                  <a:pos x="18" y="31"/>
                </a:cxn>
                <a:cxn ang="0">
                  <a:pos x="18" y="82"/>
                </a:cxn>
                <a:cxn ang="0">
                  <a:pos x="20" y="84"/>
                </a:cxn>
                <a:cxn ang="0">
                  <a:pos x="20" y="86"/>
                </a:cxn>
                <a:cxn ang="0">
                  <a:pos x="21" y="86"/>
                </a:cxn>
                <a:cxn ang="0">
                  <a:pos x="23" y="88"/>
                </a:cxn>
                <a:cxn ang="0">
                  <a:pos x="26" y="88"/>
                </a:cxn>
                <a:cxn ang="0">
                  <a:pos x="26" y="89"/>
                </a:cxn>
                <a:cxn ang="0">
                  <a:pos x="0" y="89"/>
                </a:cxn>
                <a:cxn ang="0">
                  <a:pos x="0" y="88"/>
                </a:cxn>
                <a:cxn ang="0">
                  <a:pos x="2" y="88"/>
                </a:cxn>
                <a:cxn ang="0">
                  <a:pos x="5" y="86"/>
                </a:cxn>
                <a:cxn ang="0">
                  <a:pos x="6" y="86"/>
                </a:cxn>
                <a:cxn ang="0">
                  <a:pos x="6" y="84"/>
                </a:cxn>
                <a:cxn ang="0">
                  <a:pos x="7" y="82"/>
                </a:cxn>
                <a:cxn ang="0">
                  <a:pos x="7" y="39"/>
                </a:cxn>
                <a:cxn ang="0">
                  <a:pos x="6" y="38"/>
                </a:cxn>
                <a:cxn ang="0">
                  <a:pos x="5" y="38"/>
                </a:cxn>
                <a:cxn ang="0">
                  <a:pos x="5" y="37"/>
                </a:cxn>
                <a:cxn ang="0">
                  <a:pos x="2" y="37"/>
                </a:cxn>
                <a:cxn ang="0">
                  <a:pos x="1" y="38"/>
                </a:cxn>
                <a:cxn ang="0">
                  <a:pos x="0" y="37"/>
                </a:cxn>
                <a:cxn ang="0">
                  <a:pos x="15" y="31"/>
                </a:cxn>
                <a:cxn ang="0">
                  <a:pos x="10" y="0"/>
                </a:cxn>
                <a:cxn ang="0">
                  <a:pos x="12" y="0"/>
                </a:cxn>
                <a:cxn ang="0">
                  <a:pos x="17" y="2"/>
                </a:cxn>
                <a:cxn ang="0">
                  <a:pos x="18" y="5"/>
                </a:cxn>
                <a:cxn ang="0">
                  <a:pos x="20" y="6"/>
                </a:cxn>
                <a:cxn ang="0">
                  <a:pos x="18" y="9"/>
                </a:cxn>
                <a:cxn ang="0">
                  <a:pos x="18" y="11"/>
                </a:cxn>
                <a:cxn ang="0">
                  <a:pos x="17" y="12"/>
                </a:cxn>
                <a:cxn ang="0">
                  <a:pos x="12" y="15"/>
                </a:cxn>
                <a:cxn ang="0">
                  <a:pos x="10" y="15"/>
                </a:cxn>
                <a:cxn ang="0">
                  <a:pos x="6" y="11"/>
                </a:cxn>
                <a:cxn ang="0">
                  <a:pos x="5" y="9"/>
                </a:cxn>
                <a:cxn ang="0">
                  <a:pos x="5" y="5"/>
                </a:cxn>
                <a:cxn ang="0">
                  <a:pos x="10" y="0"/>
                </a:cxn>
              </a:cxnLst>
              <a:rect l="0" t="0" r="r" b="b"/>
              <a:pathLst>
                <a:path w="26" h="89">
                  <a:moveTo>
                    <a:pt x="15" y="31"/>
                  </a:moveTo>
                  <a:lnTo>
                    <a:pt x="18" y="31"/>
                  </a:lnTo>
                  <a:lnTo>
                    <a:pt x="18" y="82"/>
                  </a:lnTo>
                  <a:lnTo>
                    <a:pt x="20" y="84"/>
                  </a:lnTo>
                  <a:lnTo>
                    <a:pt x="20" y="86"/>
                  </a:lnTo>
                  <a:lnTo>
                    <a:pt x="21" y="86"/>
                  </a:lnTo>
                  <a:lnTo>
                    <a:pt x="23" y="88"/>
                  </a:lnTo>
                  <a:lnTo>
                    <a:pt x="26" y="88"/>
                  </a:lnTo>
                  <a:lnTo>
                    <a:pt x="26" y="89"/>
                  </a:lnTo>
                  <a:lnTo>
                    <a:pt x="0" y="89"/>
                  </a:lnTo>
                  <a:lnTo>
                    <a:pt x="0" y="88"/>
                  </a:lnTo>
                  <a:lnTo>
                    <a:pt x="2" y="88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6" y="84"/>
                  </a:lnTo>
                  <a:lnTo>
                    <a:pt x="7" y="82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5" y="38"/>
                  </a:lnTo>
                  <a:lnTo>
                    <a:pt x="5" y="37"/>
                  </a:lnTo>
                  <a:lnTo>
                    <a:pt x="2" y="37"/>
                  </a:lnTo>
                  <a:lnTo>
                    <a:pt x="1" y="38"/>
                  </a:lnTo>
                  <a:lnTo>
                    <a:pt x="0" y="37"/>
                  </a:lnTo>
                  <a:lnTo>
                    <a:pt x="15" y="31"/>
                  </a:lnTo>
                  <a:close/>
                  <a:moveTo>
                    <a:pt x="10" y="0"/>
                  </a:moveTo>
                  <a:lnTo>
                    <a:pt x="12" y="0"/>
                  </a:lnTo>
                  <a:lnTo>
                    <a:pt x="17" y="2"/>
                  </a:lnTo>
                  <a:lnTo>
                    <a:pt x="18" y="5"/>
                  </a:lnTo>
                  <a:lnTo>
                    <a:pt x="20" y="6"/>
                  </a:lnTo>
                  <a:lnTo>
                    <a:pt x="18" y="9"/>
                  </a:lnTo>
                  <a:lnTo>
                    <a:pt x="18" y="11"/>
                  </a:lnTo>
                  <a:lnTo>
                    <a:pt x="17" y="12"/>
                  </a:lnTo>
                  <a:lnTo>
                    <a:pt x="12" y="15"/>
                  </a:lnTo>
                  <a:lnTo>
                    <a:pt x="10" y="15"/>
                  </a:lnTo>
                  <a:lnTo>
                    <a:pt x="6" y="11"/>
                  </a:lnTo>
                  <a:lnTo>
                    <a:pt x="5" y="9"/>
                  </a:lnTo>
                  <a:lnTo>
                    <a:pt x="5" y="5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58" name="Freeform 258"/>
            <p:cNvSpPr>
              <a:spLocks/>
            </p:cNvSpPr>
            <p:nvPr/>
          </p:nvSpPr>
          <p:spPr bwMode="auto">
            <a:xfrm>
              <a:off x="8477250" y="3533775"/>
              <a:ext cx="60325" cy="93663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8" y="2"/>
                </a:cxn>
                <a:cxn ang="0">
                  <a:pos x="32" y="0"/>
                </a:cxn>
                <a:cxn ang="0">
                  <a:pos x="34" y="20"/>
                </a:cxn>
                <a:cxn ang="0">
                  <a:pos x="31" y="15"/>
                </a:cxn>
                <a:cxn ang="0">
                  <a:pos x="28" y="8"/>
                </a:cxn>
                <a:cxn ang="0">
                  <a:pos x="23" y="5"/>
                </a:cxn>
                <a:cxn ang="0">
                  <a:pos x="15" y="3"/>
                </a:cxn>
                <a:cxn ang="0">
                  <a:pos x="8" y="8"/>
                </a:cxn>
                <a:cxn ang="0">
                  <a:pos x="7" y="15"/>
                </a:cxn>
                <a:cxn ang="0">
                  <a:pos x="13" y="20"/>
                </a:cxn>
                <a:cxn ang="0">
                  <a:pos x="26" y="26"/>
                </a:cxn>
                <a:cxn ang="0">
                  <a:pos x="34" y="33"/>
                </a:cxn>
                <a:cxn ang="0">
                  <a:pos x="38" y="42"/>
                </a:cxn>
                <a:cxn ang="0">
                  <a:pos x="37" y="49"/>
                </a:cxn>
                <a:cxn ang="0">
                  <a:pos x="32" y="54"/>
                </a:cxn>
                <a:cxn ang="0">
                  <a:pos x="22" y="59"/>
                </a:cxn>
                <a:cxn ang="0">
                  <a:pos x="6" y="57"/>
                </a:cxn>
                <a:cxn ang="0">
                  <a:pos x="1" y="58"/>
                </a:cxn>
                <a:cxn ang="0">
                  <a:pos x="0" y="59"/>
                </a:cxn>
                <a:cxn ang="0">
                  <a:pos x="1" y="39"/>
                </a:cxn>
                <a:cxn ang="0">
                  <a:pos x="7" y="52"/>
                </a:cxn>
                <a:cxn ang="0">
                  <a:pos x="16" y="55"/>
                </a:cxn>
                <a:cxn ang="0">
                  <a:pos x="23" y="54"/>
                </a:cxn>
                <a:cxn ang="0">
                  <a:pos x="27" y="51"/>
                </a:cxn>
                <a:cxn ang="0">
                  <a:pos x="28" y="44"/>
                </a:cxn>
                <a:cxn ang="0">
                  <a:pos x="25" y="38"/>
                </a:cxn>
                <a:cxn ang="0">
                  <a:pos x="18" y="34"/>
                </a:cxn>
                <a:cxn ang="0">
                  <a:pos x="7" y="28"/>
                </a:cxn>
                <a:cxn ang="0">
                  <a:pos x="0" y="20"/>
                </a:cxn>
                <a:cxn ang="0">
                  <a:pos x="1" y="7"/>
                </a:cxn>
                <a:cxn ang="0">
                  <a:pos x="12" y="0"/>
                </a:cxn>
              </a:cxnLst>
              <a:rect l="0" t="0" r="r" b="b"/>
              <a:pathLst>
                <a:path w="38" h="59">
                  <a:moveTo>
                    <a:pt x="12" y="0"/>
                  </a:moveTo>
                  <a:lnTo>
                    <a:pt x="22" y="0"/>
                  </a:lnTo>
                  <a:lnTo>
                    <a:pt x="26" y="1"/>
                  </a:lnTo>
                  <a:lnTo>
                    <a:pt x="28" y="2"/>
                  </a:lnTo>
                  <a:lnTo>
                    <a:pt x="32" y="2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4" y="20"/>
                  </a:lnTo>
                  <a:lnTo>
                    <a:pt x="32" y="20"/>
                  </a:lnTo>
                  <a:lnTo>
                    <a:pt x="31" y="15"/>
                  </a:lnTo>
                  <a:lnTo>
                    <a:pt x="30" y="11"/>
                  </a:lnTo>
                  <a:lnTo>
                    <a:pt x="28" y="8"/>
                  </a:lnTo>
                  <a:lnTo>
                    <a:pt x="26" y="7"/>
                  </a:lnTo>
                  <a:lnTo>
                    <a:pt x="23" y="5"/>
                  </a:lnTo>
                  <a:lnTo>
                    <a:pt x="20" y="3"/>
                  </a:lnTo>
                  <a:lnTo>
                    <a:pt x="15" y="3"/>
                  </a:lnTo>
                  <a:lnTo>
                    <a:pt x="10" y="6"/>
                  </a:lnTo>
                  <a:lnTo>
                    <a:pt x="8" y="8"/>
                  </a:lnTo>
                  <a:lnTo>
                    <a:pt x="7" y="10"/>
                  </a:lnTo>
                  <a:lnTo>
                    <a:pt x="7" y="15"/>
                  </a:lnTo>
                  <a:lnTo>
                    <a:pt x="8" y="17"/>
                  </a:lnTo>
                  <a:lnTo>
                    <a:pt x="13" y="20"/>
                  </a:lnTo>
                  <a:lnTo>
                    <a:pt x="17" y="22"/>
                  </a:lnTo>
                  <a:lnTo>
                    <a:pt x="26" y="26"/>
                  </a:lnTo>
                  <a:lnTo>
                    <a:pt x="31" y="29"/>
                  </a:lnTo>
                  <a:lnTo>
                    <a:pt x="34" y="33"/>
                  </a:lnTo>
                  <a:lnTo>
                    <a:pt x="37" y="37"/>
                  </a:lnTo>
                  <a:lnTo>
                    <a:pt x="38" y="42"/>
                  </a:lnTo>
                  <a:lnTo>
                    <a:pt x="38" y="46"/>
                  </a:lnTo>
                  <a:lnTo>
                    <a:pt x="37" y="49"/>
                  </a:lnTo>
                  <a:lnTo>
                    <a:pt x="36" y="52"/>
                  </a:lnTo>
                  <a:lnTo>
                    <a:pt x="32" y="54"/>
                  </a:lnTo>
                  <a:lnTo>
                    <a:pt x="30" y="57"/>
                  </a:lnTo>
                  <a:lnTo>
                    <a:pt x="22" y="59"/>
                  </a:lnTo>
                  <a:lnTo>
                    <a:pt x="13" y="59"/>
                  </a:lnTo>
                  <a:lnTo>
                    <a:pt x="6" y="57"/>
                  </a:lnTo>
                  <a:lnTo>
                    <a:pt x="4" y="57"/>
                  </a:lnTo>
                  <a:lnTo>
                    <a:pt x="1" y="58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0" y="39"/>
                  </a:lnTo>
                  <a:lnTo>
                    <a:pt x="1" y="39"/>
                  </a:lnTo>
                  <a:lnTo>
                    <a:pt x="2" y="44"/>
                  </a:lnTo>
                  <a:lnTo>
                    <a:pt x="7" y="52"/>
                  </a:lnTo>
                  <a:lnTo>
                    <a:pt x="12" y="54"/>
                  </a:lnTo>
                  <a:lnTo>
                    <a:pt x="16" y="55"/>
                  </a:lnTo>
                  <a:lnTo>
                    <a:pt x="20" y="55"/>
                  </a:lnTo>
                  <a:lnTo>
                    <a:pt x="23" y="54"/>
                  </a:lnTo>
                  <a:lnTo>
                    <a:pt x="26" y="53"/>
                  </a:lnTo>
                  <a:lnTo>
                    <a:pt x="27" y="51"/>
                  </a:lnTo>
                  <a:lnTo>
                    <a:pt x="28" y="49"/>
                  </a:lnTo>
                  <a:lnTo>
                    <a:pt x="28" y="44"/>
                  </a:lnTo>
                  <a:lnTo>
                    <a:pt x="26" y="39"/>
                  </a:lnTo>
                  <a:lnTo>
                    <a:pt x="25" y="38"/>
                  </a:lnTo>
                  <a:lnTo>
                    <a:pt x="22" y="37"/>
                  </a:lnTo>
                  <a:lnTo>
                    <a:pt x="18" y="34"/>
                  </a:lnTo>
                  <a:lnTo>
                    <a:pt x="13" y="33"/>
                  </a:lnTo>
                  <a:lnTo>
                    <a:pt x="7" y="28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1" y="7"/>
                  </a:lnTo>
                  <a:lnTo>
                    <a:pt x="7" y="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59" name="Freeform 259"/>
            <p:cNvSpPr>
              <a:spLocks/>
            </p:cNvSpPr>
            <p:nvPr/>
          </p:nvSpPr>
          <p:spPr bwMode="auto">
            <a:xfrm>
              <a:off x="6969125" y="2103438"/>
              <a:ext cx="96838" cy="139700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40" y="0"/>
                </a:cxn>
                <a:cxn ang="0">
                  <a:pos x="24" y="56"/>
                </a:cxn>
                <a:cxn ang="0">
                  <a:pos x="31" y="46"/>
                </a:cxn>
                <a:cxn ang="0">
                  <a:pos x="36" y="38"/>
                </a:cxn>
                <a:cxn ang="0">
                  <a:pos x="42" y="32"/>
                </a:cxn>
                <a:cxn ang="0">
                  <a:pos x="46" y="31"/>
                </a:cxn>
                <a:cxn ang="0">
                  <a:pos x="50" y="28"/>
                </a:cxn>
                <a:cxn ang="0">
                  <a:pos x="55" y="28"/>
                </a:cxn>
                <a:cxn ang="0">
                  <a:pos x="57" y="30"/>
                </a:cxn>
                <a:cxn ang="0">
                  <a:pos x="60" y="32"/>
                </a:cxn>
                <a:cxn ang="0">
                  <a:pos x="61" y="35"/>
                </a:cxn>
                <a:cxn ang="0">
                  <a:pos x="61" y="39"/>
                </a:cxn>
                <a:cxn ang="0">
                  <a:pos x="60" y="43"/>
                </a:cxn>
                <a:cxn ang="0">
                  <a:pos x="58" y="46"/>
                </a:cxn>
                <a:cxn ang="0">
                  <a:pos x="51" y="73"/>
                </a:cxn>
                <a:cxn ang="0">
                  <a:pos x="50" y="75"/>
                </a:cxn>
                <a:cxn ang="0">
                  <a:pos x="50" y="79"/>
                </a:cxn>
                <a:cxn ang="0">
                  <a:pos x="52" y="79"/>
                </a:cxn>
                <a:cxn ang="0">
                  <a:pos x="53" y="78"/>
                </a:cxn>
                <a:cxn ang="0">
                  <a:pos x="55" y="75"/>
                </a:cxn>
                <a:cxn ang="0">
                  <a:pos x="58" y="72"/>
                </a:cxn>
                <a:cxn ang="0">
                  <a:pos x="58" y="70"/>
                </a:cxn>
                <a:cxn ang="0">
                  <a:pos x="60" y="72"/>
                </a:cxn>
                <a:cxn ang="0">
                  <a:pos x="56" y="78"/>
                </a:cxn>
                <a:cxn ang="0">
                  <a:pos x="53" y="82"/>
                </a:cxn>
                <a:cxn ang="0">
                  <a:pos x="51" y="84"/>
                </a:cxn>
                <a:cxn ang="0">
                  <a:pos x="47" y="86"/>
                </a:cxn>
                <a:cxn ang="0">
                  <a:pos x="45" y="88"/>
                </a:cxn>
                <a:cxn ang="0">
                  <a:pos x="39" y="88"/>
                </a:cxn>
                <a:cxn ang="0">
                  <a:pos x="35" y="84"/>
                </a:cxn>
                <a:cxn ang="0">
                  <a:pos x="34" y="82"/>
                </a:cxn>
                <a:cxn ang="0">
                  <a:pos x="34" y="75"/>
                </a:cxn>
                <a:cxn ang="0">
                  <a:pos x="35" y="72"/>
                </a:cxn>
                <a:cxn ang="0">
                  <a:pos x="45" y="46"/>
                </a:cxn>
                <a:cxn ang="0">
                  <a:pos x="45" y="39"/>
                </a:cxn>
                <a:cxn ang="0">
                  <a:pos x="42" y="39"/>
                </a:cxn>
                <a:cxn ang="0">
                  <a:pos x="41" y="41"/>
                </a:cxn>
                <a:cxn ang="0">
                  <a:pos x="39" y="42"/>
                </a:cxn>
                <a:cxn ang="0">
                  <a:pos x="36" y="44"/>
                </a:cxn>
                <a:cxn ang="0">
                  <a:pos x="29" y="54"/>
                </a:cxn>
                <a:cxn ang="0">
                  <a:pos x="20" y="68"/>
                </a:cxn>
                <a:cxn ang="0">
                  <a:pos x="15" y="86"/>
                </a:cxn>
                <a:cxn ang="0">
                  <a:pos x="0" y="86"/>
                </a:cxn>
                <a:cxn ang="0">
                  <a:pos x="20" y="16"/>
                </a:cxn>
                <a:cxn ang="0">
                  <a:pos x="21" y="12"/>
                </a:cxn>
                <a:cxn ang="0">
                  <a:pos x="21" y="7"/>
                </a:cxn>
                <a:cxn ang="0">
                  <a:pos x="20" y="7"/>
                </a:cxn>
                <a:cxn ang="0">
                  <a:pos x="19" y="6"/>
                </a:cxn>
                <a:cxn ang="0">
                  <a:pos x="18" y="6"/>
                </a:cxn>
                <a:cxn ang="0">
                  <a:pos x="15" y="5"/>
                </a:cxn>
                <a:cxn ang="0">
                  <a:pos x="15" y="4"/>
                </a:cxn>
                <a:cxn ang="0">
                  <a:pos x="36" y="0"/>
                </a:cxn>
              </a:cxnLst>
              <a:rect l="0" t="0" r="r" b="b"/>
              <a:pathLst>
                <a:path w="61" h="88">
                  <a:moveTo>
                    <a:pt x="36" y="0"/>
                  </a:moveTo>
                  <a:lnTo>
                    <a:pt x="40" y="0"/>
                  </a:lnTo>
                  <a:lnTo>
                    <a:pt x="24" y="56"/>
                  </a:lnTo>
                  <a:lnTo>
                    <a:pt x="31" y="46"/>
                  </a:lnTo>
                  <a:lnTo>
                    <a:pt x="36" y="38"/>
                  </a:lnTo>
                  <a:lnTo>
                    <a:pt x="42" y="32"/>
                  </a:lnTo>
                  <a:lnTo>
                    <a:pt x="46" y="31"/>
                  </a:lnTo>
                  <a:lnTo>
                    <a:pt x="50" y="28"/>
                  </a:lnTo>
                  <a:lnTo>
                    <a:pt x="55" y="28"/>
                  </a:lnTo>
                  <a:lnTo>
                    <a:pt x="57" y="30"/>
                  </a:lnTo>
                  <a:lnTo>
                    <a:pt x="60" y="32"/>
                  </a:lnTo>
                  <a:lnTo>
                    <a:pt x="61" y="35"/>
                  </a:lnTo>
                  <a:lnTo>
                    <a:pt x="61" y="39"/>
                  </a:lnTo>
                  <a:lnTo>
                    <a:pt x="60" y="43"/>
                  </a:lnTo>
                  <a:lnTo>
                    <a:pt x="58" y="46"/>
                  </a:lnTo>
                  <a:lnTo>
                    <a:pt x="51" y="73"/>
                  </a:lnTo>
                  <a:lnTo>
                    <a:pt x="50" y="75"/>
                  </a:lnTo>
                  <a:lnTo>
                    <a:pt x="50" y="79"/>
                  </a:lnTo>
                  <a:lnTo>
                    <a:pt x="52" y="79"/>
                  </a:lnTo>
                  <a:lnTo>
                    <a:pt x="53" y="78"/>
                  </a:lnTo>
                  <a:lnTo>
                    <a:pt x="55" y="75"/>
                  </a:lnTo>
                  <a:lnTo>
                    <a:pt x="58" y="72"/>
                  </a:lnTo>
                  <a:lnTo>
                    <a:pt x="58" y="70"/>
                  </a:lnTo>
                  <a:lnTo>
                    <a:pt x="60" y="72"/>
                  </a:lnTo>
                  <a:lnTo>
                    <a:pt x="56" y="78"/>
                  </a:lnTo>
                  <a:lnTo>
                    <a:pt x="53" y="82"/>
                  </a:lnTo>
                  <a:lnTo>
                    <a:pt x="51" y="84"/>
                  </a:lnTo>
                  <a:lnTo>
                    <a:pt x="47" y="86"/>
                  </a:lnTo>
                  <a:lnTo>
                    <a:pt x="45" y="88"/>
                  </a:lnTo>
                  <a:lnTo>
                    <a:pt x="39" y="88"/>
                  </a:lnTo>
                  <a:lnTo>
                    <a:pt x="35" y="84"/>
                  </a:lnTo>
                  <a:lnTo>
                    <a:pt x="34" y="82"/>
                  </a:lnTo>
                  <a:lnTo>
                    <a:pt x="34" y="75"/>
                  </a:lnTo>
                  <a:lnTo>
                    <a:pt x="35" y="72"/>
                  </a:lnTo>
                  <a:lnTo>
                    <a:pt x="45" y="46"/>
                  </a:lnTo>
                  <a:lnTo>
                    <a:pt x="45" y="39"/>
                  </a:lnTo>
                  <a:lnTo>
                    <a:pt x="42" y="39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6" y="44"/>
                  </a:lnTo>
                  <a:lnTo>
                    <a:pt x="29" y="54"/>
                  </a:lnTo>
                  <a:lnTo>
                    <a:pt x="20" y="68"/>
                  </a:lnTo>
                  <a:lnTo>
                    <a:pt x="15" y="86"/>
                  </a:lnTo>
                  <a:lnTo>
                    <a:pt x="0" y="86"/>
                  </a:lnTo>
                  <a:lnTo>
                    <a:pt x="20" y="16"/>
                  </a:lnTo>
                  <a:lnTo>
                    <a:pt x="21" y="12"/>
                  </a:lnTo>
                  <a:lnTo>
                    <a:pt x="21" y="7"/>
                  </a:lnTo>
                  <a:lnTo>
                    <a:pt x="20" y="7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60" name="Freeform 260"/>
            <p:cNvSpPr>
              <a:spLocks noEditPoints="1"/>
            </p:cNvSpPr>
            <p:nvPr/>
          </p:nvSpPr>
          <p:spPr bwMode="auto">
            <a:xfrm>
              <a:off x="7654925" y="2266950"/>
              <a:ext cx="103188" cy="220663"/>
            </a:xfrm>
            <a:custGeom>
              <a:avLst/>
              <a:gdLst/>
              <a:ahLst/>
              <a:cxnLst>
                <a:cxn ang="0">
                  <a:pos x="37" y="102"/>
                </a:cxn>
                <a:cxn ang="0">
                  <a:pos x="41" y="101"/>
                </a:cxn>
                <a:cxn ang="0">
                  <a:pos x="48" y="95"/>
                </a:cxn>
                <a:cxn ang="0">
                  <a:pos x="50" y="60"/>
                </a:cxn>
                <a:cxn ang="0">
                  <a:pos x="47" y="48"/>
                </a:cxn>
                <a:cxn ang="0">
                  <a:pos x="37" y="39"/>
                </a:cxn>
                <a:cxn ang="0">
                  <a:pos x="23" y="40"/>
                </a:cxn>
                <a:cxn ang="0">
                  <a:pos x="17" y="48"/>
                </a:cxn>
                <a:cxn ang="0">
                  <a:pos x="15" y="57"/>
                </a:cxn>
                <a:cxn ang="0">
                  <a:pos x="13" y="69"/>
                </a:cxn>
                <a:cxn ang="0">
                  <a:pos x="17" y="89"/>
                </a:cxn>
                <a:cxn ang="0">
                  <a:pos x="21" y="97"/>
                </a:cxn>
                <a:cxn ang="0">
                  <a:pos x="28" y="102"/>
                </a:cxn>
                <a:cxn ang="0">
                  <a:pos x="26" y="39"/>
                </a:cxn>
                <a:cxn ang="0">
                  <a:pos x="37" y="0"/>
                </a:cxn>
                <a:cxn ang="0">
                  <a:pos x="48" y="38"/>
                </a:cxn>
                <a:cxn ang="0">
                  <a:pos x="63" y="58"/>
                </a:cxn>
                <a:cxn ang="0">
                  <a:pos x="65" y="75"/>
                </a:cxn>
                <a:cxn ang="0">
                  <a:pos x="63" y="84"/>
                </a:cxn>
                <a:cxn ang="0">
                  <a:pos x="59" y="94"/>
                </a:cxn>
                <a:cxn ang="0">
                  <a:pos x="47" y="105"/>
                </a:cxn>
                <a:cxn ang="0">
                  <a:pos x="37" y="107"/>
                </a:cxn>
                <a:cxn ang="0">
                  <a:pos x="28" y="139"/>
                </a:cxn>
                <a:cxn ang="0">
                  <a:pos x="22" y="106"/>
                </a:cxn>
                <a:cxn ang="0">
                  <a:pos x="11" y="100"/>
                </a:cxn>
                <a:cxn ang="0">
                  <a:pos x="1" y="82"/>
                </a:cxn>
                <a:cxn ang="0">
                  <a:pos x="0" y="61"/>
                </a:cxn>
                <a:cxn ang="0">
                  <a:pos x="3" y="52"/>
                </a:cxn>
                <a:cxn ang="0">
                  <a:pos x="12" y="40"/>
                </a:cxn>
                <a:cxn ang="0">
                  <a:pos x="21" y="35"/>
                </a:cxn>
                <a:cxn ang="0">
                  <a:pos x="26" y="34"/>
                </a:cxn>
                <a:cxn ang="0">
                  <a:pos x="28" y="0"/>
                </a:cxn>
              </a:cxnLst>
              <a:rect l="0" t="0" r="r" b="b"/>
              <a:pathLst>
                <a:path w="65" h="139">
                  <a:moveTo>
                    <a:pt x="37" y="39"/>
                  </a:moveTo>
                  <a:lnTo>
                    <a:pt x="37" y="102"/>
                  </a:lnTo>
                  <a:lnTo>
                    <a:pt x="39" y="102"/>
                  </a:lnTo>
                  <a:lnTo>
                    <a:pt x="41" y="101"/>
                  </a:lnTo>
                  <a:lnTo>
                    <a:pt x="43" y="100"/>
                  </a:lnTo>
                  <a:lnTo>
                    <a:pt x="48" y="95"/>
                  </a:lnTo>
                  <a:lnTo>
                    <a:pt x="50" y="85"/>
                  </a:lnTo>
                  <a:lnTo>
                    <a:pt x="50" y="60"/>
                  </a:lnTo>
                  <a:lnTo>
                    <a:pt x="49" y="55"/>
                  </a:lnTo>
                  <a:lnTo>
                    <a:pt x="47" y="48"/>
                  </a:lnTo>
                  <a:lnTo>
                    <a:pt x="41" y="42"/>
                  </a:lnTo>
                  <a:lnTo>
                    <a:pt x="37" y="39"/>
                  </a:lnTo>
                  <a:close/>
                  <a:moveTo>
                    <a:pt x="26" y="39"/>
                  </a:moveTo>
                  <a:lnTo>
                    <a:pt x="23" y="40"/>
                  </a:lnTo>
                  <a:lnTo>
                    <a:pt x="20" y="44"/>
                  </a:lnTo>
                  <a:lnTo>
                    <a:pt x="17" y="48"/>
                  </a:lnTo>
                  <a:lnTo>
                    <a:pt x="16" y="52"/>
                  </a:lnTo>
                  <a:lnTo>
                    <a:pt x="15" y="57"/>
                  </a:lnTo>
                  <a:lnTo>
                    <a:pt x="15" y="63"/>
                  </a:lnTo>
                  <a:lnTo>
                    <a:pt x="13" y="69"/>
                  </a:lnTo>
                  <a:lnTo>
                    <a:pt x="16" y="84"/>
                  </a:lnTo>
                  <a:lnTo>
                    <a:pt x="17" y="89"/>
                  </a:lnTo>
                  <a:lnTo>
                    <a:pt x="18" y="92"/>
                  </a:lnTo>
                  <a:lnTo>
                    <a:pt x="21" y="97"/>
                  </a:lnTo>
                  <a:lnTo>
                    <a:pt x="26" y="102"/>
                  </a:lnTo>
                  <a:lnTo>
                    <a:pt x="28" y="102"/>
                  </a:lnTo>
                  <a:lnTo>
                    <a:pt x="28" y="39"/>
                  </a:lnTo>
                  <a:lnTo>
                    <a:pt x="26" y="39"/>
                  </a:lnTo>
                  <a:close/>
                  <a:moveTo>
                    <a:pt x="28" y="0"/>
                  </a:moveTo>
                  <a:lnTo>
                    <a:pt x="37" y="0"/>
                  </a:lnTo>
                  <a:lnTo>
                    <a:pt x="37" y="34"/>
                  </a:lnTo>
                  <a:lnTo>
                    <a:pt x="48" y="38"/>
                  </a:lnTo>
                  <a:lnTo>
                    <a:pt x="57" y="45"/>
                  </a:lnTo>
                  <a:lnTo>
                    <a:pt x="63" y="58"/>
                  </a:lnTo>
                  <a:lnTo>
                    <a:pt x="65" y="71"/>
                  </a:lnTo>
                  <a:lnTo>
                    <a:pt x="65" y="75"/>
                  </a:lnTo>
                  <a:lnTo>
                    <a:pt x="64" y="79"/>
                  </a:lnTo>
                  <a:lnTo>
                    <a:pt x="63" y="84"/>
                  </a:lnTo>
                  <a:lnTo>
                    <a:pt x="60" y="89"/>
                  </a:lnTo>
                  <a:lnTo>
                    <a:pt x="59" y="94"/>
                  </a:lnTo>
                  <a:lnTo>
                    <a:pt x="50" y="102"/>
                  </a:lnTo>
                  <a:lnTo>
                    <a:pt x="47" y="105"/>
                  </a:lnTo>
                  <a:lnTo>
                    <a:pt x="42" y="107"/>
                  </a:lnTo>
                  <a:lnTo>
                    <a:pt x="37" y="107"/>
                  </a:lnTo>
                  <a:lnTo>
                    <a:pt x="37" y="139"/>
                  </a:lnTo>
                  <a:lnTo>
                    <a:pt x="28" y="139"/>
                  </a:lnTo>
                  <a:lnTo>
                    <a:pt x="28" y="107"/>
                  </a:lnTo>
                  <a:lnTo>
                    <a:pt x="22" y="106"/>
                  </a:lnTo>
                  <a:lnTo>
                    <a:pt x="16" y="104"/>
                  </a:lnTo>
                  <a:lnTo>
                    <a:pt x="11" y="100"/>
                  </a:lnTo>
                  <a:lnTo>
                    <a:pt x="5" y="92"/>
                  </a:lnTo>
                  <a:lnTo>
                    <a:pt x="1" y="82"/>
                  </a:lnTo>
                  <a:lnTo>
                    <a:pt x="0" y="71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3" y="52"/>
                  </a:lnTo>
                  <a:lnTo>
                    <a:pt x="6" y="47"/>
                  </a:lnTo>
                  <a:lnTo>
                    <a:pt x="12" y="40"/>
                  </a:lnTo>
                  <a:lnTo>
                    <a:pt x="17" y="38"/>
                  </a:lnTo>
                  <a:lnTo>
                    <a:pt x="21" y="35"/>
                  </a:lnTo>
                  <a:lnTo>
                    <a:pt x="23" y="35"/>
                  </a:lnTo>
                  <a:lnTo>
                    <a:pt x="26" y="34"/>
                  </a:lnTo>
                  <a:lnTo>
                    <a:pt x="28" y="34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61" name="Freeform 261"/>
            <p:cNvSpPr>
              <a:spLocks/>
            </p:cNvSpPr>
            <p:nvPr/>
          </p:nvSpPr>
          <p:spPr bwMode="auto">
            <a:xfrm>
              <a:off x="7766050" y="2397125"/>
              <a:ext cx="96838" cy="1127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41" y="2"/>
                </a:cxn>
                <a:cxn ang="0">
                  <a:pos x="47" y="3"/>
                </a:cxn>
                <a:cxn ang="0">
                  <a:pos x="50" y="4"/>
                </a:cxn>
                <a:cxn ang="0">
                  <a:pos x="55" y="4"/>
                </a:cxn>
                <a:cxn ang="0">
                  <a:pos x="58" y="0"/>
                </a:cxn>
                <a:cxn ang="0">
                  <a:pos x="61" y="0"/>
                </a:cxn>
                <a:cxn ang="0">
                  <a:pos x="55" y="24"/>
                </a:cxn>
                <a:cxn ang="0">
                  <a:pos x="53" y="24"/>
                </a:cxn>
                <a:cxn ang="0">
                  <a:pos x="52" y="20"/>
                </a:cxn>
                <a:cxn ang="0">
                  <a:pos x="52" y="18"/>
                </a:cxn>
                <a:cxn ang="0">
                  <a:pos x="50" y="13"/>
                </a:cxn>
                <a:cxn ang="0">
                  <a:pos x="48" y="9"/>
                </a:cxn>
                <a:cxn ang="0">
                  <a:pos x="46" y="7"/>
                </a:cxn>
                <a:cxn ang="0">
                  <a:pos x="44" y="5"/>
                </a:cxn>
                <a:cxn ang="0">
                  <a:pos x="37" y="5"/>
                </a:cxn>
                <a:cxn ang="0">
                  <a:pos x="35" y="7"/>
                </a:cxn>
                <a:cxn ang="0">
                  <a:pos x="34" y="8"/>
                </a:cxn>
                <a:cxn ang="0">
                  <a:pos x="31" y="12"/>
                </a:cxn>
                <a:cxn ang="0">
                  <a:pos x="30" y="14"/>
                </a:cxn>
                <a:cxn ang="0">
                  <a:pos x="32" y="22"/>
                </a:cxn>
                <a:cxn ang="0">
                  <a:pos x="35" y="26"/>
                </a:cxn>
                <a:cxn ang="0">
                  <a:pos x="45" y="36"/>
                </a:cxn>
                <a:cxn ang="0">
                  <a:pos x="47" y="40"/>
                </a:cxn>
                <a:cxn ang="0">
                  <a:pos x="48" y="43"/>
                </a:cxn>
                <a:cxn ang="0">
                  <a:pos x="50" y="48"/>
                </a:cxn>
                <a:cxn ang="0">
                  <a:pos x="51" y="51"/>
                </a:cxn>
                <a:cxn ang="0">
                  <a:pos x="50" y="56"/>
                </a:cxn>
                <a:cxn ang="0">
                  <a:pos x="47" y="61"/>
                </a:cxn>
                <a:cxn ang="0">
                  <a:pos x="40" y="69"/>
                </a:cxn>
                <a:cxn ang="0">
                  <a:pos x="36" y="70"/>
                </a:cxn>
                <a:cxn ang="0">
                  <a:pos x="31" y="71"/>
                </a:cxn>
                <a:cxn ang="0">
                  <a:pos x="25" y="71"/>
                </a:cxn>
                <a:cxn ang="0">
                  <a:pos x="20" y="70"/>
                </a:cxn>
                <a:cxn ang="0">
                  <a:pos x="13" y="67"/>
                </a:cxn>
                <a:cxn ang="0">
                  <a:pos x="6" y="67"/>
                </a:cxn>
                <a:cxn ang="0">
                  <a:pos x="6" y="69"/>
                </a:cxn>
                <a:cxn ang="0">
                  <a:pos x="5" y="69"/>
                </a:cxn>
                <a:cxn ang="0">
                  <a:pos x="3" y="71"/>
                </a:cxn>
                <a:cxn ang="0">
                  <a:pos x="0" y="71"/>
                </a:cxn>
                <a:cxn ang="0">
                  <a:pos x="5" y="45"/>
                </a:cxn>
                <a:cxn ang="0">
                  <a:pos x="8" y="45"/>
                </a:cxn>
                <a:cxn ang="0">
                  <a:pos x="10" y="57"/>
                </a:cxn>
                <a:cxn ang="0">
                  <a:pos x="13" y="62"/>
                </a:cxn>
                <a:cxn ang="0">
                  <a:pos x="15" y="65"/>
                </a:cxn>
                <a:cxn ang="0">
                  <a:pos x="20" y="66"/>
                </a:cxn>
                <a:cxn ang="0">
                  <a:pos x="27" y="66"/>
                </a:cxn>
                <a:cxn ang="0">
                  <a:pos x="32" y="64"/>
                </a:cxn>
                <a:cxn ang="0">
                  <a:pos x="35" y="59"/>
                </a:cxn>
                <a:cxn ang="0">
                  <a:pos x="35" y="51"/>
                </a:cxn>
                <a:cxn ang="0">
                  <a:pos x="32" y="46"/>
                </a:cxn>
                <a:cxn ang="0">
                  <a:pos x="30" y="43"/>
                </a:cxn>
                <a:cxn ang="0">
                  <a:pos x="22" y="35"/>
                </a:cxn>
                <a:cxn ang="0">
                  <a:pos x="19" y="30"/>
                </a:cxn>
                <a:cxn ang="0">
                  <a:pos x="18" y="28"/>
                </a:cxn>
                <a:cxn ang="0">
                  <a:pos x="16" y="24"/>
                </a:cxn>
                <a:cxn ang="0">
                  <a:pos x="15" y="19"/>
                </a:cxn>
                <a:cxn ang="0">
                  <a:pos x="16" y="14"/>
                </a:cxn>
                <a:cxn ang="0">
                  <a:pos x="18" y="10"/>
                </a:cxn>
                <a:cxn ang="0">
                  <a:pos x="20" y="5"/>
                </a:cxn>
                <a:cxn ang="0">
                  <a:pos x="25" y="3"/>
                </a:cxn>
                <a:cxn ang="0">
                  <a:pos x="30" y="2"/>
                </a:cxn>
                <a:cxn ang="0">
                  <a:pos x="36" y="0"/>
                </a:cxn>
              </a:cxnLst>
              <a:rect l="0" t="0" r="r" b="b"/>
              <a:pathLst>
                <a:path w="61" h="71">
                  <a:moveTo>
                    <a:pt x="36" y="0"/>
                  </a:moveTo>
                  <a:lnTo>
                    <a:pt x="41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5" y="4"/>
                  </a:lnTo>
                  <a:lnTo>
                    <a:pt x="58" y="0"/>
                  </a:lnTo>
                  <a:lnTo>
                    <a:pt x="61" y="0"/>
                  </a:lnTo>
                  <a:lnTo>
                    <a:pt x="55" y="24"/>
                  </a:lnTo>
                  <a:lnTo>
                    <a:pt x="53" y="24"/>
                  </a:lnTo>
                  <a:lnTo>
                    <a:pt x="52" y="20"/>
                  </a:lnTo>
                  <a:lnTo>
                    <a:pt x="52" y="18"/>
                  </a:lnTo>
                  <a:lnTo>
                    <a:pt x="50" y="13"/>
                  </a:lnTo>
                  <a:lnTo>
                    <a:pt x="48" y="9"/>
                  </a:lnTo>
                  <a:lnTo>
                    <a:pt x="46" y="7"/>
                  </a:lnTo>
                  <a:lnTo>
                    <a:pt x="44" y="5"/>
                  </a:lnTo>
                  <a:lnTo>
                    <a:pt x="37" y="5"/>
                  </a:lnTo>
                  <a:lnTo>
                    <a:pt x="35" y="7"/>
                  </a:lnTo>
                  <a:lnTo>
                    <a:pt x="34" y="8"/>
                  </a:lnTo>
                  <a:lnTo>
                    <a:pt x="31" y="12"/>
                  </a:lnTo>
                  <a:lnTo>
                    <a:pt x="30" y="14"/>
                  </a:lnTo>
                  <a:lnTo>
                    <a:pt x="32" y="22"/>
                  </a:lnTo>
                  <a:lnTo>
                    <a:pt x="35" y="26"/>
                  </a:lnTo>
                  <a:lnTo>
                    <a:pt x="45" y="36"/>
                  </a:lnTo>
                  <a:lnTo>
                    <a:pt x="47" y="40"/>
                  </a:lnTo>
                  <a:lnTo>
                    <a:pt x="48" y="43"/>
                  </a:lnTo>
                  <a:lnTo>
                    <a:pt x="50" y="48"/>
                  </a:lnTo>
                  <a:lnTo>
                    <a:pt x="51" y="51"/>
                  </a:lnTo>
                  <a:lnTo>
                    <a:pt x="50" y="56"/>
                  </a:lnTo>
                  <a:lnTo>
                    <a:pt x="47" y="61"/>
                  </a:lnTo>
                  <a:lnTo>
                    <a:pt x="40" y="69"/>
                  </a:lnTo>
                  <a:lnTo>
                    <a:pt x="36" y="70"/>
                  </a:lnTo>
                  <a:lnTo>
                    <a:pt x="31" y="71"/>
                  </a:lnTo>
                  <a:lnTo>
                    <a:pt x="25" y="71"/>
                  </a:lnTo>
                  <a:lnTo>
                    <a:pt x="20" y="70"/>
                  </a:lnTo>
                  <a:lnTo>
                    <a:pt x="13" y="67"/>
                  </a:lnTo>
                  <a:lnTo>
                    <a:pt x="6" y="67"/>
                  </a:lnTo>
                  <a:lnTo>
                    <a:pt x="6" y="69"/>
                  </a:lnTo>
                  <a:lnTo>
                    <a:pt x="5" y="69"/>
                  </a:lnTo>
                  <a:lnTo>
                    <a:pt x="3" y="71"/>
                  </a:lnTo>
                  <a:lnTo>
                    <a:pt x="0" y="71"/>
                  </a:lnTo>
                  <a:lnTo>
                    <a:pt x="5" y="45"/>
                  </a:lnTo>
                  <a:lnTo>
                    <a:pt x="8" y="45"/>
                  </a:lnTo>
                  <a:lnTo>
                    <a:pt x="10" y="57"/>
                  </a:lnTo>
                  <a:lnTo>
                    <a:pt x="13" y="62"/>
                  </a:lnTo>
                  <a:lnTo>
                    <a:pt x="15" y="65"/>
                  </a:lnTo>
                  <a:lnTo>
                    <a:pt x="20" y="66"/>
                  </a:lnTo>
                  <a:lnTo>
                    <a:pt x="27" y="66"/>
                  </a:lnTo>
                  <a:lnTo>
                    <a:pt x="32" y="64"/>
                  </a:lnTo>
                  <a:lnTo>
                    <a:pt x="35" y="59"/>
                  </a:lnTo>
                  <a:lnTo>
                    <a:pt x="35" y="51"/>
                  </a:lnTo>
                  <a:lnTo>
                    <a:pt x="32" y="46"/>
                  </a:lnTo>
                  <a:lnTo>
                    <a:pt x="30" y="43"/>
                  </a:lnTo>
                  <a:lnTo>
                    <a:pt x="22" y="35"/>
                  </a:lnTo>
                  <a:lnTo>
                    <a:pt x="19" y="30"/>
                  </a:lnTo>
                  <a:lnTo>
                    <a:pt x="18" y="28"/>
                  </a:lnTo>
                  <a:lnTo>
                    <a:pt x="16" y="24"/>
                  </a:lnTo>
                  <a:lnTo>
                    <a:pt x="15" y="19"/>
                  </a:lnTo>
                  <a:lnTo>
                    <a:pt x="16" y="14"/>
                  </a:lnTo>
                  <a:lnTo>
                    <a:pt x="18" y="10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30" y="2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62" name="Freeform 262"/>
            <p:cNvSpPr>
              <a:spLocks noEditPoints="1"/>
            </p:cNvSpPr>
            <p:nvPr/>
          </p:nvSpPr>
          <p:spPr bwMode="auto">
            <a:xfrm>
              <a:off x="8553450" y="1998663"/>
              <a:ext cx="104775" cy="222250"/>
            </a:xfrm>
            <a:custGeom>
              <a:avLst/>
              <a:gdLst/>
              <a:ahLst/>
              <a:cxnLst>
                <a:cxn ang="0">
                  <a:pos x="37" y="103"/>
                </a:cxn>
                <a:cxn ang="0">
                  <a:pos x="41" y="102"/>
                </a:cxn>
                <a:cxn ang="0">
                  <a:pos x="48" y="96"/>
                </a:cxn>
                <a:cxn ang="0">
                  <a:pos x="51" y="61"/>
                </a:cxn>
                <a:cxn ang="0">
                  <a:pos x="47" y="49"/>
                </a:cxn>
                <a:cxn ang="0">
                  <a:pos x="37" y="40"/>
                </a:cxn>
                <a:cxn ang="0">
                  <a:pos x="24" y="41"/>
                </a:cxn>
                <a:cxn ang="0">
                  <a:pos x="17" y="49"/>
                </a:cxn>
                <a:cxn ang="0">
                  <a:pos x="15" y="57"/>
                </a:cxn>
                <a:cxn ang="0">
                  <a:pos x="14" y="70"/>
                </a:cxn>
                <a:cxn ang="0">
                  <a:pos x="17" y="89"/>
                </a:cxn>
                <a:cxn ang="0">
                  <a:pos x="21" y="98"/>
                </a:cxn>
                <a:cxn ang="0">
                  <a:pos x="28" y="103"/>
                </a:cxn>
                <a:cxn ang="0">
                  <a:pos x="26" y="40"/>
                </a:cxn>
                <a:cxn ang="0">
                  <a:pos x="37" y="0"/>
                </a:cxn>
                <a:cxn ang="0">
                  <a:pos x="48" y="39"/>
                </a:cxn>
                <a:cxn ang="0">
                  <a:pos x="63" y="58"/>
                </a:cxn>
                <a:cxn ang="0">
                  <a:pos x="66" y="76"/>
                </a:cxn>
                <a:cxn ang="0">
                  <a:pos x="63" y="84"/>
                </a:cxn>
                <a:cxn ang="0">
                  <a:pos x="59" y="94"/>
                </a:cxn>
                <a:cxn ang="0">
                  <a:pos x="47" y="105"/>
                </a:cxn>
                <a:cxn ang="0">
                  <a:pos x="37" y="108"/>
                </a:cxn>
                <a:cxn ang="0">
                  <a:pos x="28" y="140"/>
                </a:cxn>
                <a:cxn ang="0">
                  <a:pos x="22" y="107"/>
                </a:cxn>
                <a:cxn ang="0">
                  <a:pos x="11" y="101"/>
                </a:cxn>
                <a:cxn ang="0">
                  <a:pos x="1" y="83"/>
                </a:cxn>
                <a:cxn ang="0">
                  <a:pos x="0" y="62"/>
                </a:cxn>
                <a:cxn ang="0">
                  <a:pos x="4" y="52"/>
                </a:cxn>
                <a:cxn ang="0">
                  <a:pos x="12" y="41"/>
                </a:cxn>
                <a:cxn ang="0">
                  <a:pos x="21" y="36"/>
                </a:cxn>
                <a:cxn ang="0">
                  <a:pos x="26" y="35"/>
                </a:cxn>
                <a:cxn ang="0">
                  <a:pos x="28" y="0"/>
                </a:cxn>
              </a:cxnLst>
              <a:rect l="0" t="0" r="r" b="b"/>
              <a:pathLst>
                <a:path w="66" h="140">
                  <a:moveTo>
                    <a:pt x="37" y="40"/>
                  </a:moveTo>
                  <a:lnTo>
                    <a:pt x="37" y="103"/>
                  </a:lnTo>
                  <a:lnTo>
                    <a:pt x="40" y="103"/>
                  </a:lnTo>
                  <a:lnTo>
                    <a:pt x="41" y="102"/>
                  </a:lnTo>
                  <a:lnTo>
                    <a:pt x="43" y="101"/>
                  </a:lnTo>
                  <a:lnTo>
                    <a:pt x="48" y="96"/>
                  </a:lnTo>
                  <a:lnTo>
                    <a:pt x="51" y="86"/>
                  </a:lnTo>
                  <a:lnTo>
                    <a:pt x="51" y="61"/>
                  </a:lnTo>
                  <a:lnTo>
                    <a:pt x="50" y="56"/>
                  </a:lnTo>
                  <a:lnTo>
                    <a:pt x="47" y="49"/>
                  </a:lnTo>
                  <a:lnTo>
                    <a:pt x="41" y="42"/>
                  </a:lnTo>
                  <a:lnTo>
                    <a:pt x="37" y="40"/>
                  </a:lnTo>
                  <a:close/>
                  <a:moveTo>
                    <a:pt x="26" y="40"/>
                  </a:moveTo>
                  <a:lnTo>
                    <a:pt x="24" y="41"/>
                  </a:lnTo>
                  <a:lnTo>
                    <a:pt x="20" y="45"/>
                  </a:lnTo>
                  <a:lnTo>
                    <a:pt x="17" y="49"/>
                  </a:lnTo>
                  <a:lnTo>
                    <a:pt x="16" y="52"/>
                  </a:lnTo>
                  <a:lnTo>
                    <a:pt x="15" y="57"/>
                  </a:lnTo>
                  <a:lnTo>
                    <a:pt x="15" y="63"/>
                  </a:lnTo>
                  <a:lnTo>
                    <a:pt x="14" y="70"/>
                  </a:lnTo>
                  <a:lnTo>
                    <a:pt x="16" y="84"/>
                  </a:lnTo>
                  <a:lnTo>
                    <a:pt x="17" y="89"/>
                  </a:lnTo>
                  <a:lnTo>
                    <a:pt x="19" y="93"/>
                  </a:lnTo>
                  <a:lnTo>
                    <a:pt x="21" y="98"/>
                  </a:lnTo>
                  <a:lnTo>
                    <a:pt x="26" y="103"/>
                  </a:lnTo>
                  <a:lnTo>
                    <a:pt x="28" y="103"/>
                  </a:lnTo>
                  <a:lnTo>
                    <a:pt x="28" y="40"/>
                  </a:lnTo>
                  <a:lnTo>
                    <a:pt x="26" y="40"/>
                  </a:lnTo>
                  <a:close/>
                  <a:moveTo>
                    <a:pt x="28" y="0"/>
                  </a:moveTo>
                  <a:lnTo>
                    <a:pt x="37" y="0"/>
                  </a:lnTo>
                  <a:lnTo>
                    <a:pt x="37" y="35"/>
                  </a:lnTo>
                  <a:lnTo>
                    <a:pt x="48" y="39"/>
                  </a:lnTo>
                  <a:lnTo>
                    <a:pt x="57" y="46"/>
                  </a:lnTo>
                  <a:lnTo>
                    <a:pt x="63" y="58"/>
                  </a:lnTo>
                  <a:lnTo>
                    <a:pt x="66" y="72"/>
                  </a:lnTo>
                  <a:lnTo>
                    <a:pt x="66" y="76"/>
                  </a:lnTo>
                  <a:lnTo>
                    <a:pt x="64" y="79"/>
                  </a:lnTo>
                  <a:lnTo>
                    <a:pt x="63" y="84"/>
                  </a:lnTo>
                  <a:lnTo>
                    <a:pt x="61" y="89"/>
                  </a:lnTo>
                  <a:lnTo>
                    <a:pt x="59" y="94"/>
                  </a:lnTo>
                  <a:lnTo>
                    <a:pt x="51" y="103"/>
                  </a:lnTo>
                  <a:lnTo>
                    <a:pt x="47" y="105"/>
                  </a:lnTo>
                  <a:lnTo>
                    <a:pt x="42" y="108"/>
                  </a:lnTo>
                  <a:lnTo>
                    <a:pt x="37" y="108"/>
                  </a:lnTo>
                  <a:lnTo>
                    <a:pt x="37" y="140"/>
                  </a:lnTo>
                  <a:lnTo>
                    <a:pt x="28" y="140"/>
                  </a:lnTo>
                  <a:lnTo>
                    <a:pt x="28" y="108"/>
                  </a:lnTo>
                  <a:lnTo>
                    <a:pt x="22" y="107"/>
                  </a:lnTo>
                  <a:lnTo>
                    <a:pt x="16" y="104"/>
                  </a:lnTo>
                  <a:lnTo>
                    <a:pt x="11" y="101"/>
                  </a:lnTo>
                  <a:lnTo>
                    <a:pt x="5" y="93"/>
                  </a:lnTo>
                  <a:lnTo>
                    <a:pt x="1" y="83"/>
                  </a:lnTo>
                  <a:lnTo>
                    <a:pt x="0" y="72"/>
                  </a:lnTo>
                  <a:lnTo>
                    <a:pt x="0" y="62"/>
                  </a:lnTo>
                  <a:lnTo>
                    <a:pt x="1" y="58"/>
                  </a:lnTo>
                  <a:lnTo>
                    <a:pt x="4" y="52"/>
                  </a:lnTo>
                  <a:lnTo>
                    <a:pt x="6" y="47"/>
                  </a:lnTo>
                  <a:lnTo>
                    <a:pt x="12" y="41"/>
                  </a:lnTo>
                  <a:lnTo>
                    <a:pt x="17" y="39"/>
                  </a:lnTo>
                  <a:lnTo>
                    <a:pt x="21" y="36"/>
                  </a:lnTo>
                  <a:lnTo>
                    <a:pt x="24" y="36"/>
                  </a:lnTo>
                  <a:lnTo>
                    <a:pt x="26" y="35"/>
                  </a:lnTo>
                  <a:lnTo>
                    <a:pt x="28" y="35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63" name="Freeform 263"/>
            <p:cNvSpPr>
              <a:spLocks/>
            </p:cNvSpPr>
            <p:nvPr/>
          </p:nvSpPr>
          <p:spPr bwMode="auto">
            <a:xfrm>
              <a:off x="8675688" y="2138363"/>
              <a:ext cx="76200" cy="112713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32" y="0"/>
                </a:cxn>
                <a:cxn ang="0">
                  <a:pos x="18" y="45"/>
                </a:cxn>
                <a:cxn ang="0">
                  <a:pos x="26" y="35"/>
                </a:cxn>
                <a:cxn ang="0">
                  <a:pos x="28" y="31"/>
                </a:cxn>
                <a:cxn ang="0">
                  <a:pos x="33" y="26"/>
                </a:cxn>
                <a:cxn ang="0">
                  <a:pos x="36" y="25"/>
                </a:cxn>
                <a:cxn ang="0">
                  <a:pos x="39" y="24"/>
                </a:cxn>
                <a:cxn ang="0">
                  <a:pos x="42" y="22"/>
                </a:cxn>
                <a:cxn ang="0">
                  <a:pos x="47" y="25"/>
                </a:cxn>
                <a:cxn ang="0">
                  <a:pos x="48" y="27"/>
                </a:cxn>
                <a:cxn ang="0">
                  <a:pos x="48" y="32"/>
                </a:cxn>
                <a:cxn ang="0">
                  <a:pos x="47" y="35"/>
                </a:cxn>
                <a:cxn ang="0">
                  <a:pos x="47" y="36"/>
                </a:cxn>
                <a:cxn ang="0">
                  <a:pos x="41" y="58"/>
                </a:cxn>
                <a:cxn ang="0">
                  <a:pos x="39" y="61"/>
                </a:cxn>
                <a:cxn ang="0">
                  <a:pos x="39" y="63"/>
                </a:cxn>
                <a:cxn ang="0">
                  <a:pos x="41" y="63"/>
                </a:cxn>
                <a:cxn ang="0">
                  <a:pos x="47" y="57"/>
                </a:cxn>
                <a:cxn ang="0">
                  <a:pos x="48" y="58"/>
                </a:cxn>
                <a:cxn ang="0">
                  <a:pos x="44" y="62"/>
                </a:cxn>
                <a:cxn ang="0">
                  <a:pos x="42" y="66"/>
                </a:cxn>
                <a:cxn ang="0">
                  <a:pos x="41" y="67"/>
                </a:cxn>
                <a:cxn ang="0">
                  <a:pos x="37" y="69"/>
                </a:cxn>
                <a:cxn ang="0">
                  <a:pos x="34" y="71"/>
                </a:cxn>
                <a:cxn ang="0">
                  <a:pos x="31" y="71"/>
                </a:cxn>
                <a:cxn ang="0">
                  <a:pos x="27" y="67"/>
                </a:cxn>
                <a:cxn ang="0">
                  <a:pos x="27" y="66"/>
                </a:cxn>
                <a:cxn ang="0">
                  <a:pos x="26" y="64"/>
                </a:cxn>
                <a:cxn ang="0">
                  <a:pos x="26" y="63"/>
                </a:cxn>
                <a:cxn ang="0">
                  <a:pos x="27" y="61"/>
                </a:cxn>
                <a:cxn ang="0">
                  <a:pos x="27" y="58"/>
                </a:cxn>
                <a:cxn ang="0">
                  <a:pos x="34" y="36"/>
                </a:cxn>
                <a:cxn ang="0">
                  <a:pos x="34" y="32"/>
                </a:cxn>
                <a:cxn ang="0">
                  <a:pos x="32" y="32"/>
                </a:cxn>
                <a:cxn ang="0">
                  <a:pos x="28" y="36"/>
                </a:cxn>
                <a:cxn ang="0">
                  <a:pos x="24" y="41"/>
                </a:cxn>
                <a:cxn ang="0">
                  <a:pos x="20" y="47"/>
                </a:cxn>
                <a:cxn ang="0">
                  <a:pos x="16" y="55"/>
                </a:cxn>
                <a:cxn ang="0">
                  <a:pos x="11" y="69"/>
                </a:cxn>
                <a:cxn ang="0">
                  <a:pos x="0" y="69"/>
                </a:cxn>
                <a:cxn ang="0">
                  <a:pos x="16" y="13"/>
                </a:cxn>
                <a:cxn ang="0">
                  <a:pos x="17" y="10"/>
                </a:cxn>
                <a:cxn ang="0">
                  <a:pos x="17" y="6"/>
                </a:cxn>
                <a:cxn ang="0">
                  <a:pos x="16" y="6"/>
                </a:cxn>
                <a:cxn ang="0">
                  <a:pos x="16" y="5"/>
                </a:cxn>
                <a:cxn ang="0">
                  <a:pos x="11" y="5"/>
                </a:cxn>
                <a:cxn ang="0">
                  <a:pos x="11" y="4"/>
                </a:cxn>
                <a:cxn ang="0">
                  <a:pos x="28" y="0"/>
                </a:cxn>
              </a:cxnLst>
              <a:rect l="0" t="0" r="r" b="b"/>
              <a:pathLst>
                <a:path w="48" h="71">
                  <a:moveTo>
                    <a:pt x="28" y="0"/>
                  </a:moveTo>
                  <a:lnTo>
                    <a:pt x="32" y="0"/>
                  </a:lnTo>
                  <a:lnTo>
                    <a:pt x="18" y="45"/>
                  </a:lnTo>
                  <a:lnTo>
                    <a:pt x="26" y="35"/>
                  </a:lnTo>
                  <a:lnTo>
                    <a:pt x="28" y="31"/>
                  </a:lnTo>
                  <a:lnTo>
                    <a:pt x="33" y="26"/>
                  </a:lnTo>
                  <a:lnTo>
                    <a:pt x="36" y="25"/>
                  </a:lnTo>
                  <a:lnTo>
                    <a:pt x="39" y="24"/>
                  </a:lnTo>
                  <a:lnTo>
                    <a:pt x="42" y="22"/>
                  </a:lnTo>
                  <a:lnTo>
                    <a:pt x="47" y="25"/>
                  </a:lnTo>
                  <a:lnTo>
                    <a:pt x="48" y="27"/>
                  </a:lnTo>
                  <a:lnTo>
                    <a:pt x="48" y="32"/>
                  </a:lnTo>
                  <a:lnTo>
                    <a:pt x="47" y="35"/>
                  </a:lnTo>
                  <a:lnTo>
                    <a:pt x="47" y="36"/>
                  </a:lnTo>
                  <a:lnTo>
                    <a:pt x="41" y="58"/>
                  </a:lnTo>
                  <a:lnTo>
                    <a:pt x="39" y="61"/>
                  </a:lnTo>
                  <a:lnTo>
                    <a:pt x="39" y="63"/>
                  </a:lnTo>
                  <a:lnTo>
                    <a:pt x="41" y="63"/>
                  </a:lnTo>
                  <a:lnTo>
                    <a:pt x="47" y="57"/>
                  </a:lnTo>
                  <a:lnTo>
                    <a:pt x="48" y="58"/>
                  </a:lnTo>
                  <a:lnTo>
                    <a:pt x="44" y="62"/>
                  </a:lnTo>
                  <a:lnTo>
                    <a:pt x="42" y="66"/>
                  </a:lnTo>
                  <a:lnTo>
                    <a:pt x="41" y="67"/>
                  </a:lnTo>
                  <a:lnTo>
                    <a:pt x="37" y="69"/>
                  </a:lnTo>
                  <a:lnTo>
                    <a:pt x="34" y="71"/>
                  </a:lnTo>
                  <a:lnTo>
                    <a:pt x="31" y="71"/>
                  </a:lnTo>
                  <a:lnTo>
                    <a:pt x="27" y="67"/>
                  </a:lnTo>
                  <a:lnTo>
                    <a:pt x="27" y="66"/>
                  </a:lnTo>
                  <a:lnTo>
                    <a:pt x="26" y="64"/>
                  </a:lnTo>
                  <a:lnTo>
                    <a:pt x="26" y="63"/>
                  </a:lnTo>
                  <a:lnTo>
                    <a:pt x="27" y="61"/>
                  </a:lnTo>
                  <a:lnTo>
                    <a:pt x="27" y="58"/>
                  </a:lnTo>
                  <a:lnTo>
                    <a:pt x="34" y="36"/>
                  </a:lnTo>
                  <a:lnTo>
                    <a:pt x="34" y="32"/>
                  </a:lnTo>
                  <a:lnTo>
                    <a:pt x="32" y="32"/>
                  </a:lnTo>
                  <a:lnTo>
                    <a:pt x="28" y="36"/>
                  </a:lnTo>
                  <a:lnTo>
                    <a:pt x="24" y="41"/>
                  </a:lnTo>
                  <a:lnTo>
                    <a:pt x="20" y="47"/>
                  </a:lnTo>
                  <a:lnTo>
                    <a:pt x="16" y="55"/>
                  </a:lnTo>
                  <a:lnTo>
                    <a:pt x="11" y="69"/>
                  </a:lnTo>
                  <a:lnTo>
                    <a:pt x="0" y="69"/>
                  </a:lnTo>
                  <a:lnTo>
                    <a:pt x="16" y="13"/>
                  </a:lnTo>
                  <a:lnTo>
                    <a:pt x="17" y="10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64" name="Freeform 264"/>
            <p:cNvSpPr>
              <a:spLocks noEditPoints="1"/>
            </p:cNvSpPr>
            <p:nvPr/>
          </p:nvSpPr>
          <p:spPr bwMode="auto">
            <a:xfrm>
              <a:off x="5989638" y="2955925"/>
              <a:ext cx="139700" cy="134938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42" y="42"/>
                </a:cxn>
                <a:cxn ang="0">
                  <a:pos x="50" y="42"/>
                </a:cxn>
                <a:cxn ang="0">
                  <a:pos x="57" y="40"/>
                </a:cxn>
                <a:cxn ang="0">
                  <a:pos x="60" y="37"/>
                </a:cxn>
                <a:cxn ang="0">
                  <a:pos x="62" y="33"/>
                </a:cxn>
                <a:cxn ang="0">
                  <a:pos x="66" y="28"/>
                </a:cxn>
                <a:cxn ang="0">
                  <a:pos x="67" y="23"/>
                </a:cxn>
                <a:cxn ang="0">
                  <a:pos x="68" y="17"/>
                </a:cxn>
                <a:cxn ang="0">
                  <a:pos x="67" y="14"/>
                </a:cxn>
                <a:cxn ang="0">
                  <a:pos x="65" y="9"/>
                </a:cxn>
                <a:cxn ang="0">
                  <a:pos x="60" y="6"/>
                </a:cxn>
                <a:cxn ang="0">
                  <a:pos x="52" y="6"/>
                </a:cxn>
                <a:cxn ang="0">
                  <a:pos x="22" y="0"/>
                </a:cxn>
                <a:cxn ang="0">
                  <a:pos x="57" y="0"/>
                </a:cxn>
                <a:cxn ang="0">
                  <a:pos x="69" y="1"/>
                </a:cxn>
                <a:cxn ang="0">
                  <a:pos x="78" y="4"/>
                </a:cxn>
                <a:cxn ang="0">
                  <a:pos x="83" y="6"/>
                </a:cxn>
                <a:cxn ang="0">
                  <a:pos x="86" y="10"/>
                </a:cxn>
                <a:cxn ang="0">
                  <a:pos x="88" y="20"/>
                </a:cxn>
                <a:cxn ang="0">
                  <a:pos x="86" y="30"/>
                </a:cxn>
                <a:cxn ang="0">
                  <a:pos x="83" y="35"/>
                </a:cxn>
                <a:cxn ang="0">
                  <a:pos x="78" y="38"/>
                </a:cxn>
                <a:cxn ang="0">
                  <a:pos x="67" y="45"/>
                </a:cxn>
                <a:cxn ang="0">
                  <a:pos x="53" y="47"/>
                </a:cxn>
                <a:cxn ang="0">
                  <a:pos x="47" y="47"/>
                </a:cxn>
                <a:cxn ang="0">
                  <a:pos x="41" y="46"/>
                </a:cxn>
                <a:cxn ang="0">
                  <a:pos x="35" y="69"/>
                </a:cxn>
                <a:cxn ang="0">
                  <a:pos x="34" y="73"/>
                </a:cxn>
                <a:cxn ang="0">
                  <a:pos x="34" y="79"/>
                </a:cxn>
                <a:cxn ang="0">
                  <a:pos x="35" y="82"/>
                </a:cxn>
                <a:cxn ang="0">
                  <a:pos x="36" y="83"/>
                </a:cxn>
                <a:cxn ang="0">
                  <a:pos x="44" y="83"/>
                </a:cxn>
                <a:cxn ang="0">
                  <a:pos x="42" y="85"/>
                </a:cxn>
                <a:cxn ang="0">
                  <a:pos x="0" y="85"/>
                </a:cxn>
                <a:cxn ang="0">
                  <a:pos x="1" y="83"/>
                </a:cxn>
                <a:cxn ang="0">
                  <a:pos x="6" y="83"/>
                </a:cxn>
                <a:cxn ang="0">
                  <a:pos x="8" y="82"/>
                </a:cxn>
                <a:cxn ang="0">
                  <a:pos x="10" y="80"/>
                </a:cxn>
                <a:cxn ang="0">
                  <a:pos x="11" y="79"/>
                </a:cxn>
                <a:cxn ang="0">
                  <a:pos x="14" y="74"/>
                </a:cxn>
                <a:cxn ang="0">
                  <a:pos x="15" y="69"/>
                </a:cxn>
                <a:cxn ang="0">
                  <a:pos x="30" y="16"/>
                </a:cxn>
                <a:cxn ang="0">
                  <a:pos x="31" y="12"/>
                </a:cxn>
                <a:cxn ang="0">
                  <a:pos x="32" y="10"/>
                </a:cxn>
                <a:cxn ang="0">
                  <a:pos x="32" y="9"/>
                </a:cxn>
                <a:cxn ang="0">
                  <a:pos x="31" y="6"/>
                </a:cxn>
                <a:cxn ang="0">
                  <a:pos x="29" y="4"/>
                </a:cxn>
                <a:cxn ang="0">
                  <a:pos x="27" y="4"/>
                </a:cxn>
                <a:cxn ang="0">
                  <a:pos x="25" y="2"/>
                </a:cxn>
                <a:cxn ang="0">
                  <a:pos x="22" y="2"/>
                </a:cxn>
                <a:cxn ang="0">
                  <a:pos x="22" y="0"/>
                </a:cxn>
              </a:cxnLst>
              <a:rect l="0" t="0" r="r" b="b"/>
              <a:pathLst>
                <a:path w="88" h="85">
                  <a:moveTo>
                    <a:pt x="52" y="6"/>
                  </a:moveTo>
                  <a:lnTo>
                    <a:pt x="42" y="42"/>
                  </a:lnTo>
                  <a:lnTo>
                    <a:pt x="50" y="42"/>
                  </a:lnTo>
                  <a:lnTo>
                    <a:pt x="57" y="40"/>
                  </a:lnTo>
                  <a:lnTo>
                    <a:pt x="60" y="37"/>
                  </a:lnTo>
                  <a:lnTo>
                    <a:pt x="62" y="33"/>
                  </a:lnTo>
                  <a:lnTo>
                    <a:pt x="66" y="28"/>
                  </a:lnTo>
                  <a:lnTo>
                    <a:pt x="67" y="23"/>
                  </a:lnTo>
                  <a:lnTo>
                    <a:pt x="68" y="17"/>
                  </a:lnTo>
                  <a:lnTo>
                    <a:pt x="67" y="14"/>
                  </a:lnTo>
                  <a:lnTo>
                    <a:pt x="65" y="9"/>
                  </a:lnTo>
                  <a:lnTo>
                    <a:pt x="60" y="6"/>
                  </a:lnTo>
                  <a:lnTo>
                    <a:pt x="52" y="6"/>
                  </a:lnTo>
                  <a:close/>
                  <a:moveTo>
                    <a:pt x="22" y="0"/>
                  </a:moveTo>
                  <a:lnTo>
                    <a:pt x="57" y="0"/>
                  </a:lnTo>
                  <a:lnTo>
                    <a:pt x="69" y="1"/>
                  </a:lnTo>
                  <a:lnTo>
                    <a:pt x="78" y="4"/>
                  </a:lnTo>
                  <a:lnTo>
                    <a:pt x="83" y="6"/>
                  </a:lnTo>
                  <a:lnTo>
                    <a:pt x="86" y="10"/>
                  </a:lnTo>
                  <a:lnTo>
                    <a:pt x="88" y="20"/>
                  </a:lnTo>
                  <a:lnTo>
                    <a:pt x="86" y="30"/>
                  </a:lnTo>
                  <a:lnTo>
                    <a:pt x="83" y="35"/>
                  </a:lnTo>
                  <a:lnTo>
                    <a:pt x="78" y="38"/>
                  </a:lnTo>
                  <a:lnTo>
                    <a:pt x="67" y="45"/>
                  </a:lnTo>
                  <a:lnTo>
                    <a:pt x="53" y="47"/>
                  </a:lnTo>
                  <a:lnTo>
                    <a:pt x="47" y="47"/>
                  </a:lnTo>
                  <a:lnTo>
                    <a:pt x="41" y="46"/>
                  </a:lnTo>
                  <a:lnTo>
                    <a:pt x="35" y="69"/>
                  </a:lnTo>
                  <a:lnTo>
                    <a:pt x="34" y="73"/>
                  </a:lnTo>
                  <a:lnTo>
                    <a:pt x="34" y="79"/>
                  </a:lnTo>
                  <a:lnTo>
                    <a:pt x="35" y="82"/>
                  </a:lnTo>
                  <a:lnTo>
                    <a:pt x="36" y="83"/>
                  </a:lnTo>
                  <a:lnTo>
                    <a:pt x="44" y="83"/>
                  </a:lnTo>
                  <a:lnTo>
                    <a:pt x="42" y="85"/>
                  </a:lnTo>
                  <a:lnTo>
                    <a:pt x="0" y="85"/>
                  </a:lnTo>
                  <a:lnTo>
                    <a:pt x="1" y="83"/>
                  </a:lnTo>
                  <a:lnTo>
                    <a:pt x="6" y="83"/>
                  </a:lnTo>
                  <a:lnTo>
                    <a:pt x="8" y="82"/>
                  </a:lnTo>
                  <a:lnTo>
                    <a:pt x="10" y="80"/>
                  </a:lnTo>
                  <a:lnTo>
                    <a:pt x="11" y="79"/>
                  </a:lnTo>
                  <a:lnTo>
                    <a:pt x="14" y="74"/>
                  </a:lnTo>
                  <a:lnTo>
                    <a:pt x="15" y="69"/>
                  </a:lnTo>
                  <a:lnTo>
                    <a:pt x="30" y="16"/>
                  </a:lnTo>
                  <a:lnTo>
                    <a:pt x="31" y="12"/>
                  </a:lnTo>
                  <a:lnTo>
                    <a:pt x="32" y="10"/>
                  </a:lnTo>
                  <a:lnTo>
                    <a:pt x="32" y="9"/>
                  </a:lnTo>
                  <a:lnTo>
                    <a:pt x="31" y="6"/>
                  </a:lnTo>
                  <a:lnTo>
                    <a:pt x="29" y="4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65" name="Freeform 265"/>
            <p:cNvSpPr>
              <a:spLocks/>
            </p:cNvSpPr>
            <p:nvPr/>
          </p:nvSpPr>
          <p:spPr bwMode="auto">
            <a:xfrm>
              <a:off x="6084888" y="3079750"/>
              <a:ext cx="77788" cy="111125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32" y="0"/>
                </a:cxn>
                <a:cxn ang="0">
                  <a:pos x="19" y="44"/>
                </a:cxn>
                <a:cxn ang="0">
                  <a:pos x="27" y="35"/>
                </a:cxn>
                <a:cxn ang="0">
                  <a:pos x="29" y="31"/>
                </a:cxn>
                <a:cxn ang="0">
                  <a:pos x="34" y="26"/>
                </a:cxn>
                <a:cxn ang="0">
                  <a:pos x="39" y="23"/>
                </a:cxn>
                <a:cxn ang="0">
                  <a:pos x="43" y="22"/>
                </a:cxn>
                <a:cxn ang="0">
                  <a:pos x="44" y="22"/>
                </a:cxn>
                <a:cxn ang="0">
                  <a:pos x="47" y="25"/>
                </a:cxn>
                <a:cxn ang="0">
                  <a:pos x="49" y="30"/>
                </a:cxn>
                <a:cxn ang="0">
                  <a:pos x="48" y="33"/>
                </a:cxn>
                <a:cxn ang="0">
                  <a:pos x="47" y="36"/>
                </a:cxn>
                <a:cxn ang="0">
                  <a:pos x="40" y="58"/>
                </a:cxn>
                <a:cxn ang="0">
                  <a:pos x="39" y="61"/>
                </a:cxn>
                <a:cxn ang="0">
                  <a:pos x="39" y="63"/>
                </a:cxn>
                <a:cxn ang="0">
                  <a:pos x="42" y="63"/>
                </a:cxn>
                <a:cxn ang="0">
                  <a:pos x="44" y="61"/>
                </a:cxn>
                <a:cxn ang="0">
                  <a:pos x="45" y="58"/>
                </a:cxn>
                <a:cxn ang="0">
                  <a:pos x="47" y="58"/>
                </a:cxn>
                <a:cxn ang="0">
                  <a:pos x="47" y="57"/>
                </a:cxn>
                <a:cxn ang="0">
                  <a:pos x="48" y="58"/>
                </a:cxn>
                <a:cxn ang="0">
                  <a:pos x="43" y="66"/>
                </a:cxn>
                <a:cxn ang="0">
                  <a:pos x="40" y="67"/>
                </a:cxn>
                <a:cxn ang="0">
                  <a:pos x="38" y="69"/>
                </a:cxn>
                <a:cxn ang="0">
                  <a:pos x="35" y="70"/>
                </a:cxn>
                <a:cxn ang="0">
                  <a:pos x="32" y="70"/>
                </a:cxn>
                <a:cxn ang="0">
                  <a:pos x="27" y="66"/>
                </a:cxn>
                <a:cxn ang="0">
                  <a:pos x="27" y="61"/>
                </a:cxn>
                <a:cxn ang="0">
                  <a:pos x="28" y="58"/>
                </a:cxn>
                <a:cxn ang="0">
                  <a:pos x="35" y="36"/>
                </a:cxn>
                <a:cxn ang="0">
                  <a:pos x="35" y="32"/>
                </a:cxn>
                <a:cxn ang="0">
                  <a:pos x="33" y="32"/>
                </a:cxn>
                <a:cxn ang="0">
                  <a:pos x="30" y="33"/>
                </a:cxn>
                <a:cxn ang="0">
                  <a:pos x="29" y="36"/>
                </a:cxn>
                <a:cxn ang="0">
                  <a:pos x="24" y="41"/>
                </a:cxn>
                <a:cxn ang="0">
                  <a:pos x="21" y="47"/>
                </a:cxn>
                <a:cxn ang="0">
                  <a:pos x="16" y="54"/>
                </a:cxn>
                <a:cxn ang="0">
                  <a:pos x="12" y="69"/>
                </a:cxn>
                <a:cxn ang="0">
                  <a:pos x="0" y="69"/>
                </a:cxn>
                <a:cxn ang="0">
                  <a:pos x="16" y="12"/>
                </a:cxn>
                <a:cxn ang="0">
                  <a:pos x="17" y="11"/>
                </a:cxn>
                <a:cxn ang="0">
                  <a:pos x="17" y="6"/>
                </a:cxn>
                <a:cxn ang="0">
                  <a:pos x="16" y="5"/>
                </a:cxn>
                <a:cxn ang="0">
                  <a:pos x="12" y="5"/>
                </a:cxn>
                <a:cxn ang="0">
                  <a:pos x="12" y="4"/>
                </a:cxn>
                <a:cxn ang="0">
                  <a:pos x="29" y="0"/>
                </a:cxn>
              </a:cxnLst>
              <a:rect l="0" t="0" r="r" b="b"/>
              <a:pathLst>
                <a:path w="49" h="70">
                  <a:moveTo>
                    <a:pt x="29" y="0"/>
                  </a:moveTo>
                  <a:lnTo>
                    <a:pt x="32" y="0"/>
                  </a:lnTo>
                  <a:lnTo>
                    <a:pt x="19" y="44"/>
                  </a:lnTo>
                  <a:lnTo>
                    <a:pt x="27" y="35"/>
                  </a:lnTo>
                  <a:lnTo>
                    <a:pt x="29" y="31"/>
                  </a:lnTo>
                  <a:lnTo>
                    <a:pt x="34" y="26"/>
                  </a:lnTo>
                  <a:lnTo>
                    <a:pt x="39" y="23"/>
                  </a:lnTo>
                  <a:lnTo>
                    <a:pt x="43" y="22"/>
                  </a:lnTo>
                  <a:lnTo>
                    <a:pt x="44" y="22"/>
                  </a:lnTo>
                  <a:lnTo>
                    <a:pt x="47" y="25"/>
                  </a:lnTo>
                  <a:lnTo>
                    <a:pt x="49" y="30"/>
                  </a:lnTo>
                  <a:lnTo>
                    <a:pt x="48" y="33"/>
                  </a:lnTo>
                  <a:lnTo>
                    <a:pt x="47" y="36"/>
                  </a:lnTo>
                  <a:lnTo>
                    <a:pt x="40" y="58"/>
                  </a:lnTo>
                  <a:lnTo>
                    <a:pt x="39" y="61"/>
                  </a:lnTo>
                  <a:lnTo>
                    <a:pt x="39" y="63"/>
                  </a:lnTo>
                  <a:lnTo>
                    <a:pt x="42" y="63"/>
                  </a:lnTo>
                  <a:lnTo>
                    <a:pt x="44" y="61"/>
                  </a:lnTo>
                  <a:lnTo>
                    <a:pt x="45" y="58"/>
                  </a:lnTo>
                  <a:lnTo>
                    <a:pt x="47" y="58"/>
                  </a:lnTo>
                  <a:lnTo>
                    <a:pt x="47" y="57"/>
                  </a:lnTo>
                  <a:lnTo>
                    <a:pt x="48" y="58"/>
                  </a:lnTo>
                  <a:lnTo>
                    <a:pt x="43" y="66"/>
                  </a:lnTo>
                  <a:lnTo>
                    <a:pt x="40" y="67"/>
                  </a:lnTo>
                  <a:lnTo>
                    <a:pt x="38" y="69"/>
                  </a:lnTo>
                  <a:lnTo>
                    <a:pt x="35" y="70"/>
                  </a:lnTo>
                  <a:lnTo>
                    <a:pt x="32" y="70"/>
                  </a:lnTo>
                  <a:lnTo>
                    <a:pt x="27" y="66"/>
                  </a:lnTo>
                  <a:lnTo>
                    <a:pt x="27" y="61"/>
                  </a:lnTo>
                  <a:lnTo>
                    <a:pt x="28" y="58"/>
                  </a:lnTo>
                  <a:lnTo>
                    <a:pt x="35" y="36"/>
                  </a:lnTo>
                  <a:lnTo>
                    <a:pt x="35" y="32"/>
                  </a:lnTo>
                  <a:lnTo>
                    <a:pt x="33" y="32"/>
                  </a:lnTo>
                  <a:lnTo>
                    <a:pt x="30" y="33"/>
                  </a:lnTo>
                  <a:lnTo>
                    <a:pt x="29" y="36"/>
                  </a:lnTo>
                  <a:lnTo>
                    <a:pt x="24" y="41"/>
                  </a:lnTo>
                  <a:lnTo>
                    <a:pt x="21" y="47"/>
                  </a:lnTo>
                  <a:lnTo>
                    <a:pt x="16" y="54"/>
                  </a:lnTo>
                  <a:lnTo>
                    <a:pt x="12" y="69"/>
                  </a:lnTo>
                  <a:lnTo>
                    <a:pt x="0" y="69"/>
                  </a:lnTo>
                  <a:lnTo>
                    <a:pt x="16" y="12"/>
                  </a:lnTo>
                  <a:lnTo>
                    <a:pt x="17" y="11"/>
                  </a:lnTo>
                  <a:lnTo>
                    <a:pt x="17" y="6"/>
                  </a:lnTo>
                  <a:lnTo>
                    <a:pt x="16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66" name="Freeform 266"/>
            <p:cNvSpPr>
              <a:spLocks/>
            </p:cNvSpPr>
            <p:nvPr/>
          </p:nvSpPr>
          <p:spPr bwMode="auto">
            <a:xfrm>
              <a:off x="3884613" y="2830513"/>
              <a:ext cx="73025" cy="166688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46" y="0"/>
                </a:cxn>
                <a:cxn ang="0">
                  <a:pos x="21" y="86"/>
                </a:cxn>
                <a:cxn ang="0">
                  <a:pos x="19" y="90"/>
                </a:cxn>
                <a:cxn ang="0">
                  <a:pos x="19" y="96"/>
                </a:cxn>
                <a:cxn ang="0">
                  <a:pos x="21" y="98"/>
                </a:cxn>
                <a:cxn ang="0">
                  <a:pos x="22" y="98"/>
                </a:cxn>
                <a:cxn ang="0">
                  <a:pos x="23" y="96"/>
                </a:cxn>
                <a:cxn ang="0">
                  <a:pos x="24" y="96"/>
                </a:cxn>
                <a:cxn ang="0">
                  <a:pos x="29" y="91"/>
                </a:cxn>
                <a:cxn ang="0">
                  <a:pos x="32" y="88"/>
                </a:cxn>
                <a:cxn ang="0">
                  <a:pos x="33" y="89"/>
                </a:cxn>
                <a:cxn ang="0">
                  <a:pos x="30" y="94"/>
                </a:cxn>
                <a:cxn ang="0">
                  <a:pos x="24" y="100"/>
                </a:cxn>
                <a:cxn ang="0">
                  <a:pos x="17" y="105"/>
                </a:cxn>
                <a:cxn ang="0">
                  <a:pos x="7" y="105"/>
                </a:cxn>
                <a:cxn ang="0">
                  <a:pos x="4" y="104"/>
                </a:cxn>
                <a:cxn ang="0">
                  <a:pos x="1" y="100"/>
                </a:cxn>
                <a:cxn ang="0">
                  <a:pos x="0" y="98"/>
                </a:cxn>
                <a:cxn ang="0">
                  <a:pos x="1" y="95"/>
                </a:cxn>
                <a:cxn ang="0">
                  <a:pos x="1" y="93"/>
                </a:cxn>
                <a:cxn ang="0">
                  <a:pos x="2" y="88"/>
                </a:cxn>
                <a:cxn ang="0">
                  <a:pos x="22" y="17"/>
                </a:cxn>
                <a:cxn ang="0">
                  <a:pos x="24" y="12"/>
                </a:cxn>
                <a:cxn ang="0">
                  <a:pos x="24" y="10"/>
                </a:cxn>
                <a:cxn ang="0">
                  <a:pos x="23" y="8"/>
                </a:cxn>
                <a:cxn ang="0">
                  <a:pos x="22" y="8"/>
                </a:cxn>
                <a:cxn ang="0">
                  <a:pos x="21" y="7"/>
                </a:cxn>
                <a:cxn ang="0">
                  <a:pos x="18" y="6"/>
                </a:cxn>
                <a:cxn ang="0">
                  <a:pos x="16" y="6"/>
                </a:cxn>
                <a:cxn ang="0">
                  <a:pos x="16" y="5"/>
                </a:cxn>
                <a:cxn ang="0">
                  <a:pos x="42" y="0"/>
                </a:cxn>
              </a:cxnLst>
              <a:rect l="0" t="0" r="r" b="b"/>
              <a:pathLst>
                <a:path w="46" h="105">
                  <a:moveTo>
                    <a:pt x="42" y="0"/>
                  </a:moveTo>
                  <a:lnTo>
                    <a:pt x="46" y="0"/>
                  </a:lnTo>
                  <a:lnTo>
                    <a:pt x="21" y="86"/>
                  </a:lnTo>
                  <a:lnTo>
                    <a:pt x="19" y="90"/>
                  </a:lnTo>
                  <a:lnTo>
                    <a:pt x="19" y="96"/>
                  </a:lnTo>
                  <a:lnTo>
                    <a:pt x="21" y="98"/>
                  </a:lnTo>
                  <a:lnTo>
                    <a:pt x="22" y="98"/>
                  </a:lnTo>
                  <a:lnTo>
                    <a:pt x="23" y="96"/>
                  </a:lnTo>
                  <a:lnTo>
                    <a:pt x="24" y="96"/>
                  </a:lnTo>
                  <a:lnTo>
                    <a:pt x="29" y="91"/>
                  </a:lnTo>
                  <a:lnTo>
                    <a:pt x="32" y="88"/>
                  </a:lnTo>
                  <a:lnTo>
                    <a:pt x="33" y="89"/>
                  </a:lnTo>
                  <a:lnTo>
                    <a:pt x="30" y="94"/>
                  </a:lnTo>
                  <a:lnTo>
                    <a:pt x="24" y="100"/>
                  </a:lnTo>
                  <a:lnTo>
                    <a:pt x="17" y="105"/>
                  </a:lnTo>
                  <a:lnTo>
                    <a:pt x="7" y="105"/>
                  </a:lnTo>
                  <a:lnTo>
                    <a:pt x="4" y="104"/>
                  </a:lnTo>
                  <a:lnTo>
                    <a:pt x="1" y="100"/>
                  </a:lnTo>
                  <a:lnTo>
                    <a:pt x="0" y="98"/>
                  </a:lnTo>
                  <a:lnTo>
                    <a:pt x="1" y="95"/>
                  </a:lnTo>
                  <a:lnTo>
                    <a:pt x="1" y="93"/>
                  </a:lnTo>
                  <a:lnTo>
                    <a:pt x="2" y="88"/>
                  </a:lnTo>
                  <a:lnTo>
                    <a:pt x="22" y="17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1" y="7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67" name="Freeform 267"/>
            <p:cNvSpPr>
              <a:spLocks/>
            </p:cNvSpPr>
            <p:nvPr/>
          </p:nvSpPr>
          <p:spPr bwMode="auto">
            <a:xfrm>
              <a:off x="3987800" y="2830513"/>
              <a:ext cx="38100" cy="77788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9" y="0"/>
                </a:cxn>
                <a:cxn ang="0">
                  <a:pos x="21" y="1"/>
                </a:cxn>
                <a:cxn ang="0">
                  <a:pos x="24" y="3"/>
                </a:cxn>
                <a:cxn ang="0">
                  <a:pos x="24" y="11"/>
                </a:cxn>
                <a:cxn ang="0">
                  <a:pos x="22" y="13"/>
                </a:cxn>
                <a:cxn ang="0">
                  <a:pos x="20" y="21"/>
                </a:cxn>
                <a:cxn ang="0">
                  <a:pos x="4" y="49"/>
                </a:cxn>
                <a:cxn ang="0">
                  <a:pos x="0" y="49"/>
                </a:cxn>
                <a:cxn ang="0">
                  <a:pos x="0" y="16"/>
                </a:cxn>
                <a:cxn ang="0">
                  <a:pos x="1" y="12"/>
                </a:cxn>
                <a:cxn ang="0">
                  <a:pos x="3" y="7"/>
                </a:cxn>
                <a:cxn ang="0">
                  <a:pos x="5" y="5"/>
                </a:cxn>
                <a:cxn ang="0">
                  <a:pos x="9" y="2"/>
                </a:cxn>
                <a:cxn ang="0">
                  <a:pos x="16" y="0"/>
                </a:cxn>
              </a:cxnLst>
              <a:rect l="0" t="0" r="r" b="b"/>
              <a:pathLst>
                <a:path w="24" h="49">
                  <a:moveTo>
                    <a:pt x="16" y="0"/>
                  </a:moveTo>
                  <a:lnTo>
                    <a:pt x="19" y="0"/>
                  </a:lnTo>
                  <a:lnTo>
                    <a:pt x="21" y="1"/>
                  </a:lnTo>
                  <a:lnTo>
                    <a:pt x="24" y="3"/>
                  </a:lnTo>
                  <a:lnTo>
                    <a:pt x="24" y="11"/>
                  </a:lnTo>
                  <a:lnTo>
                    <a:pt x="22" y="13"/>
                  </a:lnTo>
                  <a:lnTo>
                    <a:pt x="20" y="21"/>
                  </a:lnTo>
                  <a:lnTo>
                    <a:pt x="4" y="49"/>
                  </a:lnTo>
                  <a:lnTo>
                    <a:pt x="0" y="49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3" y="7"/>
                  </a:lnTo>
                  <a:lnTo>
                    <a:pt x="5" y="5"/>
                  </a:lnTo>
                  <a:lnTo>
                    <a:pt x="9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68" name="Freeform 268"/>
            <p:cNvSpPr>
              <a:spLocks/>
            </p:cNvSpPr>
            <p:nvPr/>
          </p:nvSpPr>
          <p:spPr bwMode="auto">
            <a:xfrm>
              <a:off x="3106738" y="3776663"/>
              <a:ext cx="74613" cy="166688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47" y="0"/>
                </a:cxn>
                <a:cxn ang="0">
                  <a:pos x="21" y="87"/>
                </a:cxn>
                <a:cxn ang="0">
                  <a:pos x="20" y="91"/>
                </a:cxn>
                <a:cxn ang="0">
                  <a:pos x="20" y="97"/>
                </a:cxn>
                <a:cxn ang="0">
                  <a:pos x="21" y="98"/>
                </a:cxn>
                <a:cxn ang="0">
                  <a:pos x="22" y="98"/>
                </a:cxn>
                <a:cxn ang="0">
                  <a:pos x="23" y="97"/>
                </a:cxn>
                <a:cxn ang="0">
                  <a:pos x="25" y="97"/>
                </a:cxn>
                <a:cxn ang="0">
                  <a:pos x="30" y="92"/>
                </a:cxn>
                <a:cxn ang="0">
                  <a:pos x="32" y="88"/>
                </a:cxn>
                <a:cxn ang="0">
                  <a:pos x="33" y="89"/>
                </a:cxn>
                <a:cxn ang="0">
                  <a:pos x="31" y="94"/>
                </a:cxn>
                <a:cxn ang="0">
                  <a:pos x="25" y="100"/>
                </a:cxn>
                <a:cxn ang="0">
                  <a:pos x="17" y="105"/>
                </a:cxn>
                <a:cxn ang="0">
                  <a:pos x="7" y="105"/>
                </a:cxn>
                <a:cxn ang="0">
                  <a:pos x="5" y="104"/>
                </a:cxn>
                <a:cxn ang="0">
                  <a:pos x="1" y="100"/>
                </a:cxn>
                <a:cxn ang="0">
                  <a:pos x="0" y="98"/>
                </a:cxn>
                <a:cxn ang="0">
                  <a:pos x="1" y="96"/>
                </a:cxn>
                <a:cxn ang="0">
                  <a:pos x="1" y="93"/>
                </a:cxn>
                <a:cxn ang="0">
                  <a:pos x="2" y="88"/>
                </a:cxn>
                <a:cxn ang="0">
                  <a:pos x="22" y="18"/>
                </a:cxn>
                <a:cxn ang="0">
                  <a:pos x="25" y="13"/>
                </a:cxn>
                <a:cxn ang="0">
                  <a:pos x="25" y="10"/>
                </a:cxn>
                <a:cxn ang="0">
                  <a:pos x="23" y="9"/>
                </a:cxn>
                <a:cxn ang="0">
                  <a:pos x="22" y="9"/>
                </a:cxn>
                <a:cxn ang="0">
                  <a:pos x="21" y="8"/>
                </a:cxn>
                <a:cxn ang="0">
                  <a:pos x="18" y="6"/>
                </a:cxn>
                <a:cxn ang="0">
                  <a:pos x="16" y="6"/>
                </a:cxn>
                <a:cxn ang="0">
                  <a:pos x="16" y="5"/>
                </a:cxn>
                <a:cxn ang="0">
                  <a:pos x="42" y="0"/>
                </a:cxn>
              </a:cxnLst>
              <a:rect l="0" t="0" r="r" b="b"/>
              <a:pathLst>
                <a:path w="47" h="105">
                  <a:moveTo>
                    <a:pt x="42" y="0"/>
                  </a:moveTo>
                  <a:lnTo>
                    <a:pt x="47" y="0"/>
                  </a:lnTo>
                  <a:lnTo>
                    <a:pt x="21" y="87"/>
                  </a:lnTo>
                  <a:lnTo>
                    <a:pt x="20" y="91"/>
                  </a:lnTo>
                  <a:lnTo>
                    <a:pt x="20" y="97"/>
                  </a:lnTo>
                  <a:lnTo>
                    <a:pt x="21" y="98"/>
                  </a:lnTo>
                  <a:lnTo>
                    <a:pt x="22" y="98"/>
                  </a:lnTo>
                  <a:lnTo>
                    <a:pt x="23" y="97"/>
                  </a:lnTo>
                  <a:lnTo>
                    <a:pt x="25" y="97"/>
                  </a:lnTo>
                  <a:lnTo>
                    <a:pt x="30" y="92"/>
                  </a:lnTo>
                  <a:lnTo>
                    <a:pt x="32" y="88"/>
                  </a:lnTo>
                  <a:lnTo>
                    <a:pt x="33" y="89"/>
                  </a:lnTo>
                  <a:lnTo>
                    <a:pt x="31" y="94"/>
                  </a:lnTo>
                  <a:lnTo>
                    <a:pt x="25" y="100"/>
                  </a:lnTo>
                  <a:lnTo>
                    <a:pt x="17" y="105"/>
                  </a:lnTo>
                  <a:lnTo>
                    <a:pt x="7" y="105"/>
                  </a:lnTo>
                  <a:lnTo>
                    <a:pt x="5" y="104"/>
                  </a:lnTo>
                  <a:lnTo>
                    <a:pt x="1" y="100"/>
                  </a:lnTo>
                  <a:lnTo>
                    <a:pt x="0" y="98"/>
                  </a:lnTo>
                  <a:lnTo>
                    <a:pt x="1" y="96"/>
                  </a:lnTo>
                  <a:lnTo>
                    <a:pt x="1" y="93"/>
                  </a:lnTo>
                  <a:lnTo>
                    <a:pt x="2" y="88"/>
                  </a:lnTo>
                  <a:lnTo>
                    <a:pt x="22" y="18"/>
                  </a:lnTo>
                  <a:lnTo>
                    <a:pt x="25" y="13"/>
                  </a:lnTo>
                  <a:lnTo>
                    <a:pt x="25" y="10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1" y="8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69" name="Freeform 269"/>
            <p:cNvSpPr>
              <a:spLocks noEditPoints="1"/>
            </p:cNvSpPr>
            <p:nvPr/>
          </p:nvSpPr>
          <p:spPr bwMode="auto">
            <a:xfrm>
              <a:off x="4081463" y="3538538"/>
              <a:ext cx="111125" cy="165100"/>
            </a:xfrm>
            <a:custGeom>
              <a:avLst/>
              <a:gdLst/>
              <a:ahLst/>
              <a:cxnLst>
                <a:cxn ang="0">
                  <a:pos x="36" y="5"/>
                </a:cxn>
                <a:cxn ang="0">
                  <a:pos x="33" y="10"/>
                </a:cxn>
                <a:cxn ang="0">
                  <a:pos x="24" y="26"/>
                </a:cxn>
                <a:cxn ang="0">
                  <a:pos x="18" y="54"/>
                </a:cxn>
                <a:cxn ang="0">
                  <a:pos x="20" y="61"/>
                </a:cxn>
                <a:cxn ang="0">
                  <a:pos x="29" y="59"/>
                </a:cxn>
                <a:cxn ang="0">
                  <a:pos x="37" y="46"/>
                </a:cxn>
                <a:cxn ang="0">
                  <a:pos x="45" y="26"/>
                </a:cxn>
                <a:cxn ang="0">
                  <a:pos x="46" y="9"/>
                </a:cxn>
                <a:cxn ang="0">
                  <a:pos x="40" y="4"/>
                </a:cxn>
                <a:cxn ang="0">
                  <a:pos x="34" y="0"/>
                </a:cxn>
                <a:cxn ang="0">
                  <a:pos x="46" y="4"/>
                </a:cxn>
                <a:cxn ang="0">
                  <a:pos x="50" y="10"/>
                </a:cxn>
                <a:cxn ang="0">
                  <a:pos x="70" y="3"/>
                </a:cxn>
                <a:cxn ang="0">
                  <a:pos x="47" y="85"/>
                </a:cxn>
                <a:cxn ang="0">
                  <a:pos x="46" y="99"/>
                </a:cxn>
                <a:cxn ang="0">
                  <a:pos x="51" y="102"/>
                </a:cxn>
                <a:cxn ang="0">
                  <a:pos x="56" y="104"/>
                </a:cxn>
                <a:cxn ang="0">
                  <a:pos x="15" y="103"/>
                </a:cxn>
                <a:cxn ang="0">
                  <a:pos x="20" y="102"/>
                </a:cxn>
                <a:cxn ang="0">
                  <a:pos x="25" y="98"/>
                </a:cxn>
                <a:cxn ang="0">
                  <a:pos x="26" y="93"/>
                </a:cxn>
                <a:cxn ang="0">
                  <a:pos x="30" y="83"/>
                </a:cxn>
                <a:cxn ang="0">
                  <a:pos x="35" y="55"/>
                </a:cxn>
                <a:cxn ang="0">
                  <a:pos x="28" y="65"/>
                </a:cxn>
                <a:cxn ang="0">
                  <a:pos x="8" y="72"/>
                </a:cxn>
                <a:cxn ang="0">
                  <a:pos x="2" y="64"/>
                </a:cxn>
                <a:cxn ang="0">
                  <a:pos x="0" y="48"/>
                </a:cxn>
                <a:cxn ang="0">
                  <a:pos x="4" y="34"/>
                </a:cxn>
                <a:cxn ang="0">
                  <a:pos x="12" y="20"/>
                </a:cxn>
                <a:cxn ang="0">
                  <a:pos x="23" y="8"/>
                </a:cxn>
                <a:cxn ang="0">
                  <a:pos x="33" y="2"/>
                </a:cxn>
              </a:cxnLst>
              <a:rect l="0" t="0" r="r" b="b"/>
              <a:pathLst>
                <a:path w="70" h="104">
                  <a:moveTo>
                    <a:pt x="39" y="4"/>
                  </a:moveTo>
                  <a:lnTo>
                    <a:pt x="36" y="5"/>
                  </a:lnTo>
                  <a:lnTo>
                    <a:pt x="35" y="7"/>
                  </a:lnTo>
                  <a:lnTo>
                    <a:pt x="33" y="10"/>
                  </a:lnTo>
                  <a:lnTo>
                    <a:pt x="29" y="14"/>
                  </a:lnTo>
                  <a:lnTo>
                    <a:pt x="24" y="26"/>
                  </a:lnTo>
                  <a:lnTo>
                    <a:pt x="19" y="41"/>
                  </a:lnTo>
                  <a:lnTo>
                    <a:pt x="18" y="54"/>
                  </a:lnTo>
                  <a:lnTo>
                    <a:pt x="18" y="59"/>
                  </a:lnTo>
                  <a:lnTo>
                    <a:pt x="20" y="61"/>
                  </a:lnTo>
                  <a:lnTo>
                    <a:pt x="24" y="61"/>
                  </a:lnTo>
                  <a:lnTo>
                    <a:pt x="29" y="59"/>
                  </a:lnTo>
                  <a:lnTo>
                    <a:pt x="34" y="51"/>
                  </a:lnTo>
                  <a:lnTo>
                    <a:pt x="37" y="46"/>
                  </a:lnTo>
                  <a:lnTo>
                    <a:pt x="41" y="39"/>
                  </a:lnTo>
                  <a:lnTo>
                    <a:pt x="45" y="26"/>
                  </a:lnTo>
                  <a:lnTo>
                    <a:pt x="46" y="15"/>
                  </a:lnTo>
                  <a:lnTo>
                    <a:pt x="46" y="9"/>
                  </a:lnTo>
                  <a:lnTo>
                    <a:pt x="45" y="7"/>
                  </a:lnTo>
                  <a:lnTo>
                    <a:pt x="40" y="4"/>
                  </a:lnTo>
                  <a:lnTo>
                    <a:pt x="39" y="4"/>
                  </a:lnTo>
                  <a:close/>
                  <a:moveTo>
                    <a:pt x="34" y="0"/>
                  </a:moveTo>
                  <a:lnTo>
                    <a:pt x="39" y="0"/>
                  </a:lnTo>
                  <a:lnTo>
                    <a:pt x="46" y="4"/>
                  </a:lnTo>
                  <a:lnTo>
                    <a:pt x="47" y="5"/>
                  </a:lnTo>
                  <a:lnTo>
                    <a:pt x="50" y="10"/>
                  </a:lnTo>
                  <a:lnTo>
                    <a:pt x="52" y="3"/>
                  </a:lnTo>
                  <a:lnTo>
                    <a:pt x="70" y="3"/>
                  </a:lnTo>
                  <a:lnTo>
                    <a:pt x="50" y="81"/>
                  </a:lnTo>
                  <a:lnTo>
                    <a:pt x="47" y="85"/>
                  </a:lnTo>
                  <a:lnTo>
                    <a:pt x="46" y="88"/>
                  </a:lnTo>
                  <a:lnTo>
                    <a:pt x="46" y="99"/>
                  </a:lnTo>
                  <a:lnTo>
                    <a:pt x="47" y="99"/>
                  </a:lnTo>
                  <a:lnTo>
                    <a:pt x="51" y="102"/>
                  </a:lnTo>
                  <a:lnTo>
                    <a:pt x="56" y="103"/>
                  </a:lnTo>
                  <a:lnTo>
                    <a:pt x="56" y="104"/>
                  </a:lnTo>
                  <a:lnTo>
                    <a:pt x="15" y="104"/>
                  </a:lnTo>
                  <a:lnTo>
                    <a:pt x="15" y="103"/>
                  </a:lnTo>
                  <a:lnTo>
                    <a:pt x="19" y="103"/>
                  </a:lnTo>
                  <a:lnTo>
                    <a:pt x="20" y="102"/>
                  </a:lnTo>
                  <a:lnTo>
                    <a:pt x="23" y="101"/>
                  </a:lnTo>
                  <a:lnTo>
                    <a:pt x="25" y="98"/>
                  </a:lnTo>
                  <a:lnTo>
                    <a:pt x="25" y="95"/>
                  </a:lnTo>
                  <a:lnTo>
                    <a:pt x="26" y="93"/>
                  </a:lnTo>
                  <a:lnTo>
                    <a:pt x="28" y="91"/>
                  </a:lnTo>
                  <a:lnTo>
                    <a:pt x="30" y="83"/>
                  </a:lnTo>
                  <a:lnTo>
                    <a:pt x="40" y="49"/>
                  </a:lnTo>
                  <a:lnTo>
                    <a:pt x="35" y="55"/>
                  </a:lnTo>
                  <a:lnTo>
                    <a:pt x="31" y="61"/>
                  </a:lnTo>
                  <a:lnTo>
                    <a:pt x="28" y="65"/>
                  </a:lnTo>
                  <a:lnTo>
                    <a:pt x="16" y="72"/>
                  </a:lnTo>
                  <a:lnTo>
                    <a:pt x="8" y="72"/>
                  </a:lnTo>
                  <a:lnTo>
                    <a:pt x="7" y="71"/>
                  </a:lnTo>
                  <a:lnTo>
                    <a:pt x="2" y="64"/>
                  </a:lnTo>
                  <a:lnTo>
                    <a:pt x="0" y="60"/>
                  </a:lnTo>
                  <a:lnTo>
                    <a:pt x="0" y="48"/>
                  </a:lnTo>
                  <a:lnTo>
                    <a:pt x="2" y="41"/>
                  </a:lnTo>
                  <a:lnTo>
                    <a:pt x="4" y="34"/>
                  </a:lnTo>
                  <a:lnTo>
                    <a:pt x="8" y="26"/>
                  </a:lnTo>
                  <a:lnTo>
                    <a:pt x="12" y="20"/>
                  </a:lnTo>
                  <a:lnTo>
                    <a:pt x="15" y="15"/>
                  </a:lnTo>
                  <a:lnTo>
                    <a:pt x="23" y="8"/>
                  </a:lnTo>
                  <a:lnTo>
                    <a:pt x="30" y="3"/>
                  </a:lnTo>
                  <a:lnTo>
                    <a:pt x="33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70" name="Freeform 270"/>
            <p:cNvSpPr>
              <a:spLocks/>
            </p:cNvSpPr>
            <p:nvPr/>
          </p:nvSpPr>
          <p:spPr bwMode="auto">
            <a:xfrm>
              <a:off x="6230938" y="1254125"/>
              <a:ext cx="155575" cy="115888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2" y="3"/>
                </a:cxn>
                <a:cxn ang="0">
                  <a:pos x="46" y="6"/>
                </a:cxn>
                <a:cxn ang="0">
                  <a:pos x="42" y="14"/>
                </a:cxn>
                <a:cxn ang="0">
                  <a:pos x="63" y="34"/>
                </a:cxn>
                <a:cxn ang="0">
                  <a:pos x="68" y="11"/>
                </a:cxn>
                <a:cxn ang="0">
                  <a:pos x="70" y="5"/>
                </a:cxn>
                <a:cxn ang="0">
                  <a:pos x="66" y="4"/>
                </a:cxn>
                <a:cxn ang="0">
                  <a:pos x="61" y="3"/>
                </a:cxn>
                <a:cxn ang="0">
                  <a:pos x="98" y="0"/>
                </a:cxn>
                <a:cxn ang="0">
                  <a:pos x="94" y="3"/>
                </a:cxn>
                <a:cxn ang="0">
                  <a:pos x="88" y="6"/>
                </a:cxn>
                <a:cxn ang="0">
                  <a:pos x="84" y="14"/>
                </a:cxn>
                <a:cxn ang="0">
                  <a:pos x="71" y="62"/>
                </a:cxn>
                <a:cxn ang="0">
                  <a:pos x="73" y="71"/>
                </a:cxn>
                <a:cxn ang="0">
                  <a:pos x="78" y="73"/>
                </a:cxn>
                <a:cxn ang="0">
                  <a:pos x="44" y="71"/>
                </a:cxn>
                <a:cxn ang="0">
                  <a:pos x="49" y="70"/>
                </a:cxn>
                <a:cxn ang="0">
                  <a:pos x="52" y="67"/>
                </a:cxn>
                <a:cxn ang="0">
                  <a:pos x="62" y="39"/>
                </a:cxn>
                <a:cxn ang="0">
                  <a:pos x="30" y="60"/>
                </a:cxn>
                <a:cxn ang="0">
                  <a:pos x="29" y="68"/>
                </a:cxn>
                <a:cxn ang="0">
                  <a:pos x="37" y="71"/>
                </a:cxn>
                <a:cxn ang="0">
                  <a:pos x="0" y="73"/>
                </a:cxn>
                <a:cxn ang="0">
                  <a:pos x="5" y="71"/>
                </a:cxn>
                <a:cxn ang="0">
                  <a:pos x="9" y="68"/>
                </a:cxn>
                <a:cxn ang="0">
                  <a:pos x="11" y="65"/>
                </a:cxn>
                <a:cxn ang="0">
                  <a:pos x="26" y="14"/>
                </a:cxn>
                <a:cxn ang="0">
                  <a:pos x="28" y="9"/>
                </a:cxn>
                <a:cxn ang="0">
                  <a:pos x="25" y="4"/>
                </a:cxn>
                <a:cxn ang="0">
                  <a:pos x="23" y="3"/>
                </a:cxn>
                <a:cxn ang="0">
                  <a:pos x="20" y="0"/>
                </a:cxn>
              </a:cxnLst>
              <a:rect l="0" t="0" r="r" b="b"/>
              <a:pathLst>
                <a:path w="98" h="73">
                  <a:moveTo>
                    <a:pt x="20" y="0"/>
                  </a:moveTo>
                  <a:lnTo>
                    <a:pt x="55" y="0"/>
                  </a:lnTo>
                  <a:lnTo>
                    <a:pt x="55" y="3"/>
                  </a:lnTo>
                  <a:lnTo>
                    <a:pt x="52" y="3"/>
                  </a:lnTo>
                  <a:lnTo>
                    <a:pt x="47" y="5"/>
                  </a:lnTo>
                  <a:lnTo>
                    <a:pt x="46" y="6"/>
                  </a:lnTo>
                  <a:lnTo>
                    <a:pt x="44" y="10"/>
                  </a:lnTo>
                  <a:lnTo>
                    <a:pt x="42" y="14"/>
                  </a:lnTo>
                  <a:lnTo>
                    <a:pt x="37" y="34"/>
                  </a:lnTo>
                  <a:lnTo>
                    <a:pt x="63" y="34"/>
                  </a:lnTo>
                  <a:lnTo>
                    <a:pt x="68" y="14"/>
                  </a:lnTo>
                  <a:lnTo>
                    <a:pt x="68" y="11"/>
                  </a:lnTo>
                  <a:lnTo>
                    <a:pt x="70" y="9"/>
                  </a:lnTo>
                  <a:lnTo>
                    <a:pt x="70" y="5"/>
                  </a:lnTo>
                  <a:lnTo>
                    <a:pt x="67" y="4"/>
                  </a:lnTo>
                  <a:lnTo>
                    <a:pt x="66" y="4"/>
                  </a:lnTo>
                  <a:lnTo>
                    <a:pt x="63" y="3"/>
                  </a:lnTo>
                  <a:lnTo>
                    <a:pt x="61" y="3"/>
                  </a:lnTo>
                  <a:lnTo>
                    <a:pt x="62" y="0"/>
                  </a:lnTo>
                  <a:lnTo>
                    <a:pt x="98" y="0"/>
                  </a:lnTo>
                  <a:lnTo>
                    <a:pt x="97" y="3"/>
                  </a:lnTo>
                  <a:lnTo>
                    <a:pt x="94" y="3"/>
                  </a:lnTo>
                  <a:lnTo>
                    <a:pt x="89" y="5"/>
                  </a:lnTo>
                  <a:lnTo>
                    <a:pt x="88" y="6"/>
                  </a:lnTo>
                  <a:lnTo>
                    <a:pt x="86" y="10"/>
                  </a:lnTo>
                  <a:lnTo>
                    <a:pt x="84" y="14"/>
                  </a:lnTo>
                  <a:lnTo>
                    <a:pt x="72" y="60"/>
                  </a:lnTo>
                  <a:lnTo>
                    <a:pt x="71" y="62"/>
                  </a:lnTo>
                  <a:lnTo>
                    <a:pt x="71" y="68"/>
                  </a:lnTo>
                  <a:lnTo>
                    <a:pt x="73" y="71"/>
                  </a:lnTo>
                  <a:lnTo>
                    <a:pt x="78" y="71"/>
                  </a:lnTo>
                  <a:lnTo>
                    <a:pt x="78" y="73"/>
                  </a:lnTo>
                  <a:lnTo>
                    <a:pt x="42" y="73"/>
                  </a:lnTo>
                  <a:lnTo>
                    <a:pt x="44" y="71"/>
                  </a:lnTo>
                  <a:lnTo>
                    <a:pt x="47" y="71"/>
                  </a:lnTo>
                  <a:lnTo>
                    <a:pt x="49" y="70"/>
                  </a:lnTo>
                  <a:lnTo>
                    <a:pt x="51" y="68"/>
                  </a:lnTo>
                  <a:lnTo>
                    <a:pt x="52" y="67"/>
                  </a:lnTo>
                  <a:lnTo>
                    <a:pt x="53" y="65"/>
                  </a:lnTo>
                  <a:lnTo>
                    <a:pt x="62" y="39"/>
                  </a:lnTo>
                  <a:lnTo>
                    <a:pt x="36" y="39"/>
                  </a:lnTo>
                  <a:lnTo>
                    <a:pt x="30" y="60"/>
                  </a:lnTo>
                  <a:lnTo>
                    <a:pt x="29" y="62"/>
                  </a:lnTo>
                  <a:lnTo>
                    <a:pt x="29" y="68"/>
                  </a:lnTo>
                  <a:lnTo>
                    <a:pt x="31" y="71"/>
                  </a:lnTo>
                  <a:lnTo>
                    <a:pt x="37" y="71"/>
                  </a:lnTo>
                  <a:lnTo>
                    <a:pt x="36" y="73"/>
                  </a:lnTo>
                  <a:lnTo>
                    <a:pt x="0" y="73"/>
                  </a:lnTo>
                  <a:lnTo>
                    <a:pt x="2" y="71"/>
                  </a:lnTo>
                  <a:lnTo>
                    <a:pt x="5" y="71"/>
                  </a:lnTo>
                  <a:lnTo>
                    <a:pt x="6" y="70"/>
                  </a:lnTo>
                  <a:lnTo>
                    <a:pt x="9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3" y="61"/>
                  </a:lnTo>
                  <a:lnTo>
                    <a:pt x="26" y="14"/>
                  </a:lnTo>
                  <a:lnTo>
                    <a:pt x="26" y="11"/>
                  </a:lnTo>
                  <a:lnTo>
                    <a:pt x="28" y="9"/>
                  </a:lnTo>
                  <a:lnTo>
                    <a:pt x="28" y="5"/>
                  </a:lnTo>
                  <a:lnTo>
                    <a:pt x="25" y="4"/>
                  </a:lnTo>
                  <a:lnTo>
                    <a:pt x="24" y="4"/>
                  </a:lnTo>
                  <a:lnTo>
                    <a:pt x="23" y="3"/>
                  </a:lnTo>
                  <a:lnTo>
                    <a:pt x="20" y="3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71" name="Freeform 271"/>
            <p:cNvSpPr>
              <a:spLocks noEditPoints="1"/>
            </p:cNvSpPr>
            <p:nvPr/>
          </p:nvSpPr>
          <p:spPr bwMode="auto">
            <a:xfrm>
              <a:off x="6356350" y="1252538"/>
              <a:ext cx="119063" cy="117475"/>
            </a:xfrm>
            <a:custGeom>
              <a:avLst/>
              <a:gdLst/>
              <a:ahLst/>
              <a:cxnLst>
                <a:cxn ang="0">
                  <a:pos x="54" y="24"/>
                </a:cxn>
                <a:cxn ang="0">
                  <a:pos x="34" y="47"/>
                </a:cxn>
                <a:cxn ang="0">
                  <a:pos x="54" y="47"/>
                </a:cxn>
                <a:cxn ang="0">
                  <a:pos x="54" y="24"/>
                </a:cxn>
                <a:cxn ang="0">
                  <a:pos x="67" y="0"/>
                </a:cxn>
                <a:cxn ang="0">
                  <a:pos x="68" y="0"/>
                </a:cxn>
                <a:cxn ang="0">
                  <a:pos x="68" y="68"/>
                </a:cxn>
                <a:cxn ang="0">
                  <a:pos x="72" y="72"/>
                </a:cxn>
                <a:cxn ang="0">
                  <a:pos x="75" y="72"/>
                </a:cxn>
                <a:cxn ang="0">
                  <a:pos x="75" y="74"/>
                </a:cxn>
                <a:cxn ang="0">
                  <a:pos x="42" y="74"/>
                </a:cxn>
                <a:cxn ang="0">
                  <a:pos x="44" y="72"/>
                </a:cxn>
                <a:cxn ang="0">
                  <a:pos x="47" y="72"/>
                </a:cxn>
                <a:cxn ang="0">
                  <a:pos x="49" y="71"/>
                </a:cxn>
                <a:cxn ang="0">
                  <a:pos x="50" y="71"/>
                </a:cxn>
                <a:cxn ang="0">
                  <a:pos x="52" y="68"/>
                </a:cxn>
                <a:cxn ang="0">
                  <a:pos x="52" y="67"/>
                </a:cxn>
                <a:cxn ang="0">
                  <a:pos x="54" y="64"/>
                </a:cxn>
                <a:cxn ang="0">
                  <a:pos x="54" y="52"/>
                </a:cxn>
                <a:cxn ang="0">
                  <a:pos x="29" y="52"/>
                </a:cxn>
                <a:cxn ang="0">
                  <a:pos x="26" y="56"/>
                </a:cxn>
                <a:cxn ang="0">
                  <a:pos x="20" y="63"/>
                </a:cxn>
                <a:cxn ang="0">
                  <a:pos x="19" y="64"/>
                </a:cxn>
                <a:cxn ang="0">
                  <a:pos x="18" y="67"/>
                </a:cxn>
                <a:cxn ang="0">
                  <a:pos x="18" y="71"/>
                </a:cxn>
                <a:cxn ang="0">
                  <a:pos x="19" y="71"/>
                </a:cxn>
                <a:cxn ang="0">
                  <a:pos x="21" y="72"/>
                </a:cxn>
                <a:cxn ang="0">
                  <a:pos x="24" y="72"/>
                </a:cxn>
                <a:cxn ang="0">
                  <a:pos x="24" y="74"/>
                </a:cxn>
                <a:cxn ang="0">
                  <a:pos x="0" y="74"/>
                </a:cxn>
                <a:cxn ang="0">
                  <a:pos x="2" y="72"/>
                </a:cxn>
                <a:cxn ang="0">
                  <a:pos x="4" y="72"/>
                </a:cxn>
                <a:cxn ang="0">
                  <a:pos x="7" y="69"/>
                </a:cxn>
                <a:cxn ang="0">
                  <a:pos x="9" y="68"/>
                </a:cxn>
                <a:cxn ang="0">
                  <a:pos x="13" y="66"/>
                </a:cxn>
                <a:cxn ang="0">
                  <a:pos x="15" y="62"/>
                </a:cxn>
                <a:cxn ang="0">
                  <a:pos x="67" y="0"/>
                </a:cxn>
              </a:cxnLst>
              <a:rect l="0" t="0" r="r" b="b"/>
              <a:pathLst>
                <a:path w="75" h="74">
                  <a:moveTo>
                    <a:pt x="54" y="24"/>
                  </a:moveTo>
                  <a:lnTo>
                    <a:pt x="34" y="47"/>
                  </a:lnTo>
                  <a:lnTo>
                    <a:pt x="54" y="47"/>
                  </a:lnTo>
                  <a:lnTo>
                    <a:pt x="54" y="24"/>
                  </a:lnTo>
                  <a:close/>
                  <a:moveTo>
                    <a:pt x="67" y="0"/>
                  </a:moveTo>
                  <a:lnTo>
                    <a:pt x="68" y="0"/>
                  </a:lnTo>
                  <a:lnTo>
                    <a:pt x="68" y="68"/>
                  </a:lnTo>
                  <a:lnTo>
                    <a:pt x="72" y="72"/>
                  </a:lnTo>
                  <a:lnTo>
                    <a:pt x="75" y="72"/>
                  </a:lnTo>
                  <a:lnTo>
                    <a:pt x="75" y="74"/>
                  </a:lnTo>
                  <a:lnTo>
                    <a:pt x="42" y="74"/>
                  </a:lnTo>
                  <a:lnTo>
                    <a:pt x="44" y="72"/>
                  </a:lnTo>
                  <a:lnTo>
                    <a:pt x="47" y="72"/>
                  </a:lnTo>
                  <a:lnTo>
                    <a:pt x="49" y="71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4" y="52"/>
                  </a:lnTo>
                  <a:lnTo>
                    <a:pt x="29" y="52"/>
                  </a:lnTo>
                  <a:lnTo>
                    <a:pt x="26" y="56"/>
                  </a:lnTo>
                  <a:lnTo>
                    <a:pt x="20" y="63"/>
                  </a:lnTo>
                  <a:lnTo>
                    <a:pt x="19" y="64"/>
                  </a:lnTo>
                  <a:lnTo>
                    <a:pt x="18" y="67"/>
                  </a:lnTo>
                  <a:lnTo>
                    <a:pt x="18" y="71"/>
                  </a:lnTo>
                  <a:lnTo>
                    <a:pt x="19" y="71"/>
                  </a:lnTo>
                  <a:lnTo>
                    <a:pt x="21" y="72"/>
                  </a:lnTo>
                  <a:lnTo>
                    <a:pt x="24" y="72"/>
                  </a:lnTo>
                  <a:lnTo>
                    <a:pt x="24" y="74"/>
                  </a:lnTo>
                  <a:lnTo>
                    <a:pt x="0" y="74"/>
                  </a:lnTo>
                  <a:lnTo>
                    <a:pt x="2" y="72"/>
                  </a:lnTo>
                  <a:lnTo>
                    <a:pt x="4" y="72"/>
                  </a:lnTo>
                  <a:lnTo>
                    <a:pt x="7" y="69"/>
                  </a:lnTo>
                  <a:lnTo>
                    <a:pt x="9" y="68"/>
                  </a:lnTo>
                  <a:lnTo>
                    <a:pt x="13" y="66"/>
                  </a:lnTo>
                  <a:lnTo>
                    <a:pt x="15" y="62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72" name="Freeform 272"/>
            <p:cNvSpPr>
              <a:spLocks noEditPoints="1"/>
            </p:cNvSpPr>
            <p:nvPr/>
          </p:nvSpPr>
          <p:spPr bwMode="auto">
            <a:xfrm>
              <a:off x="6483350" y="1254125"/>
              <a:ext cx="125413" cy="1158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28" y="60"/>
                </a:cxn>
                <a:cxn ang="0">
                  <a:pos x="28" y="67"/>
                </a:cxn>
                <a:cxn ang="0">
                  <a:pos x="29" y="68"/>
                </a:cxn>
                <a:cxn ang="0">
                  <a:pos x="38" y="68"/>
                </a:cxn>
                <a:cxn ang="0">
                  <a:pos x="42" y="67"/>
                </a:cxn>
                <a:cxn ang="0">
                  <a:pos x="47" y="65"/>
                </a:cxn>
                <a:cxn ang="0">
                  <a:pos x="52" y="60"/>
                </a:cxn>
                <a:cxn ang="0">
                  <a:pos x="55" y="55"/>
                </a:cxn>
                <a:cxn ang="0">
                  <a:pos x="58" y="49"/>
                </a:cxn>
                <a:cxn ang="0">
                  <a:pos x="60" y="39"/>
                </a:cxn>
                <a:cxn ang="0">
                  <a:pos x="61" y="27"/>
                </a:cxn>
                <a:cxn ang="0">
                  <a:pos x="59" y="15"/>
                </a:cxn>
                <a:cxn ang="0">
                  <a:pos x="58" y="11"/>
                </a:cxn>
                <a:cxn ang="0">
                  <a:pos x="55" y="9"/>
                </a:cxn>
                <a:cxn ang="0">
                  <a:pos x="53" y="8"/>
                </a:cxn>
                <a:cxn ang="0">
                  <a:pos x="43" y="5"/>
                </a:cxn>
                <a:cxn ang="0">
                  <a:pos x="17" y="0"/>
                </a:cxn>
                <a:cxn ang="0">
                  <a:pos x="42" y="0"/>
                </a:cxn>
                <a:cxn ang="0">
                  <a:pos x="54" y="2"/>
                </a:cxn>
                <a:cxn ang="0">
                  <a:pos x="63" y="4"/>
                </a:cxn>
                <a:cxn ang="0">
                  <a:pos x="69" y="9"/>
                </a:cxn>
                <a:cxn ang="0">
                  <a:pos x="74" y="15"/>
                </a:cxn>
                <a:cxn ang="0">
                  <a:pos x="77" y="23"/>
                </a:cxn>
                <a:cxn ang="0">
                  <a:pos x="79" y="31"/>
                </a:cxn>
                <a:cxn ang="0">
                  <a:pos x="79" y="37"/>
                </a:cxn>
                <a:cxn ang="0">
                  <a:pos x="77" y="44"/>
                </a:cxn>
                <a:cxn ang="0">
                  <a:pos x="75" y="49"/>
                </a:cxn>
                <a:cxn ang="0">
                  <a:pos x="69" y="56"/>
                </a:cxn>
                <a:cxn ang="0">
                  <a:pos x="63" y="62"/>
                </a:cxn>
                <a:cxn ang="0">
                  <a:pos x="55" y="67"/>
                </a:cxn>
                <a:cxn ang="0">
                  <a:pos x="44" y="72"/>
                </a:cxn>
                <a:cxn ang="0">
                  <a:pos x="28" y="73"/>
                </a:cxn>
                <a:cxn ang="0">
                  <a:pos x="0" y="73"/>
                </a:cxn>
                <a:cxn ang="0">
                  <a:pos x="0" y="71"/>
                </a:cxn>
                <a:cxn ang="0">
                  <a:pos x="2" y="71"/>
                </a:cxn>
                <a:cxn ang="0">
                  <a:pos x="6" y="70"/>
                </a:cxn>
                <a:cxn ang="0">
                  <a:pos x="7" y="68"/>
                </a:cxn>
                <a:cxn ang="0">
                  <a:pos x="9" y="67"/>
                </a:cxn>
                <a:cxn ang="0">
                  <a:pos x="11" y="65"/>
                </a:cxn>
                <a:cxn ang="0">
                  <a:pos x="12" y="61"/>
                </a:cxn>
                <a:cxn ang="0">
                  <a:pos x="24" y="15"/>
                </a:cxn>
                <a:cxn ang="0">
                  <a:pos x="26" y="13"/>
                </a:cxn>
                <a:cxn ang="0">
                  <a:pos x="26" y="6"/>
                </a:cxn>
                <a:cxn ang="0">
                  <a:pos x="24" y="5"/>
                </a:cxn>
                <a:cxn ang="0">
                  <a:pos x="24" y="4"/>
                </a:cxn>
                <a:cxn ang="0">
                  <a:pos x="23" y="4"/>
                </a:cxn>
                <a:cxn ang="0">
                  <a:pos x="21" y="3"/>
                </a:cxn>
                <a:cxn ang="0">
                  <a:pos x="16" y="3"/>
                </a:cxn>
                <a:cxn ang="0">
                  <a:pos x="17" y="0"/>
                </a:cxn>
              </a:cxnLst>
              <a:rect l="0" t="0" r="r" b="b"/>
              <a:pathLst>
                <a:path w="79" h="73">
                  <a:moveTo>
                    <a:pt x="43" y="5"/>
                  </a:moveTo>
                  <a:lnTo>
                    <a:pt x="28" y="60"/>
                  </a:lnTo>
                  <a:lnTo>
                    <a:pt x="28" y="67"/>
                  </a:lnTo>
                  <a:lnTo>
                    <a:pt x="29" y="68"/>
                  </a:lnTo>
                  <a:lnTo>
                    <a:pt x="38" y="68"/>
                  </a:lnTo>
                  <a:lnTo>
                    <a:pt x="42" y="67"/>
                  </a:lnTo>
                  <a:lnTo>
                    <a:pt x="47" y="65"/>
                  </a:lnTo>
                  <a:lnTo>
                    <a:pt x="52" y="60"/>
                  </a:lnTo>
                  <a:lnTo>
                    <a:pt x="55" y="55"/>
                  </a:lnTo>
                  <a:lnTo>
                    <a:pt x="58" y="49"/>
                  </a:lnTo>
                  <a:lnTo>
                    <a:pt x="60" y="39"/>
                  </a:lnTo>
                  <a:lnTo>
                    <a:pt x="61" y="27"/>
                  </a:lnTo>
                  <a:lnTo>
                    <a:pt x="59" y="15"/>
                  </a:lnTo>
                  <a:lnTo>
                    <a:pt x="58" y="11"/>
                  </a:lnTo>
                  <a:lnTo>
                    <a:pt x="55" y="9"/>
                  </a:lnTo>
                  <a:lnTo>
                    <a:pt x="53" y="8"/>
                  </a:lnTo>
                  <a:lnTo>
                    <a:pt x="43" y="5"/>
                  </a:lnTo>
                  <a:close/>
                  <a:moveTo>
                    <a:pt x="17" y="0"/>
                  </a:moveTo>
                  <a:lnTo>
                    <a:pt x="42" y="0"/>
                  </a:lnTo>
                  <a:lnTo>
                    <a:pt x="54" y="2"/>
                  </a:lnTo>
                  <a:lnTo>
                    <a:pt x="63" y="4"/>
                  </a:lnTo>
                  <a:lnTo>
                    <a:pt x="69" y="9"/>
                  </a:lnTo>
                  <a:lnTo>
                    <a:pt x="74" y="15"/>
                  </a:lnTo>
                  <a:lnTo>
                    <a:pt x="77" y="23"/>
                  </a:lnTo>
                  <a:lnTo>
                    <a:pt x="79" y="31"/>
                  </a:lnTo>
                  <a:lnTo>
                    <a:pt x="79" y="37"/>
                  </a:lnTo>
                  <a:lnTo>
                    <a:pt x="77" y="44"/>
                  </a:lnTo>
                  <a:lnTo>
                    <a:pt x="75" y="49"/>
                  </a:lnTo>
                  <a:lnTo>
                    <a:pt x="69" y="56"/>
                  </a:lnTo>
                  <a:lnTo>
                    <a:pt x="63" y="62"/>
                  </a:lnTo>
                  <a:lnTo>
                    <a:pt x="55" y="67"/>
                  </a:lnTo>
                  <a:lnTo>
                    <a:pt x="44" y="72"/>
                  </a:lnTo>
                  <a:lnTo>
                    <a:pt x="28" y="73"/>
                  </a:lnTo>
                  <a:lnTo>
                    <a:pt x="0" y="73"/>
                  </a:lnTo>
                  <a:lnTo>
                    <a:pt x="0" y="71"/>
                  </a:lnTo>
                  <a:lnTo>
                    <a:pt x="2" y="71"/>
                  </a:lnTo>
                  <a:lnTo>
                    <a:pt x="6" y="70"/>
                  </a:lnTo>
                  <a:lnTo>
                    <a:pt x="7" y="68"/>
                  </a:lnTo>
                  <a:lnTo>
                    <a:pt x="9" y="67"/>
                  </a:lnTo>
                  <a:lnTo>
                    <a:pt x="11" y="65"/>
                  </a:lnTo>
                  <a:lnTo>
                    <a:pt x="12" y="61"/>
                  </a:lnTo>
                  <a:lnTo>
                    <a:pt x="24" y="15"/>
                  </a:lnTo>
                  <a:lnTo>
                    <a:pt x="26" y="13"/>
                  </a:lnTo>
                  <a:lnTo>
                    <a:pt x="26" y="6"/>
                  </a:lnTo>
                  <a:lnTo>
                    <a:pt x="24" y="5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1" y="3"/>
                  </a:lnTo>
                  <a:lnTo>
                    <a:pt x="16" y="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73" name="Freeform 273"/>
            <p:cNvSpPr>
              <a:spLocks noEditPoints="1"/>
            </p:cNvSpPr>
            <p:nvPr/>
          </p:nvSpPr>
          <p:spPr bwMode="auto">
            <a:xfrm>
              <a:off x="6605588" y="1254125"/>
              <a:ext cx="115888" cy="115888"/>
            </a:xfrm>
            <a:custGeom>
              <a:avLst/>
              <a:gdLst/>
              <a:ahLst/>
              <a:cxnLst>
                <a:cxn ang="0">
                  <a:pos x="45" y="5"/>
                </a:cxn>
                <a:cxn ang="0">
                  <a:pos x="36" y="34"/>
                </a:cxn>
                <a:cxn ang="0">
                  <a:pos x="44" y="34"/>
                </a:cxn>
                <a:cxn ang="0">
                  <a:pos x="51" y="29"/>
                </a:cxn>
                <a:cxn ang="0">
                  <a:pos x="54" y="26"/>
                </a:cxn>
                <a:cxn ang="0">
                  <a:pos x="55" y="23"/>
                </a:cxn>
                <a:cxn ang="0">
                  <a:pos x="56" y="20"/>
                </a:cxn>
                <a:cxn ang="0">
                  <a:pos x="56" y="13"/>
                </a:cxn>
                <a:cxn ang="0">
                  <a:pos x="54" y="8"/>
                </a:cxn>
                <a:cxn ang="0">
                  <a:pos x="52" y="6"/>
                </a:cxn>
                <a:cxn ang="0">
                  <a:pos x="50" y="5"/>
                </a:cxn>
                <a:cxn ang="0">
                  <a:pos x="45" y="5"/>
                </a:cxn>
                <a:cxn ang="0">
                  <a:pos x="19" y="0"/>
                </a:cxn>
                <a:cxn ang="0">
                  <a:pos x="56" y="0"/>
                </a:cxn>
                <a:cxn ang="0">
                  <a:pos x="60" y="2"/>
                </a:cxn>
                <a:cxn ang="0">
                  <a:pos x="65" y="3"/>
                </a:cxn>
                <a:cxn ang="0">
                  <a:pos x="67" y="5"/>
                </a:cxn>
                <a:cxn ang="0">
                  <a:pos x="72" y="13"/>
                </a:cxn>
                <a:cxn ang="0">
                  <a:pos x="73" y="16"/>
                </a:cxn>
                <a:cxn ang="0">
                  <a:pos x="72" y="21"/>
                </a:cxn>
                <a:cxn ang="0">
                  <a:pos x="70" y="25"/>
                </a:cxn>
                <a:cxn ang="0">
                  <a:pos x="67" y="30"/>
                </a:cxn>
                <a:cxn ang="0">
                  <a:pos x="65" y="32"/>
                </a:cxn>
                <a:cxn ang="0">
                  <a:pos x="60" y="35"/>
                </a:cxn>
                <a:cxn ang="0">
                  <a:pos x="54" y="36"/>
                </a:cxn>
                <a:cxn ang="0">
                  <a:pos x="60" y="58"/>
                </a:cxn>
                <a:cxn ang="0">
                  <a:pos x="62" y="62"/>
                </a:cxn>
                <a:cxn ang="0">
                  <a:pos x="64" y="66"/>
                </a:cxn>
                <a:cxn ang="0">
                  <a:pos x="64" y="67"/>
                </a:cxn>
                <a:cxn ang="0">
                  <a:pos x="66" y="70"/>
                </a:cxn>
                <a:cxn ang="0">
                  <a:pos x="68" y="71"/>
                </a:cxn>
                <a:cxn ang="0">
                  <a:pos x="72" y="71"/>
                </a:cxn>
                <a:cxn ang="0">
                  <a:pos x="72" y="73"/>
                </a:cxn>
                <a:cxn ang="0">
                  <a:pos x="47" y="73"/>
                </a:cxn>
                <a:cxn ang="0">
                  <a:pos x="38" y="39"/>
                </a:cxn>
                <a:cxn ang="0">
                  <a:pos x="35" y="39"/>
                </a:cxn>
                <a:cxn ang="0">
                  <a:pos x="30" y="60"/>
                </a:cxn>
                <a:cxn ang="0">
                  <a:pos x="29" y="62"/>
                </a:cxn>
                <a:cxn ang="0">
                  <a:pos x="29" y="68"/>
                </a:cxn>
                <a:cxn ang="0">
                  <a:pos x="31" y="71"/>
                </a:cxn>
                <a:cxn ang="0">
                  <a:pos x="36" y="71"/>
                </a:cxn>
                <a:cxn ang="0">
                  <a:pos x="35" y="73"/>
                </a:cxn>
                <a:cxn ang="0">
                  <a:pos x="0" y="73"/>
                </a:cxn>
                <a:cxn ang="0">
                  <a:pos x="2" y="71"/>
                </a:cxn>
                <a:cxn ang="0">
                  <a:pos x="4" y="71"/>
                </a:cxn>
                <a:cxn ang="0">
                  <a:pos x="7" y="70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2" y="65"/>
                </a:cxn>
                <a:cxn ang="0">
                  <a:pos x="13" y="60"/>
                </a:cxn>
                <a:cxn ang="0">
                  <a:pos x="26" y="13"/>
                </a:cxn>
                <a:cxn ang="0">
                  <a:pos x="28" y="10"/>
                </a:cxn>
                <a:cxn ang="0">
                  <a:pos x="28" y="8"/>
                </a:cxn>
                <a:cxn ang="0">
                  <a:pos x="26" y="5"/>
                </a:cxn>
                <a:cxn ang="0">
                  <a:pos x="26" y="4"/>
                </a:cxn>
                <a:cxn ang="0">
                  <a:pos x="25" y="4"/>
                </a:cxn>
                <a:cxn ang="0">
                  <a:pos x="23" y="3"/>
                </a:cxn>
                <a:cxn ang="0">
                  <a:pos x="19" y="3"/>
                </a:cxn>
                <a:cxn ang="0">
                  <a:pos x="19" y="0"/>
                </a:cxn>
              </a:cxnLst>
              <a:rect l="0" t="0" r="r" b="b"/>
              <a:pathLst>
                <a:path w="73" h="73">
                  <a:moveTo>
                    <a:pt x="45" y="5"/>
                  </a:moveTo>
                  <a:lnTo>
                    <a:pt x="36" y="34"/>
                  </a:lnTo>
                  <a:lnTo>
                    <a:pt x="44" y="34"/>
                  </a:lnTo>
                  <a:lnTo>
                    <a:pt x="51" y="29"/>
                  </a:lnTo>
                  <a:lnTo>
                    <a:pt x="54" y="26"/>
                  </a:lnTo>
                  <a:lnTo>
                    <a:pt x="55" y="23"/>
                  </a:lnTo>
                  <a:lnTo>
                    <a:pt x="56" y="20"/>
                  </a:lnTo>
                  <a:lnTo>
                    <a:pt x="56" y="13"/>
                  </a:lnTo>
                  <a:lnTo>
                    <a:pt x="54" y="8"/>
                  </a:lnTo>
                  <a:lnTo>
                    <a:pt x="52" y="6"/>
                  </a:lnTo>
                  <a:lnTo>
                    <a:pt x="50" y="5"/>
                  </a:lnTo>
                  <a:lnTo>
                    <a:pt x="45" y="5"/>
                  </a:lnTo>
                  <a:close/>
                  <a:moveTo>
                    <a:pt x="19" y="0"/>
                  </a:moveTo>
                  <a:lnTo>
                    <a:pt x="56" y="0"/>
                  </a:lnTo>
                  <a:lnTo>
                    <a:pt x="60" y="2"/>
                  </a:lnTo>
                  <a:lnTo>
                    <a:pt x="65" y="3"/>
                  </a:lnTo>
                  <a:lnTo>
                    <a:pt x="67" y="5"/>
                  </a:lnTo>
                  <a:lnTo>
                    <a:pt x="72" y="13"/>
                  </a:lnTo>
                  <a:lnTo>
                    <a:pt x="73" y="16"/>
                  </a:lnTo>
                  <a:lnTo>
                    <a:pt x="72" y="21"/>
                  </a:lnTo>
                  <a:lnTo>
                    <a:pt x="70" y="25"/>
                  </a:lnTo>
                  <a:lnTo>
                    <a:pt x="67" y="30"/>
                  </a:lnTo>
                  <a:lnTo>
                    <a:pt x="65" y="32"/>
                  </a:lnTo>
                  <a:lnTo>
                    <a:pt x="60" y="35"/>
                  </a:lnTo>
                  <a:lnTo>
                    <a:pt x="54" y="36"/>
                  </a:lnTo>
                  <a:lnTo>
                    <a:pt x="60" y="58"/>
                  </a:lnTo>
                  <a:lnTo>
                    <a:pt x="62" y="62"/>
                  </a:lnTo>
                  <a:lnTo>
                    <a:pt x="64" y="66"/>
                  </a:lnTo>
                  <a:lnTo>
                    <a:pt x="64" y="67"/>
                  </a:lnTo>
                  <a:lnTo>
                    <a:pt x="66" y="70"/>
                  </a:lnTo>
                  <a:lnTo>
                    <a:pt x="68" y="71"/>
                  </a:lnTo>
                  <a:lnTo>
                    <a:pt x="72" y="71"/>
                  </a:lnTo>
                  <a:lnTo>
                    <a:pt x="72" y="73"/>
                  </a:lnTo>
                  <a:lnTo>
                    <a:pt x="47" y="73"/>
                  </a:lnTo>
                  <a:lnTo>
                    <a:pt x="38" y="39"/>
                  </a:lnTo>
                  <a:lnTo>
                    <a:pt x="35" y="39"/>
                  </a:lnTo>
                  <a:lnTo>
                    <a:pt x="30" y="60"/>
                  </a:lnTo>
                  <a:lnTo>
                    <a:pt x="29" y="62"/>
                  </a:lnTo>
                  <a:lnTo>
                    <a:pt x="29" y="68"/>
                  </a:lnTo>
                  <a:lnTo>
                    <a:pt x="31" y="71"/>
                  </a:lnTo>
                  <a:lnTo>
                    <a:pt x="36" y="71"/>
                  </a:lnTo>
                  <a:lnTo>
                    <a:pt x="35" y="73"/>
                  </a:lnTo>
                  <a:lnTo>
                    <a:pt x="0" y="73"/>
                  </a:lnTo>
                  <a:lnTo>
                    <a:pt x="2" y="71"/>
                  </a:lnTo>
                  <a:lnTo>
                    <a:pt x="4" y="71"/>
                  </a:lnTo>
                  <a:lnTo>
                    <a:pt x="7" y="70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2" y="65"/>
                  </a:lnTo>
                  <a:lnTo>
                    <a:pt x="13" y="60"/>
                  </a:lnTo>
                  <a:lnTo>
                    <a:pt x="26" y="13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3" y="3"/>
                  </a:lnTo>
                  <a:lnTo>
                    <a:pt x="19" y="3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74" name="Freeform 274"/>
            <p:cNvSpPr>
              <a:spLocks noEditPoints="1"/>
            </p:cNvSpPr>
            <p:nvPr/>
          </p:nvSpPr>
          <p:spPr bwMode="auto">
            <a:xfrm>
              <a:off x="6735763" y="1252538"/>
              <a:ext cx="115888" cy="120650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38" y="6"/>
                </a:cxn>
                <a:cxn ang="0">
                  <a:pos x="36" y="7"/>
                </a:cxn>
                <a:cxn ang="0">
                  <a:pos x="35" y="10"/>
                </a:cxn>
                <a:cxn ang="0">
                  <a:pos x="32" y="12"/>
                </a:cxn>
                <a:cxn ang="0">
                  <a:pos x="31" y="15"/>
                </a:cxn>
                <a:cxn ang="0">
                  <a:pos x="29" y="17"/>
                </a:cxn>
                <a:cxn ang="0">
                  <a:pos x="24" y="27"/>
                </a:cxn>
                <a:cxn ang="0">
                  <a:pos x="22" y="32"/>
                </a:cxn>
                <a:cxn ang="0">
                  <a:pos x="20" y="40"/>
                </a:cxn>
                <a:cxn ang="0">
                  <a:pos x="19" y="47"/>
                </a:cxn>
                <a:cxn ang="0">
                  <a:pos x="17" y="53"/>
                </a:cxn>
                <a:cxn ang="0">
                  <a:pos x="17" y="62"/>
                </a:cxn>
                <a:cxn ang="0">
                  <a:pos x="19" y="64"/>
                </a:cxn>
                <a:cxn ang="0">
                  <a:pos x="19" y="68"/>
                </a:cxn>
                <a:cxn ang="0">
                  <a:pos x="24" y="71"/>
                </a:cxn>
                <a:cxn ang="0">
                  <a:pos x="32" y="71"/>
                </a:cxn>
                <a:cxn ang="0">
                  <a:pos x="37" y="68"/>
                </a:cxn>
                <a:cxn ang="0">
                  <a:pos x="45" y="58"/>
                </a:cxn>
                <a:cxn ang="0">
                  <a:pos x="54" y="31"/>
                </a:cxn>
                <a:cxn ang="0">
                  <a:pos x="56" y="19"/>
                </a:cxn>
                <a:cxn ang="0">
                  <a:pos x="56" y="15"/>
                </a:cxn>
                <a:cxn ang="0">
                  <a:pos x="54" y="11"/>
                </a:cxn>
                <a:cxn ang="0">
                  <a:pos x="53" y="9"/>
                </a:cxn>
                <a:cxn ang="0">
                  <a:pos x="50" y="6"/>
                </a:cxn>
                <a:cxn ang="0">
                  <a:pos x="46" y="5"/>
                </a:cxn>
                <a:cxn ang="0">
                  <a:pos x="42" y="5"/>
                </a:cxn>
                <a:cxn ang="0">
                  <a:pos x="47" y="0"/>
                </a:cxn>
                <a:cxn ang="0">
                  <a:pos x="52" y="1"/>
                </a:cxn>
                <a:cxn ang="0">
                  <a:pos x="59" y="4"/>
                </a:cxn>
                <a:cxn ang="0">
                  <a:pos x="67" y="9"/>
                </a:cxn>
                <a:cxn ang="0">
                  <a:pos x="69" y="14"/>
                </a:cxn>
                <a:cxn ang="0">
                  <a:pos x="73" y="25"/>
                </a:cxn>
                <a:cxn ang="0">
                  <a:pos x="71" y="38"/>
                </a:cxn>
                <a:cxn ang="0">
                  <a:pos x="63" y="52"/>
                </a:cxn>
                <a:cxn ang="0">
                  <a:pos x="59" y="58"/>
                </a:cxn>
                <a:cxn ang="0">
                  <a:pos x="50" y="68"/>
                </a:cxn>
                <a:cxn ang="0">
                  <a:pos x="45" y="71"/>
                </a:cxn>
                <a:cxn ang="0">
                  <a:pos x="41" y="73"/>
                </a:cxn>
                <a:cxn ang="0">
                  <a:pos x="31" y="76"/>
                </a:cxn>
                <a:cxn ang="0">
                  <a:pos x="20" y="76"/>
                </a:cxn>
                <a:cxn ang="0">
                  <a:pos x="15" y="74"/>
                </a:cxn>
                <a:cxn ang="0">
                  <a:pos x="10" y="72"/>
                </a:cxn>
                <a:cxn ang="0">
                  <a:pos x="8" y="69"/>
                </a:cxn>
                <a:cxn ang="0">
                  <a:pos x="3" y="62"/>
                </a:cxn>
                <a:cxn ang="0">
                  <a:pos x="0" y="54"/>
                </a:cxn>
                <a:cxn ang="0">
                  <a:pos x="0" y="51"/>
                </a:cxn>
                <a:cxn ang="0">
                  <a:pos x="1" y="38"/>
                </a:cxn>
                <a:cxn ang="0">
                  <a:pos x="6" y="27"/>
                </a:cxn>
                <a:cxn ang="0">
                  <a:pos x="15" y="16"/>
                </a:cxn>
                <a:cxn ang="0">
                  <a:pos x="25" y="7"/>
                </a:cxn>
                <a:cxn ang="0">
                  <a:pos x="36" y="3"/>
                </a:cxn>
                <a:cxn ang="0">
                  <a:pos x="47" y="0"/>
                </a:cxn>
              </a:cxnLst>
              <a:rect l="0" t="0" r="r" b="b"/>
              <a:pathLst>
                <a:path w="73" h="76">
                  <a:moveTo>
                    <a:pt x="42" y="5"/>
                  </a:moveTo>
                  <a:lnTo>
                    <a:pt x="38" y="6"/>
                  </a:lnTo>
                  <a:lnTo>
                    <a:pt x="36" y="7"/>
                  </a:lnTo>
                  <a:lnTo>
                    <a:pt x="35" y="10"/>
                  </a:lnTo>
                  <a:lnTo>
                    <a:pt x="32" y="12"/>
                  </a:lnTo>
                  <a:lnTo>
                    <a:pt x="31" y="15"/>
                  </a:lnTo>
                  <a:lnTo>
                    <a:pt x="29" y="17"/>
                  </a:lnTo>
                  <a:lnTo>
                    <a:pt x="24" y="27"/>
                  </a:lnTo>
                  <a:lnTo>
                    <a:pt x="22" y="32"/>
                  </a:lnTo>
                  <a:lnTo>
                    <a:pt x="20" y="40"/>
                  </a:lnTo>
                  <a:lnTo>
                    <a:pt x="19" y="47"/>
                  </a:lnTo>
                  <a:lnTo>
                    <a:pt x="17" y="53"/>
                  </a:lnTo>
                  <a:lnTo>
                    <a:pt x="17" y="62"/>
                  </a:lnTo>
                  <a:lnTo>
                    <a:pt x="19" y="64"/>
                  </a:lnTo>
                  <a:lnTo>
                    <a:pt x="19" y="68"/>
                  </a:lnTo>
                  <a:lnTo>
                    <a:pt x="24" y="71"/>
                  </a:lnTo>
                  <a:lnTo>
                    <a:pt x="32" y="71"/>
                  </a:lnTo>
                  <a:lnTo>
                    <a:pt x="37" y="68"/>
                  </a:lnTo>
                  <a:lnTo>
                    <a:pt x="45" y="58"/>
                  </a:lnTo>
                  <a:lnTo>
                    <a:pt x="54" y="31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4" y="11"/>
                  </a:lnTo>
                  <a:lnTo>
                    <a:pt x="53" y="9"/>
                  </a:lnTo>
                  <a:lnTo>
                    <a:pt x="50" y="6"/>
                  </a:lnTo>
                  <a:lnTo>
                    <a:pt x="46" y="5"/>
                  </a:lnTo>
                  <a:lnTo>
                    <a:pt x="42" y="5"/>
                  </a:lnTo>
                  <a:close/>
                  <a:moveTo>
                    <a:pt x="47" y="0"/>
                  </a:moveTo>
                  <a:lnTo>
                    <a:pt x="52" y="1"/>
                  </a:lnTo>
                  <a:lnTo>
                    <a:pt x="59" y="4"/>
                  </a:lnTo>
                  <a:lnTo>
                    <a:pt x="67" y="9"/>
                  </a:lnTo>
                  <a:lnTo>
                    <a:pt x="69" y="14"/>
                  </a:lnTo>
                  <a:lnTo>
                    <a:pt x="73" y="25"/>
                  </a:lnTo>
                  <a:lnTo>
                    <a:pt x="71" y="38"/>
                  </a:lnTo>
                  <a:lnTo>
                    <a:pt x="63" y="52"/>
                  </a:lnTo>
                  <a:lnTo>
                    <a:pt x="59" y="58"/>
                  </a:lnTo>
                  <a:lnTo>
                    <a:pt x="50" y="68"/>
                  </a:lnTo>
                  <a:lnTo>
                    <a:pt x="45" y="71"/>
                  </a:lnTo>
                  <a:lnTo>
                    <a:pt x="41" y="73"/>
                  </a:lnTo>
                  <a:lnTo>
                    <a:pt x="31" y="76"/>
                  </a:lnTo>
                  <a:lnTo>
                    <a:pt x="20" y="76"/>
                  </a:lnTo>
                  <a:lnTo>
                    <a:pt x="15" y="74"/>
                  </a:lnTo>
                  <a:lnTo>
                    <a:pt x="10" y="72"/>
                  </a:lnTo>
                  <a:lnTo>
                    <a:pt x="8" y="69"/>
                  </a:lnTo>
                  <a:lnTo>
                    <a:pt x="3" y="62"/>
                  </a:lnTo>
                  <a:lnTo>
                    <a:pt x="0" y="54"/>
                  </a:lnTo>
                  <a:lnTo>
                    <a:pt x="0" y="51"/>
                  </a:lnTo>
                  <a:lnTo>
                    <a:pt x="1" y="38"/>
                  </a:lnTo>
                  <a:lnTo>
                    <a:pt x="6" y="27"/>
                  </a:lnTo>
                  <a:lnTo>
                    <a:pt x="15" y="16"/>
                  </a:lnTo>
                  <a:lnTo>
                    <a:pt x="25" y="7"/>
                  </a:lnTo>
                  <a:lnTo>
                    <a:pt x="36" y="3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75" name="Freeform 275"/>
            <p:cNvSpPr>
              <a:spLocks/>
            </p:cNvSpPr>
            <p:nvPr/>
          </p:nvSpPr>
          <p:spPr bwMode="auto">
            <a:xfrm>
              <a:off x="6843713" y="1254125"/>
              <a:ext cx="147638" cy="115888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43" y="0"/>
                </a:cxn>
                <a:cxn ang="0">
                  <a:pos x="66" y="49"/>
                </a:cxn>
                <a:cxn ang="0">
                  <a:pos x="76" y="14"/>
                </a:cxn>
                <a:cxn ang="0">
                  <a:pos x="76" y="6"/>
                </a:cxn>
                <a:cxn ang="0">
                  <a:pos x="74" y="5"/>
                </a:cxn>
                <a:cxn ang="0">
                  <a:pos x="69" y="3"/>
                </a:cxn>
                <a:cxn ang="0">
                  <a:pos x="69" y="0"/>
                </a:cxn>
                <a:cxn ang="0">
                  <a:pos x="93" y="0"/>
                </a:cxn>
                <a:cxn ang="0">
                  <a:pos x="92" y="3"/>
                </a:cxn>
                <a:cxn ang="0">
                  <a:pos x="88" y="4"/>
                </a:cxn>
                <a:cxn ang="0">
                  <a:pos x="85" y="5"/>
                </a:cxn>
                <a:cxn ang="0">
                  <a:pos x="84" y="6"/>
                </a:cxn>
                <a:cxn ang="0">
                  <a:pos x="80" y="14"/>
                </a:cxn>
                <a:cxn ang="0">
                  <a:pos x="63" y="73"/>
                </a:cxn>
                <a:cxn ang="0">
                  <a:pos x="61" y="73"/>
                </a:cxn>
                <a:cxn ang="0">
                  <a:pos x="31" y="13"/>
                </a:cxn>
                <a:cxn ang="0">
                  <a:pos x="19" y="61"/>
                </a:cxn>
                <a:cxn ang="0">
                  <a:pos x="17" y="62"/>
                </a:cxn>
                <a:cxn ang="0">
                  <a:pos x="17" y="68"/>
                </a:cxn>
                <a:cxn ang="0">
                  <a:pos x="20" y="71"/>
                </a:cxn>
                <a:cxn ang="0">
                  <a:pos x="25" y="71"/>
                </a:cxn>
                <a:cxn ang="0">
                  <a:pos x="24" y="73"/>
                </a:cxn>
                <a:cxn ang="0">
                  <a:pos x="0" y="73"/>
                </a:cxn>
                <a:cxn ang="0">
                  <a:pos x="1" y="71"/>
                </a:cxn>
                <a:cxn ang="0">
                  <a:pos x="5" y="71"/>
                </a:cxn>
                <a:cxn ang="0">
                  <a:pos x="8" y="70"/>
                </a:cxn>
                <a:cxn ang="0">
                  <a:pos x="12" y="60"/>
                </a:cxn>
                <a:cxn ang="0">
                  <a:pos x="27" y="8"/>
                </a:cxn>
                <a:cxn ang="0">
                  <a:pos x="26" y="5"/>
                </a:cxn>
                <a:cxn ang="0">
                  <a:pos x="24" y="4"/>
                </a:cxn>
                <a:cxn ang="0">
                  <a:pos x="22" y="3"/>
                </a:cxn>
                <a:cxn ang="0">
                  <a:pos x="19" y="3"/>
                </a:cxn>
                <a:cxn ang="0">
                  <a:pos x="19" y="0"/>
                </a:cxn>
              </a:cxnLst>
              <a:rect l="0" t="0" r="r" b="b"/>
              <a:pathLst>
                <a:path w="93" h="73">
                  <a:moveTo>
                    <a:pt x="19" y="0"/>
                  </a:moveTo>
                  <a:lnTo>
                    <a:pt x="43" y="0"/>
                  </a:lnTo>
                  <a:lnTo>
                    <a:pt x="66" y="49"/>
                  </a:lnTo>
                  <a:lnTo>
                    <a:pt x="76" y="14"/>
                  </a:lnTo>
                  <a:lnTo>
                    <a:pt x="76" y="6"/>
                  </a:lnTo>
                  <a:lnTo>
                    <a:pt x="74" y="5"/>
                  </a:lnTo>
                  <a:lnTo>
                    <a:pt x="69" y="3"/>
                  </a:lnTo>
                  <a:lnTo>
                    <a:pt x="69" y="0"/>
                  </a:lnTo>
                  <a:lnTo>
                    <a:pt x="93" y="0"/>
                  </a:lnTo>
                  <a:lnTo>
                    <a:pt x="92" y="3"/>
                  </a:lnTo>
                  <a:lnTo>
                    <a:pt x="88" y="4"/>
                  </a:lnTo>
                  <a:lnTo>
                    <a:pt x="85" y="5"/>
                  </a:lnTo>
                  <a:lnTo>
                    <a:pt x="84" y="6"/>
                  </a:lnTo>
                  <a:lnTo>
                    <a:pt x="80" y="14"/>
                  </a:lnTo>
                  <a:lnTo>
                    <a:pt x="63" y="73"/>
                  </a:lnTo>
                  <a:lnTo>
                    <a:pt x="61" y="73"/>
                  </a:lnTo>
                  <a:lnTo>
                    <a:pt x="31" y="13"/>
                  </a:lnTo>
                  <a:lnTo>
                    <a:pt x="19" y="61"/>
                  </a:lnTo>
                  <a:lnTo>
                    <a:pt x="17" y="62"/>
                  </a:lnTo>
                  <a:lnTo>
                    <a:pt x="17" y="68"/>
                  </a:lnTo>
                  <a:lnTo>
                    <a:pt x="20" y="71"/>
                  </a:lnTo>
                  <a:lnTo>
                    <a:pt x="25" y="71"/>
                  </a:lnTo>
                  <a:lnTo>
                    <a:pt x="24" y="73"/>
                  </a:lnTo>
                  <a:lnTo>
                    <a:pt x="0" y="73"/>
                  </a:lnTo>
                  <a:lnTo>
                    <a:pt x="1" y="71"/>
                  </a:lnTo>
                  <a:lnTo>
                    <a:pt x="5" y="71"/>
                  </a:lnTo>
                  <a:lnTo>
                    <a:pt x="8" y="70"/>
                  </a:lnTo>
                  <a:lnTo>
                    <a:pt x="12" y="60"/>
                  </a:lnTo>
                  <a:lnTo>
                    <a:pt x="27" y="8"/>
                  </a:lnTo>
                  <a:lnTo>
                    <a:pt x="26" y="5"/>
                  </a:lnTo>
                  <a:lnTo>
                    <a:pt x="24" y="4"/>
                  </a:lnTo>
                  <a:lnTo>
                    <a:pt x="22" y="3"/>
                  </a:lnTo>
                  <a:lnTo>
                    <a:pt x="19" y="3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76" name="Freeform 276"/>
            <p:cNvSpPr>
              <a:spLocks noEditPoints="1"/>
            </p:cNvSpPr>
            <p:nvPr/>
          </p:nvSpPr>
          <p:spPr bwMode="auto">
            <a:xfrm>
              <a:off x="7011988" y="1254125"/>
              <a:ext cx="120650" cy="115888"/>
            </a:xfrm>
            <a:custGeom>
              <a:avLst/>
              <a:gdLst/>
              <a:ahLst/>
              <a:cxnLst>
                <a:cxn ang="0">
                  <a:pos x="45" y="5"/>
                </a:cxn>
                <a:cxn ang="0">
                  <a:pos x="36" y="36"/>
                </a:cxn>
                <a:cxn ang="0">
                  <a:pos x="46" y="36"/>
                </a:cxn>
                <a:cxn ang="0">
                  <a:pos x="49" y="34"/>
                </a:cxn>
                <a:cxn ang="0">
                  <a:pos x="51" y="32"/>
                </a:cxn>
                <a:cxn ang="0">
                  <a:pos x="56" y="25"/>
                </a:cxn>
                <a:cxn ang="0">
                  <a:pos x="59" y="15"/>
                </a:cxn>
                <a:cxn ang="0">
                  <a:pos x="59" y="13"/>
                </a:cxn>
                <a:cxn ang="0">
                  <a:pos x="56" y="8"/>
                </a:cxn>
                <a:cxn ang="0">
                  <a:pos x="51" y="5"/>
                </a:cxn>
                <a:cxn ang="0">
                  <a:pos x="45" y="5"/>
                </a:cxn>
                <a:cxn ang="0">
                  <a:pos x="20" y="0"/>
                </a:cxn>
                <a:cxn ang="0">
                  <a:pos x="55" y="0"/>
                </a:cxn>
                <a:cxn ang="0">
                  <a:pos x="65" y="3"/>
                </a:cxn>
                <a:cxn ang="0">
                  <a:pos x="67" y="4"/>
                </a:cxn>
                <a:cxn ang="0">
                  <a:pos x="71" y="6"/>
                </a:cxn>
                <a:cxn ang="0">
                  <a:pos x="73" y="9"/>
                </a:cxn>
                <a:cxn ang="0">
                  <a:pos x="75" y="13"/>
                </a:cxn>
                <a:cxn ang="0">
                  <a:pos x="76" y="18"/>
                </a:cxn>
                <a:cxn ang="0">
                  <a:pos x="75" y="21"/>
                </a:cxn>
                <a:cxn ang="0">
                  <a:pos x="73" y="26"/>
                </a:cxn>
                <a:cxn ang="0">
                  <a:pos x="71" y="30"/>
                </a:cxn>
                <a:cxn ang="0">
                  <a:pos x="67" y="34"/>
                </a:cxn>
                <a:cxn ang="0">
                  <a:pos x="57" y="39"/>
                </a:cxn>
                <a:cxn ang="0">
                  <a:pos x="46" y="40"/>
                </a:cxn>
                <a:cxn ang="0">
                  <a:pos x="35" y="40"/>
                </a:cxn>
                <a:cxn ang="0">
                  <a:pos x="30" y="60"/>
                </a:cxn>
                <a:cxn ang="0">
                  <a:pos x="29" y="62"/>
                </a:cxn>
                <a:cxn ang="0">
                  <a:pos x="29" y="68"/>
                </a:cxn>
                <a:cxn ang="0">
                  <a:pos x="31" y="71"/>
                </a:cxn>
                <a:cxn ang="0">
                  <a:pos x="38" y="71"/>
                </a:cxn>
                <a:cxn ang="0">
                  <a:pos x="36" y="73"/>
                </a:cxn>
                <a:cxn ang="0">
                  <a:pos x="0" y="73"/>
                </a:cxn>
                <a:cxn ang="0">
                  <a:pos x="2" y="71"/>
                </a:cxn>
                <a:cxn ang="0">
                  <a:pos x="5" y="71"/>
                </a:cxn>
                <a:cxn ang="0">
                  <a:pos x="8" y="70"/>
                </a:cxn>
                <a:cxn ang="0">
                  <a:pos x="9" y="70"/>
                </a:cxn>
                <a:cxn ang="0">
                  <a:pos x="9" y="68"/>
                </a:cxn>
                <a:cxn ang="0">
                  <a:pos x="12" y="66"/>
                </a:cxn>
                <a:cxn ang="0">
                  <a:pos x="12" y="63"/>
                </a:cxn>
                <a:cxn ang="0">
                  <a:pos x="13" y="60"/>
                </a:cxn>
                <a:cxn ang="0">
                  <a:pos x="26" y="14"/>
                </a:cxn>
                <a:cxn ang="0">
                  <a:pos x="28" y="11"/>
                </a:cxn>
                <a:cxn ang="0">
                  <a:pos x="28" y="8"/>
                </a:cxn>
                <a:cxn ang="0">
                  <a:pos x="26" y="5"/>
                </a:cxn>
                <a:cxn ang="0">
                  <a:pos x="24" y="3"/>
                </a:cxn>
                <a:cxn ang="0">
                  <a:pos x="20" y="3"/>
                </a:cxn>
                <a:cxn ang="0">
                  <a:pos x="20" y="0"/>
                </a:cxn>
              </a:cxnLst>
              <a:rect l="0" t="0" r="r" b="b"/>
              <a:pathLst>
                <a:path w="76" h="73">
                  <a:moveTo>
                    <a:pt x="45" y="5"/>
                  </a:moveTo>
                  <a:lnTo>
                    <a:pt x="36" y="36"/>
                  </a:lnTo>
                  <a:lnTo>
                    <a:pt x="46" y="36"/>
                  </a:lnTo>
                  <a:lnTo>
                    <a:pt x="49" y="34"/>
                  </a:lnTo>
                  <a:lnTo>
                    <a:pt x="51" y="32"/>
                  </a:lnTo>
                  <a:lnTo>
                    <a:pt x="56" y="25"/>
                  </a:lnTo>
                  <a:lnTo>
                    <a:pt x="59" y="15"/>
                  </a:lnTo>
                  <a:lnTo>
                    <a:pt x="59" y="13"/>
                  </a:lnTo>
                  <a:lnTo>
                    <a:pt x="56" y="8"/>
                  </a:lnTo>
                  <a:lnTo>
                    <a:pt x="51" y="5"/>
                  </a:lnTo>
                  <a:lnTo>
                    <a:pt x="45" y="5"/>
                  </a:lnTo>
                  <a:close/>
                  <a:moveTo>
                    <a:pt x="20" y="0"/>
                  </a:moveTo>
                  <a:lnTo>
                    <a:pt x="55" y="0"/>
                  </a:lnTo>
                  <a:lnTo>
                    <a:pt x="65" y="3"/>
                  </a:lnTo>
                  <a:lnTo>
                    <a:pt x="67" y="4"/>
                  </a:lnTo>
                  <a:lnTo>
                    <a:pt x="71" y="6"/>
                  </a:lnTo>
                  <a:lnTo>
                    <a:pt x="73" y="9"/>
                  </a:lnTo>
                  <a:lnTo>
                    <a:pt x="75" y="13"/>
                  </a:lnTo>
                  <a:lnTo>
                    <a:pt x="76" y="18"/>
                  </a:lnTo>
                  <a:lnTo>
                    <a:pt x="75" y="21"/>
                  </a:lnTo>
                  <a:lnTo>
                    <a:pt x="73" y="26"/>
                  </a:lnTo>
                  <a:lnTo>
                    <a:pt x="71" y="30"/>
                  </a:lnTo>
                  <a:lnTo>
                    <a:pt x="67" y="34"/>
                  </a:lnTo>
                  <a:lnTo>
                    <a:pt x="57" y="39"/>
                  </a:lnTo>
                  <a:lnTo>
                    <a:pt x="46" y="40"/>
                  </a:lnTo>
                  <a:lnTo>
                    <a:pt x="35" y="40"/>
                  </a:lnTo>
                  <a:lnTo>
                    <a:pt x="30" y="60"/>
                  </a:lnTo>
                  <a:lnTo>
                    <a:pt x="29" y="62"/>
                  </a:lnTo>
                  <a:lnTo>
                    <a:pt x="29" y="68"/>
                  </a:lnTo>
                  <a:lnTo>
                    <a:pt x="31" y="71"/>
                  </a:lnTo>
                  <a:lnTo>
                    <a:pt x="38" y="71"/>
                  </a:lnTo>
                  <a:lnTo>
                    <a:pt x="36" y="73"/>
                  </a:lnTo>
                  <a:lnTo>
                    <a:pt x="0" y="73"/>
                  </a:lnTo>
                  <a:lnTo>
                    <a:pt x="2" y="71"/>
                  </a:lnTo>
                  <a:lnTo>
                    <a:pt x="5" y="71"/>
                  </a:lnTo>
                  <a:lnTo>
                    <a:pt x="8" y="70"/>
                  </a:lnTo>
                  <a:lnTo>
                    <a:pt x="9" y="70"/>
                  </a:lnTo>
                  <a:lnTo>
                    <a:pt x="9" y="68"/>
                  </a:lnTo>
                  <a:lnTo>
                    <a:pt x="12" y="66"/>
                  </a:lnTo>
                  <a:lnTo>
                    <a:pt x="12" y="63"/>
                  </a:lnTo>
                  <a:lnTo>
                    <a:pt x="13" y="60"/>
                  </a:lnTo>
                  <a:lnTo>
                    <a:pt x="26" y="14"/>
                  </a:lnTo>
                  <a:lnTo>
                    <a:pt x="28" y="11"/>
                  </a:lnTo>
                  <a:lnTo>
                    <a:pt x="28" y="8"/>
                  </a:lnTo>
                  <a:lnTo>
                    <a:pt x="26" y="5"/>
                  </a:lnTo>
                  <a:lnTo>
                    <a:pt x="24" y="3"/>
                  </a:lnTo>
                  <a:lnTo>
                    <a:pt x="20" y="3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77" name="Freeform 277"/>
            <p:cNvSpPr>
              <a:spLocks noEditPoints="1"/>
            </p:cNvSpPr>
            <p:nvPr/>
          </p:nvSpPr>
          <p:spPr bwMode="auto">
            <a:xfrm>
              <a:off x="7118350" y="1254125"/>
              <a:ext cx="115888" cy="115888"/>
            </a:xfrm>
            <a:custGeom>
              <a:avLst/>
              <a:gdLst/>
              <a:ahLst/>
              <a:cxnLst>
                <a:cxn ang="0">
                  <a:pos x="45" y="5"/>
                </a:cxn>
                <a:cxn ang="0">
                  <a:pos x="36" y="34"/>
                </a:cxn>
                <a:cxn ang="0">
                  <a:pos x="45" y="34"/>
                </a:cxn>
                <a:cxn ang="0">
                  <a:pos x="48" y="31"/>
                </a:cxn>
                <a:cxn ang="0">
                  <a:pos x="53" y="26"/>
                </a:cxn>
                <a:cxn ang="0">
                  <a:pos x="55" y="23"/>
                </a:cxn>
                <a:cxn ang="0">
                  <a:pos x="56" y="20"/>
                </a:cxn>
                <a:cxn ang="0">
                  <a:pos x="56" y="13"/>
                </a:cxn>
                <a:cxn ang="0">
                  <a:pos x="53" y="8"/>
                </a:cxn>
                <a:cxn ang="0">
                  <a:pos x="52" y="6"/>
                </a:cxn>
                <a:cxn ang="0">
                  <a:pos x="50" y="5"/>
                </a:cxn>
                <a:cxn ang="0">
                  <a:pos x="45" y="5"/>
                </a:cxn>
                <a:cxn ang="0">
                  <a:pos x="20" y="0"/>
                </a:cxn>
                <a:cxn ang="0">
                  <a:pos x="56" y="0"/>
                </a:cxn>
                <a:cxn ang="0">
                  <a:pos x="61" y="2"/>
                </a:cxn>
                <a:cxn ang="0">
                  <a:pos x="64" y="3"/>
                </a:cxn>
                <a:cxn ang="0">
                  <a:pos x="71" y="9"/>
                </a:cxn>
                <a:cxn ang="0">
                  <a:pos x="73" y="16"/>
                </a:cxn>
                <a:cxn ang="0">
                  <a:pos x="72" y="21"/>
                </a:cxn>
                <a:cxn ang="0">
                  <a:pos x="71" y="25"/>
                </a:cxn>
                <a:cxn ang="0">
                  <a:pos x="67" y="30"/>
                </a:cxn>
                <a:cxn ang="0">
                  <a:pos x="64" y="32"/>
                </a:cxn>
                <a:cxn ang="0">
                  <a:pos x="60" y="35"/>
                </a:cxn>
                <a:cxn ang="0">
                  <a:pos x="53" y="36"/>
                </a:cxn>
                <a:cxn ang="0">
                  <a:pos x="61" y="58"/>
                </a:cxn>
                <a:cxn ang="0">
                  <a:pos x="62" y="63"/>
                </a:cxn>
                <a:cxn ang="0">
                  <a:pos x="63" y="67"/>
                </a:cxn>
                <a:cxn ang="0">
                  <a:pos x="64" y="68"/>
                </a:cxn>
                <a:cxn ang="0">
                  <a:pos x="67" y="70"/>
                </a:cxn>
                <a:cxn ang="0">
                  <a:pos x="68" y="71"/>
                </a:cxn>
                <a:cxn ang="0">
                  <a:pos x="72" y="71"/>
                </a:cxn>
                <a:cxn ang="0">
                  <a:pos x="72" y="73"/>
                </a:cxn>
                <a:cxn ang="0">
                  <a:pos x="48" y="73"/>
                </a:cxn>
                <a:cxn ang="0">
                  <a:pos x="37" y="39"/>
                </a:cxn>
                <a:cxn ang="0">
                  <a:pos x="36" y="39"/>
                </a:cxn>
                <a:cxn ang="0">
                  <a:pos x="30" y="60"/>
                </a:cxn>
                <a:cxn ang="0">
                  <a:pos x="29" y="62"/>
                </a:cxn>
                <a:cxn ang="0">
                  <a:pos x="29" y="68"/>
                </a:cxn>
                <a:cxn ang="0">
                  <a:pos x="31" y="71"/>
                </a:cxn>
                <a:cxn ang="0">
                  <a:pos x="36" y="71"/>
                </a:cxn>
                <a:cxn ang="0">
                  <a:pos x="36" y="73"/>
                </a:cxn>
                <a:cxn ang="0">
                  <a:pos x="0" y="73"/>
                </a:cxn>
                <a:cxn ang="0">
                  <a:pos x="1" y="71"/>
                </a:cxn>
                <a:cxn ang="0">
                  <a:pos x="4" y="71"/>
                </a:cxn>
                <a:cxn ang="0">
                  <a:pos x="9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3" y="60"/>
                </a:cxn>
                <a:cxn ang="0">
                  <a:pos x="26" y="13"/>
                </a:cxn>
                <a:cxn ang="0">
                  <a:pos x="27" y="10"/>
                </a:cxn>
                <a:cxn ang="0">
                  <a:pos x="27" y="5"/>
                </a:cxn>
                <a:cxn ang="0">
                  <a:pos x="26" y="4"/>
                </a:cxn>
                <a:cxn ang="0">
                  <a:pos x="25" y="4"/>
                </a:cxn>
                <a:cxn ang="0">
                  <a:pos x="22" y="3"/>
                </a:cxn>
                <a:cxn ang="0">
                  <a:pos x="20" y="3"/>
                </a:cxn>
                <a:cxn ang="0">
                  <a:pos x="20" y="0"/>
                </a:cxn>
              </a:cxnLst>
              <a:rect l="0" t="0" r="r" b="b"/>
              <a:pathLst>
                <a:path w="73" h="73">
                  <a:moveTo>
                    <a:pt x="45" y="5"/>
                  </a:moveTo>
                  <a:lnTo>
                    <a:pt x="36" y="34"/>
                  </a:lnTo>
                  <a:lnTo>
                    <a:pt x="45" y="34"/>
                  </a:lnTo>
                  <a:lnTo>
                    <a:pt x="48" y="31"/>
                  </a:lnTo>
                  <a:lnTo>
                    <a:pt x="53" y="26"/>
                  </a:lnTo>
                  <a:lnTo>
                    <a:pt x="55" y="23"/>
                  </a:lnTo>
                  <a:lnTo>
                    <a:pt x="56" y="20"/>
                  </a:lnTo>
                  <a:lnTo>
                    <a:pt x="56" y="13"/>
                  </a:lnTo>
                  <a:lnTo>
                    <a:pt x="53" y="8"/>
                  </a:lnTo>
                  <a:lnTo>
                    <a:pt x="52" y="6"/>
                  </a:lnTo>
                  <a:lnTo>
                    <a:pt x="50" y="5"/>
                  </a:lnTo>
                  <a:lnTo>
                    <a:pt x="45" y="5"/>
                  </a:lnTo>
                  <a:close/>
                  <a:moveTo>
                    <a:pt x="20" y="0"/>
                  </a:moveTo>
                  <a:lnTo>
                    <a:pt x="56" y="0"/>
                  </a:lnTo>
                  <a:lnTo>
                    <a:pt x="61" y="2"/>
                  </a:lnTo>
                  <a:lnTo>
                    <a:pt x="64" y="3"/>
                  </a:lnTo>
                  <a:lnTo>
                    <a:pt x="71" y="9"/>
                  </a:lnTo>
                  <a:lnTo>
                    <a:pt x="73" y="16"/>
                  </a:lnTo>
                  <a:lnTo>
                    <a:pt x="72" y="21"/>
                  </a:lnTo>
                  <a:lnTo>
                    <a:pt x="71" y="25"/>
                  </a:lnTo>
                  <a:lnTo>
                    <a:pt x="67" y="30"/>
                  </a:lnTo>
                  <a:lnTo>
                    <a:pt x="64" y="32"/>
                  </a:lnTo>
                  <a:lnTo>
                    <a:pt x="60" y="35"/>
                  </a:lnTo>
                  <a:lnTo>
                    <a:pt x="53" y="36"/>
                  </a:lnTo>
                  <a:lnTo>
                    <a:pt x="61" y="58"/>
                  </a:lnTo>
                  <a:lnTo>
                    <a:pt x="62" y="63"/>
                  </a:lnTo>
                  <a:lnTo>
                    <a:pt x="63" y="67"/>
                  </a:lnTo>
                  <a:lnTo>
                    <a:pt x="64" y="68"/>
                  </a:lnTo>
                  <a:lnTo>
                    <a:pt x="67" y="70"/>
                  </a:lnTo>
                  <a:lnTo>
                    <a:pt x="68" y="71"/>
                  </a:lnTo>
                  <a:lnTo>
                    <a:pt x="72" y="71"/>
                  </a:lnTo>
                  <a:lnTo>
                    <a:pt x="72" y="73"/>
                  </a:lnTo>
                  <a:lnTo>
                    <a:pt x="48" y="73"/>
                  </a:lnTo>
                  <a:lnTo>
                    <a:pt x="37" y="39"/>
                  </a:lnTo>
                  <a:lnTo>
                    <a:pt x="36" y="39"/>
                  </a:lnTo>
                  <a:lnTo>
                    <a:pt x="30" y="60"/>
                  </a:lnTo>
                  <a:lnTo>
                    <a:pt x="29" y="62"/>
                  </a:lnTo>
                  <a:lnTo>
                    <a:pt x="29" y="68"/>
                  </a:lnTo>
                  <a:lnTo>
                    <a:pt x="31" y="71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0" y="73"/>
                  </a:lnTo>
                  <a:lnTo>
                    <a:pt x="1" y="71"/>
                  </a:lnTo>
                  <a:lnTo>
                    <a:pt x="4" y="71"/>
                  </a:lnTo>
                  <a:lnTo>
                    <a:pt x="9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3" y="60"/>
                  </a:lnTo>
                  <a:lnTo>
                    <a:pt x="26" y="13"/>
                  </a:lnTo>
                  <a:lnTo>
                    <a:pt x="27" y="10"/>
                  </a:lnTo>
                  <a:lnTo>
                    <a:pt x="27" y="5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78" name="Freeform 278"/>
            <p:cNvSpPr>
              <a:spLocks noEditPoints="1"/>
            </p:cNvSpPr>
            <p:nvPr/>
          </p:nvSpPr>
          <p:spPr bwMode="auto">
            <a:xfrm>
              <a:off x="7248525" y="1252538"/>
              <a:ext cx="115888" cy="120650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38" y="6"/>
                </a:cxn>
                <a:cxn ang="0">
                  <a:pos x="34" y="10"/>
                </a:cxn>
                <a:cxn ang="0">
                  <a:pos x="33" y="12"/>
                </a:cxn>
                <a:cxn ang="0">
                  <a:pos x="28" y="17"/>
                </a:cxn>
                <a:cxn ang="0">
                  <a:pos x="23" y="27"/>
                </a:cxn>
                <a:cxn ang="0">
                  <a:pos x="22" y="32"/>
                </a:cxn>
                <a:cxn ang="0">
                  <a:pos x="21" y="40"/>
                </a:cxn>
                <a:cxn ang="0">
                  <a:pos x="18" y="47"/>
                </a:cxn>
                <a:cxn ang="0">
                  <a:pos x="17" y="53"/>
                </a:cxn>
                <a:cxn ang="0">
                  <a:pos x="17" y="63"/>
                </a:cxn>
                <a:cxn ang="0">
                  <a:pos x="20" y="68"/>
                </a:cxn>
                <a:cxn ang="0">
                  <a:pos x="25" y="71"/>
                </a:cxn>
                <a:cxn ang="0">
                  <a:pos x="32" y="71"/>
                </a:cxn>
                <a:cxn ang="0">
                  <a:pos x="37" y="68"/>
                </a:cxn>
                <a:cxn ang="0">
                  <a:pos x="44" y="58"/>
                </a:cxn>
                <a:cxn ang="0">
                  <a:pos x="54" y="31"/>
                </a:cxn>
                <a:cxn ang="0">
                  <a:pos x="55" y="19"/>
                </a:cxn>
                <a:cxn ang="0">
                  <a:pos x="55" y="15"/>
                </a:cxn>
                <a:cxn ang="0">
                  <a:pos x="54" y="11"/>
                </a:cxn>
                <a:cxn ang="0">
                  <a:pos x="53" y="9"/>
                </a:cxn>
                <a:cxn ang="0">
                  <a:pos x="49" y="6"/>
                </a:cxn>
                <a:cxn ang="0">
                  <a:pos x="47" y="5"/>
                </a:cxn>
                <a:cxn ang="0">
                  <a:pos x="42" y="5"/>
                </a:cxn>
                <a:cxn ang="0">
                  <a:pos x="48" y="0"/>
                </a:cxn>
                <a:cxn ang="0">
                  <a:pos x="52" y="1"/>
                </a:cxn>
                <a:cxn ang="0">
                  <a:pos x="57" y="3"/>
                </a:cxn>
                <a:cxn ang="0">
                  <a:pos x="60" y="4"/>
                </a:cxn>
                <a:cxn ang="0">
                  <a:pos x="64" y="6"/>
                </a:cxn>
                <a:cxn ang="0">
                  <a:pos x="67" y="9"/>
                </a:cxn>
                <a:cxn ang="0">
                  <a:pos x="69" y="14"/>
                </a:cxn>
                <a:cxn ang="0">
                  <a:pos x="72" y="17"/>
                </a:cxn>
                <a:cxn ang="0">
                  <a:pos x="73" y="21"/>
                </a:cxn>
                <a:cxn ang="0">
                  <a:pos x="73" y="25"/>
                </a:cxn>
                <a:cxn ang="0">
                  <a:pos x="70" y="38"/>
                </a:cxn>
                <a:cxn ang="0">
                  <a:pos x="63" y="52"/>
                </a:cxn>
                <a:cxn ang="0">
                  <a:pos x="59" y="58"/>
                </a:cxn>
                <a:cxn ang="0">
                  <a:pos x="49" y="68"/>
                </a:cxn>
                <a:cxn ang="0">
                  <a:pos x="44" y="71"/>
                </a:cxn>
                <a:cxn ang="0">
                  <a:pos x="41" y="73"/>
                </a:cxn>
                <a:cxn ang="0">
                  <a:pos x="31" y="76"/>
                </a:cxn>
                <a:cxn ang="0">
                  <a:pos x="20" y="76"/>
                </a:cxn>
                <a:cxn ang="0">
                  <a:pos x="15" y="74"/>
                </a:cxn>
                <a:cxn ang="0">
                  <a:pos x="10" y="72"/>
                </a:cxn>
                <a:cxn ang="0">
                  <a:pos x="7" y="69"/>
                </a:cxn>
                <a:cxn ang="0">
                  <a:pos x="2" y="62"/>
                </a:cxn>
                <a:cxn ang="0">
                  <a:pos x="0" y="54"/>
                </a:cxn>
                <a:cxn ang="0">
                  <a:pos x="0" y="51"/>
                </a:cxn>
                <a:cxn ang="0">
                  <a:pos x="2" y="38"/>
                </a:cxn>
                <a:cxn ang="0">
                  <a:pos x="7" y="27"/>
                </a:cxn>
                <a:cxn ang="0">
                  <a:pos x="15" y="16"/>
                </a:cxn>
                <a:cxn ang="0">
                  <a:pos x="25" y="7"/>
                </a:cxn>
                <a:cxn ang="0">
                  <a:pos x="36" y="3"/>
                </a:cxn>
                <a:cxn ang="0">
                  <a:pos x="48" y="0"/>
                </a:cxn>
              </a:cxnLst>
              <a:rect l="0" t="0" r="r" b="b"/>
              <a:pathLst>
                <a:path w="73" h="76">
                  <a:moveTo>
                    <a:pt x="42" y="5"/>
                  </a:moveTo>
                  <a:lnTo>
                    <a:pt x="38" y="6"/>
                  </a:lnTo>
                  <a:lnTo>
                    <a:pt x="34" y="10"/>
                  </a:lnTo>
                  <a:lnTo>
                    <a:pt x="33" y="12"/>
                  </a:lnTo>
                  <a:lnTo>
                    <a:pt x="28" y="17"/>
                  </a:lnTo>
                  <a:lnTo>
                    <a:pt x="23" y="27"/>
                  </a:lnTo>
                  <a:lnTo>
                    <a:pt x="22" y="32"/>
                  </a:lnTo>
                  <a:lnTo>
                    <a:pt x="21" y="40"/>
                  </a:lnTo>
                  <a:lnTo>
                    <a:pt x="18" y="47"/>
                  </a:lnTo>
                  <a:lnTo>
                    <a:pt x="17" y="53"/>
                  </a:lnTo>
                  <a:lnTo>
                    <a:pt x="17" y="63"/>
                  </a:lnTo>
                  <a:lnTo>
                    <a:pt x="20" y="68"/>
                  </a:lnTo>
                  <a:lnTo>
                    <a:pt x="25" y="71"/>
                  </a:lnTo>
                  <a:lnTo>
                    <a:pt x="32" y="71"/>
                  </a:lnTo>
                  <a:lnTo>
                    <a:pt x="37" y="68"/>
                  </a:lnTo>
                  <a:lnTo>
                    <a:pt x="44" y="58"/>
                  </a:lnTo>
                  <a:lnTo>
                    <a:pt x="54" y="31"/>
                  </a:lnTo>
                  <a:lnTo>
                    <a:pt x="55" y="19"/>
                  </a:lnTo>
                  <a:lnTo>
                    <a:pt x="55" y="15"/>
                  </a:lnTo>
                  <a:lnTo>
                    <a:pt x="54" y="11"/>
                  </a:lnTo>
                  <a:lnTo>
                    <a:pt x="53" y="9"/>
                  </a:lnTo>
                  <a:lnTo>
                    <a:pt x="49" y="6"/>
                  </a:lnTo>
                  <a:lnTo>
                    <a:pt x="47" y="5"/>
                  </a:lnTo>
                  <a:lnTo>
                    <a:pt x="42" y="5"/>
                  </a:lnTo>
                  <a:close/>
                  <a:moveTo>
                    <a:pt x="48" y="0"/>
                  </a:moveTo>
                  <a:lnTo>
                    <a:pt x="52" y="1"/>
                  </a:lnTo>
                  <a:lnTo>
                    <a:pt x="57" y="3"/>
                  </a:lnTo>
                  <a:lnTo>
                    <a:pt x="60" y="4"/>
                  </a:lnTo>
                  <a:lnTo>
                    <a:pt x="64" y="6"/>
                  </a:lnTo>
                  <a:lnTo>
                    <a:pt x="67" y="9"/>
                  </a:lnTo>
                  <a:lnTo>
                    <a:pt x="69" y="14"/>
                  </a:lnTo>
                  <a:lnTo>
                    <a:pt x="72" y="17"/>
                  </a:lnTo>
                  <a:lnTo>
                    <a:pt x="73" y="21"/>
                  </a:lnTo>
                  <a:lnTo>
                    <a:pt x="73" y="25"/>
                  </a:lnTo>
                  <a:lnTo>
                    <a:pt x="70" y="38"/>
                  </a:lnTo>
                  <a:lnTo>
                    <a:pt x="63" y="52"/>
                  </a:lnTo>
                  <a:lnTo>
                    <a:pt x="59" y="58"/>
                  </a:lnTo>
                  <a:lnTo>
                    <a:pt x="49" y="68"/>
                  </a:lnTo>
                  <a:lnTo>
                    <a:pt x="44" y="71"/>
                  </a:lnTo>
                  <a:lnTo>
                    <a:pt x="41" y="73"/>
                  </a:lnTo>
                  <a:lnTo>
                    <a:pt x="31" y="76"/>
                  </a:lnTo>
                  <a:lnTo>
                    <a:pt x="20" y="76"/>
                  </a:lnTo>
                  <a:lnTo>
                    <a:pt x="15" y="74"/>
                  </a:lnTo>
                  <a:lnTo>
                    <a:pt x="10" y="72"/>
                  </a:lnTo>
                  <a:lnTo>
                    <a:pt x="7" y="69"/>
                  </a:lnTo>
                  <a:lnTo>
                    <a:pt x="2" y="62"/>
                  </a:lnTo>
                  <a:lnTo>
                    <a:pt x="0" y="54"/>
                  </a:lnTo>
                  <a:lnTo>
                    <a:pt x="0" y="51"/>
                  </a:lnTo>
                  <a:lnTo>
                    <a:pt x="2" y="38"/>
                  </a:lnTo>
                  <a:lnTo>
                    <a:pt x="7" y="27"/>
                  </a:lnTo>
                  <a:lnTo>
                    <a:pt x="15" y="16"/>
                  </a:lnTo>
                  <a:lnTo>
                    <a:pt x="25" y="7"/>
                  </a:lnTo>
                  <a:lnTo>
                    <a:pt x="36" y="3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79" name="Freeform 279"/>
            <p:cNvSpPr>
              <a:spLocks noEditPoints="1"/>
            </p:cNvSpPr>
            <p:nvPr/>
          </p:nvSpPr>
          <p:spPr bwMode="auto">
            <a:xfrm>
              <a:off x="7358063" y="1254125"/>
              <a:ext cx="125413" cy="115888"/>
            </a:xfrm>
            <a:custGeom>
              <a:avLst/>
              <a:gdLst/>
              <a:ahLst/>
              <a:cxnLst>
                <a:cxn ang="0">
                  <a:pos x="45" y="5"/>
                </a:cxn>
                <a:cxn ang="0">
                  <a:pos x="30" y="60"/>
                </a:cxn>
                <a:cxn ang="0">
                  <a:pos x="28" y="63"/>
                </a:cxn>
                <a:cxn ang="0">
                  <a:pos x="28" y="67"/>
                </a:cxn>
                <a:cxn ang="0">
                  <a:pos x="30" y="67"/>
                </a:cxn>
                <a:cxn ang="0">
                  <a:pos x="31" y="68"/>
                </a:cxn>
                <a:cxn ang="0">
                  <a:pos x="38" y="68"/>
                </a:cxn>
                <a:cxn ang="0">
                  <a:pos x="43" y="67"/>
                </a:cxn>
                <a:cxn ang="0">
                  <a:pos x="48" y="65"/>
                </a:cxn>
                <a:cxn ang="0">
                  <a:pos x="56" y="55"/>
                </a:cxn>
                <a:cxn ang="0">
                  <a:pos x="59" y="49"/>
                </a:cxn>
                <a:cxn ang="0">
                  <a:pos x="62" y="27"/>
                </a:cxn>
                <a:cxn ang="0">
                  <a:pos x="62" y="19"/>
                </a:cxn>
                <a:cxn ang="0">
                  <a:pos x="59" y="11"/>
                </a:cxn>
                <a:cxn ang="0">
                  <a:pos x="57" y="9"/>
                </a:cxn>
                <a:cxn ang="0">
                  <a:pos x="50" y="6"/>
                </a:cxn>
                <a:cxn ang="0">
                  <a:pos x="45" y="5"/>
                </a:cxn>
                <a:cxn ang="0">
                  <a:pos x="19" y="0"/>
                </a:cxn>
                <a:cxn ang="0">
                  <a:pos x="43" y="0"/>
                </a:cxn>
                <a:cxn ang="0">
                  <a:pos x="54" y="2"/>
                </a:cxn>
                <a:cxn ang="0">
                  <a:pos x="63" y="4"/>
                </a:cxn>
                <a:cxn ang="0">
                  <a:pos x="71" y="9"/>
                </a:cxn>
                <a:cxn ang="0">
                  <a:pos x="75" y="15"/>
                </a:cxn>
                <a:cxn ang="0">
                  <a:pos x="78" y="23"/>
                </a:cxn>
                <a:cxn ang="0">
                  <a:pos x="79" y="31"/>
                </a:cxn>
                <a:cxn ang="0">
                  <a:pos x="79" y="37"/>
                </a:cxn>
                <a:cxn ang="0">
                  <a:pos x="78" y="44"/>
                </a:cxn>
                <a:cxn ang="0">
                  <a:pos x="75" y="49"/>
                </a:cxn>
                <a:cxn ang="0">
                  <a:pos x="72" y="55"/>
                </a:cxn>
                <a:cxn ang="0">
                  <a:pos x="67" y="60"/>
                </a:cxn>
                <a:cxn ang="0">
                  <a:pos x="57" y="67"/>
                </a:cxn>
                <a:cxn ang="0">
                  <a:pos x="45" y="72"/>
                </a:cxn>
                <a:cxn ang="0">
                  <a:pos x="30" y="73"/>
                </a:cxn>
                <a:cxn ang="0">
                  <a:pos x="0" y="73"/>
                </a:cxn>
                <a:cxn ang="0">
                  <a:pos x="0" y="71"/>
                </a:cxn>
                <a:cxn ang="0">
                  <a:pos x="4" y="71"/>
                </a:cxn>
                <a:cxn ang="0">
                  <a:pos x="6" y="70"/>
                </a:cxn>
                <a:cxn ang="0">
                  <a:pos x="7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2" y="61"/>
                </a:cxn>
                <a:cxn ang="0">
                  <a:pos x="25" y="15"/>
                </a:cxn>
                <a:cxn ang="0">
                  <a:pos x="26" y="13"/>
                </a:cxn>
                <a:cxn ang="0">
                  <a:pos x="26" y="6"/>
                </a:cxn>
                <a:cxn ang="0">
                  <a:pos x="25" y="4"/>
                </a:cxn>
                <a:cxn ang="0">
                  <a:pos x="24" y="4"/>
                </a:cxn>
                <a:cxn ang="0">
                  <a:pos x="21" y="3"/>
                </a:cxn>
                <a:cxn ang="0">
                  <a:pos x="17" y="3"/>
                </a:cxn>
                <a:cxn ang="0">
                  <a:pos x="19" y="0"/>
                </a:cxn>
              </a:cxnLst>
              <a:rect l="0" t="0" r="r" b="b"/>
              <a:pathLst>
                <a:path w="79" h="73">
                  <a:moveTo>
                    <a:pt x="45" y="5"/>
                  </a:moveTo>
                  <a:lnTo>
                    <a:pt x="30" y="60"/>
                  </a:lnTo>
                  <a:lnTo>
                    <a:pt x="28" y="63"/>
                  </a:lnTo>
                  <a:lnTo>
                    <a:pt x="28" y="67"/>
                  </a:lnTo>
                  <a:lnTo>
                    <a:pt x="30" y="67"/>
                  </a:lnTo>
                  <a:lnTo>
                    <a:pt x="31" y="68"/>
                  </a:lnTo>
                  <a:lnTo>
                    <a:pt x="38" y="68"/>
                  </a:lnTo>
                  <a:lnTo>
                    <a:pt x="43" y="67"/>
                  </a:lnTo>
                  <a:lnTo>
                    <a:pt x="48" y="65"/>
                  </a:lnTo>
                  <a:lnTo>
                    <a:pt x="56" y="55"/>
                  </a:lnTo>
                  <a:lnTo>
                    <a:pt x="59" y="49"/>
                  </a:lnTo>
                  <a:lnTo>
                    <a:pt x="62" y="27"/>
                  </a:lnTo>
                  <a:lnTo>
                    <a:pt x="62" y="19"/>
                  </a:lnTo>
                  <a:lnTo>
                    <a:pt x="59" y="11"/>
                  </a:lnTo>
                  <a:lnTo>
                    <a:pt x="57" y="9"/>
                  </a:lnTo>
                  <a:lnTo>
                    <a:pt x="50" y="6"/>
                  </a:lnTo>
                  <a:lnTo>
                    <a:pt x="45" y="5"/>
                  </a:lnTo>
                  <a:close/>
                  <a:moveTo>
                    <a:pt x="19" y="0"/>
                  </a:moveTo>
                  <a:lnTo>
                    <a:pt x="43" y="0"/>
                  </a:lnTo>
                  <a:lnTo>
                    <a:pt x="54" y="2"/>
                  </a:lnTo>
                  <a:lnTo>
                    <a:pt x="63" y="4"/>
                  </a:lnTo>
                  <a:lnTo>
                    <a:pt x="71" y="9"/>
                  </a:lnTo>
                  <a:lnTo>
                    <a:pt x="75" y="15"/>
                  </a:lnTo>
                  <a:lnTo>
                    <a:pt x="78" y="23"/>
                  </a:lnTo>
                  <a:lnTo>
                    <a:pt x="79" y="31"/>
                  </a:lnTo>
                  <a:lnTo>
                    <a:pt x="79" y="37"/>
                  </a:lnTo>
                  <a:lnTo>
                    <a:pt x="78" y="44"/>
                  </a:lnTo>
                  <a:lnTo>
                    <a:pt x="75" y="49"/>
                  </a:lnTo>
                  <a:lnTo>
                    <a:pt x="72" y="55"/>
                  </a:lnTo>
                  <a:lnTo>
                    <a:pt x="67" y="60"/>
                  </a:lnTo>
                  <a:lnTo>
                    <a:pt x="57" y="67"/>
                  </a:lnTo>
                  <a:lnTo>
                    <a:pt x="45" y="72"/>
                  </a:lnTo>
                  <a:lnTo>
                    <a:pt x="30" y="73"/>
                  </a:lnTo>
                  <a:lnTo>
                    <a:pt x="0" y="73"/>
                  </a:lnTo>
                  <a:lnTo>
                    <a:pt x="0" y="71"/>
                  </a:lnTo>
                  <a:lnTo>
                    <a:pt x="4" y="71"/>
                  </a:lnTo>
                  <a:lnTo>
                    <a:pt x="6" y="70"/>
                  </a:lnTo>
                  <a:lnTo>
                    <a:pt x="7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2" y="61"/>
                  </a:lnTo>
                  <a:lnTo>
                    <a:pt x="25" y="15"/>
                  </a:lnTo>
                  <a:lnTo>
                    <a:pt x="26" y="13"/>
                  </a:lnTo>
                  <a:lnTo>
                    <a:pt x="26" y="6"/>
                  </a:lnTo>
                  <a:lnTo>
                    <a:pt x="25" y="4"/>
                  </a:lnTo>
                  <a:lnTo>
                    <a:pt x="24" y="4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80" name="Freeform 280"/>
            <p:cNvSpPr>
              <a:spLocks/>
            </p:cNvSpPr>
            <p:nvPr/>
          </p:nvSpPr>
          <p:spPr bwMode="auto">
            <a:xfrm>
              <a:off x="7504113" y="1254125"/>
              <a:ext cx="122238" cy="11906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0" y="0"/>
                </a:cxn>
                <a:cxn ang="0">
                  <a:pos x="39" y="3"/>
                </a:cxn>
                <a:cxn ang="0">
                  <a:pos x="32" y="5"/>
                </a:cxn>
                <a:cxn ang="0">
                  <a:pos x="30" y="6"/>
                </a:cxn>
                <a:cxn ang="0">
                  <a:pos x="28" y="10"/>
                </a:cxn>
                <a:cxn ang="0">
                  <a:pos x="27" y="14"/>
                </a:cxn>
                <a:cxn ang="0">
                  <a:pos x="19" y="45"/>
                </a:cxn>
                <a:cxn ang="0">
                  <a:pos x="17" y="50"/>
                </a:cxn>
                <a:cxn ang="0">
                  <a:pos x="16" y="55"/>
                </a:cxn>
                <a:cxn ang="0">
                  <a:pos x="16" y="58"/>
                </a:cxn>
                <a:cxn ang="0">
                  <a:pos x="17" y="62"/>
                </a:cxn>
                <a:cxn ang="0">
                  <a:pos x="19" y="66"/>
                </a:cxn>
                <a:cxn ang="0">
                  <a:pos x="22" y="67"/>
                </a:cxn>
                <a:cxn ang="0">
                  <a:pos x="26" y="68"/>
                </a:cxn>
                <a:cxn ang="0">
                  <a:pos x="33" y="68"/>
                </a:cxn>
                <a:cxn ang="0">
                  <a:pos x="35" y="67"/>
                </a:cxn>
                <a:cxn ang="0">
                  <a:pos x="38" y="67"/>
                </a:cxn>
                <a:cxn ang="0">
                  <a:pos x="42" y="65"/>
                </a:cxn>
                <a:cxn ang="0">
                  <a:pos x="44" y="61"/>
                </a:cxn>
                <a:cxn ang="0">
                  <a:pos x="48" y="55"/>
                </a:cxn>
                <a:cxn ang="0">
                  <a:pos x="51" y="47"/>
                </a:cxn>
                <a:cxn ang="0">
                  <a:pos x="60" y="14"/>
                </a:cxn>
                <a:cxn ang="0">
                  <a:pos x="60" y="13"/>
                </a:cxn>
                <a:cxn ang="0">
                  <a:pos x="61" y="11"/>
                </a:cxn>
                <a:cxn ang="0">
                  <a:pos x="61" y="8"/>
                </a:cxn>
                <a:cxn ang="0">
                  <a:pos x="60" y="5"/>
                </a:cxn>
                <a:cxn ang="0">
                  <a:pos x="58" y="4"/>
                </a:cxn>
                <a:cxn ang="0">
                  <a:pos x="56" y="3"/>
                </a:cxn>
                <a:cxn ang="0">
                  <a:pos x="51" y="3"/>
                </a:cxn>
                <a:cxn ang="0">
                  <a:pos x="51" y="0"/>
                </a:cxn>
                <a:cxn ang="0">
                  <a:pos x="77" y="0"/>
                </a:cxn>
                <a:cxn ang="0">
                  <a:pos x="77" y="3"/>
                </a:cxn>
                <a:cxn ang="0">
                  <a:pos x="74" y="3"/>
                </a:cxn>
                <a:cxn ang="0">
                  <a:pos x="71" y="4"/>
                </a:cxn>
                <a:cxn ang="0">
                  <a:pos x="70" y="5"/>
                </a:cxn>
                <a:cxn ang="0">
                  <a:pos x="68" y="6"/>
                </a:cxn>
                <a:cxn ang="0">
                  <a:pos x="65" y="14"/>
                </a:cxn>
                <a:cxn ang="0">
                  <a:pos x="55" y="47"/>
                </a:cxn>
                <a:cxn ang="0">
                  <a:pos x="50" y="60"/>
                </a:cxn>
                <a:cxn ang="0">
                  <a:pos x="43" y="68"/>
                </a:cxn>
                <a:cxn ang="0">
                  <a:pos x="39" y="71"/>
                </a:cxn>
                <a:cxn ang="0">
                  <a:pos x="34" y="73"/>
                </a:cxn>
                <a:cxn ang="0">
                  <a:pos x="29" y="75"/>
                </a:cxn>
                <a:cxn ang="0">
                  <a:pos x="19" y="75"/>
                </a:cxn>
                <a:cxn ang="0">
                  <a:pos x="8" y="71"/>
                </a:cxn>
                <a:cxn ang="0">
                  <a:pos x="4" y="68"/>
                </a:cxn>
                <a:cxn ang="0">
                  <a:pos x="3" y="67"/>
                </a:cxn>
                <a:cxn ang="0">
                  <a:pos x="1" y="62"/>
                </a:cxn>
                <a:cxn ang="0">
                  <a:pos x="1" y="60"/>
                </a:cxn>
                <a:cxn ang="0">
                  <a:pos x="0" y="58"/>
                </a:cxn>
                <a:cxn ang="0">
                  <a:pos x="0" y="56"/>
                </a:cxn>
                <a:cxn ang="0">
                  <a:pos x="1" y="53"/>
                </a:cxn>
                <a:cxn ang="0">
                  <a:pos x="1" y="50"/>
                </a:cxn>
                <a:cxn ang="0">
                  <a:pos x="2" y="46"/>
                </a:cxn>
                <a:cxn ang="0">
                  <a:pos x="11" y="14"/>
                </a:cxn>
                <a:cxn ang="0">
                  <a:pos x="12" y="11"/>
                </a:cxn>
                <a:cxn ang="0">
                  <a:pos x="12" y="5"/>
                </a:cxn>
                <a:cxn ang="0">
                  <a:pos x="11" y="4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3" y="3"/>
                </a:cxn>
                <a:cxn ang="0">
                  <a:pos x="4" y="0"/>
                </a:cxn>
              </a:cxnLst>
              <a:rect l="0" t="0" r="r" b="b"/>
              <a:pathLst>
                <a:path w="77" h="75">
                  <a:moveTo>
                    <a:pt x="4" y="0"/>
                  </a:moveTo>
                  <a:lnTo>
                    <a:pt x="40" y="0"/>
                  </a:lnTo>
                  <a:lnTo>
                    <a:pt x="39" y="3"/>
                  </a:lnTo>
                  <a:lnTo>
                    <a:pt x="32" y="5"/>
                  </a:lnTo>
                  <a:lnTo>
                    <a:pt x="30" y="6"/>
                  </a:lnTo>
                  <a:lnTo>
                    <a:pt x="28" y="10"/>
                  </a:lnTo>
                  <a:lnTo>
                    <a:pt x="27" y="14"/>
                  </a:lnTo>
                  <a:lnTo>
                    <a:pt x="19" y="45"/>
                  </a:lnTo>
                  <a:lnTo>
                    <a:pt x="17" y="50"/>
                  </a:lnTo>
                  <a:lnTo>
                    <a:pt x="16" y="55"/>
                  </a:lnTo>
                  <a:lnTo>
                    <a:pt x="16" y="58"/>
                  </a:lnTo>
                  <a:lnTo>
                    <a:pt x="17" y="62"/>
                  </a:lnTo>
                  <a:lnTo>
                    <a:pt x="19" y="66"/>
                  </a:lnTo>
                  <a:lnTo>
                    <a:pt x="22" y="67"/>
                  </a:lnTo>
                  <a:lnTo>
                    <a:pt x="26" y="68"/>
                  </a:lnTo>
                  <a:lnTo>
                    <a:pt x="33" y="68"/>
                  </a:lnTo>
                  <a:lnTo>
                    <a:pt x="35" y="67"/>
                  </a:lnTo>
                  <a:lnTo>
                    <a:pt x="38" y="67"/>
                  </a:lnTo>
                  <a:lnTo>
                    <a:pt x="42" y="65"/>
                  </a:lnTo>
                  <a:lnTo>
                    <a:pt x="44" y="61"/>
                  </a:lnTo>
                  <a:lnTo>
                    <a:pt x="48" y="55"/>
                  </a:lnTo>
                  <a:lnTo>
                    <a:pt x="51" y="47"/>
                  </a:lnTo>
                  <a:lnTo>
                    <a:pt x="60" y="14"/>
                  </a:lnTo>
                  <a:lnTo>
                    <a:pt x="60" y="13"/>
                  </a:lnTo>
                  <a:lnTo>
                    <a:pt x="61" y="11"/>
                  </a:lnTo>
                  <a:lnTo>
                    <a:pt x="61" y="8"/>
                  </a:lnTo>
                  <a:lnTo>
                    <a:pt x="60" y="5"/>
                  </a:lnTo>
                  <a:lnTo>
                    <a:pt x="58" y="4"/>
                  </a:lnTo>
                  <a:lnTo>
                    <a:pt x="56" y="3"/>
                  </a:lnTo>
                  <a:lnTo>
                    <a:pt x="51" y="3"/>
                  </a:lnTo>
                  <a:lnTo>
                    <a:pt x="51" y="0"/>
                  </a:lnTo>
                  <a:lnTo>
                    <a:pt x="77" y="0"/>
                  </a:lnTo>
                  <a:lnTo>
                    <a:pt x="77" y="3"/>
                  </a:lnTo>
                  <a:lnTo>
                    <a:pt x="74" y="3"/>
                  </a:lnTo>
                  <a:lnTo>
                    <a:pt x="71" y="4"/>
                  </a:lnTo>
                  <a:lnTo>
                    <a:pt x="70" y="5"/>
                  </a:lnTo>
                  <a:lnTo>
                    <a:pt x="68" y="6"/>
                  </a:lnTo>
                  <a:lnTo>
                    <a:pt x="65" y="14"/>
                  </a:lnTo>
                  <a:lnTo>
                    <a:pt x="55" y="47"/>
                  </a:lnTo>
                  <a:lnTo>
                    <a:pt x="50" y="60"/>
                  </a:lnTo>
                  <a:lnTo>
                    <a:pt x="43" y="68"/>
                  </a:lnTo>
                  <a:lnTo>
                    <a:pt x="39" y="71"/>
                  </a:lnTo>
                  <a:lnTo>
                    <a:pt x="34" y="73"/>
                  </a:lnTo>
                  <a:lnTo>
                    <a:pt x="29" y="75"/>
                  </a:lnTo>
                  <a:lnTo>
                    <a:pt x="19" y="75"/>
                  </a:lnTo>
                  <a:lnTo>
                    <a:pt x="8" y="71"/>
                  </a:lnTo>
                  <a:lnTo>
                    <a:pt x="4" y="68"/>
                  </a:lnTo>
                  <a:lnTo>
                    <a:pt x="3" y="67"/>
                  </a:lnTo>
                  <a:lnTo>
                    <a:pt x="1" y="62"/>
                  </a:lnTo>
                  <a:lnTo>
                    <a:pt x="1" y="60"/>
                  </a:lnTo>
                  <a:lnTo>
                    <a:pt x="0" y="58"/>
                  </a:lnTo>
                  <a:lnTo>
                    <a:pt x="0" y="56"/>
                  </a:lnTo>
                  <a:lnTo>
                    <a:pt x="1" y="53"/>
                  </a:lnTo>
                  <a:lnTo>
                    <a:pt x="1" y="50"/>
                  </a:lnTo>
                  <a:lnTo>
                    <a:pt x="2" y="46"/>
                  </a:lnTo>
                  <a:lnTo>
                    <a:pt x="11" y="14"/>
                  </a:lnTo>
                  <a:lnTo>
                    <a:pt x="12" y="11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9" y="4"/>
                  </a:lnTo>
                  <a:lnTo>
                    <a:pt x="7" y="3"/>
                  </a:lnTo>
                  <a:lnTo>
                    <a:pt x="3" y="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81" name="Freeform 281"/>
            <p:cNvSpPr>
              <a:spLocks/>
            </p:cNvSpPr>
            <p:nvPr/>
          </p:nvSpPr>
          <p:spPr bwMode="auto">
            <a:xfrm>
              <a:off x="7621588" y="1252538"/>
              <a:ext cx="115888" cy="1206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54" y="1"/>
                </a:cxn>
                <a:cxn ang="0">
                  <a:pos x="59" y="3"/>
                </a:cxn>
                <a:cxn ang="0">
                  <a:pos x="62" y="3"/>
                </a:cxn>
                <a:cxn ang="0">
                  <a:pos x="63" y="4"/>
                </a:cxn>
                <a:cxn ang="0">
                  <a:pos x="67" y="4"/>
                </a:cxn>
                <a:cxn ang="0">
                  <a:pos x="70" y="0"/>
                </a:cxn>
                <a:cxn ang="0">
                  <a:pos x="73" y="0"/>
                </a:cxn>
                <a:cxn ang="0">
                  <a:pos x="67" y="25"/>
                </a:cxn>
                <a:cxn ang="0">
                  <a:pos x="64" y="25"/>
                </a:cxn>
                <a:cxn ang="0">
                  <a:pos x="64" y="20"/>
                </a:cxn>
                <a:cxn ang="0">
                  <a:pos x="62" y="12"/>
                </a:cxn>
                <a:cxn ang="0">
                  <a:pos x="57" y="7"/>
                </a:cxn>
                <a:cxn ang="0">
                  <a:pos x="53" y="5"/>
                </a:cxn>
                <a:cxn ang="0">
                  <a:pos x="48" y="5"/>
                </a:cxn>
                <a:cxn ang="0">
                  <a:pos x="43" y="6"/>
                </a:cxn>
                <a:cxn ang="0">
                  <a:pos x="38" y="9"/>
                </a:cxn>
                <a:cxn ang="0">
                  <a:pos x="33" y="12"/>
                </a:cxn>
                <a:cxn ang="0">
                  <a:pos x="29" y="15"/>
                </a:cxn>
                <a:cxn ang="0">
                  <a:pos x="27" y="20"/>
                </a:cxn>
                <a:cxn ang="0">
                  <a:pos x="23" y="25"/>
                </a:cxn>
                <a:cxn ang="0">
                  <a:pos x="21" y="30"/>
                </a:cxn>
                <a:cxn ang="0">
                  <a:pos x="17" y="41"/>
                </a:cxn>
                <a:cxn ang="0">
                  <a:pos x="17" y="57"/>
                </a:cxn>
                <a:cxn ang="0">
                  <a:pos x="18" y="62"/>
                </a:cxn>
                <a:cxn ang="0">
                  <a:pos x="21" y="66"/>
                </a:cxn>
                <a:cxn ang="0">
                  <a:pos x="24" y="68"/>
                </a:cxn>
                <a:cxn ang="0">
                  <a:pos x="29" y="69"/>
                </a:cxn>
                <a:cxn ang="0">
                  <a:pos x="39" y="69"/>
                </a:cxn>
                <a:cxn ang="0">
                  <a:pos x="43" y="68"/>
                </a:cxn>
                <a:cxn ang="0">
                  <a:pos x="47" y="68"/>
                </a:cxn>
                <a:cxn ang="0">
                  <a:pos x="50" y="66"/>
                </a:cxn>
                <a:cxn ang="0">
                  <a:pos x="55" y="62"/>
                </a:cxn>
                <a:cxn ang="0">
                  <a:pos x="59" y="58"/>
                </a:cxn>
                <a:cxn ang="0">
                  <a:pos x="60" y="58"/>
                </a:cxn>
                <a:cxn ang="0">
                  <a:pos x="57" y="63"/>
                </a:cxn>
                <a:cxn ang="0">
                  <a:pos x="54" y="67"/>
                </a:cxn>
                <a:cxn ang="0">
                  <a:pos x="47" y="72"/>
                </a:cxn>
                <a:cxn ang="0">
                  <a:pos x="42" y="74"/>
                </a:cxn>
                <a:cxn ang="0">
                  <a:pos x="37" y="76"/>
                </a:cxn>
                <a:cxn ang="0">
                  <a:pos x="31" y="76"/>
                </a:cxn>
                <a:cxn ang="0">
                  <a:pos x="18" y="73"/>
                </a:cxn>
                <a:cxn ang="0">
                  <a:pos x="7" y="68"/>
                </a:cxn>
                <a:cxn ang="0">
                  <a:pos x="1" y="58"/>
                </a:cxn>
                <a:cxn ang="0">
                  <a:pos x="0" y="47"/>
                </a:cxn>
                <a:cxn ang="0">
                  <a:pos x="1" y="35"/>
                </a:cxn>
                <a:cxn ang="0">
                  <a:pos x="6" y="25"/>
                </a:cxn>
                <a:cxn ang="0">
                  <a:pos x="11" y="19"/>
                </a:cxn>
                <a:cxn ang="0">
                  <a:pos x="17" y="12"/>
                </a:cxn>
                <a:cxn ang="0">
                  <a:pos x="24" y="7"/>
                </a:cxn>
                <a:cxn ang="0">
                  <a:pos x="37" y="3"/>
                </a:cxn>
                <a:cxn ang="0">
                  <a:pos x="48" y="0"/>
                </a:cxn>
              </a:cxnLst>
              <a:rect l="0" t="0" r="r" b="b"/>
              <a:pathLst>
                <a:path w="73" h="76">
                  <a:moveTo>
                    <a:pt x="48" y="0"/>
                  </a:moveTo>
                  <a:lnTo>
                    <a:pt x="54" y="1"/>
                  </a:lnTo>
                  <a:lnTo>
                    <a:pt x="59" y="3"/>
                  </a:lnTo>
                  <a:lnTo>
                    <a:pt x="62" y="3"/>
                  </a:lnTo>
                  <a:lnTo>
                    <a:pt x="63" y="4"/>
                  </a:lnTo>
                  <a:lnTo>
                    <a:pt x="67" y="4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67" y="25"/>
                  </a:lnTo>
                  <a:lnTo>
                    <a:pt x="64" y="25"/>
                  </a:lnTo>
                  <a:lnTo>
                    <a:pt x="64" y="20"/>
                  </a:lnTo>
                  <a:lnTo>
                    <a:pt x="62" y="12"/>
                  </a:lnTo>
                  <a:lnTo>
                    <a:pt x="57" y="7"/>
                  </a:lnTo>
                  <a:lnTo>
                    <a:pt x="53" y="5"/>
                  </a:lnTo>
                  <a:lnTo>
                    <a:pt x="48" y="5"/>
                  </a:lnTo>
                  <a:lnTo>
                    <a:pt x="43" y="6"/>
                  </a:lnTo>
                  <a:lnTo>
                    <a:pt x="38" y="9"/>
                  </a:lnTo>
                  <a:lnTo>
                    <a:pt x="33" y="12"/>
                  </a:lnTo>
                  <a:lnTo>
                    <a:pt x="29" y="15"/>
                  </a:lnTo>
                  <a:lnTo>
                    <a:pt x="27" y="20"/>
                  </a:lnTo>
                  <a:lnTo>
                    <a:pt x="23" y="25"/>
                  </a:lnTo>
                  <a:lnTo>
                    <a:pt x="21" y="30"/>
                  </a:lnTo>
                  <a:lnTo>
                    <a:pt x="17" y="41"/>
                  </a:lnTo>
                  <a:lnTo>
                    <a:pt x="17" y="57"/>
                  </a:lnTo>
                  <a:lnTo>
                    <a:pt x="18" y="62"/>
                  </a:lnTo>
                  <a:lnTo>
                    <a:pt x="21" y="66"/>
                  </a:lnTo>
                  <a:lnTo>
                    <a:pt x="24" y="68"/>
                  </a:lnTo>
                  <a:lnTo>
                    <a:pt x="29" y="69"/>
                  </a:lnTo>
                  <a:lnTo>
                    <a:pt x="39" y="69"/>
                  </a:lnTo>
                  <a:lnTo>
                    <a:pt x="43" y="68"/>
                  </a:lnTo>
                  <a:lnTo>
                    <a:pt x="47" y="68"/>
                  </a:lnTo>
                  <a:lnTo>
                    <a:pt x="50" y="66"/>
                  </a:lnTo>
                  <a:lnTo>
                    <a:pt x="55" y="62"/>
                  </a:lnTo>
                  <a:lnTo>
                    <a:pt x="59" y="58"/>
                  </a:lnTo>
                  <a:lnTo>
                    <a:pt x="60" y="58"/>
                  </a:lnTo>
                  <a:lnTo>
                    <a:pt x="57" y="63"/>
                  </a:lnTo>
                  <a:lnTo>
                    <a:pt x="54" y="67"/>
                  </a:lnTo>
                  <a:lnTo>
                    <a:pt x="47" y="72"/>
                  </a:lnTo>
                  <a:lnTo>
                    <a:pt x="42" y="74"/>
                  </a:lnTo>
                  <a:lnTo>
                    <a:pt x="37" y="76"/>
                  </a:lnTo>
                  <a:lnTo>
                    <a:pt x="31" y="76"/>
                  </a:lnTo>
                  <a:lnTo>
                    <a:pt x="18" y="73"/>
                  </a:lnTo>
                  <a:lnTo>
                    <a:pt x="7" y="68"/>
                  </a:lnTo>
                  <a:lnTo>
                    <a:pt x="1" y="58"/>
                  </a:lnTo>
                  <a:lnTo>
                    <a:pt x="0" y="47"/>
                  </a:lnTo>
                  <a:lnTo>
                    <a:pt x="1" y="35"/>
                  </a:lnTo>
                  <a:lnTo>
                    <a:pt x="6" y="25"/>
                  </a:lnTo>
                  <a:lnTo>
                    <a:pt x="11" y="19"/>
                  </a:lnTo>
                  <a:lnTo>
                    <a:pt x="17" y="12"/>
                  </a:lnTo>
                  <a:lnTo>
                    <a:pt x="24" y="7"/>
                  </a:lnTo>
                  <a:lnTo>
                    <a:pt x="37" y="3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82" name="Freeform 282"/>
            <p:cNvSpPr>
              <a:spLocks/>
            </p:cNvSpPr>
            <p:nvPr/>
          </p:nvSpPr>
          <p:spPr bwMode="auto">
            <a:xfrm>
              <a:off x="7739063" y="1254125"/>
              <a:ext cx="107950" cy="115888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68" y="0"/>
                </a:cxn>
                <a:cxn ang="0">
                  <a:pos x="64" y="20"/>
                </a:cxn>
                <a:cxn ang="0">
                  <a:pos x="62" y="20"/>
                </a:cxn>
                <a:cxn ang="0">
                  <a:pos x="62" y="14"/>
                </a:cxn>
                <a:cxn ang="0">
                  <a:pos x="61" y="11"/>
                </a:cxn>
                <a:cxn ang="0">
                  <a:pos x="58" y="9"/>
                </a:cxn>
                <a:cxn ang="0">
                  <a:pos x="53" y="6"/>
                </a:cxn>
                <a:cxn ang="0">
                  <a:pos x="49" y="5"/>
                </a:cxn>
                <a:cxn ang="0">
                  <a:pos x="46" y="5"/>
                </a:cxn>
                <a:cxn ang="0">
                  <a:pos x="30" y="60"/>
                </a:cxn>
                <a:cxn ang="0">
                  <a:pos x="30" y="62"/>
                </a:cxn>
                <a:cxn ang="0">
                  <a:pos x="28" y="65"/>
                </a:cxn>
                <a:cxn ang="0">
                  <a:pos x="28" y="67"/>
                </a:cxn>
                <a:cxn ang="0">
                  <a:pos x="32" y="71"/>
                </a:cxn>
                <a:cxn ang="0">
                  <a:pos x="38" y="71"/>
                </a:cxn>
                <a:cxn ang="0">
                  <a:pos x="37" y="73"/>
                </a:cxn>
                <a:cxn ang="0">
                  <a:pos x="0" y="73"/>
                </a:cxn>
                <a:cxn ang="0">
                  <a:pos x="1" y="71"/>
                </a:cxn>
                <a:cxn ang="0">
                  <a:pos x="5" y="71"/>
                </a:cxn>
                <a:cxn ang="0">
                  <a:pos x="10" y="68"/>
                </a:cxn>
                <a:cxn ang="0">
                  <a:pos x="12" y="66"/>
                </a:cxn>
                <a:cxn ang="0">
                  <a:pos x="14" y="63"/>
                </a:cxn>
                <a:cxn ang="0">
                  <a:pos x="14" y="60"/>
                </a:cxn>
                <a:cxn ang="0">
                  <a:pos x="28" y="5"/>
                </a:cxn>
                <a:cxn ang="0">
                  <a:pos x="25" y="5"/>
                </a:cxn>
                <a:cxn ang="0">
                  <a:pos x="20" y="6"/>
                </a:cxn>
                <a:cxn ang="0">
                  <a:pos x="12" y="11"/>
                </a:cxn>
                <a:cxn ang="0">
                  <a:pos x="10" y="15"/>
                </a:cxn>
                <a:cxn ang="0">
                  <a:pos x="6" y="20"/>
                </a:cxn>
                <a:cxn ang="0">
                  <a:pos x="4" y="20"/>
                </a:cxn>
                <a:cxn ang="0">
                  <a:pos x="9" y="0"/>
                </a:cxn>
              </a:cxnLst>
              <a:rect l="0" t="0" r="r" b="b"/>
              <a:pathLst>
                <a:path w="68" h="73">
                  <a:moveTo>
                    <a:pt x="9" y="0"/>
                  </a:moveTo>
                  <a:lnTo>
                    <a:pt x="68" y="0"/>
                  </a:lnTo>
                  <a:lnTo>
                    <a:pt x="64" y="20"/>
                  </a:lnTo>
                  <a:lnTo>
                    <a:pt x="62" y="20"/>
                  </a:lnTo>
                  <a:lnTo>
                    <a:pt x="62" y="14"/>
                  </a:lnTo>
                  <a:lnTo>
                    <a:pt x="61" y="11"/>
                  </a:lnTo>
                  <a:lnTo>
                    <a:pt x="58" y="9"/>
                  </a:lnTo>
                  <a:lnTo>
                    <a:pt x="53" y="6"/>
                  </a:lnTo>
                  <a:lnTo>
                    <a:pt x="49" y="5"/>
                  </a:lnTo>
                  <a:lnTo>
                    <a:pt x="46" y="5"/>
                  </a:lnTo>
                  <a:lnTo>
                    <a:pt x="30" y="60"/>
                  </a:lnTo>
                  <a:lnTo>
                    <a:pt x="30" y="62"/>
                  </a:lnTo>
                  <a:lnTo>
                    <a:pt x="28" y="65"/>
                  </a:lnTo>
                  <a:lnTo>
                    <a:pt x="28" y="67"/>
                  </a:lnTo>
                  <a:lnTo>
                    <a:pt x="32" y="71"/>
                  </a:lnTo>
                  <a:lnTo>
                    <a:pt x="38" y="71"/>
                  </a:lnTo>
                  <a:lnTo>
                    <a:pt x="37" y="73"/>
                  </a:lnTo>
                  <a:lnTo>
                    <a:pt x="0" y="73"/>
                  </a:lnTo>
                  <a:lnTo>
                    <a:pt x="1" y="71"/>
                  </a:lnTo>
                  <a:lnTo>
                    <a:pt x="5" y="71"/>
                  </a:lnTo>
                  <a:lnTo>
                    <a:pt x="10" y="68"/>
                  </a:lnTo>
                  <a:lnTo>
                    <a:pt x="12" y="66"/>
                  </a:lnTo>
                  <a:lnTo>
                    <a:pt x="14" y="63"/>
                  </a:lnTo>
                  <a:lnTo>
                    <a:pt x="14" y="60"/>
                  </a:lnTo>
                  <a:lnTo>
                    <a:pt x="28" y="5"/>
                  </a:lnTo>
                  <a:lnTo>
                    <a:pt x="25" y="5"/>
                  </a:lnTo>
                  <a:lnTo>
                    <a:pt x="20" y="6"/>
                  </a:lnTo>
                  <a:lnTo>
                    <a:pt x="12" y="11"/>
                  </a:lnTo>
                  <a:lnTo>
                    <a:pt x="10" y="15"/>
                  </a:lnTo>
                  <a:lnTo>
                    <a:pt x="6" y="20"/>
                  </a:lnTo>
                  <a:lnTo>
                    <a:pt x="4" y="2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83" name="Freeform 283"/>
            <p:cNvSpPr>
              <a:spLocks/>
            </p:cNvSpPr>
            <p:nvPr/>
          </p:nvSpPr>
          <p:spPr bwMode="auto">
            <a:xfrm>
              <a:off x="7827963" y="1254125"/>
              <a:ext cx="85725" cy="115888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54" y="0"/>
                </a:cxn>
                <a:cxn ang="0">
                  <a:pos x="54" y="3"/>
                </a:cxn>
                <a:cxn ang="0">
                  <a:pos x="51" y="3"/>
                </a:cxn>
                <a:cxn ang="0">
                  <a:pos x="47" y="5"/>
                </a:cxn>
                <a:cxn ang="0">
                  <a:pos x="45" y="6"/>
                </a:cxn>
                <a:cxn ang="0">
                  <a:pos x="43" y="10"/>
                </a:cxn>
                <a:cxn ang="0">
                  <a:pos x="42" y="14"/>
                </a:cxn>
                <a:cxn ang="0">
                  <a:pos x="29" y="60"/>
                </a:cxn>
                <a:cxn ang="0">
                  <a:pos x="28" y="62"/>
                </a:cxn>
                <a:cxn ang="0">
                  <a:pos x="28" y="65"/>
                </a:cxn>
                <a:cxn ang="0">
                  <a:pos x="27" y="67"/>
                </a:cxn>
                <a:cxn ang="0">
                  <a:pos x="30" y="71"/>
                </a:cxn>
                <a:cxn ang="0">
                  <a:pos x="37" y="71"/>
                </a:cxn>
                <a:cxn ang="0">
                  <a:pos x="37" y="73"/>
                </a:cxn>
                <a:cxn ang="0">
                  <a:pos x="0" y="73"/>
                </a:cxn>
                <a:cxn ang="0">
                  <a:pos x="0" y="71"/>
                </a:cxn>
                <a:cxn ang="0">
                  <a:pos x="3" y="71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2" y="60"/>
                </a:cxn>
                <a:cxn ang="0">
                  <a:pos x="26" y="14"/>
                </a:cxn>
                <a:cxn ang="0">
                  <a:pos x="27" y="11"/>
                </a:cxn>
                <a:cxn ang="0">
                  <a:pos x="27" y="5"/>
                </a:cxn>
                <a:cxn ang="0">
                  <a:pos x="26" y="4"/>
                </a:cxn>
                <a:cxn ang="0">
                  <a:pos x="24" y="4"/>
                </a:cxn>
                <a:cxn ang="0">
                  <a:pos x="22" y="3"/>
                </a:cxn>
                <a:cxn ang="0">
                  <a:pos x="18" y="3"/>
                </a:cxn>
                <a:cxn ang="0">
                  <a:pos x="19" y="0"/>
                </a:cxn>
              </a:cxnLst>
              <a:rect l="0" t="0" r="r" b="b"/>
              <a:pathLst>
                <a:path w="54" h="73">
                  <a:moveTo>
                    <a:pt x="19" y="0"/>
                  </a:moveTo>
                  <a:lnTo>
                    <a:pt x="54" y="0"/>
                  </a:lnTo>
                  <a:lnTo>
                    <a:pt x="54" y="3"/>
                  </a:lnTo>
                  <a:lnTo>
                    <a:pt x="51" y="3"/>
                  </a:lnTo>
                  <a:lnTo>
                    <a:pt x="47" y="5"/>
                  </a:lnTo>
                  <a:lnTo>
                    <a:pt x="45" y="6"/>
                  </a:lnTo>
                  <a:lnTo>
                    <a:pt x="43" y="10"/>
                  </a:lnTo>
                  <a:lnTo>
                    <a:pt x="42" y="14"/>
                  </a:lnTo>
                  <a:lnTo>
                    <a:pt x="29" y="60"/>
                  </a:lnTo>
                  <a:lnTo>
                    <a:pt x="28" y="62"/>
                  </a:lnTo>
                  <a:lnTo>
                    <a:pt x="28" y="65"/>
                  </a:lnTo>
                  <a:lnTo>
                    <a:pt x="27" y="67"/>
                  </a:lnTo>
                  <a:lnTo>
                    <a:pt x="30" y="71"/>
                  </a:lnTo>
                  <a:lnTo>
                    <a:pt x="37" y="71"/>
                  </a:lnTo>
                  <a:lnTo>
                    <a:pt x="37" y="73"/>
                  </a:lnTo>
                  <a:lnTo>
                    <a:pt x="0" y="73"/>
                  </a:lnTo>
                  <a:lnTo>
                    <a:pt x="0" y="71"/>
                  </a:lnTo>
                  <a:lnTo>
                    <a:pt x="3" y="71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2" y="60"/>
                  </a:lnTo>
                  <a:lnTo>
                    <a:pt x="26" y="14"/>
                  </a:lnTo>
                  <a:lnTo>
                    <a:pt x="27" y="11"/>
                  </a:lnTo>
                  <a:lnTo>
                    <a:pt x="27" y="5"/>
                  </a:lnTo>
                  <a:lnTo>
                    <a:pt x="26" y="4"/>
                  </a:lnTo>
                  <a:lnTo>
                    <a:pt x="24" y="4"/>
                  </a:lnTo>
                  <a:lnTo>
                    <a:pt x="22" y="3"/>
                  </a:lnTo>
                  <a:lnTo>
                    <a:pt x="18" y="3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84" name="Freeform 284"/>
            <p:cNvSpPr>
              <a:spLocks noEditPoints="1"/>
            </p:cNvSpPr>
            <p:nvPr/>
          </p:nvSpPr>
          <p:spPr bwMode="auto">
            <a:xfrm>
              <a:off x="7908925" y="1252538"/>
              <a:ext cx="114300" cy="120650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39" y="6"/>
                </a:cxn>
                <a:cxn ang="0">
                  <a:pos x="36" y="7"/>
                </a:cxn>
                <a:cxn ang="0">
                  <a:pos x="35" y="10"/>
                </a:cxn>
                <a:cxn ang="0">
                  <a:pos x="28" y="17"/>
                </a:cxn>
                <a:cxn ang="0">
                  <a:pos x="26" y="22"/>
                </a:cxn>
                <a:cxn ang="0">
                  <a:pos x="22" y="32"/>
                </a:cxn>
                <a:cxn ang="0">
                  <a:pos x="19" y="47"/>
                </a:cxn>
                <a:cxn ang="0">
                  <a:pos x="18" y="53"/>
                </a:cxn>
                <a:cxn ang="0">
                  <a:pos x="17" y="58"/>
                </a:cxn>
                <a:cxn ang="0">
                  <a:pos x="19" y="68"/>
                </a:cxn>
                <a:cxn ang="0">
                  <a:pos x="24" y="71"/>
                </a:cxn>
                <a:cxn ang="0">
                  <a:pos x="30" y="71"/>
                </a:cxn>
                <a:cxn ang="0">
                  <a:pos x="38" y="68"/>
                </a:cxn>
                <a:cxn ang="0">
                  <a:pos x="45" y="58"/>
                </a:cxn>
                <a:cxn ang="0">
                  <a:pos x="50" y="45"/>
                </a:cxn>
                <a:cxn ang="0">
                  <a:pos x="54" y="31"/>
                </a:cxn>
                <a:cxn ang="0">
                  <a:pos x="55" y="19"/>
                </a:cxn>
                <a:cxn ang="0">
                  <a:pos x="55" y="11"/>
                </a:cxn>
                <a:cxn ang="0">
                  <a:pos x="54" y="9"/>
                </a:cxn>
                <a:cxn ang="0">
                  <a:pos x="51" y="6"/>
                </a:cxn>
                <a:cxn ang="0">
                  <a:pos x="49" y="5"/>
                </a:cxn>
                <a:cxn ang="0">
                  <a:pos x="43" y="5"/>
                </a:cxn>
                <a:cxn ang="0">
                  <a:pos x="47" y="0"/>
                </a:cxn>
                <a:cxn ang="0">
                  <a:pos x="52" y="1"/>
                </a:cxn>
                <a:cxn ang="0">
                  <a:pos x="60" y="4"/>
                </a:cxn>
                <a:cxn ang="0">
                  <a:pos x="64" y="6"/>
                </a:cxn>
                <a:cxn ang="0">
                  <a:pos x="66" y="9"/>
                </a:cxn>
                <a:cxn ang="0">
                  <a:pos x="69" y="14"/>
                </a:cxn>
                <a:cxn ang="0">
                  <a:pos x="71" y="17"/>
                </a:cxn>
                <a:cxn ang="0">
                  <a:pos x="72" y="21"/>
                </a:cxn>
                <a:cxn ang="0">
                  <a:pos x="72" y="25"/>
                </a:cxn>
                <a:cxn ang="0">
                  <a:pos x="70" y="38"/>
                </a:cxn>
                <a:cxn ang="0">
                  <a:pos x="64" y="52"/>
                </a:cxn>
                <a:cxn ang="0">
                  <a:pos x="59" y="58"/>
                </a:cxn>
                <a:cxn ang="0">
                  <a:pos x="55" y="63"/>
                </a:cxn>
                <a:cxn ang="0">
                  <a:pos x="50" y="68"/>
                </a:cxn>
                <a:cxn ang="0">
                  <a:pos x="44" y="71"/>
                </a:cxn>
                <a:cxn ang="0">
                  <a:pos x="40" y="73"/>
                </a:cxn>
                <a:cxn ang="0">
                  <a:pos x="36" y="74"/>
                </a:cxn>
                <a:cxn ang="0">
                  <a:pos x="30" y="76"/>
                </a:cxn>
                <a:cxn ang="0">
                  <a:pos x="20" y="76"/>
                </a:cxn>
                <a:cxn ang="0">
                  <a:pos x="15" y="74"/>
                </a:cxn>
                <a:cxn ang="0">
                  <a:pos x="10" y="72"/>
                </a:cxn>
                <a:cxn ang="0">
                  <a:pos x="7" y="69"/>
                </a:cxn>
                <a:cxn ang="0">
                  <a:pos x="2" y="62"/>
                </a:cxn>
                <a:cxn ang="0">
                  <a:pos x="0" y="58"/>
                </a:cxn>
                <a:cxn ang="0">
                  <a:pos x="0" y="51"/>
                </a:cxn>
                <a:cxn ang="0">
                  <a:pos x="2" y="38"/>
                </a:cxn>
                <a:cxn ang="0">
                  <a:pos x="7" y="27"/>
                </a:cxn>
                <a:cxn ang="0">
                  <a:pos x="14" y="16"/>
                </a:cxn>
                <a:cxn ang="0">
                  <a:pos x="25" y="7"/>
                </a:cxn>
                <a:cxn ang="0">
                  <a:pos x="36" y="3"/>
                </a:cxn>
                <a:cxn ang="0">
                  <a:pos x="47" y="0"/>
                </a:cxn>
              </a:cxnLst>
              <a:rect l="0" t="0" r="r" b="b"/>
              <a:pathLst>
                <a:path w="72" h="76">
                  <a:moveTo>
                    <a:pt x="43" y="5"/>
                  </a:moveTo>
                  <a:lnTo>
                    <a:pt x="39" y="6"/>
                  </a:lnTo>
                  <a:lnTo>
                    <a:pt x="36" y="7"/>
                  </a:lnTo>
                  <a:lnTo>
                    <a:pt x="35" y="10"/>
                  </a:lnTo>
                  <a:lnTo>
                    <a:pt x="28" y="17"/>
                  </a:lnTo>
                  <a:lnTo>
                    <a:pt x="26" y="22"/>
                  </a:lnTo>
                  <a:lnTo>
                    <a:pt x="22" y="32"/>
                  </a:lnTo>
                  <a:lnTo>
                    <a:pt x="19" y="47"/>
                  </a:lnTo>
                  <a:lnTo>
                    <a:pt x="18" y="53"/>
                  </a:lnTo>
                  <a:lnTo>
                    <a:pt x="17" y="58"/>
                  </a:lnTo>
                  <a:lnTo>
                    <a:pt x="19" y="68"/>
                  </a:lnTo>
                  <a:lnTo>
                    <a:pt x="24" y="71"/>
                  </a:lnTo>
                  <a:lnTo>
                    <a:pt x="30" y="71"/>
                  </a:lnTo>
                  <a:lnTo>
                    <a:pt x="38" y="68"/>
                  </a:lnTo>
                  <a:lnTo>
                    <a:pt x="45" y="58"/>
                  </a:lnTo>
                  <a:lnTo>
                    <a:pt x="50" y="45"/>
                  </a:lnTo>
                  <a:lnTo>
                    <a:pt x="54" y="31"/>
                  </a:lnTo>
                  <a:lnTo>
                    <a:pt x="55" y="19"/>
                  </a:lnTo>
                  <a:lnTo>
                    <a:pt x="55" y="11"/>
                  </a:lnTo>
                  <a:lnTo>
                    <a:pt x="54" y="9"/>
                  </a:lnTo>
                  <a:lnTo>
                    <a:pt x="51" y="6"/>
                  </a:lnTo>
                  <a:lnTo>
                    <a:pt x="49" y="5"/>
                  </a:lnTo>
                  <a:lnTo>
                    <a:pt x="43" y="5"/>
                  </a:lnTo>
                  <a:close/>
                  <a:moveTo>
                    <a:pt x="47" y="0"/>
                  </a:moveTo>
                  <a:lnTo>
                    <a:pt x="52" y="1"/>
                  </a:lnTo>
                  <a:lnTo>
                    <a:pt x="60" y="4"/>
                  </a:lnTo>
                  <a:lnTo>
                    <a:pt x="64" y="6"/>
                  </a:lnTo>
                  <a:lnTo>
                    <a:pt x="66" y="9"/>
                  </a:lnTo>
                  <a:lnTo>
                    <a:pt x="69" y="14"/>
                  </a:lnTo>
                  <a:lnTo>
                    <a:pt x="71" y="17"/>
                  </a:lnTo>
                  <a:lnTo>
                    <a:pt x="72" y="21"/>
                  </a:lnTo>
                  <a:lnTo>
                    <a:pt x="72" y="25"/>
                  </a:lnTo>
                  <a:lnTo>
                    <a:pt x="70" y="38"/>
                  </a:lnTo>
                  <a:lnTo>
                    <a:pt x="64" y="52"/>
                  </a:lnTo>
                  <a:lnTo>
                    <a:pt x="59" y="58"/>
                  </a:lnTo>
                  <a:lnTo>
                    <a:pt x="55" y="63"/>
                  </a:lnTo>
                  <a:lnTo>
                    <a:pt x="50" y="68"/>
                  </a:lnTo>
                  <a:lnTo>
                    <a:pt x="44" y="71"/>
                  </a:lnTo>
                  <a:lnTo>
                    <a:pt x="40" y="73"/>
                  </a:lnTo>
                  <a:lnTo>
                    <a:pt x="36" y="74"/>
                  </a:lnTo>
                  <a:lnTo>
                    <a:pt x="30" y="76"/>
                  </a:lnTo>
                  <a:lnTo>
                    <a:pt x="20" y="76"/>
                  </a:lnTo>
                  <a:lnTo>
                    <a:pt x="15" y="74"/>
                  </a:lnTo>
                  <a:lnTo>
                    <a:pt x="10" y="72"/>
                  </a:lnTo>
                  <a:lnTo>
                    <a:pt x="7" y="69"/>
                  </a:lnTo>
                  <a:lnTo>
                    <a:pt x="2" y="62"/>
                  </a:lnTo>
                  <a:lnTo>
                    <a:pt x="0" y="58"/>
                  </a:lnTo>
                  <a:lnTo>
                    <a:pt x="0" y="51"/>
                  </a:lnTo>
                  <a:lnTo>
                    <a:pt x="2" y="38"/>
                  </a:lnTo>
                  <a:lnTo>
                    <a:pt x="7" y="27"/>
                  </a:lnTo>
                  <a:lnTo>
                    <a:pt x="14" y="16"/>
                  </a:lnTo>
                  <a:lnTo>
                    <a:pt x="25" y="7"/>
                  </a:lnTo>
                  <a:lnTo>
                    <a:pt x="36" y="3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85" name="Freeform 285"/>
            <p:cNvSpPr>
              <a:spLocks/>
            </p:cNvSpPr>
            <p:nvPr/>
          </p:nvSpPr>
          <p:spPr bwMode="auto">
            <a:xfrm>
              <a:off x="8018463" y="1254125"/>
              <a:ext cx="146050" cy="115888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42" y="0"/>
                </a:cxn>
                <a:cxn ang="0">
                  <a:pos x="65" y="49"/>
                </a:cxn>
                <a:cxn ang="0">
                  <a:pos x="75" y="14"/>
                </a:cxn>
                <a:cxn ang="0">
                  <a:pos x="75" y="6"/>
                </a:cxn>
                <a:cxn ang="0">
                  <a:pos x="74" y="5"/>
                </a:cxn>
                <a:cxn ang="0">
                  <a:pos x="71" y="4"/>
                </a:cxn>
                <a:cxn ang="0">
                  <a:pos x="68" y="3"/>
                </a:cxn>
                <a:cxn ang="0">
                  <a:pos x="68" y="0"/>
                </a:cxn>
                <a:cxn ang="0">
                  <a:pos x="92" y="0"/>
                </a:cxn>
                <a:cxn ang="0">
                  <a:pos x="91" y="3"/>
                </a:cxn>
                <a:cxn ang="0">
                  <a:pos x="84" y="5"/>
                </a:cxn>
                <a:cxn ang="0">
                  <a:pos x="82" y="6"/>
                </a:cxn>
                <a:cxn ang="0">
                  <a:pos x="80" y="14"/>
                </a:cxn>
                <a:cxn ang="0">
                  <a:pos x="63" y="73"/>
                </a:cxn>
                <a:cxn ang="0">
                  <a:pos x="60" y="73"/>
                </a:cxn>
                <a:cxn ang="0">
                  <a:pos x="29" y="13"/>
                </a:cxn>
                <a:cxn ang="0">
                  <a:pos x="17" y="61"/>
                </a:cxn>
                <a:cxn ang="0">
                  <a:pos x="16" y="62"/>
                </a:cxn>
                <a:cxn ang="0">
                  <a:pos x="16" y="67"/>
                </a:cxn>
                <a:cxn ang="0">
                  <a:pos x="19" y="71"/>
                </a:cxn>
                <a:cxn ang="0">
                  <a:pos x="24" y="71"/>
                </a:cxn>
                <a:cxn ang="0">
                  <a:pos x="23" y="73"/>
                </a:cxn>
                <a:cxn ang="0">
                  <a:pos x="0" y="73"/>
                </a:cxn>
                <a:cxn ang="0">
                  <a:pos x="0" y="71"/>
                </a:cxn>
                <a:cxn ang="0">
                  <a:pos x="4" y="71"/>
                </a:cxn>
                <a:cxn ang="0">
                  <a:pos x="8" y="67"/>
                </a:cxn>
                <a:cxn ang="0">
                  <a:pos x="12" y="60"/>
                </a:cxn>
                <a:cxn ang="0">
                  <a:pos x="27" y="8"/>
                </a:cxn>
                <a:cxn ang="0">
                  <a:pos x="25" y="5"/>
                </a:cxn>
                <a:cxn ang="0">
                  <a:pos x="24" y="4"/>
                </a:cxn>
                <a:cxn ang="0">
                  <a:pos x="23" y="4"/>
                </a:cxn>
                <a:cxn ang="0">
                  <a:pos x="22" y="3"/>
                </a:cxn>
                <a:cxn ang="0">
                  <a:pos x="17" y="3"/>
                </a:cxn>
                <a:cxn ang="0">
                  <a:pos x="17" y="0"/>
                </a:cxn>
              </a:cxnLst>
              <a:rect l="0" t="0" r="r" b="b"/>
              <a:pathLst>
                <a:path w="92" h="73">
                  <a:moveTo>
                    <a:pt x="17" y="0"/>
                  </a:moveTo>
                  <a:lnTo>
                    <a:pt x="42" y="0"/>
                  </a:lnTo>
                  <a:lnTo>
                    <a:pt x="65" y="49"/>
                  </a:lnTo>
                  <a:lnTo>
                    <a:pt x="75" y="14"/>
                  </a:lnTo>
                  <a:lnTo>
                    <a:pt x="75" y="6"/>
                  </a:lnTo>
                  <a:lnTo>
                    <a:pt x="74" y="5"/>
                  </a:lnTo>
                  <a:lnTo>
                    <a:pt x="71" y="4"/>
                  </a:lnTo>
                  <a:lnTo>
                    <a:pt x="68" y="3"/>
                  </a:lnTo>
                  <a:lnTo>
                    <a:pt x="68" y="0"/>
                  </a:lnTo>
                  <a:lnTo>
                    <a:pt x="92" y="0"/>
                  </a:lnTo>
                  <a:lnTo>
                    <a:pt x="91" y="3"/>
                  </a:lnTo>
                  <a:lnTo>
                    <a:pt x="84" y="5"/>
                  </a:lnTo>
                  <a:lnTo>
                    <a:pt x="82" y="6"/>
                  </a:lnTo>
                  <a:lnTo>
                    <a:pt x="80" y="14"/>
                  </a:lnTo>
                  <a:lnTo>
                    <a:pt x="63" y="73"/>
                  </a:lnTo>
                  <a:lnTo>
                    <a:pt x="60" y="73"/>
                  </a:lnTo>
                  <a:lnTo>
                    <a:pt x="29" y="13"/>
                  </a:lnTo>
                  <a:lnTo>
                    <a:pt x="17" y="61"/>
                  </a:lnTo>
                  <a:lnTo>
                    <a:pt x="16" y="62"/>
                  </a:lnTo>
                  <a:lnTo>
                    <a:pt x="16" y="67"/>
                  </a:lnTo>
                  <a:lnTo>
                    <a:pt x="19" y="71"/>
                  </a:lnTo>
                  <a:lnTo>
                    <a:pt x="24" y="71"/>
                  </a:lnTo>
                  <a:lnTo>
                    <a:pt x="23" y="73"/>
                  </a:lnTo>
                  <a:lnTo>
                    <a:pt x="0" y="73"/>
                  </a:lnTo>
                  <a:lnTo>
                    <a:pt x="0" y="71"/>
                  </a:lnTo>
                  <a:lnTo>
                    <a:pt x="4" y="71"/>
                  </a:lnTo>
                  <a:lnTo>
                    <a:pt x="8" y="67"/>
                  </a:lnTo>
                  <a:lnTo>
                    <a:pt x="12" y="60"/>
                  </a:lnTo>
                  <a:lnTo>
                    <a:pt x="27" y="8"/>
                  </a:lnTo>
                  <a:lnTo>
                    <a:pt x="25" y="5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2" y="3"/>
                  </a:lnTo>
                  <a:lnTo>
                    <a:pt x="17" y="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86" name="Freeform 286"/>
            <p:cNvSpPr>
              <a:spLocks noEditPoints="1"/>
            </p:cNvSpPr>
            <p:nvPr/>
          </p:nvSpPr>
          <p:spPr bwMode="auto">
            <a:xfrm>
              <a:off x="8186738" y="1254125"/>
              <a:ext cx="117475" cy="1158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36" y="36"/>
                </a:cxn>
                <a:cxn ang="0">
                  <a:pos x="46" y="36"/>
                </a:cxn>
                <a:cxn ang="0">
                  <a:pos x="48" y="34"/>
                </a:cxn>
                <a:cxn ang="0">
                  <a:pos x="51" y="32"/>
                </a:cxn>
                <a:cxn ang="0">
                  <a:pos x="55" y="25"/>
                </a:cxn>
                <a:cxn ang="0">
                  <a:pos x="57" y="20"/>
                </a:cxn>
                <a:cxn ang="0">
                  <a:pos x="57" y="10"/>
                </a:cxn>
                <a:cxn ang="0">
                  <a:pos x="55" y="8"/>
                </a:cxn>
                <a:cxn ang="0">
                  <a:pos x="51" y="5"/>
                </a:cxn>
                <a:cxn ang="0">
                  <a:pos x="43" y="5"/>
                </a:cxn>
                <a:cxn ang="0">
                  <a:pos x="18" y="0"/>
                </a:cxn>
                <a:cxn ang="0">
                  <a:pos x="54" y="0"/>
                </a:cxn>
                <a:cxn ang="0">
                  <a:pos x="59" y="2"/>
                </a:cxn>
                <a:cxn ang="0">
                  <a:pos x="67" y="4"/>
                </a:cxn>
                <a:cxn ang="0">
                  <a:pos x="70" y="6"/>
                </a:cxn>
                <a:cxn ang="0">
                  <a:pos x="73" y="9"/>
                </a:cxn>
                <a:cxn ang="0">
                  <a:pos x="74" y="13"/>
                </a:cxn>
                <a:cxn ang="0">
                  <a:pos x="74" y="21"/>
                </a:cxn>
                <a:cxn ang="0">
                  <a:pos x="73" y="26"/>
                </a:cxn>
                <a:cxn ang="0">
                  <a:pos x="70" y="30"/>
                </a:cxn>
                <a:cxn ang="0">
                  <a:pos x="67" y="34"/>
                </a:cxn>
                <a:cxn ang="0">
                  <a:pos x="57" y="39"/>
                </a:cxn>
                <a:cxn ang="0">
                  <a:pos x="44" y="40"/>
                </a:cxn>
                <a:cxn ang="0">
                  <a:pos x="34" y="40"/>
                </a:cxn>
                <a:cxn ang="0">
                  <a:pos x="30" y="60"/>
                </a:cxn>
                <a:cxn ang="0">
                  <a:pos x="28" y="62"/>
                </a:cxn>
                <a:cxn ang="0">
                  <a:pos x="28" y="68"/>
                </a:cxn>
                <a:cxn ang="0">
                  <a:pos x="31" y="71"/>
                </a:cxn>
                <a:cxn ang="0">
                  <a:pos x="37" y="71"/>
                </a:cxn>
                <a:cxn ang="0">
                  <a:pos x="36" y="73"/>
                </a:cxn>
                <a:cxn ang="0">
                  <a:pos x="0" y="73"/>
                </a:cxn>
                <a:cxn ang="0">
                  <a:pos x="1" y="71"/>
                </a:cxn>
                <a:cxn ang="0">
                  <a:pos x="5" y="71"/>
                </a:cxn>
                <a:cxn ang="0">
                  <a:pos x="6" y="70"/>
                </a:cxn>
                <a:cxn ang="0">
                  <a:pos x="7" y="70"/>
                </a:cxn>
                <a:cxn ang="0">
                  <a:pos x="10" y="67"/>
                </a:cxn>
                <a:cxn ang="0">
                  <a:pos x="10" y="66"/>
                </a:cxn>
                <a:cxn ang="0">
                  <a:pos x="11" y="63"/>
                </a:cxn>
                <a:cxn ang="0">
                  <a:pos x="12" y="60"/>
                </a:cxn>
                <a:cxn ang="0">
                  <a:pos x="26" y="14"/>
                </a:cxn>
                <a:cxn ang="0">
                  <a:pos x="27" y="10"/>
                </a:cxn>
                <a:cxn ang="0">
                  <a:pos x="27" y="8"/>
                </a:cxn>
                <a:cxn ang="0">
                  <a:pos x="26" y="5"/>
                </a:cxn>
                <a:cxn ang="0">
                  <a:pos x="23" y="3"/>
                </a:cxn>
                <a:cxn ang="0">
                  <a:pos x="18" y="3"/>
                </a:cxn>
                <a:cxn ang="0">
                  <a:pos x="18" y="0"/>
                </a:cxn>
              </a:cxnLst>
              <a:rect l="0" t="0" r="r" b="b"/>
              <a:pathLst>
                <a:path w="74" h="73">
                  <a:moveTo>
                    <a:pt x="43" y="5"/>
                  </a:moveTo>
                  <a:lnTo>
                    <a:pt x="36" y="36"/>
                  </a:lnTo>
                  <a:lnTo>
                    <a:pt x="46" y="36"/>
                  </a:lnTo>
                  <a:lnTo>
                    <a:pt x="48" y="34"/>
                  </a:lnTo>
                  <a:lnTo>
                    <a:pt x="51" y="32"/>
                  </a:lnTo>
                  <a:lnTo>
                    <a:pt x="55" y="25"/>
                  </a:lnTo>
                  <a:lnTo>
                    <a:pt x="57" y="20"/>
                  </a:lnTo>
                  <a:lnTo>
                    <a:pt x="57" y="10"/>
                  </a:lnTo>
                  <a:lnTo>
                    <a:pt x="55" y="8"/>
                  </a:lnTo>
                  <a:lnTo>
                    <a:pt x="51" y="5"/>
                  </a:lnTo>
                  <a:lnTo>
                    <a:pt x="43" y="5"/>
                  </a:lnTo>
                  <a:close/>
                  <a:moveTo>
                    <a:pt x="18" y="0"/>
                  </a:moveTo>
                  <a:lnTo>
                    <a:pt x="54" y="0"/>
                  </a:lnTo>
                  <a:lnTo>
                    <a:pt x="59" y="2"/>
                  </a:lnTo>
                  <a:lnTo>
                    <a:pt x="67" y="4"/>
                  </a:lnTo>
                  <a:lnTo>
                    <a:pt x="70" y="6"/>
                  </a:lnTo>
                  <a:lnTo>
                    <a:pt x="73" y="9"/>
                  </a:lnTo>
                  <a:lnTo>
                    <a:pt x="74" y="13"/>
                  </a:lnTo>
                  <a:lnTo>
                    <a:pt x="74" y="21"/>
                  </a:lnTo>
                  <a:lnTo>
                    <a:pt x="73" y="26"/>
                  </a:lnTo>
                  <a:lnTo>
                    <a:pt x="70" y="30"/>
                  </a:lnTo>
                  <a:lnTo>
                    <a:pt x="67" y="34"/>
                  </a:lnTo>
                  <a:lnTo>
                    <a:pt x="57" y="39"/>
                  </a:lnTo>
                  <a:lnTo>
                    <a:pt x="44" y="40"/>
                  </a:lnTo>
                  <a:lnTo>
                    <a:pt x="34" y="40"/>
                  </a:lnTo>
                  <a:lnTo>
                    <a:pt x="30" y="60"/>
                  </a:lnTo>
                  <a:lnTo>
                    <a:pt x="28" y="62"/>
                  </a:lnTo>
                  <a:lnTo>
                    <a:pt x="28" y="68"/>
                  </a:lnTo>
                  <a:lnTo>
                    <a:pt x="31" y="71"/>
                  </a:lnTo>
                  <a:lnTo>
                    <a:pt x="37" y="71"/>
                  </a:lnTo>
                  <a:lnTo>
                    <a:pt x="36" y="73"/>
                  </a:lnTo>
                  <a:lnTo>
                    <a:pt x="0" y="73"/>
                  </a:lnTo>
                  <a:lnTo>
                    <a:pt x="1" y="71"/>
                  </a:lnTo>
                  <a:lnTo>
                    <a:pt x="5" y="71"/>
                  </a:lnTo>
                  <a:lnTo>
                    <a:pt x="6" y="70"/>
                  </a:lnTo>
                  <a:lnTo>
                    <a:pt x="7" y="70"/>
                  </a:lnTo>
                  <a:lnTo>
                    <a:pt x="10" y="67"/>
                  </a:lnTo>
                  <a:lnTo>
                    <a:pt x="10" y="66"/>
                  </a:lnTo>
                  <a:lnTo>
                    <a:pt x="11" y="63"/>
                  </a:lnTo>
                  <a:lnTo>
                    <a:pt x="12" y="60"/>
                  </a:lnTo>
                  <a:lnTo>
                    <a:pt x="26" y="14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6" y="5"/>
                  </a:lnTo>
                  <a:lnTo>
                    <a:pt x="23" y="3"/>
                  </a:lnTo>
                  <a:lnTo>
                    <a:pt x="18" y="3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87" name="Freeform 287"/>
            <p:cNvSpPr>
              <a:spLocks/>
            </p:cNvSpPr>
            <p:nvPr/>
          </p:nvSpPr>
          <p:spPr bwMode="auto">
            <a:xfrm>
              <a:off x="8293100" y="1254125"/>
              <a:ext cx="103188" cy="115888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54" y="0"/>
                </a:cxn>
                <a:cxn ang="0">
                  <a:pos x="54" y="3"/>
                </a:cxn>
                <a:cxn ang="0">
                  <a:pos x="50" y="3"/>
                </a:cxn>
                <a:cxn ang="0">
                  <a:pos x="45" y="5"/>
                </a:cxn>
                <a:cxn ang="0">
                  <a:pos x="44" y="6"/>
                </a:cxn>
                <a:cxn ang="0">
                  <a:pos x="44" y="9"/>
                </a:cxn>
                <a:cxn ang="0">
                  <a:pos x="42" y="14"/>
                </a:cxn>
                <a:cxn ang="0">
                  <a:pos x="31" y="56"/>
                </a:cxn>
                <a:cxn ang="0">
                  <a:pos x="29" y="60"/>
                </a:cxn>
                <a:cxn ang="0">
                  <a:pos x="28" y="62"/>
                </a:cxn>
                <a:cxn ang="0">
                  <a:pos x="28" y="67"/>
                </a:cxn>
                <a:cxn ang="0">
                  <a:pos x="29" y="67"/>
                </a:cxn>
                <a:cxn ang="0">
                  <a:pos x="29" y="68"/>
                </a:cxn>
                <a:cxn ang="0">
                  <a:pos x="38" y="68"/>
                </a:cxn>
                <a:cxn ang="0">
                  <a:pos x="44" y="67"/>
                </a:cxn>
                <a:cxn ang="0">
                  <a:pos x="49" y="66"/>
                </a:cxn>
                <a:cxn ang="0">
                  <a:pos x="59" y="58"/>
                </a:cxn>
                <a:cxn ang="0">
                  <a:pos x="63" y="53"/>
                </a:cxn>
                <a:cxn ang="0">
                  <a:pos x="65" y="53"/>
                </a:cxn>
                <a:cxn ang="0">
                  <a:pos x="58" y="73"/>
                </a:cxn>
                <a:cxn ang="0">
                  <a:pos x="0" y="73"/>
                </a:cxn>
                <a:cxn ang="0">
                  <a:pos x="1" y="71"/>
                </a:cxn>
                <a:cxn ang="0">
                  <a:pos x="3" y="71"/>
                </a:cxn>
                <a:cxn ang="0">
                  <a:pos x="6" y="70"/>
                </a:cxn>
                <a:cxn ang="0">
                  <a:pos x="7" y="68"/>
                </a:cxn>
                <a:cxn ang="0">
                  <a:pos x="9" y="67"/>
                </a:cxn>
                <a:cxn ang="0">
                  <a:pos x="11" y="65"/>
                </a:cxn>
                <a:cxn ang="0">
                  <a:pos x="12" y="61"/>
                </a:cxn>
                <a:cxn ang="0">
                  <a:pos x="26" y="14"/>
                </a:cxn>
                <a:cxn ang="0">
                  <a:pos x="26" y="11"/>
                </a:cxn>
                <a:cxn ang="0">
                  <a:pos x="27" y="9"/>
                </a:cxn>
                <a:cxn ang="0">
                  <a:pos x="27" y="8"/>
                </a:cxn>
                <a:cxn ang="0">
                  <a:pos x="26" y="5"/>
                </a:cxn>
                <a:cxn ang="0">
                  <a:pos x="23" y="3"/>
                </a:cxn>
                <a:cxn ang="0">
                  <a:pos x="18" y="3"/>
                </a:cxn>
                <a:cxn ang="0">
                  <a:pos x="18" y="0"/>
                </a:cxn>
              </a:cxnLst>
              <a:rect l="0" t="0" r="r" b="b"/>
              <a:pathLst>
                <a:path w="65" h="73">
                  <a:moveTo>
                    <a:pt x="18" y="0"/>
                  </a:moveTo>
                  <a:lnTo>
                    <a:pt x="54" y="0"/>
                  </a:lnTo>
                  <a:lnTo>
                    <a:pt x="54" y="3"/>
                  </a:lnTo>
                  <a:lnTo>
                    <a:pt x="50" y="3"/>
                  </a:lnTo>
                  <a:lnTo>
                    <a:pt x="45" y="5"/>
                  </a:lnTo>
                  <a:lnTo>
                    <a:pt x="44" y="6"/>
                  </a:lnTo>
                  <a:lnTo>
                    <a:pt x="44" y="9"/>
                  </a:lnTo>
                  <a:lnTo>
                    <a:pt x="42" y="14"/>
                  </a:lnTo>
                  <a:lnTo>
                    <a:pt x="31" y="56"/>
                  </a:lnTo>
                  <a:lnTo>
                    <a:pt x="29" y="60"/>
                  </a:lnTo>
                  <a:lnTo>
                    <a:pt x="28" y="62"/>
                  </a:lnTo>
                  <a:lnTo>
                    <a:pt x="28" y="67"/>
                  </a:lnTo>
                  <a:lnTo>
                    <a:pt x="29" y="67"/>
                  </a:lnTo>
                  <a:lnTo>
                    <a:pt x="29" y="68"/>
                  </a:lnTo>
                  <a:lnTo>
                    <a:pt x="38" y="68"/>
                  </a:lnTo>
                  <a:lnTo>
                    <a:pt x="44" y="67"/>
                  </a:lnTo>
                  <a:lnTo>
                    <a:pt x="49" y="66"/>
                  </a:lnTo>
                  <a:lnTo>
                    <a:pt x="59" y="58"/>
                  </a:lnTo>
                  <a:lnTo>
                    <a:pt x="63" y="53"/>
                  </a:lnTo>
                  <a:lnTo>
                    <a:pt x="65" y="53"/>
                  </a:lnTo>
                  <a:lnTo>
                    <a:pt x="58" y="73"/>
                  </a:lnTo>
                  <a:lnTo>
                    <a:pt x="0" y="73"/>
                  </a:lnTo>
                  <a:lnTo>
                    <a:pt x="1" y="71"/>
                  </a:lnTo>
                  <a:lnTo>
                    <a:pt x="3" y="71"/>
                  </a:lnTo>
                  <a:lnTo>
                    <a:pt x="6" y="70"/>
                  </a:lnTo>
                  <a:lnTo>
                    <a:pt x="7" y="68"/>
                  </a:lnTo>
                  <a:lnTo>
                    <a:pt x="9" y="67"/>
                  </a:lnTo>
                  <a:lnTo>
                    <a:pt x="11" y="65"/>
                  </a:lnTo>
                  <a:lnTo>
                    <a:pt x="12" y="61"/>
                  </a:lnTo>
                  <a:lnTo>
                    <a:pt x="26" y="14"/>
                  </a:lnTo>
                  <a:lnTo>
                    <a:pt x="26" y="11"/>
                  </a:lnTo>
                  <a:lnTo>
                    <a:pt x="27" y="9"/>
                  </a:lnTo>
                  <a:lnTo>
                    <a:pt x="27" y="8"/>
                  </a:lnTo>
                  <a:lnTo>
                    <a:pt x="26" y="5"/>
                  </a:lnTo>
                  <a:lnTo>
                    <a:pt x="23" y="3"/>
                  </a:lnTo>
                  <a:lnTo>
                    <a:pt x="18" y="3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88" name="Freeform 288"/>
            <p:cNvSpPr>
              <a:spLocks noEditPoints="1"/>
            </p:cNvSpPr>
            <p:nvPr/>
          </p:nvSpPr>
          <p:spPr bwMode="auto">
            <a:xfrm>
              <a:off x="8388350" y="1252538"/>
              <a:ext cx="117475" cy="117475"/>
            </a:xfrm>
            <a:custGeom>
              <a:avLst/>
              <a:gdLst/>
              <a:ahLst/>
              <a:cxnLst>
                <a:cxn ang="0">
                  <a:pos x="52" y="24"/>
                </a:cxn>
                <a:cxn ang="0">
                  <a:pos x="34" y="47"/>
                </a:cxn>
                <a:cxn ang="0">
                  <a:pos x="52" y="47"/>
                </a:cxn>
                <a:cxn ang="0">
                  <a:pos x="52" y="24"/>
                </a:cxn>
                <a:cxn ang="0">
                  <a:pos x="66" y="0"/>
                </a:cxn>
                <a:cxn ang="0">
                  <a:pos x="68" y="0"/>
                </a:cxn>
                <a:cxn ang="0">
                  <a:pos x="68" y="68"/>
                </a:cxn>
                <a:cxn ang="0">
                  <a:pos x="72" y="72"/>
                </a:cxn>
                <a:cxn ang="0">
                  <a:pos x="74" y="72"/>
                </a:cxn>
                <a:cxn ang="0">
                  <a:pos x="74" y="74"/>
                </a:cxn>
                <a:cxn ang="0">
                  <a:pos x="42" y="74"/>
                </a:cxn>
                <a:cxn ang="0">
                  <a:pos x="43" y="72"/>
                </a:cxn>
                <a:cxn ang="0">
                  <a:pos x="47" y="72"/>
                </a:cxn>
                <a:cxn ang="0">
                  <a:pos x="48" y="71"/>
                </a:cxn>
                <a:cxn ang="0">
                  <a:pos x="50" y="71"/>
                </a:cxn>
                <a:cxn ang="0">
                  <a:pos x="52" y="68"/>
                </a:cxn>
                <a:cxn ang="0">
                  <a:pos x="52" y="52"/>
                </a:cxn>
                <a:cxn ang="0">
                  <a:pos x="29" y="52"/>
                </a:cxn>
                <a:cxn ang="0">
                  <a:pos x="25" y="56"/>
                </a:cxn>
                <a:cxn ang="0">
                  <a:pos x="20" y="63"/>
                </a:cxn>
                <a:cxn ang="0">
                  <a:pos x="19" y="64"/>
                </a:cxn>
                <a:cxn ang="0">
                  <a:pos x="18" y="67"/>
                </a:cxn>
                <a:cxn ang="0">
                  <a:pos x="18" y="71"/>
                </a:cxn>
                <a:cxn ang="0">
                  <a:pos x="19" y="71"/>
                </a:cxn>
                <a:cxn ang="0">
                  <a:pos x="20" y="72"/>
                </a:cxn>
                <a:cxn ang="0">
                  <a:pos x="24" y="72"/>
                </a:cxn>
                <a:cxn ang="0">
                  <a:pos x="24" y="74"/>
                </a:cxn>
                <a:cxn ang="0">
                  <a:pos x="0" y="74"/>
                </a:cxn>
                <a:cxn ang="0">
                  <a:pos x="1" y="72"/>
                </a:cxn>
                <a:cxn ang="0">
                  <a:pos x="4" y="72"/>
                </a:cxn>
                <a:cxn ang="0">
                  <a:pos x="6" y="69"/>
                </a:cxn>
                <a:cxn ang="0">
                  <a:pos x="9" y="68"/>
                </a:cxn>
                <a:cxn ang="0">
                  <a:pos x="13" y="66"/>
                </a:cxn>
                <a:cxn ang="0">
                  <a:pos x="15" y="62"/>
                </a:cxn>
                <a:cxn ang="0">
                  <a:pos x="66" y="0"/>
                </a:cxn>
              </a:cxnLst>
              <a:rect l="0" t="0" r="r" b="b"/>
              <a:pathLst>
                <a:path w="74" h="74">
                  <a:moveTo>
                    <a:pt x="52" y="24"/>
                  </a:moveTo>
                  <a:lnTo>
                    <a:pt x="34" y="47"/>
                  </a:lnTo>
                  <a:lnTo>
                    <a:pt x="52" y="47"/>
                  </a:lnTo>
                  <a:lnTo>
                    <a:pt x="52" y="24"/>
                  </a:lnTo>
                  <a:close/>
                  <a:moveTo>
                    <a:pt x="66" y="0"/>
                  </a:moveTo>
                  <a:lnTo>
                    <a:pt x="68" y="0"/>
                  </a:lnTo>
                  <a:lnTo>
                    <a:pt x="68" y="68"/>
                  </a:lnTo>
                  <a:lnTo>
                    <a:pt x="72" y="72"/>
                  </a:lnTo>
                  <a:lnTo>
                    <a:pt x="74" y="72"/>
                  </a:lnTo>
                  <a:lnTo>
                    <a:pt x="74" y="74"/>
                  </a:lnTo>
                  <a:lnTo>
                    <a:pt x="42" y="74"/>
                  </a:lnTo>
                  <a:lnTo>
                    <a:pt x="43" y="72"/>
                  </a:lnTo>
                  <a:lnTo>
                    <a:pt x="47" y="72"/>
                  </a:lnTo>
                  <a:lnTo>
                    <a:pt x="48" y="71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52"/>
                  </a:lnTo>
                  <a:lnTo>
                    <a:pt x="29" y="52"/>
                  </a:lnTo>
                  <a:lnTo>
                    <a:pt x="25" y="56"/>
                  </a:lnTo>
                  <a:lnTo>
                    <a:pt x="20" y="63"/>
                  </a:lnTo>
                  <a:lnTo>
                    <a:pt x="19" y="64"/>
                  </a:lnTo>
                  <a:lnTo>
                    <a:pt x="18" y="67"/>
                  </a:lnTo>
                  <a:lnTo>
                    <a:pt x="18" y="71"/>
                  </a:lnTo>
                  <a:lnTo>
                    <a:pt x="19" y="71"/>
                  </a:lnTo>
                  <a:lnTo>
                    <a:pt x="20" y="72"/>
                  </a:lnTo>
                  <a:lnTo>
                    <a:pt x="24" y="72"/>
                  </a:lnTo>
                  <a:lnTo>
                    <a:pt x="24" y="74"/>
                  </a:lnTo>
                  <a:lnTo>
                    <a:pt x="0" y="74"/>
                  </a:lnTo>
                  <a:lnTo>
                    <a:pt x="1" y="72"/>
                  </a:lnTo>
                  <a:lnTo>
                    <a:pt x="4" y="72"/>
                  </a:lnTo>
                  <a:lnTo>
                    <a:pt x="6" y="69"/>
                  </a:lnTo>
                  <a:lnTo>
                    <a:pt x="9" y="68"/>
                  </a:lnTo>
                  <a:lnTo>
                    <a:pt x="13" y="66"/>
                  </a:lnTo>
                  <a:lnTo>
                    <a:pt x="15" y="6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89" name="Freeform 289"/>
            <p:cNvSpPr>
              <a:spLocks/>
            </p:cNvSpPr>
            <p:nvPr/>
          </p:nvSpPr>
          <p:spPr bwMode="auto">
            <a:xfrm>
              <a:off x="8512175" y="1254125"/>
              <a:ext cx="147638" cy="115888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42" y="0"/>
                </a:cxn>
                <a:cxn ang="0">
                  <a:pos x="66" y="49"/>
                </a:cxn>
                <a:cxn ang="0">
                  <a:pos x="76" y="14"/>
                </a:cxn>
                <a:cxn ang="0">
                  <a:pos x="76" y="6"/>
                </a:cxn>
                <a:cxn ang="0">
                  <a:pos x="74" y="5"/>
                </a:cxn>
                <a:cxn ang="0">
                  <a:pos x="69" y="3"/>
                </a:cxn>
                <a:cxn ang="0">
                  <a:pos x="69" y="0"/>
                </a:cxn>
                <a:cxn ang="0">
                  <a:pos x="93" y="0"/>
                </a:cxn>
                <a:cxn ang="0">
                  <a:pos x="92" y="3"/>
                </a:cxn>
                <a:cxn ang="0">
                  <a:pos x="84" y="5"/>
                </a:cxn>
                <a:cxn ang="0">
                  <a:pos x="83" y="6"/>
                </a:cxn>
                <a:cxn ang="0">
                  <a:pos x="80" y="14"/>
                </a:cxn>
                <a:cxn ang="0">
                  <a:pos x="63" y="73"/>
                </a:cxn>
                <a:cxn ang="0">
                  <a:pos x="61" y="73"/>
                </a:cxn>
                <a:cxn ang="0">
                  <a:pos x="30" y="13"/>
                </a:cxn>
                <a:cxn ang="0">
                  <a:pos x="17" y="61"/>
                </a:cxn>
                <a:cxn ang="0">
                  <a:pos x="16" y="62"/>
                </a:cxn>
                <a:cxn ang="0">
                  <a:pos x="16" y="67"/>
                </a:cxn>
                <a:cxn ang="0">
                  <a:pos x="20" y="71"/>
                </a:cxn>
                <a:cxn ang="0">
                  <a:pos x="25" y="71"/>
                </a:cxn>
                <a:cxn ang="0">
                  <a:pos x="24" y="73"/>
                </a:cxn>
                <a:cxn ang="0">
                  <a:pos x="0" y="73"/>
                </a:cxn>
                <a:cxn ang="0">
                  <a:pos x="1" y="71"/>
                </a:cxn>
                <a:cxn ang="0">
                  <a:pos x="5" y="71"/>
                </a:cxn>
                <a:cxn ang="0">
                  <a:pos x="8" y="70"/>
                </a:cxn>
                <a:cxn ang="0">
                  <a:pos x="12" y="60"/>
                </a:cxn>
                <a:cxn ang="0">
                  <a:pos x="27" y="8"/>
                </a:cxn>
                <a:cxn ang="0">
                  <a:pos x="26" y="5"/>
                </a:cxn>
                <a:cxn ang="0">
                  <a:pos x="25" y="4"/>
                </a:cxn>
                <a:cxn ang="0">
                  <a:pos x="24" y="4"/>
                </a:cxn>
                <a:cxn ang="0">
                  <a:pos x="22" y="3"/>
                </a:cxn>
                <a:cxn ang="0">
                  <a:pos x="17" y="3"/>
                </a:cxn>
                <a:cxn ang="0">
                  <a:pos x="17" y="0"/>
                </a:cxn>
              </a:cxnLst>
              <a:rect l="0" t="0" r="r" b="b"/>
              <a:pathLst>
                <a:path w="93" h="73">
                  <a:moveTo>
                    <a:pt x="17" y="0"/>
                  </a:moveTo>
                  <a:lnTo>
                    <a:pt x="42" y="0"/>
                  </a:lnTo>
                  <a:lnTo>
                    <a:pt x="66" y="49"/>
                  </a:lnTo>
                  <a:lnTo>
                    <a:pt x="76" y="14"/>
                  </a:lnTo>
                  <a:lnTo>
                    <a:pt x="76" y="6"/>
                  </a:lnTo>
                  <a:lnTo>
                    <a:pt x="74" y="5"/>
                  </a:lnTo>
                  <a:lnTo>
                    <a:pt x="69" y="3"/>
                  </a:lnTo>
                  <a:lnTo>
                    <a:pt x="69" y="0"/>
                  </a:lnTo>
                  <a:lnTo>
                    <a:pt x="93" y="0"/>
                  </a:lnTo>
                  <a:lnTo>
                    <a:pt x="92" y="3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0" y="14"/>
                  </a:lnTo>
                  <a:lnTo>
                    <a:pt x="63" y="73"/>
                  </a:lnTo>
                  <a:lnTo>
                    <a:pt x="61" y="73"/>
                  </a:lnTo>
                  <a:lnTo>
                    <a:pt x="30" y="13"/>
                  </a:lnTo>
                  <a:lnTo>
                    <a:pt x="17" y="61"/>
                  </a:lnTo>
                  <a:lnTo>
                    <a:pt x="16" y="62"/>
                  </a:lnTo>
                  <a:lnTo>
                    <a:pt x="16" y="67"/>
                  </a:lnTo>
                  <a:lnTo>
                    <a:pt x="20" y="71"/>
                  </a:lnTo>
                  <a:lnTo>
                    <a:pt x="25" y="71"/>
                  </a:lnTo>
                  <a:lnTo>
                    <a:pt x="24" y="73"/>
                  </a:lnTo>
                  <a:lnTo>
                    <a:pt x="0" y="73"/>
                  </a:lnTo>
                  <a:lnTo>
                    <a:pt x="1" y="71"/>
                  </a:lnTo>
                  <a:lnTo>
                    <a:pt x="5" y="71"/>
                  </a:lnTo>
                  <a:lnTo>
                    <a:pt x="8" y="70"/>
                  </a:lnTo>
                  <a:lnTo>
                    <a:pt x="12" y="60"/>
                  </a:lnTo>
                  <a:lnTo>
                    <a:pt x="27" y="8"/>
                  </a:lnTo>
                  <a:lnTo>
                    <a:pt x="26" y="5"/>
                  </a:lnTo>
                  <a:lnTo>
                    <a:pt x="25" y="4"/>
                  </a:lnTo>
                  <a:lnTo>
                    <a:pt x="24" y="4"/>
                  </a:lnTo>
                  <a:lnTo>
                    <a:pt x="22" y="3"/>
                  </a:lnTo>
                  <a:lnTo>
                    <a:pt x="17" y="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90" name="Freeform 290"/>
            <p:cNvSpPr>
              <a:spLocks/>
            </p:cNvSpPr>
            <p:nvPr/>
          </p:nvSpPr>
          <p:spPr bwMode="auto">
            <a:xfrm>
              <a:off x="8639175" y="1254125"/>
              <a:ext cx="122238" cy="115888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77" y="0"/>
                </a:cxn>
                <a:cxn ang="0">
                  <a:pos x="72" y="19"/>
                </a:cxn>
                <a:cxn ang="0">
                  <a:pos x="71" y="19"/>
                </a:cxn>
                <a:cxn ang="0">
                  <a:pos x="70" y="16"/>
                </a:cxn>
                <a:cxn ang="0">
                  <a:pos x="70" y="13"/>
                </a:cxn>
                <a:cxn ang="0">
                  <a:pos x="66" y="9"/>
                </a:cxn>
                <a:cxn ang="0">
                  <a:pos x="62" y="6"/>
                </a:cxn>
                <a:cxn ang="0">
                  <a:pos x="60" y="5"/>
                </a:cxn>
                <a:cxn ang="0">
                  <a:pos x="44" y="5"/>
                </a:cxn>
                <a:cxn ang="0">
                  <a:pos x="36" y="32"/>
                </a:cxn>
                <a:cxn ang="0">
                  <a:pos x="44" y="32"/>
                </a:cxn>
                <a:cxn ang="0">
                  <a:pos x="49" y="31"/>
                </a:cxn>
                <a:cxn ang="0">
                  <a:pos x="52" y="30"/>
                </a:cxn>
                <a:cxn ang="0">
                  <a:pos x="56" y="26"/>
                </a:cxn>
                <a:cxn ang="0">
                  <a:pos x="59" y="20"/>
                </a:cxn>
                <a:cxn ang="0">
                  <a:pos x="61" y="20"/>
                </a:cxn>
                <a:cxn ang="0">
                  <a:pos x="54" y="50"/>
                </a:cxn>
                <a:cxn ang="0">
                  <a:pos x="51" y="50"/>
                </a:cxn>
                <a:cxn ang="0">
                  <a:pos x="51" y="42"/>
                </a:cxn>
                <a:cxn ang="0">
                  <a:pos x="50" y="40"/>
                </a:cxn>
                <a:cxn ang="0">
                  <a:pos x="49" y="39"/>
                </a:cxn>
                <a:cxn ang="0">
                  <a:pos x="45" y="37"/>
                </a:cxn>
                <a:cxn ang="0">
                  <a:pos x="35" y="37"/>
                </a:cxn>
                <a:cxn ang="0">
                  <a:pos x="28" y="61"/>
                </a:cxn>
                <a:cxn ang="0">
                  <a:pos x="28" y="67"/>
                </a:cxn>
                <a:cxn ang="0">
                  <a:pos x="29" y="67"/>
                </a:cxn>
                <a:cxn ang="0">
                  <a:pos x="30" y="68"/>
                </a:cxn>
                <a:cxn ang="0">
                  <a:pos x="40" y="68"/>
                </a:cxn>
                <a:cxn ang="0">
                  <a:pos x="46" y="67"/>
                </a:cxn>
                <a:cxn ang="0">
                  <a:pos x="51" y="66"/>
                </a:cxn>
                <a:cxn ang="0">
                  <a:pos x="61" y="58"/>
                </a:cxn>
                <a:cxn ang="0">
                  <a:pos x="66" y="53"/>
                </a:cxn>
                <a:cxn ang="0">
                  <a:pos x="68" y="53"/>
                </a:cxn>
                <a:cxn ang="0">
                  <a:pos x="61" y="73"/>
                </a:cxn>
                <a:cxn ang="0">
                  <a:pos x="0" y="73"/>
                </a:cxn>
                <a:cxn ang="0">
                  <a:pos x="0" y="71"/>
                </a:cxn>
                <a:cxn ang="0">
                  <a:pos x="3" y="71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0" y="65"/>
                </a:cxn>
                <a:cxn ang="0">
                  <a:pos x="12" y="61"/>
                </a:cxn>
                <a:cxn ang="0">
                  <a:pos x="25" y="13"/>
                </a:cxn>
                <a:cxn ang="0">
                  <a:pos x="25" y="10"/>
                </a:cxn>
                <a:cxn ang="0">
                  <a:pos x="26" y="9"/>
                </a:cxn>
                <a:cxn ang="0">
                  <a:pos x="26" y="8"/>
                </a:cxn>
                <a:cxn ang="0">
                  <a:pos x="25" y="5"/>
                </a:cxn>
                <a:cxn ang="0">
                  <a:pos x="24" y="4"/>
                </a:cxn>
                <a:cxn ang="0">
                  <a:pos x="23" y="4"/>
                </a:cxn>
                <a:cxn ang="0">
                  <a:pos x="20" y="3"/>
                </a:cxn>
                <a:cxn ang="0">
                  <a:pos x="17" y="3"/>
                </a:cxn>
                <a:cxn ang="0">
                  <a:pos x="17" y="0"/>
                </a:cxn>
              </a:cxnLst>
              <a:rect l="0" t="0" r="r" b="b"/>
              <a:pathLst>
                <a:path w="77" h="73">
                  <a:moveTo>
                    <a:pt x="17" y="0"/>
                  </a:moveTo>
                  <a:lnTo>
                    <a:pt x="77" y="0"/>
                  </a:lnTo>
                  <a:lnTo>
                    <a:pt x="72" y="19"/>
                  </a:lnTo>
                  <a:lnTo>
                    <a:pt x="71" y="19"/>
                  </a:lnTo>
                  <a:lnTo>
                    <a:pt x="70" y="16"/>
                  </a:lnTo>
                  <a:lnTo>
                    <a:pt x="70" y="13"/>
                  </a:lnTo>
                  <a:lnTo>
                    <a:pt x="66" y="9"/>
                  </a:lnTo>
                  <a:lnTo>
                    <a:pt x="62" y="6"/>
                  </a:lnTo>
                  <a:lnTo>
                    <a:pt x="60" y="5"/>
                  </a:lnTo>
                  <a:lnTo>
                    <a:pt x="44" y="5"/>
                  </a:lnTo>
                  <a:lnTo>
                    <a:pt x="36" y="32"/>
                  </a:lnTo>
                  <a:lnTo>
                    <a:pt x="44" y="32"/>
                  </a:lnTo>
                  <a:lnTo>
                    <a:pt x="49" y="31"/>
                  </a:lnTo>
                  <a:lnTo>
                    <a:pt x="52" y="30"/>
                  </a:lnTo>
                  <a:lnTo>
                    <a:pt x="56" y="26"/>
                  </a:lnTo>
                  <a:lnTo>
                    <a:pt x="59" y="20"/>
                  </a:lnTo>
                  <a:lnTo>
                    <a:pt x="61" y="20"/>
                  </a:lnTo>
                  <a:lnTo>
                    <a:pt x="54" y="50"/>
                  </a:lnTo>
                  <a:lnTo>
                    <a:pt x="51" y="50"/>
                  </a:lnTo>
                  <a:lnTo>
                    <a:pt x="51" y="42"/>
                  </a:lnTo>
                  <a:lnTo>
                    <a:pt x="50" y="40"/>
                  </a:lnTo>
                  <a:lnTo>
                    <a:pt x="49" y="39"/>
                  </a:lnTo>
                  <a:lnTo>
                    <a:pt x="45" y="37"/>
                  </a:lnTo>
                  <a:lnTo>
                    <a:pt x="35" y="37"/>
                  </a:lnTo>
                  <a:lnTo>
                    <a:pt x="28" y="61"/>
                  </a:lnTo>
                  <a:lnTo>
                    <a:pt x="28" y="67"/>
                  </a:lnTo>
                  <a:lnTo>
                    <a:pt x="29" y="67"/>
                  </a:lnTo>
                  <a:lnTo>
                    <a:pt x="30" y="68"/>
                  </a:lnTo>
                  <a:lnTo>
                    <a:pt x="40" y="68"/>
                  </a:lnTo>
                  <a:lnTo>
                    <a:pt x="46" y="67"/>
                  </a:lnTo>
                  <a:lnTo>
                    <a:pt x="51" y="66"/>
                  </a:lnTo>
                  <a:lnTo>
                    <a:pt x="61" y="58"/>
                  </a:lnTo>
                  <a:lnTo>
                    <a:pt x="66" y="53"/>
                  </a:lnTo>
                  <a:lnTo>
                    <a:pt x="68" y="53"/>
                  </a:lnTo>
                  <a:lnTo>
                    <a:pt x="61" y="73"/>
                  </a:lnTo>
                  <a:lnTo>
                    <a:pt x="0" y="73"/>
                  </a:lnTo>
                  <a:lnTo>
                    <a:pt x="0" y="71"/>
                  </a:lnTo>
                  <a:lnTo>
                    <a:pt x="3" y="71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0" y="65"/>
                  </a:lnTo>
                  <a:lnTo>
                    <a:pt x="12" y="61"/>
                  </a:lnTo>
                  <a:lnTo>
                    <a:pt x="25" y="13"/>
                  </a:lnTo>
                  <a:lnTo>
                    <a:pt x="25" y="10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5" y="5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0" y="3"/>
                  </a:lnTo>
                  <a:lnTo>
                    <a:pt x="17" y="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91" name="Freeform 291"/>
            <p:cNvSpPr>
              <a:spLocks/>
            </p:cNvSpPr>
            <p:nvPr/>
          </p:nvSpPr>
          <p:spPr bwMode="auto">
            <a:xfrm>
              <a:off x="2320925" y="4191000"/>
              <a:ext cx="104775" cy="115888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55" y="0"/>
                </a:cxn>
                <a:cxn ang="0">
                  <a:pos x="55" y="3"/>
                </a:cxn>
                <a:cxn ang="0">
                  <a:pos x="51" y="3"/>
                </a:cxn>
                <a:cxn ang="0">
                  <a:pos x="48" y="4"/>
                </a:cxn>
                <a:cxn ang="0">
                  <a:pos x="46" y="7"/>
                </a:cxn>
                <a:cxn ang="0">
                  <a:pos x="44" y="10"/>
                </a:cxn>
                <a:cxn ang="0">
                  <a:pos x="42" y="14"/>
                </a:cxn>
                <a:cxn ang="0">
                  <a:pos x="31" y="56"/>
                </a:cxn>
                <a:cxn ang="0">
                  <a:pos x="30" y="60"/>
                </a:cxn>
                <a:cxn ang="0">
                  <a:pos x="29" y="62"/>
                </a:cxn>
                <a:cxn ang="0">
                  <a:pos x="29" y="67"/>
                </a:cxn>
                <a:cxn ang="0">
                  <a:pos x="30" y="67"/>
                </a:cxn>
                <a:cxn ang="0">
                  <a:pos x="30" y="68"/>
                </a:cxn>
                <a:cxn ang="0">
                  <a:pos x="39" y="68"/>
                </a:cxn>
                <a:cxn ang="0">
                  <a:pos x="51" y="66"/>
                </a:cxn>
                <a:cxn ang="0">
                  <a:pos x="61" y="59"/>
                </a:cxn>
                <a:cxn ang="0">
                  <a:pos x="65" y="54"/>
                </a:cxn>
                <a:cxn ang="0">
                  <a:pos x="66" y="54"/>
                </a:cxn>
                <a:cxn ang="0">
                  <a:pos x="60" y="73"/>
                </a:cxn>
                <a:cxn ang="0">
                  <a:pos x="0" y="73"/>
                </a:cxn>
                <a:cxn ang="0">
                  <a:pos x="2" y="71"/>
                </a:cxn>
                <a:cxn ang="0">
                  <a:pos x="5" y="71"/>
                </a:cxn>
                <a:cxn ang="0">
                  <a:pos x="6" y="70"/>
                </a:cxn>
                <a:cxn ang="0">
                  <a:pos x="9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3" y="61"/>
                </a:cxn>
                <a:cxn ang="0">
                  <a:pos x="26" y="14"/>
                </a:cxn>
                <a:cxn ang="0">
                  <a:pos x="26" y="11"/>
                </a:cxn>
                <a:cxn ang="0">
                  <a:pos x="27" y="9"/>
                </a:cxn>
                <a:cxn ang="0">
                  <a:pos x="27" y="5"/>
                </a:cxn>
                <a:cxn ang="0">
                  <a:pos x="25" y="4"/>
                </a:cxn>
                <a:cxn ang="0">
                  <a:pos x="24" y="3"/>
                </a:cxn>
                <a:cxn ang="0">
                  <a:pos x="20" y="3"/>
                </a:cxn>
                <a:cxn ang="0">
                  <a:pos x="20" y="0"/>
                </a:cxn>
              </a:cxnLst>
              <a:rect l="0" t="0" r="r" b="b"/>
              <a:pathLst>
                <a:path w="66" h="73">
                  <a:moveTo>
                    <a:pt x="20" y="0"/>
                  </a:moveTo>
                  <a:lnTo>
                    <a:pt x="55" y="0"/>
                  </a:lnTo>
                  <a:lnTo>
                    <a:pt x="55" y="3"/>
                  </a:lnTo>
                  <a:lnTo>
                    <a:pt x="51" y="3"/>
                  </a:lnTo>
                  <a:lnTo>
                    <a:pt x="48" y="4"/>
                  </a:lnTo>
                  <a:lnTo>
                    <a:pt x="46" y="7"/>
                  </a:lnTo>
                  <a:lnTo>
                    <a:pt x="44" y="10"/>
                  </a:lnTo>
                  <a:lnTo>
                    <a:pt x="42" y="14"/>
                  </a:lnTo>
                  <a:lnTo>
                    <a:pt x="31" y="56"/>
                  </a:lnTo>
                  <a:lnTo>
                    <a:pt x="30" y="60"/>
                  </a:lnTo>
                  <a:lnTo>
                    <a:pt x="29" y="62"/>
                  </a:lnTo>
                  <a:lnTo>
                    <a:pt x="29" y="67"/>
                  </a:lnTo>
                  <a:lnTo>
                    <a:pt x="30" y="67"/>
                  </a:lnTo>
                  <a:lnTo>
                    <a:pt x="30" y="68"/>
                  </a:lnTo>
                  <a:lnTo>
                    <a:pt x="39" y="68"/>
                  </a:lnTo>
                  <a:lnTo>
                    <a:pt x="51" y="66"/>
                  </a:lnTo>
                  <a:lnTo>
                    <a:pt x="61" y="59"/>
                  </a:lnTo>
                  <a:lnTo>
                    <a:pt x="65" y="54"/>
                  </a:lnTo>
                  <a:lnTo>
                    <a:pt x="66" y="54"/>
                  </a:lnTo>
                  <a:lnTo>
                    <a:pt x="60" y="73"/>
                  </a:lnTo>
                  <a:lnTo>
                    <a:pt x="0" y="73"/>
                  </a:lnTo>
                  <a:lnTo>
                    <a:pt x="2" y="71"/>
                  </a:lnTo>
                  <a:lnTo>
                    <a:pt x="5" y="71"/>
                  </a:lnTo>
                  <a:lnTo>
                    <a:pt x="6" y="70"/>
                  </a:lnTo>
                  <a:lnTo>
                    <a:pt x="9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3" y="61"/>
                  </a:lnTo>
                  <a:lnTo>
                    <a:pt x="26" y="14"/>
                  </a:lnTo>
                  <a:lnTo>
                    <a:pt x="26" y="11"/>
                  </a:lnTo>
                  <a:lnTo>
                    <a:pt x="27" y="9"/>
                  </a:lnTo>
                  <a:lnTo>
                    <a:pt x="27" y="5"/>
                  </a:lnTo>
                  <a:lnTo>
                    <a:pt x="25" y="4"/>
                  </a:lnTo>
                  <a:lnTo>
                    <a:pt x="24" y="3"/>
                  </a:lnTo>
                  <a:lnTo>
                    <a:pt x="20" y="3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92" name="Freeform 292"/>
            <p:cNvSpPr>
              <a:spLocks/>
            </p:cNvSpPr>
            <p:nvPr/>
          </p:nvSpPr>
          <p:spPr bwMode="auto">
            <a:xfrm>
              <a:off x="2428875" y="4191000"/>
              <a:ext cx="123825" cy="115888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78" y="0"/>
                </a:cxn>
                <a:cxn ang="0">
                  <a:pos x="73" y="19"/>
                </a:cxn>
                <a:cxn ang="0">
                  <a:pos x="71" y="19"/>
                </a:cxn>
                <a:cxn ang="0">
                  <a:pos x="71" y="16"/>
                </a:cxn>
                <a:cxn ang="0">
                  <a:pos x="70" y="14"/>
                </a:cxn>
                <a:cxn ang="0">
                  <a:pos x="70" y="13"/>
                </a:cxn>
                <a:cxn ang="0">
                  <a:pos x="63" y="7"/>
                </a:cxn>
                <a:cxn ang="0">
                  <a:pos x="60" y="5"/>
                </a:cxn>
                <a:cxn ang="0">
                  <a:pos x="44" y="5"/>
                </a:cxn>
                <a:cxn ang="0">
                  <a:pos x="37" y="33"/>
                </a:cxn>
                <a:cxn ang="0">
                  <a:pos x="45" y="33"/>
                </a:cxn>
                <a:cxn ang="0">
                  <a:pos x="52" y="30"/>
                </a:cxn>
                <a:cxn ang="0">
                  <a:pos x="55" y="28"/>
                </a:cxn>
                <a:cxn ang="0">
                  <a:pos x="60" y="20"/>
                </a:cxn>
                <a:cxn ang="0">
                  <a:pos x="62" y="20"/>
                </a:cxn>
                <a:cxn ang="0">
                  <a:pos x="53" y="50"/>
                </a:cxn>
                <a:cxn ang="0">
                  <a:pos x="51" y="50"/>
                </a:cxn>
                <a:cxn ang="0">
                  <a:pos x="51" y="40"/>
                </a:cxn>
                <a:cxn ang="0">
                  <a:pos x="46" y="37"/>
                </a:cxn>
                <a:cxn ang="0">
                  <a:pos x="36" y="37"/>
                </a:cxn>
                <a:cxn ang="0">
                  <a:pos x="27" y="61"/>
                </a:cxn>
                <a:cxn ang="0">
                  <a:pos x="27" y="67"/>
                </a:cxn>
                <a:cxn ang="0">
                  <a:pos x="29" y="67"/>
                </a:cxn>
                <a:cxn ang="0">
                  <a:pos x="30" y="68"/>
                </a:cxn>
                <a:cxn ang="0">
                  <a:pos x="41" y="68"/>
                </a:cxn>
                <a:cxn ang="0">
                  <a:pos x="47" y="67"/>
                </a:cxn>
                <a:cxn ang="0">
                  <a:pos x="51" y="66"/>
                </a:cxn>
                <a:cxn ang="0">
                  <a:pos x="57" y="62"/>
                </a:cxn>
                <a:cxn ang="0">
                  <a:pos x="62" y="59"/>
                </a:cxn>
                <a:cxn ang="0">
                  <a:pos x="66" y="54"/>
                </a:cxn>
                <a:cxn ang="0">
                  <a:pos x="68" y="54"/>
                </a:cxn>
                <a:cxn ang="0">
                  <a:pos x="62" y="73"/>
                </a:cxn>
                <a:cxn ang="0">
                  <a:pos x="0" y="73"/>
                </a:cxn>
                <a:cxn ang="0">
                  <a:pos x="0" y="71"/>
                </a:cxn>
                <a:cxn ang="0">
                  <a:pos x="4" y="71"/>
                </a:cxn>
                <a:cxn ang="0">
                  <a:pos x="9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1" y="61"/>
                </a:cxn>
                <a:cxn ang="0">
                  <a:pos x="25" y="13"/>
                </a:cxn>
                <a:cxn ang="0">
                  <a:pos x="26" y="10"/>
                </a:cxn>
                <a:cxn ang="0">
                  <a:pos x="26" y="7"/>
                </a:cxn>
                <a:cxn ang="0">
                  <a:pos x="24" y="4"/>
                </a:cxn>
                <a:cxn ang="0">
                  <a:pos x="23" y="4"/>
                </a:cxn>
                <a:cxn ang="0">
                  <a:pos x="20" y="3"/>
                </a:cxn>
                <a:cxn ang="0">
                  <a:pos x="18" y="3"/>
                </a:cxn>
                <a:cxn ang="0">
                  <a:pos x="18" y="0"/>
                </a:cxn>
              </a:cxnLst>
              <a:rect l="0" t="0" r="r" b="b"/>
              <a:pathLst>
                <a:path w="78" h="73">
                  <a:moveTo>
                    <a:pt x="18" y="0"/>
                  </a:moveTo>
                  <a:lnTo>
                    <a:pt x="78" y="0"/>
                  </a:lnTo>
                  <a:lnTo>
                    <a:pt x="73" y="19"/>
                  </a:lnTo>
                  <a:lnTo>
                    <a:pt x="71" y="19"/>
                  </a:lnTo>
                  <a:lnTo>
                    <a:pt x="71" y="16"/>
                  </a:lnTo>
                  <a:lnTo>
                    <a:pt x="70" y="14"/>
                  </a:lnTo>
                  <a:lnTo>
                    <a:pt x="70" y="13"/>
                  </a:lnTo>
                  <a:lnTo>
                    <a:pt x="63" y="7"/>
                  </a:lnTo>
                  <a:lnTo>
                    <a:pt x="60" y="5"/>
                  </a:lnTo>
                  <a:lnTo>
                    <a:pt x="44" y="5"/>
                  </a:lnTo>
                  <a:lnTo>
                    <a:pt x="37" y="33"/>
                  </a:lnTo>
                  <a:lnTo>
                    <a:pt x="45" y="33"/>
                  </a:lnTo>
                  <a:lnTo>
                    <a:pt x="52" y="30"/>
                  </a:lnTo>
                  <a:lnTo>
                    <a:pt x="55" y="28"/>
                  </a:lnTo>
                  <a:lnTo>
                    <a:pt x="60" y="20"/>
                  </a:lnTo>
                  <a:lnTo>
                    <a:pt x="62" y="20"/>
                  </a:lnTo>
                  <a:lnTo>
                    <a:pt x="53" y="50"/>
                  </a:lnTo>
                  <a:lnTo>
                    <a:pt x="51" y="50"/>
                  </a:lnTo>
                  <a:lnTo>
                    <a:pt x="51" y="40"/>
                  </a:lnTo>
                  <a:lnTo>
                    <a:pt x="46" y="37"/>
                  </a:lnTo>
                  <a:lnTo>
                    <a:pt x="36" y="37"/>
                  </a:lnTo>
                  <a:lnTo>
                    <a:pt x="27" y="61"/>
                  </a:lnTo>
                  <a:lnTo>
                    <a:pt x="27" y="67"/>
                  </a:lnTo>
                  <a:lnTo>
                    <a:pt x="29" y="67"/>
                  </a:lnTo>
                  <a:lnTo>
                    <a:pt x="30" y="68"/>
                  </a:lnTo>
                  <a:lnTo>
                    <a:pt x="41" y="68"/>
                  </a:lnTo>
                  <a:lnTo>
                    <a:pt x="47" y="67"/>
                  </a:lnTo>
                  <a:lnTo>
                    <a:pt x="51" y="66"/>
                  </a:lnTo>
                  <a:lnTo>
                    <a:pt x="57" y="62"/>
                  </a:lnTo>
                  <a:lnTo>
                    <a:pt x="62" y="59"/>
                  </a:lnTo>
                  <a:lnTo>
                    <a:pt x="66" y="54"/>
                  </a:lnTo>
                  <a:lnTo>
                    <a:pt x="68" y="54"/>
                  </a:lnTo>
                  <a:lnTo>
                    <a:pt x="62" y="73"/>
                  </a:lnTo>
                  <a:lnTo>
                    <a:pt x="0" y="73"/>
                  </a:lnTo>
                  <a:lnTo>
                    <a:pt x="0" y="71"/>
                  </a:lnTo>
                  <a:lnTo>
                    <a:pt x="4" y="71"/>
                  </a:lnTo>
                  <a:lnTo>
                    <a:pt x="9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1" y="61"/>
                  </a:lnTo>
                  <a:lnTo>
                    <a:pt x="25" y="13"/>
                  </a:lnTo>
                  <a:lnTo>
                    <a:pt x="26" y="10"/>
                  </a:lnTo>
                  <a:lnTo>
                    <a:pt x="26" y="7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93" name="Freeform 293"/>
            <p:cNvSpPr>
              <a:spLocks noEditPoints="1"/>
            </p:cNvSpPr>
            <p:nvPr/>
          </p:nvSpPr>
          <p:spPr bwMode="auto">
            <a:xfrm>
              <a:off x="2543175" y="4191000"/>
              <a:ext cx="117475" cy="115888"/>
            </a:xfrm>
            <a:custGeom>
              <a:avLst/>
              <a:gdLst/>
              <a:ahLst/>
              <a:cxnLst>
                <a:cxn ang="0">
                  <a:pos x="45" y="5"/>
                </a:cxn>
                <a:cxn ang="0">
                  <a:pos x="36" y="36"/>
                </a:cxn>
                <a:cxn ang="0">
                  <a:pos x="46" y="36"/>
                </a:cxn>
                <a:cxn ang="0">
                  <a:pos x="48" y="34"/>
                </a:cxn>
                <a:cxn ang="0">
                  <a:pos x="51" y="33"/>
                </a:cxn>
                <a:cxn ang="0">
                  <a:pos x="56" y="25"/>
                </a:cxn>
                <a:cxn ang="0">
                  <a:pos x="58" y="15"/>
                </a:cxn>
                <a:cxn ang="0">
                  <a:pos x="56" y="8"/>
                </a:cxn>
                <a:cxn ang="0">
                  <a:pos x="51" y="5"/>
                </a:cxn>
                <a:cxn ang="0">
                  <a:pos x="45" y="5"/>
                </a:cxn>
                <a:cxn ang="0">
                  <a:pos x="20" y="0"/>
                </a:cxn>
                <a:cxn ang="0">
                  <a:pos x="54" y="0"/>
                </a:cxn>
                <a:cxn ang="0">
                  <a:pos x="64" y="3"/>
                </a:cxn>
                <a:cxn ang="0">
                  <a:pos x="67" y="4"/>
                </a:cxn>
                <a:cxn ang="0">
                  <a:pos x="70" y="7"/>
                </a:cxn>
                <a:cxn ang="0">
                  <a:pos x="73" y="9"/>
                </a:cxn>
                <a:cxn ang="0">
                  <a:pos x="74" y="13"/>
                </a:cxn>
                <a:cxn ang="0">
                  <a:pos x="74" y="21"/>
                </a:cxn>
                <a:cxn ang="0">
                  <a:pos x="73" y="26"/>
                </a:cxn>
                <a:cxn ang="0">
                  <a:pos x="70" y="30"/>
                </a:cxn>
                <a:cxn ang="0">
                  <a:pos x="67" y="34"/>
                </a:cxn>
                <a:cxn ang="0">
                  <a:pos x="57" y="39"/>
                </a:cxn>
                <a:cxn ang="0">
                  <a:pos x="46" y="40"/>
                </a:cxn>
                <a:cxn ang="0">
                  <a:pos x="35" y="40"/>
                </a:cxn>
                <a:cxn ang="0">
                  <a:pos x="30" y="60"/>
                </a:cxn>
                <a:cxn ang="0">
                  <a:pos x="28" y="62"/>
                </a:cxn>
                <a:cxn ang="0">
                  <a:pos x="28" y="68"/>
                </a:cxn>
                <a:cxn ang="0">
                  <a:pos x="31" y="71"/>
                </a:cxn>
                <a:cxn ang="0">
                  <a:pos x="37" y="71"/>
                </a:cxn>
                <a:cxn ang="0">
                  <a:pos x="36" y="73"/>
                </a:cxn>
                <a:cxn ang="0">
                  <a:pos x="0" y="73"/>
                </a:cxn>
                <a:cxn ang="0">
                  <a:pos x="1" y="71"/>
                </a:cxn>
                <a:cxn ang="0">
                  <a:pos x="5" y="71"/>
                </a:cxn>
                <a:cxn ang="0">
                  <a:pos x="6" y="70"/>
                </a:cxn>
                <a:cxn ang="0">
                  <a:pos x="7" y="70"/>
                </a:cxn>
                <a:cxn ang="0">
                  <a:pos x="10" y="67"/>
                </a:cxn>
                <a:cxn ang="0">
                  <a:pos x="10" y="66"/>
                </a:cxn>
                <a:cxn ang="0">
                  <a:pos x="11" y="63"/>
                </a:cxn>
                <a:cxn ang="0">
                  <a:pos x="12" y="60"/>
                </a:cxn>
                <a:cxn ang="0">
                  <a:pos x="26" y="14"/>
                </a:cxn>
                <a:cxn ang="0">
                  <a:pos x="27" y="11"/>
                </a:cxn>
                <a:cxn ang="0">
                  <a:pos x="27" y="8"/>
                </a:cxn>
                <a:cxn ang="0">
                  <a:pos x="26" y="5"/>
                </a:cxn>
                <a:cxn ang="0">
                  <a:pos x="23" y="3"/>
                </a:cxn>
                <a:cxn ang="0">
                  <a:pos x="20" y="3"/>
                </a:cxn>
                <a:cxn ang="0">
                  <a:pos x="20" y="0"/>
                </a:cxn>
              </a:cxnLst>
              <a:rect l="0" t="0" r="r" b="b"/>
              <a:pathLst>
                <a:path w="74" h="73">
                  <a:moveTo>
                    <a:pt x="45" y="5"/>
                  </a:moveTo>
                  <a:lnTo>
                    <a:pt x="36" y="36"/>
                  </a:lnTo>
                  <a:lnTo>
                    <a:pt x="46" y="36"/>
                  </a:lnTo>
                  <a:lnTo>
                    <a:pt x="48" y="34"/>
                  </a:lnTo>
                  <a:lnTo>
                    <a:pt x="51" y="33"/>
                  </a:lnTo>
                  <a:lnTo>
                    <a:pt x="56" y="25"/>
                  </a:lnTo>
                  <a:lnTo>
                    <a:pt x="58" y="15"/>
                  </a:lnTo>
                  <a:lnTo>
                    <a:pt x="56" y="8"/>
                  </a:lnTo>
                  <a:lnTo>
                    <a:pt x="51" y="5"/>
                  </a:lnTo>
                  <a:lnTo>
                    <a:pt x="45" y="5"/>
                  </a:lnTo>
                  <a:close/>
                  <a:moveTo>
                    <a:pt x="20" y="0"/>
                  </a:moveTo>
                  <a:lnTo>
                    <a:pt x="54" y="0"/>
                  </a:lnTo>
                  <a:lnTo>
                    <a:pt x="64" y="3"/>
                  </a:lnTo>
                  <a:lnTo>
                    <a:pt x="67" y="4"/>
                  </a:lnTo>
                  <a:lnTo>
                    <a:pt x="70" y="7"/>
                  </a:lnTo>
                  <a:lnTo>
                    <a:pt x="73" y="9"/>
                  </a:lnTo>
                  <a:lnTo>
                    <a:pt x="74" y="13"/>
                  </a:lnTo>
                  <a:lnTo>
                    <a:pt x="74" y="21"/>
                  </a:lnTo>
                  <a:lnTo>
                    <a:pt x="73" y="26"/>
                  </a:lnTo>
                  <a:lnTo>
                    <a:pt x="70" y="30"/>
                  </a:lnTo>
                  <a:lnTo>
                    <a:pt x="67" y="34"/>
                  </a:lnTo>
                  <a:lnTo>
                    <a:pt x="57" y="39"/>
                  </a:lnTo>
                  <a:lnTo>
                    <a:pt x="46" y="40"/>
                  </a:lnTo>
                  <a:lnTo>
                    <a:pt x="35" y="40"/>
                  </a:lnTo>
                  <a:lnTo>
                    <a:pt x="30" y="60"/>
                  </a:lnTo>
                  <a:lnTo>
                    <a:pt x="28" y="62"/>
                  </a:lnTo>
                  <a:lnTo>
                    <a:pt x="28" y="68"/>
                  </a:lnTo>
                  <a:lnTo>
                    <a:pt x="31" y="71"/>
                  </a:lnTo>
                  <a:lnTo>
                    <a:pt x="37" y="71"/>
                  </a:lnTo>
                  <a:lnTo>
                    <a:pt x="36" y="73"/>
                  </a:lnTo>
                  <a:lnTo>
                    <a:pt x="0" y="73"/>
                  </a:lnTo>
                  <a:lnTo>
                    <a:pt x="1" y="71"/>
                  </a:lnTo>
                  <a:lnTo>
                    <a:pt x="5" y="71"/>
                  </a:lnTo>
                  <a:lnTo>
                    <a:pt x="6" y="70"/>
                  </a:lnTo>
                  <a:lnTo>
                    <a:pt x="7" y="70"/>
                  </a:lnTo>
                  <a:lnTo>
                    <a:pt x="10" y="67"/>
                  </a:lnTo>
                  <a:lnTo>
                    <a:pt x="10" y="66"/>
                  </a:lnTo>
                  <a:lnTo>
                    <a:pt x="11" y="63"/>
                  </a:lnTo>
                  <a:lnTo>
                    <a:pt x="12" y="60"/>
                  </a:lnTo>
                  <a:lnTo>
                    <a:pt x="26" y="14"/>
                  </a:lnTo>
                  <a:lnTo>
                    <a:pt x="27" y="11"/>
                  </a:lnTo>
                  <a:lnTo>
                    <a:pt x="27" y="8"/>
                  </a:lnTo>
                  <a:lnTo>
                    <a:pt x="26" y="5"/>
                  </a:lnTo>
                  <a:lnTo>
                    <a:pt x="23" y="3"/>
                  </a:lnTo>
                  <a:lnTo>
                    <a:pt x="20" y="3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94" name="Freeform 294"/>
            <p:cNvSpPr>
              <a:spLocks/>
            </p:cNvSpPr>
            <p:nvPr/>
          </p:nvSpPr>
          <p:spPr bwMode="auto">
            <a:xfrm>
              <a:off x="2667000" y="4191000"/>
              <a:ext cx="107950" cy="115888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68" y="0"/>
                </a:cxn>
                <a:cxn ang="0">
                  <a:pos x="64" y="20"/>
                </a:cxn>
                <a:cxn ang="0">
                  <a:pos x="62" y="20"/>
                </a:cxn>
                <a:cxn ang="0">
                  <a:pos x="62" y="14"/>
                </a:cxn>
                <a:cxn ang="0">
                  <a:pos x="60" y="11"/>
                </a:cxn>
                <a:cxn ang="0">
                  <a:pos x="56" y="7"/>
                </a:cxn>
                <a:cxn ang="0">
                  <a:pos x="51" y="5"/>
                </a:cxn>
                <a:cxn ang="0">
                  <a:pos x="46" y="5"/>
                </a:cxn>
                <a:cxn ang="0">
                  <a:pos x="30" y="60"/>
                </a:cxn>
                <a:cxn ang="0">
                  <a:pos x="28" y="62"/>
                </a:cxn>
                <a:cxn ang="0">
                  <a:pos x="28" y="67"/>
                </a:cxn>
                <a:cxn ang="0">
                  <a:pos x="32" y="71"/>
                </a:cxn>
                <a:cxn ang="0">
                  <a:pos x="37" y="71"/>
                </a:cxn>
                <a:cxn ang="0">
                  <a:pos x="37" y="73"/>
                </a:cxn>
                <a:cxn ang="0">
                  <a:pos x="0" y="73"/>
                </a:cxn>
                <a:cxn ang="0">
                  <a:pos x="1" y="71"/>
                </a:cxn>
                <a:cxn ang="0">
                  <a:pos x="5" y="71"/>
                </a:cxn>
                <a:cxn ang="0">
                  <a:pos x="10" y="68"/>
                </a:cxn>
                <a:cxn ang="0">
                  <a:pos x="11" y="67"/>
                </a:cxn>
                <a:cxn ang="0">
                  <a:pos x="11" y="66"/>
                </a:cxn>
                <a:cxn ang="0">
                  <a:pos x="12" y="63"/>
                </a:cxn>
                <a:cxn ang="0">
                  <a:pos x="13" y="60"/>
                </a:cxn>
                <a:cxn ang="0">
                  <a:pos x="28" y="5"/>
                </a:cxn>
                <a:cxn ang="0">
                  <a:pos x="23" y="5"/>
                </a:cxn>
                <a:cxn ang="0">
                  <a:pos x="20" y="7"/>
                </a:cxn>
                <a:cxn ang="0">
                  <a:pos x="12" y="11"/>
                </a:cxn>
                <a:cxn ang="0">
                  <a:pos x="10" y="15"/>
                </a:cxn>
                <a:cxn ang="0">
                  <a:pos x="6" y="20"/>
                </a:cxn>
                <a:cxn ang="0">
                  <a:pos x="4" y="20"/>
                </a:cxn>
                <a:cxn ang="0">
                  <a:pos x="9" y="0"/>
                </a:cxn>
              </a:cxnLst>
              <a:rect l="0" t="0" r="r" b="b"/>
              <a:pathLst>
                <a:path w="68" h="73">
                  <a:moveTo>
                    <a:pt x="9" y="0"/>
                  </a:moveTo>
                  <a:lnTo>
                    <a:pt x="68" y="0"/>
                  </a:lnTo>
                  <a:lnTo>
                    <a:pt x="64" y="20"/>
                  </a:lnTo>
                  <a:lnTo>
                    <a:pt x="62" y="20"/>
                  </a:lnTo>
                  <a:lnTo>
                    <a:pt x="62" y="14"/>
                  </a:lnTo>
                  <a:lnTo>
                    <a:pt x="60" y="11"/>
                  </a:lnTo>
                  <a:lnTo>
                    <a:pt x="56" y="7"/>
                  </a:lnTo>
                  <a:lnTo>
                    <a:pt x="51" y="5"/>
                  </a:lnTo>
                  <a:lnTo>
                    <a:pt x="46" y="5"/>
                  </a:lnTo>
                  <a:lnTo>
                    <a:pt x="30" y="60"/>
                  </a:lnTo>
                  <a:lnTo>
                    <a:pt x="28" y="62"/>
                  </a:lnTo>
                  <a:lnTo>
                    <a:pt x="28" y="67"/>
                  </a:lnTo>
                  <a:lnTo>
                    <a:pt x="32" y="71"/>
                  </a:lnTo>
                  <a:lnTo>
                    <a:pt x="37" y="71"/>
                  </a:lnTo>
                  <a:lnTo>
                    <a:pt x="37" y="73"/>
                  </a:lnTo>
                  <a:lnTo>
                    <a:pt x="0" y="73"/>
                  </a:lnTo>
                  <a:lnTo>
                    <a:pt x="1" y="71"/>
                  </a:lnTo>
                  <a:lnTo>
                    <a:pt x="5" y="71"/>
                  </a:lnTo>
                  <a:lnTo>
                    <a:pt x="10" y="68"/>
                  </a:lnTo>
                  <a:lnTo>
                    <a:pt x="11" y="67"/>
                  </a:lnTo>
                  <a:lnTo>
                    <a:pt x="11" y="66"/>
                  </a:lnTo>
                  <a:lnTo>
                    <a:pt x="12" y="63"/>
                  </a:lnTo>
                  <a:lnTo>
                    <a:pt x="13" y="60"/>
                  </a:lnTo>
                  <a:lnTo>
                    <a:pt x="28" y="5"/>
                  </a:lnTo>
                  <a:lnTo>
                    <a:pt x="23" y="5"/>
                  </a:lnTo>
                  <a:lnTo>
                    <a:pt x="20" y="7"/>
                  </a:lnTo>
                  <a:lnTo>
                    <a:pt x="12" y="11"/>
                  </a:lnTo>
                  <a:lnTo>
                    <a:pt x="10" y="15"/>
                  </a:lnTo>
                  <a:lnTo>
                    <a:pt x="6" y="20"/>
                  </a:lnTo>
                  <a:lnTo>
                    <a:pt x="4" y="2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95" name="Freeform 295"/>
            <p:cNvSpPr>
              <a:spLocks noEditPoints="1"/>
            </p:cNvSpPr>
            <p:nvPr/>
          </p:nvSpPr>
          <p:spPr bwMode="auto">
            <a:xfrm>
              <a:off x="2768600" y="4189413"/>
              <a:ext cx="115888" cy="120650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0" y="6"/>
                </a:cxn>
                <a:cxn ang="0">
                  <a:pos x="37" y="8"/>
                </a:cxn>
                <a:cxn ang="0">
                  <a:pos x="36" y="10"/>
                </a:cxn>
                <a:cxn ang="0">
                  <a:pos x="29" y="17"/>
                </a:cxn>
                <a:cxn ang="0">
                  <a:pos x="27" y="22"/>
                </a:cxn>
                <a:cxn ang="0">
                  <a:pos x="22" y="32"/>
                </a:cxn>
                <a:cxn ang="0">
                  <a:pos x="21" y="40"/>
                </a:cxn>
                <a:cxn ang="0">
                  <a:pos x="19" y="47"/>
                </a:cxn>
                <a:cxn ang="0">
                  <a:pos x="19" y="53"/>
                </a:cxn>
                <a:cxn ang="0">
                  <a:pos x="17" y="58"/>
                </a:cxn>
                <a:cxn ang="0">
                  <a:pos x="20" y="68"/>
                </a:cxn>
                <a:cxn ang="0">
                  <a:pos x="25" y="71"/>
                </a:cxn>
                <a:cxn ang="0">
                  <a:pos x="31" y="71"/>
                </a:cxn>
                <a:cxn ang="0">
                  <a:pos x="39" y="68"/>
                </a:cxn>
                <a:cxn ang="0">
                  <a:pos x="46" y="58"/>
                </a:cxn>
                <a:cxn ang="0">
                  <a:pos x="51" y="45"/>
                </a:cxn>
                <a:cxn ang="0">
                  <a:pos x="55" y="31"/>
                </a:cxn>
                <a:cxn ang="0">
                  <a:pos x="56" y="19"/>
                </a:cxn>
                <a:cxn ang="0">
                  <a:pos x="56" y="15"/>
                </a:cxn>
                <a:cxn ang="0">
                  <a:pos x="55" y="11"/>
                </a:cxn>
                <a:cxn ang="0">
                  <a:pos x="55" y="9"/>
                </a:cxn>
                <a:cxn ang="0">
                  <a:pos x="52" y="6"/>
                </a:cxn>
                <a:cxn ang="0">
                  <a:pos x="50" y="5"/>
                </a:cxn>
                <a:cxn ang="0">
                  <a:pos x="43" y="5"/>
                </a:cxn>
                <a:cxn ang="0">
                  <a:pos x="48" y="0"/>
                </a:cxn>
                <a:cxn ang="0">
                  <a:pos x="53" y="1"/>
                </a:cxn>
                <a:cxn ang="0">
                  <a:pos x="61" y="4"/>
                </a:cxn>
                <a:cxn ang="0">
                  <a:pos x="64" y="6"/>
                </a:cxn>
                <a:cxn ang="0">
                  <a:pos x="67" y="9"/>
                </a:cxn>
                <a:cxn ang="0">
                  <a:pos x="69" y="14"/>
                </a:cxn>
                <a:cxn ang="0">
                  <a:pos x="72" y="17"/>
                </a:cxn>
                <a:cxn ang="0">
                  <a:pos x="73" y="21"/>
                </a:cxn>
                <a:cxn ang="0">
                  <a:pos x="73" y="25"/>
                </a:cxn>
                <a:cxn ang="0">
                  <a:pos x="71" y="38"/>
                </a:cxn>
                <a:cxn ang="0">
                  <a:pos x="64" y="52"/>
                </a:cxn>
                <a:cxn ang="0">
                  <a:pos x="60" y="58"/>
                </a:cxn>
                <a:cxn ang="0">
                  <a:pos x="56" y="63"/>
                </a:cxn>
                <a:cxn ang="0">
                  <a:pos x="51" y="68"/>
                </a:cxn>
                <a:cxn ang="0">
                  <a:pos x="45" y="71"/>
                </a:cxn>
                <a:cxn ang="0">
                  <a:pos x="41" y="73"/>
                </a:cxn>
                <a:cxn ang="0">
                  <a:pos x="31" y="76"/>
                </a:cxn>
                <a:cxn ang="0">
                  <a:pos x="20" y="76"/>
                </a:cxn>
                <a:cxn ang="0">
                  <a:pos x="15" y="74"/>
                </a:cxn>
                <a:cxn ang="0">
                  <a:pos x="8" y="69"/>
                </a:cxn>
                <a:cxn ang="0">
                  <a:pos x="3" y="62"/>
                </a:cxn>
                <a:cxn ang="0">
                  <a:pos x="1" y="58"/>
                </a:cxn>
                <a:cxn ang="0">
                  <a:pos x="1" y="55"/>
                </a:cxn>
                <a:cxn ang="0">
                  <a:pos x="0" y="51"/>
                </a:cxn>
                <a:cxn ang="0">
                  <a:pos x="3" y="38"/>
                </a:cxn>
                <a:cxn ang="0">
                  <a:pos x="8" y="27"/>
                </a:cxn>
                <a:cxn ang="0">
                  <a:pos x="15" y="16"/>
                </a:cxn>
                <a:cxn ang="0">
                  <a:pos x="26" y="8"/>
                </a:cxn>
                <a:cxn ang="0">
                  <a:pos x="37" y="3"/>
                </a:cxn>
                <a:cxn ang="0">
                  <a:pos x="48" y="0"/>
                </a:cxn>
              </a:cxnLst>
              <a:rect l="0" t="0" r="r" b="b"/>
              <a:pathLst>
                <a:path w="73" h="76">
                  <a:moveTo>
                    <a:pt x="43" y="5"/>
                  </a:moveTo>
                  <a:lnTo>
                    <a:pt x="40" y="6"/>
                  </a:lnTo>
                  <a:lnTo>
                    <a:pt x="37" y="8"/>
                  </a:lnTo>
                  <a:lnTo>
                    <a:pt x="36" y="10"/>
                  </a:lnTo>
                  <a:lnTo>
                    <a:pt x="29" y="17"/>
                  </a:lnTo>
                  <a:lnTo>
                    <a:pt x="27" y="22"/>
                  </a:lnTo>
                  <a:lnTo>
                    <a:pt x="22" y="32"/>
                  </a:lnTo>
                  <a:lnTo>
                    <a:pt x="21" y="40"/>
                  </a:lnTo>
                  <a:lnTo>
                    <a:pt x="19" y="47"/>
                  </a:lnTo>
                  <a:lnTo>
                    <a:pt x="19" y="53"/>
                  </a:lnTo>
                  <a:lnTo>
                    <a:pt x="17" y="58"/>
                  </a:lnTo>
                  <a:lnTo>
                    <a:pt x="20" y="68"/>
                  </a:lnTo>
                  <a:lnTo>
                    <a:pt x="25" y="71"/>
                  </a:lnTo>
                  <a:lnTo>
                    <a:pt x="31" y="71"/>
                  </a:lnTo>
                  <a:lnTo>
                    <a:pt x="39" y="68"/>
                  </a:lnTo>
                  <a:lnTo>
                    <a:pt x="46" y="58"/>
                  </a:lnTo>
                  <a:lnTo>
                    <a:pt x="51" y="45"/>
                  </a:lnTo>
                  <a:lnTo>
                    <a:pt x="55" y="31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5" y="11"/>
                  </a:lnTo>
                  <a:lnTo>
                    <a:pt x="55" y="9"/>
                  </a:lnTo>
                  <a:lnTo>
                    <a:pt x="52" y="6"/>
                  </a:lnTo>
                  <a:lnTo>
                    <a:pt x="50" y="5"/>
                  </a:lnTo>
                  <a:lnTo>
                    <a:pt x="43" y="5"/>
                  </a:lnTo>
                  <a:close/>
                  <a:moveTo>
                    <a:pt x="48" y="0"/>
                  </a:moveTo>
                  <a:lnTo>
                    <a:pt x="53" y="1"/>
                  </a:lnTo>
                  <a:lnTo>
                    <a:pt x="61" y="4"/>
                  </a:lnTo>
                  <a:lnTo>
                    <a:pt x="64" y="6"/>
                  </a:lnTo>
                  <a:lnTo>
                    <a:pt x="67" y="9"/>
                  </a:lnTo>
                  <a:lnTo>
                    <a:pt x="69" y="14"/>
                  </a:lnTo>
                  <a:lnTo>
                    <a:pt x="72" y="17"/>
                  </a:lnTo>
                  <a:lnTo>
                    <a:pt x="73" y="21"/>
                  </a:lnTo>
                  <a:lnTo>
                    <a:pt x="73" y="25"/>
                  </a:lnTo>
                  <a:lnTo>
                    <a:pt x="71" y="38"/>
                  </a:lnTo>
                  <a:lnTo>
                    <a:pt x="64" y="52"/>
                  </a:lnTo>
                  <a:lnTo>
                    <a:pt x="60" y="58"/>
                  </a:lnTo>
                  <a:lnTo>
                    <a:pt x="56" y="63"/>
                  </a:lnTo>
                  <a:lnTo>
                    <a:pt x="51" y="68"/>
                  </a:lnTo>
                  <a:lnTo>
                    <a:pt x="45" y="71"/>
                  </a:lnTo>
                  <a:lnTo>
                    <a:pt x="41" y="73"/>
                  </a:lnTo>
                  <a:lnTo>
                    <a:pt x="31" y="76"/>
                  </a:lnTo>
                  <a:lnTo>
                    <a:pt x="20" y="76"/>
                  </a:lnTo>
                  <a:lnTo>
                    <a:pt x="15" y="74"/>
                  </a:lnTo>
                  <a:lnTo>
                    <a:pt x="8" y="69"/>
                  </a:lnTo>
                  <a:lnTo>
                    <a:pt x="3" y="62"/>
                  </a:lnTo>
                  <a:lnTo>
                    <a:pt x="1" y="58"/>
                  </a:lnTo>
                  <a:lnTo>
                    <a:pt x="1" y="55"/>
                  </a:lnTo>
                  <a:lnTo>
                    <a:pt x="0" y="51"/>
                  </a:lnTo>
                  <a:lnTo>
                    <a:pt x="3" y="38"/>
                  </a:lnTo>
                  <a:lnTo>
                    <a:pt x="8" y="27"/>
                  </a:lnTo>
                  <a:lnTo>
                    <a:pt x="15" y="16"/>
                  </a:lnTo>
                  <a:lnTo>
                    <a:pt x="26" y="8"/>
                  </a:lnTo>
                  <a:lnTo>
                    <a:pt x="37" y="3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96" name="Freeform 296"/>
            <p:cNvSpPr>
              <a:spLocks/>
            </p:cNvSpPr>
            <p:nvPr/>
          </p:nvSpPr>
          <p:spPr bwMode="auto">
            <a:xfrm>
              <a:off x="2876550" y="4191000"/>
              <a:ext cx="149225" cy="115888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43" y="0"/>
                </a:cxn>
                <a:cxn ang="0">
                  <a:pos x="67" y="49"/>
                </a:cxn>
                <a:cxn ang="0">
                  <a:pos x="77" y="14"/>
                </a:cxn>
                <a:cxn ang="0">
                  <a:pos x="77" y="7"/>
                </a:cxn>
                <a:cxn ang="0">
                  <a:pos x="76" y="5"/>
                </a:cxn>
                <a:cxn ang="0">
                  <a:pos x="73" y="4"/>
                </a:cxn>
                <a:cxn ang="0">
                  <a:pos x="69" y="3"/>
                </a:cxn>
                <a:cxn ang="0">
                  <a:pos x="69" y="0"/>
                </a:cxn>
                <a:cxn ang="0">
                  <a:pos x="94" y="0"/>
                </a:cxn>
                <a:cxn ang="0">
                  <a:pos x="93" y="3"/>
                </a:cxn>
                <a:cxn ang="0">
                  <a:pos x="86" y="5"/>
                </a:cxn>
                <a:cxn ang="0">
                  <a:pos x="84" y="7"/>
                </a:cxn>
                <a:cxn ang="0">
                  <a:pos x="82" y="14"/>
                </a:cxn>
                <a:cxn ang="0">
                  <a:pos x="64" y="73"/>
                </a:cxn>
                <a:cxn ang="0">
                  <a:pos x="62" y="73"/>
                </a:cxn>
                <a:cxn ang="0">
                  <a:pos x="31" y="13"/>
                </a:cxn>
                <a:cxn ang="0">
                  <a:pos x="19" y="61"/>
                </a:cxn>
                <a:cxn ang="0">
                  <a:pos x="18" y="62"/>
                </a:cxn>
                <a:cxn ang="0">
                  <a:pos x="18" y="67"/>
                </a:cxn>
                <a:cxn ang="0">
                  <a:pos x="21" y="71"/>
                </a:cxn>
                <a:cxn ang="0">
                  <a:pos x="26" y="71"/>
                </a:cxn>
                <a:cxn ang="0">
                  <a:pos x="25" y="73"/>
                </a:cxn>
                <a:cxn ang="0">
                  <a:pos x="0" y="73"/>
                </a:cxn>
                <a:cxn ang="0">
                  <a:pos x="1" y="71"/>
                </a:cxn>
                <a:cxn ang="0">
                  <a:pos x="6" y="71"/>
                </a:cxn>
                <a:cxn ang="0">
                  <a:pos x="10" y="67"/>
                </a:cxn>
                <a:cxn ang="0">
                  <a:pos x="14" y="60"/>
                </a:cxn>
                <a:cxn ang="0">
                  <a:pos x="27" y="8"/>
                </a:cxn>
                <a:cxn ang="0">
                  <a:pos x="26" y="5"/>
                </a:cxn>
                <a:cxn ang="0">
                  <a:pos x="26" y="4"/>
                </a:cxn>
                <a:cxn ang="0">
                  <a:pos x="25" y="4"/>
                </a:cxn>
                <a:cxn ang="0">
                  <a:pos x="24" y="3"/>
                </a:cxn>
                <a:cxn ang="0">
                  <a:pos x="19" y="3"/>
                </a:cxn>
                <a:cxn ang="0">
                  <a:pos x="19" y="0"/>
                </a:cxn>
              </a:cxnLst>
              <a:rect l="0" t="0" r="r" b="b"/>
              <a:pathLst>
                <a:path w="94" h="73">
                  <a:moveTo>
                    <a:pt x="19" y="0"/>
                  </a:moveTo>
                  <a:lnTo>
                    <a:pt x="43" y="0"/>
                  </a:lnTo>
                  <a:lnTo>
                    <a:pt x="67" y="49"/>
                  </a:lnTo>
                  <a:lnTo>
                    <a:pt x="77" y="14"/>
                  </a:lnTo>
                  <a:lnTo>
                    <a:pt x="77" y="7"/>
                  </a:lnTo>
                  <a:lnTo>
                    <a:pt x="76" y="5"/>
                  </a:lnTo>
                  <a:lnTo>
                    <a:pt x="73" y="4"/>
                  </a:lnTo>
                  <a:lnTo>
                    <a:pt x="69" y="3"/>
                  </a:lnTo>
                  <a:lnTo>
                    <a:pt x="69" y="0"/>
                  </a:lnTo>
                  <a:lnTo>
                    <a:pt x="94" y="0"/>
                  </a:lnTo>
                  <a:lnTo>
                    <a:pt x="93" y="3"/>
                  </a:lnTo>
                  <a:lnTo>
                    <a:pt x="86" y="5"/>
                  </a:lnTo>
                  <a:lnTo>
                    <a:pt x="84" y="7"/>
                  </a:lnTo>
                  <a:lnTo>
                    <a:pt x="82" y="14"/>
                  </a:lnTo>
                  <a:lnTo>
                    <a:pt x="64" y="73"/>
                  </a:lnTo>
                  <a:lnTo>
                    <a:pt x="62" y="73"/>
                  </a:lnTo>
                  <a:lnTo>
                    <a:pt x="31" y="13"/>
                  </a:lnTo>
                  <a:lnTo>
                    <a:pt x="19" y="61"/>
                  </a:lnTo>
                  <a:lnTo>
                    <a:pt x="18" y="62"/>
                  </a:lnTo>
                  <a:lnTo>
                    <a:pt x="18" y="67"/>
                  </a:lnTo>
                  <a:lnTo>
                    <a:pt x="21" y="71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0" y="73"/>
                  </a:lnTo>
                  <a:lnTo>
                    <a:pt x="1" y="71"/>
                  </a:lnTo>
                  <a:lnTo>
                    <a:pt x="6" y="71"/>
                  </a:lnTo>
                  <a:lnTo>
                    <a:pt x="10" y="67"/>
                  </a:lnTo>
                  <a:lnTo>
                    <a:pt x="14" y="60"/>
                  </a:lnTo>
                  <a:lnTo>
                    <a:pt x="27" y="8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4" y="3"/>
                  </a:lnTo>
                  <a:lnTo>
                    <a:pt x="19" y="3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97" name="Freeform 297"/>
            <p:cNvSpPr>
              <a:spLocks/>
            </p:cNvSpPr>
            <p:nvPr/>
          </p:nvSpPr>
          <p:spPr bwMode="auto">
            <a:xfrm>
              <a:off x="3049588" y="4189413"/>
              <a:ext cx="104775" cy="120650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53" y="4"/>
                </a:cxn>
                <a:cxn ang="0">
                  <a:pos x="59" y="3"/>
                </a:cxn>
                <a:cxn ang="0">
                  <a:pos x="63" y="0"/>
                </a:cxn>
                <a:cxn ang="0">
                  <a:pos x="58" y="26"/>
                </a:cxn>
                <a:cxn ang="0">
                  <a:pos x="57" y="22"/>
                </a:cxn>
                <a:cxn ang="0">
                  <a:pos x="54" y="16"/>
                </a:cxn>
                <a:cxn ang="0">
                  <a:pos x="52" y="10"/>
                </a:cxn>
                <a:cxn ang="0">
                  <a:pos x="42" y="5"/>
                </a:cxn>
                <a:cxn ang="0">
                  <a:pos x="37" y="6"/>
                </a:cxn>
                <a:cxn ang="0">
                  <a:pos x="33" y="12"/>
                </a:cxn>
                <a:cxn ang="0">
                  <a:pos x="32" y="17"/>
                </a:cxn>
                <a:cxn ang="0">
                  <a:pos x="36" y="26"/>
                </a:cxn>
                <a:cxn ang="0">
                  <a:pos x="43" y="35"/>
                </a:cxn>
                <a:cxn ang="0">
                  <a:pos x="49" y="42"/>
                </a:cxn>
                <a:cxn ang="0">
                  <a:pos x="54" y="55"/>
                </a:cxn>
                <a:cxn ang="0">
                  <a:pos x="51" y="66"/>
                </a:cxn>
                <a:cxn ang="0">
                  <a:pos x="42" y="73"/>
                </a:cxn>
                <a:cxn ang="0">
                  <a:pos x="33" y="76"/>
                </a:cxn>
                <a:cxn ang="0">
                  <a:pos x="22" y="74"/>
                </a:cxn>
                <a:cxn ang="0">
                  <a:pos x="14" y="72"/>
                </a:cxn>
                <a:cxn ang="0">
                  <a:pos x="6" y="73"/>
                </a:cxn>
                <a:cxn ang="0">
                  <a:pos x="2" y="76"/>
                </a:cxn>
                <a:cxn ang="0">
                  <a:pos x="6" y="48"/>
                </a:cxn>
                <a:cxn ang="0">
                  <a:pos x="9" y="55"/>
                </a:cxn>
                <a:cxn ang="0">
                  <a:pos x="12" y="63"/>
                </a:cxn>
                <a:cxn ang="0">
                  <a:pos x="16" y="68"/>
                </a:cxn>
                <a:cxn ang="0">
                  <a:pos x="30" y="71"/>
                </a:cxn>
                <a:cxn ang="0">
                  <a:pos x="37" y="66"/>
                </a:cxn>
                <a:cxn ang="0">
                  <a:pos x="38" y="60"/>
                </a:cxn>
                <a:cxn ang="0">
                  <a:pos x="35" y="50"/>
                </a:cxn>
                <a:cxn ang="0">
                  <a:pos x="23" y="37"/>
                </a:cxn>
                <a:cxn ang="0">
                  <a:pos x="19" y="29"/>
                </a:cxn>
                <a:cxn ang="0">
                  <a:pos x="17" y="24"/>
                </a:cxn>
                <a:cxn ang="0">
                  <a:pos x="17" y="15"/>
                </a:cxn>
                <a:cxn ang="0">
                  <a:pos x="22" y="6"/>
                </a:cxn>
                <a:cxn ang="0">
                  <a:pos x="40" y="0"/>
                </a:cxn>
              </a:cxnLst>
              <a:rect l="0" t="0" r="r" b="b"/>
              <a:pathLst>
                <a:path w="66" h="76">
                  <a:moveTo>
                    <a:pt x="40" y="0"/>
                  </a:moveTo>
                  <a:lnTo>
                    <a:pt x="45" y="1"/>
                  </a:lnTo>
                  <a:lnTo>
                    <a:pt x="51" y="3"/>
                  </a:lnTo>
                  <a:lnTo>
                    <a:pt x="53" y="4"/>
                  </a:lnTo>
                  <a:lnTo>
                    <a:pt x="59" y="4"/>
                  </a:lnTo>
                  <a:lnTo>
                    <a:pt x="59" y="3"/>
                  </a:lnTo>
                  <a:lnTo>
                    <a:pt x="62" y="3"/>
                  </a:lnTo>
                  <a:lnTo>
                    <a:pt x="63" y="0"/>
                  </a:lnTo>
                  <a:lnTo>
                    <a:pt x="66" y="0"/>
                  </a:lnTo>
                  <a:lnTo>
                    <a:pt x="58" y="26"/>
                  </a:lnTo>
                  <a:lnTo>
                    <a:pt x="57" y="26"/>
                  </a:lnTo>
                  <a:lnTo>
                    <a:pt x="57" y="22"/>
                  </a:lnTo>
                  <a:lnTo>
                    <a:pt x="56" y="19"/>
                  </a:lnTo>
                  <a:lnTo>
                    <a:pt x="54" y="16"/>
                  </a:lnTo>
                  <a:lnTo>
                    <a:pt x="53" y="12"/>
                  </a:lnTo>
                  <a:lnTo>
                    <a:pt x="52" y="10"/>
                  </a:lnTo>
                  <a:lnTo>
                    <a:pt x="49" y="8"/>
                  </a:lnTo>
                  <a:lnTo>
                    <a:pt x="42" y="5"/>
                  </a:lnTo>
                  <a:lnTo>
                    <a:pt x="40" y="5"/>
                  </a:lnTo>
                  <a:lnTo>
                    <a:pt x="37" y="6"/>
                  </a:lnTo>
                  <a:lnTo>
                    <a:pt x="36" y="9"/>
                  </a:lnTo>
                  <a:lnTo>
                    <a:pt x="33" y="12"/>
                  </a:lnTo>
                  <a:lnTo>
                    <a:pt x="32" y="15"/>
                  </a:lnTo>
                  <a:lnTo>
                    <a:pt x="32" y="17"/>
                  </a:lnTo>
                  <a:lnTo>
                    <a:pt x="33" y="21"/>
                  </a:lnTo>
                  <a:lnTo>
                    <a:pt x="36" y="26"/>
                  </a:lnTo>
                  <a:lnTo>
                    <a:pt x="41" y="31"/>
                  </a:lnTo>
                  <a:lnTo>
                    <a:pt x="43" y="35"/>
                  </a:lnTo>
                  <a:lnTo>
                    <a:pt x="47" y="38"/>
                  </a:lnTo>
                  <a:lnTo>
                    <a:pt x="49" y="42"/>
                  </a:lnTo>
                  <a:lnTo>
                    <a:pt x="52" y="45"/>
                  </a:lnTo>
                  <a:lnTo>
                    <a:pt x="54" y="55"/>
                  </a:lnTo>
                  <a:lnTo>
                    <a:pt x="53" y="60"/>
                  </a:lnTo>
                  <a:lnTo>
                    <a:pt x="51" y="66"/>
                  </a:lnTo>
                  <a:lnTo>
                    <a:pt x="47" y="69"/>
                  </a:lnTo>
                  <a:lnTo>
                    <a:pt x="42" y="73"/>
                  </a:lnTo>
                  <a:lnTo>
                    <a:pt x="38" y="74"/>
                  </a:lnTo>
                  <a:lnTo>
                    <a:pt x="33" y="76"/>
                  </a:lnTo>
                  <a:lnTo>
                    <a:pt x="26" y="76"/>
                  </a:lnTo>
                  <a:lnTo>
                    <a:pt x="22" y="74"/>
                  </a:lnTo>
                  <a:lnTo>
                    <a:pt x="17" y="73"/>
                  </a:lnTo>
                  <a:lnTo>
                    <a:pt x="14" y="72"/>
                  </a:lnTo>
                  <a:lnTo>
                    <a:pt x="6" y="72"/>
                  </a:lnTo>
                  <a:lnTo>
                    <a:pt x="6" y="73"/>
                  </a:lnTo>
                  <a:lnTo>
                    <a:pt x="5" y="74"/>
                  </a:lnTo>
                  <a:lnTo>
                    <a:pt x="2" y="76"/>
                  </a:lnTo>
                  <a:lnTo>
                    <a:pt x="0" y="76"/>
                  </a:lnTo>
                  <a:lnTo>
                    <a:pt x="6" y="48"/>
                  </a:lnTo>
                  <a:lnTo>
                    <a:pt x="9" y="48"/>
                  </a:lnTo>
                  <a:lnTo>
                    <a:pt x="9" y="55"/>
                  </a:lnTo>
                  <a:lnTo>
                    <a:pt x="11" y="61"/>
                  </a:lnTo>
                  <a:lnTo>
                    <a:pt x="12" y="63"/>
                  </a:lnTo>
                  <a:lnTo>
                    <a:pt x="15" y="67"/>
                  </a:lnTo>
                  <a:lnTo>
                    <a:pt x="16" y="68"/>
                  </a:lnTo>
                  <a:lnTo>
                    <a:pt x="21" y="71"/>
                  </a:lnTo>
                  <a:lnTo>
                    <a:pt x="30" y="71"/>
                  </a:lnTo>
                  <a:lnTo>
                    <a:pt x="35" y="68"/>
                  </a:lnTo>
                  <a:lnTo>
                    <a:pt x="37" y="66"/>
                  </a:lnTo>
                  <a:lnTo>
                    <a:pt x="37" y="63"/>
                  </a:lnTo>
                  <a:lnTo>
                    <a:pt x="38" y="60"/>
                  </a:lnTo>
                  <a:lnTo>
                    <a:pt x="36" y="52"/>
                  </a:lnTo>
                  <a:lnTo>
                    <a:pt x="35" y="50"/>
                  </a:lnTo>
                  <a:lnTo>
                    <a:pt x="32" y="46"/>
                  </a:lnTo>
                  <a:lnTo>
                    <a:pt x="23" y="37"/>
                  </a:lnTo>
                  <a:lnTo>
                    <a:pt x="21" y="32"/>
                  </a:lnTo>
                  <a:lnTo>
                    <a:pt x="19" y="29"/>
                  </a:lnTo>
                  <a:lnTo>
                    <a:pt x="17" y="26"/>
                  </a:lnTo>
                  <a:lnTo>
                    <a:pt x="17" y="24"/>
                  </a:lnTo>
                  <a:lnTo>
                    <a:pt x="16" y="20"/>
                  </a:lnTo>
                  <a:lnTo>
                    <a:pt x="17" y="15"/>
                  </a:lnTo>
                  <a:lnTo>
                    <a:pt x="19" y="11"/>
                  </a:lnTo>
                  <a:lnTo>
                    <a:pt x="22" y="6"/>
                  </a:lnTo>
                  <a:lnTo>
                    <a:pt x="32" y="1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98" name="Freeform 298"/>
            <p:cNvSpPr>
              <a:spLocks/>
            </p:cNvSpPr>
            <p:nvPr/>
          </p:nvSpPr>
          <p:spPr bwMode="auto">
            <a:xfrm>
              <a:off x="3157538" y="4189413"/>
              <a:ext cx="114300" cy="1206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53" y="1"/>
                </a:cxn>
                <a:cxn ang="0">
                  <a:pos x="59" y="3"/>
                </a:cxn>
                <a:cxn ang="0">
                  <a:pos x="62" y="3"/>
                </a:cxn>
                <a:cxn ang="0">
                  <a:pos x="63" y="4"/>
                </a:cxn>
                <a:cxn ang="0">
                  <a:pos x="66" y="4"/>
                </a:cxn>
                <a:cxn ang="0">
                  <a:pos x="68" y="3"/>
                </a:cxn>
                <a:cxn ang="0">
                  <a:pos x="69" y="0"/>
                </a:cxn>
                <a:cxn ang="0">
                  <a:pos x="72" y="0"/>
                </a:cxn>
                <a:cxn ang="0">
                  <a:pos x="67" y="25"/>
                </a:cxn>
                <a:cxn ang="0">
                  <a:pos x="64" y="25"/>
                </a:cxn>
                <a:cxn ang="0">
                  <a:pos x="64" y="20"/>
                </a:cxn>
                <a:cxn ang="0">
                  <a:pos x="62" y="12"/>
                </a:cxn>
                <a:cxn ang="0">
                  <a:pos x="59" y="10"/>
                </a:cxn>
                <a:cxn ang="0">
                  <a:pos x="52" y="5"/>
                </a:cxn>
                <a:cxn ang="0">
                  <a:pos x="48" y="5"/>
                </a:cxn>
                <a:cxn ang="0">
                  <a:pos x="43" y="6"/>
                </a:cxn>
                <a:cxn ang="0">
                  <a:pos x="38" y="9"/>
                </a:cxn>
                <a:cxn ang="0">
                  <a:pos x="33" y="12"/>
                </a:cxn>
                <a:cxn ang="0">
                  <a:pos x="30" y="15"/>
                </a:cxn>
                <a:cxn ang="0">
                  <a:pos x="26" y="20"/>
                </a:cxn>
                <a:cxn ang="0">
                  <a:pos x="21" y="30"/>
                </a:cxn>
                <a:cxn ang="0">
                  <a:pos x="17" y="41"/>
                </a:cxn>
                <a:cxn ang="0">
                  <a:pos x="16" y="52"/>
                </a:cxn>
                <a:cxn ang="0">
                  <a:pos x="19" y="62"/>
                </a:cxn>
                <a:cxn ang="0">
                  <a:pos x="21" y="66"/>
                </a:cxn>
                <a:cxn ang="0">
                  <a:pos x="25" y="68"/>
                </a:cxn>
                <a:cxn ang="0">
                  <a:pos x="30" y="69"/>
                </a:cxn>
                <a:cxn ang="0">
                  <a:pos x="41" y="69"/>
                </a:cxn>
                <a:cxn ang="0">
                  <a:pos x="47" y="68"/>
                </a:cxn>
                <a:cxn ang="0">
                  <a:pos x="51" y="66"/>
                </a:cxn>
                <a:cxn ang="0">
                  <a:pos x="58" y="58"/>
                </a:cxn>
                <a:cxn ang="0">
                  <a:pos x="61" y="58"/>
                </a:cxn>
                <a:cxn ang="0">
                  <a:pos x="56" y="64"/>
                </a:cxn>
                <a:cxn ang="0">
                  <a:pos x="52" y="68"/>
                </a:cxn>
                <a:cxn ang="0">
                  <a:pos x="47" y="72"/>
                </a:cxn>
                <a:cxn ang="0">
                  <a:pos x="42" y="74"/>
                </a:cxn>
                <a:cxn ang="0">
                  <a:pos x="37" y="76"/>
                </a:cxn>
                <a:cxn ang="0">
                  <a:pos x="30" y="76"/>
                </a:cxn>
                <a:cxn ang="0">
                  <a:pos x="17" y="73"/>
                </a:cxn>
                <a:cxn ang="0">
                  <a:pos x="7" y="68"/>
                </a:cxn>
                <a:cxn ang="0">
                  <a:pos x="1" y="58"/>
                </a:cxn>
                <a:cxn ang="0">
                  <a:pos x="0" y="47"/>
                </a:cxn>
                <a:cxn ang="0">
                  <a:pos x="1" y="35"/>
                </a:cxn>
                <a:cxn ang="0">
                  <a:pos x="6" y="25"/>
                </a:cxn>
                <a:cxn ang="0">
                  <a:pos x="11" y="19"/>
                </a:cxn>
                <a:cxn ang="0">
                  <a:pos x="17" y="12"/>
                </a:cxn>
                <a:cxn ang="0">
                  <a:pos x="25" y="8"/>
                </a:cxn>
                <a:cxn ang="0">
                  <a:pos x="36" y="3"/>
                </a:cxn>
                <a:cxn ang="0">
                  <a:pos x="48" y="0"/>
                </a:cxn>
              </a:cxnLst>
              <a:rect l="0" t="0" r="r" b="b"/>
              <a:pathLst>
                <a:path w="72" h="76">
                  <a:moveTo>
                    <a:pt x="48" y="0"/>
                  </a:moveTo>
                  <a:lnTo>
                    <a:pt x="53" y="1"/>
                  </a:lnTo>
                  <a:lnTo>
                    <a:pt x="59" y="3"/>
                  </a:lnTo>
                  <a:lnTo>
                    <a:pt x="62" y="3"/>
                  </a:lnTo>
                  <a:lnTo>
                    <a:pt x="63" y="4"/>
                  </a:lnTo>
                  <a:lnTo>
                    <a:pt x="66" y="4"/>
                  </a:lnTo>
                  <a:lnTo>
                    <a:pt x="68" y="3"/>
                  </a:lnTo>
                  <a:lnTo>
                    <a:pt x="69" y="0"/>
                  </a:lnTo>
                  <a:lnTo>
                    <a:pt x="72" y="0"/>
                  </a:lnTo>
                  <a:lnTo>
                    <a:pt x="67" y="25"/>
                  </a:lnTo>
                  <a:lnTo>
                    <a:pt x="64" y="25"/>
                  </a:lnTo>
                  <a:lnTo>
                    <a:pt x="64" y="20"/>
                  </a:lnTo>
                  <a:lnTo>
                    <a:pt x="62" y="12"/>
                  </a:lnTo>
                  <a:lnTo>
                    <a:pt x="59" y="10"/>
                  </a:lnTo>
                  <a:lnTo>
                    <a:pt x="52" y="5"/>
                  </a:lnTo>
                  <a:lnTo>
                    <a:pt x="48" y="5"/>
                  </a:lnTo>
                  <a:lnTo>
                    <a:pt x="43" y="6"/>
                  </a:lnTo>
                  <a:lnTo>
                    <a:pt x="38" y="9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6" y="20"/>
                  </a:lnTo>
                  <a:lnTo>
                    <a:pt x="21" y="30"/>
                  </a:lnTo>
                  <a:lnTo>
                    <a:pt x="17" y="41"/>
                  </a:lnTo>
                  <a:lnTo>
                    <a:pt x="16" y="52"/>
                  </a:lnTo>
                  <a:lnTo>
                    <a:pt x="19" y="62"/>
                  </a:lnTo>
                  <a:lnTo>
                    <a:pt x="21" y="66"/>
                  </a:lnTo>
                  <a:lnTo>
                    <a:pt x="25" y="68"/>
                  </a:lnTo>
                  <a:lnTo>
                    <a:pt x="30" y="69"/>
                  </a:lnTo>
                  <a:lnTo>
                    <a:pt x="41" y="69"/>
                  </a:lnTo>
                  <a:lnTo>
                    <a:pt x="47" y="68"/>
                  </a:lnTo>
                  <a:lnTo>
                    <a:pt x="51" y="66"/>
                  </a:lnTo>
                  <a:lnTo>
                    <a:pt x="58" y="58"/>
                  </a:lnTo>
                  <a:lnTo>
                    <a:pt x="61" y="58"/>
                  </a:lnTo>
                  <a:lnTo>
                    <a:pt x="56" y="64"/>
                  </a:lnTo>
                  <a:lnTo>
                    <a:pt x="52" y="68"/>
                  </a:lnTo>
                  <a:lnTo>
                    <a:pt x="47" y="72"/>
                  </a:lnTo>
                  <a:lnTo>
                    <a:pt x="42" y="74"/>
                  </a:lnTo>
                  <a:lnTo>
                    <a:pt x="37" y="76"/>
                  </a:lnTo>
                  <a:lnTo>
                    <a:pt x="30" y="76"/>
                  </a:lnTo>
                  <a:lnTo>
                    <a:pt x="17" y="73"/>
                  </a:lnTo>
                  <a:lnTo>
                    <a:pt x="7" y="68"/>
                  </a:lnTo>
                  <a:lnTo>
                    <a:pt x="1" y="58"/>
                  </a:lnTo>
                  <a:lnTo>
                    <a:pt x="0" y="47"/>
                  </a:lnTo>
                  <a:lnTo>
                    <a:pt x="1" y="35"/>
                  </a:lnTo>
                  <a:lnTo>
                    <a:pt x="6" y="25"/>
                  </a:lnTo>
                  <a:lnTo>
                    <a:pt x="11" y="19"/>
                  </a:lnTo>
                  <a:lnTo>
                    <a:pt x="17" y="12"/>
                  </a:lnTo>
                  <a:lnTo>
                    <a:pt x="25" y="8"/>
                  </a:lnTo>
                  <a:lnTo>
                    <a:pt x="36" y="3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99" name="Freeform 299"/>
            <p:cNvSpPr>
              <a:spLocks noEditPoints="1"/>
            </p:cNvSpPr>
            <p:nvPr/>
          </p:nvSpPr>
          <p:spPr bwMode="auto">
            <a:xfrm>
              <a:off x="3248025" y="4189413"/>
              <a:ext cx="117475" cy="117475"/>
            </a:xfrm>
            <a:custGeom>
              <a:avLst/>
              <a:gdLst/>
              <a:ahLst/>
              <a:cxnLst>
                <a:cxn ang="0">
                  <a:pos x="52" y="24"/>
                </a:cxn>
                <a:cxn ang="0">
                  <a:pos x="33" y="47"/>
                </a:cxn>
                <a:cxn ang="0">
                  <a:pos x="52" y="47"/>
                </a:cxn>
                <a:cxn ang="0">
                  <a:pos x="52" y="24"/>
                </a:cxn>
                <a:cxn ang="0">
                  <a:pos x="65" y="0"/>
                </a:cxn>
                <a:cxn ang="0">
                  <a:pos x="68" y="0"/>
                </a:cxn>
                <a:cxn ang="0">
                  <a:pos x="68" y="68"/>
                </a:cxn>
                <a:cxn ang="0">
                  <a:pos x="72" y="72"/>
                </a:cxn>
                <a:cxn ang="0">
                  <a:pos x="74" y="72"/>
                </a:cxn>
                <a:cxn ang="0">
                  <a:pos x="74" y="74"/>
                </a:cxn>
                <a:cxn ang="0">
                  <a:pos x="42" y="74"/>
                </a:cxn>
                <a:cxn ang="0">
                  <a:pos x="43" y="72"/>
                </a:cxn>
                <a:cxn ang="0">
                  <a:pos x="47" y="72"/>
                </a:cxn>
                <a:cxn ang="0">
                  <a:pos x="48" y="71"/>
                </a:cxn>
                <a:cxn ang="0">
                  <a:pos x="49" y="71"/>
                </a:cxn>
                <a:cxn ang="0">
                  <a:pos x="52" y="68"/>
                </a:cxn>
                <a:cxn ang="0">
                  <a:pos x="52" y="52"/>
                </a:cxn>
                <a:cxn ang="0">
                  <a:pos x="28" y="52"/>
                </a:cxn>
                <a:cxn ang="0">
                  <a:pos x="25" y="56"/>
                </a:cxn>
                <a:cxn ang="0">
                  <a:pos x="20" y="63"/>
                </a:cxn>
                <a:cxn ang="0">
                  <a:pos x="18" y="64"/>
                </a:cxn>
                <a:cxn ang="0">
                  <a:pos x="17" y="67"/>
                </a:cxn>
                <a:cxn ang="0">
                  <a:pos x="17" y="71"/>
                </a:cxn>
                <a:cxn ang="0">
                  <a:pos x="18" y="71"/>
                </a:cxn>
                <a:cxn ang="0">
                  <a:pos x="20" y="72"/>
                </a:cxn>
                <a:cxn ang="0">
                  <a:pos x="23" y="72"/>
                </a:cxn>
                <a:cxn ang="0">
                  <a:pos x="23" y="74"/>
                </a:cxn>
                <a:cxn ang="0">
                  <a:pos x="0" y="74"/>
                </a:cxn>
                <a:cxn ang="0">
                  <a:pos x="1" y="72"/>
                </a:cxn>
                <a:cxn ang="0">
                  <a:pos x="4" y="72"/>
                </a:cxn>
                <a:cxn ang="0">
                  <a:pos x="6" y="69"/>
                </a:cxn>
                <a:cxn ang="0">
                  <a:pos x="9" y="68"/>
                </a:cxn>
                <a:cxn ang="0">
                  <a:pos x="12" y="66"/>
                </a:cxn>
                <a:cxn ang="0">
                  <a:pos x="15" y="62"/>
                </a:cxn>
                <a:cxn ang="0">
                  <a:pos x="65" y="0"/>
                </a:cxn>
              </a:cxnLst>
              <a:rect l="0" t="0" r="r" b="b"/>
              <a:pathLst>
                <a:path w="74" h="74">
                  <a:moveTo>
                    <a:pt x="52" y="24"/>
                  </a:moveTo>
                  <a:lnTo>
                    <a:pt x="33" y="47"/>
                  </a:lnTo>
                  <a:lnTo>
                    <a:pt x="52" y="47"/>
                  </a:lnTo>
                  <a:lnTo>
                    <a:pt x="52" y="24"/>
                  </a:lnTo>
                  <a:close/>
                  <a:moveTo>
                    <a:pt x="65" y="0"/>
                  </a:moveTo>
                  <a:lnTo>
                    <a:pt x="68" y="0"/>
                  </a:lnTo>
                  <a:lnTo>
                    <a:pt x="68" y="68"/>
                  </a:lnTo>
                  <a:lnTo>
                    <a:pt x="72" y="72"/>
                  </a:lnTo>
                  <a:lnTo>
                    <a:pt x="74" y="72"/>
                  </a:lnTo>
                  <a:lnTo>
                    <a:pt x="74" y="74"/>
                  </a:lnTo>
                  <a:lnTo>
                    <a:pt x="42" y="74"/>
                  </a:lnTo>
                  <a:lnTo>
                    <a:pt x="43" y="72"/>
                  </a:lnTo>
                  <a:lnTo>
                    <a:pt x="47" y="72"/>
                  </a:lnTo>
                  <a:lnTo>
                    <a:pt x="48" y="71"/>
                  </a:lnTo>
                  <a:lnTo>
                    <a:pt x="49" y="71"/>
                  </a:lnTo>
                  <a:lnTo>
                    <a:pt x="52" y="68"/>
                  </a:lnTo>
                  <a:lnTo>
                    <a:pt x="52" y="52"/>
                  </a:lnTo>
                  <a:lnTo>
                    <a:pt x="28" y="52"/>
                  </a:lnTo>
                  <a:lnTo>
                    <a:pt x="25" y="56"/>
                  </a:lnTo>
                  <a:lnTo>
                    <a:pt x="20" y="63"/>
                  </a:lnTo>
                  <a:lnTo>
                    <a:pt x="18" y="64"/>
                  </a:lnTo>
                  <a:lnTo>
                    <a:pt x="17" y="67"/>
                  </a:lnTo>
                  <a:lnTo>
                    <a:pt x="17" y="71"/>
                  </a:lnTo>
                  <a:lnTo>
                    <a:pt x="18" y="71"/>
                  </a:lnTo>
                  <a:lnTo>
                    <a:pt x="20" y="72"/>
                  </a:lnTo>
                  <a:lnTo>
                    <a:pt x="23" y="72"/>
                  </a:lnTo>
                  <a:lnTo>
                    <a:pt x="23" y="74"/>
                  </a:lnTo>
                  <a:lnTo>
                    <a:pt x="0" y="74"/>
                  </a:lnTo>
                  <a:lnTo>
                    <a:pt x="1" y="72"/>
                  </a:lnTo>
                  <a:lnTo>
                    <a:pt x="4" y="72"/>
                  </a:lnTo>
                  <a:lnTo>
                    <a:pt x="6" y="69"/>
                  </a:lnTo>
                  <a:lnTo>
                    <a:pt x="9" y="68"/>
                  </a:lnTo>
                  <a:lnTo>
                    <a:pt x="12" y="66"/>
                  </a:lnTo>
                  <a:lnTo>
                    <a:pt x="15" y="62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100" name="Freeform 300"/>
            <p:cNvSpPr>
              <a:spLocks/>
            </p:cNvSpPr>
            <p:nvPr/>
          </p:nvSpPr>
          <p:spPr bwMode="auto">
            <a:xfrm>
              <a:off x="3390900" y="4191000"/>
              <a:ext cx="107950" cy="11588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68" y="0"/>
                </a:cxn>
                <a:cxn ang="0">
                  <a:pos x="63" y="20"/>
                </a:cxn>
                <a:cxn ang="0">
                  <a:pos x="61" y="20"/>
                </a:cxn>
                <a:cxn ang="0">
                  <a:pos x="61" y="14"/>
                </a:cxn>
                <a:cxn ang="0">
                  <a:pos x="59" y="11"/>
                </a:cxn>
                <a:cxn ang="0">
                  <a:pos x="56" y="8"/>
                </a:cxn>
                <a:cxn ang="0">
                  <a:pos x="52" y="7"/>
                </a:cxn>
                <a:cxn ang="0">
                  <a:pos x="50" y="5"/>
                </a:cxn>
                <a:cxn ang="0">
                  <a:pos x="45" y="5"/>
                </a:cxn>
                <a:cxn ang="0">
                  <a:pos x="30" y="60"/>
                </a:cxn>
                <a:cxn ang="0">
                  <a:pos x="29" y="62"/>
                </a:cxn>
                <a:cxn ang="0">
                  <a:pos x="29" y="68"/>
                </a:cxn>
                <a:cxn ang="0">
                  <a:pos x="30" y="68"/>
                </a:cxn>
                <a:cxn ang="0">
                  <a:pos x="30" y="70"/>
                </a:cxn>
                <a:cxn ang="0">
                  <a:pos x="32" y="71"/>
                </a:cxn>
                <a:cxn ang="0">
                  <a:pos x="37" y="71"/>
                </a:cxn>
                <a:cxn ang="0">
                  <a:pos x="36" y="73"/>
                </a:cxn>
                <a:cxn ang="0">
                  <a:pos x="0" y="73"/>
                </a:cxn>
                <a:cxn ang="0">
                  <a:pos x="1" y="71"/>
                </a:cxn>
                <a:cxn ang="0">
                  <a:pos x="4" y="71"/>
                </a:cxn>
                <a:cxn ang="0">
                  <a:pos x="9" y="68"/>
                </a:cxn>
                <a:cxn ang="0">
                  <a:pos x="11" y="66"/>
                </a:cxn>
                <a:cxn ang="0">
                  <a:pos x="13" y="63"/>
                </a:cxn>
                <a:cxn ang="0">
                  <a:pos x="14" y="60"/>
                </a:cxn>
                <a:cxn ang="0">
                  <a:pos x="29" y="5"/>
                </a:cxn>
                <a:cxn ang="0">
                  <a:pos x="24" y="5"/>
                </a:cxn>
                <a:cxn ang="0">
                  <a:pos x="20" y="7"/>
                </a:cxn>
                <a:cxn ang="0">
                  <a:pos x="13" y="11"/>
                </a:cxn>
                <a:cxn ang="0">
                  <a:pos x="9" y="15"/>
                </a:cxn>
                <a:cxn ang="0">
                  <a:pos x="5" y="20"/>
                </a:cxn>
                <a:cxn ang="0">
                  <a:pos x="3" y="20"/>
                </a:cxn>
                <a:cxn ang="0">
                  <a:pos x="8" y="0"/>
                </a:cxn>
              </a:cxnLst>
              <a:rect l="0" t="0" r="r" b="b"/>
              <a:pathLst>
                <a:path w="68" h="73">
                  <a:moveTo>
                    <a:pt x="8" y="0"/>
                  </a:moveTo>
                  <a:lnTo>
                    <a:pt x="68" y="0"/>
                  </a:lnTo>
                  <a:lnTo>
                    <a:pt x="63" y="20"/>
                  </a:lnTo>
                  <a:lnTo>
                    <a:pt x="61" y="20"/>
                  </a:lnTo>
                  <a:lnTo>
                    <a:pt x="61" y="14"/>
                  </a:lnTo>
                  <a:lnTo>
                    <a:pt x="59" y="11"/>
                  </a:lnTo>
                  <a:lnTo>
                    <a:pt x="56" y="8"/>
                  </a:lnTo>
                  <a:lnTo>
                    <a:pt x="52" y="7"/>
                  </a:lnTo>
                  <a:lnTo>
                    <a:pt x="50" y="5"/>
                  </a:lnTo>
                  <a:lnTo>
                    <a:pt x="45" y="5"/>
                  </a:lnTo>
                  <a:lnTo>
                    <a:pt x="30" y="60"/>
                  </a:lnTo>
                  <a:lnTo>
                    <a:pt x="29" y="62"/>
                  </a:lnTo>
                  <a:lnTo>
                    <a:pt x="29" y="68"/>
                  </a:lnTo>
                  <a:lnTo>
                    <a:pt x="30" y="68"/>
                  </a:lnTo>
                  <a:lnTo>
                    <a:pt x="30" y="70"/>
                  </a:lnTo>
                  <a:lnTo>
                    <a:pt x="32" y="71"/>
                  </a:lnTo>
                  <a:lnTo>
                    <a:pt x="37" y="71"/>
                  </a:lnTo>
                  <a:lnTo>
                    <a:pt x="36" y="73"/>
                  </a:lnTo>
                  <a:lnTo>
                    <a:pt x="0" y="73"/>
                  </a:lnTo>
                  <a:lnTo>
                    <a:pt x="1" y="71"/>
                  </a:lnTo>
                  <a:lnTo>
                    <a:pt x="4" y="71"/>
                  </a:lnTo>
                  <a:lnTo>
                    <a:pt x="9" y="68"/>
                  </a:lnTo>
                  <a:lnTo>
                    <a:pt x="11" y="66"/>
                  </a:lnTo>
                  <a:lnTo>
                    <a:pt x="13" y="63"/>
                  </a:lnTo>
                  <a:lnTo>
                    <a:pt x="14" y="60"/>
                  </a:lnTo>
                  <a:lnTo>
                    <a:pt x="29" y="5"/>
                  </a:lnTo>
                  <a:lnTo>
                    <a:pt x="24" y="5"/>
                  </a:lnTo>
                  <a:lnTo>
                    <a:pt x="20" y="7"/>
                  </a:lnTo>
                  <a:lnTo>
                    <a:pt x="13" y="11"/>
                  </a:lnTo>
                  <a:lnTo>
                    <a:pt x="9" y="15"/>
                  </a:lnTo>
                  <a:lnTo>
                    <a:pt x="5" y="20"/>
                  </a:lnTo>
                  <a:lnTo>
                    <a:pt x="3" y="2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101" name="Freeform 301"/>
            <p:cNvSpPr>
              <a:spLocks/>
            </p:cNvSpPr>
            <p:nvPr/>
          </p:nvSpPr>
          <p:spPr bwMode="auto">
            <a:xfrm>
              <a:off x="3497263" y="4191000"/>
              <a:ext cx="107950" cy="11588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68" y="0"/>
                </a:cxn>
                <a:cxn ang="0">
                  <a:pos x="63" y="20"/>
                </a:cxn>
                <a:cxn ang="0">
                  <a:pos x="61" y="20"/>
                </a:cxn>
                <a:cxn ang="0">
                  <a:pos x="61" y="14"/>
                </a:cxn>
                <a:cxn ang="0">
                  <a:pos x="58" y="9"/>
                </a:cxn>
                <a:cxn ang="0">
                  <a:pos x="54" y="7"/>
                </a:cxn>
                <a:cxn ang="0">
                  <a:pos x="51" y="5"/>
                </a:cxn>
                <a:cxn ang="0">
                  <a:pos x="44" y="5"/>
                </a:cxn>
                <a:cxn ang="0">
                  <a:pos x="30" y="60"/>
                </a:cxn>
                <a:cxn ang="0">
                  <a:pos x="28" y="62"/>
                </a:cxn>
                <a:cxn ang="0">
                  <a:pos x="28" y="68"/>
                </a:cxn>
                <a:cxn ang="0">
                  <a:pos x="30" y="68"/>
                </a:cxn>
                <a:cxn ang="0">
                  <a:pos x="32" y="71"/>
                </a:cxn>
                <a:cxn ang="0">
                  <a:pos x="37" y="71"/>
                </a:cxn>
                <a:cxn ang="0">
                  <a:pos x="36" y="73"/>
                </a:cxn>
                <a:cxn ang="0">
                  <a:pos x="0" y="73"/>
                </a:cxn>
                <a:cxn ang="0">
                  <a:pos x="1" y="71"/>
                </a:cxn>
                <a:cxn ang="0">
                  <a:pos x="4" y="71"/>
                </a:cxn>
                <a:cxn ang="0">
                  <a:pos x="9" y="68"/>
                </a:cxn>
                <a:cxn ang="0">
                  <a:pos x="10" y="67"/>
                </a:cxn>
                <a:cxn ang="0">
                  <a:pos x="12" y="63"/>
                </a:cxn>
                <a:cxn ang="0">
                  <a:pos x="14" y="60"/>
                </a:cxn>
                <a:cxn ang="0">
                  <a:pos x="28" y="5"/>
                </a:cxn>
                <a:cxn ang="0">
                  <a:pos x="23" y="5"/>
                </a:cxn>
                <a:cxn ang="0">
                  <a:pos x="20" y="7"/>
                </a:cxn>
                <a:cxn ang="0">
                  <a:pos x="12" y="11"/>
                </a:cxn>
                <a:cxn ang="0">
                  <a:pos x="9" y="15"/>
                </a:cxn>
                <a:cxn ang="0">
                  <a:pos x="5" y="20"/>
                </a:cxn>
                <a:cxn ang="0">
                  <a:pos x="4" y="20"/>
                </a:cxn>
                <a:cxn ang="0">
                  <a:pos x="7" y="0"/>
                </a:cxn>
              </a:cxnLst>
              <a:rect l="0" t="0" r="r" b="b"/>
              <a:pathLst>
                <a:path w="68" h="73">
                  <a:moveTo>
                    <a:pt x="7" y="0"/>
                  </a:moveTo>
                  <a:lnTo>
                    <a:pt x="68" y="0"/>
                  </a:lnTo>
                  <a:lnTo>
                    <a:pt x="63" y="20"/>
                  </a:lnTo>
                  <a:lnTo>
                    <a:pt x="61" y="20"/>
                  </a:lnTo>
                  <a:lnTo>
                    <a:pt x="61" y="14"/>
                  </a:lnTo>
                  <a:lnTo>
                    <a:pt x="58" y="9"/>
                  </a:lnTo>
                  <a:lnTo>
                    <a:pt x="54" y="7"/>
                  </a:lnTo>
                  <a:lnTo>
                    <a:pt x="51" y="5"/>
                  </a:lnTo>
                  <a:lnTo>
                    <a:pt x="44" y="5"/>
                  </a:lnTo>
                  <a:lnTo>
                    <a:pt x="30" y="60"/>
                  </a:lnTo>
                  <a:lnTo>
                    <a:pt x="28" y="62"/>
                  </a:lnTo>
                  <a:lnTo>
                    <a:pt x="28" y="68"/>
                  </a:lnTo>
                  <a:lnTo>
                    <a:pt x="30" y="68"/>
                  </a:lnTo>
                  <a:lnTo>
                    <a:pt x="32" y="71"/>
                  </a:lnTo>
                  <a:lnTo>
                    <a:pt x="37" y="71"/>
                  </a:lnTo>
                  <a:lnTo>
                    <a:pt x="36" y="73"/>
                  </a:lnTo>
                  <a:lnTo>
                    <a:pt x="0" y="73"/>
                  </a:lnTo>
                  <a:lnTo>
                    <a:pt x="1" y="71"/>
                  </a:lnTo>
                  <a:lnTo>
                    <a:pt x="4" y="71"/>
                  </a:lnTo>
                  <a:lnTo>
                    <a:pt x="9" y="68"/>
                  </a:lnTo>
                  <a:lnTo>
                    <a:pt x="10" y="67"/>
                  </a:lnTo>
                  <a:lnTo>
                    <a:pt x="12" y="63"/>
                  </a:lnTo>
                  <a:lnTo>
                    <a:pt x="14" y="60"/>
                  </a:lnTo>
                  <a:lnTo>
                    <a:pt x="28" y="5"/>
                  </a:lnTo>
                  <a:lnTo>
                    <a:pt x="23" y="5"/>
                  </a:lnTo>
                  <a:lnTo>
                    <a:pt x="20" y="7"/>
                  </a:lnTo>
                  <a:lnTo>
                    <a:pt x="12" y="11"/>
                  </a:lnTo>
                  <a:lnTo>
                    <a:pt x="9" y="15"/>
                  </a:lnTo>
                  <a:lnTo>
                    <a:pt x="5" y="20"/>
                  </a:lnTo>
                  <a:lnTo>
                    <a:pt x="4" y="2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102" name="Freeform 302"/>
            <p:cNvSpPr>
              <a:spLocks/>
            </p:cNvSpPr>
            <p:nvPr/>
          </p:nvSpPr>
          <p:spPr bwMode="auto">
            <a:xfrm>
              <a:off x="3587750" y="4191000"/>
              <a:ext cx="120650" cy="115888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76" y="0"/>
                </a:cxn>
                <a:cxn ang="0">
                  <a:pos x="72" y="19"/>
                </a:cxn>
                <a:cxn ang="0">
                  <a:pos x="69" y="19"/>
                </a:cxn>
                <a:cxn ang="0">
                  <a:pos x="69" y="13"/>
                </a:cxn>
                <a:cxn ang="0">
                  <a:pos x="65" y="9"/>
                </a:cxn>
                <a:cxn ang="0">
                  <a:pos x="62" y="7"/>
                </a:cxn>
                <a:cxn ang="0">
                  <a:pos x="59" y="5"/>
                </a:cxn>
                <a:cxn ang="0">
                  <a:pos x="42" y="5"/>
                </a:cxn>
                <a:cxn ang="0">
                  <a:pos x="36" y="33"/>
                </a:cxn>
                <a:cxn ang="0">
                  <a:pos x="43" y="33"/>
                </a:cxn>
                <a:cxn ang="0">
                  <a:pos x="48" y="31"/>
                </a:cxn>
                <a:cxn ang="0">
                  <a:pos x="52" y="30"/>
                </a:cxn>
                <a:cxn ang="0">
                  <a:pos x="55" y="26"/>
                </a:cxn>
                <a:cxn ang="0">
                  <a:pos x="58" y="20"/>
                </a:cxn>
                <a:cxn ang="0">
                  <a:pos x="60" y="20"/>
                </a:cxn>
                <a:cxn ang="0">
                  <a:pos x="53" y="50"/>
                </a:cxn>
                <a:cxn ang="0">
                  <a:pos x="50" y="50"/>
                </a:cxn>
                <a:cxn ang="0">
                  <a:pos x="50" y="42"/>
                </a:cxn>
                <a:cxn ang="0">
                  <a:pos x="49" y="40"/>
                </a:cxn>
                <a:cxn ang="0">
                  <a:pos x="48" y="39"/>
                </a:cxn>
                <a:cxn ang="0">
                  <a:pos x="44" y="37"/>
                </a:cxn>
                <a:cxn ang="0">
                  <a:pos x="34" y="37"/>
                </a:cxn>
                <a:cxn ang="0">
                  <a:pos x="27" y="61"/>
                </a:cxn>
                <a:cxn ang="0">
                  <a:pos x="27" y="67"/>
                </a:cxn>
                <a:cxn ang="0">
                  <a:pos x="28" y="67"/>
                </a:cxn>
                <a:cxn ang="0">
                  <a:pos x="29" y="68"/>
                </a:cxn>
                <a:cxn ang="0">
                  <a:pos x="39" y="68"/>
                </a:cxn>
                <a:cxn ang="0">
                  <a:pos x="46" y="67"/>
                </a:cxn>
                <a:cxn ang="0">
                  <a:pos x="50" y="66"/>
                </a:cxn>
                <a:cxn ang="0">
                  <a:pos x="60" y="59"/>
                </a:cxn>
                <a:cxn ang="0">
                  <a:pos x="65" y="54"/>
                </a:cxn>
                <a:cxn ang="0">
                  <a:pos x="68" y="54"/>
                </a:cxn>
                <a:cxn ang="0">
                  <a:pos x="60" y="73"/>
                </a:cxn>
                <a:cxn ang="0">
                  <a:pos x="0" y="73"/>
                </a:cxn>
                <a:cxn ang="0">
                  <a:pos x="0" y="71"/>
                </a:cxn>
                <a:cxn ang="0">
                  <a:pos x="2" y="71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10" y="65"/>
                </a:cxn>
                <a:cxn ang="0">
                  <a:pos x="11" y="61"/>
                </a:cxn>
                <a:cxn ang="0">
                  <a:pos x="25" y="13"/>
                </a:cxn>
                <a:cxn ang="0">
                  <a:pos x="25" y="10"/>
                </a:cxn>
                <a:cxn ang="0">
                  <a:pos x="26" y="9"/>
                </a:cxn>
                <a:cxn ang="0">
                  <a:pos x="26" y="8"/>
                </a:cxn>
                <a:cxn ang="0">
                  <a:pos x="25" y="5"/>
                </a:cxn>
                <a:cxn ang="0">
                  <a:pos x="23" y="4"/>
                </a:cxn>
                <a:cxn ang="0">
                  <a:pos x="22" y="4"/>
                </a:cxn>
                <a:cxn ang="0">
                  <a:pos x="20" y="3"/>
                </a:cxn>
                <a:cxn ang="0">
                  <a:pos x="16" y="3"/>
                </a:cxn>
                <a:cxn ang="0">
                  <a:pos x="16" y="0"/>
                </a:cxn>
              </a:cxnLst>
              <a:rect l="0" t="0" r="r" b="b"/>
              <a:pathLst>
                <a:path w="76" h="73">
                  <a:moveTo>
                    <a:pt x="16" y="0"/>
                  </a:moveTo>
                  <a:lnTo>
                    <a:pt x="76" y="0"/>
                  </a:lnTo>
                  <a:lnTo>
                    <a:pt x="72" y="19"/>
                  </a:lnTo>
                  <a:lnTo>
                    <a:pt x="69" y="19"/>
                  </a:lnTo>
                  <a:lnTo>
                    <a:pt x="69" y="13"/>
                  </a:lnTo>
                  <a:lnTo>
                    <a:pt x="65" y="9"/>
                  </a:lnTo>
                  <a:lnTo>
                    <a:pt x="62" y="7"/>
                  </a:lnTo>
                  <a:lnTo>
                    <a:pt x="59" y="5"/>
                  </a:lnTo>
                  <a:lnTo>
                    <a:pt x="42" y="5"/>
                  </a:lnTo>
                  <a:lnTo>
                    <a:pt x="36" y="33"/>
                  </a:lnTo>
                  <a:lnTo>
                    <a:pt x="43" y="33"/>
                  </a:lnTo>
                  <a:lnTo>
                    <a:pt x="48" y="31"/>
                  </a:lnTo>
                  <a:lnTo>
                    <a:pt x="52" y="30"/>
                  </a:lnTo>
                  <a:lnTo>
                    <a:pt x="55" y="26"/>
                  </a:lnTo>
                  <a:lnTo>
                    <a:pt x="58" y="20"/>
                  </a:lnTo>
                  <a:lnTo>
                    <a:pt x="60" y="20"/>
                  </a:lnTo>
                  <a:lnTo>
                    <a:pt x="53" y="50"/>
                  </a:lnTo>
                  <a:lnTo>
                    <a:pt x="50" y="50"/>
                  </a:lnTo>
                  <a:lnTo>
                    <a:pt x="50" y="42"/>
                  </a:lnTo>
                  <a:lnTo>
                    <a:pt x="49" y="40"/>
                  </a:lnTo>
                  <a:lnTo>
                    <a:pt x="48" y="39"/>
                  </a:lnTo>
                  <a:lnTo>
                    <a:pt x="44" y="37"/>
                  </a:lnTo>
                  <a:lnTo>
                    <a:pt x="34" y="37"/>
                  </a:lnTo>
                  <a:lnTo>
                    <a:pt x="27" y="61"/>
                  </a:lnTo>
                  <a:lnTo>
                    <a:pt x="27" y="67"/>
                  </a:lnTo>
                  <a:lnTo>
                    <a:pt x="28" y="67"/>
                  </a:lnTo>
                  <a:lnTo>
                    <a:pt x="29" y="68"/>
                  </a:lnTo>
                  <a:lnTo>
                    <a:pt x="39" y="68"/>
                  </a:lnTo>
                  <a:lnTo>
                    <a:pt x="46" y="67"/>
                  </a:lnTo>
                  <a:lnTo>
                    <a:pt x="50" y="66"/>
                  </a:lnTo>
                  <a:lnTo>
                    <a:pt x="60" y="59"/>
                  </a:lnTo>
                  <a:lnTo>
                    <a:pt x="65" y="54"/>
                  </a:lnTo>
                  <a:lnTo>
                    <a:pt x="68" y="54"/>
                  </a:lnTo>
                  <a:lnTo>
                    <a:pt x="60" y="73"/>
                  </a:lnTo>
                  <a:lnTo>
                    <a:pt x="0" y="73"/>
                  </a:lnTo>
                  <a:lnTo>
                    <a:pt x="0" y="71"/>
                  </a:lnTo>
                  <a:lnTo>
                    <a:pt x="2" y="71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10" y="65"/>
                  </a:lnTo>
                  <a:lnTo>
                    <a:pt x="11" y="61"/>
                  </a:lnTo>
                  <a:lnTo>
                    <a:pt x="25" y="13"/>
                  </a:lnTo>
                  <a:lnTo>
                    <a:pt x="25" y="10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5" y="5"/>
                  </a:lnTo>
                  <a:lnTo>
                    <a:pt x="23" y="4"/>
                  </a:lnTo>
                  <a:lnTo>
                    <a:pt x="22" y="4"/>
                  </a:lnTo>
                  <a:lnTo>
                    <a:pt x="20" y="3"/>
                  </a:lnTo>
                  <a:lnTo>
                    <a:pt x="16" y="3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103" name="Freeform 303"/>
            <p:cNvSpPr>
              <a:spLocks noEditPoints="1"/>
            </p:cNvSpPr>
            <p:nvPr/>
          </p:nvSpPr>
          <p:spPr bwMode="auto">
            <a:xfrm>
              <a:off x="3698875" y="4191000"/>
              <a:ext cx="115888" cy="115888"/>
            </a:xfrm>
            <a:custGeom>
              <a:avLst/>
              <a:gdLst/>
              <a:ahLst/>
              <a:cxnLst>
                <a:cxn ang="0">
                  <a:pos x="45" y="5"/>
                </a:cxn>
                <a:cxn ang="0">
                  <a:pos x="37" y="34"/>
                </a:cxn>
                <a:cxn ang="0">
                  <a:pos x="45" y="34"/>
                </a:cxn>
                <a:cxn ang="0">
                  <a:pos x="52" y="29"/>
                </a:cxn>
                <a:cxn ang="0">
                  <a:pos x="55" y="25"/>
                </a:cxn>
                <a:cxn ang="0">
                  <a:pos x="56" y="21"/>
                </a:cxn>
                <a:cxn ang="0">
                  <a:pos x="56" y="13"/>
                </a:cxn>
                <a:cxn ang="0">
                  <a:pos x="53" y="8"/>
                </a:cxn>
                <a:cxn ang="0">
                  <a:pos x="52" y="7"/>
                </a:cxn>
                <a:cxn ang="0">
                  <a:pos x="50" y="5"/>
                </a:cxn>
                <a:cxn ang="0">
                  <a:pos x="45" y="5"/>
                </a:cxn>
                <a:cxn ang="0">
                  <a:pos x="20" y="0"/>
                </a:cxn>
                <a:cxn ang="0">
                  <a:pos x="56" y="0"/>
                </a:cxn>
                <a:cxn ang="0">
                  <a:pos x="61" y="2"/>
                </a:cxn>
                <a:cxn ang="0">
                  <a:pos x="65" y="3"/>
                </a:cxn>
                <a:cxn ang="0">
                  <a:pos x="71" y="9"/>
                </a:cxn>
                <a:cxn ang="0">
                  <a:pos x="73" y="16"/>
                </a:cxn>
                <a:cxn ang="0">
                  <a:pos x="72" y="21"/>
                </a:cxn>
                <a:cxn ang="0">
                  <a:pos x="71" y="25"/>
                </a:cxn>
                <a:cxn ang="0">
                  <a:pos x="67" y="30"/>
                </a:cxn>
                <a:cxn ang="0">
                  <a:pos x="65" y="33"/>
                </a:cxn>
                <a:cxn ang="0">
                  <a:pos x="60" y="35"/>
                </a:cxn>
                <a:cxn ang="0">
                  <a:pos x="53" y="36"/>
                </a:cxn>
                <a:cxn ang="0">
                  <a:pos x="61" y="59"/>
                </a:cxn>
                <a:cxn ang="0">
                  <a:pos x="63" y="63"/>
                </a:cxn>
                <a:cxn ang="0">
                  <a:pos x="65" y="67"/>
                </a:cxn>
                <a:cxn ang="0">
                  <a:pos x="67" y="70"/>
                </a:cxn>
                <a:cxn ang="0">
                  <a:pos x="70" y="71"/>
                </a:cxn>
                <a:cxn ang="0">
                  <a:pos x="72" y="71"/>
                </a:cxn>
                <a:cxn ang="0">
                  <a:pos x="72" y="73"/>
                </a:cxn>
                <a:cxn ang="0">
                  <a:pos x="48" y="73"/>
                </a:cxn>
                <a:cxn ang="0">
                  <a:pos x="39" y="39"/>
                </a:cxn>
                <a:cxn ang="0">
                  <a:pos x="36" y="39"/>
                </a:cxn>
                <a:cxn ang="0">
                  <a:pos x="30" y="60"/>
                </a:cxn>
                <a:cxn ang="0">
                  <a:pos x="30" y="62"/>
                </a:cxn>
                <a:cxn ang="0">
                  <a:pos x="29" y="65"/>
                </a:cxn>
                <a:cxn ang="0">
                  <a:pos x="29" y="68"/>
                </a:cxn>
                <a:cxn ang="0">
                  <a:pos x="31" y="71"/>
                </a:cxn>
                <a:cxn ang="0">
                  <a:pos x="37" y="71"/>
                </a:cxn>
                <a:cxn ang="0">
                  <a:pos x="36" y="73"/>
                </a:cxn>
                <a:cxn ang="0">
                  <a:pos x="0" y="73"/>
                </a:cxn>
                <a:cxn ang="0">
                  <a:pos x="2" y="71"/>
                </a:cxn>
                <a:cxn ang="0">
                  <a:pos x="5" y="71"/>
                </a:cxn>
                <a:cxn ang="0">
                  <a:pos x="8" y="70"/>
                </a:cxn>
                <a:cxn ang="0">
                  <a:pos x="13" y="65"/>
                </a:cxn>
                <a:cxn ang="0">
                  <a:pos x="13" y="60"/>
                </a:cxn>
                <a:cxn ang="0">
                  <a:pos x="26" y="13"/>
                </a:cxn>
                <a:cxn ang="0">
                  <a:pos x="27" y="10"/>
                </a:cxn>
                <a:cxn ang="0">
                  <a:pos x="27" y="5"/>
                </a:cxn>
                <a:cxn ang="0">
                  <a:pos x="26" y="4"/>
                </a:cxn>
                <a:cxn ang="0">
                  <a:pos x="25" y="4"/>
                </a:cxn>
                <a:cxn ang="0">
                  <a:pos x="23" y="3"/>
                </a:cxn>
                <a:cxn ang="0">
                  <a:pos x="20" y="3"/>
                </a:cxn>
                <a:cxn ang="0">
                  <a:pos x="20" y="0"/>
                </a:cxn>
              </a:cxnLst>
              <a:rect l="0" t="0" r="r" b="b"/>
              <a:pathLst>
                <a:path w="73" h="73">
                  <a:moveTo>
                    <a:pt x="45" y="5"/>
                  </a:moveTo>
                  <a:lnTo>
                    <a:pt x="37" y="34"/>
                  </a:lnTo>
                  <a:lnTo>
                    <a:pt x="45" y="34"/>
                  </a:lnTo>
                  <a:lnTo>
                    <a:pt x="52" y="29"/>
                  </a:lnTo>
                  <a:lnTo>
                    <a:pt x="55" y="25"/>
                  </a:lnTo>
                  <a:lnTo>
                    <a:pt x="56" y="21"/>
                  </a:lnTo>
                  <a:lnTo>
                    <a:pt x="56" y="13"/>
                  </a:lnTo>
                  <a:lnTo>
                    <a:pt x="53" y="8"/>
                  </a:lnTo>
                  <a:lnTo>
                    <a:pt x="52" y="7"/>
                  </a:lnTo>
                  <a:lnTo>
                    <a:pt x="50" y="5"/>
                  </a:lnTo>
                  <a:lnTo>
                    <a:pt x="45" y="5"/>
                  </a:lnTo>
                  <a:close/>
                  <a:moveTo>
                    <a:pt x="20" y="0"/>
                  </a:moveTo>
                  <a:lnTo>
                    <a:pt x="56" y="0"/>
                  </a:lnTo>
                  <a:lnTo>
                    <a:pt x="61" y="2"/>
                  </a:lnTo>
                  <a:lnTo>
                    <a:pt x="65" y="3"/>
                  </a:lnTo>
                  <a:lnTo>
                    <a:pt x="71" y="9"/>
                  </a:lnTo>
                  <a:lnTo>
                    <a:pt x="73" y="16"/>
                  </a:lnTo>
                  <a:lnTo>
                    <a:pt x="72" y="21"/>
                  </a:lnTo>
                  <a:lnTo>
                    <a:pt x="71" y="25"/>
                  </a:lnTo>
                  <a:lnTo>
                    <a:pt x="67" y="30"/>
                  </a:lnTo>
                  <a:lnTo>
                    <a:pt x="65" y="33"/>
                  </a:lnTo>
                  <a:lnTo>
                    <a:pt x="60" y="35"/>
                  </a:lnTo>
                  <a:lnTo>
                    <a:pt x="53" y="36"/>
                  </a:lnTo>
                  <a:lnTo>
                    <a:pt x="61" y="59"/>
                  </a:lnTo>
                  <a:lnTo>
                    <a:pt x="63" y="63"/>
                  </a:lnTo>
                  <a:lnTo>
                    <a:pt x="65" y="67"/>
                  </a:lnTo>
                  <a:lnTo>
                    <a:pt x="67" y="70"/>
                  </a:lnTo>
                  <a:lnTo>
                    <a:pt x="70" y="71"/>
                  </a:lnTo>
                  <a:lnTo>
                    <a:pt x="72" y="71"/>
                  </a:lnTo>
                  <a:lnTo>
                    <a:pt x="72" y="73"/>
                  </a:lnTo>
                  <a:lnTo>
                    <a:pt x="48" y="73"/>
                  </a:lnTo>
                  <a:lnTo>
                    <a:pt x="39" y="39"/>
                  </a:lnTo>
                  <a:lnTo>
                    <a:pt x="36" y="39"/>
                  </a:lnTo>
                  <a:lnTo>
                    <a:pt x="30" y="60"/>
                  </a:lnTo>
                  <a:lnTo>
                    <a:pt x="30" y="62"/>
                  </a:lnTo>
                  <a:lnTo>
                    <a:pt x="29" y="65"/>
                  </a:lnTo>
                  <a:lnTo>
                    <a:pt x="29" y="68"/>
                  </a:lnTo>
                  <a:lnTo>
                    <a:pt x="31" y="71"/>
                  </a:lnTo>
                  <a:lnTo>
                    <a:pt x="37" y="71"/>
                  </a:lnTo>
                  <a:lnTo>
                    <a:pt x="36" y="73"/>
                  </a:lnTo>
                  <a:lnTo>
                    <a:pt x="0" y="73"/>
                  </a:lnTo>
                  <a:lnTo>
                    <a:pt x="2" y="71"/>
                  </a:lnTo>
                  <a:lnTo>
                    <a:pt x="5" y="71"/>
                  </a:lnTo>
                  <a:lnTo>
                    <a:pt x="8" y="70"/>
                  </a:lnTo>
                  <a:lnTo>
                    <a:pt x="13" y="65"/>
                  </a:lnTo>
                  <a:lnTo>
                    <a:pt x="13" y="60"/>
                  </a:lnTo>
                  <a:lnTo>
                    <a:pt x="26" y="13"/>
                  </a:lnTo>
                  <a:lnTo>
                    <a:pt x="27" y="10"/>
                  </a:lnTo>
                  <a:lnTo>
                    <a:pt x="27" y="5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3" y="3"/>
                  </a:lnTo>
                  <a:lnTo>
                    <a:pt x="20" y="3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104" name="Freeform 304"/>
            <p:cNvSpPr>
              <a:spLocks/>
            </p:cNvSpPr>
            <p:nvPr/>
          </p:nvSpPr>
          <p:spPr bwMode="auto">
            <a:xfrm>
              <a:off x="3814763" y="4191000"/>
              <a:ext cx="87313" cy="115888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55" y="0"/>
                </a:cxn>
                <a:cxn ang="0">
                  <a:pos x="55" y="3"/>
                </a:cxn>
                <a:cxn ang="0">
                  <a:pos x="52" y="3"/>
                </a:cxn>
                <a:cxn ang="0">
                  <a:pos x="47" y="5"/>
                </a:cxn>
                <a:cxn ang="0">
                  <a:pos x="46" y="7"/>
                </a:cxn>
                <a:cxn ang="0">
                  <a:pos x="44" y="10"/>
                </a:cxn>
                <a:cxn ang="0">
                  <a:pos x="42" y="14"/>
                </a:cxn>
                <a:cxn ang="0">
                  <a:pos x="30" y="60"/>
                </a:cxn>
                <a:cxn ang="0">
                  <a:pos x="27" y="65"/>
                </a:cxn>
                <a:cxn ang="0">
                  <a:pos x="27" y="68"/>
                </a:cxn>
                <a:cxn ang="0">
                  <a:pos x="29" y="68"/>
                </a:cxn>
                <a:cxn ang="0">
                  <a:pos x="31" y="71"/>
                </a:cxn>
                <a:cxn ang="0">
                  <a:pos x="36" y="71"/>
                </a:cxn>
                <a:cxn ang="0">
                  <a:pos x="36" y="73"/>
                </a:cxn>
                <a:cxn ang="0">
                  <a:pos x="0" y="73"/>
                </a:cxn>
                <a:cxn ang="0">
                  <a:pos x="0" y="71"/>
                </a:cxn>
                <a:cxn ang="0">
                  <a:pos x="4" y="71"/>
                </a:cxn>
                <a:cxn ang="0">
                  <a:pos x="6" y="70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3"/>
                </a:cxn>
                <a:cxn ang="0">
                  <a:pos x="13" y="60"/>
                </a:cxn>
                <a:cxn ang="0">
                  <a:pos x="26" y="14"/>
                </a:cxn>
                <a:cxn ang="0">
                  <a:pos x="27" y="11"/>
                </a:cxn>
                <a:cxn ang="0">
                  <a:pos x="27" y="5"/>
                </a:cxn>
                <a:cxn ang="0">
                  <a:pos x="26" y="4"/>
                </a:cxn>
                <a:cxn ang="0">
                  <a:pos x="25" y="4"/>
                </a:cxn>
                <a:cxn ang="0">
                  <a:pos x="22" y="3"/>
                </a:cxn>
                <a:cxn ang="0">
                  <a:pos x="19" y="3"/>
                </a:cxn>
                <a:cxn ang="0">
                  <a:pos x="20" y="0"/>
                </a:cxn>
              </a:cxnLst>
              <a:rect l="0" t="0" r="r" b="b"/>
              <a:pathLst>
                <a:path w="55" h="73">
                  <a:moveTo>
                    <a:pt x="20" y="0"/>
                  </a:moveTo>
                  <a:lnTo>
                    <a:pt x="55" y="0"/>
                  </a:lnTo>
                  <a:lnTo>
                    <a:pt x="55" y="3"/>
                  </a:lnTo>
                  <a:lnTo>
                    <a:pt x="52" y="3"/>
                  </a:lnTo>
                  <a:lnTo>
                    <a:pt x="47" y="5"/>
                  </a:lnTo>
                  <a:lnTo>
                    <a:pt x="46" y="7"/>
                  </a:lnTo>
                  <a:lnTo>
                    <a:pt x="44" y="10"/>
                  </a:lnTo>
                  <a:lnTo>
                    <a:pt x="42" y="14"/>
                  </a:lnTo>
                  <a:lnTo>
                    <a:pt x="30" y="60"/>
                  </a:lnTo>
                  <a:lnTo>
                    <a:pt x="27" y="65"/>
                  </a:lnTo>
                  <a:lnTo>
                    <a:pt x="27" y="68"/>
                  </a:lnTo>
                  <a:lnTo>
                    <a:pt x="29" y="68"/>
                  </a:lnTo>
                  <a:lnTo>
                    <a:pt x="31" y="71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0" y="73"/>
                  </a:lnTo>
                  <a:lnTo>
                    <a:pt x="0" y="71"/>
                  </a:lnTo>
                  <a:lnTo>
                    <a:pt x="4" y="71"/>
                  </a:lnTo>
                  <a:lnTo>
                    <a:pt x="6" y="70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3"/>
                  </a:lnTo>
                  <a:lnTo>
                    <a:pt x="13" y="60"/>
                  </a:lnTo>
                  <a:lnTo>
                    <a:pt x="26" y="14"/>
                  </a:lnTo>
                  <a:lnTo>
                    <a:pt x="27" y="11"/>
                  </a:lnTo>
                  <a:lnTo>
                    <a:pt x="27" y="5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2" y="3"/>
                  </a:lnTo>
                  <a:lnTo>
                    <a:pt x="19" y="3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105" name="Freeform 305"/>
            <p:cNvSpPr>
              <a:spLocks/>
            </p:cNvSpPr>
            <p:nvPr/>
          </p:nvSpPr>
          <p:spPr bwMode="auto">
            <a:xfrm>
              <a:off x="3879850" y="4191000"/>
              <a:ext cx="147638" cy="115888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43" y="0"/>
                </a:cxn>
                <a:cxn ang="0">
                  <a:pos x="66" y="49"/>
                </a:cxn>
                <a:cxn ang="0">
                  <a:pos x="75" y="14"/>
                </a:cxn>
                <a:cxn ang="0">
                  <a:pos x="75" y="5"/>
                </a:cxn>
                <a:cxn ang="0">
                  <a:pos x="73" y="4"/>
                </a:cxn>
                <a:cxn ang="0">
                  <a:pos x="69" y="3"/>
                </a:cxn>
                <a:cxn ang="0">
                  <a:pos x="69" y="0"/>
                </a:cxn>
                <a:cxn ang="0">
                  <a:pos x="93" y="0"/>
                </a:cxn>
                <a:cxn ang="0">
                  <a:pos x="92" y="3"/>
                </a:cxn>
                <a:cxn ang="0">
                  <a:pos x="89" y="4"/>
                </a:cxn>
                <a:cxn ang="0">
                  <a:pos x="85" y="5"/>
                </a:cxn>
                <a:cxn ang="0">
                  <a:pos x="83" y="7"/>
                </a:cxn>
                <a:cxn ang="0">
                  <a:pos x="80" y="14"/>
                </a:cxn>
                <a:cxn ang="0">
                  <a:pos x="63" y="73"/>
                </a:cxn>
                <a:cxn ang="0">
                  <a:pos x="62" y="73"/>
                </a:cxn>
                <a:cxn ang="0">
                  <a:pos x="31" y="13"/>
                </a:cxn>
                <a:cxn ang="0">
                  <a:pos x="19" y="61"/>
                </a:cxn>
                <a:cxn ang="0">
                  <a:pos x="17" y="62"/>
                </a:cxn>
                <a:cxn ang="0">
                  <a:pos x="17" y="68"/>
                </a:cxn>
                <a:cxn ang="0">
                  <a:pos x="20" y="70"/>
                </a:cxn>
                <a:cxn ang="0">
                  <a:pos x="21" y="71"/>
                </a:cxn>
                <a:cxn ang="0">
                  <a:pos x="25" y="71"/>
                </a:cxn>
                <a:cxn ang="0">
                  <a:pos x="24" y="73"/>
                </a:cxn>
                <a:cxn ang="0">
                  <a:pos x="0" y="73"/>
                </a:cxn>
                <a:cxn ang="0">
                  <a:pos x="1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10" y="65"/>
                </a:cxn>
                <a:cxn ang="0">
                  <a:pos x="12" y="62"/>
                </a:cxn>
                <a:cxn ang="0">
                  <a:pos x="12" y="60"/>
                </a:cxn>
                <a:cxn ang="0">
                  <a:pos x="27" y="8"/>
                </a:cxn>
                <a:cxn ang="0">
                  <a:pos x="26" y="5"/>
                </a:cxn>
                <a:cxn ang="0">
                  <a:pos x="24" y="4"/>
                </a:cxn>
                <a:cxn ang="0">
                  <a:pos x="22" y="3"/>
                </a:cxn>
                <a:cxn ang="0">
                  <a:pos x="19" y="3"/>
                </a:cxn>
                <a:cxn ang="0">
                  <a:pos x="19" y="0"/>
                </a:cxn>
              </a:cxnLst>
              <a:rect l="0" t="0" r="r" b="b"/>
              <a:pathLst>
                <a:path w="93" h="73">
                  <a:moveTo>
                    <a:pt x="19" y="0"/>
                  </a:moveTo>
                  <a:lnTo>
                    <a:pt x="43" y="0"/>
                  </a:lnTo>
                  <a:lnTo>
                    <a:pt x="66" y="49"/>
                  </a:lnTo>
                  <a:lnTo>
                    <a:pt x="75" y="14"/>
                  </a:lnTo>
                  <a:lnTo>
                    <a:pt x="75" y="5"/>
                  </a:lnTo>
                  <a:lnTo>
                    <a:pt x="73" y="4"/>
                  </a:lnTo>
                  <a:lnTo>
                    <a:pt x="69" y="3"/>
                  </a:lnTo>
                  <a:lnTo>
                    <a:pt x="69" y="0"/>
                  </a:lnTo>
                  <a:lnTo>
                    <a:pt x="93" y="0"/>
                  </a:lnTo>
                  <a:lnTo>
                    <a:pt x="92" y="3"/>
                  </a:lnTo>
                  <a:lnTo>
                    <a:pt x="89" y="4"/>
                  </a:lnTo>
                  <a:lnTo>
                    <a:pt x="85" y="5"/>
                  </a:lnTo>
                  <a:lnTo>
                    <a:pt x="83" y="7"/>
                  </a:lnTo>
                  <a:lnTo>
                    <a:pt x="80" y="14"/>
                  </a:lnTo>
                  <a:lnTo>
                    <a:pt x="63" y="73"/>
                  </a:lnTo>
                  <a:lnTo>
                    <a:pt x="62" y="73"/>
                  </a:lnTo>
                  <a:lnTo>
                    <a:pt x="31" y="13"/>
                  </a:lnTo>
                  <a:lnTo>
                    <a:pt x="19" y="61"/>
                  </a:lnTo>
                  <a:lnTo>
                    <a:pt x="17" y="62"/>
                  </a:lnTo>
                  <a:lnTo>
                    <a:pt x="17" y="68"/>
                  </a:lnTo>
                  <a:lnTo>
                    <a:pt x="20" y="70"/>
                  </a:lnTo>
                  <a:lnTo>
                    <a:pt x="21" y="71"/>
                  </a:lnTo>
                  <a:lnTo>
                    <a:pt x="25" y="71"/>
                  </a:lnTo>
                  <a:lnTo>
                    <a:pt x="24" y="73"/>
                  </a:lnTo>
                  <a:lnTo>
                    <a:pt x="0" y="73"/>
                  </a:lnTo>
                  <a:lnTo>
                    <a:pt x="1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10" y="65"/>
                  </a:lnTo>
                  <a:lnTo>
                    <a:pt x="12" y="62"/>
                  </a:lnTo>
                  <a:lnTo>
                    <a:pt x="12" y="60"/>
                  </a:lnTo>
                  <a:lnTo>
                    <a:pt x="27" y="8"/>
                  </a:lnTo>
                  <a:lnTo>
                    <a:pt x="26" y="5"/>
                  </a:lnTo>
                  <a:lnTo>
                    <a:pt x="24" y="4"/>
                  </a:lnTo>
                  <a:lnTo>
                    <a:pt x="22" y="3"/>
                  </a:lnTo>
                  <a:lnTo>
                    <a:pt x="19" y="3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106" name="Freeform 306"/>
            <p:cNvSpPr>
              <a:spLocks/>
            </p:cNvSpPr>
            <p:nvPr/>
          </p:nvSpPr>
          <p:spPr bwMode="auto">
            <a:xfrm>
              <a:off x="4021138" y="4189413"/>
              <a:ext cx="117475" cy="120650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56" y="0"/>
                </a:cxn>
                <a:cxn ang="0">
                  <a:pos x="58" y="1"/>
                </a:cxn>
                <a:cxn ang="0">
                  <a:pos x="63" y="3"/>
                </a:cxn>
                <a:cxn ang="0">
                  <a:pos x="64" y="3"/>
                </a:cxn>
                <a:cxn ang="0">
                  <a:pos x="67" y="4"/>
                </a:cxn>
                <a:cxn ang="0">
                  <a:pos x="69" y="4"/>
                </a:cxn>
                <a:cxn ang="0">
                  <a:pos x="71" y="3"/>
                </a:cxn>
                <a:cxn ang="0">
                  <a:pos x="72" y="0"/>
                </a:cxn>
                <a:cxn ang="0">
                  <a:pos x="74" y="0"/>
                </a:cxn>
                <a:cxn ang="0">
                  <a:pos x="69" y="25"/>
                </a:cxn>
                <a:cxn ang="0">
                  <a:pos x="68" y="25"/>
                </a:cxn>
                <a:cxn ang="0">
                  <a:pos x="67" y="20"/>
                </a:cxn>
                <a:cxn ang="0">
                  <a:pos x="64" y="12"/>
                </a:cxn>
                <a:cxn ang="0">
                  <a:pos x="63" y="10"/>
                </a:cxn>
                <a:cxn ang="0">
                  <a:pos x="61" y="8"/>
                </a:cxn>
                <a:cxn ang="0">
                  <a:pos x="58" y="6"/>
                </a:cxn>
                <a:cxn ang="0">
                  <a:pos x="54" y="5"/>
                </a:cxn>
                <a:cxn ang="0">
                  <a:pos x="52" y="5"/>
                </a:cxn>
                <a:cxn ang="0">
                  <a:pos x="46" y="6"/>
                </a:cxn>
                <a:cxn ang="0">
                  <a:pos x="41" y="8"/>
                </a:cxn>
                <a:cxn ang="0">
                  <a:pos x="36" y="11"/>
                </a:cxn>
                <a:cxn ang="0">
                  <a:pos x="32" y="14"/>
                </a:cxn>
                <a:cxn ang="0">
                  <a:pos x="30" y="17"/>
                </a:cxn>
                <a:cxn ang="0">
                  <a:pos x="26" y="21"/>
                </a:cxn>
                <a:cxn ang="0">
                  <a:pos x="24" y="27"/>
                </a:cxn>
                <a:cxn ang="0">
                  <a:pos x="20" y="37"/>
                </a:cxn>
                <a:cxn ang="0">
                  <a:pos x="17" y="50"/>
                </a:cxn>
                <a:cxn ang="0">
                  <a:pos x="17" y="55"/>
                </a:cxn>
                <a:cxn ang="0">
                  <a:pos x="20" y="62"/>
                </a:cxn>
                <a:cxn ang="0">
                  <a:pos x="22" y="66"/>
                </a:cxn>
                <a:cxn ang="0">
                  <a:pos x="30" y="71"/>
                </a:cxn>
                <a:cxn ang="0">
                  <a:pos x="38" y="71"/>
                </a:cxn>
                <a:cxn ang="0">
                  <a:pos x="41" y="69"/>
                </a:cxn>
                <a:cxn ang="0">
                  <a:pos x="48" y="47"/>
                </a:cxn>
                <a:cxn ang="0">
                  <a:pos x="48" y="45"/>
                </a:cxn>
                <a:cxn ang="0">
                  <a:pos x="47" y="43"/>
                </a:cxn>
                <a:cxn ang="0">
                  <a:pos x="46" y="41"/>
                </a:cxn>
                <a:cxn ang="0">
                  <a:pos x="41" y="41"/>
                </a:cxn>
                <a:cxn ang="0">
                  <a:pos x="41" y="38"/>
                </a:cxn>
                <a:cxn ang="0">
                  <a:pos x="73" y="38"/>
                </a:cxn>
                <a:cxn ang="0">
                  <a:pos x="72" y="41"/>
                </a:cxn>
                <a:cxn ang="0">
                  <a:pos x="68" y="41"/>
                </a:cxn>
                <a:cxn ang="0">
                  <a:pos x="66" y="43"/>
                </a:cxn>
                <a:cxn ang="0">
                  <a:pos x="64" y="46"/>
                </a:cxn>
                <a:cxn ang="0">
                  <a:pos x="64" y="50"/>
                </a:cxn>
                <a:cxn ang="0">
                  <a:pos x="57" y="71"/>
                </a:cxn>
                <a:cxn ang="0">
                  <a:pos x="46" y="74"/>
                </a:cxn>
                <a:cxn ang="0">
                  <a:pos x="33" y="76"/>
                </a:cxn>
                <a:cxn ang="0">
                  <a:pos x="27" y="76"/>
                </a:cxn>
                <a:cxn ang="0">
                  <a:pos x="21" y="74"/>
                </a:cxn>
                <a:cxn ang="0">
                  <a:pos x="16" y="72"/>
                </a:cxn>
                <a:cxn ang="0">
                  <a:pos x="12" y="69"/>
                </a:cxn>
                <a:cxn ang="0">
                  <a:pos x="9" y="66"/>
                </a:cxn>
                <a:cxn ang="0">
                  <a:pos x="5" y="61"/>
                </a:cxn>
                <a:cxn ang="0">
                  <a:pos x="3" y="56"/>
                </a:cxn>
                <a:cxn ang="0">
                  <a:pos x="0" y="43"/>
                </a:cxn>
                <a:cxn ang="0">
                  <a:pos x="3" y="31"/>
                </a:cxn>
                <a:cxn ang="0">
                  <a:pos x="9" y="20"/>
                </a:cxn>
                <a:cxn ang="0">
                  <a:pos x="19" y="11"/>
                </a:cxn>
                <a:cxn ang="0">
                  <a:pos x="33" y="4"/>
                </a:cxn>
                <a:cxn ang="0">
                  <a:pos x="51" y="0"/>
                </a:cxn>
              </a:cxnLst>
              <a:rect l="0" t="0" r="r" b="b"/>
              <a:pathLst>
                <a:path w="74" h="76">
                  <a:moveTo>
                    <a:pt x="51" y="0"/>
                  </a:moveTo>
                  <a:lnTo>
                    <a:pt x="56" y="0"/>
                  </a:lnTo>
                  <a:lnTo>
                    <a:pt x="58" y="1"/>
                  </a:lnTo>
                  <a:lnTo>
                    <a:pt x="63" y="3"/>
                  </a:lnTo>
                  <a:lnTo>
                    <a:pt x="64" y="3"/>
                  </a:lnTo>
                  <a:lnTo>
                    <a:pt x="67" y="4"/>
                  </a:lnTo>
                  <a:lnTo>
                    <a:pt x="69" y="4"/>
                  </a:lnTo>
                  <a:lnTo>
                    <a:pt x="71" y="3"/>
                  </a:lnTo>
                  <a:lnTo>
                    <a:pt x="72" y="0"/>
                  </a:lnTo>
                  <a:lnTo>
                    <a:pt x="74" y="0"/>
                  </a:lnTo>
                  <a:lnTo>
                    <a:pt x="69" y="25"/>
                  </a:lnTo>
                  <a:lnTo>
                    <a:pt x="68" y="25"/>
                  </a:lnTo>
                  <a:lnTo>
                    <a:pt x="67" y="20"/>
                  </a:lnTo>
                  <a:lnTo>
                    <a:pt x="64" y="12"/>
                  </a:lnTo>
                  <a:lnTo>
                    <a:pt x="63" y="10"/>
                  </a:lnTo>
                  <a:lnTo>
                    <a:pt x="61" y="8"/>
                  </a:lnTo>
                  <a:lnTo>
                    <a:pt x="58" y="6"/>
                  </a:lnTo>
                  <a:lnTo>
                    <a:pt x="54" y="5"/>
                  </a:lnTo>
                  <a:lnTo>
                    <a:pt x="52" y="5"/>
                  </a:lnTo>
                  <a:lnTo>
                    <a:pt x="46" y="6"/>
                  </a:lnTo>
                  <a:lnTo>
                    <a:pt x="41" y="8"/>
                  </a:lnTo>
                  <a:lnTo>
                    <a:pt x="36" y="11"/>
                  </a:lnTo>
                  <a:lnTo>
                    <a:pt x="32" y="14"/>
                  </a:lnTo>
                  <a:lnTo>
                    <a:pt x="30" y="17"/>
                  </a:lnTo>
                  <a:lnTo>
                    <a:pt x="26" y="21"/>
                  </a:lnTo>
                  <a:lnTo>
                    <a:pt x="24" y="27"/>
                  </a:lnTo>
                  <a:lnTo>
                    <a:pt x="20" y="37"/>
                  </a:lnTo>
                  <a:lnTo>
                    <a:pt x="17" y="50"/>
                  </a:lnTo>
                  <a:lnTo>
                    <a:pt x="17" y="55"/>
                  </a:lnTo>
                  <a:lnTo>
                    <a:pt x="20" y="62"/>
                  </a:lnTo>
                  <a:lnTo>
                    <a:pt x="22" y="66"/>
                  </a:lnTo>
                  <a:lnTo>
                    <a:pt x="30" y="71"/>
                  </a:lnTo>
                  <a:lnTo>
                    <a:pt x="38" y="71"/>
                  </a:lnTo>
                  <a:lnTo>
                    <a:pt x="41" y="69"/>
                  </a:lnTo>
                  <a:lnTo>
                    <a:pt x="48" y="47"/>
                  </a:lnTo>
                  <a:lnTo>
                    <a:pt x="48" y="45"/>
                  </a:lnTo>
                  <a:lnTo>
                    <a:pt x="47" y="43"/>
                  </a:lnTo>
                  <a:lnTo>
                    <a:pt x="46" y="41"/>
                  </a:lnTo>
                  <a:lnTo>
                    <a:pt x="41" y="41"/>
                  </a:lnTo>
                  <a:lnTo>
                    <a:pt x="41" y="38"/>
                  </a:lnTo>
                  <a:lnTo>
                    <a:pt x="73" y="38"/>
                  </a:lnTo>
                  <a:lnTo>
                    <a:pt x="72" y="41"/>
                  </a:lnTo>
                  <a:lnTo>
                    <a:pt x="68" y="41"/>
                  </a:lnTo>
                  <a:lnTo>
                    <a:pt x="66" y="43"/>
                  </a:lnTo>
                  <a:lnTo>
                    <a:pt x="64" y="46"/>
                  </a:lnTo>
                  <a:lnTo>
                    <a:pt x="64" y="50"/>
                  </a:lnTo>
                  <a:lnTo>
                    <a:pt x="57" y="71"/>
                  </a:lnTo>
                  <a:lnTo>
                    <a:pt x="46" y="74"/>
                  </a:lnTo>
                  <a:lnTo>
                    <a:pt x="33" y="76"/>
                  </a:lnTo>
                  <a:lnTo>
                    <a:pt x="27" y="76"/>
                  </a:lnTo>
                  <a:lnTo>
                    <a:pt x="21" y="74"/>
                  </a:lnTo>
                  <a:lnTo>
                    <a:pt x="16" y="72"/>
                  </a:lnTo>
                  <a:lnTo>
                    <a:pt x="12" y="69"/>
                  </a:lnTo>
                  <a:lnTo>
                    <a:pt x="9" y="66"/>
                  </a:lnTo>
                  <a:lnTo>
                    <a:pt x="5" y="61"/>
                  </a:lnTo>
                  <a:lnTo>
                    <a:pt x="3" y="56"/>
                  </a:lnTo>
                  <a:lnTo>
                    <a:pt x="0" y="43"/>
                  </a:lnTo>
                  <a:lnTo>
                    <a:pt x="3" y="31"/>
                  </a:lnTo>
                  <a:lnTo>
                    <a:pt x="9" y="20"/>
                  </a:lnTo>
                  <a:lnTo>
                    <a:pt x="19" y="11"/>
                  </a:lnTo>
                  <a:lnTo>
                    <a:pt x="33" y="4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107" name="Freeform 307"/>
            <p:cNvSpPr>
              <a:spLocks noEditPoints="1"/>
            </p:cNvSpPr>
            <p:nvPr/>
          </p:nvSpPr>
          <p:spPr bwMode="auto">
            <a:xfrm>
              <a:off x="4171950" y="4191000"/>
              <a:ext cx="120650" cy="115888"/>
            </a:xfrm>
            <a:custGeom>
              <a:avLst/>
              <a:gdLst/>
              <a:ahLst/>
              <a:cxnLst>
                <a:cxn ang="0">
                  <a:pos x="45" y="5"/>
                </a:cxn>
                <a:cxn ang="0">
                  <a:pos x="37" y="36"/>
                </a:cxn>
                <a:cxn ang="0">
                  <a:pos x="46" y="36"/>
                </a:cxn>
                <a:cxn ang="0">
                  <a:pos x="50" y="34"/>
                </a:cxn>
                <a:cxn ang="0">
                  <a:pos x="52" y="33"/>
                </a:cxn>
                <a:cxn ang="0">
                  <a:pos x="57" y="25"/>
                </a:cxn>
                <a:cxn ang="0">
                  <a:pos x="58" y="20"/>
                </a:cxn>
                <a:cxn ang="0">
                  <a:pos x="58" y="13"/>
                </a:cxn>
                <a:cxn ang="0">
                  <a:pos x="56" y="8"/>
                </a:cxn>
                <a:cxn ang="0">
                  <a:pos x="51" y="5"/>
                </a:cxn>
                <a:cxn ang="0">
                  <a:pos x="45" y="5"/>
                </a:cxn>
                <a:cxn ang="0">
                  <a:pos x="20" y="0"/>
                </a:cxn>
                <a:cxn ang="0">
                  <a:pos x="56" y="0"/>
                </a:cxn>
                <a:cxn ang="0">
                  <a:pos x="61" y="2"/>
                </a:cxn>
                <a:cxn ang="0">
                  <a:pos x="68" y="4"/>
                </a:cxn>
                <a:cxn ang="0">
                  <a:pos x="72" y="7"/>
                </a:cxn>
                <a:cxn ang="0">
                  <a:pos x="74" y="9"/>
                </a:cxn>
                <a:cxn ang="0">
                  <a:pos x="76" y="13"/>
                </a:cxn>
                <a:cxn ang="0">
                  <a:pos x="76" y="21"/>
                </a:cxn>
                <a:cxn ang="0">
                  <a:pos x="74" y="26"/>
                </a:cxn>
                <a:cxn ang="0">
                  <a:pos x="72" y="30"/>
                </a:cxn>
                <a:cxn ang="0">
                  <a:pos x="68" y="34"/>
                </a:cxn>
                <a:cxn ang="0">
                  <a:pos x="58" y="39"/>
                </a:cxn>
                <a:cxn ang="0">
                  <a:pos x="46" y="40"/>
                </a:cxn>
                <a:cxn ang="0">
                  <a:pos x="36" y="40"/>
                </a:cxn>
                <a:cxn ang="0">
                  <a:pos x="30" y="60"/>
                </a:cxn>
                <a:cxn ang="0">
                  <a:pos x="30" y="62"/>
                </a:cxn>
                <a:cxn ang="0">
                  <a:pos x="29" y="65"/>
                </a:cxn>
                <a:cxn ang="0">
                  <a:pos x="29" y="68"/>
                </a:cxn>
                <a:cxn ang="0">
                  <a:pos x="31" y="71"/>
                </a:cxn>
                <a:cxn ang="0">
                  <a:pos x="39" y="71"/>
                </a:cxn>
                <a:cxn ang="0">
                  <a:pos x="37" y="73"/>
                </a:cxn>
                <a:cxn ang="0">
                  <a:pos x="0" y="73"/>
                </a:cxn>
                <a:cxn ang="0">
                  <a:pos x="1" y="71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70"/>
                </a:cxn>
                <a:cxn ang="0">
                  <a:pos x="11" y="67"/>
                </a:cxn>
                <a:cxn ang="0">
                  <a:pos x="11" y="66"/>
                </a:cxn>
                <a:cxn ang="0">
                  <a:pos x="13" y="63"/>
                </a:cxn>
                <a:cxn ang="0">
                  <a:pos x="14" y="60"/>
                </a:cxn>
                <a:cxn ang="0">
                  <a:pos x="27" y="14"/>
                </a:cxn>
                <a:cxn ang="0">
                  <a:pos x="27" y="5"/>
                </a:cxn>
                <a:cxn ang="0">
                  <a:pos x="25" y="3"/>
                </a:cxn>
                <a:cxn ang="0">
                  <a:pos x="20" y="3"/>
                </a:cxn>
                <a:cxn ang="0">
                  <a:pos x="20" y="0"/>
                </a:cxn>
              </a:cxnLst>
              <a:rect l="0" t="0" r="r" b="b"/>
              <a:pathLst>
                <a:path w="76" h="73">
                  <a:moveTo>
                    <a:pt x="45" y="5"/>
                  </a:moveTo>
                  <a:lnTo>
                    <a:pt x="37" y="36"/>
                  </a:lnTo>
                  <a:lnTo>
                    <a:pt x="46" y="36"/>
                  </a:lnTo>
                  <a:lnTo>
                    <a:pt x="50" y="34"/>
                  </a:lnTo>
                  <a:lnTo>
                    <a:pt x="52" y="33"/>
                  </a:lnTo>
                  <a:lnTo>
                    <a:pt x="57" y="25"/>
                  </a:lnTo>
                  <a:lnTo>
                    <a:pt x="58" y="20"/>
                  </a:lnTo>
                  <a:lnTo>
                    <a:pt x="58" y="13"/>
                  </a:lnTo>
                  <a:lnTo>
                    <a:pt x="56" y="8"/>
                  </a:lnTo>
                  <a:lnTo>
                    <a:pt x="51" y="5"/>
                  </a:lnTo>
                  <a:lnTo>
                    <a:pt x="45" y="5"/>
                  </a:lnTo>
                  <a:close/>
                  <a:moveTo>
                    <a:pt x="20" y="0"/>
                  </a:moveTo>
                  <a:lnTo>
                    <a:pt x="56" y="0"/>
                  </a:lnTo>
                  <a:lnTo>
                    <a:pt x="61" y="2"/>
                  </a:lnTo>
                  <a:lnTo>
                    <a:pt x="68" y="4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6" y="13"/>
                  </a:lnTo>
                  <a:lnTo>
                    <a:pt x="76" y="21"/>
                  </a:lnTo>
                  <a:lnTo>
                    <a:pt x="74" y="26"/>
                  </a:lnTo>
                  <a:lnTo>
                    <a:pt x="72" y="30"/>
                  </a:lnTo>
                  <a:lnTo>
                    <a:pt x="68" y="34"/>
                  </a:lnTo>
                  <a:lnTo>
                    <a:pt x="58" y="39"/>
                  </a:lnTo>
                  <a:lnTo>
                    <a:pt x="46" y="40"/>
                  </a:lnTo>
                  <a:lnTo>
                    <a:pt x="36" y="40"/>
                  </a:lnTo>
                  <a:lnTo>
                    <a:pt x="30" y="60"/>
                  </a:lnTo>
                  <a:lnTo>
                    <a:pt x="30" y="62"/>
                  </a:lnTo>
                  <a:lnTo>
                    <a:pt x="29" y="65"/>
                  </a:lnTo>
                  <a:lnTo>
                    <a:pt x="29" y="68"/>
                  </a:lnTo>
                  <a:lnTo>
                    <a:pt x="31" y="71"/>
                  </a:lnTo>
                  <a:lnTo>
                    <a:pt x="39" y="71"/>
                  </a:lnTo>
                  <a:lnTo>
                    <a:pt x="37" y="73"/>
                  </a:lnTo>
                  <a:lnTo>
                    <a:pt x="0" y="73"/>
                  </a:lnTo>
                  <a:lnTo>
                    <a:pt x="1" y="71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70"/>
                  </a:lnTo>
                  <a:lnTo>
                    <a:pt x="11" y="67"/>
                  </a:lnTo>
                  <a:lnTo>
                    <a:pt x="11" y="66"/>
                  </a:lnTo>
                  <a:lnTo>
                    <a:pt x="13" y="63"/>
                  </a:lnTo>
                  <a:lnTo>
                    <a:pt x="14" y="60"/>
                  </a:lnTo>
                  <a:lnTo>
                    <a:pt x="27" y="14"/>
                  </a:lnTo>
                  <a:lnTo>
                    <a:pt x="27" y="5"/>
                  </a:lnTo>
                  <a:lnTo>
                    <a:pt x="25" y="3"/>
                  </a:lnTo>
                  <a:lnTo>
                    <a:pt x="20" y="3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108" name="Freeform 308"/>
            <p:cNvSpPr>
              <a:spLocks/>
            </p:cNvSpPr>
            <p:nvPr/>
          </p:nvSpPr>
          <p:spPr bwMode="auto">
            <a:xfrm>
              <a:off x="4279900" y="4191000"/>
              <a:ext cx="104775" cy="115888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55" y="0"/>
                </a:cxn>
                <a:cxn ang="0">
                  <a:pos x="55" y="3"/>
                </a:cxn>
                <a:cxn ang="0">
                  <a:pos x="51" y="3"/>
                </a:cxn>
                <a:cxn ang="0">
                  <a:pos x="46" y="5"/>
                </a:cxn>
                <a:cxn ang="0">
                  <a:pos x="45" y="7"/>
                </a:cxn>
                <a:cxn ang="0">
                  <a:pos x="44" y="10"/>
                </a:cxn>
                <a:cxn ang="0">
                  <a:pos x="41" y="14"/>
                </a:cxn>
                <a:cxn ang="0">
                  <a:pos x="30" y="56"/>
                </a:cxn>
                <a:cxn ang="0">
                  <a:pos x="29" y="60"/>
                </a:cxn>
                <a:cxn ang="0">
                  <a:pos x="29" y="65"/>
                </a:cxn>
                <a:cxn ang="0">
                  <a:pos x="27" y="66"/>
                </a:cxn>
                <a:cxn ang="0">
                  <a:pos x="27" y="67"/>
                </a:cxn>
                <a:cxn ang="0">
                  <a:pos x="29" y="67"/>
                </a:cxn>
                <a:cxn ang="0">
                  <a:pos x="30" y="68"/>
                </a:cxn>
                <a:cxn ang="0">
                  <a:pos x="39" y="68"/>
                </a:cxn>
                <a:cxn ang="0">
                  <a:pos x="44" y="67"/>
                </a:cxn>
                <a:cxn ang="0">
                  <a:pos x="50" y="66"/>
                </a:cxn>
                <a:cxn ang="0">
                  <a:pos x="60" y="59"/>
                </a:cxn>
                <a:cxn ang="0">
                  <a:pos x="63" y="54"/>
                </a:cxn>
                <a:cxn ang="0">
                  <a:pos x="66" y="54"/>
                </a:cxn>
                <a:cxn ang="0">
                  <a:pos x="58" y="73"/>
                </a:cxn>
                <a:cxn ang="0">
                  <a:pos x="0" y="73"/>
                </a:cxn>
                <a:cxn ang="0">
                  <a:pos x="0" y="71"/>
                </a:cxn>
                <a:cxn ang="0">
                  <a:pos x="4" y="71"/>
                </a:cxn>
                <a:cxn ang="0">
                  <a:pos x="6" y="70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3" y="61"/>
                </a:cxn>
                <a:cxn ang="0">
                  <a:pos x="26" y="14"/>
                </a:cxn>
                <a:cxn ang="0">
                  <a:pos x="26" y="9"/>
                </a:cxn>
                <a:cxn ang="0">
                  <a:pos x="27" y="8"/>
                </a:cxn>
                <a:cxn ang="0">
                  <a:pos x="26" y="5"/>
                </a:cxn>
                <a:cxn ang="0">
                  <a:pos x="24" y="3"/>
                </a:cxn>
                <a:cxn ang="0">
                  <a:pos x="19" y="3"/>
                </a:cxn>
                <a:cxn ang="0">
                  <a:pos x="19" y="0"/>
                </a:cxn>
              </a:cxnLst>
              <a:rect l="0" t="0" r="r" b="b"/>
              <a:pathLst>
                <a:path w="66" h="73">
                  <a:moveTo>
                    <a:pt x="19" y="0"/>
                  </a:moveTo>
                  <a:lnTo>
                    <a:pt x="55" y="0"/>
                  </a:lnTo>
                  <a:lnTo>
                    <a:pt x="55" y="3"/>
                  </a:lnTo>
                  <a:lnTo>
                    <a:pt x="51" y="3"/>
                  </a:lnTo>
                  <a:lnTo>
                    <a:pt x="46" y="5"/>
                  </a:lnTo>
                  <a:lnTo>
                    <a:pt x="45" y="7"/>
                  </a:lnTo>
                  <a:lnTo>
                    <a:pt x="44" y="10"/>
                  </a:lnTo>
                  <a:lnTo>
                    <a:pt x="41" y="14"/>
                  </a:lnTo>
                  <a:lnTo>
                    <a:pt x="30" y="56"/>
                  </a:lnTo>
                  <a:lnTo>
                    <a:pt x="29" y="60"/>
                  </a:lnTo>
                  <a:lnTo>
                    <a:pt x="29" y="65"/>
                  </a:lnTo>
                  <a:lnTo>
                    <a:pt x="27" y="66"/>
                  </a:lnTo>
                  <a:lnTo>
                    <a:pt x="27" y="67"/>
                  </a:lnTo>
                  <a:lnTo>
                    <a:pt x="29" y="67"/>
                  </a:lnTo>
                  <a:lnTo>
                    <a:pt x="30" y="68"/>
                  </a:lnTo>
                  <a:lnTo>
                    <a:pt x="39" y="68"/>
                  </a:lnTo>
                  <a:lnTo>
                    <a:pt x="44" y="67"/>
                  </a:lnTo>
                  <a:lnTo>
                    <a:pt x="50" y="66"/>
                  </a:lnTo>
                  <a:lnTo>
                    <a:pt x="60" y="59"/>
                  </a:lnTo>
                  <a:lnTo>
                    <a:pt x="63" y="54"/>
                  </a:lnTo>
                  <a:lnTo>
                    <a:pt x="66" y="54"/>
                  </a:lnTo>
                  <a:lnTo>
                    <a:pt x="58" y="73"/>
                  </a:lnTo>
                  <a:lnTo>
                    <a:pt x="0" y="73"/>
                  </a:lnTo>
                  <a:lnTo>
                    <a:pt x="0" y="71"/>
                  </a:lnTo>
                  <a:lnTo>
                    <a:pt x="4" y="71"/>
                  </a:lnTo>
                  <a:lnTo>
                    <a:pt x="6" y="70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3" y="61"/>
                  </a:lnTo>
                  <a:lnTo>
                    <a:pt x="26" y="14"/>
                  </a:lnTo>
                  <a:lnTo>
                    <a:pt x="26" y="9"/>
                  </a:lnTo>
                  <a:lnTo>
                    <a:pt x="27" y="8"/>
                  </a:lnTo>
                  <a:lnTo>
                    <a:pt x="26" y="5"/>
                  </a:lnTo>
                  <a:lnTo>
                    <a:pt x="24" y="3"/>
                  </a:lnTo>
                  <a:lnTo>
                    <a:pt x="19" y="3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109" name="Freeform 309"/>
            <p:cNvSpPr>
              <a:spLocks noEditPoints="1"/>
            </p:cNvSpPr>
            <p:nvPr/>
          </p:nvSpPr>
          <p:spPr bwMode="auto">
            <a:xfrm>
              <a:off x="4376738" y="4189413"/>
              <a:ext cx="117475" cy="117475"/>
            </a:xfrm>
            <a:custGeom>
              <a:avLst/>
              <a:gdLst/>
              <a:ahLst/>
              <a:cxnLst>
                <a:cxn ang="0">
                  <a:pos x="52" y="24"/>
                </a:cxn>
                <a:cxn ang="0">
                  <a:pos x="33" y="47"/>
                </a:cxn>
                <a:cxn ang="0">
                  <a:pos x="52" y="47"/>
                </a:cxn>
                <a:cxn ang="0">
                  <a:pos x="52" y="24"/>
                </a:cxn>
                <a:cxn ang="0">
                  <a:pos x="65" y="0"/>
                </a:cxn>
                <a:cxn ang="0">
                  <a:pos x="68" y="0"/>
                </a:cxn>
                <a:cxn ang="0">
                  <a:pos x="68" y="68"/>
                </a:cxn>
                <a:cxn ang="0">
                  <a:pos x="72" y="72"/>
                </a:cxn>
                <a:cxn ang="0">
                  <a:pos x="74" y="72"/>
                </a:cxn>
                <a:cxn ang="0">
                  <a:pos x="74" y="74"/>
                </a:cxn>
                <a:cxn ang="0">
                  <a:pos x="42" y="74"/>
                </a:cxn>
                <a:cxn ang="0">
                  <a:pos x="43" y="72"/>
                </a:cxn>
                <a:cxn ang="0">
                  <a:pos x="47" y="72"/>
                </a:cxn>
                <a:cxn ang="0">
                  <a:pos x="48" y="71"/>
                </a:cxn>
                <a:cxn ang="0">
                  <a:pos x="49" y="71"/>
                </a:cxn>
                <a:cxn ang="0">
                  <a:pos x="49" y="69"/>
                </a:cxn>
                <a:cxn ang="0">
                  <a:pos x="52" y="67"/>
                </a:cxn>
                <a:cxn ang="0">
                  <a:pos x="52" y="52"/>
                </a:cxn>
                <a:cxn ang="0">
                  <a:pos x="28" y="52"/>
                </a:cxn>
                <a:cxn ang="0">
                  <a:pos x="25" y="56"/>
                </a:cxn>
                <a:cxn ang="0">
                  <a:pos x="20" y="63"/>
                </a:cxn>
                <a:cxn ang="0">
                  <a:pos x="17" y="64"/>
                </a:cxn>
                <a:cxn ang="0">
                  <a:pos x="17" y="71"/>
                </a:cxn>
                <a:cxn ang="0">
                  <a:pos x="18" y="71"/>
                </a:cxn>
                <a:cxn ang="0">
                  <a:pos x="20" y="72"/>
                </a:cxn>
                <a:cxn ang="0">
                  <a:pos x="22" y="72"/>
                </a:cxn>
                <a:cxn ang="0">
                  <a:pos x="22" y="74"/>
                </a:cxn>
                <a:cxn ang="0">
                  <a:pos x="0" y="74"/>
                </a:cxn>
                <a:cxn ang="0">
                  <a:pos x="1" y="72"/>
                </a:cxn>
                <a:cxn ang="0">
                  <a:pos x="4" y="72"/>
                </a:cxn>
                <a:cxn ang="0">
                  <a:pos x="6" y="69"/>
                </a:cxn>
                <a:cxn ang="0">
                  <a:pos x="9" y="68"/>
                </a:cxn>
                <a:cxn ang="0">
                  <a:pos x="15" y="62"/>
                </a:cxn>
                <a:cxn ang="0">
                  <a:pos x="65" y="0"/>
                </a:cxn>
              </a:cxnLst>
              <a:rect l="0" t="0" r="r" b="b"/>
              <a:pathLst>
                <a:path w="74" h="74">
                  <a:moveTo>
                    <a:pt x="52" y="24"/>
                  </a:moveTo>
                  <a:lnTo>
                    <a:pt x="33" y="47"/>
                  </a:lnTo>
                  <a:lnTo>
                    <a:pt x="52" y="47"/>
                  </a:lnTo>
                  <a:lnTo>
                    <a:pt x="52" y="24"/>
                  </a:lnTo>
                  <a:close/>
                  <a:moveTo>
                    <a:pt x="65" y="0"/>
                  </a:moveTo>
                  <a:lnTo>
                    <a:pt x="68" y="0"/>
                  </a:lnTo>
                  <a:lnTo>
                    <a:pt x="68" y="68"/>
                  </a:lnTo>
                  <a:lnTo>
                    <a:pt x="72" y="72"/>
                  </a:lnTo>
                  <a:lnTo>
                    <a:pt x="74" y="72"/>
                  </a:lnTo>
                  <a:lnTo>
                    <a:pt x="74" y="74"/>
                  </a:lnTo>
                  <a:lnTo>
                    <a:pt x="42" y="74"/>
                  </a:lnTo>
                  <a:lnTo>
                    <a:pt x="43" y="72"/>
                  </a:lnTo>
                  <a:lnTo>
                    <a:pt x="47" y="72"/>
                  </a:lnTo>
                  <a:lnTo>
                    <a:pt x="48" y="71"/>
                  </a:lnTo>
                  <a:lnTo>
                    <a:pt x="49" y="71"/>
                  </a:lnTo>
                  <a:lnTo>
                    <a:pt x="49" y="69"/>
                  </a:lnTo>
                  <a:lnTo>
                    <a:pt x="52" y="67"/>
                  </a:lnTo>
                  <a:lnTo>
                    <a:pt x="52" y="52"/>
                  </a:lnTo>
                  <a:lnTo>
                    <a:pt x="28" y="52"/>
                  </a:lnTo>
                  <a:lnTo>
                    <a:pt x="25" y="56"/>
                  </a:lnTo>
                  <a:lnTo>
                    <a:pt x="20" y="63"/>
                  </a:lnTo>
                  <a:lnTo>
                    <a:pt x="17" y="64"/>
                  </a:lnTo>
                  <a:lnTo>
                    <a:pt x="17" y="71"/>
                  </a:lnTo>
                  <a:lnTo>
                    <a:pt x="18" y="71"/>
                  </a:lnTo>
                  <a:lnTo>
                    <a:pt x="20" y="72"/>
                  </a:lnTo>
                  <a:lnTo>
                    <a:pt x="22" y="72"/>
                  </a:lnTo>
                  <a:lnTo>
                    <a:pt x="22" y="74"/>
                  </a:lnTo>
                  <a:lnTo>
                    <a:pt x="0" y="74"/>
                  </a:lnTo>
                  <a:lnTo>
                    <a:pt x="1" y="72"/>
                  </a:lnTo>
                  <a:lnTo>
                    <a:pt x="4" y="72"/>
                  </a:lnTo>
                  <a:lnTo>
                    <a:pt x="6" y="69"/>
                  </a:lnTo>
                  <a:lnTo>
                    <a:pt x="9" y="68"/>
                  </a:lnTo>
                  <a:lnTo>
                    <a:pt x="15" y="62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110" name="Freeform 310"/>
            <p:cNvSpPr>
              <a:spLocks/>
            </p:cNvSpPr>
            <p:nvPr/>
          </p:nvSpPr>
          <p:spPr bwMode="auto">
            <a:xfrm>
              <a:off x="4498975" y="4191000"/>
              <a:ext cx="147638" cy="115888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43" y="0"/>
                </a:cxn>
                <a:cxn ang="0">
                  <a:pos x="66" y="49"/>
                </a:cxn>
                <a:cxn ang="0">
                  <a:pos x="76" y="14"/>
                </a:cxn>
                <a:cxn ang="0">
                  <a:pos x="76" y="7"/>
                </a:cxn>
                <a:cxn ang="0">
                  <a:pos x="75" y="5"/>
                </a:cxn>
                <a:cxn ang="0">
                  <a:pos x="72" y="4"/>
                </a:cxn>
                <a:cxn ang="0">
                  <a:pos x="69" y="3"/>
                </a:cxn>
                <a:cxn ang="0">
                  <a:pos x="69" y="0"/>
                </a:cxn>
                <a:cxn ang="0">
                  <a:pos x="93" y="0"/>
                </a:cxn>
                <a:cxn ang="0">
                  <a:pos x="92" y="3"/>
                </a:cxn>
                <a:cxn ang="0">
                  <a:pos x="85" y="5"/>
                </a:cxn>
                <a:cxn ang="0">
                  <a:pos x="84" y="7"/>
                </a:cxn>
                <a:cxn ang="0">
                  <a:pos x="81" y="10"/>
                </a:cxn>
                <a:cxn ang="0">
                  <a:pos x="80" y="14"/>
                </a:cxn>
                <a:cxn ang="0">
                  <a:pos x="64" y="73"/>
                </a:cxn>
                <a:cxn ang="0">
                  <a:pos x="61" y="73"/>
                </a:cxn>
                <a:cxn ang="0">
                  <a:pos x="30" y="13"/>
                </a:cxn>
                <a:cxn ang="0">
                  <a:pos x="18" y="61"/>
                </a:cxn>
                <a:cxn ang="0">
                  <a:pos x="17" y="62"/>
                </a:cxn>
                <a:cxn ang="0">
                  <a:pos x="17" y="67"/>
                </a:cxn>
                <a:cxn ang="0">
                  <a:pos x="21" y="71"/>
                </a:cxn>
                <a:cxn ang="0">
                  <a:pos x="25" y="71"/>
                </a:cxn>
                <a:cxn ang="0">
                  <a:pos x="24" y="73"/>
                </a:cxn>
                <a:cxn ang="0">
                  <a:pos x="0" y="73"/>
                </a:cxn>
                <a:cxn ang="0">
                  <a:pos x="1" y="71"/>
                </a:cxn>
                <a:cxn ang="0">
                  <a:pos x="6" y="71"/>
                </a:cxn>
                <a:cxn ang="0">
                  <a:pos x="9" y="67"/>
                </a:cxn>
                <a:cxn ang="0">
                  <a:pos x="12" y="62"/>
                </a:cxn>
                <a:cxn ang="0">
                  <a:pos x="12" y="60"/>
                </a:cxn>
                <a:cxn ang="0">
                  <a:pos x="27" y="8"/>
                </a:cxn>
                <a:cxn ang="0">
                  <a:pos x="25" y="5"/>
                </a:cxn>
                <a:cxn ang="0">
                  <a:pos x="25" y="4"/>
                </a:cxn>
                <a:cxn ang="0">
                  <a:pos x="24" y="4"/>
                </a:cxn>
                <a:cxn ang="0">
                  <a:pos x="23" y="3"/>
                </a:cxn>
                <a:cxn ang="0">
                  <a:pos x="18" y="3"/>
                </a:cxn>
                <a:cxn ang="0">
                  <a:pos x="18" y="0"/>
                </a:cxn>
              </a:cxnLst>
              <a:rect l="0" t="0" r="r" b="b"/>
              <a:pathLst>
                <a:path w="93" h="73">
                  <a:moveTo>
                    <a:pt x="18" y="0"/>
                  </a:moveTo>
                  <a:lnTo>
                    <a:pt x="43" y="0"/>
                  </a:lnTo>
                  <a:lnTo>
                    <a:pt x="66" y="49"/>
                  </a:lnTo>
                  <a:lnTo>
                    <a:pt x="76" y="14"/>
                  </a:lnTo>
                  <a:lnTo>
                    <a:pt x="76" y="7"/>
                  </a:lnTo>
                  <a:lnTo>
                    <a:pt x="75" y="5"/>
                  </a:lnTo>
                  <a:lnTo>
                    <a:pt x="72" y="4"/>
                  </a:lnTo>
                  <a:lnTo>
                    <a:pt x="69" y="3"/>
                  </a:lnTo>
                  <a:lnTo>
                    <a:pt x="69" y="0"/>
                  </a:lnTo>
                  <a:lnTo>
                    <a:pt x="93" y="0"/>
                  </a:lnTo>
                  <a:lnTo>
                    <a:pt x="92" y="3"/>
                  </a:lnTo>
                  <a:lnTo>
                    <a:pt x="85" y="5"/>
                  </a:lnTo>
                  <a:lnTo>
                    <a:pt x="84" y="7"/>
                  </a:lnTo>
                  <a:lnTo>
                    <a:pt x="81" y="10"/>
                  </a:lnTo>
                  <a:lnTo>
                    <a:pt x="80" y="14"/>
                  </a:lnTo>
                  <a:lnTo>
                    <a:pt x="64" y="73"/>
                  </a:lnTo>
                  <a:lnTo>
                    <a:pt x="61" y="73"/>
                  </a:lnTo>
                  <a:lnTo>
                    <a:pt x="30" y="13"/>
                  </a:lnTo>
                  <a:lnTo>
                    <a:pt x="18" y="61"/>
                  </a:lnTo>
                  <a:lnTo>
                    <a:pt x="17" y="62"/>
                  </a:lnTo>
                  <a:lnTo>
                    <a:pt x="17" y="67"/>
                  </a:lnTo>
                  <a:lnTo>
                    <a:pt x="21" y="71"/>
                  </a:lnTo>
                  <a:lnTo>
                    <a:pt x="25" y="71"/>
                  </a:lnTo>
                  <a:lnTo>
                    <a:pt x="24" y="73"/>
                  </a:lnTo>
                  <a:lnTo>
                    <a:pt x="0" y="73"/>
                  </a:lnTo>
                  <a:lnTo>
                    <a:pt x="1" y="71"/>
                  </a:lnTo>
                  <a:lnTo>
                    <a:pt x="6" y="71"/>
                  </a:lnTo>
                  <a:lnTo>
                    <a:pt x="9" y="67"/>
                  </a:lnTo>
                  <a:lnTo>
                    <a:pt x="12" y="62"/>
                  </a:lnTo>
                  <a:lnTo>
                    <a:pt x="12" y="60"/>
                  </a:lnTo>
                  <a:lnTo>
                    <a:pt x="27" y="8"/>
                  </a:lnTo>
                  <a:lnTo>
                    <a:pt x="25" y="5"/>
                  </a:lnTo>
                  <a:lnTo>
                    <a:pt x="25" y="4"/>
                  </a:lnTo>
                  <a:lnTo>
                    <a:pt x="24" y="4"/>
                  </a:lnTo>
                  <a:lnTo>
                    <a:pt x="23" y="3"/>
                  </a:lnTo>
                  <a:lnTo>
                    <a:pt x="18" y="3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111" name="Freeform 311"/>
            <p:cNvSpPr>
              <a:spLocks/>
            </p:cNvSpPr>
            <p:nvPr/>
          </p:nvSpPr>
          <p:spPr bwMode="auto">
            <a:xfrm>
              <a:off x="4625975" y="4191000"/>
              <a:ext cx="123825" cy="115888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78" y="0"/>
                </a:cxn>
                <a:cxn ang="0">
                  <a:pos x="73" y="19"/>
                </a:cxn>
                <a:cxn ang="0">
                  <a:pos x="70" y="19"/>
                </a:cxn>
                <a:cxn ang="0">
                  <a:pos x="70" y="14"/>
                </a:cxn>
                <a:cxn ang="0">
                  <a:pos x="69" y="13"/>
                </a:cxn>
                <a:cxn ang="0">
                  <a:pos x="67" y="9"/>
                </a:cxn>
                <a:cxn ang="0">
                  <a:pos x="63" y="7"/>
                </a:cxn>
                <a:cxn ang="0">
                  <a:pos x="60" y="5"/>
                </a:cxn>
                <a:cxn ang="0">
                  <a:pos x="43" y="5"/>
                </a:cxn>
                <a:cxn ang="0">
                  <a:pos x="37" y="33"/>
                </a:cxn>
                <a:cxn ang="0">
                  <a:pos x="44" y="33"/>
                </a:cxn>
                <a:cxn ang="0">
                  <a:pos x="49" y="31"/>
                </a:cxn>
                <a:cxn ang="0">
                  <a:pos x="53" y="30"/>
                </a:cxn>
                <a:cxn ang="0">
                  <a:pos x="56" y="28"/>
                </a:cxn>
                <a:cxn ang="0">
                  <a:pos x="57" y="24"/>
                </a:cxn>
                <a:cxn ang="0">
                  <a:pos x="59" y="20"/>
                </a:cxn>
                <a:cxn ang="0">
                  <a:pos x="62" y="20"/>
                </a:cxn>
                <a:cxn ang="0">
                  <a:pos x="54" y="50"/>
                </a:cxn>
                <a:cxn ang="0">
                  <a:pos x="52" y="50"/>
                </a:cxn>
                <a:cxn ang="0">
                  <a:pos x="52" y="42"/>
                </a:cxn>
                <a:cxn ang="0">
                  <a:pos x="51" y="40"/>
                </a:cxn>
                <a:cxn ang="0">
                  <a:pos x="46" y="37"/>
                </a:cxn>
                <a:cxn ang="0">
                  <a:pos x="36" y="37"/>
                </a:cxn>
                <a:cxn ang="0">
                  <a:pos x="27" y="61"/>
                </a:cxn>
                <a:cxn ang="0">
                  <a:pos x="27" y="67"/>
                </a:cxn>
                <a:cxn ang="0">
                  <a:pos x="28" y="67"/>
                </a:cxn>
                <a:cxn ang="0">
                  <a:pos x="30" y="68"/>
                </a:cxn>
                <a:cxn ang="0">
                  <a:pos x="41" y="68"/>
                </a:cxn>
                <a:cxn ang="0">
                  <a:pos x="47" y="67"/>
                </a:cxn>
                <a:cxn ang="0">
                  <a:pos x="52" y="66"/>
                </a:cxn>
                <a:cxn ang="0">
                  <a:pos x="62" y="59"/>
                </a:cxn>
                <a:cxn ang="0">
                  <a:pos x="67" y="54"/>
                </a:cxn>
                <a:cxn ang="0">
                  <a:pos x="68" y="54"/>
                </a:cxn>
                <a:cxn ang="0">
                  <a:pos x="62" y="73"/>
                </a:cxn>
                <a:cxn ang="0">
                  <a:pos x="0" y="73"/>
                </a:cxn>
                <a:cxn ang="0">
                  <a:pos x="0" y="71"/>
                </a:cxn>
                <a:cxn ang="0">
                  <a:pos x="4" y="71"/>
                </a:cxn>
                <a:cxn ang="0">
                  <a:pos x="9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2" y="61"/>
                </a:cxn>
                <a:cxn ang="0">
                  <a:pos x="26" y="13"/>
                </a:cxn>
                <a:cxn ang="0">
                  <a:pos x="26" y="9"/>
                </a:cxn>
                <a:cxn ang="0">
                  <a:pos x="27" y="8"/>
                </a:cxn>
                <a:cxn ang="0">
                  <a:pos x="26" y="5"/>
                </a:cxn>
                <a:cxn ang="0">
                  <a:pos x="25" y="4"/>
                </a:cxn>
                <a:cxn ang="0">
                  <a:pos x="23" y="4"/>
                </a:cxn>
                <a:cxn ang="0">
                  <a:pos x="21" y="3"/>
                </a:cxn>
                <a:cxn ang="0">
                  <a:pos x="17" y="3"/>
                </a:cxn>
                <a:cxn ang="0">
                  <a:pos x="17" y="0"/>
                </a:cxn>
              </a:cxnLst>
              <a:rect l="0" t="0" r="r" b="b"/>
              <a:pathLst>
                <a:path w="78" h="73">
                  <a:moveTo>
                    <a:pt x="17" y="0"/>
                  </a:moveTo>
                  <a:lnTo>
                    <a:pt x="78" y="0"/>
                  </a:lnTo>
                  <a:lnTo>
                    <a:pt x="73" y="19"/>
                  </a:lnTo>
                  <a:lnTo>
                    <a:pt x="70" y="19"/>
                  </a:lnTo>
                  <a:lnTo>
                    <a:pt x="70" y="14"/>
                  </a:lnTo>
                  <a:lnTo>
                    <a:pt x="69" y="13"/>
                  </a:lnTo>
                  <a:lnTo>
                    <a:pt x="67" y="9"/>
                  </a:lnTo>
                  <a:lnTo>
                    <a:pt x="63" y="7"/>
                  </a:lnTo>
                  <a:lnTo>
                    <a:pt x="60" y="5"/>
                  </a:lnTo>
                  <a:lnTo>
                    <a:pt x="43" y="5"/>
                  </a:lnTo>
                  <a:lnTo>
                    <a:pt x="37" y="33"/>
                  </a:lnTo>
                  <a:lnTo>
                    <a:pt x="44" y="33"/>
                  </a:lnTo>
                  <a:lnTo>
                    <a:pt x="49" y="31"/>
                  </a:lnTo>
                  <a:lnTo>
                    <a:pt x="53" y="30"/>
                  </a:lnTo>
                  <a:lnTo>
                    <a:pt x="56" y="28"/>
                  </a:lnTo>
                  <a:lnTo>
                    <a:pt x="57" y="24"/>
                  </a:lnTo>
                  <a:lnTo>
                    <a:pt x="59" y="20"/>
                  </a:lnTo>
                  <a:lnTo>
                    <a:pt x="62" y="20"/>
                  </a:lnTo>
                  <a:lnTo>
                    <a:pt x="54" y="50"/>
                  </a:lnTo>
                  <a:lnTo>
                    <a:pt x="52" y="50"/>
                  </a:lnTo>
                  <a:lnTo>
                    <a:pt x="52" y="42"/>
                  </a:lnTo>
                  <a:lnTo>
                    <a:pt x="51" y="40"/>
                  </a:lnTo>
                  <a:lnTo>
                    <a:pt x="46" y="37"/>
                  </a:lnTo>
                  <a:lnTo>
                    <a:pt x="36" y="37"/>
                  </a:lnTo>
                  <a:lnTo>
                    <a:pt x="27" y="61"/>
                  </a:lnTo>
                  <a:lnTo>
                    <a:pt x="27" y="67"/>
                  </a:lnTo>
                  <a:lnTo>
                    <a:pt x="28" y="67"/>
                  </a:lnTo>
                  <a:lnTo>
                    <a:pt x="30" y="68"/>
                  </a:lnTo>
                  <a:lnTo>
                    <a:pt x="41" y="68"/>
                  </a:lnTo>
                  <a:lnTo>
                    <a:pt x="47" y="67"/>
                  </a:lnTo>
                  <a:lnTo>
                    <a:pt x="52" y="66"/>
                  </a:lnTo>
                  <a:lnTo>
                    <a:pt x="62" y="59"/>
                  </a:lnTo>
                  <a:lnTo>
                    <a:pt x="67" y="54"/>
                  </a:lnTo>
                  <a:lnTo>
                    <a:pt x="68" y="54"/>
                  </a:lnTo>
                  <a:lnTo>
                    <a:pt x="62" y="73"/>
                  </a:lnTo>
                  <a:lnTo>
                    <a:pt x="0" y="73"/>
                  </a:lnTo>
                  <a:lnTo>
                    <a:pt x="0" y="71"/>
                  </a:lnTo>
                  <a:lnTo>
                    <a:pt x="4" y="71"/>
                  </a:lnTo>
                  <a:lnTo>
                    <a:pt x="9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2" y="61"/>
                  </a:lnTo>
                  <a:lnTo>
                    <a:pt x="26" y="13"/>
                  </a:lnTo>
                  <a:lnTo>
                    <a:pt x="26" y="9"/>
                  </a:lnTo>
                  <a:lnTo>
                    <a:pt x="27" y="8"/>
                  </a:lnTo>
                  <a:lnTo>
                    <a:pt x="26" y="5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112" name="Freeform 312"/>
            <p:cNvSpPr>
              <a:spLocks/>
            </p:cNvSpPr>
            <p:nvPr/>
          </p:nvSpPr>
          <p:spPr bwMode="auto">
            <a:xfrm>
              <a:off x="5208588" y="3586163"/>
              <a:ext cx="207963" cy="16192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61" y="0"/>
                </a:cxn>
                <a:cxn ang="0">
                  <a:pos x="93" y="67"/>
                </a:cxn>
                <a:cxn ang="0">
                  <a:pos x="106" y="19"/>
                </a:cxn>
                <a:cxn ang="0">
                  <a:pos x="106" y="9"/>
                </a:cxn>
                <a:cxn ang="0">
                  <a:pos x="105" y="6"/>
                </a:cxn>
                <a:cxn ang="0">
                  <a:pos x="103" y="5"/>
                </a:cxn>
                <a:cxn ang="0">
                  <a:pos x="100" y="3"/>
                </a:cxn>
                <a:cxn ang="0">
                  <a:pos x="97" y="3"/>
                </a:cxn>
                <a:cxn ang="0">
                  <a:pos x="97" y="0"/>
                </a:cxn>
                <a:cxn ang="0">
                  <a:pos x="131" y="0"/>
                </a:cxn>
                <a:cxn ang="0">
                  <a:pos x="129" y="3"/>
                </a:cxn>
                <a:cxn ang="0">
                  <a:pos x="126" y="3"/>
                </a:cxn>
                <a:cxn ang="0">
                  <a:pos x="123" y="4"/>
                </a:cxn>
                <a:cxn ang="0">
                  <a:pos x="120" y="6"/>
                </a:cxn>
                <a:cxn ang="0">
                  <a:pos x="118" y="8"/>
                </a:cxn>
                <a:cxn ang="0">
                  <a:pos x="116" y="10"/>
                </a:cxn>
                <a:cxn ang="0">
                  <a:pos x="114" y="14"/>
                </a:cxn>
                <a:cxn ang="0">
                  <a:pos x="113" y="19"/>
                </a:cxn>
                <a:cxn ang="0">
                  <a:pos x="89" y="102"/>
                </a:cxn>
                <a:cxn ang="0">
                  <a:pos x="85" y="102"/>
                </a:cxn>
                <a:cxn ang="0">
                  <a:pos x="43" y="18"/>
                </a:cxn>
                <a:cxn ang="0">
                  <a:pos x="25" y="84"/>
                </a:cxn>
                <a:cxn ang="0">
                  <a:pos x="24" y="87"/>
                </a:cxn>
                <a:cxn ang="0">
                  <a:pos x="24" y="94"/>
                </a:cxn>
                <a:cxn ang="0">
                  <a:pos x="25" y="95"/>
                </a:cxn>
                <a:cxn ang="0">
                  <a:pos x="27" y="97"/>
                </a:cxn>
                <a:cxn ang="0">
                  <a:pos x="29" y="98"/>
                </a:cxn>
                <a:cxn ang="0">
                  <a:pos x="35" y="98"/>
                </a:cxn>
                <a:cxn ang="0">
                  <a:pos x="34" y="102"/>
                </a:cxn>
                <a:cxn ang="0">
                  <a:pos x="0" y="102"/>
                </a:cxn>
                <a:cxn ang="0">
                  <a:pos x="1" y="98"/>
                </a:cxn>
                <a:cxn ang="0">
                  <a:pos x="8" y="98"/>
                </a:cxn>
                <a:cxn ang="0">
                  <a:pos x="10" y="95"/>
                </a:cxn>
                <a:cxn ang="0">
                  <a:pos x="12" y="94"/>
                </a:cxn>
                <a:cxn ang="0">
                  <a:pos x="14" y="92"/>
                </a:cxn>
                <a:cxn ang="0">
                  <a:pos x="16" y="89"/>
                </a:cxn>
                <a:cxn ang="0">
                  <a:pos x="17" y="86"/>
                </a:cxn>
                <a:cxn ang="0">
                  <a:pos x="17" y="83"/>
                </a:cxn>
                <a:cxn ang="0">
                  <a:pos x="38" y="9"/>
                </a:cxn>
                <a:cxn ang="0">
                  <a:pos x="36" y="5"/>
                </a:cxn>
                <a:cxn ang="0">
                  <a:pos x="31" y="3"/>
                </a:cxn>
                <a:cxn ang="0">
                  <a:pos x="25" y="3"/>
                </a:cxn>
                <a:cxn ang="0">
                  <a:pos x="25" y="0"/>
                </a:cxn>
              </a:cxnLst>
              <a:rect l="0" t="0" r="r" b="b"/>
              <a:pathLst>
                <a:path w="131" h="102">
                  <a:moveTo>
                    <a:pt x="25" y="0"/>
                  </a:moveTo>
                  <a:lnTo>
                    <a:pt x="61" y="0"/>
                  </a:lnTo>
                  <a:lnTo>
                    <a:pt x="93" y="67"/>
                  </a:lnTo>
                  <a:lnTo>
                    <a:pt x="106" y="19"/>
                  </a:lnTo>
                  <a:lnTo>
                    <a:pt x="106" y="9"/>
                  </a:lnTo>
                  <a:lnTo>
                    <a:pt x="105" y="6"/>
                  </a:lnTo>
                  <a:lnTo>
                    <a:pt x="103" y="5"/>
                  </a:lnTo>
                  <a:lnTo>
                    <a:pt x="100" y="3"/>
                  </a:lnTo>
                  <a:lnTo>
                    <a:pt x="97" y="3"/>
                  </a:lnTo>
                  <a:lnTo>
                    <a:pt x="97" y="0"/>
                  </a:lnTo>
                  <a:lnTo>
                    <a:pt x="131" y="0"/>
                  </a:lnTo>
                  <a:lnTo>
                    <a:pt x="129" y="3"/>
                  </a:lnTo>
                  <a:lnTo>
                    <a:pt x="126" y="3"/>
                  </a:lnTo>
                  <a:lnTo>
                    <a:pt x="123" y="4"/>
                  </a:lnTo>
                  <a:lnTo>
                    <a:pt x="120" y="6"/>
                  </a:lnTo>
                  <a:lnTo>
                    <a:pt x="118" y="8"/>
                  </a:lnTo>
                  <a:lnTo>
                    <a:pt x="116" y="10"/>
                  </a:lnTo>
                  <a:lnTo>
                    <a:pt x="114" y="14"/>
                  </a:lnTo>
                  <a:lnTo>
                    <a:pt x="113" y="19"/>
                  </a:lnTo>
                  <a:lnTo>
                    <a:pt x="89" y="102"/>
                  </a:lnTo>
                  <a:lnTo>
                    <a:pt x="85" y="102"/>
                  </a:lnTo>
                  <a:lnTo>
                    <a:pt x="43" y="18"/>
                  </a:lnTo>
                  <a:lnTo>
                    <a:pt x="25" y="84"/>
                  </a:lnTo>
                  <a:lnTo>
                    <a:pt x="24" y="87"/>
                  </a:lnTo>
                  <a:lnTo>
                    <a:pt x="24" y="94"/>
                  </a:lnTo>
                  <a:lnTo>
                    <a:pt x="25" y="95"/>
                  </a:lnTo>
                  <a:lnTo>
                    <a:pt x="27" y="97"/>
                  </a:lnTo>
                  <a:lnTo>
                    <a:pt x="29" y="98"/>
                  </a:lnTo>
                  <a:lnTo>
                    <a:pt x="35" y="98"/>
                  </a:lnTo>
                  <a:lnTo>
                    <a:pt x="34" y="102"/>
                  </a:lnTo>
                  <a:lnTo>
                    <a:pt x="0" y="102"/>
                  </a:lnTo>
                  <a:lnTo>
                    <a:pt x="1" y="98"/>
                  </a:lnTo>
                  <a:lnTo>
                    <a:pt x="8" y="98"/>
                  </a:lnTo>
                  <a:lnTo>
                    <a:pt x="10" y="95"/>
                  </a:lnTo>
                  <a:lnTo>
                    <a:pt x="12" y="94"/>
                  </a:lnTo>
                  <a:lnTo>
                    <a:pt x="14" y="92"/>
                  </a:lnTo>
                  <a:lnTo>
                    <a:pt x="16" y="89"/>
                  </a:lnTo>
                  <a:lnTo>
                    <a:pt x="17" y="86"/>
                  </a:lnTo>
                  <a:lnTo>
                    <a:pt x="17" y="83"/>
                  </a:lnTo>
                  <a:lnTo>
                    <a:pt x="38" y="9"/>
                  </a:lnTo>
                  <a:lnTo>
                    <a:pt x="36" y="5"/>
                  </a:lnTo>
                  <a:lnTo>
                    <a:pt x="31" y="3"/>
                  </a:lnTo>
                  <a:lnTo>
                    <a:pt x="25" y="3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113" name="Freeform 313"/>
            <p:cNvSpPr>
              <a:spLocks/>
            </p:cNvSpPr>
            <p:nvPr/>
          </p:nvSpPr>
          <p:spPr bwMode="auto">
            <a:xfrm>
              <a:off x="5022850" y="2487613"/>
              <a:ext cx="142875" cy="168275"/>
            </a:xfrm>
            <a:custGeom>
              <a:avLst/>
              <a:gdLst/>
              <a:ahLst/>
              <a:cxnLst>
                <a:cxn ang="0">
                  <a:pos x="74" y="5"/>
                </a:cxn>
                <a:cxn ang="0">
                  <a:pos x="85" y="2"/>
                </a:cxn>
                <a:cxn ang="0">
                  <a:pos x="90" y="0"/>
                </a:cxn>
                <a:cxn ang="0">
                  <a:pos x="79" y="36"/>
                </a:cxn>
                <a:cxn ang="0">
                  <a:pos x="78" y="29"/>
                </a:cxn>
                <a:cxn ang="0">
                  <a:pos x="76" y="23"/>
                </a:cxn>
                <a:cxn ang="0">
                  <a:pos x="68" y="10"/>
                </a:cxn>
                <a:cxn ang="0">
                  <a:pos x="58" y="7"/>
                </a:cxn>
                <a:cxn ang="0">
                  <a:pos x="49" y="12"/>
                </a:cxn>
                <a:cxn ang="0">
                  <a:pos x="44" y="18"/>
                </a:cxn>
                <a:cxn ang="0">
                  <a:pos x="47" y="33"/>
                </a:cxn>
                <a:cxn ang="0">
                  <a:pos x="52" y="39"/>
                </a:cxn>
                <a:cxn ang="0">
                  <a:pos x="60" y="49"/>
                </a:cxn>
                <a:cxn ang="0">
                  <a:pos x="68" y="57"/>
                </a:cxn>
                <a:cxn ang="0">
                  <a:pos x="71" y="62"/>
                </a:cxn>
                <a:cxn ang="0">
                  <a:pos x="74" y="82"/>
                </a:cxn>
                <a:cxn ang="0">
                  <a:pos x="69" y="92"/>
                </a:cxn>
                <a:cxn ang="0">
                  <a:pos x="63" y="99"/>
                </a:cxn>
                <a:cxn ang="0">
                  <a:pos x="52" y="106"/>
                </a:cxn>
                <a:cxn ang="0">
                  <a:pos x="23" y="103"/>
                </a:cxn>
                <a:cxn ang="0">
                  <a:pos x="16" y="102"/>
                </a:cxn>
                <a:cxn ang="0">
                  <a:pos x="10" y="101"/>
                </a:cxn>
                <a:cxn ang="0">
                  <a:pos x="6" y="103"/>
                </a:cxn>
                <a:cxn ang="0">
                  <a:pos x="2" y="106"/>
                </a:cxn>
                <a:cxn ang="0">
                  <a:pos x="7" y="67"/>
                </a:cxn>
                <a:cxn ang="0">
                  <a:pos x="11" y="73"/>
                </a:cxn>
                <a:cxn ang="0">
                  <a:pos x="18" y="93"/>
                </a:cxn>
                <a:cxn ang="0">
                  <a:pos x="29" y="98"/>
                </a:cxn>
                <a:cxn ang="0">
                  <a:pos x="39" y="99"/>
                </a:cxn>
                <a:cxn ang="0">
                  <a:pos x="49" y="92"/>
                </a:cxn>
                <a:cxn ang="0">
                  <a:pos x="52" y="81"/>
                </a:cxn>
                <a:cxn ang="0">
                  <a:pos x="49" y="72"/>
                </a:cxn>
                <a:cxn ang="0">
                  <a:pos x="45" y="66"/>
                </a:cxn>
                <a:cxn ang="0">
                  <a:pos x="29" y="49"/>
                </a:cxn>
                <a:cxn ang="0">
                  <a:pos x="24" y="40"/>
                </a:cxn>
                <a:cxn ang="0">
                  <a:pos x="22" y="28"/>
                </a:cxn>
                <a:cxn ang="0">
                  <a:pos x="26" y="15"/>
                </a:cxn>
                <a:cxn ang="0">
                  <a:pos x="40" y="3"/>
                </a:cxn>
              </a:cxnLst>
              <a:rect l="0" t="0" r="r" b="b"/>
              <a:pathLst>
                <a:path w="90" h="106">
                  <a:moveTo>
                    <a:pt x="54" y="0"/>
                  </a:moveTo>
                  <a:lnTo>
                    <a:pt x="74" y="5"/>
                  </a:lnTo>
                  <a:lnTo>
                    <a:pt x="81" y="5"/>
                  </a:lnTo>
                  <a:lnTo>
                    <a:pt x="85" y="2"/>
                  </a:lnTo>
                  <a:lnTo>
                    <a:pt x="87" y="0"/>
                  </a:lnTo>
                  <a:lnTo>
                    <a:pt x="90" y="0"/>
                  </a:lnTo>
                  <a:lnTo>
                    <a:pt x="80" y="36"/>
                  </a:lnTo>
                  <a:lnTo>
                    <a:pt x="79" y="36"/>
                  </a:lnTo>
                  <a:lnTo>
                    <a:pt x="78" y="31"/>
                  </a:lnTo>
                  <a:lnTo>
                    <a:pt x="78" y="29"/>
                  </a:lnTo>
                  <a:lnTo>
                    <a:pt x="76" y="25"/>
                  </a:lnTo>
                  <a:lnTo>
                    <a:pt x="76" y="23"/>
                  </a:lnTo>
                  <a:lnTo>
                    <a:pt x="73" y="17"/>
                  </a:lnTo>
                  <a:lnTo>
                    <a:pt x="68" y="10"/>
                  </a:lnTo>
                  <a:lnTo>
                    <a:pt x="63" y="8"/>
                  </a:lnTo>
                  <a:lnTo>
                    <a:pt x="58" y="7"/>
                  </a:lnTo>
                  <a:lnTo>
                    <a:pt x="50" y="9"/>
                  </a:lnTo>
                  <a:lnTo>
                    <a:pt x="49" y="12"/>
                  </a:lnTo>
                  <a:lnTo>
                    <a:pt x="47" y="15"/>
                  </a:lnTo>
                  <a:lnTo>
                    <a:pt x="44" y="18"/>
                  </a:lnTo>
                  <a:lnTo>
                    <a:pt x="44" y="25"/>
                  </a:lnTo>
                  <a:lnTo>
                    <a:pt x="47" y="33"/>
                  </a:lnTo>
                  <a:lnTo>
                    <a:pt x="49" y="35"/>
                  </a:lnTo>
                  <a:lnTo>
                    <a:pt x="52" y="39"/>
                  </a:lnTo>
                  <a:lnTo>
                    <a:pt x="55" y="44"/>
                  </a:lnTo>
                  <a:lnTo>
                    <a:pt x="60" y="49"/>
                  </a:lnTo>
                  <a:lnTo>
                    <a:pt x="64" y="54"/>
                  </a:lnTo>
                  <a:lnTo>
                    <a:pt x="68" y="57"/>
                  </a:lnTo>
                  <a:lnTo>
                    <a:pt x="69" y="60"/>
                  </a:lnTo>
                  <a:lnTo>
                    <a:pt x="71" y="62"/>
                  </a:lnTo>
                  <a:lnTo>
                    <a:pt x="74" y="70"/>
                  </a:lnTo>
                  <a:lnTo>
                    <a:pt x="74" y="82"/>
                  </a:lnTo>
                  <a:lnTo>
                    <a:pt x="73" y="87"/>
                  </a:lnTo>
                  <a:lnTo>
                    <a:pt x="69" y="92"/>
                  </a:lnTo>
                  <a:lnTo>
                    <a:pt x="66" y="96"/>
                  </a:lnTo>
                  <a:lnTo>
                    <a:pt x="63" y="99"/>
                  </a:lnTo>
                  <a:lnTo>
                    <a:pt x="58" y="103"/>
                  </a:lnTo>
                  <a:lnTo>
                    <a:pt x="52" y="106"/>
                  </a:lnTo>
                  <a:lnTo>
                    <a:pt x="29" y="106"/>
                  </a:lnTo>
                  <a:lnTo>
                    <a:pt x="23" y="103"/>
                  </a:lnTo>
                  <a:lnTo>
                    <a:pt x="19" y="102"/>
                  </a:lnTo>
                  <a:lnTo>
                    <a:pt x="16" y="102"/>
                  </a:lnTo>
                  <a:lnTo>
                    <a:pt x="13" y="101"/>
                  </a:lnTo>
                  <a:lnTo>
                    <a:pt x="10" y="101"/>
                  </a:lnTo>
                  <a:lnTo>
                    <a:pt x="7" y="103"/>
                  </a:lnTo>
                  <a:lnTo>
                    <a:pt x="6" y="103"/>
                  </a:lnTo>
                  <a:lnTo>
                    <a:pt x="5" y="104"/>
                  </a:lnTo>
                  <a:lnTo>
                    <a:pt x="2" y="106"/>
                  </a:lnTo>
                  <a:lnTo>
                    <a:pt x="0" y="106"/>
                  </a:lnTo>
                  <a:lnTo>
                    <a:pt x="7" y="67"/>
                  </a:lnTo>
                  <a:lnTo>
                    <a:pt x="11" y="67"/>
                  </a:lnTo>
                  <a:lnTo>
                    <a:pt x="11" y="73"/>
                  </a:lnTo>
                  <a:lnTo>
                    <a:pt x="13" y="86"/>
                  </a:lnTo>
                  <a:lnTo>
                    <a:pt x="18" y="93"/>
                  </a:lnTo>
                  <a:lnTo>
                    <a:pt x="22" y="97"/>
                  </a:lnTo>
                  <a:lnTo>
                    <a:pt x="29" y="98"/>
                  </a:lnTo>
                  <a:lnTo>
                    <a:pt x="36" y="99"/>
                  </a:lnTo>
                  <a:lnTo>
                    <a:pt x="39" y="99"/>
                  </a:lnTo>
                  <a:lnTo>
                    <a:pt x="44" y="97"/>
                  </a:lnTo>
                  <a:lnTo>
                    <a:pt x="49" y="92"/>
                  </a:lnTo>
                  <a:lnTo>
                    <a:pt x="52" y="88"/>
                  </a:lnTo>
                  <a:lnTo>
                    <a:pt x="52" y="81"/>
                  </a:lnTo>
                  <a:lnTo>
                    <a:pt x="50" y="77"/>
                  </a:lnTo>
                  <a:lnTo>
                    <a:pt x="49" y="72"/>
                  </a:lnTo>
                  <a:lnTo>
                    <a:pt x="48" y="70"/>
                  </a:lnTo>
                  <a:lnTo>
                    <a:pt x="45" y="66"/>
                  </a:lnTo>
                  <a:lnTo>
                    <a:pt x="33" y="54"/>
                  </a:lnTo>
                  <a:lnTo>
                    <a:pt x="29" y="49"/>
                  </a:lnTo>
                  <a:lnTo>
                    <a:pt x="27" y="45"/>
                  </a:lnTo>
                  <a:lnTo>
                    <a:pt x="24" y="40"/>
                  </a:lnTo>
                  <a:lnTo>
                    <a:pt x="22" y="33"/>
                  </a:lnTo>
                  <a:lnTo>
                    <a:pt x="22" y="28"/>
                  </a:lnTo>
                  <a:lnTo>
                    <a:pt x="23" y="21"/>
                  </a:lnTo>
                  <a:lnTo>
                    <a:pt x="26" y="15"/>
                  </a:lnTo>
                  <a:lnTo>
                    <a:pt x="29" y="9"/>
                  </a:lnTo>
                  <a:lnTo>
                    <a:pt x="40" y="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114" name="Freeform 314"/>
            <p:cNvSpPr>
              <a:spLocks/>
            </p:cNvSpPr>
            <p:nvPr/>
          </p:nvSpPr>
          <p:spPr bwMode="auto">
            <a:xfrm>
              <a:off x="4729163" y="2957513"/>
              <a:ext cx="96838" cy="1127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41" y="1"/>
                </a:cxn>
                <a:cxn ang="0">
                  <a:pos x="47" y="3"/>
                </a:cxn>
                <a:cxn ang="0">
                  <a:pos x="50" y="4"/>
                </a:cxn>
                <a:cxn ang="0">
                  <a:pos x="55" y="4"/>
                </a:cxn>
                <a:cxn ang="0">
                  <a:pos x="59" y="0"/>
                </a:cxn>
                <a:cxn ang="0">
                  <a:pos x="61" y="0"/>
                </a:cxn>
                <a:cxn ang="0">
                  <a:pos x="55" y="24"/>
                </a:cxn>
                <a:cxn ang="0">
                  <a:pos x="54" y="24"/>
                </a:cxn>
                <a:cxn ang="0">
                  <a:pos x="52" y="20"/>
                </a:cxn>
                <a:cxn ang="0">
                  <a:pos x="52" y="18"/>
                </a:cxn>
                <a:cxn ang="0">
                  <a:pos x="50" y="13"/>
                </a:cxn>
                <a:cxn ang="0">
                  <a:pos x="49" y="9"/>
                </a:cxn>
                <a:cxn ang="0">
                  <a:pos x="46" y="6"/>
                </a:cxn>
                <a:cxn ang="0">
                  <a:pos x="44" y="5"/>
                </a:cxn>
                <a:cxn ang="0">
                  <a:pos x="38" y="5"/>
                </a:cxn>
                <a:cxn ang="0">
                  <a:pos x="35" y="6"/>
                </a:cxn>
                <a:cxn ang="0">
                  <a:pos x="34" y="8"/>
                </a:cxn>
                <a:cxn ang="0">
                  <a:pos x="31" y="11"/>
                </a:cxn>
                <a:cxn ang="0">
                  <a:pos x="30" y="14"/>
                </a:cxn>
                <a:cxn ang="0">
                  <a:pos x="33" y="21"/>
                </a:cxn>
                <a:cxn ang="0">
                  <a:pos x="35" y="26"/>
                </a:cxn>
                <a:cxn ang="0">
                  <a:pos x="45" y="36"/>
                </a:cxn>
                <a:cxn ang="0">
                  <a:pos x="47" y="40"/>
                </a:cxn>
                <a:cxn ang="0">
                  <a:pos x="49" y="42"/>
                </a:cxn>
                <a:cxn ang="0">
                  <a:pos x="50" y="47"/>
                </a:cxn>
                <a:cxn ang="0">
                  <a:pos x="51" y="51"/>
                </a:cxn>
                <a:cxn ang="0">
                  <a:pos x="50" y="56"/>
                </a:cxn>
                <a:cxn ang="0">
                  <a:pos x="47" y="61"/>
                </a:cxn>
                <a:cxn ang="0">
                  <a:pos x="40" y="68"/>
                </a:cxn>
                <a:cxn ang="0">
                  <a:pos x="36" y="69"/>
                </a:cxn>
                <a:cxn ang="0">
                  <a:pos x="31" y="71"/>
                </a:cxn>
                <a:cxn ang="0">
                  <a:pos x="25" y="71"/>
                </a:cxn>
                <a:cxn ang="0">
                  <a:pos x="20" y="69"/>
                </a:cxn>
                <a:cxn ang="0">
                  <a:pos x="13" y="67"/>
                </a:cxn>
                <a:cxn ang="0">
                  <a:pos x="7" y="67"/>
                </a:cxn>
                <a:cxn ang="0">
                  <a:pos x="7" y="68"/>
                </a:cxn>
                <a:cxn ang="0">
                  <a:pos x="5" y="68"/>
                </a:cxn>
                <a:cxn ang="0">
                  <a:pos x="3" y="71"/>
                </a:cxn>
                <a:cxn ang="0">
                  <a:pos x="0" y="71"/>
                </a:cxn>
                <a:cxn ang="0">
                  <a:pos x="5" y="45"/>
                </a:cxn>
                <a:cxn ang="0">
                  <a:pos x="8" y="45"/>
                </a:cxn>
                <a:cxn ang="0">
                  <a:pos x="10" y="57"/>
                </a:cxn>
                <a:cxn ang="0">
                  <a:pos x="13" y="62"/>
                </a:cxn>
                <a:cxn ang="0">
                  <a:pos x="15" y="65"/>
                </a:cxn>
                <a:cxn ang="0">
                  <a:pos x="20" y="66"/>
                </a:cxn>
                <a:cxn ang="0">
                  <a:pos x="28" y="66"/>
                </a:cxn>
                <a:cxn ang="0">
                  <a:pos x="33" y="63"/>
                </a:cxn>
                <a:cxn ang="0">
                  <a:pos x="35" y="58"/>
                </a:cxn>
                <a:cxn ang="0">
                  <a:pos x="35" y="51"/>
                </a:cxn>
                <a:cxn ang="0">
                  <a:pos x="33" y="46"/>
                </a:cxn>
                <a:cxn ang="0">
                  <a:pos x="30" y="42"/>
                </a:cxn>
                <a:cxn ang="0">
                  <a:pos x="23" y="35"/>
                </a:cxn>
                <a:cxn ang="0">
                  <a:pos x="19" y="30"/>
                </a:cxn>
                <a:cxn ang="0">
                  <a:pos x="18" y="27"/>
                </a:cxn>
                <a:cxn ang="0">
                  <a:pos x="16" y="24"/>
                </a:cxn>
                <a:cxn ang="0">
                  <a:pos x="15" y="19"/>
                </a:cxn>
                <a:cxn ang="0">
                  <a:pos x="16" y="14"/>
                </a:cxn>
                <a:cxn ang="0">
                  <a:pos x="18" y="10"/>
                </a:cxn>
                <a:cxn ang="0">
                  <a:pos x="20" y="5"/>
                </a:cxn>
                <a:cxn ang="0">
                  <a:pos x="25" y="3"/>
                </a:cxn>
                <a:cxn ang="0">
                  <a:pos x="30" y="1"/>
                </a:cxn>
                <a:cxn ang="0">
                  <a:pos x="36" y="0"/>
                </a:cxn>
              </a:cxnLst>
              <a:rect l="0" t="0" r="r" b="b"/>
              <a:pathLst>
                <a:path w="61" h="71">
                  <a:moveTo>
                    <a:pt x="36" y="0"/>
                  </a:moveTo>
                  <a:lnTo>
                    <a:pt x="41" y="1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5" y="4"/>
                  </a:lnTo>
                  <a:lnTo>
                    <a:pt x="59" y="0"/>
                  </a:lnTo>
                  <a:lnTo>
                    <a:pt x="61" y="0"/>
                  </a:lnTo>
                  <a:lnTo>
                    <a:pt x="55" y="24"/>
                  </a:lnTo>
                  <a:lnTo>
                    <a:pt x="54" y="24"/>
                  </a:lnTo>
                  <a:lnTo>
                    <a:pt x="52" y="20"/>
                  </a:lnTo>
                  <a:lnTo>
                    <a:pt x="52" y="18"/>
                  </a:lnTo>
                  <a:lnTo>
                    <a:pt x="50" y="13"/>
                  </a:lnTo>
                  <a:lnTo>
                    <a:pt x="49" y="9"/>
                  </a:lnTo>
                  <a:lnTo>
                    <a:pt x="46" y="6"/>
                  </a:lnTo>
                  <a:lnTo>
                    <a:pt x="44" y="5"/>
                  </a:lnTo>
                  <a:lnTo>
                    <a:pt x="38" y="5"/>
                  </a:lnTo>
                  <a:lnTo>
                    <a:pt x="35" y="6"/>
                  </a:lnTo>
                  <a:lnTo>
                    <a:pt x="34" y="8"/>
                  </a:lnTo>
                  <a:lnTo>
                    <a:pt x="31" y="11"/>
                  </a:lnTo>
                  <a:lnTo>
                    <a:pt x="30" y="14"/>
                  </a:lnTo>
                  <a:lnTo>
                    <a:pt x="33" y="21"/>
                  </a:lnTo>
                  <a:lnTo>
                    <a:pt x="35" y="26"/>
                  </a:lnTo>
                  <a:lnTo>
                    <a:pt x="45" y="36"/>
                  </a:lnTo>
                  <a:lnTo>
                    <a:pt x="47" y="40"/>
                  </a:lnTo>
                  <a:lnTo>
                    <a:pt x="49" y="42"/>
                  </a:lnTo>
                  <a:lnTo>
                    <a:pt x="50" y="47"/>
                  </a:lnTo>
                  <a:lnTo>
                    <a:pt x="51" y="51"/>
                  </a:lnTo>
                  <a:lnTo>
                    <a:pt x="50" y="56"/>
                  </a:lnTo>
                  <a:lnTo>
                    <a:pt x="47" y="61"/>
                  </a:lnTo>
                  <a:lnTo>
                    <a:pt x="40" y="68"/>
                  </a:lnTo>
                  <a:lnTo>
                    <a:pt x="36" y="69"/>
                  </a:lnTo>
                  <a:lnTo>
                    <a:pt x="31" y="71"/>
                  </a:lnTo>
                  <a:lnTo>
                    <a:pt x="25" y="71"/>
                  </a:lnTo>
                  <a:lnTo>
                    <a:pt x="20" y="69"/>
                  </a:lnTo>
                  <a:lnTo>
                    <a:pt x="13" y="67"/>
                  </a:lnTo>
                  <a:lnTo>
                    <a:pt x="7" y="67"/>
                  </a:lnTo>
                  <a:lnTo>
                    <a:pt x="7" y="68"/>
                  </a:lnTo>
                  <a:lnTo>
                    <a:pt x="5" y="68"/>
                  </a:lnTo>
                  <a:lnTo>
                    <a:pt x="3" y="71"/>
                  </a:lnTo>
                  <a:lnTo>
                    <a:pt x="0" y="71"/>
                  </a:lnTo>
                  <a:lnTo>
                    <a:pt x="5" y="45"/>
                  </a:lnTo>
                  <a:lnTo>
                    <a:pt x="8" y="45"/>
                  </a:lnTo>
                  <a:lnTo>
                    <a:pt x="10" y="57"/>
                  </a:lnTo>
                  <a:lnTo>
                    <a:pt x="13" y="62"/>
                  </a:lnTo>
                  <a:lnTo>
                    <a:pt x="15" y="65"/>
                  </a:lnTo>
                  <a:lnTo>
                    <a:pt x="20" y="66"/>
                  </a:lnTo>
                  <a:lnTo>
                    <a:pt x="28" y="66"/>
                  </a:lnTo>
                  <a:lnTo>
                    <a:pt x="33" y="63"/>
                  </a:lnTo>
                  <a:lnTo>
                    <a:pt x="35" y="58"/>
                  </a:lnTo>
                  <a:lnTo>
                    <a:pt x="35" y="51"/>
                  </a:lnTo>
                  <a:lnTo>
                    <a:pt x="33" y="46"/>
                  </a:lnTo>
                  <a:lnTo>
                    <a:pt x="30" y="42"/>
                  </a:lnTo>
                  <a:lnTo>
                    <a:pt x="23" y="35"/>
                  </a:lnTo>
                  <a:lnTo>
                    <a:pt x="19" y="30"/>
                  </a:lnTo>
                  <a:lnTo>
                    <a:pt x="18" y="27"/>
                  </a:lnTo>
                  <a:lnTo>
                    <a:pt x="16" y="24"/>
                  </a:lnTo>
                  <a:lnTo>
                    <a:pt x="15" y="19"/>
                  </a:lnTo>
                  <a:lnTo>
                    <a:pt x="16" y="14"/>
                  </a:lnTo>
                  <a:lnTo>
                    <a:pt x="18" y="10"/>
                  </a:lnTo>
                  <a:lnTo>
                    <a:pt x="20" y="5"/>
                  </a:lnTo>
                  <a:lnTo>
                    <a:pt x="25" y="3"/>
                  </a:lnTo>
                  <a:lnTo>
                    <a:pt x="30" y="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pic>
        <p:nvPicPr>
          <p:cNvPr id="333" name="Picture 332" descr="txp_fi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57"/>
          <a:stretch>
            <a:fillRect/>
          </a:stretch>
        </p:blipFill>
        <p:spPr bwMode="auto">
          <a:xfrm>
            <a:off x="446820" y="685800"/>
            <a:ext cx="7935179" cy="1717246"/>
          </a:xfrm>
          <a:prstGeom prst="rect">
            <a:avLst/>
          </a:prstGeom>
          <a:noFill/>
          <a:ln/>
          <a:effectLst/>
        </p:spPr>
      </p:pic>
      <p:sp>
        <p:nvSpPr>
          <p:cNvPr id="307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24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  <a:t>SIDIS </a:t>
            </a:r>
            <a:r>
              <a:rPr lang="en-US" sz="24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itchFamily="18" charset="0"/>
                <a:ea typeface="Cambria Math" pitchFamily="18" charset="0"/>
                <a:cs typeface="Arial" pitchFamily="34" charset="0"/>
              </a:rPr>
              <a:t>l </a:t>
            </a:r>
            <a:r>
              <a:rPr lang="en-US" sz="24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itchFamily="18" charset="0"/>
                <a:cs typeface="Arial" pitchFamily="34" charset="0"/>
              </a:rPr>
              <a:t>N </a:t>
            </a:r>
            <a:r>
              <a:rPr lang="en-US" sz="24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msy10"/>
                <a:cs typeface="Arial" pitchFamily="34" charset="0"/>
              </a:rPr>
              <a:t>!</a:t>
            </a:r>
            <a:r>
              <a:rPr lang="en-US" sz="24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itchFamily="18" charset="0"/>
                <a:cs typeface="Arial" pitchFamily="34" charset="0"/>
              </a:rPr>
              <a:t> l’ h X</a:t>
            </a:r>
            <a:endParaRPr lang="it-IT" sz="2400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mbria" pitchFamily="18" charset="0"/>
              <a:cs typeface="Arial" pitchFamily="34" charset="0"/>
            </a:endParaRPr>
          </a:p>
        </p:txBody>
      </p:sp>
      <p:sp>
        <p:nvSpPr>
          <p:cNvPr id="308" name="Rectangle 344"/>
          <p:cNvSpPr>
            <a:spLocks noChangeArrowheads="1"/>
          </p:cNvSpPr>
          <p:nvPr/>
        </p:nvSpPr>
        <p:spPr bwMode="auto">
          <a:xfrm>
            <a:off x="46038" y="381000"/>
            <a:ext cx="9021762" cy="53975"/>
          </a:xfrm>
          <a:prstGeom prst="rect">
            <a:avLst/>
          </a:prstGeom>
          <a:gradFill rotWithShape="1">
            <a:gsLst>
              <a:gs pos="0">
                <a:srgbClr val="FF0000"/>
              </a:gs>
              <a:gs pos="100000">
                <a:schemeClr val="bg1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spcBef>
                <a:spcPct val="0"/>
              </a:spcBef>
            </a:pPr>
            <a:r>
              <a:rPr lang="en-US" sz="4400" dirty="0">
                <a:solidFill>
                  <a:schemeClr val="tx2"/>
                </a:solidFill>
                <a:latin typeface="Arial" charset="0"/>
              </a:rPr>
              <a:t/>
            </a:r>
            <a:br>
              <a:rPr lang="en-US" sz="4400" dirty="0">
                <a:solidFill>
                  <a:schemeClr val="tx2"/>
                </a:solidFill>
                <a:latin typeface="Arial" charset="0"/>
              </a:rPr>
            </a:br>
            <a:endParaRPr lang="it-IT" sz="4400">
              <a:solidFill>
                <a:schemeClr val="tx2"/>
              </a:solidFill>
              <a:latin typeface="Arial" charset="0"/>
            </a:endParaRPr>
          </a:p>
        </p:txBody>
      </p:sp>
      <p:grpSp>
        <p:nvGrpSpPr>
          <p:cNvPr id="3" name="Group 341"/>
          <p:cNvGrpSpPr/>
          <p:nvPr/>
        </p:nvGrpSpPr>
        <p:grpSpPr>
          <a:xfrm>
            <a:off x="4966805" y="4690872"/>
            <a:ext cx="3262795" cy="2090928"/>
            <a:chOff x="4800600" y="4690872"/>
            <a:chExt cx="3262795" cy="2090928"/>
          </a:xfrm>
        </p:grpSpPr>
        <p:pic>
          <p:nvPicPr>
            <p:cNvPr id="322" name="Picture 321" descr="txp_fig"/>
            <p:cNvPicPr>
              <a:picLocks noChangeAspect="1"/>
            </p:cNvPicPr>
            <p:nvPr>
              <p:custDataLst>
                <p:tags r:id="rId7"/>
              </p:custDataLst>
            </p:nvPr>
          </p:nvPicPr>
          <p:blipFill>
            <a:blip r:embed="rId58"/>
            <a:stretch>
              <a:fillRect/>
            </a:stretch>
          </p:blipFill>
          <p:spPr bwMode="auto">
            <a:xfrm>
              <a:off x="5111496" y="4690872"/>
              <a:ext cx="2909708" cy="517796"/>
            </a:xfrm>
            <a:prstGeom prst="rect">
              <a:avLst/>
            </a:prstGeom>
            <a:noFill/>
            <a:ln/>
            <a:effectLst/>
          </p:spPr>
        </p:pic>
        <p:pic>
          <p:nvPicPr>
            <p:cNvPr id="324" name="Picture 323" descr="txp_fig"/>
            <p:cNvPicPr>
              <a:picLocks noChangeAspect="1"/>
            </p:cNvPicPr>
            <p:nvPr>
              <p:custDataLst>
                <p:tags r:id="rId8"/>
              </p:custDataLst>
            </p:nvPr>
          </p:nvPicPr>
          <p:blipFill>
            <a:blip r:embed="rId59"/>
            <a:stretch>
              <a:fillRect/>
            </a:stretch>
          </p:blipFill>
          <p:spPr bwMode="auto">
            <a:xfrm>
              <a:off x="5175504" y="5212080"/>
              <a:ext cx="2887891" cy="517797"/>
            </a:xfrm>
            <a:prstGeom prst="rect">
              <a:avLst/>
            </a:prstGeom>
            <a:noFill/>
            <a:ln/>
            <a:effectLst/>
          </p:spPr>
        </p:pic>
        <p:pic>
          <p:nvPicPr>
            <p:cNvPr id="326" name="Picture 325" descr="txp_fig"/>
            <p:cNvPicPr>
              <a:picLocks noChangeAspect="1"/>
            </p:cNvPicPr>
            <p:nvPr>
              <p:custDataLst>
                <p:tags r:id="rId9"/>
              </p:custDataLst>
            </p:nvPr>
          </p:nvPicPr>
          <p:blipFill>
            <a:blip r:embed="rId60"/>
            <a:stretch>
              <a:fillRect/>
            </a:stretch>
          </p:blipFill>
          <p:spPr bwMode="auto">
            <a:xfrm>
              <a:off x="4904413" y="5724144"/>
              <a:ext cx="3020387" cy="517837"/>
            </a:xfrm>
            <a:prstGeom prst="rect">
              <a:avLst/>
            </a:prstGeom>
            <a:noFill/>
            <a:ln/>
            <a:effectLst/>
          </p:spPr>
        </p:pic>
        <p:pic>
          <p:nvPicPr>
            <p:cNvPr id="328" name="Picture 327" descr="txp_fig"/>
            <p:cNvPicPr>
              <a:picLocks noChangeAspect="1"/>
            </p:cNvPicPr>
            <p:nvPr>
              <p:custDataLst>
                <p:tags r:id="rId10"/>
              </p:custDataLst>
            </p:nvPr>
          </p:nvPicPr>
          <p:blipFill>
            <a:blip r:embed="rId61"/>
            <a:stretch>
              <a:fillRect/>
            </a:stretch>
          </p:blipFill>
          <p:spPr bwMode="auto">
            <a:xfrm>
              <a:off x="4800600" y="6263924"/>
              <a:ext cx="3262686" cy="517876"/>
            </a:xfrm>
            <a:prstGeom prst="rect">
              <a:avLst/>
            </a:prstGeom>
            <a:noFill/>
            <a:ln/>
            <a:effectLst/>
          </p:spPr>
        </p:pic>
      </p:grpSp>
      <p:grpSp>
        <p:nvGrpSpPr>
          <p:cNvPr id="4" name="Group 340"/>
          <p:cNvGrpSpPr/>
          <p:nvPr/>
        </p:nvGrpSpPr>
        <p:grpSpPr>
          <a:xfrm>
            <a:off x="779393" y="4690872"/>
            <a:ext cx="3030607" cy="2090928"/>
            <a:chOff x="626993" y="4690872"/>
            <a:chExt cx="3030607" cy="2090928"/>
          </a:xfrm>
        </p:grpSpPr>
        <p:pic>
          <p:nvPicPr>
            <p:cNvPr id="321" name="Picture 320" descr="txp_fig"/>
            <p:cNvPicPr>
              <a:picLocks noChangeAspect="1"/>
            </p:cNvPicPr>
            <p:nvPr>
              <p:custDataLst>
                <p:tags r:id="rId3"/>
              </p:custDataLst>
            </p:nvPr>
          </p:nvPicPr>
          <p:blipFill>
            <a:blip r:embed="rId62"/>
            <a:stretch>
              <a:fillRect/>
            </a:stretch>
          </p:blipFill>
          <p:spPr bwMode="auto">
            <a:xfrm>
              <a:off x="1371600" y="4690872"/>
              <a:ext cx="2181961" cy="495900"/>
            </a:xfrm>
            <a:prstGeom prst="rect">
              <a:avLst/>
            </a:prstGeom>
            <a:noFill/>
            <a:ln/>
            <a:effectLst/>
          </p:spPr>
        </p:pic>
        <p:pic>
          <p:nvPicPr>
            <p:cNvPr id="320" name="Picture 319" descr="txp_fig"/>
            <p:cNvPicPr>
              <a:picLocks noChangeAspect="1"/>
            </p:cNvPicPr>
            <p:nvPr>
              <p:custDataLst>
                <p:tags r:id="rId4"/>
              </p:custDataLst>
            </p:nvPr>
          </p:nvPicPr>
          <p:blipFill>
            <a:blip r:embed="rId63"/>
            <a:stretch>
              <a:fillRect/>
            </a:stretch>
          </p:blipFill>
          <p:spPr bwMode="auto">
            <a:xfrm>
              <a:off x="1378331" y="5212080"/>
              <a:ext cx="2126869" cy="495851"/>
            </a:xfrm>
            <a:prstGeom prst="rect">
              <a:avLst/>
            </a:prstGeom>
            <a:noFill/>
            <a:ln/>
            <a:effectLst/>
          </p:spPr>
        </p:pic>
        <p:pic>
          <p:nvPicPr>
            <p:cNvPr id="330" name="Picture 329" descr="txp_fig"/>
            <p:cNvPicPr>
              <a:picLocks noChangeAspect="1"/>
            </p:cNvPicPr>
            <p:nvPr>
              <p:custDataLst>
                <p:tags r:id="rId5"/>
              </p:custDataLst>
            </p:nvPr>
          </p:nvPicPr>
          <p:blipFill>
            <a:blip r:embed="rId64"/>
            <a:stretch>
              <a:fillRect/>
            </a:stretch>
          </p:blipFill>
          <p:spPr bwMode="auto">
            <a:xfrm>
              <a:off x="637881" y="5724144"/>
              <a:ext cx="3019719" cy="517723"/>
            </a:xfrm>
            <a:prstGeom prst="rect">
              <a:avLst/>
            </a:prstGeom>
            <a:noFill/>
            <a:ln/>
            <a:effectLst/>
          </p:spPr>
        </p:pic>
        <p:pic>
          <p:nvPicPr>
            <p:cNvPr id="332" name="Picture 331" descr="txp_fig"/>
            <p:cNvPicPr>
              <a:picLocks noChangeAspect="1"/>
            </p:cNvPicPr>
            <p:nvPr>
              <p:custDataLst>
                <p:tags r:id="rId6"/>
              </p:custDataLst>
            </p:nvPr>
          </p:nvPicPr>
          <p:blipFill>
            <a:blip r:embed="rId65"/>
            <a:stretch>
              <a:fillRect/>
            </a:stretch>
          </p:blipFill>
          <p:spPr bwMode="auto">
            <a:xfrm>
              <a:off x="626993" y="6264039"/>
              <a:ext cx="3019945" cy="517761"/>
            </a:xfrm>
            <a:prstGeom prst="rect">
              <a:avLst/>
            </a:prstGeom>
            <a:noFill/>
            <a:ln/>
            <a:effectLst/>
          </p:spPr>
        </p:pic>
      </p:grpSp>
      <p:pic>
        <p:nvPicPr>
          <p:cNvPr id="339" name="Picture 338" descr="txp_fi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66"/>
          <a:stretch>
            <a:fillRect/>
          </a:stretch>
        </p:blipFill>
        <p:spPr bwMode="auto">
          <a:xfrm>
            <a:off x="1011944" y="2667000"/>
            <a:ext cx="1731256" cy="573557"/>
          </a:xfrm>
          <a:prstGeom prst="rect">
            <a:avLst/>
          </a:prstGeom>
          <a:noFill/>
          <a:ln/>
          <a:effectLst/>
        </p:spPr>
      </p:pic>
      <p:sp>
        <p:nvSpPr>
          <p:cNvPr id="340" name="TextBox 339"/>
          <p:cNvSpPr txBox="1"/>
          <p:nvPr/>
        </p:nvSpPr>
        <p:spPr>
          <a:xfrm>
            <a:off x="685800" y="3552264"/>
            <a:ext cx="27432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X=beam polarization </a:t>
            </a:r>
            <a:br>
              <a:rPr lang="en-US" dirty="0" smtClean="0"/>
            </a:br>
            <a:r>
              <a:rPr lang="en-US" dirty="0" smtClean="0"/>
              <a:t>Y=target polarization</a:t>
            </a:r>
            <a:br>
              <a:rPr lang="en-US" dirty="0" smtClean="0"/>
            </a:br>
            <a:r>
              <a:rPr lang="en-US" dirty="0" smtClean="0"/>
              <a:t>weight=ang. distr. hadron</a:t>
            </a:r>
            <a:endParaRPr lang="en-US" dirty="0"/>
          </a:p>
        </p:txBody>
      </p:sp>
      <p:grpSp>
        <p:nvGrpSpPr>
          <p:cNvPr id="329" name="Group 328"/>
          <p:cNvGrpSpPr/>
          <p:nvPr/>
        </p:nvGrpSpPr>
        <p:grpSpPr>
          <a:xfrm>
            <a:off x="731520" y="4663440"/>
            <a:ext cx="5532120" cy="2011680"/>
            <a:chOff x="731520" y="4663440"/>
            <a:chExt cx="5532120" cy="2011680"/>
          </a:xfrm>
        </p:grpSpPr>
        <p:sp>
          <p:nvSpPr>
            <p:cNvPr id="348" name="Rectangle 347"/>
            <p:cNvSpPr/>
            <p:nvPr/>
          </p:nvSpPr>
          <p:spPr bwMode="auto">
            <a:xfrm>
              <a:off x="5257800" y="5181600"/>
              <a:ext cx="1005840" cy="457200"/>
            </a:xfrm>
            <a:prstGeom prst="rect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6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Comic Sans MS" pitchFamily="66" charset="0"/>
                <a:cs typeface="Arial" pitchFamily="34" charset="0"/>
              </a:endParaRPr>
            </a:p>
          </p:txBody>
        </p:sp>
        <p:sp>
          <p:nvSpPr>
            <p:cNvPr id="350" name="Rectangle 349"/>
            <p:cNvSpPr/>
            <p:nvPr/>
          </p:nvSpPr>
          <p:spPr bwMode="auto">
            <a:xfrm>
              <a:off x="4968240" y="5715000"/>
              <a:ext cx="1280160" cy="457200"/>
            </a:xfrm>
            <a:prstGeom prst="rect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6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Comic Sans MS" pitchFamily="66" charset="0"/>
                <a:cs typeface="Arial" pitchFamily="34" charset="0"/>
              </a:endParaRPr>
            </a:p>
          </p:txBody>
        </p:sp>
        <p:sp>
          <p:nvSpPr>
            <p:cNvPr id="351" name="Rectangle 350"/>
            <p:cNvSpPr/>
            <p:nvPr/>
          </p:nvSpPr>
          <p:spPr bwMode="auto">
            <a:xfrm>
              <a:off x="4876800" y="6217920"/>
              <a:ext cx="1371600" cy="457200"/>
            </a:xfrm>
            <a:prstGeom prst="rect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6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Comic Sans MS" pitchFamily="66" charset="0"/>
                <a:cs typeface="Arial" pitchFamily="34" charset="0"/>
              </a:endParaRPr>
            </a:p>
          </p:txBody>
        </p:sp>
        <p:grpSp>
          <p:nvGrpSpPr>
            <p:cNvPr id="327" name="Group 326"/>
            <p:cNvGrpSpPr/>
            <p:nvPr/>
          </p:nvGrpSpPr>
          <p:grpSpPr>
            <a:xfrm>
              <a:off x="731520" y="4663440"/>
              <a:ext cx="1508760" cy="1463040"/>
              <a:chOff x="731520" y="4663440"/>
              <a:chExt cx="1508760" cy="1463040"/>
            </a:xfrm>
          </p:grpSpPr>
          <p:sp>
            <p:nvSpPr>
              <p:cNvPr id="347" name="Rectangle 346"/>
              <p:cNvSpPr/>
              <p:nvPr/>
            </p:nvSpPr>
            <p:spPr bwMode="auto">
              <a:xfrm>
                <a:off x="1417320" y="5181600"/>
                <a:ext cx="822960" cy="365760"/>
              </a:xfrm>
              <a:prstGeom prst="rect">
                <a:avLst/>
              </a:prstGeom>
              <a:noFill/>
              <a:ln w="158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Comic Sans MS" pitchFamily="66" charset="0"/>
                  <a:cs typeface="Arial" pitchFamily="34" charset="0"/>
                </a:endParaRPr>
              </a:p>
            </p:txBody>
          </p:sp>
          <p:sp>
            <p:nvSpPr>
              <p:cNvPr id="349" name="Rectangle 348"/>
              <p:cNvSpPr/>
              <p:nvPr/>
            </p:nvSpPr>
            <p:spPr bwMode="auto">
              <a:xfrm>
                <a:off x="731520" y="5669280"/>
                <a:ext cx="1234440" cy="457200"/>
              </a:xfrm>
              <a:prstGeom prst="rect">
                <a:avLst/>
              </a:prstGeom>
              <a:noFill/>
              <a:ln w="158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Comic Sans MS" pitchFamily="66" charset="0"/>
                  <a:cs typeface="Arial" pitchFamily="34" charset="0"/>
                </a:endParaRPr>
              </a:p>
            </p:txBody>
          </p:sp>
          <p:sp>
            <p:nvSpPr>
              <p:cNvPr id="325" name="Rectangle 324"/>
              <p:cNvSpPr>
                <a:spLocks/>
              </p:cNvSpPr>
              <p:nvPr/>
            </p:nvSpPr>
            <p:spPr bwMode="auto">
              <a:xfrm>
                <a:off x="1417320" y="4663440"/>
                <a:ext cx="822960" cy="365760"/>
              </a:xfrm>
              <a:prstGeom prst="rect">
                <a:avLst/>
              </a:prstGeom>
              <a:noFill/>
              <a:ln w="158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Comic Sans MS" pitchFamily="66" charset="0"/>
                  <a:cs typeface="Arial" pitchFamily="34" charset="0"/>
                </a:endParaRP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6" name="Text Box 3"/>
          <p:cNvSpPr txBox="1">
            <a:spLocks noChangeArrowheads="1"/>
          </p:cNvSpPr>
          <p:nvPr/>
        </p:nvSpPr>
        <p:spPr bwMode="auto">
          <a:xfrm>
            <a:off x="0" y="282714"/>
            <a:ext cx="914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24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  <a:t>Collinear double spin-asymmetries A</a:t>
            </a:r>
            <a:r>
              <a:rPr lang="en-US" sz="2400" baseline="-25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  <a:t>LL</a:t>
            </a:r>
            <a:r>
              <a:rPr lang="en-US" sz="24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  <a:t> and A</a:t>
            </a:r>
            <a:r>
              <a:rPr lang="en-US" sz="2400" baseline="-25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  <a:t>1</a:t>
            </a:r>
            <a:endParaRPr lang="it-IT" sz="2400" baseline="-25000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cs typeface="Arial" pitchFamily="34" charset="0"/>
            </a:endParaRPr>
          </a:p>
        </p:txBody>
      </p:sp>
      <p:sp>
        <p:nvSpPr>
          <p:cNvPr id="1617" name="Rectangle 344"/>
          <p:cNvSpPr>
            <a:spLocks noChangeArrowheads="1"/>
          </p:cNvSpPr>
          <p:nvPr/>
        </p:nvSpPr>
        <p:spPr bwMode="auto">
          <a:xfrm>
            <a:off x="46038" y="762139"/>
            <a:ext cx="9021762" cy="45720"/>
          </a:xfrm>
          <a:prstGeom prst="rect">
            <a:avLst/>
          </a:prstGeom>
          <a:gradFill rotWithShape="1">
            <a:gsLst>
              <a:gs pos="0">
                <a:srgbClr val="FF0000"/>
              </a:gs>
              <a:gs pos="100000">
                <a:schemeClr val="bg1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spcBef>
                <a:spcPct val="0"/>
              </a:spcBef>
            </a:pPr>
            <a:r>
              <a:rPr lang="en-US" sz="4400" dirty="0">
                <a:solidFill>
                  <a:schemeClr val="tx2"/>
                </a:solidFill>
                <a:latin typeface="Arial" charset="0"/>
              </a:rPr>
              <a:t/>
            </a:r>
            <a:br>
              <a:rPr lang="en-US" sz="4400" dirty="0">
                <a:solidFill>
                  <a:schemeClr val="tx2"/>
                </a:solidFill>
                <a:latin typeface="Arial" charset="0"/>
              </a:rPr>
            </a:br>
            <a:endParaRPr lang="it-IT" sz="4400">
              <a:solidFill>
                <a:schemeClr val="tx2"/>
              </a:solidFill>
              <a:latin typeface="Arial" charset="0"/>
            </a:endParaRPr>
          </a:p>
        </p:txBody>
      </p:sp>
      <p:pic>
        <p:nvPicPr>
          <p:cNvPr id="12" name="Picture 11" descr="txp_fi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5"/>
          <a:stretch>
            <a:fillRect/>
          </a:stretch>
        </p:blipFill>
        <p:spPr bwMode="auto">
          <a:xfrm>
            <a:off x="767395" y="2035312"/>
            <a:ext cx="2785337" cy="571965"/>
          </a:xfrm>
          <a:prstGeom prst="rect">
            <a:avLst/>
          </a:prstGeom>
          <a:noFill/>
          <a:ln/>
          <a:effectLst/>
        </p:spPr>
      </p:pic>
      <p:pic>
        <p:nvPicPr>
          <p:cNvPr id="1686" name="Picture 1685" descr="txp_fi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6"/>
          <a:stretch>
            <a:fillRect/>
          </a:stretch>
        </p:blipFill>
        <p:spPr bwMode="auto">
          <a:xfrm>
            <a:off x="6172200" y="2035314"/>
            <a:ext cx="2007874" cy="571920"/>
          </a:xfrm>
          <a:prstGeom prst="rect">
            <a:avLst/>
          </a:prstGeom>
          <a:noFill/>
          <a:ln/>
          <a:effectLst/>
        </p:spPr>
      </p:pic>
      <p:sp>
        <p:nvSpPr>
          <p:cNvPr id="1643" name="TextBox 1642"/>
          <p:cNvSpPr txBox="1"/>
          <p:nvPr/>
        </p:nvSpPr>
        <p:spPr>
          <a:xfrm>
            <a:off x="228600" y="968514"/>
            <a:ext cx="9144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Font typeface="Wingdings" pitchFamily="2" charset="2"/>
              <a:buChar char="Ø"/>
            </a:pPr>
            <a:r>
              <a:rPr lang="en-US" dirty="0" smtClean="0"/>
              <a:t> convolution integrals between parton distributions and fragmentation functions can be solved analytically without approximation</a:t>
            </a:r>
            <a:endParaRPr lang="en-US" dirty="0"/>
          </a:p>
        </p:txBody>
      </p:sp>
      <p:sp>
        <p:nvSpPr>
          <p:cNvPr id="1659" name="TextBox 1658"/>
          <p:cNvSpPr txBox="1"/>
          <p:nvPr/>
        </p:nvSpPr>
        <p:spPr>
          <a:xfrm>
            <a:off x="228600" y="3144560"/>
            <a:ext cx="83820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Font typeface="Wingdings" pitchFamily="2" charset="2"/>
              <a:buChar char="Ø"/>
            </a:pPr>
            <a:r>
              <a:rPr lang="en-US" dirty="0" smtClean="0"/>
              <a:t> evolution equations and fragmentation functions are known</a:t>
            </a:r>
            <a:endParaRPr lang="en-US" dirty="0"/>
          </a:p>
        </p:txBody>
      </p:sp>
      <p:sp>
        <p:nvSpPr>
          <p:cNvPr id="1664" name="TextBox 1663"/>
          <p:cNvSpPr txBox="1"/>
          <p:nvPr/>
        </p:nvSpPr>
        <p:spPr>
          <a:xfrm>
            <a:off x="0" y="4516160"/>
            <a:ext cx="91440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solidFill>
                  <a:srgbClr val="FF0000"/>
                </a:solidFill>
              </a:rPr>
              <a:t>we can test the model under “controlled conditions”: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1667" name="TextBox 1666"/>
          <p:cNvSpPr txBox="1"/>
          <p:nvPr/>
        </p:nvSpPr>
        <p:spPr>
          <a:xfrm>
            <a:off x="0" y="4930914"/>
            <a:ext cx="915606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buClr>
                <a:srgbClr val="FF0000"/>
              </a:buClr>
              <a:buFont typeface="Wingdings" pitchFamily="2" charset="2"/>
              <a:buChar char="ü"/>
            </a:pPr>
            <a:r>
              <a:rPr lang="en-US" dirty="0" smtClean="0"/>
              <a:t> </a:t>
            </a:r>
            <a:r>
              <a:rPr lang="en-US" dirty="0" smtClean="0">
                <a:solidFill>
                  <a:srgbClr val="FF0000"/>
                </a:solidFill>
              </a:rPr>
              <a:t>in which range and with what accuracy is the model applicable?</a:t>
            </a:r>
          </a:p>
          <a:p>
            <a:pPr algn="ctr">
              <a:buFont typeface="Wingdings" pitchFamily="2" charset="2"/>
              <a:buChar char="ü"/>
            </a:pPr>
            <a:r>
              <a:rPr lang="en-US" dirty="0" smtClean="0">
                <a:solidFill>
                  <a:srgbClr val="FF0000"/>
                </a:solidFill>
              </a:rPr>
              <a:t> how stable are the results under evolution?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1668" name="Down Arrow 1667"/>
          <p:cNvSpPr/>
          <p:nvPr/>
        </p:nvSpPr>
        <p:spPr bwMode="auto">
          <a:xfrm>
            <a:off x="4556020" y="3711713"/>
            <a:ext cx="274320" cy="548640"/>
          </a:xfrm>
          <a:prstGeom prst="downArrow">
            <a:avLst/>
          </a:prstGeom>
          <a:solidFill>
            <a:srgbClr val="FF0000"/>
          </a:solidFill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6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Comic Sans MS" pitchFamily="66" charset="0"/>
              <a:cs typeface="Arial" pitchFamily="34" charset="0"/>
            </a:endParaRPr>
          </a:p>
        </p:txBody>
      </p:sp>
      <p:sp>
        <p:nvSpPr>
          <p:cNvPr id="1669" name="TextBox 1668"/>
          <p:cNvSpPr txBox="1"/>
          <p:nvPr/>
        </p:nvSpPr>
        <p:spPr>
          <a:xfrm>
            <a:off x="228600" y="2721114"/>
            <a:ext cx="83820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Font typeface="Wingdings" pitchFamily="2" charset="2"/>
              <a:buChar char="Ø"/>
            </a:pPr>
            <a:r>
              <a:rPr lang="en-US" dirty="0" smtClean="0"/>
              <a:t> no complications due to </a:t>
            </a:r>
            <a:r>
              <a:rPr lang="en-US" dirty="0" smtClean="0">
                <a:latin typeface="Arial"/>
              </a:rPr>
              <a:t>k</a:t>
            </a:r>
            <a:r>
              <a:rPr lang="en-US" baseline="-25000" dirty="0" smtClean="0">
                <a:latin typeface="cmsy10"/>
              </a:rPr>
              <a:t>?</a:t>
            </a:r>
            <a:r>
              <a:rPr lang="en-US" dirty="0" smtClean="0">
                <a:latin typeface="Comic Sans MS"/>
              </a:rPr>
              <a:t> </a:t>
            </a:r>
            <a:r>
              <a:rPr lang="en-US" dirty="0" smtClean="0"/>
              <a:t>dependence 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3"/>
          <p:cNvSpPr>
            <a:spLocks noChangeArrowheads="1"/>
          </p:cNvSpPr>
          <p:nvPr/>
        </p:nvSpPr>
        <p:spPr bwMode="auto">
          <a:xfrm>
            <a:off x="46038" y="708025"/>
            <a:ext cx="9021762" cy="53975"/>
          </a:xfrm>
          <a:prstGeom prst="rect">
            <a:avLst/>
          </a:prstGeom>
          <a:gradFill rotWithShape="1">
            <a:gsLst>
              <a:gs pos="0">
                <a:srgbClr val="FF0000"/>
              </a:gs>
              <a:gs pos="100000">
                <a:schemeClr val="bg1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spcBef>
                <a:spcPct val="0"/>
              </a:spcBef>
            </a:pPr>
            <a:r>
              <a:rPr lang="en-US" sz="4400" dirty="0">
                <a:solidFill>
                  <a:schemeClr val="tx2"/>
                </a:solidFill>
                <a:latin typeface="Arial" charset="0"/>
              </a:rPr>
              <a:t/>
            </a:r>
            <a:br>
              <a:rPr lang="en-US" sz="4400" dirty="0">
                <a:solidFill>
                  <a:schemeClr val="tx2"/>
                </a:solidFill>
                <a:latin typeface="Arial" charset="0"/>
              </a:rPr>
            </a:br>
            <a:endParaRPr lang="it-IT" sz="4400">
              <a:solidFill>
                <a:schemeClr val="tx2"/>
              </a:solidFill>
              <a:latin typeface="Arial" charset="0"/>
            </a:endParaRPr>
          </a:p>
        </p:txBody>
      </p:sp>
      <p:sp>
        <p:nvSpPr>
          <p:cNvPr id="168964" name="Text Box 4"/>
          <p:cNvSpPr txBox="1">
            <a:spLocks noChangeArrowheads="1"/>
          </p:cNvSpPr>
          <p:nvPr/>
        </p:nvSpPr>
        <p:spPr bwMode="auto">
          <a:xfrm>
            <a:off x="0" y="120650"/>
            <a:ext cx="914400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3600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  <a:t>Outline</a:t>
            </a:r>
            <a:endParaRPr lang="it-IT" sz="36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cs typeface="Arial" pitchFamily="34" charset="0"/>
            </a:endParaRPr>
          </a:p>
        </p:txBody>
      </p:sp>
      <p:sp>
        <p:nvSpPr>
          <p:cNvPr id="6148" name="Rectangle 5"/>
          <p:cNvSpPr>
            <a:spLocks noChangeArrowheads="1"/>
          </p:cNvSpPr>
          <p:nvPr/>
        </p:nvSpPr>
        <p:spPr bwMode="auto">
          <a:xfrm>
            <a:off x="76200" y="1219200"/>
            <a:ext cx="90678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lnSpc>
                <a:spcPct val="80000"/>
              </a:lnSpc>
              <a:spcBef>
                <a:spcPct val="20000"/>
              </a:spcBef>
              <a:buFontTx/>
              <a:buBlip>
                <a:blip r:embed="rId3"/>
              </a:buBlip>
            </a:pPr>
            <a:r>
              <a:rPr lang="en-US" sz="2000" dirty="0" smtClean="0">
                <a:solidFill>
                  <a:srgbClr val="0000FF"/>
                </a:solidFill>
              </a:rPr>
              <a:t>TMDs and Quark Model Results</a:t>
            </a:r>
            <a:br>
              <a:rPr lang="en-US" sz="2000" dirty="0" smtClean="0">
                <a:solidFill>
                  <a:srgbClr val="0000FF"/>
                </a:solidFill>
              </a:rPr>
            </a:br>
            <a:r>
              <a:rPr lang="en-US" sz="2000" dirty="0" smtClean="0">
                <a:solidFill>
                  <a:srgbClr val="0000FF"/>
                </a:solidFill>
              </a:rPr>
              <a:t/>
            </a:r>
            <a:br>
              <a:rPr lang="en-US" sz="2000" dirty="0" smtClean="0">
                <a:solidFill>
                  <a:srgbClr val="0000FF"/>
                </a:solidFill>
              </a:rPr>
            </a:br>
            <a:r>
              <a:rPr lang="en-US" sz="2000" dirty="0">
                <a:solidFill>
                  <a:srgbClr val="0000FF"/>
                </a:solidFill>
              </a:rPr>
              <a:t/>
            </a:r>
            <a:br>
              <a:rPr lang="en-US" sz="2000" dirty="0">
                <a:solidFill>
                  <a:srgbClr val="0000FF"/>
                </a:solidFill>
              </a:rPr>
            </a:br>
            <a:endParaRPr lang="it-IT" sz="2000" dirty="0">
              <a:solidFill>
                <a:srgbClr val="0000FF"/>
              </a:solidFill>
            </a:endParaRPr>
          </a:p>
          <a:p>
            <a:pPr marL="342900" indent="-342900">
              <a:lnSpc>
                <a:spcPct val="80000"/>
              </a:lnSpc>
              <a:spcBef>
                <a:spcPct val="20000"/>
              </a:spcBef>
              <a:buFontTx/>
              <a:buBlip>
                <a:blip r:embed="rId3"/>
              </a:buBlip>
            </a:pPr>
            <a:r>
              <a:rPr lang="en-US" sz="2000" dirty="0" smtClean="0">
                <a:solidFill>
                  <a:srgbClr val="0000FF"/>
                </a:solidFill>
              </a:rPr>
              <a:t>Light-Cone  Constituent Quark Model</a:t>
            </a:r>
          </a:p>
          <a:p>
            <a:pPr marL="342900" indent="-342900">
              <a:lnSpc>
                <a:spcPct val="80000"/>
              </a:lnSpc>
              <a:spcBef>
                <a:spcPct val="20000"/>
              </a:spcBef>
            </a:pPr>
            <a:r>
              <a:rPr lang="en-US" sz="2000" dirty="0">
                <a:solidFill>
                  <a:srgbClr val="0000FF"/>
                </a:solidFill>
              </a:rPr>
              <a:t/>
            </a:r>
            <a:br>
              <a:rPr lang="en-US" sz="2000" dirty="0">
                <a:solidFill>
                  <a:srgbClr val="0000FF"/>
                </a:solidFill>
              </a:rPr>
            </a:br>
            <a:r>
              <a:rPr lang="en-US" sz="2000" dirty="0">
                <a:solidFill>
                  <a:srgbClr val="0000FF"/>
                </a:solidFill>
              </a:rPr>
              <a:t/>
            </a:r>
            <a:br>
              <a:rPr lang="en-US" sz="2000" dirty="0">
                <a:solidFill>
                  <a:srgbClr val="0000FF"/>
                </a:solidFill>
              </a:rPr>
            </a:br>
            <a:r>
              <a:rPr lang="en-US" sz="2000" dirty="0">
                <a:solidFill>
                  <a:srgbClr val="0000FF"/>
                </a:solidFill>
              </a:rPr>
              <a:t/>
            </a:r>
            <a:br>
              <a:rPr lang="en-US" sz="2000" dirty="0">
                <a:solidFill>
                  <a:srgbClr val="0000FF"/>
                </a:solidFill>
              </a:rPr>
            </a:br>
            <a:r>
              <a:rPr lang="en-US" sz="2000" dirty="0">
                <a:solidFill>
                  <a:srgbClr val="0000FF"/>
                </a:solidFill>
              </a:rPr>
              <a:t/>
            </a:r>
            <a:br>
              <a:rPr lang="en-US" sz="2000" dirty="0">
                <a:solidFill>
                  <a:srgbClr val="0000FF"/>
                </a:solidFill>
              </a:rPr>
            </a:br>
            <a:endParaRPr lang="en-US" sz="2000" dirty="0" smtClean="0">
              <a:solidFill>
                <a:srgbClr val="0000FF"/>
              </a:solidFill>
            </a:endParaRPr>
          </a:p>
          <a:p>
            <a:pPr marL="342900" indent="-342900">
              <a:lnSpc>
                <a:spcPct val="80000"/>
              </a:lnSpc>
              <a:spcBef>
                <a:spcPct val="20000"/>
              </a:spcBef>
              <a:buFontTx/>
              <a:buBlip>
                <a:blip r:embed="rId3"/>
              </a:buBlip>
            </a:pPr>
            <a:r>
              <a:rPr lang="en-US" sz="2000" dirty="0" smtClean="0">
                <a:solidFill>
                  <a:srgbClr val="0000FF"/>
                </a:solidFill>
              </a:rPr>
              <a:t> Results for T-even and T-odd TMDs</a:t>
            </a:r>
          </a:p>
          <a:p>
            <a:pPr marL="342900" indent="-342900">
              <a:lnSpc>
                <a:spcPct val="80000"/>
              </a:lnSpc>
              <a:spcBef>
                <a:spcPct val="20000"/>
              </a:spcBef>
            </a:pPr>
            <a:r>
              <a:rPr lang="en-US" sz="2000" dirty="0">
                <a:solidFill>
                  <a:srgbClr val="0000FF"/>
                </a:solidFill>
              </a:rPr>
              <a:t/>
            </a:r>
            <a:br>
              <a:rPr lang="en-US" sz="2000" dirty="0">
                <a:solidFill>
                  <a:srgbClr val="0000FF"/>
                </a:solidFill>
              </a:rPr>
            </a:br>
            <a:endParaRPr lang="en-US" sz="2000" dirty="0">
              <a:solidFill>
                <a:srgbClr val="0000FF"/>
              </a:solidFill>
            </a:endParaRPr>
          </a:p>
          <a:p>
            <a:pPr marL="342900" indent="-342900">
              <a:lnSpc>
                <a:spcPct val="80000"/>
              </a:lnSpc>
              <a:spcBef>
                <a:spcPct val="20000"/>
              </a:spcBef>
              <a:buFontTx/>
              <a:buBlip>
                <a:blip r:embed="rId3"/>
              </a:buBlip>
            </a:pPr>
            <a:r>
              <a:rPr lang="en-US" sz="2000" dirty="0" smtClean="0">
                <a:solidFill>
                  <a:srgbClr val="0000FF"/>
                </a:solidFill>
              </a:rPr>
              <a:t>Leading-Twist Spin </a:t>
            </a:r>
            <a:r>
              <a:rPr lang="en-US" sz="2000" dirty="0">
                <a:solidFill>
                  <a:srgbClr val="0000FF"/>
                </a:solidFill>
              </a:rPr>
              <a:t>Asymmetries in </a:t>
            </a:r>
            <a:r>
              <a:rPr lang="en-US" sz="2000" dirty="0" smtClean="0">
                <a:solidFill>
                  <a:srgbClr val="0000FF"/>
                </a:solidFill>
              </a:rPr>
              <a:t>SIDIS due to T-even TMDs </a:t>
            </a:r>
            <a:r>
              <a:rPr lang="en-US" sz="2000" dirty="0">
                <a:solidFill>
                  <a:srgbClr val="0000FF"/>
                </a:solidFill>
              </a:rPr>
              <a:t/>
            </a:r>
            <a:br>
              <a:rPr lang="en-US" sz="2000" dirty="0">
                <a:solidFill>
                  <a:srgbClr val="0000FF"/>
                </a:solidFill>
              </a:rPr>
            </a:br>
            <a:r>
              <a:rPr lang="en-US" sz="2000" dirty="0">
                <a:solidFill>
                  <a:srgbClr val="0000FF"/>
                </a:solidFill>
              </a:rPr>
              <a:t/>
            </a:r>
            <a:br>
              <a:rPr lang="en-US" sz="2000" dirty="0">
                <a:solidFill>
                  <a:srgbClr val="0000FF"/>
                </a:solidFill>
              </a:rPr>
            </a:br>
            <a:endParaRPr lang="en-US" sz="2000" dirty="0">
              <a:solidFill>
                <a:srgbClr val="0000FF"/>
              </a:solidFill>
            </a:endParaRPr>
          </a:p>
          <a:p>
            <a:pPr marL="342900" indent="-342900">
              <a:lnSpc>
                <a:spcPct val="80000"/>
              </a:lnSpc>
              <a:spcBef>
                <a:spcPct val="20000"/>
              </a:spcBef>
              <a:buFontTx/>
              <a:buBlip>
                <a:blip r:embed="rId3"/>
              </a:buBlip>
            </a:pPr>
            <a:r>
              <a:rPr lang="en-US" sz="2000" dirty="0">
                <a:solidFill>
                  <a:srgbClr val="0000FF"/>
                </a:solidFill>
              </a:rPr>
              <a:t>Conclusions</a:t>
            </a:r>
            <a:br>
              <a:rPr lang="en-US" sz="2000" dirty="0">
                <a:solidFill>
                  <a:srgbClr val="0000FF"/>
                </a:solidFill>
              </a:rPr>
            </a:br>
            <a:r>
              <a:rPr lang="en-US" sz="2000" dirty="0">
                <a:solidFill>
                  <a:srgbClr val="0000FF"/>
                </a:solidFill>
              </a:rPr>
              <a:t/>
            </a:r>
            <a:br>
              <a:rPr lang="en-US" sz="2000" dirty="0">
                <a:solidFill>
                  <a:srgbClr val="0000FF"/>
                </a:solidFill>
              </a:rPr>
            </a:br>
            <a:endParaRPr lang="it-IT" sz="2000" dirty="0">
              <a:solidFill>
                <a:srgbClr val="0000FF"/>
              </a:solidFill>
            </a:endParaRPr>
          </a:p>
          <a:p>
            <a:pPr marL="342900" indent="-342900">
              <a:lnSpc>
                <a:spcPct val="80000"/>
              </a:lnSpc>
              <a:spcBef>
                <a:spcPct val="20000"/>
              </a:spcBef>
            </a:pPr>
            <a:r>
              <a:rPr lang="en-US" sz="2000" dirty="0">
                <a:solidFill>
                  <a:srgbClr val="0000FF"/>
                </a:solidFill>
              </a:rPr>
              <a:t/>
            </a:r>
            <a:br>
              <a:rPr lang="en-US" sz="2000" dirty="0">
                <a:solidFill>
                  <a:srgbClr val="0000FF"/>
                </a:solidFill>
              </a:rPr>
            </a:br>
            <a:r>
              <a:rPr lang="en-US" sz="2000" dirty="0">
                <a:solidFill>
                  <a:srgbClr val="0000FF"/>
                </a:solidFill>
              </a:rPr>
              <a:t/>
            </a:r>
            <a:br>
              <a:rPr lang="en-US" sz="2000" dirty="0">
                <a:solidFill>
                  <a:srgbClr val="0000FF"/>
                </a:solidFill>
              </a:rPr>
            </a:br>
            <a:r>
              <a:rPr lang="en-US" sz="2000" dirty="0">
                <a:solidFill>
                  <a:srgbClr val="0000FF"/>
                </a:solidFill>
              </a:rPr>
              <a:t/>
            </a:r>
            <a:br>
              <a:rPr lang="en-US" sz="2000" dirty="0">
                <a:solidFill>
                  <a:srgbClr val="0000FF"/>
                </a:solidFill>
              </a:rPr>
            </a:br>
            <a:r>
              <a:rPr lang="en-US" sz="2000" dirty="0">
                <a:solidFill>
                  <a:srgbClr val="0000FF"/>
                </a:solidFill>
              </a:rPr>
              <a:t/>
            </a:r>
            <a:br>
              <a:rPr lang="en-US" sz="2000" dirty="0">
                <a:solidFill>
                  <a:srgbClr val="0000FF"/>
                </a:solidFill>
              </a:rPr>
            </a:br>
            <a:r>
              <a:rPr lang="en-US" sz="2000" dirty="0">
                <a:solidFill>
                  <a:srgbClr val="0000FF"/>
                </a:solidFill>
              </a:rPr>
              <a:t/>
            </a:r>
            <a:br>
              <a:rPr lang="en-US" sz="2000" dirty="0">
                <a:solidFill>
                  <a:srgbClr val="0000FF"/>
                </a:solidFill>
              </a:rPr>
            </a:br>
            <a:r>
              <a:rPr lang="en-US" sz="2000" dirty="0">
                <a:solidFill>
                  <a:srgbClr val="0000FF"/>
                </a:solidFill>
              </a:rPr>
              <a:t/>
            </a:r>
            <a:br>
              <a:rPr lang="en-US" sz="2000" dirty="0">
                <a:solidFill>
                  <a:srgbClr val="0000FF"/>
                </a:solidFill>
              </a:rPr>
            </a:br>
            <a:r>
              <a:rPr lang="en-US" sz="2000" dirty="0">
                <a:solidFill>
                  <a:srgbClr val="0000FF"/>
                </a:solidFill>
              </a:rPr>
              <a:t/>
            </a:r>
            <a:br>
              <a:rPr lang="en-US" sz="2000" dirty="0">
                <a:solidFill>
                  <a:srgbClr val="0000FF"/>
                </a:solidFill>
              </a:rPr>
            </a:br>
            <a:endParaRPr lang="en-US" sz="2000" dirty="0">
              <a:solidFill>
                <a:srgbClr val="0000FF"/>
              </a:solidFill>
            </a:endParaRPr>
          </a:p>
          <a:p>
            <a:pPr marL="342900" indent="-342900">
              <a:lnSpc>
                <a:spcPct val="80000"/>
              </a:lnSpc>
              <a:spcBef>
                <a:spcPct val="20000"/>
              </a:spcBef>
            </a:pPr>
            <a:endParaRPr lang="en-US" sz="2000" dirty="0">
              <a:solidFill>
                <a:srgbClr val="0000FF"/>
              </a:solidFill>
            </a:endParaRPr>
          </a:p>
          <a:p>
            <a:pPr marL="342900" indent="-342900">
              <a:lnSpc>
                <a:spcPct val="80000"/>
              </a:lnSpc>
              <a:spcBef>
                <a:spcPct val="20000"/>
              </a:spcBef>
            </a:pPr>
            <a:endParaRPr lang="en-US" sz="2000" dirty="0">
              <a:solidFill>
                <a:srgbClr val="0000FF"/>
              </a:solidFill>
            </a:endParaRPr>
          </a:p>
          <a:p>
            <a:pPr marL="342900" indent="-342900">
              <a:lnSpc>
                <a:spcPct val="80000"/>
              </a:lnSpc>
              <a:spcBef>
                <a:spcPct val="20000"/>
              </a:spcBef>
            </a:pPr>
            <a:endParaRPr lang="it-IT" sz="2000" dirty="0">
              <a:solidFill>
                <a:srgbClr val="0000FF"/>
              </a:solidFill>
            </a:endParaRPr>
          </a:p>
        </p:txBody>
      </p:sp>
      <p:sp>
        <p:nvSpPr>
          <p:cNvPr id="6149" name="Rectangle 6"/>
          <p:cNvSpPr>
            <a:spLocks noChangeArrowheads="1"/>
          </p:cNvSpPr>
          <p:nvPr/>
        </p:nvSpPr>
        <p:spPr bwMode="auto">
          <a:xfrm>
            <a:off x="381000" y="2819400"/>
            <a:ext cx="8382000" cy="990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lnSpc>
                <a:spcPct val="80000"/>
              </a:lnSpc>
              <a:spcBef>
                <a:spcPct val="20000"/>
              </a:spcBef>
              <a:buFont typeface="Wingdings" pitchFamily="2" charset="2"/>
              <a:buChar char="Ø"/>
            </a:pPr>
            <a:r>
              <a:rPr lang="en-US" sz="1800" dirty="0" smtClean="0">
                <a:solidFill>
                  <a:srgbClr val="FF0000"/>
                </a:solidFill>
              </a:rPr>
              <a:t>quark-quark correlation function </a:t>
            </a:r>
            <a:br>
              <a:rPr lang="en-US" sz="1800" dirty="0" smtClean="0">
                <a:solidFill>
                  <a:srgbClr val="FF0000"/>
                </a:solidFill>
              </a:rPr>
            </a:br>
            <a:r>
              <a:rPr lang="en-US" sz="1800" dirty="0" smtClean="0">
                <a:solidFill>
                  <a:srgbClr val="FF0000"/>
                </a:solidFill>
                <a:latin typeface="cmsy10"/>
              </a:rPr>
              <a:t>!</a:t>
            </a:r>
            <a:r>
              <a:rPr lang="en-US" sz="1800" dirty="0" smtClean="0">
                <a:solidFill>
                  <a:srgbClr val="FF0000"/>
                </a:solidFill>
              </a:rPr>
              <a:t> overlap </a:t>
            </a:r>
            <a:r>
              <a:rPr lang="en-US" sz="1800" dirty="0">
                <a:solidFill>
                  <a:srgbClr val="FF0000"/>
                </a:solidFill>
              </a:rPr>
              <a:t>representation in terms </a:t>
            </a:r>
            <a:r>
              <a:rPr lang="en-US" sz="1800" dirty="0" smtClean="0">
                <a:solidFill>
                  <a:srgbClr val="FF0000"/>
                </a:solidFill>
              </a:rPr>
              <a:t>of light-cone amplitudes which are eigenstates of orbital angular momentum</a:t>
            </a:r>
          </a:p>
          <a:p>
            <a:pPr marL="342900" indent="-342900">
              <a:lnSpc>
                <a:spcPct val="80000"/>
              </a:lnSpc>
              <a:spcBef>
                <a:spcPct val="20000"/>
              </a:spcBef>
            </a:pPr>
            <a:endParaRPr lang="en-US" sz="1800" dirty="0">
              <a:solidFill>
                <a:srgbClr val="FF0000"/>
              </a:solidFill>
            </a:endParaRPr>
          </a:p>
        </p:txBody>
      </p:sp>
      <p:sp>
        <p:nvSpPr>
          <p:cNvPr id="6" name="Rectangle 6"/>
          <p:cNvSpPr>
            <a:spLocks noChangeArrowheads="1"/>
          </p:cNvSpPr>
          <p:nvPr/>
        </p:nvSpPr>
        <p:spPr bwMode="auto">
          <a:xfrm>
            <a:off x="381000" y="1600200"/>
            <a:ext cx="7467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lnSpc>
                <a:spcPct val="80000"/>
              </a:lnSpc>
              <a:spcBef>
                <a:spcPct val="20000"/>
              </a:spcBef>
              <a:buFont typeface="Wingdings" pitchFamily="2" charset="2"/>
              <a:buChar char="Ø"/>
            </a:pPr>
            <a:r>
              <a:rPr lang="en-US" sz="1800" dirty="0" smtClean="0">
                <a:solidFill>
                  <a:srgbClr val="FF0000"/>
                </a:solidFill>
              </a:rPr>
              <a:t>origin of quark-model relations among T-even TMDS</a:t>
            </a:r>
          </a:p>
          <a:p>
            <a:pPr marL="342900" indent="-342900">
              <a:lnSpc>
                <a:spcPct val="80000"/>
              </a:lnSpc>
              <a:spcBef>
                <a:spcPct val="20000"/>
              </a:spcBef>
            </a:pPr>
            <a:endParaRPr lang="en-US" sz="1800" dirty="0">
              <a:solidFill>
                <a:srgbClr val="FF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6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24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/>
                <a:cs typeface="Arial" pitchFamily="34" charset="0"/>
              </a:rPr>
              <a:t>A</a:t>
            </a:r>
            <a:r>
              <a:rPr lang="en-US" sz="2400" baseline="-25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/>
                <a:cs typeface="Arial" pitchFamily="34" charset="0"/>
              </a:rPr>
              <a:t>LL</a:t>
            </a:r>
            <a:r>
              <a:rPr lang="en-US" sz="24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  <a:t> and </a:t>
            </a:r>
            <a:r>
              <a:rPr lang="en-US" sz="24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/>
                <a:cs typeface="Arial" pitchFamily="34" charset="0"/>
              </a:rPr>
              <a:t>A</a:t>
            </a:r>
            <a:r>
              <a:rPr lang="en-US" sz="2400" baseline="-25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/>
                <a:cs typeface="Arial" pitchFamily="34" charset="0"/>
              </a:rPr>
              <a:t>1</a:t>
            </a:r>
            <a:endParaRPr lang="it-IT" sz="2400" baseline="-25000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omic Sans MS"/>
              <a:cs typeface="Arial" pitchFamily="34" charset="0"/>
            </a:endParaRPr>
          </a:p>
        </p:txBody>
      </p:sp>
      <p:sp>
        <p:nvSpPr>
          <p:cNvPr id="1617" name="Rectangle 344"/>
          <p:cNvSpPr>
            <a:spLocks noChangeArrowheads="1"/>
          </p:cNvSpPr>
          <p:nvPr/>
        </p:nvSpPr>
        <p:spPr bwMode="auto">
          <a:xfrm>
            <a:off x="46038" y="479425"/>
            <a:ext cx="9021762" cy="45720"/>
          </a:xfrm>
          <a:prstGeom prst="rect">
            <a:avLst/>
          </a:prstGeom>
          <a:gradFill rotWithShape="1">
            <a:gsLst>
              <a:gs pos="0">
                <a:srgbClr val="FF0000"/>
              </a:gs>
              <a:gs pos="100000">
                <a:schemeClr val="bg1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spcBef>
                <a:spcPct val="0"/>
              </a:spcBef>
            </a:pPr>
            <a:r>
              <a:rPr lang="en-US" sz="4400" dirty="0">
                <a:solidFill>
                  <a:schemeClr val="tx2"/>
                </a:solidFill>
                <a:latin typeface="Arial" charset="0"/>
              </a:rPr>
              <a:t/>
            </a:r>
            <a:br>
              <a:rPr lang="en-US" sz="4400" dirty="0">
                <a:solidFill>
                  <a:schemeClr val="tx2"/>
                </a:solidFill>
                <a:latin typeface="Arial" charset="0"/>
              </a:rPr>
            </a:br>
            <a:endParaRPr lang="it-IT" sz="4400">
              <a:solidFill>
                <a:schemeClr val="tx2"/>
              </a:solidFill>
              <a:latin typeface="Arial" charset="0"/>
            </a:endParaRPr>
          </a:p>
        </p:txBody>
      </p:sp>
      <p:grpSp>
        <p:nvGrpSpPr>
          <p:cNvPr id="2" name="Group 1666"/>
          <p:cNvGrpSpPr/>
          <p:nvPr/>
        </p:nvGrpSpPr>
        <p:grpSpPr>
          <a:xfrm>
            <a:off x="7941310" y="2680825"/>
            <a:ext cx="1278890" cy="780366"/>
            <a:chOff x="7484110" y="1828800"/>
            <a:chExt cx="1278890" cy="780366"/>
          </a:xfrm>
        </p:grpSpPr>
        <p:grpSp>
          <p:nvGrpSpPr>
            <p:cNvPr id="3" name="Group 1640"/>
            <p:cNvGrpSpPr>
              <a:grpSpLocks noChangeAspect="1"/>
            </p:cNvGrpSpPr>
            <p:nvPr/>
          </p:nvGrpSpPr>
          <p:grpSpPr>
            <a:xfrm>
              <a:off x="7488936" y="1828800"/>
              <a:ext cx="89535" cy="253365"/>
              <a:chOff x="7054850" y="2686050"/>
              <a:chExt cx="59690" cy="168910"/>
            </a:xfrm>
          </p:grpSpPr>
          <p:sp>
            <p:nvSpPr>
              <p:cNvPr id="1642" name="Line 1604"/>
              <p:cNvSpPr>
                <a:spLocks noChangeShapeType="1"/>
              </p:cNvSpPr>
              <p:nvPr/>
            </p:nvSpPr>
            <p:spPr bwMode="auto">
              <a:xfrm flipV="1">
                <a:off x="7084059" y="2800350"/>
                <a:ext cx="1270" cy="54610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grpSp>
            <p:nvGrpSpPr>
              <p:cNvPr id="4" name="Group 1621"/>
              <p:cNvGrpSpPr/>
              <p:nvPr/>
            </p:nvGrpSpPr>
            <p:grpSpPr>
              <a:xfrm>
                <a:off x="7054850" y="2686050"/>
                <a:ext cx="59690" cy="114300"/>
                <a:chOff x="7054850" y="2686050"/>
                <a:chExt cx="59690" cy="114300"/>
              </a:xfrm>
            </p:grpSpPr>
            <p:sp>
              <p:nvSpPr>
                <p:cNvPr id="1644" name="Line 1605"/>
                <p:cNvSpPr>
                  <a:spLocks noChangeShapeType="1"/>
                </p:cNvSpPr>
                <p:nvPr/>
              </p:nvSpPr>
              <p:spPr bwMode="auto">
                <a:xfrm flipV="1">
                  <a:off x="7084059" y="2686050"/>
                  <a:ext cx="1270" cy="54610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645" name="Line 1606"/>
                <p:cNvSpPr>
                  <a:spLocks noChangeShapeType="1"/>
                </p:cNvSpPr>
                <p:nvPr/>
              </p:nvSpPr>
              <p:spPr bwMode="auto">
                <a:xfrm flipH="1" flipV="1">
                  <a:off x="7110730" y="2757170"/>
                  <a:ext cx="3810" cy="12700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646" name="Line 1607"/>
                <p:cNvSpPr>
                  <a:spLocks noChangeShapeType="1"/>
                </p:cNvSpPr>
                <p:nvPr/>
              </p:nvSpPr>
              <p:spPr bwMode="auto">
                <a:xfrm flipH="1" flipV="1">
                  <a:off x="7104379" y="2748279"/>
                  <a:ext cx="6350" cy="8890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647" name="Line 1608"/>
                <p:cNvSpPr>
                  <a:spLocks noChangeShapeType="1"/>
                </p:cNvSpPr>
                <p:nvPr/>
              </p:nvSpPr>
              <p:spPr bwMode="auto">
                <a:xfrm flipH="1" flipV="1">
                  <a:off x="7095490" y="2741930"/>
                  <a:ext cx="8890" cy="6350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648" name="Line 1609"/>
                <p:cNvSpPr>
                  <a:spLocks noChangeShapeType="1"/>
                </p:cNvSpPr>
                <p:nvPr/>
              </p:nvSpPr>
              <p:spPr bwMode="auto">
                <a:xfrm flipH="1" flipV="1">
                  <a:off x="7084059" y="2740659"/>
                  <a:ext cx="11430" cy="1270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649" name="Line 1610"/>
                <p:cNvSpPr>
                  <a:spLocks noChangeShapeType="1"/>
                </p:cNvSpPr>
                <p:nvPr/>
              </p:nvSpPr>
              <p:spPr bwMode="auto">
                <a:xfrm flipH="1">
                  <a:off x="7072630" y="2740659"/>
                  <a:ext cx="11430" cy="1270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650" name="Line 1611"/>
                <p:cNvSpPr>
                  <a:spLocks noChangeShapeType="1"/>
                </p:cNvSpPr>
                <p:nvPr/>
              </p:nvSpPr>
              <p:spPr bwMode="auto">
                <a:xfrm flipH="1">
                  <a:off x="7063739" y="2741930"/>
                  <a:ext cx="8890" cy="6350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651" name="Line 1612"/>
                <p:cNvSpPr>
                  <a:spLocks noChangeShapeType="1"/>
                </p:cNvSpPr>
                <p:nvPr/>
              </p:nvSpPr>
              <p:spPr bwMode="auto">
                <a:xfrm flipH="1">
                  <a:off x="7057390" y="2748279"/>
                  <a:ext cx="6350" cy="8890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652" name="Line 1613"/>
                <p:cNvSpPr>
                  <a:spLocks noChangeShapeType="1"/>
                </p:cNvSpPr>
                <p:nvPr/>
              </p:nvSpPr>
              <p:spPr bwMode="auto">
                <a:xfrm flipH="1">
                  <a:off x="7054850" y="2757170"/>
                  <a:ext cx="2540" cy="12700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653" name="Line 1614"/>
                <p:cNvSpPr>
                  <a:spLocks noChangeShapeType="1"/>
                </p:cNvSpPr>
                <p:nvPr/>
              </p:nvSpPr>
              <p:spPr bwMode="auto">
                <a:xfrm>
                  <a:off x="7054850" y="2769870"/>
                  <a:ext cx="3810" cy="13970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654" name="Line 1615"/>
                <p:cNvSpPr>
                  <a:spLocks noChangeShapeType="1"/>
                </p:cNvSpPr>
                <p:nvPr/>
              </p:nvSpPr>
              <p:spPr bwMode="auto">
                <a:xfrm>
                  <a:off x="7058659" y="2783839"/>
                  <a:ext cx="11430" cy="11430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655" name="Line 1616"/>
                <p:cNvSpPr>
                  <a:spLocks noChangeShapeType="1"/>
                </p:cNvSpPr>
                <p:nvPr/>
              </p:nvSpPr>
              <p:spPr bwMode="auto">
                <a:xfrm>
                  <a:off x="7070090" y="2795270"/>
                  <a:ext cx="13970" cy="5080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656" name="Line 1617"/>
                <p:cNvSpPr>
                  <a:spLocks noChangeShapeType="1"/>
                </p:cNvSpPr>
                <p:nvPr/>
              </p:nvSpPr>
              <p:spPr bwMode="auto">
                <a:xfrm flipV="1">
                  <a:off x="7084059" y="2795270"/>
                  <a:ext cx="13970" cy="5080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657" name="Line 1618"/>
                <p:cNvSpPr>
                  <a:spLocks noChangeShapeType="1"/>
                </p:cNvSpPr>
                <p:nvPr/>
              </p:nvSpPr>
              <p:spPr bwMode="auto">
                <a:xfrm flipV="1">
                  <a:off x="7098030" y="2783839"/>
                  <a:ext cx="11430" cy="11430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658" name="Line 1619"/>
                <p:cNvSpPr>
                  <a:spLocks noChangeShapeType="1"/>
                </p:cNvSpPr>
                <p:nvPr/>
              </p:nvSpPr>
              <p:spPr bwMode="auto">
                <a:xfrm flipV="1">
                  <a:off x="7109459" y="2769870"/>
                  <a:ext cx="5080" cy="13970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</p:grpSp>
        <p:grpSp>
          <p:nvGrpSpPr>
            <p:cNvPr id="5" name="Group 1659"/>
            <p:cNvGrpSpPr>
              <a:grpSpLocks noChangeAspect="1"/>
            </p:cNvGrpSpPr>
            <p:nvPr/>
          </p:nvGrpSpPr>
          <p:grpSpPr>
            <a:xfrm>
              <a:off x="7484110" y="2286000"/>
              <a:ext cx="65659" cy="250063"/>
              <a:chOff x="4655820" y="4832350"/>
              <a:chExt cx="59690" cy="227330"/>
            </a:xfrm>
          </p:grpSpPr>
          <p:sp>
            <p:nvSpPr>
              <p:cNvPr id="1661" name="Line 143"/>
              <p:cNvSpPr>
                <a:spLocks noChangeShapeType="1"/>
              </p:cNvSpPr>
              <p:nvPr/>
            </p:nvSpPr>
            <p:spPr bwMode="auto">
              <a:xfrm flipV="1">
                <a:off x="4686300" y="4975860"/>
                <a:ext cx="1270" cy="83820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62" name="Line 144"/>
              <p:cNvSpPr>
                <a:spLocks noChangeShapeType="1"/>
              </p:cNvSpPr>
              <p:nvPr/>
            </p:nvSpPr>
            <p:spPr bwMode="auto">
              <a:xfrm flipV="1">
                <a:off x="4686300" y="4832350"/>
                <a:ext cx="1270" cy="85090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63" name="Freeform 145"/>
              <p:cNvSpPr>
                <a:spLocks/>
              </p:cNvSpPr>
              <p:nvPr/>
            </p:nvSpPr>
            <p:spPr bwMode="auto">
              <a:xfrm>
                <a:off x="4655820" y="4917440"/>
                <a:ext cx="59690" cy="59690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32" y="1"/>
                  </a:cxn>
                  <a:cxn ang="0">
                    <a:pos x="40" y="6"/>
                  </a:cxn>
                  <a:cxn ang="0">
                    <a:pos x="45" y="13"/>
                  </a:cxn>
                  <a:cxn ang="0">
                    <a:pos x="47" y="23"/>
                  </a:cxn>
                  <a:cxn ang="0">
                    <a:pos x="44" y="34"/>
                  </a:cxn>
                  <a:cxn ang="0">
                    <a:pos x="35" y="43"/>
                  </a:cxn>
                  <a:cxn ang="0">
                    <a:pos x="24" y="47"/>
                  </a:cxn>
                  <a:cxn ang="0">
                    <a:pos x="14" y="44"/>
                  </a:cxn>
                  <a:cxn ang="0">
                    <a:pos x="6" y="39"/>
                  </a:cxn>
                  <a:cxn ang="0">
                    <a:pos x="2" y="32"/>
                  </a:cxn>
                  <a:cxn ang="0">
                    <a:pos x="0" y="23"/>
                  </a:cxn>
                  <a:cxn ang="0">
                    <a:pos x="3" y="11"/>
                  </a:cxn>
                  <a:cxn ang="0">
                    <a:pos x="11" y="2"/>
                  </a:cxn>
                  <a:cxn ang="0">
                    <a:pos x="24" y="0"/>
                  </a:cxn>
                </a:cxnLst>
                <a:rect l="0" t="0" r="r" b="b"/>
                <a:pathLst>
                  <a:path w="47" h="47">
                    <a:moveTo>
                      <a:pt x="24" y="0"/>
                    </a:moveTo>
                    <a:lnTo>
                      <a:pt x="32" y="1"/>
                    </a:lnTo>
                    <a:lnTo>
                      <a:pt x="40" y="6"/>
                    </a:lnTo>
                    <a:lnTo>
                      <a:pt x="45" y="13"/>
                    </a:lnTo>
                    <a:lnTo>
                      <a:pt x="47" y="23"/>
                    </a:lnTo>
                    <a:lnTo>
                      <a:pt x="44" y="34"/>
                    </a:lnTo>
                    <a:lnTo>
                      <a:pt x="35" y="43"/>
                    </a:lnTo>
                    <a:lnTo>
                      <a:pt x="24" y="47"/>
                    </a:lnTo>
                    <a:lnTo>
                      <a:pt x="14" y="44"/>
                    </a:lnTo>
                    <a:lnTo>
                      <a:pt x="6" y="39"/>
                    </a:lnTo>
                    <a:lnTo>
                      <a:pt x="2" y="32"/>
                    </a:lnTo>
                    <a:lnTo>
                      <a:pt x="0" y="23"/>
                    </a:lnTo>
                    <a:lnTo>
                      <a:pt x="3" y="11"/>
                    </a:lnTo>
                    <a:lnTo>
                      <a:pt x="11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sp>
          <p:nvSpPr>
            <p:cNvPr id="1665" name="TextBox 1664"/>
            <p:cNvSpPr txBox="1"/>
            <p:nvPr/>
          </p:nvSpPr>
          <p:spPr>
            <a:xfrm>
              <a:off x="7620000" y="1828800"/>
              <a:ext cx="990600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500" dirty="0" smtClean="0"/>
                <a:t>SMC</a:t>
              </a:r>
              <a:endParaRPr lang="en-US" sz="1500" dirty="0"/>
            </a:p>
          </p:txBody>
        </p:sp>
        <p:sp>
          <p:nvSpPr>
            <p:cNvPr id="1666" name="TextBox 1665"/>
            <p:cNvSpPr txBox="1"/>
            <p:nvPr/>
          </p:nvSpPr>
          <p:spPr>
            <a:xfrm>
              <a:off x="7620000" y="2286001"/>
              <a:ext cx="1143000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500" dirty="0" smtClean="0"/>
                <a:t>HERMES</a:t>
              </a:r>
              <a:endParaRPr lang="en-US" sz="1500" dirty="0"/>
            </a:p>
          </p:txBody>
        </p:sp>
      </p:grpSp>
      <p:grpSp>
        <p:nvGrpSpPr>
          <p:cNvPr id="1667" name="Group 1666"/>
          <p:cNvGrpSpPr/>
          <p:nvPr/>
        </p:nvGrpSpPr>
        <p:grpSpPr bwMode="auto">
          <a:xfrm>
            <a:off x="81171" y="1414044"/>
            <a:ext cx="4821137" cy="338554"/>
            <a:chOff x="86143" y="1414046"/>
            <a:chExt cx="4821137" cy="338554"/>
          </a:xfrm>
        </p:grpSpPr>
        <p:pic>
          <p:nvPicPr>
            <p:cNvPr id="1660" name="Picture 1659" descr="txp_fig"/>
            <p:cNvPicPr>
              <a:picLocks noChangeAspect="1"/>
            </p:cNvPicPr>
            <p:nvPr>
              <p:custDataLst>
                <p:tags r:id="rId8"/>
              </p:custDataLst>
            </p:nvPr>
          </p:nvPicPr>
          <p:blipFill>
            <a:blip r:embed="rId11"/>
            <a:stretch>
              <a:fillRect/>
            </a:stretch>
          </p:blipFill>
          <p:spPr bwMode="auto">
            <a:xfrm>
              <a:off x="86143" y="1494707"/>
              <a:ext cx="507135" cy="208821"/>
            </a:xfrm>
            <a:prstGeom prst="rect">
              <a:avLst/>
            </a:prstGeom>
            <a:noFill/>
            <a:ln/>
            <a:effectLst/>
          </p:spPr>
        </p:pic>
        <p:sp>
          <p:nvSpPr>
            <p:cNvPr id="1675" name="TextBox 1674"/>
            <p:cNvSpPr txBox="1"/>
            <p:nvPr/>
          </p:nvSpPr>
          <p:spPr bwMode="auto">
            <a:xfrm>
              <a:off x="563880" y="1414046"/>
              <a:ext cx="43434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>
                  <a:solidFill>
                    <a:srgbClr val="0000FF"/>
                  </a:solidFill>
                </a:rPr>
                <a:t>at Q</a:t>
              </a:r>
              <a:r>
                <a:rPr lang="en-US" baseline="30000" dirty="0" smtClean="0">
                  <a:solidFill>
                    <a:srgbClr val="0000FF"/>
                  </a:solidFill>
                </a:rPr>
                <a:t>2</a:t>
              </a:r>
              <a:r>
                <a:rPr lang="en-US" dirty="0" smtClean="0">
                  <a:solidFill>
                    <a:srgbClr val="0000FF"/>
                  </a:solidFill>
                </a:rPr>
                <a:t>=2.5 GeV</a:t>
              </a:r>
              <a:r>
                <a:rPr lang="en-US" baseline="30000" dirty="0" smtClean="0">
                  <a:solidFill>
                    <a:srgbClr val="0000FF"/>
                  </a:solidFill>
                </a:rPr>
                <a:t>2</a:t>
              </a:r>
              <a:r>
                <a:rPr lang="en-US" dirty="0" smtClean="0">
                  <a:solidFill>
                    <a:srgbClr val="0000FF"/>
                  </a:solidFill>
                </a:rPr>
                <a:t>  [Kretzer, PRD62, 2000]</a:t>
              </a:r>
              <a:endParaRPr lang="en-US" dirty="0">
                <a:solidFill>
                  <a:srgbClr val="0000FF"/>
                </a:solidFill>
              </a:endParaRPr>
            </a:p>
          </p:txBody>
        </p:sp>
      </p:grpSp>
      <p:pic>
        <p:nvPicPr>
          <p:cNvPr id="1670" name="Picture 1669" descr="txp_fi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2"/>
          <a:stretch>
            <a:fillRect/>
          </a:stretch>
        </p:blipFill>
        <p:spPr bwMode="auto">
          <a:xfrm>
            <a:off x="3295947" y="609600"/>
            <a:ext cx="2566485" cy="527024"/>
          </a:xfrm>
          <a:prstGeom prst="rect">
            <a:avLst/>
          </a:prstGeom>
          <a:noFill/>
          <a:ln/>
          <a:effectLst/>
        </p:spPr>
      </p:pic>
      <p:pic>
        <p:nvPicPr>
          <p:cNvPr id="1686" name="Picture 1685" descr="txp_fi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3"/>
          <a:stretch>
            <a:fillRect/>
          </a:stretch>
        </p:blipFill>
        <p:spPr bwMode="auto">
          <a:xfrm>
            <a:off x="1219200" y="5517603"/>
            <a:ext cx="1850250" cy="527022"/>
          </a:xfrm>
          <a:prstGeom prst="rect">
            <a:avLst/>
          </a:prstGeom>
          <a:noFill/>
          <a:ln/>
          <a:effectLst/>
        </p:spPr>
      </p:pic>
      <p:sp>
        <p:nvSpPr>
          <p:cNvPr id="1687" name="Line 6"/>
          <p:cNvSpPr>
            <a:spLocks noChangeShapeType="1"/>
          </p:cNvSpPr>
          <p:nvPr/>
        </p:nvSpPr>
        <p:spPr bwMode="auto">
          <a:xfrm>
            <a:off x="4800600" y="1371600"/>
            <a:ext cx="381000" cy="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endParaRPr lang="en-US" dirty="0"/>
          </a:p>
        </p:txBody>
      </p:sp>
      <p:pic>
        <p:nvPicPr>
          <p:cNvPr id="1689" name="Picture 1688" descr="txp_fi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4"/>
          <a:stretch>
            <a:fillRect/>
          </a:stretch>
        </p:blipFill>
        <p:spPr bwMode="auto">
          <a:xfrm>
            <a:off x="5257800" y="1295400"/>
            <a:ext cx="1054245" cy="208821"/>
          </a:xfrm>
          <a:prstGeom prst="rect">
            <a:avLst/>
          </a:prstGeom>
          <a:noFill/>
          <a:ln/>
          <a:effectLst/>
        </p:spPr>
      </p:pic>
      <p:pic>
        <p:nvPicPr>
          <p:cNvPr id="1691" name="Picture 1690" descr="txp_fi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5"/>
          <a:stretch>
            <a:fillRect/>
          </a:stretch>
        </p:blipFill>
        <p:spPr bwMode="auto">
          <a:xfrm>
            <a:off x="5257800" y="1696179"/>
            <a:ext cx="1054446" cy="208861"/>
          </a:xfrm>
          <a:prstGeom prst="rect">
            <a:avLst/>
          </a:prstGeom>
          <a:noFill/>
          <a:ln/>
          <a:effectLst/>
        </p:spPr>
      </p:pic>
      <p:sp>
        <p:nvSpPr>
          <p:cNvPr id="1692" name="Line 6"/>
          <p:cNvSpPr>
            <a:spLocks noChangeShapeType="1"/>
          </p:cNvSpPr>
          <p:nvPr/>
        </p:nvSpPr>
        <p:spPr bwMode="auto">
          <a:xfrm>
            <a:off x="4800600" y="1828800"/>
            <a:ext cx="3810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endParaRPr lang="en-US" dirty="0"/>
          </a:p>
        </p:txBody>
      </p:sp>
      <p:sp>
        <p:nvSpPr>
          <p:cNvPr id="1693" name="TextBox 1692"/>
          <p:cNvSpPr txBox="1"/>
          <p:nvPr/>
        </p:nvSpPr>
        <p:spPr>
          <a:xfrm>
            <a:off x="6324600" y="1219200"/>
            <a:ext cx="28956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evolved to exp. &lt;</a:t>
            </a:r>
            <a:r>
              <a:rPr lang="en-US" dirty="0" smtClean="0">
                <a:solidFill>
                  <a:srgbClr val="FF0000"/>
                </a:solidFill>
                <a:latin typeface="Arial"/>
              </a:rPr>
              <a:t>Q</a:t>
            </a:r>
            <a:r>
              <a:rPr lang="en-US" baseline="30000" dirty="0" smtClean="0">
                <a:solidFill>
                  <a:srgbClr val="FF0000"/>
                </a:solidFill>
                <a:latin typeface="Comic Sans MS"/>
              </a:rPr>
              <a:t>2</a:t>
            </a:r>
            <a:r>
              <a:rPr lang="en-US" dirty="0" smtClean="0">
                <a:solidFill>
                  <a:srgbClr val="FF0000"/>
                </a:solidFill>
              </a:rPr>
              <a:t>&gt; =3 </a:t>
            </a:r>
            <a:r>
              <a:rPr lang="en-US" dirty="0" smtClean="0">
                <a:solidFill>
                  <a:srgbClr val="FF0000"/>
                </a:solidFill>
                <a:latin typeface="Arial"/>
              </a:rPr>
              <a:t>GeV</a:t>
            </a:r>
            <a:r>
              <a:rPr lang="en-US" baseline="30000" dirty="0" smtClean="0">
                <a:solidFill>
                  <a:srgbClr val="FF0000"/>
                </a:solidFill>
                <a:latin typeface="Comic Sans MS"/>
              </a:rPr>
              <a:t>2</a:t>
            </a:r>
            <a:endParaRPr lang="en-US" baseline="30000" dirty="0">
              <a:solidFill>
                <a:srgbClr val="FF0000"/>
              </a:solidFill>
              <a:latin typeface="Comic Sans MS"/>
            </a:endParaRPr>
          </a:p>
        </p:txBody>
      </p:sp>
      <p:sp>
        <p:nvSpPr>
          <p:cNvPr id="1694" name="TextBox 1693"/>
          <p:cNvSpPr txBox="1"/>
          <p:nvPr/>
        </p:nvSpPr>
        <p:spPr>
          <a:xfrm>
            <a:off x="6324600" y="1600200"/>
            <a:ext cx="23622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initial scale Q</a:t>
            </a:r>
            <a:r>
              <a:rPr lang="en-US" baseline="30000" dirty="0" smtClean="0"/>
              <a:t>2</a:t>
            </a:r>
            <a:r>
              <a:rPr lang="en-US" baseline="-25000" dirty="0" smtClean="0"/>
              <a:t>0</a:t>
            </a:r>
            <a:r>
              <a:rPr lang="en-US" dirty="0" smtClean="0"/>
              <a:t>=0.079 </a:t>
            </a:r>
            <a:br>
              <a:rPr lang="en-US" dirty="0" smtClean="0"/>
            </a:br>
            <a:r>
              <a:rPr lang="en-US" dirty="0" smtClean="0"/>
              <a:t>GeV</a:t>
            </a:r>
            <a:r>
              <a:rPr lang="en-US" baseline="30000" dirty="0" smtClean="0"/>
              <a:t>2</a:t>
            </a:r>
            <a:r>
              <a:rPr lang="en-US" dirty="0" smtClean="0"/>
              <a:t> where </a:t>
            </a:r>
            <a:r>
              <a:rPr lang="en-US" dirty="0" smtClean="0">
                <a:sym typeface="Symbol"/>
              </a:rPr>
              <a:t></a:t>
            </a:r>
            <a:r>
              <a:rPr lang="en-US" dirty="0" smtClean="0"/>
              <a:t> </a:t>
            </a:r>
            <a:r>
              <a:rPr lang="en-US" baseline="-25000" dirty="0" smtClean="0"/>
              <a:t>q</a:t>
            </a:r>
            <a:r>
              <a:rPr lang="en-US" dirty="0" smtClean="0"/>
              <a:t> &lt;x</a:t>
            </a:r>
            <a:r>
              <a:rPr lang="en-US" baseline="30000" dirty="0" smtClean="0"/>
              <a:t>q</a:t>
            </a:r>
            <a:r>
              <a:rPr lang="en-US" dirty="0" smtClean="0"/>
              <a:t>&gt;=1 </a:t>
            </a:r>
            <a:endParaRPr lang="en-US" dirty="0"/>
          </a:p>
        </p:txBody>
      </p:sp>
      <p:grpSp>
        <p:nvGrpSpPr>
          <p:cNvPr id="7" name="Group 1697"/>
          <p:cNvGrpSpPr/>
          <p:nvPr/>
        </p:nvGrpSpPr>
        <p:grpSpPr>
          <a:xfrm>
            <a:off x="3680396" y="4368225"/>
            <a:ext cx="2339404" cy="2362200"/>
            <a:chOff x="3328670" y="4267200"/>
            <a:chExt cx="2339404" cy="2362200"/>
          </a:xfrm>
        </p:grpSpPr>
        <p:sp>
          <p:nvSpPr>
            <p:cNvPr id="78854" name="Rectangle 6"/>
            <p:cNvSpPr>
              <a:spLocks noChangeArrowheads="1"/>
            </p:cNvSpPr>
            <p:nvPr/>
          </p:nvSpPr>
          <p:spPr bwMode="auto">
            <a:xfrm>
              <a:off x="3586861" y="4577143"/>
              <a:ext cx="2080006" cy="1862836"/>
            </a:xfrm>
            <a:prstGeom prst="rect">
              <a:avLst/>
            </a:prstGeom>
            <a:noFill/>
            <a:ln w="7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855" name="Line 7"/>
            <p:cNvSpPr>
              <a:spLocks noChangeShapeType="1"/>
            </p:cNvSpPr>
            <p:nvPr/>
          </p:nvSpPr>
          <p:spPr bwMode="auto">
            <a:xfrm flipV="1">
              <a:off x="3586861" y="4577143"/>
              <a:ext cx="1207" cy="1862836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856" name="Line 8"/>
            <p:cNvSpPr>
              <a:spLocks noChangeShapeType="1"/>
            </p:cNvSpPr>
            <p:nvPr/>
          </p:nvSpPr>
          <p:spPr bwMode="auto">
            <a:xfrm flipH="1">
              <a:off x="3586861" y="6439979"/>
              <a:ext cx="42228" cy="120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857" name="Line 9"/>
            <p:cNvSpPr>
              <a:spLocks noChangeShapeType="1"/>
            </p:cNvSpPr>
            <p:nvPr/>
          </p:nvSpPr>
          <p:spPr bwMode="auto">
            <a:xfrm flipH="1">
              <a:off x="3586861" y="6345872"/>
              <a:ext cx="19304" cy="120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858" name="Line 10"/>
            <p:cNvSpPr>
              <a:spLocks noChangeShapeType="1"/>
            </p:cNvSpPr>
            <p:nvPr/>
          </p:nvSpPr>
          <p:spPr bwMode="auto">
            <a:xfrm flipH="1">
              <a:off x="3586861" y="6254178"/>
              <a:ext cx="19304" cy="120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859" name="Line 11"/>
            <p:cNvSpPr>
              <a:spLocks noChangeShapeType="1"/>
            </p:cNvSpPr>
            <p:nvPr/>
          </p:nvSpPr>
          <p:spPr bwMode="auto">
            <a:xfrm flipH="1">
              <a:off x="3586861" y="6160071"/>
              <a:ext cx="19304" cy="120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860" name="Line 12"/>
            <p:cNvSpPr>
              <a:spLocks noChangeShapeType="1"/>
            </p:cNvSpPr>
            <p:nvPr/>
          </p:nvSpPr>
          <p:spPr bwMode="auto">
            <a:xfrm flipH="1">
              <a:off x="3586861" y="6067171"/>
              <a:ext cx="42228" cy="120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861" name="Line 13"/>
            <p:cNvSpPr>
              <a:spLocks noChangeShapeType="1"/>
            </p:cNvSpPr>
            <p:nvPr/>
          </p:nvSpPr>
          <p:spPr bwMode="auto">
            <a:xfrm flipH="1">
              <a:off x="3586861" y="5973064"/>
              <a:ext cx="19304" cy="120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862" name="Line 14"/>
            <p:cNvSpPr>
              <a:spLocks noChangeShapeType="1"/>
            </p:cNvSpPr>
            <p:nvPr/>
          </p:nvSpPr>
          <p:spPr bwMode="auto">
            <a:xfrm flipH="1">
              <a:off x="3586861" y="5881370"/>
              <a:ext cx="19304" cy="120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863" name="Line 15"/>
            <p:cNvSpPr>
              <a:spLocks noChangeShapeType="1"/>
            </p:cNvSpPr>
            <p:nvPr/>
          </p:nvSpPr>
          <p:spPr bwMode="auto">
            <a:xfrm flipH="1">
              <a:off x="3586861" y="5787263"/>
              <a:ext cx="19304" cy="120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864" name="Line 16"/>
            <p:cNvSpPr>
              <a:spLocks noChangeShapeType="1"/>
            </p:cNvSpPr>
            <p:nvPr/>
          </p:nvSpPr>
          <p:spPr bwMode="auto">
            <a:xfrm flipH="1">
              <a:off x="3586861" y="5693156"/>
              <a:ext cx="42228" cy="120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865" name="Line 17"/>
            <p:cNvSpPr>
              <a:spLocks noChangeShapeType="1"/>
            </p:cNvSpPr>
            <p:nvPr/>
          </p:nvSpPr>
          <p:spPr bwMode="auto">
            <a:xfrm flipH="1">
              <a:off x="3586861" y="5600255"/>
              <a:ext cx="19304" cy="120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866" name="Line 18"/>
            <p:cNvSpPr>
              <a:spLocks noChangeShapeType="1"/>
            </p:cNvSpPr>
            <p:nvPr/>
          </p:nvSpPr>
          <p:spPr bwMode="auto">
            <a:xfrm flipH="1">
              <a:off x="3586861" y="5507355"/>
              <a:ext cx="19304" cy="120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867" name="Line 19"/>
            <p:cNvSpPr>
              <a:spLocks noChangeShapeType="1"/>
            </p:cNvSpPr>
            <p:nvPr/>
          </p:nvSpPr>
          <p:spPr bwMode="auto">
            <a:xfrm flipH="1">
              <a:off x="3586861" y="5415661"/>
              <a:ext cx="19304" cy="120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868" name="Line 20"/>
            <p:cNvSpPr>
              <a:spLocks noChangeShapeType="1"/>
            </p:cNvSpPr>
            <p:nvPr/>
          </p:nvSpPr>
          <p:spPr bwMode="auto">
            <a:xfrm flipH="1">
              <a:off x="3586861" y="5323967"/>
              <a:ext cx="42228" cy="120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869" name="Line 21"/>
            <p:cNvSpPr>
              <a:spLocks noChangeShapeType="1"/>
            </p:cNvSpPr>
            <p:nvPr/>
          </p:nvSpPr>
          <p:spPr bwMode="auto">
            <a:xfrm flipH="1">
              <a:off x="3586861" y="5229860"/>
              <a:ext cx="19304" cy="120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870" name="Line 22"/>
            <p:cNvSpPr>
              <a:spLocks noChangeShapeType="1"/>
            </p:cNvSpPr>
            <p:nvPr/>
          </p:nvSpPr>
          <p:spPr bwMode="auto">
            <a:xfrm flipH="1">
              <a:off x="3586861" y="5135753"/>
              <a:ext cx="19304" cy="120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871" name="Line 23"/>
            <p:cNvSpPr>
              <a:spLocks noChangeShapeType="1"/>
            </p:cNvSpPr>
            <p:nvPr/>
          </p:nvSpPr>
          <p:spPr bwMode="auto">
            <a:xfrm flipH="1">
              <a:off x="3586861" y="5042852"/>
              <a:ext cx="19304" cy="120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872" name="Line 24"/>
            <p:cNvSpPr>
              <a:spLocks noChangeShapeType="1"/>
            </p:cNvSpPr>
            <p:nvPr/>
          </p:nvSpPr>
          <p:spPr bwMode="auto">
            <a:xfrm flipH="1">
              <a:off x="3586861" y="4949952"/>
              <a:ext cx="42228" cy="120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873" name="Line 25"/>
            <p:cNvSpPr>
              <a:spLocks noChangeShapeType="1"/>
            </p:cNvSpPr>
            <p:nvPr/>
          </p:nvSpPr>
          <p:spPr bwMode="auto">
            <a:xfrm flipH="1">
              <a:off x="3586861" y="4857051"/>
              <a:ext cx="19304" cy="120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874" name="Line 26"/>
            <p:cNvSpPr>
              <a:spLocks noChangeShapeType="1"/>
            </p:cNvSpPr>
            <p:nvPr/>
          </p:nvSpPr>
          <p:spPr bwMode="auto">
            <a:xfrm flipH="1">
              <a:off x="3586861" y="4762944"/>
              <a:ext cx="19304" cy="120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875" name="Line 27"/>
            <p:cNvSpPr>
              <a:spLocks noChangeShapeType="1"/>
            </p:cNvSpPr>
            <p:nvPr/>
          </p:nvSpPr>
          <p:spPr bwMode="auto">
            <a:xfrm flipH="1">
              <a:off x="3586861" y="4671250"/>
              <a:ext cx="19304" cy="120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876" name="Line 28"/>
            <p:cNvSpPr>
              <a:spLocks noChangeShapeType="1"/>
            </p:cNvSpPr>
            <p:nvPr/>
          </p:nvSpPr>
          <p:spPr bwMode="auto">
            <a:xfrm flipH="1">
              <a:off x="3586861" y="4577143"/>
              <a:ext cx="42228" cy="120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877" name="Freeform 29"/>
            <p:cNvSpPr>
              <a:spLocks noEditPoints="1"/>
            </p:cNvSpPr>
            <p:nvPr/>
          </p:nvSpPr>
          <p:spPr bwMode="auto">
            <a:xfrm>
              <a:off x="3452940" y="6384480"/>
              <a:ext cx="71184" cy="113411"/>
            </a:xfrm>
            <a:custGeom>
              <a:avLst/>
              <a:gdLst/>
              <a:ahLst/>
              <a:cxnLst>
                <a:cxn ang="0">
                  <a:pos x="59" y="47"/>
                </a:cxn>
                <a:cxn ang="0">
                  <a:pos x="54" y="73"/>
                </a:cxn>
                <a:cxn ang="0">
                  <a:pos x="52" y="81"/>
                </a:cxn>
                <a:cxn ang="0">
                  <a:pos x="49" y="84"/>
                </a:cxn>
                <a:cxn ang="0">
                  <a:pos x="44" y="88"/>
                </a:cxn>
                <a:cxn ang="0">
                  <a:pos x="41" y="92"/>
                </a:cxn>
                <a:cxn ang="0">
                  <a:pos x="36" y="94"/>
                </a:cxn>
                <a:cxn ang="0">
                  <a:pos x="23" y="94"/>
                </a:cxn>
                <a:cxn ang="0">
                  <a:pos x="21" y="93"/>
                </a:cxn>
                <a:cxn ang="0">
                  <a:pos x="17" y="92"/>
                </a:cxn>
                <a:cxn ang="0">
                  <a:pos x="13" y="87"/>
                </a:cxn>
                <a:cxn ang="0">
                  <a:pos x="8" y="82"/>
                </a:cxn>
                <a:cxn ang="0">
                  <a:pos x="6" y="78"/>
                </a:cxn>
                <a:cxn ang="0">
                  <a:pos x="4" y="71"/>
                </a:cxn>
                <a:cxn ang="0">
                  <a:pos x="0" y="49"/>
                </a:cxn>
                <a:cxn ang="0">
                  <a:pos x="1" y="35"/>
                </a:cxn>
                <a:cxn ang="0">
                  <a:pos x="5" y="21"/>
                </a:cxn>
                <a:cxn ang="0">
                  <a:pos x="7" y="16"/>
                </a:cxn>
                <a:cxn ang="0">
                  <a:pos x="12" y="9"/>
                </a:cxn>
                <a:cxn ang="0">
                  <a:pos x="15" y="7"/>
                </a:cxn>
                <a:cxn ang="0">
                  <a:pos x="22" y="2"/>
                </a:cxn>
                <a:cxn ang="0">
                  <a:pos x="26" y="0"/>
                </a:cxn>
                <a:cxn ang="0">
                  <a:pos x="33" y="0"/>
                </a:cxn>
                <a:cxn ang="0">
                  <a:pos x="37" y="2"/>
                </a:cxn>
                <a:cxn ang="0">
                  <a:pos x="44" y="7"/>
                </a:cxn>
                <a:cxn ang="0">
                  <a:pos x="50" y="13"/>
                </a:cxn>
                <a:cxn ang="0">
                  <a:pos x="52" y="16"/>
                </a:cxn>
                <a:cxn ang="0">
                  <a:pos x="54" y="20"/>
                </a:cxn>
                <a:cxn ang="0">
                  <a:pos x="58" y="34"/>
                </a:cxn>
                <a:cxn ang="0">
                  <a:pos x="59" y="47"/>
                </a:cxn>
                <a:cxn ang="0">
                  <a:pos x="39" y="47"/>
                </a:cxn>
                <a:cxn ang="0">
                  <a:pos x="39" y="15"/>
                </a:cxn>
                <a:cxn ang="0">
                  <a:pos x="38" y="12"/>
                </a:cxn>
                <a:cxn ang="0">
                  <a:pos x="37" y="9"/>
                </a:cxn>
                <a:cxn ang="0">
                  <a:pos x="34" y="8"/>
                </a:cxn>
                <a:cxn ang="0">
                  <a:pos x="33" y="7"/>
                </a:cxn>
                <a:cxn ang="0">
                  <a:pos x="31" y="5"/>
                </a:cxn>
                <a:cxn ang="0">
                  <a:pos x="27" y="5"/>
                </a:cxn>
                <a:cxn ang="0">
                  <a:pos x="25" y="7"/>
                </a:cxn>
                <a:cxn ang="0">
                  <a:pos x="23" y="8"/>
                </a:cxn>
                <a:cxn ang="0">
                  <a:pos x="22" y="12"/>
                </a:cxn>
                <a:cxn ang="0">
                  <a:pos x="22" y="15"/>
                </a:cxn>
                <a:cxn ang="0">
                  <a:pos x="21" y="23"/>
                </a:cxn>
                <a:cxn ang="0">
                  <a:pos x="21" y="72"/>
                </a:cxn>
                <a:cxn ang="0">
                  <a:pos x="22" y="82"/>
                </a:cxn>
                <a:cxn ang="0">
                  <a:pos x="22" y="84"/>
                </a:cxn>
                <a:cxn ang="0">
                  <a:pos x="25" y="89"/>
                </a:cxn>
                <a:cxn ang="0">
                  <a:pos x="27" y="91"/>
                </a:cxn>
                <a:cxn ang="0">
                  <a:pos x="31" y="91"/>
                </a:cxn>
                <a:cxn ang="0">
                  <a:pos x="32" y="89"/>
                </a:cxn>
                <a:cxn ang="0">
                  <a:pos x="33" y="89"/>
                </a:cxn>
                <a:cxn ang="0">
                  <a:pos x="34" y="87"/>
                </a:cxn>
                <a:cxn ang="0">
                  <a:pos x="37" y="86"/>
                </a:cxn>
                <a:cxn ang="0">
                  <a:pos x="38" y="83"/>
                </a:cxn>
                <a:cxn ang="0">
                  <a:pos x="38" y="79"/>
                </a:cxn>
                <a:cxn ang="0">
                  <a:pos x="39" y="76"/>
                </a:cxn>
                <a:cxn ang="0">
                  <a:pos x="39" y="47"/>
                </a:cxn>
              </a:cxnLst>
              <a:rect l="0" t="0" r="r" b="b"/>
              <a:pathLst>
                <a:path w="59" h="94">
                  <a:moveTo>
                    <a:pt x="59" y="47"/>
                  </a:moveTo>
                  <a:lnTo>
                    <a:pt x="54" y="73"/>
                  </a:lnTo>
                  <a:lnTo>
                    <a:pt x="52" y="81"/>
                  </a:lnTo>
                  <a:lnTo>
                    <a:pt x="49" y="84"/>
                  </a:lnTo>
                  <a:lnTo>
                    <a:pt x="44" y="88"/>
                  </a:lnTo>
                  <a:lnTo>
                    <a:pt x="41" y="92"/>
                  </a:lnTo>
                  <a:lnTo>
                    <a:pt x="36" y="94"/>
                  </a:lnTo>
                  <a:lnTo>
                    <a:pt x="23" y="94"/>
                  </a:lnTo>
                  <a:lnTo>
                    <a:pt x="21" y="93"/>
                  </a:lnTo>
                  <a:lnTo>
                    <a:pt x="17" y="92"/>
                  </a:lnTo>
                  <a:lnTo>
                    <a:pt x="13" y="87"/>
                  </a:lnTo>
                  <a:lnTo>
                    <a:pt x="8" y="82"/>
                  </a:lnTo>
                  <a:lnTo>
                    <a:pt x="6" y="78"/>
                  </a:lnTo>
                  <a:lnTo>
                    <a:pt x="4" y="71"/>
                  </a:lnTo>
                  <a:lnTo>
                    <a:pt x="0" y="49"/>
                  </a:lnTo>
                  <a:lnTo>
                    <a:pt x="1" y="35"/>
                  </a:lnTo>
                  <a:lnTo>
                    <a:pt x="5" y="21"/>
                  </a:lnTo>
                  <a:lnTo>
                    <a:pt x="7" y="16"/>
                  </a:lnTo>
                  <a:lnTo>
                    <a:pt x="12" y="9"/>
                  </a:lnTo>
                  <a:lnTo>
                    <a:pt x="15" y="7"/>
                  </a:lnTo>
                  <a:lnTo>
                    <a:pt x="22" y="2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7" y="2"/>
                  </a:lnTo>
                  <a:lnTo>
                    <a:pt x="44" y="7"/>
                  </a:lnTo>
                  <a:lnTo>
                    <a:pt x="50" y="13"/>
                  </a:lnTo>
                  <a:lnTo>
                    <a:pt x="52" y="16"/>
                  </a:lnTo>
                  <a:lnTo>
                    <a:pt x="54" y="20"/>
                  </a:lnTo>
                  <a:lnTo>
                    <a:pt x="58" y="34"/>
                  </a:lnTo>
                  <a:lnTo>
                    <a:pt x="59" y="47"/>
                  </a:lnTo>
                  <a:close/>
                  <a:moveTo>
                    <a:pt x="39" y="47"/>
                  </a:moveTo>
                  <a:lnTo>
                    <a:pt x="39" y="15"/>
                  </a:lnTo>
                  <a:lnTo>
                    <a:pt x="38" y="12"/>
                  </a:lnTo>
                  <a:lnTo>
                    <a:pt x="37" y="9"/>
                  </a:lnTo>
                  <a:lnTo>
                    <a:pt x="34" y="8"/>
                  </a:lnTo>
                  <a:lnTo>
                    <a:pt x="33" y="7"/>
                  </a:lnTo>
                  <a:lnTo>
                    <a:pt x="31" y="5"/>
                  </a:lnTo>
                  <a:lnTo>
                    <a:pt x="27" y="5"/>
                  </a:lnTo>
                  <a:lnTo>
                    <a:pt x="25" y="7"/>
                  </a:lnTo>
                  <a:lnTo>
                    <a:pt x="23" y="8"/>
                  </a:lnTo>
                  <a:lnTo>
                    <a:pt x="22" y="12"/>
                  </a:lnTo>
                  <a:lnTo>
                    <a:pt x="22" y="15"/>
                  </a:lnTo>
                  <a:lnTo>
                    <a:pt x="21" y="23"/>
                  </a:lnTo>
                  <a:lnTo>
                    <a:pt x="21" y="72"/>
                  </a:lnTo>
                  <a:lnTo>
                    <a:pt x="22" y="82"/>
                  </a:lnTo>
                  <a:lnTo>
                    <a:pt x="22" y="84"/>
                  </a:lnTo>
                  <a:lnTo>
                    <a:pt x="25" y="89"/>
                  </a:lnTo>
                  <a:lnTo>
                    <a:pt x="27" y="91"/>
                  </a:lnTo>
                  <a:lnTo>
                    <a:pt x="31" y="91"/>
                  </a:lnTo>
                  <a:lnTo>
                    <a:pt x="32" y="89"/>
                  </a:lnTo>
                  <a:lnTo>
                    <a:pt x="33" y="89"/>
                  </a:lnTo>
                  <a:lnTo>
                    <a:pt x="34" y="87"/>
                  </a:lnTo>
                  <a:lnTo>
                    <a:pt x="37" y="86"/>
                  </a:lnTo>
                  <a:lnTo>
                    <a:pt x="38" y="83"/>
                  </a:lnTo>
                  <a:lnTo>
                    <a:pt x="38" y="79"/>
                  </a:lnTo>
                  <a:lnTo>
                    <a:pt x="39" y="76"/>
                  </a:lnTo>
                  <a:lnTo>
                    <a:pt x="39" y="4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878" name="Freeform 30"/>
            <p:cNvSpPr>
              <a:spLocks noEditPoints="1"/>
            </p:cNvSpPr>
            <p:nvPr/>
          </p:nvSpPr>
          <p:spPr bwMode="auto">
            <a:xfrm>
              <a:off x="3328670" y="6010465"/>
              <a:ext cx="72390" cy="113411"/>
            </a:xfrm>
            <a:custGeom>
              <a:avLst/>
              <a:gdLst/>
              <a:ahLst/>
              <a:cxnLst>
                <a:cxn ang="0">
                  <a:pos x="60" y="47"/>
                </a:cxn>
                <a:cxn ang="0">
                  <a:pos x="55" y="73"/>
                </a:cxn>
                <a:cxn ang="0">
                  <a:pos x="52" y="81"/>
                </a:cxn>
                <a:cxn ang="0">
                  <a:pos x="50" y="84"/>
                </a:cxn>
                <a:cxn ang="0">
                  <a:pos x="45" y="88"/>
                </a:cxn>
                <a:cxn ang="0">
                  <a:pos x="41" y="92"/>
                </a:cxn>
                <a:cxn ang="0">
                  <a:pos x="36" y="94"/>
                </a:cxn>
                <a:cxn ang="0">
                  <a:pos x="24" y="94"/>
                </a:cxn>
                <a:cxn ang="0">
                  <a:pos x="21" y="93"/>
                </a:cxn>
                <a:cxn ang="0">
                  <a:pos x="18" y="92"/>
                </a:cxn>
                <a:cxn ang="0">
                  <a:pos x="14" y="87"/>
                </a:cxn>
                <a:cxn ang="0">
                  <a:pos x="9" y="82"/>
                </a:cxn>
                <a:cxn ang="0">
                  <a:pos x="6" y="78"/>
                </a:cxn>
                <a:cxn ang="0">
                  <a:pos x="4" y="71"/>
                </a:cxn>
                <a:cxn ang="0">
                  <a:pos x="0" y="48"/>
                </a:cxn>
                <a:cxn ang="0">
                  <a:pos x="1" y="35"/>
                </a:cxn>
                <a:cxn ang="0">
                  <a:pos x="5" y="21"/>
                </a:cxn>
                <a:cxn ang="0">
                  <a:pos x="8" y="16"/>
                </a:cxn>
                <a:cxn ang="0">
                  <a:pos x="13" y="9"/>
                </a:cxn>
                <a:cxn ang="0">
                  <a:pos x="15" y="6"/>
                </a:cxn>
                <a:cxn ang="0">
                  <a:pos x="22" y="2"/>
                </a:cxn>
                <a:cxn ang="0">
                  <a:pos x="26" y="0"/>
                </a:cxn>
                <a:cxn ang="0">
                  <a:pos x="34" y="0"/>
                </a:cxn>
                <a:cxn ang="0">
                  <a:pos x="37" y="2"/>
                </a:cxn>
                <a:cxn ang="0">
                  <a:pos x="45" y="6"/>
                </a:cxn>
                <a:cxn ang="0">
                  <a:pos x="51" y="13"/>
                </a:cxn>
                <a:cxn ang="0">
                  <a:pos x="52" y="16"/>
                </a:cxn>
                <a:cxn ang="0">
                  <a:pos x="55" y="20"/>
                </a:cxn>
                <a:cxn ang="0">
                  <a:pos x="58" y="34"/>
                </a:cxn>
                <a:cxn ang="0">
                  <a:pos x="60" y="47"/>
                </a:cxn>
                <a:cxn ang="0">
                  <a:pos x="40" y="47"/>
                </a:cxn>
                <a:cxn ang="0">
                  <a:pos x="40" y="15"/>
                </a:cxn>
                <a:cxn ang="0">
                  <a:pos x="39" y="11"/>
                </a:cxn>
                <a:cxn ang="0">
                  <a:pos x="37" y="9"/>
                </a:cxn>
                <a:cxn ang="0">
                  <a:pos x="35" y="8"/>
                </a:cxn>
                <a:cxn ang="0">
                  <a:pos x="34" y="6"/>
                </a:cxn>
                <a:cxn ang="0">
                  <a:pos x="31" y="5"/>
                </a:cxn>
                <a:cxn ang="0">
                  <a:pos x="27" y="5"/>
                </a:cxn>
                <a:cxn ang="0">
                  <a:pos x="25" y="6"/>
                </a:cxn>
                <a:cxn ang="0">
                  <a:pos x="24" y="8"/>
                </a:cxn>
                <a:cxn ang="0">
                  <a:pos x="22" y="11"/>
                </a:cxn>
                <a:cxn ang="0">
                  <a:pos x="22" y="15"/>
                </a:cxn>
                <a:cxn ang="0">
                  <a:pos x="21" y="23"/>
                </a:cxn>
                <a:cxn ang="0">
                  <a:pos x="21" y="72"/>
                </a:cxn>
                <a:cxn ang="0">
                  <a:pos x="22" y="82"/>
                </a:cxn>
                <a:cxn ang="0">
                  <a:pos x="22" y="84"/>
                </a:cxn>
                <a:cxn ang="0">
                  <a:pos x="25" y="89"/>
                </a:cxn>
                <a:cxn ang="0">
                  <a:pos x="27" y="90"/>
                </a:cxn>
                <a:cxn ang="0">
                  <a:pos x="31" y="90"/>
                </a:cxn>
                <a:cxn ang="0">
                  <a:pos x="32" y="89"/>
                </a:cxn>
                <a:cxn ang="0">
                  <a:pos x="34" y="89"/>
                </a:cxn>
                <a:cxn ang="0">
                  <a:pos x="35" y="87"/>
                </a:cxn>
                <a:cxn ang="0">
                  <a:pos x="37" y="86"/>
                </a:cxn>
                <a:cxn ang="0">
                  <a:pos x="39" y="83"/>
                </a:cxn>
                <a:cxn ang="0">
                  <a:pos x="39" y="79"/>
                </a:cxn>
                <a:cxn ang="0">
                  <a:pos x="40" y="76"/>
                </a:cxn>
                <a:cxn ang="0">
                  <a:pos x="40" y="47"/>
                </a:cxn>
              </a:cxnLst>
              <a:rect l="0" t="0" r="r" b="b"/>
              <a:pathLst>
                <a:path w="60" h="94">
                  <a:moveTo>
                    <a:pt x="60" y="47"/>
                  </a:moveTo>
                  <a:lnTo>
                    <a:pt x="55" y="73"/>
                  </a:lnTo>
                  <a:lnTo>
                    <a:pt x="52" y="81"/>
                  </a:lnTo>
                  <a:lnTo>
                    <a:pt x="50" y="84"/>
                  </a:lnTo>
                  <a:lnTo>
                    <a:pt x="45" y="88"/>
                  </a:lnTo>
                  <a:lnTo>
                    <a:pt x="41" y="92"/>
                  </a:lnTo>
                  <a:lnTo>
                    <a:pt x="36" y="94"/>
                  </a:lnTo>
                  <a:lnTo>
                    <a:pt x="24" y="94"/>
                  </a:lnTo>
                  <a:lnTo>
                    <a:pt x="21" y="93"/>
                  </a:lnTo>
                  <a:lnTo>
                    <a:pt x="18" y="92"/>
                  </a:lnTo>
                  <a:lnTo>
                    <a:pt x="14" y="87"/>
                  </a:lnTo>
                  <a:lnTo>
                    <a:pt x="9" y="82"/>
                  </a:lnTo>
                  <a:lnTo>
                    <a:pt x="6" y="78"/>
                  </a:lnTo>
                  <a:lnTo>
                    <a:pt x="4" y="71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5" y="21"/>
                  </a:lnTo>
                  <a:lnTo>
                    <a:pt x="8" y="16"/>
                  </a:lnTo>
                  <a:lnTo>
                    <a:pt x="13" y="9"/>
                  </a:lnTo>
                  <a:lnTo>
                    <a:pt x="15" y="6"/>
                  </a:lnTo>
                  <a:lnTo>
                    <a:pt x="22" y="2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7" y="2"/>
                  </a:lnTo>
                  <a:lnTo>
                    <a:pt x="45" y="6"/>
                  </a:lnTo>
                  <a:lnTo>
                    <a:pt x="51" y="13"/>
                  </a:lnTo>
                  <a:lnTo>
                    <a:pt x="52" y="16"/>
                  </a:lnTo>
                  <a:lnTo>
                    <a:pt x="55" y="20"/>
                  </a:lnTo>
                  <a:lnTo>
                    <a:pt x="58" y="34"/>
                  </a:lnTo>
                  <a:lnTo>
                    <a:pt x="60" y="47"/>
                  </a:lnTo>
                  <a:close/>
                  <a:moveTo>
                    <a:pt x="40" y="47"/>
                  </a:moveTo>
                  <a:lnTo>
                    <a:pt x="40" y="15"/>
                  </a:lnTo>
                  <a:lnTo>
                    <a:pt x="39" y="11"/>
                  </a:lnTo>
                  <a:lnTo>
                    <a:pt x="37" y="9"/>
                  </a:lnTo>
                  <a:lnTo>
                    <a:pt x="35" y="8"/>
                  </a:lnTo>
                  <a:lnTo>
                    <a:pt x="34" y="6"/>
                  </a:lnTo>
                  <a:lnTo>
                    <a:pt x="31" y="5"/>
                  </a:lnTo>
                  <a:lnTo>
                    <a:pt x="27" y="5"/>
                  </a:lnTo>
                  <a:lnTo>
                    <a:pt x="25" y="6"/>
                  </a:lnTo>
                  <a:lnTo>
                    <a:pt x="24" y="8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23"/>
                  </a:lnTo>
                  <a:lnTo>
                    <a:pt x="21" y="72"/>
                  </a:lnTo>
                  <a:lnTo>
                    <a:pt x="22" y="82"/>
                  </a:lnTo>
                  <a:lnTo>
                    <a:pt x="22" y="84"/>
                  </a:lnTo>
                  <a:lnTo>
                    <a:pt x="25" y="89"/>
                  </a:lnTo>
                  <a:lnTo>
                    <a:pt x="27" y="90"/>
                  </a:lnTo>
                  <a:lnTo>
                    <a:pt x="31" y="90"/>
                  </a:lnTo>
                  <a:lnTo>
                    <a:pt x="32" y="89"/>
                  </a:lnTo>
                  <a:lnTo>
                    <a:pt x="34" y="89"/>
                  </a:lnTo>
                  <a:lnTo>
                    <a:pt x="35" y="87"/>
                  </a:lnTo>
                  <a:lnTo>
                    <a:pt x="37" y="86"/>
                  </a:lnTo>
                  <a:lnTo>
                    <a:pt x="39" y="83"/>
                  </a:lnTo>
                  <a:lnTo>
                    <a:pt x="39" y="79"/>
                  </a:lnTo>
                  <a:lnTo>
                    <a:pt x="40" y="76"/>
                  </a:lnTo>
                  <a:lnTo>
                    <a:pt x="40" y="4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879" name="Freeform 31"/>
            <p:cNvSpPr>
              <a:spLocks/>
            </p:cNvSpPr>
            <p:nvPr/>
          </p:nvSpPr>
          <p:spPr bwMode="auto">
            <a:xfrm>
              <a:off x="3414332" y="6098540"/>
              <a:ext cx="25337" cy="25337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3" y="1"/>
                </a:cxn>
                <a:cxn ang="0">
                  <a:pos x="18" y="3"/>
                </a:cxn>
                <a:cxn ang="0">
                  <a:pos x="19" y="5"/>
                </a:cxn>
                <a:cxn ang="0">
                  <a:pos x="19" y="6"/>
                </a:cxn>
                <a:cxn ang="0">
                  <a:pos x="21" y="9"/>
                </a:cxn>
                <a:cxn ang="0">
                  <a:pos x="21" y="14"/>
                </a:cxn>
                <a:cxn ang="0">
                  <a:pos x="18" y="19"/>
                </a:cxn>
                <a:cxn ang="0">
                  <a:pos x="16" y="20"/>
                </a:cxn>
                <a:cxn ang="0">
                  <a:pos x="15" y="21"/>
                </a:cxn>
                <a:cxn ang="0">
                  <a:pos x="6" y="21"/>
                </a:cxn>
                <a:cxn ang="0">
                  <a:pos x="5" y="20"/>
                </a:cxn>
                <a:cxn ang="0">
                  <a:pos x="2" y="19"/>
                </a:cxn>
                <a:cxn ang="0">
                  <a:pos x="0" y="14"/>
                </a:cxn>
                <a:cxn ang="0">
                  <a:pos x="0" y="9"/>
                </a:cxn>
                <a:cxn ang="0">
                  <a:pos x="1" y="5"/>
                </a:cxn>
                <a:cxn ang="0">
                  <a:pos x="2" y="3"/>
                </a:cxn>
                <a:cxn ang="0">
                  <a:pos x="7" y="0"/>
                </a:cxn>
                <a:cxn ang="0">
                  <a:pos x="10" y="0"/>
                </a:cxn>
              </a:cxnLst>
              <a:rect l="0" t="0" r="r" b="b"/>
              <a:pathLst>
                <a:path w="21" h="21">
                  <a:moveTo>
                    <a:pt x="10" y="0"/>
                  </a:moveTo>
                  <a:lnTo>
                    <a:pt x="13" y="1"/>
                  </a:lnTo>
                  <a:lnTo>
                    <a:pt x="18" y="3"/>
                  </a:lnTo>
                  <a:lnTo>
                    <a:pt x="19" y="5"/>
                  </a:lnTo>
                  <a:lnTo>
                    <a:pt x="19" y="6"/>
                  </a:lnTo>
                  <a:lnTo>
                    <a:pt x="21" y="9"/>
                  </a:lnTo>
                  <a:lnTo>
                    <a:pt x="21" y="14"/>
                  </a:lnTo>
                  <a:lnTo>
                    <a:pt x="18" y="19"/>
                  </a:lnTo>
                  <a:lnTo>
                    <a:pt x="16" y="20"/>
                  </a:lnTo>
                  <a:lnTo>
                    <a:pt x="15" y="21"/>
                  </a:lnTo>
                  <a:lnTo>
                    <a:pt x="6" y="21"/>
                  </a:lnTo>
                  <a:lnTo>
                    <a:pt x="5" y="20"/>
                  </a:lnTo>
                  <a:lnTo>
                    <a:pt x="2" y="19"/>
                  </a:lnTo>
                  <a:lnTo>
                    <a:pt x="0" y="14"/>
                  </a:lnTo>
                  <a:lnTo>
                    <a:pt x="0" y="9"/>
                  </a:lnTo>
                  <a:lnTo>
                    <a:pt x="1" y="5"/>
                  </a:lnTo>
                  <a:lnTo>
                    <a:pt x="2" y="3"/>
                  </a:lnTo>
                  <a:lnTo>
                    <a:pt x="7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880" name="Freeform 32"/>
            <p:cNvSpPr>
              <a:spLocks/>
            </p:cNvSpPr>
            <p:nvPr/>
          </p:nvSpPr>
          <p:spPr bwMode="auto">
            <a:xfrm>
              <a:off x="3449320" y="6010465"/>
              <a:ext cx="72390" cy="112205"/>
            </a:xfrm>
            <a:custGeom>
              <a:avLst/>
              <a:gdLst/>
              <a:ahLst/>
              <a:cxnLst>
                <a:cxn ang="0">
                  <a:pos x="55" y="93"/>
                </a:cxn>
                <a:cxn ang="0">
                  <a:pos x="0" y="93"/>
                </a:cxn>
                <a:cxn ang="0">
                  <a:pos x="0" y="92"/>
                </a:cxn>
                <a:cxn ang="0">
                  <a:pos x="13" y="78"/>
                </a:cxn>
                <a:cxn ang="0">
                  <a:pos x="23" y="67"/>
                </a:cxn>
                <a:cxn ang="0">
                  <a:pos x="29" y="58"/>
                </a:cxn>
                <a:cxn ang="0">
                  <a:pos x="34" y="52"/>
                </a:cxn>
                <a:cxn ang="0">
                  <a:pos x="36" y="42"/>
                </a:cxn>
                <a:cxn ang="0">
                  <a:pos x="37" y="31"/>
                </a:cxn>
                <a:cxn ang="0">
                  <a:pos x="37" y="27"/>
                </a:cxn>
                <a:cxn ang="0">
                  <a:pos x="36" y="24"/>
                </a:cxn>
                <a:cxn ang="0">
                  <a:pos x="34" y="20"/>
                </a:cxn>
                <a:cxn ang="0">
                  <a:pos x="30" y="18"/>
                </a:cxn>
                <a:cxn ang="0">
                  <a:pos x="26" y="16"/>
                </a:cxn>
                <a:cxn ang="0">
                  <a:pos x="16" y="16"/>
                </a:cxn>
                <a:cxn ang="0">
                  <a:pos x="13" y="19"/>
                </a:cxn>
                <a:cxn ang="0">
                  <a:pos x="8" y="21"/>
                </a:cxn>
                <a:cxn ang="0">
                  <a:pos x="5" y="26"/>
                </a:cxn>
                <a:cxn ang="0">
                  <a:pos x="2" y="26"/>
                </a:cxn>
                <a:cxn ang="0">
                  <a:pos x="7" y="15"/>
                </a:cxn>
                <a:cxn ang="0">
                  <a:pos x="13" y="6"/>
                </a:cxn>
                <a:cxn ang="0">
                  <a:pos x="18" y="4"/>
                </a:cxn>
                <a:cxn ang="0">
                  <a:pos x="21" y="2"/>
                </a:cxn>
                <a:cxn ang="0">
                  <a:pos x="26" y="0"/>
                </a:cxn>
                <a:cxn ang="0">
                  <a:pos x="35" y="0"/>
                </a:cxn>
                <a:cxn ang="0">
                  <a:pos x="40" y="2"/>
                </a:cxn>
                <a:cxn ang="0">
                  <a:pos x="44" y="3"/>
                </a:cxn>
                <a:cxn ang="0">
                  <a:pos x="49" y="8"/>
                </a:cxn>
                <a:cxn ang="0">
                  <a:pos x="53" y="11"/>
                </a:cxn>
                <a:cxn ang="0">
                  <a:pos x="55" y="16"/>
                </a:cxn>
                <a:cxn ang="0">
                  <a:pos x="56" y="20"/>
                </a:cxn>
                <a:cxn ang="0">
                  <a:pos x="56" y="29"/>
                </a:cxn>
                <a:cxn ang="0">
                  <a:pos x="53" y="35"/>
                </a:cxn>
                <a:cxn ang="0">
                  <a:pos x="52" y="42"/>
                </a:cxn>
                <a:cxn ang="0">
                  <a:pos x="46" y="51"/>
                </a:cxn>
                <a:cxn ang="0">
                  <a:pos x="36" y="62"/>
                </a:cxn>
                <a:cxn ang="0">
                  <a:pos x="21" y="76"/>
                </a:cxn>
                <a:cxn ang="0">
                  <a:pos x="50" y="76"/>
                </a:cxn>
                <a:cxn ang="0">
                  <a:pos x="51" y="74"/>
                </a:cxn>
                <a:cxn ang="0">
                  <a:pos x="53" y="74"/>
                </a:cxn>
                <a:cxn ang="0">
                  <a:pos x="55" y="73"/>
                </a:cxn>
                <a:cxn ang="0">
                  <a:pos x="55" y="72"/>
                </a:cxn>
                <a:cxn ang="0">
                  <a:pos x="57" y="67"/>
                </a:cxn>
                <a:cxn ang="0">
                  <a:pos x="60" y="67"/>
                </a:cxn>
                <a:cxn ang="0">
                  <a:pos x="55" y="93"/>
                </a:cxn>
              </a:cxnLst>
              <a:rect l="0" t="0" r="r" b="b"/>
              <a:pathLst>
                <a:path w="60" h="93">
                  <a:moveTo>
                    <a:pt x="55" y="93"/>
                  </a:moveTo>
                  <a:lnTo>
                    <a:pt x="0" y="93"/>
                  </a:lnTo>
                  <a:lnTo>
                    <a:pt x="0" y="92"/>
                  </a:lnTo>
                  <a:lnTo>
                    <a:pt x="13" y="78"/>
                  </a:lnTo>
                  <a:lnTo>
                    <a:pt x="23" y="67"/>
                  </a:lnTo>
                  <a:lnTo>
                    <a:pt x="29" y="58"/>
                  </a:lnTo>
                  <a:lnTo>
                    <a:pt x="34" y="52"/>
                  </a:lnTo>
                  <a:lnTo>
                    <a:pt x="36" y="42"/>
                  </a:lnTo>
                  <a:lnTo>
                    <a:pt x="37" y="31"/>
                  </a:lnTo>
                  <a:lnTo>
                    <a:pt x="37" y="27"/>
                  </a:lnTo>
                  <a:lnTo>
                    <a:pt x="36" y="24"/>
                  </a:lnTo>
                  <a:lnTo>
                    <a:pt x="34" y="20"/>
                  </a:lnTo>
                  <a:lnTo>
                    <a:pt x="30" y="18"/>
                  </a:lnTo>
                  <a:lnTo>
                    <a:pt x="26" y="16"/>
                  </a:lnTo>
                  <a:lnTo>
                    <a:pt x="16" y="16"/>
                  </a:lnTo>
                  <a:lnTo>
                    <a:pt x="13" y="19"/>
                  </a:lnTo>
                  <a:lnTo>
                    <a:pt x="8" y="21"/>
                  </a:lnTo>
                  <a:lnTo>
                    <a:pt x="5" y="26"/>
                  </a:lnTo>
                  <a:lnTo>
                    <a:pt x="2" y="26"/>
                  </a:lnTo>
                  <a:lnTo>
                    <a:pt x="7" y="15"/>
                  </a:lnTo>
                  <a:lnTo>
                    <a:pt x="13" y="6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6" y="0"/>
                  </a:lnTo>
                  <a:lnTo>
                    <a:pt x="35" y="0"/>
                  </a:lnTo>
                  <a:lnTo>
                    <a:pt x="40" y="2"/>
                  </a:lnTo>
                  <a:lnTo>
                    <a:pt x="44" y="3"/>
                  </a:lnTo>
                  <a:lnTo>
                    <a:pt x="49" y="8"/>
                  </a:lnTo>
                  <a:lnTo>
                    <a:pt x="53" y="11"/>
                  </a:lnTo>
                  <a:lnTo>
                    <a:pt x="55" y="16"/>
                  </a:lnTo>
                  <a:lnTo>
                    <a:pt x="56" y="20"/>
                  </a:lnTo>
                  <a:lnTo>
                    <a:pt x="56" y="29"/>
                  </a:lnTo>
                  <a:lnTo>
                    <a:pt x="53" y="35"/>
                  </a:lnTo>
                  <a:lnTo>
                    <a:pt x="52" y="42"/>
                  </a:lnTo>
                  <a:lnTo>
                    <a:pt x="46" y="51"/>
                  </a:lnTo>
                  <a:lnTo>
                    <a:pt x="36" y="62"/>
                  </a:lnTo>
                  <a:lnTo>
                    <a:pt x="21" y="76"/>
                  </a:lnTo>
                  <a:lnTo>
                    <a:pt x="50" y="76"/>
                  </a:lnTo>
                  <a:lnTo>
                    <a:pt x="51" y="74"/>
                  </a:lnTo>
                  <a:lnTo>
                    <a:pt x="53" y="74"/>
                  </a:lnTo>
                  <a:lnTo>
                    <a:pt x="55" y="73"/>
                  </a:lnTo>
                  <a:lnTo>
                    <a:pt x="55" y="72"/>
                  </a:lnTo>
                  <a:lnTo>
                    <a:pt x="57" y="67"/>
                  </a:lnTo>
                  <a:lnTo>
                    <a:pt x="60" y="67"/>
                  </a:lnTo>
                  <a:lnTo>
                    <a:pt x="55" y="9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881" name="Freeform 33"/>
            <p:cNvSpPr>
              <a:spLocks noEditPoints="1"/>
            </p:cNvSpPr>
            <p:nvPr/>
          </p:nvSpPr>
          <p:spPr bwMode="auto">
            <a:xfrm>
              <a:off x="3328670" y="5637657"/>
              <a:ext cx="72390" cy="113411"/>
            </a:xfrm>
            <a:custGeom>
              <a:avLst/>
              <a:gdLst/>
              <a:ahLst/>
              <a:cxnLst>
                <a:cxn ang="0">
                  <a:pos x="60" y="47"/>
                </a:cxn>
                <a:cxn ang="0">
                  <a:pos x="55" y="73"/>
                </a:cxn>
                <a:cxn ang="0">
                  <a:pos x="52" y="81"/>
                </a:cxn>
                <a:cxn ang="0">
                  <a:pos x="50" y="84"/>
                </a:cxn>
                <a:cxn ang="0">
                  <a:pos x="45" y="88"/>
                </a:cxn>
                <a:cxn ang="0">
                  <a:pos x="41" y="92"/>
                </a:cxn>
                <a:cxn ang="0">
                  <a:pos x="36" y="94"/>
                </a:cxn>
                <a:cxn ang="0">
                  <a:pos x="24" y="94"/>
                </a:cxn>
                <a:cxn ang="0">
                  <a:pos x="21" y="93"/>
                </a:cxn>
                <a:cxn ang="0">
                  <a:pos x="18" y="92"/>
                </a:cxn>
                <a:cxn ang="0">
                  <a:pos x="14" y="87"/>
                </a:cxn>
                <a:cxn ang="0">
                  <a:pos x="9" y="82"/>
                </a:cxn>
                <a:cxn ang="0">
                  <a:pos x="6" y="78"/>
                </a:cxn>
                <a:cxn ang="0">
                  <a:pos x="4" y="71"/>
                </a:cxn>
                <a:cxn ang="0">
                  <a:pos x="0" y="49"/>
                </a:cxn>
                <a:cxn ang="0">
                  <a:pos x="1" y="35"/>
                </a:cxn>
                <a:cxn ang="0">
                  <a:pos x="5" y="21"/>
                </a:cxn>
                <a:cxn ang="0">
                  <a:pos x="8" y="16"/>
                </a:cxn>
                <a:cxn ang="0">
                  <a:pos x="13" y="9"/>
                </a:cxn>
                <a:cxn ang="0">
                  <a:pos x="15" y="7"/>
                </a:cxn>
                <a:cxn ang="0">
                  <a:pos x="22" y="2"/>
                </a:cxn>
                <a:cxn ang="0">
                  <a:pos x="26" y="0"/>
                </a:cxn>
                <a:cxn ang="0">
                  <a:pos x="34" y="0"/>
                </a:cxn>
                <a:cxn ang="0">
                  <a:pos x="37" y="2"/>
                </a:cxn>
                <a:cxn ang="0">
                  <a:pos x="45" y="7"/>
                </a:cxn>
                <a:cxn ang="0">
                  <a:pos x="51" y="13"/>
                </a:cxn>
                <a:cxn ang="0">
                  <a:pos x="52" y="16"/>
                </a:cxn>
                <a:cxn ang="0">
                  <a:pos x="55" y="20"/>
                </a:cxn>
                <a:cxn ang="0">
                  <a:pos x="58" y="34"/>
                </a:cxn>
                <a:cxn ang="0">
                  <a:pos x="60" y="47"/>
                </a:cxn>
                <a:cxn ang="0">
                  <a:pos x="40" y="47"/>
                </a:cxn>
                <a:cxn ang="0">
                  <a:pos x="40" y="15"/>
                </a:cxn>
                <a:cxn ang="0">
                  <a:pos x="39" y="12"/>
                </a:cxn>
                <a:cxn ang="0">
                  <a:pos x="37" y="9"/>
                </a:cxn>
                <a:cxn ang="0">
                  <a:pos x="35" y="8"/>
                </a:cxn>
                <a:cxn ang="0">
                  <a:pos x="34" y="7"/>
                </a:cxn>
                <a:cxn ang="0">
                  <a:pos x="31" y="5"/>
                </a:cxn>
                <a:cxn ang="0">
                  <a:pos x="27" y="5"/>
                </a:cxn>
                <a:cxn ang="0">
                  <a:pos x="25" y="7"/>
                </a:cxn>
                <a:cxn ang="0">
                  <a:pos x="24" y="8"/>
                </a:cxn>
                <a:cxn ang="0">
                  <a:pos x="22" y="12"/>
                </a:cxn>
                <a:cxn ang="0">
                  <a:pos x="22" y="15"/>
                </a:cxn>
                <a:cxn ang="0">
                  <a:pos x="21" y="23"/>
                </a:cxn>
                <a:cxn ang="0">
                  <a:pos x="21" y="72"/>
                </a:cxn>
                <a:cxn ang="0">
                  <a:pos x="22" y="82"/>
                </a:cxn>
                <a:cxn ang="0">
                  <a:pos x="22" y="84"/>
                </a:cxn>
                <a:cxn ang="0">
                  <a:pos x="25" y="89"/>
                </a:cxn>
                <a:cxn ang="0">
                  <a:pos x="27" y="91"/>
                </a:cxn>
                <a:cxn ang="0">
                  <a:pos x="31" y="91"/>
                </a:cxn>
                <a:cxn ang="0">
                  <a:pos x="32" y="89"/>
                </a:cxn>
                <a:cxn ang="0">
                  <a:pos x="34" y="89"/>
                </a:cxn>
                <a:cxn ang="0">
                  <a:pos x="35" y="87"/>
                </a:cxn>
                <a:cxn ang="0">
                  <a:pos x="37" y="86"/>
                </a:cxn>
                <a:cxn ang="0">
                  <a:pos x="39" y="83"/>
                </a:cxn>
                <a:cxn ang="0">
                  <a:pos x="39" y="79"/>
                </a:cxn>
                <a:cxn ang="0">
                  <a:pos x="40" y="76"/>
                </a:cxn>
                <a:cxn ang="0">
                  <a:pos x="40" y="47"/>
                </a:cxn>
              </a:cxnLst>
              <a:rect l="0" t="0" r="r" b="b"/>
              <a:pathLst>
                <a:path w="60" h="94">
                  <a:moveTo>
                    <a:pt x="60" y="47"/>
                  </a:moveTo>
                  <a:lnTo>
                    <a:pt x="55" y="73"/>
                  </a:lnTo>
                  <a:lnTo>
                    <a:pt x="52" y="81"/>
                  </a:lnTo>
                  <a:lnTo>
                    <a:pt x="50" y="84"/>
                  </a:lnTo>
                  <a:lnTo>
                    <a:pt x="45" y="88"/>
                  </a:lnTo>
                  <a:lnTo>
                    <a:pt x="41" y="92"/>
                  </a:lnTo>
                  <a:lnTo>
                    <a:pt x="36" y="94"/>
                  </a:lnTo>
                  <a:lnTo>
                    <a:pt x="24" y="94"/>
                  </a:lnTo>
                  <a:lnTo>
                    <a:pt x="21" y="93"/>
                  </a:lnTo>
                  <a:lnTo>
                    <a:pt x="18" y="92"/>
                  </a:lnTo>
                  <a:lnTo>
                    <a:pt x="14" y="87"/>
                  </a:lnTo>
                  <a:lnTo>
                    <a:pt x="9" y="82"/>
                  </a:lnTo>
                  <a:lnTo>
                    <a:pt x="6" y="78"/>
                  </a:lnTo>
                  <a:lnTo>
                    <a:pt x="4" y="71"/>
                  </a:lnTo>
                  <a:lnTo>
                    <a:pt x="0" y="49"/>
                  </a:lnTo>
                  <a:lnTo>
                    <a:pt x="1" y="35"/>
                  </a:lnTo>
                  <a:lnTo>
                    <a:pt x="5" y="21"/>
                  </a:lnTo>
                  <a:lnTo>
                    <a:pt x="8" y="16"/>
                  </a:lnTo>
                  <a:lnTo>
                    <a:pt x="13" y="9"/>
                  </a:lnTo>
                  <a:lnTo>
                    <a:pt x="15" y="7"/>
                  </a:lnTo>
                  <a:lnTo>
                    <a:pt x="22" y="2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7" y="2"/>
                  </a:lnTo>
                  <a:lnTo>
                    <a:pt x="45" y="7"/>
                  </a:lnTo>
                  <a:lnTo>
                    <a:pt x="51" y="13"/>
                  </a:lnTo>
                  <a:lnTo>
                    <a:pt x="52" y="16"/>
                  </a:lnTo>
                  <a:lnTo>
                    <a:pt x="55" y="20"/>
                  </a:lnTo>
                  <a:lnTo>
                    <a:pt x="58" y="34"/>
                  </a:lnTo>
                  <a:lnTo>
                    <a:pt x="60" y="47"/>
                  </a:lnTo>
                  <a:close/>
                  <a:moveTo>
                    <a:pt x="40" y="47"/>
                  </a:moveTo>
                  <a:lnTo>
                    <a:pt x="40" y="15"/>
                  </a:lnTo>
                  <a:lnTo>
                    <a:pt x="39" y="12"/>
                  </a:lnTo>
                  <a:lnTo>
                    <a:pt x="37" y="9"/>
                  </a:lnTo>
                  <a:lnTo>
                    <a:pt x="35" y="8"/>
                  </a:lnTo>
                  <a:lnTo>
                    <a:pt x="34" y="7"/>
                  </a:lnTo>
                  <a:lnTo>
                    <a:pt x="31" y="5"/>
                  </a:lnTo>
                  <a:lnTo>
                    <a:pt x="27" y="5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2" y="12"/>
                  </a:lnTo>
                  <a:lnTo>
                    <a:pt x="22" y="15"/>
                  </a:lnTo>
                  <a:lnTo>
                    <a:pt x="21" y="23"/>
                  </a:lnTo>
                  <a:lnTo>
                    <a:pt x="21" y="72"/>
                  </a:lnTo>
                  <a:lnTo>
                    <a:pt x="22" y="82"/>
                  </a:lnTo>
                  <a:lnTo>
                    <a:pt x="22" y="84"/>
                  </a:lnTo>
                  <a:lnTo>
                    <a:pt x="25" y="89"/>
                  </a:lnTo>
                  <a:lnTo>
                    <a:pt x="27" y="91"/>
                  </a:lnTo>
                  <a:lnTo>
                    <a:pt x="31" y="91"/>
                  </a:lnTo>
                  <a:lnTo>
                    <a:pt x="32" y="89"/>
                  </a:lnTo>
                  <a:lnTo>
                    <a:pt x="34" y="89"/>
                  </a:lnTo>
                  <a:lnTo>
                    <a:pt x="35" y="87"/>
                  </a:lnTo>
                  <a:lnTo>
                    <a:pt x="37" y="86"/>
                  </a:lnTo>
                  <a:lnTo>
                    <a:pt x="39" y="83"/>
                  </a:lnTo>
                  <a:lnTo>
                    <a:pt x="39" y="79"/>
                  </a:lnTo>
                  <a:lnTo>
                    <a:pt x="40" y="76"/>
                  </a:lnTo>
                  <a:lnTo>
                    <a:pt x="40" y="4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882" name="Freeform 34"/>
            <p:cNvSpPr>
              <a:spLocks/>
            </p:cNvSpPr>
            <p:nvPr/>
          </p:nvSpPr>
          <p:spPr bwMode="auto">
            <a:xfrm>
              <a:off x="3414332" y="5725731"/>
              <a:ext cx="25337" cy="25337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3" y="2"/>
                </a:cxn>
                <a:cxn ang="0">
                  <a:pos x="18" y="3"/>
                </a:cxn>
                <a:cxn ang="0">
                  <a:pos x="19" y="5"/>
                </a:cxn>
                <a:cxn ang="0">
                  <a:pos x="19" y="6"/>
                </a:cxn>
                <a:cxn ang="0">
                  <a:pos x="21" y="9"/>
                </a:cxn>
                <a:cxn ang="0">
                  <a:pos x="21" y="14"/>
                </a:cxn>
                <a:cxn ang="0">
                  <a:pos x="18" y="19"/>
                </a:cxn>
                <a:cxn ang="0">
                  <a:pos x="16" y="20"/>
                </a:cxn>
                <a:cxn ang="0">
                  <a:pos x="15" y="21"/>
                </a:cxn>
                <a:cxn ang="0">
                  <a:pos x="6" y="21"/>
                </a:cxn>
                <a:cxn ang="0">
                  <a:pos x="5" y="20"/>
                </a:cxn>
                <a:cxn ang="0">
                  <a:pos x="2" y="19"/>
                </a:cxn>
                <a:cxn ang="0">
                  <a:pos x="0" y="14"/>
                </a:cxn>
                <a:cxn ang="0">
                  <a:pos x="0" y="9"/>
                </a:cxn>
                <a:cxn ang="0">
                  <a:pos x="1" y="5"/>
                </a:cxn>
                <a:cxn ang="0">
                  <a:pos x="2" y="3"/>
                </a:cxn>
                <a:cxn ang="0">
                  <a:pos x="7" y="0"/>
                </a:cxn>
                <a:cxn ang="0">
                  <a:pos x="10" y="0"/>
                </a:cxn>
              </a:cxnLst>
              <a:rect l="0" t="0" r="r" b="b"/>
              <a:pathLst>
                <a:path w="21" h="21">
                  <a:moveTo>
                    <a:pt x="10" y="0"/>
                  </a:moveTo>
                  <a:lnTo>
                    <a:pt x="13" y="2"/>
                  </a:lnTo>
                  <a:lnTo>
                    <a:pt x="18" y="3"/>
                  </a:lnTo>
                  <a:lnTo>
                    <a:pt x="19" y="5"/>
                  </a:lnTo>
                  <a:lnTo>
                    <a:pt x="19" y="6"/>
                  </a:lnTo>
                  <a:lnTo>
                    <a:pt x="21" y="9"/>
                  </a:lnTo>
                  <a:lnTo>
                    <a:pt x="21" y="14"/>
                  </a:lnTo>
                  <a:lnTo>
                    <a:pt x="18" y="19"/>
                  </a:lnTo>
                  <a:lnTo>
                    <a:pt x="16" y="20"/>
                  </a:lnTo>
                  <a:lnTo>
                    <a:pt x="15" y="21"/>
                  </a:lnTo>
                  <a:lnTo>
                    <a:pt x="6" y="21"/>
                  </a:lnTo>
                  <a:lnTo>
                    <a:pt x="5" y="20"/>
                  </a:lnTo>
                  <a:lnTo>
                    <a:pt x="2" y="19"/>
                  </a:lnTo>
                  <a:lnTo>
                    <a:pt x="0" y="14"/>
                  </a:lnTo>
                  <a:lnTo>
                    <a:pt x="0" y="9"/>
                  </a:lnTo>
                  <a:lnTo>
                    <a:pt x="1" y="5"/>
                  </a:lnTo>
                  <a:lnTo>
                    <a:pt x="2" y="3"/>
                  </a:lnTo>
                  <a:lnTo>
                    <a:pt x="7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883" name="Freeform 35"/>
            <p:cNvSpPr>
              <a:spLocks noEditPoints="1"/>
            </p:cNvSpPr>
            <p:nvPr/>
          </p:nvSpPr>
          <p:spPr bwMode="auto">
            <a:xfrm>
              <a:off x="3452940" y="5637657"/>
              <a:ext cx="71184" cy="112205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42" y="0"/>
                </a:cxn>
                <a:cxn ang="0">
                  <a:pos x="50" y="0"/>
                </a:cxn>
                <a:cxn ang="0">
                  <a:pos x="50" y="58"/>
                </a:cxn>
                <a:cxn ang="0">
                  <a:pos x="59" y="58"/>
                </a:cxn>
                <a:cxn ang="0">
                  <a:pos x="59" y="73"/>
                </a:cxn>
                <a:cxn ang="0">
                  <a:pos x="50" y="73"/>
                </a:cxn>
                <a:cxn ang="0">
                  <a:pos x="50" y="93"/>
                </a:cxn>
                <a:cxn ang="0">
                  <a:pos x="31" y="93"/>
                </a:cxn>
                <a:cxn ang="0">
                  <a:pos x="31" y="73"/>
                </a:cxn>
                <a:cxn ang="0">
                  <a:pos x="0" y="73"/>
                </a:cxn>
                <a:cxn ang="0">
                  <a:pos x="0" y="58"/>
                </a:cxn>
                <a:cxn ang="0">
                  <a:pos x="5" y="58"/>
                </a:cxn>
                <a:cxn ang="0">
                  <a:pos x="31" y="58"/>
                </a:cxn>
                <a:cxn ang="0">
                  <a:pos x="31" y="24"/>
                </a:cxn>
                <a:cxn ang="0">
                  <a:pos x="5" y="58"/>
                </a:cxn>
              </a:cxnLst>
              <a:rect l="0" t="0" r="r" b="b"/>
              <a:pathLst>
                <a:path w="59" h="93">
                  <a:moveTo>
                    <a:pt x="0" y="58"/>
                  </a:moveTo>
                  <a:lnTo>
                    <a:pt x="42" y="0"/>
                  </a:lnTo>
                  <a:lnTo>
                    <a:pt x="50" y="0"/>
                  </a:lnTo>
                  <a:lnTo>
                    <a:pt x="50" y="58"/>
                  </a:lnTo>
                  <a:lnTo>
                    <a:pt x="59" y="58"/>
                  </a:lnTo>
                  <a:lnTo>
                    <a:pt x="59" y="73"/>
                  </a:lnTo>
                  <a:lnTo>
                    <a:pt x="50" y="73"/>
                  </a:lnTo>
                  <a:lnTo>
                    <a:pt x="50" y="93"/>
                  </a:lnTo>
                  <a:lnTo>
                    <a:pt x="31" y="93"/>
                  </a:lnTo>
                  <a:lnTo>
                    <a:pt x="31" y="73"/>
                  </a:lnTo>
                  <a:lnTo>
                    <a:pt x="0" y="73"/>
                  </a:lnTo>
                  <a:lnTo>
                    <a:pt x="0" y="58"/>
                  </a:lnTo>
                  <a:close/>
                  <a:moveTo>
                    <a:pt x="5" y="58"/>
                  </a:moveTo>
                  <a:lnTo>
                    <a:pt x="31" y="58"/>
                  </a:lnTo>
                  <a:lnTo>
                    <a:pt x="31" y="24"/>
                  </a:lnTo>
                  <a:lnTo>
                    <a:pt x="5" y="5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884" name="Freeform 36"/>
            <p:cNvSpPr>
              <a:spLocks noEditPoints="1"/>
            </p:cNvSpPr>
            <p:nvPr/>
          </p:nvSpPr>
          <p:spPr bwMode="auto">
            <a:xfrm>
              <a:off x="3328670" y="5267261"/>
              <a:ext cx="72390" cy="113411"/>
            </a:xfrm>
            <a:custGeom>
              <a:avLst/>
              <a:gdLst/>
              <a:ahLst/>
              <a:cxnLst>
                <a:cxn ang="0">
                  <a:pos x="60" y="47"/>
                </a:cxn>
                <a:cxn ang="0">
                  <a:pos x="55" y="73"/>
                </a:cxn>
                <a:cxn ang="0">
                  <a:pos x="52" y="80"/>
                </a:cxn>
                <a:cxn ang="0">
                  <a:pos x="50" y="84"/>
                </a:cxn>
                <a:cxn ang="0">
                  <a:pos x="45" y="87"/>
                </a:cxn>
                <a:cxn ang="0">
                  <a:pos x="41" y="91"/>
                </a:cxn>
                <a:cxn ang="0">
                  <a:pos x="36" y="94"/>
                </a:cxn>
                <a:cxn ang="0">
                  <a:pos x="24" y="94"/>
                </a:cxn>
                <a:cxn ang="0">
                  <a:pos x="21" y="92"/>
                </a:cxn>
                <a:cxn ang="0">
                  <a:pos x="18" y="91"/>
                </a:cxn>
                <a:cxn ang="0">
                  <a:pos x="14" y="86"/>
                </a:cxn>
                <a:cxn ang="0">
                  <a:pos x="9" y="81"/>
                </a:cxn>
                <a:cxn ang="0">
                  <a:pos x="6" y="78"/>
                </a:cxn>
                <a:cxn ang="0">
                  <a:pos x="4" y="70"/>
                </a:cxn>
                <a:cxn ang="0">
                  <a:pos x="0" y="48"/>
                </a:cxn>
                <a:cxn ang="0">
                  <a:pos x="1" y="34"/>
                </a:cxn>
                <a:cxn ang="0">
                  <a:pos x="5" y="21"/>
                </a:cxn>
                <a:cxn ang="0">
                  <a:pos x="8" y="16"/>
                </a:cxn>
                <a:cxn ang="0">
                  <a:pos x="13" y="8"/>
                </a:cxn>
                <a:cxn ang="0">
                  <a:pos x="15" y="6"/>
                </a:cxn>
                <a:cxn ang="0">
                  <a:pos x="22" y="1"/>
                </a:cxn>
                <a:cxn ang="0">
                  <a:pos x="26" y="0"/>
                </a:cxn>
                <a:cxn ang="0">
                  <a:pos x="34" y="0"/>
                </a:cxn>
                <a:cxn ang="0">
                  <a:pos x="37" y="1"/>
                </a:cxn>
                <a:cxn ang="0">
                  <a:pos x="45" y="6"/>
                </a:cxn>
                <a:cxn ang="0">
                  <a:pos x="51" y="12"/>
                </a:cxn>
                <a:cxn ang="0">
                  <a:pos x="52" y="16"/>
                </a:cxn>
                <a:cxn ang="0">
                  <a:pos x="55" y="20"/>
                </a:cxn>
                <a:cxn ang="0">
                  <a:pos x="58" y="33"/>
                </a:cxn>
                <a:cxn ang="0">
                  <a:pos x="60" y="47"/>
                </a:cxn>
                <a:cxn ang="0">
                  <a:pos x="40" y="47"/>
                </a:cxn>
                <a:cxn ang="0">
                  <a:pos x="40" y="15"/>
                </a:cxn>
                <a:cxn ang="0">
                  <a:pos x="39" y="11"/>
                </a:cxn>
                <a:cxn ang="0">
                  <a:pos x="37" y="8"/>
                </a:cxn>
                <a:cxn ang="0">
                  <a:pos x="35" y="7"/>
                </a:cxn>
                <a:cxn ang="0">
                  <a:pos x="34" y="6"/>
                </a:cxn>
                <a:cxn ang="0">
                  <a:pos x="31" y="5"/>
                </a:cxn>
                <a:cxn ang="0">
                  <a:pos x="27" y="5"/>
                </a:cxn>
                <a:cxn ang="0">
                  <a:pos x="25" y="6"/>
                </a:cxn>
                <a:cxn ang="0">
                  <a:pos x="24" y="7"/>
                </a:cxn>
                <a:cxn ang="0">
                  <a:pos x="22" y="11"/>
                </a:cxn>
                <a:cxn ang="0">
                  <a:pos x="22" y="15"/>
                </a:cxn>
                <a:cxn ang="0">
                  <a:pos x="21" y="22"/>
                </a:cxn>
                <a:cxn ang="0">
                  <a:pos x="21" y="71"/>
                </a:cxn>
                <a:cxn ang="0">
                  <a:pos x="22" y="81"/>
                </a:cxn>
                <a:cxn ang="0">
                  <a:pos x="22" y="84"/>
                </a:cxn>
                <a:cxn ang="0">
                  <a:pos x="25" y="89"/>
                </a:cxn>
                <a:cxn ang="0">
                  <a:pos x="27" y="90"/>
                </a:cxn>
                <a:cxn ang="0">
                  <a:pos x="31" y="90"/>
                </a:cxn>
                <a:cxn ang="0">
                  <a:pos x="32" y="89"/>
                </a:cxn>
                <a:cxn ang="0">
                  <a:pos x="34" y="89"/>
                </a:cxn>
                <a:cxn ang="0">
                  <a:pos x="35" y="86"/>
                </a:cxn>
                <a:cxn ang="0">
                  <a:pos x="37" y="85"/>
                </a:cxn>
                <a:cxn ang="0">
                  <a:pos x="39" y="83"/>
                </a:cxn>
                <a:cxn ang="0">
                  <a:pos x="39" y="79"/>
                </a:cxn>
                <a:cxn ang="0">
                  <a:pos x="40" y="75"/>
                </a:cxn>
                <a:cxn ang="0">
                  <a:pos x="40" y="47"/>
                </a:cxn>
              </a:cxnLst>
              <a:rect l="0" t="0" r="r" b="b"/>
              <a:pathLst>
                <a:path w="60" h="94">
                  <a:moveTo>
                    <a:pt x="60" y="47"/>
                  </a:moveTo>
                  <a:lnTo>
                    <a:pt x="55" y="73"/>
                  </a:lnTo>
                  <a:lnTo>
                    <a:pt x="52" y="80"/>
                  </a:lnTo>
                  <a:lnTo>
                    <a:pt x="50" y="84"/>
                  </a:lnTo>
                  <a:lnTo>
                    <a:pt x="45" y="87"/>
                  </a:lnTo>
                  <a:lnTo>
                    <a:pt x="41" y="91"/>
                  </a:lnTo>
                  <a:lnTo>
                    <a:pt x="36" y="94"/>
                  </a:lnTo>
                  <a:lnTo>
                    <a:pt x="24" y="94"/>
                  </a:lnTo>
                  <a:lnTo>
                    <a:pt x="21" y="92"/>
                  </a:lnTo>
                  <a:lnTo>
                    <a:pt x="18" y="91"/>
                  </a:lnTo>
                  <a:lnTo>
                    <a:pt x="14" y="86"/>
                  </a:lnTo>
                  <a:lnTo>
                    <a:pt x="9" y="81"/>
                  </a:lnTo>
                  <a:lnTo>
                    <a:pt x="6" y="78"/>
                  </a:lnTo>
                  <a:lnTo>
                    <a:pt x="4" y="70"/>
                  </a:lnTo>
                  <a:lnTo>
                    <a:pt x="0" y="48"/>
                  </a:lnTo>
                  <a:lnTo>
                    <a:pt x="1" y="34"/>
                  </a:lnTo>
                  <a:lnTo>
                    <a:pt x="5" y="21"/>
                  </a:lnTo>
                  <a:lnTo>
                    <a:pt x="8" y="16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22" y="1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7" y="1"/>
                  </a:lnTo>
                  <a:lnTo>
                    <a:pt x="45" y="6"/>
                  </a:lnTo>
                  <a:lnTo>
                    <a:pt x="51" y="12"/>
                  </a:lnTo>
                  <a:lnTo>
                    <a:pt x="52" y="16"/>
                  </a:lnTo>
                  <a:lnTo>
                    <a:pt x="55" y="20"/>
                  </a:lnTo>
                  <a:lnTo>
                    <a:pt x="58" y="33"/>
                  </a:lnTo>
                  <a:lnTo>
                    <a:pt x="60" y="47"/>
                  </a:lnTo>
                  <a:close/>
                  <a:moveTo>
                    <a:pt x="40" y="47"/>
                  </a:moveTo>
                  <a:lnTo>
                    <a:pt x="40" y="15"/>
                  </a:lnTo>
                  <a:lnTo>
                    <a:pt x="39" y="11"/>
                  </a:lnTo>
                  <a:lnTo>
                    <a:pt x="37" y="8"/>
                  </a:lnTo>
                  <a:lnTo>
                    <a:pt x="35" y="7"/>
                  </a:lnTo>
                  <a:lnTo>
                    <a:pt x="34" y="6"/>
                  </a:lnTo>
                  <a:lnTo>
                    <a:pt x="31" y="5"/>
                  </a:lnTo>
                  <a:lnTo>
                    <a:pt x="27" y="5"/>
                  </a:lnTo>
                  <a:lnTo>
                    <a:pt x="25" y="6"/>
                  </a:lnTo>
                  <a:lnTo>
                    <a:pt x="24" y="7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22"/>
                  </a:lnTo>
                  <a:lnTo>
                    <a:pt x="21" y="71"/>
                  </a:lnTo>
                  <a:lnTo>
                    <a:pt x="22" y="81"/>
                  </a:lnTo>
                  <a:lnTo>
                    <a:pt x="22" y="84"/>
                  </a:lnTo>
                  <a:lnTo>
                    <a:pt x="25" y="89"/>
                  </a:lnTo>
                  <a:lnTo>
                    <a:pt x="27" y="90"/>
                  </a:lnTo>
                  <a:lnTo>
                    <a:pt x="31" y="90"/>
                  </a:lnTo>
                  <a:lnTo>
                    <a:pt x="32" y="89"/>
                  </a:lnTo>
                  <a:lnTo>
                    <a:pt x="34" y="89"/>
                  </a:lnTo>
                  <a:lnTo>
                    <a:pt x="35" y="86"/>
                  </a:lnTo>
                  <a:lnTo>
                    <a:pt x="37" y="85"/>
                  </a:lnTo>
                  <a:lnTo>
                    <a:pt x="39" y="83"/>
                  </a:lnTo>
                  <a:lnTo>
                    <a:pt x="39" y="79"/>
                  </a:lnTo>
                  <a:lnTo>
                    <a:pt x="40" y="75"/>
                  </a:lnTo>
                  <a:lnTo>
                    <a:pt x="40" y="4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885" name="Freeform 37"/>
            <p:cNvSpPr>
              <a:spLocks/>
            </p:cNvSpPr>
            <p:nvPr/>
          </p:nvSpPr>
          <p:spPr bwMode="auto">
            <a:xfrm>
              <a:off x="3414332" y="5355336"/>
              <a:ext cx="25337" cy="25337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3" y="1"/>
                </a:cxn>
                <a:cxn ang="0">
                  <a:pos x="18" y="2"/>
                </a:cxn>
                <a:cxn ang="0">
                  <a:pos x="19" y="5"/>
                </a:cxn>
                <a:cxn ang="0">
                  <a:pos x="19" y="6"/>
                </a:cxn>
                <a:cxn ang="0">
                  <a:pos x="21" y="8"/>
                </a:cxn>
                <a:cxn ang="0">
                  <a:pos x="21" y="13"/>
                </a:cxn>
                <a:cxn ang="0">
                  <a:pos x="18" y="18"/>
                </a:cxn>
                <a:cxn ang="0">
                  <a:pos x="16" y="19"/>
                </a:cxn>
                <a:cxn ang="0">
                  <a:pos x="15" y="21"/>
                </a:cxn>
                <a:cxn ang="0">
                  <a:pos x="6" y="21"/>
                </a:cxn>
                <a:cxn ang="0">
                  <a:pos x="5" y="19"/>
                </a:cxn>
                <a:cxn ang="0">
                  <a:pos x="2" y="18"/>
                </a:cxn>
                <a:cxn ang="0">
                  <a:pos x="0" y="13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2" y="2"/>
                </a:cxn>
                <a:cxn ang="0">
                  <a:pos x="7" y="0"/>
                </a:cxn>
                <a:cxn ang="0">
                  <a:pos x="10" y="0"/>
                </a:cxn>
              </a:cxnLst>
              <a:rect l="0" t="0" r="r" b="b"/>
              <a:pathLst>
                <a:path w="21" h="21">
                  <a:moveTo>
                    <a:pt x="10" y="0"/>
                  </a:moveTo>
                  <a:lnTo>
                    <a:pt x="13" y="1"/>
                  </a:lnTo>
                  <a:lnTo>
                    <a:pt x="18" y="2"/>
                  </a:lnTo>
                  <a:lnTo>
                    <a:pt x="19" y="5"/>
                  </a:lnTo>
                  <a:lnTo>
                    <a:pt x="19" y="6"/>
                  </a:lnTo>
                  <a:lnTo>
                    <a:pt x="21" y="8"/>
                  </a:lnTo>
                  <a:lnTo>
                    <a:pt x="21" y="13"/>
                  </a:lnTo>
                  <a:lnTo>
                    <a:pt x="18" y="18"/>
                  </a:lnTo>
                  <a:lnTo>
                    <a:pt x="16" y="19"/>
                  </a:lnTo>
                  <a:lnTo>
                    <a:pt x="15" y="21"/>
                  </a:lnTo>
                  <a:lnTo>
                    <a:pt x="6" y="21"/>
                  </a:lnTo>
                  <a:lnTo>
                    <a:pt x="5" y="19"/>
                  </a:lnTo>
                  <a:lnTo>
                    <a:pt x="2" y="18"/>
                  </a:lnTo>
                  <a:lnTo>
                    <a:pt x="0" y="13"/>
                  </a:lnTo>
                  <a:lnTo>
                    <a:pt x="0" y="8"/>
                  </a:lnTo>
                  <a:lnTo>
                    <a:pt x="1" y="5"/>
                  </a:lnTo>
                  <a:lnTo>
                    <a:pt x="2" y="2"/>
                  </a:lnTo>
                  <a:lnTo>
                    <a:pt x="7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886" name="Freeform 38"/>
            <p:cNvSpPr>
              <a:spLocks noEditPoints="1"/>
            </p:cNvSpPr>
            <p:nvPr/>
          </p:nvSpPr>
          <p:spPr bwMode="auto">
            <a:xfrm>
              <a:off x="3452940" y="5267261"/>
              <a:ext cx="71184" cy="113411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48" y="5"/>
                </a:cxn>
                <a:cxn ang="0">
                  <a:pos x="34" y="15"/>
                </a:cxn>
                <a:cxn ang="0">
                  <a:pos x="26" y="26"/>
                </a:cxn>
                <a:cxn ang="0">
                  <a:pos x="26" y="37"/>
                </a:cxn>
                <a:cxn ang="0">
                  <a:pos x="29" y="36"/>
                </a:cxn>
                <a:cxn ang="0">
                  <a:pos x="44" y="38"/>
                </a:cxn>
                <a:cxn ang="0">
                  <a:pos x="52" y="43"/>
                </a:cxn>
                <a:cxn ang="0">
                  <a:pos x="59" y="63"/>
                </a:cxn>
                <a:cxn ang="0">
                  <a:pos x="57" y="74"/>
                </a:cxn>
                <a:cxn ang="0">
                  <a:pos x="53" y="81"/>
                </a:cxn>
                <a:cxn ang="0">
                  <a:pos x="48" y="87"/>
                </a:cxn>
                <a:cxn ang="0">
                  <a:pos x="36" y="94"/>
                </a:cxn>
                <a:cxn ang="0">
                  <a:pos x="20" y="92"/>
                </a:cxn>
                <a:cxn ang="0">
                  <a:pos x="8" y="84"/>
                </a:cxn>
                <a:cxn ang="0">
                  <a:pos x="5" y="75"/>
                </a:cxn>
                <a:cxn ang="0">
                  <a:pos x="1" y="64"/>
                </a:cxn>
                <a:cxn ang="0">
                  <a:pos x="2" y="42"/>
                </a:cxn>
                <a:cxn ang="0">
                  <a:pos x="16" y="17"/>
                </a:cxn>
                <a:cxn ang="0">
                  <a:pos x="42" y="2"/>
                </a:cxn>
                <a:cxn ang="0">
                  <a:pos x="22" y="44"/>
                </a:cxn>
                <a:cxn ang="0">
                  <a:pos x="21" y="69"/>
                </a:cxn>
                <a:cxn ang="0">
                  <a:pos x="25" y="83"/>
                </a:cxn>
                <a:cxn ang="0">
                  <a:pos x="29" y="89"/>
                </a:cxn>
                <a:cxn ang="0">
                  <a:pos x="34" y="89"/>
                </a:cxn>
                <a:cxn ang="0">
                  <a:pos x="37" y="85"/>
                </a:cxn>
                <a:cxn ang="0">
                  <a:pos x="39" y="80"/>
                </a:cxn>
                <a:cxn ang="0">
                  <a:pos x="41" y="71"/>
                </a:cxn>
                <a:cxn ang="0">
                  <a:pos x="38" y="52"/>
                </a:cxn>
                <a:cxn ang="0">
                  <a:pos x="34" y="43"/>
                </a:cxn>
                <a:cxn ang="0">
                  <a:pos x="26" y="42"/>
                </a:cxn>
                <a:cxn ang="0">
                  <a:pos x="22" y="44"/>
                </a:cxn>
              </a:cxnLst>
              <a:rect l="0" t="0" r="r" b="b"/>
              <a:pathLst>
                <a:path w="59" h="94">
                  <a:moveTo>
                    <a:pt x="59" y="0"/>
                  </a:moveTo>
                  <a:lnTo>
                    <a:pt x="59" y="1"/>
                  </a:lnTo>
                  <a:lnTo>
                    <a:pt x="53" y="2"/>
                  </a:lnTo>
                  <a:lnTo>
                    <a:pt x="48" y="5"/>
                  </a:lnTo>
                  <a:lnTo>
                    <a:pt x="41" y="10"/>
                  </a:lnTo>
                  <a:lnTo>
                    <a:pt x="34" y="15"/>
                  </a:lnTo>
                  <a:lnTo>
                    <a:pt x="28" y="21"/>
                  </a:lnTo>
                  <a:lnTo>
                    <a:pt x="26" y="26"/>
                  </a:lnTo>
                  <a:lnTo>
                    <a:pt x="23" y="38"/>
                  </a:lnTo>
                  <a:lnTo>
                    <a:pt x="26" y="37"/>
                  </a:lnTo>
                  <a:lnTo>
                    <a:pt x="27" y="37"/>
                  </a:lnTo>
                  <a:lnTo>
                    <a:pt x="29" y="36"/>
                  </a:lnTo>
                  <a:lnTo>
                    <a:pt x="41" y="36"/>
                  </a:lnTo>
                  <a:lnTo>
                    <a:pt x="44" y="38"/>
                  </a:lnTo>
                  <a:lnTo>
                    <a:pt x="48" y="39"/>
                  </a:lnTo>
                  <a:lnTo>
                    <a:pt x="52" y="43"/>
                  </a:lnTo>
                  <a:lnTo>
                    <a:pt x="57" y="50"/>
                  </a:lnTo>
                  <a:lnTo>
                    <a:pt x="59" y="63"/>
                  </a:lnTo>
                  <a:lnTo>
                    <a:pt x="58" y="68"/>
                  </a:lnTo>
                  <a:lnTo>
                    <a:pt x="57" y="74"/>
                  </a:lnTo>
                  <a:lnTo>
                    <a:pt x="54" y="78"/>
                  </a:lnTo>
                  <a:lnTo>
                    <a:pt x="53" y="81"/>
                  </a:lnTo>
                  <a:lnTo>
                    <a:pt x="50" y="85"/>
                  </a:lnTo>
                  <a:lnTo>
                    <a:pt x="48" y="87"/>
                  </a:lnTo>
                  <a:lnTo>
                    <a:pt x="41" y="92"/>
                  </a:lnTo>
                  <a:lnTo>
                    <a:pt x="36" y="94"/>
                  </a:lnTo>
                  <a:lnTo>
                    <a:pt x="25" y="94"/>
                  </a:lnTo>
                  <a:lnTo>
                    <a:pt x="20" y="92"/>
                  </a:lnTo>
                  <a:lnTo>
                    <a:pt x="15" y="90"/>
                  </a:lnTo>
                  <a:lnTo>
                    <a:pt x="8" y="84"/>
                  </a:lnTo>
                  <a:lnTo>
                    <a:pt x="7" y="80"/>
                  </a:lnTo>
                  <a:lnTo>
                    <a:pt x="5" y="75"/>
                  </a:lnTo>
                  <a:lnTo>
                    <a:pt x="2" y="69"/>
                  </a:lnTo>
                  <a:lnTo>
                    <a:pt x="1" y="64"/>
                  </a:lnTo>
                  <a:lnTo>
                    <a:pt x="0" y="57"/>
                  </a:lnTo>
                  <a:lnTo>
                    <a:pt x="2" y="42"/>
                  </a:lnTo>
                  <a:lnTo>
                    <a:pt x="7" y="28"/>
                  </a:lnTo>
                  <a:lnTo>
                    <a:pt x="16" y="17"/>
                  </a:lnTo>
                  <a:lnTo>
                    <a:pt x="27" y="7"/>
                  </a:lnTo>
                  <a:lnTo>
                    <a:pt x="42" y="2"/>
                  </a:lnTo>
                  <a:lnTo>
                    <a:pt x="59" y="0"/>
                  </a:lnTo>
                  <a:close/>
                  <a:moveTo>
                    <a:pt x="22" y="44"/>
                  </a:moveTo>
                  <a:lnTo>
                    <a:pt x="21" y="49"/>
                  </a:lnTo>
                  <a:lnTo>
                    <a:pt x="21" y="69"/>
                  </a:lnTo>
                  <a:lnTo>
                    <a:pt x="22" y="75"/>
                  </a:lnTo>
                  <a:lnTo>
                    <a:pt x="25" y="83"/>
                  </a:lnTo>
                  <a:lnTo>
                    <a:pt x="26" y="85"/>
                  </a:lnTo>
                  <a:lnTo>
                    <a:pt x="29" y="89"/>
                  </a:lnTo>
                  <a:lnTo>
                    <a:pt x="32" y="90"/>
                  </a:lnTo>
                  <a:lnTo>
                    <a:pt x="34" y="89"/>
                  </a:lnTo>
                  <a:lnTo>
                    <a:pt x="36" y="87"/>
                  </a:lnTo>
                  <a:lnTo>
                    <a:pt x="37" y="85"/>
                  </a:lnTo>
                  <a:lnTo>
                    <a:pt x="38" y="84"/>
                  </a:lnTo>
                  <a:lnTo>
                    <a:pt x="39" y="80"/>
                  </a:lnTo>
                  <a:lnTo>
                    <a:pt x="39" y="76"/>
                  </a:lnTo>
                  <a:lnTo>
                    <a:pt x="41" y="71"/>
                  </a:lnTo>
                  <a:lnTo>
                    <a:pt x="39" y="60"/>
                  </a:lnTo>
                  <a:lnTo>
                    <a:pt x="38" y="52"/>
                  </a:lnTo>
                  <a:lnTo>
                    <a:pt x="36" y="45"/>
                  </a:lnTo>
                  <a:lnTo>
                    <a:pt x="34" y="43"/>
                  </a:lnTo>
                  <a:lnTo>
                    <a:pt x="32" y="42"/>
                  </a:lnTo>
                  <a:lnTo>
                    <a:pt x="26" y="42"/>
                  </a:lnTo>
                  <a:lnTo>
                    <a:pt x="23" y="43"/>
                  </a:lnTo>
                  <a:lnTo>
                    <a:pt x="22" y="4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887" name="Freeform 39"/>
            <p:cNvSpPr>
              <a:spLocks noEditPoints="1"/>
            </p:cNvSpPr>
            <p:nvPr/>
          </p:nvSpPr>
          <p:spPr bwMode="auto">
            <a:xfrm>
              <a:off x="3328670" y="4894453"/>
              <a:ext cx="72390" cy="113411"/>
            </a:xfrm>
            <a:custGeom>
              <a:avLst/>
              <a:gdLst/>
              <a:ahLst/>
              <a:cxnLst>
                <a:cxn ang="0">
                  <a:pos x="60" y="47"/>
                </a:cxn>
                <a:cxn ang="0">
                  <a:pos x="55" y="73"/>
                </a:cxn>
                <a:cxn ang="0">
                  <a:pos x="52" y="80"/>
                </a:cxn>
                <a:cxn ang="0">
                  <a:pos x="50" y="84"/>
                </a:cxn>
                <a:cxn ang="0">
                  <a:pos x="45" y="88"/>
                </a:cxn>
                <a:cxn ang="0">
                  <a:pos x="41" y="91"/>
                </a:cxn>
                <a:cxn ang="0">
                  <a:pos x="36" y="94"/>
                </a:cxn>
                <a:cxn ang="0">
                  <a:pos x="24" y="94"/>
                </a:cxn>
                <a:cxn ang="0">
                  <a:pos x="21" y="93"/>
                </a:cxn>
                <a:cxn ang="0">
                  <a:pos x="18" y="91"/>
                </a:cxn>
                <a:cxn ang="0">
                  <a:pos x="14" y="86"/>
                </a:cxn>
                <a:cxn ang="0">
                  <a:pos x="9" y="81"/>
                </a:cxn>
                <a:cxn ang="0">
                  <a:pos x="6" y="78"/>
                </a:cxn>
                <a:cxn ang="0">
                  <a:pos x="4" y="70"/>
                </a:cxn>
                <a:cxn ang="0">
                  <a:pos x="0" y="48"/>
                </a:cxn>
                <a:cxn ang="0">
                  <a:pos x="1" y="34"/>
                </a:cxn>
                <a:cxn ang="0">
                  <a:pos x="5" y="21"/>
                </a:cxn>
                <a:cxn ang="0">
                  <a:pos x="8" y="16"/>
                </a:cxn>
                <a:cxn ang="0">
                  <a:pos x="13" y="9"/>
                </a:cxn>
                <a:cxn ang="0">
                  <a:pos x="15" y="6"/>
                </a:cxn>
                <a:cxn ang="0">
                  <a:pos x="22" y="1"/>
                </a:cxn>
                <a:cxn ang="0">
                  <a:pos x="26" y="0"/>
                </a:cxn>
                <a:cxn ang="0">
                  <a:pos x="34" y="0"/>
                </a:cxn>
                <a:cxn ang="0">
                  <a:pos x="37" y="1"/>
                </a:cxn>
                <a:cxn ang="0">
                  <a:pos x="45" y="6"/>
                </a:cxn>
                <a:cxn ang="0">
                  <a:pos x="51" y="12"/>
                </a:cxn>
                <a:cxn ang="0">
                  <a:pos x="52" y="16"/>
                </a:cxn>
                <a:cxn ang="0">
                  <a:pos x="55" y="20"/>
                </a:cxn>
                <a:cxn ang="0">
                  <a:pos x="58" y="33"/>
                </a:cxn>
                <a:cxn ang="0">
                  <a:pos x="60" y="47"/>
                </a:cxn>
                <a:cxn ang="0">
                  <a:pos x="40" y="47"/>
                </a:cxn>
                <a:cxn ang="0">
                  <a:pos x="40" y="15"/>
                </a:cxn>
                <a:cxn ang="0">
                  <a:pos x="39" y="11"/>
                </a:cxn>
                <a:cxn ang="0">
                  <a:pos x="37" y="9"/>
                </a:cxn>
                <a:cxn ang="0">
                  <a:pos x="35" y="7"/>
                </a:cxn>
                <a:cxn ang="0">
                  <a:pos x="34" y="6"/>
                </a:cxn>
                <a:cxn ang="0">
                  <a:pos x="31" y="5"/>
                </a:cxn>
                <a:cxn ang="0">
                  <a:pos x="27" y="5"/>
                </a:cxn>
                <a:cxn ang="0">
                  <a:pos x="25" y="6"/>
                </a:cxn>
                <a:cxn ang="0">
                  <a:pos x="24" y="7"/>
                </a:cxn>
                <a:cxn ang="0">
                  <a:pos x="22" y="11"/>
                </a:cxn>
                <a:cxn ang="0">
                  <a:pos x="22" y="15"/>
                </a:cxn>
                <a:cxn ang="0">
                  <a:pos x="21" y="22"/>
                </a:cxn>
                <a:cxn ang="0">
                  <a:pos x="21" y="72"/>
                </a:cxn>
                <a:cxn ang="0">
                  <a:pos x="22" y="81"/>
                </a:cxn>
                <a:cxn ang="0">
                  <a:pos x="22" y="84"/>
                </a:cxn>
                <a:cxn ang="0">
                  <a:pos x="25" y="89"/>
                </a:cxn>
                <a:cxn ang="0">
                  <a:pos x="27" y="90"/>
                </a:cxn>
                <a:cxn ang="0">
                  <a:pos x="31" y="90"/>
                </a:cxn>
                <a:cxn ang="0">
                  <a:pos x="32" y="89"/>
                </a:cxn>
                <a:cxn ang="0">
                  <a:pos x="34" y="89"/>
                </a:cxn>
                <a:cxn ang="0">
                  <a:pos x="35" y="86"/>
                </a:cxn>
                <a:cxn ang="0">
                  <a:pos x="37" y="85"/>
                </a:cxn>
                <a:cxn ang="0">
                  <a:pos x="39" y="83"/>
                </a:cxn>
                <a:cxn ang="0">
                  <a:pos x="39" y="79"/>
                </a:cxn>
                <a:cxn ang="0">
                  <a:pos x="40" y="75"/>
                </a:cxn>
                <a:cxn ang="0">
                  <a:pos x="40" y="47"/>
                </a:cxn>
              </a:cxnLst>
              <a:rect l="0" t="0" r="r" b="b"/>
              <a:pathLst>
                <a:path w="60" h="94">
                  <a:moveTo>
                    <a:pt x="60" y="47"/>
                  </a:moveTo>
                  <a:lnTo>
                    <a:pt x="55" y="73"/>
                  </a:lnTo>
                  <a:lnTo>
                    <a:pt x="52" y="80"/>
                  </a:lnTo>
                  <a:lnTo>
                    <a:pt x="50" y="84"/>
                  </a:lnTo>
                  <a:lnTo>
                    <a:pt x="45" y="88"/>
                  </a:lnTo>
                  <a:lnTo>
                    <a:pt x="41" y="91"/>
                  </a:lnTo>
                  <a:lnTo>
                    <a:pt x="36" y="94"/>
                  </a:lnTo>
                  <a:lnTo>
                    <a:pt x="24" y="94"/>
                  </a:lnTo>
                  <a:lnTo>
                    <a:pt x="21" y="93"/>
                  </a:lnTo>
                  <a:lnTo>
                    <a:pt x="18" y="91"/>
                  </a:lnTo>
                  <a:lnTo>
                    <a:pt x="14" y="86"/>
                  </a:lnTo>
                  <a:lnTo>
                    <a:pt x="9" y="81"/>
                  </a:lnTo>
                  <a:lnTo>
                    <a:pt x="6" y="78"/>
                  </a:lnTo>
                  <a:lnTo>
                    <a:pt x="4" y="70"/>
                  </a:lnTo>
                  <a:lnTo>
                    <a:pt x="0" y="48"/>
                  </a:lnTo>
                  <a:lnTo>
                    <a:pt x="1" y="34"/>
                  </a:lnTo>
                  <a:lnTo>
                    <a:pt x="5" y="21"/>
                  </a:lnTo>
                  <a:lnTo>
                    <a:pt x="8" y="16"/>
                  </a:lnTo>
                  <a:lnTo>
                    <a:pt x="13" y="9"/>
                  </a:lnTo>
                  <a:lnTo>
                    <a:pt x="15" y="6"/>
                  </a:lnTo>
                  <a:lnTo>
                    <a:pt x="22" y="1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7" y="1"/>
                  </a:lnTo>
                  <a:lnTo>
                    <a:pt x="45" y="6"/>
                  </a:lnTo>
                  <a:lnTo>
                    <a:pt x="51" y="12"/>
                  </a:lnTo>
                  <a:lnTo>
                    <a:pt x="52" y="16"/>
                  </a:lnTo>
                  <a:lnTo>
                    <a:pt x="55" y="20"/>
                  </a:lnTo>
                  <a:lnTo>
                    <a:pt x="58" y="33"/>
                  </a:lnTo>
                  <a:lnTo>
                    <a:pt x="60" y="47"/>
                  </a:lnTo>
                  <a:close/>
                  <a:moveTo>
                    <a:pt x="40" y="47"/>
                  </a:moveTo>
                  <a:lnTo>
                    <a:pt x="40" y="15"/>
                  </a:lnTo>
                  <a:lnTo>
                    <a:pt x="39" y="11"/>
                  </a:lnTo>
                  <a:lnTo>
                    <a:pt x="37" y="9"/>
                  </a:lnTo>
                  <a:lnTo>
                    <a:pt x="35" y="7"/>
                  </a:lnTo>
                  <a:lnTo>
                    <a:pt x="34" y="6"/>
                  </a:lnTo>
                  <a:lnTo>
                    <a:pt x="31" y="5"/>
                  </a:lnTo>
                  <a:lnTo>
                    <a:pt x="27" y="5"/>
                  </a:lnTo>
                  <a:lnTo>
                    <a:pt x="25" y="6"/>
                  </a:lnTo>
                  <a:lnTo>
                    <a:pt x="24" y="7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22"/>
                  </a:lnTo>
                  <a:lnTo>
                    <a:pt x="21" y="72"/>
                  </a:lnTo>
                  <a:lnTo>
                    <a:pt x="22" y="81"/>
                  </a:lnTo>
                  <a:lnTo>
                    <a:pt x="22" y="84"/>
                  </a:lnTo>
                  <a:lnTo>
                    <a:pt x="25" y="89"/>
                  </a:lnTo>
                  <a:lnTo>
                    <a:pt x="27" y="90"/>
                  </a:lnTo>
                  <a:lnTo>
                    <a:pt x="31" y="90"/>
                  </a:lnTo>
                  <a:lnTo>
                    <a:pt x="32" y="89"/>
                  </a:lnTo>
                  <a:lnTo>
                    <a:pt x="34" y="89"/>
                  </a:lnTo>
                  <a:lnTo>
                    <a:pt x="35" y="86"/>
                  </a:lnTo>
                  <a:lnTo>
                    <a:pt x="37" y="85"/>
                  </a:lnTo>
                  <a:lnTo>
                    <a:pt x="39" y="83"/>
                  </a:lnTo>
                  <a:lnTo>
                    <a:pt x="39" y="79"/>
                  </a:lnTo>
                  <a:lnTo>
                    <a:pt x="40" y="75"/>
                  </a:lnTo>
                  <a:lnTo>
                    <a:pt x="40" y="4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888" name="Freeform 40"/>
            <p:cNvSpPr>
              <a:spLocks/>
            </p:cNvSpPr>
            <p:nvPr/>
          </p:nvSpPr>
          <p:spPr bwMode="auto">
            <a:xfrm>
              <a:off x="3414332" y="4982527"/>
              <a:ext cx="25337" cy="25337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3" y="1"/>
                </a:cxn>
                <a:cxn ang="0">
                  <a:pos x="18" y="2"/>
                </a:cxn>
                <a:cxn ang="0">
                  <a:pos x="19" y="5"/>
                </a:cxn>
                <a:cxn ang="0">
                  <a:pos x="19" y="6"/>
                </a:cxn>
                <a:cxn ang="0">
                  <a:pos x="21" y="8"/>
                </a:cxn>
                <a:cxn ang="0">
                  <a:pos x="21" y="13"/>
                </a:cxn>
                <a:cxn ang="0">
                  <a:pos x="18" y="18"/>
                </a:cxn>
                <a:cxn ang="0">
                  <a:pos x="16" y="20"/>
                </a:cxn>
                <a:cxn ang="0">
                  <a:pos x="15" y="21"/>
                </a:cxn>
                <a:cxn ang="0">
                  <a:pos x="6" y="21"/>
                </a:cxn>
                <a:cxn ang="0">
                  <a:pos x="5" y="20"/>
                </a:cxn>
                <a:cxn ang="0">
                  <a:pos x="2" y="18"/>
                </a:cxn>
                <a:cxn ang="0">
                  <a:pos x="0" y="13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2" y="2"/>
                </a:cxn>
                <a:cxn ang="0">
                  <a:pos x="7" y="0"/>
                </a:cxn>
                <a:cxn ang="0">
                  <a:pos x="10" y="0"/>
                </a:cxn>
              </a:cxnLst>
              <a:rect l="0" t="0" r="r" b="b"/>
              <a:pathLst>
                <a:path w="21" h="21">
                  <a:moveTo>
                    <a:pt x="10" y="0"/>
                  </a:moveTo>
                  <a:lnTo>
                    <a:pt x="13" y="1"/>
                  </a:lnTo>
                  <a:lnTo>
                    <a:pt x="18" y="2"/>
                  </a:lnTo>
                  <a:lnTo>
                    <a:pt x="19" y="5"/>
                  </a:lnTo>
                  <a:lnTo>
                    <a:pt x="19" y="6"/>
                  </a:lnTo>
                  <a:lnTo>
                    <a:pt x="21" y="8"/>
                  </a:lnTo>
                  <a:lnTo>
                    <a:pt x="21" y="13"/>
                  </a:lnTo>
                  <a:lnTo>
                    <a:pt x="18" y="18"/>
                  </a:lnTo>
                  <a:lnTo>
                    <a:pt x="16" y="20"/>
                  </a:lnTo>
                  <a:lnTo>
                    <a:pt x="15" y="21"/>
                  </a:lnTo>
                  <a:lnTo>
                    <a:pt x="6" y="21"/>
                  </a:lnTo>
                  <a:lnTo>
                    <a:pt x="5" y="20"/>
                  </a:lnTo>
                  <a:lnTo>
                    <a:pt x="2" y="18"/>
                  </a:lnTo>
                  <a:lnTo>
                    <a:pt x="0" y="13"/>
                  </a:lnTo>
                  <a:lnTo>
                    <a:pt x="0" y="8"/>
                  </a:lnTo>
                  <a:lnTo>
                    <a:pt x="1" y="5"/>
                  </a:lnTo>
                  <a:lnTo>
                    <a:pt x="2" y="2"/>
                  </a:lnTo>
                  <a:lnTo>
                    <a:pt x="7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889" name="Freeform 41"/>
            <p:cNvSpPr>
              <a:spLocks noEditPoints="1"/>
            </p:cNvSpPr>
            <p:nvPr/>
          </p:nvSpPr>
          <p:spPr bwMode="auto">
            <a:xfrm>
              <a:off x="3452940" y="4894453"/>
              <a:ext cx="71184" cy="113411"/>
            </a:xfrm>
            <a:custGeom>
              <a:avLst/>
              <a:gdLst/>
              <a:ahLst/>
              <a:cxnLst>
                <a:cxn ang="0">
                  <a:pos x="48" y="46"/>
                </a:cxn>
                <a:cxn ang="0">
                  <a:pos x="54" y="54"/>
                </a:cxn>
                <a:cxn ang="0">
                  <a:pos x="59" y="68"/>
                </a:cxn>
                <a:cxn ang="0">
                  <a:pos x="54" y="83"/>
                </a:cxn>
                <a:cxn ang="0">
                  <a:pos x="41" y="93"/>
                </a:cxn>
                <a:cxn ang="0">
                  <a:pos x="17" y="93"/>
                </a:cxn>
                <a:cxn ang="0">
                  <a:pos x="5" y="84"/>
                </a:cxn>
                <a:cxn ang="0">
                  <a:pos x="1" y="76"/>
                </a:cxn>
                <a:cxn ang="0">
                  <a:pos x="1" y="65"/>
                </a:cxn>
                <a:cxn ang="0">
                  <a:pos x="10" y="53"/>
                </a:cxn>
                <a:cxn ang="0">
                  <a:pos x="18" y="48"/>
                </a:cxn>
                <a:cxn ang="0">
                  <a:pos x="10" y="41"/>
                </a:cxn>
                <a:cxn ang="0">
                  <a:pos x="5" y="36"/>
                </a:cxn>
                <a:cxn ang="0">
                  <a:pos x="2" y="18"/>
                </a:cxn>
                <a:cxn ang="0">
                  <a:pos x="8" y="7"/>
                </a:cxn>
                <a:cxn ang="0">
                  <a:pos x="31" y="0"/>
                </a:cxn>
                <a:cxn ang="0">
                  <a:pos x="42" y="1"/>
                </a:cxn>
                <a:cxn ang="0">
                  <a:pos x="50" y="6"/>
                </a:cxn>
                <a:cxn ang="0">
                  <a:pos x="57" y="16"/>
                </a:cxn>
                <a:cxn ang="0">
                  <a:pos x="55" y="30"/>
                </a:cxn>
                <a:cxn ang="0">
                  <a:pos x="50" y="36"/>
                </a:cxn>
                <a:cxn ang="0">
                  <a:pos x="42" y="42"/>
                </a:cxn>
                <a:cxn ang="0">
                  <a:pos x="41" y="30"/>
                </a:cxn>
                <a:cxn ang="0">
                  <a:pos x="42" y="21"/>
                </a:cxn>
                <a:cxn ang="0">
                  <a:pos x="37" y="7"/>
                </a:cxn>
                <a:cxn ang="0">
                  <a:pos x="33" y="5"/>
                </a:cxn>
                <a:cxn ang="0">
                  <a:pos x="25" y="6"/>
                </a:cxn>
                <a:cxn ang="0">
                  <a:pos x="21" y="11"/>
                </a:cxn>
                <a:cxn ang="0">
                  <a:pos x="22" y="22"/>
                </a:cxn>
                <a:cxn ang="0">
                  <a:pos x="26" y="28"/>
                </a:cxn>
                <a:cxn ang="0">
                  <a:pos x="37" y="37"/>
                </a:cxn>
                <a:cxn ang="0">
                  <a:pos x="22" y="54"/>
                </a:cxn>
                <a:cxn ang="0">
                  <a:pos x="21" y="55"/>
                </a:cxn>
                <a:cxn ang="0">
                  <a:pos x="16" y="67"/>
                </a:cxn>
                <a:cxn ang="0">
                  <a:pos x="17" y="81"/>
                </a:cxn>
                <a:cxn ang="0">
                  <a:pos x="25" y="89"/>
                </a:cxn>
                <a:cxn ang="0">
                  <a:pos x="28" y="90"/>
                </a:cxn>
                <a:cxn ang="0">
                  <a:pos x="37" y="86"/>
                </a:cxn>
                <a:cxn ang="0">
                  <a:pos x="41" y="76"/>
                </a:cxn>
                <a:cxn ang="0">
                  <a:pos x="33" y="60"/>
                </a:cxn>
              </a:cxnLst>
              <a:rect l="0" t="0" r="r" b="b"/>
              <a:pathLst>
                <a:path w="59" h="94">
                  <a:moveTo>
                    <a:pt x="42" y="42"/>
                  </a:moveTo>
                  <a:lnTo>
                    <a:pt x="48" y="46"/>
                  </a:lnTo>
                  <a:lnTo>
                    <a:pt x="52" y="49"/>
                  </a:lnTo>
                  <a:lnTo>
                    <a:pt x="54" y="54"/>
                  </a:lnTo>
                  <a:lnTo>
                    <a:pt x="57" y="58"/>
                  </a:lnTo>
                  <a:lnTo>
                    <a:pt x="59" y="68"/>
                  </a:lnTo>
                  <a:lnTo>
                    <a:pt x="57" y="78"/>
                  </a:lnTo>
                  <a:lnTo>
                    <a:pt x="54" y="83"/>
                  </a:lnTo>
                  <a:lnTo>
                    <a:pt x="50" y="86"/>
                  </a:lnTo>
                  <a:lnTo>
                    <a:pt x="41" y="93"/>
                  </a:lnTo>
                  <a:lnTo>
                    <a:pt x="28" y="94"/>
                  </a:lnTo>
                  <a:lnTo>
                    <a:pt x="17" y="93"/>
                  </a:lnTo>
                  <a:lnTo>
                    <a:pt x="7" y="86"/>
                  </a:lnTo>
                  <a:lnTo>
                    <a:pt x="5" y="84"/>
                  </a:lnTo>
                  <a:lnTo>
                    <a:pt x="2" y="80"/>
                  </a:lnTo>
                  <a:lnTo>
                    <a:pt x="1" y="76"/>
                  </a:lnTo>
                  <a:lnTo>
                    <a:pt x="0" y="72"/>
                  </a:lnTo>
                  <a:lnTo>
                    <a:pt x="1" y="65"/>
                  </a:lnTo>
                  <a:lnTo>
                    <a:pt x="5" y="58"/>
                  </a:lnTo>
                  <a:lnTo>
                    <a:pt x="10" y="53"/>
                  </a:lnTo>
                  <a:lnTo>
                    <a:pt x="13" y="51"/>
                  </a:lnTo>
                  <a:lnTo>
                    <a:pt x="18" y="48"/>
                  </a:lnTo>
                  <a:lnTo>
                    <a:pt x="13" y="44"/>
                  </a:lnTo>
                  <a:lnTo>
                    <a:pt x="10" y="41"/>
                  </a:lnTo>
                  <a:lnTo>
                    <a:pt x="6" y="38"/>
                  </a:lnTo>
                  <a:lnTo>
                    <a:pt x="5" y="36"/>
                  </a:lnTo>
                  <a:lnTo>
                    <a:pt x="2" y="30"/>
                  </a:lnTo>
                  <a:lnTo>
                    <a:pt x="2" y="18"/>
                  </a:lnTo>
                  <a:lnTo>
                    <a:pt x="4" y="15"/>
                  </a:lnTo>
                  <a:lnTo>
                    <a:pt x="8" y="7"/>
                  </a:lnTo>
                  <a:lnTo>
                    <a:pt x="18" y="2"/>
                  </a:lnTo>
                  <a:lnTo>
                    <a:pt x="31" y="0"/>
                  </a:lnTo>
                  <a:lnTo>
                    <a:pt x="37" y="0"/>
                  </a:lnTo>
                  <a:lnTo>
                    <a:pt x="42" y="1"/>
                  </a:lnTo>
                  <a:lnTo>
                    <a:pt x="47" y="4"/>
                  </a:lnTo>
                  <a:lnTo>
                    <a:pt x="50" y="6"/>
                  </a:lnTo>
                  <a:lnTo>
                    <a:pt x="54" y="11"/>
                  </a:lnTo>
                  <a:lnTo>
                    <a:pt x="57" y="16"/>
                  </a:lnTo>
                  <a:lnTo>
                    <a:pt x="57" y="27"/>
                  </a:lnTo>
                  <a:lnTo>
                    <a:pt x="55" y="30"/>
                  </a:lnTo>
                  <a:lnTo>
                    <a:pt x="53" y="33"/>
                  </a:lnTo>
                  <a:lnTo>
                    <a:pt x="50" y="36"/>
                  </a:lnTo>
                  <a:lnTo>
                    <a:pt x="47" y="38"/>
                  </a:lnTo>
                  <a:lnTo>
                    <a:pt x="42" y="42"/>
                  </a:lnTo>
                  <a:close/>
                  <a:moveTo>
                    <a:pt x="37" y="37"/>
                  </a:moveTo>
                  <a:lnTo>
                    <a:pt x="41" y="30"/>
                  </a:lnTo>
                  <a:lnTo>
                    <a:pt x="42" y="26"/>
                  </a:lnTo>
                  <a:lnTo>
                    <a:pt x="42" y="21"/>
                  </a:lnTo>
                  <a:lnTo>
                    <a:pt x="39" y="11"/>
                  </a:lnTo>
                  <a:lnTo>
                    <a:pt x="37" y="7"/>
                  </a:lnTo>
                  <a:lnTo>
                    <a:pt x="36" y="6"/>
                  </a:lnTo>
                  <a:lnTo>
                    <a:pt x="33" y="5"/>
                  </a:lnTo>
                  <a:lnTo>
                    <a:pt x="27" y="5"/>
                  </a:lnTo>
                  <a:lnTo>
                    <a:pt x="25" y="6"/>
                  </a:lnTo>
                  <a:lnTo>
                    <a:pt x="23" y="7"/>
                  </a:lnTo>
                  <a:lnTo>
                    <a:pt x="21" y="11"/>
                  </a:lnTo>
                  <a:lnTo>
                    <a:pt x="21" y="18"/>
                  </a:lnTo>
                  <a:lnTo>
                    <a:pt x="22" y="22"/>
                  </a:lnTo>
                  <a:lnTo>
                    <a:pt x="25" y="26"/>
                  </a:lnTo>
                  <a:lnTo>
                    <a:pt x="26" y="28"/>
                  </a:lnTo>
                  <a:lnTo>
                    <a:pt x="32" y="34"/>
                  </a:lnTo>
                  <a:lnTo>
                    <a:pt x="37" y="37"/>
                  </a:lnTo>
                  <a:close/>
                  <a:moveTo>
                    <a:pt x="23" y="53"/>
                  </a:moveTo>
                  <a:lnTo>
                    <a:pt x="22" y="54"/>
                  </a:lnTo>
                  <a:lnTo>
                    <a:pt x="21" y="54"/>
                  </a:lnTo>
                  <a:lnTo>
                    <a:pt x="21" y="55"/>
                  </a:lnTo>
                  <a:lnTo>
                    <a:pt x="17" y="63"/>
                  </a:lnTo>
                  <a:lnTo>
                    <a:pt x="16" y="67"/>
                  </a:lnTo>
                  <a:lnTo>
                    <a:pt x="16" y="76"/>
                  </a:lnTo>
                  <a:lnTo>
                    <a:pt x="17" y="81"/>
                  </a:lnTo>
                  <a:lnTo>
                    <a:pt x="22" y="89"/>
                  </a:lnTo>
                  <a:lnTo>
                    <a:pt x="25" y="89"/>
                  </a:lnTo>
                  <a:lnTo>
                    <a:pt x="26" y="90"/>
                  </a:lnTo>
                  <a:lnTo>
                    <a:pt x="28" y="90"/>
                  </a:lnTo>
                  <a:lnTo>
                    <a:pt x="33" y="89"/>
                  </a:lnTo>
                  <a:lnTo>
                    <a:pt x="37" y="86"/>
                  </a:lnTo>
                  <a:lnTo>
                    <a:pt x="38" y="84"/>
                  </a:lnTo>
                  <a:lnTo>
                    <a:pt x="41" y="76"/>
                  </a:lnTo>
                  <a:lnTo>
                    <a:pt x="38" y="68"/>
                  </a:lnTo>
                  <a:lnTo>
                    <a:pt x="33" y="60"/>
                  </a:lnTo>
                  <a:lnTo>
                    <a:pt x="23" y="5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890" name="Freeform 42"/>
            <p:cNvSpPr>
              <a:spLocks/>
            </p:cNvSpPr>
            <p:nvPr/>
          </p:nvSpPr>
          <p:spPr bwMode="auto">
            <a:xfrm>
              <a:off x="3460179" y="4521644"/>
              <a:ext cx="56706" cy="112205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5" y="84"/>
                </a:cxn>
                <a:cxn ang="0">
                  <a:pos x="36" y="86"/>
                </a:cxn>
                <a:cxn ang="0">
                  <a:pos x="38" y="89"/>
                </a:cxn>
                <a:cxn ang="0">
                  <a:pos x="40" y="89"/>
                </a:cxn>
                <a:cxn ang="0">
                  <a:pos x="42" y="90"/>
                </a:cxn>
                <a:cxn ang="0">
                  <a:pos x="47" y="90"/>
                </a:cxn>
                <a:cxn ang="0">
                  <a:pos x="47" y="93"/>
                </a:cxn>
                <a:cxn ang="0">
                  <a:pos x="0" y="93"/>
                </a:cxn>
                <a:cxn ang="0">
                  <a:pos x="0" y="90"/>
                </a:cxn>
                <a:cxn ang="0">
                  <a:pos x="6" y="90"/>
                </a:cxn>
                <a:cxn ang="0">
                  <a:pos x="9" y="89"/>
                </a:cxn>
                <a:cxn ang="0">
                  <a:pos x="10" y="89"/>
                </a:cxn>
                <a:cxn ang="0">
                  <a:pos x="12" y="86"/>
                </a:cxn>
                <a:cxn ang="0">
                  <a:pos x="12" y="85"/>
                </a:cxn>
                <a:cxn ang="0">
                  <a:pos x="14" y="84"/>
                </a:cxn>
                <a:cxn ang="0">
                  <a:pos x="14" y="82"/>
                </a:cxn>
                <a:cxn ang="0">
                  <a:pos x="15" y="78"/>
                </a:cxn>
                <a:cxn ang="0">
                  <a:pos x="15" y="20"/>
                </a:cxn>
                <a:cxn ang="0">
                  <a:pos x="14" y="19"/>
                </a:cxn>
                <a:cxn ang="0">
                  <a:pos x="12" y="19"/>
                </a:cxn>
                <a:cxn ang="0">
                  <a:pos x="11" y="17"/>
                </a:cxn>
                <a:cxn ang="0">
                  <a:pos x="10" y="17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1" y="19"/>
                </a:cxn>
                <a:cxn ang="0">
                  <a:pos x="0" y="16"/>
                </a:cxn>
                <a:cxn ang="0">
                  <a:pos x="33" y="0"/>
                </a:cxn>
                <a:cxn ang="0">
                  <a:pos x="35" y="0"/>
                </a:cxn>
              </a:cxnLst>
              <a:rect l="0" t="0" r="r" b="b"/>
              <a:pathLst>
                <a:path w="47" h="93">
                  <a:moveTo>
                    <a:pt x="35" y="0"/>
                  </a:moveTo>
                  <a:lnTo>
                    <a:pt x="35" y="84"/>
                  </a:lnTo>
                  <a:lnTo>
                    <a:pt x="36" y="86"/>
                  </a:lnTo>
                  <a:lnTo>
                    <a:pt x="38" y="89"/>
                  </a:lnTo>
                  <a:lnTo>
                    <a:pt x="40" y="89"/>
                  </a:lnTo>
                  <a:lnTo>
                    <a:pt x="42" y="90"/>
                  </a:lnTo>
                  <a:lnTo>
                    <a:pt x="47" y="90"/>
                  </a:lnTo>
                  <a:lnTo>
                    <a:pt x="47" y="93"/>
                  </a:lnTo>
                  <a:lnTo>
                    <a:pt x="0" y="93"/>
                  </a:lnTo>
                  <a:lnTo>
                    <a:pt x="0" y="90"/>
                  </a:lnTo>
                  <a:lnTo>
                    <a:pt x="6" y="90"/>
                  </a:lnTo>
                  <a:lnTo>
                    <a:pt x="9" y="89"/>
                  </a:lnTo>
                  <a:lnTo>
                    <a:pt x="10" y="89"/>
                  </a:lnTo>
                  <a:lnTo>
                    <a:pt x="12" y="86"/>
                  </a:lnTo>
                  <a:lnTo>
                    <a:pt x="12" y="85"/>
                  </a:lnTo>
                  <a:lnTo>
                    <a:pt x="14" y="84"/>
                  </a:lnTo>
                  <a:lnTo>
                    <a:pt x="14" y="82"/>
                  </a:lnTo>
                  <a:lnTo>
                    <a:pt x="15" y="78"/>
                  </a:lnTo>
                  <a:lnTo>
                    <a:pt x="15" y="20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1" y="19"/>
                  </a:lnTo>
                  <a:lnTo>
                    <a:pt x="0" y="16"/>
                  </a:lnTo>
                  <a:lnTo>
                    <a:pt x="33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891" name="Line 43"/>
            <p:cNvSpPr>
              <a:spLocks noChangeShapeType="1"/>
            </p:cNvSpPr>
            <p:nvPr/>
          </p:nvSpPr>
          <p:spPr bwMode="auto">
            <a:xfrm>
              <a:off x="3586861" y="6439979"/>
              <a:ext cx="2080006" cy="1207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892" name="Line 44"/>
            <p:cNvSpPr>
              <a:spLocks noChangeShapeType="1"/>
            </p:cNvSpPr>
            <p:nvPr/>
          </p:nvSpPr>
          <p:spPr bwMode="auto">
            <a:xfrm>
              <a:off x="3586861" y="6396545"/>
              <a:ext cx="1207" cy="4343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893" name="Line 45"/>
            <p:cNvSpPr>
              <a:spLocks noChangeShapeType="1"/>
            </p:cNvSpPr>
            <p:nvPr/>
          </p:nvSpPr>
          <p:spPr bwMode="auto">
            <a:xfrm>
              <a:off x="3715957" y="6418262"/>
              <a:ext cx="1207" cy="217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894" name="Line 46"/>
            <p:cNvSpPr>
              <a:spLocks noChangeShapeType="1"/>
            </p:cNvSpPr>
            <p:nvPr/>
          </p:nvSpPr>
          <p:spPr bwMode="auto">
            <a:xfrm>
              <a:off x="3845052" y="6418262"/>
              <a:ext cx="1207" cy="217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895" name="Line 47"/>
            <p:cNvSpPr>
              <a:spLocks noChangeShapeType="1"/>
            </p:cNvSpPr>
            <p:nvPr/>
          </p:nvSpPr>
          <p:spPr bwMode="auto">
            <a:xfrm>
              <a:off x="3975354" y="6418262"/>
              <a:ext cx="1207" cy="217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896" name="Line 48"/>
            <p:cNvSpPr>
              <a:spLocks noChangeShapeType="1"/>
            </p:cNvSpPr>
            <p:nvPr/>
          </p:nvSpPr>
          <p:spPr bwMode="auto">
            <a:xfrm>
              <a:off x="4105656" y="6396545"/>
              <a:ext cx="1207" cy="4343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897" name="Line 49"/>
            <p:cNvSpPr>
              <a:spLocks noChangeShapeType="1"/>
            </p:cNvSpPr>
            <p:nvPr/>
          </p:nvSpPr>
          <p:spPr bwMode="auto">
            <a:xfrm>
              <a:off x="4234752" y="6418262"/>
              <a:ext cx="1207" cy="217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898" name="Line 50"/>
            <p:cNvSpPr>
              <a:spLocks noChangeShapeType="1"/>
            </p:cNvSpPr>
            <p:nvPr/>
          </p:nvSpPr>
          <p:spPr bwMode="auto">
            <a:xfrm>
              <a:off x="4365054" y="6418262"/>
              <a:ext cx="1207" cy="217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899" name="Line 51"/>
            <p:cNvSpPr>
              <a:spLocks noChangeShapeType="1"/>
            </p:cNvSpPr>
            <p:nvPr/>
          </p:nvSpPr>
          <p:spPr bwMode="auto">
            <a:xfrm>
              <a:off x="4496562" y="6418262"/>
              <a:ext cx="1207" cy="217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00" name="Line 52"/>
            <p:cNvSpPr>
              <a:spLocks noChangeShapeType="1"/>
            </p:cNvSpPr>
            <p:nvPr/>
          </p:nvSpPr>
          <p:spPr bwMode="auto">
            <a:xfrm>
              <a:off x="4625658" y="6396545"/>
              <a:ext cx="1207" cy="4343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01" name="Line 53"/>
            <p:cNvSpPr>
              <a:spLocks noChangeShapeType="1"/>
            </p:cNvSpPr>
            <p:nvPr/>
          </p:nvSpPr>
          <p:spPr bwMode="auto">
            <a:xfrm>
              <a:off x="4755960" y="6418262"/>
              <a:ext cx="1207" cy="217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02" name="Line 54"/>
            <p:cNvSpPr>
              <a:spLocks noChangeShapeType="1"/>
            </p:cNvSpPr>
            <p:nvPr/>
          </p:nvSpPr>
          <p:spPr bwMode="auto">
            <a:xfrm>
              <a:off x="4886262" y="6418262"/>
              <a:ext cx="1207" cy="217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03" name="Line 55"/>
            <p:cNvSpPr>
              <a:spLocks noChangeShapeType="1"/>
            </p:cNvSpPr>
            <p:nvPr/>
          </p:nvSpPr>
          <p:spPr bwMode="auto">
            <a:xfrm>
              <a:off x="5016564" y="6418262"/>
              <a:ext cx="1207" cy="217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04" name="Line 56"/>
            <p:cNvSpPr>
              <a:spLocks noChangeShapeType="1"/>
            </p:cNvSpPr>
            <p:nvPr/>
          </p:nvSpPr>
          <p:spPr bwMode="auto">
            <a:xfrm>
              <a:off x="5145659" y="6396545"/>
              <a:ext cx="1207" cy="4343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05" name="Line 57"/>
            <p:cNvSpPr>
              <a:spLocks noChangeShapeType="1"/>
            </p:cNvSpPr>
            <p:nvPr/>
          </p:nvSpPr>
          <p:spPr bwMode="auto">
            <a:xfrm>
              <a:off x="5277168" y="6418262"/>
              <a:ext cx="1207" cy="217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06" name="Line 58"/>
            <p:cNvSpPr>
              <a:spLocks noChangeShapeType="1"/>
            </p:cNvSpPr>
            <p:nvPr/>
          </p:nvSpPr>
          <p:spPr bwMode="auto">
            <a:xfrm>
              <a:off x="5407470" y="6418262"/>
              <a:ext cx="1207" cy="217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07" name="Line 59"/>
            <p:cNvSpPr>
              <a:spLocks noChangeShapeType="1"/>
            </p:cNvSpPr>
            <p:nvPr/>
          </p:nvSpPr>
          <p:spPr bwMode="auto">
            <a:xfrm>
              <a:off x="5536565" y="6418262"/>
              <a:ext cx="1207" cy="2171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08" name="Line 60"/>
            <p:cNvSpPr>
              <a:spLocks noChangeShapeType="1"/>
            </p:cNvSpPr>
            <p:nvPr/>
          </p:nvSpPr>
          <p:spPr bwMode="auto">
            <a:xfrm>
              <a:off x="5666867" y="6396545"/>
              <a:ext cx="1207" cy="4343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09" name="Freeform 61"/>
            <p:cNvSpPr>
              <a:spLocks noEditPoints="1"/>
            </p:cNvSpPr>
            <p:nvPr/>
          </p:nvSpPr>
          <p:spPr bwMode="auto">
            <a:xfrm>
              <a:off x="3549460" y="6496685"/>
              <a:ext cx="71184" cy="113411"/>
            </a:xfrm>
            <a:custGeom>
              <a:avLst/>
              <a:gdLst/>
              <a:ahLst/>
              <a:cxnLst>
                <a:cxn ang="0">
                  <a:pos x="59" y="47"/>
                </a:cxn>
                <a:cxn ang="0">
                  <a:pos x="54" y="73"/>
                </a:cxn>
                <a:cxn ang="0">
                  <a:pos x="52" y="80"/>
                </a:cxn>
                <a:cxn ang="0">
                  <a:pos x="50" y="84"/>
                </a:cxn>
                <a:cxn ang="0">
                  <a:pos x="45" y="88"/>
                </a:cxn>
                <a:cxn ang="0">
                  <a:pos x="41" y="91"/>
                </a:cxn>
                <a:cxn ang="0">
                  <a:pos x="36" y="94"/>
                </a:cxn>
                <a:cxn ang="0">
                  <a:pos x="24" y="94"/>
                </a:cxn>
                <a:cxn ang="0">
                  <a:pos x="21" y="93"/>
                </a:cxn>
                <a:cxn ang="0">
                  <a:pos x="17" y="91"/>
                </a:cxn>
                <a:cxn ang="0">
                  <a:pos x="14" y="87"/>
                </a:cxn>
                <a:cxn ang="0">
                  <a:pos x="9" y="82"/>
                </a:cxn>
                <a:cxn ang="0">
                  <a:pos x="6" y="78"/>
                </a:cxn>
                <a:cxn ang="0">
                  <a:pos x="4" y="70"/>
                </a:cxn>
                <a:cxn ang="0">
                  <a:pos x="0" y="48"/>
                </a:cxn>
                <a:cxn ang="0">
                  <a:pos x="1" y="35"/>
                </a:cxn>
                <a:cxn ang="0">
                  <a:pos x="5" y="21"/>
                </a:cxn>
                <a:cxn ang="0">
                  <a:pos x="8" y="16"/>
                </a:cxn>
                <a:cxn ang="0">
                  <a:pos x="12" y="9"/>
                </a:cxn>
                <a:cxn ang="0">
                  <a:pos x="15" y="6"/>
                </a:cxn>
                <a:cxn ang="0">
                  <a:pos x="22" y="1"/>
                </a:cxn>
                <a:cxn ang="0">
                  <a:pos x="26" y="0"/>
                </a:cxn>
                <a:cxn ang="0">
                  <a:pos x="33" y="0"/>
                </a:cxn>
                <a:cxn ang="0">
                  <a:pos x="37" y="1"/>
                </a:cxn>
                <a:cxn ang="0">
                  <a:pos x="45" y="6"/>
                </a:cxn>
                <a:cxn ang="0">
                  <a:pos x="51" y="12"/>
                </a:cxn>
                <a:cxn ang="0">
                  <a:pos x="52" y="16"/>
                </a:cxn>
                <a:cxn ang="0">
                  <a:pos x="54" y="20"/>
                </a:cxn>
                <a:cxn ang="0">
                  <a:pos x="58" y="33"/>
                </a:cxn>
                <a:cxn ang="0">
                  <a:pos x="59" y="47"/>
                </a:cxn>
                <a:cxn ang="0">
                  <a:pos x="40" y="47"/>
                </a:cxn>
                <a:cxn ang="0">
                  <a:pos x="40" y="15"/>
                </a:cxn>
                <a:cxn ang="0">
                  <a:pos x="38" y="11"/>
                </a:cxn>
                <a:cxn ang="0">
                  <a:pos x="37" y="9"/>
                </a:cxn>
                <a:cxn ang="0">
                  <a:pos x="35" y="7"/>
                </a:cxn>
                <a:cxn ang="0">
                  <a:pos x="33" y="6"/>
                </a:cxn>
                <a:cxn ang="0">
                  <a:pos x="31" y="5"/>
                </a:cxn>
                <a:cxn ang="0">
                  <a:pos x="27" y="5"/>
                </a:cxn>
                <a:cxn ang="0">
                  <a:pos x="25" y="6"/>
                </a:cxn>
                <a:cxn ang="0">
                  <a:pos x="24" y="7"/>
                </a:cxn>
                <a:cxn ang="0">
                  <a:pos x="22" y="11"/>
                </a:cxn>
                <a:cxn ang="0">
                  <a:pos x="22" y="15"/>
                </a:cxn>
                <a:cxn ang="0">
                  <a:pos x="21" y="22"/>
                </a:cxn>
                <a:cxn ang="0">
                  <a:pos x="21" y="72"/>
                </a:cxn>
                <a:cxn ang="0">
                  <a:pos x="22" y="82"/>
                </a:cxn>
                <a:cxn ang="0">
                  <a:pos x="22" y="84"/>
                </a:cxn>
                <a:cxn ang="0">
                  <a:pos x="25" y="89"/>
                </a:cxn>
                <a:cxn ang="0">
                  <a:pos x="27" y="90"/>
                </a:cxn>
                <a:cxn ang="0">
                  <a:pos x="31" y="90"/>
                </a:cxn>
                <a:cxn ang="0">
                  <a:pos x="32" y="89"/>
                </a:cxn>
                <a:cxn ang="0">
                  <a:pos x="33" y="89"/>
                </a:cxn>
                <a:cxn ang="0">
                  <a:pos x="35" y="87"/>
                </a:cxn>
                <a:cxn ang="0">
                  <a:pos x="37" y="85"/>
                </a:cxn>
                <a:cxn ang="0">
                  <a:pos x="38" y="83"/>
                </a:cxn>
                <a:cxn ang="0">
                  <a:pos x="38" y="79"/>
                </a:cxn>
                <a:cxn ang="0">
                  <a:pos x="40" y="75"/>
                </a:cxn>
                <a:cxn ang="0">
                  <a:pos x="40" y="47"/>
                </a:cxn>
              </a:cxnLst>
              <a:rect l="0" t="0" r="r" b="b"/>
              <a:pathLst>
                <a:path w="59" h="94">
                  <a:moveTo>
                    <a:pt x="59" y="47"/>
                  </a:moveTo>
                  <a:lnTo>
                    <a:pt x="54" y="73"/>
                  </a:lnTo>
                  <a:lnTo>
                    <a:pt x="52" y="80"/>
                  </a:lnTo>
                  <a:lnTo>
                    <a:pt x="50" y="84"/>
                  </a:lnTo>
                  <a:lnTo>
                    <a:pt x="45" y="88"/>
                  </a:lnTo>
                  <a:lnTo>
                    <a:pt x="41" y="91"/>
                  </a:lnTo>
                  <a:lnTo>
                    <a:pt x="36" y="94"/>
                  </a:lnTo>
                  <a:lnTo>
                    <a:pt x="24" y="94"/>
                  </a:lnTo>
                  <a:lnTo>
                    <a:pt x="21" y="93"/>
                  </a:lnTo>
                  <a:lnTo>
                    <a:pt x="17" y="91"/>
                  </a:lnTo>
                  <a:lnTo>
                    <a:pt x="14" y="87"/>
                  </a:lnTo>
                  <a:lnTo>
                    <a:pt x="9" y="82"/>
                  </a:lnTo>
                  <a:lnTo>
                    <a:pt x="6" y="78"/>
                  </a:lnTo>
                  <a:lnTo>
                    <a:pt x="4" y="70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5" y="21"/>
                  </a:lnTo>
                  <a:lnTo>
                    <a:pt x="8" y="16"/>
                  </a:lnTo>
                  <a:lnTo>
                    <a:pt x="12" y="9"/>
                  </a:lnTo>
                  <a:lnTo>
                    <a:pt x="15" y="6"/>
                  </a:lnTo>
                  <a:lnTo>
                    <a:pt x="22" y="1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7" y="1"/>
                  </a:lnTo>
                  <a:lnTo>
                    <a:pt x="45" y="6"/>
                  </a:lnTo>
                  <a:lnTo>
                    <a:pt x="51" y="12"/>
                  </a:lnTo>
                  <a:lnTo>
                    <a:pt x="52" y="16"/>
                  </a:lnTo>
                  <a:lnTo>
                    <a:pt x="54" y="20"/>
                  </a:lnTo>
                  <a:lnTo>
                    <a:pt x="58" y="33"/>
                  </a:lnTo>
                  <a:lnTo>
                    <a:pt x="59" y="47"/>
                  </a:lnTo>
                  <a:close/>
                  <a:moveTo>
                    <a:pt x="40" y="47"/>
                  </a:moveTo>
                  <a:lnTo>
                    <a:pt x="40" y="15"/>
                  </a:lnTo>
                  <a:lnTo>
                    <a:pt x="38" y="11"/>
                  </a:lnTo>
                  <a:lnTo>
                    <a:pt x="37" y="9"/>
                  </a:lnTo>
                  <a:lnTo>
                    <a:pt x="35" y="7"/>
                  </a:lnTo>
                  <a:lnTo>
                    <a:pt x="33" y="6"/>
                  </a:lnTo>
                  <a:lnTo>
                    <a:pt x="31" y="5"/>
                  </a:lnTo>
                  <a:lnTo>
                    <a:pt x="27" y="5"/>
                  </a:lnTo>
                  <a:lnTo>
                    <a:pt x="25" y="6"/>
                  </a:lnTo>
                  <a:lnTo>
                    <a:pt x="24" y="7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22"/>
                  </a:lnTo>
                  <a:lnTo>
                    <a:pt x="21" y="72"/>
                  </a:lnTo>
                  <a:lnTo>
                    <a:pt x="22" y="82"/>
                  </a:lnTo>
                  <a:lnTo>
                    <a:pt x="22" y="84"/>
                  </a:lnTo>
                  <a:lnTo>
                    <a:pt x="25" y="89"/>
                  </a:lnTo>
                  <a:lnTo>
                    <a:pt x="27" y="90"/>
                  </a:lnTo>
                  <a:lnTo>
                    <a:pt x="31" y="90"/>
                  </a:lnTo>
                  <a:lnTo>
                    <a:pt x="32" y="89"/>
                  </a:lnTo>
                  <a:lnTo>
                    <a:pt x="33" y="89"/>
                  </a:lnTo>
                  <a:lnTo>
                    <a:pt x="35" y="87"/>
                  </a:lnTo>
                  <a:lnTo>
                    <a:pt x="37" y="85"/>
                  </a:lnTo>
                  <a:lnTo>
                    <a:pt x="38" y="83"/>
                  </a:lnTo>
                  <a:lnTo>
                    <a:pt x="38" y="79"/>
                  </a:lnTo>
                  <a:lnTo>
                    <a:pt x="40" y="75"/>
                  </a:lnTo>
                  <a:lnTo>
                    <a:pt x="40" y="4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10" name="Freeform 62"/>
            <p:cNvSpPr>
              <a:spLocks noEditPoints="1"/>
            </p:cNvSpPr>
            <p:nvPr/>
          </p:nvSpPr>
          <p:spPr bwMode="auto">
            <a:xfrm>
              <a:off x="4006723" y="6496685"/>
              <a:ext cx="72390" cy="113411"/>
            </a:xfrm>
            <a:custGeom>
              <a:avLst/>
              <a:gdLst/>
              <a:ahLst/>
              <a:cxnLst>
                <a:cxn ang="0">
                  <a:pos x="60" y="47"/>
                </a:cxn>
                <a:cxn ang="0">
                  <a:pos x="55" y="73"/>
                </a:cxn>
                <a:cxn ang="0">
                  <a:pos x="52" y="80"/>
                </a:cxn>
                <a:cxn ang="0">
                  <a:pos x="50" y="84"/>
                </a:cxn>
                <a:cxn ang="0">
                  <a:pos x="45" y="88"/>
                </a:cxn>
                <a:cxn ang="0">
                  <a:pos x="41" y="91"/>
                </a:cxn>
                <a:cxn ang="0">
                  <a:pos x="36" y="94"/>
                </a:cxn>
                <a:cxn ang="0">
                  <a:pos x="24" y="94"/>
                </a:cxn>
                <a:cxn ang="0">
                  <a:pos x="21" y="93"/>
                </a:cxn>
                <a:cxn ang="0">
                  <a:pos x="18" y="91"/>
                </a:cxn>
                <a:cxn ang="0">
                  <a:pos x="14" y="87"/>
                </a:cxn>
                <a:cxn ang="0">
                  <a:pos x="9" y="82"/>
                </a:cxn>
                <a:cxn ang="0">
                  <a:pos x="7" y="78"/>
                </a:cxn>
                <a:cxn ang="0">
                  <a:pos x="4" y="70"/>
                </a:cxn>
                <a:cxn ang="0">
                  <a:pos x="0" y="48"/>
                </a:cxn>
                <a:cxn ang="0">
                  <a:pos x="2" y="35"/>
                </a:cxn>
                <a:cxn ang="0">
                  <a:pos x="5" y="21"/>
                </a:cxn>
                <a:cxn ang="0">
                  <a:pos x="8" y="16"/>
                </a:cxn>
                <a:cxn ang="0">
                  <a:pos x="13" y="9"/>
                </a:cxn>
                <a:cxn ang="0">
                  <a:pos x="15" y="6"/>
                </a:cxn>
                <a:cxn ang="0">
                  <a:pos x="23" y="1"/>
                </a:cxn>
                <a:cxn ang="0">
                  <a:pos x="26" y="0"/>
                </a:cxn>
                <a:cxn ang="0">
                  <a:pos x="34" y="0"/>
                </a:cxn>
                <a:cxn ang="0">
                  <a:pos x="37" y="1"/>
                </a:cxn>
                <a:cxn ang="0">
                  <a:pos x="45" y="6"/>
                </a:cxn>
                <a:cxn ang="0">
                  <a:pos x="51" y="12"/>
                </a:cxn>
                <a:cxn ang="0">
                  <a:pos x="52" y="16"/>
                </a:cxn>
                <a:cxn ang="0">
                  <a:pos x="55" y="20"/>
                </a:cxn>
                <a:cxn ang="0">
                  <a:pos x="58" y="33"/>
                </a:cxn>
                <a:cxn ang="0">
                  <a:pos x="60" y="47"/>
                </a:cxn>
                <a:cxn ang="0">
                  <a:pos x="40" y="47"/>
                </a:cxn>
                <a:cxn ang="0">
                  <a:pos x="40" y="15"/>
                </a:cxn>
                <a:cxn ang="0">
                  <a:pos x="39" y="11"/>
                </a:cxn>
                <a:cxn ang="0">
                  <a:pos x="37" y="9"/>
                </a:cxn>
                <a:cxn ang="0">
                  <a:pos x="35" y="7"/>
                </a:cxn>
                <a:cxn ang="0">
                  <a:pos x="34" y="6"/>
                </a:cxn>
                <a:cxn ang="0">
                  <a:pos x="31" y="5"/>
                </a:cxn>
                <a:cxn ang="0">
                  <a:pos x="28" y="5"/>
                </a:cxn>
                <a:cxn ang="0">
                  <a:pos x="25" y="6"/>
                </a:cxn>
                <a:cxn ang="0">
                  <a:pos x="24" y="7"/>
                </a:cxn>
                <a:cxn ang="0">
                  <a:pos x="23" y="11"/>
                </a:cxn>
                <a:cxn ang="0">
                  <a:pos x="23" y="15"/>
                </a:cxn>
                <a:cxn ang="0">
                  <a:pos x="21" y="22"/>
                </a:cxn>
                <a:cxn ang="0">
                  <a:pos x="21" y="72"/>
                </a:cxn>
                <a:cxn ang="0">
                  <a:pos x="23" y="82"/>
                </a:cxn>
                <a:cxn ang="0">
                  <a:pos x="23" y="84"/>
                </a:cxn>
                <a:cxn ang="0">
                  <a:pos x="25" y="89"/>
                </a:cxn>
                <a:cxn ang="0">
                  <a:pos x="28" y="90"/>
                </a:cxn>
                <a:cxn ang="0">
                  <a:pos x="31" y="90"/>
                </a:cxn>
                <a:cxn ang="0">
                  <a:pos x="33" y="89"/>
                </a:cxn>
                <a:cxn ang="0">
                  <a:pos x="34" y="89"/>
                </a:cxn>
                <a:cxn ang="0">
                  <a:pos x="35" y="87"/>
                </a:cxn>
                <a:cxn ang="0">
                  <a:pos x="37" y="85"/>
                </a:cxn>
                <a:cxn ang="0">
                  <a:pos x="39" y="83"/>
                </a:cxn>
                <a:cxn ang="0">
                  <a:pos x="39" y="79"/>
                </a:cxn>
                <a:cxn ang="0">
                  <a:pos x="40" y="75"/>
                </a:cxn>
                <a:cxn ang="0">
                  <a:pos x="40" y="47"/>
                </a:cxn>
              </a:cxnLst>
              <a:rect l="0" t="0" r="r" b="b"/>
              <a:pathLst>
                <a:path w="60" h="94">
                  <a:moveTo>
                    <a:pt x="60" y="47"/>
                  </a:moveTo>
                  <a:lnTo>
                    <a:pt x="55" y="73"/>
                  </a:lnTo>
                  <a:lnTo>
                    <a:pt x="52" y="80"/>
                  </a:lnTo>
                  <a:lnTo>
                    <a:pt x="50" y="84"/>
                  </a:lnTo>
                  <a:lnTo>
                    <a:pt x="45" y="88"/>
                  </a:lnTo>
                  <a:lnTo>
                    <a:pt x="41" y="91"/>
                  </a:lnTo>
                  <a:lnTo>
                    <a:pt x="36" y="94"/>
                  </a:lnTo>
                  <a:lnTo>
                    <a:pt x="24" y="94"/>
                  </a:lnTo>
                  <a:lnTo>
                    <a:pt x="21" y="93"/>
                  </a:lnTo>
                  <a:lnTo>
                    <a:pt x="18" y="91"/>
                  </a:lnTo>
                  <a:lnTo>
                    <a:pt x="14" y="87"/>
                  </a:lnTo>
                  <a:lnTo>
                    <a:pt x="9" y="82"/>
                  </a:lnTo>
                  <a:lnTo>
                    <a:pt x="7" y="78"/>
                  </a:lnTo>
                  <a:lnTo>
                    <a:pt x="4" y="70"/>
                  </a:lnTo>
                  <a:lnTo>
                    <a:pt x="0" y="48"/>
                  </a:lnTo>
                  <a:lnTo>
                    <a:pt x="2" y="35"/>
                  </a:lnTo>
                  <a:lnTo>
                    <a:pt x="5" y="21"/>
                  </a:lnTo>
                  <a:lnTo>
                    <a:pt x="8" y="16"/>
                  </a:lnTo>
                  <a:lnTo>
                    <a:pt x="13" y="9"/>
                  </a:lnTo>
                  <a:lnTo>
                    <a:pt x="15" y="6"/>
                  </a:lnTo>
                  <a:lnTo>
                    <a:pt x="23" y="1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7" y="1"/>
                  </a:lnTo>
                  <a:lnTo>
                    <a:pt x="45" y="6"/>
                  </a:lnTo>
                  <a:lnTo>
                    <a:pt x="51" y="12"/>
                  </a:lnTo>
                  <a:lnTo>
                    <a:pt x="52" y="16"/>
                  </a:lnTo>
                  <a:lnTo>
                    <a:pt x="55" y="20"/>
                  </a:lnTo>
                  <a:lnTo>
                    <a:pt x="58" y="33"/>
                  </a:lnTo>
                  <a:lnTo>
                    <a:pt x="60" y="47"/>
                  </a:lnTo>
                  <a:close/>
                  <a:moveTo>
                    <a:pt x="40" y="47"/>
                  </a:moveTo>
                  <a:lnTo>
                    <a:pt x="40" y="15"/>
                  </a:lnTo>
                  <a:lnTo>
                    <a:pt x="39" y="11"/>
                  </a:lnTo>
                  <a:lnTo>
                    <a:pt x="37" y="9"/>
                  </a:lnTo>
                  <a:lnTo>
                    <a:pt x="35" y="7"/>
                  </a:lnTo>
                  <a:lnTo>
                    <a:pt x="34" y="6"/>
                  </a:lnTo>
                  <a:lnTo>
                    <a:pt x="31" y="5"/>
                  </a:lnTo>
                  <a:lnTo>
                    <a:pt x="28" y="5"/>
                  </a:lnTo>
                  <a:lnTo>
                    <a:pt x="25" y="6"/>
                  </a:lnTo>
                  <a:lnTo>
                    <a:pt x="24" y="7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1" y="22"/>
                  </a:lnTo>
                  <a:lnTo>
                    <a:pt x="21" y="72"/>
                  </a:lnTo>
                  <a:lnTo>
                    <a:pt x="23" y="82"/>
                  </a:lnTo>
                  <a:lnTo>
                    <a:pt x="23" y="84"/>
                  </a:lnTo>
                  <a:lnTo>
                    <a:pt x="25" y="89"/>
                  </a:lnTo>
                  <a:lnTo>
                    <a:pt x="28" y="90"/>
                  </a:lnTo>
                  <a:lnTo>
                    <a:pt x="31" y="90"/>
                  </a:lnTo>
                  <a:lnTo>
                    <a:pt x="33" y="89"/>
                  </a:lnTo>
                  <a:lnTo>
                    <a:pt x="34" y="89"/>
                  </a:lnTo>
                  <a:lnTo>
                    <a:pt x="35" y="87"/>
                  </a:lnTo>
                  <a:lnTo>
                    <a:pt x="37" y="85"/>
                  </a:lnTo>
                  <a:lnTo>
                    <a:pt x="39" y="83"/>
                  </a:lnTo>
                  <a:lnTo>
                    <a:pt x="39" y="79"/>
                  </a:lnTo>
                  <a:lnTo>
                    <a:pt x="40" y="75"/>
                  </a:lnTo>
                  <a:lnTo>
                    <a:pt x="40" y="4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11" name="Freeform 63"/>
            <p:cNvSpPr>
              <a:spLocks/>
            </p:cNvSpPr>
            <p:nvPr/>
          </p:nvSpPr>
          <p:spPr bwMode="auto">
            <a:xfrm>
              <a:off x="4092385" y="6584759"/>
              <a:ext cx="25337" cy="25337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3" y="1"/>
                </a:cxn>
                <a:cxn ang="0">
                  <a:pos x="18" y="2"/>
                </a:cxn>
                <a:cxn ang="0">
                  <a:pos x="20" y="5"/>
                </a:cxn>
                <a:cxn ang="0">
                  <a:pos x="20" y="6"/>
                </a:cxn>
                <a:cxn ang="0">
                  <a:pos x="21" y="9"/>
                </a:cxn>
                <a:cxn ang="0">
                  <a:pos x="21" y="14"/>
                </a:cxn>
                <a:cxn ang="0">
                  <a:pos x="18" y="18"/>
                </a:cxn>
                <a:cxn ang="0">
                  <a:pos x="16" y="20"/>
                </a:cxn>
                <a:cxn ang="0">
                  <a:pos x="15" y="21"/>
                </a:cxn>
                <a:cxn ang="0">
                  <a:pos x="6" y="21"/>
                </a:cxn>
                <a:cxn ang="0">
                  <a:pos x="5" y="20"/>
                </a:cxn>
                <a:cxn ang="0">
                  <a:pos x="2" y="18"/>
                </a:cxn>
                <a:cxn ang="0">
                  <a:pos x="0" y="14"/>
                </a:cxn>
                <a:cxn ang="0">
                  <a:pos x="0" y="9"/>
                </a:cxn>
                <a:cxn ang="0">
                  <a:pos x="1" y="5"/>
                </a:cxn>
                <a:cxn ang="0">
                  <a:pos x="2" y="2"/>
                </a:cxn>
                <a:cxn ang="0">
                  <a:pos x="7" y="0"/>
                </a:cxn>
                <a:cxn ang="0">
                  <a:pos x="10" y="0"/>
                </a:cxn>
              </a:cxnLst>
              <a:rect l="0" t="0" r="r" b="b"/>
              <a:pathLst>
                <a:path w="21" h="21">
                  <a:moveTo>
                    <a:pt x="10" y="0"/>
                  </a:moveTo>
                  <a:lnTo>
                    <a:pt x="13" y="1"/>
                  </a:lnTo>
                  <a:lnTo>
                    <a:pt x="18" y="2"/>
                  </a:lnTo>
                  <a:lnTo>
                    <a:pt x="20" y="5"/>
                  </a:lnTo>
                  <a:lnTo>
                    <a:pt x="20" y="6"/>
                  </a:lnTo>
                  <a:lnTo>
                    <a:pt x="21" y="9"/>
                  </a:lnTo>
                  <a:lnTo>
                    <a:pt x="21" y="14"/>
                  </a:lnTo>
                  <a:lnTo>
                    <a:pt x="18" y="18"/>
                  </a:lnTo>
                  <a:lnTo>
                    <a:pt x="16" y="20"/>
                  </a:lnTo>
                  <a:lnTo>
                    <a:pt x="15" y="21"/>
                  </a:lnTo>
                  <a:lnTo>
                    <a:pt x="6" y="21"/>
                  </a:lnTo>
                  <a:lnTo>
                    <a:pt x="5" y="20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9"/>
                  </a:lnTo>
                  <a:lnTo>
                    <a:pt x="1" y="5"/>
                  </a:lnTo>
                  <a:lnTo>
                    <a:pt x="2" y="2"/>
                  </a:lnTo>
                  <a:lnTo>
                    <a:pt x="7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12" name="Freeform 64"/>
            <p:cNvSpPr>
              <a:spLocks/>
            </p:cNvSpPr>
            <p:nvPr/>
          </p:nvSpPr>
          <p:spPr bwMode="auto">
            <a:xfrm>
              <a:off x="4127373" y="6496685"/>
              <a:ext cx="72390" cy="112205"/>
            </a:xfrm>
            <a:custGeom>
              <a:avLst/>
              <a:gdLst/>
              <a:ahLst/>
              <a:cxnLst>
                <a:cxn ang="0">
                  <a:pos x="55" y="93"/>
                </a:cxn>
                <a:cxn ang="0">
                  <a:pos x="0" y="93"/>
                </a:cxn>
                <a:cxn ang="0">
                  <a:pos x="0" y="91"/>
                </a:cxn>
                <a:cxn ang="0">
                  <a:pos x="13" y="78"/>
                </a:cxn>
                <a:cxn ang="0">
                  <a:pos x="23" y="67"/>
                </a:cxn>
                <a:cxn ang="0">
                  <a:pos x="29" y="58"/>
                </a:cxn>
                <a:cxn ang="0">
                  <a:pos x="34" y="52"/>
                </a:cxn>
                <a:cxn ang="0">
                  <a:pos x="36" y="42"/>
                </a:cxn>
                <a:cxn ang="0">
                  <a:pos x="38" y="31"/>
                </a:cxn>
                <a:cxn ang="0">
                  <a:pos x="38" y="27"/>
                </a:cxn>
                <a:cxn ang="0">
                  <a:pos x="36" y="24"/>
                </a:cxn>
                <a:cxn ang="0">
                  <a:pos x="34" y="20"/>
                </a:cxn>
                <a:cxn ang="0">
                  <a:pos x="30" y="17"/>
                </a:cxn>
                <a:cxn ang="0">
                  <a:pos x="26" y="16"/>
                </a:cxn>
                <a:cxn ang="0">
                  <a:pos x="17" y="16"/>
                </a:cxn>
                <a:cxn ang="0">
                  <a:pos x="13" y="19"/>
                </a:cxn>
                <a:cxn ang="0">
                  <a:pos x="8" y="21"/>
                </a:cxn>
                <a:cxn ang="0">
                  <a:pos x="5" y="26"/>
                </a:cxn>
                <a:cxn ang="0">
                  <a:pos x="2" y="26"/>
                </a:cxn>
                <a:cxn ang="0">
                  <a:pos x="7" y="15"/>
                </a:cxn>
                <a:cxn ang="0">
                  <a:pos x="13" y="6"/>
                </a:cxn>
                <a:cxn ang="0">
                  <a:pos x="18" y="4"/>
                </a:cxn>
                <a:cxn ang="0">
                  <a:pos x="21" y="1"/>
                </a:cxn>
                <a:cxn ang="0">
                  <a:pos x="26" y="0"/>
                </a:cxn>
                <a:cxn ang="0">
                  <a:pos x="35" y="0"/>
                </a:cxn>
                <a:cxn ang="0">
                  <a:pos x="40" y="1"/>
                </a:cxn>
                <a:cxn ang="0">
                  <a:pos x="44" y="3"/>
                </a:cxn>
                <a:cxn ang="0">
                  <a:pos x="49" y="7"/>
                </a:cxn>
                <a:cxn ang="0">
                  <a:pos x="54" y="11"/>
                </a:cxn>
                <a:cxn ang="0">
                  <a:pos x="55" y="16"/>
                </a:cxn>
                <a:cxn ang="0">
                  <a:pos x="56" y="20"/>
                </a:cxn>
                <a:cxn ang="0">
                  <a:pos x="56" y="28"/>
                </a:cxn>
                <a:cxn ang="0">
                  <a:pos x="54" y="35"/>
                </a:cxn>
                <a:cxn ang="0">
                  <a:pos x="52" y="42"/>
                </a:cxn>
                <a:cxn ang="0">
                  <a:pos x="46" y="51"/>
                </a:cxn>
                <a:cxn ang="0">
                  <a:pos x="36" y="62"/>
                </a:cxn>
                <a:cxn ang="0">
                  <a:pos x="21" y="75"/>
                </a:cxn>
                <a:cxn ang="0">
                  <a:pos x="50" y="75"/>
                </a:cxn>
                <a:cxn ang="0">
                  <a:pos x="51" y="74"/>
                </a:cxn>
                <a:cxn ang="0">
                  <a:pos x="54" y="74"/>
                </a:cxn>
                <a:cxn ang="0">
                  <a:pos x="55" y="73"/>
                </a:cxn>
                <a:cxn ang="0">
                  <a:pos x="55" y="72"/>
                </a:cxn>
                <a:cxn ang="0">
                  <a:pos x="57" y="67"/>
                </a:cxn>
                <a:cxn ang="0">
                  <a:pos x="60" y="67"/>
                </a:cxn>
                <a:cxn ang="0">
                  <a:pos x="55" y="93"/>
                </a:cxn>
              </a:cxnLst>
              <a:rect l="0" t="0" r="r" b="b"/>
              <a:pathLst>
                <a:path w="60" h="93">
                  <a:moveTo>
                    <a:pt x="55" y="93"/>
                  </a:moveTo>
                  <a:lnTo>
                    <a:pt x="0" y="93"/>
                  </a:lnTo>
                  <a:lnTo>
                    <a:pt x="0" y="91"/>
                  </a:lnTo>
                  <a:lnTo>
                    <a:pt x="13" y="78"/>
                  </a:lnTo>
                  <a:lnTo>
                    <a:pt x="23" y="67"/>
                  </a:lnTo>
                  <a:lnTo>
                    <a:pt x="29" y="58"/>
                  </a:lnTo>
                  <a:lnTo>
                    <a:pt x="34" y="52"/>
                  </a:lnTo>
                  <a:lnTo>
                    <a:pt x="36" y="42"/>
                  </a:lnTo>
                  <a:lnTo>
                    <a:pt x="38" y="31"/>
                  </a:lnTo>
                  <a:lnTo>
                    <a:pt x="38" y="27"/>
                  </a:lnTo>
                  <a:lnTo>
                    <a:pt x="36" y="24"/>
                  </a:lnTo>
                  <a:lnTo>
                    <a:pt x="34" y="20"/>
                  </a:lnTo>
                  <a:lnTo>
                    <a:pt x="30" y="17"/>
                  </a:lnTo>
                  <a:lnTo>
                    <a:pt x="26" y="16"/>
                  </a:lnTo>
                  <a:lnTo>
                    <a:pt x="17" y="16"/>
                  </a:lnTo>
                  <a:lnTo>
                    <a:pt x="13" y="19"/>
                  </a:lnTo>
                  <a:lnTo>
                    <a:pt x="8" y="21"/>
                  </a:lnTo>
                  <a:lnTo>
                    <a:pt x="5" y="26"/>
                  </a:lnTo>
                  <a:lnTo>
                    <a:pt x="2" y="26"/>
                  </a:lnTo>
                  <a:lnTo>
                    <a:pt x="7" y="15"/>
                  </a:lnTo>
                  <a:lnTo>
                    <a:pt x="13" y="6"/>
                  </a:lnTo>
                  <a:lnTo>
                    <a:pt x="18" y="4"/>
                  </a:lnTo>
                  <a:lnTo>
                    <a:pt x="21" y="1"/>
                  </a:lnTo>
                  <a:lnTo>
                    <a:pt x="26" y="0"/>
                  </a:lnTo>
                  <a:lnTo>
                    <a:pt x="35" y="0"/>
                  </a:lnTo>
                  <a:lnTo>
                    <a:pt x="40" y="1"/>
                  </a:lnTo>
                  <a:lnTo>
                    <a:pt x="44" y="3"/>
                  </a:lnTo>
                  <a:lnTo>
                    <a:pt x="49" y="7"/>
                  </a:lnTo>
                  <a:lnTo>
                    <a:pt x="54" y="11"/>
                  </a:lnTo>
                  <a:lnTo>
                    <a:pt x="55" y="16"/>
                  </a:lnTo>
                  <a:lnTo>
                    <a:pt x="56" y="20"/>
                  </a:lnTo>
                  <a:lnTo>
                    <a:pt x="56" y="28"/>
                  </a:lnTo>
                  <a:lnTo>
                    <a:pt x="54" y="35"/>
                  </a:lnTo>
                  <a:lnTo>
                    <a:pt x="52" y="42"/>
                  </a:lnTo>
                  <a:lnTo>
                    <a:pt x="46" y="51"/>
                  </a:lnTo>
                  <a:lnTo>
                    <a:pt x="36" y="62"/>
                  </a:lnTo>
                  <a:lnTo>
                    <a:pt x="21" y="75"/>
                  </a:lnTo>
                  <a:lnTo>
                    <a:pt x="50" y="75"/>
                  </a:lnTo>
                  <a:lnTo>
                    <a:pt x="51" y="74"/>
                  </a:lnTo>
                  <a:lnTo>
                    <a:pt x="54" y="74"/>
                  </a:lnTo>
                  <a:lnTo>
                    <a:pt x="55" y="73"/>
                  </a:lnTo>
                  <a:lnTo>
                    <a:pt x="55" y="72"/>
                  </a:lnTo>
                  <a:lnTo>
                    <a:pt x="57" y="67"/>
                  </a:lnTo>
                  <a:lnTo>
                    <a:pt x="60" y="67"/>
                  </a:lnTo>
                  <a:lnTo>
                    <a:pt x="55" y="9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13" name="Freeform 65"/>
            <p:cNvSpPr>
              <a:spLocks noEditPoints="1"/>
            </p:cNvSpPr>
            <p:nvPr/>
          </p:nvSpPr>
          <p:spPr bwMode="auto">
            <a:xfrm>
              <a:off x="4527931" y="6496685"/>
              <a:ext cx="71184" cy="113411"/>
            </a:xfrm>
            <a:custGeom>
              <a:avLst/>
              <a:gdLst/>
              <a:ahLst/>
              <a:cxnLst>
                <a:cxn ang="0">
                  <a:pos x="59" y="47"/>
                </a:cxn>
                <a:cxn ang="0">
                  <a:pos x="54" y="73"/>
                </a:cxn>
                <a:cxn ang="0">
                  <a:pos x="52" y="80"/>
                </a:cxn>
                <a:cxn ang="0">
                  <a:pos x="49" y="84"/>
                </a:cxn>
                <a:cxn ang="0">
                  <a:pos x="44" y="88"/>
                </a:cxn>
                <a:cxn ang="0">
                  <a:pos x="40" y="91"/>
                </a:cxn>
                <a:cxn ang="0">
                  <a:pos x="35" y="94"/>
                </a:cxn>
                <a:cxn ang="0">
                  <a:pos x="23" y="94"/>
                </a:cxn>
                <a:cxn ang="0">
                  <a:pos x="21" y="93"/>
                </a:cxn>
                <a:cxn ang="0">
                  <a:pos x="17" y="91"/>
                </a:cxn>
                <a:cxn ang="0">
                  <a:pos x="13" y="87"/>
                </a:cxn>
                <a:cxn ang="0">
                  <a:pos x="8" y="82"/>
                </a:cxn>
                <a:cxn ang="0">
                  <a:pos x="6" y="78"/>
                </a:cxn>
                <a:cxn ang="0">
                  <a:pos x="3" y="70"/>
                </a:cxn>
                <a:cxn ang="0">
                  <a:pos x="0" y="48"/>
                </a:cxn>
                <a:cxn ang="0">
                  <a:pos x="1" y="35"/>
                </a:cxn>
                <a:cxn ang="0">
                  <a:pos x="5" y="21"/>
                </a:cxn>
                <a:cxn ang="0">
                  <a:pos x="7" y="16"/>
                </a:cxn>
                <a:cxn ang="0">
                  <a:pos x="12" y="9"/>
                </a:cxn>
                <a:cxn ang="0">
                  <a:pos x="14" y="6"/>
                </a:cxn>
                <a:cxn ang="0">
                  <a:pos x="22" y="1"/>
                </a:cxn>
                <a:cxn ang="0">
                  <a:pos x="26" y="0"/>
                </a:cxn>
                <a:cxn ang="0">
                  <a:pos x="33" y="0"/>
                </a:cxn>
                <a:cxn ang="0">
                  <a:pos x="37" y="1"/>
                </a:cxn>
                <a:cxn ang="0">
                  <a:pos x="44" y="6"/>
                </a:cxn>
                <a:cxn ang="0">
                  <a:pos x="50" y="12"/>
                </a:cxn>
                <a:cxn ang="0">
                  <a:pos x="52" y="16"/>
                </a:cxn>
                <a:cxn ang="0">
                  <a:pos x="54" y="20"/>
                </a:cxn>
                <a:cxn ang="0">
                  <a:pos x="58" y="33"/>
                </a:cxn>
                <a:cxn ang="0">
                  <a:pos x="59" y="47"/>
                </a:cxn>
                <a:cxn ang="0">
                  <a:pos x="39" y="47"/>
                </a:cxn>
                <a:cxn ang="0">
                  <a:pos x="39" y="15"/>
                </a:cxn>
                <a:cxn ang="0">
                  <a:pos x="38" y="11"/>
                </a:cxn>
                <a:cxn ang="0">
                  <a:pos x="37" y="9"/>
                </a:cxn>
                <a:cxn ang="0">
                  <a:pos x="34" y="7"/>
                </a:cxn>
                <a:cxn ang="0">
                  <a:pos x="33" y="6"/>
                </a:cxn>
                <a:cxn ang="0">
                  <a:pos x="31" y="5"/>
                </a:cxn>
                <a:cxn ang="0">
                  <a:pos x="27" y="5"/>
                </a:cxn>
                <a:cxn ang="0">
                  <a:pos x="24" y="6"/>
                </a:cxn>
                <a:cxn ang="0">
                  <a:pos x="23" y="7"/>
                </a:cxn>
                <a:cxn ang="0">
                  <a:pos x="22" y="11"/>
                </a:cxn>
                <a:cxn ang="0">
                  <a:pos x="22" y="15"/>
                </a:cxn>
                <a:cxn ang="0">
                  <a:pos x="21" y="22"/>
                </a:cxn>
                <a:cxn ang="0">
                  <a:pos x="21" y="72"/>
                </a:cxn>
                <a:cxn ang="0">
                  <a:pos x="22" y="82"/>
                </a:cxn>
                <a:cxn ang="0">
                  <a:pos x="22" y="84"/>
                </a:cxn>
                <a:cxn ang="0">
                  <a:pos x="24" y="89"/>
                </a:cxn>
                <a:cxn ang="0">
                  <a:pos x="27" y="90"/>
                </a:cxn>
                <a:cxn ang="0">
                  <a:pos x="31" y="90"/>
                </a:cxn>
                <a:cxn ang="0">
                  <a:pos x="32" y="89"/>
                </a:cxn>
                <a:cxn ang="0">
                  <a:pos x="33" y="89"/>
                </a:cxn>
                <a:cxn ang="0">
                  <a:pos x="34" y="87"/>
                </a:cxn>
                <a:cxn ang="0">
                  <a:pos x="37" y="85"/>
                </a:cxn>
                <a:cxn ang="0">
                  <a:pos x="38" y="83"/>
                </a:cxn>
                <a:cxn ang="0">
                  <a:pos x="38" y="79"/>
                </a:cxn>
                <a:cxn ang="0">
                  <a:pos x="39" y="75"/>
                </a:cxn>
                <a:cxn ang="0">
                  <a:pos x="39" y="47"/>
                </a:cxn>
              </a:cxnLst>
              <a:rect l="0" t="0" r="r" b="b"/>
              <a:pathLst>
                <a:path w="59" h="94">
                  <a:moveTo>
                    <a:pt x="59" y="47"/>
                  </a:moveTo>
                  <a:lnTo>
                    <a:pt x="54" y="73"/>
                  </a:lnTo>
                  <a:lnTo>
                    <a:pt x="52" y="80"/>
                  </a:lnTo>
                  <a:lnTo>
                    <a:pt x="49" y="84"/>
                  </a:lnTo>
                  <a:lnTo>
                    <a:pt x="44" y="88"/>
                  </a:lnTo>
                  <a:lnTo>
                    <a:pt x="40" y="91"/>
                  </a:lnTo>
                  <a:lnTo>
                    <a:pt x="35" y="94"/>
                  </a:lnTo>
                  <a:lnTo>
                    <a:pt x="23" y="94"/>
                  </a:lnTo>
                  <a:lnTo>
                    <a:pt x="21" y="93"/>
                  </a:lnTo>
                  <a:lnTo>
                    <a:pt x="17" y="91"/>
                  </a:lnTo>
                  <a:lnTo>
                    <a:pt x="13" y="87"/>
                  </a:lnTo>
                  <a:lnTo>
                    <a:pt x="8" y="82"/>
                  </a:lnTo>
                  <a:lnTo>
                    <a:pt x="6" y="78"/>
                  </a:lnTo>
                  <a:lnTo>
                    <a:pt x="3" y="70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5" y="21"/>
                  </a:lnTo>
                  <a:lnTo>
                    <a:pt x="7" y="16"/>
                  </a:lnTo>
                  <a:lnTo>
                    <a:pt x="12" y="9"/>
                  </a:lnTo>
                  <a:lnTo>
                    <a:pt x="14" y="6"/>
                  </a:lnTo>
                  <a:lnTo>
                    <a:pt x="22" y="1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7" y="1"/>
                  </a:lnTo>
                  <a:lnTo>
                    <a:pt x="44" y="6"/>
                  </a:lnTo>
                  <a:lnTo>
                    <a:pt x="50" y="12"/>
                  </a:lnTo>
                  <a:lnTo>
                    <a:pt x="52" y="16"/>
                  </a:lnTo>
                  <a:lnTo>
                    <a:pt x="54" y="20"/>
                  </a:lnTo>
                  <a:lnTo>
                    <a:pt x="58" y="33"/>
                  </a:lnTo>
                  <a:lnTo>
                    <a:pt x="59" y="47"/>
                  </a:lnTo>
                  <a:close/>
                  <a:moveTo>
                    <a:pt x="39" y="47"/>
                  </a:moveTo>
                  <a:lnTo>
                    <a:pt x="39" y="15"/>
                  </a:lnTo>
                  <a:lnTo>
                    <a:pt x="38" y="11"/>
                  </a:lnTo>
                  <a:lnTo>
                    <a:pt x="37" y="9"/>
                  </a:lnTo>
                  <a:lnTo>
                    <a:pt x="34" y="7"/>
                  </a:lnTo>
                  <a:lnTo>
                    <a:pt x="33" y="6"/>
                  </a:lnTo>
                  <a:lnTo>
                    <a:pt x="31" y="5"/>
                  </a:lnTo>
                  <a:lnTo>
                    <a:pt x="27" y="5"/>
                  </a:lnTo>
                  <a:lnTo>
                    <a:pt x="24" y="6"/>
                  </a:lnTo>
                  <a:lnTo>
                    <a:pt x="23" y="7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22"/>
                  </a:lnTo>
                  <a:lnTo>
                    <a:pt x="21" y="72"/>
                  </a:lnTo>
                  <a:lnTo>
                    <a:pt x="22" y="82"/>
                  </a:lnTo>
                  <a:lnTo>
                    <a:pt x="22" y="84"/>
                  </a:lnTo>
                  <a:lnTo>
                    <a:pt x="24" y="89"/>
                  </a:lnTo>
                  <a:lnTo>
                    <a:pt x="27" y="90"/>
                  </a:lnTo>
                  <a:lnTo>
                    <a:pt x="31" y="90"/>
                  </a:lnTo>
                  <a:lnTo>
                    <a:pt x="32" y="89"/>
                  </a:lnTo>
                  <a:lnTo>
                    <a:pt x="33" y="89"/>
                  </a:lnTo>
                  <a:lnTo>
                    <a:pt x="34" y="87"/>
                  </a:lnTo>
                  <a:lnTo>
                    <a:pt x="37" y="85"/>
                  </a:lnTo>
                  <a:lnTo>
                    <a:pt x="38" y="83"/>
                  </a:lnTo>
                  <a:lnTo>
                    <a:pt x="38" y="79"/>
                  </a:lnTo>
                  <a:lnTo>
                    <a:pt x="39" y="75"/>
                  </a:lnTo>
                  <a:lnTo>
                    <a:pt x="39" y="4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14" name="Freeform 66"/>
            <p:cNvSpPr>
              <a:spLocks/>
            </p:cNvSpPr>
            <p:nvPr/>
          </p:nvSpPr>
          <p:spPr bwMode="auto">
            <a:xfrm>
              <a:off x="4612386" y="6584759"/>
              <a:ext cx="25337" cy="25337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4" y="1"/>
                </a:cxn>
                <a:cxn ang="0">
                  <a:pos x="19" y="2"/>
                </a:cxn>
                <a:cxn ang="0">
                  <a:pos x="20" y="5"/>
                </a:cxn>
                <a:cxn ang="0">
                  <a:pos x="20" y="6"/>
                </a:cxn>
                <a:cxn ang="0">
                  <a:pos x="21" y="9"/>
                </a:cxn>
                <a:cxn ang="0">
                  <a:pos x="21" y="14"/>
                </a:cxn>
                <a:cxn ang="0">
                  <a:pos x="19" y="18"/>
                </a:cxn>
                <a:cxn ang="0">
                  <a:pos x="16" y="20"/>
                </a:cxn>
                <a:cxn ang="0">
                  <a:pos x="15" y="21"/>
                </a:cxn>
                <a:cxn ang="0">
                  <a:pos x="6" y="21"/>
                </a:cxn>
                <a:cxn ang="0">
                  <a:pos x="5" y="20"/>
                </a:cxn>
                <a:cxn ang="0">
                  <a:pos x="3" y="18"/>
                </a:cxn>
                <a:cxn ang="0">
                  <a:pos x="0" y="14"/>
                </a:cxn>
                <a:cxn ang="0">
                  <a:pos x="0" y="9"/>
                </a:cxn>
                <a:cxn ang="0">
                  <a:pos x="1" y="5"/>
                </a:cxn>
                <a:cxn ang="0">
                  <a:pos x="3" y="2"/>
                </a:cxn>
                <a:cxn ang="0">
                  <a:pos x="7" y="0"/>
                </a:cxn>
                <a:cxn ang="0">
                  <a:pos x="10" y="0"/>
                </a:cxn>
              </a:cxnLst>
              <a:rect l="0" t="0" r="r" b="b"/>
              <a:pathLst>
                <a:path w="21" h="21">
                  <a:moveTo>
                    <a:pt x="10" y="0"/>
                  </a:moveTo>
                  <a:lnTo>
                    <a:pt x="14" y="1"/>
                  </a:lnTo>
                  <a:lnTo>
                    <a:pt x="19" y="2"/>
                  </a:lnTo>
                  <a:lnTo>
                    <a:pt x="20" y="5"/>
                  </a:lnTo>
                  <a:lnTo>
                    <a:pt x="20" y="6"/>
                  </a:lnTo>
                  <a:lnTo>
                    <a:pt x="21" y="9"/>
                  </a:lnTo>
                  <a:lnTo>
                    <a:pt x="21" y="14"/>
                  </a:lnTo>
                  <a:lnTo>
                    <a:pt x="19" y="18"/>
                  </a:lnTo>
                  <a:lnTo>
                    <a:pt x="16" y="20"/>
                  </a:lnTo>
                  <a:lnTo>
                    <a:pt x="15" y="21"/>
                  </a:lnTo>
                  <a:lnTo>
                    <a:pt x="6" y="21"/>
                  </a:lnTo>
                  <a:lnTo>
                    <a:pt x="5" y="20"/>
                  </a:lnTo>
                  <a:lnTo>
                    <a:pt x="3" y="18"/>
                  </a:lnTo>
                  <a:lnTo>
                    <a:pt x="0" y="14"/>
                  </a:lnTo>
                  <a:lnTo>
                    <a:pt x="0" y="9"/>
                  </a:lnTo>
                  <a:lnTo>
                    <a:pt x="1" y="5"/>
                  </a:lnTo>
                  <a:lnTo>
                    <a:pt x="3" y="2"/>
                  </a:lnTo>
                  <a:lnTo>
                    <a:pt x="7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15" name="Freeform 67"/>
            <p:cNvSpPr>
              <a:spLocks noEditPoints="1"/>
            </p:cNvSpPr>
            <p:nvPr/>
          </p:nvSpPr>
          <p:spPr bwMode="auto">
            <a:xfrm>
              <a:off x="4650994" y="6496685"/>
              <a:ext cx="71184" cy="112205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42" y="0"/>
                </a:cxn>
                <a:cxn ang="0">
                  <a:pos x="51" y="0"/>
                </a:cxn>
                <a:cxn ang="0">
                  <a:pos x="51" y="58"/>
                </a:cxn>
                <a:cxn ang="0">
                  <a:pos x="59" y="58"/>
                </a:cxn>
                <a:cxn ang="0">
                  <a:pos x="59" y="73"/>
                </a:cxn>
                <a:cxn ang="0">
                  <a:pos x="51" y="73"/>
                </a:cxn>
                <a:cxn ang="0">
                  <a:pos x="51" y="93"/>
                </a:cxn>
                <a:cxn ang="0">
                  <a:pos x="31" y="93"/>
                </a:cxn>
                <a:cxn ang="0">
                  <a:pos x="31" y="73"/>
                </a:cxn>
                <a:cxn ang="0">
                  <a:pos x="0" y="73"/>
                </a:cxn>
                <a:cxn ang="0">
                  <a:pos x="0" y="58"/>
                </a:cxn>
                <a:cxn ang="0">
                  <a:pos x="5" y="58"/>
                </a:cxn>
                <a:cxn ang="0">
                  <a:pos x="31" y="58"/>
                </a:cxn>
                <a:cxn ang="0">
                  <a:pos x="31" y="24"/>
                </a:cxn>
                <a:cxn ang="0">
                  <a:pos x="5" y="58"/>
                </a:cxn>
              </a:cxnLst>
              <a:rect l="0" t="0" r="r" b="b"/>
              <a:pathLst>
                <a:path w="59" h="93">
                  <a:moveTo>
                    <a:pt x="0" y="58"/>
                  </a:moveTo>
                  <a:lnTo>
                    <a:pt x="42" y="0"/>
                  </a:lnTo>
                  <a:lnTo>
                    <a:pt x="51" y="0"/>
                  </a:lnTo>
                  <a:lnTo>
                    <a:pt x="51" y="58"/>
                  </a:lnTo>
                  <a:lnTo>
                    <a:pt x="59" y="58"/>
                  </a:lnTo>
                  <a:lnTo>
                    <a:pt x="59" y="73"/>
                  </a:lnTo>
                  <a:lnTo>
                    <a:pt x="51" y="73"/>
                  </a:lnTo>
                  <a:lnTo>
                    <a:pt x="51" y="93"/>
                  </a:lnTo>
                  <a:lnTo>
                    <a:pt x="31" y="93"/>
                  </a:lnTo>
                  <a:lnTo>
                    <a:pt x="31" y="73"/>
                  </a:lnTo>
                  <a:lnTo>
                    <a:pt x="0" y="73"/>
                  </a:lnTo>
                  <a:lnTo>
                    <a:pt x="0" y="58"/>
                  </a:lnTo>
                  <a:close/>
                  <a:moveTo>
                    <a:pt x="5" y="58"/>
                  </a:moveTo>
                  <a:lnTo>
                    <a:pt x="31" y="58"/>
                  </a:lnTo>
                  <a:lnTo>
                    <a:pt x="31" y="24"/>
                  </a:lnTo>
                  <a:lnTo>
                    <a:pt x="5" y="5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16" name="Freeform 68"/>
            <p:cNvSpPr>
              <a:spLocks noEditPoints="1"/>
            </p:cNvSpPr>
            <p:nvPr/>
          </p:nvSpPr>
          <p:spPr bwMode="auto">
            <a:xfrm>
              <a:off x="5047933" y="6496685"/>
              <a:ext cx="71184" cy="113411"/>
            </a:xfrm>
            <a:custGeom>
              <a:avLst/>
              <a:gdLst/>
              <a:ahLst/>
              <a:cxnLst>
                <a:cxn ang="0">
                  <a:pos x="59" y="47"/>
                </a:cxn>
                <a:cxn ang="0">
                  <a:pos x="54" y="73"/>
                </a:cxn>
                <a:cxn ang="0">
                  <a:pos x="52" y="80"/>
                </a:cxn>
                <a:cxn ang="0">
                  <a:pos x="49" y="84"/>
                </a:cxn>
                <a:cxn ang="0">
                  <a:pos x="44" y="88"/>
                </a:cxn>
                <a:cxn ang="0">
                  <a:pos x="41" y="91"/>
                </a:cxn>
                <a:cxn ang="0">
                  <a:pos x="36" y="94"/>
                </a:cxn>
                <a:cxn ang="0">
                  <a:pos x="23" y="94"/>
                </a:cxn>
                <a:cxn ang="0">
                  <a:pos x="21" y="93"/>
                </a:cxn>
                <a:cxn ang="0">
                  <a:pos x="17" y="91"/>
                </a:cxn>
                <a:cxn ang="0">
                  <a:pos x="13" y="87"/>
                </a:cxn>
                <a:cxn ang="0">
                  <a:pos x="8" y="82"/>
                </a:cxn>
                <a:cxn ang="0">
                  <a:pos x="6" y="78"/>
                </a:cxn>
                <a:cxn ang="0">
                  <a:pos x="4" y="70"/>
                </a:cxn>
                <a:cxn ang="0">
                  <a:pos x="0" y="48"/>
                </a:cxn>
                <a:cxn ang="0">
                  <a:pos x="1" y="35"/>
                </a:cxn>
                <a:cxn ang="0">
                  <a:pos x="5" y="21"/>
                </a:cxn>
                <a:cxn ang="0">
                  <a:pos x="7" y="16"/>
                </a:cxn>
                <a:cxn ang="0">
                  <a:pos x="12" y="9"/>
                </a:cxn>
                <a:cxn ang="0">
                  <a:pos x="15" y="6"/>
                </a:cxn>
                <a:cxn ang="0">
                  <a:pos x="22" y="1"/>
                </a:cxn>
                <a:cxn ang="0">
                  <a:pos x="26" y="0"/>
                </a:cxn>
                <a:cxn ang="0">
                  <a:pos x="33" y="0"/>
                </a:cxn>
                <a:cxn ang="0">
                  <a:pos x="37" y="1"/>
                </a:cxn>
                <a:cxn ang="0">
                  <a:pos x="44" y="6"/>
                </a:cxn>
                <a:cxn ang="0">
                  <a:pos x="50" y="12"/>
                </a:cxn>
                <a:cxn ang="0">
                  <a:pos x="52" y="16"/>
                </a:cxn>
                <a:cxn ang="0">
                  <a:pos x="54" y="20"/>
                </a:cxn>
                <a:cxn ang="0">
                  <a:pos x="58" y="33"/>
                </a:cxn>
                <a:cxn ang="0">
                  <a:pos x="59" y="47"/>
                </a:cxn>
                <a:cxn ang="0">
                  <a:pos x="39" y="47"/>
                </a:cxn>
                <a:cxn ang="0">
                  <a:pos x="39" y="15"/>
                </a:cxn>
                <a:cxn ang="0">
                  <a:pos x="38" y="11"/>
                </a:cxn>
                <a:cxn ang="0">
                  <a:pos x="37" y="9"/>
                </a:cxn>
                <a:cxn ang="0">
                  <a:pos x="34" y="7"/>
                </a:cxn>
                <a:cxn ang="0">
                  <a:pos x="33" y="6"/>
                </a:cxn>
                <a:cxn ang="0">
                  <a:pos x="31" y="5"/>
                </a:cxn>
                <a:cxn ang="0">
                  <a:pos x="27" y="5"/>
                </a:cxn>
                <a:cxn ang="0">
                  <a:pos x="25" y="6"/>
                </a:cxn>
                <a:cxn ang="0">
                  <a:pos x="23" y="7"/>
                </a:cxn>
                <a:cxn ang="0">
                  <a:pos x="22" y="11"/>
                </a:cxn>
                <a:cxn ang="0">
                  <a:pos x="22" y="15"/>
                </a:cxn>
                <a:cxn ang="0">
                  <a:pos x="21" y="22"/>
                </a:cxn>
                <a:cxn ang="0">
                  <a:pos x="21" y="72"/>
                </a:cxn>
                <a:cxn ang="0">
                  <a:pos x="22" y="82"/>
                </a:cxn>
                <a:cxn ang="0">
                  <a:pos x="22" y="84"/>
                </a:cxn>
                <a:cxn ang="0">
                  <a:pos x="25" y="89"/>
                </a:cxn>
                <a:cxn ang="0">
                  <a:pos x="27" y="90"/>
                </a:cxn>
                <a:cxn ang="0">
                  <a:pos x="31" y="90"/>
                </a:cxn>
                <a:cxn ang="0">
                  <a:pos x="32" y="89"/>
                </a:cxn>
                <a:cxn ang="0">
                  <a:pos x="33" y="89"/>
                </a:cxn>
                <a:cxn ang="0">
                  <a:pos x="34" y="87"/>
                </a:cxn>
                <a:cxn ang="0">
                  <a:pos x="37" y="85"/>
                </a:cxn>
                <a:cxn ang="0">
                  <a:pos x="38" y="83"/>
                </a:cxn>
                <a:cxn ang="0">
                  <a:pos x="38" y="79"/>
                </a:cxn>
                <a:cxn ang="0">
                  <a:pos x="39" y="75"/>
                </a:cxn>
                <a:cxn ang="0">
                  <a:pos x="39" y="47"/>
                </a:cxn>
              </a:cxnLst>
              <a:rect l="0" t="0" r="r" b="b"/>
              <a:pathLst>
                <a:path w="59" h="94">
                  <a:moveTo>
                    <a:pt x="59" y="47"/>
                  </a:moveTo>
                  <a:lnTo>
                    <a:pt x="54" y="73"/>
                  </a:lnTo>
                  <a:lnTo>
                    <a:pt x="52" y="80"/>
                  </a:lnTo>
                  <a:lnTo>
                    <a:pt x="49" y="84"/>
                  </a:lnTo>
                  <a:lnTo>
                    <a:pt x="44" y="88"/>
                  </a:lnTo>
                  <a:lnTo>
                    <a:pt x="41" y="91"/>
                  </a:lnTo>
                  <a:lnTo>
                    <a:pt x="36" y="94"/>
                  </a:lnTo>
                  <a:lnTo>
                    <a:pt x="23" y="94"/>
                  </a:lnTo>
                  <a:lnTo>
                    <a:pt x="21" y="93"/>
                  </a:lnTo>
                  <a:lnTo>
                    <a:pt x="17" y="91"/>
                  </a:lnTo>
                  <a:lnTo>
                    <a:pt x="13" y="87"/>
                  </a:lnTo>
                  <a:lnTo>
                    <a:pt x="8" y="82"/>
                  </a:lnTo>
                  <a:lnTo>
                    <a:pt x="6" y="78"/>
                  </a:lnTo>
                  <a:lnTo>
                    <a:pt x="4" y="70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5" y="21"/>
                  </a:lnTo>
                  <a:lnTo>
                    <a:pt x="7" y="16"/>
                  </a:lnTo>
                  <a:lnTo>
                    <a:pt x="12" y="9"/>
                  </a:lnTo>
                  <a:lnTo>
                    <a:pt x="15" y="6"/>
                  </a:lnTo>
                  <a:lnTo>
                    <a:pt x="22" y="1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7" y="1"/>
                  </a:lnTo>
                  <a:lnTo>
                    <a:pt x="44" y="6"/>
                  </a:lnTo>
                  <a:lnTo>
                    <a:pt x="50" y="12"/>
                  </a:lnTo>
                  <a:lnTo>
                    <a:pt x="52" y="16"/>
                  </a:lnTo>
                  <a:lnTo>
                    <a:pt x="54" y="20"/>
                  </a:lnTo>
                  <a:lnTo>
                    <a:pt x="58" y="33"/>
                  </a:lnTo>
                  <a:lnTo>
                    <a:pt x="59" y="47"/>
                  </a:lnTo>
                  <a:close/>
                  <a:moveTo>
                    <a:pt x="39" y="47"/>
                  </a:moveTo>
                  <a:lnTo>
                    <a:pt x="39" y="15"/>
                  </a:lnTo>
                  <a:lnTo>
                    <a:pt x="38" y="11"/>
                  </a:lnTo>
                  <a:lnTo>
                    <a:pt x="37" y="9"/>
                  </a:lnTo>
                  <a:lnTo>
                    <a:pt x="34" y="7"/>
                  </a:lnTo>
                  <a:lnTo>
                    <a:pt x="33" y="6"/>
                  </a:lnTo>
                  <a:lnTo>
                    <a:pt x="31" y="5"/>
                  </a:lnTo>
                  <a:lnTo>
                    <a:pt x="27" y="5"/>
                  </a:lnTo>
                  <a:lnTo>
                    <a:pt x="25" y="6"/>
                  </a:lnTo>
                  <a:lnTo>
                    <a:pt x="23" y="7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22"/>
                  </a:lnTo>
                  <a:lnTo>
                    <a:pt x="21" y="72"/>
                  </a:lnTo>
                  <a:lnTo>
                    <a:pt x="22" y="82"/>
                  </a:lnTo>
                  <a:lnTo>
                    <a:pt x="22" y="84"/>
                  </a:lnTo>
                  <a:lnTo>
                    <a:pt x="25" y="89"/>
                  </a:lnTo>
                  <a:lnTo>
                    <a:pt x="27" y="90"/>
                  </a:lnTo>
                  <a:lnTo>
                    <a:pt x="31" y="90"/>
                  </a:lnTo>
                  <a:lnTo>
                    <a:pt x="32" y="89"/>
                  </a:lnTo>
                  <a:lnTo>
                    <a:pt x="33" y="89"/>
                  </a:lnTo>
                  <a:lnTo>
                    <a:pt x="34" y="87"/>
                  </a:lnTo>
                  <a:lnTo>
                    <a:pt x="37" y="85"/>
                  </a:lnTo>
                  <a:lnTo>
                    <a:pt x="38" y="83"/>
                  </a:lnTo>
                  <a:lnTo>
                    <a:pt x="38" y="79"/>
                  </a:lnTo>
                  <a:lnTo>
                    <a:pt x="39" y="75"/>
                  </a:lnTo>
                  <a:lnTo>
                    <a:pt x="39" y="4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17" name="Freeform 69"/>
            <p:cNvSpPr>
              <a:spLocks/>
            </p:cNvSpPr>
            <p:nvPr/>
          </p:nvSpPr>
          <p:spPr bwMode="auto">
            <a:xfrm>
              <a:off x="5132388" y="6584759"/>
              <a:ext cx="25337" cy="25337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4" y="1"/>
                </a:cxn>
                <a:cxn ang="0">
                  <a:pos x="19" y="2"/>
                </a:cxn>
                <a:cxn ang="0">
                  <a:pos x="20" y="5"/>
                </a:cxn>
                <a:cxn ang="0">
                  <a:pos x="20" y="6"/>
                </a:cxn>
                <a:cxn ang="0">
                  <a:pos x="21" y="9"/>
                </a:cxn>
                <a:cxn ang="0">
                  <a:pos x="21" y="14"/>
                </a:cxn>
                <a:cxn ang="0">
                  <a:pos x="19" y="18"/>
                </a:cxn>
                <a:cxn ang="0">
                  <a:pos x="16" y="20"/>
                </a:cxn>
                <a:cxn ang="0">
                  <a:pos x="15" y="21"/>
                </a:cxn>
                <a:cxn ang="0">
                  <a:pos x="6" y="21"/>
                </a:cxn>
                <a:cxn ang="0">
                  <a:pos x="5" y="20"/>
                </a:cxn>
                <a:cxn ang="0">
                  <a:pos x="3" y="18"/>
                </a:cxn>
                <a:cxn ang="0">
                  <a:pos x="0" y="14"/>
                </a:cxn>
                <a:cxn ang="0">
                  <a:pos x="0" y="9"/>
                </a:cxn>
                <a:cxn ang="0">
                  <a:pos x="1" y="5"/>
                </a:cxn>
                <a:cxn ang="0">
                  <a:pos x="3" y="2"/>
                </a:cxn>
                <a:cxn ang="0">
                  <a:pos x="8" y="0"/>
                </a:cxn>
                <a:cxn ang="0">
                  <a:pos x="10" y="0"/>
                </a:cxn>
              </a:cxnLst>
              <a:rect l="0" t="0" r="r" b="b"/>
              <a:pathLst>
                <a:path w="21" h="21">
                  <a:moveTo>
                    <a:pt x="10" y="0"/>
                  </a:moveTo>
                  <a:lnTo>
                    <a:pt x="14" y="1"/>
                  </a:lnTo>
                  <a:lnTo>
                    <a:pt x="19" y="2"/>
                  </a:lnTo>
                  <a:lnTo>
                    <a:pt x="20" y="5"/>
                  </a:lnTo>
                  <a:lnTo>
                    <a:pt x="20" y="6"/>
                  </a:lnTo>
                  <a:lnTo>
                    <a:pt x="21" y="9"/>
                  </a:lnTo>
                  <a:lnTo>
                    <a:pt x="21" y="14"/>
                  </a:lnTo>
                  <a:lnTo>
                    <a:pt x="19" y="18"/>
                  </a:lnTo>
                  <a:lnTo>
                    <a:pt x="16" y="20"/>
                  </a:lnTo>
                  <a:lnTo>
                    <a:pt x="15" y="21"/>
                  </a:lnTo>
                  <a:lnTo>
                    <a:pt x="6" y="21"/>
                  </a:lnTo>
                  <a:lnTo>
                    <a:pt x="5" y="20"/>
                  </a:lnTo>
                  <a:lnTo>
                    <a:pt x="3" y="18"/>
                  </a:lnTo>
                  <a:lnTo>
                    <a:pt x="0" y="14"/>
                  </a:lnTo>
                  <a:lnTo>
                    <a:pt x="0" y="9"/>
                  </a:lnTo>
                  <a:lnTo>
                    <a:pt x="1" y="5"/>
                  </a:lnTo>
                  <a:lnTo>
                    <a:pt x="3" y="2"/>
                  </a:lnTo>
                  <a:lnTo>
                    <a:pt x="8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18" name="Freeform 70"/>
            <p:cNvSpPr>
              <a:spLocks noEditPoints="1"/>
            </p:cNvSpPr>
            <p:nvPr/>
          </p:nvSpPr>
          <p:spPr bwMode="auto">
            <a:xfrm>
              <a:off x="5170996" y="6496685"/>
              <a:ext cx="72390" cy="113411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49" y="5"/>
                </a:cxn>
                <a:cxn ang="0">
                  <a:pos x="35" y="15"/>
                </a:cxn>
                <a:cxn ang="0">
                  <a:pos x="26" y="26"/>
                </a:cxn>
                <a:cxn ang="0">
                  <a:pos x="26" y="37"/>
                </a:cxn>
                <a:cxn ang="0">
                  <a:pos x="30" y="36"/>
                </a:cxn>
                <a:cxn ang="0">
                  <a:pos x="45" y="38"/>
                </a:cxn>
                <a:cxn ang="0">
                  <a:pos x="52" y="43"/>
                </a:cxn>
                <a:cxn ang="0">
                  <a:pos x="60" y="63"/>
                </a:cxn>
                <a:cxn ang="0">
                  <a:pos x="57" y="74"/>
                </a:cxn>
                <a:cxn ang="0">
                  <a:pos x="53" y="82"/>
                </a:cxn>
                <a:cxn ang="0">
                  <a:pos x="49" y="88"/>
                </a:cxn>
                <a:cxn ang="0">
                  <a:pos x="36" y="94"/>
                </a:cxn>
                <a:cxn ang="0">
                  <a:pos x="20" y="93"/>
                </a:cxn>
                <a:cxn ang="0">
                  <a:pos x="9" y="84"/>
                </a:cxn>
                <a:cxn ang="0">
                  <a:pos x="5" y="75"/>
                </a:cxn>
                <a:cxn ang="0">
                  <a:pos x="2" y="64"/>
                </a:cxn>
                <a:cxn ang="0">
                  <a:pos x="3" y="42"/>
                </a:cxn>
                <a:cxn ang="0">
                  <a:pos x="16" y="17"/>
                </a:cxn>
                <a:cxn ang="0">
                  <a:pos x="42" y="3"/>
                </a:cxn>
                <a:cxn ang="0">
                  <a:pos x="23" y="45"/>
                </a:cxn>
                <a:cxn ang="0">
                  <a:pos x="21" y="69"/>
                </a:cxn>
                <a:cxn ang="0">
                  <a:pos x="25" y="83"/>
                </a:cxn>
                <a:cxn ang="0">
                  <a:pos x="30" y="89"/>
                </a:cxn>
                <a:cxn ang="0">
                  <a:pos x="35" y="89"/>
                </a:cxn>
                <a:cxn ang="0">
                  <a:pos x="37" y="85"/>
                </a:cxn>
                <a:cxn ang="0">
                  <a:pos x="40" y="80"/>
                </a:cxn>
                <a:cxn ang="0">
                  <a:pos x="41" y="72"/>
                </a:cxn>
                <a:cxn ang="0">
                  <a:pos x="39" y="52"/>
                </a:cxn>
                <a:cxn ang="0">
                  <a:pos x="35" y="43"/>
                </a:cxn>
                <a:cxn ang="0">
                  <a:pos x="26" y="42"/>
                </a:cxn>
                <a:cxn ang="0">
                  <a:pos x="23" y="45"/>
                </a:cxn>
              </a:cxnLst>
              <a:rect l="0" t="0" r="r" b="b"/>
              <a:pathLst>
                <a:path w="60" h="94">
                  <a:moveTo>
                    <a:pt x="60" y="0"/>
                  </a:moveTo>
                  <a:lnTo>
                    <a:pt x="60" y="1"/>
                  </a:lnTo>
                  <a:lnTo>
                    <a:pt x="53" y="3"/>
                  </a:lnTo>
                  <a:lnTo>
                    <a:pt x="49" y="5"/>
                  </a:lnTo>
                  <a:lnTo>
                    <a:pt x="41" y="10"/>
                  </a:lnTo>
                  <a:lnTo>
                    <a:pt x="35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4" y="38"/>
                  </a:lnTo>
                  <a:lnTo>
                    <a:pt x="26" y="37"/>
                  </a:lnTo>
                  <a:lnTo>
                    <a:pt x="28" y="37"/>
                  </a:lnTo>
                  <a:lnTo>
                    <a:pt x="30" y="36"/>
                  </a:lnTo>
                  <a:lnTo>
                    <a:pt x="41" y="36"/>
                  </a:lnTo>
                  <a:lnTo>
                    <a:pt x="45" y="38"/>
                  </a:lnTo>
                  <a:lnTo>
                    <a:pt x="49" y="40"/>
                  </a:lnTo>
                  <a:lnTo>
                    <a:pt x="52" y="43"/>
                  </a:lnTo>
                  <a:lnTo>
                    <a:pt x="57" y="51"/>
                  </a:lnTo>
                  <a:lnTo>
                    <a:pt x="60" y="63"/>
                  </a:lnTo>
                  <a:lnTo>
                    <a:pt x="58" y="68"/>
                  </a:lnTo>
                  <a:lnTo>
                    <a:pt x="57" y="74"/>
                  </a:lnTo>
                  <a:lnTo>
                    <a:pt x="55" y="78"/>
                  </a:lnTo>
                  <a:lnTo>
                    <a:pt x="53" y="82"/>
                  </a:lnTo>
                  <a:lnTo>
                    <a:pt x="51" y="85"/>
                  </a:lnTo>
                  <a:lnTo>
                    <a:pt x="49" y="88"/>
                  </a:lnTo>
                  <a:lnTo>
                    <a:pt x="41" y="93"/>
                  </a:lnTo>
                  <a:lnTo>
                    <a:pt x="36" y="94"/>
                  </a:lnTo>
                  <a:lnTo>
                    <a:pt x="25" y="94"/>
                  </a:lnTo>
                  <a:lnTo>
                    <a:pt x="20" y="93"/>
                  </a:lnTo>
                  <a:lnTo>
                    <a:pt x="15" y="90"/>
                  </a:lnTo>
                  <a:lnTo>
                    <a:pt x="9" y="84"/>
                  </a:lnTo>
                  <a:lnTo>
                    <a:pt x="8" y="80"/>
                  </a:lnTo>
                  <a:lnTo>
                    <a:pt x="5" y="75"/>
                  </a:lnTo>
                  <a:lnTo>
                    <a:pt x="3" y="69"/>
                  </a:lnTo>
                  <a:lnTo>
                    <a:pt x="2" y="64"/>
                  </a:lnTo>
                  <a:lnTo>
                    <a:pt x="0" y="57"/>
                  </a:lnTo>
                  <a:lnTo>
                    <a:pt x="3" y="42"/>
                  </a:lnTo>
                  <a:lnTo>
                    <a:pt x="8" y="28"/>
                  </a:lnTo>
                  <a:lnTo>
                    <a:pt x="16" y="17"/>
                  </a:lnTo>
                  <a:lnTo>
                    <a:pt x="28" y="7"/>
                  </a:lnTo>
                  <a:lnTo>
                    <a:pt x="42" y="3"/>
                  </a:lnTo>
                  <a:lnTo>
                    <a:pt x="60" y="0"/>
                  </a:lnTo>
                  <a:close/>
                  <a:moveTo>
                    <a:pt x="23" y="45"/>
                  </a:moveTo>
                  <a:lnTo>
                    <a:pt x="21" y="49"/>
                  </a:lnTo>
                  <a:lnTo>
                    <a:pt x="21" y="69"/>
                  </a:lnTo>
                  <a:lnTo>
                    <a:pt x="23" y="75"/>
                  </a:lnTo>
                  <a:lnTo>
                    <a:pt x="25" y="83"/>
                  </a:lnTo>
                  <a:lnTo>
                    <a:pt x="26" y="85"/>
                  </a:lnTo>
                  <a:lnTo>
                    <a:pt x="30" y="89"/>
                  </a:lnTo>
                  <a:lnTo>
                    <a:pt x="32" y="90"/>
                  </a:lnTo>
                  <a:lnTo>
                    <a:pt x="35" y="89"/>
                  </a:lnTo>
                  <a:lnTo>
                    <a:pt x="36" y="88"/>
                  </a:lnTo>
                  <a:lnTo>
                    <a:pt x="37" y="85"/>
                  </a:lnTo>
                  <a:lnTo>
                    <a:pt x="39" y="84"/>
                  </a:lnTo>
                  <a:lnTo>
                    <a:pt x="40" y="80"/>
                  </a:lnTo>
                  <a:lnTo>
                    <a:pt x="40" y="77"/>
                  </a:lnTo>
                  <a:lnTo>
                    <a:pt x="41" y="72"/>
                  </a:lnTo>
                  <a:lnTo>
                    <a:pt x="40" y="61"/>
                  </a:lnTo>
                  <a:lnTo>
                    <a:pt x="39" y="52"/>
                  </a:lnTo>
                  <a:lnTo>
                    <a:pt x="36" y="46"/>
                  </a:lnTo>
                  <a:lnTo>
                    <a:pt x="35" y="43"/>
                  </a:lnTo>
                  <a:lnTo>
                    <a:pt x="32" y="42"/>
                  </a:lnTo>
                  <a:lnTo>
                    <a:pt x="26" y="42"/>
                  </a:lnTo>
                  <a:lnTo>
                    <a:pt x="24" y="43"/>
                  </a:lnTo>
                  <a:lnTo>
                    <a:pt x="23" y="4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22" name="Freeform 74"/>
            <p:cNvSpPr>
              <a:spLocks noEditPoints="1"/>
            </p:cNvSpPr>
            <p:nvPr/>
          </p:nvSpPr>
          <p:spPr bwMode="auto">
            <a:xfrm>
              <a:off x="3586861" y="5547169"/>
              <a:ext cx="2080006" cy="890397"/>
            </a:xfrm>
            <a:custGeom>
              <a:avLst/>
              <a:gdLst/>
              <a:ahLst/>
              <a:cxnLst>
                <a:cxn ang="0">
                  <a:pos x="1724" y="14"/>
                </a:cxn>
                <a:cxn ang="0">
                  <a:pos x="1615" y="21"/>
                </a:cxn>
                <a:cxn ang="0">
                  <a:pos x="1511" y="30"/>
                </a:cxn>
                <a:cxn ang="0">
                  <a:pos x="1406" y="37"/>
                </a:cxn>
                <a:cxn ang="0">
                  <a:pos x="1312" y="46"/>
                </a:cxn>
                <a:cxn ang="0">
                  <a:pos x="1208" y="53"/>
                </a:cxn>
                <a:cxn ang="0">
                  <a:pos x="1117" y="62"/>
                </a:cxn>
                <a:cxn ang="0">
                  <a:pos x="1024" y="69"/>
                </a:cxn>
                <a:cxn ang="0">
                  <a:pos x="940" y="78"/>
                </a:cxn>
                <a:cxn ang="0">
                  <a:pos x="850" y="85"/>
                </a:cxn>
                <a:cxn ang="0">
                  <a:pos x="770" y="94"/>
                </a:cxn>
                <a:cxn ang="0">
                  <a:pos x="682" y="101"/>
                </a:cxn>
                <a:cxn ang="0">
                  <a:pos x="608" y="110"/>
                </a:cxn>
                <a:cxn ang="0">
                  <a:pos x="530" y="117"/>
                </a:cxn>
                <a:cxn ang="0">
                  <a:pos x="466" y="126"/>
                </a:cxn>
                <a:cxn ang="0">
                  <a:pos x="399" y="133"/>
                </a:cxn>
                <a:cxn ang="0">
                  <a:pos x="342" y="142"/>
                </a:cxn>
                <a:cxn ang="0">
                  <a:pos x="288" y="150"/>
                </a:cxn>
                <a:cxn ang="0">
                  <a:pos x="246" y="158"/>
                </a:cxn>
                <a:cxn ang="0">
                  <a:pos x="210" y="166"/>
                </a:cxn>
                <a:cxn ang="0">
                  <a:pos x="174" y="179"/>
                </a:cxn>
                <a:cxn ang="0">
                  <a:pos x="148" y="193"/>
                </a:cxn>
                <a:cxn ang="0">
                  <a:pos x="121" y="220"/>
                </a:cxn>
                <a:cxn ang="0">
                  <a:pos x="94" y="273"/>
                </a:cxn>
                <a:cxn ang="0">
                  <a:pos x="75" y="326"/>
                </a:cxn>
                <a:cxn ang="0">
                  <a:pos x="54" y="407"/>
                </a:cxn>
                <a:cxn ang="0">
                  <a:pos x="28" y="586"/>
                </a:cxn>
                <a:cxn ang="0">
                  <a:pos x="9" y="738"/>
                </a:cxn>
                <a:cxn ang="0">
                  <a:pos x="14" y="612"/>
                </a:cxn>
                <a:cxn ang="0">
                  <a:pos x="35" y="453"/>
                </a:cxn>
                <a:cxn ang="0">
                  <a:pos x="48" y="394"/>
                </a:cxn>
                <a:cxn ang="0">
                  <a:pos x="70" y="299"/>
                </a:cxn>
                <a:cxn ang="0">
                  <a:pos x="93" y="245"/>
                </a:cxn>
                <a:cxn ang="0">
                  <a:pos x="125" y="195"/>
                </a:cxn>
                <a:cxn ang="0">
                  <a:pos x="151" y="177"/>
                </a:cxn>
                <a:cxn ang="0">
                  <a:pos x="173" y="167"/>
                </a:cxn>
                <a:cxn ang="0">
                  <a:pos x="192" y="159"/>
                </a:cxn>
                <a:cxn ang="0">
                  <a:pos x="219" y="150"/>
                </a:cxn>
                <a:cxn ang="0">
                  <a:pos x="252" y="143"/>
                </a:cxn>
                <a:cxn ang="0">
                  <a:pos x="288" y="136"/>
                </a:cxn>
                <a:cxn ang="0">
                  <a:pos x="337" y="130"/>
                </a:cxn>
                <a:cxn ang="0">
                  <a:pos x="374" y="124"/>
                </a:cxn>
                <a:cxn ang="0">
                  <a:pos x="441" y="116"/>
                </a:cxn>
                <a:cxn ang="0">
                  <a:pos x="504" y="108"/>
                </a:cxn>
                <a:cxn ang="0">
                  <a:pos x="572" y="101"/>
                </a:cxn>
                <a:cxn ang="0">
                  <a:pos x="629" y="94"/>
                </a:cxn>
                <a:cxn ang="0">
                  <a:pos x="688" y="89"/>
                </a:cxn>
                <a:cxn ang="0">
                  <a:pos x="752" y="84"/>
                </a:cxn>
                <a:cxn ang="0">
                  <a:pos x="819" y="77"/>
                </a:cxn>
                <a:cxn ang="0">
                  <a:pos x="883" y="69"/>
                </a:cxn>
                <a:cxn ang="0">
                  <a:pos x="961" y="63"/>
                </a:cxn>
                <a:cxn ang="0">
                  <a:pos x="1022" y="57"/>
                </a:cxn>
                <a:cxn ang="0">
                  <a:pos x="1114" y="49"/>
                </a:cxn>
                <a:cxn ang="0">
                  <a:pos x="1187" y="44"/>
                </a:cxn>
                <a:cxn ang="0">
                  <a:pos x="1275" y="36"/>
                </a:cxn>
                <a:cxn ang="0">
                  <a:pos x="1338" y="30"/>
                </a:cxn>
                <a:cxn ang="0">
                  <a:pos x="1431" y="23"/>
                </a:cxn>
                <a:cxn ang="0">
                  <a:pos x="1525" y="17"/>
                </a:cxn>
                <a:cxn ang="0">
                  <a:pos x="1611" y="10"/>
                </a:cxn>
                <a:cxn ang="0">
                  <a:pos x="1691" y="2"/>
                </a:cxn>
              </a:cxnLst>
              <a:rect l="0" t="0" r="r" b="b"/>
              <a:pathLst>
                <a:path w="1724" h="738">
                  <a:moveTo>
                    <a:pt x="48" y="388"/>
                  </a:moveTo>
                  <a:lnTo>
                    <a:pt x="47" y="397"/>
                  </a:lnTo>
                  <a:lnTo>
                    <a:pt x="48" y="388"/>
                  </a:lnTo>
                  <a:close/>
                  <a:moveTo>
                    <a:pt x="51" y="372"/>
                  </a:moveTo>
                  <a:lnTo>
                    <a:pt x="49" y="381"/>
                  </a:lnTo>
                  <a:lnTo>
                    <a:pt x="51" y="381"/>
                  </a:lnTo>
                  <a:lnTo>
                    <a:pt x="47" y="397"/>
                  </a:lnTo>
                  <a:lnTo>
                    <a:pt x="47" y="398"/>
                  </a:lnTo>
                  <a:lnTo>
                    <a:pt x="47" y="397"/>
                  </a:lnTo>
                  <a:lnTo>
                    <a:pt x="51" y="372"/>
                  </a:lnTo>
                  <a:close/>
                  <a:moveTo>
                    <a:pt x="1721" y="0"/>
                  </a:moveTo>
                  <a:lnTo>
                    <a:pt x="1724" y="0"/>
                  </a:lnTo>
                  <a:lnTo>
                    <a:pt x="1724" y="14"/>
                  </a:lnTo>
                  <a:lnTo>
                    <a:pt x="1715" y="14"/>
                  </a:lnTo>
                  <a:lnTo>
                    <a:pt x="1712" y="15"/>
                  </a:lnTo>
                  <a:lnTo>
                    <a:pt x="1698" y="15"/>
                  </a:lnTo>
                  <a:lnTo>
                    <a:pt x="1695" y="16"/>
                  </a:lnTo>
                  <a:lnTo>
                    <a:pt x="1679" y="16"/>
                  </a:lnTo>
                  <a:lnTo>
                    <a:pt x="1675" y="17"/>
                  </a:lnTo>
                  <a:lnTo>
                    <a:pt x="1664" y="17"/>
                  </a:lnTo>
                  <a:lnTo>
                    <a:pt x="1662" y="19"/>
                  </a:lnTo>
                  <a:lnTo>
                    <a:pt x="1644" y="19"/>
                  </a:lnTo>
                  <a:lnTo>
                    <a:pt x="1642" y="20"/>
                  </a:lnTo>
                  <a:lnTo>
                    <a:pt x="1628" y="20"/>
                  </a:lnTo>
                  <a:lnTo>
                    <a:pt x="1626" y="21"/>
                  </a:lnTo>
                  <a:lnTo>
                    <a:pt x="1615" y="21"/>
                  </a:lnTo>
                  <a:lnTo>
                    <a:pt x="1611" y="22"/>
                  </a:lnTo>
                  <a:lnTo>
                    <a:pt x="1596" y="22"/>
                  </a:lnTo>
                  <a:lnTo>
                    <a:pt x="1594" y="23"/>
                  </a:lnTo>
                  <a:lnTo>
                    <a:pt x="1577" y="23"/>
                  </a:lnTo>
                  <a:lnTo>
                    <a:pt x="1574" y="25"/>
                  </a:lnTo>
                  <a:lnTo>
                    <a:pt x="1559" y="25"/>
                  </a:lnTo>
                  <a:lnTo>
                    <a:pt x="1557" y="26"/>
                  </a:lnTo>
                  <a:lnTo>
                    <a:pt x="1546" y="26"/>
                  </a:lnTo>
                  <a:lnTo>
                    <a:pt x="1543" y="27"/>
                  </a:lnTo>
                  <a:lnTo>
                    <a:pt x="1531" y="27"/>
                  </a:lnTo>
                  <a:lnTo>
                    <a:pt x="1527" y="28"/>
                  </a:lnTo>
                  <a:lnTo>
                    <a:pt x="1514" y="28"/>
                  </a:lnTo>
                  <a:lnTo>
                    <a:pt x="1511" y="30"/>
                  </a:lnTo>
                  <a:lnTo>
                    <a:pt x="1496" y="30"/>
                  </a:lnTo>
                  <a:lnTo>
                    <a:pt x="1494" y="31"/>
                  </a:lnTo>
                  <a:lnTo>
                    <a:pt x="1483" y="31"/>
                  </a:lnTo>
                  <a:lnTo>
                    <a:pt x="1480" y="32"/>
                  </a:lnTo>
                  <a:lnTo>
                    <a:pt x="1465" y="32"/>
                  </a:lnTo>
                  <a:lnTo>
                    <a:pt x="1463" y="33"/>
                  </a:lnTo>
                  <a:lnTo>
                    <a:pt x="1452" y="33"/>
                  </a:lnTo>
                  <a:lnTo>
                    <a:pt x="1449" y="35"/>
                  </a:lnTo>
                  <a:lnTo>
                    <a:pt x="1438" y="35"/>
                  </a:lnTo>
                  <a:lnTo>
                    <a:pt x="1436" y="36"/>
                  </a:lnTo>
                  <a:lnTo>
                    <a:pt x="1422" y="36"/>
                  </a:lnTo>
                  <a:lnTo>
                    <a:pt x="1420" y="37"/>
                  </a:lnTo>
                  <a:lnTo>
                    <a:pt x="1406" y="37"/>
                  </a:lnTo>
                  <a:lnTo>
                    <a:pt x="1404" y="38"/>
                  </a:lnTo>
                  <a:lnTo>
                    <a:pt x="1390" y="38"/>
                  </a:lnTo>
                  <a:lnTo>
                    <a:pt x="1387" y="40"/>
                  </a:lnTo>
                  <a:lnTo>
                    <a:pt x="1376" y="40"/>
                  </a:lnTo>
                  <a:lnTo>
                    <a:pt x="1374" y="41"/>
                  </a:lnTo>
                  <a:lnTo>
                    <a:pt x="1362" y="41"/>
                  </a:lnTo>
                  <a:lnTo>
                    <a:pt x="1358" y="42"/>
                  </a:lnTo>
                  <a:lnTo>
                    <a:pt x="1344" y="42"/>
                  </a:lnTo>
                  <a:lnTo>
                    <a:pt x="1342" y="43"/>
                  </a:lnTo>
                  <a:lnTo>
                    <a:pt x="1329" y="43"/>
                  </a:lnTo>
                  <a:lnTo>
                    <a:pt x="1326" y="44"/>
                  </a:lnTo>
                  <a:lnTo>
                    <a:pt x="1315" y="44"/>
                  </a:lnTo>
                  <a:lnTo>
                    <a:pt x="1312" y="46"/>
                  </a:lnTo>
                  <a:lnTo>
                    <a:pt x="1297" y="46"/>
                  </a:lnTo>
                  <a:lnTo>
                    <a:pt x="1294" y="47"/>
                  </a:lnTo>
                  <a:lnTo>
                    <a:pt x="1282" y="47"/>
                  </a:lnTo>
                  <a:lnTo>
                    <a:pt x="1280" y="48"/>
                  </a:lnTo>
                  <a:lnTo>
                    <a:pt x="1269" y="48"/>
                  </a:lnTo>
                  <a:lnTo>
                    <a:pt x="1266" y="49"/>
                  </a:lnTo>
                  <a:lnTo>
                    <a:pt x="1253" y="49"/>
                  </a:lnTo>
                  <a:lnTo>
                    <a:pt x="1250" y="51"/>
                  </a:lnTo>
                  <a:lnTo>
                    <a:pt x="1239" y="51"/>
                  </a:lnTo>
                  <a:lnTo>
                    <a:pt x="1237" y="52"/>
                  </a:lnTo>
                  <a:lnTo>
                    <a:pt x="1222" y="52"/>
                  </a:lnTo>
                  <a:lnTo>
                    <a:pt x="1219" y="53"/>
                  </a:lnTo>
                  <a:lnTo>
                    <a:pt x="1208" y="53"/>
                  </a:lnTo>
                  <a:lnTo>
                    <a:pt x="1206" y="54"/>
                  </a:lnTo>
                  <a:lnTo>
                    <a:pt x="1194" y="54"/>
                  </a:lnTo>
                  <a:lnTo>
                    <a:pt x="1190" y="56"/>
                  </a:lnTo>
                  <a:lnTo>
                    <a:pt x="1179" y="56"/>
                  </a:lnTo>
                  <a:lnTo>
                    <a:pt x="1176" y="57"/>
                  </a:lnTo>
                  <a:lnTo>
                    <a:pt x="1165" y="57"/>
                  </a:lnTo>
                  <a:lnTo>
                    <a:pt x="1163" y="58"/>
                  </a:lnTo>
                  <a:lnTo>
                    <a:pt x="1149" y="58"/>
                  </a:lnTo>
                  <a:lnTo>
                    <a:pt x="1147" y="59"/>
                  </a:lnTo>
                  <a:lnTo>
                    <a:pt x="1135" y="59"/>
                  </a:lnTo>
                  <a:lnTo>
                    <a:pt x="1133" y="61"/>
                  </a:lnTo>
                  <a:lnTo>
                    <a:pt x="1121" y="61"/>
                  </a:lnTo>
                  <a:lnTo>
                    <a:pt x="1117" y="62"/>
                  </a:lnTo>
                  <a:lnTo>
                    <a:pt x="1106" y="62"/>
                  </a:lnTo>
                  <a:lnTo>
                    <a:pt x="1103" y="63"/>
                  </a:lnTo>
                  <a:lnTo>
                    <a:pt x="1093" y="63"/>
                  </a:lnTo>
                  <a:lnTo>
                    <a:pt x="1091" y="64"/>
                  </a:lnTo>
                  <a:lnTo>
                    <a:pt x="1080" y="64"/>
                  </a:lnTo>
                  <a:lnTo>
                    <a:pt x="1077" y="66"/>
                  </a:lnTo>
                  <a:lnTo>
                    <a:pt x="1064" y="66"/>
                  </a:lnTo>
                  <a:lnTo>
                    <a:pt x="1061" y="67"/>
                  </a:lnTo>
                  <a:lnTo>
                    <a:pt x="1051" y="67"/>
                  </a:lnTo>
                  <a:lnTo>
                    <a:pt x="1049" y="68"/>
                  </a:lnTo>
                  <a:lnTo>
                    <a:pt x="1038" y="68"/>
                  </a:lnTo>
                  <a:lnTo>
                    <a:pt x="1035" y="69"/>
                  </a:lnTo>
                  <a:lnTo>
                    <a:pt x="1024" y="69"/>
                  </a:lnTo>
                  <a:lnTo>
                    <a:pt x="1021" y="70"/>
                  </a:lnTo>
                  <a:lnTo>
                    <a:pt x="1009" y="70"/>
                  </a:lnTo>
                  <a:lnTo>
                    <a:pt x="1007" y="72"/>
                  </a:lnTo>
                  <a:lnTo>
                    <a:pt x="997" y="72"/>
                  </a:lnTo>
                  <a:lnTo>
                    <a:pt x="995" y="73"/>
                  </a:lnTo>
                  <a:lnTo>
                    <a:pt x="982" y="73"/>
                  </a:lnTo>
                  <a:lnTo>
                    <a:pt x="979" y="74"/>
                  </a:lnTo>
                  <a:lnTo>
                    <a:pt x="969" y="74"/>
                  </a:lnTo>
                  <a:lnTo>
                    <a:pt x="966" y="75"/>
                  </a:lnTo>
                  <a:lnTo>
                    <a:pt x="956" y="75"/>
                  </a:lnTo>
                  <a:lnTo>
                    <a:pt x="954" y="77"/>
                  </a:lnTo>
                  <a:lnTo>
                    <a:pt x="943" y="77"/>
                  </a:lnTo>
                  <a:lnTo>
                    <a:pt x="940" y="78"/>
                  </a:lnTo>
                  <a:lnTo>
                    <a:pt x="929" y="78"/>
                  </a:lnTo>
                  <a:lnTo>
                    <a:pt x="925" y="79"/>
                  </a:lnTo>
                  <a:lnTo>
                    <a:pt x="916" y="79"/>
                  </a:lnTo>
                  <a:lnTo>
                    <a:pt x="913" y="80"/>
                  </a:lnTo>
                  <a:lnTo>
                    <a:pt x="903" y="80"/>
                  </a:lnTo>
                  <a:lnTo>
                    <a:pt x="901" y="82"/>
                  </a:lnTo>
                  <a:lnTo>
                    <a:pt x="890" y="82"/>
                  </a:lnTo>
                  <a:lnTo>
                    <a:pt x="887" y="83"/>
                  </a:lnTo>
                  <a:lnTo>
                    <a:pt x="876" y="83"/>
                  </a:lnTo>
                  <a:lnTo>
                    <a:pt x="872" y="84"/>
                  </a:lnTo>
                  <a:lnTo>
                    <a:pt x="862" y="84"/>
                  </a:lnTo>
                  <a:lnTo>
                    <a:pt x="860" y="85"/>
                  </a:lnTo>
                  <a:lnTo>
                    <a:pt x="850" y="85"/>
                  </a:lnTo>
                  <a:lnTo>
                    <a:pt x="848" y="87"/>
                  </a:lnTo>
                  <a:lnTo>
                    <a:pt x="836" y="87"/>
                  </a:lnTo>
                  <a:lnTo>
                    <a:pt x="834" y="88"/>
                  </a:lnTo>
                  <a:lnTo>
                    <a:pt x="823" y="88"/>
                  </a:lnTo>
                  <a:lnTo>
                    <a:pt x="819" y="89"/>
                  </a:lnTo>
                  <a:lnTo>
                    <a:pt x="809" y="89"/>
                  </a:lnTo>
                  <a:lnTo>
                    <a:pt x="807" y="90"/>
                  </a:lnTo>
                  <a:lnTo>
                    <a:pt x="797" y="90"/>
                  </a:lnTo>
                  <a:lnTo>
                    <a:pt x="794" y="91"/>
                  </a:lnTo>
                  <a:lnTo>
                    <a:pt x="785" y="91"/>
                  </a:lnTo>
                  <a:lnTo>
                    <a:pt x="782" y="93"/>
                  </a:lnTo>
                  <a:lnTo>
                    <a:pt x="772" y="93"/>
                  </a:lnTo>
                  <a:lnTo>
                    <a:pt x="770" y="94"/>
                  </a:lnTo>
                  <a:lnTo>
                    <a:pt x="759" y="94"/>
                  </a:lnTo>
                  <a:lnTo>
                    <a:pt x="755" y="95"/>
                  </a:lnTo>
                  <a:lnTo>
                    <a:pt x="746" y="95"/>
                  </a:lnTo>
                  <a:lnTo>
                    <a:pt x="743" y="96"/>
                  </a:lnTo>
                  <a:lnTo>
                    <a:pt x="733" y="96"/>
                  </a:lnTo>
                  <a:lnTo>
                    <a:pt x="730" y="98"/>
                  </a:lnTo>
                  <a:lnTo>
                    <a:pt x="720" y="98"/>
                  </a:lnTo>
                  <a:lnTo>
                    <a:pt x="718" y="99"/>
                  </a:lnTo>
                  <a:lnTo>
                    <a:pt x="708" y="99"/>
                  </a:lnTo>
                  <a:lnTo>
                    <a:pt x="705" y="100"/>
                  </a:lnTo>
                  <a:lnTo>
                    <a:pt x="696" y="100"/>
                  </a:lnTo>
                  <a:lnTo>
                    <a:pt x="693" y="101"/>
                  </a:lnTo>
                  <a:lnTo>
                    <a:pt x="682" y="101"/>
                  </a:lnTo>
                  <a:lnTo>
                    <a:pt x="678" y="103"/>
                  </a:lnTo>
                  <a:lnTo>
                    <a:pt x="671" y="103"/>
                  </a:lnTo>
                  <a:lnTo>
                    <a:pt x="667" y="104"/>
                  </a:lnTo>
                  <a:lnTo>
                    <a:pt x="657" y="104"/>
                  </a:lnTo>
                  <a:lnTo>
                    <a:pt x="655" y="105"/>
                  </a:lnTo>
                  <a:lnTo>
                    <a:pt x="645" y="105"/>
                  </a:lnTo>
                  <a:lnTo>
                    <a:pt x="642" y="106"/>
                  </a:lnTo>
                  <a:lnTo>
                    <a:pt x="635" y="106"/>
                  </a:lnTo>
                  <a:lnTo>
                    <a:pt x="633" y="108"/>
                  </a:lnTo>
                  <a:lnTo>
                    <a:pt x="623" y="108"/>
                  </a:lnTo>
                  <a:lnTo>
                    <a:pt x="620" y="109"/>
                  </a:lnTo>
                  <a:lnTo>
                    <a:pt x="610" y="109"/>
                  </a:lnTo>
                  <a:lnTo>
                    <a:pt x="608" y="110"/>
                  </a:lnTo>
                  <a:lnTo>
                    <a:pt x="600" y="110"/>
                  </a:lnTo>
                  <a:lnTo>
                    <a:pt x="598" y="111"/>
                  </a:lnTo>
                  <a:lnTo>
                    <a:pt x="587" y="111"/>
                  </a:lnTo>
                  <a:lnTo>
                    <a:pt x="583" y="112"/>
                  </a:lnTo>
                  <a:lnTo>
                    <a:pt x="576" y="112"/>
                  </a:lnTo>
                  <a:lnTo>
                    <a:pt x="572" y="114"/>
                  </a:lnTo>
                  <a:lnTo>
                    <a:pt x="562" y="114"/>
                  </a:lnTo>
                  <a:lnTo>
                    <a:pt x="560" y="115"/>
                  </a:lnTo>
                  <a:lnTo>
                    <a:pt x="552" y="115"/>
                  </a:lnTo>
                  <a:lnTo>
                    <a:pt x="550" y="116"/>
                  </a:lnTo>
                  <a:lnTo>
                    <a:pt x="542" y="116"/>
                  </a:lnTo>
                  <a:lnTo>
                    <a:pt x="540" y="117"/>
                  </a:lnTo>
                  <a:lnTo>
                    <a:pt x="530" y="117"/>
                  </a:lnTo>
                  <a:lnTo>
                    <a:pt x="528" y="119"/>
                  </a:lnTo>
                  <a:lnTo>
                    <a:pt x="520" y="119"/>
                  </a:lnTo>
                  <a:lnTo>
                    <a:pt x="518" y="120"/>
                  </a:lnTo>
                  <a:lnTo>
                    <a:pt x="510" y="120"/>
                  </a:lnTo>
                  <a:lnTo>
                    <a:pt x="508" y="121"/>
                  </a:lnTo>
                  <a:lnTo>
                    <a:pt x="498" y="121"/>
                  </a:lnTo>
                  <a:lnTo>
                    <a:pt x="495" y="122"/>
                  </a:lnTo>
                  <a:lnTo>
                    <a:pt x="488" y="122"/>
                  </a:lnTo>
                  <a:lnTo>
                    <a:pt x="486" y="124"/>
                  </a:lnTo>
                  <a:lnTo>
                    <a:pt x="478" y="124"/>
                  </a:lnTo>
                  <a:lnTo>
                    <a:pt x="476" y="125"/>
                  </a:lnTo>
                  <a:lnTo>
                    <a:pt x="468" y="125"/>
                  </a:lnTo>
                  <a:lnTo>
                    <a:pt x="466" y="126"/>
                  </a:lnTo>
                  <a:lnTo>
                    <a:pt x="458" y="126"/>
                  </a:lnTo>
                  <a:lnTo>
                    <a:pt x="456" y="127"/>
                  </a:lnTo>
                  <a:lnTo>
                    <a:pt x="448" y="127"/>
                  </a:lnTo>
                  <a:lnTo>
                    <a:pt x="446" y="129"/>
                  </a:lnTo>
                  <a:lnTo>
                    <a:pt x="439" y="129"/>
                  </a:lnTo>
                  <a:lnTo>
                    <a:pt x="436" y="130"/>
                  </a:lnTo>
                  <a:lnTo>
                    <a:pt x="429" y="130"/>
                  </a:lnTo>
                  <a:lnTo>
                    <a:pt x="426" y="131"/>
                  </a:lnTo>
                  <a:lnTo>
                    <a:pt x="419" y="131"/>
                  </a:lnTo>
                  <a:lnTo>
                    <a:pt x="416" y="132"/>
                  </a:lnTo>
                  <a:lnTo>
                    <a:pt x="409" y="132"/>
                  </a:lnTo>
                  <a:lnTo>
                    <a:pt x="406" y="133"/>
                  </a:lnTo>
                  <a:lnTo>
                    <a:pt x="399" y="133"/>
                  </a:lnTo>
                  <a:lnTo>
                    <a:pt x="397" y="135"/>
                  </a:lnTo>
                  <a:lnTo>
                    <a:pt x="390" y="135"/>
                  </a:lnTo>
                  <a:lnTo>
                    <a:pt x="388" y="136"/>
                  </a:lnTo>
                  <a:lnTo>
                    <a:pt x="381" y="136"/>
                  </a:lnTo>
                  <a:lnTo>
                    <a:pt x="378" y="137"/>
                  </a:lnTo>
                  <a:lnTo>
                    <a:pt x="371" y="137"/>
                  </a:lnTo>
                  <a:lnTo>
                    <a:pt x="368" y="138"/>
                  </a:lnTo>
                  <a:lnTo>
                    <a:pt x="363" y="138"/>
                  </a:lnTo>
                  <a:lnTo>
                    <a:pt x="360" y="140"/>
                  </a:lnTo>
                  <a:lnTo>
                    <a:pt x="352" y="140"/>
                  </a:lnTo>
                  <a:lnTo>
                    <a:pt x="348" y="141"/>
                  </a:lnTo>
                  <a:lnTo>
                    <a:pt x="345" y="141"/>
                  </a:lnTo>
                  <a:lnTo>
                    <a:pt x="342" y="142"/>
                  </a:lnTo>
                  <a:lnTo>
                    <a:pt x="336" y="142"/>
                  </a:lnTo>
                  <a:lnTo>
                    <a:pt x="334" y="143"/>
                  </a:lnTo>
                  <a:lnTo>
                    <a:pt x="326" y="143"/>
                  </a:lnTo>
                  <a:lnTo>
                    <a:pt x="324" y="145"/>
                  </a:lnTo>
                  <a:lnTo>
                    <a:pt x="318" y="145"/>
                  </a:lnTo>
                  <a:lnTo>
                    <a:pt x="315" y="146"/>
                  </a:lnTo>
                  <a:lnTo>
                    <a:pt x="309" y="146"/>
                  </a:lnTo>
                  <a:lnTo>
                    <a:pt x="306" y="147"/>
                  </a:lnTo>
                  <a:lnTo>
                    <a:pt x="301" y="147"/>
                  </a:lnTo>
                  <a:lnTo>
                    <a:pt x="298" y="148"/>
                  </a:lnTo>
                  <a:lnTo>
                    <a:pt x="294" y="148"/>
                  </a:lnTo>
                  <a:lnTo>
                    <a:pt x="292" y="150"/>
                  </a:lnTo>
                  <a:lnTo>
                    <a:pt x="288" y="150"/>
                  </a:lnTo>
                  <a:lnTo>
                    <a:pt x="285" y="151"/>
                  </a:lnTo>
                  <a:lnTo>
                    <a:pt x="279" y="151"/>
                  </a:lnTo>
                  <a:lnTo>
                    <a:pt x="277" y="152"/>
                  </a:lnTo>
                  <a:lnTo>
                    <a:pt x="272" y="152"/>
                  </a:lnTo>
                  <a:lnTo>
                    <a:pt x="268" y="153"/>
                  </a:lnTo>
                  <a:lnTo>
                    <a:pt x="266" y="153"/>
                  </a:lnTo>
                  <a:lnTo>
                    <a:pt x="263" y="154"/>
                  </a:lnTo>
                  <a:lnTo>
                    <a:pt x="259" y="154"/>
                  </a:lnTo>
                  <a:lnTo>
                    <a:pt x="257" y="156"/>
                  </a:lnTo>
                  <a:lnTo>
                    <a:pt x="255" y="156"/>
                  </a:lnTo>
                  <a:lnTo>
                    <a:pt x="252" y="157"/>
                  </a:lnTo>
                  <a:lnTo>
                    <a:pt x="248" y="157"/>
                  </a:lnTo>
                  <a:lnTo>
                    <a:pt x="246" y="158"/>
                  </a:lnTo>
                  <a:lnTo>
                    <a:pt x="242" y="158"/>
                  </a:lnTo>
                  <a:lnTo>
                    <a:pt x="238" y="159"/>
                  </a:lnTo>
                  <a:lnTo>
                    <a:pt x="236" y="159"/>
                  </a:lnTo>
                  <a:lnTo>
                    <a:pt x="234" y="161"/>
                  </a:lnTo>
                  <a:lnTo>
                    <a:pt x="230" y="161"/>
                  </a:lnTo>
                  <a:lnTo>
                    <a:pt x="227" y="162"/>
                  </a:lnTo>
                  <a:lnTo>
                    <a:pt x="225" y="162"/>
                  </a:lnTo>
                  <a:lnTo>
                    <a:pt x="222" y="163"/>
                  </a:lnTo>
                  <a:lnTo>
                    <a:pt x="220" y="163"/>
                  </a:lnTo>
                  <a:lnTo>
                    <a:pt x="217" y="164"/>
                  </a:lnTo>
                  <a:lnTo>
                    <a:pt x="215" y="164"/>
                  </a:lnTo>
                  <a:lnTo>
                    <a:pt x="213" y="166"/>
                  </a:lnTo>
                  <a:lnTo>
                    <a:pt x="210" y="166"/>
                  </a:lnTo>
                  <a:lnTo>
                    <a:pt x="205" y="168"/>
                  </a:lnTo>
                  <a:lnTo>
                    <a:pt x="201" y="168"/>
                  </a:lnTo>
                  <a:lnTo>
                    <a:pt x="196" y="171"/>
                  </a:lnTo>
                  <a:lnTo>
                    <a:pt x="195" y="171"/>
                  </a:lnTo>
                  <a:lnTo>
                    <a:pt x="192" y="172"/>
                  </a:lnTo>
                  <a:lnTo>
                    <a:pt x="189" y="173"/>
                  </a:lnTo>
                  <a:lnTo>
                    <a:pt x="188" y="173"/>
                  </a:lnTo>
                  <a:lnTo>
                    <a:pt x="187" y="174"/>
                  </a:lnTo>
                  <a:lnTo>
                    <a:pt x="183" y="175"/>
                  </a:lnTo>
                  <a:lnTo>
                    <a:pt x="180" y="177"/>
                  </a:lnTo>
                  <a:lnTo>
                    <a:pt x="179" y="177"/>
                  </a:lnTo>
                  <a:lnTo>
                    <a:pt x="178" y="178"/>
                  </a:lnTo>
                  <a:lnTo>
                    <a:pt x="174" y="179"/>
                  </a:lnTo>
                  <a:lnTo>
                    <a:pt x="172" y="180"/>
                  </a:lnTo>
                  <a:lnTo>
                    <a:pt x="171" y="180"/>
                  </a:lnTo>
                  <a:lnTo>
                    <a:pt x="169" y="182"/>
                  </a:lnTo>
                  <a:lnTo>
                    <a:pt x="167" y="182"/>
                  </a:lnTo>
                  <a:lnTo>
                    <a:pt x="167" y="183"/>
                  </a:lnTo>
                  <a:lnTo>
                    <a:pt x="164" y="184"/>
                  </a:lnTo>
                  <a:lnTo>
                    <a:pt x="163" y="185"/>
                  </a:lnTo>
                  <a:lnTo>
                    <a:pt x="161" y="187"/>
                  </a:lnTo>
                  <a:lnTo>
                    <a:pt x="158" y="187"/>
                  </a:lnTo>
                  <a:lnTo>
                    <a:pt x="154" y="190"/>
                  </a:lnTo>
                  <a:lnTo>
                    <a:pt x="153" y="190"/>
                  </a:lnTo>
                  <a:lnTo>
                    <a:pt x="152" y="192"/>
                  </a:lnTo>
                  <a:lnTo>
                    <a:pt x="148" y="193"/>
                  </a:lnTo>
                  <a:lnTo>
                    <a:pt x="146" y="195"/>
                  </a:lnTo>
                  <a:lnTo>
                    <a:pt x="145" y="195"/>
                  </a:lnTo>
                  <a:lnTo>
                    <a:pt x="143" y="196"/>
                  </a:lnTo>
                  <a:lnTo>
                    <a:pt x="141" y="196"/>
                  </a:lnTo>
                  <a:lnTo>
                    <a:pt x="138" y="199"/>
                  </a:lnTo>
                  <a:lnTo>
                    <a:pt x="138" y="201"/>
                  </a:lnTo>
                  <a:lnTo>
                    <a:pt x="137" y="204"/>
                  </a:lnTo>
                  <a:lnTo>
                    <a:pt x="135" y="205"/>
                  </a:lnTo>
                  <a:lnTo>
                    <a:pt x="132" y="205"/>
                  </a:lnTo>
                  <a:lnTo>
                    <a:pt x="122" y="215"/>
                  </a:lnTo>
                  <a:lnTo>
                    <a:pt x="122" y="217"/>
                  </a:lnTo>
                  <a:lnTo>
                    <a:pt x="121" y="219"/>
                  </a:lnTo>
                  <a:lnTo>
                    <a:pt x="121" y="220"/>
                  </a:lnTo>
                  <a:lnTo>
                    <a:pt x="115" y="225"/>
                  </a:lnTo>
                  <a:lnTo>
                    <a:pt x="114" y="231"/>
                  </a:lnTo>
                  <a:lnTo>
                    <a:pt x="112" y="232"/>
                  </a:lnTo>
                  <a:lnTo>
                    <a:pt x="112" y="234"/>
                  </a:lnTo>
                  <a:lnTo>
                    <a:pt x="107" y="237"/>
                  </a:lnTo>
                  <a:lnTo>
                    <a:pt x="104" y="251"/>
                  </a:lnTo>
                  <a:lnTo>
                    <a:pt x="103" y="252"/>
                  </a:lnTo>
                  <a:lnTo>
                    <a:pt x="103" y="253"/>
                  </a:lnTo>
                  <a:lnTo>
                    <a:pt x="99" y="256"/>
                  </a:lnTo>
                  <a:lnTo>
                    <a:pt x="96" y="266"/>
                  </a:lnTo>
                  <a:lnTo>
                    <a:pt x="95" y="269"/>
                  </a:lnTo>
                  <a:lnTo>
                    <a:pt x="94" y="272"/>
                  </a:lnTo>
                  <a:lnTo>
                    <a:pt x="94" y="273"/>
                  </a:lnTo>
                  <a:lnTo>
                    <a:pt x="90" y="277"/>
                  </a:lnTo>
                  <a:lnTo>
                    <a:pt x="90" y="278"/>
                  </a:lnTo>
                  <a:lnTo>
                    <a:pt x="89" y="280"/>
                  </a:lnTo>
                  <a:lnTo>
                    <a:pt x="90" y="279"/>
                  </a:lnTo>
                  <a:lnTo>
                    <a:pt x="89" y="283"/>
                  </a:lnTo>
                  <a:lnTo>
                    <a:pt x="85" y="297"/>
                  </a:lnTo>
                  <a:lnTo>
                    <a:pt x="84" y="298"/>
                  </a:lnTo>
                  <a:lnTo>
                    <a:pt x="84" y="299"/>
                  </a:lnTo>
                  <a:lnTo>
                    <a:pt x="82" y="303"/>
                  </a:lnTo>
                  <a:lnTo>
                    <a:pt x="78" y="316"/>
                  </a:lnTo>
                  <a:lnTo>
                    <a:pt x="77" y="324"/>
                  </a:lnTo>
                  <a:lnTo>
                    <a:pt x="75" y="325"/>
                  </a:lnTo>
                  <a:lnTo>
                    <a:pt x="75" y="326"/>
                  </a:lnTo>
                  <a:lnTo>
                    <a:pt x="73" y="330"/>
                  </a:lnTo>
                  <a:lnTo>
                    <a:pt x="68" y="358"/>
                  </a:lnTo>
                  <a:lnTo>
                    <a:pt x="67" y="358"/>
                  </a:lnTo>
                  <a:lnTo>
                    <a:pt x="67" y="360"/>
                  </a:lnTo>
                  <a:lnTo>
                    <a:pt x="64" y="365"/>
                  </a:lnTo>
                  <a:lnTo>
                    <a:pt x="64" y="366"/>
                  </a:lnTo>
                  <a:lnTo>
                    <a:pt x="63" y="373"/>
                  </a:lnTo>
                  <a:lnTo>
                    <a:pt x="62" y="382"/>
                  </a:lnTo>
                  <a:lnTo>
                    <a:pt x="61" y="389"/>
                  </a:lnTo>
                  <a:lnTo>
                    <a:pt x="59" y="398"/>
                  </a:lnTo>
                  <a:lnTo>
                    <a:pt x="59" y="395"/>
                  </a:lnTo>
                  <a:lnTo>
                    <a:pt x="58" y="399"/>
                  </a:lnTo>
                  <a:lnTo>
                    <a:pt x="54" y="407"/>
                  </a:lnTo>
                  <a:lnTo>
                    <a:pt x="56" y="407"/>
                  </a:lnTo>
                  <a:lnTo>
                    <a:pt x="53" y="424"/>
                  </a:lnTo>
                  <a:lnTo>
                    <a:pt x="52" y="435"/>
                  </a:lnTo>
                  <a:lnTo>
                    <a:pt x="51" y="444"/>
                  </a:lnTo>
                  <a:lnTo>
                    <a:pt x="51" y="445"/>
                  </a:lnTo>
                  <a:lnTo>
                    <a:pt x="47" y="456"/>
                  </a:lnTo>
                  <a:lnTo>
                    <a:pt x="42" y="499"/>
                  </a:lnTo>
                  <a:lnTo>
                    <a:pt x="42" y="500"/>
                  </a:lnTo>
                  <a:lnTo>
                    <a:pt x="38" y="513"/>
                  </a:lnTo>
                  <a:lnTo>
                    <a:pt x="33" y="561"/>
                  </a:lnTo>
                  <a:lnTo>
                    <a:pt x="33" y="562"/>
                  </a:lnTo>
                  <a:lnTo>
                    <a:pt x="30" y="575"/>
                  </a:lnTo>
                  <a:lnTo>
                    <a:pt x="28" y="586"/>
                  </a:lnTo>
                  <a:lnTo>
                    <a:pt x="27" y="600"/>
                  </a:lnTo>
                  <a:lnTo>
                    <a:pt x="26" y="613"/>
                  </a:lnTo>
                  <a:lnTo>
                    <a:pt x="25" y="628"/>
                  </a:lnTo>
                  <a:lnTo>
                    <a:pt x="25" y="629"/>
                  </a:lnTo>
                  <a:lnTo>
                    <a:pt x="21" y="641"/>
                  </a:lnTo>
                  <a:lnTo>
                    <a:pt x="20" y="655"/>
                  </a:lnTo>
                  <a:lnTo>
                    <a:pt x="19" y="667"/>
                  </a:lnTo>
                  <a:lnTo>
                    <a:pt x="17" y="682"/>
                  </a:lnTo>
                  <a:lnTo>
                    <a:pt x="16" y="694"/>
                  </a:lnTo>
                  <a:lnTo>
                    <a:pt x="16" y="696"/>
                  </a:lnTo>
                  <a:lnTo>
                    <a:pt x="12" y="708"/>
                  </a:lnTo>
                  <a:lnTo>
                    <a:pt x="10" y="729"/>
                  </a:lnTo>
                  <a:lnTo>
                    <a:pt x="9" y="738"/>
                  </a:lnTo>
                  <a:lnTo>
                    <a:pt x="0" y="736"/>
                  </a:lnTo>
                  <a:lnTo>
                    <a:pt x="0" y="707"/>
                  </a:lnTo>
                  <a:lnTo>
                    <a:pt x="1" y="704"/>
                  </a:lnTo>
                  <a:lnTo>
                    <a:pt x="5" y="693"/>
                  </a:lnTo>
                  <a:lnTo>
                    <a:pt x="4" y="693"/>
                  </a:lnTo>
                  <a:lnTo>
                    <a:pt x="5" y="681"/>
                  </a:lnTo>
                  <a:lnTo>
                    <a:pt x="6" y="666"/>
                  </a:lnTo>
                  <a:lnTo>
                    <a:pt x="7" y="654"/>
                  </a:lnTo>
                  <a:lnTo>
                    <a:pt x="9" y="639"/>
                  </a:lnTo>
                  <a:lnTo>
                    <a:pt x="10" y="638"/>
                  </a:lnTo>
                  <a:lnTo>
                    <a:pt x="14" y="626"/>
                  </a:lnTo>
                  <a:lnTo>
                    <a:pt x="12" y="626"/>
                  </a:lnTo>
                  <a:lnTo>
                    <a:pt x="14" y="612"/>
                  </a:lnTo>
                  <a:lnTo>
                    <a:pt x="15" y="599"/>
                  </a:lnTo>
                  <a:lnTo>
                    <a:pt x="16" y="584"/>
                  </a:lnTo>
                  <a:lnTo>
                    <a:pt x="17" y="572"/>
                  </a:lnTo>
                  <a:lnTo>
                    <a:pt x="17" y="573"/>
                  </a:lnTo>
                  <a:lnTo>
                    <a:pt x="19" y="571"/>
                  </a:lnTo>
                  <a:lnTo>
                    <a:pt x="22" y="560"/>
                  </a:lnTo>
                  <a:lnTo>
                    <a:pt x="21" y="560"/>
                  </a:lnTo>
                  <a:lnTo>
                    <a:pt x="26" y="510"/>
                  </a:lnTo>
                  <a:lnTo>
                    <a:pt x="26" y="512"/>
                  </a:lnTo>
                  <a:lnTo>
                    <a:pt x="27" y="509"/>
                  </a:lnTo>
                  <a:lnTo>
                    <a:pt x="31" y="498"/>
                  </a:lnTo>
                  <a:lnTo>
                    <a:pt x="30" y="498"/>
                  </a:lnTo>
                  <a:lnTo>
                    <a:pt x="35" y="453"/>
                  </a:lnTo>
                  <a:lnTo>
                    <a:pt x="36" y="452"/>
                  </a:lnTo>
                  <a:lnTo>
                    <a:pt x="40" y="442"/>
                  </a:lnTo>
                  <a:lnTo>
                    <a:pt x="38" y="442"/>
                  </a:lnTo>
                  <a:lnTo>
                    <a:pt x="40" y="434"/>
                  </a:lnTo>
                  <a:lnTo>
                    <a:pt x="41" y="423"/>
                  </a:lnTo>
                  <a:lnTo>
                    <a:pt x="43" y="405"/>
                  </a:lnTo>
                  <a:lnTo>
                    <a:pt x="43" y="407"/>
                  </a:lnTo>
                  <a:lnTo>
                    <a:pt x="44" y="403"/>
                  </a:lnTo>
                  <a:lnTo>
                    <a:pt x="47" y="397"/>
                  </a:lnTo>
                  <a:lnTo>
                    <a:pt x="44" y="414"/>
                  </a:lnTo>
                  <a:lnTo>
                    <a:pt x="48" y="397"/>
                  </a:lnTo>
                  <a:lnTo>
                    <a:pt x="47" y="397"/>
                  </a:lnTo>
                  <a:lnTo>
                    <a:pt x="48" y="394"/>
                  </a:lnTo>
                  <a:lnTo>
                    <a:pt x="49" y="388"/>
                  </a:lnTo>
                  <a:lnTo>
                    <a:pt x="51" y="381"/>
                  </a:lnTo>
                  <a:lnTo>
                    <a:pt x="52" y="372"/>
                  </a:lnTo>
                  <a:lnTo>
                    <a:pt x="53" y="365"/>
                  </a:lnTo>
                  <a:lnTo>
                    <a:pt x="53" y="362"/>
                  </a:lnTo>
                  <a:lnTo>
                    <a:pt x="57" y="355"/>
                  </a:lnTo>
                  <a:lnTo>
                    <a:pt x="62" y="327"/>
                  </a:lnTo>
                  <a:lnTo>
                    <a:pt x="62" y="325"/>
                  </a:lnTo>
                  <a:lnTo>
                    <a:pt x="63" y="324"/>
                  </a:lnTo>
                  <a:lnTo>
                    <a:pt x="65" y="320"/>
                  </a:lnTo>
                  <a:lnTo>
                    <a:pt x="67" y="315"/>
                  </a:lnTo>
                  <a:lnTo>
                    <a:pt x="67" y="314"/>
                  </a:lnTo>
                  <a:lnTo>
                    <a:pt x="70" y="299"/>
                  </a:lnTo>
                  <a:lnTo>
                    <a:pt x="70" y="298"/>
                  </a:lnTo>
                  <a:lnTo>
                    <a:pt x="72" y="297"/>
                  </a:lnTo>
                  <a:lnTo>
                    <a:pt x="74" y="293"/>
                  </a:lnTo>
                  <a:lnTo>
                    <a:pt x="78" y="279"/>
                  </a:lnTo>
                  <a:lnTo>
                    <a:pt x="79" y="276"/>
                  </a:lnTo>
                  <a:lnTo>
                    <a:pt x="80" y="271"/>
                  </a:lnTo>
                  <a:lnTo>
                    <a:pt x="80" y="268"/>
                  </a:lnTo>
                  <a:lnTo>
                    <a:pt x="82" y="268"/>
                  </a:lnTo>
                  <a:lnTo>
                    <a:pt x="84" y="266"/>
                  </a:lnTo>
                  <a:lnTo>
                    <a:pt x="89" y="251"/>
                  </a:lnTo>
                  <a:lnTo>
                    <a:pt x="89" y="248"/>
                  </a:lnTo>
                  <a:lnTo>
                    <a:pt x="90" y="248"/>
                  </a:lnTo>
                  <a:lnTo>
                    <a:pt x="93" y="245"/>
                  </a:lnTo>
                  <a:lnTo>
                    <a:pt x="98" y="232"/>
                  </a:lnTo>
                  <a:lnTo>
                    <a:pt x="98" y="230"/>
                  </a:lnTo>
                  <a:lnTo>
                    <a:pt x="99" y="230"/>
                  </a:lnTo>
                  <a:lnTo>
                    <a:pt x="103" y="225"/>
                  </a:lnTo>
                  <a:lnTo>
                    <a:pt x="105" y="220"/>
                  </a:lnTo>
                  <a:lnTo>
                    <a:pt x="105" y="217"/>
                  </a:lnTo>
                  <a:lnTo>
                    <a:pt x="106" y="217"/>
                  </a:lnTo>
                  <a:lnTo>
                    <a:pt x="111" y="211"/>
                  </a:lnTo>
                  <a:lnTo>
                    <a:pt x="112" y="210"/>
                  </a:lnTo>
                  <a:lnTo>
                    <a:pt x="112" y="208"/>
                  </a:lnTo>
                  <a:lnTo>
                    <a:pt x="114" y="208"/>
                  </a:lnTo>
                  <a:lnTo>
                    <a:pt x="125" y="196"/>
                  </a:lnTo>
                  <a:lnTo>
                    <a:pt x="125" y="195"/>
                  </a:lnTo>
                  <a:lnTo>
                    <a:pt x="128" y="195"/>
                  </a:lnTo>
                  <a:lnTo>
                    <a:pt x="128" y="192"/>
                  </a:lnTo>
                  <a:lnTo>
                    <a:pt x="130" y="192"/>
                  </a:lnTo>
                  <a:lnTo>
                    <a:pt x="133" y="188"/>
                  </a:lnTo>
                  <a:lnTo>
                    <a:pt x="133" y="187"/>
                  </a:lnTo>
                  <a:lnTo>
                    <a:pt x="136" y="187"/>
                  </a:lnTo>
                  <a:lnTo>
                    <a:pt x="137" y="185"/>
                  </a:lnTo>
                  <a:lnTo>
                    <a:pt x="141" y="183"/>
                  </a:lnTo>
                  <a:lnTo>
                    <a:pt x="142" y="180"/>
                  </a:lnTo>
                  <a:lnTo>
                    <a:pt x="146" y="180"/>
                  </a:lnTo>
                  <a:lnTo>
                    <a:pt x="146" y="182"/>
                  </a:lnTo>
                  <a:lnTo>
                    <a:pt x="146" y="180"/>
                  </a:lnTo>
                  <a:lnTo>
                    <a:pt x="151" y="177"/>
                  </a:lnTo>
                  <a:lnTo>
                    <a:pt x="152" y="174"/>
                  </a:lnTo>
                  <a:lnTo>
                    <a:pt x="157" y="174"/>
                  </a:lnTo>
                  <a:lnTo>
                    <a:pt x="158" y="172"/>
                  </a:lnTo>
                  <a:lnTo>
                    <a:pt x="162" y="172"/>
                  </a:lnTo>
                  <a:lnTo>
                    <a:pt x="163" y="171"/>
                  </a:lnTo>
                  <a:lnTo>
                    <a:pt x="164" y="171"/>
                  </a:lnTo>
                  <a:lnTo>
                    <a:pt x="166" y="168"/>
                  </a:lnTo>
                  <a:lnTo>
                    <a:pt x="167" y="168"/>
                  </a:lnTo>
                  <a:lnTo>
                    <a:pt x="168" y="167"/>
                  </a:lnTo>
                  <a:lnTo>
                    <a:pt x="172" y="167"/>
                  </a:lnTo>
                  <a:lnTo>
                    <a:pt x="172" y="168"/>
                  </a:lnTo>
                  <a:lnTo>
                    <a:pt x="172" y="167"/>
                  </a:lnTo>
                  <a:lnTo>
                    <a:pt x="173" y="167"/>
                  </a:lnTo>
                  <a:lnTo>
                    <a:pt x="174" y="164"/>
                  </a:lnTo>
                  <a:lnTo>
                    <a:pt x="175" y="164"/>
                  </a:lnTo>
                  <a:lnTo>
                    <a:pt x="177" y="163"/>
                  </a:lnTo>
                  <a:lnTo>
                    <a:pt x="180" y="163"/>
                  </a:lnTo>
                  <a:lnTo>
                    <a:pt x="180" y="164"/>
                  </a:lnTo>
                  <a:lnTo>
                    <a:pt x="180" y="163"/>
                  </a:lnTo>
                  <a:lnTo>
                    <a:pt x="182" y="163"/>
                  </a:lnTo>
                  <a:lnTo>
                    <a:pt x="183" y="161"/>
                  </a:lnTo>
                  <a:lnTo>
                    <a:pt x="184" y="161"/>
                  </a:lnTo>
                  <a:lnTo>
                    <a:pt x="185" y="159"/>
                  </a:lnTo>
                  <a:lnTo>
                    <a:pt x="189" y="159"/>
                  </a:lnTo>
                  <a:lnTo>
                    <a:pt x="189" y="161"/>
                  </a:lnTo>
                  <a:lnTo>
                    <a:pt x="192" y="159"/>
                  </a:lnTo>
                  <a:lnTo>
                    <a:pt x="193" y="157"/>
                  </a:lnTo>
                  <a:lnTo>
                    <a:pt x="194" y="157"/>
                  </a:lnTo>
                  <a:lnTo>
                    <a:pt x="195" y="156"/>
                  </a:lnTo>
                  <a:lnTo>
                    <a:pt x="200" y="156"/>
                  </a:lnTo>
                  <a:lnTo>
                    <a:pt x="201" y="154"/>
                  </a:lnTo>
                  <a:lnTo>
                    <a:pt x="203" y="154"/>
                  </a:lnTo>
                  <a:lnTo>
                    <a:pt x="204" y="153"/>
                  </a:lnTo>
                  <a:lnTo>
                    <a:pt x="208" y="153"/>
                  </a:lnTo>
                  <a:lnTo>
                    <a:pt x="209" y="152"/>
                  </a:lnTo>
                  <a:lnTo>
                    <a:pt x="213" y="152"/>
                  </a:lnTo>
                  <a:lnTo>
                    <a:pt x="214" y="151"/>
                  </a:lnTo>
                  <a:lnTo>
                    <a:pt x="217" y="151"/>
                  </a:lnTo>
                  <a:lnTo>
                    <a:pt x="219" y="150"/>
                  </a:lnTo>
                  <a:lnTo>
                    <a:pt x="222" y="150"/>
                  </a:lnTo>
                  <a:lnTo>
                    <a:pt x="224" y="148"/>
                  </a:lnTo>
                  <a:lnTo>
                    <a:pt x="229" y="148"/>
                  </a:lnTo>
                  <a:lnTo>
                    <a:pt x="230" y="147"/>
                  </a:lnTo>
                  <a:lnTo>
                    <a:pt x="236" y="147"/>
                  </a:lnTo>
                  <a:lnTo>
                    <a:pt x="236" y="148"/>
                  </a:lnTo>
                  <a:lnTo>
                    <a:pt x="238" y="147"/>
                  </a:lnTo>
                  <a:lnTo>
                    <a:pt x="240" y="146"/>
                  </a:lnTo>
                  <a:lnTo>
                    <a:pt x="241" y="146"/>
                  </a:lnTo>
                  <a:lnTo>
                    <a:pt x="242" y="145"/>
                  </a:lnTo>
                  <a:lnTo>
                    <a:pt x="247" y="145"/>
                  </a:lnTo>
                  <a:lnTo>
                    <a:pt x="248" y="143"/>
                  </a:lnTo>
                  <a:lnTo>
                    <a:pt x="252" y="143"/>
                  </a:lnTo>
                  <a:lnTo>
                    <a:pt x="253" y="142"/>
                  </a:lnTo>
                  <a:lnTo>
                    <a:pt x="258" y="142"/>
                  </a:lnTo>
                  <a:lnTo>
                    <a:pt x="259" y="141"/>
                  </a:lnTo>
                  <a:lnTo>
                    <a:pt x="266" y="141"/>
                  </a:lnTo>
                  <a:lnTo>
                    <a:pt x="266" y="142"/>
                  </a:lnTo>
                  <a:lnTo>
                    <a:pt x="268" y="141"/>
                  </a:lnTo>
                  <a:lnTo>
                    <a:pt x="269" y="140"/>
                  </a:lnTo>
                  <a:lnTo>
                    <a:pt x="272" y="140"/>
                  </a:lnTo>
                  <a:lnTo>
                    <a:pt x="273" y="138"/>
                  </a:lnTo>
                  <a:lnTo>
                    <a:pt x="280" y="138"/>
                  </a:lnTo>
                  <a:lnTo>
                    <a:pt x="282" y="137"/>
                  </a:lnTo>
                  <a:lnTo>
                    <a:pt x="287" y="137"/>
                  </a:lnTo>
                  <a:lnTo>
                    <a:pt x="288" y="136"/>
                  </a:lnTo>
                  <a:lnTo>
                    <a:pt x="295" y="136"/>
                  </a:lnTo>
                  <a:lnTo>
                    <a:pt x="295" y="137"/>
                  </a:lnTo>
                  <a:lnTo>
                    <a:pt x="298" y="136"/>
                  </a:lnTo>
                  <a:lnTo>
                    <a:pt x="299" y="135"/>
                  </a:lnTo>
                  <a:lnTo>
                    <a:pt x="301" y="135"/>
                  </a:lnTo>
                  <a:lnTo>
                    <a:pt x="303" y="133"/>
                  </a:lnTo>
                  <a:lnTo>
                    <a:pt x="310" y="133"/>
                  </a:lnTo>
                  <a:lnTo>
                    <a:pt x="311" y="132"/>
                  </a:lnTo>
                  <a:lnTo>
                    <a:pt x="319" y="132"/>
                  </a:lnTo>
                  <a:lnTo>
                    <a:pt x="320" y="131"/>
                  </a:lnTo>
                  <a:lnTo>
                    <a:pt x="329" y="131"/>
                  </a:lnTo>
                  <a:lnTo>
                    <a:pt x="330" y="130"/>
                  </a:lnTo>
                  <a:lnTo>
                    <a:pt x="337" y="130"/>
                  </a:lnTo>
                  <a:lnTo>
                    <a:pt x="339" y="129"/>
                  </a:lnTo>
                  <a:lnTo>
                    <a:pt x="346" y="129"/>
                  </a:lnTo>
                  <a:lnTo>
                    <a:pt x="346" y="130"/>
                  </a:lnTo>
                  <a:lnTo>
                    <a:pt x="348" y="129"/>
                  </a:lnTo>
                  <a:lnTo>
                    <a:pt x="350" y="127"/>
                  </a:lnTo>
                  <a:lnTo>
                    <a:pt x="357" y="127"/>
                  </a:lnTo>
                  <a:lnTo>
                    <a:pt x="357" y="129"/>
                  </a:lnTo>
                  <a:lnTo>
                    <a:pt x="360" y="127"/>
                  </a:lnTo>
                  <a:lnTo>
                    <a:pt x="361" y="126"/>
                  </a:lnTo>
                  <a:lnTo>
                    <a:pt x="363" y="126"/>
                  </a:lnTo>
                  <a:lnTo>
                    <a:pt x="364" y="125"/>
                  </a:lnTo>
                  <a:lnTo>
                    <a:pt x="373" y="125"/>
                  </a:lnTo>
                  <a:lnTo>
                    <a:pt x="374" y="124"/>
                  </a:lnTo>
                  <a:lnTo>
                    <a:pt x="383" y="124"/>
                  </a:lnTo>
                  <a:lnTo>
                    <a:pt x="384" y="122"/>
                  </a:lnTo>
                  <a:lnTo>
                    <a:pt x="392" y="122"/>
                  </a:lnTo>
                  <a:lnTo>
                    <a:pt x="393" y="121"/>
                  </a:lnTo>
                  <a:lnTo>
                    <a:pt x="402" y="121"/>
                  </a:lnTo>
                  <a:lnTo>
                    <a:pt x="403" y="120"/>
                  </a:lnTo>
                  <a:lnTo>
                    <a:pt x="411" y="120"/>
                  </a:lnTo>
                  <a:lnTo>
                    <a:pt x="413" y="119"/>
                  </a:lnTo>
                  <a:lnTo>
                    <a:pt x="421" y="119"/>
                  </a:lnTo>
                  <a:lnTo>
                    <a:pt x="423" y="117"/>
                  </a:lnTo>
                  <a:lnTo>
                    <a:pt x="431" y="117"/>
                  </a:lnTo>
                  <a:lnTo>
                    <a:pt x="432" y="116"/>
                  </a:lnTo>
                  <a:lnTo>
                    <a:pt x="441" y="116"/>
                  </a:lnTo>
                  <a:lnTo>
                    <a:pt x="442" y="115"/>
                  </a:lnTo>
                  <a:lnTo>
                    <a:pt x="451" y="115"/>
                  </a:lnTo>
                  <a:lnTo>
                    <a:pt x="452" y="114"/>
                  </a:lnTo>
                  <a:lnTo>
                    <a:pt x="461" y="114"/>
                  </a:lnTo>
                  <a:lnTo>
                    <a:pt x="462" y="112"/>
                  </a:lnTo>
                  <a:lnTo>
                    <a:pt x="471" y="112"/>
                  </a:lnTo>
                  <a:lnTo>
                    <a:pt x="472" y="111"/>
                  </a:lnTo>
                  <a:lnTo>
                    <a:pt x="481" y="111"/>
                  </a:lnTo>
                  <a:lnTo>
                    <a:pt x="482" y="110"/>
                  </a:lnTo>
                  <a:lnTo>
                    <a:pt x="491" y="110"/>
                  </a:lnTo>
                  <a:lnTo>
                    <a:pt x="492" y="109"/>
                  </a:lnTo>
                  <a:lnTo>
                    <a:pt x="503" y="109"/>
                  </a:lnTo>
                  <a:lnTo>
                    <a:pt x="504" y="108"/>
                  </a:lnTo>
                  <a:lnTo>
                    <a:pt x="513" y="108"/>
                  </a:lnTo>
                  <a:lnTo>
                    <a:pt x="514" y="106"/>
                  </a:lnTo>
                  <a:lnTo>
                    <a:pt x="523" y="106"/>
                  </a:lnTo>
                  <a:lnTo>
                    <a:pt x="524" y="105"/>
                  </a:lnTo>
                  <a:lnTo>
                    <a:pt x="535" y="105"/>
                  </a:lnTo>
                  <a:lnTo>
                    <a:pt x="536" y="104"/>
                  </a:lnTo>
                  <a:lnTo>
                    <a:pt x="545" y="104"/>
                  </a:lnTo>
                  <a:lnTo>
                    <a:pt x="546" y="103"/>
                  </a:lnTo>
                  <a:lnTo>
                    <a:pt x="555" y="103"/>
                  </a:lnTo>
                  <a:lnTo>
                    <a:pt x="556" y="101"/>
                  </a:lnTo>
                  <a:lnTo>
                    <a:pt x="570" y="101"/>
                  </a:lnTo>
                  <a:lnTo>
                    <a:pt x="570" y="103"/>
                  </a:lnTo>
                  <a:lnTo>
                    <a:pt x="572" y="101"/>
                  </a:lnTo>
                  <a:lnTo>
                    <a:pt x="573" y="100"/>
                  </a:lnTo>
                  <a:lnTo>
                    <a:pt x="581" y="100"/>
                  </a:lnTo>
                  <a:lnTo>
                    <a:pt x="581" y="101"/>
                  </a:lnTo>
                  <a:lnTo>
                    <a:pt x="583" y="100"/>
                  </a:lnTo>
                  <a:lnTo>
                    <a:pt x="584" y="99"/>
                  </a:lnTo>
                  <a:lnTo>
                    <a:pt x="593" y="99"/>
                  </a:lnTo>
                  <a:lnTo>
                    <a:pt x="594" y="98"/>
                  </a:lnTo>
                  <a:lnTo>
                    <a:pt x="603" y="98"/>
                  </a:lnTo>
                  <a:lnTo>
                    <a:pt x="604" y="96"/>
                  </a:lnTo>
                  <a:lnTo>
                    <a:pt x="615" y="96"/>
                  </a:lnTo>
                  <a:lnTo>
                    <a:pt x="617" y="95"/>
                  </a:lnTo>
                  <a:lnTo>
                    <a:pt x="628" y="95"/>
                  </a:lnTo>
                  <a:lnTo>
                    <a:pt x="629" y="94"/>
                  </a:lnTo>
                  <a:lnTo>
                    <a:pt x="638" y="94"/>
                  </a:lnTo>
                  <a:lnTo>
                    <a:pt x="639" y="93"/>
                  </a:lnTo>
                  <a:lnTo>
                    <a:pt x="650" y="93"/>
                  </a:lnTo>
                  <a:lnTo>
                    <a:pt x="651" y="91"/>
                  </a:lnTo>
                  <a:lnTo>
                    <a:pt x="665" y="91"/>
                  </a:lnTo>
                  <a:lnTo>
                    <a:pt x="665" y="93"/>
                  </a:lnTo>
                  <a:lnTo>
                    <a:pt x="667" y="91"/>
                  </a:lnTo>
                  <a:lnTo>
                    <a:pt x="668" y="90"/>
                  </a:lnTo>
                  <a:lnTo>
                    <a:pt x="676" y="90"/>
                  </a:lnTo>
                  <a:lnTo>
                    <a:pt x="676" y="91"/>
                  </a:lnTo>
                  <a:lnTo>
                    <a:pt x="678" y="90"/>
                  </a:lnTo>
                  <a:lnTo>
                    <a:pt x="680" y="89"/>
                  </a:lnTo>
                  <a:lnTo>
                    <a:pt x="688" y="89"/>
                  </a:lnTo>
                  <a:lnTo>
                    <a:pt x="689" y="88"/>
                  </a:lnTo>
                  <a:lnTo>
                    <a:pt x="701" y="88"/>
                  </a:lnTo>
                  <a:lnTo>
                    <a:pt x="702" y="87"/>
                  </a:lnTo>
                  <a:lnTo>
                    <a:pt x="713" y="87"/>
                  </a:lnTo>
                  <a:lnTo>
                    <a:pt x="714" y="85"/>
                  </a:lnTo>
                  <a:lnTo>
                    <a:pt x="725" y="85"/>
                  </a:lnTo>
                  <a:lnTo>
                    <a:pt x="726" y="84"/>
                  </a:lnTo>
                  <a:lnTo>
                    <a:pt x="740" y="84"/>
                  </a:lnTo>
                  <a:lnTo>
                    <a:pt x="740" y="85"/>
                  </a:lnTo>
                  <a:lnTo>
                    <a:pt x="743" y="84"/>
                  </a:lnTo>
                  <a:lnTo>
                    <a:pt x="744" y="83"/>
                  </a:lnTo>
                  <a:lnTo>
                    <a:pt x="752" y="83"/>
                  </a:lnTo>
                  <a:lnTo>
                    <a:pt x="752" y="84"/>
                  </a:lnTo>
                  <a:lnTo>
                    <a:pt x="755" y="83"/>
                  </a:lnTo>
                  <a:lnTo>
                    <a:pt x="756" y="82"/>
                  </a:lnTo>
                  <a:lnTo>
                    <a:pt x="765" y="82"/>
                  </a:lnTo>
                  <a:lnTo>
                    <a:pt x="766" y="80"/>
                  </a:lnTo>
                  <a:lnTo>
                    <a:pt x="777" y="80"/>
                  </a:lnTo>
                  <a:lnTo>
                    <a:pt x="778" y="79"/>
                  </a:lnTo>
                  <a:lnTo>
                    <a:pt x="789" y="79"/>
                  </a:lnTo>
                  <a:lnTo>
                    <a:pt x="791" y="78"/>
                  </a:lnTo>
                  <a:lnTo>
                    <a:pt x="802" y="78"/>
                  </a:lnTo>
                  <a:lnTo>
                    <a:pt x="803" y="77"/>
                  </a:lnTo>
                  <a:lnTo>
                    <a:pt x="817" y="77"/>
                  </a:lnTo>
                  <a:lnTo>
                    <a:pt x="817" y="78"/>
                  </a:lnTo>
                  <a:lnTo>
                    <a:pt x="819" y="77"/>
                  </a:lnTo>
                  <a:lnTo>
                    <a:pt x="820" y="75"/>
                  </a:lnTo>
                  <a:lnTo>
                    <a:pt x="829" y="75"/>
                  </a:lnTo>
                  <a:lnTo>
                    <a:pt x="830" y="74"/>
                  </a:lnTo>
                  <a:lnTo>
                    <a:pt x="843" y="74"/>
                  </a:lnTo>
                  <a:lnTo>
                    <a:pt x="844" y="73"/>
                  </a:lnTo>
                  <a:lnTo>
                    <a:pt x="855" y="73"/>
                  </a:lnTo>
                  <a:lnTo>
                    <a:pt x="856" y="72"/>
                  </a:lnTo>
                  <a:lnTo>
                    <a:pt x="870" y="72"/>
                  </a:lnTo>
                  <a:lnTo>
                    <a:pt x="870" y="73"/>
                  </a:lnTo>
                  <a:lnTo>
                    <a:pt x="872" y="72"/>
                  </a:lnTo>
                  <a:lnTo>
                    <a:pt x="874" y="70"/>
                  </a:lnTo>
                  <a:lnTo>
                    <a:pt x="882" y="70"/>
                  </a:lnTo>
                  <a:lnTo>
                    <a:pt x="883" y="69"/>
                  </a:lnTo>
                  <a:lnTo>
                    <a:pt x="896" y="69"/>
                  </a:lnTo>
                  <a:lnTo>
                    <a:pt x="897" y="68"/>
                  </a:lnTo>
                  <a:lnTo>
                    <a:pt x="908" y="68"/>
                  </a:lnTo>
                  <a:lnTo>
                    <a:pt x="909" y="67"/>
                  </a:lnTo>
                  <a:lnTo>
                    <a:pt x="923" y="67"/>
                  </a:lnTo>
                  <a:lnTo>
                    <a:pt x="923" y="68"/>
                  </a:lnTo>
                  <a:lnTo>
                    <a:pt x="925" y="67"/>
                  </a:lnTo>
                  <a:lnTo>
                    <a:pt x="927" y="66"/>
                  </a:lnTo>
                  <a:lnTo>
                    <a:pt x="935" y="66"/>
                  </a:lnTo>
                  <a:lnTo>
                    <a:pt x="937" y="64"/>
                  </a:lnTo>
                  <a:lnTo>
                    <a:pt x="949" y="64"/>
                  </a:lnTo>
                  <a:lnTo>
                    <a:pt x="950" y="63"/>
                  </a:lnTo>
                  <a:lnTo>
                    <a:pt x="961" y="63"/>
                  </a:lnTo>
                  <a:lnTo>
                    <a:pt x="962" y="62"/>
                  </a:lnTo>
                  <a:lnTo>
                    <a:pt x="976" y="62"/>
                  </a:lnTo>
                  <a:lnTo>
                    <a:pt x="976" y="63"/>
                  </a:lnTo>
                  <a:lnTo>
                    <a:pt x="979" y="62"/>
                  </a:lnTo>
                  <a:lnTo>
                    <a:pt x="980" y="61"/>
                  </a:lnTo>
                  <a:lnTo>
                    <a:pt x="990" y="61"/>
                  </a:lnTo>
                  <a:lnTo>
                    <a:pt x="991" y="59"/>
                  </a:lnTo>
                  <a:lnTo>
                    <a:pt x="1002" y="59"/>
                  </a:lnTo>
                  <a:lnTo>
                    <a:pt x="1003" y="58"/>
                  </a:lnTo>
                  <a:lnTo>
                    <a:pt x="1018" y="58"/>
                  </a:lnTo>
                  <a:lnTo>
                    <a:pt x="1018" y="59"/>
                  </a:lnTo>
                  <a:lnTo>
                    <a:pt x="1021" y="58"/>
                  </a:lnTo>
                  <a:lnTo>
                    <a:pt x="1022" y="57"/>
                  </a:lnTo>
                  <a:lnTo>
                    <a:pt x="1030" y="57"/>
                  </a:lnTo>
                  <a:lnTo>
                    <a:pt x="1032" y="56"/>
                  </a:lnTo>
                  <a:lnTo>
                    <a:pt x="1044" y="56"/>
                  </a:lnTo>
                  <a:lnTo>
                    <a:pt x="1045" y="54"/>
                  </a:lnTo>
                  <a:lnTo>
                    <a:pt x="1056" y="54"/>
                  </a:lnTo>
                  <a:lnTo>
                    <a:pt x="1058" y="53"/>
                  </a:lnTo>
                  <a:lnTo>
                    <a:pt x="1072" y="53"/>
                  </a:lnTo>
                  <a:lnTo>
                    <a:pt x="1074" y="52"/>
                  </a:lnTo>
                  <a:lnTo>
                    <a:pt x="1086" y="52"/>
                  </a:lnTo>
                  <a:lnTo>
                    <a:pt x="1087" y="51"/>
                  </a:lnTo>
                  <a:lnTo>
                    <a:pt x="1098" y="51"/>
                  </a:lnTo>
                  <a:lnTo>
                    <a:pt x="1100" y="49"/>
                  </a:lnTo>
                  <a:lnTo>
                    <a:pt x="1114" y="49"/>
                  </a:lnTo>
                  <a:lnTo>
                    <a:pt x="1114" y="51"/>
                  </a:lnTo>
                  <a:lnTo>
                    <a:pt x="1117" y="49"/>
                  </a:lnTo>
                  <a:lnTo>
                    <a:pt x="1118" y="48"/>
                  </a:lnTo>
                  <a:lnTo>
                    <a:pt x="1128" y="48"/>
                  </a:lnTo>
                  <a:lnTo>
                    <a:pt x="1129" y="47"/>
                  </a:lnTo>
                  <a:lnTo>
                    <a:pt x="1142" y="47"/>
                  </a:lnTo>
                  <a:lnTo>
                    <a:pt x="1143" y="46"/>
                  </a:lnTo>
                  <a:lnTo>
                    <a:pt x="1158" y="46"/>
                  </a:lnTo>
                  <a:lnTo>
                    <a:pt x="1159" y="44"/>
                  </a:lnTo>
                  <a:lnTo>
                    <a:pt x="1171" y="44"/>
                  </a:lnTo>
                  <a:lnTo>
                    <a:pt x="1173" y="43"/>
                  </a:lnTo>
                  <a:lnTo>
                    <a:pt x="1187" y="43"/>
                  </a:lnTo>
                  <a:lnTo>
                    <a:pt x="1187" y="44"/>
                  </a:lnTo>
                  <a:lnTo>
                    <a:pt x="1190" y="43"/>
                  </a:lnTo>
                  <a:lnTo>
                    <a:pt x="1191" y="42"/>
                  </a:lnTo>
                  <a:lnTo>
                    <a:pt x="1201" y="42"/>
                  </a:lnTo>
                  <a:lnTo>
                    <a:pt x="1202" y="41"/>
                  </a:lnTo>
                  <a:lnTo>
                    <a:pt x="1215" y="41"/>
                  </a:lnTo>
                  <a:lnTo>
                    <a:pt x="1216" y="40"/>
                  </a:lnTo>
                  <a:lnTo>
                    <a:pt x="1232" y="40"/>
                  </a:lnTo>
                  <a:lnTo>
                    <a:pt x="1233" y="38"/>
                  </a:lnTo>
                  <a:lnTo>
                    <a:pt x="1245" y="38"/>
                  </a:lnTo>
                  <a:lnTo>
                    <a:pt x="1247" y="37"/>
                  </a:lnTo>
                  <a:lnTo>
                    <a:pt x="1261" y="37"/>
                  </a:lnTo>
                  <a:lnTo>
                    <a:pt x="1263" y="36"/>
                  </a:lnTo>
                  <a:lnTo>
                    <a:pt x="1275" y="36"/>
                  </a:lnTo>
                  <a:lnTo>
                    <a:pt x="1276" y="35"/>
                  </a:lnTo>
                  <a:lnTo>
                    <a:pt x="1291" y="35"/>
                  </a:lnTo>
                  <a:lnTo>
                    <a:pt x="1291" y="36"/>
                  </a:lnTo>
                  <a:lnTo>
                    <a:pt x="1294" y="35"/>
                  </a:lnTo>
                  <a:lnTo>
                    <a:pt x="1295" y="33"/>
                  </a:lnTo>
                  <a:lnTo>
                    <a:pt x="1307" y="33"/>
                  </a:lnTo>
                  <a:lnTo>
                    <a:pt x="1308" y="32"/>
                  </a:lnTo>
                  <a:lnTo>
                    <a:pt x="1323" y="32"/>
                  </a:lnTo>
                  <a:lnTo>
                    <a:pt x="1323" y="33"/>
                  </a:lnTo>
                  <a:lnTo>
                    <a:pt x="1326" y="32"/>
                  </a:lnTo>
                  <a:lnTo>
                    <a:pt x="1327" y="31"/>
                  </a:lnTo>
                  <a:lnTo>
                    <a:pt x="1337" y="31"/>
                  </a:lnTo>
                  <a:lnTo>
                    <a:pt x="1338" y="30"/>
                  </a:lnTo>
                  <a:lnTo>
                    <a:pt x="1355" y="30"/>
                  </a:lnTo>
                  <a:lnTo>
                    <a:pt x="1355" y="31"/>
                  </a:lnTo>
                  <a:lnTo>
                    <a:pt x="1358" y="30"/>
                  </a:lnTo>
                  <a:lnTo>
                    <a:pt x="1359" y="28"/>
                  </a:lnTo>
                  <a:lnTo>
                    <a:pt x="1369" y="28"/>
                  </a:lnTo>
                  <a:lnTo>
                    <a:pt x="1370" y="27"/>
                  </a:lnTo>
                  <a:lnTo>
                    <a:pt x="1383" y="27"/>
                  </a:lnTo>
                  <a:lnTo>
                    <a:pt x="1384" y="26"/>
                  </a:lnTo>
                  <a:lnTo>
                    <a:pt x="1399" y="26"/>
                  </a:lnTo>
                  <a:lnTo>
                    <a:pt x="1400" y="25"/>
                  </a:lnTo>
                  <a:lnTo>
                    <a:pt x="1415" y="25"/>
                  </a:lnTo>
                  <a:lnTo>
                    <a:pt x="1416" y="23"/>
                  </a:lnTo>
                  <a:lnTo>
                    <a:pt x="1431" y="23"/>
                  </a:lnTo>
                  <a:lnTo>
                    <a:pt x="1432" y="22"/>
                  </a:lnTo>
                  <a:lnTo>
                    <a:pt x="1444" y="22"/>
                  </a:lnTo>
                  <a:lnTo>
                    <a:pt x="1446" y="21"/>
                  </a:lnTo>
                  <a:lnTo>
                    <a:pt x="1458" y="21"/>
                  </a:lnTo>
                  <a:lnTo>
                    <a:pt x="1459" y="20"/>
                  </a:lnTo>
                  <a:lnTo>
                    <a:pt x="1475" y="20"/>
                  </a:lnTo>
                  <a:lnTo>
                    <a:pt x="1476" y="19"/>
                  </a:lnTo>
                  <a:lnTo>
                    <a:pt x="1489" y="19"/>
                  </a:lnTo>
                  <a:lnTo>
                    <a:pt x="1490" y="17"/>
                  </a:lnTo>
                  <a:lnTo>
                    <a:pt x="1506" y="17"/>
                  </a:lnTo>
                  <a:lnTo>
                    <a:pt x="1507" y="16"/>
                  </a:lnTo>
                  <a:lnTo>
                    <a:pt x="1525" y="16"/>
                  </a:lnTo>
                  <a:lnTo>
                    <a:pt x="1525" y="17"/>
                  </a:lnTo>
                  <a:lnTo>
                    <a:pt x="1527" y="16"/>
                  </a:lnTo>
                  <a:lnTo>
                    <a:pt x="1528" y="15"/>
                  </a:lnTo>
                  <a:lnTo>
                    <a:pt x="1538" y="15"/>
                  </a:lnTo>
                  <a:lnTo>
                    <a:pt x="1539" y="14"/>
                  </a:lnTo>
                  <a:lnTo>
                    <a:pt x="1552" y="14"/>
                  </a:lnTo>
                  <a:lnTo>
                    <a:pt x="1553" y="12"/>
                  </a:lnTo>
                  <a:lnTo>
                    <a:pt x="1569" y="12"/>
                  </a:lnTo>
                  <a:lnTo>
                    <a:pt x="1570" y="11"/>
                  </a:lnTo>
                  <a:lnTo>
                    <a:pt x="1589" y="11"/>
                  </a:lnTo>
                  <a:lnTo>
                    <a:pt x="1590" y="10"/>
                  </a:lnTo>
                  <a:lnTo>
                    <a:pt x="1609" y="10"/>
                  </a:lnTo>
                  <a:lnTo>
                    <a:pt x="1609" y="11"/>
                  </a:lnTo>
                  <a:lnTo>
                    <a:pt x="1611" y="10"/>
                  </a:lnTo>
                  <a:lnTo>
                    <a:pt x="1612" y="9"/>
                  </a:lnTo>
                  <a:lnTo>
                    <a:pt x="1621" y="9"/>
                  </a:lnTo>
                  <a:lnTo>
                    <a:pt x="1622" y="7"/>
                  </a:lnTo>
                  <a:lnTo>
                    <a:pt x="1637" y="7"/>
                  </a:lnTo>
                  <a:lnTo>
                    <a:pt x="1638" y="6"/>
                  </a:lnTo>
                  <a:lnTo>
                    <a:pt x="1657" y="6"/>
                  </a:lnTo>
                  <a:lnTo>
                    <a:pt x="1658" y="5"/>
                  </a:lnTo>
                  <a:lnTo>
                    <a:pt x="1673" y="5"/>
                  </a:lnTo>
                  <a:lnTo>
                    <a:pt x="1673" y="6"/>
                  </a:lnTo>
                  <a:lnTo>
                    <a:pt x="1675" y="5"/>
                  </a:lnTo>
                  <a:lnTo>
                    <a:pt x="1677" y="4"/>
                  </a:lnTo>
                  <a:lnTo>
                    <a:pt x="1690" y="4"/>
                  </a:lnTo>
                  <a:lnTo>
                    <a:pt x="1691" y="2"/>
                  </a:lnTo>
                  <a:lnTo>
                    <a:pt x="1709" y="2"/>
                  </a:lnTo>
                  <a:lnTo>
                    <a:pt x="1709" y="1"/>
                  </a:lnTo>
                  <a:lnTo>
                    <a:pt x="1720" y="1"/>
                  </a:lnTo>
                  <a:lnTo>
                    <a:pt x="1721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23" name="Freeform 75"/>
            <p:cNvSpPr>
              <a:spLocks/>
            </p:cNvSpPr>
            <p:nvPr/>
          </p:nvSpPr>
          <p:spPr bwMode="auto">
            <a:xfrm>
              <a:off x="3619437" y="5551995"/>
              <a:ext cx="2047431" cy="235268"/>
            </a:xfrm>
            <a:custGeom>
              <a:avLst/>
              <a:gdLst/>
              <a:ahLst/>
              <a:cxnLst>
                <a:cxn ang="0">
                  <a:pos x="1648" y="15"/>
                </a:cxn>
                <a:cxn ang="0">
                  <a:pos x="1593" y="21"/>
                </a:cxn>
                <a:cxn ang="0">
                  <a:pos x="1536" y="28"/>
                </a:cxn>
                <a:cxn ang="0">
                  <a:pos x="1459" y="34"/>
                </a:cxn>
                <a:cxn ang="0">
                  <a:pos x="1396" y="42"/>
                </a:cxn>
                <a:cxn ang="0">
                  <a:pos x="1330" y="48"/>
                </a:cxn>
                <a:cxn ang="0">
                  <a:pos x="1285" y="55"/>
                </a:cxn>
                <a:cxn ang="0">
                  <a:pos x="1216" y="62"/>
                </a:cxn>
                <a:cxn ang="0">
                  <a:pos x="1163" y="69"/>
                </a:cxn>
                <a:cxn ang="0">
                  <a:pos x="1091" y="75"/>
                </a:cxn>
                <a:cxn ang="0">
                  <a:pos x="1043" y="83"/>
                </a:cxn>
                <a:cxn ang="0">
                  <a:pos x="991" y="89"/>
                </a:cxn>
                <a:cxn ang="0">
                  <a:pos x="940" y="96"/>
                </a:cxn>
                <a:cxn ang="0">
                  <a:pos x="882" y="102"/>
                </a:cxn>
                <a:cxn ang="0">
                  <a:pos x="833" y="110"/>
                </a:cxn>
                <a:cxn ang="0">
                  <a:pos x="771" y="116"/>
                </a:cxn>
                <a:cxn ang="0">
                  <a:pos x="727" y="123"/>
                </a:cxn>
                <a:cxn ang="0">
                  <a:pos x="671" y="129"/>
                </a:cxn>
                <a:cxn ang="0">
                  <a:pos x="622" y="137"/>
                </a:cxn>
                <a:cxn ang="0">
                  <a:pos x="569" y="143"/>
                </a:cxn>
                <a:cxn ang="0">
                  <a:pos x="519" y="150"/>
                </a:cxn>
                <a:cxn ang="0">
                  <a:pos x="460" y="157"/>
                </a:cxn>
                <a:cxn ang="0">
                  <a:pos x="405" y="164"/>
                </a:cxn>
                <a:cxn ang="0">
                  <a:pos x="334" y="170"/>
                </a:cxn>
                <a:cxn ang="0">
                  <a:pos x="247" y="178"/>
                </a:cxn>
                <a:cxn ang="0">
                  <a:pos x="108" y="184"/>
                </a:cxn>
                <a:cxn ang="0">
                  <a:pos x="1" y="188"/>
                </a:cxn>
                <a:cxn ang="0">
                  <a:pos x="17" y="173"/>
                </a:cxn>
                <a:cxn ang="0">
                  <a:pos x="184" y="169"/>
                </a:cxn>
                <a:cxn ang="0">
                  <a:pos x="267" y="165"/>
                </a:cxn>
                <a:cxn ang="0">
                  <a:pos x="326" y="159"/>
                </a:cxn>
                <a:cxn ang="0">
                  <a:pos x="386" y="153"/>
                </a:cxn>
                <a:cxn ang="0">
                  <a:pos x="426" y="148"/>
                </a:cxn>
                <a:cxn ang="0">
                  <a:pos x="491" y="141"/>
                </a:cxn>
                <a:cxn ang="0">
                  <a:pos x="530" y="137"/>
                </a:cxn>
                <a:cxn ang="0">
                  <a:pos x="572" y="129"/>
                </a:cxn>
                <a:cxn ang="0">
                  <a:pos x="619" y="125"/>
                </a:cxn>
                <a:cxn ang="0">
                  <a:pos x="655" y="118"/>
                </a:cxn>
                <a:cxn ang="0">
                  <a:pos x="713" y="112"/>
                </a:cxn>
                <a:cxn ang="0">
                  <a:pos x="746" y="106"/>
                </a:cxn>
                <a:cxn ang="0">
                  <a:pos x="792" y="101"/>
                </a:cxn>
                <a:cxn ang="0">
                  <a:pos x="829" y="96"/>
                </a:cxn>
                <a:cxn ang="0">
                  <a:pos x="876" y="91"/>
                </a:cxn>
                <a:cxn ang="0">
                  <a:pos x="911" y="86"/>
                </a:cxn>
                <a:cxn ang="0">
                  <a:pos x="952" y="83"/>
                </a:cxn>
                <a:cxn ang="0">
                  <a:pos x="995" y="75"/>
                </a:cxn>
                <a:cxn ang="0">
                  <a:pos x="1040" y="70"/>
                </a:cxn>
                <a:cxn ang="0">
                  <a:pos x="1075" y="64"/>
                </a:cxn>
                <a:cxn ang="0">
                  <a:pos x="1148" y="58"/>
                </a:cxn>
                <a:cxn ang="0">
                  <a:pos x="1197" y="50"/>
                </a:cxn>
                <a:cxn ang="0">
                  <a:pos x="1274" y="44"/>
                </a:cxn>
                <a:cxn ang="0">
                  <a:pos x="1304" y="38"/>
                </a:cxn>
                <a:cxn ang="0">
                  <a:pos x="1365" y="32"/>
                </a:cxn>
                <a:cxn ang="0">
                  <a:pos x="1432" y="27"/>
                </a:cxn>
                <a:cxn ang="0">
                  <a:pos x="1469" y="22"/>
                </a:cxn>
                <a:cxn ang="0">
                  <a:pos x="1532" y="15"/>
                </a:cxn>
                <a:cxn ang="0">
                  <a:pos x="1594" y="8"/>
                </a:cxn>
                <a:cxn ang="0">
                  <a:pos x="1629" y="2"/>
                </a:cxn>
              </a:cxnLst>
              <a:rect l="0" t="0" r="r" b="b"/>
              <a:pathLst>
                <a:path w="1697" h="195">
                  <a:moveTo>
                    <a:pt x="1678" y="0"/>
                  </a:moveTo>
                  <a:lnTo>
                    <a:pt x="1694" y="0"/>
                  </a:lnTo>
                  <a:lnTo>
                    <a:pt x="1695" y="1"/>
                  </a:lnTo>
                  <a:lnTo>
                    <a:pt x="1697" y="1"/>
                  </a:lnTo>
                  <a:lnTo>
                    <a:pt x="1697" y="13"/>
                  </a:lnTo>
                  <a:lnTo>
                    <a:pt x="1690" y="13"/>
                  </a:lnTo>
                  <a:lnTo>
                    <a:pt x="1689" y="12"/>
                  </a:lnTo>
                  <a:lnTo>
                    <a:pt x="1684" y="12"/>
                  </a:lnTo>
                  <a:lnTo>
                    <a:pt x="1682" y="13"/>
                  </a:lnTo>
                  <a:lnTo>
                    <a:pt x="1651" y="13"/>
                  </a:lnTo>
                  <a:lnTo>
                    <a:pt x="1648" y="15"/>
                  </a:lnTo>
                  <a:lnTo>
                    <a:pt x="1635" y="15"/>
                  </a:lnTo>
                  <a:lnTo>
                    <a:pt x="1632" y="16"/>
                  </a:lnTo>
                  <a:lnTo>
                    <a:pt x="1625" y="16"/>
                  </a:lnTo>
                  <a:lnTo>
                    <a:pt x="1622" y="17"/>
                  </a:lnTo>
                  <a:lnTo>
                    <a:pt x="1617" y="17"/>
                  </a:lnTo>
                  <a:lnTo>
                    <a:pt x="1614" y="18"/>
                  </a:lnTo>
                  <a:lnTo>
                    <a:pt x="1610" y="18"/>
                  </a:lnTo>
                  <a:lnTo>
                    <a:pt x="1608" y="19"/>
                  </a:lnTo>
                  <a:lnTo>
                    <a:pt x="1601" y="19"/>
                  </a:lnTo>
                  <a:lnTo>
                    <a:pt x="1599" y="21"/>
                  </a:lnTo>
                  <a:lnTo>
                    <a:pt x="1593" y="21"/>
                  </a:lnTo>
                  <a:lnTo>
                    <a:pt x="1590" y="22"/>
                  </a:lnTo>
                  <a:lnTo>
                    <a:pt x="1583" y="22"/>
                  </a:lnTo>
                  <a:lnTo>
                    <a:pt x="1580" y="23"/>
                  </a:lnTo>
                  <a:lnTo>
                    <a:pt x="1571" y="23"/>
                  </a:lnTo>
                  <a:lnTo>
                    <a:pt x="1568" y="24"/>
                  </a:lnTo>
                  <a:lnTo>
                    <a:pt x="1561" y="24"/>
                  </a:lnTo>
                  <a:lnTo>
                    <a:pt x="1558" y="26"/>
                  </a:lnTo>
                  <a:lnTo>
                    <a:pt x="1548" y="26"/>
                  </a:lnTo>
                  <a:lnTo>
                    <a:pt x="1546" y="27"/>
                  </a:lnTo>
                  <a:lnTo>
                    <a:pt x="1538" y="27"/>
                  </a:lnTo>
                  <a:lnTo>
                    <a:pt x="1536" y="28"/>
                  </a:lnTo>
                  <a:lnTo>
                    <a:pt x="1530" y="28"/>
                  </a:lnTo>
                  <a:lnTo>
                    <a:pt x="1527" y="29"/>
                  </a:lnTo>
                  <a:lnTo>
                    <a:pt x="1517" y="29"/>
                  </a:lnTo>
                  <a:lnTo>
                    <a:pt x="1515" y="31"/>
                  </a:lnTo>
                  <a:lnTo>
                    <a:pt x="1508" y="31"/>
                  </a:lnTo>
                  <a:lnTo>
                    <a:pt x="1505" y="32"/>
                  </a:lnTo>
                  <a:lnTo>
                    <a:pt x="1490" y="32"/>
                  </a:lnTo>
                  <a:lnTo>
                    <a:pt x="1488" y="33"/>
                  </a:lnTo>
                  <a:lnTo>
                    <a:pt x="1473" y="33"/>
                  </a:lnTo>
                  <a:lnTo>
                    <a:pt x="1469" y="34"/>
                  </a:lnTo>
                  <a:lnTo>
                    <a:pt x="1459" y="34"/>
                  </a:lnTo>
                  <a:lnTo>
                    <a:pt x="1457" y="36"/>
                  </a:lnTo>
                  <a:lnTo>
                    <a:pt x="1449" y="36"/>
                  </a:lnTo>
                  <a:lnTo>
                    <a:pt x="1446" y="37"/>
                  </a:lnTo>
                  <a:lnTo>
                    <a:pt x="1438" y="37"/>
                  </a:lnTo>
                  <a:lnTo>
                    <a:pt x="1435" y="38"/>
                  </a:lnTo>
                  <a:lnTo>
                    <a:pt x="1425" y="38"/>
                  </a:lnTo>
                  <a:lnTo>
                    <a:pt x="1422" y="39"/>
                  </a:lnTo>
                  <a:lnTo>
                    <a:pt x="1412" y="39"/>
                  </a:lnTo>
                  <a:lnTo>
                    <a:pt x="1410" y="40"/>
                  </a:lnTo>
                  <a:lnTo>
                    <a:pt x="1399" y="40"/>
                  </a:lnTo>
                  <a:lnTo>
                    <a:pt x="1396" y="42"/>
                  </a:lnTo>
                  <a:lnTo>
                    <a:pt x="1383" y="42"/>
                  </a:lnTo>
                  <a:lnTo>
                    <a:pt x="1380" y="43"/>
                  </a:lnTo>
                  <a:lnTo>
                    <a:pt x="1373" y="43"/>
                  </a:lnTo>
                  <a:lnTo>
                    <a:pt x="1370" y="44"/>
                  </a:lnTo>
                  <a:lnTo>
                    <a:pt x="1360" y="44"/>
                  </a:lnTo>
                  <a:lnTo>
                    <a:pt x="1358" y="45"/>
                  </a:lnTo>
                  <a:lnTo>
                    <a:pt x="1351" y="45"/>
                  </a:lnTo>
                  <a:lnTo>
                    <a:pt x="1348" y="47"/>
                  </a:lnTo>
                  <a:lnTo>
                    <a:pt x="1342" y="47"/>
                  </a:lnTo>
                  <a:lnTo>
                    <a:pt x="1339" y="48"/>
                  </a:lnTo>
                  <a:lnTo>
                    <a:pt x="1330" y="48"/>
                  </a:lnTo>
                  <a:lnTo>
                    <a:pt x="1327" y="49"/>
                  </a:lnTo>
                  <a:lnTo>
                    <a:pt x="1320" y="49"/>
                  </a:lnTo>
                  <a:lnTo>
                    <a:pt x="1317" y="50"/>
                  </a:lnTo>
                  <a:lnTo>
                    <a:pt x="1310" y="50"/>
                  </a:lnTo>
                  <a:lnTo>
                    <a:pt x="1307" y="52"/>
                  </a:lnTo>
                  <a:lnTo>
                    <a:pt x="1301" y="52"/>
                  </a:lnTo>
                  <a:lnTo>
                    <a:pt x="1299" y="53"/>
                  </a:lnTo>
                  <a:lnTo>
                    <a:pt x="1294" y="53"/>
                  </a:lnTo>
                  <a:lnTo>
                    <a:pt x="1290" y="54"/>
                  </a:lnTo>
                  <a:lnTo>
                    <a:pt x="1288" y="54"/>
                  </a:lnTo>
                  <a:lnTo>
                    <a:pt x="1285" y="55"/>
                  </a:lnTo>
                  <a:lnTo>
                    <a:pt x="1281" y="55"/>
                  </a:lnTo>
                  <a:lnTo>
                    <a:pt x="1279" y="57"/>
                  </a:lnTo>
                  <a:lnTo>
                    <a:pt x="1276" y="57"/>
                  </a:lnTo>
                  <a:lnTo>
                    <a:pt x="1274" y="58"/>
                  </a:lnTo>
                  <a:lnTo>
                    <a:pt x="1268" y="58"/>
                  </a:lnTo>
                  <a:lnTo>
                    <a:pt x="1265" y="59"/>
                  </a:lnTo>
                  <a:lnTo>
                    <a:pt x="1262" y="59"/>
                  </a:lnTo>
                  <a:lnTo>
                    <a:pt x="1259" y="60"/>
                  </a:lnTo>
                  <a:lnTo>
                    <a:pt x="1246" y="60"/>
                  </a:lnTo>
                  <a:lnTo>
                    <a:pt x="1243" y="62"/>
                  </a:lnTo>
                  <a:lnTo>
                    <a:pt x="1216" y="62"/>
                  </a:lnTo>
                  <a:lnTo>
                    <a:pt x="1213" y="63"/>
                  </a:lnTo>
                  <a:lnTo>
                    <a:pt x="1204" y="63"/>
                  </a:lnTo>
                  <a:lnTo>
                    <a:pt x="1201" y="64"/>
                  </a:lnTo>
                  <a:lnTo>
                    <a:pt x="1194" y="64"/>
                  </a:lnTo>
                  <a:lnTo>
                    <a:pt x="1191" y="65"/>
                  </a:lnTo>
                  <a:lnTo>
                    <a:pt x="1185" y="65"/>
                  </a:lnTo>
                  <a:lnTo>
                    <a:pt x="1183" y="66"/>
                  </a:lnTo>
                  <a:lnTo>
                    <a:pt x="1175" y="66"/>
                  </a:lnTo>
                  <a:lnTo>
                    <a:pt x="1173" y="68"/>
                  </a:lnTo>
                  <a:lnTo>
                    <a:pt x="1165" y="68"/>
                  </a:lnTo>
                  <a:lnTo>
                    <a:pt x="1163" y="69"/>
                  </a:lnTo>
                  <a:lnTo>
                    <a:pt x="1155" y="69"/>
                  </a:lnTo>
                  <a:lnTo>
                    <a:pt x="1153" y="70"/>
                  </a:lnTo>
                  <a:lnTo>
                    <a:pt x="1146" y="70"/>
                  </a:lnTo>
                  <a:lnTo>
                    <a:pt x="1143" y="71"/>
                  </a:lnTo>
                  <a:lnTo>
                    <a:pt x="1133" y="71"/>
                  </a:lnTo>
                  <a:lnTo>
                    <a:pt x="1131" y="73"/>
                  </a:lnTo>
                  <a:lnTo>
                    <a:pt x="1117" y="73"/>
                  </a:lnTo>
                  <a:lnTo>
                    <a:pt x="1115" y="74"/>
                  </a:lnTo>
                  <a:lnTo>
                    <a:pt x="1104" y="74"/>
                  </a:lnTo>
                  <a:lnTo>
                    <a:pt x="1101" y="75"/>
                  </a:lnTo>
                  <a:lnTo>
                    <a:pt x="1091" y="75"/>
                  </a:lnTo>
                  <a:lnTo>
                    <a:pt x="1089" y="76"/>
                  </a:lnTo>
                  <a:lnTo>
                    <a:pt x="1081" y="76"/>
                  </a:lnTo>
                  <a:lnTo>
                    <a:pt x="1079" y="78"/>
                  </a:lnTo>
                  <a:lnTo>
                    <a:pt x="1073" y="78"/>
                  </a:lnTo>
                  <a:lnTo>
                    <a:pt x="1070" y="79"/>
                  </a:lnTo>
                  <a:lnTo>
                    <a:pt x="1063" y="79"/>
                  </a:lnTo>
                  <a:lnTo>
                    <a:pt x="1060" y="80"/>
                  </a:lnTo>
                  <a:lnTo>
                    <a:pt x="1054" y="80"/>
                  </a:lnTo>
                  <a:lnTo>
                    <a:pt x="1052" y="81"/>
                  </a:lnTo>
                  <a:lnTo>
                    <a:pt x="1047" y="81"/>
                  </a:lnTo>
                  <a:lnTo>
                    <a:pt x="1043" y="83"/>
                  </a:lnTo>
                  <a:lnTo>
                    <a:pt x="1036" y="83"/>
                  </a:lnTo>
                  <a:lnTo>
                    <a:pt x="1032" y="84"/>
                  </a:lnTo>
                  <a:lnTo>
                    <a:pt x="1028" y="84"/>
                  </a:lnTo>
                  <a:lnTo>
                    <a:pt x="1026" y="85"/>
                  </a:lnTo>
                  <a:lnTo>
                    <a:pt x="1019" y="85"/>
                  </a:lnTo>
                  <a:lnTo>
                    <a:pt x="1017" y="86"/>
                  </a:lnTo>
                  <a:lnTo>
                    <a:pt x="1010" y="86"/>
                  </a:lnTo>
                  <a:lnTo>
                    <a:pt x="1007" y="87"/>
                  </a:lnTo>
                  <a:lnTo>
                    <a:pt x="1001" y="87"/>
                  </a:lnTo>
                  <a:lnTo>
                    <a:pt x="998" y="89"/>
                  </a:lnTo>
                  <a:lnTo>
                    <a:pt x="991" y="89"/>
                  </a:lnTo>
                  <a:lnTo>
                    <a:pt x="989" y="90"/>
                  </a:lnTo>
                  <a:lnTo>
                    <a:pt x="981" y="90"/>
                  </a:lnTo>
                  <a:lnTo>
                    <a:pt x="979" y="91"/>
                  </a:lnTo>
                  <a:lnTo>
                    <a:pt x="971" y="91"/>
                  </a:lnTo>
                  <a:lnTo>
                    <a:pt x="969" y="92"/>
                  </a:lnTo>
                  <a:lnTo>
                    <a:pt x="963" y="92"/>
                  </a:lnTo>
                  <a:lnTo>
                    <a:pt x="960" y="94"/>
                  </a:lnTo>
                  <a:lnTo>
                    <a:pt x="955" y="94"/>
                  </a:lnTo>
                  <a:lnTo>
                    <a:pt x="952" y="95"/>
                  </a:lnTo>
                  <a:lnTo>
                    <a:pt x="944" y="95"/>
                  </a:lnTo>
                  <a:lnTo>
                    <a:pt x="940" y="96"/>
                  </a:lnTo>
                  <a:lnTo>
                    <a:pt x="937" y="96"/>
                  </a:lnTo>
                  <a:lnTo>
                    <a:pt x="934" y="97"/>
                  </a:lnTo>
                  <a:lnTo>
                    <a:pt x="927" y="97"/>
                  </a:lnTo>
                  <a:lnTo>
                    <a:pt x="924" y="99"/>
                  </a:lnTo>
                  <a:lnTo>
                    <a:pt x="917" y="99"/>
                  </a:lnTo>
                  <a:lnTo>
                    <a:pt x="914" y="100"/>
                  </a:lnTo>
                  <a:lnTo>
                    <a:pt x="903" y="100"/>
                  </a:lnTo>
                  <a:lnTo>
                    <a:pt x="900" y="101"/>
                  </a:lnTo>
                  <a:lnTo>
                    <a:pt x="890" y="101"/>
                  </a:lnTo>
                  <a:lnTo>
                    <a:pt x="887" y="102"/>
                  </a:lnTo>
                  <a:lnTo>
                    <a:pt x="882" y="102"/>
                  </a:lnTo>
                  <a:lnTo>
                    <a:pt x="879" y="104"/>
                  </a:lnTo>
                  <a:lnTo>
                    <a:pt x="871" y="104"/>
                  </a:lnTo>
                  <a:lnTo>
                    <a:pt x="868" y="105"/>
                  </a:lnTo>
                  <a:lnTo>
                    <a:pt x="864" y="105"/>
                  </a:lnTo>
                  <a:lnTo>
                    <a:pt x="861" y="106"/>
                  </a:lnTo>
                  <a:lnTo>
                    <a:pt x="855" y="106"/>
                  </a:lnTo>
                  <a:lnTo>
                    <a:pt x="853" y="107"/>
                  </a:lnTo>
                  <a:lnTo>
                    <a:pt x="845" y="107"/>
                  </a:lnTo>
                  <a:lnTo>
                    <a:pt x="843" y="108"/>
                  </a:lnTo>
                  <a:lnTo>
                    <a:pt x="835" y="108"/>
                  </a:lnTo>
                  <a:lnTo>
                    <a:pt x="833" y="110"/>
                  </a:lnTo>
                  <a:lnTo>
                    <a:pt x="823" y="110"/>
                  </a:lnTo>
                  <a:lnTo>
                    <a:pt x="821" y="111"/>
                  </a:lnTo>
                  <a:lnTo>
                    <a:pt x="809" y="111"/>
                  </a:lnTo>
                  <a:lnTo>
                    <a:pt x="806" y="112"/>
                  </a:lnTo>
                  <a:lnTo>
                    <a:pt x="798" y="112"/>
                  </a:lnTo>
                  <a:lnTo>
                    <a:pt x="795" y="113"/>
                  </a:lnTo>
                  <a:lnTo>
                    <a:pt x="787" y="113"/>
                  </a:lnTo>
                  <a:lnTo>
                    <a:pt x="784" y="115"/>
                  </a:lnTo>
                  <a:lnTo>
                    <a:pt x="780" y="115"/>
                  </a:lnTo>
                  <a:lnTo>
                    <a:pt x="777" y="116"/>
                  </a:lnTo>
                  <a:lnTo>
                    <a:pt x="771" y="116"/>
                  </a:lnTo>
                  <a:lnTo>
                    <a:pt x="769" y="117"/>
                  </a:lnTo>
                  <a:lnTo>
                    <a:pt x="761" y="117"/>
                  </a:lnTo>
                  <a:lnTo>
                    <a:pt x="759" y="118"/>
                  </a:lnTo>
                  <a:lnTo>
                    <a:pt x="753" y="118"/>
                  </a:lnTo>
                  <a:lnTo>
                    <a:pt x="750" y="120"/>
                  </a:lnTo>
                  <a:lnTo>
                    <a:pt x="745" y="120"/>
                  </a:lnTo>
                  <a:lnTo>
                    <a:pt x="741" y="121"/>
                  </a:lnTo>
                  <a:lnTo>
                    <a:pt x="738" y="121"/>
                  </a:lnTo>
                  <a:lnTo>
                    <a:pt x="735" y="122"/>
                  </a:lnTo>
                  <a:lnTo>
                    <a:pt x="729" y="122"/>
                  </a:lnTo>
                  <a:lnTo>
                    <a:pt x="727" y="123"/>
                  </a:lnTo>
                  <a:lnTo>
                    <a:pt x="720" y="123"/>
                  </a:lnTo>
                  <a:lnTo>
                    <a:pt x="718" y="125"/>
                  </a:lnTo>
                  <a:lnTo>
                    <a:pt x="711" y="125"/>
                  </a:lnTo>
                  <a:lnTo>
                    <a:pt x="708" y="126"/>
                  </a:lnTo>
                  <a:lnTo>
                    <a:pt x="701" y="126"/>
                  </a:lnTo>
                  <a:lnTo>
                    <a:pt x="698" y="127"/>
                  </a:lnTo>
                  <a:lnTo>
                    <a:pt x="691" y="127"/>
                  </a:lnTo>
                  <a:lnTo>
                    <a:pt x="688" y="128"/>
                  </a:lnTo>
                  <a:lnTo>
                    <a:pt x="681" y="128"/>
                  </a:lnTo>
                  <a:lnTo>
                    <a:pt x="678" y="129"/>
                  </a:lnTo>
                  <a:lnTo>
                    <a:pt x="671" y="129"/>
                  </a:lnTo>
                  <a:lnTo>
                    <a:pt x="669" y="131"/>
                  </a:lnTo>
                  <a:lnTo>
                    <a:pt x="661" y="131"/>
                  </a:lnTo>
                  <a:lnTo>
                    <a:pt x="659" y="132"/>
                  </a:lnTo>
                  <a:lnTo>
                    <a:pt x="651" y="132"/>
                  </a:lnTo>
                  <a:lnTo>
                    <a:pt x="649" y="133"/>
                  </a:lnTo>
                  <a:lnTo>
                    <a:pt x="643" y="133"/>
                  </a:lnTo>
                  <a:lnTo>
                    <a:pt x="640" y="134"/>
                  </a:lnTo>
                  <a:lnTo>
                    <a:pt x="633" y="134"/>
                  </a:lnTo>
                  <a:lnTo>
                    <a:pt x="630" y="136"/>
                  </a:lnTo>
                  <a:lnTo>
                    <a:pt x="625" y="136"/>
                  </a:lnTo>
                  <a:lnTo>
                    <a:pt x="622" y="137"/>
                  </a:lnTo>
                  <a:lnTo>
                    <a:pt x="614" y="137"/>
                  </a:lnTo>
                  <a:lnTo>
                    <a:pt x="611" y="138"/>
                  </a:lnTo>
                  <a:lnTo>
                    <a:pt x="607" y="138"/>
                  </a:lnTo>
                  <a:lnTo>
                    <a:pt x="604" y="139"/>
                  </a:lnTo>
                  <a:lnTo>
                    <a:pt x="597" y="139"/>
                  </a:lnTo>
                  <a:lnTo>
                    <a:pt x="594" y="141"/>
                  </a:lnTo>
                  <a:lnTo>
                    <a:pt x="588" y="141"/>
                  </a:lnTo>
                  <a:lnTo>
                    <a:pt x="586" y="142"/>
                  </a:lnTo>
                  <a:lnTo>
                    <a:pt x="578" y="142"/>
                  </a:lnTo>
                  <a:lnTo>
                    <a:pt x="576" y="143"/>
                  </a:lnTo>
                  <a:lnTo>
                    <a:pt x="569" y="143"/>
                  </a:lnTo>
                  <a:lnTo>
                    <a:pt x="566" y="144"/>
                  </a:lnTo>
                  <a:lnTo>
                    <a:pt x="560" y="144"/>
                  </a:lnTo>
                  <a:lnTo>
                    <a:pt x="557" y="146"/>
                  </a:lnTo>
                  <a:lnTo>
                    <a:pt x="550" y="146"/>
                  </a:lnTo>
                  <a:lnTo>
                    <a:pt x="548" y="147"/>
                  </a:lnTo>
                  <a:lnTo>
                    <a:pt x="541" y="147"/>
                  </a:lnTo>
                  <a:lnTo>
                    <a:pt x="539" y="148"/>
                  </a:lnTo>
                  <a:lnTo>
                    <a:pt x="534" y="148"/>
                  </a:lnTo>
                  <a:lnTo>
                    <a:pt x="530" y="149"/>
                  </a:lnTo>
                  <a:lnTo>
                    <a:pt x="523" y="149"/>
                  </a:lnTo>
                  <a:lnTo>
                    <a:pt x="519" y="150"/>
                  </a:lnTo>
                  <a:lnTo>
                    <a:pt x="515" y="150"/>
                  </a:lnTo>
                  <a:lnTo>
                    <a:pt x="513" y="152"/>
                  </a:lnTo>
                  <a:lnTo>
                    <a:pt x="507" y="152"/>
                  </a:lnTo>
                  <a:lnTo>
                    <a:pt x="504" y="153"/>
                  </a:lnTo>
                  <a:lnTo>
                    <a:pt x="497" y="153"/>
                  </a:lnTo>
                  <a:lnTo>
                    <a:pt x="494" y="154"/>
                  </a:lnTo>
                  <a:lnTo>
                    <a:pt x="487" y="154"/>
                  </a:lnTo>
                  <a:lnTo>
                    <a:pt x="485" y="155"/>
                  </a:lnTo>
                  <a:lnTo>
                    <a:pt x="477" y="155"/>
                  </a:lnTo>
                  <a:lnTo>
                    <a:pt x="475" y="157"/>
                  </a:lnTo>
                  <a:lnTo>
                    <a:pt x="460" y="157"/>
                  </a:lnTo>
                  <a:lnTo>
                    <a:pt x="457" y="158"/>
                  </a:lnTo>
                  <a:lnTo>
                    <a:pt x="446" y="158"/>
                  </a:lnTo>
                  <a:lnTo>
                    <a:pt x="444" y="159"/>
                  </a:lnTo>
                  <a:lnTo>
                    <a:pt x="434" y="159"/>
                  </a:lnTo>
                  <a:lnTo>
                    <a:pt x="431" y="160"/>
                  </a:lnTo>
                  <a:lnTo>
                    <a:pt x="425" y="160"/>
                  </a:lnTo>
                  <a:lnTo>
                    <a:pt x="423" y="162"/>
                  </a:lnTo>
                  <a:lnTo>
                    <a:pt x="417" y="162"/>
                  </a:lnTo>
                  <a:lnTo>
                    <a:pt x="414" y="163"/>
                  </a:lnTo>
                  <a:lnTo>
                    <a:pt x="409" y="163"/>
                  </a:lnTo>
                  <a:lnTo>
                    <a:pt x="405" y="164"/>
                  </a:lnTo>
                  <a:lnTo>
                    <a:pt x="402" y="164"/>
                  </a:lnTo>
                  <a:lnTo>
                    <a:pt x="399" y="165"/>
                  </a:lnTo>
                  <a:lnTo>
                    <a:pt x="392" y="165"/>
                  </a:lnTo>
                  <a:lnTo>
                    <a:pt x="389" y="167"/>
                  </a:lnTo>
                  <a:lnTo>
                    <a:pt x="378" y="167"/>
                  </a:lnTo>
                  <a:lnTo>
                    <a:pt x="375" y="168"/>
                  </a:lnTo>
                  <a:lnTo>
                    <a:pt x="363" y="168"/>
                  </a:lnTo>
                  <a:lnTo>
                    <a:pt x="361" y="169"/>
                  </a:lnTo>
                  <a:lnTo>
                    <a:pt x="350" y="169"/>
                  </a:lnTo>
                  <a:lnTo>
                    <a:pt x="347" y="170"/>
                  </a:lnTo>
                  <a:lnTo>
                    <a:pt x="334" y="170"/>
                  </a:lnTo>
                  <a:lnTo>
                    <a:pt x="331" y="171"/>
                  </a:lnTo>
                  <a:lnTo>
                    <a:pt x="320" y="171"/>
                  </a:lnTo>
                  <a:lnTo>
                    <a:pt x="318" y="173"/>
                  </a:lnTo>
                  <a:lnTo>
                    <a:pt x="305" y="173"/>
                  </a:lnTo>
                  <a:lnTo>
                    <a:pt x="302" y="174"/>
                  </a:lnTo>
                  <a:lnTo>
                    <a:pt x="291" y="174"/>
                  </a:lnTo>
                  <a:lnTo>
                    <a:pt x="288" y="175"/>
                  </a:lnTo>
                  <a:lnTo>
                    <a:pt x="273" y="175"/>
                  </a:lnTo>
                  <a:lnTo>
                    <a:pt x="270" y="176"/>
                  </a:lnTo>
                  <a:lnTo>
                    <a:pt x="251" y="176"/>
                  </a:lnTo>
                  <a:lnTo>
                    <a:pt x="247" y="178"/>
                  </a:lnTo>
                  <a:lnTo>
                    <a:pt x="228" y="178"/>
                  </a:lnTo>
                  <a:lnTo>
                    <a:pt x="225" y="179"/>
                  </a:lnTo>
                  <a:lnTo>
                    <a:pt x="207" y="179"/>
                  </a:lnTo>
                  <a:lnTo>
                    <a:pt x="204" y="180"/>
                  </a:lnTo>
                  <a:lnTo>
                    <a:pt x="188" y="180"/>
                  </a:lnTo>
                  <a:lnTo>
                    <a:pt x="184" y="181"/>
                  </a:lnTo>
                  <a:lnTo>
                    <a:pt x="162" y="181"/>
                  </a:lnTo>
                  <a:lnTo>
                    <a:pt x="160" y="183"/>
                  </a:lnTo>
                  <a:lnTo>
                    <a:pt x="135" y="183"/>
                  </a:lnTo>
                  <a:lnTo>
                    <a:pt x="131" y="184"/>
                  </a:lnTo>
                  <a:lnTo>
                    <a:pt x="108" y="184"/>
                  </a:lnTo>
                  <a:lnTo>
                    <a:pt x="105" y="185"/>
                  </a:lnTo>
                  <a:lnTo>
                    <a:pt x="24" y="185"/>
                  </a:lnTo>
                  <a:lnTo>
                    <a:pt x="21" y="186"/>
                  </a:lnTo>
                  <a:lnTo>
                    <a:pt x="17" y="186"/>
                  </a:lnTo>
                  <a:lnTo>
                    <a:pt x="16" y="188"/>
                  </a:lnTo>
                  <a:lnTo>
                    <a:pt x="14" y="188"/>
                  </a:lnTo>
                  <a:lnTo>
                    <a:pt x="13" y="189"/>
                  </a:lnTo>
                  <a:lnTo>
                    <a:pt x="13" y="191"/>
                  </a:lnTo>
                  <a:lnTo>
                    <a:pt x="11" y="195"/>
                  </a:lnTo>
                  <a:lnTo>
                    <a:pt x="0" y="192"/>
                  </a:lnTo>
                  <a:lnTo>
                    <a:pt x="1" y="188"/>
                  </a:lnTo>
                  <a:lnTo>
                    <a:pt x="3" y="184"/>
                  </a:lnTo>
                  <a:lnTo>
                    <a:pt x="3" y="181"/>
                  </a:lnTo>
                  <a:lnTo>
                    <a:pt x="4" y="181"/>
                  </a:lnTo>
                  <a:lnTo>
                    <a:pt x="6" y="179"/>
                  </a:lnTo>
                  <a:lnTo>
                    <a:pt x="6" y="178"/>
                  </a:lnTo>
                  <a:lnTo>
                    <a:pt x="9" y="178"/>
                  </a:lnTo>
                  <a:lnTo>
                    <a:pt x="10" y="176"/>
                  </a:lnTo>
                  <a:lnTo>
                    <a:pt x="11" y="176"/>
                  </a:lnTo>
                  <a:lnTo>
                    <a:pt x="13" y="174"/>
                  </a:lnTo>
                  <a:lnTo>
                    <a:pt x="16" y="174"/>
                  </a:lnTo>
                  <a:lnTo>
                    <a:pt x="17" y="173"/>
                  </a:lnTo>
                  <a:lnTo>
                    <a:pt x="100" y="173"/>
                  </a:lnTo>
                  <a:lnTo>
                    <a:pt x="101" y="171"/>
                  </a:lnTo>
                  <a:lnTo>
                    <a:pt x="129" y="171"/>
                  </a:lnTo>
                  <a:lnTo>
                    <a:pt x="129" y="173"/>
                  </a:lnTo>
                  <a:lnTo>
                    <a:pt x="131" y="171"/>
                  </a:lnTo>
                  <a:lnTo>
                    <a:pt x="132" y="170"/>
                  </a:lnTo>
                  <a:lnTo>
                    <a:pt x="155" y="170"/>
                  </a:lnTo>
                  <a:lnTo>
                    <a:pt x="156" y="169"/>
                  </a:lnTo>
                  <a:lnTo>
                    <a:pt x="182" y="169"/>
                  </a:lnTo>
                  <a:lnTo>
                    <a:pt x="182" y="170"/>
                  </a:lnTo>
                  <a:lnTo>
                    <a:pt x="184" y="169"/>
                  </a:lnTo>
                  <a:lnTo>
                    <a:pt x="186" y="168"/>
                  </a:lnTo>
                  <a:lnTo>
                    <a:pt x="199" y="168"/>
                  </a:lnTo>
                  <a:lnTo>
                    <a:pt x="200" y="167"/>
                  </a:lnTo>
                  <a:lnTo>
                    <a:pt x="220" y="167"/>
                  </a:lnTo>
                  <a:lnTo>
                    <a:pt x="221" y="165"/>
                  </a:lnTo>
                  <a:lnTo>
                    <a:pt x="245" y="165"/>
                  </a:lnTo>
                  <a:lnTo>
                    <a:pt x="245" y="167"/>
                  </a:lnTo>
                  <a:lnTo>
                    <a:pt x="247" y="165"/>
                  </a:lnTo>
                  <a:lnTo>
                    <a:pt x="249" y="164"/>
                  </a:lnTo>
                  <a:lnTo>
                    <a:pt x="267" y="164"/>
                  </a:lnTo>
                  <a:lnTo>
                    <a:pt x="267" y="165"/>
                  </a:lnTo>
                  <a:lnTo>
                    <a:pt x="270" y="164"/>
                  </a:lnTo>
                  <a:lnTo>
                    <a:pt x="271" y="163"/>
                  </a:lnTo>
                  <a:lnTo>
                    <a:pt x="283" y="163"/>
                  </a:lnTo>
                  <a:lnTo>
                    <a:pt x="284" y="162"/>
                  </a:lnTo>
                  <a:lnTo>
                    <a:pt x="299" y="162"/>
                  </a:lnTo>
                  <a:lnTo>
                    <a:pt x="299" y="163"/>
                  </a:lnTo>
                  <a:lnTo>
                    <a:pt x="302" y="162"/>
                  </a:lnTo>
                  <a:lnTo>
                    <a:pt x="303" y="160"/>
                  </a:lnTo>
                  <a:lnTo>
                    <a:pt x="313" y="160"/>
                  </a:lnTo>
                  <a:lnTo>
                    <a:pt x="314" y="159"/>
                  </a:lnTo>
                  <a:lnTo>
                    <a:pt x="326" y="159"/>
                  </a:lnTo>
                  <a:lnTo>
                    <a:pt x="328" y="158"/>
                  </a:lnTo>
                  <a:lnTo>
                    <a:pt x="342" y="158"/>
                  </a:lnTo>
                  <a:lnTo>
                    <a:pt x="344" y="157"/>
                  </a:lnTo>
                  <a:lnTo>
                    <a:pt x="356" y="157"/>
                  </a:lnTo>
                  <a:lnTo>
                    <a:pt x="357" y="155"/>
                  </a:lnTo>
                  <a:lnTo>
                    <a:pt x="372" y="155"/>
                  </a:lnTo>
                  <a:lnTo>
                    <a:pt x="372" y="157"/>
                  </a:lnTo>
                  <a:lnTo>
                    <a:pt x="375" y="155"/>
                  </a:lnTo>
                  <a:lnTo>
                    <a:pt x="376" y="154"/>
                  </a:lnTo>
                  <a:lnTo>
                    <a:pt x="384" y="154"/>
                  </a:lnTo>
                  <a:lnTo>
                    <a:pt x="386" y="153"/>
                  </a:lnTo>
                  <a:lnTo>
                    <a:pt x="394" y="153"/>
                  </a:lnTo>
                  <a:lnTo>
                    <a:pt x="396" y="152"/>
                  </a:lnTo>
                  <a:lnTo>
                    <a:pt x="403" y="152"/>
                  </a:lnTo>
                  <a:lnTo>
                    <a:pt x="403" y="153"/>
                  </a:lnTo>
                  <a:lnTo>
                    <a:pt x="405" y="152"/>
                  </a:lnTo>
                  <a:lnTo>
                    <a:pt x="407" y="150"/>
                  </a:lnTo>
                  <a:lnTo>
                    <a:pt x="409" y="150"/>
                  </a:lnTo>
                  <a:lnTo>
                    <a:pt x="410" y="149"/>
                  </a:lnTo>
                  <a:lnTo>
                    <a:pt x="418" y="149"/>
                  </a:lnTo>
                  <a:lnTo>
                    <a:pt x="419" y="148"/>
                  </a:lnTo>
                  <a:lnTo>
                    <a:pt x="426" y="148"/>
                  </a:lnTo>
                  <a:lnTo>
                    <a:pt x="428" y="147"/>
                  </a:lnTo>
                  <a:lnTo>
                    <a:pt x="439" y="147"/>
                  </a:lnTo>
                  <a:lnTo>
                    <a:pt x="440" y="146"/>
                  </a:lnTo>
                  <a:lnTo>
                    <a:pt x="452" y="146"/>
                  </a:lnTo>
                  <a:lnTo>
                    <a:pt x="454" y="144"/>
                  </a:lnTo>
                  <a:lnTo>
                    <a:pt x="470" y="144"/>
                  </a:lnTo>
                  <a:lnTo>
                    <a:pt x="471" y="143"/>
                  </a:lnTo>
                  <a:lnTo>
                    <a:pt x="480" y="143"/>
                  </a:lnTo>
                  <a:lnTo>
                    <a:pt x="481" y="142"/>
                  </a:lnTo>
                  <a:lnTo>
                    <a:pt x="489" y="142"/>
                  </a:lnTo>
                  <a:lnTo>
                    <a:pt x="491" y="141"/>
                  </a:lnTo>
                  <a:lnTo>
                    <a:pt x="499" y="141"/>
                  </a:lnTo>
                  <a:lnTo>
                    <a:pt x="501" y="139"/>
                  </a:lnTo>
                  <a:lnTo>
                    <a:pt x="508" y="139"/>
                  </a:lnTo>
                  <a:lnTo>
                    <a:pt x="509" y="138"/>
                  </a:lnTo>
                  <a:lnTo>
                    <a:pt x="517" y="138"/>
                  </a:lnTo>
                  <a:lnTo>
                    <a:pt x="517" y="139"/>
                  </a:lnTo>
                  <a:lnTo>
                    <a:pt x="519" y="138"/>
                  </a:lnTo>
                  <a:lnTo>
                    <a:pt x="520" y="137"/>
                  </a:lnTo>
                  <a:lnTo>
                    <a:pt x="528" y="137"/>
                  </a:lnTo>
                  <a:lnTo>
                    <a:pt x="528" y="138"/>
                  </a:lnTo>
                  <a:lnTo>
                    <a:pt x="530" y="137"/>
                  </a:lnTo>
                  <a:lnTo>
                    <a:pt x="531" y="136"/>
                  </a:lnTo>
                  <a:lnTo>
                    <a:pt x="534" y="136"/>
                  </a:lnTo>
                  <a:lnTo>
                    <a:pt x="535" y="134"/>
                  </a:lnTo>
                  <a:lnTo>
                    <a:pt x="543" y="134"/>
                  </a:lnTo>
                  <a:lnTo>
                    <a:pt x="544" y="133"/>
                  </a:lnTo>
                  <a:lnTo>
                    <a:pt x="552" y="133"/>
                  </a:lnTo>
                  <a:lnTo>
                    <a:pt x="554" y="132"/>
                  </a:lnTo>
                  <a:lnTo>
                    <a:pt x="561" y="132"/>
                  </a:lnTo>
                  <a:lnTo>
                    <a:pt x="562" y="131"/>
                  </a:lnTo>
                  <a:lnTo>
                    <a:pt x="571" y="131"/>
                  </a:lnTo>
                  <a:lnTo>
                    <a:pt x="572" y="129"/>
                  </a:lnTo>
                  <a:lnTo>
                    <a:pt x="581" y="129"/>
                  </a:lnTo>
                  <a:lnTo>
                    <a:pt x="582" y="128"/>
                  </a:lnTo>
                  <a:lnTo>
                    <a:pt x="590" y="128"/>
                  </a:lnTo>
                  <a:lnTo>
                    <a:pt x="591" y="127"/>
                  </a:lnTo>
                  <a:lnTo>
                    <a:pt x="599" y="127"/>
                  </a:lnTo>
                  <a:lnTo>
                    <a:pt x="601" y="126"/>
                  </a:lnTo>
                  <a:lnTo>
                    <a:pt x="608" y="126"/>
                  </a:lnTo>
                  <a:lnTo>
                    <a:pt x="608" y="127"/>
                  </a:lnTo>
                  <a:lnTo>
                    <a:pt x="611" y="126"/>
                  </a:lnTo>
                  <a:lnTo>
                    <a:pt x="612" y="125"/>
                  </a:lnTo>
                  <a:lnTo>
                    <a:pt x="619" y="125"/>
                  </a:lnTo>
                  <a:lnTo>
                    <a:pt x="619" y="126"/>
                  </a:lnTo>
                  <a:lnTo>
                    <a:pt x="622" y="125"/>
                  </a:lnTo>
                  <a:lnTo>
                    <a:pt x="623" y="123"/>
                  </a:lnTo>
                  <a:lnTo>
                    <a:pt x="625" y="123"/>
                  </a:lnTo>
                  <a:lnTo>
                    <a:pt x="627" y="122"/>
                  </a:lnTo>
                  <a:lnTo>
                    <a:pt x="635" y="122"/>
                  </a:lnTo>
                  <a:lnTo>
                    <a:pt x="636" y="121"/>
                  </a:lnTo>
                  <a:lnTo>
                    <a:pt x="644" y="121"/>
                  </a:lnTo>
                  <a:lnTo>
                    <a:pt x="645" y="120"/>
                  </a:lnTo>
                  <a:lnTo>
                    <a:pt x="654" y="120"/>
                  </a:lnTo>
                  <a:lnTo>
                    <a:pt x="655" y="118"/>
                  </a:lnTo>
                  <a:lnTo>
                    <a:pt x="664" y="118"/>
                  </a:lnTo>
                  <a:lnTo>
                    <a:pt x="665" y="117"/>
                  </a:lnTo>
                  <a:lnTo>
                    <a:pt x="674" y="117"/>
                  </a:lnTo>
                  <a:lnTo>
                    <a:pt x="675" y="116"/>
                  </a:lnTo>
                  <a:lnTo>
                    <a:pt x="683" y="116"/>
                  </a:lnTo>
                  <a:lnTo>
                    <a:pt x="685" y="115"/>
                  </a:lnTo>
                  <a:lnTo>
                    <a:pt x="693" y="115"/>
                  </a:lnTo>
                  <a:lnTo>
                    <a:pt x="695" y="113"/>
                  </a:lnTo>
                  <a:lnTo>
                    <a:pt x="703" y="113"/>
                  </a:lnTo>
                  <a:lnTo>
                    <a:pt x="704" y="112"/>
                  </a:lnTo>
                  <a:lnTo>
                    <a:pt x="713" y="112"/>
                  </a:lnTo>
                  <a:lnTo>
                    <a:pt x="714" y="111"/>
                  </a:lnTo>
                  <a:lnTo>
                    <a:pt x="722" y="111"/>
                  </a:lnTo>
                  <a:lnTo>
                    <a:pt x="723" y="110"/>
                  </a:lnTo>
                  <a:lnTo>
                    <a:pt x="730" y="110"/>
                  </a:lnTo>
                  <a:lnTo>
                    <a:pt x="732" y="108"/>
                  </a:lnTo>
                  <a:lnTo>
                    <a:pt x="739" y="108"/>
                  </a:lnTo>
                  <a:lnTo>
                    <a:pt x="739" y="110"/>
                  </a:lnTo>
                  <a:lnTo>
                    <a:pt x="741" y="108"/>
                  </a:lnTo>
                  <a:lnTo>
                    <a:pt x="743" y="107"/>
                  </a:lnTo>
                  <a:lnTo>
                    <a:pt x="745" y="107"/>
                  </a:lnTo>
                  <a:lnTo>
                    <a:pt x="746" y="106"/>
                  </a:lnTo>
                  <a:lnTo>
                    <a:pt x="754" y="106"/>
                  </a:lnTo>
                  <a:lnTo>
                    <a:pt x="755" y="105"/>
                  </a:lnTo>
                  <a:lnTo>
                    <a:pt x="764" y="105"/>
                  </a:lnTo>
                  <a:lnTo>
                    <a:pt x="765" y="104"/>
                  </a:lnTo>
                  <a:lnTo>
                    <a:pt x="772" y="104"/>
                  </a:lnTo>
                  <a:lnTo>
                    <a:pt x="774" y="102"/>
                  </a:lnTo>
                  <a:lnTo>
                    <a:pt x="781" y="102"/>
                  </a:lnTo>
                  <a:lnTo>
                    <a:pt x="781" y="104"/>
                  </a:lnTo>
                  <a:lnTo>
                    <a:pt x="784" y="102"/>
                  </a:lnTo>
                  <a:lnTo>
                    <a:pt x="785" y="101"/>
                  </a:lnTo>
                  <a:lnTo>
                    <a:pt x="792" y="101"/>
                  </a:lnTo>
                  <a:lnTo>
                    <a:pt x="792" y="102"/>
                  </a:lnTo>
                  <a:lnTo>
                    <a:pt x="795" y="101"/>
                  </a:lnTo>
                  <a:lnTo>
                    <a:pt x="796" y="100"/>
                  </a:lnTo>
                  <a:lnTo>
                    <a:pt x="803" y="100"/>
                  </a:lnTo>
                  <a:lnTo>
                    <a:pt x="803" y="101"/>
                  </a:lnTo>
                  <a:lnTo>
                    <a:pt x="806" y="100"/>
                  </a:lnTo>
                  <a:lnTo>
                    <a:pt x="807" y="99"/>
                  </a:lnTo>
                  <a:lnTo>
                    <a:pt x="816" y="99"/>
                  </a:lnTo>
                  <a:lnTo>
                    <a:pt x="817" y="97"/>
                  </a:lnTo>
                  <a:lnTo>
                    <a:pt x="828" y="97"/>
                  </a:lnTo>
                  <a:lnTo>
                    <a:pt x="829" y="96"/>
                  </a:lnTo>
                  <a:lnTo>
                    <a:pt x="838" y="96"/>
                  </a:lnTo>
                  <a:lnTo>
                    <a:pt x="839" y="95"/>
                  </a:lnTo>
                  <a:lnTo>
                    <a:pt x="848" y="95"/>
                  </a:lnTo>
                  <a:lnTo>
                    <a:pt x="849" y="94"/>
                  </a:lnTo>
                  <a:lnTo>
                    <a:pt x="856" y="94"/>
                  </a:lnTo>
                  <a:lnTo>
                    <a:pt x="858" y="92"/>
                  </a:lnTo>
                  <a:lnTo>
                    <a:pt x="865" y="92"/>
                  </a:lnTo>
                  <a:lnTo>
                    <a:pt x="865" y="94"/>
                  </a:lnTo>
                  <a:lnTo>
                    <a:pt x="868" y="92"/>
                  </a:lnTo>
                  <a:lnTo>
                    <a:pt x="869" y="91"/>
                  </a:lnTo>
                  <a:lnTo>
                    <a:pt x="876" y="91"/>
                  </a:lnTo>
                  <a:lnTo>
                    <a:pt x="876" y="92"/>
                  </a:lnTo>
                  <a:lnTo>
                    <a:pt x="879" y="91"/>
                  </a:lnTo>
                  <a:lnTo>
                    <a:pt x="880" y="90"/>
                  </a:lnTo>
                  <a:lnTo>
                    <a:pt x="882" y="90"/>
                  </a:lnTo>
                  <a:lnTo>
                    <a:pt x="884" y="89"/>
                  </a:lnTo>
                  <a:lnTo>
                    <a:pt x="897" y="89"/>
                  </a:lnTo>
                  <a:lnTo>
                    <a:pt x="897" y="90"/>
                  </a:lnTo>
                  <a:lnTo>
                    <a:pt x="900" y="89"/>
                  </a:lnTo>
                  <a:lnTo>
                    <a:pt x="901" y="87"/>
                  </a:lnTo>
                  <a:lnTo>
                    <a:pt x="910" y="87"/>
                  </a:lnTo>
                  <a:lnTo>
                    <a:pt x="911" y="86"/>
                  </a:lnTo>
                  <a:lnTo>
                    <a:pt x="919" y="86"/>
                  </a:lnTo>
                  <a:lnTo>
                    <a:pt x="921" y="85"/>
                  </a:lnTo>
                  <a:lnTo>
                    <a:pt x="929" y="85"/>
                  </a:lnTo>
                  <a:lnTo>
                    <a:pt x="931" y="84"/>
                  </a:lnTo>
                  <a:lnTo>
                    <a:pt x="938" y="84"/>
                  </a:lnTo>
                  <a:lnTo>
                    <a:pt x="938" y="85"/>
                  </a:lnTo>
                  <a:lnTo>
                    <a:pt x="940" y="84"/>
                  </a:lnTo>
                  <a:lnTo>
                    <a:pt x="942" y="83"/>
                  </a:lnTo>
                  <a:lnTo>
                    <a:pt x="949" y="83"/>
                  </a:lnTo>
                  <a:lnTo>
                    <a:pt x="949" y="84"/>
                  </a:lnTo>
                  <a:lnTo>
                    <a:pt x="952" y="83"/>
                  </a:lnTo>
                  <a:lnTo>
                    <a:pt x="953" y="81"/>
                  </a:lnTo>
                  <a:lnTo>
                    <a:pt x="955" y="81"/>
                  </a:lnTo>
                  <a:lnTo>
                    <a:pt x="956" y="80"/>
                  </a:lnTo>
                  <a:lnTo>
                    <a:pt x="964" y="80"/>
                  </a:lnTo>
                  <a:lnTo>
                    <a:pt x="965" y="79"/>
                  </a:lnTo>
                  <a:lnTo>
                    <a:pt x="974" y="79"/>
                  </a:lnTo>
                  <a:lnTo>
                    <a:pt x="975" y="78"/>
                  </a:lnTo>
                  <a:lnTo>
                    <a:pt x="984" y="78"/>
                  </a:lnTo>
                  <a:lnTo>
                    <a:pt x="985" y="76"/>
                  </a:lnTo>
                  <a:lnTo>
                    <a:pt x="994" y="76"/>
                  </a:lnTo>
                  <a:lnTo>
                    <a:pt x="995" y="75"/>
                  </a:lnTo>
                  <a:lnTo>
                    <a:pt x="1002" y="75"/>
                  </a:lnTo>
                  <a:lnTo>
                    <a:pt x="1003" y="74"/>
                  </a:lnTo>
                  <a:lnTo>
                    <a:pt x="1012" y="74"/>
                  </a:lnTo>
                  <a:lnTo>
                    <a:pt x="1013" y="73"/>
                  </a:lnTo>
                  <a:lnTo>
                    <a:pt x="1021" y="73"/>
                  </a:lnTo>
                  <a:lnTo>
                    <a:pt x="1022" y="71"/>
                  </a:lnTo>
                  <a:lnTo>
                    <a:pt x="1029" y="71"/>
                  </a:lnTo>
                  <a:lnTo>
                    <a:pt x="1029" y="73"/>
                  </a:lnTo>
                  <a:lnTo>
                    <a:pt x="1032" y="71"/>
                  </a:lnTo>
                  <a:lnTo>
                    <a:pt x="1033" y="70"/>
                  </a:lnTo>
                  <a:lnTo>
                    <a:pt x="1040" y="70"/>
                  </a:lnTo>
                  <a:lnTo>
                    <a:pt x="1040" y="71"/>
                  </a:lnTo>
                  <a:lnTo>
                    <a:pt x="1043" y="70"/>
                  </a:lnTo>
                  <a:lnTo>
                    <a:pt x="1044" y="69"/>
                  </a:lnTo>
                  <a:lnTo>
                    <a:pt x="1047" y="69"/>
                  </a:lnTo>
                  <a:lnTo>
                    <a:pt x="1048" y="68"/>
                  </a:lnTo>
                  <a:lnTo>
                    <a:pt x="1055" y="68"/>
                  </a:lnTo>
                  <a:lnTo>
                    <a:pt x="1057" y="66"/>
                  </a:lnTo>
                  <a:lnTo>
                    <a:pt x="1065" y="66"/>
                  </a:lnTo>
                  <a:lnTo>
                    <a:pt x="1066" y="65"/>
                  </a:lnTo>
                  <a:lnTo>
                    <a:pt x="1074" y="65"/>
                  </a:lnTo>
                  <a:lnTo>
                    <a:pt x="1075" y="64"/>
                  </a:lnTo>
                  <a:lnTo>
                    <a:pt x="1084" y="64"/>
                  </a:lnTo>
                  <a:lnTo>
                    <a:pt x="1085" y="63"/>
                  </a:lnTo>
                  <a:lnTo>
                    <a:pt x="1096" y="63"/>
                  </a:lnTo>
                  <a:lnTo>
                    <a:pt x="1097" y="62"/>
                  </a:lnTo>
                  <a:lnTo>
                    <a:pt x="1110" y="62"/>
                  </a:lnTo>
                  <a:lnTo>
                    <a:pt x="1111" y="60"/>
                  </a:lnTo>
                  <a:lnTo>
                    <a:pt x="1126" y="60"/>
                  </a:lnTo>
                  <a:lnTo>
                    <a:pt x="1127" y="59"/>
                  </a:lnTo>
                  <a:lnTo>
                    <a:pt x="1138" y="59"/>
                  </a:lnTo>
                  <a:lnTo>
                    <a:pt x="1139" y="58"/>
                  </a:lnTo>
                  <a:lnTo>
                    <a:pt x="1148" y="58"/>
                  </a:lnTo>
                  <a:lnTo>
                    <a:pt x="1149" y="57"/>
                  </a:lnTo>
                  <a:lnTo>
                    <a:pt x="1158" y="57"/>
                  </a:lnTo>
                  <a:lnTo>
                    <a:pt x="1159" y="55"/>
                  </a:lnTo>
                  <a:lnTo>
                    <a:pt x="1168" y="55"/>
                  </a:lnTo>
                  <a:lnTo>
                    <a:pt x="1169" y="54"/>
                  </a:lnTo>
                  <a:lnTo>
                    <a:pt x="1178" y="54"/>
                  </a:lnTo>
                  <a:lnTo>
                    <a:pt x="1179" y="53"/>
                  </a:lnTo>
                  <a:lnTo>
                    <a:pt x="1186" y="53"/>
                  </a:lnTo>
                  <a:lnTo>
                    <a:pt x="1188" y="52"/>
                  </a:lnTo>
                  <a:lnTo>
                    <a:pt x="1196" y="52"/>
                  </a:lnTo>
                  <a:lnTo>
                    <a:pt x="1197" y="50"/>
                  </a:lnTo>
                  <a:lnTo>
                    <a:pt x="1209" y="50"/>
                  </a:lnTo>
                  <a:lnTo>
                    <a:pt x="1210" y="49"/>
                  </a:lnTo>
                  <a:lnTo>
                    <a:pt x="1238" y="49"/>
                  </a:lnTo>
                  <a:lnTo>
                    <a:pt x="1239" y="48"/>
                  </a:lnTo>
                  <a:lnTo>
                    <a:pt x="1254" y="48"/>
                  </a:lnTo>
                  <a:lnTo>
                    <a:pt x="1255" y="47"/>
                  </a:lnTo>
                  <a:lnTo>
                    <a:pt x="1260" y="47"/>
                  </a:lnTo>
                  <a:lnTo>
                    <a:pt x="1262" y="45"/>
                  </a:lnTo>
                  <a:lnTo>
                    <a:pt x="1269" y="45"/>
                  </a:lnTo>
                  <a:lnTo>
                    <a:pt x="1270" y="44"/>
                  </a:lnTo>
                  <a:lnTo>
                    <a:pt x="1274" y="44"/>
                  </a:lnTo>
                  <a:lnTo>
                    <a:pt x="1275" y="43"/>
                  </a:lnTo>
                  <a:lnTo>
                    <a:pt x="1280" y="43"/>
                  </a:lnTo>
                  <a:lnTo>
                    <a:pt x="1281" y="42"/>
                  </a:lnTo>
                  <a:lnTo>
                    <a:pt x="1288" y="42"/>
                  </a:lnTo>
                  <a:lnTo>
                    <a:pt x="1288" y="43"/>
                  </a:lnTo>
                  <a:lnTo>
                    <a:pt x="1290" y="42"/>
                  </a:lnTo>
                  <a:lnTo>
                    <a:pt x="1291" y="40"/>
                  </a:lnTo>
                  <a:lnTo>
                    <a:pt x="1294" y="40"/>
                  </a:lnTo>
                  <a:lnTo>
                    <a:pt x="1295" y="39"/>
                  </a:lnTo>
                  <a:lnTo>
                    <a:pt x="1302" y="39"/>
                  </a:lnTo>
                  <a:lnTo>
                    <a:pt x="1304" y="38"/>
                  </a:lnTo>
                  <a:lnTo>
                    <a:pt x="1312" y="38"/>
                  </a:lnTo>
                  <a:lnTo>
                    <a:pt x="1314" y="37"/>
                  </a:lnTo>
                  <a:lnTo>
                    <a:pt x="1322" y="37"/>
                  </a:lnTo>
                  <a:lnTo>
                    <a:pt x="1323" y="36"/>
                  </a:lnTo>
                  <a:lnTo>
                    <a:pt x="1335" y="36"/>
                  </a:lnTo>
                  <a:lnTo>
                    <a:pt x="1336" y="34"/>
                  </a:lnTo>
                  <a:lnTo>
                    <a:pt x="1343" y="34"/>
                  </a:lnTo>
                  <a:lnTo>
                    <a:pt x="1344" y="33"/>
                  </a:lnTo>
                  <a:lnTo>
                    <a:pt x="1353" y="33"/>
                  </a:lnTo>
                  <a:lnTo>
                    <a:pt x="1354" y="32"/>
                  </a:lnTo>
                  <a:lnTo>
                    <a:pt x="1365" y="32"/>
                  </a:lnTo>
                  <a:lnTo>
                    <a:pt x="1367" y="31"/>
                  </a:lnTo>
                  <a:lnTo>
                    <a:pt x="1375" y="31"/>
                  </a:lnTo>
                  <a:lnTo>
                    <a:pt x="1377" y="29"/>
                  </a:lnTo>
                  <a:lnTo>
                    <a:pt x="1391" y="29"/>
                  </a:lnTo>
                  <a:lnTo>
                    <a:pt x="1393" y="28"/>
                  </a:lnTo>
                  <a:lnTo>
                    <a:pt x="1405" y="28"/>
                  </a:lnTo>
                  <a:lnTo>
                    <a:pt x="1406" y="27"/>
                  </a:lnTo>
                  <a:lnTo>
                    <a:pt x="1417" y="27"/>
                  </a:lnTo>
                  <a:lnTo>
                    <a:pt x="1419" y="26"/>
                  </a:lnTo>
                  <a:lnTo>
                    <a:pt x="1432" y="26"/>
                  </a:lnTo>
                  <a:lnTo>
                    <a:pt x="1432" y="27"/>
                  </a:lnTo>
                  <a:lnTo>
                    <a:pt x="1435" y="26"/>
                  </a:lnTo>
                  <a:lnTo>
                    <a:pt x="1436" y="24"/>
                  </a:lnTo>
                  <a:lnTo>
                    <a:pt x="1443" y="24"/>
                  </a:lnTo>
                  <a:lnTo>
                    <a:pt x="1443" y="26"/>
                  </a:lnTo>
                  <a:lnTo>
                    <a:pt x="1446" y="24"/>
                  </a:lnTo>
                  <a:lnTo>
                    <a:pt x="1447" y="23"/>
                  </a:lnTo>
                  <a:lnTo>
                    <a:pt x="1453" y="23"/>
                  </a:lnTo>
                  <a:lnTo>
                    <a:pt x="1453" y="22"/>
                  </a:lnTo>
                  <a:lnTo>
                    <a:pt x="1467" y="22"/>
                  </a:lnTo>
                  <a:lnTo>
                    <a:pt x="1467" y="23"/>
                  </a:lnTo>
                  <a:lnTo>
                    <a:pt x="1469" y="22"/>
                  </a:lnTo>
                  <a:lnTo>
                    <a:pt x="1470" y="21"/>
                  </a:lnTo>
                  <a:lnTo>
                    <a:pt x="1483" y="21"/>
                  </a:lnTo>
                  <a:lnTo>
                    <a:pt x="1484" y="19"/>
                  </a:lnTo>
                  <a:lnTo>
                    <a:pt x="1500" y="19"/>
                  </a:lnTo>
                  <a:lnTo>
                    <a:pt x="1501" y="18"/>
                  </a:lnTo>
                  <a:lnTo>
                    <a:pt x="1510" y="18"/>
                  </a:lnTo>
                  <a:lnTo>
                    <a:pt x="1511" y="17"/>
                  </a:lnTo>
                  <a:lnTo>
                    <a:pt x="1522" y="17"/>
                  </a:lnTo>
                  <a:lnTo>
                    <a:pt x="1524" y="16"/>
                  </a:lnTo>
                  <a:lnTo>
                    <a:pt x="1531" y="16"/>
                  </a:lnTo>
                  <a:lnTo>
                    <a:pt x="1532" y="15"/>
                  </a:lnTo>
                  <a:lnTo>
                    <a:pt x="1541" y="15"/>
                  </a:lnTo>
                  <a:lnTo>
                    <a:pt x="1542" y="13"/>
                  </a:lnTo>
                  <a:lnTo>
                    <a:pt x="1553" y="13"/>
                  </a:lnTo>
                  <a:lnTo>
                    <a:pt x="1554" y="12"/>
                  </a:lnTo>
                  <a:lnTo>
                    <a:pt x="1563" y="12"/>
                  </a:lnTo>
                  <a:lnTo>
                    <a:pt x="1564" y="11"/>
                  </a:lnTo>
                  <a:lnTo>
                    <a:pt x="1575" y="11"/>
                  </a:lnTo>
                  <a:lnTo>
                    <a:pt x="1577" y="10"/>
                  </a:lnTo>
                  <a:lnTo>
                    <a:pt x="1585" y="10"/>
                  </a:lnTo>
                  <a:lnTo>
                    <a:pt x="1587" y="8"/>
                  </a:lnTo>
                  <a:lnTo>
                    <a:pt x="1594" y="8"/>
                  </a:lnTo>
                  <a:lnTo>
                    <a:pt x="1595" y="7"/>
                  </a:lnTo>
                  <a:lnTo>
                    <a:pt x="1603" y="7"/>
                  </a:lnTo>
                  <a:lnTo>
                    <a:pt x="1604" y="6"/>
                  </a:lnTo>
                  <a:lnTo>
                    <a:pt x="1611" y="6"/>
                  </a:lnTo>
                  <a:lnTo>
                    <a:pt x="1611" y="7"/>
                  </a:lnTo>
                  <a:lnTo>
                    <a:pt x="1614" y="6"/>
                  </a:lnTo>
                  <a:lnTo>
                    <a:pt x="1615" y="5"/>
                  </a:lnTo>
                  <a:lnTo>
                    <a:pt x="1617" y="5"/>
                  </a:lnTo>
                  <a:lnTo>
                    <a:pt x="1619" y="3"/>
                  </a:lnTo>
                  <a:lnTo>
                    <a:pt x="1627" y="3"/>
                  </a:lnTo>
                  <a:lnTo>
                    <a:pt x="1629" y="2"/>
                  </a:lnTo>
                  <a:lnTo>
                    <a:pt x="1645" y="2"/>
                  </a:lnTo>
                  <a:lnTo>
                    <a:pt x="1645" y="1"/>
                  </a:lnTo>
                  <a:lnTo>
                    <a:pt x="1678" y="1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24" name="Line 76"/>
            <p:cNvSpPr>
              <a:spLocks noChangeShapeType="1"/>
            </p:cNvSpPr>
            <p:nvPr/>
          </p:nvSpPr>
          <p:spPr bwMode="auto">
            <a:xfrm>
              <a:off x="3586861" y="6439979"/>
              <a:ext cx="2080006" cy="1207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25" name="Line 77"/>
            <p:cNvSpPr>
              <a:spLocks noChangeShapeType="1"/>
            </p:cNvSpPr>
            <p:nvPr/>
          </p:nvSpPr>
          <p:spPr bwMode="auto">
            <a:xfrm flipV="1">
              <a:off x="3667697" y="6378448"/>
              <a:ext cx="1207" cy="2413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26" name="Line 78"/>
            <p:cNvSpPr>
              <a:spLocks noChangeShapeType="1"/>
            </p:cNvSpPr>
            <p:nvPr/>
          </p:nvSpPr>
          <p:spPr bwMode="auto">
            <a:xfrm flipV="1">
              <a:off x="3667697" y="6296406"/>
              <a:ext cx="1207" cy="2533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27" name="Freeform 79"/>
            <p:cNvSpPr>
              <a:spLocks/>
            </p:cNvSpPr>
            <p:nvPr/>
          </p:nvSpPr>
          <p:spPr bwMode="auto">
            <a:xfrm>
              <a:off x="3638741" y="6321742"/>
              <a:ext cx="56706" cy="56706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35" y="4"/>
                </a:cxn>
                <a:cxn ang="0">
                  <a:pos x="43" y="13"/>
                </a:cxn>
                <a:cxn ang="0">
                  <a:pos x="47" y="24"/>
                </a:cxn>
                <a:cxn ang="0">
                  <a:pos x="45" y="34"/>
                </a:cxn>
                <a:cxn ang="0">
                  <a:pos x="40" y="41"/>
                </a:cxn>
                <a:cxn ang="0">
                  <a:pos x="32" y="46"/>
                </a:cxn>
                <a:cxn ang="0">
                  <a:pos x="24" y="47"/>
                </a:cxn>
                <a:cxn ang="0">
                  <a:pos x="11" y="45"/>
                </a:cxn>
                <a:cxn ang="0">
                  <a:pos x="3" y="36"/>
                </a:cxn>
                <a:cxn ang="0">
                  <a:pos x="0" y="24"/>
                </a:cxn>
                <a:cxn ang="0">
                  <a:pos x="1" y="15"/>
                </a:cxn>
                <a:cxn ang="0">
                  <a:pos x="6" y="8"/>
                </a:cxn>
                <a:cxn ang="0">
                  <a:pos x="14" y="3"/>
                </a:cxn>
                <a:cxn ang="0">
                  <a:pos x="24" y="0"/>
                </a:cxn>
              </a:cxnLst>
              <a:rect l="0" t="0" r="r" b="b"/>
              <a:pathLst>
                <a:path w="47" h="47">
                  <a:moveTo>
                    <a:pt x="24" y="0"/>
                  </a:moveTo>
                  <a:lnTo>
                    <a:pt x="35" y="4"/>
                  </a:lnTo>
                  <a:lnTo>
                    <a:pt x="43" y="13"/>
                  </a:lnTo>
                  <a:lnTo>
                    <a:pt x="47" y="24"/>
                  </a:lnTo>
                  <a:lnTo>
                    <a:pt x="45" y="34"/>
                  </a:lnTo>
                  <a:lnTo>
                    <a:pt x="40" y="41"/>
                  </a:lnTo>
                  <a:lnTo>
                    <a:pt x="32" y="46"/>
                  </a:lnTo>
                  <a:lnTo>
                    <a:pt x="24" y="47"/>
                  </a:lnTo>
                  <a:lnTo>
                    <a:pt x="11" y="45"/>
                  </a:lnTo>
                  <a:lnTo>
                    <a:pt x="3" y="36"/>
                  </a:lnTo>
                  <a:lnTo>
                    <a:pt x="0" y="24"/>
                  </a:lnTo>
                  <a:lnTo>
                    <a:pt x="1" y="15"/>
                  </a:lnTo>
                  <a:lnTo>
                    <a:pt x="6" y="8"/>
                  </a:lnTo>
                  <a:lnTo>
                    <a:pt x="14" y="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28" name="Line 80"/>
            <p:cNvSpPr>
              <a:spLocks noChangeShapeType="1"/>
            </p:cNvSpPr>
            <p:nvPr/>
          </p:nvSpPr>
          <p:spPr bwMode="auto">
            <a:xfrm flipV="1">
              <a:off x="3677349" y="6326568"/>
              <a:ext cx="1207" cy="13272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29" name="Line 81"/>
            <p:cNvSpPr>
              <a:spLocks noChangeShapeType="1"/>
            </p:cNvSpPr>
            <p:nvPr/>
          </p:nvSpPr>
          <p:spPr bwMode="auto">
            <a:xfrm flipV="1">
              <a:off x="3677349" y="6256591"/>
              <a:ext cx="1207" cy="13272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30" name="Freeform 82"/>
            <p:cNvSpPr>
              <a:spLocks/>
            </p:cNvSpPr>
            <p:nvPr/>
          </p:nvSpPr>
          <p:spPr bwMode="auto">
            <a:xfrm>
              <a:off x="3649599" y="6269863"/>
              <a:ext cx="56706" cy="5670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33" y="3"/>
                </a:cxn>
                <a:cxn ang="0">
                  <a:pos x="41" y="8"/>
                </a:cxn>
                <a:cxn ang="0">
                  <a:pos x="46" y="15"/>
                </a:cxn>
                <a:cxn ang="0">
                  <a:pos x="47" y="24"/>
                </a:cxn>
                <a:cxn ang="0">
                  <a:pos x="44" y="36"/>
                </a:cxn>
                <a:cxn ang="0">
                  <a:pos x="36" y="45"/>
                </a:cxn>
                <a:cxn ang="0">
                  <a:pos x="23" y="47"/>
                </a:cxn>
                <a:cxn ang="0">
                  <a:pos x="15" y="46"/>
                </a:cxn>
                <a:cxn ang="0">
                  <a:pos x="7" y="41"/>
                </a:cxn>
                <a:cxn ang="0">
                  <a:pos x="2" y="34"/>
                </a:cxn>
                <a:cxn ang="0">
                  <a:pos x="0" y="24"/>
                </a:cxn>
                <a:cxn ang="0">
                  <a:pos x="4" y="13"/>
                </a:cxn>
                <a:cxn ang="0">
                  <a:pos x="12" y="4"/>
                </a:cxn>
                <a:cxn ang="0">
                  <a:pos x="23" y="0"/>
                </a:cxn>
              </a:cxnLst>
              <a:rect l="0" t="0" r="r" b="b"/>
              <a:pathLst>
                <a:path w="47" h="47">
                  <a:moveTo>
                    <a:pt x="23" y="0"/>
                  </a:moveTo>
                  <a:lnTo>
                    <a:pt x="33" y="3"/>
                  </a:lnTo>
                  <a:lnTo>
                    <a:pt x="41" y="8"/>
                  </a:lnTo>
                  <a:lnTo>
                    <a:pt x="46" y="15"/>
                  </a:lnTo>
                  <a:lnTo>
                    <a:pt x="47" y="24"/>
                  </a:lnTo>
                  <a:lnTo>
                    <a:pt x="44" y="36"/>
                  </a:lnTo>
                  <a:lnTo>
                    <a:pt x="36" y="45"/>
                  </a:lnTo>
                  <a:lnTo>
                    <a:pt x="23" y="47"/>
                  </a:lnTo>
                  <a:lnTo>
                    <a:pt x="15" y="46"/>
                  </a:lnTo>
                  <a:lnTo>
                    <a:pt x="7" y="41"/>
                  </a:lnTo>
                  <a:lnTo>
                    <a:pt x="2" y="34"/>
                  </a:lnTo>
                  <a:lnTo>
                    <a:pt x="0" y="24"/>
                  </a:lnTo>
                  <a:lnTo>
                    <a:pt x="4" y="13"/>
                  </a:lnTo>
                  <a:lnTo>
                    <a:pt x="12" y="4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31" name="Line 83"/>
            <p:cNvSpPr>
              <a:spLocks noChangeShapeType="1"/>
            </p:cNvSpPr>
            <p:nvPr/>
          </p:nvSpPr>
          <p:spPr bwMode="auto">
            <a:xfrm flipV="1">
              <a:off x="3687001" y="6363970"/>
              <a:ext cx="1207" cy="13272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32" name="Line 84"/>
            <p:cNvSpPr>
              <a:spLocks noChangeShapeType="1"/>
            </p:cNvSpPr>
            <p:nvPr/>
          </p:nvSpPr>
          <p:spPr bwMode="auto">
            <a:xfrm flipV="1">
              <a:off x="3687001" y="6300025"/>
              <a:ext cx="1207" cy="10859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33" name="Freeform 85"/>
            <p:cNvSpPr>
              <a:spLocks/>
            </p:cNvSpPr>
            <p:nvPr/>
          </p:nvSpPr>
          <p:spPr bwMode="auto">
            <a:xfrm>
              <a:off x="3658045" y="6310884"/>
              <a:ext cx="56706" cy="54293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32" y="1"/>
                </a:cxn>
                <a:cxn ang="0">
                  <a:pos x="40" y="6"/>
                </a:cxn>
                <a:cxn ang="0">
                  <a:pos x="45" y="13"/>
                </a:cxn>
                <a:cxn ang="0">
                  <a:pos x="47" y="23"/>
                </a:cxn>
                <a:cxn ang="0">
                  <a:pos x="44" y="34"/>
                </a:cxn>
                <a:cxn ang="0">
                  <a:pos x="35" y="43"/>
                </a:cxn>
                <a:cxn ang="0">
                  <a:pos x="24" y="45"/>
                </a:cxn>
                <a:cxn ang="0">
                  <a:pos x="13" y="43"/>
                </a:cxn>
                <a:cxn ang="0">
                  <a:pos x="4" y="34"/>
                </a:cxn>
                <a:cxn ang="0">
                  <a:pos x="0" y="23"/>
                </a:cxn>
                <a:cxn ang="0">
                  <a:pos x="3" y="13"/>
                </a:cxn>
                <a:cxn ang="0">
                  <a:pos x="8" y="6"/>
                </a:cxn>
                <a:cxn ang="0">
                  <a:pos x="15" y="1"/>
                </a:cxn>
                <a:cxn ang="0">
                  <a:pos x="24" y="0"/>
                </a:cxn>
              </a:cxnLst>
              <a:rect l="0" t="0" r="r" b="b"/>
              <a:pathLst>
                <a:path w="47" h="45">
                  <a:moveTo>
                    <a:pt x="24" y="0"/>
                  </a:moveTo>
                  <a:lnTo>
                    <a:pt x="32" y="1"/>
                  </a:lnTo>
                  <a:lnTo>
                    <a:pt x="40" y="6"/>
                  </a:lnTo>
                  <a:lnTo>
                    <a:pt x="45" y="13"/>
                  </a:lnTo>
                  <a:lnTo>
                    <a:pt x="47" y="23"/>
                  </a:lnTo>
                  <a:lnTo>
                    <a:pt x="44" y="34"/>
                  </a:lnTo>
                  <a:lnTo>
                    <a:pt x="35" y="43"/>
                  </a:lnTo>
                  <a:lnTo>
                    <a:pt x="24" y="45"/>
                  </a:lnTo>
                  <a:lnTo>
                    <a:pt x="13" y="43"/>
                  </a:lnTo>
                  <a:lnTo>
                    <a:pt x="4" y="34"/>
                  </a:lnTo>
                  <a:lnTo>
                    <a:pt x="0" y="23"/>
                  </a:lnTo>
                  <a:lnTo>
                    <a:pt x="3" y="13"/>
                  </a:lnTo>
                  <a:lnTo>
                    <a:pt x="8" y="6"/>
                  </a:lnTo>
                  <a:lnTo>
                    <a:pt x="15" y="1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34" name="Line 86"/>
            <p:cNvSpPr>
              <a:spLocks noChangeShapeType="1"/>
            </p:cNvSpPr>
            <p:nvPr/>
          </p:nvSpPr>
          <p:spPr bwMode="auto">
            <a:xfrm flipV="1">
              <a:off x="3700272" y="6298819"/>
              <a:ext cx="1207" cy="844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35" name="Line 87"/>
            <p:cNvSpPr>
              <a:spLocks noChangeShapeType="1"/>
            </p:cNvSpPr>
            <p:nvPr/>
          </p:nvSpPr>
          <p:spPr bwMode="auto">
            <a:xfrm flipV="1">
              <a:off x="3700272" y="6232461"/>
              <a:ext cx="1207" cy="10859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36" name="Freeform 88"/>
            <p:cNvSpPr>
              <a:spLocks/>
            </p:cNvSpPr>
            <p:nvPr/>
          </p:nvSpPr>
          <p:spPr bwMode="auto">
            <a:xfrm>
              <a:off x="3671316" y="6243320"/>
              <a:ext cx="56706" cy="55499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35" y="2"/>
                </a:cxn>
                <a:cxn ang="0">
                  <a:pos x="44" y="11"/>
                </a:cxn>
                <a:cxn ang="0">
                  <a:pos x="47" y="22"/>
                </a:cxn>
                <a:cxn ang="0">
                  <a:pos x="45" y="32"/>
                </a:cxn>
                <a:cxn ang="0">
                  <a:pos x="40" y="40"/>
                </a:cxn>
                <a:cxn ang="0">
                  <a:pos x="33" y="44"/>
                </a:cxn>
                <a:cxn ang="0">
                  <a:pos x="24" y="46"/>
                </a:cxn>
                <a:cxn ang="0">
                  <a:pos x="12" y="43"/>
                </a:cxn>
                <a:cxn ang="0">
                  <a:pos x="3" y="35"/>
                </a:cxn>
                <a:cxn ang="0">
                  <a:pos x="0" y="22"/>
                </a:cxn>
                <a:cxn ang="0">
                  <a:pos x="3" y="11"/>
                </a:cxn>
                <a:cxn ang="0">
                  <a:pos x="12" y="2"/>
                </a:cxn>
                <a:cxn ang="0">
                  <a:pos x="24" y="0"/>
                </a:cxn>
              </a:cxnLst>
              <a:rect l="0" t="0" r="r" b="b"/>
              <a:pathLst>
                <a:path w="47" h="46">
                  <a:moveTo>
                    <a:pt x="24" y="0"/>
                  </a:moveTo>
                  <a:lnTo>
                    <a:pt x="35" y="2"/>
                  </a:lnTo>
                  <a:lnTo>
                    <a:pt x="44" y="11"/>
                  </a:lnTo>
                  <a:lnTo>
                    <a:pt x="47" y="22"/>
                  </a:lnTo>
                  <a:lnTo>
                    <a:pt x="45" y="32"/>
                  </a:lnTo>
                  <a:lnTo>
                    <a:pt x="40" y="40"/>
                  </a:lnTo>
                  <a:lnTo>
                    <a:pt x="33" y="44"/>
                  </a:lnTo>
                  <a:lnTo>
                    <a:pt x="24" y="46"/>
                  </a:lnTo>
                  <a:lnTo>
                    <a:pt x="12" y="43"/>
                  </a:lnTo>
                  <a:lnTo>
                    <a:pt x="3" y="35"/>
                  </a:lnTo>
                  <a:lnTo>
                    <a:pt x="0" y="22"/>
                  </a:lnTo>
                  <a:lnTo>
                    <a:pt x="3" y="11"/>
                  </a:lnTo>
                  <a:lnTo>
                    <a:pt x="12" y="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37" name="Line 89"/>
            <p:cNvSpPr>
              <a:spLocks noChangeShapeType="1"/>
            </p:cNvSpPr>
            <p:nvPr/>
          </p:nvSpPr>
          <p:spPr bwMode="auto">
            <a:xfrm flipV="1">
              <a:off x="3712337" y="6231255"/>
              <a:ext cx="1207" cy="9652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38" name="Line 90"/>
            <p:cNvSpPr>
              <a:spLocks noChangeShapeType="1"/>
            </p:cNvSpPr>
            <p:nvPr/>
          </p:nvSpPr>
          <p:spPr bwMode="auto">
            <a:xfrm flipV="1">
              <a:off x="3712337" y="6166104"/>
              <a:ext cx="1207" cy="844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39" name="Freeform 91"/>
            <p:cNvSpPr>
              <a:spLocks/>
            </p:cNvSpPr>
            <p:nvPr/>
          </p:nvSpPr>
          <p:spPr bwMode="auto">
            <a:xfrm>
              <a:off x="3685794" y="6174549"/>
              <a:ext cx="54293" cy="56706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32" y="3"/>
                </a:cxn>
                <a:cxn ang="0">
                  <a:pos x="39" y="8"/>
                </a:cxn>
                <a:cxn ang="0">
                  <a:pos x="44" y="15"/>
                </a:cxn>
                <a:cxn ang="0">
                  <a:pos x="45" y="24"/>
                </a:cxn>
                <a:cxn ang="0">
                  <a:pos x="43" y="36"/>
                </a:cxn>
                <a:cxn ang="0">
                  <a:pos x="34" y="45"/>
                </a:cxn>
                <a:cxn ang="0">
                  <a:pos x="22" y="47"/>
                </a:cxn>
                <a:cxn ang="0">
                  <a:pos x="11" y="45"/>
                </a:cxn>
                <a:cxn ang="0">
                  <a:pos x="2" y="36"/>
                </a:cxn>
                <a:cxn ang="0">
                  <a:pos x="0" y="24"/>
                </a:cxn>
                <a:cxn ang="0">
                  <a:pos x="2" y="13"/>
                </a:cxn>
                <a:cxn ang="0">
                  <a:pos x="11" y="4"/>
                </a:cxn>
                <a:cxn ang="0">
                  <a:pos x="22" y="0"/>
                </a:cxn>
              </a:cxnLst>
              <a:rect l="0" t="0" r="r" b="b"/>
              <a:pathLst>
                <a:path w="45" h="47">
                  <a:moveTo>
                    <a:pt x="22" y="0"/>
                  </a:moveTo>
                  <a:lnTo>
                    <a:pt x="32" y="3"/>
                  </a:lnTo>
                  <a:lnTo>
                    <a:pt x="39" y="8"/>
                  </a:lnTo>
                  <a:lnTo>
                    <a:pt x="44" y="15"/>
                  </a:lnTo>
                  <a:lnTo>
                    <a:pt x="45" y="24"/>
                  </a:lnTo>
                  <a:lnTo>
                    <a:pt x="43" y="36"/>
                  </a:lnTo>
                  <a:lnTo>
                    <a:pt x="34" y="45"/>
                  </a:lnTo>
                  <a:lnTo>
                    <a:pt x="22" y="47"/>
                  </a:lnTo>
                  <a:lnTo>
                    <a:pt x="11" y="45"/>
                  </a:lnTo>
                  <a:lnTo>
                    <a:pt x="2" y="36"/>
                  </a:lnTo>
                  <a:lnTo>
                    <a:pt x="0" y="24"/>
                  </a:lnTo>
                  <a:lnTo>
                    <a:pt x="2" y="13"/>
                  </a:lnTo>
                  <a:lnTo>
                    <a:pt x="11" y="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40" name="Line 92"/>
            <p:cNvSpPr>
              <a:spLocks noChangeShapeType="1"/>
            </p:cNvSpPr>
            <p:nvPr/>
          </p:nvSpPr>
          <p:spPr bwMode="auto">
            <a:xfrm flipV="1">
              <a:off x="3732848" y="6249352"/>
              <a:ext cx="1207" cy="844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41" name="Line 93"/>
            <p:cNvSpPr>
              <a:spLocks noChangeShapeType="1"/>
            </p:cNvSpPr>
            <p:nvPr/>
          </p:nvSpPr>
          <p:spPr bwMode="auto">
            <a:xfrm flipV="1">
              <a:off x="3732848" y="6184201"/>
              <a:ext cx="1207" cy="844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42" name="Freeform 94"/>
            <p:cNvSpPr>
              <a:spLocks/>
            </p:cNvSpPr>
            <p:nvPr/>
          </p:nvSpPr>
          <p:spPr bwMode="auto">
            <a:xfrm>
              <a:off x="3705098" y="6192647"/>
              <a:ext cx="54293" cy="5670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34" y="4"/>
                </a:cxn>
                <a:cxn ang="0">
                  <a:pos x="43" y="12"/>
                </a:cxn>
                <a:cxn ang="0">
                  <a:pos x="45" y="23"/>
                </a:cxn>
                <a:cxn ang="0">
                  <a:pos x="43" y="35"/>
                </a:cxn>
                <a:cxn ang="0">
                  <a:pos x="34" y="43"/>
                </a:cxn>
                <a:cxn ang="0">
                  <a:pos x="23" y="47"/>
                </a:cxn>
                <a:cxn ang="0">
                  <a:pos x="13" y="44"/>
                </a:cxn>
                <a:cxn ang="0">
                  <a:pos x="6" y="40"/>
                </a:cxn>
                <a:cxn ang="0">
                  <a:pos x="1" y="32"/>
                </a:cxn>
                <a:cxn ang="0">
                  <a:pos x="0" y="23"/>
                </a:cxn>
                <a:cxn ang="0">
                  <a:pos x="1" y="15"/>
                </a:cxn>
                <a:cxn ang="0">
                  <a:pos x="6" y="7"/>
                </a:cxn>
                <a:cxn ang="0">
                  <a:pos x="13" y="2"/>
                </a:cxn>
                <a:cxn ang="0">
                  <a:pos x="23" y="0"/>
                </a:cxn>
              </a:cxnLst>
              <a:rect l="0" t="0" r="r" b="b"/>
              <a:pathLst>
                <a:path w="45" h="47">
                  <a:moveTo>
                    <a:pt x="23" y="0"/>
                  </a:moveTo>
                  <a:lnTo>
                    <a:pt x="34" y="4"/>
                  </a:lnTo>
                  <a:lnTo>
                    <a:pt x="43" y="12"/>
                  </a:lnTo>
                  <a:lnTo>
                    <a:pt x="45" y="23"/>
                  </a:lnTo>
                  <a:lnTo>
                    <a:pt x="43" y="35"/>
                  </a:lnTo>
                  <a:lnTo>
                    <a:pt x="34" y="43"/>
                  </a:lnTo>
                  <a:lnTo>
                    <a:pt x="23" y="47"/>
                  </a:lnTo>
                  <a:lnTo>
                    <a:pt x="13" y="44"/>
                  </a:lnTo>
                  <a:lnTo>
                    <a:pt x="6" y="40"/>
                  </a:lnTo>
                  <a:lnTo>
                    <a:pt x="1" y="32"/>
                  </a:lnTo>
                  <a:lnTo>
                    <a:pt x="0" y="23"/>
                  </a:lnTo>
                  <a:lnTo>
                    <a:pt x="1" y="15"/>
                  </a:lnTo>
                  <a:lnTo>
                    <a:pt x="6" y="7"/>
                  </a:lnTo>
                  <a:lnTo>
                    <a:pt x="13" y="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43" name="Line 95"/>
            <p:cNvSpPr>
              <a:spLocks noChangeShapeType="1"/>
            </p:cNvSpPr>
            <p:nvPr/>
          </p:nvSpPr>
          <p:spPr bwMode="auto">
            <a:xfrm flipV="1">
              <a:off x="3749739" y="6255385"/>
              <a:ext cx="1207" cy="844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44" name="Line 96"/>
            <p:cNvSpPr>
              <a:spLocks noChangeShapeType="1"/>
            </p:cNvSpPr>
            <p:nvPr/>
          </p:nvSpPr>
          <p:spPr bwMode="auto">
            <a:xfrm flipV="1">
              <a:off x="3749739" y="6190234"/>
              <a:ext cx="1207" cy="844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45" name="Freeform 97"/>
            <p:cNvSpPr>
              <a:spLocks/>
            </p:cNvSpPr>
            <p:nvPr/>
          </p:nvSpPr>
          <p:spPr bwMode="auto">
            <a:xfrm>
              <a:off x="3720783" y="6198679"/>
              <a:ext cx="56706" cy="56706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34" y="2"/>
                </a:cxn>
                <a:cxn ang="0">
                  <a:pos x="41" y="7"/>
                </a:cxn>
                <a:cxn ang="0">
                  <a:pos x="46" y="15"/>
                </a:cxn>
                <a:cxn ang="0">
                  <a:pos x="47" y="23"/>
                </a:cxn>
                <a:cxn ang="0">
                  <a:pos x="45" y="36"/>
                </a:cxn>
                <a:cxn ang="0">
                  <a:pos x="36" y="44"/>
                </a:cxn>
                <a:cxn ang="0">
                  <a:pos x="24" y="47"/>
                </a:cxn>
                <a:cxn ang="0">
                  <a:pos x="15" y="46"/>
                </a:cxn>
                <a:cxn ang="0">
                  <a:pos x="8" y="41"/>
                </a:cxn>
                <a:cxn ang="0">
                  <a:pos x="3" y="33"/>
                </a:cxn>
                <a:cxn ang="0">
                  <a:pos x="0" y="23"/>
                </a:cxn>
                <a:cxn ang="0">
                  <a:pos x="4" y="12"/>
                </a:cxn>
                <a:cxn ang="0">
                  <a:pos x="13" y="4"/>
                </a:cxn>
                <a:cxn ang="0">
                  <a:pos x="24" y="0"/>
                </a:cxn>
              </a:cxnLst>
              <a:rect l="0" t="0" r="r" b="b"/>
              <a:pathLst>
                <a:path w="47" h="47">
                  <a:moveTo>
                    <a:pt x="24" y="0"/>
                  </a:moveTo>
                  <a:lnTo>
                    <a:pt x="34" y="2"/>
                  </a:lnTo>
                  <a:lnTo>
                    <a:pt x="41" y="7"/>
                  </a:lnTo>
                  <a:lnTo>
                    <a:pt x="46" y="15"/>
                  </a:lnTo>
                  <a:lnTo>
                    <a:pt x="47" y="23"/>
                  </a:lnTo>
                  <a:lnTo>
                    <a:pt x="45" y="36"/>
                  </a:lnTo>
                  <a:lnTo>
                    <a:pt x="36" y="44"/>
                  </a:lnTo>
                  <a:lnTo>
                    <a:pt x="24" y="47"/>
                  </a:lnTo>
                  <a:lnTo>
                    <a:pt x="15" y="46"/>
                  </a:lnTo>
                  <a:lnTo>
                    <a:pt x="8" y="41"/>
                  </a:lnTo>
                  <a:lnTo>
                    <a:pt x="3" y="33"/>
                  </a:lnTo>
                  <a:lnTo>
                    <a:pt x="0" y="23"/>
                  </a:lnTo>
                  <a:lnTo>
                    <a:pt x="4" y="12"/>
                  </a:lnTo>
                  <a:lnTo>
                    <a:pt x="13" y="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46" name="Line 98"/>
            <p:cNvSpPr>
              <a:spLocks noChangeShapeType="1"/>
            </p:cNvSpPr>
            <p:nvPr/>
          </p:nvSpPr>
          <p:spPr bwMode="auto">
            <a:xfrm flipV="1">
              <a:off x="3771456" y="6240907"/>
              <a:ext cx="1207" cy="844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47" name="Line 99"/>
            <p:cNvSpPr>
              <a:spLocks noChangeShapeType="1"/>
            </p:cNvSpPr>
            <p:nvPr/>
          </p:nvSpPr>
          <p:spPr bwMode="auto">
            <a:xfrm flipV="1">
              <a:off x="3771456" y="6174549"/>
              <a:ext cx="1207" cy="9652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48" name="Freeform 100"/>
            <p:cNvSpPr>
              <a:spLocks/>
            </p:cNvSpPr>
            <p:nvPr/>
          </p:nvSpPr>
          <p:spPr bwMode="auto">
            <a:xfrm>
              <a:off x="3743706" y="6184201"/>
              <a:ext cx="56706" cy="5670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34" y="3"/>
                </a:cxn>
                <a:cxn ang="0">
                  <a:pos x="43" y="12"/>
                </a:cxn>
                <a:cxn ang="0">
                  <a:pos x="47" y="23"/>
                </a:cxn>
                <a:cxn ang="0">
                  <a:pos x="44" y="33"/>
                </a:cxn>
                <a:cxn ang="0">
                  <a:pos x="39" y="40"/>
                </a:cxn>
                <a:cxn ang="0">
                  <a:pos x="32" y="45"/>
                </a:cxn>
                <a:cxn ang="0">
                  <a:pos x="23" y="47"/>
                </a:cxn>
                <a:cxn ang="0">
                  <a:pos x="11" y="44"/>
                </a:cxn>
                <a:cxn ang="0">
                  <a:pos x="2" y="35"/>
                </a:cxn>
                <a:cxn ang="0">
                  <a:pos x="0" y="23"/>
                </a:cxn>
                <a:cxn ang="0">
                  <a:pos x="1" y="14"/>
                </a:cxn>
                <a:cxn ang="0">
                  <a:pos x="6" y="7"/>
                </a:cxn>
                <a:cxn ang="0">
                  <a:pos x="13" y="2"/>
                </a:cxn>
                <a:cxn ang="0">
                  <a:pos x="23" y="0"/>
                </a:cxn>
              </a:cxnLst>
              <a:rect l="0" t="0" r="r" b="b"/>
              <a:pathLst>
                <a:path w="47" h="47">
                  <a:moveTo>
                    <a:pt x="23" y="0"/>
                  </a:moveTo>
                  <a:lnTo>
                    <a:pt x="34" y="3"/>
                  </a:lnTo>
                  <a:lnTo>
                    <a:pt x="43" y="12"/>
                  </a:lnTo>
                  <a:lnTo>
                    <a:pt x="47" y="23"/>
                  </a:lnTo>
                  <a:lnTo>
                    <a:pt x="44" y="33"/>
                  </a:lnTo>
                  <a:lnTo>
                    <a:pt x="39" y="40"/>
                  </a:lnTo>
                  <a:lnTo>
                    <a:pt x="32" y="45"/>
                  </a:lnTo>
                  <a:lnTo>
                    <a:pt x="23" y="47"/>
                  </a:lnTo>
                  <a:lnTo>
                    <a:pt x="11" y="44"/>
                  </a:lnTo>
                  <a:lnTo>
                    <a:pt x="2" y="35"/>
                  </a:lnTo>
                  <a:lnTo>
                    <a:pt x="0" y="23"/>
                  </a:lnTo>
                  <a:lnTo>
                    <a:pt x="1" y="14"/>
                  </a:lnTo>
                  <a:lnTo>
                    <a:pt x="6" y="7"/>
                  </a:lnTo>
                  <a:lnTo>
                    <a:pt x="13" y="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49" name="Line 101"/>
            <p:cNvSpPr>
              <a:spLocks noChangeShapeType="1"/>
            </p:cNvSpPr>
            <p:nvPr/>
          </p:nvSpPr>
          <p:spPr bwMode="auto">
            <a:xfrm flipV="1">
              <a:off x="3790760" y="6086475"/>
              <a:ext cx="1207" cy="9652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50" name="Line 102"/>
            <p:cNvSpPr>
              <a:spLocks noChangeShapeType="1"/>
            </p:cNvSpPr>
            <p:nvPr/>
          </p:nvSpPr>
          <p:spPr bwMode="auto">
            <a:xfrm flipV="1">
              <a:off x="3790760" y="6021324"/>
              <a:ext cx="1207" cy="844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51" name="Freeform 103"/>
            <p:cNvSpPr>
              <a:spLocks/>
            </p:cNvSpPr>
            <p:nvPr/>
          </p:nvSpPr>
          <p:spPr bwMode="auto">
            <a:xfrm>
              <a:off x="3763010" y="6029769"/>
              <a:ext cx="56706" cy="5670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32" y="2"/>
                </a:cxn>
                <a:cxn ang="0">
                  <a:pos x="39" y="7"/>
                </a:cxn>
                <a:cxn ang="0">
                  <a:pos x="44" y="14"/>
                </a:cxn>
                <a:cxn ang="0">
                  <a:pos x="47" y="24"/>
                </a:cxn>
                <a:cxn ang="0">
                  <a:pos x="43" y="35"/>
                </a:cxn>
                <a:cxn ang="0">
                  <a:pos x="34" y="44"/>
                </a:cxn>
                <a:cxn ang="0">
                  <a:pos x="23" y="47"/>
                </a:cxn>
                <a:cxn ang="0">
                  <a:pos x="13" y="45"/>
                </a:cxn>
                <a:cxn ang="0">
                  <a:pos x="6" y="40"/>
                </a:cxn>
                <a:cxn ang="0">
                  <a:pos x="1" y="32"/>
                </a:cxn>
                <a:cxn ang="0">
                  <a:pos x="0" y="24"/>
                </a:cxn>
                <a:cxn ang="0">
                  <a:pos x="2" y="11"/>
                </a:cxn>
                <a:cxn ang="0">
                  <a:pos x="11" y="3"/>
                </a:cxn>
                <a:cxn ang="0">
                  <a:pos x="23" y="0"/>
                </a:cxn>
              </a:cxnLst>
              <a:rect l="0" t="0" r="r" b="b"/>
              <a:pathLst>
                <a:path w="47" h="47">
                  <a:moveTo>
                    <a:pt x="23" y="0"/>
                  </a:moveTo>
                  <a:lnTo>
                    <a:pt x="32" y="2"/>
                  </a:lnTo>
                  <a:lnTo>
                    <a:pt x="39" y="7"/>
                  </a:lnTo>
                  <a:lnTo>
                    <a:pt x="44" y="14"/>
                  </a:lnTo>
                  <a:lnTo>
                    <a:pt x="47" y="24"/>
                  </a:lnTo>
                  <a:lnTo>
                    <a:pt x="43" y="35"/>
                  </a:lnTo>
                  <a:lnTo>
                    <a:pt x="34" y="44"/>
                  </a:lnTo>
                  <a:lnTo>
                    <a:pt x="23" y="47"/>
                  </a:lnTo>
                  <a:lnTo>
                    <a:pt x="13" y="45"/>
                  </a:lnTo>
                  <a:lnTo>
                    <a:pt x="6" y="40"/>
                  </a:lnTo>
                  <a:lnTo>
                    <a:pt x="1" y="32"/>
                  </a:lnTo>
                  <a:lnTo>
                    <a:pt x="0" y="24"/>
                  </a:lnTo>
                  <a:lnTo>
                    <a:pt x="2" y="11"/>
                  </a:lnTo>
                  <a:lnTo>
                    <a:pt x="11" y="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52" name="Line 104"/>
            <p:cNvSpPr>
              <a:spLocks noChangeShapeType="1"/>
            </p:cNvSpPr>
            <p:nvPr/>
          </p:nvSpPr>
          <p:spPr bwMode="auto">
            <a:xfrm flipV="1">
              <a:off x="3819716" y="6161278"/>
              <a:ext cx="1207" cy="844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53" name="Line 105"/>
            <p:cNvSpPr>
              <a:spLocks noChangeShapeType="1"/>
            </p:cNvSpPr>
            <p:nvPr/>
          </p:nvSpPr>
          <p:spPr bwMode="auto">
            <a:xfrm flipV="1">
              <a:off x="3819716" y="6097333"/>
              <a:ext cx="1207" cy="844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54" name="Freeform 106"/>
            <p:cNvSpPr>
              <a:spLocks/>
            </p:cNvSpPr>
            <p:nvPr/>
          </p:nvSpPr>
          <p:spPr bwMode="auto">
            <a:xfrm>
              <a:off x="3790760" y="6105779"/>
              <a:ext cx="56706" cy="56706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32" y="2"/>
                </a:cxn>
                <a:cxn ang="0">
                  <a:pos x="40" y="7"/>
                </a:cxn>
                <a:cxn ang="0">
                  <a:pos x="45" y="14"/>
                </a:cxn>
                <a:cxn ang="0">
                  <a:pos x="47" y="24"/>
                </a:cxn>
                <a:cxn ang="0">
                  <a:pos x="44" y="35"/>
                </a:cxn>
                <a:cxn ang="0">
                  <a:pos x="35" y="44"/>
                </a:cxn>
                <a:cxn ang="0">
                  <a:pos x="24" y="47"/>
                </a:cxn>
                <a:cxn ang="0">
                  <a:pos x="14" y="45"/>
                </a:cxn>
                <a:cxn ang="0">
                  <a:pos x="6" y="40"/>
                </a:cxn>
                <a:cxn ang="0">
                  <a:pos x="2" y="32"/>
                </a:cxn>
                <a:cxn ang="0">
                  <a:pos x="0" y="24"/>
                </a:cxn>
                <a:cxn ang="0">
                  <a:pos x="3" y="11"/>
                </a:cxn>
                <a:cxn ang="0">
                  <a:pos x="11" y="3"/>
                </a:cxn>
                <a:cxn ang="0">
                  <a:pos x="24" y="0"/>
                </a:cxn>
              </a:cxnLst>
              <a:rect l="0" t="0" r="r" b="b"/>
              <a:pathLst>
                <a:path w="47" h="47">
                  <a:moveTo>
                    <a:pt x="24" y="0"/>
                  </a:moveTo>
                  <a:lnTo>
                    <a:pt x="32" y="2"/>
                  </a:lnTo>
                  <a:lnTo>
                    <a:pt x="40" y="7"/>
                  </a:lnTo>
                  <a:lnTo>
                    <a:pt x="45" y="14"/>
                  </a:lnTo>
                  <a:lnTo>
                    <a:pt x="47" y="24"/>
                  </a:lnTo>
                  <a:lnTo>
                    <a:pt x="44" y="35"/>
                  </a:lnTo>
                  <a:lnTo>
                    <a:pt x="35" y="44"/>
                  </a:lnTo>
                  <a:lnTo>
                    <a:pt x="24" y="47"/>
                  </a:lnTo>
                  <a:lnTo>
                    <a:pt x="14" y="45"/>
                  </a:lnTo>
                  <a:lnTo>
                    <a:pt x="6" y="40"/>
                  </a:lnTo>
                  <a:lnTo>
                    <a:pt x="2" y="32"/>
                  </a:lnTo>
                  <a:lnTo>
                    <a:pt x="0" y="24"/>
                  </a:lnTo>
                  <a:lnTo>
                    <a:pt x="3" y="11"/>
                  </a:lnTo>
                  <a:lnTo>
                    <a:pt x="11" y="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55" name="Line 107"/>
            <p:cNvSpPr>
              <a:spLocks noChangeShapeType="1"/>
            </p:cNvSpPr>
            <p:nvPr/>
          </p:nvSpPr>
          <p:spPr bwMode="auto">
            <a:xfrm flipV="1">
              <a:off x="3848672" y="6097333"/>
              <a:ext cx="1207" cy="844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56" name="Line 108"/>
            <p:cNvSpPr>
              <a:spLocks noChangeShapeType="1"/>
            </p:cNvSpPr>
            <p:nvPr/>
          </p:nvSpPr>
          <p:spPr bwMode="auto">
            <a:xfrm flipV="1">
              <a:off x="3848672" y="6032182"/>
              <a:ext cx="1207" cy="844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57" name="Freeform 109"/>
            <p:cNvSpPr>
              <a:spLocks/>
            </p:cNvSpPr>
            <p:nvPr/>
          </p:nvSpPr>
          <p:spPr bwMode="auto">
            <a:xfrm>
              <a:off x="3820922" y="6040628"/>
              <a:ext cx="56706" cy="5670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33" y="2"/>
                </a:cxn>
                <a:cxn ang="0">
                  <a:pos x="41" y="7"/>
                </a:cxn>
                <a:cxn ang="0">
                  <a:pos x="46" y="15"/>
                </a:cxn>
                <a:cxn ang="0">
                  <a:pos x="47" y="23"/>
                </a:cxn>
                <a:cxn ang="0">
                  <a:pos x="44" y="36"/>
                </a:cxn>
                <a:cxn ang="0">
                  <a:pos x="36" y="44"/>
                </a:cxn>
                <a:cxn ang="0">
                  <a:pos x="23" y="47"/>
                </a:cxn>
                <a:cxn ang="0">
                  <a:pos x="15" y="46"/>
                </a:cxn>
                <a:cxn ang="0">
                  <a:pos x="7" y="41"/>
                </a:cxn>
                <a:cxn ang="0">
                  <a:pos x="2" y="33"/>
                </a:cxn>
                <a:cxn ang="0">
                  <a:pos x="0" y="23"/>
                </a:cxn>
                <a:cxn ang="0">
                  <a:pos x="4" y="12"/>
                </a:cxn>
                <a:cxn ang="0">
                  <a:pos x="12" y="4"/>
                </a:cxn>
                <a:cxn ang="0">
                  <a:pos x="23" y="0"/>
                </a:cxn>
              </a:cxnLst>
              <a:rect l="0" t="0" r="r" b="b"/>
              <a:pathLst>
                <a:path w="47" h="47">
                  <a:moveTo>
                    <a:pt x="23" y="0"/>
                  </a:moveTo>
                  <a:lnTo>
                    <a:pt x="33" y="2"/>
                  </a:lnTo>
                  <a:lnTo>
                    <a:pt x="41" y="7"/>
                  </a:lnTo>
                  <a:lnTo>
                    <a:pt x="46" y="15"/>
                  </a:lnTo>
                  <a:lnTo>
                    <a:pt x="47" y="23"/>
                  </a:lnTo>
                  <a:lnTo>
                    <a:pt x="44" y="36"/>
                  </a:lnTo>
                  <a:lnTo>
                    <a:pt x="36" y="44"/>
                  </a:lnTo>
                  <a:lnTo>
                    <a:pt x="23" y="47"/>
                  </a:lnTo>
                  <a:lnTo>
                    <a:pt x="15" y="46"/>
                  </a:lnTo>
                  <a:lnTo>
                    <a:pt x="7" y="41"/>
                  </a:lnTo>
                  <a:lnTo>
                    <a:pt x="2" y="33"/>
                  </a:lnTo>
                  <a:lnTo>
                    <a:pt x="0" y="23"/>
                  </a:lnTo>
                  <a:lnTo>
                    <a:pt x="4" y="12"/>
                  </a:lnTo>
                  <a:lnTo>
                    <a:pt x="12" y="4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58" name="Line 110"/>
            <p:cNvSpPr>
              <a:spLocks noChangeShapeType="1"/>
            </p:cNvSpPr>
            <p:nvPr/>
          </p:nvSpPr>
          <p:spPr bwMode="auto">
            <a:xfrm flipV="1">
              <a:off x="3878834" y="6049073"/>
              <a:ext cx="1207" cy="10859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59" name="Line 111"/>
            <p:cNvSpPr>
              <a:spLocks noChangeShapeType="1"/>
            </p:cNvSpPr>
            <p:nvPr/>
          </p:nvSpPr>
          <p:spPr bwMode="auto">
            <a:xfrm flipV="1">
              <a:off x="3878834" y="5982716"/>
              <a:ext cx="1207" cy="9652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60" name="Freeform 112"/>
            <p:cNvSpPr>
              <a:spLocks/>
            </p:cNvSpPr>
            <p:nvPr/>
          </p:nvSpPr>
          <p:spPr bwMode="auto">
            <a:xfrm>
              <a:off x="3852291" y="5992368"/>
              <a:ext cx="55499" cy="56706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32" y="3"/>
                </a:cxn>
                <a:cxn ang="0">
                  <a:pos x="39" y="8"/>
                </a:cxn>
                <a:cxn ang="0">
                  <a:pos x="44" y="15"/>
                </a:cxn>
                <a:cxn ang="0">
                  <a:pos x="46" y="24"/>
                </a:cxn>
                <a:cxn ang="0">
                  <a:pos x="43" y="36"/>
                </a:cxn>
                <a:cxn ang="0">
                  <a:pos x="35" y="45"/>
                </a:cxn>
                <a:cxn ang="0">
                  <a:pos x="22" y="47"/>
                </a:cxn>
                <a:cxn ang="0">
                  <a:pos x="11" y="45"/>
                </a:cxn>
                <a:cxn ang="0">
                  <a:pos x="2" y="36"/>
                </a:cxn>
                <a:cxn ang="0">
                  <a:pos x="0" y="24"/>
                </a:cxn>
                <a:cxn ang="0">
                  <a:pos x="2" y="13"/>
                </a:cxn>
                <a:cxn ang="0">
                  <a:pos x="11" y="4"/>
                </a:cxn>
                <a:cxn ang="0">
                  <a:pos x="22" y="0"/>
                </a:cxn>
              </a:cxnLst>
              <a:rect l="0" t="0" r="r" b="b"/>
              <a:pathLst>
                <a:path w="46" h="47">
                  <a:moveTo>
                    <a:pt x="22" y="0"/>
                  </a:moveTo>
                  <a:lnTo>
                    <a:pt x="32" y="3"/>
                  </a:lnTo>
                  <a:lnTo>
                    <a:pt x="39" y="8"/>
                  </a:lnTo>
                  <a:lnTo>
                    <a:pt x="44" y="15"/>
                  </a:lnTo>
                  <a:lnTo>
                    <a:pt x="46" y="24"/>
                  </a:lnTo>
                  <a:lnTo>
                    <a:pt x="43" y="36"/>
                  </a:lnTo>
                  <a:lnTo>
                    <a:pt x="35" y="45"/>
                  </a:lnTo>
                  <a:lnTo>
                    <a:pt x="22" y="47"/>
                  </a:lnTo>
                  <a:lnTo>
                    <a:pt x="11" y="45"/>
                  </a:lnTo>
                  <a:lnTo>
                    <a:pt x="2" y="36"/>
                  </a:lnTo>
                  <a:lnTo>
                    <a:pt x="0" y="24"/>
                  </a:lnTo>
                  <a:lnTo>
                    <a:pt x="2" y="13"/>
                  </a:lnTo>
                  <a:lnTo>
                    <a:pt x="11" y="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61" name="Line 113"/>
            <p:cNvSpPr>
              <a:spLocks noChangeShapeType="1"/>
            </p:cNvSpPr>
            <p:nvPr/>
          </p:nvSpPr>
          <p:spPr bwMode="auto">
            <a:xfrm flipV="1">
              <a:off x="3919855" y="6073203"/>
              <a:ext cx="1207" cy="13272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62" name="Line 114"/>
            <p:cNvSpPr>
              <a:spLocks noChangeShapeType="1"/>
            </p:cNvSpPr>
            <p:nvPr/>
          </p:nvSpPr>
          <p:spPr bwMode="auto">
            <a:xfrm flipV="1">
              <a:off x="3919855" y="6003226"/>
              <a:ext cx="1207" cy="13272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63" name="Freeform 115"/>
            <p:cNvSpPr>
              <a:spLocks/>
            </p:cNvSpPr>
            <p:nvPr/>
          </p:nvSpPr>
          <p:spPr bwMode="auto">
            <a:xfrm>
              <a:off x="3890899" y="6016498"/>
              <a:ext cx="56706" cy="56706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35" y="4"/>
                </a:cxn>
                <a:cxn ang="0">
                  <a:pos x="43" y="13"/>
                </a:cxn>
                <a:cxn ang="0">
                  <a:pos x="47" y="24"/>
                </a:cxn>
                <a:cxn ang="0">
                  <a:pos x="45" y="34"/>
                </a:cxn>
                <a:cxn ang="0">
                  <a:pos x="40" y="41"/>
                </a:cxn>
                <a:cxn ang="0">
                  <a:pos x="32" y="46"/>
                </a:cxn>
                <a:cxn ang="0">
                  <a:pos x="24" y="47"/>
                </a:cxn>
                <a:cxn ang="0">
                  <a:pos x="11" y="45"/>
                </a:cxn>
                <a:cxn ang="0">
                  <a:pos x="3" y="36"/>
                </a:cxn>
                <a:cxn ang="0">
                  <a:pos x="0" y="24"/>
                </a:cxn>
                <a:cxn ang="0">
                  <a:pos x="1" y="15"/>
                </a:cxn>
                <a:cxn ang="0">
                  <a:pos x="6" y="8"/>
                </a:cxn>
                <a:cxn ang="0">
                  <a:pos x="14" y="3"/>
                </a:cxn>
                <a:cxn ang="0">
                  <a:pos x="24" y="0"/>
                </a:cxn>
              </a:cxnLst>
              <a:rect l="0" t="0" r="r" b="b"/>
              <a:pathLst>
                <a:path w="47" h="47">
                  <a:moveTo>
                    <a:pt x="24" y="0"/>
                  </a:moveTo>
                  <a:lnTo>
                    <a:pt x="35" y="4"/>
                  </a:lnTo>
                  <a:lnTo>
                    <a:pt x="43" y="13"/>
                  </a:lnTo>
                  <a:lnTo>
                    <a:pt x="47" y="24"/>
                  </a:lnTo>
                  <a:lnTo>
                    <a:pt x="45" y="34"/>
                  </a:lnTo>
                  <a:lnTo>
                    <a:pt x="40" y="41"/>
                  </a:lnTo>
                  <a:lnTo>
                    <a:pt x="32" y="46"/>
                  </a:lnTo>
                  <a:lnTo>
                    <a:pt x="24" y="47"/>
                  </a:lnTo>
                  <a:lnTo>
                    <a:pt x="11" y="45"/>
                  </a:lnTo>
                  <a:lnTo>
                    <a:pt x="3" y="36"/>
                  </a:lnTo>
                  <a:lnTo>
                    <a:pt x="0" y="24"/>
                  </a:lnTo>
                  <a:lnTo>
                    <a:pt x="1" y="15"/>
                  </a:lnTo>
                  <a:lnTo>
                    <a:pt x="6" y="8"/>
                  </a:lnTo>
                  <a:lnTo>
                    <a:pt x="14" y="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64" name="Line 116"/>
            <p:cNvSpPr>
              <a:spLocks noChangeShapeType="1"/>
            </p:cNvSpPr>
            <p:nvPr/>
          </p:nvSpPr>
          <p:spPr bwMode="auto">
            <a:xfrm flipV="1">
              <a:off x="3959670" y="5982716"/>
              <a:ext cx="1207" cy="1447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65" name="Line 117"/>
            <p:cNvSpPr>
              <a:spLocks noChangeShapeType="1"/>
            </p:cNvSpPr>
            <p:nvPr/>
          </p:nvSpPr>
          <p:spPr bwMode="auto">
            <a:xfrm flipV="1">
              <a:off x="3959670" y="5913945"/>
              <a:ext cx="1207" cy="1447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66" name="Freeform 118"/>
            <p:cNvSpPr>
              <a:spLocks/>
            </p:cNvSpPr>
            <p:nvPr/>
          </p:nvSpPr>
          <p:spPr bwMode="auto">
            <a:xfrm>
              <a:off x="3930714" y="5928423"/>
              <a:ext cx="56706" cy="55499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36" y="3"/>
                </a:cxn>
                <a:cxn ang="0">
                  <a:pos x="45" y="11"/>
                </a:cxn>
                <a:cxn ang="0">
                  <a:pos x="47" y="23"/>
                </a:cxn>
                <a:cxn ang="0">
                  <a:pos x="45" y="35"/>
                </a:cxn>
                <a:cxn ang="0">
                  <a:pos x="36" y="44"/>
                </a:cxn>
                <a:cxn ang="0">
                  <a:pos x="24" y="46"/>
                </a:cxn>
                <a:cxn ang="0">
                  <a:pos x="15" y="45"/>
                </a:cxn>
                <a:cxn ang="0">
                  <a:pos x="8" y="40"/>
                </a:cxn>
                <a:cxn ang="0">
                  <a:pos x="3" y="32"/>
                </a:cxn>
                <a:cxn ang="0">
                  <a:pos x="0" y="23"/>
                </a:cxn>
                <a:cxn ang="0">
                  <a:pos x="4" y="11"/>
                </a:cxn>
                <a:cxn ang="0">
                  <a:pos x="13" y="3"/>
                </a:cxn>
                <a:cxn ang="0">
                  <a:pos x="24" y="0"/>
                </a:cxn>
              </a:cxnLst>
              <a:rect l="0" t="0" r="r" b="b"/>
              <a:pathLst>
                <a:path w="47" h="46">
                  <a:moveTo>
                    <a:pt x="24" y="0"/>
                  </a:moveTo>
                  <a:lnTo>
                    <a:pt x="36" y="3"/>
                  </a:lnTo>
                  <a:lnTo>
                    <a:pt x="45" y="11"/>
                  </a:lnTo>
                  <a:lnTo>
                    <a:pt x="47" y="23"/>
                  </a:lnTo>
                  <a:lnTo>
                    <a:pt x="45" y="35"/>
                  </a:lnTo>
                  <a:lnTo>
                    <a:pt x="36" y="44"/>
                  </a:lnTo>
                  <a:lnTo>
                    <a:pt x="24" y="46"/>
                  </a:lnTo>
                  <a:lnTo>
                    <a:pt x="15" y="45"/>
                  </a:lnTo>
                  <a:lnTo>
                    <a:pt x="8" y="40"/>
                  </a:lnTo>
                  <a:lnTo>
                    <a:pt x="3" y="32"/>
                  </a:lnTo>
                  <a:lnTo>
                    <a:pt x="0" y="23"/>
                  </a:lnTo>
                  <a:lnTo>
                    <a:pt x="4" y="11"/>
                  </a:lnTo>
                  <a:lnTo>
                    <a:pt x="13" y="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67" name="Line 119"/>
            <p:cNvSpPr>
              <a:spLocks noChangeShapeType="1"/>
            </p:cNvSpPr>
            <p:nvPr/>
          </p:nvSpPr>
          <p:spPr bwMode="auto">
            <a:xfrm flipV="1">
              <a:off x="4006723" y="5958586"/>
              <a:ext cx="1207" cy="1809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68" name="Line 120"/>
            <p:cNvSpPr>
              <a:spLocks noChangeShapeType="1"/>
            </p:cNvSpPr>
            <p:nvPr/>
          </p:nvSpPr>
          <p:spPr bwMode="auto">
            <a:xfrm flipV="1">
              <a:off x="4006723" y="5887402"/>
              <a:ext cx="1207" cy="1447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69" name="Freeform 121"/>
            <p:cNvSpPr>
              <a:spLocks/>
            </p:cNvSpPr>
            <p:nvPr/>
          </p:nvSpPr>
          <p:spPr bwMode="auto">
            <a:xfrm>
              <a:off x="3978974" y="5901880"/>
              <a:ext cx="56706" cy="5670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33" y="3"/>
                </a:cxn>
                <a:cxn ang="0">
                  <a:pos x="41" y="7"/>
                </a:cxn>
                <a:cxn ang="0">
                  <a:pos x="46" y="15"/>
                </a:cxn>
                <a:cxn ang="0">
                  <a:pos x="47" y="24"/>
                </a:cxn>
                <a:cxn ang="0">
                  <a:pos x="46" y="32"/>
                </a:cxn>
                <a:cxn ang="0">
                  <a:pos x="41" y="40"/>
                </a:cxn>
                <a:cxn ang="0">
                  <a:pos x="33" y="45"/>
                </a:cxn>
                <a:cxn ang="0">
                  <a:pos x="23" y="47"/>
                </a:cxn>
                <a:cxn ang="0">
                  <a:pos x="12" y="43"/>
                </a:cxn>
                <a:cxn ang="0">
                  <a:pos x="4" y="35"/>
                </a:cxn>
                <a:cxn ang="0">
                  <a:pos x="0" y="24"/>
                </a:cxn>
                <a:cxn ang="0">
                  <a:pos x="4" y="12"/>
                </a:cxn>
                <a:cxn ang="0">
                  <a:pos x="12" y="4"/>
                </a:cxn>
                <a:cxn ang="0">
                  <a:pos x="23" y="0"/>
                </a:cxn>
              </a:cxnLst>
              <a:rect l="0" t="0" r="r" b="b"/>
              <a:pathLst>
                <a:path w="47" h="47">
                  <a:moveTo>
                    <a:pt x="23" y="0"/>
                  </a:moveTo>
                  <a:lnTo>
                    <a:pt x="33" y="3"/>
                  </a:lnTo>
                  <a:lnTo>
                    <a:pt x="41" y="7"/>
                  </a:lnTo>
                  <a:lnTo>
                    <a:pt x="46" y="15"/>
                  </a:lnTo>
                  <a:lnTo>
                    <a:pt x="47" y="24"/>
                  </a:lnTo>
                  <a:lnTo>
                    <a:pt x="46" y="32"/>
                  </a:lnTo>
                  <a:lnTo>
                    <a:pt x="41" y="40"/>
                  </a:lnTo>
                  <a:lnTo>
                    <a:pt x="33" y="45"/>
                  </a:lnTo>
                  <a:lnTo>
                    <a:pt x="23" y="47"/>
                  </a:lnTo>
                  <a:lnTo>
                    <a:pt x="12" y="43"/>
                  </a:lnTo>
                  <a:lnTo>
                    <a:pt x="4" y="35"/>
                  </a:lnTo>
                  <a:lnTo>
                    <a:pt x="0" y="24"/>
                  </a:lnTo>
                  <a:lnTo>
                    <a:pt x="4" y="12"/>
                  </a:lnTo>
                  <a:lnTo>
                    <a:pt x="12" y="4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70" name="Line 122"/>
            <p:cNvSpPr>
              <a:spLocks noChangeShapeType="1"/>
            </p:cNvSpPr>
            <p:nvPr/>
          </p:nvSpPr>
          <p:spPr bwMode="auto">
            <a:xfrm flipV="1">
              <a:off x="4059809" y="5875337"/>
              <a:ext cx="1207" cy="1809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71" name="Line 123"/>
            <p:cNvSpPr>
              <a:spLocks noChangeShapeType="1"/>
            </p:cNvSpPr>
            <p:nvPr/>
          </p:nvSpPr>
          <p:spPr bwMode="auto">
            <a:xfrm flipV="1">
              <a:off x="4059809" y="5800534"/>
              <a:ext cx="1207" cy="1930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72" name="Freeform 124"/>
            <p:cNvSpPr>
              <a:spLocks/>
            </p:cNvSpPr>
            <p:nvPr/>
          </p:nvSpPr>
          <p:spPr bwMode="auto">
            <a:xfrm>
              <a:off x="4030853" y="5819838"/>
              <a:ext cx="56706" cy="56706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36" y="3"/>
                </a:cxn>
                <a:cxn ang="0">
                  <a:pos x="45" y="11"/>
                </a:cxn>
                <a:cxn ang="0">
                  <a:pos x="47" y="24"/>
                </a:cxn>
                <a:cxn ang="0">
                  <a:pos x="46" y="32"/>
                </a:cxn>
                <a:cxn ang="0">
                  <a:pos x="41" y="40"/>
                </a:cxn>
                <a:cxn ang="0">
                  <a:pos x="34" y="45"/>
                </a:cxn>
                <a:cxn ang="0">
                  <a:pos x="24" y="47"/>
                </a:cxn>
                <a:cxn ang="0">
                  <a:pos x="13" y="43"/>
                </a:cxn>
                <a:cxn ang="0">
                  <a:pos x="4" y="35"/>
                </a:cxn>
                <a:cxn ang="0">
                  <a:pos x="0" y="24"/>
                </a:cxn>
                <a:cxn ang="0">
                  <a:pos x="3" y="14"/>
                </a:cxn>
                <a:cxn ang="0">
                  <a:pos x="8" y="6"/>
                </a:cxn>
                <a:cxn ang="0">
                  <a:pos x="15" y="1"/>
                </a:cxn>
                <a:cxn ang="0">
                  <a:pos x="24" y="0"/>
                </a:cxn>
              </a:cxnLst>
              <a:rect l="0" t="0" r="r" b="b"/>
              <a:pathLst>
                <a:path w="47" h="47">
                  <a:moveTo>
                    <a:pt x="24" y="0"/>
                  </a:moveTo>
                  <a:lnTo>
                    <a:pt x="36" y="3"/>
                  </a:lnTo>
                  <a:lnTo>
                    <a:pt x="45" y="11"/>
                  </a:lnTo>
                  <a:lnTo>
                    <a:pt x="47" y="24"/>
                  </a:lnTo>
                  <a:lnTo>
                    <a:pt x="46" y="32"/>
                  </a:lnTo>
                  <a:lnTo>
                    <a:pt x="41" y="40"/>
                  </a:lnTo>
                  <a:lnTo>
                    <a:pt x="34" y="45"/>
                  </a:lnTo>
                  <a:lnTo>
                    <a:pt x="24" y="47"/>
                  </a:lnTo>
                  <a:lnTo>
                    <a:pt x="13" y="43"/>
                  </a:lnTo>
                  <a:lnTo>
                    <a:pt x="4" y="35"/>
                  </a:lnTo>
                  <a:lnTo>
                    <a:pt x="0" y="24"/>
                  </a:lnTo>
                  <a:lnTo>
                    <a:pt x="3" y="14"/>
                  </a:lnTo>
                  <a:lnTo>
                    <a:pt x="8" y="6"/>
                  </a:lnTo>
                  <a:lnTo>
                    <a:pt x="15" y="1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73" name="Line 125"/>
            <p:cNvSpPr>
              <a:spLocks noChangeShapeType="1"/>
            </p:cNvSpPr>
            <p:nvPr/>
          </p:nvSpPr>
          <p:spPr bwMode="auto">
            <a:xfrm flipV="1">
              <a:off x="4118928" y="5840349"/>
              <a:ext cx="1207" cy="229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74" name="Line 126"/>
            <p:cNvSpPr>
              <a:spLocks noChangeShapeType="1"/>
            </p:cNvSpPr>
            <p:nvPr/>
          </p:nvSpPr>
          <p:spPr bwMode="auto">
            <a:xfrm flipV="1">
              <a:off x="4118928" y="5763133"/>
              <a:ext cx="1207" cy="22924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75" name="Freeform 127"/>
            <p:cNvSpPr>
              <a:spLocks/>
            </p:cNvSpPr>
            <p:nvPr/>
          </p:nvSpPr>
          <p:spPr bwMode="auto">
            <a:xfrm>
              <a:off x="4091178" y="5786056"/>
              <a:ext cx="54293" cy="54293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34" y="2"/>
                </a:cxn>
                <a:cxn ang="0">
                  <a:pos x="43" y="11"/>
                </a:cxn>
                <a:cxn ang="0">
                  <a:pos x="45" y="22"/>
                </a:cxn>
                <a:cxn ang="0">
                  <a:pos x="43" y="34"/>
                </a:cxn>
                <a:cxn ang="0">
                  <a:pos x="34" y="43"/>
                </a:cxn>
                <a:cxn ang="0">
                  <a:pos x="23" y="45"/>
                </a:cxn>
                <a:cxn ang="0">
                  <a:pos x="11" y="43"/>
                </a:cxn>
                <a:cxn ang="0">
                  <a:pos x="2" y="34"/>
                </a:cxn>
                <a:cxn ang="0">
                  <a:pos x="0" y="22"/>
                </a:cxn>
                <a:cxn ang="0">
                  <a:pos x="2" y="11"/>
                </a:cxn>
                <a:cxn ang="0">
                  <a:pos x="11" y="2"/>
                </a:cxn>
                <a:cxn ang="0">
                  <a:pos x="23" y="0"/>
                </a:cxn>
              </a:cxnLst>
              <a:rect l="0" t="0" r="r" b="b"/>
              <a:pathLst>
                <a:path w="45" h="45">
                  <a:moveTo>
                    <a:pt x="23" y="0"/>
                  </a:moveTo>
                  <a:lnTo>
                    <a:pt x="34" y="2"/>
                  </a:lnTo>
                  <a:lnTo>
                    <a:pt x="43" y="11"/>
                  </a:lnTo>
                  <a:lnTo>
                    <a:pt x="45" y="22"/>
                  </a:lnTo>
                  <a:lnTo>
                    <a:pt x="43" y="34"/>
                  </a:lnTo>
                  <a:lnTo>
                    <a:pt x="34" y="43"/>
                  </a:lnTo>
                  <a:lnTo>
                    <a:pt x="23" y="45"/>
                  </a:lnTo>
                  <a:lnTo>
                    <a:pt x="11" y="43"/>
                  </a:lnTo>
                  <a:lnTo>
                    <a:pt x="2" y="34"/>
                  </a:lnTo>
                  <a:lnTo>
                    <a:pt x="0" y="22"/>
                  </a:lnTo>
                  <a:lnTo>
                    <a:pt x="2" y="11"/>
                  </a:lnTo>
                  <a:lnTo>
                    <a:pt x="11" y="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76" name="Line 128"/>
            <p:cNvSpPr>
              <a:spLocks noChangeShapeType="1"/>
            </p:cNvSpPr>
            <p:nvPr/>
          </p:nvSpPr>
          <p:spPr bwMode="auto">
            <a:xfrm flipV="1">
              <a:off x="4182872" y="5884989"/>
              <a:ext cx="1207" cy="2533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77" name="Line 129"/>
            <p:cNvSpPr>
              <a:spLocks noChangeShapeType="1"/>
            </p:cNvSpPr>
            <p:nvPr/>
          </p:nvSpPr>
          <p:spPr bwMode="auto">
            <a:xfrm flipV="1">
              <a:off x="4182872" y="5804154"/>
              <a:ext cx="1207" cy="2533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78" name="Freeform 130"/>
            <p:cNvSpPr>
              <a:spLocks/>
            </p:cNvSpPr>
            <p:nvPr/>
          </p:nvSpPr>
          <p:spPr bwMode="auto">
            <a:xfrm>
              <a:off x="4155123" y="5829490"/>
              <a:ext cx="56706" cy="54293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36" y="2"/>
                </a:cxn>
                <a:cxn ang="0">
                  <a:pos x="44" y="11"/>
                </a:cxn>
                <a:cxn ang="0">
                  <a:pos x="47" y="23"/>
                </a:cxn>
                <a:cxn ang="0">
                  <a:pos x="44" y="34"/>
                </a:cxn>
                <a:cxn ang="0">
                  <a:pos x="36" y="43"/>
                </a:cxn>
                <a:cxn ang="0">
                  <a:pos x="23" y="45"/>
                </a:cxn>
                <a:cxn ang="0">
                  <a:pos x="12" y="43"/>
                </a:cxn>
                <a:cxn ang="0">
                  <a:pos x="3" y="34"/>
                </a:cxn>
                <a:cxn ang="0">
                  <a:pos x="0" y="23"/>
                </a:cxn>
                <a:cxn ang="0">
                  <a:pos x="2" y="13"/>
                </a:cxn>
                <a:cxn ang="0">
                  <a:pos x="7" y="6"/>
                </a:cxn>
                <a:cxn ang="0">
                  <a:pos x="15" y="1"/>
                </a:cxn>
                <a:cxn ang="0">
                  <a:pos x="23" y="0"/>
                </a:cxn>
              </a:cxnLst>
              <a:rect l="0" t="0" r="r" b="b"/>
              <a:pathLst>
                <a:path w="47" h="45">
                  <a:moveTo>
                    <a:pt x="23" y="0"/>
                  </a:moveTo>
                  <a:lnTo>
                    <a:pt x="36" y="2"/>
                  </a:lnTo>
                  <a:lnTo>
                    <a:pt x="44" y="11"/>
                  </a:lnTo>
                  <a:lnTo>
                    <a:pt x="47" y="23"/>
                  </a:lnTo>
                  <a:lnTo>
                    <a:pt x="44" y="34"/>
                  </a:lnTo>
                  <a:lnTo>
                    <a:pt x="36" y="43"/>
                  </a:lnTo>
                  <a:lnTo>
                    <a:pt x="23" y="45"/>
                  </a:lnTo>
                  <a:lnTo>
                    <a:pt x="12" y="43"/>
                  </a:lnTo>
                  <a:lnTo>
                    <a:pt x="3" y="34"/>
                  </a:lnTo>
                  <a:lnTo>
                    <a:pt x="0" y="23"/>
                  </a:lnTo>
                  <a:lnTo>
                    <a:pt x="2" y="13"/>
                  </a:lnTo>
                  <a:lnTo>
                    <a:pt x="7" y="6"/>
                  </a:lnTo>
                  <a:lnTo>
                    <a:pt x="15" y="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79" name="Line 131"/>
            <p:cNvSpPr>
              <a:spLocks noChangeShapeType="1"/>
            </p:cNvSpPr>
            <p:nvPr/>
          </p:nvSpPr>
          <p:spPr bwMode="auto">
            <a:xfrm flipV="1">
              <a:off x="4258882" y="5687123"/>
              <a:ext cx="1207" cy="3257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80" name="Line 132"/>
            <p:cNvSpPr>
              <a:spLocks noChangeShapeType="1"/>
            </p:cNvSpPr>
            <p:nvPr/>
          </p:nvSpPr>
          <p:spPr bwMode="auto">
            <a:xfrm flipV="1">
              <a:off x="4258882" y="5597842"/>
              <a:ext cx="1207" cy="3257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81" name="Freeform 133"/>
            <p:cNvSpPr>
              <a:spLocks/>
            </p:cNvSpPr>
            <p:nvPr/>
          </p:nvSpPr>
          <p:spPr bwMode="auto">
            <a:xfrm>
              <a:off x="4231132" y="5630418"/>
              <a:ext cx="56706" cy="5670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33" y="3"/>
                </a:cxn>
                <a:cxn ang="0">
                  <a:pos x="41" y="8"/>
                </a:cxn>
                <a:cxn ang="0">
                  <a:pos x="45" y="15"/>
                </a:cxn>
                <a:cxn ang="0">
                  <a:pos x="47" y="24"/>
                </a:cxn>
                <a:cxn ang="0">
                  <a:pos x="44" y="36"/>
                </a:cxn>
                <a:cxn ang="0">
                  <a:pos x="36" y="45"/>
                </a:cxn>
                <a:cxn ang="0">
                  <a:pos x="23" y="47"/>
                </a:cxn>
                <a:cxn ang="0">
                  <a:pos x="15" y="46"/>
                </a:cxn>
                <a:cxn ang="0">
                  <a:pos x="7" y="41"/>
                </a:cxn>
                <a:cxn ang="0">
                  <a:pos x="2" y="34"/>
                </a:cxn>
                <a:cxn ang="0">
                  <a:pos x="0" y="24"/>
                </a:cxn>
                <a:cxn ang="0">
                  <a:pos x="3" y="13"/>
                </a:cxn>
                <a:cxn ang="0">
                  <a:pos x="12" y="4"/>
                </a:cxn>
                <a:cxn ang="0">
                  <a:pos x="23" y="0"/>
                </a:cxn>
              </a:cxnLst>
              <a:rect l="0" t="0" r="r" b="b"/>
              <a:pathLst>
                <a:path w="47" h="47">
                  <a:moveTo>
                    <a:pt x="23" y="0"/>
                  </a:moveTo>
                  <a:lnTo>
                    <a:pt x="33" y="3"/>
                  </a:lnTo>
                  <a:lnTo>
                    <a:pt x="41" y="8"/>
                  </a:lnTo>
                  <a:lnTo>
                    <a:pt x="45" y="15"/>
                  </a:lnTo>
                  <a:lnTo>
                    <a:pt x="47" y="24"/>
                  </a:lnTo>
                  <a:lnTo>
                    <a:pt x="44" y="36"/>
                  </a:lnTo>
                  <a:lnTo>
                    <a:pt x="36" y="45"/>
                  </a:lnTo>
                  <a:lnTo>
                    <a:pt x="23" y="47"/>
                  </a:lnTo>
                  <a:lnTo>
                    <a:pt x="15" y="46"/>
                  </a:lnTo>
                  <a:lnTo>
                    <a:pt x="7" y="41"/>
                  </a:lnTo>
                  <a:lnTo>
                    <a:pt x="2" y="34"/>
                  </a:lnTo>
                  <a:lnTo>
                    <a:pt x="0" y="24"/>
                  </a:lnTo>
                  <a:lnTo>
                    <a:pt x="3" y="13"/>
                  </a:lnTo>
                  <a:lnTo>
                    <a:pt x="12" y="4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82" name="Line 134"/>
            <p:cNvSpPr>
              <a:spLocks noChangeShapeType="1"/>
            </p:cNvSpPr>
            <p:nvPr/>
          </p:nvSpPr>
          <p:spPr bwMode="auto">
            <a:xfrm flipV="1">
              <a:off x="4345750" y="5792089"/>
              <a:ext cx="1207" cy="4102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83" name="Line 135"/>
            <p:cNvSpPr>
              <a:spLocks noChangeShapeType="1"/>
            </p:cNvSpPr>
            <p:nvPr/>
          </p:nvSpPr>
          <p:spPr bwMode="auto">
            <a:xfrm flipV="1">
              <a:off x="4345750" y="5693156"/>
              <a:ext cx="1207" cy="4222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84" name="Freeform 136"/>
            <p:cNvSpPr>
              <a:spLocks/>
            </p:cNvSpPr>
            <p:nvPr/>
          </p:nvSpPr>
          <p:spPr bwMode="auto">
            <a:xfrm>
              <a:off x="4316794" y="5735383"/>
              <a:ext cx="56706" cy="56706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34" y="2"/>
                </a:cxn>
                <a:cxn ang="0">
                  <a:pos x="41" y="7"/>
                </a:cxn>
                <a:cxn ang="0">
                  <a:pos x="46" y="15"/>
                </a:cxn>
                <a:cxn ang="0">
                  <a:pos x="47" y="23"/>
                </a:cxn>
                <a:cxn ang="0">
                  <a:pos x="46" y="32"/>
                </a:cxn>
                <a:cxn ang="0">
                  <a:pos x="41" y="39"/>
                </a:cxn>
                <a:cxn ang="0">
                  <a:pos x="34" y="44"/>
                </a:cxn>
                <a:cxn ang="0">
                  <a:pos x="24" y="47"/>
                </a:cxn>
                <a:cxn ang="0">
                  <a:pos x="13" y="43"/>
                </a:cxn>
                <a:cxn ang="0">
                  <a:pos x="4" y="34"/>
                </a:cxn>
                <a:cxn ang="0">
                  <a:pos x="0" y="23"/>
                </a:cxn>
                <a:cxn ang="0">
                  <a:pos x="4" y="12"/>
                </a:cxn>
                <a:cxn ang="0">
                  <a:pos x="13" y="3"/>
                </a:cxn>
                <a:cxn ang="0">
                  <a:pos x="24" y="0"/>
                </a:cxn>
              </a:cxnLst>
              <a:rect l="0" t="0" r="r" b="b"/>
              <a:pathLst>
                <a:path w="47" h="47">
                  <a:moveTo>
                    <a:pt x="24" y="0"/>
                  </a:moveTo>
                  <a:lnTo>
                    <a:pt x="34" y="2"/>
                  </a:lnTo>
                  <a:lnTo>
                    <a:pt x="41" y="7"/>
                  </a:lnTo>
                  <a:lnTo>
                    <a:pt x="46" y="15"/>
                  </a:lnTo>
                  <a:lnTo>
                    <a:pt x="47" y="23"/>
                  </a:lnTo>
                  <a:lnTo>
                    <a:pt x="46" y="32"/>
                  </a:lnTo>
                  <a:lnTo>
                    <a:pt x="41" y="39"/>
                  </a:lnTo>
                  <a:lnTo>
                    <a:pt x="34" y="44"/>
                  </a:lnTo>
                  <a:lnTo>
                    <a:pt x="24" y="47"/>
                  </a:lnTo>
                  <a:lnTo>
                    <a:pt x="13" y="43"/>
                  </a:lnTo>
                  <a:lnTo>
                    <a:pt x="4" y="34"/>
                  </a:lnTo>
                  <a:lnTo>
                    <a:pt x="0" y="23"/>
                  </a:lnTo>
                  <a:lnTo>
                    <a:pt x="4" y="12"/>
                  </a:lnTo>
                  <a:lnTo>
                    <a:pt x="13" y="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85" name="Line 137"/>
            <p:cNvSpPr>
              <a:spLocks noChangeShapeType="1"/>
            </p:cNvSpPr>
            <p:nvPr/>
          </p:nvSpPr>
          <p:spPr bwMode="auto">
            <a:xfrm flipV="1">
              <a:off x="4439857" y="5706427"/>
              <a:ext cx="1207" cy="5188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86" name="Line 138"/>
            <p:cNvSpPr>
              <a:spLocks noChangeShapeType="1"/>
            </p:cNvSpPr>
            <p:nvPr/>
          </p:nvSpPr>
          <p:spPr bwMode="auto">
            <a:xfrm flipV="1">
              <a:off x="4439857" y="5597842"/>
              <a:ext cx="1207" cy="5188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87" name="Freeform 139"/>
            <p:cNvSpPr>
              <a:spLocks/>
            </p:cNvSpPr>
            <p:nvPr/>
          </p:nvSpPr>
          <p:spPr bwMode="auto">
            <a:xfrm>
              <a:off x="4410901" y="5649722"/>
              <a:ext cx="56706" cy="56706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35" y="4"/>
                </a:cxn>
                <a:cxn ang="0">
                  <a:pos x="43" y="13"/>
                </a:cxn>
                <a:cxn ang="0">
                  <a:pos x="47" y="24"/>
                </a:cxn>
                <a:cxn ang="0">
                  <a:pos x="45" y="34"/>
                </a:cxn>
                <a:cxn ang="0">
                  <a:pos x="40" y="41"/>
                </a:cxn>
                <a:cxn ang="0">
                  <a:pos x="32" y="46"/>
                </a:cxn>
                <a:cxn ang="0">
                  <a:pos x="24" y="47"/>
                </a:cxn>
                <a:cxn ang="0">
                  <a:pos x="11" y="45"/>
                </a:cxn>
                <a:cxn ang="0">
                  <a:pos x="3" y="36"/>
                </a:cxn>
                <a:cxn ang="0">
                  <a:pos x="0" y="24"/>
                </a:cxn>
                <a:cxn ang="0">
                  <a:pos x="1" y="15"/>
                </a:cxn>
                <a:cxn ang="0">
                  <a:pos x="6" y="8"/>
                </a:cxn>
                <a:cxn ang="0">
                  <a:pos x="14" y="3"/>
                </a:cxn>
                <a:cxn ang="0">
                  <a:pos x="24" y="0"/>
                </a:cxn>
              </a:cxnLst>
              <a:rect l="0" t="0" r="r" b="b"/>
              <a:pathLst>
                <a:path w="47" h="47">
                  <a:moveTo>
                    <a:pt x="24" y="0"/>
                  </a:moveTo>
                  <a:lnTo>
                    <a:pt x="35" y="4"/>
                  </a:lnTo>
                  <a:lnTo>
                    <a:pt x="43" y="13"/>
                  </a:lnTo>
                  <a:lnTo>
                    <a:pt x="47" y="24"/>
                  </a:lnTo>
                  <a:lnTo>
                    <a:pt x="45" y="34"/>
                  </a:lnTo>
                  <a:lnTo>
                    <a:pt x="40" y="41"/>
                  </a:lnTo>
                  <a:lnTo>
                    <a:pt x="32" y="46"/>
                  </a:lnTo>
                  <a:lnTo>
                    <a:pt x="24" y="47"/>
                  </a:lnTo>
                  <a:lnTo>
                    <a:pt x="11" y="45"/>
                  </a:lnTo>
                  <a:lnTo>
                    <a:pt x="3" y="36"/>
                  </a:lnTo>
                  <a:lnTo>
                    <a:pt x="0" y="24"/>
                  </a:lnTo>
                  <a:lnTo>
                    <a:pt x="1" y="15"/>
                  </a:lnTo>
                  <a:lnTo>
                    <a:pt x="6" y="8"/>
                  </a:lnTo>
                  <a:lnTo>
                    <a:pt x="14" y="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88" name="Line 140"/>
            <p:cNvSpPr>
              <a:spLocks noChangeShapeType="1"/>
            </p:cNvSpPr>
            <p:nvPr/>
          </p:nvSpPr>
          <p:spPr bwMode="auto">
            <a:xfrm flipV="1">
              <a:off x="4548442" y="5718492"/>
              <a:ext cx="1207" cy="6273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89" name="Line 141"/>
            <p:cNvSpPr>
              <a:spLocks noChangeShapeType="1"/>
            </p:cNvSpPr>
            <p:nvPr/>
          </p:nvSpPr>
          <p:spPr bwMode="auto">
            <a:xfrm flipV="1">
              <a:off x="4548442" y="5599049"/>
              <a:ext cx="1207" cy="62738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90" name="Freeform 142"/>
            <p:cNvSpPr>
              <a:spLocks/>
            </p:cNvSpPr>
            <p:nvPr/>
          </p:nvSpPr>
          <p:spPr bwMode="auto">
            <a:xfrm>
              <a:off x="4519486" y="5661787"/>
              <a:ext cx="56706" cy="55499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35" y="3"/>
                </a:cxn>
                <a:cxn ang="0">
                  <a:pos x="44" y="11"/>
                </a:cxn>
                <a:cxn ang="0">
                  <a:pos x="47" y="22"/>
                </a:cxn>
                <a:cxn ang="0">
                  <a:pos x="45" y="32"/>
                </a:cxn>
                <a:cxn ang="0">
                  <a:pos x="40" y="40"/>
                </a:cxn>
                <a:cxn ang="0">
                  <a:pos x="33" y="45"/>
                </a:cxn>
                <a:cxn ang="0">
                  <a:pos x="24" y="46"/>
                </a:cxn>
                <a:cxn ang="0">
                  <a:pos x="12" y="43"/>
                </a:cxn>
                <a:cxn ang="0">
                  <a:pos x="3" y="35"/>
                </a:cxn>
                <a:cxn ang="0">
                  <a:pos x="0" y="22"/>
                </a:cxn>
                <a:cxn ang="0">
                  <a:pos x="3" y="11"/>
                </a:cxn>
                <a:cxn ang="0">
                  <a:pos x="12" y="3"/>
                </a:cxn>
                <a:cxn ang="0">
                  <a:pos x="24" y="0"/>
                </a:cxn>
              </a:cxnLst>
              <a:rect l="0" t="0" r="r" b="b"/>
              <a:pathLst>
                <a:path w="47" h="46">
                  <a:moveTo>
                    <a:pt x="24" y="0"/>
                  </a:moveTo>
                  <a:lnTo>
                    <a:pt x="35" y="3"/>
                  </a:lnTo>
                  <a:lnTo>
                    <a:pt x="44" y="11"/>
                  </a:lnTo>
                  <a:lnTo>
                    <a:pt x="47" y="22"/>
                  </a:lnTo>
                  <a:lnTo>
                    <a:pt x="45" y="32"/>
                  </a:lnTo>
                  <a:lnTo>
                    <a:pt x="40" y="40"/>
                  </a:lnTo>
                  <a:lnTo>
                    <a:pt x="33" y="45"/>
                  </a:lnTo>
                  <a:lnTo>
                    <a:pt x="24" y="46"/>
                  </a:lnTo>
                  <a:lnTo>
                    <a:pt x="12" y="43"/>
                  </a:lnTo>
                  <a:lnTo>
                    <a:pt x="3" y="35"/>
                  </a:lnTo>
                  <a:lnTo>
                    <a:pt x="0" y="22"/>
                  </a:lnTo>
                  <a:lnTo>
                    <a:pt x="3" y="11"/>
                  </a:lnTo>
                  <a:lnTo>
                    <a:pt x="12" y="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grpSp>
          <p:nvGrpSpPr>
            <p:cNvPr id="8" name="Group 1658"/>
            <p:cNvGrpSpPr/>
            <p:nvPr/>
          </p:nvGrpSpPr>
          <p:grpSpPr>
            <a:xfrm>
              <a:off x="4638929" y="5066982"/>
              <a:ext cx="56706" cy="215964"/>
              <a:chOff x="4655820" y="4832350"/>
              <a:chExt cx="59690" cy="227330"/>
            </a:xfrm>
          </p:grpSpPr>
          <p:sp>
            <p:nvSpPr>
              <p:cNvPr id="78991" name="Line 143"/>
              <p:cNvSpPr>
                <a:spLocks noChangeShapeType="1"/>
              </p:cNvSpPr>
              <p:nvPr/>
            </p:nvSpPr>
            <p:spPr bwMode="auto">
              <a:xfrm flipV="1">
                <a:off x="4686300" y="4975860"/>
                <a:ext cx="1270" cy="83820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8992" name="Line 144"/>
              <p:cNvSpPr>
                <a:spLocks noChangeShapeType="1"/>
              </p:cNvSpPr>
              <p:nvPr/>
            </p:nvSpPr>
            <p:spPr bwMode="auto">
              <a:xfrm flipV="1">
                <a:off x="4686300" y="4832350"/>
                <a:ext cx="1270" cy="85090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8993" name="Freeform 145"/>
              <p:cNvSpPr>
                <a:spLocks/>
              </p:cNvSpPr>
              <p:nvPr/>
            </p:nvSpPr>
            <p:spPr bwMode="auto">
              <a:xfrm>
                <a:off x="4655820" y="4917440"/>
                <a:ext cx="59690" cy="59690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32" y="1"/>
                  </a:cxn>
                  <a:cxn ang="0">
                    <a:pos x="40" y="6"/>
                  </a:cxn>
                  <a:cxn ang="0">
                    <a:pos x="45" y="13"/>
                  </a:cxn>
                  <a:cxn ang="0">
                    <a:pos x="47" y="23"/>
                  </a:cxn>
                  <a:cxn ang="0">
                    <a:pos x="44" y="34"/>
                  </a:cxn>
                  <a:cxn ang="0">
                    <a:pos x="35" y="43"/>
                  </a:cxn>
                  <a:cxn ang="0">
                    <a:pos x="24" y="47"/>
                  </a:cxn>
                  <a:cxn ang="0">
                    <a:pos x="14" y="44"/>
                  </a:cxn>
                  <a:cxn ang="0">
                    <a:pos x="6" y="39"/>
                  </a:cxn>
                  <a:cxn ang="0">
                    <a:pos x="2" y="32"/>
                  </a:cxn>
                  <a:cxn ang="0">
                    <a:pos x="0" y="23"/>
                  </a:cxn>
                  <a:cxn ang="0">
                    <a:pos x="3" y="11"/>
                  </a:cxn>
                  <a:cxn ang="0">
                    <a:pos x="11" y="2"/>
                  </a:cxn>
                  <a:cxn ang="0">
                    <a:pos x="24" y="0"/>
                  </a:cxn>
                </a:cxnLst>
                <a:rect l="0" t="0" r="r" b="b"/>
                <a:pathLst>
                  <a:path w="47" h="47">
                    <a:moveTo>
                      <a:pt x="24" y="0"/>
                    </a:moveTo>
                    <a:lnTo>
                      <a:pt x="32" y="1"/>
                    </a:lnTo>
                    <a:lnTo>
                      <a:pt x="40" y="6"/>
                    </a:lnTo>
                    <a:lnTo>
                      <a:pt x="45" y="13"/>
                    </a:lnTo>
                    <a:lnTo>
                      <a:pt x="47" y="23"/>
                    </a:lnTo>
                    <a:lnTo>
                      <a:pt x="44" y="34"/>
                    </a:lnTo>
                    <a:lnTo>
                      <a:pt x="35" y="43"/>
                    </a:lnTo>
                    <a:lnTo>
                      <a:pt x="24" y="47"/>
                    </a:lnTo>
                    <a:lnTo>
                      <a:pt x="14" y="44"/>
                    </a:lnTo>
                    <a:lnTo>
                      <a:pt x="6" y="39"/>
                    </a:lnTo>
                    <a:lnTo>
                      <a:pt x="2" y="32"/>
                    </a:lnTo>
                    <a:lnTo>
                      <a:pt x="0" y="23"/>
                    </a:lnTo>
                    <a:lnTo>
                      <a:pt x="3" y="11"/>
                    </a:lnTo>
                    <a:lnTo>
                      <a:pt x="11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sp>
          <p:nvSpPr>
            <p:cNvPr id="78994" name="Line 146"/>
            <p:cNvSpPr>
              <a:spLocks noChangeShapeType="1"/>
            </p:cNvSpPr>
            <p:nvPr/>
          </p:nvSpPr>
          <p:spPr bwMode="auto">
            <a:xfrm flipV="1">
              <a:off x="4803013" y="5295011"/>
              <a:ext cx="1207" cy="10496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95" name="Line 147"/>
            <p:cNvSpPr>
              <a:spLocks noChangeShapeType="1"/>
            </p:cNvSpPr>
            <p:nvPr/>
          </p:nvSpPr>
          <p:spPr bwMode="auto">
            <a:xfrm flipV="1">
              <a:off x="4803013" y="5134546"/>
              <a:ext cx="1207" cy="103759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96" name="Freeform 148"/>
            <p:cNvSpPr>
              <a:spLocks/>
            </p:cNvSpPr>
            <p:nvPr/>
          </p:nvSpPr>
          <p:spPr bwMode="auto">
            <a:xfrm>
              <a:off x="4775264" y="5238305"/>
              <a:ext cx="56706" cy="5670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36" y="3"/>
                </a:cxn>
                <a:cxn ang="0">
                  <a:pos x="44" y="11"/>
                </a:cxn>
                <a:cxn ang="0">
                  <a:pos x="47" y="24"/>
                </a:cxn>
                <a:cxn ang="0">
                  <a:pos x="45" y="32"/>
                </a:cxn>
                <a:cxn ang="0">
                  <a:pos x="40" y="40"/>
                </a:cxn>
                <a:cxn ang="0">
                  <a:pos x="33" y="45"/>
                </a:cxn>
                <a:cxn ang="0">
                  <a:pos x="23" y="47"/>
                </a:cxn>
                <a:cxn ang="0">
                  <a:pos x="12" y="44"/>
                </a:cxn>
                <a:cxn ang="0">
                  <a:pos x="3" y="35"/>
                </a:cxn>
                <a:cxn ang="0">
                  <a:pos x="0" y="24"/>
                </a:cxn>
                <a:cxn ang="0">
                  <a:pos x="2" y="14"/>
                </a:cxn>
                <a:cxn ang="0">
                  <a:pos x="7" y="6"/>
                </a:cxn>
                <a:cxn ang="0">
                  <a:pos x="15" y="2"/>
                </a:cxn>
                <a:cxn ang="0">
                  <a:pos x="23" y="0"/>
                </a:cxn>
              </a:cxnLst>
              <a:rect l="0" t="0" r="r" b="b"/>
              <a:pathLst>
                <a:path w="47" h="47">
                  <a:moveTo>
                    <a:pt x="23" y="0"/>
                  </a:moveTo>
                  <a:lnTo>
                    <a:pt x="36" y="3"/>
                  </a:lnTo>
                  <a:lnTo>
                    <a:pt x="44" y="11"/>
                  </a:lnTo>
                  <a:lnTo>
                    <a:pt x="47" y="24"/>
                  </a:lnTo>
                  <a:lnTo>
                    <a:pt x="45" y="32"/>
                  </a:lnTo>
                  <a:lnTo>
                    <a:pt x="40" y="40"/>
                  </a:lnTo>
                  <a:lnTo>
                    <a:pt x="33" y="45"/>
                  </a:lnTo>
                  <a:lnTo>
                    <a:pt x="23" y="47"/>
                  </a:lnTo>
                  <a:lnTo>
                    <a:pt x="12" y="44"/>
                  </a:lnTo>
                  <a:lnTo>
                    <a:pt x="3" y="35"/>
                  </a:lnTo>
                  <a:lnTo>
                    <a:pt x="0" y="24"/>
                  </a:lnTo>
                  <a:lnTo>
                    <a:pt x="2" y="14"/>
                  </a:lnTo>
                  <a:lnTo>
                    <a:pt x="7" y="6"/>
                  </a:lnTo>
                  <a:lnTo>
                    <a:pt x="15" y="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97" name="Line 149"/>
            <p:cNvSpPr>
              <a:spLocks noChangeShapeType="1"/>
            </p:cNvSpPr>
            <p:nvPr/>
          </p:nvSpPr>
          <p:spPr bwMode="auto">
            <a:xfrm flipV="1">
              <a:off x="4953826" y="5286565"/>
              <a:ext cx="1207" cy="133922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98" name="Line 150"/>
            <p:cNvSpPr>
              <a:spLocks noChangeShapeType="1"/>
            </p:cNvSpPr>
            <p:nvPr/>
          </p:nvSpPr>
          <p:spPr bwMode="auto">
            <a:xfrm flipV="1">
              <a:off x="4953826" y="5092319"/>
              <a:ext cx="1207" cy="13754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99" name="Freeform 151"/>
            <p:cNvSpPr>
              <a:spLocks/>
            </p:cNvSpPr>
            <p:nvPr/>
          </p:nvSpPr>
          <p:spPr bwMode="auto">
            <a:xfrm>
              <a:off x="4926076" y="5229860"/>
              <a:ext cx="55499" cy="5670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32" y="1"/>
                </a:cxn>
                <a:cxn ang="0">
                  <a:pos x="39" y="6"/>
                </a:cxn>
                <a:cxn ang="0">
                  <a:pos x="44" y="13"/>
                </a:cxn>
                <a:cxn ang="0">
                  <a:pos x="46" y="23"/>
                </a:cxn>
                <a:cxn ang="0">
                  <a:pos x="43" y="34"/>
                </a:cxn>
                <a:cxn ang="0">
                  <a:pos x="34" y="43"/>
                </a:cxn>
                <a:cxn ang="0">
                  <a:pos x="23" y="47"/>
                </a:cxn>
                <a:cxn ang="0">
                  <a:pos x="13" y="44"/>
                </a:cxn>
                <a:cxn ang="0">
                  <a:pos x="6" y="39"/>
                </a:cxn>
                <a:cxn ang="0">
                  <a:pos x="1" y="32"/>
                </a:cxn>
                <a:cxn ang="0">
                  <a:pos x="0" y="23"/>
                </a:cxn>
                <a:cxn ang="0">
                  <a:pos x="2" y="11"/>
                </a:cxn>
                <a:cxn ang="0">
                  <a:pos x="11" y="2"/>
                </a:cxn>
                <a:cxn ang="0">
                  <a:pos x="23" y="0"/>
                </a:cxn>
              </a:cxnLst>
              <a:rect l="0" t="0" r="r" b="b"/>
              <a:pathLst>
                <a:path w="46" h="47">
                  <a:moveTo>
                    <a:pt x="23" y="0"/>
                  </a:moveTo>
                  <a:lnTo>
                    <a:pt x="32" y="1"/>
                  </a:lnTo>
                  <a:lnTo>
                    <a:pt x="39" y="6"/>
                  </a:lnTo>
                  <a:lnTo>
                    <a:pt x="44" y="13"/>
                  </a:lnTo>
                  <a:lnTo>
                    <a:pt x="46" y="23"/>
                  </a:lnTo>
                  <a:lnTo>
                    <a:pt x="43" y="34"/>
                  </a:lnTo>
                  <a:lnTo>
                    <a:pt x="34" y="43"/>
                  </a:lnTo>
                  <a:lnTo>
                    <a:pt x="23" y="47"/>
                  </a:lnTo>
                  <a:lnTo>
                    <a:pt x="13" y="44"/>
                  </a:lnTo>
                  <a:lnTo>
                    <a:pt x="6" y="39"/>
                  </a:lnTo>
                  <a:lnTo>
                    <a:pt x="1" y="32"/>
                  </a:lnTo>
                  <a:lnTo>
                    <a:pt x="0" y="23"/>
                  </a:lnTo>
                  <a:lnTo>
                    <a:pt x="2" y="11"/>
                  </a:lnTo>
                  <a:lnTo>
                    <a:pt x="11" y="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000" name="Line 152"/>
            <p:cNvSpPr>
              <a:spLocks noChangeShapeType="1"/>
            </p:cNvSpPr>
            <p:nvPr/>
          </p:nvSpPr>
          <p:spPr bwMode="auto">
            <a:xfrm flipV="1">
              <a:off x="5125149" y="5123688"/>
              <a:ext cx="1207" cy="219583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001" name="Line 153"/>
            <p:cNvSpPr>
              <a:spLocks noChangeShapeType="1"/>
            </p:cNvSpPr>
            <p:nvPr/>
          </p:nvSpPr>
          <p:spPr bwMode="auto">
            <a:xfrm flipV="1">
              <a:off x="5125149" y="4848606"/>
              <a:ext cx="1207" cy="21837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002" name="Freeform 154"/>
            <p:cNvSpPr>
              <a:spLocks/>
            </p:cNvSpPr>
            <p:nvPr/>
          </p:nvSpPr>
          <p:spPr bwMode="auto">
            <a:xfrm>
              <a:off x="5097399" y="5066982"/>
              <a:ext cx="56706" cy="5670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32" y="1"/>
                </a:cxn>
                <a:cxn ang="0">
                  <a:pos x="39" y="6"/>
                </a:cxn>
                <a:cxn ang="0">
                  <a:pos x="44" y="14"/>
                </a:cxn>
                <a:cxn ang="0">
                  <a:pos x="47" y="24"/>
                </a:cxn>
                <a:cxn ang="0">
                  <a:pos x="43" y="35"/>
                </a:cxn>
                <a:cxn ang="0">
                  <a:pos x="34" y="43"/>
                </a:cxn>
                <a:cxn ang="0">
                  <a:pos x="23" y="47"/>
                </a:cxn>
                <a:cxn ang="0">
                  <a:pos x="13" y="45"/>
                </a:cxn>
                <a:cxn ang="0">
                  <a:pos x="6" y="40"/>
                </a:cxn>
                <a:cxn ang="0">
                  <a:pos x="1" y="32"/>
                </a:cxn>
                <a:cxn ang="0">
                  <a:pos x="0" y="24"/>
                </a:cxn>
                <a:cxn ang="0">
                  <a:pos x="2" y="11"/>
                </a:cxn>
                <a:cxn ang="0">
                  <a:pos x="11" y="3"/>
                </a:cxn>
                <a:cxn ang="0">
                  <a:pos x="23" y="0"/>
                </a:cxn>
              </a:cxnLst>
              <a:rect l="0" t="0" r="r" b="b"/>
              <a:pathLst>
                <a:path w="47" h="47">
                  <a:moveTo>
                    <a:pt x="23" y="0"/>
                  </a:moveTo>
                  <a:lnTo>
                    <a:pt x="32" y="1"/>
                  </a:lnTo>
                  <a:lnTo>
                    <a:pt x="39" y="6"/>
                  </a:lnTo>
                  <a:lnTo>
                    <a:pt x="44" y="14"/>
                  </a:lnTo>
                  <a:lnTo>
                    <a:pt x="47" y="24"/>
                  </a:lnTo>
                  <a:lnTo>
                    <a:pt x="43" y="35"/>
                  </a:lnTo>
                  <a:lnTo>
                    <a:pt x="34" y="43"/>
                  </a:lnTo>
                  <a:lnTo>
                    <a:pt x="23" y="47"/>
                  </a:lnTo>
                  <a:lnTo>
                    <a:pt x="13" y="45"/>
                  </a:lnTo>
                  <a:lnTo>
                    <a:pt x="6" y="40"/>
                  </a:lnTo>
                  <a:lnTo>
                    <a:pt x="1" y="32"/>
                  </a:lnTo>
                  <a:lnTo>
                    <a:pt x="0" y="24"/>
                  </a:lnTo>
                  <a:lnTo>
                    <a:pt x="2" y="11"/>
                  </a:lnTo>
                  <a:lnTo>
                    <a:pt x="11" y="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003" name="Line 155"/>
            <p:cNvSpPr>
              <a:spLocks noChangeShapeType="1"/>
            </p:cNvSpPr>
            <p:nvPr/>
          </p:nvSpPr>
          <p:spPr bwMode="auto">
            <a:xfrm flipV="1">
              <a:off x="5316982" y="5671439"/>
              <a:ext cx="1207" cy="32937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004" name="Line 156"/>
            <p:cNvSpPr>
              <a:spLocks noChangeShapeType="1"/>
            </p:cNvSpPr>
            <p:nvPr/>
          </p:nvSpPr>
          <p:spPr bwMode="auto">
            <a:xfrm flipV="1">
              <a:off x="5316982" y="5285359"/>
              <a:ext cx="1207" cy="32937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005" name="Freeform 157"/>
            <p:cNvSpPr>
              <a:spLocks/>
            </p:cNvSpPr>
            <p:nvPr/>
          </p:nvSpPr>
          <p:spPr bwMode="auto">
            <a:xfrm>
              <a:off x="5289233" y="5614733"/>
              <a:ext cx="56706" cy="54293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36" y="2"/>
                </a:cxn>
                <a:cxn ang="0">
                  <a:pos x="44" y="11"/>
                </a:cxn>
                <a:cxn ang="0">
                  <a:pos x="47" y="22"/>
                </a:cxn>
                <a:cxn ang="0">
                  <a:pos x="44" y="34"/>
                </a:cxn>
                <a:cxn ang="0">
                  <a:pos x="36" y="43"/>
                </a:cxn>
                <a:cxn ang="0">
                  <a:pos x="23" y="45"/>
                </a:cxn>
                <a:cxn ang="0">
                  <a:pos x="15" y="44"/>
                </a:cxn>
                <a:cxn ang="0">
                  <a:pos x="7" y="39"/>
                </a:cxn>
                <a:cxn ang="0">
                  <a:pos x="2" y="32"/>
                </a:cxn>
                <a:cxn ang="0">
                  <a:pos x="0" y="22"/>
                </a:cxn>
                <a:cxn ang="0">
                  <a:pos x="4" y="11"/>
                </a:cxn>
                <a:cxn ang="0">
                  <a:pos x="12" y="2"/>
                </a:cxn>
                <a:cxn ang="0">
                  <a:pos x="23" y="0"/>
                </a:cxn>
              </a:cxnLst>
              <a:rect l="0" t="0" r="r" b="b"/>
              <a:pathLst>
                <a:path w="47" h="45">
                  <a:moveTo>
                    <a:pt x="23" y="0"/>
                  </a:moveTo>
                  <a:lnTo>
                    <a:pt x="36" y="2"/>
                  </a:lnTo>
                  <a:lnTo>
                    <a:pt x="44" y="11"/>
                  </a:lnTo>
                  <a:lnTo>
                    <a:pt x="47" y="22"/>
                  </a:lnTo>
                  <a:lnTo>
                    <a:pt x="44" y="34"/>
                  </a:lnTo>
                  <a:lnTo>
                    <a:pt x="36" y="43"/>
                  </a:lnTo>
                  <a:lnTo>
                    <a:pt x="23" y="45"/>
                  </a:lnTo>
                  <a:lnTo>
                    <a:pt x="15" y="44"/>
                  </a:lnTo>
                  <a:lnTo>
                    <a:pt x="7" y="39"/>
                  </a:lnTo>
                  <a:lnTo>
                    <a:pt x="2" y="32"/>
                  </a:lnTo>
                  <a:lnTo>
                    <a:pt x="0" y="22"/>
                  </a:lnTo>
                  <a:lnTo>
                    <a:pt x="4" y="11"/>
                  </a:lnTo>
                  <a:lnTo>
                    <a:pt x="12" y="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006" name="Line 158"/>
            <p:cNvSpPr>
              <a:spLocks noChangeShapeType="1"/>
            </p:cNvSpPr>
            <p:nvPr/>
          </p:nvSpPr>
          <p:spPr bwMode="auto">
            <a:xfrm flipV="1">
              <a:off x="5531739" y="4908931"/>
              <a:ext cx="1207" cy="53086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007" name="Line 159"/>
            <p:cNvSpPr>
              <a:spLocks noChangeShapeType="1"/>
            </p:cNvSpPr>
            <p:nvPr/>
          </p:nvSpPr>
          <p:spPr bwMode="auto">
            <a:xfrm flipV="1">
              <a:off x="5531739" y="4577143"/>
              <a:ext cx="1207" cy="275082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008" name="Freeform 160"/>
            <p:cNvSpPr>
              <a:spLocks/>
            </p:cNvSpPr>
            <p:nvPr/>
          </p:nvSpPr>
          <p:spPr bwMode="auto">
            <a:xfrm>
              <a:off x="5503990" y="4852225"/>
              <a:ext cx="56706" cy="5670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36" y="3"/>
                </a:cxn>
                <a:cxn ang="0">
                  <a:pos x="44" y="11"/>
                </a:cxn>
                <a:cxn ang="0">
                  <a:pos x="47" y="24"/>
                </a:cxn>
                <a:cxn ang="0">
                  <a:pos x="46" y="32"/>
                </a:cxn>
                <a:cxn ang="0">
                  <a:pos x="41" y="40"/>
                </a:cxn>
                <a:cxn ang="0">
                  <a:pos x="33" y="45"/>
                </a:cxn>
                <a:cxn ang="0">
                  <a:pos x="23" y="47"/>
                </a:cxn>
                <a:cxn ang="0">
                  <a:pos x="12" y="44"/>
                </a:cxn>
                <a:cxn ang="0">
                  <a:pos x="4" y="35"/>
                </a:cxn>
                <a:cxn ang="0">
                  <a:pos x="0" y="24"/>
                </a:cxn>
                <a:cxn ang="0">
                  <a:pos x="2" y="14"/>
                </a:cxn>
                <a:cxn ang="0">
                  <a:pos x="7" y="6"/>
                </a:cxn>
                <a:cxn ang="0">
                  <a:pos x="15" y="2"/>
                </a:cxn>
                <a:cxn ang="0">
                  <a:pos x="23" y="0"/>
                </a:cxn>
              </a:cxnLst>
              <a:rect l="0" t="0" r="r" b="b"/>
              <a:pathLst>
                <a:path w="47" h="47">
                  <a:moveTo>
                    <a:pt x="23" y="0"/>
                  </a:moveTo>
                  <a:lnTo>
                    <a:pt x="36" y="3"/>
                  </a:lnTo>
                  <a:lnTo>
                    <a:pt x="44" y="11"/>
                  </a:lnTo>
                  <a:lnTo>
                    <a:pt x="47" y="24"/>
                  </a:lnTo>
                  <a:lnTo>
                    <a:pt x="46" y="32"/>
                  </a:lnTo>
                  <a:lnTo>
                    <a:pt x="41" y="40"/>
                  </a:lnTo>
                  <a:lnTo>
                    <a:pt x="33" y="45"/>
                  </a:lnTo>
                  <a:lnTo>
                    <a:pt x="23" y="47"/>
                  </a:lnTo>
                  <a:lnTo>
                    <a:pt x="12" y="44"/>
                  </a:lnTo>
                  <a:lnTo>
                    <a:pt x="4" y="35"/>
                  </a:lnTo>
                  <a:lnTo>
                    <a:pt x="0" y="24"/>
                  </a:lnTo>
                  <a:lnTo>
                    <a:pt x="2" y="14"/>
                  </a:lnTo>
                  <a:lnTo>
                    <a:pt x="7" y="6"/>
                  </a:lnTo>
                  <a:lnTo>
                    <a:pt x="15" y="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009" name="Freeform 161"/>
            <p:cNvSpPr>
              <a:spLocks/>
            </p:cNvSpPr>
            <p:nvPr/>
          </p:nvSpPr>
          <p:spPr bwMode="auto">
            <a:xfrm>
              <a:off x="3813683" y="4731575"/>
              <a:ext cx="62738" cy="62738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36" y="3"/>
                </a:cxn>
                <a:cxn ang="0">
                  <a:pos x="44" y="8"/>
                </a:cxn>
                <a:cxn ang="0">
                  <a:pos x="49" y="16"/>
                </a:cxn>
                <a:cxn ang="0">
                  <a:pos x="52" y="26"/>
                </a:cxn>
                <a:cxn ang="0">
                  <a:pos x="49" y="36"/>
                </a:cxn>
                <a:cxn ang="0">
                  <a:pos x="44" y="45"/>
                </a:cxn>
                <a:cxn ang="0">
                  <a:pos x="36" y="50"/>
                </a:cxn>
                <a:cxn ang="0">
                  <a:pos x="26" y="52"/>
                </a:cxn>
                <a:cxn ang="0">
                  <a:pos x="16" y="50"/>
                </a:cxn>
                <a:cxn ang="0">
                  <a:pos x="7" y="45"/>
                </a:cxn>
                <a:cxn ang="0">
                  <a:pos x="2" y="36"/>
                </a:cxn>
                <a:cxn ang="0">
                  <a:pos x="0" y="26"/>
                </a:cxn>
                <a:cxn ang="0">
                  <a:pos x="4" y="14"/>
                </a:cxn>
                <a:cxn ang="0">
                  <a:pos x="13" y="4"/>
                </a:cxn>
                <a:cxn ang="0">
                  <a:pos x="26" y="0"/>
                </a:cxn>
              </a:cxnLst>
              <a:rect l="0" t="0" r="r" b="b"/>
              <a:pathLst>
                <a:path w="52" h="52">
                  <a:moveTo>
                    <a:pt x="26" y="0"/>
                  </a:moveTo>
                  <a:lnTo>
                    <a:pt x="36" y="3"/>
                  </a:lnTo>
                  <a:lnTo>
                    <a:pt x="44" y="8"/>
                  </a:lnTo>
                  <a:lnTo>
                    <a:pt x="49" y="16"/>
                  </a:lnTo>
                  <a:lnTo>
                    <a:pt x="52" y="26"/>
                  </a:lnTo>
                  <a:lnTo>
                    <a:pt x="49" y="36"/>
                  </a:lnTo>
                  <a:lnTo>
                    <a:pt x="44" y="45"/>
                  </a:lnTo>
                  <a:lnTo>
                    <a:pt x="36" y="50"/>
                  </a:lnTo>
                  <a:lnTo>
                    <a:pt x="26" y="52"/>
                  </a:lnTo>
                  <a:lnTo>
                    <a:pt x="16" y="50"/>
                  </a:lnTo>
                  <a:lnTo>
                    <a:pt x="7" y="45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4" y="14"/>
                  </a:lnTo>
                  <a:lnTo>
                    <a:pt x="13" y="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010" name="Line 162"/>
            <p:cNvSpPr>
              <a:spLocks noChangeShapeType="1"/>
            </p:cNvSpPr>
            <p:nvPr/>
          </p:nvSpPr>
          <p:spPr bwMode="auto">
            <a:xfrm>
              <a:off x="3964496" y="4699000"/>
              <a:ext cx="1207" cy="84455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011" name="Line 163"/>
            <p:cNvSpPr>
              <a:spLocks noChangeShapeType="1"/>
            </p:cNvSpPr>
            <p:nvPr/>
          </p:nvSpPr>
          <p:spPr bwMode="auto">
            <a:xfrm>
              <a:off x="3966909" y="4696587"/>
              <a:ext cx="1207" cy="84455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012" name="Line 164"/>
            <p:cNvSpPr>
              <a:spLocks noChangeShapeType="1"/>
            </p:cNvSpPr>
            <p:nvPr/>
          </p:nvSpPr>
          <p:spPr bwMode="auto">
            <a:xfrm>
              <a:off x="3964496" y="4700206"/>
              <a:ext cx="1207" cy="82042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013" name="Line 165"/>
            <p:cNvSpPr>
              <a:spLocks noChangeShapeType="1"/>
            </p:cNvSpPr>
            <p:nvPr/>
          </p:nvSpPr>
          <p:spPr bwMode="auto">
            <a:xfrm>
              <a:off x="3968115" y="4696587"/>
              <a:ext cx="1207" cy="84455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014" name="Line 166"/>
            <p:cNvSpPr>
              <a:spLocks noChangeShapeType="1"/>
            </p:cNvSpPr>
            <p:nvPr/>
          </p:nvSpPr>
          <p:spPr bwMode="auto">
            <a:xfrm>
              <a:off x="3964496" y="4700206"/>
              <a:ext cx="1207" cy="85662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015" name="Line 167"/>
            <p:cNvSpPr>
              <a:spLocks noChangeShapeType="1"/>
            </p:cNvSpPr>
            <p:nvPr/>
          </p:nvSpPr>
          <p:spPr bwMode="auto">
            <a:xfrm>
              <a:off x="3968115" y="4696587"/>
              <a:ext cx="1207" cy="80836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016" name="Line 168"/>
            <p:cNvSpPr>
              <a:spLocks noChangeShapeType="1"/>
            </p:cNvSpPr>
            <p:nvPr/>
          </p:nvSpPr>
          <p:spPr bwMode="auto">
            <a:xfrm>
              <a:off x="3962083" y="4700206"/>
              <a:ext cx="1207" cy="85662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017" name="Line 169"/>
            <p:cNvSpPr>
              <a:spLocks noChangeShapeType="1"/>
            </p:cNvSpPr>
            <p:nvPr/>
          </p:nvSpPr>
          <p:spPr bwMode="auto">
            <a:xfrm>
              <a:off x="3968115" y="4694174"/>
              <a:ext cx="1207" cy="85662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018" name="Line 170"/>
            <p:cNvSpPr>
              <a:spLocks noChangeShapeType="1"/>
            </p:cNvSpPr>
            <p:nvPr/>
          </p:nvSpPr>
          <p:spPr bwMode="auto">
            <a:xfrm>
              <a:off x="3964496" y="4699000"/>
              <a:ext cx="51880" cy="1207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019" name="Line 171"/>
            <p:cNvSpPr>
              <a:spLocks noChangeShapeType="1"/>
            </p:cNvSpPr>
            <p:nvPr/>
          </p:nvSpPr>
          <p:spPr bwMode="auto">
            <a:xfrm>
              <a:off x="3966909" y="4696587"/>
              <a:ext cx="51880" cy="1207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020" name="Line 172"/>
            <p:cNvSpPr>
              <a:spLocks noChangeShapeType="1"/>
            </p:cNvSpPr>
            <p:nvPr/>
          </p:nvSpPr>
          <p:spPr bwMode="auto">
            <a:xfrm>
              <a:off x="3964496" y="4700206"/>
              <a:ext cx="51880" cy="1207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021" name="Line 173"/>
            <p:cNvSpPr>
              <a:spLocks noChangeShapeType="1"/>
            </p:cNvSpPr>
            <p:nvPr/>
          </p:nvSpPr>
          <p:spPr bwMode="auto">
            <a:xfrm>
              <a:off x="3968115" y="4696587"/>
              <a:ext cx="53086" cy="1207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022" name="Line 174"/>
            <p:cNvSpPr>
              <a:spLocks noChangeShapeType="1"/>
            </p:cNvSpPr>
            <p:nvPr/>
          </p:nvSpPr>
          <p:spPr bwMode="auto">
            <a:xfrm>
              <a:off x="3964496" y="4700206"/>
              <a:ext cx="51880" cy="1207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023" name="Line 175"/>
            <p:cNvSpPr>
              <a:spLocks noChangeShapeType="1"/>
            </p:cNvSpPr>
            <p:nvPr/>
          </p:nvSpPr>
          <p:spPr bwMode="auto">
            <a:xfrm>
              <a:off x="3968115" y="4696587"/>
              <a:ext cx="53086" cy="1207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024" name="Line 176"/>
            <p:cNvSpPr>
              <a:spLocks noChangeShapeType="1"/>
            </p:cNvSpPr>
            <p:nvPr/>
          </p:nvSpPr>
          <p:spPr bwMode="auto">
            <a:xfrm>
              <a:off x="3962083" y="4700206"/>
              <a:ext cx="53086" cy="1207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025" name="Line 177"/>
            <p:cNvSpPr>
              <a:spLocks noChangeShapeType="1"/>
            </p:cNvSpPr>
            <p:nvPr/>
          </p:nvSpPr>
          <p:spPr bwMode="auto">
            <a:xfrm>
              <a:off x="3968115" y="4694174"/>
              <a:ext cx="53086" cy="1207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026" name="Line 178"/>
            <p:cNvSpPr>
              <a:spLocks noChangeShapeType="1"/>
            </p:cNvSpPr>
            <p:nvPr/>
          </p:nvSpPr>
          <p:spPr bwMode="auto">
            <a:xfrm>
              <a:off x="3964496" y="4738814"/>
              <a:ext cx="32576" cy="1207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027" name="Line 179"/>
            <p:cNvSpPr>
              <a:spLocks noChangeShapeType="1"/>
            </p:cNvSpPr>
            <p:nvPr/>
          </p:nvSpPr>
          <p:spPr bwMode="auto">
            <a:xfrm>
              <a:off x="3966909" y="4737608"/>
              <a:ext cx="32576" cy="1207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028" name="Line 180"/>
            <p:cNvSpPr>
              <a:spLocks noChangeShapeType="1"/>
            </p:cNvSpPr>
            <p:nvPr/>
          </p:nvSpPr>
          <p:spPr bwMode="auto">
            <a:xfrm>
              <a:off x="3964496" y="4738814"/>
              <a:ext cx="32576" cy="1207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029" name="Line 181"/>
            <p:cNvSpPr>
              <a:spLocks noChangeShapeType="1"/>
            </p:cNvSpPr>
            <p:nvPr/>
          </p:nvSpPr>
          <p:spPr bwMode="auto">
            <a:xfrm>
              <a:off x="3968115" y="4735195"/>
              <a:ext cx="30163" cy="1207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030" name="Line 182"/>
            <p:cNvSpPr>
              <a:spLocks noChangeShapeType="1"/>
            </p:cNvSpPr>
            <p:nvPr/>
          </p:nvSpPr>
          <p:spPr bwMode="auto">
            <a:xfrm>
              <a:off x="3964496" y="4738814"/>
              <a:ext cx="28956" cy="1207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031" name="Line 183"/>
            <p:cNvSpPr>
              <a:spLocks noChangeShapeType="1"/>
            </p:cNvSpPr>
            <p:nvPr/>
          </p:nvSpPr>
          <p:spPr bwMode="auto">
            <a:xfrm>
              <a:off x="3968115" y="4735195"/>
              <a:ext cx="32576" cy="1207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032" name="Line 184"/>
            <p:cNvSpPr>
              <a:spLocks noChangeShapeType="1"/>
            </p:cNvSpPr>
            <p:nvPr/>
          </p:nvSpPr>
          <p:spPr bwMode="auto">
            <a:xfrm>
              <a:off x="3962083" y="4742434"/>
              <a:ext cx="33782" cy="1207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033" name="Line 185"/>
            <p:cNvSpPr>
              <a:spLocks noChangeShapeType="1"/>
            </p:cNvSpPr>
            <p:nvPr/>
          </p:nvSpPr>
          <p:spPr bwMode="auto">
            <a:xfrm>
              <a:off x="3968115" y="4735195"/>
              <a:ext cx="32576" cy="1207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034" name="Line 186"/>
            <p:cNvSpPr>
              <a:spLocks noChangeShapeType="1"/>
            </p:cNvSpPr>
            <p:nvPr/>
          </p:nvSpPr>
          <p:spPr bwMode="auto">
            <a:xfrm>
              <a:off x="3964496" y="4782248"/>
              <a:ext cx="51880" cy="1207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035" name="Line 187"/>
            <p:cNvSpPr>
              <a:spLocks noChangeShapeType="1"/>
            </p:cNvSpPr>
            <p:nvPr/>
          </p:nvSpPr>
          <p:spPr bwMode="auto">
            <a:xfrm>
              <a:off x="3966909" y="4781042"/>
              <a:ext cx="51880" cy="1207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036" name="Line 188"/>
            <p:cNvSpPr>
              <a:spLocks noChangeShapeType="1"/>
            </p:cNvSpPr>
            <p:nvPr/>
          </p:nvSpPr>
          <p:spPr bwMode="auto">
            <a:xfrm>
              <a:off x="3964496" y="4782248"/>
              <a:ext cx="51880" cy="1207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037" name="Line 189"/>
            <p:cNvSpPr>
              <a:spLocks noChangeShapeType="1"/>
            </p:cNvSpPr>
            <p:nvPr/>
          </p:nvSpPr>
          <p:spPr bwMode="auto">
            <a:xfrm>
              <a:off x="3968115" y="4781042"/>
              <a:ext cx="53086" cy="1207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038" name="Line 190"/>
            <p:cNvSpPr>
              <a:spLocks noChangeShapeType="1"/>
            </p:cNvSpPr>
            <p:nvPr/>
          </p:nvSpPr>
          <p:spPr bwMode="auto">
            <a:xfrm>
              <a:off x="3964496" y="4785868"/>
              <a:ext cx="51880" cy="1207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039" name="Line 191"/>
            <p:cNvSpPr>
              <a:spLocks noChangeShapeType="1"/>
            </p:cNvSpPr>
            <p:nvPr/>
          </p:nvSpPr>
          <p:spPr bwMode="auto">
            <a:xfrm>
              <a:off x="3968115" y="4777422"/>
              <a:ext cx="53086" cy="1207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040" name="Line 192"/>
            <p:cNvSpPr>
              <a:spLocks noChangeShapeType="1"/>
            </p:cNvSpPr>
            <p:nvPr/>
          </p:nvSpPr>
          <p:spPr bwMode="auto">
            <a:xfrm>
              <a:off x="3962083" y="4785868"/>
              <a:ext cx="53086" cy="1207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041" name="Line 193"/>
            <p:cNvSpPr>
              <a:spLocks noChangeShapeType="1"/>
            </p:cNvSpPr>
            <p:nvPr/>
          </p:nvSpPr>
          <p:spPr bwMode="auto">
            <a:xfrm>
              <a:off x="3968115" y="4777422"/>
              <a:ext cx="53086" cy="1207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042" name="Line 194"/>
            <p:cNvSpPr>
              <a:spLocks noChangeShapeType="1"/>
            </p:cNvSpPr>
            <p:nvPr/>
          </p:nvSpPr>
          <p:spPr bwMode="auto">
            <a:xfrm flipV="1">
              <a:off x="4048951" y="4711065"/>
              <a:ext cx="8446" cy="4826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043" name="Line 195"/>
            <p:cNvSpPr>
              <a:spLocks noChangeShapeType="1"/>
            </p:cNvSpPr>
            <p:nvPr/>
          </p:nvSpPr>
          <p:spPr bwMode="auto">
            <a:xfrm flipV="1">
              <a:off x="4057396" y="4697793"/>
              <a:ext cx="14478" cy="13272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044" name="Line 196"/>
            <p:cNvSpPr>
              <a:spLocks noChangeShapeType="1"/>
            </p:cNvSpPr>
            <p:nvPr/>
          </p:nvSpPr>
          <p:spPr bwMode="auto">
            <a:xfrm>
              <a:off x="4071874" y="4697793"/>
              <a:ext cx="1207" cy="84455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045" name="Line 197"/>
            <p:cNvSpPr>
              <a:spLocks noChangeShapeType="1"/>
            </p:cNvSpPr>
            <p:nvPr/>
          </p:nvSpPr>
          <p:spPr bwMode="auto">
            <a:xfrm flipV="1">
              <a:off x="4050157" y="4709858"/>
              <a:ext cx="9652" cy="3620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046" name="Line 198"/>
            <p:cNvSpPr>
              <a:spLocks noChangeShapeType="1"/>
            </p:cNvSpPr>
            <p:nvPr/>
          </p:nvSpPr>
          <p:spPr bwMode="auto">
            <a:xfrm flipV="1">
              <a:off x="4059809" y="4696587"/>
              <a:ext cx="9652" cy="13272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047" name="Line 199"/>
            <p:cNvSpPr>
              <a:spLocks noChangeShapeType="1"/>
            </p:cNvSpPr>
            <p:nvPr/>
          </p:nvSpPr>
          <p:spPr bwMode="auto">
            <a:xfrm>
              <a:off x="4069461" y="4696587"/>
              <a:ext cx="1207" cy="84455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048" name="Line 200"/>
            <p:cNvSpPr>
              <a:spLocks noChangeShapeType="1"/>
            </p:cNvSpPr>
            <p:nvPr/>
          </p:nvSpPr>
          <p:spPr bwMode="auto">
            <a:xfrm flipV="1">
              <a:off x="4048951" y="4711065"/>
              <a:ext cx="8446" cy="4826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049" name="Line 201"/>
            <p:cNvSpPr>
              <a:spLocks noChangeShapeType="1"/>
            </p:cNvSpPr>
            <p:nvPr/>
          </p:nvSpPr>
          <p:spPr bwMode="auto">
            <a:xfrm flipV="1">
              <a:off x="4057396" y="4700206"/>
              <a:ext cx="10859" cy="10859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050" name="Line 202"/>
            <p:cNvSpPr>
              <a:spLocks noChangeShapeType="1"/>
            </p:cNvSpPr>
            <p:nvPr/>
          </p:nvSpPr>
          <p:spPr bwMode="auto">
            <a:xfrm>
              <a:off x="4068255" y="4700206"/>
              <a:ext cx="1207" cy="82042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051" name="Line 203"/>
            <p:cNvSpPr>
              <a:spLocks noChangeShapeType="1"/>
            </p:cNvSpPr>
            <p:nvPr/>
          </p:nvSpPr>
          <p:spPr bwMode="auto">
            <a:xfrm flipV="1">
              <a:off x="4050157" y="4709858"/>
              <a:ext cx="9652" cy="1207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052" name="Line 204"/>
            <p:cNvSpPr>
              <a:spLocks noChangeShapeType="1"/>
            </p:cNvSpPr>
            <p:nvPr/>
          </p:nvSpPr>
          <p:spPr bwMode="auto">
            <a:xfrm flipV="1">
              <a:off x="4059809" y="4696587"/>
              <a:ext cx="13272" cy="13272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grpSp>
          <p:nvGrpSpPr>
            <p:cNvPr id="9" name="Group 406"/>
            <p:cNvGrpSpPr>
              <a:grpSpLocks/>
            </p:cNvGrpSpPr>
            <p:nvPr/>
          </p:nvGrpSpPr>
          <p:grpSpPr bwMode="auto">
            <a:xfrm>
              <a:off x="3597720" y="4692967"/>
              <a:ext cx="663575" cy="1747012"/>
              <a:chOff x="314" y="342"/>
              <a:chExt cx="550" cy="1448"/>
            </a:xfrm>
          </p:grpSpPr>
          <p:sp>
            <p:nvSpPr>
              <p:cNvPr id="79054" name="Line 206"/>
              <p:cNvSpPr>
                <a:spLocks noChangeShapeType="1"/>
              </p:cNvSpPr>
              <p:nvPr/>
            </p:nvSpPr>
            <p:spPr bwMode="auto">
              <a:xfrm>
                <a:off x="708" y="345"/>
                <a:ext cx="1" cy="70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055" name="Line 207"/>
              <p:cNvSpPr>
                <a:spLocks noChangeShapeType="1"/>
              </p:cNvSpPr>
              <p:nvPr/>
            </p:nvSpPr>
            <p:spPr bwMode="auto">
              <a:xfrm flipV="1">
                <a:off x="688" y="357"/>
                <a:ext cx="5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056" name="Line 208"/>
              <p:cNvSpPr>
                <a:spLocks noChangeShapeType="1"/>
              </p:cNvSpPr>
              <p:nvPr/>
            </p:nvSpPr>
            <p:spPr bwMode="auto">
              <a:xfrm flipV="1">
                <a:off x="693" y="348"/>
                <a:ext cx="11" cy="9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057" name="Line 209"/>
              <p:cNvSpPr>
                <a:spLocks noChangeShapeType="1"/>
              </p:cNvSpPr>
              <p:nvPr/>
            </p:nvSpPr>
            <p:spPr bwMode="auto">
              <a:xfrm>
                <a:off x="704" y="348"/>
                <a:ext cx="1" cy="7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058" name="Line 210"/>
              <p:cNvSpPr>
                <a:spLocks noChangeShapeType="1"/>
              </p:cNvSpPr>
              <p:nvPr/>
            </p:nvSpPr>
            <p:spPr bwMode="auto">
              <a:xfrm flipV="1">
                <a:off x="692" y="353"/>
                <a:ext cx="7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059" name="Line 211"/>
              <p:cNvSpPr>
                <a:spLocks noChangeShapeType="1"/>
              </p:cNvSpPr>
              <p:nvPr/>
            </p:nvSpPr>
            <p:spPr bwMode="auto">
              <a:xfrm flipV="1">
                <a:off x="699" y="345"/>
                <a:ext cx="9" cy="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060" name="Line 212"/>
              <p:cNvSpPr>
                <a:spLocks noChangeShapeType="1"/>
              </p:cNvSpPr>
              <p:nvPr/>
            </p:nvSpPr>
            <p:spPr bwMode="auto">
              <a:xfrm>
                <a:off x="708" y="345"/>
                <a:ext cx="1" cy="6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061" name="Line 213"/>
              <p:cNvSpPr>
                <a:spLocks noChangeShapeType="1"/>
              </p:cNvSpPr>
              <p:nvPr/>
            </p:nvSpPr>
            <p:spPr bwMode="auto">
              <a:xfrm flipV="1">
                <a:off x="687" y="359"/>
                <a:ext cx="7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062" name="Line 214"/>
              <p:cNvSpPr>
                <a:spLocks noChangeShapeType="1"/>
              </p:cNvSpPr>
              <p:nvPr/>
            </p:nvSpPr>
            <p:spPr bwMode="auto">
              <a:xfrm flipV="1">
                <a:off x="694" y="348"/>
                <a:ext cx="9" cy="1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063" name="Line 215"/>
              <p:cNvSpPr>
                <a:spLocks noChangeShapeType="1"/>
              </p:cNvSpPr>
              <p:nvPr/>
            </p:nvSpPr>
            <p:spPr bwMode="auto">
              <a:xfrm>
                <a:off x="703" y="348"/>
                <a:ext cx="1" cy="7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064" name="Line 216"/>
              <p:cNvSpPr>
                <a:spLocks noChangeShapeType="1"/>
              </p:cNvSpPr>
              <p:nvPr/>
            </p:nvSpPr>
            <p:spPr bwMode="auto">
              <a:xfrm flipV="1">
                <a:off x="692" y="353"/>
                <a:ext cx="7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065" name="Line 217"/>
              <p:cNvSpPr>
                <a:spLocks noChangeShapeType="1"/>
              </p:cNvSpPr>
              <p:nvPr/>
            </p:nvSpPr>
            <p:spPr bwMode="auto">
              <a:xfrm flipV="1">
                <a:off x="699" y="342"/>
                <a:ext cx="9" cy="1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066" name="Line 218"/>
              <p:cNvSpPr>
                <a:spLocks noChangeShapeType="1"/>
              </p:cNvSpPr>
              <p:nvPr/>
            </p:nvSpPr>
            <p:spPr bwMode="auto">
              <a:xfrm>
                <a:off x="708" y="342"/>
                <a:ext cx="1" cy="70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067" name="Line 219"/>
              <p:cNvSpPr>
                <a:spLocks noChangeShapeType="1"/>
              </p:cNvSpPr>
              <p:nvPr/>
            </p:nvSpPr>
            <p:spPr bwMode="auto">
              <a:xfrm flipH="1">
                <a:off x="746" y="347"/>
                <a:ext cx="32" cy="4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068" name="Line 220"/>
              <p:cNvSpPr>
                <a:spLocks noChangeShapeType="1"/>
              </p:cNvSpPr>
              <p:nvPr/>
            </p:nvSpPr>
            <p:spPr bwMode="auto">
              <a:xfrm>
                <a:off x="746" y="394"/>
                <a:ext cx="51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069" name="Line 221"/>
              <p:cNvSpPr>
                <a:spLocks noChangeShapeType="1"/>
              </p:cNvSpPr>
              <p:nvPr/>
            </p:nvSpPr>
            <p:spPr bwMode="auto">
              <a:xfrm flipH="1">
                <a:off x="747" y="345"/>
                <a:ext cx="32" cy="46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070" name="Line 222"/>
              <p:cNvSpPr>
                <a:spLocks noChangeShapeType="1"/>
              </p:cNvSpPr>
              <p:nvPr/>
            </p:nvSpPr>
            <p:spPr bwMode="auto">
              <a:xfrm>
                <a:off x="747" y="391"/>
                <a:ext cx="49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071" name="Line 223"/>
              <p:cNvSpPr>
                <a:spLocks noChangeShapeType="1"/>
              </p:cNvSpPr>
              <p:nvPr/>
            </p:nvSpPr>
            <p:spPr bwMode="auto">
              <a:xfrm flipH="1">
                <a:off x="744" y="348"/>
                <a:ext cx="34" cy="45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072" name="Line 224"/>
              <p:cNvSpPr>
                <a:spLocks noChangeShapeType="1"/>
              </p:cNvSpPr>
              <p:nvPr/>
            </p:nvSpPr>
            <p:spPr bwMode="auto">
              <a:xfrm>
                <a:off x="744" y="393"/>
                <a:ext cx="50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073" name="Line 225"/>
              <p:cNvSpPr>
                <a:spLocks noChangeShapeType="1"/>
              </p:cNvSpPr>
              <p:nvPr/>
            </p:nvSpPr>
            <p:spPr bwMode="auto">
              <a:xfrm flipH="1">
                <a:off x="747" y="345"/>
                <a:ext cx="32" cy="46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074" name="Line 226"/>
              <p:cNvSpPr>
                <a:spLocks noChangeShapeType="1"/>
              </p:cNvSpPr>
              <p:nvPr/>
            </p:nvSpPr>
            <p:spPr bwMode="auto">
              <a:xfrm>
                <a:off x="747" y="391"/>
                <a:ext cx="51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075" name="Line 227"/>
              <p:cNvSpPr>
                <a:spLocks noChangeShapeType="1"/>
              </p:cNvSpPr>
              <p:nvPr/>
            </p:nvSpPr>
            <p:spPr bwMode="auto">
              <a:xfrm flipH="1">
                <a:off x="744" y="348"/>
                <a:ext cx="32" cy="4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076" name="Line 228"/>
              <p:cNvSpPr>
                <a:spLocks noChangeShapeType="1"/>
              </p:cNvSpPr>
              <p:nvPr/>
            </p:nvSpPr>
            <p:spPr bwMode="auto">
              <a:xfrm>
                <a:off x="744" y="395"/>
                <a:ext cx="50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077" name="Line 229"/>
              <p:cNvSpPr>
                <a:spLocks noChangeShapeType="1"/>
              </p:cNvSpPr>
              <p:nvPr/>
            </p:nvSpPr>
            <p:spPr bwMode="auto">
              <a:xfrm flipH="1">
                <a:off x="747" y="345"/>
                <a:ext cx="35" cy="4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078" name="Line 230"/>
              <p:cNvSpPr>
                <a:spLocks noChangeShapeType="1"/>
              </p:cNvSpPr>
              <p:nvPr/>
            </p:nvSpPr>
            <p:spPr bwMode="auto">
              <a:xfrm>
                <a:off x="747" y="389"/>
                <a:ext cx="51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079" name="Line 231"/>
              <p:cNvSpPr>
                <a:spLocks noChangeShapeType="1"/>
              </p:cNvSpPr>
              <p:nvPr/>
            </p:nvSpPr>
            <p:spPr bwMode="auto">
              <a:xfrm flipH="1">
                <a:off x="744" y="348"/>
                <a:ext cx="32" cy="4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080" name="Line 232"/>
              <p:cNvSpPr>
                <a:spLocks noChangeShapeType="1"/>
              </p:cNvSpPr>
              <p:nvPr/>
            </p:nvSpPr>
            <p:spPr bwMode="auto">
              <a:xfrm>
                <a:off x="744" y="395"/>
                <a:ext cx="48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081" name="Line 233"/>
              <p:cNvSpPr>
                <a:spLocks noChangeShapeType="1"/>
              </p:cNvSpPr>
              <p:nvPr/>
            </p:nvSpPr>
            <p:spPr bwMode="auto">
              <a:xfrm flipH="1">
                <a:off x="750" y="343"/>
                <a:ext cx="32" cy="4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082" name="Line 234"/>
              <p:cNvSpPr>
                <a:spLocks noChangeShapeType="1"/>
              </p:cNvSpPr>
              <p:nvPr/>
            </p:nvSpPr>
            <p:spPr bwMode="auto">
              <a:xfrm>
                <a:off x="750" y="390"/>
                <a:ext cx="48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083" name="Line 235"/>
              <p:cNvSpPr>
                <a:spLocks noChangeShapeType="1"/>
              </p:cNvSpPr>
              <p:nvPr/>
            </p:nvSpPr>
            <p:spPr bwMode="auto">
              <a:xfrm>
                <a:off x="778" y="347"/>
                <a:ext cx="1" cy="70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084" name="Line 236"/>
              <p:cNvSpPr>
                <a:spLocks noChangeShapeType="1"/>
              </p:cNvSpPr>
              <p:nvPr/>
            </p:nvSpPr>
            <p:spPr bwMode="auto">
              <a:xfrm>
                <a:off x="779" y="345"/>
                <a:ext cx="1" cy="70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085" name="Line 237"/>
              <p:cNvSpPr>
                <a:spLocks noChangeShapeType="1"/>
              </p:cNvSpPr>
              <p:nvPr/>
            </p:nvSpPr>
            <p:spPr bwMode="auto">
              <a:xfrm>
                <a:off x="778" y="348"/>
                <a:ext cx="1" cy="6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086" name="Line 238"/>
              <p:cNvSpPr>
                <a:spLocks noChangeShapeType="1"/>
              </p:cNvSpPr>
              <p:nvPr/>
            </p:nvSpPr>
            <p:spPr bwMode="auto">
              <a:xfrm>
                <a:off x="779" y="345"/>
                <a:ext cx="1" cy="70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087" name="Line 239"/>
              <p:cNvSpPr>
                <a:spLocks noChangeShapeType="1"/>
              </p:cNvSpPr>
              <p:nvPr/>
            </p:nvSpPr>
            <p:spPr bwMode="auto">
              <a:xfrm>
                <a:off x="776" y="348"/>
                <a:ext cx="1" cy="7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088" name="Line 240"/>
              <p:cNvSpPr>
                <a:spLocks noChangeShapeType="1"/>
              </p:cNvSpPr>
              <p:nvPr/>
            </p:nvSpPr>
            <p:spPr bwMode="auto">
              <a:xfrm>
                <a:off x="782" y="345"/>
                <a:ext cx="1" cy="6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089" name="Line 241"/>
              <p:cNvSpPr>
                <a:spLocks noChangeShapeType="1"/>
              </p:cNvSpPr>
              <p:nvPr/>
            </p:nvSpPr>
            <p:spPr bwMode="auto">
              <a:xfrm>
                <a:off x="776" y="348"/>
                <a:ext cx="1" cy="7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090" name="Line 242"/>
              <p:cNvSpPr>
                <a:spLocks noChangeShapeType="1"/>
              </p:cNvSpPr>
              <p:nvPr/>
            </p:nvSpPr>
            <p:spPr bwMode="auto">
              <a:xfrm>
                <a:off x="782" y="343"/>
                <a:ext cx="1" cy="7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091" name="Line 243"/>
              <p:cNvSpPr>
                <a:spLocks noChangeShapeType="1"/>
              </p:cNvSpPr>
              <p:nvPr/>
            </p:nvSpPr>
            <p:spPr bwMode="auto">
              <a:xfrm>
                <a:off x="818" y="347"/>
                <a:ext cx="38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092" name="Line 244"/>
              <p:cNvSpPr>
                <a:spLocks noChangeShapeType="1"/>
              </p:cNvSpPr>
              <p:nvPr/>
            </p:nvSpPr>
            <p:spPr bwMode="auto">
              <a:xfrm flipH="1">
                <a:off x="836" y="347"/>
                <a:ext cx="20" cy="2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093" name="Line 245"/>
              <p:cNvSpPr>
                <a:spLocks noChangeShapeType="1"/>
              </p:cNvSpPr>
              <p:nvPr/>
            </p:nvSpPr>
            <p:spPr bwMode="auto">
              <a:xfrm>
                <a:off x="836" y="374"/>
                <a:ext cx="9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094" name="Line 246"/>
              <p:cNvSpPr>
                <a:spLocks noChangeShapeType="1"/>
              </p:cNvSpPr>
              <p:nvPr/>
            </p:nvSpPr>
            <p:spPr bwMode="auto">
              <a:xfrm>
                <a:off x="845" y="374"/>
                <a:ext cx="7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095" name="Line 247"/>
              <p:cNvSpPr>
                <a:spLocks noChangeShapeType="1"/>
              </p:cNvSpPr>
              <p:nvPr/>
            </p:nvSpPr>
            <p:spPr bwMode="auto">
              <a:xfrm>
                <a:off x="852" y="378"/>
                <a:ext cx="4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096" name="Line 248"/>
              <p:cNvSpPr>
                <a:spLocks noChangeShapeType="1"/>
              </p:cNvSpPr>
              <p:nvPr/>
            </p:nvSpPr>
            <p:spPr bwMode="auto">
              <a:xfrm>
                <a:off x="856" y="382"/>
                <a:ext cx="4" cy="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097" name="Line 249"/>
              <p:cNvSpPr>
                <a:spLocks noChangeShapeType="1"/>
              </p:cNvSpPr>
              <p:nvPr/>
            </p:nvSpPr>
            <p:spPr bwMode="auto">
              <a:xfrm>
                <a:off x="860" y="390"/>
                <a:ext cx="1" cy="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098" name="Line 250"/>
              <p:cNvSpPr>
                <a:spLocks noChangeShapeType="1"/>
              </p:cNvSpPr>
              <p:nvPr/>
            </p:nvSpPr>
            <p:spPr bwMode="auto">
              <a:xfrm flipH="1">
                <a:off x="856" y="398"/>
                <a:ext cx="4" cy="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099" name="Line 251"/>
              <p:cNvSpPr>
                <a:spLocks noChangeShapeType="1"/>
              </p:cNvSpPr>
              <p:nvPr/>
            </p:nvSpPr>
            <p:spPr bwMode="auto">
              <a:xfrm flipH="1">
                <a:off x="849" y="406"/>
                <a:ext cx="7" cy="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00" name="Line 252"/>
              <p:cNvSpPr>
                <a:spLocks noChangeShapeType="1"/>
              </p:cNvSpPr>
              <p:nvPr/>
            </p:nvSpPr>
            <p:spPr bwMode="auto">
              <a:xfrm flipH="1">
                <a:off x="840" y="414"/>
                <a:ext cx="9" cy="3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01" name="Line 253"/>
              <p:cNvSpPr>
                <a:spLocks noChangeShapeType="1"/>
              </p:cNvSpPr>
              <p:nvPr/>
            </p:nvSpPr>
            <p:spPr bwMode="auto">
              <a:xfrm flipH="1">
                <a:off x="829" y="417"/>
                <a:ext cx="11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02" name="Line 254"/>
              <p:cNvSpPr>
                <a:spLocks noChangeShapeType="1"/>
              </p:cNvSpPr>
              <p:nvPr/>
            </p:nvSpPr>
            <p:spPr bwMode="auto">
              <a:xfrm flipH="1" flipV="1">
                <a:off x="818" y="414"/>
                <a:ext cx="11" cy="3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03" name="Line 255"/>
              <p:cNvSpPr>
                <a:spLocks noChangeShapeType="1"/>
              </p:cNvSpPr>
              <p:nvPr/>
            </p:nvSpPr>
            <p:spPr bwMode="auto">
              <a:xfrm flipH="1" flipV="1">
                <a:off x="817" y="410"/>
                <a:ext cx="1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04" name="Line 256"/>
              <p:cNvSpPr>
                <a:spLocks noChangeShapeType="1"/>
              </p:cNvSpPr>
              <p:nvPr/>
            </p:nvSpPr>
            <p:spPr bwMode="auto">
              <a:xfrm flipH="1" flipV="1">
                <a:off x="813" y="405"/>
                <a:ext cx="4" cy="5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05" name="Line 257"/>
              <p:cNvSpPr>
                <a:spLocks noChangeShapeType="1"/>
              </p:cNvSpPr>
              <p:nvPr/>
            </p:nvSpPr>
            <p:spPr bwMode="auto">
              <a:xfrm>
                <a:off x="819" y="345"/>
                <a:ext cx="38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06" name="Line 258"/>
              <p:cNvSpPr>
                <a:spLocks noChangeShapeType="1"/>
              </p:cNvSpPr>
              <p:nvPr/>
            </p:nvSpPr>
            <p:spPr bwMode="auto">
              <a:xfrm flipH="1">
                <a:off x="838" y="345"/>
                <a:ext cx="19" cy="2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07" name="Line 259"/>
              <p:cNvSpPr>
                <a:spLocks noChangeShapeType="1"/>
              </p:cNvSpPr>
              <p:nvPr/>
            </p:nvSpPr>
            <p:spPr bwMode="auto">
              <a:xfrm>
                <a:off x="838" y="372"/>
                <a:ext cx="8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08" name="Line 260"/>
              <p:cNvSpPr>
                <a:spLocks noChangeShapeType="1"/>
              </p:cNvSpPr>
              <p:nvPr/>
            </p:nvSpPr>
            <p:spPr bwMode="auto">
              <a:xfrm>
                <a:off x="846" y="372"/>
                <a:ext cx="8" cy="3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09" name="Line 261"/>
              <p:cNvSpPr>
                <a:spLocks noChangeShapeType="1"/>
              </p:cNvSpPr>
              <p:nvPr/>
            </p:nvSpPr>
            <p:spPr bwMode="auto">
              <a:xfrm>
                <a:off x="854" y="375"/>
                <a:ext cx="3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10" name="Line 262"/>
              <p:cNvSpPr>
                <a:spLocks noChangeShapeType="1"/>
              </p:cNvSpPr>
              <p:nvPr/>
            </p:nvSpPr>
            <p:spPr bwMode="auto">
              <a:xfrm>
                <a:off x="857" y="379"/>
                <a:ext cx="2" cy="9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11" name="Line 263"/>
              <p:cNvSpPr>
                <a:spLocks noChangeShapeType="1"/>
              </p:cNvSpPr>
              <p:nvPr/>
            </p:nvSpPr>
            <p:spPr bwMode="auto">
              <a:xfrm>
                <a:off x="859" y="388"/>
                <a:ext cx="1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12" name="Line 264"/>
              <p:cNvSpPr>
                <a:spLocks noChangeShapeType="1"/>
              </p:cNvSpPr>
              <p:nvPr/>
            </p:nvSpPr>
            <p:spPr bwMode="auto">
              <a:xfrm flipH="1">
                <a:off x="857" y="395"/>
                <a:ext cx="2" cy="1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13" name="Line 265"/>
              <p:cNvSpPr>
                <a:spLocks noChangeShapeType="1"/>
              </p:cNvSpPr>
              <p:nvPr/>
            </p:nvSpPr>
            <p:spPr bwMode="auto">
              <a:xfrm flipH="1">
                <a:off x="850" y="406"/>
                <a:ext cx="7" cy="5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14" name="Line 266"/>
              <p:cNvSpPr>
                <a:spLocks noChangeShapeType="1"/>
              </p:cNvSpPr>
              <p:nvPr/>
            </p:nvSpPr>
            <p:spPr bwMode="auto">
              <a:xfrm flipH="1">
                <a:off x="839" y="411"/>
                <a:ext cx="11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15" name="Line 267"/>
              <p:cNvSpPr>
                <a:spLocks noChangeShapeType="1"/>
              </p:cNvSpPr>
              <p:nvPr/>
            </p:nvSpPr>
            <p:spPr bwMode="auto">
              <a:xfrm flipH="1">
                <a:off x="830" y="415"/>
                <a:ext cx="9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16" name="Line 268"/>
              <p:cNvSpPr>
                <a:spLocks noChangeShapeType="1"/>
              </p:cNvSpPr>
              <p:nvPr/>
            </p:nvSpPr>
            <p:spPr bwMode="auto">
              <a:xfrm flipH="1" flipV="1">
                <a:off x="815" y="410"/>
                <a:ext cx="15" cy="5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17" name="Line 269"/>
              <p:cNvSpPr>
                <a:spLocks noChangeShapeType="1"/>
              </p:cNvSpPr>
              <p:nvPr/>
            </p:nvSpPr>
            <p:spPr bwMode="auto">
              <a:xfrm flipH="1" flipV="1">
                <a:off x="814" y="403"/>
                <a:ext cx="1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18" name="Line 270"/>
              <p:cNvSpPr>
                <a:spLocks noChangeShapeType="1"/>
              </p:cNvSpPr>
              <p:nvPr/>
            </p:nvSpPr>
            <p:spPr bwMode="auto">
              <a:xfrm>
                <a:off x="818" y="348"/>
                <a:ext cx="36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19" name="Line 271"/>
              <p:cNvSpPr>
                <a:spLocks noChangeShapeType="1"/>
              </p:cNvSpPr>
              <p:nvPr/>
            </p:nvSpPr>
            <p:spPr bwMode="auto">
              <a:xfrm flipH="1">
                <a:off x="834" y="348"/>
                <a:ext cx="20" cy="25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20" name="Line 272"/>
              <p:cNvSpPr>
                <a:spLocks noChangeShapeType="1"/>
              </p:cNvSpPr>
              <p:nvPr/>
            </p:nvSpPr>
            <p:spPr bwMode="auto">
              <a:xfrm>
                <a:off x="834" y="373"/>
                <a:ext cx="11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21" name="Line 273"/>
              <p:cNvSpPr>
                <a:spLocks noChangeShapeType="1"/>
              </p:cNvSpPr>
              <p:nvPr/>
            </p:nvSpPr>
            <p:spPr bwMode="auto">
              <a:xfrm>
                <a:off x="845" y="373"/>
                <a:ext cx="7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22" name="Line 274"/>
              <p:cNvSpPr>
                <a:spLocks noChangeShapeType="1"/>
              </p:cNvSpPr>
              <p:nvPr/>
            </p:nvSpPr>
            <p:spPr bwMode="auto">
              <a:xfrm>
                <a:off x="852" y="377"/>
                <a:ext cx="5" cy="1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23" name="Line 275"/>
              <p:cNvSpPr>
                <a:spLocks noChangeShapeType="1"/>
              </p:cNvSpPr>
              <p:nvPr/>
            </p:nvSpPr>
            <p:spPr bwMode="auto">
              <a:xfrm>
                <a:off x="857" y="391"/>
                <a:ext cx="1" cy="5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24" name="Line 276"/>
              <p:cNvSpPr>
                <a:spLocks noChangeShapeType="1"/>
              </p:cNvSpPr>
              <p:nvPr/>
            </p:nvSpPr>
            <p:spPr bwMode="auto">
              <a:xfrm flipH="1">
                <a:off x="854" y="396"/>
                <a:ext cx="3" cy="12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25" name="Line 277"/>
              <p:cNvSpPr>
                <a:spLocks noChangeShapeType="1"/>
              </p:cNvSpPr>
              <p:nvPr/>
            </p:nvSpPr>
            <p:spPr bwMode="auto">
              <a:xfrm flipH="1">
                <a:off x="849" y="408"/>
                <a:ext cx="5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26" name="Line 278"/>
              <p:cNvSpPr>
                <a:spLocks noChangeShapeType="1"/>
              </p:cNvSpPr>
              <p:nvPr/>
            </p:nvSpPr>
            <p:spPr bwMode="auto">
              <a:xfrm flipH="1">
                <a:off x="838" y="415"/>
                <a:ext cx="11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27" name="Line 279"/>
              <p:cNvSpPr>
                <a:spLocks noChangeShapeType="1"/>
              </p:cNvSpPr>
              <p:nvPr/>
            </p:nvSpPr>
            <p:spPr bwMode="auto">
              <a:xfrm flipH="1">
                <a:off x="829" y="416"/>
                <a:ext cx="9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28" name="Line 280"/>
              <p:cNvSpPr>
                <a:spLocks noChangeShapeType="1"/>
              </p:cNvSpPr>
              <p:nvPr/>
            </p:nvSpPr>
            <p:spPr bwMode="auto">
              <a:xfrm flipH="1" flipV="1">
                <a:off x="818" y="415"/>
                <a:ext cx="11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29" name="Line 281"/>
              <p:cNvSpPr>
                <a:spLocks noChangeShapeType="1"/>
              </p:cNvSpPr>
              <p:nvPr/>
            </p:nvSpPr>
            <p:spPr bwMode="auto">
              <a:xfrm flipH="1" flipV="1">
                <a:off x="814" y="411"/>
                <a:ext cx="4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30" name="Line 282"/>
              <p:cNvSpPr>
                <a:spLocks noChangeShapeType="1"/>
              </p:cNvSpPr>
              <p:nvPr/>
            </p:nvSpPr>
            <p:spPr bwMode="auto">
              <a:xfrm flipH="1" flipV="1">
                <a:off x="810" y="404"/>
                <a:ext cx="4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31" name="Line 283"/>
              <p:cNvSpPr>
                <a:spLocks noChangeShapeType="1"/>
              </p:cNvSpPr>
              <p:nvPr/>
            </p:nvSpPr>
            <p:spPr bwMode="auto">
              <a:xfrm>
                <a:off x="821" y="345"/>
                <a:ext cx="36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32" name="Line 284"/>
              <p:cNvSpPr>
                <a:spLocks noChangeShapeType="1"/>
              </p:cNvSpPr>
              <p:nvPr/>
            </p:nvSpPr>
            <p:spPr bwMode="auto">
              <a:xfrm flipH="1">
                <a:off x="838" y="345"/>
                <a:ext cx="19" cy="2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33" name="Line 285"/>
              <p:cNvSpPr>
                <a:spLocks noChangeShapeType="1"/>
              </p:cNvSpPr>
              <p:nvPr/>
            </p:nvSpPr>
            <p:spPr bwMode="auto">
              <a:xfrm>
                <a:off x="838" y="372"/>
                <a:ext cx="8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34" name="Line 286"/>
              <p:cNvSpPr>
                <a:spLocks noChangeShapeType="1"/>
              </p:cNvSpPr>
              <p:nvPr/>
            </p:nvSpPr>
            <p:spPr bwMode="auto">
              <a:xfrm>
                <a:off x="846" y="372"/>
                <a:ext cx="8" cy="3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35" name="Line 287"/>
              <p:cNvSpPr>
                <a:spLocks noChangeShapeType="1"/>
              </p:cNvSpPr>
              <p:nvPr/>
            </p:nvSpPr>
            <p:spPr bwMode="auto">
              <a:xfrm>
                <a:off x="854" y="375"/>
                <a:ext cx="3" cy="2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36" name="Line 288"/>
              <p:cNvSpPr>
                <a:spLocks noChangeShapeType="1"/>
              </p:cNvSpPr>
              <p:nvPr/>
            </p:nvSpPr>
            <p:spPr bwMode="auto">
              <a:xfrm>
                <a:off x="857" y="377"/>
                <a:ext cx="4" cy="1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37" name="Line 289"/>
              <p:cNvSpPr>
                <a:spLocks noChangeShapeType="1"/>
              </p:cNvSpPr>
              <p:nvPr/>
            </p:nvSpPr>
            <p:spPr bwMode="auto">
              <a:xfrm>
                <a:off x="861" y="388"/>
                <a:ext cx="1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38" name="Line 290"/>
              <p:cNvSpPr>
                <a:spLocks noChangeShapeType="1"/>
              </p:cNvSpPr>
              <p:nvPr/>
            </p:nvSpPr>
            <p:spPr bwMode="auto">
              <a:xfrm flipH="1">
                <a:off x="857" y="395"/>
                <a:ext cx="4" cy="9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39" name="Line 291"/>
              <p:cNvSpPr>
                <a:spLocks noChangeShapeType="1"/>
              </p:cNvSpPr>
              <p:nvPr/>
            </p:nvSpPr>
            <p:spPr bwMode="auto">
              <a:xfrm flipH="1">
                <a:off x="850" y="404"/>
                <a:ext cx="7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40" name="Line 292"/>
              <p:cNvSpPr>
                <a:spLocks noChangeShapeType="1"/>
              </p:cNvSpPr>
              <p:nvPr/>
            </p:nvSpPr>
            <p:spPr bwMode="auto">
              <a:xfrm flipH="1">
                <a:off x="841" y="411"/>
                <a:ext cx="9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41" name="Line 293"/>
              <p:cNvSpPr>
                <a:spLocks noChangeShapeType="1"/>
              </p:cNvSpPr>
              <p:nvPr/>
            </p:nvSpPr>
            <p:spPr bwMode="auto">
              <a:xfrm flipH="1">
                <a:off x="830" y="415"/>
                <a:ext cx="11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42" name="Line 294"/>
              <p:cNvSpPr>
                <a:spLocks noChangeShapeType="1"/>
              </p:cNvSpPr>
              <p:nvPr/>
            </p:nvSpPr>
            <p:spPr bwMode="auto">
              <a:xfrm flipH="1" flipV="1">
                <a:off x="821" y="411"/>
                <a:ext cx="9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43" name="Line 295"/>
              <p:cNvSpPr>
                <a:spLocks noChangeShapeType="1"/>
              </p:cNvSpPr>
              <p:nvPr/>
            </p:nvSpPr>
            <p:spPr bwMode="auto">
              <a:xfrm flipH="1" flipV="1">
                <a:off x="818" y="408"/>
                <a:ext cx="3" cy="3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44" name="Line 296"/>
              <p:cNvSpPr>
                <a:spLocks noChangeShapeType="1"/>
              </p:cNvSpPr>
              <p:nvPr/>
            </p:nvSpPr>
            <p:spPr bwMode="auto">
              <a:xfrm flipH="1" flipV="1">
                <a:off x="814" y="400"/>
                <a:ext cx="4" cy="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45" name="Line 297"/>
              <p:cNvSpPr>
                <a:spLocks noChangeShapeType="1"/>
              </p:cNvSpPr>
              <p:nvPr/>
            </p:nvSpPr>
            <p:spPr bwMode="auto">
              <a:xfrm>
                <a:off x="818" y="348"/>
                <a:ext cx="36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46" name="Line 298"/>
              <p:cNvSpPr>
                <a:spLocks noChangeShapeType="1"/>
              </p:cNvSpPr>
              <p:nvPr/>
            </p:nvSpPr>
            <p:spPr bwMode="auto">
              <a:xfrm flipH="1">
                <a:off x="834" y="348"/>
                <a:ext cx="20" cy="2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47" name="Line 299"/>
              <p:cNvSpPr>
                <a:spLocks noChangeShapeType="1"/>
              </p:cNvSpPr>
              <p:nvPr/>
            </p:nvSpPr>
            <p:spPr bwMode="auto">
              <a:xfrm>
                <a:off x="834" y="375"/>
                <a:ext cx="11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48" name="Line 300"/>
              <p:cNvSpPr>
                <a:spLocks noChangeShapeType="1"/>
              </p:cNvSpPr>
              <p:nvPr/>
            </p:nvSpPr>
            <p:spPr bwMode="auto">
              <a:xfrm>
                <a:off x="845" y="375"/>
                <a:ext cx="5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49" name="Line 301"/>
              <p:cNvSpPr>
                <a:spLocks noChangeShapeType="1"/>
              </p:cNvSpPr>
              <p:nvPr/>
            </p:nvSpPr>
            <p:spPr bwMode="auto">
              <a:xfrm>
                <a:off x="850" y="379"/>
                <a:ext cx="4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50" name="Line 302"/>
              <p:cNvSpPr>
                <a:spLocks noChangeShapeType="1"/>
              </p:cNvSpPr>
              <p:nvPr/>
            </p:nvSpPr>
            <p:spPr bwMode="auto">
              <a:xfrm>
                <a:off x="854" y="380"/>
                <a:ext cx="3" cy="1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51" name="Line 303"/>
              <p:cNvSpPr>
                <a:spLocks noChangeShapeType="1"/>
              </p:cNvSpPr>
              <p:nvPr/>
            </p:nvSpPr>
            <p:spPr bwMode="auto">
              <a:xfrm>
                <a:off x="857" y="391"/>
                <a:ext cx="1" cy="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52" name="Line 304"/>
              <p:cNvSpPr>
                <a:spLocks noChangeShapeType="1"/>
              </p:cNvSpPr>
              <p:nvPr/>
            </p:nvSpPr>
            <p:spPr bwMode="auto">
              <a:xfrm flipH="1">
                <a:off x="854" y="399"/>
                <a:ext cx="3" cy="9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53" name="Line 305"/>
              <p:cNvSpPr>
                <a:spLocks noChangeShapeType="1"/>
              </p:cNvSpPr>
              <p:nvPr/>
            </p:nvSpPr>
            <p:spPr bwMode="auto">
              <a:xfrm flipH="1">
                <a:off x="846" y="408"/>
                <a:ext cx="8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54" name="Line 306"/>
              <p:cNvSpPr>
                <a:spLocks noChangeShapeType="1"/>
              </p:cNvSpPr>
              <p:nvPr/>
            </p:nvSpPr>
            <p:spPr bwMode="auto">
              <a:xfrm flipH="1">
                <a:off x="838" y="415"/>
                <a:ext cx="8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55" name="Line 307"/>
              <p:cNvSpPr>
                <a:spLocks noChangeShapeType="1"/>
              </p:cNvSpPr>
              <p:nvPr/>
            </p:nvSpPr>
            <p:spPr bwMode="auto">
              <a:xfrm flipH="1">
                <a:off x="826" y="419"/>
                <a:ext cx="12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56" name="Line 308"/>
              <p:cNvSpPr>
                <a:spLocks noChangeShapeType="1"/>
              </p:cNvSpPr>
              <p:nvPr/>
            </p:nvSpPr>
            <p:spPr bwMode="auto">
              <a:xfrm flipH="1" flipV="1">
                <a:off x="818" y="415"/>
                <a:ext cx="8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57" name="Line 309"/>
              <p:cNvSpPr>
                <a:spLocks noChangeShapeType="1"/>
              </p:cNvSpPr>
              <p:nvPr/>
            </p:nvSpPr>
            <p:spPr bwMode="auto">
              <a:xfrm flipH="1" flipV="1">
                <a:off x="814" y="411"/>
                <a:ext cx="4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58" name="Line 310"/>
              <p:cNvSpPr>
                <a:spLocks noChangeShapeType="1"/>
              </p:cNvSpPr>
              <p:nvPr/>
            </p:nvSpPr>
            <p:spPr bwMode="auto">
              <a:xfrm flipH="1" flipV="1">
                <a:off x="810" y="404"/>
                <a:ext cx="4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59" name="Line 311"/>
              <p:cNvSpPr>
                <a:spLocks noChangeShapeType="1"/>
              </p:cNvSpPr>
              <p:nvPr/>
            </p:nvSpPr>
            <p:spPr bwMode="auto">
              <a:xfrm>
                <a:off x="821" y="345"/>
                <a:ext cx="36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60" name="Line 312"/>
              <p:cNvSpPr>
                <a:spLocks noChangeShapeType="1"/>
              </p:cNvSpPr>
              <p:nvPr/>
            </p:nvSpPr>
            <p:spPr bwMode="auto">
              <a:xfrm flipH="1">
                <a:off x="838" y="345"/>
                <a:ext cx="19" cy="2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61" name="Line 313"/>
              <p:cNvSpPr>
                <a:spLocks noChangeShapeType="1"/>
              </p:cNvSpPr>
              <p:nvPr/>
            </p:nvSpPr>
            <p:spPr bwMode="auto">
              <a:xfrm>
                <a:off x="838" y="369"/>
                <a:ext cx="11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62" name="Line 314"/>
              <p:cNvSpPr>
                <a:spLocks noChangeShapeType="1"/>
              </p:cNvSpPr>
              <p:nvPr/>
            </p:nvSpPr>
            <p:spPr bwMode="auto">
              <a:xfrm>
                <a:off x="849" y="369"/>
                <a:ext cx="7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63" name="Line 315"/>
              <p:cNvSpPr>
                <a:spLocks noChangeShapeType="1"/>
              </p:cNvSpPr>
              <p:nvPr/>
            </p:nvSpPr>
            <p:spPr bwMode="auto">
              <a:xfrm>
                <a:off x="856" y="373"/>
                <a:ext cx="5" cy="15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64" name="Line 316"/>
              <p:cNvSpPr>
                <a:spLocks noChangeShapeType="1"/>
              </p:cNvSpPr>
              <p:nvPr/>
            </p:nvSpPr>
            <p:spPr bwMode="auto">
              <a:xfrm>
                <a:off x="861" y="388"/>
                <a:ext cx="1" cy="5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65" name="Line 317"/>
              <p:cNvSpPr>
                <a:spLocks noChangeShapeType="1"/>
              </p:cNvSpPr>
              <p:nvPr/>
            </p:nvSpPr>
            <p:spPr bwMode="auto">
              <a:xfrm flipH="1">
                <a:off x="857" y="393"/>
                <a:ext cx="4" cy="1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66" name="Line 318"/>
              <p:cNvSpPr>
                <a:spLocks noChangeShapeType="1"/>
              </p:cNvSpPr>
              <p:nvPr/>
            </p:nvSpPr>
            <p:spPr bwMode="auto">
              <a:xfrm flipH="1">
                <a:off x="852" y="404"/>
                <a:ext cx="5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67" name="Line 319"/>
              <p:cNvSpPr>
                <a:spLocks noChangeShapeType="1"/>
              </p:cNvSpPr>
              <p:nvPr/>
            </p:nvSpPr>
            <p:spPr bwMode="auto">
              <a:xfrm flipH="1">
                <a:off x="841" y="411"/>
                <a:ext cx="11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68" name="Line 320"/>
              <p:cNvSpPr>
                <a:spLocks noChangeShapeType="1"/>
              </p:cNvSpPr>
              <p:nvPr/>
            </p:nvSpPr>
            <p:spPr bwMode="auto">
              <a:xfrm flipH="1">
                <a:off x="833" y="412"/>
                <a:ext cx="8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69" name="Line 321"/>
              <p:cNvSpPr>
                <a:spLocks noChangeShapeType="1"/>
              </p:cNvSpPr>
              <p:nvPr/>
            </p:nvSpPr>
            <p:spPr bwMode="auto">
              <a:xfrm flipH="1" flipV="1">
                <a:off x="821" y="411"/>
                <a:ext cx="12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70" name="Line 322"/>
              <p:cNvSpPr>
                <a:spLocks noChangeShapeType="1"/>
              </p:cNvSpPr>
              <p:nvPr/>
            </p:nvSpPr>
            <p:spPr bwMode="auto">
              <a:xfrm flipH="1" flipV="1">
                <a:off x="818" y="408"/>
                <a:ext cx="3" cy="3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71" name="Line 323"/>
              <p:cNvSpPr>
                <a:spLocks noChangeShapeType="1"/>
              </p:cNvSpPr>
              <p:nvPr/>
            </p:nvSpPr>
            <p:spPr bwMode="auto">
              <a:xfrm flipH="1" flipV="1">
                <a:off x="814" y="400"/>
                <a:ext cx="4" cy="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72" name="Line 324"/>
              <p:cNvSpPr>
                <a:spLocks noChangeShapeType="1"/>
              </p:cNvSpPr>
              <p:nvPr/>
            </p:nvSpPr>
            <p:spPr bwMode="auto">
              <a:xfrm>
                <a:off x="815" y="348"/>
                <a:ext cx="39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73" name="Line 325"/>
              <p:cNvSpPr>
                <a:spLocks noChangeShapeType="1"/>
              </p:cNvSpPr>
              <p:nvPr/>
            </p:nvSpPr>
            <p:spPr bwMode="auto">
              <a:xfrm flipH="1">
                <a:off x="834" y="348"/>
                <a:ext cx="20" cy="2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74" name="Line 326"/>
              <p:cNvSpPr>
                <a:spLocks noChangeShapeType="1"/>
              </p:cNvSpPr>
              <p:nvPr/>
            </p:nvSpPr>
            <p:spPr bwMode="auto">
              <a:xfrm>
                <a:off x="834" y="375"/>
                <a:ext cx="8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75" name="Line 327"/>
              <p:cNvSpPr>
                <a:spLocks noChangeShapeType="1"/>
              </p:cNvSpPr>
              <p:nvPr/>
            </p:nvSpPr>
            <p:spPr bwMode="auto">
              <a:xfrm>
                <a:off x="842" y="375"/>
                <a:ext cx="8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76" name="Line 328"/>
              <p:cNvSpPr>
                <a:spLocks noChangeShapeType="1"/>
              </p:cNvSpPr>
              <p:nvPr/>
            </p:nvSpPr>
            <p:spPr bwMode="auto">
              <a:xfrm>
                <a:off x="850" y="379"/>
                <a:ext cx="4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77" name="Line 329"/>
              <p:cNvSpPr>
                <a:spLocks noChangeShapeType="1"/>
              </p:cNvSpPr>
              <p:nvPr/>
            </p:nvSpPr>
            <p:spPr bwMode="auto">
              <a:xfrm>
                <a:off x="854" y="383"/>
                <a:ext cx="3" cy="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78" name="Line 330"/>
              <p:cNvSpPr>
                <a:spLocks noChangeShapeType="1"/>
              </p:cNvSpPr>
              <p:nvPr/>
            </p:nvSpPr>
            <p:spPr bwMode="auto">
              <a:xfrm>
                <a:off x="857" y="391"/>
                <a:ext cx="1" cy="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79" name="Line 331"/>
              <p:cNvSpPr>
                <a:spLocks noChangeShapeType="1"/>
              </p:cNvSpPr>
              <p:nvPr/>
            </p:nvSpPr>
            <p:spPr bwMode="auto">
              <a:xfrm flipH="1">
                <a:off x="854" y="399"/>
                <a:ext cx="3" cy="1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80" name="Line 332"/>
              <p:cNvSpPr>
                <a:spLocks noChangeShapeType="1"/>
              </p:cNvSpPr>
              <p:nvPr/>
            </p:nvSpPr>
            <p:spPr bwMode="auto">
              <a:xfrm flipH="1">
                <a:off x="846" y="410"/>
                <a:ext cx="8" cy="5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81" name="Line 333"/>
              <p:cNvSpPr>
                <a:spLocks noChangeShapeType="1"/>
              </p:cNvSpPr>
              <p:nvPr/>
            </p:nvSpPr>
            <p:spPr bwMode="auto">
              <a:xfrm flipH="1">
                <a:off x="835" y="415"/>
                <a:ext cx="11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82" name="Line 334"/>
              <p:cNvSpPr>
                <a:spLocks noChangeShapeType="1"/>
              </p:cNvSpPr>
              <p:nvPr/>
            </p:nvSpPr>
            <p:spPr bwMode="auto">
              <a:xfrm flipH="1">
                <a:off x="826" y="419"/>
                <a:ext cx="9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83" name="Line 335"/>
              <p:cNvSpPr>
                <a:spLocks noChangeShapeType="1"/>
              </p:cNvSpPr>
              <p:nvPr/>
            </p:nvSpPr>
            <p:spPr bwMode="auto">
              <a:xfrm flipH="1" flipV="1">
                <a:off x="815" y="415"/>
                <a:ext cx="11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84" name="Line 336"/>
              <p:cNvSpPr>
                <a:spLocks noChangeShapeType="1"/>
              </p:cNvSpPr>
              <p:nvPr/>
            </p:nvSpPr>
            <p:spPr bwMode="auto">
              <a:xfrm flipH="1" flipV="1">
                <a:off x="812" y="411"/>
                <a:ext cx="3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85" name="Line 337"/>
              <p:cNvSpPr>
                <a:spLocks noChangeShapeType="1"/>
              </p:cNvSpPr>
              <p:nvPr/>
            </p:nvSpPr>
            <p:spPr bwMode="auto">
              <a:xfrm flipH="1" flipV="1">
                <a:off x="810" y="406"/>
                <a:ext cx="2" cy="5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86" name="Line 338"/>
              <p:cNvSpPr>
                <a:spLocks noChangeShapeType="1"/>
              </p:cNvSpPr>
              <p:nvPr/>
            </p:nvSpPr>
            <p:spPr bwMode="auto">
              <a:xfrm>
                <a:off x="821" y="343"/>
                <a:ext cx="39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87" name="Line 339"/>
              <p:cNvSpPr>
                <a:spLocks noChangeShapeType="1"/>
              </p:cNvSpPr>
              <p:nvPr/>
            </p:nvSpPr>
            <p:spPr bwMode="auto">
              <a:xfrm flipH="1">
                <a:off x="840" y="343"/>
                <a:ext cx="20" cy="2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88" name="Line 340"/>
              <p:cNvSpPr>
                <a:spLocks noChangeShapeType="1"/>
              </p:cNvSpPr>
              <p:nvPr/>
            </p:nvSpPr>
            <p:spPr bwMode="auto">
              <a:xfrm>
                <a:off x="840" y="370"/>
                <a:ext cx="9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89" name="Line 341"/>
              <p:cNvSpPr>
                <a:spLocks noChangeShapeType="1"/>
              </p:cNvSpPr>
              <p:nvPr/>
            </p:nvSpPr>
            <p:spPr bwMode="auto">
              <a:xfrm>
                <a:off x="849" y="370"/>
                <a:ext cx="7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90" name="Line 342"/>
              <p:cNvSpPr>
                <a:spLocks noChangeShapeType="1"/>
              </p:cNvSpPr>
              <p:nvPr/>
            </p:nvSpPr>
            <p:spPr bwMode="auto">
              <a:xfrm>
                <a:off x="856" y="374"/>
                <a:ext cx="4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91" name="Line 343"/>
              <p:cNvSpPr>
                <a:spLocks noChangeShapeType="1"/>
              </p:cNvSpPr>
              <p:nvPr/>
            </p:nvSpPr>
            <p:spPr bwMode="auto">
              <a:xfrm>
                <a:off x="860" y="378"/>
                <a:ext cx="3" cy="9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92" name="Line 344"/>
              <p:cNvSpPr>
                <a:spLocks noChangeShapeType="1"/>
              </p:cNvSpPr>
              <p:nvPr/>
            </p:nvSpPr>
            <p:spPr bwMode="auto">
              <a:xfrm>
                <a:off x="863" y="387"/>
                <a:ext cx="1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93" name="Line 345"/>
              <p:cNvSpPr>
                <a:spLocks noChangeShapeType="1"/>
              </p:cNvSpPr>
              <p:nvPr/>
            </p:nvSpPr>
            <p:spPr bwMode="auto">
              <a:xfrm flipH="1">
                <a:off x="860" y="394"/>
                <a:ext cx="3" cy="9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94" name="Line 346"/>
              <p:cNvSpPr>
                <a:spLocks noChangeShapeType="1"/>
              </p:cNvSpPr>
              <p:nvPr/>
            </p:nvSpPr>
            <p:spPr bwMode="auto">
              <a:xfrm flipH="1">
                <a:off x="852" y="403"/>
                <a:ext cx="8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95" name="Line 347"/>
              <p:cNvSpPr>
                <a:spLocks noChangeShapeType="1"/>
              </p:cNvSpPr>
              <p:nvPr/>
            </p:nvSpPr>
            <p:spPr bwMode="auto">
              <a:xfrm flipH="1">
                <a:off x="844" y="410"/>
                <a:ext cx="8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96" name="Line 348"/>
              <p:cNvSpPr>
                <a:spLocks noChangeShapeType="1"/>
              </p:cNvSpPr>
              <p:nvPr/>
            </p:nvSpPr>
            <p:spPr bwMode="auto">
              <a:xfrm flipH="1">
                <a:off x="833" y="414"/>
                <a:ext cx="11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97" name="Line 349"/>
              <p:cNvSpPr>
                <a:spLocks noChangeShapeType="1"/>
              </p:cNvSpPr>
              <p:nvPr/>
            </p:nvSpPr>
            <p:spPr bwMode="auto">
              <a:xfrm flipH="1" flipV="1">
                <a:off x="821" y="410"/>
                <a:ext cx="12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98" name="Line 350"/>
              <p:cNvSpPr>
                <a:spLocks noChangeShapeType="1"/>
              </p:cNvSpPr>
              <p:nvPr/>
            </p:nvSpPr>
            <p:spPr bwMode="auto">
              <a:xfrm flipH="1" flipV="1">
                <a:off x="820" y="406"/>
                <a:ext cx="1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199" name="Line 351"/>
              <p:cNvSpPr>
                <a:spLocks noChangeShapeType="1"/>
              </p:cNvSpPr>
              <p:nvPr/>
            </p:nvSpPr>
            <p:spPr bwMode="auto">
              <a:xfrm flipH="1" flipV="1">
                <a:off x="817" y="401"/>
                <a:ext cx="3" cy="5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00" name="Line 352"/>
              <p:cNvSpPr>
                <a:spLocks noChangeShapeType="1"/>
              </p:cNvSpPr>
              <p:nvPr/>
            </p:nvSpPr>
            <p:spPr bwMode="auto">
              <a:xfrm flipV="1">
                <a:off x="337" y="1772"/>
                <a:ext cx="1" cy="18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01" name="Line 353"/>
              <p:cNvSpPr>
                <a:spLocks noChangeShapeType="1"/>
              </p:cNvSpPr>
              <p:nvPr/>
            </p:nvSpPr>
            <p:spPr bwMode="auto">
              <a:xfrm flipV="1">
                <a:off x="337" y="1695"/>
                <a:ext cx="1" cy="3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02" name="Line 354"/>
              <p:cNvSpPr>
                <a:spLocks noChangeShapeType="1"/>
              </p:cNvSpPr>
              <p:nvPr/>
            </p:nvSpPr>
            <p:spPr bwMode="auto">
              <a:xfrm flipH="1">
                <a:off x="314" y="1726"/>
                <a:ext cx="23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03" name="Line 355"/>
              <p:cNvSpPr>
                <a:spLocks noChangeShapeType="1"/>
              </p:cNvSpPr>
              <p:nvPr/>
            </p:nvSpPr>
            <p:spPr bwMode="auto">
              <a:xfrm>
                <a:off x="314" y="1726"/>
                <a:ext cx="1" cy="47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04" name="Line 356"/>
              <p:cNvSpPr>
                <a:spLocks noChangeShapeType="1"/>
              </p:cNvSpPr>
              <p:nvPr/>
            </p:nvSpPr>
            <p:spPr bwMode="auto">
              <a:xfrm>
                <a:off x="314" y="1773"/>
                <a:ext cx="47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05" name="Line 357"/>
              <p:cNvSpPr>
                <a:spLocks noChangeShapeType="1"/>
              </p:cNvSpPr>
              <p:nvPr/>
            </p:nvSpPr>
            <p:spPr bwMode="auto">
              <a:xfrm flipV="1">
                <a:off x="361" y="1726"/>
                <a:ext cx="1" cy="47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06" name="Line 358"/>
              <p:cNvSpPr>
                <a:spLocks noChangeShapeType="1"/>
              </p:cNvSpPr>
              <p:nvPr/>
            </p:nvSpPr>
            <p:spPr bwMode="auto">
              <a:xfrm flipH="1">
                <a:off x="337" y="1726"/>
                <a:ext cx="24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07" name="Line 359"/>
              <p:cNvSpPr>
                <a:spLocks noChangeShapeType="1"/>
              </p:cNvSpPr>
              <p:nvPr/>
            </p:nvSpPr>
            <p:spPr bwMode="auto">
              <a:xfrm flipV="1">
                <a:off x="359" y="1674"/>
                <a:ext cx="1" cy="4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08" name="Line 360"/>
              <p:cNvSpPr>
                <a:spLocks noChangeShapeType="1"/>
              </p:cNvSpPr>
              <p:nvPr/>
            </p:nvSpPr>
            <p:spPr bwMode="auto">
              <a:xfrm flipV="1">
                <a:off x="359" y="1586"/>
                <a:ext cx="1" cy="4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09" name="Line 361"/>
              <p:cNvSpPr>
                <a:spLocks noChangeShapeType="1"/>
              </p:cNvSpPr>
              <p:nvPr/>
            </p:nvSpPr>
            <p:spPr bwMode="auto">
              <a:xfrm flipH="1">
                <a:off x="336" y="1627"/>
                <a:ext cx="23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10" name="Line 362"/>
              <p:cNvSpPr>
                <a:spLocks noChangeShapeType="1"/>
              </p:cNvSpPr>
              <p:nvPr/>
            </p:nvSpPr>
            <p:spPr bwMode="auto">
              <a:xfrm>
                <a:off x="336" y="1627"/>
                <a:ext cx="1" cy="47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11" name="Line 363"/>
              <p:cNvSpPr>
                <a:spLocks noChangeShapeType="1"/>
              </p:cNvSpPr>
              <p:nvPr/>
            </p:nvSpPr>
            <p:spPr bwMode="auto">
              <a:xfrm>
                <a:off x="336" y="1674"/>
                <a:ext cx="47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12" name="Line 364"/>
              <p:cNvSpPr>
                <a:spLocks noChangeShapeType="1"/>
              </p:cNvSpPr>
              <p:nvPr/>
            </p:nvSpPr>
            <p:spPr bwMode="auto">
              <a:xfrm flipV="1">
                <a:off x="383" y="1627"/>
                <a:ext cx="1" cy="47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13" name="Line 365"/>
              <p:cNvSpPr>
                <a:spLocks noChangeShapeType="1"/>
              </p:cNvSpPr>
              <p:nvPr/>
            </p:nvSpPr>
            <p:spPr bwMode="auto">
              <a:xfrm flipH="1">
                <a:off x="359" y="1627"/>
                <a:ext cx="24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14" name="Line 366"/>
              <p:cNvSpPr>
                <a:spLocks noChangeShapeType="1"/>
              </p:cNvSpPr>
              <p:nvPr/>
            </p:nvSpPr>
            <p:spPr bwMode="auto">
              <a:xfrm flipV="1">
                <a:off x="380" y="1772"/>
                <a:ext cx="1" cy="18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15" name="Line 367"/>
              <p:cNvSpPr>
                <a:spLocks noChangeShapeType="1"/>
              </p:cNvSpPr>
              <p:nvPr/>
            </p:nvSpPr>
            <p:spPr bwMode="auto">
              <a:xfrm flipV="1">
                <a:off x="380" y="1670"/>
                <a:ext cx="1" cy="56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16" name="Line 368"/>
              <p:cNvSpPr>
                <a:spLocks noChangeShapeType="1"/>
              </p:cNvSpPr>
              <p:nvPr/>
            </p:nvSpPr>
            <p:spPr bwMode="auto">
              <a:xfrm flipH="1">
                <a:off x="357" y="1726"/>
                <a:ext cx="23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17" name="Line 369"/>
              <p:cNvSpPr>
                <a:spLocks noChangeShapeType="1"/>
              </p:cNvSpPr>
              <p:nvPr/>
            </p:nvSpPr>
            <p:spPr bwMode="auto">
              <a:xfrm>
                <a:off x="357" y="1726"/>
                <a:ext cx="1" cy="47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18" name="Line 370"/>
              <p:cNvSpPr>
                <a:spLocks noChangeShapeType="1"/>
              </p:cNvSpPr>
              <p:nvPr/>
            </p:nvSpPr>
            <p:spPr bwMode="auto">
              <a:xfrm>
                <a:off x="357" y="1773"/>
                <a:ext cx="47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19" name="Line 371"/>
              <p:cNvSpPr>
                <a:spLocks noChangeShapeType="1"/>
              </p:cNvSpPr>
              <p:nvPr/>
            </p:nvSpPr>
            <p:spPr bwMode="auto">
              <a:xfrm flipV="1">
                <a:off x="404" y="1726"/>
                <a:ext cx="1" cy="47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20" name="Line 372"/>
              <p:cNvSpPr>
                <a:spLocks noChangeShapeType="1"/>
              </p:cNvSpPr>
              <p:nvPr/>
            </p:nvSpPr>
            <p:spPr bwMode="auto">
              <a:xfrm flipH="1">
                <a:off x="380" y="1726"/>
                <a:ext cx="24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21" name="Line 373"/>
              <p:cNvSpPr>
                <a:spLocks noChangeShapeType="1"/>
              </p:cNvSpPr>
              <p:nvPr/>
            </p:nvSpPr>
            <p:spPr bwMode="auto">
              <a:xfrm flipV="1">
                <a:off x="412" y="1685"/>
                <a:ext cx="1" cy="5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22" name="Line 374"/>
              <p:cNvSpPr>
                <a:spLocks noChangeShapeType="1"/>
              </p:cNvSpPr>
              <p:nvPr/>
            </p:nvSpPr>
            <p:spPr bwMode="auto">
              <a:xfrm flipV="1">
                <a:off x="412" y="1591"/>
                <a:ext cx="1" cy="48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23" name="Line 375"/>
              <p:cNvSpPr>
                <a:spLocks noChangeShapeType="1"/>
              </p:cNvSpPr>
              <p:nvPr/>
            </p:nvSpPr>
            <p:spPr bwMode="auto">
              <a:xfrm flipH="1">
                <a:off x="389" y="1639"/>
                <a:ext cx="23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24" name="Line 376"/>
              <p:cNvSpPr>
                <a:spLocks noChangeShapeType="1"/>
              </p:cNvSpPr>
              <p:nvPr/>
            </p:nvSpPr>
            <p:spPr bwMode="auto">
              <a:xfrm>
                <a:off x="389" y="1639"/>
                <a:ext cx="1" cy="47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25" name="Line 377"/>
              <p:cNvSpPr>
                <a:spLocks noChangeShapeType="1"/>
              </p:cNvSpPr>
              <p:nvPr/>
            </p:nvSpPr>
            <p:spPr bwMode="auto">
              <a:xfrm>
                <a:off x="389" y="1686"/>
                <a:ext cx="47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26" name="Line 378"/>
              <p:cNvSpPr>
                <a:spLocks noChangeShapeType="1"/>
              </p:cNvSpPr>
              <p:nvPr/>
            </p:nvSpPr>
            <p:spPr bwMode="auto">
              <a:xfrm flipV="1">
                <a:off x="436" y="1639"/>
                <a:ext cx="1" cy="47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27" name="Line 379"/>
              <p:cNvSpPr>
                <a:spLocks noChangeShapeType="1"/>
              </p:cNvSpPr>
              <p:nvPr/>
            </p:nvSpPr>
            <p:spPr bwMode="auto">
              <a:xfrm flipH="1">
                <a:off x="412" y="1639"/>
                <a:ext cx="24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28" name="Line 380"/>
              <p:cNvSpPr>
                <a:spLocks noChangeShapeType="1"/>
              </p:cNvSpPr>
              <p:nvPr/>
            </p:nvSpPr>
            <p:spPr bwMode="auto">
              <a:xfrm flipV="1">
                <a:off x="472" y="1596"/>
                <a:ext cx="1" cy="48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29" name="Line 381"/>
              <p:cNvSpPr>
                <a:spLocks noChangeShapeType="1"/>
              </p:cNvSpPr>
              <p:nvPr/>
            </p:nvSpPr>
            <p:spPr bwMode="auto">
              <a:xfrm flipV="1">
                <a:off x="472" y="1499"/>
                <a:ext cx="1" cy="50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30" name="Line 382"/>
              <p:cNvSpPr>
                <a:spLocks noChangeShapeType="1"/>
              </p:cNvSpPr>
              <p:nvPr/>
            </p:nvSpPr>
            <p:spPr bwMode="auto">
              <a:xfrm flipH="1">
                <a:off x="448" y="1549"/>
                <a:ext cx="24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31" name="Line 383"/>
              <p:cNvSpPr>
                <a:spLocks noChangeShapeType="1"/>
              </p:cNvSpPr>
              <p:nvPr/>
            </p:nvSpPr>
            <p:spPr bwMode="auto">
              <a:xfrm>
                <a:off x="448" y="1549"/>
                <a:ext cx="1" cy="47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32" name="Line 384"/>
              <p:cNvSpPr>
                <a:spLocks noChangeShapeType="1"/>
              </p:cNvSpPr>
              <p:nvPr/>
            </p:nvSpPr>
            <p:spPr bwMode="auto">
              <a:xfrm>
                <a:off x="448" y="1596"/>
                <a:ext cx="47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33" name="Line 385"/>
              <p:cNvSpPr>
                <a:spLocks noChangeShapeType="1"/>
              </p:cNvSpPr>
              <p:nvPr/>
            </p:nvSpPr>
            <p:spPr bwMode="auto">
              <a:xfrm flipV="1">
                <a:off x="495" y="1549"/>
                <a:ext cx="1" cy="47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34" name="Line 386"/>
              <p:cNvSpPr>
                <a:spLocks noChangeShapeType="1"/>
              </p:cNvSpPr>
              <p:nvPr/>
            </p:nvSpPr>
            <p:spPr bwMode="auto">
              <a:xfrm flipH="1">
                <a:off x="472" y="1549"/>
                <a:ext cx="23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35" name="Line 387"/>
              <p:cNvSpPr>
                <a:spLocks noChangeShapeType="1"/>
              </p:cNvSpPr>
              <p:nvPr/>
            </p:nvSpPr>
            <p:spPr bwMode="auto">
              <a:xfrm flipV="1">
                <a:off x="571" y="1533"/>
                <a:ext cx="1" cy="72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36" name="Line 388"/>
              <p:cNvSpPr>
                <a:spLocks noChangeShapeType="1"/>
              </p:cNvSpPr>
              <p:nvPr/>
            </p:nvSpPr>
            <p:spPr bwMode="auto">
              <a:xfrm flipV="1">
                <a:off x="571" y="1416"/>
                <a:ext cx="1" cy="70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37" name="Line 389"/>
              <p:cNvSpPr>
                <a:spLocks noChangeShapeType="1"/>
              </p:cNvSpPr>
              <p:nvPr/>
            </p:nvSpPr>
            <p:spPr bwMode="auto">
              <a:xfrm flipH="1">
                <a:off x="547" y="1486"/>
                <a:ext cx="24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38" name="Line 390"/>
              <p:cNvSpPr>
                <a:spLocks noChangeShapeType="1"/>
              </p:cNvSpPr>
              <p:nvPr/>
            </p:nvSpPr>
            <p:spPr bwMode="auto">
              <a:xfrm>
                <a:off x="547" y="1486"/>
                <a:ext cx="1" cy="47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39" name="Line 391"/>
              <p:cNvSpPr>
                <a:spLocks noChangeShapeType="1"/>
              </p:cNvSpPr>
              <p:nvPr/>
            </p:nvSpPr>
            <p:spPr bwMode="auto">
              <a:xfrm>
                <a:off x="547" y="1533"/>
                <a:ext cx="47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40" name="Line 392"/>
              <p:cNvSpPr>
                <a:spLocks noChangeShapeType="1"/>
              </p:cNvSpPr>
              <p:nvPr/>
            </p:nvSpPr>
            <p:spPr bwMode="auto">
              <a:xfrm flipV="1">
                <a:off x="594" y="1486"/>
                <a:ext cx="1" cy="47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41" name="Line 393"/>
              <p:cNvSpPr>
                <a:spLocks noChangeShapeType="1"/>
              </p:cNvSpPr>
              <p:nvPr/>
            </p:nvSpPr>
            <p:spPr bwMode="auto">
              <a:xfrm flipH="1">
                <a:off x="571" y="1486"/>
                <a:ext cx="23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42" name="Line 394"/>
              <p:cNvSpPr>
                <a:spLocks noChangeShapeType="1"/>
              </p:cNvSpPr>
              <p:nvPr/>
            </p:nvSpPr>
            <p:spPr bwMode="auto">
              <a:xfrm flipV="1">
                <a:off x="681" y="1253"/>
                <a:ext cx="1" cy="106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43" name="Line 395"/>
              <p:cNvSpPr>
                <a:spLocks noChangeShapeType="1"/>
              </p:cNvSpPr>
              <p:nvPr/>
            </p:nvSpPr>
            <p:spPr bwMode="auto">
              <a:xfrm flipV="1">
                <a:off x="681" y="1099"/>
                <a:ext cx="1" cy="107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44" name="Line 396"/>
              <p:cNvSpPr>
                <a:spLocks noChangeShapeType="1"/>
              </p:cNvSpPr>
              <p:nvPr/>
            </p:nvSpPr>
            <p:spPr bwMode="auto">
              <a:xfrm flipH="1">
                <a:off x="657" y="1206"/>
                <a:ext cx="24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45" name="Line 397"/>
              <p:cNvSpPr>
                <a:spLocks noChangeShapeType="1"/>
              </p:cNvSpPr>
              <p:nvPr/>
            </p:nvSpPr>
            <p:spPr bwMode="auto">
              <a:xfrm>
                <a:off x="657" y="1206"/>
                <a:ext cx="1" cy="47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46" name="Line 398"/>
              <p:cNvSpPr>
                <a:spLocks noChangeShapeType="1"/>
              </p:cNvSpPr>
              <p:nvPr/>
            </p:nvSpPr>
            <p:spPr bwMode="auto">
              <a:xfrm>
                <a:off x="657" y="1253"/>
                <a:ext cx="47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47" name="Line 399"/>
              <p:cNvSpPr>
                <a:spLocks noChangeShapeType="1"/>
              </p:cNvSpPr>
              <p:nvPr/>
            </p:nvSpPr>
            <p:spPr bwMode="auto">
              <a:xfrm flipV="1">
                <a:off x="704" y="1206"/>
                <a:ext cx="1" cy="47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48" name="Line 400"/>
              <p:cNvSpPr>
                <a:spLocks noChangeShapeType="1"/>
              </p:cNvSpPr>
              <p:nvPr/>
            </p:nvSpPr>
            <p:spPr bwMode="auto">
              <a:xfrm flipH="1">
                <a:off x="681" y="1206"/>
                <a:ext cx="23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49" name="Line 401"/>
              <p:cNvSpPr>
                <a:spLocks noChangeShapeType="1"/>
              </p:cNvSpPr>
              <p:nvPr/>
            </p:nvSpPr>
            <p:spPr bwMode="auto">
              <a:xfrm flipV="1">
                <a:off x="839" y="1104"/>
                <a:ext cx="1" cy="110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50" name="Line 402"/>
              <p:cNvSpPr>
                <a:spLocks noChangeShapeType="1"/>
              </p:cNvSpPr>
              <p:nvPr/>
            </p:nvSpPr>
            <p:spPr bwMode="auto">
              <a:xfrm flipV="1">
                <a:off x="839" y="950"/>
                <a:ext cx="1" cy="110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51" name="Line 403"/>
              <p:cNvSpPr>
                <a:spLocks noChangeShapeType="1"/>
              </p:cNvSpPr>
              <p:nvPr/>
            </p:nvSpPr>
            <p:spPr bwMode="auto">
              <a:xfrm flipH="1">
                <a:off x="815" y="1060"/>
                <a:ext cx="24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52" name="Line 404"/>
              <p:cNvSpPr>
                <a:spLocks noChangeShapeType="1"/>
              </p:cNvSpPr>
              <p:nvPr/>
            </p:nvSpPr>
            <p:spPr bwMode="auto">
              <a:xfrm>
                <a:off x="815" y="1060"/>
                <a:ext cx="1" cy="47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53" name="Line 405"/>
              <p:cNvSpPr>
                <a:spLocks noChangeShapeType="1"/>
              </p:cNvSpPr>
              <p:nvPr/>
            </p:nvSpPr>
            <p:spPr bwMode="auto">
              <a:xfrm>
                <a:off x="815" y="1107"/>
                <a:ext cx="47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grpSp>
          <p:nvGrpSpPr>
            <p:cNvPr id="10" name="Group 607"/>
            <p:cNvGrpSpPr>
              <a:grpSpLocks/>
            </p:cNvGrpSpPr>
            <p:nvPr/>
          </p:nvGrpSpPr>
          <p:grpSpPr bwMode="auto">
            <a:xfrm>
              <a:off x="3813683" y="4879975"/>
              <a:ext cx="1013460" cy="839724"/>
              <a:chOff x="493" y="497"/>
              <a:chExt cx="840" cy="696"/>
            </a:xfrm>
          </p:grpSpPr>
          <p:sp>
            <p:nvSpPr>
              <p:cNvPr id="79255" name="Line 407"/>
              <p:cNvSpPr>
                <a:spLocks noChangeShapeType="1"/>
              </p:cNvSpPr>
              <p:nvPr/>
            </p:nvSpPr>
            <p:spPr bwMode="auto">
              <a:xfrm flipV="1">
                <a:off x="862" y="1060"/>
                <a:ext cx="1" cy="47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56" name="Line 408"/>
              <p:cNvSpPr>
                <a:spLocks noChangeShapeType="1"/>
              </p:cNvSpPr>
              <p:nvPr/>
            </p:nvSpPr>
            <p:spPr bwMode="auto">
              <a:xfrm flipH="1">
                <a:off x="839" y="1060"/>
                <a:ext cx="23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57" name="Line 409"/>
              <p:cNvSpPr>
                <a:spLocks noChangeShapeType="1"/>
              </p:cNvSpPr>
              <p:nvPr/>
            </p:nvSpPr>
            <p:spPr bwMode="auto">
              <a:xfrm flipV="1">
                <a:off x="1046" y="1003"/>
                <a:ext cx="1" cy="190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58" name="Line 410"/>
              <p:cNvSpPr>
                <a:spLocks noChangeShapeType="1"/>
              </p:cNvSpPr>
              <p:nvPr/>
            </p:nvSpPr>
            <p:spPr bwMode="auto">
              <a:xfrm flipV="1">
                <a:off x="1046" y="766"/>
                <a:ext cx="1" cy="190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59" name="Line 411"/>
              <p:cNvSpPr>
                <a:spLocks noChangeShapeType="1"/>
              </p:cNvSpPr>
              <p:nvPr/>
            </p:nvSpPr>
            <p:spPr bwMode="auto">
              <a:xfrm flipH="1">
                <a:off x="1023" y="956"/>
                <a:ext cx="23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60" name="Line 412"/>
              <p:cNvSpPr>
                <a:spLocks noChangeShapeType="1"/>
              </p:cNvSpPr>
              <p:nvPr/>
            </p:nvSpPr>
            <p:spPr bwMode="auto">
              <a:xfrm>
                <a:off x="1023" y="956"/>
                <a:ext cx="1" cy="47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61" name="Line 413"/>
              <p:cNvSpPr>
                <a:spLocks noChangeShapeType="1"/>
              </p:cNvSpPr>
              <p:nvPr/>
            </p:nvSpPr>
            <p:spPr bwMode="auto">
              <a:xfrm>
                <a:off x="1023" y="1003"/>
                <a:ext cx="47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62" name="Line 414"/>
              <p:cNvSpPr>
                <a:spLocks noChangeShapeType="1"/>
              </p:cNvSpPr>
              <p:nvPr/>
            </p:nvSpPr>
            <p:spPr bwMode="auto">
              <a:xfrm flipV="1">
                <a:off x="1070" y="956"/>
                <a:ext cx="1" cy="47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63" name="Line 415"/>
              <p:cNvSpPr>
                <a:spLocks noChangeShapeType="1"/>
              </p:cNvSpPr>
              <p:nvPr/>
            </p:nvSpPr>
            <p:spPr bwMode="auto">
              <a:xfrm flipH="1">
                <a:off x="1046" y="956"/>
                <a:ext cx="24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64" name="Line 416"/>
              <p:cNvSpPr>
                <a:spLocks noChangeShapeType="1"/>
              </p:cNvSpPr>
              <p:nvPr/>
            </p:nvSpPr>
            <p:spPr bwMode="auto">
              <a:xfrm flipV="1">
                <a:off x="1308" y="829"/>
                <a:ext cx="1" cy="242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65" name="Line 417"/>
              <p:cNvSpPr>
                <a:spLocks noChangeShapeType="1"/>
              </p:cNvSpPr>
              <p:nvPr/>
            </p:nvSpPr>
            <p:spPr bwMode="auto">
              <a:xfrm flipV="1">
                <a:off x="1308" y="540"/>
                <a:ext cx="1" cy="242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66" name="Line 418"/>
              <p:cNvSpPr>
                <a:spLocks noChangeShapeType="1"/>
              </p:cNvSpPr>
              <p:nvPr/>
            </p:nvSpPr>
            <p:spPr bwMode="auto">
              <a:xfrm flipH="1">
                <a:off x="1285" y="782"/>
                <a:ext cx="23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67" name="Line 419"/>
              <p:cNvSpPr>
                <a:spLocks noChangeShapeType="1"/>
              </p:cNvSpPr>
              <p:nvPr/>
            </p:nvSpPr>
            <p:spPr bwMode="auto">
              <a:xfrm>
                <a:off x="1285" y="782"/>
                <a:ext cx="1" cy="47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68" name="Line 420"/>
              <p:cNvSpPr>
                <a:spLocks noChangeShapeType="1"/>
              </p:cNvSpPr>
              <p:nvPr/>
            </p:nvSpPr>
            <p:spPr bwMode="auto">
              <a:xfrm>
                <a:off x="1285" y="829"/>
                <a:ext cx="47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69" name="Line 421"/>
              <p:cNvSpPr>
                <a:spLocks noChangeShapeType="1"/>
              </p:cNvSpPr>
              <p:nvPr/>
            </p:nvSpPr>
            <p:spPr bwMode="auto">
              <a:xfrm flipV="1">
                <a:off x="1332" y="782"/>
                <a:ext cx="1" cy="47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70" name="Line 422"/>
              <p:cNvSpPr>
                <a:spLocks noChangeShapeType="1"/>
              </p:cNvSpPr>
              <p:nvPr/>
            </p:nvSpPr>
            <p:spPr bwMode="auto">
              <a:xfrm flipH="1">
                <a:off x="1308" y="782"/>
                <a:ext cx="24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71" name="Line 423"/>
              <p:cNvSpPr>
                <a:spLocks noChangeShapeType="1"/>
              </p:cNvSpPr>
              <p:nvPr/>
            </p:nvSpPr>
            <p:spPr bwMode="auto">
              <a:xfrm flipH="1">
                <a:off x="493" y="529"/>
                <a:ext cx="26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72" name="Line 424"/>
              <p:cNvSpPr>
                <a:spLocks noChangeShapeType="1"/>
              </p:cNvSpPr>
              <p:nvPr/>
            </p:nvSpPr>
            <p:spPr bwMode="auto">
              <a:xfrm>
                <a:off x="493" y="529"/>
                <a:ext cx="1" cy="52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73" name="Line 425"/>
              <p:cNvSpPr>
                <a:spLocks noChangeShapeType="1"/>
              </p:cNvSpPr>
              <p:nvPr/>
            </p:nvSpPr>
            <p:spPr bwMode="auto">
              <a:xfrm>
                <a:off x="493" y="581"/>
                <a:ext cx="52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74" name="Line 426"/>
              <p:cNvSpPr>
                <a:spLocks noChangeShapeType="1"/>
              </p:cNvSpPr>
              <p:nvPr/>
            </p:nvSpPr>
            <p:spPr bwMode="auto">
              <a:xfrm flipV="1">
                <a:off x="545" y="529"/>
                <a:ext cx="1" cy="52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75" name="Line 427"/>
              <p:cNvSpPr>
                <a:spLocks noChangeShapeType="1"/>
              </p:cNvSpPr>
              <p:nvPr/>
            </p:nvSpPr>
            <p:spPr bwMode="auto">
              <a:xfrm flipH="1">
                <a:off x="519" y="529"/>
                <a:ext cx="26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76" name="Line 428"/>
              <p:cNvSpPr>
                <a:spLocks noChangeShapeType="1"/>
              </p:cNvSpPr>
              <p:nvPr/>
            </p:nvSpPr>
            <p:spPr bwMode="auto">
              <a:xfrm>
                <a:off x="618" y="501"/>
                <a:ext cx="1" cy="7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77" name="Line 429"/>
              <p:cNvSpPr>
                <a:spLocks noChangeShapeType="1"/>
              </p:cNvSpPr>
              <p:nvPr/>
            </p:nvSpPr>
            <p:spPr bwMode="auto">
              <a:xfrm>
                <a:off x="620" y="499"/>
                <a:ext cx="1" cy="70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78" name="Line 430"/>
              <p:cNvSpPr>
                <a:spLocks noChangeShapeType="1"/>
              </p:cNvSpPr>
              <p:nvPr/>
            </p:nvSpPr>
            <p:spPr bwMode="auto">
              <a:xfrm>
                <a:off x="618" y="501"/>
                <a:ext cx="1" cy="7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79" name="Line 431"/>
              <p:cNvSpPr>
                <a:spLocks noChangeShapeType="1"/>
              </p:cNvSpPr>
              <p:nvPr/>
            </p:nvSpPr>
            <p:spPr bwMode="auto">
              <a:xfrm>
                <a:off x="621" y="499"/>
                <a:ext cx="1" cy="70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80" name="Line 432"/>
              <p:cNvSpPr>
                <a:spLocks noChangeShapeType="1"/>
              </p:cNvSpPr>
              <p:nvPr/>
            </p:nvSpPr>
            <p:spPr bwMode="auto">
              <a:xfrm>
                <a:off x="618" y="503"/>
                <a:ext cx="1" cy="70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81" name="Line 433"/>
              <p:cNvSpPr>
                <a:spLocks noChangeShapeType="1"/>
              </p:cNvSpPr>
              <p:nvPr/>
            </p:nvSpPr>
            <p:spPr bwMode="auto">
              <a:xfrm>
                <a:off x="621" y="498"/>
                <a:ext cx="1" cy="70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82" name="Line 434"/>
              <p:cNvSpPr>
                <a:spLocks noChangeShapeType="1"/>
              </p:cNvSpPr>
              <p:nvPr/>
            </p:nvSpPr>
            <p:spPr bwMode="auto">
              <a:xfrm>
                <a:off x="616" y="503"/>
                <a:ext cx="1" cy="70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83" name="Line 435"/>
              <p:cNvSpPr>
                <a:spLocks noChangeShapeType="1"/>
              </p:cNvSpPr>
              <p:nvPr/>
            </p:nvSpPr>
            <p:spPr bwMode="auto">
              <a:xfrm>
                <a:off x="621" y="498"/>
                <a:ext cx="1" cy="70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84" name="Line 436"/>
              <p:cNvSpPr>
                <a:spLocks noChangeShapeType="1"/>
              </p:cNvSpPr>
              <p:nvPr/>
            </p:nvSpPr>
            <p:spPr bwMode="auto">
              <a:xfrm>
                <a:off x="618" y="501"/>
                <a:ext cx="43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85" name="Line 437"/>
              <p:cNvSpPr>
                <a:spLocks noChangeShapeType="1"/>
              </p:cNvSpPr>
              <p:nvPr/>
            </p:nvSpPr>
            <p:spPr bwMode="auto">
              <a:xfrm>
                <a:off x="620" y="499"/>
                <a:ext cx="43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86" name="Line 438"/>
              <p:cNvSpPr>
                <a:spLocks noChangeShapeType="1"/>
              </p:cNvSpPr>
              <p:nvPr/>
            </p:nvSpPr>
            <p:spPr bwMode="auto">
              <a:xfrm>
                <a:off x="618" y="501"/>
                <a:ext cx="43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87" name="Line 439"/>
              <p:cNvSpPr>
                <a:spLocks noChangeShapeType="1"/>
              </p:cNvSpPr>
              <p:nvPr/>
            </p:nvSpPr>
            <p:spPr bwMode="auto">
              <a:xfrm>
                <a:off x="621" y="499"/>
                <a:ext cx="44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88" name="Line 440"/>
              <p:cNvSpPr>
                <a:spLocks noChangeShapeType="1"/>
              </p:cNvSpPr>
              <p:nvPr/>
            </p:nvSpPr>
            <p:spPr bwMode="auto">
              <a:xfrm>
                <a:off x="618" y="503"/>
                <a:ext cx="43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89" name="Line 441"/>
              <p:cNvSpPr>
                <a:spLocks noChangeShapeType="1"/>
              </p:cNvSpPr>
              <p:nvPr/>
            </p:nvSpPr>
            <p:spPr bwMode="auto">
              <a:xfrm>
                <a:off x="621" y="498"/>
                <a:ext cx="44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90" name="Line 442"/>
              <p:cNvSpPr>
                <a:spLocks noChangeShapeType="1"/>
              </p:cNvSpPr>
              <p:nvPr/>
            </p:nvSpPr>
            <p:spPr bwMode="auto">
              <a:xfrm>
                <a:off x="616" y="503"/>
                <a:ext cx="44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91" name="Line 443"/>
              <p:cNvSpPr>
                <a:spLocks noChangeShapeType="1"/>
              </p:cNvSpPr>
              <p:nvPr/>
            </p:nvSpPr>
            <p:spPr bwMode="auto">
              <a:xfrm>
                <a:off x="621" y="498"/>
                <a:ext cx="44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92" name="Line 444"/>
              <p:cNvSpPr>
                <a:spLocks noChangeShapeType="1"/>
              </p:cNvSpPr>
              <p:nvPr/>
            </p:nvSpPr>
            <p:spPr bwMode="auto">
              <a:xfrm>
                <a:off x="618" y="534"/>
                <a:ext cx="27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93" name="Line 445"/>
              <p:cNvSpPr>
                <a:spLocks noChangeShapeType="1"/>
              </p:cNvSpPr>
              <p:nvPr/>
            </p:nvSpPr>
            <p:spPr bwMode="auto">
              <a:xfrm>
                <a:off x="620" y="534"/>
                <a:ext cx="27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94" name="Line 446"/>
              <p:cNvSpPr>
                <a:spLocks noChangeShapeType="1"/>
              </p:cNvSpPr>
              <p:nvPr/>
            </p:nvSpPr>
            <p:spPr bwMode="auto">
              <a:xfrm>
                <a:off x="618" y="535"/>
                <a:ext cx="27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95" name="Line 447"/>
              <p:cNvSpPr>
                <a:spLocks noChangeShapeType="1"/>
              </p:cNvSpPr>
              <p:nvPr/>
            </p:nvSpPr>
            <p:spPr bwMode="auto">
              <a:xfrm>
                <a:off x="621" y="531"/>
                <a:ext cx="25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96" name="Line 448"/>
              <p:cNvSpPr>
                <a:spLocks noChangeShapeType="1"/>
              </p:cNvSpPr>
              <p:nvPr/>
            </p:nvSpPr>
            <p:spPr bwMode="auto">
              <a:xfrm>
                <a:off x="618" y="535"/>
                <a:ext cx="24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97" name="Line 449"/>
              <p:cNvSpPr>
                <a:spLocks noChangeShapeType="1"/>
              </p:cNvSpPr>
              <p:nvPr/>
            </p:nvSpPr>
            <p:spPr bwMode="auto">
              <a:xfrm>
                <a:off x="621" y="531"/>
                <a:ext cx="27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98" name="Line 450"/>
              <p:cNvSpPr>
                <a:spLocks noChangeShapeType="1"/>
              </p:cNvSpPr>
              <p:nvPr/>
            </p:nvSpPr>
            <p:spPr bwMode="auto">
              <a:xfrm>
                <a:off x="616" y="537"/>
                <a:ext cx="28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299" name="Line 451"/>
              <p:cNvSpPr>
                <a:spLocks noChangeShapeType="1"/>
              </p:cNvSpPr>
              <p:nvPr/>
            </p:nvSpPr>
            <p:spPr bwMode="auto">
              <a:xfrm>
                <a:off x="621" y="531"/>
                <a:ext cx="27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00" name="Line 452"/>
              <p:cNvSpPr>
                <a:spLocks noChangeShapeType="1"/>
              </p:cNvSpPr>
              <p:nvPr/>
            </p:nvSpPr>
            <p:spPr bwMode="auto">
              <a:xfrm>
                <a:off x="618" y="571"/>
                <a:ext cx="43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01" name="Line 453"/>
              <p:cNvSpPr>
                <a:spLocks noChangeShapeType="1"/>
              </p:cNvSpPr>
              <p:nvPr/>
            </p:nvSpPr>
            <p:spPr bwMode="auto">
              <a:xfrm>
                <a:off x="620" y="569"/>
                <a:ext cx="43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02" name="Line 454"/>
              <p:cNvSpPr>
                <a:spLocks noChangeShapeType="1"/>
              </p:cNvSpPr>
              <p:nvPr/>
            </p:nvSpPr>
            <p:spPr bwMode="auto">
              <a:xfrm>
                <a:off x="618" y="571"/>
                <a:ext cx="43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03" name="Line 455"/>
              <p:cNvSpPr>
                <a:spLocks noChangeShapeType="1"/>
              </p:cNvSpPr>
              <p:nvPr/>
            </p:nvSpPr>
            <p:spPr bwMode="auto">
              <a:xfrm>
                <a:off x="621" y="569"/>
                <a:ext cx="44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04" name="Line 456"/>
              <p:cNvSpPr>
                <a:spLocks noChangeShapeType="1"/>
              </p:cNvSpPr>
              <p:nvPr/>
            </p:nvSpPr>
            <p:spPr bwMode="auto">
              <a:xfrm>
                <a:off x="618" y="573"/>
                <a:ext cx="43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05" name="Line 457"/>
              <p:cNvSpPr>
                <a:spLocks noChangeShapeType="1"/>
              </p:cNvSpPr>
              <p:nvPr/>
            </p:nvSpPr>
            <p:spPr bwMode="auto">
              <a:xfrm>
                <a:off x="621" y="568"/>
                <a:ext cx="44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06" name="Line 458"/>
              <p:cNvSpPr>
                <a:spLocks noChangeShapeType="1"/>
              </p:cNvSpPr>
              <p:nvPr/>
            </p:nvSpPr>
            <p:spPr bwMode="auto">
              <a:xfrm>
                <a:off x="616" y="573"/>
                <a:ext cx="44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07" name="Line 459"/>
              <p:cNvSpPr>
                <a:spLocks noChangeShapeType="1"/>
              </p:cNvSpPr>
              <p:nvPr/>
            </p:nvSpPr>
            <p:spPr bwMode="auto">
              <a:xfrm>
                <a:off x="621" y="568"/>
                <a:ext cx="44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08" name="Line 460"/>
              <p:cNvSpPr>
                <a:spLocks noChangeShapeType="1"/>
              </p:cNvSpPr>
              <p:nvPr/>
            </p:nvSpPr>
            <p:spPr bwMode="auto">
              <a:xfrm>
                <a:off x="683" y="501"/>
                <a:ext cx="1" cy="7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09" name="Line 461"/>
              <p:cNvSpPr>
                <a:spLocks noChangeShapeType="1"/>
              </p:cNvSpPr>
              <p:nvPr/>
            </p:nvSpPr>
            <p:spPr bwMode="auto">
              <a:xfrm>
                <a:off x="683" y="499"/>
                <a:ext cx="1" cy="70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10" name="Line 462"/>
              <p:cNvSpPr>
                <a:spLocks noChangeShapeType="1"/>
              </p:cNvSpPr>
              <p:nvPr/>
            </p:nvSpPr>
            <p:spPr bwMode="auto">
              <a:xfrm>
                <a:off x="681" y="501"/>
                <a:ext cx="1" cy="7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11" name="Line 463"/>
              <p:cNvSpPr>
                <a:spLocks noChangeShapeType="1"/>
              </p:cNvSpPr>
              <p:nvPr/>
            </p:nvSpPr>
            <p:spPr bwMode="auto">
              <a:xfrm>
                <a:off x="684" y="499"/>
                <a:ext cx="1" cy="70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12" name="Line 464"/>
              <p:cNvSpPr>
                <a:spLocks noChangeShapeType="1"/>
              </p:cNvSpPr>
              <p:nvPr/>
            </p:nvSpPr>
            <p:spPr bwMode="auto">
              <a:xfrm>
                <a:off x="681" y="503"/>
                <a:ext cx="1" cy="70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13" name="Line 465"/>
              <p:cNvSpPr>
                <a:spLocks noChangeShapeType="1"/>
              </p:cNvSpPr>
              <p:nvPr/>
            </p:nvSpPr>
            <p:spPr bwMode="auto">
              <a:xfrm>
                <a:off x="684" y="498"/>
                <a:ext cx="1" cy="70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14" name="Line 466"/>
              <p:cNvSpPr>
                <a:spLocks noChangeShapeType="1"/>
              </p:cNvSpPr>
              <p:nvPr/>
            </p:nvSpPr>
            <p:spPr bwMode="auto">
              <a:xfrm>
                <a:off x="679" y="503"/>
                <a:ext cx="1" cy="70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15" name="Line 467"/>
              <p:cNvSpPr>
                <a:spLocks noChangeShapeType="1"/>
              </p:cNvSpPr>
              <p:nvPr/>
            </p:nvSpPr>
            <p:spPr bwMode="auto">
              <a:xfrm>
                <a:off x="687" y="498"/>
                <a:ext cx="1" cy="70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16" name="Line 468"/>
              <p:cNvSpPr>
                <a:spLocks noChangeShapeType="1"/>
              </p:cNvSpPr>
              <p:nvPr/>
            </p:nvSpPr>
            <p:spPr bwMode="auto">
              <a:xfrm>
                <a:off x="683" y="501"/>
                <a:ext cx="25" cy="7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17" name="Line 469"/>
              <p:cNvSpPr>
                <a:spLocks noChangeShapeType="1"/>
              </p:cNvSpPr>
              <p:nvPr/>
            </p:nvSpPr>
            <p:spPr bwMode="auto">
              <a:xfrm>
                <a:off x="683" y="499"/>
                <a:ext cx="27" cy="70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18" name="Line 470"/>
              <p:cNvSpPr>
                <a:spLocks noChangeShapeType="1"/>
              </p:cNvSpPr>
              <p:nvPr/>
            </p:nvSpPr>
            <p:spPr bwMode="auto">
              <a:xfrm>
                <a:off x="681" y="501"/>
                <a:ext cx="27" cy="7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19" name="Line 471"/>
              <p:cNvSpPr>
                <a:spLocks noChangeShapeType="1"/>
              </p:cNvSpPr>
              <p:nvPr/>
            </p:nvSpPr>
            <p:spPr bwMode="auto">
              <a:xfrm>
                <a:off x="684" y="499"/>
                <a:ext cx="27" cy="70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20" name="Line 472"/>
              <p:cNvSpPr>
                <a:spLocks noChangeShapeType="1"/>
              </p:cNvSpPr>
              <p:nvPr/>
            </p:nvSpPr>
            <p:spPr bwMode="auto">
              <a:xfrm>
                <a:off x="681" y="503"/>
                <a:ext cx="27" cy="70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21" name="Line 473"/>
              <p:cNvSpPr>
                <a:spLocks noChangeShapeType="1"/>
              </p:cNvSpPr>
              <p:nvPr/>
            </p:nvSpPr>
            <p:spPr bwMode="auto">
              <a:xfrm>
                <a:off x="684" y="498"/>
                <a:ext cx="27" cy="70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22" name="Line 474"/>
              <p:cNvSpPr>
                <a:spLocks noChangeShapeType="1"/>
              </p:cNvSpPr>
              <p:nvPr/>
            </p:nvSpPr>
            <p:spPr bwMode="auto">
              <a:xfrm>
                <a:off x="679" y="503"/>
                <a:ext cx="28" cy="70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23" name="Line 475"/>
              <p:cNvSpPr>
                <a:spLocks noChangeShapeType="1"/>
              </p:cNvSpPr>
              <p:nvPr/>
            </p:nvSpPr>
            <p:spPr bwMode="auto">
              <a:xfrm>
                <a:off x="687" y="498"/>
                <a:ext cx="24" cy="70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24" name="Line 476"/>
              <p:cNvSpPr>
                <a:spLocks noChangeShapeType="1"/>
              </p:cNvSpPr>
              <p:nvPr/>
            </p:nvSpPr>
            <p:spPr bwMode="auto">
              <a:xfrm flipH="1">
                <a:off x="708" y="501"/>
                <a:ext cx="27" cy="7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25" name="Line 477"/>
              <p:cNvSpPr>
                <a:spLocks noChangeShapeType="1"/>
              </p:cNvSpPr>
              <p:nvPr/>
            </p:nvSpPr>
            <p:spPr bwMode="auto">
              <a:xfrm flipH="1">
                <a:off x="709" y="499"/>
                <a:ext cx="27" cy="70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26" name="Line 478"/>
              <p:cNvSpPr>
                <a:spLocks noChangeShapeType="1"/>
              </p:cNvSpPr>
              <p:nvPr/>
            </p:nvSpPr>
            <p:spPr bwMode="auto">
              <a:xfrm flipH="1">
                <a:off x="708" y="501"/>
                <a:ext cx="27" cy="7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27" name="Line 479"/>
              <p:cNvSpPr>
                <a:spLocks noChangeShapeType="1"/>
              </p:cNvSpPr>
              <p:nvPr/>
            </p:nvSpPr>
            <p:spPr bwMode="auto">
              <a:xfrm flipH="1">
                <a:off x="711" y="499"/>
                <a:ext cx="25" cy="70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28" name="Line 480"/>
              <p:cNvSpPr>
                <a:spLocks noChangeShapeType="1"/>
              </p:cNvSpPr>
              <p:nvPr/>
            </p:nvSpPr>
            <p:spPr bwMode="auto">
              <a:xfrm flipH="1">
                <a:off x="708" y="503"/>
                <a:ext cx="24" cy="70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29" name="Line 481"/>
              <p:cNvSpPr>
                <a:spLocks noChangeShapeType="1"/>
              </p:cNvSpPr>
              <p:nvPr/>
            </p:nvSpPr>
            <p:spPr bwMode="auto">
              <a:xfrm flipH="1">
                <a:off x="711" y="498"/>
                <a:ext cx="28" cy="70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30" name="Line 482"/>
              <p:cNvSpPr>
                <a:spLocks noChangeShapeType="1"/>
              </p:cNvSpPr>
              <p:nvPr/>
            </p:nvSpPr>
            <p:spPr bwMode="auto">
              <a:xfrm flipH="1">
                <a:off x="705" y="503"/>
                <a:ext cx="27" cy="70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31" name="Line 483"/>
              <p:cNvSpPr>
                <a:spLocks noChangeShapeType="1"/>
              </p:cNvSpPr>
              <p:nvPr/>
            </p:nvSpPr>
            <p:spPr bwMode="auto">
              <a:xfrm flipH="1">
                <a:off x="711" y="498"/>
                <a:ext cx="28" cy="70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32" name="Line 484"/>
              <p:cNvSpPr>
                <a:spLocks noChangeShapeType="1"/>
              </p:cNvSpPr>
              <p:nvPr/>
            </p:nvSpPr>
            <p:spPr bwMode="auto">
              <a:xfrm>
                <a:off x="735" y="501"/>
                <a:ext cx="1" cy="7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33" name="Line 485"/>
              <p:cNvSpPr>
                <a:spLocks noChangeShapeType="1"/>
              </p:cNvSpPr>
              <p:nvPr/>
            </p:nvSpPr>
            <p:spPr bwMode="auto">
              <a:xfrm>
                <a:off x="736" y="499"/>
                <a:ext cx="1" cy="70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34" name="Line 486"/>
              <p:cNvSpPr>
                <a:spLocks noChangeShapeType="1"/>
              </p:cNvSpPr>
              <p:nvPr/>
            </p:nvSpPr>
            <p:spPr bwMode="auto">
              <a:xfrm>
                <a:off x="735" y="501"/>
                <a:ext cx="1" cy="7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35" name="Line 487"/>
              <p:cNvSpPr>
                <a:spLocks noChangeShapeType="1"/>
              </p:cNvSpPr>
              <p:nvPr/>
            </p:nvSpPr>
            <p:spPr bwMode="auto">
              <a:xfrm>
                <a:off x="736" y="499"/>
                <a:ext cx="1" cy="70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36" name="Line 488"/>
              <p:cNvSpPr>
                <a:spLocks noChangeShapeType="1"/>
              </p:cNvSpPr>
              <p:nvPr/>
            </p:nvSpPr>
            <p:spPr bwMode="auto">
              <a:xfrm>
                <a:off x="732" y="503"/>
                <a:ext cx="1" cy="70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37" name="Line 489"/>
              <p:cNvSpPr>
                <a:spLocks noChangeShapeType="1"/>
              </p:cNvSpPr>
              <p:nvPr/>
            </p:nvSpPr>
            <p:spPr bwMode="auto">
              <a:xfrm>
                <a:off x="739" y="498"/>
                <a:ext cx="1" cy="70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38" name="Line 490"/>
              <p:cNvSpPr>
                <a:spLocks noChangeShapeType="1"/>
              </p:cNvSpPr>
              <p:nvPr/>
            </p:nvSpPr>
            <p:spPr bwMode="auto">
              <a:xfrm>
                <a:off x="732" y="503"/>
                <a:ext cx="1" cy="70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39" name="Line 491"/>
              <p:cNvSpPr>
                <a:spLocks noChangeShapeType="1"/>
              </p:cNvSpPr>
              <p:nvPr/>
            </p:nvSpPr>
            <p:spPr bwMode="auto">
              <a:xfrm>
                <a:off x="739" y="498"/>
                <a:ext cx="1" cy="70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40" name="Line 492"/>
              <p:cNvSpPr>
                <a:spLocks noChangeShapeType="1"/>
              </p:cNvSpPr>
              <p:nvPr/>
            </p:nvSpPr>
            <p:spPr bwMode="auto">
              <a:xfrm flipH="1" flipV="1">
                <a:off x="804" y="513"/>
                <a:ext cx="4" cy="5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41" name="Line 493"/>
              <p:cNvSpPr>
                <a:spLocks noChangeShapeType="1"/>
              </p:cNvSpPr>
              <p:nvPr/>
            </p:nvSpPr>
            <p:spPr bwMode="auto">
              <a:xfrm flipH="1" flipV="1">
                <a:off x="797" y="505"/>
                <a:ext cx="7" cy="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42" name="Line 494"/>
              <p:cNvSpPr>
                <a:spLocks noChangeShapeType="1"/>
              </p:cNvSpPr>
              <p:nvPr/>
            </p:nvSpPr>
            <p:spPr bwMode="auto">
              <a:xfrm flipH="1" flipV="1">
                <a:off x="792" y="501"/>
                <a:ext cx="5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43" name="Line 495"/>
              <p:cNvSpPr>
                <a:spLocks noChangeShapeType="1"/>
              </p:cNvSpPr>
              <p:nvPr/>
            </p:nvSpPr>
            <p:spPr bwMode="auto">
              <a:xfrm flipH="1">
                <a:off x="777" y="501"/>
                <a:ext cx="15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44" name="Line 496"/>
              <p:cNvSpPr>
                <a:spLocks noChangeShapeType="1"/>
              </p:cNvSpPr>
              <p:nvPr/>
            </p:nvSpPr>
            <p:spPr bwMode="auto">
              <a:xfrm flipH="1">
                <a:off x="772" y="501"/>
                <a:ext cx="5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45" name="Line 497"/>
              <p:cNvSpPr>
                <a:spLocks noChangeShapeType="1"/>
              </p:cNvSpPr>
              <p:nvPr/>
            </p:nvSpPr>
            <p:spPr bwMode="auto">
              <a:xfrm flipH="1">
                <a:off x="765" y="505"/>
                <a:ext cx="7" cy="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46" name="Line 498"/>
              <p:cNvSpPr>
                <a:spLocks noChangeShapeType="1"/>
              </p:cNvSpPr>
              <p:nvPr/>
            </p:nvSpPr>
            <p:spPr bwMode="auto">
              <a:xfrm flipH="1">
                <a:off x="761" y="513"/>
                <a:ext cx="4" cy="5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47" name="Line 499"/>
              <p:cNvSpPr>
                <a:spLocks noChangeShapeType="1"/>
              </p:cNvSpPr>
              <p:nvPr/>
            </p:nvSpPr>
            <p:spPr bwMode="auto">
              <a:xfrm flipH="1">
                <a:off x="757" y="518"/>
                <a:ext cx="4" cy="1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48" name="Line 500"/>
              <p:cNvSpPr>
                <a:spLocks noChangeShapeType="1"/>
              </p:cNvSpPr>
              <p:nvPr/>
            </p:nvSpPr>
            <p:spPr bwMode="auto">
              <a:xfrm>
                <a:off x="757" y="529"/>
                <a:ext cx="1" cy="16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49" name="Line 501"/>
              <p:cNvSpPr>
                <a:spLocks noChangeShapeType="1"/>
              </p:cNvSpPr>
              <p:nvPr/>
            </p:nvSpPr>
            <p:spPr bwMode="auto">
              <a:xfrm>
                <a:off x="757" y="545"/>
                <a:ext cx="4" cy="1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50" name="Line 502"/>
              <p:cNvSpPr>
                <a:spLocks noChangeShapeType="1"/>
              </p:cNvSpPr>
              <p:nvPr/>
            </p:nvSpPr>
            <p:spPr bwMode="auto">
              <a:xfrm>
                <a:off x="761" y="556"/>
                <a:ext cx="4" cy="5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51" name="Line 503"/>
              <p:cNvSpPr>
                <a:spLocks noChangeShapeType="1"/>
              </p:cNvSpPr>
              <p:nvPr/>
            </p:nvSpPr>
            <p:spPr bwMode="auto">
              <a:xfrm>
                <a:off x="765" y="561"/>
                <a:ext cx="7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52" name="Line 504"/>
              <p:cNvSpPr>
                <a:spLocks noChangeShapeType="1"/>
              </p:cNvSpPr>
              <p:nvPr/>
            </p:nvSpPr>
            <p:spPr bwMode="auto">
              <a:xfrm>
                <a:off x="772" y="568"/>
                <a:ext cx="5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53" name="Line 505"/>
              <p:cNvSpPr>
                <a:spLocks noChangeShapeType="1"/>
              </p:cNvSpPr>
              <p:nvPr/>
            </p:nvSpPr>
            <p:spPr bwMode="auto">
              <a:xfrm>
                <a:off x="777" y="572"/>
                <a:ext cx="15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54" name="Line 506"/>
              <p:cNvSpPr>
                <a:spLocks noChangeShapeType="1"/>
              </p:cNvSpPr>
              <p:nvPr/>
            </p:nvSpPr>
            <p:spPr bwMode="auto">
              <a:xfrm flipV="1">
                <a:off x="792" y="568"/>
                <a:ext cx="5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55" name="Line 507"/>
              <p:cNvSpPr>
                <a:spLocks noChangeShapeType="1"/>
              </p:cNvSpPr>
              <p:nvPr/>
            </p:nvSpPr>
            <p:spPr bwMode="auto">
              <a:xfrm flipV="1">
                <a:off x="797" y="561"/>
                <a:ext cx="7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56" name="Line 508"/>
              <p:cNvSpPr>
                <a:spLocks noChangeShapeType="1"/>
              </p:cNvSpPr>
              <p:nvPr/>
            </p:nvSpPr>
            <p:spPr bwMode="auto">
              <a:xfrm flipV="1">
                <a:off x="804" y="556"/>
                <a:ext cx="4" cy="5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57" name="Line 509"/>
              <p:cNvSpPr>
                <a:spLocks noChangeShapeType="1"/>
              </p:cNvSpPr>
              <p:nvPr/>
            </p:nvSpPr>
            <p:spPr bwMode="auto">
              <a:xfrm flipH="1" flipV="1">
                <a:off x="807" y="510"/>
                <a:ext cx="3" cy="5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58" name="Line 510"/>
              <p:cNvSpPr>
                <a:spLocks noChangeShapeType="1"/>
              </p:cNvSpPr>
              <p:nvPr/>
            </p:nvSpPr>
            <p:spPr bwMode="auto">
              <a:xfrm flipH="1" flipV="1">
                <a:off x="799" y="503"/>
                <a:ext cx="8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59" name="Line 511"/>
              <p:cNvSpPr>
                <a:spLocks noChangeShapeType="1"/>
              </p:cNvSpPr>
              <p:nvPr/>
            </p:nvSpPr>
            <p:spPr bwMode="auto">
              <a:xfrm flipH="1" flipV="1">
                <a:off x="792" y="499"/>
                <a:ext cx="7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60" name="Line 512"/>
              <p:cNvSpPr>
                <a:spLocks noChangeShapeType="1"/>
              </p:cNvSpPr>
              <p:nvPr/>
            </p:nvSpPr>
            <p:spPr bwMode="auto">
              <a:xfrm flipH="1">
                <a:off x="779" y="499"/>
                <a:ext cx="13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61" name="Line 513"/>
              <p:cNvSpPr>
                <a:spLocks noChangeShapeType="1"/>
              </p:cNvSpPr>
              <p:nvPr/>
            </p:nvSpPr>
            <p:spPr bwMode="auto">
              <a:xfrm flipH="1">
                <a:off x="772" y="499"/>
                <a:ext cx="7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62" name="Line 514"/>
              <p:cNvSpPr>
                <a:spLocks noChangeShapeType="1"/>
              </p:cNvSpPr>
              <p:nvPr/>
            </p:nvSpPr>
            <p:spPr bwMode="auto">
              <a:xfrm flipH="1">
                <a:off x="767" y="503"/>
                <a:ext cx="5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63" name="Line 515"/>
              <p:cNvSpPr>
                <a:spLocks noChangeShapeType="1"/>
              </p:cNvSpPr>
              <p:nvPr/>
            </p:nvSpPr>
            <p:spPr bwMode="auto">
              <a:xfrm flipH="1">
                <a:off x="763" y="510"/>
                <a:ext cx="4" cy="5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64" name="Line 516"/>
              <p:cNvSpPr>
                <a:spLocks noChangeShapeType="1"/>
              </p:cNvSpPr>
              <p:nvPr/>
            </p:nvSpPr>
            <p:spPr bwMode="auto">
              <a:xfrm flipH="1">
                <a:off x="760" y="515"/>
                <a:ext cx="3" cy="1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65" name="Line 517"/>
              <p:cNvSpPr>
                <a:spLocks noChangeShapeType="1"/>
              </p:cNvSpPr>
              <p:nvPr/>
            </p:nvSpPr>
            <p:spPr bwMode="auto">
              <a:xfrm>
                <a:off x="760" y="526"/>
                <a:ext cx="1" cy="16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66" name="Line 518"/>
              <p:cNvSpPr>
                <a:spLocks noChangeShapeType="1"/>
              </p:cNvSpPr>
              <p:nvPr/>
            </p:nvSpPr>
            <p:spPr bwMode="auto">
              <a:xfrm>
                <a:off x="760" y="542"/>
                <a:ext cx="3" cy="1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67" name="Line 519"/>
              <p:cNvSpPr>
                <a:spLocks noChangeShapeType="1"/>
              </p:cNvSpPr>
              <p:nvPr/>
            </p:nvSpPr>
            <p:spPr bwMode="auto">
              <a:xfrm>
                <a:off x="763" y="553"/>
                <a:ext cx="4" cy="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68" name="Line 520"/>
              <p:cNvSpPr>
                <a:spLocks noChangeShapeType="1"/>
              </p:cNvSpPr>
              <p:nvPr/>
            </p:nvSpPr>
            <p:spPr bwMode="auto">
              <a:xfrm>
                <a:off x="767" y="561"/>
                <a:ext cx="5" cy="5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69" name="Line 521"/>
              <p:cNvSpPr>
                <a:spLocks noChangeShapeType="1"/>
              </p:cNvSpPr>
              <p:nvPr/>
            </p:nvSpPr>
            <p:spPr bwMode="auto">
              <a:xfrm>
                <a:off x="772" y="566"/>
                <a:ext cx="7" cy="3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70" name="Line 522"/>
              <p:cNvSpPr>
                <a:spLocks noChangeShapeType="1"/>
              </p:cNvSpPr>
              <p:nvPr/>
            </p:nvSpPr>
            <p:spPr bwMode="auto">
              <a:xfrm>
                <a:off x="779" y="569"/>
                <a:ext cx="13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71" name="Line 523"/>
              <p:cNvSpPr>
                <a:spLocks noChangeShapeType="1"/>
              </p:cNvSpPr>
              <p:nvPr/>
            </p:nvSpPr>
            <p:spPr bwMode="auto">
              <a:xfrm flipV="1">
                <a:off x="792" y="566"/>
                <a:ext cx="7" cy="3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72" name="Line 524"/>
              <p:cNvSpPr>
                <a:spLocks noChangeShapeType="1"/>
              </p:cNvSpPr>
              <p:nvPr/>
            </p:nvSpPr>
            <p:spPr bwMode="auto">
              <a:xfrm flipV="1">
                <a:off x="799" y="561"/>
                <a:ext cx="8" cy="5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73" name="Line 525"/>
              <p:cNvSpPr>
                <a:spLocks noChangeShapeType="1"/>
              </p:cNvSpPr>
              <p:nvPr/>
            </p:nvSpPr>
            <p:spPr bwMode="auto">
              <a:xfrm flipV="1">
                <a:off x="807" y="553"/>
                <a:ext cx="3" cy="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74" name="Line 526"/>
              <p:cNvSpPr>
                <a:spLocks noChangeShapeType="1"/>
              </p:cNvSpPr>
              <p:nvPr/>
            </p:nvSpPr>
            <p:spPr bwMode="auto">
              <a:xfrm flipH="1" flipV="1">
                <a:off x="804" y="511"/>
                <a:ext cx="4" cy="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75" name="Line 527"/>
              <p:cNvSpPr>
                <a:spLocks noChangeShapeType="1"/>
              </p:cNvSpPr>
              <p:nvPr/>
            </p:nvSpPr>
            <p:spPr bwMode="auto">
              <a:xfrm flipH="1" flipV="1">
                <a:off x="797" y="504"/>
                <a:ext cx="7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76" name="Line 528"/>
              <p:cNvSpPr>
                <a:spLocks noChangeShapeType="1"/>
              </p:cNvSpPr>
              <p:nvPr/>
            </p:nvSpPr>
            <p:spPr bwMode="auto">
              <a:xfrm flipH="1" flipV="1">
                <a:off x="789" y="500"/>
                <a:ext cx="8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77" name="Line 529"/>
              <p:cNvSpPr>
                <a:spLocks noChangeShapeType="1"/>
              </p:cNvSpPr>
              <p:nvPr/>
            </p:nvSpPr>
            <p:spPr bwMode="auto">
              <a:xfrm flipH="1">
                <a:off x="777" y="500"/>
                <a:ext cx="12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78" name="Line 530"/>
              <p:cNvSpPr>
                <a:spLocks noChangeShapeType="1"/>
              </p:cNvSpPr>
              <p:nvPr/>
            </p:nvSpPr>
            <p:spPr bwMode="auto">
              <a:xfrm flipH="1">
                <a:off x="770" y="500"/>
                <a:ext cx="7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79" name="Line 531"/>
              <p:cNvSpPr>
                <a:spLocks noChangeShapeType="1"/>
              </p:cNvSpPr>
              <p:nvPr/>
            </p:nvSpPr>
            <p:spPr bwMode="auto">
              <a:xfrm flipH="1">
                <a:off x="762" y="504"/>
                <a:ext cx="8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80" name="Line 532"/>
              <p:cNvSpPr>
                <a:spLocks noChangeShapeType="1"/>
              </p:cNvSpPr>
              <p:nvPr/>
            </p:nvSpPr>
            <p:spPr bwMode="auto">
              <a:xfrm flipH="1">
                <a:off x="761" y="511"/>
                <a:ext cx="1" cy="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81" name="Line 533"/>
              <p:cNvSpPr>
                <a:spLocks noChangeShapeType="1"/>
              </p:cNvSpPr>
              <p:nvPr/>
            </p:nvSpPr>
            <p:spPr bwMode="auto">
              <a:xfrm flipH="1">
                <a:off x="757" y="519"/>
                <a:ext cx="4" cy="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82" name="Line 534"/>
              <p:cNvSpPr>
                <a:spLocks noChangeShapeType="1"/>
              </p:cNvSpPr>
              <p:nvPr/>
            </p:nvSpPr>
            <p:spPr bwMode="auto">
              <a:xfrm>
                <a:off x="757" y="527"/>
                <a:ext cx="1" cy="16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83" name="Line 535"/>
              <p:cNvSpPr>
                <a:spLocks noChangeShapeType="1"/>
              </p:cNvSpPr>
              <p:nvPr/>
            </p:nvSpPr>
            <p:spPr bwMode="auto">
              <a:xfrm>
                <a:off x="757" y="543"/>
                <a:ext cx="4" cy="12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84" name="Line 536"/>
              <p:cNvSpPr>
                <a:spLocks noChangeShapeType="1"/>
              </p:cNvSpPr>
              <p:nvPr/>
            </p:nvSpPr>
            <p:spPr bwMode="auto">
              <a:xfrm>
                <a:off x="761" y="555"/>
                <a:ext cx="1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85" name="Line 537"/>
              <p:cNvSpPr>
                <a:spLocks noChangeShapeType="1"/>
              </p:cNvSpPr>
              <p:nvPr/>
            </p:nvSpPr>
            <p:spPr bwMode="auto">
              <a:xfrm>
                <a:off x="762" y="562"/>
                <a:ext cx="8" cy="5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86" name="Line 538"/>
              <p:cNvSpPr>
                <a:spLocks noChangeShapeType="1"/>
              </p:cNvSpPr>
              <p:nvPr/>
            </p:nvSpPr>
            <p:spPr bwMode="auto">
              <a:xfrm>
                <a:off x="770" y="567"/>
                <a:ext cx="7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87" name="Line 539"/>
              <p:cNvSpPr>
                <a:spLocks noChangeShapeType="1"/>
              </p:cNvSpPr>
              <p:nvPr/>
            </p:nvSpPr>
            <p:spPr bwMode="auto">
              <a:xfrm>
                <a:off x="777" y="571"/>
                <a:ext cx="12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88" name="Line 540"/>
              <p:cNvSpPr>
                <a:spLocks noChangeShapeType="1"/>
              </p:cNvSpPr>
              <p:nvPr/>
            </p:nvSpPr>
            <p:spPr bwMode="auto">
              <a:xfrm flipV="1">
                <a:off x="789" y="567"/>
                <a:ext cx="8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89" name="Line 541"/>
              <p:cNvSpPr>
                <a:spLocks noChangeShapeType="1"/>
              </p:cNvSpPr>
              <p:nvPr/>
            </p:nvSpPr>
            <p:spPr bwMode="auto">
              <a:xfrm flipV="1">
                <a:off x="797" y="562"/>
                <a:ext cx="7" cy="5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90" name="Line 542"/>
              <p:cNvSpPr>
                <a:spLocks noChangeShapeType="1"/>
              </p:cNvSpPr>
              <p:nvPr/>
            </p:nvSpPr>
            <p:spPr bwMode="auto">
              <a:xfrm flipV="1">
                <a:off x="804" y="555"/>
                <a:ext cx="4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91" name="Line 543"/>
              <p:cNvSpPr>
                <a:spLocks noChangeShapeType="1"/>
              </p:cNvSpPr>
              <p:nvPr/>
            </p:nvSpPr>
            <p:spPr bwMode="auto">
              <a:xfrm flipH="1" flipV="1">
                <a:off x="807" y="508"/>
                <a:ext cx="3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92" name="Line 544"/>
              <p:cNvSpPr>
                <a:spLocks noChangeShapeType="1"/>
              </p:cNvSpPr>
              <p:nvPr/>
            </p:nvSpPr>
            <p:spPr bwMode="auto">
              <a:xfrm flipH="1" flipV="1">
                <a:off x="802" y="503"/>
                <a:ext cx="5" cy="5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93" name="Line 545"/>
              <p:cNvSpPr>
                <a:spLocks noChangeShapeType="1"/>
              </p:cNvSpPr>
              <p:nvPr/>
            </p:nvSpPr>
            <p:spPr bwMode="auto">
              <a:xfrm flipH="1" flipV="1">
                <a:off x="794" y="499"/>
                <a:ext cx="8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94" name="Line 546"/>
              <p:cNvSpPr>
                <a:spLocks noChangeShapeType="1"/>
              </p:cNvSpPr>
              <p:nvPr/>
            </p:nvSpPr>
            <p:spPr bwMode="auto">
              <a:xfrm flipH="1">
                <a:off x="779" y="499"/>
                <a:ext cx="15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95" name="Line 547"/>
              <p:cNvSpPr>
                <a:spLocks noChangeShapeType="1"/>
              </p:cNvSpPr>
              <p:nvPr/>
            </p:nvSpPr>
            <p:spPr bwMode="auto">
              <a:xfrm flipH="1">
                <a:off x="774" y="499"/>
                <a:ext cx="5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96" name="Line 548"/>
              <p:cNvSpPr>
                <a:spLocks noChangeShapeType="1"/>
              </p:cNvSpPr>
              <p:nvPr/>
            </p:nvSpPr>
            <p:spPr bwMode="auto">
              <a:xfrm flipH="1">
                <a:off x="767" y="503"/>
                <a:ext cx="7" cy="5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97" name="Line 549"/>
              <p:cNvSpPr>
                <a:spLocks noChangeShapeType="1"/>
              </p:cNvSpPr>
              <p:nvPr/>
            </p:nvSpPr>
            <p:spPr bwMode="auto">
              <a:xfrm flipH="1">
                <a:off x="763" y="508"/>
                <a:ext cx="4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98" name="Line 550"/>
              <p:cNvSpPr>
                <a:spLocks noChangeShapeType="1"/>
              </p:cNvSpPr>
              <p:nvPr/>
            </p:nvSpPr>
            <p:spPr bwMode="auto">
              <a:xfrm flipH="1">
                <a:off x="760" y="515"/>
                <a:ext cx="3" cy="1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399" name="Line 551"/>
              <p:cNvSpPr>
                <a:spLocks noChangeShapeType="1"/>
              </p:cNvSpPr>
              <p:nvPr/>
            </p:nvSpPr>
            <p:spPr bwMode="auto">
              <a:xfrm>
                <a:off x="760" y="526"/>
                <a:ext cx="1" cy="16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00" name="Line 552"/>
              <p:cNvSpPr>
                <a:spLocks noChangeShapeType="1"/>
              </p:cNvSpPr>
              <p:nvPr/>
            </p:nvSpPr>
            <p:spPr bwMode="auto">
              <a:xfrm>
                <a:off x="760" y="542"/>
                <a:ext cx="3" cy="9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01" name="Line 553"/>
              <p:cNvSpPr>
                <a:spLocks noChangeShapeType="1"/>
              </p:cNvSpPr>
              <p:nvPr/>
            </p:nvSpPr>
            <p:spPr bwMode="auto">
              <a:xfrm>
                <a:off x="763" y="551"/>
                <a:ext cx="4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02" name="Line 554"/>
              <p:cNvSpPr>
                <a:spLocks noChangeShapeType="1"/>
              </p:cNvSpPr>
              <p:nvPr/>
            </p:nvSpPr>
            <p:spPr bwMode="auto">
              <a:xfrm>
                <a:off x="767" y="558"/>
                <a:ext cx="7" cy="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03" name="Line 555"/>
              <p:cNvSpPr>
                <a:spLocks noChangeShapeType="1"/>
              </p:cNvSpPr>
              <p:nvPr/>
            </p:nvSpPr>
            <p:spPr bwMode="auto">
              <a:xfrm>
                <a:off x="774" y="566"/>
                <a:ext cx="5" cy="3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04" name="Line 556"/>
              <p:cNvSpPr>
                <a:spLocks noChangeShapeType="1"/>
              </p:cNvSpPr>
              <p:nvPr/>
            </p:nvSpPr>
            <p:spPr bwMode="auto">
              <a:xfrm>
                <a:off x="779" y="569"/>
                <a:ext cx="15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05" name="Line 557"/>
              <p:cNvSpPr>
                <a:spLocks noChangeShapeType="1"/>
              </p:cNvSpPr>
              <p:nvPr/>
            </p:nvSpPr>
            <p:spPr bwMode="auto">
              <a:xfrm flipV="1">
                <a:off x="794" y="566"/>
                <a:ext cx="8" cy="3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06" name="Line 558"/>
              <p:cNvSpPr>
                <a:spLocks noChangeShapeType="1"/>
              </p:cNvSpPr>
              <p:nvPr/>
            </p:nvSpPr>
            <p:spPr bwMode="auto">
              <a:xfrm flipV="1">
                <a:off x="802" y="558"/>
                <a:ext cx="5" cy="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07" name="Line 559"/>
              <p:cNvSpPr>
                <a:spLocks noChangeShapeType="1"/>
              </p:cNvSpPr>
              <p:nvPr/>
            </p:nvSpPr>
            <p:spPr bwMode="auto">
              <a:xfrm flipV="1">
                <a:off x="807" y="551"/>
                <a:ext cx="3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08" name="Line 560"/>
              <p:cNvSpPr>
                <a:spLocks noChangeShapeType="1"/>
              </p:cNvSpPr>
              <p:nvPr/>
            </p:nvSpPr>
            <p:spPr bwMode="auto">
              <a:xfrm flipH="1" flipV="1">
                <a:off x="803" y="511"/>
                <a:ext cx="4" cy="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09" name="Line 561"/>
              <p:cNvSpPr>
                <a:spLocks noChangeShapeType="1"/>
              </p:cNvSpPr>
              <p:nvPr/>
            </p:nvSpPr>
            <p:spPr bwMode="auto">
              <a:xfrm flipH="1" flipV="1">
                <a:off x="798" y="506"/>
                <a:ext cx="5" cy="5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10" name="Line 562"/>
              <p:cNvSpPr>
                <a:spLocks noChangeShapeType="1"/>
              </p:cNvSpPr>
              <p:nvPr/>
            </p:nvSpPr>
            <p:spPr bwMode="auto">
              <a:xfrm flipH="1" flipV="1">
                <a:off x="791" y="503"/>
                <a:ext cx="7" cy="3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11" name="Line 563"/>
              <p:cNvSpPr>
                <a:spLocks noChangeShapeType="1"/>
              </p:cNvSpPr>
              <p:nvPr/>
            </p:nvSpPr>
            <p:spPr bwMode="auto">
              <a:xfrm flipH="1">
                <a:off x="776" y="503"/>
                <a:ext cx="15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12" name="Line 564"/>
              <p:cNvSpPr>
                <a:spLocks noChangeShapeType="1"/>
              </p:cNvSpPr>
              <p:nvPr/>
            </p:nvSpPr>
            <p:spPr bwMode="auto">
              <a:xfrm flipH="1">
                <a:off x="771" y="503"/>
                <a:ext cx="5" cy="3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13" name="Line 565"/>
              <p:cNvSpPr>
                <a:spLocks noChangeShapeType="1"/>
              </p:cNvSpPr>
              <p:nvPr/>
            </p:nvSpPr>
            <p:spPr bwMode="auto">
              <a:xfrm flipH="1">
                <a:off x="763" y="506"/>
                <a:ext cx="8" cy="5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14" name="Line 566"/>
              <p:cNvSpPr>
                <a:spLocks noChangeShapeType="1"/>
              </p:cNvSpPr>
              <p:nvPr/>
            </p:nvSpPr>
            <p:spPr bwMode="auto">
              <a:xfrm flipH="1">
                <a:off x="760" y="511"/>
                <a:ext cx="3" cy="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15" name="Line 567"/>
              <p:cNvSpPr>
                <a:spLocks noChangeShapeType="1"/>
              </p:cNvSpPr>
              <p:nvPr/>
            </p:nvSpPr>
            <p:spPr bwMode="auto">
              <a:xfrm flipH="1">
                <a:off x="756" y="519"/>
                <a:ext cx="4" cy="1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16" name="Line 568"/>
              <p:cNvSpPr>
                <a:spLocks noChangeShapeType="1"/>
              </p:cNvSpPr>
              <p:nvPr/>
            </p:nvSpPr>
            <p:spPr bwMode="auto">
              <a:xfrm>
                <a:off x="756" y="530"/>
                <a:ext cx="1" cy="16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17" name="Line 569"/>
              <p:cNvSpPr>
                <a:spLocks noChangeShapeType="1"/>
              </p:cNvSpPr>
              <p:nvPr/>
            </p:nvSpPr>
            <p:spPr bwMode="auto">
              <a:xfrm>
                <a:off x="756" y="546"/>
                <a:ext cx="4" cy="9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18" name="Line 570"/>
              <p:cNvSpPr>
                <a:spLocks noChangeShapeType="1"/>
              </p:cNvSpPr>
              <p:nvPr/>
            </p:nvSpPr>
            <p:spPr bwMode="auto">
              <a:xfrm>
                <a:off x="760" y="555"/>
                <a:ext cx="3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19" name="Line 571"/>
              <p:cNvSpPr>
                <a:spLocks noChangeShapeType="1"/>
              </p:cNvSpPr>
              <p:nvPr/>
            </p:nvSpPr>
            <p:spPr bwMode="auto">
              <a:xfrm>
                <a:off x="763" y="562"/>
                <a:ext cx="8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20" name="Line 572"/>
              <p:cNvSpPr>
                <a:spLocks noChangeShapeType="1"/>
              </p:cNvSpPr>
              <p:nvPr/>
            </p:nvSpPr>
            <p:spPr bwMode="auto">
              <a:xfrm>
                <a:off x="771" y="569"/>
                <a:ext cx="5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21" name="Line 573"/>
              <p:cNvSpPr>
                <a:spLocks noChangeShapeType="1"/>
              </p:cNvSpPr>
              <p:nvPr/>
            </p:nvSpPr>
            <p:spPr bwMode="auto">
              <a:xfrm>
                <a:off x="776" y="573"/>
                <a:ext cx="15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22" name="Line 574"/>
              <p:cNvSpPr>
                <a:spLocks noChangeShapeType="1"/>
              </p:cNvSpPr>
              <p:nvPr/>
            </p:nvSpPr>
            <p:spPr bwMode="auto">
              <a:xfrm flipV="1">
                <a:off x="791" y="569"/>
                <a:ext cx="7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23" name="Line 575"/>
              <p:cNvSpPr>
                <a:spLocks noChangeShapeType="1"/>
              </p:cNvSpPr>
              <p:nvPr/>
            </p:nvSpPr>
            <p:spPr bwMode="auto">
              <a:xfrm flipV="1">
                <a:off x="798" y="562"/>
                <a:ext cx="5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24" name="Line 576"/>
              <p:cNvSpPr>
                <a:spLocks noChangeShapeType="1"/>
              </p:cNvSpPr>
              <p:nvPr/>
            </p:nvSpPr>
            <p:spPr bwMode="auto">
              <a:xfrm flipV="1">
                <a:off x="803" y="555"/>
                <a:ext cx="4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25" name="Line 577"/>
              <p:cNvSpPr>
                <a:spLocks noChangeShapeType="1"/>
              </p:cNvSpPr>
              <p:nvPr/>
            </p:nvSpPr>
            <p:spPr bwMode="auto">
              <a:xfrm flipH="1" flipV="1">
                <a:off x="809" y="508"/>
                <a:ext cx="1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26" name="Line 578"/>
              <p:cNvSpPr>
                <a:spLocks noChangeShapeType="1"/>
              </p:cNvSpPr>
              <p:nvPr/>
            </p:nvSpPr>
            <p:spPr bwMode="auto">
              <a:xfrm flipH="1" flipV="1">
                <a:off x="802" y="500"/>
                <a:ext cx="7" cy="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27" name="Line 579"/>
              <p:cNvSpPr>
                <a:spLocks noChangeShapeType="1"/>
              </p:cNvSpPr>
              <p:nvPr/>
            </p:nvSpPr>
            <p:spPr bwMode="auto">
              <a:xfrm flipH="1" flipV="1">
                <a:off x="794" y="497"/>
                <a:ext cx="8" cy="3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28" name="Line 580"/>
              <p:cNvSpPr>
                <a:spLocks noChangeShapeType="1"/>
              </p:cNvSpPr>
              <p:nvPr/>
            </p:nvSpPr>
            <p:spPr bwMode="auto">
              <a:xfrm flipH="1">
                <a:off x="782" y="497"/>
                <a:ext cx="12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29" name="Line 581"/>
              <p:cNvSpPr>
                <a:spLocks noChangeShapeType="1"/>
              </p:cNvSpPr>
              <p:nvPr/>
            </p:nvSpPr>
            <p:spPr bwMode="auto">
              <a:xfrm flipH="1">
                <a:off x="774" y="497"/>
                <a:ext cx="8" cy="3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30" name="Line 582"/>
              <p:cNvSpPr>
                <a:spLocks noChangeShapeType="1"/>
              </p:cNvSpPr>
              <p:nvPr/>
            </p:nvSpPr>
            <p:spPr bwMode="auto">
              <a:xfrm flipH="1">
                <a:off x="767" y="500"/>
                <a:ext cx="7" cy="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31" name="Line 583"/>
              <p:cNvSpPr>
                <a:spLocks noChangeShapeType="1"/>
              </p:cNvSpPr>
              <p:nvPr/>
            </p:nvSpPr>
            <p:spPr bwMode="auto">
              <a:xfrm flipH="1">
                <a:off x="766" y="508"/>
                <a:ext cx="1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32" name="Line 584"/>
              <p:cNvSpPr>
                <a:spLocks noChangeShapeType="1"/>
              </p:cNvSpPr>
              <p:nvPr/>
            </p:nvSpPr>
            <p:spPr bwMode="auto">
              <a:xfrm flipH="1">
                <a:off x="762" y="515"/>
                <a:ext cx="4" cy="9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33" name="Line 585"/>
              <p:cNvSpPr>
                <a:spLocks noChangeShapeType="1"/>
              </p:cNvSpPr>
              <p:nvPr/>
            </p:nvSpPr>
            <p:spPr bwMode="auto">
              <a:xfrm>
                <a:off x="762" y="524"/>
                <a:ext cx="1" cy="16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34" name="Line 586"/>
              <p:cNvSpPr>
                <a:spLocks noChangeShapeType="1"/>
              </p:cNvSpPr>
              <p:nvPr/>
            </p:nvSpPr>
            <p:spPr bwMode="auto">
              <a:xfrm>
                <a:off x="762" y="540"/>
                <a:ext cx="4" cy="1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35" name="Line 587"/>
              <p:cNvSpPr>
                <a:spLocks noChangeShapeType="1"/>
              </p:cNvSpPr>
              <p:nvPr/>
            </p:nvSpPr>
            <p:spPr bwMode="auto">
              <a:xfrm>
                <a:off x="766" y="551"/>
                <a:ext cx="1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36" name="Line 588"/>
              <p:cNvSpPr>
                <a:spLocks noChangeShapeType="1"/>
              </p:cNvSpPr>
              <p:nvPr/>
            </p:nvSpPr>
            <p:spPr bwMode="auto">
              <a:xfrm>
                <a:off x="767" y="558"/>
                <a:ext cx="7" cy="5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37" name="Line 589"/>
              <p:cNvSpPr>
                <a:spLocks noChangeShapeType="1"/>
              </p:cNvSpPr>
              <p:nvPr/>
            </p:nvSpPr>
            <p:spPr bwMode="auto">
              <a:xfrm>
                <a:off x="774" y="563"/>
                <a:ext cx="8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38" name="Line 590"/>
              <p:cNvSpPr>
                <a:spLocks noChangeShapeType="1"/>
              </p:cNvSpPr>
              <p:nvPr/>
            </p:nvSpPr>
            <p:spPr bwMode="auto">
              <a:xfrm>
                <a:off x="782" y="567"/>
                <a:ext cx="12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39" name="Line 591"/>
              <p:cNvSpPr>
                <a:spLocks noChangeShapeType="1"/>
              </p:cNvSpPr>
              <p:nvPr/>
            </p:nvSpPr>
            <p:spPr bwMode="auto">
              <a:xfrm flipV="1">
                <a:off x="794" y="563"/>
                <a:ext cx="8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40" name="Line 592"/>
              <p:cNvSpPr>
                <a:spLocks noChangeShapeType="1"/>
              </p:cNvSpPr>
              <p:nvPr/>
            </p:nvSpPr>
            <p:spPr bwMode="auto">
              <a:xfrm flipV="1">
                <a:off x="802" y="558"/>
                <a:ext cx="7" cy="5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41" name="Line 593"/>
              <p:cNvSpPr>
                <a:spLocks noChangeShapeType="1"/>
              </p:cNvSpPr>
              <p:nvPr/>
            </p:nvSpPr>
            <p:spPr bwMode="auto">
              <a:xfrm flipV="1">
                <a:off x="809" y="551"/>
                <a:ext cx="1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42" name="Line 594"/>
              <p:cNvSpPr>
                <a:spLocks noChangeShapeType="1"/>
              </p:cNvSpPr>
              <p:nvPr/>
            </p:nvSpPr>
            <p:spPr bwMode="auto">
              <a:xfrm flipH="1" flipV="1">
                <a:off x="803" y="514"/>
                <a:ext cx="4" cy="5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43" name="Line 595"/>
              <p:cNvSpPr>
                <a:spLocks noChangeShapeType="1"/>
              </p:cNvSpPr>
              <p:nvPr/>
            </p:nvSpPr>
            <p:spPr bwMode="auto">
              <a:xfrm flipH="1" flipV="1">
                <a:off x="796" y="506"/>
                <a:ext cx="7" cy="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44" name="Line 596"/>
              <p:cNvSpPr>
                <a:spLocks noChangeShapeType="1"/>
              </p:cNvSpPr>
              <p:nvPr/>
            </p:nvSpPr>
            <p:spPr bwMode="auto">
              <a:xfrm flipH="1" flipV="1">
                <a:off x="791" y="503"/>
                <a:ext cx="5" cy="3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45" name="Line 597"/>
              <p:cNvSpPr>
                <a:spLocks noChangeShapeType="1"/>
              </p:cNvSpPr>
              <p:nvPr/>
            </p:nvSpPr>
            <p:spPr bwMode="auto">
              <a:xfrm flipH="1">
                <a:off x="776" y="503"/>
                <a:ext cx="15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46" name="Line 598"/>
              <p:cNvSpPr>
                <a:spLocks noChangeShapeType="1"/>
              </p:cNvSpPr>
              <p:nvPr/>
            </p:nvSpPr>
            <p:spPr bwMode="auto">
              <a:xfrm flipH="1">
                <a:off x="768" y="503"/>
                <a:ext cx="8" cy="3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47" name="Line 599"/>
              <p:cNvSpPr>
                <a:spLocks noChangeShapeType="1"/>
              </p:cNvSpPr>
              <p:nvPr/>
            </p:nvSpPr>
            <p:spPr bwMode="auto">
              <a:xfrm flipH="1">
                <a:off x="763" y="506"/>
                <a:ext cx="5" cy="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48" name="Line 600"/>
              <p:cNvSpPr>
                <a:spLocks noChangeShapeType="1"/>
              </p:cNvSpPr>
              <p:nvPr/>
            </p:nvSpPr>
            <p:spPr bwMode="auto">
              <a:xfrm flipH="1">
                <a:off x="760" y="514"/>
                <a:ext cx="3" cy="5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49" name="Line 601"/>
              <p:cNvSpPr>
                <a:spLocks noChangeShapeType="1"/>
              </p:cNvSpPr>
              <p:nvPr/>
            </p:nvSpPr>
            <p:spPr bwMode="auto">
              <a:xfrm flipH="1">
                <a:off x="756" y="519"/>
                <a:ext cx="4" cy="1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50" name="Line 602"/>
              <p:cNvSpPr>
                <a:spLocks noChangeShapeType="1"/>
              </p:cNvSpPr>
              <p:nvPr/>
            </p:nvSpPr>
            <p:spPr bwMode="auto">
              <a:xfrm>
                <a:off x="756" y="530"/>
                <a:ext cx="1" cy="16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51" name="Line 603"/>
              <p:cNvSpPr>
                <a:spLocks noChangeShapeType="1"/>
              </p:cNvSpPr>
              <p:nvPr/>
            </p:nvSpPr>
            <p:spPr bwMode="auto">
              <a:xfrm>
                <a:off x="756" y="546"/>
                <a:ext cx="4" cy="1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52" name="Line 604"/>
              <p:cNvSpPr>
                <a:spLocks noChangeShapeType="1"/>
              </p:cNvSpPr>
              <p:nvPr/>
            </p:nvSpPr>
            <p:spPr bwMode="auto">
              <a:xfrm>
                <a:off x="760" y="557"/>
                <a:ext cx="3" cy="5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53" name="Line 605"/>
              <p:cNvSpPr>
                <a:spLocks noChangeShapeType="1"/>
              </p:cNvSpPr>
              <p:nvPr/>
            </p:nvSpPr>
            <p:spPr bwMode="auto">
              <a:xfrm>
                <a:off x="763" y="562"/>
                <a:ext cx="5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54" name="Line 606"/>
              <p:cNvSpPr>
                <a:spLocks noChangeShapeType="1"/>
              </p:cNvSpPr>
              <p:nvPr/>
            </p:nvSpPr>
            <p:spPr bwMode="auto">
              <a:xfrm>
                <a:off x="768" y="569"/>
                <a:ext cx="8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grpSp>
          <p:nvGrpSpPr>
            <p:cNvPr id="11" name="Group 808"/>
            <p:cNvGrpSpPr>
              <a:grpSpLocks/>
            </p:cNvGrpSpPr>
            <p:nvPr/>
          </p:nvGrpSpPr>
          <p:grpSpPr bwMode="auto">
            <a:xfrm>
              <a:off x="3592894" y="4881181"/>
              <a:ext cx="605663" cy="1525016"/>
              <a:chOff x="310" y="498"/>
              <a:chExt cx="502" cy="1264"/>
            </a:xfrm>
          </p:grpSpPr>
          <p:sp>
            <p:nvSpPr>
              <p:cNvPr id="79456" name="Line 608"/>
              <p:cNvSpPr>
                <a:spLocks noChangeShapeType="1"/>
              </p:cNvSpPr>
              <p:nvPr/>
            </p:nvSpPr>
            <p:spPr bwMode="auto">
              <a:xfrm>
                <a:off x="776" y="573"/>
                <a:ext cx="15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57" name="Line 609"/>
              <p:cNvSpPr>
                <a:spLocks noChangeShapeType="1"/>
              </p:cNvSpPr>
              <p:nvPr/>
            </p:nvSpPr>
            <p:spPr bwMode="auto">
              <a:xfrm flipV="1">
                <a:off x="791" y="569"/>
                <a:ext cx="5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58" name="Line 610"/>
              <p:cNvSpPr>
                <a:spLocks noChangeShapeType="1"/>
              </p:cNvSpPr>
              <p:nvPr/>
            </p:nvSpPr>
            <p:spPr bwMode="auto">
              <a:xfrm flipV="1">
                <a:off x="796" y="562"/>
                <a:ext cx="7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59" name="Line 611"/>
              <p:cNvSpPr>
                <a:spLocks noChangeShapeType="1"/>
              </p:cNvSpPr>
              <p:nvPr/>
            </p:nvSpPr>
            <p:spPr bwMode="auto">
              <a:xfrm flipV="1">
                <a:off x="803" y="557"/>
                <a:ext cx="4" cy="5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60" name="Line 612"/>
              <p:cNvSpPr>
                <a:spLocks noChangeShapeType="1"/>
              </p:cNvSpPr>
              <p:nvPr/>
            </p:nvSpPr>
            <p:spPr bwMode="auto">
              <a:xfrm flipH="1" flipV="1">
                <a:off x="808" y="509"/>
                <a:ext cx="4" cy="5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61" name="Line 613"/>
              <p:cNvSpPr>
                <a:spLocks noChangeShapeType="1"/>
              </p:cNvSpPr>
              <p:nvPr/>
            </p:nvSpPr>
            <p:spPr bwMode="auto">
              <a:xfrm flipH="1" flipV="1">
                <a:off x="800" y="501"/>
                <a:ext cx="8" cy="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62" name="Line 614"/>
              <p:cNvSpPr>
                <a:spLocks noChangeShapeType="1"/>
              </p:cNvSpPr>
              <p:nvPr/>
            </p:nvSpPr>
            <p:spPr bwMode="auto">
              <a:xfrm flipH="1" flipV="1">
                <a:off x="796" y="498"/>
                <a:ext cx="4" cy="3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63" name="Line 615"/>
              <p:cNvSpPr>
                <a:spLocks noChangeShapeType="1"/>
              </p:cNvSpPr>
              <p:nvPr/>
            </p:nvSpPr>
            <p:spPr bwMode="auto">
              <a:xfrm flipH="1">
                <a:off x="781" y="498"/>
                <a:ext cx="15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64" name="Line 616"/>
              <p:cNvSpPr>
                <a:spLocks noChangeShapeType="1"/>
              </p:cNvSpPr>
              <p:nvPr/>
            </p:nvSpPr>
            <p:spPr bwMode="auto">
              <a:xfrm flipH="1">
                <a:off x="776" y="498"/>
                <a:ext cx="5" cy="3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65" name="Line 617"/>
              <p:cNvSpPr>
                <a:spLocks noChangeShapeType="1"/>
              </p:cNvSpPr>
              <p:nvPr/>
            </p:nvSpPr>
            <p:spPr bwMode="auto">
              <a:xfrm flipH="1">
                <a:off x="768" y="501"/>
                <a:ext cx="8" cy="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66" name="Line 618"/>
              <p:cNvSpPr>
                <a:spLocks noChangeShapeType="1"/>
              </p:cNvSpPr>
              <p:nvPr/>
            </p:nvSpPr>
            <p:spPr bwMode="auto">
              <a:xfrm flipH="1">
                <a:off x="765" y="509"/>
                <a:ext cx="3" cy="5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67" name="Line 619"/>
              <p:cNvSpPr>
                <a:spLocks noChangeShapeType="1"/>
              </p:cNvSpPr>
              <p:nvPr/>
            </p:nvSpPr>
            <p:spPr bwMode="auto">
              <a:xfrm flipH="1">
                <a:off x="761" y="514"/>
                <a:ext cx="4" cy="1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68" name="Line 620"/>
              <p:cNvSpPr>
                <a:spLocks noChangeShapeType="1"/>
              </p:cNvSpPr>
              <p:nvPr/>
            </p:nvSpPr>
            <p:spPr bwMode="auto">
              <a:xfrm>
                <a:off x="761" y="525"/>
                <a:ext cx="1" cy="16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69" name="Line 621"/>
              <p:cNvSpPr>
                <a:spLocks noChangeShapeType="1"/>
              </p:cNvSpPr>
              <p:nvPr/>
            </p:nvSpPr>
            <p:spPr bwMode="auto">
              <a:xfrm>
                <a:off x="761" y="541"/>
                <a:ext cx="4" cy="1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70" name="Line 622"/>
              <p:cNvSpPr>
                <a:spLocks noChangeShapeType="1"/>
              </p:cNvSpPr>
              <p:nvPr/>
            </p:nvSpPr>
            <p:spPr bwMode="auto">
              <a:xfrm>
                <a:off x="765" y="552"/>
                <a:ext cx="3" cy="5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71" name="Line 623"/>
              <p:cNvSpPr>
                <a:spLocks noChangeShapeType="1"/>
              </p:cNvSpPr>
              <p:nvPr/>
            </p:nvSpPr>
            <p:spPr bwMode="auto">
              <a:xfrm>
                <a:off x="768" y="557"/>
                <a:ext cx="8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72" name="Line 624"/>
              <p:cNvSpPr>
                <a:spLocks noChangeShapeType="1"/>
              </p:cNvSpPr>
              <p:nvPr/>
            </p:nvSpPr>
            <p:spPr bwMode="auto">
              <a:xfrm>
                <a:off x="776" y="564"/>
                <a:ext cx="5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73" name="Line 625"/>
              <p:cNvSpPr>
                <a:spLocks noChangeShapeType="1"/>
              </p:cNvSpPr>
              <p:nvPr/>
            </p:nvSpPr>
            <p:spPr bwMode="auto">
              <a:xfrm>
                <a:off x="781" y="568"/>
                <a:ext cx="15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74" name="Line 626"/>
              <p:cNvSpPr>
                <a:spLocks noChangeShapeType="1"/>
              </p:cNvSpPr>
              <p:nvPr/>
            </p:nvSpPr>
            <p:spPr bwMode="auto">
              <a:xfrm flipV="1">
                <a:off x="796" y="564"/>
                <a:ext cx="4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75" name="Line 627"/>
              <p:cNvSpPr>
                <a:spLocks noChangeShapeType="1"/>
              </p:cNvSpPr>
              <p:nvPr/>
            </p:nvSpPr>
            <p:spPr bwMode="auto">
              <a:xfrm flipV="1">
                <a:off x="800" y="557"/>
                <a:ext cx="8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76" name="Line 628"/>
              <p:cNvSpPr>
                <a:spLocks noChangeShapeType="1"/>
              </p:cNvSpPr>
              <p:nvPr/>
            </p:nvSpPr>
            <p:spPr bwMode="auto">
              <a:xfrm flipV="1">
                <a:off x="808" y="552"/>
                <a:ext cx="4" cy="5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77" name="Line 629"/>
              <p:cNvSpPr>
                <a:spLocks noChangeShapeType="1"/>
              </p:cNvSpPr>
              <p:nvPr/>
            </p:nvSpPr>
            <p:spPr bwMode="auto">
              <a:xfrm flipV="1">
                <a:off x="316" y="1707"/>
                <a:ext cx="1" cy="40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78" name="Line 630"/>
              <p:cNvSpPr>
                <a:spLocks noChangeShapeType="1"/>
              </p:cNvSpPr>
              <p:nvPr/>
            </p:nvSpPr>
            <p:spPr bwMode="auto">
              <a:xfrm flipV="1">
                <a:off x="316" y="1669"/>
                <a:ext cx="1" cy="38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79" name="Line 631"/>
              <p:cNvSpPr>
                <a:spLocks noChangeShapeType="1"/>
              </p:cNvSpPr>
              <p:nvPr/>
            </p:nvSpPr>
            <p:spPr bwMode="auto">
              <a:xfrm flipV="1">
                <a:off x="321" y="1726"/>
                <a:ext cx="1" cy="36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80" name="Line 632"/>
              <p:cNvSpPr>
                <a:spLocks noChangeShapeType="1"/>
              </p:cNvSpPr>
              <p:nvPr/>
            </p:nvSpPr>
            <p:spPr bwMode="auto">
              <a:xfrm flipV="1">
                <a:off x="321" y="1688"/>
                <a:ext cx="1" cy="38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81" name="Line 633"/>
              <p:cNvSpPr>
                <a:spLocks noChangeShapeType="1"/>
              </p:cNvSpPr>
              <p:nvPr/>
            </p:nvSpPr>
            <p:spPr bwMode="auto">
              <a:xfrm flipV="1">
                <a:off x="333" y="1739"/>
                <a:ext cx="1" cy="9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82" name="Line 634"/>
              <p:cNvSpPr>
                <a:spLocks noChangeShapeType="1"/>
              </p:cNvSpPr>
              <p:nvPr/>
            </p:nvSpPr>
            <p:spPr bwMode="auto">
              <a:xfrm flipV="1">
                <a:off x="333" y="1681"/>
                <a:ext cx="1" cy="1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83" name="Line 635"/>
              <p:cNvSpPr>
                <a:spLocks noChangeShapeType="1"/>
              </p:cNvSpPr>
              <p:nvPr/>
            </p:nvSpPr>
            <p:spPr bwMode="auto">
              <a:xfrm flipH="1" flipV="1">
                <a:off x="356" y="1707"/>
                <a:ext cx="1" cy="9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84" name="Line 636"/>
              <p:cNvSpPr>
                <a:spLocks noChangeShapeType="1"/>
              </p:cNvSpPr>
              <p:nvPr/>
            </p:nvSpPr>
            <p:spPr bwMode="auto">
              <a:xfrm flipH="1" flipV="1">
                <a:off x="351" y="1700"/>
                <a:ext cx="5" cy="7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85" name="Line 637"/>
              <p:cNvSpPr>
                <a:spLocks noChangeShapeType="1"/>
              </p:cNvSpPr>
              <p:nvPr/>
            </p:nvSpPr>
            <p:spPr bwMode="auto">
              <a:xfrm flipH="1" flipV="1">
                <a:off x="343" y="1695"/>
                <a:ext cx="8" cy="5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86" name="Line 638"/>
              <p:cNvSpPr>
                <a:spLocks noChangeShapeType="1"/>
              </p:cNvSpPr>
              <p:nvPr/>
            </p:nvSpPr>
            <p:spPr bwMode="auto">
              <a:xfrm flipH="1" flipV="1">
                <a:off x="333" y="1692"/>
                <a:ext cx="10" cy="3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87" name="Line 639"/>
              <p:cNvSpPr>
                <a:spLocks noChangeShapeType="1"/>
              </p:cNvSpPr>
              <p:nvPr/>
            </p:nvSpPr>
            <p:spPr bwMode="auto">
              <a:xfrm flipH="1">
                <a:off x="322" y="1692"/>
                <a:ext cx="11" cy="4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88" name="Line 640"/>
              <p:cNvSpPr>
                <a:spLocks noChangeShapeType="1"/>
              </p:cNvSpPr>
              <p:nvPr/>
            </p:nvSpPr>
            <p:spPr bwMode="auto">
              <a:xfrm flipH="1">
                <a:off x="314" y="1696"/>
                <a:ext cx="8" cy="9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89" name="Line 641"/>
              <p:cNvSpPr>
                <a:spLocks noChangeShapeType="1"/>
              </p:cNvSpPr>
              <p:nvPr/>
            </p:nvSpPr>
            <p:spPr bwMode="auto">
              <a:xfrm flipH="1">
                <a:off x="310" y="1705"/>
                <a:ext cx="4" cy="1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90" name="Line 642"/>
              <p:cNvSpPr>
                <a:spLocks noChangeShapeType="1"/>
              </p:cNvSpPr>
              <p:nvPr/>
            </p:nvSpPr>
            <p:spPr bwMode="auto">
              <a:xfrm>
                <a:off x="310" y="1716"/>
                <a:ext cx="2" cy="10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91" name="Line 643"/>
              <p:cNvSpPr>
                <a:spLocks noChangeShapeType="1"/>
              </p:cNvSpPr>
              <p:nvPr/>
            </p:nvSpPr>
            <p:spPr bwMode="auto">
              <a:xfrm>
                <a:off x="312" y="1726"/>
                <a:ext cx="5" cy="7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92" name="Line 644"/>
              <p:cNvSpPr>
                <a:spLocks noChangeShapeType="1"/>
              </p:cNvSpPr>
              <p:nvPr/>
            </p:nvSpPr>
            <p:spPr bwMode="auto">
              <a:xfrm>
                <a:off x="317" y="1733"/>
                <a:ext cx="8" cy="5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93" name="Line 645"/>
              <p:cNvSpPr>
                <a:spLocks noChangeShapeType="1"/>
              </p:cNvSpPr>
              <p:nvPr/>
            </p:nvSpPr>
            <p:spPr bwMode="auto">
              <a:xfrm>
                <a:off x="325" y="1738"/>
                <a:ext cx="8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94" name="Line 646"/>
              <p:cNvSpPr>
                <a:spLocks noChangeShapeType="1"/>
              </p:cNvSpPr>
              <p:nvPr/>
            </p:nvSpPr>
            <p:spPr bwMode="auto">
              <a:xfrm flipV="1">
                <a:off x="333" y="1737"/>
                <a:ext cx="13" cy="2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95" name="Line 647"/>
              <p:cNvSpPr>
                <a:spLocks noChangeShapeType="1"/>
              </p:cNvSpPr>
              <p:nvPr/>
            </p:nvSpPr>
            <p:spPr bwMode="auto">
              <a:xfrm flipV="1">
                <a:off x="346" y="1728"/>
                <a:ext cx="8" cy="9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96" name="Line 648"/>
              <p:cNvSpPr>
                <a:spLocks noChangeShapeType="1"/>
              </p:cNvSpPr>
              <p:nvPr/>
            </p:nvSpPr>
            <p:spPr bwMode="auto">
              <a:xfrm flipV="1">
                <a:off x="354" y="1716"/>
                <a:ext cx="3" cy="12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97" name="Line 649"/>
              <p:cNvSpPr>
                <a:spLocks noChangeShapeType="1"/>
              </p:cNvSpPr>
              <p:nvPr/>
            </p:nvSpPr>
            <p:spPr bwMode="auto">
              <a:xfrm flipV="1">
                <a:off x="359" y="1736"/>
                <a:ext cx="1" cy="23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98" name="Line 650"/>
              <p:cNvSpPr>
                <a:spLocks noChangeShapeType="1"/>
              </p:cNvSpPr>
              <p:nvPr/>
            </p:nvSpPr>
            <p:spPr bwMode="auto">
              <a:xfrm flipV="1">
                <a:off x="359" y="1664"/>
                <a:ext cx="1" cy="25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499" name="Line 651"/>
              <p:cNvSpPr>
                <a:spLocks noChangeShapeType="1"/>
              </p:cNvSpPr>
              <p:nvPr/>
            </p:nvSpPr>
            <p:spPr bwMode="auto">
              <a:xfrm flipH="1" flipV="1">
                <a:off x="379" y="1701"/>
                <a:ext cx="4" cy="1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00" name="Line 652"/>
              <p:cNvSpPr>
                <a:spLocks noChangeShapeType="1"/>
              </p:cNvSpPr>
              <p:nvPr/>
            </p:nvSpPr>
            <p:spPr bwMode="auto">
              <a:xfrm flipH="1" flipV="1">
                <a:off x="370" y="1692"/>
                <a:ext cx="9" cy="9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01" name="Line 653"/>
              <p:cNvSpPr>
                <a:spLocks noChangeShapeType="1"/>
              </p:cNvSpPr>
              <p:nvPr/>
            </p:nvSpPr>
            <p:spPr bwMode="auto">
              <a:xfrm flipH="1" flipV="1">
                <a:off x="359" y="1689"/>
                <a:ext cx="11" cy="3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02" name="Line 654"/>
              <p:cNvSpPr>
                <a:spLocks noChangeShapeType="1"/>
              </p:cNvSpPr>
              <p:nvPr/>
            </p:nvSpPr>
            <p:spPr bwMode="auto">
              <a:xfrm flipH="1">
                <a:off x="349" y="1689"/>
                <a:ext cx="10" cy="2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03" name="Line 655"/>
              <p:cNvSpPr>
                <a:spLocks noChangeShapeType="1"/>
              </p:cNvSpPr>
              <p:nvPr/>
            </p:nvSpPr>
            <p:spPr bwMode="auto">
              <a:xfrm flipH="1">
                <a:off x="342" y="1691"/>
                <a:ext cx="7" cy="5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04" name="Line 656"/>
              <p:cNvSpPr>
                <a:spLocks noChangeShapeType="1"/>
              </p:cNvSpPr>
              <p:nvPr/>
            </p:nvSpPr>
            <p:spPr bwMode="auto">
              <a:xfrm flipH="1">
                <a:off x="337" y="1696"/>
                <a:ext cx="5" cy="8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05" name="Line 657"/>
              <p:cNvSpPr>
                <a:spLocks noChangeShapeType="1"/>
              </p:cNvSpPr>
              <p:nvPr/>
            </p:nvSpPr>
            <p:spPr bwMode="auto">
              <a:xfrm flipH="1">
                <a:off x="336" y="1704"/>
                <a:ext cx="1" cy="8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06" name="Line 658"/>
              <p:cNvSpPr>
                <a:spLocks noChangeShapeType="1"/>
              </p:cNvSpPr>
              <p:nvPr/>
            </p:nvSpPr>
            <p:spPr bwMode="auto">
              <a:xfrm>
                <a:off x="336" y="1712"/>
                <a:ext cx="2" cy="13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07" name="Line 659"/>
              <p:cNvSpPr>
                <a:spLocks noChangeShapeType="1"/>
              </p:cNvSpPr>
              <p:nvPr/>
            </p:nvSpPr>
            <p:spPr bwMode="auto">
              <a:xfrm>
                <a:off x="338" y="1725"/>
                <a:ext cx="9" cy="8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08" name="Line 660"/>
              <p:cNvSpPr>
                <a:spLocks noChangeShapeType="1"/>
              </p:cNvSpPr>
              <p:nvPr/>
            </p:nvSpPr>
            <p:spPr bwMode="auto">
              <a:xfrm>
                <a:off x="347" y="1733"/>
                <a:ext cx="12" cy="3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09" name="Line 661"/>
              <p:cNvSpPr>
                <a:spLocks noChangeShapeType="1"/>
              </p:cNvSpPr>
              <p:nvPr/>
            </p:nvSpPr>
            <p:spPr bwMode="auto">
              <a:xfrm flipV="1">
                <a:off x="359" y="1735"/>
                <a:ext cx="9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10" name="Line 662"/>
              <p:cNvSpPr>
                <a:spLocks noChangeShapeType="1"/>
              </p:cNvSpPr>
              <p:nvPr/>
            </p:nvSpPr>
            <p:spPr bwMode="auto">
              <a:xfrm flipV="1">
                <a:off x="368" y="1730"/>
                <a:ext cx="7" cy="5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11" name="Line 663"/>
              <p:cNvSpPr>
                <a:spLocks noChangeShapeType="1"/>
              </p:cNvSpPr>
              <p:nvPr/>
            </p:nvSpPr>
            <p:spPr bwMode="auto">
              <a:xfrm flipV="1">
                <a:off x="375" y="1722"/>
                <a:ext cx="5" cy="8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12" name="Line 664"/>
              <p:cNvSpPr>
                <a:spLocks noChangeShapeType="1"/>
              </p:cNvSpPr>
              <p:nvPr/>
            </p:nvSpPr>
            <p:spPr bwMode="auto">
              <a:xfrm flipV="1">
                <a:off x="380" y="1712"/>
                <a:ext cx="3" cy="10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13" name="Line 665"/>
              <p:cNvSpPr>
                <a:spLocks noChangeShapeType="1"/>
              </p:cNvSpPr>
              <p:nvPr/>
            </p:nvSpPr>
            <p:spPr bwMode="auto">
              <a:xfrm flipV="1">
                <a:off x="380" y="1705"/>
                <a:ext cx="1" cy="38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14" name="Line 666"/>
              <p:cNvSpPr>
                <a:spLocks noChangeShapeType="1"/>
              </p:cNvSpPr>
              <p:nvPr/>
            </p:nvSpPr>
            <p:spPr bwMode="auto">
              <a:xfrm flipV="1">
                <a:off x="380" y="1622"/>
                <a:ext cx="1" cy="38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15" name="Line 667"/>
              <p:cNvSpPr>
                <a:spLocks noChangeShapeType="1"/>
              </p:cNvSpPr>
              <p:nvPr/>
            </p:nvSpPr>
            <p:spPr bwMode="auto">
              <a:xfrm flipH="1" flipV="1">
                <a:off x="403" y="1675"/>
                <a:ext cx="1" cy="9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16" name="Line 668"/>
              <p:cNvSpPr>
                <a:spLocks noChangeShapeType="1"/>
              </p:cNvSpPr>
              <p:nvPr/>
            </p:nvSpPr>
            <p:spPr bwMode="auto">
              <a:xfrm flipH="1" flipV="1">
                <a:off x="398" y="1668"/>
                <a:ext cx="5" cy="7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17" name="Line 669"/>
              <p:cNvSpPr>
                <a:spLocks noChangeShapeType="1"/>
              </p:cNvSpPr>
              <p:nvPr/>
            </p:nvSpPr>
            <p:spPr bwMode="auto">
              <a:xfrm flipH="1" flipV="1">
                <a:off x="390" y="1663"/>
                <a:ext cx="8" cy="5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18" name="Line 670"/>
              <p:cNvSpPr>
                <a:spLocks noChangeShapeType="1"/>
              </p:cNvSpPr>
              <p:nvPr/>
            </p:nvSpPr>
            <p:spPr bwMode="auto">
              <a:xfrm flipH="1" flipV="1">
                <a:off x="380" y="1660"/>
                <a:ext cx="10" cy="3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19" name="Line 671"/>
              <p:cNvSpPr>
                <a:spLocks noChangeShapeType="1"/>
              </p:cNvSpPr>
              <p:nvPr/>
            </p:nvSpPr>
            <p:spPr bwMode="auto">
              <a:xfrm flipH="1">
                <a:off x="369" y="1660"/>
                <a:ext cx="11" cy="4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20" name="Line 672"/>
              <p:cNvSpPr>
                <a:spLocks noChangeShapeType="1"/>
              </p:cNvSpPr>
              <p:nvPr/>
            </p:nvSpPr>
            <p:spPr bwMode="auto">
              <a:xfrm flipH="1">
                <a:off x="361" y="1664"/>
                <a:ext cx="8" cy="9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21" name="Line 673"/>
              <p:cNvSpPr>
                <a:spLocks noChangeShapeType="1"/>
              </p:cNvSpPr>
              <p:nvPr/>
            </p:nvSpPr>
            <p:spPr bwMode="auto">
              <a:xfrm flipH="1">
                <a:off x="357" y="1673"/>
                <a:ext cx="4" cy="1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22" name="Line 674"/>
              <p:cNvSpPr>
                <a:spLocks noChangeShapeType="1"/>
              </p:cNvSpPr>
              <p:nvPr/>
            </p:nvSpPr>
            <p:spPr bwMode="auto">
              <a:xfrm>
                <a:off x="357" y="1684"/>
                <a:ext cx="2" cy="10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23" name="Line 675"/>
              <p:cNvSpPr>
                <a:spLocks noChangeShapeType="1"/>
              </p:cNvSpPr>
              <p:nvPr/>
            </p:nvSpPr>
            <p:spPr bwMode="auto">
              <a:xfrm>
                <a:off x="359" y="1694"/>
                <a:ext cx="5" cy="7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24" name="Line 676"/>
              <p:cNvSpPr>
                <a:spLocks noChangeShapeType="1"/>
              </p:cNvSpPr>
              <p:nvPr/>
            </p:nvSpPr>
            <p:spPr bwMode="auto">
              <a:xfrm>
                <a:off x="364" y="1701"/>
                <a:ext cx="8" cy="5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25" name="Line 677"/>
              <p:cNvSpPr>
                <a:spLocks noChangeShapeType="1"/>
              </p:cNvSpPr>
              <p:nvPr/>
            </p:nvSpPr>
            <p:spPr bwMode="auto">
              <a:xfrm>
                <a:off x="372" y="1706"/>
                <a:ext cx="8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26" name="Line 678"/>
              <p:cNvSpPr>
                <a:spLocks noChangeShapeType="1"/>
              </p:cNvSpPr>
              <p:nvPr/>
            </p:nvSpPr>
            <p:spPr bwMode="auto">
              <a:xfrm flipV="1">
                <a:off x="380" y="1705"/>
                <a:ext cx="13" cy="2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27" name="Line 679"/>
              <p:cNvSpPr>
                <a:spLocks noChangeShapeType="1"/>
              </p:cNvSpPr>
              <p:nvPr/>
            </p:nvSpPr>
            <p:spPr bwMode="auto">
              <a:xfrm flipV="1">
                <a:off x="393" y="1696"/>
                <a:ext cx="8" cy="9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28" name="Line 680"/>
              <p:cNvSpPr>
                <a:spLocks noChangeShapeType="1"/>
              </p:cNvSpPr>
              <p:nvPr/>
            </p:nvSpPr>
            <p:spPr bwMode="auto">
              <a:xfrm flipV="1">
                <a:off x="401" y="1684"/>
                <a:ext cx="3" cy="12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29" name="Line 681"/>
              <p:cNvSpPr>
                <a:spLocks noChangeShapeType="1"/>
              </p:cNvSpPr>
              <p:nvPr/>
            </p:nvSpPr>
            <p:spPr bwMode="auto">
              <a:xfrm flipV="1">
                <a:off x="409" y="1621"/>
                <a:ext cx="1" cy="28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30" name="Line 682"/>
              <p:cNvSpPr>
                <a:spLocks noChangeShapeType="1"/>
              </p:cNvSpPr>
              <p:nvPr/>
            </p:nvSpPr>
            <p:spPr bwMode="auto">
              <a:xfrm flipV="1">
                <a:off x="409" y="1545"/>
                <a:ext cx="1" cy="29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31" name="Line 683"/>
              <p:cNvSpPr>
                <a:spLocks noChangeShapeType="1"/>
              </p:cNvSpPr>
              <p:nvPr/>
            </p:nvSpPr>
            <p:spPr bwMode="auto">
              <a:xfrm flipH="1" flipV="1">
                <a:off x="431" y="1589"/>
                <a:ext cx="1" cy="8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32" name="Line 684"/>
              <p:cNvSpPr>
                <a:spLocks noChangeShapeType="1"/>
              </p:cNvSpPr>
              <p:nvPr/>
            </p:nvSpPr>
            <p:spPr bwMode="auto">
              <a:xfrm flipH="1" flipV="1">
                <a:off x="426" y="1581"/>
                <a:ext cx="5" cy="8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33" name="Line 685"/>
              <p:cNvSpPr>
                <a:spLocks noChangeShapeType="1"/>
              </p:cNvSpPr>
              <p:nvPr/>
            </p:nvSpPr>
            <p:spPr bwMode="auto">
              <a:xfrm flipH="1" flipV="1">
                <a:off x="419" y="1576"/>
                <a:ext cx="7" cy="5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34" name="Line 686"/>
              <p:cNvSpPr>
                <a:spLocks noChangeShapeType="1"/>
              </p:cNvSpPr>
              <p:nvPr/>
            </p:nvSpPr>
            <p:spPr bwMode="auto">
              <a:xfrm flipH="1" flipV="1">
                <a:off x="409" y="1574"/>
                <a:ext cx="10" cy="2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35" name="Line 687"/>
              <p:cNvSpPr>
                <a:spLocks noChangeShapeType="1"/>
              </p:cNvSpPr>
              <p:nvPr/>
            </p:nvSpPr>
            <p:spPr bwMode="auto">
              <a:xfrm flipH="1">
                <a:off x="398" y="1574"/>
                <a:ext cx="11" cy="4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36" name="Line 688"/>
              <p:cNvSpPr>
                <a:spLocks noChangeShapeType="1"/>
              </p:cNvSpPr>
              <p:nvPr/>
            </p:nvSpPr>
            <p:spPr bwMode="auto">
              <a:xfrm flipH="1">
                <a:off x="389" y="1578"/>
                <a:ext cx="9" cy="8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37" name="Line 689"/>
              <p:cNvSpPr>
                <a:spLocks noChangeShapeType="1"/>
              </p:cNvSpPr>
              <p:nvPr/>
            </p:nvSpPr>
            <p:spPr bwMode="auto">
              <a:xfrm flipH="1">
                <a:off x="387" y="1586"/>
                <a:ext cx="2" cy="1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38" name="Line 690"/>
              <p:cNvSpPr>
                <a:spLocks noChangeShapeType="1"/>
              </p:cNvSpPr>
              <p:nvPr/>
            </p:nvSpPr>
            <p:spPr bwMode="auto">
              <a:xfrm>
                <a:off x="387" y="1597"/>
                <a:ext cx="2" cy="13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39" name="Line 691"/>
              <p:cNvSpPr>
                <a:spLocks noChangeShapeType="1"/>
              </p:cNvSpPr>
              <p:nvPr/>
            </p:nvSpPr>
            <p:spPr bwMode="auto">
              <a:xfrm>
                <a:off x="389" y="1610"/>
                <a:ext cx="9" cy="8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40" name="Line 692"/>
              <p:cNvSpPr>
                <a:spLocks noChangeShapeType="1"/>
              </p:cNvSpPr>
              <p:nvPr/>
            </p:nvSpPr>
            <p:spPr bwMode="auto">
              <a:xfrm>
                <a:off x="398" y="1618"/>
                <a:ext cx="11" cy="3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41" name="Line 693"/>
              <p:cNvSpPr>
                <a:spLocks noChangeShapeType="1"/>
              </p:cNvSpPr>
              <p:nvPr/>
            </p:nvSpPr>
            <p:spPr bwMode="auto">
              <a:xfrm flipV="1">
                <a:off x="409" y="1618"/>
                <a:ext cx="12" cy="3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42" name="Line 694"/>
              <p:cNvSpPr>
                <a:spLocks noChangeShapeType="1"/>
              </p:cNvSpPr>
              <p:nvPr/>
            </p:nvSpPr>
            <p:spPr bwMode="auto">
              <a:xfrm flipV="1">
                <a:off x="421" y="1610"/>
                <a:ext cx="9" cy="8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43" name="Line 695"/>
              <p:cNvSpPr>
                <a:spLocks noChangeShapeType="1"/>
              </p:cNvSpPr>
              <p:nvPr/>
            </p:nvSpPr>
            <p:spPr bwMode="auto">
              <a:xfrm flipV="1">
                <a:off x="430" y="1597"/>
                <a:ext cx="2" cy="13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44" name="Line 696"/>
              <p:cNvSpPr>
                <a:spLocks noChangeShapeType="1"/>
              </p:cNvSpPr>
              <p:nvPr/>
            </p:nvSpPr>
            <p:spPr bwMode="auto">
              <a:xfrm flipV="1">
                <a:off x="471" y="1564"/>
                <a:ext cx="1" cy="32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45" name="Line 697"/>
              <p:cNvSpPr>
                <a:spLocks noChangeShapeType="1"/>
              </p:cNvSpPr>
              <p:nvPr/>
            </p:nvSpPr>
            <p:spPr bwMode="auto">
              <a:xfrm flipV="1">
                <a:off x="471" y="1486"/>
                <a:ext cx="1" cy="32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46" name="Line 698"/>
              <p:cNvSpPr>
                <a:spLocks noChangeShapeType="1"/>
              </p:cNvSpPr>
              <p:nvPr/>
            </p:nvSpPr>
            <p:spPr bwMode="auto">
              <a:xfrm flipH="1" flipV="1">
                <a:off x="490" y="1531"/>
                <a:ext cx="4" cy="1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47" name="Line 699"/>
              <p:cNvSpPr>
                <a:spLocks noChangeShapeType="1"/>
              </p:cNvSpPr>
              <p:nvPr/>
            </p:nvSpPr>
            <p:spPr bwMode="auto">
              <a:xfrm flipH="1" flipV="1">
                <a:off x="482" y="1522"/>
                <a:ext cx="8" cy="9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48" name="Line 700"/>
              <p:cNvSpPr>
                <a:spLocks noChangeShapeType="1"/>
              </p:cNvSpPr>
              <p:nvPr/>
            </p:nvSpPr>
            <p:spPr bwMode="auto">
              <a:xfrm flipH="1" flipV="1">
                <a:off x="471" y="1518"/>
                <a:ext cx="11" cy="4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49" name="Line 701"/>
              <p:cNvSpPr>
                <a:spLocks noChangeShapeType="1"/>
              </p:cNvSpPr>
              <p:nvPr/>
            </p:nvSpPr>
            <p:spPr bwMode="auto">
              <a:xfrm flipH="1">
                <a:off x="461" y="1518"/>
                <a:ext cx="10" cy="3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50" name="Line 702"/>
              <p:cNvSpPr>
                <a:spLocks noChangeShapeType="1"/>
              </p:cNvSpPr>
              <p:nvPr/>
            </p:nvSpPr>
            <p:spPr bwMode="auto">
              <a:xfrm flipH="1">
                <a:off x="453" y="1521"/>
                <a:ext cx="8" cy="5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51" name="Line 703"/>
              <p:cNvSpPr>
                <a:spLocks noChangeShapeType="1"/>
              </p:cNvSpPr>
              <p:nvPr/>
            </p:nvSpPr>
            <p:spPr bwMode="auto">
              <a:xfrm flipH="1">
                <a:off x="448" y="1526"/>
                <a:ext cx="5" cy="7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52" name="Line 704"/>
              <p:cNvSpPr>
                <a:spLocks noChangeShapeType="1"/>
              </p:cNvSpPr>
              <p:nvPr/>
            </p:nvSpPr>
            <p:spPr bwMode="auto">
              <a:xfrm flipH="1">
                <a:off x="447" y="1533"/>
                <a:ext cx="1" cy="9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53" name="Line 705"/>
              <p:cNvSpPr>
                <a:spLocks noChangeShapeType="1"/>
              </p:cNvSpPr>
              <p:nvPr/>
            </p:nvSpPr>
            <p:spPr bwMode="auto">
              <a:xfrm>
                <a:off x="447" y="1542"/>
                <a:ext cx="3" cy="12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54" name="Line 706"/>
              <p:cNvSpPr>
                <a:spLocks noChangeShapeType="1"/>
              </p:cNvSpPr>
              <p:nvPr/>
            </p:nvSpPr>
            <p:spPr bwMode="auto">
              <a:xfrm>
                <a:off x="450" y="1554"/>
                <a:ext cx="8" cy="9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55" name="Line 707"/>
              <p:cNvSpPr>
                <a:spLocks noChangeShapeType="1"/>
              </p:cNvSpPr>
              <p:nvPr/>
            </p:nvSpPr>
            <p:spPr bwMode="auto">
              <a:xfrm>
                <a:off x="458" y="1563"/>
                <a:ext cx="13" cy="2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56" name="Line 708"/>
              <p:cNvSpPr>
                <a:spLocks noChangeShapeType="1"/>
              </p:cNvSpPr>
              <p:nvPr/>
            </p:nvSpPr>
            <p:spPr bwMode="auto">
              <a:xfrm flipV="1">
                <a:off x="471" y="1564"/>
                <a:ext cx="8" cy="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57" name="Line 709"/>
              <p:cNvSpPr>
                <a:spLocks noChangeShapeType="1"/>
              </p:cNvSpPr>
              <p:nvPr/>
            </p:nvSpPr>
            <p:spPr bwMode="auto">
              <a:xfrm flipV="1">
                <a:off x="479" y="1559"/>
                <a:ext cx="8" cy="5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58" name="Line 710"/>
              <p:cNvSpPr>
                <a:spLocks noChangeShapeType="1"/>
              </p:cNvSpPr>
              <p:nvPr/>
            </p:nvSpPr>
            <p:spPr bwMode="auto">
              <a:xfrm flipV="1">
                <a:off x="487" y="1552"/>
                <a:ext cx="5" cy="7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59" name="Line 711"/>
              <p:cNvSpPr>
                <a:spLocks noChangeShapeType="1"/>
              </p:cNvSpPr>
              <p:nvPr/>
            </p:nvSpPr>
            <p:spPr bwMode="auto">
              <a:xfrm flipV="1">
                <a:off x="492" y="1542"/>
                <a:ext cx="2" cy="10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60" name="Line 712"/>
              <p:cNvSpPr>
                <a:spLocks noChangeShapeType="1"/>
              </p:cNvSpPr>
              <p:nvPr/>
            </p:nvSpPr>
            <p:spPr bwMode="auto">
              <a:xfrm flipV="1">
                <a:off x="568" y="1390"/>
                <a:ext cx="1" cy="48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61" name="Line 713"/>
              <p:cNvSpPr>
                <a:spLocks noChangeShapeType="1"/>
              </p:cNvSpPr>
              <p:nvPr/>
            </p:nvSpPr>
            <p:spPr bwMode="auto">
              <a:xfrm flipV="1">
                <a:off x="568" y="1292"/>
                <a:ext cx="1" cy="5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62" name="Line 714"/>
              <p:cNvSpPr>
                <a:spLocks noChangeShapeType="1"/>
              </p:cNvSpPr>
              <p:nvPr/>
            </p:nvSpPr>
            <p:spPr bwMode="auto">
              <a:xfrm flipH="1" flipV="1">
                <a:off x="588" y="1354"/>
                <a:ext cx="2" cy="12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63" name="Line 715"/>
              <p:cNvSpPr>
                <a:spLocks noChangeShapeType="1"/>
              </p:cNvSpPr>
              <p:nvPr/>
            </p:nvSpPr>
            <p:spPr bwMode="auto">
              <a:xfrm flipH="1" flipV="1">
                <a:off x="579" y="1345"/>
                <a:ext cx="9" cy="9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64" name="Line 716"/>
              <p:cNvSpPr>
                <a:spLocks noChangeShapeType="1"/>
              </p:cNvSpPr>
              <p:nvPr/>
            </p:nvSpPr>
            <p:spPr bwMode="auto">
              <a:xfrm flipH="1" flipV="1">
                <a:off x="568" y="1343"/>
                <a:ext cx="11" cy="2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65" name="Line 717"/>
              <p:cNvSpPr>
                <a:spLocks noChangeShapeType="1"/>
              </p:cNvSpPr>
              <p:nvPr/>
            </p:nvSpPr>
            <p:spPr bwMode="auto">
              <a:xfrm flipH="1">
                <a:off x="556" y="1343"/>
                <a:ext cx="12" cy="2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66" name="Line 718"/>
              <p:cNvSpPr>
                <a:spLocks noChangeShapeType="1"/>
              </p:cNvSpPr>
              <p:nvPr/>
            </p:nvSpPr>
            <p:spPr bwMode="auto">
              <a:xfrm flipH="1">
                <a:off x="547" y="1345"/>
                <a:ext cx="9" cy="9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67" name="Line 719"/>
              <p:cNvSpPr>
                <a:spLocks noChangeShapeType="1"/>
              </p:cNvSpPr>
              <p:nvPr/>
            </p:nvSpPr>
            <p:spPr bwMode="auto">
              <a:xfrm flipH="1">
                <a:off x="545" y="1354"/>
                <a:ext cx="2" cy="12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68" name="Line 720"/>
              <p:cNvSpPr>
                <a:spLocks noChangeShapeType="1"/>
              </p:cNvSpPr>
              <p:nvPr/>
            </p:nvSpPr>
            <p:spPr bwMode="auto">
              <a:xfrm>
                <a:off x="545" y="1366"/>
                <a:ext cx="2" cy="1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69" name="Line 721"/>
              <p:cNvSpPr>
                <a:spLocks noChangeShapeType="1"/>
              </p:cNvSpPr>
              <p:nvPr/>
            </p:nvSpPr>
            <p:spPr bwMode="auto">
              <a:xfrm>
                <a:off x="547" y="1377"/>
                <a:ext cx="9" cy="9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70" name="Line 722"/>
              <p:cNvSpPr>
                <a:spLocks noChangeShapeType="1"/>
              </p:cNvSpPr>
              <p:nvPr/>
            </p:nvSpPr>
            <p:spPr bwMode="auto">
              <a:xfrm>
                <a:off x="556" y="1386"/>
                <a:ext cx="12" cy="3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71" name="Line 723"/>
              <p:cNvSpPr>
                <a:spLocks noChangeShapeType="1"/>
              </p:cNvSpPr>
              <p:nvPr/>
            </p:nvSpPr>
            <p:spPr bwMode="auto">
              <a:xfrm flipV="1">
                <a:off x="568" y="1386"/>
                <a:ext cx="11" cy="3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72" name="Line 724"/>
              <p:cNvSpPr>
                <a:spLocks noChangeShapeType="1"/>
              </p:cNvSpPr>
              <p:nvPr/>
            </p:nvSpPr>
            <p:spPr bwMode="auto">
              <a:xfrm flipV="1">
                <a:off x="579" y="1377"/>
                <a:ext cx="9" cy="9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73" name="Line 725"/>
              <p:cNvSpPr>
                <a:spLocks noChangeShapeType="1"/>
              </p:cNvSpPr>
              <p:nvPr/>
            </p:nvSpPr>
            <p:spPr bwMode="auto">
              <a:xfrm flipV="1">
                <a:off x="588" y="1366"/>
                <a:ext cx="2" cy="11"/>
              </a:xfrm>
              <a:prstGeom prst="line">
                <a:avLst/>
              </a:prstGeom>
              <a:noFill/>
              <a:ln w="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74" name="Line 726"/>
              <p:cNvSpPr>
                <a:spLocks noChangeShapeType="1"/>
              </p:cNvSpPr>
              <p:nvPr/>
            </p:nvSpPr>
            <p:spPr bwMode="auto">
              <a:xfrm flipH="1" flipV="1">
                <a:off x="542" y="699"/>
                <a:ext cx="3" cy="10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75" name="Line 727"/>
              <p:cNvSpPr>
                <a:spLocks noChangeShapeType="1"/>
              </p:cNvSpPr>
              <p:nvPr/>
            </p:nvSpPr>
            <p:spPr bwMode="auto">
              <a:xfrm flipH="1" flipV="1">
                <a:off x="537" y="690"/>
                <a:ext cx="5" cy="9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76" name="Line 728"/>
              <p:cNvSpPr>
                <a:spLocks noChangeShapeType="1"/>
              </p:cNvSpPr>
              <p:nvPr/>
            </p:nvSpPr>
            <p:spPr bwMode="auto">
              <a:xfrm flipH="1" flipV="1">
                <a:off x="529" y="686"/>
                <a:ext cx="8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77" name="Line 729"/>
              <p:cNvSpPr>
                <a:spLocks noChangeShapeType="1"/>
              </p:cNvSpPr>
              <p:nvPr/>
            </p:nvSpPr>
            <p:spPr bwMode="auto">
              <a:xfrm flipH="1" flipV="1">
                <a:off x="519" y="683"/>
                <a:ext cx="10" cy="3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78" name="Line 730"/>
              <p:cNvSpPr>
                <a:spLocks noChangeShapeType="1"/>
              </p:cNvSpPr>
              <p:nvPr/>
            </p:nvSpPr>
            <p:spPr bwMode="auto">
              <a:xfrm flipH="1">
                <a:off x="506" y="683"/>
                <a:ext cx="13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79" name="Line 731"/>
              <p:cNvSpPr>
                <a:spLocks noChangeShapeType="1"/>
              </p:cNvSpPr>
              <p:nvPr/>
            </p:nvSpPr>
            <p:spPr bwMode="auto">
              <a:xfrm flipH="1">
                <a:off x="497" y="687"/>
                <a:ext cx="9" cy="10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80" name="Line 732"/>
              <p:cNvSpPr>
                <a:spLocks noChangeShapeType="1"/>
              </p:cNvSpPr>
              <p:nvPr/>
            </p:nvSpPr>
            <p:spPr bwMode="auto">
              <a:xfrm flipH="1">
                <a:off x="493" y="697"/>
                <a:ext cx="4" cy="12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81" name="Line 733"/>
              <p:cNvSpPr>
                <a:spLocks noChangeShapeType="1"/>
              </p:cNvSpPr>
              <p:nvPr/>
            </p:nvSpPr>
            <p:spPr bwMode="auto">
              <a:xfrm>
                <a:off x="493" y="709"/>
                <a:ext cx="2" cy="10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82" name="Line 734"/>
              <p:cNvSpPr>
                <a:spLocks noChangeShapeType="1"/>
              </p:cNvSpPr>
              <p:nvPr/>
            </p:nvSpPr>
            <p:spPr bwMode="auto">
              <a:xfrm>
                <a:off x="495" y="719"/>
                <a:ext cx="5" cy="9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83" name="Line 735"/>
              <p:cNvSpPr>
                <a:spLocks noChangeShapeType="1"/>
              </p:cNvSpPr>
              <p:nvPr/>
            </p:nvSpPr>
            <p:spPr bwMode="auto">
              <a:xfrm>
                <a:off x="500" y="728"/>
                <a:ext cx="9" cy="6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84" name="Line 736"/>
              <p:cNvSpPr>
                <a:spLocks noChangeShapeType="1"/>
              </p:cNvSpPr>
              <p:nvPr/>
            </p:nvSpPr>
            <p:spPr bwMode="auto">
              <a:xfrm>
                <a:off x="509" y="734"/>
                <a:ext cx="10" cy="2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85" name="Line 737"/>
              <p:cNvSpPr>
                <a:spLocks noChangeShapeType="1"/>
              </p:cNvSpPr>
              <p:nvPr/>
            </p:nvSpPr>
            <p:spPr bwMode="auto">
              <a:xfrm flipV="1">
                <a:off x="519" y="734"/>
                <a:ext cx="10" cy="2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86" name="Line 738"/>
              <p:cNvSpPr>
                <a:spLocks noChangeShapeType="1"/>
              </p:cNvSpPr>
              <p:nvPr/>
            </p:nvSpPr>
            <p:spPr bwMode="auto">
              <a:xfrm flipV="1">
                <a:off x="529" y="728"/>
                <a:ext cx="8" cy="6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87" name="Line 739"/>
              <p:cNvSpPr>
                <a:spLocks noChangeShapeType="1"/>
              </p:cNvSpPr>
              <p:nvPr/>
            </p:nvSpPr>
            <p:spPr bwMode="auto">
              <a:xfrm flipV="1">
                <a:off x="537" y="719"/>
                <a:ext cx="5" cy="9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88" name="Line 740"/>
              <p:cNvSpPr>
                <a:spLocks noChangeShapeType="1"/>
              </p:cNvSpPr>
              <p:nvPr/>
            </p:nvSpPr>
            <p:spPr bwMode="auto">
              <a:xfrm flipV="1">
                <a:off x="542" y="709"/>
                <a:ext cx="3" cy="10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89" name="Line 741"/>
              <p:cNvSpPr>
                <a:spLocks noChangeShapeType="1"/>
              </p:cNvSpPr>
              <p:nvPr/>
            </p:nvSpPr>
            <p:spPr bwMode="auto">
              <a:xfrm flipH="1" flipV="1">
                <a:off x="656" y="660"/>
                <a:ext cx="5" cy="5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90" name="Line 742"/>
              <p:cNvSpPr>
                <a:spLocks noChangeShapeType="1"/>
              </p:cNvSpPr>
              <p:nvPr/>
            </p:nvSpPr>
            <p:spPr bwMode="auto">
              <a:xfrm flipH="1" flipV="1">
                <a:off x="645" y="656"/>
                <a:ext cx="11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91" name="Line 743"/>
              <p:cNvSpPr>
                <a:spLocks noChangeShapeType="1"/>
              </p:cNvSpPr>
              <p:nvPr/>
            </p:nvSpPr>
            <p:spPr bwMode="auto">
              <a:xfrm flipH="1">
                <a:off x="632" y="656"/>
                <a:ext cx="13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92" name="Line 744"/>
              <p:cNvSpPr>
                <a:spLocks noChangeShapeType="1"/>
              </p:cNvSpPr>
              <p:nvPr/>
            </p:nvSpPr>
            <p:spPr bwMode="auto">
              <a:xfrm flipH="1">
                <a:off x="621" y="656"/>
                <a:ext cx="11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93" name="Line 745"/>
              <p:cNvSpPr>
                <a:spLocks noChangeShapeType="1"/>
              </p:cNvSpPr>
              <p:nvPr/>
            </p:nvSpPr>
            <p:spPr bwMode="auto">
              <a:xfrm flipH="1">
                <a:off x="616" y="660"/>
                <a:ext cx="5" cy="5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94" name="Line 746"/>
              <p:cNvSpPr>
                <a:spLocks noChangeShapeType="1"/>
              </p:cNvSpPr>
              <p:nvPr/>
            </p:nvSpPr>
            <p:spPr bwMode="auto">
              <a:xfrm>
                <a:off x="616" y="665"/>
                <a:ext cx="1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95" name="Line 747"/>
              <p:cNvSpPr>
                <a:spLocks noChangeShapeType="1"/>
              </p:cNvSpPr>
              <p:nvPr/>
            </p:nvSpPr>
            <p:spPr bwMode="auto">
              <a:xfrm>
                <a:off x="616" y="672"/>
                <a:ext cx="2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96" name="Line 748"/>
              <p:cNvSpPr>
                <a:spLocks noChangeShapeType="1"/>
              </p:cNvSpPr>
              <p:nvPr/>
            </p:nvSpPr>
            <p:spPr bwMode="auto">
              <a:xfrm>
                <a:off x="618" y="679"/>
                <a:ext cx="3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97" name="Line 749"/>
              <p:cNvSpPr>
                <a:spLocks noChangeShapeType="1"/>
              </p:cNvSpPr>
              <p:nvPr/>
            </p:nvSpPr>
            <p:spPr bwMode="auto">
              <a:xfrm>
                <a:off x="621" y="683"/>
                <a:ext cx="8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98" name="Line 750"/>
              <p:cNvSpPr>
                <a:spLocks noChangeShapeType="1"/>
              </p:cNvSpPr>
              <p:nvPr/>
            </p:nvSpPr>
            <p:spPr bwMode="auto">
              <a:xfrm>
                <a:off x="629" y="684"/>
                <a:ext cx="19" cy="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599" name="Line 751"/>
              <p:cNvSpPr>
                <a:spLocks noChangeShapeType="1"/>
              </p:cNvSpPr>
              <p:nvPr/>
            </p:nvSpPr>
            <p:spPr bwMode="auto">
              <a:xfrm>
                <a:off x="648" y="692"/>
                <a:ext cx="8" cy="3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00" name="Line 752"/>
              <p:cNvSpPr>
                <a:spLocks noChangeShapeType="1"/>
              </p:cNvSpPr>
              <p:nvPr/>
            </p:nvSpPr>
            <p:spPr bwMode="auto">
              <a:xfrm>
                <a:off x="656" y="695"/>
                <a:ext cx="4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01" name="Line 753"/>
              <p:cNvSpPr>
                <a:spLocks noChangeShapeType="1"/>
              </p:cNvSpPr>
              <p:nvPr/>
            </p:nvSpPr>
            <p:spPr bwMode="auto">
              <a:xfrm>
                <a:off x="660" y="699"/>
                <a:ext cx="1" cy="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02" name="Line 754"/>
              <p:cNvSpPr>
                <a:spLocks noChangeShapeType="1"/>
              </p:cNvSpPr>
              <p:nvPr/>
            </p:nvSpPr>
            <p:spPr bwMode="auto">
              <a:xfrm>
                <a:off x="661" y="707"/>
                <a:ext cx="1" cy="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03" name="Line 755"/>
              <p:cNvSpPr>
                <a:spLocks noChangeShapeType="1"/>
              </p:cNvSpPr>
              <p:nvPr/>
            </p:nvSpPr>
            <p:spPr bwMode="auto">
              <a:xfrm flipH="1">
                <a:off x="656" y="715"/>
                <a:ext cx="5" cy="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04" name="Line 756"/>
              <p:cNvSpPr>
                <a:spLocks noChangeShapeType="1"/>
              </p:cNvSpPr>
              <p:nvPr/>
            </p:nvSpPr>
            <p:spPr bwMode="auto">
              <a:xfrm flipH="1">
                <a:off x="645" y="723"/>
                <a:ext cx="11" cy="3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05" name="Line 757"/>
              <p:cNvSpPr>
                <a:spLocks noChangeShapeType="1"/>
              </p:cNvSpPr>
              <p:nvPr/>
            </p:nvSpPr>
            <p:spPr bwMode="auto">
              <a:xfrm flipH="1">
                <a:off x="632" y="726"/>
                <a:ext cx="13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06" name="Line 758"/>
              <p:cNvSpPr>
                <a:spLocks noChangeShapeType="1"/>
              </p:cNvSpPr>
              <p:nvPr/>
            </p:nvSpPr>
            <p:spPr bwMode="auto">
              <a:xfrm flipH="1" flipV="1">
                <a:off x="621" y="723"/>
                <a:ext cx="11" cy="3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07" name="Line 759"/>
              <p:cNvSpPr>
                <a:spLocks noChangeShapeType="1"/>
              </p:cNvSpPr>
              <p:nvPr/>
            </p:nvSpPr>
            <p:spPr bwMode="auto">
              <a:xfrm flipH="1" flipV="1">
                <a:off x="616" y="715"/>
                <a:ext cx="5" cy="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08" name="Line 760"/>
              <p:cNvSpPr>
                <a:spLocks noChangeShapeType="1"/>
              </p:cNvSpPr>
              <p:nvPr/>
            </p:nvSpPr>
            <p:spPr bwMode="auto">
              <a:xfrm flipH="1" flipV="1">
                <a:off x="658" y="657"/>
                <a:ext cx="5" cy="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09" name="Line 761"/>
              <p:cNvSpPr>
                <a:spLocks noChangeShapeType="1"/>
              </p:cNvSpPr>
              <p:nvPr/>
            </p:nvSpPr>
            <p:spPr bwMode="auto">
              <a:xfrm flipH="1" flipV="1">
                <a:off x="647" y="653"/>
                <a:ext cx="11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10" name="Line 762"/>
              <p:cNvSpPr>
                <a:spLocks noChangeShapeType="1"/>
              </p:cNvSpPr>
              <p:nvPr/>
            </p:nvSpPr>
            <p:spPr bwMode="auto">
              <a:xfrm flipH="1">
                <a:off x="635" y="653"/>
                <a:ext cx="12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11" name="Line 763"/>
              <p:cNvSpPr>
                <a:spLocks noChangeShapeType="1"/>
              </p:cNvSpPr>
              <p:nvPr/>
            </p:nvSpPr>
            <p:spPr bwMode="auto">
              <a:xfrm flipH="1">
                <a:off x="624" y="653"/>
                <a:ext cx="11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12" name="Line 764"/>
              <p:cNvSpPr>
                <a:spLocks noChangeShapeType="1"/>
              </p:cNvSpPr>
              <p:nvPr/>
            </p:nvSpPr>
            <p:spPr bwMode="auto">
              <a:xfrm flipH="1">
                <a:off x="616" y="657"/>
                <a:ext cx="8" cy="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13" name="Line 765"/>
              <p:cNvSpPr>
                <a:spLocks noChangeShapeType="1"/>
              </p:cNvSpPr>
              <p:nvPr/>
            </p:nvSpPr>
            <p:spPr bwMode="auto">
              <a:xfrm>
                <a:off x="616" y="665"/>
                <a:ext cx="1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14" name="Line 766"/>
              <p:cNvSpPr>
                <a:spLocks noChangeShapeType="1"/>
              </p:cNvSpPr>
              <p:nvPr/>
            </p:nvSpPr>
            <p:spPr bwMode="auto">
              <a:xfrm>
                <a:off x="616" y="669"/>
                <a:ext cx="4" cy="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15" name="Line 767"/>
              <p:cNvSpPr>
                <a:spLocks noChangeShapeType="1"/>
              </p:cNvSpPr>
              <p:nvPr/>
            </p:nvSpPr>
            <p:spPr bwMode="auto">
              <a:xfrm>
                <a:off x="620" y="677"/>
                <a:ext cx="4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16" name="Line 768"/>
              <p:cNvSpPr>
                <a:spLocks noChangeShapeType="1"/>
              </p:cNvSpPr>
              <p:nvPr/>
            </p:nvSpPr>
            <p:spPr bwMode="auto">
              <a:xfrm>
                <a:off x="624" y="681"/>
                <a:ext cx="7" cy="3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17" name="Line 769"/>
              <p:cNvSpPr>
                <a:spLocks noChangeShapeType="1"/>
              </p:cNvSpPr>
              <p:nvPr/>
            </p:nvSpPr>
            <p:spPr bwMode="auto">
              <a:xfrm>
                <a:off x="631" y="684"/>
                <a:ext cx="20" cy="5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18" name="Line 770"/>
              <p:cNvSpPr>
                <a:spLocks noChangeShapeType="1"/>
              </p:cNvSpPr>
              <p:nvPr/>
            </p:nvSpPr>
            <p:spPr bwMode="auto">
              <a:xfrm>
                <a:off x="651" y="689"/>
                <a:ext cx="7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19" name="Line 771"/>
              <p:cNvSpPr>
                <a:spLocks noChangeShapeType="1"/>
              </p:cNvSpPr>
              <p:nvPr/>
            </p:nvSpPr>
            <p:spPr bwMode="auto">
              <a:xfrm>
                <a:off x="658" y="693"/>
                <a:ext cx="2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20" name="Line 772"/>
              <p:cNvSpPr>
                <a:spLocks noChangeShapeType="1"/>
              </p:cNvSpPr>
              <p:nvPr/>
            </p:nvSpPr>
            <p:spPr bwMode="auto">
              <a:xfrm>
                <a:off x="660" y="697"/>
                <a:ext cx="3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21" name="Line 773"/>
              <p:cNvSpPr>
                <a:spLocks noChangeShapeType="1"/>
              </p:cNvSpPr>
              <p:nvPr/>
            </p:nvSpPr>
            <p:spPr bwMode="auto">
              <a:xfrm>
                <a:off x="663" y="704"/>
                <a:ext cx="1" cy="9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22" name="Line 774"/>
              <p:cNvSpPr>
                <a:spLocks noChangeShapeType="1"/>
              </p:cNvSpPr>
              <p:nvPr/>
            </p:nvSpPr>
            <p:spPr bwMode="auto">
              <a:xfrm flipH="1">
                <a:off x="658" y="713"/>
                <a:ext cx="5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23" name="Line 775"/>
              <p:cNvSpPr>
                <a:spLocks noChangeShapeType="1"/>
              </p:cNvSpPr>
              <p:nvPr/>
            </p:nvSpPr>
            <p:spPr bwMode="auto">
              <a:xfrm flipH="1">
                <a:off x="647" y="720"/>
                <a:ext cx="11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24" name="Line 776"/>
              <p:cNvSpPr>
                <a:spLocks noChangeShapeType="1"/>
              </p:cNvSpPr>
              <p:nvPr/>
            </p:nvSpPr>
            <p:spPr bwMode="auto">
              <a:xfrm flipH="1">
                <a:off x="635" y="724"/>
                <a:ext cx="12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25" name="Line 777"/>
              <p:cNvSpPr>
                <a:spLocks noChangeShapeType="1"/>
              </p:cNvSpPr>
              <p:nvPr/>
            </p:nvSpPr>
            <p:spPr bwMode="auto">
              <a:xfrm flipH="1" flipV="1">
                <a:off x="624" y="720"/>
                <a:ext cx="11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26" name="Line 778"/>
              <p:cNvSpPr>
                <a:spLocks noChangeShapeType="1"/>
              </p:cNvSpPr>
              <p:nvPr/>
            </p:nvSpPr>
            <p:spPr bwMode="auto">
              <a:xfrm flipH="1" flipV="1">
                <a:off x="616" y="713"/>
                <a:ext cx="8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27" name="Line 779"/>
              <p:cNvSpPr>
                <a:spLocks noChangeShapeType="1"/>
              </p:cNvSpPr>
              <p:nvPr/>
            </p:nvSpPr>
            <p:spPr bwMode="auto">
              <a:xfrm flipH="1" flipV="1">
                <a:off x="653" y="660"/>
                <a:ext cx="8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28" name="Line 780"/>
              <p:cNvSpPr>
                <a:spLocks noChangeShapeType="1"/>
              </p:cNvSpPr>
              <p:nvPr/>
            </p:nvSpPr>
            <p:spPr bwMode="auto">
              <a:xfrm flipH="1" flipV="1">
                <a:off x="645" y="656"/>
                <a:ext cx="8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29" name="Line 781"/>
              <p:cNvSpPr>
                <a:spLocks noChangeShapeType="1"/>
              </p:cNvSpPr>
              <p:nvPr/>
            </p:nvSpPr>
            <p:spPr bwMode="auto">
              <a:xfrm flipH="1">
                <a:off x="630" y="656"/>
                <a:ext cx="15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30" name="Line 782"/>
              <p:cNvSpPr>
                <a:spLocks noChangeShapeType="1"/>
              </p:cNvSpPr>
              <p:nvPr/>
            </p:nvSpPr>
            <p:spPr bwMode="auto">
              <a:xfrm flipH="1">
                <a:off x="621" y="656"/>
                <a:ext cx="9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31" name="Line 783"/>
              <p:cNvSpPr>
                <a:spLocks noChangeShapeType="1"/>
              </p:cNvSpPr>
              <p:nvPr/>
            </p:nvSpPr>
            <p:spPr bwMode="auto">
              <a:xfrm flipH="1">
                <a:off x="614" y="660"/>
                <a:ext cx="7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32" name="Line 784"/>
              <p:cNvSpPr>
                <a:spLocks noChangeShapeType="1"/>
              </p:cNvSpPr>
              <p:nvPr/>
            </p:nvSpPr>
            <p:spPr bwMode="auto">
              <a:xfrm>
                <a:off x="614" y="667"/>
                <a:ext cx="1" cy="5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33" name="Line 785"/>
              <p:cNvSpPr>
                <a:spLocks noChangeShapeType="1"/>
              </p:cNvSpPr>
              <p:nvPr/>
            </p:nvSpPr>
            <p:spPr bwMode="auto">
              <a:xfrm>
                <a:off x="614" y="672"/>
                <a:ext cx="4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34" name="Line 786"/>
              <p:cNvSpPr>
                <a:spLocks noChangeShapeType="1"/>
              </p:cNvSpPr>
              <p:nvPr/>
            </p:nvSpPr>
            <p:spPr bwMode="auto">
              <a:xfrm>
                <a:off x="618" y="679"/>
                <a:ext cx="3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35" name="Line 787"/>
              <p:cNvSpPr>
                <a:spLocks noChangeShapeType="1"/>
              </p:cNvSpPr>
              <p:nvPr/>
            </p:nvSpPr>
            <p:spPr bwMode="auto">
              <a:xfrm>
                <a:off x="621" y="683"/>
                <a:ext cx="8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36" name="Line 788"/>
              <p:cNvSpPr>
                <a:spLocks noChangeShapeType="1"/>
              </p:cNvSpPr>
              <p:nvPr/>
            </p:nvSpPr>
            <p:spPr bwMode="auto">
              <a:xfrm>
                <a:off x="629" y="687"/>
                <a:ext cx="19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37" name="Line 789"/>
              <p:cNvSpPr>
                <a:spLocks noChangeShapeType="1"/>
              </p:cNvSpPr>
              <p:nvPr/>
            </p:nvSpPr>
            <p:spPr bwMode="auto">
              <a:xfrm>
                <a:off x="648" y="694"/>
                <a:ext cx="5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38" name="Line 790"/>
              <p:cNvSpPr>
                <a:spLocks noChangeShapeType="1"/>
              </p:cNvSpPr>
              <p:nvPr/>
            </p:nvSpPr>
            <p:spPr bwMode="auto">
              <a:xfrm>
                <a:off x="653" y="695"/>
                <a:ext cx="4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39" name="Line 791"/>
              <p:cNvSpPr>
                <a:spLocks noChangeShapeType="1"/>
              </p:cNvSpPr>
              <p:nvPr/>
            </p:nvSpPr>
            <p:spPr bwMode="auto">
              <a:xfrm>
                <a:off x="657" y="699"/>
                <a:ext cx="4" cy="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40" name="Line 792"/>
              <p:cNvSpPr>
                <a:spLocks noChangeShapeType="1"/>
              </p:cNvSpPr>
              <p:nvPr/>
            </p:nvSpPr>
            <p:spPr bwMode="auto">
              <a:xfrm>
                <a:off x="661" y="707"/>
                <a:ext cx="1" cy="1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41" name="Line 793"/>
              <p:cNvSpPr>
                <a:spLocks noChangeShapeType="1"/>
              </p:cNvSpPr>
              <p:nvPr/>
            </p:nvSpPr>
            <p:spPr bwMode="auto">
              <a:xfrm flipH="1">
                <a:off x="653" y="718"/>
                <a:ext cx="8" cy="5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42" name="Line 794"/>
              <p:cNvSpPr>
                <a:spLocks noChangeShapeType="1"/>
              </p:cNvSpPr>
              <p:nvPr/>
            </p:nvSpPr>
            <p:spPr bwMode="auto">
              <a:xfrm flipH="1">
                <a:off x="645" y="723"/>
                <a:ext cx="8" cy="3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43" name="Line 795"/>
              <p:cNvSpPr>
                <a:spLocks noChangeShapeType="1"/>
              </p:cNvSpPr>
              <p:nvPr/>
            </p:nvSpPr>
            <p:spPr bwMode="auto">
              <a:xfrm flipH="1">
                <a:off x="630" y="726"/>
                <a:ext cx="15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44" name="Line 796"/>
              <p:cNvSpPr>
                <a:spLocks noChangeShapeType="1"/>
              </p:cNvSpPr>
              <p:nvPr/>
            </p:nvSpPr>
            <p:spPr bwMode="auto">
              <a:xfrm flipH="1" flipV="1">
                <a:off x="621" y="723"/>
                <a:ext cx="9" cy="3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45" name="Line 797"/>
              <p:cNvSpPr>
                <a:spLocks noChangeShapeType="1"/>
              </p:cNvSpPr>
              <p:nvPr/>
            </p:nvSpPr>
            <p:spPr bwMode="auto">
              <a:xfrm flipH="1" flipV="1">
                <a:off x="614" y="718"/>
                <a:ext cx="7" cy="5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46" name="Line 798"/>
              <p:cNvSpPr>
                <a:spLocks noChangeShapeType="1"/>
              </p:cNvSpPr>
              <p:nvPr/>
            </p:nvSpPr>
            <p:spPr bwMode="auto">
              <a:xfrm flipH="1" flipV="1">
                <a:off x="657" y="658"/>
                <a:ext cx="8" cy="5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47" name="Line 799"/>
              <p:cNvSpPr>
                <a:spLocks noChangeShapeType="1"/>
              </p:cNvSpPr>
              <p:nvPr/>
            </p:nvSpPr>
            <p:spPr bwMode="auto">
              <a:xfrm flipH="1" flipV="1">
                <a:off x="646" y="655"/>
                <a:ext cx="11" cy="3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48" name="Line 800"/>
              <p:cNvSpPr>
                <a:spLocks noChangeShapeType="1"/>
              </p:cNvSpPr>
              <p:nvPr/>
            </p:nvSpPr>
            <p:spPr bwMode="auto">
              <a:xfrm flipH="1">
                <a:off x="634" y="655"/>
                <a:ext cx="12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49" name="Line 801"/>
              <p:cNvSpPr>
                <a:spLocks noChangeShapeType="1"/>
              </p:cNvSpPr>
              <p:nvPr/>
            </p:nvSpPr>
            <p:spPr bwMode="auto">
              <a:xfrm flipH="1">
                <a:off x="623" y="655"/>
                <a:ext cx="11" cy="3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50" name="Line 802"/>
              <p:cNvSpPr>
                <a:spLocks noChangeShapeType="1"/>
              </p:cNvSpPr>
              <p:nvPr/>
            </p:nvSpPr>
            <p:spPr bwMode="auto">
              <a:xfrm flipH="1">
                <a:off x="618" y="658"/>
                <a:ext cx="5" cy="5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51" name="Line 803"/>
              <p:cNvSpPr>
                <a:spLocks noChangeShapeType="1"/>
              </p:cNvSpPr>
              <p:nvPr/>
            </p:nvSpPr>
            <p:spPr bwMode="auto">
              <a:xfrm>
                <a:off x="618" y="663"/>
                <a:ext cx="1" cy="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52" name="Line 804"/>
              <p:cNvSpPr>
                <a:spLocks noChangeShapeType="1"/>
              </p:cNvSpPr>
              <p:nvPr/>
            </p:nvSpPr>
            <p:spPr bwMode="auto">
              <a:xfrm>
                <a:off x="618" y="671"/>
                <a:ext cx="3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53" name="Line 805"/>
              <p:cNvSpPr>
                <a:spLocks noChangeShapeType="1"/>
              </p:cNvSpPr>
              <p:nvPr/>
            </p:nvSpPr>
            <p:spPr bwMode="auto">
              <a:xfrm>
                <a:off x="621" y="678"/>
                <a:ext cx="2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54" name="Line 806"/>
              <p:cNvSpPr>
                <a:spLocks noChangeShapeType="1"/>
              </p:cNvSpPr>
              <p:nvPr/>
            </p:nvSpPr>
            <p:spPr bwMode="auto">
              <a:xfrm>
                <a:off x="623" y="679"/>
                <a:ext cx="7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55" name="Line 807"/>
              <p:cNvSpPr>
                <a:spLocks noChangeShapeType="1"/>
              </p:cNvSpPr>
              <p:nvPr/>
            </p:nvSpPr>
            <p:spPr bwMode="auto">
              <a:xfrm>
                <a:off x="630" y="683"/>
                <a:ext cx="20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grpSp>
          <p:nvGrpSpPr>
            <p:cNvPr id="12" name="Group 1009"/>
            <p:cNvGrpSpPr>
              <a:grpSpLocks/>
            </p:cNvGrpSpPr>
            <p:nvPr/>
          </p:nvGrpSpPr>
          <p:grpSpPr bwMode="auto">
            <a:xfrm>
              <a:off x="3958463" y="5066982"/>
              <a:ext cx="242507" cy="92901"/>
              <a:chOff x="613" y="652"/>
              <a:chExt cx="201" cy="77"/>
            </a:xfrm>
          </p:grpSpPr>
          <p:sp>
            <p:nvSpPr>
              <p:cNvPr id="79657" name="Line 809"/>
              <p:cNvSpPr>
                <a:spLocks noChangeShapeType="1"/>
              </p:cNvSpPr>
              <p:nvPr/>
            </p:nvSpPr>
            <p:spPr bwMode="auto">
              <a:xfrm>
                <a:off x="650" y="690"/>
                <a:ext cx="7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58" name="Line 810"/>
              <p:cNvSpPr>
                <a:spLocks noChangeShapeType="1"/>
              </p:cNvSpPr>
              <p:nvPr/>
            </p:nvSpPr>
            <p:spPr bwMode="auto">
              <a:xfrm>
                <a:off x="657" y="694"/>
                <a:ext cx="4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59" name="Line 811"/>
              <p:cNvSpPr>
                <a:spLocks noChangeShapeType="1"/>
              </p:cNvSpPr>
              <p:nvPr/>
            </p:nvSpPr>
            <p:spPr bwMode="auto">
              <a:xfrm>
                <a:off x="661" y="698"/>
                <a:ext cx="4" cy="5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60" name="Line 812"/>
              <p:cNvSpPr>
                <a:spLocks noChangeShapeType="1"/>
              </p:cNvSpPr>
              <p:nvPr/>
            </p:nvSpPr>
            <p:spPr bwMode="auto">
              <a:xfrm>
                <a:off x="665" y="703"/>
                <a:ext cx="1" cy="1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61" name="Line 813"/>
              <p:cNvSpPr>
                <a:spLocks noChangeShapeType="1"/>
              </p:cNvSpPr>
              <p:nvPr/>
            </p:nvSpPr>
            <p:spPr bwMode="auto">
              <a:xfrm flipH="1">
                <a:off x="657" y="714"/>
                <a:ext cx="8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62" name="Line 814"/>
              <p:cNvSpPr>
                <a:spLocks noChangeShapeType="1"/>
              </p:cNvSpPr>
              <p:nvPr/>
            </p:nvSpPr>
            <p:spPr bwMode="auto">
              <a:xfrm flipH="1">
                <a:off x="646" y="721"/>
                <a:ext cx="11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63" name="Line 815"/>
              <p:cNvSpPr>
                <a:spLocks noChangeShapeType="1"/>
              </p:cNvSpPr>
              <p:nvPr/>
            </p:nvSpPr>
            <p:spPr bwMode="auto">
              <a:xfrm flipH="1">
                <a:off x="634" y="725"/>
                <a:ext cx="12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64" name="Line 816"/>
              <p:cNvSpPr>
                <a:spLocks noChangeShapeType="1"/>
              </p:cNvSpPr>
              <p:nvPr/>
            </p:nvSpPr>
            <p:spPr bwMode="auto">
              <a:xfrm flipH="1" flipV="1">
                <a:off x="623" y="721"/>
                <a:ext cx="11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65" name="Line 817"/>
              <p:cNvSpPr>
                <a:spLocks noChangeShapeType="1"/>
              </p:cNvSpPr>
              <p:nvPr/>
            </p:nvSpPr>
            <p:spPr bwMode="auto">
              <a:xfrm flipH="1" flipV="1">
                <a:off x="618" y="714"/>
                <a:ext cx="5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66" name="Line 818"/>
              <p:cNvSpPr>
                <a:spLocks noChangeShapeType="1"/>
              </p:cNvSpPr>
              <p:nvPr/>
            </p:nvSpPr>
            <p:spPr bwMode="auto">
              <a:xfrm flipH="1" flipV="1">
                <a:off x="653" y="660"/>
                <a:ext cx="8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67" name="Line 819"/>
              <p:cNvSpPr>
                <a:spLocks noChangeShapeType="1"/>
              </p:cNvSpPr>
              <p:nvPr/>
            </p:nvSpPr>
            <p:spPr bwMode="auto">
              <a:xfrm flipH="1" flipV="1">
                <a:off x="642" y="658"/>
                <a:ext cx="11" cy="2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68" name="Line 820"/>
              <p:cNvSpPr>
                <a:spLocks noChangeShapeType="1"/>
              </p:cNvSpPr>
              <p:nvPr/>
            </p:nvSpPr>
            <p:spPr bwMode="auto">
              <a:xfrm flipH="1">
                <a:off x="630" y="658"/>
                <a:ext cx="12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69" name="Line 821"/>
              <p:cNvSpPr>
                <a:spLocks noChangeShapeType="1"/>
              </p:cNvSpPr>
              <p:nvPr/>
            </p:nvSpPr>
            <p:spPr bwMode="auto">
              <a:xfrm flipH="1">
                <a:off x="619" y="658"/>
                <a:ext cx="11" cy="2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70" name="Line 822"/>
              <p:cNvSpPr>
                <a:spLocks noChangeShapeType="1"/>
              </p:cNvSpPr>
              <p:nvPr/>
            </p:nvSpPr>
            <p:spPr bwMode="auto">
              <a:xfrm flipH="1">
                <a:off x="614" y="660"/>
                <a:ext cx="5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71" name="Line 823"/>
              <p:cNvSpPr>
                <a:spLocks noChangeShapeType="1"/>
              </p:cNvSpPr>
              <p:nvPr/>
            </p:nvSpPr>
            <p:spPr bwMode="auto">
              <a:xfrm>
                <a:off x="614" y="667"/>
                <a:ext cx="1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72" name="Line 824"/>
              <p:cNvSpPr>
                <a:spLocks noChangeShapeType="1"/>
              </p:cNvSpPr>
              <p:nvPr/>
            </p:nvSpPr>
            <p:spPr bwMode="auto">
              <a:xfrm>
                <a:off x="614" y="674"/>
                <a:ext cx="4" cy="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73" name="Line 825"/>
              <p:cNvSpPr>
                <a:spLocks noChangeShapeType="1"/>
              </p:cNvSpPr>
              <p:nvPr/>
            </p:nvSpPr>
            <p:spPr bwMode="auto">
              <a:xfrm>
                <a:off x="618" y="682"/>
                <a:ext cx="1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74" name="Line 826"/>
              <p:cNvSpPr>
                <a:spLocks noChangeShapeType="1"/>
              </p:cNvSpPr>
              <p:nvPr/>
            </p:nvSpPr>
            <p:spPr bwMode="auto">
              <a:xfrm>
                <a:off x="619" y="683"/>
                <a:ext cx="7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75" name="Line 827"/>
              <p:cNvSpPr>
                <a:spLocks noChangeShapeType="1"/>
              </p:cNvSpPr>
              <p:nvPr/>
            </p:nvSpPr>
            <p:spPr bwMode="auto">
              <a:xfrm>
                <a:off x="626" y="687"/>
                <a:ext cx="20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76" name="Line 828"/>
              <p:cNvSpPr>
                <a:spLocks noChangeShapeType="1"/>
              </p:cNvSpPr>
              <p:nvPr/>
            </p:nvSpPr>
            <p:spPr bwMode="auto">
              <a:xfrm>
                <a:off x="646" y="694"/>
                <a:ext cx="7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77" name="Line 829"/>
              <p:cNvSpPr>
                <a:spLocks noChangeShapeType="1"/>
              </p:cNvSpPr>
              <p:nvPr/>
            </p:nvSpPr>
            <p:spPr bwMode="auto">
              <a:xfrm>
                <a:off x="653" y="698"/>
                <a:ext cx="4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78" name="Line 830"/>
              <p:cNvSpPr>
                <a:spLocks noChangeShapeType="1"/>
              </p:cNvSpPr>
              <p:nvPr/>
            </p:nvSpPr>
            <p:spPr bwMode="auto">
              <a:xfrm>
                <a:off x="657" y="702"/>
                <a:ext cx="4" cy="5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79" name="Line 831"/>
              <p:cNvSpPr>
                <a:spLocks noChangeShapeType="1"/>
              </p:cNvSpPr>
              <p:nvPr/>
            </p:nvSpPr>
            <p:spPr bwMode="auto">
              <a:xfrm>
                <a:off x="661" y="707"/>
                <a:ext cx="1" cy="1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80" name="Line 832"/>
              <p:cNvSpPr>
                <a:spLocks noChangeShapeType="1"/>
              </p:cNvSpPr>
              <p:nvPr/>
            </p:nvSpPr>
            <p:spPr bwMode="auto">
              <a:xfrm flipH="1">
                <a:off x="653" y="718"/>
                <a:ext cx="8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81" name="Line 833"/>
              <p:cNvSpPr>
                <a:spLocks noChangeShapeType="1"/>
              </p:cNvSpPr>
              <p:nvPr/>
            </p:nvSpPr>
            <p:spPr bwMode="auto">
              <a:xfrm flipH="1">
                <a:off x="642" y="725"/>
                <a:ext cx="11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82" name="Line 834"/>
              <p:cNvSpPr>
                <a:spLocks noChangeShapeType="1"/>
              </p:cNvSpPr>
              <p:nvPr/>
            </p:nvSpPr>
            <p:spPr bwMode="auto">
              <a:xfrm flipH="1">
                <a:off x="630" y="726"/>
                <a:ext cx="12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83" name="Line 835"/>
              <p:cNvSpPr>
                <a:spLocks noChangeShapeType="1"/>
              </p:cNvSpPr>
              <p:nvPr/>
            </p:nvSpPr>
            <p:spPr bwMode="auto">
              <a:xfrm flipH="1" flipV="1">
                <a:off x="619" y="725"/>
                <a:ext cx="11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84" name="Line 836"/>
              <p:cNvSpPr>
                <a:spLocks noChangeShapeType="1"/>
              </p:cNvSpPr>
              <p:nvPr/>
            </p:nvSpPr>
            <p:spPr bwMode="auto">
              <a:xfrm flipH="1" flipV="1">
                <a:off x="614" y="718"/>
                <a:ext cx="5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85" name="Line 837"/>
              <p:cNvSpPr>
                <a:spLocks noChangeShapeType="1"/>
              </p:cNvSpPr>
              <p:nvPr/>
            </p:nvSpPr>
            <p:spPr bwMode="auto">
              <a:xfrm flipH="1" flipV="1">
                <a:off x="657" y="656"/>
                <a:ext cx="8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86" name="Line 838"/>
              <p:cNvSpPr>
                <a:spLocks noChangeShapeType="1"/>
              </p:cNvSpPr>
              <p:nvPr/>
            </p:nvSpPr>
            <p:spPr bwMode="auto">
              <a:xfrm flipH="1" flipV="1">
                <a:off x="648" y="652"/>
                <a:ext cx="9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87" name="Line 839"/>
              <p:cNvSpPr>
                <a:spLocks noChangeShapeType="1"/>
              </p:cNvSpPr>
              <p:nvPr/>
            </p:nvSpPr>
            <p:spPr bwMode="auto">
              <a:xfrm flipH="1">
                <a:off x="634" y="652"/>
                <a:ext cx="14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88" name="Line 840"/>
              <p:cNvSpPr>
                <a:spLocks noChangeShapeType="1"/>
              </p:cNvSpPr>
              <p:nvPr/>
            </p:nvSpPr>
            <p:spPr bwMode="auto">
              <a:xfrm flipH="1">
                <a:off x="625" y="652"/>
                <a:ext cx="9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89" name="Line 841"/>
              <p:cNvSpPr>
                <a:spLocks noChangeShapeType="1"/>
              </p:cNvSpPr>
              <p:nvPr/>
            </p:nvSpPr>
            <p:spPr bwMode="auto">
              <a:xfrm flipH="1">
                <a:off x="618" y="656"/>
                <a:ext cx="7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90" name="Line 842"/>
              <p:cNvSpPr>
                <a:spLocks noChangeShapeType="1"/>
              </p:cNvSpPr>
              <p:nvPr/>
            </p:nvSpPr>
            <p:spPr bwMode="auto">
              <a:xfrm>
                <a:off x="618" y="663"/>
                <a:ext cx="1" cy="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91" name="Line 843"/>
              <p:cNvSpPr>
                <a:spLocks noChangeShapeType="1"/>
              </p:cNvSpPr>
              <p:nvPr/>
            </p:nvSpPr>
            <p:spPr bwMode="auto">
              <a:xfrm>
                <a:off x="618" y="671"/>
                <a:ext cx="3" cy="5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92" name="Line 844"/>
              <p:cNvSpPr>
                <a:spLocks noChangeShapeType="1"/>
              </p:cNvSpPr>
              <p:nvPr/>
            </p:nvSpPr>
            <p:spPr bwMode="auto">
              <a:xfrm>
                <a:off x="621" y="676"/>
                <a:ext cx="4" cy="3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93" name="Line 845"/>
              <p:cNvSpPr>
                <a:spLocks noChangeShapeType="1"/>
              </p:cNvSpPr>
              <p:nvPr/>
            </p:nvSpPr>
            <p:spPr bwMode="auto">
              <a:xfrm>
                <a:off x="625" y="679"/>
                <a:ext cx="7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94" name="Line 846"/>
              <p:cNvSpPr>
                <a:spLocks noChangeShapeType="1"/>
              </p:cNvSpPr>
              <p:nvPr/>
            </p:nvSpPr>
            <p:spPr bwMode="auto">
              <a:xfrm>
                <a:off x="632" y="683"/>
                <a:ext cx="20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95" name="Line 847"/>
              <p:cNvSpPr>
                <a:spLocks noChangeShapeType="1"/>
              </p:cNvSpPr>
              <p:nvPr/>
            </p:nvSpPr>
            <p:spPr bwMode="auto">
              <a:xfrm>
                <a:off x="652" y="690"/>
                <a:ext cx="5" cy="2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96" name="Line 848"/>
              <p:cNvSpPr>
                <a:spLocks noChangeShapeType="1"/>
              </p:cNvSpPr>
              <p:nvPr/>
            </p:nvSpPr>
            <p:spPr bwMode="auto">
              <a:xfrm>
                <a:off x="657" y="692"/>
                <a:ext cx="4" cy="3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97" name="Line 849"/>
              <p:cNvSpPr>
                <a:spLocks noChangeShapeType="1"/>
              </p:cNvSpPr>
              <p:nvPr/>
            </p:nvSpPr>
            <p:spPr bwMode="auto">
              <a:xfrm>
                <a:off x="661" y="695"/>
                <a:ext cx="4" cy="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98" name="Line 850"/>
              <p:cNvSpPr>
                <a:spLocks noChangeShapeType="1"/>
              </p:cNvSpPr>
              <p:nvPr/>
            </p:nvSpPr>
            <p:spPr bwMode="auto">
              <a:xfrm>
                <a:off x="665" y="703"/>
                <a:ext cx="1" cy="1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699" name="Line 851"/>
              <p:cNvSpPr>
                <a:spLocks noChangeShapeType="1"/>
              </p:cNvSpPr>
              <p:nvPr/>
            </p:nvSpPr>
            <p:spPr bwMode="auto">
              <a:xfrm flipH="1">
                <a:off x="657" y="714"/>
                <a:ext cx="8" cy="5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00" name="Line 852"/>
              <p:cNvSpPr>
                <a:spLocks noChangeShapeType="1"/>
              </p:cNvSpPr>
              <p:nvPr/>
            </p:nvSpPr>
            <p:spPr bwMode="auto">
              <a:xfrm flipH="1">
                <a:off x="648" y="719"/>
                <a:ext cx="9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01" name="Line 853"/>
              <p:cNvSpPr>
                <a:spLocks noChangeShapeType="1"/>
              </p:cNvSpPr>
              <p:nvPr/>
            </p:nvSpPr>
            <p:spPr bwMode="auto">
              <a:xfrm flipH="1">
                <a:off x="634" y="723"/>
                <a:ext cx="14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02" name="Line 854"/>
              <p:cNvSpPr>
                <a:spLocks noChangeShapeType="1"/>
              </p:cNvSpPr>
              <p:nvPr/>
            </p:nvSpPr>
            <p:spPr bwMode="auto">
              <a:xfrm flipH="1" flipV="1">
                <a:off x="625" y="719"/>
                <a:ext cx="9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03" name="Line 855"/>
              <p:cNvSpPr>
                <a:spLocks noChangeShapeType="1"/>
              </p:cNvSpPr>
              <p:nvPr/>
            </p:nvSpPr>
            <p:spPr bwMode="auto">
              <a:xfrm flipH="1" flipV="1">
                <a:off x="618" y="714"/>
                <a:ext cx="7" cy="5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04" name="Line 856"/>
              <p:cNvSpPr>
                <a:spLocks noChangeShapeType="1"/>
              </p:cNvSpPr>
              <p:nvPr/>
            </p:nvSpPr>
            <p:spPr bwMode="auto">
              <a:xfrm flipH="1" flipV="1">
                <a:off x="655" y="661"/>
                <a:ext cx="5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05" name="Line 857"/>
              <p:cNvSpPr>
                <a:spLocks noChangeShapeType="1"/>
              </p:cNvSpPr>
              <p:nvPr/>
            </p:nvSpPr>
            <p:spPr bwMode="auto">
              <a:xfrm flipH="1" flipV="1">
                <a:off x="644" y="657"/>
                <a:ext cx="11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06" name="Line 858"/>
              <p:cNvSpPr>
                <a:spLocks noChangeShapeType="1"/>
              </p:cNvSpPr>
              <p:nvPr/>
            </p:nvSpPr>
            <p:spPr bwMode="auto">
              <a:xfrm flipH="1">
                <a:off x="631" y="657"/>
                <a:ext cx="13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07" name="Line 859"/>
              <p:cNvSpPr>
                <a:spLocks noChangeShapeType="1"/>
              </p:cNvSpPr>
              <p:nvPr/>
            </p:nvSpPr>
            <p:spPr bwMode="auto">
              <a:xfrm flipH="1">
                <a:off x="620" y="657"/>
                <a:ext cx="11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08" name="Line 860"/>
              <p:cNvSpPr>
                <a:spLocks noChangeShapeType="1"/>
              </p:cNvSpPr>
              <p:nvPr/>
            </p:nvSpPr>
            <p:spPr bwMode="auto">
              <a:xfrm flipH="1">
                <a:off x="613" y="661"/>
                <a:ext cx="7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09" name="Line 861"/>
              <p:cNvSpPr>
                <a:spLocks noChangeShapeType="1"/>
              </p:cNvSpPr>
              <p:nvPr/>
            </p:nvSpPr>
            <p:spPr bwMode="auto">
              <a:xfrm>
                <a:off x="613" y="668"/>
                <a:ext cx="1" cy="5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10" name="Line 862"/>
              <p:cNvSpPr>
                <a:spLocks noChangeShapeType="1"/>
              </p:cNvSpPr>
              <p:nvPr/>
            </p:nvSpPr>
            <p:spPr bwMode="auto">
              <a:xfrm>
                <a:off x="613" y="673"/>
                <a:ext cx="3" cy="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11" name="Line 863"/>
              <p:cNvSpPr>
                <a:spLocks noChangeShapeType="1"/>
              </p:cNvSpPr>
              <p:nvPr/>
            </p:nvSpPr>
            <p:spPr bwMode="auto">
              <a:xfrm>
                <a:off x="616" y="681"/>
                <a:ext cx="4" cy="3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12" name="Line 864"/>
              <p:cNvSpPr>
                <a:spLocks noChangeShapeType="1"/>
              </p:cNvSpPr>
              <p:nvPr/>
            </p:nvSpPr>
            <p:spPr bwMode="auto">
              <a:xfrm>
                <a:off x="620" y="684"/>
                <a:ext cx="7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13" name="Line 865"/>
              <p:cNvSpPr>
                <a:spLocks noChangeShapeType="1"/>
              </p:cNvSpPr>
              <p:nvPr/>
            </p:nvSpPr>
            <p:spPr bwMode="auto">
              <a:xfrm>
                <a:off x="627" y="688"/>
                <a:ext cx="20" cy="5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14" name="Line 866"/>
              <p:cNvSpPr>
                <a:spLocks noChangeShapeType="1"/>
              </p:cNvSpPr>
              <p:nvPr/>
            </p:nvSpPr>
            <p:spPr bwMode="auto">
              <a:xfrm>
                <a:off x="647" y="693"/>
                <a:ext cx="8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15" name="Line 867"/>
              <p:cNvSpPr>
                <a:spLocks noChangeShapeType="1"/>
              </p:cNvSpPr>
              <p:nvPr/>
            </p:nvSpPr>
            <p:spPr bwMode="auto">
              <a:xfrm>
                <a:off x="655" y="697"/>
                <a:ext cx="1" cy="3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16" name="Line 868"/>
              <p:cNvSpPr>
                <a:spLocks noChangeShapeType="1"/>
              </p:cNvSpPr>
              <p:nvPr/>
            </p:nvSpPr>
            <p:spPr bwMode="auto">
              <a:xfrm>
                <a:off x="656" y="700"/>
                <a:ext cx="4" cy="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17" name="Line 869"/>
              <p:cNvSpPr>
                <a:spLocks noChangeShapeType="1"/>
              </p:cNvSpPr>
              <p:nvPr/>
            </p:nvSpPr>
            <p:spPr bwMode="auto">
              <a:xfrm>
                <a:off x="660" y="708"/>
                <a:ext cx="1" cy="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18" name="Line 870"/>
              <p:cNvSpPr>
                <a:spLocks noChangeShapeType="1"/>
              </p:cNvSpPr>
              <p:nvPr/>
            </p:nvSpPr>
            <p:spPr bwMode="auto">
              <a:xfrm flipH="1">
                <a:off x="655" y="716"/>
                <a:ext cx="5" cy="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19" name="Line 871"/>
              <p:cNvSpPr>
                <a:spLocks noChangeShapeType="1"/>
              </p:cNvSpPr>
              <p:nvPr/>
            </p:nvSpPr>
            <p:spPr bwMode="auto">
              <a:xfrm flipH="1">
                <a:off x="644" y="724"/>
                <a:ext cx="11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20" name="Line 872"/>
              <p:cNvSpPr>
                <a:spLocks noChangeShapeType="1"/>
              </p:cNvSpPr>
              <p:nvPr/>
            </p:nvSpPr>
            <p:spPr bwMode="auto">
              <a:xfrm flipH="1">
                <a:off x="631" y="728"/>
                <a:ext cx="13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21" name="Line 873"/>
              <p:cNvSpPr>
                <a:spLocks noChangeShapeType="1"/>
              </p:cNvSpPr>
              <p:nvPr/>
            </p:nvSpPr>
            <p:spPr bwMode="auto">
              <a:xfrm flipH="1" flipV="1">
                <a:off x="620" y="724"/>
                <a:ext cx="11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22" name="Line 874"/>
              <p:cNvSpPr>
                <a:spLocks noChangeShapeType="1"/>
              </p:cNvSpPr>
              <p:nvPr/>
            </p:nvSpPr>
            <p:spPr bwMode="auto">
              <a:xfrm flipH="1" flipV="1">
                <a:off x="613" y="716"/>
                <a:ext cx="7" cy="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23" name="Line 875"/>
              <p:cNvSpPr>
                <a:spLocks noChangeShapeType="1"/>
              </p:cNvSpPr>
              <p:nvPr/>
            </p:nvSpPr>
            <p:spPr bwMode="auto">
              <a:xfrm flipH="1" flipV="1">
                <a:off x="660" y="656"/>
                <a:ext cx="5" cy="5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24" name="Line 876"/>
              <p:cNvSpPr>
                <a:spLocks noChangeShapeType="1"/>
              </p:cNvSpPr>
              <p:nvPr/>
            </p:nvSpPr>
            <p:spPr bwMode="auto">
              <a:xfrm flipH="1" flipV="1">
                <a:off x="648" y="652"/>
                <a:ext cx="12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25" name="Line 877"/>
              <p:cNvSpPr>
                <a:spLocks noChangeShapeType="1"/>
              </p:cNvSpPr>
              <p:nvPr/>
            </p:nvSpPr>
            <p:spPr bwMode="auto">
              <a:xfrm flipH="1">
                <a:off x="636" y="652"/>
                <a:ext cx="12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26" name="Line 878"/>
              <p:cNvSpPr>
                <a:spLocks noChangeShapeType="1"/>
              </p:cNvSpPr>
              <p:nvPr/>
            </p:nvSpPr>
            <p:spPr bwMode="auto">
              <a:xfrm flipH="1">
                <a:off x="625" y="652"/>
                <a:ext cx="11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27" name="Line 879"/>
              <p:cNvSpPr>
                <a:spLocks noChangeShapeType="1"/>
              </p:cNvSpPr>
              <p:nvPr/>
            </p:nvSpPr>
            <p:spPr bwMode="auto">
              <a:xfrm flipH="1">
                <a:off x="620" y="656"/>
                <a:ext cx="5" cy="5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28" name="Line 880"/>
              <p:cNvSpPr>
                <a:spLocks noChangeShapeType="1"/>
              </p:cNvSpPr>
              <p:nvPr/>
            </p:nvSpPr>
            <p:spPr bwMode="auto">
              <a:xfrm>
                <a:off x="620" y="661"/>
                <a:ext cx="1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29" name="Line 881"/>
              <p:cNvSpPr>
                <a:spLocks noChangeShapeType="1"/>
              </p:cNvSpPr>
              <p:nvPr/>
            </p:nvSpPr>
            <p:spPr bwMode="auto">
              <a:xfrm>
                <a:off x="620" y="668"/>
                <a:ext cx="1" cy="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30" name="Line 882"/>
              <p:cNvSpPr>
                <a:spLocks noChangeShapeType="1"/>
              </p:cNvSpPr>
              <p:nvPr/>
            </p:nvSpPr>
            <p:spPr bwMode="auto">
              <a:xfrm>
                <a:off x="621" y="676"/>
                <a:ext cx="4" cy="3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31" name="Line 883"/>
              <p:cNvSpPr>
                <a:spLocks noChangeShapeType="1"/>
              </p:cNvSpPr>
              <p:nvPr/>
            </p:nvSpPr>
            <p:spPr bwMode="auto">
              <a:xfrm>
                <a:off x="625" y="679"/>
                <a:ext cx="7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32" name="Line 884"/>
              <p:cNvSpPr>
                <a:spLocks noChangeShapeType="1"/>
              </p:cNvSpPr>
              <p:nvPr/>
            </p:nvSpPr>
            <p:spPr bwMode="auto">
              <a:xfrm>
                <a:off x="632" y="683"/>
                <a:ext cx="20" cy="5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33" name="Line 885"/>
              <p:cNvSpPr>
                <a:spLocks noChangeShapeType="1"/>
              </p:cNvSpPr>
              <p:nvPr/>
            </p:nvSpPr>
            <p:spPr bwMode="auto">
              <a:xfrm>
                <a:off x="652" y="688"/>
                <a:ext cx="8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34" name="Line 886"/>
              <p:cNvSpPr>
                <a:spLocks noChangeShapeType="1"/>
              </p:cNvSpPr>
              <p:nvPr/>
            </p:nvSpPr>
            <p:spPr bwMode="auto">
              <a:xfrm>
                <a:off x="660" y="692"/>
                <a:ext cx="3" cy="3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35" name="Line 887"/>
              <p:cNvSpPr>
                <a:spLocks noChangeShapeType="1"/>
              </p:cNvSpPr>
              <p:nvPr/>
            </p:nvSpPr>
            <p:spPr bwMode="auto">
              <a:xfrm>
                <a:off x="663" y="695"/>
                <a:ext cx="2" cy="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36" name="Line 888"/>
              <p:cNvSpPr>
                <a:spLocks noChangeShapeType="1"/>
              </p:cNvSpPr>
              <p:nvPr/>
            </p:nvSpPr>
            <p:spPr bwMode="auto">
              <a:xfrm>
                <a:off x="665" y="703"/>
                <a:ext cx="1" cy="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37" name="Line 889"/>
              <p:cNvSpPr>
                <a:spLocks noChangeShapeType="1"/>
              </p:cNvSpPr>
              <p:nvPr/>
            </p:nvSpPr>
            <p:spPr bwMode="auto">
              <a:xfrm flipH="1">
                <a:off x="660" y="711"/>
                <a:ext cx="5" cy="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38" name="Line 890"/>
              <p:cNvSpPr>
                <a:spLocks noChangeShapeType="1"/>
              </p:cNvSpPr>
              <p:nvPr/>
            </p:nvSpPr>
            <p:spPr bwMode="auto">
              <a:xfrm flipH="1">
                <a:off x="648" y="719"/>
                <a:ext cx="12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39" name="Line 891"/>
              <p:cNvSpPr>
                <a:spLocks noChangeShapeType="1"/>
              </p:cNvSpPr>
              <p:nvPr/>
            </p:nvSpPr>
            <p:spPr bwMode="auto">
              <a:xfrm flipH="1">
                <a:off x="636" y="723"/>
                <a:ext cx="12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40" name="Line 892"/>
              <p:cNvSpPr>
                <a:spLocks noChangeShapeType="1"/>
              </p:cNvSpPr>
              <p:nvPr/>
            </p:nvSpPr>
            <p:spPr bwMode="auto">
              <a:xfrm flipH="1" flipV="1">
                <a:off x="625" y="719"/>
                <a:ext cx="11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41" name="Line 893"/>
              <p:cNvSpPr>
                <a:spLocks noChangeShapeType="1"/>
              </p:cNvSpPr>
              <p:nvPr/>
            </p:nvSpPr>
            <p:spPr bwMode="auto">
              <a:xfrm flipH="1" flipV="1">
                <a:off x="620" y="711"/>
                <a:ext cx="5" cy="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42" name="Line 894"/>
              <p:cNvSpPr>
                <a:spLocks noChangeShapeType="1"/>
              </p:cNvSpPr>
              <p:nvPr/>
            </p:nvSpPr>
            <p:spPr bwMode="auto">
              <a:xfrm>
                <a:off x="684" y="656"/>
                <a:ext cx="1" cy="70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43" name="Line 895"/>
              <p:cNvSpPr>
                <a:spLocks noChangeShapeType="1"/>
              </p:cNvSpPr>
              <p:nvPr/>
            </p:nvSpPr>
            <p:spPr bwMode="auto">
              <a:xfrm>
                <a:off x="687" y="653"/>
                <a:ext cx="1" cy="7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44" name="Line 896"/>
              <p:cNvSpPr>
                <a:spLocks noChangeShapeType="1"/>
              </p:cNvSpPr>
              <p:nvPr/>
            </p:nvSpPr>
            <p:spPr bwMode="auto">
              <a:xfrm>
                <a:off x="684" y="656"/>
                <a:ext cx="1" cy="70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45" name="Line 897"/>
              <p:cNvSpPr>
                <a:spLocks noChangeShapeType="1"/>
              </p:cNvSpPr>
              <p:nvPr/>
            </p:nvSpPr>
            <p:spPr bwMode="auto">
              <a:xfrm>
                <a:off x="688" y="653"/>
                <a:ext cx="1" cy="7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46" name="Line 898"/>
              <p:cNvSpPr>
                <a:spLocks noChangeShapeType="1"/>
              </p:cNvSpPr>
              <p:nvPr/>
            </p:nvSpPr>
            <p:spPr bwMode="auto">
              <a:xfrm>
                <a:off x="684" y="657"/>
                <a:ext cx="1" cy="6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47" name="Line 899"/>
              <p:cNvSpPr>
                <a:spLocks noChangeShapeType="1"/>
              </p:cNvSpPr>
              <p:nvPr/>
            </p:nvSpPr>
            <p:spPr bwMode="auto">
              <a:xfrm>
                <a:off x="688" y="652"/>
                <a:ext cx="1" cy="7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48" name="Line 900"/>
              <p:cNvSpPr>
                <a:spLocks noChangeShapeType="1"/>
              </p:cNvSpPr>
              <p:nvPr/>
            </p:nvSpPr>
            <p:spPr bwMode="auto">
              <a:xfrm>
                <a:off x="683" y="657"/>
                <a:ext cx="1" cy="7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49" name="Line 901"/>
              <p:cNvSpPr>
                <a:spLocks noChangeShapeType="1"/>
              </p:cNvSpPr>
              <p:nvPr/>
            </p:nvSpPr>
            <p:spPr bwMode="auto">
              <a:xfrm>
                <a:off x="688" y="652"/>
                <a:ext cx="1" cy="7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50" name="Line 902"/>
              <p:cNvSpPr>
                <a:spLocks noChangeShapeType="1"/>
              </p:cNvSpPr>
              <p:nvPr/>
            </p:nvSpPr>
            <p:spPr bwMode="auto">
              <a:xfrm>
                <a:off x="684" y="656"/>
                <a:ext cx="27" cy="70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51" name="Line 903"/>
              <p:cNvSpPr>
                <a:spLocks noChangeShapeType="1"/>
              </p:cNvSpPr>
              <p:nvPr/>
            </p:nvSpPr>
            <p:spPr bwMode="auto">
              <a:xfrm>
                <a:off x="687" y="653"/>
                <a:ext cx="27" cy="7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52" name="Line 904"/>
              <p:cNvSpPr>
                <a:spLocks noChangeShapeType="1"/>
              </p:cNvSpPr>
              <p:nvPr/>
            </p:nvSpPr>
            <p:spPr bwMode="auto">
              <a:xfrm>
                <a:off x="684" y="656"/>
                <a:ext cx="27" cy="70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53" name="Line 905"/>
              <p:cNvSpPr>
                <a:spLocks noChangeShapeType="1"/>
              </p:cNvSpPr>
              <p:nvPr/>
            </p:nvSpPr>
            <p:spPr bwMode="auto">
              <a:xfrm>
                <a:off x="688" y="653"/>
                <a:ext cx="25" cy="7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54" name="Line 906"/>
              <p:cNvSpPr>
                <a:spLocks noChangeShapeType="1"/>
              </p:cNvSpPr>
              <p:nvPr/>
            </p:nvSpPr>
            <p:spPr bwMode="auto">
              <a:xfrm>
                <a:off x="684" y="657"/>
                <a:ext cx="25" cy="6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55" name="Line 907"/>
              <p:cNvSpPr>
                <a:spLocks noChangeShapeType="1"/>
              </p:cNvSpPr>
              <p:nvPr/>
            </p:nvSpPr>
            <p:spPr bwMode="auto">
              <a:xfrm>
                <a:off x="688" y="652"/>
                <a:ext cx="27" cy="7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56" name="Line 908"/>
              <p:cNvSpPr>
                <a:spLocks noChangeShapeType="1"/>
              </p:cNvSpPr>
              <p:nvPr/>
            </p:nvSpPr>
            <p:spPr bwMode="auto">
              <a:xfrm>
                <a:off x="683" y="657"/>
                <a:ext cx="27" cy="7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57" name="Line 909"/>
              <p:cNvSpPr>
                <a:spLocks noChangeShapeType="1"/>
              </p:cNvSpPr>
              <p:nvPr/>
            </p:nvSpPr>
            <p:spPr bwMode="auto">
              <a:xfrm>
                <a:off x="688" y="652"/>
                <a:ext cx="27" cy="7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58" name="Line 910"/>
              <p:cNvSpPr>
                <a:spLocks noChangeShapeType="1"/>
              </p:cNvSpPr>
              <p:nvPr/>
            </p:nvSpPr>
            <p:spPr bwMode="auto">
              <a:xfrm flipH="1">
                <a:off x="711" y="656"/>
                <a:ext cx="28" cy="70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59" name="Line 911"/>
              <p:cNvSpPr>
                <a:spLocks noChangeShapeType="1"/>
              </p:cNvSpPr>
              <p:nvPr/>
            </p:nvSpPr>
            <p:spPr bwMode="auto">
              <a:xfrm flipH="1">
                <a:off x="713" y="653"/>
                <a:ext cx="27" cy="7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60" name="Line 912"/>
              <p:cNvSpPr>
                <a:spLocks noChangeShapeType="1"/>
              </p:cNvSpPr>
              <p:nvPr/>
            </p:nvSpPr>
            <p:spPr bwMode="auto">
              <a:xfrm flipH="1">
                <a:off x="711" y="656"/>
                <a:ext cx="28" cy="70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61" name="Line 913"/>
              <p:cNvSpPr>
                <a:spLocks noChangeShapeType="1"/>
              </p:cNvSpPr>
              <p:nvPr/>
            </p:nvSpPr>
            <p:spPr bwMode="auto">
              <a:xfrm flipH="1">
                <a:off x="713" y="653"/>
                <a:ext cx="27" cy="7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62" name="Line 914"/>
              <p:cNvSpPr>
                <a:spLocks noChangeShapeType="1"/>
              </p:cNvSpPr>
              <p:nvPr/>
            </p:nvSpPr>
            <p:spPr bwMode="auto">
              <a:xfrm flipH="1">
                <a:off x="709" y="657"/>
                <a:ext cx="27" cy="6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63" name="Line 915"/>
              <p:cNvSpPr>
                <a:spLocks noChangeShapeType="1"/>
              </p:cNvSpPr>
              <p:nvPr/>
            </p:nvSpPr>
            <p:spPr bwMode="auto">
              <a:xfrm flipH="1">
                <a:off x="715" y="652"/>
                <a:ext cx="27" cy="7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64" name="Line 916"/>
              <p:cNvSpPr>
                <a:spLocks noChangeShapeType="1"/>
              </p:cNvSpPr>
              <p:nvPr/>
            </p:nvSpPr>
            <p:spPr bwMode="auto">
              <a:xfrm flipH="1">
                <a:off x="709" y="657"/>
                <a:ext cx="27" cy="7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65" name="Line 917"/>
              <p:cNvSpPr>
                <a:spLocks noChangeShapeType="1"/>
              </p:cNvSpPr>
              <p:nvPr/>
            </p:nvSpPr>
            <p:spPr bwMode="auto">
              <a:xfrm flipH="1">
                <a:off x="715" y="652"/>
                <a:ext cx="27" cy="7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66" name="Line 918"/>
              <p:cNvSpPr>
                <a:spLocks noChangeShapeType="1"/>
              </p:cNvSpPr>
              <p:nvPr/>
            </p:nvSpPr>
            <p:spPr bwMode="auto">
              <a:xfrm>
                <a:off x="739" y="656"/>
                <a:ext cx="1" cy="70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67" name="Line 919"/>
              <p:cNvSpPr>
                <a:spLocks noChangeShapeType="1"/>
              </p:cNvSpPr>
              <p:nvPr/>
            </p:nvSpPr>
            <p:spPr bwMode="auto">
              <a:xfrm>
                <a:off x="740" y="653"/>
                <a:ext cx="1" cy="7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68" name="Line 920"/>
              <p:cNvSpPr>
                <a:spLocks noChangeShapeType="1"/>
              </p:cNvSpPr>
              <p:nvPr/>
            </p:nvSpPr>
            <p:spPr bwMode="auto">
              <a:xfrm>
                <a:off x="739" y="656"/>
                <a:ext cx="1" cy="70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69" name="Line 921"/>
              <p:cNvSpPr>
                <a:spLocks noChangeShapeType="1"/>
              </p:cNvSpPr>
              <p:nvPr/>
            </p:nvSpPr>
            <p:spPr bwMode="auto">
              <a:xfrm>
                <a:off x="740" y="653"/>
                <a:ext cx="1" cy="7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70" name="Line 922"/>
              <p:cNvSpPr>
                <a:spLocks noChangeShapeType="1"/>
              </p:cNvSpPr>
              <p:nvPr/>
            </p:nvSpPr>
            <p:spPr bwMode="auto">
              <a:xfrm>
                <a:off x="736" y="657"/>
                <a:ext cx="1" cy="6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71" name="Line 923"/>
              <p:cNvSpPr>
                <a:spLocks noChangeShapeType="1"/>
              </p:cNvSpPr>
              <p:nvPr/>
            </p:nvSpPr>
            <p:spPr bwMode="auto">
              <a:xfrm>
                <a:off x="742" y="652"/>
                <a:ext cx="1" cy="7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72" name="Line 924"/>
              <p:cNvSpPr>
                <a:spLocks noChangeShapeType="1"/>
              </p:cNvSpPr>
              <p:nvPr/>
            </p:nvSpPr>
            <p:spPr bwMode="auto">
              <a:xfrm>
                <a:off x="736" y="657"/>
                <a:ext cx="1" cy="7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73" name="Line 925"/>
              <p:cNvSpPr>
                <a:spLocks noChangeShapeType="1"/>
              </p:cNvSpPr>
              <p:nvPr/>
            </p:nvSpPr>
            <p:spPr bwMode="auto">
              <a:xfrm>
                <a:off x="742" y="652"/>
                <a:ext cx="1" cy="7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74" name="Line 926"/>
              <p:cNvSpPr>
                <a:spLocks noChangeShapeType="1"/>
              </p:cNvSpPr>
              <p:nvPr/>
            </p:nvSpPr>
            <p:spPr bwMode="auto">
              <a:xfrm flipH="1" flipV="1">
                <a:off x="808" y="665"/>
                <a:ext cx="4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75" name="Line 927"/>
              <p:cNvSpPr>
                <a:spLocks noChangeShapeType="1"/>
              </p:cNvSpPr>
              <p:nvPr/>
            </p:nvSpPr>
            <p:spPr bwMode="auto">
              <a:xfrm flipH="1" flipV="1">
                <a:off x="800" y="660"/>
                <a:ext cx="8" cy="5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76" name="Line 928"/>
              <p:cNvSpPr>
                <a:spLocks noChangeShapeType="1"/>
              </p:cNvSpPr>
              <p:nvPr/>
            </p:nvSpPr>
            <p:spPr bwMode="auto">
              <a:xfrm flipH="1" flipV="1">
                <a:off x="796" y="656"/>
                <a:ext cx="4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77" name="Line 929"/>
              <p:cNvSpPr>
                <a:spLocks noChangeShapeType="1"/>
              </p:cNvSpPr>
              <p:nvPr/>
            </p:nvSpPr>
            <p:spPr bwMode="auto">
              <a:xfrm flipH="1">
                <a:off x="781" y="656"/>
                <a:ext cx="15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78" name="Line 930"/>
              <p:cNvSpPr>
                <a:spLocks noChangeShapeType="1"/>
              </p:cNvSpPr>
              <p:nvPr/>
            </p:nvSpPr>
            <p:spPr bwMode="auto">
              <a:xfrm flipH="1">
                <a:off x="773" y="656"/>
                <a:ext cx="8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79" name="Line 931"/>
              <p:cNvSpPr>
                <a:spLocks noChangeShapeType="1"/>
              </p:cNvSpPr>
              <p:nvPr/>
            </p:nvSpPr>
            <p:spPr bwMode="auto">
              <a:xfrm flipH="1">
                <a:off x="768" y="660"/>
                <a:ext cx="5" cy="5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80" name="Line 932"/>
              <p:cNvSpPr>
                <a:spLocks noChangeShapeType="1"/>
              </p:cNvSpPr>
              <p:nvPr/>
            </p:nvSpPr>
            <p:spPr bwMode="auto">
              <a:xfrm flipH="1">
                <a:off x="765" y="665"/>
                <a:ext cx="3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81" name="Line 933"/>
              <p:cNvSpPr>
                <a:spLocks noChangeShapeType="1"/>
              </p:cNvSpPr>
              <p:nvPr/>
            </p:nvSpPr>
            <p:spPr bwMode="auto">
              <a:xfrm flipH="1">
                <a:off x="761" y="672"/>
                <a:ext cx="4" cy="1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82" name="Line 934"/>
              <p:cNvSpPr>
                <a:spLocks noChangeShapeType="1"/>
              </p:cNvSpPr>
              <p:nvPr/>
            </p:nvSpPr>
            <p:spPr bwMode="auto">
              <a:xfrm>
                <a:off x="761" y="683"/>
                <a:ext cx="1" cy="16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83" name="Line 935"/>
              <p:cNvSpPr>
                <a:spLocks noChangeShapeType="1"/>
              </p:cNvSpPr>
              <p:nvPr/>
            </p:nvSpPr>
            <p:spPr bwMode="auto">
              <a:xfrm>
                <a:off x="761" y="699"/>
                <a:ext cx="4" cy="9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84" name="Line 936"/>
              <p:cNvSpPr>
                <a:spLocks noChangeShapeType="1"/>
              </p:cNvSpPr>
              <p:nvPr/>
            </p:nvSpPr>
            <p:spPr bwMode="auto">
              <a:xfrm>
                <a:off x="765" y="708"/>
                <a:ext cx="3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85" name="Line 937"/>
              <p:cNvSpPr>
                <a:spLocks noChangeShapeType="1"/>
              </p:cNvSpPr>
              <p:nvPr/>
            </p:nvSpPr>
            <p:spPr bwMode="auto">
              <a:xfrm>
                <a:off x="768" y="715"/>
                <a:ext cx="5" cy="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86" name="Line 938"/>
              <p:cNvSpPr>
                <a:spLocks noChangeShapeType="1"/>
              </p:cNvSpPr>
              <p:nvPr/>
            </p:nvSpPr>
            <p:spPr bwMode="auto">
              <a:xfrm>
                <a:off x="773" y="723"/>
                <a:ext cx="8" cy="3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87" name="Line 939"/>
              <p:cNvSpPr>
                <a:spLocks noChangeShapeType="1"/>
              </p:cNvSpPr>
              <p:nvPr/>
            </p:nvSpPr>
            <p:spPr bwMode="auto">
              <a:xfrm>
                <a:off x="781" y="726"/>
                <a:ext cx="15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88" name="Line 940"/>
              <p:cNvSpPr>
                <a:spLocks noChangeShapeType="1"/>
              </p:cNvSpPr>
              <p:nvPr/>
            </p:nvSpPr>
            <p:spPr bwMode="auto">
              <a:xfrm flipV="1">
                <a:off x="796" y="723"/>
                <a:ext cx="4" cy="3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89" name="Line 941"/>
              <p:cNvSpPr>
                <a:spLocks noChangeShapeType="1"/>
              </p:cNvSpPr>
              <p:nvPr/>
            </p:nvSpPr>
            <p:spPr bwMode="auto">
              <a:xfrm flipV="1">
                <a:off x="800" y="715"/>
                <a:ext cx="8" cy="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90" name="Line 942"/>
              <p:cNvSpPr>
                <a:spLocks noChangeShapeType="1"/>
              </p:cNvSpPr>
              <p:nvPr/>
            </p:nvSpPr>
            <p:spPr bwMode="auto">
              <a:xfrm flipV="1">
                <a:off x="808" y="708"/>
                <a:ext cx="4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91" name="Line 943"/>
              <p:cNvSpPr>
                <a:spLocks noChangeShapeType="1"/>
              </p:cNvSpPr>
              <p:nvPr/>
            </p:nvSpPr>
            <p:spPr bwMode="auto">
              <a:xfrm flipH="1" flipV="1">
                <a:off x="810" y="665"/>
                <a:ext cx="4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92" name="Line 944"/>
              <p:cNvSpPr>
                <a:spLocks noChangeShapeType="1"/>
              </p:cNvSpPr>
              <p:nvPr/>
            </p:nvSpPr>
            <p:spPr bwMode="auto">
              <a:xfrm flipH="1" flipV="1">
                <a:off x="803" y="657"/>
                <a:ext cx="7" cy="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93" name="Line 945"/>
              <p:cNvSpPr>
                <a:spLocks noChangeShapeType="1"/>
              </p:cNvSpPr>
              <p:nvPr/>
            </p:nvSpPr>
            <p:spPr bwMode="auto">
              <a:xfrm flipH="1" flipV="1">
                <a:off x="796" y="653"/>
                <a:ext cx="7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94" name="Line 946"/>
              <p:cNvSpPr>
                <a:spLocks noChangeShapeType="1"/>
              </p:cNvSpPr>
              <p:nvPr/>
            </p:nvSpPr>
            <p:spPr bwMode="auto">
              <a:xfrm flipH="1">
                <a:off x="783" y="653"/>
                <a:ext cx="13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95" name="Line 947"/>
              <p:cNvSpPr>
                <a:spLocks noChangeShapeType="1"/>
              </p:cNvSpPr>
              <p:nvPr/>
            </p:nvSpPr>
            <p:spPr bwMode="auto">
              <a:xfrm flipH="1">
                <a:off x="776" y="653"/>
                <a:ext cx="7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96" name="Line 948"/>
              <p:cNvSpPr>
                <a:spLocks noChangeShapeType="1"/>
              </p:cNvSpPr>
              <p:nvPr/>
            </p:nvSpPr>
            <p:spPr bwMode="auto">
              <a:xfrm flipH="1">
                <a:off x="771" y="657"/>
                <a:ext cx="5" cy="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97" name="Line 949"/>
              <p:cNvSpPr>
                <a:spLocks noChangeShapeType="1"/>
              </p:cNvSpPr>
              <p:nvPr/>
            </p:nvSpPr>
            <p:spPr bwMode="auto">
              <a:xfrm flipH="1">
                <a:off x="767" y="665"/>
                <a:ext cx="4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98" name="Line 950"/>
              <p:cNvSpPr>
                <a:spLocks noChangeShapeType="1"/>
              </p:cNvSpPr>
              <p:nvPr/>
            </p:nvSpPr>
            <p:spPr bwMode="auto">
              <a:xfrm flipH="1">
                <a:off x="763" y="669"/>
                <a:ext cx="4" cy="12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799" name="Line 951"/>
              <p:cNvSpPr>
                <a:spLocks noChangeShapeType="1"/>
              </p:cNvSpPr>
              <p:nvPr/>
            </p:nvSpPr>
            <p:spPr bwMode="auto">
              <a:xfrm>
                <a:off x="763" y="681"/>
                <a:ext cx="1" cy="16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800" name="Line 952"/>
              <p:cNvSpPr>
                <a:spLocks noChangeShapeType="1"/>
              </p:cNvSpPr>
              <p:nvPr/>
            </p:nvSpPr>
            <p:spPr bwMode="auto">
              <a:xfrm>
                <a:off x="763" y="697"/>
                <a:ext cx="4" cy="1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801" name="Line 953"/>
              <p:cNvSpPr>
                <a:spLocks noChangeShapeType="1"/>
              </p:cNvSpPr>
              <p:nvPr/>
            </p:nvSpPr>
            <p:spPr bwMode="auto">
              <a:xfrm>
                <a:off x="767" y="708"/>
                <a:ext cx="4" cy="5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802" name="Line 954"/>
              <p:cNvSpPr>
                <a:spLocks noChangeShapeType="1"/>
              </p:cNvSpPr>
              <p:nvPr/>
            </p:nvSpPr>
            <p:spPr bwMode="auto">
              <a:xfrm>
                <a:off x="771" y="713"/>
                <a:ext cx="5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803" name="Line 955"/>
              <p:cNvSpPr>
                <a:spLocks noChangeShapeType="1"/>
              </p:cNvSpPr>
              <p:nvPr/>
            </p:nvSpPr>
            <p:spPr bwMode="auto">
              <a:xfrm>
                <a:off x="776" y="720"/>
                <a:ext cx="7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804" name="Line 956"/>
              <p:cNvSpPr>
                <a:spLocks noChangeShapeType="1"/>
              </p:cNvSpPr>
              <p:nvPr/>
            </p:nvSpPr>
            <p:spPr bwMode="auto">
              <a:xfrm>
                <a:off x="783" y="724"/>
                <a:ext cx="13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805" name="Line 957"/>
              <p:cNvSpPr>
                <a:spLocks noChangeShapeType="1"/>
              </p:cNvSpPr>
              <p:nvPr/>
            </p:nvSpPr>
            <p:spPr bwMode="auto">
              <a:xfrm flipV="1">
                <a:off x="796" y="720"/>
                <a:ext cx="7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806" name="Line 958"/>
              <p:cNvSpPr>
                <a:spLocks noChangeShapeType="1"/>
              </p:cNvSpPr>
              <p:nvPr/>
            </p:nvSpPr>
            <p:spPr bwMode="auto">
              <a:xfrm flipV="1">
                <a:off x="803" y="713"/>
                <a:ext cx="7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807" name="Line 959"/>
              <p:cNvSpPr>
                <a:spLocks noChangeShapeType="1"/>
              </p:cNvSpPr>
              <p:nvPr/>
            </p:nvSpPr>
            <p:spPr bwMode="auto">
              <a:xfrm flipV="1">
                <a:off x="810" y="708"/>
                <a:ext cx="4" cy="5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808" name="Line 960"/>
              <p:cNvSpPr>
                <a:spLocks noChangeShapeType="1"/>
              </p:cNvSpPr>
              <p:nvPr/>
            </p:nvSpPr>
            <p:spPr bwMode="auto">
              <a:xfrm flipH="1" flipV="1">
                <a:off x="809" y="667"/>
                <a:ext cx="1" cy="5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809" name="Line 961"/>
              <p:cNvSpPr>
                <a:spLocks noChangeShapeType="1"/>
              </p:cNvSpPr>
              <p:nvPr/>
            </p:nvSpPr>
            <p:spPr bwMode="auto">
              <a:xfrm flipH="1" flipV="1">
                <a:off x="802" y="660"/>
                <a:ext cx="7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810" name="Line 962"/>
              <p:cNvSpPr>
                <a:spLocks noChangeShapeType="1"/>
              </p:cNvSpPr>
              <p:nvPr/>
            </p:nvSpPr>
            <p:spPr bwMode="auto">
              <a:xfrm flipH="1" flipV="1">
                <a:off x="794" y="656"/>
                <a:ext cx="8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811" name="Line 963"/>
              <p:cNvSpPr>
                <a:spLocks noChangeShapeType="1"/>
              </p:cNvSpPr>
              <p:nvPr/>
            </p:nvSpPr>
            <p:spPr bwMode="auto">
              <a:xfrm flipH="1">
                <a:off x="782" y="656"/>
                <a:ext cx="12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812" name="Line 964"/>
              <p:cNvSpPr>
                <a:spLocks noChangeShapeType="1"/>
              </p:cNvSpPr>
              <p:nvPr/>
            </p:nvSpPr>
            <p:spPr bwMode="auto">
              <a:xfrm flipH="1">
                <a:off x="774" y="656"/>
                <a:ext cx="8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813" name="Line 965"/>
              <p:cNvSpPr>
                <a:spLocks noChangeShapeType="1"/>
              </p:cNvSpPr>
              <p:nvPr/>
            </p:nvSpPr>
            <p:spPr bwMode="auto">
              <a:xfrm flipH="1">
                <a:off x="767" y="660"/>
                <a:ext cx="7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814" name="Line 966"/>
              <p:cNvSpPr>
                <a:spLocks noChangeShapeType="1"/>
              </p:cNvSpPr>
              <p:nvPr/>
            </p:nvSpPr>
            <p:spPr bwMode="auto">
              <a:xfrm flipH="1">
                <a:off x="763" y="667"/>
                <a:ext cx="4" cy="5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815" name="Line 967"/>
              <p:cNvSpPr>
                <a:spLocks noChangeShapeType="1"/>
              </p:cNvSpPr>
              <p:nvPr/>
            </p:nvSpPr>
            <p:spPr bwMode="auto">
              <a:xfrm flipH="1">
                <a:off x="762" y="672"/>
                <a:ext cx="1" cy="1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816" name="Line 968"/>
              <p:cNvSpPr>
                <a:spLocks noChangeShapeType="1"/>
              </p:cNvSpPr>
              <p:nvPr/>
            </p:nvSpPr>
            <p:spPr bwMode="auto">
              <a:xfrm>
                <a:off x="762" y="683"/>
                <a:ext cx="1" cy="16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817" name="Line 969"/>
              <p:cNvSpPr>
                <a:spLocks noChangeShapeType="1"/>
              </p:cNvSpPr>
              <p:nvPr/>
            </p:nvSpPr>
            <p:spPr bwMode="auto">
              <a:xfrm>
                <a:off x="762" y="699"/>
                <a:ext cx="1" cy="1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818" name="Line 970"/>
              <p:cNvSpPr>
                <a:spLocks noChangeShapeType="1"/>
              </p:cNvSpPr>
              <p:nvPr/>
            </p:nvSpPr>
            <p:spPr bwMode="auto">
              <a:xfrm>
                <a:off x="763" y="710"/>
                <a:ext cx="4" cy="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819" name="Line 971"/>
              <p:cNvSpPr>
                <a:spLocks noChangeShapeType="1"/>
              </p:cNvSpPr>
              <p:nvPr/>
            </p:nvSpPr>
            <p:spPr bwMode="auto">
              <a:xfrm>
                <a:off x="767" y="718"/>
                <a:ext cx="7" cy="5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820" name="Line 972"/>
              <p:cNvSpPr>
                <a:spLocks noChangeShapeType="1"/>
              </p:cNvSpPr>
              <p:nvPr/>
            </p:nvSpPr>
            <p:spPr bwMode="auto">
              <a:xfrm>
                <a:off x="774" y="723"/>
                <a:ext cx="8" cy="3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821" name="Line 973"/>
              <p:cNvSpPr>
                <a:spLocks noChangeShapeType="1"/>
              </p:cNvSpPr>
              <p:nvPr/>
            </p:nvSpPr>
            <p:spPr bwMode="auto">
              <a:xfrm>
                <a:off x="782" y="726"/>
                <a:ext cx="12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822" name="Line 974"/>
              <p:cNvSpPr>
                <a:spLocks noChangeShapeType="1"/>
              </p:cNvSpPr>
              <p:nvPr/>
            </p:nvSpPr>
            <p:spPr bwMode="auto">
              <a:xfrm flipV="1">
                <a:off x="794" y="723"/>
                <a:ext cx="8" cy="3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823" name="Line 975"/>
              <p:cNvSpPr>
                <a:spLocks noChangeShapeType="1"/>
              </p:cNvSpPr>
              <p:nvPr/>
            </p:nvSpPr>
            <p:spPr bwMode="auto">
              <a:xfrm flipV="1">
                <a:off x="802" y="718"/>
                <a:ext cx="7" cy="5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824" name="Line 976"/>
              <p:cNvSpPr>
                <a:spLocks noChangeShapeType="1"/>
              </p:cNvSpPr>
              <p:nvPr/>
            </p:nvSpPr>
            <p:spPr bwMode="auto">
              <a:xfrm flipV="1">
                <a:off x="809" y="710"/>
                <a:ext cx="1" cy="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825" name="Line 977"/>
              <p:cNvSpPr>
                <a:spLocks noChangeShapeType="1"/>
              </p:cNvSpPr>
              <p:nvPr/>
            </p:nvSpPr>
            <p:spPr bwMode="auto">
              <a:xfrm flipH="1" flipV="1">
                <a:off x="810" y="662"/>
                <a:ext cx="4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826" name="Line 978"/>
              <p:cNvSpPr>
                <a:spLocks noChangeShapeType="1"/>
              </p:cNvSpPr>
              <p:nvPr/>
            </p:nvSpPr>
            <p:spPr bwMode="auto">
              <a:xfrm flipH="1" flipV="1">
                <a:off x="803" y="657"/>
                <a:ext cx="7" cy="5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827" name="Line 979"/>
              <p:cNvSpPr>
                <a:spLocks noChangeShapeType="1"/>
              </p:cNvSpPr>
              <p:nvPr/>
            </p:nvSpPr>
            <p:spPr bwMode="auto">
              <a:xfrm flipH="1" flipV="1">
                <a:off x="798" y="653"/>
                <a:ext cx="5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828" name="Line 980"/>
              <p:cNvSpPr>
                <a:spLocks noChangeShapeType="1"/>
              </p:cNvSpPr>
              <p:nvPr/>
            </p:nvSpPr>
            <p:spPr bwMode="auto">
              <a:xfrm flipH="1">
                <a:off x="783" y="653"/>
                <a:ext cx="15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829" name="Line 981"/>
              <p:cNvSpPr>
                <a:spLocks noChangeShapeType="1"/>
              </p:cNvSpPr>
              <p:nvPr/>
            </p:nvSpPr>
            <p:spPr bwMode="auto">
              <a:xfrm flipH="1">
                <a:off x="778" y="653"/>
                <a:ext cx="5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830" name="Line 982"/>
              <p:cNvSpPr>
                <a:spLocks noChangeShapeType="1"/>
              </p:cNvSpPr>
              <p:nvPr/>
            </p:nvSpPr>
            <p:spPr bwMode="auto">
              <a:xfrm flipH="1">
                <a:off x="771" y="657"/>
                <a:ext cx="7" cy="5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831" name="Line 983"/>
              <p:cNvSpPr>
                <a:spLocks noChangeShapeType="1"/>
              </p:cNvSpPr>
              <p:nvPr/>
            </p:nvSpPr>
            <p:spPr bwMode="auto">
              <a:xfrm flipH="1">
                <a:off x="767" y="662"/>
                <a:ext cx="4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832" name="Line 984"/>
              <p:cNvSpPr>
                <a:spLocks noChangeShapeType="1"/>
              </p:cNvSpPr>
              <p:nvPr/>
            </p:nvSpPr>
            <p:spPr bwMode="auto">
              <a:xfrm flipH="1">
                <a:off x="763" y="669"/>
                <a:ext cx="4" cy="9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833" name="Line 985"/>
              <p:cNvSpPr>
                <a:spLocks noChangeShapeType="1"/>
              </p:cNvSpPr>
              <p:nvPr/>
            </p:nvSpPr>
            <p:spPr bwMode="auto">
              <a:xfrm>
                <a:off x="763" y="678"/>
                <a:ext cx="1" cy="19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834" name="Line 986"/>
              <p:cNvSpPr>
                <a:spLocks noChangeShapeType="1"/>
              </p:cNvSpPr>
              <p:nvPr/>
            </p:nvSpPr>
            <p:spPr bwMode="auto">
              <a:xfrm>
                <a:off x="763" y="697"/>
                <a:ext cx="4" cy="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835" name="Line 987"/>
              <p:cNvSpPr>
                <a:spLocks noChangeShapeType="1"/>
              </p:cNvSpPr>
              <p:nvPr/>
            </p:nvSpPr>
            <p:spPr bwMode="auto">
              <a:xfrm>
                <a:off x="767" y="705"/>
                <a:ext cx="4" cy="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836" name="Line 988"/>
              <p:cNvSpPr>
                <a:spLocks noChangeShapeType="1"/>
              </p:cNvSpPr>
              <p:nvPr/>
            </p:nvSpPr>
            <p:spPr bwMode="auto">
              <a:xfrm>
                <a:off x="771" y="713"/>
                <a:ext cx="7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837" name="Line 989"/>
              <p:cNvSpPr>
                <a:spLocks noChangeShapeType="1"/>
              </p:cNvSpPr>
              <p:nvPr/>
            </p:nvSpPr>
            <p:spPr bwMode="auto">
              <a:xfrm>
                <a:off x="778" y="720"/>
                <a:ext cx="5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838" name="Line 990"/>
              <p:cNvSpPr>
                <a:spLocks noChangeShapeType="1"/>
              </p:cNvSpPr>
              <p:nvPr/>
            </p:nvSpPr>
            <p:spPr bwMode="auto">
              <a:xfrm>
                <a:off x="783" y="724"/>
                <a:ext cx="15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839" name="Line 991"/>
              <p:cNvSpPr>
                <a:spLocks noChangeShapeType="1"/>
              </p:cNvSpPr>
              <p:nvPr/>
            </p:nvSpPr>
            <p:spPr bwMode="auto">
              <a:xfrm flipV="1">
                <a:off x="798" y="720"/>
                <a:ext cx="5" cy="4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840" name="Line 992"/>
              <p:cNvSpPr>
                <a:spLocks noChangeShapeType="1"/>
              </p:cNvSpPr>
              <p:nvPr/>
            </p:nvSpPr>
            <p:spPr bwMode="auto">
              <a:xfrm flipV="1">
                <a:off x="803" y="713"/>
                <a:ext cx="7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841" name="Line 993"/>
              <p:cNvSpPr>
                <a:spLocks noChangeShapeType="1"/>
              </p:cNvSpPr>
              <p:nvPr/>
            </p:nvSpPr>
            <p:spPr bwMode="auto">
              <a:xfrm flipV="1">
                <a:off x="810" y="705"/>
                <a:ext cx="4" cy="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842" name="Line 994"/>
              <p:cNvSpPr>
                <a:spLocks noChangeShapeType="1"/>
              </p:cNvSpPr>
              <p:nvPr/>
            </p:nvSpPr>
            <p:spPr bwMode="auto">
              <a:xfrm flipH="1" flipV="1">
                <a:off x="807" y="666"/>
                <a:ext cx="3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843" name="Line 995"/>
              <p:cNvSpPr>
                <a:spLocks noChangeShapeType="1"/>
              </p:cNvSpPr>
              <p:nvPr/>
            </p:nvSpPr>
            <p:spPr bwMode="auto">
              <a:xfrm flipH="1" flipV="1">
                <a:off x="799" y="658"/>
                <a:ext cx="8" cy="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844" name="Line 996"/>
              <p:cNvSpPr>
                <a:spLocks noChangeShapeType="1"/>
              </p:cNvSpPr>
              <p:nvPr/>
            </p:nvSpPr>
            <p:spPr bwMode="auto">
              <a:xfrm flipH="1" flipV="1">
                <a:off x="794" y="657"/>
                <a:ext cx="5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845" name="Line 997"/>
              <p:cNvSpPr>
                <a:spLocks noChangeShapeType="1"/>
              </p:cNvSpPr>
              <p:nvPr/>
            </p:nvSpPr>
            <p:spPr bwMode="auto">
              <a:xfrm flipH="1">
                <a:off x="779" y="657"/>
                <a:ext cx="15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846" name="Line 998"/>
              <p:cNvSpPr>
                <a:spLocks noChangeShapeType="1"/>
              </p:cNvSpPr>
              <p:nvPr/>
            </p:nvSpPr>
            <p:spPr bwMode="auto">
              <a:xfrm flipH="1">
                <a:off x="774" y="657"/>
                <a:ext cx="5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847" name="Line 999"/>
              <p:cNvSpPr>
                <a:spLocks noChangeShapeType="1"/>
              </p:cNvSpPr>
              <p:nvPr/>
            </p:nvSpPr>
            <p:spPr bwMode="auto">
              <a:xfrm flipH="1">
                <a:off x="767" y="658"/>
                <a:ext cx="7" cy="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848" name="Line 1000"/>
              <p:cNvSpPr>
                <a:spLocks noChangeShapeType="1"/>
              </p:cNvSpPr>
              <p:nvPr/>
            </p:nvSpPr>
            <p:spPr bwMode="auto">
              <a:xfrm flipH="1">
                <a:off x="763" y="666"/>
                <a:ext cx="4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849" name="Line 1001"/>
              <p:cNvSpPr>
                <a:spLocks noChangeShapeType="1"/>
              </p:cNvSpPr>
              <p:nvPr/>
            </p:nvSpPr>
            <p:spPr bwMode="auto">
              <a:xfrm flipH="1">
                <a:off x="760" y="673"/>
                <a:ext cx="3" cy="9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850" name="Line 1002"/>
              <p:cNvSpPr>
                <a:spLocks noChangeShapeType="1"/>
              </p:cNvSpPr>
              <p:nvPr/>
            </p:nvSpPr>
            <p:spPr bwMode="auto">
              <a:xfrm>
                <a:off x="760" y="682"/>
                <a:ext cx="1" cy="1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851" name="Line 1003"/>
              <p:cNvSpPr>
                <a:spLocks noChangeShapeType="1"/>
              </p:cNvSpPr>
              <p:nvPr/>
            </p:nvSpPr>
            <p:spPr bwMode="auto">
              <a:xfrm>
                <a:off x="760" y="700"/>
                <a:ext cx="3" cy="9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852" name="Line 1004"/>
              <p:cNvSpPr>
                <a:spLocks noChangeShapeType="1"/>
              </p:cNvSpPr>
              <p:nvPr/>
            </p:nvSpPr>
            <p:spPr bwMode="auto">
              <a:xfrm>
                <a:off x="763" y="709"/>
                <a:ext cx="4" cy="7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853" name="Line 1005"/>
              <p:cNvSpPr>
                <a:spLocks noChangeShapeType="1"/>
              </p:cNvSpPr>
              <p:nvPr/>
            </p:nvSpPr>
            <p:spPr bwMode="auto">
              <a:xfrm>
                <a:off x="767" y="716"/>
                <a:ext cx="7" cy="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854" name="Line 1006"/>
              <p:cNvSpPr>
                <a:spLocks noChangeShapeType="1"/>
              </p:cNvSpPr>
              <p:nvPr/>
            </p:nvSpPr>
            <p:spPr bwMode="auto">
              <a:xfrm>
                <a:off x="774" y="724"/>
                <a:ext cx="5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855" name="Line 1007"/>
              <p:cNvSpPr>
                <a:spLocks noChangeShapeType="1"/>
              </p:cNvSpPr>
              <p:nvPr/>
            </p:nvSpPr>
            <p:spPr bwMode="auto">
              <a:xfrm>
                <a:off x="779" y="725"/>
                <a:ext cx="15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9856" name="Line 1008"/>
              <p:cNvSpPr>
                <a:spLocks noChangeShapeType="1"/>
              </p:cNvSpPr>
              <p:nvPr/>
            </p:nvSpPr>
            <p:spPr bwMode="auto">
              <a:xfrm flipV="1">
                <a:off x="794" y="724"/>
                <a:ext cx="5" cy="1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sp>
          <p:nvSpPr>
            <p:cNvPr id="79858" name="Line 1010"/>
            <p:cNvSpPr>
              <a:spLocks noChangeShapeType="1"/>
            </p:cNvSpPr>
            <p:nvPr/>
          </p:nvSpPr>
          <p:spPr bwMode="auto">
            <a:xfrm flipV="1">
              <a:off x="4182872" y="5144198"/>
              <a:ext cx="9652" cy="9652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859" name="Line 1011"/>
            <p:cNvSpPr>
              <a:spLocks noChangeShapeType="1"/>
            </p:cNvSpPr>
            <p:nvPr/>
          </p:nvSpPr>
          <p:spPr bwMode="auto">
            <a:xfrm flipV="1">
              <a:off x="4192524" y="5135753"/>
              <a:ext cx="3620" cy="8446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860" name="Line 1012"/>
            <p:cNvSpPr>
              <a:spLocks noChangeShapeType="1"/>
            </p:cNvSpPr>
            <p:nvPr/>
          </p:nvSpPr>
          <p:spPr bwMode="auto">
            <a:xfrm flipH="1" flipV="1">
              <a:off x="4196144" y="5079047"/>
              <a:ext cx="4826" cy="8446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861" name="Line 1013"/>
            <p:cNvSpPr>
              <a:spLocks noChangeShapeType="1"/>
            </p:cNvSpPr>
            <p:nvPr/>
          </p:nvSpPr>
          <p:spPr bwMode="auto">
            <a:xfrm flipH="1" flipV="1">
              <a:off x="4190111" y="5070602"/>
              <a:ext cx="6033" cy="8446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862" name="Line 1014"/>
            <p:cNvSpPr>
              <a:spLocks noChangeShapeType="1"/>
            </p:cNvSpPr>
            <p:nvPr/>
          </p:nvSpPr>
          <p:spPr bwMode="auto">
            <a:xfrm flipH="1" flipV="1">
              <a:off x="4181666" y="5065776"/>
              <a:ext cx="8446" cy="4826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863" name="Line 1015"/>
            <p:cNvSpPr>
              <a:spLocks noChangeShapeType="1"/>
            </p:cNvSpPr>
            <p:nvPr/>
          </p:nvSpPr>
          <p:spPr bwMode="auto">
            <a:xfrm flipH="1">
              <a:off x="4167188" y="5065776"/>
              <a:ext cx="14478" cy="1207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864" name="Line 1016"/>
            <p:cNvSpPr>
              <a:spLocks noChangeShapeType="1"/>
            </p:cNvSpPr>
            <p:nvPr/>
          </p:nvSpPr>
          <p:spPr bwMode="auto">
            <a:xfrm flipH="1">
              <a:off x="4157536" y="5065776"/>
              <a:ext cx="9652" cy="4826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865" name="Line 1017"/>
            <p:cNvSpPr>
              <a:spLocks noChangeShapeType="1"/>
            </p:cNvSpPr>
            <p:nvPr/>
          </p:nvSpPr>
          <p:spPr bwMode="auto">
            <a:xfrm flipH="1">
              <a:off x="4149090" y="5070602"/>
              <a:ext cx="8446" cy="8446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866" name="Line 1018"/>
            <p:cNvSpPr>
              <a:spLocks noChangeShapeType="1"/>
            </p:cNvSpPr>
            <p:nvPr/>
          </p:nvSpPr>
          <p:spPr bwMode="auto">
            <a:xfrm flipH="1">
              <a:off x="4144264" y="5079047"/>
              <a:ext cx="4826" cy="8446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867" name="Line 1019"/>
            <p:cNvSpPr>
              <a:spLocks noChangeShapeType="1"/>
            </p:cNvSpPr>
            <p:nvPr/>
          </p:nvSpPr>
          <p:spPr bwMode="auto">
            <a:xfrm flipH="1">
              <a:off x="4143058" y="5087493"/>
              <a:ext cx="1207" cy="10859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868" name="Line 1020"/>
            <p:cNvSpPr>
              <a:spLocks noChangeShapeType="1"/>
            </p:cNvSpPr>
            <p:nvPr/>
          </p:nvSpPr>
          <p:spPr bwMode="auto">
            <a:xfrm>
              <a:off x="4143058" y="5098351"/>
              <a:ext cx="1207" cy="19304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869" name="Line 1021"/>
            <p:cNvSpPr>
              <a:spLocks noChangeShapeType="1"/>
            </p:cNvSpPr>
            <p:nvPr/>
          </p:nvSpPr>
          <p:spPr bwMode="auto">
            <a:xfrm>
              <a:off x="4143058" y="5117655"/>
              <a:ext cx="1207" cy="13272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870" name="Line 1022"/>
            <p:cNvSpPr>
              <a:spLocks noChangeShapeType="1"/>
            </p:cNvSpPr>
            <p:nvPr/>
          </p:nvSpPr>
          <p:spPr bwMode="auto">
            <a:xfrm>
              <a:off x="4144264" y="5130927"/>
              <a:ext cx="4826" cy="9652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871" name="Line 1023"/>
            <p:cNvSpPr>
              <a:spLocks noChangeShapeType="1"/>
            </p:cNvSpPr>
            <p:nvPr/>
          </p:nvSpPr>
          <p:spPr bwMode="auto">
            <a:xfrm>
              <a:off x="4149090" y="5140579"/>
              <a:ext cx="8446" cy="6033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872" name="Line 1024"/>
            <p:cNvSpPr>
              <a:spLocks noChangeShapeType="1"/>
            </p:cNvSpPr>
            <p:nvPr/>
          </p:nvSpPr>
          <p:spPr bwMode="auto">
            <a:xfrm>
              <a:off x="4157536" y="5146611"/>
              <a:ext cx="9652" cy="3620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873" name="Line 1025"/>
            <p:cNvSpPr>
              <a:spLocks noChangeShapeType="1"/>
            </p:cNvSpPr>
            <p:nvPr/>
          </p:nvSpPr>
          <p:spPr bwMode="auto">
            <a:xfrm>
              <a:off x="4167188" y="5150231"/>
              <a:ext cx="14478" cy="1207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874" name="Line 1026"/>
            <p:cNvSpPr>
              <a:spLocks noChangeShapeType="1"/>
            </p:cNvSpPr>
            <p:nvPr/>
          </p:nvSpPr>
          <p:spPr bwMode="auto">
            <a:xfrm flipV="1">
              <a:off x="4181666" y="5146611"/>
              <a:ext cx="8446" cy="3620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875" name="Line 1027"/>
            <p:cNvSpPr>
              <a:spLocks noChangeShapeType="1"/>
            </p:cNvSpPr>
            <p:nvPr/>
          </p:nvSpPr>
          <p:spPr bwMode="auto">
            <a:xfrm flipV="1">
              <a:off x="4190111" y="5140579"/>
              <a:ext cx="6033" cy="6033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876" name="Line 1028"/>
            <p:cNvSpPr>
              <a:spLocks noChangeShapeType="1"/>
            </p:cNvSpPr>
            <p:nvPr/>
          </p:nvSpPr>
          <p:spPr bwMode="auto">
            <a:xfrm flipV="1">
              <a:off x="4196144" y="5130927"/>
              <a:ext cx="4826" cy="9652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877" name="Line 1029"/>
            <p:cNvSpPr>
              <a:spLocks noChangeShapeType="1"/>
            </p:cNvSpPr>
            <p:nvPr/>
          </p:nvSpPr>
          <p:spPr bwMode="auto">
            <a:xfrm flipH="1" flipV="1">
              <a:off x="4192524" y="5086286"/>
              <a:ext cx="3620" cy="6033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878" name="Line 1030"/>
            <p:cNvSpPr>
              <a:spLocks noChangeShapeType="1"/>
            </p:cNvSpPr>
            <p:nvPr/>
          </p:nvSpPr>
          <p:spPr bwMode="auto">
            <a:xfrm flipH="1" flipV="1">
              <a:off x="4182872" y="5077841"/>
              <a:ext cx="9652" cy="8446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879" name="Line 1031"/>
            <p:cNvSpPr>
              <a:spLocks noChangeShapeType="1"/>
            </p:cNvSpPr>
            <p:nvPr/>
          </p:nvSpPr>
          <p:spPr bwMode="auto">
            <a:xfrm flipH="1" flipV="1">
              <a:off x="4174427" y="5073015"/>
              <a:ext cx="8446" cy="4826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880" name="Line 1032"/>
            <p:cNvSpPr>
              <a:spLocks noChangeShapeType="1"/>
            </p:cNvSpPr>
            <p:nvPr/>
          </p:nvSpPr>
          <p:spPr bwMode="auto">
            <a:xfrm flipH="1">
              <a:off x="4158742" y="5073015"/>
              <a:ext cx="15685" cy="1207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881" name="Line 1033"/>
            <p:cNvSpPr>
              <a:spLocks noChangeShapeType="1"/>
            </p:cNvSpPr>
            <p:nvPr/>
          </p:nvSpPr>
          <p:spPr bwMode="auto">
            <a:xfrm flipH="1">
              <a:off x="4150297" y="5073015"/>
              <a:ext cx="8446" cy="4826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882" name="Line 1034"/>
            <p:cNvSpPr>
              <a:spLocks noChangeShapeType="1"/>
            </p:cNvSpPr>
            <p:nvPr/>
          </p:nvSpPr>
          <p:spPr bwMode="auto">
            <a:xfrm flipH="1">
              <a:off x="4144264" y="5077841"/>
              <a:ext cx="6033" cy="8446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883" name="Line 1035"/>
            <p:cNvSpPr>
              <a:spLocks noChangeShapeType="1"/>
            </p:cNvSpPr>
            <p:nvPr/>
          </p:nvSpPr>
          <p:spPr bwMode="auto">
            <a:xfrm flipH="1">
              <a:off x="4139438" y="5086286"/>
              <a:ext cx="4826" cy="6033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884" name="Line 1036"/>
            <p:cNvSpPr>
              <a:spLocks noChangeShapeType="1"/>
            </p:cNvSpPr>
            <p:nvPr/>
          </p:nvSpPr>
          <p:spPr bwMode="auto">
            <a:xfrm flipH="1">
              <a:off x="4135819" y="5092319"/>
              <a:ext cx="3620" cy="13272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885" name="Line 1037"/>
            <p:cNvSpPr>
              <a:spLocks noChangeShapeType="1"/>
            </p:cNvSpPr>
            <p:nvPr/>
          </p:nvSpPr>
          <p:spPr bwMode="auto">
            <a:xfrm>
              <a:off x="4135819" y="5105590"/>
              <a:ext cx="1207" cy="19304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886" name="Line 1038"/>
            <p:cNvSpPr>
              <a:spLocks noChangeShapeType="1"/>
            </p:cNvSpPr>
            <p:nvPr/>
          </p:nvSpPr>
          <p:spPr bwMode="auto">
            <a:xfrm>
              <a:off x="4135819" y="5124894"/>
              <a:ext cx="3620" cy="13272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887" name="Line 1039"/>
            <p:cNvSpPr>
              <a:spLocks noChangeShapeType="1"/>
            </p:cNvSpPr>
            <p:nvPr/>
          </p:nvSpPr>
          <p:spPr bwMode="auto">
            <a:xfrm>
              <a:off x="4139438" y="5138166"/>
              <a:ext cx="4826" cy="6033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888" name="Line 1040"/>
            <p:cNvSpPr>
              <a:spLocks noChangeShapeType="1"/>
            </p:cNvSpPr>
            <p:nvPr/>
          </p:nvSpPr>
          <p:spPr bwMode="auto">
            <a:xfrm>
              <a:off x="4144264" y="5144198"/>
              <a:ext cx="6033" cy="9652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889" name="Line 1041"/>
            <p:cNvSpPr>
              <a:spLocks noChangeShapeType="1"/>
            </p:cNvSpPr>
            <p:nvPr/>
          </p:nvSpPr>
          <p:spPr bwMode="auto">
            <a:xfrm>
              <a:off x="4150297" y="5153850"/>
              <a:ext cx="8446" cy="4826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890" name="Line 1042"/>
            <p:cNvSpPr>
              <a:spLocks noChangeShapeType="1"/>
            </p:cNvSpPr>
            <p:nvPr/>
          </p:nvSpPr>
          <p:spPr bwMode="auto">
            <a:xfrm>
              <a:off x="4158742" y="5158676"/>
              <a:ext cx="15685" cy="1207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891" name="Line 1043"/>
            <p:cNvSpPr>
              <a:spLocks noChangeShapeType="1"/>
            </p:cNvSpPr>
            <p:nvPr/>
          </p:nvSpPr>
          <p:spPr bwMode="auto">
            <a:xfrm flipV="1">
              <a:off x="4174427" y="5153850"/>
              <a:ext cx="8446" cy="4826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892" name="Line 1044"/>
            <p:cNvSpPr>
              <a:spLocks noChangeShapeType="1"/>
            </p:cNvSpPr>
            <p:nvPr/>
          </p:nvSpPr>
          <p:spPr bwMode="auto">
            <a:xfrm flipV="1">
              <a:off x="4182872" y="5144198"/>
              <a:ext cx="9652" cy="9652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893" name="Line 1045"/>
            <p:cNvSpPr>
              <a:spLocks noChangeShapeType="1"/>
            </p:cNvSpPr>
            <p:nvPr/>
          </p:nvSpPr>
          <p:spPr bwMode="auto">
            <a:xfrm flipV="1">
              <a:off x="4192524" y="5138166"/>
              <a:ext cx="3620" cy="6033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894" name="Line 1046"/>
            <p:cNvSpPr>
              <a:spLocks noChangeShapeType="1"/>
            </p:cNvSpPr>
            <p:nvPr/>
          </p:nvSpPr>
          <p:spPr bwMode="auto">
            <a:xfrm flipH="1" flipV="1">
              <a:off x="4198557" y="5077841"/>
              <a:ext cx="3620" cy="8446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895" name="Line 1047"/>
            <p:cNvSpPr>
              <a:spLocks noChangeShapeType="1"/>
            </p:cNvSpPr>
            <p:nvPr/>
          </p:nvSpPr>
          <p:spPr bwMode="auto">
            <a:xfrm flipH="1" flipV="1">
              <a:off x="4188905" y="5071808"/>
              <a:ext cx="9652" cy="6033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896" name="Line 1048"/>
            <p:cNvSpPr>
              <a:spLocks noChangeShapeType="1"/>
            </p:cNvSpPr>
            <p:nvPr/>
          </p:nvSpPr>
          <p:spPr bwMode="auto">
            <a:xfrm flipH="1" flipV="1">
              <a:off x="4180459" y="5066982"/>
              <a:ext cx="8446" cy="4826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897" name="Line 1049"/>
            <p:cNvSpPr>
              <a:spLocks noChangeShapeType="1"/>
            </p:cNvSpPr>
            <p:nvPr/>
          </p:nvSpPr>
          <p:spPr bwMode="auto">
            <a:xfrm flipH="1">
              <a:off x="4164775" y="5066982"/>
              <a:ext cx="15685" cy="1207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898" name="Line 1050"/>
            <p:cNvSpPr>
              <a:spLocks noChangeShapeType="1"/>
            </p:cNvSpPr>
            <p:nvPr/>
          </p:nvSpPr>
          <p:spPr bwMode="auto">
            <a:xfrm flipH="1">
              <a:off x="4156329" y="5066982"/>
              <a:ext cx="8446" cy="4826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899" name="Line 1051"/>
            <p:cNvSpPr>
              <a:spLocks noChangeShapeType="1"/>
            </p:cNvSpPr>
            <p:nvPr/>
          </p:nvSpPr>
          <p:spPr bwMode="auto">
            <a:xfrm flipH="1">
              <a:off x="4150297" y="5071808"/>
              <a:ext cx="6033" cy="6033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00" name="Line 1052"/>
            <p:cNvSpPr>
              <a:spLocks noChangeShapeType="1"/>
            </p:cNvSpPr>
            <p:nvPr/>
          </p:nvSpPr>
          <p:spPr bwMode="auto">
            <a:xfrm flipH="1">
              <a:off x="4145471" y="5077841"/>
              <a:ext cx="4826" cy="8446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01" name="Line 1053"/>
            <p:cNvSpPr>
              <a:spLocks noChangeShapeType="1"/>
            </p:cNvSpPr>
            <p:nvPr/>
          </p:nvSpPr>
          <p:spPr bwMode="auto">
            <a:xfrm flipH="1">
              <a:off x="4141851" y="5086286"/>
              <a:ext cx="3620" cy="13272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02" name="Line 1054"/>
            <p:cNvSpPr>
              <a:spLocks noChangeShapeType="1"/>
            </p:cNvSpPr>
            <p:nvPr/>
          </p:nvSpPr>
          <p:spPr bwMode="auto">
            <a:xfrm>
              <a:off x="4141851" y="5099558"/>
              <a:ext cx="1207" cy="19304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03" name="Line 1055"/>
            <p:cNvSpPr>
              <a:spLocks noChangeShapeType="1"/>
            </p:cNvSpPr>
            <p:nvPr/>
          </p:nvSpPr>
          <p:spPr bwMode="auto">
            <a:xfrm>
              <a:off x="4141851" y="5118862"/>
              <a:ext cx="3620" cy="14478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04" name="Line 1056"/>
            <p:cNvSpPr>
              <a:spLocks noChangeShapeType="1"/>
            </p:cNvSpPr>
            <p:nvPr/>
          </p:nvSpPr>
          <p:spPr bwMode="auto">
            <a:xfrm>
              <a:off x="4145471" y="5133340"/>
              <a:ext cx="4826" cy="4826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05" name="Line 1057"/>
            <p:cNvSpPr>
              <a:spLocks noChangeShapeType="1"/>
            </p:cNvSpPr>
            <p:nvPr/>
          </p:nvSpPr>
          <p:spPr bwMode="auto">
            <a:xfrm>
              <a:off x="4150297" y="5138166"/>
              <a:ext cx="6033" cy="9652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06" name="Line 1058"/>
            <p:cNvSpPr>
              <a:spLocks noChangeShapeType="1"/>
            </p:cNvSpPr>
            <p:nvPr/>
          </p:nvSpPr>
          <p:spPr bwMode="auto">
            <a:xfrm>
              <a:off x="4156329" y="5147818"/>
              <a:ext cx="8446" cy="4826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07" name="Line 1059"/>
            <p:cNvSpPr>
              <a:spLocks noChangeShapeType="1"/>
            </p:cNvSpPr>
            <p:nvPr/>
          </p:nvSpPr>
          <p:spPr bwMode="auto">
            <a:xfrm>
              <a:off x="4164775" y="5152644"/>
              <a:ext cx="15685" cy="1207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08" name="Line 1060"/>
            <p:cNvSpPr>
              <a:spLocks noChangeShapeType="1"/>
            </p:cNvSpPr>
            <p:nvPr/>
          </p:nvSpPr>
          <p:spPr bwMode="auto">
            <a:xfrm flipV="1">
              <a:off x="4180459" y="5147818"/>
              <a:ext cx="8446" cy="4826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09" name="Line 1061"/>
            <p:cNvSpPr>
              <a:spLocks noChangeShapeType="1"/>
            </p:cNvSpPr>
            <p:nvPr/>
          </p:nvSpPr>
          <p:spPr bwMode="auto">
            <a:xfrm flipV="1">
              <a:off x="4188905" y="5138166"/>
              <a:ext cx="9652" cy="9652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10" name="Line 1062"/>
            <p:cNvSpPr>
              <a:spLocks noChangeShapeType="1"/>
            </p:cNvSpPr>
            <p:nvPr/>
          </p:nvSpPr>
          <p:spPr bwMode="auto">
            <a:xfrm flipV="1">
              <a:off x="4198557" y="5133340"/>
              <a:ext cx="3620" cy="4826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11" name="Freeform 1063"/>
            <p:cNvSpPr>
              <a:spLocks noChangeAspect="1"/>
            </p:cNvSpPr>
            <p:nvPr/>
          </p:nvSpPr>
          <p:spPr bwMode="auto">
            <a:xfrm>
              <a:off x="5575173" y="6541989"/>
              <a:ext cx="92479" cy="87411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4" y="5"/>
                </a:cxn>
                <a:cxn ang="0">
                  <a:pos x="35" y="9"/>
                </a:cxn>
                <a:cxn ang="0">
                  <a:pos x="36" y="11"/>
                </a:cxn>
                <a:cxn ang="0">
                  <a:pos x="45" y="18"/>
                </a:cxn>
                <a:cxn ang="0">
                  <a:pos x="50" y="5"/>
                </a:cxn>
                <a:cxn ang="0">
                  <a:pos x="48" y="4"/>
                </a:cxn>
                <a:cxn ang="0">
                  <a:pos x="43" y="0"/>
                </a:cxn>
                <a:cxn ang="0">
                  <a:pos x="69" y="4"/>
                </a:cxn>
                <a:cxn ang="0">
                  <a:pos x="61" y="6"/>
                </a:cxn>
                <a:cxn ang="0">
                  <a:pos x="52" y="16"/>
                </a:cxn>
                <a:cxn ang="0">
                  <a:pos x="57" y="50"/>
                </a:cxn>
                <a:cxn ang="0">
                  <a:pos x="63" y="60"/>
                </a:cxn>
                <a:cxn ang="0">
                  <a:pos x="68" y="64"/>
                </a:cxn>
                <a:cxn ang="0">
                  <a:pos x="73" y="66"/>
                </a:cxn>
                <a:cxn ang="0">
                  <a:pos x="34" y="69"/>
                </a:cxn>
                <a:cxn ang="0">
                  <a:pos x="36" y="66"/>
                </a:cxn>
                <a:cxn ang="0">
                  <a:pos x="40" y="64"/>
                </a:cxn>
                <a:cxn ang="0">
                  <a:pos x="38" y="60"/>
                </a:cxn>
                <a:cxn ang="0">
                  <a:pos x="26" y="53"/>
                </a:cxn>
                <a:cxn ang="0">
                  <a:pos x="22" y="58"/>
                </a:cxn>
                <a:cxn ang="0">
                  <a:pos x="21" y="64"/>
                </a:cxn>
                <a:cxn ang="0">
                  <a:pos x="24" y="66"/>
                </a:cxn>
                <a:cxn ang="0">
                  <a:pos x="29" y="69"/>
                </a:cxn>
                <a:cxn ang="0">
                  <a:pos x="0" y="66"/>
                </a:cxn>
                <a:cxn ang="0">
                  <a:pos x="10" y="63"/>
                </a:cxn>
                <a:cxn ang="0">
                  <a:pos x="22" y="50"/>
                </a:cxn>
                <a:cxn ang="0">
                  <a:pos x="16" y="20"/>
                </a:cxn>
                <a:cxn ang="0">
                  <a:pos x="11" y="13"/>
                </a:cxn>
                <a:cxn ang="0">
                  <a:pos x="6" y="6"/>
                </a:cxn>
                <a:cxn ang="0">
                  <a:pos x="3" y="4"/>
                </a:cxn>
                <a:cxn ang="0">
                  <a:pos x="0" y="0"/>
                </a:cxn>
              </a:cxnLst>
              <a:rect l="0" t="0" r="r" b="b"/>
              <a:pathLst>
                <a:path w="73" h="69">
                  <a:moveTo>
                    <a:pt x="0" y="0"/>
                  </a:moveTo>
                  <a:lnTo>
                    <a:pt x="38" y="0"/>
                  </a:lnTo>
                  <a:lnTo>
                    <a:pt x="38" y="4"/>
                  </a:lnTo>
                  <a:lnTo>
                    <a:pt x="34" y="5"/>
                  </a:lnTo>
                  <a:lnTo>
                    <a:pt x="34" y="8"/>
                  </a:lnTo>
                  <a:lnTo>
                    <a:pt x="35" y="9"/>
                  </a:lnTo>
                  <a:lnTo>
                    <a:pt x="35" y="10"/>
                  </a:lnTo>
                  <a:lnTo>
                    <a:pt x="36" y="11"/>
                  </a:lnTo>
                  <a:lnTo>
                    <a:pt x="42" y="22"/>
                  </a:lnTo>
                  <a:lnTo>
                    <a:pt x="45" y="18"/>
                  </a:lnTo>
                  <a:lnTo>
                    <a:pt x="50" y="10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8" y="4"/>
                  </a:lnTo>
                  <a:lnTo>
                    <a:pt x="43" y="4"/>
                  </a:lnTo>
                  <a:lnTo>
                    <a:pt x="43" y="0"/>
                  </a:lnTo>
                  <a:lnTo>
                    <a:pt x="69" y="0"/>
                  </a:lnTo>
                  <a:lnTo>
                    <a:pt x="69" y="4"/>
                  </a:lnTo>
                  <a:lnTo>
                    <a:pt x="66" y="4"/>
                  </a:lnTo>
                  <a:lnTo>
                    <a:pt x="61" y="6"/>
                  </a:lnTo>
                  <a:lnTo>
                    <a:pt x="55" y="13"/>
                  </a:lnTo>
                  <a:lnTo>
                    <a:pt x="52" y="16"/>
                  </a:lnTo>
                  <a:lnTo>
                    <a:pt x="43" y="27"/>
                  </a:lnTo>
                  <a:lnTo>
                    <a:pt x="57" y="50"/>
                  </a:lnTo>
                  <a:lnTo>
                    <a:pt x="59" y="56"/>
                  </a:lnTo>
                  <a:lnTo>
                    <a:pt x="63" y="60"/>
                  </a:lnTo>
                  <a:lnTo>
                    <a:pt x="66" y="63"/>
                  </a:lnTo>
                  <a:lnTo>
                    <a:pt x="68" y="64"/>
                  </a:lnTo>
                  <a:lnTo>
                    <a:pt x="69" y="66"/>
                  </a:lnTo>
                  <a:lnTo>
                    <a:pt x="73" y="66"/>
                  </a:lnTo>
                  <a:lnTo>
                    <a:pt x="73" y="69"/>
                  </a:lnTo>
                  <a:lnTo>
                    <a:pt x="34" y="69"/>
                  </a:lnTo>
                  <a:lnTo>
                    <a:pt x="34" y="66"/>
                  </a:lnTo>
                  <a:lnTo>
                    <a:pt x="36" y="66"/>
                  </a:lnTo>
                  <a:lnTo>
                    <a:pt x="38" y="64"/>
                  </a:lnTo>
                  <a:lnTo>
                    <a:pt x="40" y="64"/>
                  </a:lnTo>
                  <a:lnTo>
                    <a:pt x="40" y="61"/>
                  </a:lnTo>
                  <a:lnTo>
                    <a:pt x="38" y="60"/>
                  </a:lnTo>
                  <a:lnTo>
                    <a:pt x="31" y="45"/>
                  </a:lnTo>
                  <a:lnTo>
                    <a:pt x="26" y="53"/>
                  </a:lnTo>
                  <a:lnTo>
                    <a:pt x="22" y="57"/>
                  </a:lnTo>
                  <a:lnTo>
                    <a:pt x="22" y="58"/>
                  </a:lnTo>
                  <a:lnTo>
                    <a:pt x="21" y="58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9" y="66"/>
                  </a:lnTo>
                  <a:lnTo>
                    <a:pt x="29" y="69"/>
                  </a:lnTo>
                  <a:lnTo>
                    <a:pt x="0" y="69"/>
                  </a:lnTo>
                  <a:lnTo>
                    <a:pt x="0" y="66"/>
                  </a:lnTo>
                  <a:lnTo>
                    <a:pt x="5" y="66"/>
                  </a:lnTo>
                  <a:lnTo>
                    <a:pt x="10" y="63"/>
                  </a:lnTo>
                  <a:lnTo>
                    <a:pt x="19" y="55"/>
                  </a:lnTo>
                  <a:lnTo>
                    <a:pt x="22" y="50"/>
                  </a:lnTo>
                  <a:lnTo>
                    <a:pt x="29" y="41"/>
                  </a:lnTo>
                  <a:lnTo>
                    <a:pt x="16" y="20"/>
                  </a:lnTo>
                  <a:lnTo>
                    <a:pt x="14" y="15"/>
                  </a:lnTo>
                  <a:lnTo>
                    <a:pt x="11" y="13"/>
                  </a:lnTo>
                  <a:lnTo>
                    <a:pt x="9" y="8"/>
                  </a:lnTo>
                  <a:lnTo>
                    <a:pt x="6" y="6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pic>
          <p:nvPicPr>
            <p:cNvPr id="1697" name="Picture 1696" descr="txp_fig"/>
            <p:cNvPicPr>
              <a:picLocks noChangeAspect="1"/>
            </p:cNvPicPr>
            <p:nvPr>
              <p:custDataLst>
                <p:tags r:id="rId7"/>
              </p:custDataLst>
            </p:nvPr>
          </p:nvPicPr>
          <p:blipFill>
            <a:blip r:embed="rId16"/>
            <a:stretch>
              <a:fillRect/>
            </a:stretch>
          </p:blipFill>
          <p:spPr bwMode="auto">
            <a:xfrm>
              <a:off x="4419600" y="4267200"/>
              <a:ext cx="238743" cy="228596"/>
            </a:xfrm>
            <a:prstGeom prst="rect">
              <a:avLst/>
            </a:prstGeom>
            <a:noFill/>
            <a:ln/>
            <a:effectLst/>
          </p:spPr>
        </p:pic>
      </p:grpSp>
      <p:grpSp>
        <p:nvGrpSpPr>
          <p:cNvPr id="13" name="Group 1701"/>
          <p:cNvGrpSpPr/>
          <p:nvPr/>
        </p:nvGrpSpPr>
        <p:grpSpPr>
          <a:xfrm>
            <a:off x="2024634" y="2283927"/>
            <a:ext cx="2242566" cy="2160497"/>
            <a:chOff x="1676400" y="2172997"/>
            <a:chExt cx="2242566" cy="2160497"/>
          </a:xfrm>
        </p:grpSpPr>
        <p:sp>
          <p:nvSpPr>
            <p:cNvPr id="79920" name="Rectangle 1072"/>
            <p:cNvSpPr>
              <a:spLocks noChangeArrowheads="1"/>
            </p:cNvSpPr>
            <p:nvPr/>
          </p:nvSpPr>
          <p:spPr bwMode="auto">
            <a:xfrm>
              <a:off x="1921002" y="2405253"/>
              <a:ext cx="1970532" cy="1764792"/>
            </a:xfrm>
            <a:prstGeom prst="rect">
              <a:avLst/>
            </a:prstGeom>
            <a:noFill/>
            <a:ln w="8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21" name="Line 1073"/>
            <p:cNvSpPr>
              <a:spLocks noChangeShapeType="1"/>
            </p:cNvSpPr>
            <p:nvPr/>
          </p:nvSpPr>
          <p:spPr bwMode="auto">
            <a:xfrm flipV="1">
              <a:off x="1921002" y="2405253"/>
              <a:ext cx="1143" cy="1764792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22" name="Line 1074"/>
            <p:cNvSpPr>
              <a:spLocks noChangeShapeType="1"/>
            </p:cNvSpPr>
            <p:nvPr/>
          </p:nvSpPr>
          <p:spPr bwMode="auto">
            <a:xfrm flipH="1">
              <a:off x="1921002" y="4170045"/>
              <a:ext cx="40005" cy="114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23" name="Line 1075"/>
            <p:cNvSpPr>
              <a:spLocks noChangeShapeType="1"/>
            </p:cNvSpPr>
            <p:nvPr/>
          </p:nvSpPr>
          <p:spPr bwMode="auto">
            <a:xfrm flipH="1">
              <a:off x="1921002" y="4080891"/>
              <a:ext cx="18288" cy="114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24" name="Line 1076"/>
            <p:cNvSpPr>
              <a:spLocks noChangeShapeType="1"/>
            </p:cNvSpPr>
            <p:nvPr/>
          </p:nvSpPr>
          <p:spPr bwMode="auto">
            <a:xfrm flipH="1">
              <a:off x="1921002" y="3994023"/>
              <a:ext cx="18288" cy="114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25" name="Line 1077"/>
            <p:cNvSpPr>
              <a:spLocks noChangeShapeType="1"/>
            </p:cNvSpPr>
            <p:nvPr/>
          </p:nvSpPr>
          <p:spPr bwMode="auto">
            <a:xfrm flipH="1">
              <a:off x="1921002" y="3904869"/>
              <a:ext cx="18288" cy="114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26" name="Line 1078"/>
            <p:cNvSpPr>
              <a:spLocks noChangeShapeType="1"/>
            </p:cNvSpPr>
            <p:nvPr/>
          </p:nvSpPr>
          <p:spPr bwMode="auto">
            <a:xfrm flipH="1">
              <a:off x="1921002" y="3816858"/>
              <a:ext cx="40005" cy="114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27" name="Line 1079"/>
            <p:cNvSpPr>
              <a:spLocks noChangeShapeType="1"/>
            </p:cNvSpPr>
            <p:nvPr/>
          </p:nvSpPr>
          <p:spPr bwMode="auto">
            <a:xfrm flipH="1">
              <a:off x="1921002" y="3727704"/>
              <a:ext cx="18288" cy="114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28" name="Line 1080"/>
            <p:cNvSpPr>
              <a:spLocks noChangeShapeType="1"/>
            </p:cNvSpPr>
            <p:nvPr/>
          </p:nvSpPr>
          <p:spPr bwMode="auto">
            <a:xfrm flipH="1">
              <a:off x="1921002" y="3640836"/>
              <a:ext cx="18288" cy="114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29" name="Line 1081"/>
            <p:cNvSpPr>
              <a:spLocks noChangeShapeType="1"/>
            </p:cNvSpPr>
            <p:nvPr/>
          </p:nvSpPr>
          <p:spPr bwMode="auto">
            <a:xfrm flipH="1">
              <a:off x="1921002" y="3551682"/>
              <a:ext cx="18288" cy="114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30" name="Line 1082"/>
            <p:cNvSpPr>
              <a:spLocks noChangeShapeType="1"/>
            </p:cNvSpPr>
            <p:nvPr/>
          </p:nvSpPr>
          <p:spPr bwMode="auto">
            <a:xfrm flipH="1">
              <a:off x="1921002" y="3462528"/>
              <a:ext cx="40005" cy="114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31" name="Line 1083"/>
            <p:cNvSpPr>
              <a:spLocks noChangeShapeType="1"/>
            </p:cNvSpPr>
            <p:nvPr/>
          </p:nvSpPr>
          <p:spPr bwMode="auto">
            <a:xfrm flipH="1">
              <a:off x="1921002" y="3374517"/>
              <a:ext cx="18288" cy="114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32" name="Line 1084"/>
            <p:cNvSpPr>
              <a:spLocks noChangeShapeType="1"/>
            </p:cNvSpPr>
            <p:nvPr/>
          </p:nvSpPr>
          <p:spPr bwMode="auto">
            <a:xfrm flipH="1">
              <a:off x="1921002" y="3286506"/>
              <a:ext cx="18288" cy="114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33" name="Line 1085"/>
            <p:cNvSpPr>
              <a:spLocks noChangeShapeType="1"/>
            </p:cNvSpPr>
            <p:nvPr/>
          </p:nvSpPr>
          <p:spPr bwMode="auto">
            <a:xfrm flipH="1">
              <a:off x="1921002" y="3199638"/>
              <a:ext cx="18288" cy="114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34" name="Line 1086"/>
            <p:cNvSpPr>
              <a:spLocks noChangeShapeType="1"/>
            </p:cNvSpPr>
            <p:nvPr/>
          </p:nvSpPr>
          <p:spPr bwMode="auto">
            <a:xfrm flipH="1">
              <a:off x="1921002" y="3112770"/>
              <a:ext cx="40005" cy="114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35" name="Line 1087"/>
            <p:cNvSpPr>
              <a:spLocks noChangeShapeType="1"/>
            </p:cNvSpPr>
            <p:nvPr/>
          </p:nvSpPr>
          <p:spPr bwMode="auto">
            <a:xfrm flipH="1">
              <a:off x="1921002" y="3023616"/>
              <a:ext cx="18288" cy="114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36" name="Line 1088"/>
            <p:cNvSpPr>
              <a:spLocks noChangeShapeType="1"/>
            </p:cNvSpPr>
            <p:nvPr/>
          </p:nvSpPr>
          <p:spPr bwMode="auto">
            <a:xfrm flipH="1">
              <a:off x="1921002" y="2934462"/>
              <a:ext cx="18288" cy="114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37" name="Line 1089"/>
            <p:cNvSpPr>
              <a:spLocks noChangeShapeType="1"/>
            </p:cNvSpPr>
            <p:nvPr/>
          </p:nvSpPr>
          <p:spPr bwMode="auto">
            <a:xfrm flipH="1">
              <a:off x="1921002" y="2846451"/>
              <a:ext cx="18288" cy="114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38" name="Line 1090"/>
            <p:cNvSpPr>
              <a:spLocks noChangeShapeType="1"/>
            </p:cNvSpPr>
            <p:nvPr/>
          </p:nvSpPr>
          <p:spPr bwMode="auto">
            <a:xfrm flipH="1">
              <a:off x="1921002" y="2758440"/>
              <a:ext cx="40005" cy="114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39" name="Line 1091"/>
            <p:cNvSpPr>
              <a:spLocks noChangeShapeType="1"/>
            </p:cNvSpPr>
            <p:nvPr/>
          </p:nvSpPr>
          <p:spPr bwMode="auto">
            <a:xfrm flipH="1">
              <a:off x="1921002" y="2670429"/>
              <a:ext cx="18288" cy="114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40" name="Line 1092"/>
            <p:cNvSpPr>
              <a:spLocks noChangeShapeType="1"/>
            </p:cNvSpPr>
            <p:nvPr/>
          </p:nvSpPr>
          <p:spPr bwMode="auto">
            <a:xfrm flipH="1">
              <a:off x="1921002" y="2581275"/>
              <a:ext cx="18288" cy="114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41" name="Line 1093"/>
            <p:cNvSpPr>
              <a:spLocks noChangeShapeType="1"/>
            </p:cNvSpPr>
            <p:nvPr/>
          </p:nvSpPr>
          <p:spPr bwMode="auto">
            <a:xfrm flipH="1">
              <a:off x="1921002" y="2494407"/>
              <a:ext cx="18288" cy="114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42" name="Line 1094"/>
            <p:cNvSpPr>
              <a:spLocks noChangeShapeType="1"/>
            </p:cNvSpPr>
            <p:nvPr/>
          </p:nvSpPr>
          <p:spPr bwMode="auto">
            <a:xfrm flipH="1">
              <a:off x="1921002" y="2405253"/>
              <a:ext cx="40005" cy="114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43" name="Freeform 1095"/>
            <p:cNvSpPr>
              <a:spLocks noEditPoints="1"/>
            </p:cNvSpPr>
            <p:nvPr/>
          </p:nvSpPr>
          <p:spPr bwMode="auto">
            <a:xfrm>
              <a:off x="1794129" y="4117467"/>
              <a:ext cx="67437" cy="107442"/>
            </a:xfrm>
            <a:custGeom>
              <a:avLst/>
              <a:gdLst/>
              <a:ahLst/>
              <a:cxnLst>
                <a:cxn ang="0">
                  <a:pos x="59" y="47"/>
                </a:cxn>
                <a:cxn ang="0">
                  <a:pos x="54" y="73"/>
                </a:cxn>
                <a:cxn ang="0">
                  <a:pos x="52" y="81"/>
                </a:cxn>
                <a:cxn ang="0">
                  <a:pos x="49" y="84"/>
                </a:cxn>
                <a:cxn ang="0">
                  <a:pos x="44" y="88"/>
                </a:cxn>
                <a:cxn ang="0">
                  <a:pos x="41" y="92"/>
                </a:cxn>
                <a:cxn ang="0">
                  <a:pos x="36" y="94"/>
                </a:cxn>
                <a:cxn ang="0">
                  <a:pos x="23" y="94"/>
                </a:cxn>
                <a:cxn ang="0">
                  <a:pos x="21" y="93"/>
                </a:cxn>
                <a:cxn ang="0">
                  <a:pos x="17" y="92"/>
                </a:cxn>
                <a:cxn ang="0">
                  <a:pos x="13" y="87"/>
                </a:cxn>
                <a:cxn ang="0">
                  <a:pos x="8" y="82"/>
                </a:cxn>
                <a:cxn ang="0">
                  <a:pos x="6" y="78"/>
                </a:cxn>
                <a:cxn ang="0">
                  <a:pos x="4" y="71"/>
                </a:cxn>
                <a:cxn ang="0">
                  <a:pos x="0" y="49"/>
                </a:cxn>
                <a:cxn ang="0">
                  <a:pos x="1" y="35"/>
                </a:cxn>
                <a:cxn ang="0">
                  <a:pos x="5" y="21"/>
                </a:cxn>
                <a:cxn ang="0">
                  <a:pos x="7" y="16"/>
                </a:cxn>
                <a:cxn ang="0">
                  <a:pos x="12" y="9"/>
                </a:cxn>
                <a:cxn ang="0">
                  <a:pos x="15" y="7"/>
                </a:cxn>
                <a:cxn ang="0">
                  <a:pos x="22" y="2"/>
                </a:cxn>
                <a:cxn ang="0">
                  <a:pos x="26" y="0"/>
                </a:cxn>
                <a:cxn ang="0">
                  <a:pos x="33" y="0"/>
                </a:cxn>
                <a:cxn ang="0">
                  <a:pos x="37" y="2"/>
                </a:cxn>
                <a:cxn ang="0">
                  <a:pos x="44" y="7"/>
                </a:cxn>
                <a:cxn ang="0">
                  <a:pos x="51" y="13"/>
                </a:cxn>
                <a:cxn ang="0">
                  <a:pos x="52" y="16"/>
                </a:cxn>
                <a:cxn ang="0">
                  <a:pos x="54" y="20"/>
                </a:cxn>
                <a:cxn ang="0">
                  <a:pos x="58" y="34"/>
                </a:cxn>
                <a:cxn ang="0">
                  <a:pos x="59" y="47"/>
                </a:cxn>
                <a:cxn ang="0">
                  <a:pos x="39" y="47"/>
                </a:cxn>
                <a:cxn ang="0">
                  <a:pos x="39" y="15"/>
                </a:cxn>
                <a:cxn ang="0">
                  <a:pos x="38" y="12"/>
                </a:cxn>
                <a:cxn ang="0">
                  <a:pos x="37" y="9"/>
                </a:cxn>
                <a:cxn ang="0">
                  <a:pos x="34" y="8"/>
                </a:cxn>
                <a:cxn ang="0">
                  <a:pos x="33" y="7"/>
                </a:cxn>
                <a:cxn ang="0">
                  <a:pos x="31" y="5"/>
                </a:cxn>
                <a:cxn ang="0">
                  <a:pos x="27" y="5"/>
                </a:cxn>
                <a:cxn ang="0">
                  <a:pos x="25" y="7"/>
                </a:cxn>
                <a:cxn ang="0">
                  <a:pos x="23" y="8"/>
                </a:cxn>
                <a:cxn ang="0">
                  <a:pos x="22" y="12"/>
                </a:cxn>
                <a:cxn ang="0">
                  <a:pos x="22" y="15"/>
                </a:cxn>
                <a:cxn ang="0">
                  <a:pos x="21" y="23"/>
                </a:cxn>
                <a:cxn ang="0">
                  <a:pos x="21" y="72"/>
                </a:cxn>
                <a:cxn ang="0">
                  <a:pos x="22" y="82"/>
                </a:cxn>
                <a:cxn ang="0">
                  <a:pos x="22" y="84"/>
                </a:cxn>
                <a:cxn ang="0">
                  <a:pos x="25" y="89"/>
                </a:cxn>
                <a:cxn ang="0">
                  <a:pos x="27" y="91"/>
                </a:cxn>
                <a:cxn ang="0">
                  <a:pos x="31" y="91"/>
                </a:cxn>
                <a:cxn ang="0">
                  <a:pos x="32" y="89"/>
                </a:cxn>
                <a:cxn ang="0">
                  <a:pos x="33" y="89"/>
                </a:cxn>
                <a:cxn ang="0">
                  <a:pos x="34" y="87"/>
                </a:cxn>
                <a:cxn ang="0">
                  <a:pos x="37" y="86"/>
                </a:cxn>
                <a:cxn ang="0">
                  <a:pos x="38" y="83"/>
                </a:cxn>
                <a:cxn ang="0">
                  <a:pos x="38" y="79"/>
                </a:cxn>
                <a:cxn ang="0">
                  <a:pos x="39" y="76"/>
                </a:cxn>
                <a:cxn ang="0">
                  <a:pos x="39" y="47"/>
                </a:cxn>
              </a:cxnLst>
              <a:rect l="0" t="0" r="r" b="b"/>
              <a:pathLst>
                <a:path w="59" h="94">
                  <a:moveTo>
                    <a:pt x="59" y="47"/>
                  </a:moveTo>
                  <a:lnTo>
                    <a:pt x="54" y="73"/>
                  </a:lnTo>
                  <a:lnTo>
                    <a:pt x="52" y="81"/>
                  </a:lnTo>
                  <a:lnTo>
                    <a:pt x="49" y="84"/>
                  </a:lnTo>
                  <a:lnTo>
                    <a:pt x="44" y="88"/>
                  </a:lnTo>
                  <a:lnTo>
                    <a:pt x="41" y="92"/>
                  </a:lnTo>
                  <a:lnTo>
                    <a:pt x="36" y="94"/>
                  </a:lnTo>
                  <a:lnTo>
                    <a:pt x="23" y="94"/>
                  </a:lnTo>
                  <a:lnTo>
                    <a:pt x="21" y="93"/>
                  </a:lnTo>
                  <a:lnTo>
                    <a:pt x="17" y="92"/>
                  </a:lnTo>
                  <a:lnTo>
                    <a:pt x="13" y="87"/>
                  </a:lnTo>
                  <a:lnTo>
                    <a:pt x="8" y="82"/>
                  </a:lnTo>
                  <a:lnTo>
                    <a:pt x="6" y="78"/>
                  </a:lnTo>
                  <a:lnTo>
                    <a:pt x="4" y="71"/>
                  </a:lnTo>
                  <a:lnTo>
                    <a:pt x="0" y="49"/>
                  </a:lnTo>
                  <a:lnTo>
                    <a:pt x="1" y="35"/>
                  </a:lnTo>
                  <a:lnTo>
                    <a:pt x="5" y="21"/>
                  </a:lnTo>
                  <a:lnTo>
                    <a:pt x="7" y="16"/>
                  </a:lnTo>
                  <a:lnTo>
                    <a:pt x="12" y="9"/>
                  </a:lnTo>
                  <a:lnTo>
                    <a:pt x="15" y="7"/>
                  </a:lnTo>
                  <a:lnTo>
                    <a:pt x="22" y="2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7" y="2"/>
                  </a:lnTo>
                  <a:lnTo>
                    <a:pt x="44" y="7"/>
                  </a:lnTo>
                  <a:lnTo>
                    <a:pt x="51" y="13"/>
                  </a:lnTo>
                  <a:lnTo>
                    <a:pt x="52" y="16"/>
                  </a:lnTo>
                  <a:lnTo>
                    <a:pt x="54" y="20"/>
                  </a:lnTo>
                  <a:lnTo>
                    <a:pt x="58" y="34"/>
                  </a:lnTo>
                  <a:lnTo>
                    <a:pt x="59" y="47"/>
                  </a:lnTo>
                  <a:close/>
                  <a:moveTo>
                    <a:pt x="39" y="47"/>
                  </a:moveTo>
                  <a:lnTo>
                    <a:pt x="39" y="15"/>
                  </a:lnTo>
                  <a:lnTo>
                    <a:pt x="38" y="12"/>
                  </a:lnTo>
                  <a:lnTo>
                    <a:pt x="37" y="9"/>
                  </a:lnTo>
                  <a:lnTo>
                    <a:pt x="34" y="8"/>
                  </a:lnTo>
                  <a:lnTo>
                    <a:pt x="33" y="7"/>
                  </a:lnTo>
                  <a:lnTo>
                    <a:pt x="31" y="5"/>
                  </a:lnTo>
                  <a:lnTo>
                    <a:pt x="27" y="5"/>
                  </a:lnTo>
                  <a:lnTo>
                    <a:pt x="25" y="7"/>
                  </a:lnTo>
                  <a:lnTo>
                    <a:pt x="23" y="8"/>
                  </a:lnTo>
                  <a:lnTo>
                    <a:pt x="22" y="12"/>
                  </a:lnTo>
                  <a:lnTo>
                    <a:pt x="22" y="15"/>
                  </a:lnTo>
                  <a:lnTo>
                    <a:pt x="21" y="23"/>
                  </a:lnTo>
                  <a:lnTo>
                    <a:pt x="21" y="72"/>
                  </a:lnTo>
                  <a:lnTo>
                    <a:pt x="22" y="82"/>
                  </a:lnTo>
                  <a:lnTo>
                    <a:pt x="22" y="84"/>
                  </a:lnTo>
                  <a:lnTo>
                    <a:pt x="25" y="89"/>
                  </a:lnTo>
                  <a:lnTo>
                    <a:pt x="27" y="91"/>
                  </a:lnTo>
                  <a:lnTo>
                    <a:pt x="31" y="91"/>
                  </a:lnTo>
                  <a:lnTo>
                    <a:pt x="32" y="89"/>
                  </a:lnTo>
                  <a:lnTo>
                    <a:pt x="33" y="89"/>
                  </a:lnTo>
                  <a:lnTo>
                    <a:pt x="34" y="87"/>
                  </a:lnTo>
                  <a:lnTo>
                    <a:pt x="37" y="86"/>
                  </a:lnTo>
                  <a:lnTo>
                    <a:pt x="38" y="83"/>
                  </a:lnTo>
                  <a:lnTo>
                    <a:pt x="38" y="79"/>
                  </a:lnTo>
                  <a:lnTo>
                    <a:pt x="39" y="76"/>
                  </a:lnTo>
                  <a:lnTo>
                    <a:pt x="39" y="4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44" name="Freeform 1096"/>
            <p:cNvSpPr>
              <a:spLocks noEditPoints="1"/>
            </p:cNvSpPr>
            <p:nvPr/>
          </p:nvSpPr>
          <p:spPr bwMode="auto">
            <a:xfrm>
              <a:off x="1676400" y="3763137"/>
              <a:ext cx="68580" cy="107442"/>
            </a:xfrm>
            <a:custGeom>
              <a:avLst/>
              <a:gdLst/>
              <a:ahLst/>
              <a:cxnLst>
                <a:cxn ang="0">
                  <a:pos x="60" y="47"/>
                </a:cxn>
                <a:cxn ang="0">
                  <a:pos x="55" y="73"/>
                </a:cxn>
                <a:cxn ang="0">
                  <a:pos x="52" y="81"/>
                </a:cxn>
                <a:cxn ang="0">
                  <a:pos x="50" y="84"/>
                </a:cxn>
                <a:cxn ang="0">
                  <a:pos x="45" y="88"/>
                </a:cxn>
                <a:cxn ang="0">
                  <a:pos x="41" y="92"/>
                </a:cxn>
                <a:cxn ang="0">
                  <a:pos x="36" y="94"/>
                </a:cxn>
                <a:cxn ang="0">
                  <a:pos x="24" y="94"/>
                </a:cxn>
                <a:cxn ang="0">
                  <a:pos x="21" y="93"/>
                </a:cxn>
                <a:cxn ang="0">
                  <a:pos x="18" y="92"/>
                </a:cxn>
                <a:cxn ang="0">
                  <a:pos x="14" y="87"/>
                </a:cxn>
                <a:cxn ang="0">
                  <a:pos x="9" y="82"/>
                </a:cxn>
                <a:cxn ang="0">
                  <a:pos x="6" y="78"/>
                </a:cxn>
                <a:cxn ang="0">
                  <a:pos x="4" y="71"/>
                </a:cxn>
                <a:cxn ang="0">
                  <a:pos x="0" y="48"/>
                </a:cxn>
                <a:cxn ang="0">
                  <a:pos x="2" y="35"/>
                </a:cxn>
                <a:cxn ang="0">
                  <a:pos x="5" y="21"/>
                </a:cxn>
                <a:cxn ang="0">
                  <a:pos x="8" y="16"/>
                </a:cxn>
                <a:cxn ang="0">
                  <a:pos x="13" y="9"/>
                </a:cxn>
                <a:cxn ang="0">
                  <a:pos x="15" y="6"/>
                </a:cxn>
                <a:cxn ang="0">
                  <a:pos x="23" y="2"/>
                </a:cxn>
                <a:cxn ang="0">
                  <a:pos x="26" y="0"/>
                </a:cxn>
                <a:cxn ang="0">
                  <a:pos x="34" y="0"/>
                </a:cxn>
                <a:cxn ang="0">
                  <a:pos x="37" y="2"/>
                </a:cxn>
                <a:cxn ang="0">
                  <a:pos x="45" y="6"/>
                </a:cxn>
                <a:cxn ang="0">
                  <a:pos x="51" y="13"/>
                </a:cxn>
                <a:cxn ang="0">
                  <a:pos x="52" y="16"/>
                </a:cxn>
                <a:cxn ang="0">
                  <a:pos x="55" y="20"/>
                </a:cxn>
                <a:cxn ang="0">
                  <a:pos x="58" y="34"/>
                </a:cxn>
                <a:cxn ang="0">
                  <a:pos x="60" y="47"/>
                </a:cxn>
                <a:cxn ang="0">
                  <a:pos x="40" y="47"/>
                </a:cxn>
                <a:cxn ang="0">
                  <a:pos x="40" y="15"/>
                </a:cxn>
                <a:cxn ang="0">
                  <a:pos x="39" y="11"/>
                </a:cxn>
                <a:cxn ang="0">
                  <a:pos x="37" y="9"/>
                </a:cxn>
                <a:cxn ang="0">
                  <a:pos x="35" y="8"/>
                </a:cxn>
                <a:cxn ang="0">
                  <a:pos x="34" y="6"/>
                </a:cxn>
                <a:cxn ang="0">
                  <a:pos x="31" y="5"/>
                </a:cxn>
                <a:cxn ang="0">
                  <a:pos x="27" y="5"/>
                </a:cxn>
                <a:cxn ang="0">
                  <a:pos x="25" y="6"/>
                </a:cxn>
                <a:cxn ang="0">
                  <a:pos x="24" y="8"/>
                </a:cxn>
                <a:cxn ang="0">
                  <a:pos x="23" y="11"/>
                </a:cxn>
                <a:cxn ang="0">
                  <a:pos x="23" y="15"/>
                </a:cxn>
                <a:cxn ang="0">
                  <a:pos x="21" y="23"/>
                </a:cxn>
                <a:cxn ang="0">
                  <a:pos x="21" y="72"/>
                </a:cxn>
                <a:cxn ang="0">
                  <a:pos x="23" y="82"/>
                </a:cxn>
                <a:cxn ang="0">
                  <a:pos x="23" y="84"/>
                </a:cxn>
                <a:cxn ang="0">
                  <a:pos x="25" y="89"/>
                </a:cxn>
                <a:cxn ang="0">
                  <a:pos x="27" y="90"/>
                </a:cxn>
                <a:cxn ang="0">
                  <a:pos x="31" y="90"/>
                </a:cxn>
                <a:cxn ang="0">
                  <a:pos x="32" y="89"/>
                </a:cxn>
                <a:cxn ang="0">
                  <a:pos x="34" y="89"/>
                </a:cxn>
                <a:cxn ang="0">
                  <a:pos x="35" y="87"/>
                </a:cxn>
                <a:cxn ang="0">
                  <a:pos x="37" y="86"/>
                </a:cxn>
                <a:cxn ang="0">
                  <a:pos x="39" y="83"/>
                </a:cxn>
                <a:cxn ang="0">
                  <a:pos x="39" y="79"/>
                </a:cxn>
                <a:cxn ang="0">
                  <a:pos x="40" y="76"/>
                </a:cxn>
                <a:cxn ang="0">
                  <a:pos x="40" y="47"/>
                </a:cxn>
              </a:cxnLst>
              <a:rect l="0" t="0" r="r" b="b"/>
              <a:pathLst>
                <a:path w="60" h="94">
                  <a:moveTo>
                    <a:pt x="60" y="47"/>
                  </a:moveTo>
                  <a:lnTo>
                    <a:pt x="55" y="73"/>
                  </a:lnTo>
                  <a:lnTo>
                    <a:pt x="52" y="81"/>
                  </a:lnTo>
                  <a:lnTo>
                    <a:pt x="50" y="84"/>
                  </a:lnTo>
                  <a:lnTo>
                    <a:pt x="45" y="88"/>
                  </a:lnTo>
                  <a:lnTo>
                    <a:pt x="41" y="92"/>
                  </a:lnTo>
                  <a:lnTo>
                    <a:pt x="36" y="94"/>
                  </a:lnTo>
                  <a:lnTo>
                    <a:pt x="24" y="94"/>
                  </a:lnTo>
                  <a:lnTo>
                    <a:pt x="21" y="93"/>
                  </a:lnTo>
                  <a:lnTo>
                    <a:pt x="18" y="92"/>
                  </a:lnTo>
                  <a:lnTo>
                    <a:pt x="14" y="87"/>
                  </a:lnTo>
                  <a:lnTo>
                    <a:pt x="9" y="82"/>
                  </a:lnTo>
                  <a:lnTo>
                    <a:pt x="6" y="78"/>
                  </a:lnTo>
                  <a:lnTo>
                    <a:pt x="4" y="71"/>
                  </a:lnTo>
                  <a:lnTo>
                    <a:pt x="0" y="48"/>
                  </a:lnTo>
                  <a:lnTo>
                    <a:pt x="2" y="35"/>
                  </a:lnTo>
                  <a:lnTo>
                    <a:pt x="5" y="21"/>
                  </a:lnTo>
                  <a:lnTo>
                    <a:pt x="8" y="16"/>
                  </a:lnTo>
                  <a:lnTo>
                    <a:pt x="13" y="9"/>
                  </a:lnTo>
                  <a:lnTo>
                    <a:pt x="15" y="6"/>
                  </a:lnTo>
                  <a:lnTo>
                    <a:pt x="23" y="2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7" y="2"/>
                  </a:lnTo>
                  <a:lnTo>
                    <a:pt x="45" y="6"/>
                  </a:lnTo>
                  <a:lnTo>
                    <a:pt x="51" y="13"/>
                  </a:lnTo>
                  <a:lnTo>
                    <a:pt x="52" y="16"/>
                  </a:lnTo>
                  <a:lnTo>
                    <a:pt x="55" y="20"/>
                  </a:lnTo>
                  <a:lnTo>
                    <a:pt x="58" y="34"/>
                  </a:lnTo>
                  <a:lnTo>
                    <a:pt x="60" y="47"/>
                  </a:lnTo>
                  <a:close/>
                  <a:moveTo>
                    <a:pt x="40" y="47"/>
                  </a:moveTo>
                  <a:lnTo>
                    <a:pt x="40" y="15"/>
                  </a:lnTo>
                  <a:lnTo>
                    <a:pt x="39" y="11"/>
                  </a:lnTo>
                  <a:lnTo>
                    <a:pt x="37" y="9"/>
                  </a:lnTo>
                  <a:lnTo>
                    <a:pt x="35" y="8"/>
                  </a:lnTo>
                  <a:lnTo>
                    <a:pt x="34" y="6"/>
                  </a:lnTo>
                  <a:lnTo>
                    <a:pt x="31" y="5"/>
                  </a:lnTo>
                  <a:lnTo>
                    <a:pt x="27" y="5"/>
                  </a:lnTo>
                  <a:lnTo>
                    <a:pt x="25" y="6"/>
                  </a:lnTo>
                  <a:lnTo>
                    <a:pt x="24" y="8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1" y="23"/>
                  </a:lnTo>
                  <a:lnTo>
                    <a:pt x="21" y="72"/>
                  </a:lnTo>
                  <a:lnTo>
                    <a:pt x="23" y="82"/>
                  </a:lnTo>
                  <a:lnTo>
                    <a:pt x="23" y="84"/>
                  </a:lnTo>
                  <a:lnTo>
                    <a:pt x="25" y="89"/>
                  </a:lnTo>
                  <a:lnTo>
                    <a:pt x="27" y="90"/>
                  </a:lnTo>
                  <a:lnTo>
                    <a:pt x="31" y="90"/>
                  </a:lnTo>
                  <a:lnTo>
                    <a:pt x="32" y="89"/>
                  </a:lnTo>
                  <a:lnTo>
                    <a:pt x="34" y="89"/>
                  </a:lnTo>
                  <a:lnTo>
                    <a:pt x="35" y="87"/>
                  </a:lnTo>
                  <a:lnTo>
                    <a:pt x="37" y="86"/>
                  </a:lnTo>
                  <a:lnTo>
                    <a:pt x="39" y="83"/>
                  </a:lnTo>
                  <a:lnTo>
                    <a:pt x="39" y="79"/>
                  </a:lnTo>
                  <a:lnTo>
                    <a:pt x="40" y="76"/>
                  </a:lnTo>
                  <a:lnTo>
                    <a:pt x="40" y="4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45" name="Freeform 1097"/>
            <p:cNvSpPr>
              <a:spLocks/>
            </p:cNvSpPr>
            <p:nvPr/>
          </p:nvSpPr>
          <p:spPr bwMode="auto">
            <a:xfrm>
              <a:off x="1757553" y="3846576"/>
              <a:ext cx="24003" cy="24003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3" y="1"/>
                </a:cxn>
                <a:cxn ang="0">
                  <a:pos x="18" y="3"/>
                </a:cxn>
                <a:cxn ang="0">
                  <a:pos x="19" y="5"/>
                </a:cxn>
                <a:cxn ang="0">
                  <a:pos x="19" y="6"/>
                </a:cxn>
                <a:cxn ang="0">
                  <a:pos x="21" y="9"/>
                </a:cxn>
                <a:cxn ang="0">
                  <a:pos x="21" y="14"/>
                </a:cxn>
                <a:cxn ang="0">
                  <a:pos x="18" y="19"/>
                </a:cxn>
                <a:cxn ang="0">
                  <a:pos x="16" y="20"/>
                </a:cxn>
                <a:cxn ang="0">
                  <a:pos x="15" y="21"/>
                </a:cxn>
                <a:cxn ang="0">
                  <a:pos x="6" y="21"/>
                </a:cxn>
                <a:cxn ang="0">
                  <a:pos x="5" y="20"/>
                </a:cxn>
                <a:cxn ang="0">
                  <a:pos x="2" y="19"/>
                </a:cxn>
                <a:cxn ang="0">
                  <a:pos x="0" y="14"/>
                </a:cxn>
                <a:cxn ang="0">
                  <a:pos x="0" y="9"/>
                </a:cxn>
                <a:cxn ang="0">
                  <a:pos x="1" y="5"/>
                </a:cxn>
                <a:cxn ang="0">
                  <a:pos x="2" y="3"/>
                </a:cxn>
                <a:cxn ang="0">
                  <a:pos x="7" y="0"/>
                </a:cxn>
                <a:cxn ang="0">
                  <a:pos x="10" y="0"/>
                </a:cxn>
              </a:cxnLst>
              <a:rect l="0" t="0" r="r" b="b"/>
              <a:pathLst>
                <a:path w="21" h="21">
                  <a:moveTo>
                    <a:pt x="10" y="0"/>
                  </a:moveTo>
                  <a:lnTo>
                    <a:pt x="13" y="1"/>
                  </a:lnTo>
                  <a:lnTo>
                    <a:pt x="18" y="3"/>
                  </a:lnTo>
                  <a:lnTo>
                    <a:pt x="19" y="5"/>
                  </a:lnTo>
                  <a:lnTo>
                    <a:pt x="19" y="6"/>
                  </a:lnTo>
                  <a:lnTo>
                    <a:pt x="21" y="9"/>
                  </a:lnTo>
                  <a:lnTo>
                    <a:pt x="21" y="14"/>
                  </a:lnTo>
                  <a:lnTo>
                    <a:pt x="18" y="19"/>
                  </a:lnTo>
                  <a:lnTo>
                    <a:pt x="16" y="20"/>
                  </a:lnTo>
                  <a:lnTo>
                    <a:pt x="15" y="21"/>
                  </a:lnTo>
                  <a:lnTo>
                    <a:pt x="6" y="21"/>
                  </a:lnTo>
                  <a:lnTo>
                    <a:pt x="5" y="20"/>
                  </a:lnTo>
                  <a:lnTo>
                    <a:pt x="2" y="19"/>
                  </a:lnTo>
                  <a:lnTo>
                    <a:pt x="0" y="14"/>
                  </a:lnTo>
                  <a:lnTo>
                    <a:pt x="0" y="9"/>
                  </a:lnTo>
                  <a:lnTo>
                    <a:pt x="1" y="5"/>
                  </a:lnTo>
                  <a:lnTo>
                    <a:pt x="2" y="3"/>
                  </a:lnTo>
                  <a:lnTo>
                    <a:pt x="7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46" name="Freeform 1098"/>
            <p:cNvSpPr>
              <a:spLocks/>
            </p:cNvSpPr>
            <p:nvPr/>
          </p:nvSpPr>
          <p:spPr bwMode="auto">
            <a:xfrm>
              <a:off x="1790700" y="3763137"/>
              <a:ext cx="68580" cy="106299"/>
            </a:xfrm>
            <a:custGeom>
              <a:avLst/>
              <a:gdLst/>
              <a:ahLst/>
              <a:cxnLst>
                <a:cxn ang="0">
                  <a:pos x="55" y="93"/>
                </a:cxn>
                <a:cxn ang="0">
                  <a:pos x="0" y="93"/>
                </a:cxn>
                <a:cxn ang="0">
                  <a:pos x="0" y="92"/>
                </a:cxn>
                <a:cxn ang="0">
                  <a:pos x="13" y="78"/>
                </a:cxn>
                <a:cxn ang="0">
                  <a:pos x="23" y="67"/>
                </a:cxn>
                <a:cxn ang="0">
                  <a:pos x="29" y="58"/>
                </a:cxn>
                <a:cxn ang="0">
                  <a:pos x="34" y="52"/>
                </a:cxn>
                <a:cxn ang="0">
                  <a:pos x="36" y="42"/>
                </a:cxn>
                <a:cxn ang="0">
                  <a:pos x="37" y="31"/>
                </a:cxn>
                <a:cxn ang="0">
                  <a:pos x="37" y="27"/>
                </a:cxn>
                <a:cxn ang="0">
                  <a:pos x="36" y="24"/>
                </a:cxn>
                <a:cxn ang="0">
                  <a:pos x="34" y="20"/>
                </a:cxn>
                <a:cxn ang="0">
                  <a:pos x="30" y="18"/>
                </a:cxn>
                <a:cxn ang="0">
                  <a:pos x="26" y="16"/>
                </a:cxn>
                <a:cxn ang="0">
                  <a:pos x="16" y="16"/>
                </a:cxn>
                <a:cxn ang="0">
                  <a:pos x="13" y="19"/>
                </a:cxn>
                <a:cxn ang="0">
                  <a:pos x="8" y="21"/>
                </a:cxn>
                <a:cxn ang="0">
                  <a:pos x="5" y="26"/>
                </a:cxn>
                <a:cxn ang="0">
                  <a:pos x="2" y="26"/>
                </a:cxn>
                <a:cxn ang="0">
                  <a:pos x="7" y="15"/>
                </a:cxn>
                <a:cxn ang="0">
                  <a:pos x="13" y="6"/>
                </a:cxn>
                <a:cxn ang="0">
                  <a:pos x="18" y="4"/>
                </a:cxn>
                <a:cxn ang="0">
                  <a:pos x="21" y="2"/>
                </a:cxn>
                <a:cxn ang="0">
                  <a:pos x="26" y="0"/>
                </a:cxn>
                <a:cxn ang="0">
                  <a:pos x="35" y="0"/>
                </a:cxn>
                <a:cxn ang="0">
                  <a:pos x="40" y="2"/>
                </a:cxn>
                <a:cxn ang="0">
                  <a:pos x="44" y="3"/>
                </a:cxn>
                <a:cxn ang="0">
                  <a:pos x="49" y="8"/>
                </a:cxn>
                <a:cxn ang="0">
                  <a:pos x="54" y="11"/>
                </a:cxn>
                <a:cxn ang="0">
                  <a:pos x="55" y="16"/>
                </a:cxn>
                <a:cxn ang="0">
                  <a:pos x="56" y="20"/>
                </a:cxn>
                <a:cxn ang="0">
                  <a:pos x="56" y="29"/>
                </a:cxn>
                <a:cxn ang="0">
                  <a:pos x="54" y="35"/>
                </a:cxn>
                <a:cxn ang="0">
                  <a:pos x="52" y="42"/>
                </a:cxn>
                <a:cxn ang="0">
                  <a:pos x="46" y="51"/>
                </a:cxn>
                <a:cxn ang="0">
                  <a:pos x="36" y="62"/>
                </a:cxn>
                <a:cxn ang="0">
                  <a:pos x="21" y="76"/>
                </a:cxn>
                <a:cxn ang="0">
                  <a:pos x="50" y="76"/>
                </a:cxn>
                <a:cxn ang="0">
                  <a:pos x="51" y="74"/>
                </a:cxn>
                <a:cxn ang="0">
                  <a:pos x="54" y="74"/>
                </a:cxn>
                <a:cxn ang="0">
                  <a:pos x="55" y="73"/>
                </a:cxn>
                <a:cxn ang="0">
                  <a:pos x="55" y="72"/>
                </a:cxn>
                <a:cxn ang="0">
                  <a:pos x="57" y="67"/>
                </a:cxn>
                <a:cxn ang="0">
                  <a:pos x="60" y="67"/>
                </a:cxn>
                <a:cxn ang="0">
                  <a:pos x="55" y="93"/>
                </a:cxn>
              </a:cxnLst>
              <a:rect l="0" t="0" r="r" b="b"/>
              <a:pathLst>
                <a:path w="60" h="93">
                  <a:moveTo>
                    <a:pt x="55" y="93"/>
                  </a:moveTo>
                  <a:lnTo>
                    <a:pt x="0" y="93"/>
                  </a:lnTo>
                  <a:lnTo>
                    <a:pt x="0" y="92"/>
                  </a:lnTo>
                  <a:lnTo>
                    <a:pt x="13" y="78"/>
                  </a:lnTo>
                  <a:lnTo>
                    <a:pt x="23" y="67"/>
                  </a:lnTo>
                  <a:lnTo>
                    <a:pt x="29" y="58"/>
                  </a:lnTo>
                  <a:lnTo>
                    <a:pt x="34" y="52"/>
                  </a:lnTo>
                  <a:lnTo>
                    <a:pt x="36" y="42"/>
                  </a:lnTo>
                  <a:lnTo>
                    <a:pt x="37" y="31"/>
                  </a:lnTo>
                  <a:lnTo>
                    <a:pt x="37" y="27"/>
                  </a:lnTo>
                  <a:lnTo>
                    <a:pt x="36" y="24"/>
                  </a:lnTo>
                  <a:lnTo>
                    <a:pt x="34" y="20"/>
                  </a:lnTo>
                  <a:lnTo>
                    <a:pt x="30" y="18"/>
                  </a:lnTo>
                  <a:lnTo>
                    <a:pt x="26" y="16"/>
                  </a:lnTo>
                  <a:lnTo>
                    <a:pt x="16" y="16"/>
                  </a:lnTo>
                  <a:lnTo>
                    <a:pt x="13" y="19"/>
                  </a:lnTo>
                  <a:lnTo>
                    <a:pt x="8" y="21"/>
                  </a:lnTo>
                  <a:lnTo>
                    <a:pt x="5" y="26"/>
                  </a:lnTo>
                  <a:lnTo>
                    <a:pt x="2" y="26"/>
                  </a:lnTo>
                  <a:lnTo>
                    <a:pt x="7" y="15"/>
                  </a:lnTo>
                  <a:lnTo>
                    <a:pt x="13" y="6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6" y="0"/>
                  </a:lnTo>
                  <a:lnTo>
                    <a:pt x="35" y="0"/>
                  </a:lnTo>
                  <a:lnTo>
                    <a:pt x="40" y="2"/>
                  </a:lnTo>
                  <a:lnTo>
                    <a:pt x="44" y="3"/>
                  </a:lnTo>
                  <a:lnTo>
                    <a:pt x="49" y="8"/>
                  </a:lnTo>
                  <a:lnTo>
                    <a:pt x="54" y="11"/>
                  </a:lnTo>
                  <a:lnTo>
                    <a:pt x="55" y="16"/>
                  </a:lnTo>
                  <a:lnTo>
                    <a:pt x="56" y="20"/>
                  </a:lnTo>
                  <a:lnTo>
                    <a:pt x="56" y="29"/>
                  </a:lnTo>
                  <a:lnTo>
                    <a:pt x="54" y="35"/>
                  </a:lnTo>
                  <a:lnTo>
                    <a:pt x="52" y="42"/>
                  </a:lnTo>
                  <a:lnTo>
                    <a:pt x="46" y="51"/>
                  </a:lnTo>
                  <a:lnTo>
                    <a:pt x="36" y="62"/>
                  </a:lnTo>
                  <a:lnTo>
                    <a:pt x="21" y="76"/>
                  </a:lnTo>
                  <a:lnTo>
                    <a:pt x="50" y="76"/>
                  </a:lnTo>
                  <a:lnTo>
                    <a:pt x="51" y="74"/>
                  </a:lnTo>
                  <a:lnTo>
                    <a:pt x="54" y="74"/>
                  </a:lnTo>
                  <a:lnTo>
                    <a:pt x="55" y="73"/>
                  </a:lnTo>
                  <a:lnTo>
                    <a:pt x="55" y="72"/>
                  </a:lnTo>
                  <a:lnTo>
                    <a:pt x="57" y="67"/>
                  </a:lnTo>
                  <a:lnTo>
                    <a:pt x="60" y="67"/>
                  </a:lnTo>
                  <a:lnTo>
                    <a:pt x="55" y="9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47" name="Freeform 1099"/>
            <p:cNvSpPr>
              <a:spLocks noEditPoints="1"/>
            </p:cNvSpPr>
            <p:nvPr/>
          </p:nvSpPr>
          <p:spPr bwMode="auto">
            <a:xfrm>
              <a:off x="1676400" y="3409950"/>
              <a:ext cx="68580" cy="107442"/>
            </a:xfrm>
            <a:custGeom>
              <a:avLst/>
              <a:gdLst/>
              <a:ahLst/>
              <a:cxnLst>
                <a:cxn ang="0">
                  <a:pos x="60" y="47"/>
                </a:cxn>
                <a:cxn ang="0">
                  <a:pos x="55" y="73"/>
                </a:cxn>
                <a:cxn ang="0">
                  <a:pos x="52" y="81"/>
                </a:cxn>
                <a:cxn ang="0">
                  <a:pos x="50" y="84"/>
                </a:cxn>
                <a:cxn ang="0">
                  <a:pos x="45" y="88"/>
                </a:cxn>
                <a:cxn ang="0">
                  <a:pos x="41" y="92"/>
                </a:cxn>
                <a:cxn ang="0">
                  <a:pos x="36" y="94"/>
                </a:cxn>
                <a:cxn ang="0">
                  <a:pos x="24" y="94"/>
                </a:cxn>
                <a:cxn ang="0">
                  <a:pos x="21" y="93"/>
                </a:cxn>
                <a:cxn ang="0">
                  <a:pos x="18" y="92"/>
                </a:cxn>
                <a:cxn ang="0">
                  <a:pos x="14" y="87"/>
                </a:cxn>
                <a:cxn ang="0">
                  <a:pos x="9" y="82"/>
                </a:cxn>
                <a:cxn ang="0">
                  <a:pos x="6" y="78"/>
                </a:cxn>
                <a:cxn ang="0">
                  <a:pos x="4" y="71"/>
                </a:cxn>
                <a:cxn ang="0">
                  <a:pos x="0" y="49"/>
                </a:cxn>
                <a:cxn ang="0">
                  <a:pos x="2" y="35"/>
                </a:cxn>
                <a:cxn ang="0">
                  <a:pos x="5" y="21"/>
                </a:cxn>
                <a:cxn ang="0">
                  <a:pos x="8" y="16"/>
                </a:cxn>
                <a:cxn ang="0">
                  <a:pos x="13" y="9"/>
                </a:cxn>
                <a:cxn ang="0">
                  <a:pos x="15" y="7"/>
                </a:cxn>
                <a:cxn ang="0">
                  <a:pos x="23" y="2"/>
                </a:cxn>
                <a:cxn ang="0">
                  <a:pos x="26" y="0"/>
                </a:cxn>
                <a:cxn ang="0">
                  <a:pos x="34" y="0"/>
                </a:cxn>
                <a:cxn ang="0">
                  <a:pos x="37" y="2"/>
                </a:cxn>
                <a:cxn ang="0">
                  <a:pos x="45" y="7"/>
                </a:cxn>
                <a:cxn ang="0">
                  <a:pos x="51" y="13"/>
                </a:cxn>
                <a:cxn ang="0">
                  <a:pos x="52" y="16"/>
                </a:cxn>
                <a:cxn ang="0">
                  <a:pos x="55" y="20"/>
                </a:cxn>
                <a:cxn ang="0">
                  <a:pos x="58" y="34"/>
                </a:cxn>
                <a:cxn ang="0">
                  <a:pos x="60" y="47"/>
                </a:cxn>
                <a:cxn ang="0">
                  <a:pos x="40" y="47"/>
                </a:cxn>
                <a:cxn ang="0">
                  <a:pos x="40" y="15"/>
                </a:cxn>
                <a:cxn ang="0">
                  <a:pos x="39" y="12"/>
                </a:cxn>
                <a:cxn ang="0">
                  <a:pos x="37" y="9"/>
                </a:cxn>
                <a:cxn ang="0">
                  <a:pos x="35" y="8"/>
                </a:cxn>
                <a:cxn ang="0">
                  <a:pos x="34" y="7"/>
                </a:cxn>
                <a:cxn ang="0">
                  <a:pos x="31" y="5"/>
                </a:cxn>
                <a:cxn ang="0">
                  <a:pos x="27" y="5"/>
                </a:cxn>
                <a:cxn ang="0">
                  <a:pos x="25" y="7"/>
                </a:cxn>
                <a:cxn ang="0">
                  <a:pos x="24" y="8"/>
                </a:cxn>
                <a:cxn ang="0">
                  <a:pos x="23" y="12"/>
                </a:cxn>
                <a:cxn ang="0">
                  <a:pos x="23" y="15"/>
                </a:cxn>
                <a:cxn ang="0">
                  <a:pos x="21" y="23"/>
                </a:cxn>
                <a:cxn ang="0">
                  <a:pos x="21" y="72"/>
                </a:cxn>
                <a:cxn ang="0">
                  <a:pos x="23" y="82"/>
                </a:cxn>
                <a:cxn ang="0">
                  <a:pos x="23" y="84"/>
                </a:cxn>
                <a:cxn ang="0">
                  <a:pos x="25" y="89"/>
                </a:cxn>
                <a:cxn ang="0">
                  <a:pos x="27" y="91"/>
                </a:cxn>
                <a:cxn ang="0">
                  <a:pos x="31" y="91"/>
                </a:cxn>
                <a:cxn ang="0">
                  <a:pos x="32" y="89"/>
                </a:cxn>
                <a:cxn ang="0">
                  <a:pos x="34" y="89"/>
                </a:cxn>
                <a:cxn ang="0">
                  <a:pos x="35" y="87"/>
                </a:cxn>
                <a:cxn ang="0">
                  <a:pos x="37" y="86"/>
                </a:cxn>
                <a:cxn ang="0">
                  <a:pos x="39" y="83"/>
                </a:cxn>
                <a:cxn ang="0">
                  <a:pos x="39" y="79"/>
                </a:cxn>
                <a:cxn ang="0">
                  <a:pos x="40" y="76"/>
                </a:cxn>
                <a:cxn ang="0">
                  <a:pos x="40" y="47"/>
                </a:cxn>
              </a:cxnLst>
              <a:rect l="0" t="0" r="r" b="b"/>
              <a:pathLst>
                <a:path w="60" h="94">
                  <a:moveTo>
                    <a:pt x="60" y="47"/>
                  </a:moveTo>
                  <a:lnTo>
                    <a:pt x="55" y="73"/>
                  </a:lnTo>
                  <a:lnTo>
                    <a:pt x="52" y="81"/>
                  </a:lnTo>
                  <a:lnTo>
                    <a:pt x="50" y="84"/>
                  </a:lnTo>
                  <a:lnTo>
                    <a:pt x="45" y="88"/>
                  </a:lnTo>
                  <a:lnTo>
                    <a:pt x="41" y="92"/>
                  </a:lnTo>
                  <a:lnTo>
                    <a:pt x="36" y="94"/>
                  </a:lnTo>
                  <a:lnTo>
                    <a:pt x="24" y="94"/>
                  </a:lnTo>
                  <a:lnTo>
                    <a:pt x="21" y="93"/>
                  </a:lnTo>
                  <a:lnTo>
                    <a:pt x="18" y="92"/>
                  </a:lnTo>
                  <a:lnTo>
                    <a:pt x="14" y="87"/>
                  </a:lnTo>
                  <a:lnTo>
                    <a:pt x="9" y="82"/>
                  </a:lnTo>
                  <a:lnTo>
                    <a:pt x="6" y="78"/>
                  </a:lnTo>
                  <a:lnTo>
                    <a:pt x="4" y="71"/>
                  </a:lnTo>
                  <a:lnTo>
                    <a:pt x="0" y="49"/>
                  </a:lnTo>
                  <a:lnTo>
                    <a:pt x="2" y="35"/>
                  </a:lnTo>
                  <a:lnTo>
                    <a:pt x="5" y="21"/>
                  </a:lnTo>
                  <a:lnTo>
                    <a:pt x="8" y="16"/>
                  </a:lnTo>
                  <a:lnTo>
                    <a:pt x="13" y="9"/>
                  </a:lnTo>
                  <a:lnTo>
                    <a:pt x="15" y="7"/>
                  </a:lnTo>
                  <a:lnTo>
                    <a:pt x="23" y="2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7" y="2"/>
                  </a:lnTo>
                  <a:lnTo>
                    <a:pt x="45" y="7"/>
                  </a:lnTo>
                  <a:lnTo>
                    <a:pt x="51" y="13"/>
                  </a:lnTo>
                  <a:lnTo>
                    <a:pt x="52" y="16"/>
                  </a:lnTo>
                  <a:lnTo>
                    <a:pt x="55" y="20"/>
                  </a:lnTo>
                  <a:lnTo>
                    <a:pt x="58" y="34"/>
                  </a:lnTo>
                  <a:lnTo>
                    <a:pt x="60" y="47"/>
                  </a:lnTo>
                  <a:close/>
                  <a:moveTo>
                    <a:pt x="40" y="47"/>
                  </a:moveTo>
                  <a:lnTo>
                    <a:pt x="40" y="15"/>
                  </a:lnTo>
                  <a:lnTo>
                    <a:pt x="39" y="12"/>
                  </a:lnTo>
                  <a:lnTo>
                    <a:pt x="37" y="9"/>
                  </a:lnTo>
                  <a:lnTo>
                    <a:pt x="35" y="8"/>
                  </a:lnTo>
                  <a:lnTo>
                    <a:pt x="34" y="7"/>
                  </a:lnTo>
                  <a:lnTo>
                    <a:pt x="31" y="5"/>
                  </a:lnTo>
                  <a:lnTo>
                    <a:pt x="27" y="5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12"/>
                  </a:lnTo>
                  <a:lnTo>
                    <a:pt x="23" y="15"/>
                  </a:lnTo>
                  <a:lnTo>
                    <a:pt x="21" y="23"/>
                  </a:lnTo>
                  <a:lnTo>
                    <a:pt x="21" y="72"/>
                  </a:lnTo>
                  <a:lnTo>
                    <a:pt x="23" y="82"/>
                  </a:lnTo>
                  <a:lnTo>
                    <a:pt x="23" y="84"/>
                  </a:lnTo>
                  <a:lnTo>
                    <a:pt x="25" y="89"/>
                  </a:lnTo>
                  <a:lnTo>
                    <a:pt x="27" y="91"/>
                  </a:lnTo>
                  <a:lnTo>
                    <a:pt x="31" y="91"/>
                  </a:lnTo>
                  <a:lnTo>
                    <a:pt x="32" y="89"/>
                  </a:lnTo>
                  <a:lnTo>
                    <a:pt x="34" y="89"/>
                  </a:lnTo>
                  <a:lnTo>
                    <a:pt x="35" y="87"/>
                  </a:lnTo>
                  <a:lnTo>
                    <a:pt x="37" y="86"/>
                  </a:lnTo>
                  <a:lnTo>
                    <a:pt x="39" y="83"/>
                  </a:lnTo>
                  <a:lnTo>
                    <a:pt x="39" y="79"/>
                  </a:lnTo>
                  <a:lnTo>
                    <a:pt x="40" y="76"/>
                  </a:lnTo>
                  <a:lnTo>
                    <a:pt x="40" y="4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48" name="Freeform 1100"/>
            <p:cNvSpPr>
              <a:spLocks/>
            </p:cNvSpPr>
            <p:nvPr/>
          </p:nvSpPr>
          <p:spPr bwMode="auto">
            <a:xfrm>
              <a:off x="1757553" y="3493389"/>
              <a:ext cx="24003" cy="24003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3" y="2"/>
                </a:cxn>
                <a:cxn ang="0">
                  <a:pos x="18" y="3"/>
                </a:cxn>
                <a:cxn ang="0">
                  <a:pos x="19" y="5"/>
                </a:cxn>
                <a:cxn ang="0">
                  <a:pos x="19" y="6"/>
                </a:cxn>
                <a:cxn ang="0">
                  <a:pos x="21" y="9"/>
                </a:cxn>
                <a:cxn ang="0">
                  <a:pos x="21" y="14"/>
                </a:cxn>
                <a:cxn ang="0">
                  <a:pos x="18" y="19"/>
                </a:cxn>
                <a:cxn ang="0">
                  <a:pos x="16" y="20"/>
                </a:cxn>
                <a:cxn ang="0">
                  <a:pos x="15" y="21"/>
                </a:cxn>
                <a:cxn ang="0">
                  <a:pos x="6" y="21"/>
                </a:cxn>
                <a:cxn ang="0">
                  <a:pos x="5" y="20"/>
                </a:cxn>
                <a:cxn ang="0">
                  <a:pos x="2" y="19"/>
                </a:cxn>
                <a:cxn ang="0">
                  <a:pos x="0" y="14"/>
                </a:cxn>
                <a:cxn ang="0">
                  <a:pos x="0" y="9"/>
                </a:cxn>
                <a:cxn ang="0">
                  <a:pos x="1" y="5"/>
                </a:cxn>
                <a:cxn ang="0">
                  <a:pos x="2" y="3"/>
                </a:cxn>
                <a:cxn ang="0">
                  <a:pos x="7" y="0"/>
                </a:cxn>
                <a:cxn ang="0">
                  <a:pos x="10" y="0"/>
                </a:cxn>
              </a:cxnLst>
              <a:rect l="0" t="0" r="r" b="b"/>
              <a:pathLst>
                <a:path w="21" h="21">
                  <a:moveTo>
                    <a:pt x="10" y="0"/>
                  </a:moveTo>
                  <a:lnTo>
                    <a:pt x="13" y="2"/>
                  </a:lnTo>
                  <a:lnTo>
                    <a:pt x="18" y="3"/>
                  </a:lnTo>
                  <a:lnTo>
                    <a:pt x="19" y="5"/>
                  </a:lnTo>
                  <a:lnTo>
                    <a:pt x="19" y="6"/>
                  </a:lnTo>
                  <a:lnTo>
                    <a:pt x="21" y="9"/>
                  </a:lnTo>
                  <a:lnTo>
                    <a:pt x="21" y="14"/>
                  </a:lnTo>
                  <a:lnTo>
                    <a:pt x="18" y="19"/>
                  </a:lnTo>
                  <a:lnTo>
                    <a:pt x="16" y="20"/>
                  </a:lnTo>
                  <a:lnTo>
                    <a:pt x="15" y="21"/>
                  </a:lnTo>
                  <a:lnTo>
                    <a:pt x="6" y="21"/>
                  </a:lnTo>
                  <a:lnTo>
                    <a:pt x="5" y="20"/>
                  </a:lnTo>
                  <a:lnTo>
                    <a:pt x="2" y="19"/>
                  </a:lnTo>
                  <a:lnTo>
                    <a:pt x="0" y="14"/>
                  </a:lnTo>
                  <a:lnTo>
                    <a:pt x="0" y="9"/>
                  </a:lnTo>
                  <a:lnTo>
                    <a:pt x="1" y="5"/>
                  </a:lnTo>
                  <a:lnTo>
                    <a:pt x="2" y="3"/>
                  </a:lnTo>
                  <a:lnTo>
                    <a:pt x="7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49" name="Freeform 1101"/>
            <p:cNvSpPr>
              <a:spLocks noEditPoints="1"/>
            </p:cNvSpPr>
            <p:nvPr/>
          </p:nvSpPr>
          <p:spPr bwMode="auto">
            <a:xfrm>
              <a:off x="1794129" y="3409950"/>
              <a:ext cx="67437" cy="106299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42" y="0"/>
                </a:cxn>
                <a:cxn ang="0">
                  <a:pos x="51" y="0"/>
                </a:cxn>
                <a:cxn ang="0">
                  <a:pos x="51" y="58"/>
                </a:cxn>
                <a:cxn ang="0">
                  <a:pos x="59" y="58"/>
                </a:cxn>
                <a:cxn ang="0">
                  <a:pos x="59" y="73"/>
                </a:cxn>
                <a:cxn ang="0">
                  <a:pos x="51" y="73"/>
                </a:cxn>
                <a:cxn ang="0">
                  <a:pos x="51" y="93"/>
                </a:cxn>
                <a:cxn ang="0">
                  <a:pos x="31" y="93"/>
                </a:cxn>
                <a:cxn ang="0">
                  <a:pos x="31" y="73"/>
                </a:cxn>
                <a:cxn ang="0">
                  <a:pos x="0" y="73"/>
                </a:cxn>
                <a:cxn ang="0">
                  <a:pos x="0" y="58"/>
                </a:cxn>
                <a:cxn ang="0">
                  <a:pos x="5" y="58"/>
                </a:cxn>
                <a:cxn ang="0">
                  <a:pos x="31" y="58"/>
                </a:cxn>
                <a:cxn ang="0">
                  <a:pos x="31" y="24"/>
                </a:cxn>
                <a:cxn ang="0">
                  <a:pos x="5" y="58"/>
                </a:cxn>
              </a:cxnLst>
              <a:rect l="0" t="0" r="r" b="b"/>
              <a:pathLst>
                <a:path w="59" h="93">
                  <a:moveTo>
                    <a:pt x="0" y="58"/>
                  </a:moveTo>
                  <a:lnTo>
                    <a:pt x="42" y="0"/>
                  </a:lnTo>
                  <a:lnTo>
                    <a:pt x="51" y="0"/>
                  </a:lnTo>
                  <a:lnTo>
                    <a:pt x="51" y="58"/>
                  </a:lnTo>
                  <a:lnTo>
                    <a:pt x="59" y="58"/>
                  </a:lnTo>
                  <a:lnTo>
                    <a:pt x="59" y="73"/>
                  </a:lnTo>
                  <a:lnTo>
                    <a:pt x="51" y="73"/>
                  </a:lnTo>
                  <a:lnTo>
                    <a:pt x="51" y="93"/>
                  </a:lnTo>
                  <a:lnTo>
                    <a:pt x="31" y="93"/>
                  </a:lnTo>
                  <a:lnTo>
                    <a:pt x="31" y="73"/>
                  </a:lnTo>
                  <a:lnTo>
                    <a:pt x="0" y="73"/>
                  </a:lnTo>
                  <a:lnTo>
                    <a:pt x="0" y="58"/>
                  </a:lnTo>
                  <a:close/>
                  <a:moveTo>
                    <a:pt x="5" y="58"/>
                  </a:moveTo>
                  <a:lnTo>
                    <a:pt x="31" y="58"/>
                  </a:lnTo>
                  <a:lnTo>
                    <a:pt x="31" y="24"/>
                  </a:lnTo>
                  <a:lnTo>
                    <a:pt x="5" y="5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50" name="Freeform 1102"/>
            <p:cNvSpPr>
              <a:spLocks noEditPoints="1"/>
            </p:cNvSpPr>
            <p:nvPr/>
          </p:nvSpPr>
          <p:spPr bwMode="auto">
            <a:xfrm>
              <a:off x="1676400" y="3059049"/>
              <a:ext cx="68580" cy="107442"/>
            </a:xfrm>
            <a:custGeom>
              <a:avLst/>
              <a:gdLst/>
              <a:ahLst/>
              <a:cxnLst>
                <a:cxn ang="0">
                  <a:pos x="60" y="47"/>
                </a:cxn>
                <a:cxn ang="0">
                  <a:pos x="55" y="73"/>
                </a:cxn>
                <a:cxn ang="0">
                  <a:pos x="52" y="80"/>
                </a:cxn>
                <a:cxn ang="0">
                  <a:pos x="50" y="84"/>
                </a:cxn>
                <a:cxn ang="0">
                  <a:pos x="45" y="87"/>
                </a:cxn>
                <a:cxn ang="0">
                  <a:pos x="41" y="91"/>
                </a:cxn>
                <a:cxn ang="0">
                  <a:pos x="36" y="94"/>
                </a:cxn>
                <a:cxn ang="0">
                  <a:pos x="24" y="94"/>
                </a:cxn>
                <a:cxn ang="0">
                  <a:pos x="21" y="92"/>
                </a:cxn>
                <a:cxn ang="0">
                  <a:pos x="18" y="91"/>
                </a:cxn>
                <a:cxn ang="0">
                  <a:pos x="14" y="86"/>
                </a:cxn>
                <a:cxn ang="0">
                  <a:pos x="9" y="81"/>
                </a:cxn>
                <a:cxn ang="0">
                  <a:pos x="6" y="78"/>
                </a:cxn>
                <a:cxn ang="0">
                  <a:pos x="4" y="70"/>
                </a:cxn>
                <a:cxn ang="0">
                  <a:pos x="0" y="48"/>
                </a:cxn>
                <a:cxn ang="0">
                  <a:pos x="2" y="34"/>
                </a:cxn>
                <a:cxn ang="0">
                  <a:pos x="5" y="21"/>
                </a:cxn>
                <a:cxn ang="0">
                  <a:pos x="8" y="16"/>
                </a:cxn>
                <a:cxn ang="0">
                  <a:pos x="13" y="8"/>
                </a:cxn>
                <a:cxn ang="0">
                  <a:pos x="15" y="6"/>
                </a:cxn>
                <a:cxn ang="0">
                  <a:pos x="23" y="1"/>
                </a:cxn>
                <a:cxn ang="0">
                  <a:pos x="26" y="0"/>
                </a:cxn>
                <a:cxn ang="0">
                  <a:pos x="34" y="0"/>
                </a:cxn>
                <a:cxn ang="0">
                  <a:pos x="37" y="1"/>
                </a:cxn>
                <a:cxn ang="0">
                  <a:pos x="45" y="6"/>
                </a:cxn>
                <a:cxn ang="0">
                  <a:pos x="51" y="12"/>
                </a:cxn>
                <a:cxn ang="0">
                  <a:pos x="52" y="16"/>
                </a:cxn>
                <a:cxn ang="0">
                  <a:pos x="55" y="20"/>
                </a:cxn>
                <a:cxn ang="0">
                  <a:pos x="58" y="33"/>
                </a:cxn>
                <a:cxn ang="0">
                  <a:pos x="60" y="47"/>
                </a:cxn>
                <a:cxn ang="0">
                  <a:pos x="40" y="47"/>
                </a:cxn>
                <a:cxn ang="0">
                  <a:pos x="40" y="15"/>
                </a:cxn>
                <a:cxn ang="0">
                  <a:pos x="39" y="11"/>
                </a:cxn>
                <a:cxn ang="0">
                  <a:pos x="37" y="8"/>
                </a:cxn>
                <a:cxn ang="0">
                  <a:pos x="35" y="7"/>
                </a:cxn>
                <a:cxn ang="0">
                  <a:pos x="34" y="6"/>
                </a:cxn>
                <a:cxn ang="0">
                  <a:pos x="31" y="5"/>
                </a:cxn>
                <a:cxn ang="0">
                  <a:pos x="27" y="5"/>
                </a:cxn>
                <a:cxn ang="0">
                  <a:pos x="25" y="6"/>
                </a:cxn>
                <a:cxn ang="0">
                  <a:pos x="24" y="7"/>
                </a:cxn>
                <a:cxn ang="0">
                  <a:pos x="23" y="11"/>
                </a:cxn>
                <a:cxn ang="0">
                  <a:pos x="23" y="15"/>
                </a:cxn>
                <a:cxn ang="0">
                  <a:pos x="21" y="22"/>
                </a:cxn>
                <a:cxn ang="0">
                  <a:pos x="21" y="71"/>
                </a:cxn>
                <a:cxn ang="0">
                  <a:pos x="23" y="81"/>
                </a:cxn>
                <a:cxn ang="0">
                  <a:pos x="23" y="84"/>
                </a:cxn>
                <a:cxn ang="0">
                  <a:pos x="25" y="89"/>
                </a:cxn>
                <a:cxn ang="0">
                  <a:pos x="27" y="90"/>
                </a:cxn>
                <a:cxn ang="0">
                  <a:pos x="31" y="90"/>
                </a:cxn>
                <a:cxn ang="0">
                  <a:pos x="32" y="89"/>
                </a:cxn>
                <a:cxn ang="0">
                  <a:pos x="34" y="89"/>
                </a:cxn>
                <a:cxn ang="0">
                  <a:pos x="35" y="86"/>
                </a:cxn>
                <a:cxn ang="0">
                  <a:pos x="37" y="85"/>
                </a:cxn>
                <a:cxn ang="0">
                  <a:pos x="39" y="83"/>
                </a:cxn>
                <a:cxn ang="0">
                  <a:pos x="39" y="79"/>
                </a:cxn>
                <a:cxn ang="0">
                  <a:pos x="40" y="75"/>
                </a:cxn>
                <a:cxn ang="0">
                  <a:pos x="40" y="47"/>
                </a:cxn>
              </a:cxnLst>
              <a:rect l="0" t="0" r="r" b="b"/>
              <a:pathLst>
                <a:path w="60" h="94">
                  <a:moveTo>
                    <a:pt x="60" y="47"/>
                  </a:moveTo>
                  <a:lnTo>
                    <a:pt x="55" y="73"/>
                  </a:lnTo>
                  <a:lnTo>
                    <a:pt x="52" y="80"/>
                  </a:lnTo>
                  <a:lnTo>
                    <a:pt x="50" y="84"/>
                  </a:lnTo>
                  <a:lnTo>
                    <a:pt x="45" y="87"/>
                  </a:lnTo>
                  <a:lnTo>
                    <a:pt x="41" y="91"/>
                  </a:lnTo>
                  <a:lnTo>
                    <a:pt x="36" y="94"/>
                  </a:lnTo>
                  <a:lnTo>
                    <a:pt x="24" y="94"/>
                  </a:lnTo>
                  <a:lnTo>
                    <a:pt x="21" y="92"/>
                  </a:lnTo>
                  <a:lnTo>
                    <a:pt x="18" y="91"/>
                  </a:lnTo>
                  <a:lnTo>
                    <a:pt x="14" y="86"/>
                  </a:lnTo>
                  <a:lnTo>
                    <a:pt x="9" y="81"/>
                  </a:lnTo>
                  <a:lnTo>
                    <a:pt x="6" y="78"/>
                  </a:lnTo>
                  <a:lnTo>
                    <a:pt x="4" y="70"/>
                  </a:lnTo>
                  <a:lnTo>
                    <a:pt x="0" y="48"/>
                  </a:lnTo>
                  <a:lnTo>
                    <a:pt x="2" y="34"/>
                  </a:lnTo>
                  <a:lnTo>
                    <a:pt x="5" y="21"/>
                  </a:lnTo>
                  <a:lnTo>
                    <a:pt x="8" y="16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23" y="1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7" y="1"/>
                  </a:lnTo>
                  <a:lnTo>
                    <a:pt x="45" y="6"/>
                  </a:lnTo>
                  <a:lnTo>
                    <a:pt x="51" y="12"/>
                  </a:lnTo>
                  <a:lnTo>
                    <a:pt x="52" y="16"/>
                  </a:lnTo>
                  <a:lnTo>
                    <a:pt x="55" y="20"/>
                  </a:lnTo>
                  <a:lnTo>
                    <a:pt x="58" y="33"/>
                  </a:lnTo>
                  <a:lnTo>
                    <a:pt x="60" y="47"/>
                  </a:lnTo>
                  <a:close/>
                  <a:moveTo>
                    <a:pt x="40" y="47"/>
                  </a:moveTo>
                  <a:lnTo>
                    <a:pt x="40" y="15"/>
                  </a:lnTo>
                  <a:lnTo>
                    <a:pt x="39" y="11"/>
                  </a:lnTo>
                  <a:lnTo>
                    <a:pt x="37" y="8"/>
                  </a:lnTo>
                  <a:lnTo>
                    <a:pt x="35" y="7"/>
                  </a:lnTo>
                  <a:lnTo>
                    <a:pt x="34" y="6"/>
                  </a:lnTo>
                  <a:lnTo>
                    <a:pt x="31" y="5"/>
                  </a:lnTo>
                  <a:lnTo>
                    <a:pt x="27" y="5"/>
                  </a:lnTo>
                  <a:lnTo>
                    <a:pt x="25" y="6"/>
                  </a:lnTo>
                  <a:lnTo>
                    <a:pt x="24" y="7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1" y="22"/>
                  </a:lnTo>
                  <a:lnTo>
                    <a:pt x="21" y="71"/>
                  </a:lnTo>
                  <a:lnTo>
                    <a:pt x="23" y="81"/>
                  </a:lnTo>
                  <a:lnTo>
                    <a:pt x="23" y="84"/>
                  </a:lnTo>
                  <a:lnTo>
                    <a:pt x="25" y="89"/>
                  </a:lnTo>
                  <a:lnTo>
                    <a:pt x="27" y="90"/>
                  </a:lnTo>
                  <a:lnTo>
                    <a:pt x="31" y="90"/>
                  </a:lnTo>
                  <a:lnTo>
                    <a:pt x="32" y="89"/>
                  </a:lnTo>
                  <a:lnTo>
                    <a:pt x="34" y="89"/>
                  </a:lnTo>
                  <a:lnTo>
                    <a:pt x="35" y="86"/>
                  </a:lnTo>
                  <a:lnTo>
                    <a:pt x="37" y="85"/>
                  </a:lnTo>
                  <a:lnTo>
                    <a:pt x="39" y="83"/>
                  </a:lnTo>
                  <a:lnTo>
                    <a:pt x="39" y="79"/>
                  </a:lnTo>
                  <a:lnTo>
                    <a:pt x="40" y="75"/>
                  </a:lnTo>
                  <a:lnTo>
                    <a:pt x="40" y="4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51" name="Freeform 1103"/>
            <p:cNvSpPr>
              <a:spLocks/>
            </p:cNvSpPr>
            <p:nvPr/>
          </p:nvSpPr>
          <p:spPr bwMode="auto">
            <a:xfrm>
              <a:off x="1757553" y="3142488"/>
              <a:ext cx="24003" cy="24003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3" y="1"/>
                </a:cxn>
                <a:cxn ang="0">
                  <a:pos x="18" y="2"/>
                </a:cxn>
                <a:cxn ang="0">
                  <a:pos x="19" y="5"/>
                </a:cxn>
                <a:cxn ang="0">
                  <a:pos x="19" y="6"/>
                </a:cxn>
                <a:cxn ang="0">
                  <a:pos x="21" y="8"/>
                </a:cxn>
                <a:cxn ang="0">
                  <a:pos x="21" y="13"/>
                </a:cxn>
                <a:cxn ang="0">
                  <a:pos x="18" y="18"/>
                </a:cxn>
                <a:cxn ang="0">
                  <a:pos x="16" y="19"/>
                </a:cxn>
                <a:cxn ang="0">
                  <a:pos x="15" y="21"/>
                </a:cxn>
                <a:cxn ang="0">
                  <a:pos x="6" y="21"/>
                </a:cxn>
                <a:cxn ang="0">
                  <a:pos x="5" y="19"/>
                </a:cxn>
                <a:cxn ang="0">
                  <a:pos x="2" y="18"/>
                </a:cxn>
                <a:cxn ang="0">
                  <a:pos x="0" y="13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2" y="2"/>
                </a:cxn>
                <a:cxn ang="0">
                  <a:pos x="7" y="0"/>
                </a:cxn>
                <a:cxn ang="0">
                  <a:pos x="10" y="0"/>
                </a:cxn>
              </a:cxnLst>
              <a:rect l="0" t="0" r="r" b="b"/>
              <a:pathLst>
                <a:path w="21" h="21">
                  <a:moveTo>
                    <a:pt x="10" y="0"/>
                  </a:moveTo>
                  <a:lnTo>
                    <a:pt x="13" y="1"/>
                  </a:lnTo>
                  <a:lnTo>
                    <a:pt x="18" y="2"/>
                  </a:lnTo>
                  <a:lnTo>
                    <a:pt x="19" y="5"/>
                  </a:lnTo>
                  <a:lnTo>
                    <a:pt x="19" y="6"/>
                  </a:lnTo>
                  <a:lnTo>
                    <a:pt x="21" y="8"/>
                  </a:lnTo>
                  <a:lnTo>
                    <a:pt x="21" y="13"/>
                  </a:lnTo>
                  <a:lnTo>
                    <a:pt x="18" y="18"/>
                  </a:lnTo>
                  <a:lnTo>
                    <a:pt x="16" y="19"/>
                  </a:lnTo>
                  <a:lnTo>
                    <a:pt x="15" y="21"/>
                  </a:lnTo>
                  <a:lnTo>
                    <a:pt x="6" y="21"/>
                  </a:lnTo>
                  <a:lnTo>
                    <a:pt x="5" y="19"/>
                  </a:lnTo>
                  <a:lnTo>
                    <a:pt x="2" y="18"/>
                  </a:lnTo>
                  <a:lnTo>
                    <a:pt x="0" y="13"/>
                  </a:lnTo>
                  <a:lnTo>
                    <a:pt x="0" y="8"/>
                  </a:lnTo>
                  <a:lnTo>
                    <a:pt x="1" y="5"/>
                  </a:lnTo>
                  <a:lnTo>
                    <a:pt x="2" y="2"/>
                  </a:lnTo>
                  <a:lnTo>
                    <a:pt x="7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52" name="Freeform 1104"/>
            <p:cNvSpPr>
              <a:spLocks noEditPoints="1"/>
            </p:cNvSpPr>
            <p:nvPr/>
          </p:nvSpPr>
          <p:spPr bwMode="auto">
            <a:xfrm>
              <a:off x="1794129" y="3059049"/>
              <a:ext cx="67437" cy="107442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48" y="5"/>
                </a:cxn>
                <a:cxn ang="0">
                  <a:pos x="34" y="15"/>
                </a:cxn>
                <a:cxn ang="0">
                  <a:pos x="26" y="26"/>
                </a:cxn>
                <a:cxn ang="0">
                  <a:pos x="26" y="37"/>
                </a:cxn>
                <a:cxn ang="0">
                  <a:pos x="29" y="36"/>
                </a:cxn>
                <a:cxn ang="0">
                  <a:pos x="44" y="38"/>
                </a:cxn>
                <a:cxn ang="0">
                  <a:pos x="52" y="43"/>
                </a:cxn>
                <a:cxn ang="0">
                  <a:pos x="59" y="63"/>
                </a:cxn>
                <a:cxn ang="0">
                  <a:pos x="57" y="74"/>
                </a:cxn>
                <a:cxn ang="0">
                  <a:pos x="53" y="81"/>
                </a:cxn>
                <a:cxn ang="0">
                  <a:pos x="48" y="87"/>
                </a:cxn>
                <a:cxn ang="0">
                  <a:pos x="36" y="94"/>
                </a:cxn>
                <a:cxn ang="0">
                  <a:pos x="20" y="92"/>
                </a:cxn>
                <a:cxn ang="0">
                  <a:pos x="8" y="84"/>
                </a:cxn>
                <a:cxn ang="0">
                  <a:pos x="5" y="75"/>
                </a:cxn>
                <a:cxn ang="0">
                  <a:pos x="1" y="64"/>
                </a:cxn>
                <a:cxn ang="0">
                  <a:pos x="2" y="42"/>
                </a:cxn>
                <a:cxn ang="0">
                  <a:pos x="16" y="17"/>
                </a:cxn>
                <a:cxn ang="0">
                  <a:pos x="42" y="2"/>
                </a:cxn>
                <a:cxn ang="0">
                  <a:pos x="22" y="44"/>
                </a:cxn>
                <a:cxn ang="0">
                  <a:pos x="21" y="69"/>
                </a:cxn>
                <a:cxn ang="0">
                  <a:pos x="25" y="83"/>
                </a:cxn>
                <a:cxn ang="0">
                  <a:pos x="29" y="89"/>
                </a:cxn>
                <a:cxn ang="0">
                  <a:pos x="34" y="89"/>
                </a:cxn>
                <a:cxn ang="0">
                  <a:pos x="37" y="85"/>
                </a:cxn>
                <a:cxn ang="0">
                  <a:pos x="39" y="80"/>
                </a:cxn>
                <a:cxn ang="0">
                  <a:pos x="41" y="71"/>
                </a:cxn>
                <a:cxn ang="0">
                  <a:pos x="38" y="52"/>
                </a:cxn>
                <a:cxn ang="0">
                  <a:pos x="34" y="43"/>
                </a:cxn>
                <a:cxn ang="0">
                  <a:pos x="26" y="42"/>
                </a:cxn>
                <a:cxn ang="0">
                  <a:pos x="22" y="44"/>
                </a:cxn>
              </a:cxnLst>
              <a:rect l="0" t="0" r="r" b="b"/>
              <a:pathLst>
                <a:path w="59" h="94">
                  <a:moveTo>
                    <a:pt x="59" y="0"/>
                  </a:moveTo>
                  <a:lnTo>
                    <a:pt x="59" y="1"/>
                  </a:lnTo>
                  <a:lnTo>
                    <a:pt x="53" y="2"/>
                  </a:lnTo>
                  <a:lnTo>
                    <a:pt x="48" y="5"/>
                  </a:lnTo>
                  <a:lnTo>
                    <a:pt x="41" y="10"/>
                  </a:lnTo>
                  <a:lnTo>
                    <a:pt x="34" y="15"/>
                  </a:lnTo>
                  <a:lnTo>
                    <a:pt x="28" y="21"/>
                  </a:lnTo>
                  <a:lnTo>
                    <a:pt x="26" y="26"/>
                  </a:lnTo>
                  <a:lnTo>
                    <a:pt x="23" y="38"/>
                  </a:lnTo>
                  <a:lnTo>
                    <a:pt x="26" y="37"/>
                  </a:lnTo>
                  <a:lnTo>
                    <a:pt x="27" y="37"/>
                  </a:lnTo>
                  <a:lnTo>
                    <a:pt x="29" y="36"/>
                  </a:lnTo>
                  <a:lnTo>
                    <a:pt x="41" y="36"/>
                  </a:lnTo>
                  <a:lnTo>
                    <a:pt x="44" y="38"/>
                  </a:lnTo>
                  <a:lnTo>
                    <a:pt x="48" y="39"/>
                  </a:lnTo>
                  <a:lnTo>
                    <a:pt x="52" y="43"/>
                  </a:lnTo>
                  <a:lnTo>
                    <a:pt x="57" y="50"/>
                  </a:lnTo>
                  <a:lnTo>
                    <a:pt x="59" y="63"/>
                  </a:lnTo>
                  <a:lnTo>
                    <a:pt x="58" y="68"/>
                  </a:lnTo>
                  <a:lnTo>
                    <a:pt x="57" y="74"/>
                  </a:lnTo>
                  <a:lnTo>
                    <a:pt x="54" y="78"/>
                  </a:lnTo>
                  <a:lnTo>
                    <a:pt x="53" y="81"/>
                  </a:lnTo>
                  <a:lnTo>
                    <a:pt x="51" y="85"/>
                  </a:lnTo>
                  <a:lnTo>
                    <a:pt x="48" y="87"/>
                  </a:lnTo>
                  <a:lnTo>
                    <a:pt x="41" y="92"/>
                  </a:lnTo>
                  <a:lnTo>
                    <a:pt x="36" y="94"/>
                  </a:lnTo>
                  <a:lnTo>
                    <a:pt x="25" y="94"/>
                  </a:lnTo>
                  <a:lnTo>
                    <a:pt x="20" y="92"/>
                  </a:lnTo>
                  <a:lnTo>
                    <a:pt x="15" y="90"/>
                  </a:lnTo>
                  <a:lnTo>
                    <a:pt x="8" y="84"/>
                  </a:lnTo>
                  <a:lnTo>
                    <a:pt x="7" y="80"/>
                  </a:lnTo>
                  <a:lnTo>
                    <a:pt x="5" y="75"/>
                  </a:lnTo>
                  <a:lnTo>
                    <a:pt x="2" y="69"/>
                  </a:lnTo>
                  <a:lnTo>
                    <a:pt x="1" y="64"/>
                  </a:lnTo>
                  <a:lnTo>
                    <a:pt x="0" y="57"/>
                  </a:lnTo>
                  <a:lnTo>
                    <a:pt x="2" y="42"/>
                  </a:lnTo>
                  <a:lnTo>
                    <a:pt x="7" y="28"/>
                  </a:lnTo>
                  <a:lnTo>
                    <a:pt x="16" y="17"/>
                  </a:lnTo>
                  <a:lnTo>
                    <a:pt x="27" y="7"/>
                  </a:lnTo>
                  <a:lnTo>
                    <a:pt x="42" y="2"/>
                  </a:lnTo>
                  <a:lnTo>
                    <a:pt x="59" y="0"/>
                  </a:lnTo>
                  <a:close/>
                  <a:moveTo>
                    <a:pt x="22" y="44"/>
                  </a:moveTo>
                  <a:lnTo>
                    <a:pt x="21" y="49"/>
                  </a:lnTo>
                  <a:lnTo>
                    <a:pt x="21" y="69"/>
                  </a:lnTo>
                  <a:lnTo>
                    <a:pt x="22" y="75"/>
                  </a:lnTo>
                  <a:lnTo>
                    <a:pt x="25" y="83"/>
                  </a:lnTo>
                  <a:lnTo>
                    <a:pt x="26" y="85"/>
                  </a:lnTo>
                  <a:lnTo>
                    <a:pt x="29" y="89"/>
                  </a:lnTo>
                  <a:lnTo>
                    <a:pt x="32" y="90"/>
                  </a:lnTo>
                  <a:lnTo>
                    <a:pt x="34" y="89"/>
                  </a:lnTo>
                  <a:lnTo>
                    <a:pt x="36" y="87"/>
                  </a:lnTo>
                  <a:lnTo>
                    <a:pt x="37" y="85"/>
                  </a:lnTo>
                  <a:lnTo>
                    <a:pt x="38" y="84"/>
                  </a:lnTo>
                  <a:lnTo>
                    <a:pt x="39" y="80"/>
                  </a:lnTo>
                  <a:lnTo>
                    <a:pt x="39" y="76"/>
                  </a:lnTo>
                  <a:lnTo>
                    <a:pt x="41" y="71"/>
                  </a:lnTo>
                  <a:lnTo>
                    <a:pt x="39" y="60"/>
                  </a:lnTo>
                  <a:lnTo>
                    <a:pt x="38" y="52"/>
                  </a:lnTo>
                  <a:lnTo>
                    <a:pt x="36" y="45"/>
                  </a:lnTo>
                  <a:lnTo>
                    <a:pt x="34" y="43"/>
                  </a:lnTo>
                  <a:lnTo>
                    <a:pt x="32" y="42"/>
                  </a:lnTo>
                  <a:lnTo>
                    <a:pt x="26" y="42"/>
                  </a:lnTo>
                  <a:lnTo>
                    <a:pt x="23" y="43"/>
                  </a:lnTo>
                  <a:lnTo>
                    <a:pt x="22" y="4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53" name="Freeform 1105"/>
            <p:cNvSpPr>
              <a:spLocks noEditPoints="1"/>
            </p:cNvSpPr>
            <p:nvPr/>
          </p:nvSpPr>
          <p:spPr bwMode="auto">
            <a:xfrm>
              <a:off x="1676400" y="2705862"/>
              <a:ext cx="68580" cy="107442"/>
            </a:xfrm>
            <a:custGeom>
              <a:avLst/>
              <a:gdLst/>
              <a:ahLst/>
              <a:cxnLst>
                <a:cxn ang="0">
                  <a:pos x="60" y="47"/>
                </a:cxn>
                <a:cxn ang="0">
                  <a:pos x="55" y="73"/>
                </a:cxn>
                <a:cxn ang="0">
                  <a:pos x="52" y="80"/>
                </a:cxn>
                <a:cxn ang="0">
                  <a:pos x="50" y="84"/>
                </a:cxn>
                <a:cxn ang="0">
                  <a:pos x="45" y="88"/>
                </a:cxn>
                <a:cxn ang="0">
                  <a:pos x="41" y="91"/>
                </a:cxn>
                <a:cxn ang="0">
                  <a:pos x="36" y="94"/>
                </a:cxn>
                <a:cxn ang="0">
                  <a:pos x="24" y="94"/>
                </a:cxn>
                <a:cxn ang="0">
                  <a:pos x="21" y="93"/>
                </a:cxn>
                <a:cxn ang="0">
                  <a:pos x="18" y="91"/>
                </a:cxn>
                <a:cxn ang="0">
                  <a:pos x="14" y="86"/>
                </a:cxn>
                <a:cxn ang="0">
                  <a:pos x="9" y="81"/>
                </a:cxn>
                <a:cxn ang="0">
                  <a:pos x="6" y="78"/>
                </a:cxn>
                <a:cxn ang="0">
                  <a:pos x="4" y="70"/>
                </a:cxn>
                <a:cxn ang="0">
                  <a:pos x="0" y="48"/>
                </a:cxn>
                <a:cxn ang="0">
                  <a:pos x="2" y="34"/>
                </a:cxn>
                <a:cxn ang="0">
                  <a:pos x="5" y="21"/>
                </a:cxn>
                <a:cxn ang="0">
                  <a:pos x="8" y="16"/>
                </a:cxn>
                <a:cxn ang="0">
                  <a:pos x="13" y="9"/>
                </a:cxn>
                <a:cxn ang="0">
                  <a:pos x="15" y="6"/>
                </a:cxn>
                <a:cxn ang="0">
                  <a:pos x="23" y="1"/>
                </a:cxn>
                <a:cxn ang="0">
                  <a:pos x="26" y="0"/>
                </a:cxn>
                <a:cxn ang="0">
                  <a:pos x="34" y="0"/>
                </a:cxn>
                <a:cxn ang="0">
                  <a:pos x="37" y="1"/>
                </a:cxn>
                <a:cxn ang="0">
                  <a:pos x="45" y="6"/>
                </a:cxn>
                <a:cxn ang="0">
                  <a:pos x="51" y="12"/>
                </a:cxn>
                <a:cxn ang="0">
                  <a:pos x="52" y="16"/>
                </a:cxn>
                <a:cxn ang="0">
                  <a:pos x="55" y="20"/>
                </a:cxn>
                <a:cxn ang="0">
                  <a:pos x="58" y="33"/>
                </a:cxn>
                <a:cxn ang="0">
                  <a:pos x="60" y="47"/>
                </a:cxn>
                <a:cxn ang="0">
                  <a:pos x="40" y="47"/>
                </a:cxn>
                <a:cxn ang="0">
                  <a:pos x="40" y="15"/>
                </a:cxn>
                <a:cxn ang="0">
                  <a:pos x="39" y="11"/>
                </a:cxn>
                <a:cxn ang="0">
                  <a:pos x="37" y="9"/>
                </a:cxn>
                <a:cxn ang="0">
                  <a:pos x="35" y="7"/>
                </a:cxn>
                <a:cxn ang="0">
                  <a:pos x="34" y="6"/>
                </a:cxn>
                <a:cxn ang="0">
                  <a:pos x="31" y="5"/>
                </a:cxn>
                <a:cxn ang="0">
                  <a:pos x="27" y="5"/>
                </a:cxn>
                <a:cxn ang="0">
                  <a:pos x="25" y="6"/>
                </a:cxn>
                <a:cxn ang="0">
                  <a:pos x="24" y="7"/>
                </a:cxn>
                <a:cxn ang="0">
                  <a:pos x="23" y="11"/>
                </a:cxn>
                <a:cxn ang="0">
                  <a:pos x="23" y="15"/>
                </a:cxn>
                <a:cxn ang="0">
                  <a:pos x="21" y="22"/>
                </a:cxn>
                <a:cxn ang="0">
                  <a:pos x="21" y="72"/>
                </a:cxn>
                <a:cxn ang="0">
                  <a:pos x="23" y="81"/>
                </a:cxn>
                <a:cxn ang="0">
                  <a:pos x="23" y="84"/>
                </a:cxn>
                <a:cxn ang="0">
                  <a:pos x="25" y="89"/>
                </a:cxn>
                <a:cxn ang="0">
                  <a:pos x="27" y="90"/>
                </a:cxn>
                <a:cxn ang="0">
                  <a:pos x="31" y="90"/>
                </a:cxn>
                <a:cxn ang="0">
                  <a:pos x="32" y="89"/>
                </a:cxn>
                <a:cxn ang="0">
                  <a:pos x="34" y="89"/>
                </a:cxn>
                <a:cxn ang="0">
                  <a:pos x="35" y="86"/>
                </a:cxn>
                <a:cxn ang="0">
                  <a:pos x="37" y="85"/>
                </a:cxn>
                <a:cxn ang="0">
                  <a:pos x="39" y="83"/>
                </a:cxn>
                <a:cxn ang="0">
                  <a:pos x="39" y="79"/>
                </a:cxn>
                <a:cxn ang="0">
                  <a:pos x="40" y="75"/>
                </a:cxn>
                <a:cxn ang="0">
                  <a:pos x="40" y="47"/>
                </a:cxn>
              </a:cxnLst>
              <a:rect l="0" t="0" r="r" b="b"/>
              <a:pathLst>
                <a:path w="60" h="94">
                  <a:moveTo>
                    <a:pt x="60" y="47"/>
                  </a:moveTo>
                  <a:lnTo>
                    <a:pt x="55" y="73"/>
                  </a:lnTo>
                  <a:lnTo>
                    <a:pt x="52" y="80"/>
                  </a:lnTo>
                  <a:lnTo>
                    <a:pt x="50" y="84"/>
                  </a:lnTo>
                  <a:lnTo>
                    <a:pt x="45" y="88"/>
                  </a:lnTo>
                  <a:lnTo>
                    <a:pt x="41" y="91"/>
                  </a:lnTo>
                  <a:lnTo>
                    <a:pt x="36" y="94"/>
                  </a:lnTo>
                  <a:lnTo>
                    <a:pt x="24" y="94"/>
                  </a:lnTo>
                  <a:lnTo>
                    <a:pt x="21" y="93"/>
                  </a:lnTo>
                  <a:lnTo>
                    <a:pt x="18" y="91"/>
                  </a:lnTo>
                  <a:lnTo>
                    <a:pt x="14" y="86"/>
                  </a:lnTo>
                  <a:lnTo>
                    <a:pt x="9" y="81"/>
                  </a:lnTo>
                  <a:lnTo>
                    <a:pt x="6" y="78"/>
                  </a:lnTo>
                  <a:lnTo>
                    <a:pt x="4" y="70"/>
                  </a:lnTo>
                  <a:lnTo>
                    <a:pt x="0" y="48"/>
                  </a:lnTo>
                  <a:lnTo>
                    <a:pt x="2" y="34"/>
                  </a:lnTo>
                  <a:lnTo>
                    <a:pt x="5" y="21"/>
                  </a:lnTo>
                  <a:lnTo>
                    <a:pt x="8" y="16"/>
                  </a:lnTo>
                  <a:lnTo>
                    <a:pt x="13" y="9"/>
                  </a:lnTo>
                  <a:lnTo>
                    <a:pt x="15" y="6"/>
                  </a:lnTo>
                  <a:lnTo>
                    <a:pt x="23" y="1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7" y="1"/>
                  </a:lnTo>
                  <a:lnTo>
                    <a:pt x="45" y="6"/>
                  </a:lnTo>
                  <a:lnTo>
                    <a:pt x="51" y="12"/>
                  </a:lnTo>
                  <a:lnTo>
                    <a:pt x="52" y="16"/>
                  </a:lnTo>
                  <a:lnTo>
                    <a:pt x="55" y="20"/>
                  </a:lnTo>
                  <a:lnTo>
                    <a:pt x="58" y="33"/>
                  </a:lnTo>
                  <a:lnTo>
                    <a:pt x="60" y="47"/>
                  </a:lnTo>
                  <a:close/>
                  <a:moveTo>
                    <a:pt x="40" y="47"/>
                  </a:moveTo>
                  <a:lnTo>
                    <a:pt x="40" y="15"/>
                  </a:lnTo>
                  <a:lnTo>
                    <a:pt x="39" y="11"/>
                  </a:lnTo>
                  <a:lnTo>
                    <a:pt x="37" y="9"/>
                  </a:lnTo>
                  <a:lnTo>
                    <a:pt x="35" y="7"/>
                  </a:lnTo>
                  <a:lnTo>
                    <a:pt x="34" y="6"/>
                  </a:lnTo>
                  <a:lnTo>
                    <a:pt x="31" y="5"/>
                  </a:lnTo>
                  <a:lnTo>
                    <a:pt x="27" y="5"/>
                  </a:lnTo>
                  <a:lnTo>
                    <a:pt x="25" y="6"/>
                  </a:lnTo>
                  <a:lnTo>
                    <a:pt x="24" y="7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1" y="22"/>
                  </a:lnTo>
                  <a:lnTo>
                    <a:pt x="21" y="72"/>
                  </a:lnTo>
                  <a:lnTo>
                    <a:pt x="23" y="81"/>
                  </a:lnTo>
                  <a:lnTo>
                    <a:pt x="23" y="84"/>
                  </a:lnTo>
                  <a:lnTo>
                    <a:pt x="25" y="89"/>
                  </a:lnTo>
                  <a:lnTo>
                    <a:pt x="27" y="90"/>
                  </a:lnTo>
                  <a:lnTo>
                    <a:pt x="31" y="90"/>
                  </a:lnTo>
                  <a:lnTo>
                    <a:pt x="32" y="89"/>
                  </a:lnTo>
                  <a:lnTo>
                    <a:pt x="34" y="89"/>
                  </a:lnTo>
                  <a:lnTo>
                    <a:pt x="35" y="86"/>
                  </a:lnTo>
                  <a:lnTo>
                    <a:pt x="37" y="85"/>
                  </a:lnTo>
                  <a:lnTo>
                    <a:pt x="39" y="83"/>
                  </a:lnTo>
                  <a:lnTo>
                    <a:pt x="39" y="79"/>
                  </a:lnTo>
                  <a:lnTo>
                    <a:pt x="40" y="75"/>
                  </a:lnTo>
                  <a:lnTo>
                    <a:pt x="40" y="4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54" name="Freeform 1106"/>
            <p:cNvSpPr>
              <a:spLocks/>
            </p:cNvSpPr>
            <p:nvPr/>
          </p:nvSpPr>
          <p:spPr bwMode="auto">
            <a:xfrm>
              <a:off x="1757553" y="2789301"/>
              <a:ext cx="24003" cy="24003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3" y="1"/>
                </a:cxn>
                <a:cxn ang="0">
                  <a:pos x="18" y="2"/>
                </a:cxn>
                <a:cxn ang="0">
                  <a:pos x="19" y="5"/>
                </a:cxn>
                <a:cxn ang="0">
                  <a:pos x="19" y="6"/>
                </a:cxn>
                <a:cxn ang="0">
                  <a:pos x="21" y="8"/>
                </a:cxn>
                <a:cxn ang="0">
                  <a:pos x="21" y="13"/>
                </a:cxn>
                <a:cxn ang="0">
                  <a:pos x="18" y="18"/>
                </a:cxn>
                <a:cxn ang="0">
                  <a:pos x="16" y="20"/>
                </a:cxn>
                <a:cxn ang="0">
                  <a:pos x="15" y="21"/>
                </a:cxn>
                <a:cxn ang="0">
                  <a:pos x="6" y="21"/>
                </a:cxn>
                <a:cxn ang="0">
                  <a:pos x="5" y="20"/>
                </a:cxn>
                <a:cxn ang="0">
                  <a:pos x="2" y="18"/>
                </a:cxn>
                <a:cxn ang="0">
                  <a:pos x="0" y="13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2" y="2"/>
                </a:cxn>
                <a:cxn ang="0">
                  <a:pos x="7" y="0"/>
                </a:cxn>
                <a:cxn ang="0">
                  <a:pos x="10" y="0"/>
                </a:cxn>
              </a:cxnLst>
              <a:rect l="0" t="0" r="r" b="b"/>
              <a:pathLst>
                <a:path w="21" h="21">
                  <a:moveTo>
                    <a:pt x="10" y="0"/>
                  </a:moveTo>
                  <a:lnTo>
                    <a:pt x="13" y="1"/>
                  </a:lnTo>
                  <a:lnTo>
                    <a:pt x="18" y="2"/>
                  </a:lnTo>
                  <a:lnTo>
                    <a:pt x="19" y="5"/>
                  </a:lnTo>
                  <a:lnTo>
                    <a:pt x="19" y="6"/>
                  </a:lnTo>
                  <a:lnTo>
                    <a:pt x="21" y="8"/>
                  </a:lnTo>
                  <a:lnTo>
                    <a:pt x="21" y="13"/>
                  </a:lnTo>
                  <a:lnTo>
                    <a:pt x="18" y="18"/>
                  </a:lnTo>
                  <a:lnTo>
                    <a:pt x="16" y="20"/>
                  </a:lnTo>
                  <a:lnTo>
                    <a:pt x="15" y="21"/>
                  </a:lnTo>
                  <a:lnTo>
                    <a:pt x="6" y="21"/>
                  </a:lnTo>
                  <a:lnTo>
                    <a:pt x="5" y="20"/>
                  </a:lnTo>
                  <a:lnTo>
                    <a:pt x="2" y="18"/>
                  </a:lnTo>
                  <a:lnTo>
                    <a:pt x="0" y="13"/>
                  </a:lnTo>
                  <a:lnTo>
                    <a:pt x="0" y="8"/>
                  </a:lnTo>
                  <a:lnTo>
                    <a:pt x="1" y="5"/>
                  </a:lnTo>
                  <a:lnTo>
                    <a:pt x="2" y="2"/>
                  </a:lnTo>
                  <a:lnTo>
                    <a:pt x="7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55" name="Freeform 1107"/>
            <p:cNvSpPr>
              <a:spLocks noEditPoints="1"/>
            </p:cNvSpPr>
            <p:nvPr/>
          </p:nvSpPr>
          <p:spPr bwMode="auto">
            <a:xfrm>
              <a:off x="1794129" y="2705862"/>
              <a:ext cx="67437" cy="107442"/>
            </a:xfrm>
            <a:custGeom>
              <a:avLst/>
              <a:gdLst/>
              <a:ahLst/>
              <a:cxnLst>
                <a:cxn ang="0">
                  <a:pos x="48" y="46"/>
                </a:cxn>
                <a:cxn ang="0">
                  <a:pos x="54" y="54"/>
                </a:cxn>
                <a:cxn ang="0">
                  <a:pos x="59" y="68"/>
                </a:cxn>
                <a:cxn ang="0">
                  <a:pos x="54" y="83"/>
                </a:cxn>
                <a:cxn ang="0">
                  <a:pos x="41" y="93"/>
                </a:cxn>
                <a:cxn ang="0">
                  <a:pos x="17" y="93"/>
                </a:cxn>
                <a:cxn ang="0">
                  <a:pos x="5" y="84"/>
                </a:cxn>
                <a:cxn ang="0">
                  <a:pos x="1" y="76"/>
                </a:cxn>
                <a:cxn ang="0">
                  <a:pos x="1" y="65"/>
                </a:cxn>
                <a:cxn ang="0">
                  <a:pos x="10" y="53"/>
                </a:cxn>
                <a:cxn ang="0">
                  <a:pos x="18" y="48"/>
                </a:cxn>
                <a:cxn ang="0">
                  <a:pos x="10" y="41"/>
                </a:cxn>
                <a:cxn ang="0">
                  <a:pos x="5" y="36"/>
                </a:cxn>
                <a:cxn ang="0">
                  <a:pos x="2" y="18"/>
                </a:cxn>
                <a:cxn ang="0">
                  <a:pos x="8" y="7"/>
                </a:cxn>
                <a:cxn ang="0">
                  <a:pos x="31" y="0"/>
                </a:cxn>
                <a:cxn ang="0">
                  <a:pos x="42" y="1"/>
                </a:cxn>
                <a:cxn ang="0">
                  <a:pos x="51" y="6"/>
                </a:cxn>
                <a:cxn ang="0">
                  <a:pos x="57" y="16"/>
                </a:cxn>
                <a:cxn ang="0">
                  <a:pos x="55" y="30"/>
                </a:cxn>
                <a:cxn ang="0">
                  <a:pos x="51" y="36"/>
                </a:cxn>
                <a:cxn ang="0">
                  <a:pos x="42" y="42"/>
                </a:cxn>
                <a:cxn ang="0">
                  <a:pos x="41" y="30"/>
                </a:cxn>
                <a:cxn ang="0">
                  <a:pos x="42" y="21"/>
                </a:cxn>
                <a:cxn ang="0">
                  <a:pos x="37" y="7"/>
                </a:cxn>
                <a:cxn ang="0">
                  <a:pos x="33" y="5"/>
                </a:cxn>
                <a:cxn ang="0">
                  <a:pos x="25" y="6"/>
                </a:cxn>
                <a:cxn ang="0">
                  <a:pos x="21" y="11"/>
                </a:cxn>
                <a:cxn ang="0">
                  <a:pos x="22" y="22"/>
                </a:cxn>
                <a:cxn ang="0">
                  <a:pos x="26" y="28"/>
                </a:cxn>
                <a:cxn ang="0">
                  <a:pos x="37" y="37"/>
                </a:cxn>
                <a:cxn ang="0">
                  <a:pos x="22" y="54"/>
                </a:cxn>
                <a:cxn ang="0">
                  <a:pos x="21" y="55"/>
                </a:cxn>
                <a:cxn ang="0">
                  <a:pos x="16" y="67"/>
                </a:cxn>
                <a:cxn ang="0">
                  <a:pos x="17" y="81"/>
                </a:cxn>
                <a:cxn ang="0">
                  <a:pos x="25" y="89"/>
                </a:cxn>
                <a:cxn ang="0">
                  <a:pos x="28" y="90"/>
                </a:cxn>
                <a:cxn ang="0">
                  <a:pos x="37" y="86"/>
                </a:cxn>
                <a:cxn ang="0">
                  <a:pos x="41" y="76"/>
                </a:cxn>
                <a:cxn ang="0">
                  <a:pos x="33" y="60"/>
                </a:cxn>
              </a:cxnLst>
              <a:rect l="0" t="0" r="r" b="b"/>
              <a:pathLst>
                <a:path w="59" h="94">
                  <a:moveTo>
                    <a:pt x="42" y="42"/>
                  </a:moveTo>
                  <a:lnTo>
                    <a:pt x="48" y="46"/>
                  </a:lnTo>
                  <a:lnTo>
                    <a:pt x="52" y="49"/>
                  </a:lnTo>
                  <a:lnTo>
                    <a:pt x="54" y="54"/>
                  </a:lnTo>
                  <a:lnTo>
                    <a:pt x="57" y="58"/>
                  </a:lnTo>
                  <a:lnTo>
                    <a:pt x="59" y="68"/>
                  </a:lnTo>
                  <a:lnTo>
                    <a:pt x="57" y="78"/>
                  </a:lnTo>
                  <a:lnTo>
                    <a:pt x="54" y="83"/>
                  </a:lnTo>
                  <a:lnTo>
                    <a:pt x="51" y="86"/>
                  </a:lnTo>
                  <a:lnTo>
                    <a:pt x="41" y="93"/>
                  </a:lnTo>
                  <a:lnTo>
                    <a:pt x="28" y="94"/>
                  </a:lnTo>
                  <a:lnTo>
                    <a:pt x="17" y="93"/>
                  </a:lnTo>
                  <a:lnTo>
                    <a:pt x="7" y="86"/>
                  </a:lnTo>
                  <a:lnTo>
                    <a:pt x="5" y="84"/>
                  </a:lnTo>
                  <a:lnTo>
                    <a:pt x="2" y="80"/>
                  </a:lnTo>
                  <a:lnTo>
                    <a:pt x="1" y="76"/>
                  </a:lnTo>
                  <a:lnTo>
                    <a:pt x="0" y="72"/>
                  </a:lnTo>
                  <a:lnTo>
                    <a:pt x="1" y="65"/>
                  </a:lnTo>
                  <a:lnTo>
                    <a:pt x="5" y="58"/>
                  </a:lnTo>
                  <a:lnTo>
                    <a:pt x="10" y="53"/>
                  </a:lnTo>
                  <a:lnTo>
                    <a:pt x="13" y="51"/>
                  </a:lnTo>
                  <a:lnTo>
                    <a:pt x="18" y="48"/>
                  </a:lnTo>
                  <a:lnTo>
                    <a:pt x="13" y="44"/>
                  </a:lnTo>
                  <a:lnTo>
                    <a:pt x="10" y="41"/>
                  </a:lnTo>
                  <a:lnTo>
                    <a:pt x="6" y="38"/>
                  </a:lnTo>
                  <a:lnTo>
                    <a:pt x="5" y="36"/>
                  </a:lnTo>
                  <a:lnTo>
                    <a:pt x="2" y="30"/>
                  </a:lnTo>
                  <a:lnTo>
                    <a:pt x="2" y="18"/>
                  </a:lnTo>
                  <a:lnTo>
                    <a:pt x="4" y="15"/>
                  </a:lnTo>
                  <a:lnTo>
                    <a:pt x="8" y="7"/>
                  </a:lnTo>
                  <a:lnTo>
                    <a:pt x="18" y="2"/>
                  </a:lnTo>
                  <a:lnTo>
                    <a:pt x="31" y="0"/>
                  </a:lnTo>
                  <a:lnTo>
                    <a:pt x="37" y="0"/>
                  </a:lnTo>
                  <a:lnTo>
                    <a:pt x="42" y="1"/>
                  </a:lnTo>
                  <a:lnTo>
                    <a:pt x="47" y="4"/>
                  </a:lnTo>
                  <a:lnTo>
                    <a:pt x="51" y="6"/>
                  </a:lnTo>
                  <a:lnTo>
                    <a:pt x="54" y="11"/>
                  </a:lnTo>
                  <a:lnTo>
                    <a:pt x="57" y="16"/>
                  </a:lnTo>
                  <a:lnTo>
                    <a:pt x="57" y="27"/>
                  </a:lnTo>
                  <a:lnTo>
                    <a:pt x="55" y="30"/>
                  </a:lnTo>
                  <a:lnTo>
                    <a:pt x="53" y="33"/>
                  </a:lnTo>
                  <a:lnTo>
                    <a:pt x="51" y="36"/>
                  </a:lnTo>
                  <a:lnTo>
                    <a:pt x="47" y="38"/>
                  </a:lnTo>
                  <a:lnTo>
                    <a:pt x="42" y="42"/>
                  </a:lnTo>
                  <a:close/>
                  <a:moveTo>
                    <a:pt x="37" y="37"/>
                  </a:moveTo>
                  <a:lnTo>
                    <a:pt x="41" y="30"/>
                  </a:lnTo>
                  <a:lnTo>
                    <a:pt x="42" y="26"/>
                  </a:lnTo>
                  <a:lnTo>
                    <a:pt x="42" y="21"/>
                  </a:lnTo>
                  <a:lnTo>
                    <a:pt x="39" y="11"/>
                  </a:lnTo>
                  <a:lnTo>
                    <a:pt x="37" y="7"/>
                  </a:lnTo>
                  <a:lnTo>
                    <a:pt x="36" y="6"/>
                  </a:lnTo>
                  <a:lnTo>
                    <a:pt x="33" y="5"/>
                  </a:lnTo>
                  <a:lnTo>
                    <a:pt x="27" y="5"/>
                  </a:lnTo>
                  <a:lnTo>
                    <a:pt x="25" y="6"/>
                  </a:lnTo>
                  <a:lnTo>
                    <a:pt x="23" y="7"/>
                  </a:lnTo>
                  <a:lnTo>
                    <a:pt x="21" y="11"/>
                  </a:lnTo>
                  <a:lnTo>
                    <a:pt x="21" y="18"/>
                  </a:lnTo>
                  <a:lnTo>
                    <a:pt x="22" y="22"/>
                  </a:lnTo>
                  <a:lnTo>
                    <a:pt x="25" y="26"/>
                  </a:lnTo>
                  <a:lnTo>
                    <a:pt x="26" y="28"/>
                  </a:lnTo>
                  <a:lnTo>
                    <a:pt x="32" y="34"/>
                  </a:lnTo>
                  <a:lnTo>
                    <a:pt x="37" y="37"/>
                  </a:lnTo>
                  <a:close/>
                  <a:moveTo>
                    <a:pt x="23" y="53"/>
                  </a:moveTo>
                  <a:lnTo>
                    <a:pt x="22" y="54"/>
                  </a:lnTo>
                  <a:lnTo>
                    <a:pt x="21" y="54"/>
                  </a:lnTo>
                  <a:lnTo>
                    <a:pt x="21" y="55"/>
                  </a:lnTo>
                  <a:lnTo>
                    <a:pt x="17" y="63"/>
                  </a:lnTo>
                  <a:lnTo>
                    <a:pt x="16" y="67"/>
                  </a:lnTo>
                  <a:lnTo>
                    <a:pt x="16" y="76"/>
                  </a:lnTo>
                  <a:lnTo>
                    <a:pt x="17" y="81"/>
                  </a:lnTo>
                  <a:lnTo>
                    <a:pt x="22" y="89"/>
                  </a:lnTo>
                  <a:lnTo>
                    <a:pt x="25" y="89"/>
                  </a:lnTo>
                  <a:lnTo>
                    <a:pt x="26" y="90"/>
                  </a:lnTo>
                  <a:lnTo>
                    <a:pt x="28" y="90"/>
                  </a:lnTo>
                  <a:lnTo>
                    <a:pt x="33" y="89"/>
                  </a:lnTo>
                  <a:lnTo>
                    <a:pt x="37" y="86"/>
                  </a:lnTo>
                  <a:lnTo>
                    <a:pt x="38" y="84"/>
                  </a:lnTo>
                  <a:lnTo>
                    <a:pt x="41" y="76"/>
                  </a:lnTo>
                  <a:lnTo>
                    <a:pt x="38" y="68"/>
                  </a:lnTo>
                  <a:lnTo>
                    <a:pt x="33" y="60"/>
                  </a:lnTo>
                  <a:lnTo>
                    <a:pt x="23" y="5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56" name="Freeform 1108"/>
            <p:cNvSpPr>
              <a:spLocks/>
            </p:cNvSpPr>
            <p:nvPr/>
          </p:nvSpPr>
          <p:spPr bwMode="auto">
            <a:xfrm>
              <a:off x="1800987" y="2352675"/>
              <a:ext cx="53721" cy="106299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5" y="84"/>
                </a:cxn>
                <a:cxn ang="0">
                  <a:pos x="36" y="86"/>
                </a:cxn>
                <a:cxn ang="0">
                  <a:pos x="38" y="89"/>
                </a:cxn>
                <a:cxn ang="0">
                  <a:pos x="40" y="89"/>
                </a:cxn>
                <a:cxn ang="0">
                  <a:pos x="42" y="90"/>
                </a:cxn>
                <a:cxn ang="0">
                  <a:pos x="47" y="90"/>
                </a:cxn>
                <a:cxn ang="0">
                  <a:pos x="47" y="93"/>
                </a:cxn>
                <a:cxn ang="0">
                  <a:pos x="0" y="93"/>
                </a:cxn>
                <a:cxn ang="0">
                  <a:pos x="0" y="90"/>
                </a:cxn>
                <a:cxn ang="0">
                  <a:pos x="6" y="90"/>
                </a:cxn>
                <a:cxn ang="0">
                  <a:pos x="9" y="89"/>
                </a:cxn>
                <a:cxn ang="0">
                  <a:pos x="10" y="89"/>
                </a:cxn>
                <a:cxn ang="0">
                  <a:pos x="12" y="86"/>
                </a:cxn>
                <a:cxn ang="0">
                  <a:pos x="12" y="85"/>
                </a:cxn>
                <a:cxn ang="0">
                  <a:pos x="14" y="84"/>
                </a:cxn>
                <a:cxn ang="0">
                  <a:pos x="14" y="82"/>
                </a:cxn>
                <a:cxn ang="0">
                  <a:pos x="15" y="78"/>
                </a:cxn>
                <a:cxn ang="0">
                  <a:pos x="15" y="20"/>
                </a:cxn>
                <a:cxn ang="0">
                  <a:pos x="14" y="19"/>
                </a:cxn>
                <a:cxn ang="0">
                  <a:pos x="12" y="19"/>
                </a:cxn>
                <a:cxn ang="0">
                  <a:pos x="11" y="17"/>
                </a:cxn>
                <a:cxn ang="0">
                  <a:pos x="10" y="17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1" y="19"/>
                </a:cxn>
                <a:cxn ang="0">
                  <a:pos x="0" y="16"/>
                </a:cxn>
                <a:cxn ang="0">
                  <a:pos x="33" y="0"/>
                </a:cxn>
                <a:cxn ang="0">
                  <a:pos x="35" y="0"/>
                </a:cxn>
              </a:cxnLst>
              <a:rect l="0" t="0" r="r" b="b"/>
              <a:pathLst>
                <a:path w="47" h="93">
                  <a:moveTo>
                    <a:pt x="35" y="0"/>
                  </a:moveTo>
                  <a:lnTo>
                    <a:pt x="35" y="84"/>
                  </a:lnTo>
                  <a:lnTo>
                    <a:pt x="36" y="86"/>
                  </a:lnTo>
                  <a:lnTo>
                    <a:pt x="38" y="89"/>
                  </a:lnTo>
                  <a:lnTo>
                    <a:pt x="40" y="89"/>
                  </a:lnTo>
                  <a:lnTo>
                    <a:pt x="42" y="90"/>
                  </a:lnTo>
                  <a:lnTo>
                    <a:pt x="47" y="90"/>
                  </a:lnTo>
                  <a:lnTo>
                    <a:pt x="47" y="93"/>
                  </a:lnTo>
                  <a:lnTo>
                    <a:pt x="0" y="93"/>
                  </a:lnTo>
                  <a:lnTo>
                    <a:pt x="0" y="90"/>
                  </a:lnTo>
                  <a:lnTo>
                    <a:pt x="6" y="90"/>
                  </a:lnTo>
                  <a:lnTo>
                    <a:pt x="9" y="89"/>
                  </a:lnTo>
                  <a:lnTo>
                    <a:pt x="10" y="89"/>
                  </a:lnTo>
                  <a:lnTo>
                    <a:pt x="12" y="86"/>
                  </a:lnTo>
                  <a:lnTo>
                    <a:pt x="12" y="85"/>
                  </a:lnTo>
                  <a:lnTo>
                    <a:pt x="14" y="84"/>
                  </a:lnTo>
                  <a:lnTo>
                    <a:pt x="14" y="82"/>
                  </a:lnTo>
                  <a:lnTo>
                    <a:pt x="15" y="78"/>
                  </a:lnTo>
                  <a:lnTo>
                    <a:pt x="15" y="20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1" y="19"/>
                  </a:lnTo>
                  <a:lnTo>
                    <a:pt x="0" y="16"/>
                  </a:lnTo>
                  <a:lnTo>
                    <a:pt x="33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57" name="Line 1109"/>
            <p:cNvSpPr>
              <a:spLocks noChangeShapeType="1"/>
            </p:cNvSpPr>
            <p:nvPr/>
          </p:nvSpPr>
          <p:spPr bwMode="auto">
            <a:xfrm>
              <a:off x="1921002" y="4170045"/>
              <a:ext cx="1970532" cy="1143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58" name="Line 1110"/>
            <p:cNvSpPr>
              <a:spLocks noChangeShapeType="1"/>
            </p:cNvSpPr>
            <p:nvPr/>
          </p:nvSpPr>
          <p:spPr bwMode="auto">
            <a:xfrm>
              <a:off x="1921002" y="4128897"/>
              <a:ext cx="1143" cy="4114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59" name="Line 1111"/>
            <p:cNvSpPr>
              <a:spLocks noChangeShapeType="1"/>
            </p:cNvSpPr>
            <p:nvPr/>
          </p:nvSpPr>
          <p:spPr bwMode="auto">
            <a:xfrm>
              <a:off x="1998726" y="4149471"/>
              <a:ext cx="1143" cy="2057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60" name="Line 1112"/>
            <p:cNvSpPr>
              <a:spLocks noChangeShapeType="1"/>
            </p:cNvSpPr>
            <p:nvPr/>
          </p:nvSpPr>
          <p:spPr bwMode="auto">
            <a:xfrm>
              <a:off x="2077593" y="4149471"/>
              <a:ext cx="1143" cy="2057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61" name="Line 1113"/>
            <p:cNvSpPr>
              <a:spLocks noChangeShapeType="1"/>
            </p:cNvSpPr>
            <p:nvPr/>
          </p:nvSpPr>
          <p:spPr bwMode="auto">
            <a:xfrm>
              <a:off x="2156460" y="4149471"/>
              <a:ext cx="1143" cy="2057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62" name="Line 1114"/>
            <p:cNvSpPr>
              <a:spLocks noChangeShapeType="1"/>
            </p:cNvSpPr>
            <p:nvPr/>
          </p:nvSpPr>
          <p:spPr bwMode="auto">
            <a:xfrm>
              <a:off x="2236470" y="4149471"/>
              <a:ext cx="1143" cy="2057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63" name="Line 1115"/>
            <p:cNvSpPr>
              <a:spLocks noChangeShapeType="1"/>
            </p:cNvSpPr>
            <p:nvPr/>
          </p:nvSpPr>
          <p:spPr bwMode="auto">
            <a:xfrm>
              <a:off x="2315337" y="4128897"/>
              <a:ext cx="1143" cy="4114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64" name="Line 1116"/>
            <p:cNvSpPr>
              <a:spLocks noChangeShapeType="1"/>
            </p:cNvSpPr>
            <p:nvPr/>
          </p:nvSpPr>
          <p:spPr bwMode="auto">
            <a:xfrm>
              <a:off x="2394204" y="4149471"/>
              <a:ext cx="1143" cy="2057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65" name="Line 1117"/>
            <p:cNvSpPr>
              <a:spLocks noChangeShapeType="1"/>
            </p:cNvSpPr>
            <p:nvPr/>
          </p:nvSpPr>
          <p:spPr bwMode="auto">
            <a:xfrm>
              <a:off x="2473071" y="4149471"/>
              <a:ext cx="1143" cy="2057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66" name="Line 1118"/>
            <p:cNvSpPr>
              <a:spLocks noChangeShapeType="1"/>
            </p:cNvSpPr>
            <p:nvPr/>
          </p:nvSpPr>
          <p:spPr bwMode="auto">
            <a:xfrm>
              <a:off x="2551938" y="4149471"/>
              <a:ext cx="1143" cy="2057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67" name="Line 1119"/>
            <p:cNvSpPr>
              <a:spLocks noChangeShapeType="1"/>
            </p:cNvSpPr>
            <p:nvPr/>
          </p:nvSpPr>
          <p:spPr bwMode="auto">
            <a:xfrm>
              <a:off x="2633091" y="4149471"/>
              <a:ext cx="1143" cy="2057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68" name="Line 1120"/>
            <p:cNvSpPr>
              <a:spLocks noChangeShapeType="1"/>
            </p:cNvSpPr>
            <p:nvPr/>
          </p:nvSpPr>
          <p:spPr bwMode="auto">
            <a:xfrm>
              <a:off x="2710815" y="4128897"/>
              <a:ext cx="1143" cy="4114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69" name="Line 1121"/>
            <p:cNvSpPr>
              <a:spLocks noChangeShapeType="1"/>
            </p:cNvSpPr>
            <p:nvPr/>
          </p:nvSpPr>
          <p:spPr bwMode="auto">
            <a:xfrm>
              <a:off x="2788539" y="4149471"/>
              <a:ext cx="1143" cy="2057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70" name="Line 1122"/>
            <p:cNvSpPr>
              <a:spLocks noChangeShapeType="1"/>
            </p:cNvSpPr>
            <p:nvPr/>
          </p:nvSpPr>
          <p:spPr bwMode="auto">
            <a:xfrm>
              <a:off x="2868549" y="4149471"/>
              <a:ext cx="1143" cy="2057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71" name="Line 1123"/>
            <p:cNvSpPr>
              <a:spLocks noChangeShapeType="1"/>
            </p:cNvSpPr>
            <p:nvPr/>
          </p:nvSpPr>
          <p:spPr bwMode="auto">
            <a:xfrm>
              <a:off x="2946273" y="4149471"/>
              <a:ext cx="1143" cy="2057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72" name="Line 1124"/>
            <p:cNvSpPr>
              <a:spLocks noChangeShapeType="1"/>
            </p:cNvSpPr>
            <p:nvPr/>
          </p:nvSpPr>
          <p:spPr bwMode="auto">
            <a:xfrm>
              <a:off x="3027426" y="4149471"/>
              <a:ext cx="1143" cy="2057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73" name="Line 1125"/>
            <p:cNvSpPr>
              <a:spLocks noChangeShapeType="1"/>
            </p:cNvSpPr>
            <p:nvPr/>
          </p:nvSpPr>
          <p:spPr bwMode="auto">
            <a:xfrm>
              <a:off x="3105150" y="4128897"/>
              <a:ext cx="1143" cy="4114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74" name="Line 1126"/>
            <p:cNvSpPr>
              <a:spLocks noChangeShapeType="1"/>
            </p:cNvSpPr>
            <p:nvPr/>
          </p:nvSpPr>
          <p:spPr bwMode="auto">
            <a:xfrm>
              <a:off x="3185160" y="4149471"/>
              <a:ext cx="1143" cy="2057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75" name="Line 1127"/>
            <p:cNvSpPr>
              <a:spLocks noChangeShapeType="1"/>
            </p:cNvSpPr>
            <p:nvPr/>
          </p:nvSpPr>
          <p:spPr bwMode="auto">
            <a:xfrm>
              <a:off x="3262884" y="4149471"/>
              <a:ext cx="1143" cy="2057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76" name="Line 1128"/>
            <p:cNvSpPr>
              <a:spLocks noChangeShapeType="1"/>
            </p:cNvSpPr>
            <p:nvPr/>
          </p:nvSpPr>
          <p:spPr bwMode="auto">
            <a:xfrm>
              <a:off x="3340608" y="4149471"/>
              <a:ext cx="1143" cy="2057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77" name="Line 1129"/>
            <p:cNvSpPr>
              <a:spLocks noChangeShapeType="1"/>
            </p:cNvSpPr>
            <p:nvPr/>
          </p:nvSpPr>
          <p:spPr bwMode="auto">
            <a:xfrm>
              <a:off x="3421761" y="4149471"/>
              <a:ext cx="1143" cy="2057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78" name="Line 1130"/>
            <p:cNvSpPr>
              <a:spLocks noChangeShapeType="1"/>
            </p:cNvSpPr>
            <p:nvPr/>
          </p:nvSpPr>
          <p:spPr bwMode="auto">
            <a:xfrm>
              <a:off x="3500628" y="4128897"/>
              <a:ext cx="1143" cy="4114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79" name="Line 1131"/>
            <p:cNvSpPr>
              <a:spLocks noChangeShapeType="1"/>
            </p:cNvSpPr>
            <p:nvPr/>
          </p:nvSpPr>
          <p:spPr bwMode="auto">
            <a:xfrm>
              <a:off x="3500628" y="4128897"/>
              <a:ext cx="1143" cy="4114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80" name="Line 1132"/>
            <p:cNvSpPr>
              <a:spLocks noChangeShapeType="1"/>
            </p:cNvSpPr>
            <p:nvPr/>
          </p:nvSpPr>
          <p:spPr bwMode="auto">
            <a:xfrm>
              <a:off x="3579495" y="4149471"/>
              <a:ext cx="1143" cy="2057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81" name="Line 1133"/>
            <p:cNvSpPr>
              <a:spLocks noChangeShapeType="1"/>
            </p:cNvSpPr>
            <p:nvPr/>
          </p:nvSpPr>
          <p:spPr bwMode="auto">
            <a:xfrm>
              <a:off x="3658362" y="4149471"/>
              <a:ext cx="1143" cy="2057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82" name="Line 1134"/>
            <p:cNvSpPr>
              <a:spLocks noChangeShapeType="1"/>
            </p:cNvSpPr>
            <p:nvPr/>
          </p:nvSpPr>
          <p:spPr bwMode="auto">
            <a:xfrm>
              <a:off x="3737229" y="4149471"/>
              <a:ext cx="1143" cy="2057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83" name="Line 1135"/>
            <p:cNvSpPr>
              <a:spLocks noChangeShapeType="1"/>
            </p:cNvSpPr>
            <p:nvPr/>
          </p:nvSpPr>
          <p:spPr bwMode="auto">
            <a:xfrm>
              <a:off x="3817239" y="4149471"/>
              <a:ext cx="1143" cy="2057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84" name="Freeform 1136"/>
            <p:cNvSpPr>
              <a:spLocks noEditPoints="1"/>
            </p:cNvSpPr>
            <p:nvPr/>
          </p:nvSpPr>
          <p:spPr bwMode="auto">
            <a:xfrm>
              <a:off x="1885569" y="4223766"/>
              <a:ext cx="67437" cy="107442"/>
            </a:xfrm>
            <a:custGeom>
              <a:avLst/>
              <a:gdLst/>
              <a:ahLst/>
              <a:cxnLst>
                <a:cxn ang="0">
                  <a:pos x="59" y="47"/>
                </a:cxn>
                <a:cxn ang="0">
                  <a:pos x="55" y="73"/>
                </a:cxn>
                <a:cxn ang="0">
                  <a:pos x="52" y="80"/>
                </a:cxn>
                <a:cxn ang="0">
                  <a:pos x="50" y="84"/>
                </a:cxn>
                <a:cxn ang="0">
                  <a:pos x="45" y="88"/>
                </a:cxn>
                <a:cxn ang="0">
                  <a:pos x="41" y="91"/>
                </a:cxn>
                <a:cxn ang="0">
                  <a:pos x="36" y="94"/>
                </a:cxn>
                <a:cxn ang="0">
                  <a:pos x="24" y="94"/>
                </a:cxn>
                <a:cxn ang="0">
                  <a:pos x="21" y="93"/>
                </a:cxn>
                <a:cxn ang="0">
                  <a:pos x="17" y="91"/>
                </a:cxn>
                <a:cxn ang="0">
                  <a:pos x="14" y="87"/>
                </a:cxn>
                <a:cxn ang="0">
                  <a:pos x="9" y="82"/>
                </a:cxn>
                <a:cxn ang="0">
                  <a:pos x="6" y="78"/>
                </a:cxn>
                <a:cxn ang="0">
                  <a:pos x="4" y="70"/>
                </a:cxn>
                <a:cxn ang="0">
                  <a:pos x="0" y="48"/>
                </a:cxn>
                <a:cxn ang="0">
                  <a:pos x="1" y="35"/>
                </a:cxn>
                <a:cxn ang="0">
                  <a:pos x="5" y="21"/>
                </a:cxn>
                <a:cxn ang="0">
                  <a:pos x="8" y="16"/>
                </a:cxn>
                <a:cxn ang="0">
                  <a:pos x="13" y="9"/>
                </a:cxn>
                <a:cxn ang="0">
                  <a:pos x="15" y="6"/>
                </a:cxn>
                <a:cxn ang="0">
                  <a:pos x="22" y="1"/>
                </a:cxn>
                <a:cxn ang="0">
                  <a:pos x="26" y="0"/>
                </a:cxn>
                <a:cxn ang="0">
                  <a:pos x="34" y="0"/>
                </a:cxn>
                <a:cxn ang="0">
                  <a:pos x="37" y="1"/>
                </a:cxn>
                <a:cxn ang="0">
                  <a:pos x="45" y="6"/>
                </a:cxn>
                <a:cxn ang="0">
                  <a:pos x="51" y="12"/>
                </a:cxn>
                <a:cxn ang="0">
                  <a:pos x="52" y="16"/>
                </a:cxn>
                <a:cxn ang="0">
                  <a:pos x="55" y="20"/>
                </a:cxn>
                <a:cxn ang="0">
                  <a:pos x="58" y="33"/>
                </a:cxn>
                <a:cxn ang="0">
                  <a:pos x="59" y="47"/>
                </a:cxn>
                <a:cxn ang="0">
                  <a:pos x="40" y="47"/>
                </a:cxn>
                <a:cxn ang="0">
                  <a:pos x="40" y="15"/>
                </a:cxn>
                <a:cxn ang="0">
                  <a:pos x="38" y="11"/>
                </a:cxn>
                <a:cxn ang="0">
                  <a:pos x="37" y="9"/>
                </a:cxn>
                <a:cxn ang="0">
                  <a:pos x="35" y="7"/>
                </a:cxn>
                <a:cxn ang="0">
                  <a:pos x="34" y="6"/>
                </a:cxn>
                <a:cxn ang="0">
                  <a:pos x="31" y="5"/>
                </a:cxn>
                <a:cxn ang="0">
                  <a:pos x="27" y="5"/>
                </a:cxn>
                <a:cxn ang="0">
                  <a:pos x="25" y="6"/>
                </a:cxn>
                <a:cxn ang="0">
                  <a:pos x="24" y="7"/>
                </a:cxn>
                <a:cxn ang="0">
                  <a:pos x="22" y="11"/>
                </a:cxn>
                <a:cxn ang="0">
                  <a:pos x="22" y="15"/>
                </a:cxn>
                <a:cxn ang="0">
                  <a:pos x="21" y="22"/>
                </a:cxn>
                <a:cxn ang="0">
                  <a:pos x="21" y="72"/>
                </a:cxn>
                <a:cxn ang="0">
                  <a:pos x="22" y="82"/>
                </a:cxn>
                <a:cxn ang="0">
                  <a:pos x="22" y="84"/>
                </a:cxn>
                <a:cxn ang="0">
                  <a:pos x="25" y="89"/>
                </a:cxn>
                <a:cxn ang="0">
                  <a:pos x="27" y="90"/>
                </a:cxn>
                <a:cxn ang="0">
                  <a:pos x="31" y="90"/>
                </a:cxn>
                <a:cxn ang="0">
                  <a:pos x="32" y="89"/>
                </a:cxn>
                <a:cxn ang="0">
                  <a:pos x="34" y="89"/>
                </a:cxn>
                <a:cxn ang="0">
                  <a:pos x="35" y="87"/>
                </a:cxn>
                <a:cxn ang="0">
                  <a:pos x="37" y="85"/>
                </a:cxn>
                <a:cxn ang="0">
                  <a:pos x="38" y="83"/>
                </a:cxn>
                <a:cxn ang="0">
                  <a:pos x="38" y="79"/>
                </a:cxn>
                <a:cxn ang="0">
                  <a:pos x="40" y="75"/>
                </a:cxn>
                <a:cxn ang="0">
                  <a:pos x="40" y="47"/>
                </a:cxn>
              </a:cxnLst>
              <a:rect l="0" t="0" r="r" b="b"/>
              <a:pathLst>
                <a:path w="59" h="94">
                  <a:moveTo>
                    <a:pt x="59" y="47"/>
                  </a:moveTo>
                  <a:lnTo>
                    <a:pt x="55" y="73"/>
                  </a:lnTo>
                  <a:lnTo>
                    <a:pt x="52" y="80"/>
                  </a:lnTo>
                  <a:lnTo>
                    <a:pt x="50" y="84"/>
                  </a:lnTo>
                  <a:lnTo>
                    <a:pt x="45" y="88"/>
                  </a:lnTo>
                  <a:lnTo>
                    <a:pt x="41" y="91"/>
                  </a:lnTo>
                  <a:lnTo>
                    <a:pt x="36" y="94"/>
                  </a:lnTo>
                  <a:lnTo>
                    <a:pt x="24" y="94"/>
                  </a:lnTo>
                  <a:lnTo>
                    <a:pt x="21" y="93"/>
                  </a:lnTo>
                  <a:lnTo>
                    <a:pt x="17" y="91"/>
                  </a:lnTo>
                  <a:lnTo>
                    <a:pt x="14" y="87"/>
                  </a:lnTo>
                  <a:lnTo>
                    <a:pt x="9" y="82"/>
                  </a:lnTo>
                  <a:lnTo>
                    <a:pt x="6" y="78"/>
                  </a:lnTo>
                  <a:lnTo>
                    <a:pt x="4" y="70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5" y="21"/>
                  </a:lnTo>
                  <a:lnTo>
                    <a:pt x="8" y="16"/>
                  </a:lnTo>
                  <a:lnTo>
                    <a:pt x="13" y="9"/>
                  </a:lnTo>
                  <a:lnTo>
                    <a:pt x="15" y="6"/>
                  </a:lnTo>
                  <a:lnTo>
                    <a:pt x="22" y="1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7" y="1"/>
                  </a:lnTo>
                  <a:lnTo>
                    <a:pt x="45" y="6"/>
                  </a:lnTo>
                  <a:lnTo>
                    <a:pt x="51" y="12"/>
                  </a:lnTo>
                  <a:lnTo>
                    <a:pt x="52" y="16"/>
                  </a:lnTo>
                  <a:lnTo>
                    <a:pt x="55" y="20"/>
                  </a:lnTo>
                  <a:lnTo>
                    <a:pt x="58" y="33"/>
                  </a:lnTo>
                  <a:lnTo>
                    <a:pt x="59" y="47"/>
                  </a:lnTo>
                  <a:close/>
                  <a:moveTo>
                    <a:pt x="40" y="47"/>
                  </a:moveTo>
                  <a:lnTo>
                    <a:pt x="40" y="15"/>
                  </a:lnTo>
                  <a:lnTo>
                    <a:pt x="38" y="11"/>
                  </a:lnTo>
                  <a:lnTo>
                    <a:pt x="37" y="9"/>
                  </a:lnTo>
                  <a:lnTo>
                    <a:pt x="35" y="7"/>
                  </a:lnTo>
                  <a:lnTo>
                    <a:pt x="34" y="6"/>
                  </a:lnTo>
                  <a:lnTo>
                    <a:pt x="31" y="5"/>
                  </a:lnTo>
                  <a:lnTo>
                    <a:pt x="27" y="5"/>
                  </a:lnTo>
                  <a:lnTo>
                    <a:pt x="25" y="6"/>
                  </a:lnTo>
                  <a:lnTo>
                    <a:pt x="24" y="7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22"/>
                  </a:lnTo>
                  <a:lnTo>
                    <a:pt x="21" y="72"/>
                  </a:lnTo>
                  <a:lnTo>
                    <a:pt x="22" y="82"/>
                  </a:lnTo>
                  <a:lnTo>
                    <a:pt x="22" y="84"/>
                  </a:lnTo>
                  <a:lnTo>
                    <a:pt x="25" y="89"/>
                  </a:lnTo>
                  <a:lnTo>
                    <a:pt x="27" y="90"/>
                  </a:lnTo>
                  <a:lnTo>
                    <a:pt x="31" y="90"/>
                  </a:lnTo>
                  <a:lnTo>
                    <a:pt x="32" y="89"/>
                  </a:lnTo>
                  <a:lnTo>
                    <a:pt x="34" y="89"/>
                  </a:lnTo>
                  <a:lnTo>
                    <a:pt x="35" y="87"/>
                  </a:lnTo>
                  <a:lnTo>
                    <a:pt x="37" y="85"/>
                  </a:lnTo>
                  <a:lnTo>
                    <a:pt x="38" y="83"/>
                  </a:lnTo>
                  <a:lnTo>
                    <a:pt x="38" y="79"/>
                  </a:lnTo>
                  <a:lnTo>
                    <a:pt x="40" y="75"/>
                  </a:lnTo>
                  <a:lnTo>
                    <a:pt x="40" y="4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85" name="Freeform 1137"/>
            <p:cNvSpPr>
              <a:spLocks noEditPoints="1"/>
            </p:cNvSpPr>
            <p:nvPr/>
          </p:nvSpPr>
          <p:spPr bwMode="auto">
            <a:xfrm>
              <a:off x="2221611" y="4223766"/>
              <a:ext cx="68580" cy="107442"/>
            </a:xfrm>
            <a:custGeom>
              <a:avLst/>
              <a:gdLst/>
              <a:ahLst/>
              <a:cxnLst>
                <a:cxn ang="0">
                  <a:pos x="60" y="47"/>
                </a:cxn>
                <a:cxn ang="0">
                  <a:pos x="55" y="73"/>
                </a:cxn>
                <a:cxn ang="0">
                  <a:pos x="52" y="80"/>
                </a:cxn>
                <a:cxn ang="0">
                  <a:pos x="50" y="84"/>
                </a:cxn>
                <a:cxn ang="0">
                  <a:pos x="45" y="88"/>
                </a:cxn>
                <a:cxn ang="0">
                  <a:pos x="41" y="91"/>
                </a:cxn>
                <a:cxn ang="0">
                  <a:pos x="36" y="94"/>
                </a:cxn>
                <a:cxn ang="0">
                  <a:pos x="24" y="94"/>
                </a:cxn>
                <a:cxn ang="0">
                  <a:pos x="21" y="93"/>
                </a:cxn>
                <a:cxn ang="0">
                  <a:pos x="18" y="91"/>
                </a:cxn>
                <a:cxn ang="0">
                  <a:pos x="14" y="87"/>
                </a:cxn>
                <a:cxn ang="0">
                  <a:pos x="9" y="82"/>
                </a:cxn>
                <a:cxn ang="0">
                  <a:pos x="6" y="78"/>
                </a:cxn>
                <a:cxn ang="0">
                  <a:pos x="4" y="70"/>
                </a:cxn>
                <a:cxn ang="0">
                  <a:pos x="0" y="48"/>
                </a:cxn>
                <a:cxn ang="0">
                  <a:pos x="2" y="35"/>
                </a:cxn>
                <a:cxn ang="0">
                  <a:pos x="5" y="21"/>
                </a:cxn>
                <a:cxn ang="0">
                  <a:pos x="8" y="16"/>
                </a:cxn>
                <a:cxn ang="0">
                  <a:pos x="13" y="9"/>
                </a:cxn>
                <a:cxn ang="0">
                  <a:pos x="15" y="6"/>
                </a:cxn>
                <a:cxn ang="0">
                  <a:pos x="23" y="1"/>
                </a:cxn>
                <a:cxn ang="0">
                  <a:pos x="26" y="0"/>
                </a:cxn>
                <a:cxn ang="0">
                  <a:pos x="34" y="0"/>
                </a:cxn>
                <a:cxn ang="0">
                  <a:pos x="37" y="1"/>
                </a:cxn>
                <a:cxn ang="0">
                  <a:pos x="45" y="6"/>
                </a:cxn>
                <a:cxn ang="0">
                  <a:pos x="51" y="12"/>
                </a:cxn>
                <a:cxn ang="0">
                  <a:pos x="52" y="16"/>
                </a:cxn>
                <a:cxn ang="0">
                  <a:pos x="55" y="20"/>
                </a:cxn>
                <a:cxn ang="0">
                  <a:pos x="58" y="33"/>
                </a:cxn>
                <a:cxn ang="0">
                  <a:pos x="60" y="47"/>
                </a:cxn>
                <a:cxn ang="0">
                  <a:pos x="40" y="47"/>
                </a:cxn>
                <a:cxn ang="0">
                  <a:pos x="40" y="15"/>
                </a:cxn>
                <a:cxn ang="0">
                  <a:pos x="39" y="11"/>
                </a:cxn>
                <a:cxn ang="0">
                  <a:pos x="37" y="9"/>
                </a:cxn>
                <a:cxn ang="0">
                  <a:pos x="35" y="7"/>
                </a:cxn>
                <a:cxn ang="0">
                  <a:pos x="34" y="6"/>
                </a:cxn>
                <a:cxn ang="0">
                  <a:pos x="31" y="5"/>
                </a:cxn>
                <a:cxn ang="0">
                  <a:pos x="27" y="5"/>
                </a:cxn>
                <a:cxn ang="0">
                  <a:pos x="25" y="6"/>
                </a:cxn>
                <a:cxn ang="0">
                  <a:pos x="24" y="7"/>
                </a:cxn>
                <a:cxn ang="0">
                  <a:pos x="23" y="11"/>
                </a:cxn>
                <a:cxn ang="0">
                  <a:pos x="23" y="15"/>
                </a:cxn>
                <a:cxn ang="0">
                  <a:pos x="21" y="22"/>
                </a:cxn>
                <a:cxn ang="0">
                  <a:pos x="21" y="72"/>
                </a:cxn>
                <a:cxn ang="0">
                  <a:pos x="23" y="82"/>
                </a:cxn>
                <a:cxn ang="0">
                  <a:pos x="23" y="84"/>
                </a:cxn>
                <a:cxn ang="0">
                  <a:pos x="25" y="89"/>
                </a:cxn>
                <a:cxn ang="0">
                  <a:pos x="27" y="90"/>
                </a:cxn>
                <a:cxn ang="0">
                  <a:pos x="31" y="90"/>
                </a:cxn>
                <a:cxn ang="0">
                  <a:pos x="32" y="89"/>
                </a:cxn>
                <a:cxn ang="0">
                  <a:pos x="34" y="89"/>
                </a:cxn>
                <a:cxn ang="0">
                  <a:pos x="35" y="87"/>
                </a:cxn>
                <a:cxn ang="0">
                  <a:pos x="37" y="85"/>
                </a:cxn>
                <a:cxn ang="0">
                  <a:pos x="39" y="83"/>
                </a:cxn>
                <a:cxn ang="0">
                  <a:pos x="39" y="79"/>
                </a:cxn>
                <a:cxn ang="0">
                  <a:pos x="40" y="75"/>
                </a:cxn>
                <a:cxn ang="0">
                  <a:pos x="40" y="47"/>
                </a:cxn>
              </a:cxnLst>
              <a:rect l="0" t="0" r="r" b="b"/>
              <a:pathLst>
                <a:path w="60" h="94">
                  <a:moveTo>
                    <a:pt x="60" y="47"/>
                  </a:moveTo>
                  <a:lnTo>
                    <a:pt x="55" y="73"/>
                  </a:lnTo>
                  <a:lnTo>
                    <a:pt x="52" y="80"/>
                  </a:lnTo>
                  <a:lnTo>
                    <a:pt x="50" y="84"/>
                  </a:lnTo>
                  <a:lnTo>
                    <a:pt x="45" y="88"/>
                  </a:lnTo>
                  <a:lnTo>
                    <a:pt x="41" y="91"/>
                  </a:lnTo>
                  <a:lnTo>
                    <a:pt x="36" y="94"/>
                  </a:lnTo>
                  <a:lnTo>
                    <a:pt x="24" y="94"/>
                  </a:lnTo>
                  <a:lnTo>
                    <a:pt x="21" y="93"/>
                  </a:lnTo>
                  <a:lnTo>
                    <a:pt x="18" y="91"/>
                  </a:lnTo>
                  <a:lnTo>
                    <a:pt x="14" y="87"/>
                  </a:lnTo>
                  <a:lnTo>
                    <a:pt x="9" y="82"/>
                  </a:lnTo>
                  <a:lnTo>
                    <a:pt x="6" y="78"/>
                  </a:lnTo>
                  <a:lnTo>
                    <a:pt x="4" y="70"/>
                  </a:lnTo>
                  <a:lnTo>
                    <a:pt x="0" y="48"/>
                  </a:lnTo>
                  <a:lnTo>
                    <a:pt x="2" y="35"/>
                  </a:lnTo>
                  <a:lnTo>
                    <a:pt x="5" y="21"/>
                  </a:lnTo>
                  <a:lnTo>
                    <a:pt x="8" y="16"/>
                  </a:lnTo>
                  <a:lnTo>
                    <a:pt x="13" y="9"/>
                  </a:lnTo>
                  <a:lnTo>
                    <a:pt x="15" y="6"/>
                  </a:lnTo>
                  <a:lnTo>
                    <a:pt x="23" y="1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7" y="1"/>
                  </a:lnTo>
                  <a:lnTo>
                    <a:pt x="45" y="6"/>
                  </a:lnTo>
                  <a:lnTo>
                    <a:pt x="51" y="12"/>
                  </a:lnTo>
                  <a:lnTo>
                    <a:pt x="52" y="16"/>
                  </a:lnTo>
                  <a:lnTo>
                    <a:pt x="55" y="20"/>
                  </a:lnTo>
                  <a:lnTo>
                    <a:pt x="58" y="33"/>
                  </a:lnTo>
                  <a:lnTo>
                    <a:pt x="60" y="47"/>
                  </a:lnTo>
                  <a:close/>
                  <a:moveTo>
                    <a:pt x="40" y="47"/>
                  </a:moveTo>
                  <a:lnTo>
                    <a:pt x="40" y="15"/>
                  </a:lnTo>
                  <a:lnTo>
                    <a:pt x="39" y="11"/>
                  </a:lnTo>
                  <a:lnTo>
                    <a:pt x="37" y="9"/>
                  </a:lnTo>
                  <a:lnTo>
                    <a:pt x="35" y="7"/>
                  </a:lnTo>
                  <a:lnTo>
                    <a:pt x="34" y="6"/>
                  </a:lnTo>
                  <a:lnTo>
                    <a:pt x="31" y="5"/>
                  </a:lnTo>
                  <a:lnTo>
                    <a:pt x="27" y="5"/>
                  </a:lnTo>
                  <a:lnTo>
                    <a:pt x="25" y="6"/>
                  </a:lnTo>
                  <a:lnTo>
                    <a:pt x="24" y="7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1" y="22"/>
                  </a:lnTo>
                  <a:lnTo>
                    <a:pt x="21" y="72"/>
                  </a:lnTo>
                  <a:lnTo>
                    <a:pt x="23" y="82"/>
                  </a:lnTo>
                  <a:lnTo>
                    <a:pt x="23" y="84"/>
                  </a:lnTo>
                  <a:lnTo>
                    <a:pt x="25" y="89"/>
                  </a:lnTo>
                  <a:lnTo>
                    <a:pt x="27" y="90"/>
                  </a:lnTo>
                  <a:lnTo>
                    <a:pt x="31" y="90"/>
                  </a:lnTo>
                  <a:lnTo>
                    <a:pt x="32" y="89"/>
                  </a:lnTo>
                  <a:lnTo>
                    <a:pt x="34" y="89"/>
                  </a:lnTo>
                  <a:lnTo>
                    <a:pt x="35" y="87"/>
                  </a:lnTo>
                  <a:lnTo>
                    <a:pt x="37" y="85"/>
                  </a:lnTo>
                  <a:lnTo>
                    <a:pt x="39" y="83"/>
                  </a:lnTo>
                  <a:lnTo>
                    <a:pt x="39" y="79"/>
                  </a:lnTo>
                  <a:lnTo>
                    <a:pt x="40" y="75"/>
                  </a:lnTo>
                  <a:lnTo>
                    <a:pt x="40" y="4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86" name="Freeform 1138"/>
            <p:cNvSpPr>
              <a:spLocks/>
            </p:cNvSpPr>
            <p:nvPr/>
          </p:nvSpPr>
          <p:spPr bwMode="auto">
            <a:xfrm>
              <a:off x="2302764" y="4307205"/>
              <a:ext cx="24003" cy="24003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3" y="1"/>
                </a:cxn>
                <a:cxn ang="0">
                  <a:pos x="18" y="2"/>
                </a:cxn>
                <a:cxn ang="0">
                  <a:pos x="20" y="5"/>
                </a:cxn>
                <a:cxn ang="0">
                  <a:pos x="20" y="6"/>
                </a:cxn>
                <a:cxn ang="0">
                  <a:pos x="21" y="9"/>
                </a:cxn>
                <a:cxn ang="0">
                  <a:pos x="21" y="14"/>
                </a:cxn>
                <a:cxn ang="0">
                  <a:pos x="18" y="18"/>
                </a:cxn>
                <a:cxn ang="0">
                  <a:pos x="16" y="20"/>
                </a:cxn>
                <a:cxn ang="0">
                  <a:pos x="15" y="21"/>
                </a:cxn>
                <a:cxn ang="0">
                  <a:pos x="6" y="21"/>
                </a:cxn>
                <a:cxn ang="0">
                  <a:pos x="5" y="20"/>
                </a:cxn>
                <a:cxn ang="0">
                  <a:pos x="2" y="18"/>
                </a:cxn>
                <a:cxn ang="0">
                  <a:pos x="0" y="14"/>
                </a:cxn>
                <a:cxn ang="0">
                  <a:pos x="0" y="9"/>
                </a:cxn>
                <a:cxn ang="0">
                  <a:pos x="1" y="5"/>
                </a:cxn>
                <a:cxn ang="0">
                  <a:pos x="2" y="2"/>
                </a:cxn>
                <a:cxn ang="0">
                  <a:pos x="7" y="0"/>
                </a:cxn>
                <a:cxn ang="0">
                  <a:pos x="10" y="0"/>
                </a:cxn>
              </a:cxnLst>
              <a:rect l="0" t="0" r="r" b="b"/>
              <a:pathLst>
                <a:path w="21" h="21">
                  <a:moveTo>
                    <a:pt x="10" y="0"/>
                  </a:moveTo>
                  <a:lnTo>
                    <a:pt x="13" y="1"/>
                  </a:lnTo>
                  <a:lnTo>
                    <a:pt x="18" y="2"/>
                  </a:lnTo>
                  <a:lnTo>
                    <a:pt x="20" y="5"/>
                  </a:lnTo>
                  <a:lnTo>
                    <a:pt x="20" y="6"/>
                  </a:lnTo>
                  <a:lnTo>
                    <a:pt x="21" y="9"/>
                  </a:lnTo>
                  <a:lnTo>
                    <a:pt x="21" y="14"/>
                  </a:lnTo>
                  <a:lnTo>
                    <a:pt x="18" y="18"/>
                  </a:lnTo>
                  <a:lnTo>
                    <a:pt x="16" y="20"/>
                  </a:lnTo>
                  <a:lnTo>
                    <a:pt x="15" y="21"/>
                  </a:lnTo>
                  <a:lnTo>
                    <a:pt x="6" y="21"/>
                  </a:lnTo>
                  <a:lnTo>
                    <a:pt x="5" y="20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9"/>
                  </a:lnTo>
                  <a:lnTo>
                    <a:pt x="1" y="5"/>
                  </a:lnTo>
                  <a:lnTo>
                    <a:pt x="2" y="2"/>
                  </a:lnTo>
                  <a:lnTo>
                    <a:pt x="7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87" name="Freeform 1139"/>
            <p:cNvSpPr>
              <a:spLocks/>
            </p:cNvSpPr>
            <p:nvPr/>
          </p:nvSpPr>
          <p:spPr bwMode="auto">
            <a:xfrm>
              <a:off x="2346198" y="4223766"/>
              <a:ext cx="53721" cy="106299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5" y="84"/>
                </a:cxn>
                <a:cxn ang="0">
                  <a:pos x="36" y="87"/>
                </a:cxn>
                <a:cxn ang="0">
                  <a:pos x="38" y="89"/>
                </a:cxn>
                <a:cxn ang="0">
                  <a:pos x="40" y="89"/>
                </a:cxn>
                <a:cxn ang="0">
                  <a:pos x="42" y="90"/>
                </a:cxn>
                <a:cxn ang="0">
                  <a:pos x="47" y="90"/>
                </a:cxn>
                <a:cxn ang="0">
                  <a:pos x="47" y="93"/>
                </a:cxn>
                <a:cxn ang="0">
                  <a:pos x="0" y="93"/>
                </a:cxn>
                <a:cxn ang="0">
                  <a:pos x="0" y="90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9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4" y="84"/>
                </a:cxn>
                <a:cxn ang="0">
                  <a:pos x="14" y="78"/>
                </a:cxn>
                <a:cxn ang="0">
                  <a:pos x="15" y="74"/>
                </a:cxn>
                <a:cxn ang="0">
                  <a:pos x="15" y="20"/>
                </a:cxn>
                <a:cxn ang="0">
                  <a:pos x="14" y="19"/>
                </a:cxn>
                <a:cxn ang="0">
                  <a:pos x="12" y="19"/>
                </a:cxn>
                <a:cxn ang="0">
                  <a:pos x="11" y="17"/>
                </a:cxn>
                <a:cxn ang="0">
                  <a:pos x="10" y="17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1" y="19"/>
                </a:cxn>
                <a:cxn ang="0">
                  <a:pos x="0" y="16"/>
                </a:cxn>
                <a:cxn ang="0">
                  <a:pos x="32" y="0"/>
                </a:cxn>
                <a:cxn ang="0">
                  <a:pos x="35" y="0"/>
                </a:cxn>
              </a:cxnLst>
              <a:rect l="0" t="0" r="r" b="b"/>
              <a:pathLst>
                <a:path w="47" h="93">
                  <a:moveTo>
                    <a:pt x="35" y="0"/>
                  </a:moveTo>
                  <a:lnTo>
                    <a:pt x="35" y="84"/>
                  </a:lnTo>
                  <a:lnTo>
                    <a:pt x="36" y="87"/>
                  </a:lnTo>
                  <a:lnTo>
                    <a:pt x="38" y="89"/>
                  </a:lnTo>
                  <a:lnTo>
                    <a:pt x="40" y="89"/>
                  </a:lnTo>
                  <a:lnTo>
                    <a:pt x="42" y="90"/>
                  </a:lnTo>
                  <a:lnTo>
                    <a:pt x="47" y="90"/>
                  </a:lnTo>
                  <a:lnTo>
                    <a:pt x="47" y="93"/>
                  </a:lnTo>
                  <a:lnTo>
                    <a:pt x="0" y="93"/>
                  </a:lnTo>
                  <a:lnTo>
                    <a:pt x="0" y="90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9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4" y="84"/>
                  </a:lnTo>
                  <a:lnTo>
                    <a:pt x="14" y="78"/>
                  </a:lnTo>
                  <a:lnTo>
                    <a:pt x="15" y="74"/>
                  </a:lnTo>
                  <a:lnTo>
                    <a:pt x="15" y="20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1" y="19"/>
                  </a:lnTo>
                  <a:lnTo>
                    <a:pt x="0" y="16"/>
                  </a:lnTo>
                  <a:lnTo>
                    <a:pt x="32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88" name="Freeform 1140"/>
            <p:cNvSpPr>
              <a:spLocks noEditPoints="1"/>
            </p:cNvSpPr>
            <p:nvPr/>
          </p:nvSpPr>
          <p:spPr bwMode="auto">
            <a:xfrm>
              <a:off x="2617089" y="4223766"/>
              <a:ext cx="68580" cy="107442"/>
            </a:xfrm>
            <a:custGeom>
              <a:avLst/>
              <a:gdLst/>
              <a:ahLst/>
              <a:cxnLst>
                <a:cxn ang="0">
                  <a:pos x="60" y="47"/>
                </a:cxn>
                <a:cxn ang="0">
                  <a:pos x="55" y="73"/>
                </a:cxn>
                <a:cxn ang="0">
                  <a:pos x="52" y="80"/>
                </a:cxn>
                <a:cxn ang="0">
                  <a:pos x="50" y="84"/>
                </a:cxn>
                <a:cxn ang="0">
                  <a:pos x="45" y="88"/>
                </a:cxn>
                <a:cxn ang="0">
                  <a:pos x="41" y="91"/>
                </a:cxn>
                <a:cxn ang="0">
                  <a:pos x="36" y="94"/>
                </a:cxn>
                <a:cxn ang="0">
                  <a:pos x="24" y="94"/>
                </a:cxn>
                <a:cxn ang="0">
                  <a:pos x="21" y="93"/>
                </a:cxn>
                <a:cxn ang="0">
                  <a:pos x="18" y="91"/>
                </a:cxn>
                <a:cxn ang="0">
                  <a:pos x="14" y="87"/>
                </a:cxn>
                <a:cxn ang="0">
                  <a:pos x="9" y="82"/>
                </a:cxn>
                <a:cxn ang="0">
                  <a:pos x="7" y="78"/>
                </a:cxn>
                <a:cxn ang="0">
                  <a:pos x="4" y="70"/>
                </a:cxn>
                <a:cxn ang="0">
                  <a:pos x="0" y="48"/>
                </a:cxn>
                <a:cxn ang="0">
                  <a:pos x="2" y="35"/>
                </a:cxn>
                <a:cxn ang="0">
                  <a:pos x="5" y="21"/>
                </a:cxn>
                <a:cxn ang="0">
                  <a:pos x="8" y="16"/>
                </a:cxn>
                <a:cxn ang="0">
                  <a:pos x="13" y="9"/>
                </a:cxn>
                <a:cxn ang="0">
                  <a:pos x="15" y="6"/>
                </a:cxn>
                <a:cxn ang="0">
                  <a:pos x="23" y="1"/>
                </a:cxn>
                <a:cxn ang="0">
                  <a:pos x="26" y="0"/>
                </a:cxn>
                <a:cxn ang="0">
                  <a:pos x="34" y="0"/>
                </a:cxn>
                <a:cxn ang="0">
                  <a:pos x="37" y="1"/>
                </a:cxn>
                <a:cxn ang="0">
                  <a:pos x="45" y="6"/>
                </a:cxn>
                <a:cxn ang="0">
                  <a:pos x="51" y="12"/>
                </a:cxn>
                <a:cxn ang="0">
                  <a:pos x="52" y="16"/>
                </a:cxn>
                <a:cxn ang="0">
                  <a:pos x="55" y="20"/>
                </a:cxn>
                <a:cxn ang="0">
                  <a:pos x="58" y="33"/>
                </a:cxn>
                <a:cxn ang="0">
                  <a:pos x="60" y="47"/>
                </a:cxn>
                <a:cxn ang="0">
                  <a:pos x="40" y="47"/>
                </a:cxn>
                <a:cxn ang="0">
                  <a:pos x="40" y="15"/>
                </a:cxn>
                <a:cxn ang="0">
                  <a:pos x="39" y="11"/>
                </a:cxn>
                <a:cxn ang="0">
                  <a:pos x="37" y="9"/>
                </a:cxn>
                <a:cxn ang="0">
                  <a:pos x="35" y="7"/>
                </a:cxn>
                <a:cxn ang="0">
                  <a:pos x="34" y="6"/>
                </a:cxn>
                <a:cxn ang="0">
                  <a:pos x="31" y="5"/>
                </a:cxn>
                <a:cxn ang="0">
                  <a:pos x="28" y="5"/>
                </a:cxn>
                <a:cxn ang="0">
                  <a:pos x="25" y="6"/>
                </a:cxn>
                <a:cxn ang="0">
                  <a:pos x="24" y="7"/>
                </a:cxn>
                <a:cxn ang="0">
                  <a:pos x="23" y="11"/>
                </a:cxn>
                <a:cxn ang="0">
                  <a:pos x="23" y="15"/>
                </a:cxn>
                <a:cxn ang="0">
                  <a:pos x="21" y="22"/>
                </a:cxn>
                <a:cxn ang="0">
                  <a:pos x="21" y="72"/>
                </a:cxn>
                <a:cxn ang="0">
                  <a:pos x="23" y="82"/>
                </a:cxn>
                <a:cxn ang="0">
                  <a:pos x="23" y="84"/>
                </a:cxn>
                <a:cxn ang="0">
                  <a:pos x="25" y="89"/>
                </a:cxn>
                <a:cxn ang="0">
                  <a:pos x="28" y="90"/>
                </a:cxn>
                <a:cxn ang="0">
                  <a:pos x="31" y="90"/>
                </a:cxn>
                <a:cxn ang="0">
                  <a:pos x="32" y="89"/>
                </a:cxn>
                <a:cxn ang="0">
                  <a:pos x="34" y="89"/>
                </a:cxn>
                <a:cxn ang="0">
                  <a:pos x="35" y="87"/>
                </a:cxn>
                <a:cxn ang="0">
                  <a:pos x="37" y="85"/>
                </a:cxn>
                <a:cxn ang="0">
                  <a:pos x="39" y="83"/>
                </a:cxn>
                <a:cxn ang="0">
                  <a:pos x="39" y="79"/>
                </a:cxn>
                <a:cxn ang="0">
                  <a:pos x="40" y="75"/>
                </a:cxn>
                <a:cxn ang="0">
                  <a:pos x="40" y="47"/>
                </a:cxn>
              </a:cxnLst>
              <a:rect l="0" t="0" r="r" b="b"/>
              <a:pathLst>
                <a:path w="60" h="94">
                  <a:moveTo>
                    <a:pt x="60" y="47"/>
                  </a:moveTo>
                  <a:lnTo>
                    <a:pt x="55" y="73"/>
                  </a:lnTo>
                  <a:lnTo>
                    <a:pt x="52" y="80"/>
                  </a:lnTo>
                  <a:lnTo>
                    <a:pt x="50" y="84"/>
                  </a:lnTo>
                  <a:lnTo>
                    <a:pt x="45" y="88"/>
                  </a:lnTo>
                  <a:lnTo>
                    <a:pt x="41" y="91"/>
                  </a:lnTo>
                  <a:lnTo>
                    <a:pt x="36" y="94"/>
                  </a:lnTo>
                  <a:lnTo>
                    <a:pt x="24" y="94"/>
                  </a:lnTo>
                  <a:lnTo>
                    <a:pt x="21" y="93"/>
                  </a:lnTo>
                  <a:lnTo>
                    <a:pt x="18" y="91"/>
                  </a:lnTo>
                  <a:lnTo>
                    <a:pt x="14" y="87"/>
                  </a:lnTo>
                  <a:lnTo>
                    <a:pt x="9" y="82"/>
                  </a:lnTo>
                  <a:lnTo>
                    <a:pt x="7" y="78"/>
                  </a:lnTo>
                  <a:lnTo>
                    <a:pt x="4" y="70"/>
                  </a:lnTo>
                  <a:lnTo>
                    <a:pt x="0" y="48"/>
                  </a:lnTo>
                  <a:lnTo>
                    <a:pt x="2" y="35"/>
                  </a:lnTo>
                  <a:lnTo>
                    <a:pt x="5" y="21"/>
                  </a:lnTo>
                  <a:lnTo>
                    <a:pt x="8" y="16"/>
                  </a:lnTo>
                  <a:lnTo>
                    <a:pt x="13" y="9"/>
                  </a:lnTo>
                  <a:lnTo>
                    <a:pt x="15" y="6"/>
                  </a:lnTo>
                  <a:lnTo>
                    <a:pt x="23" y="1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7" y="1"/>
                  </a:lnTo>
                  <a:lnTo>
                    <a:pt x="45" y="6"/>
                  </a:lnTo>
                  <a:lnTo>
                    <a:pt x="51" y="12"/>
                  </a:lnTo>
                  <a:lnTo>
                    <a:pt x="52" y="16"/>
                  </a:lnTo>
                  <a:lnTo>
                    <a:pt x="55" y="20"/>
                  </a:lnTo>
                  <a:lnTo>
                    <a:pt x="58" y="33"/>
                  </a:lnTo>
                  <a:lnTo>
                    <a:pt x="60" y="47"/>
                  </a:lnTo>
                  <a:close/>
                  <a:moveTo>
                    <a:pt x="40" y="47"/>
                  </a:moveTo>
                  <a:lnTo>
                    <a:pt x="40" y="15"/>
                  </a:lnTo>
                  <a:lnTo>
                    <a:pt x="39" y="11"/>
                  </a:lnTo>
                  <a:lnTo>
                    <a:pt x="37" y="9"/>
                  </a:lnTo>
                  <a:lnTo>
                    <a:pt x="35" y="7"/>
                  </a:lnTo>
                  <a:lnTo>
                    <a:pt x="34" y="6"/>
                  </a:lnTo>
                  <a:lnTo>
                    <a:pt x="31" y="5"/>
                  </a:lnTo>
                  <a:lnTo>
                    <a:pt x="28" y="5"/>
                  </a:lnTo>
                  <a:lnTo>
                    <a:pt x="25" y="6"/>
                  </a:lnTo>
                  <a:lnTo>
                    <a:pt x="24" y="7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1" y="22"/>
                  </a:lnTo>
                  <a:lnTo>
                    <a:pt x="21" y="72"/>
                  </a:lnTo>
                  <a:lnTo>
                    <a:pt x="23" y="82"/>
                  </a:lnTo>
                  <a:lnTo>
                    <a:pt x="23" y="84"/>
                  </a:lnTo>
                  <a:lnTo>
                    <a:pt x="25" y="89"/>
                  </a:lnTo>
                  <a:lnTo>
                    <a:pt x="28" y="90"/>
                  </a:lnTo>
                  <a:lnTo>
                    <a:pt x="31" y="90"/>
                  </a:lnTo>
                  <a:lnTo>
                    <a:pt x="32" y="89"/>
                  </a:lnTo>
                  <a:lnTo>
                    <a:pt x="34" y="89"/>
                  </a:lnTo>
                  <a:lnTo>
                    <a:pt x="35" y="87"/>
                  </a:lnTo>
                  <a:lnTo>
                    <a:pt x="37" y="85"/>
                  </a:lnTo>
                  <a:lnTo>
                    <a:pt x="39" y="83"/>
                  </a:lnTo>
                  <a:lnTo>
                    <a:pt x="39" y="79"/>
                  </a:lnTo>
                  <a:lnTo>
                    <a:pt x="40" y="75"/>
                  </a:lnTo>
                  <a:lnTo>
                    <a:pt x="40" y="4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89" name="Freeform 1141"/>
            <p:cNvSpPr>
              <a:spLocks/>
            </p:cNvSpPr>
            <p:nvPr/>
          </p:nvSpPr>
          <p:spPr bwMode="auto">
            <a:xfrm>
              <a:off x="2698242" y="4307205"/>
              <a:ext cx="24003" cy="24003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3" y="1"/>
                </a:cxn>
                <a:cxn ang="0">
                  <a:pos x="18" y="2"/>
                </a:cxn>
                <a:cxn ang="0">
                  <a:pos x="20" y="5"/>
                </a:cxn>
                <a:cxn ang="0">
                  <a:pos x="20" y="6"/>
                </a:cxn>
                <a:cxn ang="0">
                  <a:pos x="21" y="9"/>
                </a:cxn>
                <a:cxn ang="0">
                  <a:pos x="21" y="14"/>
                </a:cxn>
                <a:cxn ang="0">
                  <a:pos x="18" y="18"/>
                </a:cxn>
                <a:cxn ang="0">
                  <a:pos x="16" y="20"/>
                </a:cxn>
                <a:cxn ang="0">
                  <a:pos x="15" y="21"/>
                </a:cxn>
                <a:cxn ang="0">
                  <a:pos x="6" y="21"/>
                </a:cxn>
                <a:cxn ang="0">
                  <a:pos x="5" y="20"/>
                </a:cxn>
                <a:cxn ang="0">
                  <a:pos x="2" y="18"/>
                </a:cxn>
                <a:cxn ang="0">
                  <a:pos x="0" y="14"/>
                </a:cxn>
                <a:cxn ang="0">
                  <a:pos x="0" y="9"/>
                </a:cxn>
                <a:cxn ang="0">
                  <a:pos x="1" y="5"/>
                </a:cxn>
                <a:cxn ang="0">
                  <a:pos x="2" y="2"/>
                </a:cxn>
                <a:cxn ang="0">
                  <a:pos x="7" y="0"/>
                </a:cxn>
                <a:cxn ang="0">
                  <a:pos x="10" y="0"/>
                </a:cxn>
              </a:cxnLst>
              <a:rect l="0" t="0" r="r" b="b"/>
              <a:pathLst>
                <a:path w="21" h="21">
                  <a:moveTo>
                    <a:pt x="10" y="0"/>
                  </a:moveTo>
                  <a:lnTo>
                    <a:pt x="13" y="1"/>
                  </a:lnTo>
                  <a:lnTo>
                    <a:pt x="18" y="2"/>
                  </a:lnTo>
                  <a:lnTo>
                    <a:pt x="20" y="5"/>
                  </a:lnTo>
                  <a:lnTo>
                    <a:pt x="20" y="6"/>
                  </a:lnTo>
                  <a:lnTo>
                    <a:pt x="21" y="9"/>
                  </a:lnTo>
                  <a:lnTo>
                    <a:pt x="21" y="14"/>
                  </a:lnTo>
                  <a:lnTo>
                    <a:pt x="18" y="18"/>
                  </a:lnTo>
                  <a:lnTo>
                    <a:pt x="16" y="20"/>
                  </a:lnTo>
                  <a:lnTo>
                    <a:pt x="15" y="21"/>
                  </a:lnTo>
                  <a:lnTo>
                    <a:pt x="6" y="21"/>
                  </a:lnTo>
                  <a:lnTo>
                    <a:pt x="5" y="20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9"/>
                  </a:lnTo>
                  <a:lnTo>
                    <a:pt x="1" y="5"/>
                  </a:lnTo>
                  <a:lnTo>
                    <a:pt x="2" y="2"/>
                  </a:lnTo>
                  <a:lnTo>
                    <a:pt x="7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90" name="Freeform 1142"/>
            <p:cNvSpPr>
              <a:spLocks/>
            </p:cNvSpPr>
            <p:nvPr/>
          </p:nvSpPr>
          <p:spPr bwMode="auto">
            <a:xfrm>
              <a:off x="2731389" y="4223766"/>
              <a:ext cx="68580" cy="106299"/>
            </a:xfrm>
            <a:custGeom>
              <a:avLst/>
              <a:gdLst/>
              <a:ahLst/>
              <a:cxnLst>
                <a:cxn ang="0">
                  <a:pos x="55" y="93"/>
                </a:cxn>
                <a:cxn ang="0">
                  <a:pos x="0" y="93"/>
                </a:cxn>
                <a:cxn ang="0">
                  <a:pos x="0" y="91"/>
                </a:cxn>
                <a:cxn ang="0">
                  <a:pos x="13" y="78"/>
                </a:cxn>
                <a:cxn ang="0">
                  <a:pos x="23" y="67"/>
                </a:cxn>
                <a:cxn ang="0">
                  <a:pos x="29" y="58"/>
                </a:cxn>
                <a:cxn ang="0">
                  <a:pos x="34" y="52"/>
                </a:cxn>
                <a:cxn ang="0">
                  <a:pos x="36" y="42"/>
                </a:cxn>
                <a:cxn ang="0">
                  <a:pos x="38" y="31"/>
                </a:cxn>
                <a:cxn ang="0">
                  <a:pos x="38" y="27"/>
                </a:cxn>
                <a:cxn ang="0">
                  <a:pos x="36" y="24"/>
                </a:cxn>
                <a:cxn ang="0">
                  <a:pos x="34" y="20"/>
                </a:cxn>
                <a:cxn ang="0">
                  <a:pos x="30" y="17"/>
                </a:cxn>
                <a:cxn ang="0">
                  <a:pos x="26" y="16"/>
                </a:cxn>
                <a:cxn ang="0">
                  <a:pos x="16" y="16"/>
                </a:cxn>
                <a:cxn ang="0">
                  <a:pos x="13" y="19"/>
                </a:cxn>
                <a:cxn ang="0">
                  <a:pos x="8" y="21"/>
                </a:cxn>
                <a:cxn ang="0">
                  <a:pos x="5" y="26"/>
                </a:cxn>
                <a:cxn ang="0">
                  <a:pos x="2" y="26"/>
                </a:cxn>
                <a:cxn ang="0">
                  <a:pos x="7" y="15"/>
                </a:cxn>
                <a:cxn ang="0">
                  <a:pos x="13" y="6"/>
                </a:cxn>
                <a:cxn ang="0">
                  <a:pos x="18" y="4"/>
                </a:cxn>
                <a:cxn ang="0">
                  <a:pos x="21" y="1"/>
                </a:cxn>
                <a:cxn ang="0">
                  <a:pos x="26" y="0"/>
                </a:cxn>
                <a:cxn ang="0">
                  <a:pos x="35" y="0"/>
                </a:cxn>
                <a:cxn ang="0">
                  <a:pos x="40" y="1"/>
                </a:cxn>
                <a:cxn ang="0">
                  <a:pos x="44" y="3"/>
                </a:cxn>
                <a:cxn ang="0">
                  <a:pos x="49" y="7"/>
                </a:cxn>
                <a:cxn ang="0">
                  <a:pos x="54" y="11"/>
                </a:cxn>
                <a:cxn ang="0">
                  <a:pos x="55" y="16"/>
                </a:cxn>
                <a:cxn ang="0">
                  <a:pos x="56" y="20"/>
                </a:cxn>
                <a:cxn ang="0">
                  <a:pos x="56" y="28"/>
                </a:cxn>
                <a:cxn ang="0">
                  <a:pos x="54" y="35"/>
                </a:cxn>
                <a:cxn ang="0">
                  <a:pos x="52" y="42"/>
                </a:cxn>
                <a:cxn ang="0">
                  <a:pos x="46" y="51"/>
                </a:cxn>
                <a:cxn ang="0">
                  <a:pos x="36" y="62"/>
                </a:cxn>
                <a:cxn ang="0">
                  <a:pos x="21" y="75"/>
                </a:cxn>
                <a:cxn ang="0">
                  <a:pos x="50" y="75"/>
                </a:cxn>
                <a:cxn ang="0">
                  <a:pos x="51" y="74"/>
                </a:cxn>
                <a:cxn ang="0">
                  <a:pos x="54" y="74"/>
                </a:cxn>
                <a:cxn ang="0">
                  <a:pos x="55" y="73"/>
                </a:cxn>
                <a:cxn ang="0">
                  <a:pos x="55" y="72"/>
                </a:cxn>
                <a:cxn ang="0">
                  <a:pos x="57" y="67"/>
                </a:cxn>
                <a:cxn ang="0">
                  <a:pos x="60" y="67"/>
                </a:cxn>
                <a:cxn ang="0">
                  <a:pos x="55" y="93"/>
                </a:cxn>
              </a:cxnLst>
              <a:rect l="0" t="0" r="r" b="b"/>
              <a:pathLst>
                <a:path w="60" h="93">
                  <a:moveTo>
                    <a:pt x="55" y="93"/>
                  </a:moveTo>
                  <a:lnTo>
                    <a:pt x="0" y="93"/>
                  </a:lnTo>
                  <a:lnTo>
                    <a:pt x="0" y="91"/>
                  </a:lnTo>
                  <a:lnTo>
                    <a:pt x="13" y="78"/>
                  </a:lnTo>
                  <a:lnTo>
                    <a:pt x="23" y="67"/>
                  </a:lnTo>
                  <a:lnTo>
                    <a:pt x="29" y="58"/>
                  </a:lnTo>
                  <a:lnTo>
                    <a:pt x="34" y="52"/>
                  </a:lnTo>
                  <a:lnTo>
                    <a:pt x="36" y="42"/>
                  </a:lnTo>
                  <a:lnTo>
                    <a:pt x="38" y="31"/>
                  </a:lnTo>
                  <a:lnTo>
                    <a:pt x="38" y="27"/>
                  </a:lnTo>
                  <a:lnTo>
                    <a:pt x="36" y="24"/>
                  </a:lnTo>
                  <a:lnTo>
                    <a:pt x="34" y="20"/>
                  </a:lnTo>
                  <a:lnTo>
                    <a:pt x="30" y="17"/>
                  </a:lnTo>
                  <a:lnTo>
                    <a:pt x="26" y="16"/>
                  </a:lnTo>
                  <a:lnTo>
                    <a:pt x="16" y="16"/>
                  </a:lnTo>
                  <a:lnTo>
                    <a:pt x="13" y="19"/>
                  </a:lnTo>
                  <a:lnTo>
                    <a:pt x="8" y="21"/>
                  </a:lnTo>
                  <a:lnTo>
                    <a:pt x="5" y="26"/>
                  </a:lnTo>
                  <a:lnTo>
                    <a:pt x="2" y="26"/>
                  </a:lnTo>
                  <a:lnTo>
                    <a:pt x="7" y="15"/>
                  </a:lnTo>
                  <a:lnTo>
                    <a:pt x="13" y="6"/>
                  </a:lnTo>
                  <a:lnTo>
                    <a:pt x="18" y="4"/>
                  </a:lnTo>
                  <a:lnTo>
                    <a:pt x="21" y="1"/>
                  </a:lnTo>
                  <a:lnTo>
                    <a:pt x="26" y="0"/>
                  </a:lnTo>
                  <a:lnTo>
                    <a:pt x="35" y="0"/>
                  </a:lnTo>
                  <a:lnTo>
                    <a:pt x="40" y="1"/>
                  </a:lnTo>
                  <a:lnTo>
                    <a:pt x="44" y="3"/>
                  </a:lnTo>
                  <a:lnTo>
                    <a:pt x="49" y="7"/>
                  </a:lnTo>
                  <a:lnTo>
                    <a:pt x="54" y="11"/>
                  </a:lnTo>
                  <a:lnTo>
                    <a:pt x="55" y="16"/>
                  </a:lnTo>
                  <a:lnTo>
                    <a:pt x="56" y="20"/>
                  </a:lnTo>
                  <a:lnTo>
                    <a:pt x="56" y="28"/>
                  </a:lnTo>
                  <a:lnTo>
                    <a:pt x="54" y="35"/>
                  </a:lnTo>
                  <a:lnTo>
                    <a:pt x="52" y="42"/>
                  </a:lnTo>
                  <a:lnTo>
                    <a:pt x="46" y="51"/>
                  </a:lnTo>
                  <a:lnTo>
                    <a:pt x="36" y="62"/>
                  </a:lnTo>
                  <a:lnTo>
                    <a:pt x="21" y="75"/>
                  </a:lnTo>
                  <a:lnTo>
                    <a:pt x="50" y="75"/>
                  </a:lnTo>
                  <a:lnTo>
                    <a:pt x="51" y="74"/>
                  </a:lnTo>
                  <a:lnTo>
                    <a:pt x="54" y="74"/>
                  </a:lnTo>
                  <a:lnTo>
                    <a:pt x="55" y="73"/>
                  </a:lnTo>
                  <a:lnTo>
                    <a:pt x="55" y="72"/>
                  </a:lnTo>
                  <a:lnTo>
                    <a:pt x="57" y="67"/>
                  </a:lnTo>
                  <a:lnTo>
                    <a:pt x="60" y="67"/>
                  </a:lnTo>
                  <a:lnTo>
                    <a:pt x="55" y="9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91" name="Freeform 1143"/>
            <p:cNvSpPr>
              <a:spLocks noEditPoints="1"/>
            </p:cNvSpPr>
            <p:nvPr/>
          </p:nvSpPr>
          <p:spPr bwMode="auto">
            <a:xfrm>
              <a:off x="3011424" y="4223766"/>
              <a:ext cx="67437" cy="107442"/>
            </a:xfrm>
            <a:custGeom>
              <a:avLst/>
              <a:gdLst/>
              <a:ahLst/>
              <a:cxnLst>
                <a:cxn ang="0">
                  <a:pos x="59" y="47"/>
                </a:cxn>
                <a:cxn ang="0">
                  <a:pos x="54" y="73"/>
                </a:cxn>
                <a:cxn ang="0">
                  <a:pos x="52" y="80"/>
                </a:cxn>
                <a:cxn ang="0">
                  <a:pos x="50" y="84"/>
                </a:cxn>
                <a:cxn ang="0">
                  <a:pos x="45" y="88"/>
                </a:cxn>
                <a:cxn ang="0">
                  <a:pos x="41" y="91"/>
                </a:cxn>
                <a:cxn ang="0">
                  <a:pos x="36" y="94"/>
                </a:cxn>
                <a:cxn ang="0">
                  <a:pos x="24" y="94"/>
                </a:cxn>
                <a:cxn ang="0">
                  <a:pos x="21" y="93"/>
                </a:cxn>
                <a:cxn ang="0">
                  <a:pos x="17" y="91"/>
                </a:cxn>
                <a:cxn ang="0">
                  <a:pos x="14" y="87"/>
                </a:cxn>
                <a:cxn ang="0">
                  <a:pos x="9" y="82"/>
                </a:cxn>
                <a:cxn ang="0">
                  <a:pos x="6" y="78"/>
                </a:cxn>
                <a:cxn ang="0">
                  <a:pos x="4" y="70"/>
                </a:cxn>
                <a:cxn ang="0">
                  <a:pos x="0" y="48"/>
                </a:cxn>
                <a:cxn ang="0">
                  <a:pos x="1" y="35"/>
                </a:cxn>
                <a:cxn ang="0">
                  <a:pos x="5" y="21"/>
                </a:cxn>
                <a:cxn ang="0">
                  <a:pos x="8" y="16"/>
                </a:cxn>
                <a:cxn ang="0">
                  <a:pos x="12" y="9"/>
                </a:cxn>
                <a:cxn ang="0">
                  <a:pos x="15" y="6"/>
                </a:cxn>
                <a:cxn ang="0">
                  <a:pos x="22" y="1"/>
                </a:cxn>
                <a:cxn ang="0">
                  <a:pos x="26" y="0"/>
                </a:cxn>
                <a:cxn ang="0">
                  <a:pos x="33" y="0"/>
                </a:cxn>
                <a:cxn ang="0">
                  <a:pos x="37" y="1"/>
                </a:cxn>
                <a:cxn ang="0">
                  <a:pos x="45" y="6"/>
                </a:cxn>
                <a:cxn ang="0">
                  <a:pos x="51" y="12"/>
                </a:cxn>
                <a:cxn ang="0">
                  <a:pos x="52" y="16"/>
                </a:cxn>
                <a:cxn ang="0">
                  <a:pos x="54" y="20"/>
                </a:cxn>
                <a:cxn ang="0">
                  <a:pos x="58" y="33"/>
                </a:cxn>
                <a:cxn ang="0">
                  <a:pos x="59" y="47"/>
                </a:cxn>
                <a:cxn ang="0">
                  <a:pos x="40" y="47"/>
                </a:cxn>
                <a:cxn ang="0">
                  <a:pos x="40" y="15"/>
                </a:cxn>
                <a:cxn ang="0">
                  <a:pos x="38" y="11"/>
                </a:cxn>
                <a:cxn ang="0">
                  <a:pos x="37" y="9"/>
                </a:cxn>
                <a:cxn ang="0">
                  <a:pos x="35" y="7"/>
                </a:cxn>
                <a:cxn ang="0">
                  <a:pos x="33" y="6"/>
                </a:cxn>
                <a:cxn ang="0">
                  <a:pos x="31" y="5"/>
                </a:cxn>
                <a:cxn ang="0">
                  <a:pos x="27" y="5"/>
                </a:cxn>
                <a:cxn ang="0">
                  <a:pos x="25" y="6"/>
                </a:cxn>
                <a:cxn ang="0">
                  <a:pos x="24" y="7"/>
                </a:cxn>
                <a:cxn ang="0">
                  <a:pos x="22" y="11"/>
                </a:cxn>
                <a:cxn ang="0">
                  <a:pos x="22" y="15"/>
                </a:cxn>
                <a:cxn ang="0">
                  <a:pos x="21" y="22"/>
                </a:cxn>
                <a:cxn ang="0">
                  <a:pos x="21" y="72"/>
                </a:cxn>
                <a:cxn ang="0">
                  <a:pos x="22" y="82"/>
                </a:cxn>
                <a:cxn ang="0">
                  <a:pos x="22" y="84"/>
                </a:cxn>
                <a:cxn ang="0">
                  <a:pos x="25" y="89"/>
                </a:cxn>
                <a:cxn ang="0">
                  <a:pos x="27" y="90"/>
                </a:cxn>
                <a:cxn ang="0">
                  <a:pos x="31" y="90"/>
                </a:cxn>
                <a:cxn ang="0">
                  <a:pos x="32" y="89"/>
                </a:cxn>
                <a:cxn ang="0">
                  <a:pos x="33" y="89"/>
                </a:cxn>
                <a:cxn ang="0">
                  <a:pos x="35" y="87"/>
                </a:cxn>
                <a:cxn ang="0">
                  <a:pos x="37" y="85"/>
                </a:cxn>
                <a:cxn ang="0">
                  <a:pos x="38" y="83"/>
                </a:cxn>
                <a:cxn ang="0">
                  <a:pos x="38" y="79"/>
                </a:cxn>
                <a:cxn ang="0">
                  <a:pos x="40" y="75"/>
                </a:cxn>
                <a:cxn ang="0">
                  <a:pos x="40" y="47"/>
                </a:cxn>
              </a:cxnLst>
              <a:rect l="0" t="0" r="r" b="b"/>
              <a:pathLst>
                <a:path w="59" h="94">
                  <a:moveTo>
                    <a:pt x="59" y="47"/>
                  </a:moveTo>
                  <a:lnTo>
                    <a:pt x="54" y="73"/>
                  </a:lnTo>
                  <a:lnTo>
                    <a:pt x="52" y="80"/>
                  </a:lnTo>
                  <a:lnTo>
                    <a:pt x="50" y="84"/>
                  </a:lnTo>
                  <a:lnTo>
                    <a:pt x="45" y="88"/>
                  </a:lnTo>
                  <a:lnTo>
                    <a:pt x="41" y="91"/>
                  </a:lnTo>
                  <a:lnTo>
                    <a:pt x="36" y="94"/>
                  </a:lnTo>
                  <a:lnTo>
                    <a:pt x="24" y="94"/>
                  </a:lnTo>
                  <a:lnTo>
                    <a:pt x="21" y="93"/>
                  </a:lnTo>
                  <a:lnTo>
                    <a:pt x="17" y="91"/>
                  </a:lnTo>
                  <a:lnTo>
                    <a:pt x="14" y="87"/>
                  </a:lnTo>
                  <a:lnTo>
                    <a:pt x="9" y="82"/>
                  </a:lnTo>
                  <a:lnTo>
                    <a:pt x="6" y="78"/>
                  </a:lnTo>
                  <a:lnTo>
                    <a:pt x="4" y="70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5" y="21"/>
                  </a:lnTo>
                  <a:lnTo>
                    <a:pt x="8" y="16"/>
                  </a:lnTo>
                  <a:lnTo>
                    <a:pt x="12" y="9"/>
                  </a:lnTo>
                  <a:lnTo>
                    <a:pt x="15" y="6"/>
                  </a:lnTo>
                  <a:lnTo>
                    <a:pt x="22" y="1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7" y="1"/>
                  </a:lnTo>
                  <a:lnTo>
                    <a:pt x="45" y="6"/>
                  </a:lnTo>
                  <a:lnTo>
                    <a:pt x="51" y="12"/>
                  </a:lnTo>
                  <a:lnTo>
                    <a:pt x="52" y="16"/>
                  </a:lnTo>
                  <a:lnTo>
                    <a:pt x="54" y="20"/>
                  </a:lnTo>
                  <a:lnTo>
                    <a:pt x="58" y="33"/>
                  </a:lnTo>
                  <a:lnTo>
                    <a:pt x="59" y="47"/>
                  </a:lnTo>
                  <a:close/>
                  <a:moveTo>
                    <a:pt x="40" y="47"/>
                  </a:moveTo>
                  <a:lnTo>
                    <a:pt x="40" y="15"/>
                  </a:lnTo>
                  <a:lnTo>
                    <a:pt x="38" y="11"/>
                  </a:lnTo>
                  <a:lnTo>
                    <a:pt x="37" y="9"/>
                  </a:lnTo>
                  <a:lnTo>
                    <a:pt x="35" y="7"/>
                  </a:lnTo>
                  <a:lnTo>
                    <a:pt x="33" y="6"/>
                  </a:lnTo>
                  <a:lnTo>
                    <a:pt x="31" y="5"/>
                  </a:lnTo>
                  <a:lnTo>
                    <a:pt x="27" y="5"/>
                  </a:lnTo>
                  <a:lnTo>
                    <a:pt x="25" y="6"/>
                  </a:lnTo>
                  <a:lnTo>
                    <a:pt x="24" y="7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22"/>
                  </a:lnTo>
                  <a:lnTo>
                    <a:pt x="21" y="72"/>
                  </a:lnTo>
                  <a:lnTo>
                    <a:pt x="22" y="82"/>
                  </a:lnTo>
                  <a:lnTo>
                    <a:pt x="22" y="84"/>
                  </a:lnTo>
                  <a:lnTo>
                    <a:pt x="25" y="89"/>
                  </a:lnTo>
                  <a:lnTo>
                    <a:pt x="27" y="90"/>
                  </a:lnTo>
                  <a:lnTo>
                    <a:pt x="31" y="90"/>
                  </a:lnTo>
                  <a:lnTo>
                    <a:pt x="32" y="89"/>
                  </a:lnTo>
                  <a:lnTo>
                    <a:pt x="33" y="89"/>
                  </a:lnTo>
                  <a:lnTo>
                    <a:pt x="35" y="87"/>
                  </a:lnTo>
                  <a:lnTo>
                    <a:pt x="37" y="85"/>
                  </a:lnTo>
                  <a:lnTo>
                    <a:pt x="38" y="83"/>
                  </a:lnTo>
                  <a:lnTo>
                    <a:pt x="38" y="79"/>
                  </a:lnTo>
                  <a:lnTo>
                    <a:pt x="40" y="75"/>
                  </a:lnTo>
                  <a:lnTo>
                    <a:pt x="40" y="4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92" name="Freeform 1144"/>
            <p:cNvSpPr>
              <a:spLocks/>
            </p:cNvSpPr>
            <p:nvPr/>
          </p:nvSpPr>
          <p:spPr bwMode="auto">
            <a:xfrm>
              <a:off x="3092577" y="4307205"/>
              <a:ext cx="24003" cy="24003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3" y="1"/>
                </a:cxn>
                <a:cxn ang="0">
                  <a:pos x="18" y="2"/>
                </a:cxn>
                <a:cxn ang="0">
                  <a:pos x="19" y="5"/>
                </a:cxn>
                <a:cxn ang="0">
                  <a:pos x="19" y="6"/>
                </a:cxn>
                <a:cxn ang="0">
                  <a:pos x="21" y="9"/>
                </a:cxn>
                <a:cxn ang="0">
                  <a:pos x="21" y="14"/>
                </a:cxn>
                <a:cxn ang="0">
                  <a:pos x="18" y="18"/>
                </a:cxn>
                <a:cxn ang="0">
                  <a:pos x="16" y="20"/>
                </a:cxn>
                <a:cxn ang="0">
                  <a:pos x="14" y="21"/>
                </a:cxn>
                <a:cxn ang="0">
                  <a:pos x="6" y="21"/>
                </a:cxn>
                <a:cxn ang="0">
                  <a:pos x="5" y="20"/>
                </a:cxn>
                <a:cxn ang="0">
                  <a:pos x="2" y="18"/>
                </a:cxn>
                <a:cxn ang="0">
                  <a:pos x="0" y="14"/>
                </a:cxn>
                <a:cxn ang="0">
                  <a:pos x="0" y="9"/>
                </a:cxn>
                <a:cxn ang="0">
                  <a:pos x="1" y="5"/>
                </a:cxn>
                <a:cxn ang="0">
                  <a:pos x="2" y="2"/>
                </a:cxn>
                <a:cxn ang="0">
                  <a:pos x="7" y="0"/>
                </a:cxn>
                <a:cxn ang="0">
                  <a:pos x="9" y="0"/>
                </a:cxn>
              </a:cxnLst>
              <a:rect l="0" t="0" r="r" b="b"/>
              <a:pathLst>
                <a:path w="21" h="21">
                  <a:moveTo>
                    <a:pt x="9" y="0"/>
                  </a:moveTo>
                  <a:lnTo>
                    <a:pt x="13" y="1"/>
                  </a:lnTo>
                  <a:lnTo>
                    <a:pt x="18" y="2"/>
                  </a:lnTo>
                  <a:lnTo>
                    <a:pt x="19" y="5"/>
                  </a:lnTo>
                  <a:lnTo>
                    <a:pt x="19" y="6"/>
                  </a:lnTo>
                  <a:lnTo>
                    <a:pt x="21" y="9"/>
                  </a:lnTo>
                  <a:lnTo>
                    <a:pt x="21" y="14"/>
                  </a:lnTo>
                  <a:lnTo>
                    <a:pt x="18" y="18"/>
                  </a:lnTo>
                  <a:lnTo>
                    <a:pt x="16" y="20"/>
                  </a:lnTo>
                  <a:lnTo>
                    <a:pt x="14" y="21"/>
                  </a:lnTo>
                  <a:lnTo>
                    <a:pt x="6" y="21"/>
                  </a:lnTo>
                  <a:lnTo>
                    <a:pt x="5" y="20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9"/>
                  </a:lnTo>
                  <a:lnTo>
                    <a:pt x="1" y="5"/>
                  </a:lnTo>
                  <a:lnTo>
                    <a:pt x="2" y="2"/>
                  </a:lnTo>
                  <a:lnTo>
                    <a:pt x="7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93" name="Freeform 1145"/>
            <p:cNvSpPr>
              <a:spLocks/>
            </p:cNvSpPr>
            <p:nvPr/>
          </p:nvSpPr>
          <p:spPr bwMode="auto">
            <a:xfrm>
              <a:off x="3125724" y="4223766"/>
              <a:ext cx="68580" cy="107442"/>
            </a:xfrm>
            <a:custGeom>
              <a:avLst/>
              <a:gdLst/>
              <a:ahLst/>
              <a:cxnLst>
                <a:cxn ang="0">
                  <a:pos x="18" y="43"/>
                </a:cxn>
                <a:cxn ang="0">
                  <a:pos x="26" y="40"/>
                </a:cxn>
                <a:cxn ang="0">
                  <a:pos x="34" y="33"/>
                </a:cxn>
                <a:cxn ang="0">
                  <a:pos x="36" y="25"/>
                </a:cxn>
                <a:cxn ang="0">
                  <a:pos x="34" y="17"/>
                </a:cxn>
                <a:cxn ang="0">
                  <a:pos x="21" y="10"/>
                </a:cxn>
                <a:cxn ang="0">
                  <a:pos x="13" y="12"/>
                </a:cxn>
                <a:cxn ang="0">
                  <a:pos x="5" y="20"/>
                </a:cxn>
                <a:cxn ang="0">
                  <a:pos x="5" y="15"/>
                </a:cxn>
                <a:cxn ang="0">
                  <a:pos x="16" y="5"/>
                </a:cxn>
                <a:cxn ang="0">
                  <a:pos x="34" y="0"/>
                </a:cxn>
                <a:cxn ang="0">
                  <a:pos x="42" y="1"/>
                </a:cxn>
                <a:cxn ang="0">
                  <a:pos x="55" y="11"/>
                </a:cxn>
                <a:cxn ang="0">
                  <a:pos x="56" y="21"/>
                </a:cxn>
                <a:cxn ang="0">
                  <a:pos x="52" y="27"/>
                </a:cxn>
                <a:cxn ang="0">
                  <a:pos x="45" y="32"/>
                </a:cxn>
                <a:cxn ang="0">
                  <a:pos x="47" y="37"/>
                </a:cxn>
                <a:cxn ang="0">
                  <a:pos x="56" y="45"/>
                </a:cxn>
                <a:cxn ang="0">
                  <a:pos x="60" y="53"/>
                </a:cxn>
                <a:cxn ang="0">
                  <a:pos x="58" y="73"/>
                </a:cxn>
                <a:cxn ang="0">
                  <a:pos x="42" y="90"/>
                </a:cxn>
                <a:cxn ang="0">
                  <a:pos x="21" y="94"/>
                </a:cxn>
                <a:cxn ang="0">
                  <a:pos x="8" y="91"/>
                </a:cxn>
                <a:cxn ang="0">
                  <a:pos x="3" y="87"/>
                </a:cxn>
                <a:cxn ang="0">
                  <a:pos x="0" y="79"/>
                </a:cxn>
                <a:cxn ang="0">
                  <a:pos x="3" y="75"/>
                </a:cxn>
                <a:cxn ang="0">
                  <a:pos x="10" y="73"/>
                </a:cxn>
                <a:cxn ang="0">
                  <a:pos x="14" y="74"/>
                </a:cxn>
                <a:cxn ang="0">
                  <a:pos x="20" y="78"/>
                </a:cxn>
                <a:cxn ang="0">
                  <a:pos x="29" y="84"/>
                </a:cxn>
                <a:cxn ang="0">
                  <a:pos x="39" y="83"/>
                </a:cxn>
                <a:cxn ang="0">
                  <a:pos x="42" y="77"/>
                </a:cxn>
                <a:cxn ang="0">
                  <a:pos x="43" y="66"/>
                </a:cxn>
                <a:cxn ang="0">
                  <a:pos x="37" y="54"/>
                </a:cxn>
                <a:cxn ang="0">
                  <a:pos x="18" y="45"/>
                </a:cxn>
              </a:cxnLst>
              <a:rect l="0" t="0" r="r" b="b"/>
              <a:pathLst>
                <a:path w="60" h="94">
                  <a:moveTo>
                    <a:pt x="18" y="45"/>
                  </a:moveTo>
                  <a:lnTo>
                    <a:pt x="18" y="43"/>
                  </a:lnTo>
                  <a:lnTo>
                    <a:pt x="22" y="42"/>
                  </a:lnTo>
                  <a:lnTo>
                    <a:pt x="26" y="40"/>
                  </a:lnTo>
                  <a:lnTo>
                    <a:pt x="29" y="38"/>
                  </a:lnTo>
                  <a:lnTo>
                    <a:pt x="34" y="33"/>
                  </a:lnTo>
                  <a:lnTo>
                    <a:pt x="35" y="28"/>
                  </a:lnTo>
                  <a:lnTo>
                    <a:pt x="36" y="25"/>
                  </a:lnTo>
                  <a:lnTo>
                    <a:pt x="36" y="21"/>
                  </a:lnTo>
                  <a:lnTo>
                    <a:pt x="34" y="17"/>
                  </a:lnTo>
                  <a:lnTo>
                    <a:pt x="29" y="12"/>
                  </a:lnTo>
                  <a:lnTo>
                    <a:pt x="21" y="10"/>
                  </a:lnTo>
                  <a:lnTo>
                    <a:pt x="16" y="11"/>
                  </a:lnTo>
                  <a:lnTo>
                    <a:pt x="13" y="12"/>
                  </a:lnTo>
                  <a:lnTo>
                    <a:pt x="8" y="16"/>
                  </a:lnTo>
                  <a:lnTo>
                    <a:pt x="5" y="20"/>
                  </a:lnTo>
                  <a:lnTo>
                    <a:pt x="3" y="19"/>
                  </a:lnTo>
                  <a:lnTo>
                    <a:pt x="5" y="15"/>
                  </a:lnTo>
                  <a:lnTo>
                    <a:pt x="9" y="10"/>
                  </a:lnTo>
                  <a:lnTo>
                    <a:pt x="16" y="5"/>
                  </a:lnTo>
                  <a:lnTo>
                    <a:pt x="21" y="3"/>
                  </a:lnTo>
                  <a:lnTo>
                    <a:pt x="34" y="0"/>
                  </a:lnTo>
                  <a:lnTo>
                    <a:pt x="39" y="0"/>
                  </a:lnTo>
                  <a:lnTo>
                    <a:pt x="42" y="1"/>
                  </a:lnTo>
                  <a:lnTo>
                    <a:pt x="47" y="4"/>
                  </a:lnTo>
                  <a:lnTo>
                    <a:pt x="55" y="11"/>
                  </a:lnTo>
                  <a:lnTo>
                    <a:pt x="56" y="14"/>
                  </a:lnTo>
                  <a:lnTo>
                    <a:pt x="56" y="21"/>
                  </a:lnTo>
                  <a:lnTo>
                    <a:pt x="53" y="24"/>
                  </a:lnTo>
                  <a:lnTo>
                    <a:pt x="52" y="27"/>
                  </a:lnTo>
                  <a:lnTo>
                    <a:pt x="50" y="30"/>
                  </a:lnTo>
                  <a:lnTo>
                    <a:pt x="45" y="32"/>
                  </a:lnTo>
                  <a:lnTo>
                    <a:pt x="41" y="35"/>
                  </a:lnTo>
                  <a:lnTo>
                    <a:pt x="47" y="37"/>
                  </a:lnTo>
                  <a:lnTo>
                    <a:pt x="51" y="41"/>
                  </a:lnTo>
                  <a:lnTo>
                    <a:pt x="56" y="45"/>
                  </a:lnTo>
                  <a:lnTo>
                    <a:pt x="58" y="48"/>
                  </a:lnTo>
                  <a:lnTo>
                    <a:pt x="60" y="53"/>
                  </a:lnTo>
                  <a:lnTo>
                    <a:pt x="60" y="58"/>
                  </a:lnTo>
                  <a:lnTo>
                    <a:pt x="58" y="73"/>
                  </a:lnTo>
                  <a:lnTo>
                    <a:pt x="50" y="84"/>
                  </a:lnTo>
                  <a:lnTo>
                    <a:pt x="42" y="90"/>
                  </a:lnTo>
                  <a:lnTo>
                    <a:pt x="32" y="93"/>
                  </a:lnTo>
                  <a:lnTo>
                    <a:pt x="21" y="94"/>
                  </a:lnTo>
                  <a:lnTo>
                    <a:pt x="15" y="94"/>
                  </a:lnTo>
                  <a:lnTo>
                    <a:pt x="8" y="91"/>
                  </a:lnTo>
                  <a:lnTo>
                    <a:pt x="5" y="90"/>
                  </a:lnTo>
                  <a:lnTo>
                    <a:pt x="3" y="87"/>
                  </a:lnTo>
                  <a:lnTo>
                    <a:pt x="0" y="84"/>
                  </a:lnTo>
                  <a:lnTo>
                    <a:pt x="0" y="79"/>
                  </a:lnTo>
                  <a:lnTo>
                    <a:pt x="1" y="77"/>
                  </a:lnTo>
                  <a:lnTo>
                    <a:pt x="3" y="75"/>
                  </a:lnTo>
                  <a:lnTo>
                    <a:pt x="8" y="73"/>
                  </a:lnTo>
                  <a:lnTo>
                    <a:pt x="10" y="73"/>
                  </a:lnTo>
                  <a:lnTo>
                    <a:pt x="11" y="74"/>
                  </a:lnTo>
                  <a:lnTo>
                    <a:pt x="14" y="74"/>
                  </a:lnTo>
                  <a:lnTo>
                    <a:pt x="16" y="77"/>
                  </a:lnTo>
                  <a:lnTo>
                    <a:pt x="20" y="78"/>
                  </a:lnTo>
                  <a:lnTo>
                    <a:pt x="25" y="82"/>
                  </a:lnTo>
                  <a:lnTo>
                    <a:pt x="29" y="84"/>
                  </a:lnTo>
                  <a:lnTo>
                    <a:pt x="35" y="84"/>
                  </a:lnTo>
                  <a:lnTo>
                    <a:pt x="39" y="83"/>
                  </a:lnTo>
                  <a:lnTo>
                    <a:pt x="40" y="80"/>
                  </a:lnTo>
                  <a:lnTo>
                    <a:pt x="42" y="77"/>
                  </a:lnTo>
                  <a:lnTo>
                    <a:pt x="45" y="72"/>
                  </a:lnTo>
                  <a:lnTo>
                    <a:pt x="43" y="66"/>
                  </a:lnTo>
                  <a:lnTo>
                    <a:pt x="41" y="61"/>
                  </a:lnTo>
                  <a:lnTo>
                    <a:pt x="37" y="54"/>
                  </a:lnTo>
                  <a:lnTo>
                    <a:pt x="29" y="48"/>
                  </a:lnTo>
                  <a:lnTo>
                    <a:pt x="18" y="4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94" name="Freeform 1146"/>
            <p:cNvSpPr>
              <a:spLocks noEditPoints="1"/>
            </p:cNvSpPr>
            <p:nvPr/>
          </p:nvSpPr>
          <p:spPr bwMode="auto">
            <a:xfrm>
              <a:off x="3405759" y="4223766"/>
              <a:ext cx="67437" cy="107442"/>
            </a:xfrm>
            <a:custGeom>
              <a:avLst/>
              <a:gdLst/>
              <a:ahLst/>
              <a:cxnLst>
                <a:cxn ang="0">
                  <a:pos x="59" y="47"/>
                </a:cxn>
                <a:cxn ang="0">
                  <a:pos x="54" y="73"/>
                </a:cxn>
                <a:cxn ang="0">
                  <a:pos x="52" y="80"/>
                </a:cxn>
                <a:cxn ang="0">
                  <a:pos x="49" y="84"/>
                </a:cxn>
                <a:cxn ang="0">
                  <a:pos x="44" y="88"/>
                </a:cxn>
                <a:cxn ang="0">
                  <a:pos x="41" y="91"/>
                </a:cxn>
                <a:cxn ang="0">
                  <a:pos x="36" y="94"/>
                </a:cxn>
                <a:cxn ang="0">
                  <a:pos x="23" y="94"/>
                </a:cxn>
                <a:cxn ang="0">
                  <a:pos x="21" y="93"/>
                </a:cxn>
                <a:cxn ang="0">
                  <a:pos x="17" y="91"/>
                </a:cxn>
                <a:cxn ang="0">
                  <a:pos x="14" y="87"/>
                </a:cxn>
                <a:cxn ang="0">
                  <a:pos x="9" y="82"/>
                </a:cxn>
                <a:cxn ang="0">
                  <a:pos x="6" y="78"/>
                </a:cxn>
                <a:cxn ang="0">
                  <a:pos x="4" y="70"/>
                </a:cxn>
                <a:cxn ang="0">
                  <a:pos x="0" y="48"/>
                </a:cxn>
                <a:cxn ang="0">
                  <a:pos x="1" y="35"/>
                </a:cxn>
                <a:cxn ang="0">
                  <a:pos x="5" y="21"/>
                </a:cxn>
                <a:cxn ang="0">
                  <a:pos x="7" y="16"/>
                </a:cxn>
                <a:cxn ang="0">
                  <a:pos x="12" y="9"/>
                </a:cxn>
                <a:cxn ang="0">
                  <a:pos x="15" y="6"/>
                </a:cxn>
                <a:cxn ang="0">
                  <a:pos x="22" y="1"/>
                </a:cxn>
                <a:cxn ang="0">
                  <a:pos x="26" y="0"/>
                </a:cxn>
                <a:cxn ang="0">
                  <a:pos x="33" y="0"/>
                </a:cxn>
                <a:cxn ang="0">
                  <a:pos x="37" y="1"/>
                </a:cxn>
                <a:cxn ang="0">
                  <a:pos x="44" y="6"/>
                </a:cxn>
                <a:cxn ang="0">
                  <a:pos x="51" y="12"/>
                </a:cxn>
                <a:cxn ang="0">
                  <a:pos x="52" y="16"/>
                </a:cxn>
                <a:cxn ang="0">
                  <a:pos x="54" y="20"/>
                </a:cxn>
                <a:cxn ang="0">
                  <a:pos x="58" y="33"/>
                </a:cxn>
                <a:cxn ang="0">
                  <a:pos x="59" y="47"/>
                </a:cxn>
                <a:cxn ang="0">
                  <a:pos x="39" y="47"/>
                </a:cxn>
                <a:cxn ang="0">
                  <a:pos x="39" y="15"/>
                </a:cxn>
                <a:cxn ang="0">
                  <a:pos x="38" y="11"/>
                </a:cxn>
                <a:cxn ang="0">
                  <a:pos x="37" y="9"/>
                </a:cxn>
                <a:cxn ang="0">
                  <a:pos x="35" y="7"/>
                </a:cxn>
                <a:cxn ang="0">
                  <a:pos x="33" y="6"/>
                </a:cxn>
                <a:cxn ang="0">
                  <a:pos x="31" y="5"/>
                </a:cxn>
                <a:cxn ang="0">
                  <a:pos x="27" y="5"/>
                </a:cxn>
                <a:cxn ang="0">
                  <a:pos x="25" y="6"/>
                </a:cxn>
                <a:cxn ang="0">
                  <a:pos x="23" y="7"/>
                </a:cxn>
                <a:cxn ang="0">
                  <a:pos x="22" y="11"/>
                </a:cxn>
                <a:cxn ang="0">
                  <a:pos x="22" y="15"/>
                </a:cxn>
                <a:cxn ang="0">
                  <a:pos x="21" y="22"/>
                </a:cxn>
                <a:cxn ang="0">
                  <a:pos x="21" y="72"/>
                </a:cxn>
                <a:cxn ang="0">
                  <a:pos x="22" y="82"/>
                </a:cxn>
                <a:cxn ang="0">
                  <a:pos x="22" y="84"/>
                </a:cxn>
                <a:cxn ang="0">
                  <a:pos x="25" y="89"/>
                </a:cxn>
                <a:cxn ang="0">
                  <a:pos x="27" y="90"/>
                </a:cxn>
                <a:cxn ang="0">
                  <a:pos x="31" y="90"/>
                </a:cxn>
                <a:cxn ang="0">
                  <a:pos x="32" y="89"/>
                </a:cxn>
                <a:cxn ang="0">
                  <a:pos x="33" y="89"/>
                </a:cxn>
                <a:cxn ang="0">
                  <a:pos x="35" y="87"/>
                </a:cxn>
                <a:cxn ang="0">
                  <a:pos x="37" y="85"/>
                </a:cxn>
                <a:cxn ang="0">
                  <a:pos x="38" y="83"/>
                </a:cxn>
                <a:cxn ang="0">
                  <a:pos x="38" y="79"/>
                </a:cxn>
                <a:cxn ang="0">
                  <a:pos x="39" y="75"/>
                </a:cxn>
                <a:cxn ang="0">
                  <a:pos x="39" y="47"/>
                </a:cxn>
              </a:cxnLst>
              <a:rect l="0" t="0" r="r" b="b"/>
              <a:pathLst>
                <a:path w="59" h="94">
                  <a:moveTo>
                    <a:pt x="59" y="47"/>
                  </a:moveTo>
                  <a:lnTo>
                    <a:pt x="54" y="73"/>
                  </a:lnTo>
                  <a:lnTo>
                    <a:pt x="52" y="80"/>
                  </a:lnTo>
                  <a:lnTo>
                    <a:pt x="49" y="84"/>
                  </a:lnTo>
                  <a:lnTo>
                    <a:pt x="44" y="88"/>
                  </a:lnTo>
                  <a:lnTo>
                    <a:pt x="41" y="91"/>
                  </a:lnTo>
                  <a:lnTo>
                    <a:pt x="36" y="94"/>
                  </a:lnTo>
                  <a:lnTo>
                    <a:pt x="23" y="94"/>
                  </a:lnTo>
                  <a:lnTo>
                    <a:pt x="21" y="93"/>
                  </a:lnTo>
                  <a:lnTo>
                    <a:pt x="17" y="91"/>
                  </a:lnTo>
                  <a:lnTo>
                    <a:pt x="14" y="87"/>
                  </a:lnTo>
                  <a:lnTo>
                    <a:pt x="9" y="82"/>
                  </a:lnTo>
                  <a:lnTo>
                    <a:pt x="6" y="78"/>
                  </a:lnTo>
                  <a:lnTo>
                    <a:pt x="4" y="70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5" y="21"/>
                  </a:lnTo>
                  <a:lnTo>
                    <a:pt x="7" y="16"/>
                  </a:lnTo>
                  <a:lnTo>
                    <a:pt x="12" y="9"/>
                  </a:lnTo>
                  <a:lnTo>
                    <a:pt x="15" y="6"/>
                  </a:lnTo>
                  <a:lnTo>
                    <a:pt x="22" y="1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7" y="1"/>
                  </a:lnTo>
                  <a:lnTo>
                    <a:pt x="44" y="6"/>
                  </a:lnTo>
                  <a:lnTo>
                    <a:pt x="51" y="12"/>
                  </a:lnTo>
                  <a:lnTo>
                    <a:pt x="52" y="16"/>
                  </a:lnTo>
                  <a:lnTo>
                    <a:pt x="54" y="20"/>
                  </a:lnTo>
                  <a:lnTo>
                    <a:pt x="58" y="33"/>
                  </a:lnTo>
                  <a:lnTo>
                    <a:pt x="59" y="47"/>
                  </a:lnTo>
                  <a:close/>
                  <a:moveTo>
                    <a:pt x="39" y="47"/>
                  </a:moveTo>
                  <a:lnTo>
                    <a:pt x="39" y="15"/>
                  </a:lnTo>
                  <a:lnTo>
                    <a:pt x="38" y="11"/>
                  </a:lnTo>
                  <a:lnTo>
                    <a:pt x="37" y="9"/>
                  </a:lnTo>
                  <a:lnTo>
                    <a:pt x="35" y="7"/>
                  </a:lnTo>
                  <a:lnTo>
                    <a:pt x="33" y="6"/>
                  </a:lnTo>
                  <a:lnTo>
                    <a:pt x="31" y="5"/>
                  </a:lnTo>
                  <a:lnTo>
                    <a:pt x="27" y="5"/>
                  </a:lnTo>
                  <a:lnTo>
                    <a:pt x="25" y="6"/>
                  </a:lnTo>
                  <a:lnTo>
                    <a:pt x="23" y="7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22"/>
                  </a:lnTo>
                  <a:lnTo>
                    <a:pt x="21" y="72"/>
                  </a:lnTo>
                  <a:lnTo>
                    <a:pt x="22" y="82"/>
                  </a:lnTo>
                  <a:lnTo>
                    <a:pt x="22" y="84"/>
                  </a:lnTo>
                  <a:lnTo>
                    <a:pt x="25" y="89"/>
                  </a:lnTo>
                  <a:lnTo>
                    <a:pt x="27" y="90"/>
                  </a:lnTo>
                  <a:lnTo>
                    <a:pt x="31" y="90"/>
                  </a:lnTo>
                  <a:lnTo>
                    <a:pt x="32" y="89"/>
                  </a:lnTo>
                  <a:lnTo>
                    <a:pt x="33" y="89"/>
                  </a:lnTo>
                  <a:lnTo>
                    <a:pt x="35" y="87"/>
                  </a:lnTo>
                  <a:lnTo>
                    <a:pt x="37" y="85"/>
                  </a:lnTo>
                  <a:lnTo>
                    <a:pt x="38" y="83"/>
                  </a:lnTo>
                  <a:lnTo>
                    <a:pt x="38" y="79"/>
                  </a:lnTo>
                  <a:lnTo>
                    <a:pt x="39" y="75"/>
                  </a:lnTo>
                  <a:lnTo>
                    <a:pt x="39" y="4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95" name="Freeform 1147"/>
            <p:cNvSpPr>
              <a:spLocks/>
            </p:cNvSpPr>
            <p:nvPr/>
          </p:nvSpPr>
          <p:spPr bwMode="auto">
            <a:xfrm>
              <a:off x="3485769" y="4307205"/>
              <a:ext cx="24003" cy="24003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4" y="1"/>
                </a:cxn>
                <a:cxn ang="0">
                  <a:pos x="19" y="2"/>
                </a:cxn>
                <a:cxn ang="0">
                  <a:pos x="20" y="5"/>
                </a:cxn>
                <a:cxn ang="0">
                  <a:pos x="20" y="6"/>
                </a:cxn>
                <a:cxn ang="0">
                  <a:pos x="21" y="9"/>
                </a:cxn>
                <a:cxn ang="0">
                  <a:pos x="21" y="14"/>
                </a:cxn>
                <a:cxn ang="0">
                  <a:pos x="19" y="18"/>
                </a:cxn>
                <a:cxn ang="0">
                  <a:pos x="16" y="20"/>
                </a:cxn>
                <a:cxn ang="0">
                  <a:pos x="15" y="21"/>
                </a:cxn>
                <a:cxn ang="0">
                  <a:pos x="7" y="21"/>
                </a:cxn>
                <a:cxn ang="0">
                  <a:pos x="5" y="20"/>
                </a:cxn>
                <a:cxn ang="0">
                  <a:pos x="3" y="18"/>
                </a:cxn>
                <a:cxn ang="0">
                  <a:pos x="0" y="14"/>
                </a:cxn>
                <a:cxn ang="0">
                  <a:pos x="0" y="9"/>
                </a:cxn>
                <a:cxn ang="0">
                  <a:pos x="2" y="5"/>
                </a:cxn>
                <a:cxn ang="0">
                  <a:pos x="3" y="2"/>
                </a:cxn>
                <a:cxn ang="0">
                  <a:pos x="8" y="0"/>
                </a:cxn>
                <a:cxn ang="0">
                  <a:pos x="10" y="0"/>
                </a:cxn>
              </a:cxnLst>
              <a:rect l="0" t="0" r="r" b="b"/>
              <a:pathLst>
                <a:path w="21" h="21">
                  <a:moveTo>
                    <a:pt x="10" y="0"/>
                  </a:moveTo>
                  <a:lnTo>
                    <a:pt x="14" y="1"/>
                  </a:lnTo>
                  <a:lnTo>
                    <a:pt x="19" y="2"/>
                  </a:lnTo>
                  <a:lnTo>
                    <a:pt x="20" y="5"/>
                  </a:lnTo>
                  <a:lnTo>
                    <a:pt x="20" y="6"/>
                  </a:lnTo>
                  <a:lnTo>
                    <a:pt x="21" y="9"/>
                  </a:lnTo>
                  <a:lnTo>
                    <a:pt x="21" y="14"/>
                  </a:lnTo>
                  <a:lnTo>
                    <a:pt x="19" y="18"/>
                  </a:lnTo>
                  <a:lnTo>
                    <a:pt x="16" y="20"/>
                  </a:lnTo>
                  <a:lnTo>
                    <a:pt x="15" y="21"/>
                  </a:lnTo>
                  <a:lnTo>
                    <a:pt x="7" y="21"/>
                  </a:lnTo>
                  <a:lnTo>
                    <a:pt x="5" y="20"/>
                  </a:lnTo>
                  <a:lnTo>
                    <a:pt x="3" y="18"/>
                  </a:lnTo>
                  <a:lnTo>
                    <a:pt x="0" y="14"/>
                  </a:lnTo>
                  <a:lnTo>
                    <a:pt x="0" y="9"/>
                  </a:lnTo>
                  <a:lnTo>
                    <a:pt x="2" y="5"/>
                  </a:lnTo>
                  <a:lnTo>
                    <a:pt x="3" y="2"/>
                  </a:lnTo>
                  <a:lnTo>
                    <a:pt x="8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96" name="Freeform 1148"/>
            <p:cNvSpPr>
              <a:spLocks noEditPoints="1"/>
            </p:cNvSpPr>
            <p:nvPr/>
          </p:nvSpPr>
          <p:spPr bwMode="auto">
            <a:xfrm>
              <a:off x="3522345" y="4223766"/>
              <a:ext cx="68580" cy="106299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43" y="0"/>
                </a:cxn>
                <a:cxn ang="0">
                  <a:pos x="51" y="0"/>
                </a:cxn>
                <a:cxn ang="0">
                  <a:pos x="51" y="58"/>
                </a:cxn>
                <a:cxn ang="0">
                  <a:pos x="60" y="58"/>
                </a:cxn>
                <a:cxn ang="0">
                  <a:pos x="60" y="73"/>
                </a:cxn>
                <a:cxn ang="0">
                  <a:pos x="51" y="73"/>
                </a:cxn>
                <a:cxn ang="0">
                  <a:pos x="51" y="93"/>
                </a:cxn>
                <a:cxn ang="0">
                  <a:pos x="31" y="93"/>
                </a:cxn>
                <a:cxn ang="0">
                  <a:pos x="31" y="73"/>
                </a:cxn>
                <a:cxn ang="0">
                  <a:pos x="0" y="73"/>
                </a:cxn>
                <a:cxn ang="0">
                  <a:pos x="0" y="58"/>
                </a:cxn>
                <a:cxn ang="0">
                  <a:pos x="5" y="58"/>
                </a:cxn>
                <a:cxn ang="0">
                  <a:pos x="31" y="58"/>
                </a:cxn>
                <a:cxn ang="0">
                  <a:pos x="31" y="24"/>
                </a:cxn>
                <a:cxn ang="0">
                  <a:pos x="5" y="58"/>
                </a:cxn>
              </a:cxnLst>
              <a:rect l="0" t="0" r="r" b="b"/>
              <a:pathLst>
                <a:path w="60" h="93">
                  <a:moveTo>
                    <a:pt x="0" y="58"/>
                  </a:moveTo>
                  <a:lnTo>
                    <a:pt x="43" y="0"/>
                  </a:lnTo>
                  <a:lnTo>
                    <a:pt x="51" y="0"/>
                  </a:lnTo>
                  <a:lnTo>
                    <a:pt x="51" y="58"/>
                  </a:lnTo>
                  <a:lnTo>
                    <a:pt x="60" y="58"/>
                  </a:lnTo>
                  <a:lnTo>
                    <a:pt x="60" y="73"/>
                  </a:lnTo>
                  <a:lnTo>
                    <a:pt x="51" y="73"/>
                  </a:lnTo>
                  <a:lnTo>
                    <a:pt x="51" y="93"/>
                  </a:lnTo>
                  <a:lnTo>
                    <a:pt x="31" y="93"/>
                  </a:lnTo>
                  <a:lnTo>
                    <a:pt x="31" y="73"/>
                  </a:lnTo>
                  <a:lnTo>
                    <a:pt x="0" y="73"/>
                  </a:lnTo>
                  <a:lnTo>
                    <a:pt x="0" y="58"/>
                  </a:lnTo>
                  <a:close/>
                  <a:moveTo>
                    <a:pt x="5" y="58"/>
                  </a:moveTo>
                  <a:lnTo>
                    <a:pt x="31" y="58"/>
                  </a:lnTo>
                  <a:lnTo>
                    <a:pt x="31" y="24"/>
                  </a:lnTo>
                  <a:lnTo>
                    <a:pt x="5" y="5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97" name="Freeform 1149"/>
            <p:cNvSpPr>
              <a:spLocks noEditPoints="1"/>
            </p:cNvSpPr>
            <p:nvPr/>
          </p:nvSpPr>
          <p:spPr bwMode="auto">
            <a:xfrm>
              <a:off x="1933575" y="3281934"/>
              <a:ext cx="1957959" cy="813816"/>
            </a:xfrm>
            <a:custGeom>
              <a:avLst/>
              <a:gdLst/>
              <a:ahLst/>
              <a:cxnLst>
                <a:cxn ang="0">
                  <a:pos x="1695" y="14"/>
                </a:cxn>
                <a:cxn ang="0">
                  <a:pos x="1603" y="18"/>
                </a:cxn>
                <a:cxn ang="0">
                  <a:pos x="1512" y="25"/>
                </a:cxn>
                <a:cxn ang="0">
                  <a:pos x="1428" y="30"/>
                </a:cxn>
                <a:cxn ang="0">
                  <a:pos x="1344" y="36"/>
                </a:cxn>
                <a:cxn ang="0">
                  <a:pos x="1252" y="41"/>
                </a:cxn>
                <a:cxn ang="0">
                  <a:pos x="1173" y="47"/>
                </a:cxn>
                <a:cxn ang="0">
                  <a:pos x="1089" y="52"/>
                </a:cxn>
                <a:cxn ang="0">
                  <a:pos x="1012" y="58"/>
                </a:cxn>
                <a:cxn ang="0">
                  <a:pos x="936" y="63"/>
                </a:cxn>
                <a:cxn ang="0">
                  <a:pos x="864" y="69"/>
                </a:cxn>
                <a:cxn ang="0">
                  <a:pos x="787" y="74"/>
                </a:cxn>
                <a:cxn ang="0">
                  <a:pos x="716" y="80"/>
                </a:cxn>
                <a:cxn ang="0">
                  <a:pos x="647" y="85"/>
                </a:cxn>
                <a:cxn ang="0">
                  <a:pos x="582" y="91"/>
                </a:cxn>
                <a:cxn ang="0">
                  <a:pos x="520" y="98"/>
                </a:cxn>
                <a:cxn ang="0">
                  <a:pos x="441" y="106"/>
                </a:cxn>
                <a:cxn ang="0">
                  <a:pos x="324" y="126"/>
                </a:cxn>
                <a:cxn ang="0">
                  <a:pos x="288" y="138"/>
                </a:cxn>
                <a:cxn ang="0">
                  <a:pos x="226" y="170"/>
                </a:cxn>
                <a:cxn ang="0">
                  <a:pos x="173" y="220"/>
                </a:cxn>
                <a:cxn ang="0">
                  <a:pos x="95" y="364"/>
                </a:cxn>
                <a:cxn ang="0">
                  <a:pos x="41" y="572"/>
                </a:cxn>
                <a:cxn ang="0">
                  <a:pos x="35" y="537"/>
                </a:cxn>
                <a:cxn ang="0">
                  <a:pos x="99" y="322"/>
                </a:cxn>
                <a:cxn ang="0">
                  <a:pos x="169" y="204"/>
                </a:cxn>
                <a:cxn ang="0">
                  <a:pos x="228" y="156"/>
                </a:cxn>
                <a:cxn ang="0">
                  <a:pos x="277" y="128"/>
                </a:cxn>
                <a:cxn ang="0">
                  <a:pos x="326" y="112"/>
                </a:cxn>
                <a:cxn ang="0">
                  <a:pos x="409" y="98"/>
                </a:cxn>
                <a:cxn ang="0">
                  <a:pos x="470" y="90"/>
                </a:cxn>
                <a:cxn ang="0">
                  <a:pos x="501" y="86"/>
                </a:cxn>
                <a:cxn ang="0">
                  <a:pos x="533" y="83"/>
                </a:cxn>
                <a:cxn ang="0">
                  <a:pos x="569" y="80"/>
                </a:cxn>
                <a:cxn ang="0">
                  <a:pos x="596" y="79"/>
                </a:cxn>
                <a:cxn ang="0">
                  <a:pos x="630" y="75"/>
                </a:cxn>
                <a:cxn ang="0">
                  <a:pos x="664" y="72"/>
                </a:cxn>
                <a:cxn ang="0">
                  <a:pos x="702" y="69"/>
                </a:cxn>
                <a:cxn ang="0">
                  <a:pos x="729" y="68"/>
                </a:cxn>
                <a:cxn ang="0">
                  <a:pos x="771" y="64"/>
                </a:cxn>
                <a:cxn ang="0">
                  <a:pos x="805" y="60"/>
                </a:cxn>
                <a:cxn ang="0">
                  <a:pos x="843" y="58"/>
                </a:cxn>
                <a:cxn ang="0">
                  <a:pos x="878" y="57"/>
                </a:cxn>
                <a:cxn ang="0">
                  <a:pos x="920" y="53"/>
                </a:cxn>
                <a:cxn ang="0">
                  <a:pos x="958" y="49"/>
                </a:cxn>
                <a:cxn ang="0">
                  <a:pos x="996" y="47"/>
                </a:cxn>
                <a:cxn ang="0">
                  <a:pos x="1031" y="46"/>
                </a:cxn>
                <a:cxn ang="0">
                  <a:pos x="1072" y="42"/>
                </a:cxn>
                <a:cxn ang="0">
                  <a:pos x="1114" y="38"/>
                </a:cxn>
                <a:cxn ang="0">
                  <a:pos x="1152" y="36"/>
                </a:cxn>
                <a:cxn ang="0">
                  <a:pos x="1194" y="35"/>
                </a:cxn>
                <a:cxn ang="0">
                  <a:pos x="1236" y="31"/>
                </a:cxn>
                <a:cxn ang="0">
                  <a:pos x="1274" y="27"/>
                </a:cxn>
                <a:cxn ang="0">
                  <a:pos x="1320" y="25"/>
                </a:cxn>
                <a:cxn ang="0">
                  <a:pos x="1355" y="23"/>
                </a:cxn>
                <a:cxn ang="0">
                  <a:pos x="1404" y="20"/>
                </a:cxn>
                <a:cxn ang="0">
                  <a:pos x="1442" y="16"/>
                </a:cxn>
                <a:cxn ang="0">
                  <a:pos x="1496" y="14"/>
                </a:cxn>
                <a:cxn ang="0">
                  <a:pos x="1530" y="12"/>
                </a:cxn>
                <a:cxn ang="0">
                  <a:pos x="1580" y="9"/>
                </a:cxn>
                <a:cxn ang="0">
                  <a:pos x="1615" y="5"/>
                </a:cxn>
                <a:cxn ang="0">
                  <a:pos x="1671" y="2"/>
                </a:cxn>
              </a:cxnLst>
              <a:rect l="0" t="0" r="r" b="b"/>
              <a:pathLst>
                <a:path w="1713" h="712">
                  <a:moveTo>
                    <a:pt x="266" y="148"/>
                  </a:moveTo>
                  <a:lnTo>
                    <a:pt x="263" y="149"/>
                  </a:lnTo>
                  <a:lnTo>
                    <a:pt x="265" y="148"/>
                  </a:lnTo>
                  <a:lnTo>
                    <a:pt x="266" y="148"/>
                  </a:lnTo>
                  <a:close/>
                  <a:moveTo>
                    <a:pt x="1704" y="0"/>
                  </a:moveTo>
                  <a:lnTo>
                    <a:pt x="1713" y="0"/>
                  </a:lnTo>
                  <a:lnTo>
                    <a:pt x="1713" y="12"/>
                  </a:lnTo>
                  <a:lnTo>
                    <a:pt x="1702" y="12"/>
                  </a:lnTo>
                  <a:lnTo>
                    <a:pt x="1695" y="14"/>
                  </a:lnTo>
                  <a:lnTo>
                    <a:pt x="1680" y="14"/>
                  </a:lnTo>
                  <a:lnTo>
                    <a:pt x="1672" y="15"/>
                  </a:lnTo>
                  <a:lnTo>
                    <a:pt x="1657" y="15"/>
                  </a:lnTo>
                  <a:lnTo>
                    <a:pt x="1652" y="16"/>
                  </a:lnTo>
                  <a:lnTo>
                    <a:pt x="1638" y="16"/>
                  </a:lnTo>
                  <a:lnTo>
                    <a:pt x="1630" y="17"/>
                  </a:lnTo>
                  <a:lnTo>
                    <a:pt x="1615" y="17"/>
                  </a:lnTo>
                  <a:lnTo>
                    <a:pt x="1610" y="18"/>
                  </a:lnTo>
                  <a:lnTo>
                    <a:pt x="1603" y="18"/>
                  </a:lnTo>
                  <a:lnTo>
                    <a:pt x="1596" y="20"/>
                  </a:lnTo>
                  <a:lnTo>
                    <a:pt x="1581" y="20"/>
                  </a:lnTo>
                  <a:lnTo>
                    <a:pt x="1573" y="21"/>
                  </a:lnTo>
                  <a:lnTo>
                    <a:pt x="1561" y="21"/>
                  </a:lnTo>
                  <a:lnTo>
                    <a:pt x="1554" y="22"/>
                  </a:lnTo>
                  <a:lnTo>
                    <a:pt x="1539" y="22"/>
                  </a:lnTo>
                  <a:lnTo>
                    <a:pt x="1531" y="23"/>
                  </a:lnTo>
                  <a:lnTo>
                    <a:pt x="1519" y="23"/>
                  </a:lnTo>
                  <a:lnTo>
                    <a:pt x="1512" y="25"/>
                  </a:lnTo>
                  <a:lnTo>
                    <a:pt x="1504" y="25"/>
                  </a:lnTo>
                  <a:lnTo>
                    <a:pt x="1497" y="26"/>
                  </a:lnTo>
                  <a:lnTo>
                    <a:pt x="1482" y="26"/>
                  </a:lnTo>
                  <a:lnTo>
                    <a:pt x="1477" y="27"/>
                  </a:lnTo>
                  <a:lnTo>
                    <a:pt x="1462" y="27"/>
                  </a:lnTo>
                  <a:lnTo>
                    <a:pt x="1455" y="28"/>
                  </a:lnTo>
                  <a:lnTo>
                    <a:pt x="1440" y="28"/>
                  </a:lnTo>
                  <a:lnTo>
                    <a:pt x="1433" y="30"/>
                  </a:lnTo>
                  <a:lnTo>
                    <a:pt x="1428" y="30"/>
                  </a:lnTo>
                  <a:lnTo>
                    <a:pt x="1420" y="31"/>
                  </a:lnTo>
                  <a:lnTo>
                    <a:pt x="1405" y="31"/>
                  </a:lnTo>
                  <a:lnTo>
                    <a:pt x="1398" y="32"/>
                  </a:lnTo>
                  <a:lnTo>
                    <a:pt x="1386" y="32"/>
                  </a:lnTo>
                  <a:lnTo>
                    <a:pt x="1378" y="33"/>
                  </a:lnTo>
                  <a:lnTo>
                    <a:pt x="1363" y="33"/>
                  </a:lnTo>
                  <a:lnTo>
                    <a:pt x="1356" y="35"/>
                  </a:lnTo>
                  <a:lnTo>
                    <a:pt x="1348" y="35"/>
                  </a:lnTo>
                  <a:lnTo>
                    <a:pt x="1344" y="36"/>
                  </a:lnTo>
                  <a:lnTo>
                    <a:pt x="1329" y="36"/>
                  </a:lnTo>
                  <a:lnTo>
                    <a:pt x="1321" y="37"/>
                  </a:lnTo>
                  <a:lnTo>
                    <a:pt x="1306" y="37"/>
                  </a:lnTo>
                  <a:lnTo>
                    <a:pt x="1299" y="38"/>
                  </a:lnTo>
                  <a:lnTo>
                    <a:pt x="1294" y="38"/>
                  </a:lnTo>
                  <a:lnTo>
                    <a:pt x="1287" y="39"/>
                  </a:lnTo>
                  <a:lnTo>
                    <a:pt x="1272" y="39"/>
                  </a:lnTo>
                  <a:lnTo>
                    <a:pt x="1264" y="41"/>
                  </a:lnTo>
                  <a:lnTo>
                    <a:pt x="1252" y="41"/>
                  </a:lnTo>
                  <a:lnTo>
                    <a:pt x="1245" y="42"/>
                  </a:lnTo>
                  <a:lnTo>
                    <a:pt x="1237" y="42"/>
                  </a:lnTo>
                  <a:lnTo>
                    <a:pt x="1230" y="43"/>
                  </a:lnTo>
                  <a:lnTo>
                    <a:pt x="1215" y="43"/>
                  </a:lnTo>
                  <a:lnTo>
                    <a:pt x="1208" y="44"/>
                  </a:lnTo>
                  <a:lnTo>
                    <a:pt x="1203" y="44"/>
                  </a:lnTo>
                  <a:lnTo>
                    <a:pt x="1195" y="46"/>
                  </a:lnTo>
                  <a:lnTo>
                    <a:pt x="1180" y="46"/>
                  </a:lnTo>
                  <a:lnTo>
                    <a:pt x="1173" y="47"/>
                  </a:lnTo>
                  <a:lnTo>
                    <a:pt x="1161" y="47"/>
                  </a:lnTo>
                  <a:lnTo>
                    <a:pt x="1153" y="48"/>
                  </a:lnTo>
                  <a:lnTo>
                    <a:pt x="1146" y="48"/>
                  </a:lnTo>
                  <a:lnTo>
                    <a:pt x="1138" y="49"/>
                  </a:lnTo>
                  <a:lnTo>
                    <a:pt x="1124" y="49"/>
                  </a:lnTo>
                  <a:lnTo>
                    <a:pt x="1116" y="51"/>
                  </a:lnTo>
                  <a:lnTo>
                    <a:pt x="1111" y="51"/>
                  </a:lnTo>
                  <a:lnTo>
                    <a:pt x="1104" y="52"/>
                  </a:lnTo>
                  <a:lnTo>
                    <a:pt x="1089" y="52"/>
                  </a:lnTo>
                  <a:lnTo>
                    <a:pt x="1082" y="53"/>
                  </a:lnTo>
                  <a:lnTo>
                    <a:pt x="1074" y="53"/>
                  </a:lnTo>
                  <a:lnTo>
                    <a:pt x="1069" y="54"/>
                  </a:lnTo>
                  <a:lnTo>
                    <a:pt x="1054" y="54"/>
                  </a:lnTo>
                  <a:lnTo>
                    <a:pt x="1047" y="56"/>
                  </a:lnTo>
                  <a:lnTo>
                    <a:pt x="1040" y="56"/>
                  </a:lnTo>
                  <a:lnTo>
                    <a:pt x="1032" y="57"/>
                  </a:lnTo>
                  <a:lnTo>
                    <a:pt x="1020" y="57"/>
                  </a:lnTo>
                  <a:lnTo>
                    <a:pt x="1012" y="58"/>
                  </a:lnTo>
                  <a:lnTo>
                    <a:pt x="1005" y="58"/>
                  </a:lnTo>
                  <a:lnTo>
                    <a:pt x="997" y="59"/>
                  </a:lnTo>
                  <a:lnTo>
                    <a:pt x="990" y="59"/>
                  </a:lnTo>
                  <a:lnTo>
                    <a:pt x="983" y="60"/>
                  </a:lnTo>
                  <a:lnTo>
                    <a:pt x="970" y="60"/>
                  </a:lnTo>
                  <a:lnTo>
                    <a:pt x="963" y="62"/>
                  </a:lnTo>
                  <a:lnTo>
                    <a:pt x="955" y="62"/>
                  </a:lnTo>
                  <a:lnTo>
                    <a:pt x="948" y="63"/>
                  </a:lnTo>
                  <a:lnTo>
                    <a:pt x="936" y="63"/>
                  </a:lnTo>
                  <a:lnTo>
                    <a:pt x="928" y="64"/>
                  </a:lnTo>
                  <a:lnTo>
                    <a:pt x="921" y="64"/>
                  </a:lnTo>
                  <a:lnTo>
                    <a:pt x="913" y="65"/>
                  </a:lnTo>
                  <a:lnTo>
                    <a:pt x="899" y="65"/>
                  </a:lnTo>
                  <a:lnTo>
                    <a:pt x="891" y="67"/>
                  </a:lnTo>
                  <a:lnTo>
                    <a:pt x="886" y="67"/>
                  </a:lnTo>
                  <a:lnTo>
                    <a:pt x="879" y="68"/>
                  </a:lnTo>
                  <a:lnTo>
                    <a:pt x="871" y="68"/>
                  </a:lnTo>
                  <a:lnTo>
                    <a:pt x="864" y="69"/>
                  </a:lnTo>
                  <a:lnTo>
                    <a:pt x="849" y="69"/>
                  </a:lnTo>
                  <a:lnTo>
                    <a:pt x="844" y="70"/>
                  </a:lnTo>
                  <a:lnTo>
                    <a:pt x="837" y="70"/>
                  </a:lnTo>
                  <a:lnTo>
                    <a:pt x="829" y="72"/>
                  </a:lnTo>
                  <a:lnTo>
                    <a:pt x="822" y="72"/>
                  </a:lnTo>
                  <a:lnTo>
                    <a:pt x="815" y="73"/>
                  </a:lnTo>
                  <a:lnTo>
                    <a:pt x="802" y="73"/>
                  </a:lnTo>
                  <a:lnTo>
                    <a:pt x="795" y="74"/>
                  </a:lnTo>
                  <a:lnTo>
                    <a:pt x="787" y="74"/>
                  </a:lnTo>
                  <a:lnTo>
                    <a:pt x="780" y="75"/>
                  </a:lnTo>
                  <a:lnTo>
                    <a:pt x="773" y="75"/>
                  </a:lnTo>
                  <a:lnTo>
                    <a:pt x="765" y="77"/>
                  </a:lnTo>
                  <a:lnTo>
                    <a:pt x="753" y="77"/>
                  </a:lnTo>
                  <a:lnTo>
                    <a:pt x="745" y="78"/>
                  </a:lnTo>
                  <a:lnTo>
                    <a:pt x="738" y="78"/>
                  </a:lnTo>
                  <a:lnTo>
                    <a:pt x="731" y="79"/>
                  </a:lnTo>
                  <a:lnTo>
                    <a:pt x="723" y="79"/>
                  </a:lnTo>
                  <a:lnTo>
                    <a:pt x="716" y="80"/>
                  </a:lnTo>
                  <a:lnTo>
                    <a:pt x="711" y="80"/>
                  </a:lnTo>
                  <a:lnTo>
                    <a:pt x="703" y="81"/>
                  </a:lnTo>
                  <a:lnTo>
                    <a:pt x="696" y="81"/>
                  </a:lnTo>
                  <a:lnTo>
                    <a:pt x="689" y="83"/>
                  </a:lnTo>
                  <a:lnTo>
                    <a:pt x="674" y="83"/>
                  </a:lnTo>
                  <a:lnTo>
                    <a:pt x="666" y="84"/>
                  </a:lnTo>
                  <a:lnTo>
                    <a:pt x="661" y="84"/>
                  </a:lnTo>
                  <a:lnTo>
                    <a:pt x="654" y="85"/>
                  </a:lnTo>
                  <a:lnTo>
                    <a:pt x="647" y="85"/>
                  </a:lnTo>
                  <a:lnTo>
                    <a:pt x="639" y="86"/>
                  </a:lnTo>
                  <a:lnTo>
                    <a:pt x="632" y="86"/>
                  </a:lnTo>
                  <a:lnTo>
                    <a:pt x="624" y="88"/>
                  </a:lnTo>
                  <a:lnTo>
                    <a:pt x="619" y="88"/>
                  </a:lnTo>
                  <a:lnTo>
                    <a:pt x="612" y="89"/>
                  </a:lnTo>
                  <a:lnTo>
                    <a:pt x="605" y="89"/>
                  </a:lnTo>
                  <a:lnTo>
                    <a:pt x="597" y="90"/>
                  </a:lnTo>
                  <a:lnTo>
                    <a:pt x="590" y="90"/>
                  </a:lnTo>
                  <a:lnTo>
                    <a:pt x="582" y="91"/>
                  </a:lnTo>
                  <a:lnTo>
                    <a:pt x="577" y="91"/>
                  </a:lnTo>
                  <a:lnTo>
                    <a:pt x="570" y="93"/>
                  </a:lnTo>
                  <a:lnTo>
                    <a:pt x="562" y="93"/>
                  </a:lnTo>
                  <a:lnTo>
                    <a:pt x="555" y="94"/>
                  </a:lnTo>
                  <a:lnTo>
                    <a:pt x="548" y="94"/>
                  </a:lnTo>
                  <a:lnTo>
                    <a:pt x="540" y="95"/>
                  </a:lnTo>
                  <a:lnTo>
                    <a:pt x="533" y="95"/>
                  </a:lnTo>
                  <a:lnTo>
                    <a:pt x="528" y="96"/>
                  </a:lnTo>
                  <a:lnTo>
                    <a:pt x="520" y="98"/>
                  </a:lnTo>
                  <a:lnTo>
                    <a:pt x="513" y="98"/>
                  </a:lnTo>
                  <a:lnTo>
                    <a:pt x="506" y="99"/>
                  </a:lnTo>
                  <a:lnTo>
                    <a:pt x="498" y="99"/>
                  </a:lnTo>
                  <a:lnTo>
                    <a:pt x="491" y="100"/>
                  </a:lnTo>
                  <a:lnTo>
                    <a:pt x="486" y="101"/>
                  </a:lnTo>
                  <a:lnTo>
                    <a:pt x="478" y="101"/>
                  </a:lnTo>
                  <a:lnTo>
                    <a:pt x="471" y="103"/>
                  </a:lnTo>
                  <a:lnTo>
                    <a:pt x="464" y="103"/>
                  </a:lnTo>
                  <a:lnTo>
                    <a:pt x="441" y="106"/>
                  </a:lnTo>
                  <a:lnTo>
                    <a:pt x="436" y="106"/>
                  </a:lnTo>
                  <a:lnTo>
                    <a:pt x="414" y="110"/>
                  </a:lnTo>
                  <a:lnTo>
                    <a:pt x="407" y="110"/>
                  </a:lnTo>
                  <a:lnTo>
                    <a:pt x="399" y="111"/>
                  </a:lnTo>
                  <a:lnTo>
                    <a:pt x="394" y="112"/>
                  </a:lnTo>
                  <a:lnTo>
                    <a:pt x="357" y="119"/>
                  </a:lnTo>
                  <a:lnTo>
                    <a:pt x="352" y="120"/>
                  </a:lnTo>
                  <a:lnTo>
                    <a:pt x="330" y="124"/>
                  </a:lnTo>
                  <a:lnTo>
                    <a:pt x="324" y="126"/>
                  </a:lnTo>
                  <a:lnTo>
                    <a:pt x="323" y="126"/>
                  </a:lnTo>
                  <a:lnTo>
                    <a:pt x="323" y="127"/>
                  </a:lnTo>
                  <a:lnTo>
                    <a:pt x="309" y="130"/>
                  </a:lnTo>
                  <a:lnTo>
                    <a:pt x="305" y="132"/>
                  </a:lnTo>
                  <a:lnTo>
                    <a:pt x="303" y="133"/>
                  </a:lnTo>
                  <a:lnTo>
                    <a:pt x="296" y="135"/>
                  </a:lnTo>
                  <a:lnTo>
                    <a:pt x="289" y="137"/>
                  </a:lnTo>
                  <a:lnTo>
                    <a:pt x="288" y="137"/>
                  </a:lnTo>
                  <a:lnTo>
                    <a:pt x="288" y="138"/>
                  </a:lnTo>
                  <a:lnTo>
                    <a:pt x="281" y="140"/>
                  </a:lnTo>
                  <a:lnTo>
                    <a:pt x="268" y="146"/>
                  </a:lnTo>
                  <a:lnTo>
                    <a:pt x="265" y="148"/>
                  </a:lnTo>
                  <a:lnTo>
                    <a:pt x="262" y="149"/>
                  </a:lnTo>
                  <a:lnTo>
                    <a:pt x="249" y="157"/>
                  </a:lnTo>
                  <a:lnTo>
                    <a:pt x="241" y="162"/>
                  </a:lnTo>
                  <a:lnTo>
                    <a:pt x="242" y="161"/>
                  </a:lnTo>
                  <a:lnTo>
                    <a:pt x="234" y="166"/>
                  </a:lnTo>
                  <a:lnTo>
                    <a:pt x="226" y="170"/>
                  </a:lnTo>
                  <a:lnTo>
                    <a:pt x="228" y="169"/>
                  </a:lnTo>
                  <a:lnTo>
                    <a:pt x="219" y="173"/>
                  </a:lnTo>
                  <a:lnTo>
                    <a:pt x="220" y="174"/>
                  </a:lnTo>
                  <a:lnTo>
                    <a:pt x="208" y="187"/>
                  </a:lnTo>
                  <a:lnTo>
                    <a:pt x="208" y="185"/>
                  </a:lnTo>
                  <a:lnTo>
                    <a:pt x="207" y="187"/>
                  </a:lnTo>
                  <a:lnTo>
                    <a:pt x="200" y="191"/>
                  </a:lnTo>
                  <a:lnTo>
                    <a:pt x="178" y="214"/>
                  </a:lnTo>
                  <a:lnTo>
                    <a:pt x="173" y="220"/>
                  </a:lnTo>
                  <a:lnTo>
                    <a:pt x="158" y="237"/>
                  </a:lnTo>
                  <a:lnTo>
                    <a:pt x="137" y="269"/>
                  </a:lnTo>
                  <a:lnTo>
                    <a:pt x="132" y="282"/>
                  </a:lnTo>
                  <a:lnTo>
                    <a:pt x="134" y="278"/>
                  </a:lnTo>
                  <a:lnTo>
                    <a:pt x="131" y="282"/>
                  </a:lnTo>
                  <a:lnTo>
                    <a:pt x="116" y="311"/>
                  </a:lnTo>
                  <a:lnTo>
                    <a:pt x="109" y="327"/>
                  </a:lnTo>
                  <a:lnTo>
                    <a:pt x="110" y="327"/>
                  </a:lnTo>
                  <a:lnTo>
                    <a:pt x="95" y="364"/>
                  </a:lnTo>
                  <a:lnTo>
                    <a:pt x="88" y="384"/>
                  </a:lnTo>
                  <a:lnTo>
                    <a:pt x="83" y="404"/>
                  </a:lnTo>
                  <a:lnTo>
                    <a:pt x="82" y="406"/>
                  </a:lnTo>
                  <a:lnTo>
                    <a:pt x="83" y="405"/>
                  </a:lnTo>
                  <a:lnTo>
                    <a:pt x="68" y="455"/>
                  </a:lnTo>
                  <a:lnTo>
                    <a:pt x="61" y="481"/>
                  </a:lnTo>
                  <a:lnTo>
                    <a:pt x="53" y="509"/>
                  </a:lnTo>
                  <a:lnTo>
                    <a:pt x="46" y="540"/>
                  </a:lnTo>
                  <a:lnTo>
                    <a:pt x="41" y="572"/>
                  </a:lnTo>
                  <a:lnTo>
                    <a:pt x="26" y="641"/>
                  </a:lnTo>
                  <a:lnTo>
                    <a:pt x="19" y="677"/>
                  </a:lnTo>
                  <a:lnTo>
                    <a:pt x="11" y="712"/>
                  </a:lnTo>
                  <a:lnTo>
                    <a:pt x="0" y="709"/>
                  </a:lnTo>
                  <a:lnTo>
                    <a:pt x="8" y="675"/>
                  </a:lnTo>
                  <a:lnTo>
                    <a:pt x="15" y="639"/>
                  </a:lnTo>
                  <a:lnTo>
                    <a:pt x="30" y="570"/>
                  </a:lnTo>
                  <a:lnTo>
                    <a:pt x="35" y="539"/>
                  </a:lnTo>
                  <a:lnTo>
                    <a:pt x="35" y="537"/>
                  </a:lnTo>
                  <a:lnTo>
                    <a:pt x="42" y="507"/>
                  </a:lnTo>
                  <a:lnTo>
                    <a:pt x="50" y="478"/>
                  </a:lnTo>
                  <a:lnTo>
                    <a:pt x="57" y="451"/>
                  </a:lnTo>
                  <a:lnTo>
                    <a:pt x="72" y="402"/>
                  </a:lnTo>
                  <a:lnTo>
                    <a:pt x="77" y="380"/>
                  </a:lnTo>
                  <a:lnTo>
                    <a:pt x="84" y="361"/>
                  </a:lnTo>
                  <a:lnTo>
                    <a:pt x="99" y="324"/>
                  </a:lnTo>
                  <a:lnTo>
                    <a:pt x="97" y="329"/>
                  </a:lnTo>
                  <a:lnTo>
                    <a:pt x="99" y="322"/>
                  </a:lnTo>
                  <a:lnTo>
                    <a:pt x="106" y="306"/>
                  </a:lnTo>
                  <a:lnTo>
                    <a:pt x="121" y="277"/>
                  </a:lnTo>
                  <a:lnTo>
                    <a:pt x="126" y="266"/>
                  </a:lnTo>
                  <a:lnTo>
                    <a:pt x="126" y="264"/>
                  </a:lnTo>
                  <a:lnTo>
                    <a:pt x="148" y="231"/>
                  </a:lnTo>
                  <a:lnTo>
                    <a:pt x="150" y="230"/>
                  </a:lnTo>
                  <a:lnTo>
                    <a:pt x="163" y="214"/>
                  </a:lnTo>
                  <a:lnTo>
                    <a:pt x="168" y="206"/>
                  </a:lnTo>
                  <a:lnTo>
                    <a:pt x="169" y="204"/>
                  </a:lnTo>
                  <a:lnTo>
                    <a:pt x="169" y="205"/>
                  </a:lnTo>
                  <a:lnTo>
                    <a:pt x="192" y="183"/>
                  </a:lnTo>
                  <a:lnTo>
                    <a:pt x="191" y="183"/>
                  </a:lnTo>
                  <a:lnTo>
                    <a:pt x="193" y="182"/>
                  </a:lnTo>
                  <a:lnTo>
                    <a:pt x="200" y="177"/>
                  </a:lnTo>
                  <a:lnTo>
                    <a:pt x="212" y="166"/>
                  </a:lnTo>
                  <a:lnTo>
                    <a:pt x="210" y="166"/>
                  </a:lnTo>
                  <a:lnTo>
                    <a:pt x="220" y="161"/>
                  </a:lnTo>
                  <a:lnTo>
                    <a:pt x="228" y="156"/>
                  </a:lnTo>
                  <a:lnTo>
                    <a:pt x="225" y="157"/>
                  </a:lnTo>
                  <a:lnTo>
                    <a:pt x="235" y="152"/>
                  </a:lnTo>
                  <a:lnTo>
                    <a:pt x="242" y="147"/>
                  </a:lnTo>
                  <a:lnTo>
                    <a:pt x="240" y="148"/>
                  </a:lnTo>
                  <a:lnTo>
                    <a:pt x="256" y="140"/>
                  </a:lnTo>
                  <a:lnTo>
                    <a:pt x="261" y="136"/>
                  </a:lnTo>
                  <a:lnTo>
                    <a:pt x="258" y="138"/>
                  </a:lnTo>
                  <a:lnTo>
                    <a:pt x="262" y="136"/>
                  </a:lnTo>
                  <a:lnTo>
                    <a:pt x="277" y="128"/>
                  </a:lnTo>
                  <a:lnTo>
                    <a:pt x="279" y="128"/>
                  </a:lnTo>
                  <a:lnTo>
                    <a:pt x="284" y="127"/>
                  </a:lnTo>
                  <a:lnTo>
                    <a:pt x="292" y="124"/>
                  </a:lnTo>
                  <a:lnTo>
                    <a:pt x="294" y="124"/>
                  </a:lnTo>
                  <a:lnTo>
                    <a:pt x="298" y="122"/>
                  </a:lnTo>
                  <a:lnTo>
                    <a:pt x="303" y="119"/>
                  </a:lnTo>
                  <a:lnTo>
                    <a:pt x="307" y="119"/>
                  </a:lnTo>
                  <a:lnTo>
                    <a:pt x="319" y="116"/>
                  </a:lnTo>
                  <a:lnTo>
                    <a:pt x="326" y="112"/>
                  </a:lnTo>
                  <a:lnTo>
                    <a:pt x="329" y="112"/>
                  </a:lnTo>
                  <a:lnTo>
                    <a:pt x="350" y="109"/>
                  </a:lnTo>
                  <a:lnTo>
                    <a:pt x="355" y="107"/>
                  </a:lnTo>
                  <a:lnTo>
                    <a:pt x="356" y="107"/>
                  </a:lnTo>
                  <a:lnTo>
                    <a:pt x="392" y="101"/>
                  </a:lnTo>
                  <a:lnTo>
                    <a:pt x="397" y="100"/>
                  </a:lnTo>
                  <a:lnTo>
                    <a:pt x="398" y="100"/>
                  </a:lnTo>
                  <a:lnTo>
                    <a:pt x="406" y="99"/>
                  </a:lnTo>
                  <a:lnTo>
                    <a:pt x="409" y="98"/>
                  </a:lnTo>
                  <a:lnTo>
                    <a:pt x="413" y="98"/>
                  </a:lnTo>
                  <a:lnTo>
                    <a:pt x="413" y="99"/>
                  </a:lnTo>
                  <a:lnTo>
                    <a:pt x="435" y="95"/>
                  </a:lnTo>
                  <a:lnTo>
                    <a:pt x="439" y="94"/>
                  </a:lnTo>
                  <a:lnTo>
                    <a:pt x="440" y="94"/>
                  </a:lnTo>
                  <a:lnTo>
                    <a:pt x="440" y="95"/>
                  </a:lnTo>
                  <a:lnTo>
                    <a:pt x="462" y="91"/>
                  </a:lnTo>
                  <a:lnTo>
                    <a:pt x="466" y="90"/>
                  </a:lnTo>
                  <a:lnTo>
                    <a:pt x="470" y="90"/>
                  </a:lnTo>
                  <a:lnTo>
                    <a:pt x="470" y="91"/>
                  </a:lnTo>
                  <a:lnTo>
                    <a:pt x="477" y="90"/>
                  </a:lnTo>
                  <a:lnTo>
                    <a:pt x="481" y="89"/>
                  </a:lnTo>
                  <a:lnTo>
                    <a:pt x="485" y="89"/>
                  </a:lnTo>
                  <a:lnTo>
                    <a:pt x="485" y="90"/>
                  </a:lnTo>
                  <a:lnTo>
                    <a:pt x="488" y="89"/>
                  </a:lnTo>
                  <a:lnTo>
                    <a:pt x="490" y="89"/>
                  </a:lnTo>
                  <a:lnTo>
                    <a:pt x="497" y="88"/>
                  </a:lnTo>
                  <a:lnTo>
                    <a:pt x="501" y="86"/>
                  </a:lnTo>
                  <a:lnTo>
                    <a:pt x="504" y="86"/>
                  </a:lnTo>
                  <a:lnTo>
                    <a:pt x="504" y="88"/>
                  </a:lnTo>
                  <a:lnTo>
                    <a:pt x="512" y="86"/>
                  </a:lnTo>
                  <a:lnTo>
                    <a:pt x="516" y="85"/>
                  </a:lnTo>
                  <a:lnTo>
                    <a:pt x="519" y="85"/>
                  </a:lnTo>
                  <a:lnTo>
                    <a:pt x="519" y="86"/>
                  </a:lnTo>
                  <a:lnTo>
                    <a:pt x="525" y="85"/>
                  </a:lnTo>
                  <a:lnTo>
                    <a:pt x="530" y="84"/>
                  </a:lnTo>
                  <a:lnTo>
                    <a:pt x="533" y="83"/>
                  </a:lnTo>
                  <a:lnTo>
                    <a:pt x="539" y="83"/>
                  </a:lnTo>
                  <a:lnTo>
                    <a:pt x="539" y="84"/>
                  </a:lnTo>
                  <a:lnTo>
                    <a:pt x="546" y="83"/>
                  </a:lnTo>
                  <a:lnTo>
                    <a:pt x="550" y="81"/>
                  </a:lnTo>
                  <a:lnTo>
                    <a:pt x="554" y="81"/>
                  </a:lnTo>
                  <a:lnTo>
                    <a:pt x="554" y="83"/>
                  </a:lnTo>
                  <a:lnTo>
                    <a:pt x="561" y="81"/>
                  </a:lnTo>
                  <a:lnTo>
                    <a:pt x="565" y="80"/>
                  </a:lnTo>
                  <a:lnTo>
                    <a:pt x="569" y="80"/>
                  </a:lnTo>
                  <a:lnTo>
                    <a:pt x="569" y="81"/>
                  </a:lnTo>
                  <a:lnTo>
                    <a:pt x="576" y="80"/>
                  </a:lnTo>
                  <a:lnTo>
                    <a:pt x="580" y="79"/>
                  </a:lnTo>
                  <a:lnTo>
                    <a:pt x="581" y="79"/>
                  </a:lnTo>
                  <a:lnTo>
                    <a:pt x="581" y="80"/>
                  </a:lnTo>
                  <a:lnTo>
                    <a:pt x="588" y="79"/>
                  </a:lnTo>
                  <a:lnTo>
                    <a:pt x="592" y="78"/>
                  </a:lnTo>
                  <a:lnTo>
                    <a:pt x="596" y="78"/>
                  </a:lnTo>
                  <a:lnTo>
                    <a:pt x="596" y="79"/>
                  </a:lnTo>
                  <a:lnTo>
                    <a:pt x="603" y="78"/>
                  </a:lnTo>
                  <a:lnTo>
                    <a:pt x="607" y="77"/>
                  </a:lnTo>
                  <a:lnTo>
                    <a:pt x="611" y="77"/>
                  </a:lnTo>
                  <a:lnTo>
                    <a:pt x="611" y="78"/>
                  </a:lnTo>
                  <a:lnTo>
                    <a:pt x="618" y="77"/>
                  </a:lnTo>
                  <a:lnTo>
                    <a:pt x="622" y="75"/>
                  </a:lnTo>
                  <a:lnTo>
                    <a:pt x="623" y="75"/>
                  </a:lnTo>
                  <a:lnTo>
                    <a:pt x="623" y="77"/>
                  </a:lnTo>
                  <a:lnTo>
                    <a:pt x="630" y="75"/>
                  </a:lnTo>
                  <a:lnTo>
                    <a:pt x="634" y="74"/>
                  </a:lnTo>
                  <a:lnTo>
                    <a:pt x="638" y="74"/>
                  </a:lnTo>
                  <a:lnTo>
                    <a:pt x="638" y="75"/>
                  </a:lnTo>
                  <a:lnTo>
                    <a:pt x="645" y="74"/>
                  </a:lnTo>
                  <a:lnTo>
                    <a:pt x="649" y="73"/>
                  </a:lnTo>
                  <a:lnTo>
                    <a:pt x="653" y="73"/>
                  </a:lnTo>
                  <a:lnTo>
                    <a:pt x="653" y="74"/>
                  </a:lnTo>
                  <a:lnTo>
                    <a:pt x="660" y="73"/>
                  </a:lnTo>
                  <a:lnTo>
                    <a:pt x="664" y="72"/>
                  </a:lnTo>
                  <a:lnTo>
                    <a:pt x="665" y="72"/>
                  </a:lnTo>
                  <a:lnTo>
                    <a:pt x="665" y="73"/>
                  </a:lnTo>
                  <a:lnTo>
                    <a:pt x="672" y="72"/>
                  </a:lnTo>
                  <a:lnTo>
                    <a:pt x="676" y="70"/>
                  </a:lnTo>
                  <a:lnTo>
                    <a:pt x="687" y="70"/>
                  </a:lnTo>
                  <a:lnTo>
                    <a:pt x="687" y="72"/>
                  </a:lnTo>
                  <a:lnTo>
                    <a:pt x="695" y="70"/>
                  </a:lnTo>
                  <a:lnTo>
                    <a:pt x="698" y="69"/>
                  </a:lnTo>
                  <a:lnTo>
                    <a:pt x="702" y="69"/>
                  </a:lnTo>
                  <a:lnTo>
                    <a:pt x="702" y="70"/>
                  </a:lnTo>
                  <a:lnTo>
                    <a:pt x="710" y="69"/>
                  </a:lnTo>
                  <a:lnTo>
                    <a:pt x="713" y="68"/>
                  </a:lnTo>
                  <a:lnTo>
                    <a:pt x="714" y="68"/>
                  </a:lnTo>
                  <a:lnTo>
                    <a:pt x="714" y="69"/>
                  </a:lnTo>
                  <a:lnTo>
                    <a:pt x="722" y="68"/>
                  </a:lnTo>
                  <a:lnTo>
                    <a:pt x="726" y="67"/>
                  </a:lnTo>
                  <a:lnTo>
                    <a:pt x="729" y="67"/>
                  </a:lnTo>
                  <a:lnTo>
                    <a:pt x="729" y="68"/>
                  </a:lnTo>
                  <a:lnTo>
                    <a:pt x="737" y="67"/>
                  </a:lnTo>
                  <a:lnTo>
                    <a:pt x="740" y="65"/>
                  </a:lnTo>
                  <a:lnTo>
                    <a:pt x="744" y="65"/>
                  </a:lnTo>
                  <a:lnTo>
                    <a:pt x="744" y="67"/>
                  </a:lnTo>
                  <a:lnTo>
                    <a:pt x="752" y="65"/>
                  </a:lnTo>
                  <a:lnTo>
                    <a:pt x="755" y="64"/>
                  </a:lnTo>
                  <a:lnTo>
                    <a:pt x="764" y="64"/>
                  </a:lnTo>
                  <a:lnTo>
                    <a:pt x="764" y="65"/>
                  </a:lnTo>
                  <a:lnTo>
                    <a:pt x="771" y="64"/>
                  </a:lnTo>
                  <a:lnTo>
                    <a:pt x="775" y="63"/>
                  </a:lnTo>
                  <a:lnTo>
                    <a:pt x="779" y="63"/>
                  </a:lnTo>
                  <a:lnTo>
                    <a:pt x="779" y="64"/>
                  </a:lnTo>
                  <a:lnTo>
                    <a:pt x="786" y="63"/>
                  </a:lnTo>
                  <a:lnTo>
                    <a:pt x="790" y="62"/>
                  </a:lnTo>
                  <a:lnTo>
                    <a:pt x="794" y="62"/>
                  </a:lnTo>
                  <a:lnTo>
                    <a:pt x="794" y="63"/>
                  </a:lnTo>
                  <a:lnTo>
                    <a:pt x="801" y="62"/>
                  </a:lnTo>
                  <a:lnTo>
                    <a:pt x="805" y="60"/>
                  </a:lnTo>
                  <a:lnTo>
                    <a:pt x="813" y="60"/>
                  </a:lnTo>
                  <a:lnTo>
                    <a:pt x="813" y="62"/>
                  </a:lnTo>
                  <a:lnTo>
                    <a:pt x="821" y="60"/>
                  </a:lnTo>
                  <a:lnTo>
                    <a:pt x="824" y="59"/>
                  </a:lnTo>
                  <a:lnTo>
                    <a:pt x="828" y="59"/>
                  </a:lnTo>
                  <a:lnTo>
                    <a:pt x="828" y="60"/>
                  </a:lnTo>
                  <a:lnTo>
                    <a:pt x="836" y="59"/>
                  </a:lnTo>
                  <a:lnTo>
                    <a:pt x="839" y="58"/>
                  </a:lnTo>
                  <a:lnTo>
                    <a:pt x="843" y="58"/>
                  </a:lnTo>
                  <a:lnTo>
                    <a:pt x="843" y="59"/>
                  </a:lnTo>
                  <a:lnTo>
                    <a:pt x="847" y="58"/>
                  </a:lnTo>
                  <a:lnTo>
                    <a:pt x="849" y="57"/>
                  </a:lnTo>
                  <a:lnTo>
                    <a:pt x="863" y="57"/>
                  </a:lnTo>
                  <a:lnTo>
                    <a:pt x="863" y="58"/>
                  </a:lnTo>
                  <a:lnTo>
                    <a:pt x="870" y="57"/>
                  </a:lnTo>
                  <a:lnTo>
                    <a:pt x="874" y="56"/>
                  </a:lnTo>
                  <a:lnTo>
                    <a:pt x="878" y="56"/>
                  </a:lnTo>
                  <a:lnTo>
                    <a:pt x="878" y="57"/>
                  </a:lnTo>
                  <a:lnTo>
                    <a:pt x="885" y="56"/>
                  </a:lnTo>
                  <a:lnTo>
                    <a:pt x="889" y="54"/>
                  </a:lnTo>
                  <a:lnTo>
                    <a:pt x="890" y="54"/>
                  </a:lnTo>
                  <a:lnTo>
                    <a:pt x="890" y="56"/>
                  </a:lnTo>
                  <a:lnTo>
                    <a:pt x="897" y="54"/>
                  </a:lnTo>
                  <a:lnTo>
                    <a:pt x="901" y="53"/>
                  </a:lnTo>
                  <a:lnTo>
                    <a:pt x="912" y="53"/>
                  </a:lnTo>
                  <a:lnTo>
                    <a:pt x="912" y="54"/>
                  </a:lnTo>
                  <a:lnTo>
                    <a:pt x="920" y="53"/>
                  </a:lnTo>
                  <a:lnTo>
                    <a:pt x="923" y="52"/>
                  </a:lnTo>
                  <a:lnTo>
                    <a:pt x="927" y="52"/>
                  </a:lnTo>
                  <a:lnTo>
                    <a:pt x="927" y="53"/>
                  </a:lnTo>
                  <a:lnTo>
                    <a:pt x="934" y="52"/>
                  </a:lnTo>
                  <a:lnTo>
                    <a:pt x="938" y="51"/>
                  </a:lnTo>
                  <a:lnTo>
                    <a:pt x="947" y="51"/>
                  </a:lnTo>
                  <a:lnTo>
                    <a:pt x="947" y="52"/>
                  </a:lnTo>
                  <a:lnTo>
                    <a:pt x="954" y="51"/>
                  </a:lnTo>
                  <a:lnTo>
                    <a:pt x="958" y="49"/>
                  </a:lnTo>
                  <a:lnTo>
                    <a:pt x="962" y="49"/>
                  </a:lnTo>
                  <a:lnTo>
                    <a:pt x="962" y="51"/>
                  </a:lnTo>
                  <a:lnTo>
                    <a:pt x="969" y="49"/>
                  </a:lnTo>
                  <a:lnTo>
                    <a:pt x="973" y="48"/>
                  </a:lnTo>
                  <a:lnTo>
                    <a:pt x="981" y="48"/>
                  </a:lnTo>
                  <a:lnTo>
                    <a:pt x="981" y="49"/>
                  </a:lnTo>
                  <a:lnTo>
                    <a:pt x="989" y="48"/>
                  </a:lnTo>
                  <a:lnTo>
                    <a:pt x="993" y="47"/>
                  </a:lnTo>
                  <a:lnTo>
                    <a:pt x="996" y="47"/>
                  </a:lnTo>
                  <a:lnTo>
                    <a:pt x="996" y="48"/>
                  </a:lnTo>
                  <a:lnTo>
                    <a:pt x="1004" y="47"/>
                  </a:lnTo>
                  <a:lnTo>
                    <a:pt x="1007" y="46"/>
                  </a:lnTo>
                  <a:lnTo>
                    <a:pt x="1011" y="46"/>
                  </a:lnTo>
                  <a:lnTo>
                    <a:pt x="1011" y="47"/>
                  </a:lnTo>
                  <a:lnTo>
                    <a:pt x="1019" y="46"/>
                  </a:lnTo>
                  <a:lnTo>
                    <a:pt x="1022" y="44"/>
                  </a:lnTo>
                  <a:lnTo>
                    <a:pt x="1031" y="44"/>
                  </a:lnTo>
                  <a:lnTo>
                    <a:pt x="1031" y="46"/>
                  </a:lnTo>
                  <a:lnTo>
                    <a:pt x="1038" y="44"/>
                  </a:lnTo>
                  <a:lnTo>
                    <a:pt x="1042" y="43"/>
                  </a:lnTo>
                  <a:lnTo>
                    <a:pt x="1046" y="43"/>
                  </a:lnTo>
                  <a:lnTo>
                    <a:pt x="1046" y="44"/>
                  </a:lnTo>
                  <a:lnTo>
                    <a:pt x="1053" y="43"/>
                  </a:lnTo>
                  <a:lnTo>
                    <a:pt x="1057" y="42"/>
                  </a:lnTo>
                  <a:lnTo>
                    <a:pt x="1068" y="42"/>
                  </a:lnTo>
                  <a:lnTo>
                    <a:pt x="1068" y="43"/>
                  </a:lnTo>
                  <a:lnTo>
                    <a:pt x="1072" y="42"/>
                  </a:lnTo>
                  <a:lnTo>
                    <a:pt x="1074" y="41"/>
                  </a:lnTo>
                  <a:lnTo>
                    <a:pt x="1080" y="41"/>
                  </a:lnTo>
                  <a:lnTo>
                    <a:pt x="1080" y="42"/>
                  </a:lnTo>
                  <a:lnTo>
                    <a:pt x="1088" y="41"/>
                  </a:lnTo>
                  <a:lnTo>
                    <a:pt x="1091" y="39"/>
                  </a:lnTo>
                  <a:lnTo>
                    <a:pt x="1103" y="39"/>
                  </a:lnTo>
                  <a:lnTo>
                    <a:pt x="1103" y="41"/>
                  </a:lnTo>
                  <a:lnTo>
                    <a:pt x="1110" y="39"/>
                  </a:lnTo>
                  <a:lnTo>
                    <a:pt x="1114" y="38"/>
                  </a:lnTo>
                  <a:lnTo>
                    <a:pt x="1115" y="38"/>
                  </a:lnTo>
                  <a:lnTo>
                    <a:pt x="1115" y="39"/>
                  </a:lnTo>
                  <a:lnTo>
                    <a:pt x="1122" y="38"/>
                  </a:lnTo>
                  <a:lnTo>
                    <a:pt x="1126" y="37"/>
                  </a:lnTo>
                  <a:lnTo>
                    <a:pt x="1137" y="37"/>
                  </a:lnTo>
                  <a:lnTo>
                    <a:pt x="1137" y="38"/>
                  </a:lnTo>
                  <a:lnTo>
                    <a:pt x="1145" y="37"/>
                  </a:lnTo>
                  <a:lnTo>
                    <a:pt x="1148" y="36"/>
                  </a:lnTo>
                  <a:lnTo>
                    <a:pt x="1152" y="36"/>
                  </a:lnTo>
                  <a:lnTo>
                    <a:pt x="1152" y="37"/>
                  </a:lnTo>
                  <a:lnTo>
                    <a:pt x="1159" y="36"/>
                  </a:lnTo>
                  <a:lnTo>
                    <a:pt x="1163" y="35"/>
                  </a:lnTo>
                  <a:lnTo>
                    <a:pt x="1172" y="35"/>
                  </a:lnTo>
                  <a:lnTo>
                    <a:pt x="1172" y="36"/>
                  </a:lnTo>
                  <a:lnTo>
                    <a:pt x="1179" y="35"/>
                  </a:lnTo>
                  <a:lnTo>
                    <a:pt x="1183" y="33"/>
                  </a:lnTo>
                  <a:lnTo>
                    <a:pt x="1194" y="33"/>
                  </a:lnTo>
                  <a:lnTo>
                    <a:pt x="1194" y="35"/>
                  </a:lnTo>
                  <a:lnTo>
                    <a:pt x="1201" y="33"/>
                  </a:lnTo>
                  <a:lnTo>
                    <a:pt x="1205" y="32"/>
                  </a:lnTo>
                  <a:lnTo>
                    <a:pt x="1206" y="32"/>
                  </a:lnTo>
                  <a:lnTo>
                    <a:pt x="1206" y="33"/>
                  </a:lnTo>
                  <a:lnTo>
                    <a:pt x="1214" y="32"/>
                  </a:lnTo>
                  <a:lnTo>
                    <a:pt x="1217" y="31"/>
                  </a:lnTo>
                  <a:lnTo>
                    <a:pt x="1229" y="31"/>
                  </a:lnTo>
                  <a:lnTo>
                    <a:pt x="1229" y="32"/>
                  </a:lnTo>
                  <a:lnTo>
                    <a:pt x="1236" y="31"/>
                  </a:lnTo>
                  <a:lnTo>
                    <a:pt x="1240" y="30"/>
                  </a:lnTo>
                  <a:lnTo>
                    <a:pt x="1243" y="30"/>
                  </a:lnTo>
                  <a:lnTo>
                    <a:pt x="1243" y="31"/>
                  </a:lnTo>
                  <a:lnTo>
                    <a:pt x="1251" y="30"/>
                  </a:lnTo>
                  <a:lnTo>
                    <a:pt x="1255" y="28"/>
                  </a:lnTo>
                  <a:lnTo>
                    <a:pt x="1263" y="28"/>
                  </a:lnTo>
                  <a:lnTo>
                    <a:pt x="1263" y="30"/>
                  </a:lnTo>
                  <a:lnTo>
                    <a:pt x="1271" y="28"/>
                  </a:lnTo>
                  <a:lnTo>
                    <a:pt x="1274" y="27"/>
                  </a:lnTo>
                  <a:lnTo>
                    <a:pt x="1285" y="27"/>
                  </a:lnTo>
                  <a:lnTo>
                    <a:pt x="1285" y="28"/>
                  </a:lnTo>
                  <a:lnTo>
                    <a:pt x="1293" y="27"/>
                  </a:lnTo>
                  <a:lnTo>
                    <a:pt x="1297" y="26"/>
                  </a:lnTo>
                  <a:lnTo>
                    <a:pt x="1298" y="26"/>
                  </a:lnTo>
                  <a:lnTo>
                    <a:pt x="1298" y="27"/>
                  </a:lnTo>
                  <a:lnTo>
                    <a:pt x="1305" y="26"/>
                  </a:lnTo>
                  <a:lnTo>
                    <a:pt x="1309" y="25"/>
                  </a:lnTo>
                  <a:lnTo>
                    <a:pt x="1320" y="25"/>
                  </a:lnTo>
                  <a:lnTo>
                    <a:pt x="1320" y="26"/>
                  </a:lnTo>
                  <a:lnTo>
                    <a:pt x="1327" y="25"/>
                  </a:lnTo>
                  <a:lnTo>
                    <a:pt x="1331" y="23"/>
                  </a:lnTo>
                  <a:lnTo>
                    <a:pt x="1342" y="23"/>
                  </a:lnTo>
                  <a:lnTo>
                    <a:pt x="1342" y="25"/>
                  </a:lnTo>
                  <a:lnTo>
                    <a:pt x="1346" y="23"/>
                  </a:lnTo>
                  <a:lnTo>
                    <a:pt x="1348" y="22"/>
                  </a:lnTo>
                  <a:lnTo>
                    <a:pt x="1355" y="22"/>
                  </a:lnTo>
                  <a:lnTo>
                    <a:pt x="1355" y="23"/>
                  </a:lnTo>
                  <a:lnTo>
                    <a:pt x="1362" y="22"/>
                  </a:lnTo>
                  <a:lnTo>
                    <a:pt x="1366" y="21"/>
                  </a:lnTo>
                  <a:lnTo>
                    <a:pt x="1377" y="21"/>
                  </a:lnTo>
                  <a:lnTo>
                    <a:pt x="1377" y="22"/>
                  </a:lnTo>
                  <a:lnTo>
                    <a:pt x="1384" y="21"/>
                  </a:lnTo>
                  <a:lnTo>
                    <a:pt x="1388" y="20"/>
                  </a:lnTo>
                  <a:lnTo>
                    <a:pt x="1397" y="20"/>
                  </a:lnTo>
                  <a:lnTo>
                    <a:pt x="1397" y="21"/>
                  </a:lnTo>
                  <a:lnTo>
                    <a:pt x="1404" y="20"/>
                  </a:lnTo>
                  <a:lnTo>
                    <a:pt x="1408" y="18"/>
                  </a:lnTo>
                  <a:lnTo>
                    <a:pt x="1419" y="18"/>
                  </a:lnTo>
                  <a:lnTo>
                    <a:pt x="1419" y="20"/>
                  </a:lnTo>
                  <a:lnTo>
                    <a:pt x="1426" y="18"/>
                  </a:lnTo>
                  <a:lnTo>
                    <a:pt x="1430" y="17"/>
                  </a:lnTo>
                  <a:lnTo>
                    <a:pt x="1431" y="17"/>
                  </a:lnTo>
                  <a:lnTo>
                    <a:pt x="1431" y="18"/>
                  </a:lnTo>
                  <a:lnTo>
                    <a:pt x="1439" y="17"/>
                  </a:lnTo>
                  <a:lnTo>
                    <a:pt x="1442" y="16"/>
                  </a:lnTo>
                  <a:lnTo>
                    <a:pt x="1454" y="16"/>
                  </a:lnTo>
                  <a:lnTo>
                    <a:pt x="1454" y="17"/>
                  </a:lnTo>
                  <a:lnTo>
                    <a:pt x="1461" y="16"/>
                  </a:lnTo>
                  <a:lnTo>
                    <a:pt x="1465" y="15"/>
                  </a:lnTo>
                  <a:lnTo>
                    <a:pt x="1476" y="15"/>
                  </a:lnTo>
                  <a:lnTo>
                    <a:pt x="1476" y="16"/>
                  </a:lnTo>
                  <a:lnTo>
                    <a:pt x="1479" y="15"/>
                  </a:lnTo>
                  <a:lnTo>
                    <a:pt x="1482" y="14"/>
                  </a:lnTo>
                  <a:lnTo>
                    <a:pt x="1496" y="14"/>
                  </a:lnTo>
                  <a:lnTo>
                    <a:pt x="1496" y="15"/>
                  </a:lnTo>
                  <a:lnTo>
                    <a:pt x="1503" y="14"/>
                  </a:lnTo>
                  <a:lnTo>
                    <a:pt x="1507" y="12"/>
                  </a:lnTo>
                  <a:lnTo>
                    <a:pt x="1510" y="12"/>
                  </a:lnTo>
                  <a:lnTo>
                    <a:pt x="1510" y="14"/>
                  </a:lnTo>
                  <a:lnTo>
                    <a:pt x="1518" y="12"/>
                  </a:lnTo>
                  <a:lnTo>
                    <a:pt x="1521" y="11"/>
                  </a:lnTo>
                  <a:lnTo>
                    <a:pt x="1530" y="11"/>
                  </a:lnTo>
                  <a:lnTo>
                    <a:pt x="1530" y="12"/>
                  </a:lnTo>
                  <a:lnTo>
                    <a:pt x="1538" y="11"/>
                  </a:lnTo>
                  <a:lnTo>
                    <a:pt x="1541" y="10"/>
                  </a:lnTo>
                  <a:lnTo>
                    <a:pt x="1552" y="10"/>
                  </a:lnTo>
                  <a:lnTo>
                    <a:pt x="1552" y="11"/>
                  </a:lnTo>
                  <a:lnTo>
                    <a:pt x="1560" y="10"/>
                  </a:lnTo>
                  <a:lnTo>
                    <a:pt x="1564" y="9"/>
                  </a:lnTo>
                  <a:lnTo>
                    <a:pt x="1572" y="9"/>
                  </a:lnTo>
                  <a:lnTo>
                    <a:pt x="1572" y="10"/>
                  </a:lnTo>
                  <a:lnTo>
                    <a:pt x="1580" y="9"/>
                  </a:lnTo>
                  <a:lnTo>
                    <a:pt x="1583" y="7"/>
                  </a:lnTo>
                  <a:lnTo>
                    <a:pt x="1594" y="7"/>
                  </a:lnTo>
                  <a:lnTo>
                    <a:pt x="1594" y="9"/>
                  </a:lnTo>
                  <a:lnTo>
                    <a:pt x="1602" y="7"/>
                  </a:lnTo>
                  <a:lnTo>
                    <a:pt x="1606" y="6"/>
                  </a:lnTo>
                  <a:lnTo>
                    <a:pt x="1609" y="6"/>
                  </a:lnTo>
                  <a:lnTo>
                    <a:pt x="1609" y="7"/>
                  </a:lnTo>
                  <a:lnTo>
                    <a:pt x="1613" y="6"/>
                  </a:lnTo>
                  <a:lnTo>
                    <a:pt x="1615" y="5"/>
                  </a:lnTo>
                  <a:lnTo>
                    <a:pt x="1629" y="5"/>
                  </a:lnTo>
                  <a:lnTo>
                    <a:pt x="1629" y="6"/>
                  </a:lnTo>
                  <a:lnTo>
                    <a:pt x="1636" y="5"/>
                  </a:lnTo>
                  <a:lnTo>
                    <a:pt x="1640" y="4"/>
                  </a:lnTo>
                  <a:lnTo>
                    <a:pt x="1651" y="4"/>
                  </a:lnTo>
                  <a:lnTo>
                    <a:pt x="1651" y="5"/>
                  </a:lnTo>
                  <a:lnTo>
                    <a:pt x="1655" y="4"/>
                  </a:lnTo>
                  <a:lnTo>
                    <a:pt x="1657" y="2"/>
                  </a:lnTo>
                  <a:lnTo>
                    <a:pt x="1671" y="2"/>
                  </a:lnTo>
                  <a:lnTo>
                    <a:pt x="1671" y="4"/>
                  </a:lnTo>
                  <a:lnTo>
                    <a:pt x="1678" y="2"/>
                  </a:lnTo>
                  <a:lnTo>
                    <a:pt x="1682" y="1"/>
                  </a:lnTo>
                  <a:lnTo>
                    <a:pt x="1693" y="1"/>
                  </a:lnTo>
                  <a:lnTo>
                    <a:pt x="1693" y="2"/>
                  </a:lnTo>
                  <a:lnTo>
                    <a:pt x="1701" y="1"/>
                  </a:lnTo>
                  <a:lnTo>
                    <a:pt x="1704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98" name="Freeform 1150"/>
            <p:cNvSpPr>
              <a:spLocks noEditPoints="1"/>
            </p:cNvSpPr>
            <p:nvPr/>
          </p:nvSpPr>
          <p:spPr bwMode="auto">
            <a:xfrm>
              <a:off x="1949577" y="3332226"/>
              <a:ext cx="1941957" cy="260604"/>
            </a:xfrm>
            <a:custGeom>
              <a:avLst/>
              <a:gdLst/>
              <a:ahLst/>
              <a:cxnLst>
                <a:cxn ang="0">
                  <a:pos x="1695" y="13"/>
                </a:cxn>
                <a:cxn ang="0">
                  <a:pos x="1619" y="19"/>
                </a:cxn>
                <a:cxn ang="0">
                  <a:pos x="1535" y="25"/>
                </a:cxn>
                <a:cxn ang="0">
                  <a:pos x="1463" y="31"/>
                </a:cxn>
                <a:cxn ang="0">
                  <a:pos x="1379" y="37"/>
                </a:cxn>
                <a:cxn ang="0">
                  <a:pos x="1310" y="44"/>
                </a:cxn>
                <a:cxn ang="0">
                  <a:pos x="1231" y="51"/>
                </a:cxn>
                <a:cxn ang="0">
                  <a:pos x="1154" y="57"/>
                </a:cxn>
                <a:cxn ang="0">
                  <a:pos x="1077" y="63"/>
                </a:cxn>
                <a:cxn ang="0">
                  <a:pos x="1006" y="70"/>
                </a:cxn>
                <a:cxn ang="0">
                  <a:pos x="937" y="76"/>
                </a:cxn>
                <a:cxn ang="0">
                  <a:pos x="865" y="82"/>
                </a:cxn>
                <a:cxn ang="0">
                  <a:pos x="781" y="88"/>
                </a:cxn>
                <a:cxn ang="0">
                  <a:pos x="697" y="94"/>
                </a:cxn>
                <a:cxn ang="0">
                  <a:pos x="613" y="101"/>
                </a:cxn>
                <a:cxn ang="0">
                  <a:pos x="506" y="107"/>
                </a:cxn>
                <a:cxn ang="0">
                  <a:pos x="362" y="113"/>
                </a:cxn>
                <a:cxn ang="0">
                  <a:pos x="181" y="119"/>
                </a:cxn>
                <a:cxn ang="0">
                  <a:pos x="37" y="124"/>
                </a:cxn>
                <a:cxn ang="0">
                  <a:pos x="18" y="196"/>
                </a:cxn>
                <a:cxn ang="0">
                  <a:pos x="6" y="201"/>
                </a:cxn>
                <a:cxn ang="0">
                  <a:pos x="12" y="141"/>
                </a:cxn>
                <a:cxn ang="0">
                  <a:pos x="23" y="115"/>
                </a:cxn>
                <a:cxn ang="0">
                  <a:pos x="90" y="108"/>
                </a:cxn>
                <a:cxn ang="0">
                  <a:pos x="215" y="107"/>
                </a:cxn>
                <a:cxn ang="0">
                  <a:pos x="299" y="104"/>
                </a:cxn>
                <a:cxn ang="0">
                  <a:pos x="380" y="101"/>
                </a:cxn>
                <a:cxn ang="0">
                  <a:pos x="458" y="98"/>
                </a:cxn>
                <a:cxn ang="0">
                  <a:pos x="520" y="94"/>
                </a:cxn>
                <a:cxn ang="0">
                  <a:pos x="569" y="92"/>
                </a:cxn>
                <a:cxn ang="0">
                  <a:pos x="626" y="88"/>
                </a:cxn>
                <a:cxn ang="0">
                  <a:pos x="668" y="86"/>
                </a:cxn>
                <a:cxn ang="0">
                  <a:pos x="703" y="82"/>
                </a:cxn>
                <a:cxn ang="0">
                  <a:pos x="738" y="80"/>
                </a:cxn>
                <a:cxn ang="0">
                  <a:pos x="794" y="76"/>
                </a:cxn>
                <a:cxn ang="0">
                  <a:pos x="836" y="73"/>
                </a:cxn>
                <a:cxn ang="0">
                  <a:pos x="871" y="70"/>
                </a:cxn>
                <a:cxn ang="0">
                  <a:pos x="908" y="67"/>
                </a:cxn>
                <a:cxn ang="0">
                  <a:pos x="943" y="63"/>
                </a:cxn>
                <a:cxn ang="0">
                  <a:pos x="977" y="61"/>
                </a:cxn>
                <a:cxn ang="0">
                  <a:pos x="1012" y="57"/>
                </a:cxn>
                <a:cxn ang="0">
                  <a:pos x="1045" y="55"/>
                </a:cxn>
                <a:cxn ang="0">
                  <a:pos x="1084" y="51"/>
                </a:cxn>
                <a:cxn ang="0">
                  <a:pos x="1118" y="49"/>
                </a:cxn>
                <a:cxn ang="0">
                  <a:pos x="1160" y="45"/>
                </a:cxn>
                <a:cxn ang="0">
                  <a:pos x="1202" y="42"/>
                </a:cxn>
                <a:cxn ang="0">
                  <a:pos x="1237" y="39"/>
                </a:cxn>
                <a:cxn ang="0">
                  <a:pos x="1279" y="35"/>
                </a:cxn>
                <a:cxn ang="0">
                  <a:pos x="1316" y="31"/>
                </a:cxn>
                <a:cxn ang="0">
                  <a:pos x="1351" y="29"/>
                </a:cxn>
                <a:cxn ang="0">
                  <a:pos x="1393" y="25"/>
                </a:cxn>
                <a:cxn ang="0">
                  <a:pos x="1435" y="23"/>
                </a:cxn>
                <a:cxn ang="0">
                  <a:pos x="1469" y="19"/>
                </a:cxn>
                <a:cxn ang="0">
                  <a:pos x="1504" y="16"/>
                </a:cxn>
                <a:cxn ang="0">
                  <a:pos x="1546" y="13"/>
                </a:cxn>
                <a:cxn ang="0">
                  <a:pos x="1587" y="10"/>
                </a:cxn>
                <a:cxn ang="0">
                  <a:pos x="1625" y="7"/>
                </a:cxn>
                <a:cxn ang="0">
                  <a:pos x="1667" y="3"/>
                </a:cxn>
              </a:cxnLst>
              <a:rect l="0" t="0" r="r" b="b"/>
              <a:pathLst>
                <a:path w="1699" h="228">
                  <a:moveTo>
                    <a:pt x="8" y="162"/>
                  </a:moveTo>
                  <a:lnTo>
                    <a:pt x="7" y="168"/>
                  </a:lnTo>
                  <a:lnTo>
                    <a:pt x="7" y="171"/>
                  </a:lnTo>
                  <a:lnTo>
                    <a:pt x="8" y="162"/>
                  </a:lnTo>
                  <a:close/>
                  <a:moveTo>
                    <a:pt x="1690" y="0"/>
                  </a:moveTo>
                  <a:lnTo>
                    <a:pt x="1694" y="0"/>
                  </a:lnTo>
                  <a:lnTo>
                    <a:pt x="1694" y="2"/>
                  </a:lnTo>
                  <a:lnTo>
                    <a:pt x="1699" y="0"/>
                  </a:lnTo>
                  <a:lnTo>
                    <a:pt x="1699" y="12"/>
                  </a:lnTo>
                  <a:lnTo>
                    <a:pt x="1695" y="13"/>
                  </a:lnTo>
                  <a:lnTo>
                    <a:pt x="1688" y="13"/>
                  </a:lnTo>
                  <a:lnTo>
                    <a:pt x="1681" y="14"/>
                  </a:lnTo>
                  <a:lnTo>
                    <a:pt x="1676" y="14"/>
                  </a:lnTo>
                  <a:lnTo>
                    <a:pt x="1668" y="15"/>
                  </a:lnTo>
                  <a:lnTo>
                    <a:pt x="1653" y="15"/>
                  </a:lnTo>
                  <a:lnTo>
                    <a:pt x="1646" y="16"/>
                  </a:lnTo>
                  <a:lnTo>
                    <a:pt x="1638" y="16"/>
                  </a:lnTo>
                  <a:lnTo>
                    <a:pt x="1631" y="18"/>
                  </a:lnTo>
                  <a:lnTo>
                    <a:pt x="1626" y="19"/>
                  </a:lnTo>
                  <a:lnTo>
                    <a:pt x="1619" y="19"/>
                  </a:lnTo>
                  <a:lnTo>
                    <a:pt x="1611" y="20"/>
                  </a:lnTo>
                  <a:lnTo>
                    <a:pt x="1604" y="20"/>
                  </a:lnTo>
                  <a:lnTo>
                    <a:pt x="1596" y="21"/>
                  </a:lnTo>
                  <a:lnTo>
                    <a:pt x="1589" y="21"/>
                  </a:lnTo>
                  <a:lnTo>
                    <a:pt x="1584" y="23"/>
                  </a:lnTo>
                  <a:lnTo>
                    <a:pt x="1577" y="23"/>
                  </a:lnTo>
                  <a:lnTo>
                    <a:pt x="1569" y="24"/>
                  </a:lnTo>
                  <a:lnTo>
                    <a:pt x="1554" y="24"/>
                  </a:lnTo>
                  <a:lnTo>
                    <a:pt x="1547" y="25"/>
                  </a:lnTo>
                  <a:lnTo>
                    <a:pt x="1535" y="25"/>
                  </a:lnTo>
                  <a:lnTo>
                    <a:pt x="1527" y="26"/>
                  </a:lnTo>
                  <a:lnTo>
                    <a:pt x="1520" y="26"/>
                  </a:lnTo>
                  <a:lnTo>
                    <a:pt x="1512" y="28"/>
                  </a:lnTo>
                  <a:lnTo>
                    <a:pt x="1505" y="28"/>
                  </a:lnTo>
                  <a:lnTo>
                    <a:pt x="1498" y="29"/>
                  </a:lnTo>
                  <a:lnTo>
                    <a:pt x="1493" y="29"/>
                  </a:lnTo>
                  <a:lnTo>
                    <a:pt x="1485" y="30"/>
                  </a:lnTo>
                  <a:lnTo>
                    <a:pt x="1478" y="30"/>
                  </a:lnTo>
                  <a:lnTo>
                    <a:pt x="1470" y="31"/>
                  </a:lnTo>
                  <a:lnTo>
                    <a:pt x="1463" y="31"/>
                  </a:lnTo>
                  <a:lnTo>
                    <a:pt x="1456" y="33"/>
                  </a:lnTo>
                  <a:lnTo>
                    <a:pt x="1451" y="33"/>
                  </a:lnTo>
                  <a:lnTo>
                    <a:pt x="1443" y="34"/>
                  </a:lnTo>
                  <a:lnTo>
                    <a:pt x="1436" y="34"/>
                  </a:lnTo>
                  <a:lnTo>
                    <a:pt x="1428" y="35"/>
                  </a:lnTo>
                  <a:lnTo>
                    <a:pt x="1414" y="35"/>
                  </a:lnTo>
                  <a:lnTo>
                    <a:pt x="1406" y="36"/>
                  </a:lnTo>
                  <a:lnTo>
                    <a:pt x="1401" y="36"/>
                  </a:lnTo>
                  <a:lnTo>
                    <a:pt x="1394" y="37"/>
                  </a:lnTo>
                  <a:lnTo>
                    <a:pt x="1379" y="37"/>
                  </a:lnTo>
                  <a:lnTo>
                    <a:pt x="1372" y="39"/>
                  </a:lnTo>
                  <a:lnTo>
                    <a:pt x="1364" y="39"/>
                  </a:lnTo>
                  <a:lnTo>
                    <a:pt x="1359" y="40"/>
                  </a:lnTo>
                  <a:lnTo>
                    <a:pt x="1352" y="40"/>
                  </a:lnTo>
                  <a:lnTo>
                    <a:pt x="1344" y="41"/>
                  </a:lnTo>
                  <a:lnTo>
                    <a:pt x="1337" y="41"/>
                  </a:lnTo>
                  <a:lnTo>
                    <a:pt x="1330" y="42"/>
                  </a:lnTo>
                  <a:lnTo>
                    <a:pt x="1322" y="42"/>
                  </a:lnTo>
                  <a:lnTo>
                    <a:pt x="1317" y="44"/>
                  </a:lnTo>
                  <a:lnTo>
                    <a:pt x="1310" y="44"/>
                  </a:lnTo>
                  <a:lnTo>
                    <a:pt x="1302" y="45"/>
                  </a:lnTo>
                  <a:lnTo>
                    <a:pt x="1295" y="45"/>
                  </a:lnTo>
                  <a:lnTo>
                    <a:pt x="1288" y="46"/>
                  </a:lnTo>
                  <a:lnTo>
                    <a:pt x="1280" y="46"/>
                  </a:lnTo>
                  <a:lnTo>
                    <a:pt x="1273" y="47"/>
                  </a:lnTo>
                  <a:lnTo>
                    <a:pt x="1268" y="47"/>
                  </a:lnTo>
                  <a:lnTo>
                    <a:pt x="1253" y="50"/>
                  </a:lnTo>
                  <a:lnTo>
                    <a:pt x="1245" y="50"/>
                  </a:lnTo>
                  <a:lnTo>
                    <a:pt x="1238" y="51"/>
                  </a:lnTo>
                  <a:lnTo>
                    <a:pt x="1231" y="51"/>
                  </a:lnTo>
                  <a:lnTo>
                    <a:pt x="1226" y="52"/>
                  </a:lnTo>
                  <a:lnTo>
                    <a:pt x="1218" y="52"/>
                  </a:lnTo>
                  <a:lnTo>
                    <a:pt x="1211" y="54"/>
                  </a:lnTo>
                  <a:lnTo>
                    <a:pt x="1203" y="54"/>
                  </a:lnTo>
                  <a:lnTo>
                    <a:pt x="1196" y="55"/>
                  </a:lnTo>
                  <a:lnTo>
                    <a:pt x="1181" y="55"/>
                  </a:lnTo>
                  <a:lnTo>
                    <a:pt x="1176" y="56"/>
                  </a:lnTo>
                  <a:lnTo>
                    <a:pt x="1169" y="56"/>
                  </a:lnTo>
                  <a:lnTo>
                    <a:pt x="1161" y="57"/>
                  </a:lnTo>
                  <a:lnTo>
                    <a:pt x="1154" y="57"/>
                  </a:lnTo>
                  <a:lnTo>
                    <a:pt x="1147" y="59"/>
                  </a:lnTo>
                  <a:lnTo>
                    <a:pt x="1134" y="59"/>
                  </a:lnTo>
                  <a:lnTo>
                    <a:pt x="1127" y="60"/>
                  </a:lnTo>
                  <a:lnTo>
                    <a:pt x="1119" y="60"/>
                  </a:lnTo>
                  <a:lnTo>
                    <a:pt x="1112" y="61"/>
                  </a:lnTo>
                  <a:lnTo>
                    <a:pt x="1105" y="61"/>
                  </a:lnTo>
                  <a:lnTo>
                    <a:pt x="1097" y="62"/>
                  </a:lnTo>
                  <a:lnTo>
                    <a:pt x="1090" y="62"/>
                  </a:lnTo>
                  <a:lnTo>
                    <a:pt x="1085" y="63"/>
                  </a:lnTo>
                  <a:lnTo>
                    <a:pt x="1077" y="63"/>
                  </a:lnTo>
                  <a:lnTo>
                    <a:pt x="1070" y="65"/>
                  </a:lnTo>
                  <a:lnTo>
                    <a:pt x="1063" y="65"/>
                  </a:lnTo>
                  <a:lnTo>
                    <a:pt x="1055" y="66"/>
                  </a:lnTo>
                  <a:lnTo>
                    <a:pt x="1048" y="66"/>
                  </a:lnTo>
                  <a:lnTo>
                    <a:pt x="1043" y="67"/>
                  </a:lnTo>
                  <a:lnTo>
                    <a:pt x="1035" y="67"/>
                  </a:lnTo>
                  <a:lnTo>
                    <a:pt x="1028" y="68"/>
                  </a:lnTo>
                  <a:lnTo>
                    <a:pt x="1021" y="68"/>
                  </a:lnTo>
                  <a:lnTo>
                    <a:pt x="1013" y="70"/>
                  </a:lnTo>
                  <a:lnTo>
                    <a:pt x="1006" y="70"/>
                  </a:lnTo>
                  <a:lnTo>
                    <a:pt x="1001" y="71"/>
                  </a:lnTo>
                  <a:lnTo>
                    <a:pt x="993" y="71"/>
                  </a:lnTo>
                  <a:lnTo>
                    <a:pt x="986" y="72"/>
                  </a:lnTo>
                  <a:lnTo>
                    <a:pt x="979" y="72"/>
                  </a:lnTo>
                  <a:lnTo>
                    <a:pt x="971" y="73"/>
                  </a:lnTo>
                  <a:lnTo>
                    <a:pt x="964" y="73"/>
                  </a:lnTo>
                  <a:lnTo>
                    <a:pt x="956" y="75"/>
                  </a:lnTo>
                  <a:lnTo>
                    <a:pt x="951" y="75"/>
                  </a:lnTo>
                  <a:lnTo>
                    <a:pt x="944" y="76"/>
                  </a:lnTo>
                  <a:lnTo>
                    <a:pt x="937" y="76"/>
                  </a:lnTo>
                  <a:lnTo>
                    <a:pt x="929" y="77"/>
                  </a:lnTo>
                  <a:lnTo>
                    <a:pt x="922" y="77"/>
                  </a:lnTo>
                  <a:lnTo>
                    <a:pt x="914" y="78"/>
                  </a:lnTo>
                  <a:lnTo>
                    <a:pt x="909" y="78"/>
                  </a:lnTo>
                  <a:lnTo>
                    <a:pt x="902" y="80"/>
                  </a:lnTo>
                  <a:lnTo>
                    <a:pt x="895" y="80"/>
                  </a:lnTo>
                  <a:lnTo>
                    <a:pt x="887" y="81"/>
                  </a:lnTo>
                  <a:lnTo>
                    <a:pt x="880" y="81"/>
                  </a:lnTo>
                  <a:lnTo>
                    <a:pt x="872" y="82"/>
                  </a:lnTo>
                  <a:lnTo>
                    <a:pt x="865" y="82"/>
                  </a:lnTo>
                  <a:lnTo>
                    <a:pt x="860" y="83"/>
                  </a:lnTo>
                  <a:lnTo>
                    <a:pt x="853" y="83"/>
                  </a:lnTo>
                  <a:lnTo>
                    <a:pt x="845" y="84"/>
                  </a:lnTo>
                  <a:lnTo>
                    <a:pt x="838" y="84"/>
                  </a:lnTo>
                  <a:lnTo>
                    <a:pt x="830" y="86"/>
                  </a:lnTo>
                  <a:lnTo>
                    <a:pt x="823" y="86"/>
                  </a:lnTo>
                  <a:lnTo>
                    <a:pt x="818" y="87"/>
                  </a:lnTo>
                  <a:lnTo>
                    <a:pt x="803" y="87"/>
                  </a:lnTo>
                  <a:lnTo>
                    <a:pt x="796" y="88"/>
                  </a:lnTo>
                  <a:lnTo>
                    <a:pt x="781" y="88"/>
                  </a:lnTo>
                  <a:lnTo>
                    <a:pt x="776" y="89"/>
                  </a:lnTo>
                  <a:lnTo>
                    <a:pt x="761" y="89"/>
                  </a:lnTo>
                  <a:lnTo>
                    <a:pt x="754" y="91"/>
                  </a:lnTo>
                  <a:lnTo>
                    <a:pt x="739" y="91"/>
                  </a:lnTo>
                  <a:lnTo>
                    <a:pt x="731" y="92"/>
                  </a:lnTo>
                  <a:lnTo>
                    <a:pt x="726" y="92"/>
                  </a:lnTo>
                  <a:lnTo>
                    <a:pt x="719" y="93"/>
                  </a:lnTo>
                  <a:lnTo>
                    <a:pt x="712" y="93"/>
                  </a:lnTo>
                  <a:lnTo>
                    <a:pt x="704" y="94"/>
                  </a:lnTo>
                  <a:lnTo>
                    <a:pt x="697" y="94"/>
                  </a:lnTo>
                  <a:lnTo>
                    <a:pt x="689" y="96"/>
                  </a:lnTo>
                  <a:lnTo>
                    <a:pt x="684" y="96"/>
                  </a:lnTo>
                  <a:lnTo>
                    <a:pt x="677" y="97"/>
                  </a:lnTo>
                  <a:lnTo>
                    <a:pt x="670" y="97"/>
                  </a:lnTo>
                  <a:lnTo>
                    <a:pt x="662" y="98"/>
                  </a:lnTo>
                  <a:lnTo>
                    <a:pt x="655" y="98"/>
                  </a:lnTo>
                  <a:lnTo>
                    <a:pt x="647" y="99"/>
                  </a:lnTo>
                  <a:lnTo>
                    <a:pt x="635" y="99"/>
                  </a:lnTo>
                  <a:lnTo>
                    <a:pt x="628" y="101"/>
                  </a:lnTo>
                  <a:lnTo>
                    <a:pt x="613" y="101"/>
                  </a:lnTo>
                  <a:lnTo>
                    <a:pt x="605" y="102"/>
                  </a:lnTo>
                  <a:lnTo>
                    <a:pt x="593" y="102"/>
                  </a:lnTo>
                  <a:lnTo>
                    <a:pt x="586" y="103"/>
                  </a:lnTo>
                  <a:lnTo>
                    <a:pt x="571" y="103"/>
                  </a:lnTo>
                  <a:lnTo>
                    <a:pt x="563" y="104"/>
                  </a:lnTo>
                  <a:lnTo>
                    <a:pt x="551" y="104"/>
                  </a:lnTo>
                  <a:lnTo>
                    <a:pt x="544" y="105"/>
                  </a:lnTo>
                  <a:lnTo>
                    <a:pt x="529" y="105"/>
                  </a:lnTo>
                  <a:lnTo>
                    <a:pt x="521" y="107"/>
                  </a:lnTo>
                  <a:lnTo>
                    <a:pt x="506" y="107"/>
                  </a:lnTo>
                  <a:lnTo>
                    <a:pt x="502" y="108"/>
                  </a:lnTo>
                  <a:lnTo>
                    <a:pt x="487" y="108"/>
                  </a:lnTo>
                  <a:lnTo>
                    <a:pt x="479" y="109"/>
                  </a:lnTo>
                  <a:lnTo>
                    <a:pt x="460" y="109"/>
                  </a:lnTo>
                  <a:lnTo>
                    <a:pt x="452" y="110"/>
                  </a:lnTo>
                  <a:lnTo>
                    <a:pt x="424" y="110"/>
                  </a:lnTo>
                  <a:lnTo>
                    <a:pt x="416" y="112"/>
                  </a:lnTo>
                  <a:lnTo>
                    <a:pt x="389" y="112"/>
                  </a:lnTo>
                  <a:lnTo>
                    <a:pt x="382" y="113"/>
                  </a:lnTo>
                  <a:lnTo>
                    <a:pt x="362" y="113"/>
                  </a:lnTo>
                  <a:lnTo>
                    <a:pt x="354" y="114"/>
                  </a:lnTo>
                  <a:lnTo>
                    <a:pt x="333" y="114"/>
                  </a:lnTo>
                  <a:lnTo>
                    <a:pt x="329" y="115"/>
                  </a:lnTo>
                  <a:lnTo>
                    <a:pt x="300" y="115"/>
                  </a:lnTo>
                  <a:lnTo>
                    <a:pt x="293" y="117"/>
                  </a:lnTo>
                  <a:lnTo>
                    <a:pt x="258" y="117"/>
                  </a:lnTo>
                  <a:lnTo>
                    <a:pt x="251" y="118"/>
                  </a:lnTo>
                  <a:lnTo>
                    <a:pt x="223" y="118"/>
                  </a:lnTo>
                  <a:lnTo>
                    <a:pt x="216" y="119"/>
                  </a:lnTo>
                  <a:lnTo>
                    <a:pt x="181" y="119"/>
                  </a:lnTo>
                  <a:lnTo>
                    <a:pt x="174" y="120"/>
                  </a:lnTo>
                  <a:lnTo>
                    <a:pt x="109" y="120"/>
                  </a:lnTo>
                  <a:lnTo>
                    <a:pt x="104" y="119"/>
                  </a:lnTo>
                  <a:lnTo>
                    <a:pt x="91" y="119"/>
                  </a:lnTo>
                  <a:lnTo>
                    <a:pt x="84" y="120"/>
                  </a:lnTo>
                  <a:lnTo>
                    <a:pt x="57" y="120"/>
                  </a:lnTo>
                  <a:lnTo>
                    <a:pt x="49" y="122"/>
                  </a:lnTo>
                  <a:lnTo>
                    <a:pt x="43" y="122"/>
                  </a:lnTo>
                  <a:lnTo>
                    <a:pt x="41" y="123"/>
                  </a:lnTo>
                  <a:lnTo>
                    <a:pt x="37" y="124"/>
                  </a:lnTo>
                  <a:lnTo>
                    <a:pt x="31" y="125"/>
                  </a:lnTo>
                  <a:lnTo>
                    <a:pt x="31" y="128"/>
                  </a:lnTo>
                  <a:lnTo>
                    <a:pt x="29" y="131"/>
                  </a:lnTo>
                  <a:lnTo>
                    <a:pt x="27" y="133"/>
                  </a:lnTo>
                  <a:lnTo>
                    <a:pt x="24" y="143"/>
                  </a:lnTo>
                  <a:lnTo>
                    <a:pt x="23" y="151"/>
                  </a:lnTo>
                  <a:lnTo>
                    <a:pt x="22" y="156"/>
                  </a:lnTo>
                  <a:lnTo>
                    <a:pt x="21" y="164"/>
                  </a:lnTo>
                  <a:lnTo>
                    <a:pt x="18" y="188"/>
                  </a:lnTo>
                  <a:lnTo>
                    <a:pt x="18" y="196"/>
                  </a:lnTo>
                  <a:lnTo>
                    <a:pt x="17" y="203"/>
                  </a:lnTo>
                  <a:lnTo>
                    <a:pt x="16" y="206"/>
                  </a:lnTo>
                  <a:lnTo>
                    <a:pt x="17" y="204"/>
                  </a:lnTo>
                  <a:lnTo>
                    <a:pt x="13" y="217"/>
                  </a:lnTo>
                  <a:lnTo>
                    <a:pt x="12" y="228"/>
                  </a:lnTo>
                  <a:lnTo>
                    <a:pt x="0" y="227"/>
                  </a:lnTo>
                  <a:lnTo>
                    <a:pt x="1" y="214"/>
                  </a:lnTo>
                  <a:lnTo>
                    <a:pt x="1" y="215"/>
                  </a:lnTo>
                  <a:lnTo>
                    <a:pt x="2" y="213"/>
                  </a:lnTo>
                  <a:lnTo>
                    <a:pt x="6" y="201"/>
                  </a:lnTo>
                  <a:lnTo>
                    <a:pt x="7" y="194"/>
                  </a:lnTo>
                  <a:lnTo>
                    <a:pt x="6" y="194"/>
                  </a:lnTo>
                  <a:lnTo>
                    <a:pt x="6" y="187"/>
                  </a:lnTo>
                  <a:lnTo>
                    <a:pt x="7" y="168"/>
                  </a:lnTo>
                  <a:lnTo>
                    <a:pt x="10" y="162"/>
                  </a:lnTo>
                  <a:lnTo>
                    <a:pt x="11" y="155"/>
                  </a:lnTo>
                  <a:lnTo>
                    <a:pt x="11" y="154"/>
                  </a:lnTo>
                  <a:lnTo>
                    <a:pt x="12" y="150"/>
                  </a:lnTo>
                  <a:lnTo>
                    <a:pt x="11" y="150"/>
                  </a:lnTo>
                  <a:lnTo>
                    <a:pt x="12" y="141"/>
                  </a:lnTo>
                  <a:lnTo>
                    <a:pt x="12" y="145"/>
                  </a:lnTo>
                  <a:lnTo>
                    <a:pt x="16" y="131"/>
                  </a:lnTo>
                  <a:lnTo>
                    <a:pt x="15" y="131"/>
                  </a:lnTo>
                  <a:lnTo>
                    <a:pt x="15" y="124"/>
                  </a:lnTo>
                  <a:lnTo>
                    <a:pt x="20" y="123"/>
                  </a:lnTo>
                  <a:lnTo>
                    <a:pt x="21" y="123"/>
                  </a:lnTo>
                  <a:lnTo>
                    <a:pt x="21" y="118"/>
                  </a:lnTo>
                  <a:lnTo>
                    <a:pt x="22" y="118"/>
                  </a:lnTo>
                  <a:lnTo>
                    <a:pt x="23" y="117"/>
                  </a:lnTo>
                  <a:lnTo>
                    <a:pt x="23" y="115"/>
                  </a:lnTo>
                  <a:lnTo>
                    <a:pt x="26" y="115"/>
                  </a:lnTo>
                  <a:lnTo>
                    <a:pt x="37" y="112"/>
                  </a:lnTo>
                  <a:lnTo>
                    <a:pt x="38" y="109"/>
                  </a:lnTo>
                  <a:lnTo>
                    <a:pt x="48" y="109"/>
                  </a:lnTo>
                  <a:lnTo>
                    <a:pt x="48" y="110"/>
                  </a:lnTo>
                  <a:lnTo>
                    <a:pt x="55" y="109"/>
                  </a:lnTo>
                  <a:lnTo>
                    <a:pt x="59" y="108"/>
                  </a:lnTo>
                  <a:lnTo>
                    <a:pt x="83" y="108"/>
                  </a:lnTo>
                  <a:lnTo>
                    <a:pt x="83" y="109"/>
                  </a:lnTo>
                  <a:lnTo>
                    <a:pt x="90" y="108"/>
                  </a:lnTo>
                  <a:lnTo>
                    <a:pt x="94" y="107"/>
                  </a:lnTo>
                  <a:lnTo>
                    <a:pt x="104" y="107"/>
                  </a:lnTo>
                  <a:lnTo>
                    <a:pt x="106" y="108"/>
                  </a:lnTo>
                  <a:lnTo>
                    <a:pt x="110" y="109"/>
                  </a:lnTo>
                  <a:lnTo>
                    <a:pt x="110" y="108"/>
                  </a:lnTo>
                  <a:lnTo>
                    <a:pt x="173" y="108"/>
                  </a:lnTo>
                  <a:lnTo>
                    <a:pt x="173" y="109"/>
                  </a:lnTo>
                  <a:lnTo>
                    <a:pt x="180" y="108"/>
                  </a:lnTo>
                  <a:lnTo>
                    <a:pt x="184" y="107"/>
                  </a:lnTo>
                  <a:lnTo>
                    <a:pt x="215" y="107"/>
                  </a:lnTo>
                  <a:lnTo>
                    <a:pt x="215" y="108"/>
                  </a:lnTo>
                  <a:lnTo>
                    <a:pt x="222" y="107"/>
                  </a:lnTo>
                  <a:lnTo>
                    <a:pt x="226" y="105"/>
                  </a:lnTo>
                  <a:lnTo>
                    <a:pt x="249" y="105"/>
                  </a:lnTo>
                  <a:lnTo>
                    <a:pt x="249" y="107"/>
                  </a:lnTo>
                  <a:lnTo>
                    <a:pt x="257" y="105"/>
                  </a:lnTo>
                  <a:lnTo>
                    <a:pt x="261" y="104"/>
                  </a:lnTo>
                  <a:lnTo>
                    <a:pt x="291" y="104"/>
                  </a:lnTo>
                  <a:lnTo>
                    <a:pt x="291" y="105"/>
                  </a:lnTo>
                  <a:lnTo>
                    <a:pt x="299" y="104"/>
                  </a:lnTo>
                  <a:lnTo>
                    <a:pt x="303" y="103"/>
                  </a:lnTo>
                  <a:lnTo>
                    <a:pt x="327" y="103"/>
                  </a:lnTo>
                  <a:lnTo>
                    <a:pt x="327" y="104"/>
                  </a:lnTo>
                  <a:lnTo>
                    <a:pt x="331" y="103"/>
                  </a:lnTo>
                  <a:lnTo>
                    <a:pt x="333" y="102"/>
                  </a:lnTo>
                  <a:lnTo>
                    <a:pt x="353" y="102"/>
                  </a:lnTo>
                  <a:lnTo>
                    <a:pt x="353" y="103"/>
                  </a:lnTo>
                  <a:lnTo>
                    <a:pt x="361" y="102"/>
                  </a:lnTo>
                  <a:lnTo>
                    <a:pt x="364" y="101"/>
                  </a:lnTo>
                  <a:lnTo>
                    <a:pt x="380" y="101"/>
                  </a:lnTo>
                  <a:lnTo>
                    <a:pt x="380" y="102"/>
                  </a:lnTo>
                  <a:lnTo>
                    <a:pt x="388" y="101"/>
                  </a:lnTo>
                  <a:lnTo>
                    <a:pt x="392" y="99"/>
                  </a:lnTo>
                  <a:lnTo>
                    <a:pt x="415" y="99"/>
                  </a:lnTo>
                  <a:lnTo>
                    <a:pt x="415" y="101"/>
                  </a:lnTo>
                  <a:lnTo>
                    <a:pt x="422" y="99"/>
                  </a:lnTo>
                  <a:lnTo>
                    <a:pt x="426" y="98"/>
                  </a:lnTo>
                  <a:lnTo>
                    <a:pt x="451" y="98"/>
                  </a:lnTo>
                  <a:lnTo>
                    <a:pt x="451" y="99"/>
                  </a:lnTo>
                  <a:lnTo>
                    <a:pt x="458" y="98"/>
                  </a:lnTo>
                  <a:lnTo>
                    <a:pt x="462" y="97"/>
                  </a:lnTo>
                  <a:lnTo>
                    <a:pt x="478" y="97"/>
                  </a:lnTo>
                  <a:lnTo>
                    <a:pt x="478" y="98"/>
                  </a:lnTo>
                  <a:lnTo>
                    <a:pt x="485" y="97"/>
                  </a:lnTo>
                  <a:lnTo>
                    <a:pt x="489" y="96"/>
                  </a:lnTo>
                  <a:lnTo>
                    <a:pt x="500" y="96"/>
                  </a:lnTo>
                  <a:lnTo>
                    <a:pt x="500" y="97"/>
                  </a:lnTo>
                  <a:lnTo>
                    <a:pt x="504" y="96"/>
                  </a:lnTo>
                  <a:lnTo>
                    <a:pt x="506" y="94"/>
                  </a:lnTo>
                  <a:lnTo>
                    <a:pt x="520" y="94"/>
                  </a:lnTo>
                  <a:lnTo>
                    <a:pt x="520" y="96"/>
                  </a:lnTo>
                  <a:lnTo>
                    <a:pt x="527" y="94"/>
                  </a:lnTo>
                  <a:lnTo>
                    <a:pt x="531" y="93"/>
                  </a:lnTo>
                  <a:lnTo>
                    <a:pt x="542" y="93"/>
                  </a:lnTo>
                  <a:lnTo>
                    <a:pt x="542" y="94"/>
                  </a:lnTo>
                  <a:lnTo>
                    <a:pt x="550" y="93"/>
                  </a:lnTo>
                  <a:lnTo>
                    <a:pt x="553" y="92"/>
                  </a:lnTo>
                  <a:lnTo>
                    <a:pt x="562" y="92"/>
                  </a:lnTo>
                  <a:lnTo>
                    <a:pt x="562" y="93"/>
                  </a:lnTo>
                  <a:lnTo>
                    <a:pt x="569" y="92"/>
                  </a:lnTo>
                  <a:lnTo>
                    <a:pt x="573" y="91"/>
                  </a:lnTo>
                  <a:lnTo>
                    <a:pt x="584" y="91"/>
                  </a:lnTo>
                  <a:lnTo>
                    <a:pt x="584" y="92"/>
                  </a:lnTo>
                  <a:lnTo>
                    <a:pt x="592" y="91"/>
                  </a:lnTo>
                  <a:lnTo>
                    <a:pt x="595" y="89"/>
                  </a:lnTo>
                  <a:lnTo>
                    <a:pt x="604" y="89"/>
                  </a:lnTo>
                  <a:lnTo>
                    <a:pt x="604" y="91"/>
                  </a:lnTo>
                  <a:lnTo>
                    <a:pt x="612" y="89"/>
                  </a:lnTo>
                  <a:lnTo>
                    <a:pt x="615" y="88"/>
                  </a:lnTo>
                  <a:lnTo>
                    <a:pt x="626" y="88"/>
                  </a:lnTo>
                  <a:lnTo>
                    <a:pt x="626" y="89"/>
                  </a:lnTo>
                  <a:lnTo>
                    <a:pt x="634" y="88"/>
                  </a:lnTo>
                  <a:lnTo>
                    <a:pt x="637" y="87"/>
                  </a:lnTo>
                  <a:lnTo>
                    <a:pt x="646" y="87"/>
                  </a:lnTo>
                  <a:lnTo>
                    <a:pt x="646" y="88"/>
                  </a:lnTo>
                  <a:lnTo>
                    <a:pt x="654" y="87"/>
                  </a:lnTo>
                  <a:lnTo>
                    <a:pt x="657" y="86"/>
                  </a:lnTo>
                  <a:lnTo>
                    <a:pt x="661" y="86"/>
                  </a:lnTo>
                  <a:lnTo>
                    <a:pt x="661" y="87"/>
                  </a:lnTo>
                  <a:lnTo>
                    <a:pt x="668" y="86"/>
                  </a:lnTo>
                  <a:lnTo>
                    <a:pt x="672" y="84"/>
                  </a:lnTo>
                  <a:lnTo>
                    <a:pt x="676" y="84"/>
                  </a:lnTo>
                  <a:lnTo>
                    <a:pt x="676" y="86"/>
                  </a:lnTo>
                  <a:lnTo>
                    <a:pt x="683" y="84"/>
                  </a:lnTo>
                  <a:lnTo>
                    <a:pt x="687" y="83"/>
                  </a:lnTo>
                  <a:lnTo>
                    <a:pt x="688" y="83"/>
                  </a:lnTo>
                  <a:lnTo>
                    <a:pt x="688" y="84"/>
                  </a:lnTo>
                  <a:lnTo>
                    <a:pt x="696" y="83"/>
                  </a:lnTo>
                  <a:lnTo>
                    <a:pt x="699" y="82"/>
                  </a:lnTo>
                  <a:lnTo>
                    <a:pt x="703" y="82"/>
                  </a:lnTo>
                  <a:lnTo>
                    <a:pt x="703" y="83"/>
                  </a:lnTo>
                  <a:lnTo>
                    <a:pt x="710" y="82"/>
                  </a:lnTo>
                  <a:lnTo>
                    <a:pt x="714" y="81"/>
                  </a:lnTo>
                  <a:lnTo>
                    <a:pt x="718" y="81"/>
                  </a:lnTo>
                  <a:lnTo>
                    <a:pt x="718" y="82"/>
                  </a:lnTo>
                  <a:lnTo>
                    <a:pt x="725" y="81"/>
                  </a:lnTo>
                  <a:lnTo>
                    <a:pt x="729" y="80"/>
                  </a:lnTo>
                  <a:lnTo>
                    <a:pt x="730" y="80"/>
                  </a:lnTo>
                  <a:lnTo>
                    <a:pt x="730" y="81"/>
                  </a:lnTo>
                  <a:lnTo>
                    <a:pt x="738" y="80"/>
                  </a:lnTo>
                  <a:lnTo>
                    <a:pt x="741" y="78"/>
                  </a:lnTo>
                  <a:lnTo>
                    <a:pt x="752" y="78"/>
                  </a:lnTo>
                  <a:lnTo>
                    <a:pt x="752" y="80"/>
                  </a:lnTo>
                  <a:lnTo>
                    <a:pt x="760" y="78"/>
                  </a:lnTo>
                  <a:lnTo>
                    <a:pt x="764" y="77"/>
                  </a:lnTo>
                  <a:lnTo>
                    <a:pt x="775" y="77"/>
                  </a:lnTo>
                  <a:lnTo>
                    <a:pt x="775" y="78"/>
                  </a:lnTo>
                  <a:lnTo>
                    <a:pt x="778" y="77"/>
                  </a:lnTo>
                  <a:lnTo>
                    <a:pt x="781" y="76"/>
                  </a:lnTo>
                  <a:lnTo>
                    <a:pt x="794" y="76"/>
                  </a:lnTo>
                  <a:lnTo>
                    <a:pt x="794" y="77"/>
                  </a:lnTo>
                  <a:lnTo>
                    <a:pt x="802" y="76"/>
                  </a:lnTo>
                  <a:lnTo>
                    <a:pt x="806" y="75"/>
                  </a:lnTo>
                  <a:lnTo>
                    <a:pt x="817" y="75"/>
                  </a:lnTo>
                  <a:lnTo>
                    <a:pt x="817" y="76"/>
                  </a:lnTo>
                  <a:lnTo>
                    <a:pt x="820" y="75"/>
                  </a:lnTo>
                  <a:lnTo>
                    <a:pt x="823" y="73"/>
                  </a:lnTo>
                  <a:lnTo>
                    <a:pt x="829" y="73"/>
                  </a:lnTo>
                  <a:lnTo>
                    <a:pt x="829" y="75"/>
                  </a:lnTo>
                  <a:lnTo>
                    <a:pt x="836" y="73"/>
                  </a:lnTo>
                  <a:lnTo>
                    <a:pt x="840" y="72"/>
                  </a:lnTo>
                  <a:lnTo>
                    <a:pt x="844" y="72"/>
                  </a:lnTo>
                  <a:lnTo>
                    <a:pt x="844" y="73"/>
                  </a:lnTo>
                  <a:lnTo>
                    <a:pt x="851" y="72"/>
                  </a:lnTo>
                  <a:lnTo>
                    <a:pt x="855" y="71"/>
                  </a:lnTo>
                  <a:lnTo>
                    <a:pt x="859" y="71"/>
                  </a:lnTo>
                  <a:lnTo>
                    <a:pt x="859" y="72"/>
                  </a:lnTo>
                  <a:lnTo>
                    <a:pt x="862" y="71"/>
                  </a:lnTo>
                  <a:lnTo>
                    <a:pt x="865" y="70"/>
                  </a:lnTo>
                  <a:lnTo>
                    <a:pt x="871" y="70"/>
                  </a:lnTo>
                  <a:lnTo>
                    <a:pt x="871" y="71"/>
                  </a:lnTo>
                  <a:lnTo>
                    <a:pt x="878" y="70"/>
                  </a:lnTo>
                  <a:lnTo>
                    <a:pt x="882" y="68"/>
                  </a:lnTo>
                  <a:lnTo>
                    <a:pt x="886" y="68"/>
                  </a:lnTo>
                  <a:lnTo>
                    <a:pt x="886" y="70"/>
                  </a:lnTo>
                  <a:lnTo>
                    <a:pt x="893" y="68"/>
                  </a:lnTo>
                  <a:lnTo>
                    <a:pt x="897" y="67"/>
                  </a:lnTo>
                  <a:lnTo>
                    <a:pt x="901" y="67"/>
                  </a:lnTo>
                  <a:lnTo>
                    <a:pt x="901" y="68"/>
                  </a:lnTo>
                  <a:lnTo>
                    <a:pt x="908" y="67"/>
                  </a:lnTo>
                  <a:lnTo>
                    <a:pt x="912" y="66"/>
                  </a:lnTo>
                  <a:lnTo>
                    <a:pt x="913" y="66"/>
                  </a:lnTo>
                  <a:lnTo>
                    <a:pt x="913" y="67"/>
                  </a:lnTo>
                  <a:lnTo>
                    <a:pt x="920" y="66"/>
                  </a:lnTo>
                  <a:lnTo>
                    <a:pt x="924" y="65"/>
                  </a:lnTo>
                  <a:lnTo>
                    <a:pt x="928" y="65"/>
                  </a:lnTo>
                  <a:lnTo>
                    <a:pt x="928" y="66"/>
                  </a:lnTo>
                  <a:lnTo>
                    <a:pt x="935" y="65"/>
                  </a:lnTo>
                  <a:lnTo>
                    <a:pt x="939" y="63"/>
                  </a:lnTo>
                  <a:lnTo>
                    <a:pt x="943" y="63"/>
                  </a:lnTo>
                  <a:lnTo>
                    <a:pt x="943" y="65"/>
                  </a:lnTo>
                  <a:lnTo>
                    <a:pt x="950" y="63"/>
                  </a:lnTo>
                  <a:lnTo>
                    <a:pt x="954" y="62"/>
                  </a:lnTo>
                  <a:lnTo>
                    <a:pt x="955" y="62"/>
                  </a:lnTo>
                  <a:lnTo>
                    <a:pt x="955" y="63"/>
                  </a:lnTo>
                  <a:lnTo>
                    <a:pt x="962" y="62"/>
                  </a:lnTo>
                  <a:lnTo>
                    <a:pt x="966" y="61"/>
                  </a:lnTo>
                  <a:lnTo>
                    <a:pt x="970" y="61"/>
                  </a:lnTo>
                  <a:lnTo>
                    <a:pt x="970" y="62"/>
                  </a:lnTo>
                  <a:lnTo>
                    <a:pt x="977" y="61"/>
                  </a:lnTo>
                  <a:lnTo>
                    <a:pt x="981" y="60"/>
                  </a:lnTo>
                  <a:lnTo>
                    <a:pt x="985" y="60"/>
                  </a:lnTo>
                  <a:lnTo>
                    <a:pt x="985" y="61"/>
                  </a:lnTo>
                  <a:lnTo>
                    <a:pt x="992" y="60"/>
                  </a:lnTo>
                  <a:lnTo>
                    <a:pt x="996" y="59"/>
                  </a:lnTo>
                  <a:lnTo>
                    <a:pt x="1000" y="59"/>
                  </a:lnTo>
                  <a:lnTo>
                    <a:pt x="1000" y="60"/>
                  </a:lnTo>
                  <a:lnTo>
                    <a:pt x="1003" y="59"/>
                  </a:lnTo>
                  <a:lnTo>
                    <a:pt x="1006" y="57"/>
                  </a:lnTo>
                  <a:lnTo>
                    <a:pt x="1012" y="57"/>
                  </a:lnTo>
                  <a:lnTo>
                    <a:pt x="1012" y="59"/>
                  </a:lnTo>
                  <a:lnTo>
                    <a:pt x="1019" y="57"/>
                  </a:lnTo>
                  <a:lnTo>
                    <a:pt x="1023" y="56"/>
                  </a:lnTo>
                  <a:lnTo>
                    <a:pt x="1027" y="56"/>
                  </a:lnTo>
                  <a:lnTo>
                    <a:pt x="1027" y="57"/>
                  </a:lnTo>
                  <a:lnTo>
                    <a:pt x="1034" y="56"/>
                  </a:lnTo>
                  <a:lnTo>
                    <a:pt x="1038" y="55"/>
                  </a:lnTo>
                  <a:lnTo>
                    <a:pt x="1042" y="55"/>
                  </a:lnTo>
                  <a:lnTo>
                    <a:pt x="1042" y="56"/>
                  </a:lnTo>
                  <a:lnTo>
                    <a:pt x="1045" y="55"/>
                  </a:lnTo>
                  <a:lnTo>
                    <a:pt x="1048" y="54"/>
                  </a:lnTo>
                  <a:lnTo>
                    <a:pt x="1054" y="54"/>
                  </a:lnTo>
                  <a:lnTo>
                    <a:pt x="1054" y="55"/>
                  </a:lnTo>
                  <a:lnTo>
                    <a:pt x="1061" y="54"/>
                  </a:lnTo>
                  <a:lnTo>
                    <a:pt x="1065" y="52"/>
                  </a:lnTo>
                  <a:lnTo>
                    <a:pt x="1069" y="52"/>
                  </a:lnTo>
                  <a:lnTo>
                    <a:pt x="1069" y="54"/>
                  </a:lnTo>
                  <a:lnTo>
                    <a:pt x="1076" y="52"/>
                  </a:lnTo>
                  <a:lnTo>
                    <a:pt x="1080" y="51"/>
                  </a:lnTo>
                  <a:lnTo>
                    <a:pt x="1084" y="51"/>
                  </a:lnTo>
                  <a:lnTo>
                    <a:pt x="1084" y="52"/>
                  </a:lnTo>
                  <a:lnTo>
                    <a:pt x="1087" y="51"/>
                  </a:lnTo>
                  <a:lnTo>
                    <a:pt x="1090" y="50"/>
                  </a:lnTo>
                  <a:lnTo>
                    <a:pt x="1096" y="50"/>
                  </a:lnTo>
                  <a:lnTo>
                    <a:pt x="1096" y="51"/>
                  </a:lnTo>
                  <a:lnTo>
                    <a:pt x="1103" y="50"/>
                  </a:lnTo>
                  <a:lnTo>
                    <a:pt x="1107" y="49"/>
                  </a:lnTo>
                  <a:lnTo>
                    <a:pt x="1111" y="49"/>
                  </a:lnTo>
                  <a:lnTo>
                    <a:pt x="1111" y="50"/>
                  </a:lnTo>
                  <a:lnTo>
                    <a:pt x="1118" y="49"/>
                  </a:lnTo>
                  <a:lnTo>
                    <a:pt x="1122" y="47"/>
                  </a:lnTo>
                  <a:lnTo>
                    <a:pt x="1126" y="47"/>
                  </a:lnTo>
                  <a:lnTo>
                    <a:pt x="1126" y="49"/>
                  </a:lnTo>
                  <a:lnTo>
                    <a:pt x="1133" y="47"/>
                  </a:lnTo>
                  <a:lnTo>
                    <a:pt x="1137" y="46"/>
                  </a:lnTo>
                  <a:lnTo>
                    <a:pt x="1145" y="46"/>
                  </a:lnTo>
                  <a:lnTo>
                    <a:pt x="1145" y="47"/>
                  </a:lnTo>
                  <a:lnTo>
                    <a:pt x="1153" y="46"/>
                  </a:lnTo>
                  <a:lnTo>
                    <a:pt x="1157" y="45"/>
                  </a:lnTo>
                  <a:lnTo>
                    <a:pt x="1160" y="45"/>
                  </a:lnTo>
                  <a:lnTo>
                    <a:pt x="1160" y="46"/>
                  </a:lnTo>
                  <a:lnTo>
                    <a:pt x="1168" y="45"/>
                  </a:lnTo>
                  <a:lnTo>
                    <a:pt x="1171" y="44"/>
                  </a:lnTo>
                  <a:lnTo>
                    <a:pt x="1175" y="44"/>
                  </a:lnTo>
                  <a:lnTo>
                    <a:pt x="1175" y="45"/>
                  </a:lnTo>
                  <a:lnTo>
                    <a:pt x="1179" y="44"/>
                  </a:lnTo>
                  <a:lnTo>
                    <a:pt x="1181" y="42"/>
                  </a:lnTo>
                  <a:lnTo>
                    <a:pt x="1195" y="42"/>
                  </a:lnTo>
                  <a:lnTo>
                    <a:pt x="1195" y="44"/>
                  </a:lnTo>
                  <a:lnTo>
                    <a:pt x="1202" y="42"/>
                  </a:lnTo>
                  <a:lnTo>
                    <a:pt x="1206" y="41"/>
                  </a:lnTo>
                  <a:lnTo>
                    <a:pt x="1210" y="41"/>
                  </a:lnTo>
                  <a:lnTo>
                    <a:pt x="1210" y="42"/>
                  </a:lnTo>
                  <a:lnTo>
                    <a:pt x="1217" y="41"/>
                  </a:lnTo>
                  <a:lnTo>
                    <a:pt x="1221" y="40"/>
                  </a:lnTo>
                  <a:lnTo>
                    <a:pt x="1224" y="40"/>
                  </a:lnTo>
                  <a:lnTo>
                    <a:pt x="1224" y="41"/>
                  </a:lnTo>
                  <a:lnTo>
                    <a:pt x="1228" y="40"/>
                  </a:lnTo>
                  <a:lnTo>
                    <a:pt x="1231" y="39"/>
                  </a:lnTo>
                  <a:lnTo>
                    <a:pt x="1237" y="39"/>
                  </a:lnTo>
                  <a:lnTo>
                    <a:pt x="1237" y="40"/>
                  </a:lnTo>
                  <a:lnTo>
                    <a:pt x="1244" y="39"/>
                  </a:lnTo>
                  <a:lnTo>
                    <a:pt x="1248" y="37"/>
                  </a:lnTo>
                  <a:lnTo>
                    <a:pt x="1252" y="37"/>
                  </a:lnTo>
                  <a:lnTo>
                    <a:pt x="1252" y="39"/>
                  </a:lnTo>
                  <a:lnTo>
                    <a:pt x="1267" y="36"/>
                  </a:lnTo>
                  <a:lnTo>
                    <a:pt x="1270" y="35"/>
                  </a:lnTo>
                  <a:lnTo>
                    <a:pt x="1271" y="35"/>
                  </a:lnTo>
                  <a:lnTo>
                    <a:pt x="1271" y="36"/>
                  </a:lnTo>
                  <a:lnTo>
                    <a:pt x="1279" y="35"/>
                  </a:lnTo>
                  <a:lnTo>
                    <a:pt x="1283" y="34"/>
                  </a:lnTo>
                  <a:lnTo>
                    <a:pt x="1286" y="34"/>
                  </a:lnTo>
                  <a:lnTo>
                    <a:pt x="1286" y="35"/>
                  </a:lnTo>
                  <a:lnTo>
                    <a:pt x="1294" y="34"/>
                  </a:lnTo>
                  <a:lnTo>
                    <a:pt x="1297" y="33"/>
                  </a:lnTo>
                  <a:lnTo>
                    <a:pt x="1301" y="33"/>
                  </a:lnTo>
                  <a:lnTo>
                    <a:pt x="1301" y="34"/>
                  </a:lnTo>
                  <a:lnTo>
                    <a:pt x="1309" y="33"/>
                  </a:lnTo>
                  <a:lnTo>
                    <a:pt x="1312" y="31"/>
                  </a:lnTo>
                  <a:lnTo>
                    <a:pt x="1316" y="31"/>
                  </a:lnTo>
                  <a:lnTo>
                    <a:pt x="1316" y="33"/>
                  </a:lnTo>
                  <a:lnTo>
                    <a:pt x="1320" y="31"/>
                  </a:lnTo>
                  <a:lnTo>
                    <a:pt x="1322" y="30"/>
                  </a:lnTo>
                  <a:lnTo>
                    <a:pt x="1328" y="30"/>
                  </a:lnTo>
                  <a:lnTo>
                    <a:pt x="1328" y="31"/>
                  </a:lnTo>
                  <a:lnTo>
                    <a:pt x="1336" y="30"/>
                  </a:lnTo>
                  <a:lnTo>
                    <a:pt x="1339" y="29"/>
                  </a:lnTo>
                  <a:lnTo>
                    <a:pt x="1343" y="29"/>
                  </a:lnTo>
                  <a:lnTo>
                    <a:pt x="1343" y="30"/>
                  </a:lnTo>
                  <a:lnTo>
                    <a:pt x="1351" y="29"/>
                  </a:lnTo>
                  <a:lnTo>
                    <a:pt x="1354" y="28"/>
                  </a:lnTo>
                  <a:lnTo>
                    <a:pt x="1358" y="28"/>
                  </a:lnTo>
                  <a:lnTo>
                    <a:pt x="1358" y="29"/>
                  </a:lnTo>
                  <a:lnTo>
                    <a:pt x="1362" y="28"/>
                  </a:lnTo>
                  <a:lnTo>
                    <a:pt x="1364" y="26"/>
                  </a:lnTo>
                  <a:lnTo>
                    <a:pt x="1370" y="26"/>
                  </a:lnTo>
                  <a:lnTo>
                    <a:pt x="1370" y="28"/>
                  </a:lnTo>
                  <a:lnTo>
                    <a:pt x="1378" y="26"/>
                  </a:lnTo>
                  <a:lnTo>
                    <a:pt x="1381" y="25"/>
                  </a:lnTo>
                  <a:lnTo>
                    <a:pt x="1393" y="25"/>
                  </a:lnTo>
                  <a:lnTo>
                    <a:pt x="1393" y="26"/>
                  </a:lnTo>
                  <a:lnTo>
                    <a:pt x="1400" y="25"/>
                  </a:lnTo>
                  <a:lnTo>
                    <a:pt x="1404" y="24"/>
                  </a:lnTo>
                  <a:lnTo>
                    <a:pt x="1405" y="24"/>
                  </a:lnTo>
                  <a:lnTo>
                    <a:pt x="1405" y="25"/>
                  </a:lnTo>
                  <a:lnTo>
                    <a:pt x="1412" y="24"/>
                  </a:lnTo>
                  <a:lnTo>
                    <a:pt x="1416" y="23"/>
                  </a:lnTo>
                  <a:lnTo>
                    <a:pt x="1427" y="23"/>
                  </a:lnTo>
                  <a:lnTo>
                    <a:pt x="1427" y="24"/>
                  </a:lnTo>
                  <a:lnTo>
                    <a:pt x="1435" y="23"/>
                  </a:lnTo>
                  <a:lnTo>
                    <a:pt x="1438" y="21"/>
                  </a:lnTo>
                  <a:lnTo>
                    <a:pt x="1442" y="21"/>
                  </a:lnTo>
                  <a:lnTo>
                    <a:pt x="1442" y="23"/>
                  </a:lnTo>
                  <a:lnTo>
                    <a:pt x="1449" y="21"/>
                  </a:lnTo>
                  <a:lnTo>
                    <a:pt x="1453" y="20"/>
                  </a:lnTo>
                  <a:lnTo>
                    <a:pt x="1454" y="20"/>
                  </a:lnTo>
                  <a:lnTo>
                    <a:pt x="1454" y="21"/>
                  </a:lnTo>
                  <a:lnTo>
                    <a:pt x="1462" y="20"/>
                  </a:lnTo>
                  <a:lnTo>
                    <a:pt x="1465" y="19"/>
                  </a:lnTo>
                  <a:lnTo>
                    <a:pt x="1469" y="19"/>
                  </a:lnTo>
                  <a:lnTo>
                    <a:pt x="1469" y="20"/>
                  </a:lnTo>
                  <a:lnTo>
                    <a:pt x="1477" y="19"/>
                  </a:lnTo>
                  <a:lnTo>
                    <a:pt x="1480" y="18"/>
                  </a:lnTo>
                  <a:lnTo>
                    <a:pt x="1484" y="18"/>
                  </a:lnTo>
                  <a:lnTo>
                    <a:pt x="1484" y="19"/>
                  </a:lnTo>
                  <a:lnTo>
                    <a:pt x="1491" y="18"/>
                  </a:lnTo>
                  <a:lnTo>
                    <a:pt x="1495" y="16"/>
                  </a:lnTo>
                  <a:lnTo>
                    <a:pt x="1496" y="16"/>
                  </a:lnTo>
                  <a:lnTo>
                    <a:pt x="1496" y="18"/>
                  </a:lnTo>
                  <a:lnTo>
                    <a:pt x="1504" y="16"/>
                  </a:lnTo>
                  <a:lnTo>
                    <a:pt x="1507" y="15"/>
                  </a:lnTo>
                  <a:lnTo>
                    <a:pt x="1511" y="15"/>
                  </a:lnTo>
                  <a:lnTo>
                    <a:pt x="1511" y="16"/>
                  </a:lnTo>
                  <a:lnTo>
                    <a:pt x="1519" y="15"/>
                  </a:lnTo>
                  <a:lnTo>
                    <a:pt x="1522" y="14"/>
                  </a:lnTo>
                  <a:lnTo>
                    <a:pt x="1526" y="14"/>
                  </a:lnTo>
                  <a:lnTo>
                    <a:pt x="1526" y="15"/>
                  </a:lnTo>
                  <a:lnTo>
                    <a:pt x="1533" y="14"/>
                  </a:lnTo>
                  <a:lnTo>
                    <a:pt x="1537" y="13"/>
                  </a:lnTo>
                  <a:lnTo>
                    <a:pt x="1546" y="13"/>
                  </a:lnTo>
                  <a:lnTo>
                    <a:pt x="1546" y="14"/>
                  </a:lnTo>
                  <a:lnTo>
                    <a:pt x="1553" y="13"/>
                  </a:lnTo>
                  <a:lnTo>
                    <a:pt x="1557" y="12"/>
                  </a:lnTo>
                  <a:lnTo>
                    <a:pt x="1568" y="12"/>
                  </a:lnTo>
                  <a:lnTo>
                    <a:pt x="1568" y="13"/>
                  </a:lnTo>
                  <a:lnTo>
                    <a:pt x="1575" y="12"/>
                  </a:lnTo>
                  <a:lnTo>
                    <a:pt x="1579" y="10"/>
                  </a:lnTo>
                  <a:lnTo>
                    <a:pt x="1583" y="10"/>
                  </a:lnTo>
                  <a:lnTo>
                    <a:pt x="1583" y="12"/>
                  </a:lnTo>
                  <a:lnTo>
                    <a:pt x="1587" y="10"/>
                  </a:lnTo>
                  <a:lnTo>
                    <a:pt x="1589" y="9"/>
                  </a:lnTo>
                  <a:lnTo>
                    <a:pt x="1595" y="9"/>
                  </a:lnTo>
                  <a:lnTo>
                    <a:pt x="1595" y="10"/>
                  </a:lnTo>
                  <a:lnTo>
                    <a:pt x="1603" y="9"/>
                  </a:lnTo>
                  <a:lnTo>
                    <a:pt x="1606" y="8"/>
                  </a:lnTo>
                  <a:lnTo>
                    <a:pt x="1610" y="8"/>
                  </a:lnTo>
                  <a:lnTo>
                    <a:pt x="1610" y="9"/>
                  </a:lnTo>
                  <a:lnTo>
                    <a:pt x="1617" y="8"/>
                  </a:lnTo>
                  <a:lnTo>
                    <a:pt x="1621" y="7"/>
                  </a:lnTo>
                  <a:lnTo>
                    <a:pt x="1625" y="7"/>
                  </a:lnTo>
                  <a:lnTo>
                    <a:pt x="1625" y="8"/>
                  </a:lnTo>
                  <a:lnTo>
                    <a:pt x="1629" y="7"/>
                  </a:lnTo>
                  <a:lnTo>
                    <a:pt x="1630" y="7"/>
                  </a:lnTo>
                  <a:lnTo>
                    <a:pt x="1637" y="5"/>
                  </a:lnTo>
                  <a:lnTo>
                    <a:pt x="1641" y="4"/>
                  </a:lnTo>
                  <a:lnTo>
                    <a:pt x="1645" y="4"/>
                  </a:lnTo>
                  <a:lnTo>
                    <a:pt x="1645" y="5"/>
                  </a:lnTo>
                  <a:lnTo>
                    <a:pt x="1652" y="4"/>
                  </a:lnTo>
                  <a:lnTo>
                    <a:pt x="1656" y="3"/>
                  </a:lnTo>
                  <a:lnTo>
                    <a:pt x="1667" y="3"/>
                  </a:lnTo>
                  <a:lnTo>
                    <a:pt x="1667" y="4"/>
                  </a:lnTo>
                  <a:lnTo>
                    <a:pt x="1674" y="3"/>
                  </a:lnTo>
                  <a:lnTo>
                    <a:pt x="1678" y="2"/>
                  </a:lnTo>
                  <a:lnTo>
                    <a:pt x="1679" y="2"/>
                  </a:lnTo>
                  <a:lnTo>
                    <a:pt x="1679" y="3"/>
                  </a:lnTo>
                  <a:lnTo>
                    <a:pt x="1687" y="2"/>
                  </a:lnTo>
                  <a:lnTo>
                    <a:pt x="169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03" name="Rectangle 1155"/>
            <p:cNvSpPr>
              <a:spLocks noChangeArrowheads="1"/>
            </p:cNvSpPr>
            <p:nvPr/>
          </p:nvSpPr>
          <p:spPr bwMode="auto">
            <a:xfrm>
              <a:off x="1998726" y="2669286"/>
              <a:ext cx="1143" cy="114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04" name="Freeform 1156"/>
            <p:cNvSpPr>
              <a:spLocks/>
            </p:cNvSpPr>
            <p:nvPr/>
          </p:nvSpPr>
          <p:spPr bwMode="auto">
            <a:xfrm>
              <a:off x="2081022" y="2618994"/>
              <a:ext cx="72009" cy="10515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3" y="0"/>
                </a:cxn>
                <a:cxn ang="0">
                  <a:pos x="23" y="39"/>
                </a:cxn>
                <a:cxn ang="0">
                  <a:pos x="32" y="30"/>
                </a:cxn>
                <a:cxn ang="0">
                  <a:pos x="37" y="29"/>
                </a:cxn>
                <a:cxn ang="0">
                  <a:pos x="40" y="29"/>
                </a:cxn>
                <a:cxn ang="0">
                  <a:pos x="44" y="30"/>
                </a:cxn>
                <a:cxn ang="0">
                  <a:pos x="48" y="30"/>
                </a:cxn>
                <a:cxn ang="0">
                  <a:pos x="57" y="39"/>
                </a:cxn>
                <a:cxn ang="0">
                  <a:pos x="58" y="43"/>
                </a:cxn>
                <a:cxn ang="0">
                  <a:pos x="58" y="86"/>
                </a:cxn>
                <a:cxn ang="0">
                  <a:pos x="59" y="86"/>
                </a:cxn>
                <a:cxn ang="0">
                  <a:pos x="59" y="87"/>
                </a:cxn>
                <a:cxn ang="0">
                  <a:pos x="62" y="88"/>
                </a:cxn>
                <a:cxn ang="0">
                  <a:pos x="63" y="89"/>
                </a:cxn>
                <a:cxn ang="0">
                  <a:pos x="63" y="92"/>
                </a:cxn>
                <a:cxn ang="0">
                  <a:pos x="33" y="92"/>
                </a:cxn>
                <a:cxn ang="0">
                  <a:pos x="33" y="89"/>
                </a:cxn>
                <a:cxn ang="0">
                  <a:pos x="36" y="88"/>
                </a:cxn>
                <a:cxn ang="0">
                  <a:pos x="37" y="88"/>
                </a:cxn>
                <a:cxn ang="0">
                  <a:pos x="38" y="86"/>
                </a:cxn>
                <a:cxn ang="0">
                  <a:pos x="39" y="85"/>
                </a:cxn>
                <a:cxn ang="0">
                  <a:pos x="39" y="43"/>
                </a:cxn>
                <a:cxn ang="0">
                  <a:pos x="37" y="40"/>
                </a:cxn>
                <a:cxn ang="0">
                  <a:pos x="37" y="39"/>
                </a:cxn>
                <a:cxn ang="0">
                  <a:pos x="36" y="38"/>
                </a:cxn>
                <a:cxn ang="0">
                  <a:pos x="31" y="38"/>
                </a:cxn>
                <a:cxn ang="0">
                  <a:pos x="27" y="41"/>
                </a:cxn>
                <a:cxn ang="0">
                  <a:pos x="26" y="44"/>
                </a:cxn>
                <a:cxn ang="0">
                  <a:pos x="23" y="46"/>
                </a:cxn>
                <a:cxn ang="0">
                  <a:pos x="23" y="81"/>
                </a:cxn>
                <a:cxn ang="0">
                  <a:pos x="24" y="85"/>
                </a:cxn>
                <a:cxn ang="0">
                  <a:pos x="24" y="86"/>
                </a:cxn>
                <a:cxn ang="0">
                  <a:pos x="27" y="88"/>
                </a:cxn>
                <a:cxn ang="0">
                  <a:pos x="29" y="89"/>
                </a:cxn>
                <a:cxn ang="0">
                  <a:pos x="29" y="92"/>
                </a:cxn>
                <a:cxn ang="0">
                  <a:pos x="0" y="92"/>
                </a:cxn>
                <a:cxn ang="0">
                  <a:pos x="0" y="89"/>
                </a:cxn>
                <a:cxn ang="0">
                  <a:pos x="2" y="88"/>
                </a:cxn>
                <a:cxn ang="0">
                  <a:pos x="3" y="88"/>
                </a:cxn>
                <a:cxn ang="0">
                  <a:pos x="3" y="86"/>
                </a:cxn>
                <a:cxn ang="0">
                  <a:pos x="5" y="85"/>
                </a:cxn>
                <a:cxn ang="0">
                  <a:pos x="5" y="7"/>
                </a:cxn>
                <a:cxn ang="0">
                  <a:pos x="3" y="7"/>
                </a:cxn>
                <a:cxn ang="0">
                  <a:pos x="3" y="5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0" y="0"/>
                </a:cxn>
              </a:cxnLst>
              <a:rect l="0" t="0" r="r" b="b"/>
              <a:pathLst>
                <a:path w="63" h="92">
                  <a:moveTo>
                    <a:pt x="0" y="0"/>
                  </a:moveTo>
                  <a:lnTo>
                    <a:pt x="23" y="0"/>
                  </a:lnTo>
                  <a:lnTo>
                    <a:pt x="23" y="39"/>
                  </a:lnTo>
                  <a:lnTo>
                    <a:pt x="32" y="30"/>
                  </a:lnTo>
                  <a:lnTo>
                    <a:pt x="37" y="29"/>
                  </a:lnTo>
                  <a:lnTo>
                    <a:pt x="40" y="29"/>
                  </a:lnTo>
                  <a:lnTo>
                    <a:pt x="44" y="30"/>
                  </a:lnTo>
                  <a:lnTo>
                    <a:pt x="48" y="30"/>
                  </a:lnTo>
                  <a:lnTo>
                    <a:pt x="57" y="39"/>
                  </a:lnTo>
                  <a:lnTo>
                    <a:pt x="58" y="43"/>
                  </a:lnTo>
                  <a:lnTo>
                    <a:pt x="58" y="86"/>
                  </a:lnTo>
                  <a:lnTo>
                    <a:pt x="59" y="86"/>
                  </a:lnTo>
                  <a:lnTo>
                    <a:pt x="59" y="87"/>
                  </a:lnTo>
                  <a:lnTo>
                    <a:pt x="62" y="88"/>
                  </a:lnTo>
                  <a:lnTo>
                    <a:pt x="63" y="89"/>
                  </a:lnTo>
                  <a:lnTo>
                    <a:pt x="63" y="92"/>
                  </a:lnTo>
                  <a:lnTo>
                    <a:pt x="33" y="92"/>
                  </a:lnTo>
                  <a:lnTo>
                    <a:pt x="33" y="89"/>
                  </a:lnTo>
                  <a:lnTo>
                    <a:pt x="36" y="88"/>
                  </a:lnTo>
                  <a:lnTo>
                    <a:pt x="37" y="88"/>
                  </a:lnTo>
                  <a:lnTo>
                    <a:pt x="38" y="86"/>
                  </a:lnTo>
                  <a:lnTo>
                    <a:pt x="39" y="85"/>
                  </a:lnTo>
                  <a:lnTo>
                    <a:pt x="39" y="43"/>
                  </a:lnTo>
                  <a:lnTo>
                    <a:pt x="37" y="40"/>
                  </a:lnTo>
                  <a:lnTo>
                    <a:pt x="37" y="39"/>
                  </a:lnTo>
                  <a:lnTo>
                    <a:pt x="36" y="38"/>
                  </a:lnTo>
                  <a:lnTo>
                    <a:pt x="31" y="38"/>
                  </a:lnTo>
                  <a:lnTo>
                    <a:pt x="27" y="41"/>
                  </a:lnTo>
                  <a:lnTo>
                    <a:pt x="26" y="44"/>
                  </a:lnTo>
                  <a:lnTo>
                    <a:pt x="23" y="46"/>
                  </a:lnTo>
                  <a:lnTo>
                    <a:pt x="23" y="81"/>
                  </a:lnTo>
                  <a:lnTo>
                    <a:pt x="24" y="85"/>
                  </a:lnTo>
                  <a:lnTo>
                    <a:pt x="24" y="86"/>
                  </a:lnTo>
                  <a:lnTo>
                    <a:pt x="27" y="88"/>
                  </a:lnTo>
                  <a:lnTo>
                    <a:pt x="29" y="89"/>
                  </a:lnTo>
                  <a:lnTo>
                    <a:pt x="29" y="92"/>
                  </a:lnTo>
                  <a:lnTo>
                    <a:pt x="0" y="92"/>
                  </a:lnTo>
                  <a:lnTo>
                    <a:pt x="0" y="89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3" y="86"/>
                  </a:lnTo>
                  <a:lnTo>
                    <a:pt x="5" y="85"/>
                  </a:lnTo>
                  <a:lnTo>
                    <a:pt x="5" y="7"/>
                  </a:lnTo>
                  <a:lnTo>
                    <a:pt x="3" y="7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05" name="Freeform 1157"/>
            <p:cNvSpPr>
              <a:spLocks/>
            </p:cNvSpPr>
            <p:nvPr/>
          </p:nvSpPr>
          <p:spPr bwMode="auto">
            <a:xfrm>
              <a:off x="2161032" y="2581275"/>
              <a:ext cx="57150" cy="57150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7" y="0"/>
                </a:cxn>
                <a:cxn ang="0">
                  <a:pos x="27" y="22"/>
                </a:cxn>
                <a:cxn ang="0">
                  <a:pos x="50" y="22"/>
                </a:cxn>
                <a:cxn ang="0">
                  <a:pos x="50" y="29"/>
                </a:cxn>
                <a:cxn ang="0">
                  <a:pos x="27" y="29"/>
                </a:cxn>
                <a:cxn ang="0">
                  <a:pos x="27" y="50"/>
                </a:cxn>
                <a:cxn ang="0">
                  <a:pos x="21" y="50"/>
                </a:cxn>
                <a:cxn ang="0">
                  <a:pos x="21" y="29"/>
                </a:cxn>
                <a:cxn ang="0">
                  <a:pos x="0" y="29"/>
                </a:cxn>
                <a:cxn ang="0">
                  <a:pos x="0" y="22"/>
                </a:cxn>
                <a:cxn ang="0">
                  <a:pos x="21" y="22"/>
                </a:cxn>
                <a:cxn ang="0">
                  <a:pos x="21" y="0"/>
                </a:cxn>
              </a:cxnLst>
              <a:rect l="0" t="0" r="r" b="b"/>
              <a:pathLst>
                <a:path w="50" h="50">
                  <a:moveTo>
                    <a:pt x="21" y="0"/>
                  </a:moveTo>
                  <a:lnTo>
                    <a:pt x="27" y="0"/>
                  </a:lnTo>
                  <a:lnTo>
                    <a:pt x="27" y="22"/>
                  </a:lnTo>
                  <a:lnTo>
                    <a:pt x="50" y="22"/>
                  </a:lnTo>
                  <a:lnTo>
                    <a:pt x="50" y="29"/>
                  </a:lnTo>
                  <a:lnTo>
                    <a:pt x="27" y="29"/>
                  </a:lnTo>
                  <a:lnTo>
                    <a:pt x="27" y="50"/>
                  </a:lnTo>
                  <a:lnTo>
                    <a:pt x="21" y="50"/>
                  </a:lnTo>
                  <a:lnTo>
                    <a:pt x="21" y="29"/>
                  </a:lnTo>
                  <a:lnTo>
                    <a:pt x="0" y="29"/>
                  </a:lnTo>
                  <a:lnTo>
                    <a:pt x="0" y="22"/>
                  </a:lnTo>
                  <a:lnTo>
                    <a:pt x="21" y="2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06" name="Rectangle 1158"/>
            <p:cNvSpPr>
              <a:spLocks noChangeArrowheads="1"/>
            </p:cNvSpPr>
            <p:nvPr/>
          </p:nvSpPr>
          <p:spPr bwMode="auto">
            <a:xfrm>
              <a:off x="3755517" y="4272915"/>
              <a:ext cx="2286" cy="3429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07" name="Freeform 1159"/>
            <p:cNvSpPr>
              <a:spLocks/>
            </p:cNvSpPr>
            <p:nvPr/>
          </p:nvSpPr>
          <p:spPr bwMode="auto">
            <a:xfrm>
              <a:off x="3836670" y="4254627"/>
              <a:ext cx="82296" cy="788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8" y="0"/>
                </a:cxn>
                <a:cxn ang="0">
                  <a:pos x="38" y="4"/>
                </a:cxn>
                <a:cxn ang="0">
                  <a:pos x="33" y="5"/>
                </a:cxn>
                <a:cxn ang="0">
                  <a:pos x="33" y="9"/>
                </a:cxn>
                <a:cxn ang="0">
                  <a:pos x="34" y="10"/>
                </a:cxn>
                <a:cxn ang="0">
                  <a:pos x="34" y="11"/>
                </a:cxn>
                <a:cxn ang="0">
                  <a:pos x="41" y="22"/>
                </a:cxn>
                <a:cxn ang="0">
                  <a:pos x="44" y="18"/>
                </a:cxn>
                <a:cxn ang="0">
                  <a:pos x="49" y="10"/>
                </a:cxn>
                <a:cxn ang="0">
                  <a:pos x="49" y="5"/>
                </a:cxn>
                <a:cxn ang="0">
                  <a:pos x="48" y="5"/>
                </a:cxn>
                <a:cxn ang="0">
                  <a:pos x="47" y="4"/>
                </a:cxn>
                <a:cxn ang="0">
                  <a:pos x="43" y="4"/>
                </a:cxn>
                <a:cxn ang="0">
                  <a:pos x="43" y="0"/>
                </a:cxn>
                <a:cxn ang="0">
                  <a:pos x="69" y="0"/>
                </a:cxn>
                <a:cxn ang="0">
                  <a:pos x="69" y="4"/>
                </a:cxn>
                <a:cxn ang="0">
                  <a:pos x="65" y="4"/>
                </a:cxn>
                <a:cxn ang="0">
                  <a:pos x="60" y="6"/>
                </a:cxn>
                <a:cxn ang="0">
                  <a:pos x="55" y="10"/>
                </a:cxn>
                <a:cxn ang="0">
                  <a:pos x="51" y="16"/>
                </a:cxn>
                <a:cxn ang="0">
                  <a:pos x="43" y="27"/>
                </a:cxn>
                <a:cxn ang="0">
                  <a:pos x="55" y="50"/>
                </a:cxn>
                <a:cxn ang="0">
                  <a:pos x="59" y="56"/>
                </a:cxn>
                <a:cxn ang="0">
                  <a:pos x="64" y="63"/>
                </a:cxn>
                <a:cxn ang="0">
                  <a:pos x="69" y="66"/>
                </a:cxn>
                <a:cxn ang="0">
                  <a:pos x="72" y="66"/>
                </a:cxn>
                <a:cxn ang="0">
                  <a:pos x="72" y="69"/>
                </a:cxn>
                <a:cxn ang="0">
                  <a:pos x="33" y="69"/>
                </a:cxn>
                <a:cxn ang="0">
                  <a:pos x="33" y="66"/>
                </a:cxn>
                <a:cxn ang="0">
                  <a:pos x="36" y="66"/>
                </a:cxn>
                <a:cxn ang="0">
                  <a:pos x="38" y="64"/>
                </a:cxn>
                <a:cxn ang="0">
                  <a:pos x="39" y="64"/>
                </a:cxn>
                <a:cxn ang="0">
                  <a:pos x="39" y="61"/>
                </a:cxn>
                <a:cxn ang="0">
                  <a:pos x="38" y="60"/>
                </a:cxn>
                <a:cxn ang="0">
                  <a:pos x="37" y="57"/>
                </a:cxn>
                <a:cxn ang="0">
                  <a:pos x="30" y="45"/>
                </a:cxn>
                <a:cxn ang="0">
                  <a:pos x="25" y="53"/>
                </a:cxn>
                <a:cxn ang="0">
                  <a:pos x="23" y="56"/>
                </a:cxn>
                <a:cxn ang="0">
                  <a:pos x="21" y="58"/>
                </a:cxn>
                <a:cxn ang="0">
                  <a:pos x="21" y="64"/>
                </a:cxn>
                <a:cxn ang="0">
                  <a:pos x="22" y="64"/>
                </a:cxn>
                <a:cxn ang="0">
                  <a:pos x="23" y="66"/>
                </a:cxn>
                <a:cxn ang="0">
                  <a:pos x="28" y="66"/>
                </a:cxn>
                <a:cxn ang="0">
                  <a:pos x="28" y="69"/>
                </a:cxn>
                <a:cxn ang="0">
                  <a:pos x="0" y="69"/>
                </a:cxn>
                <a:cxn ang="0">
                  <a:pos x="0" y="66"/>
                </a:cxn>
                <a:cxn ang="0">
                  <a:pos x="5" y="66"/>
                </a:cxn>
                <a:cxn ang="0">
                  <a:pos x="7" y="64"/>
                </a:cxn>
                <a:cxn ang="0">
                  <a:pos x="11" y="61"/>
                </a:cxn>
                <a:cxn ang="0">
                  <a:pos x="15" y="58"/>
                </a:cxn>
                <a:cxn ang="0">
                  <a:pos x="18" y="55"/>
                </a:cxn>
                <a:cxn ang="0">
                  <a:pos x="22" y="50"/>
                </a:cxn>
                <a:cxn ang="0">
                  <a:pos x="28" y="41"/>
                </a:cxn>
                <a:cxn ang="0">
                  <a:pos x="16" y="20"/>
                </a:cxn>
                <a:cxn ang="0">
                  <a:pos x="13" y="15"/>
                </a:cxn>
                <a:cxn ang="0">
                  <a:pos x="11" y="13"/>
                </a:cxn>
                <a:cxn ang="0">
                  <a:pos x="10" y="10"/>
                </a:cxn>
                <a:cxn ang="0">
                  <a:pos x="5" y="5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0" y="0"/>
                </a:cxn>
              </a:cxnLst>
              <a:rect l="0" t="0" r="r" b="b"/>
              <a:pathLst>
                <a:path w="72" h="69">
                  <a:moveTo>
                    <a:pt x="0" y="0"/>
                  </a:moveTo>
                  <a:lnTo>
                    <a:pt x="38" y="0"/>
                  </a:lnTo>
                  <a:lnTo>
                    <a:pt x="38" y="4"/>
                  </a:lnTo>
                  <a:lnTo>
                    <a:pt x="33" y="5"/>
                  </a:lnTo>
                  <a:lnTo>
                    <a:pt x="33" y="9"/>
                  </a:lnTo>
                  <a:lnTo>
                    <a:pt x="34" y="10"/>
                  </a:lnTo>
                  <a:lnTo>
                    <a:pt x="34" y="11"/>
                  </a:lnTo>
                  <a:lnTo>
                    <a:pt x="41" y="22"/>
                  </a:lnTo>
                  <a:lnTo>
                    <a:pt x="44" y="18"/>
                  </a:lnTo>
                  <a:lnTo>
                    <a:pt x="49" y="10"/>
                  </a:lnTo>
                  <a:lnTo>
                    <a:pt x="49" y="5"/>
                  </a:lnTo>
                  <a:lnTo>
                    <a:pt x="48" y="5"/>
                  </a:lnTo>
                  <a:lnTo>
                    <a:pt x="47" y="4"/>
                  </a:lnTo>
                  <a:lnTo>
                    <a:pt x="43" y="4"/>
                  </a:lnTo>
                  <a:lnTo>
                    <a:pt x="43" y="0"/>
                  </a:lnTo>
                  <a:lnTo>
                    <a:pt x="69" y="0"/>
                  </a:lnTo>
                  <a:lnTo>
                    <a:pt x="69" y="4"/>
                  </a:lnTo>
                  <a:lnTo>
                    <a:pt x="65" y="4"/>
                  </a:lnTo>
                  <a:lnTo>
                    <a:pt x="60" y="6"/>
                  </a:lnTo>
                  <a:lnTo>
                    <a:pt x="55" y="10"/>
                  </a:lnTo>
                  <a:lnTo>
                    <a:pt x="51" y="16"/>
                  </a:lnTo>
                  <a:lnTo>
                    <a:pt x="43" y="27"/>
                  </a:lnTo>
                  <a:lnTo>
                    <a:pt x="55" y="50"/>
                  </a:lnTo>
                  <a:lnTo>
                    <a:pt x="59" y="56"/>
                  </a:lnTo>
                  <a:lnTo>
                    <a:pt x="64" y="63"/>
                  </a:lnTo>
                  <a:lnTo>
                    <a:pt x="69" y="66"/>
                  </a:lnTo>
                  <a:lnTo>
                    <a:pt x="72" y="66"/>
                  </a:lnTo>
                  <a:lnTo>
                    <a:pt x="72" y="69"/>
                  </a:lnTo>
                  <a:lnTo>
                    <a:pt x="33" y="69"/>
                  </a:lnTo>
                  <a:lnTo>
                    <a:pt x="33" y="66"/>
                  </a:lnTo>
                  <a:lnTo>
                    <a:pt x="36" y="66"/>
                  </a:lnTo>
                  <a:lnTo>
                    <a:pt x="38" y="64"/>
                  </a:lnTo>
                  <a:lnTo>
                    <a:pt x="39" y="64"/>
                  </a:lnTo>
                  <a:lnTo>
                    <a:pt x="39" y="61"/>
                  </a:lnTo>
                  <a:lnTo>
                    <a:pt x="38" y="60"/>
                  </a:lnTo>
                  <a:lnTo>
                    <a:pt x="37" y="57"/>
                  </a:lnTo>
                  <a:lnTo>
                    <a:pt x="30" y="45"/>
                  </a:lnTo>
                  <a:lnTo>
                    <a:pt x="25" y="53"/>
                  </a:lnTo>
                  <a:lnTo>
                    <a:pt x="23" y="56"/>
                  </a:lnTo>
                  <a:lnTo>
                    <a:pt x="21" y="58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3" y="66"/>
                  </a:lnTo>
                  <a:lnTo>
                    <a:pt x="28" y="66"/>
                  </a:lnTo>
                  <a:lnTo>
                    <a:pt x="28" y="69"/>
                  </a:lnTo>
                  <a:lnTo>
                    <a:pt x="0" y="69"/>
                  </a:lnTo>
                  <a:lnTo>
                    <a:pt x="0" y="66"/>
                  </a:lnTo>
                  <a:lnTo>
                    <a:pt x="5" y="66"/>
                  </a:lnTo>
                  <a:lnTo>
                    <a:pt x="7" y="64"/>
                  </a:lnTo>
                  <a:lnTo>
                    <a:pt x="11" y="61"/>
                  </a:lnTo>
                  <a:lnTo>
                    <a:pt x="15" y="58"/>
                  </a:lnTo>
                  <a:lnTo>
                    <a:pt x="18" y="55"/>
                  </a:lnTo>
                  <a:lnTo>
                    <a:pt x="22" y="50"/>
                  </a:lnTo>
                  <a:lnTo>
                    <a:pt x="28" y="41"/>
                  </a:lnTo>
                  <a:lnTo>
                    <a:pt x="16" y="20"/>
                  </a:lnTo>
                  <a:lnTo>
                    <a:pt x="13" y="15"/>
                  </a:lnTo>
                  <a:lnTo>
                    <a:pt x="11" y="13"/>
                  </a:lnTo>
                  <a:lnTo>
                    <a:pt x="10" y="10"/>
                  </a:lnTo>
                  <a:lnTo>
                    <a:pt x="5" y="5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08" name="Line 1160"/>
            <p:cNvSpPr>
              <a:spLocks noChangeShapeType="1"/>
            </p:cNvSpPr>
            <p:nvPr/>
          </p:nvSpPr>
          <p:spPr bwMode="auto">
            <a:xfrm flipV="1">
              <a:off x="2054733" y="4005453"/>
              <a:ext cx="1143" cy="2400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09" name="Line 1161"/>
            <p:cNvSpPr>
              <a:spLocks noChangeShapeType="1"/>
            </p:cNvSpPr>
            <p:nvPr/>
          </p:nvSpPr>
          <p:spPr bwMode="auto">
            <a:xfrm flipV="1">
              <a:off x="2054733" y="3923157"/>
              <a:ext cx="1143" cy="26289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10" name="Freeform 1162"/>
            <p:cNvSpPr>
              <a:spLocks/>
            </p:cNvSpPr>
            <p:nvPr/>
          </p:nvSpPr>
          <p:spPr bwMode="auto">
            <a:xfrm>
              <a:off x="2028444" y="3949446"/>
              <a:ext cx="53721" cy="53721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35" y="4"/>
                </a:cxn>
                <a:cxn ang="0">
                  <a:pos x="43" y="13"/>
                </a:cxn>
                <a:cxn ang="0">
                  <a:pos x="47" y="24"/>
                </a:cxn>
                <a:cxn ang="0">
                  <a:pos x="44" y="34"/>
                </a:cxn>
                <a:cxn ang="0">
                  <a:pos x="40" y="41"/>
                </a:cxn>
                <a:cxn ang="0">
                  <a:pos x="32" y="46"/>
                </a:cxn>
                <a:cxn ang="0">
                  <a:pos x="23" y="47"/>
                </a:cxn>
                <a:cxn ang="0">
                  <a:pos x="11" y="45"/>
                </a:cxn>
                <a:cxn ang="0">
                  <a:pos x="2" y="36"/>
                </a:cxn>
                <a:cxn ang="0">
                  <a:pos x="0" y="24"/>
                </a:cxn>
                <a:cxn ang="0">
                  <a:pos x="1" y="15"/>
                </a:cxn>
                <a:cxn ang="0">
                  <a:pos x="6" y="8"/>
                </a:cxn>
                <a:cxn ang="0">
                  <a:pos x="14" y="3"/>
                </a:cxn>
                <a:cxn ang="0">
                  <a:pos x="23" y="0"/>
                </a:cxn>
              </a:cxnLst>
              <a:rect l="0" t="0" r="r" b="b"/>
              <a:pathLst>
                <a:path w="47" h="47">
                  <a:moveTo>
                    <a:pt x="23" y="0"/>
                  </a:moveTo>
                  <a:lnTo>
                    <a:pt x="35" y="4"/>
                  </a:lnTo>
                  <a:lnTo>
                    <a:pt x="43" y="13"/>
                  </a:lnTo>
                  <a:lnTo>
                    <a:pt x="47" y="24"/>
                  </a:lnTo>
                  <a:lnTo>
                    <a:pt x="44" y="34"/>
                  </a:lnTo>
                  <a:lnTo>
                    <a:pt x="40" y="41"/>
                  </a:lnTo>
                  <a:lnTo>
                    <a:pt x="32" y="46"/>
                  </a:lnTo>
                  <a:lnTo>
                    <a:pt x="23" y="47"/>
                  </a:lnTo>
                  <a:lnTo>
                    <a:pt x="11" y="45"/>
                  </a:lnTo>
                  <a:lnTo>
                    <a:pt x="2" y="36"/>
                  </a:lnTo>
                  <a:lnTo>
                    <a:pt x="0" y="24"/>
                  </a:lnTo>
                  <a:lnTo>
                    <a:pt x="1" y="15"/>
                  </a:lnTo>
                  <a:lnTo>
                    <a:pt x="6" y="8"/>
                  </a:lnTo>
                  <a:lnTo>
                    <a:pt x="14" y="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11" name="Line 1163"/>
            <p:cNvSpPr>
              <a:spLocks noChangeShapeType="1"/>
            </p:cNvSpPr>
            <p:nvPr/>
          </p:nvSpPr>
          <p:spPr bwMode="auto">
            <a:xfrm flipV="1">
              <a:off x="2110740" y="3907155"/>
              <a:ext cx="1143" cy="2857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12" name="Line 1164"/>
            <p:cNvSpPr>
              <a:spLocks noChangeShapeType="1"/>
            </p:cNvSpPr>
            <p:nvPr/>
          </p:nvSpPr>
          <p:spPr bwMode="auto">
            <a:xfrm flipV="1">
              <a:off x="2110740" y="3826002"/>
              <a:ext cx="1143" cy="27432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13" name="Freeform 1165"/>
            <p:cNvSpPr>
              <a:spLocks/>
            </p:cNvSpPr>
            <p:nvPr/>
          </p:nvSpPr>
          <p:spPr bwMode="auto">
            <a:xfrm>
              <a:off x="2083308" y="3853434"/>
              <a:ext cx="53721" cy="53721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32" y="2"/>
                </a:cxn>
                <a:cxn ang="0">
                  <a:pos x="40" y="7"/>
                </a:cxn>
                <a:cxn ang="0">
                  <a:pos x="45" y="14"/>
                </a:cxn>
                <a:cxn ang="0">
                  <a:pos x="47" y="24"/>
                </a:cxn>
                <a:cxn ang="0">
                  <a:pos x="43" y="35"/>
                </a:cxn>
                <a:cxn ang="0">
                  <a:pos x="35" y="44"/>
                </a:cxn>
                <a:cxn ang="0">
                  <a:pos x="24" y="47"/>
                </a:cxn>
                <a:cxn ang="0">
                  <a:pos x="14" y="45"/>
                </a:cxn>
                <a:cxn ang="0">
                  <a:pos x="6" y="40"/>
                </a:cxn>
                <a:cxn ang="0">
                  <a:pos x="1" y="32"/>
                </a:cxn>
                <a:cxn ang="0">
                  <a:pos x="0" y="24"/>
                </a:cxn>
                <a:cxn ang="0">
                  <a:pos x="3" y="11"/>
                </a:cxn>
                <a:cxn ang="0">
                  <a:pos x="11" y="3"/>
                </a:cxn>
                <a:cxn ang="0">
                  <a:pos x="24" y="0"/>
                </a:cxn>
              </a:cxnLst>
              <a:rect l="0" t="0" r="r" b="b"/>
              <a:pathLst>
                <a:path w="47" h="47">
                  <a:moveTo>
                    <a:pt x="24" y="0"/>
                  </a:moveTo>
                  <a:lnTo>
                    <a:pt x="32" y="2"/>
                  </a:lnTo>
                  <a:lnTo>
                    <a:pt x="40" y="7"/>
                  </a:lnTo>
                  <a:lnTo>
                    <a:pt x="45" y="14"/>
                  </a:lnTo>
                  <a:lnTo>
                    <a:pt x="47" y="24"/>
                  </a:lnTo>
                  <a:lnTo>
                    <a:pt x="43" y="35"/>
                  </a:lnTo>
                  <a:lnTo>
                    <a:pt x="35" y="44"/>
                  </a:lnTo>
                  <a:lnTo>
                    <a:pt x="24" y="47"/>
                  </a:lnTo>
                  <a:lnTo>
                    <a:pt x="14" y="45"/>
                  </a:lnTo>
                  <a:lnTo>
                    <a:pt x="6" y="40"/>
                  </a:lnTo>
                  <a:lnTo>
                    <a:pt x="1" y="32"/>
                  </a:lnTo>
                  <a:lnTo>
                    <a:pt x="0" y="24"/>
                  </a:lnTo>
                  <a:lnTo>
                    <a:pt x="3" y="11"/>
                  </a:lnTo>
                  <a:lnTo>
                    <a:pt x="11" y="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14" name="Line 1166"/>
            <p:cNvSpPr>
              <a:spLocks noChangeShapeType="1"/>
            </p:cNvSpPr>
            <p:nvPr/>
          </p:nvSpPr>
          <p:spPr bwMode="auto">
            <a:xfrm flipV="1">
              <a:off x="2175891" y="3955161"/>
              <a:ext cx="1143" cy="30861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15" name="Line 1167"/>
            <p:cNvSpPr>
              <a:spLocks noChangeShapeType="1"/>
            </p:cNvSpPr>
            <p:nvPr/>
          </p:nvSpPr>
          <p:spPr bwMode="auto">
            <a:xfrm flipV="1">
              <a:off x="2175891" y="3871722"/>
              <a:ext cx="1143" cy="3200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16" name="Freeform 1168"/>
            <p:cNvSpPr>
              <a:spLocks/>
            </p:cNvSpPr>
            <p:nvPr/>
          </p:nvSpPr>
          <p:spPr bwMode="auto">
            <a:xfrm>
              <a:off x="2149602" y="3903726"/>
              <a:ext cx="52578" cy="53721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35" y="2"/>
                </a:cxn>
                <a:cxn ang="0">
                  <a:pos x="44" y="11"/>
                </a:cxn>
                <a:cxn ang="0">
                  <a:pos x="46" y="23"/>
                </a:cxn>
                <a:cxn ang="0">
                  <a:pos x="45" y="32"/>
                </a:cxn>
                <a:cxn ang="0">
                  <a:pos x="40" y="39"/>
                </a:cxn>
                <a:cxn ang="0">
                  <a:pos x="32" y="44"/>
                </a:cxn>
                <a:cxn ang="0">
                  <a:pos x="23" y="47"/>
                </a:cxn>
                <a:cxn ang="0">
                  <a:pos x="11" y="43"/>
                </a:cxn>
                <a:cxn ang="0">
                  <a:pos x="3" y="34"/>
                </a:cxn>
                <a:cxn ang="0">
                  <a:pos x="0" y="23"/>
                </a:cxn>
                <a:cxn ang="0">
                  <a:pos x="3" y="11"/>
                </a:cxn>
                <a:cxn ang="0">
                  <a:pos x="11" y="2"/>
                </a:cxn>
                <a:cxn ang="0">
                  <a:pos x="23" y="0"/>
                </a:cxn>
              </a:cxnLst>
              <a:rect l="0" t="0" r="r" b="b"/>
              <a:pathLst>
                <a:path w="46" h="47">
                  <a:moveTo>
                    <a:pt x="23" y="0"/>
                  </a:moveTo>
                  <a:lnTo>
                    <a:pt x="35" y="2"/>
                  </a:lnTo>
                  <a:lnTo>
                    <a:pt x="44" y="11"/>
                  </a:lnTo>
                  <a:lnTo>
                    <a:pt x="46" y="23"/>
                  </a:lnTo>
                  <a:lnTo>
                    <a:pt x="45" y="32"/>
                  </a:lnTo>
                  <a:lnTo>
                    <a:pt x="40" y="39"/>
                  </a:lnTo>
                  <a:lnTo>
                    <a:pt x="32" y="44"/>
                  </a:lnTo>
                  <a:lnTo>
                    <a:pt x="23" y="47"/>
                  </a:lnTo>
                  <a:lnTo>
                    <a:pt x="11" y="43"/>
                  </a:lnTo>
                  <a:lnTo>
                    <a:pt x="3" y="34"/>
                  </a:lnTo>
                  <a:lnTo>
                    <a:pt x="0" y="23"/>
                  </a:lnTo>
                  <a:lnTo>
                    <a:pt x="3" y="11"/>
                  </a:lnTo>
                  <a:lnTo>
                    <a:pt x="11" y="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17" name="Line 1169"/>
            <p:cNvSpPr>
              <a:spLocks noChangeShapeType="1"/>
            </p:cNvSpPr>
            <p:nvPr/>
          </p:nvSpPr>
          <p:spPr bwMode="auto">
            <a:xfrm flipV="1">
              <a:off x="2263902" y="3831717"/>
              <a:ext cx="1143" cy="36576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18" name="Line 1170"/>
            <p:cNvSpPr>
              <a:spLocks noChangeShapeType="1"/>
            </p:cNvSpPr>
            <p:nvPr/>
          </p:nvSpPr>
          <p:spPr bwMode="auto">
            <a:xfrm flipV="1">
              <a:off x="2263902" y="3737991"/>
              <a:ext cx="1143" cy="4000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19" name="Freeform 1171"/>
            <p:cNvSpPr>
              <a:spLocks/>
            </p:cNvSpPr>
            <p:nvPr/>
          </p:nvSpPr>
          <p:spPr bwMode="auto">
            <a:xfrm>
              <a:off x="2237613" y="3777996"/>
              <a:ext cx="53721" cy="53721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36" y="2"/>
                </a:cxn>
                <a:cxn ang="0">
                  <a:pos x="44" y="11"/>
                </a:cxn>
                <a:cxn ang="0">
                  <a:pos x="47" y="23"/>
                </a:cxn>
                <a:cxn ang="0">
                  <a:pos x="46" y="32"/>
                </a:cxn>
                <a:cxn ang="0">
                  <a:pos x="41" y="39"/>
                </a:cxn>
                <a:cxn ang="0">
                  <a:pos x="33" y="44"/>
                </a:cxn>
                <a:cxn ang="0">
                  <a:pos x="23" y="47"/>
                </a:cxn>
                <a:cxn ang="0">
                  <a:pos x="12" y="43"/>
                </a:cxn>
                <a:cxn ang="0">
                  <a:pos x="4" y="34"/>
                </a:cxn>
                <a:cxn ang="0">
                  <a:pos x="0" y="23"/>
                </a:cxn>
                <a:cxn ang="0">
                  <a:pos x="2" y="13"/>
                </a:cxn>
                <a:cxn ang="0">
                  <a:pos x="7" y="6"/>
                </a:cxn>
                <a:cxn ang="0">
                  <a:pos x="15" y="1"/>
                </a:cxn>
                <a:cxn ang="0">
                  <a:pos x="23" y="0"/>
                </a:cxn>
              </a:cxnLst>
              <a:rect l="0" t="0" r="r" b="b"/>
              <a:pathLst>
                <a:path w="47" h="47">
                  <a:moveTo>
                    <a:pt x="23" y="0"/>
                  </a:moveTo>
                  <a:lnTo>
                    <a:pt x="36" y="2"/>
                  </a:lnTo>
                  <a:lnTo>
                    <a:pt x="44" y="11"/>
                  </a:lnTo>
                  <a:lnTo>
                    <a:pt x="47" y="23"/>
                  </a:lnTo>
                  <a:lnTo>
                    <a:pt x="46" y="32"/>
                  </a:lnTo>
                  <a:lnTo>
                    <a:pt x="41" y="39"/>
                  </a:lnTo>
                  <a:lnTo>
                    <a:pt x="33" y="44"/>
                  </a:lnTo>
                  <a:lnTo>
                    <a:pt x="23" y="47"/>
                  </a:lnTo>
                  <a:lnTo>
                    <a:pt x="12" y="43"/>
                  </a:lnTo>
                  <a:lnTo>
                    <a:pt x="4" y="34"/>
                  </a:lnTo>
                  <a:lnTo>
                    <a:pt x="0" y="23"/>
                  </a:lnTo>
                  <a:lnTo>
                    <a:pt x="2" y="13"/>
                  </a:lnTo>
                  <a:lnTo>
                    <a:pt x="7" y="6"/>
                  </a:lnTo>
                  <a:lnTo>
                    <a:pt x="15" y="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20" name="Line 1172"/>
            <p:cNvSpPr>
              <a:spLocks noChangeShapeType="1"/>
            </p:cNvSpPr>
            <p:nvPr/>
          </p:nvSpPr>
          <p:spPr bwMode="auto">
            <a:xfrm flipV="1">
              <a:off x="2386203" y="3664839"/>
              <a:ext cx="1143" cy="36576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21" name="Line 1173"/>
            <p:cNvSpPr>
              <a:spLocks noChangeShapeType="1"/>
            </p:cNvSpPr>
            <p:nvPr/>
          </p:nvSpPr>
          <p:spPr bwMode="auto">
            <a:xfrm flipV="1">
              <a:off x="2386203" y="3575685"/>
              <a:ext cx="1143" cy="3543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22" name="Freeform 1174"/>
            <p:cNvSpPr>
              <a:spLocks/>
            </p:cNvSpPr>
            <p:nvPr/>
          </p:nvSpPr>
          <p:spPr bwMode="auto">
            <a:xfrm>
              <a:off x="2358771" y="3611118"/>
              <a:ext cx="53721" cy="53721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35" y="4"/>
                </a:cxn>
                <a:cxn ang="0">
                  <a:pos x="43" y="12"/>
                </a:cxn>
                <a:cxn ang="0">
                  <a:pos x="47" y="23"/>
                </a:cxn>
                <a:cxn ang="0">
                  <a:pos x="45" y="33"/>
                </a:cxn>
                <a:cxn ang="0">
                  <a:pos x="40" y="41"/>
                </a:cxn>
                <a:cxn ang="0">
                  <a:pos x="32" y="46"/>
                </a:cxn>
                <a:cxn ang="0">
                  <a:pos x="24" y="47"/>
                </a:cxn>
                <a:cxn ang="0">
                  <a:pos x="11" y="44"/>
                </a:cxn>
                <a:cxn ang="0">
                  <a:pos x="3" y="36"/>
                </a:cxn>
                <a:cxn ang="0">
                  <a:pos x="0" y="23"/>
                </a:cxn>
                <a:cxn ang="0">
                  <a:pos x="1" y="15"/>
                </a:cxn>
                <a:cxn ang="0">
                  <a:pos x="6" y="7"/>
                </a:cxn>
                <a:cxn ang="0">
                  <a:pos x="14" y="2"/>
                </a:cxn>
                <a:cxn ang="0">
                  <a:pos x="24" y="0"/>
                </a:cxn>
              </a:cxnLst>
              <a:rect l="0" t="0" r="r" b="b"/>
              <a:pathLst>
                <a:path w="47" h="47">
                  <a:moveTo>
                    <a:pt x="24" y="0"/>
                  </a:moveTo>
                  <a:lnTo>
                    <a:pt x="35" y="4"/>
                  </a:lnTo>
                  <a:lnTo>
                    <a:pt x="43" y="12"/>
                  </a:lnTo>
                  <a:lnTo>
                    <a:pt x="47" y="23"/>
                  </a:lnTo>
                  <a:lnTo>
                    <a:pt x="45" y="33"/>
                  </a:lnTo>
                  <a:lnTo>
                    <a:pt x="40" y="41"/>
                  </a:lnTo>
                  <a:lnTo>
                    <a:pt x="32" y="46"/>
                  </a:lnTo>
                  <a:lnTo>
                    <a:pt x="24" y="47"/>
                  </a:lnTo>
                  <a:lnTo>
                    <a:pt x="11" y="44"/>
                  </a:lnTo>
                  <a:lnTo>
                    <a:pt x="3" y="36"/>
                  </a:lnTo>
                  <a:lnTo>
                    <a:pt x="0" y="23"/>
                  </a:lnTo>
                  <a:lnTo>
                    <a:pt x="1" y="15"/>
                  </a:lnTo>
                  <a:lnTo>
                    <a:pt x="6" y="7"/>
                  </a:lnTo>
                  <a:lnTo>
                    <a:pt x="14" y="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23" name="Line 1175"/>
            <p:cNvSpPr>
              <a:spLocks noChangeShapeType="1"/>
            </p:cNvSpPr>
            <p:nvPr/>
          </p:nvSpPr>
          <p:spPr bwMode="auto">
            <a:xfrm flipV="1">
              <a:off x="2575941" y="3692271"/>
              <a:ext cx="1143" cy="4114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24" name="Line 1176"/>
            <p:cNvSpPr>
              <a:spLocks noChangeShapeType="1"/>
            </p:cNvSpPr>
            <p:nvPr/>
          </p:nvSpPr>
          <p:spPr bwMode="auto">
            <a:xfrm flipV="1">
              <a:off x="2575941" y="3599688"/>
              <a:ext cx="1143" cy="4114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25" name="Freeform 1177"/>
            <p:cNvSpPr>
              <a:spLocks/>
            </p:cNvSpPr>
            <p:nvPr/>
          </p:nvSpPr>
          <p:spPr bwMode="auto">
            <a:xfrm>
              <a:off x="2549652" y="3640836"/>
              <a:ext cx="53721" cy="5143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36" y="2"/>
                </a:cxn>
                <a:cxn ang="0">
                  <a:pos x="44" y="11"/>
                </a:cxn>
                <a:cxn ang="0">
                  <a:pos x="47" y="22"/>
                </a:cxn>
                <a:cxn ang="0">
                  <a:pos x="44" y="34"/>
                </a:cxn>
                <a:cxn ang="0">
                  <a:pos x="36" y="43"/>
                </a:cxn>
                <a:cxn ang="0">
                  <a:pos x="23" y="45"/>
                </a:cxn>
                <a:cxn ang="0">
                  <a:pos x="15" y="44"/>
                </a:cxn>
                <a:cxn ang="0">
                  <a:pos x="7" y="39"/>
                </a:cxn>
                <a:cxn ang="0">
                  <a:pos x="2" y="32"/>
                </a:cxn>
                <a:cxn ang="0">
                  <a:pos x="0" y="22"/>
                </a:cxn>
                <a:cxn ang="0">
                  <a:pos x="4" y="11"/>
                </a:cxn>
                <a:cxn ang="0">
                  <a:pos x="12" y="2"/>
                </a:cxn>
                <a:cxn ang="0">
                  <a:pos x="23" y="0"/>
                </a:cxn>
              </a:cxnLst>
              <a:rect l="0" t="0" r="r" b="b"/>
              <a:pathLst>
                <a:path w="47" h="45">
                  <a:moveTo>
                    <a:pt x="23" y="0"/>
                  </a:moveTo>
                  <a:lnTo>
                    <a:pt x="36" y="2"/>
                  </a:lnTo>
                  <a:lnTo>
                    <a:pt x="44" y="11"/>
                  </a:lnTo>
                  <a:lnTo>
                    <a:pt x="47" y="22"/>
                  </a:lnTo>
                  <a:lnTo>
                    <a:pt x="44" y="34"/>
                  </a:lnTo>
                  <a:lnTo>
                    <a:pt x="36" y="43"/>
                  </a:lnTo>
                  <a:lnTo>
                    <a:pt x="23" y="45"/>
                  </a:lnTo>
                  <a:lnTo>
                    <a:pt x="15" y="44"/>
                  </a:lnTo>
                  <a:lnTo>
                    <a:pt x="7" y="39"/>
                  </a:lnTo>
                  <a:lnTo>
                    <a:pt x="2" y="32"/>
                  </a:lnTo>
                  <a:lnTo>
                    <a:pt x="0" y="22"/>
                  </a:lnTo>
                  <a:lnTo>
                    <a:pt x="4" y="11"/>
                  </a:lnTo>
                  <a:lnTo>
                    <a:pt x="12" y="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26" name="Line 1178"/>
            <p:cNvSpPr>
              <a:spLocks noChangeShapeType="1"/>
            </p:cNvSpPr>
            <p:nvPr/>
          </p:nvSpPr>
          <p:spPr bwMode="auto">
            <a:xfrm flipV="1">
              <a:off x="2865120" y="3449955"/>
              <a:ext cx="1143" cy="53721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27" name="Line 1179"/>
            <p:cNvSpPr>
              <a:spLocks noChangeShapeType="1"/>
            </p:cNvSpPr>
            <p:nvPr/>
          </p:nvSpPr>
          <p:spPr bwMode="auto">
            <a:xfrm flipV="1">
              <a:off x="2865120" y="3343656"/>
              <a:ext cx="1143" cy="53721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28" name="Freeform 1180"/>
            <p:cNvSpPr>
              <a:spLocks/>
            </p:cNvSpPr>
            <p:nvPr/>
          </p:nvSpPr>
          <p:spPr bwMode="auto">
            <a:xfrm>
              <a:off x="2837688" y="3397377"/>
              <a:ext cx="53721" cy="53721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32" y="2"/>
                </a:cxn>
                <a:cxn ang="0">
                  <a:pos x="40" y="6"/>
                </a:cxn>
                <a:cxn ang="0">
                  <a:pos x="45" y="14"/>
                </a:cxn>
                <a:cxn ang="0">
                  <a:pos x="47" y="24"/>
                </a:cxn>
                <a:cxn ang="0">
                  <a:pos x="43" y="35"/>
                </a:cxn>
                <a:cxn ang="0">
                  <a:pos x="35" y="44"/>
                </a:cxn>
                <a:cxn ang="0">
                  <a:pos x="24" y="47"/>
                </a:cxn>
                <a:cxn ang="0">
                  <a:pos x="14" y="45"/>
                </a:cxn>
                <a:cxn ang="0">
                  <a:pos x="6" y="40"/>
                </a:cxn>
                <a:cxn ang="0">
                  <a:pos x="1" y="32"/>
                </a:cxn>
                <a:cxn ang="0">
                  <a:pos x="0" y="24"/>
                </a:cxn>
                <a:cxn ang="0">
                  <a:pos x="3" y="11"/>
                </a:cxn>
                <a:cxn ang="0">
                  <a:pos x="11" y="3"/>
                </a:cxn>
                <a:cxn ang="0">
                  <a:pos x="24" y="0"/>
                </a:cxn>
              </a:cxnLst>
              <a:rect l="0" t="0" r="r" b="b"/>
              <a:pathLst>
                <a:path w="47" h="47">
                  <a:moveTo>
                    <a:pt x="24" y="0"/>
                  </a:moveTo>
                  <a:lnTo>
                    <a:pt x="32" y="2"/>
                  </a:lnTo>
                  <a:lnTo>
                    <a:pt x="40" y="6"/>
                  </a:lnTo>
                  <a:lnTo>
                    <a:pt x="45" y="14"/>
                  </a:lnTo>
                  <a:lnTo>
                    <a:pt x="47" y="24"/>
                  </a:lnTo>
                  <a:lnTo>
                    <a:pt x="43" y="35"/>
                  </a:lnTo>
                  <a:lnTo>
                    <a:pt x="35" y="44"/>
                  </a:lnTo>
                  <a:lnTo>
                    <a:pt x="24" y="47"/>
                  </a:lnTo>
                  <a:lnTo>
                    <a:pt x="14" y="45"/>
                  </a:lnTo>
                  <a:lnTo>
                    <a:pt x="6" y="40"/>
                  </a:lnTo>
                  <a:lnTo>
                    <a:pt x="1" y="32"/>
                  </a:lnTo>
                  <a:lnTo>
                    <a:pt x="0" y="24"/>
                  </a:lnTo>
                  <a:lnTo>
                    <a:pt x="3" y="11"/>
                  </a:lnTo>
                  <a:lnTo>
                    <a:pt x="11" y="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29" name="Line 1181"/>
            <p:cNvSpPr>
              <a:spLocks noChangeShapeType="1"/>
            </p:cNvSpPr>
            <p:nvPr/>
          </p:nvSpPr>
          <p:spPr bwMode="auto">
            <a:xfrm flipV="1">
              <a:off x="3254883" y="3481959"/>
              <a:ext cx="1143" cy="136017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30" name="Line 1182"/>
            <p:cNvSpPr>
              <a:spLocks noChangeShapeType="1"/>
            </p:cNvSpPr>
            <p:nvPr/>
          </p:nvSpPr>
          <p:spPr bwMode="auto">
            <a:xfrm flipV="1">
              <a:off x="3254883" y="3294507"/>
              <a:ext cx="1143" cy="133731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31" name="Freeform 1183"/>
            <p:cNvSpPr>
              <a:spLocks/>
            </p:cNvSpPr>
            <p:nvPr/>
          </p:nvSpPr>
          <p:spPr bwMode="auto">
            <a:xfrm>
              <a:off x="3227451" y="3428238"/>
              <a:ext cx="53721" cy="52578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36" y="3"/>
                </a:cxn>
                <a:cxn ang="0">
                  <a:pos x="45" y="12"/>
                </a:cxn>
                <a:cxn ang="0">
                  <a:pos x="47" y="24"/>
                </a:cxn>
                <a:cxn ang="0">
                  <a:pos x="45" y="35"/>
                </a:cxn>
                <a:cxn ang="0">
                  <a:pos x="36" y="44"/>
                </a:cxn>
                <a:cxn ang="0">
                  <a:pos x="24" y="46"/>
                </a:cxn>
                <a:cxn ang="0">
                  <a:pos x="13" y="44"/>
                </a:cxn>
                <a:cxn ang="0">
                  <a:pos x="4" y="35"/>
                </a:cxn>
                <a:cxn ang="0">
                  <a:pos x="0" y="24"/>
                </a:cxn>
                <a:cxn ang="0">
                  <a:pos x="3" y="14"/>
                </a:cxn>
                <a:cxn ang="0">
                  <a:pos x="8" y="7"/>
                </a:cxn>
                <a:cxn ang="0">
                  <a:pos x="15" y="2"/>
                </a:cxn>
                <a:cxn ang="0">
                  <a:pos x="24" y="0"/>
                </a:cxn>
              </a:cxnLst>
              <a:rect l="0" t="0" r="r" b="b"/>
              <a:pathLst>
                <a:path w="47" h="46">
                  <a:moveTo>
                    <a:pt x="24" y="0"/>
                  </a:moveTo>
                  <a:lnTo>
                    <a:pt x="36" y="3"/>
                  </a:lnTo>
                  <a:lnTo>
                    <a:pt x="45" y="12"/>
                  </a:lnTo>
                  <a:lnTo>
                    <a:pt x="47" y="24"/>
                  </a:lnTo>
                  <a:lnTo>
                    <a:pt x="45" y="35"/>
                  </a:lnTo>
                  <a:lnTo>
                    <a:pt x="36" y="44"/>
                  </a:lnTo>
                  <a:lnTo>
                    <a:pt x="24" y="46"/>
                  </a:lnTo>
                  <a:lnTo>
                    <a:pt x="13" y="44"/>
                  </a:lnTo>
                  <a:lnTo>
                    <a:pt x="4" y="35"/>
                  </a:lnTo>
                  <a:lnTo>
                    <a:pt x="0" y="24"/>
                  </a:lnTo>
                  <a:lnTo>
                    <a:pt x="3" y="14"/>
                  </a:lnTo>
                  <a:lnTo>
                    <a:pt x="8" y="7"/>
                  </a:lnTo>
                  <a:lnTo>
                    <a:pt x="15" y="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32" name="Line 1184"/>
            <p:cNvSpPr>
              <a:spLocks noChangeShapeType="1"/>
            </p:cNvSpPr>
            <p:nvPr/>
          </p:nvSpPr>
          <p:spPr bwMode="auto">
            <a:xfrm flipV="1">
              <a:off x="3691509" y="2856738"/>
              <a:ext cx="1143" cy="28346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33" name="Line 1185"/>
            <p:cNvSpPr>
              <a:spLocks noChangeShapeType="1"/>
            </p:cNvSpPr>
            <p:nvPr/>
          </p:nvSpPr>
          <p:spPr bwMode="auto">
            <a:xfrm flipV="1">
              <a:off x="3691509" y="2521839"/>
              <a:ext cx="1143" cy="28117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34" name="Freeform 1186"/>
            <p:cNvSpPr>
              <a:spLocks/>
            </p:cNvSpPr>
            <p:nvPr/>
          </p:nvSpPr>
          <p:spPr bwMode="auto">
            <a:xfrm>
              <a:off x="3664077" y="2803017"/>
              <a:ext cx="53721" cy="53721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35" y="4"/>
                </a:cxn>
                <a:cxn ang="0">
                  <a:pos x="43" y="12"/>
                </a:cxn>
                <a:cxn ang="0">
                  <a:pos x="47" y="24"/>
                </a:cxn>
                <a:cxn ang="0">
                  <a:pos x="45" y="33"/>
                </a:cxn>
                <a:cxn ang="0">
                  <a:pos x="40" y="41"/>
                </a:cxn>
                <a:cxn ang="0">
                  <a:pos x="32" y="46"/>
                </a:cxn>
                <a:cxn ang="0">
                  <a:pos x="24" y="47"/>
                </a:cxn>
                <a:cxn ang="0">
                  <a:pos x="11" y="45"/>
                </a:cxn>
                <a:cxn ang="0">
                  <a:pos x="3" y="36"/>
                </a:cxn>
                <a:cxn ang="0">
                  <a:pos x="0" y="24"/>
                </a:cxn>
                <a:cxn ang="0">
                  <a:pos x="1" y="15"/>
                </a:cxn>
                <a:cxn ang="0">
                  <a:pos x="6" y="8"/>
                </a:cxn>
                <a:cxn ang="0">
                  <a:pos x="14" y="3"/>
                </a:cxn>
                <a:cxn ang="0">
                  <a:pos x="24" y="0"/>
                </a:cxn>
              </a:cxnLst>
              <a:rect l="0" t="0" r="r" b="b"/>
              <a:pathLst>
                <a:path w="47" h="47">
                  <a:moveTo>
                    <a:pt x="24" y="0"/>
                  </a:moveTo>
                  <a:lnTo>
                    <a:pt x="35" y="4"/>
                  </a:lnTo>
                  <a:lnTo>
                    <a:pt x="43" y="12"/>
                  </a:lnTo>
                  <a:lnTo>
                    <a:pt x="47" y="24"/>
                  </a:lnTo>
                  <a:lnTo>
                    <a:pt x="45" y="33"/>
                  </a:lnTo>
                  <a:lnTo>
                    <a:pt x="40" y="41"/>
                  </a:lnTo>
                  <a:lnTo>
                    <a:pt x="32" y="46"/>
                  </a:lnTo>
                  <a:lnTo>
                    <a:pt x="24" y="47"/>
                  </a:lnTo>
                  <a:lnTo>
                    <a:pt x="11" y="45"/>
                  </a:lnTo>
                  <a:lnTo>
                    <a:pt x="3" y="36"/>
                  </a:lnTo>
                  <a:lnTo>
                    <a:pt x="0" y="24"/>
                  </a:lnTo>
                  <a:lnTo>
                    <a:pt x="1" y="15"/>
                  </a:lnTo>
                  <a:lnTo>
                    <a:pt x="6" y="8"/>
                  </a:lnTo>
                  <a:lnTo>
                    <a:pt x="14" y="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35" name="Line 1187"/>
            <p:cNvSpPr>
              <a:spLocks noChangeShapeType="1"/>
            </p:cNvSpPr>
            <p:nvPr/>
          </p:nvSpPr>
          <p:spPr bwMode="auto">
            <a:xfrm flipV="1">
              <a:off x="1939290" y="4075176"/>
              <a:ext cx="1143" cy="59436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36" name="Line 1188"/>
            <p:cNvSpPr>
              <a:spLocks noChangeShapeType="1"/>
            </p:cNvSpPr>
            <p:nvPr/>
          </p:nvSpPr>
          <p:spPr bwMode="auto">
            <a:xfrm flipV="1">
              <a:off x="1939290" y="4015740"/>
              <a:ext cx="1143" cy="59436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37" name="Line 1189"/>
            <p:cNvSpPr>
              <a:spLocks noChangeShapeType="1"/>
            </p:cNvSpPr>
            <p:nvPr/>
          </p:nvSpPr>
          <p:spPr bwMode="auto">
            <a:xfrm flipV="1">
              <a:off x="1951863" y="4074033"/>
              <a:ext cx="1143" cy="33147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38" name="Line 1190"/>
            <p:cNvSpPr>
              <a:spLocks noChangeShapeType="1"/>
            </p:cNvSpPr>
            <p:nvPr/>
          </p:nvSpPr>
          <p:spPr bwMode="auto">
            <a:xfrm flipV="1">
              <a:off x="1951863" y="3984879"/>
              <a:ext cx="1143" cy="3543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39" name="Line 1191"/>
            <p:cNvSpPr>
              <a:spLocks noChangeShapeType="1"/>
            </p:cNvSpPr>
            <p:nvPr/>
          </p:nvSpPr>
          <p:spPr bwMode="auto">
            <a:xfrm flipH="1" flipV="1">
              <a:off x="1975866" y="4036314"/>
              <a:ext cx="3429" cy="11430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40" name="Line 1192"/>
            <p:cNvSpPr>
              <a:spLocks noChangeShapeType="1"/>
            </p:cNvSpPr>
            <p:nvPr/>
          </p:nvSpPr>
          <p:spPr bwMode="auto">
            <a:xfrm flipH="1" flipV="1">
              <a:off x="1970151" y="4027170"/>
              <a:ext cx="5715" cy="914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41" name="Line 1193"/>
            <p:cNvSpPr>
              <a:spLocks noChangeShapeType="1"/>
            </p:cNvSpPr>
            <p:nvPr/>
          </p:nvSpPr>
          <p:spPr bwMode="auto">
            <a:xfrm flipH="1" flipV="1">
              <a:off x="1962150" y="4021455"/>
              <a:ext cx="8001" cy="571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42" name="Line 1194"/>
            <p:cNvSpPr>
              <a:spLocks noChangeShapeType="1"/>
            </p:cNvSpPr>
            <p:nvPr/>
          </p:nvSpPr>
          <p:spPr bwMode="auto">
            <a:xfrm flipH="1" flipV="1">
              <a:off x="1951863" y="4020312"/>
              <a:ext cx="10287" cy="114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43" name="Line 1195"/>
            <p:cNvSpPr>
              <a:spLocks noChangeShapeType="1"/>
            </p:cNvSpPr>
            <p:nvPr/>
          </p:nvSpPr>
          <p:spPr bwMode="auto">
            <a:xfrm flipH="1">
              <a:off x="1938147" y="4020312"/>
              <a:ext cx="13716" cy="3429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44" name="Line 1196"/>
            <p:cNvSpPr>
              <a:spLocks noChangeShapeType="1"/>
            </p:cNvSpPr>
            <p:nvPr/>
          </p:nvSpPr>
          <p:spPr bwMode="auto">
            <a:xfrm flipH="1">
              <a:off x="1927860" y="4023741"/>
              <a:ext cx="10287" cy="914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45" name="Line 1197"/>
            <p:cNvSpPr>
              <a:spLocks noChangeShapeType="1"/>
            </p:cNvSpPr>
            <p:nvPr/>
          </p:nvSpPr>
          <p:spPr bwMode="auto">
            <a:xfrm flipH="1">
              <a:off x="1925574" y="4032885"/>
              <a:ext cx="2286" cy="14859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46" name="Line 1198"/>
            <p:cNvSpPr>
              <a:spLocks noChangeShapeType="1"/>
            </p:cNvSpPr>
            <p:nvPr/>
          </p:nvSpPr>
          <p:spPr bwMode="auto">
            <a:xfrm>
              <a:off x="1925574" y="4047744"/>
              <a:ext cx="1143" cy="914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47" name="Line 1199"/>
            <p:cNvSpPr>
              <a:spLocks noChangeShapeType="1"/>
            </p:cNvSpPr>
            <p:nvPr/>
          </p:nvSpPr>
          <p:spPr bwMode="auto">
            <a:xfrm>
              <a:off x="1926717" y="4056888"/>
              <a:ext cx="5715" cy="914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48" name="Line 1200"/>
            <p:cNvSpPr>
              <a:spLocks noChangeShapeType="1"/>
            </p:cNvSpPr>
            <p:nvPr/>
          </p:nvSpPr>
          <p:spPr bwMode="auto">
            <a:xfrm>
              <a:off x="1932432" y="4066032"/>
              <a:ext cx="8001" cy="571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49" name="Line 1201"/>
            <p:cNvSpPr>
              <a:spLocks noChangeShapeType="1"/>
            </p:cNvSpPr>
            <p:nvPr/>
          </p:nvSpPr>
          <p:spPr bwMode="auto">
            <a:xfrm>
              <a:off x="1940433" y="4071747"/>
              <a:ext cx="11430" cy="2286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50" name="Line 1202"/>
            <p:cNvSpPr>
              <a:spLocks noChangeShapeType="1"/>
            </p:cNvSpPr>
            <p:nvPr/>
          </p:nvSpPr>
          <p:spPr bwMode="auto">
            <a:xfrm flipV="1">
              <a:off x="1951863" y="4069461"/>
              <a:ext cx="12573" cy="4572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51" name="Line 1203"/>
            <p:cNvSpPr>
              <a:spLocks noChangeShapeType="1"/>
            </p:cNvSpPr>
            <p:nvPr/>
          </p:nvSpPr>
          <p:spPr bwMode="auto">
            <a:xfrm flipV="1">
              <a:off x="1964436" y="4060317"/>
              <a:ext cx="10287" cy="914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52" name="Line 1204"/>
            <p:cNvSpPr>
              <a:spLocks noChangeShapeType="1"/>
            </p:cNvSpPr>
            <p:nvPr/>
          </p:nvSpPr>
          <p:spPr bwMode="auto">
            <a:xfrm flipV="1">
              <a:off x="1974723" y="4047744"/>
              <a:ext cx="4572" cy="1257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53" name="Line 1205"/>
            <p:cNvSpPr>
              <a:spLocks noChangeShapeType="1"/>
            </p:cNvSpPr>
            <p:nvPr/>
          </p:nvSpPr>
          <p:spPr bwMode="auto">
            <a:xfrm flipV="1">
              <a:off x="1974723" y="4007739"/>
              <a:ext cx="1143" cy="26289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54" name="Line 1206"/>
            <p:cNvSpPr>
              <a:spLocks noChangeShapeType="1"/>
            </p:cNvSpPr>
            <p:nvPr/>
          </p:nvSpPr>
          <p:spPr bwMode="auto">
            <a:xfrm flipV="1">
              <a:off x="1974723" y="3927729"/>
              <a:ext cx="1143" cy="26289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55" name="Line 1207"/>
            <p:cNvSpPr>
              <a:spLocks noChangeShapeType="1"/>
            </p:cNvSpPr>
            <p:nvPr/>
          </p:nvSpPr>
          <p:spPr bwMode="auto">
            <a:xfrm flipH="1" flipV="1">
              <a:off x="1997583" y="3967734"/>
              <a:ext cx="4572" cy="13716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56" name="Line 1208"/>
            <p:cNvSpPr>
              <a:spLocks noChangeShapeType="1"/>
            </p:cNvSpPr>
            <p:nvPr/>
          </p:nvSpPr>
          <p:spPr bwMode="auto">
            <a:xfrm flipH="1" flipV="1">
              <a:off x="1987296" y="3958590"/>
              <a:ext cx="10287" cy="914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57" name="Line 1209"/>
            <p:cNvSpPr>
              <a:spLocks noChangeShapeType="1"/>
            </p:cNvSpPr>
            <p:nvPr/>
          </p:nvSpPr>
          <p:spPr bwMode="auto">
            <a:xfrm flipH="1" flipV="1">
              <a:off x="1974723" y="3954018"/>
              <a:ext cx="12573" cy="4572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58" name="Line 1210"/>
            <p:cNvSpPr>
              <a:spLocks noChangeShapeType="1"/>
            </p:cNvSpPr>
            <p:nvPr/>
          </p:nvSpPr>
          <p:spPr bwMode="auto">
            <a:xfrm flipH="1">
              <a:off x="1963293" y="3954018"/>
              <a:ext cx="11430" cy="3429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59" name="Line 1211"/>
            <p:cNvSpPr>
              <a:spLocks noChangeShapeType="1"/>
            </p:cNvSpPr>
            <p:nvPr/>
          </p:nvSpPr>
          <p:spPr bwMode="auto">
            <a:xfrm flipH="1">
              <a:off x="1955292" y="3957447"/>
              <a:ext cx="8001" cy="4572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60" name="Line 1212"/>
            <p:cNvSpPr>
              <a:spLocks noChangeShapeType="1"/>
            </p:cNvSpPr>
            <p:nvPr/>
          </p:nvSpPr>
          <p:spPr bwMode="auto">
            <a:xfrm flipH="1">
              <a:off x="1949577" y="3962019"/>
              <a:ext cx="5715" cy="914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61" name="Line 1213"/>
            <p:cNvSpPr>
              <a:spLocks noChangeShapeType="1"/>
            </p:cNvSpPr>
            <p:nvPr/>
          </p:nvSpPr>
          <p:spPr bwMode="auto">
            <a:xfrm flipH="1">
              <a:off x="1948434" y="3971163"/>
              <a:ext cx="1143" cy="10287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62" name="Line 1214"/>
            <p:cNvSpPr>
              <a:spLocks noChangeShapeType="1"/>
            </p:cNvSpPr>
            <p:nvPr/>
          </p:nvSpPr>
          <p:spPr bwMode="auto">
            <a:xfrm>
              <a:off x="1948434" y="3981450"/>
              <a:ext cx="2286" cy="13716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63" name="Line 1215"/>
            <p:cNvSpPr>
              <a:spLocks noChangeShapeType="1"/>
            </p:cNvSpPr>
            <p:nvPr/>
          </p:nvSpPr>
          <p:spPr bwMode="auto">
            <a:xfrm>
              <a:off x="1950720" y="3995166"/>
              <a:ext cx="10287" cy="10287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64" name="Line 1216"/>
            <p:cNvSpPr>
              <a:spLocks noChangeShapeType="1"/>
            </p:cNvSpPr>
            <p:nvPr/>
          </p:nvSpPr>
          <p:spPr bwMode="auto">
            <a:xfrm>
              <a:off x="1961007" y="4005453"/>
              <a:ext cx="13716" cy="2286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65" name="Line 1217"/>
            <p:cNvSpPr>
              <a:spLocks noChangeShapeType="1"/>
            </p:cNvSpPr>
            <p:nvPr/>
          </p:nvSpPr>
          <p:spPr bwMode="auto">
            <a:xfrm flipV="1">
              <a:off x="1974723" y="4006596"/>
              <a:ext cx="10287" cy="114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66" name="Line 1218"/>
            <p:cNvSpPr>
              <a:spLocks noChangeShapeType="1"/>
            </p:cNvSpPr>
            <p:nvPr/>
          </p:nvSpPr>
          <p:spPr bwMode="auto">
            <a:xfrm flipV="1">
              <a:off x="1985010" y="4000881"/>
              <a:ext cx="8001" cy="571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67" name="Line 1219"/>
            <p:cNvSpPr>
              <a:spLocks noChangeShapeType="1"/>
            </p:cNvSpPr>
            <p:nvPr/>
          </p:nvSpPr>
          <p:spPr bwMode="auto">
            <a:xfrm flipV="1">
              <a:off x="1993011" y="3991737"/>
              <a:ext cx="5715" cy="914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68" name="Line 1220"/>
            <p:cNvSpPr>
              <a:spLocks noChangeShapeType="1"/>
            </p:cNvSpPr>
            <p:nvPr/>
          </p:nvSpPr>
          <p:spPr bwMode="auto">
            <a:xfrm flipV="1">
              <a:off x="1998726" y="3981450"/>
              <a:ext cx="3429" cy="10287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69" name="Line 1221"/>
            <p:cNvSpPr>
              <a:spLocks noChangeShapeType="1"/>
            </p:cNvSpPr>
            <p:nvPr/>
          </p:nvSpPr>
          <p:spPr bwMode="auto">
            <a:xfrm flipV="1">
              <a:off x="2020443" y="4110609"/>
              <a:ext cx="1143" cy="45720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70" name="Line 1222"/>
            <p:cNvSpPr>
              <a:spLocks noChangeShapeType="1"/>
            </p:cNvSpPr>
            <p:nvPr/>
          </p:nvSpPr>
          <p:spPr bwMode="auto">
            <a:xfrm flipV="1">
              <a:off x="2020443" y="4010025"/>
              <a:ext cx="1143" cy="4686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71" name="Line 1223"/>
            <p:cNvSpPr>
              <a:spLocks noChangeShapeType="1"/>
            </p:cNvSpPr>
            <p:nvPr/>
          </p:nvSpPr>
          <p:spPr bwMode="auto">
            <a:xfrm flipH="1" flipV="1">
              <a:off x="2044446" y="4072890"/>
              <a:ext cx="2286" cy="11430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72" name="Line 1224"/>
            <p:cNvSpPr>
              <a:spLocks noChangeShapeType="1"/>
            </p:cNvSpPr>
            <p:nvPr/>
          </p:nvSpPr>
          <p:spPr bwMode="auto">
            <a:xfrm flipH="1" flipV="1">
              <a:off x="2038731" y="4063746"/>
              <a:ext cx="5715" cy="914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73" name="Line 1225"/>
            <p:cNvSpPr>
              <a:spLocks noChangeShapeType="1"/>
            </p:cNvSpPr>
            <p:nvPr/>
          </p:nvSpPr>
          <p:spPr bwMode="auto">
            <a:xfrm flipH="1" flipV="1">
              <a:off x="2029587" y="4058031"/>
              <a:ext cx="9144" cy="571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74" name="Line 1226"/>
            <p:cNvSpPr>
              <a:spLocks noChangeShapeType="1"/>
            </p:cNvSpPr>
            <p:nvPr/>
          </p:nvSpPr>
          <p:spPr bwMode="auto">
            <a:xfrm flipH="1" flipV="1">
              <a:off x="2020443" y="4056888"/>
              <a:ext cx="9144" cy="114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75" name="Line 1227"/>
            <p:cNvSpPr>
              <a:spLocks noChangeShapeType="1"/>
            </p:cNvSpPr>
            <p:nvPr/>
          </p:nvSpPr>
          <p:spPr bwMode="auto">
            <a:xfrm flipH="1">
              <a:off x="2005584" y="4056888"/>
              <a:ext cx="14859" cy="3429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76" name="Line 1228"/>
            <p:cNvSpPr>
              <a:spLocks noChangeShapeType="1"/>
            </p:cNvSpPr>
            <p:nvPr/>
          </p:nvSpPr>
          <p:spPr bwMode="auto">
            <a:xfrm flipH="1">
              <a:off x="1996440" y="4060317"/>
              <a:ext cx="9144" cy="914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77" name="Line 1229"/>
            <p:cNvSpPr>
              <a:spLocks noChangeShapeType="1"/>
            </p:cNvSpPr>
            <p:nvPr/>
          </p:nvSpPr>
          <p:spPr bwMode="auto">
            <a:xfrm flipH="1">
              <a:off x="1993011" y="4069461"/>
              <a:ext cx="3429" cy="14859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78" name="Line 1230"/>
            <p:cNvSpPr>
              <a:spLocks noChangeShapeType="1"/>
            </p:cNvSpPr>
            <p:nvPr/>
          </p:nvSpPr>
          <p:spPr bwMode="auto">
            <a:xfrm>
              <a:off x="1993011" y="4084320"/>
              <a:ext cx="1143" cy="914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79" name="Line 1231"/>
            <p:cNvSpPr>
              <a:spLocks noChangeShapeType="1"/>
            </p:cNvSpPr>
            <p:nvPr/>
          </p:nvSpPr>
          <p:spPr bwMode="auto">
            <a:xfrm>
              <a:off x="1994154" y="4093464"/>
              <a:ext cx="5715" cy="914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80" name="Line 1232"/>
            <p:cNvSpPr>
              <a:spLocks noChangeShapeType="1"/>
            </p:cNvSpPr>
            <p:nvPr/>
          </p:nvSpPr>
          <p:spPr bwMode="auto">
            <a:xfrm>
              <a:off x="1999869" y="4102608"/>
              <a:ext cx="9144" cy="571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81" name="Line 1233"/>
            <p:cNvSpPr>
              <a:spLocks noChangeShapeType="1"/>
            </p:cNvSpPr>
            <p:nvPr/>
          </p:nvSpPr>
          <p:spPr bwMode="auto">
            <a:xfrm>
              <a:off x="2009013" y="4108323"/>
              <a:ext cx="11430" cy="2286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82" name="Line 1234"/>
            <p:cNvSpPr>
              <a:spLocks noChangeShapeType="1"/>
            </p:cNvSpPr>
            <p:nvPr/>
          </p:nvSpPr>
          <p:spPr bwMode="auto">
            <a:xfrm flipV="1">
              <a:off x="2020443" y="4107180"/>
              <a:ext cx="12573" cy="3429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83" name="Line 1235"/>
            <p:cNvSpPr>
              <a:spLocks noChangeShapeType="1"/>
            </p:cNvSpPr>
            <p:nvPr/>
          </p:nvSpPr>
          <p:spPr bwMode="auto">
            <a:xfrm flipV="1">
              <a:off x="2033016" y="4096893"/>
              <a:ext cx="9144" cy="10287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84" name="Line 1236"/>
            <p:cNvSpPr>
              <a:spLocks noChangeShapeType="1"/>
            </p:cNvSpPr>
            <p:nvPr/>
          </p:nvSpPr>
          <p:spPr bwMode="auto">
            <a:xfrm flipV="1">
              <a:off x="2042160" y="4084320"/>
              <a:ext cx="4572" cy="1257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85" name="Line 1237"/>
            <p:cNvSpPr>
              <a:spLocks noChangeShapeType="1"/>
            </p:cNvSpPr>
            <p:nvPr/>
          </p:nvSpPr>
          <p:spPr bwMode="auto">
            <a:xfrm flipV="1">
              <a:off x="2059305" y="3973449"/>
              <a:ext cx="1143" cy="6286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86" name="Line 1238"/>
            <p:cNvSpPr>
              <a:spLocks noChangeShapeType="1"/>
            </p:cNvSpPr>
            <p:nvPr/>
          </p:nvSpPr>
          <p:spPr bwMode="auto">
            <a:xfrm flipV="1">
              <a:off x="2059305" y="3862578"/>
              <a:ext cx="1143" cy="59436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87" name="Line 1239"/>
            <p:cNvSpPr>
              <a:spLocks noChangeShapeType="1"/>
            </p:cNvSpPr>
            <p:nvPr/>
          </p:nvSpPr>
          <p:spPr bwMode="auto">
            <a:xfrm flipH="1" flipV="1">
              <a:off x="2082165" y="3934587"/>
              <a:ext cx="2286" cy="13716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88" name="Line 1240"/>
            <p:cNvSpPr>
              <a:spLocks noChangeShapeType="1"/>
            </p:cNvSpPr>
            <p:nvPr/>
          </p:nvSpPr>
          <p:spPr bwMode="auto">
            <a:xfrm flipH="1" flipV="1">
              <a:off x="2071878" y="3924300"/>
              <a:ext cx="10287" cy="10287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89" name="Line 1241"/>
            <p:cNvSpPr>
              <a:spLocks noChangeShapeType="1"/>
            </p:cNvSpPr>
            <p:nvPr/>
          </p:nvSpPr>
          <p:spPr bwMode="auto">
            <a:xfrm flipH="1" flipV="1">
              <a:off x="2059305" y="3922014"/>
              <a:ext cx="12573" cy="2286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90" name="Line 1242"/>
            <p:cNvSpPr>
              <a:spLocks noChangeShapeType="1"/>
            </p:cNvSpPr>
            <p:nvPr/>
          </p:nvSpPr>
          <p:spPr bwMode="auto">
            <a:xfrm flipH="1">
              <a:off x="2045589" y="3922014"/>
              <a:ext cx="13716" cy="2286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91" name="Line 1243"/>
            <p:cNvSpPr>
              <a:spLocks noChangeShapeType="1"/>
            </p:cNvSpPr>
            <p:nvPr/>
          </p:nvSpPr>
          <p:spPr bwMode="auto">
            <a:xfrm flipH="1">
              <a:off x="2035302" y="3924300"/>
              <a:ext cx="10287" cy="10287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92" name="Line 1244"/>
            <p:cNvSpPr>
              <a:spLocks noChangeShapeType="1"/>
            </p:cNvSpPr>
            <p:nvPr/>
          </p:nvSpPr>
          <p:spPr bwMode="auto">
            <a:xfrm flipH="1">
              <a:off x="2033016" y="3934587"/>
              <a:ext cx="2286" cy="13716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93" name="Line 1245"/>
            <p:cNvSpPr>
              <a:spLocks noChangeShapeType="1"/>
            </p:cNvSpPr>
            <p:nvPr/>
          </p:nvSpPr>
          <p:spPr bwMode="auto">
            <a:xfrm>
              <a:off x="2033016" y="3948303"/>
              <a:ext cx="1143" cy="10287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94" name="Line 1246"/>
            <p:cNvSpPr>
              <a:spLocks noChangeShapeType="1"/>
            </p:cNvSpPr>
            <p:nvPr/>
          </p:nvSpPr>
          <p:spPr bwMode="auto">
            <a:xfrm>
              <a:off x="2034159" y="3958590"/>
              <a:ext cx="5715" cy="8001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95" name="Line 1247"/>
            <p:cNvSpPr>
              <a:spLocks noChangeShapeType="1"/>
            </p:cNvSpPr>
            <p:nvPr/>
          </p:nvSpPr>
          <p:spPr bwMode="auto">
            <a:xfrm>
              <a:off x="2039874" y="3966591"/>
              <a:ext cx="8001" cy="571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96" name="Line 1248"/>
            <p:cNvSpPr>
              <a:spLocks noChangeShapeType="1"/>
            </p:cNvSpPr>
            <p:nvPr/>
          </p:nvSpPr>
          <p:spPr bwMode="auto">
            <a:xfrm>
              <a:off x="2047875" y="3972306"/>
              <a:ext cx="11430" cy="3429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97" name="Line 1249"/>
            <p:cNvSpPr>
              <a:spLocks noChangeShapeType="1"/>
            </p:cNvSpPr>
            <p:nvPr/>
          </p:nvSpPr>
          <p:spPr bwMode="auto">
            <a:xfrm flipV="1">
              <a:off x="2059305" y="3971163"/>
              <a:ext cx="12573" cy="4572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98" name="Line 1250"/>
            <p:cNvSpPr>
              <a:spLocks noChangeShapeType="1"/>
            </p:cNvSpPr>
            <p:nvPr/>
          </p:nvSpPr>
          <p:spPr bwMode="auto">
            <a:xfrm flipV="1">
              <a:off x="2071878" y="3960876"/>
              <a:ext cx="10287" cy="10287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099" name="Line 1251"/>
            <p:cNvSpPr>
              <a:spLocks noChangeShapeType="1"/>
            </p:cNvSpPr>
            <p:nvPr/>
          </p:nvSpPr>
          <p:spPr bwMode="auto">
            <a:xfrm flipV="1">
              <a:off x="2082165" y="3948303"/>
              <a:ext cx="2286" cy="1257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00" name="Line 1252"/>
            <p:cNvSpPr>
              <a:spLocks noChangeShapeType="1"/>
            </p:cNvSpPr>
            <p:nvPr/>
          </p:nvSpPr>
          <p:spPr bwMode="auto">
            <a:xfrm flipV="1">
              <a:off x="2114169" y="3978021"/>
              <a:ext cx="1143" cy="4686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01" name="Line 1253"/>
            <p:cNvSpPr>
              <a:spLocks noChangeShapeType="1"/>
            </p:cNvSpPr>
            <p:nvPr/>
          </p:nvSpPr>
          <p:spPr bwMode="auto">
            <a:xfrm flipV="1">
              <a:off x="2114169" y="3876294"/>
              <a:ext cx="1143" cy="4686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02" name="Line 1254"/>
            <p:cNvSpPr>
              <a:spLocks noChangeShapeType="1"/>
            </p:cNvSpPr>
            <p:nvPr/>
          </p:nvSpPr>
          <p:spPr bwMode="auto">
            <a:xfrm flipH="1" flipV="1">
              <a:off x="2137029" y="3936873"/>
              <a:ext cx="4572" cy="1257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03" name="Line 1255"/>
            <p:cNvSpPr>
              <a:spLocks noChangeShapeType="1"/>
            </p:cNvSpPr>
            <p:nvPr/>
          </p:nvSpPr>
          <p:spPr bwMode="auto">
            <a:xfrm flipH="1" flipV="1">
              <a:off x="2126742" y="3927729"/>
              <a:ext cx="10287" cy="914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04" name="Line 1256"/>
            <p:cNvSpPr>
              <a:spLocks noChangeShapeType="1"/>
            </p:cNvSpPr>
            <p:nvPr/>
          </p:nvSpPr>
          <p:spPr bwMode="auto">
            <a:xfrm flipH="1" flipV="1">
              <a:off x="2114169" y="3923157"/>
              <a:ext cx="12573" cy="4572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05" name="Line 1257"/>
            <p:cNvSpPr>
              <a:spLocks noChangeShapeType="1"/>
            </p:cNvSpPr>
            <p:nvPr/>
          </p:nvSpPr>
          <p:spPr bwMode="auto">
            <a:xfrm flipH="1">
              <a:off x="2102739" y="3923157"/>
              <a:ext cx="11430" cy="2286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06" name="Line 1258"/>
            <p:cNvSpPr>
              <a:spLocks noChangeShapeType="1"/>
            </p:cNvSpPr>
            <p:nvPr/>
          </p:nvSpPr>
          <p:spPr bwMode="auto">
            <a:xfrm flipH="1">
              <a:off x="2094738" y="3925443"/>
              <a:ext cx="8001" cy="571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07" name="Line 1259"/>
            <p:cNvSpPr>
              <a:spLocks noChangeShapeType="1"/>
            </p:cNvSpPr>
            <p:nvPr/>
          </p:nvSpPr>
          <p:spPr bwMode="auto">
            <a:xfrm flipH="1">
              <a:off x="2089023" y="3931158"/>
              <a:ext cx="5715" cy="914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08" name="Line 1260"/>
            <p:cNvSpPr>
              <a:spLocks noChangeShapeType="1"/>
            </p:cNvSpPr>
            <p:nvPr/>
          </p:nvSpPr>
          <p:spPr bwMode="auto">
            <a:xfrm flipH="1">
              <a:off x="2087880" y="3940302"/>
              <a:ext cx="1143" cy="914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09" name="Line 1261"/>
            <p:cNvSpPr>
              <a:spLocks noChangeShapeType="1"/>
            </p:cNvSpPr>
            <p:nvPr/>
          </p:nvSpPr>
          <p:spPr bwMode="auto">
            <a:xfrm>
              <a:off x="2087880" y="3949446"/>
              <a:ext cx="2286" cy="14859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10" name="Line 1262"/>
            <p:cNvSpPr>
              <a:spLocks noChangeShapeType="1"/>
            </p:cNvSpPr>
            <p:nvPr/>
          </p:nvSpPr>
          <p:spPr bwMode="auto">
            <a:xfrm>
              <a:off x="2090166" y="3964305"/>
              <a:ext cx="10287" cy="914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11" name="Line 1263"/>
            <p:cNvSpPr>
              <a:spLocks noChangeShapeType="1"/>
            </p:cNvSpPr>
            <p:nvPr/>
          </p:nvSpPr>
          <p:spPr bwMode="auto">
            <a:xfrm>
              <a:off x="2100453" y="3973449"/>
              <a:ext cx="13716" cy="3429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12" name="Line 1264"/>
            <p:cNvSpPr>
              <a:spLocks noChangeShapeType="1"/>
            </p:cNvSpPr>
            <p:nvPr/>
          </p:nvSpPr>
          <p:spPr bwMode="auto">
            <a:xfrm flipV="1">
              <a:off x="2114169" y="3975735"/>
              <a:ext cx="10287" cy="114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13" name="Line 1265"/>
            <p:cNvSpPr>
              <a:spLocks noChangeShapeType="1"/>
            </p:cNvSpPr>
            <p:nvPr/>
          </p:nvSpPr>
          <p:spPr bwMode="auto">
            <a:xfrm flipV="1">
              <a:off x="2124456" y="3970020"/>
              <a:ext cx="8001" cy="571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14" name="Line 1266"/>
            <p:cNvSpPr>
              <a:spLocks noChangeShapeType="1"/>
            </p:cNvSpPr>
            <p:nvPr/>
          </p:nvSpPr>
          <p:spPr bwMode="auto">
            <a:xfrm flipV="1">
              <a:off x="2132457" y="3960876"/>
              <a:ext cx="5715" cy="914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15" name="Line 1267"/>
            <p:cNvSpPr>
              <a:spLocks noChangeShapeType="1"/>
            </p:cNvSpPr>
            <p:nvPr/>
          </p:nvSpPr>
          <p:spPr bwMode="auto">
            <a:xfrm flipV="1">
              <a:off x="2138172" y="3949446"/>
              <a:ext cx="3429" cy="11430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16" name="Line 1268"/>
            <p:cNvSpPr>
              <a:spLocks noChangeShapeType="1"/>
            </p:cNvSpPr>
            <p:nvPr/>
          </p:nvSpPr>
          <p:spPr bwMode="auto">
            <a:xfrm flipV="1">
              <a:off x="2225040" y="3852291"/>
              <a:ext cx="1143" cy="4686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17" name="Line 1269"/>
            <p:cNvSpPr>
              <a:spLocks noChangeShapeType="1"/>
            </p:cNvSpPr>
            <p:nvPr/>
          </p:nvSpPr>
          <p:spPr bwMode="auto">
            <a:xfrm flipV="1">
              <a:off x="2225040" y="3753993"/>
              <a:ext cx="1143" cy="44577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18" name="Line 1270"/>
            <p:cNvSpPr>
              <a:spLocks noChangeShapeType="1"/>
            </p:cNvSpPr>
            <p:nvPr/>
          </p:nvSpPr>
          <p:spPr bwMode="auto">
            <a:xfrm flipH="1" flipV="1">
              <a:off x="2249043" y="3811143"/>
              <a:ext cx="2286" cy="1257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20" name="Line 1272"/>
            <p:cNvSpPr>
              <a:spLocks noChangeShapeType="1"/>
            </p:cNvSpPr>
            <p:nvPr/>
          </p:nvSpPr>
          <p:spPr bwMode="auto">
            <a:xfrm flipH="1" flipV="1">
              <a:off x="2238756" y="3801999"/>
              <a:ext cx="10287" cy="914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21" name="Line 1273"/>
            <p:cNvSpPr>
              <a:spLocks noChangeShapeType="1"/>
            </p:cNvSpPr>
            <p:nvPr/>
          </p:nvSpPr>
          <p:spPr bwMode="auto">
            <a:xfrm flipH="1" flipV="1">
              <a:off x="2225040" y="3798569"/>
              <a:ext cx="13716" cy="3429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22" name="Line 1274"/>
            <p:cNvSpPr>
              <a:spLocks noChangeShapeType="1"/>
            </p:cNvSpPr>
            <p:nvPr/>
          </p:nvSpPr>
          <p:spPr bwMode="auto">
            <a:xfrm flipH="1">
              <a:off x="2212467" y="3798569"/>
              <a:ext cx="12573" cy="3429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23" name="Line 1275"/>
            <p:cNvSpPr>
              <a:spLocks noChangeShapeType="1"/>
            </p:cNvSpPr>
            <p:nvPr/>
          </p:nvSpPr>
          <p:spPr bwMode="auto">
            <a:xfrm flipH="1">
              <a:off x="2202180" y="3801999"/>
              <a:ext cx="10287" cy="914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24" name="Line 1276"/>
            <p:cNvSpPr>
              <a:spLocks noChangeShapeType="1"/>
            </p:cNvSpPr>
            <p:nvPr/>
          </p:nvSpPr>
          <p:spPr bwMode="auto">
            <a:xfrm flipH="1">
              <a:off x="2197608" y="3811143"/>
              <a:ext cx="4572" cy="1257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25" name="Line 1277"/>
            <p:cNvSpPr>
              <a:spLocks noChangeShapeType="1"/>
            </p:cNvSpPr>
            <p:nvPr/>
          </p:nvSpPr>
          <p:spPr bwMode="auto">
            <a:xfrm>
              <a:off x="2197608" y="3823715"/>
              <a:ext cx="3429" cy="11430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26" name="Line 1278"/>
            <p:cNvSpPr>
              <a:spLocks noChangeShapeType="1"/>
            </p:cNvSpPr>
            <p:nvPr/>
          </p:nvSpPr>
          <p:spPr bwMode="auto">
            <a:xfrm>
              <a:off x="2201037" y="3835145"/>
              <a:ext cx="5715" cy="914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27" name="Line 1279"/>
            <p:cNvSpPr>
              <a:spLocks noChangeShapeType="1"/>
            </p:cNvSpPr>
            <p:nvPr/>
          </p:nvSpPr>
          <p:spPr bwMode="auto">
            <a:xfrm>
              <a:off x="2206752" y="3844289"/>
              <a:ext cx="8001" cy="571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28" name="Line 1280"/>
            <p:cNvSpPr>
              <a:spLocks noChangeShapeType="1"/>
            </p:cNvSpPr>
            <p:nvPr/>
          </p:nvSpPr>
          <p:spPr bwMode="auto">
            <a:xfrm>
              <a:off x="2214753" y="3850005"/>
              <a:ext cx="10287" cy="114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29" name="Line 1281"/>
            <p:cNvSpPr>
              <a:spLocks noChangeShapeType="1"/>
            </p:cNvSpPr>
            <p:nvPr/>
          </p:nvSpPr>
          <p:spPr bwMode="auto">
            <a:xfrm flipV="1">
              <a:off x="2225040" y="3847719"/>
              <a:ext cx="13716" cy="3429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30" name="Line 1282"/>
            <p:cNvSpPr>
              <a:spLocks noChangeShapeType="1"/>
            </p:cNvSpPr>
            <p:nvPr/>
          </p:nvSpPr>
          <p:spPr bwMode="auto">
            <a:xfrm flipV="1">
              <a:off x="2238756" y="3838575"/>
              <a:ext cx="10287" cy="914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31" name="Line 1283"/>
            <p:cNvSpPr>
              <a:spLocks noChangeShapeType="1"/>
            </p:cNvSpPr>
            <p:nvPr/>
          </p:nvSpPr>
          <p:spPr bwMode="auto">
            <a:xfrm flipV="1">
              <a:off x="2249043" y="3823715"/>
              <a:ext cx="2286" cy="14859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32" name="Line 1284"/>
            <p:cNvSpPr>
              <a:spLocks noChangeShapeType="1"/>
            </p:cNvSpPr>
            <p:nvPr/>
          </p:nvSpPr>
          <p:spPr bwMode="auto">
            <a:xfrm flipV="1">
              <a:off x="2402205" y="3515105"/>
              <a:ext cx="1143" cy="72009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33" name="Line 1285"/>
            <p:cNvSpPr>
              <a:spLocks noChangeShapeType="1"/>
            </p:cNvSpPr>
            <p:nvPr/>
          </p:nvSpPr>
          <p:spPr bwMode="auto">
            <a:xfrm flipV="1">
              <a:off x="2402205" y="3391661"/>
              <a:ext cx="1143" cy="6972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34" name="Line 1286"/>
            <p:cNvSpPr>
              <a:spLocks noChangeShapeType="1"/>
            </p:cNvSpPr>
            <p:nvPr/>
          </p:nvSpPr>
          <p:spPr bwMode="auto">
            <a:xfrm flipH="1" flipV="1">
              <a:off x="2425065" y="3473957"/>
              <a:ext cx="3429" cy="13716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35" name="Line 1287"/>
            <p:cNvSpPr>
              <a:spLocks noChangeShapeType="1"/>
            </p:cNvSpPr>
            <p:nvPr/>
          </p:nvSpPr>
          <p:spPr bwMode="auto">
            <a:xfrm flipH="1" flipV="1">
              <a:off x="2415921" y="3463671"/>
              <a:ext cx="9144" cy="10287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36" name="Line 1288"/>
            <p:cNvSpPr>
              <a:spLocks noChangeShapeType="1"/>
            </p:cNvSpPr>
            <p:nvPr/>
          </p:nvSpPr>
          <p:spPr bwMode="auto">
            <a:xfrm flipH="1" flipV="1">
              <a:off x="2402205" y="3461385"/>
              <a:ext cx="13716" cy="2286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37" name="Line 1289"/>
            <p:cNvSpPr>
              <a:spLocks noChangeShapeType="1"/>
            </p:cNvSpPr>
            <p:nvPr/>
          </p:nvSpPr>
          <p:spPr bwMode="auto">
            <a:xfrm flipH="1">
              <a:off x="2388489" y="3461385"/>
              <a:ext cx="13716" cy="2286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38" name="Line 1290"/>
            <p:cNvSpPr>
              <a:spLocks noChangeShapeType="1"/>
            </p:cNvSpPr>
            <p:nvPr/>
          </p:nvSpPr>
          <p:spPr bwMode="auto">
            <a:xfrm flipH="1">
              <a:off x="2378202" y="3463671"/>
              <a:ext cx="10287" cy="10287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39" name="Line 1291"/>
            <p:cNvSpPr>
              <a:spLocks noChangeShapeType="1"/>
            </p:cNvSpPr>
            <p:nvPr/>
          </p:nvSpPr>
          <p:spPr bwMode="auto">
            <a:xfrm flipH="1">
              <a:off x="2375916" y="3473957"/>
              <a:ext cx="2286" cy="13716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40" name="Line 1292"/>
            <p:cNvSpPr>
              <a:spLocks noChangeShapeType="1"/>
            </p:cNvSpPr>
            <p:nvPr/>
          </p:nvSpPr>
          <p:spPr bwMode="auto">
            <a:xfrm>
              <a:off x="2375916" y="3487673"/>
              <a:ext cx="1143" cy="10287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41" name="Line 1293"/>
            <p:cNvSpPr>
              <a:spLocks noChangeShapeType="1"/>
            </p:cNvSpPr>
            <p:nvPr/>
          </p:nvSpPr>
          <p:spPr bwMode="auto">
            <a:xfrm>
              <a:off x="2377059" y="3497961"/>
              <a:ext cx="5715" cy="8001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42" name="Line 1294"/>
            <p:cNvSpPr>
              <a:spLocks noChangeShapeType="1"/>
            </p:cNvSpPr>
            <p:nvPr/>
          </p:nvSpPr>
          <p:spPr bwMode="auto">
            <a:xfrm>
              <a:off x="2382774" y="3505961"/>
              <a:ext cx="9144" cy="571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43" name="Line 1295"/>
            <p:cNvSpPr>
              <a:spLocks noChangeShapeType="1"/>
            </p:cNvSpPr>
            <p:nvPr/>
          </p:nvSpPr>
          <p:spPr bwMode="auto">
            <a:xfrm>
              <a:off x="2391918" y="3511677"/>
              <a:ext cx="10287" cy="3429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44" name="Line 1296"/>
            <p:cNvSpPr>
              <a:spLocks noChangeShapeType="1"/>
            </p:cNvSpPr>
            <p:nvPr/>
          </p:nvSpPr>
          <p:spPr bwMode="auto">
            <a:xfrm flipV="1">
              <a:off x="2402205" y="3510533"/>
              <a:ext cx="13716" cy="4572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45" name="Line 1297"/>
            <p:cNvSpPr>
              <a:spLocks noChangeShapeType="1"/>
            </p:cNvSpPr>
            <p:nvPr/>
          </p:nvSpPr>
          <p:spPr bwMode="auto">
            <a:xfrm flipV="1">
              <a:off x="2415921" y="3500247"/>
              <a:ext cx="9144" cy="10287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46" name="Line 1298"/>
            <p:cNvSpPr>
              <a:spLocks noChangeShapeType="1"/>
            </p:cNvSpPr>
            <p:nvPr/>
          </p:nvSpPr>
          <p:spPr bwMode="auto">
            <a:xfrm flipV="1">
              <a:off x="2425065" y="3487673"/>
              <a:ext cx="3429" cy="1257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47" name="Line 1299"/>
            <p:cNvSpPr>
              <a:spLocks noChangeShapeType="1"/>
            </p:cNvSpPr>
            <p:nvPr/>
          </p:nvSpPr>
          <p:spPr bwMode="auto">
            <a:xfrm flipV="1">
              <a:off x="2603373" y="3655695"/>
              <a:ext cx="1143" cy="11201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48" name="Line 1300"/>
            <p:cNvSpPr>
              <a:spLocks noChangeShapeType="1"/>
            </p:cNvSpPr>
            <p:nvPr/>
          </p:nvSpPr>
          <p:spPr bwMode="auto">
            <a:xfrm flipV="1">
              <a:off x="2603373" y="3491103"/>
              <a:ext cx="1143" cy="110871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49" name="Line 1301"/>
            <p:cNvSpPr>
              <a:spLocks noChangeShapeType="1"/>
            </p:cNvSpPr>
            <p:nvPr/>
          </p:nvSpPr>
          <p:spPr bwMode="auto">
            <a:xfrm flipH="1" flipV="1">
              <a:off x="2628519" y="3619119"/>
              <a:ext cx="1143" cy="10287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50" name="Line 1302"/>
            <p:cNvSpPr>
              <a:spLocks noChangeShapeType="1"/>
            </p:cNvSpPr>
            <p:nvPr/>
          </p:nvSpPr>
          <p:spPr bwMode="auto">
            <a:xfrm flipH="1" flipV="1">
              <a:off x="2622804" y="3611117"/>
              <a:ext cx="5715" cy="8001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51" name="Line 1303"/>
            <p:cNvSpPr>
              <a:spLocks noChangeShapeType="1"/>
            </p:cNvSpPr>
            <p:nvPr/>
          </p:nvSpPr>
          <p:spPr bwMode="auto">
            <a:xfrm flipH="1" flipV="1">
              <a:off x="2614803" y="3605403"/>
              <a:ext cx="8001" cy="571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52" name="Line 1304"/>
            <p:cNvSpPr>
              <a:spLocks noChangeShapeType="1"/>
            </p:cNvSpPr>
            <p:nvPr/>
          </p:nvSpPr>
          <p:spPr bwMode="auto">
            <a:xfrm flipH="1" flipV="1">
              <a:off x="2603373" y="3601973"/>
              <a:ext cx="11430" cy="3429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53" name="Line 1305"/>
            <p:cNvSpPr>
              <a:spLocks noChangeShapeType="1"/>
            </p:cNvSpPr>
            <p:nvPr/>
          </p:nvSpPr>
          <p:spPr bwMode="auto">
            <a:xfrm flipH="1">
              <a:off x="2590800" y="3601973"/>
              <a:ext cx="12573" cy="4572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54" name="Line 1306"/>
            <p:cNvSpPr>
              <a:spLocks noChangeShapeType="1"/>
            </p:cNvSpPr>
            <p:nvPr/>
          </p:nvSpPr>
          <p:spPr bwMode="auto">
            <a:xfrm flipH="1">
              <a:off x="2580513" y="3606545"/>
              <a:ext cx="10287" cy="10287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55" name="Line 1307"/>
            <p:cNvSpPr>
              <a:spLocks noChangeShapeType="1"/>
            </p:cNvSpPr>
            <p:nvPr/>
          </p:nvSpPr>
          <p:spPr bwMode="auto">
            <a:xfrm flipH="1">
              <a:off x="2575941" y="3616833"/>
              <a:ext cx="4572" cy="1257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56" name="Line 1308"/>
            <p:cNvSpPr>
              <a:spLocks noChangeShapeType="1"/>
            </p:cNvSpPr>
            <p:nvPr/>
          </p:nvSpPr>
          <p:spPr bwMode="auto">
            <a:xfrm>
              <a:off x="2575941" y="3629405"/>
              <a:ext cx="3429" cy="11430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57" name="Line 1309"/>
            <p:cNvSpPr>
              <a:spLocks noChangeShapeType="1"/>
            </p:cNvSpPr>
            <p:nvPr/>
          </p:nvSpPr>
          <p:spPr bwMode="auto">
            <a:xfrm>
              <a:off x="2579370" y="3640835"/>
              <a:ext cx="5715" cy="8001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58" name="Line 1310"/>
            <p:cNvSpPr>
              <a:spLocks noChangeShapeType="1"/>
            </p:cNvSpPr>
            <p:nvPr/>
          </p:nvSpPr>
          <p:spPr bwMode="auto">
            <a:xfrm>
              <a:off x="2585085" y="3648837"/>
              <a:ext cx="8001" cy="571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59" name="Line 1311"/>
            <p:cNvSpPr>
              <a:spLocks noChangeShapeType="1"/>
            </p:cNvSpPr>
            <p:nvPr/>
          </p:nvSpPr>
          <p:spPr bwMode="auto">
            <a:xfrm>
              <a:off x="2593086" y="3654551"/>
              <a:ext cx="10287" cy="114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60" name="Line 1312"/>
            <p:cNvSpPr>
              <a:spLocks noChangeShapeType="1"/>
            </p:cNvSpPr>
            <p:nvPr/>
          </p:nvSpPr>
          <p:spPr bwMode="auto">
            <a:xfrm flipV="1">
              <a:off x="2603373" y="3653409"/>
              <a:ext cx="13716" cy="2286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61" name="Line 1313"/>
            <p:cNvSpPr>
              <a:spLocks noChangeShapeType="1"/>
            </p:cNvSpPr>
            <p:nvPr/>
          </p:nvSpPr>
          <p:spPr bwMode="auto">
            <a:xfrm flipV="1">
              <a:off x="2617089" y="3643121"/>
              <a:ext cx="10287" cy="10287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62" name="Line 1314"/>
            <p:cNvSpPr>
              <a:spLocks noChangeShapeType="1"/>
            </p:cNvSpPr>
            <p:nvPr/>
          </p:nvSpPr>
          <p:spPr bwMode="auto">
            <a:xfrm flipV="1">
              <a:off x="2627376" y="3629405"/>
              <a:ext cx="2286" cy="13716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63" name="Line 1315"/>
            <p:cNvSpPr>
              <a:spLocks noChangeShapeType="1"/>
            </p:cNvSpPr>
            <p:nvPr/>
          </p:nvSpPr>
          <p:spPr bwMode="auto">
            <a:xfrm flipV="1">
              <a:off x="2877693" y="3396233"/>
              <a:ext cx="1143" cy="118872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64" name="Line 1316"/>
            <p:cNvSpPr>
              <a:spLocks noChangeShapeType="1"/>
            </p:cNvSpPr>
            <p:nvPr/>
          </p:nvSpPr>
          <p:spPr bwMode="auto">
            <a:xfrm flipV="1">
              <a:off x="2877693" y="3223641"/>
              <a:ext cx="1143" cy="118872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65" name="Line 1317"/>
            <p:cNvSpPr>
              <a:spLocks noChangeShapeType="1"/>
            </p:cNvSpPr>
            <p:nvPr/>
          </p:nvSpPr>
          <p:spPr bwMode="auto">
            <a:xfrm flipH="1" flipV="1">
              <a:off x="2899410" y="3355085"/>
              <a:ext cx="4572" cy="1257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66" name="Line 1318"/>
            <p:cNvSpPr>
              <a:spLocks noChangeShapeType="1"/>
            </p:cNvSpPr>
            <p:nvPr/>
          </p:nvSpPr>
          <p:spPr bwMode="auto">
            <a:xfrm flipH="1" flipV="1">
              <a:off x="2890266" y="3345941"/>
              <a:ext cx="9144" cy="914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67" name="Line 1319"/>
            <p:cNvSpPr>
              <a:spLocks noChangeShapeType="1"/>
            </p:cNvSpPr>
            <p:nvPr/>
          </p:nvSpPr>
          <p:spPr bwMode="auto">
            <a:xfrm flipH="1" flipV="1">
              <a:off x="2877693" y="3342513"/>
              <a:ext cx="12573" cy="3429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68" name="Line 1320"/>
            <p:cNvSpPr>
              <a:spLocks noChangeShapeType="1"/>
            </p:cNvSpPr>
            <p:nvPr/>
          </p:nvSpPr>
          <p:spPr bwMode="auto">
            <a:xfrm flipH="1">
              <a:off x="2862834" y="3342513"/>
              <a:ext cx="14859" cy="3429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69" name="Line 1321"/>
            <p:cNvSpPr>
              <a:spLocks noChangeShapeType="1"/>
            </p:cNvSpPr>
            <p:nvPr/>
          </p:nvSpPr>
          <p:spPr bwMode="auto">
            <a:xfrm flipH="1">
              <a:off x="2853690" y="3345941"/>
              <a:ext cx="9144" cy="914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70" name="Line 1322"/>
            <p:cNvSpPr>
              <a:spLocks noChangeShapeType="1"/>
            </p:cNvSpPr>
            <p:nvPr/>
          </p:nvSpPr>
          <p:spPr bwMode="auto">
            <a:xfrm flipH="1">
              <a:off x="2850261" y="3355085"/>
              <a:ext cx="3429" cy="1257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71" name="Line 1323"/>
            <p:cNvSpPr>
              <a:spLocks noChangeShapeType="1"/>
            </p:cNvSpPr>
            <p:nvPr/>
          </p:nvSpPr>
          <p:spPr bwMode="auto">
            <a:xfrm>
              <a:off x="2850261" y="3367659"/>
              <a:ext cx="3429" cy="14859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72" name="Line 1324"/>
            <p:cNvSpPr>
              <a:spLocks noChangeShapeType="1"/>
            </p:cNvSpPr>
            <p:nvPr/>
          </p:nvSpPr>
          <p:spPr bwMode="auto">
            <a:xfrm>
              <a:off x="2853690" y="3382517"/>
              <a:ext cx="9144" cy="914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73" name="Line 1325"/>
            <p:cNvSpPr>
              <a:spLocks noChangeShapeType="1"/>
            </p:cNvSpPr>
            <p:nvPr/>
          </p:nvSpPr>
          <p:spPr bwMode="auto">
            <a:xfrm>
              <a:off x="2862834" y="3391661"/>
              <a:ext cx="14859" cy="3429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74" name="Line 1326"/>
            <p:cNvSpPr>
              <a:spLocks noChangeShapeType="1"/>
            </p:cNvSpPr>
            <p:nvPr/>
          </p:nvSpPr>
          <p:spPr bwMode="auto">
            <a:xfrm flipV="1">
              <a:off x="2877693" y="3393947"/>
              <a:ext cx="9144" cy="114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75" name="Line 1327"/>
            <p:cNvSpPr>
              <a:spLocks noChangeShapeType="1"/>
            </p:cNvSpPr>
            <p:nvPr/>
          </p:nvSpPr>
          <p:spPr bwMode="auto">
            <a:xfrm flipV="1">
              <a:off x="2886837" y="3388233"/>
              <a:ext cx="9144" cy="571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76" name="Line 1328"/>
            <p:cNvSpPr>
              <a:spLocks noChangeShapeType="1"/>
            </p:cNvSpPr>
            <p:nvPr/>
          </p:nvSpPr>
          <p:spPr bwMode="auto">
            <a:xfrm flipV="1">
              <a:off x="2895981" y="3379089"/>
              <a:ext cx="5715" cy="914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77" name="Line 1329"/>
            <p:cNvSpPr>
              <a:spLocks noChangeShapeType="1"/>
            </p:cNvSpPr>
            <p:nvPr/>
          </p:nvSpPr>
          <p:spPr bwMode="auto">
            <a:xfrm flipV="1">
              <a:off x="2901696" y="3367659"/>
              <a:ext cx="2286" cy="11430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78" name="Line 1330"/>
            <p:cNvSpPr>
              <a:spLocks noChangeShapeType="1"/>
            </p:cNvSpPr>
            <p:nvPr/>
          </p:nvSpPr>
          <p:spPr bwMode="auto">
            <a:xfrm flipV="1">
              <a:off x="3272028" y="3196209"/>
              <a:ext cx="1143" cy="228600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79" name="Line 1331"/>
            <p:cNvSpPr>
              <a:spLocks noChangeShapeType="1"/>
            </p:cNvSpPr>
            <p:nvPr/>
          </p:nvSpPr>
          <p:spPr bwMode="auto">
            <a:xfrm flipV="1">
              <a:off x="3272028" y="2912745"/>
              <a:ext cx="1143" cy="22974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80" name="Line 1332"/>
            <p:cNvSpPr>
              <a:spLocks noChangeShapeType="1"/>
            </p:cNvSpPr>
            <p:nvPr/>
          </p:nvSpPr>
          <p:spPr bwMode="auto">
            <a:xfrm flipH="1" flipV="1">
              <a:off x="3293745" y="3156203"/>
              <a:ext cx="4572" cy="1257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81" name="Line 1333"/>
            <p:cNvSpPr>
              <a:spLocks noChangeShapeType="1"/>
            </p:cNvSpPr>
            <p:nvPr/>
          </p:nvSpPr>
          <p:spPr bwMode="auto">
            <a:xfrm flipH="1" flipV="1">
              <a:off x="3284601" y="3145917"/>
              <a:ext cx="9144" cy="10287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82" name="Line 1334"/>
            <p:cNvSpPr>
              <a:spLocks noChangeShapeType="1"/>
            </p:cNvSpPr>
            <p:nvPr/>
          </p:nvSpPr>
          <p:spPr bwMode="auto">
            <a:xfrm flipH="1" flipV="1">
              <a:off x="3272028" y="3142487"/>
              <a:ext cx="12573" cy="3429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83" name="Line 1335"/>
            <p:cNvSpPr>
              <a:spLocks noChangeShapeType="1"/>
            </p:cNvSpPr>
            <p:nvPr/>
          </p:nvSpPr>
          <p:spPr bwMode="auto">
            <a:xfrm flipH="1">
              <a:off x="3258312" y="3142487"/>
              <a:ext cx="13716" cy="3429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84" name="Line 1336"/>
            <p:cNvSpPr>
              <a:spLocks noChangeShapeType="1"/>
            </p:cNvSpPr>
            <p:nvPr/>
          </p:nvSpPr>
          <p:spPr bwMode="auto">
            <a:xfrm flipH="1">
              <a:off x="3249168" y="3145917"/>
              <a:ext cx="9144" cy="10287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85" name="Line 1337"/>
            <p:cNvSpPr>
              <a:spLocks noChangeShapeType="1"/>
            </p:cNvSpPr>
            <p:nvPr/>
          </p:nvSpPr>
          <p:spPr bwMode="auto">
            <a:xfrm flipH="1">
              <a:off x="3244596" y="3156203"/>
              <a:ext cx="4572" cy="1257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86" name="Line 1338"/>
            <p:cNvSpPr>
              <a:spLocks noChangeShapeType="1"/>
            </p:cNvSpPr>
            <p:nvPr/>
          </p:nvSpPr>
          <p:spPr bwMode="auto">
            <a:xfrm>
              <a:off x="3244596" y="3168777"/>
              <a:ext cx="3429" cy="11430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87" name="Line 1339"/>
            <p:cNvSpPr>
              <a:spLocks noChangeShapeType="1"/>
            </p:cNvSpPr>
            <p:nvPr/>
          </p:nvSpPr>
          <p:spPr bwMode="auto">
            <a:xfrm>
              <a:off x="3248025" y="3180207"/>
              <a:ext cx="4572" cy="8001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88" name="Line 1340"/>
            <p:cNvSpPr>
              <a:spLocks noChangeShapeType="1"/>
            </p:cNvSpPr>
            <p:nvPr/>
          </p:nvSpPr>
          <p:spPr bwMode="auto">
            <a:xfrm>
              <a:off x="3252597" y="3188207"/>
              <a:ext cx="9144" cy="571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89" name="Line 1341"/>
            <p:cNvSpPr>
              <a:spLocks noChangeShapeType="1"/>
            </p:cNvSpPr>
            <p:nvPr/>
          </p:nvSpPr>
          <p:spPr bwMode="auto">
            <a:xfrm>
              <a:off x="3261741" y="3193923"/>
              <a:ext cx="10287" cy="2286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90" name="Line 1342"/>
            <p:cNvSpPr>
              <a:spLocks noChangeShapeType="1"/>
            </p:cNvSpPr>
            <p:nvPr/>
          </p:nvSpPr>
          <p:spPr bwMode="auto">
            <a:xfrm flipV="1">
              <a:off x="3272028" y="3193923"/>
              <a:ext cx="9144" cy="2286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91" name="Line 1343"/>
            <p:cNvSpPr>
              <a:spLocks noChangeShapeType="1"/>
            </p:cNvSpPr>
            <p:nvPr/>
          </p:nvSpPr>
          <p:spPr bwMode="auto">
            <a:xfrm flipV="1">
              <a:off x="3281172" y="3188207"/>
              <a:ext cx="9144" cy="571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92" name="Line 1344"/>
            <p:cNvSpPr>
              <a:spLocks noChangeShapeType="1"/>
            </p:cNvSpPr>
            <p:nvPr/>
          </p:nvSpPr>
          <p:spPr bwMode="auto">
            <a:xfrm flipV="1">
              <a:off x="3290316" y="3180207"/>
              <a:ext cx="5715" cy="8001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93" name="Line 1345"/>
            <p:cNvSpPr>
              <a:spLocks noChangeShapeType="1"/>
            </p:cNvSpPr>
            <p:nvPr/>
          </p:nvSpPr>
          <p:spPr bwMode="auto">
            <a:xfrm flipV="1">
              <a:off x="3296031" y="3168777"/>
              <a:ext cx="2286" cy="11430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94" name="Line 1346"/>
            <p:cNvSpPr>
              <a:spLocks noChangeShapeType="1"/>
            </p:cNvSpPr>
            <p:nvPr/>
          </p:nvSpPr>
          <p:spPr bwMode="auto">
            <a:xfrm flipV="1">
              <a:off x="3817239" y="3923157"/>
              <a:ext cx="1143" cy="24688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pic>
          <p:nvPicPr>
            <p:cNvPr id="1700" name="Picture 1699" descr="txp_fig"/>
            <p:cNvPicPr>
              <a:picLocks noChangeAspect="1"/>
            </p:cNvPicPr>
            <p:nvPr>
              <p:custDataLst>
                <p:tags r:id="rId6"/>
              </p:custDataLst>
            </p:nvPr>
          </p:nvPicPr>
          <p:blipFill>
            <a:blip r:embed="rId17"/>
            <a:stretch>
              <a:fillRect/>
            </a:stretch>
          </p:blipFill>
          <p:spPr bwMode="auto">
            <a:xfrm>
              <a:off x="2590800" y="2172997"/>
              <a:ext cx="368261" cy="189203"/>
            </a:xfrm>
            <a:prstGeom prst="rect">
              <a:avLst/>
            </a:prstGeom>
            <a:noFill/>
            <a:ln/>
            <a:effectLst/>
          </p:spPr>
        </p:pic>
      </p:grpSp>
      <p:grpSp>
        <p:nvGrpSpPr>
          <p:cNvPr id="14" name="Group 1702"/>
          <p:cNvGrpSpPr/>
          <p:nvPr/>
        </p:nvGrpSpPr>
        <p:grpSpPr>
          <a:xfrm>
            <a:off x="5378577" y="2305490"/>
            <a:ext cx="2241423" cy="2138935"/>
            <a:chOff x="5073777" y="2194560"/>
            <a:chExt cx="2241423" cy="2138935"/>
          </a:xfrm>
        </p:grpSpPr>
        <p:sp>
          <p:nvSpPr>
            <p:cNvPr id="80195" name="Rectangle 1347"/>
            <p:cNvSpPr>
              <a:spLocks noChangeArrowheads="1"/>
            </p:cNvSpPr>
            <p:nvPr/>
          </p:nvSpPr>
          <p:spPr bwMode="auto">
            <a:xfrm>
              <a:off x="5317236" y="2405253"/>
              <a:ext cx="1970532" cy="1764792"/>
            </a:xfrm>
            <a:prstGeom prst="rect">
              <a:avLst/>
            </a:prstGeom>
            <a:noFill/>
            <a:ln w="8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96" name="Line 1348"/>
            <p:cNvSpPr>
              <a:spLocks noChangeShapeType="1"/>
            </p:cNvSpPr>
            <p:nvPr/>
          </p:nvSpPr>
          <p:spPr bwMode="auto">
            <a:xfrm flipV="1">
              <a:off x="5317236" y="2405253"/>
              <a:ext cx="1143" cy="1764792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97" name="Line 1349"/>
            <p:cNvSpPr>
              <a:spLocks noChangeShapeType="1"/>
            </p:cNvSpPr>
            <p:nvPr/>
          </p:nvSpPr>
          <p:spPr bwMode="auto">
            <a:xfrm flipH="1">
              <a:off x="5317236" y="4170046"/>
              <a:ext cx="41148" cy="114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98" name="Line 1350"/>
            <p:cNvSpPr>
              <a:spLocks noChangeShapeType="1"/>
            </p:cNvSpPr>
            <p:nvPr/>
          </p:nvSpPr>
          <p:spPr bwMode="auto">
            <a:xfrm flipH="1">
              <a:off x="5317236" y="4080892"/>
              <a:ext cx="21717" cy="114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199" name="Line 1351"/>
            <p:cNvSpPr>
              <a:spLocks noChangeShapeType="1"/>
            </p:cNvSpPr>
            <p:nvPr/>
          </p:nvSpPr>
          <p:spPr bwMode="auto">
            <a:xfrm flipH="1">
              <a:off x="5317236" y="3994024"/>
              <a:ext cx="21717" cy="114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00" name="Line 1352"/>
            <p:cNvSpPr>
              <a:spLocks noChangeShapeType="1"/>
            </p:cNvSpPr>
            <p:nvPr/>
          </p:nvSpPr>
          <p:spPr bwMode="auto">
            <a:xfrm flipH="1">
              <a:off x="5317236" y="3904870"/>
              <a:ext cx="21717" cy="114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01" name="Line 1353"/>
            <p:cNvSpPr>
              <a:spLocks noChangeShapeType="1"/>
            </p:cNvSpPr>
            <p:nvPr/>
          </p:nvSpPr>
          <p:spPr bwMode="auto">
            <a:xfrm flipH="1">
              <a:off x="5317236" y="3816858"/>
              <a:ext cx="41148" cy="114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02" name="Line 1354"/>
            <p:cNvSpPr>
              <a:spLocks noChangeShapeType="1"/>
            </p:cNvSpPr>
            <p:nvPr/>
          </p:nvSpPr>
          <p:spPr bwMode="auto">
            <a:xfrm flipH="1">
              <a:off x="5317236" y="3727704"/>
              <a:ext cx="21717" cy="114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03" name="Line 1355"/>
            <p:cNvSpPr>
              <a:spLocks noChangeShapeType="1"/>
            </p:cNvSpPr>
            <p:nvPr/>
          </p:nvSpPr>
          <p:spPr bwMode="auto">
            <a:xfrm flipH="1">
              <a:off x="5317236" y="3640836"/>
              <a:ext cx="21717" cy="114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04" name="Line 1356"/>
            <p:cNvSpPr>
              <a:spLocks noChangeShapeType="1"/>
            </p:cNvSpPr>
            <p:nvPr/>
          </p:nvSpPr>
          <p:spPr bwMode="auto">
            <a:xfrm flipH="1">
              <a:off x="5317236" y="3551682"/>
              <a:ext cx="21717" cy="114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05" name="Line 1357"/>
            <p:cNvSpPr>
              <a:spLocks noChangeShapeType="1"/>
            </p:cNvSpPr>
            <p:nvPr/>
          </p:nvSpPr>
          <p:spPr bwMode="auto">
            <a:xfrm flipH="1">
              <a:off x="5317236" y="3462528"/>
              <a:ext cx="41148" cy="114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06" name="Line 1358"/>
            <p:cNvSpPr>
              <a:spLocks noChangeShapeType="1"/>
            </p:cNvSpPr>
            <p:nvPr/>
          </p:nvSpPr>
          <p:spPr bwMode="auto">
            <a:xfrm flipH="1">
              <a:off x="5317236" y="3374518"/>
              <a:ext cx="21717" cy="114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07" name="Line 1359"/>
            <p:cNvSpPr>
              <a:spLocks noChangeShapeType="1"/>
            </p:cNvSpPr>
            <p:nvPr/>
          </p:nvSpPr>
          <p:spPr bwMode="auto">
            <a:xfrm flipH="1">
              <a:off x="5317236" y="3286506"/>
              <a:ext cx="21717" cy="114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08" name="Line 1360"/>
            <p:cNvSpPr>
              <a:spLocks noChangeShapeType="1"/>
            </p:cNvSpPr>
            <p:nvPr/>
          </p:nvSpPr>
          <p:spPr bwMode="auto">
            <a:xfrm flipH="1">
              <a:off x="5317236" y="3199638"/>
              <a:ext cx="21717" cy="114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09" name="Line 1361"/>
            <p:cNvSpPr>
              <a:spLocks noChangeShapeType="1"/>
            </p:cNvSpPr>
            <p:nvPr/>
          </p:nvSpPr>
          <p:spPr bwMode="auto">
            <a:xfrm flipH="1">
              <a:off x="5317236" y="3112770"/>
              <a:ext cx="41148" cy="114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10" name="Line 1362"/>
            <p:cNvSpPr>
              <a:spLocks noChangeShapeType="1"/>
            </p:cNvSpPr>
            <p:nvPr/>
          </p:nvSpPr>
          <p:spPr bwMode="auto">
            <a:xfrm flipH="1">
              <a:off x="5317236" y="3023616"/>
              <a:ext cx="21717" cy="114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11" name="Line 1363"/>
            <p:cNvSpPr>
              <a:spLocks noChangeShapeType="1"/>
            </p:cNvSpPr>
            <p:nvPr/>
          </p:nvSpPr>
          <p:spPr bwMode="auto">
            <a:xfrm flipH="1">
              <a:off x="5317236" y="2934462"/>
              <a:ext cx="21717" cy="114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12" name="Line 1364"/>
            <p:cNvSpPr>
              <a:spLocks noChangeShapeType="1"/>
            </p:cNvSpPr>
            <p:nvPr/>
          </p:nvSpPr>
          <p:spPr bwMode="auto">
            <a:xfrm flipH="1">
              <a:off x="5317236" y="2846451"/>
              <a:ext cx="21717" cy="114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13" name="Line 1365"/>
            <p:cNvSpPr>
              <a:spLocks noChangeShapeType="1"/>
            </p:cNvSpPr>
            <p:nvPr/>
          </p:nvSpPr>
          <p:spPr bwMode="auto">
            <a:xfrm flipH="1">
              <a:off x="5317236" y="2758440"/>
              <a:ext cx="41148" cy="114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14" name="Line 1366"/>
            <p:cNvSpPr>
              <a:spLocks noChangeShapeType="1"/>
            </p:cNvSpPr>
            <p:nvPr/>
          </p:nvSpPr>
          <p:spPr bwMode="auto">
            <a:xfrm flipH="1">
              <a:off x="5317236" y="2670429"/>
              <a:ext cx="21717" cy="114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15" name="Line 1367"/>
            <p:cNvSpPr>
              <a:spLocks noChangeShapeType="1"/>
            </p:cNvSpPr>
            <p:nvPr/>
          </p:nvSpPr>
          <p:spPr bwMode="auto">
            <a:xfrm flipH="1">
              <a:off x="5317236" y="2581275"/>
              <a:ext cx="21717" cy="114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16" name="Line 1368"/>
            <p:cNvSpPr>
              <a:spLocks noChangeShapeType="1"/>
            </p:cNvSpPr>
            <p:nvPr/>
          </p:nvSpPr>
          <p:spPr bwMode="auto">
            <a:xfrm flipH="1">
              <a:off x="5317236" y="2494407"/>
              <a:ext cx="21717" cy="114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17" name="Line 1369"/>
            <p:cNvSpPr>
              <a:spLocks noChangeShapeType="1"/>
            </p:cNvSpPr>
            <p:nvPr/>
          </p:nvSpPr>
          <p:spPr bwMode="auto">
            <a:xfrm flipH="1">
              <a:off x="5317236" y="2405253"/>
              <a:ext cx="41148" cy="114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18" name="Freeform 1370"/>
            <p:cNvSpPr>
              <a:spLocks noEditPoints="1"/>
            </p:cNvSpPr>
            <p:nvPr/>
          </p:nvSpPr>
          <p:spPr bwMode="auto">
            <a:xfrm>
              <a:off x="5190363" y="4117468"/>
              <a:ext cx="67437" cy="107442"/>
            </a:xfrm>
            <a:custGeom>
              <a:avLst/>
              <a:gdLst/>
              <a:ahLst/>
              <a:cxnLst>
                <a:cxn ang="0">
                  <a:pos x="59" y="47"/>
                </a:cxn>
                <a:cxn ang="0">
                  <a:pos x="54" y="73"/>
                </a:cxn>
                <a:cxn ang="0">
                  <a:pos x="52" y="81"/>
                </a:cxn>
                <a:cxn ang="0">
                  <a:pos x="50" y="84"/>
                </a:cxn>
                <a:cxn ang="0">
                  <a:pos x="45" y="88"/>
                </a:cxn>
                <a:cxn ang="0">
                  <a:pos x="41" y="92"/>
                </a:cxn>
                <a:cxn ang="0">
                  <a:pos x="36" y="94"/>
                </a:cxn>
                <a:cxn ang="0">
                  <a:pos x="24" y="94"/>
                </a:cxn>
                <a:cxn ang="0">
                  <a:pos x="21" y="93"/>
                </a:cxn>
                <a:cxn ang="0">
                  <a:pos x="17" y="92"/>
                </a:cxn>
                <a:cxn ang="0">
                  <a:pos x="14" y="87"/>
                </a:cxn>
                <a:cxn ang="0">
                  <a:pos x="9" y="82"/>
                </a:cxn>
                <a:cxn ang="0">
                  <a:pos x="6" y="78"/>
                </a:cxn>
                <a:cxn ang="0">
                  <a:pos x="4" y="71"/>
                </a:cxn>
                <a:cxn ang="0">
                  <a:pos x="0" y="49"/>
                </a:cxn>
                <a:cxn ang="0">
                  <a:pos x="1" y="35"/>
                </a:cxn>
                <a:cxn ang="0">
                  <a:pos x="5" y="21"/>
                </a:cxn>
                <a:cxn ang="0">
                  <a:pos x="8" y="16"/>
                </a:cxn>
                <a:cxn ang="0">
                  <a:pos x="12" y="9"/>
                </a:cxn>
                <a:cxn ang="0">
                  <a:pos x="15" y="7"/>
                </a:cxn>
                <a:cxn ang="0">
                  <a:pos x="22" y="2"/>
                </a:cxn>
                <a:cxn ang="0">
                  <a:pos x="26" y="0"/>
                </a:cxn>
                <a:cxn ang="0">
                  <a:pos x="33" y="0"/>
                </a:cxn>
                <a:cxn ang="0">
                  <a:pos x="37" y="2"/>
                </a:cxn>
                <a:cxn ang="0">
                  <a:pos x="45" y="7"/>
                </a:cxn>
                <a:cxn ang="0">
                  <a:pos x="51" y="13"/>
                </a:cxn>
                <a:cxn ang="0">
                  <a:pos x="52" y="16"/>
                </a:cxn>
                <a:cxn ang="0">
                  <a:pos x="54" y="20"/>
                </a:cxn>
                <a:cxn ang="0">
                  <a:pos x="58" y="34"/>
                </a:cxn>
                <a:cxn ang="0">
                  <a:pos x="59" y="47"/>
                </a:cxn>
                <a:cxn ang="0">
                  <a:pos x="40" y="47"/>
                </a:cxn>
                <a:cxn ang="0">
                  <a:pos x="40" y="15"/>
                </a:cxn>
                <a:cxn ang="0">
                  <a:pos x="38" y="12"/>
                </a:cxn>
                <a:cxn ang="0">
                  <a:pos x="37" y="9"/>
                </a:cxn>
                <a:cxn ang="0">
                  <a:pos x="35" y="8"/>
                </a:cxn>
                <a:cxn ang="0">
                  <a:pos x="33" y="7"/>
                </a:cxn>
                <a:cxn ang="0">
                  <a:pos x="31" y="5"/>
                </a:cxn>
                <a:cxn ang="0">
                  <a:pos x="27" y="5"/>
                </a:cxn>
                <a:cxn ang="0">
                  <a:pos x="25" y="7"/>
                </a:cxn>
                <a:cxn ang="0">
                  <a:pos x="24" y="8"/>
                </a:cxn>
                <a:cxn ang="0">
                  <a:pos x="22" y="12"/>
                </a:cxn>
                <a:cxn ang="0">
                  <a:pos x="22" y="15"/>
                </a:cxn>
                <a:cxn ang="0">
                  <a:pos x="21" y="23"/>
                </a:cxn>
                <a:cxn ang="0">
                  <a:pos x="21" y="72"/>
                </a:cxn>
                <a:cxn ang="0">
                  <a:pos x="22" y="82"/>
                </a:cxn>
                <a:cxn ang="0">
                  <a:pos x="22" y="84"/>
                </a:cxn>
                <a:cxn ang="0">
                  <a:pos x="25" y="89"/>
                </a:cxn>
                <a:cxn ang="0">
                  <a:pos x="27" y="91"/>
                </a:cxn>
                <a:cxn ang="0">
                  <a:pos x="31" y="91"/>
                </a:cxn>
                <a:cxn ang="0">
                  <a:pos x="32" y="89"/>
                </a:cxn>
                <a:cxn ang="0">
                  <a:pos x="33" y="89"/>
                </a:cxn>
                <a:cxn ang="0">
                  <a:pos x="35" y="87"/>
                </a:cxn>
                <a:cxn ang="0">
                  <a:pos x="37" y="86"/>
                </a:cxn>
                <a:cxn ang="0">
                  <a:pos x="38" y="83"/>
                </a:cxn>
                <a:cxn ang="0">
                  <a:pos x="38" y="79"/>
                </a:cxn>
                <a:cxn ang="0">
                  <a:pos x="40" y="76"/>
                </a:cxn>
                <a:cxn ang="0">
                  <a:pos x="40" y="47"/>
                </a:cxn>
              </a:cxnLst>
              <a:rect l="0" t="0" r="r" b="b"/>
              <a:pathLst>
                <a:path w="59" h="94">
                  <a:moveTo>
                    <a:pt x="59" y="47"/>
                  </a:moveTo>
                  <a:lnTo>
                    <a:pt x="54" y="73"/>
                  </a:lnTo>
                  <a:lnTo>
                    <a:pt x="52" y="81"/>
                  </a:lnTo>
                  <a:lnTo>
                    <a:pt x="50" y="84"/>
                  </a:lnTo>
                  <a:lnTo>
                    <a:pt x="45" y="88"/>
                  </a:lnTo>
                  <a:lnTo>
                    <a:pt x="41" y="92"/>
                  </a:lnTo>
                  <a:lnTo>
                    <a:pt x="36" y="94"/>
                  </a:lnTo>
                  <a:lnTo>
                    <a:pt x="24" y="94"/>
                  </a:lnTo>
                  <a:lnTo>
                    <a:pt x="21" y="93"/>
                  </a:lnTo>
                  <a:lnTo>
                    <a:pt x="17" y="92"/>
                  </a:lnTo>
                  <a:lnTo>
                    <a:pt x="14" y="87"/>
                  </a:lnTo>
                  <a:lnTo>
                    <a:pt x="9" y="82"/>
                  </a:lnTo>
                  <a:lnTo>
                    <a:pt x="6" y="78"/>
                  </a:lnTo>
                  <a:lnTo>
                    <a:pt x="4" y="71"/>
                  </a:lnTo>
                  <a:lnTo>
                    <a:pt x="0" y="49"/>
                  </a:lnTo>
                  <a:lnTo>
                    <a:pt x="1" y="35"/>
                  </a:lnTo>
                  <a:lnTo>
                    <a:pt x="5" y="21"/>
                  </a:lnTo>
                  <a:lnTo>
                    <a:pt x="8" y="16"/>
                  </a:lnTo>
                  <a:lnTo>
                    <a:pt x="12" y="9"/>
                  </a:lnTo>
                  <a:lnTo>
                    <a:pt x="15" y="7"/>
                  </a:lnTo>
                  <a:lnTo>
                    <a:pt x="22" y="2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7" y="2"/>
                  </a:lnTo>
                  <a:lnTo>
                    <a:pt x="45" y="7"/>
                  </a:lnTo>
                  <a:lnTo>
                    <a:pt x="51" y="13"/>
                  </a:lnTo>
                  <a:lnTo>
                    <a:pt x="52" y="16"/>
                  </a:lnTo>
                  <a:lnTo>
                    <a:pt x="54" y="20"/>
                  </a:lnTo>
                  <a:lnTo>
                    <a:pt x="58" y="34"/>
                  </a:lnTo>
                  <a:lnTo>
                    <a:pt x="59" y="47"/>
                  </a:lnTo>
                  <a:close/>
                  <a:moveTo>
                    <a:pt x="40" y="47"/>
                  </a:moveTo>
                  <a:lnTo>
                    <a:pt x="40" y="15"/>
                  </a:lnTo>
                  <a:lnTo>
                    <a:pt x="38" y="12"/>
                  </a:lnTo>
                  <a:lnTo>
                    <a:pt x="37" y="9"/>
                  </a:lnTo>
                  <a:lnTo>
                    <a:pt x="35" y="8"/>
                  </a:lnTo>
                  <a:lnTo>
                    <a:pt x="33" y="7"/>
                  </a:lnTo>
                  <a:lnTo>
                    <a:pt x="31" y="5"/>
                  </a:lnTo>
                  <a:lnTo>
                    <a:pt x="27" y="5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2" y="12"/>
                  </a:lnTo>
                  <a:lnTo>
                    <a:pt x="22" y="15"/>
                  </a:lnTo>
                  <a:lnTo>
                    <a:pt x="21" y="23"/>
                  </a:lnTo>
                  <a:lnTo>
                    <a:pt x="21" y="72"/>
                  </a:lnTo>
                  <a:lnTo>
                    <a:pt x="22" y="82"/>
                  </a:lnTo>
                  <a:lnTo>
                    <a:pt x="22" y="84"/>
                  </a:lnTo>
                  <a:lnTo>
                    <a:pt x="25" y="89"/>
                  </a:lnTo>
                  <a:lnTo>
                    <a:pt x="27" y="91"/>
                  </a:lnTo>
                  <a:lnTo>
                    <a:pt x="31" y="91"/>
                  </a:lnTo>
                  <a:lnTo>
                    <a:pt x="32" y="89"/>
                  </a:lnTo>
                  <a:lnTo>
                    <a:pt x="33" y="89"/>
                  </a:lnTo>
                  <a:lnTo>
                    <a:pt x="35" y="87"/>
                  </a:lnTo>
                  <a:lnTo>
                    <a:pt x="37" y="86"/>
                  </a:lnTo>
                  <a:lnTo>
                    <a:pt x="38" y="83"/>
                  </a:lnTo>
                  <a:lnTo>
                    <a:pt x="38" y="79"/>
                  </a:lnTo>
                  <a:lnTo>
                    <a:pt x="40" y="76"/>
                  </a:lnTo>
                  <a:lnTo>
                    <a:pt x="40" y="4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19" name="Freeform 1371"/>
            <p:cNvSpPr>
              <a:spLocks noEditPoints="1"/>
            </p:cNvSpPr>
            <p:nvPr/>
          </p:nvSpPr>
          <p:spPr bwMode="auto">
            <a:xfrm>
              <a:off x="5073777" y="3763138"/>
              <a:ext cx="67437" cy="107442"/>
            </a:xfrm>
            <a:custGeom>
              <a:avLst/>
              <a:gdLst/>
              <a:ahLst/>
              <a:cxnLst>
                <a:cxn ang="0">
                  <a:pos x="59" y="47"/>
                </a:cxn>
                <a:cxn ang="0">
                  <a:pos x="54" y="73"/>
                </a:cxn>
                <a:cxn ang="0">
                  <a:pos x="51" y="81"/>
                </a:cxn>
                <a:cxn ang="0">
                  <a:pos x="49" y="84"/>
                </a:cxn>
                <a:cxn ang="0">
                  <a:pos x="44" y="88"/>
                </a:cxn>
                <a:cxn ang="0">
                  <a:pos x="40" y="92"/>
                </a:cxn>
                <a:cxn ang="0">
                  <a:pos x="35" y="94"/>
                </a:cxn>
                <a:cxn ang="0">
                  <a:pos x="23" y="94"/>
                </a:cxn>
                <a:cxn ang="0">
                  <a:pos x="21" y="93"/>
                </a:cxn>
                <a:cxn ang="0">
                  <a:pos x="17" y="92"/>
                </a:cxn>
                <a:cxn ang="0">
                  <a:pos x="13" y="87"/>
                </a:cxn>
                <a:cxn ang="0">
                  <a:pos x="8" y="82"/>
                </a:cxn>
                <a:cxn ang="0">
                  <a:pos x="6" y="78"/>
                </a:cxn>
                <a:cxn ang="0">
                  <a:pos x="3" y="71"/>
                </a:cxn>
                <a:cxn ang="0">
                  <a:pos x="0" y="48"/>
                </a:cxn>
                <a:cxn ang="0">
                  <a:pos x="1" y="35"/>
                </a:cxn>
                <a:cxn ang="0">
                  <a:pos x="4" y="21"/>
                </a:cxn>
                <a:cxn ang="0">
                  <a:pos x="7" y="16"/>
                </a:cxn>
                <a:cxn ang="0">
                  <a:pos x="12" y="9"/>
                </a:cxn>
                <a:cxn ang="0">
                  <a:pos x="14" y="6"/>
                </a:cxn>
                <a:cxn ang="0">
                  <a:pos x="22" y="2"/>
                </a:cxn>
                <a:cxn ang="0">
                  <a:pos x="25" y="0"/>
                </a:cxn>
                <a:cxn ang="0">
                  <a:pos x="33" y="0"/>
                </a:cxn>
                <a:cxn ang="0">
                  <a:pos x="37" y="2"/>
                </a:cxn>
                <a:cxn ang="0">
                  <a:pos x="44" y="6"/>
                </a:cxn>
                <a:cxn ang="0">
                  <a:pos x="50" y="13"/>
                </a:cxn>
                <a:cxn ang="0">
                  <a:pos x="51" y="16"/>
                </a:cxn>
                <a:cxn ang="0">
                  <a:pos x="54" y="20"/>
                </a:cxn>
                <a:cxn ang="0">
                  <a:pos x="58" y="34"/>
                </a:cxn>
                <a:cxn ang="0">
                  <a:pos x="59" y="47"/>
                </a:cxn>
                <a:cxn ang="0">
                  <a:pos x="39" y="47"/>
                </a:cxn>
                <a:cxn ang="0">
                  <a:pos x="39" y="15"/>
                </a:cxn>
                <a:cxn ang="0">
                  <a:pos x="38" y="11"/>
                </a:cxn>
                <a:cxn ang="0">
                  <a:pos x="37" y="9"/>
                </a:cxn>
                <a:cxn ang="0">
                  <a:pos x="34" y="8"/>
                </a:cxn>
                <a:cxn ang="0">
                  <a:pos x="33" y="6"/>
                </a:cxn>
                <a:cxn ang="0">
                  <a:pos x="30" y="5"/>
                </a:cxn>
                <a:cxn ang="0">
                  <a:pos x="27" y="5"/>
                </a:cxn>
                <a:cxn ang="0">
                  <a:pos x="24" y="6"/>
                </a:cxn>
                <a:cxn ang="0">
                  <a:pos x="23" y="8"/>
                </a:cxn>
                <a:cxn ang="0">
                  <a:pos x="22" y="11"/>
                </a:cxn>
                <a:cxn ang="0">
                  <a:pos x="22" y="15"/>
                </a:cxn>
                <a:cxn ang="0">
                  <a:pos x="21" y="23"/>
                </a:cxn>
                <a:cxn ang="0">
                  <a:pos x="21" y="72"/>
                </a:cxn>
                <a:cxn ang="0">
                  <a:pos x="22" y="82"/>
                </a:cxn>
                <a:cxn ang="0">
                  <a:pos x="22" y="84"/>
                </a:cxn>
                <a:cxn ang="0">
                  <a:pos x="24" y="89"/>
                </a:cxn>
                <a:cxn ang="0">
                  <a:pos x="27" y="90"/>
                </a:cxn>
                <a:cxn ang="0">
                  <a:pos x="30" y="90"/>
                </a:cxn>
                <a:cxn ang="0">
                  <a:pos x="32" y="89"/>
                </a:cxn>
                <a:cxn ang="0">
                  <a:pos x="33" y="89"/>
                </a:cxn>
                <a:cxn ang="0">
                  <a:pos x="34" y="87"/>
                </a:cxn>
                <a:cxn ang="0">
                  <a:pos x="37" y="86"/>
                </a:cxn>
                <a:cxn ang="0">
                  <a:pos x="38" y="83"/>
                </a:cxn>
                <a:cxn ang="0">
                  <a:pos x="38" y="79"/>
                </a:cxn>
                <a:cxn ang="0">
                  <a:pos x="39" y="76"/>
                </a:cxn>
                <a:cxn ang="0">
                  <a:pos x="39" y="47"/>
                </a:cxn>
              </a:cxnLst>
              <a:rect l="0" t="0" r="r" b="b"/>
              <a:pathLst>
                <a:path w="59" h="94">
                  <a:moveTo>
                    <a:pt x="59" y="47"/>
                  </a:moveTo>
                  <a:lnTo>
                    <a:pt x="54" y="73"/>
                  </a:lnTo>
                  <a:lnTo>
                    <a:pt x="51" y="81"/>
                  </a:lnTo>
                  <a:lnTo>
                    <a:pt x="49" y="84"/>
                  </a:lnTo>
                  <a:lnTo>
                    <a:pt x="44" y="88"/>
                  </a:lnTo>
                  <a:lnTo>
                    <a:pt x="40" y="92"/>
                  </a:lnTo>
                  <a:lnTo>
                    <a:pt x="35" y="94"/>
                  </a:lnTo>
                  <a:lnTo>
                    <a:pt x="23" y="94"/>
                  </a:lnTo>
                  <a:lnTo>
                    <a:pt x="21" y="93"/>
                  </a:lnTo>
                  <a:lnTo>
                    <a:pt x="17" y="92"/>
                  </a:lnTo>
                  <a:lnTo>
                    <a:pt x="13" y="87"/>
                  </a:lnTo>
                  <a:lnTo>
                    <a:pt x="8" y="82"/>
                  </a:lnTo>
                  <a:lnTo>
                    <a:pt x="6" y="78"/>
                  </a:lnTo>
                  <a:lnTo>
                    <a:pt x="3" y="71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4" y="21"/>
                  </a:lnTo>
                  <a:lnTo>
                    <a:pt x="7" y="16"/>
                  </a:lnTo>
                  <a:lnTo>
                    <a:pt x="12" y="9"/>
                  </a:lnTo>
                  <a:lnTo>
                    <a:pt x="14" y="6"/>
                  </a:lnTo>
                  <a:lnTo>
                    <a:pt x="22" y="2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37" y="2"/>
                  </a:lnTo>
                  <a:lnTo>
                    <a:pt x="44" y="6"/>
                  </a:lnTo>
                  <a:lnTo>
                    <a:pt x="50" y="13"/>
                  </a:lnTo>
                  <a:lnTo>
                    <a:pt x="51" y="16"/>
                  </a:lnTo>
                  <a:lnTo>
                    <a:pt x="54" y="20"/>
                  </a:lnTo>
                  <a:lnTo>
                    <a:pt x="58" y="34"/>
                  </a:lnTo>
                  <a:lnTo>
                    <a:pt x="59" y="47"/>
                  </a:lnTo>
                  <a:close/>
                  <a:moveTo>
                    <a:pt x="39" y="47"/>
                  </a:moveTo>
                  <a:lnTo>
                    <a:pt x="39" y="15"/>
                  </a:lnTo>
                  <a:lnTo>
                    <a:pt x="38" y="11"/>
                  </a:lnTo>
                  <a:lnTo>
                    <a:pt x="37" y="9"/>
                  </a:lnTo>
                  <a:lnTo>
                    <a:pt x="34" y="8"/>
                  </a:lnTo>
                  <a:lnTo>
                    <a:pt x="33" y="6"/>
                  </a:lnTo>
                  <a:lnTo>
                    <a:pt x="30" y="5"/>
                  </a:lnTo>
                  <a:lnTo>
                    <a:pt x="27" y="5"/>
                  </a:lnTo>
                  <a:lnTo>
                    <a:pt x="24" y="6"/>
                  </a:lnTo>
                  <a:lnTo>
                    <a:pt x="23" y="8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23"/>
                  </a:lnTo>
                  <a:lnTo>
                    <a:pt x="21" y="72"/>
                  </a:lnTo>
                  <a:lnTo>
                    <a:pt x="22" y="82"/>
                  </a:lnTo>
                  <a:lnTo>
                    <a:pt x="22" y="84"/>
                  </a:lnTo>
                  <a:lnTo>
                    <a:pt x="24" y="89"/>
                  </a:lnTo>
                  <a:lnTo>
                    <a:pt x="27" y="90"/>
                  </a:lnTo>
                  <a:lnTo>
                    <a:pt x="30" y="90"/>
                  </a:lnTo>
                  <a:lnTo>
                    <a:pt x="32" y="89"/>
                  </a:lnTo>
                  <a:lnTo>
                    <a:pt x="33" y="89"/>
                  </a:lnTo>
                  <a:lnTo>
                    <a:pt x="34" y="87"/>
                  </a:lnTo>
                  <a:lnTo>
                    <a:pt x="37" y="86"/>
                  </a:lnTo>
                  <a:lnTo>
                    <a:pt x="38" y="83"/>
                  </a:lnTo>
                  <a:lnTo>
                    <a:pt x="38" y="79"/>
                  </a:lnTo>
                  <a:lnTo>
                    <a:pt x="39" y="76"/>
                  </a:lnTo>
                  <a:lnTo>
                    <a:pt x="39" y="4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20" name="Freeform 1372"/>
            <p:cNvSpPr>
              <a:spLocks/>
            </p:cNvSpPr>
            <p:nvPr/>
          </p:nvSpPr>
          <p:spPr bwMode="auto">
            <a:xfrm>
              <a:off x="5153787" y="3846576"/>
              <a:ext cx="24003" cy="24003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4" y="1"/>
                </a:cxn>
                <a:cxn ang="0">
                  <a:pos x="19" y="3"/>
                </a:cxn>
                <a:cxn ang="0">
                  <a:pos x="20" y="5"/>
                </a:cxn>
                <a:cxn ang="0">
                  <a:pos x="20" y="6"/>
                </a:cxn>
                <a:cxn ang="0">
                  <a:pos x="21" y="9"/>
                </a:cxn>
                <a:cxn ang="0">
                  <a:pos x="21" y="14"/>
                </a:cxn>
                <a:cxn ang="0">
                  <a:pos x="19" y="19"/>
                </a:cxn>
                <a:cxn ang="0">
                  <a:pos x="16" y="20"/>
                </a:cxn>
                <a:cxn ang="0">
                  <a:pos x="15" y="21"/>
                </a:cxn>
                <a:cxn ang="0">
                  <a:pos x="6" y="21"/>
                </a:cxn>
                <a:cxn ang="0">
                  <a:pos x="5" y="20"/>
                </a:cxn>
                <a:cxn ang="0">
                  <a:pos x="2" y="19"/>
                </a:cxn>
                <a:cxn ang="0">
                  <a:pos x="0" y="14"/>
                </a:cxn>
                <a:cxn ang="0">
                  <a:pos x="0" y="9"/>
                </a:cxn>
                <a:cxn ang="0">
                  <a:pos x="1" y="5"/>
                </a:cxn>
                <a:cxn ang="0">
                  <a:pos x="2" y="3"/>
                </a:cxn>
                <a:cxn ang="0">
                  <a:pos x="7" y="0"/>
                </a:cxn>
                <a:cxn ang="0">
                  <a:pos x="10" y="0"/>
                </a:cxn>
              </a:cxnLst>
              <a:rect l="0" t="0" r="r" b="b"/>
              <a:pathLst>
                <a:path w="21" h="21">
                  <a:moveTo>
                    <a:pt x="10" y="0"/>
                  </a:moveTo>
                  <a:lnTo>
                    <a:pt x="14" y="1"/>
                  </a:lnTo>
                  <a:lnTo>
                    <a:pt x="19" y="3"/>
                  </a:lnTo>
                  <a:lnTo>
                    <a:pt x="20" y="5"/>
                  </a:lnTo>
                  <a:lnTo>
                    <a:pt x="20" y="6"/>
                  </a:lnTo>
                  <a:lnTo>
                    <a:pt x="21" y="9"/>
                  </a:lnTo>
                  <a:lnTo>
                    <a:pt x="21" y="14"/>
                  </a:lnTo>
                  <a:lnTo>
                    <a:pt x="19" y="19"/>
                  </a:lnTo>
                  <a:lnTo>
                    <a:pt x="16" y="20"/>
                  </a:lnTo>
                  <a:lnTo>
                    <a:pt x="15" y="21"/>
                  </a:lnTo>
                  <a:lnTo>
                    <a:pt x="6" y="21"/>
                  </a:lnTo>
                  <a:lnTo>
                    <a:pt x="5" y="20"/>
                  </a:lnTo>
                  <a:lnTo>
                    <a:pt x="2" y="19"/>
                  </a:lnTo>
                  <a:lnTo>
                    <a:pt x="0" y="14"/>
                  </a:lnTo>
                  <a:lnTo>
                    <a:pt x="0" y="9"/>
                  </a:lnTo>
                  <a:lnTo>
                    <a:pt x="1" y="5"/>
                  </a:lnTo>
                  <a:lnTo>
                    <a:pt x="2" y="3"/>
                  </a:lnTo>
                  <a:lnTo>
                    <a:pt x="7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21" name="Freeform 1373"/>
            <p:cNvSpPr>
              <a:spLocks/>
            </p:cNvSpPr>
            <p:nvPr/>
          </p:nvSpPr>
          <p:spPr bwMode="auto">
            <a:xfrm>
              <a:off x="5188077" y="3763138"/>
              <a:ext cx="67437" cy="106299"/>
            </a:xfrm>
            <a:custGeom>
              <a:avLst/>
              <a:gdLst/>
              <a:ahLst/>
              <a:cxnLst>
                <a:cxn ang="0">
                  <a:pos x="54" y="93"/>
                </a:cxn>
                <a:cxn ang="0">
                  <a:pos x="0" y="93"/>
                </a:cxn>
                <a:cxn ang="0">
                  <a:pos x="0" y="92"/>
                </a:cxn>
                <a:cxn ang="0">
                  <a:pos x="12" y="78"/>
                </a:cxn>
                <a:cxn ang="0">
                  <a:pos x="22" y="67"/>
                </a:cxn>
                <a:cxn ang="0">
                  <a:pos x="28" y="58"/>
                </a:cxn>
                <a:cxn ang="0">
                  <a:pos x="33" y="52"/>
                </a:cxn>
                <a:cxn ang="0">
                  <a:pos x="35" y="42"/>
                </a:cxn>
                <a:cxn ang="0">
                  <a:pos x="37" y="31"/>
                </a:cxn>
                <a:cxn ang="0">
                  <a:pos x="37" y="27"/>
                </a:cxn>
                <a:cxn ang="0">
                  <a:pos x="35" y="24"/>
                </a:cxn>
                <a:cxn ang="0">
                  <a:pos x="33" y="20"/>
                </a:cxn>
                <a:cxn ang="0">
                  <a:pos x="29" y="18"/>
                </a:cxn>
                <a:cxn ang="0">
                  <a:pos x="26" y="16"/>
                </a:cxn>
                <a:cxn ang="0">
                  <a:pos x="16" y="16"/>
                </a:cxn>
                <a:cxn ang="0">
                  <a:pos x="12" y="19"/>
                </a:cxn>
                <a:cxn ang="0">
                  <a:pos x="7" y="21"/>
                </a:cxn>
                <a:cxn ang="0">
                  <a:pos x="5" y="26"/>
                </a:cxn>
                <a:cxn ang="0">
                  <a:pos x="1" y="26"/>
                </a:cxn>
                <a:cxn ang="0">
                  <a:pos x="6" y="15"/>
                </a:cxn>
                <a:cxn ang="0">
                  <a:pos x="12" y="6"/>
                </a:cxn>
                <a:cxn ang="0">
                  <a:pos x="17" y="4"/>
                </a:cxn>
                <a:cxn ang="0">
                  <a:pos x="21" y="2"/>
                </a:cxn>
                <a:cxn ang="0">
                  <a:pos x="26" y="0"/>
                </a:cxn>
                <a:cxn ang="0">
                  <a:pos x="34" y="0"/>
                </a:cxn>
                <a:cxn ang="0">
                  <a:pos x="39" y="2"/>
                </a:cxn>
                <a:cxn ang="0">
                  <a:pos x="43" y="3"/>
                </a:cxn>
                <a:cxn ang="0">
                  <a:pos x="48" y="8"/>
                </a:cxn>
                <a:cxn ang="0">
                  <a:pos x="53" y="11"/>
                </a:cxn>
                <a:cxn ang="0">
                  <a:pos x="54" y="16"/>
                </a:cxn>
                <a:cxn ang="0">
                  <a:pos x="55" y="20"/>
                </a:cxn>
                <a:cxn ang="0">
                  <a:pos x="55" y="29"/>
                </a:cxn>
                <a:cxn ang="0">
                  <a:pos x="53" y="35"/>
                </a:cxn>
                <a:cxn ang="0">
                  <a:pos x="52" y="42"/>
                </a:cxn>
                <a:cxn ang="0">
                  <a:pos x="45" y="51"/>
                </a:cxn>
                <a:cxn ang="0">
                  <a:pos x="35" y="62"/>
                </a:cxn>
                <a:cxn ang="0">
                  <a:pos x="21" y="76"/>
                </a:cxn>
                <a:cxn ang="0">
                  <a:pos x="49" y="76"/>
                </a:cxn>
                <a:cxn ang="0">
                  <a:pos x="50" y="74"/>
                </a:cxn>
                <a:cxn ang="0">
                  <a:pos x="53" y="74"/>
                </a:cxn>
                <a:cxn ang="0">
                  <a:pos x="54" y="73"/>
                </a:cxn>
                <a:cxn ang="0">
                  <a:pos x="54" y="72"/>
                </a:cxn>
                <a:cxn ang="0">
                  <a:pos x="56" y="67"/>
                </a:cxn>
                <a:cxn ang="0">
                  <a:pos x="59" y="67"/>
                </a:cxn>
                <a:cxn ang="0">
                  <a:pos x="54" y="93"/>
                </a:cxn>
              </a:cxnLst>
              <a:rect l="0" t="0" r="r" b="b"/>
              <a:pathLst>
                <a:path w="59" h="93">
                  <a:moveTo>
                    <a:pt x="54" y="93"/>
                  </a:moveTo>
                  <a:lnTo>
                    <a:pt x="0" y="93"/>
                  </a:lnTo>
                  <a:lnTo>
                    <a:pt x="0" y="92"/>
                  </a:lnTo>
                  <a:lnTo>
                    <a:pt x="12" y="78"/>
                  </a:lnTo>
                  <a:lnTo>
                    <a:pt x="22" y="67"/>
                  </a:lnTo>
                  <a:lnTo>
                    <a:pt x="28" y="58"/>
                  </a:lnTo>
                  <a:lnTo>
                    <a:pt x="33" y="52"/>
                  </a:lnTo>
                  <a:lnTo>
                    <a:pt x="35" y="42"/>
                  </a:lnTo>
                  <a:lnTo>
                    <a:pt x="37" y="31"/>
                  </a:lnTo>
                  <a:lnTo>
                    <a:pt x="37" y="27"/>
                  </a:lnTo>
                  <a:lnTo>
                    <a:pt x="35" y="24"/>
                  </a:lnTo>
                  <a:lnTo>
                    <a:pt x="33" y="20"/>
                  </a:lnTo>
                  <a:lnTo>
                    <a:pt x="29" y="18"/>
                  </a:lnTo>
                  <a:lnTo>
                    <a:pt x="26" y="16"/>
                  </a:lnTo>
                  <a:lnTo>
                    <a:pt x="16" y="16"/>
                  </a:lnTo>
                  <a:lnTo>
                    <a:pt x="12" y="19"/>
                  </a:lnTo>
                  <a:lnTo>
                    <a:pt x="7" y="21"/>
                  </a:lnTo>
                  <a:lnTo>
                    <a:pt x="5" y="26"/>
                  </a:lnTo>
                  <a:lnTo>
                    <a:pt x="1" y="26"/>
                  </a:lnTo>
                  <a:lnTo>
                    <a:pt x="6" y="15"/>
                  </a:lnTo>
                  <a:lnTo>
                    <a:pt x="12" y="6"/>
                  </a:lnTo>
                  <a:lnTo>
                    <a:pt x="17" y="4"/>
                  </a:lnTo>
                  <a:lnTo>
                    <a:pt x="21" y="2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9" y="2"/>
                  </a:lnTo>
                  <a:lnTo>
                    <a:pt x="43" y="3"/>
                  </a:lnTo>
                  <a:lnTo>
                    <a:pt x="48" y="8"/>
                  </a:lnTo>
                  <a:lnTo>
                    <a:pt x="53" y="11"/>
                  </a:lnTo>
                  <a:lnTo>
                    <a:pt x="54" y="16"/>
                  </a:lnTo>
                  <a:lnTo>
                    <a:pt x="55" y="20"/>
                  </a:lnTo>
                  <a:lnTo>
                    <a:pt x="55" y="29"/>
                  </a:lnTo>
                  <a:lnTo>
                    <a:pt x="53" y="35"/>
                  </a:lnTo>
                  <a:lnTo>
                    <a:pt x="52" y="42"/>
                  </a:lnTo>
                  <a:lnTo>
                    <a:pt x="45" y="51"/>
                  </a:lnTo>
                  <a:lnTo>
                    <a:pt x="35" y="62"/>
                  </a:lnTo>
                  <a:lnTo>
                    <a:pt x="21" y="76"/>
                  </a:lnTo>
                  <a:lnTo>
                    <a:pt x="49" y="76"/>
                  </a:lnTo>
                  <a:lnTo>
                    <a:pt x="50" y="74"/>
                  </a:lnTo>
                  <a:lnTo>
                    <a:pt x="53" y="74"/>
                  </a:lnTo>
                  <a:lnTo>
                    <a:pt x="54" y="73"/>
                  </a:lnTo>
                  <a:lnTo>
                    <a:pt x="54" y="72"/>
                  </a:lnTo>
                  <a:lnTo>
                    <a:pt x="56" y="67"/>
                  </a:lnTo>
                  <a:lnTo>
                    <a:pt x="59" y="67"/>
                  </a:lnTo>
                  <a:lnTo>
                    <a:pt x="54" y="9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22" name="Freeform 1374"/>
            <p:cNvSpPr>
              <a:spLocks noEditPoints="1"/>
            </p:cNvSpPr>
            <p:nvPr/>
          </p:nvSpPr>
          <p:spPr bwMode="auto">
            <a:xfrm>
              <a:off x="5073777" y="3409950"/>
              <a:ext cx="67437" cy="107442"/>
            </a:xfrm>
            <a:custGeom>
              <a:avLst/>
              <a:gdLst/>
              <a:ahLst/>
              <a:cxnLst>
                <a:cxn ang="0">
                  <a:pos x="59" y="47"/>
                </a:cxn>
                <a:cxn ang="0">
                  <a:pos x="54" y="73"/>
                </a:cxn>
                <a:cxn ang="0">
                  <a:pos x="51" y="81"/>
                </a:cxn>
                <a:cxn ang="0">
                  <a:pos x="49" y="84"/>
                </a:cxn>
                <a:cxn ang="0">
                  <a:pos x="44" y="88"/>
                </a:cxn>
                <a:cxn ang="0">
                  <a:pos x="40" y="92"/>
                </a:cxn>
                <a:cxn ang="0">
                  <a:pos x="35" y="94"/>
                </a:cxn>
                <a:cxn ang="0">
                  <a:pos x="23" y="94"/>
                </a:cxn>
                <a:cxn ang="0">
                  <a:pos x="21" y="93"/>
                </a:cxn>
                <a:cxn ang="0">
                  <a:pos x="17" y="92"/>
                </a:cxn>
                <a:cxn ang="0">
                  <a:pos x="13" y="87"/>
                </a:cxn>
                <a:cxn ang="0">
                  <a:pos x="8" y="82"/>
                </a:cxn>
                <a:cxn ang="0">
                  <a:pos x="6" y="78"/>
                </a:cxn>
                <a:cxn ang="0">
                  <a:pos x="3" y="71"/>
                </a:cxn>
                <a:cxn ang="0">
                  <a:pos x="0" y="49"/>
                </a:cxn>
                <a:cxn ang="0">
                  <a:pos x="1" y="35"/>
                </a:cxn>
                <a:cxn ang="0">
                  <a:pos x="4" y="21"/>
                </a:cxn>
                <a:cxn ang="0">
                  <a:pos x="7" y="16"/>
                </a:cxn>
                <a:cxn ang="0">
                  <a:pos x="12" y="9"/>
                </a:cxn>
                <a:cxn ang="0">
                  <a:pos x="14" y="7"/>
                </a:cxn>
                <a:cxn ang="0">
                  <a:pos x="22" y="2"/>
                </a:cxn>
                <a:cxn ang="0">
                  <a:pos x="25" y="0"/>
                </a:cxn>
                <a:cxn ang="0">
                  <a:pos x="33" y="0"/>
                </a:cxn>
                <a:cxn ang="0">
                  <a:pos x="37" y="2"/>
                </a:cxn>
                <a:cxn ang="0">
                  <a:pos x="44" y="7"/>
                </a:cxn>
                <a:cxn ang="0">
                  <a:pos x="50" y="13"/>
                </a:cxn>
                <a:cxn ang="0">
                  <a:pos x="51" y="16"/>
                </a:cxn>
                <a:cxn ang="0">
                  <a:pos x="54" y="20"/>
                </a:cxn>
                <a:cxn ang="0">
                  <a:pos x="58" y="34"/>
                </a:cxn>
                <a:cxn ang="0">
                  <a:pos x="59" y="47"/>
                </a:cxn>
                <a:cxn ang="0">
                  <a:pos x="39" y="47"/>
                </a:cxn>
                <a:cxn ang="0">
                  <a:pos x="39" y="15"/>
                </a:cxn>
                <a:cxn ang="0">
                  <a:pos x="38" y="12"/>
                </a:cxn>
                <a:cxn ang="0">
                  <a:pos x="37" y="9"/>
                </a:cxn>
                <a:cxn ang="0">
                  <a:pos x="34" y="8"/>
                </a:cxn>
                <a:cxn ang="0">
                  <a:pos x="33" y="7"/>
                </a:cxn>
                <a:cxn ang="0">
                  <a:pos x="30" y="5"/>
                </a:cxn>
                <a:cxn ang="0">
                  <a:pos x="27" y="5"/>
                </a:cxn>
                <a:cxn ang="0">
                  <a:pos x="24" y="7"/>
                </a:cxn>
                <a:cxn ang="0">
                  <a:pos x="23" y="8"/>
                </a:cxn>
                <a:cxn ang="0">
                  <a:pos x="22" y="12"/>
                </a:cxn>
                <a:cxn ang="0">
                  <a:pos x="22" y="15"/>
                </a:cxn>
                <a:cxn ang="0">
                  <a:pos x="21" y="23"/>
                </a:cxn>
                <a:cxn ang="0">
                  <a:pos x="21" y="72"/>
                </a:cxn>
                <a:cxn ang="0">
                  <a:pos x="22" y="82"/>
                </a:cxn>
                <a:cxn ang="0">
                  <a:pos x="22" y="84"/>
                </a:cxn>
                <a:cxn ang="0">
                  <a:pos x="24" y="89"/>
                </a:cxn>
                <a:cxn ang="0">
                  <a:pos x="27" y="91"/>
                </a:cxn>
                <a:cxn ang="0">
                  <a:pos x="30" y="91"/>
                </a:cxn>
                <a:cxn ang="0">
                  <a:pos x="32" y="89"/>
                </a:cxn>
                <a:cxn ang="0">
                  <a:pos x="33" y="89"/>
                </a:cxn>
                <a:cxn ang="0">
                  <a:pos x="34" y="87"/>
                </a:cxn>
                <a:cxn ang="0">
                  <a:pos x="37" y="86"/>
                </a:cxn>
                <a:cxn ang="0">
                  <a:pos x="38" y="83"/>
                </a:cxn>
                <a:cxn ang="0">
                  <a:pos x="38" y="79"/>
                </a:cxn>
                <a:cxn ang="0">
                  <a:pos x="39" y="76"/>
                </a:cxn>
                <a:cxn ang="0">
                  <a:pos x="39" y="47"/>
                </a:cxn>
              </a:cxnLst>
              <a:rect l="0" t="0" r="r" b="b"/>
              <a:pathLst>
                <a:path w="59" h="94">
                  <a:moveTo>
                    <a:pt x="59" y="47"/>
                  </a:moveTo>
                  <a:lnTo>
                    <a:pt x="54" y="73"/>
                  </a:lnTo>
                  <a:lnTo>
                    <a:pt x="51" y="81"/>
                  </a:lnTo>
                  <a:lnTo>
                    <a:pt x="49" y="84"/>
                  </a:lnTo>
                  <a:lnTo>
                    <a:pt x="44" y="88"/>
                  </a:lnTo>
                  <a:lnTo>
                    <a:pt x="40" y="92"/>
                  </a:lnTo>
                  <a:lnTo>
                    <a:pt x="35" y="94"/>
                  </a:lnTo>
                  <a:lnTo>
                    <a:pt x="23" y="94"/>
                  </a:lnTo>
                  <a:lnTo>
                    <a:pt x="21" y="93"/>
                  </a:lnTo>
                  <a:lnTo>
                    <a:pt x="17" y="92"/>
                  </a:lnTo>
                  <a:lnTo>
                    <a:pt x="13" y="87"/>
                  </a:lnTo>
                  <a:lnTo>
                    <a:pt x="8" y="82"/>
                  </a:lnTo>
                  <a:lnTo>
                    <a:pt x="6" y="78"/>
                  </a:lnTo>
                  <a:lnTo>
                    <a:pt x="3" y="71"/>
                  </a:lnTo>
                  <a:lnTo>
                    <a:pt x="0" y="49"/>
                  </a:lnTo>
                  <a:lnTo>
                    <a:pt x="1" y="35"/>
                  </a:lnTo>
                  <a:lnTo>
                    <a:pt x="4" y="21"/>
                  </a:lnTo>
                  <a:lnTo>
                    <a:pt x="7" y="16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22" y="2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37" y="2"/>
                  </a:lnTo>
                  <a:lnTo>
                    <a:pt x="44" y="7"/>
                  </a:lnTo>
                  <a:lnTo>
                    <a:pt x="50" y="13"/>
                  </a:lnTo>
                  <a:lnTo>
                    <a:pt x="51" y="16"/>
                  </a:lnTo>
                  <a:lnTo>
                    <a:pt x="54" y="20"/>
                  </a:lnTo>
                  <a:lnTo>
                    <a:pt x="58" y="34"/>
                  </a:lnTo>
                  <a:lnTo>
                    <a:pt x="59" y="47"/>
                  </a:lnTo>
                  <a:close/>
                  <a:moveTo>
                    <a:pt x="39" y="47"/>
                  </a:moveTo>
                  <a:lnTo>
                    <a:pt x="39" y="15"/>
                  </a:lnTo>
                  <a:lnTo>
                    <a:pt x="38" y="12"/>
                  </a:lnTo>
                  <a:lnTo>
                    <a:pt x="37" y="9"/>
                  </a:lnTo>
                  <a:lnTo>
                    <a:pt x="34" y="8"/>
                  </a:lnTo>
                  <a:lnTo>
                    <a:pt x="33" y="7"/>
                  </a:lnTo>
                  <a:lnTo>
                    <a:pt x="30" y="5"/>
                  </a:lnTo>
                  <a:lnTo>
                    <a:pt x="27" y="5"/>
                  </a:lnTo>
                  <a:lnTo>
                    <a:pt x="24" y="7"/>
                  </a:lnTo>
                  <a:lnTo>
                    <a:pt x="23" y="8"/>
                  </a:lnTo>
                  <a:lnTo>
                    <a:pt x="22" y="12"/>
                  </a:lnTo>
                  <a:lnTo>
                    <a:pt x="22" y="15"/>
                  </a:lnTo>
                  <a:lnTo>
                    <a:pt x="21" y="23"/>
                  </a:lnTo>
                  <a:lnTo>
                    <a:pt x="21" y="72"/>
                  </a:lnTo>
                  <a:lnTo>
                    <a:pt x="22" y="82"/>
                  </a:lnTo>
                  <a:lnTo>
                    <a:pt x="22" y="84"/>
                  </a:lnTo>
                  <a:lnTo>
                    <a:pt x="24" y="89"/>
                  </a:lnTo>
                  <a:lnTo>
                    <a:pt x="27" y="91"/>
                  </a:lnTo>
                  <a:lnTo>
                    <a:pt x="30" y="91"/>
                  </a:lnTo>
                  <a:lnTo>
                    <a:pt x="32" y="89"/>
                  </a:lnTo>
                  <a:lnTo>
                    <a:pt x="33" y="89"/>
                  </a:lnTo>
                  <a:lnTo>
                    <a:pt x="34" y="87"/>
                  </a:lnTo>
                  <a:lnTo>
                    <a:pt x="37" y="86"/>
                  </a:lnTo>
                  <a:lnTo>
                    <a:pt x="38" y="83"/>
                  </a:lnTo>
                  <a:lnTo>
                    <a:pt x="38" y="79"/>
                  </a:lnTo>
                  <a:lnTo>
                    <a:pt x="39" y="76"/>
                  </a:lnTo>
                  <a:lnTo>
                    <a:pt x="39" y="4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23" name="Freeform 1375"/>
            <p:cNvSpPr>
              <a:spLocks/>
            </p:cNvSpPr>
            <p:nvPr/>
          </p:nvSpPr>
          <p:spPr bwMode="auto">
            <a:xfrm>
              <a:off x="5153787" y="3493390"/>
              <a:ext cx="24003" cy="24003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4" y="2"/>
                </a:cxn>
                <a:cxn ang="0">
                  <a:pos x="19" y="3"/>
                </a:cxn>
                <a:cxn ang="0">
                  <a:pos x="20" y="5"/>
                </a:cxn>
                <a:cxn ang="0">
                  <a:pos x="20" y="6"/>
                </a:cxn>
                <a:cxn ang="0">
                  <a:pos x="21" y="9"/>
                </a:cxn>
                <a:cxn ang="0">
                  <a:pos x="21" y="14"/>
                </a:cxn>
                <a:cxn ang="0">
                  <a:pos x="19" y="19"/>
                </a:cxn>
                <a:cxn ang="0">
                  <a:pos x="16" y="20"/>
                </a:cxn>
                <a:cxn ang="0">
                  <a:pos x="15" y="21"/>
                </a:cxn>
                <a:cxn ang="0">
                  <a:pos x="6" y="21"/>
                </a:cxn>
                <a:cxn ang="0">
                  <a:pos x="5" y="20"/>
                </a:cxn>
                <a:cxn ang="0">
                  <a:pos x="2" y="19"/>
                </a:cxn>
                <a:cxn ang="0">
                  <a:pos x="0" y="14"/>
                </a:cxn>
                <a:cxn ang="0">
                  <a:pos x="0" y="9"/>
                </a:cxn>
                <a:cxn ang="0">
                  <a:pos x="1" y="5"/>
                </a:cxn>
                <a:cxn ang="0">
                  <a:pos x="2" y="3"/>
                </a:cxn>
                <a:cxn ang="0">
                  <a:pos x="7" y="0"/>
                </a:cxn>
                <a:cxn ang="0">
                  <a:pos x="10" y="0"/>
                </a:cxn>
              </a:cxnLst>
              <a:rect l="0" t="0" r="r" b="b"/>
              <a:pathLst>
                <a:path w="21" h="21">
                  <a:moveTo>
                    <a:pt x="10" y="0"/>
                  </a:moveTo>
                  <a:lnTo>
                    <a:pt x="14" y="2"/>
                  </a:lnTo>
                  <a:lnTo>
                    <a:pt x="19" y="3"/>
                  </a:lnTo>
                  <a:lnTo>
                    <a:pt x="20" y="5"/>
                  </a:lnTo>
                  <a:lnTo>
                    <a:pt x="20" y="6"/>
                  </a:lnTo>
                  <a:lnTo>
                    <a:pt x="21" y="9"/>
                  </a:lnTo>
                  <a:lnTo>
                    <a:pt x="21" y="14"/>
                  </a:lnTo>
                  <a:lnTo>
                    <a:pt x="19" y="19"/>
                  </a:lnTo>
                  <a:lnTo>
                    <a:pt x="16" y="20"/>
                  </a:lnTo>
                  <a:lnTo>
                    <a:pt x="15" y="21"/>
                  </a:lnTo>
                  <a:lnTo>
                    <a:pt x="6" y="21"/>
                  </a:lnTo>
                  <a:lnTo>
                    <a:pt x="5" y="20"/>
                  </a:lnTo>
                  <a:lnTo>
                    <a:pt x="2" y="19"/>
                  </a:lnTo>
                  <a:lnTo>
                    <a:pt x="0" y="14"/>
                  </a:lnTo>
                  <a:lnTo>
                    <a:pt x="0" y="9"/>
                  </a:lnTo>
                  <a:lnTo>
                    <a:pt x="1" y="5"/>
                  </a:lnTo>
                  <a:lnTo>
                    <a:pt x="2" y="3"/>
                  </a:lnTo>
                  <a:lnTo>
                    <a:pt x="7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24" name="Freeform 1376"/>
            <p:cNvSpPr>
              <a:spLocks noEditPoints="1"/>
            </p:cNvSpPr>
            <p:nvPr/>
          </p:nvSpPr>
          <p:spPr bwMode="auto">
            <a:xfrm>
              <a:off x="5190363" y="3409950"/>
              <a:ext cx="67437" cy="106299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42" y="0"/>
                </a:cxn>
                <a:cxn ang="0">
                  <a:pos x="51" y="0"/>
                </a:cxn>
                <a:cxn ang="0">
                  <a:pos x="51" y="58"/>
                </a:cxn>
                <a:cxn ang="0">
                  <a:pos x="59" y="58"/>
                </a:cxn>
                <a:cxn ang="0">
                  <a:pos x="59" y="73"/>
                </a:cxn>
                <a:cxn ang="0">
                  <a:pos x="51" y="73"/>
                </a:cxn>
                <a:cxn ang="0">
                  <a:pos x="51" y="93"/>
                </a:cxn>
                <a:cxn ang="0">
                  <a:pos x="31" y="93"/>
                </a:cxn>
                <a:cxn ang="0">
                  <a:pos x="31" y="73"/>
                </a:cxn>
                <a:cxn ang="0">
                  <a:pos x="0" y="73"/>
                </a:cxn>
                <a:cxn ang="0">
                  <a:pos x="0" y="58"/>
                </a:cxn>
                <a:cxn ang="0">
                  <a:pos x="5" y="58"/>
                </a:cxn>
                <a:cxn ang="0">
                  <a:pos x="31" y="58"/>
                </a:cxn>
                <a:cxn ang="0">
                  <a:pos x="31" y="24"/>
                </a:cxn>
                <a:cxn ang="0">
                  <a:pos x="5" y="58"/>
                </a:cxn>
              </a:cxnLst>
              <a:rect l="0" t="0" r="r" b="b"/>
              <a:pathLst>
                <a:path w="59" h="93">
                  <a:moveTo>
                    <a:pt x="0" y="58"/>
                  </a:moveTo>
                  <a:lnTo>
                    <a:pt x="42" y="0"/>
                  </a:lnTo>
                  <a:lnTo>
                    <a:pt x="51" y="0"/>
                  </a:lnTo>
                  <a:lnTo>
                    <a:pt x="51" y="58"/>
                  </a:lnTo>
                  <a:lnTo>
                    <a:pt x="59" y="58"/>
                  </a:lnTo>
                  <a:lnTo>
                    <a:pt x="59" y="73"/>
                  </a:lnTo>
                  <a:lnTo>
                    <a:pt x="51" y="73"/>
                  </a:lnTo>
                  <a:lnTo>
                    <a:pt x="51" y="93"/>
                  </a:lnTo>
                  <a:lnTo>
                    <a:pt x="31" y="93"/>
                  </a:lnTo>
                  <a:lnTo>
                    <a:pt x="31" y="73"/>
                  </a:lnTo>
                  <a:lnTo>
                    <a:pt x="0" y="73"/>
                  </a:lnTo>
                  <a:lnTo>
                    <a:pt x="0" y="58"/>
                  </a:lnTo>
                  <a:close/>
                  <a:moveTo>
                    <a:pt x="5" y="58"/>
                  </a:moveTo>
                  <a:lnTo>
                    <a:pt x="31" y="58"/>
                  </a:lnTo>
                  <a:lnTo>
                    <a:pt x="31" y="24"/>
                  </a:lnTo>
                  <a:lnTo>
                    <a:pt x="5" y="5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25" name="Freeform 1377"/>
            <p:cNvSpPr>
              <a:spLocks noEditPoints="1"/>
            </p:cNvSpPr>
            <p:nvPr/>
          </p:nvSpPr>
          <p:spPr bwMode="auto">
            <a:xfrm>
              <a:off x="5073777" y="3059049"/>
              <a:ext cx="67437" cy="107442"/>
            </a:xfrm>
            <a:custGeom>
              <a:avLst/>
              <a:gdLst/>
              <a:ahLst/>
              <a:cxnLst>
                <a:cxn ang="0">
                  <a:pos x="59" y="47"/>
                </a:cxn>
                <a:cxn ang="0">
                  <a:pos x="54" y="73"/>
                </a:cxn>
                <a:cxn ang="0">
                  <a:pos x="51" y="80"/>
                </a:cxn>
                <a:cxn ang="0">
                  <a:pos x="49" y="84"/>
                </a:cxn>
                <a:cxn ang="0">
                  <a:pos x="44" y="87"/>
                </a:cxn>
                <a:cxn ang="0">
                  <a:pos x="40" y="91"/>
                </a:cxn>
                <a:cxn ang="0">
                  <a:pos x="35" y="94"/>
                </a:cxn>
                <a:cxn ang="0">
                  <a:pos x="23" y="94"/>
                </a:cxn>
                <a:cxn ang="0">
                  <a:pos x="21" y="92"/>
                </a:cxn>
                <a:cxn ang="0">
                  <a:pos x="17" y="91"/>
                </a:cxn>
                <a:cxn ang="0">
                  <a:pos x="13" y="86"/>
                </a:cxn>
                <a:cxn ang="0">
                  <a:pos x="8" y="81"/>
                </a:cxn>
                <a:cxn ang="0">
                  <a:pos x="6" y="78"/>
                </a:cxn>
                <a:cxn ang="0">
                  <a:pos x="3" y="70"/>
                </a:cxn>
                <a:cxn ang="0">
                  <a:pos x="0" y="48"/>
                </a:cxn>
                <a:cxn ang="0">
                  <a:pos x="1" y="34"/>
                </a:cxn>
                <a:cxn ang="0">
                  <a:pos x="4" y="21"/>
                </a:cxn>
                <a:cxn ang="0">
                  <a:pos x="7" y="16"/>
                </a:cxn>
                <a:cxn ang="0">
                  <a:pos x="12" y="8"/>
                </a:cxn>
                <a:cxn ang="0">
                  <a:pos x="14" y="6"/>
                </a:cxn>
                <a:cxn ang="0">
                  <a:pos x="22" y="1"/>
                </a:cxn>
                <a:cxn ang="0">
                  <a:pos x="25" y="0"/>
                </a:cxn>
                <a:cxn ang="0">
                  <a:pos x="33" y="0"/>
                </a:cxn>
                <a:cxn ang="0">
                  <a:pos x="37" y="1"/>
                </a:cxn>
                <a:cxn ang="0">
                  <a:pos x="44" y="6"/>
                </a:cxn>
                <a:cxn ang="0">
                  <a:pos x="50" y="12"/>
                </a:cxn>
                <a:cxn ang="0">
                  <a:pos x="51" y="16"/>
                </a:cxn>
                <a:cxn ang="0">
                  <a:pos x="54" y="20"/>
                </a:cxn>
                <a:cxn ang="0">
                  <a:pos x="58" y="33"/>
                </a:cxn>
                <a:cxn ang="0">
                  <a:pos x="59" y="47"/>
                </a:cxn>
                <a:cxn ang="0">
                  <a:pos x="39" y="47"/>
                </a:cxn>
                <a:cxn ang="0">
                  <a:pos x="39" y="15"/>
                </a:cxn>
                <a:cxn ang="0">
                  <a:pos x="38" y="11"/>
                </a:cxn>
                <a:cxn ang="0">
                  <a:pos x="37" y="8"/>
                </a:cxn>
                <a:cxn ang="0">
                  <a:pos x="34" y="7"/>
                </a:cxn>
                <a:cxn ang="0">
                  <a:pos x="33" y="6"/>
                </a:cxn>
                <a:cxn ang="0">
                  <a:pos x="30" y="5"/>
                </a:cxn>
                <a:cxn ang="0">
                  <a:pos x="27" y="5"/>
                </a:cxn>
                <a:cxn ang="0">
                  <a:pos x="24" y="6"/>
                </a:cxn>
                <a:cxn ang="0">
                  <a:pos x="23" y="7"/>
                </a:cxn>
                <a:cxn ang="0">
                  <a:pos x="22" y="11"/>
                </a:cxn>
                <a:cxn ang="0">
                  <a:pos x="22" y="15"/>
                </a:cxn>
                <a:cxn ang="0">
                  <a:pos x="21" y="22"/>
                </a:cxn>
                <a:cxn ang="0">
                  <a:pos x="21" y="71"/>
                </a:cxn>
                <a:cxn ang="0">
                  <a:pos x="22" y="81"/>
                </a:cxn>
                <a:cxn ang="0">
                  <a:pos x="22" y="84"/>
                </a:cxn>
                <a:cxn ang="0">
                  <a:pos x="24" y="89"/>
                </a:cxn>
                <a:cxn ang="0">
                  <a:pos x="27" y="90"/>
                </a:cxn>
                <a:cxn ang="0">
                  <a:pos x="30" y="90"/>
                </a:cxn>
                <a:cxn ang="0">
                  <a:pos x="32" y="89"/>
                </a:cxn>
                <a:cxn ang="0">
                  <a:pos x="33" y="89"/>
                </a:cxn>
                <a:cxn ang="0">
                  <a:pos x="34" y="86"/>
                </a:cxn>
                <a:cxn ang="0">
                  <a:pos x="37" y="85"/>
                </a:cxn>
                <a:cxn ang="0">
                  <a:pos x="38" y="83"/>
                </a:cxn>
                <a:cxn ang="0">
                  <a:pos x="38" y="79"/>
                </a:cxn>
                <a:cxn ang="0">
                  <a:pos x="39" y="75"/>
                </a:cxn>
                <a:cxn ang="0">
                  <a:pos x="39" y="47"/>
                </a:cxn>
              </a:cxnLst>
              <a:rect l="0" t="0" r="r" b="b"/>
              <a:pathLst>
                <a:path w="59" h="94">
                  <a:moveTo>
                    <a:pt x="59" y="47"/>
                  </a:moveTo>
                  <a:lnTo>
                    <a:pt x="54" y="73"/>
                  </a:lnTo>
                  <a:lnTo>
                    <a:pt x="51" y="80"/>
                  </a:lnTo>
                  <a:lnTo>
                    <a:pt x="49" y="84"/>
                  </a:lnTo>
                  <a:lnTo>
                    <a:pt x="44" y="87"/>
                  </a:lnTo>
                  <a:lnTo>
                    <a:pt x="40" y="91"/>
                  </a:lnTo>
                  <a:lnTo>
                    <a:pt x="35" y="94"/>
                  </a:lnTo>
                  <a:lnTo>
                    <a:pt x="23" y="94"/>
                  </a:lnTo>
                  <a:lnTo>
                    <a:pt x="21" y="92"/>
                  </a:lnTo>
                  <a:lnTo>
                    <a:pt x="17" y="91"/>
                  </a:lnTo>
                  <a:lnTo>
                    <a:pt x="13" y="86"/>
                  </a:lnTo>
                  <a:lnTo>
                    <a:pt x="8" y="81"/>
                  </a:lnTo>
                  <a:lnTo>
                    <a:pt x="6" y="78"/>
                  </a:lnTo>
                  <a:lnTo>
                    <a:pt x="3" y="70"/>
                  </a:lnTo>
                  <a:lnTo>
                    <a:pt x="0" y="48"/>
                  </a:lnTo>
                  <a:lnTo>
                    <a:pt x="1" y="34"/>
                  </a:lnTo>
                  <a:lnTo>
                    <a:pt x="4" y="21"/>
                  </a:lnTo>
                  <a:lnTo>
                    <a:pt x="7" y="16"/>
                  </a:lnTo>
                  <a:lnTo>
                    <a:pt x="12" y="8"/>
                  </a:lnTo>
                  <a:lnTo>
                    <a:pt x="14" y="6"/>
                  </a:lnTo>
                  <a:lnTo>
                    <a:pt x="22" y="1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37" y="1"/>
                  </a:lnTo>
                  <a:lnTo>
                    <a:pt x="44" y="6"/>
                  </a:lnTo>
                  <a:lnTo>
                    <a:pt x="50" y="12"/>
                  </a:lnTo>
                  <a:lnTo>
                    <a:pt x="51" y="16"/>
                  </a:lnTo>
                  <a:lnTo>
                    <a:pt x="54" y="20"/>
                  </a:lnTo>
                  <a:lnTo>
                    <a:pt x="58" y="33"/>
                  </a:lnTo>
                  <a:lnTo>
                    <a:pt x="59" y="47"/>
                  </a:lnTo>
                  <a:close/>
                  <a:moveTo>
                    <a:pt x="39" y="47"/>
                  </a:moveTo>
                  <a:lnTo>
                    <a:pt x="39" y="15"/>
                  </a:lnTo>
                  <a:lnTo>
                    <a:pt x="38" y="11"/>
                  </a:lnTo>
                  <a:lnTo>
                    <a:pt x="37" y="8"/>
                  </a:lnTo>
                  <a:lnTo>
                    <a:pt x="34" y="7"/>
                  </a:lnTo>
                  <a:lnTo>
                    <a:pt x="33" y="6"/>
                  </a:lnTo>
                  <a:lnTo>
                    <a:pt x="30" y="5"/>
                  </a:lnTo>
                  <a:lnTo>
                    <a:pt x="27" y="5"/>
                  </a:lnTo>
                  <a:lnTo>
                    <a:pt x="24" y="6"/>
                  </a:lnTo>
                  <a:lnTo>
                    <a:pt x="23" y="7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22"/>
                  </a:lnTo>
                  <a:lnTo>
                    <a:pt x="21" y="71"/>
                  </a:lnTo>
                  <a:lnTo>
                    <a:pt x="22" y="81"/>
                  </a:lnTo>
                  <a:lnTo>
                    <a:pt x="22" y="84"/>
                  </a:lnTo>
                  <a:lnTo>
                    <a:pt x="24" y="89"/>
                  </a:lnTo>
                  <a:lnTo>
                    <a:pt x="27" y="90"/>
                  </a:lnTo>
                  <a:lnTo>
                    <a:pt x="30" y="90"/>
                  </a:lnTo>
                  <a:lnTo>
                    <a:pt x="32" y="89"/>
                  </a:lnTo>
                  <a:lnTo>
                    <a:pt x="33" y="89"/>
                  </a:lnTo>
                  <a:lnTo>
                    <a:pt x="34" y="86"/>
                  </a:lnTo>
                  <a:lnTo>
                    <a:pt x="37" y="85"/>
                  </a:lnTo>
                  <a:lnTo>
                    <a:pt x="38" y="83"/>
                  </a:lnTo>
                  <a:lnTo>
                    <a:pt x="38" y="79"/>
                  </a:lnTo>
                  <a:lnTo>
                    <a:pt x="39" y="75"/>
                  </a:lnTo>
                  <a:lnTo>
                    <a:pt x="39" y="4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26" name="Freeform 1378"/>
            <p:cNvSpPr>
              <a:spLocks/>
            </p:cNvSpPr>
            <p:nvPr/>
          </p:nvSpPr>
          <p:spPr bwMode="auto">
            <a:xfrm>
              <a:off x="5153787" y="3142488"/>
              <a:ext cx="24003" cy="24003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4" y="1"/>
                </a:cxn>
                <a:cxn ang="0">
                  <a:pos x="19" y="2"/>
                </a:cxn>
                <a:cxn ang="0">
                  <a:pos x="20" y="5"/>
                </a:cxn>
                <a:cxn ang="0">
                  <a:pos x="20" y="6"/>
                </a:cxn>
                <a:cxn ang="0">
                  <a:pos x="21" y="8"/>
                </a:cxn>
                <a:cxn ang="0">
                  <a:pos x="21" y="13"/>
                </a:cxn>
                <a:cxn ang="0">
                  <a:pos x="19" y="18"/>
                </a:cxn>
                <a:cxn ang="0">
                  <a:pos x="16" y="19"/>
                </a:cxn>
                <a:cxn ang="0">
                  <a:pos x="15" y="21"/>
                </a:cxn>
                <a:cxn ang="0">
                  <a:pos x="6" y="21"/>
                </a:cxn>
                <a:cxn ang="0">
                  <a:pos x="5" y="19"/>
                </a:cxn>
                <a:cxn ang="0">
                  <a:pos x="2" y="18"/>
                </a:cxn>
                <a:cxn ang="0">
                  <a:pos x="0" y="13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2" y="2"/>
                </a:cxn>
                <a:cxn ang="0">
                  <a:pos x="7" y="0"/>
                </a:cxn>
                <a:cxn ang="0">
                  <a:pos x="10" y="0"/>
                </a:cxn>
              </a:cxnLst>
              <a:rect l="0" t="0" r="r" b="b"/>
              <a:pathLst>
                <a:path w="21" h="21">
                  <a:moveTo>
                    <a:pt x="10" y="0"/>
                  </a:moveTo>
                  <a:lnTo>
                    <a:pt x="14" y="1"/>
                  </a:lnTo>
                  <a:lnTo>
                    <a:pt x="19" y="2"/>
                  </a:lnTo>
                  <a:lnTo>
                    <a:pt x="20" y="5"/>
                  </a:lnTo>
                  <a:lnTo>
                    <a:pt x="20" y="6"/>
                  </a:lnTo>
                  <a:lnTo>
                    <a:pt x="21" y="8"/>
                  </a:lnTo>
                  <a:lnTo>
                    <a:pt x="21" y="13"/>
                  </a:lnTo>
                  <a:lnTo>
                    <a:pt x="19" y="18"/>
                  </a:lnTo>
                  <a:lnTo>
                    <a:pt x="16" y="19"/>
                  </a:lnTo>
                  <a:lnTo>
                    <a:pt x="15" y="21"/>
                  </a:lnTo>
                  <a:lnTo>
                    <a:pt x="6" y="21"/>
                  </a:lnTo>
                  <a:lnTo>
                    <a:pt x="5" y="19"/>
                  </a:lnTo>
                  <a:lnTo>
                    <a:pt x="2" y="18"/>
                  </a:lnTo>
                  <a:lnTo>
                    <a:pt x="0" y="13"/>
                  </a:lnTo>
                  <a:lnTo>
                    <a:pt x="0" y="8"/>
                  </a:lnTo>
                  <a:lnTo>
                    <a:pt x="1" y="5"/>
                  </a:lnTo>
                  <a:lnTo>
                    <a:pt x="2" y="2"/>
                  </a:lnTo>
                  <a:lnTo>
                    <a:pt x="7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27" name="Freeform 1379"/>
            <p:cNvSpPr>
              <a:spLocks noEditPoints="1"/>
            </p:cNvSpPr>
            <p:nvPr/>
          </p:nvSpPr>
          <p:spPr bwMode="auto">
            <a:xfrm>
              <a:off x="5190363" y="3059049"/>
              <a:ext cx="67437" cy="107442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48" y="5"/>
                </a:cxn>
                <a:cxn ang="0">
                  <a:pos x="35" y="15"/>
                </a:cxn>
                <a:cxn ang="0">
                  <a:pos x="26" y="26"/>
                </a:cxn>
                <a:cxn ang="0">
                  <a:pos x="26" y="37"/>
                </a:cxn>
                <a:cxn ang="0">
                  <a:pos x="30" y="36"/>
                </a:cxn>
                <a:cxn ang="0">
                  <a:pos x="45" y="38"/>
                </a:cxn>
                <a:cxn ang="0">
                  <a:pos x="52" y="43"/>
                </a:cxn>
                <a:cxn ang="0">
                  <a:pos x="59" y="63"/>
                </a:cxn>
                <a:cxn ang="0">
                  <a:pos x="57" y="74"/>
                </a:cxn>
                <a:cxn ang="0">
                  <a:pos x="53" y="81"/>
                </a:cxn>
                <a:cxn ang="0">
                  <a:pos x="48" y="87"/>
                </a:cxn>
                <a:cxn ang="0">
                  <a:pos x="36" y="94"/>
                </a:cxn>
                <a:cxn ang="0">
                  <a:pos x="20" y="92"/>
                </a:cxn>
                <a:cxn ang="0">
                  <a:pos x="9" y="84"/>
                </a:cxn>
                <a:cxn ang="0">
                  <a:pos x="5" y="75"/>
                </a:cxn>
                <a:cxn ang="0">
                  <a:pos x="1" y="64"/>
                </a:cxn>
                <a:cxn ang="0">
                  <a:pos x="3" y="42"/>
                </a:cxn>
                <a:cxn ang="0">
                  <a:pos x="16" y="17"/>
                </a:cxn>
                <a:cxn ang="0">
                  <a:pos x="42" y="2"/>
                </a:cxn>
                <a:cxn ang="0">
                  <a:pos x="22" y="44"/>
                </a:cxn>
                <a:cxn ang="0">
                  <a:pos x="21" y="69"/>
                </a:cxn>
                <a:cxn ang="0">
                  <a:pos x="25" y="83"/>
                </a:cxn>
                <a:cxn ang="0">
                  <a:pos x="30" y="89"/>
                </a:cxn>
                <a:cxn ang="0">
                  <a:pos x="35" y="89"/>
                </a:cxn>
                <a:cxn ang="0">
                  <a:pos x="37" y="85"/>
                </a:cxn>
                <a:cxn ang="0">
                  <a:pos x="40" y="80"/>
                </a:cxn>
                <a:cxn ang="0">
                  <a:pos x="41" y="71"/>
                </a:cxn>
                <a:cxn ang="0">
                  <a:pos x="38" y="52"/>
                </a:cxn>
                <a:cxn ang="0">
                  <a:pos x="35" y="43"/>
                </a:cxn>
                <a:cxn ang="0">
                  <a:pos x="26" y="42"/>
                </a:cxn>
                <a:cxn ang="0">
                  <a:pos x="22" y="44"/>
                </a:cxn>
              </a:cxnLst>
              <a:rect l="0" t="0" r="r" b="b"/>
              <a:pathLst>
                <a:path w="59" h="94">
                  <a:moveTo>
                    <a:pt x="59" y="0"/>
                  </a:moveTo>
                  <a:lnTo>
                    <a:pt x="59" y="1"/>
                  </a:lnTo>
                  <a:lnTo>
                    <a:pt x="53" y="2"/>
                  </a:lnTo>
                  <a:lnTo>
                    <a:pt x="48" y="5"/>
                  </a:lnTo>
                  <a:lnTo>
                    <a:pt x="41" y="10"/>
                  </a:lnTo>
                  <a:lnTo>
                    <a:pt x="35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4" y="38"/>
                  </a:lnTo>
                  <a:lnTo>
                    <a:pt x="26" y="37"/>
                  </a:lnTo>
                  <a:lnTo>
                    <a:pt x="27" y="37"/>
                  </a:lnTo>
                  <a:lnTo>
                    <a:pt x="30" y="36"/>
                  </a:lnTo>
                  <a:lnTo>
                    <a:pt x="41" y="36"/>
                  </a:lnTo>
                  <a:lnTo>
                    <a:pt x="45" y="38"/>
                  </a:lnTo>
                  <a:lnTo>
                    <a:pt x="48" y="39"/>
                  </a:lnTo>
                  <a:lnTo>
                    <a:pt x="52" y="43"/>
                  </a:lnTo>
                  <a:lnTo>
                    <a:pt x="57" y="50"/>
                  </a:lnTo>
                  <a:lnTo>
                    <a:pt x="59" y="63"/>
                  </a:lnTo>
                  <a:lnTo>
                    <a:pt x="58" y="68"/>
                  </a:lnTo>
                  <a:lnTo>
                    <a:pt x="57" y="74"/>
                  </a:lnTo>
                  <a:lnTo>
                    <a:pt x="54" y="78"/>
                  </a:lnTo>
                  <a:lnTo>
                    <a:pt x="53" y="81"/>
                  </a:lnTo>
                  <a:lnTo>
                    <a:pt x="51" y="85"/>
                  </a:lnTo>
                  <a:lnTo>
                    <a:pt x="48" y="87"/>
                  </a:lnTo>
                  <a:lnTo>
                    <a:pt x="41" y="92"/>
                  </a:lnTo>
                  <a:lnTo>
                    <a:pt x="36" y="94"/>
                  </a:lnTo>
                  <a:lnTo>
                    <a:pt x="25" y="94"/>
                  </a:lnTo>
                  <a:lnTo>
                    <a:pt x="20" y="92"/>
                  </a:lnTo>
                  <a:lnTo>
                    <a:pt x="15" y="90"/>
                  </a:lnTo>
                  <a:lnTo>
                    <a:pt x="9" y="84"/>
                  </a:lnTo>
                  <a:lnTo>
                    <a:pt x="8" y="80"/>
                  </a:lnTo>
                  <a:lnTo>
                    <a:pt x="5" y="75"/>
                  </a:lnTo>
                  <a:lnTo>
                    <a:pt x="3" y="69"/>
                  </a:lnTo>
                  <a:lnTo>
                    <a:pt x="1" y="64"/>
                  </a:lnTo>
                  <a:lnTo>
                    <a:pt x="0" y="57"/>
                  </a:lnTo>
                  <a:lnTo>
                    <a:pt x="3" y="42"/>
                  </a:lnTo>
                  <a:lnTo>
                    <a:pt x="8" y="28"/>
                  </a:lnTo>
                  <a:lnTo>
                    <a:pt x="16" y="17"/>
                  </a:lnTo>
                  <a:lnTo>
                    <a:pt x="27" y="7"/>
                  </a:lnTo>
                  <a:lnTo>
                    <a:pt x="42" y="2"/>
                  </a:lnTo>
                  <a:lnTo>
                    <a:pt x="59" y="0"/>
                  </a:lnTo>
                  <a:close/>
                  <a:moveTo>
                    <a:pt x="22" y="44"/>
                  </a:moveTo>
                  <a:lnTo>
                    <a:pt x="21" y="49"/>
                  </a:lnTo>
                  <a:lnTo>
                    <a:pt x="21" y="69"/>
                  </a:lnTo>
                  <a:lnTo>
                    <a:pt x="22" y="75"/>
                  </a:lnTo>
                  <a:lnTo>
                    <a:pt x="25" y="83"/>
                  </a:lnTo>
                  <a:lnTo>
                    <a:pt x="26" y="85"/>
                  </a:lnTo>
                  <a:lnTo>
                    <a:pt x="30" y="89"/>
                  </a:lnTo>
                  <a:lnTo>
                    <a:pt x="32" y="90"/>
                  </a:lnTo>
                  <a:lnTo>
                    <a:pt x="35" y="89"/>
                  </a:lnTo>
                  <a:lnTo>
                    <a:pt x="36" y="87"/>
                  </a:lnTo>
                  <a:lnTo>
                    <a:pt x="37" y="85"/>
                  </a:lnTo>
                  <a:lnTo>
                    <a:pt x="38" y="84"/>
                  </a:lnTo>
                  <a:lnTo>
                    <a:pt x="40" y="80"/>
                  </a:lnTo>
                  <a:lnTo>
                    <a:pt x="40" y="76"/>
                  </a:lnTo>
                  <a:lnTo>
                    <a:pt x="41" y="71"/>
                  </a:lnTo>
                  <a:lnTo>
                    <a:pt x="40" y="60"/>
                  </a:lnTo>
                  <a:lnTo>
                    <a:pt x="38" y="52"/>
                  </a:lnTo>
                  <a:lnTo>
                    <a:pt x="36" y="45"/>
                  </a:lnTo>
                  <a:lnTo>
                    <a:pt x="35" y="43"/>
                  </a:lnTo>
                  <a:lnTo>
                    <a:pt x="32" y="42"/>
                  </a:lnTo>
                  <a:lnTo>
                    <a:pt x="26" y="42"/>
                  </a:lnTo>
                  <a:lnTo>
                    <a:pt x="24" y="43"/>
                  </a:lnTo>
                  <a:lnTo>
                    <a:pt x="22" y="4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28" name="Freeform 1380"/>
            <p:cNvSpPr>
              <a:spLocks noEditPoints="1"/>
            </p:cNvSpPr>
            <p:nvPr/>
          </p:nvSpPr>
          <p:spPr bwMode="auto">
            <a:xfrm>
              <a:off x="5073777" y="2705862"/>
              <a:ext cx="67437" cy="107442"/>
            </a:xfrm>
            <a:custGeom>
              <a:avLst/>
              <a:gdLst/>
              <a:ahLst/>
              <a:cxnLst>
                <a:cxn ang="0">
                  <a:pos x="59" y="47"/>
                </a:cxn>
                <a:cxn ang="0">
                  <a:pos x="54" y="73"/>
                </a:cxn>
                <a:cxn ang="0">
                  <a:pos x="51" y="80"/>
                </a:cxn>
                <a:cxn ang="0">
                  <a:pos x="49" y="84"/>
                </a:cxn>
                <a:cxn ang="0">
                  <a:pos x="44" y="88"/>
                </a:cxn>
                <a:cxn ang="0">
                  <a:pos x="40" y="91"/>
                </a:cxn>
                <a:cxn ang="0">
                  <a:pos x="35" y="94"/>
                </a:cxn>
                <a:cxn ang="0">
                  <a:pos x="23" y="94"/>
                </a:cxn>
                <a:cxn ang="0">
                  <a:pos x="21" y="93"/>
                </a:cxn>
                <a:cxn ang="0">
                  <a:pos x="17" y="91"/>
                </a:cxn>
                <a:cxn ang="0">
                  <a:pos x="13" y="86"/>
                </a:cxn>
                <a:cxn ang="0">
                  <a:pos x="8" y="81"/>
                </a:cxn>
                <a:cxn ang="0">
                  <a:pos x="6" y="78"/>
                </a:cxn>
                <a:cxn ang="0">
                  <a:pos x="3" y="70"/>
                </a:cxn>
                <a:cxn ang="0">
                  <a:pos x="0" y="48"/>
                </a:cxn>
                <a:cxn ang="0">
                  <a:pos x="1" y="34"/>
                </a:cxn>
                <a:cxn ang="0">
                  <a:pos x="4" y="21"/>
                </a:cxn>
                <a:cxn ang="0">
                  <a:pos x="7" y="16"/>
                </a:cxn>
                <a:cxn ang="0">
                  <a:pos x="12" y="9"/>
                </a:cxn>
                <a:cxn ang="0">
                  <a:pos x="14" y="6"/>
                </a:cxn>
                <a:cxn ang="0">
                  <a:pos x="22" y="1"/>
                </a:cxn>
                <a:cxn ang="0">
                  <a:pos x="25" y="0"/>
                </a:cxn>
                <a:cxn ang="0">
                  <a:pos x="33" y="0"/>
                </a:cxn>
                <a:cxn ang="0">
                  <a:pos x="37" y="1"/>
                </a:cxn>
                <a:cxn ang="0">
                  <a:pos x="44" y="6"/>
                </a:cxn>
                <a:cxn ang="0">
                  <a:pos x="50" y="12"/>
                </a:cxn>
                <a:cxn ang="0">
                  <a:pos x="51" y="16"/>
                </a:cxn>
                <a:cxn ang="0">
                  <a:pos x="54" y="20"/>
                </a:cxn>
                <a:cxn ang="0">
                  <a:pos x="58" y="33"/>
                </a:cxn>
                <a:cxn ang="0">
                  <a:pos x="59" y="47"/>
                </a:cxn>
                <a:cxn ang="0">
                  <a:pos x="39" y="47"/>
                </a:cxn>
                <a:cxn ang="0">
                  <a:pos x="39" y="15"/>
                </a:cxn>
                <a:cxn ang="0">
                  <a:pos x="38" y="11"/>
                </a:cxn>
                <a:cxn ang="0">
                  <a:pos x="37" y="9"/>
                </a:cxn>
                <a:cxn ang="0">
                  <a:pos x="34" y="7"/>
                </a:cxn>
                <a:cxn ang="0">
                  <a:pos x="33" y="6"/>
                </a:cxn>
                <a:cxn ang="0">
                  <a:pos x="30" y="5"/>
                </a:cxn>
                <a:cxn ang="0">
                  <a:pos x="27" y="5"/>
                </a:cxn>
                <a:cxn ang="0">
                  <a:pos x="24" y="6"/>
                </a:cxn>
                <a:cxn ang="0">
                  <a:pos x="23" y="7"/>
                </a:cxn>
                <a:cxn ang="0">
                  <a:pos x="22" y="11"/>
                </a:cxn>
                <a:cxn ang="0">
                  <a:pos x="22" y="15"/>
                </a:cxn>
                <a:cxn ang="0">
                  <a:pos x="21" y="22"/>
                </a:cxn>
                <a:cxn ang="0">
                  <a:pos x="21" y="72"/>
                </a:cxn>
                <a:cxn ang="0">
                  <a:pos x="22" y="81"/>
                </a:cxn>
                <a:cxn ang="0">
                  <a:pos x="22" y="84"/>
                </a:cxn>
                <a:cxn ang="0">
                  <a:pos x="24" y="89"/>
                </a:cxn>
                <a:cxn ang="0">
                  <a:pos x="27" y="90"/>
                </a:cxn>
                <a:cxn ang="0">
                  <a:pos x="30" y="90"/>
                </a:cxn>
                <a:cxn ang="0">
                  <a:pos x="32" y="89"/>
                </a:cxn>
                <a:cxn ang="0">
                  <a:pos x="33" y="89"/>
                </a:cxn>
                <a:cxn ang="0">
                  <a:pos x="34" y="86"/>
                </a:cxn>
                <a:cxn ang="0">
                  <a:pos x="37" y="85"/>
                </a:cxn>
                <a:cxn ang="0">
                  <a:pos x="38" y="83"/>
                </a:cxn>
                <a:cxn ang="0">
                  <a:pos x="38" y="79"/>
                </a:cxn>
                <a:cxn ang="0">
                  <a:pos x="39" y="75"/>
                </a:cxn>
                <a:cxn ang="0">
                  <a:pos x="39" y="47"/>
                </a:cxn>
              </a:cxnLst>
              <a:rect l="0" t="0" r="r" b="b"/>
              <a:pathLst>
                <a:path w="59" h="94">
                  <a:moveTo>
                    <a:pt x="59" y="47"/>
                  </a:moveTo>
                  <a:lnTo>
                    <a:pt x="54" y="73"/>
                  </a:lnTo>
                  <a:lnTo>
                    <a:pt x="51" y="80"/>
                  </a:lnTo>
                  <a:lnTo>
                    <a:pt x="49" y="84"/>
                  </a:lnTo>
                  <a:lnTo>
                    <a:pt x="44" y="88"/>
                  </a:lnTo>
                  <a:lnTo>
                    <a:pt x="40" y="91"/>
                  </a:lnTo>
                  <a:lnTo>
                    <a:pt x="35" y="94"/>
                  </a:lnTo>
                  <a:lnTo>
                    <a:pt x="23" y="94"/>
                  </a:lnTo>
                  <a:lnTo>
                    <a:pt x="21" y="93"/>
                  </a:lnTo>
                  <a:lnTo>
                    <a:pt x="17" y="91"/>
                  </a:lnTo>
                  <a:lnTo>
                    <a:pt x="13" y="86"/>
                  </a:lnTo>
                  <a:lnTo>
                    <a:pt x="8" y="81"/>
                  </a:lnTo>
                  <a:lnTo>
                    <a:pt x="6" y="78"/>
                  </a:lnTo>
                  <a:lnTo>
                    <a:pt x="3" y="70"/>
                  </a:lnTo>
                  <a:lnTo>
                    <a:pt x="0" y="48"/>
                  </a:lnTo>
                  <a:lnTo>
                    <a:pt x="1" y="34"/>
                  </a:lnTo>
                  <a:lnTo>
                    <a:pt x="4" y="21"/>
                  </a:lnTo>
                  <a:lnTo>
                    <a:pt x="7" y="16"/>
                  </a:lnTo>
                  <a:lnTo>
                    <a:pt x="12" y="9"/>
                  </a:lnTo>
                  <a:lnTo>
                    <a:pt x="14" y="6"/>
                  </a:lnTo>
                  <a:lnTo>
                    <a:pt x="22" y="1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37" y="1"/>
                  </a:lnTo>
                  <a:lnTo>
                    <a:pt x="44" y="6"/>
                  </a:lnTo>
                  <a:lnTo>
                    <a:pt x="50" y="12"/>
                  </a:lnTo>
                  <a:lnTo>
                    <a:pt x="51" y="16"/>
                  </a:lnTo>
                  <a:lnTo>
                    <a:pt x="54" y="20"/>
                  </a:lnTo>
                  <a:lnTo>
                    <a:pt x="58" y="33"/>
                  </a:lnTo>
                  <a:lnTo>
                    <a:pt x="59" y="47"/>
                  </a:lnTo>
                  <a:close/>
                  <a:moveTo>
                    <a:pt x="39" y="47"/>
                  </a:moveTo>
                  <a:lnTo>
                    <a:pt x="39" y="15"/>
                  </a:lnTo>
                  <a:lnTo>
                    <a:pt x="38" y="11"/>
                  </a:lnTo>
                  <a:lnTo>
                    <a:pt x="37" y="9"/>
                  </a:lnTo>
                  <a:lnTo>
                    <a:pt x="34" y="7"/>
                  </a:lnTo>
                  <a:lnTo>
                    <a:pt x="33" y="6"/>
                  </a:lnTo>
                  <a:lnTo>
                    <a:pt x="30" y="5"/>
                  </a:lnTo>
                  <a:lnTo>
                    <a:pt x="27" y="5"/>
                  </a:lnTo>
                  <a:lnTo>
                    <a:pt x="24" y="6"/>
                  </a:lnTo>
                  <a:lnTo>
                    <a:pt x="23" y="7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22"/>
                  </a:lnTo>
                  <a:lnTo>
                    <a:pt x="21" y="72"/>
                  </a:lnTo>
                  <a:lnTo>
                    <a:pt x="22" y="81"/>
                  </a:lnTo>
                  <a:lnTo>
                    <a:pt x="22" y="84"/>
                  </a:lnTo>
                  <a:lnTo>
                    <a:pt x="24" y="89"/>
                  </a:lnTo>
                  <a:lnTo>
                    <a:pt x="27" y="90"/>
                  </a:lnTo>
                  <a:lnTo>
                    <a:pt x="30" y="90"/>
                  </a:lnTo>
                  <a:lnTo>
                    <a:pt x="32" y="89"/>
                  </a:lnTo>
                  <a:lnTo>
                    <a:pt x="33" y="89"/>
                  </a:lnTo>
                  <a:lnTo>
                    <a:pt x="34" y="86"/>
                  </a:lnTo>
                  <a:lnTo>
                    <a:pt x="37" y="85"/>
                  </a:lnTo>
                  <a:lnTo>
                    <a:pt x="38" y="83"/>
                  </a:lnTo>
                  <a:lnTo>
                    <a:pt x="38" y="79"/>
                  </a:lnTo>
                  <a:lnTo>
                    <a:pt x="39" y="75"/>
                  </a:lnTo>
                  <a:lnTo>
                    <a:pt x="39" y="4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29" name="Freeform 1381"/>
            <p:cNvSpPr>
              <a:spLocks/>
            </p:cNvSpPr>
            <p:nvPr/>
          </p:nvSpPr>
          <p:spPr bwMode="auto">
            <a:xfrm>
              <a:off x="5153787" y="2789301"/>
              <a:ext cx="24003" cy="24003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4" y="1"/>
                </a:cxn>
                <a:cxn ang="0">
                  <a:pos x="19" y="2"/>
                </a:cxn>
                <a:cxn ang="0">
                  <a:pos x="20" y="5"/>
                </a:cxn>
                <a:cxn ang="0">
                  <a:pos x="20" y="6"/>
                </a:cxn>
                <a:cxn ang="0">
                  <a:pos x="21" y="8"/>
                </a:cxn>
                <a:cxn ang="0">
                  <a:pos x="21" y="13"/>
                </a:cxn>
                <a:cxn ang="0">
                  <a:pos x="19" y="18"/>
                </a:cxn>
                <a:cxn ang="0">
                  <a:pos x="16" y="20"/>
                </a:cxn>
                <a:cxn ang="0">
                  <a:pos x="15" y="21"/>
                </a:cxn>
                <a:cxn ang="0">
                  <a:pos x="6" y="21"/>
                </a:cxn>
                <a:cxn ang="0">
                  <a:pos x="5" y="20"/>
                </a:cxn>
                <a:cxn ang="0">
                  <a:pos x="2" y="18"/>
                </a:cxn>
                <a:cxn ang="0">
                  <a:pos x="0" y="13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2" y="2"/>
                </a:cxn>
                <a:cxn ang="0">
                  <a:pos x="7" y="0"/>
                </a:cxn>
                <a:cxn ang="0">
                  <a:pos x="10" y="0"/>
                </a:cxn>
              </a:cxnLst>
              <a:rect l="0" t="0" r="r" b="b"/>
              <a:pathLst>
                <a:path w="21" h="21">
                  <a:moveTo>
                    <a:pt x="10" y="0"/>
                  </a:moveTo>
                  <a:lnTo>
                    <a:pt x="14" y="1"/>
                  </a:lnTo>
                  <a:lnTo>
                    <a:pt x="19" y="2"/>
                  </a:lnTo>
                  <a:lnTo>
                    <a:pt x="20" y="5"/>
                  </a:lnTo>
                  <a:lnTo>
                    <a:pt x="20" y="6"/>
                  </a:lnTo>
                  <a:lnTo>
                    <a:pt x="21" y="8"/>
                  </a:lnTo>
                  <a:lnTo>
                    <a:pt x="21" y="13"/>
                  </a:lnTo>
                  <a:lnTo>
                    <a:pt x="19" y="18"/>
                  </a:lnTo>
                  <a:lnTo>
                    <a:pt x="16" y="20"/>
                  </a:lnTo>
                  <a:lnTo>
                    <a:pt x="15" y="21"/>
                  </a:lnTo>
                  <a:lnTo>
                    <a:pt x="6" y="21"/>
                  </a:lnTo>
                  <a:lnTo>
                    <a:pt x="5" y="20"/>
                  </a:lnTo>
                  <a:lnTo>
                    <a:pt x="2" y="18"/>
                  </a:lnTo>
                  <a:lnTo>
                    <a:pt x="0" y="13"/>
                  </a:lnTo>
                  <a:lnTo>
                    <a:pt x="0" y="8"/>
                  </a:lnTo>
                  <a:lnTo>
                    <a:pt x="1" y="5"/>
                  </a:lnTo>
                  <a:lnTo>
                    <a:pt x="2" y="2"/>
                  </a:lnTo>
                  <a:lnTo>
                    <a:pt x="7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30" name="Freeform 1382"/>
            <p:cNvSpPr>
              <a:spLocks noEditPoints="1"/>
            </p:cNvSpPr>
            <p:nvPr/>
          </p:nvSpPr>
          <p:spPr bwMode="auto">
            <a:xfrm>
              <a:off x="5190363" y="2705862"/>
              <a:ext cx="67437" cy="107442"/>
            </a:xfrm>
            <a:custGeom>
              <a:avLst/>
              <a:gdLst/>
              <a:ahLst/>
              <a:cxnLst>
                <a:cxn ang="0">
                  <a:pos x="48" y="46"/>
                </a:cxn>
                <a:cxn ang="0">
                  <a:pos x="54" y="54"/>
                </a:cxn>
                <a:cxn ang="0">
                  <a:pos x="59" y="68"/>
                </a:cxn>
                <a:cxn ang="0">
                  <a:pos x="54" y="83"/>
                </a:cxn>
                <a:cxn ang="0">
                  <a:pos x="41" y="93"/>
                </a:cxn>
                <a:cxn ang="0">
                  <a:pos x="17" y="93"/>
                </a:cxn>
                <a:cxn ang="0">
                  <a:pos x="5" y="84"/>
                </a:cxn>
                <a:cxn ang="0">
                  <a:pos x="1" y="76"/>
                </a:cxn>
                <a:cxn ang="0">
                  <a:pos x="1" y="65"/>
                </a:cxn>
                <a:cxn ang="0">
                  <a:pos x="10" y="53"/>
                </a:cxn>
                <a:cxn ang="0">
                  <a:pos x="19" y="48"/>
                </a:cxn>
                <a:cxn ang="0">
                  <a:pos x="10" y="41"/>
                </a:cxn>
                <a:cxn ang="0">
                  <a:pos x="5" y="36"/>
                </a:cxn>
                <a:cxn ang="0">
                  <a:pos x="3" y="18"/>
                </a:cxn>
                <a:cxn ang="0">
                  <a:pos x="9" y="7"/>
                </a:cxn>
                <a:cxn ang="0">
                  <a:pos x="31" y="0"/>
                </a:cxn>
                <a:cxn ang="0">
                  <a:pos x="42" y="1"/>
                </a:cxn>
                <a:cxn ang="0">
                  <a:pos x="51" y="6"/>
                </a:cxn>
                <a:cxn ang="0">
                  <a:pos x="57" y="16"/>
                </a:cxn>
                <a:cxn ang="0">
                  <a:pos x="56" y="30"/>
                </a:cxn>
                <a:cxn ang="0">
                  <a:pos x="51" y="36"/>
                </a:cxn>
                <a:cxn ang="0">
                  <a:pos x="42" y="42"/>
                </a:cxn>
                <a:cxn ang="0">
                  <a:pos x="41" y="30"/>
                </a:cxn>
                <a:cxn ang="0">
                  <a:pos x="42" y="21"/>
                </a:cxn>
                <a:cxn ang="0">
                  <a:pos x="37" y="7"/>
                </a:cxn>
                <a:cxn ang="0">
                  <a:pos x="33" y="5"/>
                </a:cxn>
                <a:cxn ang="0">
                  <a:pos x="25" y="6"/>
                </a:cxn>
                <a:cxn ang="0">
                  <a:pos x="21" y="11"/>
                </a:cxn>
                <a:cxn ang="0">
                  <a:pos x="22" y="22"/>
                </a:cxn>
                <a:cxn ang="0">
                  <a:pos x="26" y="28"/>
                </a:cxn>
                <a:cxn ang="0">
                  <a:pos x="37" y="37"/>
                </a:cxn>
                <a:cxn ang="0">
                  <a:pos x="22" y="54"/>
                </a:cxn>
                <a:cxn ang="0">
                  <a:pos x="21" y="55"/>
                </a:cxn>
                <a:cxn ang="0">
                  <a:pos x="16" y="67"/>
                </a:cxn>
                <a:cxn ang="0">
                  <a:pos x="17" y="81"/>
                </a:cxn>
                <a:cxn ang="0">
                  <a:pos x="25" y="89"/>
                </a:cxn>
                <a:cxn ang="0">
                  <a:pos x="29" y="90"/>
                </a:cxn>
                <a:cxn ang="0">
                  <a:pos x="37" y="86"/>
                </a:cxn>
                <a:cxn ang="0">
                  <a:pos x="41" y="76"/>
                </a:cxn>
                <a:cxn ang="0">
                  <a:pos x="33" y="60"/>
                </a:cxn>
              </a:cxnLst>
              <a:rect l="0" t="0" r="r" b="b"/>
              <a:pathLst>
                <a:path w="59" h="94">
                  <a:moveTo>
                    <a:pt x="42" y="42"/>
                  </a:moveTo>
                  <a:lnTo>
                    <a:pt x="48" y="46"/>
                  </a:lnTo>
                  <a:lnTo>
                    <a:pt x="52" y="49"/>
                  </a:lnTo>
                  <a:lnTo>
                    <a:pt x="54" y="54"/>
                  </a:lnTo>
                  <a:lnTo>
                    <a:pt x="57" y="58"/>
                  </a:lnTo>
                  <a:lnTo>
                    <a:pt x="59" y="68"/>
                  </a:lnTo>
                  <a:lnTo>
                    <a:pt x="57" y="78"/>
                  </a:lnTo>
                  <a:lnTo>
                    <a:pt x="54" y="83"/>
                  </a:lnTo>
                  <a:lnTo>
                    <a:pt x="51" y="86"/>
                  </a:lnTo>
                  <a:lnTo>
                    <a:pt x="41" y="93"/>
                  </a:lnTo>
                  <a:lnTo>
                    <a:pt x="29" y="94"/>
                  </a:lnTo>
                  <a:lnTo>
                    <a:pt x="17" y="93"/>
                  </a:lnTo>
                  <a:lnTo>
                    <a:pt x="8" y="86"/>
                  </a:lnTo>
                  <a:lnTo>
                    <a:pt x="5" y="84"/>
                  </a:lnTo>
                  <a:lnTo>
                    <a:pt x="3" y="80"/>
                  </a:lnTo>
                  <a:lnTo>
                    <a:pt x="1" y="76"/>
                  </a:lnTo>
                  <a:lnTo>
                    <a:pt x="0" y="72"/>
                  </a:lnTo>
                  <a:lnTo>
                    <a:pt x="1" y="65"/>
                  </a:lnTo>
                  <a:lnTo>
                    <a:pt x="5" y="58"/>
                  </a:lnTo>
                  <a:lnTo>
                    <a:pt x="10" y="53"/>
                  </a:lnTo>
                  <a:lnTo>
                    <a:pt x="14" y="51"/>
                  </a:lnTo>
                  <a:lnTo>
                    <a:pt x="19" y="48"/>
                  </a:lnTo>
                  <a:lnTo>
                    <a:pt x="14" y="44"/>
                  </a:lnTo>
                  <a:lnTo>
                    <a:pt x="10" y="41"/>
                  </a:lnTo>
                  <a:lnTo>
                    <a:pt x="6" y="38"/>
                  </a:lnTo>
                  <a:lnTo>
                    <a:pt x="5" y="36"/>
                  </a:lnTo>
                  <a:lnTo>
                    <a:pt x="3" y="30"/>
                  </a:lnTo>
                  <a:lnTo>
                    <a:pt x="3" y="18"/>
                  </a:lnTo>
                  <a:lnTo>
                    <a:pt x="4" y="15"/>
                  </a:lnTo>
                  <a:lnTo>
                    <a:pt x="9" y="7"/>
                  </a:lnTo>
                  <a:lnTo>
                    <a:pt x="19" y="2"/>
                  </a:lnTo>
                  <a:lnTo>
                    <a:pt x="31" y="0"/>
                  </a:lnTo>
                  <a:lnTo>
                    <a:pt x="37" y="0"/>
                  </a:lnTo>
                  <a:lnTo>
                    <a:pt x="42" y="1"/>
                  </a:lnTo>
                  <a:lnTo>
                    <a:pt x="47" y="4"/>
                  </a:lnTo>
                  <a:lnTo>
                    <a:pt x="51" y="6"/>
                  </a:lnTo>
                  <a:lnTo>
                    <a:pt x="54" y="11"/>
                  </a:lnTo>
                  <a:lnTo>
                    <a:pt x="57" y="16"/>
                  </a:lnTo>
                  <a:lnTo>
                    <a:pt x="57" y="27"/>
                  </a:lnTo>
                  <a:lnTo>
                    <a:pt x="56" y="30"/>
                  </a:lnTo>
                  <a:lnTo>
                    <a:pt x="53" y="33"/>
                  </a:lnTo>
                  <a:lnTo>
                    <a:pt x="51" y="36"/>
                  </a:lnTo>
                  <a:lnTo>
                    <a:pt x="47" y="38"/>
                  </a:lnTo>
                  <a:lnTo>
                    <a:pt x="42" y="42"/>
                  </a:lnTo>
                  <a:close/>
                  <a:moveTo>
                    <a:pt x="37" y="37"/>
                  </a:moveTo>
                  <a:lnTo>
                    <a:pt x="41" y="30"/>
                  </a:lnTo>
                  <a:lnTo>
                    <a:pt x="42" y="26"/>
                  </a:lnTo>
                  <a:lnTo>
                    <a:pt x="42" y="21"/>
                  </a:lnTo>
                  <a:lnTo>
                    <a:pt x="40" y="11"/>
                  </a:lnTo>
                  <a:lnTo>
                    <a:pt x="37" y="7"/>
                  </a:lnTo>
                  <a:lnTo>
                    <a:pt x="36" y="6"/>
                  </a:lnTo>
                  <a:lnTo>
                    <a:pt x="33" y="5"/>
                  </a:lnTo>
                  <a:lnTo>
                    <a:pt x="27" y="5"/>
                  </a:lnTo>
                  <a:lnTo>
                    <a:pt x="25" y="6"/>
                  </a:lnTo>
                  <a:lnTo>
                    <a:pt x="24" y="7"/>
                  </a:lnTo>
                  <a:lnTo>
                    <a:pt x="21" y="11"/>
                  </a:lnTo>
                  <a:lnTo>
                    <a:pt x="21" y="18"/>
                  </a:lnTo>
                  <a:lnTo>
                    <a:pt x="22" y="22"/>
                  </a:lnTo>
                  <a:lnTo>
                    <a:pt x="25" y="26"/>
                  </a:lnTo>
                  <a:lnTo>
                    <a:pt x="26" y="28"/>
                  </a:lnTo>
                  <a:lnTo>
                    <a:pt x="32" y="34"/>
                  </a:lnTo>
                  <a:lnTo>
                    <a:pt x="37" y="37"/>
                  </a:lnTo>
                  <a:close/>
                  <a:moveTo>
                    <a:pt x="24" y="53"/>
                  </a:moveTo>
                  <a:lnTo>
                    <a:pt x="22" y="54"/>
                  </a:lnTo>
                  <a:lnTo>
                    <a:pt x="21" y="54"/>
                  </a:lnTo>
                  <a:lnTo>
                    <a:pt x="21" y="55"/>
                  </a:lnTo>
                  <a:lnTo>
                    <a:pt x="17" y="63"/>
                  </a:lnTo>
                  <a:lnTo>
                    <a:pt x="16" y="67"/>
                  </a:lnTo>
                  <a:lnTo>
                    <a:pt x="16" y="76"/>
                  </a:lnTo>
                  <a:lnTo>
                    <a:pt x="17" y="81"/>
                  </a:lnTo>
                  <a:lnTo>
                    <a:pt x="22" y="89"/>
                  </a:lnTo>
                  <a:lnTo>
                    <a:pt x="25" y="89"/>
                  </a:lnTo>
                  <a:lnTo>
                    <a:pt x="26" y="90"/>
                  </a:lnTo>
                  <a:lnTo>
                    <a:pt x="29" y="90"/>
                  </a:lnTo>
                  <a:lnTo>
                    <a:pt x="33" y="89"/>
                  </a:lnTo>
                  <a:lnTo>
                    <a:pt x="37" y="86"/>
                  </a:lnTo>
                  <a:lnTo>
                    <a:pt x="38" y="84"/>
                  </a:lnTo>
                  <a:lnTo>
                    <a:pt x="41" y="76"/>
                  </a:lnTo>
                  <a:lnTo>
                    <a:pt x="38" y="68"/>
                  </a:lnTo>
                  <a:lnTo>
                    <a:pt x="33" y="60"/>
                  </a:lnTo>
                  <a:lnTo>
                    <a:pt x="24" y="5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31" name="Freeform 1383"/>
            <p:cNvSpPr>
              <a:spLocks/>
            </p:cNvSpPr>
            <p:nvPr/>
          </p:nvSpPr>
          <p:spPr bwMode="auto">
            <a:xfrm>
              <a:off x="5197221" y="2352675"/>
              <a:ext cx="53721" cy="106299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5" y="84"/>
                </a:cxn>
                <a:cxn ang="0">
                  <a:pos x="36" y="86"/>
                </a:cxn>
                <a:cxn ang="0">
                  <a:pos x="39" y="89"/>
                </a:cxn>
                <a:cxn ang="0">
                  <a:pos x="40" y="89"/>
                </a:cxn>
                <a:cxn ang="0">
                  <a:pos x="42" y="90"/>
                </a:cxn>
                <a:cxn ang="0">
                  <a:pos x="47" y="90"/>
                </a:cxn>
                <a:cxn ang="0">
                  <a:pos x="47" y="93"/>
                </a:cxn>
                <a:cxn ang="0">
                  <a:pos x="0" y="93"/>
                </a:cxn>
                <a:cxn ang="0">
                  <a:pos x="0" y="90"/>
                </a:cxn>
                <a:cxn ang="0">
                  <a:pos x="6" y="90"/>
                </a:cxn>
                <a:cxn ang="0">
                  <a:pos x="9" y="89"/>
                </a:cxn>
                <a:cxn ang="0">
                  <a:pos x="10" y="89"/>
                </a:cxn>
                <a:cxn ang="0">
                  <a:pos x="13" y="86"/>
                </a:cxn>
                <a:cxn ang="0">
                  <a:pos x="13" y="85"/>
                </a:cxn>
                <a:cxn ang="0">
                  <a:pos x="14" y="84"/>
                </a:cxn>
                <a:cxn ang="0">
                  <a:pos x="14" y="82"/>
                </a:cxn>
                <a:cxn ang="0">
                  <a:pos x="15" y="78"/>
                </a:cxn>
                <a:cxn ang="0">
                  <a:pos x="15" y="20"/>
                </a:cxn>
                <a:cxn ang="0">
                  <a:pos x="14" y="19"/>
                </a:cxn>
                <a:cxn ang="0">
                  <a:pos x="13" y="19"/>
                </a:cxn>
                <a:cxn ang="0">
                  <a:pos x="11" y="17"/>
                </a:cxn>
                <a:cxn ang="0">
                  <a:pos x="10" y="17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2" y="19"/>
                </a:cxn>
                <a:cxn ang="0">
                  <a:pos x="0" y="16"/>
                </a:cxn>
                <a:cxn ang="0">
                  <a:pos x="34" y="0"/>
                </a:cxn>
                <a:cxn ang="0">
                  <a:pos x="35" y="0"/>
                </a:cxn>
              </a:cxnLst>
              <a:rect l="0" t="0" r="r" b="b"/>
              <a:pathLst>
                <a:path w="47" h="93">
                  <a:moveTo>
                    <a:pt x="35" y="0"/>
                  </a:moveTo>
                  <a:lnTo>
                    <a:pt x="35" y="84"/>
                  </a:lnTo>
                  <a:lnTo>
                    <a:pt x="36" y="86"/>
                  </a:lnTo>
                  <a:lnTo>
                    <a:pt x="39" y="89"/>
                  </a:lnTo>
                  <a:lnTo>
                    <a:pt x="40" y="89"/>
                  </a:lnTo>
                  <a:lnTo>
                    <a:pt x="42" y="90"/>
                  </a:lnTo>
                  <a:lnTo>
                    <a:pt x="47" y="90"/>
                  </a:lnTo>
                  <a:lnTo>
                    <a:pt x="47" y="93"/>
                  </a:lnTo>
                  <a:lnTo>
                    <a:pt x="0" y="93"/>
                  </a:lnTo>
                  <a:lnTo>
                    <a:pt x="0" y="90"/>
                  </a:lnTo>
                  <a:lnTo>
                    <a:pt x="6" y="90"/>
                  </a:lnTo>
                  <a:lnTo>
                    <a:pt x="9" y="89"/>
                  </a:lnTo>
                  <a:lnTo>
                    <a:pt x="10" y="89"/>
                  </a:lnTo>
                  <a:lnTo>
                    <a:pt x="13" y="86"/>
                  </a:lnTo>
                  <a:lnTo>
                    <a:pt x="13" y="85"/>
                  </a:lnTo>
                  <a:lnTo>
                    <a:pt x="14" y="84"/>
                  </a:lnTo>
                  <a:lnTo>
                    <a:pt x="14" y="82"/>
                  </a:lnTo>
                  <a:lnTo>
                    <a:pt x="15" y="78"/>
                  </a:lnTo>
                  <a:lnTo>
                    <a:pt x="15" y="20"/>
                  </a:lnTo>
                  <a:lnTo>
                    <a:pt x="14" y="19"/>
                  </a:lnTo>
                  <a:lnTo>
                    <a:pt x="13" y="19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2" y="19"/>
                  </a:lnTo>
                  <a:lnTo>
                    <a:pt x="0" y="16"/>
                  </a:lnTo>
                  <a:lnTo>
                    <a:pt x="34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32" name="Line 1384"/>
            <p:cNvSpPr>
              <a:spLocks noChangeShapeType="1"/>
            </p:cNvSpPr>
            <p:nvPr/>
          </p:nvSpPr>
          <p:spPr bwMode="auto">
            <a:xfrm>
              <a:off x="5317236" y="4170046"/>
              <a:ext cx="1970532" cy="1143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33" name="Line 1385"/>
            <p:cNvSpPr>
              <a:spLocks noChangeShapeType="1"/>
            </p:cNvSpPr>
            <p:nvPr/>
          </p:nvSpPr>
          <p:spPr bwMode="auto">
            <a:xfrm>
              <a:off x="5317236" y="4128898"/>
              <a:ext cx="1143" cy="4114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34" name="Line 1386"/>
            <p:cNvSpPr>
              <a:spLocks noChangeShapeType="1"/>
            </p:cNvSpPr>
            <p:nvPr/>
          </p:nvSpPr>
          <p:spPr bwMode="auto">
            <a:xfrm>
              <a:off x="5398389" y="4149472"/>
              <a:ext cx="1143" cy="2057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35" name="Line 1387"/>
            <p:cNvSpPr>
              <a:spLocks noChangeShapeType="1"/>
            </p:cNvSpPr>
            <p:nvPr/>
          </p:nvSpPr>
          <p:spPr bwMode="auto">
            <a:xfrm>
              <a:off x="5476113" y="4149472"/>
              <a:ext cx="1143" cy="2057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36" name="Line 1388"/>
            <p:cNvSpPr>
              <a:spLocks noChangeShapeType="1"/>
            </p:cNvSpPr>
            <p:nvPr/>
          </p:nvSpPr>
          <p:spPr bwMode="auto">
            <a:xfrm>
              <a:off x="5553837" y="4149472"/>
              <a:ext cx="1143" cy="2057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37" name="Line 1389"/>
            <p:cNvSpPr>
              <a:spLocks noChangeShapeType="1"/>
            </p:cNvSpPr>
            <p:nvPr/>
          </p:nvSpPr>
          <p:spPr bwMode="auto">
            <a:xfrm>
              <a:off x="5633847" y="4149472"/>
              <a:ext cx="1143" cy="2057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38" name="Line 1390"/>
            <p:cNvSpPr>
              <a:spLocks noChangeShapeType="1"/>
            </p:cNvSpPr>
            <p:nvPr/>
          </p:nvSpPr>
          <p:spPr bwMode="auto">
            <a:xfrm>
              <a:off x="5711571" y="4128898"/>
              <a:ext cx="1143" cy="4114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39" name="Line 1391"/>
            <p:cNvSpPr>
              <a:spLocks noChangeShapeType="1"/>
            </p:cNvSpPr>
            <p:nvPr/>
          </p:nvSpPr>
          <p:spPr bwMode="auto">
            <a:xfrm>
              <a:off x="5792724" y="4149472"/>
              <a:ext cx="1143" cy="2057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40" name="Line 1392"/>
            <p:cNvSpPr>
              <a:spLocks noChangeShapeType="1"/>
            </p:cNvSpPr>
            <p:nvPr/>
          </p:nvSpPr>
          <p:spPr bwMode="auto">
            <a:xfrm>
              <a:off x="5870448" y="4149472"/>
              <a:ext cx="1143" cy="2057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41" name="Line 1393"/>
            <p:cNvSpPr>
              <a:spLocks noChangeShapeType="1"/>
            </p:cNvSpPr>
            <p:nvPr/>
          </p:nvSpPr>
          <p:spPr bwMode="auto">
            <a:xfrm>
              <a:off x="5950458" y="4149472"/>
              <a:ext cx="1143" cy="2057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42" name="Line 1394"/>
            <p:cNvSpPr>
              <a:spLocks noChangeShapeType="1"/>
            </p:cNvSpPr>
            <p:nvPr/>
          </p:nvSpPr>
          <p:spPr bwMode="auto">
            <a:xfrm>
              <a:off x="6028182" y="4149472"/>
              <a:ext cx="1143" cy="2057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43" name="Line 1395"/>
            <p:cNvSpPr>
              <a:spLocks noChangeShapeType="1"/>
            </p:cNvSpPr>
            <p:nvPr/>
          </p:nvSpPr>
          <p:spPr bwMode="auto">
            <a:xfrm>
              <a:off x="6108192" y="4128898"/>
              <a:ext cx="1143" cy="4114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44" name="Line 1396"/>
            <p:cNvSpPr>
              <a:spLocks noChangeShapeType="1"/>
            </p:cNvSpPr>
            <p:nvPr/>
          </p:nvSpPr>
          <p:spPr bwMode="auto">
            <a:xfrm>
              <a:off x="6185916" y="4149472"/>
              <a:ext cx="1143" cy="2057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45" name="Line 1397"/>
            <p:cNvSpPr>
              <a:spLocks noChangeShapeType="1"/>
            </p:cNvSpPr>
            <p:nvPr/>
          </p:nvSpPr>
          <p:spPr bwMode="auto">
            <a:xfrm>
              <a:off x="6265926" y="4149472"/>
              <a:ext cx="1143" cy="2057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46" name="Line 1398"/>
            <p:cNvSpPr>
              <a:spLocks noChangeShapeType="1"/>
            </p:cNvSpPr>
            <p:nvPr/>
          </p:nvSpPr>
          <p:spPr bwMode="auto">
            <a:xfrm>
              <a:off x="6344793" y="4149472"/>
              <a:ext cx="1143" cy="2057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47" name="Line 1399"/>
            <p:cNvSpPr>
              <a:spLocks noChangeShapeType="1"/>
            </p:cNvSpPr>
            <p:nvPr/>
          </p:nvSpPr>
          <p:spPr bwMode="auto">
            <a:xfrm>
              <a:off x="6423660" y="4149472"/>
              <a:ext cx="1143" cy="2057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48" name="Line 1400"/>
            <p:cNvSpPr>
              <a:spLocks noChangeShapeType="1"/>
            </p:cNvSpPr>
            <p:nvPr/>
          </p:nvSpPr>
          <p:spPr bwMode="auto">
            <a:xfrm>
              <a:off x="6503670" y="4128898"/>
              <a:ext cx="1143" cy="4114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49" name="Line 1401"/>
            <p:cNvSpPr>
              <a:spLocks noChangeShapeType="1"/>
            </p:cNvSpPr>
            <p:nvPr/>
          </p:nvSpPr>
          <p:spPr bwMode="auto">
            <a:xfrm>
              <a:off x="6581394" y="4149472"/>
              <a:ext cx="1143" cy="2057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50" name="Line 1402"/>
            <p:cNvSpPr>
              <a:spLocks noChangeShapeType="1"/>
            </p:cNvSpPr>
            <p:nvPr/>
          </p:nvSpPr>
          <p:spPr bwMode="auto">
            <a:xfrm>
              <a:off x="6662547" y="4149472"/>
              <a:ext cx="1143" cy="2057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51" name="Line 1403"/>
            <p:cNvSpPr>
              <a:spLocks noChangeShapeType="1"/>
            </p:cNvSpPr>
            <p:nvPr/>
          </p:nvSpPr>
          <p:spPr bwMode="auto">
            <a:xfrm>
              <a:off x="6740271" y="4149472"/>
              <a:ext cx="1143" cy="2057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52" name="Line 1404"/>
            <p:cNvSpPr>
              <a:spLocks noChangeShapeType="1"/>
            </p:cNvSpPr>
            <p:nvPr/>
          </p:nvSpPr>
          <p:spPr bwMode="auto">
            <a:xfrm>
              <a:off x="6817995" y="4149472"/>
              <a:ext cx="1143" cy="2057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53" name="Line 1405"/>
            <p:cNvSpPr>
              <a:spLocks noChangeShapeType="1"/>
            </p:cNvSpPr>
            <p:nvPr/>
          </p:nvSpPr>
          <p:spPr bwMode="auto">
            <a:xfrm>
              <a:off x="6898005" y="4128898"/>
              <a:ext cx="1143" cy="4114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54" name="Line 1406"/>
            <p:cNvSpPr>
              <a:spLocks noChangeShapeType="1"/>
            </p:cNvSpPr>
            <p:nvPr/>
          </p:nvSpPr>
          <p:spPr bwMode="auto">
            <a:xfrm>
              <a:off x="6898005" y="4128898"/>
              <a:ext cx="1143" cy="4114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55" name="Line 1407"/>
            <p:cNvSpPr>
              <a:spLocks noChangeShapeType="1"/>
            </p:cNvSpPr>
            <p:nvPr/>
          </p:nvSpPr>
          <p:spPr bwMode="auto">
            <a:xfrm>
              <a:off x="6975729" y="4149472"/>
              <a:ext cx="1143" cy="2057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56" name="Line 1408"/>
            <p:cNvSpPr>
              <a:spLocks noChangeShapeType="1"/>
            </p:cNvSpPr>
            <p:nvPr/>
          </p:nvSpPr>
          <p:spPr bwMode="auto">
            <a:xfrm>
              <a:off x="7056882" y="4149472"/>
              <a:ext cx="1143" cy="2057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57" name="Line 1409"/>
            <p:cNvSpPr>
              <a:spLocks noChangeShapeType="1"/>
            </p:cNvSpPr>
            <p:nvPr/>
          </p:nvSpPr>
          <p:spPr bwMode="auto">
            <a:xfrm>
              <a:off x="7134606" y="4149472"/>
              <a:ext cx="1143" cy="2057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58" name="Line 1410"/>
            <p:cNvSpPr>
              <a:spLocks noChangeShapeType="1"/>
            </p:cNvSpPr>
            <p:nvPr/>
          </p:nvSpPr>
          <p:spPr bwMode="auto">
            <a:xfrm>
              <a:off x="7214616" y="4149472"/>
              <a:ext cx="1143" cy="2057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59" name="Freeform 1411"/>
            <p:cNvSpPr>
              <a:spLocks noEditPoints="1"/>
            </p:cNvSpPr>
            <p:nvPr/>
          </p:nvSpPr>
          <p:spPr bwMode="auto">
            <a:xfrm>
              <a:off x="5281803" y="4223766"/>
              <a:ext cx="68580" cy="107442"/>
            </a:xfrm>
            <a:custGeom>
              <a:avLst/>
              <a:gdLst/>
              <a:ahLst/>
              <a:cxnLst>
                <a:cxn ang="0">
                  <a:pos x="60" y="47"/>
                </a:cxn>
                <a:cxn ang="0">
                  <a:pos x="55" y="73"/>
                </a:cxn>
                <a:cxn ang="0">
                  <a:pos x="52" y="80"/>
                </a:cxn>
                <a:cxn ang="0">
                  <a:pos x="50" y="84"/>
                </a:cxn>
                <a:cxn ang="0">
                  <a:pos x="45" y="88"/>
                </a:cxn>
                <a:cxn ang="0">
                  <a:pos x="41" y="91"/>
                </a:cxn>
                <a:cxn ang="0">
                  <a:pos x="36" y="94"/>
                </a:cxn>
                <a:cxn ang="0">
                  <a:pos x="24" y="94"/>
                </a:cxn>
                <a:cxn ang="0">
                  <a:pos x="21" y="93"/>
                </a:cxn>
                <a:cxn ang="0">
                  <a:pos x="18" y="91"/>
                </a:cxn>
                <a:cxn ang="0">
                  <a:pos x="14" y="87"/>
                </a:cxn>
                <a:cxn ang="0">
                  <a:pos x="9" y="82"/>
                </a:cxn>
                <a:cxn ang="0">
                  <a:pos x="7" y="78"/>
                </a:cxn>
                <a:cxn ang="0">
                  <a:pos x="4" y="70"/>
                </a:cxn>
                <a:cxn ang="0">
                  <a:pos x="0" y="48"/>
                </a:cxn>
                <a:cxn ang="0">
                  <a:pos x="2" y="35"/>
                </a:cxn>
                <a:cxn ang="0">
                  <a:pos x="5" y="21"/>
                </a:cxn>
                <a:cxn ang="0">
                  <a:pos x="8" y="16"/>
                </a:cxn>
                <a:cxn ang="0">
                  <a:pos x="13" y="9"/>
                </a:cxn>
                <a:cxn ang="0">
                  <a:pos x="15" y="6"/>
                </a:cxn>
                <a:cxn ang="0">
                  <a:pos x="23" y="1"/>
                </a:cxn>
                <a:cxn ang="0">
                  <a:pos x="26" y="0"/>
                </a:cxn>
                <a:cxn ang="0">
                  <a:pos x="34" y="0"/>
                </a:cxn>
                <a:cxn ang="0">
                  <a:pos x="38" y="1"/>
                </a:cxn>
                <a:cxn ang="0">
                  <a:pos x="45" y="6"/>
                </a:cxn>
                <a:cxn ang="0">
                  <a:pos x="51" y="12"/>
                </a:cxn>
                <a:cxn ang="0">
                  <a:pos x="52" y="16"/>
                </a:cxn>
                <a:cxn ang="0">
                  <a:pos x="55" y="20"/>
                </a:cxn>
                <a:cxn ang="0">
                  <a:pos x="59" y="33"/>
                </a:cxn>
                <a:cxn ang="0">
                  <a:pos x="60" y="47"/>
                </a:cxn>
                <a:cxn ang="0">
                  <a:pos x="40" y="47"/>
                </a:cxn>
                <a:cxn ang="0">
                  <a:pos x="40" y="15"/>
                </a:cxn>
                <a:cxn ang="0">
                  <a:pos x="39" y="11"/>
                </a:cxn>
                <a:cxn ang="0">
                  <a:pos x="38" y="9"/>
                </a:cxn>
                <a:cxn ang="0">
                  <a:pos x="35" y="7"/>
                </a:cxn>
                <a:cxn ang="0">
                  <a:pos x="34" y="6"/>
                </a:cxn>
                <a:cxn ang="0">
                  <a:pos x="31" y="5"/>
                </a:cxn>
                <a:cxn ang="0">
                  <a:pos x="28" y="5"/>
                </a:cxn>
                <a:cxn ang="0">
                  <a:pos x="25" y="6"/>
                </a:cxn>
                <a:cxn ang="0">
                  <a:pos x="24" y="7"/>
                </a:cxn>
                <a:cxn ang="0">
                  <a:pos x="23" y="11"/>
                </a:cxn>
                <a:cxn ang="0">
                  <a:pos x="23" y="15"/>
                </a:cxn>
                <a:cxn ang="0">
                  <a:pos x="21" y="22"/>
                </a:cxn>
                <a:cxn ang="0">
                  <a:pos x="21" y="72"/>
                </a:cxn>
                <a:cxn ang="0">
                  <a:pos x="23" y="82"/>
                </a:cxn>
                <a:cxn ang="0">
                  <a:pos x="23" y="84"/>
                </a:cxn>
                <a:cxn ang="0">
                  <a:pos x="25" y="89"/>
                </a:cxn>
                <a:cxn ang="0">
                  <a:pos x="28" y="90"/>
                </a:cxn>
                <a:cxn ang="0">
                  <a:pos x="31" y="90"/>
                </a:cxn>
                <a:cxn ang="0">
                  <a:pos x="33" y="89"/>
                </a:cxn>
                <a:cxn ang="0">
                  <a:pos x="34" y="89"/>
                </a:cxn>
                <a:cxn ang="0">
                  <a:pos x="35" y="87"/>
                </a:cxn>
                <a:cxn ang="0">
                  <a:pos x="38" y="85"/>
                </a:cxn>
                <a:cxn ang="0">
                  <a:pos x="39" y="83"/>
                </a:cxn>
                <a:cxn ang="0">
                  <a:pos x="39" y="79"/>
                </a:cxn>
                <a:cxn ang="0">
                  <a:pos x="40" y="75"/>
                </a:cxn>
                <a:cxn ang="0">
                  <a:pos x="40" y="47"/>
                </a:cxn>
              </a:cxnLst>
              <a:rect l="0" t="0" r="r" b="b"/>
              <a:pathLst>
                <a:path w="60" h="94">
                  <a:moveTo>
                    <a:pt x="60" y="47"/>
                  </a:moveTo>
                  <a:lnTo>
                    <a:pt x="55" y="73"/>
                  </a:lnTo>
                  <a:lnTo>
                    <a:pt x="52" y="80"/>
                  </a:lnTo>
                  <a:lnTo>
                    <a:pt x="50" y="84"/>
                  </a:lnTo>
                  <a:lnTo>
                    <a:pt x="45" y="88"/>
                  </a:lnTo>
                  <a:lnTo>
                    <a:pt x="41" y="91"/>
                  </a:lnTo>
                  <a:lnTo>
                    <a:pt x="36" y="94"/>
                  </a:lnTo>
                  <a:lnTo>
                    <a:pt x="24" y="94"/>
                  </a:lnTo>
                  <a:lnTo>
                    <a:pt x="21" y="93"/>
                  </a:lnTo>
                  <a:lnTo>
                    <a:pt x="18" y="91"/>
                  </a:lnTo>
                  <a:lnTo>
                    <a:pt x="14" y="87"/>
                  </a:lnTo>
                  <a:lnTo>
                    <a:pt x="9" y="82"/>
                  </a:lnTo>
                  <a:lnTo>
                    <a:pt x="7" y="78"/>
                  </a:lnTo>
                  <a:lnTo>
                    <a:pt x="4" y="70"/>
                  </a:lnTo>
                  <a:lnTo>
                    <a:pt x="0" y="48"/>
                  </a:lnTo>
                  <a:lnTo>
                    <a:pt x="2" y="35"/>
                  </a:lnTo>
                  <a:lnTo>
                    <a:pt x="5" y="21"/>
                  </a:lnTo>
                  <a:lnTo>
                    <a:pt x="8" y="16"/>
                  </a:lnTo>
                  <a:lnTo>
                    <a:pt x="13" y="9"/>
                  </a:lnTo>
                  <a:lnTo>
                    <a:pt x="15" y="6"/>
                  </a:lnTo>
                  <a:lnTo>
                    <a:pt x="23" y="1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8" y="1"/>
                  </a:lnTo>
                  <a:lnTo>
                    <a:pt x="45" y="6"/>
                  </a:lnTo>
                  <a:lnTo>
                    <a:pt x="51" y="12"/>
                  </a:lnTo>
                  <a:lnTo>
                    <a:pt x="52" y="16"/>
                  </a:lnTo>
                  <a:lnTo>
                    <a:pt x="55" y="20"/>
                  </a:lnTo>
                  <a:lnTo>
                    <a:pt x="59" y="33"/>
                  </a:lnTo>
                  <a:lnTo>
                    <a:pt x="60" y="47"/>
                  </a:lnTo>
                  <a:close/>
                  <a:moveTo>
                    <a:pt x="40" y="47"/>
                  </a:moveTo>
                  <a:lnTo>
                    <a:pt x="40" y="15"/>
                  </a:lnTo>
                  <a:lnTo>
                    <a:pt x="39" y="11"/>
                  </a:lnTo>
                  <a:lnTo>
                    <a:pt x="38" y="9"/>
                  </a:lnTo>
                  <a:lnTo>
                    <a:pt x="35" y="7"/>
                  </a:lnTo>
                  <a:lnTo>
                    <a:pt x="34" y="6"/>
                  </a:lnTo>
                  <a:lnTo>
                    <a:pt x="31" y="5"/>
                  </a:lnTo>
                  <a:lnTo>
                    <a:pt x="28" y="5"/>
                  </a:lnTo>
                  <a:lnTo>
                    <a:pt x="25" y="6"/>
                  </a:lnTo>
                  <a:lnTo>
                    <a:pt x="24" y="7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1" y="22"/>
                  </a:lnTo>
                  <a:lnTo>
                    <a:pt x="21" y="72"/>
                  </a:lnTo>
                  <a:lnTo>
                    <a:pt x="23" y="82"/>
                  </a:lnTo>
                  <a:lnTo>
                    <a:pt x="23" y="84"/>
                  </a:lnTo>
                  <a:lnTo>
                    <a:pt x="25" y="89"/>
                  </a:lnTo>
                  <a:lnTo>
                    <a:pt x="28" y="90"/>
                  </a:lnTo>
                  <a:lnTo>
                    <a:pt x="31" y="90"/>
                  </a:lnTo>
                  <a:lnTo>
                    <a:pt x="33" y="89"/>
                  </a:lnTo>
                  <a:lnTo>
                    <a:pt x="34" y="89"/>
                  </a:lnTo>
                  <a:lnTo>
                    <a:pt x="35" y="87"/>
                  </a:lnTo>
                  <a:lnTo>
                    <a:pt x="38" y="85"/>
                  </a:lnTo>
                  <a:lnTo>
                    <a:pt x="39" y="83"/>
                  </a:lnTo>
                  <a:lnTo>
                    <a:pt x="39" y="79"/>
                  </a:lnTo>
                  <a:lnTo>
                    <a:pt x="40" y="75"/>
                  </a:lnTo>
                  <a:lnTo>
                    <a:pt x="40" y="4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60" name="Freeform 1412"/>
            <p:cNvSpPr>
              <a:spLocks noEditPoints="1"/>
            </p:cNvSpPr>
            <p:nvPr/>
          </p:nvSpPr>
          <p:spPr bwMode="auto">
            <a:xfrm>
              <a:off x="5618988" y="4223766"/>
              <a:ext cx="67437" cy="107442"/>
            </a:xfrm>
            <a:custGeom>
              <a:avLst/>
              <a:gdLst/>
              <a:ahLst/>
              <a:cxnLst>
                <a:cxn ang="0">
                  <a:pos x="59" y="47"/>
                </a:cxn>
                <a:cxn ang="0">
                  <a:pos x="54" y="73"/>
                </a:cxn>
                <a:cxn ang="0">
                  <a:pos x="51" y="80"/>
                </a:cxn>
                <a:cxn ang="0">
                  <a:pos x="49" y="84"/>
                </a:cxn>
                <a:cxn ang="0">
                  <a:pos x="44" y="88"/>
                </a:cxn>
                <a:cxn ang="0">
                  <a:pos x="40" y="91"/>
                </a:cxn>
                <a:cxn ang="0">
                  <a:pos x="35" y="94"/>
                </a:cxn>
                <a:cxn ang="0">
                  <a:pos x="23" y="94"/>
                </a:cxn>
                <a:cxn ang="0">
                  <a:pos x="21" y="93"/>
                </a:cxn>
                <a:cxn ang="0">
                  <a:pos x="17" y="91"/>
                </a:cxn>
                <a:cxn ang="0">
                  <a:pos x="13" y="87"/>
                </a:cxn>
                <a:cxn ang="0">
                  <a:pos x="8" y="82"/>
                </a:cxn>
                <a:cxn ang="0">
                  <a:pos x="6" y="78"/>
                </a:cxn>
                <a:cxn ang="0">
                  <a:pos x="3" y="70"/>
                </a:cxn>
                <a:cxn ang="0">
                  <a:pos x="0" y="48"/>
                </a:cxn>
                <a:cxn ang="0">
                  <a:pos x="1" y="35"/>
                </a:cxn>
                <a:cxn ang="0">
                  <a:pos x="5" y="21"/>
                </a:cxn>
                <a:cxn ang="0">
                  <a:pos x="7" y="16"/>
                </a:cxn>
                <a:cxn ang="0">
                  <a:pos x="12" y="9"/>
                </a:cxn>
                <a:cxn ang="0">
                  <a:pos x="14" y="6"/>
                </a:cxn>
                <a:cxn ang="0">
                  <a:pos x="22" y="1"/>
                </a:cxn>
                <a:cxn ang="0">
                  <a:pos x="26" y="0"/>
                </a:cxn>
                <a:cxn ang="0">
                  <a:pos x="33" y="0"/>
                </a:cxn>
                <a:cxn ang="0">
                  <a:pos x="37" y="1"/>
                </a:cxn>
                <a:cxn ang="0">
                  <a:pos x="44" y="6"/>
                </a:cxn>
                <a:cxn ang="0">
                  <a:pos x="50" y="12"/>
                </a:cxn>
                <a:cxn ang="0">
                  <a:pos x="51" y="16"/>
                </a:cxn>
                <a:cxn ang="0">
                  <a:pos x="54" y="20"/>
                </a:cxn>
                <a:cxn ang="0">
                  <a:pos x="58" y="33"/>
                </a:cxn>
                <a:cxn ang="0">
                  <a:pos x="59" y="47"/>
                </a:cxn>
                <a:cxn ang="0">
                  <a:pos x="39" y="47"/>
                </a:cxn>
                <a:cxn ang="0">
                  <a:pos x="39" y="15"/>
                </a:cxn>
                <a:cxn ang="0">
                  <a:pos x="38" y="11"/>
                </a:cxn>
                <a:cxn ang="0">
                  <a:pos x="37" y="9"/>
                </a:cxn>
                <a:cxn ang="0">
                  <a:pos x="34" y="7"/>
                </a:cxn>
                <a:cxn ang="0">
                  <a:pos x="33" y="6"/>
                </a:cxn>
                <a:cxn ang="0">
                  <a:pos x="30" y="5"/>
                </a:cxn>
                <a:cxn ang="0">
                  <a:pos x="27" y="5"/>
                </a:cxn>
                <a:cxn ang="0">
                  <a:pos x="24" y="6"/>
                </a:cxn>
                <a:cxn ang="0">
                  <a:pos x="23" y="7"/>
                </a:cxn>
                <a:cxn ang="0">
                  <a:pos x="22" y="11"/>
                </a:cxn>
                <a:cxn ang="0">
                  <a:pos x="22" y="15"/>
                </a:cxn>
                <a:cxn ang="0">
                  <a:pos x="21" y="22"/>
                </a:cxn>
                <a:cxn ang="0">
                  <a:pos x="21" y="72"/>
                </a:cxn>
                <a:cxn ang="0">
                  <a:pos x="22" y="82"/>
                </a:cxn>
                <a:cxn ang="0">
                  <a:pos x="22" y="84"/>
                </a:cxn>
                <a:cxn ang="0">
                  <a:pos x="24" y="89"/>
                </a:cxn>
                <a:cxn ang="0">
                  <a:pos x="27" y="90"/>
                </a:cxn>
                <a:cxn ang="0">
                  <a:pos x="30" y="90"/>
                </a:cxn>
                <a:cxn ang="0">
                  <a:pos x="32" y="89"/>
                </a:cxn>
                <a:cxn ang="0">
                  <a:pos x="33" y="89"/>
                </a:cxn>
                <a:cxn ang="0">
                  <a:pos x="34" y="87"/>
                </a:cxn>
                <a:cxn ang="0">
                  <a:pos x="37" y="85"/>
                </a:cxn>
                <a:cxn ang="0">
                  <a:pos x="38" y="83"/>
                </a:cxn>
                <a:cxn ang="0">
                  <a:pos x="38" y="79"/>
                </a:cxn>
                <a:cxn ang="0">
                  <a:pos x="39" y="75"/>
                </a:cxn>
                <a:cxn ang="0">
                  <a:pos x="39" y="47"/>
                </a:cxn>
              </a:cxnLst>
              <a:rect l="0" t="0" r="r" b="b"/>
              <a:pathLst>
                <a:path w="59" h="94">
                  <a:moveTo>
                    <a:pt x="59" y="47"/>
                  </a:moveTo>
                  <a:lnTo>
                    <a:pt x="54" y="73"/>
                  </a:lnTo>
                  <a:lnTo>
                    <a:pt x="51" y="80"/>
                  </a:lnTo>
                  <a:lnTo>
                    <a:pt x="49" y="84"/>
                  </a:lnTo>
                  <a:lnTo>
                    <a:pt x="44" y="88"/>
                  </a:lnTo>
                  <a:lnTo>
                    <a:pt x="40" y="91"/>
                  </a:lnTo>
                  <a:lnTo>
                    <a:pt x="35" y="94"/>
                  </a:lnTo>
                  <a:lnTo>
                    <a:pt x="23" y="94"/>
                  </a:lnTo>
                  <a:lnTo>
                    <a:pt x="21" y="93"/>
                  </a:lnTo>
                  <a:lnTo>
                    <a:pt x="17" y="91"/>
                  </a:lnTo>
                  <a:lnTo>
                    <a:pt x="13" y="87"/>
                  </a:lnTo>
                  <a:lnTo>
                    <a:pt x="8" y="82"/>
                  </a:lnTo>
                  <a:lnTo>
                    <a:pt x="6" y="78"/>
                  </a:lnTo>
                  <a:lnTo>
                    <a:pt x="3" y="70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5" y="21"/>
                  </a:lnTo>
                  <a:lnTo>
                    <a:pt x="7" y="16"/>
                  </a:lnTo>
                  <a:lnTo>
                    <a:pt x="12" y="9"/>
                  </a:lnTo>
                  <a:lnTo>
                    <a:pt x="14" y="6"/>
                  </a:lnTo>
                  <a:lnTo>
                    <a:pt x="22" y="1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7" y="1"/>
                  </a:lnTo>
                  <a:lnTo>
                    <a:pt x="44" y="6"/>
                  </a:lnTo>
                  <a:lnTo>
                    <a:pt x="50" y="12"/>
                  </a:lnTo>
                  <a:lnTo>
                    <a:pt x="51" y="16"/>
                  </a:lnTo>
                  <a:lnTo>
                    <a:pt x="54" y="20"/>
                  </a:lnTo>
                  <a:lnTo>
                    <a:pt x="58" y="33"/>
                  </a:lnTo>
                  <a:lnTo>
                    <a:pt x="59" y="47"/>
                  </a:lnTo>
                  <a:close/>
                  <a:moveTo>
                    <a:pt x="39" y="47"/>
                  </a:moveTo>
                  <a:lnTo>
                    <a:pt x="39" y="15"/>
                  </a:lnTo>
                  <a:lnTo>
                    <a:pt x="38" y="11"/>
                  </a:lnTo>
                  <a:lnTo>
                    <a:pt x="37" y="9"/>
                  </a:lnTo>
                  <a:lnTo>
                    <a:pt x="34" y="7"/>
                  </a:lnTo>
                  <a:lnTo>
                    <a:pt x="33" y="6"/>
                  </a:lnTo>
                  <a:lnTo>
                    <a:pt x="30" y="5"/>
                  </a:lnTo>
                  <a:lnTo>
                    <a:pt x="27" y="5"/>
                  </a:lnTo>
                  <a:lnTo>
                    <a:pt x="24" y="6"/>
                  </a:lnTo>
                  <a:lnTo>
                    <a:pt x="23" y="7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22"/>
                  </a:lnTo>
                  <a:lnTo>
                    <a:pt x="21" y="72"/>
                  </a:lnTo>
                  <a:lnTo>
                    <a:pt x="22" y="82"/>
                  </a:lnTo>
                  <a:lnTo>
                    <a:pt x="22" y="84"/>
                  </a:lnTo>
                  <a:lnTo>
                    <a:pt x="24" y="89"/>
                  </a:lnTo>
                  <a:lnTo>
                    <a:pt x="27" y="90"/>
                  </a:lnTo>
                  <a:lnTo>
                    <a:pt x="30" y="90"/>
                  </a:lnTo>
                  <a:lnTo>
                    <a:pt x="32" y="89"/>
                  </a:lnTo>
                  <a:lnTo>
                    <a:pt x="33" y="89"/>
                  </a:lnTo>
                  <a:lnTo>
                    <a:pt x="34" y="87"/>
                  </a:lnTo>
                  <a:lnTo>
                    <a:pt x="37" y="85"/>
                  </a:lnTo>
                  <a:lnTo>
                    <a:pt x="38" y="83"/>
                  </a:lnTo>
                  <a:lnTo>
                    <a:pt x="38" y="79"/>
                  </a:lnTo>
                  <a:lnTo>
                    <a:pt x="39" y="75"/>
                  </a:lnTo>
                  <a:lnTo>
                    <a:pt x="39" y="4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61" name="Freeform 1413"/>
            <p:cNvSpPr>
              <a:spLocks/>
            </p:cNvSpPr>
            <p:nvPr/>
          </p:nvSpPr>
          <p:spPr bwMode="auto">
            <a:xfrm>
              <a:off x="5698998" y="4307206"/>
              <a:ext cx="24003" cy="24003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4" y="1"/>
                </a:cxn>
                <a:cxn ang="0">
                  <a:pos x="19" y="2"/>
                </a:cxn>
                <a:cxn ang="0">
                  <a:pos x="20" y="5"/>
                </a:cxn>
                <a:cxn ang="0">
                  <a:pos x="20" y="6"/>
                </a:cxn>
                <a:cxn ang="0">
                  <a:pos x="21" y="9"/>
                </a:cxn>
                <a:cxn ang="0">
                  <a:pos x="21" y="14"/>
                </a:cxn>
                <a:cxn ang="0">
                  <a:pos x="19" y="18"/>
                </a:cxn>
                <a:cxn ang="0">
                  <a:pos x="16" y="20"/>
                </a:cxn>
                <a:cxn ang="0">
                  <a:pos x="15" y="21"/>
                </a:cxn>
                <a:cxn ang="0">
                  <a:pos x="6" y="21"/>
                </a:cxn>
                <a:cxn ang="0">
                  <a:pos x="5" y="20"/>
                </a:cxn>
                <a:cxn ang="0">
                  <a:pos x="2" y="18"/>
                </a:cxn>
                <a:cxn ang="0">
                  <a:pos x="0" y="14"/>
                </a:cxn>
                <a:cxn ang="0">
                  <a:pos x="0" y="9"/>
                </a:cxn>
                <a:cxn ang="0">
                  <a:pos x="1" y="5"/>
                </a:cxn>
                <a:cxn ang="0">
                  <a:pos x="2" y="2"/>
                </a:cxn>
                <a:cxn ang="0">
                  <a:pos x="7" y="0"/>
                </a:cxn>
                <a:cxn ang="0">
                  <a:pos x="10" y="0"/>
                </a:cxn>
              </a:cxnLst>
              <a:rect l="0" t="0" r="r" b="b"/>
              <a:pathLst>
                <a:path w="21" h="21">
                  <a:moveTo>
                    <a:pt x="10" y="0"/>
                  </a:moveTo>
                  <a:lnTo>
                    <a:pt x="14" y="1"/>
                  </a:lnTo>
                  <a:lnTo>
                    <a:pt x="19" y="2"/>
                  </a:lnTo>
                  <a:lnTo>
                    <a:pt x="20" y="5"/>
                  </a:lnTo>
                  <a:lnTo>
                    <a:pt x="20" y="6"/>
                  </a:lnTo>
                  <a:lnTo>
                    <a:pt x="21" y="9"/>
                  </a:lnTo>
                  <a:lnTo>
                    <a:pt x="21" y="14"/>
                  </a:lnTo>
                  <a:lnTo>
                    <a:pt x="19" y="18"/>
                  </a:lnTo>
                  <a:lnTo>
                    <a:pt x="16" y="20"/>
                  </a:lnTo>
                  <a:lnTo>
                    <a:pt x="15" y="21"/>
                  </a:lnTo>
                  <a:lnTo>
                    <a:pt x="6" y="21"/>
                  </a:lnTo>
                  <a:lnTo>
                    <a:pt x="5" y="20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9"/>
                  </a:lnTo>
                  <a:lnTo>
                    <a:pt x="1" y="5"/>
                  </a:lnTo>
                  <a:lnTo>
                    <a:pt x="2" y="2"/>
                  </a:lnTo>
                  <a:lnTo>
                    <a:pt x="7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62" name="Freeform 1414"/>
            <p:cNvSpPr>
              <a:spLocks/>
            </p:cNvSpPr>
            <p:nvPr/>
          </p:nvSpPr>
          <p:spPr bwMode="auto">
            <a:xfrm>
              <a:off x="5742432" y="4223766"/>
              <a:ext cx="53721" cy="106299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5" y="84"/>
                </a:cxn>
                <a:cxn ang="0">
                  <a:pos x="36" y="87"/>
                </a:cxn>
                <a:cxn ang="0">
                  <a:pos x="39" y="89"/>
                </a:cxn>
                <a:cxn ang="0">
                  <a:pos x="40" y="89"/>
                </a:cxn>
                <a:cxn ang="0">
                  <a:pos x="42" y="90"/>
                </a:cxn>
                <a:cxn ang="0">
                  <a:pos x="47" y="90"/>
                </a:cxn>
                <a:cxn ang="0">
                  <a:pos x="47" y="93"/>
                </a:cxn>
                <a:cxn ang="0">
                  <a:pos x="0" y="93"/>
                </a:cxn>
                <a:cxn ang="0">
                  <a:pos x="0" y="90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9"/>
                </a:cxn>
                <a:cxn ang="0">
                  <a:pos x="13" y="87"/>
                </a:cxn>
                <a:cxn ang="0">
                  <a:pos x="13" y="85"/>
                </a:cxn>
                <a:cxn ang="0">
                  <a:pos x="14" y="84"/>
                </a:cxn>
                <a:cxn ang="0">
                  <a:pos x="14" y="78"/>
                </a:cxn>
                <a:cxn ang="0">
                  <a:pos x="15" y="74"/>
                </a:cxn>
                <a:cxn ang="0">
                  <a:pos x="15" y="20"/>
                </a:cxn>
                <a:cxn ang="0">
                  <a:pos x="14" y="19"/>
                </a:cxn>
                <a:cxn ang="0">
                  <a:pos x="13" y="19"/>
                </a:cxn>
                <a:cxn ang="0">
                  <a:pos x="11" y="17"/>
                </a:cxn>
                <a:cxn ang="0">
                  <a:pos x="10" y="17"/>
                </a:cxn>
                <a:cxn ang="0">
                  <a:pos x="10" y="16"/>
                </a:cxn>
                <a:cxn ang="0">
                  <a:pos x="7" y="16"/>
                </a:cxn>
                <a:cxn ang="0">
                  <a:pos x="2" y="19"/>
                </a:cxn>
                <a:cxn ang="0">
                  <a:pos x="0" y="16"/>
                </a:cxn>
                <a:cxn ang="0">
                  <a:pos x="32" y="0"/>
                </a:cxn>
                <a:cxn ang="0">
                  <a:pos x="35" y="0"/>
                </a:cxn>
              </a:cxnLst>
              <a:rect l="0" t="0" r="r" b="b"/>
              <a:pathLst>
                <a:path w="47" h="93">
                  <a:moveTo>
                    <a:pt x="35" y="0"/>
                  </a:moveTo>
                  <a:lnTo>
                    <a:pt x="35" y="84"/>
                  </a:lnTo>
                  <a:lnTo>
                    <a:pt x="36" y="87"/>
                  </a:lnTo>
                  <a:lnTo>
                    <a:pt x="39" y="89"/>
                  </a:lnTo>
                  <a:lnTo>
                    <a:pt x="40" y="89"/>
                  </a:lnTo>
                  <a:lnTo>
                    <a:pt x="42" y="90"/>
                  </a:lnTo>
                  <a:lnTo>
                    <a:pt x="47" y="90"/>
                  </a:lnTo>
                  <a:lnTo>
                    <a:pt x="47" y="93"/>
                  </a:lnTo>
                  <a:lnTo>
                    <a:pt x="0" y="93"/>
                  </a:lnTo>
                  <a:lnTo>
                    <a:pt x="0" y="90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9"/>
                  </a:lnTo>
                  <a:lnTo>
                    <a:pt x="13" y="87"/>
                  </a:lnTo>
                  <a:lnTo>
                    <a:pt x="13" y="85"/>
                  </a:lnTo>
                  <a:lnTo>
                    <a:pt x="14" y="84"/>
                  </a:lnTo>
                  <a:lnTo>
                    <a:pt x="14" y="78"/>
                  </a:lnTo>
                  <a:lnTo>
                    <a:pt x="15" y="74"/>
                  </a:lnTo>
                  <a:lnTo>
                    <a:pt x="15" y="20"/>
                  </a:lnTo>
                  <a:lnTo>
                    <a:pt x="14" y="19"/>
                  </a:lnTo>
                  <a:lnTo>
                    <a:pt x="13" y="19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10" y="16"/>
                  </a:lnTo>
                  <a:lnTo>
                    <a:pt x="7" y="16"/>
                  </a:lnTo>
                  <a:lnTo>
                    <a:pt x="2" y="19"/>
                  </a:lnTo>
                  <a:lnTo>
                    <a:pt x="0" y="16"/>
                  </a:lnTo>
                  <a:lnTo>
                    <a:pt x="32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63" name="Freeform 1415"/>
            <p:cNvSpPr>
              <a:spLocks noEditPoints="1"/>
            </p:cNvSpPr>
            <p:nvPr/>
          </p:nvSpPr>
          <p:spPr bwMode="auto">
            <a:xfrm>
              <a:off x="6015609" y="4223766"/>
              <a:ext cx="67437" cy="107442"/>
            </a:xfrm>
            <a:custGeom>
              <a:avLst/>
              <a:gdLst/>
              <a:ahLst/>
              <a:cxnLst>
                <a:cxn ang="0">
                  <a:pos x="59" y="47"/>
                </a:cxn>
                <a:cxn ang="0">
                  <a:pos x="54" y="73"/>
                </a:cxn>
                <a:cxn ang="0">
                  <a:pos x="52" y="80"/>
                </a:cxn>
                <a:cxn ang="0">
                  <a:pos x="49" y="84"/>
                </a:cxn>
                <a:cxn ang="0">
                  <a:pos x="44" y="88"/>
                </a:cxn>
                <a:cxn ang="0">
                  <a:pos x="41" y="91"/>
                </a:cxn>
                <a:cxn ang="0">
                  <a:pos x="36" y="94"/>
                </a:cxn>
                <a:cxn ang="0">
                  <a:pos x="23" y="94"/>
                </a:cxn>
                <a:cxn ang="0">
                  <a:pos x="21" y="93"/>
                </a:cxn>
                <a:cxn ang="0">
                  <a:pos x="17" y="91"/>
                </a:cxn>
                <a:cxn ang="0">
                  <a:pos x="13" y="87"/>
                </a:cxn>
                <a:cxn ang="0">
                  <a:pos x="8" y="82"/>
                </a:cxn>
                <a:cxn ang="0">
                  <a:pos x="6" y="78"/>
                </a:cxn>
                <a:cxn ang="0">
                  <a:pos x="4" y="70"/>
                </a:cxn>
                <a:cxn ang="0">
                  <a:pos x="0" y="48"/>
                </a:cxn>
                <a:cxn ang="0">
                  <a:pos x="1" y="35"/>
                </a:cxn>
                <a:cxn ang="0">
                  <a:pos x="5" y="21"/>
                </a:cxn>
                <a:cxn ang="0">
                  <a:pos x="7" y="16"/>
                </a:cxn>
                <a:cxn ang="0">
                  <a:pos x="12" y="9"/>
                </a:cxn>
                <a:cxn ang="0">
                  <a:pos x="15" y="6"/>
                </a:cxn>
                <a:cxn ang="0">
                  <a:pos x="22" y="1"/>
                </a:cxn>
                <a:cxn ang="0">
                  <a:pos x="26" y="0"/>
                </a:cxn>
                <a:cxn ang="0">
                  <a:pos x="33" y="0"/>
                </a:cxn>
                <a:cxn ang="0">
                  <a:pos x="37" y="1"/>
                </a:cxn>
                <a:cxn ang="0">
                  <a:pos x="44" y="6"/>
                </a:cxn>
                <a:cxn ang="0">
                  <a:pos x="51" y="12"/>
                </a:cxn>
                <a:cxn ang="0">
                  <a:pos x="52" y="16"/>
                </a:cxn>
                <a:cxn ang="0">
                  <a:pos x="54" y="20"/>
                </a:cxn>
                <a:cxn ang="0">
                  <a:pos x="58" y="33"/>
                </a:cxn>
                <a:cxn ang="0">
                  <a:pos x="59" y="47"/>
                </a:cxn>
                <a:cxn ang="0">
                  <a:pos x="39" y="47"/>
                </a:cxn>
                <a:cxn ang="0">
                  <a:pos x="39" y="15"/>
                </a:cxn>
                <a:cxn ang="0">
                  <a:pos x="38" y="11"/>
                </a:cxn>
                <a:cxn ang="0">
                  <a:pos x="37" y="9"/>
                </a:cxn>
                <a:cxn ang="0">
                  <a:pos x="34" y="7"/>
                </a:cxn>
                <a:cxn ang="0">
                  <a:pos x="33" y="6"/>
                </a:cxn>
                <a:cxn ang="0">
                  <a:pos x="31" y="5"/>
                </a:cxn>
                <a:cxn ang="0">
                  <a:pos x="27" y="5"/>
                </a:cxn>
                <a:cxn ang="0">
                  <a:pos x="25" y="6"/>
                </a:cxn>
                <a:cxn ang="0">
                  <a:pos x="23" y="7"/>
                </a:cxn>
                <a:cxn ang="0">
                  <a:pos x="22" y="11"/>
                </a:cxn>
                <a:cxn ang="0">
                  <a:pos x="22" y="15"/>
                </a:cxn>
                <a:cxn ang="0">
                  <a:pos x="21" y="22"/>
                </a:cxn>
                <a:cxn ang="0">
                  <a:pos x="21" y="72"/>
                </a:cxn>
                <a:cxn ang="0">
                  <a:pos x="22" y="82"/>
                </a:cxn>
                <a:cxn ang="0">
                  <a:pos x="22" y="84"/>
                </a:cxn>
                <a:cxn ang="0">
                  <a:pos x="25" y="89"/>
                </a:cxn>
                <a:cxn ang="0">
                  <a:pos x="27" y="90"/>
                </a:cxn>
                <a:cxn ang="0">
                  <a:pos x="31" y="90"/>
                </a:cxn>
                <a:cxn ang="0">
                  <a:pos x="32" y="89"/>
                </a:cxn>
                <a:cxn ang="0">
                  <a:pos x="33" y="89"/>
                </a:cxn>
                <a:cxn ang="0">
                  <a:pos x="34" y="87"/>
                </a:cxn>
                <a:cxn ang="0">
                  <a:pos x="37" y="85"/>
                </a:cxn>
                <a:cxn ang="0">
                  <a:pos x="38" y="83"/>
                </a:cxn>
                <a:cxn ang="0">
                  <a:pos x="38" y="79"/>
                </a:cxn>
                <a:cxn ang="0">
                  <a:pos x="39" y="75"/>
                </a:cxn>
                <a:cxn ang="0">
                  <a:pos x="39" y="47"/>
                </a:cxn>
              </a:cxnLst>
              <a:rect l="0" t="0" r="r" b="b"/>
              <a:pathLst>
                <a:path w="59" h="94">
                  <a:moveTo>
                    <a:pt x="59" y="47"/>
                  </a:moveTo>
                  <a:lnTo>
                    <a:pt x="54" y="73"/>
                  </a:lnTo>
                  <a:lnTo>
                    <a:pt x="52" y="80"/>
                  </a:lnTo>
                  <a:lnTo>
                    <a:pt x="49" y="84"/>
                  </a:lnTo>
                  <a:lnTo>
                    <a:pt x="44" y="88"/>
                  </a:lnTo>
                  <a:lnTo>
                    <a:pt x="41" y="91"/>
                  </a:lnTo>
                  <a:lnTo>
                    <a:pt x="36" y="94"/>
                  </a:lnTo>
                  <a:lnTo>
                    <a:pt x="23" y="94"/>
                  </a:lnTo>
                  <a:lnTo>
                    <a:pt x="21" y="93"/>
                  </a:lnTo>
                  <a:lnTo>
                    <a:pt x="17" y="91"/>
                  </a:lnTo>
                  <a:lnTo>
                    <a:pt x="13" y="87"/>
                  </a:lnTo>
                  <a:lnTo>
                    <a:pt x="8" y="82"/>
                  </a:lnTo>
                  <a:lnTo>
                    <a:pt x="6" y="78"/>
                  </a:lnTo>
                  <a:lnTo>
                    <a:pt x="4" y="70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5" y="21"/>
                  </a:lnTo>
                  <a:lnTo>
                    <a:pt x="7" y="16"/>
                  </a:lnTo>
                  <a:lnTo>
                    <a:pt x="12" y="9"/>
                  </a:lnTo>
                  <a:lnTo>
                    <a:pt x="15" y="6"/>
                  </a:lnTo>
                  <a:lnTo>
                    <a:pt x="22" y="1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7" y="1"/>
                  </a:lnTo>
                  <a:lnTo>
                    <a:pt x="44" y="6"/>
                  </a:lnTo>
                  <a:lnTo>
                    <a:pt x="51" y="12"/>
                  </a:lnTo>
                  <a:lnTo>
                    <a:pt x="52" y="16"/>
                  </a:lnTo>
                  <a:lnTo>
                    <a:pt x="54" y="20"/>
                  </a:lnTo>
                  <a:lnTo>
                    <a:pt x="58" y="33"/>
                  </a:lnTo>
                  <a:lnTo>
                    <a:pt x="59" y="47"/>
                  </a:lnTo>
                  <a:close/>
                  <a:moveTo>
                    <a:pt x="39" y="47"/>
                  </a:moveTo>
                  <a:lnTo>
                    <a:pt x="39" y="15"/>
                  </a:lnTo>
                  <a:lnTo>
                    <a:pt x="38" y="11"/>
                  </a:lnTo>
                  <a:lnTo>
                    <a:pt x="37" y="9"/>
                  </a:lnTo>
                  <a:lnTo>
                    <a:pt x="34" y="7"/>
                  </a:lnTo>
                  <a:lnTo>
                    <a:pt x="33" y="6"/>
                  </a:lnTo>
                  <a:lnTo>
                    <a:pt x="31" y="5"/>
                  </a:lnTo>
                  <a:lnTo>
                    <a:pt x="27" y="5"/>
                  </a:lnTo>
                  <a:lnTo>
                    <a:pt x="25" y="6"/>
                  </a:lnTo>
                  <a:lnTo>
                    <a:pt x="23" y="7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22"/>
                  </a:lnTo>
                  <a:lnTo>
                    <a:pt x="21" y="72"/>
                  </a:lnTo>
                  <a:lnTo>
                    <a:pt x="22" y="82"/>
                  </a:lnTo>
                  <a:lnTo>
                    <a:pt x="22" y="84"/>
                  </a:lnTo>
                  <a:lnTo>
                    <a:pt x="25" y="89"/>
                  </a:lnTo>
                  <a:lnTo>
                    <a:pt x="27" y="90"/>
                  </a:lnTo>
                  <a:lnTo>
                    <a:pt x="31" y="90"/>
                  </a:lnTo>
                  <a:lnTo>
                    <a:pt x="32" y="89"/>
                  </a:lnTo>
                  <a:lnTo>
                    <a:pt x="33" y="89"/>
                  </a:lnTo>
                  <a:lnTo>
                    <a:pt x="34" y="87"/>
                  </a:lnTo>
                  <a:lnTo>
                    <a:pt x="37" y="85"/>
                  </a:lnTo>
                  <a:lnTo>
                    <a:pt x="38" y="83"/>
                  </a:lnTo>
                  <a:lnTo>
                    <a:pt x="38" y="79"/>
                  </a:lnTo>
                  <a:lnTo>
                    <a:pt x="39" y="75"/>
                  </a:lnTo>
                  <a:lnTo>
                    <a:pt x="39" y="4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64" name="Freeform 1416"/>
            <p:cNvSpPr>
              <a:spLocks/>
            </p:cNvSpPr>
            <p:nvPr/>
          </p:nvSpPr>
          <p:spPr bwMode="auto">
            <a:xfrm>
              <a:off x="6095619" y="4307206"/>
              <a:ext cx="24003" cy="24003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4" y="1"/>
                </a:cxn>
                <a:cxn ang="0">
                  <a:pos x="19" y="2"/>
                </a:cxn>
                <a:cxn ang="0">
                  <a:pos x="20" y="5"/>
                </a:cxn>
                <a:cxn ang="0">
                  <a:pos x="20" y="6"/>
                </a:cxn>
                <a:cxn ang="0">
                  <a:pos x="21" y="9"/>
                </a:cxn>
                <a:cxn ang="0">
                  <a:pos x="21" y="14"/>
                </a:cxn>
                <a:cxn ang="0">
                  <a:pos x="19" y="18"/>
                </a:cxn>
                <a:cxn ang="0">
                  <a:pos x="16" y="20"/>
                </a:cxn>
                <a:cxn ang="0">
                  <a:pos x="15" y="21"/>
                </a:cxn>
                <a:cxn ang="0">
                  <a:pos x="6" y="21"/>
                </a:cxn>
                <a:cxn ang="0">
                  <a:pos x="5" y="20"/>
                </a:cxn>
                <a:cxn ang="0">
                  <a:pos x="3" y="18"/>
                </a:cxn>
                <a:cxn ang="0">
                  <a:pos x="0" y="14"/>
                </a:cxn>
                <a:cxn ang="0">
                  <a:pos x="0" y="9"/>
                </a:cxn>
                <a:cxn ang="0">
                  <a:pos x="2" y="5"/>
                </a:cxn>
                <a:cxn ang="0">
                  <a:pos x="3" y="2"/>
                </a:cxn>
                <a:cxn ang="0">
                  <a:pos x="8" y="0"/>
                </a:cxn>
                <a:cxn ang="0">
                  <a:pos x="10" y="0"/>
                </a:cxn>
              </a:cxnLst>
              <a:rect l="0" t="0" r="r" b="b"/>
              <a:pathLst>
                <a:path w="21" h="21">
                  <a:moveTo>
                    <a:pt x="10" y="0"/>
                  </a:moveTo>
                  <a:lnTo>
                    <a:pt x="14" y="1"/>
                  </a:lnTo>
                  <a:lnTo>
                    <a:pt x="19" y="2"/>
                  </a:lnTo>
                  <a:lnTo>
                    <a:pt x="20" y="5"/>
                  </a:lnTo>
                  <a:lnTo>
                    <a:pt x="20" y="6"/>
                  </a:lnTo>
                  <a:lnTo>
                    <a:pt x="21" y="9"/>
                  </a:lnTo>
                  <a:lnTo>
                    <a:pt x="21" y="14"/>
                  </a:lnTo>
                  <a:lnTo>
                    <a:pt x="19" y="18"/>
                  </a:lnTo>
                  <a:lnTo>
                    <a:pt x="16" y="20"/>
                  </a:lnTo>
                  <a:lnTo>
                    <a:pt x="15" y="21"/>
                  </a:lnTo>
                  <a:lnTo>
                    <a:pt x="6" y="21"/>
                  </a:lnTo>
                  <a:lnTo>
                    <a:pt x="5" y="20"/>
                  </a:lnTo>
                  <a:lnTo>
                    <a:pt x="3" y="18"/>
                  </a:lnTo>
                  <a:lnTo>
                    <a:pt x="0" y="14"/>
                  </a:lnTo>
                  <a:lnTo>
                    <a:pt x="0" y="9"/>
                  </a:lnTo>
                  <a:lnTo>
                    <a:pt x="2" y="5"/>
                  </a:lnTo>
                  <a:lnTo>
                    <a:pt x="3" y="2"/>
                  </a:lnTo>
                  <a:lnTo>
                    <a:pt x="8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65" name="Freeform 1417"/>
            <p:cNvSpPr>
              <a:spLocks/>
            </p:cNvSpPr>
            <p:nvPr/>
          </p:nvSpPr>
          <p:spPr bwMode="auto">
            <a:xfrm>
              <a:off x="6129909" y="4223766"/>
              <a:ext cx="67437" cy="106299"/>
            </a:xfrm>
            <a:custGeom>
              <a:avLst/>
              <a:gdLst/>
              <a:ahLst/>
              <a:cxnLst>
                <a:cxn ang="0">
                  <a:pos x="54" y="93"/>
                </a:cxn>
                <a:cxn ang="0">
                  <a:pos x="0" y="93"/>
                </a:cxn>
                <a:cxn ang="0">
                  <a:pos x="0" y="91"/>
                </a:cxn>
                <a:cxn ang="0">
                  <a:pos x="12" y="78"/>
                </a:cxn>
                <a:cxn ang="0">
                  <a:pos x="22" y="67"/>
                </a:cxn>
                <a:cxn ang="0">
                  <a:pos x="28" y="58"/>
                </a:cxn>
                <a:cxn ang="0">
                  <a:pos x="33" y="52"/>
                </a:cxn>
                <a:cxn ang="0">
                  <a:pos x="36" y="42"/>
                </a:cxn>
                <a:cxn ang="0">
                  <a:pos x="37" y="31"/>
                </a:cxn>
                <a:cxn ang="0">
                  <a:pos x="37" y="27"/>
                </a:cxn>
                <a:cxn ang="0">
                  <a:pos x="36" y="24"/>
                </a:cxn>
                <a:cxn ang="0">
                  <a:pos x="33" y="20"/>
                </a:cxn>
                <a:cxn ang="0">
                  <a:pos x="30" y="17"/>
                </a:cxn>
                <a:cxn ang="0">
                  <a:pos x="26" y="16"/>
                </a:cxn>
                <a:cxn ang="0">
                  <a:pos x="16" y="16"/>
                </a:cxn>
                <a:cxn ang="0">
                  <a:pos x="12" y="19"/>
                </a:cxn>
                <a:cxn ang="0">
                  <a:pos x="7" y="21"/>
                </a:cxn>
                <a:cxn ang="0">
                  <a:pos x="5" y="26"/>
                </a:cxn>
                <a:cxn ang="0">
                  <a:pos x="1" y="26"/>
                </a:cxn>
                <a:cxn ang="0">
                  <a:pos x="6" y="15"/>
                </a:cxn>
                <a:cxn ang="0">
                  <a:pos x="12" y="6"/>
                </a:cxn>
                <a:cxn ang="0">
                  <a:pos x="17" y="4"/>
                </a:cxn>
                <a:cxn ang="0">
                  <a:pos x="21" y="1"/>
                </a:cxn>
                <a:cxn ang="0">
                  <a:pos x="26" y="0"/>
                </a:cxn>
                <a:cxn ang="0">
                  <a:pos x="35" y="0"/>
                </a:cxn>
                <a:cxn ang="0">
                  <a:pos x="39" y="1"/>
                </a:cxn>
                <a:cxn ang="0">
                  <a:pos x="43" y="3"/>
                </a:cxn>
                <a:cxn ang="0">
                  <a:pos x="48" y="7"/>
                </a:cxn>
                <a:cxn ang="0">
                  <a:pos x="53" y="11"/>
                </a:cxn>
                <a:cxn ang="0">
                  <a:pos x="54" y="16"/>
                </a:cxn>
                <a:cxn ang="0">
                  <a:pos x="56" y="20"/>
                </a:cxn>
                <a:cxn ang="0">
                  <a:pos x="56" y="28"/>
                </a:cxn>
                <a:cxn ang="0">
                  <a:pos x="53" y="35"/>
                </a:cxn>
                <a:cxn ang="0">
                  <a:pos x="52" y="42"/>
                </a:cxn>
                <a:cxn ang="0">
                  <a:pos x="46" y="51"/>
                </a:cxn>
                <a:cxn ang="0">
                  <a:pos x="36" y="62"/>
                </a:cxn>
                <a:cxn ang="0">
                  <a:pos x="21" y="75"/>
                </a:cxn>
                <a:cxn ang="0">
                  <a:pos x="49" y="75"/>
                </a:cxn>
                <a:cxn ang="0">
                  <a:pos x="51" y="74"/>
                </a:cxn>
                <a:cxn ang="0">
                  <a:pos x="53" y="74"/>
                </a:cxn>
                <a:cxn ang="0">
                  <a:pos x="54" y="73"/>
                </a:cxn>
                <a:cxn ang="0">
                  <a:pos x="54" y="72"/>
                </a:cxn>
                <a:cxn ang="0">
                  <a:pos x="57" y="67"/>
                </a:cxn>
                <a:cxn ang="0">
                  <a:pos x="59" y="67"/>
                </a:cxn>
                <a:cxn ang="0">
                  <a:pos x="54" y="93"/>
                </a:cxn>
              </a:cxnLst>
              <a:rect l="0" t="0" r="r" b="b"/>
              <a:pathLst>
                <a:path w="59" h="93">
                  <a:moveTo>
                    <a:pt x="54" y="93"/>
                  </a:moveTo>
                  <a:lnTo>
                    <a:pt x="0" y="93"/>
                  </a:lnTo>
                  <a:lnTo>
                    <a:pt x="0" y="91"/>
                  </a:lnTo>
                  <a:lnTo>
                    <a:pt x="12" y="78"/>
                  </a:lnTo>
                  <a:lnTo>
                    <a:pt x="22" y="67"/>
                  </a:lnTo>
                  <a:lnTo>
                    <a:pt x="28" y="58"/>
                  </a:lnTo>
                  <a:lnTo>
                    <a:pt x="33" y="52"/>
                  </a:lnTo>
                  <a:lnTo>
                    <a:pt x="36" y="42"/>
                  </a:lnTo>
                  <a:lnTo>
                    <a:pt x="37" y="31"/>
                  </a:lnTo>
                  <a:lnTo>
                    <a:pt x="37" y="27"/>
                  </a:lnTo>
                  <a:lnTo>
                    <a:pt x="36" y="24"/>
                  </a:lnTo>
                  <a:lnTo>
                    <a:pt x="33" y="20"/>
                  </a:lnTo>
                  <a:lnTo>
                    <a:pt x="30" y="17"/>
                  </a:lnTo>
                  <a:lnTo>
                    <a:pt x="26" y="16"/>
                  </a:lnTo>
                  <a:lnTo>
                    <a:pt x="16" y="16"/>
                  </a:lnTo>
                  <a:lnTo>
                    <a:pt x="12" y="19"/>
                  </a:lnTo>
                  <a:lnTo>
                    <a:pt x="7" y="21"/>
                  </a:lnTo>
                  <a:lnTo>
                    <a:pt x="5" y="26"/>
                  </a:lnTo>
                  <a:lnTo>
                    <a:pt x="1" y="26"/>
                  </a:lnTo>
                  <a:lnTo>
                    <a:pt x="6" y="15"/>
                  </a:lnTo>
                  <a:lnTo>
                    <a:pt x="12" y="6"/>
                  </a:lnTo>
                  <a:lnTo>
                    <a:pt x="17" y="4"/>
                  </a:lnTo>
                  <a:lnTo>
                    <a:pt x="21" y="1"/>
                  </a:lnTo>
                  <a:lnTo>
                    <a:pt x="26" y="0"/>
                  </a:lnTo>
                  <a:lnTo>
                    <a:pt x="35" y="0"/>
                  </a:lnTo>
                  <a:lnTo>
                    <a:pt x="39" y="1"/>
                  </a:lnTo>
                  <a:lnTo>
                    <a:pt x="43" y="3"/>
                  </a:lnTo>
                  <a:lnTo>
                    <a:pt x="48" y="7"/>
                  </a:lnTo>
                  <a:lnTo>
                    <a:pt x="53" y="11"/>
                  </a:lnTo>
                  <a:lnTo>
                    <a:pt x="54" y="16"/>
                  </a:lnTo>
                  <a:lnTo>
                    <a:pt x="56" y="20"/>
                  </a:lnTo>
                  <a:lnTo>
                    <a:pt x="56" y="28"/>
                  </a:lnTo>
                  <a:lnTo>
                    <a:pt x="53" y="35"/>
                  </a:lnTo>
                  <a:lnTo>
                    <a:pt x="52" y="42"/>
                  </a:lnTo>
                  <a:lnTo>
                    <a:pt x="46" y="51"/>
                  </a:lnTo>
                  <a:lnTo>
                    <a:pt x="36" y="62"/>
                  </a:lnTo>
                  <a:lnTo>
                    <a:pt x="21" y="75"/>
                  </a:lnTo>
                  <a:lnTo>
                    <a:pt x="49" y="75"/>
                  </a:lnTo>
                  <a:lnTo>
                    <a:pt x="51" y="74"/>
                  </a:lnTo>
                  <a:lnTo>
                    <a:pt x="53" y="74"/>
                  </a:lnTo>
                  <a:lnTo>
                    <a:pt x="54" y="73"/>
                  </a:lnTo>
                  <a:lnTo>
                    <a:pt x="54" y="72"/>
                  </a:lnTo>
                  <a:lnTo>
                    <a:pt x="57" y="67"/>
                  </a:lnTo>
                  <a:lnTo>
                    <a:pt x="59" y="67"/>
                  </a:lnTo>
                  <a:lnTo>
                    <a:pt x="54" y="9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66" name="Freeform 1418"/>
            <p:cNvSpPr>
              <a:spLocks noEditPoints="1"/>
            </p:cNvSpPr>
            <p:nvPr/>
          </p:nvSpPr>
          <p:spPr bwMode="auto">
            <a:xfrm>
              <a:off x="6409944" y="4223766"/>
              <a:ext cx="67437" cy="107442"/>
            </a:xfrm>
            <a:custGeom>
              <a:avLst/>
              <a:gdLst/>
              <a:ahLst/>
              <a:cxnLst>
                <a:cxn ang="0">
                  <a:pos x="59" y="47"/>
                </a:cxn>
                <a:cxn ang="0">
                  <a:pos x="54" y="73"/>
                </a:cxn>
                <a:cxn ang="0">
                  <a:pos x="52" y="80"/>
                </a:cxn>
                <a:cxn ang="0">
                  <a:pos x="49" y="84"/>
                </a:cxn>
                <a:cxn ang="0">
                  <a:pos x="44" y="88"/>
                </a:cxn>
                <a:cxn ang="0">
                  <a:pos x="40" y="91"/>
                </a:cxn>
                <a:cxn ang="0">
                  <a:pos x="35" y="94"/>
                </a:cxn>
                <a:cxn ang="0">
                  <a:pos x="23" y="94"/>
                </a:cxn>
                <a:cxn ang="0">
                  <a:pos x="21" y="93"/>
                </a:cxn>
                <a:cxn ang="0">
                  <a:pos x="17" y="91"/>
                </a:cxn>
                <a:cxn ang="0">
                  <a:pos x="13" y="87"/>
                </a:cxn>
                <a:cxn ang="0">
                  <a:pos x="8" y="82"/>
                </a:cxn>
                <a:cxn ang="0">
                  <a:pos x="6" y="78"/>
                </a:cxn>
                <a:cxn ang="0">
                  <a:pos x="3" y="70"/>
                </a:cxn>
                <a:cxn ang="0">
                  <a:pos x="0" y="48"/>
                </a:cxn>
                <a:cxn ang="0">
                  <a:pos x="1" y="35"/>
                </a:cxn>
                <a:cxn ang="0">
                  <a:pos x="5" y="21"/>
                </a:cxn>
                <a:cxn ang="0">
                  <a:pos x="7" y="16"/>
                </a:cxn>
                <a:cxn ang="0">
                  <a:pos x="12" y="9"/>
                </a:cxn>
                <a:cxn ang="0">
                  <a:pos x="14" y="6"/>
                </a:cxn>
                <a:cxn ang="0">
                  <a:pos x="22" y="1"/>
                </a:cxn>
                <a:cxn ang="0">
                  <a:pos x="26" y="0"/>
                </a:cxn>
                <a:cxn ang="0">
                  <a:pos x="33" y="0"/>
                </a:cxn>
                <a:cxn ang="0">
                  <a:pos x="37" y="1"/>
                </a:cxn>
                <a:cxn ang="0">
                  <a:pos x="44" y="6"/>
                </a:cxn>
                <a:cxn ang="0">
                  <a:pos x="50" y="12"/>
                </a:cxn>
                <a:cxn ang="0">
                  <a:pos x="52" y="16"/>
                </a:cxn>
                <a:cxn ang="0">
                  <a:pos x="54" y="20"/>
                </a:cxn>
                <a:cxn ang="0">
                  <a:pos x="58" y="33"/>
                </a:cxn>
                <a:cxn ang="0">
                  <a:pos x="59" y="47"/>
                </a:cxn>
                <a:cxn ang="0">
                  <a:pos x="39" y="47"/>
                </a:cxn>
                <a:cxn ang="0">
                  <a:pos x="39" y="15"/>
                </a:cxn>
                <a:cxn ang="0">
                  <a:pos x="38" y="11"/>
                </a:cxn>
                <a:cxn ang="0">
                  <a:pos x="37" y="9"/>
                </a:cxn>
                <a:cxn ang="0">
                  <a:pos x="34" y="7"/>
                </a:cxn>
                <a:cxn ang="0">
                  <a:pos x="33" y="6"/>
                </a:cxn>
                <a:cxn ang="0">
                  <a:pos x="31" y="5"/>
                </a:cxn>
                <a:cxn ang="0">
                  <a:pos x="27" y="5"/>
                </a:cxn>
                <a:cxn ang="0">
                  <a:pos x="24" y="6"/>
                </a:cxn>
                <a:cxn ang="0">
                  <a:pos x="23" y="7"/>
                </a:cxn>
                <a:cxn ang="0">
                  <a:pos x="22" y="11"/>
                </a:cxn>
                <a:cxn ang="0">
                  <a:pos x="22" y="15"/>
                </a:cxn>
                <a:cxn ang="0">
                  <a:pos x="21" y="22"/>
                </a:cxn>
                <a:cxn ang="0">
                  <a:pos x="21" y="72"/>
                </a:cxn>
                <a:cxn ang="0">
                  <a:pos x="22" y="82"/>
                </a:cxn>
                <a:cxn ang="0">
                  <a:pos x="22" y="84"/>
                </a:cxn>
                <a:cxn ang="0">
                  <a:pos x="24" y="89"/>
                </a:cxn>
                <a:cxn ang="0">
                  <a:pos x="27" y="90"/>
                </a:cxn>
                <a:cxn ang="0">
                  <a:pos x="31" y="90"/>
                </a:cxn>
                <a:cxn ang="0">
                  <a:pos x="32" y="89"/>
                </a:cxn>
                <a:cxn ang="0">
                  <a:pos x="33" y="89"/>
                </a:cxn>
                <a:cxn ang="0">
                  <a:pos x="34" y="87"/>
                </a:cxn>
                <a:cxn ang="0">
                  <a:pos x="37" y="85"/>
                </a:cxn>
                <a:cxn ang="0">
                  <a:pos x="38" y="83"/>
                </a:cxn>
                <a:cxn ang="0">
                  <a:pos x="38" y="79"/>
                </a:cxn>
                <a:cxn ang="0">
                  <a:pos x="39" y="75"/>
                </a:cxn>
                <a:cxn ang="0">
                  <a:pos x="39" y="47"/>
                </a:cxn>
              </a:cxnLst>
              <a:rect l="0" t="0" r="r" b="b"/>
              <a:pathLst>
                <a:path w="59" h="94">
                  <a:moveTo>
                    <a:pt x="59" y="47"/>
                  </a:moveTo>
                  <a:lnTo>
                    <a:pt x="54" y="73"/>
                  </a:lnTo>
                  <a:lnTo>
                    <a:pt x="52" y="80"/>
                  </a:lnTo>
                  <a:lnTo>
                    <a:pt x="49" y="84"/>
                  </a:lnTo>
                  <a:lnTo>
                    <a:pt x="44" y="88"/>
                  </a:lnTo>
                  <a:lnTo>
                    <a:pt x="40" y="91"/>
                  </a:lnTo>
                  <a:lnTo>
                    <a:pt x="35" y="94"/>
                  </a:lnTo>
                  <a:lnTo>
                    <a:pt x="23" y="94"/>
                  </a:lnTo>
                  <a:lnTo>
                    <a:pt x="21" y="93"/>
                  </a:lnTo>
                  <a:lnTo>
                    <a:pt x="17" y="91"/>
                  </a:lnTo>
                  <a:lnTo>
                    <a:pt x="13" y="87"/>
                  </a:lnTo>
                  <a:lnTo>
                    <a:pt x="8" y="82"/>
                  </a:lnTo>
                  <a:lnTo>
                    <a:pt x="6" y="78"/>
                  </a:lnTo>
                  <a:lnTo>
                    <a:pt x="3" y="70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5" y="21"/>
                  </a:lnTo>
                  <a:lnTo>
                    <a:pt x="7" y="16"/>
                  </a:lnTo>
                  <a:lnTo>
                    <a:pt x="12" y="9"/>
                  </a:lnTo>
                  <a:lnTo>
                    <a:pt x="14" y="6"/>
                  </a:lnTo>
                  <a:lnTo>
                    <a:pt x="22" y="1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7" y="1"/>
                  </a:lnTo>
                  <a:lnTo>
                    <a:pt x="44" y="6"/>
                  </a:lnTo>
                  <a:lnTo>
                    <a:pt x="50" y="12"/>
                  </a:lnTo>
                  <a:lnTo>
                    <a:pt x="52" y="16"/>
                  </a:lnTo>
                  <a:lnTo>
                    <a:pt x="54" y="20"/>
                  </a:lnTo>
                  <a:lnTo>
                    <a:pt x="58" y="33"/>
                  </a:lnTo>
                  <a:lnTo>
                    <a:pt x="59" y="47"/>
                  </a:lnTo>
                  <a:close/>
                  <a:moveTo>
                    <a:pt x="39" y="47"/>
                  </a:moveTo>
                  <a:lnTo>
                    <a:pt x="39" y="15"/>
                  </a:lnTo>
                  <a:lnTo>
                    <a:pt x="38" y="11"/>
                  </a:lnTo>
                  <a:lnTo>
                    <a:pt x="37" y="9"/>
                  </a:lnTo>
                  <a:lnTo>
                    <a:pt x="34" y="7"/>
                  </a:lnTo>
                  <a:lnTo>
                    <a:pt x="33" y="6"/>
                  </a:lnTo>
                  <a:lnTo>
                    <a:pt x="31" y="5"/>
                  </a:lnTo>
                  <a:lnTo>
                    <a:pt x="27" y="5"/>
                  </a:lnTo>
                  <a:lnTo>
                    <a:pt x="24" y="6"/>
                  </a:lnTo>
                  <a:lnTo>
                    <a:pt x="23" y="7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22"/>
                  </a:lnTo>
                  <a:lnTo>
                    <a:pt x="21" y="72"/>
                  </a:lnTo>
                  <a:lnTo>
                    <a:pt x="22" y="82"/>
                  </a:lnTo>
                  <a:lnTo>
                    <a:pt x="22" y="84"/>
                  </a:lnTo>
                  <a:lnTo>
                    <a:pt x="24" y="89"/>
                  </a:lnTo>
                  <a:lnTo>
                    <a:pt x="27" y="90"/>
                  </a:lnTo>
                  <a:lnTo>
                    <a:pt x="31" y="90"/>
                  </a:lnTo>
                  <a:lnTo>
                    <a:pt x="32" y="89"/>
                  </a:lnTo>
                  <a:lnTo>
                    <a:pt x="33" y="89"/>
                  </a:lnTo>
                  <a:lnTo>
                    <a:pt x="34" y="87"/>
                  </a:lnTo>
                  <a:lnTo>
                    <a:pt x="37" y="85"/>
                  </a:lnTo>
                  <a:lnTo>
                    <a:pt x="38" y="83"/>
                  </a:lnTo>
                  <a:lnTo>
                    <a:pt x="38" y="79"/>
                  </a:lnTo>
                  <a:lnTo>
                    <a:pt x="39" y="75"/>
                  </a:lnTo>
                  <a:lnTo>
                    <a:pt x="39" y="4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67" name="Freeform 1419"/>
            <p:cNvSpPr>
              <a:spLocks/>
            </p:cNvSpPr>
            <p:nvPr/>
          </p:nvSpPr>
          <p:spPr bwMode="auto">
            <a:xfrm>
              <a:off x="6489954" y="4307206"/>
              <a:ext cx="24003" cy="24003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4" y="1"/>
                </a:cxn>
                <a:cxn ang="0">
                  <a:pos x="19" y="2"/>
                </a:cxn>
                <a:cxn ang="0">
                  <a:pos x="20" y="5"/>
                </a:cxn>
                <a:cxn ang="0">
                  <a:pos x="20" y="6"/>
                </a:cxn>
                <a:cxn ang="0">
                  <a:pos x="21" y="9"/>
                </a:cxn>
                <a:cxn ang="0">
                  <a:pos x="21" y="14"/>
                </a:cxn>
                <a:cxn ang="0">
                  <a:pos x="19" y="18"/>
                </a:cxn>
                <a:cxn ang="0">
                  <a:pos x="16" y="20"/>
                </a:cxn>
                <a:cxn ang="0">
                  <a:pos x="15" y="21"/>
                </a:cxn>
                <a:cxn ang="0">
                  <a:pos x="6" y="21"/>
                </a:cxn>
                <a:cxn ang="0">
                  <a:pos x="5" y="20"/>
                </a:cxn>
                <a:cxn ang="0">
                  <a:pos x="3" y="18"/>
                </a:cxn>
                <a:cxn ang="0">
                  <a:pos x="0" y="14"/>
                </a:cxn>
                <a:cxn ang="0">
                  <a:pos x="0" y="9"/>
                </a:cxn>
                <a:cxn ang="0">
                  <a:pos x="1" y="5"/>
                </a:cxn>
                <a:cxn ang="0">
                  <a:pos x="3" y="2"/>
                </a:cxn>
                <a:cxn ang="0">
                  <a:pos x="7" y="0"/>
                </a:cxn>
                <a:cxn ang="0">
                  <a:pos x="10" y="0"/>
                </a:cxn>
              </a:cxnLst>
              <a:rect l="0" t="0" r="r" b="b"/>
              <a:pathLst>
                <a:path w="21" h="21">
                  <a:moveTo>
                    <a:pt x="10" y="0"/>
                  </a:moveTo>
                  <a:lnTo>
                    <a:pt x="14" y="1"/>
                  </a:lnTo>
                  <a:lnTo>
                    <a:pt x="19" y="2"/>
                  </a:lnTo>
                  <a:lnTo>
                    <a:pt x="20" y="5"/>
                  </a:lnTo>
                  <a:lnTo>
                    <a:pt x="20" y="6"/>
                  </a:lnTo>
                  <a:lnTo>
                    <a:pt x="21" y="9"/>
                  </a:lnTo>
                  <a:lnTo>
                    <a:pt x="21" y="14"/>
                  </a:lnTo>
                  <a:lnTo>
                    <a:pt x="19" y="18"/>
                  </a:lnTo>
                  <a:lnTo>
                    <a:pt x="16" y="20"/>
                  </a:lnTo>
                  <a:lnTo>
                    <a:pt x="15" y="21"/>
                  </a:lnTo>
                  <a:lnTo>
                    <a:pt x="6" y="21"/>
                  </a:lnTo>
                  <a:lnTo>
                    <a:pt x="5" y="20"/>
                  </a:lnTo>
                  <a:lnTo>
                    <a:pt x="3" y="18"/>
                  </a:lnTo>
                  <a:lnTo>
                    <a:pt x="0" y="14"/>
                  </a:lnTo>
                  <a:lnTo>
                    <a:pt x="0" y="9"/>
                  </a:lnTo>
                  <a:lnTo>
                    <a:pt x="1" y="5"/>
                  </a:lnTo>
                  <a:lnTo>
                    <a:pt x="3" y="2"/>
                  </a:lnTo>
                  <a:lnTo>
                    <a:pt x="7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68" name="Freeform 1420"/>
            <p:cNvSpPr>
              <a:spLocks/>
            </p:cNvSpPr>
            <p:nvPr/>
          </p:nvSpPr>
          <p:spPr bwMode="auto">
            <a:xfrm>
              <a:off x="6524244" y="4223766"/>
              <a:ext cx="67437" cy="107442"/>
            </a:xfrm>
            <a:custGeom>
              <a:avLst/>
              <a:gdLst/>
              <a:ahLst/>
              <a:cxnLst>
                <a:cxn ang="0">
                  <a:pos x="17" y="43"/>
                </a:cxn>
                <a:cxn ang="0">
                  <a:pos x="26" y="40"/>
                </a:cxn>
                <a:cxn ang="0">
                  <a:pos x="33" y="33"/>
                </a:cxn>
                <a:cxn ang="0">
                  <a:pos x="36" y="25"/>
                </a:cxn>
                <a:cxn ang="0">
                  <a:pos x="33" y="17"/>
                </a:cxn>
                <a:cxn ang="0">
                  <a:pos x="21" y="10"/>
                </a:cxn>
                <a:cxn ang="0">
                  <a:pos x="12" y="12"/>
                </a:cxn>
                <a:cxn ang="0">
                  <a:pos x="5" y="20"/>
                </a:cxn>
                <a:cxn ang="0">
                  <a:pos x="5" y="15"/>
                </a:cxn>
                <a:cxn ang="0">
                  <a:pos x="16" y="5"/>
                </a:cxn>
                <a:cxn ang="0">
                  <a:pos x="33" y="0"/>
                </a:cxn>
                <a:cxn ang="0">
                  <a:pos x="42" y="1"/>
                </a:cxn>
                <a:cxn ang="0">
                  <a:pos x="54" y="11"/>
                </a:cxn>
                <a:cxn ang="0">
                  <a:pos x="55" y="21"/>
                </a:cxn>
                <a:cxn ang="0">
                  <a:pos x="52" y="27"/>
                </a:cxn>
                <a:cxn ang="0">
                  <a:pos x="44" y="32"/>
                </a:cxn>
                <a:cxn ang="0">
                  <a:pos x="47" y="37"/>
                </a:cxn>
                <a:cxn ang="0">
                  <a:pos x="55" y="45"/>
                </a:cxn>
                <a:cxn ang="0">
                  <a:pos x="59" y="53"/>
                </a:cxn>
                <a:cxn ang="0">
                  <a:pos x="58" y="73"/>
                </a:cxn>
                <a:cxn ang="0">
                  <a:pos x="42" y="90"/>
                </a:cxn>
                <a:cxn ang="0">
                  <a:pos x="21" y="94"/>
                </a:cxn>
                <a:cxn ang="0">
                  <a:pos x="7" y="91"/>
                </a:cxn>
                <a:cxn ang="0">
                  <a:pos x="2" y="87"/>
                </a:cxn>
                <a:cxn ang="0">
                  <a:pos x="0" y="79"/>
                </a:cxn>
                <a:cxn ang="0">
                  <a:pos x="2" y="75"/>
                </a:cxn>
                <a:cxn ang="0">
                  <a:pos x="10" y="73"/>
                </a:cxn>
                <a:cxn ang="0">
                  <a:pos x="13" y="74"/>
                </a:cxn>
                <a:cxn ang="0">
                  <a:pos x="20" y="78"/>
                </a:cxn>
                <a:cxn ang="0">
                  <a:pos x="28" y="84"/>
                </a:cxn>
                <a:cxn ang="0">
                  <a:pos x="38" y="83"/>
                </a:cxn>
                <a:cxn ang="0">
                  <a:pos x="42" y="77"/>
                </a:cxn>
                <a:cxn ang="0">
                  <a:pos x="43" y="66"/>
                </a:cxn>
                <a:cxn ang="0">
                  <a:pos x="37" y="54"/>
                </a:cxn>
                <a:cxn ang="0">
                  <a:pos x="17" y="45"/>
                </a:cxn>
              </a:cxnLst>
              <a:rect l="0" t="0" r="r" b="b"/>
              <a:pathLst>
                <a:path w="59" h="94">
                  <a:moveTo>
                    <a:pt x="17" y="45"/>
                  </a:moveTo>
                  <a:lnTo>
                    <a:pt x="17" y="43"/>
                  </a:lnTo>
                  <a:lnTo>
                    <a:pt x="22" y="42"/>
                  </a:lnTo>
                  <a:lnTo>
                    <a:pt x="26" y="40"/>
                  </a:lnTo>
                  <a:lnTo>
                    <a:pt x="28" y="38"/>
                  </a:lnTo>
                  <a:lnTo>
                    <a:pt x="33" y="33"/>
                  </a:lnTo>
                  <a:lnTo>
                    <a:pt x="34" y="28"/>
                  </a:lnTo>
                  <a:lnTo>
                    <a:pt x="36" y="25"/>
                  </a:lnTo>
                  <a:lnTo>
                    <a:pt x="36" y="21"/>
                  </a:lnTo>
                  <a:lnTo>
                    <a:pt x="33" y="17"/>
                  </a:lnTo>
                  <a:lnTo>
                    <a:pt x="28" y="12"/>
                  </a:lnTo>
                  <a:lnTo>
                    <a:pt x="21" y="10"/>
                  </a:lnTo>
                  <a:lnTo>
                    <a:pt x="16" y="11"/>
                  </a:lnTo>
                  <a:lnTo>
                    <a:pt x="12" y="12"/>
                  </a:lnTo>
                  <a:lnTo>
                    <a:pt x="7" y="16"/>
                  </a:lnTo>
                  <a:lnTo>
                    <a:pt x="5" y="20"/>
                  </a:lnTo>
                  <a:lnTo>
                    <a:pt x="2" y="19"/>
                  </a:lnTo>
                  <a:lnTo>
                    <a:pt x="5" y="15"/>
                  </a:lnTo>
                  <a:lnTo>
                    <a:pt x="8" y="10"/>
                  </a:lnTo>
                  <a:lnTo>
                    <a:pt x="16" y="5"/>
                  </a:lnTo>
                  <a:lnTo>
                    <a:pt x="21" y="3"/>
                  </a:lnTo>
                  <a:lnTo>
                    <a:pt x="33" y="0"/>
                  </a:lnTo>
                  <a:lnTo>
                    <a:pt x="38" y="0"/>
                  </a:lnTo>
                  <a:lnTo>
                    <a:pt x="42" y="1"/>
                  </a:lnTo>
                  <a:lnTo>
                    <a:pt x="47" y="4"/>
                  </a:lnTo>
                  <a:lnTo>
                    <a:pt x="54" y="11"/>
                  </a:lnTo>
                  <a:lnTo>
                    <a:pt x="55" y="14"/>
                  </a:lnTo>
                  <a:lnTo>
                    <a:pt x="55" y="21"/>
                  </a:lnTo>
                  <a:lnTo>
                    <a:pt x="53" y="24"/>
                  </a:lnTo>
                  <a:lnTo>
                    <a:pt x="52" y="27"/>
                  </a:lnTo>
                  <a:lnTo>
                    <a:pt x="49" y="30"/>
                  </a:lnTo>
                  <a:lnTo>
                    <a:pt x="44" y="32"/>
                  </a:lnTo>
                  <a:lnTo>
                    <a:pt x="41" y="35"/>
                  </a:lnTo>
                  <a:lnTo>
                    <a:pt x="47" y="37"/>
                  </a:lnTo>
                  <a:lnTo>
                    <a:pt x="50" y="41"/>
                  </a:lnTo>
                  <a:lnTo>
                    <a:pt x="55" y="45"/>
                  </a:lnTo>
                  <a:lnTo>
                    <a:pt x="58" y="48"/>
                  </a:lnTo>
                  <a:lnTo>
                    <a:pt x="59" y="53"/>
                  </a:lnTo>
                  <a:lnTo>
                    <a:pt x="59" y="58"/>
                  </a:lnTo>
                  <a:lnTo>
                    <a:pt x="58" y="73"/>
                  </a:lnTo>
                  <a:lnTo>
                    <a:pt x="49" y="84"/>
                  </a:lnTo>
                  <a:lnTo>
                    <a:pt x="42" y="90"/>
                  </a:lnTo>
                  <a:lnTo>
                    <a:pt x="32" y="93"/>
                  </a:lnTo>
                  <a:lnTo>
                    <a:pt x="21" y="94"/>
                  </a:lnTo>
                  <a:lnTo>
                    <a:pt x="15" y="94"/>
                  </a:lnTo>
                  <a:lnTo>
                    <a:pt x="7" y="91"/>
                  </a:lnTo>
                  <a:lnTo>
                    <a:pt x="5" y="90"/>
                  </a:lnTo>
                  <a:lnTo>
                    <a:pt x="2" y="87"/>
                  </a:lnTo>
                  <a:lnTo>
                    <a:pt x="0" y="84"/>
                  </a:lnTo>
                  <a:lnTo>
                    <a:pt x="0" y="79"/>
                  </a:lnTo>
                  <a:lnTo>
                    <a:pt x="1" y="77"/>
                  </a:lnTo>
                  <a:lnTo>
                    <a:pt x="2" y="75"/>
                  </a:lnTo>
                  <a:lnTo>
                    <a:pt x="7" y="73"/>
                  </a:lnTo>
                  <a:lnTo>
                    <a:pt x="10" y="73"/>
                  </a:lnTo>
                  <a:lnTo>
                    <a:pt x="11" y="74"/>
                  </a:lnTo>
                  <a:lnTo>
                    <a:pt x="13" y="74"/>
                  </a:lnTo>
                  <a:lnTo>
                    <a:pt x="16" y="77"/>
                  </a:lnTo>
                  <a:lnTo>
                    <a:pt x="20" y="78"/>
                  </a:lnTo>
                  <a:lnTo>
                    <a:pt x="24" y="82"/>
                  </a:lnTo>
                  <a:lnTo>
                    <a:pt x="28" y="84"/>
                  </a:lnTo>
                  <a:lnTo>
                    <a:pt x="34" y="84"/>
                  </a:lnTo>
                  <a:lnTo>
                    <a:pt x="38" y="83"/>
                  </a:lnTo>
                  <a:lnTo>
                    <a:pt x="39" y="80"/>
                  </a:lnTo>
                  <a:lnTo>
                    <a:pt x="42" y="77"/>
                  </a:lnTo>
                  <a:lnTo>
                    <a:pt x="44" y="72"/>
                  </a:lnTo>
                  <a:lnTo>
                    <a:pt x="43" y="66"/>
                  </a:lnTo>
                  <a:lnTo>
                    <a:pt x="41" y="61"/>
                  </a:lnTo>
                  <a:lnTo>
                    <a:pt x="37" y="54"/>
                  </a:lnTo>
                  <a:lnTo>
                    <a:pt x="28" y="48"/>
                  </a:lnTo>
                  <a:lnTo>
                    <a:pt x="17" y="4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69" name="Freeform 1421"/>
            <p:cNvSpPr>
              <a:spLocks noEditPoints="1"/>
            </p:cNvSpPr>
            <p:nvPr/>
          </p:nvSpPr>
          <p:spPr bwMode="auto">
            <a:xfrm>
              <a:off x="6805422" y="4223766"/>
              <a:ext cx="67437" cy="107442"/>
            </a:xfrm>
            <a:custGeom>
              <a:avLst/>
              <a:gdLst/>
              <a:ahLst/>
              <a:cxnLst>
                <a:cxn ang="0">
                  <a:pos x="59" y="47"/>
                </a:cxn>
                <a:cxn ang="0">
                  <a:pos x="54" y="73"/>
                </a:cxn>
                <a:cxn ang="0">
                  <a:pos x="52" y="80"/>
                </a:cxn>
                <a:cxn ang="0">
                  <a:pos x="49" y="84"/>
                </a:cxn>
                <a:cxn ang="0">
                  <a:pos x="44" y="88"/>
                </a:cxn>
                <a:cxn ang="0">
                  <a:pos x="40" y="91"/>
                </a:cxn>
                <a:cxn ang="0">
                  <a:pos x="36" y="94"/>
                </a:cxn>
                <a:cxn ang="0">
                  <a:pos x="23" y="94"/>
                </a:cxn>
                <a:cxn ang="0">
                  <a:pos x="21" y="93"/>
                </a:cxn>
                <a:cxn ang="0">
                  <a:pos x="17" y="91"/>
                </a:cxn>
                <a:cxn ang="0">
                  <a:pos x="13" y="87"/>
                </a:cxn>
                <a:cxn ang="0">
                  <a:pos x="8" y="82"/>
                </a:cxn>
                <a:cxn ang="0">
                  <a:pos x="6" y="78"/>
                </a:cxn>
                <a:cxn ang="0">
                  <a:pos x="3" y="70"/>
                </a:cxn>
                <a:cxn ang="0">
                  <a:pos x="0" y="48"/>
                </a:cxn>
                <a:cxn ang="0">
                  <a:pos x="1" y="35"/>
                </a:cxn>
                <a:cxn ang="0">
                  <a:pos x="5" y="21"/>
                </a:cxn>
                <a:cxn ang="0">
                  <a:pos x="7" y="16"/>
                </a:cxn>
                <a:cxn ang="0">
                  <a:pos x="12" y="9"/>
                </a:cxn>
                <a:cxn ang="0">
                  <a:pos x="14" y="6"/>
                </a:cxn>
                <a:cxn ang="0">
                  <a:pos x="22" y="1"/>
                </a:cxn>
                <a:cxn ang="0">
                  <a:pos x="26" y="0"/>
                </a:cxn>
                <a:cxn ang="0">
                  <a:pos x="33" y="0"/>
                </a:cxn>
                <a:cxn ang="0">
                  <a:pos x="37" y="1"/>
                </a:cxn>
                <a:cxn ang="0">
                  <a:pos x="44" y="6"/>
                </a:cxn>
                <a:cxn ang="0">
                  <a:pos x="50" y="12"/>
                </a:cxn>
                <a:cxn ang="0">
                  <a:pos x="52" y="16"/>
                </a:cxn>
                <a:cxn ang="0">
                  <a:pos x="54" y="20"/>
                </a:cxn>
                <a:cxn ang="0">
                  <a:pos x="58" y="33"/>
                </a:cxn>
                <a:cxn ang="0">
                  <a:pos x="59" y="47"/>
                </a:cxn>
                <a:cxn ang="0">
                  <a:pos x="39" y="47"/>
                </a:cxn>
                <a:cxn ang="0">
                  <a:pos x="39" y="15"/>
                </a:cxn>
                <a:cxn ang="0">
                  <a:pos x="38" y="11"/>
                </a:cxn>
                <a:cxn ang="0">
                  <a:pos x="37" y="9"/>
                </a:cxn>
                <a:cxn ang="0">
                  <a:pos x="34" y="7"/>
                </a:cxn>
                <a:cxn ang="0">
                  <a:pos x="33" y="6"/>
                </a:cxn>
                <a:cxn ang="0">
                  <a:pos x="31" y="5"/>
                </a:cxn>
                <a:cxn ang="0">
                  <a:pos x="27" y="5"/>
                </a:cxn>
                <a:cxn ang="0">
                  <a:pos x="24" y="6"/>
                </a:cxn>
                <a:cxn ang="0">
                  <a:pos x="23" y="7"/>
                </a:cxn>
                <a:cxn ang="0">
                  <a:pos x="22" y="11"/>
                </a:cxn>
                <a:cxn ang="0">
                  <a:pos x="22" y="15"/>
                </a:cxn>
                <a:cxn ang="0">
                  <a:pos x="21" y="22"/>
                </a:cxn>
                <a:cxn ang="0">
                  <a:pos x="21" y="72"/>
                </a:cxn>
                <a:cxn ang="0">
                  <a:pos x="22" y="82"/>
                </a:cxn>
                <a:cxn ang="0">
                  <a:pos x="22" y="84"/>
                </a:cxn>
                <a:cxn ang="0">
                  <a:pos x="24" y="89"/>
                </a:cxn>
                <a:cxn ang="0">
                  <a:pos x="27" y="90"/>
                </a:cxn>
                <a:cxn ang="0">
                  <a:pos x="31" y="90"/>
                </a:cxn>
                <a:cxn ang="0">
                  <a:pos x="32" y="89"/>
                </a:cxn>
                <a:cxn ang="0">
                  <a:pos x="33" y="89"/>
                </a:cxn>
                <a:cxn ang="0">
                  <a:pos x="34" y="87"/>
                </a:cxn>
                <a:cxn ang="0">
                  <a:pos x="37" y="85"/>
                </a:cxn>
                <a:cxn ang="0">
                  <a:pos x="38" y="83"/>
                </a:cxn>
                <a:cxn ang="0">
                  <a:pos x="38" y="79"/>
                </a:cxn>
                <a:cxn ang="0">
                  <a:pos x="39" y="75"/>
                </a:cxn>
                <a:cxn ang="0">
                  <a:pos x="39" y="47"/>
                </a:cxn>
              </a:cxnLst>
              <a:rect l="0" t="0" r="r" b="b"/>
              <a:pathLst>
                <a:path w="59" h="94">
                  <a:moveTo>
                    <a:pt x="59" y="47"/>
                  </a:moveTo>
                  <a:lnTo>
                    <a:pt x="54" y="73"/>
                  </a:lnTo>
                  <a:lnTo>
                    <a:pt x="52" y="80"/>
                  </a:lnTo>
                  <a:lnTo>
                    <a:pt x="49" y="84"/>
                  </a:lnTo>
                  <a:lnTo>
                    <a:pt x="44" y="88"/>
                  </a:lnTo>
                  <a:lnTo>
                    <a:pt x="40" y="91"/>
                  </a:lnTo>
                  <a:lnTo>
                    <a:pt x="36" y="94"/>
                  </a:lnTo>
                  <a:lnTo>
                    <a:pt x="23" y="94"/>
                  </a:lnTo>
                  <a:lnTo>
                    <a:pt x="21" y="93"/>
                  </a:lnTo>
                  <a:lnTo>
                    <a:pt x="17" y="91"/>
                  </a:lnTo>
                  <a:lnTo>
                    <a:pt x="13" y="87"/>
                  </a:lnTo>
                  <a:lnTo>
                    <a:pt x="8" y="82"/>
                  </a:lnTo>
                  <a:lnTo>
                    <a:pt x="6" y="78"/>
                  </a:lnTo>
                  <a:lnTo>
                    <a:pt x="3" y="70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5" y="21"/>
                  </a:lnTo>
                  <a:lnTo>
                    <a:pt x="7" y="16"/>
                  </a:lnTo>
                  <a:lnTo>
                    <a:pt x="12" y="9"/>
                  </a:lnTo>
                  <a:lnTo>
                    <a:pt x="14" y="6"/>
                  </a:lnTo>
                  <a:lnTo>
                    <a:pt x="22" y="1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7" y="1"/>
                  </a:lnTo>
                  <a:lnTo>
                    <a:pt x="44" y="6"/>
                  </a:lnTo>
                  <a:lnTo>
                    <a:pt x="50" y="12"/>
                  </a:lnTo>
                  <a:lnTo>
                    <a:pt x="52" y="16"/>
                  </a:lnTo>
                  <a:lnTo>
                    <a:pt x="54" y="20"/>
                  </a:lnTo>
                  <a:lnTo>
                    <a:pt x="58" y="33"/>
                  </a:lnTo>
                  <a:lnTo>
                    <a:pt x="59" y="47"/>
                  </a:lnTo>
                  <a:close/>
                  <a:moveTo>
                    <a:pt x="39" y="47"/>
                  </a:moveTo>
                  <a:lnTo>
                    <a:pt x="39" y="15"/>
                  </a:lnTo>
                  <a:lnTo>
                    <a:pt x="38" y="11"/>
                  </a:lnTo>
                  <a:lnTo>
                    <a:pt x="37" y="9"/>
                  </a:lnTo>
                  <a:lnTo>
                    <a:pt x="34" y="7"/>
                  </a:lnTo>
                  <a:lnTo>
                    <a:pt x="33" y="6"/>
                  </a:lnTo>
                  <a:lnTo>
                    <a:pt x="31" y="5"/>
                  </a:lnTo>
                  <a:lnTo>
                    <a:pt x="27" y="5"/>
                  </a:lnTo>
                  <a:lnTo>
                    <a:pt x="24" y="6"/>
                  </a:lnTo>
                  <a:lnTo>
                    <a:pt x="23" y="7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22"/>
                  </a:lnTo>
                  <a:lnTo>
                    <a:pt x="21" y="72"/>
                  </a:lnTo>
                  <a:lnTo>
                    <a:pt x="22" y="82"/>
                  </a:lnTo>
                  <a:lnTo>
                    <a:pt x="22" y="84"/>
                  </a:lnTo>
                  <a:lnTo>
                    <a:pt x="24" y="89"/>
                  </a:lnTo>
                  <a:lnTo>
                    <a:pt x="27" y="90"/>
                  </a:lnTo>
                  <a:lnTo>
                    <a:pt x="31" y="90"/>
                  </a:lnTo>
                  <a:lnTo>
                    <a:pt x="32" y="89"/>
                  </a:lnTo>
                  <a:lnTo>
                    <a:pt x="33" y="89"/>
                  </a:lnTo>
                  <a:lnTo>
                    <a:pt x="34" y="87"/>
                  </a:lnTo>
                  <a:lnTo>
                    <a:pt x="37" y="85"/>
                  </a:lnTo>
                  <a:lnTo>
                    <a:pt x="38" y="83"/>
                  </a:lnTo>
                  <a:lnTo>
                    <a:pt x="38" y="79"/>
                  </a:lnTo>
                  <a:lnTo>
                    <a:pt x="39" y="75"/>
                  </a:lnTo>
                  <a:lnTo>
                    <a:pt x="39" y="4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70" name="Freeform 1422"/>
            <p:cNvSpPr>
              <a:spLocks/>
            </p:cNvSpPr>
            <p:nvPr/>
          </p:nvSpPr>
          <p:spPr bwMode="auto">
            <a:xfrm>
              <a:off x="6885432" y="4307206"/>
              <a:ext cx="24003" cy="24003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4" y="1"/>
                </a:cxn>
                <a:cxn ang="0">
                  <a:pos x="19" y="2"/>
                </a:cxn>
                <a:cxn ang="0">
                  <a:pos x="20" y="5"/>
                </a:cxn>
                <a:cxn ang="0">
                  <a:pos x="20" y="6"/>
                </a:cxn>
                <a:cxn ang="0">
                  <a:pos x="21" y="9"/>
                </a:cxn>
                <a:cxn ang="0">
                  <a:pos x="21" y="14"/>
                </a:cxn>
                <a:cxn ang="0">
                  <a:pos x="19" y="18"/>
                </a:cxn>
                <a:cxn ang="0">
                  <a:pos x="16" y="20"/>
                </a:cxn>
                <a:cxn ang="0">
                  <a:pos x="15" y="21"/>
                </a:cxn>
                <a:cxn ang="0">
                  <a:pos x="6" y="21"/>
                </a:cxn>
                <a:cxn ang="0">
                  <a:pos x="5" y="20"/>
                </a:cxn>
                <a:cxn ang="0">
                  <a:pos x="3" y="18"/>
                </a:cxn>
                <a:cxn ang="0">
                  <a:pos x="0" y="14"/>
                </a:cxn>
                <a:cxn ang="0">
                  <a:pos x="0" y="9"/>
                </a:cxn>
                <a:cxn ang="0">
                  <a:pos x="1" y="5"/>
                </a:cxn>
                <a:cxn ang="0">
                  <a:pos x="3" y="2"/>
                </a:cxn>
                <a:cxn ang="0">
                  <a:pos x="8" y="0"/>
                </a:cxn>
                <a:cxn ang="0">
                  <a:pos x="10" y="0"/>
                </a:cxn>
              </a:cxnLst>
              <a:rect l="0" t="0" r="r" b="b"/>
              <a:pathLst>
                <a:path w="21" h="21">
                  <a:moveTo>
                    <a:pt x="10" y="0"/>
                  </a:moveTo>
                  <a:lnTo>
                    <a:pt x="14" y="1"/>
                  </a:lnTo>
                  <a:lnTo>
                    <a:pt x="19" y="2"/>
                  </a:lnTo>
                  <a:lnTo>
                    <a:pt x="20" y="5"/>
                  </a:lnTo>
                  <a:lnTo>
                    <a:pt x="20" y="6"/>
                  </a:lnTo>
                  <a:lnTo>
                    <a:pt x="21" y="9"/>
                  </a:lnTo>
                  <a:lnTo>
                    <a:pt x="21" y="14"/>
                  </a:lnTo>
                  <a:lnTo>
                    <a:pt x="19" y="18"/>
                  </a:lnTo>
                  <a:lnTo>
                    <a:pt x="16" y="20"/>
                  </a:lnTo>
                  <a:lnTo>
                    <a:pt x="15" y="21"/>
                  </a:lnTo>
                  <a:lnTo>
                    <a:pt x="6" y="21"/>
                  </a:lnTo>
                  <a:lnTo>
                    <a:pt x="5" y="20"/>
                  </a:lnTo>
                  <a:lnTo>
                    <a:pt x="3" y="18"/>
                  </a:lnTo>
                  <a:lnTo>
                    <a:pt x="0" y="14"/>
                  </a:lnTo>
                  <a:lnTo>
                    <a:pt x="0" y="9"/>
                  </a:lnTo>
                  <a:lnTo>
                    <a:pt x="1" y="5"/>
                  </a:lnTo>
                  <a:lnTo>
                    <a:pt x="3" y="2"/>
                  </a:lnTo>
                  <a:lnTo>
                    <a:pt x="8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71" name="Freeform 1423"/>
            <p:cNvSpPr>
              <a:spLocks noEditPoints="1"/>
            </p:cNvSpPr>
            <p:nvPr/>
          </p:nvSpPr>
          <p:spPr bwMode="auto">
            <a:xfrm>
              <a:off x="6922008" y="4223766"/>
              <a:ext cx="68580" cy="106299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42" y="0"/>
                </a:cxn>
                <a:cxn ang="0">
                  <a:pos x="51" y="0"/>
                </a:cxn>
                <a:cxn ang="0">
                  <a:pos x="51" y="58"/>
                </a:cxn>
                <a:cxn ang="0">
                  <a:pos x="60" y="58"/>
                </a:cxn>
                <a:cxn ang="0">
                  <a:pos x="60" y="73"/>
                </a:cxn>
                <a:cxn ang="0">
                  <a:pos x="51" y="73"/>
                </a:cxn>
                <a:cxn ang="0">
                  <a:pos x="51" y="93"/>
                </a:cxn>
                <a:cxn ang="0">
                  <a:pos x="31" y="93"/>
                </a:cxn>
                <a:cxn ang="0">
                  <a:pos x="31" y="73"/>
                </a:cxn>
                <a:cxn ang="0">
                  <a:pos x="0" y="73"/>
                </a:cxn>
                <a:cxn ang="0">
                  <a:pos x="0" y="58"/>
                </a:cxn>
                <a:cxn ang="0">
                  <a:pos x="5" y="58"/>
                </a:cxn>
                <a:cxn ang="0">
                  <a:pos x="31" y="58"/>
                </a:cxn>
                <a:cxn ang="0">
                  <a:pos x="31" y="24"/>
                </a:cxn>
                <a:cxn ang="0">
                  <a:pos x="5" y="58"/>
                </a:cxn>
              </a:cxnLst>
              <a:rect l="0" t="0" r="r" b="b"/>
              <a:pathLst>
                <a:path w="60" h="93">
                  <a:moveTo>
                    <a:pt x="0" y="58"/>
                  </a:moveTo>
                  <a:lnTo>
                    <a:pt x="42" y="0"/>
                  </a:lnTo>
                  <a:lnTo>
                    <a:pt x="51" y="0"/>
                  </a:lnTo>
                  <a:lnTo>
                    <a:pt x="51" y="58"/>
                  </a:lnTo>
                  <a:lnTo>
                    <a:pt x="60" y="58"/>
                  </a:lnTo>
                  <a:lnTo>
                    <a:pt x="60" y="73"/>
                  </a:lnTo>
                  <a:lnTo>
                    <a:pt x="51" y="73"/>
                  </a:lnTo>
                  <a:lnTo>
                    <a:pt x="51" y="93"/>
                  </a:lnTo>
                  <a:lnTo>
                    <a:pt x="31" y="93"/>
                  </a:lnTo>
                  <a:lnTo>
                    <a:pt x="31" y="73"/>
                  </a:lnTo>
                  <a:lnTo>
                    <a:pt x="0" y="73"/>
                  </a:lnTo>
                  <a:lnTo>
                    <a:pt x="0" y="58"/>
                  </a:lnTo>
                  <a:close/>
                  <a:moveTo>
                    <a:pt x="5" y="58"/>
                  </a:moveTo>
                  <a:lnTo>
                    <a:pt x="31" y="58"/>
                  </a:lnTo>
                  <a:lnTo>
                    <a:pt x="31" y="24"/>
                  </a:lnTo>
                  <a:lnTo>
                    <a:pt x="5" y="5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72" name="Freeform 1424"/>
            <p:cNvSpPr>
              <a:spLocks/>
            </p:cNvSpPr>
            <p:nvPr/>
          </p:nvSpPr>
          <p:spPr bwMode="auto">
            <a:xfrm>
              <a:off x="5333238" y="3567684"/>
              <a:ext cx="1954530" cy="573786"/>
            </a:xfrm>
            <a:custGeom>
              <a:avLst/>
              <a:gdLst/>
              <a:ahLst/>
              <a:cxnLst>
                <a:cxn ang="0">
                  <a:pos x="1649" y="14"/>
                </a:cxn>
                <a:cxn ang="0">
                  <a:pos x="1531" y="19"/>
                </a:cxn>
                <a:cxn ang="0">
                  <a:pos x="1421" y="24"/>
                </a:cxn>
                <a:cxn ang="0">
                  <a:pos x="1311" y="29"/>
                </a:cxn>
                <a:cxn ang="0">
                  <a:pos x="1207" y="34"/>
                </a:cxn>
                <a:cxn ang="0">
                  <a:pos x="1104" y="39"/>
                </a:cxn>
                <a:cxn ang="0">
                  <a:pos x="1007" y="44"/>
                </a:cxn>
                <a:cxn ang="0">
                  <a:pos x="917" y="49"/>
                </a:cxn>
                <a:cxn ang="0">
                  <a:pos x="822" y="54"/>
                </a:cxn>
                <a:cxn ang="0">
                  <a:pos x="735" y="59"/>
                </a:cxn>
                <a:cxn ang="0">
                  <a:pos x="659" y="64"/>
                </a:cxn>
                <a:cxn ang="0">
                  <a:pos x="589" y="69"/>
                </a:cxn>
                <a:cxn ang="0">
                  <a:pos x="525" y="74"/>
                </a:cxn>
                <a:cxn ang="0">
                  <a:pos x="463" y="80"/>
                </a:cxn>
                <a:cxn ang="0">
                  <a:pos x="372" y="92"/>
                </a:cxn>
                <a:cxn ang="0">
                  <a:pos x="316" y="106"/>
                </a:cxn>
                <a:cxn ang="0">
                  <a:pos x="247" y="135"/>
                </a:cxn>
                <a:cxn ang="0">
                  <a:pos x="193" y="174"/>
                </a:cxn>
                <a:cxn ang="0">
                  <a:pos x="110" y="282"/>
                </a:cxn>
                <a:cxn ang="0">
                  <a:pos x="60" y="383"/>
                </a:cxn>
                <a:cxn ang="0">
                  <a:pos x="23" y="470"/>
                </a:cxn>
                <a:cxn ang="0">
                  <a:pos x="11" y="468"/>
                </a:cxn>
                <a:cxn ang="0">
                  <a:pos x="53" y="366"/>
                </a:cxn>
                <a:cxn ang="0">
                  <a:pos x="119" y="242"/>
                </a:cxn>
                <a:cxn ang="0">
                  <a:pos x="154" y="195"/>
                </a:cxn>
                <a:cxn ang="0">
                  <a:pos x="227" y="134"/>
                </a:cxn>
                <a:cxn ang="0">
                  <a:pos x="297" y="98"/>
                </a:cxn>
                <a:cxn ang="0">
                  <a:pos x="339" y="88"/>
                </a:cxn>
                <a:cxn ang="0">
                  <a:pos x="390" y="77"/>
                </a:cxn>
                <a:cxn ang="0">
                  <a:pos x="455" y="69"/>
                </a:cxn>
                <a:cxn ang="0">
                  <a:pos x="489" y="65"/>
                </a:cxn>
                <a:cxn ang="0">
                  <a:pos x="517" y="63"/>
                </a:cxn>
                <a:cxn ang="0">
                  <a:pos x="546" y="60"/>
                </a:cxn>
                <a:cxn ang="0">
                  <a:pos x="581" y="58"/>
                </a:cxn>
                <a:cxn ang="0">
                  <a:pos x="615" y="55"/>
                </a:cxn>
                <a:cxn ang="0">
                  <a:pos x="650" y="53"/>
                </a:cxn>
                <a:cxn ang="0">
                  <a:pos x="687" y="50"/>
                </a:cxn>
                <a:cxn ang="0">
                  <a:pos x="729" y="48"/>
                </a:cxn>
                <a:cxn ang="0">
                  <a:pos x="771" y="45"/>
                </a:cxn>
                <a:cxn ang="0">
                  <a:pos x="813" y="43"/>
                </a:cxn>
                <a:cxn ang="0">
                  <a:pos x="863" y="40"/>
                </a:cxn>
                <a:cxn ang="0">
                  <a:pos x="911" y="38"/>
                </a:cxn>
                <a:cxn ang="0">
                  <a:pos x="953" y="35"/>
                </a:cxn>
                <a:cxn ang="0">
                  <a:pos x="1001" y="33"/>
                </a:cxn>
                <a:cxn ang="0">
                  <a:pos x="1047" y="30"/>
                </a:cxn>
                <a:cxn ang="0">
                  <a:pos x="1095" y="28"/>
                </a:cxn>
                <a:cxn ang="0">
                  <a:pos x="1150" y="25"/>
                </a:cxn>
                <a:cxn ang="0">
                  <a:pos x="1199" y="23"/>
                </a:cxn>
                <a:cxn ang="0">
                  <a:pos x="1254" y="21"/>
                </a:cxn>
                <a:cxn ang="0">
                  <a:pos x="1302" y="18"/>
                </a:cxn>
                <a:cxn ang="0">
                  <a:pos x="1357" y="16"/>
                </a:cxn>
                <a:cxn ang="0">
                  <a:pos x="1412" y="13"/>
                </a:cxn>
                <a:cxn ang="0">
                  <a:pos x="1467" y="11"/>
                </a:cxn>
                <a:cxn ang="0">
                  <a:pos x="1522" y="8"/>
                </a:cxn>
                <a:cxn ang="0">
                  <a:pos x="1577" y="6"/>
                </a:cxn>
                <a:cxn ang="0">
                  <a:pos x="1640" y="3"/>
                </a:cxn>
                <a:cxn ang="0">
                  <a:pos x="1695" y="1"/>
                </a:cxn>
              </a:cxnLst>
              <a:rect l="0" t="0" r="r" b="b"/>
              <a:pathLst>
                <a:path w="1710" h="502">
                  <a:moveTo>
                    <a:pt x="1707" y="0"/>
                  </a:moveTo>
                  <a:lnTo>
                    <a:pt x="1710" y="0"/>
                  </a:lnTo>
                  <a:lnTo>
                    <a:pt x="1710" y="12"/>
                  </a:lnTo>
                  <a:lnTo>
                    <a:pt x="1704" y="12"/>
                  </a:lnTo>
                  <a:lnTo>
                    <a:pt x="1697" y="13"/>
                  </a:lnTo>
                  <a:lnTo>
                    <a:pt x="1676" y="13"/>
                  </a:lnTo>
                  <a:lnTo>
                    <a:pt x="1668" y="14"/>
                  </a:lnTo>
                  <a:lnTo>
                    <a:pt x="1649" y="14"/>
                  </a:lnTo>
                  <a:lnTo>
                    <a:pt x="1641" y="16"/>
                  </a:lnTo>
                  <a:lnTo>
                    <a:pt x="1621" y="16"/>
                  </a:lnTo>
                  <a:lnTo>
                    <a:pt x="1614" y="17"/>
                  </a:lnTo>
                  <a:lnTo>
                    <a:pt x="1585" y="17"/>
                  </a:lnTo>
                  <a:lnTo>
                    <a:pt x="1578" y="18"/>
                  </a:lnTo>
                  <a:lnTo>
                    <a:pt x="1558" y="18"/>
                  </a:lnTo>
                  <a:lnTo>
                    <a:pt x="1551" y="19"/>
                  </a:lnTo>
                  <a:lnTo>
                    <a:pt x="1531" y="19"/>
                  </a:lnTo>
                  <a:lnTo>
                    <a:pt x="1524" y="21"/>
                  </a:lnTo>
                  <a:lnTo>
                    <a:pt x="1503" y="21"/>
                  </a:lnTo>
                  <a:lnTo>
                    <a:pt x="1495" y="22"/>
                  </a:lnTo>
                  <a:lnTo>
                    <a:pt x="1476" y="22"/>
                  </a:lnTo>
                  <a:lnTo>
                    <a:pt x="1468" y="23"/>
                  </a:lnTo>
                  <a:lnTo>
                    <a:pt x="1447" y="23"/>
                  </a:lnTo>
                  <a:lnTo>
                    <a:pt x="1442" y="24"/>
                  </a:lnTo>
                  <a:lnTo>
                    <a:pt x="1421" y="24"/>
                  </a:lnTo>
                  <a:lnTo>
                    <a:pt x="1414" y="25"/>
                  </a:lnTo>
                  <a:lnTo>
                    <a:pt x="1394" y="25"/>
                  </a:lnTo>
                  <a:lnTo>
                    <a:pt x="1387" y="27"/>
                  </a:lnTo>
                  <a:lnTo>
                    <a:pt x="1366" y="27"/>
                  </a:lnTo>
                  <a:lnTo>
                    <a:pt x="1358" y="28"/>
                  </a:lnTo>
                  <a:lnTo>
                    <a:pt x="1338" y="28"/>
                  </a:lnTo>
                  <a:lnTo>
                    <a:pt x="1331" y="29"/>
                  </a:lnTo>
                  <a:lnTo>
                    <a:pt x="1311" y="29"/>
                  </a:lnTo>
                  <a:lnTo>
                    <a:pt x="1304" y="30"/>
                  </a:lnTo>
                  <a:lnTo>
                    <a:pt x="1283" y="30"/>
                  </a:lnTo>
                  <a:lnTo>
                    <a:pt x="1275" y="32"/>
                  </a:lnTo>
                  <a:lnTo>
                    <a:pt x="1263" y="32"/>
                  </a:lnTo>
                  <a:lnTo>
                    <a:pt x="1256" y="33"/>
                  </a:lnTo>
                  <a:lnTo>
                    <a:pt x="1235" y="33"/>
                  </a:lnTo>
                  <a:lnTo>
                    <a:pt x="1227" y="34"/>
                  </a:lnTo>
                  <a:lnTo>
                    <a:pt x="1207" y="34"/>
                  </a:lnTo>
                  <a:lnTo>
                    <a:pt x="1200" y="35"/>
                  </a:lnTo>
                  <a:lnTo>
                    <a:pt x="1179" y="35"/>
                  </a:lnTo>
                  <a:lnTo>
                    <a:pt x="1174" y="37"/>
                  </a:lnTo>
                  <a:lnTo>
                    <a:pt x="1159" y="37"/>
                  </a:lnTo>
                  <a:lnTo>
                    <a:pt x="1152" y="38"/>
                  </a:lnTo>
                  <a:lnTo>
                    <a:pt x="1132" y="38"/>
                  </a:lnTo>
                  <a:lnTo>
                    <a:pt x="1125" y="39"/>
                  </a:lnTo>
                  <a:lnTo>
                    <a:pt x="1104" y="39"/>
                  </a:lnTo>
                  <a:lnTo>
                    <a:pt x="1096" y="40"/>
                  </a:lnTo>
                  <a:lnTo>
                    <a:pt x="1084" y="40"/>
                  </a:lnTo>
                  <a:lnTo>
                    <a:pt x="1076" y="42"/>
                  </a:lnTo>
                  <a:lnTo>
                    <a:pt x="1055" y="42"/>
                  </a:lnTo>
                  <a:lnTo>
                    <a:pt x="1048" y="43"/>
                  </a:lnTo>
                  <a:lnTo>
                    <a:pt x="1036" y="43"/>
                  </a:lnTo>
                  <a:lnTo>
                    <a:pt x="1028" y="44"/>
                  </a:lnTo>
                  <a:lnTo>
                    <a:pt x="1007" y="44"/>
                  </a:lnTo>
                  <a:lnTo>
                    <a:pt x="1002" y="45"/>
                  </a:lnTo>
                  <a:lnTo>
                    <a:pt x="987" y="45"/>
                  </a:lnTo>
                  <a:lnTo>
                    <a:pt x="980" y="46"/>
                  </a:lnTo>
                  <a:lnTo>
                    <a:pt x="959" y="46"/>
                  </a:lnTo>
                  <a:lnTo>
                    <a:pt x="954" y="48"/>
                  </a:lnTo>
                  <a:lnTo>
                    <a:pt x="939" y="48"/>
                  </a:lnTo>
                  <a:lnTo>
                    <a:pt x="932" y="49"/>
                  </a:lnTo>
                  <a:lnTo>
                    <a:pt x="917" y="49"/>
                  </a:lnTo>
                  <a:lnTo>
                    <a:pt x="912" y="50"/>
                  </a:lnTo>
                  <a:lnTo>
                    <a:pt x="891" y="50"/>
                  </a:lnTo>
                  <a:lnTo>
                    <a:pt x="884" y="51"/>
                  </a:lnTo>
                  <a:lnTo>
                    <a:pt x="871" y="51"/>
                  </a:lnTo>
                  <a:lnTo>
                    <a:pt x="864" y="53"/>
                  </a:lnTo>
                  <a:lnTo>
                    <a:pt x="849" y="53"/>
                  </a:lnTo>
                  <a:lnTo>
                    <a:pt x="842" y="54"/>
                  </a:lnTo>
                  <a:lnTo>
                    <a:pt x="822" y="54"/>
                  </a:lnTo>
                  <a:lnTo>
                    <a:pt x="814" y="55"/>
                  </a:lnTo>
                  <a:lnTo>
                    <a:pt x="800" y="55"/>
                  </a:lnTo>
                  <a:lnTo>
                    <a:pt x="792" y="56"/>
                  </a:lnTo>
                  <a:lnTo>
                    <a:pt x="780" y="56"/>
                  </a:lnTo>
                  <a:lnTo>
                    <a:pt x="772" y="58"/>
                  </a:lnTo>
                  <a:lnTo>
                    <a:pt x="757" y="58"/>
                  </a:lnTo>
                  <a:lnTo>
                    <a:pt x="750" y="59"/>
                  </a:lnTo>
                  <a:lnTo>
                    <a:pt x="735" y="59"/>
                  </a:lnTo>
                  <a:lnTo>
                    <a:pt x="730" y="60"/>
                  </a:lnTo>
                  <a:lnTo>
                    <a:pt x="715" y="60"/>
                  </a:lnTo>
                  <a:lnTo>
                    <a:pt x="708" y="61"/>
                  </a:lnTo>
                  <a:lnTo>
                    <a:pt x="693" y="61"/>
                  </a:lnTo>
                  <a:lnTo>
                    <a:pt x="688" y="63"/>
                  </a:lnTo>
                  <a:lnTo>
                    <a:pt x="681" y="63"/>
                  </a:lnTo>
                  <a:lnTo>
                    <a:pt x="673" y="64"/>
                  </a:lnTo>
                  <a:lnTo>
                    <a:pt x="659" y="64"/>
                  </a:lnTo>
                  <a:lnTo>
                    <a:pt x="651" y="65"/>
                  </a:lnTo>
                  <a:lnTo>
                    <a:pt x="639" y="65"/>
                  </a:lnTo>
                  <a:lnTo>
                    <a:pt x="631" y="66"/>
                  </a:lnTo>
                  <a:lnTo>
                    <a:pt x="624" y="66"/>
                  </a:lnTo>
                  <a:lnTo>
                    <a:pt x="617" y="67"/>
                  </a:lnTo>
                  <a:lnTo>
                    <a:pt x="602" y="67"/>
                  </a:lnTo>
                  <a:lnTo>
                    <a:pt x="597" y="69"/>
                  </a:lnTo>
                  <a:lnTo>
                    <a:pt x="589" y="69"/>
                  </a:lnTo>
                  <a:lnTo>
                    <a:pt x="582" y="70"/>
                  </a:lnTo>
                  <a:lnTo>
                    <a:pt x="567" y="70"/>
                  </a:lnTo>
                  <a:lnTo>
                    <a:pt x="560" y="71"/>
                  </a:lnTo>
                  <a:lnTo>
                    <a:pt x="555" y="71"/>
                  </a:lnTo>
                  <a:lnTo>
                    <a:pt x="547" y="72"/>
                  </a:lnTo>
                  <a:lnTo>
                    <a:pt x="540" y="72"/>
                  </a:lnTo>
                  <a:lnTo>
                    <a:pt x="533" y="74"/>
                  </a:lnTo>
                  <a:lnTo>
                    <a:pt x="525" y="74"/>
                  </a:lnTo>
                  <a:lnTo>
                    <a:pt x="518" y="75"/>
                  </a:lnTo>
                  <a:lnTo>
                    <a:pt x="510" y="75"/>
                  </a:lnTo>
                  <a:lnTo>
                    <a:pt x="505" y="76"/>
                  </a:lnTo>
                  <a:lnTo>
                    <a:pt x="498" y="76"/>
                  </a:lnTo>
                  <a:lnTo>
                    <a:pt x="491" y="77"/>
                  </a:lnTo>
                  <a:lnTo>
                    <a:pt x="483" y="77"/>
                  </a:lnTo>
                  <a:lnTo>
                    <a:pt x="468" y="80"/>
                  </a:lnTo>
                  <a:lnTo>
                    <a:pt x="463" y="80"/>
                  </a:lnTo>
                  <a:lnTo>
                    <a:pt x="456" y="81"/>
                  </a:lnTo>
                  <a:lnTo>
                    <a:pt x="449" y="81"/>
                  </a:lnTo>
                  <a:lnTo>
                    <a:pt x="426" y="85"/>
                  </a:lnTo>
                  <a:lnTo>
                    <a:pt x="421" y="85"/>
                  </a:lnTo>
                  <a:lnTo>
                    <a:pt x="392" y="90"/>
                  </a:lnTo>
                  <a:lnTo>
                    <a:pt x="384" y="90"/>
                  </a:lnTo>
                  <a:lnTo>
                    <a:pt x="377" y="91"/>
                  </a:lnTo>
                  <a:lnTo>
                    <a:pt x="372" y="92"/>
                  </a:lnTo>
                  <a:lnTo>
                    <a:pt x="350" y="96"/>
                  </a:lnTo>
                  <a:lnTo>
                    <a:pt x="343" y="98"/>
                  </a:lnTo>
                  <a:lnTo>
                    <a:pt x="342" y="98"/>
                  </a:lnTo>
                  <a:lnTo>
                    <a:pt x="342" y="100"/>
                  </a:lnTo>
                  <a:lnTo>
                    <a:pt x="335" y="101"/>
                  </a:lnTo>
                  <a:lnTo>
                    <a:pt x="330" y="102"/>
                  </a:lnTo>
                  <a:lnTo>
                    <a:pt x="322" y="103"/>
                  </a:lnTo>
                  <a:lnTo>
                    <a:pt x="316" y="106"/>
                  </a:lnTo>
                  <a:lnTo>
                    <a:pt x="315" y="106"/>
                  </a:lnTo>
                  <a:lnTo>
                    <a:pt x="315" y="107"/>
                  </a:lnTo>
                  <a:lnTo>
                    <a:pt x="300" y="109"/>
                  </a:lnTo>
                  <a:lnTo>
                    <a:pt x="287" y="116"/>
                  </a:lnTo>
                  <a:lnTo>
                    <a:pt x="285" y="117"/>
                  </a:lnTo>
                  <a:lnTo>
                    <a:pt x="280" y="118"/>
                  </a:lnTo>
                  <a:lnTo>
                    <a:pt x="246" y="134"/>
                  </a:lnTo>
                  <a:lnTo>
                    <a:pt x="247" y="135"/>
                  </a:lnTo>
                  <a:lnTo>
                    <a:pt x="242" y="140"/>
                  </a:lnTo>
                  <a:lnTo>
                    <a:pt x="242" y="139"/>
                  </a:lnTo>
                  <a:lnTo>
                    <a:pt x="234" y="144"/>
                  </a:lnTo>
                  <a:lnTo>
                    <a:pt x="205" y="164"/>
                  </a:lnTo>
                  <a:lnTo>
                    <a:pt x="200" y="169"/>
                  </a:lnTo>
                  <a:lnTo>
                    <a:pt x="200" y="168"/>
                  </a:lnTo>
                  <a:lnTo>
                    <a:pt x="199" y="169"/>
                  </a:lnTo>
                  <a:lnTo>
                    <a:pt x="193" y="174"/>
                  </a:lnTo>
                  <a:lnTo>
                    <a:pt x="156" y="211"/>
                  </a:lnTo>
                  <a:lnTo>
                    <a:pt x="151" y="219"/>
                  </a:lnTo>
                  <a:lnTo>
                    <a:pt x="143" y="228"/>
                  </a:lnTo>
                  <a:lnTo>
                    <a:pt x="136" y="239"/>
                  </a:lnTo>
                  <a:lnTo>
                    <a:pt x="128" y="248"/>
                  </a:lnTo>
                  <a:lnTo>
                    <a:pt x="121" y="260"/>
                  </a:lnTo>
                  <a:lnTo>
                    <a:pt x="115" y="270"/>
                  </a:lnTo>
                  <a:lnTo>
                    <a:pt x="110" y="282"/>
                  </a:lnTo>
                  <a:lnTo>
                    <a:pt x="109" y="282"/>
                  </a:lnTo>
                  <a:lnTo>
                    <a:pt x="109" y="284"/>
                  </a:lnTo>
                  <a:lnTo>
                    <a:pt x="94" y="308"/>
                  </a:lnTo>
                  <a:lnTo>
                    <a:pt x="79" y="337"/>
                  </a:lnTo>
                  <a:lnTo>
                    <a:pt x="64" y="369"/>
                  </a:lnTo>
                  <a:lnTo>
                    <a:pt x="65" y="369"/>
                  </a:lnTo>
                  <a:lnTo>
                    <a:pt x="60" y="385"/>
                  </a:lnTo>
                  <a:lnTo>
                    <a:pt x="60" y="383"/>
                  </a:lnTo>
                  <a:lnTo>
                    <a:pt x="59" y="385"/>
                  </a:lnTo>
                  <a:lnTo>
                    <a:pt x="44" y="417"/>
                  </a:lnTo>
                  <a:lnTo>
                    <a:pt x="46" y="417"/>
                  </a:lnTo>
                  <a:lnTo>
                    <a:pt x="31" y="454"/>
                  </a:lnTo>
                  <a:lnTo>
                    <a:pt x="32" y="448"/>
                  </a:lnTo>
                  <a:lnTo>
                    <a:pt x="30" y="454"/>
                  </a:lnTo>
                  <a:lnTo>
                    <a:pt x="22" y="470"/>
                  </a:lnTo>
                  <a:lnTo>
                    <a:pt x="23" y="470"/>
                  </a:lnTo>
                  <a:lnTo>
                    <a:pt x="18" y="486"/>
                  </a:lnTo>
                  <a:lnTo>
                    <a:pt x="18" y="484"/>
                  </a:lnTo>
                  <a:lnTo>
                    <a:pt x="17" y="486"/>
                  </a:lnTo>
                  <a:lnTo>
                    <a:pt x="10" y="502"/>
                  </a:lnTo>
                  <a:lnTo>
                    <a:pt x="0" y="497"/>
                  </a:lnTo>
                  <a:lnTo>
                    <a:pt x="7" y="481"/>
                  </a:lnTo>
                  <a:lnTo>
                    <a:pt x="12" y="467"/>
                  </a:lnTo>
                  <a:lnTo>
                    <a:pt x="11" y="468"/>
                  </a:lnTo>
                  <a:lnTo>
                    <a:pt x="12" y="465"/>
                  </a:lnTo>
                  <a:lnTo>
                    <a:pt x="20" y="449"/>
                  </a:lnTo>
                  <a:lnTo>
                    <a:pt x="35" y="413"/>
                  </a:lnTo>
                  <a:lnTo>
                    <a:pt x="32" y="418"/>
                  </a:lnTo>
                  <a:lnTo>
                    <a:pt x="35" y="412"/>
                  </a:lnTo>
                  <a:lnTo>
                    <a:pt x="49" y="380"/>
                  </a:lnTo>
                  <a:lnTo>
                    <a:pt x="54" y="365"/>
                  </a:lnTo>
                  <a:lnTo>
                    <a:pt x="53" y="366"/>
                  </a:lnTo>
                  <a:lnTo>
                    <a:pt x="54" y="364"/>
                  </a:lnTo>
                  <a:lnTo>
                    <a:pt x="69" y="332"/>
                  </a:lnTo>
                  <a:lnTo>
                    <a:pt x="84" y="302"/>
                  </a:lnTo>
                  <a:lnTo>
                    <a:pt x="99" y="278"/>
                  </a:lnTo>
                  <a:lnTo>
                    <a:pt x="104" y="266"/>
                  </a:lnTo>
                  <a:lnTo>
                    <a:pt x="104" y="265"/>
                  </a:lnTo>
                  <a:lnTo>
                    <a:pt x="111" y="254"/>
                  </a:lnTo>
                  <a:lnTo>
                    <a:pt x="119" y="242"/>
                  </a:lnTo>
                  <a:lnTo>
                    <a:pt x="120" y="240"/>
                  </a:lnTo>
                  <a:lnTo>
                    <a:pt x="126" y="233"/>
                  </a:lnTo>
                  <a:lnTo>
                    <a:pt x="133" y="222"/>
                  </a:lnTo>
                  <a:lnTo>
                    <a:pt x="135" y="221"/>
                  </a:lnTo>
                  <a:lnTo>
                    <a:pt x="141" y="213"/>
                  </a:lnTo>
                  <a:lnTo>
                    <a:pt x="146" y="205"/>
                  </a:lnTo>
                  <a:lnTo>
                    <a:pt x="147" y="203"/>
                  </a:lnTo>
                  <a:lnTo>
                    <a:pt x="154" y="195"/>
                  </a:lnTo>
                  <a:lnTo>
                    <a:pt x="184" y="165"/>
                  </a:lnTo>
                  <a:lnTo>
                    <a:pt x="183" y="165"/>
                  </a:lnTo>
                  <a:lnTo>
                    <a:pt x="185" y="164"/>
                  </a:lnTo>
                  <a:lnTo>
                    <a:pt x="193" y="159"/>
                  </a:lnTo>
                  <a:lnTo>
                    <a:pt x="196" y="155"/>
                  </a:lnTo>
                  <a:lnTo>
                    <a:pt x="195" y="155"/>
                  </a:lnTo>
                  <a:lnTo>
                    <a:pt x="198" y="154"/>
                  </a:lnTo>
                  <a:lnTo>
                    <a:pt x="227" y="134"/>
                  </a:lnTo>
                  <a:lnTo>
                    <a:pt x="225" y="135"/>
                  </a:lnTo>
                  <a:lnTo>
                    <a:pt x="235" y="130"/>
                  </a:lnTo>
                  <a:lnTo>
                    <a:pt x="238" y="127"/>
                  </a:lnTo>
                  <a:lnTo>
                    <a:pt x="237" y="127"/>
                  </a:lnTo>
                  <a:lnTo>
                    <a:pt x="277" y="107"/>
                  </a:lnTo>
                  <a:lnTo>
                    <a:pt x="278" y="107"/>
                  </a:lnTo>
                  <a:lnTo>
                    <a:pt x="282" y="106"/>
                  </a:lnTo>
                  <a:lnTo>
                    <a:pt x="297" y="98"/>
                  </a:lnTo>
                  <a:lnTo>
                    <a:pt x="299" y="98"/>
                  </a:lnTo>
                  <a:lnTo>
                    <a:pt x="311" y="96"/>
                  </a:lnTo>
                  <a:lnTo>
                    <a:pt x="319" y="92"/>
                  </a:lnTo>
                  <a:lnTo>
                    <a:pt x="321" y="92"/>
                  </a:lnTo>
                  <a:lnTo>
                    <a:pt x="327" y="91"/>
                  </a:lnTo>
                  <a:lnTo>
                    <a:pt x="332" y="90"/>
                  </a:lnTo>
                  <a:lnTo>
                    <a:pt x="334" y="90"/>
                  </a:lnTo>
                  <a:lnTo>
                    <a:pt x="339" y="88"/>
                  </a:lnTo>
                  <a:lnTo>
                    <a:pt x="346" y="85"/>
                  </a:lnTo>
                  <a:lnTo>
                    <a:pt x="348" y="85"/>
                  </a:lnTo>
                  <a:lnTo>
                    <a:pt x="369" y="81"/>
                  </a:lnTo>
                  <a:lnTo>
                    <a:pt x="374" y="80"/>
                  </a:lnTo>
                  <a:lnTo>
                    <a:pt x="376" y="80"/>
                  </a:lnTo>
                  <a:lnTo>
                    <a:pt x="383" y="79"/>
                  </a:lnTo>
                  <a:lnTo>
                    <a:pt x="387" y="77"/>
                  </a:lnTo>
                  <a:lnTo>
                    <a:pt x="390" y="77"/>
                  </a:lnTo>
                  <a:lnTo>
                    <a:pt x="390" y="79"/>
                  </a:lnTo>
                  <a:lnTo>
                    <a:pt x="420" y="74"/>
                  </a:lnTo>
                  <a:lnTo>
                    <a:pt x="424" y="72"/>
                  </a:lnTo>
                  <a:lnTo>
                    <a:pt x="425" y="72"/>
                  </a:lnTo>
                  <a:lnTo>
                    <a:pt x="425" y="74"/>
                  </a:lnTo>
                  <a:lnTo>
                    <a:pt x="447" y="70"/>
                  </a:lnTo>
                  <a:lnTo>
                    <a:pt x="451" y="69"/>
                  </a:lnTo>
                  <a:lnTo>
                    <a:pt x="455" y="69"/>
                  </a:lnTo>
                  <a:lnTo>
                    <a:pt x="455" y="70"/>
                  </a:lnTo>
                  <a:lnTo>
                    <a:pt x="462" y="69"/>
                  </a:lnTo>
                  <a:lnTo>
                    <a:pt x="466" y="67"/>
                  </a:lnTo>
                  <a:lnTo>
                    <a:pt x="467" y="67"/>
                  </a:lnTo>
                  <a:lnTo>
                    <a:pt x="467" y="69"/>
                  </a:lnTo>
                  <a:lnTo>
                    <a:pt x="482" y="66"/>
                  </a:lnTo>
                  <a:lnTo>
                    <a:pt x="486" y="65"/>
                  </a:lnTo>
                  <a:lnTo>
                    <a:pt x="489" y="65"/>
                  </a:lnTo>
                  <a:lnTo>
                    <a:pt x="489" y="66"/>
                  </a:lnTo>
                  <a:lnTo>
                    <a:pt x="497" y="65"/>
                  </a:lnTo>
                  <a:lnTo>
                    <a:pt x="500" y="64"/>
                  </a:lnTo>
                  <a:lnTo>
                    <a:pt x="504" y="64"/>
                  </a:lnTo>
                  <a:lnTo>
                    <a:pt x="504" y="65"/>
                  </a:lnTo>
                  <a:lnTo>
                    <a:pt x="508" y="64"/>
                  </a:lnTo>
                  <a:lnTo>
                    <a:pt x="510" y="63"/>
                  </a:lnTo>
                  <a:lnTo>
                    <a:pt x="517" y="63"/>
                  </a:lnTo>
                  <a:lnTo>
                    <a:pt x="517" y="64"/>
                  </a:lnTo>
                  <a:lnTo>
                    <a:pt x="524" y="63"/>
                  </a:lnTo>
                  <a:lnTo>
                    <a:pt x="528" y="61"/>
                  </a:lnTo>
                  <a:lnTo>
                    <a:pt x="531" y="61"/>
                  </a:lnTo>
                  <a:lnTo>
                    <a:pt x="531" y="63"/>
                  </a:lnTo>
                  <a:lnTo>
                    <a:pt x="539" y="61"/>
                  </a:lnTo>
                  <a:lnTo>
                    <a:pt x="542" y="60"/>
                  </a:lnTo>
                  <a:lnTo>
                    <a:pt x="546" y="60"/>
                  </a:lnTo>
                  <a:lnTo>
                    <a:pt x="546" y="61"/>
                  </a:lnTo>
                  <a:lnTo>
                    <a:pt x="554" y="60"/>
                  </a:lnTo>
                  <a:lnTo>
                    <a:pt x="557" y="59"/>
                  </a:lnTo>
                  <a:lnTo>
                    <a:pt x="559" y="59"/>
                  </a:lnTo>
                  <a:lnTo>
                    <a:pt x="559" y="60"/>
                  </a:lnTo>
                  <a:lnTo>
                    <a:pt x="566" y="59"/>
                  </a:lnTo>
                  <a:lnTo>
                    <a:pt x="570" y="58"/>
                  </a:lnTo>
                  <a:lnTo>
                    <a:pt x="581" y="58"/>
                  </a:lnTo>
                  <a:lnTo>
                    <a:pt x="581" y="59"/>
                  </a:lnTo>
                  <a:lnTo>
                    <a:pt x="588" y="58"/>
                  </a:lnTo>
                  <a:lnTo>
                    <a:pt x="592" y="56"/>
                  </a:lnTo>
                  <a:lnTo>
                    <a:pt x="596" y="56"/>
                  </a:lnTo>
                  <a:lnTo>
                    <a:pt x="596" y="58"/>
                  </a:lnTo>
                  <a:lnTo>
                    <a:pt x="599" y="56"/>
                  </a:lnTo>
                  <a:lnTo>
                    <a:pt x="602" y="55"/>
                  </a:lnTo>
                  <a:lnTo>
                    <a:pt x="615" y="55"/>
                  </a:lnTo>
                  <a:lnTo>
                    <a:pt x="615" y="56"/>
                  </a:lnTo>
                  <a:lnTo>
                    <a:pt x="623" y="55"/>
                  </a:lnTo>
                  <a:lnTo>
                    <a:pt x="626" y="54"/>
                  </a:lnTo>
                  <a:lnTo>
                    <a:pt x="630" y="54"/>
                  </a:lnTo>
                  <a:lnTo>
                    <a:pt x="630" y="55"/>
                  </a:lnTo>
                  <a:lnTo>
                    <a:pt x="638" y="54"/>
                  </a:lnTo>
                  <a:lnTo>
                    <a:pt x="641" y="53"/>
                  </a:lnTo>
                  <a:lnTo>
                    <a:pt x="650" y="53"/>
                  </a:lnTo>
                  <a:lnTo>
                    <a:pt x="650" y="54"/>
                  </a:lnTo>
                  <a:lnTo>
                    <a:pt x="657" y="53"/>
                  </a:lnTo>
                  <a:lnTo>
                    <a:pt x="661" y="51"/>
                  </a:lnTo>
                  <a:lnTo>
                    <a:pt x="672" y="51"/>
                  </a:lnTo>
                  <a:lnTo>
                    <a:pt x="672" y="53"/>
                  </a:lnTo>
                  <a:lnTo>
                    <a:pt x="680" y="51"/>
                  </a:lnTo>
                  <a:lnTo>
                    <a:pt x="683" y="50"/>
                  </a:lnTo>
                  <a:lnTo>
                    <a:pt x="687" y="50"/>
                  </a:lnTo>
                  <a:lnTo>
                    <a:pt x="687" y="51"/>
                  </a:lnTo>
                  <a:lnTo>
                    <a:pt x="691" y="50"/>
                  </a:lnTo>
                  <a:lnTo>
                    <a:pt x="693" y="49"/>
                  </a:lnTo>
                  <a:lnTo>
                    <a:pt x="707" y="49"/>
                  </a:lnTo>
                  <a:lnTo>
                    <a:pt x="707" y="50"/>
                  </a:lnTo>
                  <a:lnTo>
                    <a:pt x="714" y="49"/>
                  </a:lnTo>
                  <a:lnTo>
                    <a:pt x="718" y="48"/>
                  </a:lnTo>
                  <a:lnTo>
                    <a:pt x="729" y="48"/>
                  </a:lnTo>
                  <a:lnTo>
                    <a:pt x="729" y="49"/>
                  </a:lnTo>
                  <a:lnTo>
                    <a:pt x="733" y="48"/>
                  </a:lnTo>
                  <a:lnTo>
                    <a:pt x="735" y="46"/>
                  </a:lnTo>
                  <a:lnTo>
                    <a:pt x="749" y="46"/>
                  </a:lnTo>
                  <a:lnTo>
                    <a:pt x="749" y="48"/>
                  </a:lnTo>
                  <a:lnTo>
                    <a:pt x="756" y="46"/>
                  </a:lnTo>
                  <a:lnTo>
                    <a:pt x="760" y="45"/>
                  </a:lnTo>
                  <a:lnTo>
                    <a:pt x="771" y="45"/>
                  </a:lnTo>
                  <a:lnTo>
                    <a:pt x="771" y="46"/>
                  </a:lnTo>
                  <a:lnTo>
                    <a:pt x="779" y="45"/>
                  </a:lnTo>
                  <a:lnTo>
                    <a:pt x="782" y="44"/>
                  </a:lnTo>
                  <a:lnTo>
                    <a:pt x="791" y="44"/>
                  </a:lnTo>
                  <a:lnTo>
                    <a:pt x="791" y="45"/>
                  </a:lnTo>
                  <a:lnTo>
                    <a:pt x="798" y="44"/>
                  </a:lnTo>
                  <a:lnTo>
                    <a:pt x="802" y="43"/>
                  </a:lnTo>
                  <a:lnTo>
                    <a:pt x="813" y="43"/>
                  </a:lnTo>
                  <a:lnTo>
                    <a:pt x="813" y="44"/>
                  </a:lnTo>
                  <a:lnTo>
                    <a:pt x="821" y="43"/>
                  </a:lnTo>
                  <a:lnTo>
                    <a:pt x="824" y="42"/>
                  </a:lnTo>
                  <a:lnTo>
                    <a:pt x="840" y="42"/>
                  </a:lnTo>
                  <a:lnTo>
                    <a:pt x="840" y="43"/>
                  </a:lnTo>
                  <a:lnTo>
                    <a:pt x="848" y="42"/>
                  </a:lnTo>
                  <a:lnTo>
                    <a:pt x="851" y="40"/>
                  </a:lnTo>
                  <a:lnTo>
                    <a:pt x="863" y="40"/>
                  </a:lnTo>
                  <a:lnTo>
                    <a:pt x="863" y="42"/>
                  </a:lnTo>
                  <a:lnTo>
                    <a:pt x="870" y="40"/>
                  </a:lnTo>
                  <a:lnTo>
                    <a:pt x="874" y="39"/>
                  </a:lnTo>
                  <a:lnTo>
                    <a:pt x="882" y="39"/>
                  </a:lnTo>
                  <a:lnTo>
                    <a:pt x="882" y="40"/>
                  </a:lnTo>
                  <a:lnTo>
                    <a:pt x="890" y="39"/>
                  </a:lnTo>
                  <a:lnTo>
                    <a:pt x="893" y="38"/>
                  </a:lnTo>
                  <a:lnTo>
                    <a:pt x="911" y="38"/>
                  </a:lnTo>
                  <a:lnTo>
                    <a:pt x="911" y="39"/>
                  </a:lnTo>
                  <a:lnTo>
                    <a:pt x="914" y="38"/>
                  </a:lnTo>
                  <a:lnTo>
                    <a:pt x="917" y="37"/>
                  </a:lnTo>
                  <a:lnTo>
                    <a:pt x="931" y="37"/>
                  </a:lnTo>
                  <a:lnTo>
                    <a:pt x="931" y="38"/>
                  </a:lnTo>
                  <a:lnTo>
                    <a:pt x="938" y="37"/>
                  </a:lnTo>
                  <a:lnTo>
                    <a:pt x="942" y="35"/>
                  </a:lnTo>
                  <a:lnTo>
                    <a:pt x="953" y="35"/>
                  </a:lnTo>
                  <a:lnTo>
                    <a:pt x="953" y="37"/>
                  </a:lnTo>
                  <a:lnTo>
                    <a:pt x="956" y="35"/>
                  </a:lnTo>
                  <a:lnTo>
                    <a:pt x="959" y="34"/>
                  </a:lnTo>
                  <a:lnTo>
                    <a:pt x="979" y="34"/>
                  </a:lnTo>
                  <a:lnTo>
                    <a:pt x="979" y="35"/>
                  </a:lnTo>
                  <a:lnTo>
                    <a:pt x="986" y="34"/>
                  </a:lnTo>
                  <a:lnTo>
                    <a:pt x="990" y="33"/>
                  </a:lnTo>
                  <a:lnTo>
                    <a:pt x="1001" y="33"/>
                  </a:lnTo>
                  <a:lnTo>
                    <a:pt x="1001" y="34"/>
                  </a:lnTo>
                  <a:lnTo>
                    <a:pt x="1005" y="33"/>
                  </a:lnTo>
                  <a:lnTo>
                    <a:pt x="1007" y="32"/>
                  </a:lnTo>
                  <a:lnTo>
                    <a:pt x="1027" y="32"/>
                  </a:lnTo>
                  <a:lnTo>
                    <a:pt x="1027" y="33"/>
                  </a:lnTo>
                  <a:lnTo>
                    <a:pt x="1034" y="32"/>
                  </a:lnTo>
                  <a:lnTo>
                    <a:pt x="1038" y="30"/>
                  </a:lnTo>
                  <a:lnTo>
                    <a:pt x="1047" y="30"/>
                  </a:lnTo>
                  <a:lnTo>
                    <a:pt x="1047" y="32"/>
                  </a:lnTo>
                  <a:lnTo>
                    <a:pt x="1054" y="30"/>
                  </a:lnTo>
                  <a:lnTo>
                    <a:pt x="1058" y="29"/>
                  </a:lnTo>
                  <a:lnTo>
                    <a:pt x="1075" y="29"/>
                  </a:lnTo>
                  <a:lnTo>
                    <a:pt x="1075" y="30"/>
                  </a:lnTo>
                  <a:lnTo>
                    <a:pt x="1083" y="29"/>
                  </a:lnTo>
                  <a:lnTo>
                    <a:pt x="1086" y="28"/>
                  </a:lnTo>
                  <a:lnTo>
                    <a:pt x="1095" y="28"/>
                  </a:lnTo>
                  <a:lnTo>
                    <a:pt x="1095" y="29"/>
                  </a:lnTo>
                  <a:lnTo>
                    <a:pt x="1102" y="28"/>
                  </a:lnTo>
                  <a:lnTo>
                    <a:pt x="1106" y="27"/>
                  </a:lnTo>
                  <a:lnTo>
                    <a:pt x="1123" y="27"/>
                  </a:lnTo>
                  <a:lnTo>
                    <a:pt x="1123" y="28"/>
                  </a:lnTo>
                  <a:lnTo>
                    <a:pt x="1131" y="27"/>
                  </a:lnTo>
                  <a:lnTo>
                    <a:pt x="1134" y="25"/>
                  </a:lnTo>
                  <a:lnTo>
                    <a:pt x="1150" y="25"/>
                  </a:lnTo>
                  <a:lnTo>
                    <a:pt x="1150" y="27"/>
                  </a:lnTo>
                  <a:lnTo>
                    <a:pt x="1158" y="25"/>
                  </a:lnTo>
                  <a:lnTo>
                    <a:pt x="1162" y="24"/>
                  </a:lnTo>
                  <a:lnTo>
                    <a:pt x="1173" y="24"/>
                  </a:lnTo>
                  <a:lnTo>
                    <a:pt x="1173" y="25"/>
                  </a:lnTo>
                  <a:lnTo>
                    <a:pt x="1176" y="24"/>
                  </a:lnTo>
                  <a:lnTo>
                    <a:pt x="1179" y="23"/>
                  </a:lnTo>
                  <a:lnTo>
                    <a:pt x="1199" y="23"/>
                  </a:lnTo>
                  <a:lnTo>
                    <a:pt x="1199" y="24"/>
                  </a:lnTo>
                  <a:lnTo>
                    <a:pt x="1206" y="23"/>
                  </a:lnTo>
                  <a:lnTo>
                    <a:pt x="1210" y="22"/>
                  </a:lnTo>
                  <a:lnTo>
                    <a:pt x="1226" y="22"/>
                  </a:lnTo>
                  <a:lnTo>
                    <a:pt x="1226" y="23"/>
                  </a:lnTo>
                  <a:lnTo>
                    <a:pt x="1233" y="22"/>
                  </a:lnTo>
                  <a:lnTo>
                    <a:pt x="1237" y="21"/>
                  </a:lnTo>
                  <a:lnTo>
                    <a:pt x="1254" y="21"/>
                  </a:lnTo>
                  <a:lnTo>
                    <a:pt x="1254" y="22"/>
                  </a:lnTo>
                  <a:lnTo>
                    <a:pt x="1262" y="21"/>
                  </a:lnTo>
                  <a:lnTo>
                    <a:pt x="1265" y="19"/>
                  </a:lnTo>
                  <a:lnTo>
                    <a:pt x="1274" y="19"/>
                  </a:lnTo>
                  <a:lnTo>
                    <a:pt x="1274" y="21"/>
                  </a:lnTo>
                  <a:lnTo>
                    <a:pt x="1281" y="19"/>
                  </a:lnTo>
                  <a:lnTo>
                    <a:pt x="1285" y="18"/>
                  </a:lnTo>
                  <a:lnTo>
                    <a:pt x="1302" y="18"/>
                  </a:lnTo>
                  <a:lnTo>
                    <a:pt x="1302" y="19"/>
                  </a:lnTo>
                  <a:lnTo>
                    <a:pt x="1310" y="18"/>
                  </a:lnTo>
                  <a:lnTo>
                    <a:pt x="1314" y="17"/>
                  </a:lnTo>
                  <a:lnTo>
                    <a:pt x="1330" y="17"/>
                  </a:lnTo>
                  <a:lnTo>
                    <a:pt x="1330" y="18"/>
                  </a:lnTo>
                  <a:lnTo>
                    <a:pt x="1337" y="17"/>
                  </a:lnTo>
                  <a:lnTo>
                    <a:pt x="1341" y="16"/>
                  </a:lnTo>
                  <a:lnTo>
                    <a:pt x="1357" y="16"/>
                  </a:lnTo>
                  <a:lnTo>
                    <a:pt x="1357" y="17"/>
                  </a:lnTo>
                  <a:lnTo>
                    <a:pt x="1364" y="16"/>
                  </a:lnTo>
                  <a:lnTo>
                    <a:pt x="1368" y="14"/>
                  </a:lnTo>
                  <a:lnTo>
                    <a:pt x="1385" y="14"/>
                  </a:lnTo>
                  <a:lnTo>
                    <a:pt x="1385" y="16"/>
                  </a:lnTo>
                  <a:lnTo>
                    <a:pt x="1393" y="14"/>
                  </a:lnTo>
                  <a:lnTo>
                    <a:pt x="1396" y="13"/>
                  </a:lnTo>
                  <a:lnTo>
                    <a:pt x="1412" y="13"/>
                  </a:lnTo>
                  <a:lnTo>
                    <a:pt x="1412" y="14"/>
                  </a:lnTo>
                  <a:lnTo>
                    <a:pt x="1420" y="13"/>
                  </a:lnTo>
                  <a:lnTo>
                    <a:pt x="1424" y="12"/>
                  </a:lnTo>
                  <a:lnTo>
                    <a:pt x="1441" y="12"/>
                  </a:lnTo>
                  <a:lnTo>
                    <a:pt x="1441" y="13"/>
                  </a:lnTo>
                  <a:lnTo>
                    <a:pt x="1445" y="12"/>
                  </a:lnTo>
                  <a:lnTo>
                    <a:pt x="1447" y="11"/>
                  </a:lnTo>
                  <a:lnTo>
                    <a:pt x="1467" y="11"/>
                  </a:lnTo>
                  <a:lnTo>
                    <a:pt x="1467" y="12"/>
                  </a:lnTo>
                  <a:lnTo>
                    <a:pt x="1474" y="11"/>
                  </a:lnTo>
                  <a:lnTo>
                    <a:pt x="1478" y="9"/>
                  </a:lnTo>
                  <a:lnTo>
                    <a:pt x="1494" y="9"/>
                  </a:lnTo>
                  <a:lnTo>
                    <a:pt x="1494" y="11"/>
                  </a:lnTo>
                  <a:lnTo>
                    <a:pt x="1501" y="9"/>
                  </a:lnTo>
                  <a:lnTo>
                    <a:pt x="1505" y="8"/>
                  </a:lnTo>
                  <a:lnTo>
                    <a:pt x="1522" y="8"/>
                  </a:lnTo>
                  <a:lnTo>
                    <a:pt x="1522" y="9"/>
                  </a:lnTo>
                  <a:lnTo>
                    <a:pt x="1530" y="8"/>
                  </a:lnTo>
                  <a:lnTo>
                    <a:pt x="1534" y="7"/>
                  </a:lnTo>
                  <a:lnTo>
                    <a:pt x="1550" y="7"/>
                  </a:lnTo>
                  <a:lnTo>
                    <a:pt x="1550" y="8"/>
                  </a:lnTo>
                  <a:lnTo>
                    <a:pt x="1557" y="7"/>
                  </a:lnTo>
                  <a:lnTo>
                    <a:pt x="1561" y="6"/>
                  </a:lnTo>
                  <a:lnTo>
                    <a:pt x="1577" y="6"/>
                  </a:lnTo>
                  <a:lnTo>
                    <a:pt x="1577" y="7"/>
                  </a:lnTo>
                  <a:lnTo>
                    <a:pt x="1584" y="6"/>
                  </a:lnTo>
                  <a:lnTo>
                    <a:pt x="1588" y="4"/>
                  </a:lnTo>
                  <a:lnTo>
                    <a:pt x="1613" y="4"/>
                  </a:lnTo>
                  <a:lnTo>
                    <a:pt x="1613" y="6"/>
                  </a:lnTo>
                  <a:lnTo>
                    <a:pt x="1620" y="4"/>
                  </a:lnTo>
                  <a:lnTo>
                    <a:pt x="1624" y="3"/>
                  </a:lnTo>
                  <a:lnTo>
                    <a:pt x="1640" y="3"/>
                  </a:lnTo>
                  <a:lnTo>
                    <a:pt x="1640" y="4"/>
                  </a:lnTo>
                  <a:lnTo>
                    <a:pt x="1647" y="3"/>
                  </a:lnTo>
                  <a:lnTo>
                    <a:pt x="1651" y="2"/>
                  </a:lnTo>
                  <a:lnTo>
                    <a:pt x="1667" y="2"/>
                  </a:lnTo>
                  <a:lnTo>
                    <a:pt x="1667" y="3"/>
                  </a:lnTo>
                  <a:lnTo>
                    <a:pt x="1674" y="2"/>
                  </a:lnTo>
                  <a:lnTo>
                    <a:pt x="1678" y="1"/>
                  </a:lnTo>
                  <a:lnTo>
                    <a:pt x="1695" y="1"/>
                  </a:lnTo>
                  <a:lnTo>
                    <a:pt x="1695" y="2"/>
                  </a:lnTo>
                  <a:lnTo>
                    <a:pt x="1703" y="1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73" name="Freeform 1425"/>
            <p:cNvSpPr>
              <a:spLocks noEditPoints="1"/>
            </p:cNvSpPr>
            <p:nvPr/>
          </p:nvSpPr>
          <p:spPr bwMode="auto">
            <a:xfrm>
              <a:off x="5346954" y="3593974"/>
              <a:ext cx="1940814" cy="181737"/>
            </a:xfrm>
            <a:custGeom>
              <a:avLst/>
              <a:gdLst/>
              <a:ahLst/>
              <a:cxnLst>
                <a:cxn ang="0">
                  <a:pos x="1690" y="14"/>
                </a:cxn>
                <a:cxn ang="0">
                  <a:pos x="1613" y="17"/>
                </a:cxn>
                <a:cxn ang="0">
                  <a:pos x="1536" y="22"/>
                </a:cxn>
                <a:cxn ang="0">
                  <a:pos x="1454" y="26"/>
                </a:cxn>
                <a:cxn ang="0">
                  <a:pos x="1376" y="31"/>
                </a:cxn>
                <a:cxn ang="0">
                  <a:pos x="1299" y="35"/>
                </a:cxn>
                <a:cxn ang="0">
                  <a:pos x="1237" y="40"/>
                </a:cxn>
                <a:cxn ang="0">
                  <a:pos x="1152" y="43"/>
                </a:cxn>
                <a:cxn ang="0">
                  <a:pos x="1083" y="48"/>
                </a:cxn>
                <a:cxn ang="0">
                  <a:pos x="1006" y="52"/>
                </a:cxn>
                <a:cxn ang="0">
                  <a:pos x="935" y="57"/>
                </a:cxn>
                <a:cxn ang="0">
                  <a:pos x="865" y="61"/>
                </a:cxn>
                <a:cxn ang="0">
                  <a:pos x="790" y="65"/>
                </a:cxn>
                <a:cxn ang="0">
                  <a:pos x="692" y="69"/>
                </a:cxn>
                <a:cxn ang="0">
                  <a:pos x="622" y="74"/>
                </a:cxn>
                <a:cxn ang="0">
                  <a:pos x="506" y="78"/>
                </a:cxn>
                <a:cxn ang="0">
                  <a:pos x="366" y="83"/>
                </a:cxn>
                <a:cxn ang="0">
                  <a:pos x="152" y="86"/>
                </a:cxn>
                <a:cxn ang="0">
                  <a:pos x="40" y="89"/>
                </a:cxn>
                <a:cxn ang="0">
                  <a:pos x="26" y="95"/>
                </a:cxn>
                <a:cxn ang="0">
                  <a:pos x="15" y="150"/>
                </a:cxn>
                <a:cxn ang="0">
                  <a:pos x="5" y="140"/>
                </a:cxn>
                <a:cxn ang="0">
                  <a:pos x="15" y="91"/>
                </a:cxn>
                <a:cxn ang="0">
                  <a:pos x="25" y="80"/>
                </a:cxn>
                <a:cxn ang="0">
                  <a:pos x="46" y="77"/>
                </a:cxn>
                <a:cxn ang="0">
                  <a:pos x="118" y="75"/>
                </a:cxn>
                <a:cxn ang="0">
                  <a:pos x="214" y="74"/>
                </a:cxn>
                <a:cxn ang="0">
                  <a:pos x="286" y="72"/>
                </a:cxn>
                <a:cxn ang="0">
                  <a:pos x="372" y="70"/>
                </a:cxn>
                <a:cxn ang="0">
                  <a:pos x="455" y="69"/>
                </a:cxn>
                <a:cxn ang="0">
                  <a:pos x="526" y="65"/>
                </a:cxn>
                <a:cxn ang="0">
                  <a:pos x="570" y="63"/>
                </a:cxn>
                <a:cxn ang="0">
                  <a:pos x="628" y="62"/>
                </a:cxn>
                <a:cxn ang="0">
                  <a:pos x="669" y="61"/>
                </a:cxn>
                <a:cxn ang="0">
                  <a:pos x="703" y="57"/>
                </a:cxn>
                <a:cxn ang="0">
                  <a:pos x="737" y="54"/>
                </a:cxn>
                <a:cxn ang="0">
                  <a:pos x="792" y="53"/>
                </a:cxn>
                <a:cxn ang="0">
                  <a:pos x="837" y="52"/>
                </a:cxn>
                <a:cxn ang="0">
                  <a:pos x="879" y="48"/>
                </a:cxn>
                <a:cxn ang="0">
                  <a:pos x="902" y="46"/>
                </a:cxn>
                <a:cxn ang="0">
                  <a:pos x="941" y="44"/>
                </a:cxn>
                <a:cxn ang="0">
                  <a:pos x="975" y="43"/>
                </a:cxn>
                <a:cxn ang="0">
                  <a:pos x="1017" y="40"/>
                </a:cxn>
                <a:cxn ang="0">
                  <a:pos x="1051" y="37"/>
                </a:cxn>
                <a:cxn ang="0">
                  <a:pos x="1089" y="36"/>
                </a:cxn>
                <a:cxn ang="0">
                  <a:pos x="1124" y="35"/>
                </a:cxn>
                <a:cxn ang="0">
                  <a:pos x="1172" y="31"/>
                </a:cxn>
                <a:cxn ang="0">
                  <a:pos x="1200" y="28"/>
                </a:cxn>
                <a:cxn ang="0">
                  <a:pos x="1240" y="27"/>
                </a:cxn>
                <a:cxn ang="0">
                  <a:pos x="1271" y="26"/>
                </a:cxn>
                <a:cxn ang="0">
                  <a:pos x="1313" y="22"/>
                </a:cxn>
                <a:cxn ang="0">
                  <a:pos x="1344" y="20"/>
                </a:cxn>
                <a:cxn ang="0">
                  <a:pos x="1382" y="19"/>
                </a:cxn>
                <a:cxn ang="0">
                  <a:pos x="1430" y="17"/>
                </a:cxn>
                <a:cxn ang="0">
                  <a:pos x="1465" y="14"/>
                </a:cxn>
                <a:cxn ang="0">
                  <a:pos x="1498" y="11"/>
                </a:cxn>
                <a:cxn ang="0">
                  <a:pos x="1543" y="10"/>
                </a:cxn>
                <a:cxn ang="0">
                  <a:pos x="1585" y="9"/>
                </a:cxn>
                <a:cxn ang="0">
                  <a:pos x="1619" y="5"/>
                </a:cxn>
                <a:cxn ang="0">
                  <a:pos x="1648" y="2"/>
                </a:cxn>
                <a:cxn ang="0">
                  <a:pos x="1696" y="1"/>
                </a:cxn>
              </a:cxnLst>
              <a:rect l="0" t="0" r="r" b="b"/>
              <a:pathLst>
                <a:path w="1698" h="159">
                  <a:moveTo>
                    <a:pt x="20" y="127"/>
                  </a:moveTo>
                  <a:lnTo>
                    <a:pt x="19" y="132"/>
                  </a:lnTo>
                  <a:lnTo>
                    <a:pt x="20" y="127"/>
                  </a:lnTo>
                  <a:close/>
                  <a:moveTo>
                    <a:pt x="1698" y="0"/>
                  </a:moveTo>
                  <a:lnTo>
                    <a:pt x="1698" y="12"/>
                  </a:lnTo>
                  <a:lnTo>
                    <a:pt x="1697" y="12"/>
                  </a:lnTo>
                  <a:lnTo>
                    <a:pt x="1690" y="14"/>
                  </a:lnTo>
                  <a:lnTo>
                    <a:pt x="1670" y="14"/>
                  </a:lnTo>
                  <a:lnTo>
                    <a:pt x="1662" y="15"/>
                  </a:lnTo>
                  <a:lnTo>
                    <a:pt x="1648" y="15"/>
                  </a:lnTo>
                  <a:lnTo>
                    <a:pt x="1643" y="16"/>
                  </a:lnTo>
                  <a:lnTo>
                    <a:pt x="1628" y="16"/>
                  </a:lnTo>
                  <a:lnTo>
                    <a:pt x="1620" y="17"/>
                  </a:lnTo>
                  <a:lnTo>
                    <a:pt x="1613" y="17"/>
                  </a:lnTo>
                  <a:lnTo>
                    <a:pt x="1606" y="19"/>
                  </a:lnTo>
                  <a:lnTo>
                    <a:pt x="1593" y="19"/>
                  </a:lnTo>
                  <a:lnTo>
                    <a:pt x="1586" y="20"/>
                  </a:lnTo>
                  <a:lnTo>
                    <a:pt x="1571" y="20"/>
                  </a:lnTo>
                  <a:lnTo>
                    <a:pt x="1564" y="21"/>
                  </a:lnTo>
                  <a:lnTo>
                    <a:pt x="1544" y="21"/>
                  </a:lnTo>
                  <a:lnTo>
                    <a:pt x="1536" y="22"/>
                  </a:lnTo>
                  <a:lnTo>
                    <a:pt x="1515" y="22"/>
                  </a:lnTo>
                  <a:lnTo>
                    <a:pt x="1510" y="23"/>
                  </a:lnTo>
                  <a:lnTo>
                    <a:pt x="1496" y="23"/>
                  </a:lnTo>
                  <a:lnTo>
                    <a:pt x="1488" y="25"/>
                  </a:lnTo>
                  <a:lnTo>
                    <a:pt x="1473" y="25"/>
                  </a:lnTo>
                  <a:lnTo>
                    <a:pt x="1466" y="26"/>
                  </a:lnTo>
                  <a:lnTo>
                    <a:pt x="1454" y="26"/>
                  </a:lnTo>
                  <a:lnTo>
                    <a:pt x="1446" y="27"/>
                  </a:lnTo>
                  <a:lnTo>
                    <a:pt x="1439" y="27"/>
                  </a:lnTo>
                  <a:lnTo>
                    <a:pt x="1431" y="28"/>
                  </a:lnTo>
                  <a:lnTo>
                    <a:pt x="1412" y="28"/>
                  </a:lnTo>
                  <a:lnTo>
                    <a:pt x="1404" y="30"/>
                  </a:lnTo>
                  <a:lnTo>
                    <a:pt x="1383" y="30"/>
                  </a:lnTo>
                  <a:lnTo>
                    <a:pt x="1376" y="31"/>
                  </a:lnTo>
                  <a:lnTo>
                    <a:pt x="1363" y="31"/>
                  </a:lnTo>
                  <a:lnTo>
                    <a:pt x="1356" y="32"/>
                  </a:lnTo>
                  <a:lnTo>
                    <a:pt x="1341" y="32"/>
                  </a:lnTo>
                  <a:lnTo>
                    <a:pt x="1334" y="33"/>
                  </a:lnTo>
                  <a:lnTo>
                    <a:pt x="1321" y="33"/>
                  </a:lnTo>
                  <a:lnTo>
                    <a:pt x="1314" y="35"/>
                  </a:lnTo>
                  <a:lnTo>
                    <a:pt x="1299" y="35"/>
                  </a:lnTo>
                  <a:lnTo>
                    <a:pt x="1292" y="36"/>
                  </a:lnTo>
                  <a:lnTo>
                    <a:pt x="1279" y="36"/>
                  </a:lnTo>
                  <a:lnTo>
                    <a:pt x="1272" y="37"/>
                  </a:lnTo>
                  <a:lnTo>
                    <a:pt x="1265" y="37"/>
                  </a:lnTo>
                  <a:lnTo>
                    <a:pt x="1257" y="38"/>
                  </a:lnTo>
                  <a:lnTo>
                    <a:pt x="1242" y="38"/>
                  </a:lnTo>
                  <a:lnTo>
                    <a:pt x="1237" y="40"/>
                  </a:lnTo>
                  <a:lnTo>
                    <a:pt x="1223" y="40"/>
                  </a:lnTo>
                  <a:lnTo>
                    <a:pt x="1215" y="41"/>
                  </a:lnTo>
                  <a:lnTo>
                    <a:pt x="1200" y="41"/>
                  </a:lnTo>
                  <a:lnTo>
                    <a:pt x="1195" y="42"/>
                  </a:lnTo>
                  <a:lnTo>
                    <a:pt x="1181" y="42"/>
                  </a:lnTo>
                  <a:lnTo>
                    <a:pt x="1173" y="43"/>
                  </a:lnTo>
                  <a:lnTo>
                    <a:pt x="1152" y="43"/>
                  </a:lnTo>
                  <a:lnTo>
                    <a:pt x="1147" y="44"/>
                  </a:lnTo>
                  <a:lnTo>
                    <a:pt x="1132" y="44"/>
                  </a:lnTo>
                  <a:lnTo>
                    <a:pt x="1125" y="46"/>
                  </a:lnTo>
                  <a:lnTo>
                    <a:pt x="1110" y="46"/>
                  </a:lnTo>
                  <a:lnTo>
                    <a:pt x="1105" y="47"/>
                  </a:lnTo>
                  <a:lnTo>
                    <a:pt x="1090" y="47"/>
                  </a:lnTo>
                  <a:lnTo>
                    <a:pt x="1083" y="48"/>
                  </a:lnTo>
                  <a:lnTo>
                    <a:pt x="1068" y="48"/>
                  </a:lnTo>
                  <a:lnTo>
                    <a:pt x="1063" y="49"/>
                  </a:lnTo>
                  <a:lnTo>
                    <a:pt x="1048" y="49"/>
                  </a:lnTo>
                  <a:lnTo>
                    <a:pt x="1041" y="51"/>
                  </a:lnTo>
                  <a:lnTo>
                    <a:pt x="1026" y="51"/>
                  </a:lnTo>
                  <a:lnTo>
                    <a:pt x="1019" y="52"/>
                  </a:lnTo>
                  <a:lnTo>
                    <a:pt x="1006" y="52"/>
                  </a:lnTo>
                  <a:lnTo>
                    <a:pt x="999" y="53"/>
                  </a:lnTo>
                  <a:lnTo>
                    <a:pt x="984" y="53"/>
                  </a:lnTo>
                  <a:lnTo>
                    <a:pt x="977" y="54"/>
                  </a:lnTo>
                  <a:lnTo>
                    <a:pt x="964" y="54"/>
                  </a:lnTo>
                  <a:lnTo>
                    <a:pt x="957" y="56"/>
                  </a:lnTo>
                  <a:lnTo>
                    <a:pt x="942" y="56"/>
                  </a:lnTo>
                  <a:lnTo>
                    <a:pt x="935" y="57"/>
                  </a:lnTo>
                  <a:lnTo>
                    <a:pt x="922" y="57"/>
                  </a:lnTo>
                  <a:lnTo>
                    <a:pt x="915" y="58"/>
                  </a:lnTo>
                  <a:lnTo>
                    <a:pt x="900" y="58"/>
                  </a:lnTo>
                  <a:lnTo>
                    <a:pt x="893" y="59"/>
                  </a:lnTo>
                  <a:lnTo>
                    <a:pt x="885" y="59"/>
                  </a:lnTo>
                  <a:lnTo>
                    <a:pt x="880" y="61"/>
                  </a:lnTo>
                  <a:lnTo>
                    <a:pt x="865" y="61"/>
                  </a:lnTo>
                  <a:lnTo>
                    <a:pt x="858" y="62"/>
                  </a:lnTo>
                  <a:lnTo>
                    <a:pt x="843" y="62"/>
                  </a:lnTo>
                  <a:lnTo>
                    <a:pt x="838" y="63"/>
                  </a:lnTo>
                  <a:lnTo>
                    <a:pt x="823" y="63"/>
                  </a:lnTo>
                  <a:lnTo>
                    <a:pt x="816" y="64"/>
                  </a:lnTo>
                  <a:lnTo>
                    <a:pt x="795" y="64"/>
                  </a:lnTo>
                  <a:lnTo>
                    <a:pt x="790" y="65"/>
                  </a:lnTo>
                  <a:lnTo>
                    <a:pt x="762" y="65"/>
                  </a:lnTo>
                  <a:lnTo>
                    <a:pt x="754" y="67"/>
                  </a:lnTo>
                  <a:lnTo>
                    <a:pt x="734" y="67"/>
                  </a:lnTo>
                  <a:lnTo>
                    <a:pt x="727" y="68"/>
                  </a:lnTo>
                  <a:lnTo>
                    <a:pt x="712" y="68"/>
                  </a:lnTo>
                  <a:lnTo>
                    <a:pt x="705" y="69"/>
                  </a:lnTo>
                  <a:lnTo>
                    <a:pt x="692" y="69"/>
                  </a:lnTo>
                  <a:lnTo>
                    <a:pt x="685" y="70"/>
                  </a:lnTo>
                  <a:lnTo>
                    <a:pt x="678" y="70"/>
                  </a:lnTo>
                  <a:lnTo>
                    <a:pt x="670" y="72"/>
                  </a:lnTo>
                  <a:lnTo>
                    <a:pt x="658" y="72"/>
                  </a:lnTo>
                  <a:lnTo>
                    <a:pt x="650" y="73"/>
                  </a:lnTo>
                  <a:lnTo>
                    <a:pt x="629" y="73"/>
                  </a:lnTo>
                  <a:lnTo>
                    <a:pt x="622" y="74"/>
                  </a:lnTo>
                  <a:lnTo>
                    <a:pt x="595" y="74"/>
                  </a:lnTo>
                  <a:lnTo>
                    <a:pt x="587" y="75"/>
                  </a:lnTo>
                  <a:lnTo>
                    <a:pt x="568" y="75"/>
                  </a:lnTo>
                  <a:lnTo>
                    <a:pt x="560" y="77"/>
                  </a:lnTo>
                  <a:lnTo>
                    <a:pt x="532" y="77"/>
                  </a:lnTo>
                  <a:lnTo>
                    <a:pt x="527" y="78"/>
                  </a:lnTo>
                  <a:lnTo>
                    <a:pt x="506" y="78"/>
                  </a:lnTo>
                  <a:lnTo>
                    <a:pt x="498" y="79"/>
                  </a:lnTo>
                  <a:lnTo>
                    <a:pt x="464" y="79"/>
                  </a:lnTo>
                  <a:lnTo>
                    <a:pt x="456" y="80"/>
                  </a:lnTo>
                  <a:lnTo>
                    <a:pt x="422" y="80"/>
                  </a:lnTo>
                  <a:lnTo>
                    <a:pt x="414" y="82"/>
                  </a:lnTo>
                  <a:lnTo>
                    <a:pt x="374" y="82"/>
                  </a:lnTo>
                  <a:lnTo>
                    <a:pt x="366" y="83"/>
                  </a:lnTo>
                  <a:lnTo>
                    <a:pt x="331" y="83"/>
                  </a:lnTo>
                  <a:lnTo>
                    <a:pt x="324" y="84"/>
                  </a:lnTo>
                  <a:lnTo>
                    <a:pt x="283" y="84"/>
                  </a:lnTo>
                  <a:lnTo>
                    <a:pt x="276" y="85"/>
                  </a:lnTo>
                  <a:lnTo>
                    <a:pt x="220" y="85"/>
                  </a:lnTo>
                  <a:lnTo>
                    <a:pt x="215" y="86"/>
                  </a:lnTo>
                  <a:lnTo>
                    <a:pt x="152" y="86"/>
                  </a:lnTo>
                  <a:lnTo>
                    <a:pt x="145" y="88"/>
                  </a:lnTo>
                  <a:lnTo>
                    <a:pt x="124" y="88"/>
                  </a:lnTo>
                  <a:lnTo>
                    <a:pt x="116" y="86"/>
                  </a:lnTo>
                  <a:lnTo>
                    <a:pt x="69" y="86"/>
                  </a:lnTo>
                  <a:lnTo>
                    <a:pt x="62" y="88"/>
                  </a:lnTo>
                  <a:lnTo>
                    <a:pt x="47" y="88"/>
                  </a:lnTo>
                  <a:lnTo>
                    <a:pt x="40" y="89"/>
                  </a:lnTo>
                  <a:lnTo>
                    <a:pt x="34" y="89"/>
                  </a:lnTo>
                  <a:lnTo>
                    <a:pt x="31" y="91"/>
                  </a:lnTo>
                  <a:lnTo>
                    <a:pt x="30" y="91"/>
                  </a:lnTo>
                  <a:lnTo>
                    <a:pt x="29" y="93"/>
                  </a:lnTo>
                  <a:lnTo>
                    <a:pt x="27" y="93"/>
                  </a:lnTo>
                  <a:lnTo>
                    <a:pt x="27" y="94"/>
                  </a:lnTo>
                  <a:lnTo>
                    <a:pt x="26" y="95"/>
                  </a:lnTo>
                  <a:lnTo>
                    <a:pt x="26" y="96"/>
                  </a:lnTo>
                  <a:lnTo>
                    <a:pt x="24" y="103"/>
                  </a:lnTo>
                  <a:lnTo>
                    <a:pt x="21" y="111"/>
                  </a:lnTo>
                  <a:lnTo>
                    <a:pt x="21" y="115"/>
                  </a:lnTo>
                  <a:lnTo>
                    <a:pt x="19" y="132"/>
                  </a:lnTo>
                  <a:lnTo>
                    <a:pt x="16" y="142"/>
                  </a:lnTo>
                  <a:lnTo>
                    <a:pt x="15" y="150"/>
                  </a:lnTo>
                  <a:lnTo>
                    <a:pt x="14" y="150"/>
                  </a:lnTo>
                  <a:lnTo>
                    <a:pt x="14" y="151"/>
                  </a:lnTo>
                  <a:lnTo>
                    <a:pt x="10" y="159"/>
                  </a:lnTo>
                  <a:lnTo>
                    <a:pt x="0" y="154"/>
                  </a:lnTo>
                  <a:lnTo>
                    <a:pt x="4" y="146"/>
                  </a:lnTo>
                  <a:lnTo>
                    <a:pt x="5" y="141"/>
                  </a:lnTo>
                  <a:lnTo>
                    <a:pt x="5" y="140"/>
                  </a:lnTo>
                  <a:lnTo>
                    <a:pt x="8" y="131"/>
                  </a:lnTo>
                  <a:lnTo>
                    <a:pt x="6" y="131"/>
                  </a:lnTo>
                  <a:lnTo>
                    <a:pt x="9" y="114"/>
                  </a:lnTo>
                  <a:lnTo>
                    <a:pt x="9" y="111"/>
                  </a:lnTo>
                  <a:lnTo>
                    <a:pt x="10" y="109"/>
                  </a:lnTo>
                  <a:lnTo>
                    <a:pt x="13" y="99"/>
                  </a:lnTo>
                  <a:lnTo>
                    <a:pt x="15" y="91"/>
                  </a:lnTo>
                  <a:lnTo>
                    <a:pt x="15" y="89"/>
                  </a:lnTo>
                  <a:lnTo>
                    <a:pt x="16" y="89"/>
                  </a:lnTo>
                  <a:lnTo>
                    <a:pt x="18" y="88"/>
                  </a:lnTo>
                  <a:lnTo>
                    <a:pt x="18" y="83"/>
                  </a:lnTo>
                  <a:lnTo>
                    <a:pt x="21" y="83"/>
                  </a:lnTo>
                  <a:lnTo>
                    <a:pt x="24" y="82"/>
                  </a:lnTo>
                  <a:lnTo>
                    <a:pt x="25" y="80"/>
                  </a:lnTo>
                  <a:lnTo>
                    <a:pt x="25" y="79"/>
                  </a:lnTo>
                  <a:lnTo>
                    <a:pt x="27" y="79"/>
                  </a:lnTo>
                  <a:lnTo>
                    <a:pt x="32" y="78"/>
                  </a:lnTo>
                  <a:lnTo>
                    <a:pt x="35" y="77"/>
                  </a:lnTo>
                  <a:lnTo>
                    <a:pt x="39" y="77"/>
                  </a:lnTo>
                  <a:lnTo>
                    <a:pt x="39" y="78"/>
                  </a:lnTo>
                  <a:lnTo>
                    <a:pt x="46" y="77"/>
                  </a:lnTo>
                  <a:lnTo>
                    <a:pt x="50" y="75"/>
                  </a:lnTo>
                  <a:lnTo>
                    <a:pt x="61" y="75"/>
                  </a:lnTo>
                  <a:lnTo>
                    <a:pt x="61" y="77"/>
                  </a:lnTo>
                  <a:lnTo>
                    <a:pt x="68" y="75"/>
                  </a:lnTo>
                  <a:lnTo>
                    <a:pt x="72" y="74"/>
                  </a:lnTo>
                  <a:lnTo>
                    <a:pt x="114" y="74"/>
                  </a:lnTo>
                  <a:lnTo>
                    <a:pt x="118" y="75"/>
                  </a:lnTo>
                  <a:lnTo>
                    <a:pt x="124" y="77"/>
                  </a:lnTo>
                  <a:lnTo>
                    <a:pt x="124" y="75"/>
                  </a:lnTo>
                  <a:lnTo>
                    <a:pt x="144" y="75"/>
                  </a:lnTo>
                  <a:lnTo>
                    <a:pt x="144" y="77"/>
                  </a:lnTo>
                  <a:lnTo>
                    <a:pt x="151" y="75"/>
                  </a:lnTo>
                  <a:lnTo>
                    <a:pt x="155" y="74"/>
                  </a:lnTo>
                  <a:lnTo>
                    <a:pt x="214" y="74"/>
                  </a:lnTo>
                  <a:lnTo>
                    <a:pt x="214" y="75"/>
                  </a:lnTo>
                  <a:lnTo>
                    <a:pt x="218" y="74"/>
                  </a:lnTo>
                  <a:lnTo>
                    <a:pt x="220" y="73"/>
                  </a:lnTo>
                  <a:lnTo>
                    <a:pt x="275" y="73"/>
                  </a:lnTo>
                  <a:lnTo>
                    <a:pt x="275" y="74"/>
                  </a:lnTo>
                  <a:lnTo>
                    <a:pt x="282" y="73"/>
                  </a:lnTo>
                  <a:lnTo>
                    <a:pt x="286" y="72"/>
                  </a:lnTo>
                  <a:lnTo>
                    <a:pt x="323" y="72"/>
                  </a:lnTo>
                  <a:lnTo>
                    <a:pt x="323" y="73"/>
                  </a:lnTo>
                  <a:lnTo>
                    <a:pt x="330" y="72"/>
                  </a:lnTo>
                  <a:lnTo>
                    <a:pt x="334" y="70"/>
                  </a:lnTo>
                  <a:lnTo>
                    <a:pt x="365" y="70"/>
                  </a:lnTo>
                  <a:lnTo>
                    <a:pt x="365" y="72"/>
                  </a:lnTo>
                  <a:lnTo>
                    <a:pt x="372" y="70"/>
                  </a:lnTo>
                  <a:lnTo>
                    <a:pt x="376" y="69"/>
                  </a:lnTo>
                  <a:lnTo>
                    <a:pt x="413" y="69"/>
                  </a:lnTo>
                  <a:lnTo>
                    <a:pt x="413" y="70"/>
                  </a:lnTo>
                  <a:lnTo>
                    <a:pt x="420" y="69"/>
                  </a:lnTo>
                  <a:lnTo>
                    <a:pt x="424" y="68"/>
                  </a:lnTo>
                  <a:lnTo>
                    <a:pt x="455" y="68"/>
                  </a:lnTo>
                  <a:lnTo>
                    <a:pt x="455" y="69"/>
                  </a:lnTo>
                  <a:lnTo>
                    <a:pt x="462" y="68"/>
                  </a:lnTo>
                  <a:lnTo>
                    <a:pt x="466" y="67"/>
                  </a:lnTo>
                  <a:lnTo>
                    <a:pt x="497" y="67"/>
                  </a:lnTo>
                  <a:lnTo>
                    <a:pt x="497" y="68"/>
                  </a:lnTo>
                  <a:lnTo>
                    <a:pt x="505" y="67"/>
                  </a:lnTo>
                  <a:lnTo>
                    <a:pt x="508" y="65"/>
                  </a:lnTo>
                  <a:lnTo>
                    <a:pt x="526" y="65"/>
                  </a:lnTo>
                  <a:lnTo>
                    <a:pt x="526" y="67"/>
                  </a:lnTo>
                  <a:lnTo>
                    <a:pt x="529" y="65"/>
                  </a:lnTo>
                  <a:lnTo>
                    <a:pt x="532" y="64"/>
                  </a:lnTo>
                  <a:lnTo>
                    <a:pt x="559" y="64"/>
                  </a:lnTo>
                  <a:lnTo>
                    <a:pt x="559" y="65"/>
                  </a:lnTo>
                  <a:lnTo>
                    <a:pt x="566" y="64"/>
                  </a:lnTo>
                  <a:lnTo>
                    <a:pt x="570" y="63"/>
                  </a:lnTo>
                  <a:lnTo>
                    <a:pt x="586" y="63"/>
                  </a:lnTo>
                  <a:lnTo>
                    <a:pt x="586" y="64"/>
                  </a:lnTo>
                  <a:lnTo>
                    <a:pt x="593" y="63"/>
                  </a:lnTo>
                  <a:lnTo>
                    <a:pt x="597" y="62"/>
                  </a:lnTo>
                  <a:lnTo>
                    <a:pt x="621" y="62"/>
                  </a:lnTo>
                  <a:lnTo>
                    <a:pt x="621" y="63"/>
                  </a:lnTo>
                  <a:lnTo>
                    <a:pt x="628" y="62"/>
                  </a:lnTo>
                  <a:lnTo>
                    <a:pt x="632" y="61"/>
                  </a:lnTo>
                  <a:lnTo>
                    <a:pt x="649" y="61"/>
                  </a:lnTo>
                  <a:lnTo>
                    <a:pt x="649" y="62"/>
                  </a:lnTo>
                  <a:lnTo>
                    <a:pt x="657" y="61"/>
                  </a:lnTo>
                  <a:lnTo>
                    <a:pt x="660" y="59"/>
                  </a:lnTo>
                  <a:lnTo>
                    <a:pt x="669" y="59"/>
                  </a:lnTo>
                  <a:lnTo>
                    <a:pt x="669" y="61"/>
                  </a:lnTo>
                  <a:lnTo>
                    <a:pt x="676" y="59"/>
                  </a:lnTo>
                  <a:lnTo>
                    <a:pt x="680" y="58"/>
                  </a:lnTo>
                  <a:lnTo>
                    <a:pt x="684" y="58"/>
                  </a:lnTo>
                  <a:lnTo>
                    <a:pt x="684" y="59"/>
                  </a:lnTo>
                  <a:lnTo>
                    <a:pt x="691" y="58"/>
                  </a:lnTo>
                  <a:lnTo>
                    <a:pt x="695" y="57"/>
                  </a:lnTo>
                  <a:lnTo>
                    <a:pt x="703" y="57"/>
                  </a:lnTo>
                  <a:lnTo>
                    <a:pt x="703" y="58"/>
                  </a:lnTo>
                  <a:lnTo>
                    <a:pt x="711" y="57"/>
                  </a:lnTo>
                  <a:lnTo>
                    <a:pt x="715" y="56"/>
                  </a:lnTo>
                  <a:lnTo>
                    <a:pt x="726" y="56"/>
                  </a:lnTo>
                  <a:lnTo>
                    <a:pt x="726" y="57"/>
                  </a:lnTo>
                  <a:lnTo>
                    <a:pt x="733" y="56"/>
                  </a:lnTo>
                  <a:lnTo>
                    <a:pt x="737" y="54"/>
                  </a:lnTo>
                  <a:lnTo>
                    <a:pt x="753" y="54"/>
                  </a:lnTo>
                  <a:lnTo>
                    <a:pt x="753" y="56"/>
                  </a:lnTo>
                  <a:lnTo>
                    <a:pt x="760" y="54"/>
                  </a:lnTo>
                  <a:lnTo>
                    <a:pt x="764" y="53"/>
                  </a:lnTo>
                  <a:lnTo>
                    <a:pt x="789" y="53"/>
                  </a:lnTo>
                  <a:lnTo>
                    <a:pt x="789" y="54"/>
                  </a:lnTo>
                  <a:lnTo>
                    <a:pt x="792" y="53"/>
                  </a:lnTo>
                  <a:lnTo>
                    <a:pt x="795" y="52"/>
                  </a:lnTo>
                  <a:lnTo>
                    <a:pt x="815" y="52"/>
                  </a:lnTo>
                  <a:lnTo>
                    <a:pt x="815" y="53"/>
                  </a:lnTo>
                  <a:lnTo>
                    <a:pt x="822" y="52"/>
                  </a:lnTo>
                  <a:lnTo>
                    <a:pt x="826" y="51"/>
                  </a:lnTo>
                  <a:lnTo>
                    <a:pt x="837" y="51"/>
                  </a:lnTo>
                  <a:lnTo>
                    <a:pt x="837" y="52"/>
                  </a:lnTo>
                  <a:lnTo>
                    <a:pt x="841" y="51"/>
                  </a:lnTo>
                  <a:lnTo>
                    <a:pt x="843" y="49"/>
                  </a:lnTo>
                  <a:lnTo>
                    <a:pt x="857" y="49"/>
                  </a:lnTo>
                  <a:lnTo>
                    <a:pt x="857" y="51"/>
                  </a:lnTo>
                  <a:lnTo>
                    <a:pt x="864" y="49"/>
                  </a:lnTo>
                  <a:lnTo>
                    <a:pt x="868" y="48"/>
                  </a:lnTo>
                  <a:lnTo>
                    <a:pt x="879" y="48"/>
                  </a:lnTo>
                  <a:lnTo>
                    <a:pt x="879" y="49"/>
                  </a:lnTo>
                  <a:lnTo>
                    <a:pt x="883" y="48"/>
                  </a:lnTo>
                  <a:lnTo>
                    <a:pt x="885" y="47"/>
                  </a:lnTo>
                  <a:lnTo>
                    <a:pt x="891" y="47"/>
                  </a:lnTo>
                  <a:lnTo>
                    <a:pt x="891" y="48"/>
                  </a:lnTo>
                  <a:lnTo>
                    <a:pt x="899" y="47"/>
                  </a:lnTo>
                  <a:lnTo>
                    <a:pt x="902" y="46"/>
                  </a:lnTo>
                  <a:lnTo>
                    <a:pt x="914" y="46"/>
                  </a:lnTo>
                  <a:lnTo>
                    <a:pt x="914" y="47"/>
                  </a:lnTo>
                  <a:lnTo>
                    <a:pt x="921" y="46"/>
                  </a:lnTo>
                  <a:lnTo>
                    <a:pt x="925" y="44"/>
                  </a:lnTo>
                  <a:lnTo>
                    <a:pt x="933" y="44"/>
                  </a:lnTo>
                  <a:lnTo>
                    <a:pt x="933" y="46"/>
                  </a:lnTo>
                  <a:lnTo>
                    <a:pt x="941" y="44"/>
                  </a:lnTo>
                  <a:lnTo>
                    <a:pt x="944" y="43"/>
                  </a:lnTo>
                  <a:lnTo>
                    <a:pt x="956" y="43"/>
                  </a:lnTo>
                  <a:lnTo>
                    <a:pt x="956" y="44"/>
                  </a:lnTo>
                  <a:lnTo>
                    <a:pt x="963" y="43"/>
                  </a:lnTo>
                  <a:lnTo>
                    <a:pt x="967" y="42"/>
                  </a:lnTo>
                  <a:lnTo>
                    <a:pt x="975" y="42"/>
                  </a:lnTo>
                  <a:lnTo>
                    <a:pt x="975" y="43"/>
                  </a:lnTo>
                  <a:lnTo>
                    <a:pt x="983" y="42"/>
                  </a:lnTo>
                  <a:lnTo>
                    <a:pt x="986" y="41"/>
                  </a:lnTo>
                  <a:lnTo>
                    <a:pt x="998" y="41"/>
                  </a:lnTo>
                  <a:lnTo>
                    <a:pt x="998" y="42"/>
                  </a:lnTo>
                  <a:lnTo>
                    <a:pt x="1005" y="41"/>
                  </a:lnTo>
                  <a:lnTo>
                    <a:pt x="1009" y="40"/>
                  </a:lnTo>
                  <a:lnTo>
                    <a:pt x="1017" y="40"/>
                  </a:lnTo>
                  <a:lnTo>
                    <a:pt x="1017" y="41"/>
                  </a:lnTo>
                  <a:lnTo>
                    <a:pt x="1025" y="40"/>
                  </a:lnTo>
                  <a:lnTo>
                    <a:pt x="1028" y="38"/>
                  </a:lnTo>
                  <a:lnTo>
                    <a:pt x="1040" y="38"/>
                  </a:lnTo>
                  <a:lnTo>
                    <a:pt x="1040" y="40"/>
                  </a:lnTo>
                  <a:lnTo>
                    <a:pt x="1047" y="38"/>
                  </a:lnTo>
                  <a:lnTo>
                    <a:pt x="1051" y="37"/>
                  </a:lnTo>
                  <a:lnTo>
                    <a:pt x="1062" y="37"/>
                  </a:lnTo>
                  <a:lnTo>
                    <a:pt x="1062" y="38"/>
                  </a:lnTo>
                  <a:lnTo>
                    <a:pt x="1066" y="37"/>
                  </a:lnTo>
                  <a:lnTo>
                    <a:pt x="1068" y="36"/>
                  </a:lnTo>
                  <a:lnTo>
                    <a:pt x="1082" y="36"/>
                  </a:lnTo>
                  <a:lnTo>
                    <a:pt x="1082" y="37"/>
                  </a:lnTo>
                  <a:lnTo>
                    <a:pt x="1089" y="36"/>
                  </a:lnTo>
                  <a:lnTo>
                    <a:pt x="1093" y="35"/>
                  </a:lnTo>
                  <a:lnTo>
                    <a:pt x="1104" y="35"/>
                  </a:lnTo>
                  <a:lnTo>
                    <a:pt x="1104" y="36"/>
                  </a:lnTo>
                  <a:lnTo>
                    <a:pt x="1108" y="35"/>
                  </a:lnTo>
                  <a:lnTo>
                    <a:pt x="1110" y="33"/>
                  </a:lnTo>
                  <a:lnTo>
                    <a:pt x="1124" y="33"/>
                  </a:lnTo>
                  <a:lnTo>
                    <a:pt x="1124" y="35"/>
                  </a:lnTo>
                  <a:lnTo>
                    <a:pt x="1131" y="33"/>
                  </a:lnTo>
                  <a:lnTo>
                    <a:pt x="1135" y="32"/>
                  </a:lnTo>
                  <a:lnTo>
                    <a:pt x="1146" y="32"/>
                  </a:lnTo>
                  <a:lnTo>
                    <a:pt x="1146" y="33"/>
                  </a:lnTo>
                  <a:lnTo>
                    <a:pt x="1150" y="32"/>
                  </a:lnTo>
                  <a:lnTo>
                    <a:pt x="1152" y="31"/>
                  </a:lnTo>
                  <a:lnTo>
                    <a:pt x="1172" y="31"/>
                  </a:lnTo>
                  <a:lnTo>
                    <a:pt x="1172" y="32"/>
                  </a:lnTo>
                  <a:lnTo>
                    <a:pt x="1179" y="31"/>
                  </a:lnTo>
                  <a:lnTo>
                    <a:pt x="1183" y="30"/>
                  </a:lnTo>
                  <a:lnTo>
                    <a:pt x="1194" y="30"/>
                  </a:lnTo>
                  <a:lnTo>
                    <a:pt x="1194" y="31"/>
                  </a:lnTo>
                  <a:lnTo>
                    <a:pt x="1198" y="30"/>
                  </a:lnTo>
                  <a:lnTo>
                    <a:pt x="1200" y="28"/>
                  </a:lnTo>
                  <a:lnTo>
                    <a:pt x="1214" y="28"/>
                  </a:lnTo>
                  <a:lnTo>
                    <a:pt x="1214" y="30"/>
                  </a:lnTo>
                  <a:lnTo>
                    <a:pt x="1221" y="28"/>
                  </a:lnTo>
                  <a:lnTo>
                    <a:pt x="1225" y="27"/>
                  </a:lnTo>
                  <a:lnTo>
                    <a:pt x="1236" y="27"/>
                  </a:lnTo>
                  <a:lnTo>
                    <a:pt x="1236" y="28"/>
                  </a:lnTo>
                  <a:lnTo>
                    <a:pt x="1240" y="27"/>
                  </a:lnTo>
                  <a:lnTo>
                    <a:pt x="1242" y="26"/>
                  </a:lnTo>
                  <a:lnTo>
                    <a:pt x="1256" y="26"/>
                  </a:lnTo>
                  <a:lnTo>
                    <a:pt x="1256" y="27"/>
                  </a:lnTo>
                  <a:lnTo>
                    <a:pt x="1263" y="26"/>
                  </a:lnTo>
                  <a:lnTo>
                    <a:pt x="1267" y="25"/>
                  </a:lnTo>
                  <a:lnTo>
                    <a:pt x="1271" y="25"/>
                  </a:lnTo>
                  <a:lnTo>
                    <a:pt x="1271" y="26"/>
                  </a:lnTo>
                  <a:lnTo>
                    <a:pt x="1278" y="25"/>
                  </a:lnTo>
                  <a:lnTo>
                    <a:pt x="1282" y="23"/>
                  </a:lnTo>
                  <a:lnTo>
                    <a:pt x="1290" y="23"/>
                  </a:lnTo>
                  <a:lnTo>
                    <a:pt x="1290" y="25"/>
                  </a:lnTo>
                  <a:lnTo>
                    <a:pt x="1298" y="23"/>
                  </a:lnTo>
                  <a:lnTo>
                    <a:pt x="1302" y="22"/>
                  </a:lnTo>
                  <a:lnTo>
                    <a:pt x="1313" y="22"/>
                  </a:lnTo>
                  <a:lnTo>
                    <a:pt x="1313" y="23"/>
                  </a:lnTo>
                  <a:lnTo>
                    <a:pt x="1320" y="22"/>
                  </a:lnTo>
                  <a:lnTo>
                    <a:pt x="1324" y="21"/>
                  </a:lnTo>
                  <a:lnTo>
                    <a:pt x="1333" y="21"/>
                  </a:lnTo>
                  <a:lnTo>
                    <a:pt x="1333" y="22"/>
                  </a:lnTo>
                  <a:lnTo>
                    <a:pt x="1340" y="21"/>
                  </a:lnTo>
                  <a:lnTo>
                    <a:pt x="1344" y="20"/>
                  </a:lnTo>
                  <a:lnTo>
                    <a:pt x="1355" y="20"/>
                  </a:lnTo>
                  <a:lnTo>
                    <a:pt x="1355" y="21"/>
                  </a:lnTo>
                  <a:lnTo>
                    <a:pt x="1362" y="20"/>
                  </a:lnTo>
                  <a:lnTo>
                    <a:pt x="1366" y="19"/>
                  </a:lnTo>
                  <a:lnTo>
                    <a:pt x="1375" y="19"/>
                  </a:lnTo>
                  <a:lnTo>
                    <a:pt x="1375" y="20"/>
                  </a:lnTo>
                  <a:lnTo>
                    <a:pt x="1382" y="19"/>
                  </a:lnTo>
                  <a:lnTo>
                    <a:pt x="1386" y="17"/>
                  </a:lnTo>
                  <a:lnTo>
                    <a:pt x="1403" y="17"/>
                  </a:lnTo>
                  <a:lnTo>
                    <a:pt x="1403" y="19"/>
                  </a:lnTo>
                  <a:lnTo>
                    <a:pt x="1410" y="17"/>
                  </a:lnTo>
                  <a:lnTo>
                    <a:pt x="1414" y="16"/>
                  </a:lnTo>
                  <a:lnTo>
                    <a:pt x="1430" y="16"/>
                  </a:lnTo>
                  <a:lnTo>
                    <a:pt x="1430" y="17"/>
                  </a:lnTo>
                  <a:lnTo>
                    <a:pt x="1438" y="16"/>
                  </a:lnTo>
                  <a:lnTo>
                    <a:pt x="1441" y="15"/>
                  </a:lnTo>
                  <a:lnTo>
                    <a:pt x="1445" y="15"/>
                  </a:lnTo>
                  <a:lnTo>
                    <a:pt x="1445" y="16"/>
                  </a:lnTo>
                  <a:lnTo>
                    <a:pt x="1452" y="15"/>
                  </a:lnTo>
                  <a:lnTo>
                    <a:pt x="1456" y="14"/>
                  </a:lnTo>
                  <a:lnTo>
                    <a:pt x="1465" y="14"/>
                  </a:lnTo>
                  <a:lnTo>
                    <a:pt x="1465" y="15"/>
                  </a:lnTo>
                  <a:lnTo>
                    <a:pt x="1472" y="14"/>
                  </a:lnTo>
                  <a:lnTo>
                    <a:pt x="1476" y="12"/>
                  </a:lnTo>
                  <a:lnTo>
                    <a:pt x="1487" y="12"/>
                  </a:lnTo>
                  <a:lnTo>
                    <a:pt x="1487" y="14"/>
                  </a:lnTo>
                  <a:lnTo>
                    <a:pt x="1494" y="12"/>
                  </a:lnTo>
                  <a:lnTo>
                    <a:pt x="1498" y="11"/>
                  </a:lnTo>
                  <a:lnTo>
                    <a:pt x="1509" y="11"/>
                  </a:lnTo>
                  <a:lnTo>
                    <a:pt x="1509" y="12"/>
                  </a:lnTo>
                  <a:lnTo>
                    <a:pt x="1513" y="11"/>
                  </a:lnTo>
                  <a:lnTo>
                    <a:pt x="1515" y="10"/>
                  </a:lnTo>
                  <a:lnTo>
                    <a:pt x="1535" y="10"/>
                  </a:lnTo>
                  <a:lnTo>
                    <a:pt x="1535" y="11"/>
                  </a:lnTo>
                  <a:lnTo>
                    <a:pt x="1543" y="10"/>
                  </a:lnTo>
                  <a:lnTo>
                    <a:pt x="1546" y="9"/>
                  </a:lnTo>
                  <a:lnTo>
                    <a:pt x="1562" y="9"/>
                  </a:lnTo>
                  <a:lnTo>
                    <a:pt x="1562" y="10"/>
                  </a:lnTo>
                  <a:lnTo>
                    <a:pt x="1570" y="9"/>
                  </a:lnTo>
                  <a:lnTo>
                    <a:pt x="1573" y="7"/>
                  </a:lnTo>
                  <a:lnTo>
                    <a:pt x="1585" y="7"/>
                  </a:lnTo>
                  <a:lnTo>
                    <a:pt x="1585" y="9"/>
                  </a:lnTo>
                  <a:lnTo>
                    <a:pt x="1592" y="7"/>
                  </a:lnTo>
                  <a:lnTo>
                    <a:pt x="1596" y="6"/>
                  </a:lnTo>
                  <a:lnTo>
                    <a:pt x="1604" y="6"/>
                  </a:lnTo>
                  <a:lnTo>
                    <a:pt x="1604" y="7"/>
                  </a:lnTo>
                  <a:lnTo>
                    <a:pt x="1612" y="6"/>
                  </a:lnTo>
                  <a:lnTo>
                    <a:pt x="1616" y="5"/>
                  </a:lnTo>
                  <a:lnTo>
                    <a:pt x="1619" y="5"/>
                  </a:lnTo>
                  <a:lnTo>
                    <a:pt x="1619" y="6"/>
                  </a:lnTo>
                  <a:lnTo>
                    <a:pt x="1627" y="5"/>
                  </a:lnTo>
                  <a:lnTo>
                    <a:pt x="1630" y="4"/>
                  </a:lnTo>
                  <a:lnTo>
                    <a:pt x="1641" y="4"/>
                  </a:lnTo>
                  <a:lnTo>
                    <a:pt x="1641" y="5"/>
                  </a:lnTo>
                  <a:lnTo>
                    <a:pt x="1645" y="4"/>
                  </a:lnTo>
                  <a:lnTo>
                    <a:pt x="1648" y="2"/>
                  </a:lnTo>
                  <a:lnTo>
                    <a:pt x="1661" y="2"/>
                  </a:lnTo>
                  <a:lnTo>
                    <a:pt x="1661" y="4"/>
                  </a:lnTo>
                  <a:lnTo>
                    <a:pt x="1669" y="2"/>
                  </a:lnTo>
                  <a:lnTo>
                    <a:pt x="1672" y="1"/>
                  </a:lnTo>
                  <a:lnTo>
                    <a:pt x="1688" y="1"/>
                  </a:lnTo>
                  <a:lnTo>
                    <a:pt x="1688" y="2"/>
                  </a:lnTo>
                  <a:lnTo>
                    <a:pt x="1696" y="1"/>
                  </a:lnTo>
                  <a:lnTo>
                    <a:pt x="169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78" name="Rectangle 1430"/>
            <p:cNvSpPr>
              <a:spLocks noChangeArrowheads="1"/>
            </p:cNvSpPr>
            <p:nvPr/>
          </p:nvSpPr>
          <p:spPr bwMode="auto">
            <a:xfrm>
              <a:off x="5397246" y="2669286"/>
              <a:ext cx="1143" cy="114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79" name="Freeform 1431"/>
            <p:cNvSpPr>
              <a:spLocks/>
            </p:cNvSpPr>
            <p:nvPr/>
          </p:nvSpPr>
          <p:spPr bwMode="auto">
            <a:xfrm>
              <a:off x="5478399" y="2618994"/>
              <a:ext cx="72009" cy="10515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" y="0"/>
                </a:cxn>
                <a:cxn ang="0">
                  <a:pos x="24" y="39"/>
                </a:cxn>
                <a:cxn ang="0">
                  <a:pos x="32" y="30"/>
                </a:cxn>
                <a:cxn ang="0">
                  <a:pos x="37" y="29"/>
                </a:cxn>
                <a:cxn ang="0">
                  <a:pos x="41" y="29"/>
                </a:cxn>
                <a:cxn ang="0">
                  <a:pos x="45" y="30"/>
                </a:cxn>
                <a:cxn ang="0">
                  <a:pos x="48" y="30"/>
                </a:cxn>
                <a:cxn ang="0">
                  <a:pos x="57" y="39"/>
                </a:cxn>
                <a:cxn ang="0">
                  <a:pos x="58" y="43"/>
                </a:cxn>
                <a:cxn ang="0">
                  <a:pos x="58" y="86"/>
                </a:cxn>
                <a:cxn ang="0">
                  <a:pos x="60" y="86"/>
                </a:cxn>
                <a:cxn ang="0">
                  <a:pos x="60" y="87"/>
                </a:cxn>
                <a:cxn ang="0">
                  <a:pos x="62" y="88"/>
                </a:cxn>
                <a:cxn ang="0">
                  <a:pos x="63" y="89"/>
                </a:cxn>
                <a:cxn ang="0">
                  <a:pos x="63" y="92"/>
                </a:cxn>
                <a:cxn ang="0">
                  <a:pos x="34" y="92"/>
                </a:cxn>
                <a:cxn ang="0">
                  <a:pos x="34" y="89"/>
                </a:cxn>
                <a:cxn ang="0">
                  <a:pos x="36" y="88"/>
                </a:cxn>
                <a:cxn ang="0">
                  <a:pos x="37" y="88"/>
                </a:cxn>
                <a:cxn ang="0">
                  <a:pos x="39" y="86"/>
                </a:cxn>
                <a:cxn ang="0">
                  <a:pos x="40" y="85"/>
                </a:cxn>
                <a:cxn ang="0">
                  <a:pos x="40" y="43"/>
                </a:cxn>
                <a:cxn ang="0">
                  <a:pos x="37" y="40"/>
                </a:cxn>
                <a:cxn ang="0">
                  <a:pos x="37" y="39"/>
                </a:cxn>
                <a:cxn ang="0">
                  <a:pos x="36" y="38"/>
                </a:cxn>
                <a:cxn ang="0">
                  <a:pos x="31" y="38"/>
                </a:cxn>
                <a:cxn ang="0">
                  <a:pos x="27" y="41"/>
                </a:cxn>
                <a:cxn ang="0">
                  <a:pos x="26" y="44"/>
                </a:cxn>
                <a:cxn ang="0">
                  <a:pos x="24" y="46"/>
                </a:cxn>
                <a:cxn ang="0">
                  <a:pos x="24" y="81"/>
                </a:cxn>
                <a:cxn ang="0">
                  <a:pos x="25" y="85"/>
                </a:cxn>
                <a:cxn ang="0">
                  <a:pos x="25" y="86"/>
                </a:cxn>
                <a:cxn ang="0">
                  <a:pos x="27" y="88"/>
                </a:cxn>
                <a:cxn ang="0">
                  <a:pos x="30" y="89"/>
                </a:cxn>
                <a:cxn ang="0">
                  <a:pos x="30" y="92"/>
                </a:cxn>
                <a:cxn ang="0">
                  <a:pos x="0" y="92"/>
                </a:cxn>
                <a:cxn ang="0">
                  <a:pos x="0" y="89"/>
                </a:cxn>
                <a:cxn ang="0">
                  <a:pos x="3" y="88"/>
                </a:cxn>
                <a:cxn ang="0">
                  <a:pos x="4" y="88"/>
                </a:cxn>
                <a:cxn ang="0">
                  <a:pos x="4" y="86"/>
                </a:cxn>
                <a:cxn ang="0">
                  <a:pos x="5" y="85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5"/>
                </a:cxn>
                <a:cxn ang="0">
                  <a:pos x="3" y="4"/>
                </a:cxn>
                <a:cxn ang="0">
                  <a:pos x="0" y="4"/>
                </a:cxn>
                <a:cxn ang="0">
                  <a:pos x="0" y="0"/>
                </a:cxn>
              </a:cxnLst>
              <a:rect l="0" t="0" r="r" b="b"/>
              <a:pathLst>
                <a:path w="63" h="92">
                  <a:moveTo>
                    <a:pt x="0" y="0"/>
                  </a:moveTo>
                  <a:lnTo>
                    <a:pt x="24" y="0"/>
                  </a:lnTo>
                  <a:lnTo>
                    <a:pt x="24" y="39"/>
                  </a:lnTo>
                  <a:lnTo>
                    <a:pt x="32" y="30"/>
                  </a:lnTo>
                  <a:lnTo>
                    <a:pt x="37" y="29"/>
                  </a:lnTo>
                  <a:lnTo>
                    <a:pt x="41" y="29"/>
                  </a:lnTo>
                  <a:lnTo>
                    <a:pt x="45" y="30"/>
                  </a:lnTo>
                  <a:lnTo>
                    <a:pt x="48" y="30"/>
                  </a:lnTo>
                  <a:lnTo>
                    <a:pt x="57" y="39"/>
                  </a:lnTo>
                  <a:lnTo>
                    <a:pt x="58" y="43"/>
                  </a:lnTo>
                  <a:lnTo>
                    <a:pt x="58" y="86"/>
                  </a:lnTo>
                  <a:lnTo>
                    <a:pt x="60" y="86"/>
                  </a:lnTo>
                  <a:lnTo>
                    <a:pt x="60" y="87"/>
                  </a:lnTo>
                  <a:lnTo>
                    <a:pt x="62" y="88"/>
                  </a:lnTo>
                  <a:lnTo>
                    <a:pt x="63" y="89"/>
                  </a:lnTo>
                  <a:lnTo>
                    <a:pt x="63" y="92"/>
                  </a:lnTo>
                  <a:lnTo>
                    <a:pt x="34" y="92"/>
                  </a:lnTo>
                  <a:lnTo>
                    <a:pt x="34" y="89"/>
                  </a:lnTo>
                  <a:lnTo>
                    <a:pt x="36" y="88"/>
                  </a:lnTo>
                  <a:lnTo>
                    <a:pt x="37" y="88"/>
                  </a:lnTo>
                  <a:lnTo>
                    <a:pt x="39" y="86"/>
                  </a:lnTo>
                  <a:lnTo>
                    <a:pt x="40" y="85"/>
                  </a:lnTo>
                  <a:lnTo>
                    <a:pt x="40" y="43"/>
                  </a:lnTo>
                  <a:lnTo>
                    <a:pt x="37" y="40"/>
                  </a:lnTo>
                  <a:lnTo>
                    <a:pt x="37" y="39"/>
                  </a:lnTo>
                  <a:lnTo>
                    <a:pt x="36" y="38"/>
                  </a:lnTo>
                  <a:lnTo>
                    <a:pt x="31" y="38"/>
                  </a:lnTo>
                  <a:lnTo>
                    <a:pt x="27" y="41"/>
                  </a:lnTo>
                  <a:lnTo>
                    <a:pt x="26" y="44"/>
                  </a:lnTo>
                  <a:lnTo>
                    <a:pt x="24" y="46"/>
                  </a:lnTo>
                  <a:lnTo>
                    <a:pt x="24" y="81"/>
                  </a:lnTo>
                  <a:lnTo>
                    <a:pt x="25" y="85"/>
                  </a:lnTo>
                  <a:lnTo>
                    <a:pt x="25" y="86"/>
                  </a:lnTo>
                  <a:lnTo>
                    <a:pt x="27" y="88"/>
                  </a:lnTo>
                  <a:lnTo>
                    <a:pt x="30" y="89"/>
                  </a:lnTo>
                  <a:lnTo>
                    <a:pt x="30" y="92"/>
                  </a:lnTo>
                  <a:lnTo>
                    <a:pt x="0" y="92"/>
                  </a:lnTo>
                  <a:lnTo>
                    <a:pt x="0" y="89"/>
                  </a:lnTo>
                  <a:lnTo>
                    <a:pt x="3" y="88"/>
                  </a:lnTo>
                  <a:lnTo>
                    <a:pt x="4" y="88"/>
                  </a:lnTo>
                  <a:lnTo>
                    <a:pt x="4" y="86"/>
                  </a:lnTo>
                  <a:lnTo>
                    <a:pt x="5" y="85"/>
                  </a:lnTo>
                  <a:lnTo>
                    <a:pt x="5" y="7"/>
                  </a:lnTo>
                  <a:lnTo>
                    <a:pt x="4" y="7"/>
                  </a:lnTo>
                  <a:lnTo>
                    <a:pt x="4" y="5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80" name="Rectangle 1432"/>
            <p:cNvSpPr>
              <a:spLocks noChangeArrowheads="1"/>
            </p:cNvSpPr>
            <p:nvPr/>
          </p:nvSpPr>
          <p:spPr bwMode="auto">
            <a:xfrm>
              <a:off x="5560695" y="2615565"/>
              <a:ext cx="29718" cy="914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81" name="Rectangle 1433"/>
            <p:cNvSpPr>
              <a:spLocks noChangeArrowheads="1"/>
            </p:cNvSpPr>
            <p:nvPr/>
          </p:nvSpPr>
          <p:spPr bwMode="auto">
            <a:xfrm>
              <a:off x="7154037" y="4272916"/>
              <a:ext cx="1143" cy="3429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82" name="Freeform 1434"/>
            <p:cNvSpPr>
              <a:spLocks/>
            </p:cNvSpPr>
            <p:nvPr/>
          </p:nvSpPr>
          <p:spPr bwMode="auto">
            <a:xfrm>
              <a:off x="7232904" y="4254628"/>
              <a:ext cx="82296" cy="788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8" y="0"/>
                </a:cxn>
                <a:cxn ang="0">
                  <a:pos x="38" y="4"/>
                </a:cxn>
                <a:cxn ang="0">
                  <a:pos x="33" y="5"/>
                </a:cxn>
                <a:cxn ang="0">
                  <a:pos x="33" y="9"/>
                </a:cxn>
                <a:cxn ang="0">
                  <a:pos x="35" y="10"/>
                </a:cxn>
                <a:cxn ang="0">
                  <a:pos x="35" y="11"/>
                </a:cxn>
                <a:cxn ang="0">
                  <a:pos x="41" y="22"/>
                </a:cxn>
                <a:cxn ang="0">
                  <a:pos x="45" y="18"/>
                </a:cxn>
                <a:cxn ang="0">
                  <a:pos x="50" y="10"/>
                </a:cxn>
                <a:cxn ang="0">
                  <a:pos x="50" y="5"/>
                </a:cxn>
                <a:cxn ang="0">
                  <a:pos x="48" y="5"/>
                </a:cxn>
                <a:cxn ang="0">
                  <a:pos x="47" y="4"/>
                </a:cxn>
                <a:cxn ang="0">
                  <a:pos x="43" y="4"/>
                </a:cxn>
                <a:cxn ang="0">
                  <a:pos x="43" y="0"/>
                </a:cxn>
                <a:cxn ang="0">
                  <a:pos x="69" y="0"/>
                </a:cxn>
                <a:cxn ang="0">
                  <a:pos x="69" y="4"/>
                </a:cxn>
                <a:cxn ang="0">
                  <a:pos x="66" y="4"/>
                </a:cxn>
                <a:cxn ang="0">
                  <a:pos x="61" y="6"/>
                </a:cxn>
                <a:cxn ang="0">
                  <a:pos x="56" y="10"/>
                </a:cxn>
                <a:cxn ang="0">
                  <a:pos x="51" y="16"/>
                </a:cxn>
                <a:cxn ang="0">
                  <a:pos x="43" y="27"/>
                </a:cxn>
                <a:cxn ang="0">
                  <a:pos x="56" y="50"/>
                </a:cxn>
                <a:cxn ang="0">
                  <a:pos x="59" y="56"/>
                </a:cxn>
                <a:cxn ang="0">
                  <a:pos x="64" y="63"/>
                </a:cxn>
                <a:cxn ang="0">
                  <a:pos x="69" y="66"/>
                </a:cxn>
                <a:cxn ang="0">
                  <a:pos x="72" y="66"/>
                </a:cxn>
                <a:cxn ang="0">
                  <a:pos x="72" y="69"/>
                </a:cxn>
                <a:cxn ang="0">
                  <a:pos x="33" y="69"/>
                </a:cxn>
                <a:cxn ang="0">
                  <a:pos x="33" y="66"/>
                </a:cxn>
                <a:cxn ang="0">
                  <a:pos x="36" y="66"/>
                </a:cxn>
                <a:cxn ang="0">
                  <a:pos x="38" y="64"/>
                </a:cxn>
                <a:cxn ang="0">
                  <a:pos x="40" y="64"/>
                </a:cxn>
                <a:cxn ang="0">
                  <a:pos x="40" y="61"/>
                </a:cxn>
                <a:cxn ang="0">
                  <a:pos x="38" y="60"/>
                </a:cxn>
                <a:cxn ang="0">
                  <a:pos x="37" y="57"/>
                </a:cxn>
                <a:cxn ang="0">
                  <a:pos x="30" y="45"/>
                </a:cxn>
                <a:cxn ang="0">
                  <a:pos x="25" y="53"/>
                </a:cxn>
                <a:cxn ang="0">
                  <a:pos x="24" y="56"/>
                </a:cxn>
                <a:cxn ang="0">
                  <a:pos x="21" y="58"/>
                </a:cxn>
                <a:cxn ang="0">
                  <a:pos x="21" y="64"/>
                </a:cxn>
                <a:cxn ang="0">
                  <a:pos x="22" y="64"/>
                </a:cxn>
                <a:cxn ang="0">
                  <a:pos x="24" y="66"/>
                </a:cxn>
                <a:cxn ang="0">
                  <a:pos x="29" y="66"/>
                </a:cxn>
                <a:cxn ang="0">
                  <a:pos x="29" y="69"/>
                </a:cxn>
                <a:cxn ang="0">
                  <a:pos x="0" y="69"/>
                </a:cxn>
                <a:cxn ang="0">
                  <a:pos x="0" y="66"/>
                </a:cxn>
                <a:cxn ang="0">
                  <a:pos x="5" y="66"/>
                </a:cxn>
                <a:cxn ang="0">
                  <a:pos x="8" y="64"/>
                </a:cxn>
                <a:cxn ang="0">
                  <a:pos x="11" y="61"/>
                </a:cxn>
                <a:cxn ang="0">
                  <a:pos x="15" y="58"/>
                </a:cxn>
                <a:cxn ang="0">
                  <a:pos x="19" y="55"/>
                </a:cxn>
                <a:cxn ang="0">
                  <a:pos x="22" y="50"/>
                </a:cxn>
                <a:cxn ang="0">
                  <a:pos x="29" y="41"/>
                </a:cxn>
                <a:cxn ang="0">
                  <a:pos x="16" y="20"/>
                </a:cxn>
                <a:cxn ang="0">
                  <a:pos x="14" y="15"/>
                </a:cxn>
                <a:cxn ang="0">
                  <a:pos x="11" y="13"/>
                </a:cxn>
                <a:cxn ang="0">
                  <a:pos x="10" y="10"/>
                </a:cxn>
                <a:cxn ang="0">
                  <a:pos x="5" y="5"/>
                </a:cxn>
                <a:cxn ang="0">
                  <a:pos x="3" y="4"/>
                </a:cxn>
                <a:cxn ang="0">
                  <a:pos x="0" y="4"/>
                </a:cxn>
                <a:cxn ang="0">
                  <a:pos x="0" y="0"/>
                </a:cxn>
              </a:cxnLst>
              <a:rect l="0" t="0" r="r" b="b"/>
              <a:pathLst>
                <a:path w="72" h="69">
                  <a:moveTo>
                    <a:pt x="0" y="0"/>
                  </a:moveTo>
                  <a:lnTo>
                    <a:pt x="38" y="0"/>
                  </a:lnTo>
                  <a:lnTo>
                    <a:pt x="38" y="4"/>
                  </a:lnTo>
                  <a:lnTo>
                    <a:pt x="33" y="5"/>
                  </a:lnTo>
                  <a:lnTo>
                    <a:pt x="33" y="9"/>
                  </a:lnTo>
                  <a:lnTo>
                    <a:pt x="35" y="10"/>
                  </a:lnTo>
                  <a:lnTo>
                    <a:pt x="35" y="11"/>
                  </a:lnTo>
                  <a:lnTo>
                    <a:pt x="41" y="22"/>
                  </a:lnTo>
                  <a:lnTo>
                    <a:pt x="45" y="18"/>
                  </a:lnTo>
                  <a:lnTo>
                    <a:pt x="50" y="10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4"/>
                  </a:lnTo>
                  <a:lnTo>
                    <a:pt x="43" y="4"/>
                  </a:lnTo>
                  <a:lnTo>
                    <a:pt x="43" y="0"/>
                  </a:lnTo>
                  <a:lnTo>
                    <a:pt x="69" y="0"/>
                  </a:lnTo>
                  <a:lnTo>
                    <a:pt x="69" y="4"/>
                  </a:lnTo>
                  <a:lnTo>
                    <a:pt x="66" y="4"/>
                  </a:lnTo>
                  <a:lnTo>
                    <a:pt x="61" y="6"/>
                  </a:lnTo>
                  <a:lnTo>
                    <a:pt x="56" y="10"/>
                  </a:lnTo>
                  <a:lnTo>
                    <a:pt x="51" y="16"/>
                  </a:lnTo>
                  <a:lnTo>
                    <a:pt x="43" y="27"/>
                  </a:lnTo>
                  <a:lnTo>
                    <a:pt x="56" y="50"/>
                  </a:lnTo>
                  <a:lnTo>
                    <a:pt x="59" y="56"/>
                  </a:lnTo>
                  <a:lnTo>
                    <a:pt x="64" y="63"/>
                  </a:lnTo>
                  <a:lnTo>
                    <a:pt x="69" y="66"/>
                  </a:lnTo>
                  <a:lnTo>
                    <a:pt x="72" y="66"/>
                  </a:lnTo>
                  <a:lnTo>
                    <a:pt x="72" y="69"/>
                  </a:lnTo>
                  <a:lnTo>
                    <a:pt x="33" y="69"/>
                  </a:lnTo>
                  <a:lnTo>
                    <a:pt x="33" y="66"/>
                  </a:lnTo>
                  <a:lnTo>
                    <a:pt x="36" y="66"/>
                  </a:lnTo>
                  <a:lnTo>
                    <a:pt x="38" y="64"/>
                  </a:lnTo>
                  <a:lnTo>
                    <a:pt x="40" y="64"/>
                  </a:lnTo>
                  <a:lnTo>
                    <a:pt x="40" y="61"/>
                  </a:lnTo>
                  <a:lnTo>
                    <a:pt x="38" y="60"/>
                  </a:lnTo>
                  <a:lnTo>
                    <a:pt x="37" y="57"/>
                  </a:lnTo>
                  <a:lnTo>
                    <a:pt x="30" y="45"/>
                  </a:lnTo>
                  <a:lnTo>
                    <a:pt x="25" y="53"/>
                  </a:lnTo>
                  <a:lnTo>
                    <a:pt x="24" y="56"/>
                  </a:lnTo>
                  <a:lnTo>
                    <a:pt x="21" y="58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9" y="66"/>
                  </a:lnTo>
                  <a:lnTo>
                    <a:pt x="29" y="69"/>
                  </a:lnTo>
                  <a:lnTo>
                    <a:pt x="0" y="69"/>
                  </a:lnTo>
                  <a:lnTo>
                    <a:pt x="0" y="66"/>
                  </a:lnTo>
                  <a:lnTo>
                    <a:pt x="5" y="66"/>
                  </a:lnTo>
                  <a:lnTo>
                    <a:pt x="8" y="64"/>
                  </a:lnTo>
                  <a:lnTo>
                    <a:pt x="11" y="61"/>
                  </a:lnTo>
                  <a:lnTo>
                    <a:pt x="15" y="58"/>
                  </a:lnTo>
                  <a:lnTo>
                    <a:pt x="19" y="55"/>
                  </a:lnTo>
                  <a:lnTo>
                    <a:pt x="22" y="50"/>
                  </a:lnTo>
                  <a:lnTo>
                    <a:pt x="29" y="41"/>
                  </a:lnTo>
                  <a:lnTo>
                    <a:pt x="16" y="20"/>
                  </a:lnTo>
                  <a:lnTo>
                    <a:pt x="14" y="15"/>
                  </a:lnTo>
                  <a:lnTo>
                    <a:pt x="11" y="13"/>
                  </a:lnTo>
                  <a:lnTo>
                    <a:pt x="10" y="10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83" name="Line 1435"/>
            <p:cNvSpPr>
              <a:spLocks noChangeShapeType="1"/>
            </p:cNvSpPr>
            <p:nvPr/>
          </p:nvSpPr>
          <p:spPr bwMode="auto">
            <a:xfrm flipV="1">
              <a:off x="5452110" y="4069462"/>
              <a:ext cx="1143" cy="33147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84" name="Line 1436"/>
            <p:cNvSpPr>
              <a:spLocks noChangeShapeType="1"/>
            </p:cNvSpPr>
            <p:nvPr/>
          </p:nvSpPr>
          <p:spPr bwMode="auto">
            <a:xfrm flipV="1">
              <a:off x="5452110" y="3981450"/>
              <a:ext cx="1143" cy="34290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85" name="Freeform 1437"/>
            <p:cNvSpPr>
              <a:spLocks/>
            </p:cNvSpPr>
            <p:nvPr/>
          </p:nvSpPr>
          <p:spPr bwMode="auto">
            <a:xfrm>
              <a:off x="5424678" y="4015740"/>
              <a:ext cx="52578" cy="53721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35" y="3"/>
                </a:cxn>
                <a:cxn ang="0">
                  <a:pos x="44" y="12"/>
                </a:cxn>
                <a:cxn ang="0">
                  <a:pos x="46" y="24"/>
                </a:cxn>
                <a:cxn ang="0">
                  <a:pos x="44" y="35"/>
                </a:cxn>
                <a:cxn ang="0">
                  <a:pos x="35" y="44"/>
                </a:cxn>
                <a:cxn ang="0">
                  <a:pos x="24" y="47"/>
                </a:cxn>
                <a:cxn ang="0">
                  <a:pos x="14" y="45"/>
                </a:cxn>
                <a:cxn ang="0">
                  <a:pos x="6" y="40"/>
                </a:cxn>
                <a:cxn ang="0">
                  <a:pos x="1" y="33"/>
                </a:cxn>
                <a:cxn ang="0">
                  <a:pos x="0" y="24"/>
                </a:cxn>
                <a:cxn ang="0">
                  <a:pos x="3" y="12"/>
                </a:cxn>
                <a:cxn ang="0">
                  <a:pos x="11" y="3"/>
                </a:cxn>
                <a:cxn ang="0">
                  <a:pos x="24" y="0"/>
                </a:cxn>
              </a:cxnLst>
              <a:rect l="0" t="0" r="r" b="b"/>
              <a:pathLst>
                <a:path w="46" h="47">
                  <a:moveTo>
                    <a:pt x="24" y="0"/>
                  </a:moveTo>
                  <a:lnTo>
                    <a:pt x="35" y="3"/>
                  </a:lnTo>
                  <a:lnTo>
                    <a:pt x="44" y="12"/>
                  </a:lnTo>
                  <a:lnTo>
                    <a:pt x="46" y="24"/>
                  </a:lnTo>
                  <a:lnTo>
                    <a:pt x="44" y="35"/>
                  </a:lnTo>
                  <a:lnTo>
                    <a:pt x="35" y="44"/>
                  </a:lnTo>
                  <a:lnTo>
                    <a:pt x="24" y="47"/>
                  </a:lnTo>
                  <a:lnTo>
                    <a:pt x="14" y="45"/>
                  </a:lnTo>
                  <a:lnTo>
                    <a:pt x="6" y="40"/>
                  </a:lnTo>
                  <a:lnTo>
                    <a:pt x="1" y="33"/>
                  </a:lnTo>
                  <a:lnTo>
                    <a:pt x="0" y="24"/>
                  </a:lnTo>
                  <a:lnTo>
                    <a:pt x="3" y="12"/>
                  </a:lnTo>
                  <a:lnTo>
                    <a:pt x="11" y="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86" name="Line 1438"/>
            <p:cNvSpPr>
              <a:spLocks noChangeShapeType="1"/>
            </p:cNvSpPr>
            <p:nvPr/>
          </p:nvSpPr>
          <p:spPr bwMode="auto">
            <a:xfrm flipV="1">
              <a:off x="5506974" y="3972306"/>
              <a:ext cx="1143" cy="4000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87" name="Line 1439"/>
            <p:cNvSpPr>
              <a:spLocks noChangeShapeType="1"/>
            </p:cNvSpPr>
            <p:nvPr/>
          </p:nvSpPr>
          <p:spPr bwMode="auto">
            <a:xfrm flipV="1">
              <a:off x="5506974" y="3882010"/>
              <a:ext cx="1143" cy="36576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88" name="Freeform 1440"/>
            <p:cNvSpPr>
              <a:spLocks/>
            </p:cNvSpPr>
            <p:nvPr/>
          </p:nvSpPr>
          <p:spPr bwMode="auto">
            <a:xfrm>
              <a:off x="5479542" y="3918586"/>
              <a:ext cx="53721" cy="53721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35" y="4"/>
                </a:cxn>
                <a:cxn ang="0">
                  <a:pos x="44" y="13"/>
                </a:cxn>
                <a:cxn ang="0">
                  <a:pos x="47" y="24"/>
                </a:cxn>
                <a:cxn ang="0">
                  <a:pos x="45" y="34"/>
                </a:cxn>
                <a:cxn ang="0">
                  <a:pos x="40" y="41"/>
                </a:cxn>
                <a:cxn ang="0">
                  <a:pos x="33" y="46"/>
                </a:cxn>
                <a:cxn ang="0">
                  <a:pos x="24" y="47"/>
                </a:cxn>
                <a:cxn ang="0">
                  <a:pos x="12" y="45"/>
                </a:cxn>
                <a:cxn ang="0">
                  <a:pos x="3" y="36"/>
                </a:cxn>
                <a:cxn ang="0">
                  <a:pos x="0" y="24"/>
                </a:cxn>
                <a:cxn ang="0">
                  <a:pos x="2" y="15"/>
                </a:cxn>
                <a:cxn ang="0">
                  <a:pos x="7" y="8"/>
                </a:cxn>
                <a:cxn ang="0">
                  <a:pos x="14" y="3"/>
                </a:cxn>
                <a:cxn ang="0">
                  <a:pos x="24" y="0"/>
                </a:cxn>
              </a:cxnLst>
              <a:rect l="0" t="0" r="r" b="b"/>
              <a:pathLst>
                <a:path w="47" h="47">
                  <a:moveTo>
                    <a:pt x="24" y="0"/>
                  </a:moveTo>
                  <a:lnTo>
                    <a:pt x="35" y="4"/>
                  </a:lnTo>
                  <a:lnTo>
                    <a:pt x="44" y="13"/>
                  </a:lnTo>
                  <a:lnTo>
                    <a:pt x="47" y="24"/>
                  </a:lnTo>
                  <a:lnTo>
                    <a:pt x="45" y="34"/>
                  </a:lnTo>
                  <a:lnTo>
                    <a:pt x="40" y="41"/>
                  </a:lnTo>
                  <a:lnTo>
                    <a:pt x="33" y="46"/>
                  </a:lnTo>
                  <a:lnTo>
                    <a:pt x="24" y="47"/>
                  </a:lnTo>
                  <a:lnTo>
                    <a:pt x="12" y="45"/>
                  </a:lnTo>
                  <a:lnTo>
                    <a:pt x="3" y="36"/>
                  </a:lnTo>
                  <a:lnTo>
                    <a:pt x="0" y="24"/>
                  </a:lnTo>
                  <a:lnTo>
                    <a:pt x="2" y="15"/>
                  </a:lnTo>
                  <a:lnTo>
                    <a:pt x="7" y="8"/>
                  </a:lnTo>
                  <a:lnTo>
                    <a:pt x="14" y="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89" name="Line 1441"/>
            <p:cNvSpPr>
              <a:spLocks noChangeShapeType="1"/>
            </p:cNvSpPr>
            <p:nvPr/>
          </p:nvSpPr>
          <p:spPr bwMode="auto">
            <a:xfrm flipV="1">
              <a:off x="5574411" y="4036314"/>
              <a:ext cx="1143" cy="4114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90" name="Line 1442"/>
            <p:cNvSpPr>
              <a:spLocks noChangeShapeType="1"/>
            </p:cNvSpPr>
            <p:nvPr/>
          </p:nvSpPr>
          <p:spPr bwMode="auto">
            <a:xfrm flipV="1">
              <a:off x="5574411" y="3943732"/>
              <a:ext cx="1143" cy="4000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91" name="Freeform 1443"/>
            <p:cNvSpPr>
              <a:spLocks/>
            </p:cNvSpPr>
            <p:nvPr/>
          </p:nvSpPr>
          <p:spPr bwMode="auto">
            <a:xfrm>
              <a:off x="5548122" y="3983736"/>
              <a:ext cx="53721" cy="52578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34" y="2"/>
                </a:cxn>
                <a:cxn ang="0">
                  <a:pos x="43" y="11"/>
                </a:cxn>
                <a:cxn ang="0">
                  <a:pos x="47" y="22"/>
                </a:cxn>
                <a:cxn ang="0">
                  <a:pos x="44" y="32"/>
                </a:cxn>
                <a:cxn ang="0">
                  <a:pos x="39" y="40"/>
                </a:cxn>
                <a:cxn ang="0">
                  <a:pos x="32" y="44"/>
                </a:cxn>
                <a:cxn ang="0">
                  <a:pos x="23" y="46"/>
                </a:cxn>
                <a:cxn ang="0">
                  <a:pos x="11" y="43"/>
                </a:cxn>
                <a:cxn ang="0">
                  <a:pos x="2" y="35"/>
                </a:cxn>
                <a:cxn ang="0">
                  <a:pos x="0" y="22"/>
                </a:cxn>
                <a:cxn ang="0">
                  <a:pos x="2" y="11"/>
                </a:cxn>
                <a:cxn ang="0">
                  <a:pos x="11" y="2"/>
                </a:cxn>
                <a:cxn ang="0">
                  <a:pos x="23" y="0"/>
                </a:cxn>
              </a:cxnLst>
              <a:rect l="0" t="0" r="r" b="b"/>
              <a:pathLst>
                <a:path w="47" h="46">
                  <a:moveTo>
                    <a:pt x="23" y="0"/>
                  </a:moveTo>
                  <a:lnTo>
                    <a:pt x="34" y="2"/>
                  </a:lnTo>
                  <a:lnTo>
                    <a:pt x="43" y="11"/>
                  </a:lnTo>
                  <a:lnTo>
                    <a:pt x="47" y="22"/>
                  </a:lnTo>
                  <a:lnTo>
                    <a:pt x="44" y="32"/>
                  </a:lnTo>
                  <a:lnTo>
                    <a:pt x="39" y="40"/>
                  </a:lnTo>
                  <a:lnTo>
                    <a:pt x="32" y="44"/>
                  </a:lnTo>
                  <a:lnTo>
                    <a:pt x="23" y="46"/>
                  </a:lnTo>
                  <a:lnTo>
                    <a:pt x="11" y="43"/>
                  </a:lnTo>
                  <a:lnTo>
                    <a:pt x="2" y="35"/>
                  </a:lnTo>
                  <a:lnTo>
                    <a:pt x="0" y="22"/>
                  </a:lnTo>
                  <a:lnTo>
                    <a:pt x="2" y="11"/>
                  </a:lnTo>
                  <a:lnTo>
                    <a:pt x="11" y="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92" name="Line 1444"/>
            <p:cNvSpPr>
              <a:spLocks noChangeShapeType="1"/>
            </p:cNvSpPr>
            <p:nvPr/>
          </p:nvSpPr>
          <p:spPr bwMode="auto">
            <a:xfrm flipV="1">
              <a:off x="5661279" y="4029456"/>
              <a:ext cx="1143" cy="50292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93" name="Line 1445"/>
            <p:cNvSpPr>
              <a:spLocks noChangeShapeType="1"/>
            </p:cNvSpPr>
            <p:nvPr/>
          </p:nvSpPr>
          <p:spPr bwMode="auto">
            <a:xfrm flipV="1">
              <a:off x="5661279" y="3924300"/>
              <a:ext cx="1143" cy="5143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94" name="Freeform 1446"/>
            <p:cNvSpPr>
              <a:spLocks/>
            </p:cNvSpPr>
            <p:nvPr/>
          </p:nvSpPr>
          <p:spPr bwMode="auto">
            <a:xfrm>
              <a:off x="5633847" y="3975736"/>
              <a:ext cx="53721" cy="53721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32" y="1"/>
                </a:cxn>
                <a:cxn ang="0">
                  <a:pos x="40" y="6"/>
                </a:cxn>
                <a:cxn ang="0">
                  <a:pos x="45" y="13"/>
                </a:cxn>
                <a:cxn ang="0">
                  <a:pos x="47" y="23"/>
                </a:cxn>
                <a:cxn ang="0">
                  <a:pos x="43" y="34"/>
                </a:cxn>
                <a:cxn ang="0">
                  <a:pos x="35" y="43"/>
                </a:cxn>
                <a:cxn ang="0">
                  <a:pos x="24" y="47"/>
                </a:cxn>
                <a:cxn ang="0">
                  <a:pos x="13" y="43"/>
                </a:cxn>
                <a:cxn ang="0">
                  <a:pos x="4" y="34"/>
                </a:cxn>
                <a:cxn ang="0">
                  <a:pos x="0" y="23"/>
                </a:cxn>
                <a:cxn ang="0">
                  <a:pos x="3" y="13"/>
                </a:cxn>
                <a:cxn ang="0">
                  <a:pos x="8" y="6"/>
                </a:cxn>
                <a:cxn ang="0">
                  <a:pos x="15" y="1"/>
                </a:cxn>
                <a:cxn ang="0">
                  <a:pos x="24" y="0"/>
                </a:cxn>
              </a:cxnLst>
              <a:rect l="0" t="0" r="r" b="b"/>
              <a:pathLst>
                <a:path w="47" h="47">
                  <a:moveTo>
                    <a:pt x="24" y="0"/>
                  </a:moveTo>
                  <a:lnTo>
                    <a:pt x="32" y="1"/>
                  </a:lnTo>
                  <a:lnTo>
                    <a:pt x="40" y="6"/>
                  </a:lnTo>
                  <a:lnTo>
                    <a:pt x="45" y="13"/>
                  </a:lnTo>
                  <a:lnTo>
                    <a:pt x="47" y="23"/>
                  </a:lnTo>
                  <a:lnTo>
                    <a:pt x="43" y="34"/>
                  </a:lnTo>
                  <a:lnTo>
                    <a:pt x="35" y="43"/>
                  </a:lnTo>
                  <a:lnTo>
                    <a:pt x="24" y="47"/>
                  </a:lnTo>
                  <a:lnTo>
                    <a:pt x="13" y="43"/>
                  </a:lnTo>
                  <a:lnTo>
                    <a:pt x="4" y="34"/>
                  </a:lnTo>
                  <a:lnTo>
                    <a:pt x="0" y="23"/>
                  </a:lnTo>
                  <a:lnTo>
                    <a:pt x="3" y="13"/>
                  </a:lnTo>
                  <a:lnTo>
                    <a:pt x="8" y="6"/>
                  </a:lnTo>
                  <a:lnTo>
                    <a:pt x="15" y="1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95" name="Line 1447"/>
            <p:cNvSpPr>
              <a:spLocks noChangeShapeType="1"/>
            </p:cNvSpPr>
            <p:nvPr/>
          </p:nvSpPr>
          <p:spPr bwMode="auto">
            <a:xfrm flipV="1">
              <a:off x="5783580" y="3868294"/>
              <a:ext cx="1143" cy="50292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96" name="Line 1448"/>
            <p:cNvSpPr>
              <a:spLocks noChangeShapeType="1"/>
            </p:cNvSpPr>
            <p:nvPr/>
          </p:nvSpPr>
          <p:spPr bwMode="auto">
            <a:xfrm flipV="1">
              <a:off x="5783580" y="3763138"/>
              <a:ext cx="1143" cy="5143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97" name="Freeform 1449"/>
            <p:cNvSpPr>
              <a:spLocks/>
            </p:cNvSpPr>
            <p:nvPr/>
          </p:nvSpPr>
          <p:spPr bwMode="auto">
            <a:xfrm>
              <a:off x="5757291" y="3814572"/>
              <a:ext cx="53721" cy="53721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33" y="2"/>
                </a:cxn>
                <a:cxn ang="0">
                  <a:pos x="40" y="7"/>
                </a:cxn>
                <a:cxn ang="0">
                  <a:pos x="45" y="15"/>
                </a:cxn>
                <a:cxn ang="0">
                  <a:pos x="47" y="23"/>
                </a:cxn>
                <a:cxn ang="0">
                  <a:pos x="44" y="36"/>
                </a:cxn>
                <a:cxn ang="0">
                  <a:pos x="36" y="44"/>
                </a:cxn>
                <a:cxn ang="0">
                  <a:pos x="23" y="47"/>
                </a:cxn>
                <a:cxn ang="0">
                  <a:pos x="15" y="45"/>
                </a:cxn>
                <a:cxn ang="0">
                  <a:pos x="7" y="41"/>
                </a:cxn>
                <a:cxn ang="0">
                  <a:pos x="2" y="33"/>
                </a:cxn>
                <a:cxn ang="0">
                  <a:pos x="0" y="23"/>
                </a:cxn>
                <a:cxn ang="0">
                  <a:pos x="3" y="12"/>
                </a:cxn>
                <a:cxn ang="0">
                  <a:pos x="12" y="3"/>
                </a:cxn>
                <a:cxn ang="0">
                  <a:pos x="23" y="0"/>
                </a:cxn>
              </a:cxnLst>
              <a:rect l="0" t="0" r="r" b="b"/>
              <a:pathLst>
                <a:path w="47" h="47">
                  <a:moveTo>
                    <a:pt x="23" y="0"/>
                  </a:moveTo>
                  <a:lnTo>
                    <a:pt x="33" y="2"/>
                  </a:lnTo>
                  <a:lnTo>
                    <a:pt x="40" y="7"/>
                  </a:lnTo>
                  <a:lnTo>
                    <a:pt x="45" y="15"/>
                  </a:lnTo>
                  <a:lnTo>
                    <a:pt x="47" y="23"/>
                  </a:lnTo>
                  <a:lnTo>
                    <a:pt x="44" y="36"/>
                  </a:lnTo>
                  <a:lnTo>
                    <a:pt x="36" y="44"/>
                  </a:lnTo>
                  <a:lnTo>
                    <a:pt x="23" y="47"/>
                  </a:lnTo>
                  <a:lnTo>
                    <a:pt x="15" y="45"/>
                  </a:lnTo>
                  <a:lnTo>
                    <a:pt x="7" y="41"/>
                  </a:lnTo>
                  <a:lnTo>
                    <a:pt x="2" y="33"/>
                  </a:lnTo>
                  <a:lnTo>
                    <a:pt x="0" y="23"/>
                  </a:lnTo>
                  <a:lnTo>
                    <a:pt x="3" y="12"/>
                  </a:lnTo>
                  <a:lnTo>
                    <a:pt x="12" y="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98" name="Line 1450"/>
            <p:cNvSpPr>
              <a:spLocks noChangeShapeType="1"/>
            </p:cNvSpPr>
            <p:nvPr/>
          </p:nvSpPr>
          <p:spPr bwMode="auto">
            <a:xfrm flipV="1">
              <a:off x="5973318" y="3883152"/>
              <a:ext cx="1143" cy="6286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299" name="Line 1451"/>
            <p:cNvSpPr>
              <a:spLocks noChangeShapeType="1"/>
            </p:cNvSpPr>
            <p:nvPr/>
          </p:nvSpPr>
          <p:spPr bwMode="auto">
            <a:xfrm flipV="1">
              <a:off x="5973318" y="3768852"/>
              <a:ext cx="1143" cy="6286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00" name="Freeform 1452"/>
            <p:cNvSpPr>
              <a:spLocks/>
            </p:cNvSpPr>
            <p:nvPr/>
          </p:nvSpPr>
          <p:spPr bwMode="auto">
            <a:xfrm>
              <a:off x="5945886" y="3831718"/>
              <a:ext cx="53721" cy="53721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36" y="2"/>
                </a:cxn>
                <a:cxn ang="0">
                  <a:pos x="45" y="11"/>
                </a:cxn>
                <a:cxn ang="0">
                  <a:pos x="47" y="23"/>
                </a:cxn>
                <a:cxn ang="0">
                  <a:pos x="46" y="32"/>
                </a:cxn>
                <a:cxn ang="0">
                  <a:pos x="41" y="39"/>
                </a:cxn>
                <a:cxn ang="0">
                  <a:pos x="34" y="44"/>
                </a:cxn>
                <a:cxn ang="0">
                  <a:pos x="24" y="47"/>
                </a:cxn>
                <a:cxn ang="0">
                  <a:pos x="13" y="43"/>
                </a:cxn>
                <a:cxn ang="0">
                  <a:pos x="4" y="34"/>
                </a:cxn>
                <a:cxn ang="0">
                  <a:pos x="0" y="23"/>
                </a:cxn>
                <a:cxn ang="0">
                  <a:pos x="3" y="13"/>
                </a:cxn>
                <a:cxn ang="0">
                  <a:pos x="8" y="6"/>
                </a:cxn>
                <a:cxn ang="0">
                  <a:pos x="15" y="1"/>
                </a:cxn>
                <a:cxn ang="0">
                  <a:pos x="24" y="0"/>
                </a:cxn>
              </a:cxnLst>
              <a:rect l="0" t="0" r="r" b="b"/>
              <a:pathLst>
                <a:path w="47" h="47">
                  <a:moveTo>
                    <a:pt x="24" y="0"/>
                  </a:moveTo>
                  <a:lnTo>
                    <a:pt x="36" y="2"/>
                  </a:lnTo>
                  <a:lnTo>
                    <a:pt x="45" y="11"/>
                  </a:lnTo>
                  <a:lnTo>
                    <a:pt x="47" y="23"/>
                  </a:lnTo>
                  <a:lnTo>
                    <a:pt x="46" y="32"/>
                  </a:lnTo>
                  <a:lnTo>
                    <a:pt x="41" y="39"/>
                  </a:lnTo>
                  <a:lnTo>
                    <a:pt x="34" y="44"/>
                  </a:lnTo>
                  <a:lnTo>
                    <a:pt x="24" y="47"/>
                  </a:lnTo>
                  <a:lnTo>
                    <a:pt x="13" y="43"/>
                  </a:lnTo>
                  <a:lnTo>
                    <a:pt x="4" y="34"/>
                  </a:lnTo>
                  <a:lnTo>
                    <a:pt x="0" y="23"/>
                  </a:lnTo>
                  <a:lnTo>
                    <a:pt x="3" y="13"/>
                  </a:lnTo>
                  <a:lnTo>
                    <a:pt x="8" y="6"/>
                  </a:lnTo>
                  <a:lnTo>
                    <a:pt x="15" y="1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01" name="Line 1453"/>
            <p:cNvSpPr>
              <a:spLocks noChangeShapeType="1"/>
            </p:cNvSpPr>
            <p:nvPr/>
          </p:nvSpPr>
          <p:spPr bwMode="auto">
            <a:xfrm flipV="1">
              <a:off x="6261354" y="3780282"/>
              <a:ext cx="1143" cy="8572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02" name="Line 1454"/>
            <p:cNvSpPr>
              <a:spLocks noChangeShapeType="1"/>
            </p:cNvSpPr>
            <p:nvPr/>
          </p:nvSpPr>
          <p:spPr bwMode="auto">
            <a:xfrm flipV="1">
              <a:off x="6261354" y="3640836"/>
              <a:ext cx="1143" cy="8572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03" name="Freeform 1455"/>
            <p:cNvSpPr>
              <a:spLocks/>
            </p:cNvSpPr>
            <p:nvPr/>
          </p:nvSpPr>
          <p:spPr bwMode="auto">
            <a:xfrm>
              <a:off x="6233922" y="3726562"/>
              <a:ext cx="53721" cy="52578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33" y="1"/>
                </a:cxn>
                <a:cxn ang="0">
                  <a:pos x="40" y="6"/>
                </a:cxn>
                <a:cxn ang="0">
                  <a:pos x="45" y="14"/>
                </a:cxn>
                <a:cxn ang="0">
                  <a:pos x="47" y="24"/>
                </a:cxn>
                <a:cxn ang="0">
                  <a:pos x="44" y="35"/>
                </a:cxn>
                <a:cxn ang="0">
                  <a:pos x="35" y="43"/>
                </a:cxn>
                <a:cxn ang="0">
                  <a:pos x="24" y="46"/>
                </a:cxn>
                <a:cxn ang="0">
                  <a:pos x="12" y="43"/>
                </a:cxn>
                <a:cxn ang="0">
                  <a:pos x="3" y="35"/>
                </a:cxn>
                <a:cxn ang="0">
                  <a:pos x="0" y="24"/>
                </a:cxn>
                <a:cxn ang="0">
                  <a:pos x="3" y="11"/>
                </a:cxn>
                <a:cxn ang="0">
                  <a:pos x="12" y="3"/>
                </a:cxn>
                <a:cxn ang="0">
                  <a:pos x="24" y="0"/>
                </a:cxn>
              </a:cxnLst>
              <a:rect l="0" t="0" r="r" b="b"/>
              <a:pathLst>
                <a:path w="47" h="46">
                  <a:moveTo>
                    <a:pt x="24" y="0"/>
                  </a:moveTo>
                  <a:lnTo>
                    <a:pt x="33" y="1"/>
                  </a:lnTo>
                  <a:lnTo>
                    <a:pt x="40" y="6"/>
                  </a:lnTo>
                  <a:lnTo>
                    <a:pt x="45" y="14"/>
                  </a:lnTo>
                  <a:lnTo>
                    <a:pt x="47" y="24"/>
                  </a:lnTo>
                  <a:lnTo>
                    <a:pt x="44" y="35"/>
                  </a:lnTo>
                  <a:lnTo>
                    <a:pt x="35" y="43"/>
                  </a:lnTo>
                  <a:lnTo>
                    <a:pt x="24" y="46"/>
                  </a:lnTo>
                  <a:lnTo>
                    <a:pt x="12" y="43"/>
                  </a:lnTo>
                  <a:lnTo>
                    <a:pt x="3" y="35"/>
                  </a:lnTo>
                  <a:lnTo>
                    <a:pt x="0" y="24"/>
                  </a:lnTo>
                  <a:lnTo>
                    <a:pt x="3" y="11"/>
                  </a:lnTo>
                  <a:lnTo>
                    <a:pt x="12" y="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04" name="Line 1456"/>
            <p:cNvSpPr>
              <a:spLocks noChangeShapeType="1"/>
            </p:cNvSpPr>
            <p:nvPr/>
          </p:nvSpPr>
          <p:spPr bwMode="auto">
            <a:xfrm flipV="1">
              <a:off x="6653403" y="3192780"/>
              <a:ext cx="1143" cy="209169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05" name="Line 1457"/>
            <p:cNvSpPr>
              <a:spLocks noChangeShapeType="1"/>
            </p:cNvSpPr>
            <p:nvPr/>
          </p:nvSpPr>
          <p:spPr bwMode="auto">
            <a:xfrm flipV="1">
              <a:off x="6653403" y="2928747"/>
              <a:ext cx="1143" cy="209169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06" name="Freeform 1458"/>
            <p:cNvSpPr>
              <a:spLocks/>
            </p:cNvSpPr>
            <p:nvPr/>
          </p:nvSpPr>
          <p:spPr bwMode="auto">
            <a:xfrm>
              <a:off x="6627114" y="3137916"/>
              <a:ext cx="53721" cy="53721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35" y="4"/>
                </a:cxn>
                <a:cxn ang="0">
                  <a:pos x="43" y="12"/>
                </a:cxn>
                <a:cxn ang="0">
                  <a:pos x="47" y="23"/>
                </a:cxn>
                <a:cxn ang="0">
                  <a:pos x="44" y="33"/>
                </a:cxn>
                <a:cxn ang="0">
                  <a:pos x="39" y="41"/>
                </a:cxn>
                <a:cxn ang="0">
                  <a:pos x="32" y="46"/>
                </a:cxn>
                <a:cxn ang="0">
                  <a:pos x="23" y="47"/>
                </a:cxn>
                <a:cxn ang="0">
                  <a:pos x="11" y="44"/>
                </a:cxn>
                <a:cxn ang="0">
                  <a:pos x="2" y="36"/>
                </a:cxn>
                <a:cxn ang="0">
                  <a:pos x="0" y="23"/>
                </a:cxn>
                <a:cxn ang="0">
                  <a:pos x="1" y="15"/>
                </a:cxn>
                <a:cxn ang="0">
                  <a:pos x="6" y="7"/>
                </a:cxn>
                <a:cxn ang="0">
                  <a:pos x="14" y="2"/>
                </a:cxn>
                <a:cxn ang="0">
                  <a:pos x="23" y="0"/>
                </a:cxn>
              </a:cxnLst>
              <a:rect l="0" t="0" r="r" b="b"/>
              <a:pathLst>
                <a:path w="47" h="47">
                  <a:moveTo>
                    <a:pt x="23" y="0"/>
                  </a:moveTo>
                  <a:lnTo>
                    <a:pt x="35" y="4"/>
                  </a:lnTo>
                  <a:lnTo>
                    <a:pt x="43" y="12"/>
                  </a:lnTo>
                  <a:lnTo>
                    <a:pt x="47" y="23"/>
                  </a:lnTo>
                  <a:lnTo>
                    <a:pt x="44" y="33"/>
                  </a:lnTo>
                  <a:lnTo>
                    <a:pt x="39" y="41"/>
                  </a:lnTo>
                  <a:lnTo>
                    <a:pt x="32" y="46"/>
                  </a:lnTo>
                  <a:lnTo>
                    <a:pt x="23" y="47"/>
                  </a:lnTo>
                  <a:lnTo>
                    <a:pt x="11" y="44"/>
                  </a:lnTo>
                  <a:lnTo>
                    <a:pt x="2" y="36"/>
                  </a:lnTo>
                  <a:lnTo>
                    <a:pt x="0" y="23"/>
                  </a:lnTo>
                  <a:lnTo>
                    <a:pt x="1" y="15"/>
                  </a:lnTo>
                  <a:lnTo>
                    <a:pt x="6" y="7"/>
                  </a:lnTo>
                  <a:lnTo>
                    <a:pt x="14" y="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07" name="Line 1459"/>
            <p:cNvSpPr>
              <a:spLocks noChangeShapeType="1"/>
            </p:cNvSpPr>
            <p:nvPr/>
          </p:nvSpPr>
          <p:spPr bwMode="auto">
            <a:xfrm flipV="1">
              <a:off x="7087743" y="3321940"/>
              <a:ext cx="1143" cy="45148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08" name="Line 1460"/>
            <p:cNvSpPr>
              <a:spLocks noChangeShapeType="1"/>
            </p:cNvSpPr>
            <p:nvPr/>
          </p:nvSpPr>
          <p:spPr bwMode="auto">
            <a:xfrm flipV="1">
              <a:off x="7087743" y="2815590"/>
              <a:ext cx="1143" cy="45262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09" name="Freeform 1461"/>
            <p:cNvSpPr>
              <a:spLocks/>
            </p:cNvSpPr>
            <p:nvPr/>
          </p:nvSpPr>
          <p:spPr bwMode="auto">
            <a:xfrm>
              <a:off x="7060311" y="3268218"/>
              <a:ext cx="53721" cy="53721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35" y="3"/>
                </a:cxn>
                <a:cxn ang="0">
                  <a:pos x="44" y="12"/>
                </a:cxn>
                <a:cxn ang="0">
                  <a:pos x="47" y="23"/>
                </a:cxn>
                <a:cxn ang="0">
                  <a:pos x="45" y="33"/>
                </a:cxn>
                <a:cxn ang="0">
                  <a:pos x="40" y="40"/>
                </a:cxn>
                <a:cxn ang="0">
                  <a:pos x="32" y="45"/>
                </a:cxn>
                <a:cxn ang="0">
                  <a:pos x="24" y="47"/>
                </a:cxn>
                <a:cxn ang="0">
                  <a:pos x="11" y="44"/>
                </a:cxn>
                <a:cxn ang="0">
                  <a:pos x="3" y="35"/>
                </a:cxn>
                <a:cxn ang="0">
                  <a:pos x="0" y="23"/>
                </a:cxn>
                <a:cxn ang="0">
                  <a:pos x="2" y="14"/>
                </a:cxn>
                <a:cxn ang="0">
                  <a:pos x="7" y="7"/>
                </a:cxn>
                <a:cxn ang="0">
                  <a:pos x="14" y="2"/>
                </a:cxn>
                <a:cxn ang="0">
                  <a:pos x="24" y="0"/>
                </a:cxn>
              </a:cxnLst>
              <a:rect l="0" t="0" r="r" b="b"/>
              <a:pathLst>
                <a:path w="47" h="47">
                  <a:moveTo>
                    <a:pt x="24" y="0"/>
                  </a:moveTo>
                  <a:lnTo>
                    <a:pt x="35" y="3"/>
                  </a:lnTo>
                  <a:lnTo>
                    <a:pt x="44" y="12"/>
                  </a:lnTo>
                  <a:lnTo>
                    <a:pt x="47" y="23"/>
                  </a:lnTo>
                  <a:lnTo>
                    <a:pt x="45" y="33"/>
                  </a:lnTo>
                  <a:lnTo>
                    <a:pt x="40" y="40"/>
                  </a:lnTo>
                  <a:lnTo>
                    <a:pt x="32" y="45"/>
                  </a:lnTo>
                  <a:lnTo>
                    <a:pt x="24" y="47"/>
                  </a:lnTo>
                  <a:lnTo>
                    <a:pt x="11" y="44"/>
                  </a:lnTo>
                  <a:lnTo>
                    <a:pt x="3" y="35"/>
                  </a:lnTo>
                  <a:lnTo>
                    <a:pt x="0" y="23"/>
                  </a:lnTo>
                  <a:lnTo>
                    <a:pt x="2" y="14"/>
                  </a:lnTo>
                  <a:lnTo>
                    <a:pt x="7" y="7"/>
                  </a:lnTo>
                  <a:lnTo>
                    <a:pt x="14" y="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10" name="Line 1462"/>
            <p:cNvSpPr>
              <a:spLocks noChangeShapeType="1"/>
            </p:cNvSpPr>
            <p:nvPr/>
          </p:nvSpPr>
          <p:spPr bwMode="auto">
            <a:xfrm flipV="1">
              <a:off x="5338953" y="4080892"/>
              <a:ext cx="1143" cy="6629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11" name="Line 1463"/>
            <p:cNvSpPr>
              <a:spLocks noChangeShapeType="1"/>
            </p:cNvSpPr>
            <p:nvPr/>
          </p:nvSpPr>
          <p:spPr bwMode="auto">
            <a:xfrm flipV="1">
              <a:off x="5338953" y="4013454"/>
              <a:ext cx="1143" cy="67437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12" name="Line 1464"/>
            <p:cNvSpPr>
              <a:spLocks noChangeShapeType="1"/>
            </p:cNvSpPr>
            <p:nvPr/>
          </p:nvSpPr>
          <p:spPr bwMode="auto">
            <a:xfrm flipV="1">
              <a:off x="5373243" y="4133470"/>
              <a:ext cx="1143" cy="3200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13" name="Line 1465"/>
            <p:cNvSpPr>
              <a:spLocks noChangeShapeType="1"/>
            </p:cNvSpPr>
            <p:nvPr/>
          </p:nvSpPr>
          <p:spPr bwMode="auto">
            <a:xfrm flipV="1">
              <a:off x="5373243" y="4047744"/>
              <a:ext cx="1143" cy="3200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14" name="Line 1466"/>
            <p:cNvSpPr>
              <a:spLocks noChangeShapeType="1"/>
            </p:cNvSpPr>
            <p:nvPr/>
          </p:nvSpPr>
          <p:spPr bwMode="auto">
            <a:xfrm flipH="1" flipV="1">
              <a:off x="5397246" y="4092322"/>
              <a:ext cx="2286" cy="14859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15" name="Line 1467"/>
            <p:cNvSpPr>
              <a:spLocks noChangeShapeType="1"/>
            </p:cNvSpPr>
            <p:nvPr/>
          </p:nvSpPr>
          <p:spPr bwMode="auto">
            <a:xfrm flipH="1" flipV="1">
              <a:off x="5386959" y="4082034"/>
              <a:ext cx="10287" cy="10287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16" name="Line 1468"/>
            <p:cNvSpPr>
              <a:spLocks noChangeShapeType="1"/>
            </p:cNvSpPr>
            <p:nvPr/>
          </p:nvSpPr>
          <p:spPr bwMode="auto">
            <a:xfrm flipH="1" flipV="1">
              <a:off x="5373243" y="4079748"/>
              <a:ext cx="13716" cy="2286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17" name="Line 1469"/>
            <p:cNvSpPr>
              <a:spLocks noChangeShapeType="1"/>
            </p:cNvSpPr>
            <p:nvPr/>
          </p:nvSpPr>
          <p:spPr bwMode="auto">
            <a:xfrm flipH="1">
              <a:off x="5362956" y="4079748"/>
              <a:ext cx="10287" cy="114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18" name="Line 1470"/>
            <p:cNvSpPr>
              <a:spLocks noChangeShapeType="1"/>
            </p:cNvSpPr>
            <p:nvPr/>
          </p:nvSpPr>
          <p:spPr bwMode="auto">
            <a:xfrm flipH="1">
              <a:off x="5353812" y="4080892"/>
              <a:ext cx="9144" cy="571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19" name="Line 1471"/>
            <p:cNvSpPr>
              <a:spLocks noChangeShapeType="1"/>
            </p:cNvSpPr>
            <p:nvPr/>
          </p:nvSpPr>
          <p:spPr bwMode="auto">
            <a:xfrm flipH="1">
              <a:off x="5349240" y="4086606"/>
              <a:ext cx="4572" cy="914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21" name="Line 1473"/>
            <p:cNvSpPr>
              <a:spLocks noChangeShapeType="1"/>
            </p:cNvSpPr>
            <p:nvPr/>
          </p:nvSpPr>
          <p:spPr bwMode="auto">
            <a:xfrm flipH="1">
              <a:off x="5345811" y="4095750"/>
              <a:ext cx="3429" cy="11430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22" name="Line 1474"/>
            <p:cNvSpPr>
              <a:spLocks noChangeShapeType="1"/>
            </p:cNvSpPr>
            <p:nvPr/>
          </p:nvSpPr>
          <p:spPr bwMode="auto">
            <a:xfrm>
              <a:off x="5345811" y="4107180"/>
              <a:ext cx="4572" cy="1257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23" name="Line 1475"/>
            <p:cNvSpPr>
              <a:spLocks noChangeShapeType="1"/>
            </p:cNvSpPr>
            <p:nvPr/>
          </p:nvSpPr>
          <p:spPr bwMode="auto">
            <a:xfrm>
              <a:off x="5350383" y="4119754"/>
              <a:ext cx="9144" cy="914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24" name="Line 1476"/>
            <p:cNvSpPr>
              <a:spLocks noChangeShapeType="1"/>
            </p:cNvSpPr>
            <p:nvPr/>
          </p:nvSpPr>
          <p:spPr bwMode="auto">
            <a:xfrm>
              <a:off x="5359527" y="4128898"/>
              <a:ext cx="13716" cy="4572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25" name="Line 1477"/>
            <p:cNvSpPr>
              <a:spLocks noChangeShapeType="1"/>
            </p:cNvSpPr>
            <p:nvPr/>
          </p:nvSpPr>
          <p:spPr bwMode="auto">
            <a:xfrm flipV="1">
              <a:off x="5373243" y="4131184"/>
              <a:ext cx="10287" cy="2286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26" name="Line 1478"/>
            <p:cNvSpPr>
              <a:spLocks noChangeShapeType="1"/>
            </p:cNvSpPr>
            <p:nvPr/>
          </p:nvSpPr>
          <p:spPr bwMode="auto">
            <a:xfrm flipV="1">
              <a:off x="5383530" y="4125468"/>
              <a:ext cx="9144" cy="571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27" name="Line 1479"/>
            <p:cNvSpPr>
              <a:spLocks noChangeShapeType="1"/>
            </p:cNvSpPr>
            <p:nvPr/>
          </p:nvSpPr>
          <p:spPr bwMode="auto">
            <a:xfrm flipV="1">
              <a:off x="5392674" y="4116324"/>
              <a:ext cx="5715" cy="914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28" name="Line 1480"/>
            <p:cNvSpPr>
              <a:spLocks noChangeShapeType="1"/>
            </p:cNvSpPr>
            <p:nvPr/>
          </p:nvSpPr>
          <p:spPr bwMode="auto">
            <a:xfrm flipV="1">
              <a:off x="5398389" y="4107180"/>
              <a:ext cx="1143" cy="914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29" name="Line 1481"/>
            <p:cNvSpPr>
              <a:spLocks noChangeShapeType="1"/>
            </p:cNvSpPr>
            <p:nvPr/>
          </p:nvSpPr>
          <p:spPr bwMode="auto">
            <a:xfrm flipV="1">
              <a:off x="5416677" y="4038600"/>
              <a:ext cx="1143" cy="59436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30" name="Line 1482"/>
            <p:cNvSpPr>
              <a:spLocks noChangeShapeType="1"/>
            </p:cNvSpPr>
            <p:nvPr/>
          </p:nvSpPr>
          <p:spPr bwMode="auto">
            <a:xfrm flipV="1">
              <a:off x="5416677" y="3927730"/>
              <a:ext cx="1143" cy="57150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31" name="Line 1483"/>
            <p:cNvSpPr>
              <a:spLocks noChangeShapeType="1"/>
            </p:cNvSpPr>
            <p:nvPr/>
          </p:nvSpPr>
          <p:spPr bwMode="auto">
            <a:xfrm flipH="1" flipV="1">
              <a:off x="5440680" y="4000882"/>
              <a:ext cx="2286" cy="11430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32" name="Line 1484"/>
            <p:cNvSpPr>
              <a:spLocks noChangeShapeType="1"/>
            </p:cNvSpPr>
            <p:nvPr/>
          </p:nvSpPr>
          <p:spPr bwMode="auto">
            <a:xfrm flipH="1" flipV="1">
              <a:off x="5434965" y="3991738"/>
              <a:ext cx="5715" cy="914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33" name="Line 1485"/>
            <p:cNvSpPr>
              <a:spLocks noChangeShapeType="1"/>
            </p:cNvSpPr>
            <p:nvPr/>
          </p:nvSpPr>
          <p:spPr bwMode="auto">
            <a:xfrm flipH="1" flipV="1">
              <a:off x="5425821" y="3986022"/>
              <a:ext cx="9144" cy="571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34" name="Line 1486"/>
            <p:cNvSpPr>
              <a:spLocks noChangeShapeType="1"/>
            </p:cNvSpPr>
            <p:nvPr/>
          </p:nvSpPr>
          <p:spPr bwMode="auto">
            <a:xfrm flipH="1" flipV="1">
              <a:off x="5416677" y="3984880"/>
              <a:ext cx="9144" cy="114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35" name="Line 1487"/>
            <p:cNvSpPr>
              <a:spLocks noChangeShapeType="1"/>
            </p:cNvSpPr>
            <p:nvPr/>
          </p:nvSpPr>
          <p:spPr bwMode="auto">
            <a:xfrm flipH="1">
              <a:off x="5401818" y="3984880"/>
              <a:ext cx="14859" cy="3429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36" name="Line 1488"/>
            <p:cNvSpPr>
              <a:spLocks noChangeShapeType="1"/>
            </p:cNvSpPr>
            <p:nvPr/>
          </p:nvSpPr>
          <p:spPr bwMode="auto">
            <a:xfrm flipH="1">
              <a:off x="5392674" y="3988308"/>
              <a:ext cx="9144" cy="914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37" name="Line 1489"/>
            <p:cNvSpPr>
              <a:spLocks noChangeShapeType="1"/>
            </p:cNvSpPr>
            <p:nvPr/>
          </p:nvSpPr>
          <p:spPr bwMode="auto">
            <a:xfrm flipH="1">
              <a:off x="5389245" y="3997452"/>
              <a:ext cx="3429" cy="14859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38" name="Line 1490"/>
            <p:cNvSpPr>
              <a:spLocks noChangeShapeType="1"/>
            </p:cNvSpPr>
            <p:nvPr/>
          </p:nvSpPr>
          <p:spPr bwMode="auto">
            <a:xfrm>
              <a:off x="5389245" y="4012312"/>
              <a:ext cx="2286" cy="914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39" name="Line 1491"/>
            <p:cNvSpPr>
              <a:spLocks noChangeShapeType="1"/>
            </p:cNvSpPr>
            <p:nvPr/>
          </p:nvSpPr>
          <p:spPr bwMode="auto">
            <a:xfrm>
              <a:off x="5391531" y="4021456"/>
              <a:ext cx="5715" cy="914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40" name="Line 1492"/>
            <p:cNvSpPr>
              <a:spLocks noChangeShapeType="1"/>
            </p:cNvSpPr>
            <p:nvPr/>
          </p:nvSpPr>
          <p:spPr bwMode="auto">
            <a:xfrm>
              <a:off x="5397246" y="4030600"/>
              <a:ext cx="8001" cy="571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41" name="Line 1493"/>
            <p:cNvSpPr>
              <a:spLocks noChangeShapeType="1"/>
            </p:cNvSpPr>
            <p:nvPr/>
          </p:nvSpPr>
          <p:spPr bwMode="auto">
            <a:xfrm>
              <a:off x="5405247" y="4036314"/>
              <a:ext cx="11430" cy="2286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42" name="Line 1494"/>
            <p:cNvSpPr>
              <a:spLocks noChangeShapeType="1"/>
            </p:cNvSpPr>
            <p:nvPr/>
          </p:nvSpPr>
          <p:spPr bwMode="auto">
            <a:xfrm flipV="1">
              <a:off x="5416677" y="4034028"/>
              <a:ext cx="12573" cy="4572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43" name="Line 1495"/>
            <p:cNvSpPr>
              <a:spLocks noChangeShapeType="1"/>
            </p:cNvSpPr>
            <p:nvPr/>
          </p:nvSpPr>
          <p:spPr bwMode="auto">
            <a:xfrm flipV="1">
              <a:off x="5429250" y="4024884"/>
              <a:ext cx="10287" cy="914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44" name="Line 1496"/>
            <p:cNvSpPr>
              <a:spLocks noChangeShapeType="1"/>
            </p:cNvSpPr>
            <p:nvPr/>
          </p:nvSpPr>
          <p:spPr bwMode="auto">
            <a:xfrm flipV="1">
              <a:off x="5439537" y="4012312"/>
              <a:ext cx="3429" cy="1257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45" name="Line 1497"/>
            <p:cNvSpPr>
              <a:spLocks noChangeShapeType="1"/>
            </p:cNvSpPr>
            <p:nvPr/>
          </p:nvSpPr>
          <p:spPr bwMode="auto">
            <a:xfrm flipV="1">
              <a:off x="5454396" y="3983736"/>
              <a:ext cx="1143" cy="7772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46" name="Line 1498"/>
            <p:cNvSpPr>
              <a:spLocks noChangeShapeType="1"/>
            </p:cNvSpPr>
            <p:nvPr/>
          </p:nvSpPr>
          <p:spPr bwMode="auto">
            <a:xfrm flipV="1">
              <a:off x="5454396" y="3852292"/>
              <a:ext cx="1143" cy="7772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47" name="Line 1499"/>
            <p:cNvSpPr>
              <a:spLocks noChangeShapeType="1"/>
            </p:cNvSpPr>
            <p:nvPr/>
          </p:nvSpPr>
          <p:spPr bwMode="auto">
            <a:xfrm flipH="1" flipV="1">
              <a:off x="5478399" y="3942588"/>
              <a:ext cx="3429" cy="14859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48" name="Line 1500"/>
            <p:cNvSpPr>
              <a:spLocks noChangeShapeType="1"/>
            </p:cNvSpPr>
            <p:nvPr/>
          </p:nvSpPr>
          <p:spPr bwMode="auto">
            <a:xfrm flipH="1" flipV="1">
              <a:off x="5469255" y="3933444"/>
              <a:ext cx="9144" cy="914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49" name="Line 1501"/>
            <p:cNvSpPr>
              <a:spLocks noChangeShapeType="1"/>
            </p:cNvSpPr>
            <p:nvPr/>
          </p:nvSpPr>
          <p:spPr bwMode="auto">
            <a:xfrm flipH="1" flipV="1">
              <a:off x="5454396" y="3930016"/>
              <a:ext cx="14859" cy="3429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50" name="Line 1502"/>
            <p:cNvSpPr>
              <a:spLocks noChangeShapeType="1"/>
            </p:cNvSpPr>
            <p:nvPr/>
          </p:nvSpPr>
          <p:spPr bwMode="auto">
            <a:xfrm flipH="1">
              <a:off x="5441823" y="3930016"/>
              <a:ext cx="12573" cy="3429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51" name="Line 1503"/>
            <p:cNvSpPr>
              <a:spLocks noChangeShapeType="1"/>
            </p:cNvSpPr>
            <p:nvPr/>
          </p:nvSpPr>
          <p:spPr bwMode="auto">
            <a:xfrm flipH="1">
              <a:off x="5431536" y="3933444"/>
              <a:ext cx="10287" cy="914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52" name="Line 1504"/>
            <p:cNvSpPr>
              <a:spLocks noChangeShapeType="1"/>
            </p:cNvSpPr>
            <p:nvPr/>
          </p:nvSpPr>
          <p:spPr bwMode="auto">
            <a:xfrm flipH="1">
              <a:off x="5429250" y="3942588"/>
              <a:ext cx="2286" cy="14859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53" name="Line 1505"/>
            <p:cNvSpPr>
              <a:spLocks noChangeShapeType="1"/>
            </p:cNvSpPr>
            <p:nvPr/>
          </p:nvSpPr>
          <p:spPr bwMode="auto">
            <a:xfrm>
              <a:off x="5429250" y="3957448"/>
              <a:ext cx="2286" cy="1257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54" name="Line 1506"/>
            <p:cNvSpPr>
              <a:spLocks noChangeShapeType="1"/>
            </p:cNvSpPr>
            <p:nvPr/>
          </p:nvSpPr>
          <p:spPr bwMode="auto">
            <a:xfrm>
              <a:off x="5431536" y="3970020"/>
              <a:ext cx="10287" cy="914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55" name="Line 1507"/>
            <p:cNvSpPr>
              <a:spLocks noChangeShapeType="1"/>
            </p:cNvSpPr>
            <p:nvPr/>
          </p:nvSpPr>
          <p:spPr bwMode="auto">
            <a:xfrm>
              <a:off x="5441823" y="3979164"/>
              <a:ext cx="12573" cy="4572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56" name="Line 1508"/>
            <p:cNvSpPr>
              <a:spLocks noChangeShapeType="1"/>
            </p:cNvSpPr>
            <p:nvPr/>
          </p:nvSpPr>
          <p:spPr bwMode="auto">
            <a:xfrm flipV="1">
              <a:off x="5454396" y="3981450"/>
              <a:ext cx="11430" cy="2286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57" name="Line 1509"/>
            <p:cNvSpPr>
              <a:spLocks noChangeShapeType="1"/>
            </p:cNvSpPr>
            <p:nvPr/>
          </p:nvSpPr>
          <p:spPr bwMode="auto">
            <a:xfrm flipV="1">
              <a:off x="5465826" y="3975736"/>
              <a:ext cx="9144" cy="571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58" name="Line 1510"/>
            <p:cNvSpPr>
              <a:spLocks noChangeShapeType="1"/>
            </p:cNvSpPr>
            <p:nvPr/>
          </p:nvSpPr>
          <p:spPr bwMode="auto">
            <a:xfrm flipV="1">
              <a:off x="5474970" y="3966592"/>
              <a:ext cx="4572" cy="914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59" name="Line 1511"/>
            <p:cNvSpPr>
              <a:spLocks noChangeShapeType="1"/>
            </p:cNvSpPr>
            <p:nvPr/>
          </p:nvSpPr>
          <p:spPr bwMode="auto">
            <a:xfrm flipV="1">
              <a:off x="5479542" y="3957448"/>
              <a:ext cx="2286" cy="914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60" name="Line 1512"/>
            <p:cNvSpPr>
              <a:spLocks noChangeShapeType="1"/>
            </p:cNvSpPr>
            <p:nvPr/>
          </p:nvSpPr>
          <p:spPr bwMode="auto">
            <a:xfrm flipV="1">
              <a:off x="5511546" y="4123182"/>
              <a:ext cx="1143" cy="4686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61" name="Line 1513"/>
            <p:cNvSpPr>
              <a:spLocks noChangeShapeType="1"/>
            </p:cNvSpPr>
            <p:nvPr/>
          </p:nvSpPr>
          <p:spPr bwMode="auto">
            <a:xfrm flipV="1">
              <a:off x="5511546" y="4003168"/>
              <a:ext cx="1143" cy="6629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62" name="Line 1514"/>
            <p:cNvSpPr>
              <a:spLocks noChangeShapeType="1"/>
            </p:cNvSpPr>
            <p:nvPr/>
          </p:nvSpPr>
          <p:spPr bwMode="auto">
            <a:xfrm flipH="1" flipV="1">
              <a:off x="5535549" y="4085464"/>
              <a:ext cx="2286" cy="11430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63" name="Line 1515"/>
            <p:cNvSpPr>
              <a:spLocks noChangeShapeType="1"/>
            </p:cNvSpPr>
            <p:nvPr/>
          </p:nvSpPr>
          <p:spPr bwMode="auto">
            <a:xfrm flipH="1" flipV="1">
              <a:off x="5529834" y="4077462"/>
              <a:ext cx="5715" cy="8001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64" name="Line 1516"/>
            <p:cNvSpPr>
              <a:spLocks noChangeShapeType="1"/>
            </p:cNvSpPr>
            <p:nvPr/>
          </p:nvSpPr>
          <p:spPr bwMode="auto">
            <a:xfrm flipH="1" flipV="1">
              <a:off x="5520690" y="4071748"/>
              <a:ext cx="9144" cy="571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65" name="Line 1517"/>
            <p:cNvSpPr>
              <a:spLocks noChangeShapeType="1"/>
            </p:cNvSpPr>
            <p:nvPr/>
          </p:nvSpPr>
          <p:spPr bwMode="auto">
            <a:xfrm flipH="1" flipV="1">
              <a:off x="5511546" y="4069462"/>
              <a:ext cx="9144" cy="2286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66" name="Line 1518"/>
            <p:cNvSpPr>
              <a:spLocks noChangeShapeType="1"/>
            </p:cNvSpPr>
            <p:nvPr/>
          </p:nvSpPr>
          <p:spPr bwMode="auto">
            <a:xfrm flipH="1">
              <a:off x="5496687" y="4069462"/>
              <a:ext cx="14859" cy="3429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67" name="Line 1519"/>
            <p:cNvSpPr>
              <a:spLocks noChangeShapeType="1"/>
            </p:cNvSpPr>
            <p:nvPr/>
          </p:nvSpPr>
          <p:spPr bwMode="auto">
            <a:xfrm flipH="1">
              <a:off x="5487543" y="4072890"/>
              <a:ext cx="9144" cy="914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68" name="Line 1520"/>
            <p:cNvSpPr>
              <a:spLocks noChangeShapeType="1"/>
            </p:cNvSpPr>
            <p:nvPr/>
          </p:nvSpPr>
          <p:spPr bwMode="auto">
            <a:xfrm flipH="1">
              <a:off x="5484114" y="4082034"/>
              <a:ext cx="3429" cy="14859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69" name="Line 1521"/>
            <p:cNvSpPr>
              <a:spLocks noChangeShapeType="1"/>
            </p:cNvSpPr>
            <p:nvPr/>
          </p:nvSpPr>
          <p:spPr bwMode="auto">
            <a:xfrm>
              <a:off x="5484114" y="4096894"/>
              <a:ext cx="3429" cy="1257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70" name="Line 1522"/>
            <p:cNvSpPr>
              <a:spLocks noChangeShapeType="1"/>
            </p:cNvSpPr>
            <p:nvPr/>
          </p:nvSpPr>
          <p:spPr bwMode="auto">
            <a:xfrm>
              <a:off x="5487543" y="4109466"/>
              <a:ext cx="9144" cy="10287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71" name="Line 1523"/>
            <p:cNvSpPr>
              <a:spLocks noChangeShapeType="1"/>
            </p:cNvSpPr>
            <p:nvPr/>
          </p:nvSpPr>
          <p:spPr bwMode="auto">
            <a:xfrm>
              <a:off x="5496687" y="4119754"/>
              <a:ext cx="14859" cy="2286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72" name="Line 1524"/>
            <p:cNvSpPr>
              <a:spLocks noChangeShapeType="1"/>
            </p:cNvSpPr>
            <p:nvPr/>
          </p:nvSpPr>
          <p:spPr bwMode="auto">
            <a:xfrm flipV="1">
              <a:off x="5511546" y="4119754"/>
              <a:ext cx="12573" cy="2286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73" name="Line 1525"/>
            <p:cNvSpPr>
              <a:spLocks noChangeShapeType="1"/>
            </p:cNvSpPr>
            <p:nvPr/>
          </p:nvSpPr>
          <p:spPr bwMode="auto">
            <a:xfrm flipV="1">
              <a:off x="5524119" y="4109466"/>
              <a:ext cx="9144" cy="10287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74" name="Line 1526"/>
            <p:cNvSpPr>
              <a:spLocks noChangeShapeType="1"/>
            </p:cNvSpPr>
            <p:nvPr/>
          </p:nvSpPr>
          <p:spPr bwMode="auto">
            <a:xfrm flipV="1">
              <a:off x="5533263" y="4096894"/>
              <a:ext cx="4572" cy="1257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75" name="Line 1527"/>
            <p:cNvSpPr>
              <a:spLocks noChangeShapeType="1"/>
            </p:cNvSpPr>
            <p:nvPr/>
          </p:nvSpPr>
          <p:spPr bwMode="auto">
            <a:xfrm flipV="1">
              <a:off x="5621274" y="4005454"/>
              <a:ext cx="1143" cy="68580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76" name="Line 1528"/>
            <p:cNvSpPr>
              <a:spLocks noChangeShapeType="1"/>
            </p:cNvSpPr>
            <p:nvPr/>
          </p:nvSpPr>
          <p:spPr bwMode="auto">
            <a:xfrm flipV="1">
              <a:off x="5621274" y="3882010"/>
              <a:ext cx="1143" cy="67437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77" name="Line 1529"/>
            <p:cNvSpPr>
              <a:spLocks noChangeShapeType="1"/>
            </p:cNvSpPr>
            <p:nvPr/>
          </p:nvSpPr>
          <p:spPr bwMode="auto">
            <a:xfrm flipH="1" flipV="1">
              <a:off x="5646419" y="3966592"/>
              <a:ext cx="2286" cy="10287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78" name="Line 1530"/>
            <p:cNvSpPr>
              <a:spLocks noChangeShapeType="1"/>
            </p:cNvSpPr>
            <p:nvPr/>
          </p:nvSpPr>
          <p:spPr bwMode="auto">
            <a:xfrm flipH="1" flipV="1">
              <a:off x="5640705" y="3958590"/>
              <a:ext cx="5715" cy="8001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79" name="Line 1531"/>
            <p:cNvSpPr>
              <a:spLocks noChangeShapeType="1"/>
            </p:cNvSpPr>
            <p:nvPr/>
          </p:nvSpPr>
          <p:spPr bwMode="auto">
            <a:xfrm flipH="1" flipV="1">
              <a:off x="5632704" y="3952876"/>
              <a:ext cx="8001" cy="571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80" name="Line 1532"/>
            <p:cNvSpPr>
              <a:spLocks noChangeShapeType="1"/>
            </p:cNvSpPr>
            <p:nvPr/>
          </p:nvSpPr>
          <p:spPr bwMode="auto">
            <a:xfrm flipH="1" flipV="1">
              <a:off x="5621274" y="3949446"/>
              <a:ext cx="11430" cy="3429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81" name="Line 1533"/>
            <p:cNvSpPr>
              <a:spLocks noChangeShapeType="1"/>
            </p:cNvSpPr>
            <p:nvPr/>
          </p:nvSpPr>
          <p:spPr bwMode="auto">
            <a:xfrm flipH="1">
              <a:off x="5608701" y="3949446"/>
              <a:ext cx="12573" cy="4572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82" name="Line 1534"/>
            <p:cNvSpPr>
              <a:spLocks noChangeShapeType="1"/>
            </p:cNvSpPr>
            <p:nvPr/>
          </p:nvSpPr>
          <p:spPr bwMode="auto">
            <a:xfrm flipH="1">
              <a:off x="5598414" y="3954018"/>
              <a:ext cx="10287" cy="10287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83" name="Line 1535"/>
            <p:cNvSpPr>
              <a:spLocks noChangeShapeType="1"/>
            </p:cNvSpPr>
            <p:nvPr/>
          </p:nvSpPr>
          <p:spPr bwMode="auto">
            <a:xfrm flipH="1">
              <a:off x="5594985" y="3964306"/>
              <a:ext cx="3429" cy="1257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84" name="Line 1536"/>
            <p:cNvSpPr>
              <a:spLocks noChangeShapeType="1"/>
            </p:cNvSpPr>
            <p:nvPr/>
          </p:nvSpPr>
          <p:spPr bwMode="auto">
            <a:xfrm>
              <a:off x="5594985" y="3976878"/>
              <a:ext cx="2286" cy="11430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85" name="Line 1537"/>
            <p:cNvSpPr>
              <a:spLocks noChangeShapeType="1"/>
            </p:cNvSpPr>
            <p:nvPr/>
          </p:nvSpPr>
          <p:spPr bwMode="auto">
            <a:xfrm>
              <a:off x="5597271" y="3988308"/>
              <a:ext cx="5715" cy="8001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86" name="Line 1538"/>
            <p:cNvSpPr>
              <a:spLocks noChangeShapeType="1"/>
            </p:cNvSpPr>
            <p:nvPr/>
          </p:nvSpPr>
          <p:spPr bwMode="auto">
            <a:xfrm>
              <a:off x="5602986" y="3996310"/>
              <a:ext cx="8001" cy="571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87" name="Line 1539"/>
            <p:cNvSpPr>
              <a:spLocks noChangeShapeType="1"/>
            </p:cNvSpPr>
            <p:nvPr/>
          </p:nvSpPr>
          <p:spPr bwMode="auto">
            <a:xfrm>
              <a:off x="5610987" y="4002024"/>
              <a:ext cx="10287" cy="114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88" name="Line 1540"/>
            <p:cNvSpPr>
              <a:spLocks noChangeShapeType="1"/>
            </p:cNvSpPr>
            <p:nvPr/>
          </p:nvSpPr>
          <p:spPr bwMode="auto">
            <a:xfrm flipV="1">
              <a:off x="5621274" y="4000882"/>
              <a:ext cx="13716" cy="2286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89" name="Line 1541"/>
            <p:cNvSpPr>
              <a:spLocks noChangeShapeType="1"/>
            </p:cNvSpPr>
            <p:nvPr/>
          </p:nvSpPr>
          <p:spPr bwMode="auto">
            <a:xfrm flipV="1">
              <a:off x="5634989" y="3990594"/>
              <a:ext cx="10287" cy="10287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90" name="Line 1542"/>
            <p:cNvSpPr>
              <a:spLocks noChangeShapeType="1"/>
            </p:cNvSpPr>
            <p:nvPr/>
          </p:nvSpPr>
          <p:spPr bwMode="auto">
            <a:xfrm flipV="1">
              <a:off x="5645277" y="3976878"/>
              <a:ext cx="3429" cy="13716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91" name="Line 1543"/>
            <p:cNvSpPr>
              <a:spLocks noChangeShapeType="1"/>
            </p:cNvSpPr>
            <p:nvPr/>
          </p:nvSpPr>
          <p:spPr bwMode="auto">
            <a:xfrm flipV="1">
              <a:off x="5800725" y="3765424"/>
              <a:ext cx="1143" cy="106299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92" name="Line 1544"/>
            <p:cNvSpPr>
              <a:spLocks noChangeShapeType="1"/>
            </p:cNvSpPr>
            <p:nvPr/>
          </p:nvSpPr>
          <p:spPr bwMode="auto">
            <a:xfrm flipV="1">
              <a:off x="5800725" y="3606546"/>
              <a:ext cx="1143" cy="105156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93" name="Line 1545"/>
            <p:cNvSpPr>
              <a:spLocks noChangeShapeType="1"/>
            </p:cNvSpPr>
            <p:nvPr/>
          </p:nvSpPr>
          <p:spPr bwMode="auto">
            <a:xfrm flipH="1" flipV="1">
              <a:off x="5823585" y="3725418"/>
              <a:ext cx="3429" cy="1257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94" name="Line 1546"/>
            <p:cNvSpPr>
              <a:spLocks noChangeShapeType="1"/>
            </p:cNvSpPr>
            <p:nvPr/>
          </p:nvSpPr>
          <p:spPr bwMode="auto">
            <a:xfrm flipH="1" flipV="1">
              <a:off x="5813297" y="3715132"/>
              <a:ext cx="10287" cy="10287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95" name="Line 1547"/>
            <p:cNvSpPr>
              <a:spLocks noChangeShapeType="1"/>
            </p:cNvSpPr>
            <p:nvPr/>
          </p:nvSpPr>
          <p:spPr bwMode="auto">
            <a:xfrm flipH="1" flipV="1">
              <a:off x="5800725" y="3711702"/>
              <a:ext cx="12573" cy="3429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96" name="Line 1548"/>
            <p:cNvSpPr>
              <a:spLocks noChangeShapeType="1"/>
            </p:cNvSpPr>
            <p:nvPr/>
          </p:nvSpPr>
          <p:spPr bwMode="auto">
            <a:xfrm flipH="1">
              <a:off x="5789295" y="3711702"/>
              <a:ext cx="11430" cy="2286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97" name="Line 1549"/>
            <p:cNvSpPr>
              <a:spLocks noChangeShapeType="1"/>
            </p:cNvSpPr>
            <p:nvPr/>
          </p:nvSpPr>
          <p:spPr bwMode="auto">
            <a:xfrm flipH="1">
              <a:off x="5781293" y="3713988"/>
              <a:ext cx="8001" cy="571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98" name="Line 1550"/>
            <p:cNvSpPr>
              <a:spLocks noChangeShapeType="1"/>
            </p:cNvSpPr>
            <p:nvPr/>
          </p:nvSpPr>
          <p:spPr bwMode="auto">
            <a:xfrm flipH="1">
              <a:off x="5775579" y="3719704"/>
              <a:ext cx="5715" cy="8001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399" name="Line 1551"/>
            <p:cNvSpPr>
              <a:spLocks noChangeShapeType="1"/>
            </p:cNvSpPr>
            <p:nvPr/>
          </p:nvSpPr>
          <p:spPr bwMode="auto">
            <a:xfrm flipH="1">
              <a:off x="5774435" y="3727704"/>
              <a:ext cx="1143" cy="10287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400" name="Line 1552"/>
            <p:cNvSpPr>
              <a:spLocks noChangeShapeType="1"/>
            </p:cNvSpPr>
            <p:nvPr/>
          </p:nvSpPr>
          <p:spPr bwMode="auto">
            <a:xfrm>
              <a:off x="5774435" y="3737992"/>
              <a:ext cx="2286" cy="13716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401" name="Line 1553"/>
            <p:cNvSpPr>
              <a:spLocks noChangeShapeType="1"/>
            </p:cNvSpPr>
            <p:nvPr/>
          </p:nvSpPr>
          <p:spPr bwMode="auto">
            <a:xfrm>
              <a:off x="5776721" y="3751708"/>
              <a:ext cx="10287" cy="10287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402" name="Line 1554"/>
            <p:cNvSpPr>
              <a:spLocks noChangeShapeType="1"/>
            </p:cNvSpPr>
            <p:nvPr/>
          </p:nvSpPr>
          <p:spPr bwMode="auto">
            <a:xfrm>
              <a:off x="5787009" y="3761994"/>
              <a:ext cx="13716" cy="3429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403" name="Line 1555"/>
            <p:cNvSpPr>
              <a:spLocks noChangeShapeType="1"/>
            </p:cNvSpPr>
            <p:nvPr/>
          </p:nvSpPr>
          <p:spPr bwMode="auto">
            <a:xfrm flipV="1">
              <a:off x="5800725" y="3763138"/>
              <a:ext cx="10287" cy="2286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404" name="Line 1556"/>
            <p:cNvSpPr>
              <a:spLocks noChangeShapeType="1"/>
            </p:cNvSpPr>
            <p:nvPr/>
          </p:nvSpPr>
          <p:spPr bwMode="auto">
            <a:xfrm flipV="1">
              <a:off x="5811011" y="3757422"/>
              <a:ext cx="8001" cy="571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405" name="Line 1557"/>
            <p:cNvSpPr>
              <a:spLocks noChangeShapeType="1"/>
            </p:cNvSpPr>
            <p:nvPr/>
          </p:nvSpPr>
          <p:spPr bwMode="auto">
            <a:xfrm flipV="1">
              <a:off x="5819013" y="3749422"/>
              <a:ext cx="5715" cy="8001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406" name="Line 1558"/>
            <p:cNvSpPr>
              <a:spLocks noChangeShapeType="1"/>
            </p:cNvSpPr>
            <p:nvPr/>
          </p:nvSpPr>
          <p:spPr bwMode="auto">
            <a:xfrm flipV="1">
              <a:off x="5824727" y="3737992"/>
              <a:ext cx="2286" cy="11430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407" name="Line 1559"/>
            <p:cNvSpPr>
              <a:spLocks noChangeShapeType="1"/>
            </p:cNvSpPr>
            <p:nvPr/>
          </p:nvSpPr>
          <p:spPr bwMode="auto">
            <a:xfrm flipV="1">
              <a:off x="6000749" y="3559684"/>
              <a:ext cx="1143" cy="171450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408" name="Line 1560"/>
            <p:cNvSpPr>
              <a:spLocks noChangeShapeType="1"/>
            </p:cNvSpPr>
            <p:nvPr/>
          </p:nvSpPr>
          <p:spPr bwMode="auto">
            <a:xfrm flipV="1">
              <a:off x="6000749" y="3335656"/>
              <a:ext cx="1143" cy="170307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409" name="Line 1561"/>
            <p:cNvSpPr>
              <a:spLocks noChangeShapeType="1"/>
            </p:cNvSpPr>
            <p:nvPr/>
          </p:nvSpPr>
          <p:spPr bwMode="auto">
            <a:xfrm flipH="1" flipV="1">
              <a:off x="6024753" y="3519678"/>
              <a:ext cx="3429" cy="13716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410" name="Line 1562"/>
            <p:cNvSpPr>
              <a:spLocks noChangeShapeType="1"/>
            </p:cNvSpPr>
            <p:nvPr/>
          </p:nvSpPr>
          <p:spPr bwMode="auto">
            <a:xfrm flipH="1" flipV="1">
              <a:off x="6015609" y="3509392"/>
              <a:ext cx="9144" cy="10287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411" name="Line 1563"/>
            <p:cNvSpPr>
              <a:spLocks noChangeShapeType="1"/>
            </p:cNvSpPr>
            <p:nvPr/>
          </p:nvSpPr>
          <p:spPr bwMode="auto">
            <a:xfrm flipH="1" flipV="1">
              <a:off x="6000749" y="3505962"/>
              <a:ext cx="14859" cy="3429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412" name="Line 1564"/>
            <p:cNvSpPr>
              <a:spLocks noChangeShapeType="1"/>
            </p:cNvSpPr>
            <p:nvPr/>
          </p:nvSpPr>
          <p:spPr bwMode="auto">
            <a:xfrm flipH="1">
              <a:off x="5988177" y="3505962"/>
              <a:ext cx="12573" cy="3429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413" name="Line 1565"/>
            <p:cNvSpPr>
              <a:spLocks noChangeShapeType="1"/>
            </p:cNvSpPr>
            <p:nvPr/>
          </p:nvSpPr>
          <p:spPr bwMode="auto">
            <a:xfrm flipH="1">
              <a:off x="5979033" y="3509392"/>
              <a:ext cx="9144" cy="10287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414" name="Line 1566"/>
            <p:cNvSpPr>
              <a:spLocks noChangeShapeType="1"/>
            </p:cNvSpPr>
            <p:nvPr/>
          </p:nvSpPr>
          <p:spPr bwMode="auto">
            <a:xfrm flipH="1">
              <a:off x="5975603" y="3519678"/>
              <a:ext cx="3429" cy="13716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415" name="Line 1567"/>
            <p:cNvSpPr>
              <a:spLocks noChangeShapeType="1"/>
            </p:cNvSpPr>
            <p:nvPr/>
          </p:nvSpPr>
          <p:spPr bwMode="auto">
            <a:xfrm>
              <a:off x="5975603" y="3533394"/>
              <a:ext cx="3429" cy="1257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416" name="Line 1568"/>
            <p:cNvSpPr>
              <a:spLocks noChangeShapeType="1"/>
            </p:cNvSpPr>
            <p:nvPr/>
          </p:nvSpPr>
          <p:spPr bwMode="auto">
            <a:xfrm>
              <a:off x="5979033" y="3545968"/>
              <a:ext cx="9144" cy="10287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417" name="Line 1569"/>
            <p:cNvSpPr>
              <a:spLocks noChangeShapeType="1"/>
            </p:cNvSpPr>
            <p:nvPr/>
          </p:nvSpPr>
          <p:spPr bwMode="auto">
            <a:xfrm>
              <a:off x="5988177" y="3556254"/>
              <a:ext cx="12573" cy="3429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418" name="Line 1570"/>
            <p:cNvSpPr>
              <a:spLocks noChangeShapeType="1"/>
            </p:cNvSpPr>
            <p:nvPr/>
          </p:nvSpPr>
          <p:spPr bwMode="auto">
            <a:xfrm flipV="1">
              <a:off x="6000749" y="3557398"/>
              <a:ext cx="11430" cy="2286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419" name="Line 1571"/>
            <p:cNvSpPr>
              <a:spLocks noChangeShapeType="1"/>
            </p:cNvSpPr>
            <p:nvPr/>
          </p:nvSpPr>
          <p:spPr bwMode="auto">
            <a:xfrm flipV="1">
              <a:off x="6012179" y="3551682"/>
              <a:ext cx="9144" cy="571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420" name="Line 1572"/>
            <p:cNvSpPr>
              <a:spLocks noChangeShapeType="1"/>
            </p:cNvSpPr>
            <p:nvPr/>
          </p:nvSpPr>
          <p:spPr bwMode="auto">
            <a:xfrm flipV="1">
              <a:off x="6021323" y="3543682"/>
              <a:ext cx="5715" cy="8001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421" name="Line 1573"/>
            <p:cNvSpPr>
              <a:spLocks noChangeShapeType="1"/>
            </p:cNvSpPr>
            <p:nvPr/>
          </p:nvSpPr>
          <p:spPr bwMode="auto">
            <a:xfrm flipV="1">
              <a:off x="6027039" y="3533394"/>
              <a:ext cx="1143" cy="10287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422" name="Line 1574"/>
            <p:cNvSpPr>
              <a:spLocks noChangeShapeType="1"/>
            </p:cNvSpPr>
            <p:nvPr/>
          </p:nvSpPr>
          <p:spPr bwMode="auto">
            <a:xfrm flipV="1">
              <a:off x="6273927" y="3481960"/>
              <a:ext cx="1143" cy="19545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423" name="Line 1575"/>
            <p:cNvSpPr>
              <a:spLocks noChangeShapeType="1"/>
            </p:cNvSpPr>
            <p:nvPr/>
          </p:nvSpPr>
          <p:spPr bwMode="auto">
            <a:xfrm flipV="1">
              <a:off x="6273927" y="3233928"/>
              <a:ext cx="1143" cy="194310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424" name="Line 1576"/>
            <p:cNvSpPr>
              <a:spLocks noChangeShapeType="1"/>
            </p:cNvSpPr>
            <p:nvPr/>
          </p:nvSpPr>
          <p:spPr bwMode="auto">
            <a:xfrm flipH="1" flipV="1">
              <a:off x="6296787" y="3441954"/>
              <a:ext cx="2286" cy="13716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425" name="Line 1577"/>
            <p:cNvSpPr>
              <a:spLocks noChangeShapeType="1"/>
            </p:cNvSpPr>
            <p:nvPr/>
          </p:nvSpPr>
          <p:spPr bwMode="auto">
            <a:xfrm flipH="1" flipV="1">
              <a:off x="6286499" y="3431668"/>
              <a:ext cx="10287" cy="10287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426" name="Line 1578"/>
            <p:cNvSpPr>
              <a:spLocks noChangeShapeType="1"/>
            </p:cNvSpPr>
            <p:nvPr/>
          </p:nvSpPr>
          <p:spPr bwMode="auto">
            <a:xfrm flipH="1" flipV="1">
              <a:off x="6273927" y="3428238"/>
              <a:ext cx="12573" cy="3429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427" name="Line 1579"/>
            <p:cNvSpPr>
              <a:spLocks noChangeShapeType="1"/>
            </p:cNvSpPr>
            <p:nvPr/>
          </p:nvSpPr>
          <p:spPr bwMode="auto">
            <a:xfrm flipH="1">
              <a:off x="6260211" y="3428238"/>
              <a:ext cx="13716" cy="3429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428" name="Line 1580"/>
            <p:cNvSpPr>
              <a:spLocks noChangeShapeType="1"/>
            </p:cNvSpPr>
            <p:nvPr/>
          </p:nvSpPr>
          <p:spPr bwMode="auto">
            <a:xfrm flipH="1">
              <a:off x="6249923" y="3431668"/>
              <a:ext cx="10287" cy="10287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429" name="Line 1581"/>
            <p:cNvSpPr>
              <a:spLocks noChangeShapeType="1"/>
            </p:cNvSpPr>
            <p:nvPr/>
          </p:nvSpPr>
          <p:spPr bwMode="auto">
            <a:xfrm flipH="1">
              <a:off x="6247637" y="3441954"/>
              <a:ext cx="2286" cy="13716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430" name="Line 1582"/>
            <p:cNvSpPr>
              <a:spLocks noChangeShapeType="1"/>
            </p:cNvSpPr>
            <p:nvPr/>
          </p:nvSpPr>
          <p:spPr bwMode="auto">
            <a:xfrm>
              <a:off x="6247637" y="3455670"/>
              <a:ext cx="2286" cy="1257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431" name="Line 1583"/>
            <p:cNvSpPr>
              <a:spLocks noChangeShapeType="1"/>
            </p:cNvSpPr>
            <p:nvPr/>
          </p:nvSpPr>
          <p:spPr bwMode="auto">
            <a:xfrm>
              <a:off x="6249923" y="3468244"/>
              <a:ext cx="10287" cy="10287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432" name="Line 1584"/>
            <p:cNvSpPr>
              <a:spLocks noChangeShapeType="1"/>
            </p:cNvSpPr>
            <p:nvPr/>
          </p:nvSpPr>
          <p:spPr bwMode="auto">
            <a:xfrm>
              <a:off x="6260211" y="3478530"/>
              <a:ext cx="13716" cy="2286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433" name="Line 1585"/>
            <p:cNvSpPr>
              <a:spLocks noChangeShapeType="1"/>
            </p:cNvSpPr>
            <p:nvPr/>
          </p:nvSpPr>
          <p:spPr bwMode="auto">
            <a:xfrm flipV="1">
              <a:off x="6273927" y="3478530"/>
              <a:ext cx="12573" cy="2286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434" name="Line 1586"/>
            <p:cNvSpPr>
              <a:spLocks noChangeShapeType="1"/>
            </p:cNvSpPr>
            <p:nvPr/>
          </p:nvSpPr>
          <p:spPr bwMode="auto">
            <a:xfrm flipV="1">
              <a:off x="6286499" y="3468244"/>
              <a:ext cx="10287" cy="10287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435" name="Line 1587"/>
            <p:cNvSpPr>
              <a:spLocks noChangeShapeType="1"/>
            </p:cNvSpPr>
            <p:nvPr/>
          </p:nvSpPr>
          <p:spPr bwMode="auto">
            <a:xfrm flipV="1">
              <a:off x="6296787" y="3455670"/>
              <a:ext cx="2286" cy="1257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436" name="Line 1588"/>
            <p:cNvSpPr>
              <a:spLocks noChangeShapeType="1"/>
            </p:cNvSpPr>
            <p:nvPr/>
          </p:nvSpPr>
          <p:spPr bwMode="auto">
            <a:xfrm flipV="1">
              <a:off x="6668261" y="3744850"/>
              <a:ext cx="1143" cy="393192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437" name="Line 1589"/>
            <p:cNvSpPr>
              <a:spLocks noChangeShapeType="1"/>
            </p:cNvSpPr>
            <p:nvPr/>
          </p:nvSpPr>
          <p:spPr bwMode="auto">
            <a:xfrm flipV="1">
              <a:off x="6668261" y="3299080"/>
              <a:ext cx="1143" cy="392049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438" name="Line 1590"/>
            <p:cNvSpPr>
              <a:spLocks noChangeShapeType="1"/>
            </p:cNvSpPr>
            <p:nvPr/>
          </p:nvSpPr>
          <p:spPr bwMode="auto">
            <a:xfrm flipH="1" flipV="1">
              <a:off x="6692265" y="3707130"/>
              <a:ext cx="2286" cy="11430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439" name="Line 1591"/>
            <p:cNvSpPr>
              <a:spLocks noChangeShapeType="1"/>
            </p:cNvSpPr>
            <p:nvPr/>
          </p:nvSpPr>
          <p:spPr bwMode="auto">
            <a:xfrm flipH="1" flipV="1">
              <a:off x="6686549" y="3697986"/>
              <a:ext cx="5715" cy="914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440" name="Line 1592"/>
            <p:cNvSpPr>
              <a:spLocks noChangeShapeType="1"/>
            </p:cNvSpPr>
            <p:nvPr/>
          </p:nvSpPr>
          <p:spPr bwMode="auto">
            <a:xfrm flipH="1" flipV="1">
              <a:off x="6677405" y="3692272"/>
              <a:ext cx="9144" cy="571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441" name="Line 1593"/>
            <p:cNvSpPr>
              <a:spLocks noChangeShapeType="1"/>
            </p:cNvSpPr>
            <p:nvPr/>
          </p:nvSpPr>
          <p:spPr bwMode="auto">
            <a:xfrm flipH="1" flipV="1">
              <a:off x="6668261" y="3691128"/>
              <a:ext cx="9144" cy="114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442" name="Line 1594"/>
            <p:cNvSpPr>
              <a:spLocks noChangeShapeType="1"/>
            </p:cNvSpPr>
            <p:nvPr/>
          </p:nvSpPr>
          <p:spPr bwMode="auto">
            <a:xfrm flipH="1">
              <a:off x="6653403" y="3691128"/>
              <a:ext cx="14859" cy="3429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443" name="Line 1595"/>
            <p:cNvSpPr>
              <a:spLocks noChangeShapeType="1"/>
            </p:cNvSpPr>
            <p:nvPr/>
          </p:nvSpPr>
          <p:spPr bwMode="auto">
            <a:xfrm flipH="1">
              <a:off x="6644259" y="3694558"/>
              <a:ext cx="9144" cy="914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444" name="Line 1596"/>
            <p:cNvSpPr>
              <a:spLocks noChangeShapeType="1"/>
            </p:cNvSpPr>
            <p:nvPr/>
          </p:nvSpPr>
          <p:spPr bwMode="auto">
            <a:xfrm flipH="1">
              <a:off x="6640829" y="3703702"/>
              <a:ext cx="3429" cy="14859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445" name="Line 1597"/>
            <p:cNvSpPr>
              <a:spLocks noChangeShapeType="1"/>
            </p:cNvSpPr>
            <p:nvPr/>
          </p:nvSpPr>
          <p:spPr bwMode="auto">
            <a:xfrm>
              <a:off x="6640829" y="3718560"/>
              <a:ext cx="2286" cy="914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446" name="Line 1598"/>
            <p:cNvSpPr>
              <a:spLocks noChangeShapeType="1"/>
            </p:cNvSpPr>
            <p:nvPr/>
          </p:nvSpPr>
          <p:spPr bwMode="auto">
            <a:xfrm>
              <a:off x="6643115" y="3727704"/>
              <a:ext cx="4572" cy="914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447" name="Line 1599"/>
            <p:cNvSpPr>
              <a:spLocks noChangeShapeType="1"/>
            </p:cNvSpPr>
            <p:nvPr/>
          </p:nvSpPr>
          <p:spPr bwMode="auto">
            <a:xfrm>
              <a:off x="6647687" y="3736848"/>
              <a:ext cx="9144" cy="571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448" name="Line 1600"/>
            <p:cNvSpPr>
              <a:spLocks noChangeShapeType="1"/>
            </p:cNvSpPr>
            <p:nvPr/>
          </p:nvSpPr>
          <p:spPr bwMode="auto">
            <a:xfrm>
              <a:off x="6656831" y="3742564"/>
              <a:ext cx="11430" cy="2286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449" name="Line 1601"/>
            <p:cNvSpPr>
              <a:spLocks noChangeShapeType="1"/>
            </p:cNvSpPr>
            <p:nvPr/>
          </p:nvSpPr>
          <p:spPr bwMode="auto">
            <a:xfrm flipV="1">
              <a:off x="6668261" y="3741420"/>
              <a:ext cx="12573" cy="3429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450" name="Line 1602"/>
            <p:cNvSpPr>
              <a:spLocks noChangeShapeType="1"/>
            </p:cNvSpPr>
            <p:nvPr/>
          </p:nvSpPr>
          <p:spPr bwMode="auto">
            <a:xfrm flipV="1">
              <a:off x="6680835" y="3731134"/>
              <a:ext cx="10287" cy="10287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451" name="Line 1603"/>
            <p:cNvSpPr>
              <a:spLocks noChangeShapeType="1"/>
            </p:cNvSpPr>
            <p:nvPr/>
          </p:nvSpPr>
          <p:spPr bwMode="auto">
            <a:xfrm flipV="1">
              <a:off x="6691121" y="3718560"/>
              <a:ext cx="3429" cy="1257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grpSp>
          <p:nvGrpSpPr>
            <p:cNvPr id="15" name="Group 1639"/>
            <p:cNvGrpSpPr/>
            <p:nvPr/>
          </p:nvGrpSpPr>
          <p:grpSpPr>
            <a:xfrm>
              <a:off x="7188327" y="3321940"/>
              <a:ext cx="53721" cy="152019"/>
              <a:chOff x="7054850" y="2686050"/>
              <a:chExt cx="59690" cy="168910"/>
            </a:xfrm>
          </p:grpSpPr>
          <p:sp>
            <p:nvSpPr>
              <p:cNvPr id="80452" name="Line 1604"/>
              <p:cNvSpPr>
                <a:spLocks noChangeShapeType="1"/>
              </p:cNvSpPr>
              <p:nvPr/>
            </p:nvSpPr>
            <p:spPr bwMode="auto">
              <a:xfrm flipV="1">
                <a:off x="7084059" y="2800350"/>
                <a:ext cx="1270" cy="54610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grpSp>
            <p:nvGrpSpPr>
              <p:cNvPr id="16" name="Group 1621"/>
              <p:cNvGrpSpPr/>
              <p:nvPr/>
            </p:nvGrpSpPr>
            <p:grpSpPr>
              <a:xfrm>
                <a:off x="7054850" y="2686050"/>
                <a:ext cx="59690" cy="114300"/>
                <a:chOff x="7054850" y="2686050"/>
                <a:chExt cx="59690" cy="114300"/>
              </a:xfrm>
            </p:grpSpPr>
            <p:sp>
              <p:nvSpPr>
                <p:cNvPr id="80453" name="Line 1605"/>
                <p:cNvSpPr>
                  <a:spLocks noChangeShapeType="1"/>
                </p:cNvSpPr>
                <p:nvPr/>
              </p:nvSpPr>
              <p:spPr bwMode="auto">
                <a:xfrm flipV="1">
                  <a:off x="7084059" y="2686050"/>
                  <a:ext cx="1270" cy="54610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0454" name="Line 1606"/>
                <p:cNvSpPr>
                  <a:spLocks noChangeShapeType="1"/>
                </p:cNvSpPr>
                <p:nvPr/>
              </p:nvSpPr>
              <p:spPr bwMode="auto">
                <a:xfrm flipH="1" flipV="1">
                  <a:off x="7110730" y="2757170"/>
                  <a:ext cx="3810" cy="12700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0455" name="Line 1607"/>
                <p:cNvSpPr>
                  <a:spLocks noChangeShapeType="1"/>
                </p:cNvSpPr>
                <p:nvPr/>
              </p:nvSpPr>
              <p:spPr bwMode="auto">
                <a:xfrm flipH="1" flipV="1">
                  <a:off x="7104379" y="2748279"/>
                  <a:ext cx="6350" cy="8890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0456" name="Line 1608"/>
                <p:cNvSpPr>
                  <a:spLocks noChangeShapeType="1"/>
                </p:cNvSpPr>
                <p:nvPr/>
              </p:nvSpPr>
              <p:spPr bwMode="auto">
                <a:xfrm flipH="1" flipV="1">
                  <a:off x="7095490" y="2741930"/>
                  <a:ext cx="8890" cy="6350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0457" name="Line 1609"/>
                <p:cNvSpPr>
                  <a:spLocks noChangeShapeType="1"/>
                </p:cNvSpPr>
                <p:nvPr/>
              </p:nvSpPr>
              <p:spPr bwMode="auto">
                <a:xfrm flipH="1" flipV="1">
                  <a:off x="7084059" y="2740659"/>
                  <a:ext cx="11430" cy="1270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0458" name="Line 1610"/>
                <p:cNvSpPr>
                  <a:spLocks noChangeShapeType="1"/>
                </p:cNvSpPr>
                <p:nvPr/>
              </p:nvSpPr>
              <p:spPr bwMode="auto">
                <a:xfrm flipH="1">
                  <a:off x="7072630" y="2740659"/>
                  <a:ext cx="11430" cy="1270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0459" name="Line 1611"/>
                <p:cNvSpPr>
                  <a:spLocks noChangeShapeType="1"/>
                </p:cNvSpPr>
                <p:nvPr/>
              </p:nvSpPr>
              <p:spPr bwMode="auto">
                <a:xfrm flipH="1">
                  <a:off x="7063739" y="2741930"/>
                  <a:ext cx="8890" cy="6350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0460" name="Line 1612"/>
                <p:cNvSpPr>
                  <a:spLocks noChangeShapeType="1"/>
                </p:cNvSpPr>
                <p:nvPr/>
              </p:nvSpPr>
              <p:spPr bwMode="auto">
                <a:xfrm flipH="1">
                  <a:off x="7057390" y="2748279"/>
                  <a:ext cx="6350" cy="8890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0461" name="Line 1613"/>
                <p:cNvSpPr>
                  <a:spLocks noChangeShapeType="1"/>
                </p:cNvSpPr>
                <p:nvPr/>
              </p:nvSpPr>
              <p:spPr bwMode="auto">
                <a:xfrm flipH="1">
                  <a:off x="7054850" y="2757170"/>
                  <a:ext cx="2540" cy="12700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0462" name="Line 1614"/>
                <p:cNvSpPr>
                  <a:spLocks noChangeShapeType="1"/>
                </p:cNvSpPr>
                <p:nvPr/>
              </p:nvSpPr>
              <p:spPr bwMode="auto">
                <a:xfrm>
                  <a:off x="7054850" y="2769870"/>
                  <a:ext cx="3810" cy="13970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0463" name="Line 1615"/>
                <p:cNvSpPr>
                  <a:spLocks noChangeShapeType="1"/>
                </p:cNvSpPr>
                <p:nvPr/>
              </p:nvSpPr>
              <p:spPr bwMode="auto">
                <a:xfrm>
                  <a:off x="7058659" y="2783839"/>
                  <a:ext cx="11430" cy="11430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0464" name="Line 1616"/>
                <p:cNvSpPr>
                  <a:spLocks noChangeShapeType="1"/>
                </p:cNvSpPr>
                <p:nvPr/>
              </p:nvSpPr>
              <p:spPr bwMode="auto">
                <a:xfrm>
                  <a:off x="7070090" y="2795270"/>
                  <a:ext cx="13970" cy="5080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0465" name="Line 1617"/>
                <p:cNvSpPr>
                  <a:spLocks noChangeShapeType="1"/>
                </p:cNvSpPr>
                <p:nvPr/>
              </p:nvSpPr>
              <p:spPr bwMode="auto">
                <a:xfrm flipV="1">
                  <a:off x="7084059" y="2795270"/>
                  <a:ext cx="13970" cy="5080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0466" name="Line 1618"/>
                <p:cNvSpPr>
                  <a:spLocks noChangeShapeType="1"/>
                </p:cNvSpPr>
                <p:nvPr/>
              </p:nvSpPr>
              <p:spPr bwMode="auto">
                <a:xfrm flipV="1">
                  <a:off x="7098030" y="2783839"/>
                  <a:ext cx="11430" cy="11430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0467" name="Line 1619"/>
                <p:cNvSpPr>
                  <a:spLocks noChangeShapeType="1"/>
                </p:cNvSpPr>
                <p:nvPr/>
              </p:nvSpPr>
              <p:spPr bwMode="auto">
                <a:xfrm flipV="1">
                  <a:off x="7109459" y="2769870"/>
                  <a:ext cx="5080" cy="13970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</p:grpSp>
        <p:pic>
          <p:nvPicPr>
            <p:cNvPr id="1701" name="Picture 1700" descr="txp_fig"/>
            <p:cNvPicPr>
              <a:picLocks noChangeAspect="1"/>
            </p:cNvPicPr>
            <p:nvPr>
              <p:custDataLst>
                <p:tags r:id="rId5"/>
              </p:custDataLst>
            </p:nvPr>
          </p:nvPicPr>
          <p:blipFill>
            <a:blip r:embed="rId17"/>
            <a:stretch>
              <a:fillRect/>
            </a:stretch>
          </p:blipFill>
          <p:spPr bwMode="auto">
            <a:xfrm>
              <a:off x="6096000" y="2194560"/>
              <a:ext cx="368261" cy="189203"/>
            </a:xfrm>
            <a:prstGeom prst="rect">
              <a:avLst/>
            </a:prstGeom>
            <a:noFill/>
            <a:ln/>
            <a:effectLst/>
          </p:spPr>
        </p:pic>
      </p:grpSp>
      <p:sp>
        <p:nvSpPr>
          <p:cNvPr id="1704" name="TextBox 1703"/>
          <p:cNvSpPr txBox="1"/>
          <p:nvPr/>
        </p:nvSpPr>
        <p:spPr>
          <a:xfrm>
            <a:off x="762000" y="4774050"/>
            <a:ext cx="27432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inclusive longitudinal asymmetry</a:t>
            </a:r>
            <a:endParaRPr lang="en-US" dirty="0"/>
          </a:p>
        </p:txBody>
      </p:sp>
      <p:sp>
        <p:nvSpPr>
          <p:cNvPr id="1659" name="TextBox 1658"/>
          <p:cNvSpPr txBox="1"/>
          <p:nvPr/>
        </p:nvSpPr>
        <p:spPr>
          <a:xfrm>
            <a:off x="76200" y="6248400"/>
            <a:ext cx="5334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[Boffi, Efremov, </a:t>
            </a:r>
            <a:br>
              <a:rPr lang="en-US" dirty="0" smtClean="0"/>
            </a:br>
            <a:r>
              <a:rPr lang="en-US" dirty="0" smtClean="0"/>
              <a:t>Pasquini, Schweitzer, PRD79, 2009]   </a:t>
            </a:r>
            <a:endParaRPr lang="en-US" dirty="0"/>
          </a:p>
        </p:txBody>
      </p:sp>
      <p:sp>
        <p:nvSpPr>
          <p:cNvPr id="1643" name="TextBox 1642"/>
          <p:cNvSpPr txBox="1"/>
          <p:nvPr/>
        </p:nvSpPr>
        <p:spPr>
          <a:xfrm>
            <a:off x="6172200" y="5105400"/>
            <a:ext cx="3048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Font typeface="Wingdings" pitchFamily="2" charset="2"/>
              <a:buChar char="Ø"/>
            </a:pPr>
            <a:r>
              <a:rPr lang="en-US" dirty="0" smtClean="0"/>
              <a:t>description of  exp. data</a:t>
            </a:r>
            <a:br>
              <a:rPr lang="en-US" dirty="0" smtClean="0"/>
            </a:br>
            <a:r>
              <a:rPr lang="en-US" dirty="0" smtClean="0"/>
              <a:t>within accuracy of 20-30%</a:t>
            </a:r>
            <a:br>
              <a:rPr lang="en-US" dirty="0" smtClean="0"/>
            </a:br>
            <a:r>
              <a:rPr lang="en-US" dirty="0" smtClean="0"/>
              <a:t>in the valence region</a:t>
            </a:r>
          </a:p>
          <a:p>
            <a:pPr>
              <a:buFont typeface="Wingdings" pitchFamily="2" charset="2"/>
              <a:buChar char="Ø"/>
            </a:pPr>
            <a:r>
              <a:rPr lang="en-US" dirty="0" smtClean="0"/>
              <a:t>very weak scale dependence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44"/>
          <p:cNvSpPr>
            <a:spLocks noChangeArrowheads="1"/>
          </p:cNvSpPr>
          <p:nvPr/>
        </p:nvSpPr>
        <p:spPr bwMode="auto">
          <a:xfrm>
            <a:off x="46038" y="640080"/>
            <a:ext cx="9021762" cy="45720"/>
          </a:xfrm>
          <a:prstGeom prst="rect">
            <a:avLst/>
          </a:prstGeom>
          <a:gradFill rotWithShape="1">
            <a:gsLst>
              <a:gs pos="0">
                <a:srgbClr val="FF0000"/>
              </a:gs>
              <a:gs pos="100000">
                <a:schemeClr val="bg1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spcBef>
                <a:spcPct val="0"/>
              </a:spcBef>
            </a:pPr>
            <a:r>
              <a:rPr lang="en-US" sz="4400" dirty="0">
                <a:solidFill>
                  <a:schemeClr val="tx2"/>
                </a:solidFill>
                <a:latin typeface="Arial" charset="0"/>
              </a:rPr>
              <a:t/>
            </a:r>
            <a:br>
              <a:rPr lang="en-US" sz="4400" dirty="0">
                <a:solidFill>
                  <a:schemeClr val="tx2"/>
                </a:solidFill>
                <a:latin typeface="Arial" charset="0"/>
              </a:rPr>
            </a:br>
            <a:endParaRPr lang="it-IT" sz="4400">
              <a:solidFill>
                <a:schemeClr val="tx2"/>
              </a:solidFill>
              <a:latin typeface="Arial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0" y="163324"/>
            <a:ext cx="9144000" cy="4462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300" dirty="0" smtClean="0">
                <a:solidFill>
                  <a:srgbClr val="FF0000"/>
                </a:solidFill>
              </a:rPr>
              <a:t>Strategy to calculate the azimuthal spin asymmetries</a:t>
            </a:r>
            <a:endParaRPr lang="en-US" sz="2300" dirty="0">
              <a:solidFill>
                <a:srgbClr val="FF00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28600" y="1066800"/>
            <a:ext cx="8763000" cy="3462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Font typeface="Wingdings" pitchFamily="2" charset="2"/>
              <a:buChar char="Ø"/>
            </a:pPr>
            <a:r>
              <a:rPr lang="en-US" dirty="0" smtClean="0"/>
              <a:t> </a:t>
            </a:r>
            <a:r>
              <a:rPr lang="en-US" sz="1650" dirty="0" smtClean="0"/>
              <a:t>we focus on the x-dependence of the asymmetries, especially in the valence-x region</a:t>
            </a:r>
            <a:endParaRPr lang="en-US" sz="1650" dirty="0"/>
          </a:p>
        </p:txBody>
      </p:sp>
      <p:sp>
        <p:nvSpPr>
          <p:cNvPr id="8" name="TextBox 7"/>
          <p:cNvSpPr txBox="1"/>
          <p:nvPr/>
        </p:nvSpPr>
        <p:spPr>
          <a:xfrm>
            <a:off x="228600" y="1634951"/>
            <a:ext cx="8763000" cy="3462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Font typeface="Wingdings" pitchFamily="2" charset="2"/>
              <a:buChar char="Ø"/>
            </a:pPr>
            <a:r>
              <a:rPr lang="en-US" sz="1650" dirty="0" smtClean="0"/>
              <a:t> we adopt Gaussian Ansatz</a:t>
            </a:r>
            <a:endParaRPr lang="en-US" sz="1650" dirty="0"/>
          </a:p>
        </p:txBody>
      </p:sp>
      <p:sp>
        <p:nvSpPr>
          <p:cNvPr id="9" name="TextBox 8"/>
          <p:cNvSpPr txBox="1"/>
          <p:nvPr/>
        </p:nvSpPr>
        <p:spPr>
          <a:xfrm>
            <a:off x="228600" y="2261682"/>
            <a:ext cx="9220200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Font typeface="Wingdings" pitchFamily="2" charset="2"/>
              <a:buChar char="Ø"/>
            </a:pPr>
            <a:r>
              <a:rPr lang="en-US" dirty="0" smtClean="0"/>
              <a:t> </a:t>
            </a:r>
            <a:r>
              <a:rPr lang="en-US" sz="1650" dirty="0" smtClean="0"/>
              <a:t>low hadronic scale </a:t>
            </a:r>
            <a:r>
              <a:rPr lang="en-US" sz="1650" dirty="0" smtClean="0">
                <a:latin typeface="cmsy10"/>
              </a:rPr>
              <a:t>!</a:t>
            </a:r>
            <a:r>
              <a:rPr lang="en-US" sz="1650" dirty="0" smtClean="0"/>
              <a:t>  </a:t>
            </a:r>
            <a:r>
              <a:rPr lang="en-US" sz="1650" dirty="0" smtClean="0">
                <a:solidFill>
                  <a:srgbClr val="0000FF"/>
                </a:solidFill>
              </a:rPr>
              <a:t>&lt;</a:t>
            </a:r>
            <a:r>
              <a:rPr lang="en-US" sz="1650" dirty="0" smtClean="0">
                <a:solidFill>
                  <a:srgbClr val="0000FF"/>
                </a:solidFill>
                <a:latin typeface="Arial"/>
              </a:rPr>
              <a:t>k</a:t>
            </a:r>
            <a:r>
              <a:rPr lang="en-US" sz="1650" baseline="30000" dirty="0" smtClean="0">
                <a:solidFill>
                  <a:srgbClr val="0000FF"/>
                </a:solidFill>
                <a:latin typeface="Arial"/>
              </a:rPr>
              <a:t>2</a:t>
            </a:r>
            <a:r>
              <a:rPr lang="en-US" sz="1650" baseline="-25000" dirty="0" smtClean="0">
                <a:solidFill>
                  <a:srgbClr val="0000FF"/>
                </a:solidFill>
                <a:latin typeface="cmsy10"/>
              </a:rPr>
              <a:t>?</a:t>
            </a:r>
            <a:r>
              <a:rPr lang="en-US" sz="1650" dirty="0" smtClean="0">
                <a:solidFill>
                  <a:srgbClr val="0000FF"/>
                </a:solidFill>
              </a:rPr>
              <a:t> (</a:t>
            </a:r>
            <a:r>
              <a:rPr lang="en-US" sz="1650" dirty="0" smtClean="0">
                <a:solidFill>
                  <a:srgbClr val="0000FF"/>
                </a:solidFill>
                <a:latin typeface="Arial"/>
              </a:rPr>
              <a:t>f</a:t>
            </a:r>
            <a:r>
              <a:rPr lang="en-US" sz="1650" baseline="-25000" dirty="0" smtClean="0">
                <a:solidFill>
                  <a:srgbClr val="0000FF"/>
                </a:solidFill>
                <a:latin typeface="Comic Sans MS"/>
              </a:rPr>
              <a:t>1</a:t>
            </a:r>
            <a:r>
              <a:rPr lang="en-US" sz="1650" dirty="0" smtClean="0">
                <a:solidFill>
                  <a:srgbClr val="0000FF"/>
                </a:solidFill>
              </a:rPr>
              <a:t>)&gt;(MODEL) =0.08 GeV</a:t>
            </a:r>
            <a:r>
              <a:rPr lang="en-US" sz="1650" baseline="30000" dirty="0" smtClean="0">
                <a:solidFill>
                  <a:srgbClr val="0000FF"/>
                </a:solidFill>
              </a:rPr>
              <a:t>2</a:t>
            </a:r>
            <a:r>
              <a:rPr lang="en-US" sz="1650" dirty="0" smtClean="0">
                <a:solidFill>
                  <a:srgbClr val="0000FF"/>
                </a:solidFill>
              </a:rPr>
              <a:t> </a:t>
            </a:r>
            <a:r>
              <a:rPr lang="en-US" sz="1650" dirty="0" smtClean="0"/>
              <a:t>is much smaller than phenomelogical value </a:t>
            </a:r>
            <a:r>
              <a:rPr lang="en-US" sz="1650" dirty="0" smtClean="0">
                <a:solidFill>
                  <a:srgbClr val="FF0000"/>
                </a:solidFill>
              </a:rPr>
              <a:t>&lt;</a:t>
            </a:r>
            <a:r>
              <a:rPr lang="en-US" sz="1650" dirty="0" smtClean="0">
                <a:solidFill>
                  <a:srgbClr val="FF0000"/>
                </a:solidFill>
                <a:latin typeface="Arial"/>
              </a:rPr>
              <a:t>k</a:t>
            </a:r>
            <a:r>
              <a:rPr lang="en-US" sz="1650" baseline="30000" dirty="0" smtClean="0">
                <a:solidFill>
                  <a:srgbClr val="FF0000"/>
                </a:solidFill>
                <a:latin typeface="Arial"/>
              </a:rPr>
              <a:t>2</a:t>
            </a:r>
            <a:r>
              <a:rPr lang="en-US" sz="1650" baseline="-25000" dirty="0" smtClean="0">
                <a:solidFill>
                  <a:srgbClr val="FF0000"/>
                </a:solidFill>
                <a:latin typeface="cmsy10"/>
              </a:rPr>
              <a:t>?</a:t>
            </a:r>
            <a:r>
              <a:rPr lang="en-US" sz="1650" dirty="0" smtClean="0">
                <a:solidFill>
                  <a:srgbClr val="FF0000"/>
                </a:solidFill>
                <a:latin typeface="Arial"/>
              </a:rPr>
              <a:t>(f</a:t>
            </a:r>
            <a:r>
              <a:rPr lang="en-US" sz="1650" baseline="-25000" dirty="0" smtClean="0">
                <a:solidFill>
                  <a:srgbClr val="FF0000"/>
                </a:solidFill>
                <a:latin typeface="Comic Sans MS"/>
              </a:rPr>
              <a:t>1</a:t>
            </a:r>
            <a:r>
              <a:rPr lang="en-US" sz="1650" dirty="0" smtClean="0">
                <a:solidFill>
                  <a:srgbClr val="FF0000"/>
                </a:solidFill>
              </a:rPr>
              <a:t>)&gt;(PHEN&gt;)=0.33 GeV</a:t>
            </a:r>
            <a:r>
              <a:rPr lang="en-US" sz="1650" baseline="30000" dirty="0" smtClean="0">
                <a:solidFill>
                  <a:srgbClr val="FF0000"/>
                </a:solidFill>
              </a:rPr>
              <a:t>2</a:t>
            </a:r>
            <a:r>
              <a:rPr lang="en-US" sz="1650" dirty="0" smtClean="0">
                <a:solidFill>
                  <a:srgbClr val="FF0000"/>
                </a:solidFill>
              </a:rPr>
              <a:t> </a:t>
            </a:r>
            <a:endParaRPr lang="en-US" sz="1650" dirty="0">
              <a:solidFill>
                <a:srgbClr val="FF0000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52400" y="2524036"/>
            <a:ext cx="8991600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                                                       </a:t>
            </a:r>
            <a:r>
              <a:rPr lang="en-US" sz="1650" dirty="0" smtClean="0"/>
              <a:t>(fit to SIDIS HERMES data assuming gaussian Ansatz)</a:t>
            </a:r>
            <a:br>
              <a:rPr lang="en-US" sz="1650" dirty="0" smtClean="0"/>
            </a:br>
            <a:r>
              <a:rPr lang="en-US" sz="1650" dirty="0" smtClean="0"/>
              <a:t>                                                       [Collins, et al., PRD73, 2006]</a:t>
            </a:r>
            <a:endParaRPr lang="en-US" sz="1650" dirty="0"/>
          </a:p>
        </p:txBody>
      </p:sp>
      <p:sp>
        <p:nvSpPr>
          <p:cNvPr id="12" name="TextBox 11"/>
          <p:cNvSpPr txBox="1"/>
          <p:nvPr/>
        </p:nvSpPr>
        <p:spPr>
          <a:xfrm>
            <a:off x="228600" y="3387551"/>
            <a:ext cx="8839200" cy="3462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Font typeface="Wingdings" pitchFamily="2" charset="2"/>
              <a:buChar char="Ø"/>
            </a:pPr>
            <a:r>
              <a:rPr lang="en-US" dirty="0" smtClean="0"/>
              <a:t> </a:t>
            </a:r>
            <a:r>
              <a:rPr lang="en-US" sz="1650" dirty="0" smtClean="0"/>
              <a:t>we rescale the model results for &lt;</a:t>
            </a:r>
            <a:r>
              <a:rPr lang="en-US" sz="1650" dirty="0" smtClean="0">
                <a:latin typeface="Arial"/>
              </a:rPr>
              <a:t>k</a:t>
            </a:r>
            <a:r>
              <a:rPr lang="en-US" sz="1650" baseline="30000" dirty="0" smtClean="0">
                <a:latin typeface="Arial"/>
              </a:rPr>
              <a:t>2</a:t>
            </a:r>
            <a:r>
              <a:rPr lang="en-US" sz="1650" baseline="-25000" dirty="0" smtClean="0">
                <a:latin typeface="cmsy10"/>
              </a:rPr>
              <a:t>?</a:t>
            </a:r>
            <a:r>
              <a:rPr lang="en-US" sz="1650" dirty="0" smtClean="0">
                <a:latin typeface="Arial"/>
              </a:rPr>
              <a:t>(TMD</a:t>
            </a:r>
            <a:r>
              <a:rPr lang="en-US" sz="1650" dirty="0" smtClean="0"/>
              <a:t>)&gt; with </a:t>
            </a:r>
            <a:r>
              <a:rPr lang="en-US" sz="1650" dirty="0" smtClean="0">
                <a:solidFill>
                  <a:srgbClr val="0000FF"/>
                </a:solidFill>
              </a:rPr>
              <a:t>&lt;</a:t>
            </a:r>
            <a:r>
              <a:rPr lang="en-US" sz="1650" dirty="0" smtClean="0">
                <a:solidFill>
                  <a:srgbClr val="0000FF"/>
                </a:solidFill>
                <a:latin typeface="Arial"/>
              </a:rPr>
              <a:t>k</a:t>
            </a:r>
            <a:r>
              <a:rPr lang="en-US" sz="1650" baseline="30000" dirty="0" smtClean="0">
                <a:solidFill>
                  <a:srgbClr val="0000FF"/>
                </a:solidFill>
                <a:latin typeface="Arial"/>
              </a:rPr>
              <a:t>2</a:t>
            </a:r>
            <a:r>
              <a:rPr lang="en-US" sz="1650" baseline="-25000" dirty="0" smtClean="0">
                <a:solidFill>
                  <a:srgbClr val="0000FF"/>
                </a:solidFill>
                <a:latin typeface="cmsy10"/>
              </a:rPr>
              <a:t>?</a:t>
            </a:r>
            <a:r>
              <a:rPr lang="en-US" sz="1650" dirty="0" smtClean="0">
                <a:solidFill>
                  <a:srgbClr val="0000FF"/>
                </a:solidFill>
              </a:rPr>
              <a:t> (</a:t>
            </a:r>
            <a:r>
              <a:rPr lang="en-US" sz="1650" dirty="0" smtClean="0">
                <a:solidFill>
                  <a:srgbClr val="0000FF"/>
                </a:solidFill>
                <a:latin typeface="Arial"/>
              </a:rPr>
              <a:t>f</a:t>
            </a:r>
            <a:r>
              <a:rPr lang="en-US" sz="1650" baseline="-25000" dirty="0" smtClean="0">
                <a:solidFill>
                  <a:srgbClr val="0000FF"/>
                </a:solidFill>
                <a:latin typeface="Comic Sans MS"/>
              </a:rPr>
              <a:t>1</a:t>
            </a:r>
            <a:r>
              <a:rPr lang="en-US" sz="1650" dirty="0" smtClean="0">
                <a:solidFill>
                  <a:srgbClr val="0000FF"/>
                </a:solidFill>
              </a:rPr>
              <a:t>)&gt;(MODEL)/</a:t>
            </a:r>
            <a:r>
              <a:rPr lang="en-US" sz="1650" dirty="0" smtClean="0"/>
              <a:t> </a:t>
            </a:r>
            <a:r>
              <a:rPr lang="en-US" sz="1650" dirty="0" smtClean="0">
                <a:solidFill>
                  <a:srgbClr val="FF0000"/>
                </a:solidFill>
              </a:rPr>
              <a:t>&lt;</a:t>
            </a:r>
            <a:r>
              <a:rPr lang="en-US" sz="1650" dirty="0" smtClean="0">
                <a:solidFill>
                  <a:srgbClr val="FF0000"/>
                </a:solidFill>
                <a:latin typeface="Arial"/>
              </a:rPr>
              <a:t>k</a:t>
            </a:r>
            <a:r>
              <a:rPr lang="en-US" sz="1650" baseline="30000" dirty="0" smtClean="0">
                <a:solidFill>
                  <a:srgbClr val="FF0000"/>
                </a:solidFill>
                <a:latin typeface="Arial"/>
              </a:rPr>
              <a:t>2</a:t>
            </a:r>
            <a:r>
              <a:rPr lang="en-US" sz="1650" baseline="-25000" dirty="0" smtClean="0">
                <a:solidFill>
                  <a:srgbClr val="FF0000"/>
                </a:solidFill>
                <a:latin typeface="cmsy10"/>
              </a:rPr>
              <a:t>?</a:t>
            </a:r>
            <a:r>
              <a:rPr lang="en-US" sz="1650" dirty="0" smtClean="0">
                <a:solidFill>
                  <a:srgbClr val="FF0000"/>
                </a:solidFill>
                <a:latin typeface="Arial"/>
              </a:rPr>
              <a:t>(f</a:t>
            </a:r>
            <a:r>
              <a:rPr lang="en-US" sz="1650" baseline="-25000" dirty="0" smtClean="0">
                <a:solidFill>
                  <a:srgbClr val="FF0000"/>
                </a:solidFill>
                <a:latin typeface="Comic Sans MS"/>
              </a:rPr>
              <a:t>1</a:t>
            </a:r>
            <a:r>
              <a:rPr lang="en-US" sz="1650" dirty="0" smtClean="0">
                <a:solidFill>
                  <a:srgbClr val="FF0000"/>
                </a:solidFill>
              </a:rPr>
              <a:t>)&gt;(PHEN)</a:t>
            </a:r>
            <a:endParaRPr lang="en-US" sz="1650" dirty="0">
              <a:solidFill>
                <a:srgbClr val="FF0000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228600" y="4175120"/>
            <a:ext cx="8763000" cy="8540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Font typeface="Wingdings" pitchFamily="2" charset="2"/>
              <a:buChar char="Ø"/>
            </a:pPr>
            <a:r>
              <a:rPr lang="en-US" dirty="0" smtClean="0"/>
              <a:t> </a:t>
            </a:r>
            <a:r>
              <a:rPr lang="en-US" sz="1650" dirty="0" smtClean="0"/>
              <a:t>we do not discuss the z and </a:t>
            </a:r>
            <a:r>
              <a:rPr lang="en-US" sz="1650" dirty="0" smtClean="0">
                <a:latin typeface="Arial"/>
              </a:rPr>
              <a:t>P</a:t>
            </a:r>
            <a:r>
              <a:rPr lang="en-US" sz="1650" baseline="-25000" dirty="0" smtClean="0">
                <a:latin typeface="Comic Sans MS"/>
              </a:rPr>
              <a:t>h</a:t>
            </a:r>
            <a:r>
              <a:rPr lang="en-US" sz="1650" dirty="0" smtClean="0"/>
              <a:t> dependence of azimuthal asymmetries because here integrals over the x dependence extend to low x-region where the model is not applicable</a:t>
            </a:r>
            <a:endParaRPr lang="en-US" sz="165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Picture 26" descr="txp_fi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2"/>
          <a:stretch>
            <a:fillRect/>
          </a:stretch>
        </p:blipFill>
        <p:spPr bwMode="auto">
          <a:xfrm>
            <a:off x="2530926" y="533400"/>
            <a:ext cx="4098474" cy="566994"/>
          </a:xfrm>
          <a:prstGeom prst="rect">
            <a:avLst/>
          </a:prstGeom>
          <a:noFill/>
          <a:ln/>
          <a:effectLst/>
        </p:spPr>
      </p:pic>
      <p:sp>
        <p:nvSpPr>
          <p:cNvPr id="19459" name="Rectangle 2"/>
          <p:cNvSpPr>
            <a:spLocks noChangeArrowheads="1"/>
          </p:cNvSpPr>
          <p:nvPr/>
        </p:nvSpPr>
        <p:spPr bwMode="auto">
          <a:xfrm>
            <a:off x="46038" y="381000"/>
            <a:ext cx="9021762" cy="45720"/>
          </a:xfrm>
          <a:prstGeom prst="rect">
            <a:avLst/>
          </a:prstGeom>
          <a:gradFill rotWithShape="1">
            <a:gsLst>
              <a:gs pos="0">
                <a:srgbClr val="FF0000"/>
              </a:gs>
              <a:gs pos="100000">
                <a:schemeClr val="bg1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spcBef>
                <a:spcPct val="0"/>
              </a:spcBef>
            </a:pPr>
            <a:r>
              <a:rPr lang="en-US" sz="4400" dirty="0">
                <a:solidFill>
                  <a:schemeClr val="tx2"/>
                </a:solidFill>
                <a:latin typeface="Arial" charset="0"/>
              </a:rPr>
              <a:t/>
            </a:r>
            <a:br>
              <a:rPr lang="en-US" sz="4400" dirty="0">
                <a:solidFill>
                  <a:schemeClr val="tx2"/>
                </a:solidFill>
                <a:latin typeface="Arial" charset="0"/>
              </a:rPr>
            </a:br>
            <a:endParaRPr lang="it-IT" sz="4400">
              <a:solidFill>
                <a:schemeClr val="tx2"/>
              </a:solidFill>
              <a:latin typeface="Arial" charset="0"/>
            </a:endParaRPr>
          </a:p>
        </p:txBody>
      </p:sp>
      <p:sp>
        <p:nvSpPr>
          <p:cNvPr id="234499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2400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  <a:t>Collins SSA</a:t>
            </a:r>
            <a:endParaRPr lang="it-IT" sz="24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cs typeface="Arial" pitchFamily="34" charset="0"/>
            </a:endParaRPr>
          </a:p>
        </p:txBody>
      </p:sp>
      <p:sp>
        <p:nvSpPr>
          <p:cNvPr id="19465" name="Text Box 27"/>
          <p:cNvSpPr txBox="1">
            <a:spLocks noChangeArrowheads="1"/>
          </p:cNvSpPr>
          <p:nvPr/>
        </p:nvSpPr>
        <p:spPr bwMode="auto">
          <a:xfrm>
            <a:off x="609600" y="1681163"/>
            <a:ext cx="7848600" cy="32316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400" dirty="0"/>
              <a:t>        </a:t>
            </a:r>
            <a:r>
              <a:rPr lang="en-US" sz="1500" dirty="0" smtClean="0"/>
              <a:t>from </a:t>
            </a:r>
            <a:r>
              <a:rPr lang="en-US" sz="1500" dirty="0"/>
              <a:t>HERMES &amp; BELLE data</a:t>
            </a:r>
            <a:endParaRPr lang="it-IT" sz="1500" dirty="0"/>
          </a:p>
        </p:txBody>
      </p:sp>
      <p:sp>
        <p:nvSpPr>
          <p:cNvPr id="19466" name="Text Box 28"/>
          <p:cNvSpPr txBox="1">
            <a:spLocks noChangeArrowheads="1"/>
          </p:cNvSpPr>
          <p:nvPr/>
        </p:nvSpPr>
        <p:spPr bwMode="auto">
          <a:xfrm>
            <a:off x="0" y="1682750"/>
            <a:ext cx="6934200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Font typeface="Wingdings" pitchFamily="2" charset="2"/>
              <a:buChar char="Ø"/>
            </a:pPr>
            <a:r>
              <a:rPr lang="en-US" dirty="0"/>
              <a:t>  </a:t>
            </a:r>
            <a:endParaRPr lang="it-IT"/>
          </a:p>
        </p:txBody>
      </p:sp>
      <p:pic>
        <p:nvPicPr>
          <p:cNvPr id="25" name="Picture 24" descr="txp_fi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3"/>
          <a:stretch>
            <a:fillRect/>
          </a:stretch>
        </p:blipFill>
        <p:spPr bwMode="auto">
          <a:xfrm>
            <a:off x="304800" y="1676400"/>
            <a:ext cx="702914" cy="277482"/>
          </a:xfrm>
          <a:prstGeom prst="rect">
            <a:avLst/>
          </a:prstGeom>
          <a:noFill/>
          <a:ln/>
          <a:effectLst/>
        </p:spPr>
      </p:pic>
      <p:sp>
        <p:nvSpPr>
          <p:cNvPr id="19468" name="Text Box 30"/>
          <p:cNvSpPr txBox="1">
            <a:spLocks noChangeArrowheads="1"/>
          </p:cNvSpPr>
          <p:nvPr/>
        </p:nvSpPr>
        <p:spPr bwMode="auto">
          <a:xfrm>
            <a:off x="3733800" y="1676400"/>
            <a:ext cx="5562600" cy="52322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buClr>
                <a:srgbClr val="FF0000"/>
              </a:buClr>
              <a:buFont typeface="Wingdings" pitchFamily="2" charset="2"/>
              <a:buNone/>
            </a:pPr>
            <a:r>
              <a:rPr lang="en-US" sz="1400" dirty="0">
                <a:solidFill>
                  <a:srgbClr val="009900"/>
                </a:solidFill>
              </a:rPr>
              <a:t>Efremov, Goeke, Schweitzer, PRD73 (2006); </a:t>
            </a:r>
            <a:br>
              <a:rPr lang="en-US" sz="1400" dirty="0">
                <a:solidFill>
                  <a:srgbClr val="009900"/>
                </a:solidFill>
              </a:rPr>
            </a:br>
            <a:r>
              <a:rPr lang="en-US" sz="1400" dirty="0">
                <a:solidFill>
                  <a:srgbClr val="009900"/>
                </a:solidFill>
              </a:rPr>
              <a:t>Anselmino et al., PRD75 (2007); Vogelsang, Yuan, PRD72 (2005)</a:t>
            </a:r>
            <a:endParaRPr lang="it-IT" sz="1400" dirty="0">
              <a:solidFill>
                <a:srgbClr val="009900"/>
              </a:solidFill>
            </a:endParaRPr>
          </a:p>
        </p:txBody>
      </p:sp>
      <p:sp>
        <p:nvSpPr>
          <p:cNvPr id="19469" name="Text Box 24"/>
          <p:cNvSpPr txBox="1">
            <a:spLocks noChangeArrowheads="1"/>
          </p:cNvSpPr>
          <p:nvPr/>
        </p:nvSpPr>
        <p:spPr bwMode="auto">
          <a:xfrm>
            <a:off x="0" y="1143000"/>
            <a:ext cx="6934200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Font typeface="Wingdings" pitchFamily="2" charset="2"/>
              <a:buChar char="Ø"/>
            </a:pPr>
            <a:r>
              <a:rPr lang="en-US" dirty="0"/>
              <a:t>  </a:t>
            </a:r>
            <a:endParaRPr lang="it-IT"/>
          </a:p>
        </p:txBody>
      </p:sp>
      <p:sp>
        <p:nvSpPr>
          <p:cNvPr id="19470" name="Text Box 25"/>
          <p:cNvSpPr txBox="1">
            <a:spLocks noChangeArrowheads="1"/>
          </p:cNvSpPr>
          <p:nvPr/>
        </p:nvSpPr>
        <p:spPr bwMode="auto">
          <a:xfrm>
            <a:off x="304800" y="1174750"/>
            <a:ext cx="7848600" cy="32316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400" dirty="0"/>
              <a:t>         </a:t>
            </a:r>
            <a:r>
              <a:rPr lang="en-US" sz="1500" dirty="0" smtClean="0"/>
              <a:t>from </a:t>
            </a:r>
            <a:r>
              <a:rPr lang="en-US" sz="1500" dirty="0"/>
              <a:t>Light-Cone CQM evolved at Q</a:t>
            </a:r>
            <a:r>
              <a:rPr lang="en-US" sz="1500" baseline="30000" dirty="0"/>
              <a:t>2</a:t>
            </a:r>
            <a:r>
              <a:rPr lang="en-US" sz="1500" dirty="0"/>
              <a:t>=2.5 </a:t>
            </a:r>
            <a:r>
              <a:rPr lang="en-US" sz="1500" dirty="0" smtClean="0"/>
              <a:t>GeV</a:t>
            </a:r>
            <a:r>
              <a:rPr lang="en-US" sz="1500" baseline="30000" dirty="0" smtClean="0"/>
              <a:t>2</a:t>
            </a:r>
            <a:r>
              <a:rPr lang="en-US" sz="1500" dirty="0" smtClean="0"/>
              <a:t>,           from GRV at Q</a:t>
            </a:r>
            <a:r>
              <a:rPr lang="en-US" sz="1500" baseline="30000" dirty="0" smtClean="0"/>
              <a:t>2</a:t>
            </a:r>
            <a:r>
              <a:rPr lang="en-US" sz="1500" dirty="0" smtClean="0"/>
              <a:t>=2.5 GeV</a:t>
            </a:r>
            <a:r>
              <a:rPr lang="en-US" sz="1500" baseline="30000" dirty="0" smtClean="0"/>
              <a:t>2</a:t>
            </a:r>
            <a:r>
              <a:rPr lang="en-US" sz="1500" dirty="0" smtClean="0"/>
              <a:t>   </a:t>
            </a:r>
            <a:endParaRPr lang="it-IT" sz="1500" dirty="0">
              <a:solidFill>
                <a:srgbClr val="009900"/>
              </a:solidFill>
            </a:endParaRPr>
          </a:p>
        </p:txBody>
      </p:sp>
      <p:pic>
        <p:nvPicPr>
          <p:cNvPr id="26" name="Picture 25" descr="txp_fi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4"/>
          <a:stretch>
            <a:fillRect/>
          </a:stretch>
        </p:blipFill>
        <p:spPr bwMode="auto">
          <a:xfrm>
            <a:off x="304800" y="1201855"/>
            <a:ext cx="464979" cy="207845"/>
          </a:xfrm>
          <a:prstGeom prst="rect">
            <a:avLst/>
          </a:prstGeom>
          <a:noFill/>
          <a:ln/>
          <a:effectLst/>
        </p:spPr>
      </p:pic>
      <p:sp>
        <p:nvSpPr>
          <p:cNvPr id="19473" name="Text Box 37"/>
          <p:cNvSpPr txBox="1">
            <a:spLocks noChangeArrowheads="1"/>
          </p:cNvSpPr>
          <p:nvPr/>
        </p:nvSpPr>
        <p:spPr bwMode="auto">
          <a:xfrm>
            <a:off x="76200" y="3276600"/>
            <a:ext cx="3733800" cy="52322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sz="1400" dirty="0"/>
              <a:t>More recent </a:t>
            </a:r>
            <a:r>
              <a:rPr lang="en-US" sz="1400" dirty="0" smtClean="0"/>
              <a:t>HERMES </a:t>
            </a:r>
            <a:r>
              <a:rPr lang="en-US" sz="1400" dirty="0"/>
              <a:t>and BELLE </a:t>
            </a:r>
            <a:r>
              <a:rPr lang="en-US" sz="1400" dirty="0" smtClean="0"/>
              <a:t>data  </a:t>
            </a:r>
            <a:br>
              <a:rPr lang="en-US" sz="1400" dirty="0" smtClean="0"/>
            </a:br>
            <a:r>
              <a:rPr lang="en-US" sz="1400" dirty="0" smtClean="0"/>
              <a:t>not included </a:t>
            </a:r>
            <a:r>
              <a:rPr lang="en-US" sz="1400" dirty="0"/>
              <a:t>in the fit of Collins function </a:t>
            </a:r>
            <a:endParaRPr lang="it-IT" sz="1400" dirty="0"/>
          </a:p>
        </p:txBody>
      </p:sp>
      <p:sp>
        <p:nvSpPr>
          <p:cNvPr id="23" name="Text Box 22"/>
          <p:cNvSpPr txBox="1">
            <a:spLocks noChangeArrowheads="1"/>
          </p:cNvSpPr>
          <p:nvPr/>
        </p:nvSpPr>
        <p:spPr bwMode="auto">
          <a:xfrm>
            <a:off x="304800" y="2667000"/>
            <a:ext cx="4800600" cy="52322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400" dirty="0">
                <a:solidFill>
                  <a:srgbClr val="FF0000"/>
                </a:solidFill>
              </a:rPr>
              <a:t>HERMES data: </a:t>
            </a:r>
            <a:r>
              <a:rPr lang="en-US" sz="1400" dirty="0" smtClean="0">
                <a:solidFill>
                  <a:srgbClr val="FF0000"/>
                </a:solidFill>
              </a:rPr>
              <a:t/>
            </a:r>
            <a:br>
              <a:rPr lang="en-US" sz="1400" dirty="0" smtClean="0">
                <a:solidFill>
                  <a:srgbClr val="FF0000"/>
                </a:solidFill>
              </a:rPr>
            </a:br>
            <a:r>
              <a:rPr lang="en-US" sz="1400" dirty="0" smtClean="0">
                <a:solidFill>
                  <a:srgbClr val="FF0000"/>
                </a:solidFill>
              </a:rPr>
              <a:t>Diefenthaler</a:t>
            </a:r>
            <a:r>
              <a:rPr lang="en-US" sz="1400" dirty="0">
                <a:solidFill>
                  <a:srgbClr val="FF0000"/>
                </a:solidFill>
              </a:rPr>
              <a:t>, hep-ex/0507013</a:t>
            </a:r>
            <a:endParaRPr lang="it-IT" sz="1400" dirty="0">
              <a:solidFill>
                <a:srgbClr val="FF0000"/>
              </a:solidFill>
            </a:endParaRPr>
          </a:p>
        </p:txBody>
      </p:sp>
      <p:sp>
        <p:nvSpPr>
          <p:cNvPr id="318" name="Rectangle 164"/>
          <p:cNvSpPr>
            <a:spLocks noChangeArrowheads="1"/>
          </p:cNvSpPr>
          <p:nvPr/>
        </p:nvSpPr>
        <p:spPr bwMode="auto">
          <a:xfrm>
            <a:off x="6349368" y="4218269"/>
            <a:ext cx="38085" cy="13442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327" name="Rectangle 173"/>
          <p:cNvSpPr>
            <a:spLocks noChangeArrowheads="1"/>
          </p:cNvSpPr>
          <p:nvPr/>
        </p:nvSpPr>
        <p:spPr bwMode="auto">
          <a:xfrm>
            <a:off x="6349368" y="3476738"/>
            <a:ext cx="38085" cy="13442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2" name="Group 552"/>
          <p:cNvGrpSpPr/>
          <p:nvPr/>
        </p:nvGrpSpPr>
        <p:grpSpPr>
          <a:xfrm>
            <a:off x="199187" y="2579218"/>
            <a:ext cx="105613" cy="392582"/>
            <a:chOff x="-29413" y="2895600"/>
            <a:chExt cx="105613" cy="392582"/>
          </a:xfrm>
        </p:grpSpPr>
        <p:sp>
          <p:nvSpPr>
            <p:cNvPr id="547" name="Line 98"/>
            <p:cNvSpPr>
              <a:spLocks noChangeShapeType="1"/>
            </p:cNvSpPr>
            <p:nvPr/>
          </p:nvSpPr>
          <p:spPr bwMode="auto">
            <a:xfrm flipV="1">
              <a:off x="3657" y="3199638"/>
              <a:ext cx="1067" cy="8747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8" name="Line 99"/>
            <p:cNvSpPr>
              <a:spLocks noChangeShapeType="1"/>
            </p:cNvSpPr>
            <p:nvPr/>
          </p:nvSpPr>
          <p:spPr bwMode="auto">
            <a:xfrm flipV="1">
              <a:off x="3657" y="3051353"/>
              <a:ext cx="1067" cy="8427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9" name="Line 100"/>
            <p:cNvSpPr>
              <a:spLocks noChangeShapeType="1"/>
            </p:cNvSpPr>
            <p:nvPr/>
          </p:nvSpPr>
          <p:spPr bwMode="auto">
            <a:xfrm>
              <a:off x="-29413" y="3287115"/>
              <a:ext cx="65075" cy="106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0" name="Line 101"/>
            <p:cNvSpPr>
              <a:spLocks noChangeShapeType="1"/>
            </p:cNvSpPr>
            <p:nvPr/>
          </p:nvSpPr>
          <p:spPr bwMode="auto">
            <a:xfrm>
              <a:off x="-29413" y="3050286"/>
              <a:ext cx="65075" cy="106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1" name="Freeform 102"/>
            <p:cNvSpPr>
              <a:spLocks/>
            </p:cNvSpPr>
            <p:nvPr/>
          </p:nvSpPr>
          <p:spPr bwMode="auto">
            <a:xfrm>
              <a:off x="-29413" y="3135630"/>
              <a:ext cx="65075" cy="64008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40" y="2"/>
                </a:cxn>
                <a:cxn ang="0">
                  <a:pos x="49" y="6"/>
                </a:cxn>
                <a:cxn ang="0">
                  <a:pos x="55" y="13"/>
                </a:cxn>
                <a:cxn ang="0">
                  <a:pos x="60" y="20"/>
                </a:cxn>
                <a:cxn ang="0">
                  <a:pos x="61" y="30"/>
                </a:cxn>
                <a:cxn ang="0">
                  <a:pos x="60" y="40"/>
                </a:cxn>
                <a:cxn ang="0">
                  <a:pos x="55" y="48"/>
                </a:cxn>
                <a:cxn ang="0">
                  <a:pos x="49" y="55"/>
                </a:cxn>
                <a:cxn ang="0">
                  <a:pos x="40" y="59"/>
                </a:cxn>
                <a:cxn ang="0">
                  <a:pos x="31" y="60"/>
                </a:cxn>
                <a:cxn ang="0">
                  <a:pos x="21" y="59"/>
                </a:cxn>
                <a:cxn ang="0">
                  <a:pos x="13" y="55"/>
                </a:cxn>
                <a:cxn ang="0">
                  <a:pos x="7" y="48"/>
                </a:cxn>
                <a:cxn ang="0">
                  <a:pos x="2" y="40"/>
                </a:cxn>
                <a:cxn ang="0">
                  <a:pos x="0" y="30"/>
                </a:cxn>
                <a:cxn ang="0">
                  <a:pos x="2" y="20"/>
                </a:cxn>
                <a:cxn ang="0">
                  <a:pos x="7" y="13"/>
                </a:cxn>
                <a:cxn ang="0">
                  <a:pos x="13" y="6"/>
                </a:cxn>
                <a:cxn ang="0">
                  <a:pos x="21" y="2"/>
                </a:cxn>
                <a:cxn ang="0">
                  <a:pos x="31" y="0"/>
                </a:cxn>
              </a:cxnLst>
              <a:rect l="0" t="0" r="r" b="b"/>
              <a:pathLst>
                <a:path w="61" h="60">
                  <a:moveTo>
                    <a:pt x="31" y="0"/>
                  </a:moveTo>
                  <a:lnTo>
                    <a:pt x="40" y="2"/>
                  </a:lnTo>
                  <a:lnTo>
                    <a:pt x="49" y="6"/>
                  </a:lnTo>
                  <a:lnTo>
                    <a:pt x="55" y="13"/>
                  </a:lnTo>
                  <a:lnTo>
                    <a:pt x="60" y="20"/>
                  </a:lnTo>
                  <a:lnTo>
                    <a:pt x="61" y="30"/>
                  </a:lnTo>
                  <a:lnTo>
                    <a:pt x="60" y="40"/>
                  </a:lnTo>
                  <a:lnTo>
                    <a:pt x="55" y="48"/>
                  </a:lnTo>
                  <a:lnTo>
                    <a:pt x="49" y="55"/>
                  </a:lnTo>
                  <a:lnTo>
                    <a:pt x="40" y="59"/>
                  </a:lnTo>
                  <a:lnTo>
                    <a:pt x="31" y="60"/>
                  </a:lnTo>
                  <a:lnTo>
                    <a:pt x="21" y="59"/>
                  </a:lnTo>
                  <a:lnTo>
                    <a:pt x="13" y="55"/>
                  </a:lnTo>
                  <a:lnTo>
                    <a:pt x="7" y="48"/>
                  </a:lnTo>
                  <a:lnTo>
                    <a:pt x="2" y="40"/>
                  </a:lnTo>
                  <a:lnTo>
                    <a:pt x="0" y="30"/>
                  </a:lnTo>
                  <a:lnTo>
                    <a:pt x="2" y="20"/>
                  </a:lnTo>
                  <a:lnTo>
                    <a:pt x="7" y="13"/>
                  </a:lnTo>
                  <a:lnTo>
                    <a:pt x="13" y="6"/>
                  </a:lnTo>
                  <a:lnTo>
                    <a:pt x="21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2" name="Line 124"/>
            <p:cNvSpPr>
              <a:spLocks noChangeShapeType="1"/>
            </p:cNvSpPr>
            <p:nvPr/>
          </p:nvSpPr>
          <p:spPr bwMode="auto">
            <a:xfrm>
              <a:off x="75133" y="2895600"/>
              <a:ext cx="1067" cy="1067"/>
            </a:xfrm>
            <a:prstGeom prst="line">
              <a:avLst/>
            </a:prstGeom>
            <a:noFill/>
            <a:ln w="6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554" name="Text Box 22"/>
          <p:cNvSpPr txBox="1">
            <a:spLocks noChangeArrowheads="1"/>
          </p:cNvSpPr>
          <p:nvPr/>
        </p:nvSpPr>
        <p:spPr bwMode="auto">
          <a:xfrm>
            <a:off x="304800" y="4810780"/>
            <a:ext cx="4800600" cy="52322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400" dirty="0" smtClean="0">
                <a:solidFill>
                  <a:srgbClr val="FF0000"/>
                </a:solidFill>
              </a:rPr>
              <a:t>COMPASS </a:t>
            </a:r>
            <a:r>
              <a:rPr lang="en-US" sz="1400" dirty="0">
                <a:solidFill>
                  <a:srgbClr val="FF0000"/>
                </a:solidFill>
              </a:rPr>
              <a:t>data: </a:t>
            </a:r>
            <a:r>
              <a:rPr lang="en-US" sz="1400" dirty="0" smtClean="0">
                <a:solidFill>
                  <a:srgbClr val="FF0000"/>
                </a:solidFill>
              </a:rPr>
              <a:t/>
            </a:r>
            <a:br>
              <a:rPr lang="en-US" sz="1400" dirty="0" smtClean="0">
                <a:solidFill>
                  <a:srgbClr val="FF0000"/>
                </a:solidFill>
              </a:rPr>
            </a:br>
            <a:r>
              <a:rPr lang="en-US" sz="1400" dirty="0" smtClean="0">
                <a:solidFill>
                  <a:srgbClr val="FF0000"/>
                </a:solidFill>
              </a:rPr>
              <a:t>Alekseev et </a:t>
            </a:r>
            <a:r>
              <a:rPr lang="en-US" sz="1400" dirty="0" smtClean="0">
                <a:solidFill>
                  <a:srgbClr val="FF0000"/>
                </a:solidFill>
              </a:rPr>
              <a:t>al</a:t>
            </a:r>
            <a:r>
              <a:rPr lang="en-US" sz="1400" dirty="0" smtClean="0">
                <a:solidFill>
                  <a:srgbClr val="FF0000"/>
                </a:solidFill>
              </a:rPr>
              <a:t>.,</a:t>
            </a:r>
            <a:r>
              <a:rPr lang="en-US" sz="1400" dirty="0" smtClean="0">
                <a:solidFill>
                  <a:srgbClr val="FF0000"/>
                </a:solidFill>
              </a:rPr>
              <a:t> PLB673</a:t>
            </a:r>
            <a:r>
              <a:rPr lang="en-US" sz="1400" dirty="0" smtClean="0">
                <a:solidFill>
                  <a:srgbClr val="FF0000"/>
                </a:solidFill>
              </a:rPr>
              <a:t> </a:t>
            </a:r>
            <a:r>
              <a:rPr lang="en-US" sz="1400" dirty="0" smtClean="0">
                <a:solidFill>
                  <a:srgbClr val="FF0000"/>
                </a:solidFill>
              </a:rPr>
              <a:t>(2009</a:t>
            </a:r>
            <a:r>
              <a:rPr lang="en-US" sz="1400" dirty="0" smtClean="0">
                <a:solidFill>
                  <a:srgbClr val="FF0000"/>
                </a:solidFill>
              </a:rPr>
              <a:t>)</a:t>
            </a:r>
            <a:endParaRPr lang="it-IT" sz="1400" dirty="0">
              <a:solidFill>
                <a:srgbClr val="FF0000"/>
              </a:solidFill>
            </a:endParaRPr>
          </a:p>
        </p:txBody>
      </p:sp>
      <p:grpSp>
        <p:nvGrpSpPr>
          <p:cNvPr id="3" name="Group 554"/>
          <p:cNvGrpSpPr/>
          <p:nvPr/>
        </p:nvGrpSpPr>
        <p:grpSpPr>
          <a:xfrm>
            <a:off x="199187" y="4722998"/>
            <a:ext cx="105613" cy="392582"/>
            <a:chOff x="-29413" y="2895600"/>
            <a:chExt cx="105613" cy="392582"/>
          </a:xfrm>
        </p:grpSpPr>
        <p:sp>
          <p:nvSpPr>
            <p:cNvPr id="556" name="Line 98"/>
            <p:cNvSpPr>
              <a:spLocks noChangeShapeType="1"/>
            </p:cNvSpPr>
            <p:nvPr/>
          </p:nvSpPr>
          <p:spPr bwMode="auto">
            <a:xfrm flipV="1">
              <a:off x="3657" y="3199638"/>
              <a:ext cx="1067" cy="8747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7" name="Line 99"/>
            <p:cNvSpPr>
              <a:spLocks noChangeShapeType="1"/>
            </p:cNvSpPr>
            <p:nvPr/>
          </p:nvSpPr>
          <p:spPr bwMode="auto">
            <a:xfrm flipV="1">
              <a:off x="3657" y="3051353"/>
              <a:ext cx="1067" cy="8427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8" name="Line 100"/>
            <p:cNvSpPr>
              <a:spLocks noChangeShapeType="1"/>
            </p:cNvSpPr>
            <p:nvPr/>
          </p:nvSpPr>
          <p:spPr bwMode="auto">
            <a:xfrm>
              <a:off x="-29413" y="3287115"/>
              <a:ext cx="65075" cy="106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9" name="Line 101"/>
            <p:cNvSpPr>
              <a:spLocks noChangeShapeType="1"/>
            </p:cNvSpPr>
            <p:nvPr/>
          </p:nvSpPr>
          <p:spPr bwMode="auto">
            <a:xfrm>
              <a:off x="-29413" y="3050286"/>
              <a:ext cx="65075" cy="106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0" name="Freeform 102"/>
            <p:cNvSpPr>
              <a:spLocks/>
            </p:cNvSpPr>
            <p:nvPr/>
          </p:nvSpPr>
          <p:spPr bwMode="auto">
            <a:xfrm>
              <a:off x="-29413" y="3135630"/>
              <a:ext cx="65075" cy="64008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40" y="2"/>
                </a:cxn>
                <a:cxn ang="0">
                  <a:pos x="49" y="6"/>
                </a:cxn>
                <a:cxn ang="0">
                  <a:pos x="55" y="13"/>
                </a:cxn>
                <a:cxn ang="0">
                  <a:pos x="60" y="20"/>
                </a:cxn>
                <a:cxn ang="0">
                  <a:pos x="61" y="30"/>
                </a:cxn>
                <a:cxn ang="0">
                  <a:pos x="60" y="40"/>
                </a:cxn>
                <a:cxn ang="0">
                  <a:pos x="55" y="48"/>
                </a:cxn>
                <a:cxn ang="0">
                  <a:pos x="49" y="55"/>
                </a:cxn>
                <a:cxn ang="0">
                  <a:pos x="40" y="59"/>
                </a:cxn>
                <a:cxn ang="0">
                  <a:pos x="31" y="60"/>
                </a:cxn>
                <a:cxn ang="0">
                  <a:pos x="21" y="59"/>
                </a:cxn>
                <a:cxn ang="0">
                  <a:pos x="13" y="55"/>
                </a:cxn>
                <a:cxn ang="0">
                  <a:pos x="7" y="48"/>
                </a:cxn>
                <a:cxn ang="0">
                  <a:pos x="2" y="40"/>
                </a:cxn>
                <a:cxn ang="0">
                  <a:pos x="0" y="30"/>
                </a:cxn>
                <a:cxn ang="0">
                  <a:pos x="2" y="20"/>
                </a:cxn>
                <a:cxn ang="0">
                  <a:pos x="7" y="13"/>
                </a:cxn>
                <a:cxn ang="0">
                  <a:pos x="13" y="6"/>
                </a:cxn>
                <a:cxn ang="0">
                  <a:pos x="21" y="2"/>
                </a:cxn>
                <a:cxn ang="0">
                  <a:pos x="31" y="0"/>
                </a:cxn>
              </a:cxnLst>
              <a:rect l="0" t="0" r="r" b="b"/>
              <a:pathLst>
                <a:path w="61" h="60">
                  <a:moveTo>
                    <a:pt x="31" y="0"/>
                  </a:moveTo>
                  <a:lnTo>
                    <a:pt x="40" y="2"/>
                  </a:lnTo>
                  <a:lnTo>
                    <a:pt x="49" y="6"/>
                  </a:lnTo>
                  <a:lnTo>
                    <a:pt x="55" y="13"/>
                  </a:lnTo>
                  <a:lnTo>
                    <a:pt x="60" y="20"/>
                  </a:lnTo>
                  <a:lnTo>
                    <a:pt x="61" y="30"/>
                  </a:lnTo>
                  <a:lnTo>
                    <a:pt x="60" y="40"/>
                  </a:lnTo>
                  <a:lnTo>
                    <a:pt x="55" y="48"/>
                  </a:lnTo>
                  <a:lnTo>
                    <a:pt x="49" y="55"/>
                  </a:lnTo>
                  <a:lnTo>
                    <a:pt x="40" y="59"/>
                  </a:lnTo>
                  <a:lnTo>
                    <a:pt x="31" y="60"/>
                  </a:lnTo>
                  <a:lnTo>
                    <a:pt x="21" y="59"/>
                  </a:lnTo>
                  <a:lnTo>
                    <a:pt x="13" y="55"/>
                  </a:lnTo>
                  <a:lnTo>
                    <a:pt x="7" y="48"/>
                  </a:lnTo>
                  <a:lnTo>
                    <a:pt x="2" y="40"/>
                  </a:lnTo>
                  <a:lnTo>
                    <a:pt x="0" y="30"/>
                  </a:lnTo>
                  <a:lnTo>
                    <a:pt x="2" y="20"/>
                  </a:lnTo>
                  <a:lnTo>
                    <a:pt x="7" y="13"/>
                  </a:lnTo>
                  <a:lnTo>
                    <a:pt x="13" y="6"/>
                  </a:lnTo>
                  <a:lnTo>
                    <a:pt x="21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1" name="Line 124"/>
            <p:cNvSpPr>
              <a:spLocks noChangeShapeType="1"/>
            </p:cNvSpPr>
            <p:nvPr/>
          </p:nvSpPr>
          <p:spPr bwMode="auto">
            <a:xfrm>
              <a:off x="75133" y="2895600"/>
              <a:ext cx="1067" cy="1067"/>
            </a:xfrm>
            <a:prstGeom prst="line">
              <a:avLst/>
            </a:prstGeom>
            <a:noFill/>
            <a:ln w="6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pic>
        <p:nvPicPr>
          <p:cNvPr id="583" name="Picture 582" descr="txp_fi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5"/>
          <a:stretch>
            <a:fillRect/>
          </a:stretch>
        </p:blipFill>
        <p:spPr bwMode="auto">
          <a:xfrm>
            <a:off x="263648" y="5486400"/>
            <a:ext cx="2128152" cy="544659"/>
          </a:xfrm>
          <a:prstGeom prst="rect">
            <a:avLst/>
          </a:prstGeom>
          <a:noFill/>
          <a:ln/>
          <a:effectLst/>
        </p:spPr>
      </p:pic>
      <p:grpSp>
        <p:nvGrpSpPr>
          <p:cNvPr id="4" name="Group 569"/>
          <p:cNvGrpSpPr/>
          <p:nvPr/>
        </p:nvGrpSpPr>
        <p:grpSpPr>
          <a:xfrm>
            <a:off x="4115360" y="2331720"/>
            <a:ext cx="2178671" cy="2109457"/>
            <a:chOff x="4115360" y="2331720"/>
            <a:chExt cx="2178671" cy="2109457"/>
          </a:xfrm>
        </p:grpSpPr>
        <p:sp>
          <p:nvSpPr>
            <p:cNvPr id="420" name="Freeform 6"/>
            <p:cNvSpPr>
              <a:spLocks noEditPoints="1"/>
            </p:cNvSpPr>
            <p:nvPr/>
          </p:nvSpPr>
          <p:spPr bwMode="auto">
            <a:xfrm>
              <a:off x="4452521" y="2647836"/>
              <a:ext cx="1824707" cy="1639882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3" y="3"/>
                </a:cxn>
                <a:cxn ang="0">
                  <a:pos x="3" y="7"/>
                </a:cxn>
                <a:cxn ang="0">
                  <a:pos x="1625" y="7"/>
                </a:cxn>
                <a:cxn ang="0">
                  <a:pos x="1625" y="3"/>
                </a:cxn>
                <a:cxn ang="0">
                  <a:pos x="1622" y="3"/>
                </a:cxn>
                <a:cxn ang="0">
                  <a:pos x="1622" y="1460"/>
                </a:cxn>
                <a:cxn ang="0">
                  <a:pos x="1625" y="1460"/>
                </a:cxn>
                <a:cxn ang="0">
                  <a:pos x="1625" y="1457"/>
                </a:cxn>
                <a:cxn ang="0">
                  <a:pos x="3" y="1457"/>
                </a:cxn>
                <a:cxn ang="0">
                  <a:pos x="3" y="1460"/>
                </a:cxn>
                <a:cxn ang="0">
                  <a:pos x="7" y="1460"/>
                </a:cxn>
                <a:cxn ang="0">
                  <a:pos x="7" y="3"/>
                </a:cxn>
                <a:cxn ang="0">
                  <a:pos x="0" y="1460"/>
                </a:cxn>
                <a:cxn ang="0">
                  <a:pos x="0" y="1464"/>
                </a:cxn>
                <a:cxn ang="0">
                  <a:pos x="1629" y="1464"/>
                </a:cxn>
                <a:cxn ang="0">
                  <a:pos x="1629" y="0"/>
                </a:cxn>
                <a:cxn ang="0">
                  <a:pos x="0" y="0"/>
                </a:cxn>
                <a:cxn ang="0">
                  <a:pos x="0" y="3"/>
                </a:cxn>
                <a:cxn ang="0">
                  <a:pos x="0" y="1460"/>
                </a:cxn>
              </a:cxnLst>
              <a:rect l="0" t="0" r="r" b="b"/>
              <a:pathLst>
                <a:path w="1629" h="1464">
                  <a:moveTo>
                    <a:pt x="7" y="3"/>
                  </a:moveTo>
                  <a:lnTo>
                    <a:pt x="3" y="3"/>
                  </a:lnTo>
                  <a:lnTo>
                    <a:pt x="3" y="7"/>
                  </a:lnTo>
                  <a:lnTo>
                    <a:pt x="1625" y="7"/>
                  </a:lnTo>
                  <a:lnTo>
                    <a:pt x="1625" y="3"/>
                  </a:lnTo>
                  <a:lnTo>
                    <a:pt x="1622" y="3"/>
                  </a:lnTo>
                  <a:lnTo>
                    <a:pt x="1622" y="1460"/>
                  </a:lnTo>
                  <a:lnTo>
                    <a:pt x="1625" y="1460"/>
                  </a:lnTo>
                  <a:lnTo>
                    <a:pt x="1625" y="1457"/>
                  </a:lnTo>
                  <a:lnTo>
                    <a:pt x="3" y="1457"/>
                  </a:lnTo>
                  <a:lnTo>
                    <a:pt x="3" y="1460"/>
                  </a:lnTo>
                  <a:lnTo>
                    <a:pt x="7" y="1460"/>
                  </a:lnTo>
                  <a:lnTo>
                    <a:pt x="7" y="3"/>
                  </a:lnTo>
                  <a:close/>
                  <a:moveTo>
                    <a:pt x="0" y="1460"/>
                  </a:moveTo>
                  <a:lnTo>
                    <a:pt x="0" y="1464"/>
                  </a:lnTo>
                  <a:lnTo>
                    <a:pt x="1629" y="1464"/>
                  </a:lnTo>
                  <a:lnTo>
                    <a:pt x="1629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146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1" name="Line 7"/>
            <p:cNvSpPr>
              <a:spLocks noChangeShapeType="1"/>
            </p:cNvSpPr>
            <p:nvPr/>
          </p:nvSpPr>
          <p:spPr bwMode="auto">
            <a:xfrm flipV="1">
              <a:off x="4455882" y="2651196"/>
              <a:ext cx="1120" cy="163204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2" name="Line 8"/>
            <p:cNvSpPr>
              <a:spLocks noChangeShapeType="1"/>
            </p:cNvSpPr>
            <p:nvPr/>
          </p:nvSpPr>
          <p:spPr bwMode="auto">
            <a:xfrm flipH="1">
              <a:off x="4455882" y="4209308"/>
              <a:ext cx="81771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3" name="Line 9"/>
            <p:cNvSpPr>
              <a:spLocks noChangeShapeType="1"/>
            </p:cNvSpPr>
            <p:nvPr/>
          </p:nvSpPr>
          <p:spPr bwMode="auto">
            <a:xfrm flipH="1">
              <a:off x="4455882" y="4134259"/>
              <a:ext cx="40325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4" name="Line 10"/>
            <p:cNvSpPr>
              <a:spLocks noChangeShapeType="1"/>
            </p:cNvSpPr>
            <p:nvPr/>
          </p:nvSpPr>
          <p:spPr bwMode="auto">
            <a:xfrm flipH="1">
              <a:off x="4455882" y="4060330"/>
              <a:ext cx="40325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5" name="Line 11"/>
            <p:cNvSpPr>
              <a:spLocks noChangeShapeType="1"/>
            </p:cNvSpPr>
            <p:nvPr/>
          </p:nvSpPr>
          <p:spPr bwMode="auto">
            <a:xfrm flipH="1">
              <a:off x="4455882" y="3985281"/>
              <a:ext cx="40325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6" name="Line 12"/>
            <p:cNvSpPr>
              <a:spLocks noChangeShapeType="1"/>
            </p:cNvSpPr>
            <p:nvPr/>
          </p:nvSpPr>
          <p:spPr bwMode="auto">
            <a:xfrm flipH="1">
              <a:off x="4455882" y="3912472"/>
              <a:ext cx="40325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7" name="Line 13"/>
            <p:cNvSpPr>
              <a:spLocks noChangeShapeType="1"/>
            </p:cNvSpPr>
            <p:nvPr/>
          </p:nvSpPr>
          <p:spPr bwMode="auto">
            <a:xfrm flipH="1">
              <a:off x="4455882" y="3838543"/>
              <a:ext cx="81771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8" name="Line 14"/>
            <p:cNvSpPr>
              <a:spLocks noChangeShapeType="1"/>
            </p:cNvSpPr>
            <p:nvPr/>
          </p:nvSpPr>
          <p:spPr bwMode="auto">
            <a:xfrm flipH="1">
              <a:off x="4455882" y="3763493"/>
              <a:ext cx="40325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9" name="Line 15"/>
            <p:cNvSpPr>
              <a:spLocks noChangeShapeType="1"/>
            </p:cNvSpPr>
            <p:nvPr/>
          </p:nvSpPr>
          <p:spPr bwMode="auto">
            <a:xfrm flipH="1">
              <a:off x="4455882" y="3689564"/>
              <a:ext cx="40325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0" name="Line 16"/>
            <p:cNvSpPr>
              <a:spLocks noChangeShapeType="1"/>
            </p:cNvSpPr>
            <p:nvPr/>
          </p:nvSpPr>
          <p:spPr bwMode="auto">
            <a:xfrm flipH="1">
              <a:off x="4455882" y="3615634"/>
              <a:ext cx="40325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1" name="Line 17"/>
            <p:cNvSpPr>
              <a:spLocks noChangeShapeType="1"/>
            </p:cNvSpPr>
            <p:nvPr/>
          </p:nvSpPr>
          <p:spPr bwMode="auto">
            <a:xfrm flipH="1">
              <a:off x="4455882" y="3541706"/>
              <a:ext cx="40325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2" name="Line 18"/>
            <p:cNvSpPr>
              <a:spLocks noChangeShapeType="1"/>
            </p:cNvSpPr>
            <p:nvPr/>
          </p:nvSpPr>
          <p:spPr bwMode="auto">
            <a:xfrm flipH="1">
              <a:off x="4455882" y="3467777"/>
              <a:ext cx="81771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3" name="Line 19"/>
            <p:cNvSpPr>
              <a:spLocks noChangeShapeType="1"/>
            </p:cNvSpPr>
            <p:nvPr/>
          </p:nvSpPr>
          <p:spPr bwMode="auto">
            <a:xfrm flipH="1">
              <a:off x="4455882" y="3392728"/>
              <a:ext cx="40325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4" name="Line 20"/>
            <p:cNvSpPr>
              <a:spLocks noChangeShapeType="1"/>
            </p:cNvSpPr>
            <p:nvPr/>
          </p:nvSpPr>
          <p:spPr bwMode="auto">
            <a:xfrm flipH="1">
              <a:off x="4455882" y="3318798"/>
              <a:ext cx="40325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5" name="Line 21"/>
            <p:cNvSpPr>
              <a:spLocks noChangeShapeType="1"/>
            </p:cNvSpPr>
            <p:nvPr/>
          </p:nvSpPr>
          <p:spPr bwMode="auto">
            <a:xfrm flipH="1">
              <a:off x="4455882" y="3243749"/>
              <a:ext cx="40325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6" name="Line 22"/>
            <p:cNvSpPr>
              <a:spLocks noChangeShapeType="1"/>
            </p:cNvSpPr>
            <p:nvPr/>
          </p:nvSpPr>
          <p:spPr bwMode="auto">
            <a:xfrm flipH="1">
              <a:off x="4455882" y="3170940"/>
              <a:ext cx="40325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7" name="Line 23"/>
            <p:cNvSpPr>
              <a:spLocks noChangeShapeType="1"/>
            </p:cNvSpPr>
            <p:nvPr/>
          </p:nvSpPr>
          <p:spPr bwMode="auto">
            <a:xfrm flipH="1">
              <a:off x="4455882" y="3095891"/>
              <a:ext cx="81771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8" name="Line 24"/>
            <p:cNvSpPr>
              <a:spLocks noChangeShapeType="1"/>
            </p:cNvSpPr>
            <p:nvPr/>
          </p:nvSpPr>
          <p:spPr bwMode="auto">
            <a:xfrm flipH="1">
              <a:off x="4455882" y="3021961"/>
              <a:ext cx="40325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9" name="Line 25"/>
            <p:cNvSpPr>
              <a:spLocks noChangeShapeType="1"/>
            </p:cNvSpPr>
            <p:nvPr/>
          </p:nvSpPr>
          <p:spPr bwMode="auto">
            <a:xfrm flipH="1">
              <a:off x="4455882" y="2948033"/>
              <a:ext cx="40325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0" name="Line 26"/>
            <p:cNvSpPr>
              <a:spLocks noChangeShapeType="1"/>
            </p:cNvSpPr>
            <p:nvPr/>
          </p:nvSpPr>
          <p:spPr bwMode="auto">
            <a:xfrm flipH="1">
              <a:off x="4455882" y="2874103"/>
              <a:ext cx="40325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1" name="Line 27"/>
            <p:cNvSpPr>
              <a:spLocks noChangeShapeType="1"/>
            </p:cNvSpPr>
            <p:nvPr/>
          </p:nvSpPr>
          <p:spPr bwMode="auto">
            <a:xfrm flipH="1">
              <a:off x="4455882" y="2800174"/>
              <a:ext cx="40325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2" name="Line 28"/>
            <p:cNvSpPr>
              <a:spLocks noChangeShapeType="1"/>
            </p:cNvSpPr>
            <p:nvPr/>
          </p:nvSpPr>
          <p:spPr bwMode="auto">
            <a:xfrm flipH="1">
              <a:off x="4455882" y="2725125"/>
              <a:ext cx="81771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3" name="Line 29"/>
            <p:cNvSpPr>
              <a:spLocks noChangeShapeType="1"/>
            </p:cNvSpPr>
            <p:nvPr/>
          </p:nvSpPr>
          <p:spPr bwMode="auto">
            <a:xfrm flipH="1">
              <a:off x="4455882" y="4209308"/>
              <a:ext cx="81771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4" name="Line 30"/>
            <p:cNvSpPr>
              <a:spLocks noChangeShapeType="1"/>
            </p:cNvSpPr>
            <p:nvPr/>
          </p:nvSpPr>
          <p:spPr bwMode="auto">
            <a:xfrm flipH="1">
              <a:off x="4455882" y="2725125"/>
              <a:ext cx="81771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5" name="Line 31"/>
            <p:cNvSpPr>
              <a:spLocks noChangeShapeType="1"/>
            </p:cNvSpPr>
            <p:nvPr/>
          </p:nvSpPr>
          <p:spPr bwMode="auto">
            <a:xfrm flipH="1">
              <a:off x="4455882" y="2651196"/>
              <a:ext cx="40325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6" name="Rectangle 32"/>
            <p:cNvSpPr>
              <a:spLocks noChangeArrowheads="1"/>
            </p:cNvSpPr>
            <p:nvPr/>
          </p:nvSpPr>
          <p:spPr bwMode="auto">
            <a:xfrm>
              <a:off x="4185928" y="4218269"/>
              <a:ext cx="38085" cy="1344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7" name="Freeform 33"/>
            <p:cNvSpPr>
              <a:spLocks noEditPoints="1"/>
            </p:cNvSpPr>
            <p:nvPr/>
          </p:nvSpPr>
          <p:spPr bwMode="auto">
            <a:xfrm>
              <a:off x="4231854" y="4162262"/>
              <a:ext cx="60487" cy="96332"/>
            </a:xfrm>
            <a:custGeom>
              <a:avLst/>
              <a:gdLst/>
              <a:ahLst/>
              <a:cxnLst>
                <a:cxn ang="0">
                  <a:pos x="53" y="54"/>
                </a:cxn>
                <a:cxn ang="0">
                  <a:pos x="49" y="69"/>
                </a:cxn>
                <a:cxn ang="0">
                  <a:pos x="44" y="76"/>
                </a:cxn>
                <a:cxn ang="0">
                  <a:pos x="39" y="81"/>
                </a:cxn>
                <a:cxn ang="0">
                  <a:pos x="35" y="84"/>
                </a:cxn>
                <a:cxn ang="0">
                  <a:pos x="30" y="85"/>
                </a:cxn>
                <a:cxn ang="0">
                  <a:pos x="23" y="86"/>
                </a:cxn>
                <a:cxn ang="0">
                  <a:pos x="16" y="82"/>
                </a:cxn>
                <a:cxn ang="0">
                  <a:pos x="6" y="71"/>
                </a:cxn>
                <a:cxn ang="0">
                  <a:pos x="1" y="53"/>
                </a:cxn>
                <a:cxn ang="0">
                  <a:pos x="1" y="31"/>
                </a:cxn>
                <a:cxn ang="0">
                  <a:pos x="8" y="11"/>
                </a:cxn>
                <a:cxn ang="0">
                  <a:pos x="20" y="1"/>
                </a:cxn>
                <a:cxn ang="0">
                  <a:pos x="34" y="1"/>
                </a:cxn>
                <a:cxn ang="0">
                  <a:pos x="46" y="10"/>
                </a:cxn>
                <a:cxn ang="0">
                  <a:pos x="53" y="30"/>
                </a:cxn>
                <a:cxn ang="0">
                  <a:pos x="35" y="42"/>
                </a:cxn>
                <a:cxn ang="0">
                  <a:pos x="34" y="10"/>
                </a:cxn>
                <a:cxn ang="0">
                  <a:pos x="30" y="5"/>
                </a:cxn>
                <a:cxn ang="0">
                  <a:pos x="28" y="4"/>
                </a:cxn>
                <a:cxn ang="0">
                  <a:pos x="22" y="4"/>
                </a:cxn>
                <a:cxn ang="0">
                  <a:pos x="20" y="10"/>
                </a:cxn>
                <a:cxn ang="0">
                  <a:pos x="19" y="17"/>
                </a:cxn>
                <a:cxn ang="0">
                  <a:pos x="18" y="35"/>
                </a:cxn>
                <a:cxn ang="0">
                  <a:pos x="19" y="69"/>
                </a:cxn>
                <a:cxn ang="0">
                  <a:pos x="21" y="79"/>
                </a:cxn>
                <a:cxn ang="0">
                  <a:pos x="25" y="82"/>
                </a:cxn>
                <a:cxn ang="0">
                  <a:pos x="29" y="81"/>
                </a:cxn>
                <a:cxn ang="0">
                  <a:pos x="31" y="80"/>
                </a:cxn>
                <a:cxn ang="0">
                  <a:pos x="33" y="78"/>
                </a:cxn>
                <a:cxn ang="0">
                  <a:pos x="35" y="72"/>
                </a:cxn>
                <a:cxn ang="0">
                  <a:pos x="35" y="42"/>
                </a:cxn>
              </a:cxnLst>
              <a:rect l="0" t="0" r="r" b="b"/>
              <a:pathLst>
                <a:path w="54" h="86">
                  <a:moveTo>
                    <a:pt x="54" y="42"/>
                  </a:moveTo>
                  <a:lnTo>
                    <a:pt x="53" y="54"/>
                  </a:lnTo>
                  <a:lnTo>
                    <a:pt x="50" y="65"/>
                  </a:lnTo>
                  <a:lnTo>
                    <a:pt x="49" y="69"/>
                  </a:lnTo>
                  <a:lnTo>
                    <a:pt x="47" y="72"/>
                  </a:lnTo>
                  <a:lnTo>
                    <a:pt x="44" y="76"/>
                  </a:lnTo>
                  <a:lnTo>
                    <a:pt x="42" y="79"/>
                  </a:lnTo>
                  <a:lnTo>
                    <a:pt x="39" y="81"/>
                  </a:lnTo>
                  <a:lnTo>
                    <a:pt x="37" y="82"/>
                  </a:lnTo>
                  <a:lnTo>
                    <a:pt x="35" y="84"/>
                  </a:lnTo>
                  <a:lnTo>
                    <a:pt x="33" y="85"/>
                  </a:lnTo>
                  <a:lnTo>
                    <a:pt x="30" y="85"/>
                  </a:lnTo>
                  <a:lnTo>
                    <a:pt x="29" y="86"/>
                  </a:lnTo>
                  <a:lnTo>
                    <a:pt x="23" y="86"/>
                  </a:lnTo>
                  <a:lnTo>
                    <a:pt x="19" y="84"/>
                  </a:lnTo>
                  <a:lnTo>
                    <a:pt x="16" y="82"/>
                  </a:lnTo>
                  <a:lnTo>
                    <a:pt x="10" y="77"/>
                  </a:lnTo>
                  <a:lnTo>
                    <a:pt x="6" y="71"/>
                  </a:lnTo>
                  <a:lnTo>
                    <a:pt x="3" y="63"/>
                  </a:lnTo>
                  <a:lnTo>
                    <a:pt x="1" y="53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19"/>
                  </a:lnTo>
                  <a:lnTo>
                    <a:pt x="8" y="11"/>
                  </a:lnTo>
                  <a:lnTo>
                    <a:pt x="13" y="4"/>
                  </a:lnTo>
                  <a:lnTo>
                    <a:pt x="20" y="1"/>
                  </a:lnTo>
                  <a:lnTo>
                    <a:pt x="27" y="0"/>
                  </a:lnTo>
                  <a:lnTo>
                    <a:pt x="34" y="1"/>
                  </a:lnTo>
                  <a:lnTo>
                    <a:pt x="40" y="4"/>
                  </a:lnTo>
                  <a:lnTo>
                    <a:pt x="46" y="10"/>
                  </a:lnTo>
                  <a:lnTo>
                    <a:pt x="50" y="18"/>
                  </a:lnTo>
                  <a:lnTo>
                    <a:pt x="53" y="30"/>
                  </a:lnTo>
                  <a:lnTo>
                    <a:pt x="54" y="42"/>
                  </a:lnTo>
                  <a:close/>
                  <a:moveTo>
                    <a:pt x="35" y="42"/>
                  </a:moveTo>
                  <a:lnTo>
                    <a:pt x="35" y="13"/>
                  </a:lnTo>
                  <a:lnTo>
                    <a:pt x="34" y="10"/>
                  </a:lnTo>
                  <a:lnTo>
                    <a:pt x="33" y="8"/>
                  </a:lnTo>
                  <a:lnTo>
                    <a:pt x="30" y="5"/>
                  </a:lnTo>
                  <a:lnTo>
                    <a:pt x="29" y="4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22" y="4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19" y="17"/>
                  </a:lnTo>
                  <a:lnTo>
                    <a:pt x="19" y="25"/>
                  </a:lnTo>
                  <a:lnTo>
                    <a:pt x="18" y="35"/>
                  </a:lnTo>
                  <a:lnTo>
                    <a:pt x="18" y="61"/>
                  </a:lnTo>
                  <a:lnTo>
                    <a:pt x="19" y="69"/>
                  </a:lnTo>
                  <a:lnTo>
                    <a:pt x="20" y="74"/>
                  </a:lnTo>
                  <a:lnTo>
                    <a:pt x="21" y="79"/>
                  </a:lnTo>
                  <a:lnTo>
                    <a:pt x="22" y="80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9" y="81"/>
                  </a:lnTo>
                  <a:lnTo>
                    <a:pt x="30" y="81"/>
                  </a:lnTo>
                  <a:lnTo>
                    <a:pt x="31" y="80"/>
                  </a:lnTo>
                  <a:lnTo>
                    <a:pt x="31" y="79"/>
                  </a:lnTo>
                  <a:lnTo>
                    <a:pt x="33" y="78"/>
                  </a:lnTo>
                  <a:lnTo>
                    <a:pt x="34" y="76"/>
                  </a:lnTo>
                  <a:lnTo>
                    <a:pt x="35" y="72"/>
                  </a:lnTo>
                  <a:lnTo>
                    <a:pt x="35" y="69"/>
                  </a:lnTo>
                  <a:lnTo>
                    <a:pt x="35" y="4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8" name="Freeform 34"/>
            <p:cNvSpPr>
              <a:spLocks/>
            </p:cNvSpPr>
            <p:nvPr/>
          </p:nvSpPr>
          <p:spPr bwMode="auto">
            <a:xfrm>
              <a:off x="4303543" y="4235071"/>
              <a:ext cx="22403" cy="23523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3" y="1"/>
                </a:cxn>
                <a:cxn ang="0">
                  <a:pos x="17" y="4"/>
                </a:cxn>
                <a:cxn ang="0">
                  <a:pos x="18" y="7"/>
                </a:cxn>
                <a:cxn ang="0">
                  <a:pos x="20" y="11"/>
                </a:cxn>
                <a:cxn ang="0">
                  <a:pos x="19" y="14"/>
                </a:cxn>
                <a:cxn ang="0">
                  <a:pos x="18" y="15"/>
                </a:cxn>
                <a:cxn ang="0">
                  <a:pos x="17" y="17"/>
                </a:cxn>
                <a:cxn ang="0">
                  <a:pos x="15" y="19"/>
                </a:cxn>
                <a:cxn ang="0">
                  <a:pos x="13" y="20"/>
                </a:cxn>
                <a:cxn ang="0">
                  <a:pos x="11" y="21"/>
                </a:cxn>
                <a:cxn ang="0">
                  <a:pos x="7" y="21"/>
                </a:cxn>
                <a:cxn ang="0">
                  <a:pos x="4" y="19"/>
                </a:cxn>
                <a:cxn ang="0">
                  <a:pos x="3" y="17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3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3" y="4"/>
                </a:cxn>
                <a:cxn ang="0">
                  <a:pos x="9" y="0"/>
                </a:cxn>
              </a:cxnLst>
              <a:rect l="0" t="0" r="r" b="b"/>
              <a:pathLst>
                <a:path w="20" h="21">
                  <a:moveTo>
                    <a:pt x="9" y="0"/>
                  </a:moveTo>
                  <a:lnTo>
                    <a:pt x="13" y="1"/>
                  </a:lnTo>
                  <a:lnTo>
                    <a:pt x="17" y="4"/>
                  </a:lnTo>
                  <a:lnTo>
                    <a:pt x="18" y="7"/>
                  </a:lnTo>
                  <a:lnTo>
                    <a:pt x="20" y="11"/>
                  </a:lnTo>
                  <a:lnTo>
                    <a:pt x="19" y="14"/>
                  </a:lnTo>
                  <a:lnTo>
                    <a:pt x="18" y="15"/>
                  </a:lnTo>
                  <a:lnTo>
                    <a:pt x="17" y="17"/>
                  </a:lnTo>
                  <a:lnTo>
                    <a:pt x="15" y="19"/>
                  </a:lnTo>
                  <a:lnTo>
                    <a:pt x="13" y="20"/>
                  </a:lnTo>
                  <a:lnTo>
                    <a:pt x="11" y="21"/>
                  </a:lnTo>
                  <a:lnTo>
                    <a:pt x="7" y="21"/>
                  </a:lnTo>
                  <a:lnTo>
                    <a:pt x="4" y="19"/>
                  </a:lnTo>
                  <a:lnTo>
                    <a:pt x="3" y="17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1" y="6"/>
                  </a:lnTo>
                  <a:lnTo>
                    <a:pt x="3" y="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9" name="Freeform 35"/>
            <p:cNvSpPr>
              <a:spLocks/>
            </p:cNvSpPr>
            <p:nvPr/>
          </p:nvSpPr>
          <p:spPr bwMode="auto">
            <a:xfrm>
              <a:off x="4342748" y="4162262"/>
              <a:ext cx="47046" cy="94092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31" y="76"/>
                </a:cxn>
                <a:cxn ang="0">
                  <a:pos x="35" y="81"/>
                </a:cxn>
                <a:cxn ang="0">
                  <a:pos x="37" y="81"/>
                </a:cxn>
                <a:cxn ang="0">
                  <a:pos x="39" y="82"/>
                </a:cxn>
                <a:cxn ang="0">
                  <a:pos x="42" y="82"/>
                </a:cxn>
                <a:cxn ang="0">
                  <a:pos x="42" y="84"/>
                </a:cxn>
                <a:cxn ang="0">
                  <a:pos x="0" y="84"/>
                </a:cxn>
                <a:cxn ang="0">
                  <a:pos x="0" y="82"/>
                </a:cxn>
                <a:cxn ang="0">
                  <a:pos x="5" y="82"/>
                </a:cxn>
                <a:cxn ang="0">
                  <a:pos x="6" y="81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1" y="79"/>
                </a:cxn>
                <a:cxn ang="0">
                  <a:pos x="12" y="79"/>
                </a:cxn>
                <a:cxn ang="0">
                  <a:pos x="12" y="78"/>
                </a:cxn>
                <a:cxn ang="0">
                  <a:pos x="12" y="76"/>
                </a:cxn>
                <a:cxn ang="0">
                  <a:pos x="12" y="74"/>
                </a:cxn>
                <a:cxn ang="0">
                  <a:pos x="13" y="71"/>
                </a:cxn>
                <a:cxn ang="0">
                  <a:pos x="13" y="18"/>
                </a:cxn>
                <a:cxn ang="0">
                  <a:pos x="12" y="16"/>
                </a:cxn>
                <a:cxn ang="0">
                  <a:pos x="10" y="15"/>
                </a:cxn>
                <a:cxn ang="0">
                  <a:pos x="9" y="15"/>
                </a:cxn>
                <a:cxn ang="0">
                  <a:pos x="8" y="15"/>
                </a:cxn>
                <a:cxn ang="0">
                  <a:pos x="8" y="14"/>
                </a:cxn>
                <a:cxn ang="0">
                  <a:pos x="6" y="14"/>
                </a:cxn>
                <a:cxn ang="0">
                  <a:pos x="3" y="15"/>
                </a:cxn>
                <a:cxn ang="0">
                  <a:pos x="1" y="17"/>
                </a:cxn>
                <a:cxn ang="0">
                  <a:pos x="0" y="14"/>
                </a:cxn>
                <a:cxn ang="0">
                  <a:pos x="29" y="0"/>
                </a:cxn>
                <a:cxn ang="0">
                  <a:pos x="31" y="0"/>
                </a:cxn>
              </a:cxnLst>
              <a:rect l="0" t="0" r="r" b="b"/>
              <a:pathLst>
                <a:path w="42" h="84">
                  <a:moveTo>
                    <a:pt x="31" y="0"/>
                  </a:moveTo>
                  <a:lnTo>
                    <a:pt x="31" y="76"/>
                  </a:lnTo>
                  <a:lnTo>
                    <a:pt x="35" y="81"/>
                  </a:lnTo>
                  <a:lnTo>
                    <a:pt x="37" y="81"/>
                  </a:lnTo>
                  <a:lnTo>
                    <a:pt x="39" y="82"/>
                  </a:lnTo>
                  <a:lnTo>
                    <a:pt x="42" y="82"/>
                  </a:lnTo>
                  <a:lnTo>
                    <a:pt x="42" y="84"/>
                  </a:lnTo>
                  <a:lnTo>
                    <a:pt x="0" y="84"/>
                  </a:lnTo>
                  <a:lnTo>
                    <a:pt x="0" y="82"/>
                  </a:lnTo>
                  <a:lnTo>
                    <a:pt x="5" y="82"/>
                  </a:lnTo>
                  <a:lnTo>
                    <a:pt x="6" y="81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1" y="79"/>
                  </a:lnTo>
                  <a:lnTo>
                    <a:pt x="12" y="79"/>
                  </a:lnTo>
                  <a:lnTo>
                    <a:pt x="12" y="78"/>
                  </a:lnTo>
                  <a:lnTo>
                    <a:pt x="12" y="76"/>
                  </a:lnTo>
                  <a:lnTo>
                    <a:pt x="12" y="74"/>
                  </a:lnTo>
                  <a:lnTo>
                    <a:pt x="13" y="71"/>
                  </a:lnTo>
                  <a:lnTo>
                    <a:pt x="13" y="18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3" y="15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29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0" name="Rectangle 36"/>
            <p:cNvSpPr>
              <a:spLocks noChangeArrowheads="1"/>
            </p:cNvSpPr>
            <p:nvPr/>
          </p:nvSpPr>
          <p:spPr bwMode="auto">
            <a:xfrm>
              <a:off x="4115360" y="3847504"/>
              <a:ext cx="38085" cy="1232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1" name="Freeform 37"/>
            <p:cNvSpPr>
              <a:spLocks noEditPoints="1"/>
            </p:cNvSpPr>
            <p:nvPr/>
          </p:nvSpPr>
          <p:spPr bwMode="auto">
            <a:xfrm>
              <a:off x="4162406" y="3790376"/>
              <a:ext cx="59368" cy="96332"/>
            </a:xfrm>
            <a:custGeom>
              <a:avLst/>
              <a:gdLst/>
              <a:ahLst/>
              <a:cxnLst>
                <a:cxn ang="0">
                  <a:pos x="52" y="54"/>
                </a:cxn>
                <a:cxn ang="0">
                  <a:pos x="48" y="69"/>
                </a:cxn>
                <a:cxn ang="0">
                  <a:pos x="44" y="77"/>
                </a:cxn>
                <a:cxn ang="0">
                  <a:pos x="38" y="82"/>
                </a:cxn>
                <a:cxn ang="0">
                  <a:pos x="35" y="85"/>
                </a:cxn>
                <a:cxn ang="0">
                  <a:pos x="30" y="85"/>
                </a:cxn>
                <a:cxn ang="0">
                  <a:pos x="23" y="86"/>
                </a:cxn>
                <a:cxn ang="0">
                  <a:pos x="15" y="83"/>
                </a:cxn>
                <a:cxn ang="0">
                  <a:pos x="5" y="71"/>
                </a:cxn>
                <a:cxn ang="0">
                  <a:pos x="1" y="54"/>
                </a:cxn>
                <a:cxn ang="0">
                  <a:pos x="1" y="31"/>
                </a:cxn>
                <a:cxn ang="0">
                  <a:pos x="8" y="11"/>
                </a:cxn>
                <a:cxn ang="0">
                  <a:pos x="19" y="1"/>
                </a:cxn>
                <a:cxn ang="0">
                  <a:pos x="33" y="1"/>
                </a:cxn>
                <a:cxn ang="0">
                  <a:pos x="45" y="10"/>
                </a:cxn>
                <a:cxn ang="0">
                  <a:pos x="52" y="31"/>
                </a:cxn>
                <a:cxn ang="0">
                  <a:pos x="35" y="43"/>
                </a:cxn>
                <a:cxn ang="0">
                  <a:pos x="34" y="10"/>
                </a:cxn>
                <a:cxn ang="0">
                  <a:pos x="30" y="6"/>
                </a:cxn>
                <a:cxn ang="0">
                  <a:pos x="28" y="4"/>
                </a:cxn>
                <a:cxn ang="0">
                  <a:pos x="22" y="5"/>
                </a:cxn>
                <a:cxn ang="0">
                  <a:pos x="19" y="10"/>
                </a:cxn>
                <a:cxn ang="0">
                  <a:pos x="18" y="17"/>
                </a:cxn>
                <a:cxn ang="0">
                  <a:pos x="18" y="36"/>
                </a:cxn>
                <a:cxn ang="0">
                  <a:pos x="18" y="69"/>
                </a:cxn>
                <a:cxn ang="0">
                  <a:pos x="21" y="79"/>
                </a:cxn>
                <a:cxn ang="0">
                  <a:pos x="25" y="82"/>
                </a:cxn>
                <a:cxn ang="0">
                  <a:pos x="28" y="82"/>
                </a:cxn>
                <a:cxn ang="0">
                  <a:pos x="31" y="81"/>
                </a:cxn>
                <a:cxn ang="0">
                  <a:pos x="32" y="78"/>
                </a:cxn>
                <a:cxn ang="0">
                  <a:pos x="35" y="72"/>
                </a:cxn>
                <a:cxn ang="0">
                  <a:pos x="35" y="43"/>
                </a:cxn>
              </a:cxnLst>
              <a:rect l="0" t="0" r="r" b="b"/>
              <a:pathLst>
                <a:path w="53" h="86">
                  <a:moveTo>
                    <a:pt x="53" y="43"/>
                  </a:moveTo>
                  <a:lnTo>
                    <a:pt x="52" y="54"/>
                  </a:lnTo>
                  <a:lnTo>
                    <a:pt x="49" y="66"/>
                  </a:lnTo>
                  <a:lnTo>
                    <a:pt x="48" y="69"/>
                  </a:lnTo>
                  <a:lnTo>
                    <a:pt x="47" y="72"/>
                  </a:lnTo>
                  <a:lnTo>
                    <a:pt x="44" y="77"/>
                  </a:lnTo>
                  <a:lnTo>
                    <a:pt x="42" y="79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5" y="85"/>
                  </a:lnTo>
                  <a:lnTo>
                    <a:pt x="32" y="85"/>
                  </a:lnTo>
                  <a:lnTo>
                    <a:pt x="30" y="85"/>
                  </a:lnTo>
                  <a:lnTo>
                    <a:pt x="28" y="86"/>
                  </a:lnTo>
                  <a:lnTo>
                    <a:pt x="23" y="86"/>
                  </a:lnTo>
                  <a:lnTo>
                    <a:pt x="18" y="85"/>
                  </a:lnTo>
                  <a:lnTo>
                    <a:pt x="15" y="83"/>
                  </a:lnTo>
                  <a:lnTo>
                    <a:pt x="10" y="78"/>
                  </a:lnTo>
                  <a:lnTo>
                    <a:pt x="5" y="71"/>
                  </a:lnTo>
                  <a:lnTo>
                    <a:pt x="2" y="64"/>
                  </a:lnTo>
                  <a:lnTo>
                    <a:pt x="1" y="54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20"/>
                  </a:lnTo>
                  <a:lnTo>
                    <a:pt x="8" y="11"/>
                  </a:lnTo>
                  <a:lnTo>
                    <a:pt x="13" y="5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3" y="1"/>
                  </a:lnTo>
                  <a:lnTo>
                    <a:pt x="40" y="5"/>
                  </a:lnTo>
                  <a:lnTo>
                    <a:pt x="45" y="10"/>
                  </a:lnTo>
                  <a:lnTo>
                    <a:pt x="49" y="18"/>
                  </a:lnTo>
                  <a:lnTo>
                    <a:pt x="52" y="31"/>
                  </a:lnTo>
                  <a:lnTo>
                    <a:pt x="53" y="43"/>
                  </a:lnTo>
                  <a:close/>
                  <a:moveTo>
                    <a:pt x="35" y="43"/>
                  </a:moveTo>
                  <a:lnTo>
                    <a:pt x="35" y="14"/>
                  </a:lnTo>
                  <a:lnTo>
                    <a:pt x="34" y="10"/>
                  </a:lnTo>
                  <a:lnTo>
                    <a:pt x="32" y="8"/>
                  </a:lnTo>
                  <a:lnTo>
                    <a:pt x="30" y="6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22" y="5"/>
                  </a:lnTo>
                  <a:lnTo>
                    <a:pt x="20" y="8"/>
                  </a:lnTo>
                  <a:lnTo>
                    <a:pt x="19" y="10"/>
                  </a:lnTo>
                  <a:lnTo>
                    <a:pt x="19" y="13"/>
                  </a:lnTo>
                  <a:lnTo>
                    <a:pt x="18" y="17"/>
                  </a:lnTo>
                  <a:lnTo>
                    <a:pt x="18" y="25"/>
                  </a:lnTo>
                  <a:lnTo>
                    <a:pt x="18" y="36"/>
                  </a:lnTo>
                  <a:lnTo>
                    <a:pt x="18" y="61"/>
                  </a:lnTo>
                  <a:lnTo>
                    <a:pt x="18" y="69"/>
                  </a:lnTo>
                  <a:lnTo>
                    <a:pt x="19" y="75"/>
                  </a:lnTo>
                  <a:lnTo>
                    <a:pt x="21" y="79"/>
                  </a:lnTo>
                  <a:lnTo>
                    <a:pt x="22" y="81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8" y="82"/>
                  </a:lnTo>
                  <a:lnTo>
                    <a:pt x="29" y="82"/>
                  </a:lnTo>
                  <a:lnTo>
                    <a:pt x="31" y="81"/>
                  </a:lnTo>
                  <a:lnTo>
                    <a:pt x="31" y="79"/>
                  </a:lnTo>
                  <a:lnTo>
                    <a:pt x="32" y="78"/>
                  </a:lnTo>
                  <a:lnTo>
                    <a:pt x="33" y="77"/>
                  </a:lnTo>
                  <a:lnTo>
                    <a:pt x="35" y="72"/>
                  </a:lnTo>
                  <a:lnTo>
                    <a:pt x="35" y="69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2" name="Freeform 38"/>
            <p:cNvSpPr>
              <a:spLocks/>
            </p:cNvSpPr>
            <p:nvPr/>
          </p:nvSpPr>
          <p:spPr bwMode="auto">
            <a:xfrm>
              <a:off x="4232975" y="3864306"/>
              <a:ext cx="22403" cy="22403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3" y="1"/>
                </a:cxn>
                <a:cxn ang="0">
                  <a:pos x="17" y="3"/>
                </a:cxn>
                <a:cxn ang="0">
                  <a:pos x="19" y="6"/>
                </a:cxn>
                <a:cxn ang="0">
                  <a:pos x="20" y="11"/>
                </a:cxn>
                <a:cxn ang="0">
                  <a:pos x="19" y="13"/>
                </a:cxn>
                <a:cxn ang="0">
                  <a:pos x="19" y="15"/>
                </a:cxn>
                <a:cxn ang="0">
                  <a:pos x="17" y="17"/>
                </a:cxn>
                <a:cxn ang="0">
                  <a:pos x="16" y="19"/>
                </a:cxn>
                <a:cxn ang="0">
                  <a:pos x="14" y="19"/>
                </a:cxn>
                <a:cxn ang="0">
                  <a:pos x="12" y="20"/>
                </a:cxn>
                <a:cxn ang="0">
                  <a:pos x="8" y="20"/>
                </a:cxn>
                <a:cxn ang="0">
                  <a:pos x="5" y="19"/>
                </a:cxn>
                <a:cxn ang="0">
                  <a:pos x="3" y="17"/>
                </a:cxn>
                <a:cxn ang="0">
                  <a:pos x="2" y="16"/>
                </a:cxn>
                <a:cxn ang="0">
                  <a:pos x="1" y="14"/>
                </a:cxn>
                <a:cxn ang="0">
                  <a:pos x="1" y="12"/>
                </a:cxn>
                <a:cxn ang="0">
                  <a:pos x="0" y="11"/>
                </a:cxn>
                <a:cxn ang="0">
                  <a:pos x="1" y="9"/>
                </a:cxn>
                <a:cxn ang="0">
                  <a:pos x="2" y="5"/>
                </a:cxn>
                <a:cxn ang="0">
                  <a:pos x="3" y="3"/>
                </a:cxn>
                <a:cxn ang="0">
                  <a:pos x="9" y="0"/>
                </a:cxn>
              </a:cxnLst>
              <a:rect l="0" t="0" r="r" b="b"/>
              <a:pathLst>
                <a:path w="20" h="20">
                  <a:moveTo>
                    <a:pt x="9" y="0"/>
                  </a:moveTo>
                  <a:lnTo>
                    <a:pt x="13" y="1"/>
                  </a:lnTo>
                  <a:lnTo>
                    <a:pt x="17" y="3"/>
                  </a:lnTo>
                  <a:lnTo>
                    <a:pt x="19" y="6"/>
                  </a:lnTo>
                  <a:lnTo>
                    <a:pt x="20" y="11"/>
                  </a:lnTo>
                  <a:lnTo>
                    <a:pt x="19" y="13"/>
                  </a:lnTo>
                  <a:lnTo>
                    <a:pt x="19" y="15"/>
                  </a:lnTo>
                  <a:lnTo>
                    <a:pt x="17" y="17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5" y="19"/>
                  </a:lnTo>
                  <a:lnTo>
                    <a:pt x="3" y="17"/>
                  </a:lnTo>
                  <a:lnTo>
                    <a:pt x="2" y="16"/>
                  </a:lnTo>
                  <a:lnTo>
                    <a:pt x="1" y="14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3" y="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3" name="Freeform 39"/>
            <p:cNvSpPr>
              <a:spLocks noEditPoints="1"/>
            </p:cNvSpPr>
            <p:nvPr/>
          </p:nvSpPr>
          <p:spPr bwMode="auto">
            <a:xfrm>
              <a:off x="4266579" y="3790376"/>
              <a:ext cx="59368" cy="96332"/>
            </a:xfrm>
            <a:custGeom>
              <a:avLst/>
              <a:gdLst/>
              <a:ahLst/>
              <a:cxnLst>
                <a:cxn ang="0">
                  <a:pos x="53" y="43"/>
                </a:cxn>
                <a:cxn ang="0">
                  <a:pos x="53" y="54"/>
                </a:cxn>
                <a:cxn ang="0">
                  <a:pos x="50" y="66"/>
                </a:cxn>
                <a:cxn ang="0">
                  <a:pos x="49" y="69"/>
                </a:cxn>
                <a:cxn ang="0">
                  <a:pos x="47" y="72"/>
                </a:cxn>
                <a:cxn ang="0">
                  <a:pos x="44" y="77"/>
                </a:cxn>
                <a:cxn ang="0">
                  <a:pos x="42" y="79"/>
                </a:cxn>
                <a:cxn ang="0">
                  <a:pos x="39" y="82"/>
                </a:cxn>
                <a:cxn ang="0">
                  <a:pos x="36" y="83"/>
                </a:cxn>
                <a:cxn ang="0">
                  <a:pos x="35" y="85"/>
                </a:cxn>
                <a:cxn ang="0">
                  <a:pos x="33" y="85"/>
                </a:cxn>
                <a:cxn ang="0">
                  <a:pos x="31" y="85"/>
                </a:cxn>
                <a:cxn ang="0">
                  <a:pos x="29" y="86"/>
                </a:cxn>
                <a:cxn ang="0">
                  <a:pos x="23" y="86"/>
                </a:cxn>
                <a:cxn ang="0">
                  <a:pos x="19" y="85"/>
                </a:cxn>
                <a:cxn ang="0">
                  <a:pos x="16" y="83"/>
                </a:cxn>
                <a:cxn ang="0">
                  <a:pos x="10" y="78"/>
                </a:cxn>
                <a:cxn ang="0">
                  <a:pos x="6" y="71"/>
                </a:cxn>
                <a:cxn ang="0">
                  <a:pos x="3" y="64"/>
                </a:cxn>
                <a:cxn ang="0">
                  <a:pos x="1" y="54"/>
                </a:cxn>
                <a:cxn ang="0">
                  <a:pos x="0" y="44"/>
                </a:cxn>
                <a:cxn ang="0">
                  <a:pos x="1" y="31"/>
                </a:cxn>
                <a:cxn ang="0">
                  <a:pos x="4" y="20"/>
                </a:cxn>
                <a:cxn ang="0">
                  <a:pos x="8" y="11"/>
                </a:cxn>
                <a:cxn ang="0">
                  <a:pos x="13" y="5"/>
                </a:cxn>
                <a:cxn ang="0">
                  <a:pos x="19" y="1"/>
                </a:cxn>
                <a:cxn ang="0">
                  <a:pos x="26" y="0"/>
                </a:cxn>
                <a:cxn ang="0">
                  <a:pos x="34" y="1"/>
                </a:cxn>
                <a:cxn ang="0">
                  <a:pos x="40" y="5"/>
                </a:cxn>
                <a:cxn ang="0">
                  <a:pos x="46" y="10"/>
                </a:cxn>
                <a:cxn ang="0">
                  <a:pos x="50" y="18"/>
                </a:cxn>
                <a:cxn ang="0">
                  <a:pos x="53" y="31"/>
                </a:cxn>
                <a:cxn ang="0">
                  <a:pos x="53" y="43"/>
                </a:cxn>
                <a:cxn ang="0">
                  <a:pos x="35" y="43"/>
                </a:cxn>
                <a:cxn ang="0">
                  <a:pos x="35" y="14"/>
                </a:cxn>
                <a:cxn ang="0">
                  <a:pos x="34" y="10"/>
                </a:cxn>
                <a:cxn ang="0">
                  <a:pos x="33" y="8"/>
                </a:cxn>
                <a:cxn ang="0">
                  <a:pos x="31" y="7"/>
                </a:cxn>
                <a:cxn ang="0">
                  <a:pos x="29" y="5"/>
                </a:cxn>
                <a:cxn ang="0">
                  <a:pos x="28" y="4"/>
                </a:cxn>
                <a:cxn ang="0">
                  <a:pos x="23" y="4"/>
                </a:cxn>
                <a:cxn ang="0">
                  <a:pos x="23" y="5"/>
                </a:cxn>
                <a:cxn ang="0">
                  <a:pos x="22" y="7"/>
                </a:cxn>
                <a:cxn ang="0">
                  <a:pos x="20" y="8"/>
                </a:cxn>
                <a:cxn ang="0">
                  <a:pos x="20" y="10"/>
                </a:cxn>
                <a:cxn ang="0">
                  <a:pos x="19" y="13"/>
                </a:cxn>
                <a:cxn ang="0">
                  <a:pos x="19" y="17"/>
                </a:cxn>
                <a:cxn ang="0">
                  <a:pos x="19" y="69"/>
                </a:cxn>
                <a:cxn ang="0">
                  <a:pos x="19" y="75"/>
                </a:cxn>
                <a:cxn ang="0">
                  <a:pos x="21" y="79"/>
                </a:cxn>
                <a:cxn ang="0">
                  <a:pos x="23" y="82"/>
                </a:cxn>
                <a:cxn ang="0">
                  <a:pos x="25" y="82"/>
                </a:cxn>
                <a:cxn ang="0">
                  <a:pos x="27" y="82"/>
                </a:cxn>
                <a:cxn ang="0">
                  <a:pos x="29" y="82"/>
                </a:cxn>
                <a:cxn ang="0">
                  <a:pos x="29" y="82"/>
                </a:cxn>
                <a:cxn ang="0">
                  <a:pos x="31" y="81"/>
                </a:cxn>
                <a:cxn ang="0">
                  <a:pos x="31" y="79"/>
                </a:cxn>
                <a:cxn ang="0">
                  <a:pos x="33" y="78"/>
                </a:cxn>
                <a:cxn ang="0">
                  <a:pos x="34" y="77"/>
                </a:cxn>
                <a:cxn ang="0">
                  <a:pos x="35" y="75"/>
                </a:cxn>
                <a:cxn ang="0">
                  <a:pos x="35" y="69"/>
                </a:cxn>
                <a:cxn ang="0">
                  <a:pos x="35" y="43"/>
                </a:cxn>
              </a:cxnLst>
              <a:rect l="0" t="0" r="r" b="b"/>
              <a:pathLst>
                <a:path w="53" h="86">
                  <a:moveTo>
                    <a:pt x="53" y="43"/>
                  </a:moveTo>
                  <a:lnTo>
                    <a:pt x="53" y="54"/>
                  </a:lnTo>
                  <a:lnTo>
                    <a:pt x="50" y="66"/>
                  </a:lnTo>
                  <a:lnTo>
                    <a:pt x="49" y="69"/>
                  </a:lnTo>
                  <a:lnTo>
                    <a:pt x="47" y="72"/>
                  </a:lnTo>
                  <a:lnTo>
                    <a:pt x="44" y="77"/>
                  </a:lnTo>
                  <a:lnTo>
                    <a:pt x="42" y="79"/>
                  </a:lnTo>
                  <a:lnTo>
                    <a:pt x="39" y="82"/>
                  </a:lnTo>
                  <a:lnTo>
                    <a:pt x="36" y="83"/>
                  </a:lnTo>
                  <a:lnTo>
                    <a:pt x="35" y="85"/>
                  </a:lnTo>
                  <a:lnTo>
                    <a:pt x="33" y="85"/>
                  </a:lnTo>
                  <a:lnTo>
                    <a:pt x="31" y="85"/>
                  </a:lnTo>
                  <a:lnTo>
                    <a:pt x="29" y="86"/>
                  </a:lnTo>
                  <a:lnTo>
                    <a:pt x="23" y="86"/>
                  </a:lnTo>
                  <a:lnTo>
                    <a:pt x="19" y="85"/>
                  </a:lnTo>
                  <a:lnTo>
                    <a:pt x="16" y="83"/>
                  </a:lnTo>
                  <a:lnTo>
                    <a:pt x="10" y="78"/>
                  </a:lnTo>
                  <a:lnTo>
                    <a:pt x="6" y="71"/>
                  </a:lnTo>
                  <a:lnTo>
                    <a:pt x="3" y="64"/>
                  </a:lnTo>
                  <a:lnTo>
                    <a:pt x="1" y="54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20"/>
                  </a:lnTo>
                  <a:lnTo>
                    <a:pt x="8" y="11"/>
                  </a:lnTo>
                  <a:lnTo>
                    <a:pt x="13" y="5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4" y="1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50" y="18"/>
                  </a:lnTo>
                  <a:lnTo>
                    <a:pt x="53" y="31"/>
                  </a:lnTo>
                  <a:lnTo>
                    <a:pt x="53" y="43"/>
                  </a:lnTo>
                  <a:close/>
                  <a:moveTo>
                    <a:pt x="35" y="43"/>
                  </a:moveTo>
                  <a:lnTo>
                    <a:pt x="35" y="14"/>
                  </a:lnTo>
                  <a:lnTo>
                    <a:pt x="34" y="10"/>
                  </a:lnTo>
                  <a:lnTo>
                    <a:pt x="33" y="8"/>
                  </a:lnTo>
                  <a:lnTo>
                    <a:pt x="31" y="7"/>
                  </a:lnTo>
                  <a:lnTo>
                    <a:pt x="29" y="5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2" y="7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19" y="13"/>
                  </a:lnTo>
                  <a:lnTo>
                    <a:pt x="19" y="17"/>
                  </a:lnTo>
                  <a:lnTo>
                    <a:pt x="19" y="69"/>
                  </a:lnTo>
                  <a:lnTo>
                    <a:pt x="19" y="75"/>
                  </a:lnTo>
                  <a:lnTo>
                    <a:pt x="21" y="79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9" y="82"/>
                  </a:lnTo>
                  <a:lnTo>
                    <a:pt x="29" y="82"/>
                  </a:lnTo>
                  <a:lnTo>
                    <a:pt x="31" y="81"/>
                  </a:lnTo>
                  <a:lnTo>
                    <a:pt x="31" y="79"/>
                  </a:lnTo>
                  <a:lnTo>
                    <a:pt x="33" y="78"/>
                  </a:lnTo>
                  <a:lnTo>
                    <a:pt x="34" y="77"/>
                  </a:lnTo>
                  <a:lnTo>
                    <a:pt x="35" y="75"/>
                  </a:lnTo>
                  <a:lnTo>
                    <a:pt x="35" y="69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4" name="Freeform 40"/>
            <p:cNvSpPr>
              <a:spLocks/>
            </p:cNvSpPr>
            <p:nvPr/>
          </p:nvSpPr>
          <p:spPr bwMode="auto">
            <a:xfrm>
              <a:off x="4337147" y="3791497"/>
              <a:ext cx="59368" cy="95212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53" y="0"/>
                </a:cxn>
                <a:cxn ang="0">
                  <a:pos x="46" y="16"/>
                </a:cxn>
                <a:cxn ang="0">
                  <a:pos x="13" y="16"/>
                </a:cxn>
                <a:cxn ang="0">
                  <a:pos x="10" y="24"/>
                </a:cxn>
                <a:cxn ang="0">
                  <a:pos x="23" y="25"/>
                </a:cxn>
                <a:cxn ang="0">
                  <a:pos x="34" y="29"/>
                </a:cxn>
                <a:cxn ang="0">
                  <a:pos x="44" y="34"/>
                </a:cxn>
                <a:cxn ang="0">
                  <a:pos x="49" y="40"/>
                </a:cxn>
                <a:cxn ang="0">
                  <a:pos x="52" y="47"/>
                </a:cxn>
                <a:cxn ang="0">
                  <a:pos x="53" y="55"/>
                </a:cxn>
                <a:cxn ang="0">
                  <a:pos x="52" y="63"/>
                </a:cxn>
                <a:cxn ang="0">
                  <a:pos x="49" y="70"/>
                </a:cxn>
                <a:cxn ang="0">
                  <a:pos x="46" y="75"/>
                </a:cxn>
                <a:cxn ang="0">
                  <a:pos x="41" y="79"/>
                </a:cxn>
                <a:cxn ang="0">
                  <a:pos x="36" y="81"/>
                </a:cxn>
                <a:cxn ang="0">
                  <a:pos x="28" y="84"/>
                </a:cxn>
                <a:cxn ang="0">
                  <a:pos x="19" y="85"/>
                </a:cxn>
                <a:cxn ang="0">
                  <a:pos x="13" y="85"/>
                </a:cxn>
                <a:cxn ang="0">
                  <a:pos x="7" y="84"/>
                </a:cxn>
                <a:cxn ang="0">
                  <a:pos x="3" y="81"/>
                </a:cxn>
                <a:cxn ang="0">
                  <a:pos x="0" y="78"/>
                </a:cxn>
                <a:cxn ang="0">
                  <a:pos x="0" y="77"/>
                </a:cxn>
                <a:cxn ang="0">
                  <a:pos x="0" y="73"/>
                </a:cxn>
                <a:cxn ang="0">
                  <a:pos x="1" y="72"/>
                </a:cxn>
                <a:cxn ang="0">
                  <a:pos x="2" y="70"/>
                </a:cxn>
                <a:cxn ang="0">
                  <a:pos x="3" y="70"/>
                </a:cxn>
                <a:cxn ang="0">
                  <a:pos x="4" y="68"/>
                </a:cxn>
                <a:cxn ang="0">
                  <a:pos x="9" y="68"/>
                </a:cxn>
                <a:cxn ang="0">
                  <a:pos x="10" y="69"/>
                </a:cxn>
                <a:cxn ang="0">
                  <a:pos x="11" y="69"/>
                </a:cxn>
                <a:cxn ang="0">
                  <a:pos x="13" y="70"/>
                </a:cxn>
                <a:cxn ang="0">
                  <a:pos x="14" y="71"/>
                </a:cxn>
                <a:cxn ang="0">
                  <a:pos x="19" y="74"/>
                </a:cxn>
                <a:cxn ang="0">
                  <a:pos x="20" y="76"/>
                </a:cxn>
                <a:cxn ang="0">
                  <a:pos x="23" y="77"/>
                </a:cxn>
                <a:cxn ang="0">
                  <a:pos x="24" y="78"/>
                </a:cxn>
                <a:cxn ang="0">
                  <a:pos x="25" y="78"/>
                </a:cxn>
                <a:cxn ang="0">
                  <a:pos x="28" y="80"/>
                </a:cxn>
                <a:cxn ang="0">
                  <a:pos x="30" y="80"/>
                </a:cxn>
                <a:cxn ang="0">
                  <a:pos x="33" y="79"/>
                </a:cxn>
                <a:cxn ang="0">
                  <a:pos x="36" y="78"/>
                </a:cxn>
                <a:cxn ang="0">
                  <a:pos x="38" y="76"/>
                </a:cxn>
                <a:cxn ang="0">
                  <a:pos x="40" y="74"/>
                </a:cxn>
                <a:cxn ang="0">
                  <a:pos x="41" y="72"/>
                </a:cxn>
                <a:cxn ang="0">
                  <a:pos x="42" y="70"/>
                </a:cxn>
                <a:cxn ang="0">
                  <a:pos x="42" y="67"/>
                </a:cxn>
                <a:cxn ang="0">
                  <a:pos x="41" y="60"/>
                </a:cxn>
                <a:cxn ang="0">
                  <a:pos x="37" y="53"/>
                </a:cxn>
                <a:cxn ang="0">
                  <a:pos x="32" y="49"/>
                </a:cxn>
                <a:cxn ang="0">
                  <a:pos x="19" y="44"/>
                </a:cxn>
                <a:cxn ang="0">
                  <a:pos x="4" y="42"/>
                </a:cxn>
                <a:cxn ang="0">
                  <a:pos x="0" y="42"/>
                </a:cxn>
                <a:cxn ang="0">
                  <a:pos x="15" y="0"/>
                </a:cxn>
              </a:cxnLst>
              <a:rect l="0" t="0" r="r" b="b"/>
              <a:pathLst>
                <a:path w="53" h="85">
                  <a:moveTo>
                    <a:pt x="15" y="0"/>
                  </a:moveTo>
                  <a:lnTo>
                    <a:pt x="53" y="0"/>
                  </a:lnTo>
                  <a:lnTo>
                    <a:pt x="46" y="16"/>
                  </a:lnTo>
                  <a:lnTo>
                    <a:pt x="13" y="16"/>
                  </a:lnTo>
                  <a:lnTo>
                    <a:pt x="10" y="24"/>
                  </a:lnTo>
                  <a:lnTo>
                    <a:pt x="23" y="25"/>
                  </a:lnTo>
                  <a:lnTo>
                    <a:pt x="34" y="29"/>
                  </a:lnTo>
                  <a:lnTo>
                    <a:pt x="44" y="34"/>
                  </a:lnTo>
                  <a:lnTo>
                    <a:pt x="49" y="40"/>
                  </a:lnTo>
                  <a:lnTo>
                    <a:pt x="52" y="47"/>
                  </a:lnTo>
                  <a:lnTo>
                    <a:pt x="53" y="55"/>
                  </a:lnTo>
                  <a:lnTo>
                    <a:pt x="52" y="63"/>
                  </a:lnTo>
                  <a:lnTo>
                    <a:pt x="49" y="70"/>
                  </a:lnTo>
                  <a:lnTo>
                    <a:pt x="46" y="75"/>
                  </a:lnTo>
                  <a:lnTo>
                    <a:pt x="41" y="79"/>
                  </a:lnTo>
                  <a:lnTo>
                    <a:pt x="36" y="81"/>
                  </a:lnTo>
                  <a:lnTo>
                    <a:pt x="28" y="84"/>
                  </a:lnTo>
                  <a:lnTo>
                    <a:pt x="19" y="85"/>
                  </a:lnTo>
                  <a:lnTo>
                    <a:pt x="13" y="85"/>
                  </a:lnTo>
                  <a:lnTo>
                    <a:pt x="7" y="84"/>
                  </a:lnTo>
                  <a:lnTo>
                    <a:pt x="3" y="81"/>
                  </a:lnTo>
                  <a:lnTo>
                    <a:pt x="0" y="78"/>
                  </a:lnTo>
                  <a:lnTo>
                    <a:pt x="0" y="77"/>
                  </a:lnTo>
                  <a:lnTo>
                    <a:pt x="0" y="73"/>
                  </a:lnTo>
                  <a:lnTo>
                    <a:pt x="1" y="72"/>
                  </a:lnTo>
                  <a:lnTo>
                    <a:pt x="2" y="70"/>
                  </a:lnTo>
                  <a:lnTo>
                    <a:pt x="3" y="70"/>
                  </a:lnTo>
                  <a:lnTo>
                    <a:pt x="4" y="68"/>
                  </a:lnTo>
                  <a:lnTo>
                    <a:pt x="9" y="68"/>
                  </a:lnTo>
                  <a:lnTo>
                    <a:pt x="10" y="69"/>
                  </a:lnTo>
                  <a:lnTo>
                    <a:pt x="11" y="69"/>
                  </a:lnTo>
                  <a:lnTo>
                    <a:pt x="13" y="70"/>
                  </a:lnTo>
                  <a:lnTo>
                    <a:pt x="14" y="71"/>
                  </a:lnTo>
                  <a:lnTo>
                    <a:pt x="19" y="74"/>
                  </a:lnTo>
                  <a:lnTo>
                    <a:pt x="20" y="76"/>
                  </a:lnTo>
                  <a:lnTo>
                    <a:pt x="23" y="77"/>
                  </a:lnTo>
                  <a:lnTo>
                    <a:pt x="24" y="78"/>
                  </a:lnTo>
                  <a:lnTo>
                    <a:pt x="25" y="78"/>
                  </a:lnTo>
                  <a:lnTo>
                    <a:pt x="28" y="80"/>
                  </a:lnTo>
                  <a:lnTo>
                    <a:pt x="30" y="80"/>
                  </a:lnTo>
                  <a:lnTo>
                    <a:pt x="33" y="79"/>
                  </a:lnTo>
                  <a:lnTo>
                    <a:pt x="36" y="78"/>
                  </a:lnTo>
                  <a:lnTo>
                    <a:pt x="38" y="76"/>
                  </a:lnTo>
                  <a:lnTo>
                    <a:pt x="40" y="74"/>
                  </a:lnTo>
                  <a:lnTo>
                    <a:pt x="41" y="72"/>
                  </a:lnTo>
                  <a:lnTo>
                    <a:pt x="42" y="70"/>
                  </a:lnTo>
                  <a:lnTo>
                    <a:pt x="42" y="67"/>
                  </a:lnTo>
                  <a:lnTo>
                    <a:pt x="41" y="60"/>
                  </a:lnTo>
                  <a:lnTo>
                    <a:pt x="37" y="53"/>
                  </a:lnTo>
                  <a:lnTo>
                    <a:pt x="32" y="49"/>
                  </a:lnTo>
                  <a:lnTo>
                    <a:pt x="19" y="44"/>
                  </a:lnTo>
                  <a:lnTo>
                    <a:pt x="4" y="42"/>
                  </a:lnTo>
                  <a:lnTo>
                    <a:pt x="0" y="4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5" name="Freeform 41"/>
            <p:cNvSpPr>
              <a:spLocks noEditPoints="1"/>
            </p:cNvSpPr>
            <p:nvPr/>
          </p:nvSpPr>
          <p:spPr bwMode="auto">
            <a:xfrm>
              <a:off x="4337147" y="3420731"/>
              <a:ext cx="59368" cy="96332"/>
            </a:xfrm>
            <a:custGeom>
              <a:avLst/>
              <a:gdLst/>
              <a:ahLst/>
              <a:cxnLst>
                <a:cxn ang="0">
                  <a:pos x="53" y="42"/>
                </a:cxn>
                <a:cxn ang="0">
                  <a:pos x="52" y="54"/>
                </a:cxn>
                <a:cxn ang="0">
                  <a:pos x="49" y="65"/>
                </a:cxn>
                <a:cxn ang="0">
                  <a:pos x="48" y="69"/>
                </a:cxn>
                <a:cxn ang="0">
                  <a:pos x="47" y="72"/>
                </a:cxn>
                <a:cxn ang="0">
                  <a:pos x="44" y="76"/>
                </a:cxn>
                <a:cxn ang="0">
                  <a:pos x="39" y="81"/>
                </a:cxn>
                <a:cxn ang="0">
                  <a:pos x="36" y="82"/>
                </a:cxn>
                <a:cxn ang="0">
                  <a:pos x="34" y="84"/>
                </a:cxn>
                <a:cxn ang="0">
                  <a:pos x="32" y="85"/>
                </a:cxn>
                <a:cxn ang="0">
                  <a:pos x="30" y="85"/>
                </a:cxn>
                <a:cxn ang="0">
                  <a:pos x="28" y="86"/>
                </a:cxn>
                <a:cxn ang="0">
                  <a:pos x="23" y="86"/>
                </a:cxn>
                <a:cxn ang="0">
                  <a:pos x="18" y="84"/>
                </a:cxn>
                <a:cxn ang="0">
                  <a:pos x="15" y="82"/>
                </a:cxn>
                <a:cxn ang="0">
                  <a:pos x="10" y="77"/>
                </a:cxn>
                <a:cxn ang="0">
                  <a:pos x="5" y="71"/>
                </a:cxn>
                <a:cxn ang="0">
                  <a:pos x="2" y="63"/>
                </a:cxn>
                <a:cxn ang="0">
                  <a:pos x="0" y="53"/>
                </a:cxn>
                <a:cxn ang="0">
                  <a:pos x="0" y="44"/>
                </a:cxn>
                <a:cxn ang="0">
                  <a:pos x="0" y="31"/>
                </a:cxn>
                <a:cxn ang="0">
                  <a:pos x="3" y="19"/>
                </a:cxn>
                <a:cxn ang="0">
                  <a:pos x="7" y="11"/>
                </a:cxn>
                <a:cxn ang="0">
                  <a:pos x="13" y="4"/>
                </a:cxn>
                <a:cxn ang="0">
                  <a:pos x="19" y="1"/>
                </a:cxn>
                <a:cxn ang="0">
                  <a:pos x="26" y="0"/>
                </a:cxn>
                <a:cxn ang="0">
                  <a:pos x="34" y="1"/>
                </a:cxn>
                <a:cxn ang="0">
                  <a:pos x="40" y="4"/>
                </a:cxn>
                <a:cxn ang="0">
                  <a:pos x="45" y="10"/>
                </a:cxn>
                <a:cxn ang="0">
                  <a:pos x="49" y="18"/>
                </a:cxn>
                <a:cxn ang="0">
                  <a:pos x="52" y="30"/>
                </a:cxn>
                <a:cxn ang="0">
                  <a:pos x="53" y="42"/>
                </a:cxn>
                <a:cxn ang="0">
                  <a:pos x="34" y="42"/>
                </a:cxn>
                <a:cxn ang="0">
                  <a:pos x="34" y="13"/>
                </a:cxn>
                <a:cxn ang="0">
                  <a:pos x="34" y="10"/>
                </a:cxn>
                <a:cxn ang="0">
                  <a:pos x="33" y="8"/>
                </a:cxn>
                <a:cxn ang="0">
                  <a:pos x="30" y="6"/>
                </a:cxn>
                <a:cxn ang="0">
                  <a:pos x="29" y="4"/>
                </a:cxn>
                <a:cxn ang="0">
                  <a:pos x="27" y="4"/>
                </a:cxn>
                <a:cxn ang="0">
                  <a:pos x="23" y="4"/>
                </a:cxn>
                <a:cxn ang="0">
                  <a:pos x="22" y="4"/>
                </a:cxn>
                <a:cxn ang="0">
                  <a:pos x="21" y="6"/>
                </a:cxn>
                <a:cxn ang="0">
                  <a:pos x="20" y="8"/>
                </a:cxn>
                <a:cxn ang="0">
                  <a:pos x="20" y="10"/>
                </a:cxn>
                <a:cxn ang="0">
                  <a:pos x="19" y="12"/>
                </a:cxn>
                <a:cxn ang="0">
                  <a:pos x="18" y="17"/>
                </a:cxn>
                <a:cxn ang="0">
                  <a:pos x="18" y="69"/>
                </a:cxn>
                <a:cxn ang="0">
                  <a:pos x="19" y="74"/>
                </a:cxn>
                <a:cxn ang="0">
                  <a:pos x="20" y="79"/>
                </a:cxn>
                <a:cxn ang="0">
                  <a:pos x="23" y="81"/>
                </a:cxn>
                <a:cxn ang="0">
                  <a:pos x="25" y="82"/>
                </a:cxn>
                <a:cxn ang="0">
                  <a:pos x="27" y="82"/>
                </a:cxn>
                <a:cxn ang="0">
                  <a:pos x="28" y="81"/>
                </a:cxn>
                <a:cxn ang="0">
                  <a:pos x="29" y="81"/>
                </a:cxn>
                <a:cxn ang="0">
                  <a:pos x="30" y="80"/>
                </a:cxn>
                <a:cxn ang="0">
                  <a:pos x="30" y="79"/>
                </a:cxn>
                <a:cxn ang="0">
                  <a:pos x="32" y="78"/>
                </a:cxn>
                <a:cxn ang="0">
                  <a:pos x="34" y="76"/>
                </a:cxn>
                <a:cxn ang="0">
                  <a:pos x="34" y="74"/>
                </a:cxn>
                <a:cxn ang="0">
                  <a:pos x="34" y="69"/>
                </a:cxn>
                <a:cxn ang="0">
                  <a:pos x="34" y="42"/>
                </a:cxn>
              </a:cxnLst>
              <a:rect l="0" t="0" r="r" b="b"/>
              <a:pathLst>
                <a:path w="53" h="86">
                  <a:moveTo>
                    <a:pt x="53" y="42"/>
                  </a:moveTo>
                  <a:lnTo>
                    <a:pt x="52" y="54"/>
                  </a:lnTo>
                  <a:lnTo>
                    <a:pt x="49" y="65"/>
                  </a:lnTo>
                  <a:lnTo>
                    <a:pt x="48" y="69"/>
                  </a:lnTo>
                  <a:lnTo>
                    <a:pt x="47" y="72"/>
                  </a:lnTo>
                  <a:lnTo>
                    <a:pt x="44" y="76"/>
                  </a:lnTo>
                  <a:lnTo>
                    <a:pt x="39" y="81"/>
                  </a:lnTo>
                  <a:lnTo>
                    <a:pt x="36" y="82"/>
                  </a:lnTo>
                  <a:lnTo>
                    <a:pt x="34" y="84"/>
                  </a:lnTo>
                  <a:lnTo>
                    <a:pt x="32" y="85"/>
                  </a:lnTo>
                  <a:lnTo>
                    <a:pt x="30" y="85"/>
                  </a:lnTo>
                  <a:lnTo>
                    <a:pt x="28" y="86"/>
                  </a:lnTo>
                  <a:lnTo>
                    <a:pt x="23" y="86"/>
                  </a:lnTo>
                  <a:lnTo>
                    <a:pt x="18" y="84"/>
                  </a:lnTo>
                  <a:lnTo>
                    <a:pt x="15" y="82"/>
                  </a:lnTo>
                  <a:lnTo>
                    <a:pt x="10" y="77"/>
                  </a:lnTo>
                  <a:lnTo>
                    <a:pt x="5" y="71"/>
                  </a:lnTo>
                  <a:lnTo>
                    <a:pt x="2" y="63"/>
                  </a:lnTo>
                  <a:lnTo>
                    <a:pt x="0" y="53"/>
                  </a:lnTo>
                  <a:lnTo>
                    <a:pt x="0" y="44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7" y="11"/>
                  </a:lnTo>
                  <a:lnTo>
                    <a:pt x="13" y="4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4" y="1"/>
                  </a:lnTo>
                  <a:lnTo>
                    <a:pt x="40" y="4"/>
                  </a:lnTo>
                  <a:lnTo>
                    <a:pt x="45" y="10"/>
                  </a:lnTo>
                  <a:lnTo>
                    <a:pt x="49" y="18"/>
                  </a:lnTo>
                  <a:lnTo>
                    <a:pt x="52" y="30"/>
                  </a:lnTo>
                  <a:lnTo>
                    <a:pt x="53" y="42"/>
                  </a:lnTo>
                  <a:close/>
                  <a:moveTo>
                    <a:pt x="34" y="42"/>
                  </a:moveTo>
                  <a:lnTo>
                    <a:pt x="34" y="13"/>
                  </a:lnTo>
                  <a:lnTo>
                    <a:pt x="34" y="10"/>
                  </a:lnTo>
                  <a:lnTo>
                    <a:pt x="33" y="8"/>
                  </a:lnTo>
                  <a:lnTo>
                    <a:pt x="30" y="6"/>
                  </a:lnTo>
                  <a:lnTo>
                    <a:pt x="29" y="4"/>
                  </a:lnTo>
                  <a:lnTo>
                    <a:pt x="27" y="4"/>
                  </a:lnTo>
                  <a:lnTo>
                    <a:pt x="23" y="4"/>
                  </a:lnTo>
                  <a:lnTo>
                    <a:pt x="22" y="4"/>
                  </a:lnTo>
                  <a:lnTo>
                    <a:pt x="21" y="6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19" y="12"/>
                  </a:lnTo>
                  <a:lnTo>
                    <a:pt x="18" y="17"/>
                  </a:lnTo>
                  <a:lnTo>
                    <a:pt x="18" y="69"/>
                  </a:lnTo>
                  <a:lnTo>
                    <a:pt x="19" y="74"/>
                  </a:lnTo>
                  <a:lnTo>
                    <a:pt x="20" y="79"/>
                  </a:lnTo>
                  <a:lnTo>
                    <a:pt x="23" y="81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8" y="81"/>
                  </a:lnTo>
                  <a:lnTo>
                    <a:pt x="29" y="81"/>
                  </a:lnTo>
                  <a:lnTo>
                    <a:pt x="30" y="80"/>
                  </a:lnTo>
                  <a:lnTo>
                    <a:pt x="30" y="79"/>
                  </a:lnTo>
                  <a:lnTo>
                    <a:pt x="32" y="78"/>
                  </a:lnTo>
                  <a:lnTo>
                    <a:pt x="34" y="76"/>
                  </a:lnTo>
                  <a:lnTo>
                    <a:pt x="34" y="74"/>
                  </a:lnTo>
                  <a:lnTo>
                    <a:pt x="34" y="69"/>
                  </a:lnTo>
                  <a:lnTo>
                    <a:pt x="34" y="4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6" name="Freeform 42"/>
            <p:cNvSpPr>
              <a:spLocks noEditPoints="1"/>
            </p:cNvSpPr>
            <p:nvPr/>
          </p:nvSpPr>
          <p:spPr bwMode="auto">
            <a:xfrm>
              <a:off x="4162406" y="3048845"/>
              <a:ext cx="59368" cy="96332"/>
            </a:xfrm>
            <a:custGeom>
              <a:avLst/>
              <a:gdLst/>
              <a:ahLst/>
              <a:cxnLst>
                <a:cxn ang="0">
                  <a:pos x="53" y="43"/>
                </a:cxn>
                <a:cxn ang="0">
                  <a:pos x="52" y="54"/>
                </a:cxn>
                <a:cxn ang="0">
                  <a:pos x="49" y="66"/>
                </a:cxn>
                <a:cxn ang="0">
                  <a:pos x="48" y="69"/>
                </a:cxn>
                <a:cxn ang="0">
                  <a:pos x="47" y="72"/>
                </a:cxn>
                <a:cxn ang="0">
                  <a:pos x="44" y="77"/>
                </a:cxn>
                <a:cxn ang="0">
                  <a:pos x="39" y="82"/>
                </a:cxn>
                <a:cxn ang="0">
                  <a:pos x="36" y="83"/>
                </a:cxn>
                <a:cxn ang="0">
                  <a:pos x="35" y="85"/>
                </a:cxn>
                <a:cxn ang="0">
                  <a:pos x="32" y="85"/>
                </a:cxn>
                <a:cxn ang="0">
                  <a:pos x="31" y="85"/>
                </a:cxn>
                <a:cxn ang="0">
                  <a:pos x="28" y="86"/>
                </a:cxn>
                <a:cxn ang="0">
                  <a:pos x="23" y="86"/>
                </a:cxn>
                <a:cxn ang="0">
                  <a:pos x="18" y="85"/>
                </a:cxn>
                <a:cxn ang="0">
                  <a:pos x="15" y="83"/>
                </a:cxn>
                <a:cxn ang="0">
                  <a:pos x="10" y="78"/>
                </a:cxn>
                <a:cxn ang="0">
                  <a:pos x="5" y="71"/>
                </a:cxn>
                <a:cxn ang="0">
                  <a:pos x="2" y="64"/>
                </a:cxn>
                <a:cxn ang="0">
                  <a:pos x="1" y="54"/>
                </a:cxn>
                <a:cxn ang="0">
                  <a:pos x="0" y="44"/>
                </a:cxn>
                <a:cxn ang="0">
                  <a:pos x="1" y="31"/>
                </a:cxn>
                <a:cxn ang="0">
                  <a:pos x="4" y="20"/>
                </a:cxn>
                <a:cxn ang="0">
                  <a:pos x="8" y="11"/>
                </a:cxn>
                <a:cxn ang="0">
                  <a:pos x="13" y="5"/>
                </a:cxn>
                <a:cxn ang="0">
                  <a:pos x="19" y="1"/>
                </a:cxn>
                <a:cxn ang="0">
                  <a:pos x="26" y="0"/>
                </a:cxn>
                <a:cxn ang="0">
                  <a:pos x="34" y="1"/>
                </a:cxn>
                <a:cxn ang="0">
                  <a:pos x="40" y="5"/>
                </a:cxn>
                <a:cxn ang="0">
                  <a:pos x="45" y="10"/>
                </a:cxn>
                <a:cxn ang="0">
                  <a:pos x="49" y="18"/>
                </a:cxn>
                <a:cxn ang="0">
                  <a:pos x="52" y="31"/>
                </a:cxn>
                <a:cxn ang="0">
                  <a:pos x="53" y="43"/>
                </a:cxn>
                <a:cxn ang="0">
                  <a:pos x="35" y="43"/>
                </a:cxn>
                <a:cxn ang="0">
                  <a:pos x="35" y="14"/>
                </a:cxn>
                <a:cxn ang="0">
                  <a:pos x="34" y="10"/>
                </a:cxn>
                <a:cxn ang="0">
                  <a:pos x="33" y="8"/>
                </a:cxn>
                <a:cxn ang="0">
                  <a:pos x="31" y="7"/>
                </a:cxn>
                <a:cxn ang="0">
                  <a:pos x="29" y="5"/>
                </a:cxn>
                <a:cxn ang="0">
                  <a:pos x="28" y="4"/>
                </a:cxn>
                <a:cxn ang="0">
                  <a:pos x="23" y="4"/>
                </a:cxn>
                <a:cxn ang="0">
                  <a:pos x="22" y="5"/>
                </a:cxn>
                <a:cxn ang="0">
                  <a:pos x="22" y="7"/>
                </a:cxn>
                <a:cxn ang="0">
                  <a:pos x="20" y="8"/>
                </a:cxn>
                <a:cxn ang="0">
                  <a:pos x="20" y="10"/>
                </a:cxn>
                <a:cxn ang="0">
                  <a:pos x="19" y="13"/>
                </a:cxn>
                <a:cxn ang="0">
                  <a:pos x="18" y="17"/>
                </a:cxn>
                <a:cxn ang="0">
                  <a:pos x="18" y="69"/>
                </a:cxn>
                <a:cxn ang="0">
                  <a:pos x="19" y="75"/>
                </a:cxn>
                <a:cxn ang="0">
                  <a:pos x="21" y="79"/>
                </a:cxn>
                <a:cxn ang="0">
                  <a:pos x="23" y="82"/>
                </a:cxn>
                <a:cxn ang="0">
                  <a:pos x="25" y="82"/>
                </a:cxn>
                <a:cxn ang="0">
                  <a:pos x="27" y="82"/>
                </a:cxn>
                <a:cxn ang="0">
                  <a:pos x="28" y="82"/>
                </a:cxn>
                <a:cxn ang="0">
                  <a:pos x="29" y="82"/>
                </a:cxn>
                <a:cxn ang="0">
                  <a:pos x="31" y="81"/>
                </a:cxn>
                <a:cxn ang="0">
                  <a:pos x="31" y="79"/>
                </a:cxn>
                <a:cxn ang="0">
                  <a:pos x="32" y="78"/>
                </a:cxn>
                <a:cxn ang="0">
                  <a:pos x="34" y="77"/>
                </a:cxn>
                <a:cxn ang="0">
                  <a:pos x="35" y="75"/>
                </a:cxn>
                <a:cxn ang="0">
                  <a:pos x="35" y="69"/>
                </a:cxn>
                <a:cxn ang="0">
                  <a:pos x="35" y="43"/>
                </a:cxn>
              </a:cxnLst>
              <a:rect l="0" t="0" r="r" b="b"/>
              <a:pathLst>
                <a:path w="53" h="86">
                  <a:moveTo>
                    <a:pt x="53" y="43"/>
                  </a:moveTo>
                  <a:lnTo>
                    <a:pt x="52" y="54"/>
                  </a:lnTo>
                  <a:lnTo>
                    <a:pt x="49" y="66"/>
                  </a:lnTo>
                  <a:lnTo>
                    <a:pt x="48" y="69"/>
                  </a:lnTo>
                  <a:lnTo>
                    <a:pt x="47" y="72"/>
                  </a:lnTo>
                  <a:lnTo>
                    <a:pt x="44" y="77"/>
                  </a:lnTo>
                  <a:lnTo>
                    <a:pt x="39" y="82"/>
                  </a:lnTo>
                  <a:lnTo>
                    <a:pt x="36" y="83"/>
                  </a:lnTo>
                  <a:lnTo>
                    <a:pt x="35" y="85"/>
                  </a:lnTo>
                  <a:lnTo>
                    <a:pt x="32" y="85"/>
                  </a:lnTo>
                  <a:lnTo>
                    <a:pt x="31" y="85"/>
                  </a:lnTo>
                  <a:lnTo>
                    <a:pt x="28" y="86"/>
                  </a:lnTo>
                  <a:lnTo>
                    <a:pt x="23" y="86"/>
                  </a:lnTo>
                  <a:lnTo>
                    <a:pt x="18" y="85"/>
                  </a:lnTo>
                  <a:lnTo>
                    <a:pt x="15" y="83"/>
                  </a:lnTo>
                  <a:lnTo>
                    <a:pt x="10" y="78"/>
                  </a:lnTo>
                  <a:lnTo>
                    <a:pt x="5" y="71"/>
                  </a:lnTo>
                  <a:lnTo>
                    <a:pt x="2" y="64"/>
                  </a:lnTo>
                  <a:lnTo>
                    <a:pt x="1" y="54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20"/>
                  </a:lnTo>
                  <a:lnTo>
                    <a:pt x="8" y="11"/>
                  </a:lnTo>
                  <a:lnTo>
                    <a:pt x="13" y="5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4" y="1"/>
                  </a:lnTo>
                  <a:lnTo>
                    <a:pt x="40" y="5"/>
                  </a:lnTo>
                  <a:lnTo>
                    <a:pt x="45" y="10"/>
                  </a:lnTo>
                  <a:lnTo>
                    <a:pt x="49" y="18"/>
                  </a:lnTo>
                  <a:lnTo>
                    <a:pt x="52" y="31"/>
                  </a:lnTo>
                  <a:lnTo>
                    <a:pt x="53" y="43"/>
                  </a:lnTo>
                  <a:close/>
                  <a:moveTo>
                    <a:pt x="35" y="43"/>
                  </a:moveTo>
                  <a:lnTo>
                    <a:pt x="35" y="14"/>
                  </a:lnTo>
                  <a:lnTo>
                    <a:pt x="34" y="10"/>
                  </a:lnTo>
                  <a:lnTo>
                    <a:pt x="33" y="8"/>
                  </a:lnTo>
                  <a:lnTo>
                    <a:pt x="31" y="7"/>
                  </a:lnTo>
                  <a:lnTo>
                    <a:pt x="29" y="5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22" y="5"/>
                  </a:lnTo>
                  <a:lnTo>
                    <a:pt x="22" y="7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19" y="13"/>
                  </a:lnTo>
                  <a:lnTo>
                    <a:pt x="18" y="17"/>
                  </a:lnTo>
                  <a:lnTo>
                    <a:pt x="18" y="69"/>
                  </a:lnTo>
                  <a:lnTo>
                    <a:pt x="19" y="75"/>
                  </a:lnTo>
                  <a:lnTo>
                    <a:pt x="21" y="79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8" y="82"/>
                  </a:lnTo>
                  <a:lnTo>
                    <a:pt x="29" y="82"/>
                  </a:lnTo>
                  <a:lnTo>
                    <a:pt x="31" y="81"/>
                  </a:lnTo>
                  <a:lnTo>
                    <a:pt x="31" y="79"/>
                  </a:lnTo>
                  <a:lnTo>
                    <a:pt x="32" y="78"/>
                  </a:lnTo>
                  <a:lnTo>
                    <a:pt x="34" y="77"/>
                  </a:lnTo>
                  <a:lnTo>
                    <a:pt x="35" y="75"/>
                  </a:lnTo>
                  <a:lnTo>
                    <a:pt x="35" y="69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7" name="Freeform 43"/>
            <p:cNvSpPr>
              <a:spLocks/>
            </p:cNvSpPr>
            <p:nvPr/>
          </p:nvSpPr>
          <p:spPr bwMode="auto">
            <a:xfrm>
              <a:off x="4232975" y="3122774"/>
              <a:ext cx="22403" cy="22403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2" y="1"/>
                </a:cxn>
                <a:cxn ang="0">
                  <a:pos x="15" y="2"/>
                </a:cxn>
                <a:cxn ang="0">
                  <a:pos x="17" y="3"/>
                </a:cxn>
                <a:cxn ang="0">
                  <a:pos x="18" y="5"/>
                </a:cxn>
                <a:cxn ang="0">
                  <a:pos x="19" y="6"/>
                </a:cxn>
                <a:cxn ang="0">
                  <a:pos x="19" y="9"/>
                </a:cxn>
                <a:cxn ang="0">
                  <a:pos x="20" y="11"/>
                </a:cxn>
                <a:cxn ang="0">
                  <a:pos x="19" y="13"/>
                </a:cxn>
                <a:cxn ang="0">
                  <a:pos x="19" y="15"/>
                </a:cxn>
                <a:cxn ang="0">
                  <a:pos x="17" y="17"/>
                </a:cxn>
                <a:cxn ang="0">
                  <a:pos x="16" y="19"/>
                </a:cxn>
                <a:cxn ang="0">
                  <a:pos x="14" y="19"/>
                </a:cxn>
                <a:cxn ang="0">
                  <a:pos x="12" y="20"/>
                </a:cxn>
                <a:cxn ang="0">
                  <a:pos x="8" y="20"/>
                </a:cxn>
                <a:cxn ang="0">
                  <a:pos x="5" y="19"/>
                </a:cxn>
                <a:cxn ang="0">
                  <a:pos x="3" y="17"/>
                </a:cxn>
                <a:cxn ang="0">
                  <a:pos x="0" y="11"/>
                </a:cxn>
                <a:cxn ang="0">
                  <a:pos x="1" y="7"/>
                </a:cxn>
                <a:cxn ang="0">
                  <a:pos x="3" y="3"/>
                </a:cxn>
                <a:cxn ang="0">
                  <a:pos x="9" y="0"/>
                </a:cxn>
              </a:cxnLst>
              <a:rect l="0" t="0" r="r" b="b"/>
              <a:pathLst>
                <a:path w="20" h="20">
                  <a:moveTo>
                    <a:pt x="9" y="0"/>
                  </a:moveTo>
                  <a:lnTo>
                    <a:pt x="12" y="1"/>
                  </a:lnTo>
                  <a:lnTo>
                    <a:pt x="15" y="2"/>
                  </a:lnTo>
                  <a:lnTo>
                    <a:pt x="17" y="3"/>
                  </a:lnTo>
                  <a:lnTo>
                    <a:pt x="18" y="5"/>
                  </a:lnTo>
                  <a:lnTo>
                    <a:pt x="19" y="6"/>
                  </a:lnTo>
                  <a:lnTo>
                    <a:pt x="19" y="9"/>
                  </a:lnTo>
                  <a:lnTo>
                    <a:pt x="20" y="11"/>
                  </a:lnTo>
                  <a:lnTo>
                    <a:pt x="19" y="13"/>
                  </a:lnTo>
                  <a:lnTo>
                    <a:pt x="19" y="15"/>
                  </a:lnTo>
                  <a:lnTo>
                    <a:pt x="17" y="17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5" y="19"/>
                  </a:lnTo>
                  <a:lnTo>
                    <a:pt x="3" y="17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8" name="Freeform 44"/>
            <p:cNvSpPr>
              <a:spLocks noEditPoints="1"/>
            </p:cNvSpPr>
            <p:nvPr/>
          </p:nvSpPr>
          <p:spPr bwMode="auto">
            <a:xfrm>
              <a:off x="4266579" y="3048845"/>
              <a:ext cx="59368" cy="96332"/>
            </a:xfrm>
            <a:custGeom>
              <a:avLst/>
              <a:gdLst/>
              <a:ahLst/>
              <a:cxnLst>
                <a:cxn ang="0">
                  <a:pos x="53" y="54"/>
                </a:cxn>
                <a:cxn ang="0">
                  <a:pos x="49" y="69"/>
                </a:cxn>
                <a:cxn ang="0">
                  <a:pos x="46" y="75"/>
                </a:cxn>
                <a:cxn ang="0">
                  <a:pos x="36" y="83"/>
                </a:cxn>
                <a:cxn ang="0">
                  <a:pos x="33" y="85"/>
                </a:cxn>
                <a:cxn ang="0">
                  <a:pos x="29" y="86"/>
                </a:cxn>
                <a:cxn ang="0">
                  <a:pos x="19" y="85"/>
                </a:cxn>
                <a:cxn ang="0">
                  <a:pos x="13" y="81"/>
                </a:cxn>
                <a:cxn ang="0">
                  <a:pos x="8" y="75"/>
                </a:cxn>
                <a:cxn ang="0">
                  <a:pos x="4" y="68"/>
                </a:cxn>
                <a:cxn ang="0">
                  <a:pos x="1" y="54"/>
                </a:cxn>
                <a:cxn ang="0">
                  <a:pos x="1" y="31"/>
                </a:cxn>
                <a:cxn ang="0">
                  <a:pos x="8" y="11"/>
                </a:cxn>
                <a:cxn ang="0">
                  <a:pos x="19" y="1"/>
                </a:cxn>
                <a:cxn ang="0">
                  <a:pos x="34" y="1"/>
                </a:cxn>
                <a:cxn ang="0">
                  <a:pos x="46" y="10"/>
                </a:cxn>
                <a:cxn ang="0">
                  <a:pos x="53" y="31"/>
                </a:cxn>
                <a:cxn ang="0">
                  <a:pos x="36" y="43"/>
                </a:cxn>
                <a:cxn ang="0">
                  <a:pos x="35" y="14"/>
                </a:cxn>
                <a:cxn ang="0">
                  <a:pos x="33" y="8"/>
                </a:cxn>
                <a:cxn ang="0">
                  <a:pos x="30" y="6"/>
                </a:cxn>
                <a:cxn ang="0">
                  <a:pos x="28" y="4"/>
                </a:cxn>
                <a:cxn ang="0">
                  <a:pos x="23" y="5"/>
                </a:cxn>
                <a:cxn ang="0">
                  <a:pos x="20" y="8"/>
                </a:cxn>
                <a:cxn ang="0">
                  <a:pos x="19" y="13"/>
                </a:cxn>
                <a:cxn ang="0">
                  <a:pos x="19" y="69"/>
                </a:cxn>
                <a:cxn ang="0">
                  <a:pos x="21" y="79"/>
                </a:cxn>
                <a:cxn ang="0">
                  <a:pos x="26" y="82"/>
                </a:cxn>
                <a:cxn ang="0">
                  <a:pos x="29" y="82"/>
                </a:cxn>
                <a:cxn ang="0">
                  <a:pos x="31" y="81"/>
                </a:cxn>
                <a:cxn ang="0">
                  <a:pos x="33" y="78"/>
                </a:cxn>
                <a:cxn ang="0">
                  <a:pos x="36" y="69"/>
                </a:cxn>
              </a:cxnLst>
              <a:rect l="0" t="0" r="r" b="b"/>
              <a:pathLst>
                <a:path w="53" h="86">
                  <a:moveTo>
                    <a:pt x="53" y="43"/>
                  </a:moveTo>
                  <a:lnTo>
                    <a:pt x="53" y="54"/>
                  </a:lnTo>
                  <a:lnTo>
                    <a:pt x="50" y="66"/>
                  </a:lnTo>
                  <a:lnTo>
                    <a:pt x="49" y="69"/>
                  </a:lnTo>
                  <a:lnTo>
                    <a:pt x="47" y="72"/>
                  </a:lnTo>
                  <a:lnTo>
                    <a:pt x="46" y="75"/>
                  </a:lnTo>
                  <a:lnTo>
                    <a:pt x="39" y="82"/>
                  </a:lnTo>
                  <a:lnTo>
                    <a:pt x="36" y="83"/>
                  </a:lnTo>
                  <a:lnTo>
                    <a:pt x="35" y="85"/>
                  </a:lnTo>
                  <a:lnTo>
                    <a:pt x="33" y="85"/>
                  </a:lnTo>
                  <a:lnTo>
                    <a:pt x="31" y="85"/>
                  </a:lnTo>
                  <a:lnTo>
                    <a:pt x="29" y="86"/>
                  </a:lnTo>
                  <a:lnTo>
                    <a:pt x="23" y="86"/>
                  </a:lnTo>
                  <a:lnTo>
                    <a:pt x="19" y="85"/>
                  </a:lnTo>
                  <a:lnTo>
                    <a:pt x="16" y="83"/>
                  </a:lnTo>
                  <a:lnTo>
                    <a:pt x="13" y="81"/>
                  </a:lnTo>
                  <a:lnTo>
                    <a:pt x="11" y="78"/>
                  </a:lnTo>
                  <a:lnTo>
                    <a:pt x="8" y="75"/>
                  </a:lnTo>
                  <a:lnTo>
                    <a:pt x="6" y="71"/>
                  </a:lnTo>
                  <a:lnTo>
                    <a:pt x="4" y="68"/>
                  </a:lnTo>
                  <a:lnTo>
                    <a:pt x="3" y="64"/>
                  </a:lnTo>
                  <a:lnTo>
                    <a:pt x="1" y="54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20"/>
                  </a:lnTo>
                  <a:lnTo>
                    <a:pt x="8" y="11"/>
                  </a:lnTo>
                  <a:lnTo>
                    <a:pt x="13" y="5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4" y="1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50" y="18"/>
                  </a:lnTo>
                  <a:lnTo>
                    <a:pt x="53" y="31"/>
                  </a:lnTo>
                  <a:lnTo>
                    <a:pt x="53" y="43"/>
                  </a:lnTo>
                  <a:close/>
                  <a:moveTo>
                    <a:pt x="36" y="43"/>
                  </a:moveTo>
                  <a:lnTo>
                    <a:pt x="36" y="17"/>
                  </a:lnTo>
                  <a:lnTo>
                    <a:pt x="35" y="14"/>
                  </a:lnTo>
                  <a:lnTo>
                    <a:pt x="34" y="10"/>
                  </a:lnTo>
                  <a:lnTo>
                    <a:pt x="33" y="8"/>
                  </a:lnTo>
                  <a:lnTo>
                    <a:pt x="32" y="7"/>
                  </a:lnTo>
                  <a:lnTo>
                    <a:pt x="30" y="6"/>
                  </a:lnTo>
                  <a:lnTo>
                    <a:pt x="29" y="5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2" y="7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19" y="13"/>
                  </a:lnTo>
                  <a:lnTo>
                    <a:pt x="19" y="17"/>
                  </a:lnTo>
                  <a:lnTo>
                    <a:pt x="19" y="69"/>
                  </a:lnTo>
                  <a:lnTo>
                    <a:pt x="19" y="75"/>
                  </a:lnTo>
                  <a:lnTo>
                    <a:pt x="21" y="79"/>
                  </a:lnTo>
                  <a:lnTo>
                    <a:pt x="23" y="81"/>
                  </a:lnTo>
                  <a:lnTo>
                    <a:pt x="26" y="82"/>
                  </a:lnTo>
                  <a:lnTo>
                    <a:pt x="28" y="82"/>
                  </a:lnTo>
                  <a:lnTo>
                    <a:pt x="29" y="82"/>
                  </a:lnTo>
                  <a:lnTo>
                    <a:pt x="30" y="82"/>
                  </a:lnTo>
                  <a:lnTo>
                    <a:pt x="31" y="81"/>
                  </a:lnTo>
                  <a:lnTo>
                    <a:pt x="32" y="79"/>
                  </a:lnTo>
                  <a:lnTo>
                    <a:pt x="33" y="78"/>
                  </a:lnTo>
                  <a:lnTo>
                    <a:pt x="35" y="73"/>
                  </a:lnTo>
                  <a:lnTo>
                    <a:pt x="36" y="69"/>
                  </a:lnTo>
                  <a:lnTo>
                    <a:pt x="36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9" name="Freeform 45"/>
            <p:cNvSpPr>
              <a:spLocks/>
            </p:cNvSpPr>
            <p:nvPr/>
          </p:nvSpPr>
          <p:spPr bwMode="auto">
            <a:xfrm>
              <a:off x="4337147" y="3049966"/>
              <a:ext cx="59368" cy="95212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53" y="0"/>
                </a:cxn>
                <a:cxn ang="0">
                  <a:pos x="46" y="16"/>
                </a:cxn>
                <a:cxn ang="0">
                  <a:pos x="13" y="16"/>
                </a:cxn>
                <a:cxn ang="0">
                  <a:pos x="10" y="24"/>
                </a:cxn>
                <a:cxn ang="0">
                  <a:pos x="24" y="25"/>
                </a:cxn>
                <a:cxn ang="0">
                  <a:pos x="34" y="29"/>
                </a:cxn>
                <a:cxn ang="0">
                  <a:pos x="44" y="34"/>
                </a:cxn>
                <a:cxn ang="0">
                  <a:pos x="49" y="40"/>
                </a:cxn>
                <a:cxn ang="0">
                  <a:pos x="52" y="47"/>
                </a:cxn>
                <a:cxn ang="0">
                  <a:pos x="53" y="55"/>
                </a:cxn>
                <a:cxn ang="0">
                  <a:pos x="52" y="63"/>
                </a:cxn>
                <a:cxn ang="0">
                  <a:pos x="49" y="70"/>
                </a:cxn>
                <a:cxn ang="0">
                  <a:pos x="46" y="75"/>
                </a:cxn>
                <a:cxn ang="0">
                  <a:pos x="41" y="79"/>
                </a:cxn>
                <a:cxn ang="0">
                  <a:pos x="36" y="81"/>
                </a:cxn>
                <a:cxn ang="0">
                  <a:pos x="28" y="84"/>
                </a:cxn>
                <a:cxn ang="0">
                  <a:pos x="19" y="85"/>
                </a:cxn>
                <a:cxn ang="0">
                  <a:pos x="13" y="85"/>
                </a:cxn>
                <a:cxn ang="0">
                  <a:pos x="8" y="84"/>
                </a:cxn>
                <a:cxn ang="0">
                  <a:pos x="3" y="81"/>
                </a:cxn>
                <a:cxn ang="0">
                  <a:pos x="0" y="78"/>
                </a:cxn>
                <a:cxn ang="0">
                  <a:pos x="0" y="77"/>
                </a:cxn>
                <a:cxn ang="0">
                  <a:pos x="0" y="73"/>
                </a:cxn>
                <a:cxn ang="0">
                  <a:pos x="1" y="72"/>
                </a:cxn>
                <a:cxn ang="0">
                  <a:pos x="2" y="70"/>
                </a:cxn>
                <a:cxn ang="0">
                  <a:pos x="3" y="70"/>
                </a:cxn>
                <a:cxn ang="0">
                  <a:pos x="5" y="68"/>
                </a:cxn>
                <a:cxn ang="0">
                  <a:pos x="9" y="68"/>
                </a:cxn>
                <a:cxn ang="0">
                  <a:pos x="10" y="69"/>
                </a:cxn>
                <a:cxn ang="0">
                  <a:pos x="11" y="69"/>
                </a:cxn>
                <a:cxn ang="0">
                  <a:pos x="13" y="70"/>
                </a:cxn>
                <a:cxn ang="0">
                  <a:pos x="14" y="71"/>
                </a:cxn>
                <a:cxn ang="0">
                  <a:pos x="21" y="76"/>
                </a:cxn>
                <a:cxn ang="0">
                  <a:pos x="23" y="77"/>
                </a:cxn>
                <a:cxn ang="0">
                  <a:pos x="24" y="78"/>
                </a:cxn>
                <a:cxn ang="0">
                  <a:pos x="26" y="78"/>
                </a:cxn>
                <a:cxn ang="0">
                  <a:pos x="27" y="79"/>
                </a:cxn>
                <a:cxn ang="0">
                  <a:pos x="28" y="80"/>
                </a:cxn>
                <a:cxn ang="0">
                  <a:pos x="30" y="80"/>
                </a:cxn>
                <a:cxn ang="0">
                  <a:pos x="34" y="79"/>
                </a:cxn>
                <a:cxn ang="0">
                  <a:pos x="36" y="78"/>
                </a:cxn>
                <a:cxn ang="0">
                  <a:pos x="38" y="76"/>
                </a:cxn>
                <a:cxn ang="0">
                  <a:pos x="40" y="74"/>
                </a:cxn>
                <a:cxn ang="0">
                  <a:pos x="41" y="72"/>
                </a:cxn>
                <a:cxn ang="0">
                  <a:pos x="42" y="70"/>
                </a:cxn>
                <a:cxn ang="0">
                  <a:pos x="42" y="67"/>
                </a:cxn>
                <a:cxn ang="0">
                  <a:pos x="41" y="60"/>
                </a:cxn>
                <a:cxn ang="0">
                  <a:pos x="37" y="53"/>
                </a:cxn>
                <a:cxn ang="0">
                  <a:pos x="32" y="49"/>
                </a:cxn>
                <a:cxn ang="0">
                  <a:pos x="20" y="44"/>
                </a:cxn>
                <a:cxn ang="0">
                  <a:pos x="5" y="42"/>
                </a:cxn>
                <a:cxn ang="0">
                  <a:pos x="0" y="42"/>
                </a:cxn>
                <a:cxn ang="0">
                  <a:pos x="15" y="0"/>
                </a:cxn>
              </a:cxnLst>
              <a:rect l="0" t="0" r="r" b="b"/>
              <a:pathLst>
                <a:path w="53" h="85">
                  <a:moveTo>
                    <a:pt x="15" y="0"/>
                  </a:moveTo>
                  <a:lnTo>
                    <a:pt x="53" y="0"/>
                  </a:lnTo>
                  <a:lnTo>
                    <a:pt x="46" y="16"/>
                  </a:lnTo>
                  <a:lnTo>
                    <a:pt x="13" y="16"/>
                  </a:lnTo>
                  <a:lnTo>
                    <a:pt x="10" y="24"/>
                  </a:lnTo>
                  <a:lnTo>
                    <a:pt x="24" y="25"/>
                  </a:lnTo>
                  <a:lnTo>
                    <a:pt x="34" y="29"/>
                  </a:lnTo>
                  <a:lnTo>
                    <a:pt x="44" y="34"/>
                  </a:lnTo>
                  <a:lnTo>
                    <a:pt x="49" y="40"/>
                  </a:lnTo>
                  <a:lnTo>
                    <a:pt x="52" y="47"/>
                  </a:lnTo>
                  <a:lnTo>
                    <a:pt x="53" y="55"/>
                  </a:lnTo>
                  <a:lnTo>
                    <a:pt x="52" y="63"/>
                  </a:lnTo>
                  <a:lnTo>
                    <a:pt x="49" y="70"/>
                  </a:lnTo>
                  <a:lnTo>
                    <a:pt x="46" y="75"/>
                  </a:lnTo>
                  <a:lnTo>
                    <a:pt x="41" y="79"/>
                  </a:lnTo>
                  <a:lnTo>
                    <a:pt x="36" y="81"/>
                  </a:lnTo>
                  <a:lnTo>
                    <a:pt x="28" y="84"/>
                  </a:lnTo>
                  <a:lnTo>
                    <a:pt x="19" y="85"/>
                  </a:lnTo>
                  <a:lnTo>
                    <a:pt x="13" y="85"/>
                  </a:lnTo>
                  <a:lnTo>
                    <a:pt x="8" y="84"/>
                  </a:lnTo>
                  <a:lnTo>
                    <a:pt x="3" y="81"/>
                  </a:lnTo>
                  <a:lnTo>
                    <a:pt x="0" y="78"/>
                  </a:lnTo>
                  <a:lnTo>
                    <a:pt x="0" y="77"/>
                  </a:lnTo>
                  <a:lnTo>
                    <a:pt x="0" y="73"/>
                  </a:lnTo>
                  <a:lnTo>
                    <a:pt x="1" y="72"/>
                  </a:lnTo>
                  <a:lnTo>
                    <a:pt x="2" y="70"/>
                  </a:lnTo>
                  <a:lnTo>
                    <a:pt x="3" y="70"/>
                  </a:lnTo>
                  <a:lnTo>
                    <a:pt x="5" y="68"/>
                  </a:lnTo>
                  <a:lnTo>
                    <a:pt x="9" y="68"/>
                  </a:lnTo>
                  <a:lnTo>
                    <a:pt x="10" y="69"/>
                  </a:lnTo>
                  <a:lnTo>
                    <a:pt x="11" y="69"/>
                  </a:lnTo>
                  <a:lnTo>
                    <a:pt x="13" y="70"/>
                  </a:lnTo>
                  <a:lnTo>
                    <a:pt x="14" y="71"/>
                  </a:lnTo>
                  <a:lnTo>
                    <a:pt x="21" y="76"/>
                  </a:lnTo>
                  <a:lnTo>
                    <a:pt x="23" y="77"/>
                  </a:lnTo>
                  <a:lnTo>
                    <a:pt x="24" y="78"/>
                  </a:lnTo>
                  <a:lnTo>
                    <a:pt x="26" y="78"/>
                  </a:lnTo>
                  <a:lnTo>
                    <a:pt x="27" y="79"/>
                  </a:lnTo>
                  <a:lnTo>
                    <a:pt x="28" y="80"/>
                  </a:lnTo>
                  <a:lnTo>
                    <a:pt x="30" y="80"/>
                  </a:lnTo>
                  <a:lnTo>
                    <a:pt x="34" y="79"/>
                  </a:lnTo>
                  <a:lnTo>
                    <a:pt x="36" y="78"/>
                  </a:lnTo>
                  <a:lnTo>
                    <a:pt x="38" y="76"/>
                  </a:lnTo>
                  <a:lnTo>
                    <a:pt x="40" y="74"/>
                  </a:lnTo>
                  <a:lnTo>
                    <a:pt x="41" y="72"/>
                  </a:lnTo>
                  <a:lnTo>
                    <a:pt x="42" y="70"/>
                  </a:lnTo>
                  <a:lnTo>
                    <a:pt x="42" y="67"/>
                  </a:lnTo>
                  <a:lnTo>
                    <a:pt x="41" y="60"/>
                  </a:lnTo>
                  <a:lnTo>
                    <a:pt x="37" y="53"/>
                  </a:lnTo>
                  <a:lnTo>
                    <a:pt x="32" y="49"/>
                  </a:lnTo>
                  <a:lnTo>
                    <a:pt x="20" y="44"/>
                  </a:lnTo>
                  <a:lnTo>
                    <a:pt x="5" y="42"/>
                  </a:lnTo>
                  <a:lnTo>
                    <a:pt x="0" y="4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0" name="Freeform 46"/>
            <p:cNvSpPr>
              <a:spLocks noEditPoints="1"/>
            </p:cNvSpPr>
            <p:nvPr/>
          </p:nvSpPr>
          <p:spPr bwMode="auto">
            <a:xfrm>
              <a:off x="4231854" y="2679199"/>
              <a:ext cx="60487" cy="96332"/>
            </a:xfrm>
            <a:custGeom>
              <a:avLst/>
              <a:gdLst/>
              <a:ahLst/>
              <a:cxnLst>
                <a:cxn ang="0">
                  <a:pos x="54" y="42"/>
                </a:cxn>
                <a:cxn ang="0">
                  <a:pos x="53" y="54"/>
                </a:cxn>
                <a:cxn ang="0">
                  <a:pos x="50" y="65"/>
                </a:cxn>
                <a:cxn ang="0">
                  <a:pos x="49" y="69"/>
                </a:cxn>
                <a:cxn ang="0">
                  <a:pos x="47" y="72"/>
                </a:cxn>
                <a:cxn ang="0">
                  <a:pos x="44" y="76"/>
                </a:cxn>
                <a:cxn ang="0">
                  <a:pos x="40" y="81"/>
                </a:cxn>
                <a:cxn ang="0">
                  <a:pos x="37" y="82"/>
                </a:cxn>
                <a:cxn ang="0">
                  <a:pos x="35" y="84"/>
                </a:cxn>
                <a:cxn ang="0">
                  <a:pos x="33" y="85"/>
                </a:cxn>
                <a:cxn ang="0">
                  <a:pos x="31" y="85"/>
                </a:cxn>
                <a:cxn ang="0">
                  <a:pos x="29" y="86"/>
                </a:cxn>
                <a:cxn ang="0">
                  <a:pos x="23" y="86"/>
                </a:cxn>
                <a:cxn ang="0">
                  <a:pos x="19" y="84"/>
                </a:cxn>
                <a:cxn ang="0">
                  <a:pos x="16" y="82"/>
                </a:cxn>
                <a:cxn ang="0">
                  <a:pos x="10" y="77"/>
                </a:cxn>
                <a:cxn ang="0">
                  <a:pos x="6" y="71"/>
                </a:cxn>
                <a:cxn ang="0">
                  <a:pos x="3" y="63"/>
                </a:cxn>
                <a:cxn ang="0">
                  <a:pos x="1" y="53"/>
                </a:cxn>
                <a:cxn ang="0">
                  <a:pos x="0" y="44"/>
                </a:cxn>
                <a:cxn ang="0">
                  <a:pos x="1" y="31"/>
                </a:cxn>
                <a:cxn ang="0">
                  <a:pos x="4" y="19"/>
                </a:cxn>
                <a:cxn ang="0">
                  <a:pos x="8" y="11"/>
                </a:cxn>
                <a:cxn ang="0">
                  <a:pos x="13" y="4"/>
                </a:cxn>
                <a:cxn ang="0">
                  <a:pos x="20" y="1"/>
                </a:cxn>
                <a:cxn ang="0">
                  <a:pos x="27" y="0"/>
                </a:cxn>
                <a:cxn ang="0">
                  <a:pos x="34" y="1"/>
                </a:cxn>
                <a:cxn ang="0">
                  <a:pos x="40" y="4"/>
                </a:cxn>
                <a:cxn ang="0">
                  <a:pos x="46" y="10"/>
                </a:cxn>
                <a:cxn ang="0">
                  <a:pos x="50" y="18"/>
                </a:cxn>
                <a:cxn ang="0">
                  <a:pos x="53" y="30"/>
                </a:cxn>
                <a:cxn ang="0">
                  <a:pos x="54" y="42"/>
                </a:cxn>
                <a:cxn ang="0">
                  <a:pos x="35" y="42"/>
                </a:cxn>
                <a:cxn ang="0">
                  <a:pos x="35" y="13"/>
                </a:cxn>
                <a:cxn ang="0">
                  <a:pos x="34" y="10"/>
                </a:cxn>
                <a:cxn ang="0">
                  <a:pos x="34" y="8"/>
                </a:cxn>
                <a:cxn ang="0">
                  <a:pos x="31" y="6"/>
                </a:cxn>
                <a:cxn ang="0">
                  <a:pos x="30" y="4"/>
                </a:cxn>
                <a:cxn ang="0">
                  <a:pos x="28" y="4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2" y="6"/>
                </a:cxn>
                <a:cxn ang="0">
                  <a:pos x="20" y="8"/>
                </a:cxn>
                <a:cxn ang="0">
                  <a:pos x="20" y="10"/>
                </a:cxn>
                <a:cxn ang="0">
                  <a:pos x="20" y="12"/>
                </a:cxn>
                <a:cxn ang="0">
                  <a:pos x="19" y="17"/>
                </a:cxn>
                <a:cxn ang="0">
                  <a:pos x="19" y="69"/>
                </a:cxn>
                <a:cxn ang="0">
                  <a:pos x="20" y="74"/>
                </a:cxn>
                <a:cxn ang="0">
                  <a:pos x="21" y="79"/>
                </a:cxn>
                <a:cxn ang="0">
                  <a:pos x="23" y="81"/>
                </a:cxn>
                <a:cxn ang="0">
                  <a:pos x="26" y="82"/>
                </a:cxn>
                <a:cxn ang="0">
                  <a:pos x="27" y="82"/>
                </a:cxn>
                <a:cxn ang="0">
                  <a:pos x="29" y="81"/>
                </a:cxn>
                <a:cxn ang="0">
                  <a:pos x="30" y="81"/>
                </a:cxn>
                <a:cxn ang="0">
                  <a:pos x="31" y="80"/>
                </a:cxn>
                <a:cxn ang="0">
                  <a:pos x="31" y="79"/>
                </a:cxn>
                <a:cxn ang="0">
                  <a:pos x="33" y="78"/>
                </a:cxn>
                <a:cxn ang="0">
                  <a:pos x="34" y="76"/>
                </a:cxn>
                <a:cxn ang="0">
                  <a:pos x="35" y="74"/>
                </a:cxn>
                <a:cxn ang="0">
                  <a:pos x="35" y="69"/>
                </a:cxn>
                <a:cxn ang="0">
                  <a:pos x="35" y="42"/>
                </a:cxn>
              </a:cxnLst>
              <a:rect l="0" t="0" r="r" b="b"/>
              <a:pathLst>
                <a:path w="54" h="86">
                  <a:moveTo>
                    <a:pt x="54" y="42"/>
                  </a:moveTo>
                  <a:lnTo>
                    <a:pt x="53" y="54"/>
                  </a:lnTo>
                  <a:lnTo>
                    <a:pt x="50" y="65"/>
                  </a:lnTo>
                  <a:lnTo>
                    <a:pt x="49" y="69"/>
                  </a:lnTo>
                  <a:lnTo>
                    <a:pt x="47" y="72"/>
                  </a:lnTo>
                  <a:lnTo>
                    <a:pt x="44" y="76"/>
                  </a:lnTo>
                  <a:lnTo>
                    <a:pt x="40" y="81"/>
                  </a:lnTo>
                  <a:lnTo>
                    <a:pt x="37" y="82"/>
                  </a:lnTo>
                  <a:lnTo>
                    <a:pt x="35" y="84"/>
                  </a:lnTo>
                  <a:lnTo>
                    <a:pt x="33" y="85"/>
                  </a:lnTo>
                  <a:lnTo>
                    <a:pt x="31" y="85"/>
                  </a:lnTo>
                  <a:lnTo>
                    <a:pt x="29" y="86"/>
                  </a:lnTo>
                  <a:lnTo>
                    <a:pt x="23" y="86"/>
                  </a:lnTo>
                  <a:lnTo>
                    <a:pt x="19" y="84"/>
                  </a:lnTo>
                  <a:lnTo>
                    <a:pt x="16" y="82"/>
                  </a:lnTo>
                  <a:lnTo>
                    <a:pt x="10" y="77"/>
                  </a:lnTo>
                  <a:lnTo>
                    <a:pt x="6" y="71"/>
                  </a:lnTo>
                  <a:lnTo>
                    <a:pt x="3" y="63"/>
                  </a:lnTo>
                  <a:lnTo>
                    <a:pt x="1" y="53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19"/>
                  </a:lnTo>
                  <a:lnTo>
                    <a:pt x="8" y="11"/>
                  </a:lnTo>
                  <a:lnTo>
                    <a:pt x="13" y="4"/>
                  </a:lnTo>
                  <a:lnTo>
                    <a:pt x="20" y="1"/>
                  </a:lnTo>
                  <a:lnTo>
                    <a:pt x="27" y="0"/>
                  </a:lnTo>
                  <a:lnTo>
                    <a:pt x="34" y="1"/>
                  </a:lnTo>
                  <a:lnTo>
                    <a:pt x="40" y="4"/>
                  </a:lnTo>
                  <a:lnTo>
                    <a:pt x="46" y="10"/>
                  </a:lnTo>
                  <a:lnTo>
                    <a:pt x="50" y="18"/>
                  </a:lnTo>
                  <a:lnTo>
                    <a:pt x="53" y="30"/>
                  </a:lnTo>
                  <a:lnTo>
                    <a:pt x="54" y="42"/>
                  </a:lnTo>
                  <a:close/>
                  <a:moveTo>
                    <a:pt x="35" y="42"/>
                  </a:moveTo>
                  <a:lnTo>
                    <a:pt x="35" y="13"/>
                  </a:lnTo>
                  <a:lnTo>
                    <a:pt x="34" y="10"/>
                  </a:lnTo>
                  <a:lnTo>
                    <a:pt x="34" y="8"/>
                  </a:lnTo>
                  <a:lnTo>
                    <a:pt x="31" y="6"/>
                  </a:lnTo>
                  <a:lnTo>
                    <a:pt x="30" y="4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19" y="17"/>
                  </a:lnTo>
                  <a:lnTo>
                    <a:pt x="19" y="69"/>
                  </a:lnTo>
                  <a:lnTo>
                    <a:pt x="20" y="74"/>
                  </a:lnTo>
                  <a:lnTo>
                    <a:pt x="21" y="79"/>
                  </a:lnTo>
                  <a:lnTo>
                    <a:pt x="23" y="81"/>
                  </a:lnTo>
                  <a:lnTo>
                    <a:pt x="26" y="82"/>
                  </a:lnTo>
                  <a:lnTo>
                    <a:pt x="27" y="82"/>
                  </a:lnTo>
                  <a:lnTo>
                    <a:pt x="29" y="81"/>
                  </a:lnTo>
                  <a:lnTo>
                    <a:pt x="30" y="81"/>
                  </a:lnTo>
                  <a:lnTo>
                    <a:pt x="31" y="80"/>
                  </a:lnTo>
                  <a:lnTo>
                    <a:pt x="31" y="79"/>
                  </a:lnTo>
                  <a:lnTo>
                    <a:pt x="33" y="78"/>
                  </a:lnTo>
                  <a:lnTo>
                    <a:pt x="34" y="76"/>
                  </a:lnTo>
                  <a:lnTo>
                    <a:pt x="35" y="74"/>
                  </a:lnTo>
                  <a:lnTo>
                    <a:pt x="35" y="69"/>
                  </a:lnTo>
                  <a:lnTo>
                    <a:pt x="35" y="4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1" name="Freeform 47"/>
            <p:cNvSpPr>
              <a:spLocks/>
            </p:cNvSpPr>
            <p:nvPr/>
          </p:nvSpPr>
          <p:spPr bwMode="auto">
            <a:xfrm>
              <a:off x="4303543" y="2752008"/>
              <a:ext cx="22403" cy="23523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2" y="1"/>
                </a:cxn>
                <a:cxn ang="0">
                  <a:pos x="14" y="2"/>
                </a:cxn>
                <a:cxn ang="0">
                  <a:pos x="17" y="4"/>
                </a:cxn>
                <a:cxn ang="0">
                  <a:pos x="17" y="5"/>
                </a:cxn>
                <a:cxn ang="0">
                  <a:pos x="19" y="7"/>
                </a:cxn>
                <a:cxn ang="0">
                  <a:pos x="19" y="9"/>
                </a:cxn>
                <a:cxn ang="0">
                  <a:pos x="20" y="11"/>
                </a:cxn>
                <a:cxn ang="0">
                  <a:pos x="19" y="14"/>
                </a:cxn>
                <a:cxn ang="0">
                  <a:pos x="18" y="15"/>
                </a:cxn>
                <a:cxn ang="0">
                  <a:pos x="17" y="17"/>
                </a:cxn>
                <a:cxn ang="0">
                  <a:pos x="15" y="19"/>
                </a:cxn>
                <a:cxn ang="0">
                  <a:pos x="13" y="20"/>
                </a:cxn>
                <a:cxn ang="0">
                  <a:pos x="11" y="21"/>
                </a:cxn>
                <a:cxn ang="0">
                  <a:pos x="7" y="21"/>
                </a:cxn>
                <a:cxn ang="0">
                  <a:pos x="4" y="19"/>
                </a:cxn>
                <a:cxn ang="0">
                  <a:pos x="3" y="17"/>
                </a:cxn>
                <a:cxn ang="0">
                  <a:pos x="0" y="11"/>
                </a:cxn>
                <a:cxn ang="0">
                  <a:pos x="0" y="7"/>
                </a:cxn>
                <a:cxn ang="0">
                  <a:pos x="3" y="4"/>
                </a:cxn>
                <a:cxn ang="0">
                  <a:pos x="9" y="0"/>
                </a:cxn>
              </a:cxnLst>
              <a:rect l="0" t="0" r="r" b="b"/>
              <a:pathLst>
                <a:path w="20" h="21">
                  <a:moveTo>
                    <a:pt x="9" y="0"/>
                  </a:moveTo>
                  <a:lnTo>
                    <a:pt x="12" y="1"/>
                  </a:lnTo>
                  <a:lnTo>
                    <a:pt x="14" y="2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9" y="7"/>
                  </a:lnTo>
                  <a:lnTo>
                    <a:pt x="19" y="9"/>
                  </a:lnTo>
                  <a:lnTo>
                    <a:pt x="20" y="11"/>
                  </a:lnTo>
                  <a:lnTo>
                    <a:pt x="19" y="14"/>
                  </a:lnTo>
                  <a:lnTo>
                    <a:pt x="18" y="15"/>
                  </a:lnTo>
                  <a:lnTo>
                    <a:pt x="17" y="17"/>
                  </a:lnTo>
                  <a:lnTo>
                    <a:pt x="15" y="19"/>
                  </a:lnTo>
                  <a:lnTo>
                    <a:pt x="13" y="20"/>
                  </a:lnTo>
                  <a:lnTo>
                    <a:pt x="11" y="21"/>
                  </a:lnTo>
                  <a:lnTo>
                    <a:pt x="7" y="21"/>
                  </a:lnTo>
                  <a:lnTo>
                    <a:pt x="4" y="19"/>
                  </a:lnTo>
                  <a:lnTo>
                    <a:pt x="3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2" name="Freeform 48"/>
            <p:cNvSpPr>
              <a:spLocks/>
            </p:cNvSpPr>
            <p:nvPr/>
          </p:nvSpPr>
          <p:spPr bwMode="auto">
            <a:xfrm>
              <a:off x="4342748" y="2679199"/>
              <a:ext cx="47046" cy="94092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31" y="76"/>
                </a:cxn>
                <a:cxn ang="0">
                  <a:pos x="33" y="78"/>
                </a:cxn>
                <a:cxn ang="0">
                  <a:pos x="35" y="80"/>
                </a:cxn>
                <a:cxn ang="0">
                  <a:pos x="36" y="81"/>
                </a:cxn>
                <a:cxn ang="0">
                  <a:pos x="37" y="81"/>
                </a:cxn>
                <a:cxn ang="0">
                  <a:pos x="39" y="82"/>
                </a:cxn>
                <a:cxn ang="0">
                  <a:pos x="42" y="82"/>
                </a:cxn>
                <a:cxn ang="0">
                  <a:pos x="42" y="84"/>
                </a:cxn>
                <a:cxn ang="0">
                  <a:pos x="0" y="84"/>
                </a:cxn>
                <a:cxn ang="0">
                  <a:pos x="0" y="82"/>
                </a:cxn>
                <a:cxn ang="0">
                  <a:pos x="5" y="82"/>
                </a:cxn>
                <a:cxn ang="0">
                  <a:pos x="6" y="81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1" y="79"/>
                </a:cxn>
                <a:cxn ang="0">
                  <a:pos x="12" y="79"/>
                </a:cxn>
                <a:cxn ang="0">
                  <a:pos x="12" y="78"/>
                </a:cxn>
                <a:cxn ang="0">
                  <a:pos x="12" y="76"/>
                </a:cxn>
                <a:cxn ang="0">
                  <a:pos x="13" y="74"/>
                </a:cxn>
                <a:cxn ang="0">
                  <a:pos x="13" y="18"/>
                </a:cxn>
                <a:cxn ang="0">
                  <a:pos x="12" y="16"/>
                </a:cxn>
                <a:cxn ang="0">
                  <a:pos x="10" y="15"/>
                </a:cxn>
                <a:cxn ang="0">
                  <a:pos x="9" y="15"/>
                </a:cxn>
                <a:cxn ang="0">
                  <a:pos x="9" y="14"/>
                </a:cxn>
                <a:cxn ang="0">
                  <a:pos x="8" y="14"/>
                </a:cxn>
                <a:cxn ang="0">
                  <a:pos x="6" y="14"/>
                </a:cxn>
                <a:cxn ang="0">
                  <a:pos x="3" y="15"/>
                </a:cxn>
                <a:cxn ang="0">
                  <a:pos x="2" y="17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31" y="0"/>
                </a:cxn>
              </a:cxnLst>
              <a:rect l="0" t="0" r="r" b="b"/>
              <a:pathLst>
                <a:path w="42" h="84">
                  <a:moveTo>
                    <a:pt x="31" y="0"/>
                  </a:moveTo>
                  <a:lnTo>
                    <a:pt x="31" y="76"/>
                  </a:lnTo>
                  <a:lnTo>
                    <a:pt x="33" y="78"/>
                  </a:lnTo>
                  <a:lnTo>
                    <a:pt x="35" y="80"/>
                  </a:lnTo>
                  <a:lnTo>
                    <a:pt x="36" y="81"/>
                  </a:lnTo>
                  <a:lnTo>
                    <a:pt x="37" y="81"/>
                  </a:lnTo>
                  <a:lnTo>
                    <a:pt x="39" y="82"/>
                  </a:lnTo>
                  <a:lnTo>
                    <a:pt x="42" y="82"/>
                  </a:lnTo>
                  <a:lnTo>
                    <a:pt x="42" y="84"/>
                  </a:lnTo>
                  <a:lnTo>
                    <a:pt x="0" y="84"/>
                  </a:lnTo>
                  <a:lnTo>
                    <a:pt x="0" y="82"/>
                  </a:lnTo>
                  <a:lnTo>
                    <a:pt x="5" y="82"/>
                  </a:lnTo>
                  <a:lnTo>
                    <a:pt x="6" y="81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1" y="79"/>
                  </a:lnTo>
                  <a:lnTo>
                    <a:pt x="12" y="79"/>
                  </a:lnTo>
                  <a:lnTo>
                    <a:pt x="12" y="78"/>
                  </a:lnTo>
                  <a:lnTo>
                    <a:pt x="12" y="76"/>
                  </a:lnTo>
                  <a:lnTo>
                    <a:pt x="13" y="74"/>
                  </a:lnTo>
                  <a:lnTo>
                    <a:pt x="13" y="18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9" y="14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3" y="15"/>
                  </a:lnTo>
                  <a:lnTo>
                    <a:pt x="2" y="17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3" name="Line 49"/>
            <p:cNvSpPr>
              <a:spLocks noChangeShapeType="1"/>
            </p:cNvSpPr>
            <p:nvPr/>
          </p:nvSpPr>
          <p:spPr bwMode="auto">
            <a:xfrm>
              <a:off x="4455882" y="4283237"/>
              <a:ext cx="1816865" cy="112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4" name="Line 50"/>
            <p:cNvSpPr>
              <a:spLocks noChangeShapeType="1"/>
            </p:cNvSpPr>
            <p:nvPr/>
          </p:nvSpPr>
          <p:spPr bwMode="auto">
            <a:xfrm>
              <a:off x="4455882" y="4201467"/>
              <a:ext cx="1120" cy="8177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5" name="Line 51"/>
            <p:cNvSpPr>
              <a:spLocks noChangeShapeType="1"/>
            </p:cNvSpPr>
            <p:nvPr/>
          </p:nvSpPr>
          <p:spPr bwMode="auto">
            <a:xfrm>
              <a:off x="4548854" y="4242912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6" name="Line 52"/>
            <p:cNvSpPr>
              <a:spLocks noChangeShapeType="1"/>
            </p:cNvSpPr>
            <p:nvPr/>
          </p:nvSpPr>
          <p:spPr bwMode="auto">
            <a:xfrm>
              <a:off x="4641826" y="4242912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7" name="Line 53"/>
            <p:cNvSpPr>
              <a:spLocks noChangeShapeType="1"/>
            </p:cNvSpPr>
            <p:nvPr/>
          </p:nvSpPr>
          <p:spPr bwMode="auto">
            <a:xfrm>
              <a:off x="4735917" y="4242912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8" name="Line 54"/>
            <p:cNvSpPr>
              <a:spLocks noChangeShapeType="1"/>
            </p:cNvSpPr>
            <p:nvPr/>
          </p:nvSpPr>
          <p:spPr bwMode="auto">
            <a:xfrm>
              <a:off x="4830009" y="4242912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9" name="Line 55"/>
            <p:cNvSpPr>
              <a:spLocks noChangeShapeType="1"/>
            </p:cNvSpPr>
            <p:nvPr/>
          </p:nvSpPr>
          <p:spPr bwMode="auto">
            <a:xfrm>
              <a:off x="4921861" y="4201467"/>
              <a:ext cx="1120" cy="8177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0" name="Line 56"/>
            <p:cNvSpPr>
              <a:spLocks noChangeShapeType="1"/>
            </p:cNvSpPr>
            <p:nvPr/>
          </p:nvSpPr>
          <p:spPr bwMode="auto">
            <a:xfrm>
              <a:off x="5014832" y="4242912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1" name="Line 57"/>
            <p:cNvSpPr>
              <a:spLocks noChangeShapeType="1"/>
            </p:cNvSpPr>
            <p:nvPr/>
          </p:nvSpPr>
          <p:spPr bwMode="auto">
            <a:xfrm>
              <a:off x="5108923" y="4242912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2" name="Line 58"/>
            <p:cNvSpPr>
              <a:spLocks noChangeShapeType="1"/>
            </p:cNvSpPr>
            <p:nvPr/>
          </p:nvSpPr>
          <p:spPr bwMode="auto">
            <a:xfrm>
              <a:off x="5203015" y="4242912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3" name="Line 59"/>
            <p:cNvSpPr>
              <a:spLocks noChangeShapeType="1"/>
            </p:cNvSpPr>
            <p:nvPr/>
          </p:nvSpPr>
          <p:spPr bwMode="auto">
            <a:xfrm>
              <a:off x="5294866" y="4242912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4" name="Line 60"/>
            <p:cNvSpPr>
              <a:spLocks noChangeShapeType="1"/>
            </p:cNvSpPr>
            <p:nvPr/>
          </p:nvSpPr>
          <p:spPr bwMode="auto">
            <a:xfrm>
              <a:off x="5387838" y="4201467"/>
              <a:ext cx="1120" cy="8177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5" name="Line 61"/>
            <p:cNvSpPr>
              <a:spLocks noChangeShapeType="1"/>
            </p:cNvSpPr>
            <p:nvPr/>
          </p:nvSpPr>
          <p:spPr bwMode="auto">
            <a:xfrm>
              <a:off x="5480809" y="4242912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6" name="Line 62"/>
            <p:cNvSpPr>
              <a:spLocks noChangeShapeType="1"/>
            </p:cNvSpPr>
            <p:nvPr/>
          </p:nvSpPr>
          <p:spPr bwMode="auto">
            <a:xfrm>
              <a:off x="5574901" y="4242912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7" name="Line 63"/>
            <p:cNvSpPr>
              <a:spLocks noChangeShapeType="1"/>
            </p:cNvSpPr>
            <p:nvPr/>
          </p:nvSpPr>
          <p:spPr bwMode="auto">
            <a:xfrm>
              <a:off x="5668992" y="4242912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8" name="Line 64"/>
            <p:cNvSpPr>
              <a:spLocks noChangeShapeType="1"/>
            </p:cNvSpPr>
            <p:nvPr/>
          </p:nvSpPr>
          <p:spPr bwMode="auto">
            <a:xfrm>
              <a:off x="5760844" y="4242912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9" name="Line 65"/>
            <p:cNvSpPr>
              <a:spLocks noChangeShapeType="1"/>
            </p:cNvSpPr>
            <p:nvPr/>
          </p:nvSpPr>
          <p:spPr bwMode="auto">
            <a:xfrm>
              <a:off x="5853816" y="4201467"/>
              <a:ext cx="1120" cy="8177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0" name="Line 66"/>
            <p:cNvSpPr>
              <a:spLocks noChangeShapeType="1"/>
            </p:cNvSpPr>
            <p:nvPr/>
          </p:nvSpPr>
          <p:spPr bwMode="auto">
            <a:xfrm>
              <a:off x="5853816" y="4201467"/>
              <a:ext cx="1120" cy="8177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" name="Line 67"/>
            <p:cNvSpPr>
              <a:spLocks noChangeShapeType="1"/>
            </p:cNvSpPr>
            <p:nvPr/>
          </p:nvSpPr>
          <p:spPr bwMode="auto">
            <a:xfrm>
              <a:off x="5947908" y="4242912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2" name="Line 68"/>
            <p:cNvSpPr>
              <a:spLocks noChangeShapeType="1"/>
            </p:cNvSpPr>
            <p:nvPr/>
          </p:nvSpPr>
          <p:spPr bwMode="auto">
            <a:xfrm>
              <a:off x="6042000" y="4242912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3" name="Line 69"/>
            <p:cNvSpPr>
              <a:spLocks noChangeShapeType="1"/>
            </p:cNvSpPr>
            <p:nvPr/>
          </p:nvSpPr>
          <p:spPr bwMode="auto">
            <a:xfrm>
              <a:off x="6133850" y="4242912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4" name="Line 70"/>
            <p:cNvSpPr>
              <a:spLocks noChangeShapeType="1"/>
            </p:cNvSpPr>
            <p:nvPr/>
          </p:nvSpPr>
          <p:spPr bwMode="auto">
            <a:xfrm>
              <a:off x="6226822" y="4242912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5" name="Freeform 71"/>
            <p:cNvSpPr>
              <a:spLocks noEditPoints="1"/>
            </p:cNvSpPr>
            <p:nvPr/>
          </p:nvSpPr>
          <p:spPr bwMode="auto">
            <a:xfrm>
              <a:off x="4425638" y="4338125"/>
              <a:ext cx="59368" cy="96332"/>
            </a:xfrm>
            <a:custGeom>
              <a:avLst/>
              <a:gdLst/>
              <a:ahLst/>
              <a:cxnLst>
                <a:cxn ang="0">
                  <a:pos x="53" y="43"/>
                </a:cxn>
                <a:cxn ang="0">
                  <a:pos x="52" y="54"/>
                </a:cxn>
                <a:cxn ang="0">
                  <a:pos x="49" y="66"/>
                </a:cxn>
                <a:cxn ang="0">
                  <a:pos x="49" y="69"/>
                </a:cxn>
                <a:cxn ang="0">
                  <a:pos x="47" y="72"/>
                </a:cxn>
                <a:cxn ang="0">
                  <a:pos x="44" y="77"/>
                </a:cxn>
                <a:cxn ang="0">
                  <a:pos x="39" y="82"/>
                </a:cxn>
                <a:cxn ang="0">
                  <a:pos x="36" y="83"/>
                </a:cxn>
                <a:cxn ang="0">
                  <a:pos x="35" y="85"/>
                </a:cxn>
                <a:cxn ang="0">
                  <a:pos x="32" y="85"/>
                </a:cxn>
                <a:cxn ang="0">
                  <a:pos x="31" y="85"/>
                </a:cxn>
                <a:cxn ang="0">
                  <a:pos x="29" y="86"/>
                </a:cxn>
                <a:cxn ang="0">
                  <a:pos x="23" y="86"/>
                </a:cxn>
                <a:cxn ang="0">
                  <a:pos x="18" y="85"/>
                </a:cxn>
                <a:cxn ang="0">
                  <a:pos x="15" y="83"/>
                </a:cxn>
                <a:cxn ang="0">
                  <a:pos x="10" y="78"/>
                </a:cxn>
                <a:cxn ang="0">
                  <a:pos x="5" y="71"/>
                </a:cxn>
                <a:cxn ang="0">
                  <a:pos x="2" y="64"/>
                </a:cxn>
                <a:cxn ang="0">
                  <a:pos x="1" y="54"/>
                </a:cxn>
                <a:cxn ang="0">
                  <a:pos x="0" y="44"/>
                </a:cxn>
                <a:cxn ang="0">
                  <a:pos x="1" y="31"/>
                </a:cxn>
                <a:cxn ang="0">
                  <a:pos x="4" y="20"/>
                </a:cxn>
                <a:cxn ang="0">
                  <a:pos x="8" y="11"/>
                </a:cxn>
                <a:cxn ang="0">
                  <a:pos x="13" y="5"/>
                </a:cxn>
                <a:cxn ang="0">
                  <a:pos x="19" y="1"/>
                </a:cxn>
                <a:cxn ang="0">
                  <a:pos x="26" y="0"/>
                </a:cxn>
                <a:cxn ang="0">
                  <a:pos x="34" y="1"/>
                </a:cxn>
                <a:cxn ang="0">
                  <a:pos x="40" y="5"/>
                </a:cxn>
                <a:cxn ang="0">
                  <a:pos x="45" y="10"/>
                </a:cxn>
                <a:cxn ang="0">
                  <a:pos x="49" y="18"/>
                </a:cxn>
                <a:cxn ang="0">
                  <a:pos x="52" y="31"/>
                </a:cxn>
                <a:cxn ang="0">
                  <a:pos x="53" y="43"/>
                </a:cxn>
                <a:cxn ang="0">
                  <a:pos x="35" y="43"/>
                </a:cxn>
                <a:cxn ang="0">
                  <a:pos x="35" y="14"/>
                </a:cxn>
                <a:cxn ang="0">
                  <a:pos x="34" y="10"/>
                </a:cxn>
                <a:cxn ang="0">
                  <a:pos x="33" y="8"/>
                </a:cxn>
                <a:cxn ang="0">
                  <a:pos x="31" y="7"/>
                </a:cxn>
                <a:cxn ang="0">
                  <a:pos x="29" y="5"/>
                </a:cxn>
                <a:cxn ang="0">
                  <a:pos x="28" y="4"/>
                </a:cxn>
                <a:cxn ang="0">
                  <a:pos x="23" y="4"/>
                </a:cxn>
                <a:cxn ang="0">
                  <a:pos x="22" y="5"/>
                </a:cxn>
                <a:cxn ang="0">
                  <a:pos x="22" y="7"/>
                </a:cxn>
                <a:cxn ang="0">
                  <a:pos x="20" y="8"/>
                </a:cxn>
                <a:cxn ang="0">
                  <a:pos x="20" y="10"/>
                </a:cxn>
                <a:cxn ang="0">
                  <a:pos x="19" y="13"/>
                </a:cxn>
                <a:cxn ang="0">
                  <a:pos x="18" y="17"/>
                </a:cxn>
                <a:cxn ang="0">
                  <a:pos x="18" y="69"/>
                </a:cxn>
                <a:cxn ang="0">
                  <a:pos x="19" y="75"/>
                </a:cxn>
                <a:cxn ang="0">
                  <a:pos x="21" y="79"/>
                </a:cxn>
                <a:cxn ang="0">
                  <a:pos x="23" y="82"/>
                </a:cxn>
                <a:cxn ang="0">
                  <a:pos x="25" y="82"/>
                </a:cxn>
                <a:cxn ang="0">
                  <a:pos x="29" y="82"/>
                </a:cxn>
                <a:cxn ang="0">
                  <a:pos x="29" y="82"/>
                </a:cxn>
                <a:cxn ang="0">
                  <a:pos x="31" y="81"/>
                </a:cxn>
                <a:cxn ang="0">
                  <a:pos x="31" y="79"/>
                </a:cxn>
                <a:cxn ang="0">
                  <a:pos x="32" y="78"/>
                </a:cxn>
                <a:cxn ang="0">
                  <a:pos x="34" y="77"/>
                </a:cxn>
                <a:cxn ang="0">
                  <a:pos x="35" y="75"/>
                </a:cxn>
                <a:cxn ang="0">
                  <a:pos x="35" y="69"/>
                </a:cxn>
                <a:cxn ang="0">
                  <a:pos x="35" y="43"/>
                </a:cxn>
              </a:cxnLst>
              <a:rect l="0" t="0" r="r" b="b"/>
              <a:pathLst>
                <a:path w="53" h="86">
                  <a:moveTo>
                    <a:pt x="53" y="43"/>
                  </a:moveTo>
                  <a:lnTo>
                    <a:pt x="52" y="54"/>
                  </a:lnTo>
                  <a:lnTo>
                    <a:pt x="49" y="66"/>
                  </a:lnTo>
                  <a:lnTo>
                    <a:pt x="49" y="69"/>
                  </a:lnTo>
                  <a:lnTo>
                    <a:pt x="47" y="72"/>
                  </a:lnTo>
                  <a:lnTo>
                    <a:pt x="44" y="77"/>
                  </a:lnTo>
                  <a:lnTo>
                    <a:pt x="39" y="82"/>
                  </a:lnTo>
                  <a:lnTo>
                    <a:pt x="36" y="83"/>
                  </a:lnTo>
                  <a:lnTo>
                    <a:pt x="35" y="85"/>
                  </a:lnTo>
                  <a:lnTo>
                    <a:pt x="32" y="85"/>
                  </a:lnTo>
                  <a:lnTo>
                    <a:pt x="31" y="85"/>
                  </a:lnTo>
                  <a:lnTo>
                    <a:pt x="29" y="86"/>
                  </a:lnTo>
                  <a:lnTo>
                    <a:pt x="23" y="86"/>
                  </a:lnTo>
                  <a:lnTo>
                    <a:pt x="18" y="85"/>
                  </a:lnTo>
                  <a:lnTo>
                    <a:pt x="15" y="83"/>
                  </a:lnTo>
                  <a:lnTo>
                    <a:pt x="10" y="78"/>
                  </a:lnTo>
                  <a:lnTo>
                    <a:pt x="5" y="71"/>
                  </a:lnTo>
                  <a:lnTo>
                    <a:pt x="2" y="64"/>
                  </a:lnTo>
                  <a:lnTo>
                    <a:pt x="1" y="54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20"/>
                  </a:lnTo>
                  <a:lnTo>
                    <a:pt x="8" y="11"/>
                  </a:lnTo>
                  <a:lnTo>
                    <a:pt x="13" y="5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4" y="1"/>
                  </a:lnTo>
                  <a:lnTo>
                    <a:pt x="40" y="5"/>
                  </a:lnTo>
                  <a:lnTo>
                    <a:pt x="45" y="10"/>
                  </a:lnTo>
                  <a:lnTo>
                    <a:pt x="49" y="18"/>
                  </a:lnTo>
                  <a:lnTo>
                    <a:pt x="52" y="31"/>
                  </a:lnTo>
                  <a:lnTo>
                    <a:pt x="53" y="43"/>
                  </a:lnTo>
                  <a:close/>
                  <a:moveTo>
                    <a:pt x="35" y="43"/>
                  </a:moveTo>
                  <a:lnTo>
                    <a:pt x="35" y="14"/>
                  </a:lnTo>
                  <a:lnTo>
                    <a:pt x="34" y="10"/>
                  </a:lnTo>
                  <a:lnTo>
                    <a:pt x="33" y="8"/>
                  </a:lnTo>
                  <a:lnTo>
                    <a:pt x="31" y="7"/>
                  </a:lnTo>
                  <a:lnTo>
                    <a:pt x="29" y="5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22" y="5"/>
                  </a:lnTo>
                  <a:lnTo>
                    <a:pt x="22" y="7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19" y="13"/>
                  </a:lnTo>
                  <a:lnTo>
                    <a:pt x="18" y="17"/>
                  </a:lnTo>
                  <a:lnTo>
                    <a:pt x="18" y="69"/>
                  </a:lnTo>
                  <a:lnTo>
                    <a:pt x="19" y="75"/>
                  </a:lnTo>
                  <a:lnTo>
                    <a:pt x="21" y="79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9" y="82"/>
                  </a:lnTo>
                  <a:lnTo>
                    <a:pt x="29" y="82"/>
                  </a:lnTo>
                  <a:lnTo>
                    <a:pt x="31" y="81"/>
                  </a:lnTo>
                  <a:lnTo>
                    <a:pt x="31" y="79"/>
                  </a:lnTo>
                  <a:lnTo>
                    <a:pt x="32" y="78"/>
                  </a:lnTo>
                  <a:lnTo>
                    <a:pt x="34" y="77"/>
                  </a:lnTo>
                  <a:lnTo>
                    <a:pt x="35" y="75"/>
                  </a:lnTo>
                  <a:lnTo>
                    <a:pt x="35" y="69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6" name="Freeform 72"/>
            <p:cNvSpPr>
              <a:spLocks noEditPoints="1"/>
            </p:cNvSpPr>
            <p:nvPr/>
          </p:nvSpPr>
          <p:spPr bwMode="auto">
            <a:xfrm>
              <a:off x="4838970" y="4338125"/>
              <a:ext cx="59368" cy="96332"/>
            </a:xfrm>
            <a:custGeom>
              <a:avLst/>
              <a:gdLst/>
              <a:ahLst/>
              <a:cxnLst>
                <a:cxn ang="0">
                  <a:pos x="53" y="43"/>
                </a:cxn>
                <a:cxn ang="0">
                  <a:pos x="53" y="54"/>
                </a:cxn>
                <a:cxn ang="0">
                  <a:pos x="49" y="66"/>
                </a:cxn>
                <a:cxn ang="0">
                  <a:pos x="49" y="69"/>
                </a:cxn>
                <a:cxn ang="0">
                  <a:pos x="47" y="72"/>
                </a:cxn>
                <a:cxn ang="0">
                  <a:pos x="44" y="77"/>
                </a:cxn>
                <a:cxn ang="0">
                  <a:pos x="39" y="82"/>
                </a:cxn>
                <a:cxn ang="0">
                  <a:pos x="36" y="83"/>
                </a:cxn>
                <a:cxn ang="0">
                  <a:pos x="35" y="85"/>
                </a:cxn>
                <a:cxn ang="0">
                  <a:pos x="33" y="85"/>
                </a:cxn>
                <a:cxn ang="0">
                  <a:pos x="31" y="85"/>
                </a:cxn>
                <a:cxn ang="0">
                  <a:pos x="29" y="86"/>
                </a:cxn>
                <a:cxn ang="0">
                  <a:pos x="23" y="86"/>
                </a:cxn>
                <a:cxn ang="0">
                  <a:pos x="19" y="85"/>
                </a:cxn>
                <a:cxn ang="0">
                  <a:pos x="16" y="83"/>
                </a:cxn>
                <a:cxn ang="0">
                  <a:pos x="10" y="78"/>
                </a:cxn>
                <a:cxn ang="0">
                  <a:pos x="6" y="71"/>
                </a:cxn>
                <a:cxn ang="0">
                  <a:pos x="2" y="64"/>
                </a:cxn>
                <a:cxn ang="0">
                  <a:pos x="1" y="54"/>
                </a:cxn>
                <a:cxn ang="0">
                  <a:pos x="0" y="44"/>
                </a:cxn>
                <a:cxn ang="0">
                  <a:pos x="1" y="31"/>
                </a:cxn>
                <a:cxn ang="0">
                  <a:pos x="4" y="20"/>
                </a:cxn>
                <a:cxn ang="0">
                  <a:pos x="8" y="11"/>
                </a:cxn>
                <a:cxn ang="0">
                  <a:pos x="13" y="5"/>
                </a:cxn>
                <a:cxn ang="0">
                  <a:pos x="19" y="1"/>
                </a:cxn>
                <a:cxn ang="0">
                  <a:pos x="26" y="0"/>
                </a:cxn>
                <a:cxn ang="0">
                  <a:pos x="34" y="1"/>
                </a:cxn>
                <a:cxn ang="0">
                  <a:pos x="40" y="5"/>
                </a:cxn>
                <a:cxn ang="0">
                  <a:pos x="46" y="10"/>
                </a:cxn>
                <a:cxn ang="0">
                  <a:pos x="49" y="18"/>
                </a:cxn>
                <a:cxn ang="0">
                  <a:pos x="53" y="31"/>
                </a:cxn>
                <a:cxn ang="0">
                  <a:pos x="53" y="43"/>
                </a:cxn>
                <a:cxn ang="0">
                  <a:pos x="35" y="43"/>
                </a:cxn>
                <a:cxn ang="0">
                  <a:pos x="35" y="14"/>
                </a:cxn>
                <a:cxn ang="0">
                  <a:pos x="34" y="10"/>
                </a:cxn>
                <a:cxn ang="0">
                  <a:pos x="33" y="8"/>
                </a:cxn>
                <a:cxn ang="0">
                  <a:pos x="31" y="7"/>
                </a:cxn>
                <a:cxn ang="0">
                  <a:pos x="29" y="5"/>
                </a:cxn>
                <a:cxn ang="0">
                  <a:pos x="28" y="4"/>
                </a:cxn>
                <a:cxn ang="0">
                  <a:pos x="23" y="4"/>
                </a:cxn>
                <a:cxn ang="0">
                  <a:pos x="22" y="5"/>
                </a:cxn>
                <a:cxn ang="0">
                  <a:pos x="22" y="7"/>
                </a:cxn>
                <a:cxn ang="0">
                  <a:pos x="20" y="8"/>
                </a:cxn>
                <a:cxn ang="0">
                  <a:pos x="20" y="10"/>
                </a:cxn>
                <a:cxn ang="0">
                  <a:pos x="19" y="13"/>
                </a:cxn>
                <a:cxn ang="0">
                  <a:pos x="19" y="17"/>
                </a:cxn>
                <a:cxn ang="0">
                  <a:pos x="19" y="69"/>
                </a:cxn>
                <a:cxn ang="0">
                  <a:pos x="19" y="75"/>
                </a:cxn>
                <a:cxn ang="0">
                  <a:pos x="21" y="79"/>
                </a:cxn>
                <a:cxn ang="0">
                  <a:pos x="23" y="82"/>
                </a:cxn>
                <a:cxn ang="0">
                  <a:pos x="26" y="82"/>
                </a:cxn>
                <a:cxn ang="0">
                  <a:pos x="29" y="82"/>
                </a:cxn>
                <a:cxn ang="0">
                  <a:pos x="29" y="82"/>
                </a:cxn>
                <a:cxn ang="0">
                  <a:pos x="31" y="81"/>
                </a:cxn>
                <a:cxn ang="0">
                  <a:pos x="31" y="79"/>
                </a:cxn>
                <a:cxn ang="0">
                  <a:pos x="33" y="78"/>
                </a:cxn>
                <a:cxn ang="0">
                  <a:pos x="34" y="77"/>
                </a:cxn>
                <a:cxn ang="0">
                  <a:pos x="35" y="75"/>
                </a:cxn>
                <a:cxn ang="0">
                  <a:pos x="35" y="69"/>
                </a:cxn>
                <a:cxn ang="0">
                  <a:pos x="35" y="43"/>
                </a:cxn>
              </a:cxnLst>
              <a:rect l="0" t="0" r="r" b="b"/>
              <a:pathLst>
                <a:path w="53" h="86">
                  <a:moveTo>
                    <a:pt x="53" y="43"/>
                  </a:moveTo>
                  <a:lnTo>
                    <a:pt x="53" y="54"/>
                  </a:lnTo>
                  <a:lnTo>
                    <a:pt x="49" y="66"/>
                  </a:lnTo>
                  <a:lnTo>
                    <a:pt x="49" y="69"/>
                  </a:lnTo>
                  <a:lnTo>
                    <a:pt x="47" y="72"/>
                  </a:lnTo>
                  <a:lnTo>
                    <a:pt x="44" y="77"/>
                  </a:lnTo>
                  <a:lnTo>
                    <a:pt x="39" y="82"/>
                  </a:lnTo>
                  <a:lnTo>
                    <a:pt x="36" y="83"/>
                  </a:lnTo>
                  <a:lnTo>
                    <a:pt x="35" y="85"/>
                  </a:lnTo>
                  <a:lnTo>
                    <a:pt x="33" y="85"/>
                  </a:lnTo>
                  <a:lnTo>
                    <a:pt x="31" y="85"/>
                  </a:lnTo>
                  <a:lnTo>
                    <a:pt x="29" y="86"/>
                  </a:lnTo>
                  <a:lnTo>
                    <a:pt x="23" y="86"/>
                  </a:lnTo>
                  <a:lnTo>
                    <a:pt x="19" y="85"/>
                  </a:lnTo>
                  <a:lnTo>
                    <a:pt x="16" y="83"/>
                  </a:lnTo>
                  <a:lnTo>
                    <a:pt x="10" y="78"/>
                  </a:lnTo>
                  <a:lnTo>
                    <a:pt x="6" y="71"/>
                  </a:lnTo>
                  <a:lnTo>
                    <a:pt x="2" y="64"/>
                  </a:lnTo>
                  <a:lnTo>
                    <a:pt x="1" y="54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20"/>
                  </a:lnTo>
                  <a:lnTo>
                    <a:pt x="8" y="11"/>
                  </a:lnTo>
                  <a:lnTo>
                    <a:pt x="13" y="5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4" y="1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49" y="18"/>
                  </a:lnTo>
                  <a:lnTo>
                    <a:pt x="53" y="31"/>
                  </a:lnTo>
                  <a:lnTo>
                    <a:pt x="53" y="43"/>
                  </a:lnTo>
                  <a:close/>
                  <a:moveTo>
                    <a:pt x="35" y="43"/>
                  </a:moveTo>
                  <a:lnTo>
                    <a:pt x="35" y="14"/>
                  </a:lnTo>
                  <a:lnTo>
                    <a:pt x="34" y="10"/>
                  </a:lnTo>
                  <a:lnTo>
                    <a:pt x="33" y="8"/>
                  </a:lnTo>
                  <a:lnTo>
                    <a:pt x="31" y="7"/>
                  </a:lnTo>
                  <a:lnTo>
                    <a:pt x="29" y="5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22" y="5"/>
                  </a:lnTo>
                  <a:lnTo>
                    <a:pt x="22" y="7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19" y="13"/>
                  </a:lnTo>
                  <a:lnTo>
                    <a:pt x="19" y="17"/>
                  </a:lnTo>
                  <a:lnTo>
                    <a:pt x="19" y="69"/>
                  </a:lnTo>
                  <a:lnTo>
                    <a:pt x="19" y="75"/>
                  </a:lnTo>
                  <a:lnTo>
                    <a:pt x="21" y="79"/>
                  </a:lnTo>
                  <a:lnTo>
                    <a:pt x="23" y="82"/>
                  </a:lnTo>
                  <a:lnTo>
                    <a:pt x="26" y="82"/>
                  </a:lnTo>
                  <a:lnTo>
                    <a:pt x="29" y="82"/>
                  </a:lnTo>
                  <a:lnTo>
                    <a:pt x="29" y="82"/>
                  </a:lnTo>
                  <a:lnTo>
                    <a:pt x="31" y="81"/>
                  </a:lnTo>
                  <a:lnTo>
                    <a:pt x="31" y="79"/>
                  </a:lnTo>
                  <a:lnTo>
                    <a:pt x="33" y="78"/>
                  </a:lnTo>
                  <a:lnTo>
                    <a:pt x="34" y="77"/>
                  </a:lnTo>
                  <a:lnTo>
                    <a:pt x="35" y="75"/>
                  </a:lnTo>
                  <a:lnTo>
                    <a:pt x="35" y="69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7" name="Freeform 73"/>
            <p:cNvSpPr>
              <a:spLocks/>
            </p:cNvSpPr>
            <p:nvPr/>
          </p:nvSpPr>
          <p:spPr bwMode="auto">
            <a:xfrm>
              <a:off x="4909538" y="4412053"/>
              <a:ext cx="22403" cy="22403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3" y="1"/>
                </a:cxn>
                <a:cxn ang="0">
                  <a:pos x="15" y="2"/>
                </a:cxn>
                <a:cxn ang="0">
                  <a:pos x="17" y="3"/>
                </a:cxn>
                <a:cxn ang="0">
                  <a:pos x="18" y="5"/>
                </a:cxn>
                <a:cxn ang="0">
                  <a:pos x="20" y="6"/>
                </a:cxn>
                <a:cxn ang="0">
                  <a:pos x="20" y="9"/>
                </a:cxn>
                <a:cxn ang="0">
                  <a:pos x="20" y="11"/>
                </a:cxn>
                <a:cxn ang="0">
                  <a:pos x="20" y="13"/>
                </a:cxn>
                <a:cxn ang="0">
                  <a:pos x="19" y="15"/>
                </a:cxn>
                <a:cxn ang="0">
                  <a:pos x="17" y="17"/>
                </a:cxn>
                <a:cxn ang="0">
                  <a:pos x="16" y="19"/>
                </a:cxn>
                <a:cxn ang="0">
                  <a:pos x="14" y="19"/>
                </a:cxn>
                <a:cxn ang="0">
                  <a:pos x="12" y="20"/>
                </a:cxn>
                <a:cxn ang="0">
                  <a:pos x="8" y="20"/>
                </a:cxn>
                <a:cxn ang="0">
                  <a:pos x="5" y="19"/>
                </a:cxn>
                <a:cxn ang="0">
                  <a:pos x="3" y="17"/>
                </a:cxn>
                <a:cxn ang="0">
                  <a:pos x="0" y="11"/>
                </a:cxn>
                <a:cxn ang="0">
                  <a:pos x="1" y="7"/>
                </a:cxn>
                <a:cxn ang="0">
                  <a:pos x="3" y="3"/>
                </a:cxn>
                <a:cxn ang="0">
                  <a:pos x="10" y="0"/>
                </a:cxn>
              </a:cxnLst>
              <a:rect l="0" t="0" r="r" b="b"/>
              <a:pathLst>
                <a:path w="20" h="20">
                  <a:moveTo>
                    <a:pt x="10" y="0"/>
                  </a:moveTo>
                  <a:lnTo>
                    <a:pt x="13" y="1"/>
                  </a:lnTo>
                  <a:lnTo>
                    <a:pt x="15" y="2"/>
                  </a:lnTo>
                  <a:lnTo>
                    <a:pt x="17" y="3"/>
                  </a:lnTo>
                  <a:lnTo>
                    <a:pt x="18" y="5"/>
                  </a:lnTo>
                  <a:lnTo>
                    <a:pt x="20" y="6"/>
                  </a:lnTo>
                  <a:lnTo>
                    <a:pt x="20" y="9"/>
                  </a:lnTo>
                  <a:lnTo>
                    <a:pt x="20" y="11"/>
                  </a:lnTo>
                  <a:lnTo>
                    <a:pt x="20" y="13"/>
                  </a:lnTo>
                  <a:lnTo>
                    <a:pt x="19" y="15"/>
                  </a:lnTo>
                  <a:lnTo>
                    <a:pt x="17" y="17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5" y="19"/>
                  </a:lnTo>
                  <a:lnTo>
                    <a:pt x="3" y="17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8" name="Freeform 74"/>
            <p:cNvSpPr>
              <a:spLocks/>
            </p:cNvSpPr>
            <p:nvPr/>
          </p:nvSpPr>
          <p:spPr bwMode="auto">
            <a:xfrm>
              <a:off x="4949863" y="4338125"/>
              <a:ext cx="47046" cy="95212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31" y="77"/>
                </a:cxn>
                <a:cxn ang="0">
                  <a:pos x="33" y="78"/>
                </a:cxn>
                <a:cxn ang="0">
                  <a:pos x="34" y="81"/>
                </a:cxn>
                <a:cxn ang="0">
                  <a:pos x="36" y="82"/>
                </a:cxn>
                <a:cxn ang="0">
                  <a:pos x="37" y="82"/>
                </a:cxn>
                <a:cxn ang="0">
                  <a:pos x="39" y="82"/>
                </a:cxn>
                <a:cxn ang="0">
                  <a:pos x="42" y="82"/>
                </a:cxn>
                <a:cxn ang="0">
                  <a:pos x="42" y="85"/>
                </a:cxn>
                <a:cxn ang="0">
                  <a:pos x="0" y="85"/>
                </a:cxn>
                <a:cxn ang="0">
                  <a:pos x="0" y="82"/>
                </a:cxn>
                <a:cxn ang="0">
                  <a:pos x="4" y="82"/>
                </a:cxn>
                <a:cxn ang="0">
                  <a:pos x="6" y="82"/>
                </a:cxn>
                <a:cxn ang="0">
                  <a:pos x="7" y="82"/>
                </a:cxn>
                <a:cxn ang="0">
                  <a:pos x="9" y="81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11" y="78"/>
                </a:cxn>
                <a:cxn ang="0">
                  <a:pos x="12" y="77"/>
                </a:cxn>
                <a:cxn ang="0">
                  <a:pos x="13" y="75"/>
                </a:cxn>
                <a:cxn ang="0">
                  <a:pos x="13" y="18"/>
                </a:cxn>
                <a:cxn ang="0">
                  <a:pos x="11" y="17"/>
                </a:cxn>
                <a:cxn ang="0">
                  <a:pos x="10" y="16"/>
                </a:cxn>
                <a:cxn ang="0">
                  <a:pos x="9" y="16"/>
                </a:cxn>
                <a:cxn ang="0">
                  <a:pos x="9" y="15"/>
                </a:cxn>
                <a:cxn ang="0">
                  <a:pos x="8" y="14"/>
                </a:cxn>
                <a:cxn ang="0">
                  <a:pos x="6" y="14"/>
                </a:cxn>
                <a:cxn ang="0">
                  <a:pos x="3" y="16"/>
                </a:cxn>
                <a:cxn ang="0">
                  <a:pos x="1" y="17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31" y="0"/>
                </a:cxn>
              </a:cxnLst>
              <a:rect l="0" t="0" r="r" b="b"/>
              <a:pathLst>
                <a:path w="42" h="85">
                  <a:moveTo>
                    <a:pt x="31" y="0"/>
                  </a:moveTo>
                  <a:lnTo>
                    <a:pt x="31" y="77"/>
                  </a:lnTo>
                  <a:lnTo>
                    <a:pt x="33" y="78"/>
                  </a:lnTo>
                  <a:lnTo>
                    <a:pt x="34" y="81"/>
                  </a:lnTo>
                  <a:lnTo>
                    <a:pt x="36" y="82"/>
                  </a:lnTo>
                  <a:lnTo>
                    <a:pt x="37" y="82"/>
                  </a:lnTo>
                  <a:lnTo>
                    <a:pt x="39" y="82"/>
                  </a:lnTo>
                  <a:lnTo>
                    <a:pt x="42" y="82"/>
                  </a:lnTo>
                  <a:lnTo>
                    <a:pt x="42" y="85"/>
                  </a:lnTo>
                  <a:lnTo>
                    <a:pt x="0" y="85"/>
                  </a:lnTo>
                  <a:lnTo>
                    <a:pt x="0" y="82"/>
                  </a:lnTo>
                  <a:lnTo>
                    <a:pt x="4" y="82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9" y="81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11" y="78"/>
                  </a:lnTo>
                  <a:lnTo>
                    <a:pt x="12" y="77"/>
                  </a:lnTo>
                  <a:lnTo>
                    <a:pt x="13" y="75"/>
                  </a:lnTo>
                  <a:lnTo>
                    <a:pt x="13" y="18"/>
                  </a:lnTo>
                  <a:lnTo>
                    <a:pt x="11" y="17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3" y="16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9" name="Freeform 75"/>
            <p:cNvSpPr>
              <a:spLocks noEditPoints="1"/>
            </p:cNvSpPr>
            <p:nvPr/>
          </p:nvSpPr>
          <p:spPr bwMode="auto">
            <a:xfrm>
              <a:off x="5304948" y="4338125"/>
              <a:ext cx="59368" cy="96332"/>
            </a:xfrm>
            <a:custGeom>
              <a:avLst/>
              <a:gdLst/>
              <a:ahLst/>
              <a:cxnLst>
                <a:cxn ang="0">
                  <a:pos x="53" y="43"/>
                </a:cxn>
                <a:cxn ang="0">
                  <a:pos x="53" y="54"/>
                </a:cxn>
                <a:cxn ang="0">
                  <a:pos x="50" y="66"/>
                </a:cxn>
                <a:cxn ang="0">
                  <a:pos x="49" y="69"/>
                </a:cxn>
                <a:cxn ang="0">
                  <a:pos x="47" y="72"/>
                </a:cxn>
                <a:cxn ang="0">
                  <a:pos x="44" y="77"/>
                </a:cxn>
                <a:cxn ang="0">
                  <a:pos x="40" y="82"/>
                </a:cxn>
                <a:cxn ang="0">
                  <a:pos x="37" y="83"/>
                </a:cxn>
                <a:cxn ang="0">
                  <a:pos x="35" y="85"/>
                </a:cxn>
                <a:cxn ang="0">
                  <a:pos x="33" y="85"/>
                </a:cxn>
                <a:cxn ang="0">
                  <a:pos x="31" y="85"/>
                </a:cxn>
                <a:cxn ang="0">
                  <a:pos x="29" y="86"/>
                </a:cxn>
                <a:cxn ang="0">
                  <a:pos x="23" y="86"/>
                </a:cxn>
                <a:cxn ang="0">
                  <a:pos x="19" y="85"/>
                </a:cxn>
                <a:cxn ang="0">
                  <a:pos x="16" y="83"/>
                </a:cxn>
                <a:cxn ang="0">
                  <a:pos x="10" y="78"/>
                </a:cxn>
                <a:cxn ang="0">
                  <a:pos x="6" y="71"/>
                </a:cxn>
                <a:cxn ang="0">
                  <a:pos x="3" y="64"/>
                </a:cxn>
                <a:cxn ang="0">
                  <a:pos x="1" y="54"/>
                </a:cxn>
                <a:cxn ang="0">
                  <a:pos x="0" y="44"/>
                </a:cxn>
                <a:cxn ang="0">
                  <a:pos x="1" y="31"/>
                </a:cxn>
                <a:cxn ang="0">
                  <a:pos x="4" y="20"/>
                </a:cxn>
                <a:cxn ang="0">
                  <a:pos x="8" y="11"/>
                </a:cxn>
                <a:cxn ang="0">
                  <a:pos x="13" y="5"/>
                </a:cxn>
                <a:cxn ang="0">
                  <a:pos x="20" y="1"/>
                </a:cxn>
                <a:cxn ang="0">
                  <a:pos x="26" y="0"/>
                </a:cxn>
                <a:cxn ang="0">
                  <a:pos x="34" y="1"/>
                </a:cxn>
                <a:cxn ang="0">
                  <a:pos x="40" y="5"/>
                </a:cxn>
                <a:cxn ang="0">
                  <a:pos x="46" y="10"/>
                </a:cxn>
                <a:cxn ang="0">
                  <a:pos x="50" y="18"/>
                </a:cxn>
                <a:cxn ang="0">
                  <a:pos x="53" y="31"/>
                </a:cxn>
                <a:cxn ang="0">
                  <a:pos x="53" y="43"/>
                </a:cxn>
                <a:cxn ang="0">
                  <a:pos x="35" y="43"/>
                </a:cxn>
                <a:cxn ang="0">
                  <a:pos x="35" y="14"/>
                </a:cxn>
                <a:cxn ang="0">
                  <a:pos x="34" y="10"/>
                </a:cxn>
                <a:cxn ang="0">
                  <a:pos x="33" y="8"/>
                </a:cxn>
                <a:cxn ang="0">
                  <a:pos x="31" y="7"/>
                </a:cxn>
                <a:cxn ang="0">
                  <a:pos x="30" y="5"/>
                </a:cxn>
                <a:cxn ang="0">
                  <a:pos x="28" y="4"/>
                </a:cxn>
                <a:cxn ang="0">
                  <a:pos x="23" y="4"/>
                </a:cxn>
                <a:cxn ang="0">
                  <a:pos x="23" y="5"/>
                </a:cxn>
                <a:cxn ang="0">
                  <a:pos x="22" y="7"/>
                </a:cxn>
                <a:cxn ang="0">
                  <a:pos x="20" y="8"/>
                </a:cxn>
                <a:cxn ang="0">
                  <a:pos x="20" y="10"/>
                </a:cxn>
                <a:cxn ang="0">
                  <a:pos x="20" y="13"/>
                </a:cxn>
                <a:cxn ang="0">
                  <a:pos x="19" y="17"/>
                </a:cxn>
                <a:cxn ang="0">
                  <a:pos x="19" y="69"/>
                </a:cxn>
                <a:cxn ang="0">
                  <a:pos x="20" y="75"/>
                </a:cxn>
                <a:cxn ang="0">
                  <a:pos x="21" y="79"/>
                </a:cxn>
                <a:cxn ang="0">
                  <a:pos x="23" y="82"/>
                </a:cxn>
                <a:cxn ang="0">
                  <a:pos x="26" y="82"/>
                </a:cxn>
                <a:cxn ang="0">
                  <a:pos x="29" y="82"/>
                </a:cxn>
                <a:cxn ang="0">
                  <a:pos x="30" y="82"/>
                </a:cxn>
                <a:cxn ang="0">
                  <a:pos x="31" y="81"/>
                </a:cxn>
                <a:cxn ang="0">
                  <a:pos x="31" y="79"/>
                </a:cxn>
                <a:cxn ang="0">
                  <a:pos x="33" y="78"/>
                </a:cxn>
                <a:cxn ang="0">
                  <a:pos x="34" y="77"/>
                </a:cxn>
                <a:cxn ang="0">
                  <a:pos x="35" y="75"/>
                </a:cxn>
                <a:cxn ang="0">
                  <a:pos x="35" y="69"/>
                </a:cxn>
                <a:cxn ang="0">
                  <a:pos x="35" y="43"/>
                </a:cxn>
              </a:cxnLst>
              <a:rect l="0" t="0" r="r" b="b"/>
              <a:pathLst>
                <a:path w="53" h="86">
                  <a:moveTo>
                    <a:pt x="53" y="43"/>
                  </a:moveTo>
                  <a:lnTo>
                    <a:pt x="53" y="54"/>
                  </a:lnTo>
                  <a:lnTo>
                    <a:pt x="50" y="66"/>
                  </a:lnTo>
                  <a:lnTo>
                    <a:pt x="49" y="69"/>
                  </a:lnTo>
                  <a:lnTo>
                    <a:pt x="47" y="72"/>
                  </a:lnTo>
                  <a:lnTo>
                    <a:pt x="44" y="77"/>
                  </a:lnTo>
                  <a:lnTo>
                    <a:pt x="40" y="82"/>
                  </a:lnTo>
                  <a:lnTo>
                    <a:pt x="37" y="83"/>
                  </a:lnTo>
                  <a:lnTo>
                    <a:pt x="35" y="85"/>
                  </a:lnTo>
                  <a:lnTo>
                    <a:pt x="33" y="85"/>
                  </a:lnTo>
                  <a:lnTo>
                    <a:pt x="31" y="85"/>
                  </a:lnTo>
                  <a:lnTo>
                    <a:pt x="29" y="86"/>
                  </a:lnTo>
                  <a:lnTo>
                    <a:pt x="23" y="86"/>
                  </a:lnTo>
                  <a:lnTo>
                    <a:pt x="19" y="85"/>
                  </a:lnTo>
                  <a:lnTo>
                    <a:pt x="16" y="83"/>
                  </a:lnTo>
                  <a:lnTo>
                    <a:pt x="10" y="78"/>
                  </a:lnTo>
                  <a:lnTo>
                    <a:pt x="6" y="71"/>
                  </a:lnTo>
                  <a:lnTo>
                    <a:pt x="3" y="64"/>
                  </a:lnTo>
                  <a:lnTo>
                    <a:pt x="1" y="54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20"/>
                  </a:lnTo>
                  <a:lnTo>
                    <a:pt x="8" y="11"/>
                  </a:lnTo>
                  <a:lnTo>
                    <a:pt x="13" y="5"/>
                  </a:lnTo>
                  <a:lnTo>
                    <a:pt x="20" y="1"/>
                  </a:lnTo>
                  <a:lnTo>
                    <a:pt x="26" y="0"/>
                  </a:lnTo>
                  <a:lnTo>
                    <a:pt x="34" y="1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50" y="18"/>
                  </a:lnTo>
                  <a:lnTo>
                    <a:pt x="53" y="31"/>
                  </a:lnTo>
                  <a:lnTo>
                    <a:pt x="53" y="43"/>
                  </a:lnTo>
                  <a:close/>
                  <a:moveTo>
                    <a:pt x="35" y="43"/>
                  </a:moveTo>
                  <a:lnTo>
                    <a:pt x="35" y="14"/>
                  </a:lnTo>
                  <a:lnTo>
                    <a:pt x="34" y="10"/>
                  </a:lnTo>
                  <a:lnTo>
                    <a:pt x="33" y="8"/>
                  </a:lnTo>
                  <a:lnTo>
                    <a:pt x="31" y="7"/>
                  </a:lnTo>
                  <a:lnTo>
                    <a:pt x="30" y="5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2" y="7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3"/>
                  </a:lnTo>
                  <a:lnTo>
                    <a:pt x="19" y="17"/>
                  </a:lnTo>
                  <a:lnTo>
                    <a:pt x="19" y="69"/>
                  </a:lnTo>
                  <a:lnTo>
                    <a:pt x="20" y="75"/>
                  </a:lnTo>
                  <a:lnTo>
                    <a:pt x="21" y="79"/>
                  </a:lnTo>
                  <a:lnTo>
                    <a:pt x="23" y="82"/>
                  </a:lnTo>
                  <a:lnTo>
                    <a:pt x="26" y="82"/>
                  </a:lnTo>
                  <a:lnTo>
                    <a:pt x="29" y="82"/>
                  </a:lnTo>
                  <a:lnTo>
                    <a:pt x="30" y="82"/>
                  </a:lnTo>
                  <a:lnTo>
                    <a:pt x="31" y="81"/>
                  </a:lnTo>
                  <a:lnTo>
                    <a:pt x="31" y="79"/>
                  </a:lnTo>
                  <a:lnTo>
                    <a:pt x="33" y="78"/>
                  </a:lnTo>
                  <a:lnTo>
                    <a:pt x="34" y="77"/>
                  </a:lnTo>
                  <a:lnTo>
                    <a:pt x="35" y="75"/>
                  </a:lnTo>
                  <a:lnTo>
                    <a:pt x="35" y="69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0" name="Freeform 76"/>
            <p:cNvSpPr>
              <a:spLocks/>
            </p:cNvSpPr>
            <p:nvPr/>
          </p:nvSpPr>
          <p:spPr bwMode="auto">
            <a:xfrm>
              <a:off x="5375516" y="4412053"/>
              <a:ext cx="23523" cy="22403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3" y="1"/>
                </a:cxn>
                <a:cxn ang="0">
                  <a:pos x="15" y="2"/>
                </a:cxn>
                <a:cxn ang="0">
                  <a:pos x="17" y="3"/>
                </a:cxn>
                <a:cxn ang="0">
                  <a:pos x="18" y="5"/>
                </a:cxn>
                <a:cxn ang="0">
                  <a:pos x="20" y="6"/>
                </a:cxn>
                <a:cxn ang="0">
                  <a:pos x="20" y="9"/>
                </a:cxn>
                <a:cxn ang="0">
                  <a:pos x="21" y="11"/>
                </a:cxn>
                <a:cxn ang="0">
                  <a:pos x="20" y="13"/>
                </a:cxn>
                <a:cxn ang="0">
                  <a:pos x="19" y="15"/>
                </a:cxn>
                <a:cxn ang="0">
                  <a:pos x="17" y="17"/>
                </a:cxn>
                <a:cxn ang="0">
                  <a:pos x="16" y="19"/>
                </a:cxn>
                <a:cxn ang="0">
                  <a:pos x="14" y="19"/>
                </a:cxn>
                <a:cxn ang="0">
                  <a:pos x="12" y="20"/>
                </a:cxn>
                <a:cxn ang="0">
                  <a:pos x="8" y="20"/>
                </a:cxn>
                <a:cxn ang="0">
                  <a:pos x="5" y="19"/>
                </a:cxn>
                <a:cxn ang="0">
                  <a:pos x="4" y="17"/>
                </a:cxn>
                <a:cxn ang="0">
                  <a:pos x="0" y="11"/>
                </a:cxn>
                <a:cxn ang="0">
                  <a:pos x="1" y="7"/>
                </a:cxn>
                <a:cxn ang="0">
                  <a:pos x="4" y="3"/>
                </a:cxn>
                <a:cxn ang="0">
                  <a:pos x="10" y="0"/>
                </a:cxn>
              </a:cxnLst>
              <a:rect l="0" t="0" r="r" b="b"/>
              <a:pathLst>
                <a:path w="21" h="20">
                  <a:moveTo>
                    <a:pt x="10" y="0"/>
                  </a:moveTo>
                  <a:lnTo>
                    <a:pt x="13" y="1"/>
                  </a:lnTo>
                  <a:lnTo>
                    <a:pt x="15" y="2"/>
                  </a:lnTo>
                  <a:lnTo>
                    <a:pt x="17" y="3"/>
                  </a:lnTo>
                  <a:lnTo>
                    <a:pt x="18" y="5"/>
                  </a:lnTo>
                  <a:lnTo>
                    <a:pt x="20" y="6"/>
                  </a:lnTo>
                  <a:lnTo>
                    <a:pt x="20" y="9"/>
                  </a:lnTo>
                  <a:lnTo>
                    <a:pt x="21" y="11"/>
                  </a:lnTo>
                  <a:lnTo>
                    <a:pt x="20" y="13"/>
                  </a:lnTo>
                  <a:lnTo>
                    <a:pt x="19" y="15"/>
                  </a:lnTo>
                  <a:lnTo>
                    <a:pt x="17" y="17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5" y="19"/>
                  </a:lnTo>
                  <a:lnTo>
                    <a:pt x="4" y="17"/>
                  </a:lnTo>
                  <a:lnTo>
                    <a:pt x="0" y="11"/>
                  </a:lnTo>
                  <a:lnTo>
                    <a:pt x="1" y="7"/>
                  </a:lnTo>
                  <a:lnTo>
                    <a:pt x="4" y="3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1" name="Freeform 77"/>
            <p:cNvSpPr>
              <a:spLocks/>
            </p:cNvSpPr>
            <p:nvPr/>
          </p:nvSpPr>
          <p:spPr bwMode="auto">
            <a:xfrm>
              <a:off x="5406880" y="4338125"/>
              <a:ext cx="60487" cy="95212"/>
            </a:xfrm>
            <a:custGeom>
              <a:avLst/>
              <a:gdLst/>
              <a:ahLst/>
              <a:cxnLst>
                <a:cxn ang="0">
                  <a:pos x="50" y="85"/>
                </a:cxn>
                <a:cxn ang="0">
                  <a:pos x="0" y="85"/>
                </a:cxn>
                <a:cxn ang="0">
                  <a:pos x="0" y="83"/>
                </a:cxn>
                <a:cxn ang="0">
                  <a:pos x="11" y="71"/>
                </a:cxn>
                <a:cxn ang="0">
                  <a:pos x="19" y="61"/>
                </a:cxn>
                <a:cxn ang="0">
                  <a:pos x="26" y="53"/>
                </a:cxn>
                <a:cxn ang="0">
                  <a:pos x="30" y="47"/>
                </a:cxn>
                <a:cxn ang="0">
                  <a:pos x="33" y="37"/>
                </a:cxn>
                <a:cxn ang="0">
                  <a:pos x="34" y="29"/>
                </a:cxn>
                <a:cxn ang="0">
                  <a:pos x="33" y="23"/>
                </a:cxn>
                <a:cxn ang="0">
                  <a:pos x="32" y="20"/>
                </a:cxn>
                <a:cxn ang="0">
                  <a:pos x="30" y="18"/>
                </a:cxn>
                <a:cxn ang="0">
                  <a:pos x="27" y="16"/>
                </a:cxn>
                <a:cxn ang="0">
                  <a:pos x="19" y="14"/>
                </a:cxn>
                <a:cxn ang="0">
                  <a:pos x="13" y="15"/>
                </a:cxn>
                <a:cxn ang="0">
                  <a:pos x="8" y="18"/>
                </a:cxn>
                <a:cxn ang="0">
                  <a:pos x="4" y="24"/>
                </a:cxn>
                <a:cxn ang="0">
                  <a:pos x="1" y="24"/>
                </a:cxn>
                <a:cxn ang="0">
                  <a:pos x="6" y="13"/>
                </a:cxn>
                <a:cxn ang="0">
                  <a:pos x="12" y="5"/>
                </a:cxn>
                <a:cxn ang="0">
                  <a:pos x="19" y="1"/>
                </a:cxn>
                <a:cxn ang="0">
                  <a:pos x="27" y="0"/>
                </a:cxn>
                <a:cxn ang="0">
                  <a:pos x="30" y="0"/>
                </a:cxn>
                <a:cxn ang="0">
                  <a:pos x="36" y="2"/>
                </a:cxn>
                <a:cxn ang="0">
                  <a:pos x="39" y="3"/>
                </a:cxn>
                <a:cxn ang="0">
                  <a:pos x="43" y="5"/>
                </a:cxn>
                <a:cxn ang="0">
                  <a:pos x="48" y="10"/>
                </a:cxn>
                <a:cxn ang="0">
                  <a:pos x="49" y="14"/>
                </a:cxn>
                <a:cxn ang="0">
                  <a:pos x="50" y="16"/>
                </a:cxn>
                <a:cxn ang="0">
                  <a:pos x="50" y="19"/>
                </a:cxn>
                <a:cxn ang="0">
                  <a:pos x="50" y="21"/>
                </a:cxn>
                <a:cxn ang="0">
                  <a:pos x="50" y="29"/>
                </a:cxn>
                <a:cxn ang="0">
                  <a:pos x="46" y="37"/>
                </a:cxn>
                <a:cxn ang="0">
                  <a:pos x="41" y="47"/>
                </a:cxn>
                <a:cxn ang="0">
                  <a:pos x="32" y="57"/>
                </a:cxn>
                <a:cxn ang="0">
                  <a:pos x="19" y="69"/>
                </a:cxn>
                <a:cxn ang="0">
                  <a:pos x="46" y="69"/>
                </a:cxn>
                <a:cxn ang="0">
                  <a:pos x="46" y="68"/>
                </a:cxn>
                <a:cxn ang="0">
                  <a:pos x="48" y="68"/>
                </a:cxn>
                <a:cxn ang="0">
                  <a:pos x="50" y="66"/>
                </a:cxn>
                <a:cxn ang="0">
                  <a:pos x="50" y="65"/>
                </a:cxn>
                <a:cxn ang="0">
                  <a:pos x="50" y="64"/>
                </a:cxn>
                <a:cxn ang="0">
                  <a:pos x="52" y="61"/>
                </a:cxn>
                <a:cxn ang="0">
                  <a:pos x="54" y="61"/>
                </a:cxn>
                <a:cxn ang="0">
                  <a:pos x="50" y="85"/>
                </a:cxn>
              </a:cxnLst>
              <a:rect l="0" t="0" r="r" b="b"/>
              <a:pathLst>
                <a:path w="54" h="85">
                  <a:moveTo>
                    <a:pt x="50" y="85"/>
                  </a:moveTo>
                  <a:lnTo>
                    <a:pt x="0" y="85"/>
                  </a:lnTo>
                  <a:lnTo>
                    <a:pt x="0" y="83"/>
                  </a:lnTo>
                  <a:lnTo>
                    <a:pt x="11" y="71"/>
                  </a:lnTo>
                  <a:lnTo>
                    <a:pt x="19" y="61"/>
                  </a:lnTo>
                  <a:lnTo>
                    <a:pt x="26" y="53"/>
                  </a:lnTo>
                  <a:lnTo>
                    <a:pt x="30" y="47"/>
                  </a:lnTo>
                  <a:lnTo>
                    <a:pt x="33" y="37"/>
                  </a:lnTo>
                  <a:lnTo>
                    <a:pt x="34" y="29"/>
                  </a:lnTo>
                  <a:lnTo>
                    <a:pt x="33" y="23"/>
                  </a:lnTo>
                  <a:lnTo>
                    <a:pt x="32" y="20"/>
                  </a:lnTo>
                  <a:lnTo>
                    <a:pt x="30" y="18"/>
                  </a:lnTo>
                  <a:lnTo>
                    <a:pt x="27" y="16"/>
                  </a:lnTo>
                  <a:lnTo>
                    <a:pt x="19" y="14"/>
                  </a:lnTo>
                  <a:lnTo>
                    <a:pt x="13" y="15"/>
                  </a:lnTo>
                  <a:lnTo>
                    <a:pt x="8" y="18"/>
                  </a:lnTo>
                  <a:lnTo>
                    <a:pt x="4" y="24"/>
                  </a:lnTo>
                  <a:lnTo>
                    <a:pt x="1" y="24"/>
                  </a:lnTo>
                  <a:lnTo>
                    <a:pt x="6" y="13"/>
                  </a:lnTo>
                  <a:lnTo>
                    <a:pt x="12" y="5"/>
                  </a:lnTo>
                  <a:lnTo>
                    <a:pt x="19" y="1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6" y="2"/>
                  </a:lnTo>
                  <a:lnTo>
                    <a:pt x="39" y="3"/>
                  </a:lnTo>
                  <a:lnTo>
                    <a:pt x="43" y="5"/>
                  </a:lnTo>
                  <a:lnTo>
                    <a:pt x="48" y="10"/>
                  </a:lnTo>
                  <a:lnTo>
                    <a:pt x="49" y="14"/>
                  </a:lnTo>
                  <a:lnTo>
                    <a:pt x="50" y="16"/>
                  </a:lnTo>
                  <a:lnTo>
                    <a:pt x="50" y="19"/>
                  </a:lnTo>
                  <a:lnTo>
                    <a:pt x="50" y="21"/>
                  </a:lnTo>
                  <a:lnTo>
                    <a:pt x="50" y="29"/>
                  </a:lnTo>
                  <a:lnTo>
                    <a:pt x="46" y="37"/>
                  </a:lnTo>
                  <a:lnTo>
                    <a:pt x="41" y="47"/>
                  </a:lnTo>
                  <a:lnTo>
                    <a:pt x="32" y="57"/>
                  </a:lnTo>
                  <a:lnTo>
                    <a:pt x="19" y="69"/>
                  </a:lnTo>
                  <a:lnTo>
                    <a:pt x="46" y="69"/>
                  </a:lnTo>
                  <a:lnTo>
                    <a:pt x="46" y="68"/>
                  </a:lnTo>
                  <a:lnTo>
                    <a:pt x="48" y="68"/>
                  </a:lnTo>
                  <a:lnTo>
                    <a:pt x="50" y="66"/>
                  </a:lnTo>
                  <a:lnTo>
                    <a:pt x="50" y="65"/>
                  </a:lnTo>
                  <a:lnTo>
                    <a:pt x="50" y="64"/>
                  </a:lnTo>
                  <a:lnTo>
                    <a:pt x="52" y="61"/>
                  </a:lnTo>
                  <a:lnTo>
                    <a:pt x="54" y="61"/>
                  </a:lnTo>
                  <a:lnTo>
                    <a:pt x="50" y="8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2" name="Freeform 78"/>
            <p:cNvSpPr>
              <a:spLocks noEditPoints="1"/>
            </p:cNvSpPr>
            <p:nvPr/>
          </p:nvSpPr>
          <p:spPr bwMode="auto">
            <a:xfrm>
              <a:off x="5770925" y="4338125"/>
              <a:ext cx="60487" cy="96332"/>
            </a:xfrm>
            <a:custGeom>
              <a:avLst/>
              <a:gdLst/>
              <a:ahLst/>
              <a:cxnLst>
                <a:cxn ang="0">
                  <a:pos x="54" y="43"/>
                </a:cxn>
                <a:cxn ang="0">
                  <a:pos x="53" y="54"/>
                </a:cxn>
                <a:cxn ang="0">
                  <a:pos x="50" y="66"/>
                </a:cxn>
                <a:cxn ang="0">
                  <a:pos x="49" y="69"/>
                </a:cxn>
                <a:cxn ang="0">
                  <a:pos x="47" y="72"/>
                </a:cxn>
                <a:cxn ang="0">
                  <a:pos x="44" y="77"/>
                </a:cxn>
                <a:cxn ang="0">
                  <a:pos x="40" y="82"/>
                </a:cxn>
                <a:cxn ang="0">
                  <a:pos x="37" y="83"/>
                </a:cxn>
                <a:cxn ang="0">
                  <a:pos x="35" y="85"/>
                </a:cxn>
                <a:cxn ang="0">
                  <a:pos x="33" y="85"/>
                </a:cxn>
                <a:cxn ang="0">
                  <a:pos x="31" y="85"/>
                </a:cxn>
                <a:cxn ang="0">
                  <a:pos x="29" y="86"/>
                </a:cxn>
                <a:cxn ang="0">
                  <a:pos x="24" y="86"/>
                </a:cxn>
                <a:cxn ang="0">
                  <a:pos x="19" y="85"/>
                </a:cxn>
                <a:cxn ang="0">
                  <a:pos x="16" y="83"/>
                </a:cxn>
                <a:cxn ang="0">
                  <a:pos x="10" y="78"/>
                </a:cxn>
                <a:cxn ang="0">
                  <a:pos x="6" y="71"/>
                </a:cxn>
                <a:cxn ang="0">
                  <a:pos x="3" y="64"/>
                </a:cxn>
                <a:cxn ang="0">
                  <a:pos x="1" y="54"/>
                </a:cxn>
                <a:cxn ang="0">
                  <a:pos x="0" y="44"/>
                </a:cxn>
                <a:cxn ang="0">
                  <a:pos x="1" y="31"/>
                </a:cxn>
                <a:cxn ang="0">
                  <a:pos x="4" y="20"/>
                </a:cxn>
                <a:cxn ang="0">
                  <a:pos x="8" y="11"/>
                </a:cxn>
                <a:cxn ang="0">
                  <a:pos x="14" y="5"/>
                </a:cxn>
                <a:cxn ang="0">
                  <a:pos x="20" y="1"/>
                </a:cxn>
                <a:cxn ang="0">
                  <a:pos x="27" y="0"/>
                </a:cxn>
                <a:cxn ang="0">
                  <a:pos x="34" y="1"/>
                </a:cxn>
                <a:cxn ang="0">
                  <a:pos x="41" y="5"/>
                </a:cxn>
                <a:cxn ang="0">
                  <a:pos x="46" y="10"/>
                </a:cxn>
                <a:cxn ang="0">
                  <a:pos x="50" y="18"/>
                </a:cxn>
                <a:cxn ang="0">
                  <a:pos x="53" y="31"/>
                </a:cxn>
                <a:cxn ang="0">
                  <a:pos x="54" y="43"/>
                </a:cxn>
                <a:cxn ang="0">
                  <a:pos x="35" y="43"/>
                </a:cxn>
                <a:cxn ang="0">
                  <a:pos x="35" y="14"/>
                </a:cxn>
                <a:cxn ang="0">
                  <a:pos x="34" y="10"/>
                </a:cxn>
                <a:cxn ang="0">
                  <a:pos x="34" y="8"/>
                </a:cxn>
                <a:cxn ang="0">
                  <a:pos x="31" y="7"/>
                </a:cxn>
                <a:cxn ang="0">
                  <a:pos x="30" y="5"/>
                </a:cxn>
                <a:cxn ang="0">
                  <a:pos x="28" y="4"/>
                </a:cxn>
                <a:cxn ang="0">
                  <a:pos x="24" y="4"/>
                </a:cxn>
                <a:cxn ang="0">
                  <a:pos x="23" y="5"/>
                </a:cxn>
                <a:cxn ang="0">
                  <a:pos x="22" y="7"/>
                </a:cxn>
                <a:cxn ang="0">
                  <a:pos x="20" y="8"/>
                </a:cxn>
                <a:cxn ang="0">
                  <a:pos x="20" y="10"/>
                </a:cxn>
                <a:cxn ang="0">
                  <a:pos x="20" y="13"/>
                </a:cxn>
                <a:cxn ang="0">
                  <a:pos x="19" y="17"/>
                </a:cxn>
                <a:cxn ang="0">
                  <a:pos x="19" y="69"/>
                </a:cxn>
                <a:cxn ang="0">
                  <a:pos x="20" y="75"/>
                </a:cxn>
                <a:cxn ang="0">
                  <a:pos x="21" y="79"/>
                </a:cxn>
                <a:cxn ang="0">
                  <a:pos x="24" y="82"/>
                </a:cxn>
                <a:cxn ang="0">
                  <a:pos x="26" y="82"/>
                </a:cxn>
                <a:cxn ang="0">
                  <a:pos x="29" y="82"/>
                </a:cxn>
                <a:cxn ang="0">
                  <a:pos x="30" y="82"/>
                </a:cxn>
                <a:cxn ang="0">
                  <a:pos x="31" y="81"/>
                </a:cxn>
                <a:cxn ang="0">
                  <a:pos x="31" y="79"/>
                </a:cxn>
                <a:cxn ang="0">
                  <a:pos x="33" y="78"/>
                </a:cxn>
                <a:cxn ang="0">
                  <a:pos x="34" y="77"/>
                </a:cxn>
                <a:cxn ang="0">
                  <a:pos x="35" y="75"/>
                </a:cxn>
                <a:cxn ang="0">
                  <a:pos x="35" y="69"/>
                </a:cxn>
                <a:cxn ang="0">
                  <a:pos x="35" y="43"/>
                </a:cxn>
              </a:cxnLst>
              <a:rect l="0" t="0" r="r" b="b"/>
              <a:pathLst>
                <a:path w="54" h="86">
                  <a:moveTo>
                    <a:pt x="54" y="43"/>
                  </a:moveTo>
                  <a:lnTo>
                    <a:pt x="53" y="54"/>
                  </a:lnTo>
                  <a:lnTo>
                    <a:pt x="50" y="66"/>
                  </a:lnTo>
                  <a:lnTo>
                    <a:pt x="49" y="69"/>
                  </a:lnTo>
                  <a:lnTo>
                    <a:pt x="47" y="72"/>
                  </a:lnTo>
                  <a:lnTo>
                    <a:pt x="44" y="77"/>
                  </a:lnTo>
                  <a:lnTo>
                    <a:pt x="40" y="82"/>
                  </a:lnTo>
                  <a:lnTo>
                    <a:pt x="37" y="83"/>
                  </a:lnTo>
                  <a:lnTo>
                    <a:pt x="35" y="85"/>
                  </a:lnTo>
                  <a:lnTo>
                    <a:pt x="33" y="85"/>
                  </a:lnTo>
                  <a:lnTo>
                    <a:pt x="31" y="85"/>
                  </a:lnTo>
                  <a:lnTo>
                    <a:pt x="29" y="86"/>
                  </a:lnTo>
                  <a:lnTo>
                    <a:pt x="24" y="86"/>
                  </a:lnTo>
                  <a:lnTo>
                    <a:pt x="19" y="85"/>
                  </a:lnTo>
                  <a:lnTo>
                    <a:pt x="16" y="83"/>
                  </a:lnTo>
                  <a:lnTo>
                    <a:pt x="10" y="78"/>
                  </a:lnTo>
                  <a:lnTo>
                    <a:pt x="6" y="71"/>
                  </a:lnTo>
                  <a:lnTo>
                    <a:pt x="3" y="64"/>
                  </a:lnTo>
                  <a:lnTo>
                    <a:pt x="1" y="54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20"/>
                  </a:lnTo>
                  <a:lnTo>
                    <a:pt x="8" y="11"/>
                  </a:lnTo>
                  <a:lnTo>
                    <a:pt x="14" y="5"/>
                  </a:lnTo>
                  <a:lnTo>
                    <a:pt x="20" y="1"/>
                  </a:lnTo>
                  <a:lnTo>
                    <a:pt x="27" y="0"/>
                  </a:lnTo>
                  <a:lnTo>
                    <a:pt x="34" y="1"/>
                  </a:lnTo>
                  <a:lnTo>
                    <a:pt x="41" y="5"/>
                  </a:lnTo>
                  <a:lnTo>
                    <a:pt x="46" y="10"/>
                  </a:lnTo>
                  <a:lnTo>
                    <a:pt x="50" y="18"/>
                  </a:lnTo>
                  <a:lnTo>
                    <a:pt x="53" y="31"/>
                  </a:lnTo>
                  <a:lnTo>
                    <a:pt x="54" y="43"/>
                  </a:lnTo>
                  <a:close/>
                  <a:moveTo>
                    <a:pt x="35" y="43"/>
                  </a:moveTo>
                  <a:lnTo>
                    <a:pt x="35" y="14"/>
                  </a:lnTo>
                  <a:lnTo>
                    <a:pt x="34" y="10"/>
                  </a:lnTo>
                  <a:lnTo>
                    <a:pt x="34" y="8"/>
                  </a:lnTo>
                  <a:lnTo>
                    <a:pt x="31" y="7"/>
                  </a:lnTo>
                  <a:lnTo>
                    <a:pt x="30" y="5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23" y="5"/>
                  </a:lnTo>
                  <a:lnTo>
                    <a:pt x="22" y="7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3"/>
                  </a:lnTo>
                  <a:lnTo>
                    <a:pt x="19" y="17"/>
                  </a:lnTo>
                  <a:lnTo>
                    <a:pt x="19" y="69"/>
                  </a:lnTo>
                  <a:lnTo>
                    <a:pt x="20" y="75"/>
                  </a:lnTo>
                  <a:lnTo>
                    <a:pt x="21" y="79"/>
                  </a:lnTo>
                  <a:lnTo>
                    <a:pt x="24" y="82"/>
                  </a:lnTo>
                  <a:lnTo>
                    <a:pt x="26" y="82"/>
                  </a:lnTo>
                  <a:lnTo>
                    <a:pt x="29" y="82"/>
                  </a:lnTo>
                  <a:lnTo>
                    <a:pt x="30" y="82"/>
                  </a:lnTo>
                  <a:lnTo>
                    <a:pt x="31" y="81"/>
                  </a:lnTo>
                  <a:lnTo>
                    <a:pt x="31" y="79"/>
                  </a:lnTo>
                  <a:lnTo>
                    <a:pt x="33" y="78"/>
                  </a:lnTo>
                  <a:lnTo>
                    <a:pt x="34" y="77"/>
                  </a:lnTo>
                  <a:lnTo>
                    <a:pt x="35" y="75"/>
                  </a:lnTo>
                  <a:lnTo>
                    <a:pt x="35" y="69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3" name="Freeform 79"/>
            <p:cNvSpPr>
              <a:spLocks/>
            </p:cNvSpPr>
            <p:nvPr/>
          </p:nvSpPr>
          <p:spPr bwMode="auto">
            <a:xfrm>
              <a:off x="5842615" y="4412053"/>
              <a:ext cx="22403" cy="22403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2" y="1"/>
                </a:cxn>
                <a:cxn ang="0">
                  <a:pos x="14" y="2"/>
                </a:cxn>
                <a:cxn ang="0">
                  <a:pos x="17" y="3"/>
                </a:cxn>
                <a:cxn ang="0">
                  <a:pos x="17" y="5"/>
                </a:cxn>
                <a:cxn ang="0">
                  <a:pos x="19" y="6"/>
                </a:cxn>
                <a:cxn ang="0">
                  <a:pos x="19" y="9"/>
                </a:cxn>
                <a:cxn ang="0">
                  <a:pos x="20" y="11"/>
                </a:cxn>
                <a:cxn ang="0">
                  <a:pos x="19" y="13"/>
                </a:cxn>
                <a:cxn ang="0">
                  <a:pos x="18" y="15"/>
                </a:cxn>
                <a:cxn ang="0">
                  <a:pos x="17" y="17"/>
                </a:cxn>
                <a:cxn ang="0">
                  <a:pos x="15" y="19"/>
                </a:cxn>
                <a:cxn ang="0">
                  <a:pos x="14" y="19"/>
                </a:cxn>
                <a:cxn ang="0">
                  <a:pos x="11" y="20"/>
                </a:cxn>
                <a:cxn ang="0">
                  <a:pos x="7" y="20"/>
                </a:cxn>
                <a:cxn ang="0">
                  <a:pos x="4" y="19"/>
                </a:cxn>
                <a:cxn ang="0">
                  <a:pos x="3" y="17"/>
                </a:cxn>
                <a:cxn ang="0">
                  <a:pos x="0" y="11"/>
                </a:cxn>
                <a:cxn ang="0">
                  <a:pos x="0" y="7"/>
                </a:cxn>
                <a:cxn ang="0">
                  <a:pos x="3" y="3"/>
                </a:cxn>
                <a:cxn ang="0">
                  <a:pos x="9" y="0"/>
                </a:cxn>
              </a:cxnLst>
              <a:rect l="0" t="0" r="r" b="b"/>
              <a:pathLst>
                <a:path w="20" h="20">
                  <a:moveTo>
                    <a:pt x="9" y="0"/>
                  </a:moveTo>
                  <a:lnTo>
                    <a:pt x="12" y="1"/>
                  </a:lnTo>
                  <a:lnTo>
                    <a:pt x="14" y="2"/>
                  </a:lnTo>
                  <a:lnTo>
                    <a:pt x="17" y="3"/>
                  </a:lnTo>
                  <a:lnTo>
                    <a:pt x="17" y="5"/>
                  </a:lnTo>
                  <a:lnTo>
                    <a:pt x="19" y="6"/>
                  </a:lnTo>
                  <a:lnTo>
                    <a:pt x="19" y="9"/>
                  </a:lnTo>
                  <a:lnTo>
                    <a:pt x="20" y="11"/>
                  </a:lnTo>
                  <a:lnTo>
                    <a:pt x="19" y="13"/>
                  </a:lnTo>
                  <a:lnTo>
                    <a:pt x="18" y="15"/>
                  </a:lnTo>
                  <a:lnTo>
                    <a:pt x="17" y="17"/>
                  </a:lnTo>
                  <a:lnTo>
                    <a:pt x="15" y="19"/>
                  </a:lnTo>
                  <a:lnTo>
                    <a:pt x="14" y="19"/>
                  </a:lnTo>
                  <a:lnTo>
                    <a:pt x="11" y="20"/>
                  </a:lnTo>
                  <a:lnTo>
                    <a:pt x="7" y="20"/>
                  </a:lnTo>
                  <a:lnTo>
                    <a:pt x="4" y="19"/>
                  </a:lnTo>
                  <a:lnTo>
                    <a:pt x="3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4" name="Freeform 80"/>
            <p:cNvSpPr>
              <a:spLocks/>
            </p:cNvSpPr>
            <p:nvPr/>
          </p:nvSpPr>
          <p:spPr bwMode="auto">
            <a:xfrm>
              <a:off x="5872858" y="4338125"/>
              <a:ext cx="60487" cy="96332"/>
            </a:xfrm>
            <a:custGeom>
              <a:avLst/>
              <a:gdLst/>
              <a:ahLst/>
              <a:cxnLst>
                <a:cxn ang="0">
                  <a:pos x="16" y="39"/>
                </a:cxn>
                <a:cxn ang="0">
                  <a:pos x="24" y="36"/>
                </a:cxn>
                <a:cxn ang="0">
                  <a:pos x="29" y="32"/>
                </a:cxn>
                <a:cxn ang="0">
                  <a:pos x="32" y="25"/>
                </a:cxn>
                <a:cxn ang="0">
                  <a:pos x="31" y="16"/>
                </a:cxn>
                <a:cxn ang="0">
                  <a:pos x="27" y="11"/>
                </a:cxn>
                <a:cxn ang="0">
                  <a:pos x="23" y="10"/>
                </a:cxn>
                <a:cxn ang="0">
                  <a:pos x="13" y="10"/>
                </a:cxn>
                <a:cxn ang="0">
                  <a:pos x="4" y="18"/>
                </a:cxn>
                <a:cxn ang="0">
                  <a:pos x="7" y="10"/>
                </a:cxn>
                <a:cxn ang="0">
                  <a:pos x="22" y="1"/>
                </a:cxn>
                <a:cxn ang="0">
                  <a:pos x="39" y="1"/>
                </a:cxn>
                <a:cxn ang="0">
                  <a:pos x="48" y="7"/>
                </a:cxn>
                <a:cxn ang="0">
                  <a:pos x="50" y="13"/>
                </a:cxn>
                <a:cxn ang="0">
                  <a:pos x="49" y="23"/>
                </a:cxn>
                <a:cxn ang="0">
                  <a:pos x="40" y="30"/>
                </a:cxn>
                <a:cxn ang="0">
                  <a:pos x="45" y="35"/>
                </a:cxn>
                <a:cxn ang="0">
                  <a:pos x="54" y="47"/>
                </a:cxn>
                <a:cxn ang="0">
                  <a:pos x="54" y="62"/>
                </a:cxn>
                <a:cxn ang="0">
                  <a:pos x="46" y="77"/>
                </a:cxn>
                <a:cxn ang="0">
                  <a:pos x="30" y="85"/>
                </a:cxn>
                <a:cxn ang="0">
                  <a:pos x="10" y="85"/>
                </a:cxn>
                <a:cxn ang="0">
                  <a:pos x="2" y="79"/>
                </a:cxn>
                <a:cxn ang="0">
                  <a:pos x="0" y="73"/>
                </a:cxn>
                <a:cxn ang="0">
                  <a:pos x="4" y="68"/>
                </a:cxn>
                <a:cxn ang="0">
                  <a:pos x="7" y="66"/>
                </a:cxn>
                <a:cxn ang="0">
                  <a:pos x="10" y="67"/>
                </a:cxn>
                <a:cxn ang="0">
                  <a:pos x="12" y="68"/>
                </a:cxn>
                <a:cxn ang="0">
                  <a:pos x="18" y="71"/>
                </a:cxn>
                <a:cxn ang="0">
                  <a:pos x="24" y="75"/>
                </a:cxn>
                <a:cxn ang="0">
                  <a:pos x="31" y="77"/>
                </a:cxn>
                <a:cxn ang="0">
                  <a:pos x="39" y="71"/>
                </a:cxn>
                <a:cxn ang="0">
                  <a:pos x="40" y="65"/>
                </a:cxn>
                <a:cxn ang="0">
                  <a:pos x="34" y="50"/>
                </a:cxn>
                <a:cxn ang="0">
                  <a:pos x="16" y="41"/>
                </a:cxn>
              </a:cxnLst>
              <a:rect l="0" t="0" r="r" b="b"/>
              <a:pathLst>
                <a:path w="54" h="86">
                  <a:moveTo>
                    <a:pt x="16" y="41"/>
                  </a:moveTo>
                  <a:lnTo>
                    <a:pt x="16" y="39"/>
                  </a:lnTo>
                  <a:lnTo>
                    <a:pt x="22" y="37"/>
                  </a:lnTo>
                  <a:lnTo>
                    <a:pt x="24" y="36"/>
                  </a:lnTo>
                  <a:lnTo>
                    <a:pt x="26" y="35"/>
                  </a:lnTo>
                  <a:lnTo>
                    <a:pt x="29" y="32"/>
                  </a:lnTo>
                  <a:lnTo>
                    <a:pt x="30" y="30"/>
                  </a:lnTo>
                  <a:lnTo>
                    <a:pt x="32" y="25"/>
                  </a:lnTo>
                  <a:lnTo>
                    <a:pt x="33" y="22"/>
                  </a:lnTo>
                  <a:lnTo>
                    <a:pt x="31" y="16"/>
                  </a:lnTo>
                  <a:lnTo>
                    <a:pt x="29" y="13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3" y="10"/>
                  </a:lnTo>
                  <a:lnTo>
                    <a:pt x="20" y="9"/>
                  </a:lnTo>
                  <a:lnTo>
                    <a:pt x="13" y="10"/>
                  </a:lnTo>
                  <a:lnTo>
                    <a:pt x="8" y="13"/>
                  </a:lnTo>
                  <a:lnTo>
                    <a:pt x="4" y="18"/>
                  </a:lnTo>
                  <a:lnTo>
                    <a:pt x="3" y="17"/>
                  </a:lnTo>
                  <a:lnTo>
                    <a:pt x="7" y="10"/>
                  </a:lnTo>
                  <a:lnTo>
                    <a:pt x="14" y="4"/>
                  </a:lnTo>
                  <a:lnTo>
                    <a:pt x="22" y="1"/>
                  </a:lnTo>
                  <a:lnTo>
                    <a:pt x="30" y="0"/>
                  </a:lnTo>
                  <a:lnTo>
                    <a:pt x="39" y="1"/>
                  </a:lnTo>
                  <a:lnTo>
                    <a:pt x="46" y="5"/>
                  </a:lnTo>
                  <a:lnTo>
                    <a:pt x="48" y="7"/>
                  </a:lnTo>
                  <a:lnTo>
                    <a:pt x="50" y="10"/>
                  </a:lnTo>
                  <a:lnTo>
                    <a:pt x="50" y="13"/>
                  </a:lnTo>
                  <a:lnTo>
                    <a:pt x="50" y="18"/>
                  </a:lnTo>
                  <a:lnTo>
                    <a:pt x="49" y="23"/>
                  </a:lnTo>
                  <a:lnTo>
                    <a:pt x="44" y="28"/>
                  </a:lnTo>
                  <a:lnTo>
                    <a:pt x="40" y="30"/>
                  </a:lnTo>
                  <a:lnTo>
                    <a:pt x="38" y="31"/>
                  </a:lnTo>
                  <a:lnTo>
                    <a:pt x="45" y="35"/>
                  </a:lnTo>
                  <a:lnTo>
                    <a:pt x="50" y="41"/>
                  </a:lnTo>
                  <a:lnTo>
                    <a:pt x="54" y="47"/>
                  </a:lnTo>
                  <a:lnTo>
                    <a:pt x="54" y="54"/>
                  </a:lnTo>
                  <a:lnTo>
                    <a:pt x="54" y="62"/>
                  </a:lnTo>
                  <a:lnTo>
                    <a:pt x="50" y="70"/>
                  </a:lnTo>
                  <a:lnTo>
                    <a:pt x="46" y="77"/>
                  </a:lnTo>
                  <a:lnTo>
                    <a:pt x="38" y="82"/>
                  </a:lnTo>
                  <a:lnTo>
                    <a:pt x="30" y="85"/>
                  </a:lnTo>
                  <a:lnTo>
                    <a:pt x="20" y="86"/>
                  </a:lnTo>
                  <a:lnTo>
                    <a:pt x="10" y="85"/>
                  </a:lnTo>
                  <a:lnTo>
                    <a:pt x="4" y="82"/>
                  </a:lnTo>
                  <a:lnTo>
                    <a:pt x="2" y="79"/>
                  </a:lnTo>
                  <a:lnTo>
                    <a:pt x="0" y="77"/>
                  </a:lnTo>
                  <a:lnTo>
                    <a:pt x="0" y="73"/>
                  </a:lnTo>
                  <a:lnTo>
                    <a:pt x="2" y="70"/>
                  </a:lnTo>
                  <a:lnTo>
                    <a:pt x="4" y="68"/>
                  </a:lnTo>
                  <a:lnTo>
                    <a:pt x="6" y="67"/>
                  </a:lnTo>
                  <a:lnTo>
                    <a:pt x="7" y="66"/>
                  </a:lnTo>
                  <a:lnTo>
                    <a:pt x="8" y="66"/>
                  </a:lnTo>
                  <a:lnTo>
                    <a:pt x="10" y="67"/>
                  </a:lnTo>
                  <a:lnTo>
                    <a:pt x="10" y="68"/>
                  </a:lnTo>
                  <a:lnTo>
                    <a:pt x="12" y="68"/>
                  </a:lnTo>
                  <a:lnTo>
                    <a:pt x="13" y="68"/>
                  </a:lnTo>
                  <a:lnTo>
                    <a:pt x="18" y="71"/>
                  </a:lnTo>
                  <a:lnTo>
                    <a:pt x="21" y="74"/>
                  </a:lnTo>
                  <a:lnTo>
                    <a:pt x="24" y="75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4" y="76"/>
                  </a:lnTo>
                  <a:lnTo>
                    <a:pt x="39" y="71"/>
                  </a:lnTo>
                  <a:lnTo>
                    <a:pt x="40" y="68"/>
                  </a:lnTo>
                  <a:lnTo>
                    <a:pt x="40" y="65"/>
                  </a:lnTo>
                  <a:lnTo>
                    <a:pt x="39" y="58"/>
                  </a:lnTo>
                  <a:lnTo>
                    <a:pt x="34" y="50"/>
                  </a:lnTo>
                  <a:lnTo>
                    <a:pt x="27" y="44"/>
                  </a:lnTo>
                  <a:lnTo>
                    <a:pt x="16" y="4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5" name="Line 81"/>
            <p:cNvSpPr>
              <a:spLocks noChangeShapeType="1"/>
            </p:cNvSpPr>
            <p:nvPr/>
          </p:nvSpPr>
          <p:spPr bwMode="auto">
            <a:xfrm>
              <a:off x="4455882" y="3467777"/>
              <a:ext cx="1816865" cy="112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6" name="Freeform 82"/>
            <p:cNvSpPr>
              <a:spLocks noEditPoints="1"/>
            </p:cNvSpPr>
            <p:nvPr/>
          </p:nvSpPr>
          <p:spPr bwMode="auto">
            <a:xfrm>
              <a:off x="4455882" y="3149657"/>
              <a:ext cx="1816865" cy="321480"/>
            </a:xfrm>
            <a:custGeom>
              <a:avLst/>
              <a:gdLst/>
              <a:ahLst/>
              <a:cxnLst>
                <a:cxn ang="0">
                  <a:pos x="334" y="101"/>
                </a:cxn>
                <a:cxn ang="0">
                  <a:pos x="334" y="101"/>
                </a:cxn>
                <a:cxn ang="0">
                  <a:pos x="832" y="0"/>
                </a:cxn>
                <a:cxn ang="0">
                  <a:pos x="915" y="2"/>
                </a:cxn>
                <a:cxn ang="0">
                  <a:pos x="999" y="5"/>
                </a:cxn>
                <a:cxn ang="0">
                  <a:pos x="1084" y="13"/>
                </a:cxn>
                <a:cxn ang="0">
                  <a:pos x="1250" y="32"/>
                </a:cxn>
                <a:cxn ang="0">
                  <a:pos x="1417" y="56"/>
                </a:cxn>
                <a:cxn ang="0">
                  <a:pos x="1622" y="93"/>
                </a:cxn>
                <a:cxn ang="0">
                  <a:pos x="1332" y="51"/>
                </a:cxn>
                <a:cxn ang="0">
                  <a:pos x="1166" y="29"/>
                </a:cxn>
                <a:cxn ang="0">
                  <a:pos x="999" y="12"/>
                </a:cxn>
                <a:cxn ang="0">
                  <a:pos x="915" y="9"/>
                </a:cxn>
                <a:cxn ang="0">
                  <a:pos x="832" y="7"/>
                </a:cxn>
                <a:cxn ang="0">
                  <a:pos x="749" y="9"/>
                </a:cxn>
                <a:cxn ang="0">
                  <a:pos x="667" y="16"/>
                </a:cxn>
                <a:cxn ang="0">
                  <a:pos x="627" y="20"/>
                </a:cxn>
                <a:cxn ang="0">
                  <a:pos x="540" y="37"/>
                </a:cxn>
                <a:cxn ang="0">
                  <a:pos x="456" y="60"/>
                </a:cxn>
                <a:cxn ang="0">
                  <a:pos x="377" y="90"/>
                </a:cxn>
                <a:cxn ang="0">
                  <a:pos x="294" y="130"/>
                </a:cxn>
                <a:cxn ang="0">
                  <a:pos x="210" y="176"/>
                </a:cxn>
                <a:cxn ang="0">
                  <a:pos x="126" y="226"/>
                </a:cxn>
                <a:cxn ang="0">
                  <a:pos x="73" y="258"/>
                </a:cxn>
                <a:cxn ang="0">
                  <a:pos x="39" y="276"/>
                </a:cxn>
                <a:cxn ang="0">
                  <a:pos x="35" y="278"/>
                </a:cxn>
                <a:cxn ang="0">
                  <a:pos x="26" y="281"/>
                </a:cxn>
                <a:cxn ang="0">
                  <a:pos x="23" y="282"/>
                </a:cxn>
                <a:cxn ang="0">
                  <a:pos x="18" y="284"/>
                </a:cxn>
                <a:cxn ang="0">
                  <a:pos x="5" y="287"/>
                </a:cxn>
                <a:cxn ang="0">
                  <a:pos x="0" y="287"/>
                </a:cxn>
                <a:cxn ang="0">
                  <a:pos x="4" y="280"/>
                </a:cxn>
                <a:cxn ang="0">
                  <a:pos x="8" y="280"/>
                </a:cxn>
                <a:cxn ang="0">
                  <a:pos x="20" y="277"/>
                </a:cxn>
                <a:cxn ang="0">
                  <a:pos x="24" y="275"/>
                </a:cxn>
                <a:cxn ang="0">
                  <a:pos x="28" y="273"/>
                </a:cxn>
                <a:cxn ang="0">
                  <a:pos x="33" y="272"/>
                </a:cxn>
                <a:cxn ang="0">
                  <a:pos x="40" y="268"/>
                </a:cxn>
                <a:cxn ang="0">
                  <a:pos x="82" y="246"/>
                </a:cxn>
                <a:cxn ang="0">
                  <a:pos x="165" y="195"/>
                </a:cxn>
                <a:cxn ang="0">
                  <a:pos x="249" y="147"/>
                </a:cxn>
                <a:cxn ang="0">
                  <a:pos x="332" y="103"/>
                </a:cxn>
                <a:cxn ang="0">
                  <a:pos x="375" y="84"/>
                </a:cxn>
                <a:cxn ang="0">
                  <a:pos x="454" y="54"/>
                </a:cxn>
                <a:cxn ang="0">
                  <a:pos x="539" y="31"/>
                </a:cxn>
                <a:cxn ang="0">
                  <a:pos x="580" y="22"/>
                </a:cxn>
                <a:cxn ang="0">
                  <a:pos x="626" y="14"/>
                </a:cxn>
                <a:cxn ang="0">
                  <a:pos x="713" y="5"/>
                </a:cxn>
                <a:cxn ang="0">
                  <a:pos x="803" y="0"/>
                </a:cxn>
              </a:cxnLst>
              <a:rect l="0" t="0" r="r" b="b"/>
              <a:pathLst>
                <a:path w="1622" h="287">
                  <a:moveTo>
                    <a:pt x="334" y="101"/>
                  </a:moveTo>
                  <a:lnTo>
                    <a:pt x="334" y="101"/>
                  </a:lnTo>
                  <a:lnTo>
                    <a:pt x="333" y="102"/>
                  </a:lnTo>
                  <a:lnTo>
                    <a:pt x="334" y="101"/>
                  </a:lnTo>
                  <a:close/>
                  <a:moveTo>
                    <a:pt x="803" y="0"/>
                  </a:moveTo>
                  <a:lnTo>
                    <a:pt x="832" y="0"/>
                  </a:lnTo>
                  <a:lnTo>
                    <a:pt x="893" y="1"/>
                  </a:lnTo>
                  <a:lnTo>
                    <a:pt x="915" y="2"/>
                  </a:lnTo>
                  <a:lnTo>
                    <a:pt x="985" y="5"/>
                  </a:lnTo>
                  <a:lnTo>
                    <a:pt x="999" y="5"/>
                  </a:lnTo>
                  <a:lnTo>
                    <a:pt x="1000" y="5"/>
                  </a:lnTo>
                  <a:lnTo>
                    <a:pt x="1084" y="13"/>
                  </a:lnTo>
                  <a:lnTo>
                    <a:pt x="1167" y="22"/>
                  </a:lnTo>
                  <a:lnTo>
                    <a:pt x="1250" y="32"/>
                  </a:lnTo>
                  <a:lnTo>
                    <a:pt x="1333" y="44"/>
                  </a:lnTo>
                  <a:lnTo>
                    <a:pt x="1417" y="56"/>
                  </a:lnTo>
                  <a:lnTo>
                    <a:pt x="1622" y="86"/>
                  </a:lnTo>
                  <a:lnTo>
                    <a:pt x="1622" y="93"/>
                  </a:lnTo>
                  <a:lnTo>
                    <a:pt x="1416" y="63"/>
                  </a:lnTo>
                  <a:lnTo>
                    <a:pt x="1332" y="51"/>
                  </a:lnTo>
                  <a:lnTo>
                    <a:pt x="1249" y="39"/>
                  </a:lnTo>
                  <a:lnTo>
                    <a:pt x="1166" y="29"/>
                  </a:lnTo>
                  <a:lnTo>
                    <a:pt x="1083" y="20"/>
                  </a:lnTo>
                  <a:lnTo>
                    <a:pt x="999" y="12"/>
                  </a:lnTo>
                  <a:lnTo>
                    <a:pt x="985" y="12"/>
                  </a:lnTo>
                  <a:lnTo>
                    <a:pt x="915" y="9"/>
                  </a:lnTo>
                  <a:lnTo>
                    <a:pt x="893" y="8"/>
                  </a:lnTo>
                  <a:lnTo>
                    <a:pt x="832" y="7"/>
                  </a:lnTo>
                  <a:lnTo>
                    <a:pt x="803" y="7"/>
                  </a:lnTo>
                  <a:lnTo>
                    <a:pt x="749" y="9"/>
                  </a:lnTo>
                  <a:lnTo>
                    <a:pt x="714" y="12"/>
                  </a:lnTo>
                  <a:lnTo>
                    <a:pt x="667" y="16"/>
                  </a:lnTo>
                  <a:lnTo>
                    <a:pt x="627" y="21"/>
                  </a:lnTo>
                  <a:lnTo>
                    <a:pt x="627" y="20"/>
                  </a:lnTo>
                  <a:lnTo>
                    <a:pt x="584" y="28"/>
                  </a:lnTo>
                  <a:lnTo>
                    <a:pt x="540" y="37"/>
                  </a:lnTo>
                  <a:lnTo>
                    <a:pt x="500" y="47"/>
                  </a:lnTo>
                  <a:lnTo>
                    <a:pt x="456" y="60"/>
                  </a:lnTo>
                  <a:lnTo>
                    <a:pt x="418" y="73"/>
                  </a:lnTo>
                  <a:lnTo>
                    <a:pt x="377" y="90"/>
                  </a:lnTo>
                  <a:lnTo>
                    <a:pt x="335" y="108"/>
                  </a:lnTo>
                  <a:lnTo>
                    <a:pt x="294" y="130"/>
                  </a:lnTo>
                  <a:lnTo>
                    <a:pt x="252" y="152"/>
                  </a:lnTo>
                  <a:lnTo>
                    <a:pt x="210" y="176"/>
                  </a:lnTo>
                  <a:lnTo>
                    <a:pt x="168" y="201"/>
                  </a:lnTo>
                  <a:lnTo>
                    <a:pt x="126" y="226"/>
                  </a:lnTo>
                  <a:lnTo>
                    <a:pt x="85" y="251"/>
                  </a:lnTo>
                  <a:lnTo>
                    <a:pt x="73" y="258"/>
                  </a:lnTo>
                  <a:lnTo>
                    <a:pt x="43" y="273"/>
                  </a:lnTo>
                  <a:lnTo>
                    <a:pt x="39" y="276"/>
                  </a:lnTo>
                  <a:lnTo>
                    <a:pt x="36" y="278"/>
                  </a:lnTo>
                  <a:lnTo>
                    <a:pt x="35" y="278"/>
                  </a:lnTo>
                  <a:lnTo>
                    <a:pt x="31" y="279"/>
                  </a:lnTo>
                  <a:lnTo>
                    <a:pt x="26" y="281"/>
                  </a:lnTo>
                  <a:lnTo>
                    <a:pt x="25" y="281"/>
                  </a:lnTo>
                  <a:lnTo>
                    <a:pt x="23" y="282"/>
                  </a:lnTo>
                  <a:lnTo>
                    <a:pt x="18" y="284"/>
                  </a:lnTo>
                  <a:lnTo>
                    <a:pt x="18" y="284"/>
                  </a:lnTo>
                  <a:lnTo>
                    <a:pt x="8" y="286"/>
                  </a:lnTo>
                  <a:lnTo>
                    <a:pt x="5" y="287"/>
                  </a:lnTo>
                  <a:lnTo>
                    <a:pt x="4" y="287"/>
                  </a:lnTo>
                  <a:lnTo>
                    <a:pt x="0" y="287"/>
                  </a:lnTo>
                  <a:lnTo>
                    <a:pt x="0" y="280"/>
                  </a:lnTo>
                  <a:lnTo>
                    <a:pt x="4" y="280"/>
                  </a:lnTo>
                  <a:lnTo>
                    <a:pt x="7" y="280"/>
                  </a:lnTo>
                  <a:lnTo>
                    <a:pt x="8" y="280"/>
                  </a:lnTo>
                  <a:lnTo>
                    <a:pt x="17" y="278"/>
                  </a:lnTo>
                  <a:lnTo>
                    <a:pt x="20" y="277"/>
                  </a:lnTo>
                  <a:lnTo>
                    <a:pt x="21" y="276"/>
                  </a:lnTo>
                  <a:lnTo>
                    <a:pt x="24" y="275"/>
                  </a:lnTo>
                  <a:lnTo>
                    <a:pt x="28" y="273"/>
                  </a:lnTo>
                  <a:lnTo>
                    <a:pt x="28" y="273"/>
                  </a:lnTo>
                  <a:lnTo>
                    <a:pt x="29" y="273"/>
                  </a:lnTo>
                  <a:lnTo>
                    <a:pt x="33" y="272"/>
                  </a:lnTo>
                  <a:lnTo>
                    <a:pt x="35" y="270"/>
                  </a:lnTo>
                  <a:lnTo>
                    <a:pt x="40" y="268"/>
                  </a:lnTo>
                  <a:lnTo>
                    <a:pt x="70" y="253"/>
                  </a:lnTo>
                  <a:lnTo>
                    <a:pt x="82" y="246"/>
                  </a:lnTo>
                  <a:lnTo>
                    <a:pt x="123" y="221"/>
                  </a:lnTo>
                  <a:lnTo>
                    <a:pt x="165" y="195"/>
                  </a:lnTo>
                  <a:lnTo>
                    <a:pt x="207" y="171"/>
                  </a:lnTo>
                  <a:lnTo>
                    <a:pt x="249" y="147"/>
                  </a:lnTo>
                  <a:lnTo>
                    <a:pt x="291" y="124"/>
                  </a:lnTo>
                  <a:lnTo>
                    <a:pt x="332" y="103"/>
                  </a:lnTo>
                  <a:lnTo>
                    <a:pt x="334" y="101"/>
                  </a:lnTo>
                  <a:lnTo>
                    <a:pt x="375" y="84"/>
                  </a:lnTo>
                  <a:lnTo>
                    <a:pt x="416" y="67"/>
                  </a:lnTo>
                  <a:lnTo>
                    <a:pt x="454" y="54"/>
                  </a:lnTo>
                  <a:lnTo>
                    <a:pt x="499" y="41"/>
                  </a:lnTo>
                  <a:lnTo>
                    <a:pt x="539" y="31"/>
                  </a:lnTo>
                  <a:lnTo>
                    <a:pt x="583" y="22"/>
                  </a:lnTo>
                  <a:lnTo>
                    <a:pt x="580" y="22"/>
                  </a:lnTo>
                  <a:lnTo>
                    <a:pt x="583" y="22"/>
                  </a:lnTo>
                  <a:lnTo>
                    <a:pt x="626" y="14"/>
                  </a:lnTo>
                  <a:lnTo>
                    <a:pt x="666" y="9"/>
                  </a:lnTo>
                  <a:lnTo>
                    <a:pt x="713" y="5"/>
                  </a:lnTo>
                  <a:lnTo>
                    <a:pt x="749" y="2"/>
                  </a:lnTo>
                  <a:lnTo>
                    <a:pt x="80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7" name="Line 83"/>
            <p:cNvSpPr>
              <a:spLocks noChangeShapeType="1"/>
            </p:cNvSpPr>
            <p:nvPr/>
          </p:nvSpPr>
          <p:spPr bwMode="auto">
            <a:xfrm flipV="1">
              <a:off x="4637344" y="3558508"/>
              <a:ext cx="1120" cy="101933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8" name="Line 84"/>
            <p:cNvSpPr>
              <a:spLocks noChangeShapeType="1"/>
            </p:cNvSpPr>
            <p:nvPr/>
          </p:nvSpPr>
          <p:spPr bwMode="auto">
            <a:xfrm flipV="1">
              <a:off x="4637344" y="3387127"/>
              <a:ext cx="1120" cy="103052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9" name="Line 85"/>
            <p:cNvSpPr>
              <a:spLocks noChangeShapeType="1"/>
            </p:cNvSpPr>
            <p:nvPr/>
          </p:nvSpPr>
          <p:spPr bwMode="auto">
            <a:xfrm>
              <a:off x="4603741" y="3660440"/>
              <a:ext cx="68329" cy="112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0" name="Line 86"/>
            <p:cNvSpPr>
              <a:spLocks noChangeShapeType="1"/>
            </p:cNvSpPr>
            <p:nvPr/>
          </p:nvSpPr>
          <p:spPr bwMode="auto">
            <a:xfrm>
              <a:off x="4603741" y="3387127"/>
              <a:ext cx="68329" cy="112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1" name="Freeform 87"/>
            <p:cNvSpPr>
              <a:spLocks/>
            </p:cNvSpPr>
            <p:nvPr/>
          </p:nvSpPr>
          <p:spPr bwMode="auto">
            <a:xfrm>
              <a:off x="4603741" y="3490179"/>
              <a:ext cx="67208" cy="68329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0" y="1"/>
                </a:cxn>
                <a:cxn ang="0">
                  <a:pos x="48" y="6"/>
                </a:cxn>
                <a:cxn ang="0">
                  <a:pos x="54" y="12"/>
                </a:cxn>
                <a:cxn ang="0">
                  <a:pos x="58" y="20"/>
                </a:cxn>
                <a:cxn ang="0">
                  <a:pos x="60" y="30"/>
                </a:cxn>
                <a:cxn ang="0">
                  <a:pos x="58" y="40"/>
                </a:cxn>
                <a:cxn ang="0">
                  <a:pos x="54" y="48"/>
                </a:cxn>
                <a:cxn ang="0">
                  <a:pos x="48" y="54"/>
                </a:cxn>
                <a:cxn ang="0">
                  <a:pos x="40" y="59"/>
                </a:cxn>
                <a:cxn ang="0">
                  <a:pos x="30" y="61"/>
                </a:cxn>
                <a:cxn ang="0">
                  <a:pos x="20" y="59"/>
                </a:cxn>
                <a:cxn ang="0">
                  <a:pos x="12" y="54"/>
                </a:cxn>
                <a:cxn ang="0">
                  <a:pos x="5" y="48"/>
                </a:cxn>
                <a:cxn ang="0">
                  <a:pos x="1" y="40"/>
                </a:cxn>
                <a:cxn ang="0">
                  <a:pos x="0" y="30"/>
                </a:cxn>
                <a:cxn ang="0">
                  <a:pos x="1" y="20"/>
                </a:cxn>
                <a:cxn ang="0">
                  <a:pos x="5" y="12"/>
                </a:cxn>
                <a:cxn ang="0">
                  <a:pos x="12" y="6"/>
                </a:cxn>
                <a:cxn ang="0">
                  <a:pos x="20" y="1"/>
                </a:cxn>
                <a:cxn ang="0">
                  <a:pos x="30" y="0"/>
                </a:cxn>
              </a:cxnLst>
              <a:rect l="0" t="0" r="r" b="b"/>
              <a:pathLst>
                <a:path w="60" h="61">
                  <a:moveTo>
                    <a:pt x="30" y="0"/>
                  </a:moveTo>
                  <a:lnTo>
                    <a:pt x="40" y="1"/>
                  </a:lnTo>
                  <a:lnTo>
                    <a:pt x="48" y="6"/>
                  </a:lnTo>
                  <a:lnTo>
                    <a:pt x="54" y="12"/>
                  </a:lnTo>
                  <a:lnTo>
                    <a:pt x="58" y="20"/>
                  </a:lnTo>
                  <a:lnTo>
                    <a:pt x="60" y="30"/>
                  </a:lnTo>
                  <a:lnTo>
                    <a:pt x="58" y="40"/>
                  </a:lnTo>
                  <a:lnTo>
                    <a:pt x="54" y="48"/>
                  </a:lnTo>
                  <a:lnTo>
                    <a:pt x="48" y="54"/>
                  </a:lnTo>
                  <a:lnTo>
                    <a:pt x="40" y="59"/>
                  </a:lnTo>
                  <a:lnTo>
                    <a:pt x="30" y="61"/>
                  </a:lnTo>
                  <a:lnTo>
                    <a:pt x="20" y="59"/>
                  </a:lnTo>
                  <a:lnTo>
                    <a:pt x="12" y="54"/>
                  </a:lnTo>
                  <a:lnTo>
                    <a:pt x="5" y="48"/>
                  </a:lnTo>
                  <a:lnTo>
                    <a:pt x="1" y="40"/>
                  </a:lnTo>
                  <a:lnTo>
                    <a:pt x="0" y="30"/>
                  </a:lnTo>
                  <a:lnTo>
                    <a:pt x="1" y="20"/>
                  </a:lnTo>
                  <a:lnTo>
                    <a:pt x="5" y="12"/>
                  </a:lnTo>
                  <a:lnTo>
                    <a:pt x="12" y="6"/>
                  </a:lnTo>
                  <a:lnTo>
                    <a:pt x="20" y="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2" name="Line 88"/>
            <p:cNvSpPr>
              <a:spLocks noChangeShapeType="1"/>
            </p:cNvSpPr>
            <p:nvPr/>
          </p:nvSpPr>
          <p:spPr bwMode="auto">
            <a:xfrm flipV="1">
              <a:off x="4774002" y="3287435"/>
              <a:ext cx="1120" cy="604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3" name="Line 89"/>
            <p:cNvSpPr>
              <a:spLocks noChangeShapeType="1"/>
            </p:cNvSpPr>
            <p:nvPr/>
          </p:nvSpPr>
          <p:spPr bwMode="auto">
            <a:xfrm flipV="1">
              <a:off x="4774002" y="3158619"/>
              <a:ext cx="1120" cy="604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4" name="Line 90"/>
            <p:cNvSpPr>
              <a:spLocks noChangeShapeType="1"/>
            </p:cNvSpPr>
            <p:nvPr/>
          </p:nvSpPr>
          <p:spPr bwMode="auto">
            <a:xfrm>
              <a:off x="4740398" y="3347922"/>
              <a:ext cx="67208" cy="112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5" name="Line 91"/>
            <p:cNvSpPr>
              <a:spLocks noChangeShapeType="1"/>
            </p:cNvSpPr>
            <p:nvPr/>
          </p:nvSpPr>
          <p:spPr bwMode="auto">
            <a:xfrm>
              <a:off x="4740398" y="3158619"/>
              <a:ext cx="67208" cy="112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6" name="Freeform 92"/>
            <p:cNvSpPr>
              <a:spLocks/>
            </p:cNvSpPr>
            <p:nvPr/>
          </p:nvSpPr>
          <p:spPr bwMode="auto">
            <a:xfrm>
              <a:off x="4740398" y="3219106"/>
              <a:ext cx="67208" cy="68329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0" y="1"/>
                </a:cxn>
                <a:cxn ang="0">
                  <a:pos x="48" y="6"/>
                </a:cxn>
                <a:cxn ang="0">
                  <a:pos x="54" y="12"/>
                </a:cxn>
                <a:cxn ang="0">
                  <a:pos x="59" y="21"/>
                </a:cxn>
                <a:cxn ang="0">
                  <a:pos x="60" y="31"/>
                </a:cxn>
                <a:cxn ang="0">
                  <a:pos x="58" y="42"/>
                </a:cxn>
                <a:cxn ang="0">
                  <a:pos x="51" y="52"/>
                </a:cxn>
                <a:cxn ang="0">
                  <a:pos x="42" y="59"/>
                </a:cxn>
                <a:cxn ang="0">
                  <a:pos x="30" y="61"/>
                </a:cxn>
                <a:cxn ang="0">
                  <a:pos x="20" y="59"/>
                </a:cxn>
                <a:cxn ang="0">
                  <a:pos x="12" y="55"/>
                </a:cxn>
                <a:cxn ang="0">
                  <a:pos x="6" y="48"/>
                </a:cxn>
                <a:cxn ang="0">
                  <a:pos x="1" y="40"/>
                </a:cxn>
                <a:cxn ang="0">
                  <a:pos x="0" y="31"/>
                </a:cxn>
                <a:cxn ang="0">
                  <a:pos x="1" y="21"/>
                </a:cxn>
                <a:cxn ang="0">
                  <a:pos x="6" y="12"/>
                </a:cxn>
                <a:cxn ang="0">
                  <a:pos x="12" y="6"/>
                </a:cxn>
                <a:cxn ang="0">
                  <a:pos x="20" y="1"/>
                </a:cxn>
                <a:cxn ang="0">
                  <a:pos x="30" y="0"/>
                </a:cxn>
              </a:cxnLst>
              <a:rect l="0" t="0" r="r" b="b"/>
              <a:pathLst>
                <a:path w="60" h="61">
                  <a:moveTo>
                    <a:pt x="30" y="0"/>
                  </a:moveTo>
                  <a:lnTo>
                    <a:pt x="40" y="1"/>
                  </a:lnTo>
                  <a:lnTo>
                    <a:pt x="48" y="6"/>
                  </a:lnTo>
                  <a:lnTo>
                    <a:pt x="54" y="12"/>
                  </a:lnTo>
                  <a:lnTo>
                    <a:pt x="59" y="21"/>
                  </a:lnTo>
                  <a:lnTo>
                    <a:pt x="60" y="31"/>
                  </a:lnTo>
                  <a:lnTo>
                    <a:pt x="58" y="42"/>
                  </a:lnTo>
                  <a:lnTo>
                    <a:pt x="51" y="52"/>
                  </a:lnTo>
                  <a:lnTo>
                    <a:pt x="42" y="59"/>
                  </a:lnTo>
                  <a:lnTo>
                    <a:pt x="30" y="61"/>
                  </a:lnTo>
                  <a:lnTo>
                    <a:pt x="20" y="59"/>
                  </a:lnTo>
                  <a:lnTo>
                    <a:pt x="12" y="55"/>
                  </a:lnTo>
                  <a:lnTo>
                    <a:pt x="6" y="48"/>
                  </a:lnTo>
                  <a:lnTo>
                    <a:pt x="1" y="40"/>
                  </a:lnTo>
                  <a:lnTo>
                    <a:pt x="0" y="31"/>
                  </a:lnTo>
                  <a:lnTo>
                    <a:pt x="1" y="21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20" y="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7" name="Line 93"/>
            <p:cNvSpPr>
              <a:spLocks noChangeShapeType="1"/>
            </p:cNvSpPr>
            <p:nvPr/>
          </p:nvSpPr>
          <p:spPr bwMode="auto">
            <a:xfrm flipV="1">
              <a:off x="4992429" y="3202304"/>
              <a:ext cx="1120" cy="5824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8" name="Line 94"/>
            <p:cNvSpPr>
              <a:spLocks noChangeShapeType="1"/>
            </p:cNvSpPr>
            <p:nvPr/>
          </p:nvSpPr>
          <p:spPr bwMode="auto">
            <a:xfrm flipV="1">
              <a:off x="4992429" y="3075729"/>
              <a:ext cx="1120" cy="5936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9" name="Line 95"/>
            <p:cNvSpPr>
              <a:spLocks noChangeShapeType="1"/>
            </p:cNvSpPr>
            <p:nvPr/>
          </p:nvSpPr>
          <p:spPr bwMode="auto">
            <a:xfrm>
              <a:off x="4957705" y="3260552"/>
              <a:ext cx="68329" cy="112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0" name="Line 96"/>
            <p:cNvSpPr>
              <a:spLocks noChangeShapeType="1"/>
            </p:cNvSpPr>
            <p:nvPr/>
          </p:nvSpPr>
          <p:spPr bwMode="auto">
            <a:xfrm>
              <a:off x="4957705" y="3075729"/>
              <a:ext cx="68329" cy="112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1" name="Freeform 97"/>
            <p:cNvSpPr>
              <a:spLocks/>
            </p:cNvSpPr>
            <p:nvPr/>
          </p:nvSpPr>
          <p:spPr bwMode="auto">
            <a:xfrm>
              <a:off x="4957705" y="3135096"/>
              <a:ext cx="68329" cy="67208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41" y="1"/>
                </a:cxn>
                <a:cxn ang="0">
                  <a:pos x="49" y="5"/>
                </a:cxn>
                <a:cxn ang="0">
                  <a:pos x="55" y="12"/>
                </a:cxn>
                <a:cxn ang="0">
                  <a:pos x="60" y="20"/>
                </a:cxn>
                <a:cxn ang="0">
                  <a:pos x="61" y="30"/>
                </a:cxn>
                <a:cxn ang="0">
                  <a:pos x="60" y="40"/>
                </a:cxn>
                <a:cxn ang="0">
                  <a:pos x="55" y="48"/>
                </a:cxn>
                <a:cxn ang="0">
                  <a:pos x="49" y="55"/>
                </a:cxn>
                <a:cxn ang="0">
                  <a:pos x="41" y="59"/>
                </a:cxn>
                <a:cxn ang="0">
                  <a:pos x="31" y="60"/>
                </a:cxn>
                <a:cxn ang="0">
                  <a:pos x="21" y="59"/>
                </a:cxn>
                <a:cxn ang="0">
                  <a:pos x="13" y="55"/>
                </a:cxn>
                <a:cxn ang="0">
                  <a:pos x="7" y="48"/>
                </a:cxn>
                <a:cxn ang="0">
                  <a:pos x="2" y="40"/>
                </a:cxn>
                <a:cxn ang="0">
                  <a:pos x="0" y="30"/>
                </a:cxn>
                <a:cxn ang="0">
                  <a:pos x="2" y="20"/>
                </a:cxn>
                <a:cxn ang="0">
                  <a:pos x="7" y="12"/>
                </a:cxn>
                <a:cxn ang="0">
                  <a:pos x="13" y="5"/>
                </a:cxn>
                <a:cxn ang="0">
                  <a:pos x="21" y="1"/>
                </a:cxn>
                <a:cxn ang="0">
                  <a:pos x="31" y="0"/>
                </a:cxn>
              </a:cxnLst>
              <a:rect l="0" t="0" r="r" b="b"/>
              <a:pathLst>
                <a:path w="61" h="60">
                  <a:moveTo>
                    <a:pt x="31" y="0"/>
                  </a:moveTo>
                  <a:lnTo>
                    <a:pt x="41" y="1"/>
                  </a:lnTo>
                  <a:lnTo>
                    <a:pt x="49" y="5"/>
                  </a:lnTo>
                  <a:lnTo>
                    <a:pt x="55" y="12"/>
                  </a:lnTo>
                  <a:lnTo>
                    <a:pt x="60" y="20"/>
                  </a:lnTo>
                  <a:lnTo>
                    <a:pt x="61" y="30"/>
                  </a:lnTo>
                  <a:lnTo>
                    <a:pt x="60" y="40"/>
                  </a:lnTo>
                  <a:lnTo>
                    <a:pt x="55" y="48"/>
                  </a:lnTo>
                  <a:lnTo>
                    <a:pt x="49" y="55"/>
                  </a:lnTo>
                  <a:lnTo>
                    <a:pt x="41" y="59"/>
                  </a:lnTo>
                  <a:lnTo>
                    <a:pt x="31" y="60"/>
                  </a:lnTo>
                  <a:lnTo>
                    <a:pt x="21" y="59"/>
                  </a:lnTo>
                  <a:lnTo>
                    <a:pt x="13" y="55"/>
                  </a:lnTo>
                  <a:lnTo>
                    <a:pt x="7" y="48"/>
                  </a:lnTo>
                  <a:lnTo>
                    <a:pt x="2" y="40"/>
                  </a:lnTo>
                  <a:lnTo>
                    <a:pt x="0" y="30"/>
                  </a:lnTo>
                  <a:lnTo>
                    <a:pt x="2" y="20"/>
                  </a:lnTo>
                  <a:lnTo>
                    <a:pt x="7" y="12"/>
                  </a:lnTo>
                  <a:lnTo>
                    <a:pt x="13" y="5"/>
                  </a:lnTo>
                  <a:lnTo>
                    <a:pt x="21" y="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2" name="Line 98"/>
            <p:cNvSpPr>
              <a:spLocks noChangeShapeType="1"/>
            </p:cNvSpPr>
            <p:nvPr/>
          </p:nvSpPr>
          <p:spPr bwMode="auto">
            <a:xfrm flipV="1">
              <a:off x="5290385" y="3193343"/>
              <a:ext cx="1120" cy="91851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3" name="Line 99"/>
            <p:cNvSpPr>
              <a:spLocks noChangeShapeType="1"/>
            </p:cNvSpPr>
            <p:nvPr/>
          </p:nvSpPr>
          <p:spPr bwMode="auto">
            <a:xfrm flipV="1">
              <a:off x="5290385" y="3037644"/>
              <a:ext cx="1120" cy="88491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4" name="Line 100"/>
            <p:cNvSpPr>
              <a:spLocks noChangeShapeType="1"/>
            </p:cNvSpPr>
            <p:nvPr/>
          </p:nvSpPr>
          <p:spPr bwMode="auto">
            <a:xfrm>
              <a:off x="5255662" y="3285194"/>
              <a:ext cx="68329" cy="112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5" name="Line 101"/>
            <p:cNvSpPr>
              <a:spLocks noChangeShapeType="1"/>
            </p:cNvSpPr>
            <p:nvPr/>
          </p:nvSpPr>
          <p:spPr bwMode="auto">
            <a:xfrm>
              <a:off x="5255662" y="3036524"/>
              <a:ext cx="68329" cy="112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6" name="Freeform 102"/>
            <p:cNvSpPr>
              <a:spLocks/>
            </p:cNvSpPr>
            <p:nvPr/>
          </p:nvSpPr>
          <p:spPr bwMode="auto">
            <a:xfrm>
              <a:off x="5255662" y="3126135"/>
              <a:ext cx="68329" cy="67208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40" y="2"/>
                </a:cxn>
                <a:cxn ang="0">
                  <a:pos x="49" y="6"/>
                </a:cxn>
                <a:cxn ang="0">
                  <a:pos x="55" y="13"/>
                </a:cxn>
                <a:cxn ang="0">
                  <a:pos x="60" y="20"/>
                </a:cxn>
                <a:cxn ang="0">
                  <a:pos x="61" y="30"/>
                </a:cxn>
                <a:cxn ang="0">
                  <a:pos x="60" y="40"/>
                </a:cxn>
                <a:cxn ang="0">
                  <a:pos x="55" y="48"/>
                </a:cxn>
                <a:cxn ang="0">
                  <a:pos x="49" y="55"/>
                </a:cxn>
                <a:cxn ang="0">
                  <a:pos x="40" y="59"/>
                </a:cxn>
                <a:cxn ang="0">
                  <a:pos x="31" y="60"/>
                </a:cxn>
                <a:cxn ang="0">
                  <a:pos x="21" y="59"/>
                </a:cxn>
                <a:cxn ang="0">
                  <a:pos x="13" y="55"/>
                </a:cxn>
                <a:cxn ang="0">
                  <a:pos x="7" y="48"/>
                </a:cxn>
                <a:cxn ang="0">
                  <a:pos x="2" y="40"/>
                </a:cxn>
                <a:cxn ang="0">
                  <a:pos x="0" y="30"/>
                </a:cxn>
                <a:cxn ang="0">
                  <a:pos x="2" y="20"/>
                </a:cxn>
                <a:cxn ang="0">
                  <a:pos x="7" y="13"/>
                </a:cxn>
                <a:cxn ang="0">
                  <a:pos x="13" y="6"/>
                </a:cxn>
                <a:cxn ang="0">
                  <a:pos x="21" y="2"/>
                </a:cxn>
                <a:cxn ang="0">
                  <a:pos x="31" y="0"/>
                </a:cxn>
              </a:cxnLst>
              <a:rect l="0" t="0" r="r" b="b"/>
              <a:pathLst>
                <a:path w="61" h="60">
                  <a:moveTo>
                    <a:pt x="31" y="0"/>
                  </a:moveTo>
                  <a:lnTo>
                    <a:pt x="40" y="2"/>
                  </a:lnTo>
                  <a:lnTo>
                    <a:pt x="49" y="6"/>
                  </a:lnTo>
                  <a:lnTo>
                    <a:pt x="55" y="13"/>
                  </a:lnTo>
                  <a:lnTo>
                    <a:pt x="60" y="20"/>
                  </a:lnTo>
                  <a:lnTo>
                    <a:pt x="61" y="30"/>
                  </a:lnTo>
                  <a:lnTo>
                    <a:pt x="60" y="40"/>
                  </a:lnTo>
                  <a:lnTo>
                    <a:pt x="55" y="48"/>
                  </a:lnTo>
                  <a:lnTo>
                    <a:pt x="49" y="55"/>
                  </a:lnTo>
                  <a:lnTo>
                    <a:pt x="40" y="59"/>
                  </a:lnTo>
                  <a:lnTo>
                    <a:pt x="31" y="60"/>
                  </a:lnTo>
                  <a:lnTo>
                    <a:pt x="21" y="59"/>
                  </a:lnTo>
                  <a:lnTo>
                    <a:pt x="13" y="55"/>
                  </a:lnTo>
                  <a:lnTo>
                    <a:pt x="7" y="48"/>
                  </a:lnTo>
                  <a:lnTo>
                    <a:pt x="2" y="40"/>
                  </a:lnTo>
                  <a:lnTo>
                    <a:pt x="0" y="30"/>
                  </a:lnTo>
                  <a:lnTo>
                    <a:pt x="2" y="20"/>
                  </a:lnTo>
                  <a:lnTo>
                    <a:pt x="7" y="13"/>
                  </a:lnTo>
                  <a:lnTo>
                    <a:pt x="13" y="6"/>
                  </a:lnTo>
                  <a:lnTo>
                    <a:pt x="21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7" name="Line 103"/>
            <p:cNvSpPr>
              <a:spLocks noChangeShapeType="1"/>
            </p:cNvSpPr>
            <p:nvPr/>
          </p:nvSpPr>
          <p:spPr bwMode="auto">
            <a:xfrm flipV="1">
              <a:off x="5744042" y="3209025"/>
              <a:ext cx="1120" cy="13105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8" name="Line 104"/>
            <p:cNvSpPr>
              <a:spLocks noChangeShapeType="1"/>
            </p:cNvSpPr>
            <p:nvPr/>
          </p:nvSpPr>
          <p:spPr bwMode="auto">
            <a:xfrm flipV="1">
              <a:off x="5744042" y="3010760"/>
              <a:ext cx="1120" cy="129936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9" name="Line 105"/>
            <p:cNvSpPr>
              <a:spLocks noChangeShapeType="1"/>
            </p:cNvSpPr>
            <p:nvPr/>
          </p:nvSpPr>
          <p:spPr bwMode="auto">
            <a:xfrm>
              <a:off x="5710438" y="3340081"/>
              <a:ext cx="68329" cy="112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0" name="Line 106"/>
            <p:cNvSpPr>
              <a:spLocks noChangeShapeType="1"/>
            </p:cNvSpPr>
            <p:nvPr/>
          </p:nvSpPr>
          <p:spPr bwMode="auto">
            <a:xfrm>
              <a:off x="5710438" y="3010760"/>
              <a:ext cx="68329" cy="112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1" name="Freeform 107"/>
            <p:cNvSpPr>
              <a:spLocks/>
            </p:cNvSpPr>
            <p:nvPr/>
          </p:nvSpPr>
          <p:spPr bwMode="auto">
            <a:xfrm>
              <a:off x="5710438" y="3140696"/>
              <a:ext cx="67208" cy="68329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0" y="2"/>
                </a:cxn>
                <a:cxn ang="0">
                  <a:pos x="48" y="6"/>
                </a:cxn>
                <a:cxn ang="0">
                  <a:pos x="54" y="13"/>
                </a:cxn>
                <a:cxn ang="0">
                  <a:pos x="58" y="21"/>
                </a:cxn>
                <a:cxn ang="0">
                  <a:pos x="60" y="30"/>
                </a:cxn>
                <a:cxn ang="0">
                  <a:pos x="58" y="40"/>
                </a:cxn>
                <a:cxn ang="0">
                  <a:pos x="54" y="49"/>
                </a:cxn>
                <a:cxn ang="0">
                  <a:pos x="48" y="55"/>
                </a:cxn>
                <a:cxn ang="0">
                  <a:pos x="40" y="60"/>
                </a:cxn>
                <a:cxn ang="0">
                  <a:pos x="30" y="61"/>
                </a:cxn>
                <a:cxn ang="0">
                  <a:pos x="20" y="60"/>
                </a:cxn>
                <a:cxn ang="0">
                  <a:pos x="12" y="55"/>
                </a:cxn>
                <a:cxn ang="0">
                  <a:pos x="5" y="49"/>
                </a:cxn>
                <a:cxn ang="0">
                  <a:pos x="1" y="40"/>
                </a:cxn>
                <a:cxn ang="0">
                  <a:pos x="0" y="30"/>
                </a:cxn>
                <a:cxn ang="0">
                  <a:pos x="1" y="21"/>
                </a:cxn>
                <a:cxn ang="0">
                  <a:pos x="5" y="13"/>
                </a:cxn>
                <a:cxn ang="0">
                  <a:pos x="12" y="6"/>
                </a:cxn>
                <a:cxn ang="0">
                  <a:pos x="20" y="2"/>
                </a:cxn>
                <a:cxn ang="0">
                  <a:pos x="30" y="0"/>
                </a:cxn>
              </a:cxnLst>
              <a:rect l="0" t="0" r="r" b="b"/>
              <a:pathLst>
                <a:path w="60" h="61">
                  <a:moveTo>
                    <a:pt x="30" y="0"/>
                  </a:moveTo>
                  <a:lnTo>
                    <a:pt x="40" y="2"/>
                  </a:lnTo>
                  <a:lnTo>
                    <a:pt x="48" y="6"/>
                  </a:lnTo>
                  <a:lnTo>
                    <a:pt x="54" y="13"/>
                  </a:lnTo>
                  <a:lnTo>
                    <a:pt x="58" y="21"/>
                  </a:lnTo>
                  <a:lnTo>
                    <a:pt x="60" y="30"/>
                  </a:lnTo>
                  <a:lnTo>
                    <a:pt x="58" y="40"/>
                  </a:lnTo>
                  <a:lnTo>
                    <a:pt x="54" y="49"/>
                  </a:lnTo>
                  <a:lnTo>
                    <a:pt x="48" y="55"/>
                  </a:lnTo>
                  <a:lnTo>
                    <a:pt x="40" y="60"/>
                  </a:lnTo>
                  <a:lnTo>
                    <a:pt x="30" y="61"/>
                  </a:lnTo>
                  <a:lnTo>
                    <a:pt x="20" y="60"/>
                  </a:lnTo>
                  <a:lnTo>
                    <a:pt x="12" y="55"/>
                  </a:lnTo>
                  <a:lnTo>
                    <a:pt x="5" y="49"/>
                  </a:lnTo>
                  <a:lnTo>
                    <a:pt x="1" y="40"/>
                  </a:lnTo>
                  <a:lnTo>
                    <a:pt x="0" y="30"/>
                  </a:lnTo>
                  <a:lnTo>
                    <a:pt x="1" y="21"/>
                  </a:lnTo>
                  <a:lnTo>
                    <a:pt x="5" y="13"/>
                  </a:lnTo>
                  <a:lnTo>
                    <a:pt x="12" y="6"/>
                  </a:lnTo>
                  <a:lnTo>
                    <a:pt x="20" y="2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5" name="Line 124"/>
            <p:cNvSpPr>
              <a:spLocks noChangeShapeType="1"/>
            </p:cNvSpPr>
            <p:nvPr/>
          </p:nvSpPr>
          <p:spPr bwMode="auto">
            <a:xfrm>
              <a:off x="5365435" y="2874103"/>
              <a:ext cx="1120" cy="1120"/>
            </a:xfrm>
            <a:prstGeom prst="line">
              <a:avLst/>
            </a:prstGeom>
            <a:noFill/>
            <a:ln w="6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6" name="Freeform 125"/>
            <p:cNvSpPr>
              <a:spLocks/>
            </p:cNvSpPr>
            <p:nvPr/>
          </p:nvSpPr>
          <p:spPr bwMode="auto">
            <a:xfrm>
              <a:off x="5521134" y="2855062"/>
              <a:ext cx="76169" cy="75050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53" y="12"/>
                </a:cxn>
                <a:cxn ang="0">
                  <a:pos x="52" y="47"/>
                </a:cxn>
                <a:cxn ang="0">
                  <a:pos x="52" y="51"/>
                </a:cxn>
                <a:cxn ang="0">
                  <a:pos x="55" y="53"/>
                </a:cxn>
                <a:cxn ang="0">
                  <a:pos x="57" y="54"/>
                </a:cxn>
                <a:cxn ang="0">
                  <a:pos x="61" y="54"/>
                </a:cxn>
                <a:cxn ang="0">
                  <a:pos x="63" y="51"/>
                </a:cxn>
                <a:cxn ang="0">
                  <a:pos x="65" y="48"/>
                </a:cxn>
                <a:cxn ang="0">
                  <a:pos x="68" y="46"/>
                </a:cxn>
                <a:cxn ang="0">
                  <a:pos x="65" y="58"/>
                </a:cxn>
                <a:cxn ang="0">
                  <a:pos x="61" y="64"/>
                </a:cxn>
                <a:cxn ang="0">
                  <a:pos x="55" y="67"/>
                </a:cxn>
                <a:cxn ang="0">
                  <a:pos x="48" y="64"/>
                </a:cxn>
                <a:cxn ang="0">
                  <a:pos x="45" y="58"/>
                </a:cxn>
                <a:cxn ang="0">
                  <a:pos x="43" y="26"/>
                </a:cxn>
                <a:cxn ang="0">
                  <a:pos x="28" y="12"/>
                </a:cxn>
                <a:cxn ang="0">
                  <a:pos x="25" y="47"/>
                </a:cxn>
                <a:cxn ang="0">
                  <a:pos x="22" y="61"/>
                </a:cxn>
                <a:cxn ang="0">
                  <a:pos x="17" y="66"/>
                </a:cxn>
                <a:cxn ang="0">
                  <a:pos x="13" y="67"/>
                </a:cxn>
                <a:cxn ang="0">
                  <a:pos x="8" y="62"/>
                </a:cxn>
                <a:cxn ang="0">
                  <a:pos x="10" y="56"/>
                </a:cxn>
                <a:cxn ang="0">
                  <a:pos x="13" y="52"/>
                </a:cxn>
                <a:cxn ang="0">
                  <a:pos x="16" y="46"/>
                </a:cxn>
                <a:cxn ang="0">
                  <a:pos x="18" y="40"/>
                </a:cxn>
                <a:cxn ang="0">
                  <a:pos x="22" y="23"/>
                </a:cxn>
                <a:cxn ang="0">
                  <a:pos x="14" y="12"/>
                </a:cxn>
                <a:cxn ang="0">
                  <a:pos x="7" y="15"/>
                </a:cxn>
                <a:cxn ang="0">
                  <a:pos x="3" y="20"/>
                </a:cxn>
                <a:cxn ang="0">
                  <a:pos x="3" y="13"/>
                </a:cxn>
                <a:cxn ang="0">
                  <a:pos x="8" y="3"/>
                </a:cxn>
                <a:cxn ang="0">
                  <a:pos x="13" y="0"/>
                </a:cxn>
                <a:cxn ang="0">
                  <a:pos x="19" y="0"/>
                </a:cxn>
              </a:cxnLst>
              <a:rect l="0" t="0" r="r" b="b"/>
              <a:pathLst>
                <a:path w="68" h="67">
                  <a:moveTo>
                    <a:pt x="19" y="0"/>
                  </a:moveTo>
                  <a:lnTo>
                    <a:pt x="68" y="0"/>
                  </a:lnTo>
                  <a:lnTo>
                    <a:pt x="68" y="12"/>
                  </a:lnTo>
                  <a:lnTo>
                    <a:pt x="53" y="12"/>
                  </a:lnTo>
                  <a:lnTo>
                    <a:pt x="52" y="27"/>
                  </a:lnTo>
                  <a:lnTo>
                    <a:pt x="52" y="47"/>
                  </a:lnTo>
                  <a:lnTo>
                    <a:pt x="52" y="49"/>
                  </a:lnTo>
                  <a:lnTo>
                    <a:pt x="52" y="51"/>
                  </a:lnTo>
                  <a:lnTo>
                    <a:pt x="53" y="52"/>
                  </a:lnTo>
                  <a:lnTo>
                    <a:pt x="55" y="53"/>
                  </a:lnTo>
                  <a:lnTo>
                    <a:pt x="55" y="54"/>
                  </a:lnTo>
                  <a:lnTo>
                    <a:pt x="57" y="54"/>
                  </a:lnTo>
                  <a:lnTo>
                    <a:pt x="59" y="55"/>
                  </a:lnTo>
                  <a:lnTo>
                    <a:pt x="61" y="54"/>
                  </a:lnTo>
                  <a:lnTo>
                    <a:pt x="62" y="54"/>
                  </a:lnTo>
                  <a:lnTo>
                    <a:pt x="63" y="51"/>
                  </a:lnTo>
                  <a:lnTo>
                    <a:pt x="64" y="50"/>
                  </a:lnTo>
                  <a:lnTo>
                    <a:pt x="65" y="48"/>
                  </a:lnTo>
                  <a:lnTo>
                    <a:pt x="65" y="46"/>
                  </a:lnTo>
                  <a:lnTo>
                    <a:pt x="68" y="46"/>
                  </a:lnTo>
                  <a:lnTo>
                    <a:pt x="67" y="53"/>
                  </a:lnTo>
                  <a:lnTo>
                    <a:pt x="65" y="58"/>
                  </a:lnTo>
                  <a:lnTo>
                    <a:pt x="64" y="62"/>
                  </a:lnTo>
                  <a:lnTo>
                    <a:pt x="61" y="64"/>
                  </a:lnTo>
                  <a:lnTo>
                    <a:pt x="58" y="66"/>
                  </a:lnTo>
                  <a:lnTo>
                    <a:pt x="55" y="67"/>
                  </a:lnTo>
                  <a:lnTo>
                    <a:pt x="52" y="66"/>
                  </a:lnTo>
                  <a:lnTo>
                    <a:pt x="48" y="64"/>
                  </a:lnTo>
                  <a:lnTo>
                    <a:pt x="46" y="62"/>
                  </a:lnTo>
                  <a:lnTo>
                    <a:pt x="45" y="58"/>
                  </a:lnTo>
                  <a:lnTo>
                    <a:pt x="43" y="51"/>
                  </a:lnTo>
                  <a:lnTo>
                    <a:pt x="43" y="26"/>
                  </a:lnTo>
                  <a:lnTo>
                    <a:pt x="45" y="12"/>
                  </a:lnTo>
                  <a:lnTo>
                    <a:pt x="28" y="12"/>
                  </a:lnTo>
                  <a:lnTo>
                    <a:pt x="26" y="33"/>
                  </a:lnTo>
                  <a:lnTo>
                    <a:pt x="25" y="47"/>
                  </a:lnTo>
                  <a:lnTo>
                    <a:pt x="24" y="58"/>
                  </a:lnTo>
                  <a:lnTo>
                    <a:pt x="22" y="61"/>
                  </a:lnTo>
                  <a:lnTo>
                    <a:pt x="19" y="64"/>
                  </a:lnTo>
                  <a:lnTo>
                    <a:pt x="17" y="66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0" y="65"/>
                  </a:lnTo>
                  <a:lnTo>
                    <a:pt x="8" y="62"/>
                  </a:lnTo>
                  <a:lnTo>
                    <a:pt x="8" y="58"/>
                  </a:lnTo>
                  <a:lnTo>
                    <a:pt x="10" y="56"/>
                  </a:lnTo>
                  <a:lnTo>
                    <a:pt x="11" y="54"/>
                  </a:lnTo>
                  <a:lnTo>
                    <a:pt x="13" y="52"/>
                  </a:lnTo>
                  <a:lnTo>
                    <a:pt x="15" y="49"/>
                  </a:lnTo>
                  <a:lnTo>
                    <a:pt x="16" y="46"/>
                  </a:lnTo>
                  <a:lnTo>
                    <a:pt x="18" y="43"/>
                  </a:lnTo>
                  <a:lnTo>
                    <a:pt x="18" y="40"/>
                  </a:lnTo>
                  <a:lnTo>
                    <a:pt x="20" y="33"/>
                  </a:lnTo>
                  <a:lnTo>
                    <a:pt x="22" y="23"/>
                  </a:lnTo>
                  <a:lnTo>
                    <a:pt x="22" y="12"/>
                  </a:lnTo>
                  <a:lnTo>
                    <a:pt x="14" y="12"/>
                  </a:lnTo>
                  <a:lnTo>
                    <a:pt x="12" y="13"/>
                  </a:lnTo>
                  <a:lnTo>
                    <a:pt x="7" y="15"/>
                  </a:lnTo>
                  <a:lnTo>
                    <a:pt x="5" y="17"/>
                  </a:lnTo>
                  <a:lnTo>
                    <a:pt x="3" y="20"/>
                  </a:lnTo>
                  <a:lnTo>
                    <a:pt x="0" y="20"/>
                  </a:lnTo>
                  <a:lnTo>
                    <a:pt x="3" y="13"/>
                  </a:lnTo>
                  <a:lnTo>
                    <a:pt x="6" y="7"/>
                  </a:lnTo>
                  <a:lnTo>
                    <a:pt x="8" y="3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7" name="Freeform 126"/>
            <p:cNvSpPr>
              <a:spLocks/>
            </p:cNvSpPr>
            <p:nvPr/>
          </p:nvSpPr>
          <p:spPr bwMode="auto">
            <a:xfrm>
              <a:off x="5602904" y="2782253"/>
              <a:ext cx="59368" cy="58248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9" y="0"/>
                </a:cxn>
                <a:cxn ang="0">
                  <a:pos x="29" y="23"/>
                </a:cxn>
                <a:cxn ang="0">
                  <a:pos x="53" y="23"/>
                </a:cxn>
                <a:cxn ang="0">
                  <a:pos x="53" y="29"/>
                </a:cxn>
                <a:cxn ang="0">
                  <a:pos x="29" y="29"/>
                </a:cxn>
                <a:cxn ang="0">
                  <a:pos x="29" y="52"/>
                </a:cxn>
                <a:cxn ang="0">
                  <a:pos x="23" y="52"/>
                </a:cxn>
                <a:cxn ang="0">
                  <a:pos x="23" y="29"/>
                </a:cxn>
                <a:cxn ang="0">
                  <a:pos x="0" y="29"/>
                </a:cxn>
                <a:cxn ang="0">
                  <a:pos x="0" y="23"/>
                </a:cxn>
                <a:cxn ang="0">
                  <a:pos x="23" y="23"/>
                </a:cxn>
                <a:cxn ang="0">
                  <a:pos x="23" y="0"/>
                </a:cxn>
              </a:cxnLst>
              <a:rect l="0" t="0" r="r" b="b"/>
              <a:pathLst>
                <a:path w="53" h="52">
                  <a:moveTo>
                    <a:pt x="23" y="0"/>
                  </a:moveTo>
                  <a:lnTo>
                    <a:pt x="29" y="0"/>
                  </a:lnTo>
                  <a:lnTo>
                    <a:pt x="29" y="23"/>
                  </a:lnTo>
                  <a:lnTo>
                    <a:pt x="53" y="23"/>
                  </a:lnTo>
                  <a:lnTo>
                    <a:pt x="53" y="29"/>
                  </a:lnTo>
                  <a:lnTo>
                    <a:pt x="29" y="29"/>
                  </a:lnTo>
                  <a:lnTo>
                    <a:pt x="29" y="52"/>
                  </a:lnTo>
                  <a:lnTo>
                    <a:pt x="23" y="52"/>
                  </a:lnTo>
                  <a:lnTo>
                    <a:pt x="23" y="29"/>
                  </a:lnTo>
                  <a:lnTo>
                    <a:pt x="0" y="29"/>
                  </a:lnTo>
                  <a:lnTo>
                    <a:pt x="0" y="23"/>
                  </a:lnTo>
                  <a:lnTo>
                    <a:pt x="23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8" name="Freeform 127"/>
            <p:cNvSpPr>
              <a:spLocks noEditPoints="1"/>
            </p:cNvSpPr>
            <p:nvPr/>
          </p:nvSpPr>
          <p:spPr bwMode="auto">
            <a:xfrm>
              <a:off x="5712679" y="2855062"/>
              <a:ext cx="76169" cy="107534"/>
            </a:xfrm>
            <a:custGeom>
              <a:avLst/>
              <a:gdLst/>
              <a:ahLst/>
              <a:cxnLst>
                <a:cxn ang="0">
                  <a:pos x="32" y="9"/>
                </a:cxn>
                <a:cxn ang="0">
                  <a:pos x="25" y="17"/>
                </a:cxn>
                <a:cxn ang="0">
                  <a:pos x="32" y="60"/>
                </a:cxn>
                <a:cxn ang="0">
                  <a:pos x="41" y="62"/>
                </a:cxn>
                <a:cxn ang="0">
                  <a:pos x="43" y="60"/>
                </a:cxn>
                <a:cxn ang="0">
                  <a:pos x="47" y="52"/>
                </a:cxn>
                <a:cxn ang="0">
                  <a:pos x="49" y="25"/>
                </a:cxn>
                <a:cxn ang="0">
                  <a:pos x="45" y="12"/>
                </a:cxn>
                <a:cxn ang="0">
                  <a:pos x="42" y="8"/>
                </a:cxn>
                <a:cxn ang="0">
                  <a:pos x="35" y="7"/>
                </a:cxn>
                <a:cxn ang="0">
                  <a:pos x="49" y="1"/>
                </a:cxn>
                <a:cxn ang="0">
                  <a:pos x="59" y="7"/>
                </a:cxn>
                <a:cxn ang="0">
                  <a:pos x="66" y="16"/>
                </a:cxn>
                <a:cxn ang="0">
                  <a:pos x="68" y="33"/>
                </a:cxn>
                <a:cxn ang="0">
                  <a:pos x="66" y="51"/>
                </a:cxn>
                <a:cxn ang="0">
                  <a:pos x="61" y="58"/>
                </a:cxn>
                <a:cxn ang="0">
                  <a:pos x="49" y="65"/>
                </a:cxn>
                <a:cxn ang="0">
                  <a:pos x="40" y="67"/>
                </a:cxn>
                <a:cxn ang="0">
                  <a:pos x="35" y="65"/>
                </a:cxn>
                <a:cxn ang="0">
                  <a:pos x="31" y="63"/>
                </a:cxn>
                <a:cxn ang="0">
                  <a:pos x="27" y="60"/>
                </a:cxn>
                <a:cxn ang="0">
                  <a:pos x="25" y="89"/>
                </a:cxn>
                <a:cxn ang="0">
                  <a:pos x="27" y="92"/>
                </a:cxn>
                <a:cxn ang="0">
                  <a:pos x="29" y="93"/>
                </a:cxn>
                <a:cxn ang="0">
                  <a:pos x="34" y="94"/>
                </a:cxn>
                <a:cxn ang="0">
                  <a:pos x="0" y="96"/>
                </a:cxn>
                <a:cxn ang="0">
                  <a:pos x="3" y="92"/>
                </a:cxn>
                <a:cxn ang="0">
                  <a:pos x="5" y="89"/>
                </a:cxn>
                <a:cxn ang="0">
                  <a:pos x="6" y="85"/>
                </a:cxn>
                <a:cxn ang="0">
                  <a:pos x="5" y="10"/>
                </a:cxn>
                <a:cxn ang="0">
                  <a:pos x="5" y="7"/>
                </a:cxn>
                <a:cxn ang="0">
                  <a:pos x="3" y="5"/>
                </a:cxn>
                <a:cxn ang="0">
                  <a:pos x="0" y="4"/>
                </a:cxn>
                <a:cxn ang="0">
                  <a:pos x="25" y="1"/>
                </a:cxn>
                <a:cxn ang="0">
                  <a:pos x="29" y="6"/>
                </a:cxn>
                <a:cxn ang="0">
                  <a:pos x="32" y="3"/>
                </a:cxn>
                <a:cxn ang="0">
                  <a:pos x="37" y="0"/>
                </a:cxn>
                <a:cxn ang="0">
                  <a:pos x="43" y="0"/>
                </a:cxn>
              </a:cxnLst>
              <a:rect l="0" t="0" r="r" b="b"/>
              <a:pathLst>
                <a:path w="68" h="96">
                  <a:moveTo>
                    <a:pt x="35" y="7"/>
                  </a:moveTo>
                  <a:lnTo>
                    <a:pt x="32" y="9"/>
                  </a:lnTo>
                  <a:lnTo>
                    <a:pt x="27" y="13"/>
                  </a:lnTo>
                  <a:lnTo>
                    <a:pt x="25" y="17"/>
                  </a:lnTo>
                  <a:lnTo>
                    <a:pt x="25" y="54"/>
                  </a:lnTo>
                  <a:lnTo>
                    <a:pt x="32" y="60"/>
                  </a:lnTo>
                  <a:lnTo>
                    <a:pt x="39" y="62"/>
                  </a:lnTo>
                  <a:lnTo>
                    <a:pt x="41" y="62"/>
                  </a:lnTo>
                  <a:lnTo>
                    <a:pt x="42" y="61"/>
                  </a:lnTo>
                  <a:lnTo>
                    <a:pt x="43" y="60"/>
                  </a:lnTo>
                  <a:lnTo>
                    <a:pt x="45" y="58"/>
                  </a:lnTo>
                  <a:lnTo>
                    <a:pt x="47" y="52"/>
                  </a:lnTo>
                  <a:lnTo>
                    <a:pt x="49" y="45"/>
                  </a:lnTo>
                  <a:lnTo>
                    <a:pt x="49" y="25"/>
                  </a:lnTo>
                  <a:lnTo>
                    <a:pt x="47" y="17"/>
                  </a:lnTo>
                  <a:lnTo>
                    <a:pt x="45" y="12"/>
                  </a:lnTo>
                  <a:lnTo>
                    <a:pt x="43" y="10"/>
                  </a:lnTo>
                  <a:lnTo>
                    <a:pt x="42" y="8"/>
                  </a:lnTo>
                  <a:lnTo>
                    <a:pt x="39" y="7"/>
                  </a:lnTo>
                  <a:lnTo>
                    <a:pt x="35" y="7"/>
                  </a:lnTo>
                  <a:close/>
                  <a:moveTo>
                    <a:pt x="43" y="0"/>
                  </a:moveTo>
                  <a:lnTo>
                    <a:pt x="49" y="1"/>
                  </a:lnTo>
                  <a:lnTo>
                    <a:pt x="56" y="4"/>
                  </a:lnTo>
                  <a:lnTo>
                    <a:pt x="59" y="7"/>
                  </a:lnTo>
                  <a:lnTo>
                    <a:pt x="64" y="13"/>
                  </a:lnTo>
                  <a:lnTo>
                    <a:pt x="66" y="16"/>
                  </a:lnTo>
                  <a:lnTo>
                    <a:pt x="67" y="24"/>
                  </a:lnTo>
                  <a:lnTo>
                    <a:pt x="68" y="33"/>
                  </a:lnTo>
                  <a:lnTo>
                    <a:pt x="67" y="42"/>
                  </a:lnTo>
                  <a:lnTo>
                    <a:pt x="66" y="51"/>
                  </a:lnTo>
                  <a:lnTo>
                    <a:pt x="63" y="54"/>
                  </a:lnTo>
                  <a:lnTo>
                    <a:pt x="61" y="58"/>
                  </a:lnTo>
                  <a:lnTo>
                    <a:pt x="56" y="62"/>
                  </a:lnTo>
                  <a:lnTo>
                    <a:pt x="49" y="65"/>
                  </a:lnTo>
                  <a:lnTo>
                    <a:pt x="43" y="67"/>
                  </a:lnTo>
                  <a:lnTo>
                    <a:pt x="40" y="67"/>
                  </a:lnTo>
                  <a:lnTo>
                    <a:pt x="37" y="66"/>
                  </a:lnTo>
                  <a:lnTo>
                    <a:pt x="35" y="65"/>
                  </a:lnTo>
                  <a:lnTo>
                    <a:pt x="32" y="64"/>
                  </a:lnTo>
                  <a:lnTo>
                    <a:pt x="31" y="63"/>
                  </a:lnTo>
                  <a:lnTo>
                    <a:pt x="29" y="61"/>
                  </a:lnTo>
                  <a:lnTo>
                    <a:pt x="27" y="60"/>
                  </a:lnTo>
                  <a:lnTo>
                    <a:pt x="25" y="58"/>
                  </a:lnTo>
                  <a:lnTo>
                    <a:pt x="25" y="89"/>
                  </a:lnTo>
                  <a:lnTo>
                    <a:pt x="27" y="91"/>
                  </a:lnTo>
                  <a:lnTo>
                    <a:pt x="27" y="92"/>
                  </a:lnTo>
                  <a:lnTo>
                    <a:pt x="28" y="92"/>
                  </a:lnTo>
                  <a:lnTo>
                    <a:pt x="29" y="93"/>
                  </a:lnTo>
                  <a:lnTo>
                    <a:pt x="32" y="94"/>
                  </a:lnTo>
                  <a:lnTo>
                    <a:pt x="34" y="94"/>
                  </a:lnTo>
                  <a:lnTo>
                    <a:pt x="34" y="96"/>
                  </a:lnTo>
                  <a:lnTo>
                    <a:pt x="0" y="96"/>
                  </a:lnTo>
                  <a:lnTo>
                    <a:pt x="0" y="94"/>
                  </a:lnTo>
                  <a:lnTo>
                    <a:pt x="3" y="92"/>
                  </a:lnTo>
                  <a:lnTo>
                    <a:pt x="5" y="91"/>
                  </a:lnTo>
                  <a:lnTo>
                    <a:pt x="5" y="89"/>
                  </a:lnTo>
                  <a:lnTo>
                    <a:pt x="5" y="87"/>
                  </a:lnTo>
                  <a:lnTo>
                    <a:pt x="6" y="85"/>
                  </a:lnTo>
                  <a:lnTo>
                    <a:pt x="6" y="13"/>
                  </a:lnTo>
                  <a:lnTo>
                    <a:pt x="5" y="10"/>
                  </a:lnTo>
                  <a:lnTo>
                    <a:pt x="5" y="9"/>
                  </a:lnTo>
                  <a:lnTo>
                    <a:pt x="5" y="7"/>
                  </a:lnTo>
                  <a:lnTo>
                    <a:pt x="4" y="7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1"/>
                  </a:lnTo>
                  <a:lnTo>
                    <a:pt x="25" y="1"/>
                  </a:lnTo>
                  <a:lnTo>
                    <a:pt x="25" y="10"/>
                  </a:lnTo>
                  <a:lnTo>
                    <a:pt x="29" y="6"/>
                  </a:lnTo>
                  <a:lnTo>
                    <a:pt x="31" y="4"/>
                  </a:lnTo>
                  <a:lnTo>
                    <a:pt x="32" y="3"/>
                  </a:lnTo>
                  <a:lnTo>
                    <a:pt x="35" y="2"/>
                  </a:lnTo>
                  <a:lnTo>
                    <a:pt x="37" y="0"/>
                  </a:lnTo>
                  <a:lnTo>
                    <a:pt x="40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9" name="Freeform 128"/>
            <p:cNvSpPr>
              <a:spLocks/>
            </p:cNvSpPr>
            <p:nvPr/>
          </p:nvSpPr>
          <p:spPr bwMode="auto">
            <a:xfrm>
              <a:off x="5802290" y="2855062"/>
              <a:ext cx="61608" cy="7280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8" y="0"/>
                </a:cxn>
                <a:cxn ang="0">
                  <a:pos x="50" y="0"/>
                </a:cxn>
                <a:cxn ang="0">
                  <a:pos x="54" y="5"/>
                </a:cxn>
                <a:cxn ang="0">
                  <a:pos x="55" y="7"/>
                </a:cxn>
                <a:cxn ang="0">
                  <a:pos x="55" y="9"/>
                </a:cxn>
                <a:cxn ang="0">
                  <a:pos x="54" y="12"/>
                </a:cxn>
                <a:cxn ang="0">
                  <a:pos x="53" y="14"/>
                </a:cxn>
                <a:cxn ang="0">
                  <a:pos x="52" y="16"/>
                </a:cxn>
                <a:cxn ang="0">
                  <a:pos x="51" y="17"/>
                </a:cxn>
                <a:cxn ang="0">
                  <a:pos x="48" y="19"/>
                </a:cxn>
                <a:cxn ang="0">
                  <a:pos x="44" y="19"/>
                </a:cxn>
                <a:cxn ang="0">
                  <a:pos x="41" y="17"/>
                </a:cxn>
                <a:cxn ang="0">
                  <a:pos x="40" y="16"/>
                </a:cxn>
                <a:cxn ang="0">
                  <a:pos x="39" y="15"/>
                </a:cxn>
                <a:cxn ang="0">
                  <a:pos x="37" y="13"/>
                </a:cxn>
                <a:cxn ang="0">
                  <a:pos x="33" y="13"/>
                </a:cxn>
                <a:cxn ang="0">
                  <a:pos x="30" y="16"/>
                </a:cxn>
                <a:cxn ang="0">
                  <a:pos x="28" y="20"/>
                </a:cxn>
                <a:cxn ang="0">
                  <a:pos x="26" y="27"/>
                </a:cxn>
                <a:cxn ang="0">
                  <a:pos x="26" y="36"/>
                </a:cxn>
                <a:cxn ang="0">
                  <a:pos x="26" y="59"/>
                </a:cxn>
                <a:cxn ang="0">
                  <a:pos x="26" y="60"/>
                </a:cxn>
                <a:cxn ang="0">
                  <a:pos x="26" y="61"/>
                </a:cxn>
                <a:cxn ang="0">
                  <a:pos x="28" y="62"/>
                </a:cxn>
                <a:cxn ang="0">
                  <a:pos x="31" y="62"/>
                </a:cxn>
                <a:cxn ang="0">
                  <a:pos x="31" y="65"/>
                </a:cxn>
                <a:cxn ang="0">
                  <a:pos x="0" y="65"/>
                </a:cxn>
                <a:cxn ang="0">
                  <a:pos x="0" y="62"/>
                </a:cxn>
                <a:cxn ang="0">
                  <a:pos x="2" y="62"/>
                </a:cxn>
                <a:cxn ang="0">
                  <a:pos x="3" y="61"/>
                </a:cxn>
                <a:cxn ang="0">
                  <a:pos x="4" y="61"/>
                </a:cxn>
                <a:cxn ang="0">
                  <a:pos x="5" y="61"/>
                </a:cxn>
                <a:cxn ang="0">
                  <a:pos x="6" y="59"/>
                </a:cxn>
                <a:cxn ang="0">
                  <a:pos x="6" y="58"/>
                </a:cxn>
                <a:cxn ang="0">
                  <a:pos x="6" y="54"/>
                </a:cxn>
                <a:cxn ang="0">
                  <a:pos x="6" y="9"/>
                </a:cxn>
                <a:cxn ang="0">
                  <a:pos x="6" y="8"/>
                </a:cxn>
                <a:cxn ang="0">
                  <a:pos x="6" y="7"/>
                </a:cxn>
                <a:cxn ang="0">
                  <a:pos x="5" y="6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0" y="1"/>
                </a:cxn>
                <a:cxn ang="0">
                  <a:pos x="26" y="1"/>
                </a:cxn>
                <a:cxn ang="0">
                  <a:pos x="26" y="16"/>
                </a:cxn>
                <a:cxn ang="0">
                  <a:pos x="29" y="10"/>
                </a:cxn>
                <a:cxn ang="0">
                  <a:pos x="33" y="5"/>
                </a:cxn>
                <a:cxn ang="0">
                  <a:pos x="37" y="3"/>
                </a:cxn>
                <a:cxn ang="0">
                  <a:pos x="40" y="1"/>
                </a:cxn>
                <a:cxn ang="0">
                  <a:pos x="46" y="0"/>
                </a:cxn>
              </a:cxnLst>
              <a:rect l="0" t="0" r="r" b="b"/>
              <a:pathLst>
                <a:path w="55" h="65">
                  <a:moveTo>
                    <a:pt x="46" y="0"/>
                  </a:moveTo>
                  <a:lnTo>
                    <a:pt x="48" y="0"/>
                  </a:lnTo>
                  <a:lnTo>
                    <a:pt x="50" y="0"/>
                  </a:lnTo>
                  <a:lnTo>
                    <a:pt x="54" y="5"/>
                  </a:lnTo>
                  <a:lnTo>
                    <a:pt x="55" y="7"/>
                  </a:lnTo>
                  <a:lnTo>
                    <a:pt x="55" y="9"/>
                  </a:lnTo>
                  <a:lnTo>
                    <a:pt x="54" y="12"/>
                  </a:lnTo>
                  <a:lnTo>
                    <a:pt x="53" y="14"/>
                  </a:lnTo>
                  <a:lnTo>
                    <a:pt x="52" y="16"/>
                  </a:lnTo>
                  <a:lnTo>
                    <a:pt x="51" y="17"/>
                  </a:lnTo>
                  <a:lnTo>
                    <a:pt x="48" y="19"/>
                  </a:lnTo>
                  <a:lnTo>
                    <a:pt x="44" y="19"/>
                  </a:lnTo>
                  <a:lnTo>
                    <a:pt x="41" y="17"/>
                  </a:lnTo>
                  <a:lnTo>
                    <a:pt x="40" y="16"/>
                  </a:lnTo>
                  <a:lnTo>
                    <a:pt x="39" y="15"/>
                  </a:lnTo>
                  <a:lnTo>
                    <a:pt x="37" y="13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8" y="20"/>
                  </a:lnTo>
                  <a:lnTo>
                    <a:pt x="26" y="27"/>
                  </a:lnTo>
                  <a:lnTo>
                    <a:pt x="26" y="36"/>
                  </a:lnTo>
                  <a:lnTo>
                    <a:pt x="26" y="59"/>
                  </a:lnTo>
                  <a:lnTo>
                    <a:pt x="26" y="60"/>
                  </a:lnTo>
                  <a:lnTo>
                    <a:pt x="26" y="61"/>
                  </a:lnTo>
                  <a:lnTo>
                    <a:pt x="28" y="62"/>
                  </a:lnTo>
                  <a:lnTo>
                    <a:pt x="31" y="62"/>
                  </a:lnTo>
                  <a:lnTo>
                    <a:pt x="31" y="65"/>
                  </a:lnTo>
                  <a:lnTo>
                    <a:pt x="0" y="65"/>
                  </a:lnTo>
                  <a:lnTo>
                    <a:pt x="0" y="62"/>
                  </a:lnTo>
                  <a:lnTo>
                    <a:pt x="2" y="62"/>
                  </a:lnTo>
                  <a:lnTo>
                    <a:pt x="3" y="61"/>
                  </a:lnTo>
                  <a:lnTo>
                    <a:pt x="4" y="61"/>
                  </a:lnTo>
                  <a:lnTo>
                    <a:pt x="5" y="61"/>
                  </a:lnTo>
                  <a:lnTo>
                    <a:pt x="6" y="59"/>
                  </a:lnTo>
                  <a:lnTo>
                    <a:pt x="6" y="58"/>
                  </a:lnTo>
                  <a:lnTo>
                    <a:pt x="6" y="54"/>
                  </a:lnTo>
                  <a:lnTo>
                    <a:pt x="6" y="9"/>
                  </a:lnTo>
                  <a:lnTo>
                    <a:pt x="6" y="8"/>
                  </a:lnTo>
                  <a:lnTo>
                    <a:pt x="6" y="7"/>
                  </a:lnTo>
                  <a:lnTo>
                    <a:pt x="5" y="6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1"/>
                  </a:lnTo>
                  <a:lnTo>
                    <a:pt x="26" y="1"/>
                  </a:lnTo>
                  <a:lnTo>
                    <a:pt x="26" y="16"/>
                  </a:lnTo>
                  <a:lnTo>
                    <a:pt x="29" y="10"/>
                  </a:lnTo>
                  <a:lnTo>
                    <a:pt x="33" y="5"/>
                  </a:lnTo>
                  <a:lnTo>
                    <a:pt x="37" y="3"/>
                  </a:lnTo>
                  <a:lnTo>
                    <a:pt x="40" y="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0" name="Freeform 129"/>
            <p:cNvSpPr>
              <a:spLocks noEditPoints="1"/>
            </p:cNvSpPr>
            <p:nvPr/>
          </p:nvSpPr>
          <p:spPr bwMode="auto">
            <a:xfrm>
              <a:off x="5870617" y="2855062"/>
              <a:ext cx="69449" cy="7505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7" y="5"/>
                </a:cxn>
                <a:cxn ang="0">
                  <a:pos x="25" y="7"/>
                </a:cxn>
                <a:cxn ang="0">
                  <a:pos x="24" y="7"/>
                </a:cxn>
                <a:cxn ang="0">
                  <a:pos x="22" y="10"/>
                </a:cxn>
                <a:cxn ang="0">
                  <a:pos x="22" y="12"/>
                </a:cxn>
                <a:cxn ang="0">
                  <a:pos x="21" y="14"/>
                </a:cxn>
                <a:cxn ang="0">
                  <a:pos x="21" y="17"/>
                </a:cxn>
                <a:cxn ang="0">
                  <a:pos x="19" y="23"/>
                </a:cxn>
                <a:cxn ang="0">
                  <a:pos x="19" y="48"/>
                </a:cxn>
                <a:cxn ang="0">
                  <a:pos x="21" y="52"/>
                </a:cxn>
                <a:cxn ang="0">
                  <a:pos x="21" y="55"/>
                </a:cxn>
                <a:cxn ang="0">
                  <a:pos x="22" y="58"/>
                </a:cxn>
                <a:cxn ang="0">
                  <a:pos x="25" y="61"/>
                </a:cxn>
                <a:cxn ang="0">
                  <a:pos x="27" y="61"/>
                </a:cxn>
                <a:cxn ang="0">
                  <a:pos x="29" y="62"/>
                </a:cxn>
                <a:cxn ang="0">
                  <a:pos x="36" y="62"/>
                </a:cxn>
                <a:cxn ang="0">
                  <a:pos x="39" y="59"/>
                </a:cxn>
                <a:cxn ang="0">
                  <a:pos x="40" y="56"/>
                </a:cxn>
                <a:cxn ang="0">
                  <a:pos x="42" y="54"/>
                </a:cxn>
                <a:cxn ang="0">
                  <a:pos x="42" y="48"/>
                </a:cxn>
                <a:cxn ang="0">
                  <a:pos x="43" y="40"/>
                </a:cxn>
                <a:cxn ang="0">
                  <a:pos x="43" y="21"/>
                </a:cxn>
                <a:cxn ang="0">
                  <a:pos x="42" y="16"/>
                </a:cxn>
                <a:cxn ang="0">
                  <a:pos x="42" y="12"/>
                </a:cxn>
                <a:cxn ang="0">
                  <a:pos x="39" y="7"/>
                </a:cxn>
                <a:cxn ang="0">
                  <a:pos x="37" y="6"/>
                </a:cxn>
                <a:cxn ang="0">
                  <a:pos x="36" y="5"/>
                </a:cxn>
                <a:cxn ang="0">
                  <a:pos x="33" y="4"/>
                </a:cxn>
                <a:cxn ang="0">
                  <a:pos x="29" y="4"/>
                </a:cxn>
                <a:cxn ang="0">
                  <a:pos x="31" y="0"/>
                </a:cxn>
                <a:cxn ang="0">
                  <a:pos x="39" y="1"/>
                </a:cxn>
                <a:cxn ang="0">
                  <a:pos x="47" y="4"/>
                </a:cxn>
                <a:cxn ang="0">
                  <a:pos x="50" y="6"/>
                </a:cxn>
                <a:cxn ang="0">
                  <a:pos x="55" y="10"/>
                </a:cxn>
                <a:cxn ang="0">
                  <a:pos x="56" y="13"/>
                </a:cxn>
                <a:cxn ang="0">
                  <a:pos x="58" y="16"/>
                </a:cxn>
                <a:cxn ang="0">
                  <a:pos x="61" y="24"/>
                </a:cxn>
                <a:cxn ang="0">
                  <a:pos x="62" y="34"/>
                </a:cxn>
                <a:cxn ang="0">
                  <a:pos x="60" y="47"/>
                </a:cxn>
                <a:cxn ang="0">
                  <a:pos x="55" y="56"/>
                </a:cxn>
                <a:cxn ang="0">
                  <a:pos x="49" y="62"/>
                </a:cxn>
                <a:cxn ang="0">
                  <a:pos x="40" y="66"/>
                </a:cxn>
                <a:cxn ang="0">
                  <a:pos x="31" y="67"/>
                </a:cxn>
                <a:cxn ang="0">
                  <a:pos x="22" y="66"/>
                </a:cxn>
                <a:cxn ang="0">
                  <a:pos x="14" y="62"/>
                </a:cxn>
                <a:cxn ang="0">
                  <a:pos x="7" y="56"/>
                </a:cxn>
                <a:cxn ang="0">
                  <a:pos x="3" y="50"/>
                </a:cxn>
                <a:cxn ang="0">
                  <a:pos x="1" y="42"/>
                </a:cxn>
                <a:cxn ang="0">
                  <a:pos x="0" y="34"/>
                </a:cxn>
                <a:cxn ang="0">
                  <a:pos x="1" y="25"/>
                </a:cxn>
                <a:cxn ang="0">
                  <a:pos x="4" y="17"/>
                </a:cxn>
                <a:cxn ang="0">
                  <a:pos x="9" y="10"/>
                </a:cxn>
                <a:cxn ang="0">
                  <a:pos x="14" y="4"/>
                </a:cxn>
                <a:cxn ang="0">
                  <a:pos x="22" y="1"/>
                </a:cxn>
                <a:cxn ang="0">
                  <a:pos x="31" y="0"/>
                </a:cxn>
              </a:cxnLst>
              <a:rect l="0" t="0" r="r" b="b"/>
              <a:pathLst>
                <a:path w="62" h="67">
                  <a:moveTo>
                    <a:pt x="29" y="4"/>
                  </a:moveTo>
                  <a:lnTo>
                    <a:pt x="27" y="5"/>
                  </a:lnTo>
                  <a:lnTo>
                    <a:pt x="25" y="7"/>
                  </a:lnTo>
                  <a:lnTo>
                    <a:pt x="24" y="7"/>
                  </a:lnTo>
                  <a:lnTo>
                    <a:pt x="22" y="10"/>
                  </a:lnTo>
                  <a:lnTo>
                    <a:pt x="22" y="12"/>
                  </a:lnTo>
                  <a:lnTo>
                    <a:pt x="21" y="14"/>
                  </a:lnTo>
                  <a:lnTo>
                    <a:pt x="21" y="17"/>
                  </a:lnTo>
                  <a:lnTo>
                    <a:pt x="19" y="23"/>
                  </a:lnTo>
                  <a:lnTo>
                    <a:pt x="19" y="48"/>
                  </a:lnTo>
                  <a:lnTo>
                    <a:pt x="21" y="52"/>
                  </a:lnTo>
                  <a:lnTo>
                    <a:pt x="21" y="55"/>
                  </a:lnTo>
                  <a:lnTo>
                    <a:pt x="22" y="58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29" y="62"/>
                  </a:lnTo>
                  <a:lnTo>
                    <a:pt x="36" y="62"/>
                  </a:lnTo>
                  <a:lnTo>
                    <a:pt x="39" y="59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3" y="40"/>
                  </a:lnTo>
                  <a:lnTo>
                    <a:pt x="43" y="21"/>
                  </a:lnTo>
                  <a:lnTo>
                    <a:pt x="42" y="16"/>
                  </a:lnTo>
                  <a:lnTo>
                    <a:pt x="42" y="12"/>
                  </a:lnTo>
                  <a:lnTo>
                    <a:pt x="39" y="7"/>
                  </a:lnTo>
                  <a:lnTo>
                    <a:pt x="37" y="6"/>
                  </a:lnTo>
                  <a:lnTo>
                    <a:pt x="36" y="5"/>
                  </a:lnTo>
                  <a:lnTo>
                    <a:pt x="33" y="4"/>
                  </a:lnTo>
                  <a:lnTo>
                    <a:pt x="29" y="4"/>
                  </a:lnTo>
                  <a:close/>
                  <a:moveTo>
                    <a:pt x="31" y="0"/>
                  </a:moveTo>
                  <a:lnTo>
                    <a:pt x="39" y="1"/>
                  </a:lnTo>
                  <a:lnTo>
                    <a:pt x="47" y="4"/>
                  </a:lnTo>
                  <a:lnTo>
                    <a:pt x="50" y="6"/>
                  </a:lnTo>
                  <a:lnTo>
                    <a:pt x="55" y="10"/>
                  </a:lnTo>
                  <a:lnTo>
                    <a:pt x="56" y="13"/>
                  </a:lnTo>
                  <a:lnTo>
                    <a:pt x="58" y="16"/>
                  </a:lnTo>
                  <a:lnTo>
                    <a:pt x="61" y="24"/>
                  </a:lnTo>
                  <a:lnTo>
                    <a:pt x="62" y="34"/>
                  </a:lnTo>
                  <a:lnTo>
                    <a:pt x="60" y="47"/>
                  </a:lnTo>
                  <a:lnTo>
                    <a:pt x="55" y="56"/>
                  </a:lnTo>
                  <a:lnTo>
                    <a:pt x="49" y="62"/>
                  </a:lnTo>
                  <a:lnTo>
                    <a:pt x="40" y="66"/>
                  </a:lnTo>
                  <a:lnTo>
                    <a:pt x="31" y="67"/>
                  </a:lnTo>
                  <a:lnTo>
                    <a:pt x="22" y="66"/>
                  </a:lnTo>
                  <a:lnTo>
                    <a:pt x="14" y="62"/>
                  </a:lnTo>
                  <a:lnTo>
                    <a:pt x="7" y="56"/>
                  </a:lnTo>
                  <a:lnTo>
                    <a:pt x="3" y="50"/>
                  </a:lnTo>
                  <a:lnTo>
                    <a:pt x="1" y="42"/>
                  </a:lnTo>
                  <a:lnTo>
                    <a:pt x="0" y="34"/>
                  </a:lnTo>
                  <a:lnTo>
                    <a:pt x="1" y="25"/>
                  </a:lnTo>
                  <a:lnTo>
                    <a:pt x="4" y="17"/>
                  </a:lnTo>
                  <a:lnTo>
                    <a:pt x="9" y="10"/>
                  </a:lnTo>
                  <a:lnTo>
                    <a:pt x="14" y="4"/>
                  </a:lnTo>
                  <a:lnTo>
                    <a:pt x="22" y="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1" name="Freeform 130"/>
            <p:cNvSpPr>
              <a:spLocks/>
            </p:cNvSpPr>
            <p:nvPr/>
          </p:nvSpPr>
          <p:spPr bwMode="auto">
            <a:xfrm>
              <a:off x="5947908" y="2829298"/>
              <a:ext cx="49286" cy="100813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9" y="0"/>
                </a:cxn>
                <a:cxn ang="0">
                  <a:pos x="29" y="24"/>
                </a:cxn>
                <a:cxn ang="0">
                  <a:pos x="44" y="24"/>
                </a:cxn>
                <a:cxn ang="0">
                  <a:pos x="44" y="32"/>
                </a:cxn>
                <a:cxn ang="0">
                  <a:pos x="29" y="32"/>
                </a:cxn>
                <a:cxn ang="0">
                  <a:pos x="29" y="78"/>
                </a:cxn>
                <a:cxn ang="0">
                  <a:pos x="30" y="79"/>
                </a:cxn>
                <a:cxn ang="0">
                  <a:pos x="30" y="79"/>
                </a:cxn>
                <a:cxn ang="0">
                  <a:pos x="32" y="81"/>
                </a:cxn>
                <a:cxn ang="0">
                  <a:pos x="35" y="81"/>
                </a:cxn>
                <a:cxn ang="0">
                  <a:pos x="37" y="80"/>
                </a:cxn>
                <a:cxn ang="0">
                  <a:pos x="39" y="77"/>
                </a:cxn>
                <a:cxn ang="0">
                  <a:pos x="40" y="75"/>
                </a:cxn>
                <a:cxn ang="0">
                  <a:pos x="42" y="77"/>
                </a:cxn>
                <a:cxn ang="0">
                  <a:pos x="38" y="84"/>
                </a:cxn>
                <a:cxn ang="0">
                  <a:pos x="32" y="88"/>
                </a:cxn>
                <a:cxn ang="0">
                  <a:pos x="24" y="90"/>
                </a:cxn>
                <a:cxn ang="0">
                  <a:pos x="22" y="90"/>
                </a:cxn>
                <a:cxn ang="0">
                  <a:pos x="17" y="88"/>
                </a:cxn>
                <a:cxn ang="0">
                  <a:pos x="15" y="87"/>
                </a:cxn>
                <a:cxn ang="0">
                  <a:pos x="14" y="84"/>
                </a:cxn>
                <a:cxn ang="0">
                  <a:pos x="10" y="81"/>
                </a:cxn>
                <a:cxn ang="0">
                  <a:pos x="10" y="79"/>
                </a:cxn>
                <a:cxn ang="0">
                  <a:pos x="10" y="32"/>
                </a:cxn>
                <a:cxn ang="0">
                  <a:pos x="0" y="32"/>
                </a:cxn>
                <a:cxn ang="0">
                  <a:pos x="0" y="29"/>
                </a:cxn>
                <a:cxn ang="0">
                  <a:pos x="9" y="23"/>
                </a:cxn>
                <a:cxn ang="0">
                  <a:pos x="21" y="9"/>
                </a:cxn>
                <a:cxn ang="0">
                  <a:pos x="26" y="0"/>
                </a:cxn>
              </a:cxnLst>
              <a:rect l="0" t="0" r="r" b="b"/>
              <a:pathLst>
                <a:path w="44" h="90">
                  <a:moveTo>
                    <a:pt x="26" y="0"/>
                  </a:moveTo>
                  <a:lnTo>
                    <a:pt x="29" y="0"/>
                  </a:lnTo>
                  <a:lnTo>
                    <a:pt x="29" y="24"/>
                  </a:lnTo>
                  <a:lnTo>
                    <a:pt x="44" y="24"/>
                  </a:lnTo>
                  <a:lnTo>
                    <a:pt x="44" y="32"/>
                  </a:lnTo>
                  <a:lnTo>
                    <a:pt x="29" y="32"/>
                  </a:lnTo>
                  <a:lnTo>
                    <a:pt x="29" y="78"/>
                  </a:lnTo>
                  <a:lnTo>
                    <a:pt x="30" y="79"/>
                  </a:lnTo>
                  <a:lnTo>
                    <a:pt x="30" y="79"/>
                  </a:lnTo>
                  <a:lnTo>
                    <a:pt x="32" y="81"/>
                  </a:lnTo>
                  <a:lnTo>
                    <a:pt x="35" y="81"/>
                  </a:lnTo>
                  <a:lnTo>
                    <a:pt x="37" y="80"/>
                  </a:lnTo>
                  <a:lnTo>
                    <a:pt x="39" y="77"/>
                  </a:lnTo>
                  <a:lnTo>
                    <a:pt x="40" y="75"/>
                  </a:lnTo>
                  <a:lnTo>
                    <a:pt x="42" y="77"/>
                  </a:lnTo>
                  <a:lnTo>
                    <a:pt x="38" y="84"/>
                  </a:lnTo>
                  <a:lnTo>
                    <a:pt x="32" y="88"/>
                  </a:lnTo>
                  <a:lnTo>
                    <a:pt x="24" y="90"/>
                  </a:lnTo>
                  <a:lnTo>
                    <a:pt x="22" y="90"/>
                  </a:lnTo>
                  <a:lnTo>
                    <a:pt x="17" y="88"/>
                  </a:lnTo>
                  <a:lnTo>
                    <a:pt x="15" y="87"/>
                  </a:lnTo>
                  <a:lnTo>
                    <a:pt x="14" y="84"/>
                  </a:lnTo>
                  <a:lnTo>
                    <a:pt x="10" y="81"/>
                  </a:lnTo>
                  <a:lnTo>
                    <a:pt x="10" y="79"/>
                  </a:lnTo>
                  <a:lnTo>
                    <a:pt x="10" y="32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9" y="23"/>
                  </a:lnTo>
                  <a:lnTo>
                    <a:pt x="21" y="9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2" name="Freeform 131"/>
            <p:cNvSpPr>
              <a:spLocks noEditPoints="1"/>
            </p:cNvSpPr>
            <p:nvPr/>
          </p:nvSpPr>
          <p:spPr bwMode="auto">
            <a:xfrm>
              <a:off x="6003915" y="2855062"/>
              <a:ext cx="69449" cy="7505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7" y="5"/>
                </a:cxn>
                <a:cxn ang="0">
                  <a:pos x="25" y="7"/>
                </a:cxn>
                <a:cxn ang="0">
                  <a:pos x="24" y="7"/>
                </a:cxn>
                <a:cxn ang="0">
                  <a:pos x="21" y="10"/>
                </a:cxn>
                <a:cxn ang="0">
                  <a:pos x="21" y="12"/>
                </a:cxn>
                <a:cxn ang="0">
                  <a:pos x="21" y="14"/>
                </a:cxn>
                <a:cxn ang="0">
                  <a:pos x="21" y="17"/>
                </a:cxn>
                <a:cxn ang="0">
                  <a:pos x="19" y="23"/>
                </a:cxn>
                <a:cxn ang="0">
                  <a:pos x="19" y="48"/>
                </a:cxn>
                <a:cxn ang="0">
                  <a:pos x="21" y="52"/>
                </a:cxn>
                <a:cxn ang="0">
                  <a:pos x="21" y="55"/>
                </a:cxn>
                <a:cxn ang="0">
                  <a:pos x="22" y="58"/>
                </a:cxn>
                <a:cxn ang="0">
                  <a:pos x="25" y="61"/>
                </a:cxn>
                <a:cxn ang="0">
                  <a:pos x="27" y="61"/>
                </a:cxn>
                <a:cxn ang="0">
                  <a:pos x="29" y="62"/>
                </a:cxn>
                <a:cxn ang="0">
                  <a:pos x="35" y="62"/>
                </a:cxn>
                <a:cxn ang="0">
                  <a:pos x="38" y="59"/>
                </a:cxn>
                <a:cxn ang="0">
                  <a:pos x="40" y="56"/>
                </a:cxn>
                <a:cxn ang="0">
                  <a:pos x="41" y="54"/>
                </a:cxn>
                <a:cxn ang="0">
                  <a:pos x="42" y="48"/>
                </a:cxn>
                <a:cxn ang="0">
                  <a:pos x="43" y="40"/>
                </a:cxn>
                <a:cxn ang="0">
                  <a:pos x="43" y="21"/>
                </a:cxn>
                <a:cxn ang="0">
                  <a:pos x="42" y="16"/>
                </a:cxn>
                <a:cxn ang="0">
                  <a:pos x="41" y="12"/>
                </a:cxn>
                <a:cxn ang="0">
                  <a:pos x="38" y="7"/>
                </a:cxn>
                <a:cxn ang="0">
                  <a:pos x="37" y="6"/>
                </a:cxn>
                <a:cxn ang="0">
                  <a:pos x="35" y="5"/>
                </a:cxn>
                <a:cxn ang="0">
                  <a:pos x="33" y="4"/>
                </a:cxn>
                <a:cxn ang="0">
                  <a:pos x="29" y="4"/>
                </a:cxn>
                <a:cxn ang="0">
                  <a:pos x="31" y="0"/>
                </a:cxn>
                <a:cxn ang="0">
                  <a:pos x="39" y="1"/>
                </a:cxn>
                <a:cxn ang="0">
                  <a:pos x="47" y="4"/>
                </a:cxn>
                <a:cxn ang="0">
                  <a:pos x="50" y="6"/>
                </a:cxn>
                <a:cxn ang="0">
                  <a:pos x="54" y="10"/>
                </a:cxn>
                <a:cxn ang="0">
                  <a:pos x="56" y="13"/>
                </a:cxn>
                <a:cxn ang="0">
                  <a:pos x="58" y="16"/>
                </a:cxn>
                <a:cxn ang="0">
                  <a:pos x="61" y="24"/>
                </a:cxn>
                <a:cxn ang="0">
                  <a:pos x="62" y="34"/>
                </a:cxn>
                <a:cxn ang="0">
                  <a:pos x="60" y="47"/>
                </a:cxn>
                <a:cxn ang="0">
                  <a:pos x="54" y="56"/>
                </a:cxn>
                <a:cxn ang="0">
                  <a:pos x="48" y="62"/>
                </a:cxn>
                <a:cxn ang="0">
                  <a:pos x="40" y="66"/>
                </a:cxn>
                <a:cxn ang="0">
                  <a:pos x="31" y="67"/>
                </a:cxn>
                <a:cxn ang="0">
                  <a:pos x="21" y="66"/>
                </a:cxn>
                <a:cxn ang="0">
                  <a:pos x="14" y="62"/>
                </a:cxn>
                <a:cxn ang="0">
                  <a:pos x="7" y="56"/>
                </a:cxn>
                <a:cxn ang="0">
                  <a:pos x="3" y="50"/>
                </a:cxn>
                <a:cxn ang="0">
                  <a:pos x="1" y="42"/>
                </a:cxn>
                <a:cxn ang="0">
                  <a:pos x="0" y="34"/>
                </a:cxn>
                <a:cxn ang="0">
                  <a:pos x="1" y="25"/>
                </a:cxn>
                <a:cxn ang="0">
                  <a:pos x="4" y="17"/>
                </a:cxn>
                <a:cxn ang="0">
                  <a:pos x="8" y="10"/>
                </a:cxn>
                <a:cxn ang="0">
                  <a:pos x="14" y="4"/>
                </a:cxn>
                <a:cxn ang="0">
                  <a:pos x="21" y="1"/>
                </a:cxn>
                <a:cxn ang="0">
                  <a:pos x="31" y="0"/>
                </a:cxn>
              </a:cxnLst>
              <a:rect l="0" t="0" r="r" b="b"/>
              <a:pathLst>
                <a:path w="62" h="67">
                  <a:moveTo>
                    <a:pt x="29" y="4"/>
                  </a:moveTo>
                  <a:lnTo>
                    <a:pt x="27" y="5"/>
                  </a:lnTo>
                  <a:lnTo>
                    <a:pt x="25" y="7"/>
                  </a:lnTo>
                  <a:lnTo>
                    <a:pt x="24" y="7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1" y="14"/>
                  </a:lnTo>
                  <a:lnTo>
                    <a:pt x="21" y="17"/>
                  </a:lnTo>
                  <a:lnTo>
                    <a:pt x="19" y="23"/>
                  </a:lnTo>
                  <a:lnTo>
                    <a:pt x="19" y="48"/>
                  </a:lnTo>
                  <a:lnTo>
                    <a:pt x="21" y="52"/>
                  </a:lnTo>
                  <a:lnTo>
                    <a:pt x="21" y="55"/>
                  </a:lnTo>
                  <a:lnTo>
                    <a:pt x="22" y="58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29" y="62"/>
                  </a:lnTo>
                  <a:lnTo>
                    <a:pt x="35" y="62"/>
                  </a:lnTo>
                  <a:lnTo>
                    <a:pt x="38" y="59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2" y="48"/>
                  </a:lnTo>
                  <a:lnTo>
                    <a:pt x="43" y="40"/>
                  </a:lnTo>
                  <a:lnTo>
                    <a:pt x="43" y="21"/>
                  </a:lnTo>
                  <a:lnTo>
                    <a:pt x="42" y="16"/>
                  </a:lnTo>
                  <a:lnTo>
                    <a:pt x="41" y="12"/>
                  </a:lnTo>
                  <a:lnTo>
                    <a:pt x="38" y="7"/>
                  </a:lnTo>
                  <a:lnTo>
                    <a:pt x="37" y="6"/>
                  </a:lnTo>
                  <a:lnTo>
                    <a:pt x="35" y="5"/>
                  </a:lnTo>
                  <a:lnTo>
                    <a:pt x="33" y="4"/>
                  </a:lnTo>
                  <a:lnTo>
                    <a:pt x="29" y="4"/>
                  </a:lnTo>
                  <a:close/>
                  <a:moveTo>
                    <a:pt x="31" y="0"/>
                  </a:moveTo>
                  <a:lnTo>
                    <a:pt x="39" y="1"/>
                  </a:lnTo>
                  <a:lnTo>
                    <a:pt x="47" y="4"/>
                  </a:lnTo>
                  <a:lnTo>
                    <a:pt x="50" y="6"/>
                  </a:lnTo>
                  <a:lnTo>
                    <a:pt x="54" y="10"/>
                  </a:lnTo>
                  <a:lnTo>
                    <a:pt x="56" y="13"/>
                  </a:lnTo>
                  <a:lnTo>
                    <a:pt x="58" y="16"/>
                  </a:lnTo>
                  <a:lnTo>
                    <a:pt x="61" y="24"/>
                  </a:lnTo>
                  <a:lnTo>
                    <a:pt x="62" y="34"/>
                  </a:lnTo>
                  <a:lnTo>
                    <a:pt x="60" y="47"/>
                  </a:lnTo>
                  <a:lnTo>
                    <a:pt x="54" y="56"/>
                  </a:lnTo>
                  <a:lnTo>
                    <a:pt x="48" y="62"/>
                  </a:lnTo>
                  <a:lnTo>
                    <a:pt x="40" y="66"/>
                  </a:lnTo>
                  <a:lnTo>
                    <a:pt x="31" y="67"/>
                  </a:lnTo>
                  <a:lnTo>
                    <a:pt x="21" y="66"/>
                  </a:lnTo>
                  <a:lnTo>
                    <a:pt x="14" y="62"/>
                  </a:lnTo>
                  <a:lnTo>
                    <a:pt x="7" y="56"/>
                  </a:lnTo>
                  <a:lnTo>
                    <a:pt x="3" y="50"/>
                  </a:lnTo>
                  <a:lnTo>
                    <a:pt x="1" y="42"/>
                  </a:lnTo>
                  <a:lnTo>
                    <a:pt x="0" y="34"/>
                  </a:lnTo>
                  <a:lnTo>
                    <a:pt x="1" y="25"/>
                  </a:lnTo>
                  <a:lnTo>
                    <a:pt x="4" y="17"/>
                  </a:lnTo>
                  <a:lnTo>
                    <a:pt x="8" y="10"/>
                  </a:lnTo>
                  <a:lnTo>
                    <a:pt x="14" y="4"/>
                  </a:lnTo>
                  <a:lnTo>
                    <a:pt x="21" y="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3" name="Freeform 132"/>
            <p:cNvSpPr>
              <a:spLocks/>
            </p:cNvSpPr>
            <p:nvPr/>
          </p:nvSpPr>
          <p:spPr bwMode="auto">
            <a:xfrm>
              <a:off x="6084564" y="2855062"/>
              <a:ext cx="75050" cy="72809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48" y="0"/>
                </a:cxn>
                <a:cxn ang="0">
                  <a:pos x="50" y="0"/>
                </a:cxn>
                <a:cxn ang="0">
                  <a:pos x="53" y="2"/>
                </a:cxn>
                <a:cxn ang="0">
                  <a:pos x="55" y="3"/>
                </a:cxn>
                <a:cxn ang="0">
                  <a:pos x="57" y="6"/>
                </a:cxn>
                <a:cxn ang="0">
                  <a:pos x="59" y="9"/>
                </a:cxn>
                <a:cxn ang="0">
                  <a:pos x="60" y="12"/>
                </a:cxn>
                <a:cxn ang="0">
                  <a:pos x="61" y="17"/>
                </a:cxn>
                <a:cxn ang="0">
                  <a:pos x="61" y="58"/>
                </a:cxn>
                <a:cxn ang="0">
                  <a:pos x="62" y="59"/>
                </a:cxn>
                <a:cxn ang="0">
                  <a:pos x="63" y="59"/>
                </a:cxn>
                <a:cxn ang="0">
                  <a:pos x="63" y="61"/>
                </a:cxn>
                <a:cxn ang="0">
                  <a:pos x="63" y="61"/>
                </a:cxn>
                <a:cxn ang="0">
                  <a:pos x="65" y="62"/>
                </a:cxn>
                <a:cxn ang="0">
                  <a:pos x="67" y="62"/>
                </a:cxn>
                <a:cxn ang="0">
                  <a:pos x="67" y="65"/>
                </a:cxn>
                <a:cxn ang="0">
                  <a:pos x="36" y="65"/>
                </a:cxn>
                <a:cxn ang="0">
                  <a:pos x="36" y="62"/>
                </a:cxn>
                <a:cxn ang="0">
                  <a:pos x="38" y="62"/>
                </a:cxn>
                <a:cxn ang="0">
                  <a:pos x="39" y="61"/>
                </a:cxn>
                <a:cxn ang="0">
                  <a:pos x="40" y="61"/>
                </a:cxn>
                <a:cxn ang="0">
                  <a:pos x="40" y="59"/>
                </a:cxn>
                <a:cxn ang="0">
                  <a:pos x="42" y="56"/>
                </a:cxn>
                <a:cxn ang="0">
                  <a:pos x="42" y="13"/>
                </a:cxn>
                <a:cxn ang="0">
                  <a:pos x="41" y="12"/>
                </a:cxn>
                <a:cxn ang="0">
                  <a:pos x="39" y="10"/>
                </a:cxn>
                <a:cxn ang="0">
                  <a:pos x="39" y="10"/>
                </a:cxn>
                <a:cxn ang="0">
                  <a:pos x="39" y="10"/>
                </a:cxn>
                <a:cxn ang="0">
                  <a:pos x="38" y="9"/>
                </a:cxn>
                <a:cxn ang="0">
                  <a:pos x="34" y="9"/>
                </a:cxn>
                <a:cxn ang="0">
                  <a:pos x="29" y="12"/>
                </a:cxn>
                <a:cxn ang="0">
                  <a:pos x="27" y="15"/>
                </a:cxn>
                <a:cxn ang="0">
                  <a:pos x="26" y="19"/>
                </a:cxn>
                <a:cxn ang="0">
                  <a:pos x="26" y="56"/>
                </a:cxn>
                <a:cxn ang="0">
                  <a:pos x="27" y="59"/>
                </a:cxn>
                <a:cxn ang="0">
                  <a:pos x="27" y="61"/>
                </a:cxn>
                <a:cxn ang="0">
                  <a:pos x="28" y="61"/>
                </a:cxn>
                <a:cxn ang="0">
                  <a:pos x="29" y="62"/>
                </a:cxn>
                <a:cxn ang="0">
                  <a:pos x="31" y="62"/>
                </a:cxn>
                <a:cxn ang="0">
                  <a:pos x="31" y="65"/>
                </a:cxn>
                <a:cxn ang="0">
                  <a:pos x="0" y="65"/>
                </a:cxn>
                <a:cxn ang="0">
                  <a:pos x="0" y="62"/>
                </a:cxn>
                <a:cxn ang="0">
                  <a:pos x="2" y="62"/>
                </a:cxn>
                <a:cxn ang="0">
                  <a:pos x="4" y="61"/>
                </a:cxn>
                <a:cxn ang="0">
                  <a:pos x="6" y="56"/>
                </a:cxn>
                <a:cxn ang="0">
                  <a:pos x="6" y="11"/>
                </a:cxn>
                <a:cxn ang="0">
                  <a:pos x="6" y="9"/>
                </a:cxn>
                <a:cxn ang="0">
                  <a:pos x="6" y="8"/>
                </a:cxn>
                <a:cxn ang="0">
                  <a:pos x="5" y="7"/>
                </a:cxn>
                <a:cxn ang="0">
                  <a:pos x="5" y="7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0" y="1"/>
                </a:cxn>
                <a:cxn ang="0">
                  <a:pos x="26" y="1"/>
                </a:cxn>
                <a:cxn ang="0">
                  <a:pos x="26" y="10"/>
                </a:cxn>
                <a:cxn ang="0">
                  <a:pos x="31" y="5"/>
                </a:cxn>
                <a:cxn ang="0">
                  <a:pos x="34" y="3"/>
                </a:cxn>
                <a:cxn ang="0">
                  <a:pos x="36" y="2"/>
                </a:cxn>
                <a:cxn ang="0">
                  <a:pos x="39" y="0"/>
                </a:cxn>
                <a:cxn ang="0">
                  <a:pos x="42" y="0"/>
                </a:cxn>
                <a:cxn ang="0">
                  <a:pos x="45" y="0"/>
                </a:cxn>
              </a:cxnLst>
              <a:rect l="0" t="0" r="r" b="b"/>
              <a:pathLst>
                <a:path w="67" h="65">
                  <a:moveTo>
                    <a:pt x="45" y="0"/>
                  </a:moveTo>
                  <a:lnTo>
                    <a:pt x="48" y="0"/>
                  </a:lnTo>
                  <a:lnTo>
                    <a:pt x="50" y="0"/>
                  </a:lnTo>
                  <a:lnTo>
                    <a:pt x="53" y="2"/>
                  </a:lnTo>
                  <a:lnTo>
                    <a:pt x="55" y="3"/>
                  </a:lnTo>
                  <a:lnTo>
                    <a:pt x="57" y="6"/>
                  </a:lnTo>
                  <a:lnTo>
                    <a:pt x="59" y="9"/>
                  </a:lnTo>
                  <a:lnTo>
                    <a:pt x="60" y="12"/>
                  </a:lnTo>
                  <a:lnTo>
                    <a:pt x="61" y="17"/>
                  </a:lnTo>
                  <a:lnTo>
                    <a:pt x="61" y="58"/>
                  </a:lnTo>
                  <a:lnTo>
                    <a:pt x="62" y="59"/>
                  </a:lnTo>
                  <a:lnTo>
                    <a:pt x="63" y="59"/>
                  </a:lnTo>
                  <a:lnTo>
                    <a:pt x="63" y="61"/>
                  </a:lnTo>
                  <a:lnTo>
                    <a:pt x="63" y="61"/>
                  </a:lnTo>
                  <a:lnTo>
                    <a:pt x="65" y="62"/>
                  </a:lnTo>
                  <a:lnTo>
                    <a:pt x="67" y="62"/>
                  </a:lnTo>
                  <a:lnTo>
                    <a:pt x="67" y="65"/>
                  </a:lnTo>
                  <a:lnTo>
                    <a:pt x="36" y="65"/>
                  </a:lnTo>
                  <a:lnTo>
                    <a:pt x="36" y="62"/>
                  </a:lnTo>
                  <a:lnTo>
                    <a:pt x="38" y="62"/>
                  </a:lnTo>
                  <a:lnTo>
                    <a:pt x="39" y="61"/>
                  </a:lnTo>
                  <a:lnTo>
                    <a:pt x="40" y="61"/>
                  </a:lnTo>
                  <a:lnTo>
                    <a:pt x="40" y="59"/>
                  </a:lnTo>
                  <a:lnTo>
                    <a:pt x="42" y="56"/>
                  </a:lnTo>
                  <a:lnTo>
                    <a:pt x="42" y="13"/>
                  </a:lnTo>
                  <a:lnTo>
                    <a:pt x="41" y="12"/>
                  </a:lnTo>
                  <a:lnTo>
                    <a:pt x="39" y="10"/>
                  </a:lnTo>
                  <a:lnTo>
                    <a:pt x="39" y="10"/>
                  </a:lnTo>
                  <a:lnTo>
                    <a:pt x="39" y="10"/>
                  </a:lnTo>
                  <a:lnTo>
                    <a:pt x="38" y="9"/>
                  </a:lnTo>
                  <a:lnTo>
                    <a:pt x="34" y="9"/>
                  </a:lnTo>
                  <a:lnTo>
                    <a:pt x="29" y="12"/>
                  </a:lnTo>
                  <a:lnTo>
                    <a:pt x="27" y="15"/>
                  </a:lnTo>
                  <a:lnTo>
                    <a:pt x="26" y="19"/>
                  </a:lnTo>
                  <a:lnTo>
                    <a:pt x="26" y="56"/>
                  </a:lnTo>
                  <a:lnTo>
                    <a:pt x="27" y="59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2"/>
                  </a:lnTo>
                  <a:lnTo>
                    <a:pt x="31" y="62"/>
                  </a:lnTo>
                  <a:lnTo>
                    <a:pt x="31" y="65"/>
                  </a:lnTo>
                  <a:lnTo>
                    <a:pt x="0" y="65"/>
                  </a:lnTo>
                  <a:lnTo>
                    <a:pt x="0" y="62"/>
                  </a:lnTo>
                  <a:lnTo>
                    <a:pt x="2" y="62"/>
                  </a:lnTo>
                  <a:lnTo>
                    <a:pt x="4" y="61"/>
                  </a:lnTo>
                  <a:lnTo>
                    <a:pt x="6" y="56"/>
                  </a:lnTo>
                  <a:lnTo>
                    <a:pt x="6" y="11"/>
                  </a:lnTo>
                  <a:lnTo>
                    <a:pt x="6" y="9"/>
                  </a:lnTo>
                  <a:lnTo>
                    <a:pt x="6" y="8"/>
                  </a:lnTo>
                  <a:lnTo>
                    <a:pt x="5" y="7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1"/>
                  </a:lnTo>
                  <a:lnTo>
                    <a:pt x="26" y="1"/>
                  </a:lnTo>
                  <a:lnTo>
                    <a:pt x="26" y="10"/>
                  </a:lnTo>
                  <a:lnTo>
                    <a:pt x="31" y="5"/>
                  </a:lnTo>
                  <a:lnTo>
                    <a:pt x="34" y="3"/>
                  </a:lnTo>
                  <a:lnTo>
                    <a:pt x="36" y="2"/>
                  </a:lnTo>
                  <a:lnTo>
                    <a:pt x="39" y="0"/>
                  </a:lnTo>
                  <a:lnTo>
                    <a:pt x="42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4" name="Line 133"/>
            <p:cNvSpPr>
              <a:spLocks noChangeShapeType="1"/>
            </p:cNvSpPr>
            <p:nvPr/>
          </p:nvSpPr>
          <p:spPr bwMode="auto">
            <a:xfrm>
              <a:off x="6064402" y="4386290"/>
              <a:ext cx="1120" cy="1120"/>
            </a:xfrm>
            <a:prstGeom prst="line">
              <a:avLst/>
            </a:prstGeom>
            <a:noFill/>
            <a:ln w="6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5" name="Freeform 134"/>
            <p:cNvSpPr>
              <a:spLocks/>
            </p:cNvSpPr>
            <p:nvPr/>
          </p:nvSpPr>
          <p:spPr bwMode="auto">
            <a:xfrm>
              <a:off x="6218981" y="4369488"/>
              <a:ext cx="75050" cy="71689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1" y="5"/>
                </a:cxn>
                <a:cxn ang="0">
                  <a:pos x="33" y="9"/>
                </a:cxn>
                <a:cxn ang="0">
                  <a:pos x="39" y="21"/>
                </a:cxn>
                <a:cxn ang="0">
                  <a:pos x="44" y="13"/>
                </a:cxn>
                <a:cxn ang="0">
                  <a:pos x="47" y="6"/>
                </a:cxn>
                <a:cxn ang="0">
                  <a:pos x="46" y="5"/>
                </a:cxn>
                <a:cxn ang="0">
                  <a:pos x="44" y="3"/>
                </a:cxn>
                <a:cxn ang="0">
                  <a:pos x="40" y="0"/>
                </a:cxn>
                <a:cxn ang="0">
                  <a:pos x="64" y="3"/>
                </a:cxn>
                <a:cxn ang="0">
                  <a:pos x="59" y="5"/>
                </a:cxn>
                <a:cxn ang="0">
                  <a:pos x="50" y="11"/>
                </a:cxn>
                <a:cxn ang="0">
                  <a:pos x="40" y="26"/>
                </a:cxn>
                <a:cxn ang="0">
                  <a:pos x="56" y="53"/>
                </a:cxn>
                <a:cxn ang="0">
                  <a:pos x="63" y="60"/>
                </a:cxn>
                <a:cxn ang="0">
                  <a:pos x="67" y="61"/>
                </a:cxn>
                <a:cxn ang="0">
                  <a:pos x="31" y="64"/>
                </a:cxn>
                <a:cxn ang="0">
                  <a:pos x="34" y="61"/>
                </a:cxn>
                <a:cxn ang="0">
                  <a:pos x="37" y="60"/>
                </a:cxn>
                <a:cxn ang="0">
                  <a:pos x="37" y="58"/>
                </a:cxn>
                <a:cxn ang="0">
                  <a:pos x="34" y="53"/>
                </a:cxn>
                <a:cxn ang="0">
                  <a:pos x="24" y="50"/>
                </a:cxn>
                <a:cxn ang="0">
                  <a:pos x="22" y="53"/>
                </a:cxn>
                <a:cxn ang="0">
                  <a:pos x="20" y="54"/>
                </a:cxn>
                <a:cxn ang="0">
                  <a:pos x="20" y="60"/>
                </a:cxn>
                <a:cxn ang="0">
                  <a:pos x="23" y="61"/>
                </a:cxn>
                <a:cxn ang="0">
                  <a:pos x="27" y="64"/>
                </a:cxn>
                <a:cxn ang="0">
                  <a:pos x="0" y="61"/>
                </a:cxn>
                <a:cxn ang="0">
                  <a:pos x="7" y="60"/>
                </a:cxn>
                <a:cxn ang="0">
                  <a:pos x="11" y="57"/>
                </a:cxn>
                <a:cxn ang="0">
                  <a:pos x="18" y="50"/>
                </a:cxn>
                <a:cxn ang="0">
                  <a:pos x="27" y="37"/>
                </a:cxn>
                <a:cxn ang="0">
                  <a:pos x="13" y="15"/>
                </a:cxn>
                <a:cxn ang="0">
                  <a:pos x="7" y="6"/>
                </a:cxn>
                <a:cxn ang="0">
                  <a:pos x="3" y="4"/>
                </a:cxn>
                <a:cxn ang="0">
                  <a:pos x="0" y="3"/>
                </a:cxn>
              </a:cxnLst>
              <a:rect l="0" t="0" r="r" b="b"/>
              <a:pathLst>
                <a:path w="67" h="64">
                  <a:moveTo>
                    <a:pt x="0" y="0"/>
                  </a:moveTo>
                  <a:lnTo>
                    <a:pt x="36" y="0"/>
                  </a:lnTo>
                  <a:lnTo>
                    <a:pt x="36" y="3"/>
                  </a:lnTo>
                  <a:lnTo>
                    <a:pt x="31" y="5"/>
                  </a:lnTo>
                  <a:lnTo>
                    <a:pt x="31" y="8"/>
                  </a:lnTo>
                  <a:lnTo>
                    <a:pt x="33" y="9"/>
                  </a:lnTo>
                  <a:lnTo>
                    <a:pt x="33" y="11"/>
                  </a:lnTo>
                  <a:lnTo>
                    <a:pt x="39" y="21"/>
                  </a:lnTo>
                  <a:lnTo>
                    <a:pt x="42" y="16"/>
                  </a:lnTo>
                  <a:lnTo>
                    <a:pt x="44" y="13"/>
                  </a:lnTo>
                  <a:lnTo>
                    <a:pt x="45" y="11"/>
                  </a:lnTo>
                  <a:lnTo>
                    <a:pt x="47" y="6"/>
                  </a:lnTo>
                  <a:lnTo>
                    <a:pt x="46" y="6"/>
                  </a:lnTo>
                  <a:lnTo>
                    <a:pt x="46" y="5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40" y="0"/>
                  </a:lnTo>
                  <a:lnTo>
                    <a:pt x="64" y="0"/>
                  </a:lnTo>
                  <a:lnTo>
                    <a:pt x="64" y="3"/>
                  </a:lnTo>
                  <a:lnTo>
                    <a:pt x="61" y="4"/>
                  </a:lnTo>
                  <a:lnTo>
                    <a:pt x="59" y="5"/>
                  </a:lnTo>
                  <a:lnTo>
                    <a:pt x="57" y="6"/>
                  </a:lnTo>
                  <a:lnTo>
                    <a:pt x="50" y="11"/>
                  </a:lnTo>
                  <a:lnTo>
                    <a:pt x="47" y="15"/>
                  </a:lnTo>
                  <a:lnTo>
                    <a:pt x="40" y="26"/>
                  </a:lnTo>
                  <a:lnTo>
                    <a:pt x="52" y="47"/>
                  </a:lnTo>
                  <a:lnTo>
                    <a:pt x="56" y="53"/>
                  </a:lnTo>
                  <a:lnTo>
                    <a:pt x="60" y="57"/>
                  </a:lnTo>
                  <a:lnTo>
                    <a:pt x="63" y="60"/>
                  </a:lnTo>
                  <a:lnTo>
                    <a:pt x="64" y="61"/>
                  </a:lnTo>
                  <a:lnTo>
                    <a:pt x="67" y="61"/>
                  </a:lnTo>
                  <a:lnTo>
                    <a:pt x="67" y="64"/>
                  </a:lnTo>
                  <a:lnTo>
                    <a:pt x="31" y="64"/>
                  </a:lnTo>
                  <a:lnTo>
                    <a:pt x="31" y="61"/>
                  </a:lnTo>
                  <a:lnTo>
                    <a:pt x="34" y="61"/>
                  </a:lnTo>
                  <a:lnTo>
                    <a:pt x="36" y="60"/>
                  </a:lnTo>
                  <a:lnTo>
                    <a:pt x="37" y="60"/>
                  </a:lnTo>
                  <a:lnTo>
                    <a:pt x="37" y="59"/>
                  </a:lnTo>
                  <a:lnTo>
                    <a:pt x="37" y="58"/>
                  </a:lnTo>
                  <a:lnTo>
                    <a:pt x="36" y="55"/>
                  </a:lnTo>
                  <a:lnTo>
                    <a:pt x="34" y="53"/>
                  </a:lnTo>
                  <a:lnTo>
                    <a:pt x="28" y="42"/>
                  </a:lnTo>
                  <a:lnTo>
                    <a:pt x="24" y="50"/>
                  </a:lnTo>
                  <a:lnTo>
                    <a:pt x="23" y="51"/>
                  </a:lnTo>
                  <a:lnTo>
                    <a:pt x="22" y="53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60"/>
                  </a:lnTo>
                  <a:lnTo>
                    <a:pt x="21" y="60"/>
                  </a:lnTo>
                  <a:lnTo>
                    <a:pt x="23" y="61"/>
                  </a:lnTo>
                  <a:lnTo>
                    <a:pt x="27" y="61"/>
                  </a:lnTo>
                  <a:lnTo>
                    <a:pt x="27" y="64"/>
                  </a:lnTo>
                  <a:lnTo>
                    <a:pt x="0" y="64"/>
                  </a:lnTo>
                  <a:lnTo>
                    <a:pt x="0" y="61"/>
                  </a:lnTo>
                  <a:lnTo>
                    <a:pt x="3" y="61"/>
                  </a:lnTo>
                  <a:lnTo>
                    <a:pt x="7" y="60"/>
                  </a:lnTo>
                  <a:lnTo>
                    <a:pt x="9" y="58"/>
                  </a:lnTo>
                  <a:lnTo>
                    <a:pt x="11" y="57"/>
                  </a:lnTo>
                  <a:lnTo>
                    <a:pt x="16" y="53"/>
                  </a:lnTo>
                  <a:lnTo>
                    <a:pt x="18" y="50"/>
                  </a:lnTo>
                  <a:lnTo>
                    <a:pt x="21" y="47"/>
                  </a:lnTo>
                  <a:lnTo>
                    <a:pt x="27" y="37"/>
                  </a:lnTo>
                  <a:lnTo>
                    <a:pt x="15" y="18"/>
                  </a:lnTo>
                  <a:lnTo>
                    <a:pt x="13" y="15"/>
                  </a:lnTo>
                  <a:lnTo>
                    <a:pt x="10" y="10"/>
                  </a:lnTo>
                  <a:lnTo>
                    <a:pt x="7" y="6"/>
                  </a:lnTo>
                  <a:lnTo>
                    <a:pt x="5" y="6"/>
                  </a:lnTo>
                  <a:lnTo>
                    <a:pt x="3" y="4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pic>
          <p:nvPicPr>
            <p:cNvPr id="568" name="Picture 567" descr="txp_fig"/>
            <p:cNvPicPr>
              <a:picLocks noChangeAspect="1"/>
            </p:cNvPicPr>
            <p:nvPr>
              <p:custDataLst>
                <p:tags r:id="rId9"/>
              </p:custDataLst>
            </p:nvPr>
          </p:nvPicPr>
          <p:blipFill>
            <a:blip r:embed="rId16"/>
            <a:stretch>
              <a:fillRect/>
            </a:stretch>
          </p:blipFill>
          <p:spPr bwMode="auto">
            <a:xfrm>
              <a:off x="4496180" y="2331720"/>
              <a:ext cx="990220" cy="286908"/>
            </a:xfrm>
            <a:prstGeom prst="rect">
              <a:avLst/>
            </a:prstGeom>
            <a:noFill/>
            <a:ln/>
            <a:effectLst/>
          </p:spPr>
        </p:pic>
      </p:grpSp>
      <p:grpSp>
        <p:nvGrpSpPr>
          <p:cNvPr id="5" name="Group 570"/>
          <p:cNvGrpSpPr/>
          <p:nvPr/>
        </p:nvGrpSpPr>
        <p:grpSpPr>
          <a:xfrm>
            <a:off x="6396414" y="2331720"/>
            <a:ext cx="2131626" cy="2109457"/>
            <a:chOff x="6396414" y="2331720"/>
            <a:chExt cx="2131626" cy="2109457"/>
          </a:xfrm>
        </p:grpSpPr>
        <p:sp>
          <p:nvSpPr>
            <p:cNvPr id="293" name="Freeform 139"/>
            <p:cNvSpPr>
              <a:spLocks noEditPoints="1"/>
            </p:cNvSpPr>
            <p:nvPr/>
          </p:nvSpPr>
          <p:spPr bwMode="auto">
            <a:xfrm>
              <a:off x="6686531" y="2647836"/>
              <a:ext cx="1824708" cy="1639882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3" y="3"/>
                </a:cxn>
                <a:cxn ang="0">
                  <a:pos x="3" y="7"/>
                </a:cxn>
                <a:cxn ang="0">
                  <a:pos x="1625" y="7"/>
                </a:cxn>
                <a:cxn ang="0">
                  <a:pos x="1625" y="3"/>
                </a:cxn>
                <a:cxn ang="0">
                  <a:pos x="1622" y="3"/>
                </a:cxn>
                <a:cxn ang="0">
                  <a:pos x="1622" y="1460"/>
                </a:cxn>
                <a:cxn ang="0">
                  <a:pos x="1625" y="1460"/>
                </a:cxn>
                <a:cxn ang="0">
                  <a:pos x="1625" y="1457"/>
                </a:cxn>
                <a:cxn ang="0">
                  <a:pos x="3" y="1457"/>
                </a:cxn>
                <a:cxn ang="0">
                  <a:pos x="3" y="1460"/>
                </a:cxn>
                <a:cxn ang="0">
                  <a:pos x="7" y="1460"/>
                </a:cxn>
                <a:cxn ang="0">
                  <a:pos x="7" y="3"/>
                </a:cxn>
                <a:cxn ang="0">
                  <a:pos x="0" y="1460"/>
                </a:cxn>
                <a:cxn ang="0">
                  <a:pos x="0" y="1464"/>
                </a:cxn>
                <a:cxn ang="0">
                  <a:pos x="1629" y="1464"/>
                </a:cxn>
                <a:cxn ang="0">
                  <a:pos x="1629" y="0"/>
                </a:cxn>
                <a:cxn ang="0">
                  <a:pos x="0" y="0"/>
                </a:cxn>
                <a:cxn ang="0">
                  <a:pos x="0" y="3"/>
                </a:cxn>
                <a:cxn ang="0">
                  <a:pos x="0" y="1460"/>
                </a:cxn>
              </a:cxnLst>
              <a:rect l="0" t="0" r="r" b="b"/>
              <a:pathLst>
                <a:path w="1629" h="1464">
                  <a:moveTo>
                    <a:pt x="7" y="3"/>
                  </a:moveTo>
                  <a:lnTo>
                    <a:pt x="3" y="3"/>
                  </a:lnTo>
                  <a:lnTo>
                    <a:pt x="3" y="7"/>
                  </a:lnTo>
                  <a:lnTo>
                    <a:pt x="1625" y="7"/>
                  </a:lnTo>
                  <a:lnTo>
                    <a:pt x="1625" y="3"/>
                  </a:lnTo>
                  <a:lnTo>
                    <a:pt x="1622" y="3"/>
                  </a:lnTo>
                  <a:lnTo>
                    <a:pt x="1622" y="1460"/>
                  </a:lnTo>
                  <a:lnTo>
                    <a:pt x="1625" y="1460"/>
                  </a:lnTo>
                  <a:lnTo>
                    <a:pt x="1625" y="1457"/>
                  </a:lnTo>
                  <a:lnTo>
                    <a:pt x="3" y="1457"/>
                  </a:lnTo>
                  <a:lnTo>
                    <a:pt x="3" y="1460"/>
                  </a:lnTo>
                  <a:lnTo>
                    <a:pt x="7" y="1460"/>
                  </a:lnTo>
                  <a:lnTo>
                    <a:pt x="7" y="3"/>
                  </a:lnTo>
                  <a:close/>
                  <a:moveTo>
                    <a:pt x="0" y="1460"/>
                  </a:moveTo>
                  <a:lnTo>
                    <a:pt x="0" y="1464"/>
                  </a:lnTo>
                  <a:lnTo>
                    <a:pt x="1629" y="1464"/>
                  </a:lnTo>
                  <a:lnTo>
                    <a:pt x="1629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146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4" name="Line 140"/>
            <p:cNvSpPr>
              <a:spLocks noChangeShapeType="1"/>
            </p:cNvSpPr>
            <p:nvPr/>
          </p:nvSpPr>
          <p:spPr bwMode="auto">
            <a:xfrm flipV="1">
              <a:off x="6689891" y="2651196"/>
              <a:ext cx="1120" cy="163204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5" name="Line 141"/>
            <p:cNvSpPr>
              <a:spLocks noChangeShapeType="1"/>
            </p:cNvSpPr>
            <p:nvPr/>
          </p:nvSpPr>
          <p:spPr bwMode="auto">
            <a:xfrm flipH="1">
              <a:off x="6689891" y="4209308"/>
              <a:ext cx="81770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6" name="Line 142"/>
            <p:cNvSpPr>
              <a:spLocks noChangeShapeType="1"/>
            </p:cNvSpPr>
            <p:nvPr/>
          </p:nvSpPr>
          <p:spPr bwMode="auto">
            <a:xfrm flipH="1">
              <a:off x="6689891" y="4134259"/>
              <a:ext cx="40325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7" name="Line 143"/>
            <p:cNvSpPr>
              <a:spLocks noChangeShapeType="1"/>
            </p:cNvSpPr>
            <p:nvPr/>
          </p:nvSpPr>
          <p:spPr bwMode="auto">
            <a:xfrm flipH="1">
              <a:off x="6689891" y="4060330"/>
              <a:ext cx="40325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8" name="Line 144"/>
            <p:cNvSpPr>
              <a:spLocks noChangeShapeType="1"/>
            </p:cNvSpPr>
            <p:nvPr/>
          </p:nvSpPr>
          <p:spPr bwMode="auto">
            <a:xfrm flipH="1">
              <a:off x="6689891" y="3985280"/>
              <a:ext cx="40325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9" name="Line 145"/>
            <p:cNvSpPr>
              <a:spLocks noChangeShapeType="1"/>
            </p:cNvSpPr>
            <p:nvPr/>
          </p:nvSpPr>
          <p:spPr bwMode="auto">
            <a:xfrm flipH="1">
              <a:off x="6689891" y="3912472"/>
              <a:ext cx="40325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0" name="Line 146"/>
            <p:cNvSpPr>
              <a:spLocks noChangeShapeType="1"/>
            </p:cNvSpPr>
            <p:nvPr/>
          </p:nvSpPr>
          <p:spPr bwMode="auto">
            <a:xfrm flipH="1">
              <a:off x="6689891" y="3838543"/>
              <a:ext cx="81770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1" name="Line 147"/>
            <p:cNvSpPr>
              <a:spLocks noChangeShapeType="1"/>
            </p:cNvSpPr>
            <p:nvPr/>
          </p:nvSpPr>
          <p:spPr bwMode="auto">
            <a:xfrm flipH="1">
              <a:off x="6689891" y="3763493"/>
              <a:ext cx="40325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2" name="Line 148"/>
            <p:cNvSpPr>
              <a:spLocks noChangeShapeType="1"/>
            </p:cNvSpPr>
            <p:nvPr/>
          </p:nvSpPr>
          <p:spPr bwMode="auto">
            <a:xfrm flipH="1">
              <a:off x="6689891" y="3689564"/>
              <a:ext cx="40325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3" name="Line 149"/>
            <p:cNvSpPr>
              <a:spLocks noChangeShapeType="1"/>
            </p:cNvSpPr>
            <p:nvPr/>
          </p:nvSpPr>
          <p:spPr bwMode="auto">
            <a:xfrm flipH="1">
              <a:off x="6689891" y="3615635"/>
              <a:ext cx="40325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4" name="Line 150"/>
            <p:cNvSpPr>
              <a:spLocks noChangeShapeType="1"/>
            </p:cNvSpPr>
            <p:nvPr/>
          </p:nvSpPr>
          <p:spPr bwMode="auto">
            <a:xfrm flipH="1">
              <a:off x="6689891" y="3541706"/>
              <a:ext cx="40325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5" name="Line 151"/>
            <p:cNvSpPr>
              <a:spLocks noChangeShapeType="1"/>
            </p:cNvSpPr>
            <p:nvPr/>
          </p:nvSpPr>
          <p:spPr bwMode="auto">
            <a:xfrm flipH="1">
              <a:off x="6689891" y="3467777"/>
              <a:ext cx="81770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6" name="Line 152"/>
            <p:cNvSpPr>
              <a:spLocks noChangeShapeType="1"/>
            </p:cNvSpPr>
            <p:nvPr/>
          </p:nvSpPr>
          <p:spPr bwMode="auto">
            <a:xfrm flipH="1">
              <a:off x="6689891" y="3392728"/>
              <a:ext cx="40325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7" name="Line 153"/>
            <p:cNvSpPr>
              <a:spLocks noChangeShapeType="1"/>
            </p:cNvSpPr>
            <p:nvPr/>
          </p:nvSpPr>
          <p:spPr bwMode="auto">
            <a:xfrm flipH="1">
              <a:off x="6689891" y="3318799"/>
              <a:ext cx="40325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" name="Line 154"/>
            <p:cNvSpPr>
              <a:spLocks noChangeShapeType="1"/>
            </p:cNvSpPr>
            <p:nvPr/>
          </p:nvSpPr>
          <p:spPr bwMode="auto">
            <a:xfrm flipH="1">
              <a:off x="6689891" y="3243749"/>
              <a:ext cx="40325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9" name="Line 155"/>
            <p:cNvSpPr>
              <a:spLocks noChangeShapeType="1"/>
            </p:cNvSpPr>
            <p:nvPr/>
          </p:nvSpPr>
          <p:spPr bwMode="auto">
            <a:xfrm flipH="1">
              <a:off x="6689891" y="3170940"/>
              <a:ext cx="40325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0" name="Line 156"/>
            <p:cNvSpPr>
              <a:spLocks noChangeShapeType="1"/>
            </p:cNvSpPr>
            <p:nvPr/>
          </p:nvSpPr>
          <p:spPr bwMode="auto">
            <a:xfrm flipH="1">
              <a:off x="6689891" y="3095891"/>
              <a:ext cx="81770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1" name="Line 157"/>
            <p:cNvSpPr>
              <a:spLocks noChangeShapeType="1"/>
            </p:cNvSpPr>
            <p:nvPr/>
          </p:nvSpPr>
          <p:spPr bwMode="auto">
            <a:xfrm flipH="1">
              <a:off x="6689891" y="3021962"/>
              <a:ext cx="40325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2" name="Line 158"/>
            <p:cNvSpPr>
              <a:spLocks noChangeShapeType="1"/>
            </p:cNvSpPr>
            <p:nvPr/>
          </p:nvSpPr>
          <p:spPr bwMode="auto">
            <a:xfrm flipH="1">
              <a:off x="6689891" y="2948033"/>
              <a:ext cx="40325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3" name="Line 159"/>
            <p:cNvSpPr>
              <a:spLocks noChangeShapeType="1"/>
            </p:cNvSpPr>
            <p:nvPr/>
          </p:nvSpPr>
          <p:spPr bwMode="auto">
            <a:xfrm flipH="1">
              <a:off x="6689891" y="2874103"/>
              <a:ext cx="40325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4" name="Line 160"/>
            <p:cNvSpPr>
              <a:spLocks noChangeShapeType="1"/>
            </p:cNvSpPr>
            <p:nvPr/>
          </p:nvSpPr>
          <p:spPr bwMode="auto">
            <a:xfrm flipH="1">
              <a:off x="6689891" y="2800174"/>
              <a:ext cx="40325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5" name="Line 161"/>
            <p:cNvSpPr>
              <a:spLocks noChangeShapeType="1"/>
            </p:cNvSpPr>
            <p:nvPr/>
          </p:nvSpPr>
          <p:spPr bwMode="auto">
            <a:xfrm flipH="1">
              <a:off x="6689891" y="2725125"/>
              <a:ext cx="81770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6" name="Line 162"/>
            <p:cNvSpPr>
              <a:spLocks noChangeShapeType="1"/>
            </p:cNvSpPr>
            <p:nvPr/>
          </p:nvSpPr>
          <p:spPr bwMode="auto">
            <a:xfrm flipH="1">
              <a:off x="6689891" y="4209308"/>
              <a:ext cx="81770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7" name="Line 163"/>
            <p:cNvSpPr>
              <a:spLocks noChangeShapeType="1"/>
            </p:cNvSpPr>
            <p:nvPr/>
          </p:nvSpPr>
          <p:spPr bwMode="auto">
            <a:xfrm flipH="1">
              <a:off x="6689891" y="2725125"/>
              <a:ext cx="81770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9" name="Freeform 165"/>
            <p:cNvSpPr>
              <a:spLocks noEditPoints="1"/>
            </p:cNvSpPr>
            <p:nvPr/>
          </p:nvSpPr>
          <p:spPr bwMode="auto">
            <a:xfrm>
              <a:off x="6396414" y="4162262"/>
              <a:ext cx="59367" cy="96332"/>
            </a:xfrm>
            <a:custGeom>
              <a:avLst/>
              <a:gdLst/>
              <a:ahLst/>
              <a:cxnLst>
                <a:cxn ang="0">
                  <a:pos x="52" y="54"/>
                </a:cxn>
                <a:cxn ang="0">
                  <a:pos x="48" y="69"/>
                </a:cxn>
                <a:cxn ang="0">
                  <a:pos x="44" y="76"/>
                </a:cxn>
                <a:cxn ang="0">
                  <a:pos x="38" y="81"/>
                </a:cxn>
                <a:cxn ang="0">
                  <a:pos x="35" y="84"/>
                </a:cxn>
                <a:cxn ang="0">
                  <a:pos x="30" y="85"/>
                </a:cxn>
                <a:cxn ang="0">
                  <a:pos x="23" y="86"/>
                </a:cxn>
                <a:cxn ang="0">
                  <a:pos x="15" y="82"/>
                </a:cxn>
                <a:cxn ang="0">
                  <a:pos x="5" y="71"/>
                </a:cxn>
                <a:cxn ang="0">
                  <a:pos x="1" y="53"/>
                </a:cxn>
                <a:cxn ang="0">
                  <a:pos x="1" y="31"/>
                </a:cxn>
                <a:cxn ang="0">
                  <a:pos x="8" y="11"/>
                </a:cxn>
                <a:cxn ang="0">
                  <a:pos x="19" y="1"/>
                </a:cxn>
                <a:cxn ang="0">
                  <a:pos x="33" y="1"/>
                </a:cxn>
                <a:cxn ang="0">
                  <a:pos x="45" y="10"/>
                </a:cxn>
                <a:cxn ang="0">
                  <a:pos x="52" y="30"/>
                </a:cxn>
                <a:cxn ang="0">
                  <a:pos x="35" y="42"/>
                </a:cxn>
                <a:cxn ang="0">
                  <a:pos x="34" y="10"/>
                </a:cxn>
                <a:cxn ang="0">
                  <a:pos x="30" y="5"/>
                </a:cxn>
                <a:cxn ang="0">
                  <a:pos x="28" y="4"/>
                </a:cxn>
                <a:cxn ang="0">
                  <a:pos x="22" y="4"/>
                </a:cxn>
                <a:cxn ang="0">
                  <a:pos x="19" y="10"/>
                </a:cxn>
                <a:cxn ang="0">
                  <a:pos x="18" y="17"/>
                </a:cxn>
                <a:cxn ang="0">
                  <a:pos x="18" y="35"/>
                </a:cxn>
                <a:cxn ang="0">
                  <a:pos x="18" y="69"/>
                </a:cxn>
                <a:cxn ang="0">
                  <a:pos x="21" y="79"/>
                </a:cxn>
                <a:cxn ang="0">
                  <a:pos x="25" y="82"/>
                </a:cxn>
                <a:cxn ang="0">
                  <a:pos x="28" y="81"/>
                </a:cxn>
                <a:cxn ang="0">
                  <a:pos x="31" y="80"/>
                </a:cxn>
                <a:cxn ang="0">
                  <a:pos x="32" y="78"/>
                </a:cxn>
                <a:cxn ang="0">
                  <a:pos x="35" y="72"/>
                </a:cxn>
                <a:cxn ang="0">
                  <a:pos x="35" y="42"/>
                </a:cxn>
              </a:cxnLst>
              <a:rect l="0" t="0" r="r" b="b"/>
              <a:pathLst>
                <a:path w="53" h="86">
                  <a:moveTo>
                    <a:pt x="53" y="42"/>
                  </a:moveTo>
                  <a:lnTo>
                    <a:pt x="52" y="54"/>
                  </a:lnTo>
                  <a:lnTo>
                    <a:pt x="49" y="65"/>
                  </a:lnTo>
                  <a:lnTo>
                    <a:pt x="48" y="69"/>
                  </a:lnTo>
                  <a:lnTo>
                    <a:pt x="47" y="72"/>
                  </a:lnTo>
                  <a:lnTo>
                    <a:pt x="44" y="76"/>
                  </a:lnTo>
                  <a:lnTo>
                    <a:pt x="42" y="79"/>
                  </a:lnTo>
                  <a:lnTo>
                    <a:pt x="38" y="81"/>
                  </a:lnTo>
                  <a:lnTo>
                    <a:pt x="36" y="82"/>
                  </a:lnTo>
                  <a:lnTo>
                    <a:pt x="35" y="84"/>
                  </a:lnTo>
                  <a:lnTo>
                    <a:pt x="32" y="85"/>
                  </a:lnTo>
                  <a:lnTo>
                    <a:pt x="30" y="85"/>
                  </a:lnTo>
                  <a:lnTo>
                    <a:pt x="28" y="86"/>
                  </a:lnTo>
                  <a:lnTo>
                    <a:pt x="23" y="86"/>
                  </a:lnTo>
                  <a:lnTo>
                    <a:pt x="18" y="84"/>
                  </a:lnTo>
                  <a:lnTo>
                    <a:pt x="15" y="82"/>
                  </a:lnTo>
                  <a:lnTo>
                    <a:pt x="10" y="77"/>
                  </a:lnTo>
                  <a:lnTo>
                    <a:pt x="5" y="71"/>
                  </a:lnTo>
                  <a:lnTo>
                    <a:pt x="2" y="63"/>
                  </a:lnTo>
                  <a:lnTo>
                    <a:pt x="1" y="53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19"/>
                  </a:lnTo>
                  <a:lnTo>
                    <a:pt x="8" y="11"/>
                  </a:lnTo>
                  <a:lnTo>
                    <a:pt x="13" y="4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3" y="1"/>
                  </a:lnTo>
                  <a:lnTo>
                    <a:pt x="40" y="4"/>
                  </a:lnTo>
                  <a:lnTo>
                    <a:pt x="45" y="10"/>
                  </a:lnTo>
                  <a:lnTo>
                    <a:pt x="49" y="18"/>
                  </a:lnTo>
                  <a:lnTo>
                    <a:pt x="52" y="30"/>
                  </a:lnTo>
                  <a:lnTo>
                    <a:pt x="53" y="42"/>
                  </a:lnTo>
                  <a:close/>
                  <a:moveTo>
                    <a:pt x="35" y="42"/>
                  </a:moveTo>
                  <a:lnTo>
                    <a:pt x="35" y="13"/>
                  </a:lnTo>
                  <a:lnTo>
                    <a:pt x="34" y="10"/>
                  </a:lnTo>
                  <a:lnTo>
                    <a:pt x="32" y="8"/>
                  </a:lnTo>
                  <a:lnTo>
                    <a:pt x="30" y="5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22" y="4"/>
                  </a:lnTo>
                  <a:lnTo>
                    <a:pt x="20" y="8"/>
                  </a:lnTo>
                  <a:lnTo>
                    <a:pt x="19" y="10"/>
                  </a:lnTo>
                  <a:lnTo>
                    <a:pt x="19" y="12"/>
                  </a:lnTo>
                  <a:lnTo>
                    <a:pt x="18" y="17"/>
                  </a:lnTo>
                  <a:lnTo>
                    <a:pt x="18" y="25"/>
                  </a:lnTo>
                  <a:lnTo>
                    <a:pt x="18" y="35"/>
                  </a:lnTo>
                  <a:lnTo>
                    <a:pt x="18" y="61"/>
                  </a:lnTo>
                  <a:lnTo>
                    <a:pt x="18" y="69"/>
                  </a:lnTo>
                  <a:lnTo>
                    <a:pt x="19" y="74"/>
                  </a:lnTo>
                  <a:lnTo>
                    <a:pt x="21" y="79"/>
                  </a:lnTo>
                  <a:lnTo>
                    <a:pt x="22" y="80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8" y="81"/>
                  </a:lnTo>
                  <a:lnTo>
                    <a:pt x="29" y="81"/>
                  </a:lnTo>
                  <a:lnTo>
                    <a:pt x="31" y="80"/>
                  </a:lnTo>
                  <a:lnTo>
                    <a:pt x="31" y="79"/>
                  </a:lnTo>
                  <a:lnTo>
                    <a:pt x="32" y="78"/>
                  </a:lnTo>
                  <a:lnTo>
                    <a:pt x="33" y="76"/>
                  </a:lnTo>
                  <a:lnTo>
                    <a:pt x="35" y="72"/>
                  </a:lnTo>
                  <a:lnTo>
                    <a:pt x="35" y="69"/>
                  </a:lnTo>
                  <a:lnTo>
                    <a:pt x="35" y="4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0" name="Freeform 166"/>
            <p:cNvSpPr>
              <a:spLocks/>
            </p:cNvSpPr>
            <p:nvPr/>
          </p:nvSpPr>
          <p:spPr bwMode="auto">
            <a:xfrm>
              <a:off x="6466983" y="4235072"/>
              <a:ext cx="22403" cy="23523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3" y="1"/>
                </a:cxn>
                <a:cxn ang="0">
                  <a:pos x="17" y="4"/>
                </a:cxn>
                <a:cxn ang="0">
                  <a:pos x="19" y="7"/>
                </a:cxn>
                <a:cxn ang="0">
                  <a:pos x="20" y="11"/>
                </a:cxn>
                <a:cxn ang="0">
                  <a:pos x="19" y="14"/>
                </a:cxn>
                <a:cxn ang="0">
                  <a:pos x="19" y="15"/>
                </a:cxn>
                <a:cxn ang="0">
                  <a:pos x="17" y="17"/>
                </a:cxn>
                <a:cxn ang="0">
                  <a:pos x="16" y="19"/>
                </a:cxn>
                <a:cxn ang="0">
                  <a:pos x="14" y="20"/>
                </a:cxn>
                <a:cxn ang="0">
                  <a:pos x="12" y="21"/>
                </a:cxn>
                <a:cxn ang="0">
                  <a:pos x="8" y="21"/>
                </a:cxn>
                <a:cxn ang="0">
                  <a:pos x="5" y="19"/>
                </a:cxn>
                <a:cxn ang="0">
                  <a:pos x="3" y="17"/>
                </a:cxn>
                <a:cxn ang="0">
                  <a:pos x="2" y="16"/>
                </a:cxn>
                <a:cxn ang="0">
                  <a:pos x="1" y="14"/>
                </a:cxn>
                <a:cxn ang="0">
                  <a:pos x="1" y="13"/>
                </a:cxn>
                <a:cxn ang="0">
                  <a:pos x="0" y="11"/>
                </a:cxn>
                <a:cxn ang="0">
                  <a:pos x="1" y="9"/>
                </a:cxn>
                <a:cxn ang="0">
                  <a:pos x="2" y="6"/>
                </a:cxn>
                <a:cxn ang="0">
                  <a:pos x="3" y="4"/>
                </a:cxn>
                <a:cxn ang="0">
                  <a:pos x="9" y="0"/>
                </a:cxn>
              </a:cxnLst>
              <a:rect l="0" t="0" r="r" b="b"/>
              <a:pathLst>
                <a:path w="20" h="21">
                  <a:moveTo>
                    <a:pt x="9" y="0"/>
                  </a:moveTo>
                  <a:lnTo>
                    <a:pt x="13" y="1"/>
                  </a:lnTo>
                  <a:lnTo>
                    <a:pt x="17" y="4"/>
                  </a:lnTo>
                  <a:lnTo>
                    <a:pt x="19" y="7"/>
                  </a:lnTo>
                  <a:lnTo>
                    <a:pt x="20" y="11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7" y="17"/>
                  </a:lnTo>
                  <a:lnTo>
                    <a:pt x="16" y="19"/>
                  </a:lnTo>
                  <a:lnTo>
                    <a:pt x="14" y="20"/>
                  </a:lnTo>
                  <a:lnTo>
                    <a:pt x="12" y="21"/>
                  </a:lnTo>
                  <a:lnTo>
                    <a:pt x="8" y="21"/>
                  </a:lnTo>
                  <a:lnTo>
                    <a:pt x="5" y="19"/>
                  </a:lnTo>
                  <a:lnTo>
                    <a:pt x="3" y="17"/>
                  </a:lnTo>
                  <a:lnTo>
                    <a:pt x="2" y="16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6"/>
                  </a:lnTo>
                  <a:lnTo>
                    <a:pt x="3" y="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1" name="Freeform 167"/>
            <p:cNvSpPr>
              <a:spLocks/>
            </p:cNvSpPr>
            <p:nvPr/>
          </p:nvSpPr>
          <p:spPr bwMode="auto">
            <a:xfrm>
              <a:off x="6507308" y="4162262"/>
              <a:ext cx="47046" cy="94092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76"/>
                </a:cxn>
                <a:cxn ang="0">
                  <a:pos x="35" y="81"/>
                </a:cxn>
                <a:cxn ang="0">
                  <a:pos x="37" y="81"/>
                </a:cxn>
                <a:cxn ang="0">
                  <a:pos x="38" y="82"/>
                </a:cxn>
                <a:cxn ang="0">
                  <a:pos x="42" y="82"/>
                </a:cxn>
                <a:cxn ang="0">
                  <a:pos x="42" y="84"/>
                </a:cxn>
                <a:cxn ang="0">
                  <a:pos x="0" y="84"/>
                </a:cxn>
                <a:cxn ang="0">
                  <a:pos x="0" y="82"/>
                </a:cxn>
                <a:cxn ang="0">
                  <a:pos x="4" y="82"/>
                </a:cxn>
                <a:cxn ang="0">
                  <a:pos x="6" y="81"/>
                </a:cxn>
                <a:cxn ang="0">
                  <a:pos x="7" y="81"/>
                </a:cxn>
                <a:cxn ang="0">
                  <a:pos x="9" y="80"/>
                </a:cxn>
                <a:cxn ang="0">
                  <a:pos x="10" y="79"/>
                </a:cxn>
                <a:cxn ang="0">
                  <a:pos x="11" y="79"/>
                </a:cxn>
                <a:cxn ang="0">
                  <a:pos x="11" y="78"/>
                </a:cxn>
                <a:cxn ang="0">
                  <a:pos x="12" y="76"/>
                </a:cxn>
                <a:cxn ang="0">
                  <a:pos x="12" y="74"/>
                </a:cxn>
                <a:cxn ang="0">
                  <a:pos x="13" y="71"/>
                </a:cxn>
                <a:cxn ang="0">
                  <a:pos x="13" y="18"/>
                </a:cxn>
                <a:cxn ang="0">
                  <a:pos x="11" y="16"/>
                </a:cxn>
                <a:cxn ang="0">
                  <a:pos x="10" y="15"/>
                </a:cxn>
                <a:cxn ang="0">
                  <a:pos x="9" y="15"/>
                </a:cxn>
                <a:cxn ang="0">
                  <a:pos x="8" y="15"/>
                </a:cxn>
                <a:cxn ang="0">
                  <a:pos x="8" y="14"/>
                </a:cxn>
                <a:cxn ang="0">
                  <a:pos x="6" y="14"/>
                </a:cxn>
                <a:cxn ang="0">
                  <a:pos x="3" y="15"/>
                </a:cxn>
                <a:cxn ang="0">
                  <a:pos x="0" y="17"/>
                </a:cxn>
                <a:cxn ang="0">
                  <a:pos x="0" y="14"/>
                </a:cxn>
                <a:cxn ang="0">
                  <a:pos x="29" y="0"/>
                </a:cxn>
                <a:cxn ang="0">
                  <a:pos x="30" y="0"/>
                </a:cxn>
              </a:cxnLst>
              <a:rect l="0" t="0" r="r" b="b"/>
              <a:pathLst>
                <a:path w="42" h="84">
                  <a:moveTo>
                    <a:pt x="30" y="0"/>
                  </a:moveTo>
                  <a:lnTo>
                    <a:pt x="30" y="76"/>
                  </a:lnTo>
                  <a:lnTo>
                    <a:pt x="35" y="81"/>
                  </a:lnTo>
                  <a:lnTo>
                    <a:pt x="37" y="81"/>
                  </a:lnTo>
                  <a:lnTo>
                    <a:pt x="38" y="82"/>
                  </a:lnTo>
                  <a:lnTo>
                    <a:pt x="42" y="82"/>
                  </a:lnTo>
                  <a:lnTo>
                    <a:pt x="42" y="84"/>
                  </a:lnTo>
                  <a:lnTo>
                    <a:pt x="0" y="84"/>
                  </a:lnTo>
                  <a:lnTo>
                    <a:pt x="0" y="82"/>
                  </a:lnTo>
                  <a:lnTo>
                    <a:pt x="4" y="82"/>
                  </a:lnTo>
                  <a:lnTo>
                    <a:pt x="6" y="81"/>
                  </a:lnTo>
                  <a:lnTo>
                    <a:pt x="7" y="81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11" y="79"/>
                  </a:lnTo>
                  <a:lnTo>
                    <a:pt x="11" y="78"/>
                  </a:lnTo>
                  <a:lnTo>
                    <a:pt x="12" y="76"/>
                  </a:lnTo>
                  <a:lnTo>
                    <a:pt x="12" y="74"/>
                  </a:lnTo>
                  <a:lnTo>
                    <a:pt x="13" y="71"/>
                  </a:lnTo>
                  <a:lnTo>
                    <a:pt x="13" y="18"/>
                  </a:lnTo>
                  <a:lnTo>
                    <a:pt x="11" y="16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3" y="15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29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2" name="Freeform 168"/>
            <p:cNvSpPr>
              <a:spLocks/>
            </p:cNvSpPr>
            <p:nvPr/>
          </p:nvSpPr>
          <p:spPr bwMode="auto">
            <a:xfrm>
              <a:off x="6571156" y="4163383"/>
              <a:ext cx="59367" cy="95212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53" y="0"/>
                </a:cxn>
                <a:cxn ang="0">
                  <a:pos x="46" y="16"/>
                </a:cxn>
                <a:cxn ang="0">
                  <a:pos x="13" y="16"/>
                </a:cxn>
                <a:cxn ang="0">
                  <a:pos x="10" y="24"/>
                </a:cxn>
                <a:cxn ang="0">
                  <a:pos x="23" y="24"/>
                </a:cxn>
                <a:cxn ang="0">
                  <a:pos x="34" y="28"/>
                </a:cxn>
                <a:cxn ang="0">
                  <a:pos x="44" y="34"/>
                </a:cxn>
                <a:cxn ang="0">
                  <a:pos x="49" y="40"/>
                </a:cxn>
                <a:cxn ang="0">
                  <a:pos x="52" y="47"/>
                </a:cxn>
                <a:cxn ang="0">
                  <a:pos x="53" y="54"/>
                </a:cxn>
                <a:cxn ang="0">
                  <a:pos x="52" y="62"/>
                </a:cxn>
                <a:cxn ang="0">
                  <a:pos x="49" y="70"/>
                </a:cxn>
                <a:cxn ang="0">
                  <a:pos x="46" y="75"/>
                </a:cxn>
                <a:cxn ang="0">
                  <a:pos x="41" y="78"/>
                </a:cxn>
                <a:cxn ang="0">
                  <a:pos x="36" y="81"/>
                </a:cxn>
                <a:cxn ang="0">
                  <a:pos x="28" y="83"/>
                </a:cxn>
                <a:cxn ang="0">
                  <a:pos x="19" y="85"/>
                </a:cxn>
                <a:cxn ang="0">
                  <a:pos x="13" y="85"/>
                </a:cxn>
                <a:cxn ang="0">
                  <a:pos x="7" y="83"/>
                </a:cxn>
                <a:cxn ang="0">
                  <a:pos x="3" y="81"/>
                </a:cxn>
                <a:cxn ang="0">
                  <a:pos x="0" y="78"/>
                </a:cxn>
                <a:cxn ang="0">
                  <a:pos x="0" y="76"/>
                </a:cxn>
                <a:cxn ang="0">
                  <a:pos x="0" y="72"/>
                </a:cxn>
                <a:cxn ang="0">
                  <a:pos x="1" y="71"/>
                </a:cxn>
                <a:cxn ang="0">
                  <a:pos x="2" y="70"/>
                </a:cxn>
                <a:cxn ang="0">
                  <a:pos x="3" y="69"/>
                </a:cxn>
                <a:cxn ang="0">
                  <a:pos x="4" y="68"/>
                </a:cxn>
                <a:cxn ang="0">
                  <a:pos x="9" y="68"/>
                </a:cxn>
                <a:cxn ang="0">
                  <a:pos x="10" y="68"/>
                </a:cxn>
                <a:cxn ang="0">
                  <a:pos x="11" y="68"/>
                </a:cxn>
                <a:cxn ang="0">
                  <a:pos x="13" y="69"/>
                </a:cxn>
                <a:cxn ang="0">
                  <a:pos x="14" y="71"/>
                </a:cxn>
                <a:cxn ang="0">
                  <a:pos x="19" y="74"/>
                </a:cxn>
                <a:cxn ang="0">
                  <a:pos x="20" y="75"/>
                </a:cxn>
                <a:cxn ang="0">
                  <a:pos x="23" y="77"/>
                </a:cxn>
                <a:cxn ang="0">
                  <a:pos x="24" y="78"/>
                </a:cxn>
                <a:cxn ang="0">
                  <a:pos x="25" y="78"/>
                </a:cxn>
                <a:cxn ang="0">
                  <a:pos x="28" y="79"/>
                </a:cxn>
                <a:cxn ang="0">
                  <a:pos x="30" y="79"/>
                </a:cxn>
                <a:cxn ang="0">
                  <a:pos x="33" y="78"/>
                </a:cxn>
                <a:cxn ang="0">
                  <a:pos x="36" y="78"/>
                </a:cxn>
                <a:cxn ang="0">
                  <a:pos x="38" y="75"/>
                </a:cxn>
                <a:cxn ang="0">
                  <a:pos x="40" y="73"/>
                </a:cxn>
                <a:cxn ang="0">
                  <a:pos x="41" y="71"/>
                </a:cxn>
                <a:cxn ang="0">
                  <a:pos x="42" y="69"/>
                </a:cxn>
                <a:cxn ang="0">
                  <a:pos x="42" y="66"/>
                </a:cxn>
                <a:cxn ang="0">
                  <a:pos x="41" y="59"/>
                </a:cxn>
                <a:cxn ang="0">
                  <a:pos x="37" y="53"/>
                </a:cxn>
                <a:cxn ang="0">
                  <a:pos x="32" y="48"/>
                </a:cxn>
                <a:cxn ang="0">
                  <a:pos x="19" y="44"/>
                </a:cxn>
                <a:cxn ang="0">
                  <a:pos x="4" y="41"/>
                </a:cxn>
                <a:cxn ang="0">
                  <a:pos x="0" y="41"/>
                </a:cxn>
                <a:cxn ang="0">
                  <a:pos x="15" y="0"/>
                </a:cxn>
              </a:cxnLst>
              <a:rect l="0" t="0" r="r" b="b"/>
              <a:pathLst>
                <a:path w="53" h="85">
                  <a:moveTo>
                    <a:pt x="15" y="0"/>
                  </a:moveTo>
                  <a:lnTo>
                    <a:pt x="53" y="0"/>
                  </a:lnTo>
                  <a:lnTo>
                    <a:pt x="46" y="16"/>
                  </a:lnTo>
                  <a:lnTo>
                    <a:pt x="13" y="16"/>
                  </a:lnTo>
                  <a:lnTo>
                    <a:pt x="10" y="24"/>
                  </a:lnTo>
                  <a:lnTo>
                    <a:pt x="23" y="24"/>
                  </a:lnTo>
                  <a:lnTo>
                    <a:pt x="34" y="28"/>
                  </a:lnTo>
                  <a:lnTo>
                    <a:pt x="44" y="34"/>
                  </a:lnTo>
                  <a:lnTo>
                    <a:pt x="49" y="40"/>
                  </a:lnTo>
                  <a:lnTo>
                    <a:pt x="52" y="47"/>
                  </a:lnTo>
                  <a:lnTo>
                    <a:pt x="53" y="54"/>
                  </a:lnTo>
                  <a:lnTo>
                    <a:pt x="52" y="62"/>
                  </a:lnTo>
                  <a:lnTo>
                    <a:pt x="49" y="70"/>
                  </a:lnTo>
                  <a:lnTo>
                    <a:pt x="46" y="75"/>
                  </a:lnTo>
                  <a:lnTo>
                    <a:pt x="41" y="78"/>
                  </a:lnTo>
                  <a:lnTo>
                    <a:pt x="36" y="81"/>
                  </a:lnTo>
                  <a:lnTo>
                    <a:pt x="28" y="83"/>
                  </a:lnTo>
                  <a:lnTo>
                    <a:pt x="19" y="85"/>
                  </a:lnTo>
                  <a:lnTo>
                    <a:pt x="13" y="85"/>
                  </a:lnTo>
                  <a:lnTo>
                    <a:pt x="7" y="83"/>
                  </a:lnTo>
                  <a:lnTo>
                    <a:pt x="3" y="81"/>
                  </a:lnTo>
                  <a:lnTo>
                    <a:pt x="0" y="78"/>
                  </a:lnTo>
                  <a:lnTo>
                    <a:pt x="0" y="76"/>
                  </a:lnTo>
                  <a:lnTo>
                    <a:pt x="0" y="72"/>
                  </a:lnTo>
                  <a:lnTo>
                    <a:pt x="1" y="71"/>
                  </a:lnTo>
                  <a:lnTo>
                    <a:pt x="2" y="70"/>
                  </a:lnTo>
                  <a:lnTo>
                    <a:pt x="3" y="69"/>
                  </a:lnTo>
                  <a:lnTo>
                    <a:pt x="4" y="68"/>
                  </a:lnTo>
                  <a:lnTo>
                    <a:pt x="9" y="68"/>
                  </a:lnTo>
                  <a:lnTo>
                    <a:pt x="10" y="68"/>
                  </a:lnTo>
                  <a:lnTo>
                    <a:pt x="11" y="68"/>
                  </a:lnTo>
                  <a:lnTo>
                    <a:pt x="13" y="69"/>
                  </a:lnTo>
                  <a:lnTo>
                    <a:pt x="14" y="71"/>
                  </a:lnTo>
                  <a:lnTo>
                    <a:pt x="19" y="74"/>
                  </a:lnTo>
                  <a:lnTo>
                    <a:pt x="20" y="75"/>
                  </a:lnTo>
                  <a:lnTo>
                    <a:pt x="23" y="77"/>
                  </a:lnTo>
                  <a:lnTo>
                    <a:pt x="24" y="78"/>
                  </a:lnTo>
                  <a:lnTo>
                    <a:pt x="25" y="78"/>
                  </a:lnTo>
                  <a:lnTo>
                    <a:pt x="28" y="79"/>
                  </a:lnTo>
                  <a:lnTo>
                    <a:pt x="30" y="79"/>
                  </a:lnTo>
                  <a:lnTo>
                    <a:pt x="33" y="78"/>
                  </a:lnTo>
                  <a:lnTo>
                    <a:pt x="36" y="78"/>
                  </a:lnTo>
                  <a:lnTo>
                    <a:pt x="38" y="75"/>
                  </a:lnTo>
                  <a:lnTo>
                    <a:pt x="40" y="73"/>
                  </a:lnTo>
                  <a:lnTo>
                    <a:pt x="41" y="71"/>
                  </a:lnTo>
                  <a:lnTo>
                    <a:pt x="42" y="69"/>
                  </a:lnTo>
                  <a:lnTo>
                    <a:pt x="42" y="66"/>
                  </a:lnTo>
                  <a:lnTo>
                    <a:pt x="41" y="59"/>
                  </a:lnTo>
                  <a:lnTo>
                    <a:pt x="37" y="53"/>
                  </a:lnTo>
                  <a:lnTo>
                    <a:pt x="32" y="48"/>
                  </a:lnTo>
                  <a:lnTo>
                    <a:pt x="19" y="44"/>
                  </a:lnTo>
                  <a:lnTo>
                    <a:pt x="4" y="41"/>
                  </a:lnTo>
                  <a:lnTo>
                    <a:pt x="0" y="4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3" name="Rectangle 169"/>
            <p:cNvSpPr>
              <a:spLocks noChangeArrowheads="1"/>
            </p:cNvSpPr>
            <p:nvPr/>
          </p:nvSpPr>
          <p:spPr bwMode="auto">
            <a:xfrm>
              <a:off x="6419937" y="3847504"/>
              <a:ext cx="38085" cy="1232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4" name="Freeform 170"/>
            <p:cNvSpPr>
              <a:spLocks noEditPoints="1"/>
            </p:cNvSpPr>
            <p:nvPr/>
          </p:nvSpPr>
          <p:spPr bwMode="auto">
            <a:xfrm>
              <a:off x="6465863" y="3790376"/>
              <a:ext cx="60488" cy="96332"/>
            </a:xfrm>
            <a:custGeom>
              <a:avLst/>
              <a:gdLst/>
              <a:ahLst/>
              <a:cxnLst>
                <a:cxn ang="0">
                  <a:pos x="53" y="54"/>
                </a:cxn>
                <a:cxn ang="0">
                  <a:pos x="49" y="69"/>
                </a:cxn>
                <a:cxn ang="0">
                  <a:pos x="44" y="77"/>
                </a:cxn>
                <a:cxn ang="0">
                  <a:pos x="39" y="82"/>
                </a:cxn>
                <a:cxn ang="0">
                  <a:pos x="35" y="85"/>
                </a:cxn>
                <a:cxn ang="0">
                  <a:pos x="30" y="85"/>
                </a:cxn>
                <a:cxn ang="0">
                  <a:pos x="23" y="86"/>
                </a:cxn>
                <a:cxn ang="0">
                  <a:pos x="16" y="83"/>
                </a:cxn>
                <a:cxn ang="0">
                  <a:pos x="6" y="71"/>
                </a:cxn>
                <a:cxn ang="0">
                  <a:pos x="1" y="54"/>
                </a:cxn>
                <a:cxn ang="0">
                  <a:pos x="1" y="31"/>
                </a:cxn>
                <a:cxn ang="0">
                  <a:pos x="8" y="11"/>
                </a:cxn>
                <a:cxn ang="0">
                  <a:pos x="20" y="1"/>
                </a:cxn>
                <a:cxn ang="0">
                  <a:pos x="34" y="1"/>
                </a:cxn>
                <a:cxn ang="0">
                  <a:pos x="46" y="10"/>
                </a:cxn>
                <a:cxn ang="0">
                  <a:pos x="53" y="31"/>
                </a:cxn>
                <a:cxn ang="0">
                  <a:pos x="35" y="43"/>
                </a:cxn>
                <a:cxn ang="0">
                  <a:pos x="34" y="10"/>
                </a:cxn>
                <a:cxn ang="0">
                  <a:pos x="30" y="6"/>
                </a:cxn>
                <a:cxn ang="0">
                  <a:pos x="28" y="4"/>
                </a:cxn>
                <a:cxn ang="0">
                  <a:pos x="22" y="5"/>
                </a:cxn>
                <a:cxn ang="0">
                  <a:pos x="20" y="10"/>
                </a:cxn>
                <a:cxn ang="0">
                  <a:pos x="19" y="17"/>
                </a:cxn>
                <a:cxn ang="0">
                  <a:pos x="18" y="36"/>
                </a:cxn>
                <a:cxn ang="0">
                  <a:pos x="19" y="69"/>
                </a:cxn>
                <a:cxn ang="0">
                  <a:pos x="21" y="79"/>
                </a:cxn>
                <a:cxn ang="0">
                  <a:pos x="25" y="82"/>
                </a:cxn>
                <a:cxn ang="0">
                  <a:pos x="29" y="82"/>
                </a:cxn>
                <a:cxn ang="0">
                  <a:pos x="31" y="81"/>
                </a:cxn>
                <a:cxn ang="0">
                  <a:pos x="33" y="78"/>
                </a:cxn>
                <a:cxn ang="0">
                  <a:pos x="35" y="72"/>
                </a:cxn>
                <a:cxn ang="0">
                  <a:pos x="35" y="43"/>
                </a:cxn>
              </a:cxnLst>
              <a:rect l="0" t="0" r="r" b="b"/>
              <a:pathLst>
                <a:path w="54" h="86">
                  <a:moveTo>
                    <a:pt x="54" y="43"/>
                  </a:moveTo>
                  <a:lnTo>
                    <a:pt x="53" y="54"/>
                  </a:lnTo>
                  <a:lnTo>
                    <a:pt x="50" y="66"/>
                  </a:lnTo>
                  <a:lnTo>
                    <a:pt x="49" y="69"/>
                  </a:lnTo>
                  <a:lnTo>
                    <a:pt x="47" y="72"/>
                  </a:lnTo>
                  <a:lnTo>
                    <a:pt x="44" y="77"/>
                  </a:lnTo>
                  <a:lnTo>
                    <a:pt x="42" y="79"/>
                  </a:lnTo>
                  <a:lnTo>
                    <a:pt x="39" y="82"/>
                  </a:lnTo>
                  <a:lnTo>
                    <a:pt x="37" y="83"/>
                  </a:lnTo>
                  <a:lnTo>
                    <a:pt x="35" y="85"/>
                  </a:lnTo>
                  <a:lnTo>
                    <a:pt x="33" y="85"/>
                  </a:lnTo>
                  <a:lnTo>
                    <a:pt x="30" y="85"/>
                  </a:lnTo>
                  <a:lnTo>
                    <a:pt x="29" y="86"/>
                  </a:lnTo>
                  <a:lnTo>
                    <a:pt x="23" y="86"/>
                  </a:lnTo>
                  <a:lnTo>
                    <a:pt x="19" y="85"/>
                  </a:lnTo>
                  <a:lnTo>
                    <a:pt x="16" y="83"/>
                  </a:lnTo>
                  <a:lnTo>
                    <a:pt x="10" y="78"/>
                  </a:lnTo>
                  <a:lnTo>
                    <a:pt x="6" y="71"/>
                  </a:lnTo>
                  <a:lnTo>
                    <a:pt x="3" y="64"/>
                  </a:lnTo>
                  <a:lnTo>
                    <a:pt x="1" y="54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20"/>
                  </a:lnTo>
                  <a:lnTo>
                    <a:pt x="8" y="11"/>
                  </a:lnTo>
                  <a:lnTo>
                    <a:pt x="13" y="5"/>
                  </a:lnTo>
                  <a:lnTo>
                    <a:pt x="20" y="1"/>
                  </a:lnTo>
                  <a:lnTo>
                    <a:pt x="27" y="0"/>
                  </a:lnTo>
                  <a:lnTo>
                    <a:pt x="34" y="1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50" y="18"/>
                  </a:lnTo>
                  <a:lnTo>
                    <a:pt x="53" y="31"/>
                  </a:lnTo>
                  <a:lnTo>
                    <a:pt x="54" y="43"/>
                  </a:lnTo>
                  <a:close/>
                  <a:moveTo>
                    <a:pt x="35" y="43"/>
                  </a:moveTo>
                  <a:lnTo>
                    <a:pt x="35" y="14"/>
                  </a:lnTo>
                  <a:lnTo>
                    <a:pt x="34" y="10"/>
                  </a:lnTo>
                  <a:lnTo>
                    <a:pt x="33" y="8"/>
                  </a:lnTo>
                  <a:lnTo>
                    <a:pt x="30" y="6"/>
                  </a:lnTo>
                  <a:lnTo>
                    <a:pt x="29" y="5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22" y="5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3"/>
                  </a:lnTo>
                  <a:lnTo>
                    <a:pt x="19" y="17"/>
                  </a:lnTo>
                  <a:lnTo>
                    <a:pt x="19" y="25"/>
                  </a:lnTo>
                  <a:lnTo>
                    <a:pt x="18" y="36"/>
                  </a:lnTo>
                  <a:lnTo>
                    <a:pt x="18" y="61"/>
                  </a:lnTo>
                  <a:lnTo>
                    <a:pt x="19" y="69"/>
                  </a:lnTo>
                  <a:lnTo>
                    <a:pt x="20" y="75"/>
                  </a:lnTo>
                  <a:lnTo>
                    <a:pt x="21" y="79"/>
                  </a:lnTo>
                  <a:lnTo>
                    <a:pt x="22" y="81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9" y="82"/>
                  </a:lnTo>
                  <a:lnTo>
                    <a:pt x="30" y="82"/>
                  </a:lnTo>
                  <a:lnTo>
                    <a:pt x="31" y="81"/>
                  </a:lnTo>
                  <a:lnTo>
                    <a:pt x="31" y="79"/>
                  </a:lnTo>
                  <a:lnTo>
                    <a:pt x="33" y="78"/>
                  </a:lnTo>
                  <a:lnTo>
                    <a:pt x="34" y="77"/>
                  </a:lnTo>
                  <a:lnTo>
                    <a:pt x="35" y="72"/>
                  </a:lnTo>
                  <a:lnTo>
                    <a:pt x="35" y="69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5" name="Freeform 171"/>
            <p:cNvSpPr>
              <a:spLocks/>
            </p:cNvSpPr>
            <p:nvPr/>
          </p:nvSpPr>
          <p:spPr bwMode="auto">
            <a:xfrm>
              <a:off x="6537552" y="3864306"/>
              <a:ext cx="22403" cy="22403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3" y="1"/>
                </a:cxn>
                <a:cxn ang="0">
                  <a:pos x="17" y="3"/>
                </a:cxn>
                <a:cxn ang="0">
                  <a:pos x="18" y="6"/>
                </a:cxn>
                <a:cxn ang="0">
                  <a:pos x="20" y="11"/>
                </a:cxn>
                <a:cxn ang="0">
                  <a:pos x="19" y="13"/>
                </a:cxn>
                <a:cxn ang="0">
                  <a:pos x="18" y="15"/>
                </a:cxn>
                <a:cxn ang="0">
                  <a:pos x="17" y="17"/>
                </a:cxn>
                <a:cxn ang="0">
                  <a:pos x="15" y="19"/>
                </a:cxn>
                <a:cxn ang="0">
                  <a:pos x="13" y="19"/>
                </a:cxn>
                <a:cxn ang="0">
                  <a:pos x="11" y="20"/>
                </a:cxn>
                <a:cxn ang="0">
                  <a:pos x="7" y="20"/>
                </a:cxn>
                <a:cxn ang="0">
                  <a:pos x="4" y="19"/>
                </a:cxn>
                <a:cxn ang="0">
                  <a:pos x="3" y="17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1" y="5"/>
                </a:cxn>
                <a:cxn ang="0">
                  <a:pos x="3" y="3"/>
                </a:cxn>
                <a:cxn ang="0">
                  <a:pos x="9" y="0"/>
                </a:cxn>
              </a:cxnLst>
              <a:rect l="0" t="0" r="r" b="b"/>
              <a:pathLst>
                <a:path w="20" h="20">
                  <a:moveTo>
                    <a:pt x="9" y="0"/>
                  </a:moveTo>
                  <a:lnTo>
                    <a:pt x="13" y="1"/>
                  </a:lnTo>
                  <a:lnTo>
                    <a:pt x="17" y="3"/>
                  </a:lnTo>
                  <a:lnTo>
                    <a:pt x="18" y="6"/>
                  </a:lnTo>
                  <a:lnTo>
                    <a:pt x="20" y="11"/>
                  </a:lnTo>
                  <a:lnTo>
                    <a:pt x="19" y="13"/>
                  </a:lnTo>
                  <a:lnTo>
                    <a:pt x="18" y="15"/>
                  </a:lnTo>
                  <a:lnTo>
                    <a:pt x="17" y="17"/>
                  </a:lnTo>
                  <a:lnTo>
                    <a:pt x="15" y="19"/>
                  </a:lnTo>
                  <a:lnTo>
                    <a:pt x="13" y="19"/>
                  </a:lnTo>
                  <a:lnTo>
                    <a:pt x="11" y="20"/>
                  </a:lnTo>
                  <a:lnTo>
                    <a:pt x="7" y="20"/>
                  </a:lnTo>
                  <a:lnTo>
                    <a:pt x="4" y="19"/>
                  </a:lnTo>
                  <a:lnTo>
                    <a:pt x="3" y="17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3" y="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6" name="Freeform 172"/>
            <p:cNvSpPr>
              <a:spLocks/>
            </p:cNvSpPr>
            <p:nvPr/>
          </p:nvSpPr>
          <p:spPr bwMode="auto">
            <a:xfrm>
              <a:off x="6576757" y="3790376"/>
              <a:ext cx="47046" cy="95212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31" y="77"/>
                </a:cxn>
                <a:cxn ang="0">
                  <a:pos x="35" y="82"/>
                </a:cxn>
                <a:cxn ang="0">
                  <a:pos x="37" y="82"/>
                </a:cxn>
                <a:cxn ang="0">
                  <a:pos x="39" y="82"/>
                </a:cxn>
                <a:cxn ang="0">
                  <a:pos x="42" y="82"/>
                </a:cxn>
                <a:cxn ang="0">
                  <a:pos x="42" y="85"/>
                </a:cxn>
                <a:cxn ang="0">
                  <a:pos x="0" y="85"/>
                </a:cxn>
                <a:cxn ang="0">
                  <a:pos x="0" y="82"/>
                </a:cxn>
                <a:cxn ang="0">
                  <a:pos x="5" y="82"/>
                </a:cxn>
                <a:cxn ang="0">
                  <a:pos x="6" y="82"/>
                </a:cxn>
                <a:cxn ang="0">
                  <a:pos x="8" y="82"/>
                </a:cxn>
                <a:cxn ang="0">
                  <a:pos x="9" y="81"/>
                </a:cxn>
                <a:cxn ang="0">
                  <a:pos x="11" y="79"/>
                </a:cxn>
                <a:cxn ang="0">
                  <a:pos x="12" y="79"/>
                </a:cxn>
                <a:cxn ang="0">
                  <a:pos x="12" y="78"/>
                </a:cxn>
                <a:cxn ang="0">
                  <a:pos x="12" y="77"/>
                </a:cxn>
                <a:cxn ang="0">
                  <a:pos x="12" y="75"/>
                </a:cxn>
                <a:cxn ang="0">
                  <a:pos x="13" y="71"/>
                </a:cxn>
                <a:cxn ang="0">
                  <a:pos x="13" y="18"/>
                </a:cxn>
                <a:cxn ang="0">
                  <a:pos x="12" y="17"/>
                </a:cxn>
                <a:cxn ang="0">
                  <a:pos x="10" y="16"/>
                </a:cxn>
                <a:cxn ang="0">
                  <a:pos x="9" y="16"/>
                </a:cxn>
                <a:cxn ang="0">
                  <a:pos x="8" y="15"/>
                </a:cxn>
                <a:cxn ang="0">
                  <a:pos x="8" y="14"/>
                </a:cxn>
                <a:cxn ang="0">
                  <a:pos x="6" y="14"/>
                </a:cxn>
                <a:cxn ang="0">
                  <a:pos x="3" y="16"/>
                </a:cxn>
                <a:cxn ang="0">
                  <a:pos x="1" y="17"/>
                </a:cxn>
                <a:cxn ang="0">
                  <a:pos x="0" y="14"/>
                </a:cxn>
                <a:cxn ang="0">
                  <a:pos x="29" y="0"/>
                </a:cxn>
                <a:cxn ang="0">
                  <a:pos x="31" y="0"/>
                </a:cxn>
              </a:cxnLst>
              <a:rect l="0" t="0" r="r" b="b"/>
              <a:pathLst>
                <a:path w="42" h="85">
                  <a:moveTo>
                    <a:pt x="31" y="0"/>
                  </a:moveTo>
                  <a:lnTo>
                    <a:pt x="31" y="77"/>
                  </a:lnTo>
                  <a:lnTo>
                    <a:pt x="35" y="82"/>
                  </a:lnTo>
                  <a:lnTo>
                    <a:pt x="37" y="82"/>
                  </a:lnTo>
                  <a:lnTo>
                    <a:pt x="39" y="82"/>
                  </a:lnTo>
                  <a:lnTo>
                    <a:pt x="42" y="82"/>
                  </a:lnTo>
                  <a:lnTo>
                    <a:pt x="42" y="85"/>
                  </a:lnTo>
                  <a:lnTo>
                    <a:pt x="0" y="85"/>
                  </a:lnTo>
                  <a:lnTo>
                    <a:pt x="0" y="82"/>
                  </a:lnTo>
                  <a:lnTo>
                    <a:pt x="5" y="82"/>
                  </a:lnTo>
                  <a:lnTo>
                    <a:pt x="6" y="82"/>
                  </a:lnTo>
                  <a:lnTo>
                    <a:pt x="8" y="82"/>
                  </a:lnTo>
                  <a:lnTo>
                    <a:pt x="9" y="81"/>
                  </a:lnTo>
                  <a:lnTo>
                    <a:pt x="11" y="79"/>
                  </a:lnTo>
                  <a:lnTo>
                    <a:pt x="12" y="79"/>
                  </a:lnTo>
                  <a:lnTo>
                    <a:pt x="12" y="78"/>
                  </a:lnTo>
                  <a:lnTo>
                    <a:pt x="12" y="77"/>
                  </a:lnTo>
                  <a:lnTo>
                    <a:pt x="12" y="75"/>
                  </a:lnTo>
                  <a:lnTo>
                    <a:pt x="13" y="71"/>
                  </a:lnTo>
                  <a:lnTo>
                    <a:pt x="13" y="18"/>
                  </a:lnTo>
                  <a:lnTo>
                    <a:pt x="12" y="17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3" y="16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29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8" name="Freeform 174"/>
            <p:cNvSpPr>
              <a:spLocks noEditPoints="1"/>
            </p:cNvSpPr>
            <p:nvPr/>
          </p:nvSpPr>
          <p:spPr bwMode="auto">
            <a:xfrm>
              <a:off x="6396414" y="3420731"/>
              <a:ext cx="59367" cy="96332"/>
            </a:xfrm>
            <a:custGeom>
              <a:avLst/>
              <a:gdLst/>
              <a:ahLst/>
              <a:cxnLst>
                <a:cxn ang="0">
                  <a:pos x="52" y="54"/>
                </a:cxn>
                <a:cxn ang="0">
                  <a:pos x="48" y="69"/>
                </a:cxn>
                <a:cxn ang="0">
                  <a:pos x="44" y="76"/>
                </a:cxn>
                <a:cxn ang="0">
                  <a:pos x="38" y="81"/>
                </a:cxn>
                <a:cxn ang="0">
                  <a:pos x="35" y="84"/>
                </a:cxn>
                <a:cxn ang="0">
                  <a:pos x="30" y="85"/>
                </a:cxn>
                <a:cxn ang="0">
                  <a:pos x="23" y="86"/>
                </a:cxn>
                <a:cxn ang="0">
                  <a:pos x="15" y="82"/>
                </a:cxn>
                <a:cxn ang="0">
                  <a:pos x="5" y="71"/>
                </a:cxn>
                <a:cxn ang="0">
                  <a:pos x="1" y="53"/>
                </a:cxn>
                <a:cxn ang="0">
                  <a:pos x="1" y="31"/>
                </a:cxn>
                <a:cxn ang="0">
                  <a:pos x="8" y="11"/>
                </a:cxn>
                <a:cxn ang="0">
                  <a:pos x="19" y="1"/>
                </a:cxn>
                <a:cxn ang="0">
                  <a:pos x="33" y="1"/>
                </a:cxn>
                <a:cxn ang="0">
                  <a:pos x="45" y="10"/>
                </a:cxn>
                <a:cxn ang="0">
                  <a:pos x="52" y="30"/>
                </a:cxn>
                <a:cxn ang="0">
                  <a:pos x="35" y="42"/>
                </a:cxn>
                <a:cxn ang="0">
                  <a:pos x="34" y="10"/>
                </a:cxn>
                <a:cxn ang="0">
                  <a:pos x="30" y="5"/>
                </a:cxn>
                <a:cxn ang="0">
                  <a:pos x="28" y="4"/>
                </a:cxn>
                <a:cxn ang="0">
                  <a:pos x="22" y="4"/>
                </a:cxn>
                <a:cxn ang="0">
                  <a:pos x="19" y="10"/>
                </a:cxn>
                <a:cxn ang="0">
                  <a:pos x="18" y="17"/>
                </a:cxn>
                <a:cxn ang="0">
                  <a:pos x="18" y="35"/>
                </a:cxn>
                <a:cxn ang="0">
                  <a:pos x="18" y="69"/>
                </a:cxn>
                <a:cxn ang="0">
                  <a:pos x="21" y="79"/>
                </a:cxn>
                <a:cxn ang="0">
                  <a:pos x="25" y="82"/>
                </a:cxn>
                <a:cxn ang="0">
                  <a:pos x="28" y="81"/>
                </a:cxn>
                <a:cxn ang="0">
                  <a:pos x="31" y="80"/>
                </a:cxn>
                <a:cxn ang="0">
                  <a:pos x="32" y="78"/>
                </a:cxn>
                <a:cxn ang="0">
                  <a:pos x="35" y="72"/>
                </a:cxn>
                <a:cxn ang="0">
                  <a:pos x="35" y="42"/>
                </a:cxn>
              </a:cxnLst>
              <a:rect l="0" t="0" r="r" b="b"/>
              <a:pathLst>
                <a:path w="53" h="86">
                  <a:moveTo>
                    <a:pt x="53" y="42"/>
                  </a:moveTo>
                  <a:lnTo>
                    <a:pt x="52" y="54"/>
                  </a:lnTo>
                  <a:lnTo>
                    <a:pt x="49" y="65"/>
                  </a:lnTo>
                  <a:lnTo>
                    <a:pt x="48" y="69"/>
                  </a:lnTo>
                  <a:lnTo>
                    <a:pt x="47" y="72"/>
                  </a:lnTo>
                  <a:lnTo>
                    <a:pt x="44" y="76"/>
                  </a:lnTo>
                  <a:lnTo>
                    <a:pt x="42" y="79"/>
                  </a:lnTo>
                  <a:lnTo>
                    <a:pt x="38" y="81"/>
                  </a:lnTo>
                  <a:lnTo>
                    <a:pt x="36" y="82"/>
                  </a:lnTo>
                  <a:lnTo>
                    <a:pt x="35" y="84"/>
                  </a:lnTo>
                  <a:lnTo>
                    <a:pt x="32" y="85"/>
                  </a:lnTo>
                  <a:lnTo>
                    <a:pt x="30" y="85"/>
                  </a:lnTo>
                  <a:lnTo>
                    <a:pt x="28" y="86"/>
                  </a:lnTo>
                  <a:lnTo>
                    <a:pt x="23" y="86"/>
                  </a:lnTo>
                  <a:lnTo>
                    <a:pt x="18" y="84"/>
                  </a:lnTo>
                  <a:lnTo>
                    <a:pt x="15" y="82"/>
                  </a:lnTo>
                  <a:lnTo>
                    <a:pt x="10" y="77"/>
                  </a:lnTo>
                  <a:lnTo>
                    <a:pt x="5" y="71"/>
                  </a:lnTo>
                  <a:lnTo>
                    <a:pt x="2" y="63"/>
                  </a:lnTo>
                  <a:lnTo>
                    <a:pt x="1" y="53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19"/>
                  </a:lnTo>
                  <a:lnTo>
                    <a:pt x="8" y="11"/>
                  </a:lnTo>
                  <a:lnTo>
                    <a:pt x="13" y="4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3" y="1"/>
                  </a:lnTo>
                  <a:lnTo>
                    <a:pt x="40" y="4"/>
                  </a:lnTo>
                  <a:lnTo>
                    <a:pt x="45" y="10"/>
                  </a:lnTo>
                  <a:lnTo>
                    <a:pt x="49" y="18"/>
                  </a:lnTo>
                  <a:lnTo>
                    <a:pt x="52" y="30"/>
                  </a:lnTo>
                  <a:lnTo>
                    <a:pt x="53" y="42"/>
                  </a:lnTo>
                  <a:close/>
                  <a:moveTo>
                    <a:pt x="35" y="42"/>
                  </a:moveTo>
                  <a:lnTo>
                    <a:pt x="35" y="13"/>
                  </a:lnTo>
                  <a:lnTo>
                    <a:pt x="34" y="10"/>
                  </a:lnTo>
                  <a:lnTo>
                    <a:pt x="32" y="8"/>
                  </a:lnTo>
                  <a:lnTo>
                    <a:pt x="30" y="5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22" y="4"/>
                  </a:lnTo>
                  <a:lnTo>
                    <a:pt x="20" y="8"/>
                  </a:lnTo>
                  <a:lnTo>
                    <a:pt x="19" y="10"/>
                  </a:lnTo>
                  <a:lnTo>
                    <a:pt x="19" y="12"/>
                  </a:lnTo>
                  <a:lnTo>
                    <a:pt x="18" y="17"/>
                  </a:lnTo>
                  <a:lnTo>
                    <a:pt x="18" y="25"/>
                  </a:lnTo>
                  <a:lnTo>
                    <a:pt x="18" y="35"/>
                  </a:lnTo>
                  <a:lnTo>
                    <a:pt x="18" y="61"/>
                  </a:lnTo>
                  <a:lnTo>
                    <a:pt x="18" y="69"/>
                  </a:lnTo>
                  <a:lnTo>
                    <a:pt x="19" y="74"/>
                  </a:lnTo>
                  <a:lnTo>
                    <a:pt x="21" y="79"/>
                  </a:lnTo>
                  <a:lnTo>
                    <a:pt x="22" y="80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8" y="81"/>
                  </a:lnTo>
                  <a:lnTo>
                    <a:pt x="29" y="81"/>
                  </a:lnTo>
                  <a:lnTo>
                    <a:pt x="31" y="80"/>
                  </a:lnTo>
                  <a:lnTo>
                    <a:pt x="31" y="79"/>
                  </a:lnTo>
                  <a:lnTo>
                    <a:pt x="32" y="78"/>
                  </a:lnTo>
                  <a:lnTo>
                    <a:pt x="33" y="76"/>
                  </a:lnTo>
                  <a:lnTo>
                    <a:pt x="35" y="72"/>
                  </a:lnTo>
                  <a:lnTo>
                    <a:pt x="35" y="69"/>
                  </a:lnTo>
                  <a:lnTo>
                    <a:pt x="35" y="4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9" name="Freeform 175"/>
            <p:cNvSpPr>
              <a:spLocks/>
            </p:cNvSpPr>
            <p:nvPr/>
          </p:nvSpPr>
          <p:spPr bwMode="auto">
            <a:xfrm>
              <a:off x="6466983" y="3493540"/>
              <a:ext cx="22403" cy="23523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3" y="1"/>
                </a:cxn>
                <a:cxn ang="0">
                  <a:pos x="17" y="4"/>
                </a:cxn>
                <a:cxn ang="0">
                  <a:pos x="19" y="7"/>
                </a:cxn>
                <a:cxn ang="0">
                  <a:pos x="20" y="11"/>
                </a:cxn>
                <a:cxn ang="0">
                  <a:pos x="19" y="14"/>
                </a:cxn>
                <a:cxn ang="0">
                  <a:pos x="19" y="15"/>
                </a:cxn>
                <a:cxn ang="0">
                  <a:pos x="17" y="17"/>
                </a:cxn>
                <a:cxn ang="0">
                  <a:pos x="16" y="19"/>
                </a:cxn>
                <a:cxn ang="0">
                  <a:pos x="14" y="20"/>
                </a:cxn>
                <a:cxn ang="0">
                  <a:pos x="12" y="21"/>
                </a:cxn>
                <a:cxn ang="0">
                  <a:pos x="8" y="21"/>
                </a:cxn>
                <a:cxn ang="0">
                  <a:pos x="5" y="19"/>
                </a:cxn>
                <a:cxn ang="0">
                  <a:pos x="3" y="17"/>
                </a:cxn>
                <a:cxn ang="0">
                  <a:pos x="2" y="16"/>
                </a:cxn>
                <a:cxn ang="0">
                  <a:pos x="1" y="14"/>
                </a:cxn>
                <a:cxn ang="0">
                  <a:pos x="1" y="13"/>
                </a:cxn>
                <a:cxn ang="0">
                  <a:pos x="0" y="11"/>
                </a:cxn>
                <a:cxn ang="0">
                  <a:pos x="1" y="9"/>
                </a:cxn>
                <a:cxn ang="0">
                  <a:pos x="2" y="6"/>
                </a:cxn>
                <a:cxn ang="0">
                  <a:pos x="3" y="4"/>
                </a:cxn>
                <a:cxn ang="0">
                  <a:pos x="9" y="0"/>
                </a:cxn>
              </a:cxnLst>
              <a:rect l="0" t="0" r="r" b="b"/>
              <a:pathLst>
                <a:path w="20" h="21">
                  <a:moveTo>
                    <a:pt x="9" y="0"/>
                  </a:moveTo>
                  <a:lnTo>
                    <a:pt x="13" y="1"/>
                  </a:lnTo>
                  <a:lnTo>
                    <a:pt x="17" y="4"/>
                  </a:lnTo>
                  <a:lnTo>
                    <a:pt x="19" y="7"/>
                  </a:lnTo>
                  <a:lnTo>
                    <a:pt x="20" y="11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7" y="17"/>
                  </a:lnTo>
                  <a:lnTo>
                    <a:pt x="16" y="19"/>
                  </a:lnTo>
                  <a:lnTo>
                    <a:pt x="14" y="20"/>
                  </a:lnTo>
                  <a:lnTo>
                    <a:pt x="12" y="21"/>
                  </a:lnTo>
                  <a:lnTo>
                    <a:pt x="8" y="21"/>
                  </a:lnTo>
                  <a:lnTo>
                    <a:pt x="5" y="19"/>
                  </a:lnTo>
                  <a:lnTo>
                    <a:pt x="3" y="17"/>
                  </a:lnTo>
                  <a:lnTo>
                    <a:pt x="2" y="16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6"/>
                  </a:lnTo>
                  <a:lnTo>
                    <a:pt x="3" y="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30" name="Freeform 176"/>
            <p:cNvSpPr>
              <a:spLocks noEditPoints="1"/>
            </p:cNvSpPr>
            <p:nvPr/>
          </p:nvSpPr>
          <p:spPr bwMode="auto">
            <a:xfrm>
              <a:off x="6500587" y="3420731"/>
              <a:ext cx="59367" cy="96332"/>
            </a:xfrm>
            <a:custGeom>
              <a:avLst/>
              <a:gdLst/>
              <a:ahLst/>
              <a:cxnLst>
                <a:cxn ang="0">
                  <a:pos x="53" y="42"/>
                </a:cxn>
                <a:cxn ang="0">
                  <a:pos x="53" y="54"/>
                </a:cxn>
                <a:cxn ang="0">
                  <a:pos x="50" y="65"/>
                </a:cxn>
                <a:cxn ang="0">
                  <a:pos x="49" y="69"/>
                </a:cxn>
                <a:cxn ang="0">
                  <a:pos x="47" y="72"/>
                </a:cxn>
                <a:cxn ang="0">
                  <a:pos x="44" y="76"/>
                </a:cxn>
                <a:cxn ang="0">
                  <a:pos x="42" y="79"/>
                </a:cxn>
                <a:cxn ang="0">
                  <a:pos x="39" y="81"/>
                </a:cxn>
                <a:cxn ang="0">
                  <a:pos x="36" y="82"/>
                </a:cxn>
                <a:cxn ang="0">
                  <a:pos x="35" y="84"/>
                </a:cxn>
                <a:cxn ang="0">
                  <a:pos x="33" y="85"/>
                </a:cxn>
                <a:cxn ang="0">
                  <a:pos x="31" y="85"/>
                </a:cxn>
                <a:cxn ang="0">
                  <a:pos x="29" y="86"/>
                </a:cxn>
                <a:cxn ang="0">
                  <a:pos x="23" y="86"/>
                </a:cxn>
                <a:cxn ang="0">
                  <a:pos x="19" y="84"/>
                </a:cxn>
                <a:cxn ang="0">
                  <a:pos x="16" y="82"/>
                </a:cxn>
                <a:cxn ang="0">
                  <a:pos x="10" y="77"/>
                </a:cxn>
                <a:cxn ang="0">
                  <a:pos x="6" y="71"/>
                </a:cxn>
                <a:cxn ang="0">
                  <a:pos x="3" y="63"/>
                </a:cxn>
                <a:cxn ang="0">
                  <a:pos x="1" y="53"/>
                </a:cxn>
                <a:cxn ang="0">
                  <a:pos x="0" y="44"/>
                </a:cxn>
                <a:cxn ang="0">
                  <a:pos x="1" y="31"/>
                </a:cxn>
                <a:cxn ang="0">
                  <a:pos x="4" y="19"/>
                </a:cxn>
                <a:cxn ang="0">
                  <a:pos x="8" y="11"/>
                </a:cxn>
                <a:cxn ang="0">
                  <a:pos x="13" y="4"/>
                </a:cxn>
                <a:cxn ang="0">
                  <a:pos x="19" y="1"/>
                </a:cxn>
                <a:cxn ang="0">
                  <a:pos x="26" y="0"/>
                </a:cxn>
                <a:cxn ang="0">
                  <a:pos x="34" y="1"/>
                </a:cxn>
                <a:cxn ang="0">
                  <a:pos x="40" y="4"/>
                </a:cxn>
                <a:cxn ang="0">
                  <a:pos x="46" y="10"/>
                </a:cxn>
                <a:cxn ang="0">
                  <a:pos x="50" y="18"/>
                </a:cxn>
                <a:cxn ang="0">
                  <a:pos x="53" y="30"/>
                </a:cxn>
                <a:cxn ang="0">
                  <a:pos x="53" y="42"/>
                </a:cxn>
                <a:cxn ang="0">
                  <a:pos x="35" y="42"/>
                </a:cxn>
                <a:cxn ang="0">
                  <a:pos x="35" y="13"/>
                </a:cxn>
                <a:cxn ang="0">
                  <a:pos x="34" y="10"/>
                </a:cxn>
                <a:cxn ang="0">
                  <a:pos x="33" y="8"/>
                </a:cxn>
                <a:cxn ang="0">
                  <a:pos x="31" y="6"/>
                </a:cxn>
                <a:cxn ang="0">
                  <a:pos x="29" y="4"/>
                </a:cxn>
                <a:cxn ang="0">
                  <a:pos x="28" y="4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2" y="6"/>
                </a:cxn>
                <a:cxn ang="0">
                  <a:pos x="20" y="8"/>
                </a:cxn>
                <a:cxn ang="0">
                  <a:pos x="20" y="10"/>
                </a:cxn>
                <a:cxn ang="0">
                  <a:pos x="19" y="12"/>
                </a:cxn>
                <a:cxn ang="0">
                  <a:pos x="19" y="17"/>
                </a:cxn>
                <a:cxn ang="0">
                  <a:pos x="19" y="69"/>
                </a:cxn>
                <a:cxn ang="0">
                  <a:pos x="19" y="74"/>
                </a:cxn>
                <a:cxn ang="0">
                  <a:pos x="21" y="79"/>
                </a:cxn>
                <a:cxn ang="0">
                  <a:pos x="23" y="81"/>
                </a:cxn>
                <a:cxn ang="0">
                  <a:pos x="25" y="82"/>
                </a:cxn>
                <a:cxn ang="0">
                  <a:pos x="27" y="82"/>
                </a:cxn>
                <a:cxn ang="0">
                  <a:pos x="29" y="81"/>
                </a:cxn>
                <a:cxn ang="0">
                  <a:pos x="29" y="81"/>
                </a:cxn>
                <a:cxn ang="0">
                  <a:pos x="31" y="80"/>
                </a:cxn>
                <a:cxn ang="0">
                  <a:pos x="31" y="79"/>
                </a:cxn>
                <a:cxn ang="0">
                  <a:pos x="33" y="78"/>
                </a:cxn>
                <a:cxn ang="0">
                  <a:pos x="34" y="76"/>
                </a:cxn>
                <a:cxn ang="0">
                  <a:pos x="35" y="74"/>
                </a:cxn>
                <a:cxn ang="0">
                  <a:pos x="35" y="69"/>
                </a:cxn>
                <a:cxn ang="0">
                  <a:pos x="35" y="42"/>
                </a:cxn>
              </a:cxnLst>
              <a:rect l="0" t="0" r="r" b="b"/>
              <a:pathLst>
                <a:path w="53" h="86">
                  <a:moveTo>
                    <a:pt x="53" y="42"/>
                  </a:moveTo>
                  <a:lnTo>
                    <a:pt x="53" y="54"/>
                  </a:lnTo>
                  <a:lnTo>
                    <a:pt x="50" y="65"/>
                  </a:lnTo>
                  <a:lnTo>
                    <a:pt x="49" y="69"/>
                  </a:lnTo>
                  <a:lnTo>
                    <a:pt x="47" y="72"/>
                  </a:lnTo>
                  <a:lnTo>
                    <a:pt x="44" y="76"/>
                  </a:lnTo>
                  <a:lnTo>
                    <a:pt x="42" y="79"/>
                  </a:lnTo>
                  <a:lnTo>
                    <a:pt x="39" y="81"/>
                  </a:lnTo>
                  <a:lnTo>
                    <a:pt x="36" y="82"/>
                  </a:lnTo>
                  <a:lnTo>
                    <a:pt x="35" y="84"/>
                  </a:lnTo>
                  <a:lnTo>
                    <a:pt x="33" y="85"/>
                  </a:lnTo>
                  <a:lnTo>
                    <a:pt x="31" y="85"/>
                  </a:lnTo>
                  <a:lnTo>
                    <a:pt x="29" y="86"/>
                  </a:lnTo>
                  <a:lnTo>
                    <a:pt x="23" y="86"/>
                  </a:lnTo>
                  <a:lnTo>
                    <a:pt x="19" y="84"/>
                  </a:lnTo>
                  <a:lnTo>
                    <a:pt x="16" y="82"/>
                  </a:lnTo>
                  <a:lnTo>
                    <a:pt x="10" y="77"/>
                  </a:lnTo>
                  <a:lnTo>
                    <a:pt x="6" y="71"/>
                  </a:lnTo>
                  <a:lnTo>
                    <a:pt x="3" y="63"/>
                  </a:lnTo>
                  <a:lnTo>
                    <a:pt x="1" y="53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19"/>
                  </a:lnTo>
                  <a:lnTo>
                    <a:pt x="8" y="11"/>
                  </a:lnTo>
                  <a:lnTo>
                    <a:pt x="13" y="4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4" y="1"/>
                  </a:lnTo>
                  <a:lnTo>
                    <a:pt x="40" y="4"/>
                  </a:lnTo>
                  <a:lnTo>
                    <a:pt x="46" y="10"/>
                  </a:lnTo>
                  <a:lnTo>
                    <a:pt x="50" y="18"/>
                  </a:lnTo>
                  <a:lnTo>
                    <a:pt x="53" y="30"/>
                  </a:lnTo>
                  <a:lnTo>
                    <a:pt x="53" y="42"/>
                  </a:lnTo>
                  <a:close/>
                  <a:moveTo>
                    <a:pt x="35" y="42"/>
                  </a:moveTo>
                  <a:lnTo>
                    <a:pt x="35" y="13"/>
                  </a:lnTo>
                  <a:lnTo>
                    <a:pt x="34" y="10"/>
                  </a:lnTo>
                  <a:lnTo>
                    <a:pt x="33" y="8"/>
                  </a:lnTo>
                  <a:lnTo>
                    <a:pt x="31" y="6"/>
                  </a:lnTo>
                  <a:lnTo>
                    <a:pt x="29" y="4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19" y="12"/>
                  </a:lnTo>
                  <a:lnTo>
                    <a:pt x="19" y="17"/>
                  </a:lnTo>
                  <a:lnTo>
                    <a:pt x="19" y="69"/>
                  </a:lnTo>
                  <a:lnTo>
                    <a:pt x="19" y="74"/>
                  </a:lnTo>
                  <a:lnTo>
                    <a:pt x="21" y="79"/>
                  </a:lnTo>
                  <a:lnTo>
                    <a:pt x="23" y="81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9" y="81"/>
                  </a:lnTo>
                  <a:lnTo>
                    <a:pt x="29" y="81"/>
                  </a:lnTo>
                  <a:lnTo>
                    <a:pt x="31" y="80"/>
                  </a:lnTo>
                  <a:lnTo>
                    <a:pt x="31" y="79"/>
                  </a:lnTo>
                  <a:lnTo>
                    <a:pt x="33" y="78"/>
                  </a:lnTo>
                  <a:lnTo>
                    <a:pt x="34" y="76"/>
                  </a:lnTo>
                  <a:lnTo>
                    <a:pt x="35" y="74"/>
                  </a:lnTo>
                  <a:lnTo>
                    <a:pt x="35" y="69"/>
                  </a:lnTo>
                  <a:lnTo>
                    <a:pt x="35" y="4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31" name="Freeform 177"/>
            <p:cNvSpPr>
              <a:spLocks/>
            </p:cNvSpPr>
            <p:nvPr/>
          </p:nvSpPr>
          <p:spPr bwMode="auto">
            <a:xfrm>
              <a:off x="6571156" y="3421851"/>
              <a:ext cx="59367" cy="95212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53" y="0"/>
                </a:cxn>
                <a:cxn ang="0">
                  <a:pos x="46" y="16"/>
                </a:cxn>
                <a:cxn ang="0">
                  <a:pos x="13" y="16"/>
                </a:cxn>
                <a:cxn ang="0">
                  <a:pos x="10" y="24"/>
                </a:cxn>
                <a:cxn ang="0">
                  <a:pos x="23" y="24"/>
                </a:cxn>
                <a:cxn ang="0">
                  <a:pos x="34" y="28"/>
                </a:cxn>
                <a:cxn ang="0">
                  <a:pos x="44" y="34"/>
                </a:cxn>
                <a:cxn ang="0">
                  <a:pos x="49" y="40"/>
                </a:cxn>
                <a:cxn ang="0">
                  <a:pos x="52" y="47"/>
                </a:cxn>
                <a:cxn ang="0">
                  <a:pos x="53" y="54"/>
                </a:cxn>
                <a:cxn ang="0">
                  <a:pos x="52" y="62"/>
                </a:cxn>
                <a:cxn ang="0">
                  <a:pos x="49" y="70"/>
                </a:cxn>
                <a:cxn ang="0">
                  <a:pos x="46" y="75"/>
                </a:cxn>
                <a:cxn ang="0">
                  <a:pos x="41" y="78"/>
                </a:cxn>
                <a:cxn ang="0">
                  <a:pos x="36" y="81"/>
                </a:cxn>
                <a:cxn ang="0">
                  <a:pos x="28" y="83"/>
                </a:cxn>
                <a:cxn ang="0">
                  <a:pos x="19" y="85"/>
                </a:cxn>
                <a:cxn ang="0">
                  <a:pos x="13" y="85"/>
                </a:cxn>
                <a:cxn ang="0">
                  <a:pos x="7" y="83"/>
                </a:cxn>
                <a:cxn ang="0">
                  <a:pos x="3" y="81"/>
                </a:cxn>
                <a:cxn ang="0">
                  <a:pos x="0" y="78"/>
                </a:cxn>
                <a:cxn ang="0">
                  <a:pos x="0" y="76"/>
                </a:cxn>
                <a:cxn ang="0">
                  <a:pos x="0" y="72"/>
                </a:cxn>
                <a:cxn ang="0">
                  <a:pos x="1" y="71"/>
                </a:cxn>
                <a:cxn ang="0">
                  <a:pos x="2" y="70"/>
                </a:cxn>
                <a:cxn ang="0">
                  <a:pos x="3" y="69"/>
                </a:cxn>
                <a:cxn ang="0">
                  <a:pos x="4" y="68"/>
                </a:cxn>
                <a:cxn ang="0">
                  <a:pos x="9" y="68"/>
                </a:cxn>
                <a:cxn ang="0">
                  <a:pos x="10" y="68"/>
                </a:cxn>
                <a:cxn ang="0">
                  <a:pos x="11" y="68"/>
                </a:cxn>
                <a:cxn ang="0">
                  <a:pos x="13" y="69"/>
                </a:cxn>
                <a:cxn ang="0">
                  <a:pos x="14" y="71"/>
                </a:cxn>
                <a:cxn ang="0">
                  <a:pos x="19" y="74"/>
                </a:cxn>
                <a:cxn ang="0">
                  <a:pos x="20" y="75"/>
                </a:cxn>
                <a:cxn ang="0">
                  <a:pos x="23" y="77"/>
                </a:cxn>
                <a:cxn ang="0">
                  <a:pos x="24" y="78"/>
                </a:cxn>
                <a:cxn ang="0">
                  <a:pos x="25" y="78"/>
                </a:cxn>
                <a:cxn ang="0">
                  <a:pos x="28" y="79"/>
                </a:cxn>
                <a:cxn ang="0">
                  <a:pos x="30" y="79"/>
                </a:cxn>
                <a:cxn ang="0">
                  <a:pos x="33" y="78"/>
                </a:cxn>
                <a:cxn ang="0">
                  <a:pos x="36" y="78"/>
                </a:cxn>
                <a:cxn ang="0">
                  <a:pos x="38" y="75"/>
                </a:cxn>
                <a:cxn ang="0">
                  <a:pos x="40" y="73"/>
                </a:cxn>
                <a:cxn ang="0">
                  <a:pos x="41" y="71"/>
                </a:cxn>
                <a:cxn ang="0">
                  <a:pos x="42" y="69"/>
                </a:cxn>
                <a:cxn ang="0">
                  <a:pos x="42" y="66"/>
                </a:cxn>
                <a:cxn ang="0">
                  <a:pos x="41" y="59"/>
                </a:cxn>
                <a:cxn ang="0">
                  <a:pos x="37" y="53"/>
                </a:cxn>
                <a:cxn ang="0">
                  <a:pos x="32" y="48"/>
                </a:cxn>
                <a:cxn ang="0">
                  <a:pos x="19" y="44"/>
                </a:cxn>
                <a:cxn ang="0">
                  <a:pos x="4" y="41"/>
                </a:cxn>
                <a:cxn ang="0">
                  <a:pos x="0" y="41"/>
                </a:cxn>
                <a:cxn ang="0">
                  <a:pos x="15" y="0"/>
                </a:cxn>
              </a:cxnLst>
              <a:rect l="0" t="0" r="r" b="b"/>
              <a:pathLst>
                <a:path w="53" h="85">
                  <a:moveTo>
                    <a:pt x="15" y="0"/>
                  </a:moveTo>
                  <a:lnTo>
                    <a:pt x="53" y="0"/>
                  </a:lnTo>
                  <a:lnTo>
                    <a:pt x="46" y="16"/>
                  </a:lnTo>
                  <a:lnTo>
                    <a:pt x="13" y="16"/>
                  </a:lnTo>
                  <a:lnTo>
                    <a:pt x="10" y="24"/>
                  </a:lnTo>
                  <a:lnTo>
                    <a:pt x="23" y="24"/>
                  </a:lnTo>
                  <a:lnTo>
                    <a:pt x="34" y="28"/>
                  </a:lnTo>
                  <a:lnTo>
                    <a:pt x="44" y="34"/>
                  </a:lnTo>
                  <a:lnTo>
                    <a:pt x="49" y="40"/>
                  </a:lnTo>
                  <a:lnTo>
                    <a:pt x="52" y="47"/>
                  </a:lnTo>
                  <a:lnTo>
                    <a:pt x="53" y="54"/>
                  </a:lnTo>
                  <a:lnTo>
                    <a:pt x="52" y="62"/>
                  </a:lnTo>
                  <a:lnTo>
                    <a:pt x="49" y="70"/>
                  </a:lnTo>
                  <a:lnTo>
                    <a:pt x="46" y="75"/>
                  </a:lnTo>
                  <a:lnTo>
                    <a:pt x="41" y="78"/>
                  </a:lnTo>
                  <a:lnTo>
                    <a:pt x="36" y="81"/>
                  </a:lnTo>
                  <a:lnTo>
                    <a:pt x="28" y="83"/>
                  </a:lnTo>
                  <a:lnTo>
                    <a:pt x="19" y="85"/>
                  </a:lnTo>
                  <a:lnTo>
                    <a:pt x="13" y="85"/>
                  </a:lnTo>
                  <a:lnTo>
                    <a:pt x="7" y="83"/>
                  </a:lnTo>
                  <a:lnTo>
                    <a:pt x="3" y="81"/>
                  </a:lnTo>
                  <a:lnTo>
                    <a:pt x="0" y="78"/>
                  </a:lnTo>
                  <a:lnTo>
                    <a:pt x="0" y="76"/>
                  </a:lnTo>
                  <a:lnTo>
                    <a:pt x="0" y="72"/>
                  </a:lnTo>
                  <a:lnTo>
                    <a:pt x="1" y="71"/>
                  </a:lnTo>
                  <a:lnTo>
                    <a:pt x="2" y="70"/>
                  </a:lnTo>
                  <a:lnTo>
                    <a:pt x="3" y="69"/>
                  </a:lnTo>
                  <a:lnTo>
                    <a:pt x="4" y="68"/>
                  </a:lnTo>
                  <a:lnTo>
                    <a:pt x="9" y="68"/>
                  </a:lnTo>
                  <a:lnTo>
                    <a:pt x="10" y="68"/>
                  </a:lnTo>
                  <a:lnTo>
                    <a:pt x="11" y="68"/>
                  </a:lnTo>
                  <a:lnTo>
                    <a:pt x="13" y="69"/>
                  </a:lnTo>
                  <a:lnTo>
                    <a:pt x="14" y="71"/>
                  </a:lnTo>
                  <a:lnTo>
                    <a:pt x="19" y="74"/>
                  </a:lnTo>
                  <a:lnTo>
                    <a:pt x="20" y="75"/>
                  </a:lnTo>
                  <a:lnTo>
                    <a:pt x="23" y="77"/>
                  </a:lnTo>
                  <a:lnTo>
                    <a:pt x="24" y="78"/>
                  </a:lnTo>
                  <a:lnTo>
                    <a:pt x="25" y="78"/>
                  </a:lnTo>
                  <a:lnTo>
                    <a:pt x="28" y="79"/>
                  </a:lnTo>
                  <a:lnTo>
                    <a:pt x="30" y="79"/>
                  </a:lnTo>
                  <a:lnTo>
                    <a:pt x="33" y="78"/>
                  </a:lnTo>
                  <a:lnTo>
                    <a:pt x="36" y="78"/>
                  </a:lnTo>
                  <a:lnTo>
                    <a:pt x="38" y="75"/>
                  </a:lnTo>
                  <a:lnTo>
                    <a:pt x="40" y="73"/>
                  </a:lnTo>
                  <a:lnTo>
                    <a:pt x="41" y="71"/>
                  </a:lnTo>
                  <a:lnTo>
                    <a:pt x="42" y="69"/>
                  </a:lnTo>
                  <a:lnTo>
                    <a:pt x="42" y="66"/>
                  </a:lnTo>
                  <a:lnTo>
                    <a:pt x="41" y="59"/>
                  </a:lnTo>
                  <a:lnTo>
                    <a:pt x="37" y="53"/>
                  </a:lnTo>
                  <a:lnTo>
                    <a:pt x="32" y="48"/>
                  </a:lnTo>
                  <a:lnTo>
                    <a:pt x="19" y="44"/>
                  </a:lnTo>
                  <a:lnTo>
                    <a:pt x="4" y="41"/>
                  </a:lnTo>
                  <a:lnTo>
                    <a:pt x="0" y="4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32" name="Freeform 178"/>
            <p:cNvSpPr>
              <a:spLocks noEditPoints="1"/>
            </p:cNvSpPr>
            <p:nvPr/>
          </p:nvSpPr>
          <p:spPr bwMode="auto">
            <a:xfrm>
              <a:off x="6571156" y="3048845"/>
              <a:ext cx="59367" cy="96332"/>
            </a:xfrm>
            <a:custGeom>
              <a:avLst/>
              <a:gdLst/>
              <a:ahLst/>
              <a:cxnLst>
                <a:cxn ang="0">
                  <a:pos x="53" y="43"/>
                </a:cxn>
                <a:cxn ang="0">
                  <a:pos x="52" y="54"/>
                </a:cxn>
                <a:cxn ang="0">
                  <a:pos x="49" y="66"/>
                </a:cxn>
                <a:cxn ang="0">
                  <a:pos x="48" y="69"/>
                </a:cxn>
                <a:cxn ang="0">
                  <a:pos x="47" y="72"/>
                </a:cxn>
                <a:cxn ang="0">
                  <a:pos x="44" y="77"/>
                </a:cxn>
                <a:cxn ang="0">
                  <a:pos x="39" y="82"/>
                </a:cxn>
                <a:cxn ang="0">
                  <a:pos x="36" y="83"/>
                </a:cxn>
                <a:cxn ang="0">
                  <a:pos x="34" y="85"/>
                </a:cxn>
                <a:cxn ang="0">
                  <a:pos x="32" y="85"/>
                </a:cxn>
                <a:cxn ang="0">
                  <a:pos x="30" y="85"/>
                </a:cxn>
                <a:cxn ang="0">
                  <a:pos x="28" y="86"/>
                </a:cxn>
                <a:cxn ang="0">
                  <a:pos x="23" y="86"/>
                </a:cxn>
                <a:cxn ang="0">
                  <a:pos x="18" y="85"/>
                </a:cxn>
                <a:cxn ang="0">
                  <a:pos x="15" y="83"/>
                </a:cxn>
                <a:cxn ang="0">
                  <a:pos x="10" y="78"/>
                </a:cxn>
                <a:cxn ang="0">
                  <a:pos x="5" y="71"/>
                </a:cxn>
                <a:cxn ang="0">
                  <a:pos x="2" y="64"/>
                </a:cxn>
                <a:cxn ang="0">
                  <a:pos x="0" y="54"/>
                </a:cxn>
                <a:cxn ang="0">
                  <a:pos x="0" y="44"/>
                </a:cxn>
                <a:cxn ang="0">
                  <a:pos x="0" y="31"/>
                </a:cxn>
                <a:cxn ang="0">
                  <a:pos x="3" y="20"/>
                </a:cxn>
                <a:cxn ang="0">
                  <a:pos x="7" y="11"/>
                </a:cxn>
                <a:cxn ang="0">
                  <a:pos x="13" y="5"/>
                </a:cxn>
                <a:cxn ang="0">
                  <a:pos x="19" y="1"/>
                </a:cxn>
                <a:cxn ang="0">
                  <a:pos x="26" y="0"/>
                </a:cxn>
                <a:cxn ang="0">
                  <a:pos x="34" y="1"/>
                </a:cxn>
                <a:cxn ang="0">
                  <a:pos x="40" y="5"/>
                </a:cxn>
                <a:cxn ang="0">
                  <a:pos x="45" y="10"/>
                </a:cxn>
                <a:cxn ang="0">
                  <a:pos x="49" y="18"/>
                </a:cxn>
                <a:cxn ang="0">
                  <a:pos x="52" y="31"/>
                </a:cxn>
                <a:cxn ang="0">
                  <a:pos x="53" y="43"/>
                </a:cxn>
                <a:cxn ang="0">
                  <a:pos x="34" y="43"/>
                </a:cxn>
                <a:cxn ang="0">
                  <a:pos x="34" y="14"/>
                </a:cxn>
                <a:cxn ang="0">
                  <a:pos x="34" y="10"/>
                </a:cxn>
                <a:cxn ang="0">
                  <a:pos x="33" y="8"/>
                </a:cxn>
                <a:cxn ang="0">
                  <a:pos x="30" y="7"/>
                </a:cxn>
                <a:cxn ang="0">
                  <a:pos x="29" y="5"/>
                </a:cxn>
                <a:cxn ang="0">
                  <a:pos x="27" y="4"/>
                </a:cxn>
                <a:cxn ang="0">
                  <a:pos x="23" y="4"/>
                </a:cxn>
                <a:cxn ang="0">
                  <a:pos x="22" y="5"/>
                </a:cxn>
                <a:cxn ang="0">
                  <a:pos x="21" y="7"/>
                </a:cxn>
                <a:cxn ang="0">
                  <a:pos x="20" y="8"/>
                </a:cxn>
                <a:cxn ang="0">
                  <a:pos x="20" y="10"/>
                </a:cxn>
                <a:cxn ang="0">
                  <a:pos x="19" y="13"/>
                </a:cxn>
                <a:cxn ang="0">
                  <a:pos x="18" y="17"/>
                </a:cxn>
                <a:cxn ang="0">
                  <a:pos x="18" y="69"/>
                </a:cxn>
                <a:cxn ang="0">
                  <a:pos x="19" y="75"/>
                </a:cxn>
                <a:cxn ang="0">
                  <a:pos x="20" y="79"/>
                </a:cxn>
                <a:cxn ang="0">
                  <a:pos x="23" y="82"/>
                </a:cxn>
                <a:cxn ang="0">
                  <a:pos x="25" y="82"/>
                </a:cxn>
                <a:cxn ang="0">
                  <a:pos x="27" y="82"/>
                </a:cxn>
                <a:cxn ang="0">
                  <a:pos x="28" y="82"/>
                </a:cxn>
                <a:cxn ang="0">
                  <a:pos x="29" y="82"/>
                </a:cxn>
                <a:cxn ang="0">
                  <a:pos x="30" y="81"/>
                </a:cxn>
                <a:cxn ang="0">
                  <a:pos x="30" y="79"/>
                </a:cxn>
                <a:cxn ang="0">
                  <a:pos x="32" y="78"/>
                </a:cxn>
                <a:cxn ang="0">
                  <a:pos x="34" y="77"/>
                </a:cxn>
                <a:cxn ang="0">
                  <a:pos x="34" y="75"/>
                </a:cxn>
                <a:cxn ang="0">
                  <a:pos x="34" y="69"/>
                </a:cxn>
                <a:cxn ang="0">
                  <a:pos x="34" y="43"/>
                </a:cxn>
              </a:cxnLst>
              <a:rect l="0" t="0" r="r" b="b"/>
              <a:pathLst>
                <a:path w="53" h="86">
                  <a:moveTo>
                    <a:pt x="53" y="43"/>
                  </a:moveTo>
                  <a:lnTo>
                    <a:pt x="52" y="54"/>
                  </a:lnTo>
                  <a:lnTo>
                    <a:pt x="49" y="66"/>
                  </a:lnTo>
                  <a:lnTo>
                    <a:pt x="48" y="69"/>
                  </a:lnTo>
                  <a:lnTo>
                    <a:pt x="47" y="72"/>
                  </a:lnTo>
                  <a:lnTo>
                    <a:pt x="44" y="77"/>
                  </a:lnTo>
                  <a:lnTo>
                    <a:pt x="39" y="82"/>
                  </a:lnTo>
                  <a:lnTo>
                    <a:pt x="36" y="83"/>
                  </a:lnTo>
                  <a:lnTo>
                    <a:pt x="34" y="85"/>
                  </a:lnTo>
                  <a:lnTo>
                    <a:pt x="32" y="85"/>
                  </a:lnTo>
                  <a:lnTo>
                    <a:pt x="30" y="85"/>
                  </a:lnTo>
                  <a:lnTo>
                    <a:pt x="28" y="86"/>
                  </a:lnTo>
                  <a:lnTo>
                    <a:pt x="23" y="86"/>
                  </a:lnTo>
                  <a:lnTo>
                    <a:pt x="18" y="85"/>
                  </a:lnTo>
                  <a:lnTo>
                    <a:pt x="15" y="83"/>
                  </a:lnTo>
                  <a:lnTo>
                    <a:pt x="10" y="78"/>
                  </a:lnTo>
                  <a:lnTo>
                    <a:pt x="5" y="71"/>
                  </a:lnTo>
                  <a:lnTo>
                    <a:pt x="2" y="64"/>
                  </a:lnTo>
                  <a:lnTo>
                    <a:pt x="0" y="54"/>
                  </a:lnTo>
                  <a:lnTo>
                    <a:pt x="0" y="44"/>
                  </a:lnTo>
                  <a:lnTo>
                    <a:pt x="0" y="31"/>
                  </a:lnTo>
                  <a:lnTo>
                    <a:pt x="3" y="20"/>
                  </a:lnTo>
                  <a:lnTo>
                    <a:pt x="7" y="11"/>
                  </a:lnTo>
                  <a:lnTo>
                    <a:pt x="13" y="5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4" y="1"/>
                  </a:lnTo>
                  <a:lnTo>
                    <a:pt x="40" y="5"/>
                  </a:lnTo>
                  <a:lnTo>
                    <a:pt x="45" y="10"/>
                  </a:lnTo>
                  <a:lnTo>
                    <a:pt x="49" y="18"/>
                  </a:lnTo>
                  <a:lnTo>
                    <a:pt x="52" y="31"/>
                  </a:lnTo>
                  <a:lnTo>
                    <a:pt x="53" y="43"/>
                  </a:lnTo>
                  <a:close/>
                  <a:moveTo>
                    <a:pt x="34" y="43"/>
                  </a:moveTo>
                  <a:lnTo>
                    <a:pt x="34" y="14"/>
                  </a:lnTo>
                  <a:lnTo>
                    <a:pt x="34" y="10"/>
                  </a:lnTo>
                  <a:lnTo>
                    <a:pt x="33" y="8"/>
                  </a:lnTo>
                  <a:lnTo>
                    <a:pt x="30" y="7"/>
                  </a:lnTo>
                  <a:lnTo>
                    <a:pt x="29" y="5"/>
                  </a:lnTo>
                  <a:lnTo>
                    <a:pt x="27" y="4"/>
                  </a:lnTo>
                  <a:lnTo>
                    <a:pt x="23" y="4"/>
                  </a:lnTo>
                  <a:lnTo>
                    <a:pt x="22" y="5"/>
                  </a:lnTo>
                  <a:lnTo>
                    <a:pt x="21" y="7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19" y="13"/>
                  </a:lnTo>
                  <a:lnTo>
                    <a:pt x="18" y="17"/>
                  </a:lnTo>
                  <a:lnTo>
                    <a:pt x="18" y="69"/>
                  </a:lnTo>
                  <a:lnTo>
                    <a:pt x="19" y="75"/>
                  </a:lnTo>
                  <a:lnTo>
                    <a:pt x="20" y="79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8" y="82"/>
                  </a:lnTo>
                  <a:lnTo>
                    <a:pt x="29" y="82"/>
                  </a:lnTo>
                  <a:lnTo>
                    <a:pt x="30" y="81"/>
                  </a:lnTo>
                  <a:lnTo>
                    <a:pt x="30" y="79"/>
                  </a:lnTo>
                  <a:lnTo>
                    <a:pt x="32" y="78"/>
                  </a:lnTo>
                  <a:lnTo>
                    <a:pt x="34" y="77"/>
                  </a:lnTo>
                  <a:lnTo>
                    <a:pt x="34" y="75"/>
                  </a:lnTo>
                  <a:lnTo>
                    <a:pt x="34" y="69"/>
                  </a:lnTo>
                  <a:lnTo>
                    <a:pt x="34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33" name="Freeform 179"/>
            <p:cNvSpPr>
              <a:spLocks noEditPoints="1"/>
            </p:cNvSpPr>
            <p:nvPr/>
          </p:nvSpPr>
          <p:spPr bwMode="auto">
            <a:xfrm>
              <a:off x="6396414" y="2679199"/>
              <a:ext cx="59367" cy="96332"/>
            </a:xfrm>
            <a:custGeom>
              <a:avLst/>
              <a:gdLst/>
              <a:ahLst/>
              <a:cxnLst>
                <a:cxn ang="0">
                  <a:pos x="53" y="42"/>
                </a:cxn>
                <a:cxn ang="0">
                  <a:pos x="52" y="54"/>
                </a:cxn>
                <a:cxn ang="0">
                  <a:pos x="49" y="65"/>
                </a:cxn>
                <a:cxn ang="0">
                  <a:pos x="48" y="69"/>
                </a:cxn>
                <a:cxn ang="0">
                  <a:pos x="47" y="72"/>
                </a:cxn>
                <a:cxn ang="0">
                  <a:pos x="44" y="76"/>
                </a:cxn>
                <a:cxn ang="0">
                  <a:pos x="39" y="81"/>
                </a:cxn>
                <a:cxn ang="0">
                  <a:pos x="36" y="82"/>
                </a:cxn>
                <a:cxn ang="0">
                  <a:pos x="35" y="84"/>
                </a:cxn>
                <a:cxn ang="0">
                  <a:pos x="32" y="85"/>
                </a:cxn>
                <a:cxn ang="0">
                  <a:pos x="31" y="85"/>
                </a:cxn>
                <a:cxn ang="0">
                  <a:pos x="28" y="86"/>
                </a:cxn>
                <a:cxn ang="0">
                  <a:pos x="23" y="86"/>
                </a:cxn>
                <a:cxn ang="0">
                  <a:pos x="18" y="84"/>
                </a:cxn>
                <a:cxn ang="0">
                  <a:pos x="15" y="82"/>
                </a:cxn>
                <a:cxn ang="0">
                  <a:pos x="10" y="77"/>
                </a:cxn>
                <a:cxn ang="0">
                  <a:pos x="5" y="71"/>
                </a:cxn>
                <a:cxn ang="0">
                  <a:pos x="2" y="63"/>
                </a:cxn>
                <a:cxn ang="0">
                  <a:pos x="1" y="53"/>
                </a:cxn>
                <a:cxn ang="0">
                  <a:pos x="0" y="44"/>
                </a:cxn>
                <a:cxn ang="0">
                  <a:pos x="1" y="31"/>
                </a:cxn>
                <a:cxn ang="0">
                  <a:pos x="4" y="19"/>
                </a:cxn>
                <a:cxn ang="0">
                  <a:pos x="8" y="11"/>
                </a:cxn>
                <a:cxn ang="0">
                  <a:pos x="13" y="4"/>
                </a:cxn>
                <a:cxn ang="0">
                  <a:pos x="19" y="1"/>
                </a:cxn>
                <a:cxn ang="0">
                  <a:pos x="26" y="0"/>
                </a:cxn>
                <a:cxn ang="0">
                  <a:pos x="34" y="1"/>
                </a:cxn>
                <a:cxn ang="0">
                  <a:pos x="40" y="4"/>
                </a:cxn>
                <a:cxn ang="0">
                  <a:pos x="45" y="10"/>
                </a:cxn>
                <a:cxn ang="0">
                  <a:pos x="49" y="18"/>
                </a:cxn>
                <a:cxn ang="0">
                  <a:pos x="52" y="30"/>
                </a:cxn>
                <a:cxn ang="0">
                  <a:pos x="53" y="42"/>
                </a:cxn>
                <a:cxn ang="0">
                  <a:pos x="35" y="42"/>
                </a:cxn>
                <a:cxn ang="0">
                  <a:pos x="35" y="13"/>
                </a:cxn>
                <a:cxn ang="0">
                  <a:pos x="34" y="10"/>
                </a:cxn>
                <a:cxn ang="0">
                  <a:pos x="33" y="8"/>
                </a:cxn>
                <a:cxn ang="0">
                  <a:pos x="31" y="6"/>
                </a:cxn>
                <a:cxn ang="0">
                  <a:pos x="29" y="4"/>
                </a:cxn>
                <a:cxn ang="0">
                  <a:pos x="28" y="4"/>
                </a:cxn>
                <a:cxn ang="0">
                  <a:pos x="23" y="4"/>
                </a:cxn>
                <a:cxn ang="0">
                  <a:pos x="22" y="4"/>
                </a:cxn>
                <a:cxn ang="0">
                  <a:pos x="22" y="6"/>
                </a:cxn>
                <a:cxn ang="0">
                  <a:pos x="20" y="8"/>
                </a:cxn>
                <a:cxn ang="0">
                  <a:pos x="20" y="10"/>
                </a:cxn>
                <a:cxn ang="0">
                  <a:pos x="19" y="12"/>
                </a:cxn>
                <a:cxn ang="0">
                  <a:pos x="18" y="17"/>
                </a:cxn>
                <a:cxn ang="0">
                  <a:pos x="18" y="69"/>
                </a:cxn>
                <a:cxn ang="0">
                  <a:pos x="19" y="74"/>
                </a:cxn>
                <a:cxn ang="0">
                  <a:pos x="21" y="79"/>
                </a:cxn>
                <a:cxn ang="0">
                  <a:pos x="23" y="81"/>
                </a:cxn>
                <a:cxn ang="0">
                  <a:pos x="25" y="82"/>
                </a:cxn>
                <a:cxn ang="0">
                  <a:pos x="27" y="82"/>
                </a:cxn>
                <a:cxn ang="0">
                  <a:pos x="28" y="81"/>
                </a:cxn>
                <a:cxn ang="0">
                  <a:pos x="29" y="81"/>
                </a:cxn>
                <a:cxn ang="0">
                  <a:pos x="31" y="80"/>
                </a:cxn>
                <a:cxn ang="0">
                  <a:pos x="31" y="79"/>
                </a:cxn>
                <a:cxn ang="0">
                  <a:pos x="32" y="78"/>
                </a:cxn>
                <a:cxn ang="0">
                  <a:pos x="34" y="76"/>
                </a:cxn>
                <a:cxn ang="0">
                  <a:pos x="35" y="74"/>
                </a:cxn>
                <a:cxn ang="0">
                  <a:pos x="35" y="69"/>
                </a:cxn>
                <a:cxn ang="0">
                  <a:pos x="35" y="42"/>
                </a:cxn>
              </a:cxnLst>
              <a:rect l="0" t="0" r="r" b="b"/>
              <a:pathLst>
                <a:path w="53" h="86">
                  <a:moveTo>
                    <a:pt x="53" y="42"/>
                  </a:moveTo>
                  <a:lnTo>
                    <a:pt x="52" y="54"/>
                  </a:lnTo>
                  <a:lnTo>
                    <a:pt x="49" y="65"/>
                  </a:lnTo>
                  <a:lnTo>
                    <a:pt x="48" y="69"/>
                  </a:lnTo>
                  <a:lnTo>
                    <a:pt x="47" y="72"/>
                  </a:lnTo>
                  <a:lnTo>
                    <a:pt x="44" y="76"/>
                  </a:lnTo>
                  <a:lnTo>
                    <a:pt x="39" y="81"/>
                  </a:lnTo>
                  <a:lnTo>
                    <a:pt x="36" y="82"/>
                  </a:lnTo>
                  <a:lnTo>
                    <a:pt x="35" y="84"/>
                  </a:lnTo>
                  <a:lnTo>
                    <a:pt x="32" y="85"/>
                  </a:lnTo>
                  <a:lnTo>
                    <a:pt x="31" y="85"/>
                  </a:lnTo>
                  <a:lnTo>
                    <a:pt x="28" y="86"/>
                  </a:lnTo>
                  <a:lnTo>
                    <a:pt x="23" y="86"/>
                  </a:lnTo>
                  <a:lnTo>
                    <a:pt x="18" y="84"/>
                  </a:lnTo>
                  <a:lnTo>
                    <a:pt x="15" y="82"/>
                  </a:lnTo>
                  <a:lnTo>
                    <a:pt x="10" y="77"/>
                  </a:lnTo>
                  <a:lnTo>
                    <a:pt x="5" y="71"/>
                  </a:lnTo>
                  <a:lnTo>
                    <a:pt x="2" y="63"/>
                  </a:lnTo>
                  <a:lnTo>
                    <a:pt x="1" y="53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19"/>
                  </a:lnTo>
                  <a:lnTo>
                    <a:pt x="8" y="11"/>
                  </a:lnTo>
                  <a:lnTo>
                    <a:pt x="13" y="4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4" y="1"/>
                  </a:lnTo>
                  <a:lnTo>
                    <a:pt x="40" y="4"/>
                  </a:lnTo>
                  <a:lnTo>
                    <a:pt x="45" y="10"/>
                  </a:lnTo>
                  <a:lnTo>
                    <a:pt x="49" y="18"/>
                  </a:lnTo>
                  <a:lnTo>
                    <a:pt x="52" y="30"/>
                  </a:lnTo>
                  <a:lnTo>
                    <a:pt x="53" y="42"/>
                  </a:lnTo>
                  <a:close/>
                  <a:moveTo>
                    <a:pt x="35" y="42"/>
                  </a:moveTo>
                  <a:lnTo>
                    <a:pt x="35" y="13"/>
                  </a:lnTo>
                  <a:lnTo>
                    <a:pt x="34" y="10"/>
                  </a:lnTo>
                  <a:lnTo>
                    <a:pt x="33" y="8"/>
                  </a:lnTo>
                  <a:lnTo>
                    <a:pt x="31" y="6"/>
                  </a:lnTo>
                  <a:lnTo>
                    <a:pt x="29" y="4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19" y="12"/>
                  </a:lnTo>
                  <a:lnTo>
                    <a:pt x="18" y="17"/>
                  </a:lnTo>
                  <a:lnTo>
                    <a:pt x="18" y="69"/>
                  </a:lnTo>
                  <a:lnTo>
                    <a:pt x="19" y="74"/>
                  </a:lnTo>
                  <a:lnTo>
                    <a:pt x="21" y="79"/>
                  </a:lnTo>
                  <a:lnTo>
                    <a:pt x="23" y="81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8" y="81"/>
                  </a:lnTo>
                  <a:lnTo>
                    <a:pt x="29" y="81"/>
                  </a:lnTo>
                  <a:lnTo>
                    <a:pt x="31" y="80"/>
                  </a:lnTo>
                  <a:lnTo>
                    <a:pt x="31" y="79"/>
                  </a:lnTo>
                  <a:lnTo>
                    <a:pt x="32" y="78"/>
                  </a:lnTo>
                  <a:lnTo>
                    <a:pt x="34" y="76"/>
                  </a:lnTo>
                  <a:lnTo>
                    <a:pt x="35" y="74"/>
                  </a:lnTo>
                  <a:lnTo>
                    <a:pt x="35" y="69"/>
                  </a:lnTo>
                  <a:lnTo>
                    <a:pt x="35" y="4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34" name="Freeform 180"/>
            <p:cNvSpPr>
              <a:spLocks/>
            </p:cNvSpPr>
            <p:nvPr/>
          </p:nvSpPr>
          <p:spPr bwMode="auto">
            <a:xfrm>
              <a:off x="6466983" y="2752009"/>
              <a:ext cx="22403" cy="23523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2" y="1"/>
                </a:cxn>
                <a:cxn ang="0">
                  <a:pos x="15" y="2"/>
                </a:cxn>
                <a:cxn ang="0">
                  <a:pos x="17" y="4"/>
                </a:cxn>
                <a:cxn ang="0">
                  <a:pos x="18" y="5"/>
                </a:cxn>
                <a:cxn ang="0">
                  <a:pos x="19" y="7"/>
                </a:cxn>
                <a:cxn ang="0">
                  <a:pos x="19" y="9"/>
                </a:cxn>
                <a:cxn ang="0">
                  <a:pos x="20" y="11"/>
                </a:cxn>
                <a:cxn ang="0">
                  <a:pos x="19" y="14"/>
                </a:cxn>
                <a:cxn ang="0">
                  <a:pos x="19" y="15"/>
                </a:cxn>
                <a:cxn ang="0">
                  <a:pos x="17" y="17"/>
                </a:cxn>
                <a:cxn ang="0">
                  <a:pos x="16" y="19"/>
                </a:cxn>
                <a:cxn ang="0">
                  <a:pos x="14" y="20"/>
                </a:cxn>
                <a:cxn ang="0">
                  <a:pos x="12" y="21"/>
                </a:cxn>
                <a:cxn ang="0">
                  <a:pos x="8" y="21"/>
                </a:cxn>
                <a:cxn ang="0">
                  <a:pos x="5" y="19"/>
                </a:cxn>
                <a:cxn ang="0">
                  <a:pos x="3" y="17"/>
                </a:cxn>
                <a:cxn ang="0">
                  <a:pos x="0" y="11"/>
                </a:cxn>
                <a:cxn ang="0">
                  <a:pos x="1" y="7"/>
                </a:cxn>
                <a:cxn ang="0">
                  <a:pos x="3" y="4"/>
                </a:cxn>
                <a:cxn ang="0">
                  <a:pos x="9" y="0"/>
                </a:cxn>
              </a:cxnLst>
              <a:rect l="0" t="0" r="r" b="b"/>
              <a:pathLst>
                <a:path w="20" h="21">
                  <a:moveTo>
                    <a:pt x="9" y="0"/>
                  </a:moveTo>
                  <a:lnTo>
                    <a:pt x="12" y="1"/>
                  </a:lnTo>
                  <a:lnTo>
                    <a:pt x="15" y="2"/>
                  </a:lnTo>
                  <a:lnTo>
                    <a:pt x="17" y="4"/>
                  </a:lnTo>
                  <a:lnTo>
                    <a:pt x="18" y="5"/>
                  </a:lnTo>
                  <a:lnTo>
                    <a:pt x="19" y="7"/>
                  </a:lnTo>
                  <a:lnTo>
                    <a:pt x="19" y="9"/>
                  </a:lnTo>
                  <a:lnTo>
                    <a:pt x="20" y="11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7" y="17"/>
                  </a:lnTo>
                  <a:lnTo>
                    <a:pt x="16" y="19"/>
                  </a:lnTo>
                  <a:lnTo>
                    <a:pt x="14" y="20"/>
                  </a:lnTo>
                  <a:lnTo>
                    <a:pt x="12" y="21"/>
                  </a:lnTo>
                  <a:lnTo>
                    <a:pt x="8" y="21"/>
                  </a:lnTo>
                  <a:lnTo>
                    <a:pt x="5" y="19"/>
                  </a:lnTo>
                  <a:lnTo>
                    <a:pt x="3" y="17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35" name="Freeform 181"/>
            <p:cNvSpPr>
              <a:spLocks noEditPoints="1"/>
            </p:cNvSpPr>
            <p:nvPr/>
          </p:nvSpPr>
          <p:spPr bwMode="auto">
            <a:xfrm>
              <a:off x="6500587" y="2679199"/>
              <a:ext cx="59367" cy="96332"/>
            </a:xfrm>
            <a:custGeom>
              <a:avLst/>
              <a:gdLst/>
              <a:ahLst/>
              <a:cxnLst>
                <a:cxn ang="0">
                  <a:pos x="53" y="54"/>
                </a:cxn>
                <a:cxn ang="0">
                  <a:pos x="49" y="69"/>
                </a:cxn>
                <a:cxn ang="0">
                  <a:pos x="46" y="74"/>
                </a:cxn>
                <a:cxn ang="0">
                  <a:pos x="36" y="82"/>
                </a:cxn>
                <a:cxn ang="0">
                  <a:pos x="33" y="85"/>
                </a:cxn>
                <a:cxn ang="0">
                  <a:pos x="29" y="86"/>
                </a:cxn>
                <a:cxn ang="0">
                  <a:pos x="19" y="84"/>
                </a:cxn>
                <a:cxn ang="0">
                  <a:pos x="13" y="80"/>
                </a:cxn>
                <a:cxn ang="0">
                  <a:pos x="8" y="74"/>
                </a:cxn>
                <a:cxn ang="0">
                  <a:pos x="4" y="67"/>
                </a:cxn>
                <a:cxn ang="0">
                  <a:pos x="1" y="53"/>
                </a:cxn>
                <a:cxn ang="0">
                  <a:pos x="1" y="31"/>
                </a:cxn>
                <a:cxn ang="0">
                  <a:pos x="8" y="11"/>
                </a:cxn>
                <a:cxn ang="0">
                  <a:pos x="19" y="1"/>
                </a:cxn>
                <a:cxn ang="0">
                  <a:pos x="34" y="1"/>
                </a:cxn>
                <a:cxn ang="0">
                  <a:pos x="46" y="10"/>
                </a:cxn>
                <a:cxn ang="0">
                  <a:pos x="53" y="30"/>
                </a:cxn>
                <a:cxn ang="0">
                  <a:pos x="36" y="42"/>
                </a:cxn>
                <a:cxn ang="0">
                  <a:pos x="35" y="13"/>
                </a:cxn>
                <a:cxn ang="0">
                  <a:pos x="33" y="8"/>
                </a:cxn>
                <a:cxn ang="0">
                  <a:pos x="30" y="5"/>
                </a:cxn>
                <a:cxn ang="0">
                  <a:pos x="28" y="4"/>
                </a:cxn>
                <a:cxn ang="0">
                  <a:pos x="23" y="4"/>
                </a:cxn>
                <a:cxn ang="0">
                  <a:pos x="20" y="8"/>
                </a:cxn>
                <a:cxn ang="0">
                  <a:pos x="19" y="12"/>
                </a:cxn>
                <a:cxn ang="0">
                  <a:pos x="19" y="69"/>
                </a:cxn>
                <a:cxn ang="0">
                  <a:pos x="21" y="79"/>
                </a:cxn>
                <a:cxn ang="0">
                  <a:pos x="26" y="82"/>
                </a:cxn>
                <a:cxn ang="0">
                  <a:pos x="29" y="81"/>
                </a:cxn>
                <a:cxn ang="0">
                  <a:pos x="31" y="80"/>
                </a:cxn>
                <a:cxn ang="0">
                  <a:pos x="33" y="77"/>
                </a:cxn>
                <a:cxn ang="0">
                  <a:pos x="36" y="69"/>
                </a:cxn>
              </a:cxnLst>
              <a:rect l="0" t="0" r="r" b="b"/>
              <a:pathLst>
                <a:path w="53" h="86">
                  <a:moveTo>
                    <a:pt x="53" y="42"/>
                  </a:moveTo>
                  <a:lnTo>
                    <a:pt x="53" y="54"/>
                  </a:lnTo>
                  <a:lnTo>
                    <a:pt x="50" y="65"/>
                  </a:lnTo>
                  <a:lnTo>
                    <a:pt x="49" y="69"/>
                  </a:lnTo>
                  <a:lnTo>
                    <a:pt x="47" y="72"/>
                  </a:lnTo>
                  <a:lnTo>
                    <a:pt x="46" y="74"/>
                  </a:lnTo>
                  <a:lnTo>
                    <a:pt x="39" y="81"/>
                  </a:lnTo>
                  <a:lnTo>
                    <a:pt x="36" y="82"/>
                  </a:lnTo>
                  <a:lnTo>
                    <a:pt x="35" y="84"/>
                  </a:lnTo>
                  <a:lnTo>
                    <a:pt x="33" y="85"/>
                  </a:lnTo>
                  <a:lnTo>
                    <a:pt x="31" y="85"/>
                  </a:lnTo>
                  <a:lnTo>
                    <a:pt x="29" y="86"/>
                  </a:lnTo>
                  <a:lnTo>
                    <a:pt x="23" y="86"/>
                  </a:lnTo>
                  <a:lnTo>
                    <a:pt x="19" y="84"/>
                  </a:lnTo>
                  <a:lnTo>
                    <a:pt x="16" y="82"/>
                  </a:lnTo>
                  <a:lnTo>
                    <a:pt x="13" y="80"/>
                  </a:lnTo>
                  <a:lnTo>
                    <a:pt x="11" y="77"/>
                  </a:lnTo>
                  <a:lnTo>
                    <a:pt x="8" y="74"/>
                  </a:lnTo>
                  <a:lnTo>
                    <a:pt x="6" y="71"/>
                  </a:lnTo>
                  <a:lnTo>
                    <a:pt x="4" y="67"/>
                  </a:lnTo>
                  <a:lnTo>
                    <a:pt x="3" y="63"/>
                  </a:lnTo>
                  <a:lnTo>
                    <a:pt x="1" y="53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19"/>
                  </a:lnTo>
                  <a:lnTo>
                    <a:pt x="8" y="11"/>
                  </a:lnTo>
                  <a:lnTo>
                    <a:pt x="13" y="4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4" y="1"/>
                  </a:lnTo>
                  <a:lnTo>
                    <a:pt x="40" y="4"/>
                  </a:lnTo>
                  <a:lnTo>
                    <a:pt x="46" y="10"/>
                  </a:lnTo>
                  <a:lnTo>
                    <a:pt x="50" y="18"/>
                  </a:lnTo>
                  <a:lnTo>
                    <a:pt x="53" y="30"/>
                  </a:lnTo>
                  <a:lnTo>
                    <a:pt x="53" y="42"/>
                  </a:lnTo>
                  <a:close/>
                  <a:moveTo>
                    <a:pt x="36" y="42"/>
                  </a:moveTo>
                  <a:lnTo>
                    <a:pt x="36" y="17"/>
                  </a:lnTo>
                  <a:lnTo>
                    <a:pt x="35" y="13"/>
                  </a:lnTo>
                  <a:lnTo>
                    <a:pt x="34" y="10"/>
                  </a:lnTo>
                  <a:lnTo>
                    <a:pt x="33" y="8"/>
                  </a:lnTo>
                  <a:lnTo>
                    <a:pt x="32" y="6"/>
                  </a:lnTo>
                  <a:lnTo>
                    <a:pt x="30" y="5"/>
                  </a:lnTo>
                  <a:lnTo>
                    <a:pt x="29" y="4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19" y="12"/>
                  </a:lnTo>
                  <a:lnTo>
                    <a:pt x="19" y="17"/>
                  </a:lnTo>
                  <a:lnTo>
                    <a:pt x="19" y="69"/>
                  </a:lnTo>
                  <a:lnTo>
                    <a:pt x="19" y="74"/>
                  </a:lnTo>
                  <a:lnTo>
                    <a:pt x="21" y="79"/>
                  </a:lnTo>
                  <a:lnTo>
                    <a:pt x="23" y="80"/>
                  </a:lnTo>
                  <a:lnTo>
                    <a:pt x="26" y="82"/>
                  </a:lnTo>
                  <a:lnTo>
                    <a:pt x="28" y="82"/>
                  </a:lnTo>
                  <a:lnTo>
                    <a:pt x="29" y="81"/>
                  </a:lnTo>
                  <a:lnTo>
                    <a:pt x="30" y="81"/>
                  </a:lnTo>
                  <a:lnTo>
                    <a:pt x="31" y="80"/>
                  </a:lnTo>
                  <a:lnTo>
                    <a:pt x="32" y="79"/>
                  </a:lnTo>
                  <a:lnTo>
                    <a:pt x="33" y="77"/>
                  </a:lnTo>
                  <a:lnTo>
                    <a:pt x="35" y="72"/>
                  </a:lnTo>
                  <a:lnTo>
                    <a:pt x="36" y="69"/>
                  </a:lnTo>
                  <a:lnTo>
                    <a:pt x="36" y="4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36" name="Freeform 182"/>
            <p:cNvSpPr>
              <a:spLocks/>
            </p:cNvSpPr>
            <p:nvPr/>
          </p:nvSpPr>
          <p:spPr bwMode="auto">
            <a:xfrm>
              <a:off x="6571156" y="2680319"/>
              <a:ext cx="59367" cy="95212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53" y="0"/>
                </a:cxn>
                <a:cxn ang="0">
                  <a:pos x="46" y="16"/>
                </a:cxn>
                <a:cxn ang="0">
                  <a:pos x="13" y="16"/>
                </a:cxn>
                <a:cxn ang="0">
                  <a:pos x="10" y="23"/>
                </a:cxn>
                <a:cxn ang="0">
                  <a:pos x="24" y="24"/>
                </a:cxn>
                <a:cxn ang="0">
                  <a:pos x="34" y="28"/>
                </a:cxn>
                <a:cxn ang="0">
                  <a:pos x="44" y="34"/>
                </a:cxn>
                <a:cxn ang="0">
                  <a:pos x="49" y="40"/>
                </a:cxn>
                <a:cxn ang="0">
                  <a:pos x="52" y="47"/>
                </a:cxn>
                <a:cxn ang="0">
                  <a:pos x="53" y="54"/>
                </a:cxn>
                <a:cxn ang="0">
                  <a:pos x="52" y="62"/>
                </a:cxn>
                <a:cxn ang="0">
                  <a:pos x="49" y="70"/>
                </a:cxn>
                <a:cxn ang="0">
                  <a:pos x="46" y="74"/>
                </a:cxn>
                <a:cxn ang="0">
                  <a:pos x="41" y="78"/>
                </a:cxn>
                <a:cxn ang="0">
                  <a:pos x="36" y="81"/>
                </a:cxn>
                <a:cxn ang="0">
                  <a:pos x="28" y="83"/>
                </a:cxn>
                <a:cxn ang="0">
                  <a:pos x="19" y="85"/>
                </a:cxn>
                <a:cxn ang="0">
                  <a:pos x="13" y="85"/>
                </a:cxn>
                <a:cxn ang="0">
                  <a:pos x="8" y="83"/>
                </a:cxn>
                <a:cxn ang="0">
                  <a:pos x="3" y="81"/>
                </a:cxn>
                <a:cxn ang="0">
                  <a:pos x="0" y="78"/>
                </a:cxn>
                <a:cxn ang="0">
                  <a:pos x="0" y="76"/>
                </a:cxn>
                <a:cxn ang="0">
                  <a:pos x="0" y="72"/>
                </a:cxn>
                <a:cxn ang="0">
                  <a:pos x="1" y="71"/>
                </a:cxn>
                <a:cxn ang="0">
                  <a:pos x="2" y="70"/>
                </a:cxn>
                <a:cxn ang="0">
                  <a:pos x="3" y="69"/>
                </a:cxn>
                <a:cxn ang="0">
                  <a:pos x="5" y="68"/>
                </a:cxn>
                <a:cxn ang="0">
                  <a:pos x="9" y="68"/>
                </a:cxn>
                <a:cxn ang="0">
                  <a:pos x="10" y="68"/>
                </a:cxn>
                <a:cxn ang="0">
                  <a:pos x="11" y="68"/>
                </a:cxn>
                <a:cxn ang="0">
                  <a:pos x="13" y="69"/>
                </a:cxn>
                <a:cxn ang="0">
                  <a:pos x="14" y="71"/>
                </a:cxn>
                <a:cxn ang="0">
                  <a:pos x="21" y="75"/>
                </a:cxn>
                <a:cxn ang="0">
                  <a:pos x="23" y="77"/>
                </a:cxn>
                <a:cxn ang="0">
                  <a:pos x="24" y="78"/>
                </a:cxn>
                <a:cxn ang="0">
                  <a:pos x="26" y="78"/>
                </a:cxn>
                <a:cxn ang="0">
                  <a:pos x="27" y="78"/>
                </a:cxn>
                <a:cxn ang="0">
                  <a:pos x="28" y="79"/>
                </a:cxn>
                <a:cxn ang="0">
                  <a:pos x="30" y="79"/>
                </a:cxn>
                <a:cxn ang="0">
                  <a:pos x="34" y="78"/>
                </a:cxn>
                <a:cxn ang="0">
                  <a:pos x="36" y="78"/>
                </a:cxn>
                <a:cxn ang="0">
                  <a:pos x="38" y="75"/>
                </a:cxn>
                <a:cxn ang="0">
                  <a:pos x="40" y="73"/>
                </a:cxn>
                <a:cxn ang="0">
                  <a:pos x="41" y="71"/>
                </a:cxn>
                <a:cxn ang="0">
                  <a:pos x="42" y="69"/>
                </a:cxn>
                <a:cxn ang="0">
                  <a:pos x="42" y="66"/>
                </a:cxn>
                <a:cxn ang="0">
                  <a:pos x="41" y="59"/>
                </a:cxn>
                <a:cxn ang="0">
                  <a:pos x="37" y="53"/>
                </a:cxn>
                <a:cxn ang="0">
                  <a:pos x="32" y="48"/>
                </a:cxn>
                <a:cxn ang="0">
                  <a:pos x="20" y="44"/>
                </a:cxn>
                <a:cxn ang="0">
                  <a:pos x="5" y="41"/>
                </a:cxn>
                <a:cxn ang="0">
                  <a:pos x="0" y="41"/>
                </a:cxn>
                <a:cxn ang="0">
                  <a:pos x="15" y="0"/>
                </a:cxn>
              </a:cxnLst>
              <a:rect l="0" t="0" r="r" b="b"/>
              <a:pathLst>
                <a:path w="53" h="85">
                  <a:moveTo>
                    <a:pt x="15" y="0"/>
                  </a:moveTo>
                  <a:lnTo>
                    <a:pt x="53" y="0"/>
                  </a:lnTo>
                  <a:lnTo>
                    <a:pt x="46" y="16"/>
                  </a:lnTo>
                  <a:lnTo>
                    <a:pt x="13" y="16"/>
                  </a:lnTo>
                  <a:lnTo>
                    <a:pt x="10" y="23"/>
                  </a:lnTo>
                  <a:lnTo>
                    <a:pt x="24" y="24"/>
                  </a:lnTo>
                  <a:lnTo>
                    <a:pt x="34" y="28"/>
                  </a:lnTo>
                  <a:lnTo>
                    <a:pt x="44" y="34"/>
                  </a:lnTo>
                  <a:lnTo>
                    <a:pt x="49" y="40"/>
                  </a:lnTo>
                  <a:lnTo>
                    <a:pt x="52" y="47"/>
                  </a:lnTo>
                  <a:lnTo>
                    <a:pt x="53" y="54"/>
                  </a:lnTo>
                  <a:lnTo>
                    <a:pt x="52" y="62"/>
                  </a:lnTo>
                  <a:lnTo>
                    <a:pt x="49" y="70"/>
                  </a:lnTo>
                  <a:lnTo>
                    <a:pt x="46" y="74"/>
                  </a:lnTo>
                  <a:lnTo>
                    <a:pt x="41" y="78"/>
                  </a:lnTo>
                  <a:lnTo>
                    <a:pt x="36" y="81"/>
                  </a:lnTo>
                  <a:lnTo>
                    <a:pt x="28" y="83"/>
                  </a:lnTo>
                  <a:lnTo>
                    <a:pt x="19" y="85"/>
                  </a:lnTo>
                  <a:lnTo>
                    <a:pt x="13" y="85"/>
                  </a:lnTo>
                  <a:lnTo>
                    <a:pt x="8" y="83"/>
                  </a:lnTo>
                  <a:lnTo>
                    <a:pt x="3" y="81"/>
                  </a:lnTo>
                  <a:lnTo>
                    <a:pt x="0" y="78"/>
                  </a:lnTo>
                  <a:lnTo>
                    <a:pt x="0" y="76"/>
                  </a:lnTo>
                  <a:lnTo>
                    <a:pt x="0" y="72"/>
                  </a:lnTo>
                  <a:lnTo>
                    <a:pt x="1" y="71"/>
                  </a:lnTo>
                  <a:lnTo>
                    <a:pt x="2" y="70"/>
                  </a:lnTo>
                  <a:lnTo>
                    <a:pt x="3" y="69"/>
                  </a:lnTo>
                  <a:lnTo>
                    <a:pt x="5" y="68"/>
                  </a:lnTo>
                  <a:lnTo>
                    <a:pt x="9" y="68"/>
                  </a:lnTo>
                  <a:lnTo>
                    <a:pt x="10" y="68"/>
                  </a:lnTo>
                  <a:lnTo>
                    <a:pt x="11" y="68"/>
                  </a:lnTo>
                  <a:lnTo>
                    <a:pt x="13" y="69"/>
                  </a:lnTo>
                  <a:lnTo>
                    <a:pt x="14" y="71"/>
                  </a:lnTo>
                  <a:lnTo>
                    <a:pt x="21" y="75"/>
                  </a:lnTo>
                  <a:lnTo>
                    <a:pt x="23" y="77"/>
                  </a:lnTo>
                  <a:lnTo>
                    <a:pt x="24" y="78"/>
                  </a:lnTo>
                  <a:lnTo>
                    <a:pt x="26" y="78"/>
                  </a:lnTo>
                  <a:lnTo>
                    <a:pt x="27" y="78"/>
                  </a:lnTo>
                  <a:lnTo>
                    <a:pt x="28" y="79"/>
                  </a:lnTo>
                  <a:lnTo>
                    <a:pt x="30" y="79"/>
                  </a:lnTo>
                  <a:lnTo>
                    <a:pt x="34" y="78"/>
                  </a:lnTo>
                  <a:lnTo>
                    <a:pt x="36" y="78"/>
                  </a:lnTo>
                  <a:lnTo>
                    <a:pt x="38" y="75"/>
                  </a:lnTo>
                  <a:lnTo>
                    <a:pt x="40" y="73"/>
                  </a:lnTo>
                  <a:lnTo>
                    <a:pt x="41" y="71"/>
                  </a:lnTo>
                  <a:lnTo>
                    <a:pt x="42" y="69"/>
                  </a:lnTo>
                  <a:lnTo>
                    <a:pt x="42" y="66"/>
                  </a:lnTo>
                  <a:lnTo>
                    <a:pt x="41" y="59"/>
                  </a:lnTo>
                  <a:lnTo>
                    <a:pt x="37" y="53"/>
                  </a:lnTo>
                  <a:lnTo>
                    <a:pt x="32" y="48"/>
                  </a:lnTo>
                  <a:lnTo>
                    <a:pt x="20" y="44"/>
                  </a:lnTo>
                  <a:lnTo>
                    <a:pt x="5" y="41"/>
                  </a:lnTo>
                  <a:lnTo>
                    <a:pt x="0" y="4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37" name="Line 183"/>
            <p:cNvSpPr>
              <a:spLocks noChangeShapeType="1"/>
            </p:cNvSpPr>
            <p:nvPr/>
          </p:nvSpPr>
          <p:spPr bwMode="auto">
            <a:xfrm>
              <a:off x="6689889" y="4283237"/>
              <a:ext cx="1816866" cy="112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38" name="Line 184"/>
            <p:cNvSpPr>
              <a:spLocks noChangeShapeType="1"/>
            </p:cNvSpPr>
            <p:nvPr/>
          </p:nvSpPr>
          <p:spPr bwMode="auto">
            <a:xfrm>
              <a:off x="6689891" y="4201467"/>
              <a:ext cx="1120" cy="8177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39" name="Line 185"/>
            <p:cNvSpPr>
              <a:spLocks noChangeShapeType="1"/>
            </p:cNvSpPr>
            <p:nvPr/>
          </p:nvSpPr>
          <p:spPr bwMode="auto">
            <a:xfrm>
              <a:off x="6782863" y="4242912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0" name="Line 186"/>
            <p:cNvSpPr>
              <a:spLocks noChangeShapeType="1"/>
            </p:cNvSpPr>
            <p:nvPr/>
          </p:nvSpPr>
          <p:spPr bwMode="auto">
            <a:xfrm>
              <a:off x="6875834" y="4242912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1" name="Line 187"/>
            <p:cNvSpPr>
              <a:spLocks noChangeShapeType="1"/>
            </p:cNvSpPr>
            <p:nvPr/>
          </p:nvSpPr>
          <p:spPr bwMode="auto">
            <a:xfrm>
              <a:off x="6969926" y="4242912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2" name="Line 188"/>
            <p:cNvSpPr>
              <a:spLocks noChangeShapeType="1"/>
            </p:cNvSpPr>
            <p:nvPr/>
          </p:nvSpPr>
          <p:spPr bwMode="auto">
            <a:xfrm>
              <a:off x="7064017" y="4242912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3" name="Line 189"/>
            <p:cNvSpPr>
              <a:spLocks noChangeShapeType="1"/>
            </p:cNvSpPr>
            <p:nvPr/>
          </p:nvSpPr>
          <p:spPr bwMode="auto">
            <a:xfrm>
              <a:off x="7155869" y="4201467"/>
              <a:ext cx="1120" cy="8177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4" name="Line 190"/>
            <p:cNvSpPr>
              <a:spLocks noChangeShapeType="1"/>
            </p:cNvSpPr>
            <p:nvPr/>
          </p:nvSpPr>
          <p:spPr bwMode="auto">
            <a:xfrm>
              <a:off x="7248841" y="4242912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5" name="Line 191"/>
            <p:cNvSpPr>
              <a:spLocks noChangeShapeType="1"/>
            </p:cNvSpPr>
            <p:nvPr/>
          </p:nvSpPr>
          <p:spPr bwMode="auto">
            <a:xfrm>
              <a:off x="7342933" y="4242912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6" name="Line 192"/>
            <p:cNvSpPr>
              <a:spLocks noChangeShapeType="1"/>
            </p:cNvSpPr>
            <p:nvPr/>
          </p:nvSpPr>
          <p:spPr bwMode="auto">
            <a:xfrm>
              <a:off x="7437024" y="4242912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7" name="Line 193"/>
            <p:cNvSpPr>
              <a:spLocks noChangeShapeType="1"/>
            </p:cNvSpPr>
            <p:nvPr/>
          </p:nvSpPr>
          <p:spPr bwMode="auto">
            <a:xfrm>
              <a:off x="7528876" y="4242912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8" name="Line 194"/>
            <p:cNvSpPr>
              <a:spLocks noChangeShapeType="1"/>
            </p:cNvSpPr>
            <p:nvPr/>
          </p:nvSpPr>
          <p:spPr bwMode="auto">
            <a:xfrm>
              <a:off x="7621847" y="4201467"/>
              <a:ext cx="1120" cy="8177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9" name="Line 195"/>
            <p:cNvSpPr>
              <a:spLocks noChangeShapeType="1"/>
            </p:cNvSpPr>
            <p:nvPr/>
          </p:nvSpPr>
          <p:spPr bwMode="auto">
            <a:xfrm>
              <a:off x="7714819" y="4242912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0" name="Line 196"/>
            <p:cNvSpPr>
              <a:spLocks noChangeShapeType="1"/>
            </p:cNvSpPr>
            <p:nvPr/>
          </p:nvSpPr>
          <p:spPr bwMode="auto">
            <a:xfrm>
              <a:off x="7808911" y="4242912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1" name="Line 197"/>
            <p:cNvSpPr>
              <a:spLocks noChangeShapeType="1"/>
            </p:cNvSpPr>
            <p:nvPr/>
          </p:nvSpPr>
          <p:spPr bwMode="auto">
            <a:xfrm>
              <a:off x="7903003" y="4242912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2" name="Line 198"/>
            <p:cNvSpPr>
              <a:spLocks noChangeShapeType="1"/>
            </p:cNvSpPr>
            <p:nvPr/>
          </p:nvSpPr>
          <p:spPr bwMode="auto">
            <a:xfrm>
              <a:off x="7994854" y="4242912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3" name="Line 199"/>
            <p:cNvSpPr>
              <a:spLocks noChangeShapeType="1"/>
            </p:cNvSpPr>
            <p:nvPr/>
          </p:nvSpPr>
          <p:spPr bwMode="auto">
            <a:xfrm>
              <a:off x="8087825" y="4201467"/>
              <a:ext cx="1120" cy="8177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4" name="Line 200"/>
            <p:cNvSpPr>
              <a:spLocks noChangeShapeType="1"/>
            </p:cNvSpPr>
            <p:nvPr/>
          </p:nvSpPr>
          <p:spPr bwMode="auto">
            <a:xfrm>
              <a:off x="8087825" y="4201467"/>
              <a:ext cx="1120" cy="8177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5" name="Line 201"/>
            <p:cNvSpPr>
              <a:spLocks noChangeShapeType="1"/>
            </p:cNvSpPr>
            <p:nvPr/>
          </p:nvSpPr>
          <p:spPr bwMode="auto">
            <a:xfrm>
              <a:off x="8181917" y="4242912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6" name="Line 202"/>
            <p:cNvSpPr>
              <a:spLocks noChangeShapeType="1"/>
            </p:cNvSpPr>
            <p:nvPr/>
          </p:nvSpPr>
          <p:spPr bwMode="auto">
            <a:xfrm>
              <a:off x="8276009" y="4242912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7" name="Line 203"/>
            <p:cNvSpPr>
              <a:spLocks noChangeShapeType="1"/>
            </p:cNvSpPr>
            <p:nvPr/>
          </p:nvSpPr>
          <p:spPr bwMode="auto">
            <a:xfrm>
              <a:off x="8367860" y="4242912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8" name="Line 204"/>
            <p:cNvSpPr>
              <a:spLocks noChangeShapeType="1"/>
            </p:cNvSpPr>
            <p:nvPr/>
          </p:nvSpPr>
          <p:spPr bwMode="auto">
            <a:xfrm>
              <a:off x="8460832" y="4242912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9" name="Freeform 205"/>
            <p:cNvSpPr>
              <a:spLocks noEditPoints="1"/>
            </p:cNvSpPr>
            <p:nvPr/>
          </p:nvSpPr>
          <p:spPr bwMode="auto">
            <a:xfrm>
              <a:off x="6659647" y="4338124"/>
              <a:ext cx="59367" cy="96332"/>
            </a:xfrm>
            <a:custGeom>
              <a:avLst/>
              <a:gdLst/>
              <a:ahLst/>
              <a:cxnLst>
                <a:cxn ang="0">
                  <a:pos x="53" y="43"/>
                </a:cxn>
                <a:cxn ang="0">
                  <a:pos x="52" y="54"/>
                </a:cxn>
                <a:cxn ang="0">
                  <a:pos x="49" y="66"/>
                </a:cxn>
                <a:cxn ang="0">
                  <a:pos x="49" y="69"/>
                </a:cxn>
                <a:cxn ang="0">
                  <a:pos x="47" y="72"/>
                </a:cxn>
                <a:cxn ang="0">
                  <a:pos x="44" y="77"/>
                </a:cxn>
                <a:cxn ang="0">
                  <a:pos x="39" y="82"/>
                </a:cxn>
                <a:cxn ang="0">
                  <a:pos x="36" y="83"/>
                </a:cxn>
                <a:cxn ang="0">
                  <a:pos x="35" y="85"/>
                </a:cxn>
                <a:cxn ang="0">
                  <a:pos x="32" y="85"/>
                </a:cxn>
                <a:cxn ang="0">
                  <a:pos x="31" y="85"/>
                </a:cxn>
                <a:cxn ang="0">
                  <a:pos x="29" y="86"/>
                </a:cxn>
                <a:cxn ang="0">
                  <a:pos x="23" y="86"/>
                </a:cxn>
                <a:cxn ang="0">
                  <a:pos x="18" y="85"/>
                </a:cxn>
                <a:cxn ang="0">
                  <a:pos x="15" y="83"/>
                </a:cxn>
                <a:cxn ang="0">
                  <a:pos x="10" y="78"/>
                </a:cxn>
                <a:cxn ang="0">
                  <a:pos x="5" y="71"/>
                </a:cxn>
                <a:cxn ang="0">
                  <a:pos x="2" y="64"/>
                </a:cxn>
                <a:cxn ang="0">
                  <a:pos x="1" y="54"/>
                </a:cxn>
                <a:cxn ang="0">
                  <a:pos x="0" y="44"/>
                </a:cxn>
                <a:cxn ang="0">
                  <a:pos x="1" y="31"/>
                </a:cxn>
                <a:cxn ang="0">
                  <a:pos x="4" y="20"/>
                </a:cxn>
                <a:cxn ang="0">
                  <a:pos x="8" y="11"/>
                </a:cxn>
                <a:cxn ang="0">
                  <a:pos x="13" y="5"/>
                </a:cxn>
                <a:cxn ang="0">
                  <a:pos x="19" y="1"/>
                </a:cxn>
                <a:cxn ang="0">
                  <a:pos x="26" y="0"/>
                </a:cxn>
                <a:cxn ang="0">
                  <a:pos x="34" y="1"/>
                </a:cxn>
                <a:cxn ang="0">
                  <a:pos x="40" y="5"/>
                </a:cxn>
                <a:cxn ang="0">
                  <a:pos x="45" y="10"/>
                </a:cxn>
                <a:cxn ang="0">
                  <a:pos x="49" y="18"/>
                </a:cxn>
                <a:cxn ang="0">
                  <a:pos x="52" y="31"/>
                </a:cxn>
                <a:cxn ang="0">
                  <a:pos x="53" y="43"/>
                </a:cxn>
                <a:cxn ang="0">
                  <a:pos x="35" y="43"/>
                </a:cxn>
                <a:cxn ang="0">
                  <a:pos x="35" y="14"/>
                </a:cxn>
                <a:cxn ang="0">
                  <a:pos x="34" y="10"/>
                </a:cxn>
                <a:cxn ang="0">
                  <a:pos x="33" y="8"/>
                </a:cxn>
                <a:cxn ang="0">
                  <a:pos x="31" y="7"/>
                </a:cxn>
                <a:cxn ang="0">
                  <a:pos x="29" y="5"/>
                </a:cxn>
                <a:cxn ang="0">
                  <a:pos x="28" y="4"/>
                </a:cxn>
                <a:cxn ang="0">
                  <a:pos x="23" y="4"/>
                </a:cxn>
                <a:cxn ang="0">
                  <a:pos x="22" y="5"/>
                </a:cxn>
                <a:cxn ang="0">
                  <a:pos x="22" y="7"/>
                </a:cxn>
                <a:cxn ang="0">
                  <a:pos x="20" y="8"/>
                </a:cxn>
                <a:cxn ang="0">
                  <a:pos x="20" y="10"/>
                </a:cxn>
                <a:cxn ang="0">
                  <a:pos x="19" y="13"/>
                </a:cxn>
                <a:cxn ang="0">
                  <a:pos x="18" y="17"/>
                </a:cxn>
                <a:cxn ang="0">
                  <a:pos x="18" y="69"/>
                </a:cxn>
                <a:cxn ang="0">
                  <a:pos x="19" y="75"/>
                </a:cxn>
                <a:cxn ang="0">
                  <a:pos x="21" y="79"/>
                </a:cxn>
                <a:cxn ang="0">
                  <a:pos x="23" y="82"/>
                </a:cxn>
                <a:cxn ang="0">
                  <a:pos x="25" y="82"/>
                </a:cxn>
                <a:cxn ang="0">
                  <a:pos x="29" y="82"/>
                </a:cxn>
                <a:cxn ang="0">
                  <a:pos x="29" y="82"/>
                </a:cxn>
                <a:cxn ang="0">
                  <a:pos x="31" y="81"/>
                </a:cxn>
                <a:cxn ang="0">
                  <a:pos x="31" y="79"/>
                </a:cxn>
                <a:cxn ang="0">
                  <a:pos x="32" y="78"/>
                </a:cxn>
                <a:cxn ang="0">
                  <a:pos x="34" y="77"/>
                </a:cxn>
                <a:cxn ang="0">
                  <a:pos x="35" y="75"/>
                </a:cxn>
                <a:cxn ang="0">
                  <a:pos x="35" y="69"/>
                </a:cxn>
                <a:cxn ang="0">
                  <a:pos x="35" y="43"/>
                </a:cxn>
              </a:cxnLst>
              <a:rect l="0" t="0" r="r" b="b"/>
              <a:pathLst>
                <a:path w="53" h="86">
                  <a:moveTo>
                    <a:pt x="53" y="43"/>
                  </a:moveTo>
                  <a:lnTo>
                    <a:pt x="52" y="54"/>
                  </a:lnTo>
                  <a:lnTo>
                    <a:pt x="49" y="66"/>
                  </a:lnTo>
                  <a:lnTo>
                    <a:pt x="49" y="69"/>
                  </a:lnTo>
                  <a:lnTo>
                    <a:pt x="47" y="72"/>
                  </a:lnTo>
                  <a:lnTo>
                    <a:pt x="44" y="77"/>
                  </a:lnTo>
                  <a:lnTo>
                    <a:pt x="39" y="82"/>
                  </a:lnTo>
                  <a:lnTo>
                    <a:pt x="36" y="83"/>
                  </a:lnTo>
                  <a:lnTo>
                    <a:pt x="35" y="85"/>
                  </a:lnTo>
                  <a:lnTo>
                    <a:pt x="32" y="85"/>
                  </a:lnTo>
                  <a:lnTo>
                    <a:pt x="31" y="85"/>
                  </a:lnTo>
                  <a:lnTo>
                    <a:pt x="29" y="86"/>
                  </a:lnTo>
                  <a:lnTo>
                    <a:pt x="23" y="86"/>
                  </a:lnTo>
                  <a:lnTo>
                    <a:pt x="18" y="85"/>
                  </a:lnTo>
                  <a:lnTo>
                    <a:pt x="15" y="83"/>
                  </a:lnTo>
                  <a:lnTo>
                    <a:pt x="10" y="78"/>
                  </a:lnTo>
                  <a:lnTo>
                    <a:pt x="5" y="71"/>
                  </a:lnTo>
                  <a:lnTo>
                    <a:pt x="2" y="64"/>
                  </a:lnTo>
                  <a:lnTo>
                    <a:pt x="1" y="54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20"/>
                  </a:lnTo>
                  <a:lnTo>
                    <a:pt x="8" y="11"/>
                  </a:lnTo>
                  <a:lnTo>
                    <a:pt x="13" y="5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4" y="1"/>
                  </a:lnTo>
                  <a:lnTo>
                    <a:pt x="40" y="5"/>
                  </a:lnTo>
                  <a:lnTo>
                    <a:pt x="45" y="10"/>
                  </a:lnTo>
                  <a:lnTo>
                    <a:pt x="49" y="18"/>
                  </a:lnTo>
                  <a:lnTo>
                    <a:pt x="52" y="31"/>
                  </a:lnTo>
                  <a:lnTo>
                    <a:pt x="53" y="43"/>
                  </a:lnTo>
                  <a:close/>
                  <a:moveTo>
                    <a:pt x="35" y="43"/>
                  </a:moveTo>
                  <a:lnTo>
                    <a:pt x="35" y="14"/>
                  </a:lnTo>
                  <a:lnTo>
                    <a:pt x="34" y="10"/>
                  </a:lnTo>
                  <a:lnTo>
                    <a:pt x="33" y="8"/>
                  </a:lnTo>
                  <a:lnTo>
                    <a:pt x="31" y="7"/>
                  </a:lnTo>
                  <a:lnTo>
                    <a:pt x="29" y="5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22" y="5"/>
                  </a:lnTo>
                  <a:lnTo>
                    <a:pt x="22" y="7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19" y="13"/>
                  </a:lnTo>
                  <a:lnTo>
                    <a:pt x="18" y="17"/>
                  </a:lnTo>
                  <a:lnTo>
                    <a:pt x="18" y="69"/>
                  </a:lnTo>
                  <a:lnTo>
                    <a:pt x="19" y="75"/>
                  </a:lnTo>
                  <a:lnTo>
                    <a:pt x="21" y="79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9" y="82"/>
                  </a:lnTo>
                  <a:lnTo>
                    <a:pt x="29" y="82"/>
                  </a:lnTo>
                  <a:lnTo>
                    <a:pt x="31" y="81"/>
                  </a:lnTo>
                  <a:lnTo>
                    <a:pt x="31" y="79"/>
                  </a:lnTo>
                  <a:lnTo>
                    <a:pt x="32" y="78"/>
                  </a:lnTo>
                  <a:lnTo>
                    <a:pt x="34" y="77"/>
                  </a:lnTo>
                  <a:lnTo>
                    <a:pt x="35" y="75"/>
                  </a:lnTo>
                  <a:lnTo>
                    <a:pt x="35" y="69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0" name="Freeform 206"/>
            <p:cNvSpPr>
              <a:spLocks noEditPoints="1"/>
            </p:cNvSpPr>
            <p:nvPr/>
          </p:nvSpPr>
          <p:spPr bwMode="auto">
            <a:xfrm>
              <a:off x="7072978" y="4338124"/>
              <a:ext cx="59367" cy="96332"/>
            </a:xfrm>
            <a:custGeom>
              <a:avLst/>
              <a:gdLst/>
              <a:ahLst/>
              <a:cxnLst>
                <a:cxn ang="0">
                  <a:pos x="53" y="43"/>
                </a:cxn>
                <a:cxn ang="0">
                  <a:pos x="53" y="54"/>
                </a:cxn>
                <a:cxn ang="0">
                  <a:pos x="49" y="66"/>
                </a:cxn>
                <a:cxn ang="0">
                  <a:pos x="49" y="69"/>
                </a:cxn>
                <a:cxn ang="0">
                  <a:pos x="47" y="72"/>
                </a:cxn>
                <a:cxn ang="0">
                  <a:pos x="44" y="77"/>
                </a:cxn>
                <a:cxn ang="0">
                  <a:pos x="39" y="82"/>
                </a:cxn>
                <a:cxn ang="0">
                  <a:pos x="36" y="83"/>
                </a:cxn>
                <a:cxn ang="0">
                  <a:pos x="35" y="85"/>
                </a:cxn>
                <a:cxn ang="0">
                  <a:pos x="33" y="85"/>
                </a:cxn>
                <a:cxn ang="0">
                  <a:pos x="31" y="85"/>
                </a:cxn>
                <a:cxn ang="0">
                  <a:pos x="29" y="86"/>
                </a:cxn>
                <a:cxn ang="0">
                  <a:pos x="23" y="86"/>
                </a:cxn>
                <a:cxn ang="0">
                  <a:pos x="19" y="85"/>
                </a:cxn>
                <a:cxn ang="0">
                  <a:pos x="16" y="83"/>
                </a:cxn>
                <a:cxn ang="0">
                  <a:pos x="10" y="78"/>
                </a:cxn>
                <a:cxn ang="0">
                  <a:pos x="6" y="71"/>
                </a:cxn>
                <a:cxn ang="0">
                  <a:pos x="2" y="64"/>
                </a:cxn>
                <a:cxn ang="0">
                  <a:pos x="1" y="54"/>
                </a:cxn>
                <a:cxn ang="0">
                  <a:pos x="0" y="44"/>
                </a:cxn>
                <a:cxn ang="0">
                  <a:pos x="1" y="31"/>
                </a:cxn>
                <a:cxn ang="0">
                  <a:pos x="4" y="20"/>
                </a:cxn>
                <a:cxn ang="0">
                  <a:pos x="8" y="11"/>
                </a:cxn>
                <a:cxn ang="0">
                  <a:pos x="13" y="5"/>
                </a:cxn>
                <a:cxn ang="0">
                  <a:pos x="19" y="1"/>
                </a:cxn>
                <a:cxn ang="0">
                  <a:pos x="26" y="0"/>
                </a:cxn>
                <a:cxn ang="0">
                  <a:pos x="34" y="1"/>
                </a:cxn>
                <a:cxn ang="0">
                  <a:pos x="40" y="5"/>
                </a:cxn>
                <a:cxn ang="0">
                  <a:pos x="46" y="10"/>
                </a:cxn>
                <a:cxn ang="0">
                  <a:pos x="49" y="18"/>
                </a:cxn>
                <a:cxn ang="0">
                  <a:pos x="53" y="31"/>
                </a:cxn>
                <a:cxn ang="0">
                  <a:pos x="53" y="43"/>
                </a:cxn>
                <a:cxn ang="0">
                  <a:pos x="35" y="43"/>
                </a:cxn>
                <a:cxn ang="0">
                  <a:pos x="35" y="14"/>
                </a:cxn>
                <a:cxn ang="0">
                  <a:pos x="34" y="10"/>
                </a:cxn>
                <a:cxn ang="0">
                  <a:pos x="33" y="8"/>
                </a:cxn>
                <a:cxn ang="0">
                  <a:pos x="31" y="7"/>
                </a:cxn>
                <a:cxn ang="0">
                  <a:pos x="29" y="5"/>
                </a:cxn>
                <a:cxn ang="0">
                  <a:pos x="28" y="4"/>
                </a:cxn>
                <a:cxn ang="0">
                  <a:pos x="23" y="4"/>
                </a:cxn>
                <a:cxn ang="0">
                  <a:pos x="22" y="5"/>
                </a:cxn>
                <a:cxn ang="0">
                  <a:pos x="22" y="7"/>
                </a:cxn>
                <a:cxn ang="0">
                  <a:pos x="20" y="8"/>
                </a:cxn>
                <a:cxn ang="0">
                  <a:pos x="20" y="10"/>
                </a:cxn>
                <a:cxn ang="0">
                  <a:pos x="19" y="13"/>
                </a:cxn>
                <a:cxn ang="0">
                  <a:pos x="19" y="17"/>
                </a:cxn>
                <a:cxn ang="0">
                  <a:pos x="19" y="69"/>
                </a:cxn>
                <a:cxn ang="0">
                  <a:pos x="19" y="75"/>
                </a:cxn>
                <a:cxn ang="0">
                  <a:pos x="21" y="79"/>
                </a:cxn>
                <a:cxn ang="0">
                  <a:pos x="23" y="82"/>
                </a:cxn>
                <a:cxn ang="0">
                  <a:pos x="26" y="82"/>
                </a:cxn>
                <a:cxn ang="0">
                  <a:pos x="29" y="82"/>
                </a:cxn>
                <a:cxn ang="0">
                  <a:pos x="29" y="82"/>
                </a:cxn>
                <a:cxn ang="0">
                  <a:pos x="31" y="81"/>
                </a:cxn>
                <a:cxn ang="0">
                  <a:pos x="31" y="79"/>
                </a:cxn>
                <a:cxn ang="0">
                  <a:pos x="33" y="78"/>
                </a:cxn>
                <a:cxn ang="0">
                  <a:pos x="34" y="77"/>
                </a:cxn>
                <a:cxn ang="0">
                  <a:pos x="35" y="75"/>
                </a:cxn>
                <a:cxn ang="0">
                  <a:pos x="35" y="69"/>
                </a:cxn>
                <a:cxn ang="0">
                  <a:pos x="35" y="43"/>
                </a:cxn>
              </a:cxnLst>
              <a:rect l="0" t="0" r="r" b="b"/>
              <a:pathLst>
                <a:path w="53" h="86">
                  <a:moveTo>
                    <a:pt x="53" y="43"/>
                  </a:moveTo>
                  <a:lnTo>
                    <a:pt x="53" y="54"/>
                  </a:lnTo>
                  <a:lnTo>
                    <a:pt x="49" y="66"/>
                  </a:lnTo>
                  <a:lnTo>
                    <a:pt x="49" y="69"/>
                  </a:lnTo>
                  <a:lnTo>
                    <a:pt x="47" y="72"/>
                  </a:lnTo>
                  <a:lnTo>
                    <a:pt x="44" y="77"/>
                  </a:lnTo>
                  <a:lnTo>
                    <a:pt x="39" y="82"/>
                  </a:lnTo>
                  <a:lnTo>
                    <a:pt x="36" y="83"/>
                  </a:lnTo>
                  <a:lnTo>
                    <a:pt x="35" y="85"/>
                  </a:lnTo>
                  <a:lnTo>
                    <a:pt x="33" y="85"/>
                  </a:lnTo>
                  <a:lnTo>
                    <a:pt x="31" y="85"/>
                  </a:lnTo>
                  <a:lnTo>
                    <a:pt x="29" y="86"/>
                  </a:lnTo>
                  <a:lnTo>
                    <a:pt x="23" y="86"/>
                  </a:lnTo>
                  <a:lnTo>
                    <a:pt x="19" y="85"/>
                  </a:lnTo>
                  <a:lnTo>
                    <a:pt x="16" y="83"/>
                  </a:lnTo>
                  <a:lnTo>
                    <a:pt x="10" y="78"/>
                  </a:lnTo>
                  <a:lnTo>
                    <a:pt x="6" y="71"/>
                  </a:lnTo>
                  <a:lnTo>
                    <a:pt x="2" y="64"/>
                  </a:lnTo>
                  <a:lnTo>
                    <a:pt x="1" y="54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20"/>
                  </a:lnTo>
                  <a:lnTo>
                    <a:pt x="8" y="11"/>
                  </a:lnTo>
                  <a:lnTo>
                    <a:pt x="13" y="5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4" y="1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49" y="18"/>
                  </a:lnTo>
                  <a:lnTo>
                    <a:pt x="53" y="31"/>
                  </a:lnTo>
                  <a:lnTo>
                    <a:pt x="53" y="43"/>
                  </a:lnTo>
                  <a:close/>
                  <a:moveTo>
                    <a:pt x="35" y="43"/>
                  </a:moveTo>
                  <a:lnTo>
                    <a:pt x="35" y="14"/>
                  </a:lnTo>
                  <a:lnTo>
                    <a:pt x="34" y="10"/>
                  </a:lnTo>
                  <a:lnTo>
                    <a:pt x="33" y="8"/>
                  </a:lnTo>
                  <a:lnTo>
                    <a:pt x="31" y="7"/>
                  </a:lnTo>
                  <a:lnTo>
                    <a:pt x="29" y="5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22" y="5"/>
                  </a:lnTo>
                  <a:lnTo>
                    <a:pt x="22" y="7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19" y="13"/>
                  </a:lnTo>
                  <a:lnTo>
                    <a:pt x="19" y="17"/>
                  </a:lnTo>
                  <a:lnTo>
                    <a:pt x="19" y="69"/>
                  </a:lnTo>
                  <a:lnTo>
                    <a:pt x="19" y="75"/>
                  </a:lnTo>
                  <a:lnTo>
                    <a:pt x="21" y="79"/>
                  </a:lnTo>
                  <a:lnTo>
                    <a:pt x="23" y="82"/>
                  </a:lnTo>
                  <a:lnTo>
                    <a:pt x="26" y="82"/>
                  </a:lnTo>
                  <a:lnTo>
                    <a:pt x="29" y="82"/>
                  </a:lnTo>
                  <a:lnTo>
                    <a:pt x="29" y="82"/>
                  </a:lnTo>
                  <a:lnTo>
                    <a:pt x="31" y="81"/>
                  </a:lnTo>
                  <a:lnTo>
                    <a:pt x="31" y="79"/>
                  </a:lnTo>
                  <a:lnTo>
                    <a:pt x="33" y="78"/>
                  </a:lnTo>
                  <a:lnTo>
                    <a:pt x="34" y="77"/>
                  </a:lnTo>
                  <a:lnTo>
                    <a:pt x="35" y="75"/>
                  </a:lnTo>
                  <a:lnTo>
                    <a:pt x="35" y="69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1" name="Freeform 207"/>
            <p:cNvSpPr>
              <a:spLocks/>
            </p:cNvSpPr>
            <p:nvPr/>
          </p:nvSpPr>
          <p:spPr bwMode="auto">
            <a:xfrm>
              <a:off x="7143548" y="4412053"/>
              <a:ext cx="22403" cy="22403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3" y="1"/>
                </a:cxn>
                <a:cxn ang="0">
                  <a:pos x="15" y="2"/>
                </a:cxn>
                <a:cxn ang="0">
                  <a:pos x="17" y="3"/>
                </a:cxn>
                <a:cxn ang="0">
                  <a:pos x="18" y="5"/>
                </a:cxn>
                <a:cxn ang="0">
                  <a:pos x="20" y="6"/>
                </a:cxn>
                <a:cxn ang="0">
                  <a:pos x="20" y="9"/>
                </a:cxn>
                <a:cxn ang="0">
                  <a:pos x="20" y="11"/>
                </a:cxn>
                <a:cxn ang="0">
                  <a:pos x="20" y="13"/>
                </a:cxn>
                <a:cxn ang="0">
                  <a:pos x="19" y="15"/>
                </a:cxn>
                <a:cxn ang="0">
                  <a:pos x="17" y="17"/>
                </a:cxn>
                <a:cxn ang="0">
                  <a:pos x="16" y="19"/>
                </a:cxn>
                <a:cxn ang="0">
                  <a:pos x="14" y="19"/>
                </a:cxn>
                <a:cxn ang="0">
                  <a:pos x="12" y="20"/>
                </a:cxn>
                <a:cxn ang="0">
                  <a:pos x="8" y="20"/>
                </a:cxn>
                <a:cxn ang="0">
                  <a:pos x="5" y="19"/>
                </a:cxn>
                <a:cxn ang="0">
                  <a:pos x="3" y="17"/>
                </a:cxn>
                <a:cxn ang="0">
                  <a:pos x="0" y="11"/>
                </a:cxn>
                <a:cxn ang="0">
                  <a:pos x="1" y="7"/>
                </a:cxn>
                <a:cxn ang="0">
                  <a:pos x="3" y="3"/>
                </a:cxn>
                <a:cxn ang="0">
                  <a:pos x="10" y="0"/>
                </a:cxn>
              </a:cxnLst>
              <a:rect l="0" t="0" r="r" b="b"/>
              <a:pathLst>
                <a:path w="20" h="20">
                  <a:moveTo>
                    <a:pt x="10" y="0"/>
                  </a:moveTo>
                  <a:lnTo>
                    <a:pt x="13" y="1"/>
                  </a:lnTo>
                  <a:lnTo>
                    <a:pt x="15" y="2"/>
                  </a:lnTo>
                  <a:lnTo>
                    <a:pt x="17" y="3"/>
                  </a:lnTo>
                  <a:lnTo>
                    <a:pt x="18" y="5"/>
                  </a:lnTo>
                  <a:lnTo>
                    <a:pt x="20" y="6"/>
                  </a:lnTo>
                  <a:lnTo>
                    <a:pt x="20" y="9"/>
                  </a:lnTo>
                  <a:lnTo>
                    <a:pt x="20" y="11"/>
                  </a:lnTo>
                  <a:lnTo>
                    <a:pt x="20" y="13"/>
                  </a:lnTo>
                  <a:lnTo>
                    <a:pt x="19" y="15"/>
                  </a:lnTo>
                  <a:lnTo>
                    <a:pt x="17" y="17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5" y="19"/>
                  </a:lnTo>
                  <a:lnTo>
                    <a:pt x="3" y="17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2" name="Freeform 208"/>
            <p:cNvSpPr>
              <a:spLocks/>
            </p:cNvSpPr>
            <p:nvPr/>
          </p:nvSpPr>
          <p:spPr bwMode="auto">
            <a:xfrm>
              <a:off x="7183873" y="4338124"/>
              <a:ext cx="47046" cy="95212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31" y="77"/>
                </a:cxn>
                <a:cxn ang="0">
                  <a:pos x="33" y="78"/>
                </a:cxn>
                <a:cxn ang="0">
                  <a:pos x="34" y="81"/>
                </a:cxn>
                <a:cxn ang="0">
                  <a:pos x="36" y="82"/>
                </a:cxn>
                <a:cxn ang="0">
                  <a:pos x="37" y="82"/>
                </a:cxn>
                <a:cxn ang="0">
                  <a:pos x="39" y="82"/>
                </a:cxn>
                <a:cxn ang="0">
                  <a:pos x="42" y="82"/>
                </a:cxn>
                <a:cxn ang="0">
                  <a:pos x="42" y="85"/>
                </a:cxn>
                <a:cxn ang="0">
                  <a:pos x="0" y="85"/>
                </a:cxn>
                <a:cxn ang="0">
                  <a:pos x="0" y="82"/>
                </a:cxn>
                <a:cxn ang="0">
                  <a:pos x="4" y="82"/>
                </a:cxn>
                <a:cxn ang="0">
                  <a:pos x="6" y="82"/>
                </a:cxn>
                <a:cxn ang="0">
                  <a:pos x="7" y="82"/>
                </a:cxn>
                <a:cxn ang="0">
                  <a:pos x="9" y="81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11" y="78"/>
                </a:cxn>
                <a:cxn ang="0">
                  <a:pos x="12" y="77"/>
                </a:cxn>
                <a:cxn ang="0">
                  <a:pos x="13" y="75"/>
                </a:cxn>
                <a:cxn ang="0">
                  <a:pos x="13" y="18"/>
                </a:cxn>
                <a:cxn ang="0">
                  <a:pos x="11" y="17"/>
                </a:cxn>
                <a:cxn ang="0">
                  <a:pos x="10" y="16"/>
                </a:cxn>
                <a:cxn ang="0">
                  <a:pos x="9" y="16"/>
                </a:cxn>
                <a:cxn ang="0">
                  <a:pos x="9" y="15"/>
                </a:cxn>
                <a:cxn ang="0">
                  <a:pos x="8" y="14"/>
                </a:cxn>
                <a:cxn ang="0">
                  <a:pos x="6" y="14"/>
                </a:cxn>
                <a:cxn ang="0">
                  <a:pos x="3" y="16"/>
                </a:cxn>
                <a:cxn ang="0">
                  <a:pos x="1" y="17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31" y="0"/>
                </a:cxn>
              </a:cxnLst>
              <a:rect l="0" t="0" r="r" b="b"/>
              <a:pathLst>
                <a:path w="42" h="85">
                  <a:moveTo>
                    <a:pt x="31" y="0"/>
                  </a:moveTo>
                  <a:lnTo>
                    <a:pt x="31" y="77"/>
                  </a:lnTo>
                  <a:lnTo>
                    <a:pt x="33" y="78"/>
                  </a:lnTo>
                  <a:lnTo>
                    <a:pt x="34" y="81"/>
                  </a:lnTo>
                  <a:lnTo>
                    <a:pt x="36" y="82"/>
                  </a:lnTo>
                  <a:lnTo>
                    <a:pt x="37" y="82"/>
                  </a:lnTo>
                  <a:lnTo>
                    <a:pt x="39" y="82"/>
                  </a:lnTo>
                  <a:lnTo>
                    <a:pt x="42" y="82"/>
                  </a:lnTo>
                  <a:lnTo>
                    <a:pt x="42" y="85"/>
                  </a:lnTo>
                  <a:lnTo>
                    <a:pt x="0" y="85"/>
                  </a:lnTo>
                  <a:lnTo>
                    <a:pt x="0" y="82"/>
                  </a:lnTo>
                  <a:lnTo>
                    <a:pt x="4" y="82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9" y="81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11" y="78"/>
                  </a:lnTo>
                  <a:lnTo>
                    <a:pt x="12" y="77"/>
                  </a:lnTo>
                  <a:lnTo>
                    <a:pt x="13" y="75"/>
                  </a:lnTo>
                  <a:lnTo>
                    <a:pt x="13" y="18"/>
                  </a:lnTo>
                  <a:lnTo>
                    <a:pt x="11" y="17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3" y="16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3" name="Freeform 209"/>
            <p:cNvSpPr>
              <a:spLocks noEditPoints="1"/>
            </p:cNvSpPr>
            <p:nvPr/>
          </p:nvSpPr>
          <p:spPr bwMode="auto">
            <a:xfrm>
              <a:off x="7538957" y="4338124"/>
              <a:ext cx="59367" cy="96332"/>
            </a:xfrm>
            <a:custGeom>
              <a:avLst/>
              <a:gdLst/>
              <a:ahLst/>
              <a:cxnLst>
                <a:cxn ang="0">
                  <a:pos x="53" y="43"/>
                </a:cxn>
                <a:cxn ang="0">
                  <a:pos x="53" y="54"/>
                </a:cxn>
                <a:cxn ang="0">
                  <a:pos x="50" y="66"/>
                </a:cxn>
                <a:cxn ang="0">
                  <a:pos x="49" y="69"/>
                </a:cxn>
                <a:cxn ang="0">
                  <a:pos x="47" y="72"/>
                </a:cxn>
                <a:cxn ang="0">
                  <a:pos x="44" y="77"/>
                </a:cxn>
                <a:cxn ang="0">
                  <a:pos x="40" y="82"/>
                </a:cxn>
                <a:cxn ang="0">
                  <a:pos x="37" y="83"/>
                </a:cxn>
                <a:cxn ang="0">
                  <a:pos x="35" y="85"/>
                </a:cxn>
                <a:cxn ang="0">
                  <a:pos x="33" y="85"/>
                </a:cxn>
                <a:cxn ang="0">
                  <a:pos x="31" y="85"/>
                </a:cxn>
                <a:cxn ang="0">
                  <a:pos x="29" y="86"/>
                </a:cxn>
                <a:cxn ang="0">
                  <a:pos x="23" y="86"/>
                </a:cxn>
                <a:cxn ang="0">
                  <a:pos x="19" y="85"/>
                </a:cxn>
                <a:cxn ang="0">
                  <a:pos x="16" y="83"/>
                </a:cxn>
                <a:cxn ang="0">
                  <a:pos x="10" y="78"/>
                </a:cxn>
                <a:cxn ang="0">
                  <a:pos x="6" y="71"/>
                </a:cxn>
                <a:cxn ang="0">
                  <a:pos x="3" y="64"/>
                </a:cxn>
                <a:cxn ang="0">
                  <a:pos x="1" y="54"/>
                </a:cxn>
                <a:cxn ang="0">
                  <a:pos x="0" y="44"/>
                </a:cxn>
                <a:cxn ang="0">
                  <a:pos x="1" y="31"/>
                </a:cxn>
                <a:cxn ang="0">
                  <a:pos x="4" y="20"/>
                </a:cxn>
                <a:cxn ang="0">
                  <a:pos x="8" y="11"/>
                </a:cxn>
                <a:cxn ang="0">
                  <a:pos x="13" y="5"/>
                </a:cxn>
                <a:cxn ang="0">
                  <a:pos x="20" y="1"/>
                </a:cxn>
                <a:cxn ang="0">
                  <a:pos x="26" y="0"/>
                </a:cxn>
                <a:cxn ang="0">
                  <a:pos x="34" y="1"/>
                </a:cxn>
                <a:cxn ang="0">
                  <a:pos x="40" y="5"/>
                </a:cxn>
                <a:cxn ang="0">
                  <a:pos x="46" y="10"/>
                </a:cxn>
                <a:cxn ang="0">
                  <a:pos x="50" y="18"/>
                </a:cxn>
                <a:cxn ang="0">
                  <a:pos x="53" y="31"/>
                </a:cxn>
                <a:cxn ang="0">
                  <a:pos x="53" y="43"/>
                </a:cxn>
                <a:cxn ang="0">
                  <a:pos x="35" y="43"/>
                </a:cxn>
                <a:cxn ang="0">
                  <a:pos x="35" y="14"/>
                </a:cxn>
                <a:cxn ang="0">
                  <a:pos x="34" y="10"/>
                </a:cxn>
                <a:cxn ang="0">
                  <a:pos x="33" y="8"/>
                </a:cxn>
                <a:cxn ang="0">
                  <a:pos x="31" y="7"/>
                </a:cxn>
                <a:cxn ang="0">
                  <a:pos x="30" y="5"/>
                </a:cxn>
                <a:cxn ang="0">
                  <a:pos x="28" y="4"/>
                </a:cxn>
                <a:cxn ang="0">
                  <a:pos x="23" y="4"/>
                </a:cxn>
                <a:cxn ang="0">
                  <a:pos x="23" y="5"/>
                </a:cxn>
                <a:cxn ang="0">
                  <a:pos x="22" y="7"/>
                </a:cxn>
                <a:cxn ang="0">
                  <a:pos x="20" y="8"/>
                </a:cxn>
                <a:cxn ang="0">
                  <a:pos x="20" y="10"/>
                </a:cxn>
                <a:cxn ang="0">
                  <a:pos x="20" y="13"/>
                </a:cxn>
                <a:cxn ang="0">
                  <a:pos x="19" y="17"/>
                </a:cxn>
                <a:cxn ang="0">
                  <a:pos x="19" y="69"/>
                </a:cxn>
                <a:cxn ang="0">
                  <a:pos x="20" y="75"/>
                </a:cxn>
                <a:cxn ang="0">
                  <a:pos x="21" y="79"/>
                </a:cxn>
                <a:cxn ang="0">
                  <a:pos x="23" y="82"/>
                </a:cxn>
                <a:cxn ang="0">
                  <a:pos x="26" y="82"/>
                </a:cxn>
                <a:cxn ang="0">
                  <a:pos x="29" y="82"/>
                </a:cxn>
                <a:cxn ang="0">
                  <a:pos x="30" y="82"/>
                </a:cxn>
                <a:cxn ang="0">
                  <a:pos x="31" y="81"/>
                </a:cxn>
                <a:cxn ang="0">
                  <a:pos x="31" y="79"/>
                </a:cxn>
                <a:cxn ang="0">
                  <a:pos x="33" y="78"/>
                </a:cxn>
                <a:cxn ang="0">
                  <a:pos x="34" y="77"/>
                </a:cxn>
                <a:cxn ang="0">
                  <a:pos x="35" y="75"/>
                </a:cxn>
                <a:cxn ang="0">
                  <a:pos x="35" y="69"/>
                </a:cxn>
                <a:cxn ang="0">
                  <a:pos x="35" y="43"/>
                </a:cxn>
              </a:cxnLst>
              <a:rect l="0" t="0" r="r" b="b"/>
              <a:pathLst>
                <a:path w="53" h="86">
                  <a:moveTo>
                    <a:pt x="53" y="43"/>
                  </a:moveTo>
                  <a:lnTo>
                    <a:pt x="53" y="54"/>
                  </a:lnTo>
                  <a:lnTo>
                    <a:pt x="50" y="66"/>
                  </a:lnTo>
                  <a:lnTo>
                    <a:pt x="49" y="69"/>
                  </a:lnTo>
                  <a:lnTo>
                    <a:pt x="47" y="72"/>
                  </a:lnTo>
                  <a:lnTo>
                    <a:pt x="44" y="77"/>
                  </a:lnTo>
                  <a:lnTo>
                    <a:pt x="40" y="82"/>
                  </a:lnTo>
                  <a:lnTo>
                    <a:pt x="37" y="83"/>
                  </a:lnTo>
                  <a:lnTo>
                    <a:pt x="35" y="85"/>
                  </a:lnTo>
                  <a:lnTo>
                    <a:pt x="33" y="85"/>
                  </a:lnTo>
                  <a:lnTo>
                    <a:pt x="31" y="85"/>
                  </a:lnTo>
                  <a:lnTo>
                    <a:pt x="29" y="86"/>
                  </a:lnTo>
                  <a:lnTo>
                    <a:pt x="23" y="86"/>
                  </a:lnTo>
                  <a:lnTo>
                    <a:pt x="19" y="85"/>
                  </a:lnTo>
                  <a:lnTo>
                    <a:pt x="16" y="83"/>
                  </a:lnTo>
                  <a:lnTo>
                    <a:pt x="10" y="78"/>
                  </a:lnTo>
                  <a:lnTo>
                    <a:pt x="6" y="71"/>
                  </a:lnTo>
                  <a:lnTo>
                    <a:pt x="3" y="64"/>
                  </a:lnTo>
                  <a:lnTo>
                    <a:pt x="1" y="54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20"/>
                  </a:lnTo>
                  <a:lnTo>
                    <a:pt x="8" y="11"/>
                  </a:lnTo>
                  <a:lnTo>
                    <a:pt x="13" y="5"/>
                  </a:lnTo>
                  <a:lnTo>
                    <a:pt x="20" y="1"/>
                  </a:lnTo>
                  <a:lnTo>
                    <a:pt x="26" y="0"/>
                  </a:lnTo>
                  <a:lnTo>
                    <a:pt x="34" y="1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50" y="18"/>
                  </a:lnTo>
                  <a:lnTo>
                    <a:pt x="53" y="31"/>
                  </a:lnTo>
                  <a:lnTo>
                    <a:pt x="53" y="43"/>
                  </a:lnTo>
                  <a:close/>
                  <a:moveTo>
                    <a:pt x="35" y="43"/>
                  </a:moveTo>
                  <a:lnTo>
                    <a:pt x="35" y="14"/>
                  </a:lnTo>
                  <a:lnTo>
                    <a:pt x="34" y="10"/>
                  </a:lnTo>
                  <a:lnTo>
                    <a:pt x="33" y="8"/>
                  </a:lnTo>
                  <a:lnTo>
                    <a:pt x="31" y="7"/>
                  </a:lnTo>
                  <a:lnTo>
                    <a:pt x="30" y="5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2" y="7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3"/>
                  </a:lnTo>
                  <a:lnTo>
                    <a:pt x="19" y="17"/>
                  </a:lnTo>
                  <a:lnTo>
                    <a:pt x="19" y="69"/>
                  </a:lnTo>
                  <a:lnTo>
                    <a:pt x="20" y="75"/>
                  </a:lnTo>
                  <a:lnTo>
                    <a:pt x="21" y="79"/>
                  </a:lnTo>
                  <a:lnTo>
                    <a:pt x="23" y="82"/>
                  </a:lnTo>
                  <a:lnTo>
                    <a:pt x="26" y="82"/>
                  </a:lnTo>
                  <a:lnTo>
                    <a:pt x="29" y="82"/>
                  </a:lnTo>
                  <a:lnTo>
                    <a:pt x="30" y="82"/>
                  </a:lnTo>
                  <a:lnTo>
                    <a:pt x="31" y="81"/>
                  </a:lnTo>
                  <a:lnTo>
                    <a:pt x="31" y="79"/>
                  </a:lnTo>
                  <a:lnTo>
                    <a:pt x="33" y="78"/>
                  </a:lnTo>
                  <a:lnTo>
                    <a:pt x="34" y="77"/>
                  </a:lnTo>
                  <a:lnTo>
                    <a:pt x="35" y="75"/>
                  </a:lnTo>
                  <a:lnTo>
                    <a:pt x="35" y="69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4" name="Freeform 210"/>
            <p:cNvSpPr>
              <a:spLocks/>
            </p:cNvSpPr>
            <p:nvPr/>
          </p:nvSpPr>
          <p:spPr bwMode="auto">
            <a:xfrm>
              <a:off x="7609526" y="4412053"/>
              <a:ext cx="23523" cy="22403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3" y="1"/>
                </a:cxn>
                <a:cxn ang="0">
                  <a:pos x="15" y="2"/>
                </a:cxn>
                <a:cxn ang="0">
                  <a:pos x="17" y="3"/>
                </a:cxn>
                <a:cxn ang="0">
                  <a:pos x="18" y="5"/>
                </a:cxn>
                <a:cxn ang="0">
                  <a:pos x="20" y="6"/>
                </a:cxn>
                <a:cxn ang="0">
                  <a:pos x="20" y="9"/>
                </a:cxn>
                <a:cxn ang="0">
                  <a:pos x="21" y="11"/>
                </a:cxn>
                <a:cxn ang="0">
                  <a:pos x="20" y="13"/>
                </a:cxn>
                <a:cxn ang="0">
                  <a:pos x="19" y="15"/>
                </a:cxn>
                <a:cxn ang="0">
                  <a:pos x="17" y="17"/>
                </a:cxn>
                <a:cxn ang="0">
                  <a:pos x="16" y="19"/>
                </a:cxn>
                <a:cxn ang="0">
                  <a:pos x="14" y="19"/>
                </a:cxn>
                <a:cxn ang="0">
                  <a:pos x="12" y="20"/>
                </a:cxn>
                <a:cxn ang="0">
                  <a:pos x="8" y="20"/>
                </a:cxn>
                <a:cxn ang="0">
                  <a:pos x="5" y="19"/>
                </a:cxn>
                <a:cxn ang="0">
                  <a:pos x="4" y="17"/>
                </a:cxn>
                <a:cxn ang="0">
                  <a:pos x="0" y="11"/>
                </a:cxn>
                <a:cxn ang="0">
                  <a:pos x="1" y="7"/>
                </a:cxn>
                <a:cxn ang="0">
                  <a:pos x="4" y="3"/>
                </a:cxn>
                <a:cxn ang="0">
                  <a:pos x="10" y="0"/>
                </a:cxn>
              </a:cxnLst>
              <a:rect l="0" t="0" r="r" b="b"/>
              <a:pathLst>
                <a:path w="21" h="20">
                  <a:moveTo>
                    <a:pt x="10" y="0"/>
                  </a:moveTo>
                  <a:lnTo>
                    <a:pt x="13" y="1"/>
                  </a:lnTo>
                  <a:lnTo>
                    <a:pt x="15" y="2"/>
                  </a:lnTo>
                  <a:lnTo>
                    <a:pt x="17" y="3"/>
                  </a:lnTo>
                  <a:lnTo>
                    <a:pt x="18" y="5"/>
                  </a:lnTo>
                  <a:lnTo>
                    <a:pt x="20" y="6"/>
                  </a:lnTo>
                  <a:lnTo>
                    <a:pt x="20" y="9"/>
                  </a:lnTo>
                  <a:lnTo>
                    <a:pt x="21" y="11"/>
                  </a:lnTo>
                  <a:lnTo>
                    <a:pt x="20" y="13"/>
                  </a:lnTo>
                  <a:lnTo>
                    <a:pt x="19" y="15"/>
                  </a:lnTo>
                  <a:lnTo>
                    <a:pt x="17" y="17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5" y="19"/>
                  </a:lnTo>
                  <a:lnTo>
                    <a:pt x="4" y="17"/>
                  </a:lnTo>
                  <a:lnTo>
                    <a:pt x="0" y="11"/>
                  </a:lnTo>
                  <a:lnTo>
                    <a:pt x="1" y="7"/>
                  </a:lnTo>
                  <a:lnTo>
                    <a:pt x="4" y="3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5" name="Freeform 211"/>
            <p:cNvSpPr>
              <a:spLocks/>
            </p:cNvSpPr>
            <p:nvPr/>
          </p:nvSpPr>
          <p:spPr bwMode="auto">
            <a:xfrm>
              <a:off x="7640890" y="4338124"/>
              <a:ext cx="60488" cy="95212"/>
            </a:xfrm>
            <a:custGeom>
              <a:avLst/>
              <a:gdLst/>
              <a:ahLst/>
              <a:cxnLst>
                <a:cxn ang="0">
                  <a:pos x="50" y="85"/>
                </a:cxn>
                <a:cxn ang="0">
                  <a:pos x="0" y="85"/>
                </a:cxn>
                <a:cxn ang="0">
                  <a:pos x="0" y="83"/>
                </a:cxn>
                <a:cxn ang="0">
                  <a:pos x="11" y="71"/>
                </a:cxn>
                <a:cxn ang="0">
                  <a:pos x="19" y="61"/>
                </a:cxn>
                <a:cxn ang="0">
                  <a:pos x="26" y="53"/>
                </a:cxn>
                <a:cxn ang="0">
                  <a:pos x="30" y="47"/>
                </a:cxn>
                <a:cxn ang="0">
                  <a:pos x="33" y="37"/>
                </a:cxn>
                <a:cxn ang="0">
                  <a:pos x="34" y="29"/>
                </a:cxn>
                <a:cxn ang="0">
                  <a:pos x="33" y="23"/>
                </a:cxn>
                <a:cxn ang="0">
                  <a:pos x="32" y="20"/>
                </a:cxn>
                <a:cxn ang="0">
                  <a:pos x="30" y="18"/>
                </a:cxn>
                <a:cxn ang="0">
                  <a:pos x="27" y="16"/>
                </a:cxn>
                <a:cxn ang="0">
                  <a:pos x="19" y="14"/>
                </a:cxn>
                <a:cxn ang="0">
                  <a:pos x="13" y="15"/>
                </a:cxn>
                <a:cxn ang="0">
                  <a:pos x="8" y="18"/>
                </a:cxn>
                <a:cxn ang="0">
                  <a:pos x="4" y="24"/>
                </a:cxn>
                <a:cxn ang="0">
                  <a:pos x="1" y="24"/>
                </a:cxn>
                <a:cxn ang="0">
                  <a:pos x="6" y="13"/>
                </a:cxn>
                <a:cxn ang="0">
                  <a:pos x="12" y="5"/>
                </a:cxn>
                <a:cxn ang="0">
                  <a:pos x="19" y="1"/>
                </a:cxn>
                <a:cxn ang="0">
                  <a:pos x="27" y="0"/>
                </a:cxn>
                <a:cxn ang="0">
                  <a:pos x="30" y="0"/>
                </a:cxn>
                <a:cxn ang="0">
                  <a:pos x="36" y="2"/>
                </a:cxn>
                <a:cxn ang="0">
                  <a:pos x="39" y="3"/>
                </a:cxn>
                <a:cxn ang="0">
                  <a:pos x="43" y="5"/>
                </a:cxn>
                <a:cxn ang="0">
                  <a:pos x="48" y="10"/>
                </a:cxn>
                <a:cxn ang="0">
                  <a:pos x="49" y="14"/>
                </a:cxn>
                <a:cxn ang="0">
                  <a:pos x="50" y="16"/>
                </a:cxn>
                <a:cxn ang="0">
                  <a:pos x="50" y="19"/>
                </a:cxn>
                <a:cxn ang="0">
                  <a:pos x="50" y="21"/>
                </a:cxn>
                <a:cxn ang="0">
                  <a:pos x="50" y="29"/>
                </a:cxn>
                <a:cxn ang="0">
                  <a:pos x="46" y="37"/>
                </a:cxn>
                <a:cxn ang="0">
                  <a:pos x="41" y="47"/>
                </a:cxn>
                <a:cxn ang="0">
                  <a:pos x="32" y="57"/>
                </a:cxn>
                <a:cxn ang="0">
                  <a:pos x="19" y="69"/>
                </a:cxn>
                <a:cxn ang="0">
                  <a:pos x="46" y="69"/>
                </a:cxn>
                <a:cxn ang="0">
                  <a:pos x="46" y="68"/>
                </a:cxn>
                <a:cxn ang="0">
                  <a:pos x="48" y="68"/>
                </a:cxn>
                <a:cxn ang="0">
                  <a:pos x="50" y="66"/>
                </a:cxn>
                <a:cxn ang="0">
                  <a:pos x="50" y="65"/>
                </a:cxn>
                <a:cxn ang="0">
                  <a:pos x="50" y="64"/>
                </a:cxn>
                <a:cxn ang="0">
                  <a:pos x="52" y="61"/>
                </a:cxn>
                <a:cxn ang="0">
                  <a:pos x="54" y="61"/>
                </a:cxn>
                <a:cxn ang="0">
                  <a:pos x="50" y="85"/>
                </a:cxn>
              </a:cxnLst>
              <a:rect l="0" t="0" r="r" b="b"/>
              <a:pathLst>
                <a:path w="54" h="85">
                  <a:moveTo>
                    <a:pt x="50" y="85"/>
                  </a:moveTo>
                  <a:lnTo>
                    <a:pt x="0" y="85"/>
                  </a:lnTo>
                  <a:lnTo>
                    <a:pt x="0" y="83"/>
                  </a:lnTo>
                  <a:lnTo>
                    <a:pt x="11" y="71"/>
                  </a:lnTo>
                  <a:lnTo>
                    <a:pt x="19" y="61"/>
                  </a:lnTo>
                  <a:lnTo>
                    <a:pt x="26" y="53"/>
                  </a:lnTo>
                  <a:lnTo>
                    <a:pt x="30" y="47"/>
                  </a:lnTo>
                  <a:lnTo>
                    <a:pt x="33" y="37"/>
                  </a:lnTo>
                  <a:lnTo>
                    <a:pt x="34" y="29"/>
                  </a:lnTo>
                  <a:lnTo>
                    <a:pt x="33" y="23"/>
                  </a:lnTo>
                  <a:lnTo>
                    <a:pt x="32" y="20"/>
                  </a:lnTo>
                  <a:lnTo>
                    <a:pt x="30" y="18"/>
                  </a:lnTo>
                  <a:lnTo>
                    <a:pt x="27" y="16"/>
                  </a:lnTo>
                  <a:lnTo>
                    <a:pt x="19" y="14"/>
                  </a:lnTo>
                  <a:lnTo>
                    <a:pt x="13" y="15"/>
                  </a:lnTo>
                  <a:lnTo>
                    <a:pt x="8" y="18"/>
                  </a:lnTo>
                  <a:lnTo>
                    <a:pt x="4" y="24"/>
                  </a:lnTo>
                  <a:lnTo>
                    <a:pt x="1" y="24"/>
                  </a:lnTo>
                  <a:lnTo>
                    <a:pt x="6" y="13"/>
                  </a:lnTo>
                  <a:lnTo>
                    <a:pt x="12" y="5"/>
                  </a:lnTo>
                  <a:lnTo>
                    <a:pt x="19" y="1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6" y="2"/>
                  </a:lnTo>
                  <a:lnTo>
                    <a:pt x="39" y="3"/>
                  </a:lnTo>
                  <a:lnTo>
                    <a:pt x="43" y="5"/>
                  </a:lnTo>
                  <a:lnTo>
                    <a:pt x="48" y="10"/>
                  </a:lnTo>
                  <a:lnTo>
                    <a:pt x="49" y="14"/>
                  </a:lnTo>
                  <a:lnTo>
                    <a:pt x="50" y="16"/>
                  </a:lnTo>
                  <a:lnTo>
                    <a:pt x="50" y="19"/>
                  </a:lnTo>
                  <a:lnTo>
                    <a:pt x="50" y="21"/>
                  </a:lnTo>
                  <a:lnTo>
                    <a:pt x="50" y="29"/>
                  </a:lnTo>
                  <a:lnTo>
                    <a:pt x="46" y="37"/>
                  </a:lnTo>
                  <a:lnTo>
                    <a:pt x="41" y="47"/>
                  </a:lnTo>
                  <a:lnTo>
                    <a:pt x="32" y="57"/>
                  </a:lnTo>
                  <a:lnTo>
                    <a:pt x="19" y="69"/>
                  </a:lnTo>
                  <a:lnTo>
                    <a:pt x="46" y="69"/>
                  </a:lnTo>
                  <a:lnTo>
                    <a:pt x="46" y="68"/>
                  </a:lnTo>
                  <a:lnTo>
                    <a:pt x="48" y="68"/>
                  </a:lnTo>
                  <a:lnTo>
                    <a:pt x="50" y="66"/>
                  </a:lnTo>
                  <a:lnTo>
                    <a:pt x="50" y="65"/>
                  </a:lnTo>
                  <a:lnTo>
                    <a:pt x="50" y="64"/>
                  </a:lnTo>
                  <a:lnTo>
                    <a:pt x="52" y="61"/>
                  </a:lnTo>
                  <a:lnTo>
                    <a:pt x="54" y="61"/>
                  </a:lnTo>
                  <a:lnTo>
                    <a:pt x="50" y="8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6" name="Freeform 212"/>
            <p:cNvSpPr>
              <a:spLocks noEditPoints="1"/>
            </p:cNvSpPr>
            <p:nvPr/>
          </p:nvSpPr>
          <p:spPr bwMode="auto">
            <a:xfrm>
              <a:off x="8004935" y="4338124"/>
              <a:ext cx="60488" cy="96332"/>
            </a:xfrm>
            <a:custGeom>
              <a:avLst/>
              <a:gdLst/>
              <a:ahLst/>
              <a:cxnLst>
                <a:cxn ang="0">
                  <a:pos x="54" y="43"/>
                </a:cxn>
                <a:cxn ang="0">
                  <a:pos x="53" y="54"/>
                </a:cxn>
                <a:cxn ang="0">
                  <a:pos x="50" y="66"/>
                </a:cxn>
                <a:cxn ang="0">
                  <a:pos x="49" y="69"/>
                </a:cxn>
                <a:cxn ang="0">
                  <a:pos x="47" y="72"/>
                </a:cxn>
                <a:cxn ang="0">
                  <a:pos x="44" y="77"/>
                </a:cxn>
                <a:cxn ang="0">
                  <a:pos x="40" y="82"/>
                </a:cxn>
                <a:cxn ang="0">
                  <a:pos x="37" y="83"/>
                </a:cxn>
                <a:cxn ang="0">
                  <a:pos x="35" y="85"/>
                </a:cxn>
                <a:cxn ang="0">
                  <a:pos x="33" y="85"/>
                </a:cxn>
                <a:cxn ang="0">
                  <a:pos x="31" y="85"/>
                </a:cxn>
                <a:cxn ang="0">
                  <a:pos x="29" y="86"/>
                </a:cxn>
                <a:cxn ang="0">
                  <a:pos x="24" y="86"/>
                </a:cxn>
                <a:cxn ang="0">
                  <a:pos x="19" y="85"/>
                </a:cxn>
                <a:cxn ang="0">
                  <a:pos x="16" y="83"/>
                </a:cxn>
                <a:cxn ang="0">
                  <a:pos x="10" y="78"/>
                </a:cxn>
                <a:cxn ang="0">
                  <a:pos x="6" y="71"/>
                </a:cxn>
                <a:cxn ang="0">
                  <a:pos x="3" y="64"/>
                </a:cxn>
                <a:cxn ang="0">
                  <a:pos x="1" y="54"/>
                </a:cxn>
                <a:cxn ang="0">
                  <a:pos x="0" y="44"/>
                </a:cxn>
                <a:cxn ang="0">
                  <a:pos x="1" y="31"/>
                </a:cxn>
                <a:cxn ang="0">
                  <a:pos x="4" y="20"/>
                </a:cxn>
                <a:cxn ang="0">
                  <a:pos x="8" y="11"/>
                </a:cxn>
                <a:cxn ang="0">
                  <a:pos x="14" y="5"/>
                </a:cxn>
                <a:cxn ang="0">
                  <a:pos x="20" y="1"/>
                </a:cxn>
                <a:cxn ang="0">
                  <a:pos x="27" y="0"/>
                </a:cxn>
                <a:cxn ang="0">
                  <a:pos x="34" y="1"/>
                </a:cxn>
                <a:cxn ang="0">
                  <a:pos x="41" y="5"/>
                </a:cxn>
                <a:cxn ang="0">
                  <a:pos x="46" y="10"/>
                </a:cxn>
                <a:cxn ang="0">
                  <a:pos x="50" y="18"/>
                </a:cxn>
                <a:cxn ang="0">
                  <a:pos x="53" y="31"/>
                </a:cxn>
                <a:cxn ang="0">
                  <a:pos x="54" y="43"/>
                </a:cxn>
                <a:cxn ang="0">
                  <a:pos x="35" y="43"/>
                </a:cxn>
                <a:cxn ang="0">
                  <a:pos x="35" y="14"/>
                </a:cxn>
                <a:cxn ang="0">
                  <a:pos x="34" y="10"/>
                </a:cxn>
                <a:cxn ang="0">
                  <a:pos x="34" y="8"/>
                </a:cxn>
                <a:cxn ang="0">
                  <a:pos x="31" y="7"/>
                </a:cxn>
                <a:cxn ang="0">
                  <a:pos x="30" y="5"/>
                </a:cxn>
                <a:cxn ang="0">
                  <a:pos x="28" y="4"/>
                </a:cxn>
                <a:cxn ang="0">
                  <a:pos x="24" y="4"/>
                </a:cxn>
                <a:cxn ang="0">
                  <a:pos x="23" y="5"/>
                </a:cxn>
                <a:cxn ang="0">
                  <a:pos x="22" y="7"/>
                </a:cxn>
                <a:cxn ang="0">
                  <a:pos x="20" y="8"/>
                </a:cxn>
                <a:cxn ang="0">
                  <a:pos x="20" y="10"/>
                </a:cxn>
                <a:cxn ang="0">
                  <a:pos x="20" y="13"/>
                </a:cxn>
                <a:cxn ang="0">
                  <a:pos x="19" y="17"/>
                </a:cxn>
                <a:cxn ang="0">
                  <a:pos x="19" y="69"/>
                </a:cxn>
                <a:cxn ang="0">
                  <a:pos x="20" y="75"/>
                </a:cxn>
                <a:cxn ang="0">
                  <a:pos x="21" y="79"/>
                </a:cxn>
                <a:cxn ang="0">
                  <a:pos x="24" y="82"/>
                </a:cxn>
                <a:cxn ang="0">
                  <a:pos x="26" y="82"/>
                </a:cxn>
                <a:cxn ang="0">
                  <a:pos x="29" y="82"/>
                </a:cxn>
                <a:cxn ang="0">
                  <a:pos x="30" y="82"/>
                </a:cxn>
                <a:cxn ang="0">
                  <a:pos x="31" y="81"/>
                </a:cxn>
                <a:cxn ang="0">
                  <a:pos x="31" y="79"/>
                </a:cxn>
                <a:cxn ang="0">
                  <a:pos x="33" y="78"/>
                </a:cxn>
                <a:cxn ang="0">
                  <a:pos x="34" y="77"/>
                </a:cxn>
                <a:cxn ang="0">
                  <a:pos x="35" y="75"/>
                </a:cxn>
                <a:cxn ang="0">
                  <a:pos x="35" y="69"/>
                </a:cxn>
                <a:cxn ang="0">
                  <a:pos x="35" y="43"/>
                </a:cxn>
              </a:cxnLst>
              <a:rect l="0" t="0" r="r" b="b"/>
              <a:pathLst>
                <a:path w="54" h="86">
                  <a:moveTo>
                    <a:pt x="54" y="43"/>
                  </a:moveTo>
                  <a:lnTo>
                    <a:pt x="53" y="54"/>
                  </a:lnTo>
                  <a:lnTo>
                    <a:pt x="50" y="66"/>
                  </a:lnTo>
                  <a:lnTo>
                    <a:pt x="49" y="69"/>
                  </a:lnTo>
                  <a:lnTo>
                    <a:pt x="47" y="72"/>
                  </a:lnTo>
                  <a:lnTo>
                    <a:pt x="44" y="77"/>
                  </a:lnTo>
                  <a:lnTo>
                    <a:pt x="40" y="82"/>
                  </a:lnTo>
                  <a:lnTo>
                    <a:pt x="37" y="83"/>
                  </a:lnTo>
                  <a:lnTo>
                    <a:pt x="35" y="85"/>
                  </a:lnTo>
                  <a:lnTo>
                    <a:pt x="33" y="85"/>
                  </a:lnTo>
                  <a:lnTo>
                    <a:pt x="31" y="85"/>
                  </a:lnTo>
                  <a:lnTo>
                    <a:pt x="29" y="86"/>
                  </a:lnTo>
                  <a:lnTo>
                    <a:pt x="24" y="86"/>
                  </a:lnTo>
                  <a:lnTo>
                    <a:pt x="19" y="85"/>
                  </a:lnTo>
                  <a:lnTo>
                    <a:pt x="16" y="83"/>
                  </a:lnTo>
                  <a:lnTo>
                    <a:pt x="10" y="78"/>
                  </a:lnTo>
                  <a:lnTo>
                    <a:pt x="6" y="71"/>
                  </a:lnTo>
                  <a:lnTo>
                    <a:pt x="3" y="64"/>
                  </a:lnTo>
                  <a:lnTo>
                    <a:pt x="1" y="54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20"/>
                  </a:lnTo>
                  <a:lnTo>
                    <a:pt x="8" y="11"/>
                  </a:lnTo>
                  <a:lnTo>
                    <a:pt x="14" y="5"/>
                  </a:lnTo>
                  <a:lnTo>
                    <a:pt x="20" y="1"/>
                  </a:lnTo>
                  <a:lnTo>
                    <a:pt x="27" y="0"/>
                  </a:lnTo>
                  <a:lnTo>
                    <a:pt x="34" y="1"/>
                  </a:lnTo>
                  <a:lnTo>
                    <a:pt x="41" y="5"/>
                  </a:lnTo>
                  <a:lnTo>
                    <a:pt x="46" y="10"/>
                  </a:lnTo>
                  <a:lnTo>
                    <a:pt x="50" y="18"/>
                  </a:lnTo>
                  <a:lnTo>
                    <a:pt x="53" y="31"/>
                  </a:lnTo>
                  <a:lnTo>
                    <a:pt x="54" y="43"/>
                  </a:lnTo>
                  <a:close/>
                  <a:moveTo>
                    <a:pt x="35" y="43"/>
                  </a:moveTo>
                  <a:lnTo>
                    <a:pt x="35" y="14"/>
                  </a:lnTo>
                  <a:lnTo>
                    <a:pt x="34" y="10"/>
                  </a:lnTo>
                  <a:lnTo>
                    <a:pt x="34" y="8"/>
                  </a:lnTo>
                  <a:lnTo>
                    <a:pt x="31" y="7"/>
                  </a:lnTo>
                  <a:lnTo>
                    <a:pt x="30" y="5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23" y="5"/>
                  </a:lnTo>
                  <a:lnTo>
                    <a:pt x="22" y="7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3"/>
                  </a:lnTo>
                  <a:lnTo>
                    <a:pt x="19" y="17"/>
                  </a:lnTo>
                  <a:lnTo>
                    <a:pt x="19" y="69"/>
                  </a:lnTo>
                  <a:lnTo>
                    <a:pt x="20" y="75"/>
                  </a:lnTo>
                  <a:lnTo>
                    <a:pt x="21" y="79"/>
                  </a:lnTo>
                  <a:lnTo>
                    <a:pt x="24" y="82"/>
                  </a:lnTo>
                  <a:lnTo>
                    <a:pt x="26" y="82"/>
                  </a:lnTo>
                  <a:lnTo>
                    <a:pt x="29" y="82"/>
                  </a:lnTo>
                  <a:lnTo>
                    <a:pt x="30" y="82"/>
                  </a:lnTo>
                  <a:lnTo>
                    <a:pt x="31" y="81"/>
                  </a:lnTo>
                  <a:lnTo>
                    <a:pt x="31" y="79"/>
                  </a:lnTo>
                  <a:lnTo>
                    <a:pt x="33" y="78"/>
                  </a:lnTo>
                  <a:lnTo>
                    <a:pt x="34" y="77"/>
                  </a:lnTo>
                  <a:lnTo>
                    <a:pt x="35" y="75"/>
                  </a:lnTo>
                  <a:lnTo>
                    <a:pt x="35" y="69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7" name="Freeform 213"/>
            <p:cNvSpPr>
              <a:spLocks/>
            </p:cNvSpPr>
            <p:nvPr/>
          </p:nvSpPr>
          <p:spPr bwMode="auto">
            <a:xfrm>
              <a:off x="8076624" y="4412053"/>
              <a:ext cx="22403" cy="22403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2" y="1"/>
                </a:cxn>
                <a:cxn ang="0">
                  <a:pos x="14" y="2"/>
                </a:cxn>
                <a:cxn ang="0">
                  <a:pos x="17" y="3"/>
                </a:cxn>
                <a:cxn ang="0">
                  <a:pos x="17" y="5"/>
                </a:cxn>
                <a:cxn ang="0">
                  <a:pos x="19" y="6"/>
                </a:cxn>
                <a:cxn ang="0">
                  <a:pos x="19" y="9"/>
                </a:cxn>
                <a:cxn ang="0">
                  <a:pos x="20" y="11"/>
                </a:cxn>
                <a:cxn ang="0">
                  <a:pos x="19" y="13"/>
                </a:cxn>
                <a:cxn ang="0">
                  <a:pos x="18" y="15"/>
                </a:cxn>
                <a:cxn ang="0">
                  <a:pos x="17" y="17"/>
                </a:cxn>
                <a:cxn ang="0">
                  <a:pos x="15" y="19"/>
                </a:cxn>
                <a:cxn ang="0">
                  <a:pos x="14" y="19"/>
                </a:cxn>
                <a:cxn ang="0">
                  <a:pos x="11" y="20"/>
                </a:cxn>
                <a:cxn ang="0">
                  <a:pos x="7" y="20"/>
                </a:cxn>
                <a:cxn ang="0">
                  <a:pos x="4" y="19"/>
                </a:cxn>
                <a:cxn ang="0">
                  <a:pos x="3" y="17"/>
                </a:cxn>
                <a:cxn ang="0">
                  <a:pos x="0" y="11"/>
                </a:cxn>
                <a:cxn ang="0">
                  <a:pos x="0" y="7"/>
                </a:cxn>
                <a:cxn ang="0">
                  <a:pos x="3" y="3"/>
                </a:cxn>
                <a:cxn ang="0">
                  <a:pos x="9" y="0"/>
                </a:cxn>
              </a:cxnLst>
              <a:rect l="0" t="0" r="r" b="b"/>
              <a:pathLst>
                <a:path w="20" h="20">
                  <a:moveTo>
                    <a:pt x="9" y="0"/>
                  </a:moveTo>
                  <a:lnTo>
                    <a:pt x="12" y="1"/>
                  </a:lnTo>
                  <a:lnTo>
                    <a:pt x="14" y="2"/>
                  </a:lnTo>
                  <a:lnTo>
                    <a:pt x="17" y="3"/>
                  </a:lnTo>
                  <a:lnTo>
                    <a:pt x="17" y="5"/>
                  </a:lnTo>
                  <a:lnTo>
                    <a:pt x="19" y="6"/>
                  </a:lnTo>
                  <a:lnTo>
                    <a:pt x="19" y="9"/>
                  </a:lnTo>
                  <a:lnTo>
                    <a:pt x="20" y="11"/>
                  </a:lnTo>
                  <a:lnTo>
                    <a:pt x="19" y="13"/>
                  </a:lnTo>
                  <a:lnTo>
                    <a:pt x="18" y="15"/>
                  </a:lnTo>
                  <a:lnTo>
                    <a:pt x="17" y="17"/>
                  </a:lnTo>
                  <a:lnTo>
                    <a:pt x="15" y="19"/>
                  </a:lnTo>
                  <a:lnTo>
                    <a:pt x="14" y="19"/>
                  </a:lnTo>
                  <a:lnTo>
                    <a:pt x="11" y="20"/>
                  </a:lnTo>
                  <a:lnTo>
                    <a:pt x="7" y="20"/>
                  </a:lnTo>
                  <a:lnTo>
                    <a:pt x="4" y="19"/>
                  </a:lnTo>
                  <a:lnTo>
                    <a:pt x="3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8" name="Freeform 214"/>
            <p:cNvSpPr>
              <a:spLocks/>
            </p:cNvSpPr>
            <p:nvPr/>
          </p:nvSpPr>
          <p:spPr bwMode="auto">
            <a:xfrm>
              <a:off x="8106868" y="4338124"/>
              <a:ext cx="60488" cy="96332"/>
            </a:xfrm>
            <a:custGeom>
              <a:avLst/>
              <a:gdLst/>
              <a:ahLst/>
              <a:cxnLst>
                <a:cxn ang="0">
                  <a:pos x="16" y="39"/>
                </a:cxn>
                <a:cxn ang="0">
                  <a:pos x="24" y="36"/>
                </a:cxn>
                <a:cxn ang="0">
                  <a:pos x="29" y="32"/>
                </a:cxn>
                <a:cxn ang="0">
                  <a:pos x="32" y="25"/>
                </a:cxn>
                <a:cxn ang="0">
                  <a:pos x="31" y="16"/>
                </a:cxn>
                <a:cxn ang="0">
                  <a:pos x="27" y="11"/>
                </a:cxn>
                <a:cxn ang="0">
                  <a:pos x="23" y="10"/>
                </a:cxn>
                <a:cxn ang="0">
                  <a:pos x="13" y="10"/>
                </a:cxn>
                <a:cxn ang="0">
                  <a:pos x="4" y="18"/>
                </a:cxn>
                <a:cxn ang="0">
                  <a:pos x="7" y="10"/>
                </a:cxn>
                <a:cxn ang="0">
                  <a:pos x="22" y="1"/>
                </a:cxn>
                <a:cxn ang="0">
                  <a:pos x="39" y="1"/>
                </a:cxn>
                <a:cxn ang="0">
                  <a:pos x="48" y="7"/>
                </a:cxn>
                <a:cxn ang="0">
                  <a:pos x="50" y="13"/>
                </a:cxn>
                <a:cxn ang="0">
                  <a:pos x="49" y="23"/>
                </a:cxn>
                <a:cxn ang="0">
                  <a:pos x="40" y="30"/>
                </a:cxn>
                <a:cxn ang="0">
                  <a:pos x="45" y="35"/>
                </a:cxn>
                <a:cxn ang="0">
                  <a:pos x="54" y="47"/>
                </a:cxn>
                <a:cxn ang="0">
                  <a:pos x="54" y="62"/>
                </a:cxn>
                <a:cxn ang="0">
                  <a:pos x="46" y="77"/>
                </a:cxn>
                <a:cxn ang="0">
                  <a:pos x="30" y="85"/>
                </a:cxn>
                <a:cxn ang="0">
                  <a:pos x="10" y="85"/>
                </a:cxn>
                <a:cxn ang="0">
                  <a:pos x="2" y="79"/>
                </a:cxn>
                <a:cxn ang="0">
                  <a:pos x="0" y="73"/>
                </a:cxn>
                <a:cxn ang="0">
                  <a:pos x="4" y="68"/>
                </a:cxn>
                <a:cxn ang="0">
                  <a:pos x="7" y="66"/>
                </a:cxn>
                <a:cxn ang="0">
                  <a:pos x="10" y="67"/>
                </a:cxn>
                <a:cxn ang="0">
                  <a:pos x="12" y="68"/>
                </a:cxn>
                <a:cxn ang="0">
                  <a:pos x="18" y="71"/>
                </a:cxn>
                <a:cxn ang="0">
                  <a:pos x="24" y="75"/>
                </a:cxn>
                <a:cxn ang="0">
                  <a:pos x="31" y="77"/>
                </a:cxn>
                <a:cxn ang="0">
                  <a:pos x="39" y="71"/>
                </a:cxn>
                <a:cxn ang="0">
                  <a:pos x="40" y="65"/>
                </a:cxn>
                <a:cxn ang="0">
                  <a:pos x="34" y="50"/>
                </a:cxn>
                <a:cxn ang="0">
                  <a:pos x="16" y="41"/>
                </a:cxn>
              </a:cxnLst>
              <a:rect l="0" t="0" r="r" b="b"/>
              <a:pathLst>
                <a:path w="54" h="86">
                  <a:moveTo>
                    <a:pt x="16" y="41"/>
                  </a:moveTo>
                  <a:lnTo>
                    <a:pt x="16" y="39"/>
                  </a:lnTo>
                  <a:lnTo>
                    <a:pt x="22" y="37"/>
                  </a:lnTo>
                  <a:lnTo>
                    <a:pt x="24" y="36"/>
                  </a:lnTo>
                  <a:lnTo>
                    <a:pt x="26" y="35"/>
                  </a:lnTo>
                  <a:lnTo>
                    <a:pt x="29" y="32"/>
                  </a:lnTo>
                  <a:lnTo>
                    <a:pt x="30" y="30"/>
                  </a:lnTo>
                  <a:lnTo>
                    <a:pt x="32" y="25"/>
                  </a:lnTo>
                  <a:lnTo>
                    <a:pt x="33" y="22"/>
                  </a:lnTo>
                  <a:lnTo>
                    <a:pt x="31" y="16"/>
                  </a:lnTo>
                  <a:lnTo>
                    <a:pt x="29" y="13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3" y="10"/>
                  </a:lnTo>
                  <a:lnTo>
                    <a:pt x="20" y="9"/>
                  </a:lnTo>
                  <a:lnTo>
                    <a:pt x="13" y="10"/>
                  </a:lnTo>
                  <a:lnTo>
                    <a:pt x="8" y="13"/>
                  </a:lnTo>
                  <a:lnTo>
                    <a:pt x="4" y="18"/>
                  </a:lnTo>
                  <a:lnTo>
                    <a:pt x="3" y="17"/>
                  </a:lnTo>
                  <a:lnTo>
                    <a:pt x="7" y="10"/>
                  </a:lnTo>
                  <a:lnTo>
                    <a:pt x="14" y="4"/>
                  </a:lnTo>
                  <a:lnTo>
                    <a:pt x="22" y="1"/>
                  </a:lnTo>
                  <a:lnTo>
                    <a:pt x="30" y="0"/>
                  </a:lnTo>
                  <a:lnTo>
                    <a:pt x="39" y="1"/>
                  </a:lnTo>
                  <a:lnTo>
                    <a:pt x="46" y="5"/>
                  </a:lnTo>
                  <a:lnTo>
                    <a:pt x="48" y="7"/>
                  </a:lnTo>
                  <a:lnTo>
                    <a:pt x="50" y="10"/>
                  </a:lnTo>
                  <a:lnTo>
                    <a:pt x="50" y="13"/>
                  </a:lnTo>
                  <a:lnTo>
                    <a:pt x="50" y="18"/>
                  </a:lnTo>
                  <a:lnTo>
                    <a:pt x="49" y="23"/>
                  </a:lnTo>
                  <a:lnTo>
                    <a:pt x="44" y="28"/>
                  </a:lnTo>
                  <a:lnTo>
                    <a:pt x="40" y="30"/>
                  </a:lnTo>
                  <a:lnTo>
                    <a:pt x="38" y="31"/>
                  </a:lnTo>
                  <a:lnTo>
                    <a:pt x="45" y="35"/>
                  </a:lnTo>
                  <a:lnTo>
                    <a:pt x="50" y="41"/>
                  </a:lnTo>
                  <a:lnTo>
                    <a:pt x="54" y="47"/>
                  </a:lnTo>
                  <a:lnTo>
                    <a:pt x="54" y="54"/>
                  </a:lnTo>
                  <a:lnTo>
                    <a:pt x="54" y="62"/>
                  </a:lnTo>
                  <a:lnTo>
                    <a:pt x="50" y="70"/>
                  </a:lnTo>
                  <a:lnTo>
                    <a:pt x="46" y="77"/>
                  </a:lnTo>
                  <a:lnTo>
                    <a:pt x="38" y="82"/>
                  </a:lnTo>
                  <a:lnTo>
                    <a:pt x="30" y="85"/>
                  </a:lnTo>
                  <a:lnTo>
                    <a:pt x="20" y="86"/>
                  </a:lnTo>
                  <a:lnTo>
                    <a:pt x="10" y="85"/>
                  </a:lnTo>
                  <a:lnTo>
                    <a:pt x="4" y="82"/>
                  </a:lnTo>
                  <a:lnTo>
                    <a:pt x="2" y="79"/>
                  </a:lnTo>
                  <a:lnTo>
                    <a:pt x="0" y="77"/>
                  </a:lnTo>
                  <a:lnTo>
                    <a:pt x="0" y="73"/>
                  </a:lnTo>
                  <a:lnTo>
                    <a:pt x="2" y="70"/>
                  </a:lnTo>
                  <a:lnTo>
                    <a:pt x="4" y="68"/>
                  </a:lnTo>
                  <a:lnTo>
                    <a:pt x="6" y="67"/>
                  </a:lnTo>
                  <a:lnTo>
                    <a:pt x="7" y="66"/>
                  </a:lnTo>
                  <a:lnTo>
                    <a:pt x="8" y="66"/>
                  </a:lnTo>
                  <a:lnTo>
                    <a:pt x="10" y="67"/>
                  </a:lnTo>
                  <a:lnTo>
                    <a:pt x="10" y="68"/>
                  </a:lnTo>
                  <a:lnTo>
                    <a:pt x="12" y="68"/>
                  </a:lnTo>
                  <a:lnTo>
                    <a:pt x="13" y="68"/>
                  </a:lnTo>
                  <a:lnTo>
                    <a:pt x="18" y="71"/>
                  </a:lnTo>
                  <a:lnTo>
                    <a:pt x="21" y="74"/>
                  </a:lnTo>
                  <a:lnTo>
                    <a:pt x="24" y="75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4" y="76"/>
                  </a:lnTo>
                  <a:lnTo>
                    <a:pt x="39" y="71"/>
                  </a:lnTo>
                  <a:lnTo>
                    <a:pt x="40" y="68"/>
                  </a:lnTo>
                  <a:lnTo>
                    <a:pt x="40" y="65"/>
                  </a:lnTo>
                  <a:lnTo>
                    <a:pt x="39" y="58"/>
                  </a:lnTo>
                  <a:lnTo>
                    <a:pt x="34" y="50"/>
                  </a:lnTo>
                  <a:lnTo>
                    <a:pt x="27" y="44"/>
                  </a:lnTo>
                  <a:lnTo>
                    <a:pt x="16" y="4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9" name="Line 215"/>
            <p:cNvSpPr>
              <a:spLocks noChangeShapeType="1"/>
            </p:cNvSpPr>
            <p:nvPr/>
          </p:nvSpPr>
          <p:spPr bwMode="auto">
            <a:xfrm>
              <a:off x="6689891" y="3095891"/>
              <a:ext cx="1816867" cy="112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0" name="Freeform 216"/>
            <p:cNvSpPr>
              <a:spLocks/>
            </p:cNvSpPr>
            <p:nvPr/>
          </p:nvSpPr>
          <p:spPr bwMode="auto">
            <a:xfrm>
              <a:off x="6689891" y="3093651"/>
              <a:ext cx="1816867" cy="517504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7" y="2"/>
                </a:cxn>
                <a:cxn ang="0">
                  <a:pos x="22" y="5"/>
                </a:cxn>
                <a:cxn ang="0">
                  <a:pos x="26" y="8"/>
                </a:cxn>
                <a:cxn ang="0">
                  <a:pos x="35" y="12"/>
                </a:cxn>
                <a:cxn ang="0">
                  <a:pos x="44" y="18"/>
                </a:cxn>
                <a:cxn ang="0">
                  <a:pos x="77" y="39"/>
                </a:cxn>
                <a:cxn ang="0">
                  <a:pos x="126" y="79"/>
                </a:cxn>
                <a:cxn ang="0">
                  <a:pos x="210" y="148"/>
                </a:cxn>
                <a:cxn ang="0">
                  <a:pos x="294" y="218"/>
                </a:cxn>
                <a:cxn ang="0">
                  <a:pos x="377" y="281"/>
                </a:cxn>
                <a:cxn ang="0">
                  <a:pos x="465" y="337"/>
                </a:cxn>
                <a:cxn ang="0">
                  <a:pos x="548" y="381"/>
                </a:cxn>
                <a:cxn ang="0">
                  <a:pos x="585" y="395"/>
                </a:cxn>
                <a:cxn ang="0">
                  <a:pos x="667" y="422"/>
                </a:cxn>
                <a:cxn ang="0">
                  <a:pos x="750" y="441"/>
                </a:cxn>
                <a:cxn ang="0">
                  <a:pos x="832" y="452"/>
                </a:cxn>
                <a:cxn ang="0">
                  <a:pos x="915" y="455"/>
                </a:cxn>
                <a:cxn ang="0">
                  <a:pos x="999" y="453"/>
                </a:cxn>
                <a:cxn ang="0">
                  <a:pos x="1165" y="436"/>
                </a:cxn>
                <a:cxn ang="0">
                  <a:pos x="1332" y="408"/>
                </a:cxn>
                <a:cxn ang="0">
                  <a:pos x="1498" y="373"/>
                </a:cxn>
                <a:cxn ang="0">
                  <a:pos x="1622" y="344"/>
                </a:cxn>
                <a:cxn ang="0">
                  <a:pos x="1583" y="360"/>
                </a:cxn>
                <a:cxn ang="0">
                  <a:pos x="1416" y="397"/>
                </a:cxn>
                <a:cxn ang="0">
                  <a:pos x="1249" y="429"/>
                </a:cxn>
                <a:cxn ang="0">
                  <a:pos x="1155" y="444"/>
                </a:cxn>
                <a:cxn ang="0">
                  <a:pos x="1083" y="453"/>
                </a:cxn>
                <a:cxn ang="0">
                  <a:pos x="999" y="459"/>
                </a:cxn>
                <a:cxn ang="0">
                  <a:pos x="982" y="461"/>
                </a:cxn>
                <a:cxn ang="0">
                  <a:pos x="892" y="462"/>
                </a:cxn>
                <a:cxn ang="0">
                  <a:pos x="804" y="456"/>
                </a:cxn>
                <a:cxn ang="0">
                  <a:pos x="764" y="449"/>
                </a:cxn>
                <a:cxn ang="0">
                  <a:pos x="717" y="442"/>
                </a:cxn>
                <a:cxn ang="0">
                  <a:pos x="666" y="429"/>
                </a:cxn>
                <a:cxn ang="0">
                  <a:pos x="583" y="401"/>
                </a:cxn>
                <a:cxn ang="0">
                  <a:pos x="547" y="387"/>
                </a:cxn>
                <a:cxn ang="0">
                  <a:pos x="498" y="362"/>
                </a:cxn>
                <a:cxn ang="0">
                  <a:pos x="415" y="314"/>
                </a:cxn>
                <a:cxn ang="0">
                  <a:pos x="331" y="256"/>
                </a:cxn>
                <a:cxn ang="0">
                  <a:pos x="281" y="217"/>
                </a:cxn>
                <a:cxn ang="0">
                  <a:pos x="247" y="190"/>
                </a:cxn>
                <a:cxn ang="0">
                  <a:pos x="163" y="119"/>
                </a:cxn>
                <a:cxn ang="0">
                  <a:pos x="80" y="50"/>
                </a:cxn>
                <a:cxn ang="0">
                  <a:pos x="39" y="22"/>
                </a:cxn>
                <a:cxn ang="0">
                  <a:pos x="32" y="18"/>
                </a:cxn>
                <a:cxn ang="0">
                  <a:pos x="19" y="11"/>
                </a:cxn>
                <a:cxn ang="0">
                  <a:pos x="7" y="7"/>
                </a:cxn>
                <a:cxn ang="0">
                  <a:pos x="4" y="6"/>
                </a:cxn>
                <a:cxn ang="0">
                  <a:pos x="0" y="7"/>
                </a:cxn>
                <a:cxn ang="0">
                  <a:pos x="1" y="1"/>
                </a:cxn>
              </a:cxnLst>
              <a:rect l="0" t="0" r="r" b="b"/>
              <a:pathLst>
                <a:path w="1622" h="462">
                  <a:moveTo>
                    <a:pt x="1" y="0"/>
                  </a:moveTo>
                  <a:lnTo>
                    <a:pt x="5" y="0"/>
                  </a:lnTo>
                  <a:lnTo>
                    <a:pt x="8" y="1"/>
                  </a:lnTo>
                  <a:lnTo>
                    <a:pt x="17" y="2"/>
                  </a:lnTo>
                  <a:lnTo>
                    <a:pt x="18" y="3"/>
                  </a:lnTo>
                  <a:lnTo>
                    <a:pt x="22" y="5"/>
                  </a:lnTo>
                  <a:lnTo>
                    <a:pt x="23" y="5"/>
                  </a:lnTo>
                  <a:lnTo>
                    <a:pt x="26" y="8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8" y="14"/>
                  </a:lnTo>
                  <a:lnTo>
                    <a:pt x="44" y="18"/>
                  </a:lnTo>
                  <a:lnTo>
                    <a:pt x="43" y="17"/>
                  </a:lnTo>
                  <a:lnTo>
                    <a:pt x="77" y="39"/>
                  </a:lnTo>
                  <a:lnTo>
                    <a:pt x="85" y="45"/>
                  </a:lnTo>
                  <a:lnTo>
                    <a:pt x="126" y="79"/>
                  </a:lnTo>
                  <a:lnTo>
                    <a:pt x="168" y="113"/>
                  </a:lnTo>
                  <a:lnTo>
                    <a:pt x="210" y="148"/>
                  </a:lnTo>
                  <a:lnTo>
                    <a:pt x="252" y="184"/>
                  </a:lnTo>
                  <a:lnTo>
                    <a:pt x="294" y="218"/>
                  </a:lnTo>
                  <a:lnTo>
                    <a:pt x="335" y="251"/>
                  </a:lnTo>
                  <a:lnTo>
                    <a:pt x="377" y="281"/>
                  </a:lnTo>
                  <a:lnTo>
                    <a:pt x="418" y="309"/>
                  </a:lnTo>
                  <a:lnTo>
                    <a:pt x="465" y="337"/>
                  </a:lnTo>
                  <a:lnTo>
                    <a:pt x="501" y="357"/>
                  </a:lnTo>
                  <a:lnTo>
                    <a:pt x="548" y="381"/>
                  </a:lnTo>
                  <a:lnTo>
                    <a:pt x="548" y="380"/>
                  </a:lnTo>
                  <a:lnTo>
                    <a:pt x="585" y="395"/>
                  </a:lnTo>
                  <a:lnTo>
                    <a:pt x="632" y="412"/>
                  </a:lnTo>
                  <a:lnTo>
                    <a:pt x="667" y="422"/>
                  </a:lnTo>
                  <a:lnTo>
                    <a:pt x="717" y="435"/>
                  </a:lnTo>
                  <a:lnTo>
                    <a:pt x="750" y="441"/>
                  </a:lnTo>
                  <a:lnTo>
                    <a:pt x="805" y="449"/>
                  </a:lnTo>
                  <a:lnTo>
                    <a:pt x="832" y="452"/>
                  </a:lnTo>
                  <a:lnTo>
                    <a:pt x="892" y="455"/>
                  </a:lnTo>
                  <a:lnTo>
                    <a:pt x="915" y="455"/>
                  </a:lnTo>
                  <a:lnTo>
                    <a:pt x="982" y="454"/>
                  </a:lnTo>
                  <a:lnTo>
                    <a:pt x="999" y="453"/>
                  </a:lnTo>
                  <a:lnTo>
                    <a:pt x="1082" y="446"/>
                  </a:lnTo>
                  <a:lnTo>
                    <a:pt x="1165" y="436"/>
                  </a:lnTo>
                  <a:lnTo>
                    <a:pt x="1248" y="423"/>
                  </a:lnTo>
                  <a:lnTo>
                    <a:pt x="1332" y="408"/>
                  </a:lnTo>
                  <a:lnTo>
                    <a:pt x="1415" y="391"/>
                  </a:lnTo>
                  <a:lnTo>
                    <a:pt x="1498" y="373"/>
                  </a:lnTo>
                  <a:lnTo>
                    <a:pt x="1581" y="354"/>
                  </a:lnTo>
                  <a:lnTo>
                    <a:pt x="1622" y="344"/>
                  </a:lnTo>
                  <a:lnTo>
                    <a:pt x="1622" y="351"/>
                  </a:lnTo>
                  <a:lnTo>
                    <a:pt x="1583" y="360"/>
                  </a:lnTo>
                  <a:lnTo>
                    <a:pt x="1500" y="379"/>
                  </a:lnTo>
                  <a:lnTo>
                    <a:pt x="1416" y="397"/>
                  </a:lnTo>
                  <a:lnTo>
                    <a:pt x="1332" y="414"/>
                  </a:lnTo>
                  <a:lnTo>
                    <a:pt x="1249" y="429"/>
                  </a:lnTo>
                  <a:lnTo>
                    <a:pt x="1166" y="442"/>
                  </a:lnTo>
                  <a:lnTo>
                    <a:pt x="1155" y="444"/>
                  </a:lnTo>
                  <a:lnTo>
                    <a:pt x="1166" y="443"/>
                  </a:lnTo>
                  <a:lnTo>
                    <a:pt x="1083" y="453"/>
                  </a:lnTo>
                  <a:lnTo>
                    <a:pt x="999" y="460"/>
                  </a:lnTo>
                  <a:lnTo>
                    <a:pt x="999" y="459"/>
                  </a:lnTo>
                  <a:lnTo>
                    <a:pt x="999" y="460"/>
                  </a:lnTo>
                  <a:lnTo>
                    <a:pt x="982" y="461"/>
                  </a:lnTo>
                  <a:lnTo>
                    <a:pt x="915" y="462"/>
                  </a:lnTo>
                  <a:lnTo>
                    <a:pt x="892" y="462"/>
                  </a:lnTo>
                  <a:lnTo>
                    <a:pt x="831" y="459"/>
                  </a:lnTo>
                  <a:lnTo>
                    <a:pt x="804" y="456"/>
                  </a:lnTo>
                  <a:lnTo>
                    <a:pt x="749" y="448"/>
                  </a:lnTo>
                  <a:lnTo>
                    <a:pt x="764" y="449"/>
                  </a:lnTo>
                  <a:lnTo>
                    <a:pt x="749" y="447"/>
                  </a:lnTo>
                  <a:lnTo>
                    <a:pt x="717" y="442"/>
                  </a:lnTo>
                  <a:lnTo>
                    <a:pt x="716" y="442"/>
                  </a:lnTo>
                  <a:lnTo>
                    <a:pt x="666" y="429"/>
                  </a:lnTo>
                  <a:lnTo>
                    <a:pt x="630" y="418"/>
                  </a:lnTo>
                  <a:lnTo>
                    <a:pt x="583" y="401"/>
                  </a:lnTo>
                  <a:lnTo>
                    <a:pt x="546" y="386"/>
                  </a:lnTo>
                  <a:lnTo>
                    <a:pt x="547" y="387"/>
                  </a:lnTo>
                  <a:lnTo>
                    <a:pt x="545" y="386"/>
                  </a:lnTo>
                  <a:lnTo>
                    <a:pt x="498" y="362"/>
                  </a:lnTo>
                  <a:lnTo>
                    <a:pt x="462" y="342"/>
                  </a:lnTo>
                  <a:lnTo>
                    <a:pt x="415" y="314"/>
                  </a:lnTo>
                  <a:lnTo>
                    <a:pt x="373" y="286"/>
                  </a:lnTo>
                  <a:lnTo>
                    <a:pt x="331" y="256"/>
                  </a:lnTo>
                  <a:lnTo>
                    <a:pt x="290" y="224"/>
                  </a:lnTo>
                  <a:lnTo>
                    <a:pt x="281" y="217"/>
                  </a:lnTo>
                  <a:lnTo>
                    <a:pt x="289" y="224"/>
                  </a:lnTo>
                  <a:lnTo>
                    <a:pt x="247" y="190"/>
                  </a:lnTo>
                  <a:lnTo>
                    <a:pt x="206" y="154"/>
                  </a:lnTo>
                  <a:lnTo>
                    <a:pt x="163" y="119"/>
                  </a:lnTo>
                  <a:lnTo>
                    <a:pt x="122" y="84"/>
                  </a:lnTo>
                  <a:lnTo>
                    <a:pt x="80" y="50"/>
                  </a:lnTo>
                  <a:lnTo>
                    <a:pt x="73" y="45"/>
                  </a:lnTo>
                  <a:lnTo>
                    <a:pt x="39" y="22"/>
                  </a:lnTo>
                  <a:lnTo>
                    <a:pt x="35" y="20"/>
                  </a:lnTo>
                  <a:lnTo>
                    <a:pt x="32" y="18"/>
                  </a:lnTo>
                  <a:lnTo>
                    <a:pt x="22" y="13"/>
                  </a:lnTo>
                  <a:lnTo>
                    <a:pt x="19" y="11"/>
                  </a:lnTo>
                  <a:lnTo>
                    <a:pt x="15" y="8"/>
                  </a:lnTo>
                  <a:lnTo>
                    <a:pt x="7" y="7"/>
                  </a:lnTo>
                  <a:lnTo>
                    <a:pt x="6" y="7"/>
                  </a:lnTo>
                  <a:lnTo>
                    <a:pt x="4" y="6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1" name="Line 217"/>
            <p:cNvSpPr>
              <a:spLocks noChangeShapeType="1"/>
            </p:cNvSpPr>
            <p:nvPr/>
          </p:nvSpPr>
          <p:spPr bwMode="auto">
            <a:xfrm flipV="1">
              <a:off x="6869113" y="3173181"/>
              <a:ext cx="1120" cy="116494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2" name="Line 218"/>
            <p:cNvSpPr>
              <a:spLocks noChangeShapeType="1"/>
            </p:cNvSpPr>
            <p:nvPr/>
          </p:nvSpPr>
          <p:spPr bwMode="auto">
            <a:xfrm flipV="1">
              <a:off x="6869113" y="2988358"/>
              <a:ext cx="1120" cy="116494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3" name="Line 219"/>
            <p:cNvSpPr>
              <a:spLocks noChangeShapeType="1"/>
            </p:cNvSpPr>
            <p:nvPr/>
          </p:nvSpPr>
          <p:spPr bwMode="auto">
            <a:xfrm>
              <a:off x="6835509" y="3289675"/>
              <a:ext cx="68328" cy="112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4" name="Line 220"/>
            <p:cNvSpPr>
              <a:spLocks noChangeShapeType="1"/>
            </p:cNvSpPr>
            <p:nvPr/>
          </p:nvSpPr>
          <p:spPr bwMode="auto">
            <a:xfrm>
              <a:off x="6835509" y="2988358"/>
              <a:ext cx="68328" cy="112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5" name="Freeform 221"/>
            <p:cNvSpPr>
              <a:spLocks/>
            </p:cNvSpPr>
            <p:nvPr/>
          </p:nvSpPr>
          <p:spPr bwMode="auto">
            <a:xfrm>
              <a:off x="6835509" y="3104852"/>
              <a:ext cx="68328" cy="67208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0" y="1"/>
                </a:cxn>
                <a:cxn ang="0">
                  <a:pos x="49" y="5"/>
                </a:cxn>
                <a:cxn ang="0">
                  <a:pos x="55" y="12"/>
                </a:cxn>
                <a:cxn ang="0">
                  <a:pos x="60" y="20"/>
                </a:cxn>
                <a:cxn ang="0">
                  <a:pos x="61" y="30"/>
                </a:cxn>
                <a:cxn ang="0">
                  <a:pos x="60" y="40"/>
                </a:cxn>
                <a:cxn ang="0">
                  <a:pos x="55" y="48"/>
                </a:cxn>
                <a:cxn ang="0">
                  <a:pos x="49" y="55"/>
                </a:cxn>
                <a:cxn ang="0">
                  <a:pos x="40" y="59"/>
                </a:cxn>
                <a:cxn ang="0">
                  <a:pos x="30" y="60"/>
                </a:cxn>
                <a:cxn ang="0">
                  <a:pos x="21" y="59"/>
                </a:cxn>
                <a:cxn ang="0">
                  <a:pos x="13" y="55"/>
                </a:cxn>
                <a:cxn ang="0">
                  <a:pos x="6" y="48"/>
                </a:cxn>
                <a:cxn ang="0">
                  <a:pos x="2" y="40"/>
                </a:cxn>
                <a:cxn ang="0">
                  <a:pos x="0" y="30"/>
                </a:cxn>
                <a:cxn ang="0">
                  <a:pos x="2" y="20"/>
                </a:cxn>
                <a:cxn ang="0">
                  <a:pos x="6" y="12"/>
                </a:cxn>
                <a:cxn ang="0">
                  <a:pos x="13" y="5"/>
                </a:cxn>
                <a:cxn ang="0">
                  <a:pos x="21" y="1"/>
                </a:cxn>
                <a:cxn ang="0">
                  <a:pos x="30" y="0"/>
                </a:cxn>
              </a:cxnLst>
              <a:rect l="0" t="0" r="r" b="b"/>
              <a:pathLst>
                <a:path w="61" h="60">
                  <a:moveTo>
                    <a:pt x="30" y="0"/>
                  </a:moveTo>
                  <a:lnTo>
                    <a:pt x="40" y="1"/>
                  </a:lnTo>
                  <a:lnTo>
                    <a:pt x="49" y="5"/>
                  </a:lnTo>
                  <a:lnTo>
                    <a:pt x="55" y="12"/>
                  </a:lnTo>
                  <a:lnTo>
                    <a:pt x="60" y="20"/>
                  </a:lnTo>
                  <a:lnTo>
                    <a:pt x="61" y="30"/>
                  </a:lnTo>
                  <a:lnTo>
                    <a:pt x="60" y="40"/>
                  </a:lnTo>
                  <a:lnTo>
                    <a:pt x="55" y="48"/>
                  </a:lnTo>
                  <a:lnTo>
                    <a:pt x="49" y="55"/>
                  </a:lnTo>
                  <a:lnTo>
                    <a:pt x="40" y="59"/>
                  </a:lnTo>
                  <a:lnTo>
                    <a:pt x="30" y="60"/>
                  </a:lnTo>
                  <a:lnTo>
                    <a:pt x="21" y="59"/>
                  </a:lnTo>
                  <a:lnTo>
                    <a:pt x="13" y="55"/>
                  </a:lnTo>
                  <a:lnTo>
                    <a:pt x="6" y="48"/>
                  </a:lnTo>
                  <a:lnTo>
                    <a:pt x="2" y="40"/>
                  </a:lnTo>
                  <a:lnTo>
                    <a:pt x="0" y="30"/>
                  </a:lnTo>
                  <a:lnTo>
                    <a:pt x="2" y="20"/>
                  </a:lnTo>
                  <a:lnTo>
                    <a:pt x="6" y="12"/>
                  </a:lnTo>
                  <a:lnTo>
                    <a:pt x="13" y="5"/>
                  </a:lnTo>
                  <a:lnTo>
                    <a:pt x="21" y="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6" name="Line 222"/>
            <p:cNvSpPr>
              <a:spLocks noChangeShapeType="1"/>
            </p:cNvSpPr>
            <p:nvPr/>
          </p:nvSpPr>
          <p:spPr bwMode="auto">
            <a:xfrm flipV="1">
              <a:off x="7006891" y="3503621"/>
              <a:ext cx="1120" cy="7505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7" name="Line 223"/>
            <p:cNvSpPr>
              <a:spLocks noChangeShapeType="1"/>
            </p:cNvSpPr>
            <p:nvPr/>
          </p:nvSpPr>
          <p:spPr bwMode="auto">
            <a:xfrm flipV="1">
              <a:off x="7006891" y="3361364"/>
              <a:ext cx="1120" cy="7505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8" name="Line 224"/>
            <p:cNvSpPr>
              <a:spLocks noChangeShapeType="1"/>
            </p:cNvSpPr>
            <p:nvPr/>
          </p:nvSpPr>
          <p:spPr bwMode="auto">
            <a:xfrm>
              <a:off x="6973286" y="3578671"/>
              <a:ext cx="68328" cy="112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9" name="Line 225"/>
            <p:cNvSpPr>
              <a:spLocks noChangeShapeType="1"/>
            </p:cNvSpPr>
            <p:nvPr/>
          </p:nvSpPr>
          <p:spPr bwMode="auto">
            <a:xfrm>
              <a:off x="6973286" y="3361364"/>
              <a:ext cx="68328" cy="112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0" name="Freeform 226"/>
            <p:cNvSpPr>
              <a:spLocks/>
            </p:cNvSpPr>
            <p:nvPr/>
          </p:nvSpPr>
          <p:spPr bwMode="auto">
            <a:xfrm>
              <a:off x="6973286" y="3436413"/>
              <a:ext cx="67208" cy="67208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0" y="1"/>
                </a:cxn>
                <a:cxn ang="0">
                  <a:pos x="48" y="5"/>
                </a:cxn>
                <a:cxn ang="0">
                  <a:pos x="54" y="12"/>
                </a:cxn>
                <a:cxn ang="0">
                  <a:pos x="58" y="20"/>
                </a:cxn>
                <a:cxn ang="0">
                  <a:pos x="60" y="30"/>
                </a:cxn>
                <a:cxn ang="0">
                  <a:pos x="58" y="40"/>
                </a:cxn>
                <a:cxn ang="0">
                  <a:pos x="54" y="48"/>
                </a:cxn>
                <a:cxn ang="0">
                  <a:pos x="48" y="55"/>
                </a:cxn>
                <a:cxn ang="0">
                  <a:pos x="40" y="58"/>
                </a:cxn>
                <a:cxn ang="0">
                  <a:pos x="30" y="60"/>
                </a:cxn>
                <a:cxn ang="0">
                  <a:pos x="20" y="58"/>
                </a:cxn>
                <a:cxn ang="0">
                  <a:pos x="12" y="55"/>
                </a:cxn>
                <a:cxn ang="0">
                  <a:pos x="5" y="48"/>
                </a:cxn>
                <a:cxn ang="0">
                  <a:pos x="1" y="40"/>
                </a:cxn>
                <a:cxn ang="0">
                  <a:pos x="0" y="30"/>
                </a:cxn>
                <a:cxn ang="0">
                  <a:pos x="1" y="20"/>
                </a:cxn>
                <a:cxn ang="0">
                  <a:pos x="5" y="12"/>
                </a:cxn>
                <a:cxn ang="0">
                  <a:pos x="12" y="5"/>
                </a:cxn>
                <a:cxn ang="0">
                  <a:pos x="20" y="1"/>
                </a:cxn>
                <a:cxn ang="0">
                  <a:pos x="30" y="0"/>
                </a:cxn>
              </a:cxnLst>
              <a:rect l="0" t="0" r="r" b="b"/>
              <a:pathLst>
                <a:path w="60" h="60">
                  <a:moveTo>
                    <a:pt x="30" y="0"/>
                  </a:moveTo>
                  <a:lnTo>
                    <a:pt x="40" y="1"/>
                  </a:lnTo>
                  <a:lnTo>
                    <a:pt x="48" y="5"/>
                  </a:lnTo>
                  <a:lnTo>
                    <a:pt x="54" y="12"/>
                  </a:lnTo>
                  <a:lnTo>
                    <a:pt x="58" y="20"/>
                  </a:lnTo>
                  <a:lnTo>
                    <a:pt x="60" y="30"/>
                  </a:lnTo>
                  <a:lnTo>
                    <a:pt x="58" y="40"/>
                  </a:lnTo>
                  <a:lnTo>
                    <a:pt x="54" y="48"/>
                  </a:lnTo>
                  <a:lnTo>
                    <a:pt x="48" y="55"/>
                  </a:lnTo>
                  <a:lnTo>
                    <a:pt x="40" y="58"/>
                  </a:lnTo>
                  <a:lnTo>
                    <a:pt x="30" y="60"/>
                  </a:lnTo>
                  <a:lnTo>
                    <a:pt x="20" y="58"/>
                  </a:lnTo>
                  <a:lnTo>
                    <a:pt x="12" y="55"/>
                  </a:lnTo>
                  <a:lnTo>
                    <a:pt x="5" y="48"/>
                  </a:lnTo>
                  <a:lnTo>
                    <a:pt x="1" y="40"/>
                  </a:lnTo>
                  <a:lnTo>
                    <a:pt x="0" y="30"/>
                  </a:lnTo>
                  <a:lnTo>
                    <a:pt x="1" y="20"/>
                  </a:lnTo>
                  <a:lnTo>
                    <a:pt x="5" y="12"/>
                  </a:lnTo>
                  <a:lnTo>
                    <a:pt x="12" y="5"/>
                  </a:lnTo>
                  <a:lnTo>
                    <a:pt x="20" y="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1" name="Line 227"/>
            <p:cNvSpPr>
              <a:spLocks noChangeShapeType="1"/>
            </p:cNvSpPr>
            <p:nvPr/>
          </p:nvSpPr>
          <p:spPr bwMode="auto">
            <a:xfrm flipV="1">
              <a:off x="7225318" y="3342321"/>
              <a:ext cx="1120" cy="7729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2" name="Line 228"/>
            <p:cNvSpPr>
              <a:spLocks noChangeShapeType="1"/>
            </p:cNvSpPr>
            <p:nvPr/>
          </p:nvSpPr>
          <p:spPr bwMode="auto">
            <a:xfrm flipV="1">
              <a:off x="7225318" y="3193343"/>
              <a:ext cx="1120" cy="7953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3" name="Line 229"/>
            <p:cNvSpPr>
              <a:spLocks noChangeShapeType="1"/>
            </p:cNvSpPr>
            <p:nvPr/>
          </p:nvSpPr>
          <p:spPr bwMode="auto">
            <a:xfrm>
              <a:off x="7191713" y="3419611"/>
              <a:ext cx="68328" cy="112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4" name="Line 230"/>
            <p:cNvSpPr>
              <a:spLocks noChangeShapeType="1"/>
            </p:cNvSpPr>
            <p:nvPr/>
          </p:nvSpPr>
          <p:spPr bwMode="auto">
            <a:xfrm>
              <a:off x="7191713" y="3193343"/>
              <a:ext cx="68328" cy="112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5" name="Freeform 231"/>
            <p:cNvSpPr>
              <a:spLocks/>
            </p:cNvSpPr>
            <p:nvPr/>
          </p:nvSpPr>
          <p:spPr bwMode="auto">
            <a:xfrm>
              <a:off x="7191713" y="3272873"/>
              <a:ext cx="68328" cy="68329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0" y="2"/>
                </a:cxn>
                <a:cxn ang="0">
                  <a:pos x="48" y="6"/>
                </a:cxn>
                <a:cxn ang="0">
                  <a:pos x="54" y="13"/>
                </a:cxn>
                <a:cxn ang="0">
                  <a:pos x="59" y="21"/>
                </a:cxn>
                <a:cxn ang="0">
                  <a:pos x="61" y="31"/>
                </a:cxn>
                <a:cxn ang="0">
                  <a:pos x="59" y="41"/>
                </a:cxn>
                <a:cxn ang="0">
                  <a:pos x="54" y="48"/>
                </a:cxn>
                <a:cxn ang="0">
                  <a:pos x="48" y="55"/>
                </a:cxn>
                <a:cxn ang="0">
                  <a:pos x="40" y="59"/>
                </a:cxn>
                <a:cxn ang="0">
                  <a:pos x="30" y="61"/>
                </a:cxn>
                <a:cxn ang="0">
                  <a:pos x="21" y="59"/>
                </a:cxn>
                <a:cxn ang="0">
                  <a:pos x="12" y="55"/>
                </a:cxn>
                <a:cxn ang="0">
                  <a:pos x="6" y="48"/>
                </a:cxn>
                <a:cxn ang="0">
                  <a:pos x="1" y="41"/>
                </a:cxn>
                <a:cxn ang="0">
                  <a:pos x="0" y="31"/>
                </a:cxn>
                <a:cxn ang="0">
                  <a:pos x="1" y="21"/>
                </a:cxn>
                <a:cxn ang="0">
                  <a:pos x="6" y="13"/>
                </a:cxn>
                <a:cxn ang="0">
                  <a:pos x="12" y="6"/>
                </a:cxn>
                <a:cxn ang="0">
                  <a:pos x="21" y="2"/>
                </a:cxn>
                <a:cxn ang="0">
                  <a:pos x="30" y="0"/>
                </a:cxn>
              </a:cxnLst>
              <a:rect l="0" t="0" r="r" b="b"/>
              <a:pathLst>
                <a:path w="61" h="61">
                  <a:moveTo>
                    <a:pt x="30" y="0"/>
                  </a:moveTo>
                  <a:lnTo>
                    <a:pt x="40" y="2"/>
                  </a:lnTo>
                  <a:lnTo>
                    <a:pt x="48" y="6"/>
                  </a:lnTo>
                  <a:lnTo>
                    <a:pt x="54" y="13"/>
                  </a:lnTo>
                  <a:lnTo>
                    <a:pt x="59" y="21"/>
                  </a:lnTo>
                  <a:lnTo>
                    <a:pt x="61" y="31"/>
                  </a:lnTo>
                  <a:lnTo>
                    <a:pt x="59" y="41"/>
                  </a:lnTo>
                  <a:lnTo>
                    <a:pt x="54" y="48"/>
                  </a:lnTo>
                  <a:lnTo>
                    <a:pt x="48" y="55"/>
                  </a:lnTo>
                  <a:lnTo>
                    <a:pt x="40" y="59"/>
                  </a:lnTo>
                  <a:lnTo>
                    <a:pt x="30" y="61"/>
                  </a:lnTo>
                  <a:lnTo>
                    <a:pt x="21" y="59"/>
                  </a:lnTo>
                  <a:lnTo>
                    <a:pt x="12" y="55"/>
                  </a:lnTo>
                  <a:lnTo>
                    <a:pt x="6" y="48"/>
                  </a:lnTo>
                  <a:lnTo>
                    <a:pt x="1" y="41"/>
                  </a:lnTo>
                  <a:lnTo>
                    <a:pt x="0" y="31"/>
                  </a:lnTo>
                  <a:lnTo>
                    <a:pt x="1" y="21"/>
                  </a:lnTo>
                  <a:lnTo>
                    <a:pt x="6" y="13"/>
                  </a:lnTo>
                  <a:lnTo>
                    <a:pt x="12" y="6"/>
                  </a:lnTo>
                  <a:lnTo>
                    <a:pt x="21" y="2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6" name="Line 232"/>
            <p:cNvSpPr>
              <a:spLocks noChangeShapeType="1"/>
            </p:cNvSpPr>
            <p:nvPr/>
          </p:nvSpPr>
          <p:spPr bwMode="auto">
            <a:xfrm flipV="1">
              <a:off x="7524395" y="3806058"/>
              <a:ext cx="1120" cy="124336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7" name="Line 233"/>
            <p:cNvSpPr>
              <a:spLocks noChangeShapeType="1"/>
            </p:cNvSpPr>
            <p:nvPr/>
          </p:nvSpPr>
          <p:spPr bwMode="auto">
            <a:xfrm flipV="1">
              <a:off x="7524395" y="3615635"/>
              <a:ext cx="1120" cy="12321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8" name="Line 234"/>
            <p:cNvSpPr>
              <a:spLocks noChangeShapeType="1"/>
            </p:cNvSpPr>
            <p:nvPr/>
          </p:nvSpPr>
          <p:spPr bwMode="auto">
            <a:xfrm>
              <a:off x="7489671" y="3930394"/>
              <a:ext cx="68328" cy="112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9" name="Line 235"/>
            <p:cNvSpPr>
              <a:spLocks noChangeShapeType="1"/>
            </p:cNvSpPr>
            <p:nvPr/>
          </p:nvSpPr>
          <p:spPr bwMode="auto">
            <a:xfrm>
              <a:off x="7489671" y="3615635"/>
              <a:ext cx="68328" cy="112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0" name="Freeform 236"/>
            <p:cNvSpPr>
              <a:spLocks/>
            </p:cNvSpPr>
            <p:nvPr/>
          </p:nvSpPr>
          <p:spPr bwMode="auto">
            <a:xfrm>
              <a:off x="7489671" y="3738850"/>
              <a:ext cx="68328" cy="68329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40" y="2"/>
                </a:cxn>
                <a:cxn ang="0">
                  <a:pos x="49" y="6"/>
                </a:cxn>
                <a:cxn ang="0">
                  <a:pos x="55" y="12"/>
                </a:cxn>
                <a:cxn ang="0">
                  <a:pos x="60" y="21"/>
                </a:cxn>
                <a:cxn ang="0">
                  <a:pos x="61" y="31"/>
                </a:cxn>
                <a:cxn ang="0">
                  <a:pos x="59" y="43"/>
                </a:cxn>
                <a:cxn ang="0">
                  <a:pos x="52" y="52"/>
                </a:cxn>
                <a:cxn ang="0">
                  <a:pos x="43" y="59"/>
                </a:cxn>
                <a:cxn ang="0">
                  <a:pos x="31" y="61"/>
                </a:cxn>
                <a:cxn ang="0">
                  <a:pos x="21" y="60"/>
                </a:cxn>
                <a:cxn ang="0">
                  <a:pos x="13" y="55"/>
                </a:cxn>
                <a:cxn ang="0">
                  <a:pos x="7" y="49"/>
                </a:cxn>
                <a:cxn ang="0">
                  <a:pos x="2" y="40"/>
                </a:cxn>
                <a:cxn ang="0">
                  <a:pos x="0" y="31"/>
                </a:cxn>
                <a:cxn ang="0">
                  <a:pos x="2" y="21"/>
                </a:cxn>
                <a:cxn ang="0">
                  <a:pos x="7" y="12"/>
                </a:cxn>
                <a:cxn ang="0">
                  <a:pos x="13" y="6"/>
                </a:cxn>
                <a:cxn ang="0">
                  <a:pos x="21" y="2"/>
                </a:cxn>
                <a:cxn ang="0">
                  <a:pos x="31" y="0"/>
                </a:cxn>
              </a:cxnLst>
              <a:rect l="0" t="0" r="r" b="b"/>
              <a:pathLst>
                <a:path w="61" h="61">
                  <a:moveTo>
                    <a:pt x="31" y="0"/>
                  </a:moveTo>
                  <a:lnTo>
                    <a:pt x="40" y="2"/>
                  </a:lnTo>
                  <a:lnTo>
                    <a:pt x="49" y="6"/>
                  </a:lnTo>
                  <a:lnTo>
                    <a:pt x="55" y="12"/>
                  </a:lnTo>
                  <a:lnTo>
                    <a:pt x="60" y="21"/>
                  </a:lnTo>
                  <a:lnTo>
                    <a:pt x="61" y="31"/>
                  </a:lnTo>
                  <a:lnTo>
                    <a:pt x="59" y="43"/>
                  </a:lnTo>
                  <a:lnTo>
                    <a:pt x="52" y="52"/>
                  </a:lnTo>
                  <a:lnTo>
                    <a:pt x="43" y="59"/>
                  </a:lnTo>
                  <a:lnTo>
                    <a:pt x="31" y="61"/>
                  </a:lnTo>
                  <a:lnTo>
                    <a:pt x="21" y="60"/>
                  </a:lnTo>
                  <a:lnTo>
                    <a:pt x="13" y="55"/>
                  </a:lnTo>
                  <a:lnTo>
                    <a:pt x="7" y="49"/>
                  </a:lnTo>
                  <a:lnTo>
                    <a:pt x="2" y="40"/>
                  </a:lnTo>
                  <a:lnTo>
                    <a:pt x="0" y="31"/>
                  </a:lnTo>
                  <a:lnTo>
                    <a:pt x="2" y="21"/>
                  </a:lnTo>
                  <a:lnTo>
                    <a:pt x="7" y="12"/>
                  </a:lnTo>
                  <a:lnTo>
                    <a:pt x="13" y="6"/>
                  </a:lnTo>
                  <a:lnTo>
                    <a:pt x="21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1" name="Line 237"/>
            <p:cNvSpPr>
              <a:spLocks noChangeShapeType="1"/>
            </p:cNvSpPr>
            <p:nvPr/>
          </p:nvSpPr>
          <p:spPr bwMode="auto">
            <a:xfrm flipV="1">
              <a:off x="7978052" y="3614515"/>
              <a:ext cx="1120" cy="182583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2" name="Line 238"/>
            <p:cNvSpPr>
              <a:spLocks noChangeShapeType="1"/>
            </p:cNvSpPr>
            <p:nvPr/>
          </p:nvSpPr>
          <p:spPr bwMode="auto">
            <a:xfrm flipV="1">
              <a:off x="7978052" y="3364724"/>
              <a:ext cx="1120" cy="182583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3" name="Line 239"/>
            <p:cNvSpPr>
              <a:spLocks noChangeShapeType="1"/>
            </p:cNvSpPr>
            <p:nvPr/>
          </p:nvSpPr>
          <p:spPr bwMode="auto">
            <a:xfrm>
              <a:off x="7944447" y="3797097"/>
              <a:ext cx="68328" cy="112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4" name="Line 240"/>
            <p:cNvSpPr>
              <a:spLocks noChangeShapeType="1"/>
            </p:cNvSpPr>
            <p:nvPr/>
          </p:nvSpPr>
          <p:spPr bwMode="auto">
            <a:xfrm>
              <a:off x="7944447" y="3364724"/>
              <a:ext cx="68328" cy="112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5" name="Freeform 241"/>
            <p:cNvSpPr>
              <a:spLocks/>
            </p:cNvSpPr>
            <p:nvPr/>
          </p:nvSpPr>
          <p:spPr bwMode="auto">
            <a:xfrm>
              <a:off x="7944447" y="3547307"/>
              <a:ext cx="67208" cy="67208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0" y="1"/>
                </a:cxn>
                <a:cxn ang="0">
                  <a:pos x="48" y="5"/>
                </a:cxn>
                <a:cxn ang="0">
                  <a:pos x="54" y="12"/>
                </a:cxn>
                <a:cxn ang="0">
                  <a:pos x="58" y="20"/>
                </a:cxn>
                <a:cxn ang="0">
                  <a:pos x="60" y="30"/>
                </a:cxn>
                <a:cxn ang="0">
                  <a:pos x="58" y="40"/>
                </a:cxn>
                <a:cxn ang="0">
                  <a:pos x="54" y="47"/>
                </a:cxn>
                <a:cxn ang="0">
                  <a:pos x="48" y="54"/>
                </a:cxn>
                <a:cxn ang="0">
                  <a:pos x="40" y="58"/>
                </a:cxn>
                <a:cxn ang="0">
                  <a:pos x="30" y="60"/>
                </a:cxn>
                <a:cxn ang="0">
                  <a:pos x="20" y="58"/>
                </a:cxn>
                <a:cxn ang="0">
                  <a:pos x="12" y="54"/>
                </a:cxn>
                <a:cxn ang="0">
                  <a:pos x="5" y="47"/>
                </a:cxn>
                <a:cxn ang="0">
                  <a:pos x="1" y="40"/>
                </a:cxn>
                <a:cxn ang="0">
                  <a:pos x="0" y="30"/>
                </a:cxn>
                <a:cxn ang="0">
                  <a:pos x="1" y="20"/>
                </a:cxn>
                <a:cxn ang="0">
                  <a:pos x="5" y="12"/>
                </a:cxn>
                <a:cxn ang="0">
                  <a:pos x="12" y="5"/>
                </a:cxn>
                <a:cxn ang="0">
                  <a:pos x="20" y="1"/>
                </a:cxn>
                <a:cxn ang="0">
                  <a:pos x="30" y="0"/>
                </a:cxn>
              </a:cxnLst>
              <a:rect l="0" t="0" r="r" b="b"/>
              <a:pathLst>
                <a:path w="60" h="60">
                  <a:moveTo>
                    <a:pt x="30" y="0"/>
                  </a:moveTo>
                  <a:lnTo>
                    <a:pt x="40" y="1"/>
                  </a:lnTo>
                  <a:lnTo>
                    <a:pt x="48" y="5"/>
                  </a:lnTo>
                  <a:lnTo>
                    <a:pt x="54" y="12"/>
                  </a:lnTo>
                  <a:lnTo>
                    <a:pt x="58" y="20"/>
                  </a:lnTo>
                  <a:lnTo>
                    <a:pt x="60" y="30"/>
                  </a:lnTo>
                  <a:lnTo>
                    <a:pt x="58" y="40"/>
                  </a:lnTo>
                  <a:lnTo>
                    <a:pt x="54" y="47"/>
                  </a:lnTo>
                  <a:lnTo>
                    <a:pt x="48" y="54"/>
                  </a:lnTo>
                  <a:lnTo>
                    <a:pt x="40" y="58"/>
                  </a:lnTo>
                  <a:lnTo>
                    <a:pt x="30" y="60"/>
                  </a:lnTo>
                  <a:lnTo>
                    <a:pt x="20" y="58"/>
                  </a:lnTo>
                  <a:lnTo>
                    <a:pt x="12" y="54"/>
                  </a:lnTo>
                  <a:lnTo>
                    <a:pt x="5" y="47"/>
                  </a:lnTo>
                  <a:lnTo>
                    <a:pt x="1" y="40"/>
                  </a:lnTo>
                  <a:lnTo>
                    <a:pt x="0" y="30"/>
                  </a:lnTo>
                  <a:lnTo>
                    <a:pt x="1" y="20"/>
                  </a:lnTo>
                  <a:lnTo>
                    <a:pt x="5" y="12"/>
                  </a:lnTo>
                  <a:lnTo>
                    <a:pt x="12" y="5"/>
                  </a:lnTo>
                  <a:lnTo>
                    <a:pt x="20" y="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9" name="Line 258"/>
            <p:cNvSpPr>
              <a:spLocks noChangeShapeType="1"/>
            </p:cNvSpPr>
            <p:nvPr/>
          </p:nvSpPr>
          <p:spPr bwMode="auto">
            <a:xfrm>
              <a:off x="7621847" y="2836019"/>
              <a:ext cx="1120" cy="1120"/>
            </a:xfrm>
            <a:prstGeom prst="line">
              <a:avLst/>
            </a:prstGeom>
            <a:noFill/>
            <a:ln w="6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0" name="Freeform 259"/>
            <p:cNvSpPr>
              <a:spLocks/>
            </p:cNvSpPr>
            <p:nvPr/>
          </p:nvSpPr>
          <p:spPr bwMode="auto">
            <a:xfrm>
              <a:off x="7777547" y="2816977"/>
              <a:ext cx="76170" cy="76169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53" y="13"/>
                </a:cxn>
                <a:cxn ang="0">
                  <a:pos x="52" y="47"/>
                </a:cxn>
                <a:cxn ang="0">
                  <a:pos x="52" y="51"/>
                </a:cxn>
                <a:cxn ang="0">
                  <a:pos x="55" y="54"/>
                </a:cxn>
                <a:cxn ang="0">
                  <a:pos x="57" y="55"/>
                </a:cxn>
                <a:cxn ang="0">
                  <a:pos x="61" y="55"/>
                </a:cxn>
                <a:cxn ang="0">
                  <a:pos x="63" y="51"/>
                </a:cxn>
                <a:cxn ang="0">
                  <a:pos x="65" y="49"/>
                </a:cxn>
                <a:cxn ang="0">
                  <a:pos x="68" y="47"/>
                </a:cxn>
                <a:cxn ang="0">
                  <a:pos x="65" y="59"/>
                </a:cxn>
                <a:cxn ang="0">
                  <a:pos x="61" y="65"/>
                </a:cxn>
                <a:cxn ang="0">
                  <a:pos x="55" y="68"/>
                </a:cxn>
                <a:cxn ang="0">
                  <a:pos x="49" y="65"/>
                </a:cxn>
                <a:cxn ang="0">
                  <a:pos x="45" y="58"/>
                </a:cxn>
                <a:cxn ang="0">
                  <a:pos x="43" y="27"/>
                </a:cxn>
                <a:cxn ang="0">
                  <a:pos x="28" y="13"/>
                </a:cxn>
                <a:cxn ang="0">
                  <a:pos x="25" y="48"/>
                </a:cxn>
                <a:cxn ang="0">
                  <a:pos x="22" y="62"/>
                </a:cxn>
                <a:cxn ang="0">
                  <a:pos x="17" y="67"/>
                </a:cxn>
                <a:cxn ang="0">
                  <a:pos x="13" y="68"/>
                </a:cxn>
                <a:cxn ang="0">
                  <a:pos x="8" y="63"/>
                </a:cxn>
                <a:cxn ang="0">
                  <a:pos x="10" y="57"/>
                </a:cxn>
                <a:cxn ang="0">
                  <a:pos x="13" y="53"/>
                </a:cxn>
                <a:cxn ang="0">
                  <a:pos x="16" y="47"/>
                </a:cxn>
                <a:cxn ang="0">
                  <a:pos x="18" y="41"/>
                </a:cxn>
                <a:cxn ang="0">
                  <a:pos x="22" y="24"/>
                </a:cxn>
                <a:cxn ang="0">
                  <a:pos x="14" y="13"/>
                </a:cxn>
                <a:cxn ang="0">
                  <a:pos x="7" y="16"/>
                </a:cxn>
                <a:cxn ang="0">
                  <a:pos x="3" y="21"/>
                </a:cxn>
                <a:cxn ang="0">
                  <a:pos x="3" y="14"/>
                </a:cxn>
                <a:cxn ang="0">
                  <a:pos x="8" y="3"/>
                </a:cxn>
                <a:cxn ang="0">
                  <a:pos x="13" y="1"/>
                </a:cxn>
                <a:cxn ang="0">
                  <a:pos x="19" y="0"/>
                </a:cxn>
              </a:cxnLst>
              <a:rect l="0" t="0" r="r" b="b"/>
              <a:pathLst>
                <a:path w="68" h="68">
                  <a:moveTo>
                    <a:pt x="19" y="0"/>
                  </a:moveTo>
                  <a:lnTo>
                    <a:pt x="68" y="0"/>
                  </a:lnTo>
                  <a:lnTo>
                    <a:pt x="68" y="13"/>
                  </a:lnTo>
                  <a:lnTo>
                    <a:pt x="53" y="13"/>
                  </a:lnTo>
                  <a:lnTo>
                    <a:pt x="52" y="28"/>
                  </a:lnTo>
                  <a:lnTo>
                    <a:pt x="52" y="47"/>
                  </a:lnTo>
                  <a:lnTo>
                    <a:pt x="52" y="50"/>
                  </a:lnTo>
                  <a:lnTo>
                    <a:pt x="52" y="51"/>
                  </a:lnTo>
                  <a:lnTo>
                    <a:pt x="53" y="53"/>
                  </a:lnTo>
                  <a:lnTo>
                    <a:pt x="55" y="54"/>
                  </a:lnTo>
                  <a:lnTo>
                    <a:pt x="55" y="54"/>
                  </a:lnTo>
                  <a:lnTo>
                    <a:pt x="57" y="55"/>
                  </a:lnTo>
                  <a:lnTo>
                    <a:pt x="59" y="56"/>
                  </a:lnTo>
                  <a:lnTo>
                    <a:pt x="61" y="55"/>
                  </a:lnTo>
                  <a:lnTo>
                    <a:pt x="62" y="54"/>
                  </a:lnTo>
                  <a:lnTo>
                    <a:pt x="63" y="51"/>
                  </a:lnTo>
                  <a:lnTo>
                    <a:pt x="64" y="51"/>
                  </a:lnTo>
                  <a:lnTo>
                    <a:pt x="65" y="49"/>
                  </a:lnTo>
                  <a:lnTo>
                    <a:pt x="65" y="47"/>
                  </a:lnTo>
                  <a:lnTo>
                    <a:pt x="68" y="47"/>
                  </a:lnTo>
                  <a:lnTo>
                    <a:pt x="67" y="54"/>
                  </a:lnTo>
                  <a:lnTo>
                    <a:pt x="65" y="59"/>
                  </a:lnTo>
                  <a:lnTo>
                    <a:pt x="64" y="63"/>
                  </a:lnTo>
                  <a:lnTo>
                    <a:pt x="61" y="65"/>
                  </a:lnTo>
                  <a:lnTo>
                    <a:pt x="58" y="67"/>
                  </a:lnTo>
                  <a:lnTo>
                    <a:pt x="55" y="68"/>
                  </a:lnTo>
                  <a:lnTo>
                    <a:pt x="52" y="67"/>
                  </a:lnTo>
                  <a:lnTo>
                    <a:pt x="49" y="65"/>
                  </a:lnTo>
                  <a:lnTo>
                    <a:pt x="46" y="63"/>
                  </a:lnTo>
                  <a:lnTo>
                    <a:pt x="45" y="58"/>
                  </a:lnTo>
                  <a:lnTo>
                    <a:pt x="43" y="52"/>
                  </a:lnTo>
                  <a:lnTo>
                    <a:pt x="43" y="27"/>
                  </a:lnTo>
                  <a:lnTo>
                    <a:pt x="45" y="13"/>
                  </a:lnTo>
                  <a:lnTo>
                    <a:pt x="28" y="13"/>
                  </a:lnTo>
                  <a:lnTo>
                    <a:pt x="26" y="34"/>
                  </a:lnTo>
                  <a:lnTo>
                    <a:pt x="25" y="48"/>
                  </a:lnTo>
                  <a:lnTo>
                    <a:pt x="24" y="58"/>
                  </a:lnTo>
                  <a:lnTo>
                    <a:pt x="22" y="62"/>
                  </a:lnTo>
                  <a:lnTo>
                    <a:pt x="19" y="65"/>
                  </a:lnTo>
                  <a:lnTo>
                    <a:pt x="17" y="67"/>
                  </a:lnTo>
                  <a:lnTo>
                    <a:pt x="15" y="68"/>
                  </a:lnTo>
                  <a:lnTo>
                    <a:pt x="13" y="68"/>
                  </a:lnTo>
                  <a:lnTo>
                    <a:pt x="10" y="66"/>
                  </a:lnTo>
                  <a:lnTo>
                    <a:pt x="8" y="63"/>
                  </a:lnTo>
                  <a:lnTo>
                    <a:pt x="8" y="58"/>
                  </a:lnTo>
                  <a:lnTo>
                    <a:pt x="10" y="57"/>
                  </a:lnTo>
                  <a:lnTo>
                    <a:pt x="11" y="55"/>
                  </a:lnTo>
                  <a:lnTo>
                    <a:pt x="13" y="53"/>
                  </a:lnTo>
                  <a:lnTo>
                    <a:pt x="15" y="50"/>
                  </a:lnTo>
                  <a:lnTo>
                    <a:pt x="16" y="47"/>
                  </a:lnTo>
                  <a:lnTo>
                    <a:pt x="18" y="44"/>
                  </a:lnTo>
                  <a:lnTo>
                    <a:pt x="18" y="41"/>
                  </a:lnTo>
                  <a:lnTo>
                    <a:pt x="20" y="34"/>
                  </a:lnTo>
                  <a:lnTo>
                    <a:pt x="22" y="24"/>
                  </a:lnTo>
                  <a:lnTo>
                    <a:pt x="22" y="13"/>
                  </a:lnTo>
                  <a:lnTo>
                    <a:pt x="14" y="13"/>
                  </a:lnTo>
                  <a:lnTo>
                    <a:pt x="12" y="14"/>
                  </a:lnTo>
                  <a:lnTo>
                    <a:pt x="7" y="16"/>
                  </a:lnTo>
                  <a:lnTo>
                    <a:pt x="5" y="18"/>
                  </a:lnTo>
                  <a:lnTo>
                    <a:pt x="3" y="21"/>
                  </a:lnTo>
                  <a:lnTo>
                    <a:pt x="0" y="21"/>
                  </a:lnTo>
                  <a:lnTo>
                    <a:pt x="3" y="14"/>
                  </a:lnTo>
                  <a:lnTo>
                    <a:pt x="6" y="8"/>
                  </a:lnTo>
                  <a:lnTo>
                    <a:pt x="8" y="3"/>
                  </a:lnTo>
                  <a:lnTo>
                    <a:pt x="11" y="3"/>
                  </a:lnTo>
                  <a:lnTo>
                    <a:pt x="13" y="1"/>
                  </a:lnTo>
                  <a:lnTo>
                    <a:pt x="16" y="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1" name="Rectangle 260"/>
            <p:cNvSpPr>
              <a:spLocks noChangeArrowheads="1"/>
            </p:cNvSpPr>
            <p:nvPr/>
          </p:nvSpPr>
          <p:spPr bwMode="auto">
            <a:xfrm>
              <a:off x="7862678" y="2778892"/>
              <a:ext cx="29124" cy="11201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2" name="Freeform 261"/>
            <p:cNvSpPr>
              <a:spLocks noEditPoints="1"/>
            </p:cNvSpPr>
            <p:nvPr/>
          </p:nvSpPr>
          <p:spPr bwMode="auto">
            <a:xfrm>
              <a:off x="7942207" y="2816977"/>
              <a:ext cx="76170" cy="108654"/>
            </a:xfrm>
            <a:custGeom>
              <a:avLst/>
              <a:gdLst/>
              <a:ahLst/>
              <a:cxnLst>
                <a:cxn ang="0">
                  <a:pos x="32" y="10"/>
                </a:cxn>
                <a:cxn ang="0">
                  <a:pos x="26" y="18"/>
                </a:cxn>
                <a:cxn ang="0">
                  <a:pos x="32" y="61"/>
                </a:cxn>
                <a:cxn ang="0">
                  <a:pos x="41" y="63"/>
                </a:cxn>
                <a:cxn ang="0">
                  <a:pos x="43" y="61"/>
                </a:cxn>
                <a:cxn ang="0">
                  <a:pos x="47" y="53"/>
                </a:cxn>
                <a:cxn ang="0">
                  <a:pos x="49" y="26"/>
                </a:cxn>
                <a:cxn ang="0">
                  <a:pos x="45" y="13"/>
                </a:cxn>
                <a:cxn ang="0">
                  <a:pos x="42" y="9"/>
                </a:cxn>
                <a:cxn ang="0">
                  <a:pos x="35" y="8"/>
                </a:cxn>
                <a:cxn ang="0">
                  <a:pos x="50" y="2"/>
                </a:cxn>
                <a:cxn ang="0">
                  <a:pos x="60" y="7"/>
                </a:cxn>
                <a:cxn ang="0">
                  <a:pos x="66" y="17"/>
                </a:cxn>
                <a:cxn ang="0">
                  <a:pos x="68" y="34"/>
                </a:cxn>
                <a:cxn ang="0">
                  <a:pos x="66" y="51"/>
                </a:cxn>
                <a:cxn ang="0">
                  <a:pos x="61" y="58"/>
                </a:cxn>
                <a:cxn ang="0">
                  <a:pos x="50" y="66"/>
                </a:cxn>
                <a:cxn ang="0">
                  <a:pos x="40" y="68"/>
                </a:cxn>
                <a:cxn ang="0">
                  <a:pos x="35" y="66"/>
                </a:cxn>
                <a:cxn ang="0">
                  <a:pos x="31" y="64"/>
                </a:cxn>
                <a:cxn ang="0">
                  <a:pos x="27" y="61"/>
                </a:cxn>
                <a:cxn ang="0">
                  <a:pos x="26" y="90"/>
                </a:cxn>
                <a:cxn ang="0">
                  <a:pos x="27" y="92"/>
                </a:cxn>
                <a:cxn ang="0">
                  <a:pos x="29" y="94"/>
                </a:cxn>
                <a:cxn ang="0">
                  <a:pos x="34" y="95"/>
                </a:cxn>
                <a:cxn ang="0">
                  <a:pos x="0" y="97"/>
                </a:cxn>
                <a:cxn ang="0">
                  <a:pos x="3" y="93"/>
                </a:cxn>
                <a:cxn ang="0">
                  <a:pos x="6" y="90"/>
                </a:cxn>
                <a:cxn ang="0">
                  <a:pos x="6" y="85"/>
                </a:cxn>
                <a:cxn ang="0">
                  <a:pos x="6" y="11"/>
                </a:cxn>
                <a:cxn ang="0">
                  <a:pos x="5" y="8"/>
                </a:cxn>
                <a:cxn ang="0">
                  <a:pos x="3" y="6"/>
                </a:cxn>
                <a:cxn ang="0">
                  <a:pos x="0" y="5"/>
                </a:cxn>
                <a:cxn ang="0">
                  <a:pos x="26" y="2"/>
                </a:cxn>
                <a:cxn ang="0">
                  <a:pos x="29" y="7"/>
                </a:cxn>
                <a:cxn ang="0">
                  <a:pos x="33" y="3"/>
                </a:cxn>
                <a:cxn ang="0">
                  <a:pos x="37" y="1"/>
                </a:cxn>
                <a:cxn ang="0">
                  <a:pos x="43" y="0"/>
                </a:cxn>
              </a:cxnLst>
              <a:rect l="0" t="0" r="r" b="b"/>
              <a:pathLst>
                <a:path w="68" h="97">
                  <a:moveTo>
                    <a:pt x="35" y="8"/>
                  </a:moveTo>
                  <a:lnTo>
                    <a:pt x="32" y="10"/>
                  </a:lnTo>
                  <a:lnTo>
                    <a:pt x="27" y="14"/>
                  </a:lnTo>
                  <a:lnTo>
                    <a:pt x="26" y="18"/>
                  </a:lnTo>
                  <a:lnTo>
                    <a:pt x="26" y="54"/>
                  </a:lnTo>
                  <a:lnTo>
                    <a:pt x="32" y="61"/>
                  </a:lnTo>
                  <a:lnTo>
                    <a:pt x="39" y="63"/>
                  </a:lnTo>
                  <a:lnTo>
                    <a:pt x="41" y="63"/>
                  </a:lnTo>
                  <a:lnTo>
                    <a:pt x="43" y="62"/>
                  </a:lnTo>
                  <a:lnTo>
                    <a:pt x="43" y="61"/>
                  </a:lnTo>
                  <a:lnTo>
                    <a:pt x="45" y="58"/>
                  </a:lnTo>
                  <a:lnTo>
                    <a:pt x="47" y="53"/>
                  </a:lnTo>
                  <a:lnTo>
                    <a:pt x="49" y="46"/>
                  </a:lnTo>
                  <a:lnTo>
                    <a:pt x="49" y="26"/>
                  </a:lnTo>
                  <a:lnTo>
                    <a:pt x="47" y="18"/>
                  </a:lnTo>
                  <a:lnTo>
                    <a:pt x="45" y="13"/>
                  </a:lnTo>
                  <a:lnTo>
                    <a:pt x="43" y="10"/>
                  </a:lnTo>
                  <a:lnTo>
                    <a:pt x="42" y="9"/>
                  </a:lnTo>
                  <a:lnTo>
                    <a:pt x="39" y="8"/>
                  </a:lnTo>
                  <a:lnTo>
                    <a:pt x="35" y="8"/>
                  </a:lnTo>
                  <a:close/>
                  <a:moveTo>
                    <a:pt x="43" y="0"/>
                  </a:moveTo>
                  <a:lnTo>
                    <a:pt x="50" y="2"/>
                  </a:lnTo>
                  <a:lnTo>
                    <a:pt x="56" y="5"/>
                  </a:lnTo>
                  <a:lnTo>
                    <a:pt x="60" y="7"/>
                  </a:lnTo>
                  <a:lnTo>
                    <a:pt x="64" y="14"/>
                  </a:lnTo>
                  <a:lnTo>
                    <a:pt x="66" y="17"/>
                  </a:lnTo>
                  <a:lnTo>
                    <a:pt x="67" y="25"/>
                  </a:lnTo>
                  <a:lnTo>
                    <a:pt x="68" y="34"/>
                  </a:lnTo>
                  <a:lnTo>
                    <a:pt x="67" y="43"/>
                  </a:lnTo>
                  <a:lnTo>
                    <a:pt x="66" y="51"/>
                  </a:lnTo>
                  <a:lnTo>
                    <a:pt x="63" y="55"/>
                  </a:lnTo>
                  <a:lnTo>
                    <a:pt x="61" y="58"/>
                  </a:lnTo>
                  <a:lnTo>
                    <a:pt x="56" y="63"/>
                  </a:lnTo>
                  <a:lnTo>
                    <a:pt x="50" y="66"/>
                  </a:lnTo>
                  <a:lnTo>
                    <a:pt x="43" y="68"/>
                  </a:lnTo>
                  <a:lnTo>
                    <a:pt x="40" y="68"/>
                  </a:lnTo>
                  <a:lnTo>
                    <a:pt x="37" y="67"/>
                  </a:lnTo>
                  <a:lnTo>
                    <a:pt x="35" y="66"/>
                  </a:lnTo>
                  <a:lnTo>
                    <a:pt x="33" y="64"/>
                  </a:lnTo>
                  <a:lnTo>
                    <a:pt x="31" y="64"/>
                  </a:lnTo>
                  <a:lnTo>
                    <a:pt x="29" y="62"/>
                  </a:lnTo>
                  <a:lnTo>
                    <a:pt x="27" y="61"/>
                  </a:lnTo>
                  <a:lnTo>
                    <a:pt x="26" y="58"/>
                  </a:lnTo>
                  <a:lnTo>
                    <a:pt x="26" y="90"/>
                  </a:lnTo>
                  <a:lnTo>
                    <a:pt x="27" y="92"/>
                  </a:lnTo>
                  <a:lnTo>
                    <a:pt x="27" y="92"/>
                  </a:lnTo>
                  <a:lnTo>
                    <a:pt x="28" y="93"/>
                  </a:lnTo>
                  <a:lnTo>
                    <a:pt x="29" y="94"/>
                  </a:lnTo>
                  <a:lnTo>
                    <a:pt x="32" y="95"/>
                  </a:lnTo>
                  <a:lnTo>
                    <a:pt x="34" y="95"/>
                  </a:lnTo>
                  <a:lnTo>
                    <a:pt x="34" y="97"/>
                  </a:lnTo>
                  <a:lnTo>
                    <a:pt x="0" y="97"/>
                  </a:lnTo>
                  <a:lnTo>
                    <a:pt x="0" y="95"/>
                  </a:lnTo>
                  <a:lnTo>
                    <a:pt x="3" y="93"/>
                  </a:lnTo>
                  <a:lnTo>
                    <a:pt x="5" y="92"/>
                  </a:lnTo>
                  <a:lnTo>
                    <a:pt x="6" y="90"/>
                  </a:lnTo>
                  <a:lnTo>
                    <a:pt x="6" y="88"/>
                  </a:lnTo>
                  <a:lnTo>
                    <a:pt x="6" y="85"/>
                  </a:lnTo>
                  <a:lnTo>
                    <a:pt x="6" y="14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5" y="8"/>
                  </a:lnTo>
                  <a:lnTo>
                    <a:pt x="4" y="7"/>
                  </a:lnTo>
                  <a:lnTo>
                    <a:pt x="3" y="6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26" y="2"/>
                  </a:lnTo>
                  <a:lnTo>
                    <a:pt x="26" y="11"/>
                  </a:lnTo>
                  <a:lnTo>
                    <a:pt x="29" y="7"/>
                  </a:lnTo>
                  <a:lnTo>
                    <a:pt x="31" y="5"/>
                  </a:lnTo>
                  <a:lnTo>
                    <a:pt x="33" y="3"/>
                  </a:lnTo>
                  <a:lnTo>
                    <a:pt x="35" y="3"/>
                  </a:lnTo>
                  <a:lnTo>
                    <a:pt x="37" y="1"/>
                  </a:lnTo>
                  <a:lnTo>
                    <a:pt x="40" y="1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3" name="Freeform 262"/>
            <p:cNvSpPr>
              <a:spLocks/>
            </p:cNvSpPr>
            <p:nvPr/>
          </p:nvSpPr>
          <p:spPr bwMode="auto">
            <a:xfrm>
              <a:off x="8031818" y="2816977"/>
              <a:ext cx="61607" cy="73929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48" y="1"/>
                </a:cxn>
                <a:cxn ang="0">
                  <a:pos x="50" y="1"/>
                </a:cxn>
                <a:cxn ang="0">
                  <a:pos x="54" y="6"/>
                </a:cxn>
                <a:cxn ang="0">
                  <a:pos x="55" y="7"/>
                </a:cxn>
                <a:cxn ang="0">
                  <a:pos x="55" y="10"/>
                </a:cxn>
                <a:cxn ang="0">
                  <a:pos x="54" y="13"/>
                </a:cxn>
                <a:cxn ang="0">
                  <a:pos x="54" y="15"/>
                </a:cxn>
                <a:cxn ang="0">
                  <a:pos x="52" y="17"/>
                </a:cxn>
                <a:cxn ang="0">
                  <a:pos x="51" y="18"/>
                </a:cxn>
                <a:cxn ang="0">
                  <a:pos x="48" y="20"/>
                </a:cxn>
                <a:cxn ang="0">
                  <a:pos x="44" y="20"/>
                </a:cxn>
                <a:cxn ang="0">
                  <a:pos x="41" y="18"/>
                </a:cxn>
                <a:cxn ang="0">
                  <a:pos x="40" y="17"/>
                </a:cxn>
                <a:cxn ang="0">
                  <a:pos x="39" y="16"/>
                </a:cxn>
                <a:cxn ang="0">
                  <a:pos x="37" y="14"/>
                </a:cxn>
                <a:cxn ang="0">
                  <a:pos x="33" y="14"/>
                </a:cxn>
                <a:cxn ang="0">
                  <a:pos x="30" y="17"/>
                </a:cxn>
                <a:cxn ang="0">
                  <a:pos x="28" y="21"/>
                </a:cxn>
                <a:cxn ang="0">
                  <a:pos x="27" y="28"/>
                </a:cxn>
                <a:cxn ang="0">
                  <a:pos x="26" y="37"/>
                </a:cxn>
                <a:cxn ang="0">
                  <a:pos x="26" y="60"/>
                </a:cxn>
                <a:cxn ang="0">
                  <a:pos x="27" y="61"/>
                </a:cxn>
                <a:cxn ang="0">
                  <a:pos x="27" y="61"/>
                </a:cxn>
                <a:cxn ang="0">
                  <a:pos x="28" y="63"/>
                </a:cxn>
                <a:cxn ang="0">
                  <a:pos x="31" y="63"/>
                </a:cxn>
                <a:cxn ang="0">
                  <a:pos x="31" y="66"/>
                </a:cxn>
                <a:cxn ang="0">
                  <a:pos x="0" y="66"/>
                </a:cxn>
                <a:cxn ang="0">
                  <a:pos x="0" y="63"/>
                </a:cxn>
                <a:cxn ang="0">
                  <a:pos x="2" y="63"/>
                </a:cxn>
                <a:cxn ang="0">
                  <a:pos x="3" y="62"/>
                </a:cxn>
                <a:cxn ang="0">
                  <a:pos x="4" y="62"/>
                </a:cxn>
                <a:cxn ang="0">
                  <a:pos x="5" y="61"/>
                </a:cxn>
                <a:cxn ang="0">
                  <a:pos x="6" y="60"/>
                </a:cxn>
                <a:cxn ang="0">
                  <a:pos x="6" y="58"/>
                </a:cxn>
                <a:cxn ang="0">
                  <a:pos x="6" y="55"/>
                </a:cxn>
                <a:cxn ang="0">
                  <a:pos x="6" y="10"/>
                </a:cxn>
                <a:cxn ang="0">
                  <a:pos x="6" y="9"/>
                </a:cxn>
                <a:cxn ang="0">
                  <a:pos x="6" y="7"/>
                </a:cxn>
                <a:cxn ang="0">
                  <a:pos x="5" y="7"/>
                </a:cxn>
                <a:cxn ang="0">
                  <a:pos x="2" y="5"/>
                </a:cxn>
                <a:cxn ang="0">
                  <a:pos x="0" y="5"/>
                </a:cxn>
                <a:cxn ang="0">
                  <a:pos x="0" y="2"/>
                </a:cxn>
                <a:cxn ang="0">
                  <a:pos x="26" y="2"/>
                </a:cxn>
                <a:cxn ang="0">
                  <a:pos x="26" y="17"/>
                </a:cxn>
                <a:cxn ang="0">
                  <a:pos x="30" y="10"/>
                </a:cxn>
                <a:cxn ang="0">
                  <a:pos x="33" y="6"/>
                </a:cxn>
                <a:cxn ang="0">
                  <a:pos x="37" y="3"/>
                </a:cxn>
                <a:cxn ang="0">
                  <a:pos x="40" y="2"/>
                </a:cxn>
                <a:cxn ang="0">
                  <a:pos x="47" y="0"/>
                </a:cxn>
              </a:cxnLst>
              <a:rect l="0" t="0" r="r" b="b"/>
              <a:pathLst>
                <a:path w="55" h="66">
                  <a:moveTo>
                    <a:pt x="47" y="0"/>
                  </a:moveTo>
                  <a:lnTo>
                    <a:pt x="48" y="1"/>
                  </a:lnTo>
                  <a:lnTo>
                    <a:pt x="50" y="1"/>
                  </a:lnTo>
                  <a:lnTo>
                    <a:pt x="54" y="6"/>
                  </a:lnTo>
                  <a:lnTo>
                    <a:pt x="55" y="7"/>
                  </a:lnTo>
                  <a:lnTo>
                    <a:pt x="55" y="10"/>
                  </a:lnTo>
                  <a:lnTo>
                    <a:pt x="54" y="13"/>
                  </a:lnTo>
                  <a:lnTo>
                    <a:pt x="54" y="15"/>
                  </a:lnTo>
                  <a:lnTo>
                    <a:pt x="52" y="17"/>
                  </a:lnTo>
                  <a:lnTo>
                    <a:pt x="51" y="18"/>
                  </a:lnTo>
                  <a:lnTo>
                    <a:pt x="48" y="20"/>
                  </a:lnTo>
                  <a:lnTo>
                    <a:pt x="44" y="20"/>
                  </a:lnTo>
                  <a:lnTo>
                    <a:pt x="41" y="18"/>
                  </a:lnTo>
                  <a:lnTo>
                    <a:pt x="40" y="17"/>
                  </a:lnTo>
                  <a:lnTo>
                    <a:pt x="39" y="16"/>
                  </a:lnTo>
                  <a:lnTo>
                    <a:pt x="37" y="14"/>
                  </a:lnTo>
                  <a:lnTo>
                    <a:pt x="33" y="14"/>
                  </a:lnTo>
                  <a:lnTo>
                    <a:pt x="30" y="17"/>
                  </a:lnTo>
                  <a:lnTo>
                    <a:pt x="28" y="21"/>
                  </a:lnTo>
                  <a:lnTo>
                    <a:pt x="27" y="28"/>
                  </a:lnTo>
                  <a:lnTo>
                    <a:pt x="26" y="37"/>
                  </a:lnTo>
                  <a:lnTo>
                    <a:pt x="26" y="60"/>
                  </a:lnTo>
                  <a:lnTo>
                    <a:pt x="27" y="61"/>
                  </a:lnTo>
                  <a:lnTo>
                    <a:pt x="27" y="61"/>
                  </a:lnTo>
                  <a:lnTo>
                    <a:pt x="28" y="63"/>
                  </a:lnTo>
                  <a:lnTo>
                    <a:pt x="31" y="63"/>
                  </a:lnTo>
                  <a:lnTo>
                    <a:pt x="31" y="66"/>
                  </a:lnTo>
                  <a:lnTo>
                    <a:pt x="0" y="66"/>
                  </a:lnTo>
                  <a:lnTo>
                    <a:pt x="0" y="63"/>
                  </a:lnTo>
                  <a:lnTo>
                    <a:pt x="2" y="63"/>
                  </a:lnTo>
                  <a:lnTo>
                    <a:pt x="3" y="62"/>
                  </a:lnTo>
                  <a:lnTo>
                    <a:pt x="4" y="62"/>
                  </a:lnTo>
                  <a:lnTo>
                    <a:pt x="5" y="61"/>
                  </a:lnTo>
                  <a:lnTo>
                    <a:pt x="6" y="60"/>
                  </a:lnTo>
                  <a:lnTo>
                    <a:pt x="6" y="58"/>
                  </a:lnTo>
                  <a:lnTo>
                    <a:pt x="6" y="55"/>
                  </a:lnTo>
                  <a:lnTo>
                    <a:pt x="6" y="10"/>
                  </a:lnTo>
                  <a:lnTo>
                    <a:pt x="6" y="9"/>
                  </a:lnTo>
                  <a:lnTo>
                    <a:pt x="6" y="7"/>
                  </a:lnTo>
                  <a:lnTo>
                    <a:pt x="5" y="7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26" y="2"/>
                  </a:lnTo>
                  <a:lnTo>
                    <a:pt x="26" y="17"/>
                  </a:lnTo>
                  <a:lnTo>
                    <a:pt x="30" y="10"/>
                  </a:lnTo>
                  <a:lnTo>
                    <a:pt x="33" y="6"/>
                  </a:lnTo>
                  <a:lnTo>
                    <a:pt x="37" y="3"/>
                  </a:lnTo>
                  <a:lnTo>
                    <a:pt x="40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4" name="Freeform 263"/>
            <p:cNvSpPr>
              <a:spLocks noEditPoints="1"/>
            </p:cNvSpPr>
            <p:nvPr/>
          </p:nvSpPr>
          <p:spPr bwMode="auto">
            <a:xfrm>
              <a:off x="8100147" y="2816977"/>
              <a:ext cx="70568" cy="76169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7" y="6"/>
                </a:cxn>
                <a:cxn ang="0">
                  <a:pos x="26" y="7"/>
                </a:cxn>
                <a:cxn ang="0">
                  <a:pos x="24" y="8"/>
                </a:cxn>
                <a:cxn ang="0">
                  <a:pos x="22" y="10"/>
                </a:cxn>
                <a:cxn ang="0">
                  <a:pos x="22" y="13"/>
                </a:cxn>
                <a:cxn ang="0">
                  <a:pos x="21" y="15"/>
                </a:cxn>
                <a:cxn ang="0">
                  <a:pos x="21" y="18"/>
                </a:cxn>
                <a:cxn ang="0">
                  <a:pos x="19" y="24"/>
                </a:cxn>
                <a:cxn ang="0">
                  <a:pos x="19" y="49"/>
                </a:cxn>
                <a:cxn ang="0">
                  <a:pos x="21" y="53"/>
                </a:cxn>
                <a:cxn ang="0">
                  <a:pos x="21" y="56"/>
                </a:cxn>
                <a:cxn ang="0">
                  <a:pos x="23" y="58"/>
                </a:cxn>
                <a:cxn ang="0">
                  <a:pos x="26" y="61"/>
                </a:cxn>
                <a:cxn ang="0">
                  <a:pos x="27" y="62"/>
                </a:cxn>
                <a:cxn ang="0">
                  <a:pos x="29" y="63"/>
                </a:cxn>
                <a:cxn ang="0">
                  <a:pos x="36" y="63"/>
                </a:cxn>
                <a:cxn ang="0">
                  <a:pos x="39" y="60"/>
                </a:cxn>
                <a:cxn ang="0">
                  <a:pos x="40" y="57"/>
                </a:cxn>
                <a:cxn ang="0">
                  <a:pos x="42" y="54"/>
                </a:cxn>
                <a:cxn ang="0">
                  <a:pos x="43" y="49"/>
                </a:cxn>
                <a:cxn ang="0">
                  <a:pos x="43" y="41"/>
                </a:cxn>
                <a:cxn ang="0">
                  <a:pos x="43" y="22"/>
                </a:cxn>
                <a:cxn ang="0">
                  <a:pos x="43" y="17"/>
                </a:cxn>
                <a:cxn ang="0">
                  <a:pos x="42" y="13"/>
                </a:cxn>
                <a:cxn ang="0">
                  <a:pos x="39" y="8"/>
                </a:cxn>
                <a:cxn ang="0">
                  <a:pos x="37" y="7"/>
                </a:cxn>
                <a:cxn ang="0">
                  <a:pos x="36" y="6"/>
                </a:cxn>
                <a:cxn ang="0">
                  <a:pos x="33" y="5"/>
                </a:cxn>
                <a:cxn ang="0">
                  <a:pos x="29" y="5"/>
                </a:cxn>
                <a:cxn ang="0">
                  <a:pos x="31" y="0"/>
                </a:cxn>
                <a:cxn ang="0">
                  <a:pos x="40" y="2"/>
                </a:cxn>
                <a:cxn ang="0">
                  <a:pos x="47" y="5"/>
                </a:cxn>
                <a:cxn ang="0">
                  <a:pos x="50" y="7"/>
                </a:cxn>
                <a:cxn ang="0">
                  <a:pos x="55" y="11"/>
                </a:cxn>
                <a:cxn ang="0">
                  <a:pos x="56" y="14"/>
                </a:cxn>
                <a:cxn ang="0">
                  <a:pos x="58" y="17"/>
                </a:cxn>
                <a:cxn ang="0">
                  <a:pos x="61" y="25"/>
                </a:cxn>
                <a:cxn ang="0">
                  <a:pos x="63" y="35"/>
                </a:cxn>
                <a:cxn ang="0">
                  <a:pos x="60" y="47"/>
                </a:cxn>
                <a:cxn ang="0">
                  <a:pos x="55" y="57"/>
                </a:cxn>
                <a:cxn ang="0">
                  <a:pos x="49" y="63"/>
                </a:cxn>
                <a:cxn ang="0">
                  <a:pos x="40" y="67"/>
                </a:cxn>
                <a:cxn ang="0">
                  <a:pos x="31" y="68"/>
                </a:cxn>
                <a:cxn ang="0">
                  <a:pos x="22" y="67"/>
                </a:cxn>
                <a:cxn ang="0">
                  <a:pos x="14" y="63"/>
                </a:cxn>
                <a:cxn ang="0">
                  <a:pos x="7" y="57"/>
                </a:cxn>
                <a:cxn ang="0">
                  <a:pos x="3" y="51"/>
                </a:cxn>
                <a:cxn ang="0">
                  <a:pos x="1" y="43"/>
                </a:cxn>
                <a:cxn ang="0">
                  <a:pos x="0" y="35"/>
                </a:cxn>
                <a:cxn ang="0">
                  <a:pos x="1" y="26"/>
                </a:cxn>
                <a:cxn ang="0">
                  <a:pos x="4" y="18"/>
                </a:cxn>
                <a:cxn ang="0">
                  <a:pos x="9" y="11"/>
                </a:cxn>
                <a:cxn ang="0">
                  <a:pos x="14" y="5"/>
                </a:cxn>
                <a:cxn ang="0">
                  <a:pos x="22" y="2"/>
                </a:cxn>
                <a:cxn ang="0">
                  <a:pos x="31" y="0"/>
                </a:cxn>
              </a:cxnLst>
              <a:rect l="0" t="0" r="r" b="b"/>
              <a:pathLst>
                <a:path w="63" h="68">
                  <a:moveTo>
                    <a:pt x="29" y="5"/>
                  </a:moveTo>
                  <a:lnTo>
                    <a:pt x="27" y="6"/>
                  </a:lnTo>
                  <a:lnTo>
                    <a:pt x="26" y="7"/>
                  </a:lnTo>
                  <a:lnTo>
                    <a:pt x="24" y="8"/>
                  </a:lnTo>
                  <a:lnTo>
                    <a:pt x="22" y="10"/>
                  </a:lnTo>
                  <a:lnTo>
                    <a:pt x="22" y="13"/>
                  </a:lnTo>
                  <a:lnTo>
                    <a:pt x="21" y="15"/>
                  </a:lnTo>
                  <a:lnTo>
                    <a:pt x="21" y="18"/>
                  </a:lnTo>
                  <a:lnTo>
                    <a:pt x="19" y="24"/>
                  </a:lnTo>
                  <a:lnTo>
                    <a:pt x="19" y="49"/>
                  </a:lnTo>
                  <a:lnTo>
                    <a:pt x="21" y="53"/>
                  </a:lnTo>
                  <a:lnTo>
                    <a:pt x="21" y="56"/>
                  </a:lnTo>
                  <a:lnTo>
                    <a:pt x="23" y="58"/>
                  </a:lnTo>
                  <a:lnTo>
                    <a:pt x="26" y="61"/>
                  </a:lnTo>
                  <a:lnTo>
                    <a:pt x="27" y="62"/>
                  </a:lnTo>
                  <a:lnTo>
                    <a:pt x="29" y="63"/>
                  </a:lnTo>
                  <a:lnTo>
                    <a:pt x="36" y="63"/>
                  </a:lnTo>
                  <a:lnTo>
                    <a:pt x="39" y="60"/>
                  </a:lnTo>
                  <a:lnTo>
                    <a:pt x="40" y="57"/>
                  </a:lnTo>
                  <a:lnTo>
                    <a:pt x="42" y="54"/>
                  </a:lnTo>
                  <a:lnTo>
                    <a:pt x="43" y="49"/>
                  </a:lnTo>
                  <a:lnTo>
                    <a:pt x="43" y="41"/>
                  </a:lnTo>
                  <a:lnTo>
                    <a:pt x="43" y="22"/>
                  </a:lnTo>
                  <a:lnTo>
                    <a:pt x="43" y="17"/>
                  </a:lnTo>
                  <a:lnTo>
                    <a:pt x="42" y="13"/>
                  </a:lnTo>
                  <a:lnTo>
                    <a:pt x="39" y="8"/>
                  </a:lnTo>
                  <a:lnTo>
                    <a:pt x="37" y="7"/>
                  </a:lnTo>
                  <a:lnTo>
                    <a:pt x="36" y="6"/>
                  </a:lnTo>
                  <a:lnTo>
                    <a:pt x="33" y="5"/>
                  </a:lnTo>
                  <a:lnTo>
                    <a:pt x="29" y="5"/>
                  </a:lnTo>
                  <a:close/>
                  <a:moveTo>
                    <a:pt x="31" y="0"/>
                  </a:moveTo>
                  <a:lnTo>
                    <a:pt x="40" y="2"/>
                  </a:lnTo>
                  <a:lnTo>
                    <a:pt x="47" y="5"/>
                  </a:lnTo>
                  <a:lnTo>
                    <a:pt x="50" y="7"/>
                  </a:lnTo>
                  <a:lnTo>
                    <a:pt x="55" y="11"/>
                  </a:lnTo>
                  <a:lnTo>
                    <a:pt x="56" y="14"/>
                  </a:lnTo>
                  <a:lnTo>
                    <a:pt x="58" y="17"/>
                  </a:lnTo>
                  <a:lnTo>
                    <a:pt x="61" y="25"/>
                  </a:lnTo>
                  <a:lnTo>
                    <a:pt x="63" y="35"/>
                  </a:lnTo>
                  <a:lnTo>
                    <a:pt x="60" y="47"/>
                  </a:lnTo>
                  <a:lnTo>
                    <a:pt x="55" y="57"/>
                  </a:lnTo>
                  <a:lnTo>
                    <a:pt x="49" y="63"/>
                  </a:lnTo>
                  <a:lnTo>
                    <a:pt x="40" y="67"/>
                  </a:lnTo>
                  <a:lnTo>
                    <a:pt x="31" y="68"/>
                  </a:lnTo>
                  <a:lnTo>
                    <a:pt x="22" y="67"/>
                  </a:lnTo>
                  <a:lnTo>
                    <a:pt x="14" y="63"/>
                  </a:lnTo>
                  <a:lnTo>
                    <a:pt x="7" y="57"/>
                  </a:lnTo>
                  <a:lnTo>
                    <a:pt x="3" y="51"/>
                  </a:lnTo>
                  <a:lnTo>
                    <a:pt x="1" y="43"/>
                  </a:lnTo>
                  <a:lnTo>
                    <a:pt x="0" y="35"/>
                  </a:lnTo>
                  <a:lnTo>
                    <a:pt x="1" y="26"/>
                  </a:lnTo>
                  <a:lnTo>
                    <a:pt x="4" y="18"/>
                  </a:lnTo>
                  <a:lnTo>
                    <a:pt x="9" y="11"/>
                  </a:lnTo>
                  <a:lnTo>
                    <a:pt x="14" y="5"/>
                  </a:lnTo>
                  <a:lnTo>
                    <a:pt x="22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5" name="Freeform 264"/>
            <p:cNvSpPr>
              <a:spLocks/>
            </p:cNvSpPr>
            <p:nvPr/>
          </p:nvSpPr>
          <p:spPr bwMode="auto">
            <a:xfrm>
              <a:off x="8178557" y="2792334"/>
              <a:ext cx="48166" cy="100812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8" y="0"/>
                </a:cxn>
                <a:cxn ang="0">
                  <a:pos x="28" y="24"/>
                </a:cxn>
                <a:cxn ang="0">
                  <a:pos x="43" y="24"/>
                </a:cxn>
                <a:cxn ang="0">
                  <a:pos x="43" y="32"/>
                </a:cxn>
                <a:cxn ang="0">
                  <a:pos x="28" y="32"/>
                </a:cxn>
                <a:cxn ang="0">
                  <a:pos x="28" y="78"/>
                </a:cxn>
                <a:cxn ang="0">
                  <a:pos x="29" y="79"/>
                </a:cxn>
                <a:cxn ang="0">
                  <a:pos x="30" y="79"/>
                </a:cxn>
                <a:cxn ang="0">
                  <a:pos x="31" y="80"/>
                </a:cxn>
                <a:cxn ang="0">
                  <a:pos x="34" y="80"/>
                </a:cxn>
                <a:cxn ang="0">
                  <a:pos x="36" y="80"/>
                </a:cxn>
                <a:cxn ang="0">
                  <a:pos x="38" y="77"/>
                </a:cxn>
                <a:cxn ang="0">
                  <a:pos x="40" y="75"/>
                </a:cxn>
                <a:cxn ang="0">
                  <a:pos x="41" y="76"/>
                </a:cxn>
                <a:cxn ang="0">
                  <a:pos x="37" y="83"/>
                </a:cxn>
                <a:cxn ang="0">
                  <a:pos x="31" y="88"/>
                </a:cxn>
                <a:cxn ang="0">
                  <a:pos x="23" y="90"/>
                </a:cxn>
                <a:cxn ang="0">
                  <a:pos x="21" y="90"/>
                </a:cxn>
                <a:cxn ang="0">
                  <a:pos x="17" y="88"/>
                </a:cxn>
                <a:cxn ang="0">
                  <a:pos x="14" y="86"/>
                </a:cxn>
                <a:cxn ang="0">
                  <a:pos x="13" y="84"/>
                </a:cxn>
                <a:cxn ang="0">
                  <a:pos x="10" y="81"/>
                </a:cxn>
                <a:cxn ang="0">
                  <a:pos x="9" y="79"/>
                </a:cxn>
                <a:cxn ang="0">
                  <a:pos x="9" y="32"/>
                </a:cxn>
                <a:cxn ang="0">
                  <a:pos x="0" y="32"/>
                </a:cxn>
                <a:cxn ang="0">
                  <a:pos x="0" y="29"/>
                </a:cxn>
                <a:cxn ang="0">
                  <a:pos x="8" y="22"/>
                </a:cxn>
                <a:cxn ang="0">
                  <a:pos x="20" y="8"/>
                </a:cxn>
                <a:cxn ang="0">
                  <a:pos x="25" y="0"/>
                </a:cxn>
              </a:cxnLst>
              <a:rect l="0" t="0" r="r" b="b"/>
              <a:pathLst>
                <a:path w="43" h="90">
                  <a:moveTo>
                    <a:pt x="25" y="0"/>
                  </a:moveTo>
                  <a:lnTo>
                    <a:pt x="28" y="0"/>
                  </a:lnTo>
                  <a:lnTo>
                    <a:pt x="28" y="24"/>
                  </a:lnTo>
                  <a:lnTo>
                    <a:pt x="43" y="24"/>
                  </a:lnTo>
                  <a:lnTo>
                    <a:pt x="43" y="32"/>
                  </a:lnTo>
                  <a:lnTo>
                    <a:pt x="28" y="32"/>
                  </a:lnTo>
                  <a:lnTo>
                    <a:pt x="28" y="78"/>
                  </a:lnTo>
                  <a:lnTo>
                    <a:pt x="29" y="79"/>
                  </a:lnTo>
                  <a:lnTo>
                    <a:pt x="30" y="79"/>
                  </a:lnTo>
                  <a:lnTo>
                    <a:pt x="31" y="80"/>
                  </a:lnTo>
                  <a:lnTo>
                    <a:pt x="34" y="80"/>
                  </a:lnTo>
                  <a:lnTo>
                    <a:pt x="36" y="80"/>
                  </a:lnTo>
                  <a:lnTo>
                    <a:pt x="38" y="77"/>
                  </a:lnTo>
                  <a:lnTo>
                    <a:pt x="40" y="75"/>
                  </a:lnTo>
                  <a:lnTo>
                    <a:pt x="41" y="76"/>
                  </a:lnTo>
                  <a:lnTo>
                    <a:pt x="37" y="83"/>
                  </a:lnTo>
                  <a:lnTo>
                    <a:pt x="31" y="88"/>
                  </a:lnTo>
                  <a:lnTo>
                    <a:pt x="23" y="90"/>
                  </a:lnTo>
                  <a:lnTo>
                    <a:pt x="21" y="90"/>
                  </a:lnTo>
                  <a:lnTo>
                    <a:pt x="17" y="88"/>
                  </a:lnTo>
                  <a:lnTo>
                    <a:pt x="14" y="86"/>
                  </a:lnTo>
                  <a:lnTo>
                    <a:pt x="13" y="84"/>
                  </a:lnTo>
                  <a:lnTo>
                    <a:pt x="10" y="81"/>
                  </a:lnTo>
                  <a:lnTo>
                    <a:pt x="9" y="79"/>
                  </a:lnTo>
                  <a:lnTo>
                    <a:pt x="9" y="32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8" y="22"/>
                  </a:lnTo>
                  <a:lnTo>
                    <a:pt x="20" y="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6" name="Freeform 265"/>
            <p:cNvSpPr>
              <a:spLocks noEditPoints="1"/>
            </p:cNvSpPr>
            <p:nvPr/>
          </p:nvSpPr>
          <p:spPr bwMode="auto">
            <a:xfrm>
              <a:off x="8233444" y="2816977"/>
              <a:ext cx="69449" cy="76169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7" y="6"/>
                </a:cxn>
                <a:cxn ang="0">
                  <a:pos x="25" y="7"/>
                </a:cxn>
                <a:cxn ang="0">
                  <a:pos x="24" y="8"/>
                </a:cxn>
                <a:cxn ang="0">
                  <a:pos x="21" y="10"/>
                </a:cxn>
                <a:cxn ang="0">
                  <a:pos x="21" y="13"/>
                </a:cxn>
                <a:cxn ang="0">
                  <a:pos x="21" y="15"/>
                </a:cxn>
                <a:cxn ang="0">
                  <a:pos x="21" y="18"/>
                </a:cxn>
                <a:cxn ang="0">
                  <a:pos x="19" y="24"/>
                </a:cxn>
                <a:cxn ang="0">
                  <a:pos x="19" y="49"/>
                </a:cxn>
                <a:cxn ang="0">
                  <a:pos x="21" y="53"/>
                </a:cxn>
                <a:cxn ang="0">
                  <a:pos x="21" y="56"/>
                </a:cxn>
                <a:cxn ang="0">
                  <a:pos x="22" y="58"/>
                </a:cxn>
                <a:cxn ang="0">
                  <a:pos x="25" y="61"/>
                </a:cxn>
                <a:cxn ang="0">
                  <a:pos x="27" y="62"/>
                </a:cxn>
                <a:cxn ang="0">
                  <a:pos x="29" y="63"/>
                </a:cxn>
                <a:cxn ang="0">
                  <a:pos x="35" y="63"/>
                </a:cxn>
                <a:cxn ang="0">
                  <a:pos x="38" y="60"/>
                </a:cxn>
                <a:cxn ang="0">
                  <a:pos x="40" y="57"/>
                </a:cxn>
                <a:cxn ang="0">
                  <a:pos x="42" y="54"/>
                </a:cxn>
                <a:cxn ang="0">
                  <a:pos x="42" y="49"/>
                </a:cxn>
                <a:cxn ang="0">
                  <a:pos x="43" y="41"/>
                </a:cxn>
                <a:cxn ang="0">
                  <a:pos x="43" y="22"/>
                </a:cxn>
                <a:cxn ang="0">
                  <a:pos x="42" y="17"/>
                </a:cxn>
                <a:cxn ang="0">
                  <a:pos x="42" y="13"/>
                </a:cxn>
                <a:cxn ang="0">
                  <a:pos x="38" y="8"/>
                </a:cxn>
                <a:cxn ang="0">
                  <a:pos x="37" y="7"/>
                </a:cxn>
                <a:cxn ang="0">
                  <a:pos x="35" y="6"/>
                </a:cxn>
                <a:cxn ang="0">
                  <a:pos x="33" y="5"/>
                </a:cxn>
                <a:cxn ang="0">
                  <a:pos x="29" y="5"/>
                </a:cxn>
                <a:cxn ang="0">
                  <a:pos x="31" y="0"/>
                </a:cxn>
                <a:cxn ang="0">
                  <a:pos x="39" y="2"/>
                </a:cxn>
                <a:cxn ang="0">
                  <a:pos x="47" y="5"/>
                </a:cxn>
                <a:cxn ang="0">
                  <a:pos x="50" y="7"/>
                </a:cxn>
                <a:cxn ang="0">
                  <a:pos x="55" y="11"/>
                </a:cxn>
                <a:cxn ang="0">
                  <a:pos x="56" y="14"/>
                </a:cxn>
                <a:cxn ang="0">
                  <a:pos x="58" y="17"/>
                </a:cxn>
                <a:cxn ang="0">
                  <a:pos x="61" y="25"/>
                </a:cxn>
                <a:cxn ang="0">
                  <a:pos x="62" y="35"/>
                </a:cxn>
                <a:cxn ang="0">
                  <a:pos x="60" y="47"/>
                </a:cxn>
                <a:cxn ang="0">
                  <a:pos x="55" y="57"/>
                </a:cxn>
                <a:cxn ang="0">
                  <a:pos x="48" y="63"/>
                </a:cxn>
                <a:cxn ang="0">
                  <a:pos x="40" y="67"/>
                </a:cxn>
                <a:cxn ang="0">
                  <a:pos x="31" y="68"/>
                </a:cxn>
                <a:cxn ang="0">
                  <a:pos x="21" y="67"/>
                </a:cxn>
                <a:cxn ang="0">
                  <a:pos x="14" y="63"/>
                </a:cxn>
                <a:cxn ang="0">
                  <a:pos x="7" y="57"/>
                </a:cxn>
                <a:cxn ang="0">
                  <a:pos x="3" y="51"/>
                </a:cxn>
                <a:cxn ang="0">
                  <a:pos x="1" y="43"/>
                </a:cxn>
                <a:cxn ang="0">
                  <a:pos x="0" y="35"/>
                </a:cxn>
                <a:cxn ang="0">
                  <a:pos x="1" y="26"/>
                </a:cxn>
                <a:cxn ang="0">
                  <a:pos x="4" y="18"/>
                </a:cxn>
                <a:cxn ang="0">
                  <a:pos x="8" y="11"/>
                </a:cxn>
                <a:cxn ang="0">
                  <a:pos x="14" y="5"/>
                </a:cxn>
                <a:cxn ang="0">
                  <a:pos x="21" y="2"/>
                </a:cxn>
                <a:cxn ang="0">
                  <a:pos x="31" y="0"/>
                </a:cxn>
              </a:cxnLst>
              <a:rect l="0" t="0" r="r" b="b"/>
              <a:pathLst>
                <a:path w="62" h="68">
                  <a:moveTo>
                    <a:pt x="29" y="5"/>
                  </a:moveTo>
                  <a:lnTo>
                    <a:pt x="27" y="6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1" y="10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8"/>
                  </a:lnTo>
                  <a:lnTo>
                    <a:pt x="19" y="24"/>
                  </a:lnTo>
                  <a:lnTo>
                    <a:pt x="19" y="49"/>
                  </a:lnTo>
                  <a:lnTo>
                    <a:pt x="21" y="53"/>
                  </a:lnTo>
                  <a:lnTo>
                    <a:pt x="21" y="56"/>
                  </a:lnTo>
                  <a:lnTo>
                    <a:pt x="22" y="58"/>
                  </a:lnTo>
                  <a:lnTo>
                    <a:pt x="25" y="61"/>
                  </a:lnTo>
                  <a:lnTo>
                    <a:pt x="27" y="62"/>
                  </a:lnTo>
                  <a:lnTo>
                    <a:pt x="29" y="63"/>
                  </a:lnTo>
                  <a:lnTo>
                    <a:pt x="35" y="63"/>
                  </a:lnTo>
                  <a:lnTo>
                    <a:pt x="38" y="60"/>
                  </a:lnTo>
                  <a:lnTo>
                    <a:pt x="40" y="57"/>
                  </a:lnTo>
                  <a:lnTo>
                    <a:pt x="42" y="54"/>
                  </a:lnTo>
                  <a:lnTo>
                    <a:pt x="42" y="49"/>
                  </a:lnTo>
                  <a:lnTo>
                    <a:pt x="43" y="41"/>
                  </a:lnTo>
                  <a:lnTo>
                    <a:pt x="43" y="22"/>
                  </a:lnTo>
                  <a:lnTo>
                    <a:pt x="42" y="17"/>
                  </a:lnTo>
                  <a:lnTo>
                    <a:pt x="42" y="13"/>
                  </a:lnTo>
                  <a:lnTo>
                    <a:pt x="38" y="8"/>
                  </a:lnTo>
                  <a:lnTo>
                    <a:pt x="37" y="7"/>
                  </a:lnTo>
                  <a:lnTo>
                    <a:pt x="35" y="6"/>
                  </a:lnTo>
                  <a:lnTo>
                    <a:pt x="33" y="5"/>
                  </a:lnTo>
                  <a:lnTo>
                    <a:pt x="29" y="5"/>
                  </a:lnTo>
                  <a:close/>
                  <a:moveTo>
                    <a:pt x="31" y="0"/>
                  </a:moveTo>
                  <a:lnTo>
                    <a:pt x="39" y="2"/>
                  </a:lnTo>
                  <a:lnTo>
                    <a:pt x="47" y="5"/>
                  </a:lnTo>
                  <a:lnTo>
                    <a:pt x="50" y="7"/>
                  </a:lnTo>
                  <a:lnTo>
                    <a:pt x="55" y="11"/>
                  </a:lnTo>
                  <a:lnTo>
                    <a:pt x="56" y="14"/>
                  </a:lnTo>
                  <a:lnTo>
                    <a:pt x="58" y="17"/>
                  </a:lnTo>
                  <a:lnTo>
                    <a:pt x="61" y="25"/>
                  </a:lnTo>
                  <a:lnTo>
                    <a:pt x="62" y="35"/>
                  </a:lnTo>
                  <a:lnTo>
                    <a:pt x="60" y="47"/>
                  </a:lnTo>
                  <a:lnTo>
                    <a:pt x="55" y="57"/>
                  </a:lnTo>
                  <a:lnTo>
                    <a:pt x="48" y="63"/>
                  </a:lnTo>
                  <a:lnTo>
                    <a:pt x="40" y="67"/>
                  </a:lnTo>
                  <a:lnTo>
                    <a:pt x="31" y="68"/>
                  </a:lnTo>
                  <a:lnTo>
                    <a:pt x="21" y="67"/>
                  </a:lnTo>
                  <a:lnTo>
                    <a:pt x="14" y="63"/>
                  </a:lnTo>
                  <a:lnTo>
                    <a:pt x="7" y="57"/>
                  </a:lnTo>
                  <a:lnTo>
                    <a:pt x="3" y="51"/>
                  </a:lnTo>
                  <a:lnTo>
                    <a:pt x="1" y="43"/>
                  </a:lnTo>
                  <a:lnTo>
                    <a:pt x="0" y="35"/>
                  </a:lnTo>
                  <a:lnTo>
                    <a:pt x="1" y="26"/>
                  </a:lnTo>
                  <a:lnTo>
                    <a:pt x="4" y="18"/>
                  </a:lnTo>
                  <a:lnTo>
                    <a:pt x="8" y="11"/>
                  </a:lnTo>
                  <a:lnTo>
                    <a:pt x="14" y="5"/>
                  </a:lnTo>
                  <a:lnTo>
                    <a:pt x="21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7" name="Freeform 266"/>
            <p:cNvSpPr>
              <a:spLocks/>
            </p:cNvSpPr>
            <p:nvPr/>
          </p:nvSpPr>
          <p:spPr bwMode="auto">
            <a:xfrm>
              <a:off x="8314094" y="2816977"/>
              <a:ext cx="75049" cy="73929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48" y="1"/>
                </a:cxn>
                <a:cxn ang="0">
                  <a:pos x="50" y="1"/>
                </a:cxn>
                <a:cxn ang="0">
                  <a:pos x="53" y="3"/>
                </a:cxn>
                <a:cxn ang="0">
                  <a:pos x="55" y="3"/>
                </a:cxn>
                <a:cxn ang="0">
                  <a:pos x="57" y="7"/>
                </a:cxn>
                <a:cxn ang="0">
                  <a:pos x="59" y="10"/>
                </a:cxn>
                <a:cxn ang="0">
                  <a:pos x="60" y="13"/>
                </a:cxn>
                <a:cxn ang="0">
                  <a:pos x="61" y="18"/>
                </a:cxn>
                <a:cxn ang="0">
                  <a:pos x="61" y="58"/>
                </a:cxn>
                <a:cxn ang="0">
                  <a:pos x="62" y="60"/>
                </a:cxn>
                <a:cxn ang="0">
                  <a:pos x="63" y="60"/>
                </a:cxn>
                <a:cxn ang="0">
                  <a:pos x="63" y="61"/>
                </a:cxn>
                <a:cxn ang="0">
                  <a:pos x="64" y="62"/>
                </a:cxn>
                <a:cxn ang="0">
                  <a:pos x="65" y="63"/>
                </a:cxn>
                <a:cxn ang="0">
                  <a:pos x="67" y="63"/>
                </a:cxn>
                <a:cxn ang="0">
                  <a:pos x="67" y="66"/>
                </a:cxn>
                <a:cxn ang="0">
                  <a:pos x="36" y="66"/>
                </a:cxn>
                <a:cxn ang="0">
                  <a:pos x="36" y="63"/>
                </a:cxn>
                <a:cxn ang="0">
                  <a:pos x="38" y="63"/>
                </a:cxn>
                <a:cxn ang="0">
                  <a:pos x="40" y="62"/>
                </a:cxn>
                <a:cxn ang="0">
                  <a:pos x="40" y="61"/>
                </a:cxn>
                <a:cxn ang="0">
                  <a:pos x="40" y="60"/>
                </a:cxn>
                <a:cxn ang="0">
                  <a:pos x="42" y="57"/>
                </a:cxn>
                <a:cxn ang="0">
                  <a:pos x="42" y="14"/>
                </a:cxn>
                <a:cxn ang="0">
                  <a:pos x="41" y="13"/>
                </a:cxn>
                <a:cxn ang="0">
                  <a:pos x="40" y="11"/>
                </a:cxn>
                <a:cxn ang="0">
                  <a:pos x="39" y="11"/>
                </a:cxn>
                <a:cxn ang="0">
                  <a:pos x="39" y="10"/>
                </a:cxn>
                <a:cxn ang="0">
                  <a:pos x="38" y="10"/>
                </a:cxn>
                <a:cxn ang="0">
                  <a:pos x="34" y="10"/>
                </a:cxn>
                <a:cxn ang="0">
                  <a:pos x="30" y="13"/>
                </a:cxn>
                <a:cxn ang="0">
                  <a:pos x="27" y="16"/>
                </a:cxn>
                <a:cxn ang="0">
                  <a:pos x="26" y="20"/>
                </a:cxn>
                <a:cxn ang="0">
                  <a:pos x="26" y="57"/>
                </a:cxn>
                <a:cxn ang="0">
                  <a:pos x="27" y="60"/>
                </a:cxn>
                <a:cxn ang="0">
                  <a:pos x="27" y="61"/>
                </a:cxn>
                <a:cxn ang="0">
                  <a:pos x="28" y="62"/>
                </a:cxn>
                <a:cxn ang="0">
                  <a:pos x="30" y="63"/>
                </a:cxn>
                <a:cxn ang="0">
                  <a:pos x="31" y="63"/>
                </a:cxn>
                <a:cxn ang="0">
                  <a:pos x="31" y="66"/>
                </a:cxn>
                <a:cxn ang="0">
                  <a:pos x="0" y="66"/>
                </a:cxn>
                <a:cxn ang="0">
                  <a:pos x="0" y="63"/>
                </a:cxn>
                <a:cxn ang="0">
                  <a:pos x="3" y="63"/>
                </a:cxn>
                <a:cxn ang="0">
                  <a:pos x="4" y="61"/>
                </a:cxn>
                <a:cxn ang="0">
                  <a:pos x="6" y="57"/>
                </a:cxn>
                <a:cxn ang="0">
                  <a:pos x="6" y="12"/>
                </a:cxn>
                <a:cxn ang="0">
                  <a:pos x="6" y="10"/>
                </a:cxn>
                <a:cxn ang="0">
                  <a:pos x="6" y="9"/>
                </a:cxn>
                <a:cxn ang="0">
                  <a:pos x="5" y="8"/>
                </a:cxn>
                <a:cxn ang="0">
                  <a:pos x="5" y="7"/>
                </a:cxn>
                <a:cxn ang="0">
                  <a:pos x="3" y="5"/>
                </a:cxn>
                <a:cxn ang="0">
                  <a:pos x="0" y="5"/>
                </a:cxn>
                <a:cxn ang="0">
                  <a:pos x="0" y="2"/>
                </a:cxn>
                <a:cxn ang="0">
                  <a:pos x="26" y="2"/>
                </a:cxn>
                <a:cxn ang="0">
                  <a:pos x="26" y="11"/>
                </a:cxn>
                <a:cxn ang="0">
                  <a:pos x="31" y="6"/>
                </a:cxn>
                <a:cxn ang="0">
                  <a:pos x="34" y="3"/>
                </a:cxn>
                <a:cxn ang="0">
                  <a:pos x="37" y="3"/>
                </a:cxn>
                <a:cxn ang="0">
                  <a:pos x="39" y="1"/>
                </a:cxn>
                <a:cxn ang="0">
                  <a:pos x="42" y="1"/>
                </a:cxn>
                <a:cxn ang="0">
                  <a:pos x="45" y="0"/>
                </a:cxn>
              </a:cxnLst>
              <a:rect l="0" t="0" r="r" b="b"/>
              <a:pathLst>
                <a:path w="67" h="66">
                  <a:moveTo>
                    <a:pt x="45" y="0"/>
                  </a:moveTo>
                  <a:lnTo>
                    <a:pt x="48" y="1"/>
                  </a:lnTo>
                  <a:lnTo>
                    <a:pt x="50" y="1"/>
                  </a:lnTo>
                  <a:lnTo>
                    <a:pt x="53" y="3"/>
                  </a:lnTo>
                  <a:lnTo>
                    <a:pt x="55" y="3"/>
                  </a:lnTo>
                  <a:lnTo>
                    <a:pt x="57" y="7"/>
                  </a:lnTo>
                  <a:lnTo>
                    <a:pt x="59" y="10"/>
                  </a:lnTo>
                  <a:lnTo>
                    <a:pt x="60" y="13"/>
                  </a:lnTo>
                  <a:lnTo>
                    <a:pt x="61" y="18"/>
                  </a:lnTo>
                  <a:lnTo>
                    <a:pt x="61" y="58"/>
                  </a:lnTo>
                  <a:lnTo>
                    <a:pt x="62" y="60"/>
                  </a:lnTo>
                  <a:lnTo>
                    <a:pt x="63" y="60"/>
                  </a:lnTo>
                  <a:lnTo>
                    <a:pt x="63" y="61"/>
                  </a:lnTo>
                  <a:lnTo>
                    <a:pt x="64" y="62"/>
                  </a:lnTo>
                  <a:lnTo>
                    <a:pt x="65" y="63"/>
                  </a:lnTo>
                  <a:lnTo>
                    <a:pt x="67" y="63"/>
                  </a:lnTo>
                  <a:lnTo>
                    <a:pt x="67" y="66"/>
                  </a:lnTo>
                  <a:lnTo>
                    <a:pt x="36" y="66"/>
                  </a:lnTo>
                  <a:lnTo>
                    <a:pt x="36" y="63"/>
                  </a:lnTo>
                  <a:lnTo>
                    <a:pt x="38" y="63"/>
                  </a:lnTo>
                  <a:lnTo>
                    <a:pt x="40" y="62"/>
                  </a:lnTo>
                  <a:lnTo>
                    <a:pt x="40" y="61"/>
                  </a:lnTo>
                  <a:lnTo>
                    <a:pt x="40" y="60"/>
                  </a:lnTo>
                  <a:lnTo>
                    <a:pt x="42" y="57"/>
                  </a:lnTo>
                  <a:lnTo>
                    <a:pt x="42" y="14"/>
                  </a:lnTo>
                  <a:lnTo>
                    <a:pt x="41" y="13"/>
                  </a:lnTo>
                  <a:lnTo>
                    <a:pt x="40" y="11"/>
                  </a:lnTo>
                  <a:lnTo>
                    <a:pt x="39" y="11"/>
                  </a:lnTo>
                  <a:lnTo>
                    <a:pt x="39" y="10"/>
                  </a:lnTo>
                  <a:lnTo>
                    <a:pt x="38" y="10"/>
                  </a:lnTo>
                  <a:lnTo>
                    <a:pt x="34" y="10"/>
                  </a:lnTo>
                  <a:lnTo>
                    <a:pt x="30" y="13"/>
                  </a:lnTo>
                  <a:lnTo>
                    <a:pt x="27" y="16"/>
                  </a:lnTo>
                  <a:lnTo>
                    <a:pt x="26" y="20"/>
                  </a:lnTo>
                  <a:lnTo>
                    <a:pt x="26" y="57"/>
                  </a:lnTo>
                  <a:lnTo>
                    <a:pt x="27" y="60"/>
                  </a:lnTo>
                  <a:lnTo>
                    <a:pt x="27" y="61"/>
                  </a:lnTo>
                  <a:lnTo>
                    <a:pt x="28" y="62"/>
                  </a:lnTo>
                  <a:lnTo>
                    <a:pt x="30" y="63"/>
                  </a:lnTo>
                  <a:lnTo>
                    <a:pt x="31" y="63"/>
                  </a:lnTo>
                  <a:lnTo>
                    <a:pt x="31" y="66"/>
                  </a:lnTo>
                  <a:lnTo>
                    <a:pt x="0" y="66"/>
                  </a:lnTo>
                  <a:lnTo>
                    <a:pt x="0" y="63"/>
                  </a:lnTo>
                  <a:lnTo>
                    <a:pt x="3" y="63"/>
                  </a:lnTo>
                  <a:lnTo>
                    <a:pt x="4" y="61"/>
                  </a:lnTo>
                  <a:lnTo>
                    <a:pt x="6" y="57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6" y="9"/>
                  </a:lnTo>
                  <a:lnTo>
                    <a:pt x="5" y="8"/>
                  </a:lnTo>
                  <a:lnTo>
                    <a:pt x="5" y="7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26" y="2"/>
                  </a:lnTo>
                  <a:lnTo>
                    <a:pt x="26" y="11"/>
                  </a:lnTo>
                  <a:lnTo>
                    <a:pt x="31" y="6"/>
                  </a:lnTo>
                  <a:lnTo>
                    <a:pt x="34" y="3"/>
                  </a:lnTo>
                  <a:lnTo>
                    <a:pt x="37" y="3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8" name="Line 267"/>
            <p:cNvSpPr>
              <a:spLocks noChangeShapeType="1"/>
            </p:cNvSpPr>
            <p:nvPr/>
          </p:nvSpPr>
          <p:spPr bwMode="auto">
            <a:xfrm>
              <a:off x="8298412" y="4386290"/>
              <a:ext cx="1120" cy="1120"/>
            </a:xfrm>
            <a:prstGeom prst="line">
              <a:avLst/>
            </a:prstGeom>
            <a:noFill/>
            <a:ln w="6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9" name="Freeform 268"/>
            <p:cNvSpPr>
              <a:spLocks/>
            </p:cNvSpPr>
            <p:nvPr/>
          </p:nvSpPr>
          <p:spPr bwMode="auto">
            <a:xfrm>
              <a:off x="8452991" y="4369488"/>
              <a:ext cx="75049" cy="71689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1" y="5"/>
                </a:cxn>
                <a:cxn ang="0">
                  <a:pos x="33" y="9"/>
                </a:cxn>
                <a:cxn ang="0">
                  <a:pos x="39" y="21"/>
                </a:cxn>
                <a:cxn ang="0">
                  <a:pos x="44" y="13"/>
                </a:cxn>
                <a:cxn ang="0">
                  <a:pos x="47" y="6"/>
                </a:cxn>
                <a:cxn ang="0">
                  <a:pos x="46" y="5"/>
                </a:cxn>
                <a:cxn ang="0">
                  <a:pos x="44" y="3"/>
                </a:cxn>
                <a:cxn ang="0">
                  <a:pos x="40" y="0"/>
                </a:cxn>
                <a:cxn ang="0">
                  <a:pos x="64" y="3"/>
                </a:cxn>
                <a:cxn ang="0">
                  <a:pos x="59" y="5"/>
                </a:cxn>
                <a:cxn ang="0">
                  <a:pos x="50" y="11"/>
                </a:cxn>
                <a:cxn ang="0">
                  <a:pos x="40" y="26"/>
                </a:cxn>
                <a:cxn ang="0">
                  <a:pos x="56" y="53"/>
                </a:cxn>
                <a:cxn ang="0">
                  <a:pos x="63" y="60"/>
                </a:cxn>
                <a:cxn ang="0">
                  <a:pos x="67" y="61"/>
                </a:cxn>
                <a:cxn ang="0">
                  <a:pos x="31" y="64"/>
                </a:cxn>
                <a:cxn ang="0">
                  <a:pos x="34" y="61"/>
                </a:cxn>
                <a:cxn ang="0">
                  <a:pos x="37" y="60"/>
                </a:cxn>
                <a:cxn ang="0">
                  <a:pos x="37" y="58"/>
                </a:cxn>
                <a:cxn ang="0">
                  <a:pos x="34" y="53"/>
                </a:cxn>
                <a:cxn ang="0">
                  <a:pos x="24" y="50"/>
                </a:cxn>
                <a:cxn ang="0">
                  <a:pos x="22" y="53"/>
                </a:cxn>
                <a:cxn ang="0">
                  <a:pos x="20" y="54"/>
                </a:cxn>
                <a:cxn ang="0">
                  <a:pos x="20" y="60"/>
                </a:cxn>
                <a:cxn ang="0">
                  <a:pos x="23" y="61"/>
                </a:cxn>
                <a:cxn ang="0">
                  <a:pos x="27" y="64"/>
                </a:cxn>
                <a:cxn ang="0">
                  <a:pos x="0" y="61"/>
                </a:cxn>
                <a:cxn ang="0">
                  <a:pos x="7" y="60"/>
                </a:cxn>
                <a:cxn ang="0">
                  <a:pos x="11" y="57"/>
                </a:cxn>
                <a:cxn ang="0">
                  <a:pos x="18" y="50"/>
                </a:cxn>
                <a:cxn ang="0">
                  <a:pos x="27" y="37"/>
                </a:cxn>
                <a:cxn ang="0">
                  <a:pos x="13" y="15"/>
                </a:cxn>
                <a:cxn ang="0">
                  <a:pos x="7" y="6"/>
                </a:cxn>
                <a:cxn ang="0">
                  <a:pos x="3" y="4"/>
                </a:cxn>
                <a:cxn ang="0">
                  <a:pos x="0" y="3"/>
                </a:cxn>
              </a:cxnLst>
              <a:rect l="0" t="0" r="r" b="b"/>
              <a:pathLst>
                <a:path w="67" h="64">
                  <a:moveTo>
                    <a:pt x="0" y="0"/>
                  </a:moveTo>
                  <a:lnTo>
                    <a:pt x="36" y="0"/>
                  </a:lnTo>
                  <a:lnTo>
                    <a:pt x="36" y="3"/>
                  </a:lnTo>
                  <a:lnTo>
                    <a:pt x="31" y="5"/>
                  </a:lnTo>
                  <a:lnTo>
                    <a:pt x="31" y="8"/>
                  </a:lnTo>
                  <a:lnTo>
                    <a:pt x="33" y="9"/>
                  </a:lnTo>
                  <a:lnTo>
                    <a:pt x="33" y="11"/>
                  </a:lnTo>
                  <a:lnTo>
                    <a:pt x="39" y="21"/>
                  </a:lnTo>
                  <a:lnTo>
                    <a:pt x="42" y="16"/>
                  </a:lnTo>
                  <a:lnTo>
                    <a:pt x="44" y="13"/>
                  </a:lnTo>
                  <a:lnTo>
                    <a:pt x="45" y="11"/>
                  </a:lnTo>
                  <a:lnTo>
                    <a:pt x="47" y="6"/>
                  </a:lnTo>
                  <a:lnTo>
                    <a:pt x="46" y="6"/>
                  </a:lnTo>
                  <a:lnTo>
                    <a:pt x="46" y="5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40" y="0"/>
                  </a:lnTo>
                  <a:lnTo>
                    <a:pt x="64" y="0"/>
                  </a:lnTo>
                  <a:lnTo>
                    <a:pt x="64" y="3"/>
                  </a:lnTo>
                  <a:lnTo>
                    <a:pt x="61" y="4"/>
                  </a:lnTo>
                  <a:lnTo>
                    <a:pt x="59" y="5"/>
                  </a:lnTo>
                  <a:lnTo>
                    <a:pt x="57" y="6"/>
                  </a:lnTo>
                  <a:lnTo>
                    <a:pt x="50" y="11"/>
                  </a:lnTo>
                  <a:lnTo>
                    <a:pt x="47" y="15"/>
                  </a:lnTo>
                  <a:lnTo>
                    <a:pt x="40" y="26"/>
                  </a:lnTo>
                  <a:lnTo>
                    <a:pt x="52" y="47"/>
                  </a:lnTo>
                  <a:lnTo>
                    <a:pt x="56" y="53"/>
                  </a:lnTo>
                  <a:lnTo>
                    <a:pt x="60" y="57"/>
                  </a:lnTo>
                  <a:lnTo>
                    <a:pt x="63" y="60"/>
                  </a:lnTo>
                  <a:lnTo>
                    <a:pt x="64" y="61"/>
                  </a:lnTo>
                  <a:lnTo>
                    <a:pt x="67" y="61"/>
                  </a:lnTo>
                  <a:lnTo>
                    <a:pt x="67" y="64"/>
                  </a:lnTo>
                  <a:lnTo>
                    <a:pt x="31" y="64"/>
                  </a:lnTo>
                  <a:lnTo>
                    <a:pt x="31" y="61"/>
                  </a:lnTo>
                  <a:lnTo>
                    <a:pt x="34" y="61"/>
                  </a:lnTo>
                  <a:lnTo>
                    <a:pt x="36" y="60"/>
                  </a:lnTo>
                  <a:lnTo>
                    <a:pt x="37" y="60"/>
                  </a:lnTo>
                  <a:lnTo>
                    <a:pt x="37" y="59"/>
                  </a:lnTo>
                  <a:lnTo>
                    <a:pt x="37" y="58"/>
                  </a:lnTo>
                  <a:lnTo>
                    <a:pt x="36" y="55"/>
                  </a:lnTo>
                  <a:lnTo>
                    <a:pt x="34" y="53"/>
                  </a:lnTo>
                  <a:lnTo>
                    <a:pt x="28" y="42"/>
                  </a:lnTo>
                  <a:lnTo>
                    <a:pt x="24" y="50"/>
                  </a:lnTo>
                  <a:lnTo>
                    <a:pt x="23" y="51"/>
                  </a:lnTo>
                  <a:lnTo>
                    <a:pt x="22" y="53"/>
                  </a:lnTo>
                  <a:lnTo>
                    <a:pt x="21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60"/>
                  </a:lnTo>
                  <a:lnTo>
                    <a:pt x="21" y="60"/>
                  </a:lnTo>
                  <a:lnTo>
                    <a:pt x="23" y="61"/>
                  </a:lnTo>
                  <a:lnTo>
                    <a:pt x="27" y="61"/>
                  </a:lnTo>
                  <a:lnTo>
                    <a:pt x="27" y="64"/>
                  </a:lnTo>
                  <a:lnTo>
                    <a:pt x="0" y="64"/>
                  </a:lnTo>
                  <a:lnTo>
                    <a:pt x="0" y="61"/>
                  </a:lnTo>
                  <a:lnTo>
                    <a:pt x="3" y="61"/>
                  </a:lnTo>
                  <a:lnTo>
                    <a:pt x="7" y="60"/>
                  </a:lnTo>
                  <a:lnTo>
                    <a:pt x="9" y="58"/>
                  </a:lnTo>
                  <a:lnTo>
                    <a:pt x="11" y="57"/>
                  </a:lnTo>
                  <a:lnTo>
                    <a:pt x="16" y="53"/>
                  </a:lnTo>
                  <a:lnTo>
                    <a:pt x="18" y="50"/>
                  </a:lnTo>
                  <a:lnTo>
                    <a:pt x="21" y="47"/>
                  </a:lnTo>
                  <a:lnTo>
                    <a:pt x="27" y="37"/>
                  </a:lnTo>
                  <a:lnTo>
                    <a:pt x="15" y="18"/>
                  </a:lnTo>
                  <a:lnTo>
                    <a:pt x="13" y="15"/>
                  </a:lnTo>
                  <a:lnTo>
                    <a:pt x="10" y="10"/>
                  </a:lnTo>
                  <a:lnTo>
                    <a:pt x="7" y="6"/>
                  </a:lnTo>
                  <a:lnTo>
                    <a:pt x="5" y="6"/>
                  </a:lnTo>
                  <a:lnTo>
                    <a:pt x="3" y="4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pic>
          <p:nvPicPr>
            <p:cNvPr id="569" name="Picture 568" descr="txp_fig"/>
            <p:cNvPicPr>
              <a:picLocks noChangeAspect="1"/>
            </p:cNvPicPr>
            <p:nvPr>
              <p:custDataLst>
                <p:tags r:id="rId8"/>
              </p:custDataLst>
            </p:nvPr>
          </p:nvPicPr>
          <p:blipFill>
            <a:blip r:embed="rId16"/>
            <a:stretch>
              <a:fillRect/>
            </a:stretch>
          </p:blipFill>
          <p:spPr bwMode="auto">
            <a:xfrm>
              <a:off x="6705600" y="2331720"/>
              <a:ext cx="990220" cy="286908"/>
            </a:xfrm>
            <a:prstGeom prst="rect">
              <a:avLst/>
            </a:prstGeom>
            <a:noFill/>
            <a:ln/>
            <a:effectLst/>
          </p:spPr>
        </p:pic>
      </p:grpSp>
      <p:grpSp>
        <p:nvGrpSpPr>
          <p:cNvPr id="6" name="Group 578"/>
          <p:cNvGrpSpPr/>
          <p:nvPr/>
        </p:nvGrpSpPr>
        <p:grpSpPr bwMode="auto">
          <a:xfrm>
            <a:off x="4114799" y="4526279"/>
            <a:ext cx="2108102" cy="2204467"/>
            <a:chOff x="4114800" y="4526279"/>
            <a:chExt cx="2108102" cy="2204467"/>
          </a:xfrm>
        </p:grpSpPr>
        <p:sp>
          <p:nvSpPr>
            <p:cNvPr id="167" name="Freeform 406"/>
            <p:cNvSpPr>
              <a:spLocks noEditPoints="1"/>
            </p:cNvSpPr>
            <p:nvPr/>
          </p:nvSpPr>
          <p:spPr bwMode="auto">
            <a:xfrm>
              <a:off x="4381393" y="4872435"/>
              <a:ext cx="1824706" cy="1638763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3" y="3"/>
                </a:cxn>
                <a:cxn ang="0">
                  <a:pos x="3" y="7"/>
                </a:cxn>
                <a:cxn ang="0">
                  <a:pos x="1625" y="7"/>
                </a:cxn>
                <a:cxn ang="0">
                  <a:pos x="1625" y="3"/>
                </a:cxn>
                <a:cxn ang="0">
                  <a:pos x="1622" y="3"/>
                </a:cxn>
                <a:cxn ang="0">
                  <a:pos x="1622" y="1459"/>
                </a:cxn>
                <a:cxn ang="0">
                  <a:pos x="1625" y="1459"/>
                </a:cxn>
                <a:cxn ang="0">
                  <a:pos x="1625" y="1456"/>
                </a:cxn>
                <a:cxn ang="0">
                  <a:pos x="3" y="1456"/>
                </a:cxn>
                <a:cxn ang="0">
                  <a:pos x="3" y="1459"/>
                </a:cxn>
                <a:cxn ang="0">
                  <a:pos x="7" y="1459"/>
                </a:cxn>
                <a:cxn ang="0">
                  <a:pos x="7" y="3"/>
                </a:cxn>
                <a:cxn ang="0">
                  <a:pos x="0" y="1459"/>
                </a:cxn>
                <a:cxn ang="0">
                  <a:pos x="0" y="1463"/>
                </a:cxn>
                <a:cxn ang="0">
                  <a:pos x="1629" y="1463"/>
                </a:cxn>
                <a:cxn ang="0">
                  <a:pos x="1629" y="0"/>
                </a:cxn>
                <a:cxn ang="0">
                  <a:pos x="0" y="0"/>
                </a:cxn>
                <a:cxn ang="0">
                  <a:pos x="0" y="3"/>
                </a:cxn>
                <a:cxn ang="0">
                  <a:pos x="0" y="1459"/>
                </a:cxn>
              </a:cxnLst>
              <a:rect l="0" t="0" r="r" b="b"/>
              <a:pathLst>
                <a:path w="1629" h="1463">
                  <a:moveTo>
                    <a:pt x="7" y="3"/>
                  </a:moveTo>
                  <a:lnTo>
                    <a:pt x="3" y="3"/>
                  </a:lnTo>
                  <a:lnTo>
                    <a:pt x="3" y="7"/>
                  </a:lnTo>
                  <a:lnTo>
                    <a:pt x="1625" y="7"/>
                  </a:lnTo>
                  <a:lnTo>
                    <a:pt x="1625" y="3"/>
                  </a:lnTo>
                  <a:lnTo>
                    <a:pt x="1622" y="3"/>
                  </a:lnTo>
                  <a:lnTo>
                    <a:pt x="1622" y="1459"/>
                  </a:lnTo>
                  <a:lnTo>
                    <a:pt x="1625" y="1459"/>
                  </a:lnTo>
                  <a:lnTo>
                    <a:pt x="1625" y="1456"/>
                  </a:lnTo>
                  <a:lnTo>
                    <a:pt x="3" y="1456"/>
                  </a:lnTo>
                  <a:lnTo>
                    <a:pt x="3" y="1459"/>
                  </a:lnTo>
                  <a:lnTo>
                    <a:pt x="7" y="1459"/>
                  </a:lnTo>
                  <a:lnTo>
                    <a:pt x="7" y="3"/>
                  </a:lnTo>
                  <a:close/>
                  <a:moveTo>
                    <a:pt x="0" y="1459"/>
                  </a:moveTo>
                  <a:lnTo>
                    <a:pt x="0" y="1463"/>
                  </a:lnTo>
                  <a:lnTo>
                    <a:pt x="1629" y="1463"/>
                  </a:lnTo>
                  <a:lnTo>
                    <a:pt x="1629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145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8" name="Line 407"/>
            <p:cNvSpPr>
              <a:spLocks noChangeShapeType="1"/>
            </p:cNvSpPr>
            <p:nvPr/>
          </p:nvSpPr>
          <p:spPr bwMode="auto">
            <a:xfrm flipV="1">
              <a:off x="4384753" y="4875796"/>
              <a:ext cx="1120" cy="163092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9" name="Line 408"/>
            <p:cNvSpPr>
              <a:spLocks noChangeShapeType="1"/>
            </p:cNvSpPr>
            <p:nvPr/>
          </p:nvSpPr>
          <p:spPr bwMode="auto">
            <a:xfrm flipH="1">
              <a:off x="4384753" y="6144913"/>
              <a:ext cx="81770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0" name="Line 409"/>
            <p:cNvSpPr>
              <a:spLocks noChangeShapeType="1"/>
            </p:cNvSpPr>
            <p:nvPr/>
          </p:nvSpPr>
          <p:spPr bwMode="auto">
            <a:xfrm flipH="1">
              <a:off x="4384753" y="6023938"/>
              <a:ext cx="40325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1" name="Line 410"/>
            <p:cNvSpPr>
              <a:spLocks noChangeShapeType="1"/>
            </p:cNvSpPr>
            <p:nvPr/>
          </p:nvSpPr>
          <p:spPr bwMode="auto">
            <a:xfrm flipH="1">
              <a:off x="4384753" y="5902963"/>
              <a:ext cx="40325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2" name="Line 411"/>
            <p:cNvSpPr>
              <a:spLocks noChangeShapeType="1"/>
            </p:cNvSpPr>
            <p:nvPr/>
          </p:nvSpPr>
          <p:spPr bwMode="auto">
            <a:xfrm flipH="1">
              <a:off x="4384753" y="5781988"/>
              <a:ext cx="40325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3" name="Line 412"/>
            <p:cNvSpPr>
              <a:spLocks noChangeShapeType="1"/>
            </p:cNvSpPr>
            <p:nvPr/>
          </p:nvSpPr>
          <p:spPr bwMode="auto">
            <a:xfrm flipH="1">
              <a:off x="4384753" y="5662134"/>
              <a:ext cx="40325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4" name="Line 413"/>
            <p:cNvSpPr>
              <a:spLocks noChangeShapeType="1"/>
            </p:cNvSpPr>
            <p:nvPr/>
          </p:nvSpPr>
          <p:spPr bwMode="auto">
            <a:xfrm flipH="1">
              <a:off x="4384753" y="5541159"/>
              <a:ext cx="81770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5" name="Line 414"/>
            <p:cNvSpPr>
              <a:spLocks noChangeShapeType="1"/>
            </p:cNvSpPr>
            <p:nvPr/>
          </p:nvSpPr>
          <p:spPr bwMode="auto">
            <a:xfrm flipH="1">
              <a:off x="4384753" y="5420184"/>
              <a:ext cx="40325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6" name="Line 415"/>
            <p:cNvSpPr>
              <a:spLocks noChangeShapeType="1"/>
            </p:cNvSpPr>
            <p:nvPr/>
          </p:nvSpPr>
          <p:spPr bwMode="auto">
            <a:xfrm flipH="1">
              <a:off x="4384753" y="5299209"/>
              <a:ext cx="40325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7" name="Line 416"/>
            <p:cNvSpPr>
              <a:spLocks noChangeShapeType="1"/>
            </p:cNvSpPr>
            <p:nvPr/>
          </p:nvSpPr>
          <p:spPr bwMode="auto">
            <a:xfrm flipH="1">
              <a:off x="4384753" y="5178234"/>
              <a:ext cx="40325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8" name="Line 417"/>
            <p:cNvSpPr>
              <a:spLocks noChangeShapeType="1"/>
            </p:cNvSpPr>
            <p:nvPr/>
          </p:nvSpPr>
          <p:spPr bwMode="auto">
            <a:xfrm flipH="1">
              <a:off x="4384753" y="5057259"/>
              <a:ext cx="40325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9" name="Line 418"/>
            <p:cNvSpPr>
              <a:spLocks noChangeShapeType="1"/>
            </p:cNvSpPr>
            <p:nvPr/>
          </p:nvSpPr>
          <p:spPr bwMode="auto">
            <a:xfrm flipH="1">
              <a:off x="4384753" y="4936284"/>
              <a:ext cx="81770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0" name="Line 419"/>
            <p:cNvSpPr>
              <a:spLocks noChangeShapeType="1"/>
            </p:cNvSpPr>
            <p:nvPr/>
          </p:nvSpPr>
          <p:spPr bwMode="auto">
            <a:xfrm flipH="1">
              <a:off x="4384753" y="6144913"/>
              <a:ext cx="81770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1" name="Line 420"/>
            <p:cNvSpPr>
              <a:spLocks noChangeShapeType="1"/>
            </p:cNvSpPr>
            <p:nvPr/>
          </p:nvSpPr>
          <p:spPr bwMode="auto">
            <a:xfrm flipH="1">
              <a:off x="4384753" y="6265888"/>
              <a:ext cx="40325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2" name="Line 421"/>
            <p:cNvSpPr>
              <a:spLocks noChangeShapeType="1"/>
            </p:cNvSpPr>
            <p:nvPr/>
          </p:nvSpPr>
          <p:spPr bwMode="auto">
            <a:xfrm flipH="1">
              <a:off x="4384753" y="6386863"/>
              <a:ext cx="40325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3" name="Line 422"/>
            <p:cNvSpPr>
              <a:spLocks noChangeShapeType="1"/>
            </p:cNvSpPr>
            <p:nvPr/>
          </p:nvSpPr>
          <p:spPr bwMode="auto">
            <a:xfrm flipH="1">
              <a:off x="4384753" y="4936284"/>
              <a:ext cx="81770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4" name="Rectangle 423"/>
            <p:cNvSpPr>
              <a:spLocks noChangeArrowheads="1"/>
            </p:cNvSpPr>
            <p:nvPr/>
          </p:nvSpPr>
          <p:spPr bwMode="auto">
            <a:xfrm>
              <a:off x="4114800" y="6154995"/>
              <a:ext cx="38085" cy="1344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5" name="Freeform 424"/>
            <p:cNvSpPr>
              <a:spLocks noEditPoints="1"/>
            </p:cNvSpPr>
            <p:nvPr/>
          </p:nvSpPr>
          <p:spPr bwMode="auto">
            <a:xfrm>
              <a:off x="4160725" y="6098988"/>
              <a:ext cx="60488" cy="96332"/>
            </a:xfrm>
            <a:custGeom>
              <a:avLst/>
              <a:gdLst/>
              <a:ahLst/>
              <a:cxnLst>
                <a:cxn ang="0">
                  <a:pos x="53" y="54"/>
                </a:cxn>
                <a:cxn ang="0">
                  <a:pos x="49" y="69"/>
                </a:cxn>
                <a:cxn ang="0">
                  <a:pos x="44" y="76"/>
                </a:cxn>
                <a:cxn ang="0">
                  <a:pos x="39" y="81"/>
                </a:cxn>
                <a:cxn ang="0">
                  <a:pos x="35" y="84"/>
                </a:cxn>
                <a:cxn ang="0">
                  <a:pos x="30" y="85"/>
                </a:cxn>
                <a:cxn ang="0">
                  <a:pos x="23" y="86"/>
                </a:cxn>
                <a:cxn ang="0">
                  <a:pos x="16" y="82"/>
                </a:cxn>
                <a:cxn ang="0">
                  <a:pos x="6" y="71"/>
                </a:cxn>
                <a:cxn ang="0">
                  <a:pos x="1" y="53"/>
                </a:cxn>
                <a:cxn ang="0">
                  <a:pos x="1" y="31"/>
                </a:cxn>
                <a:cxn ang="0">
                  <a:pos x="8" y="11"/>
                </a:cxn>
                <a:cxn ang="0">
                  <a:pos x="20" y="1"/>
                </a:cxn>
                <a:cxn ang="0">
                  <a:pos x="34" y="1"/>
                </a:cxn>
                <a:cxn ang="0">
                  <a:pos x="46" y="10"/>
                </a:cxn>
                <a:cxn ang="0">
                  <a:pos x="53" y="30"/>
                </a:cxn>
                <a:cxn ang="0">
                  <a:pos x="35" y="42"/>
                </a:cxn>
                <a:cxn ang="0">
                  <a:pos x="34" y="10"/>
                </a:cxn>
                <a:cxn ang="0">
                  <a:pos x="30" y="5"/>
                </a:cxn>
                <a:cxn ang="0">
                  <a:pos x="28" y="4"/>
                </a:cxn>
                <a:cxn ang="0">
                  <a:pos x="22" y="4"/>
                </a:cxn>
                <a:cxn ang="0">
                  <a:pos x="20" y="10"/>
                </a:cxn>
                <a:cxn ang="0">
                  <a:pos x="19" y="17"/>
                </a:cxn>
                <a:cxn ang="0">
                  <a:pos x="18" y="35"/>
                </a:cxn>
                <a:cxn ang="0">
                  <a:pos x="19" y="69"/>
                </a:cxn>
                <a:cxn ang="0">
                  <a:pos x="21" y="79"/>
                </a:cxn>
                <a:cxn ang="0">
                  <a:pos x="25" y="82"/>
                </a:cxn>
                <a:cxn ang="0">
                  <a:pos x="29" y="81"/>
                </a:cxn>
                <a:cxn ang="0">
                  <a:pos x="31" y="80"/>
                </a:cxn>
                <a:cxn ang="0">
                  <a:pos x="33" y="78"/>
                </a:cxn>
                <a:cxn ang="0">
                  <a:pos x="35" y="72"/>
                </a:cxn>
                <a:cxn ang="0">
                  <a:pos x="35" y="42"/>
                </a:cxn>
              </a:cxnLst>
              <a:rect l="0" t="0" r="r" b="b"/>
              <a:pathLst>
                <a:path w="54" h="86">
                  <a:moveTo>
                    <a:pt x="54" y="42"/>
                  </a:moveTo>
                  <a:lnTo>
                    <a:pt x="53" y="54"/>
                  </a:lnTo>
                  <a:lnTo>
                    <a:pt x="50" y="65"/>
                  </a:lnTo>
                  <a:lnTo>
                    <a:pt x="49" y="69"/>
                  </a:lnTo>
                  <a:lnTo>
                    <a:pt x="47" y="72"/>
                  </a:lnTo>
                  <a:lnTo>
                    <a:pt x="44" y="76"/>
                  </a:lnTo>
                  <a:lnTo>
                    <a:pt x="42" y="79"/>
                  </a:lnTo>
                  <a:lnTo>
                    <a:pt x="39" y="81"/>
                  </a:lnTo>
                  <a:lnTo>
                    <a:pt x="37" y="82"/>
                  </a:lnTo>
                  <a:lnTo>
                    <a:pt x="35" y="84"/>
                  </a:lnTo>
                  <a:lnTo>
                    <a:pt x="33" y="85"/>
                  </a:lnTo>
                  <a:lnTo>
                    <a:pt x="30" y="85"/>
                  </a:lnTo>
                  <a:lnTo>
                    <a:pt x="29" y="86"/>
                  </a:lnTo>
                  <a:lnTo>
                    <a:pt x="23" y="86"/>
                  </a:lnTo>
                  <a:lnTo>
                    <a:pt x="19" y="84"/>
                  </a:lnTo>
                  <a:lnTo>
                    <a:pt x="16" y="82"/>
                  </a:lnTo>
                  <a:lnTo>
                    <a:pt x="10" y="77"/>
                  </a:lnTo>
                  <a:lnTo>
                    <a:pt x="6" y="71"/>
                  </a:lnTo>
                  <a:lnTo>
                    <a:pt x="3" y="63"/>
                  </a:lnTo>
                  <a:lnTo>
                    <a:pt x="1" y="53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19"/>
                  </a:lnTo>
                  <a:lnTo>
                    <a:pt x="8" y="11"/>
                  </a:lnTo>
                  <a:lnTo>
                    <a:pt x="13" y="4"/>
                  </a:lnTo>
                  <a:lnTo>
                    <a:pt x="20" y="1"/>
                  </a:lnTo>
                  <a:lnTo>
                    <a:pt x="27" y="0"/>
                  </a:lnTo>
                  <a:lnTo>
                    <a:pt x="34" y="1"/>
                  </a:lnTo>
                  <a:lnTo>
                    <a:pt x="40" y="4"/>
                  </a:lnTo>
                  <a:lnTo>
                    <a:pt x="46" y="10"/>
                  </a:lnTo>
                  <a:lnTo>
                    <a:pt x="50" y="18"/>
                  </a:lnTo>
                  <a:lnTo>
                    <a:pt x="53" y="30"/>
                  </a:lnTo>
                  <a:lnTo>
                    <a:pt x="54" y="42"/>
                  </a:lnTo>
                  <a:close/>
                  <a:moveTo>
                    <a:pt x="35" y="42"/>
                  </a:moveTo>
                  <a:lnTo>
                    <a:pt x="35" y="13"/>
                  </a:lnTo>
                  <a:lnTo>
                    <a:pt x="34" y="10"/>
                  </a:lnTo>
                  <a:lnTo>
                    <a:pt x="33" y="8"/>
                  </a:lnTo>
                  <a:lnTo>
                    <a:pt x="30" y="5"/>
                  </a:lnTo>
                  <a:lnTo>
                    <a:pt x="29" y="4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22" y="4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19" y="17"/>
                  </a:lnTo>
                  <a:lnTo>
                    <a:pt x="19" y="25"/>
                  </a:lnTo>
                  <a:lnTo>
                    <a:pt x="18" y="35"/>
                  </a:lnTo>
                  <a:lnTo>
                    <a:pt x="18" y="61"/>
                  </a:lnTo>
                  <a:lnTo>
                    <a:pt x="19" y="69"/>
                  </a:lnTo>
                  <a:lnTo>
                    <a:pt x="20" y="74"/>
                  </a:lnTo>
                  <a:lnTo>
                    <a:pt x="21" y="79"/>
                  </a:lnTo>
                  <a:lnTo>
                    <a:pt x="22" y="80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9" y="81"/>
                  </a:lnTo>
                  <a:lnTo>
                    <a:pt x="30" y="81"/>
                  </a:lnTo>
                  <a:lnTo>
                    <a:pt x="31" y="80"/>
                  </a:lnTo>
                  <a:lnTo>
                    <a:pt x="31" y="79"/>
                  </a:lnTo>
                  <a:lnTo>
                    <a:pt x="33" y="78"/>
                  </a:lnTo>
                  <a:lnTo>
                    <a:pt x="34" y="76"/>
                  </a:lnTo>
                  <a:lnTo>
                    <a:pt x="35" y="72"/>
                  </a:lnTo>
                  <a:lnTo>
                    <a:pt x="35" y="69"/>
                  </a:lnTo>
                  <a:lnTo>
                    <a:pt x="35" y="4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6" name="Freeform 425"/>
            <p:cNvSpPr>
              <a:spLocks/>
            </p:cNvSpPr>
            <p:nvPr/>
          </p:nvSpPr>
          <p:spPr bwMode="auto">
            <a:xfrm>
              <a:off x="4232414" y="6171796"/>
              <a:ext cx="22403" cy="23523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3" y="1"/>
                </a:cxn>
                <a:cxn ang="0">
                  <a:pos x="17" y="4"/>
                </a:cxn>
                <a:cxn ang="0">
                  <a:pos x="18" y="7"/>
                </a:cxn>
                <a:cxn ang="0">
                  <a:pos x="20" y="11"/>
                </a:cxn>
                <a:cxn ang="0">
                  <a:pos x="19" y="14"/>
                </a:cxn>
                <a:cxn ang="0">
                  <a:pos x="18" y="15"/>
                </a:cxn>
                <a:cxn ang="0">
                  <a:pos x="17" y="17"/>
                </a:cxn>
                <a:cxn ang="0">
                  <a:pos x="15" y="19"/>
                </a:cxn>
                <a:cxn ang="0">
                  <a:pos x="13" y="20"/>
                </a:cxn>
                <a:cxn ang="0">
                  <a:pos x="11" y="21"/>
                </a:cxn>
                <a:cxn ang="0">
                  <a:pos x="7" y="21"/>
                </a:cxn>
                <a:cxn ang="0">
                  <a:pos x="4" y="19"/>
                </a:cxn>
                <a:cxn ang="0">
                  <a:pos x="3" y="17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3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3" y="4"/>
                </a:cxn>
                <a:cxn ang="0">
                  <a:pos x="9" y="0"/>
                </a:cxn>
              </a:cxnLst>
              <a:rect l="0" t="0" r="r" b="b"/>
              <a:pathLst>
                <a:path w="20" h="21">
                  <a:moveTo>
                    <a:pt x="9" y="0"/>
                  </a:moveTo>
                  <a:lnTo>
                    <a:pt x="13" y="1"/>
                  </a:lnTo>
                  <a:lnTo>
                    <a:pt x="17" y="4"/>
                  </a:lnTo>
                  <a:lnTo>
                    <a:pt x="18" y="7"/>
                  </a:lnTo>
                  <a:lnTo>
                    <a:pt x="20" y="11"/>
                  </a:lnTo>
                  <a:lnTo>
                    <a:pt x="19" y="14"/>
                  </a:lnTo>
                  <a:lnTo>
                    <a:pt x="18" y="15"/>
                  </a:lnTo>
                  <a:lnTo>
                    <a:pt x="17" y="17"/>
                  </a:lnTo>
                  <a:lnTo>
                    <a:pt x="15" y="19"/>
                  </a:lnTo>
                  <a:lnTo>
                    <a:pt x="13" y="20"/>
                  </a:lnTo>
                  <a:lnTo>
                    <a:pt x="11" y="21"/>
                  </a:lnTo>
                  <a:lnTo>
                    <a:pt x="7" y="21"/>
                  </a:lnTo>
                  <a:lnTo>
                    <a:pt x="4" y="19"/>
                  </a:lnTo>
                  <a:lnTo>
                    <a:pt x="3" y="17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1" y="6"/>
                  </a:lnTo>
                  <a:lnTo>
                    <a:pt x="3" y="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7" name="Freeform 426"/>
            <p:cNvSpPr>
              <a:spLocks/>
            </p:cNvSpPr>
            <p:nvPr/>
          </p:nvSpPr>
          <p:spPr bwMode="auto">
            <a:xfrm>
              <a:off x="4271619" y="6098988"/>
              <a:ext cx="47046" cy="94092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31" y="76"/>
                </a:cxn>
                <a:cxn ang="0">
                  <a:pos x="35" y="81"/>
                </a:cxn>
                <a:cxn ang="0">
                  <a:pos x="37" y="81"/>
                </a:cxn>
                <a:cxn ang="0">
                  <a:pos x="39" y="82"/>
                </a:cxn>
                <a:cxn ang="0">
                  <a:pos x="42" y="82"/>
                </a:cxn>
                <a:cxn ang="0">
                  <a:pos x="42" y="84"/>
                </a:cxn>
                <a:cxn ang="0">
                  <a:pos x="0" y="84"/>
                </a:cxn>
                <a:cxn ang="0">
                  <a:pos x="0" y="82"/>
                </a:cxn>
                <a:cxn ang="0">
                  <a:pos x="5" y="82"/>
                </a:cxn>
                <a:cxn ang="0">
                  <a:pos x="6" y="81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1" y="79"/>
                </a:cxn>
                <a:cxn ang="0">
                  <a:pos x="12" y="79"/>
                </a:cxn>
                <a:cxn ang="0">
                  <a:pos x="12" y="78"/>
                </a:cxn>
                <a:cxn ang="0">
                  <a:pos x="12" y="76"/>
                </a:cxn>
                <a:cxn ang="0">
                  <a:pos x="12" y="74"/>
                </a:cxn>
                <a:cxn ang="0">
                  <a:pos x="13" y="71"/>
                </a:cxn>
                <a:cxn ang="0">
                  <a:pos x="13" y="18"/>
                </a:cxn>
                <a:cxn ang="0">
                  <a:pos x="12" y="16"/>
                </a:cxn>
                <a:cxn ang="0">
                  <a:pos x="10" y="15"/>
                </a:cxn>
                <a:cxn ang="0">
                  <a:pos x="9" y="15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6" y="14"/>
                </a:cxn>
                <a:cxn ang="0">
                  <a:pos x="3" y="15"/>
                </a:cxn>
                <a:cxn ang="0">
                  <a:pos x="1" y="17"/>
                </a:cxn>
                <a:cxn ang="0">
                  <a:pos x="0" y="14"/>
                </a:cxn>
                <a:cxn ang="0">
                  <a:pos x="29" y="0"/>
                </a:cxn>
                <a:cxn ang="0">
                  <a:pos x="31" y="0"/>
                </a:cxn>
              </a:cxnLst>
              <a:rect l="0" t="0" r="r" b="b"/>
              <a:pathLst>
                <a:path w="42" h="84">
                  <a:moveTo>
                    <a:pt x="31" y="0"/>
                  </a:moveTo>
                  <a:lnTo>
                    <a:pt x="31" y="76"/>
                  </a:lnTo>
                  <a:lnTo>
                    <a:pt x="35" y="81"/>
                  </a:lnTo>
                  <a:lnTo>
                    <a:pt x="37" y="81"/>
                  </a:lnTo>
                  <a:lnTo>
                    <a:pt x="39" y="82"/>
                  </a:lnTo>
                  <a:lnTo>
                    <a:pt x="42" y="82"/>
                  </a:lnTo>
                  <a:lnTo>
                    <a:pt x="42" y="84"/>
                  </a:lnTo>
                  <a:lnTo>
                    <a:pt x="0" y="84"/>
                  </a:lnTo>
                  <a:lnTo>
                    <a:pt x="0" y="82"/>
                  </a:lnTo>
                  <a:lnTo>
                    <a:pt x="5" y="82"/>
                  </a:lnTo>
                  <a:lnTo>
                    <a:pt x="6" y="81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1" y="79"/>
                  </a:lnTo>
                  <a:lnTo>
                    <a:pt x="12" y="79"/>
                  </a:lnTo>
                  <a:lnTo>
                    <a:pt x="12" y="78"/>
                  </a:lnTo>
                  <a:lnTo>
                    <a:pt x="12" y="76"/>
                  </a:lnTo>
                  <a:lnTo>
                    <a:pt x="12" y="74"/>
                  </a:lnTo>
                  <a:lnTo>
                    <a:pt x="13" y="71"/>
                  </a:lnTo>
                  <a:lnTo>
                    <a:pt x="13" y="18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3" y="15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29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8" name="Freeform 427"/>
            <p:cNvSpPr>
              <a:spLocks noEditPoints="1"/>
            </p:cNvSpPr>
            <p:nvPr/>
          </p:nvSpPr>
          <p:spPr bwMode="auto">
            <a:xfrm>
              <a:off x="4266018" y="5494113"/>
              <a:ext cx="59367" cy="96332"/>
            </a:xfrm>
            <a:custGeom>
              <a:avLst/>
              <a:gdLst/>
              <a:ahLst/>
              <a:cxnLst>
                <a:cxn ang="0">
                  <a:pos x="53" y="43"/>
                </a:cxn>
                <a:cxn ang="0">
                  <a:pos x="52" y="54"/>
                </a:cxn>
                <a:cxn ang="0">
                  <a:pos x="49" y="66"/>
                </a:cxn>
                <a:cxn ang="0">
                  <a:pos x="48" y="69"/>
                </a:cxn>
                <a:cxn ang="0">
                  <a:pos x="47" y="72"/>
                </a:cxn>
                <a:cxn ang="0">
                  <a:pos x="44" y="77"/>
                </a:cxn>
                <a:cxn ang="0">
                  <a:pos x="39" y="81"/>
                </a:cxn>
                <a:cxn ang="0">
                  <a:pos x="36" y="83"/>
                </a:cxn>
                <a:cxn ang="0">
                  <a:pos x="34" y="84"/>
                </a:cxn>
                <a:cxn ang="0">
                  <a:pos x="32" y="85"/>
                </a:cxn>
                <a:cxn ang="0">
                  <a:pos x="30" y="85"/>
                </a:cxn>
                <a:cxn ang="0">
                  <a:pos x="28" y="86"/>
                </a:cxn>
                <a:cxn ang="0">
                  <a:pos x="23" y="86"/>
                </a:cxn>
                <a:cxn ang="0">
                  <a:pos x="18" y="84"/>
                </a:cxn>
                <a:cxn ang="0">
                  <a:pos x="15" y="83"/>
                </a:cxn>
                <a:cxn ang="0">
                  <a:pos x="10" y="77"/>
                </a:cxn>
                <a:cxn ang="0">
                  <a:pos x="5" y="71"/>
                </a:cxn>
                <a:cxn ang="0">
                  <a:pos x="2" y="63"/>
                </a:cxn>
                <a:cxn ang="0">
                  <a:pos x="0" y="53"/>
                </a:cxn>
                <a:cxn ang="0">
                  <a:pos x="0" y="44"/>
                </a:cxn>
                <a:cxn ang="0">
                  <a:pos x="0" y="31"/>
                </a:cxn>
                <a:cxn ang="0">
                  <a:pos x="3" y="19"/>
                </a:cxn>
                <a:cxn ang="0">
                  <a:pos x="7" y="11"/>
                </a:cxn>
                <a:cxn ang="0">
                  <a:pos x="13" y="5"/>
                </a:cxn>
                <a:cxn ang="0">
                  <a:pos x="19" y="1"/>
                </a:cxn>
                <a:cxn ang="0">
                  <a:pos x="26" y="0"/>
                </a:cxn>
                <a:cxn ang="0">
                  <a:pos x="34" y="1"/>
                </a:cxn>
                <a:cxn ang="0">
                  <a:pos x="40" y="5"/>
                </a:cxn>
                <a:cxn ang="0">
                  <a:pos x="45" y="10"/>
                </a:cxn>
                <a:cxn ang="0">
                  <a:pos x="49" y="18"/>
                </a:cxn>
                <a:cxn ang="0">
                  <a:pos x="52" y="30"/>
                </a:cxn>
                <a:cxn ang="0">
                  <a:pos x="53" y="43"/>
                </a:cxn>
                <a:cxn ang="0">
                  <a:pos x="34" y="43"/>
                </a:cxn>
                <a:cxn ang="0">
                  <a:pos x="34" y="13"/>
                </a:cxn>
                <a:cxn ang="0">
                  <a:pos x="34" y="10"/>
                </a:cxn>
                <a:cxn ang="0">
                  <a:pos x="33" y="8"/>
                </a:cxn>
                <a:cxn ang="0">
                  <a:pos x="30" y="6"/>
                </a:cxn>
                <a:cxn ang="0">
                  <a:pos x="29" y="5"/>
                </a:cxn>
                <a:cxn ang="0">
                  <a:pos x="27" y="4"/>
                </a:cxn>
                <a:cxn ang="0">
                  <a:pos x="23" y="4"/>
                </a:cxn>
                <a:cxn ang="0">
                  <a:pos x="22" y="5"/>
                </a:cxn>
                <a:cxn ang="0">
                  <a:pos x="21" y="6"/>
                </a:cxn>
                <a:cxn ang="0">
                  <a:pos x="20" y="8"/>
                </a:cxn>
                <a:cxn ang="0">
                  <a:pos x="20" y="10"/>
                </a:cxn>
                <a:cxn ang="0">
                  <a:pos x="19" y="12"/>
                </a:cxn>
                <a:cxn ang="0">
                  <a:pos x="18" y="17"/>
                </a:cxn>
                <a:cxn ang="0">
                  <a:pos x="18" y="69"/>
                </a:cxn>
                <a:cxn ang="0">
                  <a:pos x="19" y="74"/>
                </a:cxn>
                <a:cxn ang="0">
                  <a:pos x="20" y="79"/>
                </a:cxn>
                <a:cxn ang="0">
                  <a:pos x="23" y="81"/>
                </a:cxn>
                <a:cxn ang="0">
                  <a:pos x="25" y="82"/>
                </a:cxn>
                <a:cxn ang="0">
                  <a:pos x="27" y="82"/>
                </a:cxn>
                <a:cxn ang="0">
                  <a:pos x="28" y="81"/>
                </a:cxn>
                <a:cxn ang="0">
                  <a:pos x="29" y="81"/>
                </a:cxn>
                <a:cxn ang="0">
                  <a:pos x="30" y="80"/>
                </a:cxn>
                <a:cxn ang="0">
                  <a:pos x="30" y="79"/>
                </a:cxn>
                <a:cxn ang="0">
                  <a:pos x="32" y="78"/>
                </a:cxn>
                <a:cxn ang="0">
                  <a:pos x="34" y="77"/>
                </a:cxn>
                <a:cxn ang="0">
                  <a:pos x="34" y="74"/>
                </a:cxn>
                <a:cxn ang="0">
                  <a:pos x="34" y="69"/>
                </a:cxn>
                <a:cxn ang="0">
                  <a:pos x="34" y="43"/>
                </a:cxn>
              </a:cxnLst>
              <a:rect l="0" t="0" r="r" b="b"/>
              <a:pathLst>
                <a:path w="53" h="86">
                  <a:moveTo>
                    <a:pt x="53" y="43"/>
                  </a:moveTo>
                  <a:lnTo>
                    <a:pt x="52" y="54"/>
                  </a:lnTo>
                  <a:lnTo>
                    <a:pt x="49" y="66"/>
                  </a:lnTo>
                  <a:lnTo>
                    <a:pt x="48" y="69"/>
                  </a:lnTo>
                  <a:lnTo>
                    <a:pt x="47" y="72"/>
                  </a:lnTo>
                  <a:lnTo>
                    <a:pt x="44" y="77"/>
                  </a:lnTo>
                  <a:lnTo>
                    <a:pt x="39" y="81"/>
                  </a:lnTo>
                  <a:lnTo>
                    <a:pt x="36" y="83"/>
                  </a:lnTo>
                  <a:lnTo>
                    <a:pt x="34" y="84"/>
                  </a:lnTo>
                  <a:lnTo>
                    <a:pt x="32" y="85"/>
                  </a:lnTo>
                  <a:lnTo>
                    <a:pt x="30" y="85"/>
                  </a:lnTo>
                  <a:lnTo>
                    <a:pt x="28" y="86"/>
                  </a:lnTo>
                  <a:lnTo>
                    <a:pt x="23" y="86"/>
                  </a:lnTo>
                  <a:lnTo>
                    <a:pt x="18" y="84"/>
                  </a:lnTo>
                  <a:lnTo>
                    <a:pt x="15" y="83"/>
                  </a:lnTo>
                  <a:lnTo>
                    <a:pt x="10" y="77"/>
                  </a:lnTo>
                  <a:lnTo>
                    <a:pt x="5" y="71"/>
                  </a:lnTo>
                  <a:lnTo>
                    <a:pt x="2" y="63"/>
                  </a:lnTo>
                  <a:lnTo>
                    <a:pt x="0" y="53"/>
                  </a:lnTo>
                  <a:lnTo>
                    <a:pt x="0" y="44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7" y="11"/>
                  </a:lnTo>
                  <a:lnTo>
                    <a:pt x="13" y="5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4" y="1"/>
                  </a:lnTo>
                  <a:lnTo>
                    <a:pt x="40" y="5"/>
                  </a:lnTo>
                  <a:lnTo>
                    <a:pt x="45" y="10"/>
                  </a:lnTo>
                  <a:lnTo>
                    <a:pt x="49" y="18"/>
                  </a:lnTo>
                  <a:lnTo>
                    <a:pt x="52" y="30"/>
                  </a:lnTo>
                  <a:lnTo>
                    <a:pt x="53" y="43"/>
                  </a:lnTo>
                  <a:close/>
                  <a:moveTo>
                    <a:pt x="34" y="43"/>
                  </a:moveTo>
                  <a:lnTo>
                    <a:pt x="34" y="13"/>
                  </a:lnTo>
                  <a:lnTo>
                    <a:pt x="34" y="10"/>
                  </a:lnTo>
                  <a:lnTo>
                    <a:pt x="33" y="8"/>
                  </a:lnTo>
                  <a:lnTo>
                    <a:pt x="30" y="6"/>
                  </a:lnTo>
                  <a:lnTo>
                    <a:pt x="29" y="5"/>
                  </a:lnTo>
                  <a:lnTo>
                    <a:pt x="27" y="4"/>
                  </a:lnTo>
                  <a:lnTo>
                    <a:pt x="23" y="4"/>
                  </a:lnTo>
                  <a:lnTo>
                    <a:pt x="22" y="5"/>
                  </a:lnTo>
                  <a:lnTo>
                    <a:pt x="21" y="6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19" y="12"/>
                  </a:lnTo>
                  <a:lnTo>
                    <a:pt x="18" y="17"/>
                  </a:lnTo>
                  <a:lnTo>
                    <a:pt x="18" y="69"/>
                  </a:lnTo>
                  <a:lnTo>
                    <a:pt x="19" y="74"/>
                  </a:lnTo>
                  <a:lnTo>
                    <a:pt x="20" y="79"/>
                  </a:lnTo>
                  <a:lnTo>
                    <a:pt x="23" y="81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8" y="81"/>
                  </a:lnTo>
                  <a:lnTo>
                    <a:pt x="29" y="81"/>
                  </a:lnTo>
                  <a:lnTo>
                    <a:pt x="30" y="80"/>
                  </a:lnTo>
                  <a:lnTo>
                    <a:pt x="30" y="79"/>
                  </a:lnTo>
                  <a:lnTo>
                    <a:pt x="32" y="78"/>
                  </a:lnTo>
                  <a:lnTo>
                    <a:pt x="34" y="77"/>
                  </a:lnTo>
                  <a:lnTo>
                    <a:pt x="34" y="74"/>
                  </a:lnTo>
                  <a:lnTo>
                    <a:pt x="34" y="69"/>
                  </a:lnTo>
                  <a:lnTo>
                    <a:pt x="34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9" name="Freeform 428"/>
            <p:cNvSpPr>
              <a:spLocks noEditPoints="1"/>
            </p:cNvSpPr>
            <p:nvPr/>
          </p:nvSpPr>
          <p:spPr bwMode="auto">
            <a:xfrm>
              <a:off x="4160725" y="4890358"/>
              <a:ext cx="60488" cy="96332"/>
            </a:xfrm>
            <a:custGeom>
              <a:avLst/>
              <a:gdLst/>
              <a:ahLst/>
              <a:cxnLst>
                <a:cxn ang="0">
                  <a:pos x="54" y="43"/>
                </a:cxn>
                <a:cxn ang="0">
                  <a:pos x="53" y="54"/>
                </a:cxn>
                <a:cxn ang="0">
                  <a:pos x="50" y="66"/>
                </a:cxn>
                <a:cxn ang="0">
                  <a:pos x="49" y="69"/>
                </a:cxn>
                <a:cxn ang="0">
                  <a:pos x="47" y="72"/>
                </a:cxn>
                <a:cxn ang="0">
                  <a:pos x="44" y="77"/>
                </a:cxn>
                <a:cxn ang="0">
                  <a:pos x="40" y="81"/>
                </a:cxn>
                <a:cxn ang="0">
                  <a:pos x="37" y="83"/>
                </a:cxn>
                <a:cxn ang="0">
                  <a:pos x="35" y="84"/>
                </a:cxn>
                <a:cxn ang="0">
                  <a:pos x="33" y="85"/>
                </a:cxn>
                <a:cxn ang="0">
                  <a:pos x="31" y="85"/>
                </a:cxn>
                <a:cxn ang="0">
                  <a:pos x="29" y="86"/>
                </a:cxn>
                <a:cxn ang="0">
                  <a:pos x="23" y="86"/>
                </a:cxn>
                <a:cxn ang="0">
                  <a:pos x="19" y="84"/>
                </a:cxn>
                <a:cxn ang="0">
                  <a:pos x="16" y="83"/>
                </a:cxn>
                <a:cxn ang="0">
                  <a:pos x="10" y="77"/>
                </a:cxn>
                <a:cxn ang="0">
                  <a:pos x="6" y="71"/>
                </a:cxn>
                <a:cxn ang="0">
                  <a:pos x="3" y="63"/>
                </a:cxn>
                <a:cxn ang="0">
                  <a:pos x="1" y="53"/>
                </a:cxn>
                <a:cxn ang="0">
                  <a:pos x="0" y="44"/>
                </a:cxn>
                <a:cxn ang="0">
                  <a:pos x="1" y="31"/>
                </a:cxn>
                <a:cxn ang="0">
                  <a:pos x="4" y="19"/>
                </a:cxn>
                <a:cxn ang="0">
                  <a:pos x="8" y="11"/>
                </a:cxn>
                <a:cxn ang="0">
                  <a:pos x="13" y="5"/>
                </a:cxn>
                <a:cxn ang="0">
                  <a:pos x="20" y="1"/>
                </a:cxn>
                <a:cxn ang="0">
                  <a:pos x="27" y="0"/>
                </a:cxn>
                <a:cxn ang="0">
                  <a:pos x="34" y="1"/>
                </a:cxn>
                <a:cxn ang="0">
                  <a:pos x="40" y="5"/>
                </a:cxn>
                <a:cxn ang="0">
                  <a:pos x="46" y="10"/>
                </a:cxn>
                <a:cxn ang="0">
                  <a:pos x="50" y="18"/>
                </a:cxn>
                <a:cxn ang="0">
                  <a:pos x="53" y="30"/>
                </a:cxn>
                <a:cxn ang="0">
                  <a:pos x="54" y="43"/>
                </a:cxn>
                <a:cxn ang="0">
                  <a:pos x="35" y="43"/>
                </a:cxn>
                <a:cxn ang="0">
                  <a:pos x="35" y="13"/>
                </a:cxn>
                <a:cxn ang="0">
                  <a:pos x="34" y="10"/>
                </a:cxn>
                <a:cxn ang="0">
                  <a:pos x="34" y="8"/>
                </a:cxn>
                <a:cxn ang="0">
                  <a:pos x="31" y="6"/>
                </a:cxn>
                <a:cxn ang="0">
                  <a:pos x="30" y="5"/>
                </a:cxn>
                <a:cxn ang="0">
                  <a:pos x="28" y="4"/>
                </a:cxn>
                <a:cxn ang="0">
                  <a:pos x="23" y="4"/>
                </a:cxn>
                <a:cxn ang="0">
                  <a:pos x="23" y="5"/>
                </a:cxn>
                <a:cxn ang="0">
                  <a:pos x="22" y="6"/>
                </a:cxn>
                <a:cxn ang="0">
                  <a:pos x="20" y="8"/>
                </a:cxn>
                <a:cxn ang="0">
                  <a:pos x="20" y="10"/>
                </a:cxn>
                <a:cxn ang="0">
                  <a:pos x="20" y="12"/>
                </a:cxn>
                <a:cxn ang="0">
                  <a:pos x="19" y="17"/>
                </a:cxn>
                <a:cxn ang="0">
                  <a:pos x="19" y="69"/>
                </a:cxn>
                <a:cxn ang="0">
                  <a:pos x="20" y="74"/>
                </a:cxn>
                <a:cxn ang="0">
                  <a:pos x="21" y="79"/>
                </a:cxn>
                <a:cxn ang="0">
                  <a:pos x="23" y="81"/>
                </a:cxn>
                <a:cxn ang="0">
                  <a:pos x="26" y="82"/>
                </a:cxn>
                <a:cxn ang="0">
                  <a:pos x="27" y="82"/>
                </a:cxn>
                <a:cxn ang="0">
                  <a:pos x="29" y="81"/>
                </a:cxn>
                <a:cxn ang="0">
                  <a:pos x="30" y="81"/>
                </a:cxn>
                <a:cxn ang="0">
                  <a:pos x="31" y="80"/>
                </a:cxn>
                <a:cxn ang="0">
                  <a:pos x="31" y="79"/>
                </a:cxn>
                <a:cxn ang="0">
                  <a:pos x="33" y="78"/>
                </a:cxn>
                <a:cxn ang="0">
                  <a:pos x="34" y="77"/>
                </a:cxn>
                <a:cxn ang="0">
                  <a:pos x="35" y="74"/>
                </a:cxn>
                <a:cxn ang="0">
                  <a:pos x="35" y="69"/>
                </a:cxn>
                <a:cxn ang="0">
                  <a:pos x="35" y="43"/>
                </a:cxn>
              </a:cxnLst>
              <a:rect l="0" t="0" r="r" b="b"/>
              <a:pathLst>
                <a:path w="54" h="86">
                  <a:moveTo>
                    <a:pt x="54" y="43"/>
                  </a:moveTo>
                  <a:lnTo>
                    <a:pt x="53" y="54"/>
                  </a:lnTo>
                  <a:lnTo>
                    <a:pt x="50" y="66"/>
                  </a:lnTo>
                  <a:lnTo>
                    <a:pt x="49" y="69"/>
                  </a:lnTo>
                  <a:lnTo>
                    <a:pt x="47" y="72"/>
                  </a:lnTo>
                  <a:lnTo>
                    <a:pt x="44" y="77"/>
                  </a:lnTo>
                  <a:lnTo>
                    <a:pt x="40" y="81"/>
                  </a:lnTo>
                  <a:lnTo>
                    <a:pt x="37" y="83"/>
                  </a:lnTo>
                  <a:lnTo>
                    <a:pt x="35" y="84"/>
                  </a:lnTo>
                  <a:lnTo>
                    <a:pt x="33" y="85"/>
                  </a:lnTo>
                  <a:lnTo>
                    <a:pt x="31" y="85"/>
                  </a:lnTo>
                  <a:lnTo>
                    <a:pt x="29" y="86"/>
                  </a:lnTo>
                  <a:lnTo>
                    <a:pt x="23" y="86"/>
                  </a:lnTo>
                  <a:lnTo>
                    <a:pt x="19" y="84"/>
                  </a:lnTo>
                  <a:lnTo>
                    <a:pt x="16" y="83"/>
                  </a:lnTo>
                  <a:lnTo>
                    <a:pt x="10" y="77"/>
                  </a:lnTo>
                  <a:lnTo>
                    <a:pt x="6" y="71"/>
                  </a:lnTo>
                  <a:lnTo>
                    <a:pt x="3" y="63"/>
                  </a:lnTo>
                  <a:lnTo>
                    <a:pt x="1" y="53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19"/>
                  </a:lnTo>
                  <a:lnTo>
                    <a:pt x="8" y="11"/>
                  </a:lnTo>
                  <a:lnTo>
                    <a:pt x="13" y="5"/>
                  </a:lnTo>
                  <a:lnTo>
                    <a:pt x="20" y="1"/>
                  </a:lnTo>
                  <a:lnTo>
                    <a:pt x="27" y="0"/>
                  </a:lnTo>
                  <a:lnTo>
                    <a:pt x="34" y="1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50" y="18"/>
                  </a:lnTo>
                  <a:lnTo>
                    <a:pt x="53" y="30"/>
                  </a:lnTo>
                  <a:lnTo>
                    <a:pt x="54" y="43"/>
                  </a:lnTo>
                  <a:close/>
                  <a:moveTo>
                    <a:pt x="35" y="43"/>
                  </a:moveTo>
                  <a:lnTo>
                    <a:pt x="35" y="13"/>
                  </a:lnTo>
                  <a:lnTo>
                    <a:pt x="34" y="10"/>
                  </a:lnTo>
                  <a:lnTo>
                    <a:pt x="34" y="8"/>
                  </a:lnTo>
                  <a:lnTo>
                    <a:pt x="31" y="6"/>
                  </a:lnTo>
                  <a:lnTo>
                    <a:pt x="30" y="5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2" y="6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19" y="17"/>
                  </a:lnTo>
                  <a:lnTo>
                    <a:pt x="19" y="69"/>
                  </a:lnTo>
                  <a:lnTo>
                    <a:pt x="20" y="74"/>
                  </a:lnTo>
                  <a:lnTo>
                    <a:pt x="21" y="79"/>
                  </a:lnTo>
                  <a:lnTo>
                    <a:pt x="23" y="81"/>
                  </a:lnTo>
                  <a:lnTo>
                    <a:pt x="26" y="82"/>
                  </a:lnTo>
                  <a:lnTo>
                    <a:pt x="27" y="82"/>
                  </a:lnTo>
                  <a:lnTo>
                    <a:pt x="29" y="81"/>
                  </a:lnTo>
                  <a:lnTo>
                    <a:pt x="30" y="81"/>
                  </a:lnTo>
                  <a:lnTo>
                    <a:pt x="31" y="80"/>
                  </a:lnTo>
                  <a:lnTo>
                    <a:pt x="31" y="79"/>
                  </a:lnTo>
                  <a:lnTo>
                    <a:pt x="33" y="78"/>
                  </a:lnTo>
                  <a:lnTo>
                    <a:pt x="34" y="77"/>
                  </a:lnTo>
                  <a:lnTo>
                    <a:pt x="35" y="74"/>
                  </a:lnTo>
                  <a:lnTo>
                    <a:pt x="35" y="69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0" name="Freeform 429"/>
            <p:cNvSpPr>
              <a:spLocks/>
            </p:cNvSpPr>
            <p:nvPr/>
          </p:nvSpPr>
          <p:spPr bwMode="auto">
            <a:xfrm>
              <a:off x="4232414" y="4964287"/>
              <a:ext cx="22403" cy="22403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2" y="0"/>
                </a:cxn>
                <a:cxn ang="0">
                  <a:pos x="14" y="1"/>
                </a:cxn>
                <a:cxn ang="0">
                  <a:pos x="17" y="3"/>
                </a:cxn>
                <a:cxn ang="0">
                  <a:pos x="17" y="4"/>
                </a:cxn>
                <a:cxn ang="0">
                  <a:pos x="19" y="6"/>
                </a:cxn>
                <a:cxn ang="0">
                  <a:pos x="19" y="8"/>
                </a:cxn>
                <a:cxn ang="0">
                  <a:pos x="20" y="11"/>
                </a:cxn>
                <a:cxn ang="0">
                  <a:pos x="19" y="13"/>
                </a:cxn>
                <a:cxn ang="0">
                  <a:pos x="18" y="14"/>
                </a:cxn>
                <a:cxn ang="0">
                  <a:pos x="17" y="17"/>
                </a:cxn>
                <a:cxn ang="0">
                  <a:pos x="15" y="18"/>
                </a:cxn>
                <a:cxn ang="0">
                  <a:pos x="13" y="19"/>
                </a:cxn>
                <a:cxn ang="0">
                  <a:pos x="11" y="20"/>
                </a:cxn>
                <a:cxn ang="0">
                  <a:pos x="7" y="20"/>
                </a:cxn>
                <a:cxn ang="0">
                  <a:pos x="4" y="18"/>
                </a:cxn>
                <a:cxn ang="0">
                  <a:pos x="3" y="17"/>
                </a:cxn>
                <a:cxn ang="0">
                  <a:pos x="0" y="11"/>
                </a:cxn>
                <a:cxn ang="0">
                  <a:pos x="0" y="7"/>
                </a:cxn>
                <a:cxn ang="0">
                  <a:pos x="3" y="3"/>
                </a:cxn>
                <a:cxn ang="0">
                  <a:pos x="9" y="0"/>
                </a:cxn>
              </a:cxnLst>
              <a:rect l="0" t="0" r="r" b="b"/>
              <a:pathLst>
                <a:path w="20" h="20">
                  <a:moveTo>
                    <a:pt x="9" y="0"/>
                  </a:moveTo>
                  <a:lnTo>
                    <a:pt x="12" y="0"/>
                  </a:lnTo>
                  <a:lnTo>
                    <a:pt x="14" y="1"/>
                  </a:lnTo>
                  <a:lnTo>
                    <a:pt x="17" y="3"/>
                  </a:lnTo>
                  <a:lnTo>
                    <a:pt x="17" y="4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20" y="11"/>
                  </a:lnTo>
                  <a:lnTo>
                    <a:pt x="19" y="13"/>
                  </a:lnTo>
                  <a:lnTo>
                    <a:pt x="18" y="14"/>
                  </a:lnTo>
                  <a:lnTo>
                    <a:pt x="17" y="17"/>
                  </a:lnTo>
                  <a:lnTo>
                    <a:pt x="15" y="18"/>
                  </a:lnTo>
                  <a:lnTo>
                    <a:pt x="13" y="19"/>
                  </a:lnTo>
                  <a:lnTo>
                    <a:pt x="11" y="20"/>
                  </a:lnTo>
                  <a:lnTo>
                    <a:pt x="7" y="20"/>
                  </a:lnTo>
                  <a:lnTo>
                    <a:pt x="4" y="18"/>
                  </a:lnTo>
                  <a:lnTo>
                    <a:pt x="3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1" name="Freeform 430"/>
            <p:cNvSpPr>
              <a:spLocks/>
            </p:cNvSpPr>
            <p:nvPr/>
          </p:nvSpPr>
          <p:spPr bwMode="auto">
            <a:xfrm>
              <a:off x="4271619" y="4890358"/>
              <a:ext cx="47046" cy="94092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31" y="77"/>
                </a:cxn>
                <a:cxn ang="0">
                  <a:pos x="33" y="78"/>
                </a:cxn>
                <a:cxn ang="0">
                  <a:pos x="35" y="80"/>
                </a:cxn>
                <a:cxn ang="0">
                  <a:pos x="36" y="81"/>
                </a:cxn>
                <a:cxn ang="0">
                  <a:pos x="37" y="81"/>
                </a:cxn>
                <a:cxn ang="0">
                  <a:pos x="39" y="82"/>
                </a:cxn>
                <a:cxn ang="0">
                  <a:pos x="42" y="82"/>
                </a:cxn>
                <a:cxn ang="0">
                  <a:pos x="42" y="84"/>
                </a:cxn>
                <a:cxn ang="0">
                  <a:pos x="0" y="84"/>
                </a:cxn>
                <a:cxn ang="0">
                  <a:pos x="0" y="82"/>
                </a:cxn>
                <a:cxn ang="0">
                  <a:pos x="5" y="82"/>
                </a:cxn>
                <a:cxn ang="0">
                  <a:pos x="6" y="81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1" y="79"/>
                </a:cxn>
                <a:cxn ang="0">
                  <a:pos x="12" y="79"/>
                </a:cxn>
                <a:cxn ang="0">
                  <a:pos x="12" y="78"/>
                </a:cxn>
                <a:cxn ang="0">
                  <a:pos x="12" y="77"/>
                </a:cxn>
                <a:cxn ang="0">
                  <a:pos x="13" y="74"/>
                </a:cxn>
                <a:cxn ang="0">
                  <a:pos x="13" y="18"/>
                </a:cxn>
                <a:cxn ang="0">
                  <a:pos x="12" y="16"/>
                </a:cxn>
                <a:cxn ang="0">
                  <a:pos x="10" y="16"/>
                </a:cxn>
                <a:cxn ang="0">
                  <a:pos x="9" y="16"/>
                </a:cxn>
                <a:cxn ang="0">
                  <a:pos x="9" y="15"/>
                </a:cxn>
                <a:cxn ang="0">
                  <a:pos x="8" y="14"/>
                </a:cxn>
                <a:cxn ang="0">
                  <a:pos x="6" y="14"/>
                </a:cxn>
                <a:cxn ang="0">
                  <a:pos x="3" y="16"/>
                </a:cxn>
                <a:cxn ang="0">
                  <a:pos x="2" y="17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31" y="0"/>
                </a:cxn>
              </a:cxnLst>
              <a:rect l="0" t="0" r="r" b="b"/>
              <a:pathLst>
                <a:path w="42" h="84">
                  <a:moveTo>
                    <a:pt x="31" y="0"/>
                  </a:moveTo>
                  <a:lnTo>
                    <a:pt x="31" y="77"/>
                  </a:lnTo>
                  <a:lnTo>
                    <a:pt x="33" y="78"/>
                  </a:lnTo>
                  <a:lnTo>
                    <a:pt x="35" y="80"/>
                  </a:lnTo>
                  <a:lnTo>
                    <a:pt x="36" y="81"/>
                  </a:lnTo>
                  <a:lnTo>
                    <a:pt x="37" y="81"/>
                  </a:lnTo>
                  <a:lnTo>
                    <a:pt x="39" y="82"/>
                  </a:lnTo>
                  <a:lnTo>
                    <a:pt x="42" y="82"/>
                  </a:lnTo>
                  <a:lnTo>
                    <a:pt x="42" y="84"/>
                  </a:lnTo>
                  <a:lnTo>
                    <a:pt x="0" y="84"/>
                  </a:lnTo>
                  <a:lnTo>
                    <a:pt x="0" y="82"/>
                  </a:lnTo>
                  <a:lnTo>
                    <a:pt x="5" y="82"/>
                  </a:lnTo>
                  <a:lnTo>
                    <a:pt x="6" y="81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1" y="79"/>
                  </a:lnTo>
                  <a:lnTo>
                    <a:pt x="12" y="79"/>
                  </a:lnTo>
                  <a:lnTo>
                    <a:pt x="12" y="78"/>
                  </a:lnTo>
                  <a:lnTo>
                    <a:pt x="12" y="77"/>
                  </a:lnTo>
                  <a:lnTo>
                    <a:pt x="13" y="74"/>
                  </a:lnTo>
                  <a:lnTo>
                    <a:pt x="13" y="18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3" y="16"/>
                  </a:lnTo>
                  <a:lnTo>
                    <a:pt x="2" y="17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2" name="Line 431"/>
            <p:cNvSpPr>
              <a:spLocks noChangeShapeType="1"/>
            </p:cNvSpPr>
            <p:nvPr/>
          </p:nvSpPr>
          <p:spPr bwMode="auto">
            <a:xfrm>
              <a:off x="4384753" y="6506718"/>
              <a:ext cx="1816866" cy="112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3" name="Line 432"/>
            <p:cNvSpPr>
              <a:spLocks noChangeShapeType="1"/>
            </p:cNvSpPr>
            <p:nvPr/>
          </p:nvSpPr>
          <p:spPr bwMode="auto">
            <a:xfrm>
              <a:off x="4384753" y="6467513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4" name="Line 433"/>
            <p:cNvSpPr>
              <a:spLocks noChangeShapeType="1"/>
            </p:cNvSpPr>
            <p:nvPr/>
          </p:nvSpPr>
          <p:spPr bwMode="auto">
            <a:xfrm>
              <a:off x="4462043" y="6467513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5" name="Line 434"/>
            <p:cNvSpPr>
              <a:spLocks noChangeShapeType="1"/>
            </p:cNvSpPr>
            <p:nvPr/>
          </p:nvSpPr>
          <p:spPr bwMode="auto">
            <a:xfrm>
              <a:off x="4524771" y="6467513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6" name="Line 435"/>
            <p:cNvSpPr>
              <a:spLocks noChangeShapeType="1"/>
            </p:cNvSpPr>
            <p:nvPr/>
          </p:nvSpPr>
          <p:spPr bwMode="auto">
            <a:xfrm>
              <a:off x="4577417" y="6467513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7" name="Line 436"/>
            <p:cNvSpPr>
              <a:spLocks noChangeShapeType="1"/>
            </p:cNvSpPr>
            <p:nvPr/>
          </p:nvSpPr>
          <p:spPr bwMode="auto">
            <a:xfrm>
              <a:off x="4623343" y="6467513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8" name="Line 437"/>
            <p:cNvSpPr>
              <a:spLocks noChangeShapeType="1"/>
            </p:cNvSpPr>
            <p:nvPr/>
          </p:nvSpPr>
          <p:spPr bwMode="auto">
            <a:xfrm>
              <a:off x="4663668" y="6467513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9" name="Line 438"/>
            <p:cNvSpPr>
              <a:spLocks noChangeShapeType="1"/>
            </p:cNvSpPr>
            <p:nvPr/>
          </p:nvSpPr>
          <p:spPr bwMode="auto">
            <a:xfrm>
              <a:off x="4700632" y="6426068"/>
              <a:ext cx="1120" cy="8177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0" name="Freeform 439"/>
            <p:cNvSpPr>
              <a:spLocks/>
            </p:cNvSpPr>
            <p:nvPr/>
          </p:nvSpPr>
          <p:spPr bwMode="auto">
            <a:xfrm>
              <a:off x="4593099" y="6624332"/>
              <a:ext cx="48166" cy="94092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31" y="77"/>
                </a:cxn>
                <a:cxn ang="0">
                  <a:pos x="36" y="81"/>
                </a:cxn>
                <a:cxn ang="0">
                  <a:pos x="37" y="81"/>
                </a:cxn>
                <a:cxn ang="0">
                  <a:pos x="39" y="82"/>
                </a:cxn>
                <a:cxn ang="0">
                  <a:pos x="43" y="82"/>
                </a:cxn>
                <a:cxn ang="0">
                  <a:pos x="43" y="84"/>
                </a:cxn>
                <a:cxn ang="0">
                  <a:pos x="0" y="84"/>
                </a:cxn>
                <a:cxn ang="0">
                  <a:pos x="0" y="82"/>
                </a:cxn>
                <a:cxn ang="0">
                  <a:pos x="5" y="82"/>
                </a:cxn>
                <a:cxn ang="0">
                  <a:pos x="7" y="81"/>
                </a:cxn>
                <a:cxn ang="0">
                  <a:pos x="8" y="81"/>
                </a:cxn>
                <a:cxn ang="0">
                  <a:pos x="10" y="81"/>
                </a:cxn>
                <a:cxn ang="0">
                  <a:pos x="11" y="79"/>
                </a:cxn>
                <a:cxn ang="0">
                  <a:pos x="12" y="79"/>
                </a:cxn>
                <a:cxn ang="0">
                  <a:pos x="12" y="78"/>
                </a:cxn>
                <a:cxn ang="0">
                  <a:pos x="13" y="77"/>
                </a:cxn>
                <a:cxn ang="0">
                  <a:pos x="13" y="74"/>
                </a:cxn>
                <a:cxn ang="0">
                  <a:pos x="14" y="71"/>
                </a:cxn>
                <a:cxn ang="0">
                  <a:pos x="14" y="18"/>
                </a:cxn>
                <a:cxn ang="0">
                  <a:pos x="12" y="17"/>
                </a:cxn>
                <a:cxn ang="0">
                  <a:pos x="10" y="16"/>
                </a:cxn>
                <a:cxn ang="0">
                  <a:pos x="10" y="16"/>
                </a:cxn>
                <a:cxn ang="0">
                  <a:pos x="10" y="15"/>
                </a:cxn>
                <a:cxn ang="0">
                  <a:pos x="9" y="14"/>
                </a:cxn>
                <a:cxn ang="0">
                  <a:pos x="7" y="14"/>
                </a:cxn>
                <a:cxn ang="0">
                  <a:pos x="4" y="16"/>
                </a:cxn>
                <a:cxn ang="0">
                  <a:pos x="1" y="17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31" y="0"/>
                </a:cxn>
              </a:cxnLst>
              <a:rect l="0" t="0" r="r" b="b"/>
              <a:pathLst>
                <a:path w="43" h="84">
                  <a:moveTo>
                    <a:pt x="31" y="0"/>
                  </a:moveTo>
                  <a:lnTo>
                    <a:pt x="31" y="77"/>
                  </a:lnTo>
                  <a:lnTo>
                    <a:pt x="36" y="81"/>
                  </a:lnTo>
                  <a:lnTo>
                    <a:pt x="37" y="81"/>
                  </a:lnTo>
                  <a:lnTo>
                    <a:pt x="39" y="82"/>
                  </a:lnTo>
                  <a:lnTo>
                    <a:pt x="43" y="82"/>
                  </a:lnTo>
                  <a:lnTo>
                    <a:pt x="43" y="84"/>
                  </a:lnTo>
                  <a:lnTo>
                    <a:pt x="0" y="84"/>
                  </a:lnTo>
                  <a:lnTo>
                    <a:pt x="0" y="82"/>
                  </a:lnTo>
                  <a:lnTo>
                    <a:pt x="5" y="82"/>
                  </a:lnTo>
                  <a:lnTo>
                    <a:pt x="7" y="81"/>
                  </a:lnTo>
                  <a:lnTo>
                    <a:pt x="8" y="81"/>
                  </a:lnTo>
                  <a:lnTo>
                    <a:pt x="10" y="81"/>
                  </a:lnTo>
                  <a:lnTo>
                    <a:pt x="11" y="79"/>
                  </a:lnTo>
                  <a:lnTo>
                    <a:pt x="12" y="79"/>
                  </a:lnTo>
                  <a:lnTo>
                    <a:pt x="12" y="78"/>
                  </a:lnTo>
                  <a:lnTo>
                    <a:pt x="13" y="77"/>
                  </a:lnTo>
                  <a:lnTo>
                    <a:pt x="13" y="74"/>
                  </a:lnTo>
                  <a:lnTo>
                    <a:pt x="14" y="71"/>
                  </a:lnTo>
                  <a:lnTo>
                    <a:pt x="14" y="18"/>
                  </a:lnTo>
                  <a:lnTo>
                    <a:pt x="12" y="17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7" y="14"/>
                  </a:lnTo>
                  <a:lnTo>
                    <a:pt x="4" y="16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1" name="Freeform 440"/>
            <p:cNvSpPr>
              <a:spLocks noEditPoints="1"/>
            </p:cNvSpPr>
            <p:nvPr/>
          </p:nvSpPr>
          <p:spPr bwMode="auto">
            <a:xfrm>
              <a:off x="4656947" y="6624332"/>
              <a:ext cx="60488" cy="96332"/>
            </a:xfrm>
            <a:custGeom>
              <a:avLst/>
              <a:gdLst/>
              <a:ahLst/>
              <a:cxnLst>
                <a:cxn ang="0">
                  <a:pos x="53" y="54"/>
                </a:cxn>
                <a:cxn ang="0">
                  <a:pos x="49" y="69"/>
                </a:cxn>
                <a:cxn ang="0">
                  <a:pos x="44" y="77"/>
                </a:cxn>
                <a:cxn ang="0">
                  <a:pos x="39" y="81"/>
                </a:cxn>
                <a:cxn ang="0">
                  <a:pos x="32" y="85"/>
                </a:cxn>
                <a:cxn ang="0">
                  <a:pos x="24" y="86"/>
                </a:cxn>
                <a:cxn ang="0">
                  <a:pos x="16" y="83"/>
                </a:cxn>
                <a:cxn ang="0">
                  <a:pos x="8" y="74"/>
                </a:cxn>
                <a:cxn ang="0">
                  <a:pos x="5" y="69"/>
                </a:cxn>
                <a:cxn ang="0">
                  <a:pos x="3" y="64"/>
                </a:cxn>
                <a:cxn ang="0">
                  <a:pos x="0" y="44"/>
                </a:cxn>
                <a:cxn ang="0">
                  <a:pos x="4" y="20"/>
                </a:cxn>
                <a:cxn ang="0">
                  <a:pos x="14" y="5"/>
                </a:cxn>
                <a:cxn ang="0">
                  <a:pos x="26" y="0"/>
                </a:cxn>
                <a:cxn ang="0">
                  <a:pos x="41" y="5"/>
                </a:cxn>
                <a:cxn ang="0">
                  <a:pos x="50" y="18"/>
                </a:cxn>
                <a:cxn ang="0">
                  <a:pos x="54" y="43"/>
                </a:cxn>
                <a:cxn ang="0">
                  <a:pos x="35" y="13"/>
                </a:cxn>
                <a:cxn ang="0">
                  <a:pos x="33" y="8"/>
                </a:cxn>
                <a:cxn ang="0">
                  <a:pos x="29" y="5"/>
                </a:cxn>
                <a:cxn ang="0">
                  <a:pos x="24" y="4"/>
                </a:cxn>
                <a:cxn ang="0">
                  <a:pos x="21" y="8"/>
                </a:cxn>
                <a:cxn ang="0">
                  <a:pos x="20" y="13"/>
                </a:cxn>
                <a:cxn ang="0">
                  <a:pos x="19" y="25"/>
                </a:cxn>
                <a:cxn ang="0">
                  <a:pos x="18" y="61"/>
                </a:cxn>
                <a:cxn ang="0">
                  <a:pos x="20" y="74"/>
                </a:cxn>
                <a:cxn ang="0">
                  <a:pos x="22" y="81"/>
                </a:cxn>
                <a:cxn ang="0">
                  <a:pos x="29" y="82"/>
                </a:cxn>
                <a:cxn ang="0">
                  <a:pos x="31" y="81"/>
                </a:cxn>
                <a:cxn ang="0">
                  <a:pos x="33" y="78"/>
                </a:cxn>
                <a:cxn ang="0">
                  <a:pos x="35" y="72"/>
                </a:cxn>
                <a:cxn ang="0">
                  <a:pos x="35" y="43"/>
                </a:cxn>
              </a:cxnLst>
              <a:rect l="0" t="0" r="r" b="b"/>
              <a:pathLst>
                <a:path w="54" h="86">
                  <a:moveTo>
                    <a:pt x="54" y="43"/>
                  </a:moveTo>
                  <a:lnTo>
                    <a:pt x="53" y="54"/>
                  </a:lnTo>
                  <a:lnTo>
                    <a:pt x="50" y="66"/>
                  </a:lnTo>
                  <a:lnTo>
                    <a:pt x="49" y="69"/>
                  </a:lnTo>
                  <a:lnTo>
                    <a:pt x="48" y="72"/>
                  </a:lnTo>
                  <a:lnTo>
                    <a:pt x="44" y="77"/>
                  </a:lnTo>
                  <a:lnTo>
                    <a:pt x="42" y="79"/>
                  </a:lnTo>
                  <a:lnTo>
                    <a:pt x="39" y="81"/>
                  </a:lnTo>
                  <a:lnTo>
                    <a:pt x="34" y="84"/>
                  </a:lnTo>
                  <a:lnTo>
                    <a:pt x="32" y="85"/>
                  </a:lnTo>
                  <a:lnTo>
                    <a:pt x="29" y="86"/>
                  </a:lnTo>
                  <a:lnTo>
                    <a:pt x="24" y="86"/>
                  </a:lnTo>
                  <a:lnTo>
                    <a:pt x="19" y="84"/>
                  </a:lnTo>
                  <a:lnTo>
                    <a:pt x="16" y="83"/>
                  </a:lnTo>
                  <a:lnTo>
                    <a:pt x="11" y="78"/>
                  </a:lnTo>
                  <a:lnTo>
                    <a:pt x="8" y="74"/>
                  </a:lnTo>
                  <a:lnTo>
                    <a:pt x="7" y="72"/>
                  </a:lnTo>
                  <a:lnTo>
                    <a:pt x="5" y="69"/>
                  </a:lnTo>
                  <a:lnTo>
                    <a:pt x="4" y="67"/>
                  </a:lnTo>
                  <a:lnTo>
                    <a:pt x="3" y="64"/>
                  </a:lnTo>
                  <a:lnTo>
                    <a:pt x="1" y="54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20"/>
                  </a:lnTo>
                  <a:lnTo>
                    <a:pt x="8" y="11"/>
                  </a:lnTo>
                  <a:lnTo>
                    <a:pt x="14" y="5"/>
                  </a:lnTo>
                  <a:lnTo>
                    <a:pt x="20" y="1"/>
                  </a:lnTo>
                  <a:lnTo>
                    <a:pt x="26" y="0"/>
                  </a:lnTo>
                  <a:lnTo>
                    <a:pt x="34" y="1"/>
                  </a:lnTo>
                  <a:lnTo>
                    <a:pt x="41" y="5"/>
                  </a:lnTo>
                  <a:lnTo>
                    <a:pt x="45" y="10"/>
                  </a:lnTo>
                  <a:lnTo>
                    <a:pt x="50" y="18"/>
                  </a:lnTo>
                  <a:lnTo>
                    <a:pt x="53" y="30"/>
                  </a:lnTo>
                  <a:lnTo>
                    <a:pt x="54" y="43"/>
                  </a:lnTo>
                  <a:close/>
                  <a:moveTo>
                    <a:pt x="35" y="43"/>
                  </a:moveTo>
                  <a:lnTo>
                    <a:pt x="35" y="13"/>
                  </a:lnTo>
                  <a:lnTo>
                    <a:pt x="34" y="10"/>
                  </a:lnTo>
                  <a:lnTo>
                    <a:pt x="33" y="8"/>
                  </a:lnTo>
                  <a:lnTo>
                    <a:pt x="31" y="6"/>
                  </a:lnTo>
                  <a:lnTo>
                    <a:pt x="29" y="5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22" y="5"/>
                  </a:lnTo>
                  <a:lnTo>
                    <a:pt x="21" y="8"/>
                  </a:lnTo>
                  <a:lnTo>
                    <a:pt x="20" y="10"/>
                  </a:lnTo>
                  <a:lnTo>
                    <a:pt x="20" y="13"/>
                  </a:lnTo>
                  <a:lnTo>
                    <a:pt x="19" y="17"/>
                  </a:lnTo>
                  <a:lnTo>
                    <a:pt x="19" y="25"/>
                  </a:lnTo>
                  <a:lnTo>
                    <a:pt x="18" y="36"/>
                  </a:lnTo>
                  <a:lnTo>
                    <a:pt x="18" y="61"/>
                  </a:lnTo>
                  <a:lnTo>
                    <a:pt x="19" y="69"/>
                  </a:lnTo>
                  <a:lnTo>
                    <a:pt x="20" y="74"/>
                  </a:lnTo>
                  <a:lnTo>
                    <a:pt x="21" y="79"/>
                  </a:lnTo>
                  <a:lnTo>
                    <a:pt x="22" y="81"/>
                  </a:lnTo>
                  <a:lnTo>
                    <a:pt x="25" y="82"/>
                  </a:lnTo>
                  <a:lnTo>
                    <a:pt x="29" y="82"/>
                  </a:lnTo>
                  <a:lnTo>
                    <a:pt x="30" y="81"/>
                  </a:lnTo>
                  <a:lnTo>
                    <a:pt x="31" y="81"/>
                  </a:lnTo>
                  <a:lnTo>
                    <a:pt x="31" y="79"/>
                  </a:lnTo>
                  <a:lnTo>
                    <a:pt x="33" y="78"/>
                  </a:lnTo>
                  <a:lnTo>
                    <a:pt x="34" y="77"/>
                  </a:lnTo>
                  <a:lnTo>
                    <a:pt x="35" y="72"/>
                  </a:lnTo>
                  <a:lnTo>
                    <a:pt x="35" y="69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2" name="Rectangle 441"/>
            <p:cNvSpPr>
              <a:spLocks noChangeArrowheads="1"/>
            </p:cNvSpPr>
            <p:nvPr/>
          </p:nvSpPr>
          <p:spPr bwMode="auto">
            <a:xfrm>
              <a:off x="4763360" y="6592969"/>
              <a:ext cx="30243" cy="1008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3" name="Freeform 442"/>
            <p:cNvSpPr>
              <a:spLocks/>
            </p:cNvSpPr>
            <p:nvPr/>
          </p:nvSpPr>
          <p:spPr bwMode="auto">
            <a:xfrm>
              <a:off x="4799205" y="6547043"/>
              <a:ext cx="48166" cy="76169"/>
            </a:xfrm>
            <a:custGeom>
              <a:avLst/>
              <a:gdLst/>
              <a:ahLst/>
              <a:cxnLst>
                <a:cxn ang="0">
                  <a:pos x="39" y="68"/>
                </a:cxn>
                <a:cxn ang="0">
                  <a:pos x="0" y="68"/>
                </a:cxn>
                <a:cxn ang="0">
                  <a:pos x="0" y="67"/>
                </a:cxn>
                <a:cxn ang="0">
                  <a:pos x="8" y="57"/>
                </a:cxn>
                <a:cxn ang="0">
                  <a:pos x="15" y="48"/>
                </a:cxn>
                <a:cxn ang="0">
                  <a:pos x="20" y="42"/>
                </a:cxn>
                <a:cxn ang="0">
                  <a:pos x="24" y="38"/>
                </a:cxn>
                <a:cxn ang="0">
                  <a:pos x="26" y="30"/>
                </a:cxn>
                <a:cxn ang="0">
                  <a:pos x="27" y="23"/>
                </a:cxn>
                <a:cxn ang="0">
                  <a:pos x="25" y="17"/>
                </a:cxn>
                <a:cxn ang="0">
                  <a:pos x="24" y="14"/>
                </a:cxn>
                <a:cxn ang="0">
                  <a:pos x="21" y="13"/>
                </a:cxn>
                <a:cxn ang="0">
                  <a:pos x="15" y="11"/>
                </a:cxn>
                <a:cxn ang="0">
                  <a:pos x="11" y="12"/>
                </a:cxn>
                <a:cxn ang="0">
                  <a:pos x="6" y="14"/>
                </a:cxn>
                <a:cxn ang="0">
                  <a:pos x="3" y="19"/>
                </a:cxn>
                <a:cxn ang="0">
                  <a:pos x="1" y="19"/>
                </a:cxn>
                <a:cxn ang="0">
                  <a:pos x="5" y="11"/>
                </a:cxn>
                <a:cxn ang="0">
                  <a:pos x="9" y="4"/>
                </a:cxn>
                <a:cxn ang="0">
                  <a:pos x="12" y="2"/>
                </a:cxn>
                <a:cxn ang="0">
                  <a:pos x="21" y="0"/>
                </a:cxn>
                <a:cxn ang="0">
                  <a:pos x="25" y="1"/>
                </a:cxn>
                <a:cxn ang="0">
                  <a:pos x="28" y="1"/>
                </a:cxn>
                <a:cxn ang="0">
                  <a:pos x="31" y="2"/>
                </a:cxn>
                <a:cxn ang="0">
                  <a:pos x="34" y="4"/>
                </a:cxn>
                <a:cxn ang="0">
                  <a:pos x="36" y="6"/>
                </a:cxn>
                <a:cxn ang="0">
                  <a:pos x="38" y="8"/>
                </a:cxn>
                <a:cxn ang="0">
                  <a:pos x="39" y="11"/>
                </a:cxn>
                <a:cxn ang="0">
                  <a:pos x="40" y="14"/>
                </a:cxn>
                <a:cxn ang="0">
                  <a:pos x="40" y="17"/>
                </a:cxn>
                <a:cxn ang="0">
                  <a:pos x="39" y="23"/>
                </a:cxn>
                <a:cxn ang="0">
                  <a:pos x="37" y="30"/>
                </a:cxn>
                <a:cxn ang="0">
                  <a:pos x="32" y="37"/>
                </a:cxn>
                <a:cxn ang="0">
                  <a:pos x="25" y="45"/>
                </a:cxn>
                <a:cxn ang="0">
                  <a:pos x="15" y="55"/>
                </a:cxn>
                <a:cxn ang="0">
                  <a:pos x="36" y="55"/>
                </a:cxn>
                <a:cxn ang="0">
                  <a:pos x="38" y="54"/>
                </a:cxn>
                <a:cxn ang="0">
                  <a:pos x="39" y="53"/>
                </a:cxn>
                <a:cxn ang="0">
                  <a:pos x="39" y="52"/>
                </a:cxn>
                <a:cxn ang="0">
                  <a:pos x="41" y="49"/>
                </a:cxn>
                <a:cxn ang="0">
                  <a:pos x="43" y="49"/>
                </a:cxn>
                <a:cxn ang="0">
                  <a:pos x="39" y="68"/>
                </a:cxn>
              </a:cxnLst>
              <a:rect l="0" t="0" r="r" b="b"/>
              <a:pathLst>
                <a:path w="43" h="68">
                  <a:moveTo>
                    <a:pt x="39" y="68"/>
                  </a:moveTo>
                  <a:lnTo>
                    <a:pt x="0" y="68"/>
                  </a:lnTo>
                  <a:lnTo>
                    <a:pt x="0" y="67"/>
                  </a:lnTo>
                  <a:lnTo>
                    <a:pt x="8" y="57"/>
                  </a:lnTo>
                  <a:lnTo>
                    <a:pt x="15" y="48"/>
                  </a:lnTo>
                  <a:lnTo>
                    <a:pt x="20" y="42"/>
                  </a:lnTo>
                  <a:lnTo>
                    <a:pt x="24" y="38"/>
                  </a:lnTo>
                  <a:lnTo>
                    <a:pt x="26" y="30"/>
                  </a:lnTo>
                  <a:lnTo>
                    <a:pt x="27" y="23"/>
                  </a:lnTo>
                  <a:lnTo>
                    <a:pt x="25" y="17"/>
                  </a:lnTo>
                  <a:lnTo>
                    <a:pt x="24" y="14"/>
                  </a:lnTo>
                  <a:lnTo>
                    <a:pt x="21" y="13"/>
                  </a:lnTo>
                  <a:lnTo>
                    <a:pt x="15" y="11"/>
                  </a:lnTo>
                  <a:lnTo>
                    <a:pt x="11" y="12"/>
                  </a:lnTo>
                  <a:lnTo>
                    <a:pt x="6" y="14"/>
                  </a:lnTo>
                  <a:lnTo>
                    <a:pt x="3" y="19"/>
                  </a:lnTo>
                  <a:lnTo>
                    <a:pt x="1" y="19"/>
                  </a:lnTo>
                  <a:lnTo>
                    <a:pt x="5" y="11"/>
                  </a:lnTo>
                  <a:lnTo>
                    <a:pt x="9" y="4"/>
                  </a:lnTo>
                  <a:lnTo>
                    <a:pt x="12" y="2"/>
                  </a:lnTo>
                  <a:lnTo>
                    <a:pt x="21" y="0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2"/>
                  </a:lnTo>
                  <a:lnTo>
                    <a:pt x="34" y="4"/>
                  </a:lnTo>
                  <a:lnTo>
                    <a:pt x="36" y="6"/>
                  </a:lnTo>
                  <a:lnTo>
                    <a:pt x="38" y="8"/>
                  </a:lnTo>
                  <a:lnTo>
                    <a:pt x="39" y="11"/>
                  </a:lnTo>
                  <a:lnTo>
                    <a:pt x="40" y="14"/>
                  </a:lnTo>
                  <a:lnTo>
                    <a:pt x="40" y="17"/>
                  </a:lnTo>
                  <a:lnTo>
                    <a:pt x="39" y="23"/>
                  </a:lnTo>
                  <a:lnTo>
                    <a:pt x="37" y="30"/>
                  </a:lnTo>
                  <a:lnTo>
                    <a:pt x="32" y="37"/>
                  </a:lnTo>
                  <a:lnTo>
                    <a:pt x="25" y="45"/>
                  </a:lnTo>
                  <a:lnTo>
                    <a:pt x="15" y="55"/>
                  </a:lnTo>
                  <a:lnTo>
                    <a:pt x="36" y="55"/>
                  </a:lnTo>
                  <a:lnTo>
                    <a:pt x="38" y="54"/>
                  </a:lnTo>
                  <a:lnTo>
                    <a:pt x="39" y="53"/>
                  </a:lnTo>
                  <a:lnTo>
                    <a:pt x="39" y="52"/>
                  </a:lnTo>
                  <a:lnTo>
                    <a:pt x="41" y="49"/>
                  </a:lnTo>
                  <a:lnTo>
                    <a:pt x="43" y="49"/>
                  </a:lnTo>
                  <a:lnTo>
                    <a:pt x="39" y="6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4" name="Line 443"/>
            <p:cNvSpPr>
              <a:spLocks noChangeShapeType="1"/>
            </p:cNvSpPr>
            <p:nvPr/>
          </p:nvSpPr>
          <p:spPr bwMode="auto">
            <a:xfrm>
              <a:off x="4939222" y="6467513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5" name="Line 444"/>
            <p:cNvSpPr>
              <a:spLocks noChangeShapeType="1"/>
            </p:cNvSpPr>
            <p:nvPr/>
          </p:nvSpPr>
          <p:spPr bwMode="auto">
            <a:xfrm>
              <a:off x="5079240" y="6467513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6" name="Line 445"/>
            <p:cNvSpPr>
              <a:spLocks noChangeShapeType="1"/>
            </p:cNvSpPr>
            <p:nvPr/>
          </p:nvSpPr>
          <p:spPr bwMode="auto">
            <a:xfrm>
              <a:off x="5176692" y="6467513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7" name="Line 446"/>
            <p:cNvSpPr>
              <a:spLocks noChangeShapeType="1"/>
            </p:cNvSpPr>
            <p:nvPr/>
          </p:nvSpPr>
          <p:spPr bwMode="auto">
            <a:xfrm>
              <a:off x="5253981" y="6467513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8" name="Line 447"/>
            <p:cNvSpPr>
              <a:spLocks noChangeShapeType="1"/>
            </p:cNvSpPr>
            <p:nvPr/>
          </p:nvSpPr>
          <p:spPr bwMode="auto">
            <a:xfrm>
              <a:off x="5315589" y="6467513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9" name="Line 448"/>
            <p:cNvSpPr>
              <a:spLocks noChangeShapeType="1"/>
            </p:cNvSpPr>
            <p:nvPr/>
          </p:nvSpPr>
          <p:spPr bwMode="auto">
            <a:xfrm>
              <a:off x="5369356" y="6467513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0" name="Line 449"/>
            <p:cNvSpPr>
              <a:spLocks noChangeShapeType="1"/>
            </p:cNvSpPr>
            <p:nvPr/>
          </p:nvSpPr>
          <p:spPr bwMode="auto">
            <a:xfrm>
              <a:off x="5415281" y="6467513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1" name="Line 450"/>
            <p:cNvSpPr>
              <a:spLocks noChangeShapeType="1"/>
            </p:cNvSpPr>
            <p:nvPr/>
          </p:nvSpPr>
          <p:spPr bwMode="auto">
            <a:xfrm>
              <a:off x="5455606" y="6467513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2" name="Line 451"/>
            <p:cNvSpPr>
              <a:spLocks noChangeShapeType="1"/>
            </p:cNvSpPr>
            <p:nvPr/>
          </p:nvSpPr>
          <p:spPr bwMode="auto">
            <a:xfrm>
              <a:off x="5491451" y="6426068"/>
              <a:ext cx="1120" cy="8177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3" name="Freeform 452"/>
            <p:cNvSpPr>
              <a:spLocks/>
            </p:cNvSpPr>
            <p:nvPr/>
          </p:nvSpPr>
          <p:spPr bwMode="auto">
            <a:xfrm>
              <a:off x="5386158" y="6624332"/>
              <a:ext cx="47046" cy="94092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31" y="77"/>
                </a:cxn>
                <a:cxn ang="0">
                  <a:pos x="35" y="81"/>
                </a:cxn>
                <a:cxn ang="0">
                  <a:pos x="37" y="81"/>
                </a:cxn>
                <a:cxn ang="0">
                  <a:pos x="38" y="82"/>
                </a:cxn>
                <a:cxn ang="0">
                  <a:pos x="42" y="82"/>
                </a:cxn>
                <a:cxn ang="0">
                  <a:pos x="42" y="84"/>
                </a:cxn>
                <a:cxn ang="0">
                  <a:pos x="0" y="84"/>
                </a:cxn>
                <a:cxn ang="0">
                  <a:pos x="0" y="82"/>
                </a:cxn>
                <a:cxn ang="0">
                  <a:pos x="5" y="82"/>
                </a:cxn>
                <a:cxn ang="0">
                  <a:pos x="6" y="81"/>
                </a:cxn>
                <a:cxn ang="0">
                  <a:pos x="8" y="81"/>
                </a:cxn>
                <a:cxn ang="0">
                  <a:pos x="9" y="81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11" y="78"/>
                </a:cxn>
                <a:cxn ang="0">
                  <a:pos x="12" y="77"/>
                </a:cxn>
                <a:cxn ang="0">
                  <a:pos x="12" y="74"/>
                </a:cxn>
                <a:cxn ang="0">
                  <a:pos x="13" y="71"/>
                </a:cxn>
                <a:cxn ang="0">
                  <a:pos x="13" y="18"/>
                </a:cxn>
                <a:cxn ang="0">
                  <a:pos x="11" y="17"/>
                </a:cxn>
                <a:cxn ang="0">
                  <a:pos x="10" y="16"/>
                </a:cxn>
                <a:cxn ang="0">
                  <a:pos x="9" y="16"/>
                </a:cxn>
                <a:cxn ang="0">
                  <a:pos x="9" y="15"/>
                </a:cxn>
                <a:cxn ang="0">
                  <a:pos x="8" y="14"/>
                </a:cxn>
                <a:cxn ang="0">
                  <a:pos x="6" y="14"/>
                </a:cxn>
                <a:cxn ang="0">
                  <a:pos x="3" y="16"/>
                </a:cxn>
                <a:cxn ang="0">
                  <a:pos x="1" y="17"/>
                </a:cxn>
                <a:cxn ang="0">
                  <a:pos x="0" y="14"/>
                </a:cxn>
                <a:cxn ang="0">
                  <a:pos x="29" y="0"/>
                </a:cxn>
                <a:cxn ang="0">
                  <a:pos x="31" y="0"/>
                </a:cxn>
              </a:cxnLst>
              <a:rect l="0" t="0" r="r" b="b"/>
              <a:pathLst>
                <a:path w="42" h="84">
                  <a:moveTo>
                    <a:pt x="31" y="0"/>
                  </a:moveTo>
                  <a:lnTo>
                    <a:pt x="31" y="77"/>
                  </a:lnTo>
                  <a:lnTo>
                    <a:pt x="35" y="81"/>
                  </a:lnTo>
                  <a:lnTo>
                    <a:pt x="37" y="81"/>
                  </a:lnTo>
                  <a:lnTo>
                    <a:pt x="38" y="82"/>
                  </a:lnTo>
                  <a:lnTo>
                    <a:pt x="42" y="82"/>
                  </a:lnTo>
                  <a:lnTo>
                    <a:pt x="42" y="84"/>
                  </a:lnTo>
                  <a:lnTo>
                    <a:pt x="0" y="84"/>
                  </a:lnTo>
                  <a:lnTo>
                    <a:pt x="0" y="82"/>
                  </a:lnTo>
                  <a:lnTo>
                    <a:pt x="5" y="82"/>
                  </a:lnTo>
                  <a:lnTo>
                    <a:pt x="6" y="81"/>
                  </a:lnTo>
                  <a:lnTo>
                    <a:pt x="8" y="81"/>
                  </a:lnTo>
                  <a:lnTo>
                    <a:pt x="9" y="81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11" y="78"/>
                  </a:lnTo>
                  <a:lnTo>
                    <a:pt x="12" y="77"/>
                  </a:lnTo>
                  <a:lnTo>
                    <a:pt x="12" y="74"/>
                  </a:lnTo>
                  <a:lnTo>
                    <a:pt x="13" y="71"/>
                  </a:lnTo>
                  <a:lnTo>
                    <a:pt x="13" y="18"/>
                  </a:lnTo>
                  <a:lnTo>
                    <a:pt x="11" y="17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3" y="16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29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4" name="Freeform 453"/>
            <p:cNvSpPr>
              <a:spLocks noEditPoints="1"/>
            </p:cNvSpPr>
            <p:nvPr/>
          </p:nvSpPr>
          <p:spPr bwMode="auto">
            <a:xfrm>
              <a:off x="5450006" y="6624332"/>
              <a:ext cx="59367" cy="96332"/>
            </a:xfrm>
            <a:custGeom>
              <a:avLst/>
              <a:gdLst/>
              <a:ahLst/>
              <a:cxnLst>
                <a:cxn ang="0">
                  <a:pos x="52" y="54"/>
                </a:cxn>
                <a:cxn ang="0">
                  <a:pos x="48" y="69"/>
                </a:cxn>
                <a:cxn ang="0">
                  <a:pos x="44" y="77"/>
                </a:cxn>
                <a:cxn ang="0">
                  <a:pos x="38" y="81"/>
                </a:cxn>
                <a:cxn ang="0">
                  <a:pos x="32" y="85"/>
                </a:cxn>
                <a:cxn ang="0">
                  <a:pos x="23" y="86"/>
                </a:cxn>
                <a:cxn ang="0">
                  <a:pos x="15" y="83"/>
                </a:cxn>
                <a:cxn ang="0">
                  <a:pos x="8" y="74"/>
                </a:cxn>
                <a:cxn ang="0">
                  <a:pos x="5" y="69"/>
                </a:cxn>
                <a:cxn ang="0">
                  <a:pos x="2" y="64"/>
                </a:cxn>
                <a:cxn ang="0">
                  <a:pos x="0" y="44"/>
                </a:cxn>
                <a:cxn ang="0">
                  <a:pos x="4" y="20"/>
                </a:cxn>
                <a:cxn ang="0">
                  <a:pos x="13" y="5"/>
                </a:cxn>
                <a:cxn ang="0">
                  <a:pos x="25" y="0"/>
                </a:cxn>
                <a:cxn ang="0">
                  <a:pos x="40" y="5"/>
                </a:cxn>
                <a:cxn ang="0">
                  <a:pos x="49" y="18"/>
                </a:cxn>
                <a:cxn ang="0">
                  <a:pos x="53" y="43"/>
                </a:cxn>
                <a:cxn ang="0">
                  <a:pos x="35" y="13"/>
                </a:cxn>
                <a:cxn ang="0">
                  <a:pos x="32" y="8"/>
                </a:cxn>
                <a:cxn ang="0">
                  <a:pos x="28" y="5"/>
                </a:cxn>
                <a:cxn ang="0">
                  <a:pos x="23" y="4"/>
                </a:cxn>
                <a:cxn ang="0">
                  <a:pos x="20" y="8"/>
                </a:cxn>
                <a:cxn ang="0">
                  <a:pos x="19" y="13"/>
                </a:cxn>
                <a:cxn ang="0">
                  <a:pos x="18" y="25"/>
                </a:cxn>
                <a:cxn ang="0">
                  <a:pos x="18" y="61"/>
                </a:cxn>
                <a:cxn ang="0">
                  <a:pos x="19" y="74"/>
                </a:cxn>
                <a:cxn ang="0">
                  <a:pos x="22" y="81"/>
                </a:cxn>
                <a:cxn ang="0">
                  <a:pos x="28" y="82"/>
                </a:cxn>
                <a:cxn ang="0">
                  <a:pos x="31" y="81"/>
                </a:cxn>
                <a:cxn ang="0">
                  <a:pos x="32" y="78"/>
                </a:cxn>
                <a:cxn ang="0">
                  <a:pos x="35" y="72"/>
                </a:cxn>
                <a:cxn ang="0">
                  <a:pos x="35" y="43"/>
                </a:cxn>
              </a:cxnLst>
              <a:rect l="0" t="0" r="r" b="b"/>
              <a:pathLst>
                <a:path w="53" h="86">
                  <a:moveTo>
                    <a:pt x="53" y="43"/>
                  </a:moveTo>
                  <a:lnTo>
                    <a:pt x="52" y="54"/>
                  </a:lnTo>
                  <a:lnTo>
                    <a:pt x="49" y="66"/>
                  </a:lnTo>
                  <a:lnTo>
                    <a:pt x="48" y="69"/>
                  </a:lnTo>
                  <a:lnTo>
                    <a:pt x="47" y="72"/>
                  </a:lnTo>
                  <a:lnTo>
                    <a:pt x="44" y="77"/>
                  </a:lnTo>
                  <a:lnTo>
                    <a:pt x="42" y="79"/>
                  </a:lnTo>
                  <a:lnTo>
                    <a:pt x="38" y="81"/>
                  </a:lnTo>
                  <a:lnTo>
                    <a:pt x="34" y="84"/>
                  </a:lnTo>
                  <a:lnTo>
                    <a:pt x="32" y="85"/>
                  </a:lnTo>
                  <a:lnTo>
                    <a:pt x="28" y="86"/>
                  </a:lnTo>
                  <a:lnTo>
                    <a:pt x="23" y="86"/>
                  </a:lnTo>
                  <a:lnTo>
                    <a:pt x="18" y="84"/>
                  </a:lnTo>
                  <a:lnTo>
                    <a:pt x="15" y="83"/>
                  </a:lnTo>
                  <a:lnTo>
                    <a:pt x="10" y="78"/>
                  </a:lnTo>
                  <a:lnTo>
                    <a:pt x="8" y="74"/>
                  </a:lnTo>
                  <a:lnTo>
                    <a:pt x="6" y="72"/>
                  </a:lnTo>
                  <a:lnTo>
                    <a:pt x="5" y="69"/>
                  </a:lnTo>
                  <a:lnTo>
                    <a:pt x="3" y="67"/>
                  </a:lnTo>
                  <a:lnTo>
                    <a:pt x="2" y="64"/>
                  </a:lnTo>
                  <a:lnTo>
                    <a:pt x="1" y="54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20"/>
                  </a:lnTo>
                  <a:lnTo>
                    <a:pt x="8" y="11"/>
                  </a:lnTo>
                  <a:lnTo>
                    <a:pt x="13" y="5"/>
                  </a:lnTo>
                  <a:lnTo>
                    <a:pt x="19" y="1"/>
                  </a:lnTo>
                  <a:lnTo>
                    <a:pt x="25" y="0"/>
                  </a:lnTo>
                  <a:lnTo>
                    <a:pt x="33" y="1"/>
                  </a:lnTo>
                  <a:lnTo>
                    <a:pt x="40" y="5"/>
                  </a:lnTo>
                  <a:lnTo>
                    <a:pt x="45" y="10"/>
                  </a:lnTo>
                  <a:lnTo>
                    <a:pt x="49" y="18"/>
                  </a:lnTo>
                  <a:lnTo>
                    <a:pt x="52" y="30"/>
                  </a:lnTo>
                  <a:lnTo>
                    <a:pt x="53" y="43"/>
                  </a:lnTo>
                  <a:close/>
                  <a:moveTo>
                    <a:pt x="35" y="43"/>
                  </a:moveTo>
                  <a:lnTo>
                    <a:pt x="35" y="13"/>
                  </a:lnTo>
                  <a:lnTo>
                    <a:pt x="34" y="10"/>
                  </a:lnTo>
                  <a:lnTo>
                    <a:pt x="32" y="8"/>
                  </a:lnTo>
                  <a:lnTo>
                    <a:pt x="30" y="6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22" y="5"/>
                  </a:lnTo>
                  <a:lnTo>
                    <a:pt x="20" y="8"/>
                  </a:lnTo>
                  <a:lnTo>
                    <a:pt x="19" y="10"/>
                  </a:lnTo>
                  <a:lnTo>
                    <a:pt x="19" y="13"/>
                  </a:lnTo>
                  <a:lnTo>
                    <a:pt x="18" y="17"/>
                  </a:lnTo>
                  <a:lnTo>
                    <a:pt x="18" y="25"/>
                  </a:lnTo>
                  <a:lnTo>
                    <a:pt x="18" y="36"/>
                  </a:lnTo>
                  <a:lnTo>
                    <a:pt x="18" y="61"/>
                  </a:lnTo>
                  <a:lnTo>
                    <a:pt x="18" y="69"/>
                  </a:lnTo>
                  <a:lnTo>
                    <a:pt x="19" y="74"/>
                  </a:lnTo>
                  <a:lnTo>
                    <a:pt x="21" y="79"/>
                  </a:lnTo>
                  <a:lnTo>
                    <a:pt x="22" y="81"/>
                  </a:lnTo>
                  <a:lnTo>
                    <a:pt x="25" y="82"/>
                  </a:lnTo>
                  <a:lnTo>
                    <a:pt x="28" y="82"/>
                  </a:lnTo>
                  <a:lnTo>
                    <a:pt x="29" y="81"/>
                  </a:lnTo>
                  <a:lnTo>
                    <a:pt x="31" y="81"/>
                  </a:lnTo>
                  <a:lnTo>
                    <a:pt x="31" y="79"/>
                  </a:lnTo>
                  <a:lnTo>
                    <a:pt x="32" y="78"/>
                  </a:lnTo>
                  <a:lnTo>
                    <a:pt x="33" y="77"/>
                  </a:lnTo>
                  <a:lnTo>
                    <a:pt x="35" y="72"/>
                  </a:lnTo>
                  <a:lnTo>
                    <a:pt x="35" y="69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5" name="Rectangle 454"/>
            <p:cNvSpPr>
              <a:spLocks noChangeArrowheads="1"/>
            </p:cNvSpPr>
            <p:nvPr/>
          </p:nvSpPr>
          <p:spPr bwMode="auto">
            <a:xfrm>
              <a:off x="5555299" y="6592969"/>
              <a:ext cx="30243" cy="1008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6" name="Freeform 455"/>
            <p:cNvSpPr>
              <a:spLocks/>
            </p:cNvSpPr>
            <p:nvPr/>
          </p:nvSpPr>
          <p:spPr bwMode="auto">
            <a:xfrm>
              <a:off x="5597864" y="6547043"/>
              <a:ext cx="38085" cy="76169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62"/>
                </a:cxn>
                <a:cxn ang="0">
                  <a:pos x="28" y="65"/>
                </a:cxn>
                <a:cxn ang="0">
                  <a:pos x="34" y="65"/>
                </a:cxn>
                <a:cxn ang="0">
                  <a:pos x="34" y="68"/>
                </a:cxn>
                <a:cxn ang="0">
                  <a:pos x="0" y="68"/>
                </a:cxn>
                <a:cxn ang="0">
                  <a:pos x="0" y="65"/>
                </a:cxn>
                <a:cxn ang="0">
                  <a:pos x="5" y="65"/>
                </a:cxn>
                <a:cxn ang="0">
                  <a:pos x="7" y="65"/>
                </a:cxn>
                <a:cxn ang="0">
                  <a:pos x="10" y="62"/>
                </a:cxn>
                <a:cxn ang="0">
                  <a:pos x="10" y="14"/>
                </a:cxn>
                <a:cxn ang="0">
                  <a:pos x="9" y="13"/>
                </a:cxn>
                <a:cxn ang="0">
                  <a:pos x="7" y="13"/>
                </a:cxn>
                <a:cxn ang="0">
                  <a:pos x="6" y="11"/>
                </a:cxn>
                <a:cxn ang="0">
                  <a:pos x="3" y="13"/>
                </a:cxn>
                <a:cxn ang="0">
                  <a:pos x="1" y="14"/>
                </a:cxn>
                <a:cxn ang="0">
                  <a:pos x="0" y="11"/>
                </a:cxn>
                <a:cxn ang="0">
                  <a:pos x="24" y="0"/>
                </a:cxn>
                <a:cxn ang="0">
                  <a:pos x="24" y="0"/>
                </a:cxn>
              </a:cxnLst>
              <a:rect l="0" t="0" r="r" b="b"/>
              <a:pathLst>
                <a:path w="34" h="68">
                  <a:moveTo>
                    <a:pt x="24" y="0"/>
                  </a:moveTo>
                  <a:lnTo>
                    <a:pt x="24" y="62"/>
                  </a:lnTo>
                  <a:lnTo>
                    <a:pt x="28" y="65"/>
                  </a:lnTo>
                  <a:lnTo>
                    <a:pt x="34" y="65"/>
                  </a:lnTo>
                  <a:lnTo>
                    <a:pt x="34" y="68"/>
                  </a:lnTo>
                  <a:lnTo>
                    <a:pt x="0" y="68"/>
                  </a:lnTo>
                  <a:lnTo>
                    <a:pt x="0" y="65"/>
                  </a:lnTo>
                  <a:lnTo>
                    <a:pt x="5" y="65"/>
                  </a:lnTo>
                  <a:lnTo>
                    <a:pt x="7" y="65"/>
                  </a:lnTo>
                  <a:lnTo>
                    <a:pt x="10" y="62"/>
                  </a:lnTo>
                  <a:lnTo>
                    <a:pt x="10" y="14"/>
                  </a:lnTo>
                  <a:lnTo>
                    <a:pt x="9" y="13"/>
                  </a:lnTo>
                  <a:lnTo>
                    <a:pt x="7" y="13"/>
                  </a:lnTo>
                  <a:lnTo>
                    <a:pt x="6" y="11"/>
                  </a:lnTo>
                  <a:lnTo>
                    <a:pt x="3" y="13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7" name="Line 456"/>
            <p:cNvSpPr>
              <a:spLocks noChangeShapeType="1"/>
            </p:cNvSpPr>
            <p:nvPr/>
          </p:nvSpPr>
          <p:spPr bwMode="auto">
            <a:xfrm>
              <a:off x="5730041" y="6467513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8" name="Line 457"/>
            <p:cNvSpPr>
              <a:spLocks noChangeShapeType="1"/>
            </p:cNvSpPr>
            <p:nvPr/>
          </p:nvSpPr>
          <p:spPr bwMode="auto">
            <a:xfrm>
              <a:off x="5868938" y="6467513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9" name="Line 458"/>
            <p:cNvSpPr>
              <a:spLocks noChangeShapeType="1"/>
            </p:cNvSpPr>
            <p:nvPr/>
          </p:nvSpPr>
          <p:spPr bwMode="auto">
            <a:xfrm>
              <a:off x="5968630" y="6467513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0" name="Line 459"/>
            <p:cNvSpPr>
              <a:spLocks noChangeShapeType="1"/>
            </p:cNvSpPr>
            <p:nvPr/>
          </p:nvSpPr>
          <p:spPr bwMode="auto">
            <a:xfrm>
              <a:off x="6045920" y="6467513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1" name="Line 460"/>
            <p:cNvSpPr>
              <a:spLocks noChangeShapeType="1"/>
            </p:cNvSpPr>
            <p:nvPr/>
          </p:nvSpPr>
          <p:spPr bwMode="auto">
            <a:xfrm>
              <a:off x="6108648" y="6467513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2" name="Line 461"/>
            <p:cNvSpPr>
              <a:spLocks noChangeShapeType="1"/>
            </p:cNvSpPr>
            <p:nvPr/>
          </p:nvSpPr>
          <p:spPr bwMode="auto">
            <a:xfrm>
              <a:off x="6161294" y="6467513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3" name="Line 462"/>
            <p:cNvSpPr>
              <a:spLocks noChangeShapeType="1"/>
            </p:cNvSpPr>
            <p:nvPr/>
          </p:nvSpPr>
          <p:spPr bwMode="auto">
            <a:xfrm>
              <a:off x="4384753" y="5541159"/>
              <a:ext cx="1816866" cy="112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4" name="Freeform 463"/>
            <p:cNvSpPr>
              <a:spLocks/>
            </p:cNvSpPr>
            <p:nvPr/>
          </p:nvSpPr>
          <p:spPr bwMode="auto">
            <a:xfrm>
              <a:off x="4384753" y="5537798"/>
              <a:ext cx="1816866" cy="84011"/>
            </a:xfrm>
            <a:custGeom>
              <a:avLst/>
              <a:gdLst/>
              <a:ahLst/>
              <a:cxnLst>
                <a:cxn ang="0">
                  <a:pos x="126" y="0"/>
                </a:cxn>
                <a:cxn ang="0">
                  <a:pos x="250" y="1"/>
                </a:cxn>
                <a:cxn ang="0">
                  <a:pos x="390" y="4"/>
                </a:cxn>
                <a:cxn ang="0">
                  <a:pos x="495" y="6"/>
                </a:cxn>
                <a:cxn ang="0">
                  <a:pos x="620" y="11"/>
                </a:cxn>
                <a:cxn ang="0">
                  <a:pos x="673" y="14"/>
                </a:cxn>
                <a:cxn ang="0">
                  <a:pos x="759" y="21"/>
                </a:cxn>
                <a:cxn ang="0">
                  <a:pos x="777" y="22"/>
                </a:cxn>
                <a:cxn ang="0">
                  <a:pos x="880" y="33"/>
                </a:cxn>
                <a:cxn ang="0">
                  <a:pos x="956" y="42"/>
                </a:cxn>
                <a:cxn ang="0">
                  <a:pos x="1045" y="54"/>
                </a:cxn>
                <a:cxn ang="0">
                  <a:pos x="1134" y="64"/>
                </a:cxn>
                <a:cxn ang="0">
                  <a:pos x="1161" y="65"/>
                </a:cxn>
                <a:cxn ang="0">
                  <a:pos x="1197" y="68"/>
                </a:cxn>
                <a:cxn ang="0">
                  <a:pos x="1231" y="68"/>
                </a:cxn>
                <a:cxn ang="0">
                  <a:pos x="1282" y="68"/>
                </a:cxn>
                <a:cxn ang="0">
                  <a:pos x="1326" y="65"/>
                </a:cxn>
                <a:cxn ang="0">
                  <a:pos x="1382" y="58"/>
                </a:cxn>
                <a:cxn ang="0">
                  <a:pos x="1414" y="51"/>
                </a:cxn>
                <a:cxn ang="0">
                  <a:pos x="1443" y="46"/>
                </a:cxn>
                <a:cxn ang="0">
                  <a:pos x="1443" y="46"/>
                </a:cxn>
                <a:cxn ang="0">
                  <a:pos x="1469" y="41"/>
                </a:cxn>
                <a:cxn ang="0">
                  <a:pos x="1482" y="38"/>
                </a:cxn>
                <a:cxn ang="0">
                  <a:pos x="1510" y="31"/>
                </a:cxn>
                <a:cxn ang="0">
                  <a:pos x="1562" y="18"/>
                </a:cxn>
                <a:cxn ang="0">
                  <a:pos x="1609" y="7"/>
                </a:cxn>
                <a:cxn ang="0">
                  <a:pos x="1622" y="5"/>
                </a:cxn>
                <a:cxn ang="0">
                  <a:pos x="1608" y="14"/>
                </a:cxn>
                <a:cxn ang="0">
                  <a:pos x="1586" y="19"/>
                </a:cxn>
                <a:cxn ang="0">
                  <a:pos x="1539" y="30"/>
                </a:cxn>
                <a:cxn ang="0">
                  <a:pos x="1495" y="41"/>
                </a:cxn>
                <a:cxn ang="0">
                  <a:pos x="1470" y="47"/>
                </a:cxn>
                <a:cxn ang="0">
                  <a:pos x="1444" y="52"/>
                </a:cxn>
                <a:cxn ang="0">
                  <a:pos x="1415" y="58"/>
                </a:cxn>
                <a:cxn ang="0">
                  <a:pos x="1383" y="64"/>
                </a:cxn>
                <a:cxn ang="0">
                  <a:pos x="1383" y="65"/>
                </a:cxn>
                <a:cxn ang="0">
                  <a:pos x="1327" y="71"/>
                </a:cxn>
                <a:cxn ang="0">
                  <a:pos x="1305" y="72"/>
                </a:cxn>
                <a:cxn ang="0">
                  <a:pos x="1258" y="75"/>
                </a:cxn>
                <a:cxn ang="0">
                  <a:pos x="1201" y="75"/>
                </a:cxn>
                <a:cxn ang="0">
                  <a:pos x="1169" y="74"/>
                </a:cxn>
                <a:cxn ang="0">
                  <a:pos x="1169" y="73"/>
                </a:cxn>
                <a:cxn ang="0">
                  <a:pos x="1164" y="73"/>
                </a:cxn>
                <a:cxn ang="0">
                  <a:pos x="1091" y="66"/>
                </a:cxn>
                <a:cxn ang="0">
                  <a:pos x="988" y="54"/>
                </a:cxn>
                <a:cxn ang="0">
                  <a:pos x="919" y="44"/>
                </a:cxn>
                <a:cxn ang="0">
                  <a:pos x="831" y="34"/>
                </a:cxn>
                <a:cxn ang="0">
                  <a:pos x="758" y="28"/>
                </a:cxn>
                <a:cxn ang="0">
                  <a:pos x="672" y="21"/>
                </a:cxn>
                <a:cxn ang="0">
                  <a:pos x="573" y="16"/>
                </a:cxn>
                <a:cxn ang="0">
                  <a:pos x="457" y="12"/>
                </a:cxn>
                <a:cxn ang="0">
                  <a:pos x="282" y="9"/>
                </a:cxn>
                <a:cxn ang="0">
                  <a:pos x="173" y="8"/>
                </a:cxn>
                <a:cxn ang="0">
                  <a:pos x="0" y="7"/>
                </a:cxn>
              </a:cxnLst>
              <a:rect l="0" t="0" r="r" b="b"/>
              <a:pathLst>
                <a:path w="1622" h="75">
                  <a:moveTo>
                    <a:pt x="0" y="0"/>
                  </a:moveTo>
                  <a:lnTo>
                    <a:pt x="126" y="0"/>
                  </a:lnTo>
                  <a:lnTo>
                    <a:pt x="173" y="1"/>
                  </a:lnTo>
                  <a:lnTo>
                    <a:pt x="250" y="1"/>
                  </a:lnTo>
                  <a:lnTo>
                    <a:pt x="282" y="2"/>
                  </a:lnTo>
                  <a:lnTo>
                    <a:pt x="390" y="4"/>
                  </a:lnTo>
                  <a:lnTo>
                    <a:pt x="457" y="5"/>
                  </a:lnTo>
                  <a:lnTo>
                    <a:pt x="495" y="6"/>
                  </a:lnTo>
                  <a:lnTo>
                    <a:pt x="573" y="9"/>
                  </a:lnTo>
                  <a:lnTo>
                    <a:pt x="620" y="11"/>
                  </a:lnTo>
                  <a:lnTo>
                    <a:pt x="672" y="14"/>
                  </a:lnTo>
                  <a:lnTo>
                    <a:pt x="673" y="14"/>
                  </a:lnTo>
                  <a:lnTo>
                    <a:pt x="707" y="17"/>
                  </a:lnTo>
                  <a:lnTo>
                    <a:pt x="759" y="21"/>
                  </a:lnTo>
                  <a:lnTo>
                    <a:pt x="776" y="22"/>
                  </a:lnTo>
                  <a:lnTo>
                    <a:pt x="777" y="22"/>
                  </a:lnTo>
                  <a:lnTo>
                    <a:pt x="831" y="27"/>
                  </a:lnTo>
                  <a:lnTo>
                    <a:pt x="880" y="33"/>
                  </a:lnTo>
                  <a:lnTo>
                    <a:pt x="920" y="38"/>
                  </a:lnTo>
                  <a:lnTo>
                    <a:pt x="956" y="42"/>
                  </a:lnTo>
                  <a:lnTo>
                    <a:pt x="989" y="47"/>
                  </a:lnTo>
                  <a:lnTo>
                    <a:pt x="1045" y="54"/>
                  </a:lnTo>
                  <a:lnTo>
                    <a:pt x="1092" y="59"/>
                  </a:lnTo>
                  <a:lnTo>
                    <a:pt x="1134" y="64"/>
                  </a:lnTo>
                  <a:lnTo>
                    <a:pt x="1165" y="66"/>
                  </a:lnTo>
                  <a:lnTo>
                    <a:pt x="1161" y="65"/>
                  </a:lnTo>
                  <a:lnTo>
                    <a:pt x="1170" y="67"/>
                  </a:lnTo>
                  <a:lnTo>
                    <a:pt x="1197" y="68"/>
                  </a:lnTo>
                  <a:lnTo>
                    <a:pt x="1201" y="68"/>
                  </a:lnTo>
                  <a:lnTo>
                    <a:pt x="1231" y="68"/>
                  </a:lnTo>
                  <a:lnTo>
                    <a:pt x="1258" y="68"/>
                  </a:lnTo>
                  <a:lnTo>
                    <a:pt x="1282" y="68"/>
                  </a:lnTo>
                  <a:lnTo>
                    <a:pt x="1305" y="65"/>
                  </a:lnTo>
                  <a:lnTo>
                    <a:pt x="1326" y="65"/>
                  </a:lnTo>
                  <a:lnTo>
                    <a:pt x="1346" y="62"/>
                  </a:lnTo>
                  <a:lnTo>
                    <a:pt x="1382" y="58"/>
                  </a:lnTo>
                  <a:lnTo>
                    <a:pt x="1399" y="54"/>
                  </a:lnTo>
                  <a:lnTo>
                    <a:pt x="1414" y="51"/>
                  </a:lnTo>
                  <a:lnTo>
                    <a:pt x="1428" y="49"/>
                  </a:lnTo>
                  <a:lnTo>
                    <a:pt x="1443" y="46"/>
                  </a:lnTo>
                  <a:lnTo>
                    <a:pt x="1440" y="47"/>
                  </a:lnTo>
                  <a:lnTo>
                    <a:pt x="1443" y="46"/>
                  </a:lnTo>
                  <a:lnTo>
                    <a:pt x="1456" y="44"/>
                  </a:lnTo>
                  <a:lnTo>
                    <a:pt x="1469" y="41"/>
                  </a:lnTo>
                  <a:lnTo>
                    <a:pt x="1481" y="38"/>
                  </a:lnTo>
                  <a:lnTo>
                    <a:pt x="1482" y="38"/>
                  </a:lnTo>
                  <a:lnTo>
                    <a:pt x="1493" y="35"/>
                  </a:lnTo>
                  <a:lnTo>
                    <a:pt x="1510" y="31"/>
                  </a:lnTo>
                  <a:lnTo>
                    <a:pt x="1537" y="24"/>
                  </a:lnTo>
                  <a:lnTo>
                    <a:pt x="1562" y="18"/>
                  </a:lnTo>
                  <a:lnTo>
                    <a:pt x="1584" y="13"/>
                  </a:lnTo>
                  <a:lnTo>
                    <a:pt x="1609" y="7"/>
                  </a:lnTo>
                  <a:lnTo>
                    <a:pt x="1607" y="7"/>
                  </a:lnTo>
                  <a:lnTo>
                    <a:pt x="1622" y="5"/>
                  </a:lnTo>
                  <a:lnTo>
                    <a:pt x="1622" y="12"/>
                  </a:lnTo>
                  <a:lnTo>
                    <a:pt x="1608" y="14"/>
                  </a:lnTo>
                  <a:lnTo>
                    <a:pt x="1608" y="14"/>
                  </a:lnTo>
                  <a:lnTo>
                    <a:pt x="1586" y="19"/>
                  </a:lnTo>
                  <a:lnTo>
                    <a:pt x="1564" y="24"/>
                  </a:lnTo>
                  <a:lnTo>
                    <a:pt x="1539" y="30"/>
                  </a:lnTo>
                  <a:lnTo>
                    <a:pt x="1512" y="37"/>
                  </a:lnTo>
                  <a:lnTo>
                    <a:pt x="1495" y="41"/>
                  </a:lnTo>
                  <a:lnTo>
                    <a:pt x="1483" y="44"/>
                  </a:lnTo>
                  <a:lnTo>
                    <a:pt x="1470" y="47"/>
                  </a:lnTo>
                  <a:lnTo>
                    <a:pt x="1457" y="50"/>
                  </a:lnTo>
                  <a:lnTo>
                    <a:pt x="1444" y="52"/>
                  </a:lnTo>
                  <a:lnTo>
                    <a:pt x="1430" y="55"/>
                  </a:lnTo>
                  <a:lnTo>
                    <a:pt x="1415" y="58"/>
                  </a:lnTo>
                  <a:lnTo>
                    <a:pt x="1399" y="61"/>
                  </a:lnTo>
                  <a:lnTo>
                    <a:pt x="1383" y="64"/>
                  </a:lnTo>
                  <a:lnTo>
                    <a:pt x="1375" y="65"/>
                  </a:lnTo>
                  <a:lnTo>
                    <a:pt x="1383" y="65"/>
                  </a:lnTo>
                  <a:lnTo>
                    <a:pt x="1347" y="69"/>
                  </a:lnTo>
                  <a:lnTo>
                    <a:pt x="1327" y="71"/>
                  </a:lnTo>
                  <a:lnTo>
                    <a:pt x="1326" y="71"/>
                  </a:lnTo>
                  <a:lnTo>
                    <a:pt x="1305" y="72"/>
                  </a:lnTo>
                  <a:lnTo>
                    <a:pt x="1283" y="75"/>
                  </a:lnTo>
                  <a:lnTo>
                    <a:pt x="1258" y="75"/>
                  </a:lnTo>
                  <a:lnTo>
                    <a:pt x="1231" y="75"/>
                  </a:lnTo>
                  <a:lnTo>
                    <a:pt x="1201" y="75"/>
                  </a:lnTo>
                  <a:lnTo>
                    <a:pt x="1197" y="75"/>
                  </a:lnTo>
                  <a:lnTo>
                    <a:pt x="1169" y="74"/>
                  </a:lnTo>
                  <a:lnTo>
                    <a:pt x="1171" y="74"/>
                  </a:lnTo>
                  <a:lnTo>
                    <a:pt x="1169" y="73"/>
                  </a:lnTo>
                  <a:lnTo>
                    <a:pt x="1164" y="72"/>
                  </a:lnTo>
                  <a:lnTo>
                    <a:pt x="1164" y="73"/>
                  </a:lnTo>
                  <a:lnTo>
                    <a:pt x="1133" y="71"/>
                  </a:lnTo>
                  <a:lnTo>
                    <a:pt x="1091" y="66"/>
                  </a:lnTo>
                  <a:lnTo>
                    <a:pt x="1044" y="61"/>
                  </a:lnTo>
                  <a:lnTo>
                    <a:pt x="988" y="54"/>
                  </a:lnTo>
                  <a:lnTo>
                    <a:pt x="956" y="49"/>
                  </a:lnTo>
                  <a:lnTo>
                    <a:pt x="919" y="44"/>
                  </a:lnTo>
                  <a:lnTo>
                    <a:pt x="879" y="40"/>
                  </a:lnTo>
                  <a:lnTo>
                    <a:pt x="831" y="34"/>
                  </a:lnTo>
                  <a:lnTo>
                    <a:pt x="776" y="29"/>
                  </a:lnTo>
                  <a:lnTo>
                    <a:pt x="758" y="28"/>
                  </a:lnTo>
                  <a:lnTo>
                    <a:pt x="707" y="24"/>
                  </a:lnTo>
                  <a:lnTo>
                    <a:pt x="672" y="21"/>
                  </a:lnTo>
                  <a:lnTo>
                    <a:pt x="620" y="18"/>
                  </a:lnTo>
                  <a:lnTo>
                    <a:pt x="573" y="16"/>
                  </a:lnTo>
                  <a:lnTo>
                    <a:pt x="495" y="13"/>
                  </a:lnTo>
                  <a:lnTo>
                    <a:pt x="457" y="12"/>
                  </a:lnTo>
                  <a:lnTo>
                    <a:pt x="390" y="11"/>
                  </a:lnTo>
                  <a:lnTo>
                    <a:pt x="282" y="9"/>
                  </a:lnTo>
                  <a:lnTo>
                    <a:pt x="250" y="8"/>
                  </a:lnTo>
                  <a:lnTo>
                    <a:pt x="173" y="8"/>
                  </a:lnTo>
                  <a:lnTo>
                    <a:pt x="126" y="7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5" name="Line 464"/>
            <p:cNvSpPr>
              <a:spLocks noChangeShapeType="1"/>
            </p:cNvSpPr>
            <p:nvPr/>
          </p:nvSpPr>
          <p:spPr bwMode="auto">
            <a:xfrm flipV="1">
              <a:off x="4550534" y="5965691"/>
              <a:ext cx="1120" cy="11873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6" name="Line 465"/>
            <p:cNvSpPr>
              <a:spLocks noChangeShapeType="1"/>
            </p:cNvSpPr>
            <p:nvPr/>
          </p:nvSpPr>
          <p:spPr bwMode="auto">
            <a:xfrm flipV="1">
              <a:off x="4550534" y="5779748"/>
              <a:ext cx="1120" cy="11873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7" name="Line 466"/>
            <p:cNvSpPr>
              <a:spLocks noChangeShapeType="1"/>
            </p:cNvSpPr>
            <p:nvPr/>
          </p:nvSpPr>
          <p:spPr bwMode="auto">
            <a:xfrm>
              <a:off x="4516930" y="6084426"/>
              <a:ext cx="68328" cy="112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8" name="Line 467"/>
            <p:cNvSpPr>
              <a:spLocks noChangeShapeType="1"/>
            </p:cNvSpPr>
            <p:nvPr/>
          </p:nvSpPr>
          <p:spPr bwMode="auto">
            <a:xfrm>
              <a:off x="4516930" y="5779748"/>
              <a:ext cx="68328" cy="112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9" name="Freeform 468"/>
            <p:cNvSpPr>
              <a:spLocks/>
            </p:cNvSpPr>
            <p:nvPr/>
          </p:nvSpPr>
          <p:spPr bwMode="auto">
            <a:xfrm>
              <a:off x="4516930" y="5898483"/>
              <a:ext cx="68328" cy="68329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0" y="1"/>
                </a:cxn>
                <a:cxn ang="0">
                  <a:pos x="48" y="6"/>
                </a:cxn>
                <a:cxn ang="0">
                  <a:pos x="55" y="12"/>
                </a:cxn>
                <a:cxn ang="0">
                  <a:pos x="59" y="21"/>
                </a:cxn>
                <a:cxn ang="0">
                  <a:pos x="61" y="30"/>
                </a:cxn>
                <a:cxn ang="0">
                  <a:pos x="59" y="40"/>
                </a:cxn>
                <a:cxn ang="0">
                  <a:pos x="55" y="48"/>
                </a:cxn>
                <a:cxn ang="0">
                  <a:pos x="48" y="55"/>
                </a:cxn>
                <a:cxn ang="0">
                  <a:pos x="40" y="59"/>
                </a:cxn>
                <a:cxn ang="0">
                  <a:pos x="30" y="61"/>
                </a:cxn>
                <a:cxn ang="0">
                  <a:pos x="21" y="59"/>
                </a:cxn>
                <a:cxn ang="0">
                  <a:pos x="12" y="55"/>
                </a:cxn>
                <a:cxn ang="0">
                  <a:pos x="6" y="48"/>
                </a:cxn>
                <a:cxn ang="0">
                  <a:pos x="1" y="40"/>
                </a:cxn>
                <a:cxn ang="0">
                  <a:pos x="0" y="30"/>
                </a:cxn>
                <a:cxn ang="0">
                  <a:pos x="2" y="18"/>
                </a:cxn>
                <a:cxn ang="0">
                  <a:pos x="9" y="9"/>
                </a:cxn>
                <a:cxn ang="0">
                  <a:pos x="18" y="2"/>
                </a:cxn>
                <a:cxn ang="0">
                  <a:pos x="30" y="0"/>
                </a:cxn>
              </a:cxnLst>
              <a:rect l="0" t="0" r="r" b="b"/>
              <a:pathLst>
                <a:path w="61" h="61">
                  <a:moveTo>
                    <a:pt x="30" y="0"/>
                  </a:moveTo>
                  <a:lnTo>
                    <a:pt x="40" y="1"/>
                  </a:lnTo>
                  <a:lnTo>
                    <a:pt x="48" y="6"/>
                  </a:lnTo>
                  <a:lnTo>
                    <a:pt x="55" y="12"/>
                  </a:lnTo>
                  <a:lnTo>
                    <a:pt x="59" y="21"/>
                  </a:lnTo>
                  <a:lnTo>
                    <a:pt x="61" y="30"/>
                  </a:lnTo>
                  <a:lnTo>
                    <a:pt x="59" y="40"/>
                  </a:lnTo>
                  <a:lnTo>
                    <a:pt x="55" y="48"/>
                  </a:lnTo>
                  <a:lnTo>
                    <a:pt x="48" y="55"/>
                  </a:lnTo>
                  <a:lnTo>
                    <a:pt x="40" y="59"/>
                  </a:lnTo>
                  <a:lnTo>
                    <a:pt x="30" y="61"/>
                  </a:lnTo>
                  <a:lnTo>
                    <a:pt x="21" y="59"/>
                  </a:lnTo>
                  <a:lnTo>
                    <a:pt x="12" y="55"/>
                  </a:lnTo>
                  <a:lnTo>
                    <a:pt x="6" y="48"/>
                  </a:lnTo>
                  <a:lnTo>
                    <a:pt x="1" y="40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9" y="9"/>
                  </a:lnTo>
                  <a:lnTo>
                    <a:pt x="18" y="2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0" name="Line 469"/>
            <p:cNvSpPr>
              <a:spLocks noChangeShapeType="1"/>
            </p:cNvSpPr>
            <p:nvPr/>
          </p:nvSpPr>
          <p:spPr bwMode="auto">
            <a:xfrm flipV="1">
              <a:off x="4720795" y="5598285"/>
              <a:ext cx="1120" cy="4032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1" name="Line 470"/>
            <p:cNvSpPr>
              <a:spLocks noChangeShapeType="1"/>
            </p:cNvSpPr>
            <p:nvPr/>
          </p:nvSpPr>
          <p:spPr bwMode="auto">
            <a:xfrm flipV="1">
              <a:off x="4720795" y="5488512"/>
              <a:ext cx="1120" cy="4144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2" name="Line 471"/>
            <p:cNvSpPr>
              <a:spLocks noChangeShapeType="1"/>
            </p:cNvSpPr>
            <p:nvPr/>
          </p:nvSpPr>
          <p:spPr bwMode="auto">
            <a:xfrm>
              <a:off x="4687191" y="5638610"/>
              <a:ext cx="68328" cy="112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3" name="Line 472"/>
            <p:cNvSpPr>
              <a:spLocks noChangeShapeType="1"/>
            </p:cNvSpPr>
            <p:nvPr/>
          </p:nvSpPr>
          <p:spPr bwMode="auto">
            <a:xfrm>
              <a:off x="4687191" y="5488512"/>
              <a:ext cx="68328" cy="112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4" name="Freeform 473"/>
            <p:cNvSpPr>
              <a:spLocks/>
            </p:cNvSpPr>
            <p:nvPr/>
          </p:nvSpPr>
          <p:spPr bwMode="auto">
            <a:xfrm>
              <a:off x="4687191" y="5529957"/>
              <a:ext cx="67208" cy="68329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0" y="2"/>
                </a:cxn>
                <a:cxn ang="0">
                  <a:pos x="47" y="7"/>
                </a:cxn>
                <a:cxn ang="0">
                  <a:pos x="54" y="13"/>
                </a:cxn>
                <a:cxn ang="0">
                  <a:pos x="58" y="21"/>
                </a:cxn>
                <a:cxn ang="0">
                  <a:pos x="60" y="31"/>
                </a:cxn>
                <a:cxn ang="0">
                  <a:pos x="58" y="41"/>
                </a:cxn>
                <a:cxn ang="0">
                  <a:pos x="54" y="49"/>
                </a:cxn>
                <a:cxn ang="0">
                  <a:pos x="47" y="55"/>
                </a:cxn>
                <a:cxn ang="0">
                  <a:pos x="40" y="60"/>
                </a:cxn>
                <a:cxn ang="0">
                  <a:pos x="30" y="61"/>
                </a:cxn>
                <a:cxn ang="0">
                  <a:pos x="20" y="60"/>
                </a:cxn>
                <a:cxn ang="0">
                  <a:pos x="12" y="55"/>
                </a:cxn>
                <a:cxn ang="0">
                  <a:pos x="5" y="49"/>
                </a:cxn>
                <a:cxn ang="0">
                  <a:pos x="1" y="41"/>
                </a:cxn>
                <a:cxn ang="0">
                  <a:pos x="0" y="31"/>
                </a:cxn>
                <a:cxn ang="0">
                  <a:pos x="1" y="21"/>
                </a:cxn>
                <a:cxn ang="0">
                  <a:pos x="5" y="13"/>
                </a:cxn>
                <a:cxn ang="0">
                  <a:pos x="12" y="7"/>
                </a:cxn>
                <a:cxn ang="0">
                  <a:pos x="20" y="2"/>
                </a:cxn>
                <a:cxn ang="0">
                  <a:pos x="30" y="0"/>
                </a:cxn>
              </a:cxnLst>
              <a:rect l="0" t="0" r="r" b="b"/>
              <a:pathLst>
                <a:path w="60" h="61">
                  <a:moveTo>
                    <a:pt x="30" y="0"/>
                  </a:moveTo>
                  <a:lnTo>
                    <a:pt x="40" y="2"/>
                  </a:lnTo>
                  <a:lnTo>
                    <a:pt x="47" y="7"/>
                  </a:lnTo>
                  <a:lnTo>
                    <a:pt x="54" y="13"/>
                  </a:lnTo>
                  <a:lnTo>
                    <a:pt x="58" y="21"/>
                  </a:lnTo>
                  <a:lnTo>
                    <a:pt x="60" y="31"/>
                  </a:lnTo>
                  <a:lnTo>
                    <a:pt x="58" y="41"/>
                  </a:lnTo>
                  <a:lnTo>
                    <a:pt x="54" y="49"/>
                  </a:lnTo>
                  <a:lnTo>
                    <a:pt x="47" y="55"/>
                  </a:lnTo>
                  <a:lnTo>
                    <a:pt x="40" y="60"/>
                  </a:lnTo>
                  <a:lnTo>
                    <a:pt x="30" y="61"/>
                  </a:lnTo>
                  <a:lnTo>
                    <a:pt x="20" y="60"/>
                  </a:lnTo>
                  <a:lnTo>
                    <a:pt x="12" y="55"/>
                  </a:lnTo>
                  <a:lnTo>
                    <a:pt x="5" y="49"/>
                  </a:lnTo>
                  <a:lnTo>
                    <a:pt x="1" y="41"/>
                  </a:lnTo>
                  <a:lnTo>
                    <a:pt x="0" y="31"/>
                  </a:lnTo>
                  <a:lnTo>
                    <a:pt x="1" y="21"/>
                  </a:lnTo>
                  <a:lnTo>
                    <a:pt x="5" y="13"/>
                  </a:lnTo>
                  <a:lnTo>
                    <a:pt x="12" y="7"/>
                  </a:lnTo>
                  <a:lnTo>
                    <a:pt x="20" y="2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5" name="Line 474"/>
            <p:cNvSpPr>
              <a:spLocks noChangeShapeType="1"/>
            </p:cNvSpPr>
            <p:nvPr/>
          </p:nvSpPr>
          <p:spPr bwMode="auto">
            <a:xfrm flipV="1">
              <a:off x="4872014" y="5527717"/>
              <a:ext cx="1120" cy="21283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6" name="Line 475"/>
            <p:cNvSpPr>
              <a:spLocks noChangeShapeType="1"/>
            </p:cNvSpPr>
            <p:nvPr/>
          </p:nvSpPr>
          <p:spPr bwMode="auto">
            <a:xfrm flipV="1">
              <a:off x="4872014" y="5438106"/>
              <a:ext cx="1120" cy="22403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7" name="Line 476"/>
            <p:cNvSpPr>
              <a:spLocks noChangeShapeType="1"/>
            </p:cNvSpPr>
            <p:nvPr/>
          </p:nvSpPr>
          <p:spPr bwMode="auto">
            <a:xfrm>
              <a:off x="4837289" y="5548999"/>
              <a:ext cx="68328" cy="112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8" name="Line 477"/>
            <p:cNvSpPr>
              <a:spLocks noChangeShapeType="1"/>
            </p:cNvSpPr>
            <p:nvPr/>
          </p:nvSpPr>
          <p:spPr bwMode="auto">
            <a:xfrm>
              <a:off x="4837289" y="5438106"/>
              <a:ext cx="68328" cy="112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9" name="Freeform 478"/>
            <p:cNvSpPr>
              <a:spLocks/>
            </p:cNvSpPr>
            <p:nvPr/>
          </p:nvSpPr>
          <p:spPr bwMode="auto">
            <a:xfrm>
              <a:off x="4837289" y="5460509"/>
              <a:ext cx="68328" cy="67208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40" y="1"/>
                </a:cxn>
                <a:cxn ang="0">
                  <a:pos x="48" y="5"/>
                </a:cxn>
                <a:cxn ang="0">
                  <a:pos x="55" y="12"/>
                </a:cxn>
                <a:cxn ang="0">
                  <a:pos x="59" y="20"/>
                </a:cxn>
                <a:cxn ang="0">
                  <a:pos x="61" y="30"/>
                </a:cxn>
                <a:cxn ang="0">
                  <a:pos x="59" y="40"/>
                </a:cxn>
                <a:cxn ang="0">
                  <a:pos x="55" y="48"/>
                </a:cxn>
                <a:cxn ang="0">
                  <a:pos x="48" y="55"/>
                </a:cxn>
                <a:cxn ang="0">
                  <a:pos x="40" y="59"/>
                </a:cxn>
                <a:cxn ang="0">
                  <a:pos x="31" y="60"/>
                </a:cxn>
                <a:cxn ang="0">
                  <a:pos x="21" y="59"/>
                </a:cxn>
                <a:cxn ang="0">
                  <a:pos x="12" y="55"/>
                </a:cxn>
                <a:cxn ang="0">
                  <a:pos x="6" y="48"/>
                </a:cxn>
                <a:cxn ang="0">
                  <a:pos x="1" y="40"/>
                </a:cxn>
                <a:cxn ang="0">
                  <a:pos x="0" y="30"/>
                </a:cxn>
                <a:cxn ang="0">
                  <a:pos x="1" y="20"/>
                </a:cxn>
                <a:cxn ang="0">
                  <a:pos x="6" y="12"/>
                </a:cxn>
                <a:cxn ang="0">
                  <a:pos x="12" y="5"/>
                </a:cxn>
                <a:cxn ang="0">
                  <a:pos x="21" y="1"/>
                </a:cxn>
                <a:cxn ang="0">
                  <a:pos x="31" y="0"/>
                </a:cxn>
              </a:cxnLst>
              <a:rect l="0" t="0" r="r" b="b"/>
              <a:pathLst>
                <a:path w="61" h="60">
                  <a:moveTo>
                    <a:pt x="31" y="0"/>
                  </a:moveTo>
                  <a:lnTo>
                    <a:pt x="40" y="1"/>
                  </a:lnTo>
                  <a:lnTo>
                    <a:pt x="48" y="5"/>
                  </a:lnTo>
                  <a:lnTo>
                    <a:pt x="55" y="12"/>
                  </a:lnTo>
                  <a:lnTo>
                    <a:pt x="59" y="20"/>
                  </a:lnTo>
                  <a:lnTo>
                    <a:pt x="61" y="30"/>
                  </a:lnTo>
                  <a:lnTo>
                    <a:pt x="59" y="40"/>
                  </a:lnTo>
                  <a:lnTo>
                    <a:pt x="55" y="48"/>
                  </a:lnTo>
                  <a:lnTo>
                    <a:pt x="48" y="55"/>
                  </a:lnTo>
                  <a:lnTo>
                    <a:pt x="40" y="59"/>
                  </a:lnTo>
                  <a:lnTo>
                    <a:pt x="31" y="60"/>
                  </a:lnTo>
                  <a:lnTo>
                    <a:pt x="21" y="59"/>
                  </a:lnTo>
                  <a:lnTo>
                    <a:pt x="12" y="55"/>
                  </a:lnTo>
                  <a:lnTo>
                    <a:pt x="6" y="48"/>
                  </a:lnTo>
                  <a:lnTo>
                    <a:pt x="1" y="40"/>
                  </a:lnTo>
                  <a:lnTo>
                    <a:pt x="0" y="30"/>
                  </a:lnTo>
                  <a:lnTo>
                    <a:pt x="1" y="20"/>
                  </a:lnTo>
                  <a:lnTo>
                    <a:pt x="6" y="12"/>
                  </a:lnTo>
                  <a:lnTo>
                    <a:pt x="12" y="5"/>
                  </a:lnTo>
                  <a:lnTo>
                    <a:pt x="21" y="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0" name="Line 479"/>
            <p:cNvSpPr>
              <a:spLocks noChangeShapeType="1"/>
            </p:cNvSpPr>
            <p:nvPr/>
          </p:nvSpPr>
          <p:spPr bwMode="auto">
            <a:xfrm flipV="1">
              <a:off x="5023233" y="5578123"/>
              <a:ext cx="1120" cy="13442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1" name="Line 480"/>
            <p:cNvSpPr>
              <a:spLocks noChangeShapeType="1"/>
            </p:cNvSpPr>
            <p:nvPr/>
          </p:nvSpPr>
          <p:spPr bwMode="auto">
            <a:xfrm flipV="1">
              <a:off x="5023233" y="5496353"/>
              <a:ext cx="1120" cy="14562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2" name="Line 481"/>
            <p:cNvSpPr>
              <a:spLocks noChangeShapeType="1"/>
            </p:cNvSpPr>
            <p:nvPr/>
          </p:nvSpPr>
          <p:spPr bwMode="auto">
            <a:xfrm>
              <a:off x="4988509" y="5591565"/>
              <a:ext cx="68328" cy="112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3" name="Line 482"/>
            <p:cNvSpPr>
              <a:spLocks noChangeShapeType="1"/>
            </p:cNvSpPr>
            <p:nvPr/>
          </p:nvSpPr>
          <p:spPr bwMode="auto">
            <a:xfrm>
              <a:off x="4988509" y="5496353"/>
              <a:ext cx="68328" cy="112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4" name="Freeform 483"/>
            <p:cNvSpPr>
              <a:spLocks/>
            </p:cNvSpPr>
            <p:nvPr/>
          </p:nvSpPr>
          <p:spPr bwMode="auto">
            <a:xfrm>
              <a:off x="4988509" y="5510915"/>
              <a:ext cx="68328" cy="67208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40" y="1"/>
                </a:cxn>
                <a:cxn ang="0">
                  <a:pos x="49" y="5"/>
                </a:cxn>
                <a:cxn ang="0">
                  <a:pos x="55" y="12"/>
                </a:cxn>
                <a:cxn ang="0">
                  <a:pos x="60" y="20"/>
                </a:cxn>
                <a:cxn ang="0">
                  <a:pos x="61" y="30"/>
                </a:cxn>
                <a:cxn ang="0">
                  <a:pos x="60" y="40"/>
                </a:cxn>
                <a:cxn ang="0">
                  <a:pos x="55" y="48"/>
                </a:cxn>
                <a:cxn ang="0">
                  <a:pos x="49" y="55"/>
                </a:cxn>
                <a:cxn ang="0">
                  <a:pos x="40" y="58"/>
                </a:cxn>
                <a:cxn ang="0">
                  <a:pos x="31" y="60"/>
                </a:cxn>
                <a:cxn ang="0">
                  <a:pos x="21" y="58"/>
                </a:cxn>
                <a:cxn ang="0">
                  <a:pos x="13" y="55"/>
                </a:cxn>
                <a:cxn ang="0">
                  <a:pos x="7" y="48"/>
                </a:cxn>
                <a:cxn ang="0">
                  <a:pos x="2" y="40"/>
                </a:cxn>
                <a:cxn ang="0">
                  <a:pos x="0" y="30"/>
                </a:cxn>
                <a:cxn ang="0">
                  <a:pos x="2" y="20"/>
                </a:cxn>
                <a:cxn ang="0">
                  <a:pos x="7" y="12"/>
                </a:cxn>
                <a:cxn ang="0">
                  <a:pos x="13" y="5"/>
                </a:cxn>
                <a:cxn ang="0">
                  <a:pos x="21" y="1"/>
                </a:cxn>
                <a:cxn ang="0">
                  <a:pos x="31" y="0"/>
                </a:cxn>
              </a:cxnLst>
              <a:rect l="0" t="0" r="r" b="b"/>
              <a:pathLst>
                <a:path w="61" h="60">
                  <a:moveTo>
                    <a:pt x="31" y="0"/>
                  </a:moveTo>
                  <a:lnTo>
                    <a:pt x="40" y="1"/>
                  </a:lnTo>
                  <a:lnTo>
                    <a:pt x="49" y="5"/>
                  </a:lnTo>
                  <a:lnTo>
                    <a:pt x="55" y="12"/>
                  </a:lnTo>
                  <a:lnTo>
                    <a:pt x="60" y="20"/>
                  </a:lnTo>
                  <a:lnTo>
                    <a:pt x="61" y="30"/>
                  </a:lnTo>
                  <a:lnTo>
                    <a:pt x="60" y="40"/>
                  </a:lnTo>
                  <a:lnTo>
                    <a:pt x="55" y="48"/>
                  </a:lnTo>
                  <a:lnTo>
                    <a:pt x="49" y="55"/>
                  </a:lnTo>
                  <a:lnTo>
                    <a:pt x="40" y="58"/>
                  </a:lnTo>
                  <a:lnTo>
                    <a:pt x="31" y="60"/>
                  </a:lnTo>
                  <a:lnTo>
                    <a:pt x="21" y="58"/>
                  </a:lnTo>
                  <a:lnTo>
                    <a:pt x="13" y="55"/>
                  </a:lnTo>
                  <a:lnTo>
                    <a:pt x="7" y="48"/>
                  </a:lnTo>
                  <a:lnTo>
                    <a:pt x="2" y="40"/>
                  </a:lnTo>
                  <a:lnTo>
                    <a:pt x="0" y="30"/>
                  </a:lnTo>
                  <a:lnTo>
                    <a:pt x="2" y="20"/>
                  </a:lnTo>
                  <a:lnTo>
                    <a:pt x="7" y="12"/>
                  </a:lnTo>
                  <a:lnTo>
                    <a:pt x="13" y="5"/>
                  </a:lnTo>
                  <a:lnTo>
                    <a:pt x="21" y="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5" name="Line 484"/>
            <p:cNvSpPr>
              <a:spLocks noChangeShapeType="1"/>
            </p:cNvSpPr>
            <p:nvPr/>
          </p:nvSpPr>
          <p:spPr bwMode="auto">
            <a:xfrm flipV="1">
              <a:off x="5173331" y="5495233"/>
              <a:ext cx="1120" cy="19043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6" name="Line 485"/>
            <p:cNvSpPr>
              <a:spLocks noChangeShapeType="1"/>
            </p:cNvSpPr>
            <p:nvPr/>
          </p:nvSpPr>
          <p:spPr bwMode="auto">
            <a:xfrm flipV="1">
              <a:off x="5173331" y="5408982"/>
              <a:ext cx="1120" cy="19043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7" name="Line 486"/>
            <p:cNvSpPr>
              <a:spLocks noChangeShapeType="1"/>
            </p:cNvSpPr>
            <p:nvPr/>
          </p:nvSpPr>
          <p:spPr bwMode="auto">
            <a:xfrm>
              <a:off x="5139727" y="5514275"/>
              <a:ext cx="68328" cy="112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8" name="Line 487"/>
            <p:cNvSpPr>
              <a:spLocks noChangeShapeType="1"/>
            </p:cNvSpPr>
            <p:nvPr/>
          </p:nvSpPr>
          <p:spPr bwMode="auto">
            <a:xfrm>
              <a:off x="5139727" y="5408982"/>
              <a:ext cx="68328" cy="112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9" name="Freeform 488"/>
            <p:cNvSpPr>
              <a:spLocks/>
            </p:cNvSpPr>
            <p:nvPr/>
          </p:nvSpPr>
          <p:spPr bwMode="auto">
            <a:xfrm>
              <a:off x="5139727" y="5428024"/>
              <a:ext cx="67208" cy="67208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0" y="1"/>
                </a:cxn>
                <a:cxn ang="0">
                  <a:pos x="48" y="5"/>
                </a:cxn>
                <a:cxn ang="0">
                  <a:pos x="55" y="12"/>
                </a:cxn>
                <a:cxn ang="0">
                  <a:pos x="59" y="20"/>
                </a:cxn>
                <a:cxn ang="0">
                  <a:pos x="60" y="30"/>
                </a:cxn>
                <a:cxn ang="0">
                  <a:pos x="59" y="40"/>
                </a:cxn>
                <a:cxn ang="0">
                  <a:pos x="55" y="47"/>
                </a:cxn>
                <a:cxn ang="0">
                  <a:pos x="48" y="54"/>
                </a:cxn>
                <a:cxn ang="0">
                  <a:pos x="40" y="58"/>
                </a:cxn>
                <a:cxn ang="0">
                  <a:pos x="30" y="60"/>
                </a:cxn>
                <a:cxn ang="0">
                  <a:pos x="20" y="58"/>
                </a:cxn>
                <a:cxn ang="0">
                  <a:pos x="13" y="54"/>
                </a:cxn>
                <a:cxn ang="0">
                  <a:pos x="6" y="47"/>
                </a:cxn>
                <a:cxn ang="0">
                  <a:pos x="2" y="40"/>
                </a:cxn>
                <a:cxn ang="0">
                  <a:pos x="0" y="30"/>
                </a:cxn>
                <a:cxn ang="0">
                  <a:pos x="2" y="20"/>
                </a:cxn>
                <a:cxn ang="0">
                  <a:pos x="6" y="12"/>
                </a:cxn>
                <a:cxn ang="0">
                  <a:pos x="13" y="5"/>
                </a:cxn>
                <a:cxn ang="0">
                  <a:pos x="20" y="1"/>
                </a:cxn>
                <a:cxn ang="0">
                  <a:pos x="30" y="0"/>
                </a:cxn>
              </a:cxnLst>
              <a:rect l="0" t="0" r="r" b="b"/>
              <a:pathLst>
                <a:path w="60" h="60">
                  <a:moveTo>
                    <a:pt x="30" y="0"/>
                  </a:moveTo>
                  <a:lnTo>
                    <a:pt x="40" y="1"/>
                  </a:lnTo>
                  <a:lnTo>
                    <a:pt x="48" y="5"/>
                  </a:lnTo>
                  <a:lnTo>
                    <a:pt x="55" y="12"/>
                  </a:lnTo>
                  <a:lnTo>
                    <a:pt x="59" y="20"/>
                  </a:lnTo>
                  <a:lnTo>
                    <a:pt x="60" y="30"/>
                  </a:lnTo>
                  <a:lnTo>
                    <a:pt x="59" y="40"/>
                  </a:lnTo>
                  <a:lnTo>
                    <a:pt x="55" y="47"/>
                  </a:lnTo>
                  <a:lnTo>
                    <a:pt x="48" y="54"/>
                  </a:lnTo>
                  <a:lnTo>
                    <a:pt x="40" y="58"/>
                  </a:lnTo>
                  <a:lnTo>
                    <a:pt x="30" y="60"/>
                  </a:lnTo>
                  <a:lnTo>
                    <a:pt x="20" y="58"/>
                  </a:lnTo>
                  <a:lnTo>
                    <a:pt x="13" y="54"/>
                  </a:lnTo>
                  <a:lnTo>
                    <a:pt x="6" y="47"/>
                  </a:lnTo>
                  <a:lnTo>
                    <a:pt x="2" y="40"/>
                  </a:lnTo>
                  <a:lnTo>
                    <a:pt x="0" y="30"/>
                  </a:lnTo>
                  <a:lnTo>
                    <a:pt x="2" y="20"/>
                  </a:lnTo>
                  <a:lnTo>
                    <a:pt x="6" y="12"/>
                  </a:lnTo>
                  <a:lnTo>
                    <a:pt x="13" y="5"/>
                  </a:lnTo>
                  <a:lnTo>
                    <a:pt x="20" y="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0" name="Line 489"/>
            <p:cNvSpPr>
              <a:spLocks noChangeShapeType="1"/>
            </p:cNvSpPr>
            <p:nvPr/>
          </p:nvSpPr>
          <p:spPr bwMode="auto">
            <a:xfrm flipV="1">
              <a:off x="5331271" y="5523236"/>
              <a:ext cx="1120" cy="32484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1" name="Line 490"/>
            <p:cNvSpPr>
              <a:spLocks noChangeShapeType="1"/>
            </p:cNvSpPr>
            <p:nvPr/>
          </p:nvSpPr>
          <p:spPr bwMode="auto">
            <a:xfrm flipV="1">
              <a:off x="5331271" y="5422424"/>
              <a:ext cx="1120" cy="32484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2" name="Line 491"/>
            <p:cNvSpPr>
              <a:spLocks noChangeShapeType="1"/>
            </p:cNvSpPr>
            <p:nvPr/>
          </p:nvSpPr>
          <p:spPr bwMode="auto">
            <a:xfrm>
              <a:off x="5297667" y="5555720"/>
              <a:ext cx="67208" cy="112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3" name="Line 492"/>
            <p:cNvSpPr>
              <a:spLocks noChangeShapeType="1"/>
            </p:cNvSpPr>
            <p:nvPr/>
          </p:nvSpPr>
          <p:spPr bwMode="auto">
            <a:xfrm>
              <a:off x="5297667" y="5422424"/>
              <a:ext cx="67208" cy="112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4" name="Freeform 493"/>
            <p:cNvSpPr>
              <a:spLocks/>
            </p:cNvSpPr>
            <p:nvPr/>
          </p:nvSpPr>
          <p:spPr bwMode="auto">
            <a:xfrm>
              <a:off x="5297667" y="5454908"/>
              <a:ext cx="67208" cy="68329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0" y="2"/>
                </a:cxn>
                <a:cxn ang="0">
                  <a:pos x="47" y="6"/>
                </a:cxn>
                <a:cxn ang="0">
                  <a:pos x="54" y="13"/>
                </a:cxn>
                <a:cxn ang="0">
                  <a:pos x="58" y="20"/>
                </a:cxn>
                <a:cxn ang="0">
                  <a:pos x="60" y="30"/>
                </a:cxn>
                <a:cxn ang="0">
                  <a:pos x="58" y="40"/>
                </a:cxn>
                <a:cxn ang="0">
                  <a:pos x="54" y="48"/>
                </a:cxn>
                <a:cxn ang="0">
                  <a:pos x="47" y="55"/>
                </a:cxn>
                <a:cxn ang="0">
                  <a:pos x="40" y="59"/>
                </a:cxn>
                <a:cxn ang="0">
                  <a:pos x="30" y="61"/>
                </a:cxn>
                <a:cxn ang="0">
                  <a:pos x="20" y="59"/>
                </a:cxn>
                <a:cxn ang="0">
                  <a:pos x="12" y="55"/>
                </a:cxn>
                <a:cxn ang="0">
                  <a:pos x="5" y="48"/>
                </a:cxn>
                <a:cxn ang="0">
                  <a:pos x="1" y="40"/>
                </a:cxn>
                <a:cxn ang="0">
                  <a:pos x="0" y="30"/>
                </a:cxn>
                <a:cxn ang="0">
                  <a:pos x="1" y="20"/>
                </a:cxn>
                <a:cxn ang="0">
                  <a:pos x="5" y="13"/>
                </a:cxn>
                <a:cxn ang="0">
                  <a:pos x="12" y="6"/>
                </a:cxn>
                <a:cxn ang="0">
                  <a:pos x="20" y="2"/>
                </a:cxn>
                <a:cxn ang="0">
                  <a:pos x="30" y="0"/>
                </a:cxn>
              </a:cxnLst>
              <a:rect l="0" t="0" r="r" b="b"/>
              <a:pathLst>
                <a:path w="60" h="61">
                  <a:moveTo>
                    <a:pt x="30" y="0"/>
                  </a:moveTo>
                  <a:lnTo>
                    <a:pt x="40" y="2"/>
                  </a:lnTo>
                  <a:lnTo>
                    <a:pt x="47" y="6"/>
                  </a:lnTo>
                  <a:lnTo>
                    <a:pt x="54" y="13"/>
                  </a:lnTo>
                  <a:lnTo>
                    <a:pt x="58" y="20"/>
                  </a:lnTo>
                  <a:lnTo>
                    <a:pt x="60" y="30"/>
                  </a:lnTo>
                  <a:lnTo>
                    <a:pt x="58" y="40"/>
                  </a:lnTo>
                  <a:lnTo>
                    <a:pt x="54" y="48"/>
                  </a:lnTo>
                  <a:lnTo>
                    <a:pt x="47" y="55"/>
                  </a:lnTo>
                  <a:lnTo>
                    <a:pt x="40" y="59"/>
                  </a:lnTo>
                  <a:lnTo>
                    <a:pt x="30" y="61"/>
                  </a:lnTo>
                  <a:lnTo>
                    <a:pt x="20" y="59"/>
                  </a:lnTo>
                  <a:lnTo>
                    <a:pt x="12" y="55"/>
                  </a:lnTo>
                  <a:lnTo>
                    <a:pt x="5" y="48"/>
                  </a:lnTo>
                  <a:lnTo>
                    <a:pt x="1" y="40"/>
                  </a:lnTo>
                  <a:lnTo>
                    <a:pt x="0" y="30"/>
                  </a:lnTo>
                  <a:lnTo>
                    <a:pt x="1" y="20"/>
                  </a:lnTo>
                  <a:lnTo>
                    <a:pt x="5" y="13"/>
                  </a:lnTo>
                  <a:lnTo>
                    <a:pt x="12" y="6"/>
                  </a:lnTo>
                  <a:lnTo>
                    <a:pt x="20" y="2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5" name="Line 494"/>
            <p:cNvSpPr>
              <a:spLocks noChangeShapeType="1"/>
            </p:cNvSpPr>
            <p:nvPr/>
          </p:nvSpPr>
          <p:spPr bwMode="auto">
            <a:xfrm flipV="1">
              <a:off x="5493691" y="5563561"/>
              <a:ext cx="1120" cy="5376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6" name="Line 495"/>
            <p:cNvSpPr>
              <a:spLocks noChangeShapeType="1"/>
            </p:cNvSpPr>
            <p:nvPr/>
          </p:nvSpPr>
          <p:spPr bwMode="auto">
            <a:xfrm flipV="1">
              <a:off x="5493691" y="5440346"/>
              <a:ext cx="1120" cy="548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7" name="Line 496"/>
            <p:cNvSpPr>
              <a:spLocks noChangeShapeType="1"/>
            </p:cNvSpPr>
            <p:nvPr/>
          </p:nvSpPr>
          <p:spPr bwMode="auto">
            <a:xfrm>
              <a:off x="5460087" y="5617328"/>
              <a:ext cx="68328" cy="112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" name="Line 497"/>
            <p:cNvSpPr>
              <a:spLocks noChangeShapeType="1"/>
            </p:cNvSpPr>
            <p:nvPr/>
          </p:nvSpPr>
          <p:spPr bwMode="auto">
            <a:xfrm>
              <a:off x="5460087" y="5441466"/>
              <a:ext cx="68328" cy="112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" name="Freeform 498"/>
            <p:cNvSpPr>
              <a:spLocks/>
            </p:cNvSpPr>
            <p:nvPr/>
          </p:nvSpPr>
          <p:spPr bwMode="auto">
            <a:xfrm>
              <a:off x="5460087" y="5495233"/>
              <a:ext cx="68328" cy="68329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0" y="1"/>
                </a:cxn>
                <a:cxn ang="0">
                  <a:pos x="49" y="6"/>
                </a:cxn>
                <a:cxn ang="0">
                  <a:pos x="55" y="12"/>
                </a:cxn>
                <a:cxn ang="0">
                  <a:pos x="60" y="21"/>
                </a:cxn>
                <a:cxn ang="0">
                  <a:pos x="61" y="31"/>
                </a:cxn>
                <a:cxn ang="0">
                  <a:pos x="60" y="40"/>
                </a:cxn>
                <a:cxn ang="0">
                  <a:pos x="55" y="48"/>
                </a:cxn>
                <a:cxn ang="0">
                  <a:pos x="49" y="55"/>
                </a:cxn>
                <a:cxn ang="0">
                  <a:pos x="40" y="59"/>
                </a:cxn>
                <a:cxn ang="0">
                  <a:pos x="30" y="61"/>
                </a:cxn>
                <a:cxn ang="0">
                  <a:pos x="19" y="59"/>
                </a:cxn>
                <a:cxn ang="0">
                  <a:pos x="9" y="52"/>
                </a:cxn>
                <a:cxn ang="0">
                  <a:pos x="3" y="42"/>
                </a:cxn>
                <a:cxn ang="0">
                  <a:pos x="0" y="31"/>
                </a:cxn>
                <a:cxn ang="0">
                  <a:pos x="2" y="21"/>
                </a:cxn>
                <a:cxn ang="0">
                  <a:pos x="6" y="12"/>
                </a:cxn>
                <a:cxn ang="0">
                  <a:pos x="13" y="6"/>
                </a:cxn>
                <a:cxn ang="0">
                  <a:pos x="21" y="1"/>
                </a:cxn>
                <a:cxn ang="0">
                  <a:pos x="30" y="0"/>
                </a:cxn>
              </a:cxnLst>
              <a:rect l="0" t="0" r="r" b="b"/>
              <a:pathLst>
                <a:path w="61" h="61">
                  <a:moveTo>
                    <a:pt x="30" y="0"/>
                  </a:moveTo>
                  <a:lnTo>
                    <a:pt x="40" y="1"/>
                  </a:lnTo>
                  <a:lnTo>
                    <a:pt x="49" y="6"/>
                  </a:lnTo>
                  <a:lnTo>
                    <a:pt x="55" y="12"/>
                  </a:lnTo>
                  <a:lnTo>
                    <a:pt x="60" y="21"/>
                  </a:lnTo>
                  <a:lnTo>
                    <a:pt x="61" y="31"/>
                  </a:lnTo>
                  <a:lnTo>
                    <a:pt x="60" y="40"/>
                  </a:lnTo>
                  <a:lnTo>
                    <a:pt x="55" y="48"/>
                  </a:lnTo>
                  <a:lnTo>
                    <a:pt x="49" y="55"/>
                  </a:lnTo>
                  <a:lnTo>
                    <a:pt x="40" y="59"/>
                  </a:lnTo>
                  <a:lnTo>
                    <a:pt x="30" y="61"/>
                  </a:lnTo>
                  <a:lnTo>
                    <a:pt x="19" y="59"/>
                  </a:lnTo>
                  <a:lnTo>
                    <a:pt x="9" y="52"/>
                  </a:lnTo>
                  <a:lnTo>
                    <a:pt x="3" y="42"/>
                  </a:lnTo>
                  <a:lnTo>
                    <a:pt x="0" y="31"/>
                  </a:lnTo>
                  <a:lnTo>
                    <a:pt x="2" y="21"/>
                  </a:lnTo>
                  <a:lnTo>
                    <a:pt x="6" y="12"/>
                  </a:lnTo>
                  <a:lnTo>
                    <a:pt x="13" y="6"/>
                  </a:lnTo>
                  <a:lnTo>
                    <a:pt x="21" y="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0" name="Line 499"/>
            <p:cNvSpPr>
              <a:spLocks noChangeShapeType="1"/>
            </p:cNvSpPr>
            <p:nvPr/>
          </p:nvSpPr>
          <p:spPr bwMode="auto">
            <a:xfrm flipV="1">
              <a:off x="5656112" y="5445947"/>
              <a:ext cx="1120" cy="97452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1" name="Line 500"/>
            <p:cNvSpPr>
              <a:spLocks noChangeShapeType="1"/>
            </p:cNvSpPr>
            <p:nvPr/>
          </p:nvSpPr>
          <p:spPr bwMode="auto">
            <a:xfrm flipV="1">
              <a:off x="5656112" y="5280166"/>
              <a:ext cx="1120" cy="97452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2" name="Line 501"/>
            <p:cNvSpPr>
              <a:spLocks noChangeShapeType="1"/>
            </p:cNvSpPr>
            <p:nvPr/>
          </p:nvSpPr>
          <p:spPr bwMode="auto">
            <a:xfrm>
              <a:off x="5622507" y="5543399"/>
              <a:ext cx="68328" cy="112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3" name="Line 502"/>
            <p:cNvSpPr>
              <a:spLocks noChangeShapeType="1"/>
            </p:cNvSpPr>
            <p:nvPr/>
          </p:nvSpPr>
          <p:spPr bwMode="auto">
            <a:xfrm>
              <a:off x="5622507" y="5280166"/>
              <a:ext cx="68328" cy="112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4" name="Freeform 503"/>
            <p:cNvSpPr>
              <a:spLocks/>
            </p:cNvSpPr>
            <p:nvPr/>
          </p:nvSpPr>
          <p:spPr bwMode="auto">
            <a:xfrm>
              <a:off x="5622507" y="5377618"/>
              <a:ext cx="67208" cy="67208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0" y="1"/>
                </a:cxn>
                <a:cxn ang="0">
                  <a:pos x="48" y="5"/>
                </a:cxn>
                <a:cxn ang="0">
                  <a:pos x="55" y="12"/>
                </a:cxn>
                <a:cxn ang="0">
                  <a:pos x="59" y="20"/>
                </a:cxn>
                <a:cxn ang="0">
                  <a:pos x="60" y="30"/>
                </a:cxn>
                <a:cxn ang="0">
                  <a:pos x="59" y="40"/>
                </a:cxn>
                <a:cxn ang="0">
                  <a:pos x="55" y="48"/>
                </a:cxn>
                <a:cxn ang="0">
                  <a:pos x="48" y="55"/>
                </a:cxn>
                <a:cxn ang="0">
                  <a:pos x="40" y="59"/>
                </a:cxn>
                <a:cxn ang="0">
                  <a:pos x="30" y="60"/>
                </a:cxn>
                <a:cxn ang="0">
                  <a:pos x="20" y="59"/>
                </a:cxn>
                <a:cxn ang="0">
                  <a:pos x="12" y="55"/>
                </a:cxn>
                <a:cxn ang="0">
                  <a:pos x="5" y="48"/>
                </a:cxn>
                <a:cxn ang="0">
                  <a:pos x="2" y="40"/>
                </a:cxn>
                <a:cxn ang="0">
                  <a:pos x="0" y="30"/>
                </a:cxn>
                <a:cxn ang="0">
                  <a:pos x="2" y="20"/>
                </a:cxn>
                <a:cxn ang="0">
                  <a:pos x="5" y="12"/>
                </a:cxn>
                <a:cxn ang="0">
                  <a:pos x="12" y="5"/>
                </a:cxn>
                <a:cxn ang="0">
                  <a:pos x="20" y="1"/>
                </a:cxn>
                <a:cxn ang="0">
                  <a:pos x="30" y="0"/>
                </a:cxn>
              </a:cxnLst>
              <a:rect l="0" t="0" r="r" b="b"/>
              <a:pathLst>
                <a:path w="60" h="60">
                  <a:moveTo>
                    <a:pt x="30" y="0"/>
                  </a:moveTo>
                  <a:lnTo>
                    <a:pt x="40" y="1"/>
                  </a:lnTo>
                  <a:lnTo>
                    <a:pt x="48" y="5"/>
                  </a:lnTo>
                  <a:lnTo>
                    <a:pt x="55" y="12"/>
                  </a:lnTo>
                  <a:lnTo>
                    <a:pt x="59" y="20"/>
                  </a:lnTo>
                  <a:lnTo>
                    <a:pt x="60" y="30"/>
                  </a:lnTo>
                  <a:lnTo>
                    <a:pt x="59" y="40"/>
                  </a:lnTo>
                  <a:lnTo>
                    <a:pt x="55" y="48"/>
                  </a:lnTo>
                  <a:lnTo>
                    <a:pt x="48" y="55"/>
                  </a:lnTo>
                  <a:lnTo>
                    <a:pt x="40" y="59"/>
                  </a:lnTo>
                  <a:lnTo>
                    <a:pt x="30" y="60"/>
                  </a:lnTo>
                  <a:lnTo>
                    <a:pt x="20" y="59"/>
                  </a:lnTo>
                  <a:lnTo>
                    <a:pt x="12" y="55"/>
                  </a:lnTo>
                  <a:lnTo>
                    <a:pt x="5" y="48"/>
                  </a:lnTo>
                  <a:lnTo>
                    <a:pt x="2" y="40"/>
                  </a:lnTo>
                  <a:lnTo>
                    <a:pt x="0" y="30"/>
                  </a:lnTo>
                  <a:lnTo>
                    <a:pt x="2" y="20"/>
                  </a:lnTo>
                  <a:lnTo>
                    <a:pt x="5" y="12"/>
                  </a:lnTo>
                  <a:lnTo>
                    <a:pt x="12" y="5"/>
                  </a:lnTo>
                  <a:lnTo>
                    <a:pt x="20" y="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5" name="Line 504"/>
            <p:cNvSpPr>
              <a:spLocks noChangeShapeType="1"/>
            </p:cNvSpPr>
            <p:nvPr/>
          </p:nvSpPr>
          <p:spPr bwMode="auto">
            <a:xfrm flipV="1">
              <a:off x="5843174" y="5625169"/>
              <a:ext cx="1120" cy="193784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6" name="Line 505"/>
            <p:cNvSpPr>
              <a:spLocks noChangeShapeType="1"/>
            </p:cNvSpPr>
            <p:nvPr/>
          </p:nvSpPr>
          <p:spPr bwMode="auto">
            <a:xfrm flipV="1">
              <a:off x="5843174" y="5364177"/>
              <a:ext cx="1120" cy="193784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7" name="Line 506"/>
            <p:cNvSpPr>
              <a:spLocks noChangeShapeType="1"/>
            </p:cNvSpPr>
            <p:nvPr/>
          </p:nvSpPr>
          <p:spPr bwMode="auto">
            <a:xfrm>
              <a:off x="5809570" y="5818953"/>
              <a:ext cx="67208" cy="112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8" name="Line 507"/>
            <p:cNvSpPr>
              <a:spLocks noChangeShapeType="1"/>
            </p:cNvSpPr>
            <p:nvPr/>
          </p:nvSpPr>
          <p:spPr bwMode="auto">
            <a:xfrm>
              <a:off x="5809570" y="5364177"/>
              <a:ext cx="67208" cy="112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9" name="Freeform 508"/>
            <p:cNvSpPr>
              <a:spLocks/>
            </p:cNvSpPr>
            <p:nvPr/>
          </p:nvSpPr>
          <p:spPr bwMode="auto">
            <a:xfrm>
              <a:off x="5809570" y="5557960"/>
              <a:ext cx="67208" cy="68329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2" y="3"/>
                </a:cxn>
                <a:cxn ang="0">
                  <a:pos x="51" y="9"/>
                </a:cxn>
                <a:cxn ang="0">
                  <a:pos x="58" y="19"/>
                </a:cxn>
                <a:cxn ang="0">
                  <a:pos x="60" y="30"/>
                </a:cxn>
                <a:cxn ang="0">
                  <a:pos x="59" y="40"/>
                </a:cxn>
                <a:cxn ang="0">
                  <a:pos x="54" y="49"/>
                </a:cxn>
                <a:cxn ang="0">
                  <a:pos x="48" y="55"/>
                </a:cxn>
                <a:cxn ang="0">
                  <a:pos x="40" y="60"/>
                </a:cxn>
                <a:cxn ang="0">
                  <a:pos x="30" y="61"/>
                </a:cxn>
                <a:cxn ang="0">
                  <a:pos x="20" y="60"/>
                </a:cxn>
                <a:cxn ang="0">
                  <a:pos x="12" y="55"/>
                </a:cxn>
                <a:cxn ang="0">
                  <a:pos x="6" y="49"/>
                </a:cxn>
                <a:cxn ang="0">
                  <a:pos x="1" y="40"/>
                </a:cxn>
                <a:cxn ang="0">
                  <a:pos x="0" y="30"/>
                </a:cxn>
                <a:cxn ang="0">
                  <a:pos x="1" y="21"/>
                </a:cxn>
                <a:cxn ang="0">
                  <a:pos x="6" y="13"/>
                </a:cxn>
                <a:cxn ang="0">
                  <a:pos x="12" y="6"/>
                </a:cxn>
                <a:cxn ang="0">
                  <a:pos x="20" y="2"/>
                </a:cxn>
                <a:cxn ang="0">
                  <a:pos x="30" y="0"/>
                </a:cxn>
              </a:cxnLst>
              <a:rect l="0" t="0" r="r" b="b"/>
              <a:pathLst>
                <a:path w="60" h="61">
                  <a:moveTo>
                    <a:pt x="30" y="0"/>
                  </a:moveTo>
                  <a:lnTo>
                    <a:pt x="42" y="3"/>
                  </a:lnTo>
                  <a:lnTo>
                    <a:pt x="51" y="9"/>
                  </a:lnTo>
                  <a:lnTo>
                    <a:pt x="58" y="19"/>
                  </a:lnTo>
                  <a:lnTo>
                    <a:pt x="60" y="30"/>
                  </a:lnTo>
                  <a:lnTo>
                    <a:pt x="59" y="40"/>
                  </a:lnTo>
                  <a:lnTo>
                    <a:pt x="54" y="49"/>
                  </a:lnTo>
                  <a:lnTo>
                    <a:pt x="48" y="55"/>
                  </a:lnTo>
                  <a:lnTo>
                    <a:pt x="40" y="60"/>
                  </a:lnTo>
                  <a:lnTo>
                    <a:pt x="30" y="61"/>
                  </a:lnTo>
                  <a:lnTo>
                    <a:pt x="20" y="60"/>
                  </a:lnTo>
                  <a:lnTo>
                    <a:pt x="12" y="55"/>
                  </a:lnTo>
                  <a:lnTo>
                    <a:pt x="6" y="49"/>
                  </a:lnTo>
                  <a:lnTo>
                    <a:pt x="1" y="40"/>
                  </a:lnTo>
                  <a:lnTo>
                    <a:pt x="0" y="30"/>
                  </a:lnTo>
                  <a:lnTo>
                    <a:pt x="1" y="21"/>
                  </a:lnTo>
                  <a:lnTo>
                    <a:pt x="6" y="13"/>
                  </a:lnTo>
                  <a:lnTo>
                    <a:pt x="12" y="6"/>
                  </a:lnTo>
                  <a:lnTo>
                    <a:pt x="20" y="2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0" name="Line 522"/>
            <p:cNvSpPr>
              <a:spLocks noChangeShapeType="1"/>
            </p:cNvSpPr>
            <p:nvPr/>
          </p:nvSpPr>
          <p:spPr bwMode="auto">
            <a:xfrm>
              <a:off x="5218137" y="5057259"/>
              <a:ext cx="1120" cy="1120"/>
            </a:xfrm>
            <a:prstGeom prst="line">
              <a:avLst/>
            </a:prstGeom>
            <a:noFill/>
            <a:ln w="6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1" name="Freeform 523"/>
            <p:cNvSpPr>
              <a:spLocks/>
            </p:cNvSpPr>
            <p:nvPr/>
          </p:nvSpPr>
          <p:spPr bwMode="auto">
            <a:xfrm>
              <a:off x="5372716" y="5038216"/>
              <a:ext cx="76169" cy="75050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54" y="12"/>
                </a:cxn>
                <a:cxn ang="0">
                  <a:pos x="52" y="47"/>
                </a:cxn>
                <a:cxn ang="0">
                  <a:pos x="53" y="51"/>
                </a:cxn>
                <a:cxn ang="0">
                  <a:pos x="55" y="53"/>
                </a:cxn>
                <a:cxn ang="0">
                  <a:pos x="57" y="55"/>
                </a:cxn>
                <a:cxn ang="0">
                  <a:pos x="61" y="55"/>
                </a:cxn>
                <a:cxn ang="0">
                  <a:pos x="64" y="51"/>
                </a:cxn>
                <a:cxn ang="0">
                  <a:pos x="65" y="49"/>
                </a:cxn>
                <a:cxn ang="0">
                  <a:pos x="68" y="46"/>
                </a:cxn>
                <a:cxn ang="0">
                  <a:pos x="66" y="59"/>
                </a:cxn>
                <a:cxn ang="0">
                  <a:pos x="61" y="65"/>
                </a:cxn>
                <a:cxn ang="0">
                  <a:pos x="55" y="67"/>
                </a:cxn>
                <a:cxn ang="0">
                  <a:pos x="49" y="65"/>
                </a:cxn>
                <a:cxn ang="0">
                  <a:pos x="45" y="58"/>
                </a:cxn>
                <a:cxn ang="0">
                  <a:pos x="44" y="26"/>
                </a:cxn>
                <a:cxn ang="0">
                  <a:pos x="28" y="12"/>
                </a:cxn>
                <a:cxn ang="0">
                  <a:pos x="26" y="48"/>
                </a:cxn>
                <a:cxn ang="0">
                  <a:pos x="22" y="62"/>
                </a:cxn>
                <a:cxn ang="0">
                  <a:pos x="17" y="67"/>
                </a:cxn>
                <a:cxn ang="0">
                  <a:pos x="13" y="67"/>
                </a:cxn>
                <a:cxn ang="0">
                  <a:pos x="9" y="63"/>
                </a:cxn>
                <a:cxn ang="0">
                  <a:pos x="10" y="56"/>
                </a:cxn>
                <a:cxn ang="0">
                  <a:pos x="13" y="53"/>
                </a:cxn>
                <a:cxn ang="0">
                  <a:pos x="17" y="46"/>
                </a:cxn>
                <a:cxn ang="0">
                  <a:pos x="18" y="40"/>
                </a:cxn>
                <a:cxn ang="0">
                  <a:pos x="22" y="23"/>
                </a:cxn>
                <a:cxn ang="0">
                  <a:pos x="14" y="12"/>
                </a:cxn>
                <a:cxn ang="0">
                  <a:pos x="7" y="16"/>
                </a:cxn>
                <a:cxn ang="0">
                  <a:pos x="3" y="21"/>
                </a:cxn>
                <a:cxn ang="0">
                  <a:pos x="3" y="13"/>
                </a:cxn>
                <a:cxn ang="0">
                  <a:pos x="9" y="3"/>
                </a:cxn>
                <a:cxn ang="0">
                  <a:pos x="13" y="1"/>
                </a:cxn>
                <a:cxn ang="0">
                  <a:pos x="20" y="0"/>
                </a:cxn>
              </a:cxnLst>
              <a:rect l="0" t="0" r="r" b="b"/>
              <a:pathLst>
                <a:path w="68" h="67">
                  <a:moveTo>
                    <a:pt x="20" y="0"/>
                  </a:moveTo>
                  <a:lnTo>
                    <a:pt x="68" y="0"/>
                  </a:lnTo>
                  <a:lnTo>
                    <a:pt x="68" y="12"/>
                  </a:lnTo>
                  <a:lnTo>
                    <a:pt x="54" y="12"/>
                  </a:lnTo>
                  <a:lnTo>
                    <a:pt x="52" y="28"/>
                  </a:lnTo>
                  <a:lnTo>
                    <a:pt x="52" y="47"/>
                  </a:lnTo>
                  <a:lnTo>
                    <a:pt x="53" y="50"/>
                  </a:lnTo>
                  <a:lnTo>
                    <a:pt x="53" y="51"/>
                  </a:lnTo>
                  <a:lnTo>
                    <a:pt x="54" y="53"/>
                  </a:lnTo>
                  <a:lnTo>
                    <a:pt x="55" y="53"/>
                  </a:lnTo>
                  <a:lnTo>
                    <a:pt x="56" y="54"/>
                  </a:lnTo>
                  <a:lnTo>
                    <a:pt x="57" y="55"/>
                  </a:lnTo>
                  <a:lnTo>
                    <a:pt x="60" y="56"/>
                  </a:lnTo>
                  <a:lnTo>
                    <a:pt x="61" y="55"/>
                  </a:lnTo>
                  <a:lnTo>
                    <a:pt x="62" y="54"/>
                  </a:lnTo>
                  <a:lnTo>
                    <a:pt x="64" y="51"/>
                  </a:lnTo>
                  <a:lnTo>
                    <a:pt x="64" y="50"/>
                  </a:lnTo>
                  <a:lnTo>
                    <a:pt x="65" y="49"/>
                  </a:lnTo>
                  <a:lnTo>
                    <a:pt x="66" y="46"/>
                  </a:lnTo>
                  <a:lnTo>
                    <a:pt x="68" y="46"/>
                  </a:lnTo>
                  <a:lnTo>
                    <a:pt x="67" y="53"/>
                  </a:lnTo>
                  <a:lnTo>
                    <a:pt x="66" y="59"/>
                  </a:lnTo>
                  <a:lnTo>
                    <a:pt x="64" y="63"/>
                  </a:lnTo>
                  <a:lnTo>
                    <a:pt x="61" y="65"/>
                  </a:lnTo>
                  <a:lnTo>
                    <a:pt x="58" y="67"/>
                  </a:lnTo>
                  <a:lnTo>
                    <a:pt x="55" y="67"/>
                  </a:lnTo>
                  <a:lnTo>
                    <a:pt x="52" y="67"/>
                  </a:lnTo>
                  <a:lnTo>
                    <a:pt x="49" y="65"/>
                  </a:lnTo>
                  <a:lnTo>
                    <a:pt x="47" y="63"/>
                  </a:lnTo>
                  <a:lnTo>
                    <a:pt x="45" y="58"/>
                  </a:lnTo>
                  <a:lnTo>
                    <a:pt x="44" y="52"/>
                  </a:lnTo>
                  <a:lnTo>
                    <a:pt x="44" y="26"/>
                  </a:lnTo>
                  <a:lnTo>
                    <a:pt x="45" y="12"/>
                  </a:lnTo>
                  <a:lnTo>
                    <a:pt x="28" y="12"/>
                  </a:lnTo>
                  <a:lnTo>
                    <a:pt x="27" y="33"/>
                  </a:lnTo>
                  <a:lnTo>
                    <a:pt x="26" y="48"/>
                  </a:lnTo>
                  <a:lnTo>
                    <a:pt x="24" y="58"/>
                  </a:lnTo>
                  <a:lnTo>
                    <a:pt x="22" y="62"/>
                  </a:lnTo>
                  <a:lnTo>
                    <a:pt x="20" y="65"/>
                  </a:lnTo>
                  <a:lnTo>
                    <a:pt x="17" y="67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0" y="66"/>
                  </a:lnTo>
                  <a:lnTo>
                    <a:pt x="9" y="63"/>
                  </a:lnTo>
                  <a:lnTo>
                    <a:pt x="9" y="58"/>
                  </a:lnTo>
                  <a:lnTo>
                    <a:pt x="10" y="56"/>
                  </a:lnTo>
                  <a:lnTo>
                    <a:pt x="11" y="55"/>
                  </a:lnTo>
                  <a:lnTo>
                    <a:pt x="13" y="53"/>
                  </a:lnTo>
                  <a:lnTo>
                    <a:pt x="16" y="50"/>
                  </a:lnTo>
                  <a:lnTo>
                    <a:pt x="17" y="46"/>
                  </a:lnTo>
                  <a:lnTo>
                    <a:pt x="18" y="43"/>
                  </a:lnTo>
                  <a:lnTo>
                    <a:pt x="18" y="40"/>
                  </a:lnTo>
                  <a:lnTo>
                    <a:pt x="20" y="33"/>
                  </a:lnTo>
                  <a:lnTo>
                    <a:pt x="22" y="23"/>
                  </a:lnTo>
                  <a:lnTo>
                    <a:pt x="23" y="12"/>
                  </a:lnTo>
                  <a:lnTo>
                    <a:pt x="14" y="12"/>
                  </a:lnTo>
                  <a:lnTo>
                    <a:pt x="12" y="13"/>
                  </a:lnTo>
                  <a:lnTo>
                    <a:pt x="7" y="16"/>
                  </a:lnTo>
                  <a:lnTo>
                    <a:pt x="5" y="18"/>
                  </a:lnTo>
                  <a:lnTo>
                    <a:pt x="3" y="21"/>
                  </a:lnTo>
                  <a:lnTo>
                    <a:pt x="0" y="21"/>
                  </a:lnTo>
                  <a:lnTo>
                    <a:pt x="3" y="13"/>
                  </a:lnTo>
                  <a:lnTo>
                    <a:pt x="7" y="8"/>
                  </a:lnTo>
                  <a:lnTo>
                    <a:pt x="9" y="3"/>
                  </a:lnTo>
                  <a:lnTo>
                    <a:pt x="11" y="2"/>
                  </a:lnTo>
                  <a:lnTo>
                    <a:pt x="13" y="1"/>
                  </a:lnTo>
                  <a:lnTo>
                    <a:pt x="17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2" name="Freeform 524"/>
            <p:cNvSpPr>
              <a:spLocks/>
            </p:cNvSpPr>
            <p:nvPr/>
          </p:nvSpPr>
          <p:spPr bwMode="auto">
            <a:xfrm>
              <a:off x="5455606" y="4965407"/>
              <a:ext cx="58247" cy="59368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9" y="0"/>
                </a:cxn>
                <a:cxn ang="0">
                  <a:pos x="29" y="23"/>
                </a:cxn>
                <a:cxn ang="0">
                  <a:pos x="52" y="23"/>
                </a:cxn>
                <a:cxn ang="0">
                  <a:pos x="52" y="30"/>
                </a:cxn>
                <a:cxn ang="0">
                  <a:pos x="29" y="30"/>
                </a:cxn>
                <a:cxn ang="0">
                  <a:pos x="29" y="53"/>
                </a:cxn>
                <a:cxn ang="0">
                  <a:pos x="23" y="53"/>
                </a:cxn>
                <a:cxn ang="0">
                  <a:pos x="23" y="30"/>
                </a:cxn>
                <a:cxn ang="0">
                  <a:pos x="0" y="30"/>
                </a:cxn>
                <a:cxn ang="0">
                  <a:pos x="0" y="23"/>
                </a:cxn>
                <a:cxn ang="0">
                  <a:pos x="23" y="23"/>
                </a:cxn>
                <a:cxn ang="0">
                  <a:pos x="23" y="0"/>
                </a:cxn>
              </a:cxnLst>
              <a:rect l="0" t="0" r="r" b="b"/>
              <a:pathLst>
                <a:path w="52" h="53">
                  <a:moveTo>
                    <a:pt x="23" y="0"/>
                  </a:moveTo>
                  <a:lnTo>
                    <a:pt x="29" y="0"/>
                  </a:lnTo>
                  <a:lnTo>
                    <a:pt x="29" y="23"/>
                  </a:lnTo>
                  <a:lnTo>
                    <a:pt x="52" y="23"/>
                  </a:lnTo>
                  <a:lnTo>
                    <a:pt x="52" y="30"/>
                  </a:lnTo>
                  <a:lnTo>
                    <a:pt x="29" y="30"/>
                  </a:lnTo>
                  <a:lnTo>
                    <a:pt x="29" y="53"/>
                  </a:lnTo>
                  <a:lnTo>
                    <a:pt x="23" y="53"/>
                  </a:lnTo>
                  <a:lnTo>
                    <a:pt x="23" y="30"/>
                  </a:lnTo>
                  <a:lnTo>
                    <a:pt x="0" y="30"/>
                  </a:lnTo>
                  <a:lnTo>
                    <a:pt x="0" y="23"/>
                  </a:lnTo>
                  <a:lnTo>
                    <a:pt x="23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3" name="Freeform 525"/>
            <p:cNvSpPr>
              <a:spLocks noEditPoints="1"/>
            </p:cNvSpPr>
            <p:nvPr/>
          </p:nvSpPr>
          <p:spPr bwMode="auto">
            <a:xfrm>
              <a:off x="5563140" y="5005732"/>
              <a:ext cx="76169" cy="107533"/>
            </a:xfrm>
            <a:custGeom>
              <a:avLst/>
              <a:gdLst/>
              <a:ahLst/>
              <a:cxnLst>
                <a:cxn ang="0">
                  <a:pos x="27" y="35"/>
                </a:cxn>
                <a:cxn ang="0">
                  <a:pos x="24" y="37"/>
                </a:cxn>
                <a:cxn ang="0">
                  <a:pos x="20" y="48"/>
                </a:cxn>
                <a:cxn ang="0">
                  <a:pos x="19" y="71"/>
                </a:cxn>
                <a:cxn ang="0">
                  <a:pos x="21" y="82"/>
                </a:cxn>
                <a:cxn ang="0">
                  <a:pos x="27" y="87"/>
                </a:cxn>
                <a:cxn ang="0">
                  <a:pos x="33" y="89"/>
                </a:cxn>
                <a:cxn ang="0">
                  <a:pos x="38" y="85"/>
                </a:cxn>
                <a:cxn ang="0">
                  <a:pos x="43" y="80"/>
                </a:cxn>
                <a:cxn ang="0">
                  <a:pos x="39" y="40"/>
                </a:cxn>
                <a:cxn ang="0">
                  <a:pos x="29" y="34"/>
                </a:cxn>
                <a:cxn ang="0">
                  <a:pos x="34" y="0"/>
                </a:cxn>
                <a:cxn ang="0">
                  <a:pos x="62" y="85"/>
                </a:cxn>
                <a:cxn ang="0">
                  <a:pos x="63" y="87"/>
                </a:cxn>
                <a:cxn ang="0">
                  <a:pos x="65" y="89"/>
                </a:cxn>
                <a:cxn ang="0">
                  <a:pos x="68" y="92"/>
                </a:cxn>
                <a:cxn ang="0">
                  <a:pos x="43" y="85"/>
                </a:cxn>
                <a:cxn ang="0">
                  <a:pos x="37" y="92"/>
                </a:cxn>
                <a:cxn ang="0">
                  <a:pos x="31" y="96"/>
                </a:cxn>
                <a:cxn ang="0">
                  <a:pos x="25" y="96"/>
                </a:cxn>
                <a:cxn ang="0">
                  <a:pos x="11" y="92"/>
                </a:cxn>
                <a:cxn ang="0">
                  <a:pos x="2" y="79"/>
                </a:cxn>
                <a:cxn ang="0">
                  <a:pos x="0" y="64"/>
                </a:cxn>
                <a:cxn ang="0">
                  <a:pos x="3" y="45"/>
                </a:cxn>
                <a:cxn ang="0">
                  <a:pos x="8" y="38"/>
                </a:cxn>
                <a:cxn ang="0">
                  <a:pos x="13" y="34"/>
                </a:cxn>
                <a:cxn ang="0">
                  <a:pos x="27" y="29"/>
                </a:cxn>
                <a:cxn ang="0">
                  <a:pos x="32" y="30"/>
                </a:cxn>
                <a:cxn ang="0">
                  <a:pos x="43" y="38"/>
                </a:cxn>
                <a:cxn ang="0">
                  <a:pos x="42" y="4"/>
                </a:cxn>
                <a:cxn ang="0">
                  <a:pos x="38" y="3"/>
                </a:cxn>
                <a:cxn ang="0">
                  <a:pos x="34" y="0"/>
                </a:cxn>
              </a:cxnLst>
              <a:rect l="0" t="0" r="r" b="b"/>
              <a:pathLst>
                <a:path w="68" h="96">
                  <a:moveTo>
                    <a:pt x="28" y="34"/>
                  </a:moveTo>
                  <a:lnTo>
                    <a:pt x="27" y="35"/>
                  </a:lnTo>
                  <a:lnTo>
                    <a:pt x="25" y="35"/>
                  </a:lnTo>
                  <a:lnTo>
                    <a:pt x="24" y="37"/>
                  </a:lnTo>
                  <a:lnTo>
                    <a:pt x="21" y="43"/>
                  </a:lnTo>
                  <a:lnTo>
                    <a:pt x="20" y="48"/>
                  </a:lnTo>
                  <a:lnTo>
                    <a:pt x="19" y="53"/>
                  </a:lnTo>
                  <a:lnTo>
                    <a:pt x="19" y="71"/>
                  </a:lnTo>
                  <a:lnTo>
                    <a:pt x="21" y="79"/>
                  </a:lnTo>
                  <a:lnTo>
                    <a:pt x="21" y="82"/>
                  </a:lnTo>
                  <a:lnTo>
                    <a:pt x="25" y="86"/>
                  </a:lnTo>
                  <a:lnTo>
                    <a:pt x="27" y="87"/>
                  </a:lnTo>
                  <a:lnTo>
                    <a:pt x="28" y="89"/>
                  </a:lnTo>
                  <a:lnTo>
                    <a:pt x="33" y="89"/>
                  </a:lnTo>
                  <a:lnTo>
                    <a:pt x="36" y="87"/>
                  </a:lnTo>
                  <a:lnTo>
                    <a:pt x="38" y="85"/>
                  </a:lnTo>
                  <a:lnTo>
                    <a:pt x="41" y="83"/>
                  </a:lnTo>
                  <a:lnTo>
                    <a:pt x="43" y="80"/>
                  </a:lnTo>
                  <a:lnTo>
                    <a:pt x="43" y="47"/>
                  </a:lnTo>
                  <a:lnTo>
                    <a:pt x="39" y="40"/>
                  </a:lnTo>
                  <a:lnTo>
                    <a:pt x="35" y="35"/>
                  </a:lnTo>
                  <a:lnTo>
                    <a:pt x="29" y="34"/>
                  </a:lnTo>
                  <a:lnTo>
                    <a:pt x="28" y="34"/>
                  </a:lnTo>
                  <a:close/>
                  <a:moveTo>
                    <a:pt x="34" y="0"/>
                  </a:moveTo>
                  <a:lnTo>
                    <a:pt x="62" y="0"/>
                  </a:lnTo>
                  <a:lnTo>
                    <a:pt x="62" y="85"/>
                  </a:lnTo>
                  <a:lnTo>
                    <a:pt x="63" y="86"/>
                  </a:lnTo>
                  <a:lnTo>
                    <a:pt x="63" y="87"/>
                  </a:lnTo>
                  <a:lnTo>
                    <a:pt x="64" y="87"/>
                  </a:lnTo>
                  <a:lnTo>
                    <a:pt x="65" y="89"/>
                  </a:lnTo>
                  <a:lnTo>
                    <a:pt x="68" y="89"/>
                  </a:lnTo>
                  <a:lnTo>
                    <a:pt x="68" y="92"/>
                  </a:lnTo>
                  <a:lnTo>
                    <a:pt x="43" y="96"/>
                  </a:lnTo>
                  <a:lnTo>
                    <a:pt x="43" y="85"/>
                  </a:lnTo>
                  <a:lnTo>
                    <a:pt x="40" y="89"/>
                  </a:lnTo>
                  <a:lnTo>
                    <a:pt x="37" y="92"/>
                  </a:lnTo>
                  <a:lnTo>
                    <a:pt x="34" y="95"/>
                  </a:lnTo>
                  <a:lnTo>
                    <a:pt x="31" y="96"/>
                  </a:lnTo>
                  <a:lnTo>
                    <a:pt x="28" y="96"/>
                  </a:lnTo>
                  <a:lnTo>
                    <a:pt x="25" y="96"/>
                  </a:lnTo>
                  <a:lnTo>
                    <a:pt x="18" y="96"/>
                  </a:lnTo>
                  <a:lnTo>
                    <a:pt x="11" y="92"/>
                  </a:lnTo>
                  <a:lnTo>
                    <a:pt x="6" y="85"/>
                  </a:lnTo>
                  <a:lnTo>
                    <a:pt x="2" y="79"/>
                  </a:lnTo>
                  <a:lnTo>
                    <a:pt x="1" y="72"/>
                  </a:lnTo>
                  <a:lnTo>
                    <a:pt x="0" y="64"/>
                  </a:lnTo>
                  <a:lnTo>
                    <a:pt x="1" y="55"/>
                  </a:lnTo>
                  <a:lnTo>
                    <a:pt x="3" y="45"/>
                  </a:lnTo>
                  <a:lnTo>
                    <a:pt x="5" y="41"/>
                  </a:lnTo>
                  <a:lnTo>
                    <a:pt x="8" y="38"/>
                  </a:lnTo>
                  <a:lnTo>
                    <a:pt x="10" y="36"/>
                  </a:lnTo>
                  <a:lnTo>
                    <a:pt x="13" y="34"/>
                  </a:lnTo>
                  <a:lnTo>
                    <a:pt x="20" y="31"/>
                  </a:lnTo>
                  <a:lnTo>
                    <a:pt x="27" y="29"/>
                  </a:lnTo>
                  <a:lnTo>
                    <a:pt x="30" y="29"/>
                  </a:lnTo>
                  <a:lnTo>
                    <a:pt x="32" y="30"/>
                  </a:lnTo>
                  <a:lnTo>
                    <a:pt x="35" y="31"/>
                  </a:lnTo>
                  <a:lnTo>
                    <a:pt x="43" y="38"/>
                  </a:lnTo>
                  <a:lnTo>
                    <a:pt x="43" y="6"/>
                  </a:lnTo>
                  <a:lnTo>
                    <a:pt x="42" y="4"/>
                  </a:lnTo>
                  <a:lnTo>
                    <a:pt x="40" y="4"/>
                  </a:lnTo>
                  <a:lnTo>
                    <a:pt x="38" y="3"/>
                  </a:lnTo>
                  <a:lnTo>
                    <a:pt x="34" y="3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4" name="Freeform 526"/>
            <p:cNvSpPr>
              <a:spLocks noEditPoints="1"/>
            </p:cNvSpPr>
            <p:nvPr/>
          </p:nvSpPr>
          <p:spPr bwMode="auto">
            <a:xfrm>
              <a:off x="5651631" y="5038216"/>
              <a:ext cx="62728" cy="75050"/>
            </a:xfrm>
            <a:custGeom>
              <a:avLst/>
              <a:gdLst/>
              <a:ahLst/>
              <a:cxnLst>
                <a:cxn ang="0">
                  <a:pos x="27" y="5"/>
                </a:cxn>
                <a:cxn ang="0">
                  <a:pos x="26" y="6"/>
                </a:cxn>
                <a:cxn ang="0">
                  <a:pos x="23" y="8"/>
                </a:cxn>
                <a:cxn ang="0">
                  <a:pos x="20" y="16"/>
                </a:cxn>
                <a:cxn ang="0">
                  <a:pos x="19" y="24"/>
                </a:cxn>
                <a:cxn ang="0">
                  <a:pos x="19" y="27"/>
                </a:cxn>
                <a:cxn ang="0">
                  <a:pos x="38" y="27"/>
                </a:cxn>
                <a:cxn ang="0">
                  <a:pos x="38" y="18"/>
                </a:cxn>
                <a:cxn ang="0">
                  <a:pos x="37" y="12"/>
                </a:cxn>
                <a:cxn ang="0">
                  <a:pos x="37" y="10"/>
                </a:cxn>
                <a:cxn ang="0">
                  <a:pos x="35" y="7"/>
                </a:cxn>
                <a:cxn ang="0">
                  <a:pos x="30" y="5"/>
                </a:cxn>
                <a:cxn ang="0">
                  <a:pos x="27" y="5"/>
                </a:cxn>
                <a:cxn ang="0">
                  <a:pos x="30" y="0"/>
                </a:cxn>
                <a:cxn ang="0">
                  <a:pos x="40" y="2"/>
                </a:cxn>
                <a:cxn ang="0">
                  <a:pos x="49" y="8"/>
                </a:cxn>
                <a:cxn ang="0">
                  <a:pos x="53" y="14"/>
                </a:cxn>
                <a:cxn ang="0">
                  <a:pos x="55" y="22"/>
                </a:cxn>
                <a:cxn ang="0">
                  <a:pos x="56" y="32"/>
                </a:cxn>
                <a:cxn ang="0">
                  <a:pos x="19" y="32"/>
                </a:cxn>
                <a:cxn ang="0">
                  <a:pos x="20" y="39"/>
                </a:cxn>
                <a:cxn ang="0">
                  <a:pos x="23" y="44"/>
                </a:cxn>
                <a:cxn ang="0">
                  <a:pos x="26" y="50"/>
                </a:cxn>
                <a:cxn ang="0">
                  <a:pos x="28" y="52"/>
                </a:cxn>
                <a:cxn ang="0">
                  <a:pos x="30" y="53"/>
                </a:cxn>
                <a:cxn ang="0">
                  <a:pos x="33" y="54"/>
                </a:cxn>
                <a:cxn ang="0">
                  <a:pos x="36" y="55"/>
                </a:cxn>
                <a:cxn ang="0">
                  <a:pos x="38" y="56"/>
                </a:cxn>
                <a:cxn ang="0">
                  <a:pos x="41" y="55"/>
                </a:cxn>
                <a:cxn ang="0">
                  <a:pos x="43" y="54"/>
                </a:cxn>
                <a:cxn ang="0">
                  <a:pos x="46" y="53"/>
                </a:cxn>
                <a:cxn ang="0">
                  <a:pos x="47" y="52"/>
                </a:cxn>
                <a:cxn ang="0">
                  <a:pos x="52" y="47"/>
                </a:cxn>
                <a:cxn ang="0">
                  <a:pos x="53" y="45"/>
                </a:cxn>
                <a:cxn ang="0">
                  <a:pos x="56" y="46"/>
                </a:cxn>
                <a:cxn ang="0">
                  <a:pos x="50" y="56"/>
                </a:cxn>
                <a:cxn ang="0">
                  <a:pos x="44" y="63"/>
                </a:cxn>
                <a:cxn ang="0">
                  <a:pos x="37" y="66"/>
                </a:cxn>
                <a:cxn ang="0">
                  <a:pos x="28" y="67"/>
                </a:cxn>
                <a:cxn ang="0">
                  <a:pos x="20" y="67"/>
                </a:cxn>
                <a:cxn ang="0">
                  <a:pos x="12" y="63"/>
                </a:cxn>
                <a:cxn ang="0">
                  <a:pos x="6" y="56"/>
                </a:cxn>
                <a:cxn ang="0">
                  <a:pos x="2" y="50"/>
                </a:cxn>
                <a:cxn ang="0">
                  <a:pos x="0" y="43"/>
                </a:cxn>
                <a:cxn ang="0">
                  <a:pos x="0" y="35"/>
                </a:cxn>
                <a:cxn ang="0">
                  <a:pos x="0" y="25"/>
                </a:cxn>
                <a:cxn ang="0">
                  <a:pos x="3" y="16"/>
                </a:cxn>
                <a:cxn ang="0">
                  <a:pos x="9" y="9"/>
                </a:cxn>
                <a:cxn ang="0">
                  <a:pos x="15" y="4"/>
                </a:cxn>
                <a:cxn ang="0">
                  <a:pos x="23" y="2"/>
                </a:cxn>
                <a:cxn ang="0">
                  <a:pos x="30" y="0"/>
                </a:cxn>
              </a:cxnLst>
              <a:rect l="0" t="0" r="r" b="b"/>
              <a:pathLst>
                <a:path w="56" h="67">
                  <a:moveTo>
                    <a:pt x="27" y="5"/>
                  </a:moveTo>
                  <a:lnTo>
                    <a:pt x="26" y="6"/>
                  </a:lnTo>
                  <a:lnTo>
                    <a:pt x="23" y="8"/>
                  </a:lnTo>
                  <a:lnTo>
                    <a:pt x="20" y="16"/>
                  </a:lnTo>
                  <a:lnTo>
                    <a:pt x="19" y="24"/>
                  </a:lnTo>
                  <a:lnTo>
                    <a:pt x="19" y="27"/>
                  </a:lnTo>
                  <a:lnTo>
                    <a:pt x="38" y="27"/>
                  </a:lnTo>
                  <a:lnTo>
                    <a:pt x="38" y="18"/>
                  </a:lnTo>
                  <a:lnTo>
                    <a:pt x="37" y="12"/>
                  </a:lnTo>
                  <a:lnTo>
                    <a:pt x="37" y="10"/>
                  </a:lnTo>
                  <a:lnTo>
                    <a:pt x="35" y="7"/>
                  </a:lnTo>
                  <a:lnTo>
                    <a:pt x="30" y="5"/>
                  </a:lnTo>
                  <a:lnTo>
                    <a:pt x="27" y="5"/>
                  </a:lnTo>
                  <a:close/>
                  <a:moveTo>
                    <a:pt x="30" y="0"/>
                  </a:moveTo>
                  <a:lnTo>
                    <a:pt x="40" y="2"/>
                  </a:lnTo>
                  <a:lnTo>
                    <a:pt x="49" y="8"/>
                  </a:lnTo>
                  <a:lnTo>
                    <a:pt x="53" y="14"/>
                  </a:lnTo>
                  <a:lnTo>
                    <a:pt x="55" y="22"/>
                  </a:lnTo>
                  <a:lnTo>
                    <a:pt x="56" y="32"/>
                  </a:lnTo>
                  <a:lnTo>
                    <a:pt x="19" y="32"/>
                  </a:lnTo>
                  <a:lnTo>
                    <a:pt x="20" y="39"/>
                  </a:lnTo>
                  <a:lnTo>
                    <a:pt x="23" y="44"/>
                  </a:lnTo>
                  <a:lnTo>
                    <a:pt x="26" y="50"/>
                  </a:lnTo>
                  <a:lnTo>
                    <a:pt x="28" y="52"/>
                  </a:lnTo>
                  <a:lnTo>
                    <a:pt x="30" y="53"/>
                  </a:lnTo>
                  <a:lnTo>
                    <a:pt x="33" y="54"/>
                  </a:lnTo>
                  <a:lnTo>
                    <a:pt x="36" y="55"/>
                  </a:lnTo>
                  <a:lnTo>
                    <a:pt x="38" y="56"/>
                  </a:lnTo>
                  <a:lnTo>
                    <a:pt x="41" y="55"/>
                  </a:lnTo>
                  <a:lnTo>
                    <a:pt x="43" y="54"/>
                  </a:lnTo>
                  <a:lnTo>
                    <a:pt x="46" y="53"/>
                  </a:lnTo>
                  <a:lnTo>
                    <a:pt x="47" y="52"/>
                  </a:lnTo>
                  <a:lnTo>
                    <a:pt x="52" y="47"/>
                  </a:lnTo>
                  <a:lnTo>
                    <a:pt x="53" y="45"/>
                  </a:lnTo>
                  <a:lnTo>
                    <a:pt x="56" y="46"/>
                  </a:lnTo>
                  <a:lnTo>
                    <a:pt x="50" y="56"/>
                  </a:lnTo>
                  <a:lnTo>
                    <a:pt x="44" y="63"/>
                  </a:lnTo>
                  <a:lnTo>
                    <a:pt x="37" y="66"/>
                  </a:lnTo>
                  <a:lnTo>
                    <a:pt x="28" y="67"/>
                  </a:lnTo>
                  <a:lnTo>
                    <a:pt x="20" y="67"/>
                  </a:lnTo>
                  <a:lnTo>
                    <a:pt x="12" y="63"/>
                  </a:lnTo>
                  <a:lnTo>
                    <a:pt x="6" y="56"/>
                  </a:lnTo>
                  <a:lnTo>
                    <a:pt x="2" y="50"/>
                  </a:lnTo>
                  <a:lnTo>
                    <a:pt x="0" y="43"/>
                  </a:lnTo>
                  <a:lnTo>
                    <a:pt x="0" y="35"/>
                  </a:lnTo>
                  <a:lnTo>
                    <a:pt x="0" y="25"/>
                  </a:lnTo>
                  <a:lnTo>
                    <a:pt x="3" y="16"/>
                  </a:lnTo>
                  <a:lnTo>
                    <a:pt x="9" y="9"/>
                  </a:lnTo>
                  <a:lnTo>
                    <a:pt x="15" y="4"/>
                  </a:lnTo>
                  <a:lnTo>
                    <a:pt x="23" y="2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5" name="Freeform 527"/>
            <p:cNvSpPr>
              <a:spLocks/>
            </p:cNvSpPr>
            <p:nvPr/>
          </p:nvSpPr>
          <p:spPr bwMode="auto">
            <a:xfrm>
              <a:off x="5724440" y="5040456"/>
              <a:ext cx="73929" cy="728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0"/>
                </a:cxn>
                <a:cxn ang="0">
                  <a:pos x="25" y="52"/>
                </a:cxn>
                <a:cxn ang="0">
                  <a:pos x="27" y="54"/>
                </a:cxn>
                <a:cxn ang="0">
                  <a:pos x="28" y="54"/>
                </a:cxn>
                <a:cxn ang="0">
                  <a:pos x="28" y="55"/>
                </a:cxn>
                <a:cxn ang="0">
                  <a:pos x="29" y="56"/>
                </a:cxn>
                <a:cxn ang="0">
                  <a:pos x="34" y="56"/>
                </a:cxn>
                <a:cxn ang="0">
                  <a:pos x="39" y="51"/>
                </a:cxn>
                <a:cxn ang="0">
                  <a:pos x="39" y="50"/>
                </a:cxn>
                <a:cxn ang="0">
                  <a:pos x="42" y="48"/>
                </a:cxn>
                <a:cxn ang="0">
                  <a:pos x="42" y="10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39" y="5"/>
                </a:cxn>
                <a:cxn ang="0">
                  <a:pos x="39" y="4"/>
                </a:cxn>
                <a:cxn ang="0">
                  <a:pos x="37" y="3"/>
                </a:cxn>
                <a:cxn ang="0">
                  <a:pos x="35" y="3"/>
                </a:cxn>
                <a:cxn ang="0">
                  <a:pos x="35" y="0"/>
                </a:cxn>
                <a:cxn ang="0">
                  <a:pos x="61" y="0"/>
                </a:cxn>
                <a:cxn ang="0">
                  <a:pos x="61" y="56"/>
                </a:cxn>
                <a:cxn ang="0">
                  <a:pos x="62" y="58"/>
                </a:cxn>
                <a:cxn ang="0">
                  <a:pos x="62" y="58"/>
                </a:cxn>
                <a:cxn ang="0">
                  <a:pos x="62" y="59"/>
                </a:cxn>
                <a:cxn ang="0">
                  <a:pos x="63" y="60"/>
                </a:cxn>
                <a:cxn ang="0">
                  <a:pos x="65" y="61"/>
                </a:cxn>
                <a:cxn ang="0">
                  <a:pos x="66" y="61"/>
                </a:cxn>
                <a:cxn ang="0">
                  <a:pos x="66" y="64"/>
                </a:cxn>
                <a:cxn ang="0">
                  <a:pos x="42" y="64"/>
                </a:cxn>
                <a:cxn ang="0">
                  <a:pos x="42" y="54"/>
                </a:cxn>
                <a:cxn ang="0">
                  <a:pos x="39" y="58"/>
                </a:cxn>
                <a:cxn ang="0">
                  <a:pos x="37" y="60"/>
                </a:cxn>
                <a:cxn ang="0">
                  <a:pos x="35" y="61"/>
                </a:cxn>
                <a:cxn ang="0">
                  <a:pos x="32" y="62"/>
                </a:cxn>
                <a:cxn ang="0">
                  <a:pos x="30" y="64"/>
                </a:cxn>
                <a:cxn ang="0">
                  <a:pos x="25" y="65"/>
                </a:cxn>
                <a:cxn ang="0">
                  <a:pos x="20" y="65"/>
                </a:cxn>
                <a:cxn ang="0">
                  <a:pos x="15" y="64"/>
                </a:cxn>
                <a:cxn ang="0">
                  <a:pos x="13" y="62"/>
                </a:cxn>
                <a:cxn ang="0">
                  <a:pos x="9" y="58"/>
                </a:cxn>
                <a:cxn ang="0">
                  <a:pos x="8" y="57"/>
                </a:cxn>
                <a:cxn ang="0">
                  <a:pos x="7" y="54"/>
                </a:cxn>
                <a:cxn ang="0">
                  <a:pos x="6" y="51"/>
                </a:cxn>
                <a:cxn ang="0">
                  <a:pos x="5" y="46"/>
                </a:cxn>
                <a:cxn ang="0">
                  <a:pos x="5" y="7"/>
                </a:cxn>
                <a:cxn ang="0">
                  <a:pos x="4" y="6"/>
                </a:cxn>
                <a:cxn ang="0">
                  <a:pos x="4" y="5"/>
                </a:cxn>
                <a:cxn ang="0">
                  <a:pos x="3" y="4"/>
                </a:cxn>
                <a:cxn ang="0">
                  <a:pos x="2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66" h="65">
                  <a:moveTo>
                    <a:pt x="0" y="0"/>
                  </a:moveTo>
                  <a:lnTo>
                    <a:pt x="25" y="0"/>
                  </a:lnTo>
                  <a:lnTo>
                    <a:pt x="25" y="52"/>
                  </a:lnTo>
                  <a:lnTo>
                    <a:pt x="27" y="54"/>
                  </a:lnTo>
                  <a:lnTo>
                    <a:pt x="28" y="54"/>
                  </a:lnTo>
                  <a:lnTo>
                    <a:pt x="28" y="55"/>
                  </a:lnTo>
                  <a:lnTo>
                    <a:pt x="29" y="56"/>
                  </a:lnTo>
                  <a:lnTo>
                    <a:pt x="34" y="56"/>
                  </a:lnTo>
                  <a:lnTo>
                    <a:pt x="39" y="51"/>
                  </a:lnTo>
                  <a:lnTo>
                    <a:pt x="39" y="50"/>
                  </a:lnTo>
                  <a:lnTo>
                    <a:pt x="42" y="48"/>
                  </a:lnTo>
                  <a:lnTo>
                    <a:pt x="42" y="10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37" y="3"/>
                  </a:lnTo>
                  <a:lnTo>
                    <a:pt x="35" y="3"/>
                  </a:lnTo>
                  <a:lnTo>
                    <a:pt x="35" y="0"/>
                  </a:lnTo>
                  <a:lnTo>
                    <a:pt x="61" y="0"/>
                  </a:lnTo>
                  <a:lnTo>
                    <a:pt x="61" y="56"/>
                  </a:lnTo>
                  <a:lnTo>
                    <a:pt x="62" y="58"/>
                  </a:lnTo>
                  <a:lnTo>
                    <a:pt x="62" y="58"/>
                  </a:lnTo>
                  <a:lnTo>
                    <a:pt x="62" y="59"/>
                  </a:lnTo>
                  <a:lnTo>
                    <a:pt x="63" y="60"/>
                  </a:lnTo>
                  <a:lnTo>
                    <a:pt x="65" y="61"/>
                  </a:lnTo>
                  <a:lnTo>
                    <a:pt x="66" y="61"/>
                  </a:lnTo>
                  <a:lnTo>
                    <a:pt x="66" y="64"/>
                  </a:lnTo>
                  <a:lnTo>
                    <a:pt x="42" y="64"/>
                  </a:lnTo>
                  <a:lnTo>
                    <a:pt x="42" y="54"/>
                  </a:lnTo>
                  <a:lnTo>
                    <a:pt x="39" y="58"/>
                  </a:lnTo>
                  <a:lnTo>
                    <a:pt x="37" y="60"/>
                  </a:lnTo>
                  <a:lnTo>
                    <a:pt x="35" y="61"/>
                  </a:lnTo>
                  <a:lnTo>
                    <a:pt x="32" y="62"/>
                  </a:lnTo>
                  <a:lnTo>
                    <a:pt x="30" y="64"/>
                  </a:lnTo>
                  <a:lnTo>
                    <a:pt x="25" y="65"/>
                  </a:lnTo>
                  <a:lnTo>
                    <a:pt x="20" y="65"/>
                  </a:lnTo>
                  <a:lnTo>
                    <a:pt x="15" y="64"/>
                  </a:lnTo>
                  <a:lnTo>
                    <a:pt x="13" y="62"/>
                  </a:lnTo>
                  <a:lnTo>
                    <a:pt x="9" y="58"/>
                  </a:lnTo>
                  <a:lnTo>
                    <a:pt x="8" y="57"/>
                  </a:lnTo>
                  <a:lnTo>
                    <a:pt x="7" y="54"/>
                  </a:lnTo>
                  <a:lnTo>
                    <a:pt x="6" y="51"/>
                  </a:lnTo>
                  <a:lnTo>
                    <a:pt x="5" y="46"/>
                  </a:lnTo>
                  <a:lnTo>
                    <a:pt x="5" y="7"/>
                  </a:lnTo>
                  <a:lnTo>
                    <a:pt x="4" y="6"/>
                  </a:lnTo>
                  <a:lnTo>
                    <a:pt x="4" y="5"/>
                  </a:lnTo>
                  <a:lnTo>
                    <a:pt x="3" y="4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6" name="Freeform 528"/>
            <p:cNvSpPr>
              <a:spLocks/>
            </p:cNvSpPr>
            <p:nvPr/>
          </p:nvSpPr>
          <p:spPr bwMode="auto">
            <a:xfrm>
              <a:off x="5809570" y="5013573"/>
              <a:ext cx="48166" cy="99693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7" y="0"/>
                </a:cxn>
                <a:cxn ang="0">
                  <a:pos x="27" y="24"/>
                </a:cxn>
                <a:cxn ang="0">
                  <a:pos x="43" y="24"/>
                </a:cxn>
                <a:cxn ang="0">
                  <a:pos x="43" y="31"/>
                </a:cxn>
                <a:cxn ang="0">
                  <a:pos x="27" y="31"/>
                </a:cxn>
                <a:cxn ang="0">
                  <a:pos x="27" y="78"/>
                </a:cxn>
                <a:cxn ang="0">
                  <a:pos x="28" y="78"/>
                </a:cxn>
                <a:cxn ang="0">
                  <a:pos x="28" y="78"/>
                </a:cxn>
                <a:cxn ang="0">
                  <a:pos x="29" y="78"/>
                </a:cxn>
                <a:cxn ang="0">
                  <a:pos x="30" y="80"/>
                </a:cxn>
                <a:cxn ang="0">
                  <a:pos x="33" y="80"/>
                </a:cxn>
                <a:cxn ang="0">
                  <a:pos x="37" y="78"/>
                </a:cxn>
                <a:cxn ang="0">
                  <a:pos x="38" y="77"/>
                </a:cxn>
                <a:cxn ang="0">
                  <a:pos x="40" y="75"/>
                </a:cxn>
                <a:cxn ang="0">
                  <a:pos x="41" y="76"/>
                </a:cxn>
                <a:cxn ang="0">
                  <a:pos x="37" y="83"/>
                </a:cxn>
                <a:cxn ang="0">
                  <a:pos x="31" y="88"/>
                </a:cxn>
                <a:cxn ang="0">
                  <a:pos x="23" y="89"/>
                </a:cxn>
                <a:cxn ang="0">
                  <a:pos x="21" y="89"/>
                </a:cxn>
                <a:cxn ang="0">
                  <a:pos x="16" y="88"/>
                </a:cxn>
                <a:cxn ang="0">
                  <a:pos x="14" y="86"/>
                </a:cxn>
                <a:cxn ang="0">
                  <a:pos x="13" y="84"/>
                </a:cxn>
                <a:cxn ang="0">
                  <a:pos x="10" y="81"/>
                </a:cxn>
                <a:cxn ang="0">
                  <a:pos x="8" y="78"/>
                </a:cxn>
                <a:cxn ang="0">
                  <a:pos x="8" y="31"/>
                </a:cxn>
                <a:cxn ang="0">
                  <a:pos x="0" y="31"/>
                </a:cxn>
                <a:cxn ang="0">
                  <a:pos x="0" y="28"/>
                </a:cxn>
                <a:cxn ang="0">
                  <a:pos x="7" y="22"/>
                </a:cxn>
                <a:cxn ang="0">
                  <a:pos x="14" y="15"/>
                </a:cxn>
                <a:cxn ang="0">
                  <a:pos x="20" y="8"/>
                </a:cxn>
                <a:cxn ang="0">
                  <a:pos x="25" y="0"/>
                </a:cxn>
              </a:cxnLst>
              <a:rect l="0" t="0" r="r" b="b"/>
              <a:pathLst>
                <a:path w="43" h="89">
                  <a:moveTo>
                    <a:pt x="25" y="0"/>
                  </a:moveTo>
                  <a:lnTo>
                    <a:pt x="27" y="0"/>
                  </a:lnTo>
                  <a:lnTo>
                    <a:pt x="27" y="24"/>
                  </a:lnTo>
                  <a:lnTo>
                    <a:pt x="43" y="24"/>
                  </a:lnTo>
                  <a:lnTo>
                    <a:pt x="43" y="31"/>
                  </a:lnTo>
                  <a:lnTo>
                    <a:pt x="27" y="31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9" y="78"/>
                  </a:lnTo>
                  <a:lnTo>
                    <a:pt x="30" y="80"/>
                  </a:lnTo>
                  <a:lnTo>
                    <a:pt x="33" y="80"/>
                  </a:lnTo>
                  <a:lnTo>
                    <a:pt x="37" y="78"/>
                  </a:lnTo>
                  <a:lnTo>
                    <a:pt x="38" y="77"/>
                  </a:lnTo>
                  <a:lnTo>
                    <a:pt x="40" y="75"/>
                  </a:lnTo>
                  <a:lnTo>
                    <a:pt x="41" y="76"/>
                  </a:lnTo>
                  <a:lnTo>
                    <a:pt x="37" y="83"/>
                  </a:lnTo>
                  <a:lnTo>
                    <a:pt x="31" y="88"/>
                  </a:lnTo>
                  <a:lnTo>
                    <a:pt x="23" y="89"/>
                  </a:lnTo>
                  <a:lnTo>
                    <a:pt x="21" y="89"/>
                  </a:lnTo>
                  <a:lnTo>
                    <a:pt x="16" y="88"/>
                  </a:lnTo>
                  <a:lnTo>
                    <a:pt x="14" y="86"/>
                  </a:lnTo>
                  <a:lnTo>
                    <a:pt x="13" y="84"/>
                  </a:lnTo>
                  <a:lnTo>
                    <a:pt x="10" y="81"/>
                  </a:lnTo>
                  <a:lnTo>
                    <a:pt x="8" y="78"/>
                  </a:lnTo>
                  <a:lnTo>
                    <a:pt x="8" y="31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7" y="22"/>
                  </a:lnTo>
                  <a:lnTo>
                    <a:pt x="14" y="15"/>
                  </a:lnTo>
                  <a:lnTo>
                    <a:pt x="20" y="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7" name="Freeform 529"/>
            <p:cNvSpPr>
              <a:spLocks noEditPoints="1"/>
            </p:cNvSpPr>
            <p:nvPr/>
          </p:nvSpPr>
          <p:spPr bwMode="auto">
            <a:xfrm>
              <a:off x="5863337" y="5038216"/>
              <a:ext cx="63848" cy="75050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6" y="6"/>
                </a:cxn>
                <a:cxn ang="0">
                  <a:pos x="26" y="7"/>
                </a:cxn>
                <a:cxn ang="0">
                  <a:pos x="24" y="8"/>
                </a:cxn>
                <a:cxn ang="0">
                  <a:pos x="21" y="16"/>
                </a:cxn>
                <a:cxn ang="0">
                  <a:pos x="19" y="24"/>
                </a:cxn>
                <a:cxn ang="0">
                  <a:pos x="19" y="27"/>
                </a:cxn>
                <a:cxn ang="0">
                  <a:pos x="39" y="27"/>
                </a:cxn>
                <a:cxn ang="0">
                  <a:pos x="39" y="18"/>
                </a:cxn>
                <a:cxn ang="0">
                  <a:pos x="37" y="12"/>
                </a:cxn>
                <a:cxn ang="0">
                  <a:pos x="37" y="10"/>
                </a:cxn>
                <a:cxn ang="0">
                  <a:pos x="36" y="7"/>
                </a:cxn>
                <a:cxn ang="0">
                  <a:pos x="35" y="6"/>
                </a:cxn>
                <a:cxn ang="0">
                  <a:pos x="32" y="5"/>
                </a:cxn>
                <a:cxn ang="0">
                  <a:pos x="28" y="5"/>
                </a:cxn>
                <a:cxn ang="0">
                  <a:pos x="32" y="0"/>
                </a:cxn>
                <a:cxn ang="0">
                  <a:pos x="40" y="2"/>
                </a:cxn>
                <a:cxn ang="0">
                  <a:pos x="49" y="8"/>
                </a:cxn>
                <a:cxn ang="0">
                  <a:pos x="53" y="14"/>
                </a:cxn>
                <a:cxn ang="0">
                  <a:pos x="56" y="22"/>
                </a:cxn>
                <a:cxn ang="0">
                  <a:pos x="57" y="32"/>
                </a:cxn>
                <a:cxn ang="0">
                  <a:pos x="19" y="32"/>
                </a:cxn>
                <a:cxn ang="0">
                  <a:pos x="22" y="42"/>
                </a:cxn>
                <a:cxn ang="0">
                  <a:pos x="27" y="50"/>
                </a:cxn>
                <a:cxn ang="0">
                  <a:pos x="31" y="53"/>
                </a:cxn>
                <a:cxn ang="0">
                  <a:pos x="34" y="54"/>
                </a:cxn>
                <a:cxn ang="0">
                  <a:pos x="39" y="56"/>
                </a:cxn>
                <a:cxn ang="0">
                  <a:pos x="45" y="54"/>
                </a:cxn>
                <a:cxn ang="0">
                  <a:pos x="46" y="53"/>
                </a:cxn>
                <a:cxn ang="0">
                  <a:pos x="48" y="52"/>
                </a:cxn>
                <a:cxn ang="0">
                  <a:pos x="50" y="50"/>
                </a:cxn>
                <a:cxn ang="0">
                  <a:pos x="52" y="49"/>
                </a:cxn>
                <a:cxn ang="0">
                  <a:pos x="52" y="47"/>
                </a:cxn>
                <a:cxn ang="0">
                  <a:pos x="54" y="45"/>
                </a:cxn>
                <a:cxn ang="0">
                  <a:pos x="57" y="46"/>
                </a:cxn>
                <a:cxn ang="0">
                  <a:pos x="52" y="56"/>
                </a:cxn>
                <a:cxn ang="0">
                  <a:pos x="45" y="63"/>
                </a:cxn>
                <a:cxn ang="0">
                  <a:pos x="37" y="66"/>
                </a:cxn>
                <a:cxn ang="0">
                  <a:pos x="29" y="67"/>
                </a:cxn>
                <a:cxn ang="0">
                  <a:pos x="20" y="67"/>
                </a:cxn>
                <a:cxn ang="0">
                  <a:pos x="12" y="63"/>
                </a:cxn>
                <a:cxn ang="0">
                  <a:pos x="6" y="56"/>
                </a:cxn>
                <a:cxn ang="0">
                  <a:pos x="2" y="50"/>
                </a:cxn>
                <a:cxn ang="0">
                  <a:pos x="1" y="43"/>
                </a:cxn>
                <a:cxn ang="0">
                  <a:pos x="0" y="35"/>
                </a:cxn>
                <a:cxn ang="0">
                  <a:pos x="2" y="25"/>
                </a:cxn>
                <a:cxn ang="0">
                  <a:pos x="4" y="16"/>
                </a:cxn>
                <a:cxn ang="0">
                  <a:pos x="9" y="9"/>
                </a:cxn>
                <a:cxn ang="0">
                  <a:pos x="16" y="4"/>
                </a:cxn>
                <a:cxn ang="0">
                  <a:pos x="23" y="2"/>
                </a:cxn>
                <a:cxn ang="0">
                  <a:pos x="32" y="0"/>
                </a:cxn>
              </a:cxnLst>
              <a:rect l="0" t="0" r="r" b="b"/>
              <a:pathLst>
                <a:path w="57" h="67">
                  <a:moveTo>
                    <a:pt x="28" y="5"/>
                  </a:moveTo>
                  <a:lnTo>
                    <a:pt x="26" y="6"/>
                  </a:lnTo>
                  <a:lnTo>
                    <a:pt x="26" y="7"/>
                  </a:lnTo>
                  <a:lnTo>
                    <a:pt x="24" y="8"/>
                  </a:lnTo>
                  <a:lnTo>
                    <a:pt x="21" y="16"/>
                  </a:lnTo>
                  <a:lnTo>
                    <a:pt x="19" y="24"/>
                  </a:lnTo>
                  <a:lnTo>
                    <a:pt x="19" y="27"/>
                  </a:lnTo>
                  <a:lnTo>
                    <a:pt x="39" y="27"/>
                  </a:lnTo>
                  <a:lnTo>
                    <a:pt x="39" y="18"/>
                  </a:lnTo>
                  <a:lnTo>
                    <a:pt x="37" y="12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5" y="6"/>
                  </a:lnTo>
                  <a:lnTo>
                    <a:pt x="32" y="5"/>
                  </a:lnTo>
                  <a:lnTo>
                    <a:pt x="28" y="5"/>
                  </a:lnTo>
                  <a:close/>
                  <a:moveTo>
                    <a:pt x="32" y="0"/>
                  </a:moveTo>
                  <a:lnTo>
                    <a:pt x="40" y="2"/>
                  </a:lnTo>
                  <a:lnTo>
                    <a:pt x="49" y="8"/>
                  </a:lnTo>
                  <a:lnTo>
                    <a:pt x="53" y="14"/>
                  </a:lnTo>
                  <a:lnTo>
                    <a:pt x="56" y="22"/>
                  </a:lnTo>
                  <a:lnTo>
                    <a:pt x="57" y="32"/>
                  </a:lnTo>
                  <a:lnTo>
                    <a:pt x="19" y="32"/>
                  </a:lnTo>
                  <a:lnTo>
                    <a:pt x="22" y="42"/>
                  </a:lnTo>
                  <a:lnTo>
                    <a:pt x="27" y="50"/>
                  </a:lnTo>
                  <a:lnTo>
                    <a:pt x="31" y="53"/>
                  </a:lnTo>
                  <a:lnTo>
                    <a:pt x="34" y="54"/>
                  </a:lnTo>
                  <a:lnTo>
                    <a:pt x="39" y="56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8" y="52"/>
                  </a:lnTo>
                  <a:lnTo>
                    <a:pt x="50" y="50"/>
                  </a:lnTo>
                  <a:lnTo>
                    <a:pt x="52" y="49"/>
                  </a:lnTo>
                  <a:lnTo>
                    <a:pt x="52" y="47"/>
                  </a:lnTo>
                  <a:lnTo>
                    <a:pt x="54" y="45"/>
                  </a:lnTo>
                  <a:lnTo>
                    <a:pt x="57" y="46"/>
                  </a:lnTo>
                  <a:lnTo>
                    <a:pt x="52" y="56"/>
                  </a:lnTo>
                  <a:lnTo>
                    <a:pt x="45" y="63"/>
                  </a:lnTo>
                  <a:lnTo>
                    <a:pt x="37" y="66"/>
                  </a:lnTo>
                  <a:lnTo>
                    <a:pt x="29" y="67"/>
                  </a:lnTo>
                  <a:lnTo>
                    <a:pt x="20" y="67"/>
                  </a:lnTo>
                  <a:lnTo>
                    <a:pt x="12" y="63"/>
                  </a:lnTo>
                  <a:lnTo>
                    <a:pt x="6" y="56"/>
                  </a:lnTo>
                  <a:lnTo>
                    <a:pt x="2" y="50"/>
                  </a:lnTo>
                  <a:lnTo>
                    <a:pt x="1" y="4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4" y="16"/>
                  </a:lnTo>
                  <a:lnTo>
                    <a:pt x="9" y="9"/>
                  </a:lnTo>
                  <a:lnTo>
                    <a:pt x="16" y="4"/>
                  </a:lnTo>
                  <a:lnTo>
                    <a:pt x="23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8" name="Freeform 530"/>
            <p:cNvSpPr>
              <a:spLocks/>
            </p:cNvSpPr>
            <p:nvPr/>
          </p:nvSpPr>
          <p:spPr bwMode="auto">
            <a:xfrm>
              <a:off x="5938387" y="5038216"/>
              <a:ext cx="61607" cy="7392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8" y="1"/>
                </a:cxn>
                <a:cxn ang="0">
                  <a:pos x="49" y="1"/>
                </a:cxn>
                <a:cxn ang="0">
                  <a:pos x="54" y="6"/>
                </a:cxn>
                <a:cxn ang="0">
                  <a:pos x="55" y="7"/>
                </a:cxn>
                <a:cxn ang="0">
                  <a:pos x="55" y="12"/>
                </a:cxn>
                <a:cxn ang="0">
                  <a:pos x="53" y="15"/>
                </a:cxn>
                <a:cxn ang="0">
                  <a:pos x="52" y="16"/>
                </a:cxn>
                <a:cxn ang="0">
                  <a:pos x="51" y="18"/>
                </a:cxn>
                <a:cxn ang="0">
                  <a:pos x="48" y="19"/>
                </a:cxn>
                <a:cxn ang="0">
                  <a:pos x="44" y="19"/>
                </a:cxn>
                <a:cxn ang="0">
                  <a:pos x="41" y="18"/>
                </a:cxn>
                <a:cxn ang="0">
                  <a:pos x="40" y="16"/>
                </a:cxn>
                <a:cxn ang="0">
                  <a:pos x="39" y="16"/>
                </a:cxn>
                <a:cxn ang="0">
                  <a:pos x="38" y="15"/>
                </a:cxn>
                <a:cxn ang="0">
                  <a:pos x="37" y="14"/>
                </a:cxn>
                <a:cxn ang="0">
                  <a:pos x="33" y="14"/>
                </a:cxn>
                <a:cxn ang="0">
                  <a:pos x="30" y="16"/>
                </a:cxn>
                <a:cxn ang="0">
                  <a:pos x="29" y="19"/>
                </a:cxn>
                <a:cxn ang="0">
                  <a:pos x="29" y="21"/>
                </a:cxn>
                <a:cxn ang="0">
                  <a:pos x="26" y="28"/>
                </a:cxn>
                <a:cxn ang="0">
                  <a:pos x="26" y="36"/>
                </a:cxn>
                <a:cxn ang="0">
                  <a:pos x="26" y="60"/>
                </a:cxn>
                <a:cxn ang="0">
                  <a:pos x="26" y="60"/>
                </a:cxn>
                <a:cxn ang="0">
                  <a:pos x="26" y="61"/>
                </a:cxn>
                <a:cxn ang="0">
                  <a:pos x="27" y="61"/>
                </a:cxn>
                <a:cxn ang="0">
                  <a:pos x="29" y="63"/>
                </a:cxn>
                <a:cxn ang="0">
                  <a:pos x="31" y="63"/>
                </a:cxn>
                <a:cxn ang="0">
                  <a:pos x="31" y="66"/>
                </a:cxn>
                <a:cxn ang="0">
                  <a:pos x="0" y="66"/>
                </a:cxn>
                <a:cxn ang="0">
                  <a:pos x="0" y="63"/>
                </a:cxn>
                <a:cxn ang="0">
                  <a:pos x="2" y="63"/>
                </a:cxn>
                <a:cxn ang="0">
                  <a:pos x="3" y="62"/>
                </a:cxn>
                <a:cxn ang="0">
                  <a:pos x="4" y="62"/>
                </a:cxn>
                <a:cxn ang="0">
                  <a:pos x="5" y="61"/>
                </a:cxn>
                <a:cxn ang="0">
                  <a:pos x="6" y="60"/>
                </a:cxn>
                <a:cxn ang="0">
                  <a:pos x="6" y="58"/>
                </a:cxn>
                <a:cxn ang="0">
                  <a:pos x="6" y="55"/>
                </a:cxn>
                <a:cxn ang="0">
                  <a:pos x="6" y="9"/>
                </a:cxn>
                <a:cxn ang="0">
                  <a:pos x="6" y="7"/>
                </a:cxn>
                <a:cxn ang="0">
                  <a:pos x="5" y="6"/>
                </a:cxn>
                <a:cxn ang="0">
                  <a:pos x="2" y="5"/>
                </a:cxn>
                <a:cxn ang="0">
                  <a:pos x="0" y="5"/>
                </a:cxn>
                <a:cxn ang="0">
                  <a:pos x="0" y="2"/>
                </a:cxn>
                <a:cxn ang="0">
                  <a:pos x="26" y="2"/>
                </a:cxn>
                <a:cxn ang="0">
                  <a:pos x="26" y="16"/>
                </a:cxn>
                <a:cxn ang="0">
                  <a:pos x="29" y="10"/>
                </a:cxn>
                <a:cxn ang="0">
                  <a:pos x="33" y="6"/>
                </a:cxn>
                <a:cxn ang="0">
                  <a:pos x="37" y="3"/>
                </a:cxn>
                <a:cxn ang="0">
                  <a:pos x="40" y="2"/>
                </a:cxn>
                <a:cxn ang="0">
                  <a:pos x="46" y="0"/>
                </a:cxn>
              </a:cxnLst>
              <a:rect l="0" t="0" r="r" b="b"/>
              <a:pathLst>
                <a:path w="55" h="66">
                  <a:moveTo>
                    <a:pt x="46" y="0"/>
                  </a:moveTo>
                  <a:lnTo>
                    <a:pt x="48" y="1"/>
                  </a:lnTo>
                  <a:lnTo>
                    <a:pt x="49" y="1"/>
                  </a:lnTo>
                  <a:lnTo>
                    <a:pt x="54" y="6"/>
                  </a:lnTo>
                  <a:lnTo>
                    <a:pt x="55" y="7"/>
                  </a:lnTo>
                  <a:lnTo>
                    <a:pt x="55" y="12"/>
                  </a:lnTo>
                  <a:lnTo>
                    <a:pt x="53" y="15"/>
                  </a:lnTo>
                  <a:lnTo>
                    <a:pt x="52" y="16"/>
                  </a:lnTo>
                  <a:lnTo>
                    <a:pt x="51" y="18"/>
                  </a:lnTo>
                  <a:lnTo>
                    <a:pt x="48" y="19"/>
                  </a:lnTo>
                  <a:lnTo>
                    <a:pt x="44" y="19"/>
                  </a:lnTo>
                  <a:lnTo>
                    <a:pt x="41" y="18"/>
                  </a:lnTo>
                  <a:lnTo>
                    <a:pt x="40" y="16"/>
                  </a:lnTo>
                  <a:lnTo>
                    <a:pt x="39" y="16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3" y="14"/>
                  </a:lnTo>
                  <a:lnTo>
                    <a:pt x="30" y="16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6" y="28"/>
                  </a:lnTo>
                  <a:lnTo>
                    <a:pt x="26" y="36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6" y="61"/>
                  </a:lnTo>
                  <a:lnTo>
                    <a:pt x="27" y="61"/>
                  </a:lnTo>
                  <a:lnTo>
                    <a:pt x="29" y="63"/>
                  </a:lnTo>
                  <a:lnTo>
                    <a:pt x="31" y="63"/>
                  </a:lnTo>
                  <a:lnTo>
                    <a:pt x="31" y="66"/>
                  </a:lnTo>
                  <a:lnTo>
                    <a:pt x="0" y="66"/>
                  </a:lnTo>
                  <a:lnTo>
                    <a:pt x="0" y="63"/>
                  </a:lnTo>
                  <a:lnTo>
                    <a:pt x="2" y="63"/>
                  </a:lnTo>
                  <a:lnTo>
                    <a:pt x="3" y="62"/>
                  </a:lnTo>
                  <a:lnTo>
                    <a:pt x="4" y="62"/>
                  </a:lnTo>
                  <a:lnTo>
                    <a:pt x="5" y="61"/>
                  </a:lnTo>
                  <a:lnTo>
                    <a:pt x="6" y="60"/>
                  </a:lnTo>
                  <a:lnTo>
                    <a:pt x="6" y="58"/>
                  </a:lnTo>
                  <a:lnTo>
                    <a:pt x="6" y="55"/>
                  </a:lnTo>
                  <a:lnTo>
                    <a:pt x="6" y="9"/>
                  </a:lnTo>
                  <a:lnTo>
                    <a:pt x="6" y="7"/>
                  </a:lnTo>
                  <a:lnTo>
                    <a:pt x="5" y="6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26" y="2"/>
                  </a:lnTo>
                  <a:lnTo>
                    <a:pt x="26" y="16"/>
                  </a:lnTo>
                  <a:lnTo>
                    <a:pt x="29" y="10"/>
                  </a:lnTo>
                  <a:lnTo>
                    <a:pt x="33" y="6"/>
                  </a:lnTo>
                  <a:lnTo>
                    <a:pt x="37" y="3"/>
                  </a:lnTo>
                  <a:lnTo>
                    <a:pt x="40" y="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9" name="Freeform 531"/>
            <p:cNvSpPr>
              <a:spLocks noEditPoints="1"/>
            </p:cNvSpPr>
            <p:nvPr/>
          </p:nvSpPr>
          <p:spPr bwMode="auto">
            <a:xfrm>
              <a:off x="6006715" y="5038216"/>
              <a:ext cx="69449" cy="75050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7" y="6"/>
                </a:cxn>
                <a:cxn ang="0">
                  <a:pos x="25" y="7"/>
                </a:cxn>
                <a:cxn ang="0">
                  <a:pos x="24" y="8"/>
                </a:cxn>
                <a:cxn ang="0">
                  <a:pos x="23" y="9"/>
                </a:cxn>
                <a:cxn ang="0">
                  <a:pos x="22" y="10"/>
                </a:cxn>
                <a:cxn ang="0">
                  <a:pos x="21" y="15"/>
                </a:cxn>
                <a:cxn ang="0">
                  <a:pos x="21" y="18"/>
                </a:cxn>
                <a:cxn ang="0">
                  <a:pos x="20" y="23"/>
                </a:cxn>
                <a:cxn ang="0">
                  <a:pos x="19" y="31"/>
                </a:cxn>
                <a:cxn ang="0">
                  <a:pos x="19" y="43"/>
                </a:cxn>
                <a:cxn ang="0">
                  <a:pos x="20" y="49"/>
                </a:cxn>
                <a:cxn ang="0">
                  <a:pos x="21" y="53"/>
                </a:cxn>
                <a:cxn ang="0">
                  <a:pos x="21" y="56"/>
                </a:cxn>
                <a:cxn ang="0">
                  <a:pos x="22" y="58"/>
                </a:cxn>
                <a:cxn ang="0">
                  <a:pos x="25" y="61"/>
                </a:cxn>
                <a:cxn ang="0">
                  <a:pos x="28" y="62"/>
                </a:cxn>
                <a:cxn ang="0">
                  <a:pos x="29" y="63"/>
                </a:cxn>
                <a:cxn ang="0">
                  <a:pos x="35" y="63"/>
                </a:cxn>
                <a:cxn ang="0">
                  <a:pos x="39" y="60"/>
                </a:cxn>
                <a:cxn ang="0">
                  <a:pos x="40" y="56"/>
                </a:cxn>
                <a:cxn ang="0">
                  <a:pos x="42" y="54"/>
                </a:cxn>
                <a:cxn ang="0">
                  <a:pos x="42" y="49"/>
                </a:cxn>
                <a:cxn ang="0">
                  <a:pos x="43" y="40"/>
                </a:cxn>
                <a:cxn ang="0">
                  <a:pos x="43" y="22"/>
                </a:cxn>
                <a:cxn ang="0">
                  <a:pos x="42" y="16"/>
                </a:cxn>
                <a:cxn ang="0">
                  <a:pos x="42" y="12"/>
                </a:cxn>
                <a:cxn ang="0">
                  <a:pos x="39" y="8"/>
                </a:cxn>
                <a:cxn ang="0">
                  <a:pos x="37" y="6"/>
                </a:cxn>
                <a:cxn ang="0">
                  <a:pos x="34" y="5"/>
                </a:cxn>
                <a:cxn ang="0">
                  <a:pos x="29" y="5"/>
                </a:cxn>
                <a:cxn ang="0">
                  <a:pos x="31" y="0"/>
                </a:cxn>
                <a:cxn ang="0">
                  <a:pos x="39" y="2"/>
                </a:cxn>
                <a:cxn ang="0">
                  <a:pos x="48" y="5"/>
                </a:cxn>
                <a:cxn ang="0">
                  <a:pos x="50" y="6"/>
                </a:cxn>
                <a:cxn ang="0">
                  <a:pos x="55" y="11"/>
                </a:cxn>
                <a:cxn ang="0">
                  <a:pos x="56" y="13"/>
                </a:cxn>
                <a:cxn ang="0">
                  <a:pos x="58" y="16"/>
                </a:cxn>
                <a:cxn ang="0">
                  <a:pos x="61" y="25"/>
                </a:cxn>
                <a:cxn ang="0">
                  <a:pos x="62" y="35"/>
                </a:cxn>
                <a:cxn ang="0">
                  <a:pos x="60" y="47"/>
                </a:cxn>
                <a:cxn ang="0">
                  <a:pos x="55" y="56"/>
                </a:cxn>
                <a:cxn ang="0">
                  <a:pos x="49" y="63"/>
                </a:cxn>
                <a:cxn ang="0">
                  <a:pos x="41" y="67"/>
                </a:cxn>
                <a:cxn ang="0">
                  <a:pos x="31" y="67"/>
                </a:cxn>
                <a:cxn ang="0">
                  <a:pos x="22" y="67"/>
                </a:cxn>
                <a:cxn ang="0">
                  <a:pos x="14" y="63"/>
                </a:cxn>
                <a:cxn ang="0">
                  <a:pos x="8" y="56"/>
                </a:cxn>
                <a:cxn ang="0">
                  <a:pos x="4" y="50"/>
                </a:cxn>
                <a:cxn ang="0">
                  <a:pos x="1" y="43"/>
                </a:cxn>
                <a:cxn ang="0">
                  <a:pos x="0" y="35"/>
                </a:cxn>
                <a:cxn ang="0">
                  <a:pos x="1" y="26"/>
                </a:cxn>
                <a:cxn ang="0">
                  <a:pos x="4" y="18"/>
                </a:cxn>
                <a:cxn ang="0">
                  <a:pos x="8" y="11"/>
                </a:cxn>
                <a:cxn ang="0">
                  <a:pos x="14" y="5"/>
                </a:cxn>
                <a:cxn ang="0">
                  <a:pos x="22" y="2"/>
                </a:cxn>
                <a:cxn ang="0">
                  <a:pos x="31" y="0"/>
                </a:cxn>
              </a:cxnLst>
              <a:rect l="0" t="0" r="r" b="b"/>
              <a:pathLst>
                <a:path w="62" h="67">
                  <a:moveTo>
                    <a:pt x="29" y="5"/>
                  </a:moveTo>
                  <a:lnTo>
                    <a:pt x="27" y="6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2" y="10"/>
                  </a:lnTo>
                  <a:lnTo>
                    <a:pt x="21" y="15"/>
                  </a:lnTo>
                  <a:lnTo>
                    <a:pt x="21" y="18"/>
                  </a:lnTo>
                  <a:lnTo>
                    <a:pt x="20" y="23"/>
                  </a:lnTo>
                  <a:lnTo>
                    <a:pt x="19" y="31"/>
                  </a:lnTo>
                  <a:lnTo>
                    <a:pt x="19" y="43"/>
                  </a:lnTo>
                  <a:lnTo>
                    <a:pt x="20" y="49"/>
                  </a:lnTo>
                  <a:lnTo>
                    <a:pt x="21" y="53"/>
                  </a:lnTo>
                  <a:lnTo>
                    <a:pt x="21" y="56"/>
                  </a:lnTo>
                  <a:lnTo>
                    <a:pt x="22" y="58"/>
                  </a:lnTo>
                  <a:lnTo>
                    <a:pt x="25" y="61"/>
                  </a:lnTo>
                  <a:lnTo>
                    <a:pt x="28" y="62"/>
                  </a:lnTo>
                  <a:lnTo>
                    <a:pt x="29" y="63"/>
                  </a:lnTo>
                  <a:lnTo>
                    <a:pt x="35" y="63"/>
                  </a:lnTo>
                  <a:lnTo>
                    <a:pt x="39" y="60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2" y="49"/>
                  </a:lnTo>
                  <a:lnTo>
                    <a:pt x="43" y="40"/>
                  </a:lnTo>
                  <a:lnTo>
                    <a:pt x="43" y="22"/>
                  </a:lnTo>
                  <a:lnTo>
                    <a:pt x="42" y="16"/>
                  </a:lnTo>
                  <a:lnTo>
                    <a:pt x="42" y="12"/>
                  </a:lnTo>
                  <a:lnTo>
                    <a:pt x="39" y="8"/>
                  </a:lnTo>
                  <a:lnTo>
                    <a:pt x="37" y="6"/>
                  </a:lnTo>
                  <a:lnTo>
                    <a:pt x="34" y="5"/>
                  </a:lnTo>
                  <a:lnTo>
                    <a:pt x="29" y="5"/>
                  </a:lnTo>
                  <a:close/>
                  <a:moveTo>
                    <a:pt x="31" y="0"/>
                  </a:moveTo>
                  <a:lnTo>
                    <a:pt x="39" y="2"/>
                  </a:lnTo>
                  <a:lnTo>
                    <a:pt x="48" y="5"/>
                  </a:lnTo>
                  <a:lnTo>
                    <a:pt x="50" y="6"/>
                  </a:lnTo>
                  <a:lnTo>
                    <a:pt x="55" y="11"/>
                  </a:lnTo>
                  <a:lnTo>
                    <a:pt x="56" y="13"/>
                  </a:lnTo>
                  <a:lnTo>
                    <a:pt x="58" y="16"/>
                  </a:lnTo>
                  <a:lnTo>
                    <a:pt x="61" y="25"/>
                  </a:lnTo>
                  <a:lnTo>
                    <a:pt x="62" y="35"/>
                  </a:lnTo>
                  <a:lnTo>
                    <a:pt x="60" y="47"/>
                  </a:lnTo>
                  <a:lnTo>
                    <a:pt x="55" y="56"/>
                  </a:lnTo>
                  <a:lnTo>
                    <a:pt x="49" y="63"/>
                  </a:lnTo>
                  <a:lnTo>
                    <a:pt x="41" y="67"/>
                  </a:lnTo>
                  <a:lnTo>
                    <a:pt x="31" y="67"/>
                  </a:lnTo>
                  <a:lnTo>
                    <a:pt x="22" y="67"/>
                  </a:lnTo>
                  <a:lnTo>
                    <a:pt x="14" y="63"/>
                  </a:lnTo>
                  <a:lnTo>
                    <a:pt x="8" y="56"/>
                  </a:lnTo>
                  <a:lnTo>
                    <a:pt x="4" y="50"/>
                  </a:lnTo>
                  <a:lnTo>
                    <a:pt x="1" y="43"/>
                  </a:lnTo>
                  <a:lnTo>
                    <a:pt x="0" y="35"/>
                  </a:lnTo>
                  <a:lnTo>
                    <a:pt x="1" y="26"/>
                  </a:lnTo>
                  <a:lnTo>
                    <a:pt x="4" y="18"/>
                  </a:lnTo>
                  <a:lnTo>
                    <a:pt x="8" y="11"/>
                  </a:lnTo>
                  <a:lnTo>
                    <a:pt x="14" y="5"/>
                  </a:lnTo>
                  <a:lnTo>
                    <a:pt x="22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0" name="Freeform 532"/>
            <p:cNvSpPr>
              <a:spLocks/>
            </p:cNvSpPr>
            <p:nvPr/>
          </p:nvSpPr>
          <p:spPr bwMode="auto">
            <a:xfrm>
              <a:off x="6087365" y="5038216"/>
              <a:ext cx="76169" cy="73929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48" y="1"/>
                </a:cxn>
                <a:cxn ang="0">
                  <a:pos x="51" y="1"/>
                </a:cxn>
                <a:cxn ang="0">
                  <a:pos x="55" y="3"/>
                </a:cxn>
                <a:cxn ang="0">
                  <a:pos x="58" y="6"/>
                </a:cxn>
                <a:cxn ang="0">
                  <a:pos x="60" y="9"/>
                </a:cxn>
                <a:cxn ang="0">
                  <a:pos x="60" y="12"/>
                </a:cxn>
                <a:cxn ang="0">
                  <a:pos x="61" y="18"/>
                </a:cxn>
                <a:cxn ang="0">
                  <a:pos x="61" y="56"/>
                </a:cxn>
                <a:cxn ang="0">
                  <a:pos x="62" y="58"/>
                </a:cxn>
                <a:cxn ang="0">
                  <a:pos x="62" y="60"/>
                </a:cxn>
                <a:cxn ang="0">
                  <a:pos x="63" y="60"/>
                </a:cxn>
                <a:cxn ang="0">
                  <a:pos x="63" y="61"/>
                </a:cxn>
                <a:cxn ang="0">
                  <a:pos x="64" y="62"/>
                </a:cxn>
                <a:cxn ang="0">
                  <a:pos x="65" y="63"/>
                </a:cxn>
                <a:cxn ang="0">
                  <a:pos x="68" y="63"/>
                </a:cxn>
                <a:cxn ang="0">
                  <a:pos x="68" y="66"/>
                </a:cxn>
                <a:cxn ang="0">
                  <a:pos x="36" y="66"/>
                </a:cxn>
                <a:cxn ang="0">
                  <a:pos x="36" y="63"/>
                </a:cxn>
                <a:cxn ang="0">
                  <a:pos x="38" y="63"/>
                </a:cxn>
                <a:cxn ang="0">
                  <a:pos x="40" y="62"/>
                </a:cxn>
                <a:cxn ang="0">
                  <a:pos x="41" y="61"/>
                </a:cxn>
                <a:cxn ang="0">
                  <a:pos x="41" y="60"/>
                </a:cxn>
                <a:cxn ang="0">
                  <a:pos x="42" y="56"/>
                </a:cxn>
                <a:cxn ang="0">
                  <a:pos x="42" y="14"/>
                </a:cxn>
                <a:cxn ang="0">
                  <a:pos x="41" y="12"/>
                </a:cxn>
                <a:cxn ang="0">
                  <a:pos x="40" y="11"/>
                </a:cxn>
                <a:cxn ang="0">
                  <a:pos x="39" y="11"/>
                </a:cxn>
                <a:cxn ang="0">
                  <a:pos x="39" y="10"/>
                </a:cxn>
                <a:cxn ang="0">
                  <a:pos x="38" y="9"/>
                </a:cxn>
                <a:cxn ang="0">
                  <a:pos x="34" y="9"/>
                </a:cxn>
                <a:cxn ang="0">
                  <a:pos x="30" y="12"/>
                </a:cxn>
                <a:cxn ang="0">
                  <a:pos x="27" y="16"/>
                </a:cxn>
                <a:cxn ang="0">
                  <a:pos x="26" y="19"/>
                </a:cxn>
                <a:cxn ang="0">
                  <a:pos x="26" y="56"/>
                </a:cxn>
                <a:cxn ang="0">
                  <a:pos x="27" y="60"/>
                </a:cxn>
                <a:cxn ang="0">
                  <a:pos x="27" y="61"/>
                </a:cxn>
                <a:cxn ang="0">
                  <a:pos x="28" y="62"/>
                </a:cxn>
                <a:cxn ang="0">
                  <a:pos x="30" y="63"/>
                </a:cxn>
                <a:cxn ang="0">
                  <a:pos x="32" y="63"/>
                </a:cxn>
                <a:cxn ang="0">
                  <a:pos x="32" y="66"/>
                </a:cxn>
                <a:cxn ang="0">
                  <a:pos x="0" y="66"/>
                </a:cxn>
                <a:cxn ang="0">
                  <a:pos x="0" y="63"/>
                </a:cxn>
                <a:cxn ang="0">
                  <a:pos x="3" y="63"/>
                </a:cxn>
                <a:cxn ang="0">
                  <a:pos x="4" y="62"/>
                </a:cxn>
                <a:cxn ang="0">
                  <a:pos x="5" y="61"/>
                </a:cxn>
                <a:cxn ang="0">
                  <a:pos x="5" y="60"/>
                </a:cxn>
                <a:cxn ang="0">
                  <a:pos x="7" y="56"/>
                </a:cxn>
                <a:cxn ang="0">
                  <a:pos x="7" y="9"/>
                </a:cxn>
                <a:cxn ang="0">
                  <a:pos x="5" y="8"/>
                </a:cxn>
                <a:cxn ang="0">
                  <a:pos x="5" y="7"/>
                </a:cxn>
                <a:cxn ang="0">
                  <a:pos x="4" y="6"/>
                </a:cxn>
                <a:cxn ang="0">
                  <a:pos x="3" y="5"/>
                </a:cxn>
                <a:cxn ang="0">
                  <a:pos x="0" y="5"/>
                </a:cxn>
                <a:cxn ang="0">
                  <a:pos x="0" y="2"/>
                </a:cxn>
                <a:cxn ang="0">
                  <a:pos x="26" y="2"/>
                </a:cxn>
                <a:cxn ang="0">
                  <a:pos x="26" y="11"/>
                </a:cxn>
                <a:cxn ang="0">
                  <a:pos x="29" y="8"/>
                </a:cxn>
                <a:cxn ang="0">
                  <a:pos x="35" y="3"/>
                </a:cxn>
                <a:cxn ang="0">
                  <a:pos x="37" y="2"/>
                </a:cxn>
                <a:cxn ang="0">
                  <a:pos x="40" y="1"/>
                </a:cxn>
                <a:cxn ang="0">
                  <a:pos x="42" y="1"/>
                </a:cxn>
                <a:cxn ang="0">
                  <a:pos x="45" y="0"/>
                </a:cxn>
              </a:cxnLst>
              <a:rect l="0" t="0" r="r" b="b"/>
              <a:pathLst>
                <a:path w="68" h="66">
                  <a:moveTo>
                    <a:pt x="45" y="0"/>
                  </a:moveTo>
                  <a:lnTo>
                    <a:pt x="48" y="1"/>
                  </a:lnTo>
                  <a:lnTo>
                    <a:pt x="51" y="1"/>
                  </a:lnTo>
                  <a:lnTo>
                    <a:pt x="55" y="3"/>
                  </a:lnTo>
                  <a:lnTo>
                    <a:pt x="58" y="6"/>
                  </a:lnTo>
                  <a:lnTo>
                    <a:pt x="60" y="9"/>
                  </a:lnTo>
                  <a:lnTo>
                    <a:pt x="60" y="12"/>
                  </a:lnTo>
                  <a:lnTo>
                    <a:pt x="61" y="18"/>
                  </a:lnTo>
                  <a:lnTo>
                    <a:pt x="61" y="56"/>
                  </a:lnTo>
                  <a:lnTo>
                    <a:pt x="62" y="58"/>
                  </a:lnTo>
                  <a:lnTo>
                    <a:pt x="62" y="60"/>
                  </a:lnTo>
                  <a:lnTo>
                    <a:pt x="63" y="60"/>
                  </a:lnTo>
                  <a:lnTo>
                    <a:pt x="63" y="61"/>
                  </a:lnTo>
                  <a:lnTo>
                    <a:pt x="64" y="62"/>
                  </a:lnTo>
                  <a:lnTo>
                    <a:pt x="65" y="63"/>
                  </a:lnTo>
                  <a:lnTo>
                    <a:pt x="68" y="63"/>
                  </a:lnTo>
                  <a:lnTo>
                    <a:pt x="68" y="66"/>
                  </a:lnTo>
                  <a:lnTo>
                    <a:pt x="36" y="66"/>
                  </a:lnTo>
                  <a:lnTo>
                    <a:pt x="36" y="63"/>
                  </a:lnTo>
                  <a:lnTo>
                    <a:pt x="38" y="63"/>
                  </a:lnTo>
                  <a:lnTo>
                    <a:pt x="40" y="62"/>
                  </a:lnTo>
                  <a:lnTo>
                    <a:pt x="41" y="61"/>
                  </a:lnTo>
                  <a:lnTo>
                    <a:pt x="41" y="60"/>
                  </a:lnTo>
                  <a:lnTo>
                    <a:pt x="42" y="56"/>
                  </a:lnTo>
                  <a:lnTo>
                    <a:pt x="42" y="14"/>
                  </a:lnTo>
                  <a:lnTo>
                    <a:pt x="41" y="12"/>
                  </a:lnTo>
                  <a:lnTo>
                    <a:pt x="40" y="11"/>
                  </a:lnTo>
                  <a:lnTo>
                    <a:pt x="39" y="11"/>
                  </a:lnTo>
                  <a:lnTo>
                    <a:pt x="39" y="10"/>
                  </a:lnTo>
                  <a:lnTo>
                    <a:pt x="38" y="9"/>
                  </a:lnTo>
                  <a:lnTo>
                    <a:pt x="34" y="9"/>
                  </a:lnTo>
                  <a:lnTo>
                    <a:pt x="30" y="12"/>
                  </a:lnTo>
                  <a:lnTo>
                    <a:pt x="27" y="16"/>
                  </a:lnTo>
                  <a:lnTo>
                    <a:pt x="26" y="19"/>
                  </a:lnTo>
                  <a:lnTo>
                    <a:pt x="26" y="56"/>
                  </a:lnTo>
                  <a:lnTo>
                    <a:pt x="27" y="60"/>
                  </a:lnTo>
                  <a:lnTo>
                    <a:pt x="27" y="61"/>
                  </a:lnTo>
                  <a:lnTo>
                    <a:pt x="28" y="62"/>
                  </a:lnTo>
                  <a:lnTo>
                    <a:pt x="30" y="63"/>
                  </a:lnTo>
                  <a:lnTo>
                    <a:pt x="32" y="63"/>
                  </a:lnTo>
                  <a:lnTo>
                    <a:pt x="32" y="66"/>
                  </a:lnTo>
                  <a:lnTo>
                    <a:pt x="0" y="66"/>
                  </a:lnTo>
                  <a:lnTo>
                    <a:pt x="0" y="63"/>
                  </a:lnTo>
                  <a:lnTo>
                    <a:pt x="3" y="63"/>
                  </a:lnTo>
                  <a:lnTo>
                    <a:pt x="4" y="62"/>
                  </a:lnTo>
                  <a:lnTo>
                    <a:pt x="5" y="61"/>
                  </a:lnTo>
                  <a:lnTo>
                    <a:pt x="5" y="60"/>
                  </a:lnTo>
                  <a:lnTo>
                    <a:pt x="7" y="56"/>
                  </a:lnTo>
                  <a:lnTo>
                    <a:pt x="7" y="9"/>
                  </a:lnTo>
                  <a:lnTo>
                    <a:pt x="5" y="8"/>
                  </a:lnTo>
                  <a:lnTo>
                    <a:pt x="5" y="7"/>
                  </a:lnTo>
                  <a:lnTo>
                    <a:pt x="4" y="6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26" y="2"/>
                  </a:lnTo>
                  <a:lnTo>
                    <a:pt x="26" y="11"/>
                  </a:lnTo>
                  <a:lnTo>
                    <a:pt x="29" y="8"/>
                  </a:lnTo>
                  <a:lnTo>
                    <a:pt x="35" y="3"/>
                  </a:lnTo>
                  <a:lnTo>
                    <a:pt x="37" y="2"/>
                  </a:lnTo>
                  <a:lnTo>
                    <a:pt x="40" y="1"/>
                  </a:lnTo>
                  <a:lnTo>
                    <a:pt x="42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1" name="Line 533"/>
            <p:cNvSpPr>
              <a:spLocks noChangeShapeType="1"/>
            </p:cNvSpPr>
            <p:nvPr/>
          </p:nvSpPr>
          <p:spPr bwMode="auto">
            <a:xfrm>
              <a:off x="5993273" y="6675859"/>
              <a:ext cx="1120" cy="1120"/>
            </a:xfrm>
            <a:prstGeom prst="line">
              <a:avLst/>
            </a:prstGeom>
            <a:noFill/>
            <a:ln w="6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2" name="Freeform 534"/>
            <p:cNvSpPr>
              <a:spLocks/>
            </p:cNvSpPr>
            <p:nvPr/>
          </p:nvSpPr>
          <p:spPr bwMode="auto">
            <a:xfrm>
              <a:off x="6148973" y="6659057"/>
              <a:ext cx="73929" cy="71689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1" y="5"/>
                </a:cxn>
                <a:cxn ang="0">
                  <a:pos x="33" y="9"/>
                </a:cxn>
                <a:cxn ang="0">
                  <a:pos x="39" y="21"/>
                </a:cxn>
                <a:cxn ang="0">
                  <a:pos x="43" y="13"/>
                </a:cxn>
                <a:cxn ang="0">
                  <a:pos x="46" y="6"/>
                </a:cxn>
                <a:cxn ang="0">
                  <a:pos x="46" y="5"/>
                </a:cxn>
                <a:cxn ang="0">
                  <a:pos x="43" y="3"/>
                </a:cxn>
                <a:cxn ang="0">
                  <a:pos x="40" y="0"/>
                </a:cxn>
                <a:cxn ang="0">
                  <a:pos x="64" y="3"/>
                </a:cxn>
                <a:cxn ang="0">
                  <a:pos x="59" y="5"/>
                </a:cxn>
                <a:cxn ang="0">
                  <a:pos x="50" y="11"/>
                </a:cxn>
                <a:cxn ang="0">
                  <a:pos x="40" y="26"/>
                </a:cxn>
                <a:cxn ang="0">
                  <a:pos x="56" y="53"/>
                </a:cxn>
                <a:cxn ang="0">
                  <a:pos x="63" y="60"/>
                </a:cxn>
                <a:cxn ang="0">
                  <a:pos x="66" y="61"/>
                </a:cxn>
                <a:cxn ang="0">
                  <a:pos x="31" y="64"/>
                </a:cxn>
                <a:cxn ang="0">
                  <a:pos x="34" y="61"/>
                </a:cxn>
                <a:cxn ang="0">
                  <a:pos x="36" y="60"/>
                </a:cxn>
                <a:cxn ang="0">
                  <a:pos x="37" y="58"/>
                </a:cxn>
                <a:cxn ang="0">
                  <a:pos x="34" y="53"/>
                </a:cxn>
                <a:cxn ang="0">
                  <a:pos x="24" y="50"/>
                </a:cxn>
                <a:cxn ang="0">
                  <a:pos x="22" y="53"/>
                </a:cxn>
                <a:cxn ang="0">
                  <a:pos x="20" y="53"/>
                </a:cxn>
                <a:cxn ang="0">
                  <a:pos x="19" y="60"/>
                </a:cxn>
                <a:cxn ang="0">
                  <a:pos x="23" y="61"/>
                </a:cxn>
                <a:cxn ang="0">
                  <a:pos x="26" y="64"/>
                </a:cxn>
                <a:cxn ang="0">
                  <a:pos x="0" y="61"/>
                </a:cxn>
                <a:cxn ang="0">
                  <a:pos x="7" y="60"/>
                </a:cxn>
                <a:cxn ang="0">
                  <a:pos x="11" y="57"/>
                </a:cxn>
                <a:cxn ang="0">
                  <a:pos x="18" y="50"/>
                </a:cxn>
                <a:cxn ang="0">
                  <a:pos x="26" y="37"/>
                </a:cxn>
                <a:cxn ang="0">
                  <a:pos x="13" y="15"/>
                </a:cxn>
                <a:cxn ang="0">
                  <a:pos x="6" y="6"/>
                </a:cxn>
                <a:cxn ang="0">
                  <a:pos x="3" y="4"/>
                </a:cxn>
                <a:cxn ang="0">
                  <a:pos x="0" y="3"/>
                </a:cxn>
              </a:cxnLst>
              <a:rect l="0" t="0" r="r" b="b"/>
              <a:pathLst>
                <a:path w="66" h="64">
                  <a:moveTo>
                    <a:pt x="0" y="0"/>
                  </a:moveTo>
                  <a:lnTo>
                    <a:pt x="36" y="0"/>
                  </a:lnTo>
                  <a:lnTo>
                    <a:pt x="36" y="3"/>
                  </a:lnTo>
                  <a:lnTo>
                    <a:pt x="31" y="5"/>
                  </a:lnTo>
                  <a:lnTo>
                    <a:pt x="31" y="8"/>
                  </a:lnTo>
                  <a:lnTo>
                    <a:pt x="33" y="9"/>
                  </a:lnTo>
                  <a:lnTo>
                    <a:pt x="33" y="11"/>
                  </a:lnTo>
                  <a:lnTo>
                    <a:pt x="39" y="21"/>
                  </a:lnTo>
                  <a:lnTo>
                    <a:pt x="42" y="16"/>
                  </a:lnTo>
                  <a:lnTo>
                    <a:pt x="43" y="13"/>
                  </a:lnTo>
                  <a:lnTo>
                    <a:pt x="45" y="11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5"/>
                  </a:lnTo>
                  <a:lnTo>
                    <a:pt x="45" y="5"/>
                  </a:lnTo>
                  <a:lnTo>
                    <a:pt x="43" y="3"/>
                  </a:lnTo>
                  <a:lnTo>
                    <a:pt x="40" y="3"/>
                  </a:lnTo>
                  <a:lnTo>
                    <a:pt x="40" y="0"/>
                  </a:lnTo>
                  <a:lnTo>
                    <a:pt x="64" y="0"/>
                  </a:lnTo>
                  <a:lnTo>
                    <a:pt x="64" y="3"/>
                  </a:lnTo>
                  <a:lnTo>
                    <a:pt x="61" y="4"/>
                  </a:lnTo>
                  <a:lnTo>
                    <a:pt x="59" y="5"/>
                  </a:lnTo>
                  <a:lnTo>
                    <a:pt x="56" y="6"/>
                  </a:lnTo>
                  <a:lnTo>
                    <a:pt x="50" y="11"/>
                  </a:lnTo>
                  <a:lnTo>
                    <a:pt x="47" y="15"/>
                  </a:lnTo>
                  <a:lnTo>
                    <a:pt x="40" y="26"/>
                  </a:lnTo>
                  <a:lnTo>
                    <a:pt x="52" y="47"/>
                  </a:lnTo>
                  <a:lnTo>
                    <a:pt x="56" y="53"/>
                  </a:lnTo>
                  <a:lnTo>
                    <a:pt x="60" y="57"/>
                  </a:lnTo>
                  <a:lnTo>
                    <a:pt x="63" y="60"/>
                  </a:lnTo>
                  <a:lnTo>
                    <a:pt x="64" y="61"/>
                  </a:lnTo>
                  <a:lnTo>
                    <a:pt x="66" y="61"/>
                  </a:lnTo>
                  <a:lnTo>
                    <a:pt x="66" y="64"/>
                  </a:lnTo>
                  <a:lnTo>
                    <a:pt x="31" y="64"/>
                  </a:lnTo>
                  <a:lnTo>
                    <a:pt x="31" y="61"/>
                  </a:lnTo>
                  <a:lnTo>
                    <a:pt x="34" y="61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7" y="59"/>
                  </a:lnTo>
                  <a:lnTo>
                    <a:pt x="37" y="58"/>
                  </a:lnTo>
                  <a:lnTo>
                    <a:pt x="36" y="55"/>
                  </a:lnTo>
                  <a:lnTo>
                    <a:pt x="34" y="53"/>
                  </a:lnTo>
                  <a:lnTo>
                    <a:pt x="28" y="42"/>
                  </a:lnTo>
                  <a:lnTo>
                    <a:pt x="24" y="50"/>
                  </a:lnTo>
                  <a:lnTo>
                    <a:pt x="23" y="51"/>
                  </a:lnTo>
                  <a:lnTo>
                    <a:pt x="22" y="53"/>
                  </a:lnTo>
                  <a:lnTo>
                    <a:pt x="21" y="53"/>
                  </a:lnTo>
                  <a:lnTo>
                    <a:pt x="20" y="53"/>
                  </a:lnTo>
                  <a:lnTo>
                    <a:pt x="19" y="54"/>
                  </a:lnTo>
                  <a:lnTo>
                    <a:pt x="19" y="60"/>
                  </a:lnTo>
                  <a:lnTo>
                    <a:pt x="21" y="60"/>
                  </a:lnTo>
                  <a:lnTo>
                    <a:pt x="23" y="61"/>
                  </a:lnTo>
                  <a:lnTo>
                    <a:pt x="26" y="61"/>
                  </a:lnTo>
                  <a:lnTo>
                    <a:pt x="26" y="64"/>
                  </a:lnTo>
                  <a:lnTo>
                    <a:pt x="0" y="64"/>
                  </a:lnTo>
                  <a:lnTo>
                    <a:pt x="0" y="61"/>
                  </a:lnTo>
                  <a:lnTo>
                    <a:pt x="2" y="61"/>
                  </a:lnTo>
                  <a:lnTo>
                    <a:pt x="7" y="60"/>
                  </a:lnTo>
                  <a:lnTo>
                    <a:pt x="9" y="58"/>
                  </a:lnTo>
                  <a:lnTo>
                    <a:pt x="11" y="57"/>
                  </a:lnTo>
                  <a:lnTo>
                    <a:pt x="16" y="53"/>
                  </a:lnTo>
                  <a:lnTo>
                    <a:pt x="18" y="50"/>
                  </a:lnTo>
                  <a:lnTo>
                    <a:pt x="21" y="47"/>
                  </a:lnTo>
                  <a:lnTo>
                    <a:pt x="26" y="37"/>
                  </a:lnTo>
                  <a:lnTo>
                    <a:pt x="15" y="18"/>
                  </a:lnTo>
                  <a:lnTo>
                    <a:pt x="13" y="15"/>
                  </a:lnTo>
                  <a:lnTo>
                    <a:pt x="10" y="10"/>
                  </a:lnTo>
                  <a:lnTo>
                    <a:pt x="6" y="6"/>
                  </a:lnTo>
                  <a:lnTo>
                    <a:pt x="5" y="6"/>
                  </a:lnTo>
                  <a:lnTo>
                    <a:pt x="3" y="4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pic>
          <p:nvPicPr>
            <p:cNvPr id="577" name="Picture 576" descr="txp_fig"/>
            <p:cNvPicPr>
              <a:picLocks noChangeAspect="1"/>
            </p:cNvPicPr>
            <p:nvPr>
              <p:custDataLst>
                <p:tags r:id="rId7"/>
              </p:custDataLst>
            </p:nvPr>
          </p:nvPicPr>
          <p:blipFill>
            <a:blip r:embed="rId17"/>
            <a:stretch>
              <a:fillRect/>
            </a:stretch>
          </p:blipFill>
          <p:spPr bwMode="auto">
            <a:xfrm>
              <a:off x="4389892" y="4526279"/>
              <a:ext cx="683254" cy="286967"/>
            </a:xfrm>
            <a:prstGeom prst="rect">
              <a:avLst/>
            </a:prstGeom>
            <a:noFill/>
            <a:ln/>
            <a:effectLst/>
          </p:spPr>
        </p:pic>
      </p:grpSp>
      <p:grpSp>
        <p:nvGrpSpPr>
          <p:cNvPr id="7" name="Group 581"/>
          <p:cNvGrpSpPr/>
          <p:nvPr/>
        </p:nvGrpSpPr>
        <p:grpSpPr bwMode="auto">
          <a:xfrm>
            <a:off x="6346673" y="4526279"/>
            <a:ext cx="2178669" cy="2198418"/>
            <a:chOff x="6346674" y="4526279"/>
            <a:chExt cx="2178669" cy="2198418"/>
          </a:xfrm>
        </p:grpSpPr>
        <p:sp>
          <p:nvSpPr>
            <p:cNvPr id="33" name="Freeform 539"/>
            <p:cNvSpPr>
              <a:spLocks noEditPoints="1"/>
            </p:cNvSpPr>
            <p:nvPr/>
          </p:nvSpPr>
          <p:spPr bwMode="auto">
            <a:xfrm>
              <a:off x="6683836" y="4863025"/>
              <a:ext cx="1824705" cy="1638765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3" y="3"/>
                </a:cxn>
                <a:cxn ang="0">
                  <a:pos x="3" y="7"/>
                </a:cxn>
                <a:cxn ang="0">
                  <a:pos x="1625" y="7"/>
                </a:cxn>
                <a:cxn ang="0">
                  <a:pos x="1625" y="3"/>
                </a:cxn>
                <a:cxn ang="0">
                  <a:pos x="1622" y="3"/>
                </a:cxn>
                <a:cxn ang="0">
                  <a:pos x="1622" y="1459"/>
                </a:cxn>
                <a:cxn ang="0">
                  <a:pos x="1625" y="1459"/>
                </a:cxn>
                <a:cxn ang="0">
                  <a:pos x="1625" y="1456"/>
                </a:cxn>
                <a:cxn ang="0">
                  <a:pos x="3" y="1456"/>
                </a:cxn>
                <a:cxn ang="0">
                  <a:pos x="3" y="1459"/>
                </a:cxn>
                <a:cxn ang="0">
                  <a:pos x="7" y="1459"/>
                </a:cxn>
                <a:cxn ang="0">
                  <a:pos x="7" y="3"/>
                </a:cxn>
                <a:cxn ang="0">
                  <a:pos x="0" y="1459"/>
                </a:cxn>
                <a:cxn ang="0">
                  <a:pos x="0" y="1463"/>
                </a:cxn>
                <a:cxn ang="0">
                  <a:pos x="1629" y="1463"/>
                </a:cxn>
                <a:cxn ang="0">
                  <a:pos x="1629" y="0"/>
                </a:cxn>
                <a:cxn ang="0">
                  <a:pos x="0" y="0"/>
                </a:cxn>
                <a:cxn ang="0">
                  <a:pos x="0" y="3"/>
                </a:cxn>
                <a:cxn ang="0">
                  <a:pos x="0" y="1459"/>
                </a:cxn>
              </a:cxnLst>
              <a:rect l="0" t="0" r="r" b="b"/>
              <a:pathLst>
                <a:path w="1629" h="1463">
                  <a:moveTo>
                    <a:pt x="7" y="3"/>
                  </a:moveTo>
                  <a:lnTo>
                    <a:pt x="3" y="3"/>
                  </a:lnTo>
                  <a:lnTo>
                    <a:pt x="3" y="7"/>
                  </a:lnTo>
                  <a:lnTo>
                    <a:pt x="1625" y="7"/>
                  </a:lnTo>
                  <a:lnTo>
                    <a:pt x="1625" y="3"/>
                  </a:lnTo>
                  <a:lnTo>
                    <a:pt x="1622" y="3"/>
                  </a:lnTo>
                  <a:lnTo>
                    <a:pt x="1622" y="1459"/>
                  </a:lnTo>
                  <a:lnTo>
                    <a:pt x="1625" y="1459"/>
                  </a:lnTo>
                  <a:lnTo>
                    <a:pt x="1625" y="1456"/>
                  </a:lnTo>
                  <a:lnTo>
                    <a:pt x="3" y="1456"/>
                  </a:lnTo>
                  <a:lnTo>
                    <a:pt x="3" y="1459"/>
                  </a:lnTo>
                  <a:lnTo>
                    <a:pt x="7" y="1459"/>
                  </a:lnTo>
                  <a:lnTo>
                    <a:pt x="7" y="3"/>
                  </a:lnTo>
                  <a:close/>
                  <a:moveTo>
                    <a:pt x="0" y="1459"/>
                  </a:moveTo>
                  <a:lnTo>
                    <a:pt x="0" y="1463"/>
                  </a:lnTo>
                  <a:lnTo>
                    <a:pt x="1629" y="1463"/>
                  </a:lnTo>
                  <a:lnTo>
                    <a:pt x="1629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145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" name="Line 540"/>
            <p:cNvSpPr>
              <a:spLocks noChangeShapeType="1"/>
            </p:cNvSpPr>
            <p:nvPr/>
          </p:nvSpPr>
          <p:spPr bwMode="auto">
            <a:xfrm flipV="1">
              <a:off x="6687196" y="4866385"/>
              <a:ext cx="1120" cy="16309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" name="Line 541"/>
            <p:cNvSpPr>
              <a:spLocks noChangeShapeType="1"/>
            </p:cNvSpPr>
            <p:nvPr/>
          </p:nvSpPr>
          <p:spPr bwMode="auto">
            <a:xfrm flipH="1">
              <a:off x="6687196" y="6402097"/>
              <a:ext cx="81770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" name="Line 542"/>
            <p:cNvSpPr>
              <a:spLocks noChangeShapeType="1"/>
            </p:cNvSpPr>
            <p:nvPr/>
          </p:nvSpPr>
          <p:spPr bwMode="auto">
            <a:xfrm flipH="1">
              <a:off x="6687196" y="6306885"/>
              <a:ext cx="40325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" name="Line 543"/>
            <p:cNvSpPr>
              <a:spLocks noChangeShapeType="1"/>
            </p:cNvSpPr>
            <p:nvPr/>
          </p:nvSpPr>
          <p:spPr bwMode="auto">
            <a:xfrm flipH="1">
              <a:off x="6687196" y="6209433"/>
              <a:ext cx="40325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" name="Line 544"/>
            <p:cNvSpPr>
              <a:spLocks noChangeShapeType="1"/>
            </p:cNvSpPr>
            <p:nvPr/>
          </p:nvSpPr>
          <p:spPr bwMode="auto">
            <a:xfrm flipH="1">
              <a:off x="6687196" y="6114221"/>
              <a:ext cx="40325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" name="Line 545"/>
            <p:cNvSpPr>
              <a:spLocks noChangeShapeType="1"/>
            </p:cNvSpPr>
            <p:nvPr/>
          </p:nvSpPr>
          <p:spPr bwMode="auto">
            <a:xfrm flipH="1">
              <a:off x="6687196" y="6019009"/>
              <a:ext cx="40325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" name="Line 546"/>
            <p:cNvSpPr>
              <a:spLocks noChangeShapeType="1"/>
            </p:cNvSpPr>
            <p:nvPr/>
          </p:nvSpPr>
          <p:spPr bwMode="auto">
            <a:xfrm flipH="1">
              <a:off x="6687196" y="5922677"/>
              <a:ext cx="81770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" name="Line 547"/>
            <p:cNvSpPr>
              <a:spLocks noChangeShapeType="1"/>
            </p:cNvSpPr>
            <p:nvPr/>
          </p:nvSpPr>
          <p:spPr bwMode="auto">
            <a:xfrm flipH="1">
              <a:off x="6687196" y="5825225"/>
              <a:ext cx="40325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" name="Line 548"/>
            <p:cNvSpPr>
              <a:spLocks noChangeShapeType="1"/>
            </p:cNvSpPr>
            <p:nvPr/>
          </p:nvSpPr>
          <p:spPr bwMode="auto">
            <a:xfrm flipH="1">
              <a:off x="6687196" y="5730013"/>
              <a:ext cx="40325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" name="Line 549"/>
            <p:cNvSpPr>
              <a:spLocks noChangeShapeType="1"/>
            </p:cNvSpPr>
            <p:nvPr/>
          </p:nvSpPr>
          <p:spPr bwMode="auto">
            <a:xfrm flipH="1">
              <a:off x="6687196" y="5634801"/>
              <a:ext cx="40325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" name="Line 550"/>
            <p:cNvSpPr>
              <a:spLocks noChangeShapeType="1"/>
            </p:cNvSpPr>
            <p:nvPr/>
          </p:nvSpPr>
          <p:spPr bwMode="auto">
            <a:xfrm flipH="1">
              <a:off x="6687196" y="5539589"/>
              <a:ext cx="40325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" name="Line 551"/>
            <p:cNvSpPr>
              <a:spLocks noChangeShapeType="1"/>
            </p:cNvSpPr>
            <p:nvPr/>
          </p:nvSpPr>
          <p:spPr bwMode="auto">
            <a:xfrm flipH="1">
              <a:off x="6687196" y="5442137"/>
              <a:ext cx="81770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" name="Line 552"/>
            <p:cNvSpPr>
              <a:spLocks noChangeShapeType="1"/>
            </p:cNvSpPr>
            <p:nvPr/>
          </p:nvSpPr>
          <p:spPr bwMode="auto">
            <a:xfrm flipH="1">
              <a:off x="6687196" y="5346925"/>
              <a:ext cx="40325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" name="Line 553"/>
            <p:cNvSpPr>
              <a:spLocks noChangeShapeType="1"/>
            </p:cNvSpPr>
            <p:nvPr/>
          </p:nvSpPr>
          <p:spPr bwMode="auto">
            <a:xfrm flipH="1">
              <a:off x="6687196" y="5250593"/>
              <a:ext cx="40325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" name="Line 554"/>
            <p:cNvSpPr>
              <a:spLocks noChangeShapeType="1"/>
            </p:cNvSpPr>
            <p:nvPr/>
          </p:nvSpPr>
          <p:spPr bwMode="auto">
            <a:xfrm flipH="1">
              <a:off x="6687196" y="5155381"/>
              <a:ext cx="40325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" name="Line 555"/>
            <p:cNvSpPr>
              <a:spLocks noChangeShapeType="1"/>
            </p:cNvSpPr>
            <p:nvPr/>
          </p:nvSpPr>
          <p:spPr bwMode="auto">
            <a:xfrm flipH="1">
              <a:off x="6687196" y="5057929"/>
              <a:ext cx="40325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" name="Line 556"/>
            <p:cNvSpPr>
              <a:spLocks noChangeShapeType="1"/>
            </p:cNvSpPr>
            <p:nvPr/>
          </p:nvSpPr>
          <p:spPr bwMode="auto">
            <a:xfrm flipH="1">
              <a:off x="6687196" y="4962717"/>
              <a:ext cx="81770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" name="Line 557"/>
            <p:cNvSpPr>
              <a:spLocks noChangeShapeType="1"/>
            </p:cNvSpPr>
            <p:nvPr/>
          </p:nvSpPr>
          <p:spPr bwMode="auto">
            <a:xfrm flipH="1">
              <a:off x="6687196" y="6402097"/>
              <a:ext cx="81770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" name="Line 558"/>
            <p:cNvSpPr>
              <a:spLocks noChangeShapeType="1"/>
            </p:cNvSpPr>
            <p:nvPr/>
          </p:nvSpPr>
          <p:spPr bwMode="auto">
            <a:xfrm flipH="1">
              <a:off x="6687196" y="4962717"/>
              <a:ext cx="81770" cy="1120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" name="Rectangle 559"/>
            <p:cNvSpPr>
              <a:spLocks noChangeArrowheads="1"/>
            </p:cNvSpPr>
            <p:nvPr/>
          </p:nvSpPr>
          <p:spPr bwMode="auto">
            <a:xfrm>
              <a:off x="6346674" y="6412178"/>
              <a:ext cx="38085" cy="1232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" name="Freeform 560"/>
            <p:cNvSpPr>
              <a:spLocks noEditPoints="1"/>
            </p:cNvSpPr>
            <p:nvPr/>
          </p:nvSpPr>
          <p:spPr bwMode="auto">
            <a:xfrm>
              <a:off x="6393720" y="6356171"/>
              <a:ext cx="59367" cy="95212"/>
            </a:xfrm>
            <a:custGeom>
              <a:avLst/>
              <a:gdLst/>
              <a:ahLst/>
              <a:cxnLst>
                <a:cxn ang="0">
                  <a:pos x="53" y="42"/>
                </a:cxn>
                <a:cxn ang="0">
                  <a:pos x="52" y="54"/>
                </a:cxn>
                <a:cxn ang="0">
                  <a:pos x="49" y="65"/>
                </a:cxn>
                <a:cxn ang="0">
                  <a:pos x="48" y="68"/>
                </a:cxn>
                <a:cxn ang="0">
                  <a:pos x="47" y="71"/>
                </a:cxn>
                <a:cxn ang="0">
                  <a:pos x="44" y="76"/>
                </a:cxn>
                <a:cxn ang="0">
                  <a:pos x="42" y="78"/>
                </a:cxn>
                <a:cxn ang="0">
                  <a:pos x="38" y="81"/>
                </a:cxn>
                <a:cxn ang="0">
                  <a:pos x="36" y="82"/>
                </a:cxn>
                <a:cxn ang="0">
                  <a:pos x="35" y="84"/>
                </a:cxn>
                <a:cxn ang="0">
                  <a:pos x="32" y="85"/>
                </a:cxn>
                <a:cxn ang="0">
                  <a:pos x="30" y="85"/>
                </a:cxn>
                <a:cxn ang="0">
                  <a:pos x="28" y="85"/>
                </a:cxn>
                <a:cxn ang="0">
                  <a:pos x="23" y="85"/>
                </a:cxn>
                <a:cxn ang="0">
                  <a:pos x="18" y="84"/>
                </a:cxn>
                <a:cxn ang="0">
                  <a:pos x="15" y="82"/>
                </a:cxn>
                <a:cxn ang="0">
                  <a:pos x="10" y="77"/>
                </a:cxn>
                <a:cxn ang="0">
                  <a:pos x="5" y="71"/>
                </a:cxn>
                <a:cxn ang="0">
                  <a:pos x="2" y="63"/>
                </a:cxn>
                <a:cxn ang="0">
                  <a:pos x="1" y="53"/>
                </a:cxn>
                <a:cxn ang="0">
                  <a:pos x="0" y="44"/>
                </a:cxn>
                <a:cxn ang="0">
                  <a:pos x="1" y="31"/>
                </a:cxn>
                <a:cxn ang="0">
                  <a:pos x="4" y="19"/>
                </a:cxn>
                <a:cxn ang="0">
                  <a:pos x="8" y="10"/>
                </a:cxn>
                <a:cxn ang="0">
                  <a:pos x="13" y="4"/>
                </a:cxn>
                <a:cxn ang="0">
                  <a:pos x="19" y="0"/>
                </a:cxn>
                <a:cxn ang="0">
                  <a:pos x="26" y="0"/>
                </a:cxn>
                <a:cxn ang="0">
                  <a:pos x="33" y="0"/>
                </a:cxn>
                <a:cxn ang="0">
                  <a:pos x="40" y="4"/>
                </a:cxn>
                <a:cxn ang="0">
                  <a:pos x="45" y="10"/>
                </a:cxn>
                <a:cxn ang="0">
                  <a:pos x="49" y="17"/>
                </a:cxn>
                <a:cxn ang="0">
                  <a:pos x="52" y="30"/>
                </a:cxn>
                <a:cxn ang="0">
                  <a:pos x="53" y="42"/>
                </a:cxn>
                <a:cxn ang="0">
                  <a:pos x="35" y="42"/>
                </a:cxn>
                <a:cxn ang="0">
                  <a:pos x="35" y="13"/>
                </a:cxn>
                <a:cxn ang="0">
                  <a:pos x="34" y="10"/>
                </a:cxn>
                <a:cxn ang="0">
                  <a:pos x="32" y="7"/>
                </a:cxn>
                <a:cxn ang="0">
                  <a:pos x="30" y="5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3" y="4"/>
                </a:cxn>
                <a:cxn ang="0">
                  <a:pos x="22" y="4"/>
                </a:cxn>
                <a:cxn ang="0">
                  <a:pos x="20" y="7"/>
                </a:cxn>
                <a:cxn ang="0">
                  <a:pos x="19" y="10"/>
                </a:cxn>
                <a:cxn ang="0">
                  <a:pos x="19" y="12"/>
                </a:cxn>
                <a:cxn ang="0">
                  <a:pos x="18" y="17"/>
                </a:cxn>
                <a:cxn ang="0">
                  <a:pos x="18" y="24"/>
                </a:cxn>
                <a:cxn ang="0">
                  <a:pos x="18" y="35"/>
                </a:cxn>
                <a:cxn ang="0">
                  <a:pos x="18" y="61"/>
                </a:cxn>
                <a:cxn ang="0">
                  <a:pos x="18" y="68"/>
                </a:cxn>
                <a:cxn ang="0">
                  <a:pos x="19" y="74"/>
                </a:cxn>
                <a:cxn ang="0">
                  <a:pos x="21" y="78"/>
                </a:cxn>
                <a:cxn ang="0">
                  <a:pos x="22" y="80"/>
                </a:cxn>
                <a:cxn ang="0">
                  <a:pos x="25" y="82"/>
                </a:cxn>
                <a:cxn ang="0">
                  <a:pos x="28" y="82"/>
                </a:cxn>
                <a:cxn ang="0">
                  <a:pos x="29" y="81"/>
                </a:cxn>
                <a:cxn ang="0">
                  <a:pos x="31" y="80"/>
                </a:cxn>
                <a:cxn ang="0">
                  <a:pos x="31" y="78"/>
                </a:cxn>
                <a:cxn ang="0">
                  <a:pos x="32" y="78"/>
                </a:cxn>
                <a:cxn ang="0">
                  <a:pos x="33" y="76"/>
                </a:cxn>
                <a:cxn ang="0">
                  <a:pos x="35" y="71"/>
                </a:cxn>
                <a:cxn ang="0">
                  <a:pos x="35" y="68"/>
                </a:cxn>
                <a:cxn ang="0">
                  <a:pos x="35" y="42"/>
                </a:cxn>
              </a:cxnLst>
              <a:rect l="0" t="0" r="r" b="b"/>
              <a:pathLst>
                <a:path w="53" h="85">
                  <a:moveTo>
                    <a:pt x="53" y="42"/>
                  </a:moveTo>
                  <a:lnTo>
                    <a:pt x="52" y="54"/>
                  </a:lnTo>
                  <a:lnTo>
                    <a:pt x="49" y="65"/>
                  </a:lnTo>
                  <a:lnTo>
                    <a:pt x="48" y="68"/>
                  </a:lnTo>
                  <a:lnTo>
                    <a:pt x="47" y="71"/>
                  </a:lnTo>
                  <a:lnTo>
                    <a:pt x="44" y="76"/>
                  </a:lnTo>
                  <a:lnTo>
                    <a:pt x="42" y="78"/>
                  </a:lnTo>
                  <a:lnTo>
                    <a:pt x="38" y="81"/>
                  </a:lnTo>
                  <a:lnTo>
                    <a:pt x="36" y="82"/>
                  </a:lnTo>
                  <a:lnTo>
                    <a:pt x="35" y="84"/>
                  </a:lnTo>
                  <a:lnTo>
                    <a:pt x="32" y="85"/>
                  </a:lnTo>
                  <a:lnTo>
                    <a:pt x="30" y="85"/>
                  </a:lnTo>
                  <a:lnTo>
                    <a:pt x="28" y="85"/>
                  </a:lnTo>
                  <a:lnTo>
                    <a:pt x="23" y="85"/>
                  </a:lnTo>
                  <a:lnTo>
                    <a:pt x="18" y="84"/>
                  </a:lnTo>
                  <a:lnTo>
                    <a:pt x="15" y="82"/>
                  </a:lnTo>
                  <a:lnTo>
                    <a:pt x="10" y="77"/>
                  </a:lnTo>
                  <a:lnTo>
                    <a:pt x="5" y="71"/>
                  </a:lnTo>
                  <a:lnTo>
                    <a:pt x="2" y="63"/>
                  </a:lnTo>
                  <a:lnTo>
                    <a:pt x="1" y="53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19"/>
                  </a:lnTo>
                  <a:lnTo>
                    <a:pt x="8" y="10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40" y="4"/>
                  </a:lnTo>
                  <a:lnTo>
                    <a:pt x="45" y="10"/>
                  </a:lnTo>
                  <a:lnTo>
                    <a:pt x="49" y="17"/>
                  </a:lnTo>
                  <a:lnTo>
                    <a:pt x="52" y="30"/>
                  </a:lnTo>
                  <a:lnTo>
                    <a:pt x="53" y="42"/>
                  </a:lnTo>
                  <a:close/>
                  <a:moveTo>
                    <a:pt x="35" y="42"/>
                  </a:moveTo>
                  <a:lnTo>
                    <a:pt x="35" y="13"/>
                  </a:lnTo>
                  <a:lnTo>
                    <a:pt x="34" y="10"/>
                  </a:lnTo>
                  <a:lnTo>
                    <a:pt x="32" y="7"/>
                  </a:lnTo>
                  <a:lnTo>
                    <a:pt x="30" y="5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22" y="4"/>
                  </a:lnTo>
                  <a:lnTo>
                    <a:pt x="20" y="7"/>
                  </a:lnTo>
                  <a:lnTo>
                    <a:pt x="19" y="10"/>
                  </a:lnTo>
                  <a:lnTo>
                    <a:pt x="19" y="12"/>
                  </a:lnTo>
                  <a:lnTo>
                    <a:pt x="18" y="17"/>
                  </a:lnTo>
                  <a:lnTo>
                    <a:pt x="18" y="24"/>
                  </a:lnTo>
                  <a:lnTo>
                    <a:pt x="18" y="35"/>
                  </a:lnTo>
                  <a:lnTo>
                    <a:pt x="18" y="61"/>
                  </a:lnTo>
                  <a:lnTo>
                    <a:pt x="18" y="68"/>
                  </a:lnTo>
                  <a:lnTo>
                    <a:pt x="19" y="74"/>
                  </a:lnTo>
                  <a:lnTo>
                    <a:pt x="21" y="78"/>
                  </a:lnTo>
                  <a:lnTo>
                    <a:pt x="22" y="80"/>
                  </a:lnTo>
                  <a:lnTo>
                    <a:pt x="25" y="82"/>
                  </a:lnTo>
                  <a:lnTo>
                    <a:pt x="28" y="82"/>
                  </a:lnTo>
                  <a:lnTo>
                    <a:pt x="29" y="81"/>
                  </a:lnTo>
                  <a:lnTo>
                    <a:pt x="31" y="80"/>
                  </a:lnTo>
                  <a:lnTo>
                    <a:pt x="31" y="78"/>
                  </a:lnTo>
                  <a:lnTo>
                    <a:pt x="32" y="78"/>
                  </a:lnTo>
                  <a:lnTo>
                    <a:pt x="33" y="76"/>
                  </a:lnTo>
                  <a:lnTo>
                    <a:pt x="35" y="71"/>
                  </a:lnTo>
                  <a:lnTo>
                    <a:pt x="35" y="68"/>
                  </a:lnTo>
                  <a:lnTo>
                    <a:pt x="35" y="4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" name="Freeform 561"/>
            <p:cNvSpPr>
              <a:spLocks/>
            </p:cNvSpPr>
            <p:nvPr/>
          </p:nvSpPr>
          <p:spPr bwMode="auto">
            <a:xfrm>
              <a:off x="6464289" y="6428980"/>
              <a:ext cx="22403" cy="22403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3" y="1"/>
                </a:cxn>
                <a:cxn ang="0">
                  <a:pos x="17" y="3"/>
                </a:cxn>
                <a:cxn ang="0">
                  <a:pos x="19" y="6"/>
                </a:cxn>
                <a:cxn ang="0">
                  <a:pos x="20" y="11"/>
                </a:cxn>
                <a:cxn ang="0">
                  <a:pos x="19" y="13"/>
                </a:cxn>
                <a:cxn ang="0">
                  <a:pos x="19" y="15"/>
                </a:cxn>
                <a:cxn ang="0">
                  <a:pos x="17" y="17"/>
                </a:cxn>
                <a:cxn ang="0">
                  <a:pos x="16" y="19"/>
                </a:cxn>
                <a:cxn ang="0">
                  <a:pos x="14" y="20"/>
                </a:cxn>
                <a:cxn ang="0">
                  <a:pos x="12" y="20"/>
                </a:cxn>
                <a:cxn ang="0">
                  <a:pos x="8" y="20"/>
                </a:cxn>
                <a:cxn ang="0">
                  <a:pos x="5" y="19"/>
                </a:cxn>
                <a:cxn ang="0">
                  <a:pos x="3" y="17"/>
                </a:cxn>
                <a:cxn ang="0">
                  <a:pos x="2" y="16"/>
                </a:cxn>
                <a:cxn ang="0">
                  <a:pos x="1" y="14"/>
                </a:cxn>
                <a:cxn ang="0">
                  <a:pos x="1" y="13"/>
                </a:cxn>
                <a:cxn ang="0">
                  <a:pos x="0" y="11"/>
                </a:cxn>
                <a:cxn ang="0">
                  <a:pos x="1" y="9"/>
                </a:cxn>
                <a:cxn ang="0">
                  <a:pos x="2" y="6"/>
                </a:cxn>
                <a:cxn ang="0">
                  <a:pos x="3" y="3"/>
                </a:cxn>
                <a:cxn ang="0">
                  <a:pos x="9" y="0"/>
                </a:cxn>
              </a:cxnLst>
              <a:rect l="0" t="0" r="r" b="b"/>
              <a:pathLst>
                <a:path w="20" h="20">
                  <a:moveTo>
                    <a:pt x="9" y="0"/>
                  </a:moveTo>
                  <a:lnTo>
                    <a:pt x="13" y="1"/>
                  </a:lnTo>
                  <a:lnTo>
                    <a:pt x="17" y="3"/>
                  </a:lnTo>
                  <a:lnTo>
                    <a:pt x="19" y="6"/>
                  </a:lnTo>
                  <a:lnTo>
                    <a:pt x="20" y="11"/>
                  </a:lnTo>
                  <a:lnTo>
                    <a:pt x="19" y="13"/>
                  </a:lnTo>
                  <a:lnTo>
                    <a:pt x="19" y="15"/>
                  </a:lnTo>
                  <a:lnTo>
                    <a:pt x="17" y="17"/>
                  </a:lnTo>
                  <a:lnTo>
                    <a:pt x="16" y="19"/>
                  </a:lnTo>
                  <a:lnTo>
                    <a:pt x="14" y="20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5" y="19"/>
                  </a:lnTo>
                  <a:lnTo>
                    <a:pt x="3" y="17"/>
                  </a:lnTo>
                  <a:lnTo>
                    <a:pt x="2" y="16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6"/>
                  </a:lnTo>
                  <a:lnTo>
                    <a:pt x="3" y="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" name="Freeform 562"/>
            <p:cNvSpPr>
              <a:spLocks noEditPoints="1"/>
            </p:cNvSpPr>
            <p:nvPr/>
          </p:nvSpPr>
          <p:spPr bwMode="auto">
            <a:xfrm>
              <a:off x="6497893" y="6356171"/>
              <a:ext cx="59367" cy="95212"/>
            </a:xfrm>
            <a:custGeom>
              <a:avLst/>
              <a:gdLst/>
              <a:ahLst/>
              <a:cxnLst>
                <a:cxn ang="0">
                  <a:pos x="53" y="42"/>
                </a:cxn>
                <a:cxn ang="0">
                  <a:pos x="53" y="54"/>
                </a:cxn>
                <a:cxn ang="0">
                  <a:pos x="50" y="65"/>
                </a:cxn>
                <a:cxn ang="0">
                  <a:pos x="49" y="68"/>
                </a:cxn>
                <a:cxn ang="0">
                  <a:pos x="47" y="71"/>
                </a:cxn>
                <a:cxn ang="0">
                  <a:pos x="44" y="76"/>
                </a:cxn>
                <a:cxn ang="0">
                  <a:pos x="42" y="78"/>
                </a:cxn>
                <a:cxn ang="0">
                  <a:pos x="39" y="81"/>
                </a:cxn>
                <a:cxn ang="0">
                  <a:pos x="36" y="82"/>
                </a:cxn>
                <a:cxn ang="0">
                  <a:pos x="35" y="84"/>
                </a:cxn>
                <a:cxn ang="0">
                  <a:pos x="33" y="85"/>
                </a:cxn>
                <a:cxn ang="0">
                  <a:pos x="31" y="85"/>
                </a:cxn>
                <a:cxn ang="0">
                  <a:pos x="29" y="85"/>
                </a:cxn>
                <a:cxn ang="0">
                  <a:pos x="23" y="85"/>
                </a:cxn>
                <a:cxn ang="0">
                  <a:pos x="19" y="84"/>
                </a:cxn>
                <a:cxn ang="0">
                  <a:pos x="16" y="82"/>
                </a:cxn>
                <a:cxn ang="0">
                  <a:pos x="10" y="77"/>
                </a:cxn>
                <a:cxn ang="0">
                  <a:pos x="6" y="71"/>
                </a:cxn>
                <a:cxn ang="0">
                  <a:pos x="3" y="63"/>
                </a:cxn>
                <a:cxn ang="0">
                  <a:pos x="1" y="53"/>
                </a:cxn>
                <a:cxn ang="0">
                  <a:pos x="0" y="44"/>
                </a:cxn>
                <a:cxn ang="0">
                  <a:pos x="1" y="31"/>
                </a:cxn>
                <a:cxn ang="0">
                  <a:pos x="4" y="19"/>
                </a:cxn>
                <a:cxn ang="0">
                  <a:pos x="8" y="10"/>
                </a:cxn>
                <a:cxn ang="0">
                  <a:pos x="13" y="4"/>
                </a:cxn>
                <a:cxn ang="0">
                  <a:pos x="19" y="0"/>
                </a:cxn>
                <a:cxn ang="0">
                  <a:pos x="26" y="0"/>
                </a:cxn>
                <a:cxn ang="0">
                  <a:pos x="34" y="0"/>
                </a:cxn>
                <a:cxn ang="0">
                  <a:pos x="40" y="4"/>
                </a:cxn>
                <a:cxn ang="0">
                  <a:pos x="46" y="10"/>
                </a:cxn>
                <a:cxn ang="0">
                  <a:pos x="50" y="17"/>
                </a:cxn>
                <a:cxn ang="0">
                  <a:pos x="53" y="30"/>
                </a:cxn>
                <a:cxn ang="0">
                  <a:pos x="53" y="42"/>
                </a:cxn>
                <a:cxn ang="0">
                  <a:pos x="35" y="42"/>
                </a:cxn>
                <a:cxn ang="0">
                  <a:pos x="35" y="13"/>
                </a:cxn>
                <a:cxn ang="0">
                  <a:pos x="34" y="10"/>
                </a:cxn>
                <a:cxn ang="0">
                  <a:pos x="33" y="7"/>
                </a:cxn>
                <a:cxn ang="0">
                  <a:pos x="31" y="6"/>
                </a:cxn>
                <a:cxn ang="0">
                  <a:pos x="29" y="4"/>
                </a:cxn>
                <a:cxn ang="0">
                  <a:pos x="28" y="4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2" y="6"/>
                </a:cxn>
                <a:cxn ang="0">
                  <a:pos x="20" y="7"/>
                </a:cxn>
                <a:cxn ang="0">
                  <a:pos x="20" y="10"/>
                </a:cxn>
                <a:cxn ang="0">
                  <a:pos x="19" y="12"/>
                </a:cxn>
                <a:cxn ang="0">
                  <a:pos x="19" y="17"/>
                </a:cxn>
                <a:cxn ang="0">
                  <a:pos x="19" y="68"/>
                </a:cxn>
                <a:cxn ang="0">
                  <a:pos x="19" y="74"/>
                </a:cxn>
                <a:cxn ang="0">
                  <a:pos x="21" y="78"/>
                </a:cxn>
                <a:cxn ang="0">
                  <a:pos x="23" y="81"/>
                </a:cxn>
                <a:cxn ang="0">
                  <a:pos x="25" y="82"/>
                </a:cxn>
                <a:cxn ang="0">
                  <a:pos x="29" y="82"/>
                </a:cxn>
                <a:cxn ang="0">
                  <a:pos x="29" y="81"/>
                </a:cxn>
                <a:cxn ang="0">
                  <a:pos x="31" y="80"/>
                </a:cxn>
                <a:cxn ang="0">
                  <a:pos x="31" y="78"/>
                </a:cxn>
                <a:cxn ang="0">
                  <a:pos x="33" y="78"/>
                </a:cxn>
                <a:cxn ang="0">
                  <a:pos x="34" y="76"/>
                </a:cxn>
                <a:cxn ang="0">
                  <a:pos x="35" y="74"/>
                </a:cxn>
                <a:cxn ang="0">
                  <a:pos x="35" y="68"/>
                </a:cxn>
                <a:cxn ang="0">
                  <a:pos x="35" y="42"/>
                </a:cxn>
              </a:cxnLst>
              <a:rect l="0" t="0" r="r" b="b"/>
              <a:pathLst>
                <a:path w="53" h="85">
                  <a:moveTo>
                    <a:pt x="53" y="42"/>
                  </a:moveTo>
                  <a:lnTo>
                    <a:pt x="53" y="54"/>
                  </a:lnTo>
                  <a:lnTo>
                    <a:pt x="50" y="65"/>
                  </a:lnTo>
                  <a:lnTo>
                    <a:pt x="49" y="68"/>
                  </a:lnTo>
                  <a:lnTo>
                    <a:pt x="47" y="71"/>
                  </a:lnTo>
                  <a:lnTo>
                    <a:pt x="44" y="76"/>
                  </a:lnTo>
                  <a:lnTo>
                    <a:pt x="42" y="78"/>
                  </a:lnTo>
                  <a:lnTo>
                    <a:pt x="39" y="81"/>
                  </a:lnTo>
                  <a:lnTo>
                    <a:pt x="36" y="82"/>
                  </a:lnTo>
                  <a:lnTo>
                    <a:pt x="35" y="84"/>
                  </a:lnTo>
                  <a:lnTo>
                    <a:pt x="33" y="85"/>
                  </a:lnTo>
                  <a:lnTo>
                    <a:pt x="31" y="85"/>
                  </a:lnTo>
                  <a:lnTo>
                    <a:pt x="29" y="85"/>
                  </a:lnTo>
                  <a:lnTo>
                    <a:pt x="23" y="85"/>
                  </a:lnTo>
                  <a:lnTo>
                    <a:pt x="19" y="84"/>
                  </a:lnTo>
                  <a:lnTo>
                    <a:pt x="16" y="82"/>
                  </a:lnTo>
                  <a:lnTo>
                    <a:pt x="10" y="77"/>
                  </a:lnTo>
                  <a:lnTo>
                    <a:pt x="6" y="71"/>
                  </a:lnTo>
                  <a:lnTo>
                    <a:pt x="3" y="63"/>
                  </a:lnTo>
                  <a:lnTo>
                    <a:pt x="1" y="53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19"/>
                  </a:lnTo>
                  <a:lnTo>
                    <a:pt x="8" y="10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40" y="4"/>
                  </a:lnTo>
                  <a:lnTo>
                    <a:pt x="46" y="10"/>
                  </a:lnTo>
                  <a:lnTo>
                    <a:pt x="50" y="17"/>
                  </a:lnTo>
                  <a:lnTo>
                    <a:pt x="53" y="30"/>
                  </a:lnTo>
                  <a:lnTo>
                    <a:pt x="53" y="42"/>
                  </a:lnTo>
                  <a:close/>
                  <a:moveTo>
                    <a:pt x="35" y="42"/>
                  </a:moveTo>
                  <a:lnTo>
                    <a:pt x="35" y="13"/>
                  </a:lnTo>
                  <a:lnTo>
                    <a:pt x="34" y="10"/>
                  </a:lnTo>
                  <a:lnTo>
                    <a:pt x="33" y="7"/>
                  </a:lnTo>
                  <a:lnTo>
                    <a:pt x="31" y="6"/>
                  </a:lnTo>
                  <a:lnTo>
                    <a:pt x="29" y="4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0" y="7"/>
                  </a:lnTo>
                  <a:lnTo>
                    <a:pt x="20" y="10"/>
                  </a:lnTo>
                  <a:lnTo>
                    <a:pt x="19" y="12"/>
                  </a:lnTo>
                  <a:lnTo>
                    <a:pt x="19" y="17"/>
                  </a:lnTo>
                  <a:lnTo>
                    <a:pt x="19" y="68"/>
                  </a:lnTo>
                  <a:lnTo>
                    <a:pt x="19" y="74"/>
                  </a:lnTo>
                  <a:lnTo>
                    <a:pt x="21" y="78"/>
                  </a:lnTo>
                  <a:lnTo>
                    <a:pt x="23" y="81"/>
                  </a:lnTo>
                  <a:lnTo>
                    <a:pt x="25" y="82"/>
                  </a:lnTo>
                  <a:lnTo>
                    <a:pt x="29" y="82"/>
                  </a:lnTo>
                  <a:lnTo>
                    <a:pt x="29" y="81"/>
                  </a:lnTo>
                  <a:lnTo>
                    <a:pt x="31" y="80"/>
                  </a:lnTo>
                  <a:lnTo>
                    <a:pt x="31" y="78"/>
                  </a:lnTo>
                  <a:lnTo>
                    <a:pt x="33" y="78"/>
                  </a:lnTo>
                  <a:lnTo>
                    <a:pt x="34" y="76"/>
                  </a:lnTo>
                  <a:lnTo>
                    <a:pt x="35" y="74"/>
                  </a:lnTo>
                  <a:lnTo>
                    <a:pt x="35" y="68"/>
                  </a:lnTo>
                  <a:lnTo>
                    <a:pt x="35" y="4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" name="Freeform 563"/>
            <p:cNvSpPr>
              <a:spLocks/>
            </p:cNvSpPr>
            <p:nvPr/>
          </p:nvSpPr>
          <p:spPr bwMode="auto">
            <a:xfrm>
              <a:off x="6568461" y="6356171"/>
              <a:ext cx="59367" cy="95212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53" y="0"/>
                </a:cxn>
                <a:cxn ang="0">
                  <a:pos x="46" y="17"/>
                </a:cxn>
                <a:cxn ang="0">
                  <a:pos x="13" y="17"/>
                </a:cxn>
                <a:cxn ang="0">
                  <a:pos x="10" y="24"/>
                </a:cxn>
                <a:cxn ang="0">
                  <a:pos x="23" y="25"/>
                </a:cxn>
                <a:cxn ang="0">
                  <a:pos x="34" y="29"/>
                </a:cxn>
                <a:cxn ang="0">
                  <a:pos x="44" y="34"/>
                </a:cxn>
                <a:cxn ang="0">
                  <a:pos x="49" y="41"/>
                </a:cxn>
                <a:cxn ang="0">
                  <a:pos x="52" y="48"/>
                </a:cxn>
                <a:cxn ang="0">
                  <a:pos x="53" y="55"/>
                </a:cxn>
                <a:cxn ang="0">
                  <a:pos x="52" y="63"/>
                </a:cxn>
                <a:cxn ang="0">
                  <a:pos x="49" y="71"/>
                </a:cxn>
                <a:cxn ang="0">
                  <a:pos x="46" y="75"/>
                </a:cxn>
                <a:cxn ang="0">
                  <a:pos x="41" y="79"/>
                </a:cxn>
                <a:cxn ang="0">
                  <a:pos x="36" y="82"/>
                </a:cxn>
                <a:cxn ang="0">
                  <a:pos x="28" y="84"/>
                </a:cxn>
                <a:cxn ang="0">
                  <a:pos x="19" y="85"/>
                </a:cxn>
                <a:cxn ang="0">
                  <a:pos x="13" y="85"/>
                </a:cxn>
                <a:cxn ang="0">
                  <a:pos x="7" y="84"/>
                </a:cxn>
                <a:cxn ang="0">
                  <a:pos x="3" y="82"/>
                </a:cxn>
                <a:cxn ang="0">
                  <a:pos x="0" y="78"/>
                </a:cxn>
                <a:cxn ang="0">
                  <a:pos x="0" y="77"/>
                </a:cxn>
                <a:cxn ang="0">
                  <a:pos x="0" y="73"/>
                </a:cxn>
                <a:cxn ang="0">
                  <a:pos x="1" y="72"/>
                </a:cxn>
                <a:cxn ang="0">
                  <a:pos x="2" y="71"/>
                </a:cxn>
                <a:cxn ang="0">
                  <a:pos x="3" y="70"/>
                </a:cxn>
                <a:cxn ang="0">
                  <a:pos x="4" y="68"/>
                </a:cxn>
                <a:cxn ang="0">
                  <a:pos x="9" y="68"/>
                </a:cxn>
                <a:cxn ang="0">
                  <a:pos x="10" y="69"/>
                </a:cxn>
                <a:cxn ang="0">
                  <a:pos x="11" y="69"/>
                </a:cxn>
                <a:cxn ang="0">
                  <a:pos x="13" y="70"/>
                </a:cxn>
                <a:cxn ang="0">
                  <a:pos x="14" y="71"/>
                </a:cxn>
                <a:cxn ang="0">
                  <a:pos x="19" y="75"/>
                </a:cxn>
                <a:cxn ang="0">
                  <a:pos x="20" y="76"/>
                </a:cxn>
                <a:cxn ang="0">
                  <a:pos x="23" y="78"/>
                </a:cxn>
                <a:cxn ang="0">
                  <a:pos x="24" y="78"/>
                </a:cxn>
                <a:cxn ang="0">
                  <a:pos x="25" y="78"/>
                </a:cxn>
                <a:cxn ang="0">
                  <a:pos x="28" y="80"/>
                </a:cxn>
                <a:cxn ang="0">
                  <a:pos x="30" y="80"/>
                </a:cxn>
                <a:cxn ang="0">
                  <a:pos x="33" y="79"/>
                </a:cxn>
                <a:cxn ang="0">
                  <a:pos x="36" y="78"/>
                </a:cxn>
                <a:cxn ang="0">
                  <a:pos x="38" y="76"/>
                </a:cxn>
                <a:cxn ang="0">
                  <a:pos x="40" y="74"/>
                </a:cxn>
                <a:cxn ang="0">
                  <a:pos x="41" y="72"/>
                </a:cxn>
                <a:cxn ang="0">
                  <a:pos x="42" y="70"/>
                </a:cxn>
                <a:cxn ang="0">
                  <a:pos x="42" y="67"/>
                </a:cxn>
                <a:cxn ang="0">
                  <a:pos x="41" y="60"/>
                </a:cxn>
                <a:cxn ang="0">
                  <a:pos x="37" y="54"/>
                </a:cxn>
                <a:cxn ang="0">
                  <a:pos x="32" y="49"/>
                </a:cxn>
                <a:cxn ang="0">
                  <a:pos x="19" y="44"/>
                </a:cxn>
                <a:cxn ang="0">
                  <a:pos x="4" y="42"/>
                </a:cxn>
                <a:cxn ang="0">
                  <a:pos x="0" y="42"/>
                </a:cxn>
                <a:cxn ang="0">
                  <a:pos x="15" y="0"/>
                </a:cxn>
              </a:cxnLst>
              <a:rect l="0" t="0" r="r" b="b"/>
              <a:pathLst>
                <a:path w="53" h="85">
                  <a:moveTo>
                    <a:pt x="15" y="0"/>
                  </a:moveTo>
                  <a:lnTo>
                    <a:pt x="53" y="0"/>
                  </a:lnTo>
                  <a:lnTo>
                    <a:pt x="46" y="17"/>
                  </a:lnTo>
                  <a:lnTo>
                    <a:pt x="13" y="17"/>
                  </a:lnTo>
                  <a:lnTo>
                    <a:pt x="10" y="24"/>
                  </a:lnTo>
                  <a:lnTo>
                    <a:pt x="23" y="25"/>
                  </a:lnTo>
                  <a:lnTo>
                    <a:pt x="34" y="29"/>
                  </a:lnTo>
                  <a:lnTo>
                    <a:pt x="44" y="34"/>
                  </a:lnTo>
                  <a:lnTo>
                    <a:pt x="49" y="41"/>
                  </a:lnTo>
                  <a:lnTo>
                    <a:pt x="52" y="48"/>
                  </a:lnTo>
                  <a:lnTo>
                    <a:pt x="53" y="55"/>
                  </a:lnTo>
                  <a:lnTo>
                    <a:pt x="52" y="63"/>
                  </a:lnTo>
                  <a:lnTo>
                    <a:pt x="49" y="71"/>
                  </a:lnTo>
                  <a:lnTo>
                    <a:pt x="46" y="75"/>
                  </a:lnTo>
                  <a:lnTo>
                    <a:pt x="41" y="79"/>
                  </a:lnTo>
                  <a:lnTo>
                    <a:pt x="36" y="82"/>
                  </a:lnTo>
                  <a:lnTo>
                    <a:pt x="28" y="84"/>
                  </a:lnTo>
                  <a:lnTo>
                    <a:pt x="19" y="85"/>
                  </a:lnTo>
                  <a:lnTo>
                    <a:pt x="13" y="85"/>
                  </a:lnTo>
                  <a:lnTo>
                    <a:pt x="7" y="84"/>
                  </a:lnTo>
                  <a:lnTo>
                    <a:pt x="3" y="82"/>
                  </a:lnTo>
                  <a:lnTo>
                    <a:pt x="0" y="78"/>
                  </a:lnTo>
                  <a:lnTo>
                    <a:pt x="0" y="77"/>
                  </a:lnTo>
                  <a:lnTo>
                    <a:pt x="0" y="73"/>
                  </a:lnTo>
                  <a:lnTo>
                    <a:pt x="1" y="72"/>
                  </a:lnTo>
                  <a:lnTo>
                    <a:pt x="2" y="71"/>
                  </a:lnTo>
                  <a:lnTo>
                    <a:pt x="3" y="70"/>
                  </a:lnTo>
                  <a:lnTo>
                    <a:pt x="4" y="68"/>
                  </a:lnTo>
                  <a:lnTo>
                    <a:pt x="9" y="68"/>
                  </a:lnTo>
                  <a:lnTo>
                    <a:pt x="10" y="69"/>
                  </a:lnTo>
                  <a:lnTo>
                    <a:pt x="11" y="69"/>
                  </a:lnTo>
                  <a:lnTo>
                    <a:pt x="13" y="70"/>
                  </a:lnTo>
                  <a:lnTo>
                    <a:pt x="14" y="71"/>
                  </a:lnTo>
                  <a:lnTo>
                    <a:pt x="19" y="75"/>
                  </a:lnTo>
                  <a:lnTo>
                    <a:pt x="20" y="76"/>
                  </a:lnTo>
                  <a:lnTo>
                    <a:pt x="23" y="78"/>
                  </a:lnTo>
                  <a:lnTo>
                    <a:pt x="24" y="78"/>
                  </a:lnTo>
                  <a:lnTo>
                    <a:pt x="25" y="78"/>
                  </a:lnTo>
                  <a:lnTo>
                    <a:pt x="28" y="80"/>
                  </a:lnTo>
                  <a:lnTo>
                    <a:pt x="30" y="80"/>
                  </a:lnTo>
                  <a:lnTo>
                    <a:pt x="33" y="79"/>
                  </a:lnTo>
                  <a:lnTo>
                    <a:pt x="36" y="78"/>
                  </a:lnTo>
                  <a:lnTo>
                    <a:pt x="38" y="76"/>
                  </a:lnTo>
                  <a:lnTo>
                    <a:pt x="40" y="74"/>
                  </a:lnTo>
                  <a:lnTo>
                    <a:pt x="41" y="72"/>
                  </a:lnTo>
                  <a:lnTo>
                    <a:pt x="42" y="70"/>
                  </a:lnTo>
                  <a:lnTo>
                    <a:pt x="42" y="67"/>
                  </a:lnTo>
                  <a:lnTo>
                    <a:pt x="41" y="60"/>
                  </a:lnTo>
                  <a:lnTo>
                    <a:pt x="37" y="54"/>
                  </a:lnTo>
                  <a:lnTo>
                    <a:pt x="32" y="49"/>
                  </a:lnTo>
                  <a:lnTo>
                    <a:pt x="19" y="44"/>
                  </a:lnTo>
                  <a:lnTo>
                    <a:pt x="4" y="42"/>
                  </a:lnTo>
                  <a:lnTo>
                    <a:pt x="0" y="4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" name="Freeform 564"/>
            <p:cNvSpPr>
              <a:spLocks noEditPoints="1"/>
            </p:cNvSpPr>
            <p:nvPr/>
          </p:nvSpPr>
          <p:spPr bwMode="auto">
            <a:xfrm>
              <a:off x="6568461" y="5874511"/>
              <a:ext cx="59367" cy="96332"/>
            </a:xfrm>
            <a:custGeom>
              <a:avLst/>
              <a:gdLst/>
              <a:ahLst/>
              <a:cxnLst>
                <a:cxn ang="0">
                  <a:pos x="53" y="43"/>
                </a:cxn>
                <a:cxn ang="0">
                  <a:pos x="52" y="54"/>
                </a:cxn>
                <a:cxn ang="0">
                  <a:pos x="49" y="66"/>
                </a:cxn>
                <a:cxn ang="0">
                  <a:pos x="48" y="69"/>
                </a:cxn>
                <a:cxn ang="0">
                  <a:pos x="47" y="72"/>
                </a:cxn>
                <a:cxn ang="0">
                  <a:pos x="44" y="77"/>
                </a:cxn>
                <a:cxn ang="0">
                  <a:pos x="39" y="81"/>
                </a:cxn>
                <a:cxn ang="0">
                  <a:pos x="36" y="83"/>
                </a:cxn>
                <a:cxn ang="0">
                  <a:pos x="34" y="84"/>
                </a:cxn>
                <a:cxn ang="0">
                  <a:pos x="32" y="85"/>
                </a:cxn>
                <a:cxn ang="0">
                  <a:pos x="30" y="85"/>
                </a:cxn>
                <a:cxn ang="0">
                  <a:pos x="28" y="86"/>
                </a:cxn>
                <a:cxn ang="0">
                  <a:pos x="23" y="86"/>
                </a:cxn>
                <a:cxn ang="0">
                  <a:pos x="18" y="84"/>
                </a:cxn>
                <a:cxn ang="0">
                  <a:pos x="15" y="83"/>
                </a:cxn>
                <a:cxn ang="0">
                  <a:pos x="10" y="78"/>
                </a:cxn>
                <a:cxn ang="0">
                  <a:pos x="5" y="71"/>
                </a:cxn>
                <a:cxn ang="0">
                  <a:pos x="2" y="64"/>
                </a:cxn>
                <a:cxn ang="0">
                  <a:pos x="0" y="54"/>
                </a:cxn>
                <a:cxn ang="0">
                  <a:pos x="0" y="44"/>
                </a:cxn>
                <a:cxn ang="0">
                  <a:pos x="0" y="31"/>
                </a:cxn>
                <a:cxn ang="0">
                  <a:pos x="3" y="20"/>
                </a:cxn>
                <a:cxn ang="0">
                  <a:pos x="7" y="11"/>
                </a:cxn>
                <a:cxn ang="0">
                  <a:pos x="13" y="5"/>
                </a:cxn>
                <a:cxn ang="0">
                  <a:pos x="19" y="1"/>
                </a:cxn>
                <a:cxn ang="0">
                  <a:pos x="26" y="0"/>
                </a:cxn>
                <a:cxn ang="0">
                  <a:pos x="34" y="1"/>
                </a:cxn>
                <a:cxn ang="0">
                  <a:pos x="40" y="5"/>
                </a:cxn>
                <a:cxn ang="0">
                  <a:pos x="45" y="10"/>
                </a:cxn>
                <a:cxn ang="0">
                  <a:pos x="49" y="18"/>
                </a:cxn>
                <a:cxn ang="0">
                  <a:pos x="52" y="30"/>
                </a:cxn>
                <a:cxn ang="0">
                  <a:pos x="53" y="43"/>
                </a:cxn>
                <a:cxn ang="0">
                  <a:pos x="34" y="43"/>
                </a:cxn>
                <a:cxn ang="0">
                  <a:pos x="34" y="13"/>
                </a:cxn>
                <a:cxn ang="0">
                  <a:pos x="34" y="10"/>
                </a:cxn>
                <a:cxn ang="0">
                  <a:pos x="33" y="8"/>
                </a:cxn>
                <a:cxn ang="0">
                  <a:pos x="30" y="6"/>
                </a:cxn>
                <a:cxn ang="0">
                  <a:pos x="29" y="5"/>
                </a:cxn>
                <a:cxn ang="0">
                  <a:pos x="27" y="4"/>
                </a:cxn>
                <a:cxn ang="0">
                  <a:pos x="23" y="4"/>
                </a:cxn>
                <a:cxn ang="0">
                  <a:pos x="22" y="5"/>
                </a:cxn>
                <a:cxn ang="0">
                  <a:pos x="21" y="6"/>
                </a:cxn>
                <a:cxn ang="0">
                  <a:pos x="20" y="8"/>
                </a:cxn>
                <a:cxn ang="0">
                  <a:pos x="20" y="10"/>
                </a:cxn>
                <a:cxn ang="0">
                  <a:pos x="19" y="13"/>
                </a:cxn>
                <a:cxn ang="0">
                  <a:pos x="18" y="17"/>
                </a:cxn>
                <a:cxn ang="0">
                  <a:pos x="18" y="69"/>
                </a:cxn>
                <a:cxn ang="0">
                  <a:pos x="19" y="74"/>
                </a:cxn>
                <a:cxn ang="0">
                  <a:pos x="20" y="79"/>
                </a:cxn>
                <a:cxn ang="0">
                  <a:pos x="23" y="81"/>
                </a:cxn>
                <a:cxn ang="0">
                  <a:pos x="25" y="82"/>
                </a:cxn>
                <a:cxn ang="0">
                  <a:pos x="27" y="82"/>
                </a:cxn>
                <a:cxn ang="0">
                  <a:pos x="28" y="81"/>
                </a:cxn>
                <a:cxn ang="0">
                  <a:pos x="29" y="81"/>
                </a:cxn>
                <a:cxn ang="0">
                  <a:pos x="30" y="81"/>
                </a:cxn>
                <a:cxn ang="0">
                  <a:pos x="30" y="79"/>
                </a:cxn>
                <a:cxn ang="0">
                  <a:pos x="32" y="78"/>
                </a:cxn>
                <a:cxn ang="0">
                  <a:pos x="34" y="77"/>
                </a:cxn>
                <a:cxn ang="0">
                  <a:pos x="34" y="74"/>
                </a:cxn>
                <a:cxn ang="0">
                  <a:pos x="34" y="69"/>
                </a:cxn>
                <a:cxn ang="0">
                  <a:pos x="34" y="43"/>
                </a:cxn>
              </a:cxnLst>
              <a:rect l="0" t="0" r="r" b="b"/>
              <a:pathLst>
                <a:path w="53" h="86">
                  <a:moveTo>
                    <a:pt x="53" y="43"/>
                  </a:moveTo>
                  <a:lnTo>
                    <a:pt x="52" y="54"/>
                  </a:lnTo>
                  <a:lnTo>
                    <a:pt x="49" y="66"/>
                  </a:lnTo>
                  <a:lnTo>
                    <a:pt x="48" y="69"/>
                  </a:lnTo>
                  <a:lnTo>
                    <a:pt x="47" y="72"/>
                  </a:lnTo>
                  <a:lnTo>
                    <a:pt x="44" y="77"/>
                  </a:lnTo>
                  <a:lnTo>
                    <a:pt x="39" y="81"/>
                  </a:lnTo>
                  <a:lnTo>
                    <a:pt x="36" y="83"/>
                  </a:lnTo>
                  <a:lnTo>
                    <a:pt x="34" y="84"/>
                  </a:lnTo>
                  <a:lnTo>
                    <a:pt x="32" y="85"/>
                  </a:lnTo>
                  <a:lnTo>
                    <a:pt x="30" y="85"/>
                  </a:lnTo>
                  <a:lnTo>
                    <a:pt x="28" y="86"/>
                  </a:lnTo>
                  <a:lnTo>
                    <a:pt x="23" y="86"/>
                  </a:lnTo>
                  <a:lnTo>
                    <a:pt x="18" y="84"/>
                  </a:lnTo>
                  <a:lnTo>
                    <a:pt x="15" y="83"/>
                  </a:lnTo>
                  <a:lnTo>
                    <a:pt x="10" y="78"/>
                  </a:lnTo>
                  <a:lnTo>
                    <a:pt x="5" y="71"/>
                  </a:lnTo>
                  <a:lnTo>
                    <a:pt x="2" y="64"/>
                  </a:lnTo>
                  <a:lnTo>
                    <a:pt x="0" y="54"/>
                  </a:lnTo>
                  <a:lnTo>
                    <a:pt x="0" y="44"/>
                  </a:lnTo>
                  <a:lnTo>
                    <a:pt x="0" y="31"/>
                  </a:lnTo>
                  <a:lnTo>
                    <a:pt x="3" y="20"/>
                  </a:lnTo>
                  <a:lnTo>
                    <a:pt x="7" y="11"/>
                  </a:lnTo>
                  <a:lnTo>
                    <a:pt x="13" y="5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4" y="1"/>
                  </a:lnTo>
                  <a:lnTo>
                    <a:pt x="40" y="5"/>
                  </a:lnTo>
                  <a:lnTo>
                    <a:pt x="45" y="10"/>
                  </a:lnTo>
                  <a:lnTo>
                    <a:pt x="49" y="18"/>
                  </a:lnTo>
                  <a:lnTo>
                    <a:pt x="52" y="30"/>
                  </a:lnTo>
                  <a:lnTo>
                    <a:pt x="53" y="43"/>
                  </a:lnTo>
                  <a:close/>
                  <a:moveTo>
                    <a:pt x="34" y="43"/>
                  </a:moveTo>
                  <a:lnTo>
                    <a:pt x="34" y="13"/>
                  </a:lnTo>
                  <a:lnTo>
                    <a:pt x="34" y="10"/>
                  </a:lnTo>
                  <a:lnTo>
                    <a:pt x="33" y="8"/>
                  </a:lnTo>
                  <a:lnTo>
                    <a:pt x="30" y="6"/>
                  </a:lnTo>
                  <a:lnTo>
                    <a:pt x="29" y="5"/>
                  </a:lnTo>
                  <a:lnTo>
                    <a:pt x="27" y="4"/>
                  </a:lnTo>
                  <a:lnTo>
                    <a:pt x="23" y="4"/>
                  </a:lnTo>
                  <a:lnTo>
                    <a:pt x="22" y="5"/>
                  </a:lnTo>
                  <a:lnTo>
                    <a:pt x="21" y="6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19" y="13"/>
                  </a:lnTo>
                  <a:lnTo>
                    <a:pt x="18" y="17"/>
                  </a:lnTo>
                  <a:lnTo>
                    <a:pt x="18" y="69"/>
                  </a:lnTo>
                  <a:lnTo>
                    <a:pt x="19" y="74"/>
                  </a:lnTo>
                  <a:lnTo>
                    <a:pt x="20" y="79"/>
                  </a:lnTo>
                  <a:lnTo>
                    <a:pt x="23" y="81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8" y="81"/>
                  </a:lnTo>
                  <a:lnTo>
                    <a:pt x="29" y="81"/>
                  </a:lnTo>
                  <a:lnTo>
                    <a:pt x="30" y="81"/>
                  </a:lnTo>
                  <a:lnTo>
                    <a:pt x="30" y="79"/>
                  </a:lnTo>
                  <a:lnTo>
                    <a:pt x="32" y="78"/>
                  </a:lnTo>
                  <a:lnTo>
                    <a:pt x="34" y="77"/>
                  </a:lnTo>
                  <a:lnTo>
                    <a:pt x="34" y="74"/>
                  </a:lnTo>
                  <a:lnTo>
                    <a:pt x="34" y="69"/>
                  </a:lnTo>
                  <a:lnTo>
                    <a:pt x="34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9" name="Freeform 565"/>
            <p:cNvSpPr>
              <a:spLocks noEditPoints="1"/>
            </p:cNvSpPr>
            <p:nvPr/>
          </p:nvSpPr>
          <p:spPr bwMode="auto">
            <a:xfrm>
              <a:off x="6393720" y="5396211"/>
              <a:ext cx="59367" cy="95212"/>
            </a:xfrm>
            <a:custGeom>
              <a:avLst/>
              <a:gdLst/>
              <a:ahLst/>
              <a:cxnLst>
                <a:cxn ang="0">
                  <a:pos x="53" y="42"/>
                </a:cxn>
                <a:cxn ang="0">
                  <a:pos x="52" y="54"/>
                </a:cxn>
                <a:cxn ang="0">
                  <a:pos x="49" y="65"/>
                </a:cxn>
                <a:cxn ang="0">
                  <a:pos x="48" y="68"/>
                </a:cxn>
                <a:cxn ang="0">
                  <a:pos x="47" y="71"/>
                </a:cxn>
                <a:cxn ang="0">
                  <a:pos x="44" y="76"/>
                </a:cxn>
                <a:cxn ang="0">
                  <a:pos x="39" y="81"/>
                </a:cxn>
                <a:cxn ang="0">
                  <a:pos x="36" y="82"/>
                </a:cxn>
                <a:cxn ang="0">
                  <a:pos x="35" y="84"/>
                </a:cxn>
                <a:cxn ang="0">
                  <a:pos x="32" y="84"/>
                </a:cxn>
                <a:cxn ang="0">
                  <a:pos x="31" y="84"/>
                </a:cxn>
                <a:cxn ang="0">
                  <a:pos x="28" y="85"/>
                </a:cxn>
                <a:cxn ang="0">
                  <a:pos x="23" y="85"/>
                </a:cxn>
                <a:cxn ang="0">
                  <a:pos x="18" y="84"/>
                </a:cxn>
                <a:cxn ang="0">
                  <a:pos x="15" y="82"/>
                </a:cxn>
                <a:cxn ang="0">
                  <a:pos x="10" y="77"/>
                </a:cxn>
                <a:cxn ang="0">
                  <a:pos x="5" y="71"/>
                </a:cxn>
                <a:cxn ang="0">
                  <a:pos x="2" y="63"/>
                </a:cxn>
                <a:cxn ang="0">
                  <a:pos x="1" y="53"/>
                </a:cxn>
                <a:cxn ang="0">
                  <a:pos x="0" y="44"/>
                </a:cxn>
                <a:cxn ang="0">
                  <a:pos x="1" y="30"/>
                </a:cxn>
                <a:cxn ang="0">
                  <a:pos x="4" y="19"/>
                </a:cxn>
                <a:cxn ang="0">
                  <a:pos x="8" y="10"/>
                </a:cxn>
                <a:cxn ang="0">
                  <a:pos x="13" y="4"/>
                </a:cxn>
                <a:cxn ang="0">
                  <a:pos x="19" y="0"/>
                </a:cxn>
                <a:cxn ang="0">
                  <a:pos x="26" y="0"/>
                </a:cxn>
                <a:cxn ang="0">
                  <a:pos x="34" y="0"/>
                </a:cxn>
                <a:cxn ang="0">
                  <a:pos x="40" y="4"/>
                </a:cxn>
                <a:cxn ang="0">
                  <a:pos x="45" y="10"/>
                </a:cxn>
                <a:cxn ang="0">
                  <a:pos x="49" y="17"/>
                </a:cxn>
                <a:cxn ang="0">
                  <a:pos x="52" y="30"/>
                </a:cxn>
                <a:cxn ang="0">
                  <a:pos x="53" y="42"/>
                </a:cxn>
                <a:cxn ang="0">
                  <a:pos x="35" y="42"/>
                </a:cxn>
                <a:cxn ang="0">
                  <a:pos x="35" y="13"/>
                </a:cxn>
                <a:cxn ang="0">
                  <a:pos x="34" y="10"/>
                </a:cxn>
                <a:cxn ang="0">
                  <a:pos x="33" y="7"/>
                </a:cxn>
                <a:cxn ang="0">
                  <a:pos x="31" y="6"/>
                </a:cxn>
                <a:cxn ang="0">
                  <a:pos x="29" y="4"/>
                </a:cxn>
                <a:cxn ang="0">
                  <a:pos x="28" y="3"/>
                </a:cxn>
                <a:cxn ang="0">
                  <a:pos x="23" y="3"/>
                </a:cxn>
                <a:cxn ang="0">
                  <a:pos x="22" y="4"/>
                </a:cxn>
                <a:cxn ang="0">
                  <a:pos x="22" y="6"/>
                </a:cxn>
                <a:cxn ang="0">
                  <a:pos x="20" y="7"/>
                </a:cxn>
                <a:cxn ang="0">
                  <a:pos x="20" y="10"/>
                </a:cxn>
                <a:cxn ang="0">
                  <a:pos x="19" y="12"/>
                </a:cxn>
                <a:cxn ang="0">
                  <a:pos x="18" y="17"/>
                </a:cxn>
                <a:cxn ang="0">
                  <a:pos x="18" y="68"/>
                </a:cxn>
                <a:cxn ang="0">
                  <a:pos x="19" y="74"/>
                </a:cxn>
                <a:cxn ang="0">
                  <a:pos x="21" y="78"/>
                </a:cxn>
                <a:cxn ang="0">
                  <a:pos x="23" y="81"/>
                </a:cxn>
                <a:cxn ang="0">
                  <a:pos x="25" y="81"/>
                </a:cxn>
                <a:cxn ang="0">
                  <a:pos x="27" y="81"/>
                </a:cxn>
                <a:cxn ang="0">
                  <a:pos x="28" y="81"/>
                </a:cxn>
                <a:cxn ang="0">
                  <a:pos x="29" y="81"/>
                </a:cxn>
                <a:cxn ang="0">
                  <a:pos x="31" y="80"/>
                </a:cxn>
                <a:cxn ang="0">
                  <a:pos x="31" y="78"/>
                </a:cxn>
                <a:cxn ang="0">
                  <a:pos x="32" y="78"/>
                </a:cxn>
                <a:cxn ang="0">
                  <a:pos x="34" y="76"/>
                </a:cxn>
                <a:cxn ang="0">
                  <a:pos x="35" y="74"/>
                </a:cxn>
                <a:cxn ang="0">
                  <a:pos x="35" y="68"/>
                </a:cxn>
                <a:cxn ang="0">
                  <a:pos x="35" y="42"/>
                </a:cxn>
              </a:cxnLst>
              <a:rect l="0" t="0" r="r" b="b"/>
              <a:pathLst>
                <a:path w="53" h="85">
                  <a:moveTo>
                    <a:pt x="53" y="42"/>
                  </a:moveTo>
                  <a:lnTo>
                    <a:pt x="52" y="54"/>
                  </a:lnTo>
                  <a:lnTo>
                    <a:pt x="49" y="65"/>
                  </a:lnTo>
                  <a:lnTo>
                    <a:pt x="48" y="68"/>
                  </a:lnTo>
                  <a:lnTo>
                    <a:pt x="47" y="71"/>
                  </a:lnTo>
                  <a:lnTo>
                    <a:pt x="44" y="76"/>
                  </a:lnTo>
                  <a:lnTo>
                    <a:pt x="39" y="81"/>
                  </a:lnTo>
                  <a:lnTo>
                    <a:pt x="36" y="82"/>
                  </a:lnTo>
                  <a:lnTo>
                    <a:pt x="35" y="84"/>
                  </a:lnTo>
                  <a:lnTo>
                    <a:pt x="32" y="84"/>
                  </a:lnTo>
                  <a:lnTo>
                    <a:pt x="31" y="84"/>
                  </a:lnTo>
                  <a:lnTo>
                    <a:pt x="28" y="85"/>
                  </a:lnTo>
                  <a:lnTo>
                    <a:pt x="23" y="85"/>
                  </a:lnTo>
                  <a:lnTo>
                    <a:pt x="18" y="84"/>
                  </a:lnTo>
                  <a:lnTo>
                    <a:pt x="15" y="82"/>
                  </a:lnTo>
                  <a:lnTo>
                    <a:pt x="10" y="77"/>
                  </a:lnTo>
                  <a:lnTo>
                    <a:pt x="5" y="71"/>
                  </a:lnTo>
                  <a:lnTo>
                    <a:pt x="2" y="63"/>
                  </a:lnTo>
                  <a:lnTo>
                    <a:pt x="1" y="53"/>
                  </a:lnTo>
                  <a:lnTo>
                    <a:pt x="0" y="44"/>
                  </a:lnTo>
                  <a:lnTo>
                    <a:pt x="1" y="30"/>
                  </a:lnTo>
                  <a:lnTo>
                    <a:pt x="4" y="19"/>
                  </a:lnTo>
                  <a:lnTo>
                    <a:pt x="8" y="10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40" y="4"/>
                  </a:lnTo>
                  <a:lnTo>
                    <a:pt x="45" y="10"/>
                  </a:lnTo>
                  <a:lnTo>
                    <a:pt x="49" y="17"/>
                  </a:lnTo>
                  <a:lnTo>
                    <a:pt x="52" y="30"/>
                  </a:lnTo>
                  <a:lnTo>
                    <a:pt x="53" y="42"/>
                  </a:lnTo>
                  <a:close/>
                  <a:moveTo>
                    <a:pt x="35" y="42"/>
                  </a:moveTo>
                  <a:lnTo>
                    <a:pt x="35" y="13"/>
                  </a:lnTo>
                  <a:lnTo>
                    <a:pt x="34" y="10"/>
                  </a:lnTo>
                  <a:lnTo>
                    <a:pt x="33" y="7"/>
                  </a:lnTo>
                  <a:lnTo>
                    <a:pt x="31" y="6"/>
                  </a:lnTo>
                  <a:lnTo>
                    <a:pt x="29" y="4"/>
                  </a:lnTo>
                  <a:lnTo>
                    <a:pt x="28" y="3"/>
                  </a:lnTo>
                  <a:lnTo>
                    <a:pt x="23" y="3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0" y="7"/>
                  </a:lnTo>
                  <a:lnTo>
                    <a:pt x="20" y="10"/>
                  </a:lnTo>
                  <a:lnTo>
                    <a:pt x="19" y="12"/>
                  </a:lnTo>
                  <a:lnTo>
                    <a:pt x="18" y="17"/>
                  </a:lnTo>
                  <a:lnTo>
                    <a:pt x="18" y="68"/>
                  </a:lnTo>
                  <a:lnTo>
                    <a:pt x="19" y="74"/>
                  </a:lnTo>
                  <a:lnTo>
                    <a:pt x="21" y="78"/>
                  </a:lnTo>
                  <a:lnTo>
                    <a:pt x="23" y="81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8" y="81"/>
                  </a:lnTo>
                  <a:lnTo>
                    <a:pt x="29" y="81"/>
                  </a:lnTo>
                  <a:lnTo>
                    <a:pt x="31" y="80"/>
                  </a:lnTo>
                  <a:lnTo>
                    <a:pt x="31" y="78"/>
                  </a:lnTo>
                  <a:lnTo>
                    <a:pt x="32" y="78"/>
                  </a:lnTo>
                  <a:lnTo>
                    <a:pt x="34" y="76"/>
                  </a:lnTo>
                  <a:lnTo>
                    <a:pt x="35" y="74"/>
                  </a:lnTo>
                  <a:lnTo>
                    <a:pt x="35" y="68"/>
                  </a:lnTo>
                  <a:lnTo>
                    <a:pt x="35" y="4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0" name="Freeform 566"/>
            <p:cNvSpPr>
              <a:spLocks/>
            </p:cNvSpPr>
            <p:nvPr/>
          </p:nvSpPr>
          <p:spPr bwMode="auto">
            <a:xfrm>
              <a:off x="6464289" y="5469021"/>
              <a:ext cx="22403" cy="22403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2" y="1"/>
                </a:cxn>
                <a:cxn ang="0">
                  <a:pos x="15" y="2"/>
                </a:cxn>
                <a:cxn ang="0">
                  <a:pos x="17" y="3"/>
                </a:cxn>
                <a:cxn ang="0">
                  <a:pos x="18" y="5"/>
                </a:cxn>
                <a:cxn ang="0">
                  <a:pos x="19" y="6"/>
                </a:cxn>
                <a:cxn ang="0">
                  <a:pos x="19" y="9"/>
                </a:cxn>
                <a:cxn ang="0">
                  <a:pos x="20" y="11"/>
                </a:cxn>
                <a:cxn ang="0">
                  <a:pos x="19" y="13"/>
                </a:cxn>
                <a:cxn ang="0">
                  <a:pos x="19" y="15"/>
                </a:cxn>
                <a:cxn ang="0">
                  <a:pos x="17" y="17"/>
                </a:cxn>
                <a:cxn ang="0">
                  <a:pos x="16" y="19"/>
                </a:cxn>
                <a:cxn ang="0">
                  <a:pos x="14" y="19"/>
                </a:cxn>
                <a:cxn ang="0">
                  <a:pos x="12" y="20"/>
                </a:cxn>
                <a:cxn ang="0">
                  <a:pos x="8" y="20"/>
                </a:cxn>
                <a:cxn ang="0">
                  <a:pos x="5" y="19"/>
                </a:cxn>
                <a:cxn ang="0">
                  <a:pos x="3" y="17"/>
                </a:cxn>
                <a:cxn ang="0">
                  <a:pos x="0" y="11"/>
                </a:cxn>
                <a:cxn ang="0">
                  <a:pos x="1" y="7"/>
                </a:cxn>
                <a:cxn ang="0">
                  <a:pos x="3" y="3"/>
                </a:cxn>
                <a:cxn ang="0">
                  <a:pos x="9" y="0"/>
                </a:cxn>
              </a:cxnLst>
              <a:rect l="0" t="0" r="r" b="b"/>
              <a:pathLst>
                <a:path w="20" h="20">
                  <a:moveTo>
                    <a:pt x="9" y="0"/>
                  </a:moveTo>
                  <a:lnTo>
                    <a:pt x="12" y="1"/>
                  </a:lnTo>
                  <a:lnTo>
                    <a:pt x="15" y="2"/>
                  </a:lnTo>
                  <a:lnTo>
                    <a:pt x="17" y="3"/>
                  </a:lnTo>
                  <a:lnTo>
                    <a:pt x="18" y="5"/>
                  </a:lnTo>
                  <a:lnTo>
                    <a:pt x="19" y="6"/>
                  </a:lnTo>
                  <a:lnTo>
                    <a:pt x="19" y="9"/>
                  </a:lnTo>
                  <a:lnTo>
                    <a:pt x="20" y="11"/>
                  </a:lnTo>
                  <a:lnTo>
                    <a:pt x="19" y="13"/>
                  </a:lnTo>
                  <a:lnTo>
                    <a:pt x="19" y="15"/>
                  </a:lnTo>
                  <a:lnTo>
                    <a:pt x="17" y="17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5" y="19"/>
                  </a:lnTo>
                  <a:lnTo>
                    <a:pt x="3" y="17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1" name="Freeform 567"/>
            <p:cNvSpPr>
              <a:spLocks noEditPoints="1"/>
            </p:cNvSpPr>
            <p:nvPr/>
          </p:nvSpPr>
          <p:spPr bwMode="auto">
            <a:xfrm>
              <a:off x="6497893" y="5396211"/>
              <a:ext cx="59367" cy="95212"/>
            </a:xfrm>
            <a:custGeom>
              <a:avLst/>
              <a:gdLst/>
              <a:ahLst/>
              <a:cxnLst>
                <a:cxn ang="0">
                  <a:pos x="53" y="54"/>
                </a:cxn>
                <a:cxn ang="0">
                  <a:pos x="49" y="68"/>
                </a:cxn>
                <a:cxn ang="0">
                  <a:pos x="46" y="74"/>
                </a:cxn>
                <a:cxn ang="0">
                  <a:pos x="36" y="82"/>
                </a:cxn>
                <a:cxn ang="0">
                  <a:pos x="33" y="84"/>
                </a:cxn>
                <a:cxn ang="0">
                  <a:pos x="29" y="85"/>
                </a:cxn>
                <a:cxn ang="0">
                  <a:pos x="19" y="84"/>
                </a:cxn>
                <a:cxn ang="0">
                  <a:pos x="13" y="80"/>
                </a:cxn>
                <a:cxn ang="0">
                  <a:pos x="8" y="74"/>
                </a:cxn>
                <a:cxn ang="0">
                  <a:pos x="4" y="67"/>
                </a:cxn>
                <a:cxn ang="0">
                  <a:pos x="1" y="53"/>
                </a:cxn>
                <a:cxn ang="0">
                  <a:pos x="1" y="30"/>
                </a:cxn>
                <a:cxn ang="0">
                  <a:pos x="8" y="10"/>
                </a:cxn>
                <a:cxn ang="0">
                  <a:pos x="19" y="0"/>
                </a:cxn>
                <a:cxn ang="0">
                  <a:pos x="34" y="0"/>
                </a:cxn>
                <a:cxn ang="0">
                  <a:pos x="46" y="10"/>
                </a:cxn>
                <a:cxn ang="0">
                  <a:pos x="53" y="30"/>
                </a:cxn>
                <a:cxn ang="0">
                  <a:pos x="36" y="42"/>
                </a:cxn>
                <a:cxn ang="0">
                  <a:pos x="35" y="13"/>
                </a:cxn>
                <a:cxn ang="0">
                  <a:pos x="33" y="7"/>
                </a:cxn>
                <a:cxn ang="0">
                  <a:pos x="30" y="5"/>
                </a:cxn>
                <a:cxn ang="0">
                  <a:pos x="28" y="3"/>
                </a:cxn>
                <a:cxn ang="0">
                  <a:pos x="23" y="4"/>
                </a:cxn>
                <a:cxn ang="0">
                  <a:pos x="20" y="7"/>
                </a:cxn>
                <a:cxn ang="0">
                  <a:pos x="19" y="12"/>
                </a:cxn>
                <a:cxn ang="0">
                  <a:pos x="19" y="68"/>
                </a:cxn>
                <a:cxn ang="0">
                  <a:pos x="21" y="78"/>
                </a:cxn>
                <a:cxn ang="0">
                  <a:pos x="26" y="81"/>
                </a:cxn>
                <a:cxn ang="0">
                  <a:pos x="29" y="81"/>
                </a:cxn>
                <a:cxn ang="0">
                  <a:pos x="31" y="80"/>
                </a:cxn>
                <a:cxn ang="0">
                  <a:pos x="33" y="77"/>
                </a:cxn>
                <a:cxn ang="0">
                  <a:pos x="36" y="68"/>
                </a:cxn>
              </a:cxnLst>
              <a:rect l="0" t="0" r="r" b="b"/>
              <a:pathLst>
                <a:path w="53" h="85">
                  <a:moveTo>
                    <a:pt x="53" y="42"/>
                  </a:moveTo>
                  <a:lnTo>
                    <a:pt x="53" y="54"/>
                  </a:lnTo>
                  <a:lnTo>
                    <a:pt x="50" y="65"/>
                  </a:lnTo>
                  <a:lnTo>
                    <a:pt x="49" y="68"/>
                  </a:lnTo>
                  <a:lnTo>
                    <a:pt x="47" y="71"/>
                  </a:lnTo>
                  <a:lnTo>
                    <a:pt x="46" y="74"/>
                  </a:lnTo>
                  <a:lnTo>
                    <a:pt x="39" y="81"/>
                  </a:lnTo>
                  <a:lnTo>
                    <a:pt x="36" y="82"/>
                  </a:lnTo>
                  <a:lnTo>
                    <a:pt x="35" y="84"/>
                  </a:lnTo>
                  <a:lnTo>
                    <a:pt x="33" y="84"/>
                  </a:lnTo>
                  <a:lnTo>
                    <a:pt x="31" y="84"/>
                  </a:lnTo>
                  <a:lnTo>
                    <a:pt x="29" y="85"/>
                  </a:lnTo>
                  <a:lnTo>
                    <a:pt x="23" y="85"/>
                  </a:lnTo>
                  <a:lnTo>
                    <a:pt x="19" y="84"/>
                  </a:lnTo>
                  <a:lnTo>
                    <a:pt x="16" y="82"/>
                  </a:lnTo>
                  <a:lnTo>
                    <a:pt x="13" y="80"/>
                  </a:lnTo>
                  <a:lnTo>
                    <a:pt x="11" y="77"/>
                  </a:lnTo>
                  <a:lnTo>
                    <a:pt x="8" y="74"/>
                  </a:lnTo>
                  <a:lnTo>
                    <a:pt x="6" y="71"/>
                  </a:lnTo>
                  <a:lnTo>
                    <a:pt x="4" y="67"/>
                  </a:lnTo>
                  <a:lnTo>
                    <a:pt x="3" y="63"/>
                  </a:lnTo>
                  <a:lnTo>
                    <a:pt x="1" y="53"/>
                  </a:lnTo>
                  <a:lnTo>
                    <a:pt x="0" y="44"/>
                  </a:lnTo>
                  <a:lnTo>
                    <a:pt x="1" y="30"/>
                  </a:lnTo>
                  <a:lnTo>
                    <a:pt x="4" y="19"/>
                  </a:lnTo>
                  <a:lnTo>
                    <a:pt x="8" y="10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40" y="4"/>
                  </a:lnTo>
                  <a:lnTo>
                    <a:pt x="46" y="10"/>
                  </a:lnTo>
                  <a:lnTo>
                    <a:pt x="50" y="17"/>
                  </a:lnTo>
                  <a:lnTo>
                    <a:pt x="53" y="30"/>
                  </a:lnTo>
                  <a:lnTo>
                    <a:pt x="53" y="42"/>
                  </a:lnTo>
                  <a:close/>
                  <a:moveTo>
                    <a:pt x="36" y="42"/>
                  </a:moveTo>
                  <a:lnTo>
                    <a:pt x="36" y="17"/>
                  </a:lnTo>
                  <a:lnTo>
                    <a:pt x="35" y="13"/>
                  </a:lnTo>
                  <a:lnTo>
                    <a:pt x="34" y="10"/>
                  </a:lnTo>
                  <a:lnTo>
                    <a:pt x="33" y="7"/>
                  </a:lnTo>
                  <a:lnTo>
                    <a:pt x="32" y="6"/>
                  </a:lnTo>
                  <a:lnTo>
                    <a:pt x="30" y="5"/>
                  </a:lnTo>
                  <a:lnTo>
                    <a:pt x="29" y="4"/>
                  </a:lnTo>
                  <a:lnTo>
                    <a:pt x="28" y="3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0" y="7"/>
                  </a:lnTo>
                  <a:lnTo>
                    <a:pt x="20" y="10"/>
                  </a:lnTo>
                  <a:lnTo>
                    <a:pt x="19" y="12"/>
                  </a:lnTo>
                  <a:lnTo>
                    <a:pt x="19" y="17"/>
                  </a:lnTo>
                  <a:lnTo>
                    <a:pt x="19" y="68"/>
                  </a:lnTo>
                  <a:lnTo>
                    <a:pt x="19" y="74"/>
                  </a:lnTo>
                  <a:lnTo>
                    <a:pt x="21" y="78"/>
                  </a:lnTo>
                  <a:lnTo>
                    <a:pt x="23" y="80"/>
                  </a:lnTo>
                  <a:lnTo>
                    <a:pt x="26" y="81"/>
                  </a:lnTo>
                  <a:lnTo>
                    <a:pt x="28" y="81"/>
                  </a:lnTo>
                  <a:lnTo>
                    <a:pt x="29" y="81"/>
                  </a:lnTo>
                  <a:lnTo>
                    <a:pt x="30" y="81"/>
                  </a:lnTo>
                  <a:lnTo>
                    <a:pt x="31" y="80"/>
                  </a:lnTo>
                  <a:lnTo>
                    <a:pt x="32" y="78"/>
                  </a:lnTo>
                  <a:lnTo>
                    <a:pt x="33" y="77"/>
                  </a:lnTo>
                  <a:lnTo>
                    <a:pt x="35" y="72"/>
                  </a:lnTo>
                  <a:lnTo>
                    <a:pt x="36" y="68"/>
                  </a:lnTo>
                  <a:lnTo>
                    <a:pt x="36" y="4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2" name="Freeform 568"/>
            <p:cNvSpPr>
              <a:spLocks/>
            </p:cNvSpPr>
            <p:nvPr/>
          </p:nvSpPr>
          <p:spPr bwMode="auto">
            <a:xfrm>
              <a:off x="6568461" y="5396211"/>
              <a:ext cx="59367" cy="95212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53" y="0"/>
                </a:cxn>
                <a:cxn ang="0">
                  <a:pos x="46" y="17"/>
                </a:cxn>
                <a:cxn ang="0">
                  <a:pos x="13" y="17"/>
                </a:cxn>
                <a:cxn ang="0">
                  <a:pos x="10" y="24"/>
                </a:cxn>
                <a:cxn ang="0">
                  <a:pos x="24" y="25"/>
                </a:cxn>
                <a:cxn ang="0">
                  <a:pos x="34" y="29"/>
                </a:cxn>
                <a:cxn ang="0">
                  <a:pos x="44" y="34"/>
                </a:cxn>
                <a:cxn ang="0">
                  <a:pos x="49" y="40"/>
                </a:cxn>
                <a:cxn ang="0">
                  <a:pos x="52" y="47"/>
                </a:cxn>
                <a:cxn ang="0">
                  <a:pos x="53" y="55"/>
                </a:cxn>
                <a:cxn ang="0">
                  <a:pos x="52" y="63"/>
                </a:cxn>
                <a:cxn ang="0">
                  <a:pos x="49" y="71"/>
                </a:cxn>
                <a:cxn ang="0">
                  <a:pos x="46" y="75"/>
                </a:cxn>
                <a:cxn ang="0">
                  <a:pos x="41" y="79"/>
                </a:cxn>
                <a:cxn ang="0">
                  <a:pos x="36" y="81"/>
                </a:cxn>
                <a:cxn ang="0">
                  <a:pos x="28" y="84"/>
                </a:cxn>
                <a:cxn ang="0">
                  <a:pos x="19" y="85"/>
                </a:cxn>
                <a:cxn ang="0">
                  <a:pos x="13" y="85"/>
                </a:cxn>
                <a:cxn ang="0">
                  <a:pos x="8" y="84"/>
                </a:cxn>
                <a:cxn ang="0">
                  <a:pos x="3" y="81"/>
                </a:cxn>
                <a:cxn ang="0">
                  <a:pos x="0" y="78"/>
                </a:cxn>
                <a:cxn ang="0">
                  <a:pos x="0" y="77"/>
                </a:cxn>
                <a:cxn ang="0">
                  <a:pos x="0" y="73"/>
                </a:cxn>
                <a:cxn ang="0">
                  <a:pos x="1" y="72"/>
                </a:cxn>
                <a:cxn ang="0">
                  <a:pos x="2" y="71"/>
                </a:cxn>
                <a:cxn ang="0">
                  <a:pos x="3" y="70"/>
                </a:cxn>
                <a:cxn ang="0">
                  <a:pos x="5" y="68"/>
                </a:cxn>
                <a:cxn ang="0">
                  <a:pos x="9" y="68"/>
                </a:cxn>
                <a:cxn ang="0">
                  <a:pos x="10" y="69"/>
                </a:cxn>
                <a:cxn ang="0">
                  <a:pos x="11" y="69"/>
                </a:cxn>
                <a:cxn ang="0">
                  <a:pos x="13" y="70"/>
                </a:cxn>
                <a:cxn ang="0">
                  <a:pos x="14" y="71"/>
                </a:cxn>
                <a:cxn ang="0">
                  <a:pos x="21" y="76"/>
                </a:cxn>
                <a:cxn ang="0">
                  <a:pos x="23" y="78"/>
                </a:cxn>
                <a:cxn ang="0">
                  <a:pos x="24" y="78"/>
                </a:cxn>
                <a:cxn ang="0">
                  <a:pos x="26" y="78"/>
                </a:cxn>
                <a:cxn ang="0">
                  <a:pos x="27" y="79"/>
                </a:cxn>
                <a:cxn ang="0">
                  <a:pos x="28" y="80"/>
                </a:cxn>
                <a:cxn ang="0">
                  <a:pos x="30" y="80"/>
                </a:cxn>
                <a:cxn ang="0">
                  <a:pos x="34" y="79"/>
                </a:cxn>
                <a:cxn ang="0">
                  <a:pos x="36" y="78"/>
                </a:cxn>
                <a:cxn ang="0">
                  <a:pos x="38" y="76"/>
                </a:cxn>
                <a:cxn ang="0">
                  <a:pos x="40" y="74"/>
                </a:cxn>
                <a:cxn ang="0">
                  <a:pos x="41" y="72"/>
                </a:cxn>
                <a:cxn ang="0">
                  <a:pos x="42" y="70"/>
                </a:cxn>
                <a:cxn ang="0">
                  <a:pos x="42" y="67"/>
                </a:cxn>
                <a:cxn ang="0">
                  <a:pos x="41" y="60"/>
                </a:cxn>
                <a:cxn ang="0">
                  <a:pos x="37" y="54"/>
                </a:cxn>
                <a:cxn ang="0">
                  <a:pos x="32" y="49"/>
                </a:cxn>
                <a:cxn ang="0">
                  <a:pos x="20" y="44"/>
                </a:cxn>
                <a:cxn ang="0">
                  <a:pos x="5" y="42"/>
                </a:cxn>
                <a:cxn ang="0">
                  <a:pos x="0" y="42"/>
                </a:cxn>
                <a:cxn ang="0">
                  <a:pos x="15" y="0"/>
                </a:cxn>
              </a:cxnLst>
              <a:rect l="0" t="0" r="r" b="b"/>
              <a:pathLst>
                <a:path w="53" h="85">
                  <a:moveTo>
                    <a:pt x="15" y="0"/>
                  </a:moveTo>
                  <a:lnTo>
                    <a:pt x="53" y="0"/>
                  </a:lnTo>
                  <a:lnTo>
                    <a:pt x="46" y="17"/>
                  </a:lnTo>
                  <a:lnTo>
                    <a:pt x="13" y="17"/>
                  </a:lnTo>
                  <a:lnTo>
                    <a:pt x="10" y="24"/>
                  </a:lnTo>
                  <a:lnTo>
                    <a:pt x="24" y="25"/>
                  </a:lnTo>
                  <a:lnTo>
                    <a:pt x="34" y="29"/>
                  </a:lnTo>
                  <a:lnTo>
                    <a:pt x="44" y="34"/>
                  </a:lnTo>
                  <a:lnTo>
                    <a:pt x="49" y="40"/>
                  </a:lnTo>
                  <a:lnTo>
                    <a:pt x="52" y="47"/>
                  </a:lnTo>
                  <a:lnTo>
                    <a:pt x="53" y="55"/>
                  </a:lnTo>
                  <a:lnTo>
                    <a:pt x="52" y="63"/>
                  </a:lnTo>
                  <a:lnTo>
                    <a:pt x="49" y="71"/>
                  </a:lnTo>
                  <a:lnTo>
                    <a:pt x="46" y="75"/>
                  </a:lnTo>
                  <a:lnTo>
                    <a:pt x="41" y="79"/>
                  </a:lnTo>
                  <a:lnTo>
                    <a:pt x="36" y="81"/>
                  </a:lnTo>
                  <a:lnTo>
                    <a:pt x="28" y="84"/>
                  </a:lnTo>
                  <a:lnTo>
                    <a:pt x="19" y="85"/>
                  </a:lnTo>
                  <a:lnTo>
                    <a:pt x="13" y="85"/>
                  </a:lnTo>
                  <a:lnTo>
                    <a:pt x="8" y="84"/>
                  </a:lnTo>
                  <a:lnTo>
                    <a:pt x="3" y="81"/>
                  </a:lnTo>
                  <a:lnTo>
                    <a:pt x="0" y="78"/>
                  </a:lnTo>
                  <a:lnTo>
                    <a:pt x="0" y="77"/>
                  </a:lnTo>
                  <a:lnTo>
                    <a:pt x="0" y="73"/>
                  </a:lnTo>
                  <a:lnTo>
                    <a:pt x="1" y="72"/>
                  </a:lnTo>
                  <a:lnTo>
                    <a:pt x="2" y="71"/>
                  </a:lnTo>
                  <a:lnTo>
                    <a:pt x="3" y="70"/>
                  </a:lnTo>
                  <a:lnTo>
                    <a:pt x="5" y="68"/>
                  </a:lnTo>
                  <a:lnTo>
                    <a:pt x="9" y="68"/>
                  </a:lnTo>
                  <a:lnTo>
                    <a:pt x="10" y="69"/>
                  </a:lnTo>
                  <a:lnTo>
                    <a:pt x="11" y="69"/>
                  </a:lnTo>
                  <a:lnTo>
                    <a:pt x="13" y="70"/>
                  </a:lnTo>
                  <a:lnTo>
                    <a:pt x="14" y="71"/>
                  </a:lnTo>
                  <a:lnTo>
                    <a:pt x="21" y="76"/>
                  </a:lnTo>
                  <a:lnTo>
                    <a:pt x="23" y="78"/>
                  </a:lnTo>
                  <a:lnTo>
                    <a:pt x="24" y="78"/>
                  </a:lnTo>
                  <a:lnTo>
                    <a:pt x="26" y="78"/>
                  </a:lnTo>
                  <a:lnTo>
                    <a:pt x="27" y="79"/>
                  </a:lnTo>
                  <a:lnTo>
                    <a:pt x="28" y="80"/>
                  </a:lnTo>
                  <a:lnTo>
                    <a:pt x="30" y="80"/>
                  </a:lnTo>
                  <a:lnTo>
                    <a:pt x="34" y="79"/>
                  </a:lnTo>
                  <a:lnTo>
                    <a:pt x="36" y="78"/>
                  </a:lnTo>
                  <a:lnTo>
                    <a:pt x="38" y="76"/>
                  </a:lnTo>
                  <a:lnTo>
                    <a:pt x="40" y="74"/>
                  </a:lnTo>
                  <a:lnTo>
                    <a:pt x="41" y="72"/>
                  </a:lnTo>
                  <a:lnTo>
                    <a:pt x="42" y="70"/>
                  </a:lnTo>
                  <a:lnTo>
                    <a:pt x="42" y="67"/>
                  </a:lnTo>
                  <a:lnTo>
                    <a:pt x="41" y="60"/>
                  </a:lnTo>
                  <a:lnTo>
                    <a:pt x="37" y="54"/>
                  </a:lnTo>
                  <a:lnTo>
                    <a:pt x="32" y="49"/>
                  </a:lnTo>
                  <a:lnTo>
                    <a:pt x="20" y="44"/>
                  </a:lnTo>
                  <a:lnTo>
                    <a:pt x="5" y="42"/>
                  </a:lnTo>
                  <a:lnTo>
                    <a:pt x="0" y="4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" name="Freeform 569"/>
            <p:cNvSpPr>
              <a:spLocks noEditPoints="1"/>
            </p:cNvSpPr>
            <p:nvPr/>
          </p:nvSpPr>
          <p:spPr bwMode="auto">
            <a:xfrm>
              <a:off x="6463168" y="4915672"/>
              <a:ext cx="60487" cy="96332"/>
            </a:xfrm>
            <a:custGeom>
              <a:avLst/>
              <a:gdLst/>
              <a:ahLst/>
              <a:cxnLst>
                <a:cxn ang="0">
                  <a:pos x="54" y="42"/>
                </a:cxn>
                <a:cxn ang="0">
                  <a:pos x="53" y="54"/>
                </a:cxn>
                <a:cxn ang="0">
                  <a:pos x="50" y="66"/>
                </a:cxn>
                <a:cxn ang="0">
                  <a:pos x="49" y="69"/>
                </a:cxn>
                <a:cxn ang="0">
                  <a:pos x="47" y="72"/>
                </a:cxn>
                <a:cxn ang="0">
                  <a:pos x="44" y="76"/>
                </a:cxn>
                <a:cxn ang="0">
                  <a:pos x="40" y="81"/>
                </a:cxn>
                <a:cxn ang="0">
                  <a:pos x="37" y="83"/>
                </a:cxn>
                <a:cxn ang="0">
                  <a:pos x="35" y="84"/>
                </a:cxn>
                <a:cxn ang="0">
                  <a:pos x="33" y="85"/>
                </a:cxn>
                <a:cxn ang="0">
                  <a:pos x="31" y="85"/>
                </a:cxn>
                <a:cxn ang="0">
                  <a:pos x="29" y="86"/>
                </a:cxn>
                <a:cxn ang="0">
                  <a:pos x="23" y="86"/>
                </a:cxn>
                <a:cxn ang="0">
                  <a:pos x="19" y="84"/>
                </a:cxn>
                <a:cxn ang="0">
                  <a:pos x="16" y="83"/>
                </a:cxn>
                <a:cxn ang="0">
                  <a:pos x="10" y="77"/>
                </a:cxn>
                <a:cxn ang="0">
                  <a:pos x="6" y="71"/>
                </a:cxn>
                <a:cxn ang="0">
                  <a:pos x="3" y="63"/>
                </a:cxn>
                <a:cxn ang="0">
                  <a:pos x="1" y="53"/>
                </a:cxn>
                <a:cxn ang="0">
                  <a:pos x="0" y="44"/>
                </a:cxn>
                <a:cxn ang="0">
                  <a:pos x="1" y="31"/>
                </a:cxn>
                <a:cxn ang="0">
                  <a:pos x="4" y="19"/>
                </a:cxn>
                <a:cxn ang="0">
                  <a:pos x="8" y="11"/>
                </a:cxn>
                <a:cxn ang="0">
                  <a:pos x="13" y="5"/>
                </a:cxn>
                <a:cxn ang="0">
                  <a:pos x="20" y="1"/>
                </a:cxn>
                <a:cxn ang="0">
                  <a:pos x="27" y="0"/>
                </a:cxn>
                <a:cxn ang="0">
                  <a:pos x="34" y="1"/>
                </a:cxn>
                <a:cxn ang="0">
                  <a:pos x="40" y="5"/>
                </a:cxn>
                <a:cxn ang="0">
                  <a:pos x="46" y="10"/>
                </a:cxn>
                <a:cxn ang="0">
                  <a:pos x="50" y="18"/>
                </a:cxn>
                <a:cxn ang="0">
                  <a:pos x="53" y="30"/>
                </a:cxn>
                <a:cxn ang="0">
                  <a:pos x="54" y="42"/>
                </a:cxn>
                <a:cxn ang="0">
                  <a:pos x="35" y="42"/>
                </a:cxn>
                <a:cxn ang="0">
                  <a:pos x="35" y="13"/>
                </a:cxn>
                <a:cxn ang="0">
                  <a:pos x="34" y="10"/>
                </a:cxn>
                <a:cxn ang="0">
                  <a:pos x="34" y="8"/>
                </a:cxn>
                <a:cxn ang="0">
                  <a:pos x="31" y="6"/>
                </a:cxn>
                <a:cxn ang="0">
                  <a:pos x="30" y="5"/>
                </a:cxn>
                <a:cxn ang="0">
                  <a:pos x="28" y="4"/>
                </a:cxn>
                <a:cxn ang="0">
                  <a:pos x="23" y="4"/>
                </a:cxn>
                <a:cxn ang="0">
                  <a:pos x="23" y="5"/>
                </a:cxn>
                <a:cxn ang="0">
                  <a:pos x="22" y="6"/>
                </a:cxn>
                <a:cxn ang="0">
                  <a:pos x="20" y="8"/>
                </a:cxn>
                <a:cxn ang="0">
                  <a:pos x="20" y="10"/>
                </a:cxn>
                <a:cxn ang="0">
                  <a:pos x="20" y="12"/>
                </a:cxn>
                <a:cxn ang="0">
                  <a:pos x="19" y="17"/>
                </a:cxn>
                <a:cxn ang="0">
                  <a:pos x="19" y="69"/>
                </a:cxn>
                <a:cxn ang="0">
                  <a:pos x="20" y="74"/>
                </a:cxn>
                <a:cxn ang="0">
                  <a:pos x="21" y="79"/>
                </a:cxn>
                <a:cxn ang="0">
                  <a:pos x="23" y="81"/>
                </a:cxn>
                <a:cxn ang="0">
                  <a:pos x="26" y="82"/>
                </a:cxn>
                <a:cxn ang="0">
                  <a:pos x="27" y="82"/>
                </a:cxn>
                <a:cxn ang="0">
                  <a:pos x="29" y="81"/>
                </a:cxn>
                <a:cxn ang="0">
                  <a:pos x="30" y="81"/>
                </a:cxn>
                <a:cxn ang="0">
                  <a:pos x="31" y="80"/>
                </a:cxn>
                <a:cxn ang="0">
                  <a:pos x="31" y="79"/>
                </a:cxn>
                <a:cxn ang="0">
                  <a:pos x="33" y="78"/>
                </a:cxn>
                <a:cxn ang="0">
                  <a:pos x="34" y="76"/>
                </a:cxn>
                <a:cxn ang="0">
                  <a:pos x="35" y="74"/>
                </a:cxn>
                <a:cxn ang="0">
                  <a:pos x="35" y="69"/>
                </a:cxn>
                <a:cxn ang="0">
                  <a:pos x="35" y="42"/>
                </a:cxn>
              </a:cxnLst>
              <a:rect l="0" t="0" r="r" b="b"/>
              <a:pathLst>
                <a:path w="54" h="86">
                  <a:moveTo>
                    <a:pt x="54" y="42"/>
                  </a:moveTo>
                  <a:lnTo>
                    <a:pt x="53" y="54"/>
                  </a:lnTo>
                  <a:lnTo>
                    <a:pt x="50" y="66"/>
                  </a:lnTo>
                  <a:lnTo>
                    <a:pt x="49" y="69"/>
                  </a:lnTo>
                  <a:lnTo>
                    <a:pt x="47" y="72"/>
                  </a:lnTo>
                  <a:lnTo>
                    <a:pt x="44" y="76"/>
                  </a:lnTo>
                  <a:lnTo>
                    <a:pt x="40" y="81"/>
                  </a:lnTo>
                  <a:lnTo>
                    <a:pt x="37" y="83"/>
                  </a:lnTo>
                  <a:lnTo>
                    <a:pt x="35" y="84"/>
                  </a:lnTo>
                  <a:lnTo>
                    <a:pt x="33" y="85"/>
                  </a:lnTo>
                  <a:lnTo>
                    <a:pt x="31" y="85"/>
                  </a:lnTo>
                  <a:lnTo>
                    <a:pt x="29" y="86"/>
                  </a:lnTo>
                  <a:lnTo>
                    <a:pt x="23" y="86"/>
                  </a:lnTo>
                  <a:lnTo>
                    <a:pt x="19" y="84"/>
                  </a:lnTo>
                  <a:lnTo>
                    <a:pt x="16" y="83"/>
                  </a:lnTo>
                  <a:lnTo>
                    <a:pt x="10" y="77"/>
                  </a:lnTo>
                  <a:lnTo>
                    <a:pt x="6" y="71"/>
                  </a:lnTo>
                  <a:lnTo>
                    <a:pt x="3" y="63"/>
                  </a:lnTo>
                  <a:lnTo>
                    <a:pt x="1" y="53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19"/>
                  </a:lnTo>
                  <a:lnTo>
                    <a:pt x="8" y="11"/>
                  </a:lnTo>
                  <a:lnTo>
                    <a:pt x="13" y="5"/>
                  </a:lnTo>
                  <a:lnTo>
                    <a:pt x="20" y="1"/>
                  </a:lnTo>
                  <a:lnTo>
                    <a:pt x="27" y="0"/>
                  </a:lnTo>
                  <a:lnTo>
                    <a:pt x="34" y="1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50" y="18"/>
                  </a:lnTo>
                  <a:lnTo>
                    <a:pt x="53" y="30"/>
                  </a:lnTo>
                  <a:lnTo>
                    <a:pt x="54" y="42"/>
                  </a:lnTo>
                  <a:close/>
                  <a:moveTo>
                    <a:pt x="35" y="42"/>
                  </a:moveTo>
                  <a:lnTo>
                    <a:pt x="35" y="13"/>
                  </a:lnTo>
                  <a:lnTo>
                    <a:pt x="34" y="10"/>
                  </a:lnTo>
                  <a:lnTo>
                    <a:pt x="34" y="8"/>
                  </a:lnTo>
                  <a:lnTo>
                    <a:pt x="31" y="6"/>
                  </a:lnTo>
                  <a:lnTo>
                    <a:pt x="30" y="5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2" y="6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19" y="17"/>
                  </a:lnTo>
                  <a:lnTo>
                    <a:pt x="19" y="69"/>
                  </a:lnTo>
                  <a:lnTo>
                    <a:pt x="20" y="74"/>
                  </a:lnTo>
                  <a:lnTo>
                    <a:pt x="21" y="79"/>
                  </a:lnTo>
                  <a:lnTo>
                    <a:pt x="23" y="81"/>
                  </a:lnTo>
                  <a:lnTo>
                    <a:pt x="26" y="82"/>
                  </a:lnTo>
                  <a:lnTo>
                    <a:pt x="27" y="82"/>
                  </a:lnTo>
                  <a:lnTo>
                    <a:pt x="29" y="81"/>
                  </a:lnTo>
                  <a:lnTo>
                    <a:pt x="30" y="81"/>
                  </a:lnTo>
                  <a:lnTo>
                    <a:pt x="31" y="80"/>
                  </a:lnTo>
                  <a:lnTo>
                    <a:pt x="31" y="79"/>
                  </a:lnTo>
                  <a:lnTo>
                    <a:pt x="33" y="78"/>
                  </a:lnTo>
                  <a:lnTo>
                    <a:pt x="34" y="76"/>
                  </a:lnTo>
                  <a:lnTo>
                    <a:pt x="35" y="74"/>
                  </a:lnTo>
                  <a:lnTo>
                    <a:pt x="35" y="69"/>
                  </a:lnTo>
                  <a:lnTo>
                    <a:pt x="35" y="4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" name="Freeform 570"/>
            <p:cNvSpPr>
              <a:spLocks/>
            </p:cNvSpPr>
            <p:nvPr/>
          </p:nvSpPr>
          <p:spPr bwMode="auto">
            <a:xfrm>
              <a:off x="6534857" y="4989601"/>
              <a:ext cx="22403" cy="22403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2" y="0"/>
                </a:cxn>
                <a:cxn ang="0">
                  <a:pos x="14" y="1"/>
                </a:cxn>
                <a:cxn ang="0">
                  <a:pos x="17" y="3"/>
                </a:cxn>
                <a:cxn ang="0">
                  <a:pos x="17" y="4"/>
                </a:cxn>
                <a:cxn ang="0">
                  <a:pos x="19" y="6"/>
                </a:cxn>
                <a:cxn ang="0">
                  <a:pos x="19" y="8"/>
                </a:cxn>
                <a:cxn ang="0">
                  <a:pos x="20" y="10"/>
                </a:cxn>
                <a:cxn ang="0">
                  <a:pos x="19" y="13"/>
                </a:cxn>
                <a:cxn ang="0">
                  <a:pos x="18" y="14"/>
                </a:cxn>
                <a:cxn ang="0">
                  <a:pos x="17" y="17"/>
                </a:cxn>
                <a:cxn ang="0">
                  <a:pos x="15" y="18"/>
                </a:cxn>
                <a:cxn ang="0">
                  <a:pos x="13" y="19"/>
                </a:cxn>
                <a:cxn ang="0">
                  <a:pos x="11" y="20"/>
                </a:cxn>
                <a:cxn ang="0">
                  <a:pos x="7" y="20"/>
                </a:cxn>
                <a:cxn ang="0">
                  <a:pos x="4" y="18"/>
                </a:cxn>
                <a:cxn ang="0">
                  <a:pos x="3" y="17"/>
                </a:cxn>
                <a:cxn ang="0">
                  <a:pos x="0" y="10"/>
                </a:cxn>
                <a:cxn ang="0">
                  <a:pos x="0" y="7"/>
                </a:cxn>
                <a:cxn ang="0">
                  <a:pos x="3" y="3"/>
                </a:cxn>
                <a:cxn ang="0">
                  <a:pos x="9" y="0"/>
                </a:cxn>
              </a:cxnLst>
              <a:rect l="0" t="0" r="r" b="b"/>
              <a:pathLst>
                <a:path w="20" h="20">
                  <a:moveTo>
                    <a:pt x="9" y="0"/>
                  </a:moveTo>
                  <a:lnTo>
                    <a:pt x="12" y="0"/>
                  </a:lnTo>
                  <a:lnTo>
                    <a:pt x="14" y="1"/>
                  </a:lnTo>
                  <a:lnTo>
                    <a:pt x="17" y="3"/>
                  </a:lnTo>
                  <a:lnTo>
                    <a:pt x="17" y="4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20" y="10"/>
                  </a:lnTo>
                  <a:lnTo>
                    <a:pt x="19" y="13"/>
                  </a:lnTo>
                  <a:lnTo>
                    <a:pt x="18" y="14"/>
                  </a:lnTo>
                  <a:lnTo>
                    <a:pt x="17" y="17"/>
                  </a:lnTo>
                  <a:lnTo>
                    <a:pt x="15" y="18"/>
                  </a:lnTo>
                  <a:lnTo>
                    <a:pt x="13" y="19"/>
                  </a:lnTo>
                  <a:lnTo>
                    <a:pt x="11" y="20"/>
                  </a:lnTo>
                  <a:lnTo>
                    <a:pt x="7" y="20"/>
                  </a:lnTo>
                  <a:lnTo>
                    <a:pt x="4" y="18"/>
                  </a:lnTo>
                  <a:lnTo>
                    <a:pt x="3" y="17"/>
                  </a:lnTo>
                  <a:lnTo>
                    <a:pt x="0" y="10"/>
                  </a:lnTo>
                  <a:lnTo>
                    <a:pt x="0" y="7"/>
                  </a:lnTo>
                  <a:lnTo>
                    <a:pt x="3" y="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" name="Freeform 571"/>
            <p:cNvSpPr>
              <a:spLocks/>
            </p:cNvSpPr>
            <p:nvPr/>
          </p:nvSpPr>
          <p:spPr bwMode="auto">
            <a:xfrm>
              <a:off x="6574062" y="4915672"/>
              <a:ext cx="47046" cy="94092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31" y="76"/>
                </a:cxn>
                <a:cxn ang="0">
                  <a:pos x="33" y="78"/>
                </a:cxn>
                <a:cxn ang="0">
                  <a:pos x="35" y="80"/>
                </a:cxn>
                <a:cxn ang="0">
                  <a:pos x="36" y="81"/>
                </a:cxn>
                <a:cxn ang="0">
                  <a:pos x="37" y="81"/>
                </a:cxn>
                <a:cxn ang="0">
                  <a:pos x="39" y="82"/>
                </a:cxn>
                <a:cxn ang="0">
                  <a:pos x="42" y="82"/>
                </a:cxn>
                <a:cxn ang="0">
                  <a:pos x="42" y="84"/>
                </a:cxn>
                <a:cxn ang="0">
                  <a:pos x="0" y="84"/>
                </a:cxn>
                <a:cxn ang="0">
                  <a:pos x="0" y="82"/>
                </a:cxn>
                <a:cxn ang="0">
                  <a:pos x="5" y="82"/>
                </a:cxn>
                <a:cxn ang="0">
                  <a:pos x="6" y="81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1" y="79"/>
                </a:cxn>
                <a:cxn ang="0">
                  <a:pos x="12" y="79"/>
                </a:cxn>
                <a:cxn ang="0">
                  <a:pos x="12" y="78"/>
                </a:cxn>
                <a:cxn ang="0">
                  <a:pos x="12" y="76"/>
                </a:cxn>
                <a:cxn ang="0">
                  <a:pos x="13" y="74"/>
                </a:cxn>
                <a:cxn ang="0">
                  <a:pos x="13" y="18"/>
                </a:cxn>
                <a:cxn ang="0">
                  <a:pos x="12" y="16"/>
                </a:cxn>
                <a:cxn ang="0">
                  <a:pos x="10" y="15"/>
                </a:cxn>
                <a:cxn ang="0">
                  <a:pos x="9" y="15"/>
                </a:cxn>
                <a:cxn ang="0">
                  <a:pos x="9" y="15"/>
                </a:cxn>
                <a:cxn ang="0">
                  <a:pos x="8" y="14"/>
                </a:cxn>
                <a:cxn ang="0">
                  <a:pos x="6" y="14"/>
                </a:cxn>
                <a:cxn ang="0">
                  <a:pos x="3" y="15"/>
                </a:cxn>
                <a:cxn ang="0">
                  <a:pos x="2" y="17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31" y="0"/>
                </a:cxn>
              </a:cxnLst>
              <a:rect l="0" t="0" r="r" b="b"/>
              <a:pathLst>
                <a:path w="42" h="84">
                  <a:moveTo>
                    <a:pt x="31" y="0"/>
                  </a:moveTo>
                  <a:lnTo>
                    <a:pt x="31" y="76"/>
                  </a:lnTo>
                  <a:lnTo>
                    <a:pt x="33" y="78"/>
                  </a:lnTo>
                  <a:lnTo>
                    <a:pt x="35" y="80"/>
                  </a:lnTo>
                  <a:lnTo>
                    <a:pt x="36" y="81"/>
                  </a:lnTo>
                  <a:lnTo>
                    <a:pt x="37" y="81"/>
                  </a:lnTo>
                  <a:lnTo>
                    <a:pt x="39" y="82"/>
                  </a:lnTo>
                  <a:lnTo>
                    <a:pt x="42" y="82"/>
                  </a:lnTo>
                  <a:lnTo>
                    <a:pt x="42" y="84"/>
                  </a:lnTo>
                  <a:lnTo>
                    <a:pt x="0" y="84"/>
                  </a:lnTo>
                  <a:lnTo>
                    <a:pt x="0" y="82"/>
                  </a:lnTo>
                  <a:lnTo>
                    <a:pt x="5" y="82"/>
                  </a:lnTo>
                  <a:lnTo>
                    <a:pt x="6" y="81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1" y="79"/>
                  </a:lnTo>
                  <a:lnTo>
                    <a:pt x="12" y="79"/>
                  </a:lnTo>
                  <a:lnTo>
                    <a:pt x="12" y="78"/>
                  </a:lnTo>
                  <a:lnTo>
                    <a:pt x="12" y="76"/>
                  </a:lnTo>
                  <a:lnTo>
                    <a:pt x="13" y="74"/>
                  </a:lnTo>
                  <a:lnTo>
                    <a:pt x="13" y="18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3" y="15"/>
                  </a:lnTo>
                  <a:lnTo>
                    <a:pt x="2" y="17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" name="Line 572"/>
            <p:cNvSpPr>
              <a:spLocks noChangeShapeType="1"/>
            </p:cNvSpPr>
            <p:nvPr/>
          </p:nvSpPr>
          <p:spPr bwMode="auto">
            <a:xfrm>
              <a:off x="6687196" y="6497309"/>
              <a:ext cx="1816864" cy="112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7" name="Line 573"/>
            <p:cNvSpPr>
              <a:spLocks noChangeShapeType="1"/>
            </p:cNvSpPr>
            <p:nvPr/>
          </p:nvSpPr>
          <p:spPr bwMode="auto">
            <a:xfrm>
              <a:off x="6687196" y="6458104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8" name="Line 574"/>
            <p:cNvSpPr>
              <a:spLocks noChangeShapeType="1"/>
            </p:cNvSpPr>
            <p:nvPr/>
          </p:nvSpPr>
          <p:spPr bwMode="auto">
            <a:xfrm>
              <a:off x="6764486" y="6458104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9" name="Line 575"/>
            <p:cNvSpPr>
              <a:spLocks noChangeShapeType="1"/>
            </p:cNvSpPr>
            <p:nvPr/>
          </p:nvSpPr>
          <p:spPr bwMode="auto">
            <a:xfrm>
              <a:off x="6827214" y="6458104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0" name="Line 576"/>
            <p:cNvSpPr>
              <a:spLocks noChangeShapeType="1"/>
            </p:cNvSpPr>
            <p:nvPr/>
          </p:nvSpPr>
          <p:spPr bwMode="auto">
            <a:xfrm>
              <a:off x="6879860" y="6458104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1" name="Line 577"/>
            <p:cNvSpPr>
              <a:spLocks noChangeShapeType="1"/>
            </p:cNvSpPr>
            <p:nvPr/>
          </p:nvSpPr>
          <p:spPr bwMode="auto">
            <a:xfrm>
              <a:off x="6925786" y="6458104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2" name="Line 578"/>
            <p:cNvSpPr>
              <a:spLocks noChangeShapeType="1"/>
            </p:cNvSpPr>
            <p:nvPr/>
          </p:nvSpPr>
          <p:spPr bwMode="auto">
            <a:xfrm>
              <a:off x="6966111" y="6458104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3" name="Line 579"/>
            <p:cNvSpPr>
              <a:spLocks noChangeShapeType="1"/>
            </p:cNvSpPr>
            <p:nvPr/>
          </p:nvSpPr>
          <p:spPr bwMode="auto">
            <a:xfrm>
              <a:off x="7003075" y="6416659"/>
              <a:ext cx="1120" cy="8177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4" name="Freeform 580"/>
            <p:cNvSpPr>
              <a:spLocks/>
            </p:cNvSpPr>
            <p:nvPr/>
          </p:nvSpPr>
          <p:spPr bwMode="auto">
            <a:xfrm>
              <a:off x="6895542" y="6614923"/>
              <a:ext cx="48166" cy="94092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31" y="77"/>
                </a:cxn>
                <a:cxn ang="0">
                  <a:pos x="36" y="81"/>
                </a:cxn>
                <a:cxn ang="0">
                  <a:pos x="37" y="81"/>
                </a:cxn>
                <a:cxn ang="0">
                  <a:pos x="39" y="82"/>
                </a:cxn>
                <a:cxn ang="0">
                  <a:pos x="43" y="82"/>
                </a:cxn>
                <a:cxn ang="0">
                  <a:pos x="43" y="84"/>
                </a:cxn>
                <a:cxn ang="0">
                  <a:pos x="0" y="84"/>
                </a:cxn>
                <a:cxn ang="0">
                  <a:pos x="0" y="82"/>
                </a:cxn>
                <a:cxn ang="0">
                  <a:pos x="5" y="82"/>
                </a:cxn>
                <a:cxn ang="0">
                  <a:pos x="7" y="81"/>
                </a:cxn>
                <a:cxn ang="0">
                  <a:pos x="8" y="81"/>
                </a:cxn>
                <a:cxn ang="0">
                  <a:pos x="10" y="81"/>
                </a:cxn>
                <a:cxn ang="0">
                  <a:pos x="11" y="79"/>
                </a:cxn>
                <a:cxn ang="0">
                  <a:pos x="12" y="79"/>
                </a:cxn>
                <a:cxn ang="0">
                  <a:pos x="12" y="78"/>
                </a:cxn>
                <a:cxn ang="0">
                  <a:pos x="13" y="77"/>
                </a:cxn>
                <a:cxn ang="0">
                  <a:pos x="13" y="74"/>
                </a:cxn>
                <a:cxn ang="0">
                  <a:pos x="14" y="71"/>
                </a:cxn>
                <a:cxn ang="0">
                  <a:pos x="14" y="18"/>
                </a:cxn>
                <a:cxn ang="0">
                  <a:pos x="12" y="17"/>
                </a:cxn>
                <a:cxn ang="0">
                  <a:pos x="10" y="16"/>
                </a:cxn>
                <a:cxn ang="0">
                  <a:pos x="10" y="16"/>
                </a:cxn>
                <a:cxn ang="0">
                  <a:pos x="10" y="15"/>
                </a:cxn>
                <a:cxn ang="0">
                  <a:pos x="9" y="14"/>
                </a:cxn>
                <a:cxn ang="0">
                  <a:pos x="7" y="14"/>
                </a:cxn>
                <a:cxn ang="0">
                  <a:pos x="4" y="16"/>
                </a:cxn>
                <a:cxn ang="0">
                  <a:pos x="1" y="17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31" y="0"/>
                </a:cxn>
              </a:cxnLst>
              <a:rect l="0" t="0" r="r" b="b"/>
              <a:pathLst>
                <a:path w="43" h="84">
                  <a:moveTo>
                    <a:pt x="31" y="0"/>
                  </a:moveTo>
                  <a:lnTo>
                    <a:pt x="31" y="77"/>
                  </a:lnTo>
                  <a:lnTo>
                    <a:pt x="36" y="81"/>
                  </a:lnTo>
                  <a:lnTo>
                    <a:pt x="37" y="81"/>
                  </a:lnTo>
                  <a:lnTo>
                    <a:pt x="39" y="82"/>
                  </a:lnTo>
                  <a:lnTo>
                    <a:pt x="43" y="82"/>
                  </a:lnTo>
                  <a:lnTo>
                    <a:pt x="43" y="84"/>
                  </a:lnTo>
                  <a:lnTo>
                    <a:pt x="0" y="84"/>
                  </a:lnTo>
                  <a:lnTo>
                    <a:pt x="0" y="82"/>
                  </a:lnTo>
                  <a:lnTo>
                    <a:pt x="5" y="82"/>
                  </a:lnTo>
                  <a:lnTo>
                    <a:pt x="7" y="81"/>
                  </a:lnTo>
                  <a:lnTo>
                    <a:pt x="8" y="81"/>
                  </a:lnTo>
                  <a:lnTo>
                    <a:pt x="10" y="81"/>
                  </a:lnTo>
                  <a:lnTo>
                    <a:pt x="11" y="79"/>
                  </a:lnTo>
                  <a:lnTo>
                    <a:pt x="12" y="79"/>
                  </a:lnTo>
                  <a:lnTo>
                    <a:pt x="12" y="78"/>
                  </a:lnTo>
                  <a:lnTo>
                    <a:pt x="13" y="77"/>
                  </a:lnTo>
                  <a:lnTo>
                    <a:pt x="13" y="74"/>
                  </a:lnTo>
                  <a:lnTo>
                    <a:pt x="14" y="71"/>
                  </a:lnTo>
                  <a:lnTo>
                    <a:pt x="14" y="18"/>
                  </a:lnTo>
                  <a:lnTo>
                    <a:pt x="12" y="17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7" y="14"/>
                  </a:lnTo>
                  <a:lnTo>
                    <a:pt x="4" y="16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5" name="Freeform 581"/>
            <p:cNvSpPr>
              <a:spLocks noEditPoints="1"/>
            </p:cNvSpPr>
            <p:nvPr/>
          </p:nvSpPr>
          <p:spPr bwMode="auto">
            <a:xfrm>
              <a:off x="6959390" y="6614923"/>
              <a:ext cx="60487" cy="96332"/>
            </a:xfrm>
            <a:custGeom>
              <a:avLst/>
              <a:gdLst/>
              <a:ahLst/>
              <a:cxnLst>
                <a:cxn ang="0">
                  <a:pos x="53" y="54"/>
                </a:cxn>
                <a:cxn ang="0">
                  <a:pos x="49" y="69"/>
                </a:cxn>
                <a:cxn ang="0">
                  <a:pos x="44" y="77"/>
                </a:cxn>
                <a:cxn ang="0">
                  <a:pos x="39" y="81"/>
                </a:cxn>
                <a:cxn ang="0">
                  <a:pos x="32" y="85"/>
                </a:cxn>
                <a:cxn ang="0">
                  <a:pos x="24" y="86"/>
                </a:cxn>
                <a:cxn ang="0">
                  <a:pos x="16" y="83"/>
                </a:cxn>
                <a:cxn ang="0">
                  <a:pos x="8" y="74"/>
                </a:cxn>
                <a:cxn ang="0">
                  <a:pos x="5" y="69"/>
                </a:cxn>
                <a:cxn ang="0">
                  <a:pos x="3" y="64"/>
                </a:cxn>
                <a:cxn ang="0">
                  <a:pos x="0" y="44"/>
                </a:cxn>
                <a:cxn ang="0">
                  <a:pos x="4" y="20"/>
                </a:cxn>
                <a:cxn ang="0">
                  <a:pos x="14" y="5"/>
                </a:cxn>
                <a:cxn ang="0">
                  <a:pos x="26" y="0"/>
                </a:cxn>
                <a:cxn ang="0">
                  <a:pos x="41" y="5"/>
                </a:cxn>
                <a:cxn ang="0">
                  <a:pos x="50" y="18"/>
                </a:cxn>
                <a:cxn ang="0">
                  <a:pos x="54" y="43"/>
                </a:cxn>
                <a:cxn ang="0">
                  <a:pos x="35" y="13"/>
                </a:cxn>
                <a:cxn ang="0">
                  <a:pos x="33" y="8"/>
                </a:cxn>
                <a:cxn ang="0">
                  <a:pos x="29" y="5"/>
                </a:cxn>
                <a:cxn ang="0">
                  <a:pos x="24" y="4"/>
                </a:cxn>
                <a:cxn ang="0">
                  <a:pos x="21" y="8"/>
                </a:cxn>
                <a:cxn ang="0">
                  <a:pos x="20" y="13"/>
                </a:cxn>
                <a:cxn ang="0">
                  <a:pos x="19" y="25"/>
                </a:cxn>
                <a:cxn ang="0">
                  <a:pos x="18" y="61"/>
                </a:cxn>
                <a:cxn ang="0">
                  <a:pos x="20" y="74"/>
                </a:cxn>
                <a:cxn ang="0">
                  <a:pos x="22" y="81"/>
                </a:cxn>
                <a:cxn ang="0">
                  <a:pos x="29" y="82"/>
                </a:cxn>
                <a:cxn ang="0">
                  <a:pos x="31" y="81"/>
                </a:cxn>
                <a:cxn ang="0">
                  <a:pos x="33" y="78"/>
                </a:cxn>
                <a:cxn ang="0">
                  <a:pos x="35" y="72"/>
                </a:cxn>
                <a:cxn ang="0">
                  <a:pos x="35" y="43"/>
                </a:cxn>
              </a:cxnLst>
              <a:rect l="0" t="0" r="r" b="b"/>
              <a:pathLst>
                <a:path w="54" h="86">
                  <a:moveTo>
                    <a:pt x="54" y="43"/>
                  </a:moveTo>
                  <a:lnTo>
                    <a:pt x="53" y="54"/>
                  </a:lnTo>
                  <a:lnTo>
                    <a:pt x="50" y="66"/>
                  </a:lnTo>
                  <a:lnTo>
                    <a:pt x="49" y="69"/>
                  </a:lnTo>
                  <a:lnTo>
                    <a:pt x="48" y="72"/>
                  </a:lnTo>
                  <a:lnTo>
                    <a:pt x="44" y="77"/>
                  </a:lnTo>
                  <a:lnTo>
                    <a:pt x="42" y="79"/>
                  </a:lnTo>
                  <a:lnTo>
                    <a:pt x="39" y="81"/>
                  </a:lnTo>
                  <a:lnTo>
                    <a:pt x="34" y="84"/>
                  </a:lnTo>
                  <a:lnTo>
                    <a:pt x="32" y="85"/>
                  </a:lnTo>
                  <a:lnTo>
                    <a:pt x="29" y="86"/>
                  </a:lnTo>
                  <a:lnTo>
                    <a:pt x="24" y="86"/>
                  </a:lnTo>
                  <a:lnTo>
                    <a:pt x="19" y="84"/>
                  </a:lnTo>
                  <a:lnTo>
                    <a:pt x="16" y="83"/>
                  </a:lnTo>
                  <a:lnTo>
                    <a:pt x="11" y="78"/>
                  </a:lnTo>
                  <a:lnTo>
                    <a:pt x="8" y="74"/>
                  </a:lnTo>
                  <a:lnTo>
                    <a:pt x="7" y="72"/>
                  </a:lnTo>
                  <a:lnTo>
                    <a:pt x="5" y="69"/>
                  </a:lnTo>
                  <a:lnTo>
                    <a:pt x="4" y="67"/>
                  </a:lnTo>
                  <a:lnTo>
                    <a:pt x="3" y="64"/>
                  </a:lnTo>
                  <a:lnTo>
                    <a:pt x="1" y="54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20"/>
                  </a:lnTo>
                  <a:lnTo>
                    <a:pt x="8" y="11"/>
                  </a:lnTo>
                  <a:lnTo>
                    <a:pt x="14" y="5"/>
                  </a:lnTo>
                  <a:lnTo>
                    <a:pt x="20" y="1"/>
                  </a:lnTo>
                  <a:lnTo>
                    <a:pt x="26" y="0"/>
                  </a:lnTo>
                  <a:lnTo>
                    <a:pt x="34" y="1"/>
                  </a:lnTo>
                  <a:lnTo>
                    <a:pt x="41" y="5"/>
                  </a:lnTo>
                  <a:lnTo>
                    <a:pt x="45" y="10"/>
                  </a:lnTo>
                  <a:lnTo>
                    <a:pt x="50" y="18"/>
                  </a:lnTo>
                  <a:lnTo>
                    <a:pt x="53" y="30"/>
                  </a:lnTo>
                  <a:lnTo>
                    <a:pt x="54" y="43"/>
                  </a:lnTo>
                  <a:close/>
                  <a:moveTo>
                    <a:pt x="35" y="43"/>
                  </a:moveTo>
                  <a:lnTo>
                    <a:pt x="35" y="13"/>
                  </a:lnTo>
                  <a:lnTo>
                    <a:pt x="34" y="10"/>
                  </a:lnTo>
                  <a:lnTo>
                    <a:pt x="33" y="8"/>
                  </a:lnTo>
                  <a:lnTo>
                    <a:pt x="31" y="6"/>
                  </a:lnTo>
                  <a:lnTo>
                    <a:pt x="29" y="5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22" y="5"/>
                  </a:lnTo>
                  <a:lnTo>
                    <a:pt x="21" y="8"/>
                  </a:lnTo>
                  <a:lnTo>
                    <a:pt x="20" y="10"/>
                  </a:lnTo>
                  <a:lnTo>
                    <a:pt x="20" y="13"/>
                  </a:lnTo>
                  <a:lnTo>
                    <a:pt x="19" y="17"/>
                  </a:lnTo>
                  <a:lnTo>
                    <a:pt x="19" y="25"/>
                  </a:lnTo>
                  <a:lnTo>
                    <a:pt x="18" y="36"/>
                  </a:lnTo>
                  <a:lnTo>
                    <a:pt x="18" y="61"/>
                  </a:lnTo>
                  <a:lnTo>
                    <a:pt x="19" y="69"/>
                  </a:lnTo>
                  <a:lnTo>
                    <a:pt x="20" y="74"/>
                  </a:lnTo>
                  <a:lnTo>
                    <a:pt x="21" y="79"/>
                  </a:lnTo>
                  <a:lnTo>
                    <a:pt x="22" y="81"/>
                  </a:lnTo>
                  <a:lnTo>
                    <a:pt x="25" y="82"/>
                  </a:lnTo>
                  <a:lnTo>
                    <a:pt x="29" y="82"/>
                  </a:lnTo>
                  <a:lnTo>
                    <a:pt x="30" y="81"/>
                  </a:lnTo>
                  <a:lnTo>
                    <a:pt x="31" y="81"/>
                  </a:lnTo>
                  <a:lnTo>
                    <a:pt x="31" y="79"/>
                  </a:lnTo>
                  <a:lnTo>
                    <a:pt x="33" y="78"/>
                  </a:lnTo>
                  <a:lnTo>
                    <a:pt x="34" y="77"/>
                  </a:lnTo>
                  <a:lnTo>
                    <a:pt x="35" y="72"/>
                  </a:lnTo>
                  <a:lnTo>
                    <a:pt x="35" y="69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" name="Rectangle 582"/>
            <p:cNvSpPr>
              <a:spLocks noChangeArrowheads="1"/>
            </p:cNvSpPr>
            <p:nvPr/>
          </p:nvSpPr>
          <p:spPr bwMode="auto">
            <a:xfrm>
              <a:off x="7065803" y="6583559"/>
              <a:ext cx="30243" cy="1008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" name="Freeform 583"/>
            <p:cNvSpPr>
              <a:spLocks/>
            </p:cNvSpPr>
            <p:nvPr/>
          </p:nvSpPr>
          <p:spPr bwMode="auto">
            <a:xfrm>
              <a:off x="7101647" y="6537634"/>
              <a:ext cx="48166" cy="76170"/>
            </a:xfrm>
            <a:custGeom>
              <a:avLst/>
              <a:gdLst/>
              <a:ahLst/>
              <a:cxnLst>
                <a:cxn ang="0">
                  <a:pos x="39" y="68"/>
                </a:cxn>
                <a:cxn ang="0">
                  <a:pos x="0" y="68"/>
                </a:cxn>
                <a:cxn ang="0">
                  <a:pos x="0" y="67"/>
                </a:cxn>
                <a:cxn ang="0">
                  <a:pos x="8" y="57"/>
                </a:cxn>
                <a:cxn ang="0">
                  <a:pos x="15" y="48"/>
                </a:cxn>
                <a:cxn ang="0">
                  <a:pos x="20" y="42"/>
                </a:cxn>
                <a:cxn ang="0">
                  <a:pos x="24" y="38"/>
                </a:cxn>
                <a:cxn ang="0">
                  <a:pos x="26" y="30"/>
                </a:cxn>
                <a:cxn ang="0">
                  <a:pos x="27" y="23"/>
                </a:cxn>
                <a:cxn ang="0">
                  <a:pos x="25" y="17"/>
                </a:cxn>
                <a:cxn ang="0">
                  <a:pos x="24" y="14"/>
                </a:cxn>
                <a:cxn ang="0">
                  <a:pos x="21" y="13"/>
                </a:cxn>
                <a:cxn ang="0">
                  <a:pos x="15" y="11"/>
                </a:cxn>
                <a:cxn ang="0">
                  <a:pos x="11" y="12"/>
                </a:cxn>
                <a:cxn ang="0">
                  <a:pos x="6" y="14"/>
                </a:cxn>
                <a:cxn ang="0">
                  <a:pos x="3" y="19"/>
                </a:cxn>
                <a:cxn ang="0">
                  <a:pos x="1" y="19"/>
                </a:cxn>
                <a:cxn ang="0">
                  <a:pos x="5" y="11"/>
                </a:cxn>
                <a:cxn ang="0">
                  <a:pos x="9" y="4"/>
                </a:cxn>
                <a:cxn ang="0">
                  <a:pos x="12" y="2"/>
                </a:cxn>
                <a:cxn ang="0">
                  <a:pos x="21" y="0"/>
                </a:cxn>
                <a:cxn ang="0">
                  <a:pos x="25" y="1"/>
                </a:cxn>
                <a:cxn ang="0">
                  <a:pos x="28" y="1"/>
                </a:cxn>
                <a:cxn ang="0">
                  <a:pos x="31" y="2"/>
                </a:cxn>
                <a:cxn ang="0">
                  <a:pos x="34" y="4"/>
                </a:cxn>
                <a:cxn ang="0">
                  <a:pos x="36" y="6"/>
                </a:cxn>
                <a:cxn ang="0">
                  <a:pos x="38" y="8"/>
                </a:cxn>
                <a:cxn ang="0">
                  <a:pos x="39" y="11"/>
                </a:cxn>
                <a:cxn ang="0">
                  <a:pos x="40" y="14"/>
                </a:cxn>
                <a:cxn ang="0">
                  <a:pos x="40" y="17"/>
                </a:cxn>
                <a:cxn ang="0">
                  <a:pos x="39" y="23"/>
                </a:cxn>
                <a:cxn ang="0">
                  <a:pos x="37" y="30"/>
                </a:cxn>
                <a:cxn ang="0">
                  <a:pos x="32" y="37"/>
                </a:cxn>
                <a:cxn ang="0">
                  <a:pos x="25" y="45"/>
                </a:cxn>
                <a:cxn ang="0">
                  <a:pos x="15" y="55"/>
                </a:cxn>
                <a:cxn ang="0">
                  <a:pos x="36" y="55"/>
                </a:cxn>
                <a:cxn ang="0">
                  <a:pos x="38" y="54"/>
                </a:cxn>
                <a:cxn ang="0">
                  <a:pos x="39" y="53"/>
                </a:cxn>
                <a:cxn ang="0">
                  <a:pos x="39" y="52"/>
                </a:cxn>
                <a:cxn ang="0">
                  <a:pos x="41" y="49"/>
                </a:cxn>
                <a:cxn ang="0">
                  <a:pos x="43" y="49"/>
                </a:cxn>
                <a:cxn ang="0">
                  <a:pos x="39" y="68"/>
                </a:cxn>
              </a:cxnLst>
              <a:rect l="0" t="0" r="r" b="b"/>
              <a:pathLst>
                <a:path w="43" h="68">
                  <a:moveTo>
                    <a:pt x="39" y="68"/>
                  </a:moveTo>
                  <a:lnTo>
                    <a:pt x="0" y="68"/>
                  </a:lnTo>
                  <a:lnTo>
                    <a:pt x="0" y="67"/>
                  </a:lnTo>
                  <a:lnTo>
                    <a:pt x="8" y="57"/>
                  </a:lnTo>
                  <a:lnTo>
                    <a:pt x="15" y="48"/>
                  </a:lnTo>
                  <a:lnTo>
                    <a:pt x="20" y="42"/>
                  </a:lnTo>
                  <a:lnTo>
                    <a:pt x="24" y="38"/>
                  </a:lnTo>
                  <a:lnTo>
                    <a:pt x="26" y="30"/>
                  </a:lnTo>
                  <a:lnTo>
                    <a:pt x="27" y="23"/>
                  </a:lnTo>
                  <a:lnTo>
                    <a:pt x="25" y="17"/>
                  </a:lnTo>
                  <a:lnTo>
                    <a:pt x="24" y="14"/>
                  </a:lnTo>
                  <a:lnTo>
                    <a:pt x="21" y="13"/>
                  </a:lnTo>
                  <a:lnTo>
                    <a:pt x="15" y="11"/>
                  </a:lnTo>
                  <a:lnTo>
                    <a:pt x="11" y="12"/>
                  </a:lnTo>
                  <a:lnTo>
                    <a:pt x="6" y="14"/>
                  </a:lnTo>
                  <a:lnTo>
                    <a:pt x="3" y="19"/>
                  </a:lnTo>
                  <a:lnTo>
                    <a:pt x="1" y="19"/>
                  </a:lnTo>
                  <a:lnTo>
                    <a:pt x="5" y="11"/>
                  </a:lnTo>
                  <a:lnTo>
                    <a:pt x="9" y="4"/>
                  </a:lnTo>
                  <a:lnTo>
                    <a:pt x="12" y="2"/>
                  </a:lnTo>
                  <a:lnTo>
                    <a:pt x="21" y="0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1" y="2"/>
                  </a:lnTo>
                  <a:lnTo>
                    <a:pt x="34" y="4"/>
                  </a:lnTo>
                  <a:lnTo>
                    <a:pt x="36" y="6"/>
                  </a:lnTo>
                  <a:lnTo>
                    <a:pt x="38" y="8"/>
                  </a:lnTo>
                  <a:lnTo>
                    <a:pt x="39" y="11"/>
                  </a:lnTo>
                  <a:lnTo>
                    <a:pt x="40" y="14"/>
                  </a:lnTo>
                  <a:lnTo>
                    <a:pt x="40" y="17"/>
                  </a:lnTo>
                  <a:lnTo>
                    <a:pt x="39" y="23"/>
                  </a:lnTo>
                  <a:lnTo>
                    <a:pt x="37" y="30"/>
                  </a:lnTo>
                  <a:lnTo>
                    <a:pt x="32" y="37"/>
                  </a:lnTo>
                  <a:lnTo>
                    <a:pt x="25" y="45"/>
                  </a:lnTo>
                  <a:lnTo>
                    <a:pt x="15" y="55"/>
                  </a:lnTo>
                  <a:lnTo>
                    <a:pt x="36" y="55"/>
                  </a:lnTo>
                  <a:lnTo>
                    <a:pt x="38" y="54"/>
                  </a:lnTo>
                  <a:lnTo>
                    <a:pt x="39" y="53"/>
                  </a:lnTo>
                  <a:lnTo>
                    <a:pt x="39" y="52"/>
                  </a:lnTo>
                  <a:lnTo>
                    <a:pt x="41" y="49"/>
                  </a:lnTo>
                  <a:lnTo>
                    <a:pt x="43" y="49"/>
                  </a:lnTo>
                  <a:lnTo>
                    <a:pt x="39" y="6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" name="Line 584"/>
            <p:cNvSpPr>
              <a:spLocks noChangeShapeType="1"/>
            </p:cNvSpPr>
            <p:nvPr/>
          </p:nvSpPr>
          <p:spPr bwMode="auto">
            <a:xfrm>
              <a:off x="7241665" y="6458104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" name="Line 585"/>
            <p:cNvSpPr>
              <a:spLocks noChangeShapeType="1"/>
            </p:cNvSpPr>
            <p:nvPr/>
          </p:nvSpPr>
          <p:spPr bwMode="auto">
            <a:xfrm>
              <a:off x="7381682" y="6458104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" name="Line 586"/>
            <p:cNvSpPr>
              <a:spLocks noChangeShapeType="1"/>
            </p:cNvSpPr>
            <p:nvPr/>
          </p:nvSpPr>
          <p:spPr bwMode="auto">
            <a:xfrm>
              <a:off x="7479134" y="6458104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1" name="Line 587"/>
            <p:cNvSpPr>
              <a:spLocks noChangeShapeType="1"/>
            </p:cNvSpPr>
            <p:nvPr/>
          </p:nvSpPr>
          <p:spPr bwMode="auto">
            <a:xfrm>
              <a:off x="7556423" y="6458104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2" name="Line 588"/>
            <p:cNvSpPr>
              <a:spLocks noChangeShapeType="1"/>
            </p:cNvSpPr>
            <p:nvPr/>
          </p:nvSpPr>
          <p:spPr bwMode="auto">
            <a:xfrm>
              <a:off x="7618031" y="6458104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3" name="Line 589"/>
            <p:cNvSpPr>
              <a:spLocks noChangeShapeType="1"/>
            </p:cNvSpPr>
            <p:nvPr/>
          </p:nvSpPr>
          <p:spPr bwMode="auto">
            <a:xfrm>
              <a:off x="7671798" y="6458104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4" name="Line 590"/>
            <p:cNvSpPr>
              <a:spLocks noChangeShapeType="1"/>
            </p:cNvSpPr>
            <p:nvPr/>
          </p:nvSpPr>
          <p:spPr bwMode="auto">
            <a:xfrm>
              <a:off x="7717723" y="6458104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5" name="Line 591"/>
            <p:cNvSpPr>
              <a:spLocks noChangeShapeType="1"/>
            </p:cNvSpPr>
            <p:nvPr/>
          </p:nvSpPr>
          <p:spPr bwMode="auto">
            <a:xfrm>
              <a:off x="7758048" y="6458104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6" name="Line 592"/>
            <p:cNvSpPr>
              <a:spLocks noChangeShapeType="1"/>
            </p:cNvSpPr>
            <p:nvPr/>
          </p:nvSpPr>
          <p:spPr bwMode="auto">
            <a:xfrm>
              <a:off x="7793892" y="6416659"/>
              <a:ext cx="1120" cy="81771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7" name="Freeform 593"/>
            <p:cNvSpPr>
              <a:spLocks/>
            </p:cNvSpPr>
            <p:nvPr/>
          </p:nvSpPr>
          <p:spPr bwMode="auto">
            <a:xfrm>
              <a:off x="7688599" y="6614923"/>
              <a:ext cx="47046" cy="94092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31" y="77"/>
                </a:cxn>
                <a:cxn ang="0">
                  <a:pos x="35" y="81"/>
                </a:cxn>
                <a:cxn ang="0">
                  <a:pos x="37" y="81"/>
                </a:cxn>
                <a:cxn ang="0">
                  <a:pos x="38" y="82"/>
                </a:cxn>
                <a:cxn ang="0">
                  <a:pos x="42" y="82"/>
                </a:cxn>
                <a:cxn ang="0">
                  <a:pos x="42" y="84"/>
                </a:cxn>
                <a:cxn ang="0">
                  <a:pos x="0" y="84"/>
                </a:cxn>
                <a:cxn ang="0">
                  <a:pos x="0" y="82"/>
                </a:cxn>
                <a:cxn ang="0">
                  <a:pos x="5" y="82"/>
                </a:cxn>
                <a:cxn ang="0">
                  <a:pos x="6" y="81"/>
                </a:cxn>
                <a:cxn ang="0">
                  <a:pos x="8" y="81"/>
                </a:cxn>
                <a:cxn ang="0">
                  <a:pos x="9" y="81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11" y="78"/>
                </a:cxn>
                <a:cxn ang="0">
                  <a:pos x="12" y="77"/>
                </a:cxn>
                <a:cxn ang="0">
                  <a:pos x="12" y="74"/>
                </a:cxn>
                <a:cxn ang="0">
                  <a:pos x="13" y="71"/>
                </a:cxn>
                <a:cxn ang="0">
                  <a:pos x="13" y="18"/>
                </a:cxn>
                <a:cxn ang="0">
                  <a:pos x="11" y="17"/>
                </a:cxn>
                <a:cxn ang="0">
                  <a:pos x="10" y="16"/>
                </a:cxn>
                <a:cxn ang="0">
                  <a:pos x="9" y="16"/>
                </a:cxn>
                <a:cxn ang="0">
                  <a:pos x="9" y="15"/>
                </a:cxn>
                <a:cxn ang="0">
                  <a:pos x="8" y="14"/>
                </a:cxn>
                <a:cxn ang="0">
                  <a:pos x="6" y="14"/>
                </a:cxn>
                <a:cxn ang="0">
                  <a:pos x="3" y="16"/>
                </a:cxn>
                <a:cxn ang="0">
                  <a:pos x="1" y="17"/>
                </a:cxn>
                <a:cxn ang="0">
                  <a:pos x="0" y="14"/>
                </a:cxn>
                <a:cxn ang="0">
                  <a:pos x="29" y="0"/>
                </a:cxn>
                <a:cxn ang="0">
                  <a:pos x="31" y="0"/>
                </a:cxn>
              </a:cxnLst>
              <a:rect l="0" t="0" r="r" b="b"/>
              <a:pathLst>
                <a:path w="42" h="84">
                  <a:moveTo>
                    <a:pt x="31" y="0"/>
                  </a:moveTo>
                  <a:lnTo>
                    <a:pt x="31" y="77"/>
                  </a:lnTo>
                  <a:lnTo>
                    <a:pt x="35" y="81"/>
                  </a:lnTo>
                  <a:lnTo>
                    <a:pt x="37" y="81"/>
                  </a:lnTo>
                  <a:lnTo>
                    <a:pt x="38" y="82"/>
                  </a:lnTo>
                  <a:lnTo>
                    <a:pt x="42" y="82"/>
                  </a:lnTo>
                  <a:lnTo>
                    <a:pt x="42" y="84"/>
                  </a:lnTo>
                  <a:lnTo>
                    <a:pt x="0" y="84"/>
                  </a:lnTo>
                  <a:lnTo>
                    <a:pt x="0" y="82"/>
                  </a:lnTo>
                  <a:lnTo>
                    <a:pt x="5" y="82"/>
                  </a:lnTo>
                  <a:lnTo>
                    <a:pt x="6" y="81"/>
                  </a:lnTo>
                  <a:lnTo>
                    <a:pt x="8" y="81"/>
                  </a:lnTo>
                  <a:lnTo>
                    <a:pt x="9" y="81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11" y="78"/>
                  </a:lnTo>
                  <a:lnTo>
                    <a:pt x="12" y="77"/>
                  </a:lnTo>
                  <a:lnTo>
                    <a:pt x="12" y="74"/>
                  </a:lnTo>
                  <a:lnTo>
                    <a:pt x="13" y="71"/>
                  </a:lnTo>
                  <a:lnTo>
                    <a:pt x="13" y="18"/>
                  </a:lnTo>
                  <a:lnTo>
                    <a:pt x="11" y="17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3" y="16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29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8" name="Freeform 594"/>
            <p:cNvSpPr>
              <a:spLocks noEditPoints="1"/>
            </p:cNvSpPr>
            <p:nvPr/>
          </p:nvSpPr>
          <p:spPr bwMode="auto">
            <a:xfrm>
              <a:off x="7752448" y="6614923"/>
              <a:ext cx="59367" cy="96332"/>
            </a:xfrm>
            <a:custGeom>
              <a:avLst/>
              <a:gdLst/>
              <a:ahLst/>
              <a:cxnLst>
                <a:cxn ang="0">
                  <a:pos x="52" y="54"/>
                </a:cxn>
                <a:cxn ang="0">
                  <a:pos x="48" y="69"/>
                </a:cxn>
                <a:cxn ang="0">
                  <a:pos x="44" y="77"/>
                </a:cxn>
                <a:cxn ang="0">
                  <a:pos x="38" y="81"/>
                </a:cxn>
                <a:cxn ang="0">
                  <a:pos x="32" y="85"/>
                </a:cxn>
                <a:cxn ang="0">
                  <a:pos x="23" y="86"/>
                </a:cxn>
                <a:cxn ang="0">
                  <a:pos x="15" y="83"/>
                </a:cxn>
                <a:cxn ang="0">
                  <a:pos x="8" y="74"/>
                </a:cxn>
                <a:cxn ang="0">
                  <a:pos x="5" y="69"/>
                </a:cxn>
                <a:cxn ang="0">
                  <a:pos x="2" y="64"/>
                </a:cxn>
                <a:cxn ang="0">
                  <a:pos x="0" y="44"/>
                </a:cxn>
                <a:cxn ang="0">
                  <a:pos x="4" y="20"/>
                </a:cxn>
                <a:cxn ang="0">
                  <a:pos x="13" y="5"/>
                </a:cxn>
                <a:cxn ang="0">
                  <a:pos x="25" y="0"/>
                </a:cxn>
                <a:cxn ang="0">
                  <a:pos x="40" y="5"/>
                </a:cxn>
                <a:cxn ang="0">
                  <a:pos x="49" y="18"/>
                </a:cxn>
                <a:cxn ang="0">
                  <a:pos x="53" y="43"/>
                </a:cxn>
                <a:cxn ang="0">
                  <a:pos x="35" y="13"/>
                </a:cxn>
                <a:cxn ang="0">
                  <a:pos x="32" y="8"/>
                </a:cxn>
                <a:cxn ang="0">
                  <a:pos x="28" y="5"/>
                </a:cxn>
                <a:cxn ang="0">
                  <a:pos x="23" y="4"/>
                </a:cxn>
                <a:cxn ang="0">
                  <a:pos x="20" y="8"/>
                </a:cxn>
                <a:cxn ang="0">
                  <a:pos x="19" y="13"/>
                </a:cxn>
                <a:cxn ang="0">
                  <a:pos x="18" y="25"/>
                </a:cxn>
                <a:cxn ang="0">
                  <a:pos x="18" y="61"/>
                </a:cxn>
                <a:cxn ang="0">
                  <a:pos x="19" y="74"/>
                </a:cxn>
                <a:cxn ang="0">
                  <a:pos x="22" y="81"/>
                </a:cxn>
                <a:cxn ang="0">
                  <a:pos x="28" y="82"/>
                </a:cxn>
                <a:cxn ang="0">
                  <a:pos x="31" y="81"/>
                </a:cxn>
                <a:cxn ang="0">
                  <a:pos x="32" y="78"/>
                </a:cxn>
                <a:cxn ang="0">
                  <a:pos x="35" y="72"/>
                </a:cxn>
                <a:cxn ang="0">
                  <a:pos x="35" y="43"/>
                </a:cxn>
              </a:cxnLst>
              <a:rect l="0" t="0" r="r" b="b"/>
              <a:pathLst>
                <a:path w="53" h="86">
                  <a:moveTo>
                    <a:pt x="53" y="43"/>
                  </a:moveTo>
                  <a:lnTo>
                    <a:pt x="52" y="54"/>
                  </a:lnTo>
                  <a:lnTo>
                    <a:pt x="49" y="66"/>
                  </a:lnTo>
                  <a:lnTo>
                    <a:pt x="48" y="69"/>
                  </a:lnTo>
                  <a:lnTo>
                    <a:pt x="47" y="72"/>
                  </a:lnTo>
                  <a:lnTo>
                    <a:pt x="44" y="77"/>
                  </a:lnTo>
                  <a:lnTo>
                    <a:pt x="42" y="79"/>
                  </a:lnTo>
                  <a:lnTo>
                    <a:pt x="38" y="81"/>
                  </a:lnTo>
                  <a:lnTo>
                    <a:pt x="34" y="84"/>
                  </a:lnTo>
                  <a:lnTo>
                    <a:pt x="32" y="85"/>
                  </a:lnTo>
                  <a:lnTo>
                    <a:pt x="28" y="86"/>
                  </a:lnTo>
                  <a:lnTo>
                    <a:pt x="23" y="86"/>
                  </a:lnTo>
                  <a:lnTo>
                    <a:pt x="18" y="84"/>
                  </a:lnTo>
                  <a:lnTo>
                    <a:pt x="15" y="83"/>
                  </a:lnTo>
                  <a:lnTo>
                    <a:pt x="10" y="78"/>
                  </a:lnTo>
                  <a:lnTo>
                    <a:pt x="8" y="74"/>
                  </a:lnTo>
                  <a:lnTo>
                    <a:pt x="6" y="72"/>
                  </a:lnTo>
                  <a:lnTo>
                    <a:pt x="5" y="69"/>
                  </a:lnTo>
                  <a:lnTo>
                    <a:pt x="3" y="67"/>
                  </a:lnTo>
                  <a:lnTo>
                    <a:pt x="2" y="64"/>
                  </a:lnTo>
                  <a:lnTo>
                    <a:pt x="1" y="54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20"/>
                  </a:lnTo>
                  <a:lnTo>
                    <a:pt x="8" y="11"/>
                  </a:lnTo>
                  <a:lnTo>
                    <a:pt x="13" y="5"/>
                  </a:lnTo>
                  <a:lnTo>
                    <a:pt x="19" y="1"/>
                  </a:lnTo>
                  <a:lnTo>
                    <a:pt x="25" y="0"/>
                  </a:lnTo>
                  <a:lnTo>
                    <a:pt x="33" y="1"/>
                  </a:lnTo>
                  <a:lnTo>
                    <a:pt x="40" y="5"/>
                  </a:lnTo>
                  <a:lnTo>
                    <a:pt x="45" y="10"/>
                  </a:lnTo>
                  <a:lnTo>
                    <a:pt x="49" y="18"/>
                  </a:lnTo>
                  <a:lnTo>
                    <a:pt x="52" y="30"/>
                  </a:lnTo>
                  <a:lnTo>
                    <a:pt x="53" y="43"/>
                  </a:lnTo>
                  <a:close/>
                  <a:moveTo>
                    <a:pt x="35" y="43"/>
                  </a:moveTo>
                  <a:lnTo>
                    <a:pt x="35" y="13"/>
                  </a:lnTo>
                  <a:lnTo>
                    <a:pt x="34" y="10"/>
                  </a:lnTo>
                  <a:lnTo>
                    <a:pt x="32" y="8"/>
                  </a:lnTo>
                  <a:lnTo>
                    <a:pt x="30" y="6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22" y="5"/>
                  </a:lnTo>
                  <a:lnTo>
                    <a:pt x="20" y="8"/>
                  </a:lnTo>
                  <a:lnTo>
                    <a:pt x="19" y="10"/>
                  </a:lnTo>
                  <a:lnTo>
                    <a:pt x="19" y="13"/>
                  </a:lnTo>
                  <a:lnTo>
                    <a:pt x="18" y="17"/>
                  </a:lnTo>
                  <a:lnTo>
                    <a:pt x="18" y="25"/>
                  </a:lnTo>
                  <a:lnTo>
                    <a:pt x="18" y="36"/>
                  </a:lnTo>
                  <a:lnTo>
                    <a:pt x="18" y="61"/>
                  </a:lnTo>
                  <a:lnTo>
                    <a:pt x="18" y="69"/>
                  </a:lnTo>
                  <a:lnTo>
                    <a:pt x="19" y="74"/>
                  </a:lnTo>
                  <a:lnTo>
                    <a:pt x="21" y="79"/>
                  </a:lnTo>
                  <a:lnTo>
                    <a:pt x="22" y="81"/>
                  </a:lnTo>
                  <a:lnTo>
                    <a:pt x="25" y="82"/>
                  </a:lnTo>
                  <a:lnTo>
                    <a:pt x="28" y="82"/>
                  </a:lnTo>
                  <a:lnTo>
                    <a:pt x="29" y="81"/>
                  </a:lnTo>
                  <a:lnTo>
                    <a:pt x="31" y="81"/>
                  </a:lnTo>
                  <a:lnTo>
                    <a:pt x="31" y="79"/>
                  </a:lnTo>
                  <a:lnTo>
                    <a:pt x="32" y="78"/>
                  </a:lnTo>
                  <a:lnTo>
                    <a:pt x="33" y="77"/>
                  </a:lnTo>
                  <a:lnTo>
                    <a:pt x="35" y="72"/>
                  </a:lnTo>
                  <a:lnTo>
                    <a:pt x="35" y="69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9" name="Rectangle 595"/>
            <p:cNvSpPr>
              <a:spLocks noChangeArrowheads="1"/>
            </p:cNvSpPr>
            <p:nvPr/>
          </p:nvSpPr>
          <p:spPr bwMode="auto">
            <a:xfrm>
              <a:off x="7857741" y="6583559"/>
              <a:ext cx="30243" cy="1008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0" name="Freeform 596"/>
            <p:cNvSpPr>
              <a:spLocks/>
            </p:cNvSpPr>
            <p:nvPr/>
          </p:nvSpPr>
          <p:spPr bwMode="auto">
            <a:xfrm>
              <a:off x="7900306" y="6537634"/>
              <a:ext cx="38085" cy="76170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62"/>
                </a:cxn>
                <a:cxn ang="0">
                  <a:pos x="28" y="65"/>
                </a:cxn>
                <a:cxn ang="0">
                  <a:pos x="34" y="65"/>
                </a:cxn>
                <a:cxn ang="0">
                  <a:pos x="34" y="68"/>
                </a:cxn>
                <a:cxn ang="0">
                  <a:pos x="0" y="68"/>
                </a:cxn>
                <a:cxn ang="0">
                  <a:pos x="0" y="65"/>
                </a:cxn>
                <a:cxn ang="0">
                  <a:pos x="5" y="65"/>
                </a:cxn>
                <a:cxn ang="0">
                  <a:pos x="7" y="65"/>
                </a:cxn>
                <a:cxn ang="0">
                  <a:pos x="10" y="62"/>
                </a:cxn>
                <a:cxn ang="0">
                  <a:pos x="10" y="14"/>
                </a:cxn>
                <a:cxn ang="0">
                  <a:pos x="9" y="13"/>
                </a:cxn>
                <a:cxn ang="0">
                  <a:pos x="7" y="13"/>
                </a:cxn>
                <a:cxn ang="0">
                  <a:pos x="6" y="11"/>
                </a:cxn>
                <a:cxn ang="0">
                  <a:pos x="3" y="13"/>
                </a:cxn>
                <a:cxn ang="0">
                  <a:pos x="1" y="14"/>
                </a:cxn>
                <a:cxn ang="0">
                  <a:pos x="0" y="11"/>
                </a:cxn>
                <a:cxn ang="0">
                  <a:pos x="24" y="0"/>
                </a:cxn>
                <a:cxn ang="0">
                  <a:pos x="24" y="0"/>
                </a:cxn>
              </a:cxnLst>
              <a:rect l="0" t="0" r="r" b="b"/>
              <a:pathLst>
                <a:path w="34" h="68">
                  <a:moveTo>
                    <a:pt x="24" y="0"/>
                  </a:moveTo>
                  <a:lnTo>
                    <a:pt x="24" y="62"/>
                  </a:lnTo>
                  <a:lnTo>
                    <a:pt x="28" y="65"/>
                  </a:lnTo>
                  <a:lnTo>
                    <a:pt x="34" y="65"/>
                  </a:lnTo>
                  <a:lnTo>
                    <a:pt x="34" y="68"/>
                  </a:lnTo>
                  <a:lnTo>
                    <a:pt x="0" y="68"/>
                  </a:lnTo>
                  <a:lnTo>
                    <a:pt x="0" y="65"/>
                  </a:lnTo>
                  <a:lnTo>
                    <a:pt x="5" y="65"/>
                  </a:lnTo>
                  <a:lnTo>
                    <a:pt x="7" y="65"/>
                  </a:lnTo>
                  <a:lnTo>
                    <a:pt x="10" y="62"/>
                  </a:lnTo>
                  <a:lnTo>
                    <a:pt x="10" y="14"/>
                  </a:lnTo>
                  <a:lnTo>
                    <a:pt x="9" y="13"/>
                  </a:lnTo>
                  <a:lnTo>
                    <a:pt x="7" y="13"/>
                  </a:lnTo>
                  <a:lnTo>
                    <a:pt x="6" y="11"/>
                  </a:lnTo>
                  <a:lnTo>
                    <a:pt x="3" y="13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1" name="Line 597"/>
            <p:cNvSpPr>
              <a:spLocks noChangeShapeType="1"/>
            </p:cNvSpPr>
            <p:nvPr/>
          </p:nvSpPr>
          <p:spPr bwMode="auto">
            <a:xfrm>
              <a:off x="8032482" y="6458104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2" name="Line 598"/>
            <p:cNvSpPr>
              <a:spLocks noChangeShapeType="1"/>
            </p:cNvSpPr>
            <p:nvPr/>
          </p:nvSpPr>
          <p:spPr bwMode="auto">
            <a:xfrm>
              <a:off x="8171379" y="6458104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3" name="Line 599"/>
            <p:cNvSpPr>
              <a:spLocks noChangeShapeType="1"/>
            </p:cNvSpPr>
            <p:nvPr/>
          </p:nvSpPr>
          <p:spPr bwMode="auto">
            <a:xfrm>
              <a:off x="8271071" y="6458104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4" name="Line 600"/>
            <p:cNvSpPr>
              <a:spLocks noChangeShapeType="1"/>
            </p:cNvSpPr>
            <p:nvPr/>
          </p:nvSpPr>
          <p:spPr bwMode="auto">
            <a:xfrm>
              <a:off x="8348361" y="6458104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5" name="Line 601"/>
            <p:cNvSpPr>
              <a:spLocks noChangeShapeType="1"/>
            </p:cNvSpPr>
            <p:nvPr/>
          </p:nvSpPr>
          <p:spPr bwMode="auto">
            <a:xfrm>
              <a:off x="8411089" y="6458104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6" name="Line 602"/>
            <p:cNvSpPr>
              <a:spLocks noChangeShapeType="1"/>
            </p:cNvSpPr>
            <p:nvPr/>
          </p:nvSpPr>
          <p:spPr bwMode="auto">
            <a:xfrm>
              <a:off x="8463735" y="6458104"/>
              <a:ext cx="1120" cy="4032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7" name="Line 603"/>
            <p:cNvSpPr>
              <a:spLocks noChangeShapeType="1"/>
            </p:cNvSpPr>
            <p:nvPr/>
          </p:nvSpPr>
          <p:spPr bwMode="auto">
            <a:xfrm>
              <a:off x="6687196" y="5922677"/>
              <a:ext cx="1816864" cy="112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8" name="Freeform 604"/>
            <p:cNvSpPr>
              <a:spLocks noEditPoints="1"/>
            </p:cNvSpPr>
            <p:nvPr/>
          </p:nvSpPr>
          <p:spPr bwMode="auto">
            <a:xfrm>
              <a:off x="6687196" y="5724412"/>
              <a:ext cx="1816864" cy="200505"/>
            </a:xfrm>
            <a:custGeom>
              <a:avLst/>
              <a:gdLst/>
              <a:ahLst/>
              <a:cxnLst>
                <a:cxn ang="0">
                  <a:pos x="1598" y="144"/>
                </a:cxn>
                <a:cxn ang="0">
                  <a:pos x="1497" y="80"/>
                </a:cxn>
                <a:cxn ang="0">
                  <a:pos x="1497" y="81"/>
                </a:cxn>
                <a:cxn ang="0">
                  <a:pos x="1472" y="66"/>
                </a:cxn>
                <a:cxn ang="0">
                  <a:pos x="1473" y="66"/>
                </a:cxn>
                <a:cxn ang="0">
                  <a:pos x="1258" y="0"/>
                </a:cxn>
                <a:cxn ang="0">
                  <a:pos x="1283" y="1"/>
                </a:cxn>
                <a:cxn ang="0">
                  <a:pos x="1327" y="6"/>
                </a:cxn>
                <a:cxn ang="0">
                  <a:pos x="1383" y="22"/>
                </a:cxn>
                <a:cxn ang="0">
                  <a:pos x="1383" y="22"/>
                </a:cxn>
                <a:cxn ang="0">
                  <a:pos x="1416" y="35"/>
                </a:cxn>
                <a:cxn ang="0">
                  <a:pos x="1423" y="39"/>
                </a:cxn>
                <a:cxn ang="0">
                  <a:pos x="1445" y="51"/>
                </a:cxn>
                <a:cxn ang="0">
                  <a:pos x="1471" y="66"/>
                </a:cxn>
                <a:cxn ang="0">
                  <a:pos x="1496" y="80"/>
                </a:cxn>
                <a:cxn ang="0">
                  <a:pos x="1514" y="92"/>
                </a:cxn>
                <a:cxn ang="0">
                  <a:pos x="1565" y="124"/>
                </a:cxn>
                <a:cxn ang="0">
                  <a:pos x="1593" y="140"/>
                </a:cxn>
                <a:cxn ang="0">
                  <a:pos x="1621" y="155"/>
                </a:cxn>
                <a:cxn ang="0">
                  <a:pos x="1622" y="163"/>
                </a:cxn>
                <a:cxn ang="0">
                  <a:pos x="1606" y="156"/>
                </a:cxn>
                <a:cxn ang="0">
                  <a:pos x="1584" y="143"/>
                </a:cxn>
                <a:cxn ang="0">
                  <a:pos x="1537" y="114"/>
                </a:cxn>
                <a:cxn ang="0">
                  <a:pos x="1493" y="86"/>
                </a:cxn>
                <a:cxn ang="0">
                  <a:pos x="1468" y="71"/>
                </a:cxn>
                <a:cxn ang="0">
                  <a:pos x="1442" y="56"/>
                </a:cxn>
                <a:cxn ang="0">
                  <a:pos x="1398" y="35"/>
                </a:cxn>
                <a:cxn ang="0">
                  <a:pos x="1346" y="17"/>
                </a:cxn>
                <a:cxn ang="0">
                  <a:pos x="1326" y="13"/>
                </a:cxn>
                <a:cxn ang="0">
                  <a:pos x="1282" y="8"/>
                </a:cxn>
                <a:cxn ang="0">
                  <a:pos x="1231" y="9"/>
                </a:cxn>
                <a:cxn ang="0">
                  <a:pos x="1231" y="9"/>
                </a:cxn>
                <a:cxn ang="0">
                  <a:pos x="1201" y="11"/>
                </a:cxn>
                <a:cxn ang="0">
                  <a:pos x="1134" y="25"/>
                </a:cxn>
                <a:cxn ang="0">
                  <a:pos x="1045" y="52"/>
                </a:cxn>
                <a:cxn ang="0">
                  <a:pos x="956" y="80"/>
                </a:cxn>
                <a:cxn ang="0">
                  <a:pos x="880" y="103"/>
                </a:cxn>
                <a:cxn ang="0">
                  <a:pos x="777" y="128"/>
                </a:cxn>
                <a:cxn ang="0">
                  <a:pos x="707" y="141"/>
                </a:cxn>
                <a:cxn ang="0">
                  <a:pos x="707" y="142"/>
                </a:cxn>
                <a:cxn ang="0">
                  <a:pos x="620" y="154"/>
                </a:cxn>
                <a:cxn ang="0">
                  <a:pos x="495" y="166"/>
                </a:cxn>
                <a:cxn ang="0">
                  <a:pos x="495" y="166"/>
                </a:cxn>
                <a:cxn ang="0">
                  <a:pos x="386" y="173"/>
                </a:cxn>
                <a:cxn ang="0">
                  <a:pos x="250" y="177"/>
                </a:cxn>
                <a:cxn ang="0">
                  <a:pos x="172" y="178"/>
                </a:cxn>
                <a:cxn ang="0">
                  <a:pos x="69" y="179"/>
                </a:cxn>
                <a:cxn ang="0">
                  <a:pos x="0" y="172"/>
                </a:cxn>
                <a:cxn ang="0">
                  <a:pos x="125" y="171"/>
                </a:cxn>
                <a:cxn ang="0">
                  <a:pos x="213" y="171"/>
                </a:cxn>
                <a:cxn ang="0">
                  <a:pos x="282" y="169"/>
                </a:cxn>
                <a:cxn ang="0">
                  <a:pos x="460" y="161"/>
                </a:cxn>
                <a:cxn ang="0">
                  <a:pos x="573" y="152"/>
                </a:cxn>
                <a:cxn ang="0">
                  <a:pos x="677" y="140"/>
                </a:cxn>
                <a:cxn ang="0">
                  <a:pos x="759" y="125"/>
                </a:cxn>
                <a:cxn ang="0">
                  <a:pos x="830" y="110"/>
                </a:cxn>
                <a:cxn ang="0">
                  <a:pos x="919" y="86"/>
                </a:cxn>
                <a:cxn ang="0">
                  <a:pos x="987" y="64"/>
                </a:cxn>
                <a:cxn ang="0">
                  <a:pos x="1090" y="32"/>
                </a:cxn>
                <a:cxn ang="0">
                  <a:pos x="1168" y="12"/>
                </a:cxn>
                <a:cxn ang="0">
                  <a:pos x="1203" y="4"/>
                </a:cxn>
                <a:cxn ang="0">
                  <a:pos x="1231" y="2"/>
                </a:cxn>
              </a:cxnLst>
              <a:rect l="0" t="0" r="r" b="b"/>
              <a:pathLst>
                <a:path w="1622" h="179">
                  <a:moveTo>
                    <a:pt x="1588" y="137"/>
                  </a:moveTo>
                  <a:lnTo>
                    <a:pt x="1598" y="144"/>
                  </a:lnTo>
                  <a:lnTo>
                    <a:pt x="1588" y="137"/>
                  </a:lnTo>
                  <a:close/>
                  <a:moveTo>
                    <a:pt x="1497" y="80"/>
                  </a:moveTo>
                  <a:lnTo>
                    <a:pt x="1498" y="81"/>
                  </a:lnTo>
                  <a:lnTo>
                    <a:pt x="1497" y="81"/>
                  </a:lnTo>
                  <a:lnTo>
                    <a:pt x="1497" y="80"/>
                  </a:lnTo>
                  <a:close/>
                  <a:moveTo>
                    <a:pt x="1472" y="66"/>
                  </a:moveTo>
                  <a:lnTo>
                    <a:pt x="1473" y="66"/>
                  </a:lnTo>
                  <a:lnTo>
                    <a:pt x="1473" y="66"/>
                  </a:lnTo>
                  <a:lnTo>
                    <a:pt x="1472" y="66"/>
                  </a:lnTo>
                  <a:close/>
                  <a:moveTo>
                    <a:pt x="1258" y="0"/>
                  </a:moveTo>
                  <a:lnTo>
                    <a:pt x="1282" y="1"/>
                  </a:lnTo>
                  <a:lnTo>
                    <a:pt x="1283" y="1"/>
                  </a:lnTo>
                  <a:lnTo>
                    <a:pt x="1305" y="3"/>
                  </a:lnTo>
                  <a:lnTo>
                    <a:pt x="1327" y="6"/>
                  </a:lnTo>
                  <a:lnTo>
                    <a:pt x="1347" y="11"/>
                  </a:lnTo>
                  <a:lnTo>
                    <a:pt x="1383" y="22"/>
                  </a:lnTo>
                  <a:lnTo>
                    <a:pt x="1384" y="22"/>
                  </a:lnTo>
                  <a:lnTo>
                    <a:pt x="1383" y="22"/>
                  </a:lnTo>
                  <a:lnTo>
                    <a:pt x="1400" y="29"/>
                  </a:lnTo>
                  <a:lnTo>
                    <a:pt x="1416" y="35"/>
                  </a:lnTo>
                  <a:lnTo>
                    <a:pt x="1430" y="42"/>
                  </a:lnTo>
                  <a:lnTo>
                    <a:pt x="1423" y="39"/>
                  </a:lnTo>
                  <a:lnTo>
                    <a:pt x="1430" y="43"/>
                  </a:lnTo>
                  <a:lnTo>
                    <a:pt x="1445" y="51"/>
                  </a:lnTo>
                  <a:lnTo>
                    <a:pt x="1458" y="59"/>
                  </a:lnTo>
                  <a:lnTo>
                    <a:pt x="1471" y="66"/>
                  </a:lnTo>
                  <a:lnTo>
                    <a:pt x="1473" y="66"/>
                  </a:lnTo>
                  <a:lnTo>
                    <a:pt x="1496" y="80"/>
                  </a:lnTo>
                  <a:lnTo>
                    <a:pt x="1497" y="81"/>
                  </a:lnTo>
                  <a:lnTo>
                    <a:pt x="1514" y="92"/>
                  </a:lnTo>
                  <a:lnTo>
                    <a:pt x="1540" y="109"/>
                  </a:lnTo>
                  <a:lnTo>
                    <a:pt x="1565" y="124"/>
                  </a:lnTo>
                  <a:lnTo>
                    <a:pt x="1587" y="137"/>
                  </a:lnTo>
                  <a:lnTo>
                    <a:pt x="1593" y="140"/>
                  </a:lnTo>
                  <a:lnTo>
                    <a:pt x="1608" y="150"/>
                  </a:lnTo>
                  <a:lnTo>
                    <a:pt x="1621" y="155"/>
                  </a:lnTo>
                  <a:lnTo>
                    <a:pt x="1622" y="155"/>
                  </a:lnTo>
                  <a:lnTo>
                    <a:pt x="1622" y="163"/>
                  </a:lnTo>
                  <a:lnTo>
                    <a:pt x="1619" y="161"/>
                  </a:lnTo>
                  <a:lnTo>
                    <a:pt x="1606" y="156"/>
                  </a:lnTo>
                  <a:lnTo>
                    <a:pt x="1605" y="156"/>
                  </a:lnTo>
                  <a:lnTo>
                    <a:pt x="1584" y="143"/>
                  </a:lnTo>
                  <a:lnTo>
                    <a:pt x="1561" y="130"/>
                  </a:lnTo>
                  <a:lnTo>
                    <a:pt x="1537" y="114"/>
                  </a:lnTo>
                  <a:lnTo>
                    <a:pt x="1510" y="97"/>
                  </a:lnTo>
                  <a:lnTo>
                    <a:pt x="1493" y="86"/>
                  </a:lnTo>
                  <a:lnTo>
                    <a:pt x="1480" y="79"/>
                  </a:lnTo>
                  <a:lnTo>
                    <a:pt x="1468" y="71"/>
                  </a:lnTo>
                  <a:lnTo>
                    <a:pt x="1455" y="64"/>
                  </a:lnTo>
                  <a:lnTo>
                    <a:pt x="1442" y="56"/>
                  </a:lnTo>
                  <a:lnTo>
                    <a:pt x="1427" y="49"/>
                  </a:lnTo>
                  <a:lnTo>
                    <a:pt x="1398" y="35"/>
                  </a:lnTo>
                  <a:lnTo>
                    <a:pt x="1381" y="28"/>
                  </a:lnTo>
                  <a:lnTo>
                    <a:pt x="1346" y="17"/>
                  </a:lnTo>
                  <a:lnTo>
                    <a:pt x="1326" y="12"/>
                  </a:lnTo>
                  <a:lnTo>
                    <a:pt x="1326" y="13"/>
                  </a:lnTo>
                  <a:lnTo>
                    <a:pt x="1305" y="10"/>
                  </a:lnTo>
                  <a:lnTo>
                    <a:pt x="1282" y="8"/>
                  </a:lnTo>
                  <a:lnTo>
                    <a:pt x="1258" y="7"/>
                  </a:lnTo>
                  <a:lnTo>
                    <a:pt x="1231" y="9"/>
                  </a:lnTo>
                  <a:lnTo>
                    <a:pt x="1235" y="8"/>
                  </a:lnTo>
                  <a:lnTo>
                    <a:pt x="1231" y="9"/>
                  </a:lnTo>
                  <a:lnTo>
                    <a:pt x="1201" y="12"/>
                  </a:lnTo>
                  <a:lnTo>
                    <a:pt x="1201" y="11"/>
                  </a:lnTo>
                  <a:lnTo>
                    <a:pt x="1170" y="18"/>
                  </a:lnTo>
                  <a:lnTo>
                    <a:pt x="1134" y="25"/>
                  </a:lnTo>
                  <a:lnTo>
                    <a:pt x="1092" y="38"/>
                  </a:lnTo>
                  <a:lnTo>
                    <a:pt x="1045" y="52"/>
                  </a:lnTo>
                  <a:lnTo>
                    <a:pt x="989" y="70"/>
                  </a:lnTo>
                  <a:lnTo>
                    <a:pt x="956" y="80"/>
                  </a:lnTo>
                  <a:lnTo>
                    <a:pt x="920" y="92"/>
                  </a:lnTo>
                  <a:lnTo>
                    <a:pt x="880" y="103"/>
                  </a:lnTo>
                  <a:lnTo>
                    <a:pt x="831" y="116"/>
                  </a:lnTo>
                  <a:lnTo>
                    <a:pt x="777" y="128"/>
                  </a:lnTo>
                  <a:lnTo>
                    <a:pt x="760" y="131"/>
                  </a:lnTo>
                  <a:lnTo>
                    <a:pt x="707" y="141"/>
                  </a:lnTo>
                  <a:lnTo>
                    <a:pt x="697" y="144"/>
                  </a:lnTo>
                  <a:lnTo>
                    <a:pt x="707" y="142"/>
                  </a:lnTo>
                  <a:lnTo>
                    <a:pt x="677" y="147"/>
                  </a:lnTo>
                  <a:lnTo>
                    <a:pt x="620" y="154"/>
                  </a:lnTo>
                  <a:lnTo>
                    <a:pt x="574" y="159"/>
                  </a:lnTo>
                  <a:lnTo>
                    <a:pt x="495" y="166"/>
                  </a:lnTo>
                  <a:lnTo>
                    <a:pt x="496" y="165"/>
                  </a:lnTo>
                  <a:lnTo>
                    <a:pt x="495" y="166"/>
                  </a:lnTo>
                  <a:lnTo>
                    <a:pt x="460" y="168"/>
                  </a:lnTo>
                  <a:lnTo>
                    <a:pt x="386" y="173"/>
                  </a:lnTo>
                  <a:lnTo>
                    <a:pt x="282" y="176"/>
                  </a:lnTo>
                  <a:lnTo>
                    <a:pt x="250" y="177"/>
                  </a:lnTo>
                  <a:lnTo>
                    <a:pt x="213" y="178"/>
                  </a:lnTo>
                  <a:lnTo>
                    <a:pt x="172" y="178"/>
                  </a:lnTo>
                  <a:lnTo>
                    <a:pt x="125" y="178"/>
                  </a:lnTo>
                  <a:lnTo>
                    <a:pt x="69" y="179"/>
                  </a:lnTo>
                  <a:lnTo>
                    <a:pt x="0" y="179"/>
                  </a:lnTo>
                  <a:lnTo>
                    <a:pt x="0" y="172"/>
                  </a:lnTo>
                  <a:lnTo>
                    <a:pt x="69" y="172"/>
                  </a:lnTo>
                  <a:lnTo>
                    <a:pt x="125" y="171"/>
                  </a:lnTo>
                  <a:lnTo>
                    <a:pt x="172" y="171"/>
                  </a:lnTo>
                  <a:lnTo>
                    <a:pt x="213" y="171"/>
                  </a:lnTo>
                  <a:lnTo>
                    <a:pt x="250" y="170"/>
                  </a:lnTo>
                  <a:lnTo>
                    <a:pt x="282" y="169"/>
                  </a:lnTo>
                  <a:lnTo>
                    <a:pt x="386" y="166"/>
                  </a:lnTo>
                  <a:lnTo>
                    <a:pt x="460" y="161"/>
                  </a:lnTo>
                  <a:lnTo>
                    <a:pt x="495" y="159"/>
                  </a:lnTo>
                  <a:lnTo>
                    <a:pt x="573" y="152"/>
                  </a:lnTo>
                  <a:lnTo>
                    <a:pt x="620" y="147"/>
                  </a:lnTo>
                  <a:lnTo>
                    <a:pt x="677" y="140"/>
                  </a:lnTo>
                  <a:lnTo>
                    <a:pt x="707" y="135"/>
                  </a:lnTo>
                  <a:lnTo>
                    <a:pt x="759" y="125"/>
                  </a:lnTo>
                  <a:lnTo>
                    <a:pt x="775" y="122"/>
                  </a:lnTo>
                  <a:lnTo>
                    <a:pt x="830" y="110"/>
                  </a:lnTo>
                  <a:lnTo>
                    <a:pt x="879" y="97"/>
                  </a:lnTo>
                  <a:lnTo>
                    <a:pt x="919" y="86"/>
                  </a:lnTo>
                  <a:lnTo>
                    <a:pt x="955" y="74"/>
                  </a:lnTo>
                  <a:lnTo>
                    <a:pt x="987" y="64"/>
                  </a:lnTo>
                  <a:lnTo>
                    <a:pt x="1043" y="46"/>
                  </a:lnTo>
                  <a:lnTo>
                    <a:pt x="1090" y="32"/>
                  </a:lnTo>
                  <a:lnTo>
                    <a:pt x="1132" y="19"/>
                  </a:lnTo>
                  <a:lnTo>
                    <a:pt x="1168" y="12"/>
                  </a:lnTo>
                  <a:lnTo>
                    <a:pt x="1201" y="5"/>
                  </a:lnTo>
                  <a:lnTo>
                    <a:pt x="1203" y="4"/>
                  </a:lnTo>
                  <a:lnTo>
                    <a:pt x="1201" y="5"/>
                  </a:lnTo>
                  <a:lnTo>
                    <a:pt x="1231" y="2"/>
                  </a:lnTo>
                  <a:lnTo>
                    <a:pt x="125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9" name="Line 605"/>
            <p:cNvSpPr>
              <a:spLocks noChangeShapeType="1"/>
            </p:cNvSpPr>
            <p:nvPr/>
          </p:nvSpPr>
          <p:spPr bwMode="auto">
            <a:xfrm flipV="1">
              <a:off x="6851857" y="5706490"/>
              <a:ext cx="1120" cy="21506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0" name="Line 606"/>
            <p:cNvSpPr>
              <a:spLocks noChangeShapeType="1"/>
            </p:cNvSpPr>
            <p:nvPr/>
          </p:nvSpPr>
          <p:spPr bwMode="auto">
            <a:xfrm flipV="1">
              <a:off x="6851857" y="5421975"/>
              <a:ext cx="1120" cy="21730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1" name="Line 607"/>
            <p:cNvSpPr>
              <a:spLocks noChangeShapeType="1"/>
            </p:cNvSpPr>
            <p:nvPr/>
          </p:nvSpPr>
          <p:spPr bwMode="auto">
            <a:xfrm>
              <a:off x="6818253" y="5921557"/>
              <a:ext cx="68328" cy="112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2" name="Line 608"/>
            <p:cNvSpPr>
              <a:spLocks noChangeShapeType="1"/>
            </p:cNvSpPr>
            <p:nvPr/>
          </p:nvSpPr>
          <p:spPr bwMode="auto">
            <a:xfrm>
              <a:off x="6818253" y="5421975"/>
              <a:ext cx="68328" cy="112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3" name="Freeform 609"/>
            <p:cNvSpPr>
              <a:spLocks/>
            </p:cNvSpPr>
            <p:nvPr/>
          </p:nvSpPr>
          <p:spPr bwMode="auto">
            <a:xfrm>
              <a:off x="6818253" y="5639282"/>
              <a:ext cx="67208" cy="67208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0" y="1"/>
                </a:cxn>
                <a:cxn ang="0">
                  <a:pos x="48" y="5"/>
                </a:cxn>
                <a:cxn ang="0">
                  <a:pos x="55" y="12"/>
                </a:cxn>
                <a:cxn ang="0">
                  <a:pos x="59" y="20"/>
                </a:cxn>
                <a:cxn ang="0">
                  <a:pos x="60" y="30"/>
                </a:cxn>
                <a:cxn ang="0">
                  <a:pos x="59" y="39"/>
                </a:cxn>
                <a:cxn ang="0">
                  <a:pos x="55" y="47"/>
                </a:cxn>
                <a:cxn ang="0">
                  <a:pos x="48" y="54"/>
                </a:cxn>
                <a:cxn ang="0">
                  <a:pos x="40" y="58"/>
                </a:cxn>
                <a:cxn ang="0">
                  <a:pos x="30" y="60"/>
                </a:cxn>
                <a:cxn ang="0">
                  <a:pos x="20" y="58"/>
                </a:cxn>
                <a:cxn ang="0">
                  <a:pos x="12" y="54"/>
                </a:cxn>
                <a:cxn ang="0">
                  <a:pos x="5" y="47"/>
                </a:cxn>
                <a:cxn ang="0">
                  <a:pos x="2" y="39"/>
                </a:cxn>
                <a:cxn ang="0">
                  <a:pos x="0" y="30"/>
                </a:cxn>
                <a:cxn ang="0">
                  <a:pos x="2" y="20"/>
                </a:cxn>
                <a:cxn ang="0">
                  <a:pos x="5" y="12"/>
                </a:cxn>
                <a:cxn ang="0">
                  <a:pos x="12" y="5"/>
                </a:cxn>
                <a:cxn ang="0">
                  <a:pos x="20" y="1"/>
                </a:cxn>
                <a:cxn ang="0">
                  <a:pos x="30" y="0"/>
                </a:cxn>
              </a:cxnLst>
              <a:rect l="0" t="0" r="r" b="b"/>
              <a:pathLst>
                <a:path w="60" h="60">
                  <a:moveTo>
                    <a:pt x="30" y="0"/>
                  </a:moveTo>
                  <a:lnTo>
                    <a:pt x="40" y="1"/>
                  </a:lnTo>
                  <a:lnTo>
                    <a:pt x="48" y="5"/>
                  </a:lnTo>
                  <a:lnTo>
                    <a:pt x="55" y="12"/>
                  </a:lnTo>
                  <a:lnTo>
                    <a:pt x="59" y="20"/>
                  </a:lnTo>
                  <a:lnTo>
                    <a:pt x="60" y="30"/>
                  </a:lnTo>
                  <a:lnTo>
                    <a:pt x="59" y="39"/>
                  </a:lnTo>
                  <a:lnTo>
                    <a:pt x="55" y="47"/>
                  </a:lnTo>
                  <a:lnTo>
                    <a:pt x="48" y="54"/>
                  </a:lnTo>
                  <a:lnTo>
                    <a:pt x="40" y="58"/>
                  </a:lnTo>
                  <a:lnTo>
                    <a:pt x="30" y="60"/>
                  </a:lnTo>
                  <a:lnTo>
                    <a:pt x="20" y="58"/>
                  </a:lnTo>
                  <a:lnTo>
                    <a:pt x="12" y="54"/>
                  </a:lnTo>
                  <a:lnTo>
                    <a:pt x="5" y="47"/>
                  </a:lnTo>
                  <a:lnTo>
                    <a:pt x="2" y="39"/>
                  </a:lnTo>
                  <a:lnTo>
                    <a:pt x="0" y="30"/>
                  </a:lnTo>
                  <a:lnTo>
                    <a:pt x="2" y="20"/>
                  </a:lnTo>
                  <a:lnTo>
                    <a:pt x="5" y="12"/>
                  </a:lnTo>
                  <a:lnTo>
                    <a:pt x="12" y="5"/>
                  </a:lnTo>
                  <a:lnTo>
                    <a:pt x="20" y="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4" name="Line 610"/>
            <p:cNvSpPr>
              <a:spLocks noChangeShapeType="1"/>
            </p:cNvSpPr>
            <p:nvPr/>
          </p:nvSpPr>
          <p:spPr bwMode="auto">
            <a:xfrm flipV="1">
              <a:off x="7020997" y="5830825"/>
              <a:ext cx="1120" cy="88491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5" name="Line 611"/>
            <p:cNvSpPr>
              <a:spLocks noChangeShapeType="1"/>
            </p:cNvSpPr>
            <p:nvPr/>
          </p:nvSpPr>
          <p:spPr bwMode="auto">
            <a:xfrm flipV="1">
              <a:off x="7020997" y="5675126"/>
              <a:ext cx="1120" cy="88491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6" name="Line 612"/>
            <p:cNvSpPr>
              <a:spLocks noChangeShapeType="1"/>
            </p:cNvSpPr>
            <p:nvPr/>
          </p:nvSpPr>
          <p:spPr bwMode="auto">
            <a:xfrm>
              <a:off x="6987393" y="5919317"/>
              <a:ext cx="68328" cy="112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7" name="Line 613"/>
            <p:cNvSpPr>
              <a:spLocks noChangeShapeType="1"/>
            </p:cNvSpPr>
            <p:nvPr/>
          </p:nvSpPr>
          <p:spPr bwMode="auto">
            <a:xfrm>
              <a:off x="6987393" y="5675126"/>
              <a:ext cx="68328" cy="112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8" name="Freeform 614"/>
            <p:cNvSpPr>
              <a:spLocks/>
            </p:cNvSpPr>
            <p:nvPr/>
          </p:nvSpPr>
          <p:spPr bwMode="auto">
            <a:xfrm>
              <a:off x="6987393" y="5763617"/>
              <a:ext cx="68328" cy="67208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0" y="1"/>
                </a:cxn>
                <a:cxn ang="0">
                  <a:pos x="49" y="5"/>
                </a:cxn>
                <a:cxn ang="0">
                  <a:pos x="55" y="12"/>
                </a:cxn>
                <a:cxn ang="0">
                  <a:pos x="59" y="20"/>
                </a:cxn>
                <a:cxn ang="0">
                  <a:pos x="61" y="30"/>
                </a:cxn>
                <a:cxn ang="0">
                  <a:pos x="59" y="40"/>
                </a:cxn>
                <a:cxn ang="0">
                  <a:pos x="55" y="48"/>
                </a:cxn>
                <a:cxn ang="0">
                  <a:pos x="49" y="55"/>
                </a:cxn>
                <a:cxn ang="0">
                  <a:pos x="40" y="58"/>
                </a:cxn>
                <a:cxn ang="0">
                  <a:pos x="30" y="60"/>
                </a:cxn>
                <a:cxn ang="0">
                  <a:pos x="21" y="58"/>
                </a:cxn>
                <a:cxn ang="0">
                  <a:pos x="12" y="55"/>
                </a:cxn>
                <a:cxn ang="0">
                  <a:pos x="6" y="48"/>
                </a:cxn>
                <a:cxn ang="0">
                  <a:pos x="2" y="40"/>
                </a:cxn>
                <a:cxn ang="0">
                  <a:pos x="0" y="30"/>
                </a:cxn>
                <a:cxn ang="0">
                  <a:pos x="2" y="20"/>
                </a:cxn>
                <a:cxn ang="0">
                  <a:pos x="6" y="12"/>
                </a:cxn>
                <a:cxn ang="0">
                  <a:pos x="12" y="5"/>
                </a:cxn>
                <a:cxn ang="0">
                  <a:pos x="21" y="1"/>
                </a:cxn>
                <a:cxn ang="0">
                  <a:pos x="30" y="0"/>
                </a:cxn>
              </a:cxnLst>
              <a:rect l="0" t="0" r="r" b="b"/>
              <a:pathLst>
                <a:path w="61" h="60">
                  <a:moveTo>
                    <a:pt x="30" y="0"/>
                  </a:moveTo>
                  <a:lnTo>
                    <a:pt x="40" y="1"/>
                  </a:lnTo>
                  <a:lnTo>
                    <a:pt x="49" y="5"/>
                  </a:lnTo>
                  <a:lnTo>
                    <a:pt x="55" y="12"/>
                  </a:lnTo>
                  <a:lnTo>
                    <a:pt x="59" y="20"/>
                  </a:lnTo>
                  <a:lnTo>
                    <a:pt x="61" y="30"/>
                  </a:lnTo>
                  <a:lnTo>
                    <a:pt x="59" y="40"/>
                  </a:lnTo>
                  <a:lnTo>
                    <a:pt x="55" y="48"/>
                  </a:lnTo>
                  <a:lnTo>
                    <a:pt x="49" y="55"/>
                  </a:lnTo>
                  <a:lnTo>
                    <a:pt x="40" y="58"/>
                  </a:lnTo>
                  <a:lnTo>
                    <a:pt x="30" y="60"/>
                  </a:lnTo>
                  <a:lnTo>
                    <a:pt x="21" y="58"/>
                  </a:lnTo>
                  <a:lnTo>
                    <a:pt x="12" y="55"/>
                  </a:lnTo>
                  <a:lnTo>
                    <a:pt x="6" y="48"/>
                  </a:lnTo>
                  <a:lnTo>
                    <a:pt x="2" y="40"/>
                  </a:lnTo>
                  <a:lnTo>
                    <a:pt x="0" y="30"/>
                  </a:lnTo>
                  <a:lnTo>
                    <a:pt x="2" y="20"/>
                  </a:lnTo>
                  <a:lnTo>
                    <a:pt x="6" y="12"/>
                  </a:lnTo>
                  <a:lnTo>
                    <a:pt x="12" y="5"/>
                  </a:lnTo>
                  <a:lnTo>
                    <a:pt x="21" y="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9" name="Line 615"/>
            <p:cNvSpPr>
              <a:spLocks noChangeShapeType="1"/>
            </p:cNvSpPr>
            <p:nvPr/>
          </p:nvSpPr>
          <p:spPr bwMode="auto">
            <a:xfrm flipV="1">
              <a:off x="7172216" y="5771458"/>
              <a:ext cx="1120" cy="6048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0" name="Line 616"/>
            <p:cNvSpPr>
              <a:spLocks noChangeShapeType="1"/>
            </p:cNvSpPr>
            <p:nvPr/>
          </p:nvSpPr>
          <p:spPr bwMode="auto">
            <a:xfrm flipV="1">
              <a:off x="7172216" y="5644882"/>
              <a:ext cx="1120" cy="5824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1" name="Line 617"/>
            <p:cNvSpPr>
              <a:spLocks noChangeShapeType="1"/>
            </p:cNvSpPr>
            <p:nvPr/>
          </p:nvSpPr>
          <p:spPr bwMode="auto">
            <a:xfrm>
              <a:off x="7138612" y="5831946"/>
              <a:ext cx="68328" cy="112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2" name="Line 618"/>
            <p:cNvSpPr>
              <a:spLocks noChangeShapeType="1"/>
            </p:cNvSpPr>
            <p:nvPr/>
          </p:nvSpPr>
          <p:spPr bwMode="auto">
            <a:xfrm>
              <a:off x="7138612" y="5644882"/>
              <a:ext cx="68328" cy="112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3" name="Freeform 619"/>
            <p:cNvSpPr>
              <a:spLocks/>
            </p:cNvSpPr>
            <p:nvPr/>
          </p:nvSpPr>
          <p:spPr bwMode="auto">
            <a:xfrm>
              <a:off x="7138612" y="5703129"/>
              <a:ext cx="67208" cy="68329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0" y="2"/>
                </a:cxn>
                <a:cxn ang="0">
                  <a:pos x="48" y="7"/>
                </a:cxn>
                <a:cxn ang="0">
                  <a:pos x="55" y="13"/>
                </a:cxn>
                <a:cxn ang="0">
                  <a:pos x="59" y="21"/>
                </a:cxn>
                <a:cxn ang="0">
                  <a:pos x="60" y="31"/>
                </a:cxn>
                <a:cxn ang="0">
                  <a:pos x="59" y="41"/>
                </a:cxn>
                <a:cxn ang="0">
                  <a:pos x="55" y="49"/>
                </a:cxn>
                <a:cxn ang="0">
                  <a:pos x="48" y="55"/>
                </a:cxn>
                <a:cxn ang="0">
                  <a:pos x="40" y="60"/>
                </a:cxn>
                <a:cxn ang="0">
                  <a:pos x="30" y="61"/>
                </a:cxn>
                <a:cxn ang="0">
                  <a:pos x="20" y="60"/>
                </a:cxn>
                <a:cxn ang="0">
                  <a:pos x="12" y="55"/>
                </a:cxn>
                <a:cxn ang="0">
                  <a:pos x="5" y="49"/>
                </a:cxn>
                <a:cxn ang="0">
                  <a:pos x="2" y="41"/>
                </a:cxn>
                <a:cxn ang="0">
                  <a:pos x="0" y="31"/>
                </a:cxn>
                <a:cxn ang="0">
                  <a:pos x="2" y="21"/>
                </a:cxn>
                <a:cxn ang="0">
                  <a:pos x="5" y="13"/>
                </a:cxn>
                <a:cxn ang="0">
                  <a:pos x="12" y="7"/>
                </a:cxn>
                <a:cxn ang="0">
                  <a:pos x="20" y="2"/>
                </a:cxn>
                <a:cxn ang="0">
                  <a:pos x="30" y="0"/>
                </a:cxn>
              </a:cxnLst>
              <a:rect l="0" t="0" r="r" b="b"/>
              <a:pathLst>
                <a:path w="60" h="61">
                  <a:moveTo>
                    <a:pt x="30" y="0"/>
                  </a:moveTo>
                  <a:lnTo>
                    <a:pt x="40" y="2"/>
                  </a:lnTo>
                  <a:lnTo>
                    <a:pt x="48" y="7"/>
                  </a:lnTo>
                  <a:lnTo>
                    <a:pt x="55" y="13"/>
                  </a:lnTo>
                  <a:lnTo>
                    <a:pt x="59" y="21"/>
                  </a:lnTo>
                  <a:lnTo>
                    <a:pt x="60" y="31"/>
                  </a:lnTo>
                  <a:lnTo>
                    <a:pt x="59" y="41"/>
                  </a:lnTo>
                  <a:lnTo>
                    <a:pt x="55" y="49"/>
                  </a:lnTo>
                  <a:lnTo>
                    <a:pt x="48" y="55"/>
                  </a:lnTo>
                  <a:lnTo>
                    <a:pt x="40" y="60"/>
                  </a:lnTo>
                  <a:lnTo>
                    <a:pt x="30" y="61"/>
                  </a:lnTo>
                  <a:lnTo>
                    <a:pt x="20" y="60"/>
                  </a:lnTo>
                  <a:lnTo>
                    <a:pt x="12" y="55"/>
                  </a:lnTo>
                  <a:lnTo>
                    <a:pt x="5" y="49"/>
                  </a:lnTo>
                  <a:lnTo>
                    <a:pt x="2" y="41"/>
                  </a:lnTo>
                  <a:lnTo>
                    <a:pt x="0" y="31"/>
                  </a:lnTo>
                  <a:lnTo>
                    <a:pt x="2" y="21"/>
                  </a:lnTo>
                  <a:lnTo>
                    <a:pt x="5" y="13"/>
                  </a:lnTo>
                  <a:lnTo>
                    <a:pt x="12" y="7"/>
                  </a:lnTo>
                  <a:lnTo>
                    <a:pt x="20" y="2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4" name="Line 620"/>
            <p:cNvSpPr>
              <a:spLocks noChangeShapeType="1"/>
            </p:cNvSpPr>
            <p:nvPr/>
          </p:nvSpPr>
          <p:spPr bwMode="auto">
            <a:xfrm flipV="1">
              <a:off x="7324555" y="5969723"/>
              <a:ext cx="1120" cy="47046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5" name="Line 621"/>
            <p:cNvSpPr>
              <a:spLocks noChangeShapeType="1"/>
            </p:cNvSpPr>
            <p:nvPr/>
          </p:nvSpPr>
          <p:spPr bwMode="auto">
            <a:xfrm flipV="1">
              <a:off x="7324555" y="5855469"/>
              <a:ext cx="1120" cy="47046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6" name="Line 622"/>
            <p:cNvSpPr>
              <a:spLocks noChangeShapeType="1"/>
            </p:cNvSpPr>
            <p:nvPr/>
          </p:nvSpPr>
          <p:spPr bwMode="auto">
            <a:xfrm>
              <a:off x="7290951" y="6016769"/>
              <a:ext cx="68328" cy="112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7" name="Line 623"/>
            <p:cNvSpPr>
              <a:spLocks noChangeShapeType="1"/>
            </p:cNvSpPr>
            <p:nvPr/>
          </p:nvSpPr>
          <p:spPr bwMode="auto">
            <a:xfrm>
              <a:off x="7290951" y="5855469"/>
              <a:ext cx="68328" cy="112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8" name="Freeform 624"/>
            <p:cNvSpPr>
              <a:spLocks/>
            </p:cNvSpPr>
            <p:nvPr/>
          </p:nvSpPr>
          <p:spPr bwMode="auto">
            <a:xfrm>
              <a:off x="7290951" y="5902514"/>
              <a:ext cx="67208" cy="68329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0" y="2"/>
                </a:cxn>
                <a:cxn ang="0">
                  <a:pos x="47" y="6"/>
                </a:cxn>
                <a:cxn ang="0">
                  <a:pos x="54" y="12"/>
                </a:cxn>
                <a:cxn ang="0">
                  <a:pos x="58" y="21"/>
                </a:cxn>
                <a:cxn ang="0">
                  <a:pos x="60" y="30"/>
                </a:cxn>
                <a:cxn ang="0">
                  <a:pos x="58" y="40"/>
                </a:cxn>
                <a:cxn ang="0">
                  <a:pos x="54" y="49"/>
                </a:cxn>
                <a:cxn ang="0">
                  <a:pos x="47" y="55"/>
                </a:cxn>
                <a:cxn ang="0">
                  <a:pos x="40" y="59"/>
                </a:cxn>
                <a:cxn ang="0">
                  <a:pos x="30" y="61"/>
                </a:cxn>
                <a:cxn ang="0">
                  <a:pos x="20" y="59"/>
                </a:cxn>
                <a:cxn ang="0">
                  <a:pos x="12" y="55"/>
                </a:cxn>
                <a:cxn ang="0">
                  <a:pos x="5" y="49"/>
                </a:cxn>
                <a:cxn ang="0">
                  <a:pos x="1" y="40"/>
                </a:cxn>
                <a:cxn ang="0">
                  <a:pos x="0" y="30"/>
                </a:cxn>
                <a:cxn ang="0">
                  <a:pos x="1" y="21"/>
                </a:cxn>
                <a:cxn ang="0">
                  <a:pos x="5" y="12"/>
                </a:cxn>
                <a:cxn ang="0">
                  <a:pos x="12" y="6"/>
                </a:cxn>
                <a:cxn ang="0">
                  <a:pos x="20" y="2"/>
                </a:cxn>
                <a:cxn ang="0">
                  <a:pos x="30" y="0"/>
                </a:cxn>
              </a:cxnLst>
              <a:rect l="0" t="0" r="r" b="b"/>
              <a:pathLst>
                <a:path w="60" h="61">
                  <a:moveTo>
                    <a:pt x="30" y="0"/>
                  </a:moveTo>
                  <a:lnTo>
                    <a:pt x="40" y="2"/>
                  </a:lnTo>
                  <a:lnTo>
                    <a:pt x="47" y="6"/>
                  </a:lnTo>
                  <a:lnTo>
                    <a:pt x="54" y="12"/>
                  </a:lnTo>
                  <a:lnTo>
                    <a:pt x="58" y="21"/>
                  </a:lnTo>
                  <a:lnTo>
                    <a:pt x="60" y="30"/>
                  </a:lnTo>
                  <a:lnTo>
                    <a:pt x="58" y="40"/>
                  </a:lnTo>
                  <a:lnTo>
                    <a:pt x="54" y="49"/>
                  </a:lnTo>
                  <a:lnTo>
                    <a:pt x="47" y="55"/>
                  </a:lnTo>
                  <a:lnTo>
                    <a:pt x="40" y="59"/>
                  </a:lnTo>
                  <a:lnTo>
                    <a:pt x="30" y="61"/>
                  </a:lnTo>
                  <a:lnTo>
                    <a:pt x="20" y="59"/>
                  </a:lnTo>
                  <a:lnTo>
                    <a:pt x="12" y="55"/>
                  </a:lnTo>
                  <a:lnTo>
                    <a:pt x="5" y="49"/>
                  </a:lnTo>
                  <a:lnTo>
                    <a:pt x="1" y="40"/>
                  </a:lnTo>
                  <a:lnTo>
                    <a:pt x="0" y="30"/>
                  </a:lnTo>
                  <a:lnTo>
                    <a:pt x="1" y="21"/>
                  </a:lnTo>
                  <a:lnTo>
                    <a:pt x="5" y="12"/>
                  </a:lnTo>
                  <a:lnTo>
                    <a:pt x="12" y="6"/>
                  </a:lnTo>
                  <a:lnTo>
                    <a:pt x="20" y="2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9" name="Line 625"/>
            <p:cNvSpPr>
              <a:spLocks noChangeShapeType="1"/>
            </p:cNvSpPr>
            <p:nvPr/>
          </p:nvSpPr>
          <p:spPr bwMode="auto">
            <a:xfrm flipV="1">
              <a:off x="7475773" y="6071656"/>
              <a:ext cx="1120" cy="5712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0" name="Line 626"/>
            <p:cNvSpPr>
              <a:spLocks noChangeShapeType="1"/>
            </p:cNvSpPr>
            <p:nvPr/>
          </p:nvSpPr>
          <p:spPr bwMode="auto">
            <a:xfrm flipV="1">
              <a:off x="7475773" y="5946200"/>
              <a:ext cx="1120" cy="5712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1" name="Line 627"/>
            <p:cNvSpPr>
              <a:spLocks noChangeShapeType="1"/>
            </p:cNvSpPr>
            <p:nvPr/>
          </p:nvSpPr>
          <p:spPr bwMode="auto">
            <a:xfrm>
              <a:off x="7442169" y="6128783"/>
              <a:ext cx="68328" cy="112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2" name="Line 628"/>
            <p:cNvSpPr>
              <a:spLocks noChangeShapeType="1"/>
            </p:cNvSpPr>
            <p:nvPr/>
          </p:nvSpPr>
          <p:spPr bwMode="auto">
            <a:xfrm>
              <a:off x="7442169" y="5946200"/>
              <a:ext cx="68328" cy="112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3" name="Freeform 629"/>
            <p:cNvSpPr>
              <a:spLocks/>
            </p:cNvSpPr>
            <p:nvPr/>
          </p:nvSpPr>
          <p:spPr bwMode="auto">
            <a:xfrm>
              <a:off x="7442169" y="6003327"/>
              <a:ext cx="67208" cy="68329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0" y="1"/>
                </a:cxn>
                <a:cxn ang="0">
                  <a:pos x="48" y="6"/>
                </a:cxn>
                <a:cxn ang="0">
                  <a:pos x="55" y="12"/>
                </a:cxn>
                <a:cxn ang="0">
                  <a:pos x="59" y="20"/>
                </a:cxn>
                <a:cxn ang="0">
                  <a:pos x="60" y="30"/>
                </a:cxn>
                <a:cxn ang="0">
                  <a:pos x="59" y="40"/>
                </a:cxn>
                <a:cxn ang="0">
                  <a:pos x="55" y="48"/>
                </a:cxn>
                <a:cxn ang="0">
                  <a:pos x="48" y="54"/>
                </a:cxn>
                <a:cxn ang="0">
                  <a:pos x="40" y="59"/>
                </a:cxn>
                <a:cxn ang="0">
                  <a:pos x="30" y="61"/>
                </a:cxn>
                <a:cxn ang="0">
                  <a:pos x="20" y="59"/>
                </a:cxn>
                <a:cxn ang="0">
                  <a:pos x="13" y="54"/>
                </a:cxn>
                <a:cxn ang="0">
                  <a:pos x="6" y="48"/>
                </a:cxn>
                <a:cxn ang="0">
                  <a:pos x="2" y="40"/>
                </a:cxn>
                <a:cxn ang="0">
                  <a:pos x="0" y="30"/>
                </a:cxn>
                <a:cxn ang="0">
                  <a:pos x="2" y="20"/>
                </a:cxn>
                <a:cxn ang="0">
                  <a:pos x="6" y="12"/>
                </a:cxn>
                <a:cxn ang="0">
                  <a:pos x="13" y="6"/>
                </a:cxn>
                <a:cxn ang="0">
                  <a:pos x="20" y="1"/>
                </a:cxn>
                <a:cxn ang="0">
                  <a:pos x="30" y="0"/>
                </a:cxn>
              </a:cxnLst>
              <a:rect l="0" t="0" r="r" b="b"/>
              <a:pathLst>
                <a:path w="60" h="61">
                  <a:moveTo>
                    <a:pt x="30" y="0"/>
                  </a:moveTo>
                  <a:lnTo>
                    <a:pt x="40" y="1"/>
                  </a:lnTo>
                  <a:lnTo>
                    <a:pt x="48" y="6"/>
                  </a:lnTo>
                  <a:lnTo>
                    <a:pt x="55" y="12"/>
                  </a:lnTo>
                  <a:lnTo>
                    <a:pt x="59" y="20"/>
                  </a:lnTo>
                  <a:lnTo>
                    <a:pt x="60" y="30"/>
                  </a:lnTo>
                  <a:lnTo>
                    <a:pt x="59" y="40"/>
                  </a:lnTo>
                  <a:lnTo>
                    <a:pt x="55" y="48"/>
                  </a:lnTo>
                  <a:lnTo>
                    <a:pt x="48" y="54"/>
                  </a:lnTo>
                  <a:lnTo>
                    <a:pt x="40" y="59"/>
                  </a:lnTo>
                  <a:lnTo>
                    <a:pt x="30" y="61"/>
                  </a:lnTo>
                  <a:lnTo>
                    <a:pt x="20" y="59"/>
                  </a:lnTo>
                  <a:lnTo>
                    <a:pt x="13" y="54"/>
                  </a:lnTo>
                  <a:lnTo>
                    <a:pt x="6" y="48"/>
                  </a:lnTo>
                  <a:lnTo>
                    <a:pt x="2" y="40"/>
                  </a:lnTo>
                  <a:lnTo>
                    <a:pt x="0" y="30"/>
                  </a:lnTo>
                  <a:lnTo>
                    <a:pt x="2" y="20"/>
                  </a:lnTo>
                  <a:lnTo>
                    <a:pt x="6" y="12"/>
                  </a:lnTo>
                  <a:lnTo>
                    <a:pt x="13" y="6"/>
                  </a:lnTo>
                  <a:lnTo>
                    <a:pt x="20" y="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4" name="Line 630"/>
            <p:cNvSpPr>
              <a:spLocks noChangeShapeType="1"/>
            </p:cNvSpPr>
            <p:nvPr/>
          </p:nvSpPr>
          <p:spPr bwMode="auto">
            <a:xfrm flipV="1">
              <a:off x="7632593" y="5808423"/>
              <a:ext cx="1120" cy="81771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5" name="Line 631"/>
            <p:cNvSpPr>
              <a:spLocks noChangeShapeType="1"/>
            </p:cNvSpPr>
            <p:nvPr/>
          </p:nvSpPr>
          <p:spPr bwMode="auto">
            <a:xfrm flipV="1">
              <a:off x="7632593" y="5658324"/>
              <a:ext cx="1120" cy="81771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6" name="Line 632"/>
            <p:cNvSpPr>
              <a:spLocks noChangeShapeType="1"/>
            </p:cNvSpPr>
            <p:nvPr/>
          </p:nvSpPr>
          <p:spPr bwMode="auto">
            <a:xfrm>
              <a:off x="7597869" y="5890193"/>
              <a:ext cx="68328" cy="112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7" name="Line 633"/>
            <p:cNvSpPr>
              <a:spLocks noChangeShapeType="1"/>
            </p:cNvSpPr>
            <p:nvPr/>
          </p:nvSpPr>
          <p:spPr bwMode="auto">
            <a:xfrm>
              <a:off x="7597869" y="5658324"/>
              <a:ext cx="68328" cy="112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8" name="Freeform 634"/>
            <p:cNvSpPr>
              <a:spLocks/>
            </p:cNvSpPr>
            <p:nvPr/>
          </p:nvSpPr>
          <p:spPr bwMode="auto">
            <a:xfrm>
              <a:off x="7597869" y="5740094"/>
              <a:ext cx="68328" cy="68329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40" y="1"/>
                </a:cxn>
                <a:cxn ang="0">
                  <a:pos x="49" y="6"/>
                </a:cxn>
                <a:cxn ang="0">
                  <a:pos x="55" y="12"/>
                </a:cxn>
                <a:cxn ang="0">
                  <a:pos x="59" y="21"/>
                </a:cxn>
                <a:cxn ang="0">
                  <a:pos x="61" y="31"/>
                </a:cxn>
                <a:cxn ang="0">
                  <a:pos x="59" y="42"/>
                </a:cxn>
                <a:cxn ang="0">
                  <a:pos x="52" y="52"/>
                </a:cxn>
                <a:cxn ang="0">
                  <a:pos x="42" y="59"/>
                </a:cxn>
                <a:cxn ang="0">
                  <a:pos x="31" y="61"/>
                </a:cxn>
                <a:cxn ang="0">
                  <a:pos x="21" y="59"/>
                </a:cxn>
                <a:cxn ang="0">
                  <a:pos x="12" y="55"/>
                </a:cxn>
                <a:cxn ang="0">
                  <a:pos x="6" y="49"/>
                </a:cxn>
                <a:cxn ang="0">
                  <a:pos x="2" y="40"/>
                </a:cxn>
                <a:cxn ang="0">
                  <a:pos x="0" y="31"/>
                </a:cxn>
                <a:cxn ang="0">
                  <a:pos x="2" y="21"/>
                </a:cxn>
                <a:cxn ang="0">
                  <a:pos x="6" y="12"/>
                </a:cxn>
                <a:cxn ang="0">
                  <a:pos x="12" y="6"/>
                </a:cxn>
                <a:cxn ang="0">
                  <a:pos x="21" y="1"/>
                </a:cxn>
                <a:cxn ang="0">
                  <a:pos x="31" y="0"/>
                </a:cxn>
              </a:cxnLst>
              <a:rect l="0" t="0" r="r" b="b"/>
              <a:pathLst>
                <a:path w="61" h="61">
                  <a:moveTo>
                    <a:pt x="31" y="0"/>
                  </a:moveTo>
                  <a:lnTo>
                    <a:pt x="40" y="1"/>
                  </a:lnTo>
                  <a:lnTo>
                    <a:pt x="49" y="6"/>
                  </a:lnTo>
                  <a:lnTo>
                    <a:pt x="55" y="12"/>
                  </a:lnTo>
                  <a:lnTo>
                    <a:pt x="59" y="21"/>
                  </a:lnTo>
                  <a:lnTo>
                    <a:pt x="61" y="31"/>
                  </a:lnTo>
                  <a:lnTo>
                    <a:pt x="59" y="42"/>
                  </a:lnTo>
                  <a:lnTo>
                    <a:pt x="52" y="52"/>
                  </a:lnTo>
                  <a:lnTo>
                    <a:pt x="42" y="59"/>
                  </a:lnTo>
                  <a:lnTo>
                    <a:pt x="31" y="61"/>
                  </a:lnTo>
                  <a:lnTo>
                    <a:pt x="21" y="59"/>
                  </a:lnTo>
                  <a:lnTo>
                    <a:pt x="12" y="55"/>
                  </a:lnTo>
                  <a:lnTo>
                    <a:pt x="6" y="49"/>
                  </a:lnTo>
                  <a:lnTo>
                    <a:pt x="2" y="40"/>
                  </a:lnTo>
                  <a:lnTo>
                    <a:pt x="0" y="31"/>
                  </a:lnTo>
                  <a:lnTo>
                    <a:pt x="2" y="21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21" y="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9" name="Line 635"/>
            <p:cNvSpPr>
              <a:spLocks noChangeShapeType="1"/>
            </p:cNvSpPr>
            <p:nvPr/>
          </p:nvSpPr>
          <p:spPr bwMode="auto">
            <a:xfrm flipV="1">
              <a:off x="7795013" y="5936119"/>
              <a:ext cx="1120" cy="124336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0" name="Line 636"/>
            <p:cNvSpPr>
              <a:spLocks noChangeShapeType="1"/>
            </p:cNvSpPr>
            <p:nvPr/>
          </p:nvSpPr>
          <p:spPr bwMode="auto">
            <a:xfrm flipV="1">
              <a:off x="7795013" y="5744575"/>
              <a:ext cx="1120" cy="124336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1" name="Line 637"/>
            <p:cNvSpPr>
              <a:spLocks noChangeShapeType="1"/>
            </p:cNvSpPr>
            <p:nvPr/>
          </p:nvSpPr>
          <p:spPr bwMode="auto">
            <a:xfrm>
              <a:off x="7761409" y="6060454"/>
              <a:ext cx="68328" cy="112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2" name="Line 638"/>
            <p:cNvSpPr>
              <a:spLocks noChangeShapeType="1"/>
            </p:cNvSpPr>
            <p:nvPr/>
          </p:nvSpPr>
          <p:spPr bwMode="auto">
            <a:xfrm>
              <a:off x="7761409" y="5744575"/>
              <a:ext cx="68328" cy="112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3" name="Freeform 639"/>
            <p:cNvSpPr>
              <a:spLocks/>
            </p:cNvSpPr>
            <p:nvPr/>
          </p:nvSpPr>
          <p:spPr bwMode="auto">
            <a:xfrm>
              <a:off x="7761409" y="5868910"/>
              <a:ext cx="68328" cy="67208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0" y="1"/>
                </a:cxn>
                <a:cxn ang="0">
                  <a:pos x="48" y="5"/>
                </a:cxn>
                <a:cxn ang="0">
                  <a:pos x="54" y="12"/>
                </a:cxn>
                <a:cxn ang="0">
                  <a:pos x="59" y="20"/>
                </a:cxn>
                <a:cxn ang="0">
                  <a:pos x="61" y="30"/>
                </a:cxn>
                <a:cxn ang="0">
                  <a:pos x="59" y="40"/>
                </a:cxn>
                <a:cxn ang="0">
                  <a:pos x="54" y="48"/>
                </a:cxn>
                <a:cxn ang="0">
                  <a:pos x="48" y="55"/>
                </a:cxn>
                <a:cxn ang="0">
                  <a:pos x="40" y="59"/>
                </a:cxn>
                <a:cxn ang="0">
                  <a:pos x="30" y="60"/>
                </a:cxn>
                <a:cxn ang="0">
                  <a:pos x="20" y="59"/>
                </a:cxn>
                <a:cxn ang="0">
                  <a:pos x="12" y="55"/>
                </a:cxn>
                <a:cxn ang="0">
                  <a:pos x="6" y="48"/>
                </a:cxn>
                <a:cxn ang="0">
                  <a:pos x="1" y="40"/>
                </a:cxn>
                <a:cxn ang="0">
                  <a:pos x="0" y="30"/>
                </a:cxn>
                <a:cxn ang="0">
                  <a:pos x="1" y="20"/>
                </a:cxn>
                <a:cxn ang="0">
                  <a:pos x="6" y="12"/>
                </a:cxn>
                <a:cxn ang="0">
                  <a:pos x="12" y="5"/>
                </a:cxn>
                <a:cxn ang="0">
                  <a:pos x="20" y="1"/>
                </a:cxn>
                <a:cxn ang="0">
                  <a:pos x="30" y="0"/>
                </a:cxn>
              </a:cxnLst>
              <a:rect l="0" t="0" r="r" b="b"/>
              <a:pathLst>
                <a:path w="61" h="60">
                  <a:moveTo>
                    <a:pt x="30" y="0"/>
                  </a:moveTo>
                  <a:lnTo>
                    <a:pt x="40" y="1"/>
                  </a:lnTo>
                  <a:lnTo>
                    <a:pt x="48" y="5"/>
                  </a:lnTo>
                  <a:lnTo>
                    <a:pt x="54" y="12"/>
                  </a:lnTo>
                  <a:lnTo>
                    <a:pt x="59" y="20"/>
                  </a:lnTo>
                  <a:lnTo>
                    <a:pt x="61" y="30"/>
                  </a:lnTo>
                  <a:lnTo>
                    <a:pt x="59" y="40"/>
                  </a:lnTo>
                  <a:lnTo>
                    <a:pt x="54" y="48"/>
                  </a:lnTo>
                  <a:lnTo>
                    <a:pt x="48" y="55"/>
                  </a:lnTo>
                  <a:lnTo>
                    <a:pt x="40" y="59"/>
                  </a:lnTo>
                  <a:lnTo>
                    <a:pt x="30" y="60"/>
                  </a:lnTo>
                  <a:lnTo>
                    <a:pt x="20" y="59"/>
                  </a:lnTo>
                  <a:lnTo>
                    <a:pt x="12" y="55"/>
                  </a:lnTo>
                  <a:lnTo>
                    <a:pt x="6" y="48"/>
                  </a:lnTo>
                  <a:lnTo>
                    <a:pt x="1" y="40"/>
                  </a:lnTo>
                  <a:lnTo>
                    <a:pt x="0" y="30"/>
                  </a:lnTo>
                  <a:lnTo>
                    <a:pt x="1" y="20"/>
                  </a:lnTo>
                  <a:lnTo>
                    <a:pt x="6" y="12"/>
                  </a:lnTo>
                  <a:lnTo>
                    <a:pt x="12" y="5"/>
                  </a:lnTo>
                  <a:lnTo>
                    <a:pt x="20" y="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4" name="Line 640"/>
            <p:cNvSpPr>
              <a:spLocks noChangeShapeType="1"/>
            </p:cNvSpPr>
            <p:nvPr/>
          </p:nvSpPr>
          <p:spPr bwMode="auto">
            <a:xfrm flipV="1">
              <a:off x="7957433" y="5900274"/>
              <a:ext cx="1120" cy="206106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5" name="Line 641"/>
            <p:cNvSpPr>
              <a:spLocks noChangeShapeType="1"/>
            </p:cNvSpPr>
            <p:nvPr/>
          </p:nvSpPr>
          <p:spPr bwMode="auto">
            <a:xfrm flipV="1">
              <a:off x="7957433" y="5624720"/>
              <a:ext cx="1120" cy="207226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6" name="Line 642"/>
            <p:cNvSpPr>
              <a:spLocks noChangeShapeType="1"/>
            </p:cNvSpPr>
            <p:nvPr/>
          </p:nvSpPr>
          <p:spPr bwMode="auto">
            <a:xfrm>
              <a:off x="7923828" y="6106380"/>
              <a:ext cx="67208" cy="112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7" name="Line 643"/>
            <p:cNvSpPr>
              <a:spLocks noChangeShapeType="1"/>
            </p:cNvSpPr>
            <p:nvPr/>
          </p:nvSpPr>
          <p:spPr bwMode="auto">
            <a:xfrm>
              <a:off x="7923828" y="5623600"/>
              <a:ext cx="67208" cy="112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8" name="Freeform 644"/>
            <p:cNvSpPr>
              <a:spLocks/>
            </p:cNvSpPr>
            <p:nvPr/>
          </p:nvSpPr>
          <p:spPr bwMode="auto">
            <a:xfrm>
              <a:off x="7923828" y="5831946"/>
              <a:ext cx="67208" cy="68329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0" y="2"/>
                </a:cxn>
                <a:cxn ang="0">
                  <a:pos x="48" y="6"/>
                </a:cxn>
                <a:cxn ang="0">
                  <a:pos x="54" y="13"/>
                </a:cxn>
                <a:cxn ang="0">
                  <a:pos x="59" y="21"/>
                </a:cxn>
                <a:cxn ang="0">
                  <a:pos x="60" y="31"/>
                </a:cxn>
                <a:cxn ang="0">
                  <a:pos x="59" y="41"/>
                </a:cxn>
                <a:cxn ang="0">
                  <a:pos x="54" y="48"/>
                </a:cxn>
                <a:cxn ang="0">
                  <a:pos x="48" y="55"/>
                </a:cxn>
                <a:cxn ang="0">
                  <a:pos x="40" y="59"/>
                </a:cxn>
                <a:cxn ang="0">
                  <a:pos x="30" y="61"/>
                </a:cxn>
                <a:cxn ang="0">
                  <a:pos x="20" y="59"/>
                </a:cxn>
                <a:cxn ang="0">
                  <a:pos x="12" y="55"/>
                </a:cxn>
                <a:cxn ang="0">
                  <a:pos x="6" y="48"/>
                </a:cxn>
                <a:cxn ang="0">
                  <a:pos x="1" y="41"/>
                </a:cxn>
                <a:cxn ang="0">
                  <a:pos x="0" y="31"/>
                </a:cxn>
                <a:cxn ang="0">
                  <a:pos x="1" y="21"/>
                </a:cxn>
                <a:cxn ang="0">
                  <a:pos x="6" y="13"/>
                </a:cxn>
                <a:cxn ang="0">
                  <a:pos x="12" y="6"/>
                </a:cxn>
                <a:cxn ang="0">
                  <a:pos x="20" y="2"/>
                </a:cxn>
                <a:cxn ang="0">
                  <a:pos x="30" y="0"/>
                </a:cxn>
              </a:cxnLst>
              <a:rect l="0" t="0" r="r" b="b"/>
              <a:pathLst>
                <a:path w="60" h="61">
                  <a:moveTo>
                    <a:pt x="30" y="0"/>
                  </a:moveTo>
                  <a:lnTo>
                    <a:pt x="40" y="2"/>
                  </a:lnTo>
                  <a:lnTo>
                    <a:pt x="48" y="6"/>
                  </a:lnTo>
                  <a:lnTo>
                    <a:pt x="54" y="13"/>
                  </a:lnTo>
                  <a:lnTo>
                    <a:pt x="59" y="21"/>
                  </a:lnTo>
                  <a:lnTo>
                    <a:pt x="60" y="31"/>
                  </a:lnTo>
                  <a:lnTo>
                    <a:pt x="59" y="41"/>
                  </a:lnTo>
                  <a:lnTo>
                    <a:pt x="54" y="48"/>
                  </a:lnTo>
                  <a:lnTo>
                    <a:pt x="48" y="55"/>
                  </a:lnTo>
                  <a:lnTo>
                    <a:pt x="40" y="59"/>
                  </a:lnTo>
                  <a:lnTo>
                    <a:pt x="30" y="61"/>
                  </a:lnTo>
                  <a:lnTo>
                    <a:pt x="20" y="59"/>
                  </a:lnTo>
                  <a:lnTo>
                    <a:pt x="12" y="55"/>
                  </a:lnTo>
                  <a:lnTo>
                    <a:pt x="6" y="48"/>
                  </a:lnTo>
                  <a:lnTo>
                    <a:pt x="1" y="41"/>
                  </a:lnTo>
                  <a:lnTo>
                    <a:pt x="0" y="31"/>
                  </a:lnTo>
                  <a:lnTo>
                    <a:pt x="1" y="21"/>
                  </a:lnTo>
                  <a:lnTo>
                    <a:pt x="6" y="13"/>
                  </a:lnTo>
                  <a:lnTo>
                    <a:pt x="12" y="6"/>
                  </a:lnTo>
                  <a:lnTo>
                    <a:pt x="20" y="2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9" name="Line 645"/>
            <p:cNvSpPr>
              <a:spLocks noChangeShapeType="1"/>
            </p:cNvSpPr>
            <p:nvPr/>
          </p:nvSpPr>
          <p:spPr bwMode="auto">
            <a:xfrm flipV="1">
              <a:off x="8145616" y="5883472"/>
              <a:ext cx="1120" cy="40101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0" name="Line 646"/>
            <p:cNvSpPr>
              <a:spLocks noChangeShapeType="1"/>
            </p:cNvSpPr>
            <p:nvPr/>
          </p:nvSpPr>
          <p:spPr bwMode="auto">
            <a:xfrm flipV="1">
              <a:off x="8145616" y="5415254"/>
              <a:ext cx="1120" cy="40101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1" name="Line 647"/>
            <p:cNvSpPr>
              <a:spLocks noChangeShapeType="1"/>
            </p:cNvSpPr>
            <p:nvPr/>
          </p:nvSpPr>
          <p:spPr bwMode="auto">
            <a:xfrm>
              <a:off x="8112012" y="6284482"/>
              <a:ext cx="67208" cy="112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2" name="Line 648"/>
            <p:cNvSpPr>
              <a:spLocks noChangeShapeType="1"/>
            </p:cNvSpPr>
            <p:nvPr/>
          </p:nvSpPr>
          <p:spPr bwMode="auto">
            <a:xfrm>
              <a:off x="8112012" y="5415254"/>
              <a:ext cx="67208" cy="112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3" name="Freeform 649"/>
            <p:cNvSpPr>
              <a:spLocks/>
            </p:cNvSpPr>
            <p:nvPr/>
          </p:nvSpPr>
          <p:spPr bwMode="auto">
            <a:xfrm>
              <a:off x="8112012" y="5816264"/>
              <a:ext cx="67208" cy="67208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0" y="1"/>
                </a:cxn>
                <a:cxn ang="0">
                  <a:pos x="48" y="5"/>
                </a:cxn>
                <a:cxn ang="0">
                  <a:pos x="54" y="12"/>
                </a:cxn>
                <a:cxn ang="0">
                  <a:pos x="59" y="20"/>
                </a:cxn>
                <a:cxn ang="0">
                  <a:pos x="60" y="30"/>
                </a:cxn>
                <a:cxn ang="0">
                  <a:pos x="59" y="40"/>
                </a:cxn>
                <a:cxn ang="0">
                  <a:pos x="54" y="48"/>
                </a:cxn>
                <a:cxn ang="0">
                  <a:pos x="48" y="55"/>
                </a:cxn>
                <a:cxn ang="0">
                  <a:pos x="40" y="58"/>
                </a:cxn>
                <a:cxn ang="0">
                  <a:pos x="30" y="60"/>
                </a:cxn>
                <a:cxn ang="0">
                  <a:pos x="20" y="58"/>
                </a:cxn>
                <a:cxn ang="0">
                  <a:pos x="12" y="55"/>
                </a:cxn>
                <a:cxn ang="0">
                  <a:pos x="6" y="48"/>
                </a:cxn>
                <a:cxn ang="0">
                  <a:pos x="1" y="40"/>
                </a:cxn>
                <a:cxn ang="0">
                  <a:pos x="0" y="30"/>
                </a:cxn>
                <a:cxn ang="0">
                  <a:pos x="1" y="20"/>
                </a:cxn>
                <a:cxn ang="0">
                  <a:pos x="6" y="12"/>
                </a:cxn>
                <a:cxn ang="0">
                  <a:pos x="12" y="5"/>
                </a:cxn>
                <a:cxn ang="0">
                  <a:pos x="20" y="1"/>
                </a:cxn>
                <a:cxn ang="0">
                  <a:pos x="30" y="0"/>
                </a:cxn>
              </a:cxnLst>
              <a:rect l="0" t="0" r="r" b="b"/>
              <a:pathLst>
                <a:path w="60" h="60">
                  <a:moveTo>
                    <a:pt x="30" y="0"/>
                  </a:moveTo>
                  <a:lnTo>
                    <a:pt x="40" y="1"/>
                  </a:lnTo>
                  <a:lnTo>
                    <a:pt x="48" y="5"/>
                  </a:lnTo>
                  <a:lnTo>
                    <a:pt x="54" y="12"/>
                  </a:lnTo>
                  <a:lnTo>
                    <a:pt x="59" y="20"/>
                  </a:lnTo>
                  <a:lnTo>
                    <a:pt x="60" y="30"/>
                  </a:lnTo>
                  <a:lnTo>
                    <a:pt x="59" y="40"/>
                  </a:lnTo>
                  <a:lnTo>
                    <a:pt x="54" y="48"/>
                  </a:lnTo>
                  <a:lnTo>
                    <a:pt x="48" y="55"/>
                  </a:lnTo>
                  <a:lnTo>
                    <a:pt x="40" y="58"/>
                  </a:lnTo>
                  <a:lnTo>
                    <a:pt x="30" y="60"/>
                  </a:lnTo>
                  <a:lnTo>
                    <a:pt x="20" y="58"/>
                  </a:lnTo>
                  <a:lnTo>
                    <a:pt x="12" y="55"/>
                  </a:lnTo>
                  <a:lnTo>
                    <a:pt x="6" y="48"/>
                  </a:lnTo>
                  <a:lnTo>
                    <a:pt x="1" y="40"/>
                  </a:lnTo>
                  <a:lnTo>
                    <a:pt x="0" y="30"/>
                  </a:lnTo>
                  <a:lnTo>
                    <a:pt x="1" y="20"/>
                  </a:lnTo>
                  <a:lnTo>
                    <a:pt x="6" y="12"/>
                  </a:lnTo>
                  <a:lnTo>
                    <a:pt x="12" y="5"/>
                  </a:lnTo>
                  <a:lnTo>
                    <a:pt x="20" y="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4" name="Line 663"/>
            <p:cNvSpPr>
              <a:spLocks noChangeShapeType="1"/>
            </p:cNvSpPr>
            <p:nvPr/>
          </p:nvSpPr>
          <p:spPr bwMode="auto">
            <a:xfrm>
              <a:off x="7556423" y="5057929"/>
              <a:ext cx="1120" cy="1120"/>
            </a:xfrm>
            <a:prstGeom prst="line">
              <a:avLst/>
            </a:prstGeom>
            <a:noFill/>
            <a:ln w="6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5" name="Freeform 664"/>
            <p:cNvSpPr>
              <a:spLocks/>
            </p:cNvSpPr>
            <p:nvPr/>
          </p:nvSpPr>
          <p:spPr bwMode="auto">
            <a:xfrm>
              <a:off x="7711002" y="5040007"/>
              <a:ext cx="76169" cy="75050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53" y="13"/>
                </a:cxn>
                <a:cxn ang="0">
                  <a:pos x="52" y="47"/>
                </a:cxn>
                <a:cxn ang="0">
                  <a:pos x="52" y="51"/>
                </a:cxn>
                <a:cxn ang="0">
                  <a:pos x="55" y="53"/>
                </a:cxn>
                <a:cxn ang="0">
                  <a:pos x="57" y="55"/>
                </a:cxn>
                <a:cxn ang="0">
                  <a:pos x="61" y="55"/>
                </a:cxn>
                <a:cxn ang="0">
                  <a:pos x="63" y="51"/>
                </a:cxn>
                <a:cxn ang="0">
                  <a:pos x="65" y="49"/>
                </a:cxn>
                <a:cxn ang="0">
                  <a:pos x="68" y="46"/>
                </a:cxn>
                <a:cxn ang="0">
                  <a:pos x="65" y="59"/>
                </a:cxn>
                <a:cxn ang="0">
                  <a:pos x="61" y="65"/>
                </a:cxn>
                <a:cxn ang="0">
                  <a:pos x="55" y="67"/>
                </a:cxn>
                <a:cxn ang="0">
                  <a:pos x="49" y="65"/>
                </a:cxn>
                <a:cxn ang="0">
                  <a:pos x="45" y="58"/>
                </a:cxn>
                <a:cxn ang="0">
                  <a:pos x="43" y="26"/>
                </a:cxn>
                <a:cxn ang="0">
                  <a:pos x="28" y="13"/>
                </a:cxn>
                <a:cxn ang="0">
                  <a:pos x="25" y="48"/>
                </a:cxn>
                <a:cxn ang="0">
                  <a:pos x="22" y="62"/>
                </a:cxn>
                <a:cxn ang="0">
                  <a:pos x="17" y="67"/>
                </a:cxn>
                <a:cxn ang="0">
                  <a:pos x="13" y="67"/>
                </a:cxn>
                <a:cxn ang="0">
                  <a:pos x="8" y="63"/>
                </a:cxn>
                <a:cxn ang="0">
                  <a:pos x="10" y="57"/>
                </a:cxn>
                <a:cxn ang="0">
                  <a:pos x="13" y="53"/>
                </a:cxn>
                <a:cxn ang="0">
                  <a:pos x="16" y="46"/>
                </a:cxn>
                <a:cxn ang="0">
                  <a:pos x="18" y="40"/>
                </a:cxn>
                <a:cxn ang="0">
                  <a:pos x="22" y="23"/>
                </a:cxn>
                <a:cxn ang="0">
                  <a:pos x="14" y="13"/>
                </a:cxn>
                <a:cxn ang="0">
                  <a:pos x="7" y="16"/>
                </a:cxn>
                <a:cxn ang="0">
                  <a:pos x="3" y="21"/>
                </a:cxn>
                <a:cxn ang="0">
                  <a:pos x="3" y="13"/>
                </a:cxn>
                <a:cxn ang="0">
                  <a:pos x="8" y="3"/>
                </a:cxn>
                <a:cxn ang="0">
                  <a:pos x="13" y="1"/>
                </a:cxn>
                <a:cxn ang="0">
                  <a:pos x="19" y="0"/>
                </a:cxn>
              </a:cxnLst>
              <a:rect l="0" t="0" r="r" b="b"/>
              <a:pathLst>
                <a:path w="68" h="67">
                  <a:moveTo>
                    <a:pt x="19" y="0"/>
                  </a:moveTo>
                  <a:lnTo>
                    <a:pt x="68" y="0"/>
                  </a:lnTo>
                  <a:lnTo>
                    <a:pt x="68" y="13"/>
                  </a:lnTo>
                  <a:lnTo>
                    <a:pt x="53" y="13"/>
                  </a:lnTo>
                  <a:lnTo>
                    <a:pt x="52" y="28"/>
                  </a:lnTo>
                  <a:lnTo>
                    <a:pt x="52" y="47"/>
                  </a:lnTo>
                  <a:lnTo>
                    <a:pt x="52" y="50"/>
                  </a:lnTo>
                  <a:lnTo>
                    <a:pt x="52" y="51"/>
                  </a:lnTo>
                  <a:lnTo>
                    <a:pt x="53" y="53"/>
                  </a:lnTo>
                  <a:lnTo>
                    <a:pt x="55" y="53"/>
                  </a:lnTo>
                  <a:lnTo>
                    <a:pt x="55" y="54"/>
                  </a:lnTo>
                  <a:lnTo>
                    <a:pt x="57" y="55"/>
                  </a:lnTo>
                  <a:lnTo>
                    <a:pt x="59" y="56"/>
                  </a:lnTo>
                  <a:lnTo>
                    <a:pt x="61" y="55"/>
                  </a:lnTo>
                  <a:lnTo>
                    <a:pt x="62" y="54"/>
                  </a:lnTo>
                  <a:lnTo>
                    <a:pt x="63" y="51"/>
                  </a:lnTo>
                  <a:lnTo>
                    <a:pt x="64" y="50"/>
                  </a:lnTo>
                  <a:lnTo>
                    <a:pt x="65" y="49"/>
                  </a:lnTo>
                  <a:lnTo>
                    <a:pt x="65" y="46"/>
                  </a:lnTo>
                  <a:lnTo>
                    <a:pt x="68" y="46"/>
                  </a:lnTo>
                  <a:lnTo>
                    <a:pt x="67" y="53"/>
                  </a:lnTo>
                  <a:lnTo>
                    <a:pt x="65" y="59"/>
                  </a:lnTo>
                  <a:lnTo>
                    <a:pt x="64" y="63"/>
                  </a:lnTo>
                  <a:lnTo>
                    <a:pt x="61" y="65"/>
                  </a:lnTo>
                  <a:lnTo>
                    <a:pt x="58" y="67"/>
                  </a:lnTo>
                  <a:lnTo>
                    <a:pt x="55" y="67"/>
                  </a:lnTo>
                  <a:lnTo>
                    <a:pt x="52" y="67"/>
                  </a:lnTo>
                  <a:lnTo>
                    <a:pt x="49" y="65"/>
                  </a:lnTo>
                  <a:lnTo>
                    <a:pt x="46" y="63"/>
                  </a:lnTo>
                  <a:lnTo>
                    <a:pt x="45" y="58"/>
                  </a:lnTo>
                  <a:lnTo>
                    <a:pt x="43" y="52"/>
                  </a:lnTo>
                  <a:lnTo>
                    <a:pt x="43" y="26"/>
                  </a:lnTo>
                  <a:lnTo>
                    <a:pt x="45" y="13"/>
                  </a:lnTo>
                  <a:lnTo>
                    <a:pt x="28" y="13"/>
                  </a:lnTo>
                  <a:lnTo>
                    <a:pt x="26" y="33"/>
                  </a:lnTo>
                  <a:lnTo>
                    <a:pt x="25" y="48"/>
                  </a:lnTo>
                  <a:lnTo>
                    <a:pt x="24" y="58"/>
                  </a:lnTo>
                  <a:lnTo>
                    <a:pt x="22" y="62"/>
                  </a:lnTo>
                  <a:lnTo>
                    <a:pt x="19" y="65"/>
                  </a:lnTo>
                  <a:lnTo>
                    <a:pt x="17" y="67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0" y="66"/>
                  </a:lnTo>
                  <a:lnTo>
                    <a:pt x="8" y="63"/>
                  </a:lnTo>
                  <a:lnTo>
                    <a:pt x="8" y="58"/>
                  </a:lnTo>
                  <a:lnTo>
                    <a:pt x="10" y="57"/>
                  </a:lnTo>
                  <a:lnTo>
                    <a:pt x="11" y="55"/>
                  </a:lnTo>
                  <a:lnTo>
                    <a:pt x="13" y="53"/>
                  </a:lnTo>
                  <a:lnTo>
                    <a:pt x="15" y="50"/>
                  </a:lnTo>
                  <a:lnTo>
                    <a:pt x="16" y="46"/>
                  </a:lnTo>
                  <a:lnTo>
                    <a:pt x="18" y="43"/>
                  </a:lnTo>
                  <a:lnTo>
                    <a:pt x="18" y="40"/>
                  </a:lnTo>
                  <a:lnTo>
                    <a:pt x="20" y="33"/>
                  </a:lnTo>
                  <a:lnTo>
                    <a:pt x="22" y="23"/>
                  </a:lnTo>
                  <a:lnTo>
                    <a:pt x="22" y="13"/>
                  </a:lnTo>
                  <a:lnTo>
                    <a:pt x="14" y="13"/>
                  </a:lnTo>
                  <a:lnTo>
                    <a:pt x="12" y="13"/>
                  </a:lnTo>
                  <a:lnTo>
                    <a:pt x="7" y="16"/>
                  </a:lnTo>
                  <a:lnTo>
                    <a:pt x="5" y="18"/>
                  </a:lnTo>
                  <a:lnTo>
                    <a:pt x="3" y="21"/>
                  </a:lnTo>
                  <a:lnTo>
                    <a:pt x="0" y="21"/>
                  </a:lnTo>
                  <a:lnTo>
                    <a:pt x="3" y="13"/>
                  </a:lnTo>
                  <a:lnTo>
                    <a:pt x="6" y="8"/>
                  </a:lnTo>
                  <a:lnTo>
                    <a:pt x="8" y="3"/>
                  </a:lnTo>
                  <a:lnTo>
                    <a:pt x="11" y="2"/>
                  </a:lnTo>
                  <a:lnTo>
                    <a:pt x="13" y="1"/>
                  </a:lnTo>
                  <a:lnTo>
                    <a:pt x="16" y="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6" name="Rectangle 665"/>
            <p:cNvSpPr>
              <a:spLocks noChangeArrowheads="1"/>
            </p:cNvSpPr>
            <p:nvPr/>
          </p:nvSpPr>
          <p:spPr bwMode="auto">
            <a:xfrm>
              <a:off x="7795013" y="5003042"/>
              <a:ext cx="30243" cy="1008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7" name="Freeform 666"/>
            <p:cNvSpPr>
              <a:spLocks noEditPoints="1"/>
            </p:cNvSpPr>
            <p:nvPr/>
          </p:nvSpPr>
          <p:spPr bwMode="auto">
            <a:xfrm>
              <a:off x="7874542" y="5007523"/>
              <a:ext cx="76169" cy="107533"/>
            </a:xfrm>
            <a:custGeom>
              <a:avLst/>
              <a:gdLst/>
              <a:ahLst/>
              <a:cxnLst>
                <a:cxn ang="0">
                  <a:pos x="27" y="35"/>
                </a:cxn>
                <a:cxn ang="0">
                  <a:pos x="24" y="37"/>
                </a:cxn>
                <a:cxn ang="0">
                  <a:pos x="20" y="48"/>
                </a:cxn>
                <a:cxn ang="0">
                  <a:pos x="19" y="71"/>
                </a:cxn>
                <a:cxn ang="0">
                  <a:pos x="21" y="82"/>
                </a:cxn>
                <a:cxn ang="0">
                  <a:pos x="27" y="87"/>
                </a:cxn>
                <a:cxn ang="0">
                  <a:pos x="33" y="89"/>
                </a:cxn>
                <a:cxn ang="0">
                  <a:pos x="38" y="86"/>
                </a:cxn>
                <a:cxn ang="0">
                  <a:pos x="43" y="80"/>
                </a:cxn>
                <a:cxn ang="0">
                  <a:pos x="39" y="40"/>
                </a:cxn>
                <a:cxn ang="0">
                  <a:pos x="29" y="34"/>
                </a:cxn>
                <a:cxn ang="0">
                  <a:pos x="34" y="0"/>
                </a:cxn>
                <a:cxn ang="0">
                  <a:pos x="62" y="86"/>
                </a:cxn>
                <a:cxn ang="0">
                  <a:pos x="63" y="87"/>
                </a:cxn>
                <a:cxn ang="0">
                  <a:pos x="65" y="89"/>
                </a:cxn>
                <a:cxn ang="0">
                  <a:pos x="68" y="92"/>
                </a:cxn>
                <a:cxn ang="0">
                  <a:pos x="43" y="86"/>
                </a:cxn>
                <a:cxn ang="0">
                  <a:pos x="37" y="92"/>
                </a:cxn>
                <a:cxn ang="0">
                  <a:pos x="30" y="96"/>
                </a:cxn>
                <a:cxn ang="0">
                  <a:pos x="25" y="96"/>
                </a:cxn>
                <a:cxn ang="0">
                  <a:pos x="11" y="92"/>
                </a:cxn>
                <a:cxn ang="0">
                  <a:pos x="2" y="79"/>
                </a:cxn>
                <a:cxn ang="0">
                  <a:pos x="0" y="64"/>
                </a:cxn>
                <a:cxn ang="0">
                  <a:pos x="3" y="45"/>
                </a:cxn>
                <a:cxn ang="0">
                  <a:pos x="7" y="38"/>
                </a:cxn>
                <a:cxn ang="0">
                  <a:pos x="13" y="34"/>
                </a:cxn>
                <a:cxn ang="0">
                  <a:pos x="27" y="29"/>
                </a:cxn>
                <a:cxn ang="0">
                  <a:pos x="32" y="30"/>
                </a:cxn>
                <a:cxn ang="0">
                  <a:pos x="43" y="38"/>
                </a:cxn>
                <a:cxn ang="0">
                  <a:pos x="41" y="4"/>
                </a:cxn>
                <a:cxn ang="0">
                  <a:pos x="38" y="3"/>
                </a:cxn>
                <a:cxn ang="0">
                  <a:pos x="34" y="0"/>
                </a:cxn>
              </a:cxnLst>
              <a:rect l="0" t="0" r="r" b="b"/>
              <a:pathLst>
                <a:path w="68" h="96">
                  <a:moveTo>
                    <a:pt x="27" y="34"/>
                  </a:moveTo>
                  <a:lnTo>
                    <a:pt x="27" y="35"/>
                  </a:lnTo>
                  <a:lnTo>
                    <a:pt x="25" y="35"/>
                  </a:lnTo>
                  <a:lnTo>
                    <a:pt x="24" y="37"/>
                  </a:lnTo>
                  <a:lnTo>
                    <a:pt x="20" y="43"/>
                  </a:lnTo>
                  <a:lnTo>
                    <a:pt x="20" y="48"/>
                  </a:lnTo>
                  <a:lnTo>
                    <a:pt x="19" y="53"/>
                  </a:lnTo>
                  <a:lnTo>
                    <a:pt x="19" y="71"/>
                  </a:lnTo>
                  <a:lnTo>
                    <a:pt x="20" y="79"/>
                  </a:lnTo>
                  <a:lnTo>
                    <a:pt x="21" y="82"/>
                  </a:lnTo>
                  <a:lnTo>
                    <a:pt x="24" y="86"/>
                  </a:lnTo>
                  <a:lnTo>
                    <a:pt x="27" y="87"/>
                  </a:lnTo>
                  <a:lnTo>
                    <a:pt x="28" y="89"/>
                  </a:lnTo>
                  <a:lnTo>
                    <a:pt x="33" y="89"/>
                  </a:lnTo>
                  <a:lnTo>
                    <a:pt x="36" y="87"/>
                  </a:lnTo>
                  <a:lnTo>
                    <a:pt x="38" y="86"/>
                  </a:lnTo>
                  <a:lnTo>
                    <a:pt x="40" y="83"/>
                  </a:lnTo>
                  <a:lnTo>
                    <a:pt x="43" y="80"/>
                  </a:lnTo>
                  <a:lnTo>
                    <a:pt x="43" y="47"/>
                  </a:lnTo>
                  <a:lnTo>
                    <a:pt x="39" y="40"/>
                  </a:lnTo>
                  <a:lnTo>
                    <a:pt x="35" y="35"/>
                  </a:lnTo>
                  <a:lnTo>
                    <a:pt x="29" y="34"/>
                  </a:lnTo>
                  <a:lnTo>
                    <a:pt x="27" y="34"/>
                  </a:lnTo>
                  <a:close/>
                  <a:moveTo>
                    <a:pt x="34" y="0"/>
                  </a:moveTo>
                  <a:lnTo>
                    <a:pt x="62" y="0"/>
                  </a:lnTo>
                  <a:lnTo>
                    <a:pt x="62" y="86"/>
                  </a:lnTo>
                  <a:lnTo>
                    <a:pt x="63" y="86"/>
                  </a:lnTo>
                  <a:lnTo>
                    <a:pt x="63" y="87"/>
                  </a:lnTo>
                  <a:lnTo>
                    <a:pt x="64" y="87"/>
                  </a:lnTo>
                  <a:lnTo>
                    <a:pt x="65" y="89"/>
                  </a:lnTo>
                  <a:lnTo>
                    <a:pt x="68" y="89"/>
                  </a:lnTo>
                  <a:lnTo>
                    <a:pt x="68" y="92"/>
                  </a:lnTo>
                  <a:lnTo>
                    <a:pt x="43" y="96"/>
                  </a:lnTo>
                  <a:lnTo>
                    <a:pt x="43" y="86"/>
                  </a:lnTo>
                  <a:lnTo>
                    <a:pt x="40" y="89"/>
                  </a:lnTo>
                  <a:lnTo>
                    <a:pt x="37" y="92"/>
                  </a:lnTo>
                  <a:lnTo>
                    <a:pt x="34" y="95"/>
                  </a:lnTo>
                  <a:lnTo>
                    <a:pt x="30" y="96"/>
                  </a:lnTo>
                  <a:lnTo>
                    <a:pt x="28" y="96"/>
                  </a:lnTo>
                  <a:lnTo>
                    <a:pt x="25" y="96"/>
                  </a:lnTo>
                  <a:lnTo>
                    <a:pt x="17" y="96"/>
                  </a:lnTo>
                  <a:lnTo>
                    <a:pt x="11" y="92"/>
                  </a:lnTo>
                  <a:lnTo>
                    <a:pt x="6" y="86"/>
                  </a:lnTo>
                  <a:lnTo>
                    <a:pt x="2" y="79"/>
                  </a:lnTo>
                  <a:lnTo>
                    <a:pt x="0" y="72"/>
                  </a:lnTo>
                  <a:lnTo>
                    <a:pt x="0" y="64"/>
                  </a:lnTo>
                  <a:lnTo>
                    <a:pt x="0" y="55"/>
                  </a:lnTo>
                  <a:lnTo>
                    <a:pt x="3" y="45"/>
                  </a:lnTo>
                  <a:lnTo>
                    <a:pt x="5" y="42"/>
                  </a:lnTo>
                  <a:lnTo>
                    <a:pt x="7" y="38"/>
                  </a:lnTo>
                  <a:lnTo>
                    <a:pt x="10" y="36"/>
                  </a:lnTo>
                  <a:lnTo>
                    <a:pt x="13" y="34"/>
                  </a:lnTo>
                  <a:lnTo>
                    <a:pt x="20" y="31"/>
                  </a:lnTo>
                  <a:lnTo>
                    <a:pt x="27" y="29"/>
                  </a:lnTo>
                  <a:lnTo>
                    <a:pt x="30" y="29"/>
                  </a:lnTo>
                  <a:lnTo>
                    <a:pt x="32" y="30"/>
                  </a:lnTo>
                  <a:lnTo>
                    <a:pt x="35" y="31"/>
                  </a:lnTo>
                  <a:lnTo>
                    <a:pt x="43" y="38"/>
                  </a:lnTo>
                  <a:lnTo>
                    <a:pt x="43" y="6"/>
                  </a:lnTo>
                  <a:lnTo>
                    <a:pt x="41" y="4"/>
                  </a:lnTo>
                  <a:lnTo>
                    <a:pt x="40" y="4"/>
                  </a:lnTo>
                  <a:lnTo>
                    <a:pt x="38" y="3"/>
                  </a:lnTo>
                  <a:lnTo>
                    <a:pt x="34" y="3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8" name="Freeform 667"/>
            <p:cNvSpPr>
              <a:spLocks noEditPoints="1"/>
            </p:cNvSpPr>
            <p:nvPr/>
          </p:nvSpPr>
          <p:spPr bwMode="auto">
            <a:xfrm>
              <a:off x="7961913" y="5040007"/>
              <a:ext cx="62728" cy="75050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6" y="6"/>
                </a:cxn>
                <a:cxn ang="0">
                  <a:pos x="24" y="8"/>
                </a:cxn>
                <a:cxn ang="0">
                  <a:pos x="20" y="16"/>
                </a:cxn>
                <a:cxn ang="0">
                  <a:pos x="19" y="24"/>
                </a:cxn>
                <a:cxn ang="0">
                  <a:pos x="19" y="27"/>
                </a:cxn>
                <a:cxn ang="0">
                  <a:pos x="39" y="27"/>
                </a:cxn>
                <a:cxn ang="0">
                  <a:pos x="39" y="18"/>
                </a:cxn>
                <a:cxn ang="0">
                  <a:pos x="37" y="13"/>
                </a:cxn>
                <a:cxn ang="0">
                  <a:pos x="37" y="10"/>
                </a:cxn>
                <a:cxn ang="0">
                  <a:pos x="36" y="7"/>
                </a:cxn>
                <a:cxn ang="0">
                  <a:pos x="31" y="5"/>
                </a:cxn>
                <a:cxn ang="0">
                  <a:pos x="28" y="5"/>
                </a:cxn>
                <a:cxn ang="0">
                  <a:pos x="31" y="0"/>
                </a:cxn>
                <a:cxn ang="0">
                  <a:pos x="40" y="2"/>
                </a:cxn>
                <a:cxn ang="0">
                  <a:pos x="50" y="8"/>
                </a:cxn>
                <a:cxn ang="0">
                  <a:pos x="53" y="14"/>
                </a:cxn>
                <a:cxn ang="0">
                  <a:pos x="56" y="22"/>
                </a:cxn>
                <a:cxn ang="0">
                  <a:pos x="56" y="32"/>
                </a:cxn>
                <a:cxn ang="0">
                  <a:pos x="19" y="32"/>
                </a:cxn>
                <a:cxn ang="0">
                  <a:pos x="20" y="39"/>
                </a:cxn>
                <a:cxn ang="0">
                  <a:pos x="23" y="44"/>
                </a:cxn>
                <a:cxn ang="0">
                  <a:pos x="27" y="50"/>
                </a:cxn>
                <a:cxn ang="0">
                  <a:pos x="29" y="52"/>
                </a:cxn>
                <a:cxn ang="0">
                  <a:pos x="31" y="53"/>
                </a:cxn>
                <a:cxn ang="0">
                  <a:pos x="33" y="54"/>
                </a:cxn>
                <a:cxn ang="0">
                  <a:pos x="36" y="55"/>
                </a:cxn>
                <a:cxn ang="0">
                  <a:pos x="39" y="56"/>
                </a:cxn>
                <a:cxn ang="0">
                  <a:pos x="42" y="55"/>
                </a:cxn>
                <a:cxn ang="0">
                  <a:pos x="44" y="54"/>
                </a:cxn>
                <a:cxn ang="0">
                  <a:pos x="46" y="53"/>
                </a:cxn>
                <a:cxn ang="0">
                  <a:pos x="48" y="52"/>
                </a:cxn>
                <a:cxn ang="0">
                  <a:pos x="53" y="47"/>
                </a:cxn>
                <a:cxn ang="0">
                  <a:pos x="53" y="45"/>
                </a:cxn>
                <a:cxn ang="0">
                  <a:pos x="56" y="46"/>
                </a:cxn>
                <a:cxn ang="0">
                  <a:pos x="51" y="57"/>
                </a:cxn>
                <a:cxn ang="0">
                  <a:pos x="45" y="63"/>
                </a:cxn>
                <a:cxn ang="0">
                  <a:pos x="37" y="66"/>
                </a:cxn>
                <a:cxn ang="0">
                  <a:pos x="29" y="67"/>
                </a:cxn>
                <a:cxn ang="0">
                  <a:pos x="20" y="67"/>
                </a:cxn>
                <a:cxn ang="0">
                  <a:pos x="13" y="63"/>
                </a:cxn>
                <a:cxn ang="0">
                  <a:pos x="6" y="57"/>
                </a:cxn>
                <a:cxn ang="0">
                  <a:pos x="3" y="50"/>
                </a:cxn>
                <a:cxn ang="0">
                  <a:pos x="1" y="43"/>
                </a:cxn>
                <a:cxn ang="0">
                  <a:pos x="0" y="35"/>
                </a:cxn>
                <a:cxn ang="0">
                  <a:pos x="1" y="25"/>
                </a:cxn>
                <a:cxn ang="0">
                  <a:pos x="4" y="16"/>
                </a:cxn>
                <a:cxn ang="0">
                  <a:pos x="9" y="9"/>
                </a:cxn>
                <a:cxn ang="0">
                  <a:pos x="16" y="4"/>
                </a:cxn>
                <a:cxn ang="0">
                  <a:pos x="23" y="2"/>
                </a:cxn>
                <a:cxn ang="0">
                  <a:pos x="31" y="0"/>
                </a:cxn>
              </a:cxnLst>
              <a:rect l="0" t="0" r="r" b="b"/>
              <a:pathLst>
                <a:path w="56" h="67">
                  <a:moveTo>
                    <a:pt x="28" y="5"/>
                  </a:moveTo>
                  <a:lnTo>
                    <a:pt x="26" y="6"/>
                  </a:lnTo>
                  <a:lnTo>
                    <a:pt x="24" y="8"/>
                  </a:lnTo>
                  <a:lnTo>
                    <a:pt x="20" y="16"/>
                  </a:lnTo>
                  <a:lnTo>
                    <a:pt x="19" y="24"/>
                  </a:lnTo>
                  <a:lnTo>
                    <a:pt x="19" y="27"/>
                  </a:lnTo>
                  <a:lnTo>
                    <a:pt x="39" y="27"/>
                  </a:lnTo>
                  <a:lnTo>
                    <a:pt x="39" y="18"/>
                  </a:lnTo>
                  <a:lnTo>
                    <a:pt x="37" y="13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1" y="5"/>
                  </a:lnTo>
                  <a:lnTo>
                    <a:pt x="28" y="5"/>
                  </a:lnTo>
                  <a:close/>
                  <a:moveTo>
                    <a:pt x="31" y="0"/>
                  </a:moveTo>
                  <a:lnTo>
                    <a:pt x="40" y="2"/>
                  </a:lnTo>
                  <a:lnTo>
                    <a:pt x="50" y="8"/>
                  </a:lnTo>
                  <a:lnTo>
                    <a:pt x="53" y="14"/>
                  </a:lnTo>
                  <a:lnTo>
                    <a:pt x="56" y="22"/>
                  </a:lnTo>
                  <a:lnTo>
                    <a:pt x="56" y="32"/>
                  </a:lnTo>
                  <a:lnTo>
                    <a:pt x="19" y="32"/>
                  </a:lnTo>
                  <a:lnTo>
                    <a:pt x="20" y="39"/>
                  </a:lnTo>
                  <a:lnTo>
                    <a:pt x="23" y="44"/>
                  </a:lnTo>
                  <a:lnTo>
                    <a:pt x="27" y="50"/>
                  </a:lnTo>
                  <a:lnTo>
                    <a:pt x="29" y="52"/>
                  </a:lnTo>
                  <a:lnTo>
                    <a:pt x="31" y="53"/>
                  </a:lnTo>
                  <a:lnTo>
                    <a:pt x="33" y="54"/>
                  </a:lnTo>
                  <a:lnTo>
                    <a:pt x="36" y="55"/>
                  </a:lnTo>
                  <a:lnTo>
                    <a:pt x="39" y="56"/>
                  </a:lnTo>
                  <a:lnTo>
                    <a:pt x="42" y="55"/>
                  </a:lnTo>
                  <a:lnTo>
                    <a:pt x="44" y="54"/>
                  </a:lnTo>
                  <a:lnTo>
                    <a:pt x="46" y="53"/>
                  </a:lnTo>
                  <a:lnTo>
                    <a:pt x="48" y="52"/>
                  </a:lnTo>
                  <a:lnTo>
                    <a:pt x="53" y="47"/>
                  </a:lnTo>
                  <a:lnTo>
                    <a:pt x="53" y="45"/>
                  </a:lnTo>
                  <a:lnTo>
                    <a:pt x="56" y="46"/>
                  </a:lnTo>
                  <a:lnTo>
                    <a:pt x="51" y="57"/>
                  </a:lnTo>
                  <a:lnTo>
                    <a:pt x="45" y="63"/>
                  </a:lnTo>
                  <a:lnTo>
                    <a:pt x="37" y="66"/>
                  </a:lnTo>
                  <a:lnTo>
                    <a:pt x="29" y="67"/>
                  </a:lnTo>
                  <a:lnTo>
                    <a:pt x="20" y="67"/>
                  </a:lnTo>
                  <a:lnTo>
                    <a:pt x="13" y="63"/>
                  </a:lnTo>
                  <a:lnTo>
                    <a:pt x="6" y="57"/>
                  </a:lnTo>
                  <a:lnTo>
                    <a:pt x="3" y="50"/>
                  </a:lnTo>
                  <a:lnTo>
                    <a:pt x="1" y="43"/>
                  </a:lnTo>
                  <a:lnTo>
                    <a:pt x="0" y="35"/>
                  </a:lnTo>
                  <a:lnTo>
                    <a:pt x="1" y="25"/>
                  </a:lnTo>
                  <a:lnTo>
                    <a:pt x="4" y="16"/>
                  </a:lnTo>
                  <a:lnTo>
                    <a:pt x="9" y="9"/>
                  </a:lnTo>
                  <a:lnTo>
                    <a:pt x="16" y="4"/>
                  </a:lnTo>
                  <a:lnTo>
                    <a:pt x="23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9" name="Freeform 668"/>
            <p:cNvSpPr>
              <a:spLocks/>
            </p:cNvSpPr>
            <p:nvPr/>
          </p:nvSpPr>
          <p:spPr bwMode="auto">
            <a:xfrm>
              <a:off x="8035842" y="5042247"/>
              <a:ext cx="73929" cy="728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" y="0"/>
                </a:cxn>
                <a:cxn ang="0">
                  <a:pos x="24" y="52"/>
                </a:cxn>
                <a:cxn ang="0">
                  <a:pos x="27" y="55"/>
                </a:cxn>
                <a:cxn ang="0">
                  <a:pos x="27" y="55"/>
                </a:cxn>
                <a:cxn ang="0">
                  <a:pos x="27" y="55"/>
                </a:cxn>
                <a:cxn ang="0">
                  <a:pos x="28" y="56"/>
                </a:cxn>
                <a:cxn ang="0">
                  <a:pos x="34" y="56"/>
                </a:cxn>
                <a:cxn ang="0">
                  <a:pos x="38" y="51"/>
                </a:cxn>
                <a:cxn ang="0">
                  <a:pos x="39" y="50"/>
                </a:cxn>
                <a:cxn ang="0">
                  <a:pos x="41" y="48"/>
                </a:cxn>
                <a:cxn ang="0">
                  <a:pos x="41" y="10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39" y="5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5" y="3"/>
                </a:cxn>
                <a:cxn ang="0">
                  <a:pos x="35" y="0"/>
                </a:cxn>
                <a:cxn ang="0">
                  <a:pos x="61" y="0"/>
                </a:cxn>
                <a:cxn ang="0">
                  <a:pos x="61" y="56"/>
                </a:cxn>
                <a:cxn ang="0">
                  <a:pos x="61" y="58"/>
                </a:cxn>
                <a:cxn ang="0">
                  <a:pos x="62" y="58"/>
                </a:cxn>
                <a:cxn ang="0">
                  <a:pos x="62" y="59"/>
                </a:cxn>
                <a:cxn ang="0">
                  <a:pos x="63" y="60"/>
                </a:cxn>
                <a:cxn ang="0">
                  <a:pos x="64" y="61"/>
                </a:cxn>
                <a:cxn ang="0">
                  <a:pos x="66" y="61"/>
                </a:cxn>
                <a:cxn ang="0">
                  <a:pos x="66" y="64"/>
                </a:cxn>
                <a:cxn ang="0">
                  <a:pos x="41" y="64"/>
                </a:cxn>
                <a:cxn ang="0">
                  <a:pos x="41" y="55"/>
                </a:cxn>
                <a:cxn ang="0">
                  <a:pos x="39" y="58"/>
                </a:cxn>
                <a:cxn ang="0">
                  <a:pos x="37" y="60"/>
                </a:cxn>
                <a:cxn ang="0">
                  <a:pos x="34" y="61"/>
                </a:cxn>
                <a:cxn ang="0">
                  <a:pos x="32" y="62"/>
                </a:cxn>
                <a:cxn ang="0">
                  <a:pos x="30" y="64"/>
                </a:cxn>
                <a:cxn ang="0">
                  <a:pos x="25" y="65"/>
                </a:cxn>
                <a:cxn ang="0">
                  <a:pos x="20" y="65"/>
                </a:cxn>
                <a:cxn ang="0">
                  <a:pos x="15" y="64"/>
                </a:cxn>
                <a:cxn ang="0">
                  <a:pos x="13" y="62"/>
                </a:cxn>
                <a:cxn ang="0">
                  <a:pos x="9" y="58"/>
                </a:cxn>
                <a:cxn ang="0">
                  <a:pos x="8" y="57"/>
                </a:cxn>
                <a:cxn ang="0">
                  <a:pos x="7" y="55"/>
                </a:cxn>
                <a:cxn ang="0">
                  <a:pos x="6" y="51"/>
                </a:cxn>
                <a:cxn ang="0">
                  <a:pos x="5" y="46"/>
                </a:cxn>
                <a:cxn ang="0">
                  <a:pos x="5" y="7"/>
                </a:cxn>
                <a:cxn ang="0">
                  <a:pos x="4" y="6"/>
                </a:cxn>
                <a:cxn ang="0">
                  <a:pos x="4" y="5"/>
                </a:cxn>
                <a:cxn ang="0">
                  <a:pos x="3" y="4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66" h="65">
                  <a:moveTo>
                    <a:pt x="0" y="0"/>
                  </a:moveTo>
                  <a:lnTo>
                    <a:pt x="24" y="0"/>
                  </a:lnTo>
                  <a:lnTo>
                    <a:pt x="24" y="52"/>
                  </a:lnTo>
                  <a:lnTo>
                    <a:pt x="27" y="55"/>
                  </a:lnTo>
                  <a:lnTo>
                    <a:pt x="27" y="55"/>
                  </a:lnTo>
                  <a:lnTo>
                    <a:pt x="27" y="55"/>
                  </a:lnTo>
                  <a:lnTo>
                    <a:pt x="28" y="56"/>
                  </a:lnTo>
                  <a:lnTo>
                    <a:pt x="34" y="56"/>
                  </a:lnTo>
                  <a:lnTo>
                    <a:pt x="38" y="51"/>
                  </a:lnTo>
                  <a:lnTo>
                    <a:pt x="39" y="50"/>
                  </a:lnTo>
                  <a:lnTo>
                    <a:pt x="41" y="48"/>
                  </a:lnTo>
                  <a:lnTo>
                    <a:pt x="41" y="10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39" y="5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5" y="3"/>
                  </a:lnTo>
                  <a:lnTo>
                    <a:pt x="35" y="0"/>
                  </a:lnTo>
                  <a:lnTo>
                    <a:pt x="61" y="0"/>
                  </a:lnTo>
                  <a:lnTo>
                    <a:pt x="61" y="56"/>
                  </a:lnTo>
                  <a:lnTo>
                    <a:pt x="61" y="58"/>
                  </a:lnTo>
                  <a:lnTo>
                    <a:pt x="62" y="58"/>
                  </a:lnTo>
                  <a:lnTo>
                    <a:pt x="62" y="59"/>
                  </a:lnTo>
                  <a:lnTo>
                    <a:pt x="63" y="60"/>
                  </a:lnTo>
                  <a:lnTo>
                    <a:pt x="64" y="61"/>
                  </a:lnTo>
                  <a:lnTo>
                    <a:pt x="66" y="61"/>
                  </a:lnTo>
                  <a:lnTo>
                    <a:pt x="66" y="64"/>
                  </a:lnTo>
                  <a:lnTo>
                    <a:pt x="41" y="64"/>
                  </a:lnTo>
                  <a:lnTo>
                    <a:pt x="41" y="55"/>
                  </a:lnTo>
                  <a:lnTo>
                    <a:pt x="39" y="58"/>
                  </a:lnTo>
                  <a:lnTo>
                    <a:pt x="37" y="60"/>
                  </a:lnTo>
                  <a:lnTo>
                    <a:pt x="34" y="61"/>
                  </a:lnTo>
                  <a:lnTo>
                    <a:pt x="32" y="62"/>
                  </a:lnTo>
                  <a:lnTo>
                    <a:pt x="30" y="64"/>
                  </a:lnTo>
                  <a:lnTo>
                    <a:pt x="25" y="65"/>
                  </a:lnTo>
                  <a:lnTo>
                    <a:pt x="20" y="65"/>
                  </a:lnTo>
                  <a:lnTo>
                    <a:pt x="15" y="64"/>
                  </a:lnTo>
                  <a:lnTo>
                    <a:pt x="13" y="62"/>
                  </a:lnTo>
                  <a:lnTo>
                    <a:pt x="9" y="58"/>
                  </a:lnTo>
                  <a:lnTo>
                    <a:pt x="8" y="57"/>
                  </a:lnTo>
                  <a:lnTo>
                    <a:pt x="7" y="55"/>
                  </a:lnTo>
                  <a:lnTo>
                    <a:pt x="6" y="51"/>
                  </a:lnTo>
                  <a:lnTo>
                    <a:pt x="5" y="46"/>
                  </a:lnTo>
                  <a:lnTo>
                    <a:pt x="5" y="7"/>
                  </a:lnTo>
                  <a:lnTo>
                    <a:pt x="4" y="6"/>
                  </a:lnTo>
                  <a:lnTo>
                    <a:pt x="4" y="5"/>
                  </a:lnTo>
                  <a:lnTo>
                    <a:pt x="3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0" name="Freeform 669"/>
            <p:cNvSpPr>
              <a:spLocks/>
            </p:cNvSpPr>
            <p:nvPr/>
          </p:nvSpPr>
          <p:spPr bwMode="auto">
            <a:xfrm>
              <a:off x="8119853" y="5015364"/>
              <a:ext cx="48166" cy="99693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8" y="0"/>
                </a:cxn>
                <a:cxn ang="0">
                  <a:pos x="28" y="24"/>
                </a:cxn>
                <a:cxn ang="0">
                  <a:pos x="43" y="24"/>
                </a:cxn>
                <a:cxn ang="0">
                  <a:pos x="43" y="31"/>
                </a:cxn>
                <a:cxn ang="0">
                  <a:pos x="28" y="31"/>
                </a:cxn>
                <a:cxn ang="0">
                  <a:pos x="28" y="78"/>
                </a:cxn>
                <a:cxn ang="0">
                  <a:pos x="29" y="78"/>
                </a:cxn>
                <a:cxn ang="0">
                  <a:pos x="29" y="79"/>
                </a:cxn>
                <a:cxn ang="0">
                  <a:pos x="30" y="79"/>
                </a:cxn>
                <a:cxn ang="0">
                  <a:pos x="31" y="80"/>
                </a:cxn>
                <a:cxn ang="0">
                  <a:pos x="34" y="80"/>
                </a:cxn>
                <a:cxn ang="0">
                  <a:pos x="37" y="79"/>
                </a:cxn>
                <a:cxn ang="0">
                  <a:pos x="39" y="77"/>
                </a:cxn>
                <a:cxn ang="0">
                  <a:pos x="40" y="75"/>
                </a:cxn>
                <a:cxn ang="0">
                  <a:pos x="42" y="76"/>
                </a:cxn>
                <a:cxn ang="0">
                  <a:pos x="38" y="83"/>
                </a:cxn>
                <a:cxn ang="0">
                  <a:pos x="32" y="88"/>
                </a:cxn>
                <a:cxn ang="0">
                  <a:pos x="24" y="89"/>
                </a:cxn>
                <a:cxn ang="0">
                  <a:pos x="22" y="89"/>
                </a:cxn>
                <a:cxn ang="0">
                  <a:pos x="17" y="88"/>
                </a:cxn>
                <a:cxn ang="0">
                  <a:pos x="15" y="86"/>
                </a:cxn>
                <a:cxn ang="0">
                  <a:pos x="13" y="84"/>
                </a:cxn>
                <a:cxn ang="0">
                  <a:pos x="10" y="81"/>
                </a:cxn>
                <a:cxn ang="0">
                  <a:pos x="9" y="79"/>
                </a:cxn>
                <a:cxn ang="0">
                  <a:pos x="9" y="31"/>
                </a:cxn>
                <a:cxn ang="0">
                  <a:pos x="0" y="31"/>
                </a:cxn>
                <a:cxn ang="0">
                  <a:pos x="0" y="28"/>
                </a:cxn>
                <a:cxn ang="0">
                  <a:pos x="8" y="22"/>
                </a:cxn>
                <a:cxn ang="0">
                  <a:pos x="15" y="15"/>
                </a:cxn>
                <a:cxn ang="0">
                  <a:pos x="21" y="8"/>
                </a:cxn>
                <a:cxn ang="0">
                  <a:pos x="26" y="0"/>
                </a:cxn>
              </a:cxnLst>
              <a:rect l="0" t="0" r="r" b="b"/>
              <a:pathLst>
                <a:path w="43" h="89">
                  <a:moveTo>
                    <a:pt x="26" y="0"/>
                  </a:moveTo>
                  <a:lnTo>
                    <a:pt x="28" y="0"/>
                  </a:lnTo>
                  <a:lnTo>
                    <a:pt x="28" y="24"/>
                  </a:lnTo>
                  <a:lnTo>
                    <a:pt x="43" y="24"/>
                  </a:lnTo>
                  <a:lnTo>
                    <a:pt x="43" y="31"/>
                  </a:lnTo>
                  <a:lnTo>
                    <a:pt x="28" y="31"/>
                  </a:lnTo>
                  <a:lnTo>
                    <a:pt x="28" y="78"/>
                  </a:lnTo>
                  <a:lnTo>
                    <a:pt x="29" y="78"/>
                  </a:lnTo>
                  <a:lnTo>
                    <a:pt x="29" y="79"/>
                  </a:lnTo>
                  <a:lnTo>
                    <a:pt x="30" y="79"/>
                  </a:lnTo>
                  <a:lnTo>
                    <a:pt x="31" y="80"/>
                  </a:lnTo>
                  <a:lnTo>
                    <a:pt x="34" y="80"/>
                  </a:lnTo>
                  <a:lnTo>
                    <a:pt x="37" y="79"/>
                  </a:lnTo>
                  <a:lnTo>
                    <a:pt x="39" y="77"/>
                  </a:lnTo>
                  <a:lnTo>
                    <a:pt x="40" y="75"/>
                  </a:lnTo>
                  <a:lnTo>
                    <a:pt x="42" y="76"/>
                  </a:lnTo>
                  <a:lnTo>
                    <a:pt x="38" y="83"/>
                  </a:lnTo>
                  <a:lnTo>
                    <a:pt x="32" y="88"/>
                  </a:lnTo>
                  <a:lnTo>
                    <a:pt x="24" y="89"/>
                  </a:lnTo>
                  <a:lnTo>
                    <a:pt x="22" y="89"/>
                  </a:lnTo>
                  <a:lnTo>
                    <a:pt x="17" y="88"/>
                  </a:lnTo>
                  <a:lnTo>
                    <a:pt x="15" y="86"/>
                  </a:lnTo>
                  <a:lnTo>
                    <a:pt x="13" y="84"/>
                  </a:lnTo>
                  <a:lnTo>
                    <a:pt x="10" y="81"/>
                  </a:lnTo>
                  <a:lnTo>
                    <a:pt x="9" y="79"/>
                  </a:lnTo>
                  <a:lnTo>
                    <a:pt x="9" y="31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8" y="22"/>
                  </a:lnTo>
                  <a:lnTo>
                    <a:pt x="15" y="15"/>
                  </a:lnTo>
                  <a:lnTo>
                    <a:pt x="21" y="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1" name="Freeform 670"/>
            <p:cNvSpPr>
              <a:spLocks noEditPoints="1"/>
            </p:cNvSpPr>
            <p:nvPr/>
          </p:nvSpPr>
          <p:spPr bwMode="auto">
            <a:xfrm>
              <a:off x="8174739" y="5040007"/>
              <a:ext cx="63848" cy="75050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6" y="6"/>
                </a:cxn>
                <a:cxn ang="0">
                  <a:pos x="25" y="7"/>
                </a:cxn>
                <a:cxn ang="0">
                  <a:pos x="24" y="8"/>
                </a:cxn>
                <a:cxn ang="0">
                  <a:pos x="21" y="16"/>
                </a:cxn>
                <a:cxn ang="0">
                  <a:pos x="19" y="24"/>
                </a:cxn>
                <a:cxn ang="0">
                  <a:pos x="19" y="27"/>
                </a:cxn>
                <a:cxn ang="0">
                  <a:pos x="38" y="27"/>
                </a:cxn>
                <a:cxn ang="0">
                  <a:pos x="38" y="18"/>
                </a:cxn>
                <a:cxn ang="0">
                  <a:pos x="37" y="13"/>
                </a:cxn>
                <a:cxn ang="0">
                  <a:pos x="37" y="10"/>
                </a:cxn>
                <a:cxn ang="0">
                  <a:pos x="35" y="7"/>
                </a:cxn>
                <a:cxn ang="0">
                  <a:pos x="34" y="6"/>
                </a:cxn>
                <a:cxn ang="0">
                  <a:pos x="31" y="5"/>
                </a:cxn>
                <a:cxn ang="0">
                  <a:pos x="28" y="5"/>
                </a:cxn>
                <a:cxn ang="0">
                  <a:pos x="31" y="0"/>
                </a:cxn>
                <a:cxn ang="0">
                  <a:pos x="40" y="2"/>
                </a:cxn>
                <a:cxn ang="0">
                  <a:pos x="49" y="8"/>
                </a:cxn>
                <a:cxn ang="0">
                  <a:pos x="53" y="14"/>
                </a:cxn>
                <a:cxn ang="0">
                  <a:pos x="55" y="22"/>
                </a:cxn>
                <a:cxn ang="0">
                  <a:pos x="57" y="32"/>
                </a:cxn>
                <a:cxn ang="0">
                  <a:pos x="19" y="32"/>
                </a:cxn>
                <a:cxn ang="0">
                  <a:pos x="21" y="42"/>
                </a:cxn>
                <a:cxn ang="0">
                  <a:pos x="27" y="50"/>
                </a:cxn>
                <a:cxn ang="0">
                  <a:pos x="31" y="53"/>
                </a:cxn>
                <a:cxn ang="0">
                  <a:pos x="34" y="54"/>
                </a:cxn>
                <a:cxn ang="0">
                  <a:pos x="38" y="56"/>
                </a:cxn>
                <a:cxn ang="0">
                  <a:pos x="44" y="54"/>
                </a:cxn>
                <a:cxn ang="0">
                  <a:pos x="46" y="53"/>
                </a:cxn>
                <a:cxn ang="0">
                  <a:pos x="48" y="52"/>
                </a:cxn>
                <a:cxn ang="0">
                  <a:pos x="50" y="50"/>
                </a:cxn>
                <a:cxn ang="0">
                  <a:pos x="51" y="49"/>
                </a:cxn>
                <a:cxn ang="0">
                  <a:pos x="52" y="47"/>
                </a:cxn>
                <a:cxn ang="0">
                  <a:pos x="54" y="45"/>
                </a:cxn>
                <a:cxn ang="0">
                  <a:pos x="57" y="46"/>
                </a:cxn>
                <a:cxn ang="0">
                  <a:pos x="51" y="57"/>
                </a:cxn>
                <a:cxn ang="0">
                  <a:pos x="44" y="63"/>
                </a:cxn>
                <a:cxn ang="0">
                  <a:pos x="37" y="66"/>
                </a:cxn>
                <a:cxn ang="0">
                  <a:pos x="28" y="67"/>
                </a:cxn>
                <a:cxn ang="0">
                  <a:pos x="20" y="67"/>
                </a:cxn>
                <a:cxn ang="0">
                  <a:pos x="12" y="63"/>
                </a:cxn>
                <a:cxn ang="0">
                  <a:pos x="6" y="57"/>
                </a:cxn>
                <a:cxn ang="0">
                  <a:pos x="2" y="50"/>
                </a:cxn>
                <a:cxn ang="0">
                  <a:pos x="1" y="43"/>
                </a:cxn>
                <a:cxn ang="0">
                  <a:pos x="0" y="35"/>
                </a:cxn>
                <a:cxn ang="0">
                  <a:pos x="1" y="25"/>
                </a:cxn>
                <a:cxn ang="0">
                  <a:pos x="4" y="16"/>
                </a:cxn>
                <a:cxn ang="0">
                  <a:pos x="9" y="9"/>
                </a:cxn>
                <a:cxn ang="0">
                  <a:pos x="15" y="4"/>
                </a:cxn>
                <a:cxn ang="0">
                  <a:pos x="23" y="2"/>
                </a:cxn>
                <a:cxn ang="0">
                  <a:pos x="31" y="0"/>
                </a:cxn>
              </a:cxnLst>
              <a:rect l="0" t="0" r="r" b="b"/>
              <a:pathLst>
                <a:path w="57" h="67">
                  <a:moveTo>
                    <a:pt x="28" y="5"/>
                  </a:moveTo>
                  <a:lnTo>
                    <a:pt x="26" y="6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1" y="16"/>
                  </a:lnTo>
                  <a:lnTo>
                    <a:pt x="19" y="24"/>
                  </a:lnTo>
                  <a:lnTo>
                    <a:pt x="19" y="27"/>
                  </a:lnTo>
                  <a:lnTo>
                    <a:pt x="38" y="27"/>
                  </a:lnTo>
                  <a:lnTo>
                    <a:pt x="38" y="18"/>
                  </a:lnTo>
                  <a:lnTo>
                    <a:pt x="37" y="13"/>
                  </a:lnTo>
                  <a:lnTo>
                    <a:pt x="37" y="10"/>
                  </a:lnTo>
                  <a:lnTo>
                    <a:pt x="35" y="7"/>
                  </a:lnTo>
                  <a:lnTo>
                    <a:pt x="34" y="6"/>
                  </a:lnTo>
                  <a:lnTo>
                    <a:pt x="31" y="5"/>
                  </a:lnTo>
                  <a:lnTo>
                    <a:pt x="28" y="5"/>
                  </a:lnTo>
                  <a:close/>
                  <a:moveTo>
                    <a:pt x="31" y="0"/>
                  </a:moveTo>
                  <a:lnTo>
                    <a:pt x="40" y="2"/>
                  </a:lnTo>
                  <a:lnTo>
                    <a:pt x="49" y="8"/>
                  </a:lnTo>
                  <a:lnTo>
                    <a:pt x="53" y="14"/>
                  </a:lnTo>
                  <a:lnTo>
                    <a:pt x="55" y="22"/>
                  </a:lnTo>
                  <a:lnTo>
                    <a:pt x="57" y="32"/>
                  </a:lnTo>
                  <a:lnTo>
                    <a:pt x="19" y="32"/>
                  </a:lnTo>
                  <a:lnTo>
                    <a:pt x="21" y="42"/>
                  </a:lnTo>
                  <a:lnTo>
                    <a:pt x="27" y="50"/>
                  </a:lnTo>
                  <a:lnTo>
                    <a:pt x="31" y="53"/>
                  </a:lnTo>
                  <a:lnTo>
                    <a:pt x="34" y="54"/>
                  </a:lnTo>
                  <a:lnTo>
                    <a:pt x="38" y="56"/>
                  </a:lnTo>
                  <a:lnTo>
                    <a:pt x="44" y="54"/>
                  </a:lnTo>
                  <a:lnTo>
                    <a:pt x="46" y="53"/>
                  </a:lnTo>
                  <a:lnTo>
                    <a:pt x="48" y="52"/>
                  </a:lnTo>
                  <a:lnTo>
                    <a:pt x="50" y="50"/>
                  </a:lnTo>
                  <a:lnTo>
                    <a:pt x="51" y="49"/>
                  </a:lnTo>
                  <a:lnTo>
                    <a:pt x="52" y="47"/>
                  </a:lnTo>
                  <a:lnTo>
                    <a:pt x="54" y="45"/>
                  </a:lnTo>
                  <a:lnTo>
                    <a:pt x="57" y="46"/>
                  </a:lnTo>
                  <a:lnTo>
                    <a:pt x="51" y="57"/>
                  </a:lnTo>
                  <a:lnTo>
                    <a:pt x="44" y="63"/>
                  </a:lnTo>
                  <a:lnTo>
                    <a:pt x="37" y="66"/>
                  </a:lnTo>
                  <a:lnTo>
                    <a:pt x="28" y="67"/>
                  </a:lnTo>
                  <a:lnTo>
                    <a:pt x="20" y="67"/>
                  </a:lnTo>
                  <a:lnTo>
                    <a:pt x="12" y="63"/>
                  </a:lnTo>
                  <a:lnTo>
                    <a:pt x="6" y="57"/>
                  </a:lnTo>
                  <a:lnTo>
                    <a:pt x="2" y="50"/>
                  </a:lnTo>
                  <a:lnTo>
                    <a:pt x="1" y="43"/>
                  </a:lnTo>
                  <a:lnTo>
                    <a:pt x="0" y="35"/>
                  </a:lnTo>
                  <a:lnTo>
                    <a:pt x="1" y="25"/>
                  </a:lnTo>
                  <a:lnTo>
                    <a:pt x="4" y="16"/>
                  </a:lnTo>
                  <a:lnTo>
                    <a:pt x="9" y="9"/>
                  </a:lnTo>
                  <a:lnTo>
                    <a:pt x="15" y="4"/>
                  </a:lnTo>
                  <a:lnTo>
                    <a:pt x="23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2" name="Freeform 671"/>
            <p:cNvSpPr>
              <a:spLocks/>
            </p:cNvSpPr>
            <p:nvPr/>
          </p:nvSpPr>
          <p:spPr bwMode="auto">
            <a:xfrm>
              <a:off x="8249789" y="5040007"/>
              <a:ext cx="61607" cy="7392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8" y="1"/>
                </a:cxn>
                <a:cxn ang="0">
                  <a:pos x="49" y="1"/>
                </a:cxn>
                <a:cxn ang="0">
                  <a:pos x="54" y="6"/>
                </a:cxn>
                <a:cxn ang="0">
                  <a:pos x="55" y="7"/>
                </a:cxn>
                <a:cxn ang="0">
                  <a:pos x="55" y="13"/>
                </a:cxn>
                <a:cxn ang="0">
                  <a:pos x="53" y="15"/>
                </a:cxn>
                <a:cxn ang="0">
                  <a:pos x="51" y="16"/>
                </a:cxn>
                <a:cxn ang="0">
                  <a:pos x="51" y="18"/>
                </a:cxn>
                <a:cxn ang="0">
                  <a:pos x="48" y="19"/>
                </a:cxn>
                <a:cxn ang="0">
                  <a:pos x="44" y="19"/>
                </a:cxn>
                <a:cxn ang="0">
                  <a:pos x="41" y="18"/>
                </a:cxn>
                <a:cxn ang="0">
                  <a:pos x="40" y="16"/>
                </a:cxn>
                <a:cxn ang="0">
                  <a:pos x="39" y="16"/>
                </a:cxn>
                <a:cxn ang="0">
                  <a:pos x="38" y="15"/>
                </a:cxn>
                <a:cxn ang="0">
                  <a:pos x="37" y="14"/>
                </a:cxn>
                <a:cxn ang="0">
                  <a:pos x="32" y="14"/>
                </a:cxn>
                <a:cxn ang="0">
                  <a:pos x="30" y="16"/>
                </a:cxn>
                <a:cxn ang="0">
                  <a:pos x="28" y="19"/>
                </a:cxn>
                <a:cxn ang="0">
                  <a:pos x="28" y="21"/>
                </a:cxn>
                <a:cxn ang="0">
                  <a:pos x="26" y="28"/>
                </a:cxn>
                <a:cxn ang="0">
                  <a:pos x="25" y="36"/>
                </a:cxn>
                <a:cxn ang="0">
                  <a:pos x="25" y="60"/>
                </a:cxn>
                <a:cxn ang="0">
                  <a:pos x="26" y="60"/>
                </a:cxn>
                <a:cxn ang="0">
                  <a:pos x="26" y="61"/>
                </a:cxn>
                <a:cxn ang="0">
                  <a:pos x="27" y="61"/>
                </a:cxn>
                <a:cxn ang="0">
                  <a:pos x="28" y="63"/>
                </a:cxn>
                <a:cxn ang="0">
                  <a:pos x="31" y="63"/>
                </a:cxn>
                <a:cxn ang="0">
                  <a:pos x="31" y="66"/>
                </a:cxn>
                <a:cxn ang="0">
                  <a:pos x="0" y="66"/>
                </a:cxn>
                <a:cxn ang="0">
                  <a:pos x="0" y="63"/>
                </a:cxn>
                <a:cxn ang="0">
                  <a:pos x="2" y="63"/>
                </a:cxn>
                <a:cxn ang="0">
                  <a:pos x="3" y="62"/>
                </a:cxn>
                <a:cxn ang="0">
                  <a:pos x="4" y="62"/>
                </a:cxn>
                <a:cxn ang="0">
                  <a:pos x="4" y="61"/>
                </a:cxn>
                <a:cxn ang="0">
                  <a:pos x="5" y="60"/>
                </a:cxn>
                <a:cxn ang="0">
                  <a:pos x="5" y="58"/>
                </a:cxn>
                <a:cxn ang="0">
                  <a:pos x="6" y="55"/>
                </a:cxn>
                <a:cxn ang="0">
                  <a:pos x="6" y="9"/>
                </a:cxn>
                <a:cxn ang="0">
                  <a:pos x="5" y="7"/>
                </a:cxn>
                <a:cxn ang="0">
                  <a:pos x="4" y="6"/>
                </a:cxn>
                <a:cxn ang="0">
                  <a:pos x="1" y="5"/>
                </a:cxn>
                <a:cxn ang="0">
                  <a:pos x="0" y="5"/>
                </a:cxn>
                <a:cxn ang="0">
                  <a:pos x="0" y="2"/>
                </a:cxn>
                <a:cxn ang="0">
                  <a:pos x="25" y="2"/>
                </a:cxn>
                <a:cxn ang="0">
                  <a:pos x="25" y="16"/>
                </a:cxn>
                <a:cxn ang="0">
                  <a:pos x="29" y="10"/>
                </a:cxn>
                <a:cxn ang="0">
                  <a:pos x="33" y="6"/>
                </a:cxn>
                <a:cxn ang="0">
                  <a:pos x="37" y="3"/>
                </a:cxn>
                <a:cxn ang="0">
                  <a:pos x="40" y="2"/>
                </a:cxn>
                <a:cxn ang="0">
                  <a:pos x="46" y="0"/>
                </a:cxn>
              </a:cxnLst>
              <a:rect l="0" t="0" r="r" b="b"/>
              <a:pathLst>
                <a:path w="55" h="66">
                  <a:moveTo>
                    <a:pt x="46" y="0"/>
                  </a:moveTo>
                  <a:lnTo>
                    <a:pt x="48" y="1"/>
                  </a:lnTo>
                  <a:lnTo>
                    <a:pt x="49" y="1"/>
                  </a:lnTo>
                  <a:lnTo>
                    <a:pt x="54" y="6"/>
                  </a:lnTo>
                  <a:lnTo>
                    <a:pt x="55" y="7"/>
                  </a:lnTo>
                  <a:lnTo>
                    <a:pt x="55" y="13"/>
                  </a:lnTo>
                  <a:lnTo>
                    <a:pt x="53" y="15"/>
                  </a:lnTo>
                  <a:lnTo>
                    <a:pt x="51" y="16"/>
                  </a:lnTo>
                  <a:lnTo>
                    <a:pt x="51" y="18"/>
                  </a:lnTo>
                  <a:lnTo>
                    <a:pt x="48" y="19"/>
                  </a:lnTo>
                  <a:lnTo>
                    <a:pt x="44" y="19"/>
                  </a:lnTo>
                  <a:lnTo>
                    <a:pt x="41" y="18"/>
                  </a:lnTo>
                  <a:lnTo>
                    <a:pt x="40" y="16"/>
                  </a:lnTo>
                  <a:lnTo>
                    <a:pt x="39" y="16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2" y="14"/>
                  </a:lnTo>
                  <a:lnTo>
                    <a:pt x="30" y="16"/>
                  </a:lnTo>
                  <a:lnTo>
                    <a:pt x="28" y="19"/>
                  </a:lnTo>
                  <a:lnTo>
                    <a:pt x="28" y="21"/>
                  </a:lnTo>
                  <a:lnTo>
                    <a:pt x="26" y="28"/>
                  </a:lnTo>
                  <a:lnTo>
                    <a:pt x="25" y="36"/>
                  </a:lnTo>
                  <a:lnTo>
                    <a:pt x="25" y="60"/>
                  </a:lnTo>
                  <a:lnTo>
                    <a:pt x="26" y="60"/>
                  </a:lnTo>
                  <a:lnTo>
                    <a:pt x="26" y="61"/>
                  </a:lnTo>
                  <a:lnTo>
                    <a:pt x="27" y="61"/>
                  </a:lnTo>
                  <a:lnTo>
                    <a:pt x="28" y="63"/>
                  </a:lnTo>
                  <a:lnTo>
                    <a:pt x="31" y="63"/>
                  </a:lnTo>
                  <a:lnTo>
                    <a:pt x="31" y="66"/>
                  </a:lnTo>
                  <a:lnTo>
                    <a:pt x="0" y="66"/>
                  </a:lnTo>
                  <a:lnTo>
                    <a:pt x="0" y="63"/>
                  </a:lnTo>
                  <a:lnTo>
                    <a:pt x="2" y="63"/>
                  </a:lnTo>
                  <a:lnTo>
                    <a:pt x="3" y="62"/>
                  </a:lnTo>
                  <a:lnTo>
                    <a:pt x="4" y="62"/>
                  </a:lnTo>
                  <a:lnTo>
                    <a:pt x="4" y="61"/>
                  </a:lnTo>
                  <a:lnTo>
                    <a:pt x="5" y="60"/>
                  </a:lnTo>
                  <a:lnTo>
                    <a:pt x="5" y="58"/>
                  </a:lnTo>
                  <a:lnTo>
                    <a:pt x="6" y="55"/>
                  </a:lnTo>
                  <a:lnTo>
                    <a:pt x="6" y="9"/>
                  </a:lnTo>
                  <a:lnTo>
                    <a:pt x="5" y="7"/>
                  </a:lnTo>
                  <a:lnTo>
                    <a:pt x="4" y="6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25" y="2"/>
                  </a:lnTo>
                  <a:lnTo>
                    <a:pt x="25" y="16"/>
                  </a:lnTo>
                  <a:lnTo>
                    <a:pt x="29" y="10"/>
                  </a:lnTo>
                  <a:lnTo>
                    <a:pt x="33" y="6"/>
                  </a:lnTo>
                  <a:lnTo>
                    <a:pt x="37" y="3"/>
                  </a:lnTo>
                  <a:lnTo>
                    <a:pt x="40" y="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3" name="Freeform 672"/>
            <p:cNvSpPr>
              <a:spLocks noEditPoints="1"/>
            </p:cNvSpPr>
            <p:nvPr/>
          </p:nvSpPr>
          <p:spPr bwMode="auto">
            <a:xfrm>
              <a:off x="8318117" y="5040007"/>
              <a:ext cx="69449" cy="75050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7" y="6"/>
                </a:cxn>
                <a:cxn ang="0">
                  <a:pos x="25" y="7"/>
                </a:cxn>
                <a:cxn ang="0">
                  <a:pos x="24" y="8"/>
                </a:cxn>
                <a:cxn ang="0">
                  <a:pos x="23" y="9"/>
                </a:cxn>
                <a:cxn ang="0">
                  <a:pos x="22" y="10"/>
                </a:cxn>
                <a:cxn ang="0">
                  <a:pos x="21" y="15"/>
                </a:cxn>
                <a:cxn ang="0">
                  <a:pos x="21" y="18"/>
                </a:cxn>
                <a:cxn ang="0">
                  <a:pos x="20" y="23"/>
                </a:cxn>
                <a:cxn ang="0">
                  <a:pos x="19" y="31"/>
                </a:cxn>
                <a:cxn ang="0">
                  <a:pos x="19" y="43"/>
                </a:cxn>
                <a:cxn ang="0">
                  <a:pos x="20" y="49"/>
                </a:cxn>
                <a:cxn ang="0">
                  <a:pos x="21" y="53"/>
                </a:cxn>
                <a:cxn ang="0">
                  <a:pos x="21" y="56"/>
                </a:cxn>
                <a:cxn ang="0">
                  <a:pos x="22" y="58"/>
                </a:cxn>
                <a:cxn ang="0">
                  <a:pos x="25" y="61"/>
                </a:cxn>
                <a:cxn ang="0">
                  <a:pos x="27" y="62"/>
                </a:cxn>
                <a:cxn ang="0">
                  <a:pos x="29" y="63"/>
                </a:cxn>
                <a:cxn ang="0">
                  <a:pos x="35" y="63"/>
                </a:cxn>
                <a:cxn ang="0">
                  <a:pos x="38" y="60"/>
                </a:cxn>
                <a:cxn ang="0">
                  <a:pos x="40" y="57"/>
                </a:cxn>
                <a:cxn ang="0">
                  <a:pos x="41" y="54"/>
                </a:cxn>
                <a:cxn ang="0">
                  <a:pos x="42" y="49"/>
                </a:cxn>
                <a:cxn ang="0">
                  <a:pos x="43" y="40"/>
                </a:cxn>
                <a:cxn ang="0">
                  <a:pos x="43" y="22"/>
                </a:cxn>
                <a:cxn ang="0">
                  <a:pos x="42" y="16"/>
                </a:cxn>
                <a:cxn ang="0">
                  <a:pos x="41" y="13"/>
                </a:cxn>
                <a:cxn ang="0">
                  <a:pos x="38" y="8"/>
                </a:cxn>
                <a:cxn ang="0">
                  <a:pos x="37" y="6"/>
                </a:cxn>
                <a:cxn ang="0">
                  <a:pos x="34" y="5"/>
                </a:cxn>
                <a:cxn ang="0">
                  <a:pos x="29" y="5"/>
                </a:cxn>
                <a:cxn ang="0">
                  <a:pos x="31" y="0"/>
                </a:cxn>
                <a:cxn ang="0">
                  <a:pos x="39" y="2"/>
                </a:cxn>
                <a:cxn ang="0">
                  <a:pos x="48" y="5"/>
                </a:cxn>
                <a:cxn ang="0">
                  <a:pos x="50" y="6"/>
                </a:cxn>
                <a:cxn ang="0">
                  <a:pos x="54" y="11"/>
                </a:cxn>
                <a:cxn ang="0">
                  <a:pos x="56" y="13"/>
                </a:cxn>
                <a:cxn ang="0">
                  <a:pos x="58" y="16"/>
                </a:cxn>
                <a:cxn ang="0">
                  <a:pos x="61" y="25"/>
                </a:cxn>
                <a:cxn ang="0">
                  <a:pos x="62" y="35"/>
                </a:cxn>
                <a:cxn ang="0">
                  <a:pos x="60" y="47"/>
                </a:cxn>
                <a:cxn ang="0">
                  <a:pos x="54" y="57"/>
                </a:cxn>
                <a:cxn ang="0">
                  <a:pos x="48" y="63"/>
                </a:cxn>
                <a:cxn ang="0">
                  <a:pos x="41" y="67"/>
                </a:cxn>
                <a:cxn ang="0">
                  <a:pos x="31" y="67"/>
                </a:cxn>
                <a:cxn ang="0">
                  <a:pos x="21" y="67"/>
                </a:cxn>
                <a:cxn ang="0">
                  <a:pos x="14" y="63"/>
                </a:cxn>
                <a:cxn ang="0">
                  <a:pos x="7" y="57"/>
                </a:cxn>
                <a:cxn ang="0">
                  <a:pos x="4" y="50"/>
                </a:cxn>
                <a:cxn ang="0">
                  <a:pos x="0" y="43"/>
                </a:cxn>
                <a:cxn ang="0">
                  <a:pos x="0" y="35"/>
                </a:cxn>
                <a:cxn ang="0">
                  <a:pos x="0" y="26"/>
                </a:cxn>
                <a:cxn ang="0">
                  <a:pos x="4" y="18"/>
                </a:cxn>
                <a:cxn ang="0">
                  <a:pos x="8" y="11"/>
                </a:cxn>
                <a:cxn ang="0">
                  <a:pos x="14" y="5"/>
                </a:cxn>
                <a:cxn ang="0">
                  <a:pos x="21" y="2"/>
                </a:cxn>
                <a:cxn ang="0">
                  <a:pos x="31" y="0"/>
                </a:cxn>
              </a:cxnLst>
              <a:rect l="0" t="0" r="r" b="b"/>
              <a:pathLst>
                <a:path w="62" h="67">
                  <a:moveTo>
                    <a:pt x="29" y="5"/>
                  </a:moveTo>
                  <a:lnTo>
                    <a:pt x="27" y="6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2" y="10"/>
                  </a:lnTo>
                  <a:lnTo>
                    <a:pt x="21" y="15"/>
                  </a:lnTo>
                  <a:lnTo>
                    <a:pt x="21" y="18"/>
                  </a:lnTo>
                  <a:lnTo>
                    <a:pt x="20" y="23"/>
                  </a:lnTo>
                  <a:lnTo>
                    <a:pt x="19" y="31"/>
                  </a:lnTo>
                  <a:lnTo>
                    <a:pt x="19" y="43"/>
                  </a:lnTo>
                  <a:lnTo>
                    <a:pt x="20" y="49"/>
                  </a:lnTo>
                  <a:lnTo>
                    <a:pt x="21" y="53"/>
                  </a:lnTo>
                  <a:lnTo>
                    <a:pt x="21" y="56"/>
                  </a:lnTo>
                  <a:lnTo>
                    <a:pt x="22" y="58"/>
                  </a:lnTo>
                  <a:lnTo>
                    <a:pt x="25" y="61"/>
                  </a:lnTo>
                  <a:lnTo>
                    <a:pt x="27" y="62"/>
                  </a:lnTo>
                  <a:lnTo>
                    <a:pt x="29" y="63"/>
                  </a:lnTo>
                  <a:lnTo>
                    <a:pt x="35" y="63"/>
                  </a:lnTo>
                  <a:lnTo>
                    <a:pt x="38" y="60"/>
                  </a:lnTo>
                  <a:lnTo>
                    <a:pt x="40" y="57"/>
                  </a:lnTo>
                  <a:lnTo>
                    <a:pt x="41" y="54"/>
                  </a:lnTo>
                  <a:lnTo>
                    <a:pt x="42" y="49"/>
                  </a:lnTo>
                  <a:lnTo>
                    <a:pt x="43" y="40"/>
                  </a:lnTo>
                  <a:lnTo>
                    <a:pt x="43" y="22"/>
                  </a:lnTo>
                  <a:lnTo>
                    <a:pt x="42" y="16"/>
                  </a:lnTo>
                  <a:lnTo>
                    <a:pt x="41" y="13"/>
                  </a:lnTo>
                  <a:lnTo>
                    <a:pt x="38" y="8"/>
                  </a:lnTo>
                  <a:lnTo>
                    <a:pt x="37" y="6"/>
                  </a:lnTo>
                  <a:lnTo>
                    <a:pt x="34" y="5"/>
                  </a:lnTo>
                  <a:lnTo>
                    <a:pt x="29" y="5"/>
                  </a:lnTo>
                  <a:close/>
                  <a:moveTo>
                    <a:pt x="31" y="0"/>
                  </a:moveTo>
                  <a:lnTo>
                    <a:pt x="39" y="2"/>
                  </a:lnTo>
                  <a:lnTo>
                    <a:pt x="48" y="5"/>
                  </a:lnTo>
                  <a:lnTo>
                    <a:pt x="50" y="6"/>
                  </a:lnTo>
                  <a:lnTo>
                    <a:pt x="54" y="11"/>
                  </a:lnTo>
                  <a:lnTo>
                    <a:pt x="56" y="13"/>
                  </a:lnTo>
                  <a:lnTo>
                    <a:pt x="58" y="16"/>
                  </a:lnTo>
                  <a:lnTo>
                    <a:pt x="61" y="25"/>
                  </a:lnTo>
                  <a:lnTo>
                    <a:pt x="62" y="35"/>
                  </a:lnTo>
                  <a:lnTo>
                    <a:pt x="60" y="47"/>
                  </a:lnTo>
                  <a:lnTo>
                    <a:pt x="54" y="57"/>
                  </a:lnTo>
                  <a:lnTo>
                    <a:pt x="48" y="63"/>
                  </a:lnTo>
                  <a:lnTo>
                    <a:pt x="41" y="67"/>
                  </a:lnTo>
                  <a:lnTo>
                    <a:pt x="31" y="67"/>
                  </a:lnTo>
                  <a:lnTo>
                    <a:pt x="21" y="67"/>
                  </a:lnTo>
                  <a:lnTo>
                    <a:pt x="14" y="63"/>
                  </a:lnTo>
                  <a:lnTo>
                    <a:pt x="7" y="57"/>
                  </a:lnTo>
                  <a:lnTo>
                    <a:pt x="4" y="50"/>
                  </a:lnTo>
                  <a:lnTo>
                    <a:pt x="0" y="43"/>
                  </a:lnTo>
                  <a:lnTo>
                    <a:pt x="0" y="35"/>
                  </a:lnTo>
                  <a:lnTo>
                    <a:pt x="0" y="26"/>
                  </a:lnTo>
                  <a:lnTo>
                    <a:pt x="4" y="18"/>
                  </a:lnTo>
                  <a:lnTo>
                    <a:pt x="8" y="11"/>
                  </a:lnTo>
                  <a:lnTo>
                    <a:pt x="14" y="5"/>
                  </a:lnTo>
                  <a:lnTo>
                    <a:pt x="21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4" name="Freeform 673"/>
            <p:cNvSpPr>
              <a:spLocks/>
            </p:cNvSpPr>
            <p:nvPr/>
          </p:nvSpPr>
          <p:spPr bwMode="auto">
            <a:xfrm>
              <a:off x="8398767" y="5040007"/>
              <a:ext cx="75049" cy="73929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48" y="1"/>
                </a:cxn>
                <a:cxn ang="0">
                  <a:pos x="50" y="1"/>
                </a:cxn>
                <a:cxn ang="0">
                  <a:pos x="55" y="3"/>
                </a:cxn>
                <a:cxn ang="0">
                  <a:pos x="58" y="6"/>
                </a:cxn>
                <a:cxn ang="0">
                  <a:pos x="60" y="9"/>
                </a:cxn>
                <a:cxn ang="0">
                  <a:pos x="60" y="13"/>
                </a:cxn>
                <a:cxn ang="0">
                  <a:pos x="61" y="18"/>
                </a:cxn>
                <a:cxn ang="0">
                  <a:pos x="61" y="56"/>
                </a:cxn>
                <a:cxn ang="0">
                  <a:pos x="62" y="58"/>
                </a:cxn>
                <a:cxn ang="0">
                  <a:pos x="62" y="60"/>
                </a:cxn>
                <a:cxn ang="0">
                  <a:pos x="63" y="60"/>
                </a:cxn>
                <a:cxn ang="0">
                  <a:pos x="63" y="61"/>
                </a:cxn>
                <a:cxn ang="0">
                  <a:pos x="64" y="62"/>
                </a:cxn>
                <a:cxn ang="0">
                  <a:pos x="65" y="63"/>
                </a:cxn>
                <a:cxn ang="0">
                  <a:pos x="67" y="63"/>
                </a:cxn>
                <a:cxn ang="0">
                  <a:pos x="67" y="66"/>
                </a:cxn>
                <a:cxn ang="0">
                  <a:pos x="36" y="66"/>
                </a:cxn>
                <a:cxn ang="0">
                  <a:pos x="36" y="63"/>
                </a:cxn>
                <a:cxn ang="0">
                  <a:pos x="38" y="63"/>
                </a:cxn>
                <a:cxn ang="0">
                  <a:pos x="39" y="62"/>
                </a:cxn>
                <a:cxn ang="0">
                  <a:pos x="40" y="61"/>
                </a:cxn>
                <a:cxn ang="0">
                  <a:pos x="40" y="60"/>
                </a:cxn>
                <a:cxn ang="0">
                  <a:pos x="42" y="57"/>
                </a:cxn>
                <a:cxn ang="0">
                  <a:pos x="42" y="14"/>
                </a:cxn>
                <a:cxn ang="0">
                  <a:pos x="41" y="13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39" y="10"/>
                </a:cxn>
                <a:cxn ang="0">
                  <a:pos x="38" y="9"/>
                </a:cxn>
                <a:cxn ang="0">
                  <a:pos x="34" y="9"/>
                </a:cxn>
                <a:cxn ang="0">
                  <a:pos x="29" y="13"/>
                </a:cxn>
                <a:cxn ang="0">
                  <a:pos x="27" y="16"/>
                </a:cxn>
                <a:cxn ang="0">
                  <a:pos x="26" y="19"/>
                </a:cxn>
                <a:cxn ang="0">
                  <a:pos x="26" y="57"/>
                </a:cxn>
                <a:cxn ang="0">
                  <a:pos x="27" y="60"/>
                </a:cxn>
                <a:cxn ang="0">
                  <a:pos x="27" y="61"/>
                </a:cxn>
                <a:cxn ang="0">
                  <a:pos x="28" y="62"/>
                </a:cxn>
                <a:cxn ang="0">
                  <a:pos x="29" y="63"/>
                </a:cxn>
                <a:cxn ang="0">
                  <a:pos x="32" y="63"/>
                </a:cxn>
                <a:cxn ang="0">
                  <a:pos x="32" y="66"/>
                </a:cxn>
                <a:cxn ang="0">
                  <a:pos x="0" y="66"/>
                </a:cxn>
                <a:cxn ang="0">
                  <a:pos x="0" y="63"/>
                </a:cxn>
                <a:cxn ang="0">
                  <a:pos x="2" y="63"/>
                </a:cxn>
                <a:cxn ang="0">
                  <a:pos x="4" y="62"/>
                </a:cxn>
                <a:cxn ang="0">
                  <a:pos x="5" y="61"/>
                </a:cxn>
                <a:cxn ang="0">
                  <a:pos x="5" y="60"/>
                </a:cxn>
                <a:cxn ang="0">
                  <a:pos x="6" y="57"/>
                </a:cxn>
                <a:cxn ang="0">
                  <a:pos x="6" y="9"/>
                </a:cxn>
                <a:cxn ang="0">
                  <a:pos x="5" y="8"/>
                </a:cxn>
                <a:cxn ang="0">
                  <a:pos x="5" y="7"/>
                </a:cxn>
                <a:cxn ang="0">
                  <a:pos x="4" y="6"/>
                </a:cxn>
                <a:cxn ang="0">
                  <a:pos x="2" y="5"/>
                </a:cxn>
                <a:cxn ang="0">
                  <a:pos x="0" y="5"/>
                </a:cxn>
                <a:cxn ang="0">
                  <a:pos x="0" y="2"/>
                </a:cxn>
                <a:cxn ang="0">
                  <a:pos x="26" y="2"/>
                </a:cxn>
                <a:cxn ang="0">
                  <a:pos x="26" y="11"/>
                </a:cxn>
                <a:cxn ang="0">
                  <a:pos x="29" y="8"/>
                </a:cxn>
                <a:cxn ang="0">
                  <a:pos x="35" y="3"/>
                </a:cxn>
                <a:cxn ang="0">
                  <a:pos x="37" y="2"/>
                </a:cxn>
                <a:cxn ang="0">
                  <a:pos x="39" y="1"/>
                </a:cxn>
                <a:cxn ang="0">
                  <a:pos x="42" y="1"/>
                </a:cxn>
                <a:cxn ang="0">
                  <a:pos x="45" y="0"/>
                </a:cxn>
              </a:cxnLst>
              <a:rect l="0" t="0" r="r" b="b"/>
              <a:pathLst>
                <a:path w="67" h="66">
                  <a:moveTo>
                    <a:pt x="45" y="0"/>
                  </a:moveTo>
                  <a:lnTo>
                    <a:pt x="48" y="1"/>
                  </a:lnTo>
                  <a:lnTo>
                    <a:pt x="50" y="1"/>
                  </a:lnTo>
                  <a:lnTo>
                    <a:pt x="55" y="3"/>
                  </a:lnTo>
                  <a:lnTo>
                    <a:pt x="58" y="6"/>
                  </a:lnTo>
                  <a:lnTo>
                    <a:pt x="60" y="9"/>
                  </a:lnTo>
                  <a:lnTo>
                    <a:pt x="60" y="13"/>
                  </a:lnTo>
                  <a:lnTo>
                    <a:pt x="61" y="18"/>
                  </a:lnTo>
                  <a:lnTo>
                    <a:pt x="61" y="56"/>
                  </a:lnTo>
                  <a:lnTo>
                    <a:pt x="62" y="58"/>
                  </a:lnTo>
                  <a:lnTo>
                    <a:pt x="62" y="60"/>
                  </a:lnTo>
                  <a:lnTo>
                    <a:pt x="63" y="60"/>
                  </a:lnTo>
                  <a:lnTo>
                    <a:pt x="63" y="61"/>
                  </a:lnTo>
                  <a:lnTo>
                    <a:pt x="64" y="62"/>
                  </a:lnTo>
                  <a:lnTo>
                    <a:pt x="65" y="63"/>
                  </a:lnTo>
                  <a:lnTo>
                    <a:pt x="67" y="63"/>
                  </a:lnTo>
                  <a:lnTo>
                    <a:pt x="67" y="66"/>
                  </a:lnTo>
                  <a:lnTo>
                    <a:pt x="36" y="66"/>
                  </a:lnTo>
                  <a:lnTo>
                    <a:pt x="36" y="63"/>
                  </a:lnTo>
                  <a:lnTo>
                    <a:pt x="38" y="63"/>
                  </a:lnTo>
                  <a:lnTo>
                    <a:pt x="39" y="62"/>
                  </a:lnTo>
                  <a:lnTo>
                    <a:pt x="40" y="61"/>
                  </a:lnTo>
                  <a:lnTo>
                    <a:pt x="40" y="60"/>
                  </a:lnTo>
                  <a:lnTo>
                    <a:pt x="42" y="57"/>
                  </a:lnTo>
                  <a:lnTo>
                    <a:pt x="42" y="14"/>
                  </a:lnTo>
                  <a:lnTo>
                    <a:pt x="41" y="13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39" y="10"/>
                  </a:lnTo>
                  <a:lnTo>
                    <a:pt x="38" y="9"/>
                  </a:lnTo>
                  <a:lnTo>
                    <a:pt x="34" y="9"/>
                  </a:lnTo>
                  <a:lnTo>
                    <a:pt x="29" y="13"/>
                  </a:lnTo>
                  <a:lnTo>
                    <a:pt x="27" y="16"/>
                  </a:lnTo>
                  <a:lnTo>
                    <a:pt x="26" y="19"/>
                  </a:lnTo>
                  <a:lnTo>
                    <a:pt x="26" y="57"/>
                  </a:lnTo>
                  <a:lnTo>
                    <a:pt x="27" y="60"/>
                  </a:lnTo>
                  <a:lnTo>
                    <a:pt x="27" y="61"/>
                  </a:lnTo>
                  <a:lnTo>
                    <a:pt x="28" y="62"/>
                  </a:lnTo>
                  <a:lnTo>
                    <a:pt x="29" y="63"/>
                  </a:lnTo>
                  <a:lnTo>
                    <a:pt x="32" y="63"/>
                  </a:lnTo>
                  <a:lnTo>
                    <a:pt x="32" y="66"/>
                  </a:lnTo>
                  <a:lnTo>
                    <a:pt x="0" y="66"/>
                  </a:lnTo>
                  <a:lnTo>
                    <a:pt x="0" y="63"/>
                  </a:lnTo>
                  <a:lnTo>
                    <a:pt x="2" y="63"/>
                  </a:lnTo>
                  <a:lnTo>
                    <a:pt x="4" y="62"/>
                  </a:lnTo>
                  <a:lnTo>
                    <a:pt x="5" y="61"/>
                  </a:lnTo>
                  <a:lnTo>
                    <a:pt x="5" y="60"/>
                  </a:lnTo>
                  <a:lnTo>
                    <a:pt x="6" y="57"/>
                  </a:lnTo>
                  <a:lnTo>
                    <a:pt x="6" y="9"/>
                  </a:lnTo>
                  <a:lnTo>
                    <a:pt x="5" y="8"/>
                  </a:lnTo>
                  <a:lnTo>
                    <a:pt x="5" y="7"/>
                  </a:lnTo>
                  <a:lnTo>
                    <a:pt x="4" y="6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26" y="2"/>
                  </a:lnTo>
                  <a:lnTo>
                    <a:pt x="26" y="11"/>
                  </a:lnTo>
                  <a:lnTo>
                    <a:pt x="29" y="8"/>
                  </a:lnTo>
                  <a:lnTo>
                    <a:pt x="35" y="3"/>
                  </a:lnTo>
                  <a:lnTo>
                    <a:pt x="37" y="2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5" name="Line 674"/>
            <p:cNvSpPr>
              <a:spLocks noChangeShapeType="1"/>
            </p:cNvSpPr>
            <p:nvPr/>
          </p:nvSpPr>
          <p:spPr bwMode="auto">
            <a:xfrm>
              <a:off x="8295714" y="6670930"/>
              <a:ext cx="1120" cy="1120"/>
            </a:xfrm>
            <a:prstGeom prst="line">
              <a:avLst/>
            </a:prstGeom>
            <a:noFill/>
            <a:ln w="6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6" name="Freeform 675"/>
            <p:cNvSpPr>
              <a:spLocks/>
            </p:cNvSpPr>
            <p:nvPr/>
          </p:nvSpPr>
          <p:spPr bwMode="auto">
            <a:xfrm>
              <a:off x="8451414" y="6653008"/>
              <a:ext cx="73929" cy="71689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1" y="4"/>
                </a:cxn>
                <a:cxn ang="0">
                  <a:pos x="33" y="9"/>
                </a:cxn>
                <a:cxn ang="0">
                  <a:pos x="39" y="20"/>
                </a:cxn>
                <a:cxn ang="0">
                  <a:pos x="43" y="13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3" y="3"/>
                </a:cxn>
                <a:cxn ang="0">
                  <a:pos x="40" y="0"/>
                </a:cxn>
                <a:cxn ang="0">
                  <a:pos x="64" y="3"/>
                </a:cxn>
                <a:cxn ang="0">
                  <a:pos x="59" y="4"/>
                </a:cxn>
                <a:cxn ang="0">
                  <a:pos x="50" y="10"/>
                </a:cxn>
                <a:cxn ang="0">
                  <a:pos x="40" y="25"/>
                </a:cxn>
                <a:cxn ang="0">
                  <a:pos x="56" y="52"/>
                </a:cxn>
                <a:cxn ang="0">
                  <a:pos x="63" y="59"/>
                </a:cxn>
                <a:cxn ang="0">
                  <a:pos x="66" y="61"/>
                </a:cxn>
                <a:cxn ang="0">
                  <a:pos x="31" y="64"/>
                </a:cxn>
                <a:cxn ang="0">
                  <a:pos x="34" y="61"/>
                </a:cxn>
                <a:cxn ang="0">
                  <a:pos x="36" y="59"/>
                </a:cxn>
                <a:cxn ang="0">
                  <a:pos x="37" y="57"/>
                </a:cxn>
                <a:cxn ang="0">
                  <a:pos x="34" y="52"/>
                </a:cxn>
                <a:cxn ang="0">
                  <a:pos x="24" y="49"/>
                </a:cxn>
                <a:cxn ang="0">
                  <a:pos x="22" y="52"/>
                </a:cxn>
                <a:cxn ang="0">
                  <a:pos x="20" y="53"/>
                </a:cxn>
                <a:cxn ang="0">
                  <a:pos x="19" y="59"/>
                </a:cxn>
                <a:cxn ang="0">
                  <a:pos x="23" y="61"/>
                </a:cxn>
                <a:cxn ang="0">
                  <a:pos x="26" y="64"/>
                </a:cxn>
                <a:cxn ang="0">
                  <a:pos x="0" y="61"/>
                </a:cxn>
                <a:cxn ang="0">
                  <a:pos x="7" y="59"/>
                </a:cxn>
                <a:cxn ang="0">
                  <a:pos x="11" y="57"/>
                </a:cxn>
                <a:cxn ang="0">
                  <a:pos x="18" y="49"/>
                </a:cxn>
                <a:cxn ang="0">
                  <a:pos x="26" y="37"/>
                </a:cxn>
                <a:cxn ang="0">
                  <a:pos x="13" y="14"/>
                </a:cxn>
                <a:cxn ang="0">
                  <a:pos x="6" y="6"/>
                </a:cxn>
                <a:cxn ang="0">
                  <a:pos x="3" y="3"/>
                </a:cxn>
                <a:cxn ang="0">
                  <a:pos x="0" y="3"/>
                </a:cxn>
              </a:cxnLst>
              <a:rect l="0" t="0" r="r" b="b"/>
              <a:pathLst>
                <a:path w="66" h="64">
                  <a:moveTo>
                    <a:pt x="0" y="0"/>
                  </a:moveTo>
                  <a:lnTo>
                    <a:pt x="36" y="0"/>
                  </a:lnTo>
                  <a:lnTo>
                    <a:pt x="36" y="3"/>
                  </a:lnTo>
                  <a:lnTo>
                    <a:pt x="31" y="4"/>
                  </a:lnTo>
                  <a:lnTo>
                    <a:pt x="31" y="7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9" y="20"/>
                  </a:lnTo>
                  <a:lnTo>
                    <a:pt x="42" y="16"/>
                  </a:lnTo>
                  <a:lnTo>
                    <a:pt x="43" y="13"/>
                  </a:lnTo>
                  <a:lnTo>
                    <a:pt x="45" y="10"/>
                  </a:lnTo>
                  <a:lnTo>
                    <a:pt x="46" y="6"/>
                  </a:lnTo>
                  <a:lnTo>
                    <a:pt x="46" y="5"/>
                  </a:lnTo>
                  <a:lnTo>
                    <a:pt x="46" y="4"/>
                  </a:lnTo>
                  <a:lnTo>
                    <a:pt x="45" y="4"/>
                  </a:lnTo>
                  <a:lnTo>
                    <a:pt x="43" y="3"/>
                  </a:lnTo>
                  <a:lnTo>
                    <a:pt x="40" y="3"/>
                  </a:lnTo>
                  <a:lnTo>
                    <a:pt x="40" y="0"/>
                  </a:lnTo>
                  <a:lnTo>
                    <a:pt x="64" y="0"/>
                  </a:lnTo>
                  <a:lnTo>
                    <a:pt x="64" y="3"/>
                  </a:lnTo>
                  <a:lnTo>
                    <a:pt x="61" y="3"/>
                  </a:lnTo>
                  <a:lnTo>
                    <a:pt x="59" y="4"/>
                  </a:lnTo>
                  <a:lnTo>
                    <a:pt x="56" y="6"/>
                  </a:lnTo>
                  <a:lnTo>
                    <a:pt x="50" y="10"/>
                  </a:lnTo>
                  <a:lnTo>
                    <a:pt x="47" y="14"/>
                  </a:lnTo>
                  <a:lnTo>
                    <a:pt x="40" y="25"/>
                  </a:lnTo>
                  <a:lnTo>
                    <a:pt x="52" y="46"/>
                  </a:lnTo>
                  <a:lnTo>
                    <a:pt x="56" y="52"/>
                  </a:lnTo>
                  <a:lnTo>
                    <a:pt x="60" y="57"/>
                  </a:lnTo>
                  <a:lnTo>
                    <a:pt x="63" y="59"/>
                  </a:lnTo>
                  <a:lnTo>
                    <a:pt x="64" y="61"/>
                  </a:lnTo>
                  <a:lnTo>
                    <a:pt x="66" y="61"/>
                  </a:lnTo>
                  <a:lnTo>
                    <a:pt x="66" y="64"/>
                  </a:lnTo>
                  <a:lnTo>
                    <a:pt x="31" y="64"/>
                  </a:lnTo>
                  <a:lnTo>
                    <a:pt x="31" y="61"/>
                  </a:lnTo>
                  <a:lnTo>
                    <a:pt x="34" y="61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7" y="58"/>
                  </a:lnTo>
                  <a:lnTo>
                    <a:pt x="37" y="57"/>
                  </a:lnTo>
                  <a:lnTo>
                    <a:pt x="36" y="54"/>
                  </a:lnTo>
                  <a:lnTo>
                    <a:pt x="34" y="52"/>
                  </a:lnTo>
                  <a:lnTo>
                    <a:pt x="28" y="41"/>
                  </a:lnTo>
                  <a:lnTo>
                    <a:pt x="24" y="49"/>
                  </a:lnTo>
                  <a:lnTo>
                    <a:pt x="23" y="50"/>
                  </a:lnTo>
                  <a:lnTo>
                    <a:pt x="22" y="52"/>
                  </a:lnTo>
                  <a:lnTo>
                    <a:pt x="21" y="53"/>
                  </a:lnTo>
                  <a:lnTo>
                    <a:pt x="20" y="53"/>
                  </a:lnTo>
                  <a:lnTo>
                    <a:pt x="19" y="54"/>
                  </a:lnTo>
                  <a:lnTo>
                    <a:pt x="19" y="59"/>
                  </a:lnTo>
                  <a:lnTo>
                    <a:pt x="21" y="59"/>
                  </a:lnTo>
                  <a:lnTo>
                    <a:pt x="23" y="61"/>
                  </a:lnTo>
                  <a:lnTo>
                    <a:pt x="26" y="61"/>
                  </a:lnTo>
                  <a:lnTo>
                    <a:pt x="26" y="64"/>
                  </a:lnTo>
                  <a:lnTo>
                    <a:pt x="0" y="64"/>
                  </a:lnTo>
                  <a:lnTo>
                    <a:pt x="0" y="61"/>
                  </a:lnTo>
                  <a:lnTo>
                    <a:pt x="2" y="61"/>
                  </a:lnTo>
                  <a:lnTo>
                    <a:pt x="7" y="59"/>
                  </a:lnTo>
                  <a:lnTo>
                    <a:pt x="9" y="57"/>
                  </a:lnTo>
                  <a:lnTo>
                    <a:pt x="11" y="57"/>
                  </a:lnTo>
                  <a:lnTo>
                    <a:pt x="16" y="52"/>
                  </a:lnTo>
                  <a:lnTo>
                    <a:pt x="18" y="49"/>
                  </a:lnTo>
                  <a:lnTo>
                    <a:pt x="21" y="46"/>
                  </a:lnTo>
                  <a:lnTo>
                    <a:pt x="26" y="37"/>
                  </a:lnTo>
                  <a:lnTo>
                    <a:pt x="15" y="17"/>
                  </a:lnTo>
                  <a:lnTo>
                    <a:pt x="13" y="14"/>
                  </a:lnTo>
                  <a:lnTo>
                    <a:pt x="10" y="10"/>
                  </a:lnTo>
                  <a:lnTo>
                    <a:pt x="6" y="6"/>
                  </a:lnTo>
                  <a:lnTo>
                    <a:pt x="5" y="5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pic>
          <p:nvPicPr>
            <p:cNvPr id="580" name="Picture 579" descr="txp_fig"/>
            <p:cNvPicPr>
              <a:picLocks noChangeAspect="1"/>
            </p:cNvPicPr>
            <p:nvPr>
              <p:custDataLst>
                <p:tags r:id="rId6"/>
              </p:custDataLst>
            </p:nvPr>
          </p:nvPicPr>
          <p:blipFill>
            <a:blip r:embed="rId17"/>
            <a:stretch>
              <a:fillRect/>
            </a:stretch>
          </p:blipFill>
          <p:spPr bwMode="auto">
            <a:xfrm>
              <a:off x="6661653" y="4526279"/>
              <a:ext cx="683254" cy="286967"/>
            </a:xfrm>
            <a:prstGeom prst="rect">
              <a:avLst/>
            </a:prstGeom>
            <a:noFill/>
            <a:ln/>
            <a:effectLst/>
          </p:spPr>
        </p:pic>
      </p:grpSp>
      <p:pic>
        <p:nvPicPr>
          <p:cNvPr id="585" name="Picture 584" descr="txp_fi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8"/>
          <a:stretch>
            <a:fillRect/>
          </a:stretch>
        </p:blipFill>
        <p:spPr bwMode="auto">
          <a:xfrm>
            <a:off x="5105400" y="1197864"/>
            <a:ext cx="445193" cy="207757"/>
          </a:xfrm>
          <a:prstGeom prst="rect">
            <a:avLst/>
          </a:prstGeom>
          <a:noFill/>
          <a:ln/>
          <a:effectLst/>
        </p:spPr>
      </p:pic>
      <p:sp>
        <p:nvSpPr>
          <p:cNvPr id="586" name="TextBox 585"/>
          <p:cNvSpPr txBox="1"/>
          <p:nvPr/>
        </p:nvSpPr>
        <p:spPr>
          <a:xfrm>
            <a:off x="278130" y="630936"/>
            <a:ext cx="3760470" cy="3554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gaussian ansatz</a:t>
            </a:r>
            <a:endParaRPr lang="en-US" dirty="0"/>
          </a:p>
        </p:txBody>
      </p:sp>
      <p:sp>
        <p:nvSpPr>
          <p:cNvPr id="587" name="Right Arrow 586"/>
          <p:cNvSpPr/>
          <p:nvPr/>
        </p:nvSpPr>
        <p:spPr bwMode="auto">
          <a:xfrm>
            <a:off x="2054352" y="770382"/>
            <a:ext cx="336042" cy="144018"/>
          </a:xfrm>
          <a:prstGeom prst="rightArrow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6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Comic Sans MS" pitchFamily="66" charset="0"/>
              <a:cs typeface="Arial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5"/>
          <p:cNvSpPr>
            <a:spLocks noChangeArrowheads="1"/>
          </p:cNvSpPr>
          <p:nvPr/>
        </p:nvSpPr>
        <p:spPr bwMode="auto">
          <a:xfrm>
            <a:off x="46038" y="381000"/>
            <a:ext cx="9021762" cy="53975"/>
          </a:xfrm>
          <a:prstGeom prst="rect">
            <a:avLst/>
          </a:prstGeom>
          <a:gradFill rotWithShape="1">
            <a:gsLst>
              <a:gs pos="0">
                <a:srgbClr val="FF0000"/>
              </a:gs>
              <a:gs pos="100000">
                <a:schemeClr val="bg1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spcBef>
                <a:spcPct val="0"/>
              </a:spcBef>
            </a:pPr>
            <a:r>
              <a:rPr lang="en-US" sz="4400" dirty="0">
                <a:solidFill>
                  <a:schemeClr val="tx2"/>
                </a:solidFill>
                <a:latin typeface="Arial" charset="0"/>
              </a:rPr>
              <a:t/>
            </a:r>
            <a:br>
              <a:rPr lang="en-US" sz="4400" dirty="0">
                <a:solidFill>
                  <a:schemeClr val="tx2"/>
                </a:solidFill>
                <a:latin typeface="Arial" charset="0"/>
              </a:rPr>
            </a:br>
            <a:endParaRPr lang="it-IT" sz="4400">
              <a:solidFill>
                <a:schemeClr val="tx2"/>
              </a:solidFill>
              <a:latin typeface="Arial" charset="0"/>
            </a:endParaRPr>
          </a:p>
        </p:txBody>
      </p:sp>
      <p:sp>
        <p:nvSpPr>
          <p:cNvPr id="205830" name="Text Box 6"/>
          <p:cNvSpPr txBox="1">
            <a:spLocks noChangeArrowheads="1"/>
          </p:cNvSpPr>
          <p:nvPr/>
        </p:nvSpPr>
        <p:spPr bwMode="auto">
          <a:xfrm>
            <a:off x="0" y="0"/>
            <a:ext cx="914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2400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  <a:t>Transversity</a:t>
            </a:r>
            <a:endParaRPr lang="it-IT" sz="2400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cs typeface="Arial" pitchFamily="34" charset="0"/>
            </a:endParaRPr>
          </a:p>
        </p:txBody>
      </p:sp>
      <p:grpSp>
        <p:nvGrpSpPr>
          <p:cNvPr id="2" name="Group 458"/>
          <p:cNvGrpSpPr>
            <a:grpSpLocks noChangeAspect="1"/>
          </p:cNvGrpSpPr>
          <p:nvPr/>
        </p:nvGrpSpPr>
        <p:grpSpPr bwMode="auto">
          <a:xfrm>
            <a:off x="2667000" y="2438400"/>
            <a:ext cx="3405188" cy="3863975"/>
            <a:chOff x="1776" y="1536"/>
            <a:chExt cx="2256" cy="2560"/>
          </a:xfrm>
        </p:grpSpPr>
        <p:grpSp>
          <p:nvGrpSpPr>
            <p:cNvPr id="3" name="Group 449"/>
            <p:cNvGrpSpPr>
              <a:grpSpLocks noChangeAspect="1"/>
            </p:cNvGrpSpPr>
            <p:nvPr/>
          </p:nvGrpSpPr>
          <p:grpSpPr bwMode="auto">
            <a:xfrm>
              <a:off x="1776" y="1754"/>
              <a:ext cx="2256" cy="2342"/>
              <a:chOff x="1602" y="1754"/>
              <a:chExt cx="2256" cy="2342"/>
            </a:xfrm>
          </p:grpSpPr>
          <p:sp>
            <p:nvSpPr>
              <p:cNvPr id="18455" name="Rectangle 11"/>
              <p:cNvSpPr>
                <a:spLocks noChangeAspect="1" noChangeArrowheads="1"/>
              </p:cNvSpPr>
              <p:nvPr/>
            </p:nvSpPr>
            <p:spPr bwMode="auto">
              <a:xfrm>
                <a:off x="1774" y="1787"/>
                <a:ext cx="2068" cy="2068"/>
              </a:xfrm>
              <a:prstGeom prst="rect">
                <a:avLst/>
              </a:prstGeom>
              <a:noFill/>
              <a:ln w="793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456" name="Line 12"/>
              <p:cNvSpPr>
                <a:spLocks noChangeAspect="1" noChangeShapeType="1"/>
              </p:cNvSpPr>
              <p:nvPr/>
            </p:nvSpPr>
            <p:spPr bwMode="auto">
              <a:xfrm flipV="1">
                <a:off x="1774" y="1787"/>
                <a:ext cx="1" cy="2068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457" name="Line 13"/>
              <p:cNvSpPr>
                <a:spLocks noChangeAspect="1" noChangeShapeType="1"/>
              </p:cNvSpPr>
              <p:nvPr/>
            </p:nvSpPr>
            <p:spPr bwMode="auto">
              <a:xfrm flipH="1">
                <a:off x="1774" y="3789"/>
                <a:ext cx="32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458" name="Line 14"/>
              <p:cNvSpPr>
                <a:spLocks noChangeAspect="1" noChangeShapeType="1"/>
              </p:cNvSpPr>
              <p:nvPr/>
            </p:nvSpPr>
            <p:spPr bwMode="auto">
              <a:xfrm flipH="1">
                <a:off x="1774" y="3722"/>
                <a:ext cx="15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459" name="Line 15"/>
              <p:cNvSpPr>
                <a:spLocks noChangeAspect="1" noChangeShapeType="1"/>
              </p:cNvSpPr>
              <p:nvPr/>
            </p:nvSpPr>
            <p:spPr bwMode="auto">
              <a:xfrm flipH="1">
                <a:off x="1774" y="3655"/>
                <a:ext cx="15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460" name="Line 16"/>
              <p:cNvSpPr>
                <a:spLocks noChangeAspect="1" noChangeShapeType="1"/>
              </p:cNvSpPr>
              <p:nvPr/>
            </p:nvSpPr>
            <p:spPr bwMode="auto">
              <a:xfrm flipH="1">
                <a:off x="1774" y="3589"/>
                <a:ext cx="15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461" name="Line 17"/>
              <p:cNvSpPr>
                <a:spLocks noChangeAspect="1" noChangeShapeType="1"/>
              </p:cNvSpPr>
              <p:nvPr/>
            </p:nvSpPr>
            <p:spPr bwMode="auto">
              <a:xfrm flipH="1">
                <a:off x="1774" y="3522"/>
                <a:ext cx="15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462" name="Line 18"/>
              <p:cNvSpPr>
                <a:spLocks noChangeAspect="1" noChangeShapeType="1"/>
              </p:cNvSpPr>
              <p:nvPr/>
            </p:nvSpPr>
            <p:spPr bwMode="auto">
              <a:xfrm flipH="1">
                <a:off x="1774" y="3456"/>
                <a:ext cx="32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463" name="Line 19"/>
              <p:cNvSpPr>
                <a:spLocks noChangeAspect="1" noChangeShapeType="1"/>
              </p:cNvSpPr>
              <p:nvPr/>
            </p:nvSpPr>
            <p:spPr bwMode="auto">
              <a:xfrm flipH="1">
                <a:off x="1774" y="3388"/>
                <a:ext cx="15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464" name="Line 20"/>
              <p:cNvSpPr>
                <a:spLocks noChangeAspect="1" noChangeShapeType="1"/>
              </p:cNvSpPr>
              <p:nvPr/>
            </p:nvSpPr>
            <p:spPr bwMode="auto">
              <a:xfrm flipH="1">
                <a:off x="1774" y="3321"/>
                <a:ext cx="15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465" name="Line 21"/>
              <p:cNvSpPr>
                <a:spLocks noChangeAspect="1" noChangeShapeType="1"/>
              </p:cNvSpPr>
              <p:nvPr/>
            </p:nvSpPr>
            <p:spPr bwMode="auto">
              <a:xfrm flipH="1">
                <a:off x="1774" y="3255"/>
                <a:ext cx="15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466" name="Line 22"/>
              <p:cNvSpPr>
                <a:spLocks noChangeAspect="1" noChangeShapeType="1"/>
              </p:cNvSpPr>
              <p:nvPr/>
            </p:nvSpPr>
            <p:spPr bwMode="auto">
              <a:xfrm flipH="1">
                <a:off x="1774" y="3188"/>
                <a:ext cx="15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467" name="Line 23"/>
              <p:cNvSpPr>
                <a:spLocks noChangeAspect="1" noChangeShapeType="1"/>
              </p:cNvSpPr>
              <p:nvPr/>
            </p:nvSpPr>
            <p:spPr bwMode="auto">
              <a:xfrm flipH="1">
                <a:off x="1774" y="3122"/>
                <a:ext cx="32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468" name="Line 24"/>
              <p:cNvSpPr>
                <a:spLocks noChangeAspect="1" noChangeShapeType="1"/>
              </p:cNvSpPr>
              <p:nvPr/>
            </p:nvSpPr>
            <p:spPr bwMode="auto">
              <a:xfrm flipH="1">
                <a:off x="1774" y="3055"/>
                <a:ext cx="15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469" name="Line 25"/>
              <p:cNvSpPr>
                <a:spLocks noChangeAspect="1" noChangeShapeType="1"/>
              </p:cNvSpPr>
              <p:nvPr/>
            </p:nvSpPr>
            <p:spPr bwMode="auto">
              <a:xfrm flipH="1">
                <a:off x="1774" y="2987"/>
                <a:ext cx="15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470" name="Line 26"/>
              <p:cNvSpPr>
                <a:spLocks noChangeAspect="1" noChangeShapeType="1"/>
              </p:cNvSpPr>
              <p:nvPr/>
            </p:nvSpPr>
            <p:spPr bwMode="auto">
              <a:xfrm flipH="1">
                <a:off x="1774" y="2921"/>
                <a:ext cx="15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471" name="Line 27"/>
              <p:cNvSpPr>
                <a:spLocks noChangeAspect="1" noChangeShapeType="1"/>
              </p:cNvSpPr>
              <p:nvPr/>
            </p:nvSpPr>
            <p:spPr bwMode="auto">
              <a:xfrm flipH="1">
                <a:off x="1774" y="2854"/>
                <a:ext cx="15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472" name="Line 28"/>
              <p:cNvSpPr>
                <a:spLocks noChangeAspect="1" noChangeShapeType="1"/>
              </p:cNvSpPr>
              <p:nvPr/>
            </p:nvSpPr>
            <p:spPr bwMode="auto">
              <a:xfrm flipH="1">
                <a:off x="1774" y="2788"/>
                <a:ext cx="32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473" name="Line 29"/>
              <p:cNvSpPr>
                <a:spLocks noChangeAspect="1" noChangeShapeType="1"/>
              </p:cNvSpPr>
              <p:nvPr/>
            </p:nvSpPr>
            <p:spPr bwMode="auto">
              <a:xfrm flipH="1">
                <a:off x="1774" y="2721"/>
                <a:ext cx="15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474" name="Line 30"/>
              <p:cNvSpPr>
                <a:spLocks noChangeAspect="1" noChangeShapeType="1"/>
              </p:cNvSpPr>
              <p:nvPr/>
            </p:nvSpPr>
            <p:spPr bwMode="auto">
              <a:xfrm flipH="1">
                <a:off x="1774" y="2654"/>
                <a:ext cx="15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475" name="Line 31"/>
              <p:cNvSpPr>
                <a:spLocks noChangeAspect="1" noChangeShapeType="1"/>
              </p:cNvSpPr>
              <p:nvPr/>
            </p:nvSpPr>
            <p:spPr bwMode="auto">
              <a:xfrm flipH="1">
                <a:off x="1774" y="2588"/>
                <a:ext cx="15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476" name="Line 32"/>
              <p:cNvSpPr>
                <a:spLocks noChangeAspect="1" noChangeShapeType="1"/>
              </p:cNvSpPr>
              <p:nvPr/>
            </p:nvSpPr>
            <p:spPr bwMode="auto">
              <a:xfrm flipH="1">
                <a:off x="1774" y="2520"/>
                <a:ext cx="15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477" name="Line 33"/>
              <p:cNvSpPr>
                <a:spLocks noChangeAspect="1" noChangeShapeType="1"/>
              </p:cNvSpPr>
              <p:nvPr/>
            </p:nvSpPr>
            <p:spPr bwMode="auto">
              <a:xfrm flipH="1">
                <a:off x="1774" y="2454"/>
                <a:ext cx="32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478" name="Line 34"/>
              <p:cNvSpPr>
                <a:spLocks noChangeAspect="1" noChangeShapeType="1"/>
              </p:cNvSpPr>
              <p:nvPr/>
            </p:nvSpPr>
            <p:spPr bwMode="auto">
              <a:xfrm flipH="1">
                <a:off x="1774" y="2387"/>
                <a:ext cx="15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479" name="Line 35"/>
              <p:cNvSpPr>
                <a:spLocks noChangeAspect="1" noChangeShapeType="1"/>
              </p:cNvSpPr>
              <p:nvPr/>
            </p:nvSpPr>
            <p:spPr bwMode="auto">
              <a:xfrm flipH="1">
                <a:off x="1774" y="2320"/>
                <a:ext cx="15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480" name="Line 36"/>
              <p:cNvSpPr>
                <a:spLocks noChangeAspect="1" noChangeShapeType="1"/>
              </p:cNvSpPr>
              <p:nvPr/>
            </p:nvSpPr>
            <p:spPr bwMode="auto">
              <a:xfrm flipH="1">
                <a:off x="1774" y="2254"/>
                <a:ext cx="15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481" name="Line 37"/>
              <p:cNvSpPr>
                <a:spLocks noChangeAspect="1" noChangeShapeType="1"/>
              </p:cNvSpPr>
              <p:nvPr/>
            </p:nvSpPr>
            <p:spPr bwMode="auto">
              <a:xfrm flipH="1">
                <a:off x="1774" y="2187"/>
                <a:ext cx="15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482" name="Line 38"/>
              <p:cNvSpPr>
                <a:spLocks noChangeAspect="1" noChangeShapeType="1"/>
              </p:cNvSpPr>
              <p:nvPr/>
            </p:nvSpPr>
            <p:spPr bwMode="auto">
              <a:xfrm flipH="1">
                <a:off x="1774" y="2121"/>
                <a:ext cx="32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483" name="Line 39"/>
              <p:cNvSpPr>
                <a:spLocks noChangeAspect="1" noChangeShapeType="1"/>
              </p:cNvSpPr>
              <p:nvPr/>
            </p:nvSpPr>
            <p:spPr bwMode="auto">
              <a:xfrm flipH="1">
                <a:off x="1774" y="2053"/>
                <a:ext cx="15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484" name="Line 40"/>
              <p:cNvSpPr>
                <a:spLocks noChangeAspect="1" noChangeShapeType="1"/>
              </p:cNvSpPr>
              <p:nvPr/>
            </p:nvSpPr>
            <p:spPr bwMode="auto">
              <a:xfrm flipH="1">
                <a:off x="1774" y="1986"/>
                <a:ext cx="15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485" name="Line 41"/>
              <p:cNvSpPr>
                <a:spLocks noChangeAspect="1" noChangeShapeType="1"/>
              </p:cNvSpPr>
              <p:nvPr/>
            </p:nvSpPr>
            <p:spPr bwMode="auto">
              <a:xfrm flipH="1">
                <a:off x="1774" y="1920"/>
                <a:ext cx="15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486" name="Line 42"/>
              <p:cNvSpPr>
                <a:spLocks noChangeAspect="1" noChangeShapeType="1"/>
              </p:cNvSpPr>
              <p:nvPr/>
            </p:nvSpPr>
            <p:spPr bwMode="auto">
              <a:xfrm flipH="1">
                <a:off x="1774" y="1853"/>
                <a:ext cx="15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487" name="Line 43"/>
              <p:cNvSpPr>
                <a:spLocks noChangeAspect="1" noChangeShapeType="1"/>
              </p:cNvSpPr>
              <p:nvPr/>
            </p:nvSpPr>
            <p:spPr bwMode="auto">
              <a:xfrm flipH="1">
                <a:off x="1774" y="1787"/>
                <a:ext cx="32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488" name="Line 44"/>
              <p:cNvSpPr>
                <a:spLocks noChangeAspect="1" noChangeShapeType="1"/>
              </p:cNvSpPr>
              <p:nvPr/>
            </p:nvSpPr>
            <p:spPr bwMode="auto">
              <a:xfrm flipH="1">
                <a:off x="1774" y="3789"/>
                <a:ext cx="32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489" name="Rectangle 45"/>
              <p:cNvSpPr>
                <a:spLocks noChangeAspect="1" noChangeArrowheads="1"/>
              </p:cNvSpPr>
              <p:nvPr/>
            </p:nvSpPr>
            <p:spPr bwMode="auto">
              <a:xfrm>
                <a:off x="1602" y="3795"/>
                <a:ext cx="27" cy="1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490" name="Freeform 46"/>
              <p:cNvSpPr>
                <a:spLocks noChangeAspect="1" noEditPoints="1"/>
              </p:cNvSpPr>
              <p:nvPr/>
            </p:nvSpPr>
            <p:spPr bwMode="auto">
              <a:xfrm>
                <a:off x="1635" y="3757"/>
                <a:ext cx="40" cy="66"/>
              </a:xfrm>
              <a:custGeom>
                <a:avLst/>
                <a:gdLst>
                  <a:gd name="T0" fmla="*/ 40 w 40"/>
                  <a:gd name="T1" fmla="*/ 32 h 66"/>
                  <a:gd name="T2" fmla="*/ 39 w 40"/>
                  <a:gd name="T3" fmla="*/ 42 h 66"/>
                  <a:gd name="T4" fmla="*/ 37 w 40"/>
                  <a:gd name="T5" fmla="*/ 50 h 66"/>
                  <a:gd name="T6" fmla="*/ 36 w 40"/>
                  <a:gd name="T7" fmla="*/ 55 h 66"/>
                  <a:gd name="T8" fmla="*/ 33 w 40"/>
                  <a:gd name="T9" fmla="*/ 59 h 66"/>
                  <a:gd name="T10" fmla="*/ 30 w 40"/>
                  <a:gd name="T11" fmla="*/ 61 h 66"/>
                  <a:gd name="T12" fmla="*/ 27 w 40"/>
                  <a:gd name="T13" fmla="*/ 64 h 66"/>
                  <a:gd name="T14" fmla="*/ 24 w 40"/>
                  <a:gd name="T15" fmla="*/ 65 h 66"/>
                  <a:gd name="T16" fmla="*/ 20 w 40"/>
                  <a:gd name="T17" fmla="*/ 66 h 66"/>
                  <a:gd name="T18" fmla="*/ 15 w 40"/>
                  <a:gd name="T19" fmla="*/ 65 h 66"/>
                  <a:gd name="T20" fmla="*/ 12 w 40"/>
                  <a:gd name="T21" fmla="*/ 64 h 66"/>
                  <a:gd name="T22" fmla="*/ 8 w 40"/>
                  <a:gd name="T23" fmla="*/ 61 h 66"/>
                  <a:gd name="T24" fmla="*/ 4 w 40"/>
                  <a:gd name="T25" fmla="*/ 56 h 66"/>
                  <a:gd name="T26" fmla="*/ 3 w 40"/>
                  <a:gd name="T27" fmla="*/ 53 h 66"/>
                  <a:gd name="T28" fmla="*/ 1 w 40"/>
                  <a:gd name="T29" fmla="*/ 48 h 66"/>
                  <a:gd name="T30" fmla="*/ 0 w 40"/>
                  <a:gd name="T31" fmla="*/ 41 h 66"/>
                  <a:gd name="T32" fmla="*/ 0 w 40"/>
                  <a:gd name="T33" fmla="*/ 34 h 66"/>
                  <a:gd name="T34" fmla="*/ 0 w 40"/>
                  <a:gd name="T35" fmla="*/ 24 h 66"/>
                  <a:gd name="T36" fmla="*/ 2 w 40"/>
                  <a:gd name="T37" fmla="*/ 14 h 66"/>
                  <a:gd name="T38" fmla="*/ 3 w 40"/>
                  <a:gd name="T39" fmla="*/ 10 h 66"/>
                  <a:gd name="T40" fmla="*/ 6 w 40"/>
                  <a:gd name="T41" fmla="*/ 6 h 66"/>
                  <a:gd name="T42" fmla="*/ 9 w 40"/>
                  <a:gd name="T43" fmla="*/ 4 h 66"/>
                  <a:gd name="T44" fmla="*/ 14 w 40"/>
                  <a:gd name="T45" fmla="*/ 1 h 66"/>
                  <a:gd name="T46" fmla="*/ 20 w 40"/>
                  <a:gd name="T47" fmla="*/ 0 h 66"/>
                  <a:gd name="T48" fmla="*/ 25 w 40"/>
                  <a:gd name="T49" fmla="*/ 1 h 66"/>
                  <a:gd name="T50" fmla="*/ 30 w 40"/>
                  <a:gd name="T51" fmla="*/ 4 h 66"/>
                  <a:gd name="T52" fmla="*/ 33 w 40"/>
                  <a:gd name="T53" fmla="*/ 6 h 66"/>
                  <a:gd name="T54" fmla="*/ 36 w 40"/>
                  <a:gd name="T55" fmla="*/ 10 h 66"/>
                  <a:gd name="T56" fmla="*/ 37 w 40"/>
                  <a:gd name="T57" fmla="*/ 13 h 66"/>
                  <a:gd name="T58" fmla="*/ 39 w 40"/>
                  <a:gd name="T59" fmla="*/ 23 h 66"/>
                  <a:gd name="T60" fmla="*/ 40 w 40"/>
                  <a:gd name="T61" fmla="*/ 32 h 66"/>
                  <a:gd name="T62" fmla="*/ 26 w 40"/>
                  <a:gd name="T63" fmla="*/ 32 h 66"/>
                  <a:gd name="T64" fmla="*/ 26 w 40"/>
                  <a:gd name="T65" fmla="*/ 19 h 66"/>
                  <a:gd name="T66" fmla="*/ 26 w 40"/>
                  <a:gd name="T67" fmla="*/ 13 h 66"/>
                  <a:gd name="T68" fmla="*/ 25 w 40"/>
                  <a:gd name="T69" fmla="*/ 10 h 66"/>
                  <a:gd name="T70" fmla="*/ 25 w 40"/>
                  <a:gd name="T71" fmla="*/ 6 h 66"/>
                  <a:gd name="T72" fmla="*/ 24 w 40"/>
                  <a:gd name="T73" fmla="*/ 5 h 66"/>
                  <a:gd name="T74" fmla="*/ 22 w 40"/>
                  <a:gd name="T75" fmla="*/ 4 h 66"/>
                  <a:gd name="T76" fmla="*/ 20 w 40"/>
                  <a:gd name="T77" fmla="*/ 2 h 66"/>
                  <a:gd name="T78" fmla="*/ 18 w 40"/>
                  <a:gd name="T79" fmla="*/ 4 h 66"/>
                  <a:gd name="T80" fmla="*/ 16 w 40"/>
                  <a:gd name="T81" fmla="*/ 4 h 66"/>
                  <a:gd name="T82" fmla="*/ 14 w 40"/>
                  <a:gd name="T83" fmla="*/ 6 h 66"/>
                  <a:gd name="T84" fmla="*/ 14 w 40"/>
                  <a:gd name="T85" fmla="*/ 10 h 66"/>
                  <a:gd name="T86" fmla="*/ 13 w 40"/>
                  <a:gd name="T87" fmla="*/ 14 h 66"/>
                  <a:gd name="T88" fmla="*/ 13 w 40"/>
                  <a:gd name="T89" fmla="*/ 24 h 66"/>
                  <a:gd name="T90" fmla="*/ 13 w 40"/>
                  <a:gd name="T91" fmla="*/ 38 h 66"/>
                  <a:gd name="T92" fmla="*/ 13 w 40"/>
                  <a:gd name="T93" fmla="*/ 47 h 66"/>
                  <a:gd name="T94" fmla="*/ 14 w 40"/>
                  <a:gd name="T95" fmla="*/ 53 h 66"/>
                  <a:gd name="T96" fmla="*/ 14 w 40"/>
                  <a:gd name="T97" fmla="*/ 58 h 66"/>
                  <a:gd name="T98" fmla="*/ 15 w 40"/>
                  <a:gd name="T99" fmla="*/ 60 h 66"/>
                  <a:gd name="T100" fmla="*/ 16 w 40"/>
                  <a:gd name="T101" fmla="*/ 61 h 66"/>
                  <a:gd name="T102" fmla="*/ 18 w 40"/>
                  <a:gd name="T103" fmla="*/ 62 h 66"/>
                  <a:gd name="T104" fmla="*/ 20 w 40"/>
                  <a:gd name="T105" fmla="*/ 62 h 66"/>
                  <a:gd name="T106" fmla="*/ 22 w 40"/>
                  <a:gd name="T107" fmla="*/ 62 h 66"/>
                  <a:gd name="T108" fmla="*/ 24 w 40"/>
                  <a:gd name="T109" fmla="*/ 61 h 66"/>
                  <a:gd name="T110" fmla="*/ 25 w 40"/>
                  <a:gd name="T111" fmla="*/ 58 h 66"/>
                  <a:gd name="T112" fmla="*/ 26 w 40"/>
                  <a:gd name="T113" fmla="*/ 53 h 66"/>
                  <a:gd name="T114" fmla="*/ 26 w 40"/>
                  <a:gd name="T115" fmla="*/ 32 h 6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40"/>
                  <a:gd name="T175" fmla="*/ 0 h 66"/>
                  <a:gd name="T176" fmla="*/ 40 w 40"/>
                  <a:gd name="T177" fmla="*/ 66 h 6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40" h="66">
                    <a:moveTo>
                      <a:pt x="40" y="32"/>
                    </a:moveTo>
                    <a:lnTo>
                      <a:pt x="39" y="42"/>
                    </a:lnTo>
                    <a:lnTo>
                      <a:pt x="37" y="50"/>
                    </a:lnTo>
                    <a:lnTo>
                      <a:pt x="36" y="55"/>
                    </a:lnTo>
                    <a:lnTo>
                      <a:pt x="33" y="59"/>
                    </a:lnTo>
                    <a:lnTo>
                      <a:pt x="30" y="61"/>
                    </a:lnTo>
                    <a:lnTo>
                      <a:pt x="27" y="64"/>
                    </a:lnTo>
                    <a:lnTo>
                      <a:pt x="24" y="65"/>
                    </a:lnTo>
                    <a:lnTo>
                      <a:pt x="20" y="66"/>
                    </a:lnTo>
                    <a:lnTo>
                      <a:pt x="15" y="65"/>
                    </a:lnTo>
                    <a:lnTo>
                      <a:pt x="12" y="64"/>
                    </a:lnTo>
                    <a:lnTo>
                      <a:pt x="8" y="61"/>
                    </a:lnTo>
                    <a:lnTo>
                      <a:pt x="4" y="56"/>
                    </a:lnTo>
                    <a:lnTo>
                      <a:pt x="3" y="53"/>
                    </a:lnTo>
                    <a:lnTo>
                      <a:pt x="1" y="48"/>
                    </a:lnTo>
                    <a:lnTo>
                      <a:pt x="0" y="41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3" y="10"/>
                    </a:lnTo>
                    <a:lnTo>
                      <a:pt x="6" y="6"/>
                    </a:lnTo>
                    <a:lnTo>
                      <a:pt x="9" y="4"/>
                    </a:lnTo>
                    <a:lnTo>
                      <a:pt x="14" y="1"/>
                    </a:lnTo>
                    <a:lnTo>
                      <a:pt x="20" y="0"/>
                    </a:lnTo>
                    <a:lnTo>
                      <a:pt x="25" y="1"/>
                    </a:lnTo>
                    <a:lnTo>
                      <a:pt x="30" y="4"/>
                    </a:lnTo>
                    <a:lnTo>
                      <a:pt x="33" y="6"/>
                    </a:lnTo>
                    <a:lnTo>
                      <a:pt x="36" y="10"/>
                    </a:lnTo>
                    <a:lnTo>
                      <a:pt x="37" y="13"/>
                    </a:lnTo>
                    <a:lnTo>
                      <a:pt x="39" y="23"/>
                    </a:lnTo>
                    <a:lnTo>
                      <a:pt x="40" y="32"/>
                    </a:lnTo>
                    <a:close/>
                    <a:moveTo>
                      <a:pt x="26" y="32"/>
                    </a:moveTo>
                    <a:lnTo>
                      <a:pt x="26" y="19"/>
                    </a:lnTo>
                    <a:lnTo>
                      <a:pt x="26" y="13"/>
                    </a:lnTo>
                    <a:lnTo>
                      <a:pt x="25" y="10"/>
                    </a:lnTo>
                    <a:lnTo>
                      <a:pt x="25" y="6"/>
                    </a:lnTo>
                    <a:lnTo>
                      <a:pt x="24" y="5"/>
                    </a:lnTo>
                    <a:lnTo>
                      <a:pt x="22" y="4"/>
                    </a:lnTo>
                    <a:lnTo>
                      <a:pt x="20" y="2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4" y="6"/>
                    </a:lnTo>
                    <a:lnTo>
                      <a:pt x="14" y="10"/>
                    </a:lnTo>
                    <a:lnTo>
                      <a:pt x="13" y="14"/>
                    </a:lnTo>
                    <a:lnTo>
                      <a:pt x="13" y="24"/>
                    </a:lnTo>
                    <a:lnTo>
                      <a:pt x="13" y="38"/>
                    </a:lnTo>
                    <a:lnTo>
                      <a:pt x="13" y="47"/>
                    </a:lnTo>
                    <a:lnTo>
                      <a:pt x="14" y="53"/>
                    </a:lnTo>
                    <a:lnTo>
                      <a:pt x="14" y="58"/>
                    </a:lnTo>
                    <a:lnTo>
                      <a:pt x="15" y="60"/>
                    </a:lnTo>
                    <a:lnTo>
                      <a:pt x="16" y="61"/>
                    </a:lnTo>
                    <a:lnTo>
                      <a:pt x="18" y="62"/>
                    </a:lnTo>
                    <a:lnTo>
                      <a:pt x="20" y="62"/>
                    </a:lnTo>
                    <a:lnTo>
                      <a:pt x="22" y="62"/>
                    </a:lnTo>
                    <a:lnTo>
                      <a:pt x="24" y="61"/>
                    </a:lnTo>
                    <a:lnTo>
                      <a:pt x="25" y="58"/>
                    </a:lnTo>
                    <a:lnTo>
                      <a:pt x="26" y="53"/>
                    </a:lnTo>
                    <a:lnTo>
                      <a:pt x="26" y="3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491" name="Freeform 47"/>
              <p:cNvSpPr>
                <a:spLocks noChangeAspect="1"/>
              </p:cNvSpPr>
              <p:nvPr/>
            </p:nvSpPr>
            <p:spPr bwMode="auto">
              <a:xfrm>
                <a:off x="1683" y="3807"/>
                <a:ext cx="15" cy="16"/>
              </a:xfrm>
              <a:custGeom>
                <a:avLst/>
                <a:gdLst>
                  <a:gd name="T0" fmla="*/ 8 w 15"/>
                  <a:gd name="T1" fmla="*/ 0 h 16"/>
                  <a:gd name="T2" fmla="*/ 10 w 15"/>
                  <a:gd name="T3" fmla="*/ 2 h 16"/>
                  <a:gd name="T4" fmla="*/ 13 w 15"/>
                  <a:gd name="T5" fmla="*/ 3 h 16"/>
                  <a:gd name="T6" fmla="*/ 14 w 15"/>
                  <a:gd name="T7" fmla="*/ 5 h 16"/>
                  <a:gd name="T8" fmla="*/ 15 w 15"/>
                  <a:gd name="T9" fmla="*/ 9 h 16"/>
                  <a:gd name="T10" fmla="*/ 14 w 15"/>
                  <a:gd name="T11" fmla="*/ 11 h 16"/>
                  <a:gd name="T12" fmla="*/ 13 w 15"/>
                  <a:gd name="T13" fmla="*/ 14 h 16"/>
                  <a:gd name="T14" fmla="*/ 10 w 15"/>
                  <a:gd name="T15" fmla="*/ 15 h 16"/>
                  <a:gd name="T16" fmla="*/ 8 w 15"/>
                  <a:gd name="T17" fmla="*/ 16 h 16"/>
                  <a:gd name="T18" fmla="*/ 4 w 15"/>
                  <a:gd name="T19" fmla="*/ 15 h 16"/>
                  <a:gd name="T20" fmla="*/ 2 w 15"/>
                  <a:gd name="T21" fmla="*/ 14 h 16"/>
                  <a:gd name="T22" fmla="*/ 1 w 15"/>
                  <a:gd name="T23" fmla="*/ 11 h 16"/>
                  <a:gd name="T24" fmla="*/ 0 w 15"/>
                  <a:gd name="T25" fmla="*/ 9 h 16"/>
                  <a:gd name="T26" fmla="*/ 1 w 15"/>
                  <a:gd name="T27" fmla="*/ 5 h 16"/>
                  <a:gd name="T28" fmla="*/ 2 w 15"/>
                  <a:gd name="T29" fmla="*/ 3 h 16"/>
                  <a:gd name="T30" fmla="*/ 4 w 15"/>
                  <a:gd name="T31" fmla="*/ 2 h 16"/>
                  <a:gd name="T32" fmla="*/ 8 w 15"/>
                  <a:gd name="T33" fmla="*/ 0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"/>
                  <a:gd name="T52" fmla="*/ 0 h 16"/>
                  <a:gd name="T53" fmla="*/ 15 w 15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" h="16">
                    <a:moveTo>
                      <a:pt x="8" y="0"/>
                    </a:moveTo>
                    <a:lnTo>
                      <a:pt x="10" y="2"/>
                    </a:lnTo>
                    <a:lnTo>
                      <a:pt x="13" y="3"/>
                    </a:lnTo>
                    <a:lnTo>
                      <a:pt x="14" y="5"/>
                    </a:lnTo>
                    <a:lnTo>
                      <a:pt x="15" y="9"/>
                    </a:lnTo>
                    <a:lnTo>
                      <a:pt x="14" y="11"/>
                    </a:lnTo>
                    <a:lnTo>
                      <a:pt x="13" y="14"/>
                    </a:lnTo>
                    <a:lnTo>
                      <a:pt x="10" y="15"/>
                    </a:lnTo>
                    <a:lnTo>
                      <a:pt x="8" y="16"/>
                    </a:lnTo>
                    <a:lnTo>
                      <a:pt x="4" y="15"/>
                    </a:lnTo>
                    <a:lnTo>
                      <a:pt x="2" y="14"/>
                    </a:lnTo>
                    <a:lnTo>
                      <a:pt x="1" y="11"/>
                    </a:lnTo>
                    <a:lnTo>
                      <a:pt x="0" y="9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4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492" name="Freeform 48"/>
              <p:cNvSpPr>
                <a:spLocks noChangeAspect="1"/>
              </p:cNvSpPr>
              <p:nvPr/>
            </p:nvSpPr>
            <p:spPr bwMode="auto">
              <a:xfrm>
                <a:off x="1710" y="3757"/>
                <a:ext cx="33" cy="65"/>
              </a:xfrm>
              <a:custGeom>
                <a:avLst/>
                <a:gdLst>
                  <a:gd name="T0" fmla="*/ 24 w 33"/>
                  <a:gd name="T1" fmla="*/ 0 h 65"/>
                  <a:gd name="T2" fmla="*/ 24 w 33"/>
                  <a:gd name="T3" fmla="*/ 52 h 65"/>
                  <a:gd name="T4" fmla="*/ 24 w 33"/>
                  <a:gd name="T5" fmla="*/ 56 h 65"/>
                  <a:gd name="T6" fmla="*/ 24 w 33"/>
                  <a:gd name="T7" fmla="*/ 59 h 65"/>
                  <a:gd name="T8" fmla="*/ 25 w 33"/>
                  <a:gd name="T9" fmla="*/ 61 h 65"/>
                  <a:gd name="T10" fmla="*/ 27 w 33"/>
                  <a:gd name="T11" fmla="*/ 61 h 65"/>
                  <a:gd name="T12" fmla="*/ 29 w 33"/>
                  <a:gd name="T13" fmla="*/ 62 h 65"/>
                  <a:gd name="T14" fmla="*/ 31 w 33"/>
                  <a:gd name="T15" fmla="*/ 62 h 65"/>
                  <a:gd name="T16" fmla="*/ 33 w 33"/>
                  <a:gd name="T17" fmla="*/ 62 h 65"/>
                  <a:gd name="T18" fmla="*/ 33 w 33"/>
                  <a:gd name="T19" fmla="*/ 65 h 65"/>
                  <a:gd name="T20" fmla="*/ 0 w 33"/>
                  <a:gd name="T21" fmla="*/ 65 h 65"/>
                  <a:gd name="T22" fmla="*/ 0 w 33"/>
                  <a:gd name="T23" fmla="*/ 62 h 65"/>
                  <a:gd name="T24" fmla="*/ 1 w 33"/>
                  <a:gd name="T25" fmla="*/ 62 h 65"/>
                  <a:gd name="T26" fmla="*/ 5 w 33"/>
                  <a:gd name="T27" fmla="*/ 62 h 65"/>
                  <a:gd name="T28" fmla="*/ 7 w 33"/>
                  <a:gd name="T29" fmla="*/ 62 h 65"/>
                  <a:gd name="T30" fmla="*/ 9 w 33"/>
                  <a:gd name="T31" fmla="*/ 61 h 65"/>
                  <a:gd name="T32" fmla="*/ 10 w 33"/>
                  <a:gd name="T33" fmla="*/ 59 h 65"/>
                  <a:gd name="T34" fmla="*/ 10 w 33"/>
                  <a:gd name="T35" fmla="*/ 58 h 65"/>
                  <a:gd name="T36" fmla="*/ 10 w 33"/>
                  <a:gd name="T37" fmla="*/ 55 h 65"/>
                  <a:gd name="T38" fmla="*/ 10 w 33"/>
                  <a:gd name="T39" fmla="*/ 52 h 65"/>
                  <a:gd name="T40" fmla="*/ 10 w 33"/>
                  <a:gd name="T41" fmla="*/ 19 h 65"/>
                  <a:gd name="T42" fmla="*/ 10 w 33"/>
                  <a:gd name="T43" fmla="*/ 16 h 65"/>
                  <a:gd name="T44" fmla="*/ 10 w 33"/>
                  <a:gd name="T45" fmla="*/ 14 h 65"/>
                  <a:gd name="T46" fmla="*/ 9 w 33"/>
                  <a:gd name="T47" fmla="*/ 13 h 65"/>
                  <a:gd name="T48" fmla="*/ 9 w 33"/>
                  <a:gd name="T49" fmla="*/ 12 h 65"/>
                  <a:gd name="T50" fmla="*/ 7 w 33"/>
                  <a:gd name="T51" fmla="*/ 12 h 65"/>
                  <a:gd name="T52" fmla="*/ 6 w 33"/>
                  <a:gd name="T53" fmla="*/ 11 h 65"/>
                  <a:gd name="T54" fmla="*/ 4 w 33"/>
                  <a:gd name="T55" fmla="*/ 12 h 65"/>
                  <a:gd name="T56" fmla="*/ 0 w 33"/>
                  <a:gd name="T57" fmla="*/ 13 h 65"/>
                  <a:gd name="T58" fmla="*/ 0 w 33"/>
                  <a:gd name="T59" fmla="*/ 11 h 65"/>
                  <a:gd name="T60" fmla="*/ 23 w 33"/>
                  <a:gd name="T61" fmla="*/ 0 h 65"/>
                  <a:gd name="T62" fmla="*/ 24 w 33"/>
                  <a:gd name="T63" fmla="*/ 0 h 6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3"/>
                  <a:gd name="T97" fmla="*/ 0 h 65"/>
                  <a:gd name="T98" fmla="*/ 33 w 33"/>
                  <a:gd name="T99" fmla="*/ 65 h 6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3" h="65">
                    <a:moveTo>
                      <a:pt x="24" y="0"/>
                    </a:moveTo>
                    <a:lnTo>
                      <a:pt x="24" y="52"/>
                    </a:lnTo>
                    <a:lnTo>
                      <a:pt x="24" y="56"/>
                    </a:lnTo>
                    <a:lnTo>
                      <a:pt x="24" y="59"/>
                    </a:lnTo>
                    <a:lnTo>
                      <a:pt x="25" y="61"/>
                    </a:lnTo>
                    <a:lnTo>
                      <a:pt x="27" y="61"/>
                    </a:lnTo>
                    <a:lnTo>
                      <a:pt x="29" y="62"/>
                    </a:lnTo>
                    <a:lnTo>
                      <a:pt x="31" y="62"/>
                    </a:lnTo>
                    <a:lnTo>
                      <a:pt x="33" y="62"/>
                    </a:lnTo>
                    <a:lnTo>
                      <a:pt x="33" y="65"/>
                    </a:lnTo>
                    <a:lnTo>
                      <a:pt x="0" y="65"/>
                    </a:lnTo>
                    <a:lnTo>
                      <a:pt x="0" y="62"/>
                    </a:lnTo>
                    <a:lnTo>
                      <a:pt x="1" y="62"/>
                    </a:lnTo>
                    <a:lnTo>
                      <a:pt x="5" y="62"/>
                    </a:lnTo>
                    <a:lnTo>
                      <a:pt x="7" y="62"/>
                    </a:lnTo>
                    <a:lnTo>
                      <a:pt x="9" y="61"/>
                    </a:lnTo>
                    <a:lnTo>
                      <a:pt x="10" y="59"/>
                    </a:lnTo>
                    <a:lnTo>
                      <a:pt x="10" y="58"/>
                    </a:lnTo>
                    <a:lnTo>
                      <a:pt x="10" y="55"/>
                    </a:lnTo>
                    <a:lnTo>
                      <a:pt x="10" y="52"/>
                    </a:lnTo>
                    <a:lnTo>
                      <a:pt x="10" y="19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9" y="13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6" y="11"/>
                    </a:lnTo>
                    <a:lnTo>
                      <a:pt x="4" y="12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23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493" name="Freeform 49"/>
              <p:cNvSpPr>
                <a:spLocks noChangeAspect="1" noEditPoints="1"/>
              </p:cNvSpPr>
              <p:nvPr/>
            </p:nvSpPr>
            <p:spPr bwMode="auto">
              <a:xfrm>
                <a:off x="1707" y="3423"/>
                <a:ext cx="40" cy="66"/>
              </a:xfrm>
              <a:custGeom>
                <a:avLst/>
                <a:gdLst>
                  <a:gd name="T0" fmla="*/ 40 w 40"/>
                  <a:gd name="T1" fmla="*/ 33 h 66"/>
                  <a:gd name="T2" fmla="*/ 39 w 40"/>
                  <a:gd name="T3" fmla="*/ 42 h 66"/>
                  <a:gd name="T4" fmla="*/ 37 w 40"/>
                  <a:gd name="T5" fmla="*/ 51 h 66"/>
                  <a:gd name="T6" fmla="*/ 36 w 40"/>
                  <a:gd name="T7" fmla="*/ 55 h 66"/>
                  <a:gd name="T8" fmla="*/ 33 w 40"/>
                  <a:gd name="T9" fmla="*/ 59 h 66"/>
                  <a:gd name="T10" fmla="*/ 30 w 40"/>
                  <a:gd name="T11" fmla="*/ 61 h 66"/>
                  <a:gd name="T12" fmla="*/ 27 w 40"/>
                  <a:gd name="T13" fmla="*/ 64 h 66"/>
                  <a:gd name="T14" fmla="*/ 24 w 40"/>
                  <a:gd name="T15" fmla="*/ 65 h 66"/>
                  <a:gd name="T16" fmla="*/ 20 w 40"/>
                  <a:gd name="T17" fmla="*/ 66 h 66"/>
                  <a:gd name="T18" fmla="*/ 15 w 40"/>
                  <a:gd name="T19" fmla="*/ 65 h 66"/>
                  <a:gd name="T20" fmla="*/ 12 w 40"/>
                  <a:gd name="T21" fmla="*/ 64 h 66"/>
                  <a:gd name="T22" fmla="*/ 8 w 40"/>
                  <a:gd name="T23" fmla="*/ 61 h 66"/>
                  <a:gd name="T24" fmla="*/ 4 w 40"/>
                  <a:gd name="T25" fmla="*/ 57 h 66"/>
                  <a:gd name="T26" fmla="*/ 3 w 40"/>
                  <a:gd name="T27" fmla="*/ 53 h 66"/>
                  <a:gd name="T28" fmla="*/ 1 w 40"/>
                  <a:gd name="T29" fmla="*/ 48 h 66"/>
                  <a:gd name="T30" fmla="*/ 0 w 40"/>
                  <a:gd name="T31" fmla="*/ 41 h 66"/>
                  <a:gd name="T32" fmla="*/ 0 w 40"/>
                  <a:gd name="T33" fmla="*/ 34 h 66"/>
                  <a:gd name="T34" fmla="*/ 0 w 40"/>
                  <a:gd name="T35" fmla="*/ 24 h 66"/>
                  <a:gd name="T36" fmla="*/ 2 w 40"/>
                  <a:gd name="T37" fmla="*/ 15 h 66"/>
                  <a:gd name="T38" fmla="*/ 3 w 40"/>
                  <a:gd name="T39" fmla="*/ 10 h 66"/>
                  <a:gd name="T40" fmla="*/ 6 w 40"/>
                  <a:gd name="T41" fmla="*/ 6 h 66"/>
                  <a:gd name="T42" fmla="*/ 9 w 40"/>
                  <a:gd name="T43" fmla="*/ 4 h 66"/>
                  <a:gd name="T44" fmla="*/ 14 w 40"/>
                  <a:gd name="T45" fmla="*/ 1 h 66"/>
                  <a:gd name="T46" fmla="*/ 20 w 40"/>
                  <a:gd name="T47" fmla="*/ 0 h 66"/>
                  <a:gd name="T48" fmla="*/ 25 w 40"/>
                  <a:gd name="T49" fmla="*/ 1 h 66"/>
                  <a:gd name="T50" fmla="*/ 30 w 40"/>
                  <a:gd name="T51" fmla="*/ 4 h 66"/>
                  <a:gd name="T52" fmla="*/ 33 w 40"/>
                  <a:gd name="T53" fmla="*/ 6 h 66"/>
                  <a:gd name="T54" fmla="*/ 36 w 40"/>
                  <a:gd name="T55" fmla="*/ 10 h 66"/>
                  <a:gd name="T56" fmla="*/ 37 w 40"/>
                  <a:gd name="T57" fmla="*/ 13 h 66"/>
                  <a:gd name="T58" fmla="*/ 39 w 40"/>
                  <a:gd name="T59" fmla="*/ 23 h 66"/>
                  <a:gd name="T60" fmla="*/ 40 w 40"/>
                  <a:gd name="T61" fmla="*/ 33 h 66"/>
                  <a:gd name="T62" fmla="*/ 26 w 40"/>
                  <a:gd name="T63" fmla="*/ 33 h 66"/>
                  <a:gd name="T64" fmla="*/ 26 w 40"/>
                  <a:gd name="T65" fmla="*/ 19 h 66"/>
                  <a:gd name="T66" fmla="*/ 26 w 40"/>
                  <a:gd name="T67" fmla="*/ 13 h 66"/>
                  <a:gd name="T68" fmla="*/ 25 w 40"/>
                  <a:gd name="T69" fmla="*/ 10 h 66"/>
                  <a:gd name="T70" fmla="*/ 25 w 40"/>
                  <a:gd name="T71" fmla="*/ 6 h 66"/>
                  <a:gd name="T72" fmla="*/ 24 w 40"/>
                  <a:gd name="T73" fmla="*/ 5 h 66"/>
                  <a:gd name="T74" fmla="*/ 22 w 40"/>
                  <a:gd name="T75" fmla="*/ 4 h 66"/>
                  <a:gd name="T76" fmla="*/ 20 w 40"/>
                  <a:gd name="T77" fmla="*/ 3 h 66"/>
                  <a:gd name="T78" fmla="*/ 18 w 40"/>
                  <a:gd name="T79" fmla="*/ 4 h 66"/>
                  <a:gd name="T80" fmla="*/ 16 w 40"/>
                  <a:gd name="T81" fmla="*/ 4 h 66"/>
                  <a:gd name="T82" fmla="*/ 14 w 40"/>
                  <a:gd name="T83" fmla="*/ 6 h 66"/>
                  <a:gd name="T84" fmla="*/ 14 w 40"/>
                  <a:gd name="T85" fmla="*/ 10 h 66"/>
                  <a:gd name="T86" fmla="*/ 13 w 40"/>
                  <a:gd name="T87" fmla="*/ 15 h 66"/>
                  <a:gd name="T88" fmla="*/ 13 w 40"/>
                  <a:gd name="T89" fmla="*/ 24 h 66"/>
                  <a:gd name="T90" fmla="*/ 13 w 40"/>
                  <a:gd name="T91" fmla="*/ 39 h 66"/>
                  <a:gd name="T92" fmla="*/ 13 w 40"/>
                  <a:gd name="T93" fmla="*/ 47 h 66"/>
                  <a:gd name="T94" fmla="*/ 14 w 40"/>
                  <a:gd name="T95" fmla="*/ 53 h 66"/>
                  <a:gd name="T96" fmla="*/ 14 w 40"/>
                  <a:gd name="T97" fmla="*/ 58 h 66"/>
                  <a:gd name="T98" fmla="*/ 15 w 40"/>
                  <a:gd name="T99" fmla="*/ 60 h 66"/>
                  <a:gd name="T100" fmla="*/ 16 w 40"/>
                  <a:gd name="T101" fmla="*/ 61 h 66"/>
                  <a:gd name="T102" fmla="*/ 18 w 40"/>
                  <a:gd name="T103" fmla="*/ 63 h 66"/>
                  <a:gd name="T104" fmla="*/ 20 w 40"/>
                  <a:gd name="T105" fmla="*/ 63 h 66"/>
                  <a:gd name="T106" fmla="*/ 22 w 40"/>
                  <a:gd name="T107" fmla="*/ 63 h 66"/>
                  <a:gd name="T108" fmla="*/ 24 w 40"/>
                  <a:gd name="T109" fmla="*/ 61 h 66"/>
                  <a:gd name="T110" fmla="*/ 25 w 40"/>
                  <a:gd name="T111" fmla="*/ 58 h 66"/>
                  <a:gd name="T112" fmla="*/ 26 w 40"/>
                  <a:gd name="T113" fmla="*/ 53 h 66"/>
                  <a:gd name="T114" fmla="*/ 26 w 40"/>
                  <a:gd name="T115" fmla="*/ 33 h 6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40"/>
                  <a:gd name="T175" fmla="*/ 0 h 66"/>
                  <a:gd name="T176" fmla="*/ 40 w 40"/>
                  <a:gd name="T177" fmla="*/ 66 h 6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40" h="66">
                    <a:moveTo>
                      <a:pt x="40" y="33"/>
                    </a:moveTo>
                    <a:lnTo>
                      <a:pt x="39" y="42"/>
                    </a:lnTo>
                    <a:lnTo>
                      <a:pt x="37" y="51"/>
                    </a:lnTo>
                    <a:lnTo>
                      <a:pt x="36" y="55"/>
                    </a:lnTo>
                    <a:lnTo>
                      <a:pt x="33" y="59"/>
                    </a:lnTo>
                    <a:lnTo>
                      <a:pt x="30" y="61"/>
                    </a:lnTo>
                    <a:lnTo>
                      <a:pt x="27" y="64"/>
                    </a:lnTo>
                    <a:lnTo>
                      <a:pt x="24" y="65"/>
                    </a:lnTo>
                    <a:lnTo>
                      <a:pt x="20" y="66"/>
                    </a:lnTo>
                    <a:lnTo>
                      <a:pt x="15" y="65"/>
                    </a:lnTo>
                    <a:lnTo>
                      <a:pt x="12" y="64"/>
                    </a:lnTo>
                    <a:lnTo>
                      <a:pt x="8" y="61"/>
                    </a:lnTo>
                    <a:lnTo>
                      <a:pt x="4" y="57"/>
                    </a:lnTo>
                    <a:lnTo>
                      <a:pt x="3" y="53"/>
                    </a:lnTo>
                    <a:lnTo>
                      <a:pt x="1" y="48"/>
                    </a:lnTo>
                    <a:lnTo>
                      <a:pt x="0" y="41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3" y="10"/>
                    </a:lnTo>
                    <a:lnTo>
                      <a:pt x="6" y="6"/>
                    </a:lnTo>
                    <a:lnTo>
                      <a:pt x="9" y="4"/>
                    </a:lnTo>
                    <a:lnTo>
                      <a:pt x="14" y="1"/>
                    </a:lnTo>
                    <a:lnTo>
                      <a:pt x="20" y="0"/>
                    </a:lnTo>
                    <a:lnTo>
                      <a:pt x="25" y="1"/>
                    </a:lnTo>
                    <a:lnTo>
                      <a:pt x="30" y="4"/>
                    </a:lnTo>
                    <a:lnTo>
                      <a:pt x="33" y="6"/>
                    </a:lnTo>
                    <a:lnTo>
                      <a:pt x="36" y="10"/>
                    </a:lnTo>
                    <a:lnTo>
                      <a:pt x="37" y="13"/>
                    </a:lnTo>
                    <a:lnTo>
                      <a:pt x="39" y="23"/>
                    </a:lnTo>
                    <a:lnTo>
                      <a:pt x="40" y="33"/>
                    </a:lnTo>
                    <a:close/>
                    <a:moveTo>
                      <a:pt x="26" y="33"/>
                    </a:moveTo>
                    <a:lnTo>
                      <a:pt x="26" y="19"/>
                    </a:lnTo>
                    <a:lnTo>
                      <a:pt x="26" y="13"/>
                    </a:lnTo>
                    <a:lnTo>
                      <a:pt x="25" y="10"/>
                    </a:lnTo>
                    <a:lnTo>
                      <a:pt x="25" y="6"/>
                    </a:lnTo>
                    <a:lnTo>
                      <a:pt x="24" y="5"/>
                    </a:lnTo>
                    <a:lnTo>
                      <a:pt x="22" y="4"/>
                    </a:lnTo>
                    <a:lnTo>
                      <a:pt x="20" y="3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4" y="6"/>
                    </a:lnTo>
                    <a:lnTo>
                      <a:pt x="14" y="10"/>
                    </a:lnTo>
                    <a:lnTo>
                      <a:pt x="13" y="15"/>
                    </a:lnTo>
                    <a:lnTo>
                      <a:pt x="13" y="24"/>
                    </a:lnTo>
                    <a:lnTo>
                      <a:pt x="13" y="39"/>
                    </a:lnTo>
                    <a:lnTo>
                      <a:pt x="13" y="47"/>
                    </a:lnTo>
                    <a:lnTo>
                      <a:pt x="14" y="53"/>
                    </a:lnTo>
                    <a:lnTo>
                      <a:pt x="14" y="58"/>
                    </a:lnTo>
                    <a:lnTo>
                      <a:pt x="15" y="60"/>
                    </a:lnTo>
                    <a:lnTo>
                      <a:pt x="16" y="61"/>
                    </a:lnTo>
                    <a:lnTo>
                      <a:pt x="18" y="63"/>
                    </a:lnTo>
                    <a:lnTo>
                      <a:pt x="20" y="63"/>
                    </a:lnTo>
                    <a:lnTo>
                      <a:pt x="22" y="63"/>
                    </a:lnTo>
                    <a:lnTo>
                      <a:pt x="24" y="61"/>
                    </a:lnTo>
                    <a:lnTo>
                      <a:pt x="25" y="58"/>
                    </a:lnTo>
                    <a:lnTo>
                      <a:pt x="26" y="53"/>
                    </a:lnTo>
                    <a:lnTo>
                      <a:pt x="26" y="3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494" name="Freeform 50"/>
              <p:cNvSpPr>
                <a:spLocks noChangeAspect="1" noEditPoints="1"/>
              </p:cNvSpPr>
              <p:nvPr/>
            </p:nvSpPr>
            <p:spPr bwMode="auto">
              <a:xfrm>
                <a:off x="1635" y="3089"/>
                <a:ext cx="40" cy="67"/>
              </a:xfrm>
              <a:custGeom>
                <a:avLst/>
                <a:gdLst>
                  <a:gd name="T0" fmla="*/ 40 w 40"/>
                  <a:gd name="T1" fmla="*/ 33 h 67"/>
                  <a:gd name="T2" fmla="*/ 39 w 40"/>
                  <a:gd name="T3" fmla="*/ 42 h 67"/>
                  <a:gd name="T4" fmla="*/ 37 w 40"/>
                  <a:gd name="T5" fmla="*/ 51 h 67"/>
                  <a:gd name="T6" fmla="*/ 36 w 40"/>
                  <a:gd name="T7" fmla="*/ 56 h 67"/>
                  <a:gd name="T8" fmla="*/ 33 w 40"/>
                  <a:gd name="T9" fmla="*/ 59 h 67"/>
                  <a:gd name="T10" fmla="*/ 30 w 40"/>
                  <a:gd name="T11" fmla="*/ 62 h 67"/>
                  <a:gd name="T12" fmla="*/ 27 w 40"/>
                  <a:gd name="T13" fmla="*/ 64 h 67"/>
                  <a:gd name="T14" fmla="*/ 24 w 40"/>
                  <a:gd name="T15" fmla="*/ 65 h 67"/>
                  <a:gd name="T16" fmla="*/ 20 w 40"/>
                  <a:gd name="T17" fmla="*/ 67 h 67"/>
                  <a:gd name="T18" fmla="*/ 15 w 40"/>
                  <a:gd name="T19" fmla="*/ 65 h 67"/>
                  <a:gd name="T20" fmla="*/ 12 w 40"/>
                  <a:gd name="T21" fmla="*/ 64 h 67"/>
                  <a:gd name="T22" fmla="*/ 8 w 40"/>
                  <a:gd name="T23" fmla="*/ 62 h 67"/>
                  <a:gd name="T24" fmla="*/ 4 w 40"/>
                  <a:gd name="T25" fmla="*/ 57 h 67"/>
                  <a:gd name="T26" fmla="*/ 3 w 40"/>
                  <a:gd name="T27" fmla="*/ 53 h 67"/>
                  <a:gd name="T28" fmla="*/ 1 w 40"/>
                  <a:gd name="T29" fmla="*/ 48 h 67"/>
                  <a:gd name="T30" fmla="*/ 0 w 40"/>
                  <a:gd name="T31" fmla="*/ 41 h 67"/>
                  <a:gd name="T32" fmla="*/ 0 w 40"/>
                  <a:gd name="T33" fmla="*/ 34 h 67"/>
                  <a:gd name="T34" fmla="*/ 0 w 40"/>
                  <a:gd name="T35" fmla="*/ 24 h 67"/>
                  <a:gd name="T36" fmla="*/ 2 w 40"/>
                  <a:gd name="T37" fmla="*/ 15 h 67"/>
                  <a:gd name="T38" fmla="*/ 3 w 40"/>
                  <a:gd name="T39" fmla="*/ 10 h 67"/>
                  <a:gd name="T40" fmla="*/ 6 w 40"/>
                  <a:gd name="T41" fmla="*/ 6 h 67"/>
                  <a:gd name="T42" fmla="*/ 9 w 40"/>
                  <a:gd name="T43" fmla="*/ 4 h 67"/>
                  <a:gd name="T44" fmla="*/ 14 w 40"/>
                  <a:gd name="T45" fmla="*/ 2 h 67"/>
                  <a:gd name="T46" fmla="*/ 20 w 40"/>
                  <a:gd name="T47" fmla="*/ 0 h 67"/>
                  <a:gd name="T48" fmla="*/ 25 w 40"/>
                  <a:gd name="T49" fmla="*/ 2 h 67"/>
                  <a:gd name="T50" fmla="*/ 30 w 40"/>
                  <a:gd name="T51" fmla="*/ 4 h 67"/>
                  <a:gd name="T52" fmla="*/ 33 w 40"/>
                  <a:gd name="T53" fmla="*/ 6 h 67"/>
                  <a:gd name="T54" fmla="*/ 36 w 40"/>
                  <a:gd name="T55" fmla="*/ 10 h 67"/>
                  <a:gd name="T56" fmla="*/ 37 w 40"/>
                  <a:gd name="T57" fmla="*/ 14 h 67"/>
                  <a:gd name="T58" fmla="*/ 39 w 40"/>
                  <a:gd name="T59" fmla="*/ 23 h 67"/>
                  <a:gd name="T60" fmla="*/ 40 w 40"/>
                  <a:gd name="T61" fmla="*/ 33 h 67"/>
                  <a:gd name="T62" fmla="*/ 26 w 40"/>
                  <a:gd name="T63" fmla="*/ 33 h 67"/>
                  <a:gd name="T64" fmla="*/ 26 w 40"/>
                  <a:gd name="T65" fmla="*/ 20 h 67"/>
                  <a:gd name="T66" fmla="*/ 26 w 40"/>
                  <a:gd name="T67" fmla="*/ 14 h 67"/>
                  <a:gd name="T68" fmla="*/ 25 w 40"/>
                  <a:gd name="T69" fmla="*/ 10 h 67"/>
                  <a:gd name="T70" fmla="*/ 25 w 40"/>
                  <a:gd name="T71" fmla="*/ 6 h 67"/>
                  <a:gd name="T72" fmla="*/ 24 w 40"/>
                  <a:gd name="T73" fmla="*/ 5 h 67"/>
                  <a:gd name="T74" fmla="*/ 22 w 40"/>
                  <a:gd name="T75" fmla="*/ 4 h 67"/>
                  <a:gd name="T76" fmla="*/ 20 w 40"/>
                  <a:gd name="T77" fmla="*/ 3 h 67"/>
                  <a:gd name="T78" fmla="*/ 18 w 40"/>
                  <a:gd name="T79" fmla="*/ 4 h 67"/>
                  <a:gd name="T80" fmla="*/ 16 w 40"/>
                  <a:gd name="T81" fmla="*/ 4 h 67"/>
                  <a:gd name="T82" fmla="*/ 14 w 40"/>
                  <a:gd name="T83" fmla="*/ 6 h 67"/>
                  <a:gd name="T84" fmla="*/ 14 w 40"/>
                  <a:gd name="T85" fmla="*/ 10 h 67"/>
                  <a:gd name="T86" fmla="*/ 13 w 40"/>
                  <a:gd name="T87" fmla="*/ 15 h 67"/>
                  <a:gd name="T88" fmla="*/ 13 w 40"/>
                  <a:gd name="T89" fmla="*/ 24 h 67"/>
                  <a:gd name="T90" fmla="*/ 13 w 40"/>
                  <a:gd name="T91" fmla="*/ 39 h 67"/>
                  <a:gd name="T92" fmla="*/ 13 w 40"/>
                  <a:gd name="T93" fmla="*/ 47 h 67"/>
                  <a:gd name="T94" fmla="*/ 14 w 40"/>
                  <a:gd name="T95" fmla="*/ 53 h 67"/>
                  <a:gd name="T96" fmla="*/ 14 w 40"/>
                  <a:gd name="T97" fmla="*/ 58 h 67"/>
                  <a:gd name="T98" fmla="*/ 15 w 40"/>
                  <a:gd name="T99" fmla="*/ 60 h 67"/>
                  <a:gd name="T100" fmla="*/ 16 w 40"/>
                  <a:gd name="T101" fmla="*/ 62 h 67"/>
                  <a:gd name="T102" fmla="*/ 18 w 40"/>
                  <a:gd name="T103" fmla="*/ 63 h 67"/>
                  <a:gd name="T104" fmla="*/ 20 w 40"/>
                  <a:gd name="T105" fmla="*/ 63 h 67"/>
                  <a:gd name="T106" fmla="*/ 22 w 40"/>
                  <a:gd name="T107" fmla="*/ 63 h 67"/>
                  <a:gd name="T108" fmla="*/ 24 w 40"/>
                  <a:gd name="T109" fmla="*/ 62 h 67"/>
                  <a:gd name="T110" fmla="*/ 25 w 40"/>
                  <a:gd name="T111" fmla="*/ 58 h 67"/>
                  <a:gd name="T112" fmla="*/ 26 w 40"/>
                  <a:gd name="T113" fmla="*/ 53 h 67"/>
                  <a:gd name="T114" fmla="*/ 26 w 40"/>
                  <a:gd name="T115" fmla="*/ 33 h 67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40"/>
                  <a:gd name="T175" fmla="*/ 0 h 67"/>
                  <a:gd name="T176" fmla="*/ 40 w 40"/>
                  <a:gd name="T177" fmla="*/ 67 h 67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40" h="67">
                    <a:moveTo>
                      <a:pt x="40" y="33"/>
                    </a:moveTo>
                    <a:lnTo>
                      <a:pt x="39" y="42"/>
                    </a:lnTo>
                    <a:lnTo>
                      <a:pt x="37" y="51"/>
                    </a:lnTo>
                    <a:lnTo>
                      <a:pt x="36" y="56"/>
                    </a:lnTo>
                    <a:lnTo>
                      <a:pt x="33" y="59"/>
                    </a:lnTo>
                    <a:lnTo>
                      <a:pt x="30" y="62"/>
                    </a:lnTo>
                    <a:lnTo>
                      <a:pt x="27" y="64"/>
                    </a:lnTo>
                    <a:lnTo>
                      <a:pt x="24" y="65"/>
                    </a:lnTo>
                    <a:lnTo>
                      <a:pt x="20" y="67"/>
                    </a:lnTo>
                    <a:lnTo>
                      <a:pt x="15" y="65"/>
                    </a:lnTo>
                    <a:lnTo>
                      <a:pt x="12" y="64"/>
                    </a:lnTo>
                    <a:lnTo>
                      <a:pt x="8" y="62"/>
                    </a:lnTo>
                    <a:lnTo>
                      <a:pt x="4" y="57"/>
                    </a:lnTo>
                    <a:lnTo>
                      <a:pt x="3" y="53"/>
                    </a:lnTo>
                    <a:lnTo>
                      <a:pt x="1" y="48"/>
                    </a:lnTo>
                    <a:lnTo>
                      <a:pt x="0" y="41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3" y="10"/>
                    </a:lnTo>
                    <a:lnTo>
                      <a:pt x="6" y="6"/>
                    </a:lnTo>
                    <a:lnTo>
                      <a:pt x="9" y="4"/>
                    </a:lnTo>
                    <a:lnTo>
                      <a:pt x="14" y="2"/>
                    </a:lnTo>
                    <a:lnTo>
                      <a:pt x="20" y="0"/>
                    </a:lnTo>
                    <a:lnTo>
                      <a:pt x="25" y="2"/>
                    </a:lnTo>
                    <a:lnTo>
                      <a:pt x="30" y="4"/>
                    </a:lnTo>
                    <a:lnTo>
                      <a:pt x="33" y="6"/>
                    </a:lnTo>
                    <a:lnTo>
                      <a:pt x="36" y="10"/>
                    </a:lnTo>
                    <a:lnTo>
                      <a:pt x="37" y="14"/>
                    </a:lnTo>
                    <a:lnTo>
                      <a:pt x="39" y="23"/>
                    </a:lnTo>
                    <a:lnTo>
                      <a:pt x="40" y="33"/>
                    </a:lnTo>
                    <a:close/>
                    <a:moveTo>
                      <a:pt x="26" y="33"/>
                    </a:moveTo>
                    <a:lnTo>
                      <a:pt x="26" y="20"/>
                    </a:lnTo>
                    <a:lnTo>
                      <a:pt x="26" y="14"/>
                    </a:lnTo>
                    <a:lnTo>
                      <a:pt x="25" y="10"/>
                    </a:lnTo>
                    <a:lnTo>
                      <a:pt x="25" y="6"/>
                    </a:lnTo>
                    <a:lnTo>
                      <a:pt x="24" y="5"/>
                    </a:lnTo>
                    <a:lnTo>
                      <a:pt x="22" y="4"/>
                    </a:lnTo>
                    <a:lnTo>
                      <a:pt x="20" y="3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4" y="6"/>
                    </a:lnTo>
                    <a:lnTo>
                      <a:pt x="14" y="10"/>
                    </a:lnTo>
                    <a:lnTo>
                      <a:pt x="13" y="15"/>
                    </a:lnTo>
                    <a:lnTo>
                      <a:pt x="13" y="24"/>
                    </a:lnTo>
                    <a:lnTo>
                      <a:pt x="13" y="39"/>
                    </a:lnTo>
                    <a:lnTo>
                      <a:pt x="13" y="47"/>
                    </a:lnTo>
                    <a:lnTo>
                      <a:pt x="14" y="53"/>
                    </a:lnTo>
                    <a:lnTo>
                      <a:pt x="14" y="58"/>
                    </a:lnTo>
                    <a:lnTo>
                      <a:pt x="15" y="60"/>
                    </a:lnTo>
                    <a:lnTo>
                      <a:pt x="16" y="62"/>
                    </a:lnTo>
                    <a:lnTo>
                      <a:pt x="18" y="63"/>
                    </a:lnTo>
                    <a:lnTo>
                      <a:pt x="20" y="63"/>
                    </a:lnTo>
                    <a:lnTo>
                      <a:pt x="22" y="63"/>
                    </a:lnTo>
                    <a:lnTo>
                      <a:pt x="24" y="62"/>
                    </a:lnTo>
                    <a:lnTo>
                      <a:pt x="25" y="58"/>
                    </a:lnTo>
                    <a:lnTo>
                      <a:pt x="26" y="53"/>
                    </a:lnTo>
                    <a:lnTo>
                      <a:pt x="26" y="3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495" name="Freeform 51"/>
              <p:cNvSpPr>
                <a:spLocks noChangeAspect="1"/>
              </p:cNvSpPr>
              <p:nvPr/>
            </p:nvSpPr>
            <p:spPr bwMode="auto">
              <a:xfrm>
                <a:off x="1683" y="3140"/>
                <a:ext cx="15" cy="16"/>
              </a:xfrm>
              <a:custGeom>
                <a:avLst/>
                <a:gdLst>
                  <a:gd name="T0" fmla="*/ 8 w 15"/>
                  <a:gd name="T1" fmla="*/ 0 h 16"/>
                  <a:gd name="T2" fmla="*/ 10 w 15"/>
                  <a:gd name="T3" fmla="*/ 1 h 16"/>
                  <a:gd name="T4" fmla="*/ 13 w 15"/>
                  <a:gd name="T5" fmla="*/ 2 h 16"/>
                  <a:gd name="T6" fmla="*/ 14 w 15"/>
                  <a:gd name="T7" fmla="*/ 5 h 16"/>
                  <a:gd name="T8" fmla="*/ 15 w 15"/>
                  <a:gd name="T9" fmla="*/ 8 h 16"/>
                  <a:gd name="T10" fmla="*/ 14 w 15"/>
                  <a:gd name="T11" fmla="*/ 11 h 16"/>
                  <a:gd name="T12" fmla="*/ 13 w 15"/>
                  <a:gd name="T13" fmla="*/ 13 h 16"/>
                  <a:gd name="T14" fmla="*/ 10 w 15"/>
                  <a:gd name="T15" fmla="*/ 14 h 16"/>
                  <a:gd name="T16" fmla="*/ 8 w 15"/>
                  <a:gd name="T17" fmla="*/ 16 h 16"/>
                  <a:gd name="T18" fmla="*/ 4 w 15"/>
                  <a:gd name="T19" fmla="*/ 14 h 16"/>
                  <a:gd name="T20" fmla="*/ 2 w 15"/>
                  <a:gd name="T21" fmla="*/ 13 h 16"/>
                  <a:gd name="T22" fmla="*/ 1 w 15"/>
                  <a:gd name="T23" fmla="*/ 11 h 16"/>
                  <a:gd name="T24" fmla="*/ 0 w 15"/>
                  <a:gd name="T25" fmla="*/ 8 h 16"/>
                  <a:gd name="T26" fmla="*/ 1 w 15"/>
                  <a:gd name="T27" fmla="*/ 5 h 16"/>
                  <a:gd name="T28" fmla="*/ 2 w 15"/>
                  <a:gd name="T29" fmla="*/ 2 h 16"/>
                  <a:gd name="T30" fmla="*/ 4 w 15"/>
                  <a:gd name="T31" fmla="*/ 1 h 16"/>
                  <a:gd name="T32" fmla="*/ 8 w 15"/>
                  <a:gd name="T33" fmla="*/ 0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"/>
                  <a:gd name="T52" fmla="*/ 0 h 16"/>
                  <a:gd name="T53" fmla="*/ 15 w 15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" h="16">
                    <a:moveTo>
                      <a:pt x="8" y="0"/>
                    </a:moveTo>
                    <a:lnTo>
                      <a:pt x="10" y="1"/>
                    </a:lnTo>
                    <a:lnTo>
                      <a:pt x="13" y="2"/>
                    </a:lnTo>
                    <a:lnTo>
                      <a:pt x="14" y="5"/>
                    </a:lnTo>
                    <a:lnTo>
                      <a:pt x="15" y="8"/>
                    </a:lnTo>
                    <a:lnTo>
                      <a:pt x="14" y="11"/>
                    </a:lnTo>
                    <a:lnTo>
                      <a:pt x="13" y="13"/>
                    </a:lnTo>
                    <a:lnTo>
                      <a:pt x="10" y="14"/>
                    </a:lnTo>
                    <a:lnTo>
                      <a:pt x="8" y="16"/>
                    </a:lnTo>
                    <a:lnTo>
                      <a:pt x="4" y="14"/>
                    </a:lnTo>
                    <a:lnTo>
                      <a:pt x="2" y="13"/>
                    </a:lnTo>
                    <a:lnTo>
                      <a:pt x="1" y="11"/>
                    </a:lnTo>
                    <a:lnTo>
                      <a:pt x="0" y="8"/>
                    </a:lnTo>
                    <a:lnTo>
                      <a:pt x="1" y="5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496" name="Freeform 52"/>
              <p:cNvSpPr>
                <a:spLocks noChangeAspect="1"/>
              </p:cNvSpPr>
              <p:nvPr/>
            </p:nvSpPr>
            <p:spPr bwMode="auto">
              <a:xfrm>
                <a:off x="1710" y="3089"/>
                <a:ext cx="33" cy="65"/>
              </a:xfrm>
              <a:custGeom>
                <a:avLst/>
                <a:gdLst>
                  <a:gd name="T0" fmla="*/ 24 w 33"/>
                  <a:gd name="T1" fmla="*/ 0 h 65"/>
                  <a:gd name="T2" fmla="*/ 24 w 33"/>
                  <a:gd name="T3" fmla="*/ 52 h 65"/>
                  <a:gd name="T4" fmla="*/ 24 w 33"/>
                  <a:gd name="T5" fmla="*/ 57 h 65"/>
                  <a:gd name="T6" fmla="*/ 24 w 33"/>
                  <a:gd name="T7" fmla="*/ 59 h 65"/>
                  <a:gd name="T8" fmla="*/ 25 w 33"/>
                  <a:gd name="T9" fmla="*/ 62 h 65"/>
                  <a:gd name="T10" fmla="*/ 27 w 33"/>
                  <a:gd name="T11" fmla="*/ 62 h 65"/>
                  <a:gd name="T12" fmla="*/ 29 w 33"/>
                  <a:gd name="T13" fmla="*/ 63 h 65"/>
                  <a:gd name="T14" fmla="*/ 31 w 33"/>
                  <a:gd name="T15" fmla="*/ 63 h 65"/>
                  <a:gd name="T16" fmla="*/ 33 w 33"/>
                  <a:gd name="T17" fmla="*/ 63 h 65"/>
                  <a:gd name="T18" fmla="*/ 33 w 33"/>
                  <a:gd name="T19" fmla="*/ 65 h 65"/>
                  <a:gd name="T20" fmla="*/ 0 w 33"/>
                  <a:gd name="T21" fmla="*/ 65 h 65"/>
                  <a:gd name="T22" fmla="*/ 0 w 33"/>
                  <a:gd name="T23" fmla="*/ 63 h 65"/>
                  <a:gd name="T24" fmla="*/ 1 w 33"/>
                  <a:gd name="T25" fmla="*/ 63 h 65"/>
                  <a:gd name="T26" fmla="*/ 5 w 33"/>
                  <a:gd name="T27" fmla="*/ 63 h 65"/>
                  <a:gd name="T28" fmla="*/ 7 w 33"/>
                  <a:gd name="T29" fmla="*/ 63 h 65"/>
                  <a:gd name="T30" fmla="*/ 9 w 33"/>
                  <a:gd name="T31" fmla="*/ 62 h 65"/>
                  <a:gd name="T32" fmla="*/ 10 w 33"/>
                  <a:gd name="T33" fmla="*/ 59 h 65"/>
                  <a:gd name="T34" fmla="*/ 10 w 33"/>
                  <a:gd name="T35" fmla="*/ 58 h 65"/>
                  <a:gd name="T36" fmla="*/ 10 w 33"/>
                  <a:gd name="T37" fmla="*/ 56 h 65"/>
                  <a:gd name="T38" fmla="*/ 10 w 33"/>
                  <a:gd name="T39" fmla="*/ 52 h 65"/>
                  <a:gd name="T40" fmla="*/ 10 w 33"/>
                  <a:gd name="T41" fmla="*/ 20 h 65"/>
                  <a:gd name="T42" fmla="*/ 10 w 33"/>
                  <a:gd name="T43" fmla="*/ 16 h 65"/>
                  <a:gd name="T44" fmla="*/ 10 w 33"/>
                  <a:gd name="T45" fmla="*/ 15 h 65"/>
                  <a:gd name="T46" fmla="*/ 9 w 33"/>
                  <a:gd name="T47" fmla="*/ 14 h 65"/>
                  <a:gd name="T48" fmla="*/ 9 w 33"/>
                  <a:gd name="T49" fmla="*/ 12 h 65"/>
                  <a:gd name="T50" fmla="*/ 7 w 33"/>
                  <a:gd name="T51" fmla="*/ 12 h 65"/>
                  <a:gd name="T52" fmla="*/ 6 w 33"/>
                  <a:gd name="T53" fmla="*/ 11 h 65"/>
                  <a:gd name="T54" fmla="*/ 4 w 33"/>
                  <a:gd name="T55" fmla="*/ 12 h 65"/>
                  <a:gd name="T56" fmla="*/ 0 w 33"/>
                  <a:gd name="T57" fmla="*/ 14 h 65"/>
                  <a:gd name="T58" fmla="*/ 0 w 33"/>
                  <a:gd name="T59" fmla="*/ 11 h 65"/>
                  <a:gd name="T60" fmla="*/ 23 w 33"/>
                  <a:gd name="T61" fmla="*/ 0 h 65"/>
                  <a:gd name="T62" fmla="*/ 24 w 33"/>
                  <a:gd name="T63" fmla="*/ 0 h 6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3"/>
                  <a:gd name="T97" fmla="*/ 0 h 65"/>
                  <a:gd name="T98" fmla="*/ 33 w 33"/>
                  <a:gd name="T99" fmla="*/ 65 h 6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3" h="65">
                    <a:moveTo>
                      <a:pt x="24" y="0"/>
                    </a:moveTo>
                    <a:lnTo>
                      <a:pt x="24" y="52"/>
                    </a:lnTo>
                    <a:lnTo>
                      <a:pt x="24" y="57"/>
                    </a:lnTo>
                    <a:lnTo>
                      <a:pt x="24" y="59"/>
                    </a:lnTo>
                    <a:lnTo>
                      <a:pt x="25" y="62"/>
                    </a:lnTo>
                    <a:lnTo>
                      <a:pt x="27" y="62"/>
                    </a:lnTo>
                    <a:lnTo>
                      <a:pt x="29" y="63"/>
                    </a:lnTo>
                    <a:lnTo>
                      <a:pt x="31" y="63"/>
                    </a:lnTo>
                    <a:lnTo>
                      <a:pt x="33" y="63"/>
                    </a:lnTo>
                    <a:lnTo>
                      <a:pt x="33" y="65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1" y="63"/>
                    </a:lnTo>
                    <a:lnTo>
                      <a:pt x="5" y="63"/>
                    </a:lnTo>
                    <a:lnTo>
                      <a:pt x="7" y="63"/>
                    </a:lnTo>
                    <a:lnTo>
                      <a:pt x="9" y="62"/>
                    </a:lnTo>
                    <a:lnTo>
                      <a:pt x="10" y="59"/>
                    </a:lnTo>
                    <a:lnTo>
                      <a:pt x="10" y="58"/>
                    </a:lnTo>
                    <a:lnTo>
                      <a:pt x="10" y="56"/>
                    </a:lnTo>
                    <a:lnTo>
                      <a:pt x="10" y="52"/>
                    </a:lnTo>
                    <a:lnTo>
                      <a:pt x="10" y="20"/>
                    </a:lnTo>
                    <a:lnTo>
                      <a:pt x="10" y="16"/>
                    </a:lnTo>
                    <a:lnTo>
                      <a:pt x="10" y="15"/>
                    </a:lnTo>
                    <a:lnTo>
                      <a:pt x="9" y="14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6" y="11"/>
                    </a:lnTo>
                    <a:lnTo>
                      <a:pt x="4" y="12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23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497" name="Freeform 53"/>
              <p:cNvSpPr>
                <a:spLocks noChangeAspect="1" noEditPoints="1"/>
              </p:cNvSpPr>
              <p:nvPr/>
            </p:nvSpPr>
            <p:spPr bwMode="auto">
              <a:xfrm>
                <a:off x="1635" y="2756"/>
                <a:ext cx="40" cy="66"/>
              </a:xfrm>
              <a:custGeom>
                <a:avLst/>
                <a:gdLst>
                  <a:gd name="T0" fmla="*/ 40 w 40"/>
                  <a:gd name="T1" fmla="*/ 32 h 66"/>
                  <a:gd name="T2" fmla="*/ 39 w 40"/>
                  <a:gd name="T3" fmla="*/ 42 h 66"/>
                  <a:gd name="T4" fmla="*/ 37 w 40"/>
                  <a:gd name="T5" fmla="*/ 50 h 66"/>
                  <a:gd name="T6" fmla="*/ 36 w 40"/>
                  <a:gd name="T7" fmla="*/ 55 h 66"/>
                  <a:gd name="T8" fmla="*/ 33 w 40"/>
                  <a:gd name="T9" fmla="*/ 59 h 66"/>
                  <a:gd name="T10" fmla="*/ 30 w 40"/>
                  <a:gd name="T11" fmla="*/ 61 h 66"/>
                  <a:gd name="T12" fmla="*/ 27 w 40"/>
                  <a:gd name="T13" fmla="*/ 63 h 66"/>
                  <a:gd name="T14" fmla="*/ 24 w 40"/>
                  <a:gd name="T15" fmla="*/ 65 h 66"/>
                  <a:gd name="T16" fmla="*/ 20 w 40"/>
                  <a:gd name="T17" fmla="*/ 66 h 66"/>
                  <a:gd name="T18" fmla="*/ 15 w 40"/>
                  <a:gd name="T19" fmla="*/ 65 h 66"/>
                  <a:gd name="T20" fmla="*/ 12 w 40"/>
                  <a:gd name="T21" fmla="*/ 63 h 66"/>
                  <a:gd name="T22" fmla="*/ 8 w 40"/>
                  <a:gd name="T23" fmla="*/ 61 h 66"/>
                  <a:gd name="T24" fmla="*/ 4 w 40"/>
                  <a:gd name="T25" fmla="*/ 56 h 66"/>
                  <a:gd name="T26" fmla="*/ 3 w 40"/>
                  <a:gd name="T27" fmla="*/ 53 h 66"/>
                  <a:gd name="T28" fmla="*/ 1 w 40"/>
                  <a:gd name="T29" fmla="*/ 48 h 66"/>
                  <a:gd name="T30" fmla="*/ 0 w 40"/>
                  <a:gd name="T31" fmla="*/ 41 h 66"/>
                  <a:gd name="T32" fmla="*/ 0 w 40"/>
                  <a:gd name="T33" fmla="*/ 33 h 66"/>
                  <a:gd name="T34" fmla="*/ 0 w 40"/>
                  <a:gd name="T35" fmla="*/ 24 h 66"/>
                  <a:gd name="T36" fmla="*/ 2 w 40"/>
                  <a:gd name="T37" fmla="*/ 14 h 66"/>
                  <a:gd name="T38" fmla="*/ 3 w 40"/>
                  <a:gd name="T39" fmla="*/ 9 h 66"/>
                  <a:gd name="T40" fmla="*/ 6 w 40"/>
                  <a:gd name="T41" fmla="*/ 6 h 66"/>
                  <a:gd name="T42" fmla="*/ 9 w 40"/>
                  <a:gd name="T43" fmla="*/ 3 h 66"/>
                  <a:gd name="T44" fmla="*/ 14 w 40"/>
                  <a:gd name="T45" fmla="*/ 1 h 66"/>
                  <a:gd name="T46" fmla="*/ 20 w 40"/>
                  <a:gd name="T47" fmla="*/ 0 h 66"/>
                  <a:gd name="T48" fmla="*/ 25 w 40"/>
                  <a:gd name="T49" fmla="*/ 1 h 66"/>
                  <a:gd name="T50" fmla="*/ 30 w 40"/>
                  <a:gd name="T51" fmla="*/ 3 h 66"/>
                  <a:gd name="T52" fmla="*/ 33 w 40"/>
                  <a:gd name="T53" fmla="*/ 6 h 66"/>
                  <a:gd name="T54" fmla="*/ 36 w 40"/>
                  <a:gd name="T55" fmla="*/ 9 h 66"/>
                  <a:gd name="T56" fmla="*/ 37 w 40"/>
                  <a:gd name="T57" fmla="*/ 13 h 66"/>
                  <a:gd name="T58" fmla="*/ 39 w 40"/>
                  <a:gd name="T59" fmla="*/ 23 h 66"/>
                  <a:gd name="T60" fmla="*/ 40 w 40"/>
                  <a:gd name="T61" fmla="*/ 32 h 66"/>
                  <a:gd name="T62" fmla="*/ 26 w 40"/>
                  <a:gd name="T63" fmla="*/ 32 h 66"/>
                  <a:gd name="T64" fmla="*/ 26 w 40"/>
                  <a:gd name="T65" fmla="*/ 19 h 66"/>
                  <a:gd name="T66" fmla="*/ 26 w 40"/>
                  <a:gd name="T67" fmla="*/ 13 h 66"/>
                  <a:gd name="T68" fmla="*/ 25 w 40"/>
                  <a:gd name="T69" fmla="*/ 9 h 66"/>
                  <a:gd name="T70" fmla="*/ 25 w 40"/>
                  <a:gd name="T71" fmla="*/ 6 h 66"/>
                  <a:gd name="T72" fmla="*/ 24 w 40"/>
                  <a:gd name="T73" fmla="*/ 4 h 66"/>
                  <a:gd name="T74" fmla="*/ 22 w 40"/>
                  <a:gd name="T75" fmla="*/ 3 h 66"/>
                  <a:gd name="T76" fmla="*/ 20 w 40"/>
                  <a:gd name="T77" fmla="*/ 2 h 66"/>
                  <a:gd name="T78" fmla="*/ 18 w 40"/>
                  <a:gd name="T79" fmla="*/ 3 h 66"/>
                  <a:gd name="T80" fmla="*/ 16 w 40"/>
                  <a:gd name="T81" fmla="*/ 3 h 66"/>
                  <a:gd name="T82" fmla="*/ 14 w 40"/>
                  <a:gd name="T83" fmla="*/ 6 h 66"/>
                  <a:gd name="T84" fmla="*/ 14 w 40"/>
                  <a:gd name="T85" fmla="*/ 9 h 66"/>
                  <a:gd name="T86" fmla="*/ 13 w 40"/>
                  <a:gd name="T87" fmla="*/ 14 h 66"/>
                  <a:gd name="T88" fmla="*/ 13 w 40"/>
                  <a:gd name="T89" fmla="*/ 24 h 66"/>
                  <a:gd name="T90" fmla="*/ 13 w 40"/>
                  <a:gd name="T91" fmla="*/ 38 h 66"/>
                  <a:gd name="T92" fmla="*/ 13 w 40"/>
                  <a:gd name="T93" fmla="*/ 47 h 66"/>
                  <a:gd name="T94" fmla="*/ 14 w 40"/>
                  <a:gd name="T95" fmla="*/ 53 h 66"/>
                  <a:gd name="T96" fmla="*/ 14 w 40"/>
                  <a:gd name="T97" fmla="*/ 57 h 66"/>
                  <a:gd name="T98" fmla="*/ 15 w 40"/>
                  <a:gd name="T99" fmla="*/ 60 h 66"/>
                  <a:gd name="T100" fmla="*/ 16 w 40"/>
                  <a:gd name="T101" fmla="*/ 61 h 66"/>
                  <a:gd name="T102" fmla="*/ 18 w 40"/>
                  <a:gd name="T103" fmla="*/ 62 h 66"/>
                  <a:gd name="T104" fmla="*/ 20 w 40"/>
                  <a:gd name="T105" fmla="*/ 62 h 66"/>
                  <a:gd name="T106" fmla="*/ 22 w 40"/>
                  <a:gd name="T107" fmla="*/ 62 h 66"/>
                  <a:gd name="T108" fmla="*/ 24 w 40"/>
                  <a:gd name="T109" fmla="*/ 61 h 66"/>
                  <a:gd name="T110" fmla="*/ 25 w 40"/>
                  <a:gd name="T111" fmla="*/ 57 h 66"/>
                  <a:gd name="T112" fmla="*/ 26 w 40"/>
                  <a:gd name="T113" fmla="*/ 53 h 66"/>
                  <a:gd name="T114" fmla="*/ 26 w 40"/>
                  <a:gd name="T115" fmla="*/ 32 h 6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40"/>
                  <a:gd name="T175" fmla="*/ 0 h 66"/>
                  <a:gd name="T176" fmla="*/ 40 w 40"/>
                  <a:gd name="T177" fmla="*/ 66 h 6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40" h="66">
                    <a:moveTo>
                      <a:pt x="40" y="32"/>
                    </a:moveTo>
                    <a:lnTo>
                      <a:pt x="39" y="42"/>
                    </a:lnTo>
                    <a:lnTo>
                      <a:pt x="37" y="50"/>
                    </a:lnTo>
                    <a:lnTo>
                      <a:pt x="36" y="55"/>
                    </a:lnTo>
                    <a:lnTo>
                      <a:pt x="33" y="59"/>
                    </a:lnTo>
                    <a:lnTo>
                      <a:pt x="30" y="61"/>
                    </a:lnTo>
                    <a:lnTo>
                      <a:pt x="27" y="63"/>
                    </a:lnTo>
                    <a:lnTo>
                      <a:pt x="24" y="65"/>
                    </a:lnTo>
                    <a:lnTo>
                      <a:pt x="20" y="66"/>
                    </a:lnTo>
                    <a:lnTo>
                      <a:pt x="15" y="65"/>
                    </a:lnTo>
                    <a:lnTo>
                      <a:pt x="12" y="63"/>
                    </a:lnTo>
                    <a:lnTo>
                      <a:pt x="8" y="61"/>
                    </a:lnTo>
                    <a:lnTo>
                      <a:pt x="4" y="56"/>
                    </a:lnTo>
                    <a:lnTo>
                      <a:pt x="3" y="53"/>
                    </a:lnTo>
                    <a:lnTo>
                      <a:pt x="1" y="48"/>
                    </a:lnTo>
                    <a:lnTo>
                      <a:pt x="0" y="41"/>
                    </a:lnTo>
                    <a:lnTo>
                      <a:pt x="0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3" y="9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20" y="0"/>
                    </a:lnTo>
                    <a:lnTo>
                      <a:pt x="25" y="1"/>
                    </a:lnTo>
                    <a:lnTo>
                      <a:pt x="30" y="3"/>
                    </a:lnTo>
                    <a:lnTo>
                      <a:pt x="33" y="6"/>
                    </a:lnTo>
                    <a:lnTo>
                      <a:pt x="36" y="9"/>
                    </a:lnTo>
                    <a:lnTo>
                      <a:pt x="37" y="13"/>
                    </a:lnTo>
                    <a:lnTo>
                      <a:pt x="39" y="23"/>
                    </a:lnTo>
                    <a:lnTo>
                      <a:pt x="40" y="32"/>
                    </a:lnTo>
                    <a:close/>
                    <a:moveTo>
                      <a:pt x="26" y="32"/>
                    </a:moveTo>
                    <a:lnTo>
                      <a:pt x="26" y="19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5" y="6"/>
                    </a:lnTo>
                    <a:lnTo>
                      <a:pt x="24" y="4"/>
                    </a:lnTo>
                    <a:lnTo>
                      <a:pt x="22" y="3"/>
                    </a:lnTo>
                    <a:lnTo>
                      <a:pt x="20" y="2"/>
                    </a:lnTo>
                    <a:lnTo>
                      <a:pt x="18" y="3"/>
                    </a:lnTo>
                    <a:lnTo>
                      <a:pt x="16" y="3"/>
                    </a:lnTo>
                    <a:lnTo>
                      <a:pt x="14" y="6"/>
                    </a:lnTo>
                    <a:lnTo>
                      <a:pt x="14" y="9"/>
                    </a:lnTo>
                    <a:lnTo>
                      <a:pt x="13" y="14"/>
                    </a:lnTo>
                    <a:lnTo>
                      <a:pt x="13" y="24"/>
                    </a:lnTo>
                    <a:lnTo>
                      <a:pt x="13" y="38"/>
                    </a:lnTo>
                    <a:lnTo>
                      <a:pt x="13" y="47"/>
                    </a:lnTo>
                    <a:lnTo>
                      <a:pt x="14" y="53"/>
                    </a:lnTo>
                    <a:lnTo>
                      <a:pt x="14" y="57"/>
                    </a:lnTo>
                    <a:lnTo>
                      <a:pt x="15" y="60"/>
                    </a:lnTo>
                    <a:lnTo>
                      <a:pt x="16" y="61"/>
                    </a:lnTo>
                    <a:lnTo>
                      <a:pt x="18" y="62"/>
                    </a:lnTo>
                    <a:lnTo>
                      <a:pt x="20" y="62"/>
                    </a:lnTo>
                    <a:lnTo>
                      <a:pt x="22" y="62"/>
                    </a:lnTo>
                    <a:lnTo>
                      <a:pt x="24" y="61"/>
                    </a:lnTo>
                    <a:lnTo>
                      <a:pt x="25" y="57"/>
                    </a:lnTo>
                    <a:lnTo>
                      <a:pt x="26" y="53"/>
                    </a:lnTo>
                    <a:lnTo>
                      <a:pt x="26" y="3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498" name="Freeform 54"/>
              <p:cNvSpPr>
                <a:spLocks noChangeAspect="1"/>
              </p:cNvSpPr>
              <p:nvPr/>
            </p:nvSpPr>
            <p:spPr bwMode="auto">
              <a:xfrm>
                <a:off x="1683" y="2806"/>
                <a:ext cx="15" cy="16"/>
              </a:xfrm>
              <a:custGeom>
                <a:avLst/>
                <a:gdLst>
                  <a:gd name="T0" fmla="*/ 8 w 15"/>
                  <a:gd name="T1" fmla="*/ 0 h 16"/>
                  <a:gd name="T2" fmla="*/ 10 w 15"/>
                  <a:gd name="T3" fmla="*/ 1 h 16"/>
                  <a:gd name="T4" fmla="*/ 13 w 15"/>
                  <a:gd name="T5" fmla="*/ 3 h 16"/>
                  <a:gd name="T6" fmla="*/ 14 w 15"/>
                  <a:gd name="T7" fmla="*/ 5 h 16"/>
                  <a:gd name="T8" fmla="*/ 15 w 15"/>
                  <a:gd name="T9" fmla="*/ 9 h 16"/>
                  <a:gd name="T10" fmla="*/ 14 w 15"/>
                  <a:gd name="T11" fmla="*/ 11 h 16"/>
                  <a:gd name="T12" fmla="*/ 13 w 15"/>
                  <a:gd name="T13" fmla="*/ 13 h 16"/>
                  <a:gd name="T14" fmla="*/ 10 w 15"/>
                  <a:gd name="T15" fmla="*/ 15 h 16"/>
                  <a:gd name="T16" fmla="*/ 8 w 15"/>
                  <a:gd name="T17" fmla="*/ 16 h 16"/>
                  <a:gd name="T18" fmla="*/ 4 w 15"/>
                  <a:gd name="T19" fmla="*/ 15 h 16"/>
                  <a:gd name="T20" fmla="*/ 2 w 15"/>
                  <a:gd name="T21" fmla="*/ 13 h 16"/>
                  <a:gd name="T22" fmla="*/ 1 w 15"/>
                  <a:gd name="T23" fmla="*/ 11 h 16"/>
                  <a:gd name="T24" fmla="*/ 0 w 15"/>
                  <a:gd name="T25" fmla="*/ 9 h 16"/>
                  <a:gd name="T26" fmla="*/ 1 w 15"/>
                  <a:gd name="T27" fmla="*/ 5 h 16"/>
                  <a:gd name="T28" fmla="*/ 2 w 15"/>
                  <a:gd name="T29" fmla="*/ 3 h 16"/>
                  <a:gd name="T30" fmla="*/ 4 w 15"/>
                  <a:gd name="T31" fmla="*/ 1 h 16"/>
                  <a:gd name="T32" fmla="*/ 8 w 15"/>
                  <a:gd name="T33" fmla="*/ 0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"/>
                  <a:gd name="T52" fmla="*/ 0 h 16"/>
                  <a:gd name="T53" fmla="*/ 15 w 15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" h="16">
                    <a:moveTo>
                      <a:pt x="8" y="0"/>
                    </a:moveTo>
                    <a:lnTo>
                      <a:pt x="10" y="1"/>
                    </a:lnTo>
                    <a:lnTo>
                      <a:pt x="13" y="3"/>
                    </a:lnTo>
                    <a:lnTo>
                      <a:pt x="14" y="5"/>
                    </a:lnTo>
                    <a:lnTo>
                      <a:pt x="15" y="9"/>
                    </a:lnTo>
                    <a:lnTo>
                      <a:pt x="14" y="11"/>
                    </a:lnTo>
                    <a:lnTo>
                      <a:pt x="13" y="13"/>
                    </a:lnTo>
                    <a:lnTo>
                      <a:pt x="10" y="15"/>
                    </a:lnTo>
                    <a:lnTo>
                      <a:pt x="8" y="16"/>
                    </a:lnTo>
                    <a:lnTo>
                      <a:pt x="4" y="15"/>
                    </a:lnTo>
                    <a:lnTo>
                      <a:pt x="2" y="13"/>
                    </a:lnTo>
                    <a:lnTo>
                      <a:pt x="1" y="11"/>
                    </a:lnTo>
                    <a:lnTo>
                      <a:pt x="0" y="9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4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499" name="Freeform 55"/>
              <p:cNvSpPr>
                <a:spLocks noChangeAspect="1"/>
              </p:cNvSpPr>
              <p:nvPr/>
            </p:nvSpPr>
            <p:spPr bwMode="auto">
              <a:xfrm>
                <a:off x="1704" y="2756"/>
                <a:ext cx="42" cy="65"/>
              </a:xfrm>
              <a:custGeom>
                <a:avLst/>
                <a:gdLst>
                  <a:gd name="T0" fmla="*/ 39 w 42"/>
                  <a:gd name="T1" fmla="*/ 65 h 65"/>
                  <a:gd name="T2" fmla="*/ 0 w 42"/>
                  <a:gd name="T3" fmla="*/ 65 h 65"/>
                  <a:gd name="T4" fmla="*/ 0 w 42"/>
                  <a:gd name="T5" fmla="*/ 63 h 65"/>
                  <a:gd name="T6" fmla="*/ 11 w 42"/>
                  <a:gd name="T7" fmla="*/ 51 h 65"/>
                  <a:gd name="T8" fmla="*/ 18 w 42"/>
                  <a:gd name="T9" fmla="*/ 42 h 65"/>
                  <a:gd name="T10" fmla="*/ 23 w 42"/>
                  <a:gd name="T11" fmla="*/ 36 h 65"/>
                  <a:gd name="T12" fmla="*/ 25 w 42"/>
                  <a:gd name="T13" fmla="*/ 29 h 65"/>
                  <a:gd name="T14" fmla="*/ 27 w 42"/>
                  <a:gd name="T15" fmla="*/ 23 h 65"/>
                  <a:gd name="T16" fmla="*/ 25 w 42"/>
                  <a:gd name="T17" fmla="*/ 19 h 65"/>
                  <a:gd name="T18" fmla="*/ 24 w 42"/>
                  <a:gd name="T19" fmla="*/ 17 h 65"/>
                  <a:gd name="T20" fmla="*/ 23 w 42"/>
                  <a:gd name="T21" fmla="*/ 14 h 65"/>
                  <a:gd name="T22" fmla="*/ 19 w 42"/>
                  <a:gd name="T23" fmla="*/ 12 h 65"/>
                  <a:gd name="T24" fmla="*/ 15 w 42"/>
                  <a:gd name="T25" fmla="*/ 11 h 65"/>
                  <a:gd name="T26" fmla="*/ 10 w 42"/>
                  <a:gd name="T27" fmla="*/ 12 h 65"/>
                  <a:gd name="T28" fmla="*/ 6 w 42"/>
                  <a:gd name="T29" fmla="*/ 14 h 65"/>
                  <a:gd name="T30" fmla="*/ 3 w 42"/>
                  <a:gd name="T31" fmla="*/ 18 h 65"/>
                  <a:gd name="T32" fmla="*/ 1 w 42"/>
                  <a:gd name="T33" fmla="*/ 18 h 65"/>
                  <a:gd name="T34" fmla="*/ 4 w 42"/>
                  <a:gd name="T35" fmla="*/ 12 h 65"/>
                  <a:gd name="T36" fmla="*/ 6 w 42"/>
                  <a:gd name="T37" fmla="*/ 7 h 65"/>
                  <a:gd name="T38" fmla="*/ 9 w 42"/>
                  <a:gd name="T39" fmla="*/ 3 h 65"/>
                  <a:gd name="T40" fmla="*/ 12 w 42"/>
                  <a:gd name="T41" fmla="*/ 1 h 65"/>
                  <a:gd name="T42" fmla="*/ 17 w 42"/>
                  <a:gd name="T43" fmla="*/ 0 h 65"/>
                  <a:gd name="T44" fmla="*/ 22 w 42"/>
                  <a:gd name="T45" fmla="*/ 0 h 65"/>
                  <a:gd name="T46" fmla="*/ 27 w 42"/>
                  <a:gd name="T47" fmla="*/ 0 h 65"/>
                  <a:gd name="T48" fmla="*/ 30 w 42"/>
                  <a:gd name="T49" fmla="*/ 2 h 65"/>
                  <a:gd name="T50" fmla="*/ 34 w 42"/>
                  <a:gd name="T51" fmla="*/ 4 h 65"/>
                  <a:gd name="T52" fmla="*/ 36 w 42"/>
                  <a:gd name="T53" fmla="*/ 8 h 65"/>
                  <a:gd name="T54" fmla="*/ 39 w 42"/>
                  <a:gd name="T55" fmla="*/ 12 h 65"/>
                  <a:gd name="T56" fmla="*/ 39 w 42"/>
                  <a:gd name="T57" fmla="*/ 15 h 65"/>
                  <a:gd name="T58" fmla="*/ 39 w 42"/>
                  <a:gd name="T59" fmla="*/ 21 h 65"/>
                  <a:gd name="T60" fmla="*/ 35 w 42"/>
                  <a:gd name="T61" fmla="*/ 29 h 65"/>
                  <a:gd name="T62" fmla="*/ 28 w 42"/>
                  <a:gd name="T63" fmla="*/ 38 h 65"/>
                  <a:gd name="T64" fmla="*/ 15 w 42"/>
                  <a:gd name="T65" fmla="*/ 53 h 65"/>
                  <a:gd name="T66" fmla="*/ 29 w 42"/>
                  <a:gd name="T67" fmla="*/ 53 h 65"/>
                  <a:gd name="T68" fmla="*/ 33 w 42"/>
                  <a:gd name="T69" fmla="*/ 53 h 65"/>
                  <a:gd name="T70" fmla="*/ 35 w 42"/>
                  <a:gd name="T71" fmla="*/ 53 h 65"/>
                  <a:gd name="T72" fmla="*/ 36 w 42"/>
                  <a:gd name="T73" fmla="*/ 51 h 65"/>
                  <a:gd name="T74" fmla="*/ 37 w 42"/>
                  <a:gd name="T75" fmla="*/ 50 h 65"/>
                  <a:gd name="T76" fmla="*/ 39 w 42"/>
                  <a:gd name="T77" fmla="*/ 49 h 65"/>
                  <a:gd name="T78" fmla="*/ 40 w 42"/>
                  <a:gd name="T79" fmla="*/ 47 h 65"/>
                  <a:gd name="T80" fmla="*/ 42 w 42"/>
                  <a:gd name="T81" fmla="*/ 47 h 65"/>
                  <a:gd name="T82" fmla="*/ 39 w 42"/>
                  <a:gd name="T83" fmla="*/ 65 h 6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2"/>
                  <a:gd name="T127" fmla="*/ 0 h 65"/>
                  <a:gd name="T128" fmla="*/ 42 w 42"/>
                  <a:gd name="T129" fmla="*/ 65 h 6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2" h="65">
                    <a:moveTo>
                      <a:pt x="39" y="65"/>
                    </a:moveTo>
                    <a:lnTo>
                      <a:pt x="0" y="65"/>
                    </a:lnTo>
                    <a:lnTo>
                      <a:pt x="0" y="63"/>
                    </a:lnTo>
                    <a:lnTo>
                      <a:pt x="11" y="51"/>
                    </a:lnTo>
                    <a:lnTo>
                      <a:pt x="18" y="42"/>
                    </a:lnTo>
                    <a:lnTo>
                      <a:pt x="23" y="36"/>
                    </a:lnTo>
                    <a:lnTo>
                      <a:pt x="25" y="29"/>
                    </a:lnTo>
                    <a:lnTo>
                      <a:pt x="27" y="23"/>
                    </a:lnTo>
                    <a:lnTo>
                      <a:pt x="25" y="19"/>
                    </a:lnTo>
                    <a:lnTo>
                      <a:pt x="24" y="17"/>
                    </a:lnTo>
                    <a:lnTo>
                      <a:pt x="23" y="14"/>
                    </a:lnTo>
                    <a:lnTo>
                      <a:pt x="19" y="12"/>
                    </a:lnTo>
                    <a:lnTo>
                      <a:pt x="15" y="11"/>
                    </a:lnTo>
                    <a:lnTo>
                      <a:pt x="10" y="12"/>
                    </a:lnTo>
                    <a:lnTo>
                      <a:pt x="6" y="14"/>
                    </a:lnTo>
                    <a:lnTo>
                      <a:pt x="3" y="18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7"/>
                    </a:lnTo>
                    <a:lnTo>
                      <a:pt x="9" y="3"/>
                    </a:lnTo>
                    <a:lnTo>
                      <a:pt x="12" y="1"/>
                    </a:lnTo>
                    <a:lnTo>
                      <a:pt x="17" y="0"/>
                    </a:lnTo>
                    <a:lnTo>
                      <a:pt x="22" y="0"/>
                    </a:lnTo>
                    <a:lnTo>
                      <a:pt x="27" y="0"/>
                    </a:lnTo>
                    <a:lnTo>
                      <a:pt x="30" y="2"/>
                    </a:lnTo>
                    <a:lnTo>
                      <a:pt x="34" y="4"/>
                    </a:lnTo>
                    <a:lnTo>
                      <a:pt x="36" y="8"/>
                    </a:lnTo>
                    <a:lnTo>
                      <a:pt x="39" y="12"/>
                    </a:lnTo>
                    <a:lnTo>
                      <a:pt x="39" y="15"/>
                    </a:lnTo>
                    <a:lnTo>
                      <a:pt x="39" y="21"/>
                    </a:lnTo>
                    <a:lnTo>
                      <a:pt x="35" y="29"/>
                    </a:lnTo>
                    <a:lnTo>
                      <a:pt x="28" y="38"/>
                    </a:lnTo>
                    <a:lnTo>
                      <a:pt x="15" y="53"/>
                    </a:lnTo>
                    <a:lnTo>
                      <a:pt x="29" y="53"/>
                    </a:lnTo>
                    <a:lnTo>
                      <a:pt x="33" y="53"/>
                    </a:lnTo>
                    <a:lnTo>
                      <a:pt x="35" y="53"/>
                    </a:lnTo>
                    <a:lnTo>
                      <a:pt x="36" y="51"/>
                    </a:lnTo>
                    <a:lnTo>
                      <a:pt x="37" y="50"/>
                    </a:lnTo>
                    <a:lnTo>
                      <a:pt x="39" y="49"/>
                    </a:lnTo>
                    <a:lnTo>
                      <a:pt x="40" y="47"/>
                    </a:lnTo>
                    <a:lnTo>
                      <a:pt x="42" y="47"/>
                    </a:lnTo>
                    <a:lnTo>
                      <a:pt x="39" y="6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00" name="Freeform 56"/>
              <p:cNvSpPr>
                <a:spLocks noChangeAspect="1" noEditPoints="1"/>
              </p:cNvSpPr>
              <p:nvPr/>
            </p:nvSpPr>
            <p:spPr bwMode="auto">
              <a:xfrm>
                <a:off x="1635" y="2422"/>
                <a:ext cx="40" cy="66"/>
              </a:xfrm>
              <a:custGeom>
                <a:avLst/>
                <a:gdLst>
                  <a:gd name="T0" fmla="*/ 40 w 40"/>
                  <a:gd name="T1" fmla="*/ 32 h 66"/>
                  <a:gd name="T2" fmla="*/ 39 w 40"/>
                  <a:gd name="T3" fmla="*/ 42 h 66"/>
                  <a:gd name="T4" fmla="*/ 37 w 40"/>
                  <a:gd name="T5" fmla="*/ 50 h 66"/>
                  <a:gd name="T6" fmla="*/ 36 w 40"/>
                  <a:gd name="T7" fmla="*/ 55 h 66"/>
                  <a:gd name="T8" fmla="*/ 33 w 40"/>
                  <a:gd name="T9" fmla="*/ 59 h 66"/>
                  <a:gd name="T10" fmla="*/ 30 w 40"/>
                  <a:gd name="T11" fmla="*/ 61 h 66"/>
                  <a:gd name="T12" fmla="*/ 27 w 40"/>
                  <a:gd name="T13" fmla="*/ 64 h 66"/>
                  <a:gd name="T14" fmla="*/ 24 w 40"/>
                  <a:gd name="T15" fmla="*/ 65 h 66"/>
                  <a:gd name="T16" fmla="*/ 20 w 40"/>
                  <a:gd name="T17" fmla="*/ 66 h 66"/>
                  <a:gd name="T18" fmla="*/ 15 w 40"/>
                  <a:gd name="T19" fmla="*/ 65 h 66"/>
                  <a:gd name="T20" fmla="*/ 12 w 40"/>
                  <a:gd name="T21" fmla="*/ 64 h 66"/>
                  <a:gd name="T22" fmla="*/ 8 w 40"/>
                  <a:gd name="T23" fmla="*/ 61 h 66"/>
                  <a:gd name="T24" fmla="*/ 4 w 40"/>
                  <a:gd name="T25" fmla="*/ 56 h 66"/>
                  <a:gd name="T26" fmla="*/ 3 w 40"/>
                  <a:gd name="T27" fmla="*/ 53 h 66"/>
                  <a:gd name="T28" fmla="*/ 1 w 40"/>
                  <a:gd name="T29" fmla="*/ 48 h 66"/>
                  <a:gd name="T30" fmla="*/ 0 w 40"/>
                  <a:gd name="T31" fmla="*/ 41 h 66"/>
                  <a:gd name="T32" fmla="*/ 0 w 40"/>
                  <a:gd name="T33" fmla="*/ 34 h 66"/>
                  <a:gd name="T34" fmla="*/ 0 w 40"/>
                  <a:gd name="T35" fmla="*/ 24 h 66"/>
                  <a:gd name="T36" fmla="*/ 2 w 40"/>
                  <a:gd name="T37" fmla="*/ 14 h 66"/>
                  <a:gd name="T38" fmla="*/ 3 w 40"/>
                  <a:gd name="T39" fmla="*/ 10 h 66"/>
                  <a:gd name="T40" fmla="*/ 6 w 40"/>
                  <a:gd name="T41" fmla="*/ 6 h 66"/>
                  <a:gd name="T42" fmla="*/ 9 w 40"/>
                  <a:gd name="T43" fmla="*/ 4 h 66"/>
                  <a:gd name="T44" fmla="*/ 14 w 40"/>
                  <a:gd name="T45" fmla="*/ 1 h 66"/>
                  <a:gd name="T46" fmla="*/ 20 w 40"/>
                  <a:gd name="T47" fmla="*/ 0 h 66"/>
                  <a:gd name="T48" fmla="*/ 25 w 40"/>
                  <a:gd name="T49" fmla="*/ 1 h 66"/>
                  <a:gd name="T50" fmla="*/ 30 w 40"/>
                  <a:gd name="T51" fmla="*/ 4 h 66"/>
                  <a:gd name="T52" fmla="*/ 33 w 40"/>
                  <a:gd name="T53" fmla="*/ 6 h 66"/>
                  <a:gd name="T54" fmla="*/ 36 w 40"/>
                  <a:gd name="T55" fmla="*/ 10 h 66"/>
                  <a:gd name="T56" fmla="*/ 37 w 40"/>
                  <a:gd name="T57" fmla="*/ 13 h 66"/>
                  <a:gd name="T58" fmla="*/ 39 w 40"/>
                  <a:gd name="T59" fmla="*/ 23 h 66"/>
                  <a:gd name="T60" fmla="*/ 40 w 40"/>
                  <a:gd name="T61" fmla="*/ 32 h 66"/>
                  <a:gd name="T62" fmla="*/ 26 w 40"/>
                  <a:gd name="T63" fmla="*/ 32 h 66"/>
                  <a:gd name="T64" fmla="*/ 26 w 40"/>
                  <a:gd name="T65" fmla="*/ 19 h 66"/>
                  <a:gd name="T66" fmla="*/ 26 w 40"/>
                  <a:gd name="T67" fmla="*/ 13 h 66"/>
                  <a:gd name="T68" fmla="*/ 25 w 40"/>
                  <a:gd name="T69" fmla="*/ 10 h 66"/>
                  <a:gd name="T70" fmla="*/ 25 w 40"/>
                  <a:gd name="T71" fmla="*/ 6 h 66"/>
                  <a:gd name="T72" fmla="*/ 24 w 40"/>
                  <a:gd name="T73" fmla="*/ 5 h 66"/>
                  <a:gd name="T74" fmla="*/ 22 w 40"/>
                  <a:gd name="T75" fmla="*/ 4 h 66"/>
                  <a:gd name="T76" fmla="*/ 20 w 40"/>
                  <a:gd name="T77" fmla="*/ 2 h 66"/>
                  <a:gd name="T78" fmla="*/ 18 w 40"/>
                  <a:gd name="T79" fmla="*/ 4 h 66"/>
                  <a:gd name="T80" fmla="*/ 16 w 40"/>
                  <a:gd name="T81" fmla="*/ 4 h 66"/>
                  <a:gd name="T82" fmla="*/ 14 w 40"/>
                  <a:gd name="T83" fmla="*/ 6 h 66"/>
                  <a:gd name="T84" fmla="*/ 14 w 40"/>
                  <a:gd name="T85" fmla="*/ 10 h 66"/>
                  <a:gd name="T86" fmla="*/ 13 w 40"/>
                  <a:gd name="T87" fmla="*/ 14 h 66"/>
                  <a:gd name="T88" fmla="*/ 13 w 40"/>
                  <a:gd name="T89" fmla="*/ 24 h 66"/>
                  <a:gd name="T90" fmla="*/ 13 w 40"/>
                  <a:gd name="T91" fmla="*/ 38 h 66"/>
                  <a:gd name="T92" fmla="*/ 13 w 40"/>
                  <a:gd name="T93" fmla="*/ 47 h 66"/>
                  <a:gd name="T94" fmla="*/ 14 w 40"/>
                  <a:gd name="T95" fmla="*/ 53 h 66"/>
                  <a:gd name="T96" fmla="*/ 14 w 40"/>
                  <a:gd name="T97" fmla="*/ 58 h 66"/>
                  <a:gd name="T98" fmla="*/ 15 w 40"/>
                  <a:gd name="T99" fmla="*/ 60 h 66"/>
                  <a:gd name="T100" fmla="*/ 16 w 40"/>
                  <a:gd name="T101" fmla="*/ 61 h 66"/>
                  <a:gd name="T102" fmla="*/ 18 w 40"/>
                  <a:gd name="T103" fmla="*/ 62 h 66"/>
                  <a:gd name="T104" fmla="*/ 20 w 40"/>
                  <a:gd name="T105" fmla="*/ 62 h 66"/>
                  <a:gd name="T106" fmla="*/ 22 w 40"/>
                  <a:gd name="T107" fmla="*/ 62 h 66"/>
                  <a:gd name="T108" fmla="*/ 24 w 40"/>
                  <a:gd name="T109" fmla="*/ 61 h 66"/>
                  <a:gd name="T110" fmla="*/ 25 w 40"/>
                  <a:gd name="T111" fmla="*/ 58 h 66"/>
                  <a:gd name="T112" fmla="*/ 26 w 40"/>
                  <a:gd name="T113" fmla="*/ 53 h 66"/>
                  <a:gd name="T114" fmla="*/ 26 w 40"/>
                  <a:gd name="T115" fmla="*/ 32 h 6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40"/>
                  <a:gd name="T175" fmla="*/ 0 h 66"/>
                  <a:gd name="T176" fmla="*/ 40 w 40"/>
                  <a:gd name="T177" fmla="*/ 66 h 6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40" h="66">
                    <a:moveTo>
                      <a:pt x="40" y="32"/>
                    </a:moveTo>
                    <a:lnTo>
                      <a:pt x="39" y="42"/>
                    </a:lnTo>
                    <a:lnTo>
                      <a:pt x="37" y="50"/>
                    </a:lnTo>
                    <a:lnTo>
                      <a:pt x="36" y="55"/>
                    </a:lnTo>
                    <a:lnTo>
                      <a:pt x="33" y="59"/>
                    </a:lnTo>
                    <a:lnTo>
                      <a:pt x="30" y="61"/>
                    </a:lnTo>
                    <a:lnTo>
                      <a:pt x="27" y="64"/>
                    </a:lnTo>
                    <a:lnTo>
                      <a:pt x="24" y="65"/>
                    </a:lnTo>
                    <a:lnTo>
                      <a:pt x="20" y="66"/>
                    </a:lnTo>
                    <a:lnTo>
                      <a:pt x="15" y="65"/>
                    </a:lnTo>
                    <a:lnTo>
                      <a:pt x="12" y="64"/>
                    </a:lnTo>
                    <a:lnTo>
                      <a:pt x="8" y="61"/>
                    </a:lnTo>
                    <a:lnTo>
                      <a:pt x="4" y="56"/>
                    </a:lnTo>
                    <a:lnTo>
                      <a:pt x="3" y="53"/>
                    </a:lnTo>
                    <a:lnTo>
                      <a:pt x="1" y="48"/>
                    </a:lnTo>
                    <a:lnTo>
                      <a:pt x="0" y="41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3" y="10"/>
                    </a:lnTo>
                    <a:lnTo>
                      <a:pt x="6" y="6"/>
                    </a:lnTo>
                    <a:lnTo>
                      <a:pt x="9" y="4"/>
                    </a:lnTo>
                    <a:lnTo>
                      <a:pt x="14" y="1"/>
                    </a:lnTo>
                    <a:lnTo>
                      <a:pt x="20" y="0"/>
                    </a:lnTo>
                    <a:lnTo>
                      <a:pt x="25" y="1"/>
                    </a:lnTo>
                    <a:lnTo>
                      <a:pt x="30" y="4"/>
                    </a:lnTo>
                    <a:lnTo>
                      <a:pt x="33" y="6"/>
                    </a:lnTo>
                    <a:lnTo>
                      <a:pt x="36" y="10"/>
                    </a:lnTo>
                    <a:lnTo>
                      <a:pt x="37" y="13"/>
                    </a:lnTo>
                    <a:lnTo>
                      <a:pt x="39" y="23"/>
                    </a:lnTo>
                    <a:lnTo>
                      <a:pt x="40" y="32"/>
                    </a:lnTo>
                    <a:close/>
                    <a:moveTo>
                      <a:pt x="26" y="32"/>
                    </a:moveTo>
                    <a:lnTo>
                      <a:pt x="26" y="19"/>
                    </a:lnTo>
                    <a:lnTo>
                      <a:pt x="26" y="13"/>
                    </a:lnTo>
                    <a:lnTo>
                      <a:pt x="25" y="10"/>
                    </a:lnTo>
                    <a:lnTo>
                      <a:pt x="25" y="6"/>
                    </a:lnTo>
                    <a:lnTo>
                      <a:pt x="24" y="5"/>
                    </a:lnTo>
                    <a:lnTo>
                      <a:pt x="22" y="4"/>
                    </a:lnTo>
                    <a:lnTo>
                      <a:pt x="20" y="2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4" y="6"/>
                    </a:lnTo>
                    <a:lnTo>
                      <a:pt x="14" y="10"/>
                    </a:lnTo>
                    <a:lnTo>
                      <a:pt x="13" y="14"/>
                    </a:lnTo>
                    <a:lnTo>
                      <a:pt x="13" y="24"/>
                    </a:lnTo>
                    <a:lnTo>
                      <a:pt x="13" y="38"/>
                    </a:lnTo>
                    <a:lnTo>
                      <a:pt x="13" y="47"/>
                    </a:lnTo>
                    <a:lnTo>
                      <a:pt x="14" y="53"/>
                    </a:lnTo>
                    <a:lnTo>
                      <a:pt x="14" y="58"/>
                    </a:lnTo>
                    <a:lnTo>
                      <a:pt x="15" y="60"/>
                    </a:lnTo>
                    <a:lnTo>
                      <a:pt x="16" y="61"/>
                    </a:lnTo>
                    <a:lnTo>
                      <a:pt x="18" y="62"/>
                    </a:lnTo>
                    <a:lnTo>
                      <a:pt x="20" y="62"/>
                    </a:lnTo>
                    <a:lnTo>
                      <a:pt x="22" y="62"/>
                    </a:lnTo>
                    <a:lnTo>
                      <a:pt x="24" y="61"/>
                    </a:lnTo>
                    <a:lnTo>
                      <a:pt x="25" y="58"/>
                    </a:lnTo>
                    <a:lnTo>
                      <a:pt x="26" y="53"/>
                    </a:lnTo>
                    <a:lnTo>
                      <a:pt x="26" y="3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01" name="Freeform 57"/>
              <p:cNvSpPr>
                <a:spLocks noChangeAspect="1"/>
              </p:cNvSpPr>
              <p:nvPr/>
            </p:nvSpPr>
            <p:spPr bwMode="auto">
              <a:xfrm>
                <a:off x="1683" y="2472"/>
                <a:ext cx="15" cy="16"/>
              </a:xfrm>
              <a:custGeom>
                <a:avLst/>
                <a:gdLst>
                  <a:gd name="T0" fmla="*/ 8 w 15"/>
                  <a:gd name="T1" fmla="*/ 0 h 16"/>
                  <a:gd name="T2" fmla="*/ 10 w 15"/>
                  <a:gd name="T3" fmla="*/ 2 h 16"/>
                  <a:gd name="T4" fmla="*/ 13 w 15"/>
                  <a:gd name="T5" fmla="*/ 3 h 16"/>
                  <a:gd name="T6" fmla="*/ 14 w 15"/>
                  <a:gd name="T7" fmla="*/ 5 h 16"/>
                  <a:gd name="T8" fmla="*/ 15 w 15"/>
                  <a:gd name="T9" fmla="*/ 9 h 16"/>
                  <a:gd name="T10" fmla="*/ 14 w 15"/>
                  <a:gd name="T11" fmla="*/ 11 h 16"/>
                  <a:gd name="T12" fmla="*/ 13 w 15"/>
                  <a:gd name="T13" fmla="*/ 14 h 16"/>
                  <a:gd name="T14" fmla="*/ 10 w 15"/>
                  <a:gd name="T15" fmla="*/ 15 h 16"/>
                  <a:gd name="T16" fmla="*/ 8 w 15"/>
                  <a:gd name="T17" fmla="*/ 16 h 16"/>
                  <a:gd name="T18" fmla="*/ 4 w 15"/>
                  <a:gd name="T19" fmla="*/ 15 h 16"/>
                  <a:gd name="T20" fmla="*/ 2 w 15"/>
                  <a:gd name="T21" fmla="*/ 14 h 16"/>
                  <a:gd name="T22" fmla="*/ 1 w 15"/>
                  <a:gd name="T23" fmla="*/ 11 h 16"/>
                  <a:gd name="T24" fmla="*/ 0 w 15"/>
                  <a:gd name="T25" fmla="*/ 9 h 16"/>
                  <a:gd name="T26" fmla="*/ 1 w 15"/>
                  <a:gd name="T27" fmla="*/ 5 h 16"/>
                  <a:gd name="T28" fmla="*/ 2 w 15"/>
                  <a:gd name="T29" fmla="*/ 3 h 16"/>
                  <a:gd name="T30" fmla="*/ 4 w 15"/>
                  <a:gd name="T31" fmla="*/ 2 h 16"/>
                  <a:gd name="T32" fmla="*/ 8 w 15"/>
                  <a:gd name="T33" fmla="*/ 0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"/>
                  <a:gd name="T52" fmla="*/ 0 h 16"/>
                  <a:gd name="T53" fmla="*/ 15 w 15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" h="16">
                    <a:moveTo>
                      <a:pt x="8" y="0"/>
                    </a:moveTo>
                    <a:lnTo>
                      <a:pt x="10" y="2"/>
                    </a:lnTo>
                    <a:lnTo>
                      <a:pt x="13" y="3"/>
                    </a:lnTo>
                    <a:lnTo>
                      <a:pt x="14" y="5"/>
                    </a:lnTo>
                    <a:lnTo>
                      <a:pt x="15" y="9"/>
                    </a:lnTo>
                    <a:lnTo>
                      <a:pt x="14" y="11"/>
                    </a:lnTo>
                    <a:lnTo>
                      <a:pt x="13" y="14"/>
                    </a:lnTo>
                    <a:lnTo>
                      <a:pt x="10" y="15"/>
                    </a:lnTo>
                    <a:lnTo>
                      <a:pt x="8" y="16"/>
                    </a:lnTo>
                    <a:lnTo>
                      <a:pt x="4" y="15"/>
                    </a:lnTo>
                    <a:lnTo>
                      <a:pt x="2" y="14"/>
                    </a:lnTo>
                    <a:lnTo>
                      <a:pt x="1" y="11"/>
                    </a:lnTo>
                    <a:lnTo>
                      <a:pt x="0" y="9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4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02" name="Freeform 58"/>
              <p:cNvSpPr>
                <a:spLocks noChangeAspect="1"/>
              </p:cNvSpPr>
              <p:nvPr/>
            </p:nvSpPr>
            <p:spPr bwMode="auto">
              <a:xfrm>
                <a:off x="1704" y="2422"/>
                <a:ext cx="42" cy="66"/>
              </a:xfrm>
              <a:custGeom>
                <a:avLst/>
                <a:gdLst>
                  <a:gd name="T0" fmla="*/ 12 w 42"/>
                  <a:gd name="T1" fmla="*/ 30 h 66"/>
                  <a:gd name="T2" fmla="*/ 19 w 42"/>
                  <a:gd name="T3" fmla="*/ 26 h 66"/>
                  <a:gd name="T4" fmla="*/ 23 w 42"/>
                  <a:gd name="T5" fmla="*/ 23 h 66"/>
                  <a:gd name="T6" fmla="*/ 25 w 42"/>
                  <a:gd name="T7" fmla="*/ 17 h 66"/>
                  <a:gd name="T8" fmla="*/ 22 w 42"/>
                  <a:gd name="T9" fmla="*/ 10 h 66"/>
                  <a:gd name="T10" fmla="*/ 15 w 42"/>
                  <a:gd name="T11" fmla="*/ 7 h 66"/>
                  <a:gd name="T12" fmla="*/ 6 w 42"/>
                  <a:gd name="T13" fmla="*/ 10 h 66"/>
                  <a:gd name="T14" fmla="*/ 3 w 42"/>
                  <a:gd name="T15" fmla="*/ 13 h 66"/>
                  <a:gd name="T16" fmla="*/ 7 w 42"/>
                  <a:gd name="T17" fmla="*/ 6 h 66"/>
                  <a:gd name="T18" fmla="*/ 17 w 42"/>
                  <a:gd name="T19" fmla="*/ 1 h 66"/>
                  <a:gd name="T20" fmla="*/ 28 w 42"/>
                  <a:gd name="T21" fmla="*/ 0 h 66"/>
                  <a:gd name="T22" fmla="*/ 35 w 42"/>
                  <a:gd name="T23" fmla="*/ 4 h 66"/>
                  <a:gd name="T24" fmla="*/ 39 w 42"/>
                  <a:gd name="T25" fmla="*/ 8 h 66"/>
                  <a:gd name="T26" fmla="*/ 39 w 42"/>
                  <a:gd name="T27" fmla="*/ 16 h 66"/>
                  <a:gd name="T28" fmla="*/ 34 w 42"/>
                  <a:gd name="T29" fmla="*/ 22 h 66"/>
                  <a:gd name="T30" fmla="*/ 34 w 42"/>
                  <a:gd name="T31" fmla="*/ 26 h 66"/>
                  <a:gd name="T32" fmla="*/ 41 w 42"/>
                  <a:gd name="T33" fmla="*/ 34 h 66"/>
                  <a:gd name="T34" fmla="*/ 42 w 42"/>
                  <a:gd name="T35" fmla="*/ 41 h 66"/>
                  <a:gd name="T36" fmla="*/ 39 w 42"/>
                  <a:gd name="T37" fmla="*/ 53 h 66"/>
                  <a:gd name="T38" fmla="*/ 25 w 42"/>
                  <a:gd name="T39" fmla="*/ 64 h 66"/>
                  <a:gd name="T40" fmla="*/ 10 w 42"/>
                  <a:gd name="T41" fmla="*/ 66 h 66"/>
                  <a:gd name="T42" fmla="*/ 3 w 42"/>
                  <a:gd name="T43" fmla="*/ 62 h 66"/>
                  <a:gd name="T44" fmla="*/ 0 w 42"/>
                  <a:gd name="T45" fmla="*/ 56 h 66"/>
                  <a:gd name="T46" fmla="*/ 1 w 42"/>
                  <a:gd name="T47" fmla="*/ 53 h 66"/>
                  <a:gd name="T48" fmla="*/ 5 w 42"/>
                  <a:gd name="T49" fmla="*/ 50 h 66"/>
                  <a:gd name="T50" fmla="*/ 9 w 42"/>
                  <a:gd name="T51" fmla="*/ 52 h 66"/>
                  <a:gd name="T52" fmla="*/ 11 w 42"/>
                  <a:gd name="T53" fmla="*/ 53 h 66"/>
                  <a:gd name="T54" fmla="*/ 18 w 42"/>
                  <a:gd name="T55" fmla="*/ 58 h 66"/>
                  <a:gd name="T56" fmla="*/ 25 w 42"/>
                  <a:gd name="T57" fmla="*/ 58 h 66"/>
                  <a:gd name="T58" fmla="*/ 30 w 42"/>
                  <a:gd name="T59" fmla="*/ 53 h 66"/>
                  <a:gd name="T60" fmla="*/ 30 w 42"/>
                  <a:gd name="T61" fmla="*/ 46 h 66"/>
                  <a:gd name="T62" fmla="*/ 27 w 42"/>
                  <a:gd name="T63" fmla="*/ 38 h 66"/>
                  <a:gd name="T64" fmla="*/ 18 w 42"/>
                  <a:gd name="T65" fmla="*/ 32 h 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2"/>
                  <a:gd name="T100" fmla="*/ 0 h 66"/>
                  <a:gd name="T101" fmla="*/ 42 w 42"/>
                  <a:gd name="T102" fmla="*/ 66 h 6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2" h="66">
                    <a:moveTo>
                      <a:pt x="12" y="31"/>
                    </a:moveTo>
                    <a:lnTo>
                      <a:pt x="12" y="30"/>
                    </a:lnTo>
                    <a:lnTo>
                      <a:pt x="17" y="29"/>
                    </a:lnTo>
                    <a:lnTo>
                      <a:pt x="19" y="26"/>
                    </a:lnTo>
                    <a:lnTo>
                      <a:pt x="22" y="25"/>
                    </a:lnTo>
                    <a:lnTo>
                      <a:pt x="23" y="23"/>
                    </a:lnTo>
                    <a:lnTo>
                      <a:pt x="24" y="19"/>
                    </a:lnTo>
                    <a:lnTo>
                      <a:pt x="25" y="17"/>
                    </a:lnTo>
                    <a:lnTo>
                      <a:pt x="24" y="13"/>
                    </a:lnTo>
                    <a:lnTo>
                      <a:pt x="22" y="10"/>
                    </a:lnTo>
                    <a:lnTo>
                      <a:pt x="18" y="7"/>
                    </a:lnTo>
                    <a:lnTo>
                      <a:pt x="15" y="7"/>
                    </a:lnTo>
                    <a:lnTo>
                      <a:pt x="10" y="7"/>
                    </a:lnTo>
                    <a:lnTo>
                      <a:pt x="6" y="10"/>
                    </a:lnTo>
                    <a:lnTo>
                      <a:pt x="3" y="13"/>
                    </a:lnTo>
                    <a:lnTo>
                      <a:pt x="5" y="8"/>
                    </a:lnTo>
                    <a:lnTo>
                      <a:pt x="7" y="6"/>
                    </a:lnTo>
                    <a:lnTo>
                      <a:pt x="11" y="4"/>
                    </a:lnTo>
                    <a:lnTo>
                      <a:pt x="17" y="1"/>
                    </a:lnTo>
                    <a:lnTo>
                      <a:pt x="23" y="0"/>
                    </a:lnTo>
                    <a:lnTo>
                      <a:pt x="28" y="0"/>
                    </a:lnTo>
                    <a:lnTo>
                      <a:pt x="31" y="1"/>
                    </a:lnTo>
                    <a:lnTo>
                      <a:pt x="35" y="4"/>
                    </a:lnTo>
                    <a:lnTo>
                      <a:pt x="37" y="6"/>
                    </a:lnTo>
                    <a:lnTo>
                      <a:pt x="39" y="8"/>
                    </a:lnTo>
                    <a:lnTo>
                      <a:pt x="39" y="12"/>
                    </a:lnTo>
                    <a:lnTo>
                      <a:pt x="39" y="16"/>
                    </a:lnTo>
                    <a:lnTo>
                      <a:pt x="36" y="18"/>
                    </a:lnTo>
                    <a:lnTo>
                      <a:pt x="34" y="22"/>
                    </a:lnTo>
                    <a:lnTo>
                      <a:pt x="29" y="24"/>
                    </a:lnTo>
                    <a:lnTo>
                      <a:pt x="34" y="26"/>
                    </a:lnTo>
                    <a:lnTo>
                      <a:pt x="39" y="30"/>
                    </a:lnTo>
                    <a:lnTo>
                      <a:pt x="41" y="34"/>
                    </a:lnTo>
                    <a:lnTo>
                      <a:pt x="42" y="37"/>
                    </a:lnTo>
                    <a:lnTo>
                      <a:pt x="42" y="41"/>
                    </a:lnTo>
                    <a:lnTo>
                      <a:pt x="41" y="48"/>
                    </a:lnTo>
                    <a:lnTo>
                      <a:pt x="39" y="53"/>
                    </a:lnTo>
                    <a:lnTo>
                      <a:pt x="35" y="59"/>
                    </a:lnTo>
                    <a:lnTo>
                      <a:pt x="25" y="64"/>
                    </a:lnTo>
                    <a:lnTo>
                      <a:pt x="15" y="66"/>
                    </a:lnTo>
                    <a:lnTo>
                      <a:pt x="10" y="66"/>
                    </a:lnTo>
                    <a:lnTo>
                      <a:pt x="6" y="65"/>
                    </a:lnTo>
                    <a:lnTo>
                      <a:pt x="3" y="62"/>
                    </a:lnTo>
                    <a:lnTo>
                      <a:pt x="0" y="60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1" y="53"/>
                    </a:lnTo>
                    <a:lnTo>
                      <a:pt x="4" y="52"/>
                    </a:lnTo>
                    <a:lnTo>
                      <a:pt x="5" y="50"/>
                    </a:lnTo>
                    <a:lnTo>
                      <a:pt x="6" y="50"/>
                    </a:lnTo>
                    <a:lnTo>
                      <a:pt x="9" y="52"/>
                    </a:lnTo>
                    <a:lnTo>
                      <a:pt x="11" y="53"/>
                    </a:lnTo>
                    <a:lnTo>
                      <a:pt x="13" y="55"/>
                    </a:lnTo>
                    <a:lnTo>
                      <a:pt x="18" y="58"/>
                    </a:lnTo>
                    <a:lnTo>
                      <a:pt x="22" y="59"/>
                    </a:lnTo>
                    <a:lnTo>
                      <a:pt x="25" y="58"/>
                    </a:lnTo>
                    <a:lnTo>
                      <a:pt x="29" y="56"/>
                    </a:lnTo>
                    <a:lnTo>
                      <a:pt x="30" y="53"/>
                    </a:lnTo>
                    <a:lnTo>
                      <a:pt x="31" y="49"/>
                    </a:lnTo>
                    <a:lnTo>
                      <a:pt x="30" y="46"/>
                    </a:lnTo>
                    <a:lnTo>
                      <a:pt x="29" y="42"/>
                    </a:lnTo>
                    <a:lnTo>
                      <a:pt x="27" y="38"/>
                    </a:lnTo>
                    <a:lnTo>
                      <a:pt x="23" y="35"/>
                    </a:lnTo>
                    <a:lnTo>
                      <a:pt x="18" y="32"/>
                    </a:lnTo>
                    <a:lnTo>
                      <a:pt x="12" y="3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03" name="Freeform 59"/>
              <p:cNvSpPr>
                <a:spLocks noChangeAspect="1" noEditPoints="1"/>
              </p:cNvSpPr>
              <p:nvPr/>
            </p:nvSpPr>
            <p:spPr bwMode="auto">
              <a:xfrm>
                <a:off x="1635" y="2088"/>
                <a:ext cx="40" cy="66"/>
              </a:xfrm>
              <a:custGeom>
                <a:avLst/>
                <a:gdLst>
                  <a:gd name="T0" fmla="*/ 40 w 40"/>
                  <a:gd name="T1" fmla="*/ 33 h 66"/>
                  <a:gd name="T2" fmla="*/ 39 w 40"/>
                  <a:gd name="T3" fmla="*/ 42 h 66"/>
                  <a:gd name="T4" fmla="*/ 37 w 40"/>
                  <a:gd name="T5" fmla="*/ 51 h 66"/>
                  <a:gd name="T6" fmla="*/ 36 w 40"/>
                  <a:gd name="T7" fmla="*/ 55 h 66"/>
                  <a:gd name="T8" fmla="*/ 33 w 40"/>
                  <a:gd name="T9" fmla="*/ 59 h 66"/>
                  <a:gd name="T10" fmla="*/ 30 w 40"/>
                  <a:gd name="T11" fmla="*/ 61 h 66"/>
                  <a:gd name="T12" fmla="*/ 27 w 40"/>
                  <a:gd name="T13" fmla="*/ 64 h 66"/>
                  <a:gd name="T14" fmla="*/ 24 w 40"/>
                  <a:gd name="T15" fmla="*/ 65 h 66"/>
                  <a:gd name="T16" fmla="*/ 20 w 40"/>
                  <a:gd name="T17" fmla="*/ 66 h 66"/>
                  <a:gd name="T18" fmla="*/ 15 w 40"/>
                  <a:gd name="T19" fmla="*/ 65 h 66"/>
                  <a:gd name="T20" fmla="*/ 12 w 40"/>
                  <a:gd name="T21" fmla="*/ 64 h 66"/>
                  <a:gd name="T22" fmla="*/ 8 w 40"/>
                  <a:gd name="T23" fmla="*/ 61 h 66"/>
                  <a:gd name="T24" fmla="*/ 4 w 40"/>
                  <a:gd name="T25" fmla="*/ 57 h 66"/>
                  <a:gd name="T26" fmla="*/ 3 w 40"/>
                  <a:gd name="T27" fmla="*/ 53 h 66"/>
                  <a:gd name="T28" fmla="*/ 1 w 40"/>
                  <a:gd name="T29" fmla="*/ 48 h 66"/>
                  <a:gd name="T30" fmla="*/ 0 w 40"/>
                  <a:gd name="T31" fmla="*/ 41 h 66"/>
                  <a:gd name="T32" fmla="*/ 0 w 40"/>
                  <a:gd name="T33" fmla="*/ 34 h 66"/>
                  <a:gd name="T34" fmla="*/ 0 w 40"/>
                  <a:gd name="T35" fmla="*/ 24 h 66"/>
                  <a:gd name="T36" fmla="*/ 2 w 40"/>
                  <a:gd name="T37" fmla="*/ 15 h 66"/>
                  <a:gd name="T38" fmla="*/ 3 w 40"/>
                  <a:gd name="T39" fmla="*/ 10 h 66"/>
                  <a:gd name="T40" fmla="*/ 6 w 40"/>
                  <a:gd name="T41" fmla="*/ 6 h 66"/>
                  <a:gd name="T42" fmla="*/ 9 w 40"/>
                  <a:gd name="T43" fmla="*/ 4 h 66"/>
                  <a:gd name="T44" fmla="*/ 14 w 40"/>
                  <a:gd name="T45" fmla="*/ 1 h 66"/>
                  <a:gd name="T46" fmla="*/ 20 w 40"/>
                  <a:gd name="T47" fmla="*/ 0 h 66"/>
                  <a:gd name="T48" fmla="*/ 25 w 40"/>
                  <a:gd name="T49" fmla="*/ 1 h 66"/>
                  <a:gd name="T50" fmla="*/ 30 w 40"/>
                  <a:gd name="T51" fmla="*/ 4 h 66"/>
                  <a:gd name="T52" fmla="*/ 33 w 40"/>
                  <a:gd name="T53" fmla="*/ 6 h 66"/>
                  <a:gd name="T54" fmla="*/ 36 w 40"/>
                  <a:gd name="T55" fmla="*/ 10 h 66"/>
                  <a:gd name="T56" fmla="*/ 37 w 40"/>
                  <a:gd name="T57" fmla="*/ 13 h 66"/>
                  <a:gd name="T58" fmla="*/ 39 w 40"/>
                  <a:gd name="T59" fmla="*/ 23 h 66"/>
                  <a:gd name="T60" fmla="*/ 40 w 40"/>
                  <a:gd name="T61" fmla="*/ 33 h 66"/>
                  <a:gd name="T62" fmla="*/ 26 w 40"/>
                  <a:gd name="T63" fmla="*/ 33 h 66"/>
                  <a:gd name="T64" fmla="*/ 26 w 40"/>
                  <a:gd name="T65" fmla="*/ 19 h 66"/>
                  <a:gd name="T66" fmla="*/ 26 w 40"/>
                  <a:gd name="T67" fmla="*/ 13 h 66"/>
                  <a:gd name="T68" fmla="*/ 25 w 40"/>
                  <a:gd name="T69" fmla="*/ 10 h 66"/>
                  <a:gd name="T70" fmla="*/ 25 w 40"/>
                  <a:gd name="T71" fmla="*/ 6 h 66"/>
                  <a:gd name="T72" fmla="*/ 24 w 40"/>
                  <a:gd name="T73" fmla="*/ 5 h 66"/>
                  <a:gd name="T74" fmla="*/ 22 w 40"/>
                  <a:gd name="T75" fmla="*/ 4 h 66"/>
                  <a:gd name="T76" fmla="*/ 20 w 40"/>
                  <a:gd name="T77" fmla="*/ 3 h 66"/>
                  <a:gd name="T78" fmla="*/ 18 w 40"/>
                  <a:gd name="T79" fmla="*/ 4 h 66"/>
                  <a:gd name="T80" fmla="*/ 16 w 40"/>
                  <a:gd name="T81" fmla="*/ 4 h 66"/>
                  <a:gd name="T82" fmla="*/ 14 w 40"/>
                  <a:gd name="T83" fmla="*/ 6 h 66"/>
                  <a:gd name="T84" fmla="*/ 14 w 40"/>
                  <a:gd name="T85" fmla="*/ 10 h 66"/>
                  <a:gd name="T86" fmla="*/ 13 w 40"/>
                  <a:gd name="T87" fmla="*/ 15 h 66"/>
                  <a:gd name="T88" fmla="*/ 13 w 40"/>
                  <a:gd name="T89" fmla="*/ 24 h 66"/>
                  <a:gd name="T90" fmla="*/ 13 w 40"/>
                  <a:gd name="T91" fmla="*/ 39 h 66"/>
                  <a:gd name="T92" fmla="*/ 13 w 40"/>
                  <a:gd name="T93" fmla="*/ 47 h 66"/>
                  <a:gd name="T94" fmla="*/ 14 w 40"/>
                  <a:gd name="T95" fmla="*/ 53 h 66"/>
                  <a:gd name="T96" fmla="*/ 14 w 40"/>
                  <a:gd name="T97" fmla="*/ 58 h 66"/>
                  <a:gd name="T98" fmla="*/ 15 w 40"/>
                  <a:gd name="T99" fmla="*/ 60 h 66"/>
                  <a:gd name="T100" fmla="*/ 16 w 40"/>
                  <a:gd name="T101" fmla="*/ 61 h 66"/>
                  <a:gd name="T102" fmla="*/ 18 w 40"/>
                  <a:gd name="T103" fmla="*/ 63 h 66"/>
                  <a:gd name="T104" fmla="*/ 20 w 40"/>
                  <a:gd name="T105" fmla="*/ 63 h 66"/>
                  <a:gd name="T106" fmla="*/ 22 w 40"/>
                  <a:gd name="T107" fmla="*/ 63 h 66"/>
                  <a:gd name="T108" fmla="*/ 24 w 40"/>
                  <a:gd name="T109" fmla="*/ 61 h 66"/>
                  <a:gd name="T110" fmla="*/ 25 w 40"/>
                  <a:gd name="T111" fmla="*/ 58 h 66"/>
                  <a:gd name="T112" fmla="*/ 26 w 40"/>
                  <a:gd name="T113" fmla="*/ 53 h 66"/>
                  <a:gd name="T114" fmla="*/ 26 w 40"/>
                  <a:gd name="T115" fmla="*/ 33 h 6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40"/>
                  <a:gd name="T175" fmla="*/ 0 h 66"/>
                  <a:gd name="T176" fmla="*/ 40 w 40"/>
                  <a:gd name="T177" fmla="*/ 66 h 6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40" h="66">
                    <a:moveTo>
                      <a:pt x="40" y="33"/>
                    </a:moveTo>
                    <a:lnTo>
                      <a:pt x="39" y="42"/>
                    </a:lnTo>
                    <a:lnTo>
                      <a:pt x="37" y="51"/>
                    </a:lnTo>
                    <a:lnTo>
                      <a:pt x="36" y="55"/>
                    </a:lnTo>
                    <a:lnTo>
                      <a:pt x="33" y="59"/>
                    </a:lnTo>
                    <a:lnTo>
                      <a:pt x="30" y="61"/>
                    </a:lnTo>
                    <a:lnTo>
                      <a:pt x="27" y="64"/>
                    </a:lnTo>
                    <a:lnTo>
                      <a:pt x="24" y="65"/>
                    </a:lnTo>
                    <a:lnTo>
                      <a:pt x="20" y="66"/>
                    </a:lnTo>
                    <a:lnTo>
                      <a:pt x="15" y="65"/>
                    </a:lnTo>
                    <a:lnTo>
                      <a:pt x="12" y="64"/>
                    </a:lnTo>
                    <a:lnTo>
                      <a:pt x="8" y="61"/>
                    </a:lnTo>
                    <a:lnTo>
                      <a:pt x="4" y="57"/>
                    </a:lnTo>
                    <a:lnTo>
                      <a:pt x="3" y="53"/>
                    </a:lnTo>
                    <a:lnTo>
                      <a:pt x="1" y="48"/>
                    </a:lnTo>
                    <a:lnTo>
                      <a:pt x="0" y="41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3" y="10"/>
                    </a:lnTo>
                    <a:lnTo>
                      <a:pt x="6" y="6"/>
                    </a:lnTo>
                    <a:lnTo>
                      <a:pt x="9" y="4"/>
                    </a:lnTo>
                    <a:lnTo>
                      <a:pt x="14" y="1"/>
                    </a:lnTo>
                    <a:lnTo>
                      <a:pt x="20" y="0"/>
                    </a:lnTo>
                    <a:lnTo>
                      <a:pt x="25" y="1"/>
                    </a:lnTo>
                    <a:lnTo>
                      <a:pt x="30" y="4"/>
                    </a:lnTo>
                    <a:lnTo>
                      <a:pt x="33" y="6"/>
                    </a:lnTo>
                    <a:lnTo>
                      <a:pt x="36" y="10"/>
                    </a:lnTo>
                    <a:lnTo>
                      <a:pt x="37" y="13"/>
                    </a:lnTo>
                    <a:lnTo>
                      <a:pt x="39" y="23"/>
                    </a:lnTo>
                    <a:lnTo>
                      <a:pt x="40" y="33"/>
                    </a:lnTo>
                    <a:close/>
                    <a:moveTo>
                      <a:pt x="26" y="33"/>
                    </a:moveTo>
                    <a:lnTo>
                      <a:pt x="26" y="19"/>
                    </a:lnTo>
                    <a:lnTo>
                      <a:pt x="26" y="13"/>
                    </a:lnTo>
                    <a:lnTo>
                      <a:pt x="25" y="10"/>
                    </a:lnTo>
                    <a:lnTo>
                      <a:pt x="25" y="6"/>
                    </a:lnTo>
                    <a:lnTo>
                      <a:pt x="24" y="5"/>
                    </a:lnTo>
                    <a:lnTo>
                      <a:pt x="22" y="4"/>
                    </a:lnTo>
                    <a:lnTo>
                      <a:pt x="20" y="3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4" y="6"/>
                    </a:lnTo>
                    <a:lnTo>
                      <a:pt x="14" y="10"/>
                    </a:lnTo>
                    <a:lnTo>
                      <a:pt x="13" y="15"/>
                    </a:lnTo>
                    <a:lnTo>
                      <a:pt x="13" y="24"/>
                    </a:lnTo>
                    <a:lnTo>
                      <a:pt x="13" y="39"/>
                    </a:lnTo>
                    <a:lnTo>
                      <a:pt x="13" y="47"/>
                    </a:lnTo>
                    <a:lnTo>
                      <a:pt x="14" y="53"/>
                    </a:lnTo>
                    <a:lnTo>
                      <a:pt x="14" y="58"/>
                    </a:lnTo>
                    <a:lnTo>
                      <a:pt x="15" y="60"/>
                    </a:lnTo>
                    <a:lnTo>
                      <a:pt x="16" y="61"/>
                    </a:lnTo>
                    <a:lnTo>
                      <a:pt x="18" y="63"/>
                    </a:lnTo>
                    <a:lnTo>
                      <a:pt x="20" y="63"/>
                    </a:lnTo>
                    <a:lnTo>
                      <a:pt x="22" y="63"/>
                    </a:lnTo>
                    <a:lnTo>
                      <a:pt x="24" y="61"/>
                    </a:lnTo>
                    <a:lnTo>
                      <a:pt x="25" y="58"/>
                    </a:lnTo>
                    <a:lnTo>
                      <a:pt x="26" y="53"/>
                    </a:lnTo>
                    <a:lnTo>
                      <a:pt x="26" y="3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04" name="Freeform 60"/>
              <p:cNvSpPr>
                <a:spLocks noChangeAspect="1"/>
              </p:cNvSpPr>
              <p:nvPr/>
            </p:nvSpPr>
            <p:spPr bwMode="auto">
              <a:xfrm>
                <a:off x="1683" y="2139"/>
                <a:ext cx="15" cy="15"/>
              </a:xfrm>
              <a:custGeom>
                <a:avLst/>
                <a:gdLst>
                  <a:gd name="T0" fmla="*/ 8 w 15"/>
                  <a:gd name="T1" fmla="*/ 0 h 15"/>
                  <a:gd name="T2" fmla="*/ 10 w 15"/>
                  <a:gd name="T3" fmla="*/ 1 h 15"/>
                  <a:gd name="T4" fmla="*/ 13 w 15"/>
                  <a:gd name="T5" fmla="*/ 2 h 15"/>
                  <a:gd name="T6" fmla="*/ 14 w 15"/>
                  <a:gd name="T7" fmla="*/ 4 h 15"/>
                  <a:gd name="T8" fmla="*/ 15 w 15"/>
                  <a:gd name="T9" fmla="*/ 8 h 15"/>
                  <a:gd name="T10" fmla="*/ 14 w 15"/>
                  <a:gd name="T11" fmla="*/ 10 h 15"/>
                  <a:gd name="T12" fmla="*/ 13 w 15"/>
                  <a:gd name="T13" fmla="*/ 13 h 15"/>
                  <a:gd name="T14" fmla="*/ 10 w 15"/>
                  <a:gd name="T15" fmla="*/ 14 h 15"/>
                  <a:gd name="T16" fmla="*/ 8 w 15"/>
                  <a:gd name="T17" fmla="*/ 15 h 15"/>
                  <a:gd name="T18" fmla="*/ 4 w 15"/>
                  <a:gd name="T19" fmla="*/ 14 h 15"/>
                  <a:gd name="T20" fmla="*/ 2 w 15"/>
                  <a:gd name="T21" fmla="*/ 13 h 15"/>
                  <a:gd name="T22" fmla="*/ 1 w 15"/>
                  <a:gd name="T23" fmla="*/ 10 h 15"/>
                  <a:gd name="T24" fmla="*/ 0 w 15"/>
                  <a:gd name="T25" fmla="*/ 8 h 15"/>
                  <a:gd name="T26" fmla="*/ 1 w 15"/>
                  <a:gd name="T27" fmla="*/ 4 h 15"/>
                  <a:gd name="T28" fmla="*/ 2 w 15"/>
                  <a:gd name="T29" fmla="*/ 2 h 15"/>
                  <a:gd name="T30" fmla="*/ 4 w 15"/>
                  <a:gd name="T31" fmla="*/ 1 h 15"/>
                  <a:gd name="T32" fmla="*/ 8 w 15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"/>
                  <a:gd name="T52" fmla="*/ 0 h 15"/>
                  <a:gd name="T53" fmla="*/ 15 w 15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" h="15">
                    <a:moveTo>
                      <a:pt x="8" y="0"/>
                    </a:moveTo>
                    <a:lnTo>
                      <a:pt x="10" y="1"/>
                    </a:lnTo>
                    <a:lnTo>
                      <a:pt x="13" y="2"/>
                    </a:lnTo>
                    <a:lnTo>
                      <a:pt x="14" y="4"/>
                    </a:lnTo>
                    <a:lnTo>
                      <a:pt x="15" y="8"/>
                    </a:lnTo>
                    <a:lnTo>
                      <a:pt x="14" y="10"/>
                    </a:lnTo>
                    <a:lnTo>
                      <a:pt x="13" y="13"/>
                    </a:lnTo>
                    <a:lnTo>
                      <a:pt x="10" y="14"/>
                    </a:lnTo>
                    <a:lnTo>
                      <a:pt x="8" y="15"/>
                    </a:lnTo>
                    <a:lnTo>
                      <a:pt x="4" y="14"/>
                    </a:lnTo>
                    <a:lnTo>
                      <a:pt x="2" y="13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1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05" name="Freeform 61"/>
              <p:cNvSpPr>
                <a:spLocks noChangeAspect="1" noEditPoints="1"/>
              </p:cNvSpPr>
              <p:nvPr/>
            </p:nvSpPr>
            <p:spPr bwMode="auto">
              <a:xfrm>
                <a:off x="1707" y="2088"/>
                <a:ext cx="40" cy="65"/>
              </a:xfrm>
              <a:custGeom>
                <a:avLst/>
                <a:gdLst>
                  <a:gd name="T0" fmla="*/ 0 w 40"/>
                  <a:gd name="T1" fmla="*/ 41 h 65"/>
                  <a:gd name="T2" fmla="*/ 27 w 40"/>
                  <a:gd name="T3" fmla="*/ 0 h 65"/>
                  <a:gd name="T4" fmla="*/ 34 w 40"/>
                  <a:gd name="T5" fmla="*/ 0 h 65"/>
                  <a:gd name="T6" fmla="*/ 34 w 40"/>
                  <a:gd name="T7" fmla="*/ 41 h 65"/>
                  <a:gd name="T8" fmla="*/ 40 w 40"/>
                  <a:gd name="T9" fmla="*/ 41 h 65"/>
                  <a:gd name="T10" fmla="*/ 40 w 40"/>
                  <a:gd name="T11" fmla="*/ 51 h 65"/>
                  <a:gd name="T12" fmla="*/ 34 w 40"/>
                  <a:gd name="T13" fmla="*/ 51 h 65"/>
                  <a:gd name="T14" fmla="*/ 34 w 40"/>
                  <a:gd name="T15" fmla="*/ 65 h 65"/>
                  <a:gd name="T16" fmla="*/ 20 w 40"/>
                  <a:gd name="T17" fmla="*/ 65 h 65"/>
                  <a:gd name="T18" fmla="*/ 20 w 40"/>
                  <a:gd name="T19" fmla="*/ 51 h 65"/>
                  <a:gd name="T20" fmla="*/ 0 w 40"/>
                  <a:gd name="T21" fmla="*/ 51 h 65"/>
                  <a:gd name="T22" fmla="*/ 0 w 40"/>
                  <a:gd name="T23" fmla="*/ 41 h 65"/>
                  <a:gd name="T24" fmla="*/ 2 w 40"/>
                  <a:gd name="T25" fmla="*/ 41 h 65"/>
                  <a:gd name="T26" fmla="*/ 20 w 40"/>
                  <a:gd name="T27" fmla="*/ 41 h 65"/>
                  <a:gd name="T28" fmla="*/ 20 w 40"/>
                  <a:gd name="T29" fmla="*/ 16 h 65"/>
                  <a:gd name="T30" fmla="*/ 2 w 40"/>
                  <a:gd name="T31" fmla="*/ 41 h 6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0"/>
                  <a:gd name="T49" fmla="*/ 0 h 65"/>
                  <a:gd name="T50" fmla="*/ 40 w 40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0" h="65">
                    <a:moveTo>
                      <a:pt x="0" y="41"/>
                    </a:moveTo>
                    <a:lnTo>
                      <a:pt x="27" y="0"/>
                    </a:lnTo>
                    <a:lnTo>
                      <a:pt x="34" y="0"/>
                    </a:lnTo>
                    <a:lnTo>
                      <a:pt x="34" y="41"/>
                    </a:lnTo>
                    <a:lnTo>
                      <a:pt x="40" y="41"/>
                    </a:lnTo>
                    <a:lnTo>
                      <a:pt x="40" y="51"/>
                    </a:lnTo>
                    <a:lnTo>
                      <a:pt x="34" y="51"/>
                    </a:lnTo>
                    <a:lnTo>
                      <a:pt x="34" y="65"/>
                    </a:lnTo>
                    <a:lnTo>
                      <a:pt x="20" y="65"/>
                    </a:lnTo>
                    <a:lnTo>
                      <a:pt x="20" y="51"/>
                    </a:lnTo>
                    <a:lnTo>
                      <a:pt x="0" y="51"/>
                    </a:lnTo>
                    <a:lnTo>
                      <a:pt x="0" y="41"/>
                    </a:lnTo>
                    <a:close/>
                    <a:moveTo>
                      <a:pt x="2" y="41"/>
                    </a:moveTo>
                    <a:lnTo>
                      <a:pt x="20" y="41"/>
                    </a:lnTo>
                    <a:lnTo>
                      <a:pt x="20" y="16"/>
                    </a:lnTo>
                    <a:lnTo>
                      <a:pt x="2" y="4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06" name="Freeform 62"/>
              <p:cNvSpPr>
                <a:spLocks noChangeAspect="1" noEditPoints="1"/>
              </p:cNvSpPr>
              <p:nvPr/>
            </p:nvSpPr>
            <p:spPr bwMode="auto">
              <a:xfrm>
                <a:off x="1635" y="1754"/>
                <a:ext cx="40" cy="66"/>
              </a:xfrm>
              <a:custGeom>
                <a:avLst/>
                <a:gdLst>
                  <a:gd name="T0" fmla="*/ 40 w 40"/>
                  <a:gd name="T1" fmla="*/ 33 h 66"/>
                  <a:gd name="T2" fmla="*/ 39 w 40"/>
                  <a:gd name="T3" fmla="*/ 42 h 66"/>
                  <a:gd name="T4" fmla="*/ 37 w 40"/>
                  <a:gd name="T5" fmla="*/ 51 h 66"/>
                  <a:gd name="T6" fmla="*/ 36 w 40"/>
                  <a:gd name="T7" fmla="*/ 56 h 66"/>
                  <a:gd name="T8" fmla="*/ 33 w 40"/>
                  <a:gd name="T9" fmla="*/ 59 h 66"/>
                  <a:gd name="T10" fmla="*/ 30 w 40"/>
                  <a:gd name="T11" fmla="*/ 62 h 66"/>
                  <a:gd name="T12" fmla="*/ 27 w 40"/>
                  <a:gd name="T13" fmla="*/ 64 h 66"/>
                  <a:gd name="T14" fmla="*/ 24 w 40"/>
                  <a:gd name="T15" fmla="*/ 65 h 66"/>
                  <a:gd name="T16" fmla="*/ 20 w 40"/>
                  <a:gd name="T17" fmla="*/ 66 h 66"/>
                  <a:gd name="T18" fmla="*/ 15 w 40"/>
                  <a:gd name="T19" fmla="*/ 65 h 66"/>
                  <a:gd name="T20" fmla="*/ 12 w 40"/>
                  <a:gd name="T21" fmla="*/ 64 h 66"/>
                  <a:gd name="T22" fmla="*/ 8 w 40"/>
                  <a:gd name="T23" fmla="*/ 62 h 66"/>
                  <a:gd name="T24" fmla="*/ 4 w 40"/>
                  <a:gd name="T25" fmla="*/ 57 h 66"/>
                  <a:gd name="T26" fmla="*/ 3 w 40"/>
                  <a:gd name="T27" fmla="*/ 53 h 66"/>
                  <a:gd name="T28" fmla="*/ 1 w 40"/>
                  <a:gd name="T29" fmla="*/ 48 h 66"/>
                  <a:gd name="T30" fmla="*/ 0 w 40"/>
                  <a:gd name="T31" fmla="*/ 41 h 66"/>
                  <a:gd name="T32" fmla="*/ 0 w 40"/>
                  <a:gd name="T33" fmla="*/ 34 h 66"/>
                  <a:gd name="T34" fmla="*/ 0 w 40"/>
                  <a:gd name="T35" fmla="*/ 24 h 66"/>
                  <a:gd name="T36" fmla="*/ 2 w 40"/>
                  <a:gd name="T37" fmla="*/ 15 h 66"/>
                  <a:gd name="T38" fmla="*/ 3 w 40"/>
                  <a:gd name="T39" fmla="*/ 10 h 66"/>
                  <a:gd name="T40" fmla="*/ 6 w 40"/>
                  <a:gd name="T41" fmla="*/ 6 h 66"/>
                  <a:gd name="T42" fmla="*/ 9 w 40"/>
                  <a:gd name="T43" fmla="*/ 4 h 66"/>
                  <a:gd name="T44" fmla="*/ 14 w 40"/>
                  <a:gd name="T45" fmla="*/ 2 h 66"/>
                  <a:gd name="T46" fmla="*/ 20 w 40"/>
                  <a:gd name="T47" fmla="*/ 0 h 66"/>
                  <a:gd name="T48" fmla="*/ 25 w 40"/>
                  <a:gd name="T49" fmla="*/ 2 h 66"/>
                  <a:gd name="T50" fmla="*/ 30 w 40"/>
                  <a:gd name="T51" fmla="*/ 4 h 66"/>
                  <a:gd name="T52" fmla="*/ 33 w 40"/>
                  <a:gd name="T53" fmla="*/ 6 h 66"/>
                  <a:gd name="T54" fmla="*/ 36 w 40"/>
                  <a:gd name="T55" fmla="*/ 10 h 66"/>
                  <a:gd name="T56" fmla="*/ 37 w 40"/>
                  <a:gd name="T57" fmla="*/ 14 h 66"/>
                  <a:gd name="T58" fmla="*/ 39 w 40"/>
                  <a:gd name="T59" fmla="*/ 23 h 66"/>
                  <a:gd name="T60" fmla="*/ 40 w 40"/>
                  <a:gd name="T61" fmla="*/ 33 h 66"/>
                  <a:gd name="T62" fmla="*/ 26 w 40"/>
                  <a:gd name="T63" fmla="*/ 33 h 66"/>
                  <a:gd name="T64" fmla="*/ 26 w 40"/>
                  <a:gd name="T65" fmla="*/ 20 h 66"/>
                  <a:gd name="T66" fmla="*/ 26 w 40"/>
                  <a:gd name="T67" fmla="*/ 14 h 66"/>
                  <a:gd name="T68" fmla="*/ 25 w 40"/>
                  <a:gd name="T69" fmla="*/ 10 h 66"/>
                  <a:gd name="T70" fmla="*/ 25 w 40"/>
                  <a:gd name="T71" fmla="*/ 6 h 66"/>
                  <a:gd name="T72" fmla="*/ 24 w 40"/>
                  <a:gd name="T73" fmla="*/ 5 h 66"/>
                  <a:gd name="T74" fmla="*/ 22 w 40"/>
                  <a:gd name="T75" fmla="*/ 4 h 66"/>
                  <a:gd name="T76" fmla="*/ 20 w 40"/>
                  <a:gd name="T77" fmla="*/ 3 h 66"/>
                  <a:gd name="T78" fmla="*/ 18 w 40"/>
                  <a:gd name="T79" fmla="*/ 4 h 66"/>
                  <a:gd name="T80" fmla="*/ 16 w 40"/>
                  <a:gd name="T81" fmla="*/ 4 h 66"/>
                  <a:gd name="T82" fmla="*/ 14 w 40"/>
                  <a:gd name="T83" fmla="*/ 6 h 66"/>
                  <a:gd name="T84" fmla="*/ 14 w 40"/>
                  <a:gd name="T85" fmla="*/ 10 h 66"/>
                  <a:gd name="T86" fmla="*/ 13 w 40"/>
                  <a:gd name="T87" fmla="*/ 15 h 66"/>
                  <a:gd name="T88" fmla="*/ 13 w 40"/>
                  <a:gd name="T89" fmla="*/ 24 h 66"/>
                  <a:gd name="T90" fmla="*/ 13 w 40"/>
                  <a:gd name="T91" fmla="*/ 39 h 66"/>
                  <a:gd name="T92" fmla="*/ 13 w 40"/>
                  <a:gd name="T93" fmla="*/ 47 h 66"/>
                  <a:gd name="T94" fmla="*/ 14 w 40"/>
                  <a:gd name="T95" fmla="*/ 53 h 66"/>
                  <a:gd name="T96" fmla="*/ 14 w 40"/>
                  <a:gd name="T97" fmla="*/ 58 h 66"/>
                  <a:gd name="T98" fmla="*/ 15 w 40"/>
                  <a:gd name="T99" fmla="*/ 60 h 66"/>
                  <a:gd name="T100" fmla="*/ 16 w 40"/>
                  <a:gd name="T101" fmla="*/ 62 h 66"/>
                  <a:gd name="T102" fmla="*/ 18 w 40"/>
                  <a:gd name="T103" fmla="*/ 63 h 66"/>
                  <a:gd name="T104" fmla="*/ 20 w 40"/>
                  <a:gd name="T105" fmla="*/ 63 h 66"/>
                  <a:gd name="T106" fmla="*/ 22 w 40"/>
                  <a:gd name="T107" fmla="*/ 63 h 66"/>
                  <a:gd name="T108" fmla="*/ 24 w 40"/>
                  <a:gd name="T109" fmla="*/ 62 h 66"/>
                  <a:gd name="T110" fmla="*/ 25 w 40"/>
                  <a:gd name="T111" fmla="*/ 58 h 66"/>
                  <a:gd name="T112" fmla="*/ 26 w 40"/>
                  <a:gd name="T113" fmla="*/ 53 h 66"/>
                  <a:gd name="T114" fmla="*/ 26 w 40"/>
                  <a:gd name="T115" fmla="*/ 33 h 6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40"/>
                  <a:gd name="T175" fmla="*/ 0 h 66"/>
                  <a:gd name="T176" fmla="*/ 40 w 40"/>
                  <a:gd name="T177" fmla="*/ 66 h 6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40" h="66">
                    <a:moveTo>
                      <a:pt x="40" y="33"/>
                    </a:moveTo>
                    <a:lnTo>
                      <a:pt x="39" y="42"/>
                    </a:lnTo>
                    <a:lnTo>
                      <a:pt x="37" y="51"/>
                    </a:lnTo>
                    <a:lnTo>
                      <a:pt x="36" y="56"/>
                    </a:lnTo>
                    <a:lnTo>
                      <a:pt x="33" y="59"/>
                    </a:lnTo>
                    <a:lnTo>
                      <a:pt x="30" y="62"/>
                    </a:lnTo>
                    <a:lnTo>
                      <a:pt x="27" y="64"/>
                    </a:lnTo>
                    <a:lnTo>
                      <a:pt x="24" y="65"/>
                    </a:lnTo>
                    <a:lnTo>
                      <a:pt x="20" y="66"/>
                    </a:lnTo>
                    <a:lnTo>
                      <a:pt x="15" y="65"/>
                    </a:lnTo>
                    <a:lnTo>
                      <a:pt x="12" y="64"/>
                    </a:lnTo>
                    <a:lnTo>
                      <a:pt x="8" y="62"/>
                    </a:lnTo>
                    <a:lnTo>
                      <a:pt x="4" y="57"/>
                    </a:lnTo>
                    <a:lnTo>
                      <a:pt x="3" y="53"/>
                    </a:lnTo>
                    <a:lnTo>
                      <a:pt x="1" y="48"/>
                    </a:lnTo>
                    <a:lnTo>
                      <a:pt x="0" y="41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3" y="10"/>
                    </a:lnTo>
                    <a:lnTo>
                      <a:pt x="6" y="6"/>
                    </a:lnTo>
                    <a:lnTo>
                      <a:pt x="9" y="4"/>
                    </a:lnTo>
                    <a:lnTo>
                      <a:pt x="14" y="2"/>
                    </a:lnTo>
                    <a:lnTo>
                      <a:pt x="20" y="0"/>
                    </a:lnTo>
                    <a:lnTo>
                      <a:pt x="25" y="2"/>
                    </a:lnTo>
                    <a:lnTo>
                      <a:pt x="30" y="4"/>
                    </a:lnTo>
                    <a:lnTo>
                      <a:pt x="33" y="6"/>
                    </a:lnTo>
                    <a:lnTo>
                      <a:pt x="36" y="10"/>
                    </a:lnTo>
                    <a:lnTo>
                      <a:pt x="37" y="14"/>
                    </a:lnTo>
                    <a:lnTo>
                      <a:pt x="39" y="23"/>
                    </a:lnTo>
                    <a:lnTo>
                      <a:pt x="40" y="33"/>
                    </a:lnTo>
                    <a:close/>
                    <a:moveTo>
                      <a:pt x="26" y="33"/>
                    </a:moveTo>
                    <a:lnTo>
                      <a:pt x="26" y="20"/>
                    </a:lnTo>
                    <a:lnTo>
                      <a:pt x="26" y="14"/>
                    </a:lnTo>
                    <a:lnTo>
                      <a:pt x="25" y="10"/>
                    </a:lnTo>
                    <a:lnTo>
                      <a:pt x="25" y="6"/>
                    </a:lnTo>
                    <a:lnTo>
                      <a:pt x="24" y="5"/>
                    </a:lnTo>
                    <a:lnTo>
                      <a:pt x="22" y="4"/>
                    </a:lnTo>
                    <a:lnTo>
                      <a:pt x="20" y="3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4" y="6"/>
                    </a:lnTo>
                    <a:lnTo>
                      <a:pt x="14" y="10"/>
                    </a:lnTo>
                    <a:lnTo>
                      <a:pt x="13" y="15"/>
                    </a:lnTo>
                    <a:lnTo>
                      <a:pt x="13" y="24"/>
                    </a:lnTo>
                    <a:lnTo>
                      <a:pt x="13" y="39"/>
                    </a:lnTo>
                    <a:lnTo>
                      <a:pt x="13" y="47"/>
                    </a:lnTo>
                    <a:lnTo>
                      <a:pt x="14" y="53"/>
                    </a:lnTo>
                    <a:lnTo>
                      <a:pt x="14" y="58"/>
                    </a:lnTo>
                    <a:lnTo>
                      <a:pt x="15" y="60"/>
                    </a:lnTo>
                    <a:lnTo>
                      <a:pt x="16" y="62"/>
                    </a:lnTo>
                    <a:lnTo>
                      <a:pt x="18" y="63"/>
                    </a:lnTo>
                    <a:lnTo>
                      <a:pt x="20" y="63"/>
                    </a:lnTo>
                    <a:lnTo>
                      <a:pt x="22" y="63"/>
                    </a:lnTo>
                    <a:lnTo>
                      <a:pt x="24" y="62"/>
                    </a:lnTo>
                    <a:lnTo>
                      <a:pt x="25" y="58"/>
                    </a:lnTo>
                    <a:lnTo>
                      <a:pt x="26" y="53"/>
                    </a:lnTo>
                    <a:lnTo>
                      <a:pt x="26" y="3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07" name="Freeform 63"/>
              <p:cNvSpPr>
                <a:spLocks noChangeAspect="1"/>
              </p:cNvSpPr>
              <p:nvPr/>
            </p:nvSpPr>
            <p:spPr bwMode="auto">
              <a:xfrm>
                <a:off x="1683" y="1805"/>
                <a:ext cx="15" cy="15"/>
              </a:xfrm>
              <a:custGeom>
                <a:avLst/>
                <a:gdLst>
                  <a:gd name="T0" fmla="*/ 8 w 15"/>
                  <a:gd name="T1" fmla="*/ 0 h 15"/>
                  <a:gd name="T2" fmla="*/ 10 w 15"/>
                  <a:gd name="T3" fmla="*/ 1 h 15"/>
                  <a:gd name="T4" fmla="*/ 13 w 15"/>
                  <a:gd name="T5" fmla="*/ 2 h 15"/>
                  <a:gd name="T6" fmla="*/ 14 w 15"/>
                  <a:gd name="T7" fmla="*/ 5 h 15"/>
                  <a:gd name="T8" fmla="*/ 15 w 15"/>
                  <a:gd name="T9" fmla="*/ 8 h 15"/>
                  <a:gd name="T10" fmla="*/ 14 w 15"/>
                  <a:gd name="T11" fmla="*/ 11 h 15"/>
                  <a:gd name="T12" fmla="*/ 13 w 15"/>
                  <a:gd name="T13" fmla="*/ 13 h 15"/>
                  <a:gd name="T14" fmla="*/ 10 w 15"/>
                  <a:gd name="T15" fmla="*/ 14 h 15"/>
                  <a:gd name="T16" fmla="*/ 8 w 15"/>
                  <a:gd name="T17" fmla="*/ 15 h 15"/>
                  <a:gd name="T18" fmla="*/ 4 w 15"/>
                  <a:gd name="T19" fmla="*/ 14 h 15"/>
                  <a:gd name="T20" fmla="*/ 2 w 15"/>
                  <a:gd name="T21" fmla="*/ 13 h 15"/>
                  <a:gd name="T22" fmla="*/ 1 w 15"/>
                  <a:gd name="T23" fmla="*/ 11 h 15"/>
                  <a:gd name="T24" fmla="*/ 0 w 15"/>
                  <a:gd name="T25" fmla="*/ 8 h 15"/>
                  <a:gd name="T26" fmla="*/ 1 w 15"/>
                  <a:gd name="T27" fmla="*/ 5 h 15"/>
                  <a:gd name="T28" fmla="*/ 2 w 15"/>
                  <a:gd name="T29" fmla="*/ 2 h 15"/>
                  <a:gd name="T30" fmla="*/ 4 w 15"/>
                  <a:gd name="T31" fmla="*/ 1 h 15"/>
                  <a:gd name="T32" fmla="*/ 8 w 15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"/>
                  <a:gd name="T52" fmla="*/ 0 h 15"/>
                  <a:gd name="T53" fmla="*/ 15 w 15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" h="15">
                    <a:moveTo>
                      <a:pt x="8" y="0"/>
                    </a:moveTo>
                    <a:lnTo>
                      <a:pt x="10" y="1"/>
                    </a:lnTo>
                    <a:lnTo>
                      <a:pt x="13" y="2"/>
                    </a:lnTo>
                    <a:lnTo>
                      <a:pt x="14" y="5"/>
                    </a:lnTo>
                    <a:lnTo>
                      <a:pt x="15" y="8"/>
                    </a:lnTo>
                    <a:lnTo>
                      <a:pt x="14" y="11"/>
                    </a:lnTo>
                    <a:lnTo>
                      <a:pt x="13" y="13"/>
                    </a:lnTo>
                    <a:lnTo>
                      <a:pt x="10" y="14"/>
                    </a:lnTo>
                    <a:lnTo>
                      <a:pt x="8" y="15"/>
                    </a:lnTo>
                    <a:lnTo>
                      <a:pt x="4" y="14"/>
                    </a:lnTo>
                    <a:lnTo>
                      <a:pt x="2" y="13"/>
                    </a:lnTo>
                    <a:lnTo>
                      <a:pt x="1" y="11"/>
                    </a:lnTo>
                    <a:lnTo>
                      <a:pt x="0" y="8"/>
                    </a:lnTo>
                    <a:lnTo>
                      <a:pt x="1" y="5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08" name="Freeform 64"/>
              <p:cNvSpPr>
                <a:spLocks noChangeAspect="1"/>
              </p:cNvSpPr>
              <p:nvPr/>
            </p:nvSpPr>
            <p:spPr bwMode="auto">
              <a:xfrm>
                <a:off x="1707" y="1756"/>
                <a:ext cx="40" cy="64"/>
              </a:xfrm>
              <a:custGeom>
                <a:avLst/>
                <a:gdLst>
                  <a:gd name="T0" fmla="*/ 12 w 40"/>
                  <a:gd name="T1" fmla="*/ 0 h 64"/>
                  <a:gd name="T2" fmla="*/ 40 w 40"/>
                  <a:gd name="T3" fmla="*/ 0 h 64"/>
                  <a:gd name="T4" fmla="*/ 36 w 40"/>
                  <a:gd name="T5" fmla="*/ 12 h 64"/>
                  <a:gd name="T6" fmla="*/ 9 w 40"/>
                  <a:gd name="T7" fmla="*/ 12 h 64"/>
                  <a:gd name="T8" fmla="*/ 7 w 40"/>
                  <a:gd name="T9" fmla="*/ 18 h 64"/>
                  <a:gd name="T10" fmla="*/ 22 w 40"/>
                  <a:gd name="T11" fmla="*/ 20 h 64"/>
                  <a:gd name="T12" fmla="*/ 33 w 40"/>
                  <a:gd name="T13" fmla="*/ 26 h 64"/>
                  <a:gd name="T14" fmla="*/ 37 w 40"/>
                  <a:gd name="T15" fmla="*/ 30 h 64"/>
                  <a:gd name="T16" fmla="*/ 39 w 40"/>
                  <a:gd name="T17" fmla="*/ 36 h 64"/>
                  <a:gd name="T18" fmla="*/ 40 w 40"/>
                  <a:gd name="T19" fmla="*/ 42 h 64"/>
                  <a:gd name="T20" fmla="*/ 39 w 40"/>
                  <a:gd name="T21" fmla="*/ 48 h 64"/>
                  <a:gd name="T22" fmla="*/ 37 w 40"/>
                  <a:gd name="T23" fmla="*/ 54 h 64"/>
                  <a:gd name="T24" fmla="*/ 34 w 40"/>
                  <a:gd name="T25" fmla="*/ 57 h 64"/>
                  <a:gd name="T26" fmla="*/ 31 w 40"/>
                  <a:gd name="T27" fmla="*/ 60 h 64"/>
                  <a:gd name="T28" fmla="*/ 27 w 40"/>
                  <a:gd name="T29" fmla="*/ 62 h 64"/>
                  <a:gd name="T30" fmla="*/ 21 w 40"/>
                  <a:gd name="T31" fmla="*/ 63 h 64"/>
                  <a:gd name="T32" fmla="*/ 14 w 40"/>
                  <a:gd name="T33" fmla="*/ 64 h 64"/>
                  <a:gd name="T34" fmla="*/ 9 w 40"/>
                  <a:gd name="T35" fmla="*/ 64 h 64"/>
                  <a:gd name="T36" fmla="*/ 6 w 40"/>
                  <a:gd name="T37" fmla="*/ 63 h 64"/>
                  <a:gd name="T38" fmla="*/ 2 w 40"/>
                  <a:gd name="T39" fmla="*/ 61 h 64"/>
                  <a:gd name="T40" fmla="*/ 0 w 40"/>
                  <a:gd name="T41" fmla="*/ 58 h 64"/>
                  <a:gd name="T42" fmla="*/ 0 w 40"/>
                  <a:gd name="T43" fmla="*/ 56 h 64"/>
                  <a:gd name="T44" fmla="*/ 0 w 40"/>
                  <a:gd name="T45" fmla="*/ 55 h 64"/>
                  <a:gd name="T46" fmla="*/ 1 w 40"/>
                  <a:gd name="T47" fmla="*/ 52 h 64"/>
                  <a:gd name="T48" fmla="*/ 2 w 40"/>
                  <a:gd name="T49" fmla="*/ 51 h 64"/>
                  <a:gd name="T50" fmla="*/ 4 w 40"/>
                  <a:gd name="T51" fmla="*/ 51 h 64"/>
                  <a:gd name="T52" fmla="*/ 6 w 40"/>
                  <a:gd name="T53" fmla="*/ 51 h 64"/>
                  <a:gd name="T54" fmla="*/ 8 w 40"/>
                  <a:gd name="T55" fmla="*/ 52 h 64"/>
                  <a:gd name="T56" fmla="*/ 9 w 40"/>
                  <a:gd name="T57" fmla="*/ 52 h 64"/>
                  <a:gd name="T58" fmla="*/ 12 w 40"/>
                  <a:gd name="T59" fmla="*/ 55 h 64"/>
                  <a:gd name="T60" fmla="*/ 14 w 40"/>
                  <a:gd name="T61" fmla="*/ 56 h 64"/>
                  <a:gd name="T62" fmla="*/ 18 w 40"/>
                  <a:gd name="T63" fmla="*/ 58 h 64"/>
                  <a:gd name="T64" fmla="*/ 19 w 40"/>
                  <a:gd name="T65" fmla="*/ 60 h 64"/>
                  <a:gd name="T66" fmla="*/ 21 w 40"/>
                  <a:gd name="T67" fmla="*/ 60 h 64"/>
                  <a:gd name="T68" fmla="*/ 22 w 40"/>
                  <a:gd name="T69" fmla="*/ 60 h 64"/>
                  <a:gd name="T70" fmla="*/ 26 w 40"/>
                  <a:gd name="T71" fmla="*/ 60 h 64"/>
                  <a:gd name="T72" fmla="*/ 30 w 40"/>
                  <a:gd name="T73" fmla="*/ 57 h 64"/>
                  <a:gd name="T74" fmla="*/ 31 w 40"/>
                  <a:gd name="T75" fmla="*/ 55 h 64"/>
                  <a:gd name="T76" fmla="*/ 32 w 40"/>
                  <a:gd name="T77" fmla="*/ 50 h 64"/>
                  <a:gd name="T78" fmla="*/ 32 w 40"/>
                  <a:gd name="T79" fmla="*/ 46 h 64"/>
                  <a:gd name="T80" fmla="*/ 30 w 40"/>
                  <a:gd name="T81" fmla="*/ 43 h 64"/>
                  <a:gd name="T82" fmla="*/ 27 w 40"/>
                  <a:gd name="T83" fmla="*/ 39 h 64"/>
                  <a:gd name="T84" fmla="*/ 24 w 40"/>
                  <a:gd name="T85" fmla="*/ 37 h 64"/>
                  <a:gd name="T86" fmla="*/ 14 w 40"/>
                  <a:gd name="T87" fmla="*/ 32 h 64"/>
                  <a:gd name="T88" fmla="*/ 3 w 40"/>
                  <a:gd name="T89" fmla="*/ 31 h 64"/>
                  <a:gd name="T90" fmla="*/ 1 w 40"/>
                  <a:gd name="T91" fmla="*/ 31 h 64"/>
                  <a:gd name="T92" fmla="*/ 0 w 40"/>
                  <a:gd name="T93" fmla="*/ 31 h 64"/>
                  <a:gd name="T94" fmla="*/ 12 w 40"/>
                  <a:gd name="T95" fmla="*/ 0 h 6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0"/>
                  <a:gd name="T145" fmla="*/ 0 h 64"/>
                  <a:gd name="T146" fmla="*/ 40 w 40"/>
                  <a:gd name="T147" fmla="*/ 64 h 6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0" h="64">
                    <a:moveTo>
                      <a:pt x="12" y="0"/>
                    </a:moveTo>
                    <a:lnTo>
                      <a:pt x="40" y="0"/>
                    </a:lnTo>
                    <a:lnTo>
                      <a:pt x="36" y="12"/>
                    </a:lnTo>
                    <a:lnTo>
                      <a:pt x="9" y="12"/>
                    </a:lnTo>
                    <a:lnTo>
                      <a:pt x="7" y="18"/>
                    </a:lnTo>
                    <a:lnTo>
                      <a:pt x="22" y="20"/>
                    </a:lnTo>
                    <a:lnTo>
                      <a:pt x="33" y="26"/>
                    </a:lnTo>
                    <a:lnTo>
                      <a:pt x="37" y="30"/>
                    </a:lnTo>
                    <a:lnTo>
                      <a:pt x="39" y="36"/>
                    </a:lnTo>
                    <a:lnTo>
                      <a:pt x="40" y="42"/>
                    </a:lnTo>
                    <a:lnTo>
                      <a:pt x="39" y="48"/>
                    </a:lnTo>
                    <a:lnTo>
                      <a:pt x="37" y="54"/>
                    </a:lnTo>
                    <a:lnTo>
                      <a:pt x="34" y="57"/>
                    </a:lnTo>
                    <a:lnTo>
                      <a:pt x="31" y="60"/>
                    </a:lnTo>
                    <a:lnTo>
                      <a:pt x="27" y="62"/>
                    </a:lnTo>
                    <a:lnTo>
                      <a:pt x="21" y="63"/>
                    </a:lnTo>
                    <a:lnTo>
                      <a:pt x="14" y="64"/>
                    </a:lnTo>
                    <a:lnTo>
                      <a:pt x="9" y="64"/>
                    </a:lnTo>
                    <a:lnTo>
                      <a:pt x="6" y="63"/>
                    </a:lnTo>
                    <a:lnTo>
                      <a:pt x="2" y="61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5"/>
                    </a:lnTo>
                    <a:lnTo>
                      <a:pt x="1" y="52"/>
                    </a:lnTo>
                    <a:lnTo>
                      <a:pt x="2" y="51"/>
                    </a:lnTo>
                    <a:lnTo>
                      <a:pt x="4" y="51"/>
                    </a:lnTo>
                    <a:lnTo>
                      <a:pt x="6" y="51"/>
                    </a:lnTo>
                    <a:lnTo>
                      <a:pt x="8" y="52"/>
                    </a:lnTo>
                    <a:lnTo>
                      <a:pt x="9" y="52"/>
                    </a:lnTo>
                    <a:lnTo>
                      <a:pt x="12" y="55"/>
                    </a:lnTo>
                    <a:lnTo>
                      <a:pt x="14" y="56"/>
                    </a:lnTo>
                    <a:lnTo>
                      <a:pt x="18" y="58"/>
                    </a:lnTo>
                    <a:lnTo>
                      <a:pt x="19" y="60"/>
                    </a:lnTo>
                    <a:lnTo>
                      <a:pt x="21" y="60"/>
                    </a:lnTo>
                    <a:lnTo>
                      <a:pt x="22" y="60"/>
                    </a:lnTo>
                    <a:lnTo>
                      <a:pt x="26" y="60"/>
                    </a:lnTo>
                    <a:lnTo>
                      <a:pt x="30" y="57"/>
                    </a:lnTo>
                    <a:lnTo>
                      <a:pt x="31" y="55"/>
                    </a:lnTo>
                    <a:lnTo>
                      <a:pt x="32" y="50"/>
                    </a:lnTo>
                    <a:lnTo>
                      <a:pt x="32" y="46"/>
                    </a:lnTo>
                    <a:lnTo>
                      <a:pt x="30" y="43"/>
                    </a:lnTo>
                    <a:lnTo>
                      <a:pt x="27" y="39"/>
                    </a:lnTo>
                    <a:lnTo>
                      <a:pt x="24" y="37"/>
                    </a:lnTo>
                    <a:lnTo>
                      <a:pt x="14" y="32"/>
                    </a:lnTo>
                    <a:lnTo>
                      <a:pt x="3" y="31"/>
                    </a:lnTo>
                    <a:lnTo>
                      <a:pt x="1" y="31"/>
                    </a:lnTo>
                    <a:lnTo>
                      <a:pt x="0" y="3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09" name="Line 65"/>
              <p:cNvSpPr>
                <a:spLocks noChangeAspect="1" noChangeShapeType="1"/>
              </p:cNvSpPr>
              <p:nvPr/>
            </p:nvSpPr>
            <p:spPr bwMode="auto">
              <a:xfrm>
                <a:off x="1774" y="3855"/>
                <a:ext cx="2068" cy="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10" name="Line 66"/>
              <p:cNvSpPr>
                <a:spLocks noChangeAspect="1" noChangeShapeType="1"/>
              </p:cNvSpPr>
              <p:nvPr/>
            </p:nvSpPr>
            <p:spPr bwMode="auto">
              <a:xfrm>
                <a:off x="1774" y="3823"/>
                <a:ext cx="1" cy="32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11" name="Line 67"/>
              <p:cNvSpPr>
                <a:spLocks noChangeAspect="1" noChangeShapeType="1"/>
              </p:cNvSpPr>
              <p:nvPr/>
            </p:nvSpPr>
            <p:spPr bwMode="auto">
              <a:xfrm>
                <a:off x="1877" y="3840"/>
                <a:ext cx="1" cy="15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12" name="Line 68"/>
              <p:cNvSpPr>
                <a:spLocks noChangeAspect="1" noChangeShapeType="1"/>
              </p:cNvSpPr>
              <p:nvPr/>
            </p:nvSpPr>
            <p:spPr bwMode="auto">
              <a:xfrm>
                <a:off x="1980" y="3840"/>
                <a:ext cx="1" cy="15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13" name="Line 69"/>
              <p:cNvSpPr>
                <a:spLocks noChangeAspect="1" noChangeShapeType="1"/>
              </p:cNvSpPr>
              <p:nvPr/>
            </p:nvSpPr>
            <p:spPr bwMode="auto">
              <a:xfrm>
                <a:off x="2084" y="3840"/>
                <a:ext cx="1" cy="15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14" name="Line 70"/>
              <p:cNvSpPr>
                <a:spLocks noChangeAspect="1" noChangeShapeType="1"/>
              </p:cNvSpPr>
              <p:nvPr/>
            </p:nvSpPr>
            <p:spPr bwMode="auto">
              <a:xfrm>
                <a:off x="2187" y="3823"/>
                <a:ext cx="1" cy="32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15" name="Line 71"/>
              <p:cNvSpPr>
                <a:spLocks noChangeAspect="1" noChangeShapeType="1"/>
              </p:cNvSpPr>
              <p:nvPr/>
            </p:nvSpPr>
            <p:spPr bwMode="auto">
              <a:xfrm>
                <a:off x="2290" y="3840"/>
                <a:ext cx="1" cy="15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16" name="Line 72"/>
              <p:cNvSpPr>
                <a:spLocks noChangeAspect="1" noChangeShapeType="1"/>
              </p:cNvSpPr>
              <p:nvPr/>
            </p:nvSpPr>
            <p:spPr bwMode="auto">
              <a:xfrm>
                <a:off x="2395" y="3840"/>
                <a:ext cx="1" cy="15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17" name="Line 73"/>
              <p:cNvSpPr>
                <a:spLocks noChangeAspect="1" noChangeShapeType="1"/>
              </p:cNvSpPr>
              <p:nvPr/>
            </p:nvSpPr>
            <p:spPr bwMode="auto">
              <a:xfrm>
                <a:off x="2498" y="3840"/>
                <a:ext cx="1" cy="15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18" name="Line 74"/>
              <p:cNvSpPr>
                <a:spLocks noChangeAspect="1" noChangeShapeType="1"/>
              </p:cNvSpPr>
              <p:nvPr/>
            </p:nvSpPr>
            <p:spPr bwMode="auto">
              <a:xfrm>
                <a:off x="2601" y="3823"/>
                <a:ext cx="1" cy="32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19" name="Line 75"/>
              <p:cNvSpPr>
                <a:spLocks noChangeAspect="1" noChangeShapeType="1"/>
              </p:cNvSpPr>
              <p:nvPr/>
            </p:nvSpPr>
            <p:spPr bwMode="auto">
              <a:xfrm>
                <a:off x="2704" y="3840"/>
                <a:ext cx="1" cy="15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20" name="Line 76"/>
              <p:cNvSpPr>
                <a:spLocks noChangeAspect="1" noChangeShapeType="1"/>
              </p:cNvSpPr>
              <p:nvPr/>
            </p:nvSpPr>
            <p:spPr bwMode="auto">
              <a:xfrm>
                <a:off x="2808" y="3840"/>
                <a:ext cx="1" cy="15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21" name="Line 77"/>
              <p:cNvSpPr>
                <a:spLocks noChangeAspect="1" noChangeShapeType="1"/>
              </p:cNvSpPr>
              <p:nvPr/>
            </p:nvSpPr>
            <p:spPr bwMode="auto">
              <a:xfrm>
                <a:off x="2912" y="3840"/>
                <a:ext cx="1" cy="15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22" name="Line 78"/>
              <p:cNvSpPr>
                <a:spLocks noChangeAspect="1" noChangeShapeType="1"/>
              </p:cNvSpPr>
              <p:nvPr/>
            </p:nvSpPr>
            <p:spPr bwMode="auto">
              <a:xfrm>
                <a:off x="3015" y="3823"/>
                <a:ext cx="1" cy="32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23" name="Line 79"/>
              <p:cNvSpPr>
                <a:spLocks noChangeAspect="1" noChangeShapeType="1"/>
              </p:cNvSpPr>
              <p:nvPr/>
            </p:nvSpPr>
            <p:spPr bwMode="auto">
              <a:xfrm>
                <a:off x="3118" y="3840"/>
                <a:ext cx="1" cy="15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24" name="Line 80"/>
              <p:cNvSpPr>
                <a:spLocks noChangeAspect="1" noChangeShapeType="1"/>
              </p:cNvSpPr>
              <p:nvPr/>
            </p:nvSpPr>
            <p:spPr bwMode="auto">
              <a:xfrm>
                <a:off x="3222" y="3840"/>
                <a:ext cx="1" cy="15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25" name="Line 81"/>
              <p:cNvSpPr>
                <a:spLocks noChangeAspect="1" noChangeShapeType="1"/>
              </p:cNvSpPr>
              <p:nvPr/>
            </p:nvSpPr>
            <p:spPr bwMode="auto">
              <a:xfrm>
                <a:off x="3325" y="3840"/>
                <a:ext cx="1" cy="15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26" name="Line 82"/>
              <p:cNvSpPr>
                <a:spLocks noChangeAspect="1" noChangeShapeType="1"/>
              </p:cNvSpPr>
              <p:nvPr/>
            </p:nvSpPr>
            <p:spPr bwMode="auto">
              <a:xfrm>
                <a:off x="3428" y="3823"/>
                <a:ext cx="1" cy="32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27" name="Line 83"/>
              <p:cNvSpPr>
                <a:spLocks noChangeAspect="1" noChangeShapeType="1"/>
              </p:cNvSpPr>
              <p:nvPr/>
            </p:nvSpPr>
            <p:spPr bwMode="auto">
              <a:xfrm>
                <a:off x="3533" y="3840"/>
                <a:ext cx="1" cy="15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28" name="Line 84"/>
              <p:cNvSpPr>
                <a:spLocks noChangeAspect="1" noChangeShapeType="1"/>
              </p:cNvSpPr>
              <p:nvPr/>
            </p:nvSpPr>
            <p:spPr bwMode="auto">
              <a:xfrm>
                <a:off x="3636" y="3840"/>
                <a:ext cx="1" cy="15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29" name="Line 85"/>
              <p:cNvSpPr>
                <a:spLocks noChangeAspect="1" noChangeShapeType="1"/>
              </p:cNvSpPr>
              <p:nvPr/>
            </p:nvSpPr>
            <p:spPr bwMode="auto">
              <a:xfrm>
                <a:off x="3739" y="3840"/>
                <a:ext cx="1" cy="15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30" name="Line 86"/>
              <p:cNvSpPr>
                <a:spLocks noChangeAspect="1" noChangeShapeType="1"/>
              </p:cNvSpPr>
              <p:nvPr/>
            </p:nvSpPr>
            <p:spPr bwMode="auto">
              <a:xfrm>
                <a:off x="3842" y="3823"/>
                <a:ext cx="1" cy="32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31" name="Freeform 87"/>
              <p:cNvSpPr>
                <a:spLocks noChangeAspect="1" noEditPoints="1"/>
              </p:cNvSpPr>
              <p:nvPr/>
            </p:nvSpPr>
            <p:spPr bwMode="auto">
              <a:xfrm>
                <a:off x="1753" y="3878"/>
                <a:ext cx="41" cy="66"/>
              </a:xfrm>
              <a:custGeom>
                <a:avLst/>
                <a:gdLst>
                  <a:gd name="T0" fmla="*/ 41 w 41"/>
                  <a:gd name="T1" fmla="*/ 33 h 66"/>
                  <a:gd name="T2" fmla="*/ 40 w 41"/>
                  <a:gd name="T3" fmla="*/ 42 h 66"/>
                  <a:gd name="T4" fmla="*/ 38 w 41"/>
                  <a:gd name="T5" fmla="*/ 51 h 66"/>
                  <a:gd name="T6" fmla="*/ 36 w 41"/>
                  <a:gd name="T7" fmla="*/ 56 h 66"/>
                  <a:gd name="T8" fmla="*/ 34 w 41"/>
                  <a:gd name="T9" fmla="*/ 59 h 66"/>
                  <a:gd name="T10" fmla="*/ 30 w 41"/>
                  <a:gd name="T11" fmla="*/ 62 h 66"/>
                  <a:gd name="T12" fmla="*/ 28 w 41"/>
                  <a:gd name="T13" fmla="*/ 64 h 66"/>
                  <a:gd name="T14" fmla="*/ 24 w 41"/>
                  <a:gd name="T15" fmla="*/ 65 h 66"/>
                  <a:gd name="T16" fmla="*/ 21 w 41"/>
                  <a:gd name="T17" fmla="*/ 66 h 66"/>
                  <a:gd name="T18" fmla="*/ 16 w 41"/>
                  <a:gd name="T19" fmla="*/ 65 h 66"/>
                  <a:gd name="T20" fmla="*/ 12 w 41"/>
                  <a:gd name="T21" fmla="*/ 64 h 66"/>
                  <a:gd name="T22" fmla="*/ 9 w 41"/>
                  <a:gd name="T23" fmla="*/ 62 h 66"/>
                  <a:gd name="T24" fmla="*/ 5 w 41"/>
                  <a:gd name="T25" fmla="*/ 57 h 66"/>
                  <a:gd name="T26" fmla="*/ 4 w 41"/>
                  <a:gd name="T27" fmla="*/ 53 h 66"/>
                  <a:gd name="T28" fmla="*/ 2 w 41"/>
                  <a:gd name="T29" fmla="*/ 48 h 66"/>
                  <a:gd name="T30" fmla="*/ 0 w 41"/>
                  <a:gd name="T31" fmla="*/ 41 h 66"/>
                  <a:gd name="T32" fmla="*/ 0 w 41"/>
                  <a:gd name="T33" fmla="*/ 34 h 66"/>
                  <a:gd name="T34" fmla="*/ 0 w 41"/>
                  <a:gd name="T35" fmla="*/ 24 h 66"/>
                  <a:gd name="T36" fmla="*/ 3 w 41"/>
                  <a:gd name="T37" fmla="*/ 15 h 66"/>
                  <a:gd name="T38" fmla="*/ 4 w 41"/>
                  <a:gd name="T39" fmla="*/ 10 h 66"/>
                  <a:gd name="T40" fmla="*/ 6 w 41"/>
                  <a:gd name="T41" fmla="*/ 6 h 66"/>
                  <a:gd name="T42" fmla="*/ 10 w 41"/>
                  <a:gd name="T43" fmla="*/ 4 h 66"/>
                  <a:gd name="T44" fmla="*/ 15 w 41"/>
                  <a:gd name="T45" fmla="*/ 1 h 66"/>
                  <a:gd name="T46" fmla="*/ 21 w 41"/>
                  <a:gd name="T47" fmla="*/ 0 h 66"/>
                  <a:gd name="T48" fmla="*/ 26 w 41"/>
                  <a:gd name="T49" fmla="*/ 1 h 66"/>
                  <a:gd name="T50" fmla="*/ 30 w 41"/>
                  <a:gd name="T51" fmla="*/ 4 h 66"/>
                  <a:gd name="T52" fmla="*/ 34 w 41"/>
                  <a:gd name="T53" fmla="*/ 6 h 66"/>
                  <a:gd name="T54" fmla="*/ 36 w 41"/>
                  <a:gd name="T55" fmla="*/ 10 h 66"/>
                  <a:gd name="T56" fmla="*/ 38 w 41"/>
                  <a:gd name="T57" fmla="*/ 13 h 66"/>
                  <a:gd name="T58" fmla="*/ 40 w 41"/>
                  <a:gd name="T59" fmla="*/ 23 h 66"/>
                  <a:gd name="T60" fmla="*/ 41 w 41"/>
                  <a:gd name="T61" fmla="*/ 33 h 66"/>
                  <a:gd name="T62" fmla="*/ 27 w 41"/>
                  <a:gd name="T63" fmla="*/ 33 h 66"/>
                  <a:gd name="T64" fmla="*/ 27 w 41"/>
                  <a:gd name="T65" fmla="*/ 19 h 66"/>
                  <a:gd name="T66" fmla="*/ 27 w 41"/>
                  <a:gd name="T67" fmla="*/ 13 h 66"/>
                  <a:gd name="T68" fmla="*/ 26 w 41"/>
                  <a:gd name="T69" fmla="*/ 10 h 66"/>
                  <a:gd name="T70" fmla="*/ 26 w 41"/>
                  <a:gd name="T71" fmla="*/ 6 h 66"/>
                  <a:gd name="T72" fmla="*/ 24 w 41"/>
                  <a:gd name="T73" fmla="*/ 5 h 66"/>
                  <a:gd name="T74" fmla="*/ 23 w 41"/>
                  <a:gd name="T75" fmla="*/ 4 h 66"/>
                  <a:gd name="T76" fmla="*/ 21 w 41"/>
                  <a:gd name="T77" fmla="*/ 3 h 66"/>
                  <a:gd name="T78" fmla="*/ 18 w 41"/>
                  <a:gd name="T79" fmla="*/ 4 h 66"/>
                  <a:gd name="T80" fmla="*/ 17 w 41"/>
                  <a:gd name="T81" fmla="*/ 4 h 66"/>
                  <a:gd name="T82" fmla="*/ 15 w 41"/>
                  <a:gd name="T83" fmla="*/ 6 h 66"/>
                  <a:gd name="T84" fmla="*/ 15 w 41"/>
                  <a:gd name="T85" fmla="*/ 10 h 66"/>
                  <a:gd name="T86" fmla="*/ 14 w 41"/>
                  <a:gd name="T87" fmla="*/ 15 h 66"/>
                  <a:gd name="T88" fmla="*/ 14 w 41"/>
                  <a:gd name="T89" fmla="*/ 24 h 66"/>
                  <a:gd name="T90" fmla="*/ 14 w 41"/>
                  <a:gd name="T91" fmla="*/ 39 h 66"/>
                  <a:gd name="T92" fmla="*/ 14 w 41"/>
                  <a:gd name="T93" fmla="*/ 47 h 66"/>
                  <a:gd name="T94" fmla="*/ 15 w 41"/>
                  <a:gd name="T95" fmla="*/ 53 h 66"/>
                  <a:gd name="T96" fmla="*/ 15 w 41"/>
                  <a:gd name="T97" fmla="*/ 58 h 66"/>
                  <a:gd name="T98" fmla="*/ 16 w 41"/>
                  <a:gd name="T99" fmla="*/ 60 h 66"/>
                  <a:gd name="T100" fmla="*/ 17 w 41"/>
                  <a:gd name="T101" fmla="*/ 62 h 66"/>
                  <a:gd name="T102" fmla="*/ 18 w 41"/>
                  <a:gd name="T103" fmla="*/ 63 h 66"/>
                  <a:gd name="T104" fmla="*/ 21 w 41"/>
                  <a:gd name="T105" fmla="*/ 63 h 66"/>
                  <a:gd name="T106" fmla="*/ 23 w 41"/>
                  <a:gd name="T107" fmla="*/ 63 h 66"/>
                  <a:gd name="T108" fmla="*/ 24 w 41"/>
                  <a:gd name="T109" fmla="*/ 62 h 66"/>
                  <a:gd name="T110" fmla="*/ 26 w 41"/>
                  <a:gd name="T111" fmla="*/ 58 h 66"/>
                  <a:gd name="T112" fmla="*/ 27 w 41"/>
                  <a:gd name="T113" fmla="*/ 53 h 66"/>
                  <a:gd name="T114" fmla="*/ 27 w 41"/>
                  <a:gd name="T115" fmla="*/ 33 h 6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41"/>
                  <a:gd name="T175" fmla="*/ 0 h 66"/>
                  <a:gd name="T176" fmla="*/ 41 w 41"/>
                  <a:gd name="T177" fmla="*/ 66 h 6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41" h="66">
                    <a:moveTo>
                      <a:pt x="41" y="33"/>
                    </a:moveTo>
                    <a:lnTo>
                      <a:pt x="40" y="42"/>
                    </a:lnTo>
                    <a:lnTo>
                      <a:pt x="38" y="51"/>
                    </a:lnTo>
                    <a:lnTo>
                      <a:pt x="36" y="56"/>
                    </a:lnTo>
                    <a:lnTo>
                      <a:pt x="34" y="59"/>
                    </a:lnTo>
                    <a:lnTo>
                      <a:pt x="30" y="62"/>
                    </a:lnTo>
                    <a:lnTo>
                      <a:pt x="28" y="64"/>
                    </a:lnTo>
                    <a:lnTo>
                      <a:pt x="24" y="65"/>
                    </a:lnTo>
                    <a:lnTo>
                      <a:pt x="21" y="66"/>
                    </a:lnTo>
                    <a:lnTo>
                      <a:pt x="16" y="65"/>
                    </a:lnTo>
                    <a:lnTo>
                      <a:pt x="12" y="64"/>
                    </a:lnTo>
                    <a:lnTo>
                      <a:pt x="9" y="62"/>
                    </a:lnTo>
                    <a:lnTo>
                      <a:pt x="5" y="57"/>
                    </a:lnTo>
                    <a:lnTo>
                      <a:pt x="4" y="53"/>
                    </a:lnTo>
                    <a:lnTo>
                      <a:pt x="2" y="48"/>
                    </a:lnTo>
                    <a:lnTo>
                      <a:pt x="0" y="41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10" y="4"/>
                    </a:lnTo>
                    <a:lnTo>
                      <a:pt x="15" y="1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4"/>
                    </a:lnTo>
                    <a:lnTo>
                      <a:pt x="34" y="6"/>
                    </a:lnTo>
                    <a:lnTo>
                      <a:pt x="36" y="10"/>
                    </a:lnTo>
                    <a:lnTo>
                      <a:pt x="38" y="13"/>
                    </a:lnTo>
                    <a:lnTo>
                      <a:pt x="40" y="23"/>
                    </a:lnTo>
                    <a:lnTo>
                      <a:pt x="41" y="33"/>
                    </a:lnTo>
                    <a:close/>
                    <a:moveTo>
                      <a:pt x="27" y="33"/>
                    </a:moveTo>
                    <a:lnTo>
                      <a:pt x="27" y="19"/>
                    </a:lnTo>
                    <a:lnTo>
                      <a:pt x="27" y="13"/>
                    </a:lnTo>
                    <a:lnTo>
                      <a:pt x="26" y="10"/>
                    </a:lnTo>
                    <a:lnTo>
                      <a:pt x="26" y="6"/>
                    </a:lnTo>
                    <a:lnTo>
                      <a:pt x="24" y="5"/>
                    </a:lnTo>
                    <a:lnTo>
                      <a:pt x="23" y="4"/>
                    </a:lnTo>
                    <a:lnTo>
                      <a:pt x="21" y="3"/>
                    </a:lnTo>
                    <a:lnTo>
                      <a:pt x="18" y="4"/>
                    </a:lnTo>
                    <a:lnTo>
                      <a:pt x="17" y="4"/>
                    </a:lnTo>
                    <a:lnTo>
                      <a:pt x="15" y="6"/>
                    </a:lnTo>
                    <a:lnTo>
                      <a:pt x="15" y="10"/>
                    </a:lnTo>
                    <a:lnTo>
                      <a:pt x="14" y="15"/>
                    </a:lnTo>
                    <a:lnTo>
                      <a:pt x="14" y="24"/>
                    </a:lnTo>
                    <a:lnTo>
                      <a:pt x="14" y="39"/>
                    </a:lnTo>
                    <a:lnTo>
                      <a:pt x="14" y="47"/>
                    </a:lnTo>
                    <a:lnTo>
                      <a:pt x="15" y="53"/>
                    </a:lnTo>
                    <a:lnTo>
                      <a:pt x="15" y="58"/>
                    </a:lnTo>
                    <a:lnTo>
                      <a:pt x="16" y="60"/>
                    </a:lnTo>
                    <a:lnTo>
                      <a:pt x="17" y="62"/>
                    </a:lnTo>
                    <a:lnTo>
                      <a:pt x="18" y="63"/>
                    </a:lnTo>
                    <a:lnTo>
                      <a:pt x="21" y="63"/>
                    </a:lnTo>
                    <a:lnTo>
                      <a:pt x="23" y="63"/>
                    </a:lnTo>
                    <a:lnTo>
                      <a:pt x="24" y="62"/>
                    </a:lnTo>
                    <a:lnTo>
                      <a:pt x="26" y="58"/>
                    </a:lnTo>
                    <a:lnTo>
                      <a:pt x="27" y="53"/>
                    </a:lnTo>
                    <a:lnTo>
                      <a:pt x="27" y="3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32" name="Freeform 88"/>
              <p:cNvSpPr>
                <a:spLocks noChangeAspect="1" noEditPoints="1"/>
              </p:cNvSpPr>
              <p:nvPr/>
            </p:nvSpPr>
            <p:spPr bwMode="auto">
              <a:xfrm>
                <a:off x="2130" y="3878"/>
                <a:ext cx="41" cy="66"/>
              </a:xfrm>
              <a:custGeom>
                <a:avLst/>
                <a:gdLst>
                  <a:gd name="T0" fmla="*/ 41 w 41"/>
                  <a:gd name="T1" fmla="*/ 33 h 66"/>
                  <a:gd name="T2" fmla="*/ 40 w 41"/>
                  <a:gd name="T3" fmla="*/ 42 h 66"/>
                  <a:gd name="T4" fmla="*/ 38 w 41"/>
                  <a:gd name="T5" fmla="*/ 51 h 66"/>
                  <a:gd name="T6" fmla="*/ 36 w 41"/>
                  <a:gd name="T7" fmla="*/ 56 h 66"/>
                  <a:gd name="T8" fmla="*/ 34 w 41"/>
                  <a:gd name="T9" fmla="*/ 59 h 66"/>
                  <a:gd name="T10" fmla="*/ 30 w 41"/>
                  <a:gd name="T11" fmla="*/ 62 h 66"/>
                  <a:gd name="T12" fmla="*/ 28 w 41"/>
                  <a:gd name="T13" fmla="*/ 64 h 66"/>
                  <a:gd name="T14" fmla="*/ 24 w 41"/>
                  <a:gd name="T15" fmla="*/ 65 h 66"/>
                  <a:gd name="T16" fmla="*/ 21 w 41"/>
                  <a:gd name="T17" fmla="*/ 66 h 66"/>
                  <a:gd name="T18" fmla="*/ 16 w 41"/>
                  <a:gd name="T19" fmla="*/ 65 h 66"/>
                  <a:gd name="T20" fmla="*/ 12 w 41"/>
                  <a:gd name="T21" fmla="*/ 64 h 66"/>
                  <a:gd name="T22" fmla="*/ 9 w 41"/>
                  <a:gd name="T23" fmla="*/ 62 h 66"/>
                  <a:gd name="T24" fmla="*/ 5 w 41"/>
                  <a:gd name="T25" fmla="*/ 57 h 66"/>
                  <a:gd name="T26" fmla="*/ 4 w 41"/>
                  <a:gd name="T27" fmla="*/ 53 h 66"/>
                  <a:gd name="T28" fmla="*/ 2 w 41"/>
                  <a:gd name="T29" fmla="*/ 48 h 66"/>
                  <a:gd name="T30" fmla="*/ 0 w 41"/>
                  <a:gd name="T31" fmla="*/ 41 h 66"/>
                  <a:gd name="T32" fmla="*/ 0 w 41"/>
                  <a:gd name="T33" fmla="*/ 34 h 66"/>
                  <a:gd name="T34" fmla="*/ 0 w 41"/>
                  <a:gd name="T35" fmla="*/ 24 h 66"/>
                  <a:gd name="T36" fmla="*/ 3 w 41"/>
                  <a:gd name="T37" fmla="*/ 15 h 66"/>
                  <a:gd name="T38" fmla="*/ 4 w 41"/>
                  <a:gd name="T39" fmla="*/ 10 h 66"/>
                  <a:gd name="T40" fmla="*/ 6 w 41"/>
                  <a:gd name="T41" fmla="*/ 6 h 66"/>
                  <a:gd name="T42" fmla="*/ 10 w 41"/>
                  <a:gd name="T43" fmla="*/ 4 h 66"/>
                  <a:gd name="T44" fmla="*/ 15 w 41"/>
                  <a:gd name="T45" fmla="*/ 1 h 66"/>
                  <a:gd name="T46" fmla="*/ 21 w 41"/>
                  <a:gd name="T47" fmla="*/ 0 h 66"/>
                  <a:gd name="T48" fmla="*/ 26 w 41"/>
                  <a:gd name="T49" fmla="*/ 1 h 66"/>
                  <a:gd name="T50" fmla="*/ 30 w 41"/>
                  <a:gd name="T51" fmla="*/ 4 h 66"/>
                  <a:gd name="T52" fmla="*/ 34 w 41"/>
                  <a:gd name="T53" fmla="*/ 6 h 66"/>
                  <a:gd name="T54" fmla="*/ 36 w 41"/>
                  <a:gd name="T55" fmla="*/ 10 h 66"/>
                  <a:gd name="T56" fmla="*/ 38 w 41"/>
                  <a:gd name="T57" fmla="*/ 13 h 66"/>
                  <a:gd name="T58" fmla="*/ 40 w 41"/>
                  <a:gd name="T59" fmla="*/ 23 h 66"/>
                  <a:gd name="T60" fmla="*/ 41 w 41"/>
                  <a:gd name="T61" fmla="*/ 33 h 66"/>
                  <a:gd name="T62" fmla="*/ 27 w 41"/>
                  <a:gd name="T63" fmla="*/ 33 h 66"/>
                  <a:gd name="T64" fmla="*/ 27 w 41"/>
                  <a:gd name="T65" fmla="*/ 19 h 66"/>
                  <a:gd name="T66" fmla="*/ 27 w 41"/>
                  <a:gd name="T67" fmla="*/ 13 h 66"/>
                  <a:gd name="T68" fmla="*/ 26 w 41"/>
                  <a:gd name="T69" fmla="*/ 10 h 66"/>
                  <a:gd name="T70" fmla="*/ 26 w 41"/>
                  <a:gd name="T71" fmla="*/ 6 h 66"/>
                  <a:gd name="T72" fmla="*/ 24 w 41"/>
                  <a:gd name="T73" fmla="*/ 5 h 66"/>
                  <a:gd name="T74" fmla="*/ 23 w 41"/>
                  <a:gd name="T75" fmla="*/ 4 h 66"/>
                  <a:gd name="T76" fmla="*/ 21 w 41"/>
                  <a:gd name="T77" fmla="*/ 3 h 66"/>
                  <a:gd name="T78" fmla="*/ 18 w 41"/>
                  <a:gd name="T79" fmla="*/ 4 h 66"/>
                  <a:gd name="T80" fmla="*/ 17 w 41"/>
                  <a:gd name="T81" fmla="*/ 4 h 66"/>
                  <a:gd name="T82" fmla="*/ 15 w 41"/>
                  <a:gd name="T83" fmla="*/ 6 h 66"/>
                  <a:gd name="T84" fmla="*/ 15 w 41"/>
                  <a:gd name="T85" fmla="*/ 10 h 66"/>
                  <a:gd name="T86" fmla="*/ 14 w 41"/>
                  <a:gd name="T87" fmla="*/ 15 h 66"/>
                  <a:gd name="T88" fmla="*/ 14 w 41"/>
                  <a:gd name="T89" fmla="*/ 24 h 66"/>
                  <a:gd name="T90" fmla="*/ 14 w 41"/>
                  <a:gd name="T91" fmla="*/ 39 h 66"/>
                  <a:gd name="T92" fmla="*/ 14 w 41"/>
                  <a:gd name="T93" fmla="*/ 47 h 66"/>
                  <a:gd name="T94" fmla="*/ 15 w 41"/>
                  <a:gd name="T95" fmla="*/ 53 h 66"/>
                  <a:gd name="T96" fmla="*/ 15 w 41"/>
                  <a:gd name="T97" fmla="*/ 58 h 66"/>
                  <a:gd name="T98" fmla="*/ 16 w 41"/>
                  <a:gd name="T99" fmla="*/ 60 h 66"/>
                  <a:gd name="T100" fmla="*/ 17 w 41"/>
                  <a:gd name="T101" fmla="*/ 62 h 66"/>
                  <a:gd name="T102" fmla="*/ 18 w 41"/>
                  <a:gd name="T103" fmla="*/ 63 h 66"/>
                  <a:gd name="T104" fmla="*/ 21 w 41"/>
                  <a:gd name="T105" fmla="*/ 63 h 66"/>
                  <a:gd name="T106" fmla="*/ 23 w 41"/>
                  <a:gd name="T107" fmla="*/ 63 h 66"/>
                  <a:gd name="T108" fmla="*/ 24 w 41"/>
                  <a:gd name="T109" fmla="*/ 62 h 66"/>
                  <a:gd name="T110" fmla="*/ 26 w 41"/>
                  <a:gd name="T111" fmla="*/ 58 h 66"/>
                  <a:gd name="T112" fmla="*/ 27 w 41"/>
                  <a:gd name="T113" fmla="*/ 53 h 66"/>
                  <a:gd name="T114" fmla="*/ 27 w 41"/>
                  <a:gd name="T115" fmla="*/ 33 h 6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41"/>
                  <a:gd name="T175" fmla="*/ 0 h 66"/>
                  <a:gd name="T176" fmla="*/ 41 w 41"/>
                  <a:gd name="T177" fmla="*/ 66 h 6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41" h="66">
                    <a:moveTo>
                      <a:pt x="41" y="33"/>
                    </a:moveTo>
                    <a:lnTo>
                      <a:pt x="40" y="42"/>
                    </a:lnTo>
                    <a:lnTo>
                      <a:pt x="38" y="51"/>
                    </a:lnTo>
                    <a:lnTo>
                      <a:pt x="36" y="56"/>
                    </a:lnTo>
                    <a:lnTo>
                      <a:pt x="34" y="59"/>
                    </a:lnTo>
                    <a:lnTo>
                      <a:pt x="30" y="62"/>
                    </a:lnTo>
                    <a:lnTo>
                      <a:pt x="28" y="64"/>
                    </a:lnTo>
                    <a:lnTo>
                      <a:pt x="24" y="65"/>
                    </a:lnTo>
                    <a:lnTo>
                      <a:pt x="21" y="66"/>
                    </a:lnTo>
                    <a:lnTo>
                      <a:pt x="16" y="65"/>
                    </a:lnTo>
                    <a:lnTo>
                      <a:pt x="12" y="64"/>
                    </a:lnTo>
                    <a:lnTo>
                      <a:pt x="9" y="62"/>
                    </a:lnTo>
                    <a:lnTo>
                      <a:pt x="5" y="57"/>
                    </a:lnTo>
                    <a:lnTo>
                      <a:pt x="4" y="53"/>
                    </a:lnTo>
                    <a:lnTo>
                      <a:pt x="2" y="48"/>
                    </a:lnTo>
                    <a:lnTo>
                      <a:pt x="0" y="41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10" y="4"/>
                    </a:lnTo>
                    <a:lnTo>
                      <a:pt x="15" y="1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30" y="4"/>
                    </a:lnTo>
                    <a:lnTo>
                      <a:pt x="34" y="6"/>
                    </a:lnTo>
                    <a:lnTo>
                      <a:pt x="36" y="10"/>
                    </a:lnTo>
                    <a:lnTo>
                      <a:pt x="38" y="13"/>
                    </a:lnTo>
                    <a:lnTo>
                      <a:pt x="40" y="23"/>
                    </a:lnTo>
                    <a:lnTo>
                      <a:pt x="41" y="33"/>
                    </a:lnTo>
                    <a:close/>
                    <a:moveTo>
                      <a:pt x="27" y="33"/>
                    </a:moveTo>
                    <a:lnTo>
                      <a:pt x="27" y="19"/>
                    </a:lnTo>
                    <a:lnTo>
                      <a:pt x="27" y="13"/>
                    </a:lnTo>
                    <a:lnTo>
                      <a:pt x="26" y="10"/>
                    </a:lnTo>
                    <a:lnTo>
                      <a:pt x="26" y="6"/>
                    </a:lnTo>
                    <a:lnTo>
                      <a:pt x="24" y="5"/>
                    </a:lnTo>
                    <a:lnTo>
                      <a:pt x="23" y="4"/>
                    </a:lnTo>
                    <a:lnTo>
                      <a:pt x="21" y="3"/>
                    </a:lnTo>
                    <a:lnTo>
                      <a:pt x="18" y="4"/>
                    </a:lnTo>
                    <a:lnTo>
                      <a:pt x="17" y="4"/>
                    </a:lnTo>
                    <a:lnTo>
                      <a:pt x="15" y="6"/>
                    </a:lnTo>
                    <a:lnTo>
                      <a:pt x="15" y="10"/>
                    </a:lnTo>
                    <a:lnTo>
                      <a:pt x="14" y="15"/>
                    </a:lnTo>
                    <a:lnTo>
                      <a:pt x="14" y="24"/>
                    </a:lnTo>
                    <a:lnTo>
                      <a:pt x="14" y="39"/>
                    </a:lnTo>
                    <a:lnTo>
                      <a:pt x="14" y="47"/>
                    </a:lnTo>
                    <a:lnTo>
                      <a:pt x="15" y="53"/>
                    </a:lnTo>
                    <a:lnTo>
                      <a:pt x="15" y="58"/>
                    </a:lnTo>
                    <a:lnTo>
                      <a:pt x="16" y="60"/>
                    </a:lnTo>
                    <a:lnTo>
                      <a:pt x="17" y="62"/>
                    </a:lnTo>
                    <a:lnTo>
                      <a:pt x="18" y="63"/>
                    </a:lnTo>
                    <a:lnTo>
                      <a:pt x="21" y="63"/>
                    </a:lnTo>
                    <a:lnTo>
                      <a:pt x="23" y="63"/>
                    </a:lnTo>
                    <a:lnTo>
                      <a:pt x="24" y="62"/>
                    </a:lnTo>
                    <a:lnTo>
                      <a:pt x="26" y="58"/>
                    </a:lnTo>
                    <a:lnTo>
                      <a:pt x="27" y="53"/>
                    </a:lnTo>
                    <a:lnTo>
                      <a:pt x="27" y="3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33" name="Freeform 89"/>
              <p:cNvSpPr>
                <a:spLocks noChangeAspect="1"/>
              </p:cNvSpPr>
              <p:nvPr/>
            </p:nvSpPr>
            <p:spPr bwMode="auto">
              <a:xfrm>
                <a:off x="2178" y="3929"/>
                <a:ext cx="16" cy="15"/>
              </a:xfrm>
              <a:custGeom>
                <a:avLst/>
                <a:gdLst>
                  <a:gd name="T0" fmla="*/ 9 w 16"/>
                  <a:gd name="T1" fmla="*/ 0 h 15"/>
                  <a:gd name="T2" fmla="*/ 11 w 16"/>
                  <a:gd name="T3" fmla="*/ 1 h 15"/>
                  <a:gd name="T4" fmla="*/ 14 w 16"/>
                  <a:gd name="T5" fmla="*/ 2 h 15"/>
                  <a:gd name="T6" fmla="*/ 15 w 16"/>
                  <a:gd name="T7" fmla="*/ 5 h 15"/>
                  <a:gd name="T8" fmla="*/ 16 w 16"/>
                  <a:gd name="T9" fmla="*/ 8 h 15"/>
                  <a:gd name="T10" fmla="*/ 15 w 16"/>
                  <a:gd name="T11" fmla="*/ 11 h 15"/>
                  <a:gd name="T12" fmla="*/ 14 w 16"/>
                  <a:gd name="T13" fmla="*/ 13 h 15"/>
                  <a:gd name="T14" fmla="*/ 11 w 16"/>
                  <a:gd name="T15" fmla="*/ 14 h 15"/>
                  <a:gd name="T16" fmla="*/ 9 w 16"/>
                  <a:gd name="T17" fmla="*/ 15 h 15"/>
                  <a:gd name="T18" fmla="*/ 5 w 16"/>
                  <a:gd name="T19" fmla="*/ 14 h 15"/>
                  <a:gd name="T20" fmla="*/ 3 w 16"/>
                  <a:gd name="T21" fmla="*/ 13 h 15"/>
                  <a:gd name="T22" fmla="*/ 2 w 16"/>
                  <a:gd name="T23" fmla="*/ 11 h 15"/>
                  <a:gd name="T24" fmla="*/ 0 w 16"/>
                  <a:gd name="T25" fmla="*/ 8 h 15"/>
                  <a:gd name="T26" fmla="*/ 2 w 16"/>
                  <a:gd name="T27" fmla="*/ 5 h 15"/>
                  <a:gd name="T28" fmla="*/ 3 w 16"/>
                  <a:gd name="T29" fmla="*/ 2 h 15"/>
                  <a:gd name="T30" fmla="*/ 5 w 16"/>
                  <a:gd name="T31" fmla="*/ 1 h 15"/>
                  <a:gd name="T32" fmla="*/ 9 w 16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6"/>
                  <a:gd name="T52" fmla="*/ 0 h 15"/>
                  <a:gd name="T53" fmla="*/ 16 w 1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6" h="15">
                    <a:moveTo>
                      <a:pt x="9" y="0"/>
                    </a:moveTo>
                    <a:lnTo>
                      <a:pt x="11" y="1"/>
                    </a:lnTo>
                    <a:lnTo>
                      <a:pt x="14" y="2"/>
                    </a:lnTo>
                    <a:lnTo>
                      <a:pt x="15" y="5"/>
                    </a:lnTo>
                    <a:lnTo>
                      <a:pt x="16" y="8"/>
                    </a:lnTo>
                    <a:lnTo>
                      <a:pt x="15" y="11"/>
                    </a:lnTo>
                    <a:lnTo>
                      <a:pt x="14" y="13"/>
                    </a:lnTo>
                    <a:lnTo>
                      <a:pt x="11" y="14"/>
                    </a:lnTo>
                    <a:lnTo>
                      <a:pt x="9" y="15"/>
                    </a:lnTo>
                    <a:lnTo>
                      <a:pt x="5" y="14"/>
                    </a:lnTo>
                    <a:lnTo>
                      <a:pt x="3" y="13"/>
                    </a:lnTo>
                    <a:lnTo>
                      <a:pt x="2" y="11"/>
                    </a:lnTo>
                    <a:lnTo>
                      <a:pt x="0" y="8"/>
                    </a:lnTo>
                    <a:lnTo>
                      <a:pt x="2" y="5"/>
                    </a:lnTo>
                    <a:lnTo>
                      <a:pt x="3" y="2"/>
                    </a:lnTo>
                    <a:lnTo>
                      <a:pt x="5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34" name="Freeform 90"/>
              <p:cNvSpPr>
                <a:spLocks noChangeAspect="1"/>
              </p:cNvSpPr>
              <p:nvPr/>
            </p:nvSpPr>
            <p:spPr bwMode="auto">
              <a:xfrm>
                <a:off x="2200" y="3878"/>
                <a:ext cx="42" cy="65"/>
              </a:xfrm>
              <a:custGeom>
                <a:avLst/>
                <a:gdLst>
                  <a:gd name="T0" fmla="*/ 38 w 42"/>
                  <a:gd name="T1" fmla="*/ 65 h 65"/>
                  <a:gd name="T2" fmla="*/ 0 w 42"/>
                  <a:gd name="T3" fmla="*/ 65 h 65"/>
                  <a:gd name="T4" fmla="*/ 0 w 42"/>
                  <a:gd name="T5" fmla="*/ 64 h 65"/>
                  <a:gd name="T6" fmla="*/ 11 w 42"/>
                  <a:gd name="T7" fmla="*/ 52 h 65"/>
                  <a:gd name="T8" fmla="*/ 18 w 42"/>
                  <a:gd name="T9" fmla="*/ 42 h 65"/>
                  <a:gd name="T10" fmla="*/ 23 w 42"/>
                  <a:gd name="T11" fmla="*/ 36 h 65"/>
                  <a:gd name="T12" fmla="*/ 25 w 42"/>
                  <a:gd name="T13" fmla="*/ 29 h 65"/>
                  <a:gd name="T14" fmla="*/ 26 w 42"/>
                  <a:gd name="T15" fmla="*/ 23 h 65"/>
                  <a:gd name="T16" fmla="*/ 25 w 42"/>
                  <a:gd name="T17" fmla="*/ 19 h 65"/>
                  <a:gd name="T18" fmla="*/ 24 w 42"/>
                  <a:gd name="T19" fmla="*/ 17 h 65"/>
                  <a:gd name="T20" fmla="*/ 23 w 42"/>
                  <a:gd name="T21" fmla="*/ 15 h 65"/>
                  <a:gd name="T22" fmla="*/ 19 w 42"/>
                  <a:gd name="T23" fmla="*/ 12 h 65"/>
                  <a:gd name="T24" fmla="*/ 14 w 42"/>
                  <a:gd name="T25" fmla="*/ 11 h 65"/>
                  <a:gd name="T26" fmla="*/ 10 w 42"/>
                  <a:gd name="T27" fmla="*/ 12 h 65"/>
                  <a:gd name="T28" fmla="*/ 6 w 42"/>
                  <a:gd name="T29" fmla="*/ 15 h 65"/>
                  <a:gd name="T30" fmla="*/ 2 w 42"/>
                  <a:gd name="T31" fmla="*/ 18 h 65"/>
                  <a:gd name="T32" fmla="*/ 1 w 42"/>
                  <a:gd name="T33" fmla="*/ 18 h 65"/>
                  <a:gd name="T34" fmla="*/ 4 w 42"/>
                  <a:gd name="T35" fmla="*/ 12 h 65"/>
                  <a:gd name="T36" fmla="*/ 6 w 42"/>
                  <a:gd name="T37" fmla="*/ 7 h 65"/>
                  <a:gd name="T38" fmla="*/ 8 w 42"/>
                  <a:gd name="T39" fmla="*/ 4 h 65"/>
                  <a:gd name="T40" fmla="*/ 12 w 42"/>
                  <a:gd name="T41" fmla="*/ 1 h 65"/>
                  <a:gd name="T42" fmla="*/ 17 w 42"/>
                  <a:gd name="T43" fmla="*/ 0 h 65"/>
                  <a:gd name="T44" fmla="*/ 22 w 42"/>
                  <a:gd name="T45" fmla="*/ 0 h 65"/>
                  <a:gd name="T46" fmla="*/ 26 w 42"/>
                  <a:gd name="T47" fmla="*/ 0 h 65"/>
                  <a:gd name="T48" fmla="*/ 30 w 42"/>
                  <a:gd name="T49" fmla="*/ 3 h 65"/>
                  <a:gd name="T50" fmla="*/ 34 w 42"/>
                  <a:gd name="T51" fmla="*/ 5 h 65"/>
                  <a:gd name="T52" fmla="*/ 36 w 42"/>
                  <a:gd name="T53" fmla="*/ 9 h 65"/>
                  <a:gd name="T54" fmla="*/ 38 w 42"/>
                  <a:gd name="T55" fmla="*/ 12 h 65"/>
                  <a:gd name="T56" fmla="*/ 38 w 42"/>
                  <a:gd name="T57" fmla="*/ 16 h 65"/>
                  <a:gd name="T58" fmla="*/ 38 w 42"/>
                  <a:gd name="T59" fmla="*/ 22 h 65"/>
                  <a:gd name="T60" fmla="*/ 35 w 42"/>
                  <a:gd name="T61" fmla="*/ 29 h 65"/>
                  <a:gd name="T62" fmla="*/ 28 w 42"/>
                  <a:gd name="T63" fmla="*/ 39 h 65"/>
                  <a:gd name="T64" fmla="*/ 14 w 42"/>
                  <a:gd name="T65" fmla="*/ 53 h 65"/>
                  <a:gd name="T66" fmla="*/ 29 w 42"/>
                  <a:gd name="T67" fmla="*/ 53 h 65"/>
                  <a:gd name="T68" fmla="*/ 32 w 42"/>
                  <a:gd name="T69" fmla="*/ 53 h 65"/>
                  <a:gd name="T70" fmla="*/ 35 w 42"/>
                  <a:gd name="T71" fmla="*/ 53 h 65"/>
                  <a:gd name="T72" fmla="*/ 36 w 42"/>
                  <a:gd name="T73" fmla="*/ 52 h 65"/>
                  <a:gd name="T74" fmla="*/ 37 w 42"/>
                  <a:gd name="T75" fmla="*/ 51 h 65"/>
                  <a:gd name="T76" fmla="*/ 38 w 42"/>
                  <a:gd name="T77" fmla="*/ 49 h 65"/>
                  <a:gd name="T78" fmla="*/ 40 w 42"/>
                  <a:gd name="T79" fmla="*/ 47 h 65"/>
                  <a:gd name="T80" fmla="*/ 42 w 42"/>
                  <a:gd name="T81" fmla="*/ 47 h 65"/>
                  <a:gd name="T82" fmla="*/ 38 w 42"/>
                  <a:gd name="T83" fmla="*/ 65 h 6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2"/>
                  <a:gd name="T127" fmla="*/ 0 h 65"/>
                  <a:gd name="T128" fmla="*/ 42 w 42"/>
                  <a:gd name="T129" fmla="*/ 65 h 6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2" h="65">
                    <a:moveTo>
                      <a:pt x="38" y="65"/>
                    </a:moveTo>
                    <a:lnTo>
                      <a:pt x="0" y="65"/>
                    </a:lnTo>
                    <a:lnTo>
                      <a:pt x="0" y="64"/>
                    </a:lnTo>
                    <a:lnTo>
                      <a:pt x="11" y="52"/>
                    </a:lnTo>
                    <a:lnTo>
                      <a:pt x="18" y="42"/>
                    </a:lnTo>
                    <a:lnTo>
                      <a:pt x="23" y="36"/>
                    </a:lnTo>
                    <a:lnTo>
                      <a:pt x="25" y="29"/>
                    </a:lnTo>
                    <a:lnTo>
                      <a:pt x="26" y="23"/>
                    </a:lnTo>
                    <a:lnTo>
                      <a:pt x="25" y="19"/>
                    </a:lnTo>
                    <a:lnTo>
                      <a:pt x="24" y="17"/>
                    </a:lnTo>
                    <a:lnTo>
                      <a:pt x="23" y="15"/>
                    </a:lnTo>
                    <a:lnTo>
                      <a:pt x="19" y="12"/>
                    </a:lnTo>
                    <a:lnTo>
                      <a:pt x="14" y="11"/>
                    </a:lnTo>
                    <a:lnTo>
                      <a:pt x="10" y="12"/>
                    </a:lnTo>
                    <a:lnTo>
                      <a:pt x="6" y="15"/>
                    </a:lnTo>
                    <a:lnTo>
                      <a:pt x="2" y="18"/>
                    </a:lnTo>
                    <a:lnTo>
                      <a:pt x="1" y="18"/>
                    </a:lnTo>
                    <a:lnTo>
                      <a:pt x="4" y="12"/>
                    </a:lnTo>
                    <a:lnTo>
                      <a:pt x="6" y="7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7" y="0"/>
                    </a:lnTo>
                    <a:lnTo>
                      <a:pt x="22" y="0"/>
                    </a:lnTo>
                    <a:lnTo>
                      <a:pt x="26" y="0"/>
                    </a:lnTo>
                    <a:lnTo>
                      <a:pt x="30" y="3"/>
                    </a:lnTo>
                    <a:lnTo>
                      <a:pt x="34" y="5"/>
                    </a:lnTo>
                    <a:lnTo>
                      <a:pt x="36" y="9"/>
                    </a:lnTo>
                    <a:lnTo>
                      <a:pt x="38" y="12"/>
                    </a:lnTo>
                    <a:lnTo>
                      <a:pt x="38" y="16"/>
                    </a:lnTo>
                    <a:lnTo>
                      <a:pt x="38" y="22"/>
                    </a:lnTo>
                    <a:lnTo>
                      <a:pt x="35" y="29"/>
                    </a:lnTo>
                    <a:lnTo>
                      <a:pt x="28" y="39"/>
                    </a:lnTo>
                    <a:lnTo>
                      <a:pt x="14" y="53"/>
                    </a:lnTo>
                    <a:lnTo>
                      <a:pt x="29" y="53"/>
                    </a:lnTo>
                    <a:lnTo>
                      <a:pt x="32" y="53"/>
                    </a:lnTo>
                    <a:lnTo>
                      <a:pt x="35" y="53"/>
                    </a:lnTo>
                    <a:lnTo>
                      <a:pt x="36" y="52"/>
                    </a:lnTo>
                    <a:lnTo>
                      <a:pt x="37" y="51"/>
                    </a:lnTo>
                    <a:lnTo>
                      <a:pt x="38" y="49"/>
                    </a:lnTo>
                    <a:lnTo>
                      <a:pt x="40" y="47"/>
                    </a:lnTo>
                    <a:lnTo>
                      <a:pt x="42" y="47"/>
                    </a:lnTo>
                    <a:lnTo>
                      <a:pt x="38" y="6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35" name="Freeform 91"/>
              <p:cNvSpPr>
                <a:spLocks noChangeAspect="1" noEditPoints="1"/>
              </p:cNvSpPr>
              <p:nvPr/>
            </p:nvSpPr>
            <p:spPr bwMode="auto">
              <a:xfrm>
                <a:off x="2545" y="3878"/>
                <a:ext cx="40" cy="66"/>
              </a:xfrm>
              <a:custGeom>
                <a:avLst/>
                <a:gdLst>
                  <a:gd name="T0" fmla="*/ 40 w 40"/>
                  <a:gd name="T1" fmla="*/ 33 h 66"/>
                  <a:gd name="T2" fmla="*/ 39 w 40"/>
                  <a:gd name="T3" fmla="*/ 42 h 66"/>
                  <a:gd name="T4" fmla="*/ 37 w 40"/>
                  <a:gd name="T5" fmla="*/ 51 h 66"/>
                  <a:gd name="T6" fmla="*/ 36 w 40"/>
                  <a:gd name="T7" fmla="*/ 56 h 66"/>
                  <a:gd name="T8" fmla="*/ 33 w 40"/>
                  <a:gd name="T9" fmla="*/ 59 h 66"/>
                  <a:gd name="T10" fmla="*/ 30 w 40"/>
                  <a:gd name="T11" fmla="*/ 62 h 66"/>
                  <a:gd name="T12" fmla="*/ 27 w 40"/>
                  <a:gd name="T13" fmla="*/ 64 h 66"/>
                  <a:gd name="T14" fmla="*/ 24 w 40"/>
                  <a:gd name="T15" fmla="*/ 65 h 66"/>
                  <a:gd name="T16" fmla="*/ 20 w 40"/>
                  <a:gd name="T17" fmla="*/ 66 h 66"/>
                  <a:gd name="T18" fmla="*/ 15 w 40"/>
                  <a:gd name="T19" fmla="*/ 65 h 66"/>
                  <a:gd name="T20" fmla="*/ 12 w 40"/>
                  <a:gd name="T21" fmla="*/ 64 h 66"/>
                  <a:gd name="T22" fmla="*/ 8 w 40"/>
                  <a:gd name="T23" fmla="*/ 62 h 66"/>
                  <a:gd name="T24" fmla="*/ 4 w 40"/>
                  <a:gd name="T25" fmla="*/ 57 h 66"/>
                  <a:gd name="T26" fmla="*/ 3 w 40"/>
                  <a:gd name="T27" fmla="*/ 53 h 66"/>
                  <a:gd name="T28" fmla="*/ 1 w 40"/>
                  <a:gd name="T29" fmla="*/ 48 h 66"/>
                  <a:gd name="T30" fmla="*/ 0 w 40"/>
                  <a:gd name="T31" fmla="*/ 41 h 66"/>
                  <a:gd name="T32" fmla="*/ 0 w 40"/>
                  <a:gd name="T33" fmla="*/ 34 h 66"/>
                  <a:gd name="T34" fmla="*/ 0 w 40"/>
                  <a:gd name="T35" fmla="*/ 24 h 66"/>
                  <a:gd name="T36" fmla="*/ 2 w 40"/>
                  <a:gd name="T37" fmla="*/ 15 h 66"/>
                  <a:gd name="T38" fmla="*/ 3 w 40"/>
                  <a:gd name="T39" fmla="*/ 10 h 66"/>
                  <a:gd name="T40" fmla="*/ 6 w 40"/>
                  <a:gd name="T41" fmla="*/ 6 h 66"/>
                  <a:gd name="T42" fmla="*/ 9 w 40"/>
                  <a:gd name="T43" fmla="*/ 4 h 66"/>
                  <a:gd name="T44" fmla="*/ 14 w 40"/>
                  <a:gd name="T45" fmla="*/ 1 h 66"/>
                  <a:gd name="T46" fmla="*/ 20 w 40"/>
                  <a:gd name="T47" fmla="*/ 0 h 66"/>
                  <a:gd name="T48" fmla="*/ 25 w 40"/>
                  <a:gd name="T49" fmla="*/ 1 h 66"/>
                  <a:gd name="T50" fmla="*/ 30 w 40"/>
                  <a:gd name="T51" fmla="*/ 4 h 66"/>
                  <a:gd name="T52" fmla="*/ 33 w 40"/>
                  <a:gd name="T53" fmla="*/ 6 h 66"/>
                  <a:gd name="T54" fmla="*/ 36 w 40"/>
                  <a:gd name="T55" fmla="*/ 10 h 66"/>
                  <a:gd name="T56" fmla="*/ 37 w 40"/>
                  <a:gd name="T57" fmla="*/ 13 h 66"/>
                  <a:gd name="T58" fmla="*/ 39 w 40"/>
                  <a:gd name="T59" fmla="*/ 23 h 66"/>
                  <a:gd name="T60" fmla="*/ 40 w 40"/>
                  <a:gd name="T61" fmla="*/ 33 h 66"/>
                  <a:gd name="T62" fmla="*/ 26 w 40"/>
                  <a:gd name="T63" fmla="*/ 33 h 66"/>
                  <a:gd name="T64" fmla="*/ 26 w 40"/>
                  <a:gd name="T65" fmla="*/ 19 h 66"/>
                  <a:gd name="T66" fmla="*/ 26 w 40"/>
                  <a:gd name="T67" fmla="*/ 13 h 66"/>
                  <a:gd name="T68" fmla="*/ 25 w 40"/>
                  <a:gd name="T69" fmla="*/ 10 h 66"/>
                  <a:gd name="T70" fmla="*/ 25 w 40"/>
                  <a:gd name="T71" fmla="*/ 6 h 66"/>
                  <a:gd name="T72" fmla="*/ 24 w 40"/>
                  <a:gd name="T73" fmla="*/ 5 h 66"/>
                  <a:gd name="T74" fmla="*/ 22 w 40"/>
                  <a:gd name="T75" fmla="*/ 4 h 66"/>
                  <a:gd name="T76" fmla="*/ 20 w 40"/>
                  <a:gd name="T77" fmla="*/ 3 h 66"/>
                  <a:gd name="T78" fmla="*/ 18 w 40"/>
                  <a:gd name="T79" fmla="*/ 4 h 66"/>
                  <a:gd name="T80" fmla="*/ 16 w 40"/>
                  <a:gd name="T81" fmla="*/ 4 h 66"/>
                  <a:gd name="T82" fmla="*/ 14 w 40"/>
                  <a:gd name="T83" fmla="*/ 6 h 66"/>
                  <a:gd name="T84" fmla="*/ 14 w 40"/>
                  <a:gd name="T85" fmla="*/ 10 h 66"/>
                  <a:gd name="T86" fmla="*/ 13 w 40"/>
                  <a:gd name="T87" fmla="*/ 15 h 66"/>
                  <a:gd name="T88" fmla="*/ 13 w 40"/>
                  <a:gd name="T89" fmla="*/ 24 h 66"/>
                  <a:gd name="T90" fmla="*/ 13 w 40"/>
                  <a:gd name="T91" fmla="*/ 39 h 66"/>
                  <a:gd name="T92" fmla="*/ 13 w 40"/>
                  <a:gd name="T93" fmla="*/ 47 h 66"/>
                  <a:gd name="T94" fmla="*/ 14 w 40"/>
                  <a:gd name="T95" fmla="*/ 53 h 66"/>
                  <a:gd name="T96" fmla="*/ 14 w 40"/>
                  <a:gd name="T97" fmla="*/ 58 h 66"/>
                  <a:gd name="T98" fmla="*/ 15 w 40"/>
                  <a:gd name="T99" fmla="*/ 60 h 66"/>
                  <a:gd name="T100" fmla="*/ 16 w 40"/>
                  <a:gd name="T101" fmla="*/ 62 h 66"/>
                  <a:gd name="T102" fmla="*/ 18 w 40"/>
                  <a:gd name="T103" fmla="*/ 63 h 66"/>
                  <a:gd name="T104" fmla="*/ 20 w 40"/>
                  <a:gd name="T105" fmla="*/ 63 h 66"/>
                  <a:gd name="T106" fmla="*/ 22 w 40"/>
                  <a:gd name="T107" fmla="*/ 63 h 66"/>
                  <a:gd name="T108" fmla="*/ 24 w 40"/>
                  <a:gd name="T109" fmla="*/ 62 h 66"/>
                  <a:gd name="T110" fmla="*/ 25 w 40"/>
                  <a:gd name="T111" fmla="*/ 58 h 66"/>
                  <a:gd name="T112" fmla="*/ 26 w 40"/>
                  <a:gd name="T113" fmla="*/ 53 h 66"/>
                  <a:gd name="T114" fmla="*/ 26 w 40"/>
                  <a:gd name="T115" fmla="*/ 33 h 6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40"/>
                  <a:gd name="T175" fmla="*/ 0 h 66"/>
                  <a:gd name="T176" fmla="*/ 40 w 40"/>
                  <a:gd name="T177" fmla="*/ 66 h 6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40" h="66">
                    <a:moveTo>
                      <a:pt x="40" y="33"/>
                    </a:moveTo>
                    <a:lnTo>
                      <a:pt x="39" y="42"/>
                    </a:lnTo>
                    <a:lnTo>
                      <a:pt x="37" y="51"/>
                    </a:lnTo>
                    <a:lnTo>
                      <a:pt x="36" y="56"/>
                    </a:lnTo>
                    <a:lnTo>
                      <a:pt x="33" y="59"/>
                    </a:lnTo>
                    <a:lnTo>
                      <a:pt x="30" y="62"/>
                    </a:lnTo>
                    <a:lnTo>
                      <a:pt x="27" y="64"/>
                    </a:lnTo>
                    <a:lnTo>
                      <a:pt x="24" y="65"/>
                    </a:lnTo>
                    <a:lnTo>
                      <a:pt x="20" y="66"/>
                    </a:lnTo>
                    <a:lnTo>
                      <a:pt x="15" y="65"/>
                    </a:lnTo>
                    <a:lnTo>
                      <a:pt x="12" y="64"/>
                    </a:lnTo>
                    <a:lnTo>
                      <a:pt x="8" y="62"/>
                    </a:lnTo>
                    <a:lnTo>
                      <a:pt x="4" y="57"/>
                    </a:lnTo>
                    <a:lnTo>
                      <a:pt x="3" y="53"/>
                    </a:lnTo>
                    <a:lnTo>
                      <a:pt x="1" y="48"/>
                    </a:lnTo>
                    <a:lnTo>
                      <a:pt x="0" y="41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3" y="10"/>
                    </a:lnTo>
                    <a:lnTo>
                      <a:pt x="6" y="6"/>
                    </a:lnTo>
                    <a:lnTo>
                      <a:pt x="9" y="4"/>
                    </a:lnTo>
                    <a:lnTo>
                      <a:pt x="14" y="1"/>
                    </a:lnTo>
                    <a:lnTo>
                      <a:pt x="20" y="0"/>
                    </a:lnTo>
                    <a:lnTo>
                      <a:pt x="25" y="1"/>
                    </a:lnTo>
                    <a:lnTo>
                      <a:pt x="30" y="4"/>
                    </a:lnTo>
                    <a:lnTo>
                      <a:pt x="33" y="6"/>
                    </a:lnTo>
                    <a:lnTo>
                      <a:pt x="36" y="10"/>
                    </a:lnTo>
                    <a:lnTo>
                      <a:pt x="37" y="13"/>
                    </a:lnTo>
                    <a:lnTo>
                      <a:pt x="39" y="23"/>
                    </a:lnTo>
                    <a:lnTo>
                      <a:pt x="40" y="33"/>
                    </a:lnTo>
                    <a:close/>
                    <a:moveTo>
                      <a:pt x="26" y="33"/>
                    </a:moveTo>
                    <a:lnTo>
                      <a:pt x="26" y="19"/>
                    </a:lnTo>
                    <a:lnTo>
                      <a:pt x="26" y="13"/>
                    </a:lnTo>
                    <a:lnTo>
                      <a:pt x="25" y="10"/>
                    </a:lnTo>
                    <a:lnTo>
                      <a:pt x="25" y="6"/>
                    </a:lnTo>
                    <a:lnTo>
                      <a:pt x="24" y="5"/>
                    </a:lnTo>
                    <a:lnTo>
                      <a:pt x="22" y="4"/>
                    </a:lnTo>
                    <a:lnTo>
                      <a:pt x="20" y="3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4" y="6"/>
                    </a:lnTo>
                    <a:lnTo>
                      <a:pt x="14" y="10"/>
                    </a:lnTo>
                    <a:lnTo>
                      <a:pt x="13" y="15"/>
                    </a:lnTo>
                    <a:lnTo>
                      <a:pt x="13" y="24"/>
                    </a:lnTo>
                    <a:lnTo>
                      <a:pt x="13" y="39"/>
                    </a:lnTo>
                    <a:lnTo>
                      <a:pt x="13" y="47"/>
                    </a:lnTo>
                    <a:lnTo>
                      <a:pt x="14" y="53"/>
                    </a:lnTo>
                    <a:lnTo>
                      <a:pt x="14" y="58"/>
                    </a:lnTo>
                    <a:lnTo>
                      <a:pt x="15" y="60"/>
                    </a:lnTo>
                    <a:lnTo>
                      <a:pt x="16" y="62"/>
                    </a:lnTo>
                    <a:lnTo>
                      <a:pt x="18" y="63"/>
                    </a:lnTo>
                    <a:lnTo>
                      <a:pt x="20" y="63"/>
                    </a:lnTo>
                    <a:lnTo>
                      <a:pt x="22" y="63"/>
                    </a:lnTo>
                    <a:lnTo>
                      <a:pt x="24" y="62"/>
                    </a:lnTo>
                    <a:lnTo>
                      <a:pt x="25" y="58"/>
                    </a:lnTo>
                    <a:lnTo>
                      <a:pt x="26" y="53"/>
                    </a:lnTo>
                    <a:lnTo>
                      <a:pt x="26" y="3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36" name="Freeform 92"/>
              <p:cNvSpPr>
                <a:spLocks noChangeAspect="1"/>
              </p:cNvSpPr>
              <p:nvPr/>
            </p:nvSpPr>
            <p:spPr bwMode="auto">
              <a:xfrm>
                <a:off x="2593" y="3929"/>
                <a:ext cx="15" cy="15"/>
              </a:xfrm>
              <a:custGeom>
                <a:avLst/>
                <a:gdLst>
                  <a:gd name="T0" fmla="*/ 8 w 15"/>
                  <a:gd name="T1" fmla="*/ 0 h 15"/>
                  <a:gd name="T2" fmla="*/ 10 w 15"/>
                  <a:gd name="T3" fmla="*/ 1 h 15"/>
                  <a:gd name="T4" fmla="*/ 13 w 15"/>
                  <a:gd name="T5" fmla="*/ 2 h 15"/>
                  <a:gd name="T6" fmla="*/ 14 w 15"/>
                  <a:gd name="T7" fmla="*/ 5 h 15"/>
                  <a:gd name="T8" fmla="*/ 15 w 15"/>
                  <a:gd name="T9" fmla="*/ 8 h 15"/>
                  <a:gd name="T10" fmla="*/ 14 w 15"/>
                  <a:gd name="T11" fmla="*/ 11 h 15"/>
                  <a:gd name="T12" fmla="*/ 13 w 15"/>
                  <a:gd name="T13" fmla="*/ 13 h 15"/>
                  <a:gd name="T14" fmla="*/ 10 w 15"/>
                  <a:gd name="T15" fmla="*/ 14 h 15"/>
                  <a:gd name="T16" fmla="*/ 8 w 15"/>
                  <a:gd name="T17" fmla="*/ 15 h 15"/>
                  <a:gd name="T18" fmla="*/ 4 w 15"/>
                  <a:gd name="T19" fmla="*/ 14 h 15"/>
                  <a:gd name="T20" fmla="*/ 2 w 15"/>
                  <a:gd name="T21" fmla="*/ 13 h 15"/>
                  <a:gd name="T22" fmla="*/ 1 w 15"/>
                  <a:gd name="T23" fmla="*/ 11 h 15"/>
                  <a:gd name="T24" fmla="*/ 0 w 15"/>
                  <a:gd name="T25" fmla="*/ 8 h 15"/>
                  <a:gd name="T26" fmla="*/ 1 w 15"/>
                  <a:gd name="T27" fmla="*/ 5 h 15"/>
                  <a:gd name="T28" fmla="*/ 2 w 15"/>
                  <a:gd name="T29" fmla="*/ 2 h 15"/>
                  <a:gd name="T30" fmla="*/ 4 w 15"/>
                  <a:gd name="T31" fmla="*/ 1 h 15"/>
                  <a:gd name="T32" fmla="*/ 8 w 15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"/>
                  <a:gd name="T52" fmla="*/ 0 h 15"/>
                  <a:gd name="T53" fmla="*/ 15 w 15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" h="15">
                    <a:moveTo>
                      <a:pt x="8" y="0"/>
                    </a:moveTo>
                    <a:lnTo>
                      <a:pt x="10" y="1"/>
                    </a:lnTo>
                    <a:lnTo>
                      <a:pt x="13" y="2"/>
                    </a:lnTo>
                    <a:lnTo>
                      <a:pt x="14" y="5"/>
                    </a:lnTo>
                    <a:lnTo>
                      <a:pt x="15" y="8"/>
                    </a:lnTo>
                    <a:lnTo>
                      <a:pt x="14" y="11"/>
                    </a:lnTo>
                    <a:lnTo>
                      <a:pt x="13" y="13"/>
                    </a:lnTo>
                    <a:lnTo>
                      <a:pt x="10" y="14"/>
                    </a:lnTo>
                    <a:lnTo>
                      <a:pt x="8" y="15"/>
                    </a:lnTo>
                    <a:lnTo>
                      <a:pt x="4" y="14"/>
                    </a:lnTo>
                    <a:lnTo>
                      <a:pt x="2" y="13"/>
                    </a:lnTo>
                    <a:lnTo>
                      <a:pt x="1" y="11"/>
                    </a:lnTo>
                    <a:lnTo>
                      <a:pt x="0" y="8"/>
                    </a:lnTo>
                    <a:lnTo>
                      <a:pt x="1" y="5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37" name="Freeform 93"/>
              <p:cNvSpPr>
                <a:spLocks noChangeAspect="1" noEditPoints="1"/>
              </p:cNvSpPr>
              <p:nvPr/>
            </p:nvSpPr>
            <p:spPr bwMode="auto">
              <a:xfrm>
                <a:off x="2617" y="3878"/>
                <a:ext cx="40" cy="65"/>
              </a:xfrm>
              <a:custGeom>
                <a:avLst/>
                <a:gdLst>
                  <a:gd name="T0" fmla="*/ 0 w 40"/>
                  <a:gd name="T1" fmla="*/ 41 h 65"/>
                  <a:gd name="T2" fmla="*/ 27 w 40"/>
                  <a:gd name="T3" fmla="*/ 0 h 65"/>
                  <a:gd name="T4" fmla="*/ 34 w 40"/>
                  <a:gd name="T5" fmla="*/ 0 h 65"/>
                  <a:gd name="T6" fmla="*/ 34 w 40"/>
                  <a:gd name="T7" fmla="*/ 41 h 65"/>
                  <a:gd name="T8" fmla="*/ 40 w 40"/>
                  <a:gd name="T9" fmla="*/ 41 h 65"/>
                  <a:gd name="T10" fmla="*/ 40 w 40"/>
                  <a:gd name="T11" fmla="*/ 51 h 65"/>
                  <a:gd name="T12" fmla="*/ 34 w 40"/>
                  <a:gd name="T13" fmla="*/ 51 h 65"/>
                  <a:gd name="T14" fmla="*/ 34 w 40"/>
                  <a:gd name="T15" fmla="*/ 65 h 65"/>
                  <a:gd name="T16" fmla="*/ 20 w 40"/>
                  <a:gd name="T17" fmla="*/ 65 h 65"/>
                  <a:gd name="T18" fmla="*/ 20 w 40"/>
                  <a:gd name="T19" fmla="*/ 51 h 65"/>
                  <a:gd name="T20" fmla="*/ 0 w 40"/>
                  <a:gd name="T21" fmla="*/ 51 h 65"/>
                  <a:gd name="T22" fmla="*/ 0 w 40"/>
                  <a:gd name="T23" fmla="*/ 41 h 65"/>
                  <a:gd name="T24" fmla="*/ 2 w 40"/>
                  <a:gd name="T25" fmla="*/ 41 h 65"/>
                  <a:gd name="T26" fmla="*/ 20 w 40"/>
                  <a:gd name="T27" fmla="*/ 41 h 65"/>
                  <a:gd name="T28" fmla="*/ 20 w 40"/>
                  <a:gd name="T29" fmla="*/ 16 h 65"/>
                  <a:gd name="T30" fmla="*/ 2 w 40"/>
                  <a:gd name="T31" fmla="*/ 41 h 6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0"/>
                  <a:gd name="T49" fmla="*/ 0 h 65"/>
                  <a:gd name="T50" fmla="*/ 40 w 40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0" h="65">
                    <a:moveTo>
                      <a:pt x="0" y="41"/>
                    </a:moveTo>
                    <a:lnTo>
                      <a:pt x="27" y="0"/>
                    </a:lnTo>
                    <a:lnTo>
                      <a:pt x="34" y="0"/>
                    </a:lnTo>
                    <a:lnTo>
                      <a:pt x="34" y="41"/>
                    </a:lnTo>
                    <a:lnTo>
                      <a:pt x="40" y="41"/>
                    </a:lnTo>
                    <a:lnTo>
                      <a:pt x="40" y="51"/>
                    </a:lnTo>
                    <a:lnTo>
                      <a:pt x="34" y="51"/>
                    </a:lnTo>
                    <a:lnTo>
                      <a:pt x="34" y="65"/>
                    </a:lnTo>
                    <a:lnTo>
                      <a:pt x="20" y="65"/>
                    </a:lnTo>
                    <a:lnTo>
                      <a:pt x="20" y="51"/>
                    </a:lnTo>
                    <a:lnTo>
                      <a:pt x="0" y="51"/>
                    </a:lnTo>
                    <a:lnTo>
                      <a:pt x="0" y="41"/>
                    </a:lnTo>
                    <a:close/>
                    <a:moveTo>
                      <a:pt x="2" y="41"/>
                    </a:moveTo>
                    <a:lnTo>
                      <a:pt x="20" y="41"/>
                    </a:lnTo>
                    <a:lnTo>
                      <a:pt x="20" y="16"/>
                    </a:lnTo>
                    <a:lnTo>
                      <a:pt x="2" y="4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38" name="Freeform 94"/>
              <p:cNvSpPr>
                <a:spLocks noChangeAspect="1" noEditPoints="1"/>
              </p:cNvSpPr>
              <p:nvPr/>
            </p:nvSpPr>
            <p:spPr bwMode="auto">
              <a:xfrm>
                <a:off x="2959" y="3878"/>
                <a:ext cx="41" cy="66"/>
              </a:xfrm>
              <a:custGeom>
                <a:avLst/>
                <a:gdLst>
                  <a:gd name="T0" fmla="*/ 41 w 41"/>
                  <a:gd name="T1" fmla="*/ 33 h 66"/>
                  <a:gd name="T2" fmla="*/ 39 w 41"/>
                  <a:gd name="T3" fmla="*/ 42 h 66"/>
                  <a:gd name="T4" fmla="*/ 37 w 41"/>
                  <a:gd name="T5" fmla="*/ 51 h 66"/>
                  <a:gd name="T6" fmla="*/ 36 w 41"/>
                  <a:gd name="T7" fmla="*/ 56 h 66"/>
                  <a:gd name="T8" fmla="*/ 33 w 41"/>
                  <a:gd name="T9" fmla="*/ 59 h 66"/>
                  <a:gd name="T10" fmla="*/ 30 w 41"/>
                  <a:gd name="T11" fmla="*/ 62 h 66"/>
                  <a:gd name="T12" fmla="*/ 27 w 41"/>
                  <a:gd name="T13" fmla="*/ 64 h 66"/>
                  <a:gd name="T14" fmla="*/ 24 w 41"/>
                  <a:gd name="T15" fmla="*/ 65 h 66"/>
                  <a:gd name="T16" fmla="*/ 20 w 41"/>
                  <a:gd name="T17" fmla="*/ 66 h 66"/>
                  <a:gd name="T18" fmla="*/ 15 w 41"/>
                  <a:gd name="T19" fmla="*/ 65 h 66"/>
                  <a:gd name="T20" fmla="*/ 12 w 41"/>
                  <a:gd name="T21" fmla="*/ 64 h 66"/>
                  <a:gd name="T22" fmla="*/ 8 w 41"/>
                  <a:gd name="T23" fmla="*/ 62 h 66"/>
                  <a:gd name="T24" fmla="*/ 5 w 41"/>
                  <a:gd name="T25" fmla="*/ 57 h 66"/>
                  <a:gd name="T26" fmla="*/ 3 w 41"/>
                  <a:gd name="T27" fmla="*/ 53 h 66"/>
                  <a:gd name="T28" fmla="*/ 1 w 41"/>
                  <a:gd name="T29" fmla="*/ 48 h 66"/>
                  <a:gd name="T30" fmla="*/ 0 w 41"/>
                  <a:gd name="T31" fmla="*/ 41 h 66"/>
                  <a:gd name="T32" fmla="*/ 0 w 41"/>
                  <a:gd name="T33" fmla="*/ 34 h 66"/>
                  <a:gd name="T34" fmla="*/ 0 w 41"/>
                  <a:gd name="T35" fmla="*/ 24 h 66"/>
                  <a:gd name="T36" fmla="*/ 2 w 41"/>
                  <a:gd name="T37" fmla="*/ 15 h 66"/>
                  <a:gd name="T38" fmla="*/ 3 w 41"/>
                  <a:gd name="T39" fmla="*/ 10 h 66"/>
                  <a:gd name="T40" fmla="*/ 6 w 41"/>
                  <a:gd name="T41" fmla="*/ 6 h 66"/>
                  <a:gd name="T42" fmla="*/ 9 w 41"/>
                  <a:gd name="T43" fmla="*/ 4 h 66"/>
                  <a:gd name="T44" fmla="*/ 14 w 41"/>
                  <a:gd name="T45" fmla="*/ 1 h 66"/>
                  <a:gd name="T46" fmla="*/ 20 w 41"/>
                  <a:gd name="T47" fmla="*/ 0 h 66"/>
                  <a:gd name="T48" fmla="*/ 25 w 41"/>
                  <a:gd name="T49" fmla="*/ 1 h 66"/>
                  <a:gd name="T50" fmla="*/ 30 w 41"/>
                  <a:gd name="T51" fmla="*/ 4 h 66"/>
                  <a:gd name="T52" fmla="*/ 33 w 41"/>
                  <a:gd name="T53" fmla="*/ 6 h 66"/>
                  <a:gd name="T54" fmla="*/ 36 w 41"/>
                  <a:gd name="T55" fmla="*/ 10 h 66"/>
                  <a:gd name="T56" fmla="*/ 37 w 41"/>
                  <a:gd name="T57" fmla="*/ 13 h 66"/>
                  <a:gd name="T58" fmla="*/ 39 w 41"/>
                  <a:gd name="T59" fmla="*/ 23 h 66"/>
                  <a:gd name="T60" fmla="*/ 41 w 41"/>
                  <a:gd name="T61" fmla="*/ 33 h 66"/>
                  <a:gd name="T62" fmla="*/ 26 w 41"/>
                  <a:gd name="T63" fmla="*/ 33 h 66"/>
                  <a:gd name="T64" fmla="*/ 26 w 41"/>
                  <a:gd name="T65" fmla="*/ 19 h 66"/>
                  <a:gd name="T66" fmla="*/ 26 w 41"/>
                  <a:gd name="T67" fmla="*/ 13 h 66"/>
                  <a:gd name="T68" fmla="*/ 25 w 41"/>
                  <a:gd name="T69" fmla="*/ 10 h 66"/>
                  <a:gd name="T70" fmla="*/ 25 w 41"/>
                  <a:gd name="T71" fmla="*/ 6 h 66"/>
                  <a:gd name="T72" fmla="*/ 24 w 41"/>
                  <a:gd name="T73" fmla="*/ 5 h 66"/>
                  <a:gd name="T74" fmla="*/ 23 w 41"/>
                  <a:gd name="T75" fmla="*/ 4 h 66"/>
                  <a:gd name="T76" fmla="*/ 20 w 41"/>
                  <a:gd name="T77" fmla="*/ 3 h 66"/>
                  <a:gd name="T78" fmla="*/ 18 w 41"/>
                  <a:gd name="T79" fmla="*/ 4 h 66"/>
                  <a:gd name="T80" fmla="*/ 17 w 41"/>
                  <a:gd name="T81" fmla="*/ 4 h 66"/>
                  <a:gd name="T82" fmla="*/ 14 w 41"/>
                  <a:gd name="T83" fmla="*/ 6 h 66"/>
                  <a:gd name="T84" fmla="*/ 14 w 41"/>
                  <a:gd name="T85" fmla="*/ 10 h 66"/>
                  <a:gd name="T86" fmla="*/ 13 w 41"/>
                  <a:gd name="T87" fmla="*/ 15 h 66"/>
                  <a:gd name="T88" fmla="*/ 13 w 41"/>
                  <a:gd name="T89" fmla="*/ 24 h 66"/>
                  <a:gd name="T90" fmla="*/ 13 w 41"/>
                  <a:gd name="T91" fmla="*/ 39 h 66"/>
                  <a:gd name="T92" fmla="*/ 13 w 41"/>
                  <a:gd name="T93" fmla="*/ 47 h 66"/>
                  <a:gd name="T94" fmla="*/ 14 w 41"/>
                  <a:gd name="T95" fmla="*/ 53 h 66"/>
                  <a:gd name="T96" fmla="*/ 14 w 41"/>
                  <a:gd name="T97" fmla="*/ 58 h 66"/>
                  <a:gd name="T98" fmla="*/ 15 w 41"/>
                  <a:gd name="T99" fmla="*/ 60 h 66"/>
                  <a:gd name="T100" fmla="*/ 17 w 41"/>
                  <a:gd name="T101" fmla="*/ 62 h 66"/>
                  <a:gd name="T102" fmla="*/ 18 w 41"/>
                  <a:gd name="T103" fmla="*/ 63 h 66"/>
                  <a:gd name="T104" fmla="*/ 20 w 41"/>
                  <a:gd name="T105" fmla="*/ 63 h 66"/>
                  <a:gd name="T106" fmla="*/ 23 w 41"/>
                  <a:gd name="T107" fmla="*/ 63 h 66"/>
                  <a:gd name="T108" fmla="*/ 24 w 41"/>
                  <a:gd name="T109" fmla="*/ 62 h 66"/>
                  <a:gd name="T110" fmla="*/ 25 w 41"/>
                  <a:gd name="T111" fmla="*/ 58 h 66"/>
                  <a:gd name="T112" fmla="*/ 26 w 41"/>
                  <a:gd name="T113" fmla="*/ 53 h 66"/>
                  <a:gd name="T114" fmla="*/ 26 w 41"/>
                  <a:gd name="T115" fmla="*/ 33 h 6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41"/>
                  <a:gd name="T175" fmla="*/ 0 h 66"/>
                  <a:gd name="T176" fmla="*/ 41 w 41"/>
                  <a:gd name="T177" fmla="*/ 66 h 6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41" h="66">
                    <a:moveTo>
                      <a:pt x="41" y="33"/>
                    </a:moveTo>
                    <a:lnTo>
                      <a:pt x="39" y="42"/>
                    </a:lnTo>
                    <a:lnTo>
                      <a:pt x="37" y="51"/>
                    </a:lnTo>
                    <a:lnTo>
                      <a:pt x="36" y="56"/>
                    </a:lnTo>
                    <a:lnTo>
                      <a:pt x="33" y="59"/>
                    </a:lnTo>
                    <a:lnTo>
                      <a:pt x="30" y="62"/>
                    </a:lnTo>
                    <a:lnTo>
                      <a:pt x="27" y="64"/>
                    </a:lnTo>
                    <a:lnTo>
                      <a:pt x="24" y="65"/>
                    </a:lnTo>
                    <a:lnTo>
                      <a:pt x="20" y="66"/>
                    </a:lnTo>
                    <a:lnTo>
                      <a:pt x="15" y="65"/>
                    </a:lnTo>
                    <a:lnTo>
                      <a:pt x="12" y="64"/>
                    </a:lnTo>
                    <a:lnTo>
                      <a:pt x="8" y="62"/>
                    </a:lnTo>
                    <a:lnTo>
                      <a:pt x="5" y="57"/>
                    </a:lnTo>
                    <a:lnTo>
                      <a:pt x="3" y="53"/>
                    </a:lnTo>
                    <a:lnTo>
                      <a:pt x="1" y="48"/>
                    </a:lnTo>
                    <a:lnTo>
                      <a:pt x="0" y="41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3" y="10"/>
                    </a:lnTo>
                    <a:lnTo>
                      <a:pt x="6" y="6"/>
                    </a:lnTo>
                    <a:lnTo>
                      <a:pt x="9" y="4"/>
                    </a:lnTo>
                    <a:lnTo>
                      <a:pt x="14" y="1"/>
                    </a:lnTo>
                    <a:lnTo>
                      <a:pt x="20" y="0"/>
                    </a:lnTo>
                    <a:lnTo>
                      <a:pt x="25" y="1"/>
                    </a:lnTo>
                    <a:lnTo>
                      <a:pt x="30" y="4"/>
                    </a:lnTo>
                    <a:lnTo>
                      <a:pt x="33" y="6"/>
                    </a:lnTo>
                    <a:lnTo>
                      <a:pt x="36" y="10"/>
                    </a:lnTo>
                    <a:lnTo>
                      <a:pt x="37" y="13"/>
                    </a:lnTo>
                    <a:lnTo>
                      <a:pt x="39" y="23"/>
                    </a:lnTo>
                    <a:lnTo>
                      <a:pt x="41" y="33"/>
                    </a:lnTo>
                    <a:close/>
                    <a:moveTo>
                      <a:pt x="26" y="33"/>
                    </a:moveTo>
                    <a:lnTo>
                      <a:pt x="26" y="19"/>
                    </a:lnTo>
                    <a:lnTo>
                      <a:pt x="26" y="13"/>
                    </a:lnTo>
                    <a:lnTo>
                      <a:pt x="25" y="10"/>
                    </a:lnTo>
                    <a:lnTo>
                      <a:pt x="25" y="6"/>
                    </a:lnTo>
                    <a:lnTo>
                      <a:pt x="24" y="5"/>
                    </a:lnTo>
                    <a:lnTo>
                      <a:pt x="23" y="4"/>
                    </a:lnTo>
                    <a:lnTo>
                      <a:pt x="20" y="3"/>
                    </a:lnTo>
                    <a:lnTo>
                      <a:pt x="18" y="4"/>
                    </a:lnTo>
                    <a:lnTo>
                      <a:pt x="17" y="4"/>
                    </a:lnTo>
                    <a:lnTo>
                      <a:pt x="14" y="6"/>
                    </a:lnTo>
                    <a:lnTo>
                      <a:pt x="14" y="10"/>
                    </a:lnTo>
                    <a:lnTo>
                      <a:pt x="13" y="15"/>
                    </a:lnTo>
                    <a:lnTo>
                      <a:pt x="13" y="24"/>
                    </a:lnTo>
                    <a:lnTo>
                      <a:pt x="13" y="39"/>
                    </a:lnTo>
                    <a:lnTo>
                      <a:pt x="13" y="47"/>
                    </a:lnTo>
                    <a:lnTo>
                      <a:pt x="14" y="53"/>
                    </a:lnTo>
                    <a:lnTo>
                      <a:pt x="14" y="58"/>
                    </a:lnTo>
                    <a:lnTo>
                      <a:pt x="15" y="60"/>
                    </a:lnTo>
                    <a:lnTo>
                      <a:pt x="17" y="62"/>
                    </a:lnTo>
                    <a:lnTo>
                      <a:pt x="18" y="63"/>
                    </a:lnTo>
                    <a:lnTo>
                      <a:pt x="20" y="63"/>
                    </a:lnTo>
                    <a:lnTo>
                      <a:pt x="23" y="63"/>
                    </a:lnTo>
                    <a:lnTo>
                      <a:pt x="24" y="62"/>
                    </a:lnTo>
                    <a:lnTo>
                      <a:pt x="25" y="58"/>
                    </a:lnTo>
                    <a:lnTo>
                      <a:pt x="26" y="53"/>
                    </a:lnTo>
                    <a:lnTo>
                      <a:pt x="26" y="3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39" name="Freeform 95"/>
              <p:cNvSpPr>
                <a:spLocks noChangeAspect="1"/>
              </p:cNvSpPr>
              <p:nvPr/>
            </p:nvSpPr>
            <p:spPr bwMode="auto">
              <a:xfrm>
                <a:off x="3007" y="3929"/>
                <a:ext cx="15" cy="15"/>
              </a:xfrm>
              <a:custGeom>
                <a:avLst/>
                <a:gdLst>
                  <a:gd name="T0" fmla="*/ 8 w 15"/>
                  <a:gd name="T1" fmla="*/ 0 h 15"/>
                  <a:gd name="T2" fmla="*/ 11 w 15"/>
                  <a:gd name="T3" fmla="*/ 1 h 15"/>
                  <a:gd name="T4" fmla="*/ 13 w 15"/>
                  <a:gd name="T5" fmla="*/ 2 h 15"/>
                  <a:gd name="T6" fmla="*/ 14 w 15"/>
                  <a:gd name="T7" fmla="*/ 5 h 15"/>
                  <a:gd name="T8" fmla="*/ 15 w 15"/>
                  <a:gd name="T9" fmla="*/ 8 h 15"/>
                  <a:gd name="T10" fmla="*/ 14 w 15"/>
                  <a:gd name="T11" fmla="*/ 11 h 15"/>
                  <a:gd name="T12" fmla="*/ 13 w 15"/>
                  <a:gd name="T13" fmla="*/ 13 h 15"/>
                  <a:gd name="T14" fmla="*/ 11 w 15"/>
                  <a:gd name="T15" fmla="*/ 14 h 15"/>
                  <a:gd name="T16" fmla="*/ 8 w 15"/>
                  <a:gd name="T17" fmla="*/ 15 h 15"/>
                  <a:gd name="T18" fmla="*/ 5 w 15"/>
                  <a:gd name="T19" fmla="*/ 14 h 15"/>
                  <a:gd name="T20" fmla="*/ 2 w 15"/>
                  <a:gd name="T21" fmla="*/ 13 h 15"/>
                  <a:gd name="T22" fmla="*/ 1 w 15"/>
                  <a:gd name="T23" fmla="*/ 11 h 15"/>
                  <a:gd name="T24" fmla="*/ 0 w 15"/>
                  <a:gd name="T25" fmla="*/ 8 h 15"/>
                  <a:gd name="T26" fmla="*/ 1 w 15"/>
                  <a:gd name="T27" fmla="*/ 5 h 15"/>
                  <a:gd name="T28" fmla="*/ 2 w 15"/>
                  <a:gd name="T29" fmla="*/ 2 h 15"/>
                  <a:gd name="T30" fmla="*/ 5 w 15"/>
                  <a:gd name="T31" fmla="*/ 1 h 15"/>
                  <a:gd name="T32" fmla="*/ 8 w 15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"/>
                  <a:gd name="T52" fmla="*/ 0 h 15"/>
                  <a:gd name="T53" fmla="*/ 15 w 15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" h="15">
                    <a:moveTo>
                      <a:pt x="8" y="0"/>
                    </a:moveTo>
                    <a:lnTo>
                      <a:pt x="11" y="1"/>
                    </a:lnTo>
                    <a:lnTo>
                      <a:pt x="13" y="2"/>
                    </a:lnTo>
                    <a:lnTo>
                      <a:pt x="14" y="5"/>
                    </a:lnTo>
                    <a:lnTo>
                      <a:pt x="15" y="8"/>
                    </a:lnTo>
                    <a:lnTo>
                      <a:pt x="14" y="11"/>
                    </a:lnTo>
                    <a:lnTo>
                      <a:pt x="13" y="13"/>
                    </a:lnTo>
                    <a:lnTo>
                      <a:pt x="11" y="14"/>
                    </a:lnTo>
                    <a:lnTo>
                      <a:pt x="8" y="15"/>
                    </a:lnTo>
                    <a:lnTo>
                      <a:pt x="5" y="14"/>
                    </a:lnTo>
                    <a:lnTo>
                      <a:pt x="2" y="13"/>
                    </a:lnTo>
                    <a:lnTo>
                      <a:pt x="1" y="11"/>
                    </a:lnTo>
                    <a:lnTo>
                      <a:pt x="0" y="8"/>
                    </a:lnTo>
                    <a:lnTo>
                      <a:pt x="1" y="5"/>
                    </a:lnTo>
                    <a:lnTo>
                      <a:pt x="2" y="2"/>
                    </a:lnTo>
                    <a:lnTo>
                      <a:pt x="5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40" name="Freeform 96"/>
              <p:cNvSpPr>
                <a:spLocks noChangeAspect="1" noEditPoints="1"/>
              </p:cNvSpPr>
              <p:nvPr/>
            </p:nvSpPr>
            <p:spPr bwMode="auto">
              <a:xfrm>
                <a:off x="3031" y="3878"/>
                <a:ext cx="41" cy="66"/>
              </a:xfrm>
              <a:custGeom>
                <a:avLst/>
                <a:gdLst>
                  <a:gd name="T0" fmla="*/ 41 w 41"/>
                  <a:gd name="T1" fmla="*/ 0 h 66"/>
                  <a:gd name="T2" fmla="*/ 41 w 41"/>
                  <a:gd name="T3" fmla="*/ 1 h 66"/>
                  <a:gd name="T4" fmla="*/ 33 w 41"/>
                  <a:gd name="T5" fmla="*/ 4 h 66"/>
                  <a:gd name="T6" fmla="*/ 27 w 41"/>
                  <a:gd name="T7" fmla="*/ 6 h 66"/>
                  <a:gd name="T8" fmla="*/ 23 w 41"/>
                  <a:gd name="T9" fmla="*/ 11 h 66"/>
                  <a:gd name="T10" fmla="*/ 19 w 41"/>
                  <a:gd name="T11" fmla="*/ 15 h 66"/>
                  <a:gd name="T12" fmla="*/ 17 w 41"/>
                  <a:gd name="T13" fmla="*/ 21 h 66"/>
                  <a:gd name="T14" fmla="*/ 14 w 41"/>
                  <a:gd name="T15" fmla="*/ 28 h 66"/>
                  <a:gd name="T16" fmla="*/ 17 w 41"/>
                  <a:gd name="T17" fmla="*/ 27 h 66"/>
                  <a:gd name="T18" fmla="*/ 18 w 41"/>
                  <a:gd name="T19" fmla="*/ 25 h 66"/>
                  <a:gd name="T20" fmla="*/ 21 w 41"/>
                  <a:gd name="T21" fmla="*/ 25 h 66"/>
                  <a:gd name="T22" fmla="*/ 24 w 41"/>
                  <a:gd name="T23" fmla="*/ 25 h 66"/>
                  <a:gd name="T24" fmla="*/ 29 w 41"/>
                  <a:gd name="T25" fmla="*/ 25 h 66"/>
                  <a:gd name="T26" fmla="*/ 32 w 41"/>
                  <a:gd name="T27" fmla="*/ 28 h 66"/>
                  <a:gd name="T28" fmla="*/ 36 w 41"/>
                  <a:gd name="T29" fmla="*/ 30 h 66"/>
                  <a:gd name="T30" fmla="*/ 38 w 41"/>
                  <a:gd name="T31" fmla="*/ 34 h 66"/>
                  <a:gd name="T32" fmla="*/ 39 w 41"/>
                  <a:gd name="T33" fmla="*/ 39 h 66"/>
                  <a:gd name="T34" fmla="*/ 41 w 41"/>
                  <a:gd name="T35" fmla="*/ 43 h 66"/>
                  <a:gd name="T36" fmla="*/ 39 w 41"/>
                  <a:gd name="T37" fmla="*/ 49 h 66"/>
                  <a:gd name="T38" fmla="*/ 38 w 41"/>
                  <a:gd name="T39" fmla="*/ 56 h 66"/>
                  <a:gd name="T40" fmla="*/ 35 w 41"/>
                  <a:gd name="T41" fmla="*/ 60 h 66"/>
                  <a:gd name="T42" fmla="*/ 31 w 41"/>
                  <a:gd name="T43" fmla="*/ 63 h 66"/>
                  <a:gd name="T44" fmla="*/ 25 w 41"/>
                  <a:gd name="T45" fmla="*/ 65 h 66"/>
                  <a:gd name="T46" fmla="*/ 20 w 41"/>
                  <a:gd name="T47" fmla="*/ 66 h 66"/>
                  <a:gd name="T48" fmla="*/ 14 w 41"/>
                  <a:gd name="T49" fmla="*/ 65 h 66"/>
                  <a:gd name="T50" fmla="*/ 9 w 41"/>
                  <a:gd name="T51" fmla="*/ 63 h 66"/>
                  <a:gd name="T52" fmla="*/ 7 w 41"/>
                  <a:gd name="T53" fmla="*/ 60 h 66"/>
                  <a:gd name="T54" fmla="*/ 5 w 41"/>
                  <a:gd name="T55" fmla="*/ 57 h 66"/>
                  <a:gd name="T56" fmla="*/ 2 w 41"/>
                  <a:gd name="T57" fmla="*/ 53 h 66"/>
                  <a:gd name="T58" fmla="*/ 0 w 41"/>
                  <a:gd name="T59" fmla="*/ 47 h 66"/>
                  <a:gd name="T60" fmla="*/ 0 w 41"/>
                  <a:gd name="T61" fmla="*/ 40 h 66"/>
                  <a:gd name="T62" fmla="*/ 1 w 41"/>
                  <a:gd name="T63" fmla="*/ 29 h 66"/>
                  <a:gd name="T64" fmla="*/ 5 w 41"/>
                  <a:gd name="T65" fmla="*/ 19 h 66"/>
                  <a:gd name="T66" fmla="*/ 8 w 41"/>
                  <a:gd name="T67" fmla="*/ 15 h 66"/>
                  <a:gd name="T68" fmla="*/ 13 w 41"/>
                  <a:gd name="T69" fmla="*/ 10 h 66"/>
                  <a:gd name="T70" fmla="*/ 19 w 41"/>
                  <a:gd name="T71" fmla="*/ 5 h 66"/>
                  <a:gd name="T72" fmla="*/ 29 w 41"/>
                  <a:gd name="T73" fmla="*/ 1 h 66"/>
                  <a:gd name="T74" fmla="*/ 41 w 41"/>
                  <a:gd name="T75" fmla="*/ 0 h 66"/>
                  <a:gd name="T76" fmla="*/ 14 w 41"/>
                  <a:gd name="T77" fmla="*/ 30 h 66"/>
                  <a:gd name="T78" fmla="*/ 13 w 41"/>
                  <a:gd name="T79" fmla="*/ 36 h 66"/>
                  <a:gd name="T80" fmla="*/ 13 w 41"/>
                  <a:gd name="T81" fmla="*/ 40 h 66"/>
                  <a:gd name="T82" fmla="*/ 13 w 41"/>
                  <a:gd name="T83" fmla="*/ 47 h 66"/>
                  <a:gd name="T84" fmla="*/ 14 w 41"/>
                  <a:gd name="T85" fmla="*/ 53 h 66"/>
                  <a:gd name="T86" fmla="*/ 15 w 41"/>
                  <a:gd name="T87" fmla="*/ 58 h 66"/>
                  <a:gd name="T88" fmla="*/ 18 w 41"/>
                  <a:gd name="T89" fmla="*/ 62 h 66"/>
                  <a:gd name="T90" fmla="*/ 20 w 41"/>
                  <a:gd name="T91" fmla="*/ 63 h 66"/>
                  <a:gd name="T92" fmla="*/ 21 w 41"/>
                  <a:gd name="T93" fmla="*/ 63 h 66"/>
                  <a:gd name="T94" fmla="*/ 24 w 41"/>
                  <a:gd name="T95" fmla="*/ 63 h 66"/>
                  <a:gd name="T96" fmla="*/ 25 w 41"/>
                  <a:gd name="T97" fmla="*/ 60 h 66"/>
                  <a:gd name="T98" fmla="*/ 26 w 41"/>
                  <a:gd name="T99" fmla="*/ 58 h 66"/>
                  <a:gd name="T100" fmla="*/ 27 w 41"/>
                  <a:gd name="T101" fmla="*/ 54 h 66"/>
                  <a:gd name="T102" fmla="*/ 27 w 41"/>
                  <a:gd name="T103" fmla="*/ 51 h 66"/>
                  <a:gd name="T104" fmla="*/ 27 w 41"/>
                  <a:gd name="T105" fmla="*/ 45 h 66"/>
                  <a:gd name="T106" fmla="*/ 26 w 41"/>
                  <a:gd name="T107" fmla="*/ 39 h 66"/>
                  <a:gd name="T108" fmla="*/ 25 w 41"/>
                  <a:gd name="T109" fmla="*/ 35 h 66"/>
                  <a:gd name="T110" fmla="*/ 24 w 41"/>
                  <a:gd name="T111" fmla="*/ 33 h 66"/>
                  <a:gd name="T112" fmla="*/ 21 w 41"/>
                  <a:gd name="T113" fmla="*/ 30 h 66"/>
                  <a:gd name="T114" fmla="*/ 19 w 41"/>
                  <a:gd name="T115" fmla="*/ 29 h 66"/>
                  <a:gd name="T116" fmla="*/ 17 w 41"/>
                  <a:gd name="T117" fmla="*/ 29 h 66"/>
                  <a:gd name="T118" fmla="*/ 14 w 41"/>
                  <a:gd name="T119" fmla="*/ 30 h 6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1"/>
                  <a:gd name="T181" fmla="*/ 0 h 66"/>
                  <a:gd name="T182" fmla="*/ 41 w 41"/>
                  <a:gd name="T183" fmla="*/ 66 h 6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1" h="66">
                    <a:moveTo>
                      <a:pt x="41" y="0"/>
                    </a:moveTo>
                    <a:lnTo>
                      <a:pt x="41" y="1"/>
                    </a:lnTo>
                    <a:lnTo>
                      <a:pt x="33" y="4"/>
                    </a:lnTo>
                    <a:lnTo>
                      <a:pt x="27" y="6"/>
                    </a:lnTo>
                    <a:lnTo>
                      <a:pt x="23" y="11"/>
                    </a:lnTo>
                    <a:lnTo>
                      <a:pt x="19" y="15"/>
                    </a:lnTo>
                    <a:lnTo>
                      <a:pt x="17" y="21"/>
                    </a:lnTo>
                    <a:lnTo>
                      <a:pt x="14" y="28"/>
                    </a:lnTo>
                    <a:lnTo>
                      <a:pt x="17" y="27"/>
                    </a:lnTo>
                    <a:lnTo>
                      <a:pt x="18" y="25"/>
                    </a:lnTo>
                    <a:lnTo>
                      <a:pt x="21" y="25"/>
                    </a:lnTo>
                    <a:lnTo>
                      <a:pt x="24" y="25"/>
                    </a:lnTo>
                    <a:lnTo>
                      <a:pt x="29" y="25"/>
                    </a:lnTo>
                    <a:lnTo>
                      <a:pt x="32" y="28"/>
                    </a:lnTo>
                    <a:lnTo>
                      <a:pt x="36" y="30"/>
                    </a:lnTo>
                    <a:lnTo>
                      <a:pt x="38" y="34"/>
                    </a:lnTo>
                    <a:lnTo>
                      <a:pt x="39" y="39"/>
                    </a:lnTo>
                    <a:lnTo>
                      <a:pt x="41" y="43"/>
                    </a:lnTo>
                    <a:lnTo>
                      <a:pt x="39" y="49"/>
                    </a:lnTo>
                    <a:lnTo>
                      <a:pt x="38" y="56"/>
                    </a:lnTo>
                    <a:lnTo>
                      <a:pt x="35" y="60"/>
                    </a:lnTo>
                    <a:lnTo>
                      <a:pt x="31" y="63"/>
                    </a:lnTo>
                    <a:lnTo>
                      <a:pt x="25" y="65"/>
                    </a:lnTo>
                    <a:lnTo>
                      <a:pt x="20" y="66"/>
                    </a:lnTo>
                    <a:lnTo>
                      <a:pt x="14" y="65"/>
                    </a:lnTo>
                    <a:lnTo>
                      <a:pt x="9" y="63"/>
                    </a:lnTo>
                    <a:lnTo>
                      <a:pt x="7" y="60"/>
                    </a:lnTo>
                    <a:lnTo>
                      <a:pt x="5" y="57"/>
                    </a:lnTo>
                    <a:lnTo>
                      <a:pt x="2" y="53"/>
                    </a:lnTo>
                    <a:lnTo>
                      <a:pt x="0" y="47"/>
                    </a:lnTo>
                    <a:lnTo>
                      <a:pt x="0" y="40"/>
                    </a:lnTo>
                    <a:lnTo>
                      <a:pt x="1" y="29"/>
                    </a:lnTo>
                    <a:lnTo>
                      <a:pt x="5" y="19"/>
                    </a:lnTo>
                    <a:lnTo>
                      <a:pt x="8" y="15"/>
                    </a:lnTo>
                    <a:lnTo>
                      <a:pt x="13" y="10"/>
                    </a:lnTo>
                    <a:lnTo>
                      <a:pt x="19" y="5"/>
                    </a:lnTo>
                    <a:lnTo>
                      <a:pt x="29" y="1"/>
                    </a:lnTo>
                    <a:lnTo>
                      <a:pt x="41" y="0"/>
                    </a:lnTo>
                    <a:close/>
                    <a:moveTo>
                      <a:pt x="14" y="30"/>
                    </a:moveTo>
                    <a:lnTo>
                      <a:pt x="13" y="36"/>
                    </a:lnTo>
                    <a:lnTo>
                      <a:pt x="13" y="40"/>
                    </a:lnTo>
                    <a:lnTo>
                      <a:pt x="13" y="47"/>
                    </a:lnTo>
                    <a:lnTo>
                      <a:pt x="14" y="53"/>
                    </a:lnTo>
                    <a:lnTo>
                      <a:pt x="15" y="58"/>
                    </a:lnTo>
                    <a:lnTo>
                      <a:pt x="18" y="62"/>
                    </a:lnTo>
                    <a:lnTo>
                      <a:pt x="20" y="63"/>
                    </a:lnTo>
                    <a:lnTo>
                      <a:pt x="21" y="63"/>
                    </a:lnTo>
                    <a:lnTo>
                      <a:pt x="24" y="63"/>
                    </a:lnTo>
                    <a:lnTo>
                      <a:pt x="25" y="60"/>
                    </a:lnTo>
                    <a:lnTo>
                      <a:pt x="26" y="58"/>
                    </a:lnTo>
                    <a:lnTo>
                      <a:pt x="27" y="54"/>
                    </a:lnTo>
                    <a:lnTo>
                      <a:pt x="27" y="51"/>
                    </a:lnTo>
                    <a:lnTo>
                      <a:pt x="27" y="45"/>
                    </a:lnTo>
                    <a:lnTo>
                      <a:pt x="26" y="39"/>
                    </a:lnTo>
                    <a:lnTo>
                      <a:pt x="25" y="35"/>
                    </a:lnTo>
                    <a:lnTo>
                      <a:pt x="24" y="33"/>
                    </a:lnTo>
                    <a:lnTo>
                      <a:pt x="21" y="30"/>
                    </a:lnTo>
                    <a:lnTo>
                      <a:pt x="19" y="29"/>
                    </a:lnTo>
                    <a:lnTo>
                      <a:pt x="17" y="29"/>
                    </a:lnTo>
                    <a:lnTo>
                      <a:pt x="14" y="3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41" name="Freeform 97"/>
              <p:cNvSpPr>
                <a:spLocks noChangeAspect="1" noEditPoints="1"/>
              </p:cNvSpPr>
              <p:nvPr/>
            </p:nvSpPr>
            <p:spPr bwMode="auto">
              <a:xfrm>
                <a:off x="3372" y="3878"/>
                <a:ext cx="41" cy="66"/>
              </a:xfrm>
              <a:custGeom>
                <a:avLst/>
                <a:gdLst>
                  <a:gd name="T0" fmla="*/ 41 w 41"/>
                  <a:gd name="T1" fmla="*/ 33 h 66"/>
                  <a:gd name="T2" fmla="*/ 39 w 41"/>
                  <a:gd name="T3" fmla="*/ 42 h 66"/>
                  <a:gd name="T4" fmla="*/ 37 w 41"/>
                  <a:gd name="T5" fmla="*/ 51 h 66"/>
                  <a:gd name="T6" fmla="*/ 36 w 41"/>
                  <a:gd name="T7" fmla="*/ 56 h 66"/>
                  <a:gd name="T8" fmla="*/ 33 w 41"/>
                  <a:gd name="T9" fmla="*/ 59 h 66"/>
                  <a:gd name="T10" fmla="*/ 30 w 41"/>
                  <a:gd name="T11" fmla="*/ 62 h 66"/>
                  <a:gd name="T12" fmla="*/ 27 w 41"/>
                  <a:gd name="T13" fmla="*/ 64 h 66"/>
                  <a:gd name="T14" fmla="*/ 24 w 41"/>
                  <a:gd name="T15" fmla="*/ 65 h 66"/>
                  <a:gd name="T16" fmla="*/ 20 w 41"/>
                  <a:gd name="T17" fmla="*/ 66 h 66"/>
                  <a:gd name="T18" fmla="*/ 15 w 41"/>
                  <a:gd name="T19" fmla="*/ 65 h 66"/>
                  <a:gd name="T20" fmla="*/ 12 w 41"/>
                  <a:gd name="T21" fmla="*/ 64 h 66"/>
                  <a:gd name="T22" fmla="*/ 8 w 41"/>
                  <a:gd name="T23" fmla="*/ 62 h 66"/>
                  <a:gd name="T24" fmla="*/ 5 w 41"/>
                  <a:gd name="T25" fmla="*/ 57 h 66"/>
                  <a:gd name="T26" fmla="*/ 3 w 41"/>
                  <a:gd name="T27" fmla="*/ 53 h 66"/>
                  <a:gd name="T28" fmla="*/ 1 w 41"/>
                  <a:gd name="T29" fmla="*/ 48 h 66"/>
                  <a:gd name="T30" fmla="*/ 0 w 41"/>
                  <a:gd name="T31" fmla="*/ 41 h 66"/>
                  <a:gd name="T32" fmla="*/ 0 w 41"/>
                  <a:gd name="T33" fmla="*/ 34 h 66"/>
                  <a:gd name="T34" fmla="*/ 0 w 41"/>
                  <a:gd name="T35" fmla="*/ 24 h 66"/>
                  <a:gd name="T36" fmla="*/ 2 w 41"/>
                  <a:gd name="T37" fmla="*/ 15 h 66"/>
                  <a:gd name="T38" fmla="*/ 3 w 41"/>
                  <a:gd name="T39" fmla="*/ 10 h 66"/>
                  <a:gd name="T40" fmla="*/ 6 w 41"/>
                  <a:gd name="T41" fmla="*/ 6 h 66"/>
                  <a:gd name="T42" fmla="*/ 9 w 41"/>
                  <a:gd name="T43" fmla="*/ 4 h 66"/>
                  <a:gd name="T44" fmla="*/ 14 w 41"/>
                  <a:gd name="T45" fmla="*/ 1 h 66"/>
                  <a:gd name="T46" fmla="*/ 20 w 41"/>
                  <a:gd name="T47" fmla="*/ 0 h 66"/>
                  <a:gd name="T48" fmla="*/ 25 w 41"/>
                  <a:gd name="T49" fmla="*/ 1 h 66"/>
                  <a:gd name="T50" fmla="*/ 30 w 41"/>
                  <a:gd name="T51" fmla="*/ 4 h 66"/>
                  <a:gd name="T52" fmla="*/ 33 w 41"/>
                  <a:gd name="T53" fmla="*/ 6 h 66"/>
                  <a:gd name="T54" fmla="*/ 36 w 41"/>
                  <a:gd name="T55" fmla="*/ 10 h 66"/>
                  <a:gd name="T56" fmla="*/ 37 w 41"/>
                  <a:gd name="T57" fmla="*/ 13 h 66"/>
                  <a:gd name="T58" fmla="*/ 39 w 41"/>
                  <a:gd name="T59" fmla="*/ 23 h 66"/>
                  <a:gd name="T60" fmla="*/ 41 w 41"/>
                  <a:gd name="T61" fmla="*/ 33 h 66"/>
                  <a:gd name="T62" fmla="*/ 26 w 41"/>
                  <a:gd name="T63" fmla="*/ 33 h 66"/>
                  <a:gd name="T64" fmla="*/ 26 w 41"/>
                  <a:gd name="T65" fmla="*/ 19 h 66"/>
                  <a:gd name="T66" fmla="*/ 26 w 41"/>
                  <a:gd name="T67" fmla="*/ 13 h 66"/>
                  <a:gd name="T68" fmla="*/ 25 w 41"/>
                  <a:gd name="T69" fmla="*/ 10 h 66"/>
                  <a:gd name="T70" fmla="*/ 25 w 41"/>
                  <a:gd name="T71" fmla="*/ 6 h 66"/>
                  <a:gd name="T72" fmla="*/ 24 w 41"/>
                  <a:gd name="T73" fmla="*/ 5 h 66"/>
                  <a:gd name="T74" fmla="*/ 23 w 41"/>
                  <a:gd name="T75" fmla="*/ 4 h 66"/>
                  <a:gd name="T76" fmla="*/ 20 w 41"/>
                  <a:gd name="T77" fmla="*/ 3 h 66"/>
                  <a:gd name="T78" fmla="*/ 18 w 41"/>
                  <a:gd name="T79" fmla="*/ 4 h 66"/>
                  <a:gd name="T80" fmla="*/ 17 w 41"/>
                  <a:gd name="T81" fmla="*/ 4 h 66"/>
                  <a:gd name="T82" fmla="*/ 14 w 41"/>
                  <a:gd name="T83" fmla="*/ 6 h 66"/>
                  <a:gd name="T84" fmla="*/ 14 w 41"/>
                  <a:gd name="T85" fmla="*/ 10 h 66"/>
                  <a:gd name="T86" fmla="*/ 13 w 41"/>
                  <a:gd name="T87" fmla="*/ 15 h 66"/>
                  <a:gd name="T88" fmla="*/ 13 w 41"/>
                  <a:gd name="T89" fmla="*/ 24 h 66"/>
                  <a:gd name="T90" fmla="*/ 13 w 41"/>
                  <a:gd name="T91" fmla="*/ 39 h 66"/>
                  <a:gd name="T92" fmla="*/ 13 w 41"/>
                  <a:gd name="T93" fmla="*/ 47 h 66"/>
                  <a:gd name="T94" fmla="*/ 14 w 41"/>
                  <a:gd name="T95" fmla="*/ 53 h 66"/>
                  <a:gd name="T96" fmla="*/ 14 w 41"/>
                  <a:gd name="T97" fmla="*/ 58 h 66"/>
                  <a:gd name="T98" fmla="*/ 15 w 41"/>
                  <a:gd name="T99" fmla="*/ 60 h 66"/>
                  <a:gd name="T100" fmla="*/ 17 w 41"/>
                  <a:gd name="T101" fmla="*/ 62 h 66"/>
                  <a:gd name="T102" fmla="*/ 18 w 41"/>
                  <a:gd name="T103" fmla="*/ 63 h 66"/>
                  <a:gd name="T104" fmla="*/ 20 w 41"/>
                  <a:gd name="T105" fmla="*/ 63 h 66"/>
                  <a:gd name="T106" fmla="*/ 23 w 41"/>
                  <a:gd name="T107" fmla="*/ 63 h 66"/>
                  <a:gd name="T108" fmla="*/ 24 w 41"/>
                  <a:gd name="T109" fmla="*/ 62 h 66"/>
                  <a:gd name="T110" fmla="*/ 25 w 41"/>
                  <a:gd name="T111" fmla="*/ 58 h 66"/>
                  <a:gd name="T112" fmla="*/ 26 w 41"/>
                  <a:gd name="T113" fmla="*/ 53 h 66"/>
                  <a:gd name="T114" fmla="*/ 26 w 41"/>
                  <a:gd name="T115" fmla="*/ 33 h 6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41"/>
                  <a:gd name="T175" fmla="*/ 0 h 66"/>
                  <a:gd name="T176" fmla="*/ 41 w 41"/>
                  <a:gd name="T177" fmla="*/ 66 h 6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41" h="66">
                    <a:moveTo>
                      <a:pt x="41" y="33"/>
                    </a:moveTo>
                    <a:lnTo>
                      <a:pt x="39" y="42"/>
                    </a:lnTo>
                    <a:lnTo>
                      <a:pt x="37" y="51"/>
                    </a:lnTo>
                    <a:lnTo>
                      <a:pt x="36" y="56"/>
                    </a:lnTo>
                    <a:lnTo>
                      <a:pt x="33" y="59"/>
                    </a:lnTo>
                    <a:lnTo>
                      <a:pt x="30" y="62"/>
                    </a:lnTo>
                    <a:lnTo>
                      <a:pt x="27" y="64"/>
                    </a:lnTo>
                    <a:lnTo>
                      <a:pt x="24" y="65"/>
                    </a:lnTo>
                    <a:lnTo>
                      <a:pt x="20" y="66"/>
                    </a:lnTo>
                    <a:lnTo>
                      <a:pt x="15" y="65"/>
                    </a:lnTo>
                    <a:lnTo>
                      <a:pt x="12" y="64"/>
                    </a:lnTo>
                    <a:lnTo>
                      <a:pt x="8" y="62"/>
                    </a:lnTo>
                    <a:lnTo>
                      <a:pt x="5" y="57"/>
                    </a:lnTo>
                    <a:lnTo>
                      <a:pt x="3" y="53"/>
                    </a:lnTo>
                    <a:lnTo>
                      <a:pt x="1" y="48"/>
                    </a:lnTo>
                    <a:lnTo>
                      <a:pt x="0" y="41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3" y="10"/>
                    </a:lnTo>
                    <a:lnTo>
                      <a:pt x="6" y="6"/>
                    </a:lnTo>
                    <a:lnTo>
                      <a:pt x="9" y="4"/>
                    </a:lnTo>
                    <a:lnTo>
                      <a:pt x="14" y="1"/>
                    </a:lnTo>
                    <a:lnTo>
                      <a:pt x="20" y="0"/>
                    </a:lnTo>
                    <a:lnTo>
                      <a:pt x="25" y="1"/>
                    </a:lnTo>
                    <a:lnTo>
                      <a:pt x="30" y="4"/>
                    </a:lnTo>
                    <a:lnTo>
                      <a:pt x="33" y="6"/>
                    </a:lnTo>
                    <a:lnTo>
                      <a:pt x="36" y="10"/>
                    </a:lnTo>
                    <a:lnTo>
                      <a:pt x="37" y="13"/>
                    </a:lnTo>
                    <a:lnTo>
                      <a:pt x="39" y="23"/>
                    </a:lnTo>
                    <a:lnTo>
                      <a:pt x="41" y="33"/>
                    </a:lnTo>
                    <a:close/>
                    <a:moveTo>
                      <a:pt x="26" y="33"/>
                    </a:moveTo>
                    <a:lnTo>
                      <a:pt x="26" y="19"/>
                    </a:lnTo>
                    <a:lnTo>
                      <a:pt x="26" y="13"/>
                    </a:lnTo>
                    <a:lnTo>
                      <a:pt x="25" y="10"/>
                    </a:lnTo>
                    <a:lnTo>
                      <a:pt x="25" y="6"/>
                    </a:lnTo>
                    <a:lnTo>
                      <a:pt x="24" y="5"/>
                    </a:lnTo>
                    <a:lnTo>
                      <a:pt x="23" y="4"/>
                    </a:lnTo>
                    <a:lnTo>
                      <a:pt x="20" y="3"/>
                    </a:lnTo>
                    <a:lnTo>
                      <a:pt x="18" y="4"/>
                    </a:lnTo>
                    <a:lnTo>
                      <a:pt x="17" y="4"/>
                    </a:lnTo>
                    <a:lnTo>
                      <a:pt x="14" y="6"/>
                    </a:lnTo>
                    <a:lnTo>
                      <a:pt x="14" y="10"/>
                    </a:lnTo>
                    <a:lnTo>
                      <a:pt x="13" y="15"/>
                    </a:lnTo>
                    <a:lnTo>
                      <a:pt x="13" y="24"/>
                    </a:lnTo>
                    <a:lnTo>
                      <a:pt x="13" y="39"/>
                    </a:lnTo>
                    <a:lnTo>
                      <a:pt x="13" y="47"/>
                    </a:lnTo>
                    <a:lnTo>
                      <a:pt x="14" y="53"/>
                    </a:lnTo>
                    <a:lnTo>
                      <a:pt x="14" y="58"/>
                    </a:lnTo>
                    <a:lnTo>
                      <a:pt x="15" y="60"/>
                    </a:lnTo>
                    <a:lnTo>
                      <a:pt x="17" y="62"/>
                    </a:lnTo>
                    <a:lnTo>
                      <a:pt x="18" y="63"/>
                    </a:lnTo>
                    <a:lnTo>
                      <a:pt x="20" y="63"/>
                    </a:lnTo>
                    <a:lnTo>
                      <a:pt x="23" y="63"/>
                    </a:lnTo>
                    <a:lnTo>
                      <a:pt x="24" y="62"/>
                    </a:lnTo>
                    <a:lnTo>
                      <a:pt x="25" y="58"/>
                    </a:lnTo>
                    <a:lnTo>
                      <a:pt x="26" y="53"/>
                    </a:lnTo>
                    <a:lnTo>
                      <a:pt x="26" y="3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42" name="Freeform 98"/>
              <p:cNvSpPr>
                <a:spLocks noChangeAspect="1"/>
              </p:cNvSpPr>
              <p:nvPr/>
            </p:nvSpPr>
            <p:spPr bwMode="auto">
              <a:xfrm>
                <a:off x="3420" y="3929"/>
                <a:ext cx="15" cy="15"/>
              </a:xfrm>
              <a:custGeom>
                <a:avLst/>
                <a:gdLst>
                  <a:gd name="T0" fmla="*/ 8 w 15"/>
                  <a:gd name="T1" fmla="*/ 0 h 15"/>
                  <a:gd name="T2" fmla="*/ 11 w 15"/>
                  <a:gd name="T3" fmla="*/ 1 h 15"/>
                  <a:gd name="T4" fmla="*/ 13 w 15"/>
                  <a:gd name="T5" fmla="*/ 2 h 15"/>
                  <a:gd name="T6" fmla="*/ 14 w 15"/>
                  <a:gd name="T7" fmla="*/ 5 h 15"/>
                  <a:gd name="T8" fmla="*/ 15 w 15"/>
                  <a:gd name="T9" fmla="*/ 8 h 15"/>
                  <a:gd name="T10" fmla="*/ 14 w 15"/>
                  <a:gd name="T11" fmla="*/ 11 h 15"/>
                  <a:gd name="T12" fmla="*/ 13 w 15"/>
                  <a:gd name="T13" fmla="*/ 13 h 15"/>
                  <a:gd name="T14" fmla="*/ 11 w 15"/>
                  <a:gd name="T15" fmla="*/ 14 h 15"/>
                  <a:gd name="T16" fmla="*/ 8 w 15"/>
                  <a:gd name="T17" fmla="*/ 15 h 15"/>
                  <a:gd name="T18" fmla="*/ 5 w 15"/>
                  <a:gd name="T19" fmla="*/ 14 h 15"/>
                  <a:gd name="T20" fmla="*/ 2 w 15"/>
                  <a:gd name="T21" fmla="*/ 13 h 15"/>
                  <a:gd name="T22" fmla="*/ 1 w 15"/>
                  <a:gd name="T23" fmla="*/ 11 h 15"/>
                  <a:gd name="T24" fmla="*/ 0 w 15"/>
                  <a:gd name="T25" fmla="*/ 8 h 15"/>
                  <a:gd name="T26" fmla="*/ 1 w 15"/>
                  <a:gd name="T27" fmla="*/ 5 h 15"/>
                  <a:gd name="T28" fmla="*/ 2 w 15"/>
                  <a:gd name="T29" fmla="*/ 2 h 15"/>
                  <a:gd name="T30" fmla="*/ 5 w 15"/>
                  <a:gd name="T31" fmla="*/ 1 h 15"/>
                  <a:gd name="T32" fmla="*/ 8 w 15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"/>
                  <a:gd name="T52" fmla="*/ 0 h 15"/>
                  <a:gd name="T53" fmla="*/ 15 w 15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" h="15">
                    <a:moveTo>
                      <a:pt x="8" y="0"/>
                    </a:moveTo>
                    <a:lnTo>
                      <a:pt x="11" y="1"/>
                    </a:lnTo>
                    <a:lnTo>
                      <a:pt x="13" y="2"/>
                    </a:lnTo>
                    <a:lnTo>
                      <a:pt x="14" y="5"/>
                    </a:lnTo>
                    <a:lnTo>
                      <a:pt x="15" y="8"/>
                    </a:lnTo>
                    <a:lnTo>
                      <a:pt x="14" y="11"/>
                    </a:lnTo>
                    <a:lnTo>
                      <a:pt x="13" y="13"/>
                    </a:lnTo>
                    <a:lnTo>
                      <a:pt x="11" y="14"/>
                    </a:lnTo>
                    <a:lnTo>
                      <a:pt x="8" y="15"/>
                    </a:lnTo>
                    <a:lnTo>
                      <a:pt x="5" y="14"/>
                    </a:lnTo>
                    <a:lnTo>
                      <a:pt x="2" y="13"/>
                    </a:lnTo>
                    <a:lnTo>
                      <a:pt x="1" y="11"/>
                    </a:lnTo>
                    <a:lnTo>
                      <a:pt x="0" y="8"/>
                    </a:lnTo>
                    <a:lnTo>
                      <a:pt x="1" y="5"/>
                    </a:lnTo>
                    <a:lnTo>
                      <a:pt x="2" y="2"/>
                    </a:lnTo>
                    <a:lnTo>
                      <a:pt x="5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43" name="Freeform 99"/>
              <p:cNvSpPr>
                <a:spLocks noChangeAspect="1" noEditPoints="1"/>
              </p:cNvSpPr>
              <p:nvPr/>
            </p:nvSpPr>
            <p:spPr bwMode="auto">
              <a:xfrm>
                <a:off x="3444" y="3878"/>
                <a:ext cx="41" cy="66"/>
              </a:xfrm>
              <a:custGeom>
                <a:avLst/>
                <a:gdLst>
                  <a:gd name="T0" fmla="*/ 32 w 41"/>
                  <a:gd name="T1" fmla="*/ 31 h 66"/>
                  <a:gd name="T2" fmla="*/ 38 w 41"/>
                  <a:gd name="T3" fmla="*/ 37 h 66"/>
                  <a:gd name="T4" fmla="*/ 41 w 41"/>
                  <a:gd name="T5" fmla="*/ 48 h 66"/>
                  <a:gd name="T6" fmla="*/ 38 w 41"/>
                  <a:gd name="T7" fmla="*/ 57 h 66"/>
                  <a:gd name="T8" fmla="*/ 30 w 41"/>
                  <a:gd name="T9" fmla="*/ 64 h 66"/>
                  <a:gd name="T10" fmla="*/ 19 w 41"/>
                  <a:gd name="T11" fmla="*/ 66 h 66"/>
                  <a:gd name="T12" fmla="*/ 8 w 41"/>
                  <a:gd name="T13" fmla="*/ 64 h 66"/>
                  <a:gd name="T14" fmla="*/ 1 w 41"/>
                  <a:gd name="T15" fmla="*/ 58 h 66"/>
                  <a:gd name="T16" fmla="*/ 0 w 41"/>
                  <a:gd name="T17" fmla="*/ 51 h 66"/>
                  <a:gd name="T18" fmla="*/ 2 w 41"/>
                  <a:gd name="T19" fmla="*/ 41 h 66"/>
                  <a:gd name="T20" fmla="*/ 12 w 41"/>
                  <a:gd name="T21" fmla="*/ 34 h 66"/>
                  <a:gd name="T22" fmla="*/ 5 w 41"/>
                  <a:gd name="T23" fmla="*/ 28 h 66"/>
                  <a:gd name="T24" fmla="*/ 1 w 41"/>
                  <a:gd name="T25" fmla="*/ 21 h 66"/>
                  <a:gd name="T26" fmla="*/ 1 w 41"/>
                  <a:gd name="T27" fmla="*/ 12 h 66"/>
                  <a:gd name="T28" fmla="*/ 6 w 41"/>
                  <a:gd name="T29" fmla="*/ 5 h 66"/>
                  <a:gd name="T30" fmla="*/ 14 w 41"/>
                  <a:gd name="T31" fmla="*/ 0 h 66"/>
                  <a:gd name="T32" fmla="*/ 26 w 41"/>
                  <a:gd name="T33" fmla="*/ 0 h 66"/>
                  <a:gd name="T34" fmla="*/ 35 w 41"/>
                  <a:gd name="T35" fmla="*/ 4 h 66"/>
                  <a:gd name="T36" fmla="*/ 38 w 41"/>
                  <a:gd name="T37" fmla="*/ 11 h 66"/>
                  <a:gd name="T38" fmla="*/ 38 w 41"/>
                  <a:gd name="T39" fmla="*/ 19 h 66"/>
                  <a:gd name="T40" fmla="*/ 33 w 41"/>
                  <a:gd name="T41" fmla="*/ 25 h 66"/>
                  <a:gd name="T42" fmla="*/ 25 w 41"/>
                  <a:gd name="T43" fmla="*/ 27 h 66"/>
                  <a:gd name="T44" fmla="*/ 27 w 41"/>
                  <a:gd name="T45" fmla="*/ 21 h 66"/>
                  <a:gd name="T46" fmla="*/ 29 w 41"/>
                  <a:gd name="T47" fmla="*/ 15 h 66"/>
                  <a:gd name="T48" fmla="*/ 27 w 41"/>
                  <a:gd name="T49" fmla="*/ 7 h 66"/>
                  <a:gd name="T50" fmla="*/ 24 w 41"/>
                  <a:gd name="T51" fmla="*/ 4 h 66"/>
                  <a:gd name="T52" fmla="*/ 18 w 41"/>
                  <a:gd name="T53" fmla="*/ 4 h 66"/>
                  <a:gd name="T54" fmla="*/ 14 w 41"/>
                  <a:gd name="T55" fmla="*/ 7 h 66"/>
                  <a:gd name="T56" fmla="*/ 14 w 41"/>
                  <a:gd name="T57" fmla="*/ 15 h 66"/>
                  <a:gd name="T58" fmla="*/ 18 w 41"/>
                  <a:gd name="T59" fmla="*/ 21 h 66"/>
                  <a:gd name="T60" fmla="*/ 25 w 41"/>
                  <a:gd name="T61" fmla="*/ 27 h 66"/>
                  <a:gd name="T62" fmla="*/ 14 w 41"/>
                  <a:gd name="T63" fmla="*/ 37 h 66"/>
                  <a:gd name="T64" fmla="*/ 12 w 41"/>
                  <a:gd name="T65" fmla="*/ 41 h 66"/>
                  <a:gd name="T66" fmla="*/ 11 w 41"/>
                  <a:gd name="T67" fmla="*/ 47 h 66"/>
                  <a:gd name="T68" fmla="*/ 11 w 41"/>
                  <a:gd name="T69" fmla="*/ 54 h 66"/>
                  <a:gd name="T70" fmla="*/ 13 w 41"/>
                  <a:gd name="T71" fmla="*/ 60 h 66"/>
                  <a:gd name="T72" fmla="*/ 17 w 41"/>
                  <a:gd name="T73" fmla="*/ 63 h 66"/>
                  <a:gd name="T74" fmla="*/ 23 w 41"/>
                  <a:gd name="T75" fmla="*/ 63 h 66"/>
                  <a:gd name="T76" fmla="*/ 26 w 41"/>
                  <a:gd name="T77" fmla="*/ 58 h 66"/>
                  <a:gd name="T78" fmla="*/ 26 w 41"/>
                  <a:gd name="T79" fmla="*/ 49 h 66"/>
                  <a:gd name="T80" fmla="*/ 20 w 41"/>
                  <a:gd name="T81" fmla="*/ 41 h 6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1"/>
                  <a:gd name="T124" fmla="*/ 0 h 66"/>
                  <a:gd name="T125" fmla="*/ 41 w 41"/>
                  <a:gd name="T126" fmla="*/ 66 h 6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1" h="66">
                    <a:moveTo>
                      <a:pt x="29" y="29"/>
                    </a:moveTo>
                    <a:lnTo>
                      <a:pt x="32" y="31"/>
                    </a:lnTo>
                    <a:lnTo>
                      <a:pt x="36" y="35"/>
                    </a:lnTo>
                    <a:lnTo>
                      <a:pt x="38" y="37"/>
                    </a:lnTo>
                    <a:lnTo>
                      <a:pt x="39" y="42"/>
                    </a:lnTo>
                    <a:lnTo>
                      <a:pt x="41" y="48"/>
                    </a:lnTo>
                    <a:lnTo>
                      <a:pt x="39" y="53"/>
                    </a:lnTo>
                    <a:lnTo>
                      <a:pt x="38" y="57"/>
                    </a:lnTo>
                    <a:lnTo>
                      <a:pt x="35" y="60"/>
                    </a:lnTo>
                    <a:lnTo>
                      <a:pt x="30" y="64"/>
                    </a:lnTo>
                    <a:lnTo>
                      <a:pt x="25" y="65"/>
                    </a:lnTo>
                    <a:lnTo>
                      <a:pt x="19" y="66"/>
                    </a:lnTo>
                    <a:lnTo>
                      <a:pt x="13" y="65"/>
                    </a:lnTo>
                    <a:lnTo>
                      <a:pt x="8" y="64"/>
                    </a:lnTo>
                    <a:lnTo>
                      <a:pt x="5" y="62"/>
                    </a:lnTo>
                    <a:lnTo>
                      <a:pt x="1" y="58"/>
                    </a:lnTo>
                    <a:lnTo>
                      <a:pt x="0" y="54"/>
                    </a:lnTo>
                    <a:lnTo>
                      <a:pt x="0" y="51"/>
                    </a:lnTo>
                    <a:lnTo>
                      <a:pt x="0" y="46"/>
                    </a:lnTo>
                    <a:lnTo>
                      <a:pt x="2" y="41"/>
                    </a:lnTo>
                    <a:lnTo>
                      <a:pt x="6" y="37"/>
                    </a:lnTo>
                    <a:lnTo>
                      <a:pt x="12" y="34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2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2" y="9"/>
                    </a:lnTo>
                    <a:lnTo>
                      <a:pt x="6" y="5"/>
                    </a:lnTo>
                    <a:lnTo>
                      <a:pt x="9" y="3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6" y="0"/>
                    </a:lnTo>
                    <a:lnTo>
                      <a:pt x="31" y="1"/>
                    </a:lnTo>
                    <a:lnTo>
                      <a:pt x="35" y="4"/>
                    </a:lnTo>
                    <a:lnTo>
                      <a:pt x="37" y="7"/>
                    </a:lnTo>
                    <a:lnTo>
                      <a:pt x="38" y="11"/>
                    </a:lnTo>
                    <a:lnTo>
                      <a:pt x="39" y="15"/>
                    </a:lnTo>
                    <a:lnTo>
                      <a:pt x="38" y="19"/>
                    </a:lnTo>
                    <a:lnTo>
                      <a:pt x="37" y="23"/>
                    </a:lnTo>
                    <a:lnTo>
                      <a:pt x="33" y="25"/>
                    </a:lnTo>
                    <a:lnTo>
                      <a:pt x="29" y="29"/>
                    </a:lnTo>
                    <a:close/>
                    <a:moveTo>
                      <a:pt x="25" y="27"/>
                    </a:moveTo>
                    <a:lnTo>
                      <a:pt x="26" y="24"/>
                    </a:lnTo>
                    <a:lnTo>
                      <a:pt x="27" y="21"/>
                    </a:lnTo>
                    <a:lnTo>
                      <a:pt x="27" y="18"/>
                    </a:lnTo>
                    <a:lnTo>
                      <a:pt x="29" y="15"/>
                    </a:lnTo>
                    <a:lnTo>
                      <a:pt x="27" y="11"/>
                    </a:lnTo>
                    <a:lnTo>
                      <a:pt x="27" y="7"/>
                    </a:lnTo>
                    <a:lnTo>
                      <a:pt x="26" y="5"/>
                    </a:lnTo>
                    <a:lnTo>
                      <a:pt x="24" y="4"/>
                    </a:lnTo>
                    <a:lnTo>
                      <a:pt x="20" y="3"/>
                    </a:lnTo>
                    <a:lnTo>
                      <a:pt x="18" y="4"/>
                    </a:lnTo>
                    <a:lnTo>
                      <a:pt x="15" y="5"/>
                    </a:lnTo>
                    <a:lnTo>
                      <a:pt x="14" y="7"/>
                    </a:lnTo>
                    <a:lnTo>
                      <a:pt x="13" y="11"/>
                    </a:lnTo>
                    <a:lnTo>
                      <a:pt x="14" y="15"/>
                    </a:lnTo>
                    <a:lnTo>
                      <a:pt x="15" y="18"/>
                    </a:lnTo>
                    <a:lnTo>
                      <a:pt x="18" y="21"/>
                    </a:lnTo>
                    <a:lnTo>
                      <a:pt x="21" y="23"/>
                    </a:lnTo>
                    <a:lnTo>
                      <a:pt x="25" y="27"/>
                    </a:lnTo>
                    <a:close/>
                    <a:moveTo>
                      <a:pt x="15" y="36"/>
                    </a:moveTo>
                    <a:lnTo>
                      <a:pt x="14" y="37"/>
                    </a:lnTo>
                    <a:lnTo>
                      <a:pt x="13" y="39"/>
                    </a:lnTo>
                    <a:lnTo>
                      <a:pt x="12" y="41"/>
                    </a:lnTo>
                    <a:lnTo>
                      <a:pt x="11" y="43"/>
                    </a:lnTo>
                    <a:lnTo>
                      <a:pt x="11" y="47"/>
                    </a:lnTo>
                    <a:lnTo>
                      <a:pt x="11" y="51"/>
                    </a:lnTo>
                    <a:lnTo>
                      <a:pt x="11" y="54"/>
                    </a:lnTo>
                    <a:lnTo>
                      <a:pt x="12" y="58"/>
                    </a:lnTo>
                    <a:lnTo>
                      <a:pt x="13" y="60"/>
                    </a:lnTo>
                    <a:lnTo>
                      <a:pt x="14" y="62"/>
                    </a:lnTo>
                    <a:lnTo>
                      <a:pt x="17" y="63"/>
                    </a:lnTo>
                    <a:lnTo>
                      <a:pt x="19" y="63"/>
                    </a:lnTo>
                    <a:lnTo>
                      <a:pt x="23" y="63"/>
                    </a:lnTo>
                    <a:lnTo>
                      <a:pt x="25" y="60"/>
                    </a:lnTo>
                    <a:lnTo>
                      <a:pt x="26" y="58"/>
                    </a:lnTo>
                    <a:lnTo>
                      <a:pt x="27" y="54"/>
                    </a:lnTo>
                    <a:lnTo>
                      <a:pt x="26" y="49"/>
                    </a:lnTo>
                    <a:lnTo>
                      <a:pt x="24" y="45"/>
                    </a:lnTo>
                    <a:lnTo>
                      <a:pt x="20" y="41"/>
                    </a:lnTo>
                    <a:lnTo>
                      <a:pt x="1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44" name="Freeform 100"/>
              <p:cNvSpPr>
                <a:spLocks noChangeAspect="1"/>
              </p:cNvSpPr>
              <p:nvPr/>
            </p:nvSpPr>
            <p:spPr bwMode="auto">
              <a:xfrm>
                <a:off x="3826" y="3878"/>
                <a:ext cx="32" cy="65"/>
              </a:xfrm>
              <a:custGeom>
                <a:avLst/>
                <a:gdLst>
                  <a:gd name="T0" fmla="*/ 24 w 32"/>
                  <a:gd name="T1" fmla="*/ 0 h 65"/>
                  <a:gd name="T2" fmla="*/ 24 w 32"/>
                  <a:gd name="T3" fmla="*/ 52 h 65"/>
                  <a:gd name="T4" fmla="*/ 24 w 32"/>
                  <a:gd name="T5" fmla="*/ 57 h 65"/>
                  <a:gd name="T6" fmla="*/ 24 w 32"/>
                  <a:gd name="T7" fmla="*/ 59 h 65"/>
                  <a:gd name="T8" fmla="*/ 25 w 32"/>
                  <a:gd name="T9" fmla="*/ 62 h 65"/>
                  <a:gd name="T10" fmla="*/ 26 w 32"/>
                  <a:gd name="T11" fmla="*/ 62 h 65"/>
                  <a:gd name="T12" fmla="*/ 28 w 32"/>
                  <a:gd name="T13" fmla="*/ 63 h 65"/>
                  <a:gd name="T14" fmla="*/ 31 w 32"/>
                  <a:gd name="T15" fmla="*/ 63 h 65"/>
                  <a:gd name="T16" fmla="*/ 32 w 32"/>
                  <a:gd name="T17" fmla="*/ 63 h 65"/>
                  <a:gd name="T18" fmla="*/ 32 w 32"/>
                  <a:gd name="T19" fmla="*/ 65 h 65"/>
                  <a:gd name="T20" fmla="*/ 0 w 32"/>
                  <a:gd name="T21" fmla="*/ 65 h 65"/>
                  <a:gd name="T22" fmla="*/ 0 w 32"/>
                  <a:gd name="T23" fmla="*/ 63 h 65"/>
                  <a:gd name="T24" fmla="*/ 1 w 32"/>
                  <a:gd name="T25" fmla="*/ 63 h 65"/>
                  <a:gd name="T26" fmla="*/ 4 w 32"/>
                  <a:gd name="T27" fmla="*/ 63 h 65"/>
                  <a:gd name="T28" fmla="*/ 7 w 32"/>
                  <a:gd name="T29" fmla="*/ 63 h 65"/>
                  <a:gd name="T30" fmla="*/ 8 w 32"/>
                  <a:gd name="T31" fmla="*/ 62 h 65"/>
                  <a:gd name="T32" fmla="*/ 9 w 32"/>
                  <a:gd name="T33" fmla="*/ 59 h 65"/>
                  <a:gd name="T34" fmla="*/ 9 w 32"/>
                  <a:gd name="T35" fmla="*/ 58 h 65"/>
                  <a:gd name="T36" fmla="*/ 9 w 32"/>
                  <a:gd name="T37" fmla="*/ 56 h 65"/>
                  <a:gd name="T38" fmla="*/ 9 w 32"/>
                  <a:gd name="T39" fmla="*/ 52 h 65"/>
                  <a:gd name="T40" fmla="*/ 9 w 32"/>
                  <a:gd name="T41" fmla="*/ 19 h 65"/>
                  <a:gd name="T42" fmla="*/ 9 w 32"/>
                  <a:gd name="T43" fmla="*/ 16 h 65"/>
                  <a:gd name="T44" fmla="*/ 9 w 32"/>
                  <a:gd name="T45" fmla="*/ 15 h 65"/>
                  <a:gd name="T46" fmla="*/ 8 w 32"/>
                  <a:gd name="T47" fmla="*/ 13 h 65"/>
                  <a:gd name="T48" fmla="*/ 8 w 32"/>
                  <a:gd name="T49" fmla="*/ 12 h 65"/>
                  <a:gd name="T50" fmla="*/ 7 w 32"/>
                  <a:gd name="T51" fmla="*/ 12 h 65"/>
                  <a:gd name="T52" fmla="*/ 6 w 32"/>
                  <a:gd name="T53" fmla="*/ 11 h 65"/>
                  <a:gd name="T54" fmla="*/ 3 w 32"/>
                  <a:gd name="T55" fmla="*/ 12 h 65"/>
                  <a:gd name="T56" fmla="*/ 0 w 32"/>
                  <a:gd name="T57" fmla="*/ 13 h 65"/>
                  <a:gd name="T58" fmla="*/ 0 w 32"/>
                  <a:gd name="T59" fmla="*/ 11 h 65"/>
                  <a:gd name="T60" fmla="*/ 22 w 32"/>
                  <a:gd name="T61" fmla="*/ 0 h 65"/>
                  <a:gd name="T62" fmla="*/ 24 w 32"/>
                  <a:gd name="T63" fmla="*/ 0 h 6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2"/>
                  <a:gd name="T97" fmla="*/ 0 h 65"/>
                  <a:gd name="T98" fmla="*/ 32 w 32"/>
                  <a:gd name="T99" fmla="*/ 65 h 6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2" h="65">
                    <a:moveTo>
                      <a:pt x="24" y="0"/>
                    </a:moveTo>
                    <a:lnTo>
                      <a:pt x="24" y="52"/>
                    </a:lnTo>
                    <a:lnTo>
                      <a:pt x="24" y="57"/>
                    </a:lnTo>
                    <a:lnTo>
                      <a:pt x="24" y="59"/>
                    </a:lnTo>
                    <a:lnTo>
                      <a:pt x="25" y="62"/>
                    </a:lnTo>
                    <a:lnTo>
                      <a:pt x="26" y="62"/>
                    </a:lnTo>
                    <a:lnTo>
                      <a:pt x="28" y="63"/>
                    </a:lnTo>
                    <a:lnTo>
                      <a:pt x="31" y="63"/>
                    </a:lnTo>
                    <a:lnTo>
                      <a:pt x="32" y="63"/>
                    </a:lnTo>
                    <a:lnTo>
                      <a:pt x="32" y="65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1" y="63"/>
                    </a:lnTo>
                    <a:lnTo>
                      <a:pt x="4" y="63"/>
                    </a:lnTo>
                    <a:lnTo>
                      <a:pt x="7" y="63"/>
                    </a:lnTo>
                    <a:lnTo>
                      <a:pt x="8" y="62"/>
                    </a:lnTo>
                    <a:lnTo>
                      <a:pt x="9" y="59"/>
                    </a:lnTo>
                    <a:lnTo>
                      <a:pt x="9" y="58"/>
                    </a:lnTo>
                    <a:lnTo>
                      <a:pt x="9" y="56"/>
                    </a:lnTo>
                    <a:lnTo>
                      <a:pt x="9" y="52"/>
                    </a:lnTo>
                    <a:lnTo>
                      <a:pt x="9" y="19"/>
                    </a:lnTo>
                    <a:lnTo>
                      <a:pt x="9" y="16"/>
                    </a:lnTo>
                    <a:lnTo>
                      <a:pt x="9" y="15"/>
                    </a:lnTo>
                    <a:lnTo>
                      <a:pt x="8" y="13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6" y="11"/>
                    </a:lnTo>
                    <a:lnTo>
                      <a:pt x="3" y="12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22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45" name="Line 101"/>
              <p:cNvSpPr>
                <a:spLocks noChangeAspect="1" noChangeShapeType="1"/>
              </p:cNvSpPr>
              <p:nvPr/>
            </p:nvSpPr>
            <p:spPr bwMode="auto">
              <a:xfrm>
                <a:off x="1774" y="3456"/>
                <a:ext cx="2068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46" name="Freeform 102"/>
              <p:cNvSpPr>
                <a:spLocks noChangeAspect="1"/>
              </p:cNvSpPr>
              <p:nvPr/>
            </p:nvSpPr>
            <p:spPr bwMode="auto">
              <a:xfrm>
                <a:off x="1774" y="2547"/>
                <a:ext cx="2068" cy="909"/>
              </a:xfrm>
              <a:custGeom>
                <a:avLst/>
                <a:gdLst>
                  <a:gd name="T0" fmla="*/ 26 w 2068"/>
                  <a:gd name="T1" fmla="*/ 839 h 909"/>
                  <a:gd name="T2" fmla="*/ 55 w 2068"/>
                  <a:gd name="T3" fmla="*/ 741 h 909"/>
                  <a:gd name="T4" fmla="*/ 84 w 2068"/>
                  <a:gd name="T5" fmla="*/ 643 h 909"/>
                  <a:gd name="T6" fmla="*/ 113 w 2068"/>
                  <a:gd name="T7" fmla="*/ 554 h 909"/>
                  <a:gd name="T8" fmla="*/ 143 w 2068"/>
                  <a:gd name="T9" fmla="*/ 474 h 909"/>
                  <a:gd name="T10" fmla="*/ 171 w 2068"/>
                  <a:gd name="T11" fmla="*/ 402 h 909"/>
                  <a:gd name="T12" fmla="*/ 200 w 2068"/>
                  <a:gd name="T13" fmla="*/ 336 h 909"/>
                  <a:gd name="T14" fmla="*/ 229 w 2068"/>
                  <a:gd name="T15" fmla="*/ 277 h 909"/>
                  <a:gd name="T16" fmla="*/ 258 w 2068"/>
                  <a:gd name="T17" fmla="*/ 224 h 909"/>
                  <a:gd name="T18" fmla="*/ 287 w 2068"/>
                  <a:gd name="T19" fmla="*/ 179 h 909"/>
                  <a:gd name="T20" fmla="*/ 316 w 2068"/>
                  <a:gd name="T21" fmla="*/ 138 h 909"/>
                  <a:gd name="T22" fmla="*/ 346 w 2068"/>
                  <a:gd name="T23" fmla="*/ 103 h 909"/>
                  <a:gd name="T24" fmla="*/ 374 w 2068"/>
                  <a:gd name="T25" fmla="*/ 73 h 909"/>
                  <a:gd name="T26" fmla="*/ 403 w 2068"/>
                  <a:gd name="T27" fmla="*/ 49 h 909"/>
                  <a:gd name="T28" fmla="*/ 432 w 2068"/>
                  <a:gd name="T29" fmla="*/ 30 h 909"/>
                  <a:gd name="T30" fmla="*/ 461 w 2068"/>
                  <a:gd name="T31" fmla="*/ 15 h 909"/>
                  <a:gd name="T32" fmla="*/ 490 w 2068"/>
                  <a:gd name="T33" fmla="*/ 6 h 909"/>
                  <a:gd name="T34" fmla="*/ 570 w 2068"/>
                  <a:gd name="T35" fmla="*/ 2 h 909"/>
                  <a:gd name="T36" fmla="*/ 610 w 2068"/>
                  <a:gd name="T37" fmla="*/ 11 h 909"/>
                  <a:gd name="T38" fmla="*/ 639 w 2068"/>
                  <a:gd name="T39" fmla="*/ 20 h 909"/>
                  <a:gd name="T40" fmla="*/ 667 w 2068"/>
                  <a:gd name="T41" fmla="*/ 35 h 909"/>
                  <a:gd name="T42" fmla="*/ 697 w 2068"/>
                  <a:gd name="T43" fmla="*/ 51 h 909"/>
                  <a:gd name="T44" fmla="*/ 726 w 2068"/>
                  <a:gd name="T45" fmla="*/ 71 h 909"/>
                  <a:gd name="T46" fmla="*/ 755 w 2068"/>
                  <a:gd name="T47" fmla="*/ 92 h 909"/>
                  <a:gd name="T48" fmla="*/ 784 w 2068"/>
                  <a:gd name="T49" fmla="*/ 115 h 909"/>
                  <a:gd name="T50" fmla="*/ 813 w 2068"/>
                  <a:gd name="T51" fmla="*/ 141 h 909"/>
                  <a:gd name="T52" fmla="*/ 841 w 2068"/>
                  <a:gd name="T53" fmla="*/ 168 h 909"/>
                  <a:gd name="T54" fmla="*/ 870 w 2068"/>
                  <a:gd name="T55" fmla="*/ 197 h 909"/>
                  <a:gd name="T56" fmla="*/ 899 w 2068"/>
                  <a:gd name="T57" fmla="*/ 227 h 909"/>
                  <a:gd name="T58" fmla="*/ 929 w 2068"/>
                  <a:gd name="T59" fmla="*/ 258 h 909"/>
                  <a:gd name="T60" fmla="*/ 958 w 2068"/>
                  <a:gd name="T61" fmla="*/ 289 h 909"/>
                  <a:gd name="T62" fmla="*/ 987 w 2068"/>
                  <a:gd name="T63" fmla="*/ 322 h 909"/>
                  <a:gd name="T64" fmla="*/ 1016 w 2068"/>
                  <a:gd name="T65" fmla="*/ 354 h 909"/>
                  <a:gd name="T66" fmla="*/ 1044 w 2068"/>
                  <a:gd name="T67" fmla="*/ 386 h 909"/>
                  <a:gd name="T68" fmla="*/ 1073 w 2068"/>
                  <a:gd name="T69" fmla="*/ 419 h 909"/>
                  <a:gd name="T70" fmla="*/ 1102 w 2068"/>
                  <a:gd name="T71" fmla="*/ 451 h 909"/>
                  <a:gd name="T72" fmla="*/ 1131 w 2068"/>
                  <a:gd name="T73" fmla="*/ 482 h 909"/>
                  <a:gd name="T74" fmla="*/ 1161 w 2068"/>
                  <a:gd name="T75" fmla="*/ 514 h 909"/>
                  <a:gd name="T76" fmla="*/ 1190 w 2068"/>
                  <a:gd name="T77" fmla="*/ 545 h 909"/>
                  <a:gd name="T78" fmla="*/ 1218 w 2068"/>
                  <a:gd name="T79" fmla="*/ 575 h 909"/>
                  <a:gd name="T80" fmla="*/ 1247 w 2068"/>
                  <a:gd name="T81" fmla="*/ 604 h 909"/>
                  <a:gd name="T82" fmla="*/ 1276 w 2068"/>
                  <a:gd name="T83" fmla="*/ 631 h 909"/>
                  <a:gd name="T84" fmla="*/ 1305 w 2068"/>
                  <a:gd name="T85" fmla="*/ 658 h 909"/>
                  <a:gd name="T86" fmla="*/ 1334 w 2068"/>
                  <a:gd name="T87" fmla="*/ 683 h 909"/>
                  <a:gd name="T88" fmla="*/ 1362 w 2068"/>
                  <a:gd name="T89" fmla="*/ 707 h 909"/>
                  <a:gd name="T90" fmla="*/ 1393 w 2068"/>
                  <a:gd name="T91" fmla="*/ 729 h 909"/>
                  <a:gd name="T92" fmla="*/ 1421 w 2068"/>
                  <a:gd name="T93" fmla="*/ 750 h 909"/>
                  <a:gd name="T94" fmla="*/ 1450 w 2068"/>
                  <a:gd name="T95" fmla="*/ 769 h 909"/>
                  <a:gd name="T96" fmla="*/ 1479 w 2068"/>
                  <a:gd name="T97" fmla="*/ 789 h 909"/>
                  <a:gd name="T98" fmla="*/ 1508 w 2068"/>
                  <a:gd name="T99" fmla="*/ 805 h 909"/>
                  <a:gd name="T100" fmla="*/ 1537 w 2068"/>
                  <a:gd name="T101" fmla="*/ 820 h 909"/>
                  <a:gd name="T102" fmla="*/ 1565 w 2068"/>
                  <a:gd name="T103" fmla="*/ 834 h 909"/>
                  <a:gd name="T104" fmla="*/ 1595 w 2068"/>
                  <a:gd name="T105" fmla="*/ 846 h 909"/>
                  <a:gd name="T106" fmla="*/ 1624 w 2068"/>
                  <a:gd name="T107" fmla="*/ 857 h 909"/>
                  <a:gd name="T108" fmla="*/ 1653 w 2068"/>
                  <a:gd name="T109" fmla="*/ 867 h 909"/>
                  <a:gd name="T110" fmla="*/ 1684 w 2068"/>
                  <a:gd name="T111" fmla="*/ 876 h 909"/>
                  <a:gd name="T112" fmla="*/ 1717 w 2068"/>
                  <a:gd name="T113" fmla="*/ 885 h 909"/>
                  <a:gd name="T114" fmla="*/ 1760 w 2068"/>
                  <a:gd name="T115" fmla="*/ 893 h 909"/>
                  <a:gd name="T116" fmla="*/ 1825 w 2068"/>
                  <a:gd name="T117" fmla="*/ 901 h 90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068"/>
                  <a:gd name="T178" fmla="*/ 0 h 909"/>
                  <a:gd name="T179" fmla="*/ 2068 w 2068"/>
                  <a:gd name="T180" fmla="*/ 909 h 90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068" h="909">
                    <a:moveTo>
                      <a:pt x="0" y="909"/>
                    </a:moveTo>
                    <a:lnTo>
                      <a:pt x="1" y="906"/>
                    </a:lnTo>
                    <a:lnTo>
                      <a:pt x="3" y="903"/>
                    </a:lnTo>
                    <a:lnTo>
                      <a:pt x="6" y="899"/>
                    </a:lnTo>
                    <a:lnTo>
                      <a:pt x="8" y="894"/>
                    </a:lnTo>
                    <a:lnTo>
                      <a:pt x="9" y="889"/>
                    </a:lnTo>
                    <a:lnTo>
                      <a:pt x="12" y="883"/>
                    </a:lnTo>
                    <a:lnTo>
                      <a:pt x="14" y="877"/>
                    </a:lnTo>
                    <a:lnTo>
                      <a:pt x="15" y="871"/>
                    </a:lnTo>
                    <a:lnTo>
                      <a:pt x="18" y="865"/>
                    </a:lnTo>
                    <a:lnTo>
                      <a:pt x="20" y="859"/>
                    </a:lnTo>
                    <a:lnTo>
                      <a:pt x="23" y="853"/>
                    </a:lnTo>
                    <a:lnTo>
                      <a:pt x="24" y="846"/>
                    </a:lnTo>
                    <a:lnTo>
                      <a:pt x="26" y="839"/>
                    </a:lnTo>
                    <a:lnTo>
                      <a:pt x="29" y="833"/>
                    </a:lnTo>
                    <a:lnTo>
                      <a:pt x="31" y="826"/>
                    </a:lnTo>
                    <a:lnTo>
                      <a:pt x="32" y="819"/>
                    </a:lnTo>
                    <a:lnTo>
                      <a:pt x="35" y="811"/>
                    </a:lnTo>
                    <a:lnTo>
                      <a:pt x="37" y="805"/>
                    </a:lnTo>
                    <a:lnTo>
                      <a:pt x="38" y="798"/>
                    </a:lnTo>
                    <a:lnTo>
                      <a:pt x="41" y="791"/>
                    </a:lnTo>
                    <a:lnTo>
                      <a:pt x="43" y="784"/>
                    </a:lnTo>
                    <a:lnTo>
                      <a:pt x="45" y="777"/>
                    </a:lnTo>
                    <a:lnTo>
                      <a:pt x="47" y="769"/>
                    </a:lnTo>
                    <a:lnTo>
                      <a:pt x="49" y="762"/>
                    </a:lnTo>
                    <a:lnTo>
                      <a:pt x="51" y="755"/>
                    </a:lnTo>
                    <a:lnTo>
                      <a:pt x="54" y="748"/>
                    </a:lnTo>
                    <a:lnTo>
                      <a:pt x="55" y="741"/>
                    </a:lnTo>
                    <a:lnTo>
                      <a:pt x="57" y="733"/>
                    </a:lnTo>
                    <a:lnTo>
                      <a:pt x="60" y="726"/>
                    </a:lnTo>
                    <a:lnTo>
                      <a:pt x="61" y="719"/>
                    </a:lnTo>
                    <a:lnTo>
                      <a:pt x="63" y="713"/>
                    </a:lnTo>
                    <a:lnTo>
                      <a:pt x="66" y="706"/>
                    </a:lnTo>
                    <a:lnTo>
                      <a:pt x="68" y="699"/>
                    </a:lnTo>
                    <a:lnTo>
                      <a:pt x="69" y="691"/>
                    </a:lnTo>
                    <a:lnTo>
                      <a:pt x="72" y="684"/>
                    </a:lnTo>
                    <a:lnTo>
                      <a:pt x="74" y="678"/>
                    </a:lnTo>
                    <a:lnTo>
                      <a:pt x="75" y="671"/>
                    </a:lnTo>
                    <a:lnTo>
                      <a:pt x="78" y="664"/>
                    </a:lnTo>
                    <a:lnTo>
                      <a:pt x="80" y="658"/>
                    </a:lnTo>
                    <a:lnTo>
                      <a:pt x="83" y="651"/>
                    </a:lnTo>
                    <a:lnTo>
                      <a:pt x="84" y="643"/>
                    </a:lnTo>
                    <a:lnTo>
                      <a:pt x="86" y="637"/>
                    </a:lnTo>
                    <a:lnTo>
                      <a:pt x="89" y="630"/>
                    </a:lnTo>
                    <a:lnTo>
                      <a:pt x="91" y="624"/>
                    </a:lnTo>
                    <a:lnTo>
                      <a:pt x="92" y="617"/>
                    </a:lnTo>
                    <a:lnTo>
                      <a:pt x="95" y="611"/>
                    </a:lnTo>
                    <a:lnTo>
                      <a:pt x="97" y="605"/>
                    </a:lnTo>
                    <a:lnTo>
                      <a:pt x="98" y="598"/>
                    </a:lnTo>
                    <a:lnTo>
                      <a:pt x="101" y="592"/>
                    </a:lnTo>
                    <a:lnTo>
                      <a:pt x="103" y="586"/>
                    </a:lnTo>
                    <a:lnTo>
                      <a:pt x="105" y="580"/>
                    </a:lnTo>
                    <a:lnTo>
                      <a:pt x="107" y="572"/>
                    </a:lnTo>
                    <a:lnTo>
                      <a:pt x="109" y="566"/>
                    </a:lnTo>
                    <a:lnTo>
                      <a:pt x="111" y="560"/>
                    </a:lnTo>
                    <a:lnTo>
                      <a:pt x="113" y="554"/>
                    </a:lnTo>
                    <a:lnTo>
                      <a:pt x="115" y="548"/>
                    </a:lnTo>
                    <a:lnTo>
                      <a:pt x="117" y="542"/>
                    </a:lnTo>
                    <a:lnTo>
                      <a:pt x="120" y="536"/>
                    </a:lnTo>
                    <a:lnTo>
                      <a:pt x="121" y="530"/>
                    </a:lnTo>
                    <a:lnTo>
                      <a:pt x="123" y="524"/>
                    </a:lnTo>
                    <a:lnTo>
                      <a:pt x="126" y="520"/>
                    </a:lnTo>
                    <a:lnTo>
                      <a:pt x="128" y="514"/>
                    </a:lnTo>
                    <a:lnTo>
                      <a:pt x="129" y="508"/>
                    </a:lnTo>
                    <a:lnTo>
                      <a:pt x="132" y="502"/>
                    </a:lnTo>
                    <a:lnTo>
                      <a:pt x="134" y="497"/>
                    </a:lnTo>
                    <a:lnTo>
                      <a:pt x="135" y="491"/>
                    </a:lnTo>
                    <a:lnTo>
                      <a:pt x="138" y="485"/>
                    </a:lnTo>
                    <a:lnTo>
                      <a:pt x="140" y="480"/>
                    </a:lnTo>
                    <a:lnTo>
                      <a:pt x="143" y="474"/>
                    </a:lnTo>
                    <a:lnTo>
                      <a:pt x="144" y="469"/>
                    </a:lnTo>
                    <a:lnTo>
                      <a:pt x="146" y="463"/>
                    </a:lnTo>
                    <a:lnTo>
                      <a:pt x="149" y="458"/>
                    </a:lnTo>
                    <a:lnTo>
                      <a:pt x="151" y="452"/>
                    </a:lnTo>
                    <a:lnTo>
                      <a:pt x="152" y="448"/>
                    </a:lnTo>
                    <a:lnTo>
                      <a:pt x="155" y="443"/>
                    </a:lnTo>
                    <a:lnTo>
                      <a:pt x="157" y="437"/>
                    </a:lnTo>
                    <a:lnTo>
                      <a:pt x="158" y="432"/>
                    </a:lnTo>
                    <a:lnTo>
                      <a:pt x="161" y="427"/>
                    </a:lnTo>
                    <a:lnTo>
                      <a:pt x="163" y="421"/>
                    </a:lnTo>
                    <a:lnTo>
                      <a:pt x="165" y="416"/>
                    </a:lnTo>
                    <a:lnTo>
                      <a:pt x="167" y="412"/>
                    </a:lnTo>
                    <a:lnTo>
                      <a:pt x="169" y="407"/>
                    </a:lnTo>
                    <a:lnTo>
                      <a:pt x="171" y="402"/>
                    </a:lnTo>
                    <a:lnTo>
                      <a:pt x="173" y="397"/>
                    </a:lnTo>
                    <a:lnTo>
                      <a:pt x="175" y="392"/>
                    </a:lnTo>
                    <a:lnTo>
                      <a:pt x="177" y="388"/>
                    </a:lnTo>
                    <a:lnTo>
                      <a:pt x="180" y="383"/>
                    </a:lnTo>
                    <a:lnTo>
                      <a:pt x="181" y="378"/>
                    </a:lnTo>
                    <a:lnTo>
                      <a:pt x="183" y="373"/>
                    </a:lnTo>
                    <a:lnTo>
                      <a:pt x="186" y="368"/>
                    </a:lnTo>
                    <a:lnTo>
                      <a:pt x="188" y="364"/>
                    </a:lnTo>
                    <a:lnTo>
                      <a:pt x="189" y="359"/>
                    </a:lnTo>
                    <a:lnTo>
                      <a:pt x="192" y="354"/>
                    </a:lnTo>
                    <a:lnTo>
                      <a:pt x="194" y="349"/>
                    </a:lnTo>
                    <a:lnTo>
                      <a:pt x="195" y="346"/>
                    </a:lnTo>
                    <a:lnTo>
                      <a:pt x="198" y="341"/>
                    </a:lnTo>
                    <a:lnTo>
                      <a:pt x="200" y="336"/>
                    </a:lnTo>
                    <a:lnTo>
                      <a:pt x="203" y="332"/>
                    </a:lnTo>
                    <a:lnTo>
                      <a:pt x="204" y="328"/>
                    </a:lnTo>
                    <a:lnTo>
                      <a:pt x="206" y="323"/>
                    </a:lnTo>
                    <a:lnTo>
                      <a:pt x="209" y="319"/>
                    </a:lnTo>
                    <a:lnTo>
                      <a:pt x="210" y="314"/>
                    </a:lnTo>
                    <a:lnTo>
                      <a:pt x="212" y="310"/>
                    </a:lnTo>
                    <a:lnTo>
                      <a:pt x="215" y="306"/>
                    </a:lnTo>
                    <a:lnTo>
                      <a:pt x="217" y="301"/>
                    </a:lnTo>
                    <a:lnTo>
                      <a:pt x="218" y="298"/>
                    </a:lnTo>
                    <a:lnTo>
                      <a:pt x="221" y="294"/>
                    </a:lnTo>
                    <a:lnTo>
                      <a:pt x="223" y="289"/>
                    </a:lnTo>
                    <a:lnTo>
                      <a:pt x="226" y="286"/>
                    </a:lnTo>
                    <a:lnTo>
                      <a:pt x="227" y="281"/>
                    </a:lnTo>
                    <a:lnTo>
                      <a:pt x="229" y="277"/>
                    </a:lnTo>
                    <a:lnTo>
                      <a:pt x="232" y="274"/>
                    </a:lnTo>
                    <a:lnTo>
                      <a:pt x="233" y="270"/>
                    </a:lnTo>
                    <a:lnTo>
                      <a:pt x="235" y="265"/>
                    </a:lnTo>
                    <a:lnTo>
                      <a:pt x="238" y="262"/>
                    </a:lnTo>
                    <a:lnTo>
                      <a:pt x="240" y="258"/>
                    </a:lnTo>
                    <a:lnTo>
                      <a:pt x="241" y="254"/>
                    </a:lnTo>
                    <a:lnTo>
                      <a:pt x="244" y="251"/>
                    </a:lnTo>
                    <a:lnTo>
                      <a:pt x="246" y="246"/>
                    </a:lnTo>
                    <a:lnTo>
                      <a:pt x="248" y="242"/>
                    </a:lnTo>
                    <a:lnTo>
                      <a:pt x="250" y="239"/>
                    </a:lnTo>
                    <a:lnTo>
                      <a:pt x="252" y="235"/>
                    </a:lnTo>
                    <a:lnTo>
                      <a:pt x="254" y="232"/>
                    </a:lnTo>
                    <a:lnTo>
                      <a:pt x="256" y="228"/>
                    </a:lnTo>
                    <a:lnTo>
                      <a:pt x="258" y="224"/>
                    </a:lnTo>
                    <a:lnTo>
                      <a:pt x="260" y="221"/>
                    </a:lnTo>
                    <a:lnTo>
                      <a:pt x="263" y="217"/>
                    </a:lnTo>
                    <a:lnTo>
                      <a:pt x="264" y="215"/>
                    </a:lnTo>
                    <a:lnTo>
                      <a:pt x="266" y="211"/>
                    </a:lnTo>
                    <a:lnTo>
                      <a:pt x="269" y="207"/>
                    </a:lnTo>
                    <a:lnTo>
                      <a:pt x="270" y="204"/>
                    </a:lnTo>
                    <a:lnTo>
                      <a:pt x="272" y="200"/>
                    </a:lnTo>
                    <a:lnTo>
                      <a:pt x="275" y="198"/>
                    </a:lnTo>
                    <a:lnTo>
                      <a:pt x="277" y="194"/>
                    </a:lnTo>
                    <a:lnTo>
                      <a:pt x="278" y="191"/>
                    </a:lnTo>
                    <a:lnTo>
                      <a:pt x="281" y="187"/>
                    </a:lnTo>
                    <a:lnTo>
                      <a:pt x="283" y="185"/>
                    </a:lnTo>
                    <a:lnTo>
                      <a:pt x="286" y="181"/>
                    </a:lnTo>
                    <a:lnTo>
                      <a:pt x="287" y="179"/>
                    </a:lnTo>
                    <a:lnTo>
                      <a:pt x="289" y="175"/>
                    </a:lnTo>
                    <a:lnTo>
                      <a:pt x="292" y="171"/>
                    </a:lnTo>
                    <a:lnTo>
                      <a:pt x="293" y="169"/>
                    </a:lnTo>
                    <a:lnTo>
                      <a:pt x="295" y="165"/>
                    </a:lnTo>
                    <a:lnTo>
                      <a:pt x="298" y="163"/>
                    </a:lnTo>
                    <a:lnTo>
                      <a:pt x="300" y="161"/>
                    </a:lnTo>
                    <a:lnTo>
                      <a:pt x="301" y="157"/>
                    </a:lnTo>
                    <a:lnTo>
                      <a:pt x="304" y="155"/>
                    </a:lnTo>
                    <a:lnTo>
                      <a:pt x="306" y="151"/>
                    </a:lnTo>
                    <a:lnTo>
                      <a:pt x="307" y="149"/>
                    </a:lnTo>
                    <a:lnTo>
                      <a:pt x="310" y="146"/>
                    </a:lnTo>
                    <a:lnTo>
                      <a:pt x="312" y="143"/>
                    </a:lnTo>
                    <a:lnTo>
                      <a:pt x="314" y="140"/>
                    </a:lnTo>
                    <a:lnTo>
                      <a:pt x="316" y="138"/>
                    </a:lnTo>
                    <a:lnTo>
                      <a:pt x="318" y="135"/>
                    </a:lnTo>
                    <a:lnTo>
                      <a:pt x="320" y="132"/>
                    </a:lnTo>
                    <a:lnTo>
                      <a:pt x="323" y="129"/>
                    </a:lnTo>
                    <a:lnTo>
                      <a:pt x="324" y="127"/>
                    </a:lnTo>
                    <a:lnTo>
                      <a:pt x="326" y="125"/>
                    </a:lnTo>
                    <a:lnTo>
                      <a:pt x="329" y="122"/>
                    </a:lnTo>
                    <a:lnTo>
                      <a:pt x="330" y="120"/>
                    </a:lnTo>
                    <a:lnTo>
                      <a:pt x="332" y="117"/>
                    </a:lnTo>
                    <a:lnTo>
                      <a:pt x="335" y="115"/>
                    </a:lnTo>
                    <a:lnTo>
                      <a:pt x="337" y="113"/>
                    </a:lnTo>
                    <a:lnTo>
                      <a:pt x="338" y="110"/>
                    </a:lnTo>
                    <a:lnTo>
                      <a:pt x="341" y="108"/>
                    </a:lnTo>
                    <a:lnTo>
                      <a:pt x="343" y="105"/>
                    </a:lnTo>
                    <a:lnTo>
                      <a:pt x="346" y="103"/>
                    </a:lnTo>
                    <a:lnTo>
                      <a:pt x="347" y="101"/>
                    </a:lnTo>
                    <a:lnTo>
                      <a:pt x="349" y="98"/>
                    </a:lnTo>
                    <a:lnTo>
                      <a:pt x="352" y="96"/>
                    </a:lnTo>
                    <a:lnTo>
                      <a:pt x="353" y="93"/>
                    </a:lnTo>
                    <a:lnTo>
                      <a:pt x="355" y="91"/>
                    </a:lnTo>
                    <a:lnTo>
                      <a:pt x="358" y="90"/>
                    </a:lnTo>
                    <a:lnTo>
                      <a:pt x="360" y="87"/>
                    </a:lnTo>
                    <a:lnTo>
                      <a:pt x="361" y="85"/>
                    </a:lnTo>
                    <a:lnTo>
                      <a:pt x="364" y="83"/>
                    </a:lnTo>
                    <a:lnTo>
                      <a:pt x="366" y="81"/>
                    </a:lnTo>
                    <a:lnTo>
                      <a:pt x="367" y="79"/>
                    </a:lnTo>
                    <a:lnTo>
                      <a:pt x="370" y="77"/>
                    </a:lnTo>
                    <a:lnTo>
                      <a:pt x="372" y="75"/>
                    </a:lnTo>
                    <a:lnTo>
                      <a:pt x="374" y="73"/>
                    </a:lnTo>
                    <a:lnTo>
                      <a:pt x="376" y="72"/>
                    </a:lnTo>
                    <a:lnTo>
                      <a:pt x="378" y="69"/>
                    </a:lnTo>
                    <a:lnTo>
                      <a:pt x="380" y="68"/>
                    </a:lnTo>
                    <a:lnTo>
                      <a:pt x="383" y="66"/>
                    </a:lnTo>
                    <a:lnTo>
                      <a:pt x="384" y="65"/>
                    </a:lnTo>
                    <a:lnTo>
                      <a:pt x="386" y="62"/>
                    </a:lnTo>
                    <a:lnTo>
                      <a:pt x="389" y="61"/>
                    </a:lnTo>
                    <a:lnTo>
                      <a:pt x="390" y="59"/>
                    </a:lnTo>
                    <a:lnTo>
                      <a:pt x="392" y="57"/>
                    </a:lnTo>
                    <a:lnTo>
                      <a:pt x="395" y="55"/>
                    </a:lnTo>
                    <a:lnTo>
                      <a:pt x="397" y="54"/>
                    </a:lnTo>
                    <a:lnTo>
                      <a:pt x="398" y="53"/>
                    </a:lnTo>
                    <a:lnTo>
                      <a:pt x="401" y="50"/>
                    </a:lnTo>
                    <a:lnTo>
                      <a:pt x="403" y="49"/>
                    </a:lnTo>
                    <a:lnTo>
                      <a:pt x="404" y="48"/>
                    </a:lnTo>
                    <a:lnTo>
                      <a:pt x="407" y="47"/>
                    </a:lnTo>
                    <a:lnTo>
                      <a:pt x="409" y="44"/>
                    </a:lnTo>
                    <a:lnTo>
                      <a:pt x="412" y="43"/>
                    </a:lnTo>
                    <a:lnTo>
                      <a:pt x="413" y="42"/>
                    </a:lnTo>
                    <a:lnTo>
                      <a:pt x="415" y="41"/>
                    </a:lnTo>
                    <a:lnTo>
                      <a:pt x="418" y="39"/>
                    </a:lnTo>
                    <a:lnTo>
                      <a:pt x="420" y="37"/>
                    </a:lnTo>
                    <a:lnTo>
                      <a:pt x="421" y="36"/>
                    </a:lnTo>
                    <a:lnTo>
                      <a:pt x="424" y="35"/>
                    </a:lnTo>
                    <a:lnTo>
                      <a:pt x="426" y="33"/>
                    </a:lnTo>
                    <a:lnTo>
                      <a:pt x="427" y="32"/>
                    </a:lnTo>
                    <a:lnTo>
                      <a:pt x="430" y="31"/>
                    </a:lnTo>
                    <a:lnTo>
                      <a:pt x="432" y="30"/>
                    </a:lnTo>
                    <a:lnTo>
                      <a:pt x="434" y="29"/>
                    </a:lnTo>
                    <a:lnTo>
                      <a:pt x="436" y="27"/>
                    </a:lnTo>
                    <a:lnTo>
                      <a:pt x="438" y="26"/>
                    </a:lnTo>
                    <a:lnTo>
                      <a:pt x="440" y="25"/>
                    </a:lnTo>
                    <a:lnTo>
                      <a:pt x="443" y="24"/>
                    </a:lnTo>
                    <a:lnTo>
                      <a:pt x="444" y="24"/>
                    </a:lnTo>
                    <a:lnTo>
                      <a:pt x="446" y="23"/>
                    </a:lnTo>
                    <a:lnTo>
                      <a:pt x="449" y="21"/>
                    </a:lnTo>
                    <a:lnTo>
                      <a:pt x="450" y="20"/>
                    </a:lnTo>
                    <a:lnTo>
                      <a:pt x="452" y="19"/>
                    </a:lnTo>
                    <a:lnTo>
                      <a:pt x="455" y="18"/>
                    </a:lnTo>
                    <a:lnTo>
                      <a:pt x="457" y="18"/>
                    </a:lnTo>
                    <a:lnTo>
                      <a:pt x="458" y="17"/>
                    </a:lnTo>
                    <a:lnTo>
                      <a:pt x="461" y="15"/>
                    </a:lnTo>
                    <a:lnTo>
                      <a:pt x="463" y="15"/>
                    </a:lnTo>
                    <a:lnTo>
                      <a:pt x="464" y="14"/>
                    </a:lnTo>
                    <a:lnTo>
                      <a:pt x="467" y="13"/>
                    </a:lnTo>
                    <a:lnTo>
                      <a:pt x="469" y="13"/>
                    </a:lnTo>
                    <a:lnTo>
                      <a:pt x="472" y="12"/>
                    </a:lnTo>
                    <a:lnTo>
                      <a:pt x="473" y="11"/>
                    </a:lnTo>
                    <a:lnTo>
                      <a:pt x="475" y="11"/>
                    </a:lnTo>
                    <a:lnTo>
                      <a:pt x="478" y="9"/>
                    </a:lnTo>
                    <a:lnTo>
                      <a:pt x="480" y="9"/>
                    </a:lnTo>
                    <a:lnTo>
                      <a:pt x="481" y="8"/>
                    </a:lnTo>
                    <a:lnTo>
                      <a:pt x="484" y="8"/>
                    </a:lnTo>
                    <a:lnTo>
                      <a:pt x="486" y="7"/>
                    </a:lnTo>
                    <a:lnTo>
                      <a:pt x="487" y="7"/>
                    </a:lnTo>
                    <a:lnTo>
                      <a:pt x="490" y="6"/>
                    </a:lnTo>
                    <a:lnTo>
                      <a:pt x="492" y="6"/>
                    </a:lnTo>
                    <a:lnTo>
                      <a:pt x="494" y="5"/>
                    </a:lnTo>
                    <a:lnTo>
                      <a:pt x="498" y="5"/>
                    </a:lnTo>
                    <a:lnTo>
                      <a:pt x="500" y="3"/>
                    </a:lnTo>
                    <a:lnTo>
                      <a:pt x="504" y="3"/>
                    </a:lnTo>
                    <a:lnTo>
                      <a:pt x="506" y="2"/>
                    </a:lnTo>
                    <a:lnTo>
                      <a:pt x="510" y="2"/>
                    </a:lnTo>
                    <a:lnTo>
                      <a:pt x="512" y="1"/>
                    </a:lnTo>
                    <a:lnTo>
                      <a:pt x="523" y="1"/>
                    </a:lnTo>
                    <a:lnTo>
                      <a:pt x="524" y="0"/>
                    </a:lnTo>
                    <a:lnTo>
                      <a:pt x="558" y="0"/>
                    </a:lnTo>
                    <a:lnTo>
                      <a:pt x="560" y="1"/>
                    </a:lnTo>
                    <a:lnTo>
                      <a:pt x="569" y="1"/>
                    </a:lnTo>
                    <a:lnTo>
                      <a:pt x="570" y="2"/>
                    </a:lnTo>
                    <a:lnTo>
                      <a:pt x="577" y="2"/>
                    </a:lnTo>
                    <a:lnTo>
                      <a:pt x="578" y="3"/>
                    </a:lnTo>
                    <a:lnTo>
                      <a:pt x="583" y="3"/>
                    </a:lnTo>
                    <a:lnTo>
                      <a:pt x="584" y="5"/>
                    </a:lnTo>
                    <a:lnTo>
                      <a:pt x="589" y="5"/>
                    </a:lnTo>
                    <a:lnTo>
                      <a:pt x="592" y="6"/>
                    </a:lnTo>
                    <a:lnTo>
                      <a:pt x="595" y="6"/>
                    </a:lnTo>
                    <a:lnTo>
                      <a:pt x="598" y="7"/>
                    </a:lnTo>
                    <a:lnTo>
                      <a:pt x="600" y="7"/>
                    </a:lnTo>
                    <a:lnTo>
                      <a:pt x="601" y="8"/>
                    </a:lnTo>
                    <a:lnTo>
                      <a:pt x="604" y="8"/>
                    </a:lnTo>
                    <a:lnTo>
                      <a:pt x="606" y="9"/>
                    </a:lnTo>
                    <a:lnTo>
                      <a:pt x="607" y="9"/>
                    </a:lnTo>
                    <a:lnTo>
                      <a:pt x="610" y="11"/>
                    </a:lnTo>
                    <a:lnTo>
                      <a:pt x="612" y="11"/>
                    </a:lnTo>
                    <a:lnTo>
                      <a:pt x="615" y="12"/>
                    </a:lnTo>
                    <a:lnTo>
                      <a:pt x="616" y="12"/>
                    </a:lnTo>
                    <a:lnTo>
                      <a:pt x="618" y="13"/>
                    </a:lnTo>
                    <a:lnTo>
                      <a:pt x="621" y="14"/>
                    </a:lnTo>
                    <a:lnTo>
                      <a:pt x="622" y="14"/>
                    </a:lnTo>
                    <a:lnTo>
                      <a:pt x="624" y="15"/>
                    </a:lnTo>
                    <a:lnTo>
                      <a:pt x="627" y="15"/>
                    </a:lnTo>
                    <a:lnTo>
                      <a:pt x="629" y="17"/>
                    </a:lnTo>
                    <a:lnTo>
                      <a:pt x="630" y="18"/>
                    </a:lnTo>
                    <a:lnTo>
                      <a:pt x="633" y="18"/>
                    </a:lnTo>
                    <a:lnTo>
                      <a:pt x="635" y="19"/>
                    </a:lnTo>
                    <a:lnTo>
                      <a:pt x="637" y="20"/>
                    </a:lnTo>
                    <a:lnTo>
                      <a:pt x="639" y="20"/>
                    </a:lnTo>
                    <a:lnTo>
                      <a:pt x="641" y="21"/>
                    </a:lnTo>
                    <a:lnTo>
                      <a:pt x="643" y="23"/>
                    </a:lnTo>
                    <a:lnTo>
                      <a:pt x="645" y="24"/>
                    </a:lnTo>
                    <a:lnTo>
                      <a:pt x="647" y="24"/>
                    </a:lnTo>
                    <a:lnTo>
                      <a:pt x="649" y="25"/>
                    </a:lnTo>
                    <a:lnTo>
                      <a:pt x="652" y="26"/>
                    </a:lnTo>
                    <a:lnTo>
                      <a:pt x="653" y="27"/>
                    </a:lnTo>
                    <a:lnTo>
                      <a:pt x="655" y="29"/>
                    </a:lnTo>
                    <a:lnTo>
                      <a:pt x="658" y="29"/>
                    </a:lnTo>
                    <a:lnTo>
                      <a:pt x="659" y="30"/>
                    </a:lnTo>
                    <a:lnTo>
                      <a:pt x="661" y="31"/>
                    </a:lnTo>
                    <a:lnTo>
                      <a:pt x="664" y="32"/>
                    </a:lnTo>
                    <a:lnTo>
                      <a:pt x="666" y="33"/>
                    </a:lnTo>
                    <a:lnTo>
                      <a:pt x="667" y="35"/>
                    </a:lnTo>
                    <a:lnTo>
                      <a:pt x="670" y="36"/>
                    </a:lnTo>
                    <a:lnTo>
                      <a:pt x="672" y="37"/>
                    </a:lnTo>
                    <a:lnTo>
                      <a:pt x="675" y="38"/>
                    </a:lnTo>
                    <a:lnTo>
                      <a:pt x="676" y="38"/>
                    </a:lnTo>
                    <a:lnTo>
                      <a:pt x="678" y="39"/>
                    </a:lnTo>
                    <a:lnTo>
                      <a:pt x="681" y="41"/>
                    </a:lnTo>
                    <a:lnTo>
                      <a:pt x="682" y="42"/>
                    </a:lnTo>
                    <a:lnTo>
                      <a:pt x="684" y="43"/>
                    </a:lnTo>
                    <a:lnTo>
                      <a:pt x="687" y="44"/>
                    </a:lnTo>
                    <a:lnTo>
                      <a:pt x="689" y="45"/>
                    </a:lnTo>
                    <a:lnTo>
                      <a:pt x="690" y="47"/>
                    </a:lnTo>
                    <a:lnTo>
                      <a:pt x="693" y="48"/>
                    </a:lnTo>
                    <a:lnTo>
                      <a:pt x="695" y="49"/>
                    </a:lnTo>
                    <a:lnTo>
                      <a:pt x="697" y="51"/>
                    </a:lnTo>
                    <a:lnTo>
                      <a:pt x="699" y="53"/>
                    </a:lnTo>
                    <a:lnTo>
                      <a:pt x="701" y="54"/>
                    </a:lnTo>
                    <a:lnTo>
                      <a:pt x="703" y="55"/>
                    </a:lnTo>
                    <a:lnTo>
                      <a:pt x="705" y="56"/>
                    </a:lnTo>
                    <a:lnTo>
                      <a:pt x="707" y="57"/>
                    </a:lnTo>
                    <a:lnTo>
                      <a:pt x="709" y="59"/>
                    </a:lnTo>
                    <a:lnTo>
                      <a:pt x="712" y="60"/>
                    </a:lnTo>
                    <a:lnTo>
                      <a:pt x="713" y="61"/>
                    </a:lnTo>
                    <a:lnTo>
                      <a:pt x="715" y="63"/>
                    </a:lnTo>
                    <a:lnTo>
                      <a:pt x="718" y="65"/>
                    </a:lnTo>
                    <a:lnTo>
                      <a:pt x="719" y="66"/>
                    </a:lnTo>
                    <a:lnTo>
                      <a:pt x="721" y="67"/>
                    </a:lnTo>
                    <a:lnTo>
                      <a:pt x="724" y="68"/>
                    </a:lnTo>
                    <a:lnTo>
                      <a:pt x="726" y="71"/>
                    </a:lnTo>
                    <a:lnTo>
                      <a:pt x="727" y="72"/>
                    </a:lnTo>
                    <a:lnTo>
                      <a:pt x="730" y="73"/>
                    </a:lnTo>
                    <a:lnTo>
                      <a:pt x="732" y="74"/>
                    </a:lnTo>
                    <a:lnTo>
                      <a:pt x="735" y="75"/>
                    </a:lnTo>
                    <a:lnTo>
                      <a:pt x="736" y="78"/>
                    </a:lnTo>
                    <a:lnTo>
                      <a:pt x="738" y="79"/>
                    </a:lnTo>
                    <a:lnTo>
                      <a:pt x="741" y="80"/>
                    </a:lnTo>
                    <a:lnTo>
                      <a:pt x="742" y="83"/>
                    </a:lnTo>
                    <a:lnTo>
                      <a:pt x="744" y="84"/>
                    </a:lnTo>
                    <a:lnTo>
                      <a:pt x="747" y="85"/>
                    </a:lnTo>
                    <a:lnTo>
                      <a:pt x="749" y="87"/>
                    </a:lnTo>
                    <a:lnTo>
                      <a:pt x="750" y="89"/>
                    </a:lnTo>
                    <a:lnTo>
                      <a:pt x="753" y="90"/>
                    </a:lnTo>
                    <a:lnTo>
                      <a:pt x="755" y="92"/>
                    </a:lnTo>
                    <a:lnTo>
                      <a:pt x="756" y="93"/>
                    </a:lnTo>
                    <a:lnTo>
                      <a:pt x="759" y="95"/>
                    </a:lnTo>
                    <a:lnTo>
                      <a:pt x="761" y="97"/>
                    </a:lnTo>
                    <a:lnTo>
                      <a:pt x="763" y="98"/>
                    </a:lnTo>
                    <a:lnTo>
                      <a:pt x="765" y="99"/>
                    </a:lnTo>
                    <a:lnTo>
                      <a:pt x="767" y="102"/>
                    </a:lnTo>
                    <a:lnTo>
                      <a:pt x="769" y="103"/>
                    </a:lnTo>
                    <a:lnTo>
                      <a:pt x="772" y="105"/>
                    </a:lnTo>
                    <a:lnTo>
                      <a:pt x="773" y="107"/>
                    </a:lnTo>
                    <a:lnTo>
                      <a:pt x="775" y="108"/>
                    </a:lnTo>
                    <a:lnTo>
                      <a:pt x="778" y="110"/>
                    </a:lnTo>
                    <a:lnTo>
                      <a:pt x="779" y="111"/>
                    </a:lnTo>
                    <a:lnTo>
                      <a:pt x="781" y="114"/>
                    </a:lnTo>
                    <a:lnTo>
                      <a:pt x="784" y="115"/>
                    </a:lnTo>
                    <a:lnTo>
                      <a:pt x="786" y="117"/>
                    </a:lnTo>
                    <a:lnTo>
                      <a:pt x="787" y="119"/>
                    </a:lnTo>
                    <a:lnTo>
                      <a:pt x="790" y="121"/>
                    </a:lnTo>
                    <a:lnTo>
                      <a:pt x="792" y="122"/>
                    </a:lnTo>
                    <a:lnTo>
                      <a:pt x="795" y="125"/>
                    </a:lnTo>
                    <a:lnTo>
                      <a:pt x="796" y="126"/>
                    </a:lnTo>
                    <a:lnTo>
                      <a:pt x="798" y="128"/>
                    </a:lnTo>
                    <a:lnTo>
                      <a:pt x="801" y="129"/>
                    </a:lnTo>
                    <a:lnTo>
                      <a:pt x="802" y="132"/>
                    </a:lnTo>
                    <a:lnTo>
                      <a:pt x="804" y="133"/>
                    </a:lnTo>
                    <a:lnTo>
                      <a:pt x="807" y="135"/>
                    </a:lnTo>
                    <a:lnTo>
                      <a:pt x="809" y="138"/>
                    </a:lnTo>
                    <a:lnTo>
                      <a:pt x="810" y="139"/>
                    </a:lnTo>
                    <a:lnTo>
                      <a:pt x="813" y="141"/>
                    </a:lnTo>
                    <a:lnTo>
                      <a:pt x="815" y="143"/>
                    </a:lnTo>
                    <a:lnTo>
                      <a:pt x="816" y="145"/>
                    </a:lnTo>
                    <a:lnTo>
                      <a:pt x="819" y="146"/>
                    </a:lnTo>
                    <a:lnTo>
                      <a:pt x="821" y="149"/>
                    </a:lnTo>
                    <a:lnTo>
                      <a:pt x="823" y="151"/>
                    </a:lnTo>
                    <a:lnTo>
                      <a:pt x="825" y="152"/>
                    </a:lnTo>
                    <a:lnTo>
                      <a:pt x="827" y="155"/>
                    </a:lnTo>
                    <a:lnTo>
                      <a:pt x="829" y="157"/>
                    </a:lnTo>
                    <a:lnTo>
                      <a:pt x="832" y="158"/>
                    </a:lnTo>
                    <a:lnTo>
                      <a:pt x="833" y="161"/>
                    </a:lnTo>
                    <a:lnTo>
                      <a:pt x="835" y="162"/>
                    </a:lnTo>
                    <a:lnTo>
                      <a:pt x="838" y="164"/>
                    </a:lnTo>
                    <a:lnTo>
                      <a:pt x="839" y="167"/>
                    </a:lnTo>
                    <a:lnTo>
                      <a:pt x="841" y="168"/>
                    </a:lnTo>
                    <a:lnTo>
                      <a:pt x="844" y="170"/>
                    </a:lnTo>
                    <a:lnTo>
                      <a:pt x="846" y="173"/>
                    </a:lnTo>
                    <a:lnTo>
                      <a:pt x="847" y="174"/>
                    </a:lnTo>
                    <a:lnTo>
                      <a:pt x="850" y="176"/>
                    </a:lnTo>
                    <a:lnTo>
                      <a:pt x="852" y="179"/>
                    </a:lnTo>
                    <a:lnTo>
                      <a:pt x="855" y="181"/>
                    </a:lnTo>
                    <a:lnTo>
                      <a:pt x="856" y="182"/>
                    </a:lnTo>
                    <a:lnTo>
                      <a:pt x="858" y="185"/>
                    </a:lnTo>
                    <a:lnTo>
                      <a:pt x="861" y="187"/>
                    </a:lnTo>
                    <a:lnTo>
                      <a:pt x="862" y="188"/>
                    </a:lnTo>
                    <a:lnTo>
                      <a:pt x="864" y="191"/>
                    </a:lnTo>
                    <a:lnTo>
                      <a:pt x="867" y="193"/>
                    </a:lnTo>
                    <a:lnTo>
                      <a:pt x="869" y="195"/>
                    </a:lnTo>
                    <a:lnTo>
                      <a:pt x="870" y="197"/>
                    </a:lnTo>
                    <a:lnTo>
                      <a:pt x="873" y="199"/>
                    </a:lnTo>
                    <a:lnTo>
                      <a:pt x="875" y="201"/>
                    </a:lnTo>
                    <a:lnTo>
                      <a:pt x="876" y="204"/>
                    </a:lnTo>
                    <a:lnTo>
                      <a:pt x="879" y="205"/>
                    </a:lnTo>
                    <a:lnTo>
                      <a:pt x="881" y="207"/>
                    </a:lnTo>
                    <a:lnTo>
                      <a:pt x="883" y="210"/>
                    </a:lnTo>
                    <a:lnTo>
                      <a:pt x="885" y="212"/>
                    </a:lnTo>
                    <a:lnTo>
                      <a:pt x="887" y="213"/>
                    </a:lnTo>
                    <a:lnTo>
                      <a:pt x="889" y="216"/>
                    </a:lnTo>
                    <a:lnTo>
                      <a:pt x="892" y="218"/>
                    </a:lnTo>
                    <a:lnTo>
                      <a:pt x="893" y="221"/>
                    </a:lnTo>
                    <a:lnTo>
                      <a:pt x="895" y="223"/>
                    </a:lnTo>
                    <a:lnTo>
                      <a:pt x="898" y="224"/>
                    </a:lnTo>
                    <a:lnTo>
                      <a:pt x="899" y="227"/>
                    </a:lnTo>
                    <a:lnTo>
                      <a:pt x="901" y="229"/>
                    </a:lnTo>
                    <a:lnTo>
                      <a:pt x="904" y="232"/>
                    </a:lnTo>
                    <a:lnTo>
                      <a:pt x="906" y="234"/>
                    </a:lnTo>
                    <a:lnTo>
                      <a:pt x="907" y="236"/>
                    </a:lnTo>
                    <a:lnTo>
                      <a:pt x="910" y="238"/>
                    </a:lnTo>
                    <a:lnTo>
                      <a:pt x="912" y="240"/>
                    </a:lnTo>
                    <a:lnTo>
                      <a:pt x="913" y="242"/>
                    </a:lnTo>
                    <a:lnTo>
                      <a:pt x="916" y="245"/>
                    </a:lnTo>
                    <a:lnTo>
                      <a:pt x="918" y="247"/>
                    </a:lnTo>
                    <a:lnTo>
                      <a:pt x="921" y="250"/>
                    </a:lnTo>
                    <a:lnTo>
                      <a:pt x="922" y="251"/>
                    </a:lnTo>
                    <a:lnTo>
                      <a:pt x="924" y="253"/>
                    </a:lnTo>
                    <a:lnTo>
                      <a:pt x="927" y="256"/>
                    </a:lnTo>
                    <a:lnTo>
                      <a:pt x="929" y="258"/>
                    </a:lnTo>
                    <a:lnTo>
                      <a:pt x="930" y="260"/>
                    </a:lnTo>
                    <a:lnTo>
                      <a:pt x="933" y="263"/>
                    </a:lnTo>
                    <a:lnTo>
                      <a:pt x="935" y="265"/>
                    </a:lnTo>
                    <a:lnTo>
                      <a:pt x="936" y="266"/>
                    </a:lnTo>
                    <a:lnTo>
                      <a:pt x="939" y="269"/>
                    </a:lnTo>
                    <a:lnTo>
                      <a:pt x="941" y="271"/>
                    </a:lnTo>
                    <a:lnTo>
                      <a:pt x="943" y="274"/>
                    </a:lnTo>
                    <a:lnTo>
                      <a:pt x="945" y="276"/>
                    </a:lnTo>
                    <a:lnTo>
                      <a:pt x="947" y="278"/>
                    </a:lnTo>
                    <a:lnTo>
                      <a:pt x="949" y="281"/>
                    </a:lnTo>
                    <a:lnTo>
                      <a:pt x="952" y="283"/>
                    </a:lnTo>
                    <a:lnTo>
                      <a:pt x="953" y="284"/>
                    </a:lnTo>
                    <a:lnTo>
                      <a:pt x="955" y="287"/>
                    </a:lnTo>
                    <a:lnTo>
                      <a:pt x="958" y="289"/>
                    </a:lnTo>
                    <a:lnTo>
                      <a:pt x="959" y="292"/>
                    </a:lnTo>
                    <a:lnTo>
                      <a:pt x="961" y="294"/>
                    </a:lnTo>
                    <a:lnTo>
                      <a:pt x="964" y="296"/>
                    </a:lnTo>
                    <a:lnTo>
                      <a:pt x="966" y="299"/>
                    </a:lnTo>
                    <a:lnTo>
                      <a:pt x="967" y="301"/>
                    </a:lnTo>
                    <a:lnTo>
                      <a:pt x="970" y="304"/>
                    </a:lnTo>
                    <a:lnTo>
                      <a:pt x="972" y="306"/>
                    </a:lnTo>
                    <a:lnTo>
                      <a:pt x="973" y="307"/>
                    </a:lnTo>
                    <a:lnTo>
                      <a:pt x="976" y="310"/>
                    </a:lnTo>
                    <a:lnTo>
                      <a:pt x="978" y="312"/>
                    </a:lnTo>
                    <a:lnTo>
                      <a:pt x="981" y="314"/>
                    </a:lnTo>
                    <a:lnTo>
                      <a:pt x="982" y="317"/>
                    </a:lnTo>
                    <a:lnTo>
                      <a:pt x="984" y="319"/>
                    </a:lnTo>
                    <a:lnTo>
                      <a:pt x="987" y="322"/>
                    </a:lnTo>
                    <a:lnTo>
                      <a:pt x="989" y="324"/>
                    </a:lnTo>
                    <a:lnTo>
                      <a:pt x="990" y="326"/>
                    </a:lnTo>
                    <a:lnTo>
                      <a:pt x="993" y="329"/>
                    </a:lnTo>
                    <a:lnTo>
                      <a:pt x="995" y="331"/>
                    </a:lnTo>
                    <a:lnTo>
                      <a:pt x="996" y="334"/>
                    </a:lnTo>
                    <a:lnTo>
                      <a:pt x="999" y="336"/>
                    </a:lnTo>
                    <a:lnTo>
                      <a:pt x="1001" y="337"/>
                    </a:lnTo>
                    <a:lnTo>
                      <a:pt x="1004" y="340"/>
                    </a:lnTo>
                    <a:lnTo>
                      <a:pt x="1005" y="342"/>
                    </a:lnTo>
                    <a:lnTo>
                      <a:pt x="1007" y="344"/>
                    </a:lnTo>
                    <a:lnTo>
                      <a:pt x="1010" y="347"/>
                    </a:lnTo>
                    <a:lnTo>
                      <a:pt x="1011" y="349"/>
                    </a:lnTo>
                    <a:lnTo>
                      <a:pt x="1013" y="352"/>
                    </a:lnTo>
                    <a:lnTo>
                      <a:pt x="1016" y="354"/>
                    </a:lnTo>
                    <a:lnTo>
                      <a:pt x="1018" y="356"/>
                    </a:lnTo>
                    <a:lnTo>
                      <a:pt x="1019" y="359"/>
                    </a:lnTo>
                    <a:lnTo>
                      <a:pt x="1022" y="361"/>
                    </a:lnTo>
                    <a:lnTo>
                      <a:pt x="1024" y="364"/>
                    </a:lnTo>
                    <a:lnTo>
                      <a:pt x="1026" y="366"/>
                    </a:lnTo>
                    <a:lnTo>
                      <a:pt x="1028" y="368"/>
                    </a:lnTo>
                    <a:lnTo>
                      <a:pt x="1030" y="371"/>
                    </a:lnTo>
                    <a:lnTo>
                      <a:pt x="1032" y="372"/>
                    </a:lnTo>
                    <a:lnTo>
                      <a:pt x="1034" y="374"/>
                    </a:lnTo>
                    <a:lnTo>
                      <a:pt x="1036" y="377"/>
                    </a:lnTo>
                    <a:lnTo>
                      <a:pt x="1038" y="379"/>
                    </a:lnTo>
                    <a:lnTo>
                      <a:pt x="1041" y="382"/>
                    </a:lnTo>
                    <a:lnTo>
                      <a:pt x="1042" y="384"/>
                    </a:lnTo>
                    <a:lnTo>
                      <a:pt x="1044" y="386"/>
                    </a:lnTo>
                    <a:lnTo>
                      <a:pt x="1047" y="389"/>
                    </a:lnTo>
                    <a:lnTo>
                      <a:pt x="1049" y="391"/>
                    </a:lnTo>
                    <a:lnTo>
                      <a:pt x="1050" y="394"/>
                    </a:lnTo>
                    <a:lnTo>
                      <a:pt x="1053" y="396"/>
                    </a:lnTo>
                    <a:lnTo>
                      <a:pt x="1055" y="398"/>
                    </a:lnTo>
                    <a:lnTo>
                      <a:pt x="1056" y="401"/>
                    </a:lnTo>
                    <a:lnTo>
                      <a:pt x="1059" y="403"/>
                    </a:lnTo>
                    <a:lnTo>
                      <a:pt x="1061" y="406"/>
                    </a:lnTo>
                    <a:lnTo>
                      <a:pt x="1064" y="407"/>
                    </a:lnTo>
                    <a:lnTo>
                      <a:pt x="1065" y="409"/>
                    </a:lnTo>
                    <a:lnTo>
                      <a:pt x="1067" y="412"/>
                    </a:lnTo>
                    <a:lnTo>
                      <a:pt x="1070" y="414"/>
                    </a:lnTo>
                    <a:lnTo>
                      <a:pt x="1071" y="416"/>
                    </a:lnTo>
                    <a:lnTo>
                      <a:pt x="1073" y="419"/>
                    </a:lnTo>
                    <a:lnTo>
                      <a:pt x="1076" y="421"/>
                    </a:lnTo>
                    <a:lnTo>
                      <a:pt x="1078" y="424"/>
                    </a:lnTo>
                    <a:lnTo>
                      <a:pt x="1079" y="426"/>
                    </a:lnTo>
                    <a:lnTo>
                      <a:pt x="1082" y="428"/>
                    </a:lnTo>
                    <a:lnTo>
                      <a:pt x="1084" y="431"/>
                    </a:lnTo>
                    <a:lnTo>
                      <a:pt x="1086" y="433"/>
                    </a:lnTo>
                    <a:lnTo>
                      <a:pt x="1088" y="436"/>
                    </a:lnTo>
                    <a:lnTo>
                      <a:pt x="1090" y="437"/>
                    </a:lnTo>
                    <a:lnTo>
                      <a:pt x="1092" y="439"/>
                    </a:lnTo>
                    <a:lnTo>
                      <a:pt x="1094" y="442"/>
                    </a:lnTo>
                    <a:lnTo>
                      <a:pt x="1096" y="444"/>
                    </a:lnTo>
                    <a:lnTo>
                      <a:pt x="1098" y="446"/>
                    </a:lnTo>
                    <a:lnTo>
                      <a:pt x="1101" y="449"/>
                    </a:lnTo>
                    <a:lnTo>
                      <a:pt x="1102" y="451"/>
                    </a:lnTo>
                    <a:lnTo>
                      <a:pt x="1104" y="454"/>
                    </a:lnTo>
                    <a:lnTo>
                      <a:pt x="1107" y="456"/>
                    </a:lnTo>
                    <a:lnTo>
                      <a:pt x="1108" y="458"/>
                    </a:lnTo>
                    <a:lnTo>
                      <a:pt x="1110" y="461"/>
                    </a:lnTo>
                    <a:lnTo>
                      <a:pt x="1113" y="462"/>
                    </a:lnTo>
                    <a:lnTo>
                      <a:pt x="1115" y="464"/>
                    </a:lnTo>
                    <a:lnTo>
                      <a:pt x="1116" y="467"/>
                    </a:lnTo>
                    <a:lnTo>
                      <a:pt x="1119" y="469"/>
                    </a:lnTo>
                    <a:lnTo>
                      <a:pt x="1121" y="472"/>
                    </a:lnTo>
                    <a:lnTo>
                      <a:pt x="1124" y="474"/>
                    </a:lnTo>
                    <a:lnTo>
                      <a:pt x="1125" y="476"/>
                    </a:lnTo>
                    <a:lnTo>
                      <a:pt x="1127" y="479"/>
                    </a:lnTo>
                    <a:lnTo>
                      <a:pt x="1130" y="481"/>
                    </a:lnTo>
                    <a:lnTo>
                      <a:pt x="1131" y="482"/>
                    </a:lnTo>
                    <a:lnTo>
                      <a:pt x="1133" y="485"/>
                    </a:lnTo>
                    <a:lnTo>
                      <a:pt x="1136" y="487"/>
                    </a:lnTo>
                    <a:lnTo>
                      <a:pt x="1138" y="490"/>
                    </a:lnTo>
                    <a:lnTo>
                      <a:pt x="1139" y="492"/>
                    </a:lnTo>
                    <a:lnTo>
                      <a:pt x="1142" y="494"/>
                    </a:lnTo>
                    <a:lnTo>
                      <a:pt x="1144" y="497"/>
                    </a:lnTo>
                    <a:lnTo>
                      <a:pt x="1146" y="499"/>
                    </a:lnTo>
                    <a:lnTo>
                      <a:pt x="1148" y="500"/>
                    </a:lnTo>
                    <a:lnTo>
                      <a:pt x="1150" y="503"/>
                    </a:lnTo>
                    <a:lnTo>
                      <a:pt x="1152" y="505"/>
                    </a:lnTo>
                    <a:lnTo>
                      <a:pt x="1154" y="508"/>
                    </a:lnTo>
                    <a:lnTo>
                      <a:pt x="1156" y="510"/>
                    </a:lnTo>
                    <a:lnTo>
                      <a:pt x="1158" y="512"/>
                    </a:lnTo>
                    <a:lnTo>
                      <a:pt x="1161" y="514"/>
                    </a:lnTo>
                    <a:lnTo>
                      <a:pt x="1162" y="516"/>
                    </a:lnTo>
                    <a:lnTo>
                      <a:pt x="1164" y="518"/>
                    </a:lnTo>
                    <a:lnTo>
                      <a:pt x="1167" y="521"/>
                    </a:lnTo>
                    <a:lnTo>
                      <a:pt x="1168" y="523"/>
                    </a:lnTo>
                    <a:lnTo>
                      <a:pt x="1170" y="526"/>
                    </a:lnTo>
                    <a:lnTo>
                      <a:pt x="1173" y="527"/>
                    </a:lnTo>
                    <a:lnTo>
                      <a:pt x="1175" y="529"/>
                    </a:lnTo>
                    <a:lnTo>
                      <a:pt x="1176" y="532"/>
                    </a:lnTo>
                    <a:lnTo>
                      <a:pt x="1179" y="534"/>
                    </a:lnTo>
                    <a:lnTo>
                      <a:pt x="1181" y="536"/>
                    </a:lnTo>
                    <a:lnTo>
                      <a:pt x="1184" y="539"/>
                    </a:lnTo>
                    <a:lnTo>
                      <a:pt x="1185" y="540"/>
                    </a:lnTo>
                    <a:lnTo>
                      <a:pt x="1187" y="542"/>
                    </a:lnTo>
                    <a:lnTo>
                      <a:pt x="1190" y="545"/>
                    </a:lnTo>
                    <a:lnTo>
                      <a:pt x="1191" y="547"/>
                    </a:lnTo>
                    <a:lnTo>
                      <a:pt x="1193" y="548"/>
                    </a:lnTo>
                    <a:lnTo>
                      <a:pt x="1196" y="551"/>
                    </a:lnTo>
                    <a:lnTo>
                      <a:pt x="1198" y="553"/>
                    </a:lnTo>
                    <a:lnTo>
                      <a:pt x="1199" y="556"/>
                    </a:lnTo>
                    <a:lnTo>
                      <a:pt x="1202" y="558"/>
                    </a:lnTo>
                    <a:lnTo>
                      <a:pt x="1204" y="559"/>
                    </a:lnTo>
                    <a:lnTo>
                      <a:pt x="1205" y="562"/>
                    </a:lnTo>
                    <a:lnTo>
                      <a:pt x="1208" y="564"/>
                    </a:lnTo>
                    <a:lnTo>
                      <a:pt x="1210" y="566"/>
                    </a:lnTo>
                    <a:lnTo>
                      <a:pt x="1212" y="568"/>
                    </a:lnTo>
                    <a:lnTo>
                      <a:pt x="1214" y="570"/>
                    </a:lnTo>
                    <a:lnTo>
                      <a:pt x="1216" y="572"/>
                    </a:lnTo>
                    <a:lnTo>
                      <a:pt x="1218" y="575"/>
                    </a:lnTo>
                    <a:lnTo>
                      <a:pt x="1221" y="576"/>
                    </a:lnTo>
                    <a:lnTo>
                      <a:pt x="1222" y="578"/>
                    </a:lnTo>
                    <a:lnTo>
                      <a:pt x="1224" y="581"/>
                    </a:lnTo>
                    <a:lnTo>
                      <a:pt x="1227" y="583"/>
                    </a:lnTo>
                    <a:lnTo>
                      <a:pt x="1228" y="584"/>
                    </a:lnTo>
                    <a:lnTo>
                      <a:pt x="1230" y="587"/>
                    </a:lnTo>
                    <a:lnTo>
                      <a:pt x="1233" y="589"/>
                    </a:lnTo>
                    <a:lnTo>
                      <a:pt x="1235" y="590"/>
                    </a:lnTo>
                    <a:lnTo>
                      <a:pt x="1236" y="593"/>
                    </a:lnTo>
                    <a:lnTo>
                      <a:pt x="1239" y="595"/>
                    </a:lnTo>
                    <a:lnTo>
                      <a:pt x="1241" y="598"/>
                    </a:lnTo>
                    <a:lnTo>
                      <a:pt x="1244" y="599"/>
                    </a:lnTo>
                    <a:lnTo>
                      <a:pt x="1245" y="601"/>
                    </a:lnTo>
                    <a:lnTo>
                      <a:pt x="1247" y="604"/>
                    </a:lnTo>
                    <a:lnTo>
                      <a:pt x="1250" y="605"/>
                    </a:lnTo>
                    <a:lnTo>
                      <a:pt x="1251" y="607"/>
                    </a:lnTo>
                    <a:lnTo>
                      <a:pt x="1253" y="610"/>
                    </a:lnTo>
                    <a:lnTo>
                      <a:pt x="1256" y="611"/>
                    </a:lnTo>
                    <a:lnTo>
                      <a:pt x="1258" y="613"/>
                    </a:lnTo>
                    <a:lnTo>
                      <a:pt x="1259" y="616"/>
                    </a:lnTo>
                    <a:lnTo>
                      <a:pt x="1262" y="617"/>
                    </a:lnTo>
                    <a:lnTo>
                      <a:pt x="1264" y="619"/>
                    </a:lnTo>
                    <a:lnTo>
                      <a:pt x="1265" y="621"/>
                    </a:lnTo>
                    <a:lnTo>
                      <a:pt x="1268" y="623"/>
                    </a:lnTo>
                    <a:lnTo>
                      <a:pt x="1270" y="625"/>
                    </a:lnTo>
                    <a:lnTo>
                      <a:pt x="1272" y="627"/>
                    </a:lnTo>
                    <a:lnTo>
                      <a:pt x="1274" y="629"/>
                    </a:lnTo>
                    <a:lnTo>
                      <a:pt x="1276" y="631"/>
                    </a:lnTo>
                    <a:lnTo>
                      <a:pt x="1278" y="633"/>
                    </a:lnTo>
                    <a:lnTo>
                      <a:pt x="1281" y="635"/>
                    </a:lnTo>
                    <a:lnTo>
                      <a:pt x="1282" y="636"/>
                    </a:lnTo>
                    <a:lnTo>
                      <a:pt x="1284" y="639"/>
                    </a:lnTo>
                    <a:lnTo>
                      <a:pt x="1287" y="641"/>
                    </a:lnTo>
                    <a:lnTo>
                      <a:pt x="1288" y="642"/>
                    </a:lnTo>
                    <a:lnTo>
                      <a:pt x="1290" y="645"/>
                    </a:lnTo>
                    <a:lnTo>
                      <a:pt x="1293" y="646"/>
                    </a:lnTo>
                    <a:lnTo>
                      <a:pt x="1295" y="648"/>
                    </a:lnTo>
                    <a:lnTo>
                      <a:pt x="1296" y="649"/>
                    </a:lnTo>
                    <a:lnTo>
                      <a:pt x="1299" y="652"/>
                    </a:lnTo>
                    <a:lnTo>
                      <a:pt x="1301" y="654"/>
                    </a:lnTo>
                    <a:lnTo>
                      <a:pt x="1304" y="655"/>
                    </a:lnTo>
                    <a:lnTo>
                      <a:pt x="1305" y="658"/>
                    </a:lnTo>
                    <a:lnTo>
                      <a:pt x="1307" y="659"/>
                    </a:lnTo>
                    <a:lnTo>
                      <a:pt x="1310" y="661"/>
                    </a:lnTo>
                    <a:lnTo>
                      <a:pt x="1311" y="663"/>
                    </a:lnTo>
                    <a:lnTo>
                      <a:pt x="1313" y="665"/>
                    </a:lnTo>
                    <a:lnTo>
                      <a:pt x="1316" y="666"/>
                    </a:lnTo>
                    <a:lnTo>
                      <a:pt x="1318" y="669"/>
                    </a:lnTo>
                    <a:lnTo>
                      <a:pt x="1319" y="670"/>
                    </a:lnTo>
                    <a:lnTo>
                      <a:pt x="1322" y="672"/>
                    </a:lnTo>
                    <a:lnTo>
                      <a:pt x="1324" y="673"/>
                    </a:lnTo>
                    <a:lnTo>
                      <a:pt x="1325" y="676"/>
                    </a:lnTo>
                    <a:lnTo>
                      <a:pt x="1328" y="677"/>
                    </a:lnTo>
                    <a:lnTo>
                      <a:pt x="1330" y="679"/>
                    </a:lnTo>
                    <a:lnTo>
                      <a:pt x="1332" y="681"/>
                    </a:lnTo>
                    <a:lnTo>
                      <a:pt x="1334" y="683"/>
                    </a:lnTo>
                    <a:lnTo>
                      <a:pt x="1336" y="684"/>
                    </a:lnTo>
                    <a:lnTo>
                      <a:pt x="1338" y="687"/>
                    </a:lnTo>
                    <a:lnTo>
                      <a:pt x="1341" y="688"/>
                    </a:lnTo>
                    <a:lnTo>
                      <a:pt x="1342" y="690"/>
                    </a:lnTo>
                    <a:lnTo>
                      <a:pt x="1344" y="691"/>
                    </a:lnTo>
                    <a:lnTo>
                      <a:pt x="1347" y="693"/>
                    </a:lnTo>
                    <a:lnTo>
                      <a:pt x="1348" y="695"/>
                    </a:lnTo>
                    <a:lnTo>
                      <a:pt x="1350" y="696"/>
                    </a:lnTo>
                    <a:lnTo>
                      <a:pt x="1353" y="699"/>
                    </a:lnTo>
                    <a:lnTo>
                      <a:pt x="1355" y="700"/>
                    </a:lnTo>
                    <a:lnTo>
                      <a:pt x="1356" y="701"/>
                    </a:lnTo>
                    <a:lnTo>
                      <a:pt x="1359" y="703"/>
                    </a:lnTo>
                    <a:lnTo>
                      <a:pt x="1361" y="705"/>
                    </a:lnTo>
                    <a:lnTo>
                      <a:pt x="1362" y="707"/>
                    </a:lnTo>
                    <a:lnTo>
                      <a:pt x="1365" y="708"/>
                    </a:lnTo>
                    <a:lnTo>
                      <a:pt x="1367" y="709"/>
                    </a:lnTo>
                    <a:lnTo>
                      <a:pt x="1370" y="712"/>
                    </a:lnTo>
                    <a:lnTo>
                      <a:pt x="1371" y="713"/>
                    </a:lnTo>
                    <a:lnTo>
                      <a:pt x="1373" y="714"/>
                    </a:lnTo>
                    <a:lnTo>
                      <a:pt x="1376" y="717"/>
                    </a:lnTo>
                    <a:lnTo>
                      <a:pt x="1378" y="718"/>
                    </a:lnTo>
                    <a:lnTo>
                      <a:pt x="1379" y="720"/>
                    </a:lnTo>
                    <a:lnTo>
                      <a:pt x="1382" y="721"/>
                    </a:lnTo>
                    <a:lnTo>
                      <a:pt x="1384" y="723"/>
                    </a:lnTo>
                    <a:lnTo>
                      <a:pt x="1385" y="724"/>
                    </a:lnTo>
                    <a:lnTo>
                      <a:pt x="1388" y="726"/>
                    </a:lnTo>
                    <a:lnTo>
                      <a:pt x="1390" y="727"/>
                    </a:lnTo>
                    <a:lnTo>
                      <a:pt x="1393" y="729"/>
                    </a:lnTo>
                    <a:lnTo>
                      <a:pt x="1394" y="731"/>
                    </a:lnTo>
                    <a:lnTo>
                      <a:pt x="1396" y="732"/>
                    </a:lnTo>
                    <a:lnTo>
                      <a:pt x="1399" y="733"/>
                    </a:lnTo>
                    <a:lnTo>
                      <a:pt x="1401" y="736"/>
                    </a:lnTo>
                    <a:lnTo>
                      <a:pt x="1402" y="737"/>
                    </a:lnTo>
                    <a:lnTo>
                      <a:pt x="1405" y="738"/>
                    </a:lnTo>
                    <a:lnTo>
                      <a:pt x="1407" y="739"/>
                    </a:lnTo>
                    <a:lnTo>
                      <a:pt x="1408" y="742"/>
                    </a:lnTo>
                    <a:lnTo>
                      <a:pt x="1411" y="743"/>
                    </a:lnTo>
                    <a:lnTo>
                      <a:pt x="1413" y="744"/>
                    </a:lnTo>
                    <a:lnTo>
                      <a:pt x="1415" y="745"/>
                    </a:lnTo>
                    <a:lnTo>
                      <a:pt x="1417" y="748"/>
                    </a:lnTo>
                    <a:lnTo>
                      <a:pt x="1419" y="749"/>
                    </a:lnTo>
                    <a:lnTo>
                      <a:pt x="1421" y="750"/>
                    </a:lnTo>
                    <a:lnTo>
                      <a:pt x="1423" y="751"/>
                    </a:lnTo>
                    <a:lnTo>
                      <a:pt x="1425" y="753"/>
                    </a:lnTo>
                    <a:lnTo>
                      <a:pt x="1427" y="755"/>
                    </a:lnTo>
                    <a:lnTo>
                      <a:pt x="1430" y="756"/>
                    </a:lnTo>
                    <a:lnTo>
                      <a:pt x="1431" y="757"/>
                    </a:lnTo>
                    <a:lnTo>
                      <a:pt x="1433" y="759"/>
                    </a:lnTo>
                    <a:lnTo>
                      <a:pt x="1436" y="760"/>
                    </a:lnTo>
                    <a:lnTo>
                      <a:pt x="1438" y="762"/>
                    </a:lnTo>
                    <a:lnTo>
                      <a:pt x="1439" y="763"/>
                    </a:lnTo>
                    <a:lnTo>
                      <a:pt x="1442" y="765"/>
                    </a:lnTo>
                    <a:lnTo>
                      <a:pt x="1444" y="766"/>
                    </a:lnTo>
                    <a:lnTo>
                      <a:pt x="1445" y="767"/>
                    </a:lnTo>
                    <a:lnTo>
                      <a:pt x="1448" y="768"/>
                    </a:lnTo>
                    <a:lnTo>
                      <a:pt x="1450" y="769"/>
                    </a:lnTo>
                    <a:lnTo>
                      <a:pt x="1453" y="772"/>
                    </a:lnTo>
                    <a:lnTo>
                      <a:pt x="1454" y="773"/>
                    </a:lnTo>
                    <a:lnTo>
                      <a:pt x="1456" y="774"/>
                    </a:lnTo>
                    <a:lnTo>
                      <a:pt x="1459" y="775"/>
                    </a:lnTo>
                    <a:lnTo>
                      <a:pt x="1460" y="777"/>
                    </a:lnTo>
                    <a:lnTo>
                      <a:pt x="1462" y="778"/>
                    </a:lnTo>
                    <a:lnTo>
                      <a:pt x="1465" y="779"/>
                    </a:lnTo>
                    <a:lnTo>
                      <a:pt x="1467" y="780"/>
                    </a:lnTo>
                    <a:lnTo>
                      <a:pt x="1468" y="781"/>
                    </a:lnTo>
                    <a:lnTo>
                      <a:pt x="1471" y="783"/>
                    </a:lnTo>
                    <a:lnTo>
                      <a:pt x="1473" y="784"/>
                    </a:lnTo>
                    <a:lnTo>
                      <a:pt x="1475" y="786"/>
                    </a:lnTo>
                    <a:lnTo>
                      <a:pt x="1477" y="787"/>
                    </a:lnTo>
                    <a:lnTo>
                      <a:pt x="1479" y="789"/>
                    </a:lnTo>
                    <a:lnTo>
                      <a:pt x="1481" y="790"/>
                    </a:lnTo>
                    <a:lnTo>
                      <a:pt x="1483" y="791"/>
                    </a:lnTo>
                    <a:lnTo>
                      <a:pt x="1485" y="792"/>
                    </a:lnTo>
                    <a:lnTo>
                      <a:pt x="1487" y="793"/>
                    </a:lnTo>
                    <a:lnTo>
                      <a:pt x="1490" y="795"/>
                    </a:lnTo>
                    <a:lnTo>
                      <a:pt x="1491" y="796"/>
                    </a:lnTo>
                    <a:lnTo>
                      <a:pt x="1493" y="797"/>
                    </a:lnTo>
                    <a:lnTo>
                      <a:pt x="1496" y="798"/>
                    </a:lnTo>
                    <a:lnTo>
                      <a:pt x="1498" y="799"/>
                    </a:lnTo>
                    <a:lnTo>
                      <a:pt x="1499" y="801"/>
                    </a:lnTo>
                    <a:lnTo>
                      <a:pt x="1502" y="802"/>
                    </a:lnTo>
                    <a:lnTo>
                      <a:pt x="1504" y="803"/>
                    </a:lnTo>
                    <a:lnTo>
                      <a:pt x="1505" y="804"/>
                    </a:lnTo>
                    <a:lnTo>
                      <a:pt x="1508" y="805"/>
                    </a:lnTo>
                    <a:lnTo>
                      <a:pt x="1510" y="807"/>
                    </a:lnTo>
                    <a:lnTo>
                      <a:pt x="1513" y="807"/>
                    </a:lnTo>
                    <a:lnTo>
                      <a:pt x="1514" y="808"/>
                    </a:lnTo>
                    <a:lnTo>
                      <a:pt x="1516" y="809"/>
                    </a:lnTo>
                    <a:lnTo>
                      <a:pt x="1519" y="810"/>
                    </a:lnTo>
                    <a:lnTo>
                      <a:pt x="1520" y="811"/>
                    </a:lnTo>
                    <a:lnTo>
                      <a:pt x="1522" y="813"/>
                    </a:lnTo>
                    <a:lnTo>
                      <a:pt x="1525" y="814"/>
                    </a:lnTo>
                    <a:lnTo>
                      <a:pt x="1527" y="815"/>
                    </a:lnTo>
                    <a:lnTo>
                      <a:pt x="1528" y="816"/>
                    </a:lnTo>
                    <a:lnTo>
                      <a:pt x="1531" y="817"/>
                    </a:lnTo>
                    <a:lnTo>
                      <a:pt x="1533" y="819"/>
                    </a:lnTo>
                    <a:lnTo>
                      <a:pt x="1535" y="819"/>
                    </a:lnTo>
                    <a:lnTo>
                      <a:pt x="1537" y="820"/>
                    </a:lnTo>
                    <a:lnTo>
                      <a:pt x="1539" y="821"/>
                    </a:lnTo>
                    <a:lnTo>
                      <a:pt x="1541" y="822"/>
                    </a:lnTo>
                    <a:lnTo>
                      <a:pt x="1543" y="823"/>
                    </a:lnTo>
                    <a:lnTo>
                      <a:pt x="1545" y="825"/>
                    </a:lnTo>
                    <a:lnTo>
                      <a:pt x="1547" y="826"/>
                    </a:lnTo>
                    <a:lnTo>
                      <a:pt x="1550" y="826"/>
                    </a:lnTo>
                    <a:lnTo>
                      <a:pt x="1551" y="827"/>
                    </a:lnTo>
                    <a:lnTo>
                      <a:pt x="1553" y="828"/>
                    </a:lnTo>
                    <a:lnTo>
                      <a:pt x="1556" y="829"/>
                    </a:lnTo>
                    <a:lnTo>
                      <a:pt x="1557" y="831"/>
                    </a:lnTo>
                    <a:lnTo>
                      <a:pt x="1559" y="832"/>
                    </a:lnTo>
                    <a:lnTo>
                      <a:pt x="1562" y="832"/>
                    </a:lnTo>
                    <a:lnTo>
                      <a:pt x="1564" y="833"/>
                    </a:lnTo>
                    <a:lnTo>
                      <a:pt x="1565" y="834"/>
                    </a:lnTo>
                    <a:lnTo>
                      <a:pt x="1568" y="835"/>
                    </a:lnTo>
                    <a:lnTo>
                      <a:pt x="1570" y="835"/>
                    </a:lnTo>
                    <a:lnTo>
                      <a:pt x="1573" y="837"/>
                    </a:lnTo>
                    <a:lnTo>
                      <a:pt x="1574" y="838"/>
                    </a:lnTo>
                    <a:lnTo>
                      <a:pt x="1576" y="839"/>
                    </a:lnTo>
                    <a:lnTo>
                      <a:pt x="1579" y="839"/>
                    </a:lnTo>
                    <a:lnTo>
                      <a:pt x="1580" y="840"/>
                    </a:lnTo>
                    <a:lnTo>
                      <a:pt x="1582" y="841"/>
                    </a:lnTo>
                    <a:lnTo>
                      <a:pt x="1585" y="843"/>
                    </a:lnTo>
                    <a:lnTo>
                      <a:pt x="1587" y="843"/>
                    </a:lnTo>
                    <a:lnTo>
                      <a:pt x="1588" y="844"/>
                    </a:lnTo>
                    <a:lnTo>
                      <a:pt x="1591" y="845"/>
                    </a:lnTo>
                    <a:lnTo>
                      <a:pt x="1593" y="846"/>
                    </a:lnTo>
                    <a:lnTo>
                      <a:pt x="1595" y="846"/>
                    </a:lnTo>
                    <a:lnTo>
                      <a:pt x="1597" y="847"/>
                    </a:lnTo>
                    <a:lnTo>
                      <a:pt x="1599" y="849"/>
                    </a:lnTo>
                    <a:lnTo>
                      <a:pt x="1601" y="849"/>
                    </a:lnTo>
                    <a:lnTo>
                      <a:pt x="1603" y="850"/>
                    </a:lnTo>
                    <a:lnTo>
                      <a:pt x="1605" y="851"/>
                    </a:lnTo>
                    <a:lnTo>
                      <a:pt x="1607" y="851"/>
                    </a:lnTo>
                    <a:lnTo>
                      <a:pt x="1610" y="852"/>
                    </a:lnTo>
                    <a:lnTo>
                      <a:pt x="1611" y="853"/>
                    </a:lnTo>
                    <a:lnTo>
                      <a:pt x="1613" y="853"/>
                    </a:lnTo>
                    <a:lnTo>
                      <a:pt x="1616" y="855"/>
                    </a:lnTo>
                    <a:lnTo>
                      <a:pt x="1617" y="856"/>
                    </a:lnTo>
                    <a:lnTo>
                      <a:pt x="1619" y="856"/>
                    </a:lnTo>
                    <a:lnTo>
                      <a:pt x="1622" y="857"/>
                    </a:lnTo>
                    <a:lnTo>
                      <a:pt x="1624" y="857"/>
                    </a:lnTo>
                    <a:lnTo>
                      <a:pt x="1625" y="858"/>
                    </a:lnTo>
                    <a:lnTo>
                      <a:pt x="1628" y="859"/>
                    </a:lnTo>
                    <a:lnTo>
                      <a:pt x="1630" y="859"/>
                    </a:lnTo>
                    <a:lnTo>
                      <a:pt x="1633" y="861"/>
                    </a:lnTo>
                    <a:lnTo>
                      <a:pt x="1634" y="861"/>
                    </a:lnTo>
                    <a:lnTo>
                      <a:pt x="1636" y="862"/>
                    </a:lnTo>
                    <a:lnTo>
                      <a:pt x="1639" y="863"/>
                    </a:lnTo>
                    <a:lnTo>
                      <a:pt x="1640" y="863"/>
                    </a:lnTo>
                    <a:lnTo>
                      <a:pt x="1642" y="864"/>
                    </a:lnTo>
                    <a:lnTo>
                      <a:pt x="1645" y="864"/>
                    </a:lnTo>
                    <a:lnTo>
                      <a:pt x="1647" y="865"/>
                    </a:lnTo>
                    <a:lnTo>
                      <a:pt x="1648" y="865"/>
                    </a:lnTo>
                    <a:lnTo>
                      <a:pt x="1651" y="867"/>
                    </a:lnTo>
                    <a:lnTo>
                      <a:pt x="1653" y="867"/>
                    </a:lnTo>
                    <a:lnTo>
                      <a:pt x="1654" y="868"/>
                    </a:lnTo>
                    <a:lnTo>
                      <a:pt x="1657" y="869"/>
                    </a:lnTo>
                    <a:lnTo>
                      <a:pt x="1659" y="869"/>
                    </a:lnTo>
                    <a:lnTo>
                      <a:pt x="1661" y="870"/>
                    </a:lnTo>
                    <a:lnTo>
                      <a:pt x="1663" y="870"/>
                    </a:lnTo>
                    <a:lnTo>
                      <a:pt x="1665" y="871"/>
                    </a:lnTo>
                    <a:lnTo>
                      <a:pt x="1667" y="871"/>
                    </a:lnTo>
                    <a:lnTo>
                      <a:pt x="1670" y="873"/>
                    </a:lnTo>
                    <a:lnTo>
                      <a:pt x="1671" y="873"/>
                    </a:lnTo>
                    <a:lnTo>
                      <a:pt x="1673" y="874"/>
                    </a:lnTo>
                    <a:lnTo>
                      <a:pt x="1676" y="874"/>
                    </a:lnTo>
                    <a:lnTo>
                      <a:pt x="1677" y="875"/>
                    </a:lnTo>
                    <a:lnTo>
                      <a:pt x="1682" y="875"/>
                    </a:lnTo>
                    <a:lnTo>
                      <a:pt x="1684" y="876"/>
                    </a:lnTo>
                    <a:lnTo>
                      <a:pt x="1685" y="876"/>
                    </a:lnTo>
                    <a:lnTo>
                      <a:pt x="1688" y="877"/>
                    </a:lnTo>
                    <a:lnTo>
                      <a:pt x="1690" y="877"/>
                    </a:lnTo>
                    <a:lnTo>
                      <a:pt x="1693" y="879"/>
                    </a:lnTo>
                    <a:lnTo>
                      <a:pt x="1694" y="879"/>
                    </a:lnTo>
                    <a:lnTo>
                      <a:pt x="1696" y="880"/>
                    </a:lnTo>
                    <a:lnTo>
                      <a:pt x="1700" y="880"/>
                    </a:lnTo>
                    <a:lnTo>
                      <a:pt x="1702" y="881"/>
                    </a:lnTo>
                    <a:lnTo>
                      <a:pt x="1705" y="881"/>
                    </a:lnTo>
                    <a:lnTo>
                      <a:pt x="1707" y="882"/>
                    </a:lnTo>
                    <a:lnTo>
                      <a:pt x="1711" y="882"/>
                    </a:lnTo>
                    <a:lnTo>
                      <a:pt x="1713" y="883"/>
                    </a:lnTo>
                    <a:lnTo>
                      <a:pt x="1714" y="883"/>
                    </a:lnTo>
                    <a:lnTo>
                      <a:pt x="1717" y="885"/>
                    </a:lnTo>
                    <a:lnTo>
                      <a:pt x="1721" y="885"/>
                    </a:lnTo>
                    <a:lnTo>
                      <a:pt x="1723" y="886"/>
                    </a:lnTo>
                    <a:lnTo>
                      <a:pt x="1727" y="886"/>
                    </a:lnTo>
                    <a:lnTo>
                      <a:pt x="1730" y="887"/>
                    </a:lnTo>
                    <a:lnTo>
                      <a:pt x="1731" y="887"/>
                    </a:lnTo>
                    <a:lnTo>
                      <a:pt x="1733" y="888"/>
                    </a:lnTo>
                    <a:lnTo>
                      <a:pt x="1737" y="888"/>
                    </a:lnTo>
                    <a:lnTo>
                      <a:pt x="1739" y="889"/>
                    </a:lnTo>
                    <a:lnTo>
                      <a:pt x="1745" y="889"/>
                    </a:lnTo>
                    <a:lnTo>
                      <a:pt x="1748" y="891"/>
                    </a:lnTo>
                    <a:lnTo>
                      <a:pt x="1753" y="891"/>
                    </a:lnTo>
                    <a:lnTo>
                      <a:pt x="1754" y="892"/>
                    </a:lnTo>
                    <a:lnTo>
                      <a:pt x="1759" y="892"/>
                    </a:lnTo>
                    <a:lnTo>
                      <a:pt x="1760" y="893"/>
                    </a:lnTo>
                    <a:lnTo>
                      <a:pt x="1767" y="893"/>
                    </a:lnTo>
                    <a:lnTo>
                      <a:pt x="1768" y="894"/>
                    </a:lnTo>
                    <a:lnTo>
                      <a:pt x="1774" y="894"/>
                    </a:lnTo>
                    <a:lnTo>
                      <a:pt x="1777" y="895"/>
                    </a:lnTo>
                    <a:lnTo>
                      <a:pt x="1783" y="895"/>
                    </a:lnTo>
                    <a:lnTo>
                      <a:pt x="1785" y="897"/>
                    </a:lnTo>
                    <a:lnTo>
                      <a:pt x="1791" y="897"/>
                    </a:lnTo>
                    <a:lnTo>
                      <a:pt x="1794" y="898"/>
                    </a:lnTo>
                    <a:lnTo>
                      <a:pt x="1802" y="898"/>
                    </a:lnTo>
                    <a:lnTo>
                      <a:pt x="1804" y="899"/>
                    </a:lnTo>
                    <a:lnTo>
                      <a:pt x="1812" y="899"/>
                    </a:lnTo>
                    <a:lnTo>
                      <a:pt x="1814" y="900"/>
                    </a:lnTo>
                    <a:lnTo>
                      <a:pt x="1822" y="900"/>
                    </a:lnTo>
                    <a:lnTo>
                      <a:pt x="1825" y="901"/>
                    </a:lnTo>
                    <a:lnTo>
                      <a:pt x="1834" y="901"/>
                    </a:lnTo>
                    <a:lnTo>
                      <a:pt x="1837" y="903"/>
                    </a:lnTo>
                    <a:lnTo>
                      <a:pt x="1851" y="903"/>
                    </a:lnTo>
                    <a:lnTo>
                      <a:pt x="1854" y="904"/>
                    </a:lnTo>
                    <a:lnTo>
                      <a:pt x="1868" y="904"/>
                    </a:lnTo>
                    <a:lnTo>
                      <a:pt x="1870" y="905"/>
                    </a:lnTo>
                    <a:lnTo>
                      <a:pt x="1891" y="905"/>
                    </a:lnTo>
                    <a:lnTo>
                      <a:pt x="1893" y="906"/>
                    </a:lnTo>
                    <a:lnTo>
                      <a:pt x="1922" y="906"/>
                    </a:lnTo>
                    <a:lnTo>
                      <a:pt x="1924" y="907"/>
                    </a:lnTo>
                    <a:lnTo>
                      <a:pt x="1996" y="907"/>
                    </a:lnTo>
                    <a:lnTo>
                      <a:pt x="1999" y="909"/>
                    </a:lnTo>
                    <a:lnTo>
                      <a:pt x="2068" y="909"/>
                    </a:lnTo>
                  </a:path>
                </a:pathLst>
              </a:custGeom>
              <a:noFill/>
              <a:ln w="20638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47" name="Freeform 103"/>
              <p:cNvSpPr>
                <a:spLocks noChangeAspect="1"/>
              </p:cNvSpPr>
              <p:nvPr/>
            </p:nvSpPr>
            <p:spPr bwMode="auto">
              <a:xfrm>
                <a:off x="1780" y="2155"/>
                <a:ext cx="2054" cy="1301"/>
              </a:xfrm>
              <a:custGeom>
                <a:avLst/>
                <a:gdLst>
                  <a:gd name="T0" fmla="*/ 24 w 2054"/>
                  <a:gd name="T1" fmla="*/ 1237 h 1301"/>
                  <a:gd name="T2" fmla="*/ 53 w 2054"/>
                  <a:gd name="T3" fmla="*/ 1137 h 1301"/>
                  <a:gd name="T4" fmla="*/ 81 w 2054"/>
                  <a:gd name="T5" fmla="*/ 1017 h 1301"/>
                  <a:gd name="T6" fmla="*/ 110 w 2054"/>
                  <a:gd name="T7" fmla="*/ 885 h 1301"/>
                  <a:gd name="T8" fmla="*/ 140 w 2054"/>
                  <a:gd name="T9" fmla="*/ 751 h 1301"/>
                  <a:gd name="T10" fmla="*/ 169 w 2054"/>
                  <a:gd name="T11" fmla="*/ 620 h 1301"/>
                  <a:gd name="T12" fmla="*/ 198 w 2054"/>
                  <a:gd name="T13" fmla="*/ 499 h 1301"/>
                  <a:gd name="T14" fmla="*/ 227 w 2054"/>
                  <a:gd name="T15" fmla="*/ 388 h 1301"/>
                  <a:gd name="T16" fmla="*/ 256 w 2054"/>
                  <a:gd name="T17" fmla="*/ 291 h 1301"/>
                  <a:gd name="T18" fmla="*/ 284 w 2054"/>
                  <a:gd name="T19" fmla="*/ 208 h 1301"/>
                  <a:gd name="T20" fmla="*/ 313 w 2054"/>
                  <a:gd name="T21" fmla="*/ 140 h 1301"/>
                  <a:gd name="T22" fmla="*/ 342 w 2054"/>
                  <a:gd name="T23" fmla="*/ 86 h 1301"/>
                  <a:gd name="T24" fmla="*/ 371 w 2054"/>
                  <a:gd name="T25" fmla="*/ 46 h 1301"/>
                  <a:gd name="T26" fmla="*/ 400 w 2054"/>
                  <a:gd name="T27" fmla="*/ 18 h 1301"/>
                  <a:gd name="T28" fmla="*/ 428 w 2054"/>
                  <a:gd name="T29" fmla="*/ 4 h 1301"/>
                  <a:gd name="T30" fmla="*/ 474 w 2054"/>
                  <a:gd name="T31" fmla="*/ 3 h 1301"/>
                  <a:gd name="T32" fmla="*/ 503 w 2054"/>
                  <a:gd name="T33" fmla="*/ 15 h 1301"/>
                  <a:gd name="T34" fmla="*/ 532 w 2054"/>
                  <a:gd name="T35" fmla="*/ 35 h 1301"/>
                  <a:gd name="T36" fmla="*/ 560 w 2054"/>
                  <a:gd name="T37" fmla="*/ 64 h 1301"/>
                  <a:gd name="T38" fmla="*/ 589 w 2054"/>
                  <a:gd name="T39" fmla="*/ 99 h 1301"/>
                  <a:gd name="T40" fmla="*/ 618 w 2054"/>
                  <a:gd name="T41" fmla="*/ 138 h 1301"/>
                  <a:gd name="T42" fmla="*/ 647 w 2054"/>
                  <a:gd name="T43" fmla="*/ 184 h 1301"/>
                  <a:gd name="T44" fmla="*/ 676 w 2054"/>
                  <a:gd name="T45" fmla="*/ 233 h 1301"/>
                  <a:gd name="T46" fmla="*/ 705 w 2054"/>
                  <a:gd name="T47" fmla="*/ 285 h 1301"/>
                  <a:gd name="T48" fmla="*/ 733 w 2054"/>
                  <a:gd name="T49" fmla="*/ 339 h 1301"/>
                  <a:gd name="T50" fmla="*/ 763 w 2054"/>
                  <a:gd name="T51" fmla="*/ 394 h 1301"/>
                  <a:gd name="T52" fmla="*/ 792 w 2054"/>
                  <a:gd name="T53" fmla="*/ 452 h 1301"/>
                  <a:gd name="T54" fmla="*/ 821 w 2054"/>
                  <a:gd name="T55" fmla="*/ 508 h 1301"/>
                  <a:gd name="T56" fmla="*/ 850 w 2054"/>
                  <a:gd name="T57" fmla="*/ 565 h 1301"/>
                  <a:gd name="T58" fmla="*/ 879 w 2054"/>
                  <a:gd name="T59" fmla="*/ 620 h 1301"/>
                  <a:gd name="T60" fmla="*/ 907 w 2054"/>
                  <a:gd name="T61" fmla="*/ 675 h 1301"/>
                  <a:gd name="T62" fmla="*/ 936 w 2054"/>
                  <a:gd name="T63" fmla="*/ 728 h 1301"/>
                  <a:gd name="T64" fmla="*/ 965 w 2054"/>
                  <a:gd name="T65" fmla="*/ 778 h 1301"/>
                  <a:gd name="T66" fmla="*/ 994 w 2054"/>
                  <a:gd name="T67" fmla="*/ 828 h 1301"/>
                  <a:gd name="T68" fmla="*/ 1023 w 2054"/>
                  <a:gd name="T69" fmla="*/ 874 h 1301"/>
                  <a:gd name="T70" fmla="*/ 1052 w 2054"/>
                  <a:gd name="T71" fmla="*/ 919 h 1301"/>
                  <a:gd name="T72" fmla="*/ 1080 w 2054"/>
                  <a:gd name="T73" fmla="*/ 961 h 1301"/>
                  <a:gd name="T74" fmla="*/ 1109 w 2054"/>
                  <a:gd name="T75" fmla="*/ 999 h 1301"/>
                  <a:gd name="T76" fmla="*/ 1138 w 2054"/>
                  <a:gd name="T77" fmla="*/ 1035 h 1301"/>
                  <a:gd name="T78" fmla="*/ 1167 w 2054"/>
                  <a:gd name="T79" fmla="*/ 1069 h 1301"/>
                  <a:gd name="T80" fmla="*/ 1196 w 2054"/>
                  <a:gd name="T81" fmla="*/ 1099 h 1301"/>
                  <a:gd name="T82" fmla="*/ 1224 w 2054"/>
                  <a:gd name="T83" fmla="*/ 1127 h 1301"/>
                  <a:gd name="T84" fmla="*/ 1254 w 2054"/>
                  <a:gd name="T85" fmla="*/ 1152 h 1301"/>
                  <a:gd name="T86" fmla="*/ 1283 w 2054"/>
                  <a:gd name="T87" fmla="*/ 1175 h 1301"/>
                  <a:gd name="T88" fmla="*/ 1312 w 2054"/>
                  <a:gd name="T89" fmla="*/ 1194 h 1301"/>
                  <a:gd name="T90" fmla="*/ 1341 w 2054"/>
                  <a:gd name="T91" fmla="*/ 1212 h 1301"/>
                  <a:gd name="T92" fmla="*/ 1370 w 2054"/>
                  <a:gd name="T93" fmla="*/ 1227 h 1301"/>
                  <a:gd name="T94" fmla="*/ 1399 w 2054"/>
                  <a:gd name="T95" fmla="*/ 1241 h 1301"/>
                  <a:gd name="T96" fmla="*/ 1427 w 2054"/>
                  <a:gd name="T97" fmla="*/ 1253 h 1301"/>
                  <a:gd name="T98" fmla="*/ 1456 w 2054"/>
                  <a:gd name="T99" fmla="*/ 1262 h 1301"/>
                  <a:gd name="T100" fmla="*/ 1485 w 2054"/>
                  <a:gd name="T101" fmla="*/ 1271 h 1301"/>
                  <a:gd name="T102" fmla="*/ 1514 w 2054"/>
                  <a:gd name="T103" fmla="*/ 1277 h 1301"/>
                  <a:gd name="T104" fmla="*/ 1543 w 2054"/>
                  <a:gd name="T105" fmla="*/ 1283 h 1301"/>
                  <a:gd name="T106" fmla="*/ 1571 w 2054"/>
                  <a:gd name="T107" fmla="*/ 1287 h 1301"/>
                  <a:gd name="T108" fmla="*/ 1609 w 2054"/>
                  <a:gd name="T109" fmla="*/ 1291 h 1301"/>
                  <a:gd name="T110" fmla="*/ 1658 w 2054"/>
                  <a:gd name="T111" fmla="*/ 1296 h 1301"/>
                  <a:gd name="T112" fmla="*/ 1856 w 2054"/>
                  <a:gd name="T113" fmla="*/ 1299 h 130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054"/>
                  <a:gd name="T172" fmla="*/ 0 h 1301"/>
                  <a:gd name="T173" fmla="*/ 2054 w 2054"/>
                  <a:gd name="T174" fmla="*/ 1301 h 130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054" h="1301">
                    <a:moveTo>
                      <a:pt x="0" y="1293"/>
                    </a:moveTo>
                    <a:lnTo>
                      <a:pt x="3" y="1287"/>
                    </a:lnTo>
                    <a:lnTo>
                      <a:pt x="8" y="1279"/>
                    </a:lnTo>
                    <a:lnTo>
                      <a:pt x="12" y="1269"/>
                    </a:lnTo>
                    <a:lnTo>
                      <a:pt x="15" y="1260"/>
                    </a:lnTo>
                    <a:lnTo>
                      <a:pt x="20" y="1249"/>
                    </a:lnTo>
                    <a:lnTo>
                      <a:pt x="24" y="1237"/>
                    </a:lnTo>
                    <a:lnTo>
                      <a:pt x="29" y="1225"/>
                    </a:lnTo>
                    <a:lnTo>
                      <a:pt x="32" y="1212"/>
                    </a:lnTo>
                    <a:lnTo>
                      <a:pt x="37" y="1197"/>
                    </a:lnTo>
                    <a:lnTo>
                      <a:pt x="41" y="1183"/>
                    </a:lnTo>
                    <a:lnTo>
                      <a:pt x="44" y="1169"/>
                    </a:lnTo>
                    <a:lnTo>
                      <a:pt x="49" y="1153"/>
                    </a:lnTo>
                    <a:lnTo>
                      <a:pt x="53" y="1137"/>
                    </a:lnTo>
                    <a:lnTo>
                      <a:pt x="57" y="1122"/>
                    </a:lnTo>
                    <a:lnTo>
                      <a:pt x="61" y="1105"/>
                    </a:lnTo>
                    <a:lnTo>
                      <a:pt x="66" y="1088"/>
                    </a:lnTo>
                    <a:lnTo>
                      <a:pt x="69" y="1070"/>
                    </a:lnTo>
                    <a:lnTo>
                      <a:pt x="74" y="1053"/>
                    </a:lnTo>
                    <a:lnTo>
                      <a:pt x="78" y="1035"/>
                    </a:lnTo>
                    <a:lnTo>
                      <a:pt x="81" y="1017"/>
                    </a:lnTo>
                    <a:lnTo>
                      <a:pt x="86" y="998"/>
                    </a:lnTo>
                    <a:lnTo>
                      <a:pt x="90" y="980"/>
                    </a:lnTo>
                    <a:lnTo>
                      <a:pt x="95" y="961"/>
                    </a:lnTo>
                    <a:lnTo>
                      <a:pt x="98" y="942"/>
                    </a:lnTo>
                    <a:lnTo>
                      <a:pt x="103" y="924"/>
                    </a:lnTo>
                    <a:lnTo>
                      <a:pt x="107" y="904"/>
                    </a:lnTo>
                    <a:lnTo>
                      <a:pt x="110" y="885"/>
                    </a:lnTo>
                    <a:lnTo>
                      <a:pt x="115" y="866"/>
                    </a:lnTo>
                    <a:lnTo>
                      <a:pt x="119" y="847"/>
                    </a:lnTo>
                    <a:lnTo>
                      <a:pt x="123" y="828"/>
                    </a:lnTo>
                    <a:lnTo>
                      <a:pt x="127" y="808"/>
                    </a:lnTo>
                    <a:lnTo>
                      <a:pt x="132" y="789"/>
                    </a:lnTo>
                    <a:lnTo>
                      <a:pt x="135" y="770"/>
                    </a:lnTo>
                    <a:lnTo>
                      <a:pt x="140" y="751"/>
                    </a:lnTo>
                    <a:lnTo>
                      <a:pt x="144" y="732"/>
                    </a:lnTo>
                    <a:lnTo>
                      <a:pt x="147" y="712"/>
                    </a:lnTo>
                    <a:lnTo>
                      <a:pt x="152" y="694"/>
                    </a:lnTo>
                    <a:lnTo>
                      <a:pt x="156" y="675"/>
                    </a:lnTo>
                    <a:lnTo>
                      <a:pt x="161" y="657"/>
                    </a:lnTo>
                    <a:lnTo>
                      <a:pt x="164" y="638"/>
                    </a:lnTo>
                    <a:lnTo>
                      <a:pt x="169" y="620"/>
                    </a:lnTo>
                    <a:lnTo>
                      <a:pt x="173" y="602"/>
                    </a:lnTo>
                    <a:lnTo>
                      <a:pt x="176" y="584"/>
                    </a:lnTo>
                    <a:lnTo>
                      <a:pt x="181" y="567"/>
                    </a:lnTo>
                    <a:lnTo>
                      <a:pt x="185" y="549"/>
                    </a:lnTo>
                    <a:lnTo>
                      <a:pt x="189" y="532"/>
                    </a:lnTo>
                    <a:lnTo>
                      <a:pt x="193" y="515"/>
                    </a:lnTo>
                    <a:lnTo>
                      <a:pt x="198" y="499"/>
                    </a:lnTo>
                    <a:lnTo>
                      <a:pt x="202" y="482"/>
                    </a:lnTo>
                    <a:lnTo>
                      <a:pt x="206" y="466"/>
                    </a:lnTo>
                    <a:lnTo>
                      <a:pt x="210" y="449"/>
                    </a:lnTo>
                    <a:lnTo>
                      <a:pt x="214" y="434"/>
                    </a:lnTo>
                    <a:lnTo>
                      <a:pt x="218" y="418"/>
                    </a:lnTo>
                    <a:lnTo>
                      <a:pt x="222" y="403"/>
                    </a:lnTo>
                    <a:lnTo>
                      <a:pt x="227" y="388"/>
                    </a:lnTo>
                    <a:lnTo>
                      <a:pt x="230" y="374"/>
                    </a:lnTo>
                    <a:lnTo>
                      <a:pt x="235" y="359"/>
                    </a:lnTo>
                    <a:lnTo>
                      <a:pt x="239" y="345"/>
                    </a:lnTo>
                    <a:lnTo>
                      <a:pt x="242" y="331"/>
                    </a:lnTo>
                    <a:lnTo>
                      <a:pt x="247" y="317"/>
                    </a:lnTo>
                    <a:lnTo>
                      <a:pt x="251" y="304"/>
                    </a:lnTo>
                    <a:lnTo>
                      <a:pt x="256" y="291"/>
                    </a:lnTo>
                    <a:lnTo>
                      <a:pt x="259" y="279"/>
                    </a:lnTo>
                    <a:lnTo>
                      <a:pt x="264" y="266"/>
                    </a:lnTo>
                    <a:lnTo>
                      <a:pt x="268" y="254"/>
                    </a:lnTo>
                    <a:lnTo>
                      <a:pt x="272" y="242"/>
                    </a:lnTo>
                    <a:lnTo>
                      <a:pt x="276" y="231"/>
                    </a:lnTo>
                    <a:lnTo>
                      <a:pt x="280" y="219"/>
                    </a:lnTo>
                    <a:lnTo>
                      <a:pt x="284" y="208"/>
                    </a:lnTo>
                    <a:lnTo>
                      <a:pt x="288" y="197"/>
                    </a:lnTo>
                    <a:lnTo>
                      <a:pt x="293" y="188"/>
                    </a:lnTo>
                    <a:lnTo>
                      <a:pt x="296" y="177"/>
                    </a:lnTo>
                    <a:lnTo>
                      <a:pt x="301" y="167"/>
                    </a:lnTo>
                    <a:lnTo>
                      <a:pt x="305" y="158"/>
                    </a:lnTo>
                    <a:lnTo>
                      <a:pt x="308" y="149"/>
                    </a:lnTo>
                    <a:lnTo>
                      <a:pt x="313" y="140"/>
                    </a:lnTo>
                    <a:lnTo>
                      <a:pt x="317" y="131"/>
                    </a:lnTo>
                    <a:lnTo>
                      <a:pt x="322" y="123"/>
                    </a:lnTo>
                    <a:lnTo>
                      <a:pt x="325" y="114"/>
                    </a:lnTo>
                    <a:lnTo>
                      <a:pt x="330" y="107"/>
                    </a:lnTo>
                    <a:lnTo>
                      <a:pt x="334" y="100"/>
                    </a:lnTo>
                    <a:lnTo>
                      <a:pt x="338" y="93"/>
                    </a:lnTo>
                    <a:lnTo>
                      <a:pt x="342" y="86"/>
                    </a:lnTo>
                    <a:lnTo>
                      <a:pt x="346" y="80"/>
                    </a:lnTo>
                    <a:lnTo>
                      <a:pt x="350" y="72"/>
                    </a:lnTo>
                    <a:lnTo>
                      <a:pt x="354" y="66"/>
                    </a:lnTo>
                    <a:lnTo>
                      <a:pt x="359" y="62"/>
                    </a:lnTo>
                    <a:lnTo>
                      <a:pt x="362" y="56"/>
                    </a:lnTo>
                    <a:lnTo>
                      <a:pt x="367" y="51"/>
                    </a:lnTo>
                    <a:lnTo>
                      <a:pt x="371" y="46"/>
                    </a:lnTo>
                    <a:lnTo>
                      <a:pt x="374" y="41"/>
                    </a:lnTo>
                    <a:lnTo>
                      <a:pt x="379" y="36"/>
                    </a:lnTo>
                    <a:lnTo>
                      <a:pt x="383" y="33"/>
                    </a:lnTo>
                    <a:lnTo>
                      <a:pt x="388" y="28"/>
                    </a:lnTo>
                    <a:lnTo>
                      <a:pt x="391" y="24"/>
                    </a:lnTo>
                    <a:lnTo>
                      <a:pt x="396" y="22"/>
                    </a:lnTo>
                    <a:lnTo>
                      <a:pt x="400" y="18"/>
                    </a:lnTo>
                    <a:lnTo>
                      <a:pt x="404" y="16"/>
                    </a:lnTo>
                    <a:lnTo>
                      <a:pt x="408" y="14"/>
                    </a:lnTo>
                    <a:lnTo>
                      <a:pt x="412" y="11"/>
                    </a:lnTo>
                    <a:lnTo>
                      <a:pt x="416" y="9"/>
                    </a:lnTo>
                    <a:lnTo>
                      <a:pt x="420" y="6"/>
                    </a:lnTo>
                    <a:lnTo>
                      <a:pt x="425" y="5"/>
                    </a:lnTo>
                    <a:lnTo>
                      <a:pt x="428" y="4"/>
                    </a:lnTo>
                    <a:lnTo>
                      <a:pt x="433" y="3"/>
                    </a:lnTo>
                    <a:lnTo>
                      <a:pt x="437" y="2"/>
                    </a:lnTo>
                    <a:lnTo>
                      <a:pt x="440" y="0"/>
                    </a:lnTo>
                    <a:lnTo>
                      <a:pt x="462" y="0"/>
                    </a:lnTo>
                    <a:lnTo>
                      <a:pt x="466" y="2"/>
                    </a:lnTo>
                    <a:lnTo>
                      <a:pt x="470" y="2"/>
                    </a:lnTo>
                    <a:lnTo>
                      <a:pt x="474" y="3"/>
                    </a:lnTo>
                    <a:lnTo>
                      <a:pt x="478" y="4"/>
                    </a:lnTo>
                    <a:lnTo>
                      <a:pt x="482" y="5"/>
                    </a:lnTo>
                    <a:lnTo>
                      <a:pt x="486" y="6"/>
                    </a:lnTo>
                    <a:lnTo>
                      <a:pt x="491" y="9"/>
                    </a:lnTo>
                    <a:lnTo>
                      <a:pt x="494" y="10"/>
                    </a:lnTo>
                    <a:lnTo>
                      <a:pt x="499" y="12"/>
                    </a:lnTo>
                    <a:lnTo>
                      <a:pt x="503" y="15"/>
                    </a:lnTo>
                    <a:lnTo>
                      <a:pt x="506" y="17"/>
                    </a:lnTo>
                    <a:lnTo>
                      <a:pt x="511" y="20"/>
                    </a:lnTo>
                    <a:lnTo>
                      <a:pt x="515" y="23"/>
                    </a:lnTo>
                    <a:lnTo>
                      <a:pt x="520" y="26"/>
                    </a:lnTo>
                    <a:lnTo>
                      <a:pt x="523" y="29"/>
                    </a:lnTo>
                    <a:lnTo>
                      <a:pt x="528" y="32"/>
                    </a:lnTo>
                    <a:lnTo>
                      <a:pt x="532" y="35"/>
                    </a:lnTo>
                    <a:lnTo>
                      <a:pt x="535" y="39"/>
                    </a:lnTo>
                    <a:lnTo>
                      <a:pt x="540" y="42"/>
                    </a:lnTo>
                    <a:lnTo>
                      <a:pt x="544" y="47"/>
                    </a:lnTo>
                    <a:lnTo>
                      <a:pt x="548" y="51"/>
                    </a:lnTo>
                    <a:lnTo>
                      <a:pt x="552" y="54"/>
                    </a:lnTo>
                    <a:lnTo>
                      <a:pt x="557" y="59"/>
                    </a:lnTo>
                    <a:lnTo>
                      <a:pt x="560" y="64"/>
                    </a:lnTo>
                    <a:lnTo>
                      <a:pt x="565" y="69"/>
                    </a:lnTo>
                    <a:lnTo>
                      <a:pt x="569" y="74"/>
                    </a:lnTo>
                    <a:lnTo>
                      <a:pt x="572" y="78"/>
                    </a:lnTo>
                    <a:lnTo>
                      <a:pt x="577" y="83"/>
                    </a:lnTo>
                    <a:lnTo>
                      <a:pt x="581" y="88"/>
                    </a:lnTo>
                    <a:lnTo>
                      <a:pt x="586" y="93"/>
                    </a:lnTo>
                    <a:lnTo>
                      <a:pt x="589" y="99"/>
                    </a:lnTo>
                    <a:lnTo>
                      <a:pt x="594" y="104"/>
                    </a:lnTo>
                    <a:lnTo>
                      <a:pt x="598" y="110"/>
                    </a:lnTo>
                    <a:lnTo>
                      <a:pt x="601" y="116"/>
                    </a:lnTo>
                    <a:lnTo>
                      <a:pt x="606" y="122"/>
                    </a:lnTo>
                    <a:lnTo>
                      <a:pt x="610" y="126"/>
                    </a:lnTo>
                    <a:lnTo>
                      <a:pt x="615" y="132"/>
                    </a:lnTo>
                    <a:lnTo>
                      <a:pt x="618" y="138"/>
                    </a:lnTo>
                    <a:lnTo>
                      <a:pt x="623" y="146"/>
                    </a:lnTo>
                    <a:lnTo>
                      <a:pt x="627" y="152"/>
                    </a:lnTo>
                    <a:lnTo>
                      <a:pt x="631" y="158"/>
                    </a:lnTo>
                    <a:lnTo>
                      <a:pt x="635" y="165"/>
                    </a:lnTo>
                    <a:lnTo>
                      <a:pt x="639" y="171"/>
                    </a:lnTo>
                    <a:lnTo>
                      <a:pt x="643" y="177"/>
                    </a:lnTo>
                    <a:lnTo>
                      <a:pt x="647" y="184"/>
                    </a:lnTo>
                    <a:lnTo>
                      <a:pt x="652" y="191"/>
                    </a:lnTo>
                    <a:lnTo>
                      <a:pt x="655" y="197"/>
                    </a:lnTo>
                    <a:lnTo>
                      <a:pt x="660" y="204"/>
                    </a:lnTo>
                    <a:lnTo>
                      <a:pt x="664" y="212"/>
                    </a:lnTo>
                    <a:lnTo>
                      <a:pt x="667" y="219"/>
                    </a:lnTo>
                    <a:lnTo>
                      <a:pt x="672" y="226"/>
                    </a:lnTo>
                    <a:lnTo>
                      <a:pt x="676" y="233"/>
                    </a:lnTo>
                    <a:lnTo>
                      <a:pt x="681" y="241"/>
                    </a:lnTo>
                    <a:lnTo>
                      <a:pt x="684" y="248"/>
                    </a:lnTo>
                    <a:lnTo>
                      <a:pt x="689" y="255"/>
                    </a:lnTo>
                    <a:lnTo>
                      <a:pt x="693" y="262"/>
                    </a:lnTo>
                    <a:lnTo>
                      <a:pt x="697" y="269"/>
                    </a:lnTo>
                    <a:lnTo>
                      <a:pt x="701" y="278"/>
                    </a:lnTo>
                    <a:lnTo>
                      <a:pt x="705" y="285"/>
                    </a:lnTo>
                    <a:lnTo>
                      <a:pt x="709" y="292"/>
                    </a:lnTo>
                    <a:lnTo>
                      <a:pt x="713" y="301"/>
                    </a:lnTo>
                    <a:lnTo>
                      <a:pt x="718" y="308"/>
                    </a:lnTo>
                    <a:lnTo>
                      <a:pt x="721" y="316"/>
                    </a:lnTo>
                    <a:lnTo>
                      <a:pt x="726" y="323"/>
                    </a:lnTo>
                    <a:lnTo>
                      <a:pt x="730" y="332"/>
                    </a:lnTo>
                    <a:lnTo>
                      <a:pt x="733" y="339"/>
                    </a:lnTo>
                    <a:lnTo>
                      <a:pt x="738" y="347"/>
                    </a:lnTo>
                    <a:lnTo>
                      <a:pt x="742" y="355"/>
                    </a:lnTo>
                    <a:lnTo>
                      <a:pt x="747" y="363"/>
                    </a:lnTo>
                    <a:lnTo>
                      <a:pt x="750" y="370"/>
                    </a:lnTo>
                    <a:lnTo>
                      <a:pt x="755" y="379"/>
                    </a:lnTo>
                    <a:lnTo>
                      <a:pt x="759" y="387"/>
                    </a:lnTo>
                    <a:lnTo>
                      <a:pt x="763" y="394"/>
                    </a:lnTo>
                    <a:lnTo>
                      <a:pt x="767" y="403"/>
                    </a:lnTo>
                    <a:lnTo>
                      <a:pt x="771" y="411"/>
                    </a:lnTo>
                    <a:lnTo>
                      <a:pt x="775" y="419"/>
                    </a:lnTo>
                    <a:lnTo>
                      <a:pt x="779" y="427"/>
                    </a:lnTo>
                    <a:lnTo>
                      <a:pt x="784" y="435"/>
                    </a:lnTo>
                    <a:lnTo>
                      <a:pt x="787" y="443"/>
                    </a:lnTo>
                    <a:lnTo>
                      <a:pt x="792" y="452"/>
                    </a:lnTo>
                    <a:lnTo>
                      <a:pt x="796" y="459"/>
                    </a:lnTo>
                    <a:lnTo>
                      <a:pt x="799" y="467"/>
                    </a:lnTo>
                    <a:lnTo>
                      <a:pt x="804" y="476"/>
                    </a:lnTo>
                    <a:lnTo>
                      <a:pt x="808" y="484"/>
                    </a:lnTo>
                    <a:lnTo>
                      <a:pt x="813" y="491"/>
                    </a:lnTo>
                    <a:lnTo>
                      <a:pt x="816" y="500"/>
                    </a:lnTo>
                    <a:lnTo>
                      <a:pt x="821" y="508"/>
                    </a:lnTo>
                    <a:lnTo>
                      <a:pt x="825" y="517"/>
                    </a:lnTo>
                    <a:lnTo>
                      <a:pt x="829" y="524"/>
                    </a:lnTo>
                    <a:lnTo>
                      <a:pt x="833" y="532"/>
                    </a:lnTo>
                    <a:lnTo>
                      <a:pt x="837" y="541"/>
                    </a:lnTo>
                    <a:lnTo>
                      <a:pt x="841" y="548"/>
                    </a:lnTo>
                    <a:lnTo>
                      <a:pt x="845" y="556"/>
                    </a:lnTo>
                    <a:lnTo>
                      <a:pt x="850" y="565"/>
                    </a:lnTo>
                    <a:lnTo>
                      <a:pt x="853" y="572"/>
                    </a:lnTo>
                    <a:lnTo>
                      <a:pt x="858" y="580"/>
                    </a:lnTo>
                    <a:lnTo>
                      <a:pt x="862" y="589"/>
                    </a:lnTo>
                    <a:lnTo>
                      <a:pt x="865" y="596"/>
                    </a:lnTo>
                    <a:lnTo>
                      <a:pt x="870" y="604"/>
                    </a:lnTo>
                    <a:lnTo>
                      <a:pt x="874" y="613"/>
                    </a:lnTo>
                    <a:lnTo>
                      <a:pt x="879" y="620"/>
                    </a:lnTo>
                    <a:lnTo>
                      <a:pt x="882" y="628"/>
                    </a:lnTo>
                    <a:lnTo>
                      <a:pt x="887" y="636"/>
                    </a:lnTo>
                    <a:lnTo>
                      <a:pt x="891" y="644"/>
                    </a:lnTo>
                    <a:lnTo>
                      <a:pt x="895" y="651"/>
                    </a:lnTo>
                    <a:lnTo>
                      <a:pt x="899" y="660"/>
                    </a:lnTo>
                    <a:lnTo>
                      <a:pt x="903" y="667"/>
                    </a:lnTo>
                    <a:lnTo>
                      <a:pt x="907" y="675"/>
                    </a:lnTo>
                    <a:lnTo>
                      <a:pt x="911" y="682"/>
                    </a:lnTo>
                    <a:lnTo>
                      <a:pt x="916" y="690"/>
                    </a:lnTo>
                    <a:lnTo>
                      <a:pt x="919" y="698"/>
                    </a:lnTo>
                    <a:lnTo>
                      <a:pt x="924" y="705"/>
                    </a:lnTo>
                    <a:lnTo>
                      <a:pt x="928" y="712"/>
                    </a:lnTo>
                    <a:lnTo>
                      <a:pt x="931" y="721"/>
                    </a:lnTo>
                    <a:lnTo>
                      <a:pt x="936" y="728"/>
                    </a:lnTo>
                    <a:lnTo>
                      <a:pt x="940" y="735"/>
                    </a:lnTo>
                    <a:lnTo>
                      <a:pt x="945" y="742"/>
                    </a:lnTo>
                    <a:lnTo>
                      <a:pt x="948" y="750"/>
                    </a:lnTo>
                    <a:lnTo>
                      <a:pt x="953" y="757"/>
                    </a:lnTo>
                    <a:lnTo>
                      <a:pt x="957" y="764"/>
                    </a:lnTo>
                    <a:lnTo>
                      <a:pt x="961" y="771"/>
                    </a:lnTo>
                    <a:lnTo>
                      <a:pt x="965" y="778"/>
                    </a:lnTo>
                    <a:lnTo>
                      <a:pt x="969" y="786"/>
                    </a:lnTo>
                    <a:lnTo>
                      <a:pt x="974" y="793"/>
                    </a:lnTo>
                    <a:lnTo>
                      <a:pt x="977" y="800"/>
                    </a:lnTo>
                    <a:lnTo>
                      <a:pt x="982" y="807"/>
                    </a:lnTo>
                    <a:lnTo>
                      <a:pt x="986" y="814"/>
                    </a:lnTo>
                    <a:lnTo>
                      <a:pt x="990" y="822"/>
                    </a:lnTo>
                    <a:lnTo>
                      <a:pt x="994" y="828"/>
                    </a:lnTo>
                    <a:lnTo>
                      <a:pt x="998" y="835"/>
                    </a:lnTo>
                    <a:lnTo>
                      <a:pt x="1002" y="842"/>
                    </a:lnTo>
                    <a:lnTo>
                      <a:pt x="1006" y="848"/>
                    </a:lnTo>
                    <a:lnTo>
                      <a:pt x="1011" y="855"/>
                    </a:lnTo>
                    <a:lnTo>
                      <a:pt x="1014" y="861"/>
                    </a:lnTo>
                    <a:lnTo>
                      <a:pt x="1019" y="868"/>
                    </a:lnTo>
                    <a:lnTo>
                      <a:pt x="1023" y="874"/>
                    </a:lnTo>
                    <a:lnTo>
                      <a:pt x="1028" y="882"/>
                    </a:lnTo>
                    <a:lnTo>
                      <a:pt x="1031" y="888"/>
                    </a:lnTo>
                    <a:lnTo>
                      <a:pt x="1035" y="894"/>
                    </a:lnTo>
                    <a:lnTo>
                      <a:pt x="1040" y="900"/>
                    </a:lnTo>
                    <a:lnTo>
                      <a:pt x="1043" y="907"/>
                    </a:lnTo>
                    <a:lnTo>
                      <a:pt x="1048" y="913"/>
                    </a:lnTo>
                    <a:lnTo>
                      <a:pt x="1052" y="919"/>
                    </a:lnTo>
                    <a:lnTo>
                      <a:pt x="1056" y="925"/>
                    </a:lnTo>
                    <a:lnTo>
                      <a:pt x="1060" y="931"/>
                    </a:lnTo>
                    <a:lnTo>
                      <a:pt x="1064" y="937"/>
                    </a:lnTo>
                    <a:lnTo>
                      <a:pt x="1068" y="943"/>
                    </a:lnTo>
                    <a:lnTo>
                      <a:pt x="1072" y="949"/>
                    </a:lnTo>
                    <a:lnTo>
                      <a:pt x="1077" y="955"/>
                    </a:lnTo>
                    <a:lnTo>
                      <a:pt x="1080" y="961"/>
                    </a:lnTo>
                    <a:lnTo>
                      <a:pt x="1085" y="966"/>
                    </a:lnTo>
                    <a:lnTo>
                      <a:pt x="1089" y="972"/>
                    </a:lnTo>
                    <a:lnTo>
                      <a:pt x="1092" y="978"/>
                    </a:lnTo>
                    <a:lnTo>
                      <a:pt x="1097" y="982"/>
                    </a:lnTo>
                    <a:lnTo>
                      <a:pt x="1101" y="988"/>
                    </a:lnTo>
                    <a:lnTo>
                      <a:pt x="1106" y="993"/>
                    </a:lnTo>
                    <a:lnTo>
                      <a:pt x="1109" y="999"/>
                    </a:lnTo>
                    <a:lnTo>
                      <a:pt x="1114" y="1004"/>
                    </a:lnTo>
                    <a:lnTo>
                      <a:pt x="1118" y="1010"/>
                    </a:lnTo>
                    <a:lnTo>
                      <a:pt x="1122" y="1015"/>
                    </a:lnTo>
                    <a:lnTo>
                      <a:pt x="1126" y="1020"/>
                    </a:lnTo>
                    <a:lnTo>
                      <a:pt x="1130" y="1026"/>
                    </a:lnTo>
                    <a:lnTo>
                      <a:pt x="1134" y="1031"/>
                    </a:lnTo>
                    <a:lnTo>
                      <a:pt x="1138" y="1035"/>
                    </a:lnTo>
                    <a:lnTo>
                      <a:pt x="1143" y="1040"/>
                    </a:lnTo>
                    <a:lnTo>
                      <a:pt x="1146" y="1045"/>
                    </a:lnTo>
                    <a:lnTo>
                      <a:pt x="1151" y="1050"/>
                    </a:lnTo>
                    <a:lnTo>
                      <a:pt x="1155" y="1055"/>
                    </a:lnTo>
                    <a:lnTo>
                      <a:pt x="1158" y="1059"/>
                    </a:lnTo>
                    <a:lnTo>
                      <a:pt x="1163" y="1064"/>
                    </a:lnTo>
                    <a:lnTo>
                      <a:pt x="1167" y="1069"/>
                    </a:lnTo>
                    <a:lnTo>
                      <a:pt x="1172" y="1073"/>
                    </a:lnTo>
                    <a:lnTo>
                      <a:pt x="1175" y="1077"/>
                    </a:lnTo>
                    <a:lnTo>
                      <a:pt x="1180" y="1082"/>
                    </a:lnTo>
                    <a:lnTo>
                      <a:pt x="1184" y="1086"/>
                    </a:lnTo>
                    <a:lnTo>
                      <a:pt x="1188" y="1091"/>
                    </a:lnTo>
                    <a:lnTo>
                      <a:pt x="1192" y="1094"/>
                    </a:lnTo>
                    <a:lnTo>
                      <a:pt x="1196" y="1099"/>
                    </a:lnTo>
                    <a:lnTo>
                      <a:pt x="1200" y="1103"/>
                    </a:lnTo>
                    <a:lnTo>
                      <a:pt x="1204" y="1107"/>
                    </a:lnTo>
                    <a:lnTo>
                      <a:pt x="1209" y="1111"/>
                    </a:lnTo>
                    <a:lnTo>
                      <a:pt x="1212" y="1115"/>
                    </a:lnTo>
                    <a:lnTo>
                      <a:pt x="1217" y="1119"/>
                    </a:lnTo>
                    <a:lnTo>
                      <a:pt x="1221" y="1123"/>
                    </a:lnTo>
                    <a:lnTo>
                      <a:pt x="1224" y="1127"/>
                    </a:lnTo>
                    <a:lnTo>
                      <a:pt x="1229" y="1130"/>
                    </a:lnTo>
                    <a:lnTo>
                      <a:pt x="1233" y="1134"/>
                    </a:lnTo>
                    <a:lnTo>
                      <a:pt x="1238" y="1137"/>
                    </a:lnTo>
                    <a:lnTo>
                      <a:pt x="1241" y="1141"/>
                    </a:lnTo>
                    <a:lnTo>
                      <a:pt x="1246" y="1145"/>
                    </a:lnTo>
                    <a:lnTo>
                      <a:pt x="1250" y="1148"/>
                    </a:lnTo>
                    <a:lnTo>
                      <a:pt x="1254" y="1152"/>
                    </a:lnTo>
                    <a:lnTo>
                      <a:pt x="1258" y="1155"/>
                    </a:lnTo>
                    <a:lnTo>
                      <a:pt x="1262" y="1158"/>
                    </a:lnTo>
                    <a:lnTo>
                      <a:pt x="1266" y="1161"/>
                    </a:lnTo>
                    <a:lnTo>
                      <a:pt x="1270" y="1165"/>
                    </a:lnTo>
                    <a:lnTo>
                      <a:pt x="1275" y="1167"/>
                    </a:lnTo>
                    <a:lnTo>
                      <a:pt x="1278" y="1171"/>
                    </a:lnTo>
                    <a:lnTo>
                      <a:pt x="1283" y="1175"/>
                    </a:lnTo>
                    <a:lnTo>
                      <a:pt x="1287" y="1177"/>
                    </a:lnTo>
                    <a:lnTo>
                      <a:pt x="1290" y="1181"/>
                    </a:lnTo>
                    <a:lnTo>
                      <a:pt x="1295" y="1183"/>
                    </a:lnTo>
                    <a:lnTo>
                      <a:pt x="1299" y="1185"/>
                    </a:lnTo>
                    <a:lnTo>
                      <a:pt x="1304" y="1189"/>
                    </a:lnTo>
                    <a:lnTo>
                      <a:pt x="1307" y="1191"/>
                    </a:lnTo>
                    <a:lnTo>
                      <a:pt x="1312" y="1194"/>
                    </a:lnTo>
                    <a:lnTo>
                      <a:pt x="1316" y="1196"/>
                    </a:lnTo>
                    <a:lnTo>
                      <a:pt x="1320" y="1200"/>
                    </a:lnTo>
                    <a:lnTo>
                      <a:pt x="1324" y="1202"/>
                    </a:lnTo>
                    <a:lnTo>
                      <a:pt x="1328" y="1205"/>
                    </a:lnTo>
                    <a:lnTo>
                      <a:pt x="1332" y="1207"/>
                    </a:lnTo>
                    <a:lnTo>
                      <a:pt x="1336" y="1209"/>
                    </a:lnTo>
                    <a:lnTo>
                      <a:pt x="1341" y="1212"/>
                    </a:lnTo>
                    <a:lnTo>
                      <a:pt x="1344" y="1214"/>
                    </a:lnTo>
                    <a:lnTo>
                      <a:pt x="1349" y="1217"/>
                    </a:lnTo>
                    <a:lnTo>
                      <a:pt x="1353" y="1219"/>
                    </a:lnTo>
                    <a:lnTo>
                      <a:pt x="1356" y="1221"/>
                    </a:lnTo>
                    <a:lnTo>
                      <a:pt x="1361" y="1223"/>
                    </a:lnTo>
                    <a:lnTo>
                      <a:pt x="1365" y="1225"/>
                    </a:lnTo>
                    <a:lnTo>
                      <a:pt x="1370" y="1227"/>
                    </a:lnTo>
                    <a:lnTo>
                      <a:pt x="1373" y="1230"/>
                    </a:lnTo>
                    <a:lnTo>
                      <a:pt x="1378" y="1231"/>
                    </a:lnTo>
                    <a:lnTo>
                      <a:pt x="1382" y="1233"/>
                    </a:lnTo>
                    <a:lnTo>
                      <a:pt x="1387" y="1235"/>
                    </a:lnTo>
                    <a:lnTo>
                      <a:pt x="1390" y="1237"/>
                    </a:lnTo>
                    <a:lnTo>
                      <a:pt x="1394" y="1239"/>
                    </a:lnTo>
                    <a:lnTo>
                      <a:pt x="1399" y="1241"/>
                    </a:lnTo>
                    <a:lnTo>
                      <a:pt x="1402" y="1242"/>
                    </a:lnTo>
                    <a:lnTo>
                      <a:pt x="1407" y="1244"/>
                    </a:lnTo>
                    <a:lnTo>
                      <a:pt x="1411" y="1245"/>
                    </a:lnTo>
                    <a:lnTo>
                      <a:pt x="1415" y="1248"/>
                    </a:lnTo>
                    <a:lnTo>
                      <a:pt x="1419" y="1249"/>
                    </a:lnTo>
                    <a:lnTo>
                      <a:pt x="1423" y="1250"/>
                    </a:lnTo>
                    <a:lnTo>
                      <a:pt x="1427" y="1253"/>
                    </a:lnTo>
                    <a:lnTo>
                      <a:pt x="1431" y="1254"/>
                    </a:lnTo>
                    <a:lnTo>
                      <a:pt x="1436" y="1255"/>
                    </a:lnTo>
                    <a:lnTo>
                      <a:pt x="1439" y="1256"/>
                    </a:lnTo>
                    <a:lnTo>
                      <a:pt x="1444" y="1257"/>
                    </a:lnTo>
                    <a:lnTo>
                      <a:pt x="1448" y="1260"/>
                    </a:lnTo>
                    <a:lnTo>
                      <a:pt x="1453" y="1261"/>
                    </a:lnTo>
                    <a:lnTo>
                      <a:pt x="1456" y="1262"/>
                    </a:lnTo>
                    <a:lnTo>
                      <a:pt x="1460" y="1263"/>
                    </a:lnTo>
                    <a:lnTo>
                      <a:pt x="1465" y="1265"/>
                    </a:lnTo>
                    <a:lnTo>
                      <a:pt x="1468" y="1266"/>
                    </a:lnTo>
                    <a:lnTo>
                      <a:pt x="1473" y="1267"/>
                    </a:lnTo>
                    <a:lnTo>
                      <a:pt x="1477" y="1268"/>
                    </a:lnTo>
                    <a:lnTo>
                      <a:pt x="1481" y="1269"/>
                    </a:lnTo>
                    <a:lnTo>
                      <a:pt x="1485" y="1271"/>
                    </a:lnTo>
                    <a:lnTo>
                      <a:pt x="1489" y="1271"/>
                    </a:lnTo>
                    <a:lnTo>
                      <a:pt x="1493" y="1272"/>
                    </a:lnTo>
                    <a:lnTo>
                      <a:pt x="1497" y="1273"/>
                    </a:lnTo>
                    <a:lnTo>
                      <a:pt x="1502" y="1274"/>
                    </a:lnTo>
                    <a:lnTo>
                      <a:pt x="1505" y="1275"/>
                    </a:lnTo>
                    <a:lnTo>
                      <a:pt x="1510" y="1277"/>
                    </a:lnTo>
                    <a:lnTo>
                      <a:pt x="1514" y="1277"/>
                    </a:lnTo>
                    <a:lnTo>
                      <a:pt x="1519" y="1278"/>
                    </a:lnTo>
                    <a:lnTo>
                      <a:pt x="1522" y="1279"/>
                    </a:lnTo>
                    <a:lnTo>
                      <a:pt x="1526" y="1279"/>
                    </a:lnTo>
                    <a:lnTo>
                      <a:pt x="1531" y="1280"/>
                    </a:lnTo>
                    <a:lnTo>
                      <a:pt x="1534" y="1281"/>
                    </a:lnTo>
                    <a:lnTo>
                      <a:pt x="1539" y="1281"/>
                    </a:lnTo>
                    <a:lnTo>
                      <a:pt x="1543" y="1283"/>
                    </a:lnTo>
                    <a:lnTo>
                      <a:pt x="1547" y="1283"/>
                    </a:lnTo>
                    <a:lnTo>
                      <a:pt x="1551" y="1284"/>
                    </a:lnTo>
                    <a:lnTo>
                      <a:pt x="1555" y="1285"/>
                    </a:lnTo>
                    <a:lnTo>
                      <a:pt x="1559" y="1285"/>
                    </a:lnTo>
                    <a:lnTo>
                      <a:pt x="1563" y="1286"/>
                    </a:lnTo>
                    <a:lnTo>
                      <a:pt x="1568" y="1286"/>
                    </a:lnTo>
                    <a:lnTo>
                      <a:pt x="1571" y="1287"/>
                    </a:lnTo>
                    <a:lnTo>
                      <a:pt x="1576" y="1287"/>
                    </a:lnTo>
                    <a:lnTo>
                      <a:pt x="1580" y="1289"/>
                    </a:lnTo>
                    <a:lnTo>
                      <a:pt x="1588" y="1289"/>
                    </a:lnTo>
                    <a:lnTo>
                      <a:pt x="1592" y="1290"/>
                    </a:lnTo>
                    <a:lnTo>
                      <a:pt x="1597" y="1290"/>
                    </a:lnTo>
                    <a:lnTo>
                      <a:pt x="1600" y="1291"/>
                    </a:lnTo>
                    <a:lnTo>
                      <a:pt x="1609" y="1291"/>
                    </a:lnTo>
                    <a:lnTo>
                      <a:pt x="1613" y="1292"/>
                    </a:lnTo>
                    <a:lnTo>
                      <a:pt x="1621" y="1292"/>
                    </a:lnTo>
                    <a:lnTo>
                      <a:pt x="1625" y="1293"/>
                    </a:lnTo>
                    <a:lnTo>
                      <a:pt x="1637" y="1293"/>
                    </a:lnTo>
                    <a:lnTo>
                      <a:pt x="1642" y="1295"/>
                    </a:lnTo>
                    <a:lnTo>
                      <a:pt x="1654" y="1295"/>
                    </a:lnTo>
                    <a:lnTo>
                      <a:pt x="1658" y="1296"/>
                    </a:lnTo>
                    <a:lnTo>
                      <a:pt x="1675" y="1296"/>
                    </a:lnTo>
                    <a:lnTo>
                      <a:pt x="1679" y="1297"/>
                    </a:lnTo>
                    <a:lnTo>
                      <a:pt x="1700" y="1297"/>
                    </a:lnTo>
                    <a:lnTo>
                      <a:pt x="1703" y="1298"/>
                    </a:lnTo>
                    <a:lnTo>
                      <a:pt x="1741" y="1298"/>
                    </a:lnTo>
                    <a:lnTo>
                      <a:pt x="1745" y="1299"/>
                    </a:lnTo>
                    <a:lnTo>
                      <a:pt x="1856" y="1299"/>
                    </a:lnTo>
                    <a:lnTo>
                      <a:pt x="1861" y="1301"/>
                    </a:lnTo>
                    <a:lnTo>
                      <a:pt x="2054" y="1301"/>
                    </a:lnTo>
                  </a:path>
                </a:pathLst>
              </a:custGeom>
              <a:noFill/>
              <a:ln w="20638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48" name="Line 104"/>
              <p:cNvSpPr>
                <a:spLocks noChangeAspect="1" noChangeShapeType="1"/>
              </p:cNvSpPr>
              <p:nvPr/>
            </p:nvSpPr>
            <p:spPr bwMode="auto">
              <a:xfrm>
                <a:off x="3730" y="3453"/>
                <a:ext cx="1" cy="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49" name="Line 105"/>
              <p:cNvSpPr>
                <a:spLocks noChangeAspect="1" noChangeShapeType="1"/>
              </p:cNvSpPr>
              <p:nvPr/>
            </p:nvSpPr>
            <p:spPr bwMode="auto">
              <a:xfrm flipH="1">
                <a:off x="3708" y="3451"/>
                <a:ext cx="1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50" name="Line 106"/>
              <p:cNvSpPr>
                <a:spLocks noChangeAspect="1" noChangeShapeType="1"/>
              </p:cNvSpPr>
              <p:nvPr/>
            </p:nvSpPr>
            <p:spPr bwMode="auto">
              <a:xfrm flipH="1">
                <a:off x="3685" y="3448"/>
                <a:ext cx="4" cy="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51" name="Line 107"/>
              <p:cNvSpPr>
                <a:spLocks noChangeAspect="1" noChangeShapeType="1"/>
              </p:cNvSpPr>
              <p:nvPr/>
            </p:nvSpPr>
            <p:spPr bwMode="auto">
              <a:xfrm flipH="1">
                <a:off x="3664" y="3446"/>
                <a:ext cx="4" cy="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52" name="Line 108"/>
              <p:cNvSpPr>
                <a:spLocks noChangeAspect="1" noChangeShapeType="1"/>
              </p:cNvSpPr>
              <p:nvPr/>
            </p:nvSpPr>
            <p:spPr bwMode="auto">
              <a:xfrm flipH="1">
                <a:off x="3642" y="3444"/>
                <a:ext cx="5" cy="6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53" name="Line 109"/>
              <p:cNvSpPr>
                <a:spLocks noChangeAspect="1" noChangeShapeType="1"/>
              </p:cNvSpPr>
              <p:nvPr/>
            </p:nvSpPr>
            <p:spPr bwMode="auto">
              <a:xfrm flipH="1">
                <a:off x="3620" y="3441"/>
                <a:ext cx="6" cy="7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54" name="Line 110"/>
              <p:cNvSpPr>
                <a:spLocks noChangeAspect="1" noChangeShapeType="1"/>
              </p:cNvSpPr>
              <p:nvPr/>
            </p:nvSpPr>
            <p:spPr bwMode="auto">
              <a:xfrm flipH="1">
                <a:off x="3599" y="3439"/>
                <a:ext cx="7" cy="7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55" name="Line 111"/>
              <p:cNvSpPr>
                <a:spLocks noChangeAspect="1" noChangeShapeType="1"/>
              </p:cNvSpPr>
              <p:nvPr/>
            </p:nvSpPr>
            <p:spPr bwMode="auto">
              <a:xfrm flipH="1">
                <a:off x="3580" y="3434"/>
                <a:ext cx="8" cy="7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56" name="Line 112"/>
              <p:cNvSpPr>
                <a:spLocks noChangeAspect="1" noChangeShapeType="1"/>
              </p:cNvSpPr>
              <p:nvPr/>
            </p:nvSpPr>
            <p:spPr bwMode="auto">
              <a:xfrm flipH="1">
                <a:off x="3562" y="3428"/>
                <a:ext cx="9" cy="1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57" name="Line 113"/>
              <p:cNvSpPr>
                <a:spLocks noChangeAspect="1" noChangeShapeType="1"/>
              </p:cNvSpPr>
              <p:nvPr/>
            </p:nvSpPr>
            <p:spPr bwMode="auto">
              <a:xfrm flipH="1">
                <a:off x="3542" y="3422"/>
                <a:ext cx="11" cy="1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58" name="Line 114"/>
              <p:cNvSpPr>
                <a:spLocks noChangeAspect="1" noChangeShapeType="1"/>
              </p:cNvSpPr>
              <p:nvPr/>
            </p:nvSpPr>
            <p:spPr bwMode="auto">
              <a:xfrm flipH="1">
                <a:off x="3523" y="3416"/>
                <a:ext cx="13" cy="1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59" name="Line 115"/>
              <p:cNvSpPr>
                <a:spLocks noChangeAspect="1" noChangeShapeType="1"/>
              </p:cNvSpPr>
              <p:nvPr/>
            </p:nvSpPr>
            <p:spPr bwMode="auto">
              <a:xfrm flipH="1">
                <a:off x="3504" y="3410"/>
                <a:ext cx="15" cy="16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60" name="Line 116"/>
              <p:cNvSpPr>
                <a:spLocks noChangeAspect="1" noChangeShapeType="1"/>
              </p:cNvSpPr>
              <p:nvPr/>
            </p:nvSpPr>
            <p:spPr bwMode="auto">
              <a:xfrm flipH="1">
                <a:off x="3485" y="3404"/>
                <a:ext cx="16" cy="17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61" name="Line 117"/>
              <p:cNvSpPr>
                <a:spLocks noChangeAspect="1" noChangeShapeType="1"/>
              </p:cNvSpPr>
              <p:nvPr/>
            </p:nvSpPr>
            <p:spPr bwMode="auto">
              <a:xfrm flipH="1">
                <a:off x="3467" y="3398"/>
                <a:ext cx="18" cy="19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62" name="Line 118"/>
              <p:cNvSpPr>
                <a:spLocks noChangeAspect="1" noChangeShapeType="1"/>
              </p:cNvSpPr>
              <p:nvPr/>
            </p:nvSpPr>
            <p:spPr bwMode="auto">
              <a:xfrm flipH="1">
                <a:off x="3451" y="3392"/>
                <a:ext cx="17" cy="17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63" name="Line 119"/>
              <p:cNvSpPr>
                <a:spLocks noChangeAspect="1" noChangeShapeType="1"/>
              </p:cNvSpPr>
              <p:nvPr/>
            </p:nvSpPr>
            <p:spPr bwMode="auto">
              <a:xfrm flipH="1">
                <a:off x="3435" y="3384"/>
                <a:ext cx="18" cy="18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64" name="Line 120"/>
              <p:cNvSpPr>
                <a:spLocks noChangeAspect="1" noChangeShapeType="1"/>
              </p:cNvSpPr>
              <p:nvPr/>
            </p:nvSpPr>
            <p:spPr bwMode="auto">
              <a:xfrm flipH="1">
                <a:off x="3419" y="3374"/>
                <a:ext cx="20" cy="2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65" name="Line 121"/>
              <p:cNvSpPr>
                <a:spLocks noChangeAspect="1" noChangeShapeType="1"/>
              </p:cNvSpPr>
              <p:nvPr/>
            </p:nvSpPr>
            <p:spPr bwMode="auto">
              <a:xfrm flipH="1">
                <a:off x="3403" y="3366"/>
                <a:ext cx="23" cy="2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66" name="Line 122"/>
              <p:cNvSpPr>
                <a:spLocks noChangeAspect="1" noChangeShapeType="1"/>
              </p:cNvSpPr>
              <p:nvPr/>
            </p:nvSpPr>
            <p:spPr bwMode="auto">
              <a:xfrm flipH="1">
                <a:off x="3387" y="3356"/>
                <a:ext cx="24" cy="2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67" name="Line 123"/>
              <p:cNvSpPr>
                <a:spLocks noChangeAspect="1" noChangeShapeType="1"/>
              </p:cNvSpPr>
              <p:nvPr/>
            </p:nvSpPr>
            <p:spPr bwMode="auto">
              <a:xfrm flipH="1">
                <a:off x="3372" y="3348"/>
                <a:ext cx="25" cy="2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68" name="Line 124"/>
              <p:cNvSpPr>
                <a:spLocks noChangeAspect="1" noChangeShapeType="1"/>
              </p:cNvSpPr>
              <p:nvPr/>
            </p:nvSpPr>
            <p:spPr bwMode="auto">
              <a:xfrm flipH="1">
                <a:off x="3356" y="3338"/>
                <a:ext cx="28" cy="28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69" name="Line 125"/>
              <p:cNvSpPr>
                <a:spLocks noChangeAspect="1" noChangeShapeType="1"/>
              </p:cNvSpPr>
              <p:nvPr/>
            </p:nvSpPr>
            <p:spPr bwMode="auto">
              <a:xfrm flipH="1">
                <a:off x="3341" y="3330"/>
                <a:ext cx="28" cy="28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70" name="Line 126"/>
              <p:cNvSpPr>
                <a:spLocks noChangeAspect="1" noChangeShapeType="1"/>
              </p:cNvSpPr>
              <p:nvPr/>
            </p:nvSpPr>
            <p:spPr bwMode="auto">
              <a:xfrm flipH="1">
                <a:off x="3326" y="3320"/>
                <a:ext cx="29" cy="29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71" name="Line 127"/>
              <p:cNvSpPr>
                <a:spLocks noChangeAspect="1" noChangeShapeType="1"/>
              </p:cNvSpPr>
              <p:nvPr/>
            </p:nvSpPr>
            <p:spPr bwMode="auto">
              <a:xfrm flipH="1">
                <a:off x="3313" y="3312"/>
                <a:ext cx="28" cy="27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72" name="Line 128"/>
              <p:cNvSpPr>
                <a:spLocks noChangeAspect="1" noChangeShapeType="1"/>
              </p:cNvSpPr>
              <p:nvPr/>
            </p:nvSpPr>
            <p:spPr bwMode="auto">
              <a:xfrm flipH="1">
                <a:off x="3300" y="3301"/>
                <a:ext cx="29" cy="29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73" name="Line 129"/>
              <p:cNvSpPr>
                <a:spLocks noChangeAspect="1" noChangeShapeType="1"/>
              </p:cNvSpPr>
              <p:nvPr/>
            </p:nvSpPr>
            <p:spPr bwMode="auto">
              <a:xfrm flipH="1">
                <a:off x="3287" y="3289"/>
                <a:ext cx="30" cy="3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74" name="Line 130"/>
              <p:cNvSpPr>
                <a:spLocks noChangeAspect="1" noChangeShapeType="1"/>
              </p:cNvSpPr>
              <p:nvPr/>
            </p:nvSpPr>
            <p:spPr bwMode="auto">
              <a:xfrm flipH="1">
                <a:off x="3273" y="3278"/>
                <a:ext cx="32" cy="3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75" name="Line 131"/>
              <p:cNvSpPr>
                <a:spLocks noChangeAspect="1" noChangeShapeType="1"/>
              </p:cNvSpPr>
              <p:nvPr/>
            </p:nvSpPr>
            <p:spPr bwMode="auto">
              <a:xfrm flipH="1">
                <a:off x="3260" y="3266"/>
                <a:ext cx="34" cy="3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76" name="Line 132"/>
              <p:cNvSpPr>
                <a:spLocks noChangeAspect="1" noChangeShapeType="1"/>
              </p:cNvSpPr>
              <p:nvPr/>
            </p:nvSpPr>
            <p:spPr bwMode="auto">
              <a:xfrm flipH="1">
                <a:off x="3247" y="3255"/>
                <a:ext cx="35" cy="3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77" name="Line 133"/>
              <p:cNvSpPr>
                <a:spLocks noChangeAspect="1" noChangeShapeType="1"/>
              </p:cNvSpPr>
              <p:nvPr/>
            </p:nvSpPr>
            <p:spPr bwMode="auto">
              <a:xfrm flipH="1">
                <a:off x="3234" y="3243"/>
                <a:ext cx="36" cy="36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78" name="Line 134"/>
              <p:cNvSpPr>
                <a:spLocks noChangeAspect="1" noChangeShapeType="1"/>
              </p:cNvSpPr>
              <p:nvPr/>
            </p:nvSpPr>
            <p:spPr bwMode="auto">
              <a:xfrm flipH="1">
                <a:off x="3221" y="3232"/>
                <a:ext cx="38" cy="38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79" name="Line 135"/>
              <p:cNvSpPr>
                <a:spLocks noChangeAspect="1" noChangeShapeType="1"/>
              </p:cNvSpPr>
              <p:nvPr/>
            </p:nvSpPr>
            <p:spPr bwMode="auto">
              <a:xfrm flipH="1">
                <a:off x="3207" y="3220"/>
                <a:ext cx="40" cy="4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80" name="Line 136"/>
              <p:cNvSpPr>
                <a:spLocks noChangeAspect="1" noChangeShapeType="1"/>
              </p:cNvSpPr>
              <p:nvPr/>
            </p:nvSpPr>
            <p:spPr bwMode="auto">
              <a:xfrm flipH="1">
                <a:off x="3195" y="3208"/>
                <a:ext cx="40" cy="4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81" name="Line 137"/>
              <p:cNvSpPr>
                <a:spLocks noChangeAspect="1" noChangeShapeType="1"/>
              </p:cNvSpPr>
              <p:nvPr/>
            </p:nvSpPr>
            <p:spPr bwMode="auto">
              <a:xfrm flipH="1">
                <a:off x="3183" y="3198"/>
                <a:ext cx="41" cy="39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82" name="Line 138"/>
              <p:cNvSpPr>
                <a:spLocks noChangeAspect="1" noChangeShapeType="1"/>
              </p:cNvSpPr>
              <p:nvPr/>
            </p:nvSpPr>
            <p:spPr bwMode="auto">
              <a:xfrm flipH="1">
                <a:off x="3173" y="3186"/>
                <a:ext cx="39" cy="4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83" name="Line 139"/>
              <p:cNvSpPr>
                <a:spLocks noChangeAspect="1" noChangeShapeType="1"/>
              </p:cNvSpPr>
              <p:nvPr/>
            </p:nvSpPr>
            <p:spPr bwMode="auto">
              <a:xfrm flipH="1">
                <a:off x="3161" y="3175"/>
                <a:ext cx="39" cy="39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84" name="Line 140"/>
              <p:cNvSpPr>
                <a:spLocks noChangeAspect="1" noChangeShapeType="1"/>
              </p:cNvSpPr>
              <p:nvPr/>
            </p:nvSpPr>
            <p:spPr bwMode="auto">
              <a:xfrm flipH="1">
                <a:off x="3150" y="3162"/>
                <a:ext cx="41" cy="4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85" name="Line 141"/>
              <p:cNvSpPr>
                <a:spLocks noChangeAspect="1" noChangeShapeType="1"/>
              </p:cNvSpPr>
              <p:nvPr/>
            </p:nvSpPr>
            <p:spPr bwMode="auto">
              <a:xfrm flipH="1">
                <a:off x="3138" y="3148"/>
                <a:ext cx="42" cy="4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86" name="Line 142"/>
              <p:cNvSpPr>
                <a:spLocks noChangeAspect="1" noChangeShapeType="1"/>
              </p:cNvSpPr>
              <p:nvPr/>
            </p:nvSpPr>
            <p:spPr bwMode="auto">
              <a:xfrm flipH="1">
                <a:off x="3127" y="3136"/>
                <a:ext cx="43" cy="4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87" name="Line 143"/>
              <p:cNvSpPr>
                <a:spLocks noChangeAspect="1" noChangeShapeType="1"/>
              </p:cNvSpPr>
              <p:nvPr/>
            </p:nvSpPr>
            <p:spPr bwMode="auto">
              <a:xfrm flipH="1">
                <a:off x="3115" y="3123"/>
                <a:ext cx="44" cy="4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88" name="Line 144"/>
              <p:cNvSpPr>
                <a:spLocks noChangeAspect="1" noChangeShapeType="1"/>
              </p:cNvSpPr>
              <p:nvPr/>
            </p:nvSpPr>
            <p:spPr bwMode="auto">
              <a:xfrm flipH="1">
                <a:off x="3104" y="3110"/>
                <a:ext cx="46" cy="46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89" name="Line 145"/>
              <p:cNvSpPr>
                <a:spLocks noChangeAspect="1" noChangeShapeType="1"/>
              </p:cNvSpPr>
              <p:nvPr/>
            </p:nvSpPr>
            <p:spPr bwMode="auto">
              <a:xfrm flipH="1">
                <a:off x="3092" y="3097"/>
                <a:ext cx="48" cy="46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90" name="Line 146"/>
              <p:cNvSpPr>
                <a:spLocks noChangeAspect="1" noChangeShapeType="1"/>
              </p:cNvSpPr>
              <p:nvPr/>
            </p:nvSpPr>
            <p:spPr bwMode="auto">
              <a:xfrm flipH="1">
                <a:off x="3081" y="3083"/>
                <a:ext cx="48" cy="5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91" name="Line 147"/>
              <p:cNvSpPr>
                <a:spLocks noChangeAspect="1" noChangeShapeType="1"/>
              </p:cNvSpPr>
              <p:nvPr/>
            </p:nvSpPr>
            <p:spPr bwMode="auto">
              <a:xfrm flipH="1">
                <a:off x="3069" y="3070"/>
                <a:ext cx="51" cy="5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92" name="Line 148"/>
              <p:cNvSpPr>
                <a:spLocks noChangeAspect="1" noChangeShapeType="1"/>
              </p:cNvSpPr>
              <p:nvPr/>
            </p:nvSpPr>
            <p:spPr bwMode="auto">
              <a:xfrm flipH="1">
                <a:off x="3058" y="3058"/>
                <a:ext cx="51" cy="5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93" name="Line 149"/>
              <p:cNvSpPr>
                <a:spLocks noChangeAspect="1" noChangeShapeType="1"/>
              </p:cNvSpPr>
              <p:nvPr/>
            </p:nvSpPr>
            <p:spPr bwMode="auto">
              <a:xfrm flipH="1">
                <a:off x="3046" y="3045"/>
                <a:ext cx="53" cy="5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94" name="Line 150"/>
              <p:cNvSpPr>
                <a:spLocks noChangeAspect="1" noChangeShapeType="1"/>
              </p:cNvSpPr>
              <p:nvPr/>
            </p:nvSpPr>
            <p:spPr bwMode="auto">
              <a:xfrm flipH="1">
                <a:off x="3036" y="3032"/>
                <a:ext cx="52" cy="5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95" name="Line 151"/>
              <p:cNvSpPr>
                <a:spLocks noChangeAspect="1" noChangeShapeType="1"/>
              </p:cNvSpPr>
              <p:nvPr/>
            </p:nvSpPr>
            <p:spPr bwMode="auto">
              <a:xfrm flipH="1">
                <a:off x="3025" y="3019"/>
                <a:ext cx="54" cy="5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96" name="Line 152"/>
              <p:cNvSpPr>
                <a:spLocks noChangeAspect="1" noChangeShapeType="1"/>
              </p:cNvSpPr>
              <p:nvPr/>
            </p:nvSpPr>
            <p:spPr bwMode="auto">
              <a:xfrm flipH="1">
                <a:off x="3013" y="3005"/>
                <a:ext cx="55" cy="56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97" name="Line 153"/>
              <p:cNvSpPr>
                <a:spLocks noChangeAspect="1" noChangeShapeType="1"/>
              </p:cNvSpPr>
              <p:nvPr/>
            </p:nvSpPr>
            <p:spPr bwMode="auto">
              <a:xfrm flipH="1">
                <a:off x="3002" y="2992"/>
                <a:ext cx="56" cy="58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98" name="Line 154"/>
              <p:cNvSpPr>
                <a:spLocks noChangeAspect="1" noChangeShapeType="1"/>
              </p:cNvSpPr>
              <p:nvPr/>
            </p:nvSpPr>
            <p:spPr bwMode="auto">
              <a:xfrm flipH="1">
                <a:off x="2991" y="2979"/>
                <a:ext cx="58" cy="59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99" name="Line 155"/>
              <p:cNvSpPr>
                <a:spLocks noChangeAspect="1" noChangeShapeType="1"/>
              </p:cNvSpPr>
              <p:nvPr/>
            </p:nvSpPr>
            <p:spPr bwMode="auto">
              <a:xfrm flipH="1">
                <a:off x="2979" y="2966"/>
                <a:ext cx="60" cy="6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00" name="Line 156"/>
              <p:cNvSpPr>
                <a:spLocks noChangeAspect="1" noChangeShapeType="1"/>
              </p:cNvSpPr>
              <p:nvPr/>
            </p:nvSpPr>
            <p:spPr bwMode="auto">
              <a:xfrm flipH="1">
                <a:off x="2968" y="2951"/>
                <a:ext cx="63" cy="6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01" name="Line 157"/>
              <p:cNvSpPr>
                <a:spLocks noChangeAspect="1" noChangeShapeType="1"/>
              </p:cNvSpPr>
              <p:nvPr/>
            </p:nvSpPr>
            <p:spPr bwMode="auto">
              <a:xfrm flipH="1">
                <a:off x="2958" y="2938"/>
                <a:ext cx="63" cy="6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02" name="Line 158"/>
              <p:cNvSpPr>
                <a:spLocks noChangeAspect="1" noChangeShapeType="1"/>
              </p:cNvSpPr>
              <p:nvPr/>
            </p:nvSpPr>
            <p:spPr bwMode="auto">
              <a:xfrm flipH="1">
                <a:off x="2947" y="2925"/>
                <a:ext cx="65" cy="6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03" name="Line 159"/>
              <p:cNvSpPr>
                <a:spLocks noChangeAspect="1" noChangeShapeType="1"/>
              </p:cNvSpPr>
              <p:nvPr/>
            </p:nvSpPr>
            <p:spPr bwMode="auto">
              <a:xfrm flipH="1">
                <a:off x="2935" y="2911"/>
                <a:ext cx="67" cy="67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04" name="Line 160"/>
              <p:cNvSpPr>
                <a:spLocks noChangeAspect="1" noChangeShapeType="1"/>
              </p:cNvSpPr>
              <p:nvPr/>
            </p:nvSpPr>
            <p:spPr bwMode="auto">
              <a:xfrm flipH="1">
                <a:off x="2924" y="2897"/>
                <a:ext cx="68" cy="69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05" name="Line 161"/>
              <p:cNvSpPr>
                <a:spLocks noChangeAspect="1" noChangeShapeType="1"/>
              </p:cNvSpPr>
              <p:nvPr/>
            </p:nvSpPr>
            <p:spPr bwMode="auto">
              <a:xfrm flipH="1">
                <a:off x="2912" y="2884"/>
                <a:ext cx="71" cy="7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06" name="Line 162"/>
              <p:cNvSpPr>
                <a:spLocks noChangeAspect="1" noChangeShapeType="1"/>
              </p:cNvSpPr>
              <p:nvPr/>
            </p:nvSpPr>
            <p:spPr bwMode="auto">
              <a:xfrm flipH="1">
                <a:off x="2900" y="2870"/>
                <a:ext cx="73" cy="7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07" name="Line 163"/>
              <p:cNvSpPr>
                <a:spLocks noChangeAspect="1" noChangeShapeType="1"/>
              </p:cNvSpPr>
              <p:nvPr/>
            </p:nvSpPr>
            <p:spPr bwMode="auto">
              <a:xfrm flipH="1">
                <a:off x="2889" y="2857"/>
                <a:ext cx="75" cy="7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08" name="Line 164"/>
              <p:cNvSpPr>
                <a:spLocks noChangeAspect="1" noChangeShapeType="1"/>
              </p:cNvSpPr>
              <p:nvPr/>
            </p:nvSpPr>
            <p:spPr bwMode="auto">
              <a:xfrm flipH="1">
                <a:off x="2877" y="2843"/>
                <a:ext cx="77" cy="77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09" name="Line 165"/>
              <p:cNvSpPr>
                <a:spLocks noChangeAspect="1" noChangeShapeType="1"/>
              </p:cNvSpPr>
              <p:nvPr/>
            </p:nvSpPr>
            <p:spPr bwMode="auto">
              <a:xfrm flipH="1">
                <a:off x="2865" y="2829"/>
                <a:ext cx="79" cy="8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10" name="Line 166"/>
              <p:cNvSpPr>
                <a:spLocks noChangeAspect="1" noChangeShapeType="1"/>
              </p:cNvSpPr>
              <p:nvPr/>
            </p:nvSpPr>
            <p:spPr bwMode="auto">
              <a:xfrm flipH="1">
                <a:off x="2853" y="2816"/>
                <a:ext cx="83" cy="8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11" name="Line 167"/>
              <p:cNvSpPr>
                <a:spLocks noChangeAspect="1" noChangeShapeType="1"/>
              </p:cNvSpPr>
              <p:nvPr/>
            </p:nvSpPr>
            <p:spPr bwMode="auto">
              <a:xfrm flipH="1">
                <a:off x="2842" y="2803"/>
                <a:ext cx="84" cy="8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12" name="Line 168"/>
              <p:cNvSpPr>
                <a:spLocks noChangeAspect="1" noChangeShapeType="1"/>
              </p:cNvSpPr>
              <p:nvPr/>
            </p:nvSpPr>
            <p:spPr bwMode="auto">
              <a:xfrm flipH="1">
                <a:off x="2830" y="2788"/>
                <a:ext cx="87" cy="87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13" name="Line 169"/>
              <p:cNvSpPr>
                <a:spLocks noChangeAspect="1" noChangeShapeType="1"/>
              </p:cNvSpPr>
              <p:nvPr/>
            </p:nvSpPr>
            <p:spPr bwMode="auto">
              <a:xfrm flipH="1">
                <a:off x="2818" y="2775"/>
                <a:ext cx="89" cy="89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14" name="Line 170"/>
              <p:cNvSpPr>
                <a:spLocks noChangeAspect="1" noChangeShapeType="1"/>
              </p:cNvSpPr>
              <p:nvPr/>
            </p:nvSpPr>
            <p:spPr bwMode="auto">
              <a:xfrm flipH="1">
                <a:off x="2806" y="2762"/>
                <a:ext cx="92" cy="9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15" name="Line 171"/>
              <p:cNvSpPr>
                <a:spLocks noChangeAspect="1" noChangeShapeType="1"/>
              </p:cNvSpPr>
              <p:nvPr/>
            </p:nvSpPr>
            <p:spPr bwMode="auto">
              <a:xfrm flipH="1">
                <a:off x="2796" y="2748"/>
                <a:ext cx="92" cy="9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16" name="Line 172"/>
              <p:cNvSpPr>
                <a:spLocks noChangeAspect="1" noChangeShapeType="1"/>
              </p:cNvSpPr>
              <p:nvPr/>
            </p:nvSpPr>
            <p:spPr bwMode="auto">
              <a:xfrm flipH="1">
                <a:off x="2782" y="2734"/>
                <a:ext cx="95" cy="96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17" name="Line 173"/>
              <p:cNvSpPr>
                <a:spLocks noChangeAspect="1" noChangeShapeType="1"/>
              </p:cNvSpPr>
              <p:nvPr/>
            </p:nvSpPr>
            <p:spPr bwMode="auto">
              <a:xfrm flipH="1">
                <a:off x="2769" y="2721"/>
                <a:ext cx="99" cy="10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18" name="Line 174"/>
              <p:cNvSpPr>
                <a:spLocks noChangeAspect="1" noChangeShapeType="1"/>
              </p:cNvSpPr>
              <p:nvPr/>
            </p:nvSpPr>
            <p:spPr bwMode="auto">
              <a:xfrm flipH="1">
                <a:off x="2756" y="2708"/>
                <a:ext cx="102" cy="10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19" name="Line 175"/>
              <p:cNvSpPr>
                <a:spLocks noChangeAspect="1" noChangeShapeType="1"/>
              </p:cNvSpPr>
              <p:nvPr/>
            </p:nvSpPr>
            <p:spPr bwMode="auto">
              <a:xfrm flipH="1">
                <a:off x="2743" y="2694"/>
                <a:ext cx="105" cy="106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20" name="Line 176"/>
              <p:cNvSpPr>
                <a:spLocks noChangeAspect="1" noChangeShapeType="1"/>
              </p:cNvSpPr>
              <p:nvPr/>
            </p:nvSpPr>
            <p:spPr bwMode="auto">
              <a:xfrm flipH="1">
                <a:off x="2729" y="2681"/>
                <a:ext cx="110" cy="11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21" name="Line 177"/>
              <p:cNvSpPr>
                <a:spLocks noChangeAspect="1" noChangeShapeType="1"/>
              </p:cNvSpPr>
              <p:nvPr/>
            </p:nvSpPr>
            <p:spPr bwMode="auto">
              <a:xfrm flipH="1">
                <a:off x="2716" y="2667"/>
                <a:ext cx="113" cy="11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22" name="Line 178"/>
              <p:cNvSpPr>
                <a:spLocks noChangeAspect="1" noChangeShapeType="1"/>
              </p:cNvSpPr>
              <p:nvPr/>
            </p:nvSpPr>
            <p:spPr bwMode="auto">
              <a:xfrm flipH="1">
                <a:off x="2703" y="2654"/>
                <a:ext cx="117" cy="116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23" name="Line 179"/>
              <p:cNvSpPr>
                <a:spLocks noChangeAspect="1" noChangeShapeType="1"/>
              </p:cNvSpPr>
              <p:nvPr/>
            </p:nvSpPr>
            <p:spPr bwMode="auto">
              <a:xfrm flipH="1">
                <a:off x="2690" y="2640"/>
                <a:ext cx="120" cy="12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24" name="Line 180"/>
              <p:cNvSpPr>
                <a:spLocks noChangeAspect="1" noChangeShapeType="1"/>
              </p:cNvSpPr>
              <p:nvPr/>
            </p:nvSpPr>
            <p:spPr bwMode="auto">
              <a:xfrm flipH="1">
                <a:off x="2677" y="2627"/>
                <a:ext cx="123" cy="12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25" name="Line 181"/>
              <p:cNvSpPr>
                <a:spLocks noChangeAspect="1" noChangeShapeType="1"/>
              </p:cNvSpPr>
              <p:nvPr/>
            </p:nvSpPr>
            <p:spPr bwMode="auto">
              <a:xfrm flipH="1">
                <a:off x="2663" y="2614"/>
                <a:ext cx="128" cy="127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26" name="Line 182"/>
              <p:cNvSpPr>
                <a:spLocks noChangeAspect="1" noChangeShapeType="1"/>
              </p:cNvSpPr>
              <p:nvPr/>
            </p:nvSpPr>
            <p:spPr bwMode="auto">
              <a:xfrm flipH="1">
                <a:off x="2649" y="2601"/>
                <a:ext cx="131" cy="13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27" name="Line 183"/>
              <p:cNvSpPr>
                <a:spLocks noChangeAspect="1" noChangeShapeType="1"/>
              </p:cNvSpPr>
              <p:nvPr/>
            </p:nvSpPr>
            <p:spPr bwMode="auto">
              <a:xfrm flipH="1">
                <a:off x="2631" y="2589"/>
                <a:ext cx="138" cy="138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28" name="Line 184"/>
              <p:cNvSpPr>
                <a:spLocks noChangeAspect="1" noChangeShapeType="1"/>
              </p:cNvSpPr>
              <p:nvPr/>
            </p:nvSpPr>
            <p:spPr bwMode="auto">
              <a:xfrm flipH="1">
                <a:off x="2614" y="2577"/>
                <a:ext cx="144" cy="14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29" name="Line 185"/>
              <p:cNvSpPr>
                <a:spLocks noChangeAspect="1" noChangeShapeType="1"/>
              </p:cNvSpPr>
              <p:nvPr/>
            </p:nvSpPr>
            <p:spPr bwMode="auto">
              <a:xfrm flipH="1">
                <a:off x="2597" y="2565"/>
                <a:ext cx="150" cy="15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30" name="Line 186"/>
              <p:cNvSpPr>
                <a:spLocks noChangeAspect="1" noChangeShapeType="1"/>
              </p:cNvSpPr>
              <p:nvPr/>
            </p:nvSpPr>
            <p:spPr bwMode="auto">
              <a:xfrm flipH="1">
                <a:off x="2581" y="2552"/>
                <a:ext cx="156" cy="156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31" name="Line 187"/>
              <p:cNvSpPr>
                <a:spLocks noChangeAspect="1" noChangeShapeType="1"/>
              </p:cNvSpPr>
              <p:nvPr/>
            </p:nvSpPr>
            <p:spPr bwMode="auto">
              <a:xfrm flipH="1">
                <a:off x="2564" y="2540"/>
                <a:ext cx="162" cy="16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32" name="Line 188"/>
              <p:cNvSpPr>
                <a:spLocks noChangeAspect="1" noChangeShapeType="1"/>
              </p:cNvSpPr>
              <p:nvPr/>
            </p:nvSpPr>
            <p:spPr bwMode="auto">
              <a:xfrm flipH="1">
                <a:off x="2547" y="2528"/>
                <a:ext cx="168" cy="168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33" name="Line 189"/>
              <p:cNvSpPr>
                <a:spLocks noChangeAspect="1" noChangeShapeType="1"/>
              </p:cNvSpPr>
              <p:nvPr/>
            </p:nvSpPr>
            <p:spPr bwMode="auto">
              <a:xfrm flipH="1">
                <a:off x="2530" y="2516"/>
                <a:ext cx="174" cy="17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34" name="Line 190"/>
              <p:cNvSpPr>
                <a:spLocks noChangeAspect="1" noChangeShapeType="1"/>
              </p:cNvSpPr>
              <p:nvPr/>
            </p:nvSpPr>
            <p:spPr bwMode="auto">
              <a:xfrm flipH="1">
                <a:off x="2509" y="2502"/>
                <a:ext cx="184" cy="186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35" name="Line 191"/>
              <p:cNvSpPr>
                <a:spLocks noChangeAspect="1" noChangeShapeType="1"/>
              </p:cNvSpPr>
              <p:nvPr/>
            </p:nvSpPr>
            <p:spPr bwMode="auto">
              <a:xfrm flipH="1">
                <a:off x="1846" y="3326"/>
                <a:ext cx="25" cy="2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36" name="Line 192"/>
              <p:cNvSpPr>
                <a:spLocks noChangeAspect="1" noChangeShapeType="1"/>
              </p:cNvSpPr>
              <p:nvPr/>
            </p:nvSpPr>
            <p:spPr bwMode="auto">
              <a:xfrm flipH="1">
                <a:off x="2481" y="2490"/>
                <a:ext cx="202" cy="20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37" name="Line 193"/>
              <p:cNvSpPr>
                <a:spLocks noChangeAspect="1" noChangeShapeType="1"/>
              </p:cNvSpPr>
              <p:nvPr/>
            </p:nvSpPr>
            <p:spPr bwMode="auto">
              <a:xfrm flipH="1">
                <a:off x="1846" y="3247"/>
                <a:ext cx="81" cy="8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38" name="Line 194"/>
              <p:cNvSpPr>
                <a:spLocks noChangeAspect="1" noChangeShapeType="1"/>
              </p:cNvSpPr>
              <p:nvPr/>
            </p:nvSpPr>
            <p:spPr bwMode="auto">
              <a:xfrm flipH="1">
                <a:off x="2455" y="2478"/>
                <a:ext cx="217" cy="218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39" name="Line 195"/>
              <p:cNvSpPr>
                <a:spLocks noChangeAspect="1" noChangeShapeType="1"/>
              </p:cNvSpPr>
              <p:nvPr/>
            </p:nvSpPr>
            <p:spPr bwMode="auto">
              <a:xfrm flipH="1">
                <a:off x="1846" y="3168"/>
                <a:ext cx="137" cy="136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40" name="Line 196"/>
              <p:cNvSpPr>
                <a:spLocks noChangeAspect="1" noChangeShapeType="1"/>
              </p:cNvSpPr>
              <p:nvPr/>
            </p:nvSpPr>
            <p:spPr bwMode="auto">
              <a:xfrm flipH="1">
                <a:off x="2428" y="2466"/>
                <a:ext cx="233" cy="23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41" name="Line 197"/>
              <p:cNvSpPr>
                <a:spLocks noChangeAspect="1" noChangeShapeType="1"/>
              </p:cNvSpPr>
              <p:nvPr/>
            </p:nvSpPr>
            <p:spPr bwMode="auto">
              <a:xfrm flipH="1">
                <a:off x="1846" y="3098"/>
                <a:ext cx="184" cy="18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42" name="Line 198"/>
              <p:cNvSpPr>
                <a:spLocks noChangeAspect="1" noChangeShapeType="1"/>
              </p:cNvSpPr>
              <p:nvPr/>
            </p:nvSpPr>
            <p:spPr bwMode="auto">
              <a:xfrm flipH="1">
                <a:off x="2401" y="2456"/>
                <a:ext cx="248" cy="247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43" name="Line 199"/>
              <p:cNvSpPr>
                <a:spLocks noChangeAspect="1" noChangeShapeType="1"/>
              </p:cNvSpPr>
              <p:nvPr/>
            </p:nvSpPr>
            <p:spPr bwMode="auto">
              <a:xfrm flipH="1">
                <a:off x="1846" y="3028"/>
                <a:ext cx="230" cy="23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44" name="Line 200"/>
              <p:cNvSpPr>
                <a:spLocks noChangeAspect="1" noChangeShapeType="1"/>
              </p:cNvSpPr>
              <p:nvPr/>
            </p:nvSpPr>
            <p:spPr bwMode="auto">
              <a:xfrm flipH="1">
                <a:off x="2348" y="2446"/>
                <a:ext cx="287" cy="288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45" name="Line 201"/>
              <p:cNvSpPr>
                <a:spLocks noChangeAspect="1" noChangeShapeType="1"/>
              </p:cNvSpPr>
              <p:nvPr/>
            </p:nvSpPr>
            <p:spPr bwMode="auto">
              <a:xfrm flipH="1">
                <a:off x="1857" y="2950"/>
                <a:ext cx="275" cy="27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46" name="Line 202"/>
              <p:cNvSpPr>
                <a:spLocks noChangeAspect="1" noChangeShapeType="1"/>
              </p:cNvSpPr>
              <p:nvPr/>
            </p:nvSpPr>
            <p:spPr bwMode="auto">
              <a:xfrm flipH="1">
                <a:off x="2262" y="2436"/>
                <a:ext cx="359" cy="359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47" name="Line 203"/>
              <p:cNvSpPr>
                <a:spLocks noChangeAspect="1" noChangeShapeType="1"/>
              </p:cNvSpPr>
              <p:nvPr/>
            </p:nvSpPr>
            <p:spPr bwMode="auto">
              <a:xfrm flipH="1">
                <a:off x="1876" y="2821"/>
                <a:ext cx="361" cy="36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48" name="Line 204"/>
              <p:cNvSpPr>
                <a:spLocks noChangeAspect="1" noChangeShapeType="1"/>
              </p:cNvSpPr>
              <p:nvPr/>
            </p:nvSpPr>
            <p:spPr bwMode="auto">
              <a:xfrm flipH="1">
                <a:off x="1895" y="2427"/>
                <a:ext cx="713" cy="71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49" name="Line 205"/>
              <p:cNvSpPr>
                <a:spLocks noChangeAspect="1" noChangeShapeType="1"/>
              </p:cNvSpPr>
              <p:nvPr/>
            </p:nvSpPr>
            <p:spPr bwMode="auto">
              <a:xfrm flipH="1">
                <a:off x="1914" y="2417"/>
                <a:ext cx="680" cy="68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50" name="Line 206"/>
              <p:cNvSpPr>
                <a:spLocks noChangeAspect="1" noChangeShapeType="1"/>
              </p:cNvSpPr>
              <p:nvPr/>
            </p:nvSpPr>
            <p:spPr bwMode="auto">
              <a:xfrm flipH="1">
                <a:off x="1933" y="2408"/>
                <a:ext cx="648" cy="647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51" name="Line 207"/>
              <p:cNvSpPr>
                <a:spLocks noChangeAspect="1" noChangeShapeType="1"/>
              </p:cNvSpPr>
              <p:nvPr/>
            </p:nvSpPr>
            <p:spPr bwMode="auto">
              <a:xfrm flipH="1">
                <a:off x="1953" y="2398"/>
                <a:ext cx="614" cy="61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52" name="Line 208"/>
              <p:cNvSpPr>
                <a:spLocks noChangeAspect="1" noChangeShapeType="1"/>
              </p:cNvSpPr>
              <p:nvPr/>
            </p:nvSpPr>
            <p:spPr bwMode="auto">
              <a:xfrm flipH="1">
                <a:off x="1973" y="2390"/>
                <a:ext cx="580" cy="579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53" name="Line 209"/>
              <p:cNvSpPr>
                <a:spLocks noChangeAspect="1" noChangeShapeType="1"/>
              </p:cNvSpPr>
              <p:nvPr/>
            </p:nvSpPr>
            <p:spPr bwMode="auto">
              <a:xfrm flipH="1">
                <a:off x="1994" y="2380"/>
                <a:ext cx="546" cy="546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4" name="Group 411"/>
              <p:cNvGrpSpPr>
                <a:grpSpLocks noChangeAspect="1"/>
              </p:cNvGrpSpPr>
              <p:nvPr/>
            </p:nvGrpSpPr>
            <p:grpSpPr bwMode="auto">
              <a:xfrm>
                <a:off x="1846" y="2362"/>
                <a:ext cx="1875" cy="1359"/>
                <a:chOff x="1846" y="2362"/>
                <a:chExt cx="1875" cy="1359"/>
              </a:xfrm>
            </p:grpSpPr>
            <p:sp>
              <p:nvSpPr>
                <p:cNvPr id="18684" name="Line 211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015" y="2370"/>
                  <a:ext cx="512" cy="512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685" name="Line 21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037" y="2367"/>
                  <a:ext cx="469" cy="469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686" name="Line 213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058" y="2365"/>
                  <a:ext cx="427" cy="427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687" name="Line 214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080" y="2364"/>
                  <a:ext cx="382" cy="383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688" name="Line 215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102" y="2364"/>
                  <a:ext cx="338" cy="339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689" name="Line 216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129" y="2363"/>
                  <a:ext cx="288" cy="288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690" name="Line 21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172" y="2362"/>
                  <a:ext cx="224" cy="223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691" name="Line 218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216" y="2404"/>
                  <a:ext cx="114" cy="115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692" name="Line 219"/>
                <p:cNvSpPr>
                  <a:spLocks noChangeAspect="1" noChangeShapeType="1"/>
                </p:cNvSpPr>
                <p:nvPr/>
              </p:nvSpPr>
              <p:spPr bwMode="auto">
                <a:xfrm>
                  <a:off x="2489" y="2365"/>
                  <a:ext cx="171" cy="99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693" name="Line 220"/>
                <p:cNvSpPr>
                  <a:spLocks noChangeAspect="1" noChangeShapeType="1"/>
                </p:cNvSpPr>
                <p:nvPr/>
              </p:nvSpPr>
              <p:spPr bwMode="auto">
                <a:xfrm>
                  <a:off x="2455" y="2364"/>
                  <a:ext cx="238" cy="138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694" name="Line 221"/>
                <p:cNvSpPr>
                  <a:spLocks noChangeAspect="1" noChangeShapeType="1"/>
                </p:cNvSpPr>
                <p:nvPr/>
              </p:nvSpPr>
              <p:spPr bwMode="auto">
                <a:xfrm>
                  <a:off x="2420" y="2363"/>
                  <a:ext cx="307" cy="178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695" name="Line 222"/>
                <p:cNvSpPr>
                  <a:spLocks noChangeAspect="1" noChangeShapeType="1"/>
                </p:cNvSpPr>
                <p:nvPr/>
              </p:nvSpPr>
              <p:spPr bwMode="auto">
                <a:xfrm>
                  <a:off x="2386" y="2362"/>
                  <a:ext cx="374" cy="216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696" name="Line 223"/>
                <p:cNvSpPr>
                  <a:spLocks noChangeAspect="1" noChangeShapeType="1"/>
                </p:cNvSpPr>
                <p:nvPr/>
              </p:nvSpPr>
              <p:spPr bwMode="auto">
                <a:xfrm>
                  <a:off x="2372" y="2373"/>
                  <a:ext cx="421" cy="243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697" name="Line 224"/>
                <p:cNvSpPr>
                  <a:spLocks noChangeAspect="1" noChangeShapeType="1"/>
                </p:cNvSpPr>
                <p:nvPr/>
              </p:nvSpPr>
              <p:spPr bwMode="auto">
                <a:xfrm>
                  <a:off x="2357" y="2384"/>
                  <a:ext cx="459" cy="265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698" name="Line 225"/>
                <p:cNvSpPr>
                  <a:spLocks noChangeAspect="1" noChangeShapeType="1"/>
                </p:cNvSpPr>
                <p:nvPr/>
              </p:nvSpPr>
              <p:spPr bwMode="auto">
                <a:xfrm>
                  <a:off x="2343" y="2394"/>
                  <a:ext cx="496" cy="287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699" name="Line 226"/>
                <p:cNvSpPr>
                  <a:spLocks noChangeAspect="1" noChangeShapeType="1"/>
                </p:cNvSpPr>
                <p:nvPr/>
              </p:nvSpPr>
              <p:spPr bwMode="auto">
                <a:xfrm>
                  <a:off x="2328" y="2405"/>
                  <a:ext cx="535" cy="307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00" name="Line 227"/>
                <p:cNvSpPr>
                  <a:spLocks noChangeAspect="1" noChangeShapeType="1"/>
                </p:cNvSpPr>
                <p:nvPr/>
              </p:nvSpPr>
              <p:spPr bwMode="auto">
                <a:xfrm>
                  <a:off x="2315" y="2416"/>
                  <a:ext cx="571" cy="329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01" name="Line 228"/>
                <p:cNvSpPr>
                  <a:spLocks noChangeAspect="1" noChangeShapeType="1"/>
                </p:cNvSpPr>
                <p:nvPr/>
              </p:nvSpPr>
              <p:spPr bwMode="auto">
                <a:xfrm>
                  <a:off x="2301" y="2427"/>
                  <a:ext cx="607" cy="35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02" name="Line 229"/>
                <p:cNvSpPr>
                  <a:spLocks noChangeAspect="1" noChangeShapeType="1"/>
                </p:cNvSpPr>
                <p:nvPr/>
              </p:nvSpPr>
              <p:spPr bwMode="auto">
                <a:xfrm>
                  <a:off x="2286" y="2438"/>
                  <a:ext cx="645" cy="372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03" name="Line 230"/>
                <p:cNvSpPr>
                  <a:spLocks noChangeAspect="1" noChangeShapeType="1"/>
                </p:cNvSpPr>
                <p:nvPr/>
              </p:nvSpPr>
              <p:spPr bwMode="auto">
                <a:xfrm>
                  <a:off x="2272" y="2448"/>
                  <a:ext cx="681" cy="393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04" name="Line 231"/>
                <p:cNvSpPr>
                  <a:spLocks noChangeAspect="1" noChangeShapeType="1"/>
                </p:cNvSpPr>
                <p:nvPr/>
              </p:nvSpPr>
              <p:spPr bwMode="auto">
                <a:xfrm>
                  <a:off x="2258" y="2459"/>
                  <a:ext cx="718" cy="413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05" name="Line 232"/>
                <p:cNvSpPr>
                  <a:spLocks noChangeAspect="1" noChangeShapeType="1"/>
                </p:cNvSpPr>
                <p:nvPr/>
              </p:nvSpPr>
              <p:spPr bwMode="auto">
                <a:xfrm>
                  <a:off x="2247" y="2471"/>
                  <a:ext cx="750" cy="43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06" name="Line 233"/>
                <p:cNvSpPr>
                  <a:spLocks noChangeAspect="1" noChangeShapeType="1"/>
                </p:cNvSpPr>
                <p:nvPr/>
              </p:nvSpPr>
              <p:spPr bwMode="auto">
                <a:xfrm>
                  <a:off x="2237" y="2484"/>
                  <a:ext cx="782" cy="452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07" name="Line 234"/>
                <p:cNvSpPr>
                  <a:spLocks noChangeAspect="1" noChangeShapeType="1"/>
                </p:cNvSpPr>
                <p:nvPr/>
              </p:nvSpPr>
              <p:spPr bwMode="auto">
                <a:xfrm>
                  <a:off x="2229" y="2499"/>
                  <a:ext cx="383" cy="221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08" name="Line 235"/>
                <p:cNvSpPr>
                  <a:spLocks noChangeAspect="1" noChangeShapeType="1"/>
                </p:cNvSpPr>
                <p:nvPr/>
              </p:nvSpPr>
              <p:spPr bwMode="auto">
                <a:xfrm>
                  <a:off x="2711" y="2777"/>
                  <a:ext cx="331" cy="19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09" name="Line 236"/>
                <p:cNvSpPr>
                  <a:spLocks noChangeAspect="1" noChangeShapeType="1"/>
                </p:cNvSpPr>
                <p:nvPr/>
              </p:nvSpPr>
              <p:spPr bwMode="auto">
                <a:xfrm>
                  <a:off x="2220" y="2512"/>
                  <a:ext cx="303" cy="175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10" name="Line 237"/>
                <p:cNvSpPr>
                  <a:spLocks noChangeAspect="1" noChangeShapeType="1"/>
                </p:cNvSpPr>
                <p:nvPr/>
              </p:nvSpPr>
              <p:spPr bwMode="auto">
                <a:xfrm>
                  <a:off x="2804" y="2849"/>
                  <a:ext cx="259" cy="149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11" name="Line 238"/>
                <p:cNvSpPr>
                  <a:spLocks noChangeAspect="1" noChangeShapeType="1"/>
                </p:cNvSpPr>
                <p:nvPr/>
              </p:nvSpPr>
              <p:spPr bwMode="auto">
                <a:xfrm>
                  <a:off x="2211" y="2525"/>
                  <a:ext cx="284" cy="165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12" name="Line 239"/>
                <p:cNvSpPr>
                  <a:spLocks noChangeAspect="1" noChangeShapeType="1"/>
                </p:cNvSpPr>
                <p:nvPr/>
              </p:nvSpPr>
              <p:spPr bwMode="auto">
                <a:xfrm>
                  <a:off x="2852" y="2895"/>
                  <a:ext cx="238" cy="138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13" name="Line 240"/>
                <p:cNvSpPr>
                  <a:spLocks noChangeAspect="1" noChangeShapeType="1"/>
                </p:cNvSpPr>
                <p:nvPr/>
              </p:nvSpPr>
              <p:spPr bwMode="auto">
                <a:xfrm>
                  <a:off x="2202" y="2540"/>
                  <a:ext cx="267" cy="153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14" name="Line 241"/>
                <p:cNvSpPr>
                  <a:spLocks noChangeAspect="1" noChangeShapeType="1"/>
                </p:cNvSpPr>
                <p:nvPr/>
              </p:nvSpPr>
              <p:spPr bwMode="auto">
                <a:xfrm>
                  <a:off x="2899" y="2942"/>
                  <a:ext cx="217" cy="126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15" name="Line 242"/>
                <p:cNvSpPr>
                  <a:spLocks noChangeAspect="1" noChangeShapeType="1"/>
                </p:cNvSpPr>
                <p:nvPr/>
              </p:nvSpPr>
              <p:spPr bwMode="auto">
                <a:xfrm>
                  <a:off x="2193" y="2553"/>
                  <a:ext cx="250" cy="14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16" name="Line 243"/>
                <p:cNvSpPr>
                  <a:spLocks noChangeAspect="1" noChangeShapeType="1"/>
                </p:cNvSpPr>
                <p:nvPr/>
              </p:nvSpPr>
              <p:spPr bwMode="auto">
                <a:xfrm>
                  <a:off x="2942" y="2986"/>
                  <a:ext cx="202" cy="115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17" name="Line 244"/>
                <p:cNvSpPr>
                  <a:spLocks noChangeAspect="1" noChangeShapeType="1"/>
                </p:cNvSpPr>
                <p:nvPr/>
              </p:nvSpPr>
              <p:spPr bwMode="auto">
                <a:xfrm>
                  <a:off x="2184" y="2567"/>
                  <a:ext cx="232" cy="133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18" name="Line 245"/>
                <p:cNvSpPr>
                  <a:spLocks noChangeAspect="1" noChangeShapeType="1"/>
                </p:cNvSpPr>
                <p:nvPr/>
              </p:nvSpPr>
              <p:spPr bwMode="auto">
                <a:xfrm>
                  <a:off x="2982" y="3027"/>
                  <a:ext cx="188" cy="109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19" name="Line 246"/>
                <p:cNvSpPr>
                  <a:spLocks noChangeAspect="1" noChangeShapeType="1"/>
                </p:cNvSpPr>
                <p:nvPr/>
              </p:nvSpPr>
              <p:spPr bwMode="auto">
                <a:xfrm>
                  <a:off x="3718" y="3452"/>
                  <a:ext cx="3" cy="1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20" name="Line 247"/>
                <p:cNvSpPr>
                  <a:spLocks noChangeAspect="1" noChangeShapeType="1"/>
                </p:cNvSpPr>
                <p:nvPr/>
              </p:nvSpPr>
              <p:spPr bwMode="auto">
                <a:xfrm>
                  <a:off x="2175" y="2580"/>
                  <a:ext cx="215" cy="12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21" name="Line 248"/>
                <p:cNvSpPr>
                  <a:spLocks noChangeAspect="1" noChangeShapeType="1"/>
                </p:cNvSpPr>
                <p:nvPr/>
              </p:nvSpPr>
              <p:spPr bwMode="auto">
                <a:xfrm>
                  <a:off x="3020" y="3068"/>
                  <a:ext cx="177" cy="102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22" name="Line 249"/>
                <p:cNvSpPr>
                  <a:spLocks noChangeAspect="1" noChangeShapeType="1"/>
                </p:cNvSpPr>
                <p:nvPr/>
              </p:nvSpPr>
              <p:spPr bwMode="auto">
                <a:xfrm>
                  <a:off x="3677" y="3447"/>
                  <a:ext cx="7" cy="5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23" name="Line 250"/>
                <p:cNvSpPr>
                  <a:spLocks noChangeAspect="1" noChangeShapeType="1"/>
                </p:cNvSpPr>
                <p:nvPr/>
              </p:nvSpPr>
              <p:spPr bwMode="auto">
                <a:xfrm>
                  <a:off x="2166" y="2595"/>
                  <a:ext cx="208" cy="119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24" name="Line 251"/>
                <p:cNvSpPr>
                  <a:spLocks noChangeAspect="1" noChangeShapeType="1"/>
                </p:cNvSpPr>
                <p:nvPr/>
              </p:nvSpPr>
              <p:spPr bwMode="auto">
                <a:xfrm>
                  <a:off x="3058" y="3110"/>
                  <a:ext cx="184" cy="106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25" name="Line 252"/>
                <p:cNvSpPr>
                  <a:spLocks noChangeAspect="1" noChangeShapeType="1"/>
                </p:cNvSpPr>
                <p:nvPr/>
              </p:nvSpPr>
              <p:spPr bwMode="auto">
                <a:xfrm>
                  <a:off x="3636" y="3442"/>
                  <a:ext cx="12" cy="8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26" name="Line 253"/>
                <p:cNvSpPr>
                  <a:spLocks noChangeAspect="1" noChangeShapeType="1"/>
                </p:cNvSpPr>
                <p:nvPr/>
              </p:nvSpPr>
              <p:spPr bwMode="auto">
                <a:xfrm>
                  <a:off x="2158" y="2608"/>
                  <a:ext cx="202" cy="116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27" name="Line 254"/>
                <p:cNvSpPr>
                  <a:spLocks noChangeAspect="1" noChangeShapeType="1"/>
                </p:cNvSpPr>
                <p:nvPr/>
              </p:nvSpPr>
              <p:spPr bwMode="auto">
                <a:xfrm>
                  <a:off x="3100" y="3152"/>
                  <a:ext cx="188" cy="108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28" name="Line 255"/>
                <p:cNvSpPr>
                  <a:spLocks noChangeAspect="1" noChangeShapeType="1"/>
                </p:cNvSpPr>
                <p:nvPr/>
              </p:nvSpPr>
              <p:spPr bwMode="auto">
                <a:xfrm>
                  <a:off x="3588" y="3434"/>
                  <a:ext cx="24" cy="13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29" name="Line 256"/>
                <p:cNvSpPr>
                  <a:spLocks noChangeAspect="1" noChangeShapeType="1"/>
                </p:cNvSpPr>
                <p:nvPr/>
              </p:nvSpPr>
              <p:spPr bwMode="auto">
                <a:xfrm>
                  <a:off x="2148" y="2621"/>
                  <a:ext cx="197" cy="11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30" name="Line 257"/>
                <p:cNvSpPr>
                  <a:spLocks noChangeAspect="1" noChangeShapeType="1"/>
                </p:cNvSpPr>
                <p:nvPr/>
              </p:nvSpPr>
              <p:spPr bwMode="auto">
                <a:xfrm>
                  <a:off x="3143" y="3196"/>
                  <a:ext cx="190" cy="11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31" name="Line 258"/>
                <p:cNvSpPr>
                  <a:spLocks noChangeAspect="1" noChangeShapeType="1"/>
                </p:cNvSpPr>
                <p:nvPr/>
              </p:nvSpPr>
              <p:spPr bwMode="auto">
                <a:xfrm>
                  <a:off x="3509" y="3406"/>
                  <a:ext cx="54" cy="32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32" name="Line 259"/>
                <p:cNvSpPr>
                  <a:spLocks noChangeAspect="1" noChangeShapeType="1"/>
                </p:cNvSpPr>
                <p:nvPr/>
              </p:nvSpPr>
              <p:spPr bwMode="auto">
                <a:xfrm>
                  <a:off x="2140" y="2636"/>
                  <a:ext cx="191" cy="11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33" name="Line 260"/>
                <p:cNvSpPr>
                  <a:spLocks noChangeAspect="1" noChangeShapeType="1"/>
                </p:cNvSpPr>
                <p:nvPr/>
              </p:nvSpPr>
              <p:spPr bwMode="auto">
                <a:xfrm>
                  <a:off x="3186" y="3240"/>
                  <a:ext cx="324" cy="187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34" name="Line 261"/>
                <p:cNvSpPr>
                  <a:spLocks noChangeAspect="1" noChangeShapeType="1"/>
                </p:cNvSpPr>
                <p:nvPr/>
              </p:nvSpPr>
              <p:spPr bwMode="auto">
                <a:xfrm>
                  <a:off x="2130" y="2649"/>
                  <a:ext cx="186" cy="107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35" name="Line 262"/>
                <p:cNvSpPr>
                  <a:spLocks noChangeAspect="1" noChangeShapeType="1"/>
                </p:cNvSpPr>
                <p:nvPr/>
              </p:nvSpPr>
              <p:spPr bwMode="auto">
                <a:xfrm>
                  <a:off x="3271" y="3308"/>
                  <a:ext cx="163" cy="9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36" name="Line 263"/>
                <p:cNvSpPr>
                  <a:spLocks noChangeAspect="1" noChangeShapeType="1"/>
                </p:cNvSpPr>
                <p:nvPr/>
              </p:nvSpPr>
              <p:spPr bwMode="auto">
                <a:xfrm>
                  <a:off x="2122" y="2663"/>
                  <a:ext cx="180" cy="10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37" name="Line 264"/>
                <p:cNvSpPr>
                  <a:spLocks noChangeAspect="1" noChangeShapeType="1"/>
                </p:cNvSpPr>
                <p:nvPr/>
              </p:nvSpPr>
              <p:spPr bwMode="auto">
                <a:xfrm>
                  <a:off x="2114" y="2676"/>
                  <a:ext cx="174" cy="101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38" name="Line 265"/>
                <p:cNvSpPr>
                  <a:spLocks noChangeAspect="1" noChangeShapeType="1"/>
                </p:cNvSpPr>
                <p:nvPr/>
              </p:nvSpPr>
              <p:spPr bwMode="auto">
                <a:xfrm>
                  <a:off x="2106" y="2692"/>
                  <a:ext cx="167" cy="96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39" name="Line 266"/>
                <p:cNvSpPr>
                  <a:spLocks noChangeAspect="1" noChangeShapeType="1"/>
                </p:cNvSpPr>
                <p:nvPr/>
              </p:nvSpPr>
              <p:spPr bwMode="auto">
                <a:xfrm>
                  <a:off x="2099" y="2706"/>
                  <a:ext cx="160" cy="92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40" name="Line 267"/>
                <p:cNvSpPr>
                  <a:spLocks noChangeAspect="1" noChangeShapeType="1"/>
                </p:cNvSpPr>
                <p:nvPr/>
              </p:nvSpPr>
              <p:spPr bwMode="auto">
                <a:xfrm>
                  <a:off x="2092" y="2721"/>
                  <a:ext cx="154" cy="89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41" name="Line 268"/>
                <p:cNvSpPr>
                  <a:spLocks noChangeAspect="1" noChangeShapeType="1"/>
                </p:cNvSpPr>
                <p:nvPr/>
              </p:nvSpPr>
              <p:spPr bwMode="auto">
                <a:xfrm>
                  <a:off x="2085" y="2736"/>
                  <a:ext cx="151" cy="87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42" name="Line 269"/>
                <p:cNvSpPr>
                  <a:spLocks noChangeAspect="1" noChangeShapeType="1"/>
                </p:cNvSpPr>
                <p:nvPr/>
              </p:nvSpPr>
              <p:spPr bwMode="auto">
                <a:xfrm>
                  <a:off x="2078" y="2751"/>
                  <a:ext cx="147" cy="85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43" name="Line 270"/>
                <p:cNvSpPr>
                  <a:spLocks noChangeAspect="1" noChangeShapeType="1"/>
                </p:cNvSpPr>
                <p:nvPr/>
              </p:nvSpPr>
              <p:spPr bwMode="auto">
                <a:xfrm>
                  <a:off x="2070" y="2765"/>
                  <a:ext cx="144" cy="83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44" name="Line 271"/>
                <p:cNvSpPr>
                  <a:spLocks noChangeAspect="1" noChangeShapeType="1"/>
                </p:cNvSpPr>
                <p:nvPr/>
              </p:nvSpPr>
              <p:spPr bwMode="auto">
                <a:xfrm>
                  <a:off x="2063" y="2780"/>
                  <a:ext cx="141" cy="81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45" name="Line 272"/>
                <p:cNvSpPr>
                  <a:spLocks noChangeAspect="1" noChangeShapeType="1"/>
                </p:cNvSpPr>
                <p:nvPr/>
              </p:nvSpPr>
              <p:spPr bwMode="auto">
                <a:xfrm>
                  <a:off x="2056" y="2795"/>
                  <a:ext cx="138" cy="8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46" name="Line 273"/>
                <p:cNvSpPr>
                  <a:spLocks noChangeAspect="1" noChangeShapeType="1"/>
                </p:cNvSpPr>
                <p:nvPr/>
              </p:nvSpPr>
              <p:spPr bwMode="auto">
                <a:xfrm>
                  <a:off x="2050" y="2810"/>
                  <a:ext cx="133" cy="77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47" name="Line 274"/>
                <p:cNvSpPr>
                  <a:spLocks noChangeAspect="1" noChangeShapeType="1"/>
                </p:cNvSpPr>
                <p:nvPr/>
              </p:nvSpPr>
              <p:spPr bwMode="auto">
                <a:xfrm>
                  <a:off x="2043" y="2824"/>
                  <a:ext cx="129" cy="76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48" name="Line 275"/>
                <p:cNvSpPr>
                  <a:spLocks noChangeAspect="1" noChangeShapeType="1"/>
                </p:cNvSpPr>
                <p:nvPr/>
              </p:nvSpPr>
              <p:spPr bwMode="auto">
                <a:xfrm>
                  <a:off x="2036" y="2840"/>
                  <a:ext cx="126" cy="72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49" name="Line 276"/>
                <p:cNvSpPr>
                  <a:spLocks noChangeAspect="1" noChangeShapeType="1"/>
                </p:cNvSpPr>
                <p:nvPr/>
              </p:nvSpPr>
              <p:spPr bwMode="auto">
                <a:xfrm>
                  <a:off x="2028" y="2854"/>
                  <a:ext cx="124" cy="71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50" name="Line 277"/>
                <p:cNvSpPr>
                  <a:spLocks noChangeAspect="1" noChangeShapeType="1"/>
                </p:cNvSpPr>
                <p:nvPr/>
              </p:nvSpPr>
              <p:spPr bwMode="auto">
                <a:xfrm>
                  <a:off x="2021" y="2869"/>
                  <a:ext cx="120" cy="69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51" name="Line 278"/>
                <p:cNvSpPr>
                  <a:spLocks noChangeAspect="1" noChangeShapeType="1"/>
                </p:cNvSpPr>
                <p:nvPr/>
              </p:nvSpPr>
              <p:spPr bwMode="auto">
                <a:xfrm>
                  <a:off x="2014" y="2883"/>
                  <a:ext cx="116" cy="67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52" name="Line 279"/>
                <p:cNvSpPr>
                  <a:spLocks noChangeAspect="1" noChangeShapeType="1"/>
                </p:cNvSpPr>
                <p:nvPr/>
              </p:nvSpPr>
              <p:spPr bwMode="auto">
                <a:xfrm>
                  <a:off x="2007" y="2899"/>
                  <a:ext cx="113" cy="6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53" name="Line 280"/>
                <p:cNvSpPr>
                  <a:spLocks noChangeAspect="1" noChangeShapeType="1"/>
                </p:cNvSpPr>
                <p:nvPr/>
              </p:nvSpPr>
              <p:spPr bwMode="auto">
                <a:xfrm>
                  <a:off x="2000" y="2913"/>
                  <a:ext cx="110" cy="6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54" name="Line 281"/>
                <p:cNvSpPr>
                  <a:spLocks noChangeAspect="1" noChangeShapeType="1"/>
                </p:cNvSpPr>
                <p:nvPr/>
              </p:nvSpPr>
              <p:spPr bwMode="auto">
                <a:xfrm>
                  <a:off x="1992" y="2927"/>
                  <a:ext cx="110" cy="6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55" name="Line 282"/>
                <p:cNvSpPr>
                  <a:spLocks noChangeAspect="1" noChangeShapeType="1"/>
                </p:cNvSpPr>
                <p:nvPr/>
              </p:nvSpPr>
              <p:spPr bwMode="auto">
                <a:xfrm>
                  <a:off x="1985" y="2943"/>
                  <a:ext cx="107" cy="61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56" name="Line 283"/>
                <p:cNvSpPr>
                  <a:spLocks noChangeAspect="1" noChangeShapeType="1"/>
                </p:cNvSpPr>
                <p:nvPr/>
              </p:nvSpPr>
              <p:spPr bwMode="auto">
                <a:xfrm>
                  <a:off x="1978" y="2957"/>
                  <a:ext cx="106" cy="6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57" name="Line 284"/>
                <p:cNvSpPr>
                  <a:spLocks noChangeAspect="1" noChangeShapeType="1"/>
                </p:cNvSpPr>
                <p:nvPr/>
              </p:nvSpPr>
              <p:spPr bwMode="auto">
                <a:xfrm>
                  <a:off x="1972" y="2972"/>
                  <a:ext cx="102" cy="6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58" name="Line 285"/>
                <p:cNvSpPr>
                  <a:spLocks noChangeAspect="1" noChangeShapeType="1"/>
                </p:cNvSpPr>
                <p:nvPr/>
              </p:nvSpPr>
              <p:spPr bwMode="auto">
                <a:xfrm>
                  <a:off x="1965" y="2987"/>
                  <a:ext cx="99" cy="58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59" name="Line 286"/>
                <p:cNvSpPr>
                  <a:spLocks noChangeAspect="1" noChangeShapeType="1"/>
                </p:cNvSpPr>
                <p:nvPr/>
              </p:nvSpPr>
              <p:spPr bwMode="auto">
                <a:xfrm>
                  <a:off x="1957" y="3002"/>
                  <a:ext cx="99" cy="56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60" name="Line 287"/>
                <p:cNvSpPr>
                  <a:spLocks noChangeAspect="1" noChangeShapeType="1"/>
                </p:cNvSpPr>
                <p:nvPr/>
              </p:nvSpPr>
              <p:spPr bwMode="auto">
                <a:xfrm>
                  <a:off x="1951" y="3017"/>
                  <a:ext cx="95" cy="56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61" name="Line 288"/>
                <p:cNvSpPr>
                  <a:spLocks noChangeAspect="1" noChangeShapeType="1"/>
                </p:cNvSpPr>
                <p:nvPr/>
              </p:nvSpPr>
              <p:spPr bwMode="auto">
                <a:xfrm>
                  <a:off x="1944" y="3032"/>
                  <a:ext cx="94" cy="5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62" name="Line 289"/>
                <p:cNvSpPr>
                  <a:spLocks noChangeAspect="1" noChangeShapeType="1"/>
                </p:cNvSpPr>
                <p:nvPr/>
              </p:nvSpPr>
              <p:spPr bwMode="auto">
                <a:xfrm>
                  <a:off x="1937" y="3047"/>
                  <a:ext cx="91" cy="52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63" name="Line 290"/>
                <p:cNvSpPr>
                  <a:spLocks noChangeAspect="1" noChangeShapeType="1"/>
                </p:cNvSpPr>
                <p:nvPr/>
              </p:nvSpPr>
              <p:spPr bwMode="auto">
                <a:xfrm>
                  <a:off x="1931" y="3062"/>
                  <a:ext cx="88" cy="51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64" name="Line 291"/>
                <p:cNvSpPr>
                  <a:spLocks noChangeAspect="1" noChangeShapeType="1"/>
                </p:cNvSpPr>
                <p:nvPr/>
              </p:nvSpPr>
              <p:spPr bwMode="auto">
                <a:xfrm>
                  <a:off x="1924" y="3076"/>
                  <a:ext cx="86" cy="51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65" name="Line 292"/>
                <p:cNvSpPr>
                  <a:spLocks noChangeAspect="1" noChangeShapeType="1"/>
                </p:cNvSpPr>
                <p:nvPr/>
              </p:nvSpPr>
              <p:spPr bwMode="auto">
                <a:xfrm>
                  <a:off x="1917" y="3092"/>
                  <a:ext cx="84" cy="48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66" name="Line 293"/>
                <p:cNvSpPr>
                  <a:spLocks noChangeAspect="1" noChangeShapeType="1"/>
                </p:cNvSpPr>
                <p:nvPr/>
              </p:nvSpPr>
              <p:spPr bwMode="auto">
                <a:xfrm>
                  <a:off x="1911" y="3106"/>
                  <a:ext cx="81" cy="48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67" name="Line 294"/>
                <p:cNvSpPr>
                  <a:spLocks noChangeAspect="1" noChangeShapeType="1"/>
                </p:cNvSpPr>
                <p:nvPr/>
              </p:nvSpPr>
              <p:spPr bwMode="auto">
                <a:xfrm>
                  <a:off x="1903" y="3122"/>
                  <a:ext cx="80" cy="46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68" name="Line 295"/>
                <p:cNvSpPr>
                  <a:spLocks noChangeAspect="1" noChangeShapeType="1"/>
                </p:cNvSpPr>
                <p:nvPr/>
              </p:nvSpPr>
              <p:spPr bwMode="auto">
                <a:xfrm>
                  <a:off x="1896" y="3136"/>
                  <a:ext cx="77" cy="45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69" name="Line 296"/>
                <p:cNvSpPr>
                  <a:spLocks noChangeAspect="1" noChangeShapeType="1"/>
                </p:cNvSpPr>
                <p:nvPr/>
              </p:nvSpPr>
              <p:spPr bwMode="auto">
                <a:xfrm>
                  <a:off x="1890" y="3152"/>
                  <a:ext cx="73" cy="42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70" name="Line 297"/>
                <p:cNvSpPr>
                  <a:spLocks noChangeAspect="1" noChangeShapeType="1"/>
                </p:cNvSpPr>
                <p:nvPr/>
              </p:nvSpPr>
              <p:spPr bwMode="auto">
                <a:xfrm>
                  <a:off x="1883" y="3166"/>
                  <a:ext cx="72" cy="41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71" name="Line 298"/>
                <p:cNvSpPr>
                  <a:spLocks noChangeAspect="1" noChangeShapeType="1"/>
                </p:cNvSpPr>
                <p:nvPr/>
              </p:nvSpPr>
              <p:spPr bwMode="auto">
                <a:xfrm>
                  <a:off x="1876" y="3181"/>
                  <a:ext cx="69" cy="41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72" name="Line 299"/>
                <p:cNvSpPr>
                  <a:spLocks noChangeAspect="1" noChangeShapeType="1"/>
                </p:cNvSpPr>
                <p:nvPr/>
              </p:nvSpPr>
              <p:spPr bwMode="auto">
                <a:xfrm>
                  <a:off x="1870" y="3196"/>
                  <a:ext cx="66" cy="39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73" name="Line 300"/>
                <p:cNvSpPr>
                  <a:spLocks noChangeAspect="1" noChangeShapeType="1"/>
                </p:cNvSpPr>
                <p:nvPr/>
              </p:nvSpPr>
              <p:spPr bwMode="auto">
                <a:xfrm>
                  <a:off x="1863" y="3211"/>
                  <a:ext cx="63" cy="37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74" name="Line 301"/>
                <p:cNvSpPr>
                  <a:spLocks noChangeAspect="1" noChangeShapeType="1"/>
                </p:cNvSpPr>
                <p:nvPr/>
              </p:nvSpPr>
              <p:spPr bwMode="auto">
                <a:xfrm>
                  <a:off x="1855" y="3226"/>
                  <a:ext cx="62" cy="35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75" name="Line 302"/>
                <p:cNvSpPr>
                  <a:spLocks noChangeAspect="1" noChangeShapeType="1"/>
                </p:cNvSpPr>
                <p:nvPr/>
              </p:nvSpPr>
              <p:spPr bwMode="auto">
                <a:xfrm>
                  <a:off x="1849" y="3241"/>
                  <a:ext cx="58" cy="33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76" name="Line 303"/>
                <p:cNvSpPr>
                  <a:spLocks noChangeAspect="1" noChangeShapeType="1"/>
                </p:cNvSpPr>
                <p:nvPr/>
              </p:nvSpPr>
              <p:spPr bwMode="auto">
                <a:xfrm>
                  <a:off x="1846" y="3258"/>
                  <a:ext cx="51" cy="3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77" name="Line 304"/>
                <p:cNvSpPr>
                  <a:spLocks noChangeAspect="1" noChangeShapeType="1"/>
                </p:cNvSpPr>
                <p:nvPr/>
              </p:nvSpPr>
              <p:spPr bwMode="auto">
                <a:xfrm>
                  <a:off x="1846" y="3277"/>
                  <a:ext cx="42" cy="2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78" name="Line 305"/>
                <p:cNvSpPr>
                  <a:spLocks noChangeAspect="1" noChangeShapeType="1"/>
                </p:cNvSpPr>
                <p:nvPr/>
              </p:nvSpPr>
              <p:spPr bwMode="auto">
                <a:xfrm>
                  <a:off x="1846" y="3296"/>
                  <a:ext cx="32" cy="19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79" name="Line 306"/>
                <p:cNvSpPr>
                  <a:spLocks noChangeAspect="1" noChangeShapeType="1"/>
                </p:cNvSpPr>
                <p:nvPr/>
              </p:nvSpPr>
              <p:spPr bwMode="auto">
                <a:xfrm>
                  <a:off x="1846" y="3314"/>
                  <a:ext cx="23" cy="1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80" name="Line 307"/>
                <p:cNvSpPr>
                  <a:spLocks noChangeAspect="1" noChangeShapeType="1"/>
                </p:cNvSpPr>
                <p:nvPr/>
              </p:nvSpPr>
              <p:spPr bwMode="auto">
                <a:xfrm>
                  <a:off x="1846" y="3333"/>
                  <a:ext cx="14" cy="9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81" name="Line 308"/>
                <p:cNvSpPr>
                  <a:spLocks noChangeAspect="1" noChangeShapeType="1"/>
                </p:cNvSpPr>
                <p:nvPr/>
              </p:nvSpPr>
              <p:spPr bwMode="auto">
                <a:xfrm>
                  <a:off x="1846" y="3352"/>
                  <a:ext cx="5" cy="3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82" name="Line 309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3542" y="3456"/>
                  <a:ext cx="2" cy="1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83" name="Line 31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3495" y="3456"/>
                  <a:ext cx="2" cy="1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84" name="Line 311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3449" y="3457"/>
                  <a:ext cx="1" cy="1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85" name="Line 31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3425" y="3457"/>
                  <a:ext cx="1" cy="1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86" name="Line 313"/>
                <p:cNvSpPr>
                  <a:spLocks noChangeAspect="1" noChangeShapeType="1"/>
                </p:cNvSpPr>
                <p:nvPr/>
              </p:nvSpPr>
              <p:spPr bwMode="auto">
                <a:xfrm>
                  <a:off x="3402" y="3458"/>
                  <a:ext cx="1" cy="1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87" name="Line 314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3378" y="3458"/>
                  <a:ext cx="1" cy="1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88" name="Line 315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3354" y="3459"/>
                  <a:ext cx="1" cy="1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89" name="Line 316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3330" y="3459"/>
                  <a:ext cx="1" cy="1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90" name="Line 31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3306" y="3462"/>
                  <a:ext cx="1" cy="1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91" name="Line 318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3281" y="3463"/>
                  <a:ext cx="1" cy="1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92" name="Line 319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3257" y="3464"/>
                  <a:ext cx="1" cy="1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93" name="Line 32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3231" y="3465"/>
                  <a:ext cx="2" cy="1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94" name="Line 321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3207" y="3466"/>
                  <a:ext cx="2" cy="2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95" name="Line 32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3182" y="3469"/>
                  <a:ext cx="1" cy="1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96" name="Line 323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3156" y="3471"/>
                  <a:ext cx="2" cy="3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97" name="Line 324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3129" y="3474"/>
                  <a:ext cx="4" cy="2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98" name="Line 325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3104" y="3476"/>
                  <a:ext cx="2" cy="2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799" name="Line 326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3078" y="3478"/>
                  <a:ext cx="3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00" name="Line 32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3051" y="3481"/>
                  <a:ext cx="5" cy="5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01" name="Line 328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3024" y="3484"/>
                  <a:ext cx="4" cy="6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02" name="Line 329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996" y="3488"/>
                  <a:ext cx="6" cy="7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03" name="Line 33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968" y="3493"/>
                  <a:ext cx="6" cy="6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04" name="Line 331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940" y="3496"/>
                  <a:ext cx="8" cy="8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05" name="Line 33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911" y="3500"/>
                  <a:ext cx="9" cy="1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06" name="Line 333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881" y="3505"/>
                  <a:ext cx="12" cy="12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07" name="Line 334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851" y="3510"/>
                  <a:ext cx="14" cy="1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08" name="Line 335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821" y="3516"/>
                  <a:ext cx="15" cy="15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09" name="Line 336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790" y="3520"/>
                  <a:ext cx="19" cy="18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10" name="Line 33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757" y="3525"/>
                  <a:ext cx="23" cy="2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11" name="Line 338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723" y="3531"/>
                  <a:ext cx="28" cy="28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12" name="Line 339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90" y="3538"/>
                  <a:ext cx="31" cy="31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13" name="Line 34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57" y="3545"/>
                  <a:ext cx="35" cy="3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14" name="Line 341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21" y="3551"/>
                  <a:ext cx="42" cy="4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15" name="Line 34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87" y="3557"/>
                  <a:ext cx="46" cy="46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16" name="Line 343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52" y="3563"/>
                  <a:ext cx="53" cy="52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17" name="Line 344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17" y="3570"/>
                  <a:ext cx="58" cy="57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18" name="Line 345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482" y="3576"/>
                  <a:ext cx="64" cy="63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19" name="Line 346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447" y="3582"/>
                  <a:ext cx="69" cy="69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20" name="Line 34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411" y="3588"/>
                  <a:ext cx="76" cy="7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21" name="Line 348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378" y="3593"/>
                  <a:ext cx="81" cy="8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22" name="Line 349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346" y="3599"/>
                  <a:ext cx="85" cy="8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23" name="Line 35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314" y="3603"/>
                  <a:ext cx="88" cy="88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24" name="Line 351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283" y="3608"/>
                  <a:ext cx="91" cy="91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25" name="Line 35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252" y="3611"/>
                  <a:ext cx="96" cy="97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26" name="Line 353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225" y="3614"/>
                  <a:ext cx="96" cy="96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27" name="Line 354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200" y="3618"/>
                  <a:ext cx="95" cy="95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28" name="Line 355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175" y="3620"/>
                  <a:ext cx="95" cy="95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29" name="Line 356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148" y="3623"/>
                  <a:ext cx="96" cy="96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30" name="Line 35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123" y="3623"/>
                  <a:ext cx="99" cy="98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31" name="Line 358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103" y="3621"/>
                  <a:ext cx="96" cy="98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32" name="Line 359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084" y="3621"/>
                  <a:ext cx="92" cy="93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33" name="Line 36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064" y="3621"/>
                  <a:ext cx="89" cy="88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34" name="Line 361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046" y="3621"/>
                  <a:ext cx="84" cy="8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35" name="Line 36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027" y="3619"/>
                  <a:ext cx="82" cy="82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36" name="Line 363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008" y="3614"/>
                  <a:ext cx="83" cy="82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37" name="Line 364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1990" y="3609"/>
                  <a:ext cx="82" cy="83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38" name="Line 365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1973" y="3605"/>
                  <a:ext cx="81" cy="8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39" name="Line 366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1960" y="3601"/>
                  <a:ext cx="76" cy="7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40" name="Line 36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1947" y="3596"/>
                  <a:ext cx="69" cy="7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41" name="Line 368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1932" y="3591"/>
                  <a:ext cx="66" cy="66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42" name="Line 369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1919" y="3587"/>
                  <a:ext cx="60" cy="61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43" name="Line 37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1905" y="3579"/>
                  <a:ext cx="60" cy="59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44" name="Line 371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1891" y="3571"/>
                  <a:ext cx="58" cy="58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45" name="Line 37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1877" y="3564"/>
                  <a:ext cx="56" cy="56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46" name="Line 373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1864" y="3557"/>
                  <a:ext cx="54" cy="5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47" name="Line 374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1849" y="3548"/>
                  <a:ext cx="53" cy="53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48" name="Line 375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1846" y="3541"/>
                  <a:ext cx="41" cy="41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49" name="Line 376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1846" y="3534"/>
                  <a:ext cx="25" cy="25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50" name="Line 37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1846" y="3525"/>
                  <a:ext cx="9" cy="11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51" name="Line 378"/>
                <p:cNvSpPr>
                  <a:spLocks noChangeAspect="1" noChangeShapeType="1"/>
                </p:cNvSpPr>
                <p:nvPr/>
              </p:nvSpPr>
              <p:spPr bwMode="auto">
                <a:xfrm>
                  <a:off x="3528" y="3456"/>
                  <a:ext cx="1" cy="1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52" name="Line 379"/>
                <p:cNvSpPr>
                  <a:spLocks noChangeAspect="1" noChangeShapeType="1"/>
                </p:cNvSpPr>
                <p:nvPr/>
              </p:nvSpPr>
              <p:spPr bwMode="auto">
                <a:xfrm>
                  <a:off x="3495" y="3456"/>
                  <a:ext cx="2" cy="1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53" name="Line 380"/>
                <p:cNvSpPr>
                  <a:spLocks noChangeAspect="1" noChangeShapeType="1"/>
                </p:cNvSpPr>
                <p:nvPr/>
              </p:nvSpPr>
              <p:spPr bwMode="auto">
                <a:xfrm>
                  <a:off x="3432" y="3457"/>
                  <a:ext cx="1" cy="1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54" name="Line 381"/>
                <p:cNvSpPr>
                  <a:spLocks noChangeAspect="1" noChangeShapeType="1"/>
                </p:cNvSpPr>
                <p:nvPr/>
              </p:nvSpPr>
              <p:spPr bwMode="auto">
                <a:xfrm>
                  <a:off x="3401" y="3458"/>
                  <a:ext cx="1" cy="1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55" name="Line 382"/>
                <p:cNvSpPr>
                  <a:spLocks noChangeAspect="1" noChangeShapeType="1"/>
                </p:cNvSpPr>
                <p:nvPr/>
              </p:nvSpPr>
              <p:spPr bwMode="auto">
                <a:xfrm>
                  <a:off x="3369" y="3459"/>
                  <a:ext cx="2" cy="1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56" name="Line 383"/>
                <p:cNvSpPr>
                  <a:spLocks noChangeAspect="1" noChangeShapeType="1"/>
                </p:cNvSpPr>
                <p:nvPr/>
              </p:nvSpPr>
              <p:spPr bwMode="auto">
                <a:xfrm>
                  <a:off x="3338" y="3459"/>
                  <a:ext cx="1" cy="1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57" name="Line 384"/>
                <p:cNvSpPr>
                  <a:spLocks noChangeAspect="1" noChangeShapeType="1"/>
                </p:cNvSpPr>
                <p:nvPr/>
              </p:nvSpPr>
              <p:spPr bwMode="auto">
                <a:xfrm>
                  <a:off x="3308" y="3460"/>
                  <a:ext cx="3" cy="2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58" name="Line 385"/>
                <p:cNvSpPr>
                  <a:spLocks noChangeAspect="1" noChangeShapeType="1"/>
                </p:cNvSpPr>
                <p:nvPr/>
              </p:nvSpPr>
              <p:spPr bwMode="auto">
                <a:xfrm>
                  <a:off x="3278" y="3463"/>
                  <a:ext cx="3" cy="1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59" name="Line 386"/>
                <p:cNvSpPr>
                  <a:spLocks noChangeAspect="1" noChangeShapeType="1"/>
                </p:cNvSpPr>
                <p:nvPr/>
              </p:nvSpPr>
              <p:spPr bwMode="auto">
                <a:xfrm>
                  <a:off x="3248" y="3464"/>
                  <a:ext cx="3" cy="1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60" name="Line 387"/>
                <p:cNvSpPr>
                  <a:spLocks noChangeAspect="1" noChangeShapeType="1"/>
                </p:cNvSpPr>
                <p:nvPr/>
              </p:nvSpPr>
              <p:spPr bwMode="auto">
                <a:xfrm>
                  <a:off x="3219" y="3466"/>
                  <a:ext cx="3" cy="2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61" name="Line 388"/>
                <p:cNvSpPr>
                  <a:spLocks noChangeAspect="1" noChangeShapeType="1"/>
                </p:cNvSpPr>
                <p:nvPr/>
              </p:nvSpPr>
              <p:spPr bwMode="auto">
                <a:xfrm>
                  <a:off x="3189" y="3468"/>
                  <a:ext cx="3" cy="1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62" name="Line 389"/>
                <p:cNvSpPr>
                  <a:spLocks noChangeAspect="1" noChangeShapeType="1"/>
                </p:cNvSpPr>
                <p:nvPr/>
              </p:nvSpPr>
              <p:spPr bwMode="auto">
                <a:xfrm>
                  <a:off x="3162" y="3471"/>
                  <a:ext cx="2" cy="1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63" name="Line 390"/>
                <p:cNvSpPr>
                  <a:spLocks noChangeAspect="1" noChangeShapeType="1"/>
                </p:cNvSpPr>
                <p:nvPr/>
              </p:nvSpPr>
              <p:spPr bwMode="auto">
                <a:xfrm>
                  <a:off x="3134" y="3474"/>
                  <a:ext cx="4" cy="1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64" name="Line 391"/>
                <p:cNvSpPr>
                  <a:spLocks noChangeAspect="1" noChangeShapeType="1"/>
                </p:cNvSpPr>
                <p:nvPr/>
              </p:nvSpPr>
              <p:spPr bwMode="auto">
                <a:xfrm>
                  <a:off x="3105" y="3476"/>
                  <a:ext cx="5" cy="2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65" name="Line 392"/>
                <p:cNvSpPr>
                  <a:spLocks noChangeAspect="1" noChangeShapeType="1"/>
                </p:cNvSpPr>
                <p:nvPr/>
              </p:nvSpPr>
              <p:spPr bwMode="auto">
                <a:xfrm>
                  <a:off x="3078" y="3478"/>
                  <a:ext cx="4" cy="3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66" name="Line 393"/>
                <p:cNvSpPr>
                  <a:spLocks noChangeAspect="1" noChangeShapeType="1"/>
                </p:cNvSpPr>
                <p:nvPr/>
              </p:nvSpPr>
              <p:spPr bwMode="auto">
                <a:xfrm>
                  <a:off x="3050" y="3482"/>
                  <a:ext cx="5" cy="2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67" name="Line 394"/>
                <p:cNvSpPr>
                  <a:spLocks noChangeAspect="1" noChangeShapeType="1"/>
                </p:cNvSpPr>
                <p:nvPr/>
              </p:nvSpPr>
              <p:spPr bwMode="auto">
                <a:xfrm>
                  <a:off x="3024" y="3486"/>
                  <a:ext cx="6" cy="3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68" name="Line 395"/>
                <p:cNvSpPr>
                  <a:spLocks noChangeAspect="1" noChangeShapeType="1"/>
                </p:cNvSpPr>
                <p:nvPr/>
              </p:nvSpPr>
              <p:spPr bwMode="auto">
                <a:xfrm>
                  <a:off x="2997" y="3489"/>
                  <a:ext cx="7" cy="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69" name="Line 396"/>
                <p:cNvSpPr>
                  <a:spLocks noChangeAspect="1" noChangeShapeType="1"/>
                </p:cNvSpPr>
                <p:nvPr/>
              </p:nvSpPr>
              <p:spPr bwMode="auto">
                <a:xfrm>
                  <a:off x="2971" y="3493"/>
                  <a:ext cx="8" cy="5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70" name="Line 397"/>
                <p:cNvSpPr>
                  <a:spLocks noChangeAspect="1" noChangeShapeType="1"/>
                </p:cNvSpPr>
                <p:nvPr/>
              </p:nvSpPr>
              <p:spPr bwMode="auto">
                <a:xfrm>
                  <a:off x="2946" y="3496"/>
                  <a:ext cx="8" cy="5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71" name="Line 398"/>
                <p:cNvSpPr>
                  <a:spLocks noChangeAspect="1" noChangeShapeType="1"/>
                </p:cNvSpPr>
                <p:nvPr/>
              </p:nvSpPr>
              <p:spPr bwMode="auto">
                <a:xfrm>
                  <a:off x="2919" y="3500"/>
                  <a:ext cx="10" cy="6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72" name="Line 399"/>
                <p:cNvSpPr>
                  <a:spLocks noChangeAspect="1" noChangeShapeType="1"/>
                </p:cNvSpPr>
                <p:nvPr/>
              </p:nvSpPr>
              <p:spPr bwMode="auto">
                <a:xfrm>
                  <a:off x="2894" y="3505"/>
                  <a:ext cx="12" cy="6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73" name="Line 400"/>
                <p:cNvSpPr>
                  <a:spLocks noChangeAspect="1" noChangeShapeType="1"/>
                </p:cNvSpPr>
                <p:nvPr/>
              </p:nvSpPr>
              <p:spPr bwMode="auto">
                <a:xfrm>
                  <a:off x="2869" y="3510"/>
                  <a:ext cx="13" cy="7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74" name="Line 401"/>
                <p:cNvSpPr>
                  <a:spLocks noChangeAspect="1" noChangeShapeType="1"/>
                </p:cNvSpPr>
                <p:nvPr/>
              </p:nvSpPr>
              <p:spPr bwMode="auto">
                <a:xfrm>
                  <a:off x="2845" y="3513"/>
                  <a:ext cx="14" cy="1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75" name="Line 402"/>
                <p:cNvSpPr>
                  <a:spLocks noChangeAspect="1" noChangeShapeType="1"/>
                </p:cNvSpPr>
                <p:nvPr/>
              </p:nvSpPr>
              <p:spPr bwMode="auto">
                <a:xfrm>
                  <a:off x="2820" y="3518"/>
                  <a:ext cx="16" cy="1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76" name="Line 403"/>
                <p:cNvSpPr>
                  <a:spLocks noChangeAspect="1" noChangeShapeType="1"/>
                </p:cNvSpPr>
                <p:nvPr/>
              </p:nvSpPr>
              <p:spPr bwMode="auto">
                <a:xfrm>
                  <a:off x="2794" y="3523"/>
                  <a:ext cx="18" cy="11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77" name="Line 404"/>
                <p:cNvSpPr>
                  <a:spLocks noChangeAspect="1" noChangeShapeType="1"/>
                </p:cNvSpPr>
                <p:nvPr/>
              </p:nvSpPr>
              <p:spPr bwMode="auto">
                <a:xfrm>
                  <a:off x="2770" y="3528"/>
                  <a:ext cx="20" cy="1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78" name="Line 405"/>
                <p:cNvSpPr>
                  <a:spLocks noChangeAspect="1" noChangeShapeType="1"/>
                </p:cNvSpPr>
                <p:nvPr/>
              </p:nvSpPr>
              <p:spPr bwMode="auto">
                <a:xfrm>
                  <a:off x="2746" y="3532"/>
                  <a:ext cx="22" cy="14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79" name="Line 406"/>
                <p:cNvSpPr>
                  <a:spLocks noChangeAspect="1" noChangeShapeType="1"/>
                </p:cNvSpPr>
                <p:nvPr/>
              </p:nvSpPr>
              <p:spPr bwMode="auto">
                <a:xfrm>
                  <a:off x="2722" y="3537"/>
                  <a:ext cx="25" cy="15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80" name="Line 407"/>
                <p:cNvSpPr>
                  <a:spLocks noChangeAspect="1" noChangeShapeType="1"/>
                </p:cNvSpPr>
                <p:nvPr/>
              </p:nvSpPr>
              <p:spPr bwMode="auto">
                <a:xfrm>
                  <a:off x="2698" y="3543"/>
                  <a:ext cx="28" cy="16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81" name="Line 408"/>
                <p:cNvSpPr>
                  <a:spLocks noChangeAspect="1" noChangeShapeType="1"/>
                </p:cNvSpPr>
                <p:nvPr/>
              </p:nvSpPr>
              <p:spPr bwMode="auto">
                <a:xfrm>
                  <a:off x="2674" y="3548"/>
                  <a:ext cx="30" cy="17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82" name="Line 409"/>
                <p:cNvSpPr>
                  <a:spLocks noChangeAspect="1" noChangeShapeType="1"/>
                </p:cNvSpPr>
                <p:nvPr/>
              </p:nvSpPr>
              <p:spPr bwMode="auto">
                <a:xfrm>
                  <a:off x="2650" y="3553"/>
                  <a:ext cx="33" cy="18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8883" name="Line 410"/>
                <p:cNvSpPr>
                  <a:spLocks noChangeAspect="1" noChangeShapeType="1"/>
                </p:cNvSpPr>
                <p:nvPr/>
              </p:nvSpPr>
              <p:spPr bwMode="auto">
                <a:xfrm>
                  <a:off x="2626" y="3558"/>
                  <a:ext cx="35" cy="20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8655" name="Line 412"/>
              <p:cNvSpPr>
                <a:spLocks noChangeAspect="1" noChangeShapeType="1"/>
              </p:cNvSpPr>
              <p:nvPr/>
            </p:nvSpPr>
            <p:spPr bwMode="auto">
              <a:xfrm>
                <a:off x="2603" y="3563"/>
                <a:ext cx="38" cy="2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56" name="Line 413"/>
              <p:cNvSpPr>
                <a:spLocks noChangeAspect="1" noChangeShapeType="1"/>
              </p:cNvSpPr>
              <p:nvPr/>
            </p:nvSpPr>
            <p:spPr bwMode="auto">
              <a:xfrm>
                <a:off x="2579" y="3569"/>
                <a:ext cx="41" cy="2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57" name="Line 414"/>
              <p:cNvSpPr>
                <a:spLocks noChangeAspect="1" noChangeShapeType="1"/>
              </p:cNvSpPr>
              <p:nvPr/>
            </p:nvSpPr>
            <p:spPr bwMode="auto">
              <a:xfrm>
                <a:off x="2555" y="3573"/>
                <a:ext cx="45" cy="26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58" name="Line 415"/>
              <p:cNvSpPr>
                <a:spLocks noChangeAspect="1" noChangeShapeType="1"/>
              </p:cNvSpPr>
              <p:nvPr/>
            </p:nvSpPr>
            <p:spPr bwMode="auto">
              <a:xfrm>
                <a:off x="2531" y="3578"/>
                <a:ext cx="48" cy="28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59" name="Line 416"/>
              <p:cNvSpPr>
                <a:spLocks noChangeAspect="1" noChangeShapeType="1"/>
              </p:cNvSpPr>
              <p:nvPr/>
            </p:nvSpPr>
            <p:spPr bwMode="auto">
              <a:xfrm>
                <a:off x="2507" y="3583"/>
                <a:ext cx="52" cy="30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60" name="Line 417"/>
              <p:cNvSpPr>
                <a:spLocks noChangeAspect="1" noChangeShapeType="1"/>
              </p:cNvSpPr>
              <p:nvPr/>
            </p:nvSpPr>
            <p:spPr bwMode="auto">
              <a:xfrm>
                <a:off x="2482" y="3588"/>
                <a:ext cx="55" cy="3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61" name="Line 418"/>
              <p:cNvSpPr>
                <a:spLocks noChangeAspect="1" noChangeShapeType="1"/>
              </p:cNvSpPr>
              <p:nvPr/>
            </p:nvSpPr>
            <p:spPr bwMode="auto">
              <a:xfrm>
                <a:off x="2458" y="3593"/>
                <a:ext cx="59" cy="3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62" name="Line 419"/>
              <p:cNvSpPr>
                <a:spLocks noChangeAspect="1" noChangeShapeType="1"/>
              </p:cNvSpPr>
              <p:nvPr/>
            </p:nvSpPr>
            <p:spPr bwMode="auto">
              <a:xfrm>
                <a:off x="2434" y="3597"/>
                <a:ext cx="63" cy="36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63" name="Line 420"/>
              <p:cNvSpPr>
                <a:spLocks noChangeAspect="1" noChangeShapeType="1"/>
              </p:cNvSpPr>
              <p:nvPr/>
            </p:nvSpPr>
            <p:spPr bwMode="auto">
              <a:xfrm>
                <a:off x="2409" y="3602"/>
                <a:ext cx="67" cy="39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64" name="Line 421"/>
              <p:cNvSpPr>
                <a:spLocks noChangeAspect="1" noChangeShapeType="1"/>
              </p:cNvSpPr>
              <p:nvPr/>
            </p:nvSpPr>
            <p:spPr bwMode="auto">
              <a:xfrm>
                <a:off x="2385" y="3607"/>
                <a:ext cx="71" cy="4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65" name="Line 422"/>
              <p:cNvSpPr>
                <a:spLocks noChangeAspect="1" noChangeShapeType="1"/>
              </p:cNvSpPr>
              <p:nvPr/>
            </p:nvSpPr>
            <p:spPr bwMode="auto">
              <a:xfrm>
                <a:off x="2357" y="3611"/>
                <a:ext cx="78" cy="4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66" name="Line 423"/>
              <p:cNvSpPr>
                <a:spLocks noChangeAspect="1" noChangeShapeType="1"/>
              </p:cNvSpPr>
              <p:nvPr/>
            </p:nvSpPr>
            <p:spPr bwMode="auto">
              <a:xfrm>
                <a:off x="2330" y="3613"/>
                <a:ext cx="85" cy="49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67" name="Line 424"/>
              <p:cNvSpPr>
                <a:spLocks noChangeAspect="1" noChangeShapeType="1"/>
              </p:cNvSpPr>
              <p:nvPr/>
            </p:nvSpPr>
            <p:spPr bwMode="auto">
              <a:xfrm>
                <a:off x="2303" y="3617"/>
                <a:ext cx="90" cy="5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68" name="Line 425"/>
              <p:cNvSpPr>
                <a:spLocks noChangeAspect="1" noChangeShapeType="1"/>
              </p:cNvSpPr>
              <p:nvPr/>
            </p:nvSpPr>
            <p:spPr bwMode="auto">
              <a:xfrm>
                <a:off x="2276" y="3620"/>
                <a:ext cx="96" cy="5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69" name="Line 426"/>
              <p:cNvSpPr>
                <a:spLocks noChangeAspect="1" noChangeShapeType="1"/>
              </p:cNvSpPr>
              <p:nvPr/>
            </p:nvSpPr>
            <p:spPr bwMode="auto">
              <a:xfrm>
                <a:off x="2248" y="3623"/>
                <a:ext cx="102" cy="58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70" name="Line 427"/>
              <p:cNvSpPr>
                <a:spLocks noChangeAspect="1" noChangeShapeType="1"/>
              </p:cNvSpPr>
              <p:nvPr/>
            </p:nvSpPr>
            <p:spPr bwMode="auto">
              <a:xfrm>
                <a:off x="2214" y="3623"/>
                <a:ext cx="113" cy="6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71" name="Line 428"/>
              <p:cNvSpPr>
                <a:spLocks noChangeAspect="1" noChangeShapeType="1"/>
              </p:cNvSpPr>
              <p:nvPr/>
            </p:nvSpPr>
            <p:spPr bwMode="auto">
              <a:xfrm>
                <a:off x="2181" y="3621"/>
                <a:ext cx="125" cy="7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72" name="Line 429"/>
              <p:cNvSpPr>
                <a:spLocks noChangeAspect="1" noChangeShapeType="1"/>
              </p:cNvSpPr>
              <p:nvPr/>
            </p:nvSpPr>
            <p:spPr bwMode="auto">
              <a:xfrm>
                <a:off x="2147" y="3621"/>
                <a:ext cx="136" cy="78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73" name="Line 430"/>
              <p:cNvSpPr>
                <a:spLocks noChangeAspect="1" noChangeShapeType="1"/>
              </p:cNvSpPr>
              <p:nvPr/>
            </p:nvSpPr>
            <p:spPr bwMode="auto">
              <a:xfrm>
                <a:off x="2112" y="3620"/>
                <a:ext cx="149" cy="8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74" name="Line 431"/>
              <p:cNvSpPr>
                <a:spLocks noChangeAspect="1" noChangeShapeType="1"/>
              </p:cNvSpPr>
              <p:nvPr/>
            </p:nvSpPr>
            <p:spPr bwMode="auto">
              <a:xfrm>
                <a:off x="2056" y="3606"/>
                <a:ext cx="179" cy="10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75" name="Line 432"/>
              <p:cNvSpPr>
                <a:spLocks noChangeAspect="1" noChangeShapeType="1"/>
              </p:cNvSpPr>
              <p:nvPr/>
            </p:nvSpPr>
            <p:spPr bwMode="auto">
              <a:xfrm>
                <a:off x="1998" y="3591"/>
                <a:ext cx="209" cy="12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76" name="Line 433"/>
              <p:cNvSpPr>
                <a:spLocks noChangeAspect="1" noChangeShapeType="1"/>
              </p:cNvSpPr>
              <p:nvPr/>
            </p:nvSpPr>
            <p:spPr bwMode="auto">
              <a:xfrm>
                <a:off x="1846" y="3522"/>
                <a:ext cx="334" cy="19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77" name="Line 434"/>
              <p:cNvSpPr>
                <a:spLocks noChangeAspect="1" noChangeShapeType="1"/>
              </p:cNvSpPr>
              <p:nvPr/>
            </p:nvSpPr>
            <p:spPr bwMode="auto">
              <a:xfrm>
                <a:off x="1846" y="3541"/>
                <a:ext cx="306" cy="176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78" name="Line 435"/>
              <p:cNvSpPr>
                <a:spLocks noChangeAspect="1" noChangeShapeType="1"/>
              </p:cNvSpPr>
              <p:nvPr/>
            </p:nvSpPr>
            <p:spPr bwMode="auto">
              <a:xfrm>
                <a:off x="1846" y="3560"/>
                <a:ext cx="278" cy="16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79" name="Line 436"/>
              <p:cNvSpPr>
                <a:spLocks noChangeAspect="1" noChangeShapeType="1"/>
              </p:cNvSpPr>
              <p:nvPr/>
            </p:nvSpPr>
            <p:spPr bwMode="auto">
              <a:xfrm>
                <a:off x="1846" y="3578"/>
                <a:ext cx="230" cy="13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80" name="Line 437"/>
              <p:cNvSpPr>
                <a:spLocks noChangeAspect="1" noChangeShapeType="1"/>
              </p:cNvSpPr>
              <p:nvPr/>
            </p:nvSpPr>
            <p:spPr bwMode="auto">
              <a:xfrm>
                <a:off x="1846" y="3597"/>
                <a:ext cx="176" cy="10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81" name="Freeform 438"/>
              <p:cNvSpPr>
                <a:spLocks noChangeAspect="1"/>
              </p:cNvSpPr>
              <p:nvPr/>
            </p:nvSpPr>
            <p:spPr bwMode="auto">
              <a:xfrm>
                <a:off x="1774" y="3456"/>
                <a:ext cx="2068" cy="227"/>
              </a:xfrm>
              <a:custGeom>
                <a:avLst/>
                <a:gdLst>
                  <a:gd name="T0" fmla="*/ 18 w 2068"/>
                  <a:gd name="T1" fmla="*/ 9 h 227"/>
                  <a:gd name="T2" fmla="*/ 38 w 2068"/>
                  <a:gd name="T3" fmla="*/ 27 h 227"/>
                  <a:gd name="T4" fmla="*/ 60 w 2068"/>
                  <a:gd name="T5" fmla="*/ 44 h 227"/>
                  <a:gd name="T6" fmla="*/ 80 w 2068"/>
                  <a:gd name="T7" fmla="*/ 62 h 227"/>
                  <a:gd name="T8" fmla="*/ 101 w 2068"/>
                  <a:gd name="T9" fmla="*/ 78 h 227"/>
                  <a:gd name="T10" fmla="*/ 121 w 2068"/>
                  <a:gd name="T11" fmla="*/ 93 h 227"/>
                  <a:gd name="T12" fmla="*/ 143 w 2068"/>
                  <a:gd name="T13" fmla="*/ 108 h 227"/>
                  <a:gd name="T14" fmla="*/ 163 w 2068"/>
                  <a:gd name="T15" fmla="*/ 121 h 227"/>
                  <a:gd name="T16" fmla="*/ 183 w 2068"/>
                  <a:gd name="T17" fmla="*/ 133 h 227"/>
                  <a:gd name="T18" fmla="*/ 204 w 2068"/>
                  <a:gd name="T19" fmla="*/ 145 h 227"/>
                  <a:gd name="T20" fmla="*/ 226 w 2068"/>
                  <a:gd name="T21" fmla="*/ 155 h 227"/>
                  <a:gd name="T22" fmla="*/ 246 w 2068"/>
                  <a:gd name="T23" fmla="*/ 164 h 227"/>
                  <a:gd name="T24" fmla="*/ 266 w 2068"/>
                  <a:gd name="T25" fmla="*/ 174 h 227"/>
                  <a:gd name="T26" fmla="*/ 287 w 2068"/>
                  <a:gd name="T27" fmla="*/ 182 h 227"/>
                  <a:gd name="T28" fmla="*/ 307 w 2068"/>
                  <a:gd name="T29" fmla="*/ 189 h 227"/>
                  <a:gd name="T30" fmla="*/ 329 w 2068"/>
                  <a:gd name="T31" fmla="*/ 195 h 227"/>
                  <a:gd name="T32" fmla="*/ 349 w 2068"/>
                  <a:gd name="T33" fmla="*/ 201 h 227"/>
                  <a:gd name="T34" fmla="*/ 374 w 2068"/>
                  <a:gd name="T35" fmla="*/ 207 h 227"/>
                  <a:gd name="T36" fmla="*/ 403 w 2068"/>
                  <a:gd name="T37" fmla="*/ 213 h 227"/>
                  <a:gd name="T38" fmla="*/ 440 w 2068"/>
                  <a:gd name="T39" fmla="*/ 219 h 227"/>
                  <a:gd name="T40" fmla="*/ 518 w 2068"/>
                  <a:gd name="T41" fmla="*/ 225 h 227"/>
                  <a:gd name="T42" fmla="*/ 637 w 2068"/>
                  <a:gd name="T43" fmla="*/ 222 h 227"/>
                  <a:gd name="T44" fmla="*/ 684 w 2068"/>
                  <a:gd name="T45" fmla="*/ 216 h 227"/>
                  <a:gd name="T46" fmla="*/ 721 w 2068"/>
                  <a:gd name="T47" fmla="*/ 210 h 227"/>
                  <a:gd name="T48" fmla="*/ 755 w 2068"/>
                  <a:gd name="T49" fmla="*/ 204 h 227"/>
                  <a:gd name="T50" fmla="*/ 784 w 2068"/>
                  <a:gd name="T51" fmla="*/ 198 h 227"/>
                  <a:gd name="T52" fmla="*/ 810 w 2068"/>
                  <a:gd name="T53" fmla="*/ 192 h 227"/>
                  <a:gd name="T54" fmla="*/ 835 w 2068"/>
                  <a:gd name="T55" fmla="*/ 186 h 227"/>
                  <a:gd name="T56" fmla="*/ 861 w 2068"/>
                  <a:gd name="T57" fmla="*/ 180 h 227"/>
                  <a:gd name="T58" fmla="*/ 885 w 2068"/>
                  <a:gd name="T59" fmla="*/ 174 h 227"/>
                  <a:gd name="T60" fmla="*/ 907 w 2068"/>
                  <a:gd name="T61" fmla="*/ 168 h 227"/>
                  <a:gd name="T62" fmla="*/ 930 w 2068"/>
                  <a:gd name="T63" fmla="*/ 162 h 227"/>
                  <a:gd name="T64" fmla="*/ 952 w 2068"/>
                  <a:gd name="T65" fmla="*/ 156 h 227"/>
                  <a:gd name="T66" fmla="*/ 973 w 2068"/>
                  <a:gd name="T67" fmla="*/ 150 h 227"/>
                  <a:gd name="T68" fmla="*/ 995 w 2068"/>
                  <a:gd name="T69" fmla="*/ 144 h 227"/>
                  <a:gd name="T70" fmla="*/ 1016 w 2068"/>
                  <a:gd name="T71" fmla="*/ 138 h 227"/>
                  <a:gd name="T72" fmla="*/ 1038 w 2068"/>
                  <a:gd name="T73" fmla="*/ 132 h 227"/>
                  <a:gd name="T74" fmla="*/ 1059 w 2068"/>
                  <a:gd name="T75" fmla="*/ 126 h 227"/>
                  <a:gd name="T76" fmla="*/ 1082 w 2068"/>
                  <a:gd name="T77" fmla="*/ 120 h 227"/>
                  <a:gd name="T78" fmla="*/ 1102 w 2068"/>
                  <a:gd name="T79" fmla="*/ 114 h 227"/>
                  <a:gd name="T80" fmla="*/ 1125 w 2068"/>
                  <a:gd name="T81" fmla="*/ 108 h 227"/>
                  <a:gd name="T82" fmla="*/ 1146 w 2068"/>
                  <a:gd name="T83" fmla="*/ 102 h 227"/>
                  <a:gd name="T84" fmla="*/ 1168 w 2068"/>
                  <a:gd name="T85" fmla="*/ 96 h 227"/>
                  <a:gd name="T86" fmla="*/ 1191 w 2068"/>
                  <a:gd name="T87" fmla="*/ 90 h 227"/>
                  <a:gd name="T88" fmla="*/ 1216 w 2068"/>
                  <a:gd name="T89" fmla="*/ 84 h 227"/>
                  <a:gd name="T90" fmla="*/ 1239 w 2068"/>
                  <a:gd name="T91" fmla="*/ 78 h 227"/>
                  <a:gd name="T92" fmla="*/ 1264 w 2068"/>
                  <a:gd name="T93" fmla="*/ 72 h 227"/>
                  <a:gd name="T94" fmla="*/ 1290 w 2068"/>
                  <a:gd name="T95" fmla="*/ 66 h 227"/>
                  <a:gd name="T96" fmla="*/ 1318 w 2068"/>
                  <a:gd name="T97" fmla="*/ 60 h 227"/>
                  <a:gd name="T98" fmla="*/ 1344 w 2068"/>
                  <a:gd name="T99" fmla="*/ 54 h 227"/>
                  <a:gd name="T100" fmla="*/ 1376 w 2068"/>
                  <a:gd name="T101" fmla="*/ 48 h 227"/>
                  <a:gd name="T102" fmla="*/ 1407 w 2068"/>
                  <a:gd name="T103" fmla="*/ 42 h 227"/>
                  <a:gd name="T104" fmla="*/ 1442 w 2068"/>
                  <a:gd name="T105" fmla="*/ 36 h 227"/>
                  <a:gd name="T106" fmla="*/ 1479 w 2068"/>
                  <a:gd name="T107" fmla="*/ 30 h 227"/>
                  <a:gd name="T108" fmla="*/ 1520 w 2068"/>
                  <a:gd name="T109" fmla="*/ 24 h 227"/>
                  <a:gd name="T110" fmla="*/ 1570 w 2068"/>
                  <a:gd name="T111" fmla="*/ 18 h 227"/>
                  <a:gd name="T112" fmla="*/ 1633 w 2068"/>
                  <a:gd name="T113" fmla="*/ 12 h 227"/>
                  <a:gd name="T114" fmla="*/ 1717 w 2068"/>
                  <a:gd name="T115" fmla="*/ 6 h 227"/>
                  <a:gd name="T116" fmla="*/ 2068 w 2068"/>
                  <a:gd name="T117" fmla="*/ 0 h 22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068"/>
                  <a:gd name="T178" fmla="*/ 0 h 227"/>
                  <a:gd name="T179" fmla="*/ 2068 w 2068"/>
                  <a:gd name="T180" fmla="*/ 227 h 22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068" h="227">
                    <a:moveTo>
                      <a:pt x="0" y="0"/>
                    </a:moveTo>
                    <a:lnTo>
                      <a:pt x="1" y="0"/>
                    </a:lnTo>
                    <a:lnTo>
                      <a:pt x="3" y="1"/>
                    </a:lnTo>
                    <a:lnTo>
                      <a:pt x="6" y="2"/>
                    </a:lnTo>
                    <a:lnTo>
                      <a:pt x="8" y="3"/>
                    </a:lnTo>
                    <a:lnTo>
                      <a:pt x="9" y="4"/>
                    </a:lnTo>
                    <a:lnTo>
                      <a:pt x="12" y="6"/>
                    </a:lnTo>
                    <a:lnTo>
                      <a:pt x="14" y="7"/>
                    </a:lnTo>
                    <a:lnTo>
                      <a:pt x="15" y="8"/>
                    </a:lnTo>
                    <a:lnTo>
                      <a:pt x="18" y="9"/>
                    </a:lnTo>
                    <a:lnTo>
                      <a:pt x="20" y="12"/>
                    </a:lnTo>
                    <a:lnTo>
                      <a:pt x="23" y="13"/>
                    </a:lnTo>
                    <a:lnTo>
                      <a:pt x="24" y="14"/>
                    </a:lnTo>
                    <a:lnTo>
                      <a:pt x="26" y="16"/>
                    </a:lnTo>
                    <a:lnTo>
                      <a:pt x="29" y="18"/>
                    </a:lnTo>
                    <a:lnTo>
                      <a:pt x="31" y="20"/>
                    </a:lnTo>
                    <a:lnTo>
                      <a:pt x="32" y="21"/>
                    </a:lnTo>
                    <a:lnTo>
                      <a:pt x="35" y="24"/>
                    </a:lnTo>
                    <a:lnTo>
                      <a:pt x="37" y="25"/>
                    </a:lnTo>
                    <a:lnTo>
                      <a:pt x="38" y="27"/>
                    </a:lnTo>
                    <a:lnTo>
                      <a:pt x="41" y="28"/>
                    </a:lnTo>
                    <a:lnTo>
                      <a:pt x="43" y="31"/>
                    </a:lnTo>
                    <a:lnTo>
                      <a:pt x="45" y="32"/>
                    </a:lnTo>
                    <a:lnTo>
                      <a:pt x="47" y="33"/>
                    </a:lnTo>
                    <a:lnTo>
                      <a:pt x="49" y="36"/>
                    </a:lnTo>
                    <a:lnTo>
                      <a:pt x="51" y="37"/>
                    </a:lnTo>
                    <a:lnTo>
                      <a:pt x="54" y="39"/>
                    </a:lnTo>
                    <a:lnTo>
                      <a:pt x="55" y="40"/>
                    </a:lnTo>
                    <a:lnTo>
                      <a:pt x="57" y="43"/>
                    </a:lnTo>
                    <a:lnTo>
                      <a:pt x="60" y="44"/>
                    </a:lnTo>
                    <a:lnTo>
                      <a:pt x="61" y="46"/>
                    </a:lnTo>
                    <a:lnTo>
                      <a:pt x="63" y="48"/>
                    </a:lnTo>
                    <a:lnTo>
                      <a:pt x="66" y="50"/>
                    </a:lnTo>
                    <a:lnTo>
                      <a:pt x="68" y="51"/>
                    </a:lnTo>
                    <a:lnTo>
                      <a:pt x="69" y="54"/>
                    </a:lnTo>
                    <a:lnTo>
                      <a:pt x="72" y="55"/>
                    </a:lnTo>
                    <a:lnTo>
                      <a:pt x="74" y="57"/>
                    </a:lnTo>
                    <a:lnTo>
                      <a:pt x="75" y="58"/>
                    </a:lnTo>
                    <a:lnTo>
                      <a:pt x="78" y="60"/>
                    </a:lnTo>
                    <a:lnTo>
                      <a:pt x="80" y="62"/>
                    </a:lnTo>
                    <a:lnTo>
                      <a:pt x="83" y="63"/>
                    </a:lnTo>
                    <a:lnTo>
                      <a:pt x="84" y="66"/>
                    </a:lnTo>
                    <a:lnTo>
                      <a:pt x="86" y="67"/>
                    </a:lnTo>
                    <a:lnTo>
                      <a:pt x="89" y="68"/>
                    </a:lnTo>
                    <a:lnTo>
                      <a:pt x="91" y="70"/>
                    </a:lnTo>
                    <a:lnTo>
                      <a:pt x="92" y="72"/>
                    </a:lnTo>
                    <a:lnTo>
                      <a:pt x="95" y="73"/>
                    </a:lnTo>
                    <a:lnTo>
                      <a:pt x="97" y="75"/>
                    </a:lnTo>
                    <a:lnTo>
                      <a:pt x="98" y="76"/>
                    </a:lnTo>
                    <a:lnTo>
                      <a:pt x="101" y="78"/>
                    </a:lnTo>
                    <a:lnTo>
                      <a:pt x="103" y="80"/>
                    </a:lnTo>
                    <a:lnTo>
                      <a:pt x="105" y="81"/>
                    </a:lnTo>
                    <a:lnTo>
                      <a:pt x="107" y="82"/>
                    </a:lnTo>
                    <a:lnTo>
                      <a:pt x="109" y="85"/>
                    </a:lnTo>
                    <a:lnTo>
                      <a:pt x="111" y="86"/>
                    </a:lnTo>
                    <a:lnTo>
                      <a:pt x="113" y="87"/>
                    </a:lnTo>
                    <a:lnTo>
                      <a:pt x="115" y="89"/>
                    </a:lnTo>
                    <a:lnTo>
                      <a:pt x="117" y="91"/>
                    </a:lnTo>
                    <a:lnTo>
                      <a:pt x="120" y="92"/>
                    </a:lnTo>
                    <a:lnTo>
                      <a:pt x="121" y="93"/>
                    </a:lnTo>
                    <a:lnTo>
                      <a:pt x="123" y="95"/>
                    </a:lnTo>
                    <a:lnTo>
                      <a:pt x="126" y="97"/>
                    </a:lnTo>
                    <a:lnTo>
                      <a:pt x="128" y="98"/>
                    </a:lnTo>
                    <a:lnTo>
                      <a:pt x="129" y="99"/>
                    </a:lnTo>
                    <a:lnTo>
                      <a:pt x="132" y="101"/>
                    </a:lnTo>
                    <a:lnTo>
                      <a:pt x="134" y="102"/>
                    </a:lnTo>
                    <a:lnTo>
                      <a:pt x="135" y="103"/>
                    </a:lnTo>
                    <a:lnTo>
                      <a:pt x="138" y="105"/>
                    </a:lnTo>
                    <a:lnTo>
                      <a:pt x="140" y="107"/>
                    </a:lnTo>
                    <a:lnTo>
                      <a:pt x="143" y="108"/>
                    </a:lnTo>
                    <a:lnTo>
                      <a:pt x="144" y="109"/>
                    </a:lnTo>
                    <a:lnTo>
                      <a:pt x="146" y="110"/>
                    </a:lnTo>
                    <a:lnTo>
                      <a:pt x="149" y="111"/>
                    </a:lnTo>
                    <a:lnTo>
                      <a:pt x="151" y="113"/>
                    </a:lnTo>
                    <a:lnTo>
                      <a:pt x="152" y="114"/>
                    </a:lnTo>
                    <a:lnTo>
                      <a:pt x="155" y="116"/>
                    </a:lnTo>
                    <a:lnTo>
                      <a:pt x="157" y="117"/>
                    </a:lnTo>
                    <a:lnTo>
                      <a:pt x="158" y="119"/>
                    </a:lnTo>
                    <a:lnTo>
                      <a:pt x="161" y="120"/>
                    </a:lnTo>
                    <a:lnTo>
                      <a:pt x="163" y="121"/>
                    </a:lnTo>
                    <a:lnTo>
                      <a:pt x="165" y="122"/>
                    </a:lnTo>
                    <a:lnTo>
                      <a:pt x="167" y="123"/>
                    </a:lnTo>
                    <a:lnTo>
                      <a:pt x="169" y="125"/>
                    </a:lnTo>
                    <a:lnTo>
                      <a:pt x="171" y="126"/>
                    </a:lnTo>
                    <a:lnTo>
                      <a:pt x="173" y="127"/>
                    </a:lnTo>
                    <a:lnTo>
                      <a:pt x="175" y="128"/>
                    </a:lnTo>
                    <a:lnTo>
                      <a:pt x="177" y="129"/>
                    </a:lnTo>
                    <a:lnTo>
                      <a:pt x="180" y="131"/>
                    </a:lnTo>
                    <a:lnTo>
                      <a:pt x="181" y="132"/>
                    </a:lnTo>
                    <a:lnTo>
                      <a:pt x="183" y="133"/>
                    </a:lnTo>
                    <a:lnTo>
                      <a:pt x="186" y="134"/>
                    </a:lnTo>
                    <a:lnTo>
                      <a:pt x="188" y="135"/>
                    </a:lnTo>
                    <a:lnTo>
                      <a:pt x="189" y="137"/>
                    </a:lnTo>
                    <a:lnTo>
                      <a:pt x="192" y="138"/>
                    </a:lnTo>
                    <a:lnTo>
                      <a:pt x="194" y="139"/>
                    </a:lnTo>
                    <a:lnTo>
                      <a:pt x="195" y="140"/>
                    </a:lnTo>
                    <a:lnTo>
                      <a:pt x="198" y="141"/>
                    </a:lnTo>
                    <a:lnTo>
                      <a:pt x="200" y="143"/>
                    </a:lnTo>
                    <a:lnTo>
                      <a:pt x="203" y="144"/>
                    </a:lnTo>
                    <a:lnTo>
                      <a:pt x="204" y="145"/>
                    </a:lnTo>
                    <a:lnTo>
                      <a:pt x="206" y="145"/>
                    </a:lnTo>
                    <a:lnTo>
                      <a:pt x="209" y="146"/>
                    </a:lnTo>
                    <a:lnTo>
                      <a:pt x="210" y="147"/>
                    </a:lnTo>
                    <a:lnTo>
                      <a:pt x="212" y="149"/>
                    </a:lnTo>
                    <a:lnTo>
                      <a:pt x="215" y="150"/>
                    </a:lnTo>
                    <a:lnTo>
                      <a:pt x="217" y="151"/>
                    </a:lnTo>
                    <a:lnTo>
                      <a:pt x="218" y="152"/>
                    </a:lnTo>
                    <a:lnTo>
                      <a:pt x="221" y="153"/>
                    </a:lnTo>
                    <a:lnTo>
                      <a:pt x="223" y="153"/>
                    </a:lnTo>
                    <a:lnTo>
                      <a:pt x="226" y="155"/>
                    </a:lnTo>
                    <a:lnTo>
                      <a:pt x="227" y="156"/>
                    </a:lnTo>
                    <a:lnTo>
                      <a:pt x="229" y="157"/>
                    </a:lnTo>
                    <a:lnTo>
                      <a:pt x="232" y="158"/>
                    </a:lnTo>
                    <a:lnTo>
                      <a:pt x="233" y="159"/>
                    </a:lnTo>
                    <a:lnTo>
                      <a:pt x="235" y="159"/>
                    </a:lnTo>
                    <a:lnTo>
                      <a:pt x="238" y="161"/>
                    </a:lnTo>
                    <a:lnTo>
                      <a:pt x="240" y="162"/>
                    </a:lnTo>
                    <a:lnTo>
                      <a:pt x="241" y="163"/>
                    </a:lnTo>
                    <a:lnTo>
                      <a:pt x="244" y="164"/>
                    </a:lnTo>
                    <a:lnTo>
                      <a:pt x="246" y="164"/>
                    </a:lnTo>
                    <a:lnTo>
                      <a:pt x="248" y="165"/>
                    </a:lnTo>
                    <a:lnTo>
                      <a:pt x="250" y="167"/>
                    </a:lnTo>
                    <a:lnTo>
                      <a:pt x="252" y="168"/>
                    </a:lnTo>
                    <a:lnTo>
                      <a:pt x="254" y="168"/>
                    </a:lnTo>
                    <a:lnTo>
                      <a:pt x="256" y="169"/>
                    </a:lnTo>
                    <a:lnTo>
                      <a:pt x="258" y="170"/>
                    </a:lnTo>
                    <a:lnTo>
                      <a:pt x="260" y="171"/>
                    </a:lnTo>
                    <a:lnTo>
                      <a:pt x="263" y="171"/>
                    </a:lnTo>
                    <a:lnTo>
                      <a:pt x="264" y="173"/>
                    </a:lnTo>
                    <a:lnTo>
                      <a:pt x="266" y="174"/>
                    </a:lnTo>
                    <a:lnTo>
                      <a:pt x="269" y="174"/>
                    </a:lnTo>
                    <a:lnTo>
                      <a:pt x="270" y="175"/>
                    </a:lnTo>
                    <a:lnTo>
                      <a:pt x="272" y="176"/>
                    </a:lnTo>
                    <a:lnTo>
                      <a:pt x="275" y="177"/>
                    </a:lnTo>
                    <a:lnTo>
                      <a:pt x="277" y="177"/>
                    </a:lnTo>
                    <a:lnTo>
                      <a:pt x="278" y="179"/>
                    </a:lnTo>
                    <a:lnTo>
                      <a:pt x="281" y="180"/>
                    </a:lnTo>
                    <a:lnTo>
                      <a:pt x="283" y="180"/>
                    </a:lnTo>
                    <a:lnTo>
                      <a:pt x="286" y="181"/>
                    </a:lnTo>
                    <a:lnTo>
                      <a:pt x="287" y="182"/>
                    </a:lnTo>
                    <a:lnTo>
                      <a:pt x="289" y="182"/>
                    </a:lnTo>
                    <a:lnTo>
                      <a:pt x="292" y="183"/>
                    </a:lnTo>
                    <a:lnTo>
                      <a:pt x="293" y="183"/>
                    </a:lnTo>
                    <a:lnTo>
                      <a:pt x="295" y="185"/>
                    </a:lnTo>
                    <a:lnTo>
                      <a:pt x="298" y="186"/>
                    </a:lnTo>
                    <a:lnTo>
                      <a:pt x="300" y="186"/>
                    </a:lnTo>
                    <a:lnTo>
                      <a:pt x="301" y="187"/>
                    </a:lnTo>
                    <a:lnTo>
                      <a:pt x="304" y="188"/>
                    </a:lnTo>
                    <a:lnTo>
                      <a:pt x="306" y="188"/>
                    </a:lnTo>
                    <a:lnTo>
                      <a:pt x="307" y="189"/>
                    </a:lnTo>
                    <a:lnTo>
                      <a:pt x="310" y="189"/>
                    </a:lnTo>
                    <a:lnTo>
                      <a:pt x="312" y="191"/>
                    </a:lnTo>
                    <a:lnTo>
                      <a:pt x="314" y="191"/>
                    </a:lnTo>
                    <a:lnTo>
                      <a:pt x="316" y="192"/>
                    </a:lnTo>
                    <a:lnTo>
                      <a:pt x="318" y="193"/>
                    </a:lnTo>
                    <a:lnTo>
                      <a:pt x="320" y="193"/>
                    </a:lnTo>
                    <a:lnTo>
                      <a:pt x="323" y="194"/>
                    </a:lnTo>
                    <a:lnTo>
                      <a:pt x="324" y="194"/>
                    </a:lnTo>
                    <a:lnTo>
                      <a:pt x="326" y="195"/>
                    </a:lnTo>
                    <a:lnTo>
                      <a:pt x="329" y="195"/>
                    </a:lnTo>
                    <a:lnTo>
                      <a:pt x="330" y="197"/>
                    </a:lnTo>
                    <a:lnTo>
                      <a:pt x="332" y="197"/>
                    </a:lnTo>
                    <a:lnTo>
                      <a:pt x="335" y="198"/>
                    </a:lnTo>
                    <a:lnTo>
                      <a:pt x="337" y="198"/>
                    </a:lnTo>
                    <a:lnTo>
                      <a:pt x="338" y="199"/>
                    </a:lnTo>
                    <a:lnTo>
                      <a:pt x="341" y="199"/>
                    </a:lnTo>
                    <a:lnTo>
                      <a:pt x="343" y="200"/>
                    </a:lnTo>
                    <a:lnTo>
                      <a:pt x="346" y="200"/>
                    </a:lnTo>
                    <a:lnTo>
                      <a:pt x="347" y="201"/>
                    </a:lnTo>
                    <a:lnTo>
                      <a:pt x="349" y="201"/>
                    </a:lnTo>
                    <a:lnTo>
                      <a:pt x="352" y="203"/>
                    </a:lnTo>
                    <a:lnTo>
                      <a:pt x="353" y="203"/>
                    </a:lnTo>
                    <a:lnTo>
                      <a:pt x="355" y="204"/>
                    </a:lnTo>
                    <a:lnTo>
                      <a:pt x="360" y="204"/>
                    </a:lnTo>
                    <a:lnTo>
                      <a:pt x="361" y="205"/>
                    </a:lnTo>
                    <a:lnTo>
                      <a:pt x="364" y="205"/>
                    </a:lnTo>
                    <a:lnTo>
                      <a:pt x="366" y="206"/>
                    </a:lnTo>
                    <a:lnTo>
                      <a:pt x="367" y="206"/>
                    </a:lnTo>
                    <a:lnTo>
                      <a:pt x="370" y="207"/>
                    </a:lnTo>
                    <a:lnTo>
                      <a:pt x="374" y="207"/>
                    </a:lnTo>
                    <a:lnTo>
                      <a:pt x="376" y="209"/>
                    </a:lnTo>
                    <a:lnTo>
                      <a:pt x="378" y="209"/>
                    </a:lnTo>
                    <a:lnTo>
                      <a:pt x="380" y="210"/>
                    </a:lnTo>
                    <a:lnTo>
                      <a:pt x="384" y="210"/>
                    </a:lnTo>
                    <a:lnTo>
                      <a:pt x="386" y="211"/>
                    </a:lnTo>
                    <a:lnTo>
                      <a:pt x="390" y="211"/>
                    </a:lnTo>
                    <a:lnTo>
                      <a:pt x="392" y="212"/>
                    </a:lnTo>
                    <a:lnTo>
                      <a:pt x="397" y="212"/>
                    </a:lnTo>
                    <a:lnTo>
                      <a:pt x="398" y="213"/>
                    </a:lnTo>
                    <a:lnTo>
                      <a:pt x="403" y="213"/>
                    </a:lnTo>
                    <a:lnTo>
                      <a:pt x="404" y="215"/>
                    </a:lnTo>
                    <a:lnTo>
                      <a:pt x="409" y="215"/>
                    </a:lnTo>
                    <a:lnTo>
                      <a:pt x="412" y="216"/>
                    </a:lnTo>
                    <a:lnTo>
                      <a:pt x="415" y="216"/>
                    </a:lnTo>
                    <a:lnTo>
                      <a:pt x="418" y="217"/>
                    </a:lnTo>
                    <a:lnTo>
                      <a:pt x="424" y="217"/>
                    </a:lnTo>
                    <a:lnTo>
                      <a:pt x="426" y="218"/>
                    </a:lnTo>
                    <a:lnTo>
                      <a:pt x="432" y="218"/>
                    </a:lnTo>
                    <a:lnTo>
                      <a:pt x="434" y="219"/>
                    </a:lnTo>
                    <a:lnTo>
                      <a:pt x="440" y="219"/>
                    </a:lnTo>
                    <a:lnTo>
                      <a:pt x="443" y="221"/>
                    </a:lnTo>
                    <a:lnTo>
                      <a:pt x="450" y="221"/>
                    </a:lnTo>
                    <a:lnTo>
                      <a:pt x="452" y="222"/>
                    </a:lnTo>
                    <a:lnTo>
                      <a:pt x="461" y="222"/>
                    </a:lnTo>
                    <a:lnTo>
                      <a:pt x="463" y="223"/>
                    </a:lnTo>
                    <a:lnTo>
                      <a:pt x="475" y="223"/>
                    </a:lnTo>
                    <a:lnTo>
                      <a:pt x="478" y="224"/>
                    </a:lnTo>
                    <a:lnTo>
                      <a:pt x="492" y="224"/>
                    </a:lnTo>
                    <a:lnTo>
                      <a:pt x="494" y="225"/>
                    </a:lnTo>
                    <a:lnTo>
                      <a:pt x="518" y="225"/>
                    </a:lnTo>
                    <a:lnTo>
                      <a:pt x="521" y="227"/>
                    </a:lnTo>
                    <a:lnTo>
                      <a:pt x="562" y="227"/>
                    </a:lnTo>
                    <a:lnTo>
                      <a:pt x="564" y="225"/>
                    </a:lnTo>
                    <a:lnTo>
                      <a:pt x="592" y="225"/>
                    </a:lnTo>
                    <a:lnTo>
                      <a:pt x="593" y="224"/>
                    </a:lnTo>
                    <a:lnTo>
                      <a:pt x="610" y="224"/>
                    </a:lnTo>
                    <a:lnTo>
                      <a:pt x="612" y="223"/>
                    </a:lnTo>
                    <a:lnTo>
                      <a:pt x="624" y="223"/>
                    </a:lnTo>
                    <a:lnTo>
                      <a:pt x="627" y="222"/>
                    </a:lnTo>
                    <a:lnTo>
                      <a:pt x="637" y="222"/>
                    </a:lnTo>
                    <a:lnTo>
                      <a:pt x="639" y="221"/>
                    </a:lnTo>
                    <a:lnTo>
                      <a:pt x="647" y="221"/>
                    </a:lnTo>
                    <a:lnTo>
                      <a:pt x="649" y="219"/>
                    </a:lnTo>
                    <a:lnTo>
                      <a:pt x="658" y="219"/>
                    </a:lnTo>
                    <a:lnTo>
                      <a:pt x="659" y="218"/>
                    </a:lnTo>
                    <a:lnTo>
                      <a:pt x="667" y="218"/>
                    </a:lnTo>
                    <a:lnTo>
                      <a:pt x="670" y="217"/>
                    </a:lnTo>
                    <a:lnTo>
                      <a:pt x="676" y="217"/>
                    </a:lnTo>
                    <a:lnTo>
                      <a:pt x="678" y="216"/>
                    </a:lnTo>
                    <a:lnTo>
                      <a:pt x="684" y="216"/>
                    </a:lnTo>
                    <a:lnTo>
                      <a:pt x="687" y="215"/>
                    </a:lnTo>
                    <a:lnTo>
                      <a:pt x="693" y="215"/>
                    </a:lnTo>
                    <a:lnTo>
                      <a:pt x="695" y="213"/>
                    </a:lnTo>
                    <a:lnTo>
                      <a:pt x="701" y="213"/>
                    </a:lnTo>
                    <a:lnTo>
                      <a:pt x="703" y="212"/>
                    </a:lnTo>
                    <a:lnTo>
                      <a:pt x="707" y="212"/>
                    </a:lnTo>
                    <a:lnTo>
                      <a:pt x="709" y="211"/>
                    </a:lnTo>
                    <a:lnTo>
                      <a:pt x="715" y="211"/>
                    </a:lnTo>
                    <a:lnTo>
                      <a:pt x="718" y="210"/>
                    </a:lnTo>
                    <a:lnTo>
                      <a:pt x="721" y="210"/>
                    </a:lnTo>
                    <a:lnTo>
                      <a:pt x="724" y="209"/>
                    </a:lnTo>
                    <a:lnTo>
                      <a:pt x="730" y="209"/>
                    </a:lnTo>
                    <a:lnTo>
                      <a:pt x="732" y="207"/>
                    </a:lnTo>
                    <a:lnTo>
                      <a:pt x="736" y="207"/>
                    </a:lnTo>
                    <a:lnTo>
                      <a:pt x="738" y="206"/>
                    </a:lnTo>
                    <a:lnTo>
                      <a:pt x="742" y="206"/>
                    </a:lnTo>
                    <a:lnTo>
                      <a:pt x="744" y="205"/>
                    </a:lnTo>
                    <a:lnTo>
                      <a:pt x="749" y="205"/>
                    </a:lnTo>
                    <a:lnTo>
                      <a:pt x="750" y="204"/>
                    </a:lnTo>
                    <a:lnTo>
                      <a:pt x="755" y="204"/>
                    </a:lnTo>
                    <a:lnTo>
                      <a:pt x="756" y="203"/>
                    </a:lnTo>
                    <a:lnTo>
                      <a:pt x="761" y="203"/>
                    </a:lnTo>
                    <a:lnTo>
                      <a:pt x="763" y="201"/>
                    </a:lnTo>
                    <a:lnTo>
                      <a:pt x="767" y="201"/>
                    </a:lnTo>
                    <a:lnTo>
                      <a:pt x="769" y="200"/>
                    </a:lnTo>
                    <a:lnTo>
                      <a:pt x="772" y="200"/>
                    </a:lnTo>
                    <a:lnTo>
                      <a:pt x="773" y="199"/>
                    </a:lnTo>
                    <a:lnTo>
                      <a:pt x="778" y="199"/>
                    </a:lnTo>
                    <a:lnTo>
                      <a:pt x="779" y="198"/>
                    </a:lnTo>
                    <a:lnTo>
                      <a:pt x="784" y="198"/>
                    </a:lnTo>
                    <a:lnTo>
                      <a:pt x="786" y="197"/>
                    </a:lnTo>
                    <a:lnTo>
                      <a:pt x="790" y="197"/>
                    </a:lnTo>
                    <a:lnTo>
                      <a:pt x="792" y="195"/>
                    </a:lnTo>
                    <a:lnTo>
                      <a:pt x="795" y="195"/>
                    </a:lnTo>
                    <a:lnTo>
                      <a:pt x="796" y="194"/>
                    </a:lnTo>
                    <a:lnTo>
                      <a:pt x="801" y="194"/>
                    </a:lnTo>
                    <a:lnTo>
                      <a:pt x="802" y="193"/>
                    </a:lnTo>
                    <a:lnTo>
                      <a:pt x="807" y="193"/>
                    </a:lnTo>
                    <a:lnTo>
                      <a:pt x="809" y="192"/>
                    </a:lnTo>
                    <a:lnTo>
                      <a:pt x="810" y="192"/>
                    </a:lnTo>
                    <a:lnTo>
                      <a:pt x="813" y="191"/>
                    </a:lnTo>
                    <a:lnTo>
                      <a:pt x="816" y="191"/>
                    </a:lnTo>
                    <a:lnTo>
                      <a:pt x="819" y="189"/>
                    </a:lnTo>
                    <a:lnTo>
                      <a:pt x="821" y="189"/>
                    </a:lnTo>
                    <a:lnTo>
                      <a:pt x="823" y="188"/>
                    </a:lnTo>
                    <a:lnTo>
                      <a:pt x="827" y="188"/>
                    </a:lnTo>
                    <a:lnTo>
                      <a:pt x="829" y="187"/>
                    </a:lnTo>
                    <a:lnTo>
                      <a:pt x="832" y="187"/>
                    </a:lnTo>
                    <a:lnTo>
                      <a:pt x="833" y="186"/>
                    </a:lnTo>
                    <a:lnTo>
                      <a:pt x="835" y="186"/>
                    </a:lnTo>
                    <a:lnTo>
                      <a:pt x="838" y="185"/>
                    </a:lnTo>
                    <a:lnTo>
                      <a:pt x="841" y="185"/>
                    </a:lnTo>
                    <a:lnTo>
                      <a:pt x="844" y="183"/>
                    </a:lnTo>
                    <a:lnTo>
                      <a:pt x="846" y="183"/>
                    </a:lnTo>
                    <a:lnTo>
                      <a:pt x="847" y="182"/>
                    </a:lnTo>
                    <a:lnTo>
                      <a:pt x="852" y="182"/>
                    </a:lnTo>
                    <a:lnTo>
                      <a:pt x="855" y="181"/>
                    </a:lnTo>
                    <a:lnTo>
                      <a:pt x="856" y="181"/>
                    </a:lnTo>
                    <a:lnTo>
                      <a:pt x="858" y="180"/>
                    </a:lnTo>
                    <a:lnTo>
                      <a:pt x="861" y="180"/>
                    </a:lnTo>
                    <a:lnTo>
                      <a:pt x="862" y="179"/>
                    </a:lnTo>
                    <a:lnTo>
                      <a:pt x="867" y="179"/>
                    </a:lnTo>
                    <a:lnTo>
                      <a:pt x="869" y="177"/>
                    </a:lnTo>
                    <a:lnTo>
                      <a:pt x="870" y="177"/>
                    </a:lnTo>
                    <a:lnTo>
                      <a:pt x="873" y="176"/>
                    </a:lnTo>
                    <a:lnTo>
                      <a:pt x="875" y="176"/>
                    </a:lnTo>
                    <a:lnTo>
                      <a:pt x="876" y="175"/>
                    </a:lnTo>
                    <a:lnTo>
                      <a:pt x="879" y="175"/>
                    </a:lnTo>
                    <a:lnTo>
                      <a:pt x="881" y="174"/>
                    </a:lnTo>
                    <a:lnTo>
                      <a:pt x="885" y="174"/>
                    </a:lnTo>
                    <a:lnTo>
                      <a:pt x="887" y="173"/>
                    </a:lnTo>
                    <a:lnTo>
                      <a:pt x="889" y="173"/>
                    </a:lnTo>
                    <a:lnTo>
                      <a:pt x="892" y="171"/>
                    </a:lnTo>
                    <a:lnTo>
                      <a:pt x="893" y="171"/>
                    </a:lnTo>
                    <a:lnTo>
                      <a:pt x="895" y="170"/>
                    </a:lnTo>
                    <a:lnTo>
                      <a:pt x="898" y="170"/>
                    </a:lnTo>
                    <a:lnTo>
                      <a:pt x="899" y="169"/>
                    </a:lnTo>
                    <a:lnTo>
                      <a:pt x="904" y="169"/>
                    </a:lnTo>
                    <a:lnTo>
                      <a:pt x="906" y="168"/>
                    </a:lnTo>
                    <a:lnTo>
                      <a:pt x="907" y="168"/>
                    </a:lnTo>
                    <a:lnTo>
                      <a:pt x="910" y="167"/>
                    </a:lnTo>
                    <a:lnTo>
                      <a:pt x="912" y="167"/>
                    </a:lnTo>
                    <a:lnTo>
                      <a:pt x="913" y="165"/>
                    </a:lnTo>
                    <a:lnTo>
                      <a:pt x="916" y="165"/>
                    </a:lnTo>
                    <a:lnTo>
                      <a:pt x="918" y="164"/>
                    </a:lnTo>
                    <a:lnTo>
                      <a:pt x="921" y="164"/>
                    </a:lnTo>
                    <a:lnTo>
                      <a:pt x="922" y="163"/>
                    </a:lnTo>
                    <a:lnTo>
                      <a:pt x="924" y="163"/>
                    </a:lnTo>
                    <a:lnTo>
                      <a:pt x="927" y="162"/>
                    </a:lnTo>
                    <a:lnTo>
                      <a:pt x="930" y="162"/>
                    </a:lnTo>
                    <a:lnTo>
                      <a:pt x="933" y="161"/>
                    </a:lnTo>
                    <a:lnTo>
                      <a:pt x="935" y="161"/>
                    </a:lnTo>
                    <a:lnTo>
                      <a:pt x="936" y="159"/>
                    </a:lnTo>
                    <a:lnTo>
                      <a:pt x="939" y="159"/>
                    </a:lnTo>
                    <a:lnTo>
                      <a:pt x="941" y="158"/>
                    </a:lnTo>
                    <a:lnTo>
                      <a:pt x="943" y="158"/>
                    </a:lnTo>
                    <a:lnTo>
                      <a:pt x="945" y="157"/>
                    </a:lnTo>
                    <a:lnTo>
                      <a:pt x="947" y="157"/>
                    </a:lnTo>
                    <a:lnTo>
                      <a:pt x="949" y="156"/>
                    </a:lnTo>
                    <a:lnTo>
                      <a:pt x="952" y="156"/>
                    </a:lnTo>
                    <a:lnTo>
                      <a:pt x="953" y="155"/>
                    </a:lnTo>
                    <a:lnTo>
                      <a:pt x="955" y="155"/>
                    </a:lnTo>
                    <a:lnTo>
                      <a:pt x="958" y="153"/>
                    </a:lnTo>
                    <a:lnTo>
                      <a:pt x="959" y="153"/>
                    </a:lnTo>
                    <a:lnTo>
                      <a:pt x="961" y="152"/>
                    </a:lnTo>
                    <a:lnTo>
                      <a:pt x="966" y="152"/>
                    </a:lnTo>
                    <a:lnTo>
                      <a:pt x="967" y="151"/>
                    </a:lnTo>
                    <a:lnTo>
                      <a:pt x="970" y="151"/>
                    </a:lnTo>
                    <a:lnTo>
                      <a:pt x="972" y="150"/>
                    </a:lnTo>
                    <a:lnTo>
                      <a:pt x="973" y="150"/>
                    </a:lnTo>
                    <a:lnTo>
                      <a:pt x="976" y="149"/>
                    </a:lnTo>
                    <a:lnTo>
                      <a:pt x="978" y="149"/>
                    </a:lnTo>
                    <a:lnTo>
                      <a:pt x="981" y="147"/>
                    </a:lnTo>
                    <a:lnTo>
                      <a:pt x="982" y="147"/>
                    </a:lnTo>
                    <a:lnTo>
                      <a:pt x="984" y="146"/>
                    </a:lnTo>
                    <a:lnTo>
                      <a:pt x="987" y="146"/>
                    </a:lnTo>
                    <a:lnTo>
                      <a:pt x="989" y="145"/>
                    </a:lnTo>
                    <a:lnTo>
                      <a:pt x="990" y="145"/>
                    </a:lnTo>
                    <a:lnTo>
                      <a:pt x="993" y="144"/>
                    </a:lnTo>
                    <a:lnTo>
                      <a:pt x="995" y="144"/>
                    </a:lnTo>
                    <a:lnTo>
                      <a:pt x="996" y="143"/>
                    </a:lnTo>
                    <a:lnTo>
                      <a:pt x="999" y="143"/>
                    </a:lnTo>
                    <a:lnTo>
                      <a:pt x="1001" y="141"/>
                    </a:lnTo>
                    <a:lnTo>
                      <a:pt x="1004" y="141"/>
                    </a:lnTo>
                    <a:lnTo>
                      <a:pt x="1005" y="140"/>
                    </a:lnTo>
                    <a:lnTo>
                      <a:pt x="1007" y="140"/>
                    </a:lnTo>
                    <a:lnTo>
                      <a:pt x="1010" y="139"/>
                    </a:lnTo>
                    <a:lnTo>
                      <a:pt x="1011" y="139"/>
                    </a:lnTo>
                    <a:lnTo>
                      <a:pt x="1013" y="138"/>
                    </a:lnTo>
                    <a:lnTo>
                      <a:pt x="1016" y="138"/>
                    </a:lnTo>
                    <a:lnTo>
                      <a:pt x="1018" y="137"/>
                    </a:lnTo>
                    <a:lnTo>
                      <a:pt x="1022" y="137"/>
                    </a:lnTo>
                    <a:lnTo>
                      <a:pt x="1024" y="135"/>
                    </a:lnTo>
                    <a:lnTo>
                      <a:pt x="1026" y="135"/>
                    </a:lnTo>
                    <a:lnTo>
                      <a:pt x="1028" y="134"/>
                    </a:lnTo>
                    <a:lnTo>
                      <a:pt x="1030" y="134"/>
                    </a:lnTo>
                    <a:lnTo>
                      <a:pt x="1032" y="133"/>
                    </a:lnTo>
                    <a:lnTo>
                      <a:pt x="1034" y="133"/>
                    </a:lnTo>
                    <a:lnTo>
                      <a:pt x="1036" y="132"/>
                    </a:lnTo>
                    <a:lnTo>
                      <a:pt x="1038" y="132"/>
                    </a:lnTo>
                    <a:lnTo>
                      <a:pt x="1041" y="131"/>
                    </a:lnTo>
                    <a:lnTo>
                      <a:pt x="1042" y="131"/>
                    </a:lnTo>
                    <a:lnTo>
                      <a:pt x="1044" y="129"/>
                    </a:lnTo>
                    <a:lnTo>
                      <a:pt x="1047" y="129"/>
                    </a:lnTo>
                    <a:lnTo>
                      <a:pt x="1049" y="128"/>
                    </a:lnTo>
                    <a:lnTo>
                      <a:pt x="1050" y="128"/>
                    </a:lnTo>
                    <a:lnTo>
                      <a:pt x="1053" y="127"/>
                    </a:lnTo>
                    <a:lnTo>
                      <a:pt x="1055" y="127"/>
                    </a:lnTo>
                    <a:lnTo>
                      <a:pt x="1056" y="126"/>
                    </a:lnTo>
                    <a:lnTo>
                      <a:pt x="1059" y="126"/>
                    </a:lnTo>
                    <a:lnTo>
                      <a:pt x="1061" y="125"/>
                    </a:lnTo>
                    <a:lnTo>
                      <a:pt x="1064" y="125"/>
                    </a:lnTo>
                    <a:lnTo>
                      <a:pt x="1065" y="123"/>
                    </a:lnTo>
                    <a:lnTo>
                      <a:pt x="1067" y="123"/>
                    </a:lnTo>
                    <a:lnTo>
                      <a:pt x="1070" y="122"/>
                    </a:lnTo>
                    <a:lnTo>
                      <a:pt x="1071" y="122"/>
                    </a:lnTo>
                    <a:lnTo>
                      <a:pt x="1073" y="121"/>
                    </a:lnTo>
                    <a:lnTo>
                      <a:pt x="1076" y="121"/>
                    </a:lnTo>
                    <a:lnTo>
                      <a:pt x="1078" y="120"/>
                    </a:lnTo>
                    <a:lnTo>
                      <a:pt x="1082" y="120"/>
                    </a:lnTo>
                    <a:lnTo>
                      <a:pt x="1084" y="119"/>
                    </a:lnTo>
                    <a:lnTo>
                      <a:pt x="1086" y="119"/>
                    </a:lnTo>
                    <a:lnTo>
                      <a:pt x="1088" y="117"/>
                    </a:lnTo>
                    <a:lnTo>
                      <a:pt x="1090" y="117"/>
                    </a:lnTo>
                    <a:lnTo>
                      <a:pt x="1092" y="116"/>
                    </a:lnTo>
                    <a:lnTo>
                      <a:pt x="1094" y="116"/>
                    </a:lnTo>
                    <a:lnTo>
                      <a:pt x="1096" y="115"/>
                    </a:lnTo>
                    <a:lnTo>
                      <a:pt x="1098" y="115"/>
                    </a:lnTo>
                    <a:lnTo>
                      <a:pt x="1101" y="114"/>
                    </a:lnTo>
                    <a:lnTo>
                      <a:pt x="1102" y="114"/>
                    </a:lnTo>
                    <a:lnTo>
                      <a:pt x="1104" y="113"/>
                    </a:lnTo>
                    <a:lnTo>
                      <a:pt x="1107" y="113"/>
                    </a:lnTo>
                    <a:lnTo>
                      <a:pt x="1108" y="111"/>
                    </a:lnTo>
                    <a:lnTo>
                      <a:pt x="1110" y="111"/>
                    </a:lnTo>
                    <a:lnTo>
                      <a:pt x="1113" y="110"/>
                    </a:lnTo>
                    <a:lnTo>
                      <a:pt x="1115" y="110"/>
                    </a:lnTo>
                    <a:lnTo>
                      <a:pt x="1116" y="109"/>
                    </a:lnTo>
                    <a:lnTo>
                      <a:pt x="1119" y="109"/>
                    </a:lnTo>
                    <a:lnTo>
                      <a:pt x="1121" y="108"/>
                    </a:lnTo>
                    <a:lnTo>
                      <a:pt x="1125" y="108"/>
                    </a:lnTo>
                    <a:lnTo>
                      <a:pt x="1127" y="107"/>
                    </a:lnTo>
                    <a:lnTo>
                      <a:pt x="1130" y="107"/>
                    </a:lnTo>
                    <a:lnTo>
                      <a:pt x="1131" y="105"/>
                    </a:lnTo>
                    <a:lnTo>
                      <a:pt x="1133" y="105"/>
                    </a:lnTo>
                    <a:lnTo>
                      <a:pt x="1136" y="104"/>
                    </a:lnTo>
                    <a:lnTo>
                      <a:pt x="1138" y="104"/>
                    </a:lnTo>
                    <a:lnTo>
                      <a:pt x="1139" y="103"/>
                    </a:lnTo>
                    <a:lnTo>
                      <a:pt x="1142" y="103"/>
                    </a:lnTo>
                    <a:lnTo>
                      <a:pt x="1144" y="102"/>
                    </a:lnTo>
                    <a:lnTo>
                      <a:pt x="1146" y="102"/>
                    </a:lnTo>
                    <a:lnTo>
                      <a:pt x="1148" y="101"/>
                    </a:lnTo>
                    <a:lnTo>
                      <a:pt x="1150" y="101"/>
                    </a:lnTo>
                    <a:lnTo>
                      <a:pt x="1152" y="99"/>
                    </a:lnTo>
                    <a:lnTo>
                      <a:pt x="1156" y="99"/>
                    </a:lnTo>
                    <a:lnTo>
                      <a:pt x="1158" y="98"/>
                    </a:lnTo>
                    <a:lnTo>
                      <a:pt x="1161" y="98"/>
                    </a:lnTo>
                    <a:lnTo>
                      <a:pt x="1162" y="97"/>
                    </a:lnTo>
                    <a:lnTo>
                      <a:pt x="1164" y="97"/>
                    </a:lnTo>
                    <a:lnTo>
                      <a:pt x="1167" y="96"/>
                    </a:lnTo>
                    <a:lnTo>
                      <a:pt x="1168" y="96"/>
                    </a:lnTo>
                    <a:lnTo>
                      <a:pt x="1170" y="95"/>
                    </a:lnTo>
                    <a:lnTo>
                      <a:pt x="1173" y="95"/>
                    </a:lnTo>
                    <a:lnTo>
                      <a:pt x="1175" y="93"/>
                    </a:lnTo>
                    <a:lnTo>
                      <a:pt x="1176" y="93"/>
                    </a:lnTo>
                    <a:lnTo>
                      <a:pt x="1179" y="92"/>
                    </a:lnTo>
                    <a:lnTo>
                      <a:pt x="1184" y="92"/>
                    </a:lnTo>
                    <a:lnTo>
                      <a:pt x="1185" y="91"/>
                    </a:lnTo>
                    <a:lnTo>
                      <a:pt x="1187" y="91"/>
                    </a:lnTo>
                    <a:lnTo>
                      <a:pt x="1190" y="90"/>
                    </a:lnTo>
                    <a:lnTo>
                      <a:pt x="1191" y="90"/>
                    </a:lnTo>
                    <a:lnTo>
                      <a:pt x="1193" y="89"/>
                    </a:lnTo>
                    <a:lnTo>
                      <a:pt x="1196" y="89"/>
                    </a:lnTo>
                    <a:lnTo>
                      <a:pt x="1198" y="87"/>
                    </a:lnTo>
                    <a:lnTo>
                      <a:pt x="1202" y="87"/>
                    </a:lnTo>
                    <a:lnTo>
                      <a:pt x="1204" y="86"/>
                    </a:lnTo>
                    <a:lnTo>
                      <a:pt x="1205" y="86"/>
                    </a:lnTo>
                    <a:lnTo>
                      <a:pt x="1208" y="85"/>
                    </a:lnTo>
                    <a:lnTo>
                      <a:pt x="1210" y="85"/>
                    </a:lnTo>
                    <a:lnTo>
                      <a:pt x="1212" y="84"/>
                    </a:lnTo>
                    <a:lnTo>
                      <a:pt x="1216" y="84"/>
                    </a:lnTo>
                    <a:lnTo>
                      <a:pt x="1218" y="82"/>
                    </a:lnTo>
                    <a:lnTo>
                      <a:pt x="1221" y="82"/>
                    </a:lnTo>
                    <a:lnTo>
                      <a:pt x="1222" y="81"/>
                    </a:lnTo>
                    <a:lnTo>
                      <a:pt x="1224" y="81"/>
                    </a:lnTo>
                    <a:lnTo>
                      <a:pt x="1227" y="80"/>
                    </a:lnTo>
                    <a:lnTo>
                      <a:pt x="1228" y="80"/>
                    </a:lnTo>
                    <a:lnTo>
                      <a:pt x="1230" y="79"/>
                    </a:lnTo>
                    <a:lnTo>
                      <a:pt x="1235" y="79"/>
                    </a:lnTo>
                    <a:lnTo>
                      <a:pt x="1236" y="78"/>
                    </a:lnTo>
                    <a:lnTo>
                      <a:pt x="1239" y="78"/>
                    </a:lnTo>
                    <a:lnTo>
                      <a:pt x="1241" y="76"/>
                    </a:lnTo>
                    <a:lnTo>
                      <a:pt x="1245" y="76"/>
                    </a:lnTo>
                    <a:lnTo>
                      <a:pt x="1247" y="75"/>
                    </a:lnTo>
                    <a:lnTo>
                      <a:pt x="1250" y="75"/>
                    </a:lnTo>
                    <a:lnTo>
                      <a:pt x="1251" y="74"/>
                    </a:lnTo>
                    <a:lnTo>
                      <a:pt x="1253" y="74"/>
                    </a:lnTo>
                    <a:lnTo>
                      <a:pt x="1256" y="73"/>
                    </a:lnTo>
                    <a:lnTo>
                      <a:pt x="1259" y="73"/>
                    </a:lnTo>
                    <a:lnTo>
                      <a:pt x="1262" y="72"/>
                    </a:lnTo>
                    <a:lnTo>
                      <a:pt x="1264" y="72"/>
                    </a:lnTo>
                    <a:lnTo>
                      <a:pt x="1265" y="70"/>
                    </a:lnTo>
                    <a:lnTo>
                      <a:pt x="1270" y="70"/>
                    </a:lnTo>
                    <a:lnTo>
                      <a:pt x="1272" y="69"/>
                    </a:lnTo>
                    <a:lnTo>
                      <a:pt x="1274" y="69"/>
                    </a:lnTo>
                    <a:lnTo>
                      <a:pt x="1276" y="68"/>
                    </a:lnTo>
                    <a:lnTo>
                      <a:pt x="1281" y="68"/>
                    </a:lnTo>
                    <a:lnTo>
                      <a:pt x="1282" y="67"/>
                    </a:lnTo>
                    <a:lnTo>
                      <a:pt x="1284" y="67"/>
                    </a:lnTo>
                    <a:lnTo>
                      <a:pt x="1287" y="66"/>
                    </a:lnTo>
                    <a:lnTo>
                      <a:pt x="1290" y="66"/>
                    </a:lnTo>
                    <a:lnTo>
                      <a:pt x="1293" y="64"/>
                    </a:lnTo>
                    <a:lnTo>
                      <a:pt x="1295" y="64"/>
                    </a:lnTo>
                    <a:lnTo>
                      <a:pt x="1296" y="63"/>
                    </a:lnTo>
                    <a:lnTo>
                      <a:pt x="1301" y="63"/>
                    </a:lnTo>
                    <a:lnTo>
                      <a:pt x="1304" y="62"/>
                    </a:lnTo>
                    <a:lnTo>
                      <a:pt x="1305" y="62"/>
                    </a:lnTo>
                    <a:lnTo>
                      <a:pt x="1307" y="61"/>
                    </a:lnTo>
                    <a:lnTo>
                      <a:pt x="1311" y="61"/>
                    </a:lnTo>
                    <a:lnTo>
                      <a:pt x="1313" y="60"/>
                    </a:lnTo>
                    <a:lnTo>
                      <a:pt x="1318" y="60"/>
                    </a:lnTo>
                    <a:lnTo>
                      <a:pt x="1319" y="58"/>
                    </a:lnTo>
                    <a:lnTo>
                      <a:pt x="1322" y="58"/>
                    </a:lnTo>
                    <a:lnTo>
                      <a:pt x="1324" y="57"/>
                    </a:lnTo>
                    <a:lnTo>
                      <a:pt x="1328" y="57"/>
                    </a:lnTo>
                    <a:lnTo>
                      <a:pt x="1330" y="56"/>
                    </a:lnTo>
                    <a:lnTo>
                      <a:pt x="1334" y="56"/>
                    </a:lnTo>
                    <a:lnTo>
                      <a:pt x="1336" y="55"/>
                    </a:lnTo>
                    <a:lnTo>
                      <a:pt x="1338" y="55"/>
                    </a:lnTo>
                    <a:lnTo>
                      <a:pt x="1341" y="54"/>
                    </a:lnTo>
                    <a:lnTo>
                      <a:pt x="1344" y="54"/>
                    </a:lnTo>
                    <a:lnTo>
                      <a:pt x="1347" y="52"/>
                    </a:lnTo>
                    <a:lnTo>
                      <a:pt x="1350" y="52"/>
                    </a:lnTo>
                    <a:lnTo>
                      <a:pt x="1353" y="51"/>
                    </a:lnTo>
                    <a:lnTo>
                      <a:pt x="1356" y="51"/>
                    </a:lnTo>
                    <a:lnTo>
                      <a:pt x="1359" y="50"/>
                    </a:lnTo>
                    <a:lnTo>
                      <a:pt x="1362" y="50"/>
                    </a:lnTo>
                    <a:lnTo>
                      <a:pt x="1365" y="49"/>
                    </a:lnTo>
                    <a:lnTo>
                      <a:pt x="1370" y="49"/>
                    </a:lnTo>
                    <a:lnTo>
                      <a:pt x="1371" y="48"/>
                    </a:lnTo>
                    <a:lnTo>
                      <a:pt x="1376" y="48"/>
                    </a:lnTo>
                    <a:lnTo>
                      <a:pt x="1378" y="46"/>
                    </a:lnTo>
                    <a:lnTo>
                      <a:pt x="1382" y="46"/>
                    </a:lnTo>
                    <a:lnTo>
                      <a:pt x="1384" y="45"/>
                    </a:lnTo>
                    <a:lnTo>
                      <a:pt x="1388" y="45"/>
                    </a:lnTo>
                    <a:lnTo>
                      <a:pt x="1390" y="44"/>
                    </a:lnTo>
                    <a:lnTo>
                      <a:pt x="1394" y="44"/>
                    </a:lnTo>
                    <a:lnTo>
                      <a:pt x="1396" y="43"/>
                    </a:lnTo>
                    <a:lnTo>
                      <a:pt x="1401" y="43"/>
                    </a:lnTo>
                    <a:lnTo>
                      <a:pt x="1402" y="42"/>
                    </a:lnTo>
                    <a:lnTo>
                      <a:pt x="1407" y="42"/>
                    </a:lnTo>
                    <a:lnTo>
                      <a:pt x="1408" y="40"/>
                    </a:lnTo>
                    <a:lnTo>
                      <a:pt x="1413" y="40"/>
                    </a:lnTo>
                    <a:lnTo>
                      <a:pt x="1415" y="39"/>
                    </a:lnTo>
                    <a:lnTo>
                      <a:pt x="1419" y="39"/>
                    </a:lnTo>
                    <a:lnTo>
                      <a:pt x="1421" y="38"/>
                    </a:lnTo>
                    <a:lnTo>
                      <a:pt x="1427" y="38"/>
                    </a:lnTo>
                    <a:lnTo>
                      <a:pt x="1430" y="37"/>
                    </a:lnTo>
                    <a:lnTo>
                      <a:pt x="1433" y="37"/>
                    </a:lnTo>
                    <a:lnTo>
                      <a:pt x="1436" y="36"/>
                    </a:lnTo>
                    <a:lnTo>
                      <a:pt x="1442" y="36"/>
                    </a:lnTo>
                    <a:lnTo>
                      <a:pt x="1444" y="34"/>
                    </a:lnTo>
                    <a:lnTo>
                      <a:pt x="1448" y="34"/>
                    </a:lnTo>
                    <a:lnTo>
                      <a:pt x="1450" y="33"/>
                    </a:lnTo>
                    <a:lnTo>
                      <a:pt x="1456" y="33"/>
                    </a:lnTo>
                    <a:lnTo>
                      <a:pt x="1459" y="32"/>
                    </a:lnTo>
                    <a:lnTo>
                      <a:pt x="1462" y="32"/>
                    </a:lnTo>
                    <a:lnTo>
                      <a:pt x="1465" y="31"/>
                    </a:lnTo>
                    <a:lnTo>
                      <a:pt x="1471" y="31"/>
                    </a:lnTo>
                    <a:lnTo>
                      <a:pt x="1473" y="30"/>
                    </a:lnTo>
                    <a:lnTo>
                      <a:pt x="1479" y="30"/>
                    </a:lnTo>
                    <a:lnTo>
                      <a:pt x="1481" y="28"/>
                    </a:lnTo>
                    <a:lnTo>
                      <a:pt x="1487" y="28"/>
                    </a:lnTo>
                    <a:lnTo>
                      <a:pt x="1490" y="27"/>
                    </a:lnTo>
                    <a:lnTo>
                      <a:pt x="1496" y="27"/>
                    </a:lnTo>
                    <a:lnTo>
                      <a:pt x="1498" y="26"/>
                    </a:lnTo>
                    <a:lnTo>
                      <a:pt x="1504" y="26"/>
                    </a:lnTo>
                    <a:lnTo>
                      <a:pt x="1505" y="25"/>
                    </a:lnTo>
                    <a:lnTo>
                      <a:pt x="1513" y="25"/>
                    </a:lnTo>
                    <a:lnTo>
                      <a:pt x="1514" y="24"/>
                    </a:lnTo>
                    <a:lnTo>
                      <a:pt x="1520" y="24"/>
                    </a:lnTo>
                    <a:lnTo>
                      <a:pt x="1522" y="22"/>
                    </a:lnTo>
                    <a:lnTo>
                      <a:pt x="1531" y="22"/>
                    </a:lnTo>
                    <a:lnTo>
                      <a:pt x="1533" y="21"/>
                    </a:lnTo>
                    <a:lnTo>
                      <a:pt x="1539" y="21"/>
                    </a:lnTo>
                    <a:lnTo>
                      <a:pt x="1541" y="20"/>
                    </a:lnTo>
                    <a:lnTo>
                      <a:pt x="1550" y="20"/>
                    </a:lnTo>
                    <a:lnTo>
                      <a:pt x="1551" y="19"/>
                    </a:lnTo>
                    <a:lnTo>
                      <a:pt x="1559" y="19"/>
                    </a:lnTo>
                    <a:lnTo>
                      <a:pt x="1562" y="18"/>
                    </a:lnTo>
                    <a:lnTo>
                      <a:pt x="1570" y="18"/>
                    </a:lnTo>
                    <a:lnTo>
                      <a:pt x="1573" y="16"/>
                    </a:lnTo>
                    <a:lnTo>
                      <a:pt x="1582" y="16"/>
                    </a:lnTo>
                    <a:lnTo>
                      <a:pt x="1585" y="15"/>
                    </a:lnTo>
                    <a:lnTo>
                      <a:pt x="1593" y="15"/>
                    </a:lnTo>
                    <a:lnTo>
                      <a:pt x="1595" y="14"/>
                    </a:lnTo>
                    <a:lnTo>
                      <a:pt x="1605" y="14"/>
                    </a:lnTo>
                    <a:lnTo>
                      <a:pt x="1607" y="13"/>
                    </a:lnTo>
                    <a:lnTo>
                      <a:pt x="1617" y="13"/>
                    </a:lnTo>
                    <a:lnTo>
                      <a:pt x="1619" y="12"/>
                    </a:lnTo>
                    <a:lnTo>
                      <a:pt x="1633" y="12"/>
                    </a:lnTo>
                    <a:lnTo>
                      <a:pt x="1634" y="10"/>
                    </a:lnTo>
                    <a:lnTo>
                      <a:pt x="1647" y="10"/>
                    </a:lnTo>
                    <a:lnTo>
                      <a:pt x="1648" y="9"/>
                    </a:lnTo>
                    <a:lnTo>
                      <a:pt x="1661" y="9"/>
                    </a:lnTo>
                    <a:lnTo>
                      <a:pt x="1663" y="8"/>
                    </a:lnTo>
                    <a:lnTo>
                      <a:pt x="1677" y="8"/>
                    </a:lnTo>
                    <a:lnTo>
                      <a:pt x="1679" y="7"/>
                    </a:lnTo>
                    <a:lnTo>
                      <a:pt x="1696" y="7"/>
                    </a:lnTo>
                    <a:lnTo>
                      <a:pt x="1699" y="6"/>
                    </a:lnTo>
                    <a:lnTo>
                      <a:pt x="1717" y="6"/>
                    </a:lnTo>
                    <a:lnTo>
                      <a:pt x="1719" y="4"/>
                    </a:lnTo>
                    <a:lnTo>
                      <a:pt x="1742" y="4"/>
                    </a:lnTo>
                    <a:lnTo>
                      <a:pt x="1744" y="3"/>
                    </a:lnTo>
                    <a:lnTo>
                      <a:pt x="1768" y="3"/>
                    </a:lnTo>
                    <a:lnTo>
                      <a:pt x="1771" y="2"/>
                    </a:lnTo>
                    <a:lnTo>
                      <a:pt x="1806" y="2"/>
                    </a:lnTo>
                    <a:lnTo>
                      <a:pt x="1808" y="1"/>
                    </a:lnTo>
                    <a:lnTo>
                      <a:pt x="1857" y="1"/>
                    </a:lnTo>
                    <a:lnTo>
                      <a:pt x="1860" y="0"/>
                    </a:lnTo>
                    <a:lnTo>
                      <a:pt x="2068" y="0"/>
                    </a:lnTo>
                  </a:path>
                </a:pathLst>
              </a:custGeom>
              <a:noFill/>
              <a:ln w="20638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82" name="Freeform 439"/>
              <p:cNvSpPr>
                <a:spLocks noChangeAspect="1"/>
              </p:cNvSpPr>
              <p:nvPr/>
            </p:nvSpPr>
            <p:spPr bwMode="auto">
              <a:xfrm>
                <a:off x="1780" y="3456"/>
                <a:ext cx="2054" cy="324"/>
              </a:xfrm>
              <a:custGeom>
                <a:avLst/>
                <a:gdLst>
                  <a:gd name="T0" fmla="*/ 20 w 2054"/>
                  <a:gd name="T1" fmla="*/ 12 h 324"/>
                  <a:gd name="T2" fmla="*/ 44 w 2054"/>
                  <a:gd name="T3" fmla="*/ 32 h 324"/>
                  <a:gd name="T4" fmla="*/ 69 w 2054"/>
                  <a:gd name="T5" fmla="*/ 56 h 324"/>
                  <a:gd name="T6" fmla="*/ 95 w 2054"/>
                  <a:gd name="T7" fmla="*/ 84 h 324"/>
                  <a:gd name="T8" fmla="*/ 119 w 2054"/>
                  <a:gd name="T9" fmla="*/ 113 h 324"/>
                  <a:gd name="T10" fmla="*/ 144 w 2054"/>
                  <a:gd name="T11" fmla="*/ 141 h 324"/>
                  <a:gd name="T12" fmla="*/ 169 w 2054"/>
                  <a:gd name="T13" fmla="*/ 169 h 324"/>
                  <a:gd name="T14" fmla="*/ 193 w 2054"/>
                  <a:gd name="T15" fmla="*/ 195 h 324"/>
                  <a:gd name="T16" fmla="*/ 218 w 2054"/>
                  <a:gd name="T17" fmla="*/ 219 h 324"/>
                  <a:gd name="T18" fmla="*/ 242 w 2054"/>
                  <a:gd name="T19" fmla="*/ 241 h 324"/>
                  <a:gd name="T20" fmla="*/ 268 w 2054"/>
                  <a:gd name="T21" fmla="*/ 260 h 324"/>
                  <a:gd name="T22" fmla="*/ 293 w 2054"/>
                  <a:gd name="T23" fmla="*/ 277 h 324"/>
                  <a:gd name="T24" fmla="*/ 317 w 2054"/>
                  <a:gd name="T25" fmla="*/ 291 h 324"/>
                  <a:gd name="T26" fmla="*/ 342 w 2054"/>
                  <a:gd name="T27" fmla="*/ 302 h 324"/>
                  <a:gd name="T28" fmla="*/ 367 w 2054"/>
                  <a:gd name="T29" fmla="*/ 312 h 324"/>
                  <a:gd name="T30" fmla="*/ 391 w 2054"/>
                  <a:gd name="T31" fmla="*/ 318 h 324"/>
                  <a:gd name="T32" fmla="*/ 416 w 2054"/>
                  <a:gd name="T33" fmla="*/ 323 h 324"/>
                  <a:gd name="T34" fmla="*/ 494 w 2054"/>
                  <a:gd name="T35" fmla="*/ 321 h 324"/>
                  <a:gd name="T36" fmla="*/ 520 w 2054"/>
                  <a:gd name="T37" fmla="*/ 318 h 324"/>
                  <a:gd name="T38" fmla="*/ 544 w 2054"/>
                  <a:gd name="T39" fmla="*/ 313 h 324"/>
                  <a:gd name="T40" fmla="*/ 569 w 2054"/>
                  <a:gd name="T41" fmla="*/ 306 h 324"/>
                  <a:gd name="T42" fmla="*/ 594 w 2054"/>
                  <a:gd name="T43" fmla="*/ 299 h 324"/>
                  <a:gd name="T44" fmla="*/ 618 w 2054"/>
                  <a:gd name="T45" fmla="*/ 289 h 324"/>
                  <a:gd name="T46" fmla="*/ 643 w 2054"/>
                  <a:gd name="T47" fmla="*/ 279 h 324"/>
                  <a:gd name="T48" fmla="*/ 667 w 2054"/>
                  <a:gd name="T49" fmla="*/ 270 h 324"/>
                  <a:gd name="T50" fmla="*/ 693 w 2054"/>
                  <a:gd name="T51" fmla="*/ 259 h 324"/>
                  <a:gd name="T52" fmla="*/ 718 w 2054"/>
                  <a:gd name="T53" fmla="*/ 247 h 324"/>
                  <a:gd name="T54" fmla="*/ 742 w 2054"/>
                  <a:gd name="T55" fmla="*/ 235 h 324"/>
                  <a:gd name="T56" fmla="*/ 767 w 2054"/>
                  <a:gd name="T57" fmla="*/ 223 h 324"/>
                  <a:gd name="T58" fmla="*/ 792 w 2054"/>
                  <a:gd name="T59" fmla="*/ 211 h 324"/>
                  <a:gd name="T60" fmla="*/ 816 w 2054"/>
                  <a:gd name="T61" fmla="*/ 199 h 324"/>
                  <a:gd name="T62" fmla="*/ 841 w 2054"/>
                  <a:gd name="T63" fmla="*/ 187 h 324"/>
                  <a:gd name="T64" fmla="*/ 865 w 2054"/>
                  <a:gd name="T65" fmla="*/ 175 h 324"/>
                  <a:gd name="T66" fmla="*/ 891 w 2054"/>
                  <a:gd name="T67" fmla="*/ 163 h 324"/>
                  <a:gd name="T68" fmla="*/ 916 w 2054"/>
                  <a:gd name="T69" fmla="*/ 152 h 324"/>
                  <a:gd name="T70" fmla="*/ 940 w 2054"/>
                  <a:gd name="T71" fmla="*/ 140 h 324"/>
                  <a:gd name="T72" fmla="*/ 965 w 2054"/>
                  <a:gd name="T73" fmla="*/ 129 h 324"/>
                  <a:gd name="T74" fmla="*/ 990 w 2054"/>
                  <a:gd name="T75" fmla="*/ 119 h 324"/>
                  <a:gd name="T76" fmla="*/ 1014 w 2054"/>
                  <a:gd name="T77" fmla="*/ 109 h 324"/>
                  <a:gd name="T78" fmla="*/ 1040 w 2054"/>
                  <a:gd name="T79" fmla="*/ 99 h 324"/>
                  <a:gd name="T80" fmla="*/ 1064 w 2054"/>
                  <a:gd name="T81" fmla="*/ 90 h 324"/>
                  <a:gd name="T82" fmla="*/ 1089 w 2054"/>
                  <a:gd name="T83" fmla="*/ 81 h 324"/>
                  <a:gd name="T84" fmla="*/ 1114 w 2054"/>
                  <a:gd name="T85" fmla="*/ 73 h 324"/>
                  <a:gd name="T86" fmla="*/ 1138 w 2054"/>
                  <a:gd name="T87" fmla="*/ 66 h 324"/>
                  <a:gd name="T88" fmla="*/ 1163 w 2054"/>
                  <a:gd name="T89" fmla="*/ 58 h 324"/>
                  <a:gd name="T90" fmla="*/ 1188 w 2054"/>
                  <a:gd name="T91" fmla="*/ 51 h 324"/>
                  <a:gd name="T92" fmla="*/ 1212 w 2054"/>
                  <a:gd name="T93" fmla="*/ 45 h 324"/>
                  <a:gd name="T94" fmla="*/ 1238 w 2054"/>
                  <a:gd name="T95" fmla="*/ 39 h 324"/>
                  <a:gd name="T96" fmla="*/ 1262 w 2054"/>
                  <a:gd name="T97" fmla="*/ 34 h 324"/>
                  <a:gd name="T98" fmla="*/ 1287 w 2054"/>
                  <a:gd name="T99" fmla="*/ 30 h 324"/>
                  <a:gd name="T100" fmla="*/ 1312 w 2054"/>
                  <a:gd name="T101" fmla="*/ 26 h 324"/>
                  <a:gd name="T102" fmla="*/ 1336 w 2054"/>
                  <a:gd name="T103" fmla="*/ 21 h 324"/>
                  <a:gd name="T104" fmla="*/ 1365 w 2054"/>
                  <a:gd name="T105" fmla="*/ 18 h 324"/>
                  <a:gd name="T106" fmla="*/ 1394 w 2054"/>
                  <a:gd name="T107" fmla="*/ 14 h 324"/>
                  <a:gd name="T108" fmla="*/ 1431 w 2054"/>
                  <a:gd name="T109" fmla="*/ 10 h 324"/>
                  <a:gd name="T110" fmla="*/ 1477 w 2054"/>
                  <a:gd name="T111" fmla="*/ 7 h 324"/>
                  <a:gd name="T112" fmla="*/ 1539 w 2054"/>
                  <a:gd name="T113" fmla="*/ 3 h 324"/>
                  <a:gd name="T114" fmla="*/ 1666 w 2054"/>
                  <a:gd name="T115" fmla="*/ 0 h 32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054"/>
                  <a:gd name="T175" fmla="*/ 0 h 324"/>
                  <a:gd name="T176" fmla="*/ 2054 w 2054"/>
                  <a:gd name="T177" fmla="*/ 324 h 324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054" h="324">
                    <a:moveTo>
                      <a:pt x="0" y="1"/>
                    </a:moveTo>
                    <a:lnTo>
                      <a:pt x="3" y="2"/>
                    </a:lnTo>
                    <a:lnTo>
                      <a:pt x="8" y="4"/>
                    </a:lnTo>
                    <a:lnTo>
                      <a:pt x="12" y="7"/>
                    </a:lnTo>
                    <a:lnTo>
                      <a:pt x="15" y="9"/>
                    </a:lnTo>
                    <a:lnTo>
                      <a:pt x="20" y="12"/>
                    </a:lnTo>
                    <a:lnTo>
                      <a:pt x="24" y="15"/>
                    </a:lnTo>
                    <a:lnTo>
                      <a:pt x="29" y="18"/>
                    </a:lnTo>
                    <a:lnTo>
                      <a:pt x="32" y="21"/>
                    </a:lnTo>
                    <a:lnTo>
                      <a:pt x="37" y="25"/>
                    </a:lnTo>
                    <a:lnTo>
                      <a:pt x="41" y="28"/>
                    </a:lnTo>
                    <a:lnTo>
                      <a:pt x="44" y="32"/>
                    </a:lnTo>
                    <a:lnTo>
                      <a:pt x="49" y="36"/>
                    </a:lnTo>
                    <a:lnTo>
                      <a:pt x="53" y="39"/>
                    </a:lnTo>
                    <a:lnTo>
                      <a:pt x="57" y="44"/>
                    </a:lnTo>
                    <a:lnTo>
                      <a:pt x="61" y="48"/>
                    </a:lnTo>
                    <a:lnTo>
                      <a:pt x="66" y="52"/>
                    </a:lnTo>
                    <a:lnTo>
                      <a:pt x="69" y="56"/>
                    </a:lnTo>
                    <a:lnTo>
                      <a:pt x="74" y="61"/>
                    </a:lnTo>
                    <a:lnTo>
                      <a:pt x="78" y="66"/>
                    </a:lnTo>
                    <a:lnTo>
                      <a:pt x="81" y="70"/>
                    </a:lnTo>
                    <a:lnTo>
                      <a:pt x="86" y="74"/>
                    </a:lnTo>
                    <a:lnTo>
                      <a:pt x="90" y="79"/>
                    </a:lnTo>
                    <a:lnTo>
                      <a:pt x="95" y="84"/>
                    </a:lnTo>
                    <a:lnTo>
                      <a:pt x="98" y="89"/>
                    </a:lnTo>
                    <a:lnTo>
                      <a:pt x="103" y="93"/>
                    </a:lnTo>
                    <a:lnTo>
                      <a:pt x="107" y="98"/>
                    </a:lnTo>
                    <a:lnTo>
                      <a:pt x="110" y="103"/>
                    </a:lnTo>
                    <a:lnTo>
                      <a:pt x="115" y="108"/>
                    </a:lnTo>
                    <a:lnTo>
                      <a:pt x="119" y="113"/>
                    </a:lnTo>
                    <a:lnTo>
                      <a:pt x="123" y="117"/>
                    </a:lnTo>
                    <a:lnTo>
                      <a:pt x="127" y="122"/>
                    </a:lnTo>
                    <a:lnTo>
                      <a:pt x="132" y="127"/>
                    </a:lnTo>
                    <a:lnTo>
                      <a:pt x="135" y="132"/>
                    </a:lnTo>
                    <a:lnTo>
                      <a:pt x="140" y="137"/>
                    </a:lnTo>
                    <a:lnTo>
                      <a:pt x="144" y="141"/>
                    </a:lnTo>
                    <a:lnTo>
                      <a:pt x="147" y="146"/>
                    </a:lnTo>
                    <a:lnTo>
                      <a:pt x="152" y="151"/>
                    </a:lnTo>
                    <a:lnTo>
                      <a:pt x="156" y="156"/>
                    </a:lnTo>
                    <a:lnTo>
                      <a:pt x="161" y="161"/>
                    </a:lnTo>
                    <a:lnTo>
                      <a:pt x="164" y="164"/>
                    </a:lnTo>
                    <a:lnTo>
                      <a:pt x="169" y="169"/>
                    </a:lnTo>
                    <a:lnTo>
                      <a:pt x="173" y="174"/>
                    </a:lnTo>
                    <a:lnTo>
                      <a:pt x="176" y="179"/>
                    </a:lnTo>
                    <a:lnTo>
                      <a:pt x="181" y="182"/>
                    </a:lnTo>
                    <a:lnTo>
                      <a:pt x="185" y="187"/>
                    </a:lnTo>
                    <a:lnTo>
                      <a:pt x="189" y="191"/>
                    </a:lnTo>
                    <a:lnTo>
                      <a:pt x="193" y="195"/>
                    </a:lnTo>
                    <a:lnTo>
                      <a:pt x="198" y="200"/>
                    </a:lnTo>
                    <a:lnTo>
                      <a:pt x="202" y="204"/>
                    </a:lnTo>
                    <a:lnTo>
                      <a:pt x="206" y="207"/>
                    </a:lnTo>
                    <a:lnTo>
                      <a:pt x="210" y="212"/>
                    </a:lnTo>
                    <a:lnTo>
                      <a:pt x="214" y="216"/>
                    </a:lnTo>
                    <a:lnTo>
                      <a:pt x="218" y="219"/>
                    </a:lnTo>
                    <a:lnTo>
                      <a:pt x="222" y="223"/>
                    </a:lnTo>
                    <a:lnTo>
                      <a:pt x="227" y="227"/>
                    </a:lnTo>
                    <a:lnTo>
                      <a:pt x="230" y="231"/>
                    </a:lnTo>
                    <a:lnTo>
                      <a:pt x="235" y="235"/>
                    </a:lnTo>
                    <a:lnTo>
                      <a:pt x="239" y="237"/>
                    </a:lnTo>
                    <a:lnTo>
                      <a:pt x="242" y="241"/>
                    </a:lnTo>
                    <a:lnTo>
                      <a:pt x="247" y="245"/>
                    </a:lnTo>
                    <a:lnTo>
                      <a:pt x="251" y="248"/>
                    </a:lnTo>
                    <a:lnTo>
                      <a:pt x="256" y="252"/>
                    </a:lnTo>
                    <a:lnTo>
                      <a:pt x="259" y="254"/>
                    </a:lnTo>
                    <a:lnTo>
                      <a:pt x="264" y="258"/>
                    </a:lnTo>
                    <a:lnTo>
                      <a:pt x="268" y="260"/>
                    </a:lnTo>
                    <a:lnTo>
                      <a:pt x="272" y="264"/>
                    </a:lnTo>
                    <a:lnTo>
                      <a:pt x="276" y="266"/>
                    </a:lnTo>
                    <a:lnTo>
                      <a:pt x="280" y="270"/>
                    </a:lnTo>
                    <a:lnTo>
                      <a:pt x="284" y="272"/>
                    </a:lnTo>
                    <a:lnTo>
                      <a:pt x="288" y="275"/>
                    </a:lnTo>
                    <a:lnTo>
                      <a:pt x="293" y="277"/>
                    </a:lnTo>
                    <a:lnTo>
                      <a:pt x="296" y="279"/>
                    </a:lnTo>
                    <a:lnTo>
                      <a:pt x="301" y="282"/>
                    </a:lnTo>
                    <a:lnTo>
                      <a:pt x="305" y="284"/>
                    </a:lnTo>
                    <a:lnTo>
                      <a:pt x="308" y="287"/>
                    </a:lnTo>
                    <a:lnTo>
                      <a:pt x="313" y="289"/>
                    </a:lnTo>
                    <a:lnTo>
                      <a:pt x="317" y="291"/>
                    </a:lnTo>
                    <a:lnTo>
                      <a:pt x="322" y="294"/>
                    </a:lnTo>
                    <a:lnTo>
                      <a:pt x="325" y="295"/>
                    </a:lnTo>
                    <a:lnTo>
                      <a:pt x="330" y="297"/>
                    </a:lnTo>
                    <a:lnTo>
                      <a:pt x="334" y="300"/>
                    </a:lnTo>
                    <a:lnTo>
                      <a:pt x="338" y="301"/>
                    </a:lnTo>
                    <a:lnTo>
                      <a:pt x="342" y="302"/>
                    </a:lnTo>
                    <a:lnTo>
                      <a:pt x="346" y="305"/>
                    </a:lnTo>
                    <a:lnTo>
                      <a:pt x="350" y="306"/>
                    </a:lnTo>
                    <a:lnTo>
                      <a:pt x="354" y="307"/>
                    </a:lnTo>
                    <a:lnTo>
                      <a:pt x="359" y="309"/>
                    </a:lnTo>
                    <a:lnTo>
                      <a:pt x="362" y="311"/>
                    </a:lnTo>
                    <a:lnTo>
                      <a:pt x="367" y="312"/>
                    </a:lnTo>
                    <a:lnTo>
                      <a:pt x="371" y="313"/>
                    </a:lnTo>
                    <a:lnTo>
                      <a:pt x="374" y="314"/>
                    </a:lnTo>
                    <a:lnTo>
                      <a:pt x="379" y="315"/>
                    </a:lnTo>
                    <a:lnTo>
                      <a:pt x="383" y="317"/>
                    </a:lnTo>
                    <a:lnTo>
                      <a:pt x="388" y="317"/>
                    </a:lnTo>
                    <a:lnTo>
                      <a:pt x="391" y="318"/>
                    </a:lnTo>
                    <a:lnTo>
                      <a:pt x="396" y="319"/>
                    </a:lnTo>
                    <a:lnTo>
                      <a:pt x="400" y="319"/>
                    </a:lnTo>
                    <a:lnTo>
                      <a:pt x="404" y="320"/>
                    </a:lnTo>
                    <a:lnTo>
                      <a:pt x="408" y="321"/>
                    </a:lnTo>
                    <a:lnTo>
                      <a:pt x="412" y="321"/>
                    </a:lnTo>
                    <a:lnTo>
                      <a:pt x="416" y="323"/>
                    </a:lnTo>
                    <a:lnTo>
                      <a:pt x="425" y="323"/>
                    </a:lnTo>
                    <a:lnTo>
                      <a:pt x="428" y="324"/>
                    </a:lnTo>
                    <a:lnTo>
                      <a:pt x="478" y="324"/>
                    </a:lnTo>
                    <a:lnTo>
                      <a:pt x="482" y="323"/>
                    </a:lnTo>
                    <a:lnTo>
                      <a:pt x="491" y="323"/>
                    </a:lnTo>
                    <a:lnTo>
                      <a:pt x="494" y="321"/>
                    </a:lnTo>
                    <a:lnTo>
                      <a:pt x="499" y="321"/>
                    </a:lnTo>
                    <a:lnTo>
                      <a:pt x="503" y="320"/>
                    </a:lnTo>
                    <a:lnTo>
                      <a:pt x="506" y="320"/>
                    </a:lnTo>
                    <a:lnTo>
                      <a:pt x="511" y="319"/>
                    </a:lnTo>
                    <a:lnTo>
                      <a:pt x="515" y="319"/>
                    </a:lnTo>
                    <a:lnTo>
                      <a:pt x="520" y="318"/>
                    </a:lnTo>
                    <a:lnTo>
                      <a:pt x="523" y="317"/>
                    </a:lnTo>
                    <a:lnTo>
                      <a:pt x="528" y="317"/>
                    </a:lnTo>
                    <a:lnTo>
                      <a:pt x="532" y="315"/>
                    </a:lnTo>
                    <a:lnTo>
                      <a:pt x="535" y="314"/>
                    </a:lnTo>
                    <a:lnTo>
                      <a:pt x="540" y="313"/>
                    </a:lnTo>
                    <a:lnTo>
                      <a:pt x="544" y="313"/>
                    </a:lnTo>
                    <a:lnTo>
                      <a:pt x="548" y="312"/>
                    </a:lnTo>
                    <a:lnTo>
                      <a:pt x="552" y="311"/>
                    </a:lnTo>
                    <a:lnTo>
                      <a:pt x="557" y="309"/>
                    </a:lnTo>
                    <a:lnTo>
                      <a:pt x="560" y="308"/>
                    </a:lnTo>
                    <a:lnTo>
                      <a:pt x="565" y="307"/>
                    </a:lnTo>
                    <a:lnTo>
                      <a:pt x="569" y="306"/>
                    </a:lnTo>
                    <a:lnTo>
                      <a:pt x="572" y="305"/>
                    </a:lnTo>
                    <a:lnTo>
                      <a:pt x="577" y="303"/>
                    </a:lnTo>
                    <a:lnTo>
                      <a:pt x="581" y="302"/>
                    </a:lnTo>
                    <a:lnTo>
                      <a:pt x="586" y="301"/>
                    </a:lnTo>
                    <a:lnTo>
                      <a:pt x="589" y="300"/>
                    </a:lnTo>
                    <a:lnTo>
                      <a:pt x="594" y="299"/>
                    </a:lnTo>
                    <a:lnTo>
                      <a:pt x="598" y="296"/>
                    </a:lnTo>
                    <a:lnTo>
                      <a:pt x="601" y="295"/>
                    </a:lnTo>
                    <a:lnTo>
                      <a:pt x="606" y="294"/>
                    </a:lnTo>
                    <a:lnTo>
                      <a:pt x="610" y="293"/>
                    </a:lnTo>
                    <a:lnTo>
                      <a:pt x="615" y="291"/>
                    </a:lnTo>
                    <a:lnTo>
                      <a:pt x="618" y="289"/>
                    </a:lnTo>
                    <a:lnTo>
                      <a:pt x="623" y="288"/>
                    </a:lnTo>
                    <a:lnTo>
                      <a:pt x="627" y="287"/>
                    </a:lnTo>
                    <a:lnTo>
                      <a:pt x="631" y="284"/>
                    </a:lnTo>
                    <a:lnTo>
                      <a:pt x="635" y="283"/>
                    </a:lnTo>
                    <a:lnTo>
                      <a:pt x="639" y="282"/>
                    </a:lnTo>
                    <a:lnTo>
                      <a:pt x="643" y="279"/>
                    </a:lnTo>
                    <a:lnTo>
                      <a:pt x="647" y="278"/>
                    </a:lnTo>
                    <a:lnTo>
                      <a:pt x="652" y="277"/>
                    </a:lnTo>
                    <a:lnTo>
                      <a:pt x="655" y="275"/>
                    </a:lnTo>
                    <a:lnTo>
                      <a:pt x="660" y="273"/>
                    </a:lnTo>
                    <a:lnTo>
                      <a:pt x="664" y="271"/>
                    </a:lnTo>
                    <a:lnTo>
                      <a:pt x="667" y="270"/>
                    </a:lnTo>
                    <a:lnTo>
                      <a:pt x="672" y="267"/>
                    </a:lnTo>
                    <a:lnTo>
                      <a:pt x="676" y="266"/>
                    </a:lnTo>
                    <a:lnTo>
                      <a:pt x="681" y="264"/>
                    </a:lnTo>
                    <a:lnTo>
                      <a:pt x="684" y="263"/>
                    </a:lnTo>
                    <a:lnTo>
                      <a:pt x="689" y="260"/>
                    </a:lnTo>
                    <a:lnTo>
                      <a:pt x="693" y="259"/>
                    </a:lnTo>
                    <a:lnTo>
                      <a:pt x="697" y="257"/>
                    </a:lnTo>
                    <a:lnTo>
                      <a:pt x="701" y="255"/>
                    </a:lnTo>
                    <a:lnTo>
                      <a:pt x="705" y="253"/>
                    </a:lnTo>
                    <a:lnTo>
                      <a:pt x="709" y="251"/>
                    </a:lnTo>
                    <a:lnTo>
                      <a:pt x="713" y="249"/>
                    </a:lnTo>
                    <a:lnTo>
                      <a:pt x="718" y="247"/>
                    </a:lnTo>
                    <a:lnTo>
                      <a:pt x="721" y="246"/>
                    </a:lnTo>
                    <a:lnTo>
                      <a:pt x="726" y="243"/>
                    </a:lnTo>
                    <a:lnTo>
                      <a:pt x="730" y="241"/>
                    </a:lnTo>
                    <a:lnTo>
                      <a:pt x="733" y="240"/>
                    </a:lnTo>
                    <a:lnTo>
                      <a:pt x="738" y="237"/>
                    </a:lnTo>
                    <a:lnTo>
                      <a:pt x="742" y="235"/>
                    </a:lnTo>
                    <a:lnTo>
                      <a:pt x="747" y="234"/>
                    </a:lnTo>
                    <a:lnTo>
                      <a:pt x="750" y="231"/>
                    </a:lnTo>
                    <a:lnTo>
                      <a:pt x="755" y="229"/>
                    </a:lnTo>
                    <a:lnTo>
                      <a:pt x="759" y="228"/>
                    </a:lnTo>
                    <a:lnTo>
                      <a:pt x="763" y="225"/>
                    </a:lnTo>
                    <a:lnTo>
                      <a:pt x="767" y="223"/>
                    </a:lnTo>
                    <a:lnTo>
                      <a:pt x="771" y="222"/>
                    </a:lnTo>
                    <a:lnTo>
                      <a:pt x="775" y="219"/>
                    </a:lnTo>
                    <a:lnTo>
                      <a:pt x="779" y="217"/>
                    </a:lnTo>
                    <a:lnTo>
                      <a:pt x="784" y="216"/>
                    </a:lnTo>
                    <a:lnTo>
                      <a:pt x="787" y="213"/>
                    </a:lnTo>
                    <a:lnTo>
                      <a:pt x="792" y="211"/>
                    </a:lnTo>
                    <a:lnTo>
                      <a:pt x="796" y="210"/>
                    </a:lnTo>
                    <a:lnTo>
                      <a:pt x="799" y="207"/>
                    </a:lnTo>
                    <a:lnTo>
                      <a:pt x="804" y="205"/>
                    </a:lnTo>
                    <a:lnTo>
                      <a:pt x="808" y="204"/>
                    </a:lnTo>
                    <a:lnTo>
                      <a:pt x="813" y="201"/>
                    </a:lnTo>
                    <a:lnTo>
                      <a:pt x="816" y="199"/>
                    </a:lnTo>
                    <a:lnTo>
                      <a:pt x="821" y="198"/>
                    </a:lnTo>
                    <a:lnTo>
                      <a:pt x="825" y="195"/>
                    </a:lnTo>
                    <a:lnTo>
                      <a:pt x="829" y="193"/>
                    </a:lnTo>
                    <a:lnTo>
                      <a:pt x="833" y="191"/>
                    </a:lnTo>
                    <a:lnTo>
                      <a:pt x="837" y="189"/>
                    </a:lnTo>
                    <a:lnTo>
                      <a:pt x="841" y="187"/>
                    </a:lnTo>
                    <a:lnTo>
                      <a:pt x="845" y="185"/>
                    </a:lnTo>
                    <a:lnTo>
                      <a:pt x="850" y="183"/>
                    </a:lnTo>
                    <a:lnTo>
                      <a:pt x="853" y="181"/>
                    </a:lnTo>
                    <a:lnTo>
                      <a:pt x="858" y="179"/>
                    </a:lnTo>
                    <a:lnTo>
                      <a:pt x="862" y="177"/>
                    </a:lnTo>
                    <a:lnTo>
                      <a:pt x="865" y="175"/>
                    </a:lnTo>
                    <a:lnTo>
                      <a:pt x="870" y="173"/>
                    </a:lnTo>
                    <a:lnTo>
                      <a:pt x="874" y="171"/>
                    </a:lnTo>
                    <a:lnTo>
                      <a:pt x="879" y="169"/>
                    </a:lnTo>
                    <a:lnTo>
                      <a:pt x="882" y="168"/>
                    </a:lnTo>
                    <a:lnTo>
                      <a:pt x="887" y="165"/>
                    </a:lnTo>
                    <a:lnTo>
                      <a:pt x="891" y="163"/>
                    </a:lnTo>
                    <a:lnTo>
                      <a:pt x="895" y="162"/>
                    </a:lnTo>
                    <a:lnTo>
                      <a:pt x="899" y="159"/>
                    </a:lnTo>
                    <a:lnTo>
                      <a:pt x="903" y="157"/>
                    </a:lnTo>
                    <a:lnTo>
                      <a:pt x="907" y="156"/>
                    </a:lnTo>
                    <a:lnTo>
                      <a:pt x="911" y="153"/>
                    </a:lnTo>
                    <a:lnTo>
                      <a:pt x="916" y="152"/>
                    </a:lnTo>
                    <a:lnTo>
                      <a:pt x="919" y="150"/>
                    </a:lnTo>
                    <a:lnTo>
                      <a:pt x="924" y="147"/>
                    </a:lnTo>
                    <a:lnTo>
                      <a:pt x="928" y="146"/>
                    </a:lnTo>
                    <a:lnTo>
                      <a:pt x="931" y="144"/>
                    </a:lnTo>
                    <a:lnTo>
                      <a:pt x="936" y="143"/>
                    </a:lnTo>
                    <a:lnTo>
                      <a:pt x="940" y="140"/>
                    </a:lnTo>
                    <a:lnTo>
                      <a:pt x="945" y="139"/>
                    </a:lnTo>
                    <a:lnTo>
                      <a:pt x="948" y="137"/>
                    </a:lnTo>
                    <a:lnTo>
                      <a:pt x="953" y="135"/>
                    </a:lnTo>
                    <a:lnTo>
                      <a:pt x="957" y="133"/>
                    </a:lnTo>
                    <a:lnTo>
                      <a:pt x="961" y="132"/>
                    </a:lnTo>
                    <a:lnTo>
                      <a:pt x="965" y="129"/>
                    </a:lnTo>
                    <a:lnTo>
                      <a:pt x="969" y="128"/>
                    </a:lnTo>
                    <a:lnTo>
                      <a:pt x="974" y="126"/>
                    </a:lnTo>
                    <a:lnTo>
                      <a:pt x="977" y="125"/>
                    </a:lnTo>
                    <a:lnTo>
                      <a:pt x="982" y="122"/>
                    </a:lnTo>
                    <a:lnTo>
                      <a:pt x="986" y="121"/>
                    </a:lnTo>
                    <a:lnTo>
                      <a:pt x="990" y="119"/>
                    </a:lnTo>
                    <a:lnTo>
                      <a:pt x="994" y="117"/>
                    </a:lnTo>
                    <a:lnTo>
                      <a:pt x="998" y="116"/>
                    </a:lnTo>
                    <a:lnTo>
                      <a:pt x="1002" y="114"/>
                    </a:lnTo>
                    <a:lnTo>
                      <a:pt x="1006" y="113"/>
                    </a:lnTo>
                    <a:lnTo>
                      <a:pt x="1011" y="110"/>
                    </a:lnTo>
                    <a:lnTo>
                      <a:pt x="1014" y="109"/>
                    </a:lnTo>
                    <a:lnTo>
                      <a:pt x="1019" y="108"/>
                    </a:lnTo>
                    <a:lnTo>
                      <a:pt x="1023" y="105"/>
                    </a:lnTo>
                    <a:lnTo>
                      <a:pt x="1028" y="104"/>
                    </a:lnTo>
                    <a:lnTo>
                      <a:pt x="1031" y="103"/>
                    </a:lnTo>
                    <a:lnTo>
                      <a:pt x="1035" y="101"/>
                    </a:lnTo>
                    <a:lnTo>
                      <a:pt x="1040" y="99"/>
                    </a:lnTo>
                    <a:lnTo>
                      <a:pt x="1043" y="98"/>
                    </a:lnTo>
                    <a:lnTo>
                      <a:pt x="1048" y="96"/>
                    </a:lnTo>
                    <a:lnTo>
                      <a:pt x="1052" y="95"/>
                    </a:lnTo>
                    <a:lnTo>
                      <a:pt x="1056" y="93"/>
                    </a:lnTo>
                    <a:lnTo>
                      <a:pt x="1060" y="91"/>
                    </a:lnTo>
                    <a:lnTo>
                      <a:pt x="1064" y="90"/>
                    </a:lnTo>
                    <a:lnTo>
                      <a:pt x="1068" y="89"/>
                    </a:lnTo>
                    <a:lnTo>
                      <a:pt x="1072" y="87"/>
                    </a:lnTo>
                    <a:lnTo>
                      <a:pt x="1077" y="86"/>
                    </a:lnTo>
                    <a:lnTo>
                      <a:pt x="1080" y="84"/>
                    </a:lnTo>
                    <a:lnTo>
                      <a:pt x="1085" y="82"/>
                    </a:lnTo>
                    <a:lnTo>
                      <a:pt x="1089" y="81"/>
                    </a:lnTo>
                    <a:lnTo>
                      <a:pt x="1092" y="80"/>
                    </a:lnTo>
                    <a:lnTo>
                      <a:pt x="1097" y="79"/>
                    </a:lnTo>
                    <a:lnTo>
                      <a:pt x="1101" y="78"/>
                    </a:lnTo>
                    <a:lnTo>
                      <a:pt x="1106" y="75"/>
                    </a:lnTo>
                    <a:lnTo>
                      <a:pt x="1109" y="74"/>
                    </a:lnTo>
                    <a:lnTo>
                      <a:pt x="1114" y="73"/>
                    </a:lnTo>
                    <a:lnTo>
                      <a:pt x="1118" y="72"/>
                    </a:lnTo>
                    <a:lnTo>
                      <a:pt x="1122" y="70"/>
                    </a:lnTo>
                    <a:lnTo>
                      <a:pt x="1126" y="69"/>
                    </a:lnTo>
                    <a:lnTo>
                      <a:pt x="1130" y="68"/>
                    </a:lnTo>
                    <a:lnTo>
                      <a:pt x="1134" y="67"/>
                    </a:lnTo>
                    <a:lnTo>
                      <a:pt x="1138" y="66"/>
                    </a:lnTo>
                    <a:lnTo>
                      <a:pt x="1143" y="64"/>
                    </a:lnTo>
                    <a:lnTo>
                      <a:pt x="1146" y="63"/>
                    </a:lnTo>
                    <a:lnTo>
                      <a:pt x="1151" y="62"/>
                    </a:lnTo>
                    <a:lnTo>
                      <a:pt x="1155" y="61"/>
                    </a:lnTo>
                    <a:lnTo>
                      <a:pt x="1158" y="60"/>
                    </a:lnTo>
                    <a:lnTo>
                      <a:pt x="1163" y="58"/>
                    </a:lnTo>
                    <a:lnTo>
                      <a:pt x="1167" y="57"/>
                    </a:lnTo>
                    <a:lnTo>
                      <a:pt x="1172" y="56"/>
                    </a:lnTo>
                    <a:lnTo>
                      <a:pt x="1175" y="55"/>
                    </a:lnTo>
                    <a:lnTo>
                      <a:pt x="1180" y="54"/>
                    </a:lnTo>
                    <a:lnTo>
                      <a:pt x="1184" y="52"/>
                    </a:lnTo>
                    <a:lnTo>
                      <a:pt x="1188" y="51"/>
                    </a:lnTo>
                    <a:lnTo>
                      <a:pt x="1192" y="50"/>
                    </a:lnTo>
                    <a:lnTo>
                      <a:pt x="1196" y="50"/>
                    </a:lnTo>
                    <a:lnTo>
                      <a:pt x="1200" y="49"/>
                    </a:lnTo>
                    <a:lnTo>
                      <a:pt x="1204" y="48"/>
                    </a:lnTo>
                    <a:lnTo>
                      <a:pt x="1209" y="46"/>
                    </a:lnTo>
                    <a:lnTo>
                      <a:pt x="1212" y="45"/>
                    </a:lnTo>
                    <a:lnTo>
                      <a:pt x="1217" y="44"/>
                    </a:lnTo>
                    <a:lnTo>
                      <a:pt x="1221" y="44"/>
                    </a:lnTo>
                    <a:lnTo>
                      <a:pt x="1224" y="43"/>
                    </a:lnTo>
                    <a:lnTo>
                      <a:pt x="1229" y="42"/>
                    </a:lnTo>
                    <a:lnTo>
                      <a:pt x="1233" y="40"/>
                    </a:lnTo>
                    <a:lnTo>
                      <a:pt x="1238" y="39"/>
                    </a:lnTo>
                    <a:lnTo>
                      <a:pt x="1241" y="39"/>
                    </a:lnTo>
                    <a:lnTo>
                      <a:pt x="1246" y="38"/>
                    </a:lnTo>
                    <a:lnTo>
                      <a:pt x="1250" y="37"/>
                    </a:lnTo>
                    <a:lnTo>
                      <a:pt x="1254" y="37"/>
                    </a:lnTo>
                    <a:lnTo>
                      <a:pt x="1258" y="36"/>
                    </a:lnTo>
                    <a:lnTo>
                      <a:pt x="1262" y="34"/>
                    </a:lnTo>
                    <a:lnTo>
                      <a:pt x="1266" y="33"/>
                    </a:lnTo>
                    <a:lnTo>
                      <a:pt x="1270" y="33"/>
                    </a:lnTo>
                    <a:lnTo>
                      <a:pt x="1275" y="32"/>
                    </a:lnTo>
                    <a:lnTo>
                      <a:pt x="1278" y="31"/>
                    </a:lnTo>
                    <a:lnTo>
                      <a:pt x="1283" y="31"/>
                    </a:lnTo>
                    <a:lnTo>
                      <a:pt x="1287" y="30"/>
                    </a:lnTo>
                    <a:lnTo>
                      <a:pt x="1290" y="30"/>
                    </a:lnTo>
                    <a:lnTo>
                      <a:pt x="1295" y="28"/>
                    </a:lnTo>
                    <a:lnTo>
                      <a:pt x="1299" y="27"/>
                    </a:lnTo>
                    <a:lnTo>
                      <a:pt x="1304" y="27"/>
                    </a:lnTo>
                    <a:lnTo>
                      <a:pt x="1307" y="26"/>
                    </a:lnTo>
                    <a:lnTo>
                      <a:pt x="1312" y="26"/>
                    </a:lnTo>
                    <a:lnTo>
                      <a:pt x="1316" y="25"/>
                    </a:lnTo>
                    <a:lnTo>
                      <a:pt x="1320" y="25"/>
                    </a:lnTo>
                    <a:lnTo>
                      <a:pt x="1324" y="24"/>
                    </a:lnTo>
                    <a:lnTo>
                      <a:pt x="1328" y="24"/>
                    </a:lnTo>
                    <a:lnTo>
                      <a:pt x="1332" y="22"/>
                    </a:lnTo>
                    <a:lnTo>
                      <a:pt x="1336" y="21"/>
                    </a:lnTo>
                    <a:lnTo>
                      <a:pt x="1344" y="21"/>
                    </a:lnTo>
                    <a:lnTo>
                      <a:pt x="1349" y="20"/>
                    </a:lnTo>
                    <a:lnTo>
                      <a:pt x="1353" y="20"/>
                    </a:lnTo>
                    <a:lnTo>
                      <a:pt x="1356" y="19"/>
                    </a:lnTo>
                    <a:lnTo>
                      <a:pt x="1361" y="19"/>
                    </a:lnTo>
                    <a:lnTo>
                      <a:pt x="1365" y="18"/>
                    </a:lnTo>
                    <a:lnTo>
                      <a:pt x="1370" y="18"/>
                    </a:lnTo>
                    <a:lnTo>
                      <a:pt x="1373" y="16"/>
                    </a:lnTo>
                    <a:lnTo>
                      <a:pt x="1382" y="16"/>
                    </a:lnTo>
                    <a:lnTo>
                      <a:pt x="1387" y="15"/>
                    </a:lnTo>
                    <a:lnTo>
                      <a:pt x="1390" y="15"/>
                    </a:lnTo>
                    <a:lnTo>
                      <a:pt x="1394" y="14"/>
                    </a:lnTo>
                    <a:lnTo>
                      <a:pt x="1402" y="14"/>
                    </a:lnTo>
                    <a:lnTo>
                      <a:pt x="1407" y="13"/>
                    </a:lnTo>
                    <a:lnTo>
                      <a:pt x="1415" y="13"/>
                    </a:lnTo>
                    <a:lnTo>
                      <a:pt x="1419" y="12"/>
                    </a:lnTo>
                    <a:lnTo>
                      <a:pt x="1427" y="12"/>
                    </a:lnTo>
                    <a:lnTo>
                      <a:pt x="1431" y="10"/>
                    </a:lnTo>
                    <a:lnTo>
                      <a:pt x="1439" y="10"/>
                    </a:lnTo>
                    <a:lnTo>
                      <a:pt x="1444" y="9"/>
                    </a:lnTo>
                    <a:lnTo>
                      <a:pt x="1456" y="9"/>
                    </a:lnTo>
                    <a:lnTo>
                      <a:pt x="1460" y="8"/>
                    </a:lnTo>
                    <a:lnTo>
                      <a:pt x="1473" y="8"/>
                    </a:lnTo>
                    <a:lnTo>
                      <a:pt x="1477" y="7"/>
                    </a:lnTo>
                    <a:lnTo>
                      <a:pt x="1489" y="7"/>
                    </a:lnTo>
                    <a:lnTo>
                      <a:pt x="1493" y="6"/>
                    </a:lnTo>
                    <a:lnTo>
                      <a:pt x="1510" y="6"/>
                    </a:lnTo>
                    <a:lnTo>
                      <a:pt x="1514" y="4"/>
                    </a:lnTo>
                    <a:lnTo>
                      <a:pt x="1534" y="4"/>
                    </a:lnTo>
                    <a:lnTo>
                      <a:pt x="1539" y="3"/>
                    </a:lnTo>
                    <a:lnTo>
                      <a:pt x="1563" y="3"/>
                    </a:lnTo>
                    <a:lnTo>
                      <a:pt x="1568" y="2"/>
                    </a:lnTo>
                    <a:lnTo>
                      <a:pt x="1600" y="2"/>
                    </a:lnTo>
                    <a:lnTo>
                      <a:pt x="1605" y="1"/>
                    </a:lnTo>
                    <a:lnTo>
                      <a:pt x="1663" y="1"/>
                    </a:lnTo>
                    <a:lnTo>
                      <a:pt x="1666" y="0"/>
                    </a:lnTo>
                    <a:lnTo>
                      <a:pt x="2054" y="0"/>
                    </a:lnTo>
                  </a:path>
                </a:pathLst>
              </a:custGeom>
              <a:noFill/>
              <a:ln w="20638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83" name="Freeform 440"/>
              <p:cNvSpPr>
                <a:spLocks noChangeAspect="1"/>
              </p:cNvSpPr>
              <p:nvPr/>
            </p:nvSpPr>
            <p:spPr bwMode="auto">
              <a:xfrm>
                <a:off x="3788" y="4045"/>
                <a:ext cx="52" cy="51"/>
              </a:xfrm>
              <a:custGeom>
                <a:avLst/>
                <a:gdLst>
                  <a:gd name="T0" fmla="*/ 41 w 52"/>
                  <a:gd name="T1" fmla="*/ 36 h 51"/>
                  <a:gd name="T2" fmla="*/ 46 w 52"/>
                  <a:gd name="T3" fmla="*/ 45 h 51"/>
                  <a:gd name="T4" fmla="*/ 50 w 52"/>
                  <a:gd name="T5" fmla="*/ 48 h 51"/>
                  <a:gd name="T6" fmla="*/ 52 w 52"/>
                  <a:gd name="T7" fmla="*/ 51 h 51"/>
                  <a:gd name="T8" fmla="*/ 24 w 52"/>
                  <a:gd name="T9" fmla="*/ 48 h 51"/>
                  <a:gd name="T10" fmla="*/ 28 w 52"/>
                  <a:gd name="T11" fmla="*/ 47 h 51"/>
                  <a:gd name="T12" fmla="*/ 28 w 52"/>
                  <a:gd name="T13" fmla="*/ 46 h 51"/>
                  <a:gd name="T14" fmla="*/ 27 w 52"/>
                  <a:gd name="T15" fmla="*/ 41 h 51"/>
                  <a:gd name="T16" fmla="*/ 18 w 52"/>
                  <a:gd name="T17" fmla="*/ 39 h 51"/>
                  <a:gd name="T18" fmla="*/ 16 w 52"/>
                  <a:gd name="T19" fmla="*/ 42 h 51"/>
                  <a:gd name="T20" fmla="*/ 15 w 52"/>
                  <a:gd name="T21" fmla="*/ 43 h 51"/>
                  <a:gd name="T22" fmla="*/ 15 w 52"/>
                  <a:gd name="T23" fmla="*/ 46 h 51"/>
                  <a:gd name="T24" fmla="*/ 16 w 52"/>
                  <a:gd name="T25" fmla="*/ 47 h 51"/>
                  <a:gd name="T26" fmla="*/ 18 w 52"/>
                  <a:gd name="T27" fmla="*/ 48 h 51"/>
                  <a:gd name="T28" fmla="*/ 21 w 52"/>
                  <a:gd name="T29" fmla="*/ 51 h 51"/>
                  <a:gd name="T30" fmla="*/ 0 w 52"/>
                  <a:gd name="T31" fmla="*/ 48 h 51"/>
                  <a:gd name="T32" fmla="*/ 8 w 52"/>
                  <a:gd name="T33" fmla="*/ 46 h 51"/>
                  <a:gd name="T34" fmla="*/ 12 w 52"/>
                  <a:gd name="T35" fmla="*/ 41 h 51"/>
                  <a:gd name="T36" fmla="*/ 21 w 52"/>
                  <a:gd name="T37" fmla="*/ 30 h 51"/>
                  <a:gd name="T38" fmla="*/ 9 w 52"/>
                  <a:gd name="T39" fmla="*/ 10 h 51"/>
                  <a:gd name="T40" fmla="*/ 5 w 52"/>
                  <a:gd name="T41" fmla="*/ 5 h 51"/>
                  <a:gd name="T42" fmla="*/ 0 w 52"/>
                  <a:gd name="T43" fmla="*/ 3 h 51"/>
                  <a:gd name="T44" fmla="*/ 28 w 52"/>
                  <a:gd name="T45" fmla="*/ 0 h 51"/>
                  <a:gd name="T46" fmla="*/ 28 w 52"/>
                  <a:gd name="T47" fmla="*/ 3 h 51"/>
                  <a:gd name="T48" fmla="*/ 24 w 52"/>
                  <a:gd name="T49" fmla="*/ 4 h 51"/>
                  <a:gd name="T50" fmla="*/ 24 w 52"/>
                  <a:gd name="T51" fmla="*/ 6 h 51"/>
                  <a:gd name="T52" fmla="*/ 24 w 52"/>
                  <a:gd name="T53" fmla="*/ 7 h 51"/>
                  <a:gd name="T54" fmla="*/ 30 w 52"/>
                  <a:gd name="T55" fmla="*/ 17 h 51"/>
                  <a:gd name="T56" fmla="*/ 34 w 52"/>
                  <a:gd name="T57" fmla="*/ 10 h 51"/>
                  <a:gd name="T58" fmla="*/ 36 w 52"/>
                  <a:gd name="T59" fmla="*/ 6 h 51"/>
                  <a:gd name="T60" fmla="*/ 35 w 52"/>
                  <a:gd name="T61" fmla="*/ 4 h 51"/>
                  <a:gd name="T62" fmla="*/ 32 w 52"/>
                  <a:gd name="T63" fmla="*/ 3 h 51"/>
                  <a:gd name="T64" fmla="*/ 50 w 52"/>
                  <a:gd name="T65" fmla="*/ 0 h 51"/>
                  <a:gd name="T66" fmla="*/ 47 w 52"/>
                  <a:gd name="T67" fmla="*/ 4 h 51"/>
                  <a:gd name="T68" fmla="*/ 40 w 52"/>
                  <a:gd name="T69" fmla="*/ 7 h 51"/>
                  <a:gd name="T70" fmla="*/ 32 w 52"/>
                  <a:gd name="T71" fmla="*/ 19 h 5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2"/>
                  <a:gd name="T109" fmla="*/ 0 h 51"/>
                  <a:gd name="T110" fmla="*/ 52 w 52"/>
                  <a:gd name="T111" fmla="*/ 51 h 51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2" h="51">
                    <a:moveTo>
                      <a:pt x="32" y="19"/>
                    </a:moveTo>
                    <a:lnTo>
                      <a:pt x="41" y="36"/>
                    </a:lnTo>
                    <a:lnTo>
                      <a:pt x="44" y="41"/>
                    </a:lnTo>
                    <a:lnTo>
                      <a:pt x="46" y="45"/>
                    </a:lnTo>
                    <a:lnTo>
                      <a:pt x="48" y="47"/>
                    </a:lnTo>
                    <a:lnTo>
                      <a:pt x="50" y="48"/>
                    </a:lnTo>
                    <a:lnTo>
                      <a:pt x="52" y="48"/>
                    </a:lnTo>
                    <a:lnTo>
                      <a:pt x="52" y="51"/>
                    </a:lnTo>
                    <a:lnTo>
                      <a:pt x="24" y="51"/>
                    </a:lnTo>
                    <a:lnTo>
                      <a:pt x="24" y="48"/>
                    </a:lnTo>
                    <a:lnTo>
                      <a:pt x="27" y="48"/>
                    </a:lnTo>
                    <a:lnTo>
                      <a:pt x="28" y="47"/>
                    </a:lnTo>
                    <a:lnTo>
                      <a:pt x="28" y="46"/>
                    </a:lnTo>
                    <a:lnTo>
                      <a:pt x="28" y="45"/>
                    </a:lnTo>
                    <a:lnTo>
                      <a:pt x="27" y="41"/>
                    </a:lnTo>
                    <a:lnTo>
                      <a:pt x="22" y="34"/>
                    </a:lnTo>
                    <a:lnTo>
                      <a:pt x="18" y="39"/>
                    </a:lnTo>
                    <a:lnTo>
                      <a:pt x="17" y="41"/>
                    </a:lnTo>
                    <a:lnTo>
                      <a:pt x="16" y="42"/>
                    </a:lnTo>
                    <a:lnTo>
                      <a:pt x="15" y="43"/>
                    </a:lnTo>
                    <a:lnTo>
                      <a:pt x="15" y="45"/>
                    </a:lnTo>
                    <a:lnTo>
                      <a:pt x="15" y="46"/>
                    </a:lnTo>
                    <a:lnTo>
                      <a:pt x="16" y="47"/>
                    </a:lnTo>
                    <a:lnTo>
                      <a:pt x="17" y="48"/>
                    </a:lnTo>
                    <a:lnTo>
                      <a:pt x="18" y="48"/>
                    </a:lnTo>
                    <a:lnTo>
                      <a:pt x="21" y="48"/>
                    </a:lnTo>
                    <a:lnTo>
                      <a:pt x="21" y="51"/>
                    </a:lnTo>
                    <a:lnTo>
                      <a:pt x="0" y="51"/>
                    </a:lnTo>
                    <a:lnTo>
                      <a:pt x="0" y="48"/>
                    </a:lnTo>
                    <a:lnTo>
                      <a:pt x="4" y="48"/>
                    </a:lnTo>
                    <a:lnTo>
                      <a:pt x="8" y="46"/>
                    </a:lnTo>
                    <a:lnTo>
                      <a:pt x="10" y="45"/>
                    </a:lnTo>
                    <a:lnTo>
                      <a:pt x="12" y="41"/>
                    </a:lnTo>
                    <a:lnTo>
                      <a:pt x="16" y="36"/>
                    </a:lnTo>
                    <a:lnTo>
                      <a:pt x="21" y="30"/>
                    </a:lnTo>
                    <a:lnTo>
                      <a:pt x="11" y="15"/>
                    </a:lnTo>
                    <a:lnTo>
                      <a:pt x="9" y="10"/>
                    </a:lnTo>
                    <a:lnTo>
                      <a:pt x="6" y="6"/>
                    </a:lnTo>
                    <a:lnTo>
                      <a:pt x="5" y="5"/>
                    </a:lnTo>
                    <a:lnTo>
                      <a:pt x="3" y="4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8" y="0"/>
                    </a:lnTo>
                    <a:lnTo>
                      <a:pt x="28" y="3"/>
                    </a:lnTo>
                    <a:lnTo>
                      <a:pt x="24" y="4"/>
                    </a:lnTo>
                    <a:lnTo>
                      <a:pt x="24" y="5"/>
                    </a:lnTo>
                    <a:lnTo>
                      <a:pt x="24" y="6"/>
                    </a:lnTo>
                    <a:lnTo>
                      <a:pt x="24" y="7"/>
                    </a:lnTo>
                    <a:lnTo>
                      <a:pt x="26" y="10"/>
                    </a:lnTo>
                    <a:lnTo>
                      <a:pt x="30" y="17"/>
                    </a:lnTo>
                    <a:lnTo>
                      <a:pt x="32" y="13"/>
                    </a:lnTo>
                    <a:lnTo>
                      <a:pt x="34" y="10"/>
                    </a:lnTo>
                    <a:lnTo>
                      <a:pt x="35" y="7"/>
                    </a:lnTo>
                    <a:lnTo>
                      <a:pt x="36" y="6"/>
                    </a:lnTo>
                    <a:lnTo>
                      <a:pt x="36" y="5"/>
                    </a:lnTo>
                    <a:lnTo>
                      <a:pt x="35" y="4"/>
                    </a:lnTo>
                    <a:lnTo>
                      <a:pt x="34" y="4"/>
                    </a:lnTo>
                    <a:lnTo>
                      <a:pt x="32" y="3"/>
                    </a:lnTo>
                    <a:lnTo>
                      <a:pt x="32" y="0"/>
                    </a:lnTo>
                    <a:lnTo>
                      <a:pt x="50" y="0"/>
                    </a:lnTo>
                    <a:lnTo>
                      <a:pt x="50" y="3"/>
                    </a:lnTo>
                    <a:lnTo>
                      <a:pt x="47" y="4"/>
                    </a:lnTo>
                    <a:lnTo>
                      <a:pt x="44" y="5"/>
                    </a:lnTo>
                    <a:lnTo>
                      <a:pt x="40" y="7"/>
                    </a:lnTo>
                    <a:lnTo>
                      <a:pt x="38" y="12"/>
                    </a:lnTo>
                    <a:lnTo>
                      <a:pt x="32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206272" name="Text Box 448"/>
            <p:cNvSpPr txBox="1">
              <a:spLocks noChangeAspect="1" noChangeArrowheads="1"/>
            </p:cNvSpPr>
            <p:nvPr/>
          </p:nvSpPr>
          <p:spPr bwMode="auto">
            <a:xfrm>
              <a:off x="1920" y="1536"/>
              <a:ext cx="1968" cy="26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lang="en-US" sz="2000" dirty="0">
                  <a:effectLst>
                    <a:outerShdw blurRad="38100" dist="38100" dir="2700000" algn="tl">
                      <a:srgbClr val="C0C0C0"/>
                    </a:outerShdw>
                  </a:effectLst>
                  <a:cs typeface="Arial" pitchFamily="34" charset="0"/>
                </a:rPr>
                <a:t>x h</a:t>
              </a:r>
              <a:r>
                <a:rPr lang="en-US" sz="2000" baseline="-25000" dirty="0">
                  <a:effectLst>
                    <a:outerShdw blurRad="38100" dist="38100" dir="2700000" algn="tl">
                      <a:srgbClr val="C0C0C0"/>
                    </a:outerShdw>
                  </a:effectLst>
                  <a:cs typeface="Arial" pitchFamily="34" charset="0"/>
                </a:rPr>
                <a:t>1</a:t>
              </a:r>
              <a:r>
                <a:rPr lang="en-US" sz="2000" baseline="30000" dirty="0">
                  <a:effectLst>
                    <a:outerShdw blurRad="38100" dist="38100" dir="2700000" algn="tl">
                      <a:srgbClr val="C0C0C0"/>
                    </a:outerShdw>
                  </a:effectLst>
                  <a:cs typeface="Arial" pitchFamily="34" charset="0"/>
                </a:rPr>
                <a:t>q</a:t>
              </a:r>
              <a:endParaRPr lang="it-IT" sz="2000" baseline="30000"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endParaRPr>
            </a:p>
          </p:txBody>
        </p:sp>
      </p:grpSp>
      <p:sp>
        <p:nvSpPr>
          <p:cNvPr id="18437" name="Text Box 450"/>
          <p:cNvSpPr txBox="1">
            <a:spLocks noChangeArrowheads="1"/>
          </p:cNvSpPr>
          <p:nvPr/>
        </p:nvSpPr>
        <p:spPr bwMode="auto">
          <a:xfrm>
            <a:off x="152400" y="533400"/>
            <a:ext cx="8839200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Font typeface="Wingdings" pitchFamily="2" charset="2"/>
              <a:buChar char="v"/>
            </a:pPr>
            <a:r>
              <a:rPr lang="en-US" dirty="0"/>
              <a:t> Dashed area: extraction of transversity from BELLE, COMPASS, and HERMES data</a:t>
            </a:r>
            <a:endParaRPr lang="it-IT" dirty="0"/>
          </a:p>
        </p:txBody>
      </p:sp>
      <p:sp>
        <p:nvSpPr>
          <p:cNvPr id="18438" name="Text Box 451"/>
          <p:cNvSpPr txBox="1">
            <a:spLocks noChangeArrowheads="1"/>
          </p:cNvSpPr>
          <p:nvPr/>
        </p:nvSpPr>
        <p:spPr bwMode="auto">
          <a:xfrm>
            <a:off x="5029200" y="3854450"/>
            <a:ext cx="609600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dirty="0"/>
              <a:t>up</a:t>
            </a:r>
            <a:endParaRPr lang="it-IT"/>
          </a:p>
        </p:txBody>
      </p:sp>
      <p:sp>
        <p:nvSpPr>
          <p:cNvPr id="18439" name="Text Box 452"/>
          <p:cNvSpPr txBox="1">
            <a:spLocks noChangeArrowheads="1"/>
          </p:cNvSpPr>
          <p:nvPr/>
        </p:nvSpPr>
        <p:spPr bwMode="auto">
          <a:xfrm>
            <a:off x="5105400" y="5562600"/>
            <a:ext cx="1447800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dirty="0"/>
              <a:t>down</a:t>
            </a:r>
            <a:endParaRPr lang="it-IT"/>
          </a:p>
        </p:txBody>
      </p:sp>
      <p:sp>
        <p:nvSpPr>
          <p:cNvPr id="18440" name="Text Box 453"/>
          <p:cNvSpPr txBox="1">
            <a:spLocks noChangeArrowheads="1"/>
          </p:cNvSpPr>
          <p:nvPr/>
        </p:nvSpPr>
        <p:spPr bwMode="auto">
          <a:xfrm>
            <a:off x="381000" y="838200"/>
            <a:ext cx="8458200" cy="3048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400" dirty="0">
                <a:solidFill>
                  <a:srgbClr val="336600"/>
                </a:solidFill>
              </a:rPr>
              <a:t>Anselmino et al., PRD75, </a:t>
            </a:r>
            <a:r>
              <a:rPr lang="en-US" sz="1400" dirty="0" smtClean="0">
                <a:solidFill>
                  <a:srgbClr val="336600"/>
                </a:solidFill>
              </a:rPr>
              <a:t>2007</a:t>
            </a:r>
            <a:endParaRPr lang="it-IT" sz="1400" dirty="0">
              <a:solidFill>
                <a:srgbClr val="336600"/>
              </a:solidFill>
            </a:endParaRPr>
          </a:p>
        </p:txBody>
      </p:sp>
      <p:sp>
        <p:nvSpPr>
          <p:cNvPr id="18441" name="Text Box 454"/>
          <p:cNvSpPr txBox="1">
            <a:spLocks noChangeArrowheads="1"/>
          </p:cNvSpPr>
          <p:nvPr/>
        </p:nvSpPr>
        <p:spPr bwMode="auto">
          <a:xfrm>
            <a:off x="152400" y="1219200"/>
            <a:ext cx="8839200" cy="5810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Font typeface="Wingdings" pitchFamily="2" charset="2"/>
              <a:buChar char="v"/>
            </a:pPr>
            <a:r>
              <a:rPr lang="en-US" dirty="0">
                <a:solidFill>
                  <a:srgbClr val="CC3300"/>
                </a:solidFill>
              </a:rPr>
              <a:t> Predictions from Light-Cone CQM evolved from the hadronic scale </a:t>
            </a:r>
            <a:r>
              <a:rPr lang="en-US" dirty="0">
                <a:solidFill>
                  <a:srgbClr val="CC3300"/>
                </a:solidFill>
                <a:sym typeface="Symbol" pitchFamily="18" charset="2"/>
              </a:rPr>
              <a:t>Q</a:t>
            </a:r>
            <a:r>
              <a:rPr lang="en-US" baseline="30000" dirty="0" smtClean="0">
                <a:solidFill>
                  <a:srgbClr val="CC3300"/>
                </a:solidFill>
                <a:sym typeface="Symbol" pitchFamily="18" charset="2"/>
              </a:rPr>
              <a:t>2</a:t>
            </a:r>
            <a:r>
              <a:rPr lang="en-US" baseline="-25000" dirty="0" smtClean="0">
                <a:solidFill>
                  <a:srgbClr val="CC3300"/>
                </a:solidFill>
                <a:sym typeface="Symbol" pitchFamily="18" charset="2"/>
              </a:rPr>
              <a:t>0</a:t>
            </a:r>
            <a:r>
              <a:rPr lang="en-US" dirty="0" smtClean="0">
                <a:solidFill>
                  <a:srgbClr val="CC3300"/>
                </a:solidFill>
              </a:rPr>
              <a:t> </a:t>
            </a:r>
            <a:r>
              <a:rPr lang="en-US" dirty="0">
                <a:solidFill>
                  <a:srgbClr val="CC3300"/>
                </a:solidFill>
              </a:rPr>
              <a:t>to Q</a:t>
            </a:r>
            <a:r>
              <a:rPr lang="en-US" baseline="30000" dirty="0">
                <a:solidFill>
                  <a:srgbClr val="CC3300"/>
                </a:solidFill>
              </a:rPr>
              <a:t>2</a:t>
            </a:r>
            <a:r>
              <a:rPr lang="en-US" dirty="0">
                <a:solidFill>
                  <a:srgbClr val="CC3300"/>
                </a:solidFill>
              </a:rPr>
              <a:t>= 2.5 GeV</a:t>
            </a:r>
            <a:r>
              <a:rPr lang="en-US" baseline="30000" dirty="0">
                <a:solidFill>
                  <a:srgbClr val="CC3300"/>
                </a:solidFill>
              </a:rPr>
              <a:t>2</a:t>
            </a:r>
            <a:br>
              <a:rPr lang="en-US" baseline="30000" dirty="0">
                <a:solidFill>
                  <a:srgbClr val="CC3300"/>
                </a:solidFill>
              </a:rPr>
            </a:br>
            <a:r>
              <a:rPr lang="en-US" dirty="0">
                <a:solidFill>
                  <a:srgbClr val="CC3300"/>
                </a:solidFill>
              </a:rPr>
              <a:t>using two different momentum-dependent wf</a:t>
            </a:r>
            <a:endParaRPr lang="it-IT" dirty="0">
              <a:solidFill>
                <a:srgbClr val="CC3300"/>
              </a:solidFill>
            </a:endParaRPr>
          </a:p>
        </p:txBody>
      </p:sp>
      <p:sp>
        <p:nvSpPr>
          <p:cNvPr id="18442" name="Text Box 455"/>
          <p:cNvSpPr txBox="1">
            <a:spLocks noChangeArrowheads="1"/>
          </p:cNvSpPr>
          <p:nvPr/>
        </p:nvSpPr>
        <p:spPr bwMode="auto">
          <a:xfrm>
            <a:off x="304800" y="2057400"/>
            <a:ext cx="2667000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endParaRPr lang="en-US" dirty="0"/>
          </a:p>
        </p:txBody>
      </p:sp>
      <p:sp>
        <p:nvSpPr>
          <p:cNvPr id="18443" name="Rectangle 457"/>
          <p:cNvSpPr>
            <a:spLocks noChangeArrowheads="1"/>
          </p:cNvSpPr>
          <p:nvPr/>
        </p:nvSpPr>
        <p:spPr bwMode="auto">
          <a:xfrm>
            <a:off x="152400" y="5588000"/>
            <a:ext cx="1600200" cy="736600"/>
          </a:xfrm>
          <a:prstGeom prst="rect">
            <a:avLst/>
          </a:prstGeom>
          <a:noFill/>
          <a:ln w="6350" algn="ctr">
            <a:solidFill>
              <a:srgbClr val="0000FF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>
              <a:spcBef>
                <a:spcPct val="0"/>
              </a:spcBef>
            </a:pPr>
            <a:r>
              <a:rPr lang="en-US" sz="1400" dirty="0">
                <a:solidFill>
                  <a:srgbClr val="0000FF"/>
                </a:solidFill>
              </a:rPr>
              <a:t>Schlumpf, </a:t>
            </a:r>
            <a:br>
              <a:rPr lang="en-US" sz="1400" dirty="0">
                <a:solidFill>
                  <a:srgbClr val="0000FF"/>
                </a:solidFill>
              </a:rPr>
            </a:br>
            <a:r>
              <a:rPr lang="en-US" sz="1400" dirty="0">
                <a:solidFill>
                  <a:srgbClr val="0000FF"/>
                </a:solidFill>
              </a:rPr>
              <a:t>Ph.D. Thesis, </a:t>
            </a:r>
            <a:br>
              <a:rPr lang="en-US" sz="1400" dirty="0">
                <a:solidFill>
                  <a:srgbClr val="0000FF"/>
                </a:solidFill>
              </a:rPr>
            </a:br>
            <a:r>
              <a:rPr lang="en-US" sz="1400" dirty="0">
                <a:solidFill>
                  <a:srgbClr val="0000FF"/>
                </a:solidFill>
              </a:rPr>
              <a:t>hep-ph/9211255</a:t>
            </a:r>
            <a:endParaRPr lang="it-IT" sz="1400" dirty="0">
              <a:solidFill>
                <a:srgbClr val="0000FF"/>
              </a:solidFill>
            </a:endParaRPr>
          </a:p>
        </p:txBody>
      </p:sp>
      <p:sp>
        <p:nvSpPr>
          <p:cNvPr id="18444" name="Line 459"/>
          <p:cNvSpPr>
            <a:spLocks noChangeShapeType="1"/>
          </p:cNvSpPr>
          <p:nvPr/>
        </p:nvSpPr>
        <p:spPr bwMode="auto">
          <a:xfrm>
            <a:off x="304800" y="2854325"/>
            <a:ext cx="533400" cy="0"/>
          </a:xfrm>
          <a:prstGeom prst="lin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endParaRPr lang="en-US" dirty="0"/>
          </a:p>
        </p:txBody>
      </p:sp>
      <p:pic>
        <p:nvPicPr>
          <p:cNvPr id="18445" name="Picture 460" descr="txp_fig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6"/>
          <a:srcRect/>
          <a:stretch>
            <a:fillRect/>
          </a:stretch>
        </p:blipFill>
        <p:spPr bwMode="auto">
          <a:xfrm>
            <a:off x="228600" y="2989263"/>
            <a:ext cx="1435100" cy="47466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sp>
        <p:nvSpPr>
          <p:cNvPr id="18446" name="Text Box 461"/>
          <p:cNvSpPr txBox="1">
            <a:spLocks noChangeArrowheads="1"/>
          </p:cNvSpPr>
          <p:nvPr/>
        </p:nvSpPr>
        <p:spPr bwMode="auto">
          <a:xfrm>
            <a:off x="76200" y="3616325"/>
            <a:ext cx="2743200" cy="18034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Font typeface="Wingdings" pitchFamily="2" charset="2"/>
              <a:buChar char="ü"/>
            </a:pPr>
            <a:r>
              <a:rPr lang="en-US" dirty="0">
                <a:latin typeface="Symbol" pitchFamily="18" charset="2"/>
                <a:sym typeface="Symbol" pitchFamily="18" charset="2"/>
              </a:rPr>
              <a:t> </a:t>
            </a:r>
            <a:r>
              <a:rPr lang="en-US" dirty="0">
                <a:sym typeface="Symbol" pitchFamily="18" charset="2"/>
              </a:rPr>
              <a:t>phenomenological wf</a:t>
            </a:r>
          </a:p>
          <a:p>
            <a:pPr>
              <a:buFont typeface="Wingdings" pitchFamily="2" charset="2"/>
              <a:buChar char="ü"/>
            </a:pPr>
            <a:r>
              <a:rPr lang="en-US" dirty="0">
                <a:latin typeface="Symbol" pitchFamily="18" charset="2"/>
                <a:sym typeface="Symbol" pitchFamily="18" charset="2"/>
              </a:rPr>
              <a:t> </a:t>
            </a:r>
            <a:r>
              <a:rPr lang="en-US" dirty="0">
                <a:sym typeface="Symbol" pitchFamily="18" charset="2"/>
              </a:rPr>
              <a:t>three fit parameters</a:t>
            </a:r>
          </a:p>
          <a:p>
            <a:pPr>
              <a:buFont typeface="Wingdings" pitchFamily="2" charset="2"/>
              <a:buChar char="ü"/>
            </a:pPr>
            <a:r>
              <a:rPr lang="en-US" dirty="0">
                <a:latin typeface="Symbol" pitchFamily="18" charset="2"/>
                <a:sym typeface="Symbol" pitchFamily="18" charset="2"/>
              </a:rPr>
              <a:t> </a:t>
            </a:r>
            <a:r>
              <a:rPr lang="en-US" dirty="0">
                <a:latin typeface="Symbol" pitchFamily="18" charset="2"/>
              </a:rPr>
              <a:t>,</a:t>
            </a:r>
            <a:r>
              <a:rPr lang="en-US" dirty="0"/>
              <a:t> </a:t>
            </a:r>
            <a:r>
              <a:rPr lang="en-US" dirty="0">
                <a:latin typeface="Symbol" pitchFamily="18" charset="2"/>
                <a:sym typeface="Symbol" pitchFamily="18" charset="2"/>
              </a:rPr>
              <a:t></a:t>
            </a:r>
            <a:r>
              <a:rPr lang="en-US" dirty="0"/>
              <a:t> and m</a:t>
            </a:r>
            <a:r>
              <a:rPr lang="en-US" baseline="-25000" dirty="0"/>
              <a:t>q</a:t>
            </a:r>
            <a:r>
              <a:rPr lang="en-US" dirty="0"/>
              <a:t> fitted to the anomalous magnetic moments of the nucleon and to g</a:t>
            </a:r>
            <a:r>
              <a:rPr lang="en-US" baseline="-25000" dirty="0"/>
              <a:t>A</a:t>
            </a:r>
            <a:endParaRPr lang="it-IT" baseline="-25000" dirty="0"/>
          </a:p>
        </p:txBody>
      </p:sp>
      <p:sp>
        <p:nvSpPr>
          <p:cNvPr id="18447" name="Line 462"/>
          <p:cNvSpPr>
            <a:spLocks noChangeShapeType="1"/>
          </p:cNvSpPr>
          <p:nvPr/>
        </p:nvSpPr>
        <p:spPr bwMode="auto">
          <a:xfrm>
            <a:off x="6705600" y="2895600"/>
            <a:ext cx="533400" cy="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endParaRPr lang="en-US" dirty="0"/>
          </a:p>
        </p:txBody>
      </p:sp>
      <p:sp>
        <p:nvSpPr>
          <p:cNvPr id="18448" name="Text Box 463"/>
          <p:cNvSpPr txBox="1">
            <a:spLocks noChangeAspect="1" noChangeArrowheads="1"/>
          </p:cNvSpPr>
          <p:nvPr/>
        </p:nvSpPr>
        <p:spPr bwMode="auto">
          <a:xfrm>
            <a:off x="6400800" y="5630863"/>
            <a:ext cx="2667000" cy="693737"/>
          </a:xfrm>
          <a:prstGeom prst="rect">
            <a:avLst/>
          </a:prstGeom>
          <a:noFill/>
          <a:ln w="6350" algn="ctr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eaLnBrk="0" hangingPunct="0"/>
            <a:r>
              <a:rPr lang="en-US" sz="1400" dirty="0">
                <a:solidFill>
                  <a:srgbClr val="FF0000"/>
                </a:solidFill>
              </a:rPr>
              <a:t>Faccioli, et al., NPA656, 1999</a:t>
            </a:r>
            <a:br>
              <a:rPr lang="en-US" sz="1400" dirty="0">
                <a:solidFill>
                  <a:srgbClr val="FF0000"/>
                </a:solidFill>
              </a:rPr>
            </a:br>
            <a:r>
              <a:rPr lang="en-US" sz="1400" dirty="0">
                <a:solidFill>
                  <a:srgbClr val="FF0000"/>
                </a:solidFill>
              </a:rPr>
              <a:t/>
            </a:r>
            <a:br>
              <a:rPr lang="en-US" sz="1400" dirty="0">
                <a:solidFill>
                  <a:srgbClr val="FF0000"/>
                </a:solidFill>
              </a:rPr>
            </a:br>
            <a:r>
              <a:rPr lang="en-US" sz="1400" dirty="0">
                <a:solidFill>
                  <a:srgbClr val="FF0000"/>
                </a:solidFill>
              </a:rPr>
              <a:t>Ferraris et al., PLB324, 1995</a:t>
            </a:r>
            <a:endParaRPr lang="it-IT" sz="1400" dirty="0">
              <a:solidFill>
                <a:srgbClr val="FF0000"/>
              </a:solidFill>
            </a:endParaRPr>
          </a:p>
        </p:txBody>
      </p:sp>
      <p:pic>
        <p:nvPicPr>
          <p:cNvPr id="18449" name="Picture 467" descr="txp_fig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7"/>
          <a:srcRect/>
          <a:stretch>
            <a:fillRect/>
          </a:stretch>
        </p:blipFill>
        <p:spPr bwMode="auto">
          <a:xfrm>
            <a:off x="6629400" y="3162300"/>
            <a:ext cx="133350" cy="1905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sp>
        <p:nvSpPr>
          <p:cNvPr id="18450" name="Text Box 468"/>
          <p:cNvSpPr txBox="1">
            <a:spLocks noChangeArrowheads="1"/>
          </p:cNvSpPr>
          <p:nvPr/>
        </p:nvSpPr>
        <p:spPr bwMode="auto">
          <a:xfrm>
            <a:off x="6400800" y="3124200"/>
            <a:ext cx="2743200" cy="15589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Font typeface="Wingdings" pitchFamily="2" charset="2"/>
              <a:buNone/>
            </a:pPr>
            <a:r>
              <a:rPr lang="en-US" dirty="0">
                <a:solidFill>
                  <a:srgbClr val="FF0000"/>
                </a:solidFill>
              </a:rPr>
              <a:t>      solution of relativistic potential model</a:t>
            </a:r>
          </a:p>
          <a:p>
            <a:pPr>
              <a:buFont typeface="Wingdings" pitchFamily="2" charset="2"/>
              <a:buChar char="ü"/>
            </a:pPr>
            <a:r>
              <a:rPr lang="en-US" dirty="0">
                <a:solidFill>
                  <a:srgbClr val="FF0000"/>
                </a:solidFill>
              </a:rPr>
              <a:t> no free parameters</a:t>
            </a:r>
          </a:p>
          <a:p>
            <a:pPr>
              <a:buFont typeface="Wingdings" pitchFamily="2" charset="2"/>
              <a:buChar char="ü"/>
            </a:pPr>
            <a:r>
              <a:rPr lang="en-US" dirty="0">
                <a:solidFill>
                  <a:srgbClr val="FF0000"/>
                </a:solidFill>
              </a:rPr>
              <a:t> fair description of nucleon form factors</a:t>
            </a:r>
            <a:endParaRPr lang="it-IT">
              <a:solidFill>
                <a:srgbClr val="FF0000"/>
              </a:solidFill>
            </a:endParaRPr>
          </a:p>
        </p:txBody>
      </p:sp>
      <p:sp>
        <p:nvSpPr>
          <p:cNvPr id="18451" name="Text Box 469"/>
          <p:cNvSpPr txBox="1">
            <a:spLocks noChangeArrowheads="1"/>
          </p:cNvSpPr>
          <p:nvPr/>
        </p:nvSpPr>
        <p:spPr bwMode="auto">
          <a:xfrm>
            <a:off x="2895600" y="6400800"/>
            <a:ext cx="3124200" cy="3048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buClr>
                <a:srgbClr val="0000FF"/>
              </a:buClr>
              <a:buFont typeface="Wingdings" pitchFamily="2" charset="2"/>
              <a:buNone/>
            </a:pPr>
            <a:r>
              <a:rPr lang="en-US" sz="1400" dirty="0"/>
              <a:t>BP, Pincetti, Boffi, PRD72, 2005</a:t>
            </a:r>
            <a:endParaRPr lang="it-IT" sz="1400" dirty="0"/>
          </a:p>
        </p:txBody>
      </p:sp>
      <p:pic>
        <p:nvPicPr>
          <p:cNvPr id="452" name="Picture 451" descr="txp_fi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8"/>
          <a:stretch>
            <a:fillRect/>
          </a:stretch>
        </p:blipFill>
        <p:spPr bwMode="auto">
          <a:xfrm>
            <a:off x="1499652" y="1984199"/>
            <a:ext cx="6196548" cy="530401"/>
          </a:xfrm>
          <a:prstGeom prst="rect">
            <a:avLst/>
          </a:prstGeom>
          <a:noFill/>
          <a:ln/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528"/>
          <p:cNvGrpSpPr/>
          <p:nvPr/>
        </p:nvGrpSpPr>
        <p:grpSpPr>
          <a:xfrm>
            <a:off x="1116330" y="652188"/>
            <a:ext cx="6046470" cy="567012"/>
            <a:chOff x="1040130" y="652188"/>
            <a:chExt cx="6046470" cy="567012"/>
          </a:xfrm>
        </p:grpSpPr>
        <p:sp>
          <p:nvSpPr>
            <p:cNvPr id="523" name="TextBox 522"/>
            <p:cNvSpPr txBox="1"/>
            <p:nvPr/>
          </p:nvSpPr>
          <p:spPr>
            <a:xfrm>
              <a:off x="1040130" y="762000"/>
              <a:ext cx="3760470" cy="3554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gaussian ansatz</a:t>
              </a:r>
              <a:endParaRPr lang="en-US" dirty="0"/>
            </a:p>
          </p:txBody>
        </p:sp>
        <p:sp>
          <p:nvSpPr>
            <p:cNvPr id="524" name="Right Arrow 523"/>
            <p:cNvSpPr/>
            <p:nvPr/>
          </p:nvSpPr>
          <p:spPr bwMode="auto">
            <a:xfrm>
              <a:off x="2816352" y="846582"/>
              <a:ext cx="336042" cy="144018"/>
            </a:xfrm>
            <a:prstGeom prst="rightArrow">
              <a:avLst/>
            </a:prstGeom>
            <a:noFill/>
            <a:ln w="158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6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Comic Sans MS" pitchFamily="66" charset="0"/>
                <a:cs typeface="Arial" pitchFamily="34" charset="0"/>
              </a:endParaRPr>
            </a:p>
          </p:txBody>
        </p:sp>
        <p:pic>
          <p:nvPicPr>
            <p:cNvPr id="528" name="Picture 527" descr="txp_fig"/>
            <p:cNvPicPr>
              <a:picLocks noChangeAspect="1"/>
            </p:cNvPicPr>
            <p:nvPr>
              <p:custDataLst>
                <p:tags r:id="rId10"/>
              </p:custDataLst>
            </p:nvPr>
          </p:nvPicPr>
          <p:blipFill>
            <a:blip r:embed="rId13"/>
            <a:stretch>
              <a:fillRect/>
            </a:stretch>
          </p:blipFill>
          <p:spPr bwMode="auto">
            <a:xfrm>
              <a:off x="3326415" y="652188"/>
              <a:ext cx="3760185" cy="567012"/>
            </a:xfrm>
            <a:prstGeom prst="rect">
              <a:avLst/>
            </a:prstGeom>
            <a:noFill/>
            <a:ln/>
            <a:effectLst/>
          </p:spPr>
        </p:pic>
      </p:grpSp>
      <p:grpSp>
        <p:nvGrpSpPr>
          <p:cNvPr id="3" name="Group 558"/>
          <p:cNvGrpSpPr/>
          <p:nvPr/>
        </p:nvGrpSpPr>
        <p:grpSpPr>
          <a:xfrm>
            <a:off x="152400" y="1261646"/>
            <a:ext cx="5029200" cy="354995"/>
            <a:chOff x="304800" y="1931005"/>
            <a:chExt cx="5029200" cy="354995"/>
          </a:xfrm>
        </p:grpSpPr>
        <p:pic>
          <p:nvPicPr>
            <p:cNvPr id="556" name="Picture 555" descr="txp_fig"/>
            <p:cNvPicPr>
              <a:picLocks noChangeAspect="1"/>
            </p:cNvPicPr>
            <p:nvPr>
              <p:custDataLst>
                <p:tags r:id="rId9"/>
              </p:custDataLst>
            </p:nvPr>
          </p:nvPicPr>
          <p:blipFill>
            <a:blip r:embed="rId14"/>
            <a:stretch>
              <a:fillRect/>
            </a:stretch>
          </p:blipFill>
          <p:spPr bwMode="auto">
            <a:xfrm>
              <a:off x="783938" y="1931005"/>
              <a:ext cx="1184091" cy="278856"/>
            </a:xfrm>
            <a:prstGeom prst="rect">
              <a:avLst/>
            </a:prstGeom>
            <a:noFill/>
            <a:ln/>
            <a:effectLst/>
          </p:spPr>
        </p:pic>
        <p:sp>
          <p:nvSpPr>
            <p:cNvPr id="544" name="TextBox 543"/>
            <p:cNvSpPr txBox="1"/>
            <p:nvPr/>
          </p:nvSpPr>
          <p:spPr>
            <a:xfrm>
              <a:off x="1981200" y="1947446"/>
              <a:ext cx="33528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initial scale Q</a:t>
              </a:r>
              <a:r>
                <a:rPr lang="en-US" baseline="30000" dirty="0" smtClean="0"/>
                <a:t>2</a:t>
              </a:r>
              <a:r>
                <a:rPr lang="en-US" baseline="-25000" dirty="0" smtClean="0"/>
                <a:t>0</a:t>
              </a:r>
              <a:r>
                <a:rPr lang="en-US" dirty="0" smtClean="0"/>
                <a:t>=0.079 GeV</a:t>
              </a:r>
              <a:r>
                <a:rPr lang="en-US" baseline="30000" dirty="0" smtClean="0"/>
                <a:t>2</a:t>
              </a:r>
              <a:r>
                <a:rPr lang="en-US" dirty="0" smtClean="0"/>
                <a:t> </a:t>
              </a:r>
              <a:endParaRPr lang="en-US" dirty="0"/>
            </a:p>
          </p:txBody>
        </p:sp>
        <p:sp>
          <p:nvSpPr>
            <p:cNvPr id="542" name="Line 6"/>
            <p:cNvSpPr>
              <a:spLocks noChangeShapeType="1"/>
            </p:cNvSpPr>
            <p:nvPr/>
          </p:nvSpPr>
          <p:spPr bwMode="auto">
            <a:xfrm>
              <a:off x="304800" y="2133600"/>
              <a:ext cx="381000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spAutoFit/>
            </a:bodyPr>
            <a:lstStyle/>
            <a:p>
              <a:endParaRPr lang="en-US" dirty="0"/>
            </a:p>
          </p:txBody>
        </p:sp>
      </p:grpSp>
      <p:grpSp>
        <p:nvGrpSpPr>
          <p:cNvPr id="4" name="Group 598"/>
          <p:cNvGrpSpPr>
            <a:grpSpLocks noChangeAspect="1"/>
          </p:cNvGrpSpPr>
          <p:nvPr/>
        </p:nvGrpSpPr>
        <p:grpSpPr>
          <a:xfrm>
            <a:off x="1836737" y="2587704"/>
            <a:ext cx="5919074" cy="3965496"/>
            <a:chOff x="1836738" y="2735262"/>
            <a:chExt cx="5637213" cy="3776663"/>
          </a:xfrm>
        </p:grpSpPr>
        <p:grpSp>
          <p:nvGrpSpPr>
            <p:cNvPr id="5" name="Group 549"/>
            <p:cNvGrpSpPr/>
            <p:nvPr/>
          </p:nvGrpSpPr>
          <p:grpSpPr>
            <a:xfrm>
              <a:off x="1836738" y="2994025"/>
              <a:ext cx="5637213" cy="1617663"/>
              <a:chOff x="1836738" y="2849563"/>
              <a:chExt cx="5637213" cy="1617663"/>
            </a:xfrm>
          </p:grpSpPr>
          <p:sp>
            <p:nvSpPr>
              <p:cNvPr id="1555" name="Rectangle 531"/>
              <p:cNvSpPr>
                <a:spLocks noChangeArrowheads="1"/>
              </p:cNvSpPr>
              <p:nvPr/>
            </p:nvSpPr>
            <p:spPr bwMode="auto">
              <a:xfrm>
                <a:off x="2146300" y="2901950"/>
                <a:ext cx="1457325" cy="1416050"/>
              </a:xfrm>
              <a:prstGeom prst="rect">
                <a:avLst/>
              </a:prstGeom>
              <a:noFill/>
              <a:ln w="7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56" name="Line 532"/>
              <p:cNvSpPr>
                <a:spLocks noChangeShapeType="1"/>
              </p:cNvSpPr>
              <p:nvPr/>
            </p:nvSpPr>
            <p:spPr bwMode="auto">
              <a:xfrm flipV="1">
                <a:off x="2146300" y="2901950"/>
                <a:ext cx="1588" cy="1416050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57" name="Line 533"/>
              <p:cNvSpPr>
                <a:spLocks noChangeShapeType="1"/>
              </p:cNvSpPr>
              <p:nvPr/>
            </p:nvSpPr>
            <p:spPr bwMode="auto">
              <a:xfrm flipH="1">
                <a:off x="2146300" y="4318000"/>
                <a:ext cx="41275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58" name="Line 534"/>
              <p:cNvSpPr>
                <a:spLocks noChangeShapeType="1"/>
              </p:cNvSpPr>
              <p:nvPr/>
            </p:nvSpPr>
            <p:spPr bwMode="auto">
              <a:xfrm flipH="1">
                <a:off x="2146300" y="4176713"/>
                <a:ext cx="22225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59" name="Line 535"/>
              <p:cNvSpPr>
                <a:spLocks noChangeShapeType="1"/>
              </p:cNvSpPr>
              <p:nvPr/>
            </p:nvSpPr>
            <p:spPr bwMode="auto">
              <a:xfrm flipH="1">
                <a:off x="2146300" y="4033838"/>
                <a:ext cx="22225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60" name="Line 536"/>
              <p:cNvSpPr>
                <a:spLocks noChangeShapeType="1"/>
              </p:cNvSpPr>
              <p:nvPr/>
            </p:nvSpPr>
            <p:spPr bwMode="auto">
              <a:xfrm flipH="1">
                <a:off x="2146300" y="3892550"/>
                <a:ext cx="22225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61" name="Line 537"/>
              <p:cNvSpPr>
                <a:spLocks noChangeShapeType="1"/>
              </p:cNvSpPr>
              <p:nvPr/>
            </p:nvSpPr>
            <p:spPr bwMode="auto">
              <a:xfrm flipH="1">
                <a:off x="2146300" y="3749675"/>
                <a:ext cx="22225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62" name="Line 538"/>
              <p:cNvSpPr>
                <a:spLocks noChangeShapeType="1"/>
              </p:cNvSpPr>
              <p:nvPr/>
            </p:nvSpPr>
            <p:spPr bwMode="auto">
              <a:xfrm flipH="1">
                <a:off x="2146300" y="3608388"/>
                <a:ext cx="41275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63" name="Line 539"/>
              <p:cNvSpPr>
                <a:spLocks noChangeShapeType="1"/>
              </p:cNvSpPr>
              <p:nvPr/>
            </p:nvSpPr>
            <p:spPr bwMode="auto">
              <a:xfrm flipH="1">
                <a:off x="2146300" y="3467100"/>
                <a:ext cx="22225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64" name="Line 540"/>
              <p:cNvSpPr>
                <a:spLocks noChangeShapeType="1"/>
              </p:cNvSpPr>
              <p:nvPr/>
            </p:nvSpPr>
            <p:spPr bwMode="auto">
              <a:xfrm flipH="1">
                <a:off x="2146300" y="3327400"/>
                <a:ext cx="22225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65" name="Line 541"/>
              <p:cNvSpPr>
                <a:spLocks noChangeShapeType="1"/>
              </p:cNvSpPr>
              <p:nvPr/>
            </p:nvSpPr>
            <p:spPr bwMode="auto">
              <a:xfrm flipH="1">
                <a:off x="2146300" y="3186113"/>
                <a:ext cx="22225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66" name="Line 542"/>
              <p:cNvSpPr>
                <a:spLocks noChangeShapeType="1"/>
              </p:cNvSpPr>
              <p:nvPr/>
            </p:nvSpPr>
            <p:spPr bwMode="auto">
              <a:xfrm flipH="1">
                <a:off x="2146300" y="3044825"/>
                <a:ext cx="22225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67" name="Line 543"/>
              <p:cNvSpPr>
                <a:spLocks noChangeShapeType="1"/>
              </p:cNvSpPr>
              <p:nvPr/>
            </p:nvSpPr>
            <p:spPr bwMode="auto">
              <a:xfrm flipH="1">
                <a:off x="2146300" y="2901950"/>
                <a:ext cx="41275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68" name="Freeform 544"/>
              <p:cNvSpPr>
                <a:spLocks noEditPoints="1"/>
              </p:cNvSpPr>
              <p:nvPr/>
            </p:nvSpPr>
            <p:spPr bwMode="auto">
              <a:xfrm>
                <a:off x="2032000" y="4265613"/>
                <a:ext cx="66675" cy="107950"/>
              </a:xfrm>
              <a:custGeom>
                <a:avLst/>
                <a:gdLst/>
                <a:ahLst/>
                <a:cxnLst>
                  <a:cxn ang="0">
                    <a:pos x="42" y="33"/>
                  </a:cxn>
                  <a:cxn ang="0">
                    <a:pos x="42" y="43"/>
                  </a:cxn>
                  <a:cxn ang="0">
                    <a:pos x="40" y="52"/>
                  </a:cxn>
                  <a:cxn ang="0">
                    <a:pos x="37" y="59"/>
                  </a:cxn>
                  <a:cxn ang="0">
                    <a:pos x="35" y="61"/>
                  </a:cxn>
                  <a:cxn ang="0">
                    <a:pos x="31" y="63"/>
                  </a:cxn>
                  <a:cxn ang="0">
                    <a:pos x="29" y="66"/>
                  </a:cxn>
                  <a:cxn ang="0">
                    <a:pos x="27" y="67"/>
                  </a:cxn>
                  <a:cxn ang="0">
                    <a:pos x="23" y="68"/>
                  </a:cxn>
                  <a:cxn ang="0">
                    <a:pos x="18" y="68"/>
                  </a:cxn>
                  <a:cxn ang="0">
                    <a:pos x="15" y="67"/>
                  </a:cxn>
                  <a:cxn ang="0">
                    <a:pos x="12" y="66"/>
                  </a:cxn>
                  <a:cxn ang="0">
                    <a:pos x="9" y="62"/>
                  </a:cxn>
                  <a:cxn ang="0">
                    <a:pos x="6" y="59"/>
                  </a:cxn>
                  <a:cxn ang="0">
                    <a:pos x="5" y="56"/>
                  </a:cxn>
                  <a:cxn ang="0">
                    <a:pos x="3" y="53"/>
                  </a:cxn>
                  <a:cxn ang="0">
                    <a:pos x="1" y="51"/>
                  </a:cxn>
                  <a:cxn ang="0">
                    <a:pos x="0" y="43"/>
                  </a:cxn>
                  <a:cxn ang="0">
                    <a:pos x="0" y="24"/>
                  </a:cxn>
                  <a:cxn ang="0">
                    <a:pos x="3" y="15"/>
                  </a:cxn>
                  <a:cxn ang="0">
                    <a:pos x="5" y="10"/>
                  </a:cxn>
                  <a:cxn ang="0">
                    <a:pos x="7" y="7"/>
                  </a:cxn>
                  <a:cxn ang="0">
                    <a:pos x="11" y="3"/>
                  </a:cxn>
                  <a:cxn ang="0">
                    <a:pos x="14" y="1"/>
                  </a:cxn>
                  <a:cxn ang="0">
                    <a:pos x="18" y="0"/>
                  </a:cxn>
                  <a:cxn ang="0">
                    <a:pos x="25" y="0"/>
                  </a:cxn>
                  <a:cxn ang="0">
                    <a:pos x="28" y="1"/>
                  </a:cxn>
                  <a:cxn ang="0">
                    <a:pos x="31" y="3"/>
                  </a:cxn>
                  <a:cxn ang="0">
                    <a:pos x="35" y="7"/>
                  </a:cxn>
                  <a:cxn ang="0">
                    <a:pos x="40" y="14"/>
                  </a:cxn>
                  <a:cxn ang="0">
                    <a:pos x="42" y="24"/>
                  </a:cxn>
                  <a:cxn ang="0">
                    <a:pos x="42" y="33"/>
                  </a:cxn>
                  <a:cxn ang="0">
                    <a:pos x="28" y="33"/>
                  </a:cxn>
                  <a:cxn ang="0">
                    <a:pos x="28" y="9"/>
                  </a:cxn>
                  <a:cxn ang="0">
                    <a:pos x="27" y="7"/>
                  </a:cxn>
                  <a:cxn ang="0">
                    <a:pos x="23" y="3"/>
                  </a:cxn>
                  <a:cxn ang="0">
                    <a:pos x="18" y="3"/>
                  </a:cxn>
                  <a:cxn ang="0">
                    <a:pos x="16" y="5"/>
                  </a:cxn>
                  <a:cxn ang="0">
                    <a:pos x="15" y="7"/>
                  </a:cxn>
                  <a:cxn ang="0">
                    <a:pos x="15" y="10"/>
                  </a:cxn>
                  <a:cxn ang="0">
                    <a:pos x="14" y="15"/>
                  </a:cxn>
                  <a:cxn ang="0">
                    <a:pos x="14" y="52"/>
                  </a:cxn>
                  <a:cxn ang="0">
                    <a:pos x="15" y="55"/>
                  </a:cxn>
                  <a:cxn ang="0">
                    <a:pos x="15" y="59"/>
                  </a:cxn>
                  <a:cxn ang="0">
                    <a:pos x="18" y="63"/>
                  </a:cxn>
                  <a:cxn ang="0">
                    <a:pos x="19" y="65"/>
                  </a:cxn>
                  <a:cxn ang="0">
                    <a:pos x="22" y="65"/>
                  </a:cxn>
                  <a:cxn ang="0">
                    <a:pos x="25" y="63"/>
                  </a:cxn>
                  <a:cxn ang="0">
                    <a:pos x="25" y="62"/>
                  </a:cxn>
                  <a:cxn ang="0">
                    <a:pos x="27" y="60"/>
                  </a:cxn>
                  <a:cxn ang="0">
                    <a:pos x="28" y="58"/>
                  </a:cxn>
                  <a:cxn ang="0">
                    <a:pos x="28" y="54"/>
                  </a:cxn>
                  <a:cxn ang="0">
                    <a:pos x="28" y="33"/>
                  </a:cxn>
                </a:cxnLst>
                <a:rect l="0" t="0" r="r" b="b"/>
                <a:pathLst>
                  <a:path w="42" h="68">
                    <a:moveTo>
                      <a:pt x="42" y="33"/>
                    </a:moveTo>
                    <a:lnTo>
                      <a:pt x="42" y="43"/>
                    </a:lnTo>
                    <a:lnTo>
                      <a:pt x="40" y="52"/>
                    </a:lnTo>
                    <a:lnTo>
                      <a:pt x="37" y="59"/>
                    </a:lnTo>
                    <a:lnTo>
                      <a:pt x="35" y="61"/>
                    </a:lnTo>
                    <a:lnTo>
                      <a:pt x="31" y="63"/>
                    </a:lnTo>
                    <a:lnTo>
                      <a:pt x="29" y="66"/>
                    </a:lnTo>
                    <a:lnTo>
                      <a:pt x="27" y="67"/>
                    </a:lnTo>
                    <a:lnTo>
                      <a:pt x="23" y="68"/>
                    </a:lnTo>
                    <a:lnTo>
                      <a:pt x="18" y="68"/>
                    </a:lnTo>
                    <a:lnTo>
                      <a:pt x="15" y="67"/>
                    </a:lnTo>
                    <a:lnTo>
                      <a:pt x="12" y="66"/>
                    </a:lnTo>
                    <a:lnTo>
                      <a:pt x="9" y="62"/>
                    </a:lnTo>
                    <a:lnTo>
                      <a:pt x="6" y="59"/>
                    </a:lnTo>
                    <a:lnTo>
                      <a:pt x="5" y="56"/>
                    </a:lnTo>
                    <a:lnTo>
                      <a:pt x="3" y="53"/>
                    </a:lnTo>
                    <a:lnTo>
                      <a:pt x="1" y="51"/>
                    </a:lnTo>
                    <a:lnTo>
                      <a:pt x="0" y="43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5" y="10"/>
                    </a:lnTo>
                    <a:lnTo>
                      <a:pt x="7" y="7"/>
                    </a:lnTo>
                    <a:lnTo>
                      <a:pt x="11" y="3"/>
                    </a:lnTo>
                    <a:lnTo>
                      <a:pt x="14" y="1"/>
                    </a:lnTo>
                    <a:lnTo>
                      <a:pt x="18" y="0"/>
                    </a:lnTo>
                    <a:lnTo>
                      <a:pt x="25" y="0"/>
                    </a:lnTo>
                    <a:lnTo>
                      <a:pt x="28" y="1"/>
                    </a:lnTo>
                    <a:lnTo>
                      <a:pt x="31" y="3"/>
                    </a:lnTo>
                    <a:lnTo>
                      <a:pt x="35" y="7"/>
                    </a:lnTo>
                    <a:lnTo>
                      <a:pt x="40" y="14"/>
                    </a:lnTo>
                    <a:lnTo>
                      <a:pt x="42" y="24"/>
                    </a:lnTo>
                    <a:lnTo>
                      <a:pt x="42" y="33"/>
                    </a:lnTo>
                    <a:close/>
                    <a:moveTo>
                      <a:pt x="28" y="33"/>
                    </a:moveTo>
                    <a:lnTo>
                      <a:pt x="28" y="9"/>
                    </a:lnTo>
                    <a:lnTo>
                      <a:pt x="27" y="7"/>
                    </a:lnTo>
                    <a:lnTo>
                      <a:pt x="23" y="3"/>
                    </a:lnTo>
                    <a:lnTo>
                      <a:pt x="18" y="3"/>
                    </a:lnTo>
                    <a:lnTo>
                      <a:pt x="16" y="5"/>
                    </a:lnTo>
                    <a:lnTo>
                      <a:pt x="15" y="7"/>
                    </a:lnTo>
                    <a:lnTo>
                      <a:pt x="15" y="10"/>
                    </a:lnTo>
                    <a:lnTo>
                      <a:pt x="14" y="15"/>
                    </a:lnTo>
                    <a:lnTo>
                      <a:pt x="14" y="52"/>
                    </a:lnTo>
                    <a:lnTo>
                      <a:pt x="15" y="55"/>
                    </a:lnTo>
                    <a:lnTo>
                      <a:pt x="15" y="59"/>
                    </a:lnTo>
                    <a:lnTo>
                      <a:pt x="18" y="63"/>
                    </a:lnTo>
                    <a:lnTo>
                      <a:pt x="19" y="65"/>
                    </a:lnTo>
                    <a:lnTo>
                      <a:pt x="22" y="65"/>
                    </a:lnTo>
                    <a:lnTo>
                      <a:pt x="25" y="63"/>
                    </a:lnTo>
                    <a:lnTo>
                      <a:pt x="25" y="62"/>
                    </a:lnTo>
                    <a:lnTo>
                      <a:pt x="27" y="60"/>
                    </a:lnTo>
                    <a:lnTo>
                      <a:pt x="28" y="58"/>
                    </a:lnTo>
                    <a:lnTo>
                      <a:pt x="28" y="54"/>
                    </a:lnTo>
                    <a:lnTo>
                      <a:pt x="28" y="3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69" name="Freeform 545"/>
              <p:cNvSpPr>
                <a:spLocks noEditPoints="1"/>
              </p:cNvSpPr>
              <p:nvPr/>
            </p:nvSpPr>
            <p:spPr bwMode="auto">
              <a:xfrm>
                <a:off x="1836738" y="3559175"/>
                <a:ext cx="65088" cy="107950"/>
              </a:xfrm>
              <a:custGeom>
                <a:avLst/>
                <a:gdLst/>
                <a:ahLst/>
                <a:cxnLst>
                  <a:cxn ang="0">
                    <a:pos x="41" y="33"/>
                  </a:cxn>
                  <a:cxn ang="0">
                    <a:pos x="41" y="43"/>
                  </a:cxn>
                  <a:cxn ang="0">
                    <a:pos x="39" y="52"/>
                  </a:cxn>
                  <a:cxn ang="0">
                    <a:pos x="37" y="59"/>
                  </a:cxn>
                  <a:cxn ang="0">
                    <a:pos x="34" y="61"/>
                  </a:cxn>
                  <a:cxn ang="0">
                    <a:pos x="31" y="64"/>
                  </a:cxn>
                  <a:cxn ang="0">
                    <a:pos x="28" y="66"/>
                  </a:cxn>
                  <a:cxn ang="0">
                    <a:pos x="26" y="67"/>
                  </a:cxn>
                  <a:cxn ang="0">
                    <a:pos x="23" y="68"/>
                  </a:cxn>
                  <a:cxn ang="0">
                    <a:pos x="17" y="68"/>
                  </a:cxn>
                  <a:cxn ang="0">
                    <a:pos x="15" y="67"/>
                  </a:cxn>
                  <a:cxn ang="0">
                    <a:pos x="11" y="66"/>
                  </a:cxn>
                  <a:cxn ang="0">
                    <a:pos x="9" y="62"/>
                  </a:cxn>
                  <a:cxn ang="0">
                    <a:pos x="5" y="59"/>
                  </a:cxn>
                  <a:cxn ang="0">
                    <a:pos x="4" y="57"/>
                  </a:cxn>
                  <a:cxn ang="0">
                    <a:pos x="2" y="53"/>
                  </a:cxn>
                  <a:cxn ang="0">
                    <a:pos x="1" y="51"/>
                  </a:cxn>
                  <a:cxn ang="0">
                    <a:pos x="0" y="43"/>
                  </a:cxn>
                  <a:cxn ang="0">
                    <a:pos x="0" y="24"/>
                  </a:cxn>
                  <a:cxn ang="0">
                    <a:pos x="2" y="15"/>
                  </a:cxn>
                  <a:cxn ang="0">
                    <a:pos x="4" y="10"/>
                  </a:cxn>
                  <a:cxn ang="0">
                    <a:pos x="7" y="7"/>
                  </a:cxn>
                  <a:cxn ang="0">
                    <a:pos x="10" y="3"/>
                  </a:cxn>
                  <a:cxn ang="0">
                    <a:pos x="13" y="1"/>
                  </a:cxn>
                  <a:cxn ang="0">
                    <a:pos x="17" y="0"/>
                  </a:cxn>
                  <a:cxn ang="0">
                    <a:pos x="24" y="0"/>
                  </a:cxn>
                  <a:cxn ang="0">
                    <a:pos x="27" y="1"/>
                  </a:cxn>
                  <a:cxn ang="0">
                    <a:pos x="31" y="3"/>
                  </a:cxn>
                  <a:cxn ang="0">
                    <a:pos x="34" y="7"/>
                  </a:cxn>
                  <a:cxn ang="0">
                    <a:pos x="39" y="14"/>
                  </a:cxn>
                  <a:cxn ang="0">
                    <a:pos x="41" y="24"/>
                  </a:cxn>
                  <a:cxn ang="0">
                    <a:pos x="41" y="33"/>
                  </a:cxn>
                  <a:cxn ang="0">
                    <a:pos x="27" y="33"/>
                  </a:cxn>
                  <a:cxn ang="0">
                    <a:pos x="27" y="9"/>
                  </a:cxn>
                  <a:cxn ang="0">
                    <a:pos x="26" y="7"/>
                  </a:cxn>
                  <a:cxn ang="0">
                    <a:pos x="23" y="3"/>
                  </a:cxn>
                  <a:cxn ang="0">
                    <a:pos x="17" y="3"/>
                  </a:cxn>
                  <a:cxn ang="0">
                    <a:pos x="16" y="6"/>
                  </a:cxn>
                  <a:cxn ang="0">
                    <a:pos x="15" y="7"/>
                  </a:cxn>
                  <a:cxn ang="0">
                    <a:pos x="15" y="10"/>
                  </a:cxn>
                  <a:cxn ang="0">
                    <a:pos x="13" y="15"/>
                  </a:cxn>
                  <a:cxn ang="0">
                    <a:pos x="13" y="52"/>
                  </a:cxn>
                  <a:cxn ang="0">
                    <a:pos x="15" y="56"/>
                  </a:cxn>
                  <a:cxn ang="0">
                    <a:pos x="15" y="59"/>
                  </a:cxn>
                  <a:cxn ang="0">
                    <a:pos x="17" y="64"/>
                  </a:cxn>
                  <a:cxn ang="0">
                    <a:pos x="18" y="65"/>
                  </a:cxn>
                  <a:cxn ang="0">
                    <a:pos x="22" y="65"/>
                  </a:cxn>
                  <a:cxn ang="0">
                    <a:pos x="24" y="64"/>
                  </a:cxn>
                  <a:cxn ang="0">
                    <a:pos x="24" y="62"/>
                  </a:cxn>
                  <a:cxn ang="0">
                    <a:pos x="26" y="60"/>
                  </a:cxn>
                  <a:cxn ang="0">
                    <a:pos x="27" y="58"/>
                  </a:cxn>
                  <a:cxn ang="0">
                    <a:pos x="27" y="54"/>
                  </a:cxn>
                  <a:cxn ang="0">
                    <a:pos x="27" y="33"/>
                  </a:cxn>
                </a:cxnLst>
                <a:rect l="0" t="0" r="r" b="b"/>
                <a:pathLst>
                  <a:path w="41" h="68">
                    <a:moveTo>
                      <a:pt x="41" y="33"/>
                    </a:moveTo>
                    <a:lnTo>
                      <a:pt x="41" y="43"/>
                    </a:lnTo>
                    <a:lnTo>
                      <a:pt x="39" y="52"/>
                    </a:lnTo>
                    <a:lnTo>
                      <a:pt x="37" y="59"/>
                    </a:lnTo>
                    <a:lnTo>
                      <a:pt x="34" y="61"/>
                    </a:lnTo>
                    <a:lnTo>
                      <a:pt x="31" y="64"/>
                    </a:lnTo>
                    <a:lnTo>
                      <a:pt x="28" y="66"/>
                    </a:lnTo>
                    <a:lnTo>
                      <a:pt x="26" y="67"/>
                    </a:lnTo>
                    <a:lnTo>
                      <a:pt x="23" y="68"/>
                    </a:lnTo>
                    <a:lnTo>
                      <a:pt x="17" y="68"/>
                    </a:lnTo>
                    <a:lnTo>
                      <a:pt x="15" y="67"/>
                    </a:lnTo>
                    <a:lnTo>
                      <a:pt x="11" y="66"/>
                    </a:lnTo>
                    <a:lnTo>
                      <a:pt x="9" y="62"/>
                    </a:lnTo>
                    <a:lnTo>
                      <a:pt x="5" y="59"/>
                    </a:lnTo>
                    <a:lnTo>
                      <a:pt x="4" y="57"/>
                    </a:lnTo>
                    <a:lnTo>
                      <a:pt x="2" y="53"/>
                    </a:lnTo>
                    <a:lnTo>
                      <a:pt x="1" y="51"/>
                    </a:lnTo>
                    <a:lnTo>
                      <a:pt x="0" y="43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4" y="10"/>
                    </a:lnTo>
                    <a:lnTo>
                      <a:pt x="7" y="7"/>
                    </a:lnTo>
                    <a:lnTo>
                      <a:pt x="10" y="3"/>
                    </a:lnTo>
                    <a:lnTo>
                      <a:pt x="13" y="1"/>
                    </a:lnTo>
                    <a:lnTo>
                      <a:pt x="17" y="0"/>
                    </a:lnTo>
                    <a:lnTo>
                      <a:pt x="24" y="0"/>
                    </a:lnTo>
                    <a:lnTo>
                      <a:pt x="27" y="1"/>
                    </a:lnTo>
                    <a:lnTo>
                      <a:pt x="31" y="3"/>
                    </a:lnTo>
                    <a:lnTo>
                      <a:pt x="34" y="7"/>
                    </a:lnTo>
                    <a:lnTo>
                      <a:pt x="39" y="14"/>
                    </a:lnTo>
                    <a:lnTo>
                      <a:pt x="41" y="24"/>
                    </a:lnTo>
                    <a:lnTo>
                      <a:pt x="41" y="33"/>
                    </a:lnTo>
                    <a:close/>
                    <a:moveTo>
                      <a:pt x="27" y="33"/>
                    </a:moveTo>
                    <a:lnTo>
                      <a:pt x="27" y="9"/>
                    </a:lnTo>
                    <a:lnTo>
                      <a:pt x="26" y="7"/>
                    </a:lnTo>
                    <a:lnTo>
                      <a:pt x="23" y="3"/>
                    </a:lnTo>
                    <a:lnTo>
                      <a:pt x="17" y="3"/>
                    </a:lnTo>
                    <a:lnTo>
                      <a:pt x="16" y="6"/>
                    </a:lnTo>
                    <a:lnTo>
                      <a:pt x="15" y="7"/>
                    </a:lnTo>
                    <a:lnTo>
                      <a:pt x="15" y="10"/>
                    </a:lnTo>
                    <a:lnTo>
                      <a:pt x="13" y="15"/>
                    </a:lnTo>
                    <a:lnTo>
                      <a:pt x="13" y="52"/>
                    </a:lnTo>
                    <a:lnTo>
                      <a:pt x="15" y="56"/>
                    </a:lnTo>
                    <a:lnTo>
                      <a:pt x="15" y="59"/>
                    </a:lnTo>
                    <a:lnTo>
                      <a:pt x="17" y="64"/>
                    </a:lnTo>
                    <a:lnTo>
                      <a:pt x="18" y="65"/>
                    </a:lnTo>
                    <a:lnTo>
                      <a:pt x="22" y="65"/>
                    </a:lnTo>
                    <a:lnTo>
                      <a:pt x="24" y="64"/>
                    </a:lnTo>
                    <a:lnTo>
                      <a:pt x="24" y="62"/>
                    </a:lnTo>
                    <a:lnTo>
                      <a:pt x="26" y="60"/>
                    </a:lnTo>
                    <a:lnTo>
                      <a:pt x="27" y="58"/>
                    </a:lnTo>
                    <a:lnTo>
                      <a:pt x="27" y="54"/>
                    </a:lnTo>
                    <a:lnTo>
                      <a:pt x="27" y="3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70" name="Freeform 546"/>
              <p:cNvSpPr>
                <a:spLocks/>
              </p:cNvSpPr>
              <p:nvPr/>
            </p:nvSpPr>
            <p:spPr bwMode="auto">
              <a:xfrm>
                <a:off x="1916113" y="3641725"/>
                <a:ext cx="23813" cy="25400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10" y="0"/>
                  </a:cxn>
                  <a:cxn ang="0">
                    <a:pos x="13" y="2"/>
                  </a:cxn>
                  <a:cxn ang="0">
                    <a:pos x="14" y="5"/>
                  </a:cxn>
                  <a:cxn ang="0">
                    <a:pos x="15" y="6"/>
                  </a:cxn>
                  <a:cxn ang="0">
                    <a:pos x="15" y="10"/>
                  </a:cxn>
                  <a:cxn ang="0">
                    <a:pos x="14" y="13"/>
                  </a:cxn>
                  <a:cxn ang="0">
                    <a:pos x="13" y="14"/>
                  </a:cxn>
                  <a:cxn ang="0">
                    <a:pos x="11" y="15"/>
                  </a:cxn>
                  <a:cxn ang="0">
                    <a:pos x="10" y="16"/>
                  </a:cxn>
                  <a:cxn ang="0">
                    <a:pos x="5" y="16"/>
                  </a:cxn>
                  <a:cxn ang="0">
                    <a:pos x="4" y="15"/>
                  </a:cxn>
                  <a:cxn ang="0">
                    <a:pos x="2" y="14"/>
                  </a:cxn>
                  <a:cxn ang="0">
                    <a:pos x="0" y="13"/>
                  </a:cxn>
                  <a:cxn ang="0">
                    <a:pos x="0" y="5"/>
                  </a:cxn>
                  <a:cxn ang="0">
                    <a:pos x="2" y="2"/>
                  </a:cxn>
                  <a:cxn ang="0">
                    <a:pos x="4" y="1"/>
                  </a:cxn>
                  <a:cxn ang="0">
                    <a:pos x="5" y="0"/>
                  </a:cxn>
                  <a:cxn ang="0">
                    <a:pos x="7" y="0"/>
                  </a:cxn>
                </a:cxnLst>
                <a:rect l="0" t="0" r="r" b="b"/>
                <a:pathLst>
                  <a:path w="15" h="16">
                    <a:moveTo>
                      <a:pt x="7" y="0"/>
                    </a:moveTo>
                    <a:lnTo>
                      <a:pt x="10" y="0"/>
                    </a:lnTo>
                    <a:lnTo>
                      <a:pt x="13" y="2"/>
                    </a:lnTo>
                    <a:lnTo>
                      <a:pt x="14" y="5"/>
                    </a:lnTo>
                    <a:lnTo>
                      <a:pt x="15" y="6"/>
                    </a:lnTo>
                    <a:lnTo>
                      <a:pt x="15" y="10"/>
                    </a:lnTo>
                    <a:lnTo>
                      <a:pt x="14" y="13"/>
                    </a:lnTo>
                    <a:lnTo>
                      <a:pt x="13" y="14"/>
                    </a:lnTo>
                    <a:lnTo>
                      <a:pt x="11" y="15"/>
                    </a:lnTo>
                    <a:lnTo>
                      <a:pt x="10" y="16"/>
                    </a:lnTo>
                    <a:lnTo>
                      <a:pt x="5" y="16"/>
                    </a:lnTo>
                    <a:lnTo>
                      <a:pt x="4" y="15"/>
                    </a:lnTo>
                    <a:lnTo>
                      <a:pt x="2" y="14"/>
                    </a:lnTo>
                    <a:lnTo>
                      <a:pt x="0" y="13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71" name="Freeform 547"/>
              <p:cNvSpPr>
                <a:spLocks noEditPoints="1"/>
              </p:cNvSpPr>
              <p:nvPr/>
            </p:nvSpPr>
            <p:spPr bwMode="auto">
              <a:xfrm>
                <a:off x="1954213" y="3559175"/>
                <a:ext cx="66675" cy="107950"/>
              </a:xfrm>
              <a:custGeom>
                <a:avLst/>
                <a:gdLst/>
                <a:ahLst/>
                <a:cxnLst>
                  <a:cxn ang="0">
                    <a:pos x="42" y="33"/>
                  </a:cxn>
                  <a:cxn ang="0">
                    <a:pos x="39" y="52"/>
                  </a:cxn>
                  <a:cxn ang="0">
                    <a:pos x="37" y="59"/>
                  </a:cxn>
                  <a:cxn ang="0">
                    <a:pos x="32" y="64"/>
                  </a:cxn>
                  <a:cxn ang="0">
                    <a:pos x="28" y="66"/>
                  </a:cxn>
                  <a:cxn ang="0">
                    <a:pos x="24" y="68"/>
                  </a:cxn>
                  <a:cxn ang="0">
                    <a:pos x="18" y="68"/>
                  </a:cxn>
                  <a:cxn ang="0">
                    <a:pos x="15" y="67"/>
                  </a:cxn>
                  <a:cxn ang="0">
                    <a:pos x="12" y="66"/>
                  </a:cxn>
                  <a:cxn ang="0">
                    <a:pos x="5" y="59"/>
                  </a:cxn>
                  <a:cxn ang="0">
                    <a:pos x="3" y="56"/>
                  </a:cxn>
                  <a:cxn ang="0">
                    <a:pos x="2" y="51"/>
                  </a:cxn>
                  <a:cxn ang="0">
                    <a:pos x="0" y="35"/>
                  </a:cxn>
                  <a:cxn ang="0">
                    <a:pos x="1" y="24"/>
                  </a:cxn>
                  <a:cxn ang="0">
                    <a:pos x="3" y="15"/>
                  </a:cxn>
                  <a:cxn ang="0">
                    <a:pos x="5" y="10"/>
                  </a:cxn>
                  <a:cxn ang="0">
                    <a:pos x="10" y="3"/>
                  </a:cxn>
                  <a:cxn ang="0">
                    <a:pos x="13" y="1"/>
                  </a:cxn>
                  <a:cxn ang="0">
                    <a:pos x="17" y="0"/>
                  </a:cxn>
                  <a:cxn ang="0">
                    <a:pos x="25" y="0"/>
                  </a:cxn>
                  <a:cxn ang="0">
                    <a:pos x="28" y="1"/>
                  </a:cxn>
                  <a:cxn ang="0">
                    <a:pos x="32" y="3"/>
                  </a:cxn>
                  <a:cxn ang="0">
                    <a:pos x="39" y="14"/>
                  </a:cxn>
                  <a:cxn ang="0">
                    <a:pos x="41" y="24"/>
                  </a:cxn>
                  <a:cxn ang="0">
                    <a:pos x="42" y="33"/>
                  </a:cxn>
                  <a:cxn ang="0">
                    <a:pos x="27" y="33"/>
                  </a:cxn>
                  <a:cxn ang="0">
                    <a:pos x="27" y="9"/>
                  </a:cxn>
                  <a:cxn ang="0">
                    <a:pos x="25" y="5"/>
                  </a:cxn>
                  <a:cxn ang="0">
                    <a:pos x="24" y="3"/>
                  </a:cxn>
                  <a:cxn ang="0">
                    <a:pos x="17" y="3"/>
                  </a:cxn>
                  <a:cxn ang="0">
                    <a:pos x="16" y="6"/>
                  </a:cxn>
                  <a:cxn ang="0">
                    <a:pos x="16" y="7"/>
                  </a:cxn>
                  <a:cxn ang="0">
                    <a:pos x="15" y="10"/>
                  </a:cxn>
                  <a:cxn ang="0">
                    <a:pos x="15" y="59"/>
                  </a:cxn>
                  <a:cxn ang="0">
                    <a:pos x="17" y="64"/>
                  </a:cxn>
                  <a:cxn ang="0">
                    <a:pos x="18" y="65"/>
                  </a:cxn>
                  <a:cxn ang="0">
                    <a:pos x="23" y="65"/>
                  </a:cxn>
                  <a:cxn ang="0">
                    <a:pos x="26" y="61"/>
                  </a:cxn>
                  <a:cxn ang="0">
                    <a:pos x="27" y="58"/>
                  </a:cxn>
                  <a:cxn ang="0">
                    <a:pos x="27" y="54"/>
                  </a:cxn>
                  <a:cxn ang="0">
                    <a:pos x="27" y="33"/>
                  </a:cxn>
                </a:cxnLst>
                <a:rect l="0" t="0" r="r" b="b"/>
                <a:pathLst>
                  <a:path w="42" h="68">
                    <a:moveTo>
                      <a:pt x="42" y="33"/>
                    </a:moveTo>
                    <a:lnTo>
                      <a:pt x="39" y="52"/>
                    </a:lnTo>
                    <a:lnTo>
                      <a:pt x="37" y="59"/>
                    </a:lnTo>
                    <a:lnTo>
                      <a:pt x="32" y="64"/>
                    </a:lnTo>
                    <a:lnTo>
                      <a:pt x="28" y="66"/>
                    </a:lnTo>
                    <a:lnTo>
                      <a:pt x="24" y="68"/>
                    </a:lnTo>
                    <a:lnTo>
                      <a:pt x="18" y="68"/>
                    </a:lnTo>
                    <a:lnTo>
                      <a:pt x="15" y="67"/>
                    </a:lnTo>
                    <a:lnTo>
                      <a:pt x="12" y="66"/>
                    </a:lnTo>
                    <a:lnTo>
                      <a:pt x="5" y="59"/>
                    </a:lnTo>
                    <a:lnTo>
                      <a:pt x="3" y="56"/>
                    </a:lnTo>
                    <a:lnTo>
                      <a:pt x="2" y="51"/>
                    </a:lnTo>
                    <a:lnTo>
                      <a:pt x="0" y="35"/>
                    </a:lnTo>
                    <a:lnTo>
                      <a:pt x="1" y="24"/>
                    </a:lnTo>
                    <a:lnTo>
                      <a:pt x="3" y="15"/>
                    </a:lnTo>
                    <a:lnTo>
                      <a:pt x="5" y="10"/>
                    </a:lnTo>
                    <a:lnTo>
                      <a:pt x="10" y="3"/>
                    </a:lnTo>
                    <a:lnTo>
                      <a:pt x="13" y="1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8" y="1"/>
                    </a:lnTo>
                    <a:lnTo>
                      <a:pt x="32" y="3"/>
                    </a:lnTo>
                    <a:lnTo>
                      <a:pt x="39" y="14"/>
                    </a:lnTo>
                    <a:lnTo>
                      <a:pt x="41" y="24"/>
                    </a:lnTo>
                    <a:lnTo>
                      <a:pt x="42" y="33"/>
                    </a:lnTo>
                    <a:close/>
                    <a:moveTo>
                      <a:pt x="27" y="33"/>
                    </a:moveTo>
                    <a:lnTo>
                      <a:pt x="27" y="9"/>
                    </a:lnTo>
                    <a:lnTo>
                      <a:pt x="25" y="5"/>
                    </a:lnTo>
                    <a:lnTo>
                      <a:pt x="24" y="3"/>
                    </a:lnTo>
                    <a:lnTo>
                      <a:pt x="17" y="3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10"/>
                    </a:lnTo>
                    <a:lnTo>
                      <a:pt x="15" y="59"/>
                    </a:lnTo>
                    <a:lnTo>
                      <a:pt x="17" y="64"/>
                    </a:lnTo>
                    <a:lnTo>
                      <a:pt x="18" y="65"/>
                    </a:lnTo>
                    <a:lnTo>
                      <a:pt x="23" y="65"/>
                    </a:lnTo>
                    <a:lnTo>
                      <a:pt x="26" y="61"/>
                    </a:lnTo>
                    <a:lnTo>
                      <a:pt x="27" y="58"/>
                    </a:lnTo>
                    <a:lnTo>
                      <a:pt x="27" y="54"/>
                    </a:lnTo>
                    <a:lnTo>
                      <a:pt x="27" y="3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72" name="Freeform 548"/>
              <p:cNvSpPr>
                <a:spLocks/>
              </p:cNvSpPr>
              <p:nvPr/>
            </p:nvSpPr>
            <p:spPr bwMode="auto">
              <a:xfrm>
                <a:off x="2032000" y="3560763"/>
                <a:ext cx="68263" cy="106363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43" y="0"/>
                  </a:cxn>
                  <a:cxn ang="0">
                    <a:pos x="37" y="12"/>
                  </a:cxn>
                  <a:cxn ang="0">
                    <a:pos x="12" y="12"/>
                  </a:cxn>
                  <a:cxn ang="0">
                    <a:pos x="8" y="19"/>
                  </a:cxn>
                  <a:cxn ang="0">
                    <a:pos x="23" y="21"/>
                  </a:cxn>
                  <a:cxn ang="0">
                    <a:pos x="35" y="27"/>
                  </a:cxn>
                  <a:cxn ang="0">
                    <a:pos x="38" y="30"/>
                  </a:cxn>
                  <a:cxn ang="0">
                    <a:pos x="41" y="34"/>
                  </a:cxn>
                  <a:cxn ang="0">
                    <a:pos x="43" y="43"/>
                  </a:cxn>
                  <a:cxn ang="0">
                    <a:pos x="42" y="50"/>
                  </a:cxn>
                  <a:cxn ang="0">
                    <a:pos x="40" y="56"/>
                  </a:cxn>
                  <a:cxn ang="0">
                    <a:pos x="37" y="59"/>
                  </a:cxn>
                  <a:cxn ang="0">
                    <a:pos x="36" y="61"/>
                  </a:cxn>
                  <a:cxn ang="0">
                    <a:pos x="29" y="64"/>
                  </a:cxn>
                  <a:cxn ang="0">
                    <a:pos x="25" y="66"/>
                  </a:cxn>
                  <a:cxn ang="0">
                    <a:pos x="21" y="67"/>
                  </a:cxn>
                  <a:cxn ang="0">
                    <a:pos x="8" y="67"/>
                  </a:cxn>
                  <a:cxn ang="0">
                    <a:pos x="6" y="66"/>
                  </a:cxn>
                  <a:cxn ang="0">
                    <a:pos x="4" y="64"/>
                  </a:cxn>
                  <a:cxn ang="0">
                    <a:pos x="1" y="63"/>
                  </a:cxn>
                  <a:cxn ang="0">
                    <a:pos x="0" y="60"/>
                  </a:cxn>
                  <a:cxn ang="0">
                    <a:pos x="0" y="59"/>
                  </a:cxn>
                  <a:cxn ang="0">
                    <a:pos x="1" y="57"/>
                  </a:cxn>
                  <a:cxn ang="0">
                    <a:pos x="5" y="53"/>
                  </a:cxn>
                  <a:cxn ang="0">
                    <a:pos x="6" y="53"/>
                  </a:cxn>
                  <a:cxn ang="0">
                    <a:pos x="8" y="55"/>
                  </a:cxn>
                  <a:cxn ang="0">
                    <a:pos x="9" y="55"/>
                  </a:cxn>
                  <a:cxn ang="0">
                    <a:pos x="11" y="56"/>
                  </a:cxn>
                  <a:cxn ang="0">
                    <a:pos x="13" y="57"/>
                  </a:cxn>
                  <a:cxn ang="0">
                    <a:pos x="15" y="59"/>
                  </a:cxn>
                  <a:cxn ang="0">
                    <a:pos x="20" y="61"/>
                  </a:cxn>
                  <a:cxn ang="0">
                    <a:pos x="21" y="61"/>
                  </a:cxn>
                  <a:cxn ang="0">
                    <a:pos x="22" y="63"/>
                  </a:cxn>
                  <a:cxn ang="0">
                    <a:pos x="27" y="63"/>
                  </a:cxn>
                  <a:cxn ang="0">
                    <a:pos x="31" y="60"/>
                  </a:cxn>
                  <a:cxn ang="0">
                    <a:pos x="34" y="56"/>
                  </a:cxn>
                  <a:cxn ang="0">
                    <a:pos x="35" y="52"/>
                  </a:cxn>
                  <a:cxn ang="0">
                    <a:pos x="34" y="49"/>
                  </a:cxn>
                  <a:cxn ang="0">
                    <a:pos x="33" y="44"/>
                  </a:cxn>
                  <a:cxn ang="0">
                    <a:pos x="29" y="42"/>
                  </a:cxn>
                  <a:cxn ang="0">
                    <a:pos x="26" y="38"/>
                  </a:cxn>
                  <a:cxn ang="0">
                    <a:pos x="16" y="35"/>
                  </a:cxn>
                  <a:cxn ang="0">
                    <a:pos x="5" y="32"/>
                  </a:cxn>
                  <a:cxn ang="0">
                    <a:pos x="0" y="32"/>
                  </a:cxn>
                  <a:cxn ang="0">
                    <a:pos x="13" y="0"/>
                  </a:cxn>
                </a:cxnLst>
                <a:rect l="0" t="0" r="r" b="b"/>
                <a:pathLst>
                  <a:path w="43" h="67">
                    <a:moveTo>
                      <a:pt x="13" y="0"/>
                    </a:moveTo>
                    <a:lnTo>
                      <a:pt x="43" y="0"/>
                    </a:lnTo>
                    <a:lnTo>
                      <a:pt x="37" y="12"/>
                    </a:lnTo>
                    <a:lnTo>
                      <a:pt x="12" y="12"/>
                    </a:lnTo>
                    <a:lnTo>
                      <a:pt x="8" y="19"/>
                    </a:lnTo>
                    <a:lnTo>
                      <a:pt x="23" y="21"/>
                    </a:lnTo>
                    <a:lnTo>
                      <a:pt x="35" y="27"/>
                    </a:lnTo>
                    <a:lnTo>
                      <a:pt x="38" y="30"/>
                    </a:lnTo>
                    <a:lnTo>
                      <a:pt x="41" y="34"/>
                    </a:lnTo>
                    <a:lnTo>
                      <a:pt x="43" y="43"/>
                    </a:lnTo>
                    <a:lnTo>
                      <a:pt x="42" y="50"/>
                    </a:lnTo>
                    <a:lnTo>
                      <a:pt x="40" y="56"/>
                    </a:lnTo>
                    <a:lnTo>
                      <a:pt x="37" y="59"/>
                    </a:lnTo>
                    <a:lnTo>
                      <a:pt x="36" y="61"/>
                    </a:lnTo>
                    <a:lnTo>
                      <a:pt x="29" y="64"/>
                    </a:lnTo>
                    <a:lnTo>
                      <a:pt x="25" y="66"/>
                    </a:lnTo>
                    <a:lnTo>
                      <a:pt x="21" y="67"/>
                    </a:lnTo>
                    <a:lnTo>
                      <a:pt x="8" y="67"/>
                    </a:lnTo>
                    <a:lnTo>
                      <a:pt x="6" y="66"/>
                    </a:lnTo>
                    <a:lnTo>
                      <a:pt x="4" y="64"/>
                    </a:lnTo>
                    <a:lnTo>
                      <a:pt x="1" y="63"/>
                    </a:lnTo>
                    <a:lnTo>
                      <a:pt x="0" y="60"/>
                    </a:lnTo>
                    <a:lnTo>
                      <a:pt x="0" y="59"/>
                    </a:lnTo>
                    <a:lnTo>
                      <a:pt x="1" y="57"/>
                    </a:lnTo>
                    <a:lnTo>
                      <a:pt x="5" y="53"/>
                    </a:lnTo>
                    <a:lnTo>
                      <a:pt x="6" y="53"/>
                    </a:lnTo>
                    <a:lnTo>
                      <a:pt x="8" y="55"/>
                    </a:lnTo>
                    <a:lnTo>
                      <a:pt x="9" y="55"/>
                    </a:lnTo>
                    <a:lnTo>
                      <a:pt x="11" y="56"/>
                    </a:lnTo>
                    <a:lnTo>
                      <a:pt x="13" y="57"/>
                    </a:lnTo>
                    <a:lnTo>
                      <a:pt x="15" y="59"/>
                    </a:lnTo>
                    <a:lnTo>
                      <a:pt x="20" y="61"/>
                    </a:lnTo>
                    <a:lnTo>
                      <a:pt x="21" y="61"/>
                    </a:lnTo>
                    <a:lnTo>
                      <a:pt x="22" y="63"/>
                    </a:lnTo>
                    <a:lnTo>
                      <a:pt x="27" y="63"/>
                    </a:lnTo>
                    <a:lnTo>
                      <a:pt x="31" y="60"/>
                    </a:lnTo>
                    <a:lnTo>
                      <a:pt x="34" y="56"/>
                    </a:lnTo>
                    <a:lnTo>
                      <a:pt x="35" y="52"/>
                    </a:lnTo>
                    <a:lnTo>
                      <a:pt x="34" y="49"/>
                    </a:lnTo>
                    <a:lnTo>
                      <a:pt x="33" y="44"/>
                    </a:lnTo>
                    <a:lnTo>
                      <a:pt x="29" y="42"/>
                    </a:lnTo>
                    <a:lnTo>
                      <a:pt x="26" y="38"/>
                    </a:lnTo>
                    <a:lnTo>
                      <a:pt x="16" y="35"/>
                    </a:lnTo>
                    <a:lnTo>
                      <a:pt x="5" y="32"/>
                    </a:lnTo>
                    <a:lnTo>
                      <a:pt x="0" y="3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73" name="Freeform 549"/>
              <p:cNvSpPr>
                <a:spLocks noEditPoints="1"/>
              </p:cNvSpPr>
              <p:nvPr/>
            </p:nvSpPr>
            <p:spPr bwMode="auto">
              <a:xfrm>
                <a:off x="1914525" y="2849563"/>
                <a:ext cx="66675" cy="107950"/>
              </a:xfrm>
              <a:custGeom>
                <a:avLst/>
                <a:gdLst/>
                <a:ahLst/>
                <a:cxnLst>
                  <a:cxn ang="0">
                    <a:pos x="42" y="33"/>
                  </a:cxn>
                  <a:cxn ang="0">
                    <a:pos x="42" y="43"/>
                  </a:cxn>
                  <a:cxn ang="0">
                    <a:pos x="40" y="52"/>
                  </a:cxn>
                  <a:cxn ang="0">
                    <a:pos x="37" y="59"/>
                  </a:cxn>
                  <a:cxn ang="0">
                    <a:pos x="35" y="61"/>
                  </a:cxn>
                  <a:cxn ang="0">
                    <a:pos x="31" y="64"/>
                  </a:cxn>
                  <a:cxn ang="0">
                    <a:pos x="29" y="66"/>
                  </a:cxn>
                  <a:cxn ang="0">
                    <a:pos x="27" y="67"/>
                  </a:cxn>
                  <a:cxn ang="0">
                    <a:pos x="23" y="68"/>
                  </a:cxn>
                  <a:cxn ang="0">
                    <a:pos x="18" y="68"/>
                  </a:cxn>
                  <a:cxn ang="0">
                    <a:pos x="15" y="67"/>
                  </a:cxn>
                  <a:cxn ang="0">
                    <a:pos x="12" y="66"/>
                  </a:cxn>
                  <a:cxn ang="0">
                    <a:pos x="10" y="62"/>
                  </a:cxn>
                  <a:cxn ang="0">
                    <a:pos x="6" y="59"/>
                  </a:cxn>
                  <a:cxn ang="0">
                    <a:pos x="5" y="57"/>
                  </a:cxn>
                  <a:cxn ang="0">
                    <a:pos x="3" y="53"/>
                  </a:cxn>
                  <a:cxn ang="0">
                    <a:pos x="1" y="51"/>
                  </a:cxn>
                  <a:cxn ang="0">
                    <a:pos x="0" y="43"/>
                  </a:cxn>
                  <a:cxn ang="0">
                    <a:pos x="0" y="24"/>
                  </a:cxn>
                  <a:cxn ang="0">
                    <a:pos x="3" y="15"/>
                  </a:cxn>
                  <a:cxn ang="0">
                    <a:pos x="5" y="10"/>
                  </a:cxn>
                  <a:cxn ang="0">
                    <a:pos x="7" y="7"/>
                  </a:cxn>
                  <a:cxn ang="0">
                    <a:pos x="11" y="3"/>
                  </a:cxn>
                  <a:cxn ang="0">
                    <a:pos x="14" y="1"/>
                  </a:cxn>
                  <a:cxn ang="0">
                    <a:pos x="18" y="0"/>
                  </a:cxn>
                  <a:cxn ang="0">
                    <a:pos x="25" y="0"/>
                  </a:cxn>
                  <a:cxn ang="0">
                    <a:pos x="28" y="1"/>
                  </a:cxn>
                  <a:cxn ang="0">
                    <a:pos x="31" y="3"/>
                  </a:cxn>
                  <a:cxn ang="0">
                    <a:pos x="35" y="7"/>
                  </a:cxn>
                  <a:cxn ang="0">
                    <a:pos x="40" y="14"/>
                  </a:cxn>
                  <a:cxn ang="0">
                    <a:pos x="42" y="24"/>
                  </a:cxn>
                  <a:cxn ang="0">
                    <a:pos x="42" y="33"/>
                  </a:cxn>
                  <a:cxn ang="0">
                    <a:pos x="28" y="33"/>
                  </a:cxn>
                  <a:cxn ang="0">
                    <a:pos x="28" y="9"/>
                  </a:cxn>
                  <a:cxn ang="0">
                    <a:pos x="27" y="7"/>
                  </a:cxn>
                  <a:cxn ang="0">
                    <a:pos x="23" y="3"/>
                  </a:cxn>
                  <a:cxn ang="0">
                    <a:pos x="18" y="3"/>
                  </a:cxn>
                  <a:cxn ang="0">
                    <a:pos x="16" y="6"/>
                  </a:cxn>
                  <a:cxn ang="0">
                    <a:pos x="15" y="7"/>
                  </a:cxn>
                  <a:cxn ang="0">
                    <a:pos x="15" y="10"/>
                  </a:cxn>
                  <a:cxn ang="0">
                    <a:pos x="14" y="15"/>
                  </a:cxn>
                  <a:cxn ang="0">
                    <a:pos x="14" y="52"/>
                  </a:cxn>
                  <a:cxn ang="0">
                    <a:pos x="15" y="55"/>
                  </a:cxn>
                  <a:cxn ang="0">
                    <a:pos x="15" y="59"/>
                  </a:cxn>
                  <a:cxn ang="0">
                    <a:pos x="18" y="64"/>
                  </a:cxn>
                  <a:cxn ang="0">
                    <a:pos x="19" y="65"/>
                  </a:cxn>
                  <a:cxn ang="0">
                    <a:pos x="22" y="65"/>
                  </a:cxn>
                  <a:cxn ang="0">
                    <a:pos x="25" y="64"/>
                  </a:cxn>
                  <a:cxn ang="0">
                    <a:pos x="25" y="62"/>
                  </a:cxn>
                  <a:cxn ang="0">
                    <a:pos x="27" y="60"/>
                  </a:cxn>
                  <a:cxn ang="0">
                    <a:pos x="28" y="58"/>
                  </a:cxn>
                  <a:cxn ang="0">
                    <a:pos x="28" y="54"/>
                  </a:cxn>
                  <a:cxn ang="0">
                    <a:pos x="28" y="33"/>
                  </a:cxn>
                </a:cxnLst>
                <a:rect l="0" t="0" r="r" b="b"/>
                <a:pathLst>
                  <a:path w="42" h="68">
                    <a:moveTo>
                      <a:pt x="42" y="33"/>
                    </a:moveTo>
                    <a:lnTo>
                      <a:pt x="42" y="43"/>
                    </a:lnTo>
                    <a:lnTo>
                      <a:pt x="40" y="52"/>
                    </a:lnTo>
                    <a:lnTo>
                      <a:pt x="37" y="59"/>
                    </a:lnTo>
                    <a:lnTo>
                      <a:pt x="35" y="61"/>
                    </a:lnTo>
                    <a:lnTo>
                      <a:pt x="31" y="64"/>
                    </a:lnTo>
                    <a:lnTo>
                      <a:pt x="29" y="66"/>
                    </a:lnTo>
                    <a:lnTo>
                      <a:pt x="27" y="67"/>
                    </a:lnTo>
                    <a:lnTo>
                      <a:pt x="23" y="68"/>
                    </a:lnTo>
                    <a:lnTo>
                      <a:pt x="18" y="68"/>
                    </a:lnTo>
                    <a:lnTo>
                      <a:pt x="15" y="67"/>
                    </a:lnTo>
                    <a:lnTo>
                      <a:pt x="12" y="66"/>
                    </a:lnTo>
                    <a:lnTo>
                      <a:pt x="10" y="62"/>
                    </a:lnTo>
                    <a:lnTo>
                      <a:pt x="6" y="59"/>
                    </a:lnTo>
                    <a:lnTo>
                      <a:pt x="5" y="57"/>
                    </a:lnTo>
                    <a:lnTo>
                      <a:pt x="3" y="53"/>
                    </a:lnTo>
                    <a:lnTo>
                      <a:pt x="1" y="51"/>
                    </a:lnTo>
                    <a:lnTo>
                      <a:pt x="0" y="43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5" y="10"/>
                    </a:lnTo>
                    <a:lnTo>
                      <a:pt x="7" y="7"/>
                    </a:lnTo>
                    <a:lnTo>
                      <a:pt x="11" y="3"/>
                    </a:lnTo>
                    <a:lnTo>
                      <a:pt x="14" y="1"/>
                    </a:lnTo>
                    <a:lnTo>
                      <a:pt x="18" y="0"/>
                    </a:lnTo>
                    <a:lnTo>
                      <a:pt x="25" y="0"/>
                    </a:lnTo>
                    <a:lnTo>
                      <a:pt x="28" y="1"/>
                    </a:lnTo>
                    <a:lnTo>
                      <a:pt x="31" y="3"/>
                    </a:lnTo>
                    <a:lnTo>
                      <a:pt x="35" y="7"/>
                    </a:lnTo>
                    <a:lnTo>
                      <a:pt x="40" y="14"/>
                    </a:lnTo>
                    <a:lnTo>
                      <a:pt x="42" y="24"/>
                    </a:lnTo>
                    <a:lnTo>
                      <a:pt x="42" y="33"/>
                    </a:lnTo>
                    <a:close/>
                    <a:moveTo>
                      <a:pt x="28" y="33"/>
                    </a:moveTo>
                    <a:lnTo>
                      <a:pt x="28" y="9"/>
                    </a:lnTo>
                    <a:lnTo>
                      <a:pt x="27" y="7"/>
                    </a:lnTo>
                    <a:lnTo>
                      <a:pt x="23" y="3"/>
                    </a:lnTo>
                    <a:lnTo>
                      <a:pt x="18" y="3"/>
                    </a:lnTo>
                    <a:lnTo>
                      <a:pt x="16" y="6"/>
                    </a:lnTo>
                    <a:lnTo>
                      <a:pt x="15" y="7"/>
                    </a:lnTo>
                    <a:lnTo>
                      <a:pt x="15" y="10"/>
                    </a:lnTo>
                    <a:lnTo>
                      <a:pt x="14" y="15"/>
                    </a:lnTo>
                    <a:lnTo>
                      <a:pt x="14" y="52"/>
                    </a:lnTo>
                    <a:lnTo>
                      <a:pt x="15" y="55"/>
                    </a:lnTo>
                    <a:lnTo>
                      <a:pt x="15" y="59"/>
                    </a:lnTo>
                    <a:lnTo>
                      <a:pt x="18" y="64"/>
                    </a:lnTo>
                    <a:lnTo>
                      <a:pt x="19" y="65"/>
                    </a:lnTo>
                    <a:lnTo>
                      <a:pt x="22" y="65"/>
                    </a:lnTo>
                    <a:lnTo>
                      <a:pt x="25" y="64"/>
                    </a:lnTo>
                    <a:lnTo>
                      <a:pt x="25" y="62"/>
                    </a:lnTo>
                    <a:lnTo>
                      <a:pt x="27" y="60"/>
                    </a:lnTo>
                    <a:lnTo>
                      <a:pt x="28" y="58"/>
                    </a:lnTo>
                    <a:lnTo>
                      <a:pt x="28" y="54"/>
                    </a:lnTo>
                    <a:lnTo>
                      <a:pt x="28" y="3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74" name="Freeform 550"/>
              <p:cNvSpPr>
                <a:spLocks/>
              </p:cNvSpPr>
              <p:nvPr/>
            </p:nvSpPr>
            <p:spPr bwMode="auto">
              <a:xfrm>
                <a:off x="1995488" y="2932113"/>
                <a:ext cx="23813" cy="25400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9" y="1"/>
                  </a:cxn>
                  <a:cxn ang="0">
                    <a:pos x="13" y="2"/>
                  </a:cxn>
                  <a:cxn ang="0">
                    <a:pos x="14" y="5"/>
                  </a:cxn>
                  <a:cxn ang="0">
                    <a:pos x="15" y="6"/>
                  </a:cxn>
                  <a:cxn ang="0">
                    <a:pos x="15" y="10"/>
                  </a:cxn>
                  <a:cxn ang="0">
                    <a:pos x="14" y="13"/>
                  </a:cxn>
                  <a:cxn ang="0">
                    <a:pos x="13" y="14"/>
                  </a:cxn>
                  <a:cxn ang="0">
                    <a:pos x="11" y="15"/>
                  </a:cxn>
                  <a:cxn ang="0">
                    <a:pos x="9" y="16"/>
                  </a:cxn>
                  <a:cxn ang="0">
                    <a:pos x="5" y="16"/>
                  </a:cxn>
                  <a:cxn ang="0">
                    <a:pos x="4" y="15"/>
                  </a:cxn>
                  <a:cxn ang="0">
                    <a:pos x="1" y="14"/>
                  </a:cxn>
                  <a:cxn ang="0">
                    <a:pos x="0" y="13"/>
                  </a:cxn>
                  <a:cxn ang="0">
                    <a:pos x="0" y="5"/>
                  </a:cxn>
                  <a:cxn ang="0">
                    <a:pos x="1" y="2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7" y="0"/>
                  </a:cxn>
                </a:cxnLst>
                <a:rect l="0" t="0" r="r" b="b"/>
                <a:pathLst>
                  <a:path w="15" h="16">
                    <a:moveTo>
                      <a:pt x="7" y="0"/>
                    </a:moveTo>
                    <a:lnTo>
                      <a:pt x="9" y="1"/>
                    </a:lnTo>
                    <a:lnTo>
                      <a:pt x="13" y="2"/>
                    </a:lnTo>
                    <a:lnTo>
                      <a:pt x="14" y="5"/>
                    </a:lnTo>
                    <a:lnTo>
                      <a:pt x="15" y="6"/>
                    </a:lnTo>
                    <a:lnTo>
                      <a:pt x="15" y="10"/>
                    </a:lnTo>
                    <a:lnTo>
                      <a:pt x="14" y="13"/>
                    </a:lnTo>
                    <a:lnTo>
                      <a:pt x="13" y="14"/>
                    </a:lnTo>
                    <a:lnTo>
                      <a:pt x="11" y="15"/>
                    </a:lnTo>
                    <a:lnTo>
                      <a:pt x="9" y="16"/>
                    </a:lnTo>
                    <a:lnTo>
                      <a:pt x="5" y="16"/>
                    </a:lnTo>
                    <a:lnTo>
                      <a:pt x="4" y="15"/>
                    </a:lnTo>
                    <a:lnTo>
                      <a:pt x="1" y="14"/>
                    </a:lnTo>
                    <a:lnTo>
                      <a:pt x="0" y="13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75" name="Freeform 551"/>
              <p:cNvSpPr>
                <a:spLocks/>
              </p:cNvSpPr>
              <p:nvPr/>
            </p:nvSpPr>
            <p:spPr bwMode="auto">
              <a:xfrm>
                <a:off x="2039938" y="2849563"/>
                <a:ext cx="52388" cy="106363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24" y="61"/>
                  </a:cxn>
                  <a:cxn ang="0">
                    <a:pos x="25" y="62"/>
                  </a:cxn>
                  <a:cxn ang="0">
                    <a:pos x="28" y="64"/>
                  </a:cxn>
                  <a:cxn ang="0">
                    <a:pos x="29" y="65"/>
                  </a:cxn>
                  <a:cxn ang="0">
                    <a:pos x="33" y="65"/>
                  </a:cxn>
                  <a:cxn ang="0">
                    <a:pos x="33" y="67"/>
                  </a:cxn>
                  <a:cxn ang="0">
                    <a:pos x="0" y="67"/>
                  </a:cxn>
                  <a:cxn ang="0">
                    <a:pos x="0" y="65"/>
                  </a:cxn>
                  <a:cxn ang="0">
                    <a:pos x="6" y="65"/>
                  </a:cxn>
                  <a:cxn ang="0">
                    <a:pos x="7" y="64"/>
                  </a:cxn>
                  <a:cxn ang="0">
                    <a:pos x="8" y="64"/>
                  </a:cxn>
                  <a:cxn ang="0">
                    <a:pos x="8" y="62"/>
                  </a:cxn>
                  <a:cxn ang="0">
                    <a:pos x="9" y="62"/>
                  </a:cxn>
                  <a:cxn ang="0">
                    <a:pos x="9" y="60"/>
                  </a:cxn>
                  <a:cxn ang="0">
                    <a:pos x="10" y="58"/>
                  </a:cxn>
                  <a:cxn ang="0">
                    <a:pos x="10" y="14"/>
                  </a:cxn>
                  <a:cxn ang="0">
                    <a:pos x="9" y="13"/>
                  </a:cxn>
                  <a:cxn ang="0">
                    <a:pos x="8" y="13"/>
                  </a:cxn>
                  <a:cxn ang="0">
                    <a:pos x="7" y="11"/>
                  </a:cxn>
                  <a:cxn ang="0">
                    <a:pos x="4" y="11"/>
                  </a:cxn>
                  <a:cxn ang="0">
                    <a:pos x="2" y="13"/>
                  </a:cxn>
                  <a:cxn ang="0">
                    <a:pos x="1" y="13"/>
                  </a:cxn>
                  <a:cxn ang="0">
                    <a:pos x="0" y="11"/>
                  </a:cxn>
                  <a:cxn ang="0">
                    <a:pos x="23" y="0"/>
                  </a:cxn>
                  <a:cxn ang="0">
                    <a:pos x="24" y="0"/>
                  </a:cxn>
                </a:cxnLst>
                <a:rect l="0" t="0" r="r" b="b"/>
                <a:pathLst>
                  <a:path w="33" h="67">
                    <a:moveTo>
                      <a:pt x="24" y="0"/>
                    </a:moveTo>
                    <a:lnTo>
                      <a:pt x="24" y="61"/>
                    </a:lnTo>
                    <a:lnTo>
                      <a:pt x="25" y="62"/>
                    </a:lnTo>
                    <a:lnTo>
                      <a:pt x="28" y="64"/>
                    </a:lnTo>
                    <a:lnTo>
                      <a:pt x="29" y="65"/>
                    </a:lnTo>
                    <a:lnTo>
                      <a:pt x="33" y="65"/>
                    </a:lnTo>
                    <a:lnTo>
                      <a:pt x="33" y="67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6" y="65"/>
                    </a:lnTo>
                    <a:lnTo>
                      <a:pt x="7" y="64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9" y="62"/>
                    </a:lnTo>
                    <a:lnTo>
                      <a:pt x="9" y="60"/>
                    </a:lnTo>
                    <a:lnTo>
                      <a:pt x="10" y="58"/>
                    </a:lnTo>
                    <a:lnTo>
                      <a:pt x="10" y="14"/>
                    </a:lnTo>
                    <a:lnTo>
                      <a:pt x="9" y="13"/>
                    </a:lnTo>
                    <a:lnTo>
                      <a:pt x="8" y="13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23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76" name="Line 552"/>
              <p:cNvSpPr>
                <a:spLocks noChangeShapeType="1"/>
              </p:cNvSpPr>
              <p:nvPr/>
            </p:nvSpPr>
            <p:spPr bwMode="auto">
              <a:xfrm>
                <a:off x="2146300" y="4318000"/>
                <a:ext cx="1457325" cy="158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77" name="Line 553"/>
              <p:cNvSpPr>
                <a:spLocks noChangeShapeType="1"/>
              </p:cNvSpPr>
              <p:nvPr/>
            </p:nvSpPr>
            <p:spPr bwMode="auto">
              <a:xfrm>
                <a:off x="2487613" y="4278313"/>
                <a:ext cx="1588" cy="396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78" name="Line 554"/>
              <p:cNvSpPr>
                <a:spLocks noChangeShapeType="1"/>
              </p:cNvSpPr>
              <p:nvPr/>
            </p:nvSpPr>
            <p:spPr bwMode="auto">
              <a:xfrm>
                <a:off x="2581275" y="4295775"/>
                <a:ext cx="1588" cy="22225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79" name="Line 555"/>
              <p:cNvSpPr>
                <a:spLocks noChangeShapeType="1"/>
              </p:cNvSpPr>
              <p:nvPr/>
            </p:nvSpPr>
            <p:spPr bwMode="auto">
              <a:xfrm>
                <a:off x="2678113" y="4295775"/>
                <a:ext cx="1588" cy="22225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80" name="Line 556"/>
              <p:cNvSpPr>
                <a:spLocks noChangeShapeType="1"/>
              </p:cNvSpPr>
              <p:nvPr/>
            </p:nvSpPr>
            <p:spPr bwMode="auto">
              <a:xfrm>
                <a:off x="2771775" y="4295775"/>
                <a:ext cx="1588" cy="22225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81" name="Line 557"/>
              <p:cNvSpPr>
                <a:spLocks noChangeShapeType="1"/>
              </p:cNvSpPr>
              <p:nvPr/>
            </p:nvSpPr>
            <p:spPr bwMode="auto">
              <a:xfrm>
                <a:off x="2867025" y="4278313"/>
                <a:ext cx="1588" cy="396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82" name="Line 558"/>
              <p:cNvSpPr>
                <a:spLocks noChangeShapeType="1"/>
              </p:cNvSpPr>
              <p:nvPr/>
            </p:nvSpPr>
            <p:spPr bwMode="auto">
              <a:xfrm>
                <a:off x="2960688" y="4295775"/>
                <a:ext cx="1588" cy="22225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83" name="Line 559"/>
              <p:cNvSpPr>
                <a:spLocks noChangeShapeType="1"/>
              </p:cNvSpPr>
              <p:nvPr/>
            </p:nvSpPr>
            <p:spPr bwMode="auto">
              <a:xfrm>
                <a:off x="3055938" y="4295775"/>
                <a:ext cx="1588" cy="22225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84" name="Line 560"/>
              <p:cNvSpPr>
                <a:spLocks noChangeShapeType="1"/>
              </p:cNvSpPr>
              <p:nvPr/>
            </p:nvSpPr>
            <p:spPr bwMode="auto">
              <a:xfrm>
                <a:off x="3149600" y="4295775"/>
                <a:ext cx="1588" cy="22225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85" name="Line 561"/>
              <p:cNvSpPr>
                <a:spLocks noChangeShapeType="1"/>
              </p:cNvSpPr>
              <p:nvPr/>
            </p:nvSpPr>
            <p:spPr bwMode="auto">
              <a:xfrm>
                <a:off x="3246438" y="4278313"/>
                <a:ext cx="1588" cy="396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86" name="Line 562"/>
              <p:cNvSpPr>
                <a:spLocks noChangeShapeType="1"/>
              </p:cNvSpPr>
              <p:nvPr/>
            </p:nvSpPr>
            <p:spPr bwMode="auto">
              <a:xfrm>
                <a:off x="2487613" y="4278313"/>
                <a:ext cx="1588" cy="396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87" name="Line 563"/>
              <p:cNvSpPr>
                <a:spLocks noChangeShapeType="1"/>
              </p:cNvSpPr>
              <p:nvPr/>
            </p:nvSpPr>
            <p:spPr bwMode="auto">
              <a:xfrm>
                <a:off x="2393950" y="4295775"/>
                <a:ext cx="1588" cy="22225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88" name="Line 564"/>
              <p:cNvSpPr>
                <a:spLocks noChangeShapeType="1"/>
              </p:cNvSpPr>
              <p:nvPr/>
            </p:nvSpPr>
            <p:spPr bwMode="auto">
              <a:xfrm>
                <a:off x="2298700" y="4295775"/>
                <a:ext cx="1588" cy="22225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89" name="Line 565"/>
              <p:cNvSpPr>
                <a:spLocks noChangeShapeType="1"/>
              </p:cNvSpPr>
              <p:nvPr/>
            </p:nvSpPr>
            <p:spPr bwMode="auto">
              <a:xfrm>
                <a:off x="2205038" y="4295775"/>
                <a:ext cx="1588" cy="22225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90" name="Line 566"/>
              <p:cNvSpPr>
                <a:spLocks noChangeShapeType="1"/>
              </p:cNvSpPr>
              <p:nvPr/>
            </p:nvSpPr>
            <p:spPr bwMode="auto">
              <a:xfrm>
                <a:off x="3246438" y="4278313"/>
                <a:ext cx="1588" cy="396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91" name="Line 567"/>
              <p:cNvSpPr>
                <a:spLocks noChangeShapeType="1"/>
              </p:cNvSpPr>
              <p:nvPr/>
            </p:nvSpPr>
            <p:spPr bwMode="auto">
              <a:xfrm>
                <a:off x="3338513" y="4295775"/>
                <a:ext cx="1588" cy="22225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92" name="Line 568"/>
              <p:cNvSpPr>
                <a:spLocks noChangeShapeType="1"/>
              </p:cNvSpPr>
              <p:nvPr/>
            </p:nvSpPr>
            <p:spPr bwMode="auto">
              <a:xfrm>
                <a:off x="3435350" y="4295775"/>
                <a:ext cx="1588" cy="22225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93" name="Line 569"/>
              <p:cNvSpPr>
                <a:spLocks noChangeShapeType="1"/>
              </p:cNvSpPr>
              <p:nvPr/>
            </p:nvSpPr>
            <p:spPr bwMode="auto">
              <a:xfrm>
                <a:off x="3529013" y="4295775"/>
                <a:ext cx="1588" cy="22225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94" name="Freeform 570"/>
              <p:cNvSpPr>
                <a:spLocks noEditPoints="1"/>
              </p:cNvSpPr>
              <p:nvPr/>
            </p:nvSpPr>
            <p:spPr bwMode="auto">
              <a:xfrm>
                <a:off x="2395538" y="4359275"/>
                <a:ext cx="66675" cy="107950"/>
              </a:xfrm>
              <a:custGeom>
                <a:avLst/>
                <a:gdLst/>
                <a:ahLst/>
                <a:cxnLst>
                  <a:cxn ang="0">
                    <a:pos x="42" y="33"/>
                  </a:cxn>
                  <a:cxn ang="0">
                    <a:pos x="42" y="43"/>
                  </a:cxn>
                  <a:cxn ang="0">
                    <a:pos x="39" y="52"/>
                  </a:cxn>
                  <a:cxn ang="0">
                    <a:pos x="37" y="59"/>
                  </a:cxn>
                  <a:cxn ang="0">
                    <a:pos x="35" y="61"/>
                  </a:cxn>
                  <a:cxn ang="0">
                    <a:pos x="31" y="63"/>
                  </a:cxn>
                  <a:cxn ang="0">
                    <a:pos x="29" y="66"/>
                  </a:cxn>
                  <a:cxn ang="0">
                    <a:pos x="27" y="67"/>
                  </a:cxn>
                  <a:cxn ang="0">
                    <a:pos x="23" y="68"/>
                  </a:cxn>
                  <a:cxn ang="0">
                    <a:pos x="17" y="68"/>
                  </a:cxn>
                  <a:cxn ang="0">
                    <a:pos x="15" y="67"/>
                  </a:cxn>
                  <a:cxn ang="0">
                    <a:pos x="12" y="66"/>
                  </a:cxn>
                  <a:cxn ang="0">
                    <a:pos x="9" y="62"/>
                  </a:cxn>
                  <a:cxn ang="0">
                    <a:pos x="6" y="59"/>
                  </a:cxn>
                  <a:cxn ang="0">
                    <a:pos x="5" y="57"/>
                  </a:cxn>
                  <a:cxn ang="0">
                    <a:pos x="2" y="53"/>
                  </a:cxn>
                  <a:cxn ang="0">
                    <a:pos x="1" y="51"/>
                  </a:cxn>
                  <a:cxn ang="0">
                    <a:pos x="0" y="43"/>
                  </a:cxn>
                  <a:cxn ang="0">
                    <a:pos x="0" y="24"/>
                  </a:cxn>
                  <a:cxn ang="0">
                    <a:pos x="2" y="15"/>
                  </a:cxn>
                  <a:cxn ang="0">
                    <a:pos x="5" y="10"/>
                  </a:cxn>
                  <a:cxn ang="0">
                    <a:pos x="7" y="7"/>
                  </a:cxn>
                  <a:cxn ang="0">
                    <a:pos x="10" y="3"/>
                  </a:cxn>
                  <a:cxn ang="0">
                    <a:pos x="14" y="1"/>
                  </a:cxn>
                  <a:cxn ang="0">
                    <a:pos x="17" y="0"/>
                  </a:cxn>
                  <a:cxn ang="0">
                    <a:pos x="24" y="0"/>
                  </a:cxn>
                  <a:cxn ang="0">
                    <a:pos x="28" y="1"/>
                  </a:cxn>
                  <a:cxn ang="0">
                    <a:pos x="31" y="3"/>
                  </a:cxn>
                  <a:cxn ang="0">
                    <a:pos x="35" y="7"/>
                  </a:cxn>
                  <a:cxn ang="0">
                    <a:pos x="39" y="14"/>
                  </a:cxn>
                  <a:cxn ang="0">
                    <a:pos x="42" y="24"/>
                  </a:cxn>
                  <a:cxn ang="0">
                    <a:pos x="42" y="33"/>
                  </a:cxn>
                  <a:cxn ang="0">
                    <a:pos x="28" y="33"/>
                  </a:cxn>
                  <a:cxn ang="0">
                    <a:pos x="28" y="9"/>
                  </a:cxn>
                  <a:cxn ang="0">
                    <a:pos x="27" y="7"/>
                  </a:cxn>
                  <a:cxn ang="0">
                    <a:pos x="23" y="3"/>
                  </a:cxn>
                  <a:cxn ang="0">
                    <a:pos x="17" y="3"/>
                  </a:cxn>
                  <a:cxn ang="0">
                    <a:pos x="16" y="6"/>
                  </a:cxn>
                  <a:cxn ang="0">
                    <a:pos x="15" y="7"/>
                  </a:cxn>
                  <a:cxn ang="0">
                    <a:pos x="15" y="10"/>
                  </a:cxn>
                  <a:cxn ang="0">
                    <a:pos x="14" y="15"/>
                  </a:cxn>
                  <a:cxn ang="0">
                    <a:pos x="14" y="52"/>
                  </a:cxn>
                  <a:cxn ang="0">
                    <a:pos x="15" y="55"/>
                  </a:cxn>
                  <a:cxn ang="0">
                    <a:pos x="15" y="59"/>
                  </a:cxn>
                  <a:cxn ang="0">
                    <a:pos x="17" y="63"/>
                  </a:cxn>
                  <a:cxn ang="0">
                    <a:pos x="19" y="65"/>
                  </a:cxn>
                  <a:cxn ang="0">
                    <a:pos x="22" y="65"/>
                  </a:cxn>
                  <a:cxn ang="0">
                    <a:pos x="24" y="63"/>
                  </a:cxn>
                  <a:cxn ang="0">
                    <a:pos x="24" y="62"/>
                  </a:cxn>
                  <a:cxn ang="0">
                    <a:pos x="27" y="60"/>
                  </a:cxn>
                  <a:cxn ang="0">
                    <a:pos x="28" y="58"/>
                  </a:cxn>
                  <a:cxn ang="0">
                    <a:pos x="28" y="54"/>
                  </a:cxn>
                  <a:cxn ang="0">
                    <a:pos x="28" y="33"/>
                  </a:cxn>
                </a:cxnLst>
                <a:rect l="0" t="0" r="r" b="b"/>
                <a:pathLst>
                  <a:path w="42" h="68">
                    <a:moveTo>
                      <a:pt x="42" y="33"/>
                    </a:moveTo>
                    <a:lnTo>
                      <a:pt x="42" y="43"/>
                    </a:lnTo>
                    <a:lnTo>
                      <a:pt x="39" y="52"/>
                    </a:lnTo>
                    <a:lnTo>
                      <a:pt x="37" y="59"/>
                    </a:lnTo>
                    <a:lnTo>
                      <a:pt x="35" y="61"/>
                    </a:lnTo>
                    <a:lnTo>
                      <a:pt x="31" y="63"/>
                    </a:lnTo>
                    <a:lnTo>
                      <a:pt x="29" y="66"/>
                    </a:lnTo>
                    <a:lnTo>
                      <a:pt x="27" y="67"/>
                    </a:lnTo>
                    <a:lnTo>
                      <a:pt x="23" y="68"/>
                    </a:lnTo>
                    <a:lnTo>
                      <a:pt x="17" y="68"/>
                    </a:lnTo>
                    <a:lnTo>
                      <a:pt x="15" y="67"/>
                    </a:lnTo>
                    <a:lnTo>
                      <a:pt x="12" y="66"/>
                    </a:lnTo>
                    <a:lnTo>
                      <a:pt x="9" y="62"/>
                    </a:lnTo>
                    <a:lnTo>
                      <a:pt x="6" y="59"/>
                    </a:lnTo>
                    <a:lnTo>
                      <a:pt x="5" y="57"/>
                    </a:lnTo>
                    <a:lnTo>
                      <a:pt x="2" y="53"/>
                    </a:lnTo>
                    <a:lnTo>
                      <a:pt x="1" y="51"/>
                    </a:lnTo>
                    <a:lnTo>
                      <a:pt x="0" y="43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5" y="10"/>
                    </a:lnTo>
                    <a:lnTo>
                      <a:pt x="7" y="7"/>
                    </a:lnTo>
                    <a:lnTo>
                      <a:pt x="10" y="3"/>
                    </a:lnTo>
                    <a:lnTo>
                      <a:pt x="14" y="1"/>
                    </a:lnTo>
                    <a:lnTo>
                      <a:pt x="17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1" y="3"/>
                    </a:lnTo>
                    <a:lnTo>
                      <a:pt x="35" y="7"/>
                    </a:lnTo>
                    <a:lnTo>
                      <a:pt x="39" y="14"/>
                    </a:lnTo>
                    <a:lnTo>
                      <a:pt x="42" y="24"/>
                    </a:lnTo>
                    <a:lnTo>
                      <a:pt x="42" y="33"/>
                    </a:lnTo>
                    <a:close/>
                    <a:moveTo>
                      <a:pt x="28" y="33"/>
                    </a:moveTo>
                    <a:lnTo>
                      <a:pt x="28" y="9"/>
                    </a:lnTo>
                    <a:lnTo>
                      <a:pt x="27" y="7"/>
                    </a:lnTo>
                    <a:lnTo>
                      <a:pt x="23" y="3"/>
                    </a:lnTo>
                    <a:lnTo>
                      <a:pt x="17" y="3"/>
                    </a:lnTo>
                    <a:lnTo>
                      <a:pt x="16" y="6"/>
                    </a:lnTo>
                    <a:lnTo>
                      <a:pt x="15" y="7"/>
                    </a:lnTo>
                    <a:lnTo>
                      <a:pt x="15" y="10"/>
                    </a:lnTo>
                    <a:lnTo>
                      <a:pt x="14" y="15"/>
                    </a:lnTo>
                    <a:lnTo>
                      <a:pt x="14" y="52"/>
                    </a:lnTo>
                    <a:lnTo>
                      <a:pt x="15" y="55"/>
                    </a:lnTo>
                    <a:lnTo>
                      <a:pt x="15" y="59"/>
                    </a:lnTo>
                    <a:lnTo>
                      <a:pt x="17" y="63"/>
                    </a:lnTo>
                    <a:lnTo>
                      <a:pt x="19" y="65"/>
                    </a:lnTo>
                    <a:lnTo>
                      <a:pt x="22" y="65"/>
                    </a:lnTo>
                    <a:lnTo>
                      <a:pt x="24" y="63"/>
                    </a:lnTo>
                    <a:lnTo>
                      <a:pt x="24" y="62"/>
                    </a:lnTo>
                    <a:lnTo>
                      <a:pt x="27" y="60"/>
                    </a:lnTo>
                    <a:lnTo>
                      <a:pt x="28" y="58"/>
                    </a:lnTo>
                    <a:lnTo>
                      <a:pt x="28" y="54"/>
                    </a:lnTo>
                    <a:lnTo>
                      <a:pt x="28" y="3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95" name="Freeform 571"/>
              <p:cNvSpPr>
                <a:spLocks/>
              </p:cNvSpPr>
              <p:nvPr/>
            </p:nvSpPr>
            <p:spPr bwMode="auto">
              <a:xfrm>
                <a:off x="2476500" y="4441825"/>
                <a:ext cx="23813" cy="25400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9" y="1"/>
                  </a:cxn>
                  <a:cxn ang="0">
                    <a:pos x="13" y="2"/>
                  </a:cxn>
                  <a:cxn ang="0">
                    <a:pos x="14" y="5"/>
                  </a:cxn>
                  <a:cxn ang="0">
                    <a:pos x="15" y="6"/>
                  </a:cxn>
                  <a:cxn ang="0">
                    <a:pos x="15" y="10"/>
                  </a:cxn>
                  <a:cxn ang="0">
                    <a:pos x="14" y="13"/>
                  </a:cxn>
                  <a:cxn ang="0">
                    <a:pos x="13" y="14"/>
                  </a:cxn>
                  <a:cxn ang="0">
                    <a:pos x="10" y="15"/>
                  </a:cxn>
                  <a:cxn ang="0">
                    <a:pos x="9" y="16"/>
                  </a:cxn>
                  <a:cxn ang="0">
                    <a:pos x="5" y="16"/>
                  </a:cxn>
                  <a:cxn ang="0">
                    <a:pos x="3" y="15"/>
                  </a:cxn>
                  <a:cxn ang="0">
                    <a:pos x="1" y="14"/>
                  </a:cxn>
                  <a:cxn ang="0">
                    <a:pos x="0" y="13"/>
                  </a:cxn>
                  <a:cxn ang="0">
                    <a:pos x="0" y="5"/>
                  </a:cxn>
                  <a:cxn ang="0">
                    <a:pos x="1" y="2"/>
                  </a:cxn>
                  <a:cxn ang="0">
                    <a:pos x="3" y="1"/>
                  </a:cxn>
                  <a:cxn ang="0">
                    <a:pos x="5" y="1"/>
                  </a:cxn>
                  <a:cxn ang="0">
                    <a:pos x="7" y="0"/>
                  </a:cxn>
                </a:cxnLst>
                <a:rect l="0" t="0" r="r" b="b"/>
                <a:pathLst>
                  <a:path w="15" h="16">
                    <a:moveTo>
                      <a:pt x="7" y="0"/>
                    </a:moveTo>
                    <a:lnTo>
                      <a:pt x="9" y="1"/>
                    </a:lnTo>
                    <a:lnTo>
                      <a:pt x="13" y="2"/>
                    </a:lnTo>
                    <a:lnTo>
                      <a:pt x="14" y="5"/>
                    </a:lnTo>
                    <a:lnTo>
                      <a:pt x="15" y="6"/>
                    </a:lnTo>
                    <a:lnTo>
                      <a:pt x="15" y="10"/>
                    </a:lnTo>
                    <a:lnTo>
                      <a:pt x="14" y="13"/>
                    </a:lnTo>
                    <a:lnTo>
                      <a:pt x="13" y="14"/>
                    </a:lnTo>
                    <a:lnTo>
                      <a:pt x="10" y="15"/>
                    </a:lnTo>
                    <a:lnTo>
                      <a:pt x="9" y="16"/>
                    </a:lnTo>
                    <a:lnTo>
                      <a:pt x="5" y="16"/>
                    </a:lnTo>
                    <a:lnTo>
                      <a:pt x="3" y="15"/>
                    </a:lnTo>
                    <a:lnTo>
                      <a:pt x="1" y="14"/>
                    </a:lnTo>
                    <a:lnTo>
                      <a:pt x="0" y="13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96" name="Freeform 572"/>
              <p:cNvSpPr>
                <a:spLocks/>
              </p:cNvSpPr>
              <p:nvPr/>
            </p:nvSpPr>
            <p:spPr bwMode="auto">
              <a:xfrm>
                <a:off x="2509838" y="4359275"/>
                <a:ext cx="69850" cy="106363"/>
              </a:xfrm>
              <a:custGeom>
                <a:avLst/>
                <a:gdLst/>
                <a:ahLst/>
                <a:cxnLst>
                  <a:cxn ang="0">
                    <a:pos x="39" y="67"/>
                  </a:cxn>
                  <a:cxn ang="0">
                    <a:pos x="0" y="67"/>
                  </a:cxn>
                  <a:cxn ang="0">
                    <a:pos x="0" y="66"/>
                  </a:cxn>
                  <a:cxn ang="0">
                    <a:pos x="11" y="53"/>
                  </a:cxn>
                  <a:cxn ang="0">
                    <a:pos x="19" y="44"/>
                  </a:cxn>
                  <a:cxn ang="0">
                    <a:pos x="24" y="37"/>
                  </a:cxn>
                  <a:cxn ang="0">
                    <a:pos x="27" y="23"/>
                  </a:cxn>
                  <a:cxn ang="0">
                    <a:pos x="25" y="16"/>
                  </a:cxn>
                  <a:cxn ang="0">
                    <a:pos x="24" y="14"/>
                  </a:cxn>
                  <a:cxn ang="0">
                    <a:pos x="21" y="11"/>
                  </a:cxn>
                  <a:cxn ang="0">
                    <a:pos x="12" y="11"/>
                  </a:cxn>
                  <a:cxn ang="0">
                    <a:pos x="9" y="13"/>
                  </a:cxn>
                  <a:cxn ang="0">
                    <a:pos x="6" y="15"/>
                  </a:cxn>
                  <a:cxn ang="0">
                    <a:pos x="3" y="18"/>
                  </a:cxn>
                  <a:cxn ang="0">
                    <a:pos x="1" y="18"/>
                  </a:cxn>
                  <a:cxn ang="0">
                    <a:pos x="3" y="13"/>
                  </a:cxn>
                  <a:cxn ang="0">
                    <a:pos x="7" y="8"/>
                  </a:cxn>
                  <a:cxn ang="0">
                    <a:pos x="9" y="3"/>
                  </a:cxn>
                  <a:cxn ang="0">
                    <a:pos x="14" y="1"/>
                  </a:cxn>
                  <a:cxn ang="0">
                    <a:pos x="17" y="0"/>
                  </a:cxn>
                  <a:cxn ang="0">
                    <a:pos x="25" y="0"/>
                  </a:cxn>
                  <a:cxn ang="0">
                    <a:pos x="29" y="1"/>
                  </a:cxn>
                  <a:cxn ang="0">
                    <a:pos x="31" y="2"/>
                  </a:cxn>
                  <a:cxn ang="0">
                    <a:pos x="33" y="4"/>
                  </a:cxn>
                  <a:cxn ang="0">
                    <a:pos x="37" y="6"/>
                  </a:cxn>
                  <a:cxn ang="0">
                    <a:pos x="38" y="8"/>
                  </a:cxn>
                  <a:cxn ang="0">
                    <a:pos x="39" y="11"/>
                  </a:cxn>
                  <a:cxn ang="0">
                    <a:pos x="40" y="14"/>
                  </a:cxn>
                  <a:cxn ang="0">
                    <a:pos x="40" y="21"/>
                  </a:cxn>
                  <a:cxn ang="0">
                    <a:pos x="39" y="25"/>
                  </a:cxn>
                  <a:cxn ang="0">
                    <a:pos x="37" y="30"/>
                  </a:cxn>
                  <a:cxn ang="0">
                    <a:pos x="32" y="37"/>
                  </a:cxn>
                  <a:cxn ang="0">
                    <a:pos x="25" y="45"/>
                  </a:cxn>
                  <a:cxn ang="0">
                    <a:pos x="16" y="54"/>
                  </a:cxn>
                  <a:cxn ang="0">
                    <a:pos x="37" y="54"/>
                  </a:cxn>
                  <a:cxn ang="0">
                    <a:pos x="40" y="51"/>
                  </a:cxn>
                  <a:cxn ang="0">
                    <a:pos x="41" y="48"/>
                  </a:cxn>
                  <a:cxn ang="0">
                    <a:pos x="44" y="48"/>
                  </a:cxn>
                  <a:cxn ang="0">
                    <a:pos x="39" y="67"/>
                  </a:cxn>
                </a:cxnLst>
                <a:rect l="0" t="0" r="r" b="b"/>
                <a:pathLst>
                  <a:path w="44" h="67">
                    <a:moveTo>
                      <a:pt x="39" y="67"/>
                    </a:moveTo>
                    <a:lnTo>
                      <a:pt x="0" y="67"/>
                    </a:lnTo>
                    <a:lnTo>
                      <a:pt x="0" y="66"/>
                    </a:lnTo>
                    <a:lnTo>
                      <a:pt x="11" y="53"/>
                    </a:lnTo>
                    <a:lnTo>
                      <a:pt x="19" y="44"/>
                    </a:lnTo>
                    <a:lnTo>
                      <a:pt x="24" y="37"/>
                    </a:lnTo>
                    <a:lnTo>
                      <a:pt x="27" y="23"/>
                    </a:lnTo>
                    <a:lnTo>
                      <a:pt x="25" y="16"/>
                    </a:lnTo>
                    <a:lnTo>
                      <a:pt x="24" y="14"/>
                    </a:lnTo>
                    <a:lnTo>
                      <a:pt x="21" y="11"/>
                    </a:lnTo>
                    <a:lnTo>
                      <a:pt x="12" y="11"/>
                    </a:lnTo>
                    <a:lnTo>
                      <a:pt x="9" y="13"/>
                    </a:lnTo>
                    <a:lnTo>
                      <a:pt x="6" y="15"/>
                    </a:lnTo>
                    <a:lnTo>
                      <a:pt x="3" y="18"/>
                    </a:lnTo>
                    <a:lnTo>
                      <a:pt x="1" y="18"/>
                    </a:lnTo>
                    <a:lnTo>
                      <a:pt x="3" y="13"/>
                    </a:lnTo>
                    <a:lnTo>
                      <a:pt x="7" y="8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9" y="1"/>
                    </a:lnTo>
                    <a:lnTo>
                      <a:pt x="31" y="2"/>
                    </a:lnTo>
                    <a:lnTo>
                      <a:pt x="33" y="4"/>
                    </a:lnTo>
                    <a:lnTo>
                      <a:pt x="37" y="6"/>
                    </a:lnTo>
                    <a:lnTo>
                      <a:pt x="38" y="8"/>
                    </a:lnTo>
                    <a:lnTo>
                      <a:pt x="39" y="11"/>
                    </a:lnTo>
                    <a:lnTo>
                      <a:pt x="40" y="14"/>
                    </a:lnTo>
                    <a:lnTo>
                      <a:pt x="40" y="21"/>
                    </a:lnTo>
                    <a:lnTo>
                      <a:pt x="39" y="25"/>
                    </a:lnTo>
                    <a:lnTo>
                      <a:pt x="37" y="30"/>
                    </a:lnTo>
                    <a:lnTo>
                      <a:pt x="32" y="37"/>
                    </a:lnTo>
                    <a:lnTo>
                      <a:pt x="25" y="45"/>
                    </a:lnTo>
                    <a:lnTo>
                      <a:pt x="16" y="54"/>
                    </a:lnTo>
                    <a:lnTo>
                      <a:pt x="37" y="54"/>
                    </a:lnTo>
                    <a:lnTo>
                      <a:pt x="40" y="51"/>
                    </a:lnTo>
                    <a:lnTo>
                      <a:pt x="41" y="48"/>
                    </a:lnTo>
                    <a:lnTo>
                      <a:pt x="44" y="48"/>
                    </a:lnTo>
                    <a:lnTo>
                      <a:pt x="39" y="6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97" name="Freeform 573"/>
              <p:cNvSpPr>
                <a:spLocks noEditPoints="1"/>
              </p:cNvSpPr>
              <p:nvPr/>
            </p:nvSpPr>
            <p:spPr bwMode="auto">
              <a:xfrm>
                <a:off x="2773363" y="4359275"/>
                <a:ext cx="66675" cy="107950"/>
              </a:xfrm>
              <a:custGeom>
                <a:avLst/>
                <a:gdLst/>
                <a:ahLst/>
                <a:cxnLst>
                  <a:cxn ang="0">
                    <a:pos x="42" y="33"/>
                  </a:cxn>
                  <a:cxn ang="0">
                    <a:pos x="42" y="43"/>
                  </a:cxn>
                  <a:cxn ang="0">
                    <a:pos x="39" y="52"/>
                  </a:cxn>
                  <a:cxn ang="0">
                    <a:pos x="37" y="59"/>
                  </a:cxn>
                  <a:cxn ang="0">
                    <a:pos x="35" y="61"/>
                  </a:cxn>
                  <a:cxn ang="0">
                    <a:pos x="31" y="63"/>
                  </a:cxn>
                  <a:cxn ang="0">
                    <a:pos x="29" y="66"/>
                  </a:cxn>
                  <a:cxn ang="0">
                    <a:pos x="27" y="67"/>
                  </a:cxn>
                  <a:cxn ang="0">
                    <a:pos x="23" y="68"/>
                  </a:cxn>
                  <a:cxn ang="0">
                    <a:pos x="18" y="68"/>
                  </a:cxn>
                  <a:cxn ang="0">
                    <a:pos x="15" y="67"/>
                  </a:cxn>
                  <a:cxn ang="0">
                    <a:pos x="12" y="66"/>
                  </a:cxn>
                  <a:cxn ang="0">
                    <a:pos x="9" y="62"/>
                  </a:cxn>
                  <a:cxn ang="0">
                    <a:pos x="6" y="59"/>
                  </a:cxn>
                  <a:cxn ang="0">
                    <a:pos x="5" y="57"/>
                  </a:cxn>
                  <a:cxn ang="0">
                    <a:pos x="3" y="53"/>
                  </a:cxn>
                  <a:cxn ang="0">
                    <a:pos x="1" y="51"/>
                  </a:cxn>
                  <a:cxn ang="0">
                    <a:pos x="0" y="43"/>
                  </a:cxn>
                  <a:cxn ang="0">
                    <a:pos x="0" y="24"/>
                  </a:cxn>
                  <a:cxn ang="0">
                    <a:pos x="3" y="15"/>
                  </a:cxn>
                  <a:cxn ang="0">
                    <a:pos x="5" y="10"/>
                  </a:cxn>
                  <a:cxn ang="0">
                    <a:pos x="7" y="7"/>
                  </a:cxn>
                  <a:cxn ang="0">
                    <a:pos x="11" y="3"/>
                  </a:cxn>
                  <a:cxn ang="0">
                    <a:pos x="14" y="1"/>
                  </a:cxn>
                  <a:cxn ang="0">
                    <a:pos x="18" y="0"/>
                  </a:cxn>
                  <a:cxn ang="0">
                    <a:pos x="24" y="0"/>
                  </a:cxn>
                  <a:cxn ang="0">
                    <a:pos x="28" y="1"/>
                  </a:cxn>
                  <a:cxn ang="0">
                    <a:pos x="31" y="3"/>
                  </a:cxn>
                  <a:cxn ang="0">
                    <a:pos x="35" y="7"/>
                  </a:cxn>
                  <a:cxn ang="0">
                    <a:pos x="39" y="14"/>
                  </a:cxn>
                  <a:cxn ang="0">
                    <a:pos x="42" y="24"/>
                  </a:cxn>
                  <a:cxn ang="0">
                    <a:pos x="42" y="33"/>
                  </a:cxn>
                  <a:cxn ang="0">
                    <a:pos x="28" y="33"/>
                  </a:cxn>
                  <a:cxn ang="0">
                    <a:pos x="28" y="9"/>
                  </a:cxn>
                  <a:cxn ang="0">
                    <a:pos x="27" y="7"/>
                  </a:cxn>
                  <a:cxn ang="0">
                    <a:pos x="23" y="3"/>
                  </a:cxn>
                  <a:cxn ang="0">
                    <a:pos x="18" y="3"/>
                  </a:cxn>
                  <a:cxn ang="0">
                    <a:pos x="16" y="6"/>
                  </a:cxn>
                  <a:cxn ang="0">
                    <a:pos x="15" y="7"/>
                  </a:cxn>
                  <a:cxn ang="0">
                    <a:pos x="15" y="10"/>
                  </a:cxn>
                  <a:cxn ang="0">
                    <a:pos x="14" y="15"/>
                  </a:cxn>
                  <a:cxn ang="0">
                    <a:pos x="14" y="52"/>
                  </a:cxn>
                  <a:cxn ang="0">
                    <a:pos x="15" y="55"/>
                  </a:cxn>
                  <a:cxn ang="0">
                    <a:pos x="15" y="59"/>
                  </a:cxn>
                  <a:cxn ang="0">
                    <a:pos x="18" y="63"/>
                  </a:cxn>
                  <a:cxn ang="0">
                    <a:pos x="19" y="65"/>
                  </a:cxn>
                  <a:cxn ang="0">
                    <a:pos x="22" y="65"/>
                  </a:cxn>
                  <a:cxn ang="0">
                    <a:pos x="24" y="63"/>
                  </a:cxn>
                  <a:cxn ang="0">
                    <a:pos x="24" y="62"/>
                  </a:cxn>
                  <a:cxn ang="0">
                    <a:pos x="27" y="60"/>
                  </a:cxn>
                  <a:cxn ang="0">
                    <a:pos x="28" y="58"/>
                  </a:cxn>
                  <a:cxn ang="0">
                    <a:pos x="28" y="54"/>
                  </a:cxn>
                  <a:cxn ang="0">
                    <a:pos x="28" y="33"/>
                  </a:cxn>
                </a:cxnLst>
                <a:rect l="0" t="0" r="r" b="b"/>
                <a:pathLst>
                  <a:path w="42" h="68">
                    <a:moveTo>
                      <a:pt x="42" y="33"/>
                    </a:moveTo>
                    <a:lnTo>
                      <a:pt x="42" y="43"/>
                    </a:lnTo>
                    <a:lnTo>
                      <a:pt x="39" y="52"/>
                    </a:lnTo>
                    <a:lnTo>
                      <a:pt x="37" y="59"/>
                    </a:lnTo>
                    <a:lnTo>
                      <a:pt x="35" y="61"/>
                    </a:lnTo>
                    <a:lnTo>
                      <a:pt x="31" y="63"/>
                    </a:lnTo>
                    <a:lnTo>
                      <a:pt x="29" y="66"/>
                    </a:lnTo>
                    <a:lnTo>
                      <a:pt x="27" y="67"/>
                    </a:lnTo>
                    <a:lnTo>
                      <a:pt x="23" y="68"/>
                    </a:lnTo>
                    <a:lnTo>
                      <a:pt x="18" y="68"/>
                    </a:lnTo>
                    <a:lnTo>
                      <a:pt x="15" y="67"/>
                    </a:lnTo>
                    <a:lnTo>
                      <a:pt x="12" y="66"/>
                    </a:lnTo>
                    <a:lnTo>
                      <a:pt x="9" y="62"/>
                    </a:lnTo>
                    <a:lnTo>
                      <a:pt x="6" y="59"/>
                    </a:lnTo>
                    <a:lnTo>
                      <a:pt x="5" y="57"/>
                    </a:lnTo>
                    <a:lnTo>
                      <a:pt x="3" y="53"/>
                    </a:lnTo>
                    <a:lnTo>
                      <a:pt x="1" y="51"/>
                    </a:lnTo>
                    <a:lnTo>
                      <a:pt x="0" y="43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5" y="10"/>
                    </a:lnTo>
                    <a:lnTo>
                      <a:pt x="7" y="7"/>
                    </a:lnTo>
                    <a:lnTo>
                      <a:pt x="11" y="3"/>
                    </a:lnTo>
                    <a:lnTo>
                      <a:pt x="14" y="1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1" y="3"/>
                    </a:lnTo>
                    <a:lnTo>
                      <a:pt x="35" y="7"/>
                    </a:lnTo>
                    <a:lnTo>
                      <a:pt x="39" y="14"/>
                    </a:lnTo>
                    <a:lnTo>
                      <a:pt x="42" y="24"/>
                    </a:lnTo>
                    <a:lnTo>
                      <a:pt x="42" y="33"/>
                    </a:lnTo>
                    <a:close/>
                    <a:moveTo>
                      <a:pt x="28" y="33"/>
                    </a:moveTo>
                    <a:lnTo>
                      <a:pt x="28" y="9"/>
                    </a:lnTo>
                    <a:lnTo>
                      <a:pt x="27" y="7"/>
                    </a:lnTo>
                    <a:lnTo>
                      <a:pt x="23" y="3"/>
                    </a:lnTo>
                    <a:lnTo>
                      <a:pt x="18" y="3"/>
                    </a:lnTo>
                    <a:lnTo>
                      <a:pt x="16" y="6"/>
                    </a:lnTo>
                    <a:lnTo>
                      <a:pt x="15" y="7"/>
                    </a:lnTo>
                    <a:lnTo>
                      <a:pt x="15" y="10"/>
                    </a:lnTo>
                    <a:lnTo>
                      <a:pt x="14" y="15"/>
                    </a:lnTo>
                    <a:lnTo>
                      <a:pt x="14" y="52"/>
                    </a:lnTo>
                    <a:lnTo>
                      <a:pt x="15" y="55"/>
                    </a:lnTo>
                    <a:lnTo>
                      <a:pt x="15" y="59"/>
                    </a:lnTo>
                    <a:lnTo>
                      <a:pt x="18" y="63"/>
                    </a:lnTo>
                    <a:lnTo>
                      <a:pt x="19" y="65"/>
                    </a:lnTo>
                    <a:lnTo>
                      <a:pt x="22" y="65"/>
                    </a:lnTo>
                    <a:lnTo>
                      <a:pt x="24" y="63"/>
                    </a:lnTo>
                    <a:lnTo>
                      <a:pt x="24" y="62"/>
                    </a:lnTo>
                    <a:lnTo>
                      <a:pt x="27" y="60"/>
                    </a:lnTo>
                    <a:lnTo>
                      <a:pt x="28" y="58"/>
                    </a:lnTo>
                    <a:lnTo>
                      <a:pt x="28" y="54"/>
                    </a:lnTo>
                    <a:lnTo>
                      <a:pt x="28" y="3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98" name="Freeform 574"/>
              <p:cNvSpPr>
                <a:spLocks/>
              </p:cNvSpPr>
              <p:nvPr/>
            </p:nvSpPr>
            <p:spPr bwMode="auto">
              <a:xfrm>
                <a:off x="2854325" y="4441825"/>
                <a:ext cx="23813" cy="25400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9" y="1"/>
                  </a:cxn>
                  <a:cxn ang="0">
                    <a:pos x="13" y="2"/>
                  </a:cxn>
                  <a:cxn ang="0">
                    <a:pos x="14" y="5"/>
                  </a:cxn>
                  <a:cxn ang="0">
                    <a:pos x="15" y="6"/>
                  </a:cxn>
                  <a:cxn ang="0">
                    <a:pos x="15" y="10"/>
                  </a:cxn>
                  <a:cxn ang="0">
                    <a:pos x="14" y="13"/>
                  </a:cxn>
                  <a:cxn ang="0">
                    <a:pos x="13" y="14"/>
                  </a:cxn>
                  <a:cxn ang="0">
                    <a:pos x="10" y="15"/>
                  </a:cxn>
                  <a:cxn ang="0">
                    <a:pos x="9" y="16"/>
                  </a:cxn>
                  <a:cxn ang="0">
                    <a:pos x="5" y="16"/>
                  </a:cxn>
                  <a:cxn ang="0">
                    <a:pos x="4" y="15"/>
                  </a:cxn>
                  <a:cxn ang="0">
                    <a:pos x="1" y="14"/>
                  </a:cxn>
                  <a:cxn ang="0">
                    <a:pos x="0" y="13"/>
                  </a:cxn>
                  <a:cxn ang="0">
                    <a:pos x="0" y="5"/>
                  </a:cxn>
                  <a:cxn ang="0">
                    <a:pos x="1" y="2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7" y="0"/>
                  </a:cxn>
                </a:cxnLst>
                <a:rect l="0" t="0" r="r" b="b"/>
                <a:pathLst>
                  <a:path w="15" h="16">
                    <a:moveTo>
                      <a:pt x="7" y="0"/>
                    </a:moveTo>
                    <a:lnTo>
                      <a:pt x="9" y="1"/>
                    </a:lnTo>
                    <a:lnTo>
                      <a:pt x="13" y="2"/>
                    </a:lnTo>
                    <a:lnTo>
                      <a:pt x="14" y="5"/>
                    </a:lnTo>
                    <a:lnTo>
                      <a:pt x="15" y="6"/>
                    </a:lnTo>
                    <a:lnTo>
                      <a:pt x="15" y="10"/>
                    </a:lnTo>
                    <a:lnTo>
                      <a:pt x="14" y="13"/>
                    </a:lnTo>
                    <a:lnTo>
                      <a:pt x="13" y="14"/>
                    </a:lnTo>
                    <a:lnTo>
                      <a:pt x="10" y="15"/>
                    </a:lnTo>
                    <a:lnTo>
                      <a:pt x="9" y="16"/>
                    </a:lnTo>
                    <a:lnTo>
                      <a:pt x="5" y="16"/>
                    </a:lnTo>
                    <a:lnTo>
                      <a:pt x="4" y="15"/>
                    </a:lnTo>
                    <a:lnTo>
                      <a:pt x="1" y="14"/>
                    </a:lnTo>
                    <a:lnTo>
                      <a:pt x="0" y="13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99" name="Freeform 575"/>
              <p:cNvSpPr>
                <a:spLocks noEditPoints="1"/>
              </p:cNvSpPr>
              <p:nvPr/>
            </p:nvSpPr>
            <p:spPr bwMode="auto">
              <a:xfrm>
                <a:off x="2890838" y="4359275"/>
                <a:ext cx="68263" cy="106363"/>
              </a:xfrm>
              <a:custGeom>
                <a:avLst/>
                <a:gdLst/>
                <a:ahLst/>
                <a:cxnLst>
                  <a:cxn ang="0">
                    <a:pos x="0" y="43"/>
                  </a:cxn>
                  <a:cxn ang="0">
                    <a:pos x="30" y="0"/>
                  </a:cxn>
                  <a:cxn ang="0">
                    <a:pos x="36" y="0"/>
                  </a:cxn>
                  <a:cxn ang="0">
                    <a:pos x="36" y="43"/>
                  </a:cxn>
                  <a:cxn ang="0">
                    <a:pos x="43" y="43"/>
                  </a:cxn>
                  <a:cxn ang="0">
                    <a:pos x="43" y="52"/>
                  </a:cxn>
                  <a:cxn ang="0">
                    <a:pos x="36" y="52"/>
                  </a:cxn>
                  <a:cxn ang="0">
                    <a:pos x="36" y="67"/>
                  </a:cxn>
                  <a:cxn ang="0">
                    <a:pos x="22" y="67"/>
                  </a:cxn>
                  <a:cxn ang="0">
                    <a:pos x="22" y="52"/>
                  </a:cxn>
                  <a:cxn ang="0">
                    <a:pos x="0" y="52"/>
                  </a:cxn>
                  <a:cxn ang="0">
                    <a:pos x="0" y="43"/>
                  </a:cxn>
                  <a:cxn ang="0">
                    <a:pos x="4" y="43"/>
                  </a:cxn>
                  <a:cxn ang="0">
                    <a:pos x="22" y="43"/>
                  </a:cxn>
                  <a:cxn ang="0">
                    <a:pos x="22" y="16"/>
                  </a:cxn>
                  <a:cxn ang="0">
                    <a:pos x="4" y="43"/>
                  </a:cxn>
                </a:cxnLst>
                <a:rect l="0" t="0" r="r" b="b"/>
                <a:pathLst>
                  <a:path w="43" h="67">
                    <a:moveTo>
                      <a:pt x="0" y="43"/>
                    </a:moveTo>
                    <a:lnTo>
                      <a:pt x="30" y="0"/>
                    </a:lnTo>
                    <a:lnTo>
                      <a:pt x="36" y="0"/>
                    </a:lnTo>
                    <a:lnTo>
                      <a:pt x="36" y="43"/>
                    </a:lnTo>
                    <a:lnTo>
                      <a:pt x="43" y="43"/>
                    </a:lnTo>
                    <a:lnTo>
                      <a:pt x="43" y="52"/>
                    </a:lnTo>
                    <a:lnTo>
                      <a:pt x="36" y="52"/>
                    </a:lnTo>
                    <a:lnTo>
                      <a:pt x="36" y="67"/>
                    </a:lnTo>
                    <a:lnTo>
                      <a:pt x="22" y="67"/>
                    </a:lnTo>
                    <a:lnTo>
                      <a:pt x="22" y="52"/>
                    </a:lnTo>
                    <a:lnTo>
                      <a:pt x="0" y="52"/>
                    </a:lnTo>
                    <a:lnTo>
                      <a:pt x="0" y="43"/>
                    </a:lnTo>
                    <a:close/>
                    <a:moveTo>
                      <a:pt x="4" y="43"/>
                    </a:moveTo>
                    <a:lnTo>
                      <a:pt x="22" y="43"/>
                    </a:lnTo>
                    <a:lnTo>
                      <a:pt x="22" y="16"/>
                    </a:lnTo>
                    <a:lnTo>
                      <a:pt x="4" y="4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00" name="Freeform 576"/>
              <p:cNvSpPr>
                <a:spLocks noEditPoints="1"/>
              </p:cNvSpPr>
              <p:nvPr/>
            </p:nvSpPr>
            <p:spPr bwMode="auto">
              <a:xfrm>
                <a:off x="3152775" y="4359275"/>
                <a:ext cx="66675" cy="107950"/>
              </a:xfrm>
              <a:custGeom>
                <a:avLst/>
                <a:gdLst/>
                <a:ahLst/>
                <a:cxnLst>
                  <a:cxn ang="0">
                    <a:pos x="42" y="33"/>
                  </a:cxn>
                  <a:cxn ang="0">
                    <a:pos x="42" y="43"/>
                  </a:cxn>
                  <a:cxn ang="0">
                    <a:pos x="40" y="52"/>
                  </a:cxn>
                  <a:cxn ang="0">
                    <a:pos x="37" y="59"/>
                  </a:cxn>
                  <a:cxn ang="0">
                    <a:pos x="35" y="61"/>
                  </a:cxn>
                  <a:cxn ang="0">
                    <a:pos x="32" y="63"/>
                  </a:cxn>
                  <a:cxn ang="0">
                    <a:pos x="29" y="66"/>
                  </a:cxn>
                  <a:cxn ang="0">
                    <a:pos x="27" y="67"/>
                  </a:cxn>
                  <a:cxn ang="0">
                    <a:pos x="24" y="68"/>
                  </a:cxn>
                  <a:cxn ang="0">
                    <a:pos x="18" y="68"/>
                  </a:cxn>
                  <a:cxn ang="0">
                    <a:pos x="15" y="67"/>
                  </a:cxn>
                  <a:cxn ang="0">
                    <a:pos x="12" y="66"/>
                  </a:cxn>
                  <a:cxn ang="0">
                    <a:pos x="10" y="62"/>
                  </a:cxn>
                  <a:cxn ang="0">
                    <a:pos x="6" y="59"/>
                  </a:cxn>
                  <a:cxn ang="0">
                    <a:pos x="5" y="57"/>
                  </a:cxn>
                  <a:cxn ang="0">
                    <a:pos x="3" y="53"/>
                  </a:cxn>
                  <a:cxn ang="0">
                    <a:pos x="2" y="51"/>
                  </a:cxn>
                  <a:cxn ang="0">
                    <a:pos x="0" y="43"/>
                  </a:cxn>
                  <a:cxn ang="0">
                    <a:pos x="0" y="24"/>
                  </a:cxn>
                  <a:cxn ang="0">
                    <a:pos x="3" y="15"/>
                  </a:cxn>
                  <a:cxn ang="0">
                    <a:pos x="5" y="10"/>
                  </a:cxn>
                  <a:cxn ang="0">
                    <a:pos x="7" y="7"/>
                  </a:cxn>
                  <a:cxn ang="0">
                    <a:pos x="11" y="3"/>
                  </a:cxn>
                  <a:cxn ang="0">
                    <a:pos x="14" y="1"/>
                  </a:cxn>
                  <a:cxn ang="0">
                    <a:pos x="18" y="0"/>
                  </a:cxn>
                  <a:cxn ang="0">
                    <a:pos x="25" y="0"/>
                  </a:cxn>
                  <a:cxn ang="0">
                    <a:pos x="28" y="1"/>
                  </a:cxn>
                  <a:cxn ang="0">
                    <a:pos x="32" y="3"/>
                  </a:cxn>
                  <a:cxn ang="0">
                    <a:pos x="35" y="7"/>
                  </a:cxn>
                  <a:cxn ang="0">
                    <a:pos x="40" y="14"/>
                  </a:cxn>
                  <a:cxn ang="0">
                    <a:pos x="42" y="24"/>
                  </a:cxn>
                  <a:cxn ang="0">
                    <a:pos x="42" y="33"/>
                  </a:cxn>
                  <a:cxn ang="0">
                    <a:pos x="28" y="33"/>
                  </a:cxn>
                  <a:cxn ang="0">
                    <a:pos x="28" y="9"/>
                  </a:cxn>
                  <a:cxn ang="0">
                    <a:pos x="27" y="7"/>
                  </a:cxn>
                  <a:cxn ang="0">
                    <a:pos x="24" y="3"/>
                  </a:cxn>
                  <a:cxn ang="0">
                    <a:pos x="18" y="3"/>
                  </a:cxn>
                  <a:cxn ang="0">
                    <a:pos x="17" y="6"/>
                  </a:cxn>
                  <a:cxn ang="0">
                    <a:pos x="15" y="7"/>
                  </a:cxn>
                  <a:cxn ang="0">
                    <a:pos x="15" y="10"/>
                  </a:cxn>
                  <a:cxn ang="0">
                    <a:pos x="14" y="15"/>
                  </a:cxn>
                  <a:cxn ang="0">
                    <a:pos x="14" y="52"/>
                  </a:cxn>
                  <a:cxn ang="0">
                    <a:pos x="15" y="55"/>
                  </a:cxn>
                  <a:cxn ang="0">
                    <a:pos x="15" y="59"/>
                  </a:cxn>
                  <a:cxn ang="0">
                    <a:pos x="18" y="63"/>
                  </a:cxn>
                  <a:cxn ang="0">
                    <a:pos x="19" y="65"/>
                  </a:cxn>
                  <a:cxn ang="0">
                    <a:pos x="22" y="65"/>
                  </a:cxn>
                  <a:cxn ang="0">
                    <a:pos x="25" y="63"/>
                  </a:cxn>
                  <a:cxn ang="0">
                    <a:pos x="25" y="62"/>
                  </a:cxn>
                  <a:cxn ang="0">
                    <a:pos x="27" y="60"/>
                  </a:cxn>
                  <a:cxn ang="0">
                    <a:pos x="28" y="58"/>
                  </a:cxn>
                  <a:cxn ang="0">
                    <a:pos x="28" y="54"/>
                  </a:cxn>
                  <a:cxn ang="0">
                    <a:pos x="28" y="33"/>
                  </a:cxn>
                </a:cxnLst>
                <a:rect l="0" t="0" r="r" b="b"/>
                <a:pathLst>
                  <a:path w="42" h="68">
                    <a:moveTo>
                      <a:pt x="42" y="33"/>
                    </a:moveTo>
                    <a:lnTo>
                      <a:pt x="42" y="43"/>
                    </a:lnTo>
                    <a:lnTo>
                      <a:pt x="40" y="52"/>
                    </a:lnTo>
                    <a:lnTo>
                      <a:pt x="37" y="59"/>
                    </a:lnTo>
                    <a:lnTo>
                      <a:pt x="35" y="61"/>
                    </a:lnTo>
                    <a:lnTo>
                      <a:pt x="32" y="63"/>
                    </a:lnTo>
                    <a:lnTo>
                      <a:pt x="29" y="66"/>
                    </a:lnTo>
                    <a:lnTo>
                      <a:pt x="27" y="67"/>
                    </a:lnTo>
                    <a:lnTo>
                      <a:pt x="24" y="68"/>
                    </a:lnTo>
                    <a:lnTo>
                      <a:pt x="18" y="68"/>
                    </a:lnTo>
                    <a:lnTo>
                      <a:pt x="15" y="67"/>
                    </a:lnTo>
                    <a:lnTo>
                      <a:pt x="12" y="66"/>
                    </a:lnTo>
                    <a:lnTo>
                      <a:pt x="10" y="62"/>
                    </a:lnTo>
                    <a:lnTo>
                      <a:pt x="6" y="59"/>
                    </a:lnTo>
                    <a:lnTo>
                      <a:pt x="5" y="57"/>
                    </a:lnTo>
                    <a:lnTo>
                      <a:pt x="3" y="53"/>
                    </a:lnTo>
                    <a:lnTo>
                      <a:pt x="2" y="51"/>
                    </a:lnTo>
                    <a:lnTo>
                      <a:pt x="0" y="43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5" y="10"/>
                    </a:lnTo>
                    <a:lnTo>
                      <a:pt x="7" y="7"/>
                    </a:lnTo>
                    <a:lnTo>
                      <a:pt x="11" y="3"/>
                    </a:lnTo>
                    <a:lnTo>
                      <a:pt x="14" y="1"/>
                    </a:lnTo>
                    <a:lnTo>
                      <a:pt x="18" y="0"/>
                    </a:lnTo>
                    <a:lnTo>
                      <a:pt x="25" y="0"/>
                    </a:lnTo>
                    <a:lnTo>
                      <a:pt x="28" y="1"/>
                    </a:lnTo>
                    <a:lnTo>
                      <a:pt x="32" y="3"/>
                    </a:lnTo>
                    <a:lnTo>
                      <a:pt x="35" y="7"/>
                    </a:lnTo>
                    <a:lnTo>
                      <a:pt x="40" y="14"/>
                    </a:lnTo>
                    <a:lnTo>
                      <a:pt x="42" y="24"/>
                    </a:lnTo>
                    <a:lnTo>
                      <a:pt x="42" y="33"/>
                    </a:lnTo>
                    <a:close/>
                    <a:moveTo>
                      <a:pt x="28" y="33"/>
                    </a:moveTo>
                    <a:lnTo>
                      <a:pt x="28" y="9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18" y="3"/>
                    </a:lnTo>
                    <a:lnTo>
                      <a:pt x="17" y="6"/>
                    </a:lnTo>
                    <a:lnTo>
                      <a:pt x="15" y="7"/>
                    </a:lnTo>
                    <a:lnTo>
                      <a:pt x="15" y="10"/>
                    </a:lnTo>
                    <a:lnTo>
                      <a:pt x="14" y="15"/>
                    </a:lnTo>
                    <a:lnTo>
                      <a:pt x="14" y="52"/>
                    </a:lnTo>
                    <a:lnTo>
                      <a:pt x="15" y="55"/>
                    </a:lnTo>
                    <a:lnTo>
                      <a:pt x="15" y="59"/>
                    </a:lnTo>
                    <a:lnTo>
                      <a:pt x="18" y="63"/>
                    </a:lnTo>
                    <a:lnTo>
                      <a:pt x="19" y="65"/>
                    </a:lnTo>
                    <a:lnTo>
                      <a:pt x="22" y="65"/>
                    </a:lnTo>
                    <a:lnTo>
                      <a:pt x="25" y="63"/>
                    </a:lnTo>
                    <a:lnTo>
                      <a:pt x="25" y="62"/>
                    </a:lnTo>
                    <a:lnTo>
                      <a:pt x="27" y="60"/>
                    </a:lnTo>
                    <a:lnTo>
                      <a:pt x="28" y="58"/>
                    </a:lnTo>
                    <a:lnTo>
                      <a:pt x="28" y="54"/>
                    </a:lnTo>
                    <a:lnTo>
                      <a:pt x="28" y="3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01" name="Freeform 577"/>
              <p:cNvSpPr>
                <a:spLocks/>
              </p:cNvSpPr>
              <p:nvPr/>
            </p:nvSpPr>
            <p:spPr bwMode="auto">
              <a:xfrm>
                <a:off x="3233738" y="4441825"/>
                <a:ext cx="23813" cy="25400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10" y="1"/>
                  </a:cxn>
                  <a:cxn ang="0">
                    <a:pos x="13" y="2"/>
                  </a:cxn>
                  <a:cxn ang="0">
                    <a:pos x="14" y="5"/>
                  </a:cxn>
                  <a:cxn ang="0">
                    <a:pos x="15" y="6"/>
                  </a:cxn>
                  <a:cxn ang="0">
                    <a:pos x="15" y="10"/>
                  </a:cxn>
                  <a:cxn ang="0">
                    <a:pos x="14" y="13"/>
                  </a:cxn>
                  <a:cxn ang="0">
                    <a:pos x="13" y="14"/>
                  </a:cxn>
                  <a:cxn ang="0">
                    <a:pos x="11" y="15"/>
                  </a:cxn>
                  <a:cxn ang="0">
                    <a:pos x="10" y="16"/>
                  </a:cxn>
                  <a:cxn ang="0">
                    <a:pos x="5" y="16"/>
                  </a:cxn>
                  <a:cxn ang="0">
                    <a:pos x="4" y="15"/>
                  </a:cxn>
                  <a:cxn ang="0">
                    <a:pos x="1" y="14"/>
                  </a:cxn>
                  <a:cxn ang="0">
                    <a:pos x="0" y="13"/>
                  </a:cxn>
                  <a:cxn ang="0">
                    <a:pos x="0" y="5"/>
                  </a:cxn>
                  <a:cxn ang="0">
                    <a:pos x="1" y="2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7" y="0"/>
                  </a:cxn>
                </a:cxnLst>
                <a:rect l="0" t="0" r="r" b="b"/>
                <a:pathLst>
                  <a:path w="15" h="16">
                    <a:moveTo>
                      <a:pt x="7" y="0"/>
                    </a:moveTo>
                    <a:lnTo>
                      <a:pt x="10" y="1"/>
                    </a:lnTo>
                    <a:lnTo>
                      <a:pt x="13" y="2"/>
                    </a:lnTo>
                    <a:lnTo>
                      <a:pt x="14" y="5"/>
                    </a:lnTo>
                    <a:lnTo>
                      <a:pt x="15" y="6"/>
                    </a:lnTo>
                    <a:lnTo>
                      <a:pt x="15" y="10"/>
                    </a:lnTo>
                    <a:lnTo>
                      <a:pt x="14" y="13"/>
                    </a:lnTo>
                    <a:lnTo>
                      <a:pt x="13" y="14"/>
                    </a:lnTo>
                    <a:lnTo>
                      <a:pt x="11" y="15"/>
                    </a:lnTo>
                    <a:lnTo>
                      <a:pt x="10" y="16"/>
                    </a:lnTo>
                    <a:lnTo>
                      <a:pt x="5" y="16"/>
                    </a:lnTo>
                    <a:lnTo>
                      <a:pt x="4" y="15"/>
                    </a:lnTo>
                    <a:lnTo>
                      <a:pt x="1" y="14"/>
                    </a:lnTo>
                    <a:lnTo>
                      <a:pt x="0" y="13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02" name="Freeform 578"/>
              <p:cNvSpPr>
                <a:spLocks noEditPoints="1"/>
              </p:cNvSpPr>
              <p:nvPr/>
            </p:nvSpPr>
            <p:spPr bwMode="auto">
              <a:xfrm>
                <a:off x="3270250" y="4359275"/>
                <a:ext cx="68263" cy="107950"/>
              </a:xfrm>
              <a:custGeom>
                <a:avLst/>
                <a:gdLst/>
                <a:ahLst/>
                <a:cxnLst>
                  <a:cxn ang="0">
                    <a:pos x="43" y="0"/>
                  </a:cxn>
                  <a:cxn ang="0">
                    <a:pos x="43" y="1"/>
                  </a:cxn>
                  <a:cxn ang="0">
                    <a:pos x="37" y="2"/>
                  </a:cxn>
                  <a:cxn ang="0">
                    <a:pos x="33" y="4"/>
                  </a:cxn>
                  <a:cxn ang="0">
                    <a:pos x="29" y="7"/>
                  </a:cxn>
                  <a:cxn ang="0">
                    <a:pos x="25" y="10"/>
                  </a:cxn>
                  <a:cxn ang="0">
                    <a:pos x="21" y="15"/>
                  </a:cxn>
                  <a:cxn ang="0">
                    <a:pos x="19" y="18"/>
                  </a:cxn>
                  <a:cxn ang="0">
                    <a:pos x="17" y="28"/>
                  </a:cxn>
                  <a:cxn ang="0">
                    <a:pos x="19" y="26"/>
                  </a:cxn>
                  <a:cxn ang="0">
                    <a:pos x="20" y="26"/>
                  </a:cxn>
                  <a:cxn ang="0">
                    <a:pos x="24" y="25"/>
                  </a:cxn>
                  <a:cxn ang="0">
                    <a:pos x="29" y="25"/>
                  </a:cxn>
                  <a:cxn ang="0">
                    <a:pos x="33" y="26"/>
                  </a:cxn>
                  <a:cxn ang="0">
                    <a:pos x="40" y="33"/>
                  </a:cxn>
                  <a:cxn ang="0">
                    <a:pos x="42" y="40"/>
                  </a:cxn>
                  <a:cxn ang="0">
                    <a:pos x="43" y="45"/>
                  </a:cxn>
                  <a:cxn ang="0">
                    <a:pos x="43" y="50"/>
                  </a:cxn>
                  <a:cxn ang="0">
                    <a:pos x="42" y="53"/>
                  </a:cxn>
                  <a:cxn ang="0">
                    <a:pos x="40" y="57"/>
                  </a:cxn>
                  <a:cxn ang="0">
                    <a:pos x="37" y="61"/>
                  </a:cxn>
                  <a:cxn ang="0">
                    <a:pos x="35" y="63"/>
                  </a:cxn>
                  <a:cxn ang="0">
                    <a:pos x="33" y="65"/>
                  </a:cxn>
                  <a:cxn ang="0">
                    <a:pos x="29" y="67"/>
                  </a:cxn>
                  <a:cxn ang="0">
                    <a:pos x="26" y="68"/>
                  </a:cxn>
                  <a:cxn ang="0">
                    <a:pos x="19" y="68"/>
                  </a:cxn>
                  <a:cxn ang="0">
                    <a:pos x="14" y="67"/>
                  </a:cxn>
                  <a:cxn ang="0">
                    <a:pos x="11" y="65"/>
                  </a:cxn>
                  <a:cxn ang="0">
                    <a:pos x="9" y="62"/>
                  </a:cxn>
                  <a:cxn ang="0">
                    <a:pos x="6" y="59"/>
                  </a:cxn>
                  <a:cxn ang="0">
                    <a:pos x="4" y="54"/>
                  </a:cxn>
                  <a:cxn ang="0">
                    <a:pos x="2" y="51"/>
                  </a:cxn>
                  <a:cxn ang="0">
                    <a:pos x="0" y="46"/>
                  </a:cxn>
                  <a:cxn ang="0">
                    <a:pos x="0" y="41"/>
                  </a:cxn>
                  <a:cxn ang="0">
                    <a:pos x="2" y="30"/>
                  </a:cxn>
                  <a:cxn ang="0">
                    <a:pos x="9" y="16"/>
                  </a:cxn>
                  <a:cxn ang="0">
                    <a:pos x="12" y="11"/>
                  </a:cxn>
                  <a:cxn ang="0">
                    <a:pos x="15" y="8"/>
                  </a:cxn>
                  <a:cxn ang="0">
                    <a:pos x="20" y="4"/>
                  </a:cxn>
                  <a:cxn ang="0">
                    <a:pos x="32" y="1"/>
                  </a:cxn>
                  <a:cxn ang="0">
                    <a:pos x="43" y="0"/>
                  </a:cxn>
                  <a:cxn ang="0">
                    <a:pos x="15" y="32"/>
                  </a:cxn>
                  <a:cxn ang="0">
                    <a:pos x="15" y="54"/>
                  </a:cxn>
                  <a:cxn ang="0">
                    <a:pos x="17" y="58"/>
                  </a:cxn>
                  <a:cxn ang="0">
                    <a:pos x="19" y="61"/>
                  </a:cxn>
                  <a:cxn ang="0">
                    <a:pos x="20" y="62"/>
                  </a:cxn>
                  <a:cxn ang="0">
                    <a:pos x="21" y="65"/>
                  </a:cxn>
                  <a:cxn ang="0">
                    <a:pos x="25" y="65"/>
                  </a:cxn>
                  <a:cxn ang="0">
                    <a:pos x="27" y="62"/>
                  </a:cxn>
                  <a:cxn ang="0">
                    <a:pos x="28" y="60"/>
                  </a:cxn>
                  <a:cxn ang="0">
                    <a:pos x="29" y="57"/>
                  </a:cxn>
                  <a:cxn ang="0">
                    <a:pos x="29" y="52"/>
                  </a:cxn>
                  <a:cxn ang="0">
                    <a:pos x="28" y="40"/>
                  </a:cxn>
                  <a:cxn ang="0">
                    <a:pos x="26" y="32"/>
                  </a:cxn>
                  <a:cxn ang="0">
                    <a:pos x="24" y="30"/>
                  </a:cxn>
                  <a:cxn ang="0">
                    <a:pos x="20" y="30"/>
                  </a:cxn>
                  <a:cxn ang="0">
                    <a:pos x="15" y="32"/>
                  </a:cxn>
                </a:cxnLst>
                <a:rect l="0" t="0" r="r" b="b"/>
                <a:pathLst>
                  <a:path w="43" h="68">
                    <a:moveTo>
                      <a:pt x="43" y="0"/>
                    </a:moveTo>
                    <a:lnTo>
                      <a:pt x="43" y="1"/>
                    </a:lnTo>
                    <a:lnTo>
                      <a:pt x="37" y="2"/>
                    </a:lnTo>
                    <a:lnTo>
                      <a:pt x="33" y="4"/>
                    </a:lnTo>
                    <a:lnTo>
                      <a:pt x="29" y="7"/>
                    </a:lnTo>
                    <a:lnTo>
                      <a:pt x="25" y="10"/>
                    </a:lnTo>
                    <a:lnTo>
                      <a:pt x="21" y="15"/>
                    </a:lnTo>
                    <a:lnTo>
                      <a:pt x="19" y="18"/>
                    </a:lnTo>
                    <a:lnTo>
                      <a:pt x="17" y="28"/>
                    </a:lnTo>
                    <a:lnTo>
                      <a:pt x="19" y="26"/>
                    </a:lnTo>
                    <a:lnTo>
                      <a:pt x="20" y="26"/>
                    </a:lnTo>
                    <a:lnTo>
                      <a:pt x="24" y="25"/>
                    </a:lnTo>
                    <a:lnTo>
                      <a:pt x="29" y="25"/>
                    </a:lnTo>
                    <a:lnTo>
                      <a:pt x="33" y="26"/>
                    </a:lnTo>
                    <a:lnTo>
                      <a:pt x="40" y="33"/>
                    </a:lnTo>
                    <a:lnTo>
                      <a:pt x="42" y="40"/>
                    </a:lnTo>
                    <a:lnTo>
                      <a:pt x="43" y="45"/>
                    </a:lnTo>
                    <a:lnTo>
                      <a:pt x="43" y="50"/>
                    </a:lnTo>
                    <a:lnTo>
                      <a:pt x="42" y="53"/>
                    </a:lnTo>
                    <a:lnTo>
                      <a:pt x="40" y="57"/>
                    </a:lnTo>
                    <a:lnTo>
                      <a:pt x="37" y="61"/>
                    </a:lnTo>
                    <a:lnTo>
                      <a:pt x="35" y="63"/>
                    </a:lnTo>
                    <a:lnTo>
                      <a:pt x="33" y="65"/>
                    </a:lnTo>
                    <a:lnTo>
                      <a:pt x="29" y="67"/>
                    </a:lnTo>
                    <a:lnTo>
                      <a:pt x="26" y="68"/>
                    </a:lnTo>
                    <a:lnTo>
                      <a:pt x="19" y="68"/>
                    </a:lnTo>
                    <a:lnTo>
                      <a:pt x="14" y="67"/>
                    </a:lnTo>
                    <a:lnTo>
                      <a:pt x="11" y="65"/>
                    </a:lnTo>
                    <a:lnTo>
                      <a:pt x="9" y="62"/>
                    </a:lnTo>
                    <a:lnTo>
                      <a:pt x="6" y="59"/>
                    </a:lnTo>
                    <a:lnTo>
                      <a:pt x="4" y="54"/>
                    </a:lnTo>
                    <a:lnTo>
                      <a:pt x="2" y="51"/>
                    </a:lnTo>
                    <a:lnTo>
                      <a:pt x="0" y="46"/>
                    </a:lnTo>
                    <a:lnTo>
                      <a:pt x="0" y="41"/>
                    </a:lnTo>
                    <a:lnTo>
                      <a:pt x="2" y="30"/>
                    </a:lnTo>
                    <a:lnTo>
                      <a:pt x="9" y="16"/>
                    </a:lnTo>
                    <a:lnTo>
                      <a:pt x="12" y="11"/>
                    </a:lnTo>
                    <a:lnTo>
                      <a:pt x="15" y="8"/>
                    </a:lnTo>
                    <a:lnTo>
                      <a:pt x="20" y="4"/>
                    </a:lnTo>
                    <a:lnTo>
                      <a:pt x="32" y="1"/>
                    </a:lnTo>
                    <a:lnTo>
                      <a:pt x="43" y="0"/>
                    </a:lnTo>
                    <a:close/>
                    <a:moveTo>
                      <a:pt x="15" y="32"/>
                    </a:moveTo>
                    <a:lnTo>
                      <a:pt x="15" y="54"/>
                    </a:lnTo>
                    <a:lnTo>
                      <a:pt x="17" y="58"/>
                    </a:lnTo>
                    <a:lnTo>
                      <a:pt x="19" y="61"/>
                    </a:lnTo>
                    <a:lnTo>
                      <a:pt x="20" y="62"/>
                    </a:lnTo>
                    <a:lnTo>
                      <a:pt x="21" y="65"/>
                    </a:lnTo>
                    <a:lnTo>
                      <a:pt x="25" y="65"/>
                    </a:lnTo>
                    <a:lnTo>
                      <a:pt x="27" y="62"/>
                    </a:lnTo>
                    <a:lnTo>
                      <a:pt x="28" y="60"/>
                    </a:lnTo>
                    <a:lnTo>
                      <a:pt x="29" y="57"/>
                    </a:lnTo>
                    <a:lnTo>
                      <a:pt x="29" y="52"/>
                    </a:lnTo>
                    <a:lnTo>
                      <a:pt x="28" y="40"/>
                    </a:lnTo>
                    <a:lnTo>
                      <a:pt x="26" y="32"/>
                    </a:lnTo>
                    <a:lnTo>
                      <a:pt x="24" y="30"/>
                    </a:lnTo>
                    <a:lnTo>
                      <a:pt x="20" y="30"/>
                    </a:lnTo>
                    <a:lnTo>
                      <a:pt x="15" y="3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03" name="Line 579"/>
              <p:cNvSpPr>
                <a:spLocks noChangeShapeType="1"/>
              </p:cNvSpPr>
              <p:nvPr/>
            </p:nvSpPr>
            <p:spPr bwMode="auto">
              <a:xfrm>
                <a:off x="2146300" y="4318000"/>
                <a:ext cx="1457325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04" name="Freeform 580"/>
              <p:cNvSpPr>
                <a:spLocks noEditPoints="1"/>
              </p:cNvSpPr>
              <p:nvPr/>
            </p:nvSpPr>
            <p:spPr bwMode="auto">
              <a:xfrm>
                <a:off x="2146300" y="3760788"/>
                <a:ext cx="1457325" cy="358775"/>
              </a:xfrm>
              <a:custGeom>
                <a:avLst/>
                <a:gdLst/>
                <a:ahLst/>
                <a:cxnLst>
                  <a:cxn ang="0">
                    <a:pos x="790" y="94"/>
                  </a:cxn>
                  <a:cxn ang="0">
                    <a:pos x="60" y="42"/>
                  </a:cxn>
                  <a:cxn ang="0">
                    <a:pos x="515" y="23"/>
                  </a:cxn>
                  <a:cxn ang="0">
                    <a:pos x="231" y="0"/>
                  </a:cxn>
                  <a:cxn ang="0">
                    <a:pos x="398" y="5"/>
                  </a:cxn>
                  <a:cxn ang="0">
                    <a:pos x="460" y="14"/>
                  </a:cxn>
                  <a:cxn ang="0">
                    <a:pos x="492" y="20"/>
                  </a:cxn>
                  <a:cxn ang="0">
                    <a:pos x="541" y="29"/>
                  </a:cxn>
                  <a:cxn ang="0">
                    <a:pos x="683" y="62"/>
                  </a:cxn>
                  <a:cxn ang="0">
                    <a:pos x="743" y="80"/>
                  </a:cxn>
                  <a:cxn ang="0">
                    <a:pos x="804" y="99"/>
                  </a:cxn>
                  <a:cxn ang="0">
                    <a:pos x="885" y="125"/>
                  </a:cxn>
                  <a:cxn ang="0">
                    <a:pos x="918" y="152"/>
                  </a:cxn>
                  <a:cxn ang="0">
                    <a:pos x="863" y="129"/>
                  </a:cxn>
                  <a:cxn ang="0">
                    <a:pos x="787" y="105"/>
                  </a:cxn>
                  <a:cxn ang="0">
                    <a:pos x="681" y="72"/>
                  </a:cxn>
                  <a:cxn ang="0">
                    <a:pos x="539" y="40"/>
                  </a:cxn>
                  <a:cxn ang="0">
                    <a:pos x="490" y="32"/>
                  </a:cxn>
                  <a:cxn ang="0">
                    <a:pos x="396" y="17"/>
                  </a:cxn>
                  <a:cxn ang="0">
                    <a:pos x="209" y="13"/>
                  </a:cxn>
                  <a:cxn ang="0">
                    <a:pos x="163" y="18"/>
                  </a:cxn>
                  <a:cxn ang="0">
                    <a:pos x="132" y="23"/>
                  </a:cxn>
                  <a:cxn ang="0">
                    <a:pos x="105" y="30"/>
                  </a:cxn>
                  <a:cxn ang="0">
                    <a:pos x="91" y="39"/>
                  </a:cxn>
                  <a:cxn ang="0">
                    <a:pos x="79" y="44"/>
                  </a:cxn>
                  <a:cxn ang="0">
                    <a:pos x="52" y="67"/>
                  </a:cxn>
                  <a:cxn ang="0">
                    <a:pos x="46" y="76"/>
                  </a:cxn>
                  <a:cxn ang="0">
                    <a:pos x="35" y="94"/>
                  </a:cxn>
                  <a:cxn ang="0">
                    <a:pos x="28" y="108"/>
                  </a:cxn>
                  <a:cxn ang="0">
                    <a:pos x="20" y="134"/>
                  </a:cxn>
                  <a:cxn ang="0">
                    <a:pos x="13" y="159"/>
                  </a:cxn>
                  <a:cxn ang="0">
                    <a:pos x="2" y="210"/>
                  </a:cxn>
                  <a:cxn ang="0">
                    <a:pos x="0" y="166"/>
                  </a:cxn>
                  <a:cxn ang="0">
                    <a:pos x="1" y="154"/>
                  </a:cxn>
                  <a:cxn ang="0">
                    <a:pos x="9" y="130"/>
                  </a:cxn>
                  <a:cxn ang="0">
                    <a:pos x="18" y="103"/>
                  </a:cxn>
                  <a:cxn ang="0">
                    <a:pos x="30" y="79"/>
                  </a:cxn>
                  <a:cxn ang="0">
                    <a:pos x="37" y="71"/>
                  </a:cxn>
                  <a:cxn ang="0">
                    <a:pos x="43" y="61"/>
                  </a:cxn>
                  <a:cxn ang="0">
                    <a:pos x="58" y="45"/>
                  </a:cxn>
                  <a:cxn ang="0">
                    <a:pos x="63" y="41"/>
                  </a:cxn>
                  <a:cxn ang="0">
                    <a:pos x="74" y="33"/>
                  </a:cxn>
                  <a:cxn ang="0">
                    <a:pos x="103" y="20"/>
                  </a:cxn>
                  <a:cxn ang="0">
                    <a:pos x="129" y="13"/>
                  </a:cxn>
                  <a:cxn ang="0">
                    <a:pos x="156" y="8"/>
                  </a:cxn>
                  <a:cxn ang="0">
                    <a:pos x="162" y="6"/>
                  </a:cxn>
                  <a:cxn ang="0">
                    <a:pos x="231" y="0"/>
                  </a:cxn>
                </a:cxnLst>
                <a:rect l="0" t="0" r="r" b="b"/>
                <a:pathLst>
                  <a:path w="918" h="226">
                    <a:moveTo>
                      <a:pt x="790" y="94"/>
                    </a:moveTo>
                    <a:lnTo>
                      <a:pt x="794" y="95"/>
                    </a:lnTo>
                    <a:lnTo>
                      <a:pt x="790" y="94"/>
                    </a:lnTo>
                    <a:close/>
                    <a:moveTo>
                      <a:pt x="62" y="41"/>
                    </a:moveTo>
                    <a:lnTo>
                      <a:pt x="61" y="42"/>
                    </a:lnTo>
                    <a:lnTo>
                      <a:pt x="60" y="42"/>
                    </a:lnTo>
                    <a:lnTo>
                      <a:pt x="62" y="41"/>
                    </a:lnTo>
                    <a:close/>
                    <a:moveTo>
                      <a:pt x="500" y="21"/>
                    </a:moveTo>
                    <a:lnTo>
                      <a:pt x="515" y="23"/>
                    </a:lnTo>
                    <a:lnTo>
                      <a:pt x="502" y="21"/>
                    </a:lnTo>
                    <a:lnTo>
                      <a:pt x="500" y="21"/>
                    </a:lnTo>
                    <a:close/>
                    <a:moveTo>
                      <a:pt x="231" y="0"/>
                    </a:moveTo>
                    <a:lnTo>
                      <a:pt x="304" y="0"/>
                    </a:lnTo>
                    <a:lnTo>
                      <a:pt x="396" y="5"/>
                    </a:lnTo>
                    <a:lnTo>
                      <a:pt x="398" y="5"/>
                    </a:lnTo>
                    <a:lnTo>
                      <a:pt x="423" y="8"/>
                    </a:lnTo>
                    <a:lnTo>
                      <a:pt x="469" y="15"/>
                    </a:lnTo>
                    <a:lnTo>
                      <a:pt x="460" y="14"/>
                    </a:lnTo>
                    <a:lnTo>
                      <a:pt x="469" y="17"/>
                    </a:lnTo>
                    <a:lnTo>
                      <a:pt x="492" y="21"/>
                    </a:lnTo>
                    <a:lnTo>
                      <a:pt x="492" y="20"/>
                    </a:lnTo>
                    <a:lnTo>
                      <a:pt x="502" y="21"/>
                    </a:lnTo>
                    <a:lnTo>
                      <a:pt x="515" y="25"/>
                    </a:lnTo>
                    <a:lnTo>
                      <a:pt x="541" y="29"/>
                    </a:lnTo>
                    <a:lnTo>
                      <a:pt x="587" y="39"/>
                    </a:lnTo>
                    <a:lnTo>
                      <a:pt x="623" y="47"/>
                    </a:lnTo>
                    <a:lnTo>
                      <a:pt x="683" y="62"/>
                    </a:lnTo>
                    <a:lnTo>
                      <a:pt x="684" y="62"/>
                    </a:lnTo>
                    <a:lnTo>
                      <a:pt x="728" y="76"/>
                    </a:lnTo>
                    <a:lnTo>
                      <a:pt x="743" y="80"/>
                    </a:lnTo>
                    <a:lnTo>
                      <a:pt x="789" y="94"/>
                    </a:lnTo>
                    <a:lnTo>
                      <a:pt x="794" y="95"/>
                    </a:lnTo>
                    <a:lnTo>
                      <a:pt x="804" y="99"/>
                    </a:lnTo>
                    <a:lnTo>
                      <a:pt x="841" y="110"/>
                    </a:lnTo>
                    <a:lnTo>
                      <a:pt x="867" y="118"/>
                    </a:lnTo>
                    <a:lnTo>
                      <a:pt x="885" y="125"/>
                    </a:lnTo>
                    <a:lnTo>
                      <a:pt x="915" y="139"/>
                    </a:lnTo>
                    <a:lnTo>
                      <a:pt x="918" y="140"/>
                    </a:lnTo>
                    <a:lnTo>
                      <a:pt x="918" y="152"/>
                    </a:lnTo>
                    <a:lnTo>
                      <a:pt x="911" y="149"/>
                    </a:lnTo>
                    <a:lnTo>
                      <a:pt x="882" y="136"/>
                    </a:lnTo>
                    <a:lnTo>
                      <a:pt x="863" y="129"/>
                    </a:lnTo>
                    <a:lnTo>
                      <a:pt x="838" y="121"/>
                    </a:lnTo>
                    <a:lnTo>
                      <a:pt x="801" y="109"/>
                    </a:lnTo>
                    <a:lnTo>
                      <a:pt x="787" y="105"/>
                    </a:lnTo>
                    <a:lnTo>
                      <a:pt x="740" y="91"/>
                    </a:lnTo>
                    <a:lnTo>
                      <a:pt x="725" y="86"/>
                    </a:lnTo>
                    <a:lnTo>
                      <a:pt x="681" y="72"/>
                    </a:lnTo>
                    <a:lnTo>
                      <a:pt x="621" y="57"/>
                    </a:lnTo>
                    <a:lnTo>
                      <a:pt x="585" y="49"/>
                    </a:lnTo>
                    <a:lnTo>
                      <a:pt x="539" y="40"/>
                    </a:lnTo>
                    <a:lnTo>
                      <a:pt x="513" y="35"/>
                    </a:lnTo>
                    <a:lnTo>
                      <a:pt x="495" y="32"/>
                    </a:lnTo>
                    <a:lnTo>
                      <a:pt x="490" y="32"/>
                    </a:lnTo>
                    <a:lnTo>
                      <a:pt x="467" y="27"/>
                    </a:lnTo>
                    <a:lnTo>
                      <a:pt x="422" y="20"/>
                    </a:lnTo>
                    <a:lnTo>
                      <a:pt x="396" y="17"/>
                    </a:lnTo>
                    <a:lnTo>
                      <a:pt x="304" y="12"/>
                    </a:lnTo>
                    <a:lnTo>
                      <a:pt x="231" y="12"/>
                    </a:lnTo>
                    <a:lnTo>
                      <a:pt x="209" y="13"/>
                    </a:lnTo>
                    <a:lnTo>
                      <a:pt x="186" y="17"/>
                    </a:lnTo>
                    <a:lnTo>
                      <a:pt x="185" y="17"/>
                    </a:lnTo>
                    <a:lnTo>
                      <a:pt x="163" y="18"/>
                    </a:lnTo>
                    <a:lnTo>
                      <a:pt x="158" y="19"/>
                    </a:lnTo>
                    <a:lnTo>
                      <a:pt x="139" y="22"/>
                    </a:lnTo>
                    <a:lnTo>
                      <a:pt x="132" y="23"/>
                    </a:lnTo>
                    <a:lnTo>
                      <a:pt x="115" y="28"/>
                    </a:lnTo>
                    <a:lnTo>
                      <a:pt x="105" y="32"/>
                    </a:lnTo>
                    <a:lnTo>
                      <a:pt x="105" y="30"/>
                    </a:lnTo>
                    <a:lnTo>
                      <a:pt x="91" y="37"/>
                    </a:lnTo>
                    <a:lnTo>
                      <a:pt x="88" y="40"/>
                    </a:lnTo>
                    <a:lnTo>
                      <a:pt x="91" y="39"/>
                    </a:lnTo>
                    <a:lnTo>
                      <a:pt x="82" y="42"/>
                    </a:lnTo>
                    <a:lnTo>
                      <a:pt x="79" y="45"/>
                    </a:lnTo>
                    <a:lnTo>
                      <a:pt x="79" y="44"/>
                    </a:lnTo>
                    <a:lnTo>
                      <a:pt x="77" y="45"/>
                    </a:lnTo>
                    <a:lnTo>
                      <a:pt x="69" y="50"/>
                    </a:lnTo>
                    <a:lnTo>
                      <a:pt x="52" y="67"/>
                    </a:lnTo>
                    <a:lnTo>
                      <a:pt x="48" y="72"/>
                    </a:lnTo>
                    <a:lnTo>
                      <a:pt x="47" y="76"/>
                    </a:lnTo>
                    <a:lnTo>
                      <a:pt x="46" y="76"/>
                    </a:lnTo>
                    <a:lnTo>
                      <a:pt x="46" y="77"/>
                    </a:lnTo>
                    <a:lnTo>
                      <a:pt x="39" y="85"/>
                    </a:lnTo>
                    <a:lnTo>
                      <a:pt x="35" y="94"/>
                    </a:lnTo>
                    <a:lnTo>
                      <a:pt x="36" y="93"/>
                    </a:lnTo>
                    <a:lnTo>
                      <a:pt x="31" y="101"/>
                    </a:lnTo>
                    <a:lnTo>
                      <a:pt x="28" y="108"/>
                    </a:lnTo>
                    <a:lnTo>
                      <a:pt x="29" y="108"/>
                    </a:lnTo>
                    <a:lnTo>
                      <a:pt x="24" y="122"/>
                    </a:lnTo>
                    <a:lnTo>
                      <a:pt x="20" y="134"/>
                    </a:lnTo>
                    <a:lnTo>
                      <a:pt x="13" y="157"/>
                    </a:lnTo>
                    <a:lnTo>
                      <a:pt x="11" y="164"/>
                    </a:lnTo>
                    <a:lnTo>
                      <a:pt x="13" y="159"/>
                    </a:lnTo>
                    <a:lnTo>
                      <a:pt x="8" y="178"/>
                    </a:lnTo>
                    <a:lnTo>
                      <a:pt x="7" y="191"/>
                    </a:lnTo>
                    <a:lnTo>
                      <a:pt x="2" y="210"/>
                    </a:lnTo>
                    <a:lnTo>
                      <a:pt x="2" y="215"/>
                    </a:lnTo>
                    <a:lnTo>
                      <a:pt x="0" y="226"/>
                    </a:lnTo>
                    <a:lnTo>
                      <a:pt x="0" y="166"/>
                    </a:lnTo>
                    <a:lnTo>
                      <a:pt x="1" y="162"/>
                    </a:lnTo>
                    <a:lnTo>
                      <a:pt x="0" y="162"/>
                    </a:lnTo>
                    <a:lnTo>
                      <a:pt x="1" y="154"/>
                    </a:lnTo>
                    <a:lnTo>
                      <a:pt x="1" y="156"/>
                    </a:lnTo>
                    <a:lnTo>
                      <a:pt x="2" y="153"/>
                    </a:lnTo>
                    <a:lnTo>
                      <a:pt x="9" y="130"/>
                    </a:lnTo>
                    <a:lnTo>
                      <a:pt x="14" y="118"/>
                    </a:lnTo>
                    <a:lnTo>
                      <a:pt x="17" y="108"/>
                    </a:lnTo>
                    <a:lnTo>
                      <a:pt x="18" y="103"/>
                    </a:lnTo>
                    <a:lnTo>
                      <a:pt x="22" y="95"/>
                    </a:lnTo>
                    <a:lnTo>
                      <a:pt x="26" y="87"/>
                    </a:lnTo>
                    <a:lnTo>
                      <a:pt x="30" y="79"/>
                    </a:lnTo>
                    <a:lnTo>
                      <a:pt x="30" y="78"/>
                    </a:lnTo>
                    <a:lnTo>
                      <a:pt x="31" y="78"/>
                    </a:lnTo>
                    <a:lnTo>
                      <a:pt x="37" y="71"/>
                    </a:lnTo>
                    <a:lnTo>
                      <a:pt x="38" y="69"/>
                    </a:lnTo>
                    <a:lnTo>
                      <a:pt x="38" y="67"/>
                    </a:lnTo>
                    <a:lnTo>
                      <a:pt x="43" y="61"/>
                    </a:lnTo>
                    <a:lnTo>
                      <a:pt x="44" y="58"/>
                    </a:lnTo>
                    <a:lnTo>
                      <a:pt x="44" y="59"/>
                    </a:lnTo>
                    <a:lnTo>
                      <a:pt x="58" y="45"/>
                    </a:lnTo>
                    <a:lnTo>
                      <a:pt x="58" y="44"/>
                    </a:lnTo>
                    <a:lnTo>
                      <a:pt x="61" y="42"/>
                    </a:lnTo>
                    <a:lnTo>
                      <a:pt x="63" y="41"/>
                    </a:lnTo>
                    <a:lnTo>
                      <a:pt x="72" y="36"/>
                    </a:lnTo>
                    <a:lnTo>
                      <a:pt x="74" y="34"/>
                    </a:lnTo>
                    <a:lnTo>
                      <a:pt x="74" y="33"/>
                    </a:lnTo>
                    <a:lnTo>
                      <a:pt x="76" y="33"/>
                    </a:lnTo>
                    <a:lnTo>
                      <a:pt x="87" y="28"/>
                    </a:lnTo>
                    <a:lnTo>
                      <a:pt x="103" y="20"/>
                    </a:lnTo>
                    <a:lnTo>
                      <a:pt x="102" y="21"/>
                    </a:lnTo>
                    <a:lnTo>
                      <a:pt x="112" y="18"/>
                    </a:lnTo>
                    <a:lnTo>
                      <a:pt x="129" y="13"/>
                    </a:lnTo>
                    <a:lnTo>
                      <a:pt x="131" y="13"/>
                    </a:lnTo>
                    <a:lnTo>
                      <a:pt x="137" y="12"/>
                    </a:lnTo>
                    <a:lnTo>
                      <a:pt x="156" y="8"/>
                    </a:lnTo>
                    <a:lnTo>
                      <a:pt x="161" y="7"/>
                    </a:lnTo>
                    <a:lnTo>
                      <a:pt x="163" y="6"/>
                    </a:lnTo>
                    <a:lnTo>
                      <a:pt x="162" y="6"/>
                    </a:lnTo>
                    <a:lnTo>
                      <a:pt x="185" y="5"/>
                    </a:lnTo>
                    <a:lnTo>
                      <a:pt x="208" y="1"/>
                    </a:ln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05" name="Freeform 581"/>
              <p:cNvSpPr>
                <a:spLocks noEditPoints="1"/>
              </p:cNvSpPr>
              <p:nvPr/>
            </p:nvSpPr>
            <p:spPr bwMode="auto">
              <a:xfrm>
                <a:off x="2146300" y="3738563"/>
                <a:ext cx="1457325" cy="231775"/>
              </a:xfrm>
              <a:custGeom>
                <a:avLst/>
                <a:gdLst/>
                <a:ahLst/>
                <a:cxnLst>
                  <a:cxn ang="0">
                    <a:pos x="45" y="101"/>
                  </a:cxn>
                  <a:cxn ang="0">
                    <a:pos x="46" y="100"/>
                  </a:cxn>
                  <a:cxn ang="0">
                    <a:pos x="414" y="2"/>
                  </a:cxn>
                  <a:cxn ang="0">
                    <a:pos x="474" y="5"/>
                  </a:cxn>
                  <a:cxn ang="0">
                    <a:pos x="549" y="15"/>
                  </a:cxn>
                  <a:cxn ang="0">
                    <a:pos x="594" y="22"/>
                  </a:cxn>
                  <a:cxn ang="0">
                    <a:pos x="629" y="31"/>
                  </a:cxn>
                  <a:cxn ang="0">
                    <a:pos x="689" y="48"/>
                  </a:cxn>
                  <a:cxn ang="0">
                    <a:pos x="742" y="64"/>
                  </a:cxn>
                  <a:cxn ang="0">
                    <a:pos x="774" y="75"/>
                  </a:cxn>
                  <a:cxn ang="0">
                    <a:pos x="775" y="75"/>
                  </a:cxn>
                  <a:cxn ang="0">
                    <a:pos x="841" y="100"/>
                  </a:cxn>
                  <a:cxn ang="0">
                    <a:pos x="906" y="129"/>
                  </a:cxn>
                  <a:cxn ang="0">
                    <a:pos x="906" y="130"/>
                  </a:cxn>
                  <a:cxn ang="0">
                    <a:pos x="918" y="146"/>
                  </a:cxn>
                  <a:cxn ang="0">
                    <a:pos x="838" y="109"/>
                  </a:cxn>
                  <a:cxn ang="0">
                    <a:pos x="772" y="84"/>
                  </a:cxn>
                  <a:cxn ang="0">
                    <a:pos x="732" y="71"/>
                  </a:cxn>
                  <a:cxn ang="0">
                    <a:pos x="649" y="47"/>
                  </a:cxn>
                  <a:cxn ang="0">
                    <a:pos x="628" y="41"/>
                  </a:cxn>
                  <a:cxn ang="0">
                    <a:pos x="623" y="40"/>
                  </a:cxn>
                  <a:cxn ang="0">
                    <a:pos x="593" y="32"/>
                  </a:cxn>
                  <a:cxn ang="0">
                    <a:pos x="570" y="29"/>
                  </a:cxn>
                  <a:cxn ang="0">
                    <a:pos x="548" y="25"/>
                  </a:cxn>
                  <a:cxn ang="0">
                    <a:pos x="510" y="19"/>
                  </a:cxn>
                  <a:cxn ang="0">
                    <a:pos x="481" y="15"/>
                  </a:cxn>
                  <a:cxn ang="0">
                    <a:pos x="451" y="11"/>
                  </a:cxn>
                  <a:cxn ang="0">
                    <a:pos x="414" y="12"/>
                  </a:cxn>
                  <a:cxn ang="0">
                    <a:pos x="380" y="12"/>
                  </a:cxn>
                  <a:cxn ang="0">
                    <a:pos x="333" y="13"/>
                  </a:cxn>
                  <a:cxn ang="0">
                    <a:pos x="318" y="13"/>
                  </a:cxn>
                  <a:cxn ang="0">
                    <a:pos x="297" y="18"/>
                  </a:cxn>
                  <a:cxn ang="0">
                    <a:pos x="274" y="20"/>
                  </a:cxn>
                  <a:cxn ang="0">
                    <a:pos x="237" y="28"/>
                  </a:cxn>
                  <a:cxn ang="0">
                    <a:pos x="198" y="37"/>
                  </a:cxn>
                  <a:cxn ang="0">
                    <a:pos x="158" y="53"/>
                  </a:cxn>
                  <a:cxn ang="0">
                    <a:pos x="154" y="54"/>
                  </a:cxn>
                  <a:cxn ang="0">
                    <a:pos x="115" y="70"/>
                  </a:cxn>
                  <a:cxn ang="0">
                    <a:pos x="89" y="85"/>
                  </a:cxn>
                  <a:cxn ang="0">
                    <a:pos x="57" y="107"/>
                  </a:cxn>
                  <a:cxn ang="0">
                    <a:pos x="45" y="112"/>
                  </a:cxn>
                  <a:cxn ang="0">
                    <a:pos x="37" y="116"/>
                  </a:cxn>
                  <a:cxn ang="0">
                    <a:pos x="0" y="127"/>
                  </a:cxn>
                  <a:cxn ang="0">
                    <a:pos x="32" y="107"/>
                  </a:cxn>
                  <a:cxn ang="0">
                    <a:pos x="52" y="98"/>
                  </a:cxn>
                  <a:cxn ang="0">
                    <a:pos x="83" y="77"/>
                  </a:cxn>
                  <a:cxn ang="0">
                    <a:pos x="94" y="69"/>
                  </a:cxn>
                  <a:cxn ang="0">
                    <a:pos x="112" y="61"/>
                  </a:cxn>
                  <a:cxn ang="0">
                    <a:pos x="150" y="44"/>
                  </a:cxn>
                  <a:cxn ang="0">
                    <a:pos x="174" y="35"/>
                  </a:cxn>
                  <a:cxn ang="0">
                    <a:pos x="213" y="24"/>
                  </a:cxn>
                  <a:cxn ang="0">
                    <a:pos x="254" y="14"/>
                  </a:cxn>
                  <a:cxn ang="0">
                    <a:pos x="255" y="14"/>
                  </a:cxn>
                  <a:cxn ang="0">
                    <a:pos x="273" y="11"/>
                  </a:cxn>
                  <a:cxn ang="0">
                    <a:pos x="318" y="4"/>
                  </a:cxn>
                  <a:cxn ang="0">
                    <a:pos x="356" y="2"/>
                  </a:cxn>
                  <a:cxn ang="0">
                    <a:pos x="391" y="0"/>
                  </a:cxn>
                </a:cxnLst>
                <a:rect l="0" t="0" r="r" b="b"/>
                <a:pathLst>
                  <a:path w="918" h="146">
                    <a:moveTo>
                      <a:pt x="46" y="100"/>
                    </a:moveTo>
                    <a:lnTo>
                      <a:pt x="45" y="101"/>
                    </a:lnTo>
                    <a:lnTo>
                      <a:pt x="42" y="102"/>
                    </a:lnTo>
                    <a:lnTo>
                      <a:pt x="46" y="100"/>
                    </a:lnTo>
                    <a:close/>
                    <a:moveTo>
                      <a:pt x="391" y="0"/>
                    </a:moveTo>
                    <a:lnTo>
                      <a:pt x="414" y="2"/>
                    </a:lnTo>
                    <a:lnTo>
                      <a:pt x="452" y="2"/>
                    </a:lnTo>
                    <a:lnTo>
                      <a:pt x="474" y="5"/>
                    </a:lnTo>
                    <a:lnTo>
                      <a:pt x="511" y="9"/>
                    </a:lnTo>
                    <a:lnTo>
                      <a:pt x="549" y="15"/>
                    </a:lnTo>
                    <a:lnTo>
                      <a:pt x="571" y="19"/>
                    </a:lnTo>
                    <a:lnTo>
                      <a:pt x="594" y="22"/>
                    </a:lnTo>
                    <a:lnTo>
                      <a:pt x="621" y="29"/>
                    </a:lnTo>
                    <a:lnTo>
                      <a:pt x="629" y="31"/>
                    </a:lnTo>
                    <a:lnTo>
                      <a:pt x="652" y="37"/>
                    </a:lnTo>
                    <a:lnTo>
                      <a:pt x="689" y="48"/>
                    </a:lnTo>
                    <a:lnTo>
                      <a:pt x="734" y="62"/>
                    </a:lnTo>
                    <a:lnTo>
                      <a:pt x="742" y="64"/>
                    </a:lnTo>
                    <a:lnTo>
                      <a:pt x="749" y="66"/>
                    </a:lnTo>
                    <a:lnTo>
                      <a:pt x="774" y="75"/>
                    </a:lnTo>
                    <a:lnTo>
                      <a:pt x="777" y="76"/>
                    </a:lnTo>
                    <a:lnTo>
                      <a:pt x="775" y="75"/>
                    </a:lnTo>
                    <a:lnTo>
                      <a:pt x="809" y="88"/>
                    </a:lnTo>
                    <a:lnTo>
                      <a:pt x="841" y="100"/>
                    </a:lnTo>
                    <a:lnTo>
                      <a:pt x="868" y="112"/>
                    </a:lnTo>
                    <a:lnTo>
                      <a:pt x="906" y="129"/>
                    </a:lnTo>
                    <a:lnTo>
                      <a:pt x="898" y="126"/>
                    </a:lnTo>
                    <a:lnTo>
                      <a:pt x="906" y="130"/>
                    </a:lnTo>
                    <a:lnTo>
                      <a:pt x="918" y="136"/>
                    </a:lnTo>
                    <a:lnTo>
                      <a:pt x="918" y="146"/>
                    </a:lnTo>
                    <a:lnTo>
                      <a:pt x="901" y="138"/>
                    </a:lnTo>
                    <a:lnTo>
                      <a:pt x="838" y="109"/>
                    </a:lnTo>
                    <a:lnTo>
                      <a:pt x="806" y="98"/>
                    </a:lnTo>
                    <a:lnTo>
                      <a:pt x="772" y="84"/>
                    </a:lnTo>
                    <a:lnTo>
                      <a:pt x="745" y="76"/>
                    </a:lnTo>
                    <a:lnTo>
                      <a:pt x="732" y="71"/>
                    </a:lnTo>
                    <a:lnTo>
                      <a:pt x="686" y="57"/>
                    </a:lnTo>
                    <a:lnTo>
                      <a:pt x="649" y="47"/>
                    </a:lnTo>
                    <a:lnTo>
                      <a:pt x="628" y="40"/>
                    </a:lnTo>
                    <a:lnTo>
                      <a:pt x="628" y="41"/>
                    </a:lnTo>
                    <a:lnTo>
                      <a:pt x="619" y="40"/>
                    </a:lnTo>
                    <a:lnTo>
                      <a:pt x="623" y="40"/>
                    </a:lnTo>
                    <a:lnTo>
                      <a:pt x="618" y="39"/>
                    </a:lnTo>
                    <a:lnTo>
                      <a:pt x="593" y="32"/>
                    </a:lnTo>
                    <a:lnTo>
                      <a:pt x="593" y="33"/>
                    </a:lnTo>
                    <a:lnTo>
                      <a:pt x="570" y="29"/>
                    </a:lnTo>
                    <a:lnTo>
                      <a:pt x="570" y="28"/>
                    </a:lnTo>
                    <a:lnTo>
                      <a:pt x="548" y="25"/>
                    </a:lnTo>
                    <a:lnTo>
                      <a:pt x="510" y="18"/>
                    </a:lnTo>
                    <a:lnTo>
                      <a:pt x="510" y="19"/>
                    </a:lnTo>
                    <a:lnTo>
                      <a:pt x="473" y="15"/>
                    </a:lnTo>
                    <a:lnTo>
                      <a:pt x="481" y="15"/>
                    </a:lnTo>
                    <a:lnTo>
                      <a:pt x="473" y="14"/>
                    </a:lnTo>
                    <a:lnTo>
                      <a:pt x="451" y="11"/>
                    </a:lnTo>
                    <a:lnTo>
                      <a:pt x="451" y="12"/>
                    </a:lnTo>
                    <a:lnTo>
                      <a:pt x="414" y="12"/>
                    </a:lnTo>
                    <a:lnTo>
                      <a:pt x="392" y="11"/>
                    </a:lnTo>
                    <a:lnTo>
                      <a:pt x="380" y="12"/>
                    </a:lnTo>
                    <a:lnTo>
                      <a:pt x="356" y="12"/>
                    </a:lnTo>
                    <a:lnTo>
                      <a:pt x="333" y="13"/>
                    </a:lnTo>
                    <a:lnTo>
                      <a:pt x="318" y="14"/>
                    </a:lnTo>
                    <a:lnTo>
                      <a:pt x="318" y="13"/>
                    </a:lnTo>
                    <a:lnTo>
                      <a:pt x="297" y="17"/>
                    </a:lnTo>
                    <a:lnTo>
                      <a:pt x="297" y="18"/>
                    </a:lnTo>
                    <a:lnTo>
                      <a:pt x="274" y="21"/>
                    </a:lnTo>
                    <a:lnTo>
                      <a:pt x="274" y="20"/>
                    </a:lnTo>
                    <a:lnTo>
                      <a:pt x="256" y="24"/>
                    </a:lnTo>
                    <a:lnTo>
                      <a:pt x="237" y="28"/>
                    </a:lnTo>
                    <a:lnTo>
                      <a:pt x="215" y="33"/>
                    </a:lnTo>
                    <a:lnTo>
                      <a:pt x="198" y="37"/>
                    </a:lnTo>
                    <a:lnTo>
                      <a:pt x="178" y="44"/>
                    </a:lnTo>
                    <a:lnTo>
                      <a:pt x="158" y="53"/>
                    </a:lnTo>
                    <a:lnTo>
                      <a:pt x="157" y="53"/>
                    </a:lnTo>
                    <a:lnTo>
                      <a:pt x="154" y="54"/>
                    </a:lnTo>
                    <a:lnTo>
                      <a:pt x="134" y="62"/>
                    </a:lnTo>
                    <a:lnTo>
                      <a:pt x="115" y="70"/>
                    </a:lnTo>
                    <a:lnTo>
                      <a:pt x="99" y="78"/>
                    </a:lnTo>
                    <a:lnTo>
                      <a:pt x="89" y="85"/>
                    </a:lnTo>
                    <a:lnTo>
                      <a:pt x="74" y="95"/>
                    </a:lnTo>
                    <a:lnTo>
                      <a:pt x="57" y="107"/>
                    </a:lnTo>
                    <a:lnTo>
                      <a:pt x="55" y="107"/>
                    </a:lnTo>
                    <a:lnTo>
                      <a:pt x="45" y="112"/>
                    </a:lnTo>
                    <a:lnTo>
                      <a:pt x="38" y="115"/>
                    </a:lnTo>
                    <a:lnTo>
                      <a:pt x="37" y="116"/>
                    </a:lnTo>
                    <a:lnTo>
                      <a:pt x="36" y="116"/>
                    </a:lnTo>
                    <a:lnTo>
                      <a:pt x="0" y="127"/>
                    </a:lnTo>
                    <a:lnTo>
                      <a:pt x="0" y="117"/>
                    </a:lnTo>
                    <a:lnTo>
                      <a:pt x="32" y="107"/>
                    </a:lnTo>
                    <a:lnTo>
                      <a:pt x="33" y="107"/>
                    </a:lnTo>
                    <a:lnTo>
                      <a:pt x="52" y="98"/>
                    </a:lnTo>
                    <a:lnTo>
                      <a:pt x="68" y="87"/>
                    </a:lnTo>
                    <a:lnTo>
                      <a:pt x="83" y="77"/>
                    </a:lnTo>
                    <a:lnTo>
                      <a:pt x="94" y="70"/>
                    </a:lnTo>
                    <a:lnTo>
                      <a:pt x="94" y="69"/>
                    </a:lnTo>
                    <a:lnTo>
                      <a:pt x="95" y="69"/>
                    </a:lnTo>
                    <a:lnTo>
                      <a:pt x="112" y="61"/>
                    </a:lnTo>
                    <a:lnTo>
                      <a:pt x="131" y="53"/>
                    </a:lnTo>
                    <a:lnTo>
                      <a:pt x="150" y="44"/>
                    </a:lnTo>
                    <a:lnTo>
                      <a:pt x="155" y="43"/>
                    </a:lnTo>
                    <a:lnTo>
                      <a:pt x="174" y="35"/>
                    </a:lnTo>
                    <a:lnTo>
                      <a:pt x="194" y="28"/>
                    </a:lnTo>
                    <a:lnTo>
                      <a:pt x="213" y="24"/>
                    </a:lnTo>
                    <a:lnTo>
                      <a:pt x="235" y="19"/>
                    </a:lnTo>
                    <a:lnTo>
                      <a:pt x="254" y="14"/>
                    </a:lnTo>
                    <a:lnTo>
                      <a:pt x="251" y="15"/>
                    </a:lnTo>
                    <a:lnTo>
                      <a:pt x="255" y="14"/>
                    </a:lnTo>
                    <a:lnTo>
                      <a:pt x="284" y="9"/>
                    </a:lnTo>
                    <a:lnTo>
                      <a:pt x="273" y="11"/>
                    </a:lnTo>
                    <a:lnTo>
                      <a:pt x="296" y="7"/>
                    </a:lnTo>
                    <a:lnTo>
                      <a:pt x="318" y="4"/>
                    </a:lnTo>
                    <a:lnTo>
                      <a:pt x="333" y="3"/>
                    </a:lnTo>
                    <a:lnTo>
                      <a:pt x="356" y="2"/>
                    </a:lnTo>
                    <a:lnTo>
                      <a:pt x="379" y="2"/>
                    </a:lnTo>
                    <a:lnTo>
                      <a:pt x="39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22" name="Line 598"/>
              <p:cNvSpPr>
                <a:spLocks noChangeShapeType="1"/>
              </p:cNvSpPr>
              <p:nvPr/>
            </p:nvSpPr>
            <p:spPr bwMode="auto">
              <a:xfrm>
                <a:off x="3454400" y="4403725"/>
                <a:ext cx="1588" cy="1588"/>
              </a:xfrm>
              <a:prstGeom prst="line">
                <a:avLst/>
              </a:prstGeom>
              <a:noFill/>
              <a:ln w="11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23" name="Freeform 599"/>
              <p:cNvSpPr>
                <a:spLocks/>
              </p:cNvSpPr>
              <p:nvPr/>
            </p:nvSpPr>
            <p:spPr bwMode="auto">
              <a:xfrm>
                <a:off x="3533775" y="4381500"/>
                <a:ext cx="84138" cy="809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" y="0"/>
                  </a:cxn>
                  <a:cxn ang="0">
                    <a:pos x="27" y="2"/>
                  </a:cxn>
                  <a:cxn ang="0">
                    <a:pos x="24" y="3"/>
                  </a:cxn>
                  <a:cxn ang="0">
                    <a:pos x="24" y="5"/>
                  </a:cxn>
                  <a:cxn ang="0">
                    <a:pos x="25" y="7"/>
                  </a:cxn>
                  <a:cxn ang="0">
                    <a:pos x="25" y="8"/>
                  </a:cxn>
                  <a:cxn ang="0">
                    <a:pos x="30" y="17"/>
                  </a:cxn>
                  <a:cxn ang="0">
                    <a:pos x="34" y="10"/>
                  </a:cxn>
                  <a:cxn ang="0">
                    <a:pos x="36" y="7"/>
                  </a:cxn>
                  <a:cxn ang="0">
                    <a:pos x="37" y="4"/>
                  </a:cxn>
                  <a:cxn ang="0">
                    <a:pos x="36" y="4"/>
                  </a:cxn>
                  <a:cxn ang="0">
                    <a:pos x="33" y="2"/>
                  </a:cxn>
                  <a:cxn ang="0">
                    <a:pos x="31" y="2"/>
                  </a:cxn>
                  <a:cxn ang="0">
                    <a:pos x="31" y="0"/>
                  </a:cxn>
                  <a:cxn ang="0">
                    <a:pos x="51" y="0"/>
                  </a:cxn>
                  <a:cxn ang="0">
                    <a:pos x="51" y="2"/>
                  </a:cxn>
                  <a:cxn ang="0">
                    <a:pos x="47" y="3"/>
                  </a:cxn>
                  <a:cxn ang="0">
                    <a:pos x="45" y="4"/>
                  </a:cxn>
                  <a:cxn ang="0">
                    <a:pos x="38" y="11"/>
                  </a:cxn>
                  <a:cxn ang="0">
                    <a:pos x="31" y="21"/>
                  </a:cxn>
                  <a:cxn ang="0">
                    <a:pos x="41" y="37"/>
                  </a:cxn>
                  <a:cxn ang="0">
                    <a:pos x="44" y="41"/>
                  </a:cxn>
                  <a:cxn ang="0">
                    <a:pos x="51" y="48"/>
                  </a:cxn>
                  <a:cxn ang="0">
                    <a:pos x="53" y="48"/>
                  </a:cxn>
                  <a:cxn ang="0">
                    <a:pos x="53" y="51"/>
                  </a:cxn>
                  <a:cxn ang="0">
                    <a:pos x="24" y="51"/>
                  </a:cxn>
                  <a:cxn ang="0">
                    <a:pos x="24" y="48"/>
                  </a:cxn>
                  <a:cxn ang="0">
                    <a:pos x="26" y="48"/>
                  </a:cxn>
                  <a:cxn ang="0">
                    <a:pos x="27" y="47"/>
                  </a:cxn>
                  <a:cxn ang="0">
                    <a:pos x="29" y="47"/>
                  </a:cxn>
                  <a:cxn ang="0">
                    <a:pos x="29" y="45"/>
                  </a:cxn>
                  <a:cxn ang="0">
                    <a:pos x="27" y="44"/>
                  </a:cxn>
                  <a:cxn ang="0">
                    <a:pos x="26" y="41"/>
                  </a:cxn>
                  <a:cxn ang="0">
                    <a:pos x="22" y="33"/>
                  </a:cxn>
                  <a:cxn ang="0">
                    <a:pos x="18" y="39"/>
                  </a:cxn>
                  <a:cxn ang="0">
                    <a:pos x="17" y="41"/>
                  </a:cxn>
                  <a:cxn ang="0">
                    <a:pos x="16" y="43"/>
                  </a:cxn>
                  <a:cxn ang="0">
                    <a:pos x="15" y="43"/>
                  </a:cxn>
                  <a:cxn ang="0">
                    <a:pos x="15" y="47"/>
                  </a:cxn>
                  <a:cxn ang="0">
                    <a:pos x="17" y="47"/>
                  </a:cxn>
                  <a:cxn ang="0">
                    <a:pos x="17" y="48"/>
                  </a:cxn>
                  <a:cxn ang="0">
                    <a:pos x="21" y="48"/>
                  </a:cxn>
                  <a:cxn ang="0">
                    <a:pos x="21" y="51"/>
                  </a:cxn>
                  <a:cxn ang="0">
                    <a:pos x="0" y="51"/>
                  </a:cxn>
                  <a:cxn ang="0">
                    <a:pos x="0" y="48"/>
                  </a:cxn>
                  <a:cxn ang="0">
                    <a:pos x="2" y="48"/>
                  </a:cxn>
                  <a:cxn ang="0">
                    <a:pos x="5" y="47"/>
                  </a:cxn>
                  <a:cxn ang="0">
                    <a:pos x="9" y="44"/>
                  </a:cxn>
                  <a:cxn ang="0">
                    <a:pos x="12" y="41"/>
                  </a:cxn>
                  <a:cxn ang="0">
                    <a:pos x="16" y="37"/>
                  </a:cxn>
                  <a:cxn ang="0">
                    <a:pos x="21" y="30"/>
                  </a:cxn>
                  <a:cxn ang="0">
                    <a:pos x="11" y="15"/>
                  </a:cxn>
                  <a:cxn ang="0">
                    <a:pos x="9" y="11"/>
                  </a:cxn>
                  <a:cxn ang="0">
                    <a:pos x="7" y="7"/>
                  </a:cxn>
                  <a:cxn ang="0">
                    <a:pos x="3" y="3"/>
                  </a:cxn>
                  <a:cxn ang="0">
                    <a:pos x="2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53" h="51">
                    <a:moveTo>
                      <a:pt x="0" y="0"/>
                    </a:moveTo>
                    <a:lnTo>
                      <a:pt x="27" y="0"/>
                    </a:lnTo>
                    <a:lnTo>
                      <a:pt x="27" y="2"/>
                    </a:lnTo>
                    <a:lnTo>
                      <a:pt x="24" y="3"/>
                    </a:lnTo>
                    <a:lnTo>
                      <a:pt x="24" y="5"/>
                    </a:lnTo>
                    <a:lnTo>
                      <a:pt x="25" y="7"/>
                    </a:lnTo>
                    <a:lnTo>
                      <a:pt x="25" y="8"/>
                    </a:lnTo>
                    <a:lnTo>
                      <a:pt x="30" y="17"/>
                    </a:lnTo>
                    <a:lnTo>
                      <a:pt x="34" y="10"/>
                    </a:lnTo>
                    <a:lnTo>
                      <a:pt x="36" y="7"/>
                    </a:lnTo>
                    <a:lnTo>
                      <a:pt x="37" y="4"/>
                    </a:lnTo>
                    <a:lnTo>
                      <a:pt x="36" y="4"/>
                    </a:lnTo>
                    <a:lnTo>
                      <a:pt x="33" y="2"/>
                    </a:lnTo>
                    <a:lnTo>
                      <a:pt x="31" y="2"/>
                    </a:lnTo>
                    <a:lnTo>
                      <a:pt x="31" y="0"/>
                    </a:lnTo>
                    <a:lnTo>
                      <a:pt x="51" y="0"/>
                    </a:lnTo>
                    <a:lnTo>
                      <a:pt x="51" y="2"/>
                    </a:lnTo>
                    <a:lnTo>
                      <a:pt x="47" y="3"/>
                    </a:lnTo>
                    <a:lnTo>
                      <a:pt x="45" y="4"/>
                    </a:lnTo>
                    <a:lnTo>
                      <a:pt x="38" y="11"/>
                    </a:lnTo>
                    <a:lnTo>
                      <a:pt x="31" y="21"/>
                    </a:lnTo>
                    <a:lnTo>
                      <a:pt x="41" y="37"/>
                    </a:lnTo>
                    <a:lnTo>
                      <a:pt x="44" y="41"/>
                    </a:lnTo>
                    <a:lnTo>
                      <a:pt x="51" y="48"/>
                    </a:lnTo>
                    <a:lnTo>
                      <a:pt x="53" y="48"/>
                    </a:lnTo>
                    <a:lnTo>
                      <a:pt x="53" y="51"/>
                    </a:lnTo>
                    <a:lnTo>
                      <a:pt x="24" y="51"/>
                    </a:lnTo>
                    <a:lnTo>
                      <a:pt x="24" y="48"/>
                    </a:lnTo>
                    <a:lnTo>
                      <a:pt x="26" y="48"/>
                    </a:lnTo>
                    <a:lnTo>
                      <a:pt x="27" y="47"/>
                    </a:lnTo>
                    <a:lnTo>
                      <a:pt x="29" y="47"/>
                    </a:lnTo>
                    <a:lnTo>
                      <a:pt x="29" y="45"/>
                    </a:lnTo>
                    <a:lnTo>
                      <a:pt x="27" y="44"/>
                    </a:lnTo>
                    <a:lnTo>
                      <a:pt x="26" y="41"/>
                    </a:lnTo>
                    <a:lnTo>
                      <a:pt x="22" y="33"/>
                    </a:lnTo>
                    <a:lnTo>
                      <a:pt x="18" y="39"/>
                    </a:lnTo>
                    <a:lnTo>
                      <a:pt x="17" y="41"/>
                    </a:lnTo>
                    <a:lnTo>
                      <a:pt x="16" y="43"/>
                    </a:lnTo>
                    <a:lnTo>
                      <a:pt x="15" y="43"/>
                    </a:lnTo>
                    <a:lnTo>
                      <a:pt x="15" y="47"/>
                    </a:lnTo>
                    <a:lnTo>
                      <a:pt x="17" y="47"/>
                    </a:lnTo>
                    <a:lnTo>
                      <a:pt x="17" y="48"/>
                    </a:lnTo>
                    <a:lnTo>
                      <a:pt x="21" y="48"/>
                    </a:lnTo>
                    <a:lnTo>
                      <a:pt x="21" y="51"/>
                    </a:lnTo>
                    <a:lnTo>
                      <a:pt x="0" y="51"/>
                    </a:lnTo>
                    <a:lnTo>
                      <a:pt x="0" y="48"/>
                    </a:lnTo>
                    <a:lnTo>
                      <a:pt x="2" y="48"/>
                    </a:lnTo>
                    <a:lnTo>
                      <a:pt x="5" y="47"/>
                    </a:lnTo>
                    <a:lnTo>
                      <a:pt x="9" y="44"/>
                    </a:lnTo>
                    <a:lnTo>
                      <a:pt x="12" y="41"/>
                    </a:lnTo>
                    <a:lnTo>
                      <a:pt x="16" y="37"/>
                    </a:lnTo>
                    <a:lnTo>
                      <a:pt x="21" y="30"/>
                    </a:lnTo>
                    <a:lnTo>
                      <a:pt x="11" y="15"/>
                    </a:lnTo>
                    <a:lnTo>
                      <a:pt x="9" y="11"/>
                    </a:lnTo>
                    <a:lnTo>
                      <a:pt x="7" y="7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24" name="Line 600"/>
              <p:cNvSpPr>
                <a:spLocks noChangeShapeType="1"/>
              </p:cNvSpPr>
              <p:nvPr/>
            </p:nvSpPr>
            <p:spPr bwMode="auto">
              <a:xfrm>
                <a:off x="2146300" y="3186113"/>
                <a:ext cx="1588" cy="1588"/>
              </a:xfrm>
              <a:prstGeom prst="line">
                <a:avLst/>
              </a:prstGeom>
              <a:noFill/>
              <a:ln w="11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25" name="Freeform 601"/>
              <p:cNvSpPr>
                <a:spLocks/>
              </p:cNvSpPr>
              <p:nvPr/>
            </p:nvSpPr>
            <p:spPr bwMode="auto">
              <a:xfrm>
                <a:off x="2227263" y="3167063"/>
                <a:ext cx="65088" cy="66675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41" y="0"/>
                  </a:cxn>
                  <a:cxn ang="0">
                    <a:pos x="41" y="8"/>
                  </a:cxn>
                  <a:cxn ang="0">
                    <a:pos x="32" y="8"/>
                  </a:cxn>
                  <a:cxn ang="0">
                    <a:pos x="31" y="18"/>
                  </a:cxn>
                  <a:cxn ang="0">
                    <a:pos x="31" y="31"/>
                  </a:cxn>
                  <a:cxn ang="0">
                    <a:pos x="33" y="34"/>
                  </a:cxn>
                  <a:cxn ang="0">
                    <a:pos x="37" y="34"/>
                  </a:cxn>
                  <a:cxn ang="0">
                    <a:pos x="39" y="31"/>
                  </a:cxn>
                  <a:cxn ang="0">
                    <a:pos x="39" y="29"/>
                  </a:cxn>
                  <a:cxn ang="0">
                    <a:pos x="41" y="29"/>
                  </a:cxn>
                  <a:cxn ang="0">
                    <a:pos x="39" y="36"/>
                  </a:cxn>
                  <a:cxn ang="0">
                    <a:pos x="37" y="41"/>
                  </a:cxn>
                  <a:cxn ang="0">
                    <a:pos x="34" y="42"/>
                  </a:cxn>
                  <a:cxn ang="0">
                    <a:pos x="33" y="42"/>
                  </a:cxn>
                  <a:cxn ang="0">
                    <a:pos x="30" y="41"/>
                  </a:cxn>
                  <a:cxn ang="0">
                    <a:pos x="28" y="38"/>
                  </a:cxn>
                  <a:cxn ang="0">
                    <a:pos x="26" y="36"/>
                  </a:cxn>
                  <a:cxn ang="0">
                    <a:pos x="26" y="33"/>
                  </a:cxn>
                  <a:cxn ang="0">
                    <a:pos x="25" y="27"/>
                  </a:cxn>
                  <a:cxn ang="0">
                    <a:pos x="25" y="20"/>
                  </a:cxn>
                  <a:cxn ang="0">
                    <a:pos x="26" y="8"/>
                  </a:cxn>
                  <a:cxn ang="0">
                    <a:pos x="17" y="8"/>
                  </a:cxn>
                  <a:cxn ang="0">
                    <a:pos x="15" y="26"/>
                  </a:cxn>
                  <a:cxn ang="0">
                    <a:pos x="14" y="36"/>
                  </a:cxn>
                  <a:cxn ang="0">
                    <a:pos x="12" y="40"/>
                  </a:cxn>
                  <a:cxn ang="0">
                    <a:pos x="8" y="42"/>
                  </a:cxn>
                  <a:cxn ang="0">
                    <a:pos x="7" y="42"/>
                  </a:cxn>
                  <a:cxn ang="0">
                    <a:pos x="4" y="40"/>
                  </a:cxn>
                  <a:cxn ang="0">
                    <a:pos x="4" y="36"/>
                  </a:cxn>
                  <a:cxn ang="0">
                    <a:pos x="8" y="33"/>
                  </a:cxn>
                  <a:cxn ang="0">
                    <a:pos x="10" y="28"/>
                  </a:cxn>
                  <a:cxn ang="0">
                    <a:pos x="10" y="26"/>
                  </a:cxn>
                  <a:cxn ang="0">
                    <a:pos x="11" y="21"/>
                  </a:cxn>
                  <a:cxn ang="0">
                    <a:pos x="12" y="15"/>
                  </a:cxn>
                  <a:cxn ang="0">
                    <a:pos x="12" y="8"/>
                  </a:cxn>
                  <a:cxn ang="0">
                    <a:pos x="6" y="8"/>
                  </a:cxn>
                  <a:cxn ang="0">
                    <a:pos x="1" y="13"/>
                  </a:cxn>
                  <a:cxn ang="0">
                    <a:pos x="0" y="13"/>
                  </a:cxn>
                  <a:cxn ang="0">
                    <a:pos x="1" y="8"/>
                  </a:cxn>
                  <a:cxn ang="0">
                    <a:pos x="3" y="5"/>
                  </a:cxn>
                  <a:cxn ang="0">
                    <a:pos x="4" y="3"/>
                  </a:cxn>
                  <a:cxn ang="0">
                    <a:pos x="7" y="1"/>
                  </a:cxn>
                  <a:cxn ang="0">
                    <a:pos x="9" y="1"/>
                  </a:cxn>
                  <a:cxn ang="0">
                    <a:pos x="11" y="0"/>
                  </a:cxn>
                </a:cxnLst>
                <a:rect l="0" t="0" r="r" b="b"/>
                <a:pathLst>
                  <a:path w="41" h="42">
                    <a:moveTo>
                      <a:pt x="11" y="0"/>
                    </a:moveTo>
                    <a:lnTo>
                      <a:pt x="41" y="0"/>
                    </a:lnTo>
                    <a:lnTo>
                      <a:pt x="41" y="8"/>
                    </a:lnTo>
                    <a:lnTo>
                      <a:pt x="32" y="8"/>
                    </a:lnTo>
                    <a:lnTo>
                      <a:pt x="31" y="18"/>
                    </a:lnTo>
                    <a:lnTo>
                      <a:pt x="31" y="31"/>
                    </a:lnTo>
                    <a:lnTo>
                      <a:pt x="33" y="34"/>
                    </a:lnTo>
                    <a:lnTo>
                      <a:pt x="37" y="34"/>
                    </a:lnTo>
                    <a:lnTo>
                      <a:pt x="39" y="31"/>
                    </a:lnTo>
                    <a:lnTo>
                      <a:pt x="39" y="29"/>
                    </a:lnTo>
                    <a:lnTo>
                      <a:pt x="41" y="29"/>
                    </a:lnTo>
                    <a:lnTo>
                      <a:pt x="39" y="36"/>
                    </a:lnTo>
                    <a:lnTo>
                      <a:pt x="37" y="41"/>
                    </a:lnTo>
                    <a:lnTo>
                      <a:pt x="34" y="42"/>
                    </a:lnTo>
                    <a:lnTo>
                      <a:pt x="33" y="42"/>
                    </a:lnTo>
                    <a:lnTo>
                      <a:pt x="30" y="41"/>
                    </a:lnTo>
                    <a:lnTo>
                      <a:pt x="28" y="38"/>
                    </a:lnTo>
                    <a:lnTo>
                      <a:pt x="26" y="36"/>
                    </a:lnTo>
                    <a:lnTo>
                      <a:pt x="26" y="33"/>
                    </a:lnTo>
                    <a:lnTo>
                      <a:pt x="25" y="27"/>
                    </a:lnTo>
                    <a:lnTo>
                      <a:pt x="25" y="20"/>
                    </a:lnTo>
                    <a:lnTo>
                      <a:pt x="26" y="8"/>
                    </a:lnTo>
                    <a:lnTo>
                      <a:pt x="17" y="8"/>
                    </a:lnTo>
                    <a:lnTo>
                      <a:pt x="15" y="26"/>
                    </a:lnTo>
                    <a:lnTo>
                      <a:pt x="14" y="36"/>
                    </a:lnTo>
                    <a:lnTo>
                      <a:pt x="12" y="40"/>
                    </a:lnTo>
                    <a:lnTo>
                      <a:pt x="8" y="42"/>
                    </a:lnTo>
                    <a:lnTo>
                      <a:pt x="7" y="42"/>
                    </a:lnTo>
                    <a:lnTo>
                      <a:pt x="4" y="40"/>
                    </a:lnTo>
                    <a:lnTo>
                      <a:pt x="4" y="36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0" y="26"/>
                    </a:lnTo>
                    <a:lnTo>
                      <a:pt x="11" y="21"/>
                    </a:lnTo>
                    <a:lnTo>
                      <a:pt x="12" y="15"/>
                    </a:lnTo>
                    <a:lnTo>
                      <a:pt x="12" y="8"/>
                    </a:lnTo>
                    <a:lnTo>
                      <a:pt x="6" y="8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3" y="5"/>
                    </a:lnTo>
                    <a:lnTo>
                      <a:pt x="4" y="3"/>
                    </a:lnTo>
                    <a:lnTo>
                      <a:pt x="7" y="1"/>
                    </a:lnTo>
                    <a:lnTo>
                      <a:pt x="9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26" name="Freeform 602"/>
              <p:cNvSpPr>
                <a:spLocks/>
              </p:cNvSpPr>
              <p:nvPr/>
            </p:nvSpPr>
            <p:spPr bwMode="auto">
              <a:xfrm>
                <a:off x="2298700" y="3105150"/>
                <a:ext cx="49213" cy="50800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7" y="0"/>
                  </a:cxn>
                  <a:cxn ang="0">
                    <a:pos x="17" y="14"/>
                  </a:cxn>
                  <a:cxn ang="0">
                    <a:pos x="31" y="14"/>
                  </a:cxn>
                  <a:cxn ang="0">
                    <a:pos x="31" y="18"/>
                  </a:cxn>
                  <a:cxn ang="0">
                    <a:pos x="17" y="18"/>
                  </a:cxn>
                  <a:cxn ang="0">
                    <a:pos x="17" y="32"/>
                  </a:cxn>
                  <a:cxn ang="0">
                    <a:pos x="14" y="32"/>
                  </a:cxn>
                  <a:cxn ang="0">
                    <a:pos x="14" y="18"/>
                  </a:cxn>
                  <a:cxn ang="0">
                    <a:pos x="0" y="18"/>
                  </a:cxn>
                  <a:cxn ang="0">
                    <a:pos x="0" y="14"/>
                  </a:cxn>
                  <a:cxn ang="0">
                    <a:pos x="14" y="14"/>
                  </a:cxn>
                  <a:cxn ang="0">
                    <a:pos x="14" y="0"/>
                  </a:cxn>
                </a:cxnLst>
                <a:rect l="0" t="0" r="r" b="b"/>
                <a:pathLst>
                  <a:path w="31" h="32">
                    <a:moveTo>
                      <a:pt x="14" y="0"/>
                    </a:moveTo>
                    <a:lnTo>
                      <a:pt x="17" y="0"/>
                    </a:lnTo>
                    <a:lnTo>
                      <a:pt x="17" y="14"/>
                    </a:lnTo>
                    <a:lnTo>
                      <a:pt x="31" y="14"/>
                    </a:lnTo>
                    <a:lnTo>
                      <a:pt x="31" y="18"/>
                    </a:lnTo>
                    <a:lnTo>
                      <a:pt x="17" y="18"/>
                    </a:lnTo>
                    <a:lnTo>
                      <a:pt x="17" y="32"/>
                    </a:lnTo>
                    <a:lnTo>
                      <a:pt x="14" y="32"/>
                    </a:lnTo>
                    <a:lnTo>
                      <a:pt x="14" y="18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14" y="14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27" name="Freeform 603"/>
              <p:cNvSpPr>
                <a:spLocks noEditPoints="1"/>
              </p:cNvSpPr>
              <p:nvPr/>
            </p:nvSpPr>
            <p:spPr bwMode="auto">
              <a:xfrm>
                <a:off x="2392363" y="3167063"/>
                <a:ext cx="65088" cy="95250"/>
              </a:xfrm>
              <a:custGeom>
                <a:avLst/>
                <a:gdLst/>
                <a:ahLst/>
                <a:cxnLst>
                  <a:cxn ang="0">
                    <a:pos x="21" y="5"/>
                  </a:cxn>
                  <a:cxn ang="0">
                    <a:pos x="17" y="8"/>
                  </a:cxn>
                  <a:cxn ang="0">
                    <a:pos x="15" y="12"/>
                  </a:cxn>
                  <a:cxn ang="0">
                    <a:pos x="15" y="34"/>
                  </a:cxn>
                  <a:cxn ang="0">
                    <a:pos x="18" y="36"/>
                  </a:cxn>
                  <a:cxn ang="0">
                    <a:pos x="21" y="38"/>
                  </a:cxn>
                  <a:cxn ang="0">
                    <a:pos x="25" y="38"/>
                  </a:cxn>
                  <a:cxn ang="0">
                    <a:pos x="28" y="36"/>
                  </a:cxn>
                  <a:cxn ang="0">
                    <a:pos x="29" y="33"/>
                  </a:cxn>
                  <a:cxn ang="0">
                    <a:pos x="30" y="28"/>
                  </a:cxn>
                  <a:cxn ang="0">
                    <a:pos x="30" y="16"/>
                  </a:cxn>
                  <a:cxn ang="0">
                    <a:pos x="29" y="12"/>
                  </a:cxn>
                  <a:cxn ang="0">
                    <a:pos x="28" y="8"/>
                  </a:cxn>
                  <a:cxn ang="0">
                    <a:pos x="26" y="6"/>
                  </a:cxn>
                  <a:cxn ang="0">
                    <a:pos x="24" y="6"/>
                  </a:cxn>
                  <a:cxn ang="0">
                    <a:pos x="23" y="5"/>
                  </a:cxn>
                  <a:cxn ang="0">
                    <a:pos x="21" y="5"/>
                  </a:cxn>
                  <a:cxn ang="0">
                    <a:pos x="26" y="0"/>
                  </a:cxn>
                  <a:cxn ang="0">
                    <a:pos x="30" y="1"/>
                  </a:cxn>
                  <a:cxn ang="0">
                    <a:pos x="34" y="4"/>
                  </a:cxn>
                  <a:cxn ang="0">
                    <a:pos x="39" y="8"/>
                  </a:cxn>
                  <a:cxn ang="0">
                    <a:pos x="40" y="11"/>
                  </a:cxn>
                  <a:cxn ang="0">
                    <a:pos x="41" y="14"/>
                  </a:cxn>
                  <a:cxn ang="0">
                    <a:pos x="41" y="25"/>
                  </a:cxn>
                  <a:cxn ang="0">
                    <a:pos x="40" y="28"/>
                  </a:cxn>
                  <a:cxn ang="0">
                    <a:pos x="40" y="31"/>
                  </a:cxn>
                  <a:cxn ang="0">
                    <a:pos x="38" y="35"/>
                  </a:cxn>
                  <a:cxn ang="0">
                    <a:pos x="37" y="37"/>
                  </a:cxn>
                  <a:cxn ang="0">
                    <a:pos x="30" y="41"/>
                  </a:cxn>
                  <a:cxn ang="0">
                    <a:pos x="26" y="42"/>
                  </a:cxn>
                  <a:cxn ang="0">
                    <a:pos x="24" y="42"/>
                  </a:cxn>
                  <a:cxn ang="0">
                    <a:pos x="19" y="40"/>
                  </a:cxn>
                  <a:cxn ang="0">
                    <a:pos x="17" y="37"/>
                  </a:cxn>
                  <a:cxn ang="0">
                    <a:pos x="15" y="36"/>
                  </a:cxn>
                  <a:cxn ang="0">
                    <a:pos x="15" y="56"/>
                  </a:cxn>
                  <a:cxn ang="0">
                    <a:pos x="16" y="56"/>
                  </a:cxn>
                  <a:cxn ang="0">
                    <a:pos x="16" y="57"/>
                  </a:cxn>
                  <a:cxn ang="0">
                    <a:pos x="17" y="57"/>
                  </a:cxn>
                  <a:cxn ang="0">
                    <a:pos x="18" y="58"/>
                  </a:cxn>
                  <a:cxn ang="0">
                    <a:pos x="21" y="58"/>
                  </a:cxn>
                  <a:cxn ang="0">
                    <a:pos x="21" y="60"/>
                  </a:cxn>
                  <a:cxn ang="0">
                    <a:pos x="0" y="60"/>
                  </a:cxn>
                  <a:cxn ang="0">
                    <a:pos x="0" y="58"/>
                  </a:cxn>
                  <a:cxn ang="0">
                    <a:pos x="1" y="58"/>
                  </a:cxn>
                  <a:cxn ang="0">
                    <a:pos x="2" y="57"/>
                  </a:cxn>
                  <a:cxn ang="0">
                    <a:pos x="2" y="56"/>
                  </a:cxn>
                  <a:cxn ang="0">
                    <a:pos x="3" y="55"/>
                  </a:cxn>
                  <a:cxn ang="0">
                    <a:pos x="3" y="6"/>
                  </a:cxn>
                  <a:cxn ang="0">
                    <a:pos x="2" y="5"/>
                  </a:cxn>
                  <a:cxn ang="0">
                    <a:pos x="2" y="4"/>
                  </a:cxn>
                  <a:cxn ang="0">
                    <a:pos x="0" y="4"/>
                  </a:cxn>
                  <a:cxn ang="0">
                    <a:pos x="0" y="1"/>
                  </a:cxn>
                  <a:cxn ang="0">
                    <a:pos x="15" y="1"/>
                  </a:cxn>
                  <a:cxn ang="0">
                    <a:pos x="15" y="7"/>
                  </a:cxn>
                  <a:cxn ang="0">
                    <a:pos x="19" y="3"/>
                  </a:cxn>
                  <a:cxn ang="0">
                    <a:pos x="22" y="1"/>
                  </a:cxn>
                  <a:cxn ang="0">
                    <a:pos x="24" y="1"/>
                  </a:cxn>
                  <a:cxn ang="0">
                    <a:pos x="26" y="0"/>
                  </a:cxn>
                </a:cxnLst>
                <a:rect l="0" t="0" r="r" b="b"/>
                <a:pathLst>
                  <a:path w="41" h="60">
                    <a:moveTo>
                      <a:pt x="21" y="5"/>
                    </a:moveTo>
                    <a:lnTo>
                      <a:pt x="17" y="8"/>
                    </a:lnTo>
                    <a:lnTo>
                      <a:pt x="15" y="12"/>
                    </a:lnTo>
                    <a:lnTo>
                      <a:pt x="15" y="34"/>
                    </a:lnTo>
                    <a:lnTo>
                      <a:pt x="18" y="36"/>
                    </a:lnTo>
                    <a:lnTo>
                      <a:pt x="21" y="38"/>
                    </a:lnTo>
                    <a:lnTo>
                      <a:pt x="25" y="38"/>
                    </a:lnTo>
                    <a:lnTo>
                      <a:pt x="28" y="36"/>
                    </a:lnTo>
                    <a:lnTo>
                      <a:pt x="29" y="33"/>
                    </a:lnTo>
                    <a:lnTo>
                      <a:pt x="30" y="28"/>
                    </a:lnTo>
                    <a:lnTo>
                      <a:pt x="30" y="16"/>
                    </a:lnTo>
                    <a:lnTo>
                      <a:pt x="29" y="12"/>
                    </a:lnTo>
                    <a:lnTo>
                      <a:pt x="28" y="8"/>
                    </a:lnTo>
                    <a:lnTo>
                      <a:pt x="26" y="6"/>
                    </a:lnTo>
                    <a:lnTo>
                      <a:pt x="24" y="6"/>
                    </a:lnTo>
                    <a:lnTo>
                      <a:pt x="23" y="5"/>
                    </a:lnTo>
                    <a:lnTo>
                      <a:pt x="21" y="5"/>
                    </a:lnTo>
                    <a:close/>
                    <a:moveTo>
                      <a:pt x="26" y="0"/>
                    </a:moveTo>
                    <a:lnTo>
                      <a:pt x="30" y="1"/>
                    </a:lnTo>
                    <a:lnTo>
                      <a:pt x="34" y="4"/>
                    </a:lnTo>
                    <a:lnTo>
                      <a:pt x="39" y="8"/>
                    </a:lnTo>
                    <a:lnTo>
                      <a:pt x="40" y="11"/>
                    </a:lnTo>
                    <a:lnTo>
                      <a:pt x="41" y="14"/>
                    </a:lnTo>
                    <a:lnTo>
                      <a:pt x="41" y="25"/>
                    </a:lnTo>
                    <a:lnTo>
                      <a:pt x="40" y="28"/>
                    </a:lnTo>
                    <a:lnTo>
                      <a:pt x="40" y="31"/>
                    </a:lnTo>
                    <a:lnTo>
                      <a:pt x="38" y="35"/>
                    </a:lnTo>
                    <a:lnTo>
                      <a:pt x="37" y="37"/>
                    </a:lnTo>
                    <a:lnTo>
                      <a:pt x="30" y="41"/>
                    </a:lnTo>
                    <a:lnTo>
                      <a:pt x="26" y="42"/>
                    </a:lnTo>
                    <a:lnTo>
                      <a:pt x="24" y="42"/>
                    </a:lnTo>
                    <a:lnTo>
                      <a:pt x="19" y="40"/>
                    </a:lnTo>
                    <a:lnTo>
                      <a:pt x="17" y="37"/>
                    </a:lnTo>
                    <a:lnTo>
                      <a:pt x="15" y="36"/>
                    </a:lnTo>
                    <a:lnTo>
                      <a:pt x="15" y="56"/>
                    </a:lnTo>
                    <a:lnTo>
                      <a:pt x="16" y="56"/>
                    </a:lnTo>
                    <a:lnTo>
                      <a:pt x="16" y="57"/>
                    </a:lnTo>
                    <a:lnTo>
                      <a:pt x="17" y="57"/>
                    </a:lnTo>
                    <a:lnTo>
                      <a:pt x="18" y="58"/>
                    </a:lnTo>
                    <a:lnTo>
                      <a:pt x="21" y="58"/>
                    </a:lnTo>
                    <a:lnTo>
                      <a:pt x="21" y="60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1" y="58"/>
                    </a:lnTo>
                    <a:lnTo>
                      <a:pt x="2" y="57"/>
                    </a:lnTo>
                    <a:lnTo>
                      <a:pt x="2" y="56"/>
                    </a:lnTo>
                    <a:lnTo>
                      <a:pt x="3" y="55"/>
                    </a:lnTo>
                    <a:lnTo>
                      <a:pt x="3" y="6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5" y="1"/>
                    </a:lnTo>
                    <a:lnTo>
                      <a:pt x="15" y="7"/>
                    </a:lnTo>
                    <a:lnTo>
                      <a:pt x="19" y="3"/>
                    </a:lnTo>
                    <a:lnTo>
                      <a:pt x="22" y="1"/>
                    </a:lnTo>
                    <a:lnTo>
                      <a:pt x="24" y="1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28" name="Freeform 604"/>
              <p:cNvSpPr>
                <a:spLocks/>
              </p:cNvSpPr>
              <p:nvPr/>
            </p:nvSpPr>
            <p:spPr bwMode="auto">
              <a:xfrm>
                <a:off x="2470150" y="3167063"/>
                <a:ext cx="53975" cy="65088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31" y="1"/>
                  </a:cxn>
                  <a:cxn ang="0">
                    <a:pos x="34" y="5"/>
                  </a:cxn>
                  <a:cxn ang="0">
                    <a:pos x="34" y="6"/>
                  </a:cxn>
                  <a:cxn ang="0">
                    <a:pos x="32" y="11"/>
                  </a:cxn>
                  <a:cxn ang="0">
                    <a:pos x="31" y="12"/>
                  </a:cxn>
                  <a:cxn ang="0">
                    <a:pos x="29" y="12"/>
                  </a:cxn>
                  <a:cxn ang="0">
                    <a:pos x="28" y="13"/>
                  </a:cxn>
                  <a:cxn ang="0">
                    <a:pos x="26" y="12"/>
                  </a:cxn>
                  <a:cxn ang="0">
                    <a:pos x="22" y="8"/>
                  </a:cxn>
                  <a:cxn ang="0">
                    <a:pos x="20" y="8"/>
                  </a:cxn>
                  <a:cxn ang="0">
                    <a:pos x="18" y="11"/>
                  </a:cxn>
                  <a:cxn ang="0">
                    <a:pos x="18" y="13"/>
                  </a:cxn>
                  <a:cxn ang="0">
                    <a:pos x="17" y="16"/>
                  </a:cxn>
                  <a:cxn ang="0">
                    <a:pos x="16" y="19"/>
                  </a:cxn>
                  <a:cxn ang="0">
                    <a:pos x="16" y="37"/>
                  </a:cxn>
                  <a:cxn ang="0">
                    <a:pos x="17" y="37"/>
                  </a:cxn>
                  <a:cxn ang="0">
                    <a:pos x="17" y="38"/>
                  </a:cxn>
                  <a:cxn ang="0">
                    <a:pos x="19" y="38"/>
                  </a:cxn>
                  <a:cxn ang="0">
                    <a:pos x="19" y="41"/>
                  </a:cxn>
                  <a:cxn ang="0">
                    <a:pos x="0" y="41"/>
                  </a:cxn>
                  <a:cxn ang="0">
                    <a:pos x="0" y="38"/>
                  </a:cxn>
                  <a:cxn ang="0">
                    <a:pos x="3" y="38"/>
                  </a:cxn>
                  <a:cxn ang="0">
                    <a:pos x="4" y="37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4"/>
                  </a:cxn>
                  <a:cxn ang="0">
                    <a:pos x="0" y="4"/>
                  </a:cxn>
                  <a:cxn ang="0">
                    <a:pos x="0" y="1"/>
                  </a:cxn>
                  <a:cxn ang="0">
                    <a:pos x="16" y="1"/>
                  </a:cxn>
                  <a:cxn ang="0">
                    <a:pos x="16" y="11"/>
                  </a:cxn>
                  <a:cxn ang="0">
                    <a:pos x="20" y="4"/>
                  </a:cxn>
                  <a:cxn ang="0">
                    <a:pos x="22" y="3"/>
                  </a:cxn>
                  <a:cxn ang="0">
                    <a:pos x="26" y="1"/>
                  </a:cxn>
                  <a:cxn ang="0">
                    <a:pos x="28" y="0"/>
                  </a:cxn>
                </a:cxnLst>
                <a:rect l="0" t="0" r="r" b="b"/>
                <a:pathLst>
                  <a:path w="34" h="41">
                    <a:moveTo>
                      <a:pt x="28" y="0"/>
                    </a:moveTo>
                    <a:lnTo>
                      <a:pt x="31" y="1"/>
                    </a:lnTo>
                    <a:lnTo>
                      <a:pt x="34" y="5"/>
                    </a:lnTo>
                    <a:lnTo>
                      <a:pt x="34" y="6"/>
                    </a:lnTo>
                    <a:lnTo>
                      <a:pt x="32" y="11"/>
                    </a:lnTo>
                    <a:lnTo>
                      <a:pt x="31" y="12"/>
                    </a:lnTo>
                    <a:lnTo>
                      <a:pt x="29" y="12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11"/>
                    </a:lnTo>
                    <a:lnTo>
                      <a:pt x="18" y="13"/>
                    </a:lnTo>
                    <a:lnTo>
                      <a:pt x="17" y="16"/>
                    </a:lnTo>
                    <a:lnTo>
                      <a:pt x="16" y="19"/>
                    </a:lnTo>
                    <a:lnTo>
                      <a:pt x="16" y="37"/>
                    </a:lnTo>
                    <a:lnTo>
                      <a:pt x="17" y="37"/>
                    </a:lnTo>
                    <a:lnTo>
                      <a:pt x="17" y="38"/>
                    </a:lnTo>
                    <a:lnTo>
                      <a:pt x="19" y="38"/>
                    </a:lnTo>
                    <a:lnTo>
                      <a:pt x="19" y="41"/>
                    </a:lnTo>
                    <a:lnTo>
                      <a:pt x="0" y="41"/>
                    </a:lnTo>
                    <a:lnTo>
                      <a:pt x="0" y="38"/>
                    </a:lnTo>
                    <a:lnTo>
                      <a:pt x="3" y="38"/>
                    </a:lnTo>
                    <a:lnTo>
                      <a:pt x="4" y="37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6" y="1"/>
                    </a:lnTo>
                    <a:lnTo>
                      <a:pt x="16" y="11"/>
                    </a:lnTo>
                    <a:lnTo>
                      <a:pt x="20" y="4"/>
                    </a:lnTo>
                    <a:lnTo>
                      <a:pt x="22" y="3"/>
                    </a:lnTo>
                    <a:lnTo>
                      <a:pt x="26" y="1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29" name="Freeform 605"/>
              <p:cNvSpPr>
                <a:spLocks noEditPoints="1"/>
              </p:cNvSpPr>
              <p:nvPr/>
            </p:nvSpPr>
            <p:spPr bwMode="auto">
              <a:xfrm>
                <a:off x="2528888" y="3167063"/>
                <a:ext cx="61913" cy="66675"/>
              </a:xfrm>
              <a:custGeom>
                <a:avLst/>
                <a:gdLst/>
                <a:ahLst/>
                <a:cxnLst>
                  <a:cxn ang="0">
                    <a:pos x="18" y="4"/>
                  </a:cxn>
                  <a:cxn ang="0">
                    <a:pos x="17" y="5"/>
                  </a:cxn>
                  <a:cxn ang="0">
                    <a:pos x="15" y="5"/>
                  </a:cxn>
                  <a:cxn ang="0">
                    <a:pos x="14" y="6"/>
                  </a:cxn>
                  <a:cxn ang="0">
                    <a:pos x="13" y="8"/>
                  </a:cxn>
                  <a:cxn ang="0">
                    <a:pos x="13" y="12"/>
                  </a:cxn>
                  <a:cxn ang="0">
                    <a:pos x="12" y="15"/>
                  </a:cxn>
                  <a:cxn ang="0">
                    <a:pos x="12" y="30"/>
                  </a:cxn>
                  <a:cxn ang="0">
                    <a:pos x="13" y="33"/>
                  </a:cxn>
                  <a:cxn ang="0">
                    <a:pos x="13" y="35"/>
                  </a:cxn>
                  <a:cxn ang="0">
                    <a:pos x="17" y="38"/>
                  </a:cxn>
                  <a:cxn ang="0">
                    <a:pos x="24" y="38"/>
                  </a:cxn>
                  <a:cxn ang="0">
                    <a:pos x="26" y="34"/>
                  </a:cxn>
                  <a:cxn ang="0">
                    <a:pos x="26" y="31"/>
                  </a:cxn>
                  <a:cxn ang="0">
                    <a:pos x="27" y="28"/>
                  </a:cxn>
                  <a:cxn ang="0">
                    <a:pos x="27" y="11"/>
                  </a:cxn>
                  <a:cxn ang="0">
                    <a:pos x="24" y="4"/>
                  </a:cxn>
                  <a:cxn ang="0">
                    <a:pos x="18" y="4"/>
                  </a:cxn>
                  <a:cxn ang="0">
                    <a:pos x="19" y="0"/>
                  </a:cxn>
                  <a:cxn ang="0">
                    <a:pos x="22" y="0"/>
                  </a:cxn>
                  <a:cxn ang="0">
                    <a:pos x="26" y="1"/>
                  </a:cxn>
                  <a:cxn ang="0">
                    <a:pos x="29" y="4"/>
                  </a:cxn>
                  <a:cxn ang="0">
                    <a:pos x="32" y="5"/>
                  </a:cxn>
                  <a:cxn ang="0">
                    <a:pos x="35" y="8"/>
                  </a:cxn>
                  <a:cxn ang="0">
                    <a:pos x="36" y="11"/>
                  </a:cxn>
                  <a:cxn ang="0">
                    <a:pos x="39" y="18"/>
                  </a:cxn>
                  <a:cxn ang="0">
                    <a:pos x="39" y="27"/>
                  </a:cxn>
                  <a:cxn ang="0">
                    <a:pos x="36" y="31"/>
                  </a:cxn>
                  <a:cxn ang="0">
                    <a:pos x="32" y="38"/>
                  </a:cxn>
                  <a:cxn ang="0">
                    <a:pos x="28" y="40"/>
                  </a:cxn>
                  <a:cxn ang="0">
                    <a:pos x="19" y="42"/>
                  </a:cxn>
                  <a:cxn ang="0">
                    <a:pos x="14" y="42"/>
                  </a:cxn>
                  <a:cxn ang="0">
                    <a:pos x="11" y="41"/>
                  </a:cxn>
                  <a:cxn ang="0">
                    <a:pos x="7" y="38"/>
                  </a:cxn>
                  <a:cxn ang="0">
                    <a:pos x="3" y="31"/>
                  </a:cxn>
                  <a:cxn ang="0">
                    <a:pos x="0" y="27"/>
                  </a:cxn>
                  <a:cxn ang="0">
                    <a:pos x="0" y="18"/>
                  </a:cxn>
                  <a:cxn ang="0">
                    <a:pos x="2" y="13"/>
                  </a:cxn>
                  <a:cxn ang="0">
                    <a:pos x="4" y="9"/>
                  </a:cxn>
                  <a:cxn ang="0">
                    <a:pos x="6" y="7"/>
                  </a:cxn>
                  <a:cxn ang="0">
                    <a:pos x="9" y="4"/>
                  </a:cxn>
                  <a:cxn ang="0">
                    <a:pos x="11" y="3"/>
                  </a:cxn>
                  <a:cxn ang="0">
                    <a:pos x="15" y="1"/>
                  </a:cxn>
                  <a:cxn ang="0">
                    <a:pos x="19" y="0"/>
                  </a:cxn>
                </a:cxnLst>
                <a:rect l="0" t="0" r="r" b="b"/>
                <a:pathLst>
                  <a:path w="39" h="42">
                    <a:moveTo>
                      <a:pt x="18" y="4"/>
                    </a:moveTo>
                    <a:lnTo>
                      <a:pt x="17" y="5"/>
                    </a:lnTo>
                    <a:lnTo>
                      <a:pt x="15" y="5"/>
                    </a:lnTo>
                    <a:lnTo>
                      <a:pt x="14" y="6"/>
                    </a:lnTo>
                    <a:lnTo>
                      <a:pt x="13" y="8"/>
                    </a:lnTo>
                    <a:lnTo>
                      <a:pt x="13" y="12"/>
                    </a:lnTo>
                    <a:lnTo>
                      <a:pt x="12" y="15"/>
                    </a:lnTo>
                    <a:lnTo>
                      <a:pt x="12" y="30"/>
                    </a:lnTo>
                    <a:lnTo>
                      <a:pt x="13" y="33"/>
                    </a:lnTo>
                    <a:lnTo>
                      <a:pt x="13" y="35"/>
                    </a:lnTo>
                    <a:lnTo>
                      <a:pt x="17" y="38"/>
                    </a:lnTo>
                    <a:lnTo>
                      <a:pt x="24" y="38"/>
                    </a:lnTo>
                    <a:lnTo>
                      <a:pt x="26" y="34"/>
                    </a:lnTo>
                    <a:lnTo>
                      <a:pt x="26" y="31"/>
                    </a:lnTo>
                    <a:lnTo>
                      <a:pt x="27" y="28"/>
                    </a:lnTo>
                    <a:lnTo>
                      <a:pt x="27" y="11"/>
                    </a:lnTo>
                    <a:lnTo>
                      <a:pt x="24" y="4"/>
                    </a:lnTo>
                    <a:lnTo>
                      <a:pt x="18" y="4"/>
                    </a:lnTo>
                    <a:close/>
                    <a:moveTo>
                      <a:pt x="19" y="0"/>
                    </a:moveTo>
                    <a:lnTo>
                      <a:pt x="22" y="0"/>
                    </a:lnTo>
                    <a:lnTo>
                      <a:pt x="26" y="1"/>
                    </a:lnTo>
                    <a:lnTo>
                      <a:pt x="29" y="4"/>
                    </a:lnTo>
                    <a:lnTo>
                      <a:pt x="32" y="5"/>
                    </a:lnTo>
                    <a:lnTo>
                      <a:pt x="35" y="8"/>
                    </a:lnTo>
                    <a:lnTo>
                      <a:pt x="36" y="11"/>
                    </a:lnTo>
                    <a:lnTo>
                      <a:pt x="39" y="18"/>
                    </a:lnTo>
                    <a:lnTo>
                      <a:pt x="39" y="27"/>
                    </a:lnTo>
                    <a:lnTo>
                      <a:pt x="36" y="31"/>
                    </a:lnTo>
                    <a:lnTo>
                      <a:pt x="32" y="38"/>
                    </a:lnTo>
                    <a:lnTo>
                      <a:pt x="28" y="40"/>
                    </a:lnTo>
                    <a:lnTo>
                      <a:pt x="19" y="42"/>
                    </a:lnTo>
                    <a:lnTo>
                      <a:pt x="14" y="42"/>
                    </a:lnTo>
                    <a:lnTo>
                      <a:pt x="11" y="41"/>
                    </a:lnTo>
                    <a:lnTo>
                      <a:pt x="7" y="38"/>
                    </a:lnTo>
                    <a:lnTo>
                      <a:pt x="3" y="31"/>
                    </a:lnTo>
                    <a:lnTo>
                      <a:pt x="0" y="27"/>
                    </a:lnTo>
                    <a:lnTo>
                      <a:pt x="0" y="18"/>
                    </a:lnTo>
                    <a:lnTo>
                      <a:pt x="2" y="13"/>
                    </a:lnTo>
                    <a:lnTo>
                      <a:pt x="4" y="9"/>
                    </a:lnTo>
                    <a:lnTo>
                      <a:pt x="6" y="7"/>
                    </a:lnTo>
                    <a:lnTo>
                      <a:pt x="9" y="4"/>
                    </a:lnTo>
                    <a:lnTo>
                      <a:pt x="11" y="3"/>
                    </a:lnTo>
                    <a:lnTo>
                      <a:pt x="15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30" name="Freeform 606"/>
              <p:cNvSpPr>
                <a:spLocks/>
              </p:cNvSpPr>
              <p:nvPr/>
            </p:nvSpPr>
            <p:spPr bwMode="auto">
              <a:xfrm>
                <a:off x="2597150" y="3144838"/>
                <a:ext cx="42863" cy="88900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8" y="0"/>
                  </a:cxn>
                  <a:cxn ang="0">
                    <a:pos x="18" y="15"/>
                  </a:cxn>
                  <a:cxn ang="0">
                    <a:pos x="27" y="15"/>
                  </a:cxn>
                  <a:cxn ang="0">
                    <a:pos x="27" y="20"/>
                  </a:cxn>
                  <a:cxn ang="0">
                    <a:pos x="18" y="20"/>
                  </a:cxn>
                  <a:cxn ang="0">
                    <a:pos x="18" y="49"/>
                  </a:cxn>
                  <a:cxn ang="0">
                    <a:pos x="19" y="49"/>
                  </a:cxn>
                  <a:cxn ang="0">
                    <a:pos x="19" y="50"/>
                  </a:cxn>
                  <a:cxn ang="0">
                    <a:pos x="22" y="50"/>
                  </a:cxn>
                  <a:cxn ang="0">
                    <a:pos x="23" y="49"/>
                  </a:cxn>
                  <a:cxn ang="0">
                    <a:pos x="25" y="47"/>
                  </a:cxn>
                  <a:cxn ang="0">
                    <a:pos x="26" y="48"/>
                  </a:cxn>
                  <a:cxn ang="0">
                    <a:pos x="25" y="51"/>
                  </a:cxn>
                  <a:cxn ang="0">
                    <a:pos x="21" y="54"/>
                  </a:cxn>
                  <a:cxn ang="0">
                    <a:pos x="19" y="55"/>
                  </a:cxn>
                  <a:cxn ang="0">
                    <a:pos x="15" y="56"/>
                  </a:cxn>
                  <a:cxn ang="0">
                    <a:pos x="13" y="56"/>
                  </a:cxn>
                  <a:cxn ang="0">
                    <a:pos x="11" y="55"/>
                  </a:cxn>
                  <a:cxn ang="0">
                    <a:pos x="7" y="51"/>
                  </a:cxn>
                  <a:cxn ang="0">
                    <a:pos x="6" y="49"/>
                  </a:cxn>
                  <a:cxn ang="0">
                    <a:pos x="6" y="20"/>
                  </a:cxn>
                  <a:cxn ang="0">
                    <a:pos x="0" y="20"/>
                  </a:cxn>
                  <a:cxn ang="0">
                    <a:pos x="0" y="18"/>
                  </a:cxn>
                  <a:cxn ang="0">
                    <a:pos x="4" y="15"/>
                  </a:cxn>
                  <a:cxn ang="0">
                    <a:pos x="13" y="6"/>
                  </a:cxn>
                  <a:cxn ang="0">
                    <a:pos x="15" y="0"/>
                  </a:cxn>
                </a:cxnLst>
                <a:rect l="0" t="0" r="r" b="b"/>
                <a:pathLst>
                  <a:path w="27" h="56">
                    <a:moveTo>
                      <a:pt x="15" y="0"/>
                    </a:moveTo>
                    <a:lnTo>
                      <a:pt x="18" y="0"/>
                    </a:lnTo>
                    <a:lnTo>
                      <a:pt x="18" y="15"/>
                    </a:lnTo>
                    <a:lnTo>
                      <a:pt x="27" y="15"/>
                    </a:lnTo>
                    <a:lnTo>
                      <a:pt x="27" y="20"/>
                    </a:lnTo>
                    <a:lnTo>
                      <a:pt x="18" y="20"/>
                    </a:lnTo>
                    <a:lnTo>
                      <a:pt x="18" y="49"/>
                    </a:lnTo>
                    <a:lnTo>
                      <a:pt x="19" y="49"/>
                    </a:lnTo>
                    <a:lnTo>
                      <a:pt x="19" y="50"/>
                    </a:lnTo>
                    <a:lnTo>
                      <a:pt x="22" y="50"/>
                    </a:lnTo>
                    <a:lnTo>
                      <a:pt x="23" y="49"/>
                    </a:lnTo>
                    <a:lnTo>
                      <a:pt x="25" y="47"/>
                    </a:lnTo>
                    <a:lnTo>
                      <a:pt x="26" y="48"/>
                    </a:lnTo>
                    <a:lnTo>
                      <a:pt x="25" y="51"/>
                    </a:lnTo>
                    <a:lnTo>
                      <a:pt x="21" y="54"/>
                    </a:lnTo>
                    <a:lnTo>
                      <a:pt x="19" y="55"/>
                    </a:lnTo>
                    <a:lnTo>
                      <a:pt x="15" y="56"/>
                    </a:lnTo>
                    <a:lnTo>
                      <a:pt x="13" y="56"/>
                    </a:lnTo>
                    <a:lnTo>
                      <a:pt x="11" y="55"/>
                    </a:lnTo>
                    <a:lnTo>
                      <a:pt x="7" y="51"/>
                    </a:lnTo>
                    <a:lnTo>
                      <a:pt x="6" y="49"/>
                    </a:lnTo>
                    <a:lnTo>
                      <a:pt x="6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4" y="15"/>
                    </a:lnTo>
                    <a:lnTo>
                      <a:pt x="13" y="6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31" name="Freeform 607"/>
              <p:cNvSpPr>
                <a:spLocks noEditPoints="1"/>
              </p:cNvSpPr>
              <p:nvPr/>
            </p:nvSpPr>
            <p:spPr bwMode="auto">
              <a:xfrm>
                <a:off x="2644775" y="3167063"/>
                <a:ext cx="60325" cy="66675"/>
              </a:xfrm>
              <a:custGeom>
                <a:avLst/>
                <a:gdLst/>
                <a:ahLst/>
                <a:cxnLst>
                  <a:cxn ang="0">
                    <a:pos x="18" y="4"/>
                  </a:cxn>
                  <a:cxn ang="0">
                    <a:pos x="16" y="5"/>
                  </a:cxn>
                  <a:cxn ang="0">
                    <a:pos x="15" y="5"/>
                  </a:cxn>
                  <a:cxn ang="0">
                    <a:pos x="14" y="6"/>
                  </a:cxn>
                  <a:cxn ang="0">
                    <a:pos x="13" y="8"/>
                  </a:cxn>
                  <a:cxn ang="0">
                    <a:pos x="13" y="12"/>
                  </a:cxn>
                  <a:cxn ang="0">
                    <a:pos x="12" y="15"/>
                  </a:cxn>
                  <a:cxn ang="0">
                    <a:pos x="12" y="30"/>
                  </a:cxn>
                  <a:cxn ang="0">
                    <a:pos x="15" y="37"/>
                  </a:cxn>
                  <a:cxn ang="0">
                    <a:pos x="16" y="38"/>
                  </a:cxn>
                  <a:cxn ang="0">
                    <a:pos x="23" y="38"/>
                  </a:cxn>
                  <a:cxn ang="0">
                    <a:pos x="26" y="34"/>
                  </a:cxn>
                  <a:cxn ang="0">
                    <a:pos x="26" y="31"/>
                  </a:cxn>
                  <a:cxn ang="0">
                    <a:pos x="27" y="28"/>
                  </a:cxn>
                  <a:cxn ang="0">
                    <a:pos x="27" y="11"/>
                  </a:cxn>
                  <a:cxn ang="0">
                    <a:pos x="23" y="4"/>
                  </a:cxn>
                  <a:cxn ang="0">
                    <a:pos x="18" y="4"/>
                  </a:cxn>
                  <a:cxn ang="0">
                    <a:pos x="20" y="0"/>
                  </a:cxn>
                  <a:cxn ang="0">
                    <a:pos x="23" y="0"/>
                  </a:cxn>
                  <a:cxn ang="0">
                    <a:pos x="26" y="1"/>
                  </a:cxn>
                  <a:cxn ang="0">
                    <a:pos x="29" y="4"/>
                  </a:cxn>
                  <a:cxn ang="0">
                    <a:pos x="34" y="6"/>
                  </a:cxn>
                  <a:cxn ang="0">
                    <a:pos x="36" y="11"/>
                  </a:cxn>
                  <a:cxn ang="0">
                    <a:pos x="38" y="18"/>
                  </a:cxn>
                  <a:cxn ang="0">
                    <a:pos x="38" y="27"/>
                  </a:cxn>
                  <a:cxn ang="0">
                    <a:pos x="36" y="31"/>
                  </a:cxn>
                  <a:cxn ang="0">
                    <a:pos x="31" y="38"/>
                  </a:cxn>
                  <a:cxn ang="0">
                    <a:pos x="28" y="40"/>
                  </a:cxn>
                  <a:cxn ang="0">
                    <a:pos x="23" y="41"/>
                  </a:cxn>
                  <a:cxn ang="0">
                    <a:pos x="20" y="42"/>
                  </a:cxn>
                  <a:cxn ang="0">
                    <a:pos x="15" y="42"/>
                  </a:cxn>
                  <a:cxn ang="0">
                    <a:pos x="11" y="41"/>
                  </a:cxn>
                  <a:cxn ang="0">
                    <a:pos x="7" y="38"/>
                  </a:cxn>
                  <a:cxn ang="0">
                    <a:pos x="3" y="31"/>
                  </a:cxn>
                  <a:cxn ang="0">
                    <a:pos x="0" y="27"/>
                  </a:cxn>
                  <a:cxn ang="0">
                    <a:pos x="0" y="18"/>
                  </a:cxn>
                  <a:cxn ang="0">
                    <a:pos x="1" y="13"/>
                  </a:cxn>
                  <a:cxn ang="0">
                    <a:pos x="4" y="9"/>
                  </a:cxn>
                  <a:cxn ang="0">
                    <a:pos x="6" y="7"/>
                  </a:cxn>
                  <a:cxn ang="0">
                    <a:pos x="8" y="4"/>
                  </a:cxn>
                  <a:cxn ang="0">
                    <a:pos x="11" y="3"/>
                  </a:cxn>
                  <a:cxn ang="0">
                    <a:pos x="20" y="0"/>
                  </a:cxn>
                </a:cxnLst>
                <a:rect l="0" t="0" r="r" b="b"/>
                <a:pathLst>
                  <a:path w="38" h="42">
                    <a:moveTo>
                      <a:pt x="18" y="4"/>
                    </a:moveTo>
                    <a:lnTo>
                      <a:pt x="16" y="5"/>
                    </a:lnTo>
                    <a:lnTo>
                      <a:pt x="15" y="5"/>
                    </a:lnTo>
                    <a:lnTo>
                      <a:pt x="14" y="6"/>
                    </a:lnTo>
                    <a:lnTo>
                      <a:pt x="13" y="8"/>
                    </a:lnTo>
                    <a:lnTo>
                      <a:pt x="13" y="12"/>
                    </a:lnTo>
                    <a:lnTo>
                      <a:pt x="12" y="15"/>
                    </a:lnTo>
                    <a:lnTo>
                      <a:pt x="12" y="30"/>
                    </a:lnTo>
                    <a:lnTo>
                      <a:pt x="15" y="37"/>
                    </a:lnTo>
                    <a:lnTo>
                      <a:pt x="16" y="38"/>
                    </a:lnTo>
                    <a:lnTo>
                      <a:pt x="23" y="38"/>
                    </a:lnTo>
                    <a:lnTo>
                      <a:pt x="26" y="34"/>
                    </a:lnTo>
                    <a:lnTo>
                      <a:pt x="26" y="31"/>
                    </a:lnTo>
                    <a:lnTo>
                      <a:pt x="27" y="28"/>
                    </a:lnTo>
                    <a:lnTo>
                      <a:pt x="27" y="11"/>
                    </a:lnTo>
                    <a:lnTo>
                      <a:pt x="23" y="4"/>
                    </a:lnTo>
                    <a:lnTo>
                      <a:pt x="18" y="4"/>
                    </a:lnTo>
                    <a:close/>
                    <a:moveTo>
                      <a:pt x="20" y="0"/>
                    </a:moveTo>
                    <a:lnTo>
                      <a:pt x="23" y="0"/>
                    </a:lnTo>
                    <a:lnTo>
                      <a:pt x="26" y="1"/>
                    </a:lnTo>
                    <a:lnTo>
                      <a:pt x="29" y="4"/>
                    </a:lnTo>
                    <a:lnTo>
                      <a:pt x="34" y="6"/>
                    </a:lnTo>
                    <a:lnTo>
                      <a:pt x="36" y="11"/>
                    </a:lnTo>
                    <a:lnTo>
                      <a:pt x="38" y="18"/>
                    </a:lnTo>
                    <a:lnTo>
                      <a:pt x="38" y="27"/>
                    </a:lnTo>
                    <a:lnTo>
                      <a:pt x="36" y="31"/>
                    </a:lnTo>
                    <a:lnTo>
                      <a:pt x="31" y="38"/>
                    </a:lnTo>
                    <a:lnTo>
                      <a:pt x="28" y="40"/>
                    </a:lnTo>
                    <a:lnTo>
                      <a:pt x="23" y="41"/>
                    </a:lnTo>
                    <a:lnTo>
                      <a:pt x="20" y="42"/>
                    </a:lnTo>
                    <a:lnTo>
                      <a:pt x="15" y="42"/>
                    </a:lnTo>
                    <a:lnTo>
                      <a:pt x="11" y="41"/>
                    </a:lnTo>
                    <a:lnTo>
                      <a:pt x="7" y="38"/>
                    </a:lnTo>
                    <a:lnTo>
                      <a:pt x="3" y="31"/>
                    </a:lnTo>
                    <a:lnTo>
                      <a:pt x="0" y="27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4" y="9"/>
                    </a:lnTo>
                    <a:lnTo>
                      <a:pt x="6" y="7"/>
                    </a:lnTo>
                    <a:lnTo>
                      <a:pt x="8" y="4"/>
                    </a:lnTo>
                    <a:lnTo>
                      <a:pt x="11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32" name="Freeform 608"/>
              <p:cNvSpPr>
                <a:spLocks/>
              </p:cNvSpPr>
              <p:nvPr/>
            </p:nvSpPr>
            <p:spPr bwMode="auto">
              <a:xfrm>
                <a:off x="2716213" y="3167063"/>
                <a:ext cx="65088" cy="65088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29" y="0"/>
                  </a:cxn>
                  <a:cxn ang="0">
                    <a:pos x="34" y="3"/>
                  </a:cxn>
                  <a:cxn ang="0">
                    <a:pos x="36" y="5"/>
                  </a:cxn>
                  <a:cxn ang="0">
                    <a:pos x="36" y="8"/>
                  </a:cxn>
                  <a:cxn ang="0">
                    <a:pos x="37" y="11"/>
                  </a:cxn>
                  <a:cxn ang="0">
                    <a:pos x="37" y="36"/>
                  </a:cxn>
                  <a:cxn ang="0">
                    <a:pos x="39" y="37"/>
                  </a:cxn>
                  <a:cxn ang="0">
                    <a:pos x="39" y="38"/>
                  </a:cxn>
                  <a:cxn ang="0">
                    <a:pos x="41" y="38"/>
                  </a:cxn>
                  <a:cxn ang="0">
                    <a:pos x="41" y="41"/>
                  </a:cxn>
                  <a:cxn ang="0">
                    <a:pos x="22" y="41"/>
                  </a:cxn>
                  <a:cxn ang="0">
                    <a:pos x="22" y="38"/>
                  </a:cxn>
                  <a:cxn ang="0">
                    <a:pos x="25" y="38"/>
                  </a:cxn>
                  <a:cxn ang="0">
                    <a:pos x="25" y="37"/>
                  </a:cxn>
                  <a:cxn ang="0">
                    <a:pos x="26" y="35"/>
                  </a:cxn>
                  <a:cxn ang="0">
                    <a:pos x="26" y="8"/>
                  </a:cxn>
                  <a:cxn ang="0">
                    <a:pos x="25" y="8"/>
                  </a:cxn>
                  <a:cxn ang="0">
                    <a:pos x="25" y="7"/>
                  </a:cxn>
                  <a:cxn ang="0">
                    <a:pos x="23" y="7"/>
                  </a:cxn>
                  <a:cxn ang="0">
                    <a:pos x="23" y="6"/>
                  </a:cxn>
                  <a:cxn ang="0">
                    <a:pos x="20" y="6"/>
                  </a:cxn>
                  <a:cxn ang="0">
                    <a:pos x="17" y="9"/>
                  </a:cxn>
                  <a:cxn ang="0">
                    <a:pos x="15" y="13"/>
                  </a:cxn>
                  <a:cxn ang="0">
                    <a:pos x="15" y="36"/>
                  </a:cxn>
                  <a:cxn ang="0">
                    <a:pos x="17" y="37"/>
                  </a:cxn>
                  <a:cxn ang="0">
                    <a:pos x="17" y="38"/>
                  </a:cxn>
                  <a:cxn ang="0">
                    <a:pos x="19" y="38"/>
                  </a:cxn>
                  <a:cxn ang="0">
                    <a:pos x="19" y="41"/>
                  </a:cxn>
                  <a:cxn ang="0">
                    <a:pos x="0" y="41"/>
                  </a:cxn>
                  <a:cxn ang="0">
                    <a:pos x="0" y="38"/>
                  </a:cxn>
                  <a:cxn ang="0">
                    <a:pos x="3" y="38"/>
                  </a:cxn>
                  <a:cxn ang="0">
                    <a:pos x="3" y="37"/>
                  </a:cxn>
                  <a:cxn ang="0">
                    <a:pos x="4" y="36"/>
                  </a:cxn>
                  <a:cxn ang="0">
                    <a:pos x="4" y="7"/>
                  </a:cxn>
                  <a:cxn ang="0">
                    <a:pos x="3" y="6"/>
                  </a:cxn>
                  <a:cxn ang="0">
                    <a:pos x="3" y="4"/>
                  </a:cxn>
                  <a:cxn ang="0">
                    <a:pos x="0" y="4"/>
                  </a:cxn>
                  <a:cxn ang="0">
                    <a:pos x="0" y="1"/>
                  </a:cxn>
                  <a:cxn ang="0">
                    <a:pos x="15" y="1"/>
                  </a:cxn>
                  <a:cxn ang="0">
                    <a:pos x="15" y="7"/>
                  </a:cxn>
                  <a:cxn ang="0">
                    <a:pos x="18" y="5"/>
                  </a:cxn>
                  <a:cxn ang="0">
                    <a:pos x="21" y="3"/>
                  </a:cxn>
                  <a:cxn ang="0">
                    <a:pos x="22" y="1"/>
                  </a:cxn>
                  <a:cxn ang="0">
                    <a:pos x="25" y="1"/>
                  </a:cxn>
                  <a:cxn ang="0">
                    <a:pos x="27" y="0"/>
                  </a:cxn>
                </a:cxnLst>
                <a:rect l="0" t="0" r="r" b="b"/>
                <a:pathLst>
                  <a:path w="41" h="41">
                    <a:moveTo>
                      <a:pt x="27" y="0"/>
                    </a:moveTo>
                    <a:lnTo>
                      <a:pt x="29" y="0"/>
                    </a:lnTo>
                    <a:lnTo>
                      <a:pt x="34" y="3"/>
                    </a:lnTo>
                    <a:lnTo>
                      <a:pt x="36" y="5"/>
                    </a:lnTo>
                    <a:lnTo>
                      <a:pt x="36" y="8"/>
                    </a:lnTo>
                    <a:lnTo>
                      <a:pt x="37" y="11"/>
                    </a:lnTo>
                    <a:lnTo>
                      <a:pt x="37" y="36"/>
                    </a:lnTo>
                    <a:lnTo>
                      <a:pt x="39" y="37"/>
                    </a:lnTo>
                    <a:lnTo>
                      <a:pt x="39" y="38"/>
                    </a:lnTo>
                    <a:lnTo>
                      <a:pt x="41" y="38"/>
                    </a:lnTo>
                    <a:lnTo>
                      <a:pt x="41" y="41"/>
                    </a:lnTo>
                    <a:lnTo>
                      <a:pt x="22" y="41"/>
                    </a:lnTo>
                    <a:lnTo>
                      <a:pt x="22" y="38"/>
                    </a:lnTo>
                    <a:lnTo>
                      <a:pt x="25" y="38"/>
                    </a:lnTo>
                    <a:lnTo>
                      <a:pt x="25" y="37"/>
                    </a:lnTo>
                    <a:lnTo>
                      <a:pt x="26" y="35"/>
                    </a:lnTo>
                    <a:lnTo>
                      <a:pt x="26" y="8"/>
                    </a:lnTo>
                    <a:lnTo>
                      <a:pt x="25" y="8"/>
                    </a:lnTo>
                    <a:lnTo>
                      <a:pt x="25" y="7"/>
                    </a:lnTo>
                    <a:lnTo>
                      <a:pt x="23" y="7"/>
                    </a:lnTo>
                    <a:lnTo>
                      <a:pt x="23" y="6"/>
                    </a:lnTo>
                    <a:lnTo>
                      <a:pt x="20" y="6"/>
                    </a:lnTo>
                    <a:lnTo>
                      <a:pt x="17" y="9"/>
                    </a:lnTo>
                    <a:lnTo>
                      <a:pt x="15" y="13"/>
                    </a:lnTo>
                    <a:lnTo>
                      <a:pt x="15" y="36"/>
                    </a:lnTo>
                    <a:lnTo>
                      <a:pt x="17" y="37"/>
                    </a:lnTo>
                    <a:lnTo>
                      <a:pt x="17" y="38"/>
                    </a:lnTo>
                    <a:lnTo>
                      <a:pt x="19" y="38"/>
                    </a:lnTo>
                    <a:lnTo>
                      <a:pt x="19" y="41"/>
                    </a:lnTo>
                    <a:lnTo>
                      <a:pt x="0" y="41"/>
                    </a:lnTo>
                    <a:lnTo>
                      <a:pt x="0" y="38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4" y="36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5" y="1"/>
                    </a:lnTo>
                    <a:lnTo>
                      <a:pt x="15" y="7"/>
                    </a:lnTo>
                    <a:lnTo>
                      <a:pt x="18" y="5"/>
                    </a:lnTo>
                    <a:lnTo>
                      <a:pt x="21" y="3"/>
                    </a:lnTo>
                    <a:lnTo>
                      <a:pt x="22" y="1"/>
                    </a:lnTo>
                    <a:lnTo>
                      <a:pt x="25" y="1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33" name="Rectangle 609"/>
              <p:cNvSpPr>
                <a:spLocks noChangeArrowheads="1"/>
              </p:cNvSpPr>
              <p:nvPr/>
            </p:nvSpPr>
            <p:spPr bwMode="auto">
              <a:xfrm>
                <a:off x="4076700" y="2901950"/>
                <a:ext cx="1457325" cy="1416050"/>
              </a:xfrm>
              <a:prstGeom prst="rect">
                <a:avLst/>
              </a:prstGeom>
              <a:noFill/>
              <a:ln w="7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34" name="Line 610"/>
              <p:cNvSpPr>
                <a:spLocks noChangeShapeType="1"/>
              </p:cNvSpPr>
              <p:nvPr/>
            </p:nvSpPr>
            <p:spPr bwMode="auto">
              <a:xfrm flipV="1">
                <a:off x="4076700" y="2901950"/>
                <a:ext cx="1588" cy="1416050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35" name="Line 611"/>
              <p:cNvSpPr>
                <a:spLocks noChangeShapeType="1"/>
              </p:cNvSpPr>
              <p:nvPr/>
            </p:nvSpPr>
            <p:spPr bwMode="auto">
              <a:xfrm flipH="1">
                <a:off x="4076700" y="4318000"/>
                <a:ext cx="39688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36" name="Line 612"/>
              <p:cNvSpPr>
                <a:spLocks noChangeShapeType="1"/>
              </p:cNvSpPr>
              <p:nvPr/>
            </p:nvSpPr>
            <p:spPr bwMode="auto">
              <a:xfrm flipH="1">
                <a:off x="4076700" y="4176713"/>
                <a:ext cx="17463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37" name="Line 613"/>
              <p:cNvSpPr>
                <a:spLocks noChangeShapeType="1"/>
              </p:cNvSpPr>
              <p:nvPr/>
            </p:nvSpPr>
            <p:spPr bwMode="auto">
              <a:xfrm flipH="1">
                <a:off x="4076700" y="4033838"/>
                <a:ext cx="17463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38" name="Line 614"/>
              <p:cNvSpPr>
                <a:spLocks noChangeShapeType="1"/>
              </p:cNvSpPr>
              <p:nvPr/>
            </p:nvSpPr>
            <p:spPr bwMode="auto">
              <a:xfrm flipH="1">
                <a:off x="4076700" y="3892550"/>
                <a:ext cx="17463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39" name="Line 615"/>
              <p:cNvSpPr>
                <a:spLocks noChangeShapeType="1"/>
              </p:cNvSpPr>
              <p:nvPr/>
            </p:nvSpPr>
            <p:spPr bwMode="auto">
              <a:xfrm flipH="1">
                <a:off x="4076700" y="3749675"/>
                <a:ext cx="17463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40" name="Line 616"/>
              <p:cNvSpPr>
                <a:spLocks noChangeShapeType="1"/>
              </p:cNvSpPr>
              <p:nvPr/>
            </p:nvSpPr>
            <p:spPr bwMode="auto">
              <a:xfrm flipH="1">
                <a:off x="4076700" y="3608388"/>
                <a:ext cx="39688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41" name="Line 617"/>
              <p:cNvSpPr>
                <a:spLocks noChangeShapeType="1"/>
              </p:cNvSpPr>
              <p:nvPr/>
            </p:nvSpPr>
            <p:spPr bwMode="auto">
              <a:xfrm flipH="1">
                <a:off x="4076700" y="3467100"/>
                <a:ext cx="17463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42" name="Line 618"/>
              <p:cNvSpPr>
                <a:spLocks noChangeShapeType="1"/>
              </p:cNvSpPr>
              <p:nvPr/>
            </p:nvSpPr>
            <p:spPr bwMode="auto">
              <a:xfrm flipH="1">
                <a:off x="4076700" y="3327400"/>
                <a:ext cx="17463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43" name="Line 619"/>
              <p:cNvSpPr>
                <a:spLocks noChangeShapeType="1"/>
              </p:cNvSpPr>
              <p:nvPr/>
            </p:nvSpPr>
            <p:spPr bwMode="auto">
              <a:xfrm flipH="1">
                <a:off x="4076700" y="3186113"/>
                <a:ext cx="17463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44" name="Line 620"/>
              <p:cNvSpPr>
                <a:spLocks noChangeShapeType="1"/>
              </p:cNvSpPr>
              <p:nvPr/>
            </p:nvSpPr>
            <p:spPr bwMode="auto">
              <a:xfrm flipH="1">
                <a:off x="4076700" y="3044825"/>
                <a:ext cx="17463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45" name="Line 621"/>
              <p:cNvSpPr>
                <a:spLocks noChangeShapeType="1"/>
              </p:cNvSpPr>
              <p:nvPr/>
            </p:nvSpPr>
            <p:spPr bwMode="auto">
              <a:xfrm flipH="1">
                <a:off x="4076700" y="2901950"/>
                <a:ext cx="39688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46" name="Freeform 622"/>
              <p:cNvSpPr>
                <a:spLocks noEditPoints="1"/>
              </p:cNvSpPr>
              <p:nvPr/>
            </p:nvSpPr>
            <p:spPr bwMode="auto">
              <a:xfrm>
                <a:off x="3962400" y="4265613"/>
                <a:ext cx="66675" cy="107950"/>
              </a:xfrm>
              <a:custGeom>
                <a:avLst/>
                <a:gdLst/>
                <a:ahLst/>
                <a:cxnLst>
                  <a:cxn ang="0">
                    <a:pos x="42" y="33"/>
                  </a:cxn>
                  <a:cxn ang="0">
                    <a:pos x="42" y="43"/>
                  </a:cxn>
                  <a:cxn ang="0">
                    <a:pos x="39" y="52"/>
                  </a:cxn>
                  <a:cxn ang="0">
                    <a:pos x="37" y="59"/>
                  </a:cxn>
                  <a:cxn ang="0">
                    <a:pos x="35" y="61"/>
                  </a:cxn>
                  <a:cxn ang="0">
                    <a:pos x="31" y="63"/>
                  </a:cxn>
                  <a:cxn ang="0">
                    <a:pos x="29" y="66"/>
                  </a:cxn>
                  <a:cxn ang="0">
                    <a:pos x="27" y="67"/>
                  </a:cxn>
                  <a:cxn ang="0">
                    <a:pos x="23" y="68"/>
                  </a:cxn>
                  <a:cxn ang="0">
                    <a:pos x="18" y="68"/>
                  </a:cxn>
                  <a:cxn ang="0">
                    <a:pos x="15" y="67"/>
                  </a:cxn>
                  <a:cxn ang="0">
                    <a:pos x="12" y="66"/>
                  </a:cxn>
                  <a:cxn ang="0">
                    <a:pos x="9" y="62"/>
                  </a:cxn>
                  <a:cxn ang="0">
                    <a:pos x="6" y="59"/>
                  </a:cxn>
                  <a:cxn ang="0">
                    <a:pos x="5" y="56"/>
                  </a:cxn>
                  <a:cxn ang="0">
                    <a:pos x="2" y="53"/>
                  </a:cxn>
                  <a:cxn ang="0">
                    <a:pos x="1" y="51"/>
                  </a:cxn>
                  <a:cxn ang="0">
                    <a:pos x="0" y="43"/>
                  </a:cxn>
                  <a:cxn ang="0">
                    <a:pos x="0" y="24"/>
                  </a:cxn>
                  <a:cxn ang="0">
                    <a:pos x="2" y="15"/>
                  </a:cxn>
                  <a:cxn ang="0">
                    <a:pos x="5" y="10"/>
                  </a:cxn>
                  <a:cxn ang="0">
                    <a:pos x="7" y="7"/>
                  </a:cxn>
                  <a:cxn ang="0">
                    <a:pos x="11" y="3"/>
                  </a:cxn>
                  <a:cxn ang="0">
                    <a:pos x="14" y="1"/>
                  </a:cxn>
                  <a:cxn ang="0">
                    <a:pos x="18" y="0"/>
                  </a:cxn>
                  <a:cxn ang="0">
                    <a:pos x="24" y="0"/>
                  </a:cxn>
                  <a:cxn ang="0">
                    <a:pos x="28" y="1"/>
                  </a:cxn>
                  <a:cxn ang="0">
                    <a:pos x="31" y="3"/>
                  </a:cxn>
                  <a:cxn ang="0">
                    <a:pos x="35" y="7"/>
                  </a:cxn>
                  <a:cxn ang="0">
                    <a:pos x="39" y="14"/>
                  </a:cxn>
                  <a:cxn ang="0">
                    <a:pos x="42" y="24"/>
                  </a:cxn>
                  <a:cxn ang="0">
                    <a:pos x="42" y="33"/>
                  </a:cxn>
                  <a:cxn ang="0">
                    <a:pos x="28" y="33"/>
                  </a:cxn>
                  <a:cxn ang="0">
                    <a:pos x="28" y="9"/>
                  </a:cxn>
                  <a:cxn ang="0">
                    <a:pos x="27" y="7"/>
                  </a:cxn>
                  <a:cxn ang="0">
                    <a:pos x="23" y="3"/>
                  </a:cxn>
                  <a:cxn ang="0">
                    <a:pos x="18" y="3"/>
                  </a:cxn>
                  <a:cxn ang="0">
                    <a:pos x="16" y="5"/>
                  </a:cxn>
                  <a:cxn ang="0">
                    <a:pos x="15" y="7"/>
                  </a:cxn>
                  <a:cxn ang="0">
                    <a:pos x="15" y="10"/>
                  </a:cxn>
                  <a:cxn ang="0">
                    <a:pos x="14" y="15"/>
                  </a:cxn>
                  <a:cxn ang="0">
                    <a:pos x="14" y="52"/>
                  </a:cxn>
                  <a:cxn ang="0">
                    <a:pos x="15" y="55"/>
                  </a:cxn>
                  <a:cxn ang="0">
                    <a:pos x="15" y="59"/>
                  </a:cxn>
                  <a:cxn ang="0">
                    <a:pos x="18" y="63"/>
                  </a:cxn>
                  <a:cxn ang="0">
                    <a:pos x="19" y="65"/>
                  </a:cxn>
                  <a:cxn ang="0">
                    <a:pos x="22" y="65"/>
                  </a:cxn>
                  <a:cxn ang="0">
                    <a:pos x="24" y="63"/>
                  </a:cxn>
                  <a:cxn ang="0">
                    <a:pos x="24" y="62"/>
                  </a:cxn>
                  <a:cxn ang="0">
                    <a:pos x="27" y="60"/>
                  </a:cxn>
                  <a:cxn ang="0">
                    <a:pos x="28" y="58"/>
                  </a:cxn>
                  <a:cxn ang="0">
                    <a:pos x="28" y="54"/>
                  </a:cxn>
                  <a:cxn ang="0">
                    <a:pos x="28" y="33"/>
                  </a:cxn>
                </a:cxnLst>
                <a:rect l="0" t="0" r="r" b="b"/>
                <a:pathLst>
                  <a:path w="42" h="68">
                    <a:moveTo>
                      <a:pt x="42" y="33"/>
                    </a:moveTo>
                    <a:lnTo>
                      <a:pt x="42" y="43"/>
                    </a:lnTo>
                    <a:lnTo>
                      <a:pt x="39" y="52"/>
                    </a:lnTo>
                    <a:lnTo>
                      <a:pt x="37" y="59"/>
                    </a:lnTo>
                    <a:lnTo>
                      <a:pt x="35" y="61"/>
                    </a:lnTo>
                    <a:lnTo>
                      <a:pt x="31" y="63"/>
                    </a:lnTo>
                    <a:lnTo>
                      <a:pt x="29" y="66"/>
                    </a:lnTo>
                    <a:lnTo>
                      <a:pt x="27" y="67"/>
                    </a:lnTo>
                    <a:lnTo>
                      <a:pt x="23" y="68"/>
                    </a:lnTo>
                    <a:lnTo>
                      <a:pt x="18" y="68"/>
                    </a:lnTo>
                    <a:lnTo>
                      <a:pt x="15" y="67"/>
                    </a:lnTo>
                    <a:lnTo>
                      <a:pt x="12" y="66"/>
                    </a:lnTo>
                    <a:lnTo>
                      <a:pt x="9" y="62"/>
                    </a:lnTo>
                    <a:lnTo>
                      <a:pt x="6" y="59"/>
                    </a:lnTo>
                    <a:lnTo>
                      <a:pt x="5" y="56"/>
                    </a:lnTo>
                    <a:lnTo>
                      <a:pt x="2" y="53"/>
                    </a:lnTo>
                    <a:lnTo>
                      <a:pt x="1" y="51"/>
                    </a:lnTo>
                    <a:lnTo>
                      <a:pt x="0" y="43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5" y="10"/>
                    </a:lnTo>
                    <a:lnTo>
                      <a:pt x="7" y="7"/>
                    </a:lnTo>
                    <a:lnTo>
                      <a:pt x="11" y="3"/>
                    </a:lnTo>
                    <a:lnTo>
                      <a:pt x="14" y="1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1" y="3"/>
                    </a:lnTo>
                    <a:lnTo>
                      <a:pt x="35" y="7"/>
                    </a:lnTo>
                    <a:lnTo>
                      <a:pt x="39" y="14"/>
                    </a:lnTo>
                    <a:lnTo>
                      <a:pt x="42" y="24"/>
                    </a:lnTo>
                    <a:lnTo>
                      <a:pt x="42" y="33"/>
                    </a:lnTo>
                    <a:close/>
                    <a:moveTo>
                      <a:pt x="28" y="33"/>
                    </a:moveTo>
                    <a:lnTo>
                      <a:pt x="28" y="9"/>
                    </a:lnTo>
                    <a:lnTo>
                      <a:pt x="27" y="7"/>
                    </a:lnTo>
                    <a:lnTo>
                      <a:pt x="23" y="3"/>
                    </a:lnTo>
                    <a:lnTo>
                      <a:pt x="18" y="3"/>
                    </a:lnTo>
                    <a:lnTo>
                      <a:pt x="16" y="5"/>
                    </a:lnTo>
                    <a:lnTo>
                      <a:pt x="15" y="7"/>
                    </a:lnTo>
                    <a:lnTo>
                      <a:pt x="15" y="10"/>
                    </a:lnTo>
                    <a:lnTo>
                      <a:pt x="14" y="15"/>
                    </a:lnTo>
                    <a:lnTo>
                      <a:pt x="14" y="52"/>
                    </a:lnTo>
                    <a:lnTo>
                      <a:pt x="15" y="55"/>
                    </a:lnTo>
                    <a:lnTo>
                      <a:pt x="15" y="59"/>
                    </a:lnTo>
                    <a:lnTo>
                      <a:pt x="18" y="63"/>
                    </a:lnTo>
                    <a:lnTo>
                      <a:pt x="19" y="65"/>
                    </a:lnTo>
                    <a:lnTo>
                      <a:pt x="22" y="65"/>
                    </a:lnTo>
                    <a:lnTo>
                      <a:pt x="24" y="63"/>
                    </a:lnTo>
                    <a:lnTo>
                      <a:pt x="24" y="62"/>
                    </a:lnTo>
                    <a:lnTo>
                      <a:pt x="27" y="60"/>
                    </a:lnTo>
                    <a:lnTo>
                      <a:pt x="28" y="58"/>
                    </a:lnTo>
                    <a:lnTo>
                      <a:pt x="28" y="54"/>
                    </a:lnTo>
                    <a:lnTo>
                      <a:pt x="28" y="3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47" name="Freeform 623"/>
              <p:cNvSpPr>
                <a:spLocks noEditPoints="1"/>
              </p:cNvSpPr>
              <p:nvPr/>
            </p:nvSpPr>
            <p:spPr bwMode="auto">
              <a:xfrm>
                <a:off x="3765550" y="3559175"/>
                <a:ext cx="66675" cy="107950"/>
              </a:xfrm>
              <a:custGeom>
                <a:avLst/>
                <a:gdLst/>
                <a:ahLst/>
                <a:cxnLst>
                  <a:cxn ang="0">
                    <a:pos x="42" y="33"/>
                  </a:cxn>
                  <a:cxn ang="0">
                    <a:pos x="42" y="43"/>
                  </a:cxn>
                  <a:cxn ang="0">
                    <a:pos x="40" y="52"/>
                  </a:cxn>
                  <a:cxn ang="0">
                    <a:pos x="37" y="59"/>
                  </a:cxn>
                  <a:cxn ang="0">
                    <a:pos x="35" y="61"/>
                  </a:cxn>
                  <a:cxn ang="0">
                    <a:pos x="32" y="64"/>
                  </a:cxn>
                  <a:cxn ang="0">
                    <a:pos x="29" y="66"/>
                  </a:cxn>
                  <a:cxn ang="0">
                    <a:pos x="27" y="67"/>
                  </a:cxn>
                  <a:cxn ang="0">
                    <a:pos x="24" y="68"/>
                  </a:cxn>
                  <a:cxn ang="0">
                    <a:pos x="18" y="68"/>
                  </a:cxn>
                  <a:cxn ang="0">
                    <a:pos x="16" y="67"/>
                  </a:cxn>
                  <a:cxn ang="0">
                    <a:pos x="12" y="66"/>
                  </a:cxn>
                  <a:cxn ang="0">
                    <a:pos x="10" y="62"/>
                  </a:cxn>
                  <a:cxn ang="0">
                    <a:pos x="6" y="59"/>
                  </a:cxn>
                  <a:cxn ang="0">
                    <a:pos x="5" y="57"/>
                  </a:cxn>
                  <a:cxn ang="0">
                    <a:pos x="3" y="53"/>
                  </a:cxn>
                  <a:cxn ang="0">
                    <a:pos x="2" y="51"/>
                  </a:cxn>
                  <a:cxn ang="0">
                    <a:pos x="0" y="43"/>
                  </a:cxn>
                  <a:cxn ang="0">
                    <a:pos x="0" y="24"/>
                  </a:cxn>
                  <a:cxn ang="0">
                    <a:pos x="3" y="15"/>
                  </a:cxn>
                  <a:cxn ang="0">
                    <a:pos x="5" y="10"/>
                  </a:cxn>
                  <a:cxn ang="0">
                    <a:pos x="7" y="7"/>
                  </a:cxn>
                  <a:cxn ang="0">
                    <a:pos x="11" y="3"/>
                  </a:cxn>
                  <a:cxn ang="0">
                    <a:pos x="14" y="1"/>
                  </a:cxn>
                  <a:cxn ang="0">
                    <a:pos x="18" y="0"/>
                  </a:cxn>
                  <a:cxn ang="0">
                    <a:pos x="25" y="0"/>
                  </a:cxn>
                  <a:cxn ang="0">
                    <a:pos x="28" y="1"/>
                  </a:cxn>
                  <a:cxn ang="0">
                    <a:pos x="32" y="3"/>
                  </a:cxn>
                  <a:cxn ang="0">
                    <a:pos x="35" y="7"/>
                  </a:cxn>
                  <a:cxn ang="0">
                    <a:pos x="40" y="14"/>
                  </a:cxn>
                  <a:cxn ang="0">
                    <a:pos x="42" y="24"/>
                  </a:cxn>
                  <a:cxn ang="0">
                    <a:pos x="42" y="33"/>
                  </a:cxn>
                  <a:cxn ang="0">
                    <a:pos x="28" y="33"/>
                  </a:cxn>
                  <a:cxn ang="0">
                    <a:pos x="28" y="9"/>
                  </a:cxn>
                  <a:cxn ang="0">
                    <a:pos x="27" y="7"/>
                  </a:cxn>
                  <a:cxn ang="0">
                    <a:pos x="24" y="3"/>
                  </a:cxn>
                  <a:cxn ang="0">
                    <a:pos x="18" y="3"/>
                  </a:cxn>
                  <a:cxn ang="0">
                    <a:pos x="17" y="6"/>
                  </a:cxn>
                  <a:cxn ang="0">
                    <a:pos x="16" y="7"/>
                  </a:cxn>
                  <a:cxn ang="0">
                    <a:pos x="16" y="10"/>
                  </a:cxn>
                  <a:cxn ang="0">
                    <a:pos x="14" y="15"/>
                  </a:cxn>
                  <a:cxn ang="0">
                    <a:pos x="14" y="52"/>
                  </a:cxn>
                  <a:cxn ang="0">
                    <a:pos x="16" y="56"/>
                  </a:cxn>
                  <a:cxn ang="0">
                    <a:pos x="16" y="59"/>
                  </a:cxn>
                  <a:cxn ang="0">
                    <a:pos x="18" y="64"/>
                  </a:cxn>
                  <a:cxn ang="0">
                    <a:pos x="19" y="65"/>
                  </a:cxn>
                  <a:cxn ang="0">
                    <a:pos x="22" y="65"/>
                  </a:cxn>
                  <a:cxn ang="0">
                    <a:pos x="25" y="64"/>
                  </a:cxn>
                  <a:cxn ang="0">
                    <a:pos x="25" y="62"/>
                  </a:cxn>
                  <a:cxn ang="0">
                    <a:pos x="27" y="60"/>
                  </a:cxn>
                  <a:cxn ang="0">
                    <a:pos x="28" y="58"/>
                  </a:cxn>
                  <a:cxn ang="0">
                    <a:pos x="28" y="54"/>
                  </a:cxn>
                  <a:cxn ang="0">
                    <a:pos x="28" y="33"/>
                  </a:cxn>
                </a:cxnLst>
                <a:rect l="0" t="0" r="r" b="b"/>
                <a:pathLst>
                  <a:path w="42" h="68">
                    <a:moveTo>
                      <a:pt x="42" y="33"/>
                    </a:moveTo>
                    <a:lnTo>
                      <a:pt x="42" y="43"/>
                    </a:lnTo>
                    <a:lnTo>
                      <a:pt x="40" y="52"/>
                    </a:lnTo>
                    <a:lnTo>
                      <a:pt x="37" y="59"/>
                    </a:lnTo>
                    <a:lnTo>
                      <a:pt x="35" y="61"/>
                    </a:lnTo>
                    <a:lnTo>
                      <a:pt x="32" y="64"/>
                    </a:lnTo>
                    <a:lnTo>
                      <a:pt x="29" y="66"/>
                    </a:lnTo>
                    <a:lnTo>
                      <a:pt x="27" y="67"/>
                    </a:lnTo>
                    <a:lnTo>
                      <a:pt x="24" y="68"/>
                    </a:lnTo>
                    <a:lnTo>
                      <a:pt x="18" y="68"/>
                    </a:lnTo>
                    <a:lnTo>
                      <a:pt x="16" y="67"/>
                    </a:lnTo>
                    <a:lnTo>
                      <a:pt x="12" y="66"/>
                    </a:lnTo>
                    <a:lnTo>
                      <a:pt x="10" y="62"/>
                    </a:lnTo>
                    <a:lnTo>
                      <a:pt x="6" y="59"/>
                    </a:lnTo>
                    <a:lnTo>
                      <a:pt x="5" y="57"/>
                    </a:lnTo>
                    <a:lnTo>
                      <a:pt x="3" y="53"/>
                    </a:lnTo>
                    <a:lnTo>
                      <a:pt x="2" y="51"/>
                    </a:lnTo>
                    <a:lnTo>
                      <a:pt x="0" y="43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5" y="10"/>
                    </a:lnTo>
                    <a:lnTo>
                      <a:pt x="7" y="7"/>
                    </a:lnTo>
                    <a:lnTo>
                      <a:pt x="11" y="3"/>
                    </a:lnTo>
                    <a:lnTo>
                      <a:pt x="14" y="1"/>
                    </a:lnTo>
                    <a:lnTo>
                      <a:pt x="18" y="0"/>
                    </a:lnTo>
                    <a:lnTo>
                      <a:pt x="25" y="0"/>
                    </a:lnTo>
                    <a:lnTo>
                      <a:pt x="28" y="1"/>
                    </a:lnTo>
                    <a:lnTo>
                      <a:pt x="32" y="3"/>
                    </a:lnTo>
                    <a:lnTo>
                      <a:pt x="35" y="7"/>
                    </a:lnTo>
                    <a:lnTo>
                      <a:pt x="40" y="14"/>
                    </a:lnTo>
                    <a:lnTo>
                      <a:pt x="42" y="24"/>
                    </a:lnTo>
                    <a:lnTo>
                      <a:pt x="42" y="33"/>
                    </a:lnTo>
                    <a:close/>
                    <a:moveTo>
                      <a:pt x="28" y="33"/>
                    </a:moveTo>
                    <a:lnTo>
                      <a:pt x="28" y="9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18" y="3"/>
                    </a:lnTo>
                    <a:lnTo>
                      <a:pt x="17" y="6"/>
                    </a:lnTo>
                    <a:lnTo>
                      <a:pt x="16" y="7"/>
                    </a:lnTo>
                    <a:lnTo>
                      <a:pt x="16" y="10"/>
                    </a:lnTo>
                    <a:lnTo>
                      <a:pt x="14" y="15"/>
                    </a:lnTo>
                    <a:lnTo>
                      <a:pt x="14" y="52"/>
                    </a:lnTo>
                    <a:lnTo>
                      <a:pt x="16" y="56"/>
                    </a:lnTo>
                    <a:lnTo>
                      <a:pt x="16" y="59"/>
                    </a:lnTo>
                    <a:lnTo>
                      <a:pt x="18" y="64"/>
                    </a:lnTo>
                    <a:lnTo>
                      <a:pt x="19" y="65"/>
                    </a:lnTo>
                    <a:lnTo>
                      <a:pt x="22" y="65"/>
                    </a:lnTo>
                    <a:lnTo>
                      <a:pt x="25" y="64"/>
                    </a:lnTo>
                    <a:lnTo>
                      <a:pt x="25" y="62"/>
                    </a:lnTo>
                    <a:lnTo>
                      <a:pt x="27" y="60"/>
                    </a:lnTo>
                    <a:lnTo>
                      <a:pt x="28" y="58"/>
                    </a:lnTo>
                    <a:lnTo>
                      <a:pt x="28" y="54"/>
                    </a:lnTo>
                    <a:lnTo>
                      <a:pt x="28" y="3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48" name="Freeform 624"/>
              <p:cNvSpPr>
                <a:spLocks/>
              </p:cNvSpPr>
              <p:nvPr/>
            </p:nvSpPr>
            <p:spPr bwMode="auto">
              <a:xfrm>
                <a:off x="3846513" y="3641725"/>
                <a:ext cx="23813" cy="25400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10" y="0"/>
                  </a:cxn>
                  <a:cxn ang="0">
                    <a:pos x="13" y="2"/>
                  </a:cxn>
                  <a:cxn ang="0">
                    <a:pos x="14" y="5"/>
                  </a:cxn>
                  <a:cxn ang="0">
                    <a:pos x="15" y="6"/>
                  </a:cxn>
                  <a:cxn ang="0">
                    <a:pos x="15" y="10"/>
                  </a:cxn>
                  <a:cxn ang="0">
                    <a:pos x="14" y="13"/>
                  </a:cxn>
                  <a:cxn ang="0">
                    <a:pos x="13" y="14"/>
                  </a:cxn>
                  <a:cxn ang="0">
                    <a:pos x="11" y="15"/>
                  </a:cxn>
                  <a:cxn ang="0">
                    <a:pos x="10" y="16"/>
                  </a:cxn>
                  <a:cxn ang="0">
                    <a:pos x="5" y="16"/>
                  </a:cxn>
                  <a:cxn ang="0">
                    <a:pos x="4" y="15"/>
                  </a:cxn>
                  <a:cxn ang="0">
                    <a:pos x="2" y="14"/>
                  </a:cxn>
                  <a:cxn ang="0">
                    <a:pos x="0" y="13"/>
                  </a:cxn>
                  <a:cxn ang="0">
                    <a:pos x="0" y="5"/>
                  </a:cxn>
                  <a:cxn ang="0">
                    <a:pos x="2" y="2"/>
                  </a:cxn>
                  <a:cxn ang="0">
                    <a:pos x="4" y="1"/>
                  </a:cxn>
                  <a:cxn ang="0">
                    <a:pos x="5" y="0"/>
                  </a:cxn>
                  <a:cxn ang="0">
                    <a:pos x="7" y="0"/>
                  </a:cxn>
                </a:cxnLst>
                <a:rect l="0" t="0" r="r" b="b"/>
                <a:pathLst>
                  <a:path w="15" h="16">
                    <a:moveTo>
                      <a:pt x="7" y="0"/>
                    </a:moveTo>
                    <a:lnTo>
                      <a:pt x="10" y="0"/>
                    </a:lnTo>
                    <a:lnTo>
                      <a:pt x="13" y="2"/>
                    </a:lnTo>
                    <a:lnTo>
                      <a:pt x="14" y="5"/>
                    </a:lnTo>
                    <a:lnTo>
                      <a:pt x="15" y="6"/>
                    </a:lnTo>
                    <a:lnTo>
                      <a:pt x="15" y="10"/>
                    </a:lnTo>
                    <a:lnTo>
                      <a:pt x="14" y="13"/>
                    </a:lnTo>
                    <a:lnTo>
                      <a:pt x="13" y="14"/>
                    </a:lnTo>
                    <a:lnTo>
                      <a:pt x="11" y="15"/>
                    </a:lnTo>
                    <a:lnTo>
                      <a:pt x="10" y="16"/>
                    </a:lnTo>
                    <a:lnTo>
                      <a:pt x="5" y="16"/>
                    </a:lnTo>
                    <a:lnTo>
                      <a:pt x="4" y="15"/>
                    </a:lnTo>
                    <a:lnTo>
                      <a:pt x="2" y="14"/>
                    </a:lnTo>
                    <a:lnTo>
                      <a:pt x="0" y="13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49" name="Freeform 625"/>
              <p:cNvSpPr>
                <a:spLocks noEditPoints="1"/>
              </p:cNvSpPr>
              <p:nvPr/>
            </p:nvSpPr>
            <p:spPr bwMode="auto">
              <a:xfrm>
                <a:off x="3883025" y="3559175"/>
                <a:ext cx="68263" cy="107950"/>
              </a:xfrm>
              <a:custGeom>
                <a:avLst/>
                <a:gdLst/>
                <a:ahLst/>
                <a:cxnLst>
                  <a:cxn ang="0">
                    <a:pos x="43" y="33"/>
                  </a:cxn>
                  <a:cxn ang="0">
                    <a:pos x="40" y="52"/>
                  </a:cxn>
                  <a:cxn ang="0">
                    <a:pos x="37" y="59"/>
                  </a:cxn>
                  <a:cxn ang="0">
                    <a:pos x="33" y="64"/>
                  </a:cxn>
                  <a:cxn ang="0">
                    <a:pos x="29" y="66"/>
                  </a:cxn>
                  <a:cxn ang="0">
                    <a:pos x="25" y="68"/>
                  </a:cxn>
                  <a:cxn ang="0">
                    <a:pos x="19" y="68"/>
                  </a:cxn>
                  <a:cxn ang="0">
                    <a:pos x="15" y="67"/>
                  </a:cxn>
                  <a:cxn ang="0">
                    <a:pos x="13" y="66"/>
                  </a:cxn>
                  <a:cxn ang="0">
                    <a:pos x="6" y="59"/>
                  </a:cxn>
                  <a:cxn ang="0">
                    <a:pos x="4" y="56"/>
                  </a:cxn>
                  <a:cxn ang="0">
                    <a:pos x="3" y="51"/>
                  </a:cxn>
                  <a:cxn ang="0">
                    <a:pos x="0" y="35"/>
                  </a:cxn>
                  <a:cxn ang="0">
                    <a:pos x="2" y="24"/>
                  </a:cxn>
                  <a:cxn ang="0">
                    <a:pos x="4" y="15"/>
                  </a:cxn>
                  <a:cxn ang="0">
                    <a:pos x="6" y="10"/>
                  </a:cxn>
                  <a:cxn ang="0">
                    <a:pos x="11" y="3"/>
                  </a:cxn>
                  <a:cxn ang="0">
                    <a:pos x="14" y="1"/>
                  </a:cxn>
                  <a:cxn ang="0">
                    <a:pos x="18" y="0"/>
                  </a:cxn>
                  <a:cxn ang="0">
                    <a:pos x="26" y="0"/>
                  </a:cxn>
                  <a:cxn ang="0">
                    <a:pos x="29" y="1"/>
                  </a:cxn>
                  <a:cxn ang="0">
                    <a:pos x="33" y="3"/>
                  </a:cxn>
                  <a:cxn ang="0">
                    <a:pos x="40" y="14"/>
                  </a:cxn>
                  <a:cxn ang="0">
                    <a:pos x="42" y="24"/>
                  </a:cxn>
                  <a:cxn ang="0">
                    <a:pos x="43" y="33"/>
                  </a:cxn>
                  <a:cxn ang="0">
                    <a:pos x="28" y="33"/>
                  </a:cxn>
                  <a:cxn ang="0">
                    <a:pos x="28" y="9"/>
                  </a:cxn>
                  <a:cxn ang="0">
                    <a:pos x="26" y="5"/>
                  </a:cxn>
                  <a:cxn ang="0">
                    <a:pos x="25" y="3"/>
                  </a:cxn>
                  <a:cxn ang="0">
                    <a:pos x="18" y="3"/>
                  </a:cxn>
                  <a:cxn ang="0">
                    <a:pos x="17" y="6"/>
                  </a:cxn>
                  <a:cxn ang="0">
                    <a:pos x="17" y="7"/>
                  </a:cxn>
                  <a:cxn ang="0">
                    <a:pos x="15" y="10"/>
                  </a:cxn>
                  <a:cxn ang="0">
                    <a:pos x="15" y="59"/>
                  </a:cxn>
                  <a:cxn ang="0">
                    <a:pos x="18" y="64"/>
                  </a:cxn>
                  <a:cxn ang="0">
                    <a:pos x="19" y="65"/>
                  </a:cxn>
                  <a:cxn ang="0">
                    <a:pos x="24" y="65"/>
                  </a:cxn>
                  <a:cxn ang="0">
                    <a:pos x="27" y="61"/>
                  </a:cxn>
                  <a:cxn ang="0">
                    <a:pos x="28" y="58"/>
                  </a:cxn>
                  <a:cxn ang="0">
                    <a:pos x="28" y="54"/>
                  </a:cxn>
                  <a:cxn ang="0">
                    <a:pos x="28" y="33"/>
                  </a:cxn>
                </a:cxnLst>
                <a:rect l="0" t="0" r="r" b="b"/>
                <a:pathLst>
                  <a:path w="43" h="68">
                    <a:moveTo>
                      <a:pt x="43" y="33"/>
                    </a:moveTo>
                    <a:lnTo>
                      <a:pt x="40" y="52"/>
                    </a:lnTo>
                    <a:lnTo>
                      <a:pt x="37" y="59"/>
                    </a:lnTo>
                    <a:lnTo>
                      <a:pt x="33" y="64"/>
                    </a:lnTo>
                    <a:lnTo>
                      <a:pt x="29" y="66"/>
                    </a:lnTo>
                    <a:lnTo>
                      <a:pt x="25" y="68"/>
                    </a:lnTo>
                    <a:lnTo>
                      <a:pt x="19" y="68"/>
                    </a:lnTo>
                    <a:lnTo>
                      <a:pt x="15" y="67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6"/>
                    </a:lnTo>
                    <a:lnTo>
                      <a:pt x="3" y="51"/>
                    </a:lnTo>
                    <a:lnTo>
                      <a:pt x="0" y="35"/>
                    </a:lnTo>
                    <a:lnTo>
                      <a:pt x="2" y="24"/>
                    </a:lnTo>
                    <a:lnTo>
                      <a:pt x="4" y="15"/>
                    </a:lnTo>
                    <a:lnTo>
                      <a:pt x="6" y="10"/>
                    </a:lnTo>
                    <a:lnTo>
                      <a:pt x="11" y="3"/>
                    </a:lnTo>
                    <a:lnTo>
                      <a:pt x="14" y="1"/>
                    </a:lnTo>
                    <a:lnTo>
                      <a:pt x="18" y="0"/>
                    </a:lnTo>
                    <a:lnTo>
                      <a:pt x="26" y="0"/>
                    </a:lnTo>
                    <a:lnTo>
                      <a:pt x="29" y="1"/>
                    </a:lnTo>
                    <a:lnTo>
                      <a:pt x="33" y="3"/>
                    </a:lnTo>
                    <a:lnTo>
                      <a:pt x="40" y="14"/>
                    </a:lnTo>
                    <a:lnTo>
                      <a:pt x="42" y="24"/>
                    </a:lnTo>
                    <a:lnTo>
                      <a:pt x="43" y="33"/>
                    </a:lnTo>
                    <a:close/>
                    <a:moveTo>
                      <a:pt x="28" y="33"/>
                    </a:moveTo>
                    <a:lnTo>
                      <a:pt x="28" y="9"/>
                    </a:lnTo>
                    <a:lnTo>
                      <a:pt x="26" y="5"/>
                    </a:lnTo>
                    <a:lnTo>
                      <a:pt x="25" y="3"/>
                    </a:lnTo>
                    <a:lnTo>
                      <a:pt x="18" y="3"/>
                    </a:lnTo>
                    <a:lnTo>
                      <a:pt x="17" y="6"/>
                    </a:lnTo>
                    <a:lnTo>
                      <a:pt x="17" y="7"/>
                    </a:lnTo>
                    <a:lnTo>
                      <a:pt x="15" y="10"/>
                    </a:lnTo>
                    <a:lnTo>
                      <a:pt x="15" y="59"/>
                    </a:lnTo>
                    <a:lnTo>
                      <a:pt x="18" y="64"/>
                    </a:lnTo>
                    <a:lnTo>
                      <a:pt x="19" y="65"/>
                    </a:lnTo>
                    <a:lnTo>
                      <a:pt x="24" y="65"/>
                    </a:lnTo>
                    <a:lnTo>
                      <a:pt x="27" y="61"/>
                    </a:lnTo>
                    <a:lnTo>
                      <a:pt x="28" y="58"/>
                    </a:lnTo>
                    <a:lnTo>
                      <a:pt x="28" y="54"/>
                    </a:lnTo>
                    <a:lnTo>
                      <a:pt x="28" y="3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50" name="Freeform 626"/>
              <p:cNvSpPr>
                <a:spLocks/>
              </p:cNvSpPr>
              <p:nvPr/>
            </p:nvSpPr>
            <p:spPr bwMode="auto">
              <a:xfrm>
                <a:off x="3962400" y="3560763"/>
                <a:ext cx="68263" cy="106363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43" y="0"/>
                  </a:cxn>
                  <a:cxn ang="0">
                    <a:pos x="37" y="12"/>
                  </a:cxn>
                  <a:cxn ang="0">
                    <a:pos x="12" y="12"/>
                  </a:cxn>
                  <a:cxn ang="0">
                    <a:pos x="8" y="19"/>
                  </a:cxn>
                  <a:cxn ang="0">
                    <a:pos x="23" y="21"/>
                  </a:cxn>
                  <a:cxn ang="0">
                    <a:pos x="35" y="27"/>
                  </a:cxn>
                  <a:cxn ang="0">
                    <a:pos x="38" y="30"/>
                  </a:cxn>
                  <a:cxn ang="0">
                    <a:pos x="41" y="34"/>
                  </a:cxn>
                  <a:cxn ang="0">
                    <a:pos x="43" y="43"/>
                  </a:cxn>
                  <a:cxn ang="0">
                    <a:pos x="42" y="50"/>
                  </a:cxn>
                  <a:cxn ang="0">
                    <a:pos x="39" y="56"/>
                  </a:cxn>
                  <a:cxn ang="0">
                    <a:pos x="37" y="59"/>
                  </a:cxn>
                  <a:cxn ang="0">
                    <a:pos x="36" y="61"/>
                  </a:cxn>
                  <a:cxn ang="0">
                    <a:pos x="29" y="64"/>
                  </a:cxn>
                  <a:cxn ang="0">
                    <a:pos x="24" y="66"/>
                  </a:cxn>
                  <a:cxn ang="0">
                    <a:pos x="21" y="67"/>
                  </a:cxn>
                  <a:cxn ang="0">
                    <a:pos x="8" y="67"/>
                  </a:cxn>
                  <a:cxn ang="0">
                    <a:pos x="6" y="66"/>
                  </a:cxn>
                  <a:cxn ang="0">
                    <a:pos x="4" y="64"/>
                  </a:cxn>
                  <a:cxn ang="0">
                    <a:pos x="1" y="63"/>
                  </a:cxn>
                  <a:cxn ang="0">
                    <a:pos x="0" y="60"/>
                  </a:cxn>
                  <a:cxn ang="0">
                    <a:pos x="0" y="59"/>
                  </a:cxn>
                  <a:cxn ang="0">
                    <a:pos x="1" y="57"/>
                  </a:cxn>
                  <a:cxn ang="0">
                    <a:pos x="5" y="53"/>
                  </a:cxn>
                  <a:cxn ang="0">
                    <a:pos x="6" y="53"/>
                  </a:cxn>
                  <a:cxn ang="0">
                    <a:pos x="8" y="55"/>
                  </a:cxn>
                  <a:cxn ang="0">
                    <a:pos x="9" y="55"/>
                  </a:cxn>
                  <a:cxn ang="0">
                    <a:pos x="11" y="56"/>
                  </a:cxn>
                  <a:cxn ang="0">
                    <a:pos x="13" y="57"/>
                  </a:cxn>
                  <a:cxn ang="0">
                    <a:pos x="15" y="59"/>
                  </a:cxn>
                  <a:cxn ang="0">
                    <a:pos x="20" y="61"/>
                  </a:cxn>
                  <a:cxn ang="0">
                    <a:pos x="21" y="61"/>
                  </a:cxn>
                  <a:cxn ang="0">
                    <a:pos x="22" y="63"/>
                  </a:cxn>
                  <a:cxn ang="0">
                    <a:pos x="27" y="63"/>
                  </a:cxn>
                  <a:cxn ang="0">
                    <a:pos x="31" y="60"/>
                  </a:cxn>
                  <a:cxn ang="0">
                    <a:pos x="34" y="56"/>
                  </a:cxn>
                  <a:cxn ang="0">
                    <a:pos x="35" y="52"/>
                  </a:cxn>
                  <a:cxn ang="0">
                    <a:pos x="34" y="49"/>
                  </a:cxn>
                  <a:cxn ang="0">
                    <a:pos x="33" y="44"/>
                  </a:cxn>
                  <a:cxn ang="0">
                    <a:pos x="29" y="42"/>
                  </a:cxn>
                  <a:cxn ang="0">
                    <a:pos x="26" y="38"/>
                  </a:cxn>
                  <a:cxn ang="0">
                    <a:pos x="16" y="35"/>
                  </a:cxn>
                  <a:cxn ang="0">
                    <a:pos x="5" y="32"/>
                  </a:cxn>
                  <a:cxn ang="0">
                    <a:pos x="0" y="32"/>
                  </a:cxn>
                  <a:cxn ang="0">
                    <a:pos x="13" y="0"/>
                  </a:cxn>
                </a:cxnLst>
                <a:rect l="0" t="0" r="r" b="b"/>
                <a:pathLst>
                  <a:path w="43" h="67">
                    <a:moveTo>
                      <a:pt x="13" y="0"/>
                    </a:moveTo>
                    <a:lnTo>
                      <a:pt x="43" y="0"/>
                    </a:lnTo>
                    <a:lnTo>
                      <a:pt x="37" y="12"/>
                    </a:lnTo>
                    <a:lnTo>
                      <a:pt x="12" y="12"/>
                    </a:lnTo>
                    <a:lnTo>
                      <a:pt x="8" y="19"/>
                    </a:lnTo>
                    <a:lnTo>
                      <a:pt x="23" y="21"/>
                    </a:lnTo>
                    <a:lnTo>
                      <a:pt x="35" y="27"/>
                    </a:lnTo>
                    <a:lnTo>
                      <a:pt x="38" y="30"/>
                    </a:lnTo>
                    <a:lnTo>
                      <a:pt x="41" y="34"/>
                    </a:lnTo>
                    <a:lnTo>
                      <a:pt x="43" y="43"/>
                    </a:lnTo>
                    <a:lnTo>
                      <a:pt x="42" y="50"/>
                    </a:lnTo>
                    <a:lnTo>
                      <a:pt x="39" y="56"/>
                    </a:lnTo>
                    <a:lnTo>
                      <a:pt x="37" y="59"/>
                    </a:lnTo>
                    <a:lnTo>
                      <a:pt x="36" y="61"/>
                    </a:lnTo>
                    <a:lnTo>
                      <a:pt x="29" y="64"/>
                    </a:lnTo>
                    <a:lnTo>
                      <a:pt x="24" y="66"/>
                    </a:lnTo>
                    <a:lnTo>
                      <a:pt x="21" y="67"/>
                    </a:lnTo>
                    <a:lnTo>
                      <a:pt x="8" y="67"/>
                    </a:lnTo>
                    <a:lnTo>
                      <a:pt x="6" y="66"/>
                    </a:lnTo>
                    <a:lnTo>
                      <a:pt x="4" y="64"/>
                    </a:lnTo>
                    <a:lnTo>
                      <a:pt x="1" y="63"/>
                    </a:lnTo>
                    <a:lnTo>
                      <a:pt x="0" y="60"/>
                    </a:lnTo>
                    <a:lnTo>
                      <a:pt x="0" y="59"/>
                    </a:lnTo>
                    <a:lnTo>
                      <a:pt x="1" y="57"/>
                    </a:lnTo>
                    <a:lnTo>
                      <a:pt x="5" y="53"/>
                    </a:lnTo>
                    <a:lnTo>
                      <a:pt x="6" y="53"/>
                    </a:lnTo>
                    <a:lnTo>
                      <a:pt x="8" y="55"/>
                    </a:lnTo>
                    <a:lnTo>
                      <a:pt x="9" y="55"/>
                    </a:lnTo>
                    <a:lnTo>
                      <a:pt x="11" y="56"/>
                    </a:lnTo>
                    <a:lnTo>
                      <a:pt x="13" y="57"/>
                    </a:lnTo>
                    <a:lnTo>
                      <a:pt x="15" y="59"/>
                    </a:lnTo>
                    <a:lnTo>
                      <a:pt x="20" y="61"/>
                    </a:lnTo>
                    <a:lnTo>
                      <a:pt x="21" y="61"/>
                    </a:lnTo>
                    <a:lnTo>
                      <a:pt x="22" y="63"/>
                    </a:lnTo>
                    <a:lnTo>
                      <a:pt x="27" y="63"/>
                    </a:lnTo>
                    <a:lnTo>
                      <a:pt x="31" y="60"/>
                    </a:lnTo>
                    <a:lnTo>
                      <a:pt x="34" y="56"/>
                    </a:lnTo>
                    <a:lnTo>
                      <a:pt x="35" y="52"/>
                    </a:lnTo>
                    <a:lnTo>
                      <a:pt x="34" y="49"/>
                    </a:lnTo>
                    <a:lnTo>
                      <a:pt x="33" y="44"/>
                    </a:lnTo>
                    <a:lnTo>
                      <a:pt x="29" y="42"/>
                    </a:lnTo>
                    <a:lnTo>
                      <a:pt x="26" y="38"/>
                    </a:lnTo>
                    <a:lnTo>
                      <a:pt x="16" y="35"/>
                    </a:lnTo>
                    <a:lnTo>
                      <a:pt x="5" y="32"/>
                    </a:lnTo>
                    <a:lnTo>
                      <a:pt x="0" y="3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51" name="Freeform 627"/>
              <p:cNvSpPr>
                <a:spLocks noEditPoints="1"/>
              </p:cNvSpPr>
              <p:nvPr/>
            </p:nvSpPr>
            <p:spPr bwMode="auto">
              <a:xfrm>
                <a:off x="3844925" y="2849563"/>
                <a:ext cx="66675" cy="107950"/>
              </a:xfrm>
              <a:custGeom>
                <a:avLst/>
                <a:gdLst/>
                <a:ahLst/>
                <a:cxnLst>
                  <a:cxn ang="0">
                    <a:pos x="42" y="33"/>
                  </a:cxn>
                  <a:cxn ang="0">
                    <a:pos x="42" y="43"/>
                  </a:cxn>
                  <a:cxn ang="0">
                    <a:pos x="39" y="52"/>
                  </a:cxn>
                  <a:cxn ang="0">
                    <a:pos x="37" y="59"/>
                  </a:cxn>
                  <a:cxn ang="0">
                    <a:pos x="35" y="61"/>
                  </a:cxn>
                  <a:cxn ang="0">
                    <a:pos x="31" y="64"/>
                  </a:cxn>
                  <a:cxn ang="0">
                    <a:pos x="29" y="66"/>
                  </a:cxn>
                  <a:cxn ang="0">
                    <a:pos x="27" y="67"/>
                  </a:cxn>
                  <a:cxn ang="0">
                    <a:pos x="23" y="68"/>
                  </a:cxn>
                  <a:cxn ang="0">
                    <a:pos x="18" y="68"/>
                  </a:cxn>
                  <a:cxn ang="0">
                    <a:pos x="15" y="67"/>
                  </a:cxn>
                  <a:cxn ang="0">
                    <a:pos x="12" y="66"/>
                  </a:cxn>
                  <a:cxn ang="0">
                    <a:pos x="9" y="62"/>
                  </a:cxn>
                  <a:cxn ang="0">
                    <a:pos x="6" y="59"/>
                  </a:cxn>
                  <a:cxn ang="0">
                    <a:pos x="5" y="57"/>
                  </a:cxn>
                  <a:cxn ang="0">
                    <a:pos x="3" y="53"/>
                  </a:cxn>
                  <a:cxn ang="0">
                    <a:pos x="1" y="51"/>
                  </a:cxn>
                  <a:cxn ang="0">
                    <a:pos x="0" y="43"/>
                  </a:cxn>
                  <a:cxn ang="0">
                    <a:pos x="0" y="24"/>
                  </a:cxn>
                  <a:cxn ang="0">
                    <a:pos x="3" y="15"/>
                  </a:cxn>
                  <a:cxn ang="0">
                    <a:pos x="5" y="10"/>
                  </a:cxn>
                  <a:cxn ang="0">
                    <a:pos x="7" y="7"/>
                  </a:cxn>
                  <a:cxn ang="0">
                    <a:pos x="11" y="3"/>
                  </a:cxn>
                  <a:cxn ang="0">
                    <a:pos x="14" y="1"/>
                  </a:cxn>
                  <a:cxn ang="0">
                    <a:pos x="18" y="0"/>
                  </a:cxn>
                  <a:cxn ang="0">
                    <a:pos x="24" y="0"/>
                  </a:cxn>
                  <a:cxn ang="0">
                    <a:pos x="28" y="1"/>
                  </a:cxn>
                  <a:cxn ang="0">
                    <a:pos x="31" y="3"/>
                  </a:cxn>
                  <a:cxn ang="0">
                    <a:pos x="35" y="7"/>
                  </a:cxn>
                  <a:cxn ang="0">
                    <a:pos x="39" y="14"/>
                  </a:cxn>
                  <a:cxn ang="0">
                    <a:pos x="42" y="24"/>
                  </a:cxn>
                  <a:cxn ang="0">
                    <a:pos x="42" y="33"/>
                  </a:cxn>
                  <a:cxn ang="0">
                    <a:pos x="28" y="33"/>
                  </a:cxn>
                  <a:cxn ang="0">
                    <a:pos x="28" y="9"/>
                  </a:cxn>
                  <a:cxn ang="0">
                    <a:pos x="27" y="7"/>
                  </a:cxn>
                  <a:cxn ang="0">
                    <a:pos x="23" y="3"/>
                  </a:cxn>
                  <a:cxn ang="0">
                    <a:pos x="18" y="3"/>
                  </a:cxn>
                  <a:cxn ang="0">
                    <a:pos x="16" y="6"/>
                  </a:cxn>
                  <a:cxn ang="0">
                    <a:pos x="15" y="7"/>
                  </a:cxn>
                  <a:cxn ang="0">
                    <a:pos x="15" y="10"/>
                  </a:cxn>
                  <a:cxn ang="0">
                    <a:pos x="14" y="15"/>
                  </a:cxn>
                  <a:cxn ang="0">
                    <a:pos x="14" y="52"/>
                  </a:cxn>
                  <a:cxn ang="0">
                    <a:pos x="15" y="55"/>
                  </a:cxn>
                  <a:cxn ang="0">
                    <a:pos x="15" y="59"/>
                  </a:cxn>
                  <a:cxn ang="0">
                    <a:pos x="18" y="64"/>
                  </a:cxn>
                  <a:cxn ang="0">
                    <a:pos x="19" y="65"/>
                  </a:cxn>
                  <a:cxn ang="0">
                    <a:pos x="22" y="65"/>
                  </a:cxn>
                  <a:cxn ang="0">
                    <a:pos x="24" y="64"/>
                  </a:cxn>
                  <a:cxn ang="0">
                    <a:pos x="24" y="62"/>
                  </a:cxn>
                  <a:cxn ang="0">
                    <a:pos x="27" y="60"/>
                  </a:cxn>
                  <a:cxn ang="0">
                    <a:pos x="28" y="58"/>
                  </a:cxn>
                  <a:cxn ang="0">
                    <a:pos x="28" y="54"/>
                  </a:cxn>
                  <a:cxn ang="0">
                    <a:pos x="28" y="33"/>
                  </a:cxn>
                </a:cxnLst>
                <a:rect l="0" t="0" r="r" b="b"/>
                <a:pathLst>
                  <a:path w="42" h="68">
                    <a:moveTo>
                      <a:pt x="42" y="33"/>
                    </a:moveTo>
                    <a:lnTo>
                      <a:pt x="42" y="43"/>
                    </a:lnTo>
                    <a:lnTo>
                      <a:pt x="39" y="52"/>
                    </a:lnTo>
                    <a:lnTo>
                      <a:pt x="37" y="59"/>
                    </a:lnTo>
                    <a:lnTo>
                      <a:pt x="35" y="61"/>
                    </a:lnTo>
                    <a:lnTo>
                      <a:pt x="31" y="64"/>
                    </a:lnTo>
                    <a:lnTo>
                      <a:pt x="29" y="66"/>
                    </a:lnTo>
                    <a:lnTo>
                      <a:pt x="27" y="67"/>
                    </a:lnTo>
                    <a:lnTo>
                      <a:pt x="23" y="68"/>
                    </a:lnTo>
                    <a:lnTo>
                      <a:pt x="18" y="68"/>
                    </a:lnTo>
                    <a:lnTo>
                      <a:pt x="15" y="67"/>
                    </a:lnTo>
                    <a:lnTo>
                      <a:pt x="12" y="66"/>
                    </a:lnTo>
                    <a:lnTo>
                      <a:pt x="9" y="62"/>
                    </a:lnTo>
                    <a:lnTo>
                      <a:pt x="6" y="59"/>
                    </a:lnTo>
                    <a:lnTo>
                      <a:pt x="5" y="57"/>
                    </a:lnTo>
                    <a:lnTo>
                      <a:pt x="3" y="53"/>
                    </a:lnTo>
                    <a:lnTo>
                      <a:pt x="1" y="51"/>
                    </a:lnTo>
                    <a:lnTo>
                      <a:pt x="0" y="43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5" y="10"/>
                    </a:lnTo>
                    <a:lnTo>
                      <a:pt x="7" y="7"/>
                    </a:lnTo>
                    <a:lnTo>
                      <a:pt x="11" y="3"/>
                    </a:lnTo>
                    <a:lnTo>
                      <a:pt x="14" y="1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1" y="3"/>
                    </a:lnTo>
                    <a:lnTo>
                      <a:pt x="35" y="7"/>
                    </a:lnTo>
                    <a:lnTo>
                      <a:pt x="39" y="14"/>
                    </a:lnTo>
                    <a:lnTo>
                      <a:pt x="42" y="24"/>
                    </a:lnTo>
                    <a:lnTo>
                      <a:pt x="42" y="33"/>
                    </a:lnTo>
                    <a:close/>
                    <a:moveTo>
                      <a:pt x="28" y="33"/>
                    </a:moveTo>
                    <a:lnTo>
                      <a:pt x="28" y="9"/>
                    </a:lnTo>
                    <a:lnTo>
                      <a:pt x="27" y="7"/>
                    </a:lnTo>
                    <a:lnTo>
                      <a:pt x="23" y="3"/>
                    </a:lnTo>
                    <a:lnTo>
                      <a:pt x="18" y="3"/>
                    </a:lnTo>
                    <a:lnTo>
                      <a:pt x="16" y="6"/>
                    </a:lnTo>
                    <a:lnTo>
                      <a:pt x="15" y="7"/>
                    </a:lnTo>
                    <a:lnTo>
                      <a:pt x="15" y="10"/>
                    </a:lnTo>
                    <a:lnTo>
                      <a:pt x="14" y="15"/>
                    </a:lnTo>
                    <a:lnTo>
                      <a:pt x="14" y="52"/>
                    </a:lnTo>
                    <a:lnTo>
                      <a:pt x="15" y="55"/>
                    </a:lnTo>
                    <a:lnTo>
                      <a:pt x="15" y="59"/>
                    </a:lnTo>
                    <a:lnTo>
                      <a:pt x="18" y="64"/>
                    </a:lnTo>
                    <a:lnTo>
                      <a:pt x="19" y="65"/>
                    </a:lnTo>
                    <a:lnTo>
                      <a:pt x="22" y="65"/>
                    </a:lnTo>
                    <a:lnTo>
                      <a:pt x="24" y="64"/>
                    </a:lnTo>
                    <a:lnTo>
                      <a:pt x="24" y="62"/>
                    </a:lnTo>
                    <a:lnTo>
                      <a:pt x="27" y="60"/>
                    </a:lnTo>
                    <a:lnTo>
                      <a:pt x="28" y="58"/>
                    </a:lnTo>
                    <a:lnTo>
                      <a:pt x="28" y="54"/>
                    </a:lnTo>
                    <a:lnTo>
                      <a:pt x="28" y="3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52" name="Freeform 628"/>
              <p:cNvSpPr>
                <a:spLocks/>
              </p:cNvSpPr>
              <p:nvPr/>
            </p:nvSpPr>
            <p:spPr bwMode="auto">
              <a:xfrm>
                <a:off x="3925888" y="2932113"/>
                <a:ext cx="23813" cy="25400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9" y="1"/>
                  </a:cxn>
                  <a:cxn ang="0">
                    <a:pos x="13" y="2"/>
                  </a:cxn>
                  <a:cxn ang="0">
                    <a:pos x="14" y="5"/>
                  </a:cxn>
                  <a:cxn ang="0">
                    <a:pos x="15" y="6"/>
                  </a:cxn>
                  <a:cxn ang="0">
                    <a:pos x="15" y="10"/>
                  </a:cxn>
                  <a:cxn ang="0">
                    <a:pos x="14" y="13"/>
                  </a:cxn>
                  <a:cxn ang="0">
                    <a:pos x="13" y="14"/>
                  </a:cxn>
                  <a:cxn ang="0">
                    <a:pos x="10" y="15"/>
                  </a:cxn>
                  <a:cxn ang="0">
                    <a:pos x="9" y="16"/>
                  </a:cxn>
                  <a:cxn ang="0">
                    <a:pos x="5" y="16"/>
                  </a:cxn>
                  <a:cxn ang="0">
                    <a:pos x="4" y="15"/>
                  </a:cxn>
                  <a:cxn ang="0">
                    <a:pos x="1" y="14"/>
                  </a:cxn>
                  <a:cxn ang="0">
                    <a:pos x="0" y="13"/>
                  </a:cxn>
                  <a:cxn ang="0">
                    <a:pos x="0" y="5"/>
                  </a:cxn>
                  <a:cxn ang="0">
                    <a:pos x="1" y="2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7" y="0"/>
                  </a:cxn>
                </a:cxnLst>
                <a:rect l="0" t="0" r="r" b="b"/>
                <a:pathLst>
                  <a:path w="15" h="16">
                    <a:moveTo>
                      <a:pt x="7" y="0"/>
                    </a:moveTo>
                    <a:lnTo>
                      <a:pt x="9" y="1"/>
                    </a:lnTo>
                    <a:lnTo>
                      <a:pt x="13" y="2"/>
                    </a:lnTo>
                    <a:lnTo>
                      <a:pt x="14" y="5"/>
                    </a:lnTo>
                    <a:lnTo>
                      <a:pt x="15" y="6"/>
                    </a:lnTo>
                    <a:lnTo>
                      <a:pt x="15" y="10"/>
                    </a:lnTo>
                    <a:lnTo>
                      <a:pt x="14" y="13"/>
                    </a:lnTo>
                    <a:lnTo>
                      <a:pt x="13" y="14"/>
                    </a:lnTo>
                    <a:lnTo>
                      <a:pt x="10" y="15"/>
                    </a:lnTo>
                    <a:lnTo>
                      <a:pt x="9" y="16"/>
                    </a:lnTo>
                    <a:lnTo>
                      <a:pt x="5" y="16"/>
                    </a:lnTo>
                    <a:lnTo>
                      <a:pt x="4" y="15"/>
                    </a:lnTo>
                    <a:lnTo>
                      <a:pt x="1" y="14"/>
                    </a:lnTo>
                    <a:lnTo>
                      <a:pt x="0" y="13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53" name="Freeform 629"/>
              <p:cNvSpPr>
                <a:spLocks/>
              </p:cNvSpPr>
              <p:nvPr/>
            </p:nvSpPr>
            <p:spPr bwMode="auto">
              <a:xfrm>
                <a:off x="3970338" y="2849563"/>
                <a:ext cx="52388" cy="106363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24" y="61"/>
                  </a:cxn>
                  <a:cxn ang="0">
                    <a:pos x="25" y="62"/>
                  </a:cxn>
                  <a:cxn ang="0">
                    <a:pos x="28" y="64"/>
                  </a:cxn>
                  <a:cxn ang="0">
                    <a:pos x="29" y="65"/>
                  </a:cxn>
                  <a:cxn ang="0">
                    <a:pos x="33" y="65"/>
                  </a:cxn>
                  <a:cxn ang="0">
                    <a:pos x="33" y="67"/>
                  </a:cxn>
                  <a:cxn ang="0">
                    <a:pos x="0" y="67"/>
                  </a:cxn>
                  <a:cxn ang="0">
                    <a:pos x="0" y="65"/>
                  </a:cxn>
                  <a:cxn ang="0">
                    <a:pos x="6" y="65"/>
                  </a:cxn>
                  <a:cxn ang="0">
                    <a:pos x="7" y="64"/>
                  </a:cxn>
                  <a:cxn ang="0">
                    <a:pos x="8" y="64"/>
                  </a:cxn>
                  <a:cxn ang="0">
                    <a:pos x="8" y="62"/>
                  </a:cxn>
                  <a:cxn ang="0">
                    <a:pos x="9" y="62"/>
                  </a:cxn>
                  <a:cxn ang="0">
                    <a:pos x="9" y="60"/>
                  </a:cxn>
                  <a:cxn ang="0">
                    <a:pos x="10" y="58"/>
                  </a:cxn>
                  <a:cxn ang="0">
                    <a:pos x="10" y="14"/>
                  </a:cxn>
                  <a:cxn ang="0">
                    <a:pos x="9" y="13"/>
                  </a:cxn>
                  <a:cxn ang="0">
                    <a:pos x="8" y="13"/>
                  </a:cxn>
                  <a:cxn ang="0">
                    <a:pos x="7" y="11"/>
                  </a:cxn>
                  <a:cxn ang="0">
                    <a:pos x="4" y="11"/>
                  </a:cxn>
                  <a:cxn ang="0">
                    <a:pos x="2" y="13"/>
                  </a:cxn>
                  <a:cxn ang="0">
                    <a:pos x="1" y="13"/>
                  </a:cxn>
                  <a:cxn ang="0">
                    <a:pos x="0" y="11"/>
                  </a:cxn>
                  <a:cxn ang="0">
                    <a:pos x="23" y="0"/>
                  </a:cxn>
                  <a:cxn ang="0">
                    <a:pos x="24" y="0"/>
                  </a:cxn>
                </a:cxnLst>
                <a:rect l="0" t="0" r="r" b="b"/>
                <a:pathLst>
                  <a:path w="33" h="67">
                    <a:moveTo>
                      <a:pt x="24" y="0"/>
                    </a:moveTo>
                    <a:lnTo>
                      <a:pt x="24" y="61"/>
                    </a:lnTo>
                    <a:lnTo>
                      <a:pt x="25" y="62"/>
                    </a:lnTo>
                    <a:lnTo>
                      <a:pt x="28" y="64"/>
                    </a:lnTo>
                    <a:lnTo>
                      <a:pt x="29" y="65"/>
                    </a:lnTo>
                    <a:lnTo>
                      <a:pt x="33" y="65"/>
                    </a:lnTo>
                    <a:lnTo>
                      <a:pt x="33" y="67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6" y="65"/>
                    </a:lnTo>
                    <a:lnTo>
                      <a:pt x="7" y="64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9" y="62"/>
                    </a:lnTo>
                    <a:lnTo>
                      <a:pt x="9" y="60"/>
                    </a:lnTo>
                    <a:lnTo>
                      <a:pt x="10" y="58"/>
                    </a:lnTo>
                    <a:lnTo>
                      <a:pt x="10" y="14"/>
                    </a:lnTo>
                    <a:lnTo>
                      <a:pt x="9" y="13"/>
                    </a:lnTo>
                    <a:lnTo>
                      <a:pt x="8" y="13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23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54" name="Line 630"/>
              <p:cNvSpPr>
                <a:spLocks noChangeShapeType="1"/>
              </p:cNvSpPr>
              <p:nvPr/>
            </p:nvSpPr>
            <p:spPr bwMode="auto">
              <a:xfrm>
                <a:off x="4076700" y="4318000"/>
                <a:ext cx="1457325" cy="158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55" name="Line 631"/>
              <p:cNvSpPr>
                <a:spLocks noChangeShapeType="1"/>
              </p:cNvSpPr>
              <p:nvPr/>
            </p:nvSpPr>
            <p:spPr bwMode="auto">
              <a:xfrm>
                <a:off x="4416425" y="4278313"/>
                <a:ext cx="1588" cy="396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56" name="Line 632"/>
              <p:cNvSpPr>
                <a:spLocks noChangeShapeType="1"/>
              </p:cNvSpPr>
              <p:nvPr/>
            </p:nvSpPr>
            <p:spPr bwMode="auto">
              <a:xfrm>
                <a:off x="4511675" y="4295775"/>
                <a:ext cx="1588" cy="22225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57" name="Line 633"/>
              <p:cNvSpPr>
                <a:spLocks noChangeShapeType="1"/>
              </p:cNvSpPr>
              <p:nvPr/>
            </p:nvSpPr>
            <p:spPr bwMode="auto">
              <a:xfrm>
                <a:off x="4605338" y="4295775"/>
                <a:ext cx="1588" cy="22225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58" name="Line 634"/>
              <p:cNvSpPr>
                <a:spLocks noChangeShapeType="1"/>
              </p:cNvSpPr>
              <p:nvPr/>
            </p:nvSpPr>
            <p:spPr bwMode="auto">
              <a:xfrm>
                <a:off x="4702175" y="4295775"/>
                <a:ext cx="1588" cy="22225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59" name="Line 635"/>
              <p:cNvSpPr>
                <a:spLocks noChangeShapeType="1"/>
              </p:cNvSpPr>
              <p:nvPr/>
            </p:nvSpPr>
            <p:spPr bwMode="auto">
              <a:xfrm>
                <a:off x="4794250" y="4278313"/>
                <a:ext cx="1588" cy="396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60" name="Line 636"/>
              <p:cNvSpPr>
                <a:spLocks noChangeShapeType="1"/>
              </p:cNvSpPr>
              <p:nvPr/>
            </p:nvSpPr>
            <p:spPr bwMode="auto">
              <a:xfrm>
                <a:off x="4891088" y="4295775"/>
                <a:ext cx="1588" cy="22225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61" name="Line 637"/>
              <p:cNvSpPr>
                <a:spLocks noChangeShapeType="1"/>
              </p:cNvSpPr>
              <p:nvPr/>
            </p:nvSpPr>
            <p:spPr bwMode="auto">
              <a:xfrm>
                <a:off x="4984750" y="4295775"/>
                <a:ext cx="1588" cy="22225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62" name="Line 638"/>
              <p:cNvSpPr>
                <a:spLocks noChangeShapeType="1"/>
              </p:cNvSpPr>
              <p:nvPr/>
            </p:nvSpPr>
            <p:spPr bwMode="auto">
              <a:xfrm>
                <a:off x="5080000" y="4295775"/>
                <a:ext cx="1588" cy="22225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63" name="Line 639"/>
              <p:cNvSpPr>
                <a:spLocks noChangeShapeType="1"/>
              </p:cNvSpPr>
              <p:nvPr/>
            </p:nvSpPr>
            <p:spPr bwMode="auto">
              <a:xfrm>
                <a:off x="5173663" y="4278313"/>
                <a:ext cx="1588" cy="396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64" name="Line 640"/>
              <p:cNvSpPr>
                <a:spLocks noChangeShapeType="1"/>
              </p:cNvSpPr>
              <p:nvPr/>
            </p:nvSpPr>
            <p:spPr bwMode="auto">
              <a:xfrm>
                <a:off x="4416425" y="4278313"/>
                <a:ext cx="1588" cy="396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65" name="Line 641"/>
              <p:cNvSpPr>
                <a:spLocks noChangeShapeType="1"/>
              </p:cNvSpPr>
              <p:nvPr/>
            </p:nvSpPr>
            <p:spPr bwMode="auto">
              <a:xfrm>
                <a:off x="4322763" y="4295775"/>
                <a:ext cx="1588" cy="22225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66" name="Line 642"/>
              <p:cNvSpPr>
                <a:spLocks noChangeShapeType="1"/>
              </p:cNvSpPr>
              <p:nvPr/>
            </p:nvSpPr>
            <p:spPr bwMode="auto">
              <a:xfrm>
                <a:off x="4229100" y="4295775"/>
                <a:ext cx="1588" cy="22225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67" name="Line 643"/>
              <p:cNvSpPr>
                <a:spLocks noChangeShapeType="1"/>
              </p:cNvSpPr>
              <p:nvPr/>
            </p:nvSpPr>
            <p:spPr bwMode="auto">
              <a:xfrm>
                <a:off x="4133850" y="4295775"/>
                <a:ext cx="1588" cy="22225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68" name="Line 644"/>
              <p:cNvSpPr>
                <a:spLocks noChangeShapeType="1"/>
              </p:cNvSpPr>
              <p:nvPr/>
            </p:nvSpPr>
            <p:spPr bwMode="auto">
              <a:xfrm>
                <a:off x="5173663" y="4278313"/>
                <a:ext cx="1588" cy="396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69" name="Line 645"/>
              <p:cNvSpPr>
                <a:spLocks noChangeShapeType="1"/>
              </p:cNvSpPr>
              <p:nvPr/>
            </p:nvSpPr>
            <p:spPr bwMode="auto">
              <a:xfrm>
                <a:off x="5268913" y="4295775"/>
                <a:ext cx="1588" cy="22225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70" name="Line 646"/>
              <p:cNvSpPr>
                <a:spLocks noChangeShapeType="1"/>
              </p:cNvSpPr>
              <p:nvPr/>
            </p:nvSpPr>
            <p:spPr bwMode="auto">
              <a:xfrm>
                <a:off x="5362575" y="4295775"/>
                <a:ext cx="1588" cy="22225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71" name="Line 647"/>
              <p:cNvSpPr>
                <a:spLocks noChangeShapeType="1"/>
              </p:cNvSpPr>
              <p:nvPr/>
            </p:nvSpPr>
            <p:spPr bwMode="auto">
              <a:xfrm>
                <a:off x="5456238" y="4295775"/>
                <a:ext cx="1588" cy="22225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72" name="Freeform 648"/>
              <p:cNvSpPr>
                <a:spLocks noEditPoints="1"/>
              </p:cNvSpPr>
              <p:nvPr/>
            </p:nvSpPr>
            <p:spPr bwMode="auto">
              <a:xfrm>
                <a:off x="4322763" y="4359275"/>
                <a:ext cx="65088" cy="107950"/>
              </a:xfrm>
              <a:custGeom>
                <a:avLst/>
                <a:gdLst/>
                <a:ahLst/>
                <a:cxnLst>
                  <a:cxn ang="0">
                    <a:pos x="41" y="33"/>
                  </a:cxn>
                  <a:cxn ang="0">
                    <a:pos x="41" y="43"/>
                  </a:cxn>
                  <a:cxn ang="0">
                    <a:pos x="39" y="52"/>
                  </a:cxn>
                  <a:cxn ang="0">
                    <a:pos x="37" y="59"/>
                  </a:cxn>
                  <a:cxn ang="0">
                    <a:pos x="34" y="61"/>
                  </a:cxn>
                  <a:cxn ang="0">
                    <a:pos x="31" y="63"/>
                  </a:cxn>
                  <a:cxn ang="0">
                    <a:pos x="29" y="66"/>
                  </a:cxn>
                  <a:cxn ang="0">
                    <a:pos x="26" y="67"/>
                  </a:cxn>
                  <a:cxn ang="0">
                    <a:pos x="23" y="68"/>
                  </a:cxn>
                  <a:cxn ang="0">
                    <a:pos x="17" y="68"/>
                  </a:cxn>
                  <a:cxn ang="0">
                    <a:pos x="15" y="67"/>
                  </a:cxn>
                  <a:cxn ang="0">
                    <a:pos x="11" y="66"/>
                  </a:cxn>
                  <a:cxn ang="0">
                    <a:pos x="9" y="62"/>
                  </a:cxn>
                  <a:cxn ang="0">
                    <a:pos x="5" y="59"/>
                  </a:cxn>
                  <a:cxn ang="0">
                    <a:pos x="4" y="57"/>
                  </a:cxn>
                  <a:cxn ang="0">
                    <a:pos x="2" y="53"/>
                  </a:cxn>
                  <a:cxn ang="0">
                    <a:pos x="1" y="51"/>
                  </a:cxn>
                  <a:cxn ang="0">
                    <a:pos x="0" y="43"/>
                  </a:cxn>
                  <a:cxn ang="0">
                    <a:pos x="0" y="24"/>
                  </a:cxn>
                  <a:cxn ang="0">
                    <a:pos x="2" y="15"/>
                  </a:cxn>
                  <a:cxn ang="0">
                    <a:pos x="4" y="10"/>
                  </a:cxn>
                  <a:cxn ang="0">
                    <a:pos x="7" y="7"/>
                  </a:cxn>
                  <a:cxn ang="0">
                    <a:pos x="10" y="3"/>
                  </a:cxn>
                  <a:cxn ang="0">
                    <a:pos x="14" y="1"/>
                  </a:cxn>
                  <a:cxn ang="0">
                    <a:pos x="17" y="0"/>
                  </a:cxn>
                  <a:cxn ang="0">
                    <a:pos x="24" y="0"/>
                  </a:cxn>
                  <a:cxn ang="0">
                    <a:pos x="27" y="1"/>
                  </a:cxn>
                  <a:cxn ang="0">
                    <a:pos x="31" y="3"/>
                  </a:cxn>
                  <a:cxn ang="0">
                    <a:pos x="34" y="7"/>
                  </a:cxn>
                  <a:cxn ang="0">
                    <a:pos x="39" y="14"/>
                  </a:cxn>
                  <a:cxn ang="0">
                    <a:pos x="41" y="24"/>
                  </a:cxn>
                  <a:cxn ang="0">
                    <a:pos x="41" y="33"/>
                  </a:cxn>
                  <a:cxn ang="0">
                    <a:pos x="27" y="33"/>
                  </a:cxn>
                  <a:cxn ang="0">
                    <a:pos x="27" y="9"/>
                  </a:cxn>
                  <a:cxn ang="0">
                    <a:pos x="26" y="7"/>
                  </a:cxn>
                  <a:cxn ang="0">
                    <a:pos x="23" y="3"/>
                  </a:cxn>
                  <a:cxn ang="0">
                    <a:pos x="17" y="3"/>
                  </a:cxn>
                  <a:cxn ang="0">
                    <a:pos x="16" y="6"/>
                  </a:cxn>
                  <a:cxn ang="0">
                    <a:pos x="15" y="7"/>
                  </a:cxn>
                  <a:cxn ang="0">
                    <a:pos x="15" y="10"/>
                  </a:cxn>
                  <a:cxn ang="0">
                    <a:pos x="14" y="15"/>
                  </a:cxn>
                  <a:cxn ang="0">
                    <a:pos x="14" y="52"/>
                  </a:cxn>
                  <a:cxn ang="0">
                    <a:pos x="15" y="55"/>
                  </a:cxn>
                  <a:cxn ang="0">
                    <a:pos x="15" y="59"/>
                  </a:cxn>
                  <a:cxn ang="0">
                    <a:pos x="17" y="63"/>
                  </a:cxn>
                  <a:cxn ang="0">
                    <a:pos x="18" y="65"/>
                  </a:cxn>
                  <a:cxn ang="0">
                    <a:pos x="22" y="65"/>
                  </a:cxn>
                  <a:cxn ang="0">
                    <a:pos x="24" y="63"/>
                  </a:cxn>
                  <a:cxn ang="0">
                    <a:pos x="24" y="62"/>
                  </a:cxn>
                  <a:cxn ang="0">
                    <a:pos x="26" y="60"/>
                  </a:cxn>
                  <a:cxn ang="0">
                    <a:pos x="27" y="58"/>
                  </a:cxn>
                  <a:cxn ang="0">
                    <a:pos x="27" y="54"/>
                  </a:cxn>
                  <a:cxn ang="0">
                    <a:pos x="27" y="33"/>
                  </a:cxn>
                </a:cxnLst>
                <a:rect l="0" t="0" r="r" b="b"/>
                <a:pathLst>
                  <a:path w="41" h="68">
                    <a:moveTo>
                      <a:pt x="41" y="33"/>
                    </a:moveTo>
                    <a:lnTo>
                      <a:pt x="41" y="43"/>
                    </a:lnTo>
                    <a:lnTo>
                      <a:pt x="39" y="52"/>
                    </a:lnTo>
                    <a:lnTo>
                      <a:pt x="37" y="59"/>
                    </a:lnTo>
                    <a:lnTo>
                      <a:pt x="34" y="61"/>
                    </a:lnTo>
                    <a:lnTo>
                      <a:pt x="31" y="63"/>
                    </a:lnTo>
                    <a:lnTo>
                      <a:pt x="29" y="66"/>
                    </a:lnTo>
                    <a:lnTo>
                      <a:pt x="26" y="67"/>
                    </a:lnTo>
                    <a:lnTo>
                      <a:pt x="23" y="68"/>
                    </a:lnTo>
                    <a:lnTo>
                      <a:pt x="17" y="68"/>
                    </a:lnTo>
                    <a:lnTo>
                      <a:pt x="15" y="67"/>
                    </a:lnTo>
                    <a:lnTo>
                      <a:pt x="11" y="66"/>
                    </a:lnTo>
                    <a:lnTo>
                      <a:pt x="9" y="62"/>
                    </a:lnTo>
                    <a:lnTo>
                      <a:pt x="5" y="59"/>
                    </a:lnTo>
                    <a:lnTo>
                      <a:pt x="4" y="57"/>
                    </a:lnTo>
                    <a:lnTo>
                      <a:pt x="2" y="53"/>
                    </a:lnTo>
                    <a:lnTo>
                      <a:pt x="1" y="51"/>
                    </a:lnTo>
                    <a:lnTo>
                      <a:pt x="0" y="43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4" y="10"/>
                    </a:lnTo>
                    <a:lnTo>
                      <a:pt x="7" y="7"/>
                    </a:lnTo>
                    <a:lnTo>
                      <a:pt x="10" y="3"/>
                    </a:lnTo>
                    <a:lnTo>
                      <a:pt x="14" y="1"/>
                    </a:lnTo>
                    <a:lnTo>
                      <a:pt x="17" y="0"/>
                    </a:lnTo>
                    <a:lnTo>
                      <a:pt x="24" y="0"/>
                    </a:lnTo>
                    <a:lnTo>
                      <a:pt x="27" y="1"/>
                    </a:lnTo>
                    <a:lnTo>
                      <a:pt x="31" y="3"/>
                    </a:lnTo>
                    <a:lnTo>
                      <a:pt x="34" y="7"/>
                    </a:lnTo>
                    <a:lnTo>
                      <a:pt x="39" y="14"/>
                    </a:lnTo>
                    <a:lnTo>
                      <a:pt x="41" y="24"/>
                    </a:lnTo>
                    <a:lnTo>
                      <a:pt x="41" y="33"/>
                    </a:lnTo>
                    <a:close/>
                    <a:moveTo>
                      <a:pt x="27" y="33"/>
                    </a:moveTo>
                    <a:lnTo>
                      <a:pt x="27" y="9"/>
                    </a:lnTo>
                    <a:lnTo>
                      <a:pt x="26" y="7"/>
                    </a:lnTo>
                    <a:lnTo>
                      <a:pt x="23" y="3"/>
                    </a:lnTo>
                    <a:lnTo>
                      <a:pt x="17" y="3"/>
                    </a:lnTo>
                    <a:lnTo>
                      <a:pt x="16" y="6"/>
                    </a:lnTo>
                    <a:lnTo>
                      <a:pt x="15" y="7"/>
                    </a:lnTo>
                    <a:lnTo>
                      <a:pt x="15" y="10"/>
                    </a:lnTo>
                    <a:lnTo>
                      <a:pt x="14" y="15"/>
                    </a:lnTo>
                    <a:lnTo>
                      <a:pt x="14" y="52"/>
                    </a:lnTo>
                    <a:lnTo>
                      <a:pt x="15" y="55"/>
                    </a:lnTo>
                    <a:lnTo>
                      <a:pt x="15" y="59"/>
                    </a:lnTo>
                    <a:lnTo>
                      <a:pt x="17" y="63"/>
                    </a:lnTo>
                    <a:lnTo>
                      <a:pt x="18" y="65"/>
                    </a:lnTo>
                    <a:lnTo>
                      <a:pt x="22" y="65"/>
                    </a:lnTo>
                    <a:lnTo>
                      <a:pt x="24" y="63"/>
                    </a:lnTo>
                    <a:lnTo>
                      <a:pt x="24" y="62"/>
                    </a:lnTo>
                    <a:lnTo>
                      <a:pt x="26" y="60"/>
                    </a:lnTo>
                    <a:lnTo>
                      <a:pt x="27" y="58"/>
                    </a:lnTo>
                    <a:lnTo>
                      <a:pt x="27" y="54"/>
                    </a:lnTo>
                    <a:lnTo>
                      <a:pt x="27" y="3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73" name="Freeform 649"/>
              <p:cNvSpPr>
                <a:spLocks/>
              </p:cNvSpPr>
              <p:nvPr/>
            </p:nvSpPr>
            <p:spPr bwMode="auto">
              <a:xfrm>
                <a:off x="4403725" y="4441825"/>
                <a:ext cx="23813" cy="25400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9" y="1"/>
                  </a:cxn>
                  <a:cxn ang="0">
                    <a:pos x="12" y="2"/>
                  </a:cxn>
                  <a:cxn ang="0">
                    <a:pos x="13" y="5"/>
                  </a:cxn>
                  <a:cxn ang="0">
                    <a:pos x="15" y="6"/>
                  </a:cxn>
                  <a:cxn ang="0">
                    <a:pos x="15" y="10"/>
                  </a:cxn>
                  <a:cxn ang="0">
                    <a:pos x="13" y="13"/>
                  </a:cxn>
                  <a:cxn ang="0">
                    <a:pos x="12" y="14"/>
                  </a:cxn>
                  <a:cxn ang="0">
                    <a:pos x="10" y="15"/>
                  </a:cxn>
                  <a:cxn ang="0">
                    <a:pos x="9" y="16"/>
                  </a:cxn>
                  <a:cxn ang="0">
                    <a:pos x="4" y="16"/>
                  </a:cxn>
                  <a:cxn ang="0">
                    <a:pos x="3" y="15"/>
                  </a:cxn>
                  <a:cxn ang="0">
                    <a:pos x="1" y="14"/>
                  </a:cxn>
                  <a:cxn ang="0">
                    <a:pos x="0" y="13"/>
                  </a:cxn>
                  <a:cxn ang="0">
                    <a:pos x="0" y="5"/>
                  </a:cxn>
                  <a:cxn ang="0">
                    <a:pos x="1" y="2"/>
                  </a:cxn>
                  <a:cxn ang="0">
                    <a:pos x="3" y="1"/>
                  </a:cxn>
                  <a:cxn ang="0">
                    <a:pos x="4" y="1"/>
                  </a:cxn>
                  <a:cxn ang="0">
                    <a:pos x="7" y="0"/>
                  </a:cxn>
                </a:cxnLst>
                <a:rect l="0" t="0" r="r" b="b"/>
                <a:pathLst>
                  <a:path w="15" h="16">
                    <a:moveTo>
                      <a:pt x="7" y="0"/>
                    </a:moveTo>
                    <a:lnTo>
                      <a:pt x="9" y="1"/>
                    </a:lnTo>
                    <a:lnTo>
                      <a:pt x="12" y="2"/>
                    </a:lnTo>
                    <a:lnTo>
                      <a:pt x="13" y="5"/>
                    </a:lnTo>
                    <a:lnTo>
                      <a:pt x="15" y="6"/>
                    </a:lnTo>
                    <a:lnTo>
                      <a:pt x="15" y="10"/>
                    </a:lnTo>
                    <a:lnTo>
                      <a:pt x="13" y="13"/>
                    </a:lnTo>
                    <a:lnTo>
                      <a:pt x="12" y="14"/>
                    </a:lnTo>
                    <a:lnTo>
                      <a:pt x="10" y="15"/>
                    </a:lnTo>
                    <a:lnTo>
                      <a:pt x="9" y="16"/>
                    </a:lnTo>
                    <a:lnTo>
                      <a:pt x="4" y="16"/>
                    </a:lnTo>
                    <a:lnTo>
                      <a:pt x="3" y="15"/>
                    </a:lnTo>
                    <a:lnTo>
                      <a:pt x="1" y="14"/>
                    </a:lnTo>
                    <a:lnTo>
                      <a:pt x="0" y="13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74" name="Freeform 650"/>
              <p:cNvSpPr>
                <a:spLocks/>
              </p:cNvSpPr>
              <p:nvPr/>
            </p:nvSpPr>
            <p:spPr bwMode="auto">
              <a:xfrm>
                <a:off x="4435475" y="4359275"/>
                <a:ext cx="69850" cy="106363"/>
              </a:xfrm>
              <a:custGeom>
                <a:avLst/>
                <a:gdLst/>
                <a:ahLst/>
                <a:cxnLst>
                  <a:cxn ang="0">
                    <a:pos x="40" y="67"/>
                  </a:cxn>
                  <a:cxn ang="0">
                    <a:pos x="0" y="67"/>
                  </a:cxn>
                  <a:cxn ang="0">
                    <a:pos x="0" y="66"/>
                  </a:cxn>
                  <a:cxn ang="0">
                    <a:pos x="12" y="53"/>
                  </a:cxn>
                  <a:cxn ang="0">
                    <a:pos x="20" y="44"/>
                  </a:cxn>
                  <a:cxn ang="0">
                    <a:pos x="25" y="37"/>
                  </a:cxn>
                  <a:cxn ang="0">
                    <a:pos x="28" y="23"/>
                  </a:cxn>
                  <a:cxn ang="0">
                    <a:pos x="26" y="16"/>
                  </a:cxn>
                  <a:cxn ang="0">
                    <a:pos x="25" y="14"/>
                  </a:cxn>
                  <a:cxn ang="0">
                    <a:pos x="21" y="11"/>
                  </a:cxn>
                  <a:cxn ang="0">
                    <a:pos x="13" y="11"/>
                  </a:cxn>
                  <a:cxn ang="0">
                    <a:pos x="10" y="13"/>
                  </a:cxn>
                  <a:cxn ang="0">
                    <a:pos x="6" y="15"/>
                  </a:cxn>
                  <a:cxn ang="0">
                    <a:pos x="4" y="18"/>
                  </a:cxn>
                  <a:cxn ang="0">
                    <a:pos x="2" y="18"/>
                  </a:cxn>
                  <a:cxn ang="0">
                    <a:pos x="4" y="13"/>
                  </a:cxn>
                  <a:cxn ang="0">
                    <a:pos x="7" y="8"/>
                  </a:cxn>
                  <a:cxn ang="0">
                    <a:pos x="10" y="3"/>
                  </a:cxn>
                  <a:cxn ang="0">
                    <a:pos x="14" y="1"/>
                  </a:cxn>
                  <a:cxn ang="0">
                    <a:pos x="18" y="0"/>
                  </a:cxn>
                  <a:cxn ang="0">
                    <a:pos x="26" y="0"/>
                  </a:cxn>
                  <a:cxn ang="0">
                    <a:pos x="29" y="1"/>
                  </a:cxn>
                  <a:cxn ang="0">
                    <a:pos x="32" y="2"/>
                  </a:cxn>
                  <a:cxn ang="0">
                    <a:pos x="34" y="4"/>
                  </a:cxn>
                  <a:cxn ang="0">
                    <a:pos x="37" y="6"/>
                  </a:cxn>
                  <a:cxn ang="0">
                    <a:pos x="39" y="8"/>
                  </a:cxn>
                  <a:cxn ang="0">
                    <a:pos x="40" y="11"/>
                  </a:cxn>
                  <a:cxn ang="0">
                    <a:pos x="41" y="14"/>
                  </a:cxn>
                  <a:cxn ang="0">
                    <a:pos x="41" y="21"/>
                  </a:cxn>
                  <a:cxn ang="0">
                    <a:pos x="40" y="25"/>
                  </a:cxn>
                  <a:cxn ang="0">
                    <a:pos x="37" y="30"/>
                  </a:cxn>
                  <a:cxn ang="0">
                    <a:pos x="33" y="37"/>
                  </a:cxn>
                  <a:cxn ang="0">
                    <a:pos x="26" y="45"/>
                  </a:cxn>
                  <a:cxn ang="0">
                    <a:pos x="17" y="54"/>
                  </a:cxn>
                  <a:cxn ang="0">
                    <a:pos x="37" y="54"/>
                  </a:cxn>
                  <a:cxn ang="0">
                    <a:pos x="41" y="51"/>
                  </a:cxn>
                  <a:cxn ang="0">
                    <a:pos x="42" y="48"/>
                  </a:cxn>
                  <a:cxn ang="0">
                    <a:pos x="44" y="48"/>
                  </a:cxn>
                  <a:cxn ang="0">
                    <a:pos x="40" y="67"/>
                  </a:cxn>
                </a:cxnLst>
                <a:rect l="0" t="0" r="r" b="b"/>
                <a:pathLst>
                  <a:path w="44" h="67">
                    <a:moveTo>
                      <a:pt x="40" y="67"/>
                    </a:moveTo>
                    <a:lnTo>
                      <a:pt x="0" y="67"/>
                    </a:lnTo>
                    <a:lnTo>
                      <a:pt x="0" y="66"/>
                    </a:lnTo>
                    <a:lnTo>
                      <a:pt x="12" y="53"/>
                    </a:lnTo>
                    <a:lnTo>
                      <a:pt x="20" y="44"/>
                    </a:lnTo>
                    <a:lnTo>
                      <a:pt x="25" y="37"/>
                    </a:lnTo>
                    <a:lnTo>
                      <a:pt x="28" y="23"/>
                    </a:lnTo>
                    <a:lnTo>
                      <a:pt x="26" y="16"/>
                    </a:lnTo>
                    <a:lnTo>
                      <a:pt x="25" y="14"/>
                    </a:lnTo>
                    <a:lnTo>
                      <a:pt x="21" y="11"/>
                    </a:lnTo>
                    <a:lnTo>
                      <a:pt x="13" y="11"/>
                    </a:lnTo>
                    <a:lnTo>
                      <a:pt x="10" y="13"/>
                    </a:lnTo>
                    <a:lnTo>
                      <a:pt x="6" y="15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4" y="13"/>
                    </a:lnTo>
                    <a:lnTo>
                      <a:pt x="7" y="8"/>
                    </a:lnTo>
                    <a:lnTo>
                      <a:pt x="10" y="3"/>
                    </a:lnTo>
                    <a:lnTo>
                      <a:pt x="14" y="1"/>
                    </a:lnTo>
                    <a:lnTo>
                      <a:pt x="18" y="0"/>
                    </a:lnTo>
                    <a:lnTo>
                      <a:pt x="26" y="0"/>
                    </a:lnTo>
                    <a:lnTo>
                      <a:pt x="29" y="1"/>
                    </a:lnTo>
                    <a:lnTo>
                      <a:pt x="32" y="2"/>
                    </a:lnTo>
                    <a:lnTo>
                      <a:pt x="34" y="4"/>
                    </a:lnTo>
                    <a:lnTo>
                      <a:pt x="37" y="6"/>
                    </a:lnTo>
                    <a:lnTo>
                      <a:pt x="39" y="8"/>
                    </a:lnTo>
                    <a:lnTo>
                      <a:pt x="40" y="11"/>
                    </a:lnTo>
                    <a:lnTo>
                      <a:pt x="41" y="14"/>
                    </a:lnTo>
                    <a:lnTo>
                      <a:pt x="41" y="21"/>
                    </a:lnTo>
                    <a:lnTo>
                      <a:pt x="40" y="25"/>
                    </a:lnTo>
                    <a:lnTo>
                      <a:pt x="37" y="30"/>
                    </a:lnTo>
                    <a:lnTo>
                      <a:pt x="33" y="37"/>
                    </a:lnTo>
                    <a:lnTo>
                      <a:pt x="26" y="45"/>
                    </a:lnTo>
                    <a:lnTo>
                      <a:pt x="17" y="54"/>
                    </a:lnTo>
                    <a:lnTo>
                      <a:pt x="37" y="54"/>
                    </a:lnTo>
                    <a:lnTo>
                      <a:pt x="41" y="51"/>
                    </a:lnTo>
                    <a:lnTo>
                      <a:pt x="42" y="48"/>
                    </a:lnTo>
                    <a:lnTo>
                      <a:pt x="44" y="48"/>
                    </a:lnTo>
                    <a:lnTo>
                      <a:pt x="40" y="6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75" name="Freeform 651"/>
              <p:cNvSpPr>
                <a:spLocks noEditPoints="1"/>
              </p:cNvSpPr>
              <p:nvPr/>
            </p:nvSpPr>
            <p:spPr bwMode="auto">
              <a:xfrm>
                <a:off x="4702175" y="4359275"/>
                <a:ext cx="66675" cy="107950"/>
              </a:xfrm>
              <a:custGeom>
                <a:avLst/>
                <a:gdLst/>
                <a:ahLst/>
                <a:cxnLst>
                  <a:cxn ang="0">
                    <a:pos x="42" y="33"/>
                  </a:cxn>
                  <a:cxn ang="0">
                    <a:pos x="42" y="43"/>
                  </a:cxn>
                  <a:cxn ang="0">
                    <a:pos x="39" y="52"/>
                  </a:cxn>
                  <a:cxn ang="0">
                    <a:pos x="37" y="59"/>
                  </a:cxn>
                  <a:cxn ang="0">
                    <a:pos x="35" y="61"/>
                  </a:cxn>
                  <a:cxn ang="0">
                    <a:pos x="31" y="63"/>
                  </a:cxn>
                  <a:cxn ang="0">
                    <a:pos x="29" y="66"/>
                  </a:cxn>
                  <a:cxn ang="0">
                    <a:pos x="27" y="67"/>
                  </a:cxn>
                  <a:cxn ang="0">
                    <a:pos x="23" y="68"/>
                  </a:cxn>
                  <a:cxn ang="0">
                    <a:pos x="17" y="68"/>
                  </a:cxn>
                  <a:cxn ang="0">
                    <a:pos x="15" y="67"/>
                  </a:cxn>
                  <a:cxn ang="0">
                    <a:pos x="12" y="66"/>
                  </a:cxn>
                  <a:cxn ang="0">
                    <a:pos x="9" y="62"/>
                  </a:cxn>
                  <a:cxn ang="0">
                    <a:pos x="6" y="59"/>
                  </a:cxn>
                  <a:cxn ang="0">
                    <a:pos x="5" y="57"/>
                  </a:cxn>
                  <a:cxn ang="0">
                    <a:pos x="2" y="53"/>
                  </a:cxn>
                  <a:cxn ang="0">
                    <a:pos x="1" y="51"/>
                  </a:cxn>
                  <a:cxn ang="0">
                    <a:pos x="0" y="43"/>
                  </a:cxn>
                  <a:cxn ang="0">
                    <a:pos x="0" y="24"/>
                  </a:cxn>
                  <a:cxn ang="0">
                    <a:pos x="2" y="15"/>
                  </a:cxn>
                  <a:cxn ang="0">
                    <a:pos x="5" y="10"/>
                  </a:cxn>
                  <a:cxn ang="0">
                    <a:pos x="7" y="7"/>
                  </a:cxn>
                  <a:cxn ang="0">
                    <a:pos x="10" y="3"/>
                  </a:cxn>
                  <a:cxn ang="0">
                    <a:pos x="14" y="1"/>
                  </a:cxn>
                  <a:cxn ang="0">
                    <a:pos x="17" y="0"/>
                  </a:cxn>
                  <a:cxn ang="0">
                    <a:pos x="24" y="0"/>
                  </a:cxn>
                  <a:cxn ang="0">
                    <a:pos x="28" y="1"/>
                  </a:cxn>
                  <a:cxn ang="0">
                    <a:pos x="31" y="3"/>
                  </a:cxn>
                  <a:cxn ang="0">
                    <a:pos x="35" y="7"/>
                  </a:cxn>
                  <a:cxn ang="0">
                    <a:pos x="39" y="14"/>
                  </a:cxn>
                  <a:cxn ang="0">
                    <a:pos x="42" y="24"/>
                  </a:cxn>
                  <a:cxn ang="0">
                    <a:pos x="42" y="33"/>
                  </a:cxn>
                  <a:cxn ang="0">
                    <a:pos x="28" y="33"/>
                  </a:cxn>
                  <a:cxn ang="0">
                    <a:pos x="28" y="9"/>
                  </a:cxn>
                  <a:cxn ang="0">
                    <a:pos x="27" y="7"/>
                  </a:cxn>
                  <a:cxn ang="0">
                    <a:pos x="23" y="3"/>
                  </a:cxn>
                  <a:cxn ang="0">
                    <a:pos x="17" y="3"/>
                  </a:cxn>
                  <a:cxn ang="0">
                    <a:pos x="16" y="6"/>
                  </a:cxn>
                  <a:cxn ang="0">
                    <a:pos x="15" y="7"/>
                  </a:cxn>
                  <a:cxn ang="0">
                    <a:pos x="15" y="10"/>
                  </a:cxn>
                  <a:cxn ang="0">
                    <a:pos x="14" y="15"/>
                  </a:cxn>
                  <a:cxn ang="0">
                    <a:pos x="14" y="52"/>
                  </a:cxn>
                  <a:cxn ang="0">
                    <a:pos x="15" y="55"/>
                  </a:cxn>
                  <a:cxn ang="0">
                    <a:pos x="15" y="59"/>
                  </a:cxn>
                  <a:cxn ang="0">
                    <a:pos x="17" y="63"/>
                  </a:cxn>
                  <a:cxn ang="0">
                    <a:pos x="18" y="65"/>
                  </a:cxn>
                  <a:cxn ang="0">
                    <a:pos x="22" y="65"/>
                  </a:cxn>
                  <a:cxn ang="0">
                    <a:pos x="24" y="63"/>
                  </a:cxn>
                  <a:cxn ang="0">
                    <a:pos x="24" y="62"/>
                  </a:cxn>
                  <a:cxn ang="0">
                    <a:pos x="27" y="60"/>
                  </a:cxn>
                  <a:cxn ang="0">
                    <a:pos x="28" y="58"/>
                  </a:cxn>
                  <a:cxn ang="0">
                    <a:pos x="28" y="54"/>
                  </a:cxn>
                  <a:cxn ang="0">
                    <a:pos x="28" y="33"/>
                  </a:cxn>
                </a:cxnLst>
                <a:rect l="0" t="0" r="r" b="b"/>
                <a:pathLst>
                  <a:path w="42" h="68">
                    <a:moveTo>
                      <a:pt x="42" y="33"/>
                    </a:moveTo>
                    <a:lnTo>
                      <a:pt x="42" y="43"/>
                    </a:lnTo>
                    <a:lnTo>
                      <a:pt x="39" y="52"/>
                    </a:lnTo>
                    <a:lnTo>
                      <a:pt x="37" y="59"/>
                    </a:lnTo>
                    <a:lnTo>
                      <a:pt x="35" y="61"/>
                    </a:lnTo>
                    <a:lnTo>
                      <a:pt x="31" y="63"/>
                    </a:lnTo>
                    <a:lnTo>
                      <a:pt x="29" y="66"/>
                    </a:lnTo>
                    <a:lnTo>
                      <a:pt x="27" y="67"/>
                    </a:lnTo>
                    <a:lnTo>
                      <a:pt x="23" y="68"/>
                    </a:lnTo>
                    <a:lnTo>
                      <a:pt x="17" y="68"/>
                    </a:lnTo>
                    <a:lnTo>
                      <a:pt x="15" y="67"/>
                    </a:lnTo>
                    <a:lnTo>
                      <a:pt x="12" y="66"/>
                    </a:lnTo>
                    <a:lnTo>
                      <a:pt x="9" y="62"/>
                    </a:lnTo>
                    <a:lnTo>
                      <a:pt x="6" y="59"/>
                    </a:lnTo>
                    <a:lnTo>
                      <a:pt x="5" y="57"/>
                    </a:lnTo>
                    <a:lnTo>
                      <a:pt x="2" y="53"/>
                    </a:lnTo>
                    <a:lnTo>
                      <a:pt x="1" y="51"/>
                    </a:lnTo>
                    <a:lnTo>
                      <a:pt x="0" y="43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5" y="10"/>
                    </a:lnTo>
                    <a:lnTo>
                      <a:pt x="7" y="7"/>
                    </a:lnTo>
                    <a:lnTo>
                      <a:pt x="10" y="3"/>
                    </a:lnTo>
                    <a:lnTo>
                      <a:pt x="14" y="1"/>
                    </a:lnTo>
                    <a:lnTo>
                      <a:pt x="17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1" y="3"/>
                    </a:lnTo>
                    <a:lnTo>
                      <a:pt x="35" y="7"/>
                    </a:lnTo>
                    <a:lnTo>
                      <a:pt x="39" y="14"/>
                    </a:lnTo>
                    <a:lnTo>
                      <a:pt x="42" y="24"/>
                    </a:lnTo>
                    <a:lnTo>
                      <a:pt x="42" y="33"/>
                    </a:lnTo>
                    <a:close/>
                    <a:moveTo>
                      <a:pt x="28" y="33"/>
                    </a:moveTo>
                    <a:lnTo>
                      <a:pt x="28" y="9"/>
                    </a:lnTo>
                    <a:lnTo>
                      <a:pt x="27" y="7"/>
                    </a:lnTo>
                    <a:lnTo>
                      <a:pt x="23" y="3"/>
                    </a:lnTo>
                    <a:lnTo>
                      <a:pt x="17" y="3"/>
                    </a:lnTo>
                    <a:lnTo>
                      <a:pt x="16" y="6"/>
                    </a:lnTo>
                    <a:lnTo>
                      <a:pt x="15" y="7"/>
                    </a:lnTo>
                    <a:lnTo>
                      <a:pt x="15" y="10"/>
                    </a:lnTo>
                    <a:lnTo>
                      <a:pt x="14" y="15"/>
                    </a:lnTo>
                    <a:lnTo>
                      <a:pt x="14" y="52"/>
                    </a:lnTo>
                    <a:lnTo>
                      <a:pt x="15" y="55"/>
                    </a:lnTo>
                    <a:lnTo>
                      <a:pt x="15" y="59"/>
                    </a:lnTo>
                    <a:lnTo>
                      <a:pt x="17" y="63"/>
                    </a:lnTo>
                    <a:lnTo>
                      <a:pt x="18" y="65"/>
                    </a:lnTo>
                    <a:lnTo>
                      <a:pt x="22" y="65"/>
                    </a:lnTo>
                    <a:lnTo>
                      <a:pt x="24" y="63"/>
                    </a:lnTo>
                    <a:lnTo>
                      <a:pt x="24" y="62"/>
                    </a:lnTo>
                    <a:lnTo>
                      <a:pt x="27" y="60"/>
                    </a:lnTo>
                    <a:lnTo>
                      <a:pt x="28" y="58"/>
                    </a:lnTo>
                    <a:lnTo>
                      <a:pt x="28" y="54"/>
                    </a:lnTo>
                    <a:lnTo>
                      <a:pt x="28" y="3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76" name="Freeform 652"/>
              <p:cNvSpPr>
                <a:spLocks/>
              </p:cNvSpPr>
              <p:nvPr/>
            </p:nvSpPr>
            <p:spPr bwMode="auto">
              <a:xfrm>
                <a:off x="4783138" y="4441825"/>
                <a:ext cx="23813" cy="25400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9" y="1"/>
                  </a:cxn>
                  <a:cxn ang="0">
                    <a:pos x="13" y="2"/>
                  </a:cxn>
                  <a:cxn ang="0">
                    <a:pos x="14" y="5"/>
                  </a:cxn>
                  <a:cxn ang="0">
                    <a:pos x="15" y="6"/>
                  </a:cxn>
                  <a:cxn ang="0">
                    <a:pos x="15" y="10"/>
                  </a:cxn>
                  <a:cxn ang="0">
                    <a:pos x="14" y="13"/>
                  </a:cxn>
                  <a:cxn ang="0">
                    <a:pos x="13" y="14"/>
                  </a:cxn>
                  <a:cxn ang="0">
                    <a:pos x="10" y="15"/>
                  </a:cxn>
                  <a:cxn ang="0">
                    <a:pos x="9" y="16"/>
                  </a:cxn>
                  <a:cxn ang="0">
                    <a:pos x="4" y="16"/>
                  </a:cxn>
                  <a:cxn ang="0">
                    <a:pos x="3" y="15"/>
                  </a:cxn>
                  <a:cxn ang="0">
                    <a:pos x="1" y="14"/>
                  </a:cxn>
                  <a:cxn ang="0">
                    <a:pos x="0" y="13"/>
                  </a:cxn>
                  <a:cxn ang="0">
                    <a:pos x="0" y="5"/>
                  </a:cxn>
                  <a:cxn ang="0">
                    <a:pos x="1" y="2"/>
                  </a:cxn>
                  <a:cxn ang="0">
                    <a:pos x="3" y="1"/>
                  </a:cxn>
                  <a:cxn ang="0">
                    <a:pos x="4" y="1"/>
                  </a:cxn>
                  <a:cxn ang="0">
                    <a:pos x="7" y="0"/>
                  </a:cxn>
                </a:cxnLst>
                <a:rect l="0" t="0" r="r" b="b"/>
                <a:pathLst>
                  <a:path w="15" h="16">
                    <a:moveTo>
                      <a:pt x="7" y="0"/>
                    </a:moveTo>
                    <a:lnTo>
                      <a:pt x="9" y="1"/>
                    </a:lnTo>
                    <a:lnTo>
                      <a:pt x="13" y="2"/>
                    </a:lnTo>
                    <a:lnTo>
                      <a:pt x="14" y="5"/>
                    </a:lnTo>
                    <a:lnTo>
                      <a:pt x="15" y="6"/>
                    </a:lnTo>
                    <a:lnTo>
                      <a:pt x="15" y="10"/>
                    </a:lnTo>
                    <a:lnTo>
                      <a:pt x="14" y="13"/>
                    </a:lnTo>
                    <a:lnTo>
                      <a:pt x="13" y="14"/>
                    </a:lnTo>
                    <a:lnTo>
                      <a:pt x="10" y="15"/>
                    </a:lnTo>
                    <a:lnTo>
                      <a:pt x="9" y="16"/>
                    </a:lnTo>
                    <a:lnTo>
                      <a:pt x="4" y="16"/>
                    </a:lnTo>
                    <a:lnTo>
                      <a:pt x="3" y="15"/>
                    </a:lnTo>
                    <a:lnTo>
                      <a:pt x="1" y="14"/>
                    </a:lnTo>
                    <a:lnTo>
                      <a:pt x="0" y="13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77" name="Freeform 653"/>
              <p:cNvSpPr>
                <a:spLocks noEditPoints="1"/>
              </p:cNvSpPr>
              <p:nvPr/>
            </p:nvSpPr>
            <p:spPr bwMode="auto">
              <a:xfrm>
                <a:off x="4819650" y="4359275"/>
                <a:ext cx="68263" cy="106363"/>
              </a:xfrm>
              <a:custGeom>
                <a:avLst/>
                <a:gdLst/>
                <a:ahLst/>
                <a:cxnLst>
                  <a:cxn ang="0">
                    <a:pos x="0" y="43"/>
                  </a:cxn>
                  <a:cxn ang="0">
                    <a:pos x="30" y="0"/>
                  </a:cxn>
                  <a:cxn ang="0">
                    <a:pos x="36" y="0"/>
                  </a:cxn>
                  <a:cxn ang="0">
                    <a:pos x="36" y="43"/>
                  </a:cxn>
                  <a:cxn ang="0">
                    <a:pos x="43" y="43"/>
                  </a:cxn>
                  <a:cxn ang="0">
                    <a:pos x="43" y="52"/>
                  </a:cxn>
                  <a:cxn ang="0">
                    <a:pos x="36" y="52"/>
                  </a:cxn>
                  <a:cxn ang="0">
                    <a:pos x="36" y="67"/>
                  </a:cxn>
                  <a:cxn ang="0">
                    <a:pos x="22" y="67"/>
                  </a:cxn>
                  <a:cxn ang="0">
                    <a:pos x="22" y="52"/>
                  </a:cxn>
                  <a:cxn ang="0">
                    <a:pos x="0" y="52"/>
                  </a:cxn>
                  <a:cxn ang="0">
                    <a:pos x="0" y="43"/>
                  </a:cxn>
                  <a:cxn ang="0">
                    <a:pos x="3" y="43"/>
                  </a:cxn>
                  <a:cxn ang="0">
                    <a:pos x="22" y="43"/>
                  </a:cxn>
                  <a:cxn ang="0">
                    <a:pos x="22" y="16"/>
                  </a:cxn>
                  <a:cxn ang="0">
                    <a:pos x="3" y="43"/>
                  </a:cxn>
                </a:cxnLst>
                <a:rect l="0" t="0" r="r" b="b"/>
                <a:pathLst>
                  <a:path w="43" h="67">
                    <a:moveTo>
                      <a:pt x="0" y="43"/>
                    </a:moveTo>
                    <a:lnTo>
                      <a:pt x="30" y="0"/>
                    </a:lnTo>
                    <a:lnTo>
                      <a:pt x="36" y="0"/>
                    </a:lnTo>
                    <a:lnTo>
                      <a:pt x="36" y="43"/>
                    </a:lnTo>
                    <a:lnTo>
                      <a:pt x="43" y="43"/>
                    </a:lnTo>
                    <a:lnTo>
                      <a:pt x="43" y="52"/>
                    </a:lnTo>
                    <a:lnTo>
                      <a:pt x="36" y="52"/>
                    </a:lnTo>
                    <a:lnTo>
                      <a:pt x="36" y="67"/>
                    </a:lnTo>
                    <a:lnTo>
                      <a:pt x="22" y="67"/>
                    </a:lnTo>
                    <a:lnTo>
                      <a:pt x="22" y="52"/>
                    </a:lnTo>
                    <a:lnTo>
                      <a:pt x="0" y="52"/>
                    </a:lnTo>
                    <a:lnTo>
                      <a:pt x="0" y="43"/>
                    </a:lnTo>
                    <a:close/>
                    <a:moveTo>
                      <a:pt x="3" y="43"/>
                    </a:moveTo>
                    <a:lnTo>
                      <a:pt x="22" y="43"/>
                    </a:lnTo>
                    <a:lnTo>
                      <a:pt x="22" y="16"/>
                    </a:lnTo>
                    <a:lnTo>
                      <a:pt x="3" y="4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78" name="Freeform 654"/>
              <p:cNvSpPr>
                <a:spLocks noEditPoints="1"/>
              </p:cNvSpPr>
              <p:nvPr/>
            </p:nvSpPr>
            <p:spPr bwMode="auto">
              <a:xfrm>
                <a:off x="5080000" y="4359275"/>
                <a:ext cx="66675" cy="107950"/>
              </a:xfrm>
              <a:custGeom>
                <a:avLst/>
                <a:gdLst/>
                <a:ahLst/>
                <a:cxnLst>
                  <a:cxn ang="0">
                    <a:pos x="42" y="33"/>
                  </a:cxn>
                  <a:cxn ang="0">
                    <a:pos x="42" y="43"/>
                  </a:cxn>
                  <a:cxn ang="0">
                    <a:pos x="39" y="52"/>
                  </a:cxn>
                  <a:cxn ang="0">
                    <a:pos x="37" y="59"/>
                  </a:cxn>
                  <a:cxn ang="0">
                    <a:pos x="35" y="61"/>
                  </a:cxn>
                  <a:cxn ang="0">
                    <a:pos x="31" y="63"/>
                  </a:cxn>
                  <a:cxn ang="0">
                    <a:pos x="29" y="66"/>
                  </a:cxn>
                  <a:cxn ang="0">
                    <a:pos x="27" y="67"/>
                  </a:cxn>
                  <a:cxn ang="0">
                    <a:pos x="23" y="68"/>
                  </a:cxn>
                  <a:cxn ang="0">
                    <a:pos x="17" y="68"/>
                  </a:cxn>
                  <a:cxn ang="0">
                    <a:pos x="15" y="67"/>
                  </a:cxn>
                  <a:cxn ang="0">
                    <a:pos x="12" y="66"/>
                  </a:cxn>
                  <a:cxn ang="0">
                    <a:pos x="9" y="62"/>
                  </a:cxn>
                  <a:cxn ang="0">
                    <a:pos x="6" y="59"/>
                  </a:cxn>
                  <a:cxn ang="0">
                    <a:pos x="5" y="57"/>
                  </a:cxn>
                  <a:cxn ang="0">
                    <a:pos x="2" y="53"/>
                  </a:cxn>
                  <a:cxn ang="0">
                    <a:pos x="1" y="51"/>
                  </a:cxn>
                  <a:cxn ang="0">
                    <a:pos x="0" y="43"/>
                  </a:cxn>
                  <a:cxn ang="0">
                    <a:pos x="0" y="24"/>
                  </a:cxn>
                  <a:cxn ang="0">
                    <a:pos x="2" y="15"/>
                  </a:cxn>
                  <a:cxn ang="0">
                    <a:pos x="5" y="10"/>
                  </a:cxn>
                  <a:cxn ang="0">
                    <a:pos x="7" y="7"/>
                  </a:cxn>
                  <a:cxn ang="0">
                    <a:pos x="10" y="3"/>
                  </a:cxn>
                  <a:cxn ang="0">
                    <a:pos x="14" y="1"/>
                  </a:cxn>
                  <a:cxn ang="0">
                    <a:pos x="17" y="0"/>
                  </a:cxn>
                  <a:cxn ang="0">
                    <a:pos x="24" y="0"/>
                  </a:cxn>
                  <a:cxn ang="0">
                    <a:pos x="28" y="1"/>
                  </a:cxn>
                  <a:cxn ang="0">
                    <a:pos x="31" y="3"/>
                  </a:cxn>
                  <a:cxn ang="0">
                    <a:pos x="35" y="7"/>
                  </a:cxn>
                  <a:cxn ang="0">
                    <a:pos x="39" y="14"/>
                  </a:cxn>
                  <a:cxn ang="0">
                    <a:pos x="42" y="24"/>
                  </a:cxn>
                  <a:cxn ang="0">
                    <a:pos x="42" y="33"/>
                  </a:cxn>
                  <a:cxn ang="0">
                    <a:pos x="28" y="33"/>
                  </a:cxn>
                  <a:cxn ang="0">
                    <a:pos x="28" y="9"/>
                  </a:cxn>
                  <a:cxn ang="0">
                    <a:pos x="27" y="7"/>
                  </a:cxn>
                  <a:cxn ang="0">
                    <a:pos x="23" y="3"/>
                  </a:cxn>
                  <a:cxn ang="0">
                    <a:pos x="17" y="3"/>
                  </a:cxn>
                  <a:cxn ang="0">
                    <a:pos x="16" y="6"/>
                  </a:cxn>
                  <a:cxn ang="0">
                    <a:pos x="15" y="7"/>
                  </a:cxn>
                  <a:cxn ang="0">
                    <a:pos x="15" y="10"/>
                  </a:cxn>
                  <a:cxn ang="0">
                    <a:pos x="14" y="15"/>
                  </a:cxn>
                  <a:cxn ang="0">
                    <a:pos x="14" y="52"/>
                  </a:cxn>
                  <a:cxn ang="0">
                    <a:pos x="15" y="55"/>
                  </a:cxn>
                  <a:cxn ang="0">
                    <a:pos x="15" y="59"/>
                  </a:cxn>
                  <a:cxn ang="0">
                    <a:pos x="17" y="63"/>
                  </a:cxn>
                  <a:cxn ang="0">
                    <a:pos x="19" y="65"/>
                  </a:cxn>
                  <a:cxn ang="0">
                    <a:pos x="22" y="65"/>
                  </a:cxn>
                  <a:cxn ang="0">
                    <a:pos x="24" y="63"/>
                  </a:cxn>
                  <a:cxn ang="0">
                    <a:pos x="24" y="62"/>
                  </a:cxn>
                  <a:cxn ang="0">
                    <a:pos x="27" y="60"/>
                  </a:cxn>
                  <a:cxn ang="0">
                    <a:pos x="28" y="58"/>
                  </a:cxn>
                  <a:cxn ang="0">
                    <a:pos x="28" y="54"/>
                  </a:cxn>
                  <a:cxn ang="0">
                    <a:pos x="28" y="33"/>
                  </a:cxn>
                </a:cxnLst>
                <a:rect l="0" t="0" r="r" b="b"/>
                <a:pathLst>
                  <a:path w="42" h="68">
                    <a:moveTo>
                      <a:pt x="42" y="33"/>
                    </a:moveTo>
                    <a:lnTo>
                      <a:pt x="42" y="43"/>
                    </a:lnTo>
                    <a:lnTo>
                      <a:pt x="39" y="52"/>
                    </a:lnTo>
                    <a:lnTo>
                      <a:pt x="37" y="59"/>
                    </a:lnTo>
                    <a:lnTo>
                      <a:pt x="35" y="61"/>
                    </a:lnTo>
                    <a:lnTo>
                      <a:pt x="31" y="63"/>
                    </a:lnTo>
                    <a:lnTo>
                      <a:pt x="29" y="66"/>
                    </a:lnTo>
                    <a:lnTo>
                      <a:pt x="27" y="67"/>
                    </a:lnTo>
                    <a:lnTo>
                      <a:pt x="23" y="68"/>
                    </a:lnTo>
                    <a:lnTo>
                      <a:pt x="17" y="68"/>
                    </a:lnTo>
                    <a:lnTo>
                      <a:pt x="15" y="67"/>
                    </a:lnTo>
                    <a:lnTo>
                      <a:pt x="12" y="66"/>
                    </a:lnTo>
                    <a:lnTo>
                      <a:pt x="9" y="62"/>
                    </a:lnTo>
                    <a:lnTo>
                      <a:pt x="6" y="59"/>
                    </a:lnTo>
                    <a:lnTo>
                      <a:pt x="5" y="57"/>
                    </a:lnTo>
                    <a:lnTo>
                      <a:pt x="2" y="53"/>
                    </a:lnTo>
                    <a:lnTo>
                      <a:pt x="1" y="51"/>
                    </a:lnTo>
                    <a:lnTo>
                      <a:pt x="0" y="43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5" y="10"/>
                    </a:lnTo>
                    <a:lnTo>
                      <a:pt x="7" y="7"/>
                    </a:lnTo>
                    <a:lnTo>
                      <a:pt x="10" y="3"/>
                    </a:lnTo>
                    <a:lnTo>
                      <a:pt x="14" y="1"/>
                    </a:lnTo>
                    <a:lnTo>
                      <a:pt x="17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1" y="3"/>
                    </a:lnTo>
                    <a:lnTo>
                      <a:pt x="35" y="7"/>
                    </a:lnTo>
                    <a:lnTo>
                      <a:pt x="39" y="14"/>
                    </a:lnTo>
                    <a:lnTo>
                      <a:pt x="42" y="24"/>
                    </a:lnTo>
                    <a:lnTo>
                      <a:pt x="42" y="33"/>
                    </a:lnTo>
                    <a:close/>
                    <a:moveTo>
                      <a:pt x="28" y="33"/>
                    </a:moveTo>
                    <a:lnTo>
                      <a:pt x="28" y="9"/>
                    </a:lnTo>
                    <a:lnTo>
                      <a:pt x="27" y="7"/>
                    </a:lnTo>
                    <a:lnTo>
                      <a:pt x="23" y="3"/>
                    </a:lnTo>
                    <a:lnTo>
                      <a:pt x="17" y="3"/>
                    </a:lnTo>
                    <a:lnTo>
                      <a:pt x="16" y="6"/>
                    </a:lnTo>
                    <a:lnTo>
                      <a:pt x="15" y="7"/>
                    </a:lnTo>
                    <a:lnTo>
                      <a:pt x="15" y="10"/>
                    </a:lnTo>
                    <a:lnTo>
                      <a:pt x="14" y="15"/>
                    </a:lnTo>
                    <a:lnTo>
                      <a:pt x="14" y="52"/>
                    </a:lnTo>
                    <a:lnTo>
                      <a:pt x="15" y="55"/>
                    </a:lnTo>
                    <a:lnTo>
                      <a:pt x="15" y="59"/>
                    </a:lnTo>
                    <a:lnTo>
                      <a:pt x="17" y="63"/>
                    </a:lnTo>
                    <a:lnTo>
                      <a:pt x="19" y="65"/>
                    </a:lnTo>
                    <a:lnTo>
                      <a:pt x="22" y="65"/>
                    </a:lnTo>
                    <a:lnTo>
                      <a:pt x="24" y="63"/>
                    </a:lnTo>
                    <a:lnTo>
                      <a:pt x="24" y="62"/>
                    </a:lnTo>
                    <a:lnTo>
                      <a:pt x="27" y="60"/>
                    </a:lnTo>
                    <a:lnTo>
                      <a:pt x="28" y="58"/>
                    </a:lnTo>
                    <a:lnTo>
                      <a:pt x="28" y="54"/>
                    </a:lnTo>
                    <a:lnTo>
                      <a:pt x="28" y="3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79" name="Freeform 655"/>
              <p:cNvSpPr>
                <a:spLocks/>
              </p:cNvSpPr>
              <p:nvPr/>
            </p:nvSpPr>
            <p:spPr bwMode="auto">
              <a:xfrm>
                <a:off x="5160963" y="4441825"/>
                <a:ext cx="23813" cy="25400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9" y="1"/>
                  </a:cxn>
                  <a:cxn ang="0">
                    <a:pos x="13" y="2"/>
                  </a:cxn>
                  <a:cxn ang="0">
                    <a:pos x="14" y="5"/>
                  </a:cxn>
                  <a:cxn ang="0">
                    <a:pos x="15" y="6"/>
                  </a:cxn>
                  <a:cxn ang="0">
                    <a:pos x="15" y="10"/>
                  </a:cxn>
                  <a:cxn ang="0">
                    <a:pos x="14" y="13"/>
                  </a:cxn>
                  <a:cxn ang="0">
                    <a:pos x="13" y="14"/>
                  </a:cxn>
                  <a:cxn ang="0">
                    <a:pos x="10" y="15"/>
                  </a:cxn>
                  <a:cxn ang="0">
                    <a:pos x="9" y="16"/>
                  </a:cxn>
                  <a:cxn ang="0">
                    <a:pos x="5" y="16"/>
                  </a:cxn>
                  <a:cxn ang="0">
                    <a:pos x="3" y="15"/>
                  </a:cxn>
                  <a:cxn ang="0">
                    <a:pos x="1" y="14"/>
                  </a:cxn>
                  <a:cxn ang="0">
                    <a:pos x="0" y="13"/>
                  </a:cxn>
                  <a:cxn ang="0">
                    <a:pos x="0" y="5"/>
                  </a:cxn>
                  <a:cxn ang="0">
                    <a:pos x="1" y="2"/>
                  </a:cxn>
                  <a:cxn ang="0">
                    <a:pos x="3" y="1"/>
                  </a:cxn>
                  <a:cxn ang="0">
                    <a:pos x="5" y="1"/>
                  </a:cxn>
                  <a:cxn ang="0">
                    <a:pos x="7" y="0"/>
                  </a:cxn>
                </a:cxnLst>
                <a:rect l="0" t="0" r="r" b="b"/>
                <a:pathLst>
                  <a:path w="15" h="16">
                    <a:moveTo>
                      <a:pt x="7" y="0"/>
                    </a:moveTo>
                    <a:lnTo>
                      <a:pt x="9" y="1"/>
                    </a:lnTo>
                    <a:lnTo>
                      <a:pt x="13" y="2"/>
                    </a:lnTo>
                    <a:lnTo>
                      <a:pt x="14" y="5"/>
                    </a:lnTo>
                    <a:lnTo>
                      <a:pt x="15" y="6"/>
                    </a:lnTo>
                    <a:lnTo>
                      <a:pt x="15" y="10"/>
                    </a:lnTo>
                    <a:lnTo>
                      <a:pt x="14" y="13"/>
                    </a:lnTo>
                    <a:lnTo>
                      <a:pt x="13" y="14"/>
                    </a:lnTo>
                    <a:lnTo>
                      <a:pt x="10" y="15"/>
                    </a:lnTo>
                    <a:lnTo>
                      <a:pt x="9" y="16"/>
                    </a:lnTo>
                    <a:lnTo>
                      <a:pt x="5" y="16"/>
                    </a:lnTo>
                    <a:lnTo>
                      <a:pt x="3" y="15"/>
                    </a:lnTo>
                    <a:lnTo>
                      <a:pt x="1" y="14"/>
                    </a:lnTo>
                    <a:lnTo>
                      <a:pt x="0" y="13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80" name="Freeform 656"/>
              <p:cNvSpPr>
                <a:spLocks noEditPoints="1"/>
              </p:cNvSpPr>
              <p:nvPr/>
            </p:nvSpPr>
            <p:spPr bwMode="auto">
              <a:xfrm>
                <a:off x="5197475" y="4359275"/>
                <a:ext cx="68263" cy="107950"/>
              </a:xfrm>
              <a:custGeom>
                <a:avLst/>
                <a:gdLst/>
                <a:ahLst/>
                <a:cxnLst>
                  <a:cxn ang="0">
                    <a:pos x="43" y="0"/>
                  </a:cxn>
                  <a:cxn ang="0">
                    <a:pos x="43" y="1"/>
                  </a:cxn>
                  <a:cxn ang="0">
                    <a:pos x="37" y="2"/>
                  </a:cxn>
                  <a:cxn ang="0">
                    <a:pos x="32" y="4"/>
                  </a:cxn>
                  <a:cxn ang="0">
                    <a:pos x="29" y="7"/>
                  </a:cxn>
                  <a:cxn ang="0">
                    <a:pos x="24" y="10"/>
                  </a:cxn>
                  <a:cxn ang="0">
                    <a:pos x="21" y="15"/>
                  </a:cxn>
                  <a:cxn ang="0">
                    <a:pos x="19" y="18"/>
                  </a:cxn>
                  <a:cxn ang="0">
                    <a:pos x="16" y="28"/>
                  </a:cxn>
                  <a:cxn ang="0">
                    <a:pos x="19" y="26"/>
                  </a:cxn>
                  <a:cxn ang="0">
                    <a:pos x="20" y="26"/>
                  </a:cxn>
                  <a:cxn ang="0">
                    <a:pos x="23" y="25"/>
                  </a:cxn>
                  <a:cxn ang="0">
                    <a:pos x="29" y="25"/>
                  </a:cxn>
                  <a:cxn ang="0">
                    <a:pos x="32" y="26"/>
                  </a:cxn>
                  <a:cxn ang="0">
                    <a:pos x="39" y="33"/>
                  </a:cxn>
                  <a:cxn ang="0">
                    <a:pos x="42" y="40"/>
                  </a:cxn>
                  <a:cxn ang="0">
                    <a:pos x="43" y="45"/>
                  </a:cxn>
                  <a:cxn ang="0">
                    <a:pos x="43" y="50"/>
                  </a:cxn>
                  <a:cxn ang="0">
                    <a:pos x="42" y="53"/>
                  </a:cxn>
                  <a:cxn ang="0">
                    <a:pos x="39" y="57"/>
                  </a:cxn>
                  <a:cxn ang="0">
                    <a:pos x="37" y="61"/>
                  </a:cxn>
                  <a:cxn ang="0">
                    <a:pos x="35" y="63"/>
                  </a:cxn>
                  <a:cxn ang="0">
                    <a:pos x="32" y="65"/>
                  </a:cxn>
                  <a:cxn ang="0">
                    <a:pos x="29" y="67"/>
                  </a:cxn>
                  <a:cxn ang="0">
                    <a:pos x="25" y="68"/>
                  </a:cxn>
                  <a:cxn ang="0">
                    <a:pos x="19" y="68"/>
                  </a:cxn>
                  <a:cxn ang="0">
                    <a:pos x="14" y="67"/>
                  </a:cxn>
                  <a:cxn ang="0">
                    <a:pos x="10" y="65"/>
                  </a:cxn>
                  <a:cxn ang="0">
                    <a:pos x="8" y="62"/>
                  </a:cxn>
                  <a:cxn ang="0">
                    <a:pos x="6" y="59"/>
                  </a:cxn>
                  <a:cxn ang="0">
                    <a:pos x="4" y="54"/>
                  </a:cxn>
                  <a:cxn ang="0">
                    <a:pos x="1" y="51"/>
                  </a:cxn>
                  <a:cxn ang="0">
                    <a:pos x="0" y="46"/>
                  </a:cxn>
                  <a:cxn ang="0">
                    <a:pos x="0" y="41"/>
                  </a:cxn>
                  <a:cxn ang="0">
                    <a:pos x="1" y="30"/>
                  </a:cxn>
                  <a:cxn ang="0">
                    <a:pos x="8" y="16"/>
                  </a:cxn>
                  <a:cxn ang="0">
                    <a:pos x="12" y="11"/>
                  </a:cxn>
                  <a:cxn ang="0">
                    <a:pos x="15" y="8"/>
                  </a:cxn>
                  <a:cxn ang="0">
                    <a:pos x="20" y="4"/>
                  </a:cxn>
                  <a:cxn ang="0">
                    <a:pos x="31" y="1"/>
                  </a:cxn>
                  <a:cxn ang="0">
                    <a:pos x="43" y="0"/>
                  </a:cxn>
                  <a:cxn ang="0">
                    <a:pos x="15" y="32"/>
                  </a:cxn>
                  <a:cxn ang="0">
                    <a:pos x="15" y="54"/>
                  </a:cxn>
                  <a:cxn ang="0">
                    <a:pos x="16" y="58"/>
                  </a:cxn>
                  <a:cxn ang="0">
                    <a:pos x="19" y="61"/>
                  </a:cxn>
                  <a:cxn ang="0">
                    <a:pos x="20" y="62"/>
                  </a:cxn>
                  <a:cxn ang="0">
                    <a:pos x="21" y="65"/>
                  </a:cxn>
                  <a:cxn ang="0">
                    <a:pos x="24" y="65"/>
                  </a:cxn>
                  <a:cxn ang="0">
                    <a:pos x="27" y="62"/>
                  </a:cxn>
                  <a:cxn ang="0">
                    <a:pos x="28" y="60"/>
                  </a:cxn>
                  <a:cxn ang="0">
                    <a:pos x="29" y="57"/>
                  </a:cxn>
                  <a:cxn ang="0">
                    <a:pos x="29" y="52"/>
                  </a:cxn>
                  <a:cxn ang="0">
                    <a:pos x="28" y="40"/>
                  </a:cxn>
                  <a:cxn ang="0">
                    <a:pos x="25" y="32"/>
                  </a:cxn>
                  <a:cxn ang="0">
                    <a:pos x="23" y="30"/>
                  </a:cxn>
                  <a:cxn ang="0">
                    <a:pos x="20" y="30"/>
                  </a:cxn>
                  <a:cxn ang="0">
                    <a:pos x="15" y="32"/>
                  </a:cxn>
                </a:cxnLst>
                <a:rect l="0" t="0" r="r" b="b"/>
                <a:pathLst>
                  <a:path w="43" h="68">
                    <a:moveTo>
                      <a:pt x="43" y="0"/>
                    </a:moveTo>
                    <a:lnTo>
                      <a:pt x="43" y="1"/>
                    </a:lnTo>
                    <a:lnTo>
                      <a:pt x="37" y="2"/>
                    </a:lnTo>
                    <a:lnTo>
                      <a:pt x="32" y="4"/>
                    </a:lnTo>
                    <a:lnTo>
                      <a:pt x="29" y="7"/>
                    </a:lnTo>
                    <a:lnTo>
                      <a:pt x="24" y="10"/>
                    </a:lnTo>
                    <a:lnTo>
                      <a:pt x="21" y="15"/>
                    </a:lnTo>
                    <a:lnTo>
                      <a:pt x="19" y="18"/>
                    </a:lnTo>
                    <a:lnTo>
                      <a:pt x="16" y="28"/>
                    </a:lnTo>
                    <a:lnTo>
                      <a:pt x="19" y="26"/>
                    </a:lnTo>
                    <a:lnTo>
                      <a:pt x="20" y="26"/>
                    </a:lnTo>
                    <a:lnTo>
                      <a:pt x="23" y="25"/>
                    </a:lnTo>
                    <a:lnTo>
                      <a:pt x="29" y="25"/>
                    </a:lnTo>
                    <a:lnTo>
                      <a:pt x="32" y="26"/>
                    </a:lnTo>
                    <a:lnTo>
                      <a:pt x="39" y="33"/>
                    </a:lnTo>
                    <a:lnTo>
                      <a:pt x="42" y="40"/>
                    </a:lnTo>
                    <a:lnTo>
                      <a:pt x="43" y="45"/>
                    </a:lnTo>
                    <a:lnTo>
                      <a:pt x="43" y="50"/>
                    </a:lnTo>
                    <a:lnTo>
                      <a:pt x="42" y="53"/>
                    </a:lnTo>
                    <a:lnTo>
                      <a:pt x="39" y="57"/>
                    </a:lnTo>
                    <a:lnTo>
                      <a:pt x="37" y="61"/>
                    </a:lnTo>
                    <a:lnTo>
                      <a:pt x="35" y="63"/>
                    </a:lnTo>
                    <a:lnTo>
                      <a:pt x="32" y="65"/>
                    </a:lnTo>
                    <a:lnTo>
                      <a:pt x="29" y="67"/>
                    </a:lnTo>
                    <a:lnTo>
                      <a:pt x="25" y="68"/>
                    </a:lnTo>
                    <a:lnTo>
                      <a:pt x="19" y="68"/>
                    </a:lnTo>
                    <a:lnTo>
                      <a:pt x="14" y="67"/>
                    </a:lnTo>
                    <a:lnTo>
                      <a:pt x="10" y="65"/>
                    </a:lnTo>
                    <a:lnTo>
                      <a:pt x="8" y="62"/>
                    </a:lnTo>
                    <a:lnTo>
                      <a:pt x="6" y="59"/>
                    </a:lnTo>
                    <a:lnTo>
                      <a:pt x="4" y="54"/>
                    </a:lnTo>
                    <a:lnTo>
                      <a:pt x="1" y="51"/>
                    </a:lnTo>
                    <a:lnTo>
                      <a:pt x="0" y="46"/>
                    </a:lnTo>
                    <a:lnTo>
                      <a:pt x="0" y="41"/>
                    </a:lnTo>
                    <a:lnTo>
                      <a:pt x="1" y="30"/>
                    </a:lnTo>
                    <a:lnTo>
                      <a:pt x="8" y="16"/>
                    </a:lnTo>
                    <a:lnTo>
                      <a:pt x="12" y="11"/>
                    </a:lnTo>
                    <a:lnTo>
                      <a:pt x="15" y="8"/>
                    </a:lnTo>
                    <a:lnTo>
                      <a:pt x="20" y="4"/>
                    </a:lnTo>
                    <a:lnTo>
                      <a:pt x="31" y="1"/>
                    </a:lnTo>
                    <a:lnTo>
                      <a:pt x="43" y="0"/>
                    </a:lnTo>
                    <a:close/>
                    <a:moveTo>
                      <a:pt x="15" y="32"/>
                    </a:moveTo>
                    <a:lnTo>
                      <a:pt x="15" y="54"/>
                    </a:lnTo>
                    <a:lnTo>
                      <a:pt x="16" y="58"/>
                    </a:lnTo>
                    <a:lnTo>
                      <a:pt x="19" y="61"/>
                    </a:lnTo>
                    <a:lnTo>
                      <a:pt x="20" y="62"/>
                    </a:lnTo>
                    <a:lnTo>
                      <a:pt x="21" y="65"/>
                    </a:lnTo>
                    <a:lnTo>
                      <a:pt x="24" y="65"/>
                    </a:lnTo>
                    <a:lnTo>
                      <a:pt x="27" y="62"/>
                    </a:lnTo>
                    <a:lnTo>
                      <a:pt x="28" y="60"/>
                    </a:lnTo>
                    <a:lnTo>
                      <a:pt x="29" y="57"/>
                    </a:lnTo>
                    <a:lnTo>
                      <a:pt x="29" y="52"/>
                    </a:lnTo>
                    <a:lnTo>
                      <a:pt x="28" y="40"/>
                    </a:lnTo>
                    <a:lnTo>
                      <a:pt x="25" y="32"/>
                    </a:lnTo>
                    <a:lnTo>
                      <a:pt x="23" y="30"/>
                    </a:lnTo>
                    <a:lnTo>
                      <a:pt x="20" y="30"/>
                    </a:lnTo>
                    <a:lnTo>
                      <a:pt x="15" y="3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81" name="Line 657"/>
              <p:cNvSpPr>
                <a:spLocks noChangeShapeType="1"/>
              </p:cNvSpPr>
              <p:nvPr/>
            </p:nvSpPr>
            <p:spPr bwMode="auto">
              <a:xfrm>
                <a:off x="4076700" y="4318000"/>
                <a:ext cx="1457325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82" name="Freeform 658"/>
              <p:cNvSpPr>
                <a:spLocks noEditPoints="1"/>
              </p:cNvSpPr>
              <p:nvPr/>
            </p:nvSpPr>
            <p:spPr bwMode="auto">
              <a:xfrm>
                <a:off x="4076700" y="3940175"/>
                <a:ext cx="1457325" cy="269875"/>
              </a:xfrm>
              <a:custGeom>
                <a:avLst/>
                <a:gdLst/>
                <a:ahLst/>
                <a:cxnLst>
                  <a:cxn ang="0">
                    <a:pos x="0" y="170"/>
                  </a:cxn>
                  <a:cxn ang="0">
                    <a:pos x="2" y="162"/>
                  </a:cxn>
                  <a:cxn ang="0">
                    <a:pos x="14" y="125"/>
                  </a:cxn>
                  <a:cxn ang="0">
                    <a:pos x="61" y="32"/>
                  </a:cxn>
                  <a:cxn ang="0">
                    <a:pos x="59" y="33"/>
                  </a:cxn>
                  <a:cxn ang="0">
                    <a:pos x="234" y="0"/>
                  </a:cxn>
                  <a:cxn ang="0">
                    <a:pos x="354" y="1"/>
                  </a:cxn>
                  <a:cxn ang="0">
                    <a:pos x="470" y="7"/>
                  </a:cxn>
                  <a:cxn ang="0">
                    <a:pos x="588" y="24"/>
                  </a:cxn>
                  <a:cxn ang="0">
                    <a:pos x="612" y="27"/>
                  </a:cxn>
                  <a:cxn ang="0">
                    <a:pos x="666" y="37"/>
                  </a:cxn>
                  <a:cxn ang="0">
                    <a:pos x="728" y="51"/>
                  </a:cxn>
                  <a:cxn ang="0">
                    <a:pos x="793" y="65"/>
                  </a:cxn>
                  <a:cxn ang="0">
                    <a:pos x="805" y="68"/>
                  </a:cxn>
                  <a:cxn ang="0">
                    <a:pos x="890" y="89"/>
                  </a:cxn>
                  <a:cxn ang="0">
                    <a:pos x="913" y="93"/>
                  </a:cxn>
                  <a:cxn ang="0">
                    <a:pos x="918" y="106"/>
                  </a:cxn>
                  <a:cxn ang="0">
                    <a:pos x="888" y="99"/>
                  </a:cxn>
                  <a:cxn ang="0">
                    <a:pos x="802" y="78"/>
                  </a:cxn>
                  <a:cxn ang="0">
                    <a:pos x="743" y="65"/>
                  </a:cxn>
                  <a:cxn ang="0">
                    <a:pos x="682" y="51"/>
                  </a:cxn>
                  <a:cxn ang="0">
                    <a:pos x="624" y="40"/>
                  </a:cxn>
                  <a:cxn ang="0">
                    <a:pos x="495" y="22"/>
                  </a:cxn>
                  <a:cxn ang="0">
                    <a:pos x="354" y="12"/>
                  </a:cxn>
                  <a:cxn ang="0">
                    <a:pos x="234" y="11"/>
                  </a:cxn>
                  <a:cxn ang="0">
                    <a:pos x="186" y="14"/>
                  </a:cxn>
                  <a:cxn ang="0">
                    <a:pos x="164" y="15"/>
                  </a:cxn>
                  <a:cxn ang="0">
                    <a:pos x="156" y="16"/>
                  </a:cxn>
                  <a:cxn ang="0">
                    <a:pos x="130" y="21"/>
                  </a:cxn>
                  <a:cxn ang="0">
                    <a:pos x="129" y="21"/>
                  </a:cxn>
                  <a:cxn ang="0">
                    <a:pos x="89" y="32"/>
                  </a:cxn>
                  <a:cxn ang="0">
                    <a:pos x="78" y="36"/>
                  </a:cxn>
                  <a:cxn ang="0">
                    <a:pos x="78" y="37"/>
                  </a:cxn>
                  <a:cxn ang="0">
                    <a:pos x="68" y="41"/>
                  </a:cxn>
                  <a:cxn ang="0">
                    <a:pos x="58" y="49"/>
                  </a:cxn>
                  <a:cxn ang="0">
                    <a:pos x="36" y="75"/>
                  </a:cxn>
                  <a:cxn ang="0">
                    <a:pos x="32" y="82"/>
                  </a:cxn>
                  <a:cxn ang="0">
                    <a:pos x="23" y="98"/>
                  </a:cxn>
                  <a:cxn ang="0">
                    <a:pos x="21" y="104"/>
                  </a:cxn>
                  <a:cxn ang="0">
                    <a:pos x="13" y="125"/>
                  </a:cxn>
                  <a:cxn ang="0">
                    <a:pos x="10" y="133"/>
                  </a:cxn>
                  <a:cxn ang="0">
                    <a:pos x="2" y="161"/>
                  </a:cxn>
                  <a:cxn ang="0">
                    <a:pos x="0" y="128"/>
                  </a:cxn>
                  <a:cxn ang="0">
                    <a:pos x="10" y="100"/>
                  </a:cxn>
                  <a:cxn ang="0">
                    <a:pos x="15" y="91"/>
                  </a:cxn>
                  <a:cxn ang="0">
                    <a:pos x="23" y="76"/>
                  </a:cxn>
                  <a:cxn ang="0">
                    <a:pos x="26" y="69"/>
                  </a:cxn>
                  <a:cxn ang="0">
                    <a:pos x="37" y="53"/>
                  </a:cxn>
                  <a:cxn ang="0">
                    <a:pos x="50" y="41"/>
                  </a:cxn>
                  <a:cxn ang="0">
                    <a:pos x="51" y="40"/>
                  </a:cxn>
                  <a:cxn ang="0">
                    <a:pos x="60" y="33"/>
                  </a:cxn>
                  <a:cxn ang="0">
                    <a:pos x="70" y="27"/>
                  </a:cxn>
                  <a:cxn ang="0">
                    <a:pos x="74" y="26"/>
                  </a:cxn>
                  <a:cxn ang="0">
                    <a:pos x="88" y="21"/>
                  </a:cxn>
                  <a:cxn ang="0">
                    <a:pos x="99" y="17"/>
                  </a:cxn>
                  <a:cxn ang="0">
                    <a:pos x="137" y="7"/>
                  </a:cxn>
                  <a:cxn ang="0">
                    <a:pos x="156" y="4"/>
                  </a:cxn>
                  <a:cxn ang="0">
                    <a:pos x="163" y="4"/>
                  </a:cxn>
                  <a:cxn ang="0">
                    <a:pos x="163" y="3"/>
                  </a:cxn>
                  <a:cxn ang="0">
                    <a:pos x="186" y="2"/>
                  </a:cxn>
                  <a:cxn ang="0">
                    <a:pos x="234" y="0"/>
                  </a:cxn>
                </a:cxnLst>
                <a:rect l="0" t="0" r="r" b="b"/>
                <a:pathLst>
                  <a:path w="918" h="170">
                    <a:moveTo>
                      <a:pt x="2" y="162"/>
                    </a:moveTo>
                    <a:lnTo>
                      <a:pt x="0" y="170"/>
                    </a:lnTo>
                    <a:lnTo>
                      <a:pt x="0" y="166"/>
                    </a:lnTo>
                    <a:lnTo>
                      <a:pt x="2" y="162"/>
                    </a:lnTo>
                    <a:close/>
                    <a:moveTo>
                      <a:pt x="15" y="121"/>
                    </a:moveTo>
                    <a:lnTo>
                      <a:pt x="14" y="125"/>
                    </a:lnTo>
                    <a:lnTo>
                      <a:pt x="15" y="121"/>
                    </a:lnTo>
                    <a:close/>
                    <a:moveTo>
                      <a:pt x="61" y="32"/>
                    </a:moveTo>
                    <a:lnTo>
                      <a:pt x="60" y="33"/>
                    </a:lnTo>
                    <a:lnTo>
                      <a:pt x="59" y="33"/>
                    </a:lnTo>
                    <a:lnTo>
                      <a:pt x="61" y="32"/>
                    </a:lnTo>
                    <a:close/>
                    <a:moveTo>
                      <a:pt x="234" y="0"/>
                    </a:moveTo>
                    <a:lnTo>
                      <a:pt x="328" y="0"/>
                    </a:lnTo>
                    <a:lnTo>
                      <a:pt x="354" y="1"/>
                    </a:lnTo>
                    <a:lnTo>
                      <a:pt x="469" y="7"/>
                    </a:lnTo>
                    <a:lnTo>
                      <a:pt x="470" y="7"/>
                    </a:lnTo>
                    <a:lnTo>
                      <a:pt x="496" y="10"/>
                    </a:lnTo>
                    <a:lnTo>
                      <a:pt x="588" y="24"/>
                    </a:lnTo>
                    <a:lnTo>
                      <a:pt x="625" y="29"/>
                    </a:lnTo>
                    <a:lnTo>
                      <a:pt x="612" y="27"/>
                    </a:lnTo>
                    <a:lnTo>
                      <a:pt x="625" y="30"/>
                    </a:lnTo>
                    <a:lnTo>
                      <a:pt x="666" y="37"/>
                    </a:lnTo>
                    <a:lnTo>
                      <a:pt x="684" y="40"/>
                    </a:lnTo>
                    <a:lnTo>
                      <a:pt x="728" y="51"/>
                    </a:lnTo>
                    <a:lnTo>
                      <a:pt x="745" y="54"/>
                    </a:lnTo>
                    <a:lnTo>
                      <a:pt x="793" y="65"/>
                    </a:lnTo>
                    <a:lnTo>
                      <a:pt x="794" y="65"/>
                    </a:lnTo>
                    <a:lnTo>
                      <a:pt x="805" y="68"/>
                    </a:lnTo>
                    <a:lnTo>
                      <a:pt x="863" y="82"/>
                    </a:lnTo>
                    <a:lnTo>
                      <a:pt x="890" y="89"/>
                    </a:lnTo>
                    <a:lnTo>
                      <a:pt x="912" y="93"/>
                    </a:lnTo>
                    <a:lnTo>
                      <a:pt x="913" y="93"/>
                    </a:lnTo>
                    <a:lnTo>
                      <a:pt x="918" y="95"/>
                    </a:lnTo>
                    <a:lnTo>
                      <a:pt x="918" y="106"/>
                    </a:lnTo>
                    <a:lnTo>
                      <a:pt x="909" y="104"/>
                    </a:lnTo>
                    <a:lnTo>
                      <a:pt x="888" y="99"/>
                    </a:lnTo>
                    <a:lnTo>
                      <a:pt x="861" y="92"/>
                    </a:lnTo>
                    <a:lnTo>
                      <a:pt x="802" y="78"/>
                    </a:lnTo>
                    <a:lnTo>
                      <a:pt x="790" y="75"/>
                    </a:lnTo>
                    <a:lnTo>
                      <a:pt x="743" y="65"/>
                    </a:lnTo>
                    <a:lnTo>
                      <a:pt x="726" y="61"/>
                    </a:lnTo>
                    <a:lnTo>
                      <a:pt x="682" y="51"/>
                    </a:lnTo>
                    <a:lnTo>
                      <a:pt x="663" y="47"/>
                    </a:lnTo>
                    <a:lnTo>
                      <a:pt x="624" y="40"/>
                    </a:lnTo>
                    <a:lnTo>
                      <a:pt x="587" y="36"/>
                    </a:lnTo>
                    <a:lnTo>
                      <a:pt x="495" y="22"/>
                    </a:lnTo>
                    <a:lnTo>
                      <a:pt x="469" y="18"/>
                    </a:lnTo>
                    <a:lnTo>
                      <a:pt x="354" y="12"/>
                    </a:lnTo>
                    <a:lnTo>
                      <a:pt x="328" y="11"/>
                    </a:lnTo>
                    <a:lnTo>
                      <a:pt x="234" y="11"/>
                    </a:lnTo>
                    <a:lnTo>
                      <a:pt x="209" y="12"/>
                    </a:lnTo>
                    <a:lnTo>
                      <a:pt x="186" y="14"/>
                    </a:lnTo>
                    <a:lnTo>
                      <a:pt x="182" y="14"/>
                    </a:lnTo>
                    <a:lnTo>
                      <a:pt x="164" y="15"/>
                    </a:lnTo>
                    <a:lnTo>
                      <a:pt x="157" y="16"/>
                    </a:lnTo>
                    <a:lnTo>
                      <a:pt x="156" y="16"/>
                    </a:lnTo>
                    <a:lnTo>
                      <a:pt x="141" y="17"/>
                    </a:lnTo>
                    <a:lnTo>
                      <a:pt x="130" y="21"/>
                    </a:lnTo>
                    <a:lnTo>
                      <a:pt x="132" y="19"/>
                    </a:lnTo>
                    <a:lnTo>
                      <a:pt x="129" y="21"/>
                    </a:lnTo>
                    <a:lnTo>
                      <a:pt x="103" y="27"/>
                    </a:lnTo>
                    <a:lnTo>
                      <a:pt x="89" y="32"/>
                    </a:lnTo>
                    <a:lnTo>
                      <a:pt x="89" y="31"/>
                    </a:lnTo>
                    <a:lnTo>
                      <a:pt x="78" y="36"/>
                    </a:lnTo>
                    <a:lnTo>
                      <a:pt x="76" y="37"/>
                    </a:lnTo>
                    <a:lnTo>
                      <a:pt x="78" y="37"/>
                    </a:lnTo>
                    <a:lnTo>
                      <a:pt x="75" y="38"/>
                    </a:lnTo>
                    <a:lnTo>
                      <a:pt x="68" y="41"/>
                    </a:lnTo>
                    <a:lnTo>
                      <a:pt x="63" y="45"/>
                    </a:lnTo>
                    <a:lnTo>
                      <a:pt x="58" y="49"/>
                    </a:lnTo>
                    <a:lnTo>
                      <a:pt x="45" y="62"/>
                    </a:lnTo>
                    <a:lnTo>
                      <a:pt x="36" y="75"/>
                    </a:lnTo>
                    <a:lnTo>
                      <a:pt x="31" y="83"/>
                    </a:lnTo>
                    <a:lnTo>
                      <a:pt x="32" y="82"/>
                    </a:lnTo>
                    <a:lnTo>
                      <a:pt x="28" y="89"/>
                    </a:lnTo>
                    <a:lnTo>
                      <a:pt x="23" y="98"/>
                    </a:lnTo>
                    <a:lnTo>
                      <a:pt x="24" y="97"/>
                    </a:lnTo>
                    <a:lnTo>
                      <a:pt x="21" y="104"/>
                    </a:lnTo>
                    <a:lnTo>
                      <a:pt x="15" y="121"/>
                    </a:lnTo>
                    <a:lnTo>
                      <a:pt x="13" y="125"/>
                    </a:lnTo>
                    <a:lnTo>
                      <a:pt x="9" y="133"/>
                    </a:lnTo>
                    <a:lnTo>
                      <a:pt x="10" y="133"/>
                    </a:lnTo>
                    <a:lnTo>
                      <a:pt x="7" y="144"/>
                    </a:lnTo>
                    <a:lnTo>
                      <a:pt x="2" y="161"/>
                    </a:lnTo>
                    <a:lnTo>
                      <a:pt x="0" y="166"/>
                    </a:lnTo>
                    <a:lnTo>
                      <a:pt x="0" y="128"/>
                    </a:lnTo>
                    <a:lnTo>
                      <a:pt x="3" y="120"/>
                    </a:lnTo>
                    <a:lnTo>
                      <a:pt x="10" y="100"/>
                    </a:lnTo>
                    <a:lnTo>
                      <a:pt x="10" y="99"/>
                    </a:lnTo>
                    <a:lnTo>
                      <a:pt x="15" y="91"/>
                    </a:lnTo>
                    <a:lnTo>
                      <a:pt x="18" y="83"/>
                    </a:lnTo>
                    <a:lnTo>
                      <a:pt x="23" y="76"/>
                    </a:lnTo>
                    <a:lnTo>
                      <a:pt x="28" y="67"/>
                    </a:lnTo>
                    <a:lnTo>
                      <a:pt x="26" y="69"/>
                    </a:lnTo>
                    <a:lnTo>
                      <a:pt x="36" y="55"/>
                    </a:lnTo>
                    <a:lnTo>
                      <a:pt x="37" y="53"/>
                    </a:lnTo>
                    <a:lnTo>
                      <a:pt x="37" y="54"/>
                    </a:lnTo>
                    <a:lnTo>
                      <a:pt x="50" y="41"/>
                    </a:lnTo>
                    <a:lnTo>
                      <a:pt x="48" y="41"/>
                    </a:lnTo>
                    <a:lnTo>
                      <a:pt x="51" y="40"/>
                    </a:lnTo>
                    <a:lnTo>
                      <a:pt x="56" y="36"/>
                    </a:lnTo>
                    <a:lnTo>
                      <a:pt x="60" y="33"/>
                    </a:lnTo>
                    <a:lnTo>
                      <a:pt x="62" y="32"/>
                    </a:lnTo>
                    <a:lnTo>
                      <a:pt x="70" y="27"/>
                    </a:lnTo>
                    <a:lnTo>
                      <a:pt x="71" y="27"/>
                    </a:lnTo>
                    <a:lnTo>
                      <a:pt x="74" y="26"/>
                    </a:lnTo>
                    <a:lnTo>
                      <a:pt x="84" y="22"/>
                    </a:lnTo>
                    <a:lnTo>
                      <a:pt x="88" y="21"/>
                    </a:lnTo>
                    <a:lnTo>
                      <a:pt x="85" y="22"/>
                    </a:lnTo>
                    <a:lnTo>
                      <a:pt x="99" y="17"/>
                    </a:lnTo>
                    <a:lnTo>
                      <a:pt x="127" y="10"/>
                    </a:lnTo>
                    <a:lnTo>
                      <a:pt x="137" y="7"/>
                    </a:lnTo>
                    <a:lnTo>
                      <a:pt x="139" y="5"/>
                    </a:lnTo>
                    <a:lnTo>
                      <a:pt x="156" y="4"/>
                    </a:lnTo>
                    <a:lnTo>
                      <a:pt x="156" y="5"/>
                    </a:lnTo>
                    <a:lnTo>
                      <a:pt x="163" y="4"/>
                    </a:lnTo>
                    <a:lnTo>
                      <a:pt x="167" y="3"/>
                    </a:lnTo>
                    <a:lnTo>
                      <a:pt x="163" y="3"/>
                    </a:lnTo>
                    <a:lnTo>
                      <a:pt x="182" y="2"/>
                    </a:lnTo>
                    <a:lnTo>
                      <a:pt x="186" y="2"/>
                    </a:lnTo>
                    <a:lnTo>
                      <a:pt x="209" y="1"/>
                    </a:lnTo>
                    <a:lnTo>
                      <a:pt x="234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83" name="Freeform 659"/>
              <p:cNvSpPr>
                <a:spLocks noEditPoints="1"/>
              </p:cNvSpPr>
              <p:nvPr/>
            </p:nvSpPr>
            <p:spPr bwMode="auto">
              <a:xfrm>
                <a:off x="4076700" y="3922713"/>
                <a:ext cx="1457325" cy="158750"/>
              </a:xfrm>
              <a:custGeom>
                <a:avLst/>
                <a:gdLst/>
                <a:ahLst/>
                <a:cxnLst>
                  <a:cxn ang="0">
                    <a:pos x="99" y="57"/>
                  </a:cxn>
                  <a:cxn ang="0">
                    <a:pos x="98" y="57"/>
                  </a:cxn>
                  <a:cxn ang="0">
                    <a:pos x="655" y="23"/>
                  </a:cxn>
                  <a:cxn ang="0">
                    <a:pos x="648" y="22"/>
                  </a:cxn>
                  <a:cxn ang="0">
                    <a:pos x="551" y="8"/>
                  </a:cxn>
                  <a:cxn ang="0">
                    <a:pos x="544" y="7"/>
                  </a:cxn>
                  <a:cxn ang="0">
                    <a:pos x="452" y="0"/>
                  </a:cxn>
                  <a:cxn ang="0">
                    <a:pos x="475" y="1"/>
                  </a:cxn>
                  <a:cxn ang="0">
                    <a:pos x="551" y="10"/>
                  </a:cxn>
                  <a:cxn ang="0">
                    <a:pos x="571" y="12"/>
                  </a:cxn>
                  <a:cxn ang="0">
                    <a:pos x="632" y="20"/>
                  </a:cxn>
                  <a:cxn ang="0">
                    <a:pos x="655" y="25"/>
                  </a:cxn>
                  <a:cxn ang="0">
                    <a:pos x="738" y="41"/>
                  </a:cxn>
                  <a:cxn ang="0">
                    <a:pos x="779" y="51"/>
                  </a:cxn>
                  <a:cxn ang="0">
                    <a:pos x="870" y="74"/>
                  </a:cxn>
                  <a:cxn ang="0">
                    <a:pos x="909" y="86"/>
                  </a:cxn>
                  <a:cxn ang="0">
                    <a:pos x="918" y="100"/>
                  </a:cxn>
                  <a:cxn ang="0">
                    <a:pos x="868" y="85"/>
                  </a:cxn>
                  <a:cxn ang="0">
                    <a:pos x="777" y="62"/>
                  </a:cxn>
                  <a:cxn ang="0">
                    <a:pos x="736" y="51"/>
                  </a:cxn>
                  <a:cxn ang="0">
                    <a:pos x="686" y="42"/>
                  </a:cxn>
                  <a:cxn ang="0">
                    <a:pos x="653" y="35"/>
                  </a:cxn>
                  <a:cxn ang="0">
                    <a:pos x="621" y="30"/>
                  </a:cxn>
                  <a:cxn ang="0">
                    <a:pos x="550" y="20"/>
                  </a:cxn>
                  <a:cxn ang="0">
                    <a:pos x="452" y="12"/>
                  </a:cxn>
                  <a:cxn ang="0">
                    <a:pos x="333" y="13"/>
                  </a:cxn>
                  <a:cxn ang="0">
                    <a:pos x="297" y="16"/>
                  </a:cxn>
                  <a:cxn ang="0">
                    <a:pos x="274" y="18"/>
                  </a:cxn>
                  <a:cxn ang="0">
                    <a:pos x="236" y="22"/>
                  </a:cxn>
                  <a:cxn ang="0">
                    <a:pos x="195" y="30"/>
                  </a:cxn>
                  <a:cxn ang="0">
                    <a:pos x="151" y="41"/>
                  </a:cxn>
                  <a:cxn ang="0">
                    <a:pos x="113" y="50"/>
                  </a:cxn>
                  <a:cxn ang="0">
                    <a:pos x="96" y="57"/>
                  </a:cxn>
                  <a:cxn ang="0">
                    <a:pos x="95" y="58"/>
                  </a:cxn>
                  <a:cxn ang="0">
                    <a:pos x="63" y="69"/>
                  </a:cxn>
                  <a:cxn ang="0">
                    <a:pos x="23" y="87"/>
                  </a:cxn>
                  <a:cxn ang="0">
                    <a:pos x="0" y="99"/>
                  </a:cxn>
                  <a:cxn ang="0">
                    <a:pos x="18" y="78"/>
                  </a:cxn>
                  <a:cxn ang="0">
                    <a:pos x="59" y="59"/>
                  </a:cxn>
                  <a:cxn ang="0">
                    <a:pos x="75" y="51"/>
                  </a:cxn>
                  <a:cxn ang="0">
                    <a:pos x="92" y="48"/>
                  </a:cxn>
                  <a:cxn ang="0">
                    <a:pos x="110" y="40"/>
                  </a:cxn>
                  <a:cxn ang="0">
                    <a:pos x="111" y="40"/>
                  </a:cxn>
                  <a:cxn ang="0">
                    <a:pos x="149" y="30"/>
                  </a:cxn>
                  <a:cxn ang="0">
                    <a:pos x="193" y="20"/>
                  </a:cxn>
                  <a:cxn ang="0">
                    <a:pos x="211" y="16"/>
                  </a:cxn>
                  <a:cxn ang="0">
                    <a:pos x="234" y="12"/>
                  </a:cxn>
                  <a:cxn ang="0">
                    <a:pos x="262" y="7"/>
                  </a:cxn>
                  <a:cxn ang="0">
                    <a:pos x="274" y="6"/>
                  </a:cxn>
                  <a:cxn ang="0">
                    <a:pos x="319" y="1"/>
                  </a:cxn>
                  <a:cxn ang="0">
                    <a:pos x="356" y="0"/>
                  </a:cxn>
                </a:cxnLst>
                <a:rect l="0" t="0" r="r" b="b"/>
                <a:pathLst>
                  <a:path w="918" h="100">
                    <a:moveTo>
                      <a:pt x="98" y="57"/>
                    </a:moveTo>
                    <a:lnTo>
                      <a:pt x="99" y="57"/>
                    </a:lnTo>
                    <a:lnTo>
                      <a:pt x="96" y="58"/>
                    </a:lnTo>
                    <a:lnTo>
                      <a:pt x="98" y="57"/>
                    </a:lnTo>
                    <a:close/>
                    <a:moveTo>
                      <a:pt x="648" y="22"/>
                    </a:moveTo>
                    <a:lnTo>
                      <a:pt x="655" y="23"/>
                    </a:lnTo>
                    <a:lnTo>
                      <a:pt x="649" y="22"/>
                    </a:lnTo>
                    <a:lnTo>
                      <a:pt x="648" y="22"/>
                    </a:lnTo>
                    <a:close/>
                    <a:moveTo>
                      <a:pt x="544" y="7"/>
                    </a:moveTo>
                    <a:lnTo>
                      <a:pt x="551" y="8"/>
                    </a:lnTo>
                    <a:lnTo>
                      <a:pt x="547" y="8"/>
                    </a:lnTo>
                    <a:lnTo>
                      <a:pt x="544" y="7"/>
                    </a:lnTo>
                    <a:close/>
                    <a:moveTo>
                      <a:pt x="356" y="0"/>
                    </a:moveTo>
                    <a:lnTo>
                      <a:pt x="452" y="0"/>
                    </a:lnTo>
                    <a:lnTo>
                      <a:pt x="474" y="1"/>
                    </a:lnTo>
                    <a:lnTo>
                      <a:pt x="475" y="1"/>
                    </a:lnTo>
                    <a:lnTo>
                      <a:pt x="547" y="8"/>
                    </a:lnTo>
                    <a:lnTo>
                      <a:pt x="551" y="10"/>
                    </a:lnTo>
                    <a:lnTo>
                      <a:pt x="571" y="13"/>
                    </a:lnTo>
                    <a:lnTo>
                      <a:pt x="571" y="12"/>
                    </a:lnTo>
                    <a:lnTo>
                      <a:pt x="622" y="19"/>
                    </a:lnTo>
                    <a:lnTo>
                      <a:pt x="632" y="20"/>
                    </a:lnTo>
                    <a:lnTo>
                      <a:pt x="649" y="22"/>
                    </a:lnTo>
                    <a:lnTo>
                      <a:pt x="655" y="25"/>
                    </a:lnTo>
                    <a:lnTo>
                      <a:pt x="691" y="33"/>
                    </a:lnTo>
                    <a:lnTo>
                      <a:pt x="738" y="41"/>
                    </a:lnTo>
                    <a:lnTo>
                      <a:pt x="752" y="44"/>
                    </a:lnTo>
                    <a:lnTo>
                      <a:pt x="779" y="51"/>
                    </a:lnTo>
                    <a:lnTo>
                      <a:pt x="844" y="67"/>
                    </a:lnTo>
                    <a:lnTo>
                      <a:pt x="870" y="74"/>
                    </a:lnTo>
                    <a:lnTo>
                      <a:pt x="871" y="74"/>
                    </a:lnTo>
                    <a:lnTo>
                      <a:pt x="909" y="86"/>
                    </a:lnTo>
                    <a:lnTo>
                      <a:pt x="918" y="88"/>
                    </a:lnTo>
                    <a:lnTo>
                      <a:pt x="918" y="100"/>
                    </a:lnTo>
                    <a:lnTo>
                      <a:pt x="906" y="96"/>
                    </a:lnTo>
                    <a:lnTo>
                      <a:pt x="868" y="85"/>
                    </a:lnTo>
                    <a:lnTo>
                      <a:pt x="841" y="78"/>
                    </a:lnTo>
                    <a:lnTo>
                      <a:pt x="777" y="62"/>
                    </a:lnTo>
                    <a:lnTo>
                      <a:pt x="750" y="55"/>
                    </a:lnTo>
                    <a:lnTo>
                      <a:pt x="736" y="51"/>
                    </a:lnTo>
                    <a:lnTo>
                      <a:pt x="690" y="43"/>
                    </a:lnTo>
                    <a:lnTo>
                      <a:pt x="686" y="42"/>
                    </a:lnTo>
                    <a:lnTo>
                      <a:pt x="689" y="43"/>
                    </a:lnTo>
                    <a:lnTo>
                      <a:pt x="653" y="35"/>
                    </a:lnTo>
                    <a:lnTo>
                      <a:pt x="631" y="32"/>
                    </a:lnTo>
                    <a:lnTo>
                      <a:pt x="621" y="30"/>
                    </a:lnTo>
                    <a:lnTo>
                      <a:pt x="570" y="23"/>
                    </a:lnTo>
                    <a:lnTo>
                      <a:pt x="550" y="20"/>
                    </a:lnTo>
                    <a:lnTo>
                      <a:pt x="474" y="13"/>
                    </a:lnTo>
                    <a:lnTo>
                      <a:pt x="452" y="12"/>
                    </a:lnTo>
                    <a:lnTo>
                      <a:pt x="356" y="12"/>
                    </a:lnTo>
                    <a:lnTo>
                      <a:pt x="333" y="13"/>
                    </a:lnTo>
                    <a:lnTo>
                      <a:pt x="320" y="13"/>
                    </a:lnTo>
                    <a:lnTo>
                      <a:pt x="297" y="16"/>
                    </a:lnTo>
                    <a:lnTo>
                      <a:pt x="296" y="16"/>
                    </a:lnTo>
                    <a:lnTo>
                      <a:pt x="274" y="18"/>
                    </a:lnTo>
                    <a:lnTo>
                      <a:pt x="258" y="19"/>
                    </a:lnTo>
                    <a:lnTo>
                      <a:pt x="236" y="22"/>
                    </a:lnTo>
                    <a:lnTo>
                      <a:pt x="214" y="27"/>
                    </a:lnTo>
                    <a:lnTo>
                      <a:pt x="195" y="30"/>
                    </a:lnTo>
                    <a:lnTo>
                      <a:pt x="156" y="40"/>
                    </a:lnTo>
                    <a:lnTo>
                      <a:pt x="151" y="41"/>
                    </a:lnTo>
                    <a:lnTo>
                      <a:pt x="132" y="45"/>
                    </a:lnTo>
                    <a:lnTo>
                      <a:pt x="113" y="50"/>
                    </a:lnTo>
                    <a:lnTo>
                      <a:pt x="99" y="56"/>
                    </a:lnTo>
                    <a:lnTo>
                      <a:pt x="96" y="57"/>
                    </a:lnTo>
                    <a:lnTo>
                      <a:pt x="98" y="57"/>
                    </a:lnTo>
                    <a:lnTo>
                      <a:pt x="95" y="58"/>
                    </a:lnTo>
                    <a:lnTo>
                      <a:pt x="77" y="63"/>
                    </a:lnTo>
                    <a:lnTo>
                      <a:pt x="63" y="69"/>
                    </a:lnTo>
                    <a:lnTo>
                      <a:pt x="38" y="80"/>
                    </a:lnTo>
                    <a:lnTo>
                      <a:pt x="23" y="87"/>
                    </a:lnTo>
                    <a:lnTo>
                      <a:pt x="1" y="98"/>
                    </a:lnTo>
                    <a:lnTo>
                      <a:pt x="0" y="99"/>
                    </a:lnTo>
                    <a:lnTo>
                      <a:pt x="0" y="87"/>
                    </a:lnTo>
                    <a:lnTo>
                      <a:pt x="18" y="78"/>
                    </a:lnTo>
                    <a:lnTo>
                      <a:pt x="33" y="71"/>
                    </a:lnTo>
                    <a:lnTo>
                      <a:pt x="59" y="59"/>
                    </a:lnTo>
                    <a:lnTo>
                      <a:pt x="74" y="52"/>
                    </a:lnTo>
                    <a:lnTo>
                      <a:pt x="75" y="51"/>
                    </a:lnTo>
                    <a:lnTo>
                      <a:pt x="75" y="52"/>
                    </a:lnTo>
                    <a:lnTo>
                      <a:pt x="92" y="48"/>
                    </a:lnTo>
                    <a:lnTo>
                      <a:pt x="95" y="47"/>
                    </a:lnTo>
                    <a:lnTo>
                      <a:pt x="110" y="40"/>
                    </a:lnTo>
                    <a:lnTo>
                      <a:pt x="111" y="38"/>
                    </a:lnTo>
                    <a:lnTo>
                      <a:pt x="111" y="40"/>
                    </a:lnTo>
                    <a:lnTo>
                      <a:pt x="129" y="35"/>
                    </a:lnTo>
                    <a:lnTo>
                      <a:pt x="149" y="30"/>
                    </a:lnTo>
                    <a:lnTo>
                      <a:pt x="154" y="29"/>
                    </a:lnTo>
                    <a:lnTo>
                      <a:pt x="193" y="20"/>
                    </a:lnTo>
                    <a:lnTo>
                      <a:pt x="194" y="20"/>
                    </a:lnTo>
                    <a:lnTo>
                      <a:pt x="211" y="16"/>
                    </a:lnTo>
                    <a:lnTo>
                      <a:pt x="233" y="12"/>
                    </a:lnTo>
                    <a:lnTo>
                      <a:pt x="234" y="12"/>
                    </a:lnTo>
                    <a:lnTo>
                      <a:pt x="256" y="8"/>
                    </a:lnTo>
                    <a:lnTo>
                      <a:pt x="262" y="7"/>
                    </a:lnTo>
                    <a:lnTo>
                      <a:pt x="256" y="7"/>
                    </a:lnTo>
                    <a:lnTo>
                      <a:pt x="274" y="6"/>
                    </a:lnTo>
                    <a:lnTo>
                      <a:pt x="296" y="5"/>
                    </a:lnTo>
                    <a:lnTo>
                      <a:pt x="319" y="1"/>
                    </a:lnTo>
                    <a:lnTo>
                      <a:pt x="333" y="1"/>
                    </a:lnTo>
                    <a:lnTo>
                      <a:pt x="35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00" name="Line 676"/>
              <p:cNvSpPr>
                <a:spLocks noChangeShapeType="1"/>
              </p:cNvSpPr>
              <p:nvPr/>
            </p:nvSpPr>
            <p:spPr bwMode="auto">
              <a:xfrm>
                <a:off x="5383213" y="4403725"/>
                <a:ext cx="1588" cy="1588"/>
              </a:xfrm>
              <a:prstGeom prst="line">
                <a:avLst/>
              </a:prstGeom>
              <a:noFill/>
              <a:ln w="11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01" name="Freeform 677"/>
              <p:cNvSpPr>
                <a:spLocks/>
              </p:cNvSpPr>
              <p:nvPr/>
            </p:nvSpPr>
            <p:spPr bwMode="auto">
              <a:xfrm>
                <a:off x="5459413" y="4381500"/>
                <a:ext cx="84138" cy="809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8" y="0"/>
                  </a:cxn>
                  <a:cxn ang="0">
                    <a:pos x="28" y="2"/>
                  </a:cxn>
                  <a:cxn ang="0">
                    <a:pos x="25" y="3"/>
                  </a:cxn>
                  <a:cxn ang="0">
                    <a:pos x="25" y="5"/>
                  </a:cxn>
                  <a:cxn ang="0">
                    <a:pos x="26" y="7"/>
                  </a:cxn>
                  <a:cxn ang="0">
                    <a:pos x="26" y="8"/>
                  </a:cxn>
                  <a:cxn ang="0">
                    <a:pos x="30" y="17"/>
                  </a:cxn>
                  <a:cxn ang="0">
                    <a:pos x="35" y="10"/>
                  </a:cxn>
                  <a:cxn ang="0">
                    <a:pos x="36" y="7"/>
                  </a:cxn>
                  <a:cxn ang="0">
                    <a:pos x="37" y="4"/>
                  </a:cxn>
                  <a:cxn ang="0">
                    <a:pos x="36" y="4"/>
                  </a:cxn>
                  <a:cxn ang="0">
                    <a:pos x="34" y="2"/>
                  </a:cxn>
                  <a:cxn ang="0">
                    <a:pos x="32" y="2"/>
                  </a:cxn>
                  <a:cxn ang="0">
                    <a:pos x="32" y="0"/>
                  </a:cxn>
                  <a:cxn ang="0">
                    <a:pos x="51" y="0"/>
                  </a:cxn>
                  <a:cxn ang="0">
                    <a:pos x="51" y="2"/>
                  </a:cxn>
                  <a:cxn ang="0">
                    <a:pos x="48" y="3"/>
                  </a:cxn>
                  <a:cxn ang="0">
                    <a:pos x="45" y="4"/>
                  </a:cxn>
                  <a:cxn ang="0">
                    <a:pos x="38" y="11"/>
                  </a:cxn>
                  <a:cxn ang="0">
                    <a:pos x="32" y="21"/>
                  </a:cxn>
                  <a:cxn ang="0">
                    <a:pos x="42" y="37"/>
                  </a:cxn>
                  <a:cxn ang="0">
                    <a:pos x="44" y="41"/>
                  </a:cxn>
                  <a:cxn ang="0">
                    <a:pos x="51" y="48"/>
                  </a:cxn>
                  <a:cxn ang="0">
                    <a:pos x="53" y="48"/>
                  </a:cxn>
                  <a:cxn ang="0">
                    <a:pos x="53" y="51"/>
                  </a:cxn>
                  <a:cxn ang="0">
                    <a:pos x="25" y="51"/>
                  </a:cxn>
                  <a:cxn ang="0">
                    <a:pos x="25" y="48"/>
                  </a:cxn>
                  <a:cxn ang="0">
                    <a:pos x="27" y="48"/>
                  </a:cxn>
                  <a:cxn ang="0">
                    <a:pos x="28" y="47"/>
                  </a:cxn>
                  <a:cxn ang="0">
                    <a:pos x="29" y="47"/>
                  </a:cxn>
                  <a:cxn ang="0">
                    <a:pos x="29" y="45"/>
                  </a:cxn>
                  <a:cxn ang="0">
                    <a:pos x="28" y="44"/>
                  </a:cxn>
                  <a:cxn ang="0">
                    <a:pos x="27" y="41"/>
                  </a:cxn>
                  <a:cxn ang="0">
                    <a:pos x="22" y="33"/>
                  </a:cxn>
                  <a:cxn ang="0">
                    <a:pos x="19" y="39"/>
                  </a:cxn>
                  <a:cxn ang="0">
                    <a:pos x="18" y="41"/>
                  </a:cxn>
                  <a:cxn ang="0">
                    <a:pos x="17" y="43"/>
                  </a:cxn>
                  <a:cxn ang="0">
                    <a:pos x="15" y="43"/>
                  </a:cxn>
                  <a:cxn ang="0">
                    <a:pos x="15" y="47"/>
                  </a:cxn>
                  <a:cxn ang="0">
                    <a:pos x="18" y="47"/>
                  </a:cxn>
                  <a:cxn ang="0">
                    <a:pos x="18" y="48"/>
                  </a:cxn>
                  <a:cxn ang="0">
                    <a:pos x="21" y="48"/>
                  </a:cxn>
                  <a:cxn ang="0">
                    <a:pos x="21" y="51"/>
                  </a:cxn>
                  <a:cxn ang="0">
                    <a:pos x="0" y="51"/>
                  </a:cxn>
                  <a:cxn ang="0">
                    <a:pos x="0" y="48"/>
                  </a:cxn>
                  <a:cxn ang="0">
                    <a:pos x="3" y="48"/>
                  </a:cxn>
                  <a:cxn ang="0">
                    <a:pos x="6" y="47"/>
                  </a:cxn>
                  <a:cxn ang="0">
                    <a:pos x="10" y="44"/>
                  </a:cxn>
                  <a:cxn ang="0">
                    <a:pos x="13" y="41"/>
                  </a:cxn>
                  <a:cxn ang="0">
                    <a:pos x="17" y="37"/>
                  </a:cxn>
                  <a:cxn ang="0">
                    <a:pos x="21" y="30"/>
                  </a:cxn>
                  <a:cxn ang="0">
                    <a:pos x="12" y="15"/>
                  </a:cxn>
                  <a:cxn ang="0">
                    <a:pos x="10" y="11"/>
                  </a:cxn>
                  <a:cxn ang="0">
                    <a:pos x="7" y="7"/>
                  </a:cxn>
                  <a:cxn ang="0">
                    <a:pos x="4" y="3"/>
                  </a:cxn>
                  <a:cxn ang="0">
                    <a:pos x="3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53" h="51">
                    <a:moveTo>
                      <a:pt x="0" y="0"/>
                    </a:moveTo>
                    <a:lnTo>
                      <a:pt x="28" y="0"/>
                    </a:lnTo>
                    <a:lnTo>
                      <a:pt x="28" y="2"/>
                    </a:lnTo>
                    <a:lnTo>
                      <a:pt x="25" y="3"/>
                    </a:lnTo>
                    <a:lnTo>
                      <a:pt x="25" y="5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30" y="17"/>
                    </a:lnTo>
                    <a:lnTo>
                      <a:pt x="35" y="10"/>
                    </a:lnTo>
                    <a:lnTo>
                      <a:pt x="36" y="7"/>
                    </a:lnTo>
                    <a:lnTo>
                      <a:pt x="37" y="4"/>
                    </a:lnTo>
                    <a:lnTo>
                      <a:pt x="36" y="4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2" y="0"/>
                    </a:lnTo>
                    <a:lnTo>
                      <a:pt x="51" y="0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5" y="4"/>
                    </a:lnTo>
                    <a:lnTo>
                      <a:pt x="38" y="11"/>
                    </a:lnTo>
                    <a:lnTo>
                      <a:pt x="32" y="21"/>
                    </a:lnTo>
                    <a:lnTo>
                      <a:pt x="42" y="37"/>
                    </a:lnTo>
                    <a:lnTo>
                      <a:pt x="44" y="41"/>
                    </a:lnTo>
                    <a:lnTo>
                      <a:pt x="51" y="48"/>
                    </a:lnTo>
                    <a:lnTo>
                      <a:pt x="53" y="48"/>
                    </a:lnTo>
                    <a:lnTo>
                      <a:pt x="53" y="51"/>
                    </a:lnTo>
                    <a:lnTo>
                      <a:pt x="25" y="51"/>
                    </a:lnTo>
                    <a:lnTo>
                      <a:pt x="25" y="48"/>
                    </a:lnTo>
                    <a:lnTo>
                      <a:pt x="27" y="48"/>
                    </a:lnTo>
                    <a:lnTo>
                      <a:pt x="28" y="47"/>
                    </a:lnTo>
                    <a:lnTo>
                      <a:pt x="29" y="47"/>
                    </a:lnTo>
                    <a:lnTo>
                      <a:pt x="29" y="45"/>
                    </a:lnTo>
                    <a:lnTo>
                      <a:pt x="28" y="44"/>
                    </a:lnTo>
                    <a:lnTo>
                      <a:pt x="27" y="41"/>
                    </a:lnTo>
                    <a:lnTo>
                      <a:pt x="22" y="33"/>
                    </a:lnTo>
                    <a:lnTo>
                      <a:pt x="19" y="39"/>
                    </a:lnTo>
                    <a:lnTo>
                      <a:pt x="18" y="41"/>
                    </a:lnTo>
                    <a:lnTo>
                      <a:pt x="17" y="43"/>
                    </a:lnTo>
                    <a:lnTo>
                      <a:pt x="15" y="43"/>
                    </a:lnTo>
                    <a:lnTo>
                      <a:pt x="15" y="47"/>
                    </a:lnTo>
                    <a:lnTo>
                      <a:pt x="18" y="47"/>
                    </a:lnTo>
                    <a:lnTo>
                      <a:pt x="18" y="48"/>
                    </a:lnTo>
                    <a:lnTo>
                      <a:pt x="21" y="48"/>
                    </a:lnTo>
                    <a:lnTo>
                      <a:pt x="21" y="51"/>
                    </a:lnTo>
                    <a:lnTo>
                      <a:pt x="0" y="51"/>
                    </a:lnTo>
                    <a:lnTo>
                      <a:pt x="0" y="48"/>
                    </a:lnTo>
                    <a:lnTo>
                      <a:pt x="3" y="48"/>
                    </a:lnTo>
                    <a:lnTo>
                      <a:pt x="6" y="47"/>
                    </a:lnTo>
                    <a:lnTo>
                      <a:pt x="10" y="44"/>
                    </a:lnTo>
                    <a:lnTo>
                      <a:pt x="13" y="41"/>
                    </a:lnTo>
                    <a:lnTo>
                      <a:pt x="17" y="37"/>
                    </a:lnTo>
                    <a:lnTo>
                      <a:pt x="21" y="30"/>
                    </a:lnTo>
                    <a:lnTo>
                      <a:pt x="12" y="15"/>
                    </a:lnTo>
                    <a:lnTo>
                      <a:pt x="10" y="11"/>
                    </a:lnTo>
                    <a:lnTo>
                      <a:pt x="7" y="7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02" name="Line 678"/>
              <p:cNvSpPr>
                <a:spLocks noChangeShapeType="1"/>
              </p:cNvSpPr>
              <p:nvPr/>
            </p:nvSpPr>
            <p:spPr bwMode="auto">
              <a:xfrm>
                <a:off x="4076700" y="3186113"/>
                <a:ext cx="1588" cy="1588"/>
              </a:xfrm>
              <a:prstGeom prst="line">
                <a:avLst/>
              </a:prstGeom>
              <a:noFill/>
              <a:ln w="11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03" name="Freeform 679"/>
              <p:cNvSpPr>
                <a:spLocks/>
              </p:cNvSpPr>
              <p:nvPr/>
            </p:nvSpPr>
            <p:spPr bwMode="auto">
              <a:xfrm>
                <a:off x="4156075" y="3167063"/>
                <a:ext cx="65088" cy="66675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41" y="0"/>
                  </a:cxn>
                  <a:cxn ang="0">
                    <a:pos x="41" y="8"/>
                  </a:cxn>
                  <a:cxn ang="0">
                    <a:pos x="32" y="8"/>
                  </a:cxn>
                  <a:cxn ang="0">
                    <a:pos x="31" y="18"/>
                  </a:cxn>
                  <a:cxn ang="0">
                    <a:pos x="31" y="31"/>
                  </a:cxn>
                  <a:cxn ang="0">
                    <a:pos x="33" y="34"/>
                  </a:cxn>
                  <a:cxn ang="0">
                    <a:pos x="37" y="34"/>
                  </a:cxn>
                  <a:cxn ang="0">
                    <a:pos x="39" y="31"/>
                  </a:cxn>
                  <a:cxn ang="0">
                    <a:pos x="39" y="29"/>
                  </a:cxn>
                  <a:cxn ang="0">
                    <a:pos x="41" y="29"/>
                  </a:cxn>
                  <a:cxn ang="0">
                    <a:pos x="39" y="36"/>
                  </a:cxn>
                  <a:cxn ang="0">
                    <a:pos x="37" y="41"/>
                  </a:cxn>
                  <a:cxn ang="0">
                    <a:pos x="34" y="42"/>
                  </a:cxn>
                  <a:cxn ang="0">
                    <a:pos x="33" y="42"/>
                  </a:cxn>
                  <a:cxn ang="0">
                    <a:pos x="30" y="41"/>
                  </a:cxn>
                  <a:cxn ang="0">
                    <a:pos x="27" y="38"/>
                  </a:cxn>
                  <a:cxn ang="0">
                    <a:pos x="26" y="36"/>
                  </a:cxn>
                  <a:cxn ang="0">
                    <a:pos x="26" y="33"/>
                  </a:cxn>
                  <a:cxn ang="0">
                    <a:pos x="25" y="27"/>
                  </a:cxn>
                  <a:cxn ang="0">
                    <a:pos x="25" y="20"/>
                  </a:cxn>
                  <a:cxn ang="0">
                    <a:pos x="26" y="8"/>
                  </a:cxn>
                  <a:cxn ang="0">
                    <a:pos x="17" y="8"/>
                  </a:cxn>
                  <a:cxn ang="0">
                    <a:pos x="15" y="26"/>
                  </a:cxn>
                  <a:cxn ang="0">
                    <a:pos x="13" y="36"/>
                  </a:cxn>
                  <a:cxn ang="0">
                    <a:pos x="12" y="40"/>
                  </a:cxn>
                  <a:cxn ang="0">
                    <a:pos x="8" y="42"/>
                  </a:cxn>
                  <a:cxn ang="0">
                    <a:pos x="6" y="42"/>
                  </a:cxn>
                  <a:cxn ang="0">
                    <a:pos x="4" y="40"/>
                  </a:cxn>
                  <a:cxn ang="0">
                    <a:pos x="4" y="36"/>
                  </a:cxn>
                  <a:cxn ang="0">
                    <a:pos x="8" y="33"/>
                  </a:cxn>
                  <a:cxn ang="0">
                    <a:pos x="10" y="28"/>
                  </a:cxn>
                  <a:cxn ang="0">
                    <a:pos x="10" y="26"/>
                  </a:cxn>
                  <a:cxn ang="0">
                    <a:pos x="11" y="21"/>
                  </a:cxn>
                  <a:cxn ang="0">
                    <a:pos x="12" y="15"/>
                  </a:cxn>
                  <a:cxn ang="0">
                    <a:pos x="12" y="8"/>
                  </a:cxn>
                  <a:cxn ang="0">
                    <a:pos x="5" y="8"/>
                  </a:cxn>
                  <a:cxn ang="0">
                    <a:pos x="1" y="13"/>
                  </a:cxn>
                  <a:cxn ang="0">
                    <a:pos x="0" y="13"/>
                  </a:cxn>
                  <a:cxn ang="0">
                    <a:pos x="1" y="8"/>
                  </a:cxn>
                  <a:cxn ang="0">
                    <a:pos x="3" y="5"/>
                  </a:cxn>
                  <a:cxn ang="0">
                    <a:pos x="4" y="3"/>
                  </a:cxn>
                  <a:cxn ang="0">
                    <a:pos x="6" y="1"/>
                  </a:cxn>
                  <a:cxn ang="0">
                    <a:pos x="9" y="1"/>
                  </a:cxn>
                  <a:cxn ang="0">
                    <a:pos x="11" y="0"/>
                  </a:cxn>
                </a:cxnLst>
                <a:rect l="0" t="0" r="r" b="b"/>
                <a:pathLst>
                  <a:path w="41" h="42">
                    <a:moveTo>
                      <a:pt x="11" y="0"/>
                    </a:moveTo>
                    <a:lnTo>
                      <a:pt x="41" y="0"/>
                    </a:lnTo>
                    <a:lnTo>
                      <a:pt x="41" y="8"/>
                    </a:lnTo>
                    <a:lnTo>
                      <a:pt x="32" y="8"/>
                    </a:lnTo>
                    <a:lnTo>
                      <a:pt x="31" y="18"/>
                    </a:lnTo>
                    <a:lnTo>
                      <a:pt x="31" y="31"/>
                    </a:lnTo>
                    <a:lnTo>
                      <a:pt x="33" y="34"/>
                    </a:lnTo>
                    <a:lnTo>
                      <a:pt x="37" y="34"/>
                    </a:lnTo>
                    <a:lnTo>
                      <a:pt x="39" y="31"/>
                    </a:lnTo>
                    <a:lnTo>
                      <a:pt x="39" y="29"/>
                    </a:lnTo>
                    <a:lnTo>
                      <a:pt x="41" y="29"/>
                    </a:lnTo>
                    <a:lnTo>
                      <a:pt x="39" y="36"/>
                    </a:lnTo>
                    <a:lnTo>
                      <a:pt x="37" y="41"/>
                    </a:lnTo>
                    <a:lnTo>
                      <a:pt x="34" y="42"/>
                    </a:lnTo>
                    <a:lnTo>
                      <a:pt x="33" y="42"/>
                    </a:lnTo>
                    <a:lnTo>
                      <a:pt x="30" y="41"/>
                    </a:lnTo>
                    <a:lnTo>
                      <a:pt x="27" y="38"/>
                    </a:lnTo>
                    <a:lnTo>
                      <a:pt x="26" y="36"/>
                    </a:lnTo>
                    <a:lnTo>
                      <a:pt x="26" y="33"/>
                    </a:lnTo>
                    <a:lnTo>
                      <a:pt x="25" y="27"/>
                    </a:lnTo>
                    <a:lnTo>
                      <a:pt x="25" y="20"/>
                    </a:lnTo>
                    <a:lnTo>
                      <a:pt x="26" y="8"/>
                    </a:lnTo>
                    <a:lnTo>
                      <a:pt x="17" y="8"/>
                    </a:lnTo>
                    <a:lnTo>
                      <a:pt x="15" y="26"/>
                    </a:lnTo>
                    <a:lnTo>
                      <a:pt x="13" y="36"/>
                    </a:lnTo>
                    <a:lnTo>
                      <a:pt x="12" y="40"/>
                    </a:lnTo>
                    <a:lnTo>
                      <a:pt x="8" y="42"/>
                    </a:lnTo>
                    <a:lnTo>
                      <a:pt x="6" y="42"/>
                    </a:lnTo>
                    <a:lnTo>
                      <a:pt x="4" y="40"/>
                    </a:lnTo>
                    <a:lnTo>
                      <a:pt x="4" y="36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0" y="26"/>
                    </a:lnTo>
                    <a:lnTo>
                      <a:pt x="11" y="21"/>
                    </a:lnTo>
                    <a:lnTo>
                      <a:pt x="12" y="15"/>
                    </a:lnTo>
                    <a:lnTo>
                      <a:pt x="12" y="8"/>
                    </a:lnTo>
                    <a:lnTo>
                      <a:pt x="5" y="8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3" y="5"/>
                    </a:lnTo>
                    <a:lnTo>
                      <a:pt x="4" y="3"/>
                    </a:lnTo>
                    <a:lnTo>
                      <a:pt x="6" y="1"/>
                    </a:lnTo>
                    <a:lnTo>
                      <a:pt x="9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04" name="Rectangle 680"/>
              <p:cNvSpPr>
                <a:spLocks noChangeArrowheads="1"/>
              </p:cNvSpPr>
              <p:nvPr/>
            </p:nvSpPr>
            <p:spPr bwMode="auto">
              <a:xfrm>
                <a:off x="4229100" y="3135313"/>
                <a:ext cx="25400" cy="9525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05" name="Freeform 681"/>
              <p:cNvSpPr>
                <a:spLocks noEditPoints="1"/>
              </p:cNvSpPr>
              <p:nvPr/>
            </p:nvSpPr>
            <p:spPr bwMode="auto">
              <a:xfrm>
                <a:off x="4297363" y="3167063"/>
                <a:ext cx="65088" cy="95250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17" y="8"/>
                  </a:cxn>
                  <a:cxn ang="0">
                    <a:pos x="15" y="12"/>
                  </a:cxn>
                  <a:cxn ang="0">
                    <a:pos x="15" y="34"/>
                  </a:cxn>
                  <a:cxn ang="0">
                    <a:pos x="18" y="36"/>
                  </a:cxn>
                  <a:cxn ang="0">
                    <a:pos x="20" y="38"/>
                  </a:cxn>
                  <a:cxn ang="0">
                    <a:pos x="25" y="38"/>
                  </a:cxn>
                  <a:cxn ang="0">
                    <a:pos x="27" y="36"/>
                  </a:cxn>
                  <a:cxn ang="0">
                    <a:pos x="28" y="33"/>
                  </a:cxn>
                  <a:cxn ang="0">
                    <a:pos x="30" y="28"/>
                  </a:cxn>
                  <a:cxn ang="0">
                    <a:pos x="30" y="16"/>
                  </a:cxn>
                  <a:cxn ang="0">
                    <a:pos x="28" y="12"/>
                  </a:cxn>
                  <a:cxn ang="0">
                    <a:pos x="27" y="8"/>
                  </a:cxn>
                  <a:cxn ang="0">
                    <a:pos x="26" y="6"/>
                  </a:cxn>
                  <a:cxn ang="0">
                    <a:pos x="24" y="6"/>
                  </a:cxn>
                  <a:cxn ang="0">
                    <a:pos x="23" y="5"/>
                  </a:cxn>
                  <a:cxn ang="0">
                    <a:pos x="20" y="5"/>
                  </a:cxn>
                  <a:cxn ang="0">
                    <a:pos x="26" y="0"/>
                  </a:cxn>
                  <a:cxn ang="0">
                    <a:pos x="30" y="1"/>
                  </a:cxn>
                  <a:cxn ang="0">
                    <a:pos x="34" y="4"/>
                  </a:cxn>
                  <a:cxn ang="0">
                    <a:pos x="39" y="8"/>
                  </a:cxn>
                  <a:cxn ang="0">
                    <a:pos x="40" y="11"/>
                  </a:cxn>
                  <a:cxn ang="0">
                    <a:pos x="41" y="14"/>
                  </a:cxn>
                  <a:cxn ang="0">
                    <a:pos x="41" y="25"/>
                  </a:cxn>
                  <a:cxn ang="0">
                    <a:pos x="40" y="28"/>
                  </a:cxn>
                  <a:cxn ang="0">
                    <a:pos x="40" y="31"/>
                  </a:cxn>
                  <a:cxn ang="0">
                    <a:pos x="38" y="35"/>
                  </a:cxn>
                  <a:cxn ang="0">
                    <a:pos x="37" y="37"/>
                  </a:cxn>
                  <a:cxn ang="0">
                    <a:pos x="30" y="41"/>
                  </a:cxn>
                  <a:cxn ang="0">
                    <a:pos x="26" y="42"/>
                  </a:cxn>
                  <a:cxn ang="0">
                    <a:pos x="24" y="42"/>
                  </a:cxn>
                  <a:cxn ang="0">
                    <a:pos x="19" y="40"/>
                  </a:cxn>
                  <a:cxn ang="0">
                    <a:pos x="17" y="37"/>
                  </a:cxn>
                  <a:cxn ang="0">
                    <a:pos x="15" y="36"/>
                  </a:cxn>
                  <a:cxn ang="0">
                    <a:pos x="15" y="56"/>
                  </a:cxn>
                  <a:cxn ang="0">
                    <a:pos x="16" y="56"/>
                  </a:cxn>
                  <a:cxn ang="0">
                    <a:pos x="16" y="57"/>
                  </a:cxn>
                  <a:cxn ang="0">
                    <a:pos x="17" y="57"/>
                  </a:cxn>
                  <a:cxn ang="0">
                    <a:pos x="18" y="58"/>
                  </a:cxn>
                  <a:cxn ang="0">
                    <a:pos x="20" y="58"/>
                  </a:cxn>
                  <a:cxn ang="0">
                    <a:pos x="20" y="60"/>
                  </a:cxn>
                  <a:cxn ang="0">
                    <a:pos x="0" y="60"/>
                  </a:cxn>
                  <a:cxn ang="0">
                    <a:pos x="0" y="58"/>
                  </a:cxn>
                  <a:cxn ang="0">
                    <a:pos x="1" y="58"/>
                  </a:cxn>
                  <a:cxn ang="0">
                    <a:pos x="2" y="57"/>
                  </a:cxn>
                  <a:cxn ang="0">
                    <a:pos x="2" y="56"/>
                  </a:cxn>
                  <a:cxn ang="0">
                    <a:pos x="3" y="55"/>
                  </a:cxn>
                  <a:cxn ang="0">
                    <a:pos x="3" y="6"/>
                  </a:cxn>
                  <a:cxn ang="0">
                    <a:pos x="2" y="5"/>
                  </a:cxn>
                  <a:cxn ang="0">
                    <a:pos x="2" y="4"/>
                  </a:cxn>
                  <a:cxn ang="0">
                    <a:pos x="0" y="4"/>
                  </a:cxn>
                  <a:cxn ang="0">
                    <a:pos x="0" y="1"/>
                  </a:cxn>
                  <a:cxn ang="0">
                    <a:pos x="15" y="1"/>
                  </a:cxn>
                  <a:cxn ang="0">
                    <a:pos x="15" y="7"/>
                  </a:cxn>
                  <a:cxn ang="0">
                    <a:pos x="19" y="3"/>
                  </a:cxn>
                  <a:cxn ang="0">
                    <a:pos x="21" y="1"/>
                  </a:cxn>
                  <a:cxn ang="0">
                    <a:pos x="24" y="1"/>
                  </a:cxn>
                  <a:cxn ang="0">
                    <a:pos x="26" y="0"/>
                  </a:cxn>
                </a:cxnLst>
                <a:rect l="0" t="0" r="r" b="b"/>
                <a:pathLst>
                  <a:path w="41" h="60">
                    <a:moveTo>
                      <a:pt x="20" y="5"/>
                    </a:moveTo>
                    <a:lnTo>
                      <a:pt x="17" y="8"/>
                    </a:lnTo>
                    <a:lnTo>
                      <a:pt x="15" y="12"/>
                    </a:lnTo>
                    <a:lnTo>
                      <a:pt x="15" y="34"/>
                    </a:lnTo>
                    <a:lnTo>
                      <a:pt x="18" y="36"/>
                    </a:lnTo>
                    <a:lnTo>
                      <a:pt x="20" y="38"/>
                    </a:lnTo>
                    <a:lnTo>
                      <a:pt x="25" y="38"/>
                    </a:lnTo>
                    <a:lnTo>
                      <a:pt x="27" y="36"/>
                    </a:lnTo>
                    <a:lnTo>
                      <a:pt x="28" y="33"/>
                    </a:lnTo>
                    <a:lnTo>
                      <a:pt x="30" y="28"/>
                    </a:lnTo>
                    <a:lnTo>
                      <a:pt x="30" y="16"/>
                    </a:lnTo>
                    <a:lnTo>
                      <a:pt x="28" y="12"/>
                    </a:lnTo>
                    <a:lnTo>
                      <a:pt x="27" y="8"/>
                    </a:lnTo>
                    <a:lnTo>
                      <a:pt x="26" y="6"/>
                    </a:lnTo>
                    <a:lnTo>
                      <a:pt x="24" y="6"/>
                    </a:lnTo>
                    <a:lnTo>
                      <a:pt x="23" y="5"/>
                    </a:lnTo>
                    <a:lnTo>
                      <a:pt x="20" y="5"/>
                    </a:lnTo>
                    <a:close/>
                    <a:moveTo>
                      <a:pt x="26" y="0"/>
                    </a:moveTo>
                    <a:lnTo>
                      <a:pt x="30" y="1"/>
                    </a:lnTo>
                    <a:lnTo>
                      <a:pt x="34" y="4"/>
                    </a:lnTo>
                    <a:lnTo>
                      <a:pt x="39" y="8"/>
                    </a:lnTo>
                    <a:lnTo>
                      <a:pt x="40" y="11"/>
                    </a:lnTo>
                    <a:lnTo>
                      <a:pt x="41" y="14"/>
                    </a:lnTo>
                    <a:lnTo>
                      <a:pt x="41" y="25"/>
                    </a:lnTo>
                    <a:lnTo>
                      <a:pt x="40" y="28"/>
                    </a:lnTo>
                    <a:lnTo>
                      <a:pt x="40" y="31"/>
                    </a:lnTo>
                    <a:lnTo>
                      <a:pt x="38" y="35"/>
                    </a:lnTo>
                    <a:lnTo>
                      <a:pt x="37" y="37"/>
                    </a:lnTo>
                    <a:lnTo>
                      <a:pt x="30" y="41"/>
                    </a:lnTo>
                    <a:lnTo>
                      <a:pt x="26" y="42"/>
                    </a:lnTo>
                    <a:lnTo>
                      <a:pt x="24" y="42"/>
                    </a:lnTo>
                    <a:lnTo>
                      <a:pt x="19" y="40"/>
                    </a:lnTo>
                    <a:lnTo>
                      <a:pt x="17" y="37"/>
                    </a:lnTo>
                    <a:lnTo>
                      <a:pt x="15" y="36"/>
                    </a:lnTo>
                    <a:lnTo>
                      <a:pt x="15" y="56"/>
                    </a:lnTo>
                    <a:lnTo>
                      <a:pt x="16" y="56"/>
                    </a:lnTo>
                    <a:lnTo>
                      <a:pt x="16" y="57"/>
                    </a:lnTo>
                    <a:lnTo>
                      <a:pt x="17" y="57"/>
                    </a:lnTo>
                    <a:lnTo>
                      <a:pt x="18" y="58"/>
                    </a:lnTo>
                    <a:lnTo>
                      <a:pt x="20" y="58"/>
                    </a:lnTo>
                    <a:lnTo>
                      <a:pt x="20" y="60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1" y="58"/>
                    </a:lnTo>
                    <a:lnTo>
                      <a:pt x="2" y="57"/>
                    </a:lnTo>
                    <a:lnTo>
                      <a:pt x="2" y="56"/>
                    </a:lnTo>
                    <a:lnTo>
                      <a:pt x="3" y="55"/>
                    </a:lnTo>
                    <a:lnTo>
                      <a:pt x="3" y="6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5" y="1"/>
                    </a:lnTo>
                    <a:lnTo>
                      <a:pt x="15" y="7"/>
                    </a:lnTo>
                    <a:lnTo>
                      <a:pt x="19" y="3"/>
                    </a:lnTo>
                    <a:lnTo>
                      <a:pt x="21" y="1"/>
                    </a:lnTo>
                    <a:lnTo>
                      <a:pt x="24" y="1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06" name="Freeform 682"/>
              <p:cNvSpPr>
                <a:spLocks/>
              </p:cNvSpPr>
              <p:nvPr/>
            </p:nvSpPr>
            <p:spPr bwMode="auto">
              <a:xfrm>
                <a:off x="4375150" y="3167063"/>
                <a:ext cx="53975" cy="65088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30" y="1"/>
                  </a:cxn>
                  <a:cxn ang="0">
                    <a:pos x="34" y="5"/>
                  </a:cxn>
                  <a:cxn ang="0">
                    <a:pos x="34" y="6"/>
                  </a:cxn>
                  <a:cxn ang="0">
                    <a:pos x="31" y="11"/>
                  </a:cxn>
                  <a:cxn ang="0">
                    <a:pos x="30" y="12"/>
                  </a:cxn>
                  <a:cxn ang="0">
                    <a:pos x="29" y="12"/>
                  </a:cxn>
                  <a:cxn ang="0">
                    <a:pos x="28" y="13"/>
                  </a:cxn>
                  <a:cxn ang="0">
                    <a:pos x="26" y="12"/>
                  </a:cxn>
                  <a:cxn ang="0">
                    <a:pos x="22" y="8"/>
                  </a:cxn>
                  <a:cxn ang="0">
                    <a:pos x="20" y="8"/>
                  </a:cxn>
                  <a:cxn ang="0">
                    <a:pos x="18" y="11"/>
                  </a:cxn>
                  <a:cxn ang="0">
                    <a:pos x="18" y="13"/>
                  </a:cxn>
                  <a:cxn ang="0">
                    <a:pos x="16" y="16"/>
                  </a:cxn>
                  <a:cxn ang="0">
                    <a:pos x="15" y="19"/>
                  </a:cxn>
                  <a:cxn ang="0">
                    <a:pos x="15" y="37"/>
                  </a:cxn>
                  <a:cxn ang="0">
                    <a:pos x="16" y="37"/>
                  </a:cxn>
                  <a:cxn ang="0">
                    <a:pos x="16" y="38"/>
                  </a:cxn>
                  <a:cxn ang="0">
                    <a:pos x="19" y="38"/>
                  </a:cxn>
                  <a:cxn ang="0">
                    <a:pos x="19" y="41"/>
                  </a:cxn>
                  <a:cxn ang="0">
                    <a:pos x="0" y="41"/>
                  </a:cxn>
                  <a:cxn ang="0">
                    <a:pos x="0" y="38"/>
                  </a:cxn>
                  <a:cxn ang="0">
                    <a:pos x="3" y="38"/>
                  </a:cxn>
                  <a:cxn ang="0">
                    <a:pos x="4" y="37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4"/>
                  </a:cxn>
                  <a:cxn ang="0">
                    <a:pos x="0" y="4"/>
                  </a:cxn>
                  <a:cxn ang="0">
                    <a:pos x="0" y="1"/>
                  </a:cxn>
                  <a:cxn ang="0">
                    <a:pos x="15" y="1"/>
                  </a:cxn>
                  <a:cxn ang="0">
                    <a:pos x="15" y="11"/>
                  </a:cxn>
                  <a:cxn ang="0">
                    <a:pos x="20" y="4"/>
                  </a:cxn>
                  <a:cxn ang="0">
                    <a:pos x="22" y="3"/>
                  </a:cxn>
                  <a:cxn ang="0">
                    <a:pos x="26" y="1"/>
                  </a:cxn>
                  <a:cxn ang="0">
                    <a:pos x="28" y="0"/>
                  </a:cxn>
                </a:cxnLst>
                <a:rect l="0" t="0" r="r" b="b"/>
                <a:pathLst>
                  <a:path w="34" h="41">
                    <a:moveTo>
                      <a:pt x="28" y="0"/>
                    </a:moveTo>
                    <a:lnTo>
                      <a:pt x="30" y="1"/>
                    </a:lnTo>
                    <a:lnTo>
                      <a:pt x="34" y="5"/>
                    </a:lnTo>
                    <a:lnTo>
                      <a:pt x="34" y="6"/>
                    </a:lnTo>
                    <a:lnTo>
                      <a:pt x="31" y="11"/>
                    </a:lnTo>
                    <a:lnTo>
                      <a:pt x="30" y="12"/>
                    </a:lnTo>
                    <a:lnTo>
                      <a:pt x="29" y="12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11"/>
                    </a:lnTo>
                    <a:lnTo>
                      <a:pt x="18" y="13"/>
                    </a:lnTo>
                    <a:lnTo>
                      <a:pt x="16" y="16"/>
                    </a:lnTo>
                    <a:lnTo>
                      <a:pt x="15" y="19"/>
                    </a:lnTo>
                    <a:lnTo>
                      <a:pt x="15" y="37"/>
                    </a:lnTo>
                    <a:lnTo>
                      <a:pt x="16" y="37"/>
                    </a:lnTo>
                    <a:lnTo>
                      <a:pt x="16" y="38"/>
                    </a:lnTo>
                    <a:lnTo>
                      <a:pt x="19" y="38"/>
                    </a:lnTo>
                    <a:lnTo>
                      <a:pt x="19" y="41"/>
                    </a:lnTo>
                    <a:lnTo>
                      <a:pt x="0" y="41"/>
                    </a:lnTo>
                    <a:lnTo>
                      <a:pt x="0" y="38"/>
                    </a:lnTo>
                    <a:lnTo>
                      <a:pt x="3" y="38"/>
                    </a:lnTo>
                    <a:lnTo>
                      <a:pt x="4" y="37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5" y="1"/>
                    </a:lnTo>
                    <a:lnTo>
                      <a:pt x="15" y="11"/>
                    </a:lnTo>
                    <a:lnTo>
                      <a:pt x="20" y="4"/>
                    </a:lnTo>
                    <a:lnTo>
                      <a:pt x="22" y="3"/>
                    </a:lnTo>
                    <a:lnTo>
                      <a:pt x="26" y="1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07" name="Freeform 683"/>
              <p:cNvSpPr>
                <a:spLocks noEditPoints="1"/>
              </p:cNvSpPr>
              <p:nvPr/>
            </p:nvSpPr>
            <p:spPr bwMode="auto">
              <a:xfrm>
                <a:off x="4433888" y="3167063"/>
                <a:ext cx="60325" cy="66675"/>
              </a:xfrm>
              <a:custGeom>
                <a:avLst/>
                <a:gdLst/>
                <a:ahLst/>
                <a:cxnLst>
                  <a:cxn ang="0">
                    <a:pos x="18" y="4"/>
                  </a:cxn>
                  <a:cxn ang="0">
                    <a:pos x="16" y="5"/>
                  </a:cxn>
                  <a:cxn ang="0">
                    <a:pos x="15" y="5"/>
                  </a:cxn>
                  <a:cxn ang="0">
                    <a:pos x="14" y="6"/>
                  </a:cxn>
                  <a:cxn ang="0">
                    <a:pos x="13" y="8"/>
                  </a:cxn>
                  <a:cxn ang="0">
                    <a:pos x="13" y="12"/>
                  </a:cxn>
                  <a:cxn ang="0">
                    <a:pos x="12" y="15"/>
                  </a:cxn>
                  <a:cxn ang="0">
                    <a:pos x="12" y="30"/>
                  </a:cxn>
                  <a:cxn ang="0">
                    <a:pos x="13" y="33"/>
                  </a:cxn>
                  <a:cxn ang="0">
                    <a:pos x="13" y="35"/>
                  </a:cxn>
                  <a:cxn ang="0">
                    <a:pos x="16" y="38"/>
                  </a:cxn>
                  <a:cxn ang="0">
                    <a:pos x="23" y="38"/>
                  </a:cxn>
                  <a:cxn ang="0">
                    <a:pos x="26" y="34"/>
                  </a:cxn>
                  <a:cxn ang="0">
                    <a:pos x="26" y="31"/>
                  </a:cxn>
                  <a:cxn ang="0">
                    <a:pos x="27" y="28"/>
                  </a:cxn>
                  <a:cxn ang="0">
                    <a:pos x="27" y="11"/>
                  </a:cxn>
                  <a:cxn ang="0">
                    <a:pos x="23" y="4"/>
                  </a:cxn>
                  <a:cxn ang="0">
                    <a:pos x="18" y="4"/>
                  </a:cxn>
                  <a:cxn ang="0">
                    <a:pos x="19" y="0"/>
                  </a:cxn>
                  <a:cxn ang="0">
                    <a:pos x="22" y="0"/>
                  </a:cxn>
                  <a:cxn ang="0">
                    <a:pos x="26" y="1"/>
                  </a:cxn>
                  <a:cxn ang="0">
                    <a:pos x="29" y="4"/>
                  </a:cxn>
                  <a:cxn ang="0">
                    <a:pos x="31" y="5"/>
                  </a:cxn>
                  <a:cxn ang="0">
                    <a:pos x="35" y="8"/>
                  </a:cxn>
                  <a:cxn ang="0">
                    <a:pos x="36" y="11"/>
                  </a:cxn>
                  <a:cxn ang="0">
                    <a:pos x="38" y="18"/>
                  </a:cxn>
                  <a:cxn ang="0">
                    <a:pos x="38" y="27"/>
                  </a:cxn>
                  <a:cxn ang="0">
                    <a:pos x="36" y="31"/>
                  </a:cxn>
                  <a:cxn ang="0">
                    <a:pos x="31" y="38"/>
                  </a:cxn>
                  <a:cxn ang="0">
                    <a:pos x="28" y="40"/>
                  </a:cxn>
                  <a:cxn ang="0">
                    <a:pos x="19" y="42"/>
                  </a:cxn>
                  <a:cxn ang="0">
                    <a:pos x="14" y="42"/>
                  </a:cxn>
                  <a:cxn ang="0">
                    <a:pos x="11" y="41"/>
                  </a:cxn>
                  <a:cxn ang="0">
                    <a:pos x="7" y="38"/>
                  </a:cxn>
                  <a:cxn ang="0">
                    <a:pos x="3" y="31"/>
                  </a:cxn>
                  <a:cxn ang="0">
                    <a:pos x="0" y="27"/>
                  </a:cxn>
                  <a:cxn ang="0">
                    <a:pos x="0" y="18"/>
                  </a:cxn>
                  <a:cxn ang="0">
                    <a:pos x="1" y="13"/>
                  </a:cxn>
                  <a:cxn ang="0">
                    <a:pos x="4" y="9"/>
                  </a:cxn>
                  <a:cxn ang="0">
                    <a:pos x="6" y="7"/>
                  </a:cxn>
                  <a:cxn ang="0">
                    <a:pos x="8" y="4"/>
                  </a:cxn>
                  <a:cxn ang="0">
                    <a:pos x="11" y="3"/>
                  </a:cxn>
                  <a:cxn ang="0">
                    <a:pos x="15" y="1"/>
                  </a:cxn>
                  <a:cxn ang="0">
                    <a:pos x="19" y="0"/>
                  </a:cxn>
                </a:cxnLst>
                <a:rect l="0" t="0" r="r" b="b"/>
                <a:pathLst>
                  <a:path w="38" h="42">
                    <a:moveTo>
                      <a:pt x="18" y="4"/>
                    </a:moveTo>
                    <a:lnTo>
                      <a:pt x="16" y="5"/>
                    </a:lnTo>
                    <a:lnTo>
                      <a:pt x="15" y="5"/>
                    </a:lnTo>
                    <a:lnTo>
                      <a:pt x="14" y="6"/>
                    </a:lnTo>
                    <a:lnTo>
                      <a:pt x="13" y="8"/>
                    </a:lnTo>
                    <a:lnTo>
                      <a:pt x="13" y="12"/>
                    </a:lnTo>
                    <a:lnTo>
                      <a:pt x="12" y="15"/>
                    </a:lnTo>
                    <a:lnTo>
                      <a:pt x="12" y="30"/>
                    </a:lnTo>
                    <a:lnTo>
                      <a:pt x="13" y="33"/>
                    </a:lnTo>
                    <a:lnTo>
                      <a:pt x="13" y="35"/>
                    </a:lnTo>
                    <a:lnTo>
                      <a:pt x="16" y="38"/>
                    </a:lnTo>
                    <a:lnTo>
                      <a:pt x="23" y="38"/>
                    </a:lnTo>
                    <a:lnTo>
                      <a:pt x="26" y="34"/>
                    </a:lnTo>
                    <a:lnTo>
                      <a:pt x="26" y="31"/>
                    </a:lnTo>
                    <a:lnTo>
                      <a:pt x="27" y="28"/>
                    </a:lnTo>
                    <a:lnTo>
                      <a:pt x="27" y="11"/>
                    </a:lnTo>
                    <a:lnTo>
                      <a:pt x="23" y="4"/>
                    </a:lnTo>
                    <a:lnTo>
                      <a:pt x="18" y="4"/>
                    </a:lnTo>
                    <a:close/>
                    <a:moveTo>
                      <a:pt x="19" y="0"/>
                    </a:moveTo>
                    <a:lnTo>
                      <a:pt x="22" y="0"/>
                    </a:lnTo>
                    <a:lnTo>
                      <a:pt x="26" y="1"/>
                    </a:lnTo>
                    <a:lnTo>
                      <a:pt x="29" y="4"/>
                    </a:lnTo>
                    <a:lnTo>
                      <a:pt x="31" y="5"/>
                    </a:lnTo>
                    <a:lnTo>
                      <a:pt x="35" y="8"/>
                    </a:lnTo>
                    <a:lnTo>
                      <a:pt x="36" y="11"/>
                    </a:lnTo>
                    <a:lnTo>
                      <a:pt x="38" y="18"/>
                    </a:lnTo>
                    <a:lnTo>
                      <a:pt x="38" y="27"/>
                    </a:lnTo>
                    <a:lnTo>
                      <a:pt x="36" y="31"/>
                    </a:lnTo>
                    <a:lnTo>
                      <a:pt x="31" y="38"/>
                    </a:lnTo>
                    <a:lnTo>
                      <a:pt x="28" y="40"/>
                    </a:lnTo>
                    <a:lnTo>
                      <a:pt x="19" y="42"/>
                    </a:lnTo>
                    <a:lnTo>
                      <a:pt x="14" y="42"/>
                    </a:lnTo>
                    <a:lnTo>
                      <a:pt x="11" y="41"/>
                    </a:lnTo>
                    <a:lnTo>
                      <a:pt x="7" y="38"/>
                    </a:lnTo>
                    <a:lnTo>
                      <a:pt x="3" y="31"/>
                    </a:lnTo>
                    <a:lnTo>
                      <a:pt x="0" y="27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4" y="9"/>
                    </a:lnTo>
                    <a:lnTo>
                      <a:pt x="6" y="7"/>
                    </a:lnTo>
                    <a:lnTo>
                      <a:pt x="8" y="4"/>
                    </a:lnTo>
                    <a:lnTo>
                      <a:pt x="11" y="3"/>
                    </a:lnTo>
                    <a:lnTo>
                      <a:pt x="15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08" name="Freeform 684"/>
              <p:cNvSpPr>
                <a:spLocks/>
              </p:cNvSpPr>
              <p:nvPr/>
            </p:nvSpPr>
            <p:spPr bwMode="auto">
              <a:xfrm>
                <a:off x="4502150" y="3144838"/>
                <a:ext cx="42863" cy="88900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7" y="0"/>
                  </a:cxn>
                  <a:cxn ang="0">
                    <a:pos x="17" y="15"/>
                  </a:cxn>
                  <a:cxn ang="0">
                    <a:pos x="27" y="15"/>
                  </a:cxn>
                  <a:cxn ang="0">
                    <a:pos x="27" y="20"/>
                  </a:cxn>
                  <a:cxn ang="0">
                    <a:pos x="17" y="20"/>
                  </a:cxn>
                  <a:cxn ang="0">
                    <a:pos x="17" y="49"/>
                  </a:cxn>
                  <a:cxn ang="0">
                    <a:pos x="18" y="49"/>
                  </a:cxn>
                  <a:cxn ang="0">
                    <a:pos x="18" y="50"/>
                  </a:cxn>
                  <a:cxn ang="0">
                    <a:pos x="22" y="50"/>
                  </a:cxn>
                  <a:cxn ang="0">
                    <a:pos x="23" y="49"/>
                  </a:cxn>
                  <a:cxn ang="0">
                    <a:pos x="24" y="47"/>
                  </a:cxn>
                  <a:cxn ang="0">
                    <a:pos x="25" y="48"/>
                  </a:cxn>
                  <a:cxn ang="0">
                    <a:pos x="24" y="51"/>
                  </a:cxn>
                  <a:cxn ang="0">
                    <a:pos x="21" y="54"/>
                  </a:cxn>
                  <a:cxn ang="0">
                    <a:pos x="18" y="55"/>
                  </a:cxn>
                  <a:cxn ang="0">
                    <a:pos x="15" y="56"/>
                  </a:cxn>
                  <a:cxn ang="0">
                    <a:pos x="13" y="56"/>
                  </a:cxn>
                  <a:cxn ang="0">
                    <a:pos x="10" y="55"/>
                  </a:cxn>
                  <a:cxn ang="0">
                    <a:pos x="7" y="51"/>
                  </a:cxn>
                  <a:cxn ang="0">
                    <a:pos x="6" y="49"/>
                  </a:cxn>
                  <a:cxn ang="0">
                    <a:pos x="6" y="20"/>
                  </a:cxn>
                  <a:cxn ang="0">
                    <a:pos x="0" y="20"/>
                  </a:cxn>
                  <a:cxn ang="0">
                    <a:pos x="0" y="18"/>
                  </a:cxn>
                  <a:cxn ang="0">
                    <a:pos x="3" y="15"/>
                  </a:cxn>
                  <a:cxn ang="0">
                    <a:pos x="13" y="6"/>
                  </a:cxn>
                  <a:cxn ang="0">
                    <a:pos x="15" y="0"/>
                  </a:cxn>
                </a:cxnLst>
                <a:rect l="0" t="0" r="r" b="b"/>
                <a:pathLst>
                  <a:path w="27" h="56">
                    <a:moveTo>
                      <a:pt x="15" y="0"/>
                    </a:moveTo>
                    <a:lnTo>
                      <a:pt x="17" y="0"/>
                    </a:lnTo>
                    <a:lnTo>
                      <a:pt x="17" y="15"/>
                    </a:lnTo>
                    <a:lnTo>
                      <a:pt x="27" y="15"/>
                    </a:lnTo>
                    <a:lnTo>
                      <a:pt x="27" y="20"/>
                    </a:lnTo>
                    <a:lnTo>
                      <a:pt x="17" y="20"/>
                    </a:lnTo>
                    <a:lnTo>
                      <a:pt x="17" y="49"/>
                    </a:lnTo>
                    <a:lnTo>
                      <a:pt x="18" y="49"/>
                    </a:lnTo>
                    <a:lnTo>
                      <a:pt x="18" y="50"/>
                    </a:lnTo>
                    <a:lnTo>
                      <a:pt x="22" y="50"/>
                    </a:lnTo>
                    <a:lnTo>
                      <a:pt x="23" y="49"/>
                    </a:lnTo>
                    <a:lnTo>
                      <a:pt x="24" y="47"/>
                    </a:lnTo>
                    <a:lnTo>
                      <a:pt x="25" y="48"/>
                    </a:lnTo>
                    <a:lnTo>
                      <a:pt x="24" y="51"/>
                    </a:lnTo>
                    <a:lnTo>
                      <a:pt x="21" y="54"/>
                    </a:lnTo>
                    <a:lnTo>
                      <a:pt x="18" y="55"/>
                    </a:lnTo>
                    <a:lnTo>
                      <a:pt x="15" y="56"/>
                    </a:lnTo>
                    <a:lnTo>
                      <a:pt x="13" y="56"/>
                    </a:lnTo>
                    <a:lnTo>
                      <a:pt x="10" y="55"/>
                    </a:lnTo>
                    <a:lnTo>
                      <a:pt x="7" y="51"/>
                    </a:lnTo>
                    <a:lnTo>
                      <a:pt x="6" y="49"/>
                    </a:lnTo>
                    <a:lnTo>
                      <a:pt x="6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3" y="15"/>
                    </a:lnTo>
                    <a:lnTo>
                      <a:pt x="13" y="6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09" name="Freeform 685"/>
              <p:cNvSpPr>
                <a:spLocks noEditPoints="1"/>
              </p:cNvSpPr>
              <p:nvPr/>
            </p:nvSpPr>
            <p:spPr bwMode="auto">
              <a:xfrm>
                <a:off x="4549775" y="3167063"/>
                <a:ext cx="60325" cy="66675"/>
              </a:xfrm>
              <a:custGeom>
                <a:avLst/>
                <a:gdLst/>
                <a:ahLst/>
                <a:cxnLst>
                  <a:cxn ang="0">
                    <a:pos x="17" y="4"/>
                  </a:cxn>
                  <a:cxn ang="0">
                    <a:pos x="16" y="5"/>
                  </a:cxn>
                  <a:cxn ang="0">
                    <a:pos x="15" y="5"/>
                  </a:cxn>
                  <a:cxn ang="0">
                    <a:pos x="14" y="6"/>
                  </a:cxn>
                  <a:cxn ang="0">
                    <a:pos x="13" y="8"/>
                  </a:cxn>
                  <a:cxn ang="0">
                    <a:pos x="13" y="12"/>
                  </a:cxn>
                  <a:cxn ang="0">
                    <a:pos x="12" y="15"/>
                  </a:cxn>
                  <a:cxn ang="0">
                    <a:pos x="12" y="30"/>
                  </a:cxn>
                  <a:cxn ang="0">
                    <a:pos x="15" y="37"/>
                  </a:cxn>
                  <a:cxn ang="0">
                    <a:pos x="16" y="38"/>
                  </a:cxn>
                  <a:cxn ang="0">
                    <a:pos x="23" y="38"/>
                  </a:cxn>
                  <a:cxn ang="0">
                    <a:pos x="25" y="34"/>
                  </a:cxn>
                  <a:cxn ang="0">
                    <a:pos x="25" y="31"/>
                  </a:cxn>
                  <a:cxn ang="0">
                    <a:pos x="27" y="28"/>
                  </a:cxn>
                  <a:cxn ang="0">
                    <a:pos x="27" y="11"/>
                  </a:cxn>
                  <a:cxn ang="0">
                    <a:pos x="23" y="4"/>
                  </a:cxn>
                  <a:cxn ang="0">
                    <a:pos x="17" y="4"/>
                  </a:cxn>
                  <a:cxn ang="0">
                    <a:pos x="20" y="0"/>
                  </a:cxn>
                  <a:cxn ang="0">
                    <a:pos x="23" y="0"/>
                  </a:cxn>
                  <a:cxn ang="0">
                    <a:pos x="25" y="1"/>
                  </a:cxn>
                  <a:cxn ang="0">
                    <a:pos x="29" y="4"/>
                  </a:cxn>
                  <a:cxn ang="0">
                    <a:pos x="34" y="6"/>
                  </a:cxn>
                  <a:cxn ang="0">
                    <a:pos x="36" y="11"/>
                  </a:cxn>
                  <a:cxn ang="0">
                    <a:pos x="38" y="18"/>
                  </a:cxn>
                  <a:cxn ang="0">
                    <a:pos x="38" y="27"/>
                  </a:cxn>
                  <a:cxn ang="0">
                    <a:pos x="36" y="31"/>
                  </a:cxn>
                  <a:cxn ang="0">
                    <a:pos x="31" y="38"/>
                  </a:cxn>
                  <a:cxn ang="0">
                    <a:pos x="28" y="40"/>
                  </a:cxn>
                  <a:cxn ang="0">
                    <a:pos x="23" y="41"/>
                  </a:cxn>
                  <a:cxn ang="0">
                    <a:pos x="20" y="42"/>
                  </a:cxn>
                  <a:cxn ang="0">
                    <a:pos x="15" y="42"/>
                  </a:cxn>
                  <a:cxn ang="0">
                    <a:pos x="10" y="41"/>
                  </a:cxn>
                  <a:cxn ang="0">
                    <a:pos x="7" y="38"/>
                  </a:cxn>
                  <a:cxn ang="0">
                    <a:pos x="2" y="31"/>
                  </a:cxn>
                  <a:cxn ang="0">
                    <a:pos x="0" y="27"/>
                  </a:cxn>
                  <a:cxn ang="0">
                    <a:pos x="0" y="18"/>
                  </a:cxn>
                  <a:cxn ang="0">
                    <a:pos x="1" y="13"/>
                  </a:cxn>
                  <a:cxn ang="0">
                    <a:pos x="4" y="9"/>
                  </a:cxn>
                  <a:cxn ang="0">
                    <a:pos x="6" y="7"/>
                  </a:cxn>
                  <a:cxn ang="0">
                    <a:pos x="8" y="4"/>
                  </a:cxn>
                  <a:cxn ang="0">
                    <a:pos x="10" y="3"/>
                  </a:cxn>
                  <a:cxn ang="0">
                    <a:pos x="20" y="0"/>
                  </a:cxn>
                </a:cxnLst>
                <a:rect l="0" t="0" r="r" b="b"/>
                <a:pathLst>
                  <a:path w="38" h="42">
                    <a:moveTo>
                      <a:pt x="17" y="4"/>
                    </a:moveTo>
                    <a:lnTo>
                      <a:pt x="16" y="5"/>
                    </a:lnTo>
                    <a:lnTo>
                      <a:pt x="15" y="5"/>
                    </a:lnTo>
                    <a:lnTo>
                      <a:pt x="14" y="6"/>
                    </a:lnTo>
                    <a:lnTo>
                      <a:pt x="13" y="8"/>
                    </a:lnTo>
                    <a:lnTo>
                      <a:pt x="13" y="12"/>
                    </a:lnTo>
                    <a:lnTo>
                      <a:pt x="12" y="15"/>
                    </a:lnTo>
                    <a:lnTo>
                      <a:pt x="12" y="30"/>
                    </a:lnTo>
                    <a:lnTo>
                      <a:pt x="15" y="37"/>
                    </a:lnTo>
                    <a:lnTo>
                      <a:pt x="16" y="38"/>
                    </a:lnTo>
                    <a:lnTo>
                      <a:pt x="23" y="38"/>
                    </a:lnTo>
                    <a:lnTo>
                      <a:pt x="25" y="34"/>
                    </a:lnTo>
                    <a:lnTo>
                      <a:pt x="25" y="31"/>
                    </a:lnTo>
                    <a:lnTo>
                      <a:pt x="27" y="28"/>
                    </a:lnTo>
                    <a:lnTo>
                      <a:pt x="27" y="11"/>
                    </a:lnTo>
                    <a:lnTo>
                      <a:pt x="23" y="4"/>
                    </a:lnTo>
                    <a:lnTo>
                      <a:pt x="17" y="4"/>
                    </a:lnTo>
                    <a:close/>
                    <a:moveTo>
                      <a:pt x="20" y="0"/>
                    </a:moveTo>
                    <a:lnTo>
                      <a:pt x="23" y="0"/>
                    </a:lnTo>
                    <a:lnTo>
                      <a:pt x="25" y="1"/>
                    </a:lnTo>
                    <a:lnTo>
                      <a:pt x="29" y="4"/>
                    </a:lnTo>
                    <a:lnTo>
                      <a:pt x="34" y="6"/>
                    </a:lnTo>
                    <a:lnTo>
                      <a:pt x="36" y="11"/>
                    </a:lnTo>
                    <a:lnTo>
                      <a:pt x="38" y="18"/>
                    </a:lnTo>
                    <a:lnTo>
                      <a:pt x="38" y="27"/>
                    </a:lnTo>
                    <a:lnTo>
                      <a:pt x="36" y="31"/>
                    </a:lnTo>
                    <a:lnTo>
                      <a:pt x="31" y="38"/>
                    </a:lnTo>
                    <a:lnTo>
                      <a:pt x="28" y="40"/>
                    </a:lnTo>
                    <a:lnTo>
                      <a:pt x="23" y="41"/>
                    </a:lnTo>
                    <a:lnTo>
                      <a:pt x="20" y="42"/>
                    </a:lnTo>
                    <a:lnTo>
                      <a:pt x="15" y="42"/>
                    </a:lnTo>
                    <a:lnTo>
                      <a:pt x="10" y="41"/>
                    </a:lnTo>
                    <a:lnTo>
                      <a:pt x="7" y="38"/>
                    </a:lnTo>
                    <a:lnTo>
                      <a:pt x="2" y="31"/>
                    </a:lnTo>
                    <a:lnTo>
                      <a:pt x="0" y="27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4" y="9"/>
                    </a:lnTo>
                    <a:lnTo>
                      <a:pt x="6" y="7"/>
                    </a:lnTo>
                    <a:lnTo>
                      <a:pt x="8" y="4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10" name="Freeform 686"/>
              <p:cNvSpPr>
                <a:spLocks/>
              </p:cNvSpPr>
              <p:nvPr/>
            </p:nvSpPr>
            <p:spPr bwMode="auto">
              <a:xfrm>
                <a:off x="4621213" y="3167063"/>
                <a:ext cx="65088" cy="65088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29" y="0"/>
                  </a:cxn>
                  <a:cxn ang="0">
                    <a:pos x="34" y="3"/>
                  </a:cxn>
                  <a:cxn ang="0">
                    <a:pos x="36" y="5"/>
                  </a:cxn>
                  <a:cxn ang="0">
                    <a:pos x="36" y="8"/>
                  </a:cxn>
                  <a:cxn ang="0">
                    <a:pos x="37" y="11"/>
                  </a:cxn>
                  <a:cxn ang="0">
                    <a:pos x="37" y="36"/>
                  </a:cxn>
                  <a:cxn ang="0">
                    <a:pos x="38" y="37"/>
                  </a:cxn>
                  <a:cxn ang="0">
                    <a:pos x="38" y="38"/>
                  </a:cxn>
                  <a:cxn ang="0">
                    <a:pos x="41" y="38"/>
                  </a:cxn>
                  <a:cxn ang="0">
                    <a:pos x="41" y="41"/>
                  </a:cxn>
                  <a:cxn ang="0">
                    <a:pos x="22" y="41"/>
                  </a:cxn>
                  <a:cxn ang="0">
                    <a:pos x="22" y="38"/>
                  </a:cxn>
                  <a:cxn ang="0">
                    <a:pos x="24" y="38"/>
                  </a:cxn>
                  <a:cxn ang="0">
                    <a:pos x="24" y="37"/>
                  </a:cxn>
                  <a:cxn ang="0">
                    <a:pos x="26" y="35"/>
                  </a:cxn>
                  <a:cxn ang="0">
                    <a:pos x="26" y="8"/>
                  </a:cxn>
                  <a:cxn ang="0">
                    <a:pos x="24" y="8"/>
                  </a:cxn>
                  <a:cxn ang="0">
                    <a:pos x="24" y="7"/>
                  </a:cxn>
                  <a:cxn ang="0">
                    <a:pos x="23" y="7"/>
                  </a:cxn>
                  <a:cxn ang="0">
                    <a:pos x="23" y="6"/>
                  </a:cxn>
                  <a:cxn ang="0">
                    <a:pos x="20" y="6"/>
                  </a:cxn>
                  <a:cxn ang="0">
                    <a:pos x="16" y="9"/>
                  </a:cxn>
                  <a:cxn ang="0">
                    <a:pos x="15" y="13"/>
                  </a:cxn>
                  <a:cxn ang="0">
                    <a:pos x="15" y="36"/>
                  </a:cxn>
                  <a:cxn ang="0">
                    <a:pos x="16" y="37"/>
                  </a:cxn>
                  <a:cxn ang="0">
                    <a:pos x="16" y="38"/>
                  </a:cxn>
                  <a:cxn ang="0">
                    <a:pos x="19" y="38"/>
                  </a:cxn>
                  <a:cxn ang="0">
                    <a:pos x="19" y="41"/>
                  </a:cxn>
                  <a:cxn ang="0">
                    <a:pos x="0" y="41"/>
                  </a:cxn>
                  <a:cxn ang="0">
                    <a:pos x="0" y="38"/>
                  </a:cxn>
                  <a:cxn ang="0">
                    <a:pos x="2" y="38"/>
                  </a:cxn>
                  <a:cxn ang="0">
                    <a:pos x="2" y="37"/>
                  </a:cxn>
                  <a:cxn ang="0">
                    <a:pos x="4" y="36"/>
                  </a:cxn>
                  <a:cxn ang="0">
                    <a:pos x="4" y="7"/>
                  </a:cxn>
                  <a:cxn ang="0">
                    <a:pos x="2" y="6"/>
                  </a:cxn>
                  <a:cxn ang="0">
                    <a:pos x="2" y="4"/>
                  </a:cxn>
                  <a:cxn ang="0">
                    <a:pos x="0" y="4"/>
                  </a:cxn>
                  <a:cxn ang="0">
                    <a:pos x="0" y="1"/>
                  </a:cxn>
                  <a:cxn ang="0">
                    <a:pos x="15" y="1"/>
                  </a:cxn>
                  <a:cxn ang="0">
                    <a:pos x="15" y="7"/>
                  </a:cxn>
                  <a:cxn ang="0">
                    <a:pos x="17" y="5"/>
                  </a:cxn>
                  <a:cxn ang="0">
                    <a:pos x="21" y="3"/>
                  </a:cxn>
                  <a:cxn ang="0">
                    <a:pos x="22" y="1"/>
                  </a:cxn>
                  <a:cxn ang="0">
                    <a:pos x="24" y="1"/>
                  </a:cxn>
                  <a:cxn ang="0">
                    <a:pos x="27" y="0"/>
                  </a:cxn>
                </a:cxnLst>
                <a:rect l="0" t="0" r="r" b="b"/>
                <a:pathLst>
                  <a:path w="41" h="41">
                    <a:moveTo>
                      <a:pt x="27" y="0"/>
                    </a:moveTo>
                    <a:lnTo>
                      <a:pt x="29" y="0"/>
                    </a:lnTo>
                    <a:lnTo>
                      <a:pt x="34" y="3"/>
                    </a:lnTo>
                    <a:lnTo>
                      <a:pt x="36" y="5"/>
                    </a:lnTo>
                    <a:lnTo>
                      <a:pt x="36" y="8"/>
                    </a:lnTo>
                    <a:lnTo>
                      <a:pt x="37" y="11"/>
                    </a:lnTo>
                    <a:lnTo>
                      <a:pt x="37" y="36"/>
                    </a:lnTo>
                    <a:lnTo>
                      <a:pt x="38" y="37"/>
                    </a:lnTo>
                    <a:lnTo>
                      <a:pt x="38" y="38"/>
                    </a:lnTo>
                    <a:lnTo>
                      <a:pt x="41" y="38"/>
                    </a:lnTo>
                    <a:lnTo>
                      <a:pt x="41" y="41"/>
                    </a:lnTo>
                    <a:lnTo>
                      <a:pt x="22" y="41"/>
                    </a:lnTo>
                    <a:lnTo>
                      <a:pt x="22" y="38"/>
                    </a:lnTo>
                    <a:lnTo>
                      <a:pt x="24" y="38"/>
                    </a:lnTo>
                    <a:lnTo>
                      <a:pt x="24" y="37"/>
                    </a:lnTo>
                    <a:lnTo>
                      <a:pt x="26" y="35"/>
                    </a:lnTo>
                    <a:lnTo>
                      <a:pt x="26" y="8"/>
                    </a:lnTo>
                    <a:lnTo>
                      <a:pt x="24" y="8"/>
                    </a:lnTo>
                    <a:lnTo>
                      <a:pt x="24" y="7"/>
                    </a:lnTo>
                    <a:lnTo>
                      <a:pt x="23" y="7"/>
                    </a:lnTo>
                    <a:lnTo>
                      <a:pt x="23" y="6"/>
                    </a:lnTo>
                    <a:lnTo>
                      <a:pt x="20" y="6"/>
                    </a:lnTo>
                    <a:lnTo>
                      <a:pt x="16" y="9"/>
                    </a:lnTo>
                    <a:lnTo>
                      <a:pt x="15" y="13"/>
                    </a:lnTo>
                    <a:lnTo>
                      <a:pt x="15" y="36"/>
                    </a:lnTo>
                    <a:lnTo>
                      <a:pt x="16" y="37"/>
                    </a:lnTo>
                    <a:lnTo>
                      <a:pt x="16" y="38"/>
                    </a:lnTo>
                    <a:lnTo>
                      <a:pt x="19" y="38"/>
                    </a:lnTo>
                    <a:lnTo>
                      <a:pt x="19" y="41"/>
                    </a:lnTo>
                    <a:lnTo>
                      <a:pt x="0" y="41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2" y="37"/>
                    </a:lnTo>
                    <a:lnTo>
                      <a:pt x="4" y="36"/>
                    </a:lnTo>
                    <a:lnTo>
                      <a:pt x="4" y="7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5" y="1"/>
                    </a:lnTo>
                    <a:lnTo>
                      <a:pt x="15" y="7"/>
                    </a:lnTo>
                    <a:lnTo>
                      <a:pt x="17" y="5"/>
                    </a:lnTo>
                    <a:lnTo>
                      <a:pt x="21" y="3"/>
                    </a:lnTo>
                    <a:lnTo>
                      <a:pt x="22" y="1"/>
                    </a:lnTo>
                    <a:lnTo>
                      <a:pt x="24" y="1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11" name="Rectangle 687"/>
              <p:cNvSpPr>
                <a:spLocks noChangeArrowheads="1"/>
              </p:cNvSpPr>
              <p:nvPr/>
            </p:nvSpPr>
            <p:spPr bwMode="auto">
              <a:xfrm>
                <a:off x="6005513" y="2901950"/>
                <a:ext cx="1455738" cy="1416050"/>
              </a:xfrm>
              <a:prstGeom prst="rect">
                <a:avLst/>
              </a:prstGeom>
              <a:noFill/>
              <a:ln w="7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12" name="Line 688"/>
              <p:cNvSpPr>
                <a:spLocks noChangeShapeType="1"/>
              </p:cNvSpPr>
              <p:nvPr/>
            </p:nvSpPr>
            <p:spPr bwMode="auto">
              <a:xfrm flipV="1">
                <a:off x="6005513" y="2901950"/>
                <a:ext cx="1588" cy="1416050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13" name="Line 689"/>
              <p:cNvSpPr>
                <a:spLocks noChangeShapeType="1"/>
              </p:cNvSpPr>
              <p:nvPr/>
            </p:nvSpPr>
            <p:spPr bwMode="auto">
              <a:xfrm flipH="1">
                <a:off x="6002338" y="4318000"/>
                <a:ext cx="41275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14" name="Line 690"/>
              <p:cNvSpPr>
                <a:spLocks noChangeShapeType="1"/>
              </p:cNvSpPr>
              <p:nvPr/>
            </p:nvSpPr>
            <p:spPr bwMode="auto">
              <a:xfrm flipH="1">
                <a:off x="6002338" y="4176713"/>
                <a:ext cx="22225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15" name="Line 691"/>
              <p:cNvSpPr>
                <a:spLocks noChangeShapeType="1"/>
              </p:cNvSpPr>
              <p:nvPr/>
            </p:nvSpPr>
            <p:spPr bwMode="auto">
              <a:xfrm flipH="1">
                <a:off x="6002338" y="4033838"/>
                <a:ext cx="22225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16" name="Line 692"/>
              <p:cNvSpPr>
                <a:spLocks noChangeShapeType="1"/>
              </p:cNvSpPr>
              <p:nvPr/>
            </p:nvSpPr>
            <p:spPr bwMode="auto">
              <a:xfrm flipH="1">
                <a:off x="6002338" y="3892550"/>
                <a:ext cx="22225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17" name="Line 693"/>
              <p:cNvSpPr>
                <a:spLocks noChangeShapeType="1"/>
              </p:cNvSpPr>
              <p:nvPr/>
            </p:nvSpPr>
            <p:spPr bwMode="auto">
              <a:xfrm flipH="1">
                <a:off x="6002338" y="3749675"/>
                <a:ext cx="22225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18" name="Line 694"/>
              <p:cNvSpPr>
                <a:spLocks noChangeShapeType="1"/>
              </p:cNvSpPr>
              <p:nvPr/>
            </p:nvSpPr>
            <p:spPr bwMode="auto">
              <a:xfrm flipH="1">
                <a:off x="6002338" y="3608388"/>
                <a:ext cx="41275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19" name="Line 695"/>
              <p:cNvSpPr>
                <a:spLocks noChangeShapeType="1"/>
              </p:cNvSpPr>
              <p:nvPr/>
            </p:nvSpPr>
            <p:spPr bwMode="auto">
              <a:xfrm flipH="1">
                <a:off x="6002338" y="3467100"/>
                <a:ext cx="22225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20" name="Line 696"/>
              <p:cNvSpPr>
                <a:spLocks noChangeShapeType="1"/>
              </p:cNvSpPr>
              <p:nvPr/>
            </p:nvSpPr>
            <p:spPr bwMode="auto">
              <a:xfrm flipH="1">
                <a:off x="6002338" y="3327400"/>
                <a:ext cx="22225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21" name="Line 697"/>
              <p:cNvSpPr>
                <a:spLocks noChangeShapeType="1"/>
              </p:cNvSpPr>
              <p:nvPr/>
            </p:nvSpPr>
            <p:spPr bwMode="auto">
              <a:xfrm flipH="1">
                <a:off x="6002338" y="3186113"/>
                <a:ext cx="22225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22" name="Line 698"/>
              <p:cNvSpPr>
                <a:spLocks noChangeShapeType="1"/>
              </p:cNvSpPr>
              <p:nvPr/>
            </p:nvSpPr>
            <p:spPr bwMode="auto">
              <a:xfrm flipH="1">
                <a:off x="6002338" y="3044825"/>
                <a:ext cx="22225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23" name="Line 699"/>
              <p:cNvSpPr>
                <a:spLocks noChangeShapeType="1"/>
              </p:cNvSpPr>
              <p:nvPr/>
            </p:nvSpPr>
            <p:spPr bwMode="auto">
              <a:xfrm flipH="1">
                <a:off x="6002338" y="2901950"/>
                <a:ext cx="41275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24" name="Freeform 700"/>
              <p:cNvSpPr>
                <a:spLocks noEditPoints="1"/>
              </p:cNvSpPr>
              <p:nvPr/>
            </p:nvSpPr>
            <p:spPr bwMode="auto">
              <a:xfrm>
                <a:off x="5891213" y="4265613"/>
                <a:ext cx="66675" cy="107950"/>
              </a:xfrm>
              <a:custGeom>
                <a:avLst/>
                <a:gdLst/>
                <a:ahLst/>
                <a:cxnLst>
                  <a:cxn ang="0">
                    <a:pos x="42" y="33"/>
                  </a:cxn>
                  <a:cxn ang="0">
                    <a:pos x="42" y="43"/>
                  </a:cxn>
                  <a:cxn ang="0">
                    <a:pos x="39" y="52"/>
                  </a:cxn>
                  <a:cxn ang="0">
                    <a:pos x="37" y="59"/>
                  </a:cxn>
                  <a:cxn ang="0">
                    <a:pos x="35" y="61"/>
                  </a:cxn>
                  <a:cxn ang="0">
                    <a:pos x="31" y="63"/>
                  </a:cxn>
                  <a:cxn ang="0">
                    <a:pos x="29" y="66"/>
                  </a:cxn>
                  <a:cxn ang="0">
                    <a:pos x="27" y="67"/>
                  </a:cxn>
                  <a:cxn ang="0">
                    <a:pos x="23" y="68"/>
                  </a:cxn>
                  <a:cxn ang="0">
                    <a:pos x="17" y="68"/>
                  </a:cxn>
                  <a:cxn ang="0">
                    <a:pos x="15" y="67"/>
                  </a:cxn>
                  <a:cxn ang="0">
                    <a:pos x="12" y="66"/>
                  </a:cxn>
                  <a:cxn ang="0">
                    <a:pos x="9" y="62"/>
                  </a:cxn>
                  <a:cxn ang="0">
                    <a:pos x="6" y="59"/>
                  </a:cxn>
                  <a:cxn ang="0">
                    <a:pos x="5" y="56"/>
                  </a:cxn>
                  <a:cxn ang="0">
                    <a:pos x="2" y="53"/>
                  </a:cxn>
                  <a:cxn ang="0">
                    <a:pos x="1" y="51"/>
                  </a:cxn>
                  <a:cxn ang="0">
                    <a:pos x="0" y="43"/>
                  </a:cxn>
                  <a:cxn ang="0">
                    <a:pos x="0" y="24"/>
                  </a:cxn>
                  <a:cxn ang="0">
                    <a:pos x="2" y="15"/>
                  </a:cxn>
                  <a:cxn ang="0">
                    <a:pos x="5" y="10"/>
                  </a:cxn>
                  <a:cxn ang="0">
                    <a:pos x="7" y="7"/>
                  </a:cxn>
                  <a:cxn ang="0">
                    <a:pos x="10" y="3"/>
                  </a:cxn>
                  <a:cxn ang="0">
                    <a:pos x="14" y="1"/>
                  </a:cxn>
                  <a:cxn ang="0">
                    <a:pos x="17" y="0"/>
                  </a:cxn>
                  <a:cxn ang="0">
                    <a:pos x="24" y="0"/>
                  </a:cxn>
                  <a:cxn ang="0">
                    <a:pos x="28" y="1"/>
                  </a:cxn>
                  <a:cxn ang="0">
                    <a:pos x="31" y="3"/>
                  </a:cxn>
                  <a:cxn ang="0">
                    <a:pos x="35" y="7"/>
                  </a:cxn>
                  <a:cxn ang="0">
                    <a:pos x="39" y="14"/>
                  </a:cxn>
                  <a:cxn ang="0">
                    <a:pos x="42" y="24"/>
                  </a:cxn>
                  <a:cxn ang="0">
                    <a:pos x="42" y="33"/>
                  </a:cxn>
                  <a:cxn ang="0">
                    <a:pos x="28" y="33"/>
                  </a:cxn>
                  <a:cxn ang="0">
                    <a:pos x="28" y="9"/>
                  </a:cxn>
                  <a:cxn ang="0">
                    <a:pos x="27" y="7"/>
                  </a:cxn>
                  <a:cxn ang="0">
                    <a:pos x="23" y="3"/>
                  </a:cxn>
                  <a:cxn ang="0">
                    <a:pos x="17" y="3"/>
                  </a:cxn>
                  <a:cxn ang="0">
                    <a:pos x="16" y="5"/>
                  </a:cxn>
                  <a:cxn ang="0">
                    <a:pos x="15" y="7"/>
                  </a:cxn>
                  <a:cxn ang="0">
                    <a:pos x="15" y="10"/>
                  </a:cxn>
                  <a:cxn ang="0">
                    <a:pos x="14" y="15"/>
                  </a:cxn>
                  <a:cxn ang="0">
                    <a:pos x="14" y="52"/>
                  </a:cxn>
                  <a:cxn ang="0">
                    <a:pos x="15" y="55"/>
                  </a:cxn>
                  <a:cxn ang="0">
                    <a:pos x="15" y="59"/>
                  </a:cxn>
                  <a:cxn ang="0">
                    <a:pos x="17" y="63"/>
                  </a:cxn>
                  <a:cxn ang="0">
                    <a:pos x="18" y="65"/>
                  </a:cxn>
                  <a:cxn ang="0">
                    <a:pos x="22" y="65"/>
                  </a:cxn>
                  <a:cxn ang="0">
                    <a:pos x="24" y="63"/>
                  </a:cxn>
                  <a:cxn ang="0">
                    <a:pos x="24" y="62"/>
                  </a:cxn>
                  <a:cxn ang="0">
                    <a:pos x="27" y="60"/>
                  </a:cxn>
                  <a:cxn ang="0">
                    <a:pos x="28" y="58"/>
                  </a:cxn>
                  <a:cxn ang="0">
                    <a:pos x="28" y="54"/>
                  </a:cxn>
                  <a:cxn ang="0">
                    <a:pos x="28" y="33"/>
                  </a:cxn>
                </a:cxnLst>
                <a:rect l="0" t="0" r="r" b="b"/>
                <a:pathLst>
                  <a:path w="42" h="68">
                    <a:moveTo>
                      <a:pt x="42" y="33"/>
                    </a:moveTo>
                    <a:lnTo>
                      <a:pt x="42" y="43"/>
                    </a:lnTo>
                    <a:lnTo>
                      <a:pt x="39" y="52"/>
                    </a:lnTo>
                    <a:lnTo>
                      <a:pt x="37" y="59"/>
                    </a:lnTo>
                    <a:lnTo>
                      <a:pt x="35" y="61"/>
                    </a:lnTo>
                    <a:lnTo>
                      <a:pt x="31" y="63"/>
                    </a:lnTo>
                    <a:lnTo>
                      <a:pt x="29" y="66"/>
                    </a:lnTo>
                    <a:lnTo>
                      <a:pt x="27" y="67"/>
                    </a:lnTo>
                    <a:lnTo>
                      <a:pt x="23" y="68"/>
                    </a:lnTo>
                    <a:lnTo>
                      <a:pt x="17" y="68"/>
                    </a:lnTo>
                    <a:lnTo>
                      <a:pt x="15" y="67"/>
                    </a:lnTo>
                    <a:lnTo>
                      <a:pt x="12" y="66"/>
                    </a:lnTo>
                    <a:lnTo>
                      <a:pt x="9" y="62"/>
                    </a:lnTo>
                    <a:lnTo>
                      <a:pt x="6" y="59"/>
                    </a:lnTo>
                    <a:lnTo>
                      <a:pt x="5" y="56"/>
                    </a:lnTo>
                    <a:lnTo>
                      <a:pt x="2" y="53"/>
                    </a:lnTo>
                    <a:lnTo>
                      <a:pt x="1" y="51"/>
                    </a:lnTo>
                    <a:lnTo>
                      <a:pt x="0" y="43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5" y="10"/>
                    </a:lnTo>
                    <a:lnTo>
                      <a:pt x="7" y="7"/>
                    </a:lnTo>
                    <a:lnTo>
                      <a:pt x="10" y="3"/>
                    </a:lnTo>
                    <a:lnTo>
                      <a:pt x="14" y="1"/>
                    </a:lnTo>
                    <a:lnTo>
                      <a:pt x="17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1" y="3"/>
                    </a:lnTo>
                    <a:lnTo>
                      <a:pt x="35" y="7"/>
                    </a:lnTo>
                    <a:lnTo>
                      <a:pt x="39" y="14"/>
                    </a:lnTo>
                    <a:lnTo>
                      <a:pt x="42" y="24"/>
                    </a:lnTo>
                    <a:lnTo>
                      <a:pt x="42" y="33"/>
                    </a:lnTo>
                    <a:close/>
                    <a:moveTo>
                      <a:pt x="28" y="33"/>
                    </a:moveTo>
                    <a:lnTo>
                      <a:pt x="28" y="9"/>
                    </a:lnTo>
                    <a:lnTo>
                      <a:pt x="27" y="7"/>
                    </a:lnTo>
                    <a:lnTo>
                      <a:pt x="23" y="3"/>
                    </a:lnTo>
                    <a:lnTo>
                      <a:pt x="17" y="3"/>
                    </a:lnTo>
                    <a:lnTo>
                      <a:pt x="16" y="5"/>
                    </a:lnTo>
                    <a:lnTo>
                      <a:pt x="15" y="7"/>
                    </a:lnTo>
                    <a:lnTo>
                      <a:pt x="15" y="10"/>
                    </a:lnTo>
                    <a:lnTo>
                      <a:pt x="14" y="15"/>
                    </a:lnTo>
                    <a:lnTo>
                      <a:pt x="14" y="52"/>
                    </a:lnTo>
                    <a:lnTo>
                      <a:pt x="15" y="55"/>
                    </a:lnTo>
                    <a:lnTo>
                      <a:pt x="15" y="59"/>
                    </a:lnTo>
                    <a:lnTo>
                      <a:pt x="17" y="63"/>
                    </a:lnTo>
                    <a:lnTo>
                      <a:pt x="18" y="65"/>
                    </a:lnTo>
                    <a:lnTo>
                      <a:pt x="22" y="65"/>
                    </a:lnTo>
                    <a:lnTo>
                      <a:pt x="24" y="63"/>
                    </a:lnTo>
                    <a:lnTo>
                      <a:pt x="24" y="62"/>
                    </a:lnTo>
                    <a:lnTo>
                      <a:pt x="27" y="60"/>
                    </a:lnTo>
                    <a:lnTo>
                      <a:pt x="28" y="58"/>
                    </a:lnTo>
                    <a:lnTo>
                      <a:pt x="28" y="54"/>
                    </a:lnTo>
                    <a:lnTo>
                      <a:pt x="28" y="3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25" name="Freeform 701"/>
              <p:cNvSpPr>
                <a:spLocks noEditPoints="1"/>
              </p:cNvSpPr>
              <p:nvPr/>
            </p:nvSpPr>
            <p:spPr bwMode="auto">
              <a:xfrm>
                <a:off x="5694363" y="3559175"/>
                <a:ext cx="66675" cy="107950"/>
              </a:xfrm>
              <a:custGeom>
                <a:avLst/>
                <a:gdLst/>
                <a:ahLst/>
                <a:cxnLst>
                  <a:cxn ang="0">
                    <a:pos x="42" y="33"/>
                  </a:cxn>
                  <a:cxn ang="0">
                    <a:pos x="42" y="43"/>
                  </a:cxn>
                  <a:cxn ang="0">
                    <a:pos x="40" y="52"/>
                  </a:cxn>
                  <a:cxn ang="0">
                    <a:pos x="37" y="59"/>
                  </a:cxn>
                  <a:cxn ang="0">
                    <a:pos x="35" y="61"/>
                  </a:cxn>
                  <a:cxn ang="0">
                    <a:pos x="31" y="64"/>
                  </a:cxn>
                  <a:cxn ang="0">
                    <a:pos x="29" y="66"/>
                  </a:cxn>
                  <a:cxn ang="0">
                    <a:pos x="27" y="67"/>
                  </a:cxn>
                  <a:cxn ang="0">
                    <a:pos x="23" y="68"/>
                  </a:cxn>
                  <a:cxn ang="0">
                    <a:pos x="18" y="68"/>
                  </a:cxn>
                  <a:cxn ang="0">
                    <a:pos x="15" y="67"/>
                  </a:cxn>
                  <a:cxn ang="0">
                    <a:pos x="12" y="66"/>
                  </a:cxn>
                  <a:cxn ang="0">
                    <a:pos x="10" y="62"/>
                  </a:cxn>
                  <a:cxn ang="0">
                    <a:pos x="6" y="59"/>
                  </a:cxn>
                  <a:cxn ang="0">
                    <a:pos x="5" y="57"/>
                  </a:cxn>
                  <a:cxn ang="0">
                    <a:pos x="3" y="53"/>
                  </a:cxn>
                  <a:cxn ang="0">
                    <a:pos x="1" y="51"/>
                  </a:cxn>
                  <a:cxn ang="0">
                    <a:pos x="0" y="43"/>
                  </a:cxn>
                  <a:cxn ang="0">
                    <a:pos x="0" y="24"/>
                  </a:cxn>
                  <a:cxn ang="0">
                    <a:pos x="3" y="15"/>
                  </a:cxn>
                  <a:cxn ang="0">
                    <a:pos x="5" y="10"/>
                  </a:cxn>
                  <a:cxn ang="0">
                    <a:pos x="7" y="7"/>
                  </a:cxn>
                  <a:cxn ang="0">
                    <a:pos x="11" y="3"/>
                  </a:cxn>
                  <a:cxn ang="0">
                    <a:pos x="14" y="1"/>
                  </a:cxn>
                  <a:cxn ang="0">
                    <a:pos x="18" y="0"/>
                  </a:cxn>
                  <a:cxn ang="0">
                    <a:pos x="25" y="0"/>
                  </a:cxn>
                  <a:cxn ang="0">
                    <a:pos x="28" y="1"/>
                  </a:cxn>
                  <a:cxn ang="0">
                    <a:pos x="31" y="3"/>
                  </a:cxn>
                  <a:cxn ang="0">
                    <a:pos x="35" y="7"/>
                  </a:cxn>
                  <a:cxn ang="0">
                    <a:pos x="40" y="14"/>
                  </a:cxn>
                  <a:cxn ang="0">
                    <a:pos x="42" y="24"/>
                  </a:cxn>
                  <a:cxn ang="0">
                    <a:pos x="42" y="33"/>
                  </a:cxn>
                  <a:cxn ang="0">
                    <a:pos x="28" y="33"/>
                  </a:cxn>
                  <a:cxn ang="0">
                    <a:pos x="28" y="9"/>
                  </a:cxn>
                  <a:cxn ang="0">
                    <a:pos x="27" y="7"/>
                  </a:cxn>
                  <a:cxn ang="0">
                    <a:pos x="23" y="3"/>
                  </a:cxn>
                  <a:cxn ang="0">
                    <a:pos x="18" y="3"/>
                  </a:cxn>
                  <a:cxn ang="0">
                    <a:pos x="16" y="6"/>
                  </a:cxn>
                  <a:cxn ang="0">
                    <a:pos x="15" y="7"/>
                  </a:cxn>
                  <a:cxn ang="0">
                    <a:pos x="15" y="10"/>
                  </a:cxn>
                  <a:cxn ang="0">
                    <a:pos x="14" y="15"/>
                  </a:cxn>
                  <a:cxn ang="0">
                    <a:pos x="14" y="52"/>
                  </a:cxn>
                  <a:cxn ang="0">
                    <a:pos x="15" y="56"/>
                  </a:cxn>
                  <a:cxn ang="0">
                    <a:pos x="15" y="59"/>
                  </a:cxn>
                  <a:cxn ang="0">
                    <a:pos x="18" y="64"/>
                  </a:cxn>
                  <a:cxn ang="0">
                    <a:pos x="19" y="65"/>
                  </a:cxn>
                  <a:cxn ang="0">
                    <a:pos x="22" y="65"/>
                  </a:cxn>
                  <a:cxn ang="0">
                    <a:pos x="25" y="64"/>
                  </a:cxn>
                  <a:cxn ang="0">
                    <a:pos x="25" y="62"/>
                  </a:cxn>
                  <a:cxn ang="0">
                    <a:pos x="27" y="60"/>
                  </a:cxn>
                  <a:cxn ang="0">
                    <a:pos x="28" y="58"/>
                  </a:cxn>
                  <a:cxn ang="0">
                    <a:pos x="28" y="54"/>
                  </a:cxn>
                  <a:cxn ang="0">
                    <a:pos x="28" y="33"/>
                  </a:cxn>
                </a:cxnLst>
                <a:rect l="0" t="0" r="r" b="b"/>
                <a:pathLst>
                  <a:path w="42" h="68">
                    <a:moveTo>
                      <a:pt x="42" y="33"/>
                    </a:moveTo>
                    <a:lnTo>
                      <a:pt x="42" y="43"/>
                    </a:lnTo>
                    <a:lnTo>
                      <a:pt x="40" y="52"/>
                    </a:lnTo>
                    <a:lnTo>
                      <a:pt x="37" y="59"/>
                    </a:lnTo>
                    <a:lnTo>
                      <a:pt x="35" y="61"/>
                    </a:lnTo>
                    <a:lnTo>
                      <a:pt x="31" y="64"/>
                    </a:lnTo>
                    <a:lnTo>
                      <a:pt x="29" y="66"/>
                    </a:lnTo>
                    <a:lnTo>
                      <a:pt x="27" y="67"/>
                    </a:lnTo>
                    <a:lnTo>
                      <a:pt x="23" y="68"/>
                    </a:lnTo>
                    <a:lnTo>
                      <a:pt x="18" y="68"/>
                    </a:lnTo>
                    <a:lnTo>
                      <a:pt x="15" y="67"/>
                    </a:lnTo>
                    <a:lnTo>
                      <a:pt x="12" y="66"/>
                    </a:lnTo>
                    <a:lnTo>
                      <a:pt x="10" y="62"/>
                    </a:lnTo>
                    <a:lnTo>
                      <a:pt x="6" y="59"/>
                    </a:lnTo>
                    <a:lnTo>
                      <a:pt x="5" y="57"/>
                    </a:lnTo>
                    <a:lnTo>
                      <a:pt x="3" y="53"/>
                    </a:lnTo>
                    <a:lnTo>
                      <a:pt x="1" y="51"/>
                    </a:lnTo>
                    <a:lnTo>
                      <a:pt x="0" y="43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5" y="10"/>
                    </a:lnTo>
                    <a:lnTo>
                      <a:pt x="7" y="7"/>
                    </a:lnTo>
                    <a:lnTo>
                      <a:pt x="11" y="3"/>
                    </a:lnTo>
                    <a:lnTo>
                      <a:pt x="14" y="1"/>
                    </a:lnTo>
                    <a:lnTo>
                      <a:pt x="18" y="0"/>
                    </a:lnTo>
                    <a:lnTo>
                      <a:pt x="25" y="0"/>
                    </a:lnTo>
                    <a:lnTo>
                      <a:pt x="28" y="1"/>
                    </a:lnTo>
                    <a:lnTo>
                      <a:pt x="31" y="3"/>
                    </a:lnTo>
                    <a:lnTo>
                      <a:pt x="35" y="7"/>
                    </a:lnTo>
                    <a:lnTo>
                      <a:pt x="40" y="14"/>
                    </a:lnTo>
                    <a:lnTo>
                      <a:pt x="42" y="24"/>
                    </a:lnTo>
                    <a:lnTo>
                      <a:pt x="42" y="33"/>
                    </a:lnTo>
                    <a:close/>
                    <a:moveTo>
                      <a:pt x="28" y="33"/>
                    </a:moveTo>
                    <a:lnTo>
                      <a:pt x="28" y="9"/>
                    </a:lnTo>
                    <a:lnTo>
                      <a:pt x="27" y="7"/>
                    </a:lnTo>
                    <a:lnTo>
                      <a:pt x="23" y="3"/>
                    </a:lnTo>
                    <a:lnTo>
                      <a:pt x="18" y="3"/>
                    </a:lnTo>
                    <a:lnTo>
                      <a:pt x="16" y="6"/>
                    </a:lnTo>
                    <a:lnTo>
                      <a:pt x="15" y="7"/>
                    </a:lnTo>
                    <a:lnTo>
                      <a:pt x="15" y="10"/>
                    </a:lnTo>
                    <a:lnTo>
                      <a:pt x="14" y="15"/>
                    </a:lnTo>
                    <a:lnTo>
                      <a:pt x="14" y="52"/>
                    </a:lnTo>
                    <a:lnTo>
                      <a:pt x="15" y="56"/>
                    </a:lnTo>
                    <a:lnTo>
                      <a:pt x="15" y="59"/>
                    </a:lnTo>
                    <a:lnTo>
                      <a:pt x="18" y="64"/>
                    </a:lnTo>
                    <a:lnTo>
                      <a:pt x="19" y="65"/>
                    </a:lnTo>
                    <a:lnTo>
                      <a:pt x="22" y="65"/>
                    </a:lnTo>
                    <a:lnTo>
                      <a:pt x="25" y="64"/>
                    </a:lnTo>
                    <a:lnTo>
                      <a:pt x="25" y="62"/>
                    </a:lnTo>
                    <a:lnTo>
                      <a:pt x="27" y="60"/>
                    </a:lnTo>
                    <a:lnTo>
                      <a:pt x="28" y="58"/>
                    </a:lnTo>
                    <a:lnTo>
                      <a:pt x="28" y="54"/>
                    </a:lnTo>
                    <a:lnTo>
                      <a:pt x="28" y="3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26" name="Freeform 702"/>
              <p:cNvSpPr>
                <a:spLocks/>
              </p:cNvSpPr>
              <p:nvPr/>
            </p:nvSpPr>
            <p:spPr bwMode="auto">
              <a:xfrm>
                <a:off x="5775325" y="3641725"/>
                <a:ext cx="23813" cy="25400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9" y="0"/>
                  </a:cxn>
                  <a:cxn ang="0">
                    <a:pos x="13" y="2"/>
                  </a:cxn>
                  <a:cxn ang="0">
                    <a:pos x="14" y="5"/>
                  </a:cxn>
                  <a:cxn ang="0">
                    <a:pos x="15" y="6"/>
                  </a:cxn>
                  <a:cxn ang="0">
                    <a:pos x="15" y="10"/>
                  </a:cxn>
                  <a:cxn ang="0">
                    <a:pos x="14" y="13"/>
                  </a:cxn>
                  <a:cxn ang="0">
                    <a:pos x="13" y="14"/>
                  </a:cxn>
                  <a:cxn ang="0">
                    <a:pos x="11" y="15"/>
                  </a:cxn>
                  <a:cxn ang="0">
                    <a:pos x="9" y="16"/>
                  </a:cxn>
                  <a:cxn ang="0">
                    <a:pos x="5" y="16"/>
                  </a:cxn>
                  <a:cxn ang="0">
                    <a:pos x="4" y="15"/>
                  </a:cxn>
                  <a:cxn ang="0">
                    <a:pos x="1" y="14"/>
                  </a:cxn>
                  <a:cxn ang="0">
                    <a:pos x="0" y="13"/>
                  </a:cxn>
                  <a:cxn ang="0">
                    <a:pos x="0" y="5"/>
                  </a:cxn>
                  <a:cxn ang="0">
                    <a:pos x="1" y="2"/>
                  </a:cxn>
                  <a:cxn ang="0">
                    <a:pos x="4" y="1"/>
                  </a:cxn>
                  <a:cxn ang="0">
                    <a:pos x="5" y="0"/>
                  </a:cxn>
                  <a:cxn ang="0">
                    <a:pos x="7" y="0"/>
                  </a:cxn>
                </a:cxnLst>
                <a:rect l="0" t="0" r="r" b="b"/>
                <a:pathLst>
                  <a:path w="15" h="16">
                    <a:moveTo>
                      <a:pt x="7" y="0"/>
                    </a:moveTo>
                    <a:lnTo>
                      <a:pt x="9" y="0"/>
                    </a:lnTo>
                    <a:lnTo>
                      <a:pt x="13" y="2"/>
                    </a:lnTo>
                    <a:lnTo>
                      <a:pt x="14" y="5"/>
                    </a:lnTo>
                    <a:lnTo>
                      <a:pt x="15" y="6"/>
                    </a:lnTo>
                    <a:lnTo>
                      <a:pt x="15" y="10"/>
                    </a:lnTo>
                    <a:lnTo>
                      <a:pt x="14" y="13"/>
                    </a:lnTo>
                    <a:lnTo>
                      <a:pt x="13" y="14"/>
                    </a:lnTo>
                    <a:lnTo>
                      <a:pt x="11" y="15"/>
                    </a:lnTo>
                    <a:lnTo>
                      <a:pt x="9" y="16"/>
                    </a:lnTo>
                    <a:lnTo>
                      <a:pt x="5" y="16"/>
                    </a:lnTo>
                    <a:lnTo>
                      <a:pt x="4" y="15"/>
                    </a:lnTo>
                    <a:lnTo>
                      <a:pt x="1" y="14"/>
                    </a:lnTo>
                    <a:lnTo>
                      <a:pt x="0" y="13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27" name="Freeform 703"/>
              <p:cNvSpPr>
                <a:spLocks noEditPoints="1"/>
              </p:cNvSpPr>
              <p:nvPr/>
            </p:nvSpPr>
            <p:spPr bwMode="auto">
              <a:xfrm>
                <a:off x="5811838" y="3559175"/>
                <a:ext cx="68263" cy="107950"/>
              </a:xfrm>
              <a:custGeom>
                <a:avLst/>
                <a:gdLst/>
                <a:ahLst/>
                <a:cxnLst>
                  <a:cxn ang="0">
                    <a:pos x="43" y="33"/>
                  </a:cxn>
                  <a:cxn ang="0">
                    <a:pos x="40" y="52"/>
                  </a:cxn>
                  <a:cxn ang="0">
                    <a:pos x="37" y="59"/>
                  </a:cxn>
                  <a:cxn ang="0">
                    <a:pos x="33" y="64"/>
                  </a:cxn>
                  <a:cxn ang="0">
                    <a:pos x="29" y="66"/>
                  </a:cxn>
                  <a:cxn ang="0">
                    <a:pos x="25" y="68"/>
                  </a:cxn>
                  <a:cxn ang="0">
                    <a:pos x="19" y="68"/>
                  </a:cxn>
                  <a:cxn ang="0">
                    <a:pos x="15" y="67"/>
                  </a:cxn>
                  <a:cxn ang="0">
                    <a:pos x="13" y="66"/>
                  </a:cxn>
                  <a:cxn ang="0">
                    <a:pos x="6" y="59"/>
                  </a:cxn>
                  <a:cxn ang="0">
                    <a:pos x="4" y="56"/>
                  </a:cxn>
                  <a:cxn ang="0">
                    <a:pos x="3" y="51"/>
                  </a:cxn>
                  <a:cxn ang="0">
                    <a:pos x="0" y="35"/>
                  </a:cxn>
                  <a:cxn ang="0">
                    <a:pos x="1" y="24"/>
                  </a:cxn>
                  <a:cxn ang="0">
                    <a:pos x="4" y="15"/>
                  </a:cxn>
                  <a:cxn ang="0">
                    <a:pos x="6" y="10"/>
                  </a:cxn>
                  <a:cxn ang="0">
                    <a:pos x="11" y="3"/>
                  </a:cxn>
                  <a:cxn ang="0">
                    <a:pos x="14" y="1"/>
                  </a:cxn>
                  <a:cxn ang="0">
                    <a:pos x="18" y="0"/>
                  </a:cxn>
                  <a:cxn ang="0">
                    <a:pos x="26" y="0"/>
                  </a:cxn>
                  <a:cxn ang="0">
                    <a:pos x="29" y="1"/>
                  </a:cxn>
                  <a:cxn ang="0">
                    <a:pos x="33" y="3"/>
                  </a:cxn>
                  <a:cxn ang="0">
                    <a:pos x="40" y="14"/>
                  </a:cxn>
                  <a:cxn ang="0">
                    <a:pos x="42" y="24"/>
                  </a:cxn>
                  <a:cxn ang="0">
                    <a:pos x="43" y="33"/>
                  </a:cxn>
                  <a:cxn ang="0">
                    <a:pos x="28" y="33"/>
                  </a:cxn>
                  <a:cxn ang="0">
                    <a:pos x="28" y="9"/>
                  </a:cxn>
                  <a:cxn ang="0">
                    <a:pos x="26" y="5"/>
                  </a:cxn>
                  <a:cxn ang="0">
                    <a:pos x="25" y="3"/>
                  </a:cxn>
                  <a:cxn ang="0">
                    <a:pos x="18" y="3"/>
                  </a:cxn>
                  <a:cxn ang="0">
                    <a:pos x="16" y="6"/>
                  </a:cxn>
                  <a:cxn ang="0">
                    <a:pos x="16" y="7"/>
                  </a:cxn>
                  <a:cxn ang="0">
                    <a:pos x="15" y="10"/>
                  </a:cxn>
                  <a:cxn ang="0">
                    <a:pos x="15" y="59"/>
                  </a:cxn>
                  <a:cxn ang="0">
                    <a:pos x="18" y="64"/>
                  </a:cxn>
                  <a:cxn ang="0">
                    <a:pos x="19" y="65"/>
                  </a:cxn>
                  <a:cxn ang="0">
                    <a:pos x="23" y="65"/>
                  </a:cxn>
                  <a:cxn ang="0">
                    <a:pos x="27" y="61"/>
                  </a:cxn>
                  <a:cxn ang="0">
                    <a:pos x="28" y="58"/>
                  </a:cxn>
                  <a:cxn ang="0">
                    <a:pos x="28" y="54"/>
                  </a:cxn>
                  <a:cxn ang="0">
                    <a:pos x="28" y="33"/>
                  </a:cxn>
                </a:cxnLst>
                <a:rect l="0" t="0" r="r" b="b"/>
                <a:pathLst>
                  <a:path w="43" h="68">
                    <a:moveTo>
                      <a:pt x="43" y="33"/>
                    </a:moveTo>
                    <a:lnTo>
                      <a:pt x="40" y="52"/>
                    </a:lnTo>
                    <a:lnTo>
                      <a:pt x="37" y="59"/>
                    </a:lnTo>
                    <a:lnTo>
                      <a:pt x="33" y="64"/>
                    </a:lnTo>
                    <a:lnTo>
                      <a:pt x="29" y="66"/>
                    </a:lnTo>
                    <a:lnTo>
                      <a:pt x="25" y="68"/>
                    </a:lnTo>
                    <a:lnTo>
                      <a:pt x="19" y="68"/>
                    </a:lnTo>
                    <a:lnTo>
                      <a:pt x="15" y="67"/>
                    </a:lnTo>
                    <a:lnTo>
                      <a:pt x="13" y="66"/>
                    </a:lnTo>
                    <a:lnTo>
                      <a:pt x="6" y="59"/>
                    </a:lnTo>
                    <a:lnTo>
                      <a:pt x="4" y="56"/>
                    </a:lnTo>
                    <a:lnTo>
                      <a:pt x="3" y="51"/>
                    </a:lnTo>
                    <a:lnTo>
                      <a:pt x="0" y="35"/>
                    </a:lnTo>
                    <a:lnTo>
                      <a:pt x="1" y="24"/>
                    </a:lnTo>
                    <a:lnTo>
                      <a:pt x="4" y="15"/>
                    </a:lnTo>
                    <a:lnTo>
                      <a:pt x="6" y="10"/>
                    </a:lnTo>
                    <a:lnTo>
                      <a:pt x="11" y="3"/>
                    </a:lnTo>
                    <a:lnTo>
                      <a:pt x="14" y="1"/>
                    </a:lnTo>
                    <a:lnTo>
                      <a:pt x="18" y="0"/>
                    </a:lnTo>
                    <a:lnTo>
                      <a:pt x="26" y="0"/>
                    </a:lnTo>
                    <a:lnTo>
                      <a:pt x="29" y="1"/>
                    </a:lnTo>
                    <a:lnTo>
                      <a:pt x="33" y="3"/>
                    </a:lnTo>
                    <a:lnTo>
                      <a:pt x="40" y="14"/>
                    </a:lnTo>
                    <a:lnTo>
                      <a:pt x="42" y="24"/>
                    </a:lnTo>
                    <a:lnTo>
                      <a:pt x="43" y="33"/>
                    </a:lnTo>
                    <a:close/>
                    <a:moveTo>
                      <a:pt x="28" y="33"/>
                    </a:moveTo>
                    <a:lnTo>
                      <a:pt x="28" y="9"/>
                    </a:lnTo>
                    <a:lnTo>
                      <a:pt x="26" y="5"/>
                    </a:lnTo>
                    <a:lnTo>
                      <a:pt x="25" y="3"/>
                    </a:lnTo>
                    <a:lnTo>
                      <a:pt x="18" y="3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10"/>
                    </a:lnTo>
                    <a:lnTo>
                      <a:pt x="15" y="59"/>
                    </a:lnTo>
                    <a:lnTo>
                      <a:pt x="18" y="64"/>
                    </a:lnTo>
                    <a:lnTo>
                      <a:pt x="19" y="65"/>
                    </a:lnTo>
                    <a:lnTo>
                      <a:pt x="23" y="65"/>
                    </a:lnTo>
                    <a:lnTo>
                      <a:pt x="27" y="61"/>
                    </a:lnTo>
                    <a:lnTo>
                      <a:pt x="28" y="58"/>
                    </a:lnTo>
                    <a:lnTo>
                      <a:pt x="28" y="54"/>
                    </a:lnTo>
                    <a:lnTo>
                      <a:pt x="28" y="3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28" name="Freeform 704"/>
              <p:cNvSpPr>
                <a:spLocks/>
              </p:cNvSpPr>
              <p:nvPr/>
            </p:nvSpPr>
            <p:spPr bwMode="auto">
              <a:xfrm>
                <a:off x="5891213" y="3560763"/>
                <a:ext cx="68263" cy="106363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43" y="0"/>
                  </a:cxn>
                  <a:cxn ang="0">
                    <a:pos x="37" y="12"/>
                  </a:cxn>
                  <a:cxn ang="0">
                    <a:pos x="12" y="12"/>
                  </a:cxn>
                  <a:cxn ang="0">
                    <a:pos x="8" y="19"/>
                  </a:cxn>
                  <a:cxn ang="0">
                    <a:pos x="23" y="21"/>
                  </a:cxn>
                  <a:cxn ang="0">
                    <a:pos x="35" y="27"/>
                  </a:cxn>
                  <a:cxn ang="0">
                    <a:pos x="38" y="30"/>
                  </a:cxn>
                  <a:cxn ang="0">
                    <a:pos x="40" y="34"/>
                  </a:cxn>
                  <a:cxn ang="0">
                    <a:pos x="43" y="43"/>
                  </a:cxn>
                  <a:cxn ang="0">
                    <a:pos x="42" y="50"/>
                  </a:cxn>
                  <a:cxn ang="0">
                    <a:pos x="39" y="56"/>
                  </a:cxn>
                  <a:cxn ang="0">
                    <a:pos x="37" y="59"/>
                  </a:cxn>
                  <a:cxn ang="0">
                    <a:pos x="36" y="61"/>
                  </a:cxn>
                  <a:cxn ang="0">
                    <a:pos x="29" y="64"/>
                  </a:cxn>
                  <a:cxn ang="0">
                    <a:pos x="24" y="66"/>
                  </a:cxn>
                  <a:cxn ang="0">
                    <a:pos x="21" y="67"/>
                  </a:cxn>
                  <a:cxn ang="0">
                    <a:pos x="8" y="67"/>
                  </a:cxn>
                  <a:cxn ang="0">
                    <a:pos x="6" y="66"/>
                  </a:cxn>
                  <a:cxn ang="0">
                    <a:pos x="3" y="64"/>
                  </a:cxn>
                  <a:cxn ang="0">
                    <a:pos x="1" y="63"/>
                  </a:cxn>
                  <a:cxn ang="0">
                    <a:pos x="0" y="60"/>
                  </a:cxn>
                  <a:cxn ang="0">
                    <a:pos x="0" y="59"/>
                  </a:cxn>
                  <a:cxn ang="0">
                    <a:pos x="1" y="57"/>
                  </a:cxn>
                  <a:cxn ang="0">
                    <a:pos x="5" y="53"/>
                  </a:cxn>
                  <a:cxn ang="0">
                    <a:pos x="6" y="53"/>
                  </a:cxn>
                  <a:cxn ang="0">
                    <a:pos x="8" y="55"/>
                  </a:cxn>
                  <a:cxn ang="0">
                    <a:pos x="9" y="55"/>
                  </a:cxn>
                  <a:cxn ang="0">
                    <a:pos x="10" y="56"/>
                  </a:cxn>
                  <a:cxn ang="0">
                    <a:pos x="13" y="57"/>
                  </a:cxn>
                  <a:cxn ang="0">
                    <a:pos x="15" y="59"/>
                  </a:cxn>
                  <a:cxn ang="0">
                    <a:pos x="20" y="61"/>
                  </a:cxn>
                  <a:cxn ang="0">
                    <a:pos x="21" y="61"/>
                  </a:cxn>
                  <a:cxn ang="0">
                    <a:pos x="22" y="63"/>
                  </a:cxn>
                  <a:cxn ang="0">
                    <a:pos x="27" y="63"/>
                  </a:cxn>
                  <a:cxn ang="0">
                    <a:pos x="31" y="60"/>
                  </a:cxn>
                  <a:cxn ang="0">
                    <a:pos x="33" y="56"/>
                  </a:cxn>
                  <a:cxn ang="0">
                    <a:pos x="35" y="52"/>
                  </a:cxn>
                  <a:cxn ang="0">
                    <a:pos x="33" y="49"/>
                  </a:cxn>
                  <a:cxn ang="0">
                    <a:pos x="32" y="44"/>
                  </a:cxn>
                  <a:cxn ang="0">
                    <a:pos x="29" y="42"/>
                  </a:cxn>
                  <a:cxn ang="0">
                    <a:pos x="25" y="38"/>
                  </a:cxn>
                  <a:cxn ang="0">
                    <a:pos x="16" y="35"/>
                  </a:cxn>
                  <a:cxn ang="0">
                    <a:pos x="5" y="32"/>
                  </a:cxn>
                  <a:cxn ang="0">
                    <a:pos x="0" y="32"/>
                  </a:cxn>
                  <a:cxn ang="0">
                    <a:pos x="13" y="0"/>
                  </a:cxn>
                </a:cxnLst>
                <a:rect l="0" t="0" r="r" b="b"/>
                <a:pathLst>
                  <a:path w="43" h="67">
                    <a:moveTo>
                      <a:pt x="13" y="0"/>
                    </a:moveTo>
                    <a:lnTo>
                      <a:pt x="43" y="0"/>
                    </a:lnTo>
                    <a:lnTo>
                      <a:pt x="37" y="12"/>
                    </a:lnTo>
                    <a:lnTo>
                      <a:pt x="12" y="12"/>
                    </a:lnTo>
                    <a:lnTo>
                      <a:pt x="8" y="19"/>
                    </a:lnTo>
                    <a:lnTo>
                      <a:pt x="23" y="21"/>
                    </a:lnTo>
                    <a:lnTo>
                      <a:pt x="35" y="27"/>
                    </a:lnTo>
                    <a:lnTo>
                      <a:pt x="38" y="30"/>
                    </a:lnTo>
                    <a:lnTo>
                      <a:pt x="40" y="34"/>
                    </a:lnTo>
                    <a:lnTo>
                      <a:pt x="43" y="43"/>
                    </a:lnTo>
                    <a:lnTo>
                      <a:pt x="42" y="50"/>
                    </a:lnTo>
                    <a:lnTo>
                      <a:pt x="39" y="56"/>
                    </a:lnTo>
                    <a:lnTo>
                      <a:pt x="37" y="59"/>
                    </a:lnTo>
                    <a:lnTo>
                      <a:pt x="36" y="61"/>
                    </a:lnTo>
                    <a:lnTo>
                      <a:pt x="29" y="64"/>
                    </a:lnTo>
                    <a:lnTo>
                      <a:pt x="24" y="66"/>
                    </a:lnTo>
                    <a:lnTo>
                      <a:pt x="21" y="67"/>
                    </a:lnTo>
                    <a:lnTo>
                      <a:pt x="8" y="67"/>
                    </a:lnTo>
                    <a:lnTo>
                      <a:pt x="6" y="66"/>
                    </a:lnTo>
                    <a:lnTo>
                      <a:pt x="3" y="64"/>
                    </a:lnTo>
                    <a:lnTo>
                      <a:pt x="1" y="63"/>
                    </a:lnTo>
                    <a:lnTo>
                      <a:pt x="0" y="60"/>
                    </a:lnTo>
                    <a:lnTo>
                      <a:pt x="0" y="59"/>
                    </a:lnTo>
                    <a:lnTo>
                      <a:pt x="1" y="57"/>
                    </a:lnTo>
                    <a:lnTo>
                      <a:pt x="5" y="53"/>
                    </a:lnTo>
                    <a:lnTo>
                      <a:pt x="6" y="53"/>
                    </a:lnTo>
                    <a:lnTo>
                      <a:pt x="8" y="55"/>
                    </a:lnTo>
                    <a:lnTo>
                      <a:pt x="9" y="55"/>
                    </a:lnTo>
                    <a:lnTo>
                      <a:pt x="10" y="56"/>
                    </a:lnTo>
                    <a:lnTo>
                      <a:pt x="13" y="57"/>
                    </a:lnTo>
                    <a:lnTo>
                      <a:pt x="15" y="59"/>
                    </a:lnTo>
                    <a:lnTo>
                      <a:pt x="20" y="61"/>
                    </a:lnTo>
                    <a:lnTo>
                      <a:pt x="21" y="61"/>
                    </a:lnTo>
                    <a:lnTo>
                      <a:pt x="22" y="63"/>
                    </a:lnTo>
                    <a:lnTo>
                      <a:pt x="27" y="63"/>
                    </a:lnTo>
                    <a:lnTo>
                      <a:pt x="31" y="60"/>
                    </a:lnTo>
                    <a:lnTo>
                      <a:pt x="33" y="56"/>
                    </a:lnTo>
                    <a:lnTo>
                      <a:pt x="35" y="52"/>
                    </a:lnTo>
                    <a:lnTo>
                      <a:pt x="33" y="49"/>
                    </a:lnTo>
                    <a:lnTo>
                      <a:pt x="32" y="44"/>
                    </a:lnTo>
                    <a:lnTo>
                      <a:pt x="29" y="42"/>
                    </a:lnTo>
                    <a:lnTo>
                      <a:pt x="25" y="38"/>
                    </a:lnTo>
                    <a:lnTo>
                      <a:pt x="16" y="35"/>
                    </a:lnTo>
                    <a:lnTo>
                      <a:pt x="5" y="32"/>
                    </a:lnTo>
                    <a:lnTo>
                      <a:pt x="0" y="3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29" name="Freeform 705"/>
              <p:cNvSpPr>
                <a:spLocks noEditPoints="1"/>
              </p:cNvSpPr>
              <p:nvPr/>
            </p:nvSpPr>
            <p:spPr bwMode="auto">
              <a:xfrm>
                <a:off x="5772150" y="2849563"/>
                <a:ext cx="65088" cy="107950"/>
              </a:xfrm>
              <a:custGeom>
                <a:avLst/>
                <a:gdLst/>
                <a:ahLst/>
                <a:cxnLst>
                  <a:cxn ang="0">
                    <a:pos x="41" y="33"/>
                  </a:cxn>
                  <a:cxn ang="0">
                    <a:pos x="41" y="43"/>
                  </a:cxn>
                  <a:cxn ang="0">
                    <a:pos x="39" y="52"/>
                  </a:cxn>
                  <a:cxn ang="0">
                    <a:pos x="37" y="59"/>
                  </a:cxn>
                  <a:cxn ang="0">
                    <a:pos x="34" y="61"/>
                  </a:cxn>
                  <a:cxn ang="0">
                    <a:pos x="31" y="64"/>
                  </a:cxn>
                  <a:cxn ang="0">
                    <a:pos x="29" y="66"/>
                  </a:cxn>
                  <a:cxn ang="0">
                    <a:pos x="26" y="67"/>
                  </a:cxn>
                  <a:cxn ang="0">
                    <a:pos x="23" y="68"/>
                  </a:cxn>
                  <a:cxn ang="0">
                    <a:pos x="17" y="68"/>
                  </a:cxn>
                  <a:cxn ang="0">
                    <a:pos x="15" y="67"/>
                  </a:cxn>
                  <a:cxn ang="0">
                    <a:pos x="11" y="66"/>
                  </a:cxn>
                  <a:cxn ang="0">
                    <a:pos x="9" y="62"/>
                  </a:cxn>
                  <a:cxn ang="0">
                    <a:pos x="6" y="59"/>
                  </a:cxn>
                  <a:cxn ang="0">
                    <a:pos x="4" y="57"/>
                  </a:cxn>
                  <a:cxn ang="0">
                    <a:pos x="2" y="53"/>
                  </a:cxn>
                  <a:cxn ang="0">
                    <a:pos x="1" y="51"/>
                  </a:cxn>
                  <a:cxn ang="0">
                    <a:pos x="0" y="43"/>
                  </a:cxn>
                  <a:cxn ang="0">
                    <a:pos x="0" y="24"/>
                  </a:cxn>
                  <a:cxn ang="0">
                    <a:pos x="2" y="15"/>
                  </a:cxn>
                  <a:cxn ang="0">
                    <a:pos x="4" y="10"/>
                  </a:cxn>
                  <a:cxn ang="0">
                    <a:pos x="7" y="7"/>
                  </a:cxn>
                  <a:cxn ang="0">
                    <a:pos x="10" y="3"/>
                  </a:cxn>
                  <a:cxn ang="0">
                    <a:pos x="14" y="1"/>
                  </a:cxn>
                  <a:cxn ang="0">
                    <a:pos x="17" y="0"/>
                  </a:cxn>
                  <a:cxn ang="0">
                    <a:pos x="24" y="0"/>
                  </a:cxn>
                  <a:cxn ang="0">
                    <a:pos x="28" y="1"/>
                  </a:cxn>
                  <a:cxn ang="0">
                    <a:pos x="31" y="3"/>
                  </a:cxn>
                  <a:cxn ang="0">
                    <a:pos x="34" y="7"/>
                  </a:cxn>
                  <a:cxn ang="0">
                    <a:pos x="39" y="14"/>
                  </a:cxn>
                  <a:cxn ang="0">
                    <a:pos x="41" y="24"/>
                  </a:cxn>
                  <a:cxn ang="0">
                    <a:pos x="41" y="33"/>
                  </a:cxn>
                  <a:cxn ang="0">
                    <a:pos x="28" y="33"/>
                  </a:cxn>
                  <a:cxn ang="0">
                    <a:pos x="28" y="9"/>
                  </a:cxn>
                  <a:cxn ang="0">
                    <a:pos x="26" y="7"/>
                  </a:cxn>
                  <a:cxn ang="0">
                    <a:pos x="23" y="3"/>
                  </a:cxn>
                  <a:cxn ang="0">
                    <a:pos x="17" y="3"/>
                  </a:cxn>
                  <a:cxn ang="0">
                    <a:pos x="16" y="6"/>
                  </a:cxn>
                  <a:cxn ang="0">
                    <a:pos x="15" y="7"/>
                  </a:cxn>
                  <a:cxn ang="0">
                    <a:pos x="15" y="10"/>
                  </a:cxn>
                  <a:cxn ang="0">
                    <a:pos x="14" y="15"/>
                  </a:cxn>
                  <a:cxn ang="0">
                    <a:pos x="14" y="52"/>
                  </a:cxn>
                  <a:cxn ang="0">
                    <a:pos x="15" y="55"/>
                  </a:cxn>
                  <a:cxn ang="0">
                    <a:pos x="15" y="59"/>
                  </a:cxn>
                  <a:cxn ang="0">
                    <a:pos x="17" y="64"/>
                  </a:cxn>
                  <a:cxn ang="0">
                    <a:pos x="18" y="65"/>
                  </a:cxn>
                  <a:cxn ang="0">
                    <a:pos x="22" y="65"/>
                  </a:cxn>
                  <a:cxn ang="0">
                    <a:pos x="24" y="64"/>
                  </a:cxn>
                  <a:cxn ang="0">
                    <a:pos x="24" y="62"/>
                  </a:cxn>
                  <a:cxn ang="0">
                    <a:pos x="26" y="60"/>
                  </a:cxn>
                  <a:cxn ang="0">
                    <a:pos x="28" y="58"/>
                  </a:cxn>
                  <a:cxn ang="0">
                    <a:pos x="28" y="54"/>
                  </a:cxn>
                  <a:cxn ang="0">
                    <a:pos x="28" y="33"/>
                  </a:cxn>
                </a:cxnLst>
                <a:rect l="0" t="0" r="r" b="b"/>
                <a:pathLst>
                  <a:path w="41" h="68">
                    <a:moveTo>
                      <a:pt x="41" y="33"/>
                    </a:moveTo>
                    <a:lnTo>
                      <a:pt x="41" y="43"/>
                    </a:lnTo>
                    <a:lnTo>
                      <a:pt x="39" y="52"/>
                    </a:lnTo>
                    <a:lnTo>
                      <a:pt x="37" y="59"/>
                    </a:lnTo>
                    <a:lnTo>
                      <a:pt x="34" y="61"/>
                    </a:lnTo>
                    <a:lnTo>
                      <a:pt x="31" y="64"/>
                    </a:lnTo>
                    <a:lnTo>
                      <a:pt x="29" y="66"/>
                    </a:lnTo>
                    <a:lnTo>
                      <a:pt x="26" y="67"/>
                    </a:lnTo>
                    <a:lnTo>
                      <a:pt x="23" y="68"/>
                    </a:lnTo>
                    <a:lnTo>
                      <a:pt x="17" y="68"/>
                    </a:lnTo>
                    <a:lnTo>
                      <a:pt x="15" y="67"/>
                    </a:lnTo>
                    <a:lnTo>
                      <a:pt x="11" y="66"/>
                    </a:lnTo>
                    <a:lnTo>
                      <a:pt x="9" y="62"/>
                    </a:lnTo>
                    <a:lnTo>
                      <a:pt x="6" y="59"/>
                    </a:lnTo>
                    <a:lnTo>
                      <a:pt x="4" y="57"/>
                    </a:lnTo>
                    <a:lnTo>
                      <a:pt x="2" y="53"/>
                    </a:lnTo>
                    <a:lnTo>
                      <a:pt x="1" y="51"/>
                    </a:lnTo>
                    <a:lnTo>
                      <a:pt x="0" y="43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4" y="10"/>
                    </a:lnTo>
                    <a:lnTo>
                      <a:pt x="7" y="7"/>
                    </a:lnTo>
                    <a:lnTo>
                      <a:pt x="10" y="3"/>
                    </a:lnTo>
                    <a:lnTo>
                      <a:pt x="14" y="1"/>
                    </a:lnTo>
                    <a:lnTo>
                      <a:pt x="17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1" y="3"/>
                    </a:lnTo>
                    <a:lnTo>
                      <a:pt x="34" y="7"/>
                    </a:lnTo>
                    <a:lnTo>
                      <a:pt x="39" y="14"/>
                    </a:lnTo>
                    <a:lnTo>
                      <a:pt x="41" y="24"/>
                    </a:lnTo>
                    <a:lnTo>
                      <a:pt x="41" y="33"/>
                    </a:lnTo>
                    <a:close/>
                    <a:moveTo>
                      <a:pt x="28" y="33"/>
                    </a:moveTo>
                    <a:lnTo>
                      <a:pt x="28" y="9"/>
                    </a:lnTo>
                    <a:lnTo>
                      <a:pt x="26" y="7"/>
                    </a:lnTo>
                    <a:lnTo>
                      <a:pt x="23" y="3"/>
                    </a:lnTo>
                    <a:lnTo>
                      <a:pt x="17" y="3"/>
                    </a:lnTo>
                    <a:lnTo>
                      <a:pt x="16" y="6"/>
                    </a:lnTo>
                    <a:lnTo>
                      <a:pt x="15" y="7"/>
                    </a:lnTo>
                    <a:lnTo>
                      <a:pt x="15" y="10"/>
                    </a:lnTo>
                    <a:lnTo>
                      <a:pt x="14" y="15"/>
                    </a:lnTo>
                    <a:lnTo>
                      <a:pt x="14" y="52"/>
                    </a:lnTo>
                    <a:lnTo>
                      <a:pt x="15" y="55"/>
                    </a:lnTo>
                    <a:lnTo>
                      <a:pt x="15" y="59"/>
                    </a:lnTo>
                    <a:lnTo>
                      <a:pt x="17" y="64"/>
                    </a:lnTo>
                    <a:lnTo>
                      <a:pt x="18" y="65"/>
                    </a:lnTo>
                    <a:lnTo>
                      <a:pt x="22" y="65"/>
                    </a:lnTo>
                    <a:lnTo>
                      <a:pt x="24" y="64"/>
                    </a:lnTo>
                    <a:lnTo>
                      <a:pt x="24" y="62"/>
                    </a:lnTo>
                    <a:lnTo>
                      <a:pt x="26" y="60"/>
                    </a:lnTo>
                    <a:lnTo>
                      <a:pt x="28" y="58"/>
                    </a:lnTo>
                    <a:lnTo>
                      <a:pt x="28" y="54"/>
                    </a:lnTo>
                    <a:lnTo>
                      <a:pt x="28" y="3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30" name="Freeform 706"/>
              <p:cNvSpPr>
                <a:spLocks/>
              </p:cNvSpPr>
              <p:nvPr/>
            </p:nvSpPr>
            <p:spPr bwMode="auto">
              <a:xfrm>
                <a:off x="5853113" y="2932113"/>
                <a:ext cx="23813" cy="25400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9" y="1"/>
                  </a:cxn>
                  <a:cxn ang="0">
                    <a:pos x="12" y="2"/>
                  </a:cxn>
                  <a:cxn ang="0">
                    <a:pos x="14" y="5"/>
                  </a:cxn>
                  <a:cxn ang="0">
                    <a:pos x="15" y="6"/>
                  </a:cxn>
                  <a:cxn ang="0">
                    <a:pos x="15" y="10"/>
                  </a:cxn>
                  <a:cxn ang="0">
                    <a:pos x="14" y="13"/>
                  </a:cxn>
                  <a:cxn ang="0">
                    <a:pos x="12" y="14"/>
                  </a:cxn>
                  <a:cxn ang="0">
                    <a:pos x="10" y="15"/>
                  </a:cxn>
                  <a:cxn ang="0">
                    <a:pos x="9" y="16"/>
                  </a:cxn>
                  <a:cxn ang="0">
                    <a:pos x="4" y="16"/>
                  </a:cxn>
                  <a:cxn ang="0">
                    <a:pos x="3" y="15"/>
                  </a:cxn>
                  <a:cxn ang="0">
                    <a:pos x="1" y="14"/>
                  </a:cxn>
                  <a:cxn ang="0">
                    <a:pos x="0" y="13"/>
                  </a:cxn>
                  <a:cxn ang="0">
                    <a:pos x="0" y="5"/>
                  </a:cxn>
                  <a:cxn ang="0">
                    <a:pos x="1" y="2"/>
                  </a:cxn>
                  <a:cxn ang="0">
                    <a:pos x="3" y="1"/>
                  </a:cxn>
                  <a:cxn ang="0">
                    <a:pos x="4" y="1"/>
                  </a:cxn>
                  <a:cxn ang="0">
                    <a:pos x="7" y="0"/>
                  </a:cxn>
                </a:cxnLst>
                <a:rect l="0" t="0" r="r" b="b"/>
                <a:pathLst>
                  <a:path w="15" h="16">
                    <a:moveTo>
                      <a:pt x="7" y="0"/>
                    </a:moveTo>
                    <a:lnTo>
                      <a:pt x="9" y="1"/>
                    </a:lnTo>
                    <a:lnTo>
                      <a:pt x="12" y="2"/>
                    </a:lnTo>
                    <a:lnTo>
                      <a:pt x="14" y="5"/>
                    </a:lnTo>
                    <a:lnTo>
                      <a:pt x="15" y="6"/>
                    </a:lnTo>
                    <a:lnTo>
                      <a:pt x="15" y="10"/>
                    </a:lnTo>
                    <a:lnTo>
                      <a:pt x="14" y="13"/>
                    </a:lnTo>
                    <a:lnTo>
                      <a:pt x="12" y="14"/>
                    </a:lnTo>
                    <a:lnTo>
                      <a:pt x="10" y="15"/>
                    </a:lnTo>
                    <a:lnTo>
                      <a:pt x="9" y="16"/>
                    </a:lnTo>
                    <a:lnTo>
                      <a:pt x="4" y="16"/>
                    </a:lnTo>
                    <a:lnTo>
                      <a:pt x="3" y="15"/>
                    </a:lnTo>
                    <a:lnTo>
                      <a:pt x="1" y="14"/>
                    </a:lnTo>
                    <a:lnTo>
                      <a:pt x="0" y="13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31" name="Freeform 707"/>
              <p:cNvSpPr>
                <a:spLocks/>
              </p:cNvSpPr>
              <p:nvPr/>
            </p:nvSpPr>
            <p:spPr bwMode="auto">
              <a:xfrm>
                <a:off x="5895975" y="2849563"/>
                <a:ext cx="53975" cy="106363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25" y="61"/>
                  </a:cxn>
                  <a:cxn ang="0">
                    <a:pos x="26" y="62"/>
                  </a:cxn>
                  <a:cxn ang="0">
                    <a:pos x="28" y="64"/>
                  </a:cxn>
                  <a:cxn ang="0">
                    <a:pos x="29" y="65"/>
                  </a:cxn>
                  <a:cxn ang="0">
                    <a:pos x="34" y="65"/>
                  </a:cxn>
                  <a:cxn ang="0">
                    <a:pos x="34" y="67"/>
                  </a:cxn>
                  <a:cxn ang="0">
                    <a:pos x="0" y="67"/>
                  </a:cxn>
                  <a:cxn ang="0">
                    <a:pos x="0" y="65"/>
                  </a:cxn>
                  <a:cxn ang="0">
                    <a:pos x="6" y="65"/>
                  </a:cxn>
                  <a:cxn ang="0">
                    <a:pos x="7" y="64"/>
                  </a:cxn>
                  <a:cxn ang="0">
                    <a:pos x="9" y="64"/>
                  </a:cxn>
                  <a:cxn ang="0">
                    <a:pos x="9" y="62"/>
                  </a:cxn>
                  <a:cxn ang="0">
                    <a:pos x="10" y="62"/>
                  </a:cxn>
                  <a:cxn ang="0">
                    <a:pos x="10" y="60"/>
                  </a:cxn>
                  <a:cxn ang="0">
                    <a:pos x="11" y="58"/>
                  </a:cxn>
                  <a:cxn ang="0">
                    <a:pos x="11" y="14"/>
                  </a:cxn>
                  <a:cxn ang="0">
                    <a:pos x="10" y="13"/>
                  </a:cxn>
                  <a:cxn ang="0">
                    <a:pos x="9" y="13"/>
                  </a:cxn>
                  <a:cxn ang="0">
                    <a:pos x="7" y="11"/>
                  </a:cxn>
                  <a:cxn ang="0">
                    <a:pos x="5" y="11"/>
                  </a:cxn>
                  <a:cxn ang="0">
                    <a:pos x="3" y="13"/>
                  </a:cxn>
                  <a:cxn ang="0">
                    <a:pos x="2" y="13"/>
                  </a:cxn>
                  <a:cxn ang="0">
                    <a:pos x="0" y="11"/>
                  </a:cxn>
                  <a:cxn ang="0">
                    <a:pos x="24" y="0"/>
                  </a:cxn>
                  <a:cxn ang="0">
                    <a:pos x="25" y="0"/>
                  </a:cxn>
                </a:cxnLst>
                <a:rect l="0" t="0" r="r" b="b"/>
                <a:pathLst>
                  <a:path w="34" h="67">
                    <a:moveTo>
                      <a:pt x="25" y="0"/>
                    </a:moveTo>
                    <a:lnTo>
                      <a:pt x="25" y="61"/>
                    </a:lnTo>
                    <a:lnTo>
                      <a:pt x="26" y="62"/>
                    </a:lnTo>
                    <a:lnTo>
                      <a:pt x="28" y="64"/>
                    </a:lnTo>
                    <a:lnTo>
                      <a:pt x="29" y="65"/>
                    </a:lnTo>
                    <a:lnTo>
                      <a:pt x="34" y="65"/>
                    </a:lnTo>
                    <a:lnTo>
                      <a:pt x="34" y="67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6" y="65"/>
                    </a:lnTo>
                    <a:lnTo>
                      <a:pt x="7" y="64"/>
                    </a:lnTo>
                    <a:lnTo>
                      <a:pt x="9" y="64"/>
                    </a:lnTo>
                    <a:lnTo>
                      <a:pt x="9" y="62"/>
                    </a:lnTo>
                    <a:lnTo>
                      <a:pt x="10" y="62"/>
                    </a:lnTo>
                    <a:lnTo>
                      <a:pt x="10" y="60"/>
                    </a:lnTo>
                    <a:lnTo>
                      <a:pt x="11" y="58"/>
                    </a:lnTo>
                    <a:lnTo>
                      <a:pt x="11" y="14"/>
                    </a:lnTo>
                    <a:lnTo>
                      <a:pt x="10" y="13"/>
                    </a:lnTo>
                    <a:lnTo>
                      <a:pt x="9" y="13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24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32" name="Line 708"/>
              <p:cNvSpPr>
                <a:spLocks noChangeShapeType="1"/>
              </p:cNvSpPr>
              <p:nvPr/>
            </p:nvSpPr>
            <p:spPr bwMode="auto">
              <a:xfrm>
                <a:off x="6005513" y="4318000"/>
                <a:ext cx="1455738" cy="158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33" name="Line 709"/>
              <p:cNvSpPr>
                <a:spLocks noChangeShapeType="1"/>
              </p:cNvSpPr>
              <p:nvPr/>
            </p:nvSpPr>
            <p:spPr bwMode="auto">
              <a:xfrm>
                <a:off x="6346825" y="4278313"/>
                <a:ext cx="1588" cy="396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34" name="Line 710"/>
              <p:cNvSpPr>
                <a:spLocks noChangeShapeType="1"/>
              </p:cNvSpPr>
              <p:nvPr/>
            </p:nvSpPr>
            <p:spPr bwMode="auto">
              <a:xfrm>
                <a:off x="6440488" y="4295775"/>
                <a:ext cx="1588" cy="22225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35" name="Line 711"/>
              <p:cNvSpPr>
                <a:spLocks noChangeShapeType="1"/>
              </p:cNvSpPr>
              <p:nvPr/>
            </p:nvSpPr>
            <p:spPr bwMode="auto">
              <a:xfrm>
                <a:off x="6535738" y="4295775"/>
                <a:ext cx="1588" cy="22225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36" name="Line 712"/>
              <p:cNvSpPr>
                <a:spLocks noChangeShapeType="1"/>
              </p:cNvSpPr>
              <p:nvPr/>
            </p:nvSpPr>
            <p:spPr bwMode="auto">
              <a:xfrm>
                <a:off x="6629400" y="4295775"/>
                <a:ext cx="1588" cy="22225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37" name="Line 713"/>
              <p:cNvSpPr>
                <a:spLocks noChangeShapeType="1"/>
              </p:cNvSpPr>
              <p:nvPr/>
            </p:nvSpPr>
            <p:spPr bwMode="auto">
              <a:xfrm>
                <a:off x="6724650" y="4278313"/>
                <a:ext cx="1588" cy="396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38" name="Line 714"/>
              <p:cNvSpPr>
                <a:spLocks noChangeShapeType="1"/>
              </p:cNvSpPr>
              <p:nvPr/>
            </p:nvSpPr>
            <p:spPr bwMode="auto">
              <a:xfrm>
                <a:off x="6818313" y="4295775"/>
                <a:ext cx="1588" cy="22225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39" name="Line 715"/>
              <p:cNvSpPr>
                <a:spLocks noChangeShapeType="1"/>
              </p:cNvSpPr>
              <p:nvPr/>
            </p:nvSpPr>
            <p:spPr bwMode="auto">
              <a:xfrm>
                <a:off x="6915150" y="4295775"/>
                <a:ext cx="1588" cy="22225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40" name="Line 716"/>
              <p:cNvSpPr>
                <a:spLocks noChangeShapeType="1"/>
              </p:cNvSpPr>
              <p:nvPr/>
            </p:nvSpPr>
            <p:spPr bwMode="auto">
              <a:xfrm>
                <a:off x="7008813" y="4295775"/>
                <a:ext cx="1588" cy="22225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41" name="Line 717"/>
              <p:cNvSpPr>
                <a:spLocks noChangeShapeType="1"/>
              </p:cNvSpPr>
              <p:nvPr/>
            </p:nvSpPr>
            <p:spPr bwMode="auto">
              <a:xfrm>
                <a:off x="7102475" y="4278313"/>
                <a:ext cx="1588" cy="396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42" name="Line 718"/>
              <p:cNvSpPr>
                <a:spLocks noChangeShapeType="1"/>
              </p:cNvSpPr>
              <p:nvPr/>
            </p:nvSpPr>
            <p:spPr bwMode="auto">
              <a:xfrm>
                <a:off x="6346825" y="4278313"/>
                <a:ext cx="1588" cy="396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43" name="Line 719"/>
              <p:cNvSpPr>
                <a:spLocks noChangeShapeType="1"/>
              </p:cNvSpPr>
              <p:nvPr/>
            </p:nvSpPr>
            <p:spPr bwMode="auto">
              <a:xfrm>
                <a:off x="6248400" y="4295775"/>
                <a:ext cx="1588" cy="22225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44" name="Line 720"/>
              <p:cNvSpPr>
                <a:spLocks noChangeShapeType="1"/>
              </p:cNvSpPr>
              <p:nvPr/>
            </p:nvSpPr>
            <p:spPr bwMode="auto">
              <a:xfrm>
                <a:off x="6157913" y="4295775"/>
                <a:ext cx="1588" cy="22225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45" name="Line 721"/>
              <p:cNvSpPr>
                <a:spLocks noChangeShapeType="1"/>
              </p:cNvSpPr>
              <p:nvPr/>
            </p:nvSpPr>
            <p:spPr bwMode="auto">
              <a:xfrm>
                <a:off x="6059488" y="4295775"/>
                <a:ext cx="1588" cy="22225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46" name="Line 722"/>
              <p:cNvSpPr>
                <a:spLocks noChangeShapeType="1"/>
              </p:cNvSpPr>
              <p:nvPr/>
            </p:nvSpPr>
            <p:spPr bwMode="auto">
              <a:xfrm>
                <a:off x="7102475" y="4278313"/>
                <a:ext cx="1588" cy="396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47" name="Line 723"/>
              <p:cNvSpPr>
                <a:spLocks noChangeShapeType="1"/>
              </p:cNvSpPr>
              <p:nvPr/>
            </p:nvSpPr>
            <p:spPr bwMode="auto">
              <a:xfrm>
                <a:off x="7197725" y="4295775"/>
                <a:ext cx="1588" cy="22225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48" name="Line 724"/>
              <p:cNvSpPr>
                <a:spLocks noChangeShapeType="1"/>
              </p:cNvSpPr>
              <p:nvPr/>
            </p:nvSpPr>
            <p:spPr bwMode="auto">
              <a:xfrm>
                <a:off x="7291388" y="4295775"/>
                <a:ext cx="1588" cy="22225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49" name="Line 725"/>
              <p:cNvSpPr>
                <a:spLocks noChangeShapeType="1"/>
              </p:cNvSpPr>
              <p:nvPr/>
            </p:nvSpPr>
            <p:spPr bwMode="auto">
              <a:xfrm>
                <a:off x="7386638" y="4295775"/>
                <a:ext cx="1588" cy="22225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50" name="Freeform 726"/>
              <p:cNvSpPr>
                <a:spLocks noEditPoints="1"/>
              </p:cNvSpPr>
              <p:nvPr/>
            </p:nvSpPr>
            <p:spPr bwMode="auto">
              <a:xfrm>
                <a:off x="6253163" y="4359275"/>
                <a:ext cx="65088" cy="107950"/>
              </a:xfrm>
              <a:custGeom>
                <a:avLst/>
                <a:gdLst/>
                <a:ahLst/>
                <a:cxnLst>
                  <a:cxn ang="0">
                    <a:pos x="41" y="33"/>
                  </a:cxn>
                  <a:cxn ang="0">
                    <a:pos x="41" y="43"/>
                  </a:cxn>
                  <a:cxn ang="0">
                    <a:pos x="39" y="52"/>
                  </a:cxn>
                  <a:cxn ang="0">
                    <a:pos x="37" y="59"/>
                  </a:cxn>
                  <a:cxn ang="0">
                    <a:pos x="34" y="61"/>
                  </a:cxn>
                  <a:cxn ang="0">
                    <a:pos x="31" y="63"/>
                  </a:cxn>
                  <a:cxn ang="0">
                    <a:pos x="29" y="66"/>
                  </a:cxn>
                  <a:cxn ang="0">
                    <a:pos x="26" y="67"/>
                  </a:cxn>
                  <a:cxn ang="0">
                    <a:pos x="23" y="68"/>
                  </a:cxn>
                  <a:cxn ang="0">
                    <a:pos x="17" y="68"/>
                  </a:cxn>
                  <a:cxn ang="0">
                    <a:pos x="15" y="67"/>
                  </a:cxn>
                  <a:cxn ang="0">
                    <a:pos x="11" y="66"/>
                  </a:cxn>
                  <a:cxn ang="0">
                    <a:pos x="9" y="62"/>
                  </a:cxn>
                  <a:cxn ang="0">
                    <a:pos x="5" y="59"/>
                  </a:cxn>
                  <a:cxn ang="0">
                    <a:pos x="4" y="57"/>
                  </a:cxn>
                  <a:cxn ang="0">
                    <a:pos x="2" y="53"/>
                  </a:cxn>
                  <a:cxn ang="0">
                    <a:pos x="1" y="51"/>
                  </a:cxn>
                  <a:cxn ang="0">
                    <a:pos x="0" y="43"/>
                  </a:cxn>
                  <a:cxn ang="0">
                    <a:pos x="0" y="24"/>
                  </a:cxn>
                  <a:cxn ang="0">
                    <a:pos x="2" y="15"/>
                  </a:cxn>
                  <a:cxn ang="0">
                    <a:pos x="4" y="10"/>
                  </a:cxn>
                  <a:cxn ang="0">
                    <a:pos x="7" y="7"/>
                  </a:cxn>
                  <a:cxn ang="0">
                    <a:pos x="10" y="3"/>
                  </a:cxn>
                  <a:cxn ang="0">
                    <a:pos x="14" y="1"/>
                  </a:cxn>
                  <a:cxn ang="0">
                    <a:pos x="17" y="0"/>
                  </a:cxn>
                  <a:cxn ang="0">
                    <a:pos x="24" y="0"/>
                  </a:cxn>
                  <a:cxn ang="0">
                    <a:pos x="27" y="1"/>
                  </a:cxn>
                  <a:cxn ang="0">
                    <a:pos x="31" y="3"/>
                  </a:cxn>
                  <a:cxn ang="0">
                    <a:pos x="34" y="7"/>
                  </a:cxn>
                  <a:cxn ang="0">
                    <a:pos x="39" y="14"/>
                  </a:cxn>
                  <a:cxn ang="0">
                    <a:pos x="41" y="24"/>
                  </a:cxn>
                  <a:cxn ang="0">
                    <a:pos x="41" y="33"/>
                  </a:cxn>
                  <a:cxn ang="0">
                    <a:pos x="27" y="33"/>
                  </a:cxn>
                  <a:cxn ang="0">
                    <a:pos x="27" y="9"/>
                  </a:cxn>
                  <a:cxn ang="0">
                    <a:pos x="26" y="7"/>
                  </a:cxn>
                  <a:cxn ang="0">
                    <a:pos x="23" y="3"/>
                  </a:cxn>
                  <a:cxn ang="0">
                    <a:pos x="17" y="3"/>
                  </a:cxn>
                  <a:cxn ang="0">
                    <a:pos x="16" y="6"/>
                  </a:cxn>
                  <a:cxn ang="0">
                    <a:pos x="15" y="7"/>
                  </a:cxn>
                  <a:cxn ang="0">
                    <a:pos x="15" y="10"/>
                  </a:cxn>
                  <a:cxn ang="0">
                    <a:pos x="14" y="15"/>
                  </a:cxn>
                  <a:cxn ang="0">
                    <a:pos x="14" y="52"/>
                  </a:cxn>
                  <a:cxn ang="0">
                    <a:pos x="15" y="55"/>
                  </a:cxn>
                  <a:cxn ang="0">
                    <a:pos x="15" y="59"/>
                  </a:cxn>
                  <a:cxn ang="0">
                    <a:pos x="17" y="63"/>
                  </a:cxn>
                  <a:cxn ang="0">
                    <a:pos x="18" y="65"/>
                  </a:cxn>
                  <a:cxn ang="0">
                    <a:pos x="22" y="65"/>
                  </a:cxn>
                  <a:cxn ang="0">
                    <a:pos x="24" y="63"/>
                  </a:cxn>
                  <a:cxn ang="0">
                    <a:pos x="24" y="62"/>
                  </a:cxn>
                  <a:cxn ang="0">
                    <a:pos x="26" y="60"/>
                  </a:cxn>
                  <a:cxn ang="0">
                    <a:pos x="27" y="58"/>
                  </a:cxn>
                  <a:cxn ang="0">
                    <a:pos x="27" y="54"/>
                  </a:cxn>
                  <a:cxn ang="0">
                    <a:pos x="27" y="33"/>
                  </a:cxn>
                </a:cxnLst>
                <a:rect l="0" t="0" r="r" b="b"/>
                <a:pathLst>
                  <a:path w="41" h="68">
                    <a:moveTo>
                      <a:pt x="41" y="33"/>
                    </a:moveTo>
                    <a:lnTo>
                      <a:pt x="41" y="43"/>
                    </a:lnTo>
                    <a:lnTo>
                      <a:pt x="39" y="52"/>
                    </a:lnTo>
                    <a:lnTo>
                      <a:pt x="37" y="59"/>
                    </a:lnTo>
                    <a:lnTo>
                      <a:pt x="34" y="61"/>
                    </a:lnTo>
                    <a:lnTo>
                      <a:pt x="31" y="63"/>
                    </a:lnTo>
                    <a:lnTo>
                      <a:pt x="29" y="66"/>
                    </a:lnTo>
                    <a:lnTo>
                      <a:pt x="26" y="67"/>
                    </a:lnTo>
                    <a:lnTo>
                      <a:pt x="23" y="68"/>
                    </a:lnTo>
                    <a:lnTo>
                      <a:pt x="17" y="68"/>
                    </a:lnTo>
                    <a:lnTo>
                      <a:pt x="15" y="67"/>
                    </a:lnTo>
                    <a:lnTo>
                      <a:pt x="11" y="66"/>
                    </a:lnTo>
                    <a:lnTo>
                      <a:pt x="9" y="62"/>
                    </a:lnTo>
                    <a:lnTo>
                      <a:pt x="5" y="59"/>
                    </a:lnTo>
                    <a:lnTo>
                      <a:pt x="4" y="57"/>
                    </a:lnTo>
                    <a:lnTo>
                      <a:pt x="2" y="53"/>
                    </a:lnTo>
                    <a:lnTo>
                      <a:pt x="1" y="51"/>
                    </a:lnTo>
                    <a:lnTo>
                      <a:pt x="0" y="43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4" y="10"/>
                    </a:lnTo>
                    <a:lnTo>
                      <a:pt x="7" y="7"/>
                    </a:lnTo>
                    <a:lnTo>
                      <a:pt x="10" y="3"/>
                    </a:lnTo>
                    <a:lnTo>
                      <a:pt x="14" y="1"/>
                    </a:lnTo>
                    <a:lnTo>
                      <a:pt x="17" y="0"/>
                    </a:lnTo>
                    <a:lnTo>
                      <a:pt x="24" y="0"/>
                    </a:lnTo>
                    <a:lnTo>
                      <a:pt x="27" y="1"/>
                    </a:lnTo>
                    <a:lnTo>
                      <a:pt x="31" y="3"/>
                    </a:lnTo>
                    <a:lnTo>
                      <a:pt x="34" y="7"/>
                    </a:lnTo>
                    <a:lnTo>
                      <a:pt x="39" y="14"/>
                    </a:lnTo>
                    <a:lnTo>
                      <a:pt x="41" y="24"/>
                    </a:lnTo>
                    <a:lnTo>
                      <a:pt x="41" y="33"/>
                    </a:lnTo>
                    <a:close/>
                    <a:moveTo>
                      <a:pt x="27" y="33"/>
                    </a:moveTo>
                    <a:lnTo>
                      <a:pt x="27" y="9"/>
                    </a:lnTo>
                    <a:lnTo>
                      <a:pt x="26" y="7"/>
                    </a:lnTo>
                    <a:lnTo>
                      <a:pt x="23" y="3"/>
                    </a:lnTo>
                    <a:lnTo>
                      <a:pt x="17" y="3"/>
                    </a:lnTo>
                    <a:lnTo>
                      <a:pt x="16" y="6"/>
                    </a:lnTo>
                    <a:lnTo>
                      <a:pt x="15" y="7"/>
                    </a:lnTo>
                    <a:lnTo>
                      <a:pt x="15" y="10"/>
                    </a:lnTo>
                    <a:lnTo>
                      <a:pt x="14" y="15"/>
                    </a:lnTo>
                    <a:lnTo>
                      <a:pt x="14" y="52"/>
                    </a:lnTo>
                    <a:lnTo>
                      <a:pt x="15" y="55"/>
                    </a:lnTo>
                    <a:lnTo>
                      <a:pt x="15" y="59"/>
                    </a:lnTo>
                    <a:lnTo>
                      <a:pt x="17" y="63"/>
                    </a:lnTo>
                    <a:lnTo>
                      <a:pt x="18" y="65"/>
                    </a:lnTo>
                    <a:lnTo>
                      <a:pt x="22" y="65"/>
                    </a:lnTo>
                    <a:lnTo>
                      <a:pt x="24" y="63"/>
                    </a:lnTo>
                    <a:lnTo>
                      <a:pt x="24" y="62"/>
                    </a:lnTo>
                    <a:lnTo>
                      <a:pt x="26" y="60"/>
                    </a:lnTo>
                    <a:lnTo>
                      <a:pt x="27" y="58"/>
                    </a:lnTo>
                    <a:lnTo>
                      <a:pt x="27" y="54"/>
                    </a:lnTo>
                    <a:lnTo>
                      <a:pt x="27" y="3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51" name="Freeform 727"/>
              <p:cNvSpPr>
                <a:spLocks/>
              </p:cNvSpPr>
              <p:nvPr/>
            </p:nvSpPr>
            <p:spPr bwMode="auto">
              <a:xfrm>
                <a:off x="6332538" y="4441825"/>
                <a:ext cx="25400" cy="25400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10" y="1"/>
                  </a:cxn>
                  <a:cxn ang="0">
                    <a:pos x="13" y="2"/>
                  </a:cxn>
                  <a:cxn ang="0">
                    <a:pos x="14" y="5"/>
                  </a:cxn>
                  <a:cxn ang="0">
                    <a:pos x="16" y="6"/>
                  </a:cxn>
                  <a:cxn ang="0">
                    <a:pos x="16" y="10"/>
                  </a:cxn>
                  <a:cxn ang="0">
                    <a:pos x="14" y="13"/>
                  </a:cxn>
                  <a:cxn ang="0">
                    <a:pos x="13" y="14"/>
                  </a:cxn>
                  <a:cxn ang="0">
                    <a:pos x="11" y="15"/>
                  </a:cxn>
                  <a:cxn ang="0">
                    <a:pos x="10" y="16"/>
                  </a:cxn>
                  <a:cxn ang="0">
                    <a:pos x="5" y="16"/>
                  </a:cxn>
                  <a:cxn ang="0">
                    <a:pos x="4" y="15"/>
                  </a:cxn>
                  <a:cxn ang="0">
                    <a:pos x="2" y="14"/>
                  </a:cxn>
                  <a:cxn ang="0">
                    <a:pos x="0" y="13"/>
                  </a:cxn>
                  <a:cxn ang="0">
                    <a:pos x="0" y="5"/>
                  </a:cxn>
                  <a:cxn ang="0">
                    <a:pos x="2" y="2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7" y="0"/>
                  </a:cxn>
                </a:cxnLst>
                <a:rect l="0" t="0" r="r" b="b"/>
                <a:pathLst>
                  <a:path w="16" h="16">
                    <a:moveTo>
                      <a:pt x="7" y="0"/>
                    </a:moveTo>
                    <a:lnTo>
                      <a:pt x="10" y="1"/>
                    </a:lnTo>
                    <a:lnTo>
                      <a:pt x="13" y="2"/>
                    </a:lnTo>
                    <a:lnTo>
                      <a:pt x="14" y="5"/>
                    </a:lnTo>
                    <a:lnTo>
                      <a:pt x="16" y="6"/>
                    </a:lnTo>
                    <a:lnTo>
                      <a:pt x="16" y="10"/>
                    </a:lnTo>
                    <a:lnTo>
                      <a:pt x="14" y="13"/>
                    </a:lnTo>
                    <a:lnTo>
                      <a:pt x="13" y="14"/>
                    </a:lnTo>
                    <a:lnTo>
                      <a:pt x="11" y="15"/>
                    </a:lnTo>
                    <a:lnTo>
                      <a:pt x="10" y="16"/>
                    </a:lnTo>
                    <a:lnTo>
                      <a:pt x="5" y="16"/>
                    </a:lnTo>
                    <a:lnTo>
                      <a:pt x="4" y="15"/>
                    </a:lnTo>
                    <a:lnTo>
                      <a:pt x="2" y="14"/>
                    </a:lnTo>
                    <a:lnTo>
                      <a:pt x="0" y="13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52" name="Freeform 728"/>
              <p:cNvSpPr>
                <a:spLocks/>
              </p:cNvSpPr>
              <p:nvPr/>
            </p:nvSpPr>
            <p:spPr bwMode="auto">
              <a:xfrm>
                <a:off x="6365875" y="4359275"/>
                <a:ext cx="69850" cy="106363"/>
              </a:xfrm>
              <a:custGeom>
                <a:avLst/>
                <a:gdLst/>
                <a:ahLst/>
                <a:cxnLst>
                  <a:cxn ang="0">
                    <a:pos x="40" y="67"/>
                  </a:cxn>
                  <a:cxn ang="0">
                    <a:pos x="0" y="67"/>
                  </a:cxn>
                  <a:cxn ang="0">
                    <a:pos x="0" y="66"/>
                  </a:cxn>
                  <a:cxn ang="0">
                    <a:pos x="12" y="53"/>
                  </a:cxn>
                  <a:cxn ang="0">
                    <a:pos x="20" y="44"/>
                  </a:cxn>
                  <a:cxn ang="0">
                    <a:pos x="25" y="37"/>
                  </a:cxn>
                  <a:cxn ang="0">
                    <a:pos x="28" y="23"/>
                  </a:cxn>
                  <a:cxn ang="0">
                    <a:pos x="26" y="16"/>
                  </a:cxn>
                  <a:cxn ang="0">
                    <a:pos x="25" y="14"/>
                  </a:cxn>
                  <a:cxn ang="0">
                    <a:pos x="21" y="11"/>
                  </a:cxn>
                  <a:cxn ang="0">
                    <a:pos x="13" y="11"/>
                  </a:cxn>
                  <a:cxn ang="0">
                    <a:pos x="10" y="13"/>
                  </a:cxn>
                  <a:cxn ang="0">
                    <a:pos x="6" y="15"/>
                  </a:cxn>
                  <a:cxn ang="0">
                    <a:pos x="4" y="18"/>
                  </a:cxn>
                  <a:cxn ang="0">
                    <a:pos x="1" y="18"/>
                  </a:cxn>
                  <a:cxn ang="0">
                    <a:pos x="4" y="13"/>
                  </a:cxn>
                  <a:cxn ang="0">
                    <a:pos x="7" y="8"/>
                  </a:cxn>
                  <a:cxn ang="0">
                    <a:pos x="10" y="3"/>
                  </a:cxn>
                  <a:cxn ang="0">
                    <a:pos x="14" y="1"/>
                  </a:cxn>
                  <a:cxn ang="0">
                    <a:pos x="18" y="0"/>
                  </a:cxn>
                  <a:cxn ang="0">
                    <a:pos x="26" y="0"/>
                  </a:cxn>
                  <a:cxn ang="0">
                    <a:pos x="29" y="1"/>
                  </a:cxn>
                  <a:cxn ang="0">
                    <a:pos x="32" y="2"/>
                  </a:cxn>
                  <a:cxn ang="0">
                    <a:pos x="34" y="4"/>
                  </a:cxn>
                  <a:cxn ang="0">
                    <a:pos x="37" y="6"/>
                  </a:cxn>
                  <a:cxn ang="0">
                    <a:pos x="38" y="8"/>
                  </a:cxn>
                  <a:cxn ang="0">
                    <a:pos x="40" y="11"/>
                  </a:cxn>
                  <a:cxn ang="0">
                    <a:pos x="41" y="14"/>
                  </a:cxn>
                  <a:cxn ang="0">
                    <a:pos x="41" y="21"/>
                  </a:cxn>
                  <a:cxn ang="0">
                    <a:pos x="40" y="25"/>
                  </a:cxn>
                  <a:cxn ang="0">
                    <a:pos x="37" y="30"/>
                  </a:cxn>
                  <a:cxn ang="0">
                    <a:pos x="33" y="37"/>
                  </a:cxn>
                  <a:cxn ang="0">
                    <a:pos x="26" y="45"/>
                  </a:cxn>
                  <a:cxn ang="0">
                    <a:pos x="16" y="54"/>
                  </a:cxn>
                  <a:cxn ang="0">
                    <a:pos x="37" y="54"/>
                  </a:cxn>
                  <a:cxn ang="0">
                    <a:pos x="41" y="51"/>
                  </a:cxn>
                  <a:cxn ang="0">
                    <a:pos x="42" y="48"/>
                  </a:cxn>
                  <a:cxn ang="0">
                    <a:pos x="44" y="48"/>
                  </a:cxn>
                  <a:cxn ang="0">
                    <a:pos x="40" y="67"/>
                  </a:cxn>
                </a:cxnLst>
                <a:rect l="0" t="0" r="r" b="b"/>
                <a:pathLst>
                  <a:path w="44" h="67">
                    <a:moveTo>
                      <a:pt x="40" y="67"/>
                    </a:moveTo>
                    <a:lnTo>
                      <a:pt x="0" y="67"/>
                    </a:lnTo>
                    <a:lnTo>
                      <a:pt x="0" y="66"/>
                    </a:lnTo>
                    <a:lnTo>
                      <a:pt x="12" y="53"/>
                    </a:lnTo>
                    <a:lnTo>
                      <a:pt x="20" y="44"/>
                    </a:lnTo>
                    <a:lnTo>
                      <a:pt x="25" y="37"/>
                    </a:lnTo>
                    <a:lnTo>
                      <a:pt x="28" y="23"/>
                    </a:lnTo>
                    <a:lnTo>
                      <a:pt x="26" y="16"/>
                    </a:lnTo>
                    <a:lnTo>
                      <a:pt x="25" y="14"/>
                    </a:lnTo>
                    <a:lnTo>
                      <a:pt x="21" y="11"/>
                    </a:lnTo>
                    <a:lnTo>
                      <a:pt x="13" y="11"/>
                    </a:lnTo>
                    <a:lnTo>
                      <a:pt x="10" y="13"/>
                    </a:lnTo>
                    <a:lnTo>
                      <a:pt x="6" y="15"/>
                    </a:lnTo>
                    <a:lnTo>
                      <a:pt x="4" y="18"/>
                    </a:lnTo>
                    <a:lnTo>
                      <a:pt x="1" y="18"/>
                    </a:lnTo>
                    <a:lnTo>
                      <a:pt x="4" y="13"/>
                    </a:lnTo>
                    <a:lnTo>
                      <a:pt x="7" y="8"/>
                    </a:lnTo>
                    <a:lnTo>
                      <a:pt x="10" y="3"/>
                    </a:lnTo>
                    <a:lnTo>
                      <a:pt x="14" y="1"/>
                    </a:lnTo>
                    <a:lnTo>
                      <a:pt x="18" y="0"/>
                    </a:lnTo>
                    <a:lnTo>
                      <a:pt x="26" y="0"/>
                    </a:lnTo>
                    <a:lnTo>
                      <a:pt x="29" y="1"/>
                    </a:lnTo>
                    <a:lnTo>
                      <a:pt x="32" y="2"/>
                    </a:lnTo>
                    <a:lnTo>
                      <a:pt x="34" y="4"/>
                    </a:lnTo>
                    <a:lnTo>
                      <a:pt x="37" y="6"/>
                    </a:lnTo>
                    <a:lnTo>
                      <a:pt x="38" y="8"/>
                    </a:lnTo>
                    <a:lnTo>
                      <a:pt x="40" y="11"/>
                    </a:lnTo>
                    <a:lnTo>
                      <a:pt x="41" y="14"/>
                    </a:lnTo>
                    <a:lnTo>
                      <a:pt x="41" y="21"/>
                    </a:lnTo>
                    <a:lnTo>
                      <a:pt x="40" y="25"/>
                    </a:lnTo>
                    <a:lnTo>
                      <a:pt x="37" y="30"/>
                    </a:lnTo>
                    <a:lnTo>
                      <a:pt x="33" y="37"/>
                    </a:lnTo>
                    <a:lnTo>
                      <a:pt x="26" y="45"/>
                    </a:lnTo>
                    <a:lnTo>
                      <a:pt x="16" y="54"/>
                    </a:lnTo>
                    <a:lnTo>
                      <a:pt x="37" y="54"/>
                    </a:lnTo>
                    <a:lnTo>
                      <a:pt x="41" y="51"/>
                    </a:lnTo>
                    <a:lnTo>
                      <a:pt x="42" y="48"/>
                    </a:lnTo>
                    <a:lnTo>
                      <a:pt x="44" y="48"/>
                    </a:lnTo>
                    <a:lnTo>
                      <a:pt x="40" y="6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53" name="Freeform 729"/>
              <p:cNvSpPr>
                <a:spLocks noEditPoints="1"/>
              </p:cNvSpPr>
              <p:nvPr/>
            </p:nvSpPr>
            <p:spPr bwMode="auto">
              <a:xfrm>
                <a:off x="6632575" y="4359275"/>
                <a:ext cx="66675" cy="107950"/>
              </a:xfrm>
              <a:custGeom>
                <a:avLst/>
                <a:gdLst/>
                <a:ahLst/>
                <a:cxnLst>
                  <a:cxn ang="0">
                    <a:pos x="42" y="33"/>
                  </a:cxn>
                  <a:cxn ang="0">
                    <a:pos x="42" y="43"/>
                  </a:cxn>
                  <a:cxn ang="0">
                    <a:pos x="39" y="52"/>
                  </a:cxn>
                  <a:cxn ang="0">
                    <a:pos x="37" y="59"/>
                  </a:cxn>
                  <a:cxn ang="0">
                    <a:pos x="35" y="61"/>
                  </a:cxn>
                  <a:cxn ang="0">
                    <a:pos x="31" y="63"/>
                  </a:cxn>
                  <a:cxn ang="0">
                    <a:pos x="29" y="66"/>
                  </a:cxn>
                  <a:cxn ang="0">
                    <a:pos x="26" y="67"/>
                  </a:cxn>
                  <a:cxn ang="0">
                    <a:pos x="23" y="68"/>
                  </a:cxn>
                  <a:cxn ang="0">
                    <a:pos x="17" y="68"/>
                  </a:cxn>
                  <a:cxn ang="0">
                    <a:pos x="15" y="67"/>
                  </a:cxn>
                  <a:cxn ang="0">
                    <a:pos x="11" y="66"/>
                  </a:cxn>
                  <a:cxn ang="0">
                    <a:pos x="9" y="62"/>
                  </a:cxn>
                  <a:cxn ang="0">
                    <a:pos x="6" y="59"/>
                  </a:cxn>
                  <a:cxn ang="0">
                    <a:pos x="5" y="57"/>
                  </a:cxn>
                  <a:cxn ang="0">
                    <a:pos x="2" y="53"/>
                  </a:cxn>
                  <a:cxn ang="0">
                    <a:pos x="1" y="51"/>
                  </a:cxn>
                  <a:cxn ang="0">
                    <a:pos x="0" y="43"/>
                  </a:cxn>
                  <a:cxn ang="0">
                    <a:pos x="0" y="24"/>
                  </a:cxn>
                  <a:cxn ang="0">
                    <a:pos x="2" y="15"/>
                  </a:cxn>
                  <a:cxn ang="0">
                    <a:pos x="5" y="10"/>
                  </a:cxn>
                  <a:cxn ang="0">
                    <a:pos x="7" y="7"/>
                  </a:cxn>
                  <a:cxn ang="0">
                    <a:pos x="10" y="3"/>
                  </a:cxn>
                  <a:cxn ang="0">
                    <a:pos x="14" y="1"/>
                  </a:cxn>
                  <a:cxn ang="0">
                    <a:pos x="17" y="0"/>
                  </a:cxn>
                  <a:cxn ang="0">
                    <a:pos x="24" y="0"/>
                  </a:cxn>
                  <a:cxn ang="0">
                    <a:pos x="28" y="1"/>
                  </a:cxn>
                  <a:cxn ang="0">
                    <a:pos x="31" y="3"/>
                  </a:cxn>
                  <a:cxn ang="0">
                    <a:pos x="35" y="7"/>
                  </a:cxn>
                  <a:cxn ang="0">
                    <a:pos x="39" y="14"/>
                  </a:cxn>
                  <a:cxn ang="0">
                    <a:pos x="42" y="24"/>
                  </a:cxn>
                  <a:cxn ang="0">
                    <a:pos x="42" y="33"/>
                  </a:cxn>
                  <a:cxn ang="0">
                    <a:pos x="28" y="33"/>
                  </a:cxn>
                  <a:cxn ang="0">
                    <a:pos x="28" y="9"/>
                  </a:cxn>
                  <a:cxn ang="0">
                    <a:pos x="26" y="7"/>
                  </a:cxn>
                  <a:cxn ang="0">
                    <a:pos x="23" y="3"/>
                  </a:cxn>
                  <a:cxn ang="0">
                    <a:pos x="17" y="3"/>
                  </a:cxn>
                  <a:cxn ang="0">
                    <a:pos x="16" y="6"/>
                  </a:cxn>
                  <a:cxn ang="0">
                    <a:pos x="15" y="7"/>
                  </a:cxn>
                  <a:cxn ang="0">
                    <a:pos x="15" y="10"/>
                  </a:cxn>
                  <a:cxn ang="0">
                    <a:pos x="14" y="15"/>
                  </a:cxn>
                  <a:cxn ang="0">
                    <a:pos x="14" y="52"/>
                  </a:cxn>
                  <a:cxn ang="0">
                    <a:pos x="15" y="55"/>
                  </a:cxn>
                  <a:cxn ang="0">
                    <a:pos x="15" y="59"/>
                  </a:cxn>
                  <a:cxn ang="0">
                    <a:pos x="17" y="63"/>
                  </a:cxn>
                  <a:cxn ang="0">
                    <a:pos x="18" y="65"/>
                  </a:cxn>
                  <a:cxn ang="0">
                    <a:pos x="22" y="65"/>
                  </a:cxn>
                  <a:cxn ang="0">
                    <a:pos x="24" y="63"/>
                  </a:cxn>
                  <a:cxn ang="0">
                    <a:pos x="24" y="62"/>
                  </a:cxn>
                  <a:cxn ang="0">
                    <a:pos x="26" y="60"/>
                  </a:cxn>
                  <a:cxn ang="0">
                    <a:pos x="28" y="58"/>
                  </a:cxn>
                  <a:cxn ang="0">
                    <a:pos x="28" y="54"/>
                  </a:cxn>
                  <a:cxn ang="0">
                    <a:pos x="28" y="33"/>
                  </a:cxn>
                </a:cxnLst>
                <a:rect l="0" t="0" r="r" b="b"/>
                <a:pathLst>
                  <a:path w="42" h="68">
                    <a:moveTo>
                      <a:pt x="42" y="33"/>
                    </a:moveTo>
                    <a:lnTo>
                      <a:pt x="42" y="43"/>
                    </a:lnTo>
                    <a:lnTo>
                      <a:pt x="39" y="52"/>
                    </a:lnTo>
                    <a:lnTo>
                      <a:pt x="37" y="59"/>
                    </a:lnTo>
                    <a:lnTo>
                      <a:pt x="35" y="61"/>
                    </a:lnTo>
                    <a:lnTo>
                      <a:pt x="31" y="63"/>
                    </a:lnTo>
                    <a:lnTo>
                      <a:pt x="29" y="66"/>
                    </a:lnTo>
                    <a:lnTo>
                      <a:pt x="26" y="67"/>
                    </a:lnTo>
                    <a:lnTo>
                      <a:pt x="23" y="68"/>
                    </a:lnTo>
                    <a:lnTo>
                      <a:pt x="17" y="68"/>
                    </a:lnTo>
                    <a:lnTo>
                      <a:pt x="15" y="67"/>
                    </a:lnTo>
                    <a:lnTo>
                      <a:pt x="11" y="66"/>
                    </a:lnTo>
                    <a:lnTo>
                      <a:pt x="9" y="62"/>
                    </a:lnTo>
                    <a:lnTo>
                      <a:pt x="6" y="59"/>
                    </a:lnTo>
                    <a:lnTo>
                      <a:pt x="5" y="57"/>
                    </a:lnTo>
                    <a:lnTo>
                      <a:pt x="2" y="53"/>
                    </a:lnTo>
                    <a:lnTo>
                      <a:pt x="1" y="51"/>
                    </a:lnTo>
                    <a:lnTo>
                      <a:pt x="0" y="43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5" y="10"/>
                    </a:lnTo>
                    <a:lnTo>
                      <a:pt x="7" y="7"/>
                    </a:lnTo>
                    <a:lnTo>
                      <a:pt x="10" y="3"/>
                    </a:lnTo>
                    <a:lnTo>
                      <a:pt x="14" y="1"/>
                    </a:lnTo>
                    <a:lnTo>
                      <a:pt x="17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1" y="3"/>
                    </a:lnTo>
                    <a:lnTo>
                      <a:pt x="35" y="7"/>
                    </a:lnTo>
                    <a:lnTo>
                      <a:pt x="39" y="14"/>
                    </a:lnTo>
                    <a:lnTo>
                      <a:pt x="42" y="24"/>
                    </a:lnTo>
                    <a:lnTo>
                      <a:pt x="42" y="33"/>
                    </a:lnTo>
                    <a:close/>
                    <a:moveTo>
                      <a:pt x="28" y="33"/>
                    </a:moveTo>
                    <a:lnTo>
                      <a:pt x="28" y="9"/>
                    </a:lnTo>
                    <a:lnTo>
                      <a:pt x="26" y="7"/>
                    </a:lnTo>
                    <a:lnTo>
                      <a:pt x="23" y="3"/>
                    </a:lnTo>
                    <a:lnTo>
                      <a:pt x="17" y="3"/>
                    </a:lnTo>
                    <a:lnTo>
                      <a:pt x="16" y="6"/>
                    </a:lnTo>
                    <a:lnTo>
                      <a:pt x="15" y="7"/>
                    </a:lnTo>
                    <a:lnTo>
                      <a:pt x="15" y="10"/>
                    </a:lnTo>
                    <a:lnTo>
                      <a:pt x="14" y="15"/>
                    </a:lnTo>
                    <a:lnTo>
                      <a:pt x="14" y="52"/>
                    </a:lnTo>
                    <a:lnTo>
                      <a:pt x="15" y="55"/>
                    </a:lnTo>
                    <a:lnTo>
                      <a:pt x="15" y="59"/>
                    </a:lnTo>
                    <a:lnTo>
                      <a:pt x="17" y="63"/>
                    </a:lnTo>
                    <a:lnTo>
                      <a:pt x="18" y="65"/>
                    </a:lnTo>
                    <a:lnTo>
                      <a:pt x="22" y="65"/>
                    </a:lnTo>
                    <a:lnTo>
                      <a:pt x="24" y="63"/>
                    </a:lnTo>
                    <a:lnTo>
                      <a:pt x="24" y="62"/>
                    </a:lnTo>
                    <a:lnTo>
                      <a:pt x="26" y="60"/>
                    </a:lnTo>
                    <a:lnTo>
                      <a:pt x="28" y="58"/>
                    </a:lnTo>
                    <a:lnTo>
                      <a:pt x="28" y="54"/>
                    </a:lnTo>
                    <a:lnTo>
                      <a:pt x="28" y="3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55" name="Freeform 731"/>
              <p:cNvSpPr>
                <a:spLocks/>
              </p:cNvSpPr>
              <p:nvPr/>
            </p:nvSpPr>
            <p:spPr bwMode="auto">
              <a:xfrm>
                <a:off x="6713538" y="4441826"/>
                <a:ext cx="23813" cy="25400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9" y="1"/>
                  </a:cxn>
                  <a:cxn ang="0">
                    <a:pos x="12" y="2"/>
                  </a:cxn>
                  <a:cxn ang="0">
                    <a:pos x="14" y="5"/>
                  </a:cxn>
                  <a:cxn ang="0">
                    <a:pos x="15" y="6"/>
                  </a:cxn>
                  <a:cxn ang="0">
                    <a:pos x="15" y="10"/>
                  </a:cxn>
                  <a:cxn ang="0">
                    <a:pos x="14" y="13"/>
                  </a:cxn>
                  <a:cxn ang="0">
                    <a:pos x="12" y="14"/>
                  </a:cxn>
                  <a:cxn ang="0">
                    <a:pos x="10" y="15"/>
                  </a:cxn>
                  <a:cxn ang="0">
                    <a:pos x="9" y="16"/>
                  </a:cxn>
                  <a:cxn ang="0">
                    <a:pos x="4" y="16"/>
                  </a:cxn>
                  <a:cxn ang="0">
                    <a:pos x="3" y="15"/>
                  </a:cxn>
                  <a:cxn ang="0">
                    <a:pos x="1" y="14"/>
                  </a:cxn>
                  <a:cxn ang="0">
                    <a:pos x="0" y="13"/>
                  </a:cxn>
                  <a:cxn ang="0">
                    <a:pos x="0" y="5"/>
                  </a:cxn>
                  <a:cxn ang="0">
                    <a:pos x="1" y="2"/>
                  </a:cxn>
                  <a:cxn ang="0">
                    <a:pos x="3" y="1"/>
                  </a:cxn>
                  <a:cxn ang="0">
                    <a:pos x="4" y="1"/>
                  </a:cxn>
                  <a:cxn ang="0">
                    <a:pos x="7" y="0"/>
                  </a:cxn>
                </a:cxnLst>
                <a:rect l="0" t="0" r="r" b="b"/>
                <a:pathLst>
                  <a:path w="15" h="16">
                    <a:moveTo>
                      <a:pt x="7" y="0"/>
                    </a:moveTo>
                    <a:lnTo>
                      <a:pt x="9" y="1"/>
                    </a:lnTo>
                    <a:lnTo>
                      <a:pt x="12" y="2"/>
                    </a:lnTo>
                    <a:lnTo>
                      <a:pt x="14" y="5"/>
                    </a:lnTo>
                    <a:lnTo>
                      <a:pt x="15" y="6"/>
                    </a:lnTo>
                    <a:lnTo>
                      <a:pt x="15" y="10"/>
                    </a:lnTo>
                    <a:lnTo>
                      <a:pt x="14" y="13"/>
                    </a:lnTo>
                    <a:lnTo>
                      <a:pt x="12" y="14"/>
                    </a:lnTo>
                    <a:lnTo>
                      <a:pt x="10" y="15"/>
                    </a:lnTo>
                    <a:lnTo>
                      <a:pt x="9" y="16"/>
                    </a:lnTo>
                    <a:lnTo>
                      <a:pt x="4" y="16"/>
                    </a:lnTo>
                    <a:lnTo>
                      <a:pt x="3" y="15"/>
                    </a:lnTo>
                    <a:lnTo>
                      <a:pt x="1" y="14"/>
                    </a:lnTo>
                    <a:lnTo>
                      <a:pt x="0" y="13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56" name="Freeform 732"/>
              <p:cNvSpPr>
                <a:spLocks noEditPoints="1"/>
              </p:cNvSpPr>
              <p:nvPr/>
            </p:nvSpPr>
            <p:spPr bwMode="auto">
              <a:xfrm>
                <a:off x="6750051" y="4359276"/>
                <a:ext cx="68263" cy="106363"/>
              </a:xfrm>
              <a:custGeom>
                <a:avLst/>
                <a:gdLst/>
                <a:ahLst/>
                <a:cxnLst>
                  <a:cxn ang="0">
                    <a:pos x="0" y="43"/>
                  </a:cxn>
                  <a:cxn ang="0">
                    <a:pos x="30" y="0"/>
                  </a:cxn>
                  <a:cxn ang="0">
                    <a:pos x="36" y="0"/>
                  </a:cxn>
                  <a:cxn ang="0">
                    <a:pos x="36" y="43"/>
                  </a:cxn>
                  <a:cxn ang="0">
                    <a:pos x="43" y="43"/>
                  </a:cxn>
                  <a:cxn ang="0">
                    <a:pos x="43" y="52"/>
                  </a:cxn>
                  <a:cxn ang="0">
                    <a:pos x="36" y="52"/>
                  </a:cxn>
                  <a:cxn ang="0">
                    <a:pos x="36" y="67"/>
                  </a:cxn>
                  <a:cxn ang="0">
                    <a:pos x="22" y="67"/>
                  </a:cxn>
                  <a:cxn ang="0">
                    <a:pos x="22" y="52"/>
                  </a:cxn>
                  <a:cxn ang="0">
                    <a:pos x="0" y="52"/>
                  </a:cxn>
                  <a:cxn ang="0">
                    <a:pos x="0" y="43"/>
                  </a:cxn>
                  <a:cxn ang="0">
                    <a:pos x="3" y="43"/>
                  </a:cxn>
                  <a:cxn ang="0">
                    <a:pos x="22" y="43"/>
                  </a:cxn>
                  <a:cxn ang="0">
                    <a:pos x="22" y="16"/>
                  </a:cxn>
                  <a:cxn ang="0">
                    <a:pos x="3" y="43"/>
                  </a:cxn>
                </a:cxnLst>
                <a:rect l="0" t="0" r="r" b="b"/>
                <a:pathLst>
                  <a:path w="43" h="67">
                    <a:moveTo>
                      <a:pt x="0" y="43"/>
                    </a:moveTo>
                    <a:lnTo>
                      <a:pt x="30" y="0"/>
                    </a:lnTo>
                    <a:lnTo>
                      <a:pt x="36" y="0"/>
                    </a:lnTo>
                    <a:lnTo>
                      <a:pt x="36" y="43"/>
                    </a:lnTo>
                    <a:lnTo>
                      <a:pt x="43" y="43"/>
                    </a:lnTo>
                    <a:lnTo>
                      <a:pt x="43" y="52"/>
                    </a:lnTo>
                    <a:lnTo>
                      <a:pt x="36" y="52"/>
                    </a:lnTo>
                    <a:lnTo>
                      <a:pt x="36" y="67"/>
                    </a:lnTo>
                    <a:lnTo>
                      <a:pt x="22" y="67"/>
                    </a:lnTo>
                    <a:lnTo>
                      <a:pt x="22" y="52"/>
                    </a:lnTo>
                    <a:lnTo>
                      <a:pt x="0" y="52"/>
                    </a:lnTo>
                    <a:lnTo>
                      <a:pt x="0" y="43"/>
                    </a:lnTo>
                    <a:close/>
                    <a:moveTo>
                      <a:pt x="3" y="43"/>
                    </a:moveTo>
                    <a:lnTo>
                      <a:pt x="22" y="43"/>
                    </a:lnTo>
                    <a:lnTo>
                      <a:pt x="22" y="16"/>
                    </a:lnTo>
                    <a:lnTo>
                      <a:pt x="3" y="4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57" name="Freeform 733"/>
              <p:cNvSpPr>
                <a:spLocks noEditPoints="1"/>
              </p:cNvSpPr>
              <p:nvPr/>
            </p:nvSpPr>
            <p:spPr bwMode="auto">
              <a:xfrm>
                <a:off x="7008813" y="4359276"/>
                <a:ext cx="65088" cy="107950"/>
              </a:xfrm>
              <a:custGeom>
                <a:avLst/>
                <a:gdLst/>
                <a:ahLst/>
                <a:cxnLst>
                  <a:cxn ang="0">
                    <a:pos x="41" y="33"/>
                  </a:cxn>
                  <a:cxn ang="0">
                    <a:pos x="41" y="43"/>
                  </a:cxn>
                  <a:cxn ang="0">
                    <a:pos x="39" y="52"/>
                  </a:cxn>
                  <a:cxn ang="0">
                    <a:pos x="37" y="59"/>
                  </a:cxn>
                  <a:cxn ang="0">
                    <a:pos x="35" y="61"/>
                  </a:cxn>
                  <a:cxn ang="0">
                    <a:pos x="31" y="63"/>
                  </a:cxn>
                  <a:cxn ang="0">
                    <a:pos x="29" y="66"/>
                  </a:cxn>
                  <a:cxn ang="0">
                    <a:pos x="26" y="67"/>
                  </a:cxn>
                  <a:cxn ang="0">
                    <a:pos x="23" y="68"/>
                  </a:cxn>
                  <a:cxn ang="0">
                    <a:pos x="17" y="68"/>
                  </a:cxn>
                  <a:cxn ang="0">
                    <a:pos x="15" y="67"/>
                  </a:cxn>
                  <a:cxn ang="0">
                    <a:pos x="11" y="66"/>
                  </a:cxn>
                  <a:cxn ang="0">
                    <a:pos x="9" y="62"/>
                  </a:cxn>
                  <a:cxn ang="0">
                    <a:pos x="6" y="59"/>
                  </a:cxn>
                  <a:cxn ang="0">
                    <a:pos x="4" y="57"/>
                  </a:cxn>
                  <a:cxn ang="0">
                    <a:pos x="2" y="53"/>
                  </a:cxn>
                  <a:cxn ang="0">
                    <a:pos x="1" y="51"/>
                  </a:cxn>
                  <a:cxn ang="0">
                    <a:pos x="0" y="43"/>
                  </a:cxn>
                  <a:cxn ang="0">
                    <a:pos x="0" y="24"/>
                  </a:cxn>
                  <a:cxn ang="0">
                    <a:pos x="2" y="15"/>
                  </a:cxn>
                  <a:cxn ang="0">
                    <a:pos x="4" y="10"/>
                  </a:cxn>
                  <a:cxn ang="0">
                    <a:pos x="7" y="7"/>
                  </a:cxn>
                  <a:cxn ang="0">
                    <a:pos x="10" y="3"/>
                  </a:cxn>
                  <a:cxn ang="0">
                    <a:pos x="14" y="1"/>
                  </a:cxn>
                  <a:cxn ang="0">
                    <a:pos x="17" y="0"/>
                  </a:cxn>
                  <a:cxn ang="0">
                    <a:pos x="24" y="0"/>
                  </a:cxn>
                  <a:cxn ang="0">
                    <a:pos x="28" y="1"/>
                  </a:cxn>
                  <a:cxn ang="0">
                    <a:pos x="31" y="3"/>
                  </a:cxn>
                  <a:cxn ang="0">
                    <a:pos x="35" y="7"/>
                  </a:cxn>
                  <a:cxn ang="0">
                    <a:pos x="39" y="14"/>
                  </a:cxn>
                  <a:cxn ang="0">
                    <a:pos x="41" y="24"/>
                  </a:cxn>
                  <a:cxn ang="0">
                    <a:pos x="41" y="33"/>
                  </a:cxn>
                  <a:cxn ang="0">
                    <a:pos x="28" y="33"/>
                  </a:cxn>
                  <a:cxn ang="0">
                    <a:pos x="28" y="9"/>
                  </a:cxn>
                  <a:cxn ang="0">
                    <a:pos x="26" y="7"/>
                  </a:cxn>
                  <a:cxn ang="0">
                    <a:pos x="23" y="3"/>
                  </a:cxn>
                  <a:cxn ang="0">
                    <a:pos x="17" y="3"/>
                  </a:cxn>
                  <a:cxn ang="0">
                    <a:pos x="16" y="6"/>
                  </a:cxn>
                  <a:cxn ang="0">
                    <a:pos x="15" y="7"/>
                  </a:cxn>
                  <a:cxn ang="0">
                    <a:pos x="15" y="10"/>
                  </a:cxn>
                  <a:cxn ang="0">
                    <a:pos x="14" y="15"/>
                  </a:cxn>
                  <a:cxn ang="0">
                    <a:pos x="14" y="52"/>
                  </a:cxn>
                  <a:cxn ang="0">
                    <a:pos x="15" y="55"/>
                  </a:cxn>
                  <a:cxn ang="0">
                    <a:pos x="15" y="59"/>
                  </a:cxn>
                  <a:cxn ang="0">
                    <a:pos x="17" y="63"/>
                  </a:cxn>
                  <a:cxn ang="0">
                    <a:pos x="18" y="65"/>
                  </a:cxn>
                  <a:cxn ang="0">
                    <a:pos x="22" y="65"/>
                  </a:cxn>
                  <a:cxn ang="0">
                    <a:pos x="24" y="63"/>
                  </a:cxn>
                  <a:cxn ang="0">
                    <a:pos x="24" y="62"/>
                  </a:cxn>
                  <a:cxn ang="0">
                    <a:pos x="26" y="60"/>
                  </a:cxn>
                  <a:cxn ang="0">
                    <a:pos x="28" y="58"/>
                  </a:cxn>
                  <a:cxn ang="0">
                    <a:pos x="28" y="54"/>
                  </a:cxn>
                  <a:cxn ang="0">
                    <a:pos x="28" y="33"/>
                  </a:cxn>
                </a:cxnLst>
                <a:rect l="0" t="0" r="r" b="b"/>
                <a:pathLst>
                  <a:path w="41" h="68">
                    <a:moveTo>
                      <a:pt x="41" y="33"/>
                    </a:moveTo>
                    <a:lnTo>
                      <a:pt x="41" y="43"/>
                    </a:lnTo>
                    <a:lnTo>
                      <a:pt x="39" y="52"/>
                    </a:lnTo>
                    <a:lnTo>
                      <a:pt x="37" y="59"/>
                    </a:lnTo>
                    <a:lnTo>
                      <a:pt x="35" y="61"/>
                    </a:lnTo>
                    <a:lnTo>
                      <a:pt x="31" y="63"/>
                    </a:lnTo>
                    <a:lnTo>
                      <a:pt x="29" y="66"/>
                    </a:lnTo>
                    <a:lnTo>
                      <a:pt x="26" y="67"/>
                    </a:lnTo>
                    <a:lnTo>
                      <a:pt x="23" y="68"/>
                    </a:lnTo>
                    <a:lnTo>
                      <a:pt x="17" y="68"/>
                    </a:lnTo>
                    <a:lnTo>
                      <a:pt x="15" y="67"/>
                    </a:lnTo>
                    <a:lnTo>
                      <a:pt x="11" y="66"/>
                    </a:lnTo>
                    <a:lnTo>
                      <a:pt x="9" y="62"/>
                    </a:lnTo>
                    <a:lnTo>
                      <a:pt x="6" y="59"/>
                    </a:lnTo>
                    <a:lnTo>
                      <a:pt x="4" y="57"/>
                    </a:lnTo>
                    <a:lnTo>
                      <a:pt x="2" y="53"/>
                    </a:lnTo>
                    <a:lnTo>
                      <a:pt x="1" y="51"/>
                    </a:lnTo>
                    <a:lnTo>
                      <a:pt x="0" y="43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4" y="10"/>
                    </a:lnTo>
                    <a:lnTo>
                      <a:pt x="7" y="7"/>
                    </a:lnTo>
                    <a:lnTo>
                      <a:pt x="10" y="3"/>
                    </a:lnTo>
                    <a:lnTo>
                      <a:pt x="14" y="1"/>
                    </a:lnTo>
                    <a:lnTo>
                      <a:pt x="17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1" y="3"/>
                    </a:lnTo>
                    <a:lnTo>
                      <a:pt x="35" y="7"/>
                    </a:lnTo>
                    <a:lnTo>
                      <a:pt x="39" y="14"/>
                    </a:lnTo>
                    <a:lnTo>
                      <a:pt x="41" y="24"/>
                    </a:lnTo>
                    <a:lnTo>
                      <a:pt x="41" y="33"/>
                    </a:lnTo>
                    <a:close/>
                    <a:moveTo>
                      <a:pt x="28" y="33"/>
                    </a:moveTo>
                    <a:lnTo>
                      <a:pt x="28" y="9"/>
                    </a:lnTo>
                    <a:lnTo>
                      <a:pt x="26" y="7"/>
                    </a:lnTo>
                    <a:lnTo>
                      <a:pt x="23" y="3"/>
                    </a:lnTo>
                    <a:lnTo>
                      <a:pt x="17" y="3"/>
                    </a:lnTo>
                    <a:lnTo>
                      <a:pt x="16" y="6"/>
                    </a:lnTo>
                    <a:lnTo>
                      <a:pt x="15" y="7"/>
                    </a:lnTo>
                    <a:lnTo>
                      <a:pt x="15" y="10"/>
                    </a:lnTo>
                    <a:lnTo>
                      <a:pt x="14" y="15"/>
                    </a:lnTo>
                    <a:lnTo>
                      <a:pt x="14" y="52"/>
                    </a:lnTo>
                    <a:lnTo>
                      <a:pt x="15" y="55"/>
                    </a:lnTo>
                    <a:lnTo>
                      <a:pt x="15" y="59"/>
                    </a:lnTo>
                    <a:lnTo>
                      <a:pt x="17" y="63"/>
                    </a:lnTo>
                    <a:lnTo>
                      <a:pt x="18" y="65"/>
                    </a:lnTo>
                    <a:lnTo>
                      <a:pt x="22" y="65"/>
                    </a:lnTo>
                    <a:lnTo>
                      <a:pt x="24" y="63"/>
                    </a:lnTo>
                    <a:lnTo>
                      <a:pt x="24" y="62"/>
                    </a:lnTo>
                    <a:lnTo>
                      <a:pt x="26" y="60"/>
                    </a:lnTo>
                    <a:lnTo>
                      <a:pt x="28" y="58"/>
                    </a:lnTo>
                    <a:lnTo>
                      <a:pt x="28" y="54"/>
                    </a:lnTo>
                    <a:lnTo>
                      <a:pt x="28" y="3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58" name="Freeform 734"/>
              <p:cNvSpPr>
                <a:spLocks/>
              </p:cNvSpPr>
              <p:nvPr/>
            </p:nvSpPr>
            <p:spPr bwMode="auto">
              <a:xfrm>
                <a:off x="7089776" y="4441826"/>
                <a:ext cx="23813" cy="25400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9" y="1"/>
                  </a:cxn>
                  <a:cxn ang="0">
                    <a:pos x="12" y="2"/>
                  </a:cxn>
                  <a:cxn ang="0">
                    <a:pos x="14" y="5"/>
                  </a:cxn>
                  <a:cxn ang="0">
                    <a:pos x="15" y="6"/>
                  </a:cxn>
                  <a:cxn ang="0">
                    <a:pos x="15" y="10"/>
                  </a:cxn>
                  <a:cxn ang="0">
                    <a:pos x="14" y="13"/>
                  </a:cxn>
                  <a:cxn ang="0">
                    <a:pos x="12" y="14"/>
                  </a:cxn>
                  <a:cxn ang="0">
                    <a:pos x="10" y="15"/>
                  </a:cxn>
                  <a:cxn ang="0">
                    <a:pos x="9" y="16"/>
                  </a:cxn>
                  <a:cxn ang="0">
                    <a:pos x="4" y="16"/>
                  </a:cxn>
                  <a:cxn ang="0">
                    <a:pos x="3" y="15"/>
                  </a:cxn>
                  <a:cxn ang="0">
                    <a:pos x="1" y="14"/>
                  </a:cxn>
                  <a:cxn ang="0">
                    <a:pos x="0" y="13"/>
                  </a:cxn>
                  <a:cxn ang="0">
                    <a:pos x="0" y="5"/>
                  </a:cxn>
                  <a:cxn ang="0">
                    <a:pos x="1" y="2"/>
                  </a:cxn>
                  <a:cxn ang="0">
                    <a:pos x="3" y="1"/>
                  </a:cxn>
                  <a:cxn ang="0">
                    <a:pos x="4" y="1"/>
                  </a:cxn>
                  <a:cxn ang="0">
                    <a:pos x="7" y="0"/>
                  </a:cxn>
                </a:cxnLst>
                <a:rect l="0" t="0" r="r" b="b"/>
                <a:pathLst>
                  <a:path w="15" h="16">
                    <a:moveTo>
                      <a:pt x="7" y="0"/>
                    </a:moveTo>
                    <a:lnTo>
                      <a:pt x="9" y="1"/>
                    </a:lnTo>
                    <a:lnTo>
                      <a:pt x="12" y="2"/>
                    </a:lnTo>
                    <a:lnTo>
                      <a:pt x="14" y="5"/>
                    </a:lnTo>
                    <a:lnTo>
                      <a:pt x="15" y="6"/>
                    </a:lnTo>
                    <a:lnTo>
                      <a:pt x="15" y="10"/>
                    </a:lnTo>
                    <a:lnTo>
                      <a:pt x="14" y="13"/>
                    </a:lnTo>
                    <a:lnTo>
                      <a:pt x="12" y="14"/>
                    </a:lnTo>
                    <a:lnTo>
                      <a:pt x="10" y="15"/>
                    </a:lnTo>
                    <a:lnTo>
                      <a:pt x="9" y="16"/>
                    </a:lnTo>
                    <a:lnTo>
                      <a:pt x="4" y="16"/>
                    </a:lnTo>
                    <a:lnTo>
                      <a:pt x="3" y="15"/>
                    </a:lnTo>
                    <a:lnTo>
                      <a:pt x="1" y="14"/>
                    </a:lnTo>
                    <a:lnTo>
                      <a:pt x="0" y="13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59" name="Freeform 735"/>
              <p:cNvSpPr>
                <a:spLocks noEditPoints="1"/>
              </p:cNvSpPr>
              <p:nvPr/>
            </p:nvSpPr>
            <p:spPr bwMode="auto">
              <a:xfrm>
                <a:off x="7126288" y="4359276"/>
                <a:ext cx="68263" cy="107950"/>
              </a:xfrm>
              <a:custGeom>
                <a:avLst/>
                <a:gdLst/>
                <a:ahLst/>
                <a:cxnLst>
                  <a:cxn ang="0">
                    <a:pos x="43" y="0"/>
                  </a:cxn>
                  <a:cxn ang="0">
                    <a:pos x="43" y="1"/>
                  </a:cxn>
                  <a:cxn ang="0">
                    <a:pos x="37" y="2"/>
                  </a:cxn>
                  <a:cxn ang="0">
                    <a:pos x="32" y="4"/>
                  </a:cxn>
                  <a:cxn ang="0">
                    <a:pos x="29" y="7"/>
                  </a:cxn>
                  <a:cxn ang="0">
                    <a:pos x="24" y="10"/>
                  </a:cxn>
                  <a:cxn ang="0">
                    <a:pos x="21" y="15"/>
                  </a:cxn>
                  <a:cxn ang="0">
                    <a:pos x="18" y="18"/>
                  </a:cxn>
                  <a:cxn ang="0">
                    <a:pos x="16" y="28"/>
                  </a:cxn>
                  <a:cxn ang="0">
                    <a:pos x="18" y="26"/>
                  </a:cxn>
                  <a:cxn ang="0">
                    <a:pos x="19" y="26"/>
                  </a:cxn>
                  <a:cxn ang="0">
                    <a:pos x="23" y="25"/>
                  </a:cxn>
                  <a:cxn ang="0">
                    <a:pos x="29" y="25"/>
                  </a:cxn>
                  <a:cxn ang="0">
                    <a:pos x="32" y="26"/>
                  </a:cxn>
                  <a:cxn ang="0">
                    <a:pos x="39" y="33"/>
                  </a:cxn>
                  <a:cxn ang="0">
                    <a:pos x="41" y="40"/>
                  </a:cxn>
                  <a:cxn ang="0">
                    <a:pos x="43" y="45"/>
                  </a:cxn>
                  <a:cxn ang="0">
                    <a:pos x="43" y="50"/>
                  </a:cxn>
                  <a:cxn ang="0">
                    <a:pos x="41" y="53"/>
                  </a:cxn>
                  <a:cxn ang="0">
                    <a:pos x="39" y="57"/>
                  </a:cxn>
                  <a:cxn ang="0">
                    <a:pos x="37" y="61"/>
                  </a:cxn>
                  <a:cxn ang="0">
                    <a:pos x="34" y="63"/>
                  </a:cxn>
                  <a:cxn ang="0">
                    <a:pos x="32" y="65"/>
                  </a:cxn>
                  <a:cxn ang="0">
                    <a:pos x="29" y="67"/>
                  </a:cxn>
                  <a:cxn ang="0">
                    <a:pos x="25" y="68"/>
                  </a:cxn>
                  <a:cxn ang="0">
                    <a:pos x="18" y="68"/>
                  </a:cxn>
                  <a:cxn ang="0">
                    <a:pos x="14" y="67"/>
                  </a:cxn>
                  <a:cxn ang="0">
                    <a:pos x="10" y="65"/>
                  </a:cxn>
                  <a:cxn ang="0">
                    <a:pos x="8" y="62"/>
                  </a:cxn>
                  <a:cxn ang="0">
                    <a:pos x="6" y="59"/>
                  </a:cxn>
                  <a:cxn ang="0">
                    <a:pos x="3" y="54"/>
                  </a:cxn>
                  <a:cxn ang="0">
                    <a:pos x="1" y="51"/>
                  </a:cxn>
                  <a:cxn ang="0">
                    <a:pos x="0" y="46"/>
                  </a:cxn>
                  <a:cxn ang="0">
                    <a:pos x="0" y="41"/>
                  </a:cxn>
                  <a:cxn ang="0">
                    <a:pos x="1" y="30"/>
                  </a:cxn>
                  <a:cxn ang="0">
                    <a:pos x="8" y="16"/>
                  </a:cxn>
                  <a:cxn ang="0">
                    <a:pos x="11" y="11"/>
                  </a:cxn>
                  <a:cxn ang="0">
                    <a:pos x="15" y="8"/>
                  </a:cxn>
                  <a:cxn ang="0">
                    <a:pos x="19" y="4"/>
                  </a:cxn>
                  <a:cxn ang="0">
                    <a:pos x="31" y="1"/>
                  </a:cxn>
                  <a:cxn ang="0">
                    <a:pos x="43" y="0"/>
                  </a:cxn>
                  <a:cxn ang="0">
                    <a:pos x="15" y="32"/>
                  </a:cxn>
                  <a:cxn ang="0">
                    <a:pos x="15" y="54"/>
                  </a:cxn>
                  <a:cxn ang="0">
                    <a:pos x="16" y="58"/>
                  </a:cxn>
                  <a:cxn ang="0">
                    <a:pos x="18" y="61"/>
                  </a:cxn>
                  <a:cxn ang="0">
                    <a:pos x="19" y="62"/>
                  </a:cxn>
                  <a:cxn ang="0">
                    <a:pos x="21" y="65"/>
                  </a:cxn>
                  <a:cxn ang="0">
                    <a:pos x="24" y="65"/>
                  </a:cxn>
                  <a:cxn ang="0">
                    <a:pos x="26" y="62"/>
                  </a:cxn>
                  <a:cxn ang="0">
                    <a:pos x="28" y="60"/>
                  </a:cxn>
                  <a:cxn ang="0">
                    <a:pos x="29" y="57"/>
                  </a:cxn>
                  <a:cxn ang="0">
                    <a:pos x="29" y="52"/>
                  </a:cxn>
                  <a:cxn ang="0">
                    <a:pos x="28" y="40"/>
                  </a:cxn>
                  <a:cxn ang="0">
                    <a:pos x="25" y="32"/>
                  </a:cxn>
                  <a:cxn ang="0">
                    <a:pos x="23" y="30"/>
                  </a:cxn>
                  <a:cxn ang="0">
                    <a:pos x="19" y="30"/>
                  </a:cxn>
                  <a:cxn ang="0">
                    <a:pos x="15" y="32"/>
                  </a:cxn>
                </a:cxnLst>
                <a:rect l="0" t="0" r="r" b="b"/>
                <a:pathLst>
                  <a:path w="43" h="68">
                    <a:moveTo>
                      <a:pt x="43" y="0"/>
                    </a:moveTo>
                    <a:lnTo>
                      <a:pt x="43" y="1"/>
                    </a:lnTo>
                    <a:lnTo>
                      <a:pt x="37" y="2"/>
                    </a:lnTo>
                    <a:lnTo>
                      <a:pt x="32" y="4"/>
                    </a:lnTo>
                    <a:lnTo>
                      <a:pt x="29" y="7"/>
                    </a:lnTo>
                    <a:lnTo>
                      <a:pt x="24" y="10"/>
                    </a:lnTo>
                    <a:lnTo>
                      <a:pt x="21" y="15"/>
                    </a:lnTo>
                    <a:lnTo>
                      <a:pt x="18" y="18"/>
                    </a:lnTo>
                    <a:lnTo>
                      <a:pt x="16" y="28"/>
                    </a:lnTo>
                    <a:lnTo>
                      <a:pt x="18" y="26"/>
                    </a:lnTo>
                    <a:lnTo>
                      <a:pt x="19" y="26"/>
                    </a:lnTo>
                    <a:lnTo>
                      <a:pt x="23" y="25"/>
                    </a:lnTo>
                    <a:lnTo>
                      <a:pt x="29" y="25"/>
                    </a:lnTo>
                    <a:lnTo>
                      <a:pt x="32" y="26"/>
                    </a:lnTo>
                    <a:lnTo>
                      <a:pt x="39" y="33"/>
                    </a:lnTo>
                    <a:lnTo>
                      <a:pt x="41" y="40"/>
                    </a:lnTo>
                    <a:lnTo>
                      <a:pt x="43" y="45"/>
                    </a:lnTo>
                    <a:lnTo>
                      <a:pt x="43" y="50"/>
                    </a:lnTo>
                    <a:lnTo>
                      <a:pt x="41" y="53"/>
                    </a:lnTo>
                    <a:lnTo>
                      <a:pt x="39" y="57"/>
                    </a:lnTo>
                    <a:lnTo>
                      <a:pt x="37" y="61"/>
                    </a:lnTo>
                    <a:lnTo>
                      <a:pt x="34" y="63"/>
                    </a:lnTo>
                    <a:lnTo>
                      <a:pt x="32" y="65"/>
                    </a:lnTo>
                    <a:lnTo>
                      <a:pt x="29" y="67"/>
                    </a:lnTo>
                    <a:lnTo>
                      <a:pt x="25" y="68"/>
                    </a:lnTo>
                    <a:lnTo>
                      <a:pt x="18" y="68"/>
                    </a:lnTo>
                    <a:lnTo>
                      <a:pt x="14" y="67"/>
                    </a:lnTo>
                    <a:lnTo>
                      <a:pt x="10" y="65"/>
                    </a:lnTo>
                    <a:lnTo>
                      <a:pt x="8" y="62"/>
                    </a:lnTo>
                    <a:lnTo>
                      <a:pt x="6" y="59"/>
                    </a:lnTo>
                    <a:lnTo>
                      <a:pt x="3" y="54"/>
                    </a:lnTo>
                    <a:lnTo>
                      <a:pt x="1" y="51"/>
                    </a:lnTo>
                    <a:lnTo>
                      <a:pt x="0" y="46"/>
                    </a:lnTo>
                    <a:lnTo>
                      <a:pt x="0" y="41"/>
                    </a:lnTo>
                    <a:lnTo>
                      <a:pt x="1" y="30"/>
                    </a:lnTo>
                    <a:lnTo>
                      <a:pt x="8" y="16"/>
                    </a:lnTo>
                    <a:lnTo>
                      <a:pt x="11" y="11"/>
                    </a:lnTo>
                    <a:lnTo>
                      <a:pt x="15" y="8"/>
                    </a:lnTo>
                    <a:lnTo>
                      <a:pt x="19" y="4"/>
                    </a:lnTo>
                    <a:lnTo>
                      <a:pt x="31" y="1"/>
                    </a:lnTo>
                    <a:lnTo>
                      <a:pt x="43" y="0"/>
                    </a:lnTo>
                    <a:close/>
                    <a:moveTo>
                      <a:pt x="15" y="32"/>
                    </a:moveTo>
                    <a:lnTo>
                      <a:pt x="15" y="54"/>
                    </a:lnTo>
                    <a:lnTo>
                      <a:pt x="16" y="58"/>
                    </a:lnTo>
                    <a:lnTo>
                      <a:pt x="18" y="61"/>
                    </a:lnTo>
                    <a:lnTo>
                      <a:pt x="19" y="62"/>
                    </a:lnTo>
                    <a:lnTo>
                      <a:pt x="21" y="65"/>
                    </a:lnTo>
                    <a:lnTo>
                      <a:pt x="24" y="65"/>
                    </a:lnTo>
                    <a:lnTo>
                      <a:pt x="26" y="62"/>
                    </a:lnTo>
                    <a:lnTo>
                      <a:pt x="28" y="60"/>
                    </a:lnTo>
                    <a:lnTo>
                      <a:pt x="29" y="57"/>
                    </a:lnTo>
                    <a:lnTo>
                      <a:pt x="29" y="52"/>
                    </a:lnTo>
                    <a:lnTo>
                      <a:pt x="28" y="40"/>
                    </a:lnTo>
                    <a:lnTo>
                      <a:pt x="25" y="32"/>
                    </a:lnTo>
                    <a:lnTo>
                      <a:pt x="23" y="30"/>
                    </a:lnTo>
                    <a:lnTo>
                      <a:pt x="19" y="30"/>
                    </a:lnTo>
                    <a:lnTo>
                      <a:pt x="15" y="3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60" name="Line 736"/>
              <p:cNvSpPr>
                <a:spLocks noChangeShapeType="1"/>
              </p:cNvSpPr>
              <p:nvPr/>
            </p:nvSpPr>
            <p:spPr bwMode="auto">
              <a:xfrm>
                <a:off x="6005513" y="4318001"/>
                <a:ext cx="1455738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61" name="Freeform 737"/>
              <p:cNvSpPr>
                <a:spLocks noEditPoints="1"/>
              </p:cNvSpPr>
              <p:nvPr/>
            </p:nvSpPr>
            <p:spPr bwMode="auto">
              <a:xfrm>
                <a:off x="6005513" y="3819526"/>
                <a:ext cx="1455738" cy="344488"/>
              </a:xfrm>
              <a:custGeom>
                <a:avLst/>
                <a:gdLst/>
                <a:ahLst/>
                <a:cxnLst>
                  <a:cxn ang="0">
                    <a:pos x="915" y="137"/>
                  </a:cxn>
                  <a:cxn ang="0">
                    <a:pos x="789" y="84"/>
                  </a:cxn>
                  <a:cxn ang="0">
                    <a:pos x="61" y="42"/>
                  </a:cxn>
                  <a:cxn ang="0">
                    <a:pos x="586" y="33"/>
                  </a:cxn>
                  <a:cxn ang="0">
                    <a:pos x="522" y="22"/>
                  </a:cxn>
                  <a:cxn ang="0">
                    <a:pos x="522" y="22"/>
                  </a:cxn>
                  <a:cxn ang="0">
                    <a:pos x="302" y="2"/>
                  </a:cxn>
                  <a:cxn ang="0">
                    <a:pos x="396" y="5"/>
                  </a:cxn>
                  <a:cxn ang="0">
                    <a:pos x="445" y="10"/>
                  </a:cxn>
                  <a:cxn ang="0">
                    <a:pos x="491" y="18"/>
                  </a:cxn>
                  <a:cxn ang="0">
                    <a:pos x="523" y="22"/>
                  </a:cxn>
                  <a:cxn ang="0">
                    <a:pos x="562" y="29"/>
                  </a:cxn>
                  <a:cxn ang="0">
                    <a:pos x="621" y="42"/>
                  </a:cxn>
                  <a:cxn ang="0">
                    <a:pos x="725" y="65"/>
                  </a:cxn>
                  <a:cxn ang="0">
                    <a:pos x="788" y="84"/>
                  </a:cxn>
                  <a:cxn ang="0">
                    <a:pos x="839" y="98"/>
                  </a:cxn>
                  <a:cxn ang="0">
                    <a:pos x="887" y="113"/>
                  </a:cxn>
                  <a:cxn ang="0">
                    <a:pos x="917" y="137"/>
                  </a:cxn>
                  <a:cxn ang="0">
                    <a:pos x="884" y="123"/>
                  </a:cxn>
                  <a:cxn ang="0">
                    <a:pos x="797" y="98"/>
                  </a:cxn>
                  <a:cxn ang="0">
                    <a:pos x="723" y="76"/>
                  </a:cxn>
                  <a:cxn ang="0">
                    <a:pos x="619" y="53"/>
                  </a:cxn>
                  <a:cxn ang="0">
                    <a:pos x="575" y="43"/>
                  </a:cxn>
                  <a:cxn ang="0">
                    <a:pos x="516" y="33"/>
                  </a:cxn>
                  <a:cxn ang="0">
                    <a:pos x="443" y="21"/>
                  </a:cxn>
                  <a:cxn ang="0">
                    <a:pos x="326" y="13"/>
                  </a:cxn>
                  <a:cxn ang="0">
                    <a:pos x="254" y="12"/>
                  </a:cxn>
                  <a:cxn ang="0">
                    <a:pos x="156" y="19"/>
                  </a:cxn>
                  <a:cxn ang="0">
                    <a:pos x="131" y="25"/>
                  </a:cxn>
                  <a:cxn ang="0">
                    <a:pos x="104" y="34"/>
                  </a:cxn>
                  <a:cxn ang="0">
                    <a:pos x="94" y="36"/>
                  </a:cxn>
                  <a:cxn ang="0">
                    <a:pos x="91" y="37"/>
                  </a:cxn>
                  <a:cxn ang="0">
                    <a:pos x="79" y="46"/>
                  </a:cxn>
                  <a:cxn ang="0">
                    <a:pos x="70" y="50"/>
                  </a:cxn>
                  <a:cxn ang="0">
                    <a:pos x="47" y="75"/>
                  </a:cxn>
                  <a:cxn ang="0">
                    <a:pos x="40" y="84"/>
                  </a:cxn>
                  <a:cxn ang="0">
                    <a:pos x="25" y="114"/>
                  </a:cxn>
                  <a:cxn ang="0">
                    <a:pos x="12" y="158"/>
                  </a:cxn>
                  <a:cxn ang="0">
                    <a:pos x="9" y="171"/>
                  </a:cxn>
                  <a:cxn ang="0">
                    <a:pos x="1" y="211"/>
                  </a:cxn>
                  <a:cxn ang="0">
                    <a:pos x="0" y="164"/>
                  </a:cxn>
                  <a:cxn ang="0">
                    <a:pos x="3" y="149"/>
                  </a:cxn>
                  <a:cxn ang="0">
                    <a:pos x="13" y="114"/>
                  </a:cxn>
                  <a:cxn ang="0">
                    <a:pos x="23" y="93"/>
                  </a:cxn>
                  <a:cxn ang="0">
                    <a:pos x="35" y="71"/>
                  </a:cxn>
                  <a:cxn ang="0">
                    <a:pos x="39" y="68"/>
                  </a:cxn>
                  <a:cxn ang="0">
                    <a:pos x="45" y="59"/>
                  </a:cxn>
                  <a:cxn ang="0">
                    <a:pos x="62" y="42"/>
                  </a:cxn>
                  <a:cxn ang="0">
                    <a:pos x="75" y="34"/>
                  </a:cxn>
                  <a:cxn ang="0">
                    <a:pos x="86" y="28"/>
                  </a:cxn>
                  <a:cxn ang="0">
                    <a:pos x="100" y="24"/>
                  </a:cxn>
                  <a:cxn ang="0">
                    <a:pos x="134" y="12"/>
                  </a:cxn>
                  <a:cxn ang="0">
                    <a:pos x="157" y="7"/>
                  </a:cxn>
                  <a:cxn ang="0">
                    <a:pos x="254" y="0"/>
                  </a:cxn>
                </a:cxnLst>
                <a:rect l="0" t="0" r="r" b="b"/>
                <a:pathLst>
                  <a:path w="917" h="217">
                    <a:moveTo>
                      <a:pt x="915" y="137"/>
                    </a:moveTo>
                    <a:lnTo>
                      <a:pt x="917" y="138"/>
                    </a:lnTo>
                    <a:lnTo>
                      <a:pt x="915" y="137"/>
                    </a:lnTo>
                    <a:close/>
                    <a:moveTo>
                      <a:pt x="789" y="84"/>
                    </a:moveTo>
                    <a:lnTo>
                      <a:pt x="812" y="91"/>
                    </a:lnTo>
                    <a:lnTo>
                      <a:pt x="789" y="84"/>
                    </a:lnTo>
                    <a:close/>
                    <a:moveTo>
                      <a:pt x="63" y="41"/>
                    </a:moveTo>
                    <a:lnTo>
                      <a:pt x="62" y="42"/>
                    </a:lnTo>
                    <a:lnTo>
                      <a:pt x="61" y="42"/>
                    </a:lnTo>
                    <a:lnTo>
                      <a:pt x="63" y="41"/>
                    </a:lnTo>
                    <a:close/>
                    <a:moveTo>
                      <a:pt x="579" y="32"/>
                    </a:moveTo>
                    <a:lnTo>
                      <a:pt x="586" y="33"/>
                    </a:lnTo>
                    <a:lnTo>
                      <a:pt x="580" y="32"/>
                    </a:lnTo>
                    <a:lnTo>
                      <a:pt x="579" y="32"/>
                    </a:lnTo>
                    <a:close/>
                    <a:moveTo>
                      <a:pt x="522" y="22"/>
                    </a:moveTo>
                    <a:lnTo>
                      <a:pt x="537" y="25"/>
                    </a:lnTo>
                    <a:lnTo>
                      <a:pt x="523" y="22"/>
                    </a:lnTo>
                    <a:lnTo>
                      <a:pt x="522" y="22"/>
                    </a:lnTo>
                    <a:close/>
                    <a:moveTo>
                      <a:pt x="254" y="0"/>
                    </a:moveTo>
                    <a:lnTo>
                      <a:pt x="277" y="0"/>
                    </a:lnTo>
                    <a:lnTo>
                      <a:pt x="302" y="2"/>
                    </a:lnTo>
                    <a:lnTo>
                      <a:pt x="326" y="2"/>
                    </a:lnTo>
                    <a:lnTo>
                      <a:pt x="395" y="5"/>
                    </a:lnTo>
                    <a:lnTo>
                      <a:pt x="396" y="5"/>
                    </a:lnTo>
                    <a:lnTo>
                      <a:pt x="419" y="8"/>
                    </a:lnTo>
                    <a:lnTo>
                      <a:pt x="443" y="10"/>
                    </a:lnTo>
                    <a:lnTo>
                      <a:pt x="445" y="10"/>
                    </a:lnTo>
                    <a:lnTo>
                      <a:pt x="491" y="17"/>
                    </a:lnTo>
                    <a:lnTo>
                      <a:pt x="482" y="15"/>
                    </a:lnTo>
                    <a:lnTo>
                      <a:pt x="491" y="18"/>
                    </a:lnTo>
                    <a:lnTo>
                      <a:pt x="514" y="22"/>
                    </a:lnTo>
                    <a:lnTo>
                      <a:pt x="514" y="21"/>
                    </a:lnTo>
                    <a:lnTo>
                      <a:pt x="523" y="22"/>
                    </a:lnTo>
                    <a:lnTo>
                      <a:pt x="537" y="26"/>
                    </a:lnTo>
                    <a:lnTo>
                      <a:pt x="562" y="30"/>
                    </a:lnTo>
                    <a:lnTo>
                      <a:pt x="562" y="29"/>
                    </a:lnTo>
                    <a:lnTo>
                      <a:pt x="580" y="32"/>
                    </a:lnTo>
                    <a:lnTo>
                      <a:pt x="586" y="34"/>
                    </a:lnTo>
                    <a:lnTo>
                      <a:pt x="621" y="42"/>
                    </a:lnTo>
                    <a:lnTo>
                      <a:pt x="662" y="50"/>
                    </a:lnTo>
                    <a:lnTo>
                      <a:pt x="680" y="55"/>
                    </a:lnTo>
                    <a:lnTo>
                      <a:pt x="725" y="65"/>
                    </a:lnTo>
                    <a:lnTo>
                      <a:pt x="727" y="65"/>
                    </a:lnTo>
                    <a:lnTo>
                      <a:pt x="742" y="70"/>
                    </a:lnTo>
                    <a:lnTo>
                      <a:pt x="788" y="84"/>
                    </a:lnTo>
                    <a:lnTo>
                      <a:pt x="801" y="87"/>
                    </a:lnTo>
                    <a:lnTo>
                      <a:pt x="838" y="98"/>
                    </a:lnTo>
                    <a:lnTo>
                      <a:pt x="839" y="98"/>
                    </a:lnTo>
                    <a:lnTo>
                      <a:pt x="869" y="108"/>
                    </a:lnTo>
                    <a:lnTo>
                      <a:pt x="886" y="113"/>
                    </a:lnTo>
                    <a:lnTo>
                      <a:pt x="887" y="113"/>
                    </a:lnTo>
                    <a:lnTo>
                      <a:pt x="905" y="120"/>
                    </a:lnTo>
                    <a:lnTo>
                      <a:pt x="917" y="125"/>
                    </a:lnTo>
                    <a:lnTo>
                      <a:pt x="917" y="137"/>
                    </a:lnTo>
                    <a:lnTo>
                      <a:pt x="915" y="136"/>
                    </a:lnTo>
                    <a:lnTo>
                      <a:pt x="901" y="130"/>
                    </a:lnTo>
                    <a:lnTo>
                      <a:pt x="884" y="123"/>
                    </a:lnTo>
                    <a:lnTo>
                      <a:pt x="865" y="119"/>
                    </a:lnTo>
                    <a:lnTo>
                      <a:pt x="835" y="108"/>
                    </a:lnTo>
                    <a:lnTo>
                      <a:pt x="797" y="98"/>
                    </a:lnTo>
                    <a:lnTo>
                      <a:pt x="786" y="94"/>
                    </a:lnTo>
                    <a:lnTo>
                      <a:pt x="738" y="80"/>
                    </a:lnTo>
                    <a:lnTo>
                      <a:pt x="723" y="76"/>
                    </a:lnTo>
                    <a:lnTo>
                      <a:pt x="678" y="65"/>
                    </a:lnTo>
                    <a:lnTo>
                      <a:pt x="660" y="61"/>
                    </a:lnTo>
                    <a:lnTo>
                      <a:pt x="619" y="53"/>
                    </a:lnTo>
                    <a:lnTo>
                      <a:pt x="583" y="44"/>
                    </a:lnTo>
                    <a:lnTo>
                      <a:pt x="561" y="41"/>
                    </a:lnTo>
                    <a:lnTo>
                      <a:pt x="575" y="43"/>
                    </a:lnTo>
                    <a:lnTo>
                      <a:pt x="560" y="41"/>
                    </a:lnTo>
                    <a:lnTo>
                      <a:pt x="535" y="36"/>
                    </a:lnTo>
                    <a:lnTo>
                      <a:pt x="516" y="33"/>
                    </a:lnTo>
                    <a:lnTo>
                      <a:pt x="512" y="33"/>
                    </a:lnTo>
                    <a:lnTo>
                      <a:pt x="489" y="28"/>
                    </a:lnTo>
                    <a:lnTo>
                      <a:pt x="443" y="21"/>
                    </a:lnTo>
                    <a:lnTo>
                      <a:pt x="418" y="20"/>
                    </a:lnTo>
                    <a:lnTo>
                      <a:pt x="395" y="17"/>
                    </a:lnTo>
                    <a:lnTo>
                      <a:pt x="326" y="13"/>
                    </a:lnTo>
                    <a:lnTo>
                      <a:pt x="302" y="13"/>
                    </a:lnTo>
                    <a:lnTo>
                      <a:pt x="277" y="12"/>
                    </a:lnTo>
                    <a:lnTo>
                      <a:pt x="254" y="12"/>
                    </a:lnTo>
                    <a:lnTo>
                      <a:pt x="186" y="15"/>
                    </a:lnTo>
                    <a:lnTo>
                      <a:pt x="160" y="19"/>
                    </a:lnTo>
                    <a:lnTo>
                      <a:pt x="156" y="19"/>
                    </a:lnTo>
                    <a:lnTo>
                      <a:pt x="138" y="22"/>
                    </a:lnTo>
                    <a:lnTo>
                      <a:pt x="130" y="26"/>
                    </a:lnTo>
                    <a:lnTo>
                      <a:pt x="131" y="25"/>
                    </a:lnTo>
                    <a:lnTo>
                      <a:pt x="129" y="26"/>
                    </a:lnTo>
                    <a:lnTo>
                      <a:pt x="115" y="29"/>
                    </a:lnTo>
                    <a:lnTo>
                      <a:pt x="104" y="34"/>
                    </a:lnTo>
                    <a:lnTo>
                      <a:pt x="105" y="33"/>
                    </a:lnTo>
                    <a:lnTo>
                      <a:pt x="102" y="34"/>
                    </a:lnTo>
                    <a:lnTo>
                      <a:pt x="94" y="36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1" y="37"/>
                    </a:lnTo>
                    <a:lnTo>
                      <a:pt x="82" y="41"/>
                    </a:lnTo>
                    <a:lnTo>
                      <a:pt x="83" y="42"/>
                    </a:lnTo>
                    <a:lnTo>
                      <a:pt x="79" y="46"/>
                    </a:lnTo>
                    <a:lnTo>
                      <a:pt x="79" y="44"/>
                    </a:lnTo>
                    <a:lnTo>
                      <a:pt x="78" y="46"/>
                    </a:lnTo>
                    <a:lnTo>
                      <a:pt x="70" y="50"/>
                    </a:lnTo>
                    <a:lnTo>
                      <a:pt x="53" y="68"/>
                    </a:lnTo>
                    <a:lnTo>
                      <a:pt x="48" y="73"/>
                    </a:lnTo>
                    <a:lnTo>
                      <a:pt x="47" y="75"/>
                    </a:lnTo>
                    <a:lnTo>
                      <a:pt x="48" y="75"/>
                    </a:lnTo>
                    <a:lnTo>
                      <a:pt x="45" y="78"/>
                    </a:lnTo>
                    <a:lnTo>
                      <a:pt x="40" y="84"/>
                    </a:lnTo>
                    <a:lnTo>
                      <a:pt x="35" y="92"/>
                    </a:lnTo>
                    <a:lnTo>
                      <a:pt x="32" y="98"/>
                    </a:lnTo>
                    <a:lnTo>
                      <a:pt x="25" y="114"/>
                    </a:lnTo>
                    <a:lnTo>
                      <a:pt x="25" y="117"/>
                    </a:lnTo>
                    <a:lnTo>
                      <a:pt x="13" y="152"/>
                    </a:lnTo>
                    <a:lnTo>
                      <a:pt x="12" y="158"/>
                    </a:lnTo>
                    <a:lnTo>
                      <a:pt x="11" y="160"/>
                    </a:lnTo>
                    <a:lnTo>
                      <a:pt x="12" y="159"/>
                    </a:lnTo>
                    <a:lnTo>
                      <a:pt x="9" y="171"/>
                    </a:lnTo>
                    <a:lnTo>
                      <a:pt x="5" y="183"/>
                    </a:lnTo>
                    <a:lnTo>
                      <a:pt x="2" y="201"/>
                    </a:lnTo>
                    <a:lnTo>
                      <a:pt x="1" y="211"/>
                    </a:lnTo>
                    <a:lnTo>
                      <a:pt x="2" y="205"/>
                    </a:lnTo>
                    <a:lnTo>
                      <a:pt x="0" y="217"/>
                    </a:lnTo>
                    <a:lnTo>
                      <a:pt x="0" y="164"/>
                    </a:lnTo>
                    <a:lnTo>
                      <a:pt x="2" y="156"/>
                    </a:lnTo>
                    <a:lnTo>
                      <a:pt x="3" y="150"/>
                    </a:lnTo>
                    <a:lnTo>
                      <a:pt x="3" y="149"/>
                    </a:lnTo>
                    <a:lnTo>
                      <a:pt x="15" y="115"/>
                    </a:lnTo>
                    <a:lnTo>
                      <a:pt x="13" y="115"/>
                    </a:lnTo>
                    <a:lnTo>
                      <a:pt x="13" y="114"/>
                    </a:lnTo>
                    <a:lnTo>
                      <a:pt x="15" y="112"/>
                    </a:lnTo>
                    <a:lnTo>
                      <a:pt x="19" y="101"/>
                    </a:lnTo>
                    <a:lnTo>
                      <a:pt x="23" y="93"/>
                    </a:lnTo>
                    <a:lnTo>
                      <a:pt x="26" y="86"/>
                    </a:lnTo>
                    <a:lnTo>
                      <a:pt x="31" y="78"/>
                    </a:lnTo>
                    <a:lnTo>
                      <a:pt x="35" y="71"/>
                    </a:lnTo>
                    <a:lnTo>
                      <a:pt x="37" y="69"/>
                    </a:lnTo>
                    <a:lnTo>
                      <a:pt x="37" y="70"/>
                    </a:lnTo>
                    <a:lnTo>
                      <a:pt x="39" y="68"/>
                    </a:lnTo>
                    <a:lnTo>
                      <a:pt x="44" y="61"/>
                    </a:lnTo>
                    <a:lnTo>
                      <a:pt x="45" y="58"/>
                    </a:lnTo>
                    <a:lnTo>
                      <a:pt x="45" y="59"/>
                    </a:lnTo>
                    <a:lnTo>
                      <a:pt x="59" y="46"/>
                    </a:lnTo>
                    <a:lnTo>
                      <a:pt x="59" y="44"/>
                    </a:lnTo>
                    <a:lnTo>
                      <a:pt x="62" y="42"/>
                    </a:lnTo>
                    <a:lnTo>
                      <a:pt x="64" y="41"/>
                    </a:lnTo>
                    <a:lnTo>
                      <a:pt x="72" y="36"/>
                    </a:lnTo>
                    <a:lnTo>
                      <a:pt x="75" y="34"/>
                    </a:lnTo>
                    <a:lnTo>
                      <a:pt x="74" y="34"/>
                    </a:lnTo>
                    <a:lnTo>
                      <a:pt x="76" y="33"/>
                    </a:lnTo>
                    <a:lnTo>
                      <a:pt x="86" y="28"/>
                    </a:lnTo>
                    <a:lnTo>
                      <a:pt x="86" y="27"/>
                    </a:lnTo>
                    <a:lnTo>
                      <a:pt x="89" y="27"/>
                    </a:lnTo>
                    <a:lnTo>
                      <a:pt x="100" y="24"/>
                    </a:lnTo>
                    <a:lnTo>
                      <a:pt x="112" y="19"/>
                    </a:lnTo>
                    <a:lnTo>
                      <a:pt x="126" y="15"/>
                    </a:lnTo>
                    <a:lnTo>
                      <a:pt x="134" y="12"/>
                    </a:lnTo>
                    <a:lnTo>
                      <a:pt x="136" y="12"/>
                    </a:lnTo>
                    <a:lnTo>
                      <a:pt x="154" y="8"/>
                    </a:lnTo>
                    <a:lnTo>
                      <a:pt x="157" y="7"/>
                    </a:lnTo>
                    <a:lnTo>
                      <a:pt x="159" y="7"/>
                    </a:lnTo>
                    <a:lnTo>
                      <a:pt x="185" y="4"/>
                    </a:lnTo>
                    <a:lnTo>
                      <a:pt x="254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62" name="Freeform 738"/>
              <p:cNvSpPr>
                <a:spLocks/>
              </p:cNvSpPr>
              <p:nvPr/>
            </p:nvSpPr>
            <p:spPr bwMode="auto">
              <a:xfrm>
                <a:off x="6005513" y="3806826"/>
                <a:ext cx="1455738" cy="214313"/>
              </a:xfrm>
              <a:custGeom>
                <a:avLst/>
                <a:gdLst/>
                <a:ahLst/>
                <a:cxnLst>
                  <a:cxn ang="0">
                    <a:pos x="438" y="0"/>
                  </a:cxn>
                  <a:cxn ang="0">
                    <a:pos x="471" y="3"/>
                  </a:cxn>
                  <a:cxn ang="0">
                    <a:pos x="510" y="6"/>
                  </a:cxn>
                  <a:cxn ang="0">
                    <a:pos x="571" y="14"/>
                  </a:cxn>
                  <a:cxn ang="0">
                    <a:pos x="569" y="14"/>
                  </a:cxn>
                  <a:cxn ang="0">
                    <a:pos x="620" y="23"/>
                  </a:cxn>
                  <a:cxn ang="0">
                    <a:pos x="628" y="23"/>
                  </a:cxn>
                  <a:cxn ang="0">
                    <a:pos x="630" y="25"/>
                  </a:cxn>
                  <a:cxn ang="0">
                    <a:pos x="687" y="40"/>
                  </a:cxn>
                  <a:cxn ang="0">
                    <a:pos x="749" y="55"/>
                  </a:cxn>
                  <a:cxn ang="0">
                    <a:pos x="776" y="63"/>
                  </a:cxn>
                  <a:cxn ang="0">
                    <a:pos x="841" y="85"/>
                  </a:cxn>
                  <a:cxn ang="0">
                    <a:pos x="907" y="110"/>
                  </a:cxn>
                  <a:cxn ang="0">
                    <a:pos x="917" y="125"/>
                  </a:cxn>
                  <a:cxn ang="0">
                    <a:pos x="866" y="106"/>
                  </a:cxn>
                  <a:cxn ang="0">
                    <a:pos x="805" y="85"/>
                  </a:cxn>
                  <a:cxn ang="0">
                    <a:pos x="746" y="65"/>
                  </a:cxn>
                  <a:cxn ang="0">
                    <a:pos x="685" y="50"/>
                  </a:cxn>
                  <a:cxn ang="0">
                    <a:pos x="626" y="35"/>
                  </a:cxn>
                  <a:cxn ang="0">
                    <a:pos x="593" y="29"/>
                  </a:cxn>
                  <a:cxn ang="0">
                    <a:pos x="547" y="22"/>
                  </a:cxn>
                  <a:cxn ang="0">
                    <a:pos x="471" y="14"/>
                  </a:cxn>
                  <a:cxn ang="0">
                    <a:pos x="437" y="12"/>
                  </a:cxn>
                  <a:cxn ang="0">
                    <a:pos x="334" y="13"/>
                  </a:cxn>
                  <a:cxn ang="0">
                    <a:pos x="297" y="18"/>
                  </a:cxn>
                  <a:cxn ang="0">
                    <a:pos x="272" y="21"/>
                  </a:cxn>
                  <a:cxn ang="0">
                    <a:pos x="237" y="27"/>
                  </a:cxn>
                  <a:cxn ang="0">
                    <a:pos x="178" y="41"/>
                  </a:cxn>
                  <a:cxn ang="0">
                    <a:pos x="152" y="49"/>
                  </a:cxn>
                  <a:cxn ang="0">
                    <a:pos x="114" y="64"/>
                  </a:cxn>
                  <a:cxn ang="0">
                    <a:pos x="97" y="70"/>
                  </a:cxn>
                  <a:cxn ang="0">
                    <a:pos x="47" y="98"/>
                  </a:cxn>
                  <a:cxn ang="0">
                    <a:pos x="15" y="121"/>
                  </a:cxn>
                  <a:cxn ang="0">
                    <a:pos x="0" y="135"/>
                  </a:cxn>
                  <a:cxn ang="0">
                    <a:pos x="7" y="113"/>
                  </a:cxn>
                  <a:cxn ang="0">
                    <a:pos x="8" y="111"/>
                  </a:cxn>
                  <a:cxn ang="0">
                    <a:pos x="41" y="88"/>
                  </a:cxn>
                  <a:cxn ang="0">
                    <a:pos x="67" y="74"/>
                  </a:cxn>
                  <a:cxn ang="0">
                    <a:pos x="94" y="59"/>
                  </a:cxn>
                  <a:cxn ang="0">
                    <a:pos x="111" y="54"/>
                  </a:cxn>
                  <a:cxn ang="0">
                    <a:pos x="149" y="38"/>
                  </a:cxn>
                  <a:cxn ang="0">
                    <a:pos x="174" y="30"/>
                  </a:cxn>
                  <a:cxn ang="0">
                    <a:pos x="212" y="21"/>
                  </a:cxn>
                  <a:cxn ang="0">
                    <a:pos x="254" y="12"/>
                  </a:cxn>
                  <a:cxn ang="0">
                    <a:pos x="255" y="11"/>
                  </a:cxn>
                  <a:cxn ang="0">
                    <a:pos x="295" y="6"/>
                  </a:cxn>
                  <a:cxn ang="0">
                    <a:pos x="317" y="4"/>
                  </a:cxn>
                  <a:cxn ang="0">
                    <a:pos x="317" y="3"/>
                  </a:cxn>
                  <a:cxn ang="0">
                    <a:pos x="356" y="0"/>
                  </a:cxn>
                </a:cxnLst>
                <a:rect l="0" t="0" r="r" b="b"/>
                <a:pathLst>
                  <a:path w="917" h="135">
                    <a:moveTo>
                      <a:pt x="356" y="0"/>
                    </a:moveTo>
                    <a:lnTo>
                      <a:pt x="438" y="0"/>
                    </a:lnTo>
                    <a:lnTo>
                      <a:pt x="453" y="1"/>
                    </a:lnTo>
                    <a:lnTo>
                      <a:pt x="471" y="3"/>
                    </a:lnTo>
                    <a:lnTo>
                      <a:pt x="472" y="3"/>
                    </a:lnTo>
                    <a:lnTo>
                      <a:pt x="510" y="6"/>
                    </a:lnTo>
                    <a:lnTo>
                      <a:pt x="549" y="11"/>
                    </a:lnTo>
                    <a:lnTo>
                      <a:pt x="571" y="14"/>
                    </a:lnTo>
                    <a:lnTo>
                      <a:pt x="594" y="18"/>
                    </a:lnTo>
                    <a:lnTo>
                      <a:pt x="569" y="14"/>
                    </a:lnTo>
                    <a:lnTo>
                      <a:pt x="594" y="19"/>
                    </a:lnTo>
                    <a:lnTo>
                      <a:pt x="620" y="23"/>
                    </a:lnTo>
                    <a:lnTo>
                      <a:pt x="620" y="22"/>
                    </a:lnTo>
                    <a:lnTo>
                      <a:pt x="628" y="23"/>
                    </a:lnTo>
                    <a:lnTo>
                      <a:pt x="626" y="23"/>
                    </a:lnTo>
                    <a:lnTo>
                      <a:pt x="630" y="25"/>
                    </a:lnTo>
                    <a:lnTo>
                      <a:pt x="653" y="32"/>
                    </a:lnTo>
                    <a:lnTo>
                      <a:pt x="687" y="40"/>
                    </a:lnTo>
                    <a:lnTo>
                      <a:pt x="735" y="51"/>
                    </a:lnTo>
                    <a:lnTo>
                      <a:pt x="749" y="55"/>
                    </a:lnTo>
                    <a:lnTo>
                      <a:pt x="750" y="55"/>
                    </a:lnTo>
                    <a:lnTo>
                      <a:pt x="776" y="63"/>
                    </a:lnTo>
                    <a:lnTo>
                      <a:pt x="809" y="74"/>
                    </a:lnTo>
                    <a:lnTo>
                      <a:pt x="841" y="85"/>
                    </a:lnTo>
                    <a:lnTo>
                      <a:pt x="870" y="95"/>
                    </a:lnTo>
                    <a:lnTo>
                      <a:pt x="907" y="110"/>
                    </a:lnTo>
                    <a:lnTo>
                      <a:pt x="917" y="114"/>
                    </a:lnTo>
                    <a:lnTo>
                      <a:pt x="917" y="125"/>
                    </a:lnTo>
                    <a:lnTo>
                      <a:pt x="903" y="121"/>
                    </a:lnTo>
                    <a:lnTo>
                      <a:pt x="866" y="106"/>
                    </a:lnTo>
                    <a:lnTo>
                      <a:pt x="838" y="95"/>
                    </a:lnTo>
                    <a:lnTo>
                      <a:pt x="805" y="85"/>
                    </a:lnTo>
                    <a:lnTo>
                      <a:pt x="773" y="73"/>
                    </a:lnTo>
                    <a:lnTo>
                      <a:pt x="746" y="65"/>
                    </a:lnTo>
                    <a:lnTo>
                      <a:pt x="732" y="62"/>
                    </a:lnTo>
                    <a:lnTo>
                      <a:pt x="685" y="50"/>
                    </a:lnTo>
                    <a:lnTo>
                      <a:pt x="649" y="42"/>
                    </a:lnTo>
                    <a:lnTo>
                      <a:pt x="626" y="35"/>
                    </a:lnTo>
                    <a:lnTo>
                      <a:pt x="619" y="34"/>
                    </a:lnTo>
                    <a:lnTo>
                      <a:pt x="593" y="29"/>
                    </a:lnTo>
                    <a:lnTo>
                      <a:pt x="569" y="26"/>
                    </a:lnTo>
                    <a:lnTo>
                      <a:pt x="547" y="22"/>
                    </a:lnTo>
                    <a:lnTo>
                      <a:pt x="509" y="18"/>
                    </a:lnTo>
                    <a:lnTo>
                      <a:pt x="471" y="14"/>
                    </a:lnTo>
                    <a:lnTo>
                      <a:pt x="452" y="13"/>
                    </a:lnTo>
                    <a:lnTo>
                      <a:pt x="437" y="12"/>
                    </a:lnTo>
                    <a:lnTo>
                      <a:pt x="356" y="12"/>
                    </a:lnTo>
                    <a:lnTo>
                      <a:pt x="334" y="13"/>
                    </a:lnTo>
                    <a:lnTo>
                      <a:pt x="319" y="14"/>
                    </a:lnTo>
                    <a:lnTo>
                      <a:pt x="297" y="18"/>
                    </a:lnTo>
                    <a:lnTo>
                      <a:pt x="274" y="21"/>
                    </a:lnTo>
                    <a:lnTo>
                      <a:pt x="272" y="21"/>
                    </a:lnTo>
                    <a:lnTo>
                      <a:pt x="256" y="22"/>
                    </a:lnTo>
                    <a:lnTo>
                      <a:pt x="237" y="27"/>
                    </a:lnTo>
                    <a:lnTo>
                      <a:pt x="215" y="32"/>
                    </a:lnTo>
                    <a:lnTo>
                      <a:pt x="178" y="41"/>
                    </a:lnTo>
                    <a:lnTo>
                      <a:pt x="156" y="48"/>
                    </a:lnTo>
                    <a:lnTo>
                      <a:pt x="152" y="49"/>
                    </a:lnTo>
                    <a:lnTo>
                      <a:pt x="133" y="57"/>
                    </a:lnTo>
                    <a:lnTo>
                      <a:pt x="114" y="64"/>
                    </a:lnTo>
                    <a:lnTo>
                      <a:pt x="97" y="71"/>
                    </a:lnTo>
                    <a:lnTo>
                      <a:pt x="97" y="70"/>
                    </a:lnTo>
                    <a:lnTo>
                      <a:pt x="59" y="91"/>
                    </a:lnTo>
                    <a:lnTo>
                      <a:pt x="47" y="98"/>
                    </a:lnTo>
                    <a:lnTo>
                      <a:pt x="37" y="105"/>
                    </a:lnTo>
                    <a:lnTo>
                      <a:pt x="15" y="121"/>
                    </a:lnTo>
                    <a:lnTo>
                      <a:pt x="3" y="131"/>
                    </a:lnTo>
                    <a:lnTo>
                      <a:pt x="0" y="135"/>
                    </a:lnTo>
                    <a:lnTo>
                      <a:pt x="0" y="118"/>
                    </a:lnTo>
                    <a:lnTo>
                      <a:pt x="7" y="113"/>
                    </a:lnTo>
                    <a:lnTo>
                      <a:pt x="5" y="113"/>
                    </a:lnTo>
                    <a:lnTo>
                      <a:pt x="8" y="111"/>
                    </a:lnTo>
                    <a:lnTo>
                      <a:pt x="31" y="95"/>
                    </a:lnTo>
                    <a:lnTo>
                      <a:pt x="41" y="88"/>
                    </a:lnTo>
                    <a:lnTo>
                      <a:pt x="53" y="81"/>
                    </a:lnTo>
                    <a:lnTo>
                      <a:pt x="67" y="74"/>
                    </a:lnTo>
                    <a:lnTo>
                      <a:pt x="92" y="61"/>
                    </a:lnTo>
                    <a:lnTo>
                      <a:pt x="94" y="59"/>
                    </a:lnTo>
                    <a:lnTo>
                      <a:pt x="93" y="61"/>
                    </a:lnTo>
                    <a:lnTo>
                      <a:pt x="111" y="54"/>
                    </a:lnTo>
                    <a:lnTo>
                      <a:pt x="129" y="47"/>
                    </a:lnTo>
                    <a:lnTo>
                      <a:pt x="149" y="38"/>
                    </a:lnTo>
                    <a:lnTo>
                      <a:pt x="152" y="37"/>
                    </a:lnTo>
                    <a:lnTo>
                      <a:pt x="174" y="30"/>
                    </a:lnTo>
                    <a:lnTo>
                      <a:pt x="194" y="26"/>
                    </a:lnTo>
                    <a:lnTo>
                      <a:pt x="212" y="21"/>
                    </a:lnTo>
                    <a:lnTo>
                      <a:pt x="234" y="16"/>
                    </a:lnTo>
                    <a:lnTo>
                      <a:pt x="254" y="12"/>
                    </a:lnTo>
                    <a:lnTo>
                      <a:pt x="257" y="11"/>
                    </a:lnTo>
                    <a:lnTo>
                      <a:pt x="255" y="11"/>
                    </a:lnTo>
                    <a:lnTo>
                      <a:pt x="272" y="10"/>
                    </a:lnTo>
                    <a:lnTo>
                      <a:pt x="295" y="6"/>
                    </a:lnTo>
                    <a:lnTo>
                      <a:pt x="295" y="7"/>
                    </a:lnTo>
                    <a:lnTo>
                      <a:pt x="317" y="4"/>
                    </a:lnTo>
                    <a:lnTo>
                      <a:pt x="324" y="3"/>
                    </a:lnTo>
                    <a:lnTo>
                      <a:pt x="317" y="3"/>
                    </a:lnTo>
                    <a:lnTo>
                      <a:pt x="332" y="1"/>
                    </a:lnTo>
                    <a:lnTo>
                      <a:pt x="35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79" name="Line 755"/>
              <p:cNvSpPr>
                <a:spLocks noChangeShapeType="1"/>
              </p:cNvSpPr>
              <p:nvPr/>
            </p:nvSpPr>
            <p:spPr bwMode="auto">
              <a:xfrm>
                <a:off x="7308851" y="4403726"/>
                <a:ext cx="1588" cy="1588"/>
              </a:xfrm>
              <a:prstGeom prst="line">
                <a:avLst/>
              </a:prstGeom>
              <a:noFill/>
              <a:ln w="11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80" name="Freeform 756"/>
              <p:cNvSpPr>
                <a:spLocks/>
              </p:cNvSpPr>
              <p:nvPr/>
            </p:nvSpPr>
            <p:spPr bwMode="auto">
              <a:xfrm>
                <a:off x="7389813" y="4381501"/>
                <a:ext cx="84138" cy="809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8" y="0"/>
                  </a:cxn>
                  <a:cxn ang="0">
                    <a:pos x="28" y="2"/>
                  </a:cxn>
                  <a:cxn ang="0">
                    <a:pos x="25" y="3"/>
                  </a:cxn>
                  <a:cxn ang="0">
                    <a:pos x="25" y="5"/>
                  </a:cxn>
                  <a:cxn ang="0">
                    <a:pos x="26" y="7"/>
                  </a:cxn>
                  <a:cxn ang="0">
                    <a:pos x="26" y="8"/>
                  </a:cxn>
                  <a:cxn ang="0">
                    <a:pos x="30" y="17"/>
                  </a:cxn>
                  <a:cxn ang="0">
                    <a:pos x="35" y="10"/>
                  </a:cxn>
                  <a:cxn ang="0">
                    <a:pos x="36" y="7"/>
                  </a:cxn>
                  <a:cxn ang="0">
                    <a:pos x="37" y="4"/>
                  </a:cxn>
                  <a:cxn ang="0">
                    <a:pos x="36" y="4"/>
                  </a:cxn>
                  <a:cxn ang="0">
                    <a:pos x="34" y="2"/>
                  </a:cxn>
                  <a:cxn ang="0">
                    <a:pos x="31" y="2"/>
                  </a:cxn>
                  <a:cxn ang="0">
                    <a:pos x="31" y="0"/>
                  </a:cxn>
                  <a:cxn ang="0">
                    <a:pos x="51" y="0"/>
                  </a:cxn>
                  <a:cxn ang="0">
                    <a:pos x="51" y="2"/>
                  </a:cxn>
                  <a:cxn ang="0">
                    <a:pos x="48" y="3"/>
                  </a:cxn>
                  <a:cxn ang="0">
                    <a:pos x="45" y="4"/>
                  </a:cxn>
                  <a:cxn ang="0">
                    <a:pos x="38" y="11"/>
                  </a:cxn>
                  <a:cxn ang="0">
                    <a:pos x="31" y="21"/>
                  </a:cxn>
                  <a:cxn ang="0">
                    <a:pos x="42" y="37"/>
                  </a:cxn>
                  <a:cxn ang="0">
                    <a:pos x="44" y="41"/>
                  </a:cxn>
                  <a:cxn ang="0">
                    <a:pos x="51" y="48"/>
                  </a:cxn>
                  <a:cxn ang="0">
                    <a:pos x="53" y="48"/>
                  </a:cxn>
                  <a:cxn ang="0">
                    <a:pos x="53" y="51"/>
                  </a:cxn>
                  <a:cxn ang="0">
                    <a:pos x="25" y="51"/>
                  </a:cxn>
                  <a:cxn ang="0">
                    <a:pos x="25" y="48"/>
                  </a:cxn>
                  <a:cxn ang="0">
                    <a:pos x="27" y="48"/>
                  </a:cxn>
                  <a:cxn ang="0">
                    <a:pos x="28" y="47"/>
                  </a:cxn>
                  <a:cxn ang="0">
                    <a:pos x="29" y="47"/>
                  </a:cxn>
                  <a:cxn ang="0">
                    <a:pos x="29" y="45"/>
                  </a:cxn>
                  <a:cxn ang="0">
                    <a:pos x="28" y="44"/>
                  </a:cxn>
                  <a:cxn ang="0">
                    <a:pos x="27" y="41"/>
                  </a:cxn>
                  <a:cxn ang="0">
                    <a:pos x="22" y="33"/>
                  </a:cxn>
                  <a:cxn ang="0">
                    <a:pos x="19" y="39"/>
                  </a:cxn>
                  <a:cxn ang="0">
                    <a:pos x="18" y="41"/>
                  </a:cxn>
                  <a:cxn ang="0">
                    <a:pos x="16" y="43"/>
                  </a:cxn>
                  <a:cxn ang="0">
                    <a:pos x="15" y="43"/>
                  </a:cxn>
                  <a:cxn ang="0">
                    <a:pos x="15" y="47"/>
                  </a:cxn>
                  <a:cxn ang="0">
                    <a:pos x="18" y="47"/>
                  </a:cxn>
                  <a:cxn ang="0">
                    <a:pos x="18" y="48"/>
                  </a:cxn>
                  <a:cxn ang="0">
                    <a:pos x="21" y="48"/>
                  </a:cxn>
                  <a:cxn ang="0">
                    <a:pos x="21" y="51"/>
                  </a:cxn>
                  <a:cxn ang="0">
                    <a:pos x="0" y="51"/>
                  </a:cxn>
                  <a:cxn ang="0">
                    <a:pos x="0" y="48"/>
                  </a:cxn>
                  <a:cxn ang="0">
                    <a:pos x="3" y="48"/>
                  </a:cxn>
                  <a:cxn ang="0">
                    <a:pos x="6" y="47"/>
                  </a:cxn>
                  <a:cxn ang="0">
                    <a:pos x="9" y="44"/>
                  </a:cxn>
                  <a:cxn ang="0">
                    <a:pos x="13" y="41"/>
                  </a:cxn>
                  <a:cxn ang="0">
                    <a:pos x="16" y="37"/>
                  </a:cxn>
                  <a:cxn ang="0">
                    <a:pos x="21" y="30"/>
                  </a:cxn>
                  <a:cxn ang="0">
                    <a:pos x="12" y="15"/>
                  </a:cxn>
                  <a:cxn ang="0">
                    <a:pos x="9" y="11"/>
                  </a:cxn>
                  <a:cxn ang="0">
                    <a:pos x="7" y="7"/>
                  </a:cxn>
                  <a:cxn ang="0">
                    <a:pos x="4" y="3"/>
                  </a:cxn>
                  <a:cxn ang="0">
                    <a:pos x="3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53" h="51">
                    <a:moveTo>
                      <a:pt x="0" y="0"/>
                    </a:moveTo>
                    <a:lnTo>
                      <a:pt x="28" y="0"/>
                    </a:lnTo>
                    <a:lnTo>
                      <a:pt x="28" y="2"/>
                    </a:lnTo>
                    <a:lnTo>
                      <a:pt x="25" y="3"/>
                    </a:lnTo>
                    <a:lnTo>
                      <a:pt x="25" y="5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30" y="17"/>
                    </a:lnTo>
                    <a:lnTo>
                      <a:pt x="35" y="10"/>
                    </a:lnTo>
                    <a:lnTo>
                      <a:pt x="36" y="7"/>
                    </a:lnTo>
                    <a:lnTo>
                      <a:pt x="37" y="4"/>
                    </a:lnTo>
                    <a:lnTo>
                      <a:pt x="36" y="4"/>
                    </a:lnTo>
                    <a:lnTo>
                      <a:pt x="34" y="2"/>
                    </a:lnTo>
                    <a:lnTo>
                      <a:pt x="31" y="2"/>
                    </a:lnTo>
                    <a:lnTo>
                      <a:pt x="31" y="0"/>
                    </a:lnTo>
                    <a:lnTo>
                      <a:pt x="51" y="0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5" y="4"/>
                    </a:lnTo>
                    <a:lnTo>
                      <a:pt x="38" y="11"/>
                    </a:lnTo>
                    <a:lnTo>
                      <a:pt x="31" y="21"/>
                    </a:lnTo>
                    <a:lnTo>
                      <a:pt x="42" y="37"/>
                    </a:lnTo>
                    <a:lnTo>
                      <a:pt x="44" y="41"/>
                    </a:lnTo>
                    <a:lnTo>
                      <a:pt x="51" y="48"/>
                    </a:lnTo>
                    <a:lnTo>
                      <a:pt x="53" y="48"/>
                    </a:lnTo>
                    <a:lnTo>
                      <a:pt x="53" y="51"/>
                    </a:lnTo>
                    <a:lnTo>
                      <a:pt x="25" y="51"/>
                    </a:lnTo>
                    <a:lnTo>
                      <a:pt x="25" y="48"/>
                    </a:lnTo>
                    <a:lnTo>
                      <a:pt x="27" y="48"/>
                    </a:lnTo>
                    <a:lnTo>
                      <a:pt x="28" y="47"/>
                    </a:lnTo>
                    <a:lnTo>
                      <a:pt x="29" y="47"/>
                    </a:lnTo>
                    <a:lnTo>
                      <a:pt x="29" y="45"/>
                    </a:lnTo>
                    <a:lnTo>
                      <a:pt x="28" y="44"/>
                    </a:lnTo>
                    <a:lnTo>
                      <a:pt x="27" y="41"/>
                    </a:lnTo>
                    <a:lnTo>
                      <a:pt x="22" y="33"/>
                    </a:lnTo>
                    <a:lnTo>
                      <a:pt x="19" y="39"/>
                    </a:lnTo>
                    <a:lnTo>
                      <a:pt x="18" y="41"/>
                    </a:lnTo>
                    <a:lnTo>
                      <a:pt x="16" y="43"/>
                    </a:lnTo>
                    <a:lnTo>
                      <a:pt x="15" y="43"/>
                    </a:lnTo>
                    <a:lnTo>
                      <a:pt x="15" y="47"/>
                    </a:lnTo>
                    <a:lnTo>
                      <a:pt x="18" y="47"/>
                    </a:lnTo>
                    <a:lnTo>
                      <a:pt x="18" y="48"/>
                    </a:lnTo>
                    <a:lnTo>
                      <a:pt x="21" y="48"/>
                    </a:lnTo>
                    <a:lnTo>
                      <a:pt x="21" y="51"/>
                    </a:lnTo>
                    <a:lnTo>
                      <a:pt x="0" y="51"/>
                    </a:lnTo>
                    <a:lnTo>
                      <a:pt x="0" y="48"/>
                    </a:lnTo>
                    <a:lnTo>
                      <a:pt x="3" y="48"/>
                    </a:lnTo>
                    <a:lnTo>
                      <a:pt x="6" y="47"/>
                    </a:lnTo>
                    <a:lnTo>
                      <a:pt x="9" y="44"/>
                    </a:lnTo>
                    <a:lnTo>
                      <a:pt x="13" y="41"/>
                    </a:lnTo>
                    <a:lnTo>
                      <a:pt x="16" y="37"/>
                    </a:lnTo>
                    <a:lnTo>
                      <a:pt x="21" y="30"/>
                    </a:lnTo>
                    <a:lnTo>
                      <a:pt x="12" y="15"/>
                    </a:lnTo>
                    <a:lnTo>
                      <a:pt x="9" y="11"/>
                    </a:lnTo>
                    <a:lnTo>
                      <a:pt x="7" y="7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81" name="Line 757"/>
              <p:cNvSpPr>
                <a:spLocks noChangeShapeType="1"/>
              </p:cNvSpPr>
              <p:nvPr/>
            </p:nvSpPr>
            <p:spPr bwMode="auto">
              <a:xfrm>
                <a:off x="6005513" y="3186113"/>
                <a:ext cx="1588" cy="1588"/>
              </a:xfrm>
              <a:prstGeom prst="line">
                <a:avLst/>
              </a:prstGeom>
              <a:noFill/>
              <a:ln w="11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82" name="Freeform 758"/>
              <p:cNvSpPr>
                <a:spLocks/>
              </p:cNvSpPr>
              <p:nvPr/>
            </p:nvSpPr>
            <p:spPr bwMode="auto">
              <a:xfrm>
                <a:off x="6081713" y="3167063"/>
                <a:ext cx="66675" cy="66675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42" y="0"/>
                  </a:cxn>
                  <a:cxn ang="0">
                    <a:pos x="42" y="8"/>
                  </a:cxn>
                  <a:cxn ang="0">
                    <a:pos x="33" y="8"/>
                  </a:cxn>
                  <a:cxn ang="0">
                    <a:pos x="31" y="18"/>
                  </a:cxn>
                  <a:cxn ang="0">
                    <a:pos x="31" y="31"/>
                  </a:cxn>
                  <a:cxn ang="0">
                    <a:pos x="34" y="34"/>
                  </a:cxn>
                  <a:cxn ang="0">
                    <a:pos x="37" y="34"/>
                  </a:cxn>
                  <a:cxn ang="0">
                    <a:pos x="39" y="31"/>
                  </a:cxn>
                  <a:cxn ang="0">
                    <a:pos x="39" y="29"/>
                  </a:cxn>
                  <a:cxn ang="0">
                    <a:pos x="42" y="29"/>
                  </a:cxn>
                  <a:cxn ang="0">
                    <a:pos x="39" y="36"/>
                  </a:cxn>
                  <a:cxn ang="0">
                    <a:pos x="37" y="41"/>
                  </a:cxn>
                  <a:cxn ang="0">
                    <a:pos x="35" y="42"/>
                  </a:cxn>
                  <a:cxn ang="0">
                    <a:pos x="34" y="42"/>
                  </a:cxn>
                  <a:cxn ang="0">
                    <a:pos x="30" y="41"/>
                  </a:cxn>
                  <a:cxn ang="0">
                    <a:pos x="28" y="38"/>
                  </a:cxn>
                  <a:cxn ang="0">
                    <a:pos x="27" y="36"/>
                  </a:cxn>
                  <a:cxn ang="0">
                    <a:pos x="27" y="33"/>
                  </a:cxn>
                  <a:cxn ang="0">
                    <a:pos x="26" y="27"/>
                  </a:cxn>
                  <a:cxn ang="0">
                    <a:pos x="26" y="20"/>
                  </a:cxn>
                  <a:cxn ang="0">
                    <a:pos x="27" y="8"/>
                  </a:cxn>
                  <a:cxn ang="0">
                    <a:pos x="17" y="8"/>
                  </a:cxn>
                  <a:cxn ang="0">
                    <a:pos x="15" y="26"/>
                  </a:cxn>
                  <a:cxn ang="0">
                    <a:pos x="14" y="36"/>
                  </a:cxn>
                  <a:cxn ang="0">
                    <a:pos x="13" y="40"/>
                  </a:cxn>
                  <a:cxn ang="0">
                    <a:pos x="8" y="42"/>
                  </a:cxn>
                  <a:cxn ang="0">
                    <a:pos x="7" y="42"/>
                  </a:cxn>
                  <a:cxn ang="0">
                    <a:pos x="5" y="40"/>
                  </a:cxn>
                  <a:cxn ang="0">
                    <a:pos x="5" y="36"/>
                  </a:cxn>
                  <a:cxn ang="0">
                    <a:pos x="8" y="33"/>
                  </a:cxn>
                  <a:cxn ang="0">
                    <a:pos x="11" y="28"/>
                  </a:cxn>
                  <a:cxn ang="0">
                    <a:pos x="11" y="26"/>
                  </a:cxn>
                  <a:cxn ang="0">
                    <a:pos x="12" y="21"/>
                  </a:cxn>
                  <a:cxn ang="0">
                    <a:pos x="13" y="15"/>
                  </a:cxn>
                  <a:cxn ang="0">
                    <a:pos x="13" y="8"/>
                  </a:cxn>
                  <a:cxn ang="0">
                    <a:pos x="6" y="8"/>
                  </a:cxn>
                  <a:cxn ang="0">
                    <a:pos x="1" y="13"/>
                  </a:cxn>
                  <a:cxn ang="0">
                    <a:pos x="0" y="13"/>
                  </a:cxn>
                  <a:cxn ang="0">
                    <a:pos x="1" y="8"/>
                  </a:cxn>
                  <a:cxn ang="0">
                    <a:pos x="4" y="5"/>
                  </a:cxn>
                  <a:cxn ang="0">
                    <a:pos x="5" y="3"/>
                  </a:cxn>
                  <a:cxn ang="0">
                    <a:pos x="7" y="1"/>
                  </a:cxn>
                  <a:cxn ang="0">
                    <a:pos x="9" y="1"/>
                  </a:cxn>
                  <a:cxn ang="0">
                    <a:pos x="12" y="0"/>
                  </a:cxn>
                </a:cxnLst>
                <a:rect l="0" t="0" r="r" b="b"/>
                <a:pathLst>
                  <a:path w="42" h="42">
                    <a:moveTo>
                      <a:pt x="12" y="0"/>
                    </a:moveTo>
                    <a:lnTo>
                      <a:pt x="42" y="0"/>
                    </a:lnTo>
                    <a:lnTo>
                      <a:pt x="42" y="8"/>
                    </a:lnTo>
                    <a:lnTo>
                      <a:pt x="33" y="8"/>
                    </a:lnTo>
                    <a:lnTo>
                      <a:pt x="31" y="18"/>
                    </a:lnTo>
                    <a:lnTo>
                      <a:pt x="31" y="31"/>
                    </a:lnTo>
                    <a:lnTo>
                      <a:pt x="34" y="34"/>
                    </a:lnTo>
                    <a:lnTo>
                      <a:pt x="37" y="34"/>
                    </a:lnTo>
                    <a:lnTo>
                      <a:pt x="39" y="31"/>
                    </a:lnTo>
                    <a:lnTo>
                      <a:pt x="39" y="29"/>
                    </a:lnTo>
                    <a:lnTo>
                      <a:pt x="42" y="29"/>
                    </a:lnTo>
                    <a:lnTo>
                      <a:pt x="39" y="36"/>
                    </a:lnTo>
                    <a:lnTo>
                      <a:pt x="37" y="41"/>
                    </a:lnTo>
                    <a:lnTo>
                      <a:pt x="35" y="42"/>
                    </a:lnTo>
                    <a:lnTo>
                      <a:pt x="34" y="42"/>
                    </a:lnTo>
                    <a:lnTo>
                      <a:pt x="30" y="41"/>
                    </a:lnTo>
                    <a:lnTo>
                      <a:pt x="28" y="38"/>
                    </a:lnTo>
                    <a:lnTo>
                      <a:pt x="27" y="36"/>
                    </a:lnTo>
                    <a:lnTo>
                      <a:pt x="27" y="33"/>
                    </a:lnTo>
                    <a:lnTo>
                      <a:pt x="26" y="27"/>
                    </a:lnTo>
                    <a:lnTo>
                      <a:pt x="26" y="20"/>
                    </a:lnTo>
                    <a:lnTo>
                      <a:pt x="27" y="8"/>
                    </a:lnTo>
                    <a:lnTo>
                      <a:pt x="17" y="8"/>
                    </a:lnTo>
                    <a:lnTo>
                      <a:pt x="15" y="26"/>
                    </a:lnTo>
                    <a:lnTo>
                      <a:pt x="14" y="36"/>
                    </a:lnTo>
                    <a:lnTo>
                      <a:pt x="13" y="40"/>
                    </a:lnTo>
                    <a:lnTo>
                      <a:pt x="8" y="42"/>
                    </a:lnTo>
                    <a:lnTo>
                      <a:pt x="7" y="42"/>
                    </a:lnTo>
                    <a:lnTo>
                      <a:pt x="5" y="40"/>
                    </a:lnTo>
                    <a:lnTo>
                      <a:pt x="5" y="36"/>
                    </a:lnTo>
                    <a:lnTo>
                      <a:pt x="8" y="33"/>
                    </a:lnTo>
                    <a:lnTo>
                      <a:pt x="11" y="28"/>
                    </a:lnTo>
                    <a:lnTo>
                      <a:pt x="11" y="26"/>
                    </a:lnTo>
                    <a:lnTo>
                      <a:pt x="12" y="21"/>
                    </a:lnTo>
                    <a:lnTo>
                      <a:pt x="13" y="15"/>
                    </a:lnTo>
                    <a:lnTo>
                      <a:pt x="13" y="8"/>
                    </a:lnTo>
                    <a:lnTo>
                      <a:pt x="6" y="8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5"/>
                    </a:lnTo>
                    <a:lnTo>
                      <a:pt x="5" y="3"/>
                    </a:lnTo>
                    <a:lnTo>
                      <a:pt x="7" y="1"/>
                    </a:lnTo>
                    <a:lnTo>
                      <a:pt x="9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83" name="Freeform 759"/>
              <p:cNvSpPr>
                <a:spLocks noEditPoints="1"/>
              </p:cNvSpPr>
              <p:nvPr/>
            </p:nvSpPr>
            <p:spPr bwMode="auto">
              <a:xfrm>
                <a:off x="6154738" y="3097213"/>
                <a:ext cx="41275" cy="66675"/>
              </a:xfrm>
              <a:custGeom>
                <a:avLst/>
                <a:gdLst/>
                <a:ahLst/>
                <a:cxnLst>
                  <a:cxn ang="0">
                    <a:pos x="12" y="1"/>
                  </a:cxn>
                  <a:cxn ang="0">
                    <a:pos x="10" y="4"/>
                  </a:cxn>
                  <a:cxn ang="0">
                    <a:pos x="10" y="8"/>
                  </a:cxn>
                  <a:cxn ang="0">
                    <a:pos x="8" y="12"/>
                  </a:cxn>
                  <a:cxn ang="0">
                    <a:pos x="8" y="33"/>
                  </a:cxn>
                  <a:cxn ang="0">
                    <a:pos x="10" y="36"/>
                  </a:cxn>
                  <a:cxn ang="0">
                    <a:pos x="10" y="37"/>
                  </a:cxn>
                  <a:cxn ang="0">
                    <a:pos x="12" y="40"/>
                  </a:cxn>
                  <a:cxn ang="0">
                    <a:pos x="14" y="40"/>
                  </a:cxn>
                  <a:cxn ang="0">
                    <a:pos x="15" y="38"/>
                  </a:cxn>
                  <a:cxn ang="0">
                    <a:pos x="17" y="36"/>
                  </a:cxn>
                  <a:cxn ang="0">
                    <a:pos x="17" y="4"/>
                  </a:cxn>
                  <a:cxn ang="0">
                    <a:pos x="14" y="1"/>
                  </a:cxn>
                  <a:cxn ang="0">
                    <a:pos x="12" y="1"/>
                  </a:cxn>
                  <a:cxn ang="0">
                    <a:pos x="11" y="0"/>
                  </a:cxn>
                  <a:cxn ang="0">
                    <a:pos x="18" y="0"/>
                  </a:cxn>
                  <a:cxn ang="0">
                    <a:pos x="21" y="4"/>
                  </a:cxn>
                  <a:cxn ang="0">
                    <a:pos x="23" y="8"/>
                  </a:cxn>
                  <a:cxn ang="0">
                    <a:pos x="26" y="14"/>
                  </a:cxn>
                  <a:cxn ang="0">
                    <a:pos x="26" y="27"/>
                  </a:cxn>
                  <a:cxn ang="0">
                    <a:pos x="23" y="31"/>
                  </a:cxn>
                  <a:cxn ang="0">
                    <a:pos x="22" y="35"/>
                  </a:cxn>
                  <a:cxn ang="0">
                    <a:pos x="21" y="37"/>
                  </a:cxn>
                  <a:cxn ang="0">
                    <a:pos x="20" y="38"/>
                  </a:cxn>
                  <a:cxn ang="0">
                    <a:pos x="18" y="40"/>
                  </a:cxn>
                  <a:cxn ang="0">
                    <a:pos x="17" y="41"/>
                  </a:cxn>
                  <a:cxn ang="0">
                    <a:pos x="14" y="41"/>
                  </a:cxn>
                  <a:cxn ang="0">
                    <a:pos x="13" y="42"/>
                  </a:cxn>
                  <a:cxn ang="0">
                    <a:pos x="11" y="42"/>
                  </a:cxn>
                  <a:cxn ang="0">
                    <a:pos x="10" y="41"/>
                  </a:cxn>
                  <a:cxn ang="0">
                    <a:pos x="7" y="40"/>
                  </a:cxn>
                  <a:cxn ang="0">
                    <a:pos x="4" y="36"/>
                  </a:cxn>
                  <a:cxn ang="0">
                    <a:pos x="3" y="34"/>
                  </a:cxn>
                  <a:cxn ang="0">
                    <a:pos x="2" y="30"/>
                  </a:cxn>
                  <a:cxn ang="0">
                    <a:pos x="0" y="26"/>
                  </a:cxn>
                  <a:cxn ang="0">
                    <a:pos x="0" y="13"/>
                  </a:cxn>
                  <a:cxn ang="0">
                    <a:pos x="3" y="6"/>
                  </a:cxn>
                  <a:cxn ang="0">
                    <a:pos x="6" y="2"/>
                  </a:cxn>
                  <a:cxn ang="0">
                    <a:pos x="11" y="0"/>
                  </a:cxn>
                </a:cxnLst>
                <a:rect l="0" t="0" r="r" b="b"/>
                <a:pathLst>
                  <a:path w="26" h="42">
                    <a:moveTo>
                      <a:pt x="12" y="1"/>
                    </a:moveTo>
                    <a:lnTo>
                      <a:pt x="10" y="4"/>
                    </a:lnTo>
                    <a:lnTo>
                      <a:pt x="10" y="8"/>
                    </a:lnTo>
                    <a:lnTo>
                      <a:pt x="8" y="12"/>
                    </a:lnTo>
                    <a:lnTo>
                      <a:pt x="8" y="33"/>
                    </a:lnTo>
                    <a:lnTo>
                      <a:pt x="10" y="36"/>
                    </a:lnTo>
                    <a:lnTo>
                      <a:pt x="10" y="37"/>
                    </a:lnTo>
                    <a:lnTo>
                      <a:pt x="12" y="40"/>
                    </a:lnTo>
                    <a:lnTo>
                      <a:pt x="14" y="40"/>
                    </a:lnTo>
                    <a:lnTo>
                      <a:pt x="15" y="38"/>
                    </a:lnTo>
                    <a:lnTo>
                      <a:pt x="17" y="36"/>
                    </a:lnTo>
                    <a:lnTo>
                      <a:pt x="17" y="4"/>
                    </a:lnTo>
                    <a:lnTo>
                      <a:pt x="14" y="1"/>
                    </a:lnTo>
                    <a:lnTo>
                      <a:pt x="12" y="1"/>
                    </a:lnTo>
                    <a:close/>
                    <a:moveTo>
                      <a:pt x="11" y="0"/>
                    </a:moveTo>
                    <a:lnTo>
                      <a:pt x="18" y="0"/>
                    </a:lnTo>
                    <a:lnTo>
                      <a:pt x="21" y="4"/>
                    </a:lnTo>
                    <a:lnTo>
                      <a:pt x="23" y="8"/>
                    </a:lnTo>
                    <a:lnTo>
                      <a:pt x="26" y="14"/>
                    </a:lnTo>
                    <a:lnTo>
                      <a:pt x="26" y="27"/>
                    </a:lnTo>
                    <a:lnTo>
                      <a:pt x="23" y="31"/>
                    </a:lnTo>
                    <a:lnTo>
                      <a:pt x="22" y="35"/>
                    </a:lnTo>
                    <a:lnTo>
                      <a:pt x="21" y="37"/>
                    </a:lnTo>
                    <a:lnTo>
                      <a:pt x="20" y="38"/>
                    </a:lnTo>
                    <a:lnTo>
                      <a:pt x="18" y="40"/>
                    </a:lnTo>
                    <a:lnTo>
                      <a:pt x="17" y="41"/>
                    </a:lnTo>
                    <a:lnTo>
                      <a:pt x="14" y="41"/>
                    </a:lnTo>
                    <a:lnTo>
                      <a:pt x="13" y="42"/>
                    </a:lnTo>
                    <a:lnTo>
                      <a:pt x="11" y="42"/>
                    </a:lnTo>
                    <a:lnTo>
                      <a:pt x="10" y="41"/>
                    </a:lnTo>
                    <a:lnTo>
                      <a:pt x="7" y="40"/>
                    </a:lnTo>
                    <a:lnTo>
                      <a:pt x="4" y="36"/>
                    </a:lnTo>
                    <a:lnTo>
                      <a:pt x="3" y="34"/>
                    </a:lnTo>
                    <a:lnTo>
                      <a:pt x="2" y="30"/>
                    </a:lnTo>
                    <a:lnTo>
                      <a:pt x="0" y="26"/>
                    </a:lnTo>
                    <a:lnTo>
                      <a:pt x="0" y="13"/>
                    </a:lnTo>
                    <a:lnTo>
                      <a:pt x="3" y="6"/>
                    </a:lnTo>
                    <a:lnTo>
                      <a:pt x="6" y="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84" name="Freeform 760"/>
              <p:cNvSpPr>
                <a:spLocks noEditPoints="1"/>
              </p:cNvSpPr>
              <p:nvPr/>
            </p:nvSpPr>
            <p:spPr bwMode="auto">
              <a:xfrm>
                <a:off x="6240463" y="3167063"/>
                <a:ext cx="65088" cy="95250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17" y="8"/>
                  </a:cxn>
                  <a:cxn ang="0">
                    <a:pos x="15" y="12"/>
                  </a:cxn>
                  <a:cxn ang="0">
                    <a:pos x="15" y="34"/>
                  </a:cxn>
                  <a:cxn ang="0">
                    <a:pos x="18" y="36"/>
                  </a:cxn>
                  <a:cxn ang="0">
                    <a:pos x="20" y="38"/>
                  </a:cxn>
                  <a:cxn ang="0">
                    <a:pos x="25" y="38"/>
                  </a:cxn>
                  <a:cxn ang="0">
                    <a:pos x="27" y="36"/>
                  </a:cxn>
                  <a:cxn ang="0">
                    <a:pos x="28" y="33"/>
                  </a:cxn>
                  <a:cxn ang="0">
                    <a:pos x="30" y="28"/>
                  </a:cxn>
                  <a:cxn ang="0">
                    <a:pos x="30" y="16"/>
                  </a:cxn>
                  <a:cxn ang="0">
                    <a:pos x="28" y="12"/>
                  </a:cxn>
                  <a:cxn ang="0">
                    <a:pos x="27" y="8"/>
                  </a:cxn>
                  <a:cxn ang="0">
                    <a:pos x="26" y="6"/>
                  </a:cxn>
                  <a:cxn ang="0">
                    <a:pos x="24" y="6"/>
                  </a:cxn>
                  <a:cxn ang="0">
                    <a:pos x="23" y="5"/>
                  </a:cxn>
                  <a:cxn ang="0">
                    <a:pos x="20" y="5"/>
                  </a:cxn>
                  <a:cxn ang="0">
                    <a:pos x="26" y="0"/>
                  </a:cxn>
                  <a:cxn ang="0">
                    <a:pos x="30" y="1"/>
                  </a:cxn>
                  <a:cxn ang="0">
                    <a:pos x="34" y="4"/>
                  </a:cxn>
                  <a:cxn ang="0">
                    <a:pos x="39" y="8"/>
                  </a:cxn>
                  <a:cxn ang="0">
                    <a:pos x="40" y="11"/>
                  </a:cxn>
                  <a:cxn ang="0">
                    <a:pos x="41" y="14"/>
                  </a:cxn>
                  <a:cxn ang="0">
                    <a:pos x="41" y="25"/>
                  </a:cxn>
                  <a:cxn ang="0">
                    <a:pos x="40" y="28"/>
                  </a:cxn>
                  <a:cxn ang="0">
                    <a:pos x="40" y="31"/>
                  </a:cxn>
                  <a:cxn ang="0">
                    <a:pos x="38" y="35"/>
                  </a:cxn>
                  <a:cxn ang="0">
                    <a:pos x="37" y="37"/>
                  </a:cxn>
                  <a:cxn ang="0">
                    <a:pos x="30" y="41"/>
                  </a:cxn>
                  <a:cxn ang="0">
                    <a:pos x="26" y="42"/>
                  </a:cxn>
                  <a:cxn ang="0">
                    <a:pos x="24" y="42"/>
                  </a:cxn>
                  <a:cxn ang="0">
                    <a:pos x="19" y="40"/>
                  </a:cxn>
                  <a:cxn ang="0">
                    <a:pos x="17" y="37"/>
                  </a:cxn>
                  <a:cxn ang="0">
                    <a:pos x="15" y="36"/>
                  </a:cxn>
                  <a:cxn ang="0">
                    <a:pos x="15" y="56"/>
                  </a:cxn>
                  <a:cxn ang="0">
                    <a:pos x="16" y="56"/>
                  </a:cxn>
                  <a:cxn ang="0">
                    <a:pos x="16" y="57"/>
                  </a:cxn>
                  <a:cxn ang="0">
                    <a:pos x="17" y="57"/>
                  </a:cxn>
                  <a:cxn ang="0">
                    <a:pos x="18" y="58"/>
                  </a:cxn>
                  <a:cxn ang="0">
                    <a:pos x="20" y="58"/>
                  </a:cxn>
                  <a:cxn ang="0">
                    <a:pos x="20" y="60"/>
                  </a:cxn>
                  <a:cxn ang="0">
                    <a:pos x="0" y="60"/>
                  </a:cxn>
                  <a:cxn ang="0">
                    <a:pos x="0" y="58"/>
                  </a:cxn>
                  <a:cxn ang="0">
                    <a:pos x="1" y="58"/>
                  </a:cxn>
                  <a:cxn ang="0">
                    <a:pos x="2" y="57"/>
                  </a:cxn>
                  <a:cxn ang="0">
                    <a:pos x="2" y="56"/>
                  </a:cxn>
                  <a:cxn ang="0">
                    <a:pos x="3" y="55"/>
                  </a:cxn>
                  <a:cxn ang="0">
                    <a:pos x="3" y="6"/>
                  </a:cxn>
                  <a:cxn ang="0">
                    <a:pos x="2" y="5"/>
                  </a:cxn>
                  <a:cxn ang="0">
                    <a:pos x="2" y="4"/>
                  </a:cxn>
                  <a:cxn ang="0">
                    <a:pos x="0" y="4"/>
                  </a:cxn>
                  <a:cxn ang="0">
                    <a:pos x="0" y="1"/>
                  </a:cxn>
                  <a:cxn ang="0">
                    <a:pos x="15" y="1"/>
                  </a:cxn>
                  <a:cxn ang="0">
                    <a:pos x="15" y="7"/>
                  </a:cxn>
                  <a:cxn ang="0">
                    <a:pos x="19" y="3"/>
                  </a:cxn>
                  <a:cxn ang="0">
                    <a:pos x="22" y="1"/>
                  </a:cxn>
                  <a:cxn ang="0">
                    <a:pos x="24" y="1"/>
                  </a:cxn>
                  <a:cxn ang="0">
                    <a:pos x="26" y="0"/>
                  </a:cxn>
                </a:cxnLst>
                <a:rect l="0" t="0" r="r" b="b"/>
                <a:pathLst>
                  <a:path w="41" h="60">
                    <a:moveTo>
                      <a:pt x="20" y="5"/>
                    </a:moveTo>
                    <a:lnTo>
                      <a:pt x="17" y="8"/>
                    </a:lnTo>
                    <a:lnTo>
                      <a:pt x="15" y="12"/>
                    </a:lnTo>
                    <a:lnTo>
                      <a:pt x="15" y="34"/>
                    </a:lnTo>
                    <a:lnTo>
                      <a:pt x="18" y="36"/>
                    </a:lnTo>
                    <a:lnTo>
                      <a:pt x="20" y="38"/>
                    </a:lnTo>
                    <a:lnTo>
                      <a:pt x="25" y="38"/>
                    </a:lnTo>
                    <a:lnTo>
                      <a:pt x="27" y="36"/>
                    </a:lnTo>
                    <a:lnTo>
                      <a:pt x="28" y="33"/>
                    </a:lnTo>
                    <a:lnTo>
                      <a:pt x="30" y="28"/>
                    </a:lnTo>
                    <a:lnTo>
                      <a:pt x="30" y="16"/>
                    </a:lnTo>
                    <a:lnTo>
                      <a:pt x="28" y="12"/>
                    </a:lnTo>
                    <a:lnTo>
                      <a:pt x="27" y="8"/>
                    </a:lnTo>
                    <a:lnTo>
                      <a:pt x="26" y="6"/>
                    </a:lnTo>
                    <a:lnTo>
                      <a:pt x="24" y="6"/>
                    </a:lnTo>
                    <a:lnTo>
                      <a:pt x="23" y="5"/>
                    </a:lnTo>
                    <a:lnTo>
                      <a:pt x="20" y="5"/>
                    </a:lnTo>
                    <a:close/>
                    <a:moveTo>
                      <a:pt x="26" y="0"/>
                    </a:moveTo>
                    <a:lnTo>
                      <a:pt x="30" y="1"/>
                    </a:lnTo>
                    <a:lnTo>
                      <a:pt x="34" y="4"/>
                    </a:lnTo>
                    <a:lnTo>
                      <a:pt x="39" y="8"/>
                    </a:lnTo>
                    <a:lnTo>
                      <a:pt x="40" y="11"/>
                    </a:lnTo>
                    <a:lnTo>
                      <a:pt x="41" y="14"/>
                    </a:lnTo>
                    <a:lnTo>
                      <a:pt x="41" y="25"/>
                    </a:lnTo>
                    <a:lnTo>
                      <a:pt x="40" y="28"/>
                    </a:lnTo>
                    <a:lnTo>
                      <a:pt x="40" y="31"/>
                    </a:lnTo>
                    <a:lnTo>
                      <a:pt x="38" y="35"/>
                    </a:lnTo>
                    <a:lnTo>
                      <a:pt x="37" y="37"/>
                    </a:lnTo>
                    <a:lnTo>
                      <a:pt x="30" y="41"/>
                    </a:lnTo>
                    <a:lnTo>
                      <a:pt x="26" y="42"/>
                    </a:lnTo>
                    <a:lnTo>
                      <a:pt x="24" y="42"/>
                    </a:lnTo>
                    <a:lnTo>
                      <a:pt x="19" y="40"/>
                    </a:lnTo>
                    <a:lnTo>
                      <a:pt x="17" y="37"/>
                    </a:lnTo>
                    <a:lnTo>
                      <a:pt x="15" y="36"/>
                    </a:lnTo>
                    <a:lnTo>
                      <a:pt x="15" y="56"/>
                    </a:lnTo>
                    <a:lnTo>
                      <a:pt x="16" y="56"/>
                    </a:lnTo>
                    <a:lnTo>
                      <a:pt x="16" y="57"/>
                    </a:lnTo>
                    <a:lnTo>
                      <a:pt x="17" y="57"/>
                    </a:lnTo>
                    <a:lnTo>
                      <a:pt x="18" y="58"/>
                    </a:lnTo>
                    <a:lnTo>
                      <a:pt x="20" y="58"/>
                    </a:lnTo>
                    <a:lnTo>
                      <a:pt x="20" y="60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1" y="58"/>
                    </a:lnTo>
                    <a:lnTo>
                      <a:pt x="2" y="57"/>
                    </a:lnTo>
                    <a:lnTo>
                      <a:pt x="2" y="56"/>
                    </a:lnTo>
                    <a:lnTo>
                      <a:pt x="3" y="55"/>
                    </a:lnTo>
                    <a:lnTo>
                      <a:pt x="3" y="6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5" y="1"/>
                    </a:lnTo>
                    <a:lnTo>
                      <a:pt x="15" y="7"/>
                    </a:lnTo>
                    <a:lnTo>
                      <a:pt x="19" y="3"/>
                    </a:lnTo>
                    <a:lnTo>
                      <a:pt x="22" y="1"/>
                    </a:lnTo>
                    <a:lnTo>
                      <a:pt x="24" y="1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85" name="Freeform 761"/>
              <p:cNvSpPr>
                <a:spLocks/>
              </p:cNvSpPr>
              <p:nvPr/>
            </p:nvSpPr>
            <p:spPr bwMode="auto">
              <a:xfrm>
                <a:off x="6318251" y="3167063"/>
                <a:ext cx="53975" cy="65088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30" y="1"/>
                  </a:cxn>
                  <a:cxn ang="0">
                    <a:pos x="34" y="5"/>
                  </a:cxn>
                  <a:cxn ang="0">
                    <a:pos x="34" y="6"/>
                  </a:cxn>
                  <a:cxn ang="0">
                    <a:pos x="31" y="11"/>
                  </a:cxn>
                  <a:cxn ang="0">
                    <a:pos x="30" y="12"/>
                  </a:cxn>
                  <a:cxn ang="0">
                    <a:pos x="29" y="12"/>
                  </a:cxn>
                  <a:cxn ang="0">
                    <a:pos x="28" y="13"/>
                  </a:cxn>
                  <a:cxn ang="0">
                    <a:pos x="26" y="12"/>
                  </a:cxn>
                  <a:cxn ang="0">
                    <a:pos x="22" y="8"/>
                  </a:cxn>
                  <a:cxn ang="0">
                    <a:pos x="20" y="8"/>
                  </a:cxn>
                  <a:cxn ang="0">
                    <a:pos x="18" y="11"/>
                  </a:cxn>
                  <a:cxn ang="0">
                    <a:pos x="18" y="13"/>
                  </a:cxn>
                  <a:cxn ang="0">
                    <a:pos x="16" y="16"/>
                  </a:cxn>
                  <a:cxn ang="0">
                    <a:pos x="15" y="19"/>
                  </a:cxn>
                  <a:cxn ang="0">
                    <a:pos x="15" y="37"/>
                  </a:cxn>
                  <a:cxn ang="0">
                    <a:pos x="16" y="37"/>
                  </a:cxn>
                  <a:cxn ang="0">
                    <a:pos x="16" y="38"/>
                  </a:cxn>
                  <a:cxn ang="0">
                    <a:pos x="19" y="38"/>
                  </a:cxn>
                  <a:cxn ang="0">
                    <a:pos x="19" y="41"/>
                  </a:cxn>
                  <a:cxn ang="0">
                    <a:pos x="0" y="41"/>
                  </a:cxn>
                  <a:cxn ang="0">
                    <a:pos x="0" y="38"/>
                  </a:cxn>
                  <a:cxn ang="0">
                    <a:pos x="3" y="38"/>
                  </a:cxn>
                  <a:cxn ang="0">
                    <a:pos x="4" y="37"/>
                  </a:cxn>
                  <a:cxn ang="0">
                    <a:pos x="4" y="5"/>
                  </a:cxn>
                  <a:cxn ang="0">
                    <a:pos x="3" y="5"/>
                  </a:cxn>
                  <a:cxn ang="0">
                    <a:pos x="3" y="4"/>
                  </a:cxn>
                  <a:cxn ang="0">
                    <a:pos x="0" y="4"/>
                  </a:cxn>
                  <a:cxn ang="0">
                    <a:pos x="0" y="1"/>
                  </a:cxn>
                  <a:cxn ang="0">
                    <a:pos x="15" y="1"/>
                  </a:cxn>
                  <a:cxn ang="0">
                    <a:pos x="15" y="11"/>
                  </a:cxn>
                  <a:cxn ang="0">
                    <a:pos x="20" y="4"/>
                  </a:cxn>
                  <a:cxn ang="0">
                    <a:pos x="22" y="3"/>
                  </a:cxn>
                  <a:cxn ang="0">
                    <a:pos x="26" y="1"/>
                  </a:cxn>
                  <a:cxn ang="0">
                    <a:pos x="28" y="0"/>
                  </a:cxn>
                </a:cxnLst>
                <a:rect l="0" t="0" r="r" b="b"/>
                <a:pathLst>
                  <a:path w="34" h="41">
                    <a:moveTo>
                      <a:pt x="28" y="0"/>
                    </a:moveTo>
                    <a:lnTo>
                      <a:pt x="30" y="1"/>
                    </a:lnTo>
                    <a:lnTo>
                      <a:pt x="34" y="5"/>
                    </a:lnTo>
                    <a:lnTo>
                      <a:pt x="34" y="6"/>
                    </a:lnTo>
                    <a:lnTo>
                      <a:pt x="31" y="11"/>
                    </a:lnTo>
                    <a:lnTo>
                      <a:pt x="30" y="12"/>
                    </a:lnTo>
                    <a:lnTo>
                      <a:pt x="29" y="12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11"/>
                    </a:lnTo>
                    <a:lnTo>
                      <a:pt x="18" y="13"/>
                    </a:lnTo>
                    <a:lnTo>
                      <a:pt x="16" y="16"/>
                    </a:lnTo>
                    <a:lnTo>
                      <a:pt x="15" y="19"/>
                    </a:lnTo>
                    <a:lnTo>
                      <a:pt x="15" y="37"/>
                    </a:lnTo>
                    <a:lnTo>
                      <a:pt x="16" y="37"/>
                    </a:lnTo>
                    <a:lnTo>
                      <a:pt x="16" y="38"/>
                    </a:lnTo>
                    <a:lnTo>
                      <a:pt x="19" y="38"/>
                    </a:lnTo>
                    <a:lnTo>
                      <a:pt x="19" y="41"/>
                    </a:lnTo>
                    <a:lnTo>
                      <a:pt x="0" y="41"/>
                    </a:lnTo>
                    <a:lnTo>
                      <a:pt x="0" y="38"/>
                    </a:lnTo>
                    <a:lnTo>
                      <a:pt x="3" y="38"/>
                    </a:lnTo>
                    <a:lnTo>
                      <a:pt x="4" y="37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5" y="1"/>
                    </a:lnTo>
                    <a:lnTo>
                      <a:pt x="15" y="11"/>
                    </a:lnTo>
                    <a:lnTo>
                      <a:pt x="20" y="4"/>
                    </a:lnTo>
                    <a:lnTo>
                      <a:pt x="22" y="3"/>
                    </a:lnTo>
                    <a:lnTo>
                      <a:pt x="26" y="1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86" name="Freeform 762"/>
              <p:cNvSpPr>
                <a:spLocks noEditPoints="1"/>
              </p:cNvSpPr>
              <p:nvPr/>
            </p:nvSpPr>
            <p:spPr bwMode="auto">
              <a:xfrm>
                <a:off x="6376988" y="3167063"/>
                <a:ext cx="60325" cy="66675"/>
              </a:xfrm>
              <a:custGeom>
                <a:avLst/>
                <a:gdLst/>
                <a:ahLst/>
                <a:cxnLst>
                  <a:cxn ang="0">
                    <a:pos x="18" y="4"/>
                  </a:cxn>
                  <a:cxn ang="0">
                    <a:pos x="16" y="5"/>
                  </a:cxn>
                  <a:cxn ang="0">
                    <a:pos x="15" y="5"/>
                  </a:cxn>
                  <a:cxn ang="0">
                    <a:pos x="14" y="6"/>
                  </a:cxn>
                  <a:cxn ang="0">
                    <a:pos x="13" y="8"/>
                  </a:cxn>
                  <a:cxn ang="0">
                    <a:pos x="13" y="12"/>
                  </a:cxn>
                  <a:cxn ang="0">
                    <a:pos x="12" y="15"/>
                  </a:cxn>
                  <a:cxn ang="0">
                    <a:pos x="12" y="30"/>
                  </a:cxn>
                  <a:cxn ang="0">
                    <a:pos x="13" y="33"/>
                  </a:cxn>
                  <a:cxn ang="0">
                    <a:pos x="13" y="35"/>
                  </a:cxn>
                  <a:cxn ang="0">
                    <a:pos x="16" y="38"/>
                  </a:cxn>
                  <a:cxn ang="0">
                    <a:pos x="23" y="38"/>
                  </a:cxn>
                  <a:cxn ang="0">
                    <a:pos x="26" y="34"/>
                  </a:cxn>
                  <a:cxn ang="0">
                    <a:pos x="26" y="31"/>
                  </a:cxn>
                  <a:cxn ang="0">
                    <a:pos x="27" y="28"/>
                  </a:cxn>
                  <a:cxn ang="0">
                    <a:pos x="27" y="11"/>
                  </a:cxn>
                  <a:cxn ang="0">
                    <a:pos x="23" y="4"/>
                  </a:cxn>
                  <a:cxn ang="0">
                    <a:pos x="18" y="4"/>
                  </a:cxn>
                  <a:cxn ang="0">
                    <a:pos x="19" y="0"/>
                  </a:cxn>
                  <a:cxn ang="0">
                    <a:pos x="22" y="0"/>
                  </a:cxn>
                  <a:cxn ang="0">
                    <a:pos x="26" y="1"/>
                  </a:cxn>
                  <a:cxn ang="0">
                    <a:pos x="29" y="4"/>
                  </a:cxn>
                  <a:cxn ang="0">
                    <a:pos x="31" y="5"/>
                  </a:cxn>
                  <a:cxn ang="0">
                    <a:pos x="35" y="8"/>
                  </a:cxn>
                  <a:cxn ang="0">
                    <a:pos x="36" y="11"/>
                  </a:cxn>
                  <a:cxn ang="0">
                    <a:pos x="38" y="18"/>
                  </a:cxn>
                  <a:cxn ang="0">
                    <a:pos x="38" y="27"/>
                  </a:cxn>
                  <a:cxn ang="0">
                    <a:pos x="36" y="31"/>
                  </a:cxn>
                  <a:cxn ang="0">
                    <a:pos x="31" y="38"/>
                  </a:cxn>
                  <a:cxn ang="0">
                    <a:pos x="28" y="40"/>
                  </a:cxn>
                  <a:cxn ang="0">
                    <a:pos x="19" y="42"/>
                  </a:cxn>
                  <a:cxn ang="0">
                    <a:pos x="14" y="42"/>
                  </a:cxn>
                  <a:cxn ang="0">
                    <a:pos x="11" y="41"/>
                  </a:cxn>
                  <a:cxn ang="0">
                    <a:pos x="7" y="38"/>
                  </a:cxn>
                  <a:cxn ang="0">
                    <a:pos x="3" y="31"/>
                  </a:cxn>
                  <a:cxn ang="0">
                    <a:pos x="0" y="27"/>
                  </a:cxn>
                  <a:cxn ang="0">
                    <a:pos x="0" y="18"/>
                  </a:cxn>
                  <a:cxn ang="0">
                    <a:pos x="1" y="13"/>
                  </a:cxn>
                  <a:cxn ang="0">
                    <a:pos x="4" y="9"/>
                  </a:cxn>
                  <a:cxn ang="0">
                    <a:pos x="6" y="7"/>
                  </a:cxn>
                  <a:cxn ang="0">
                    <a:pos x="8" y="4"/>
                  </a:cxn>
                  <a:cxn ang="0">
                    <a:pos x="11" y="3"/>
                  </a:cxn>
                  <a:cxn ang="0">
                    <a:pos x="15" y="1"/>
                  </a:cxn>
                  <a:cxn ang="0">
                    <a:pos x="19" y="0"/>
                  </a:cxn>
                </a:cxnLst>
                <a:rect l="0" t="0" r="r" b="b"/>
                <a:pathLst>
                  <a:path w="38" h="42">
                    <a:moveTo>
                      <a:pt x="18" y="4"/>
                    </a:moveTo>
                    <a:lnTo>
                      <a:pt x="16" y="5"/>
                    </a:lnTo>
                    <a:lnTo>
                      <a:pt x="15" y="5"/>
                    </a:lnTo>
                    <a:lnTo>
                      <a:pt x="14" y="6"/>
                    </a:lnTo>
                    <a:lnTo>
                      <a:pt x="13" y="8"/>
                    </a:lnTo>
                    <a:lnTo>
                      <a:pt x="13" y="12"/>
                    </a:lnTo>
                    <a:lnTo>
                      <a:pt x="12" y="15"/>
                    </a:lnTo>
                    <a:lnTo>
                      <a:pt x="12" y="30"/>
                    </a:lnTo>
                    <a:lnTo>
                      <a:pt x="13" y="33"/>
                    </a:lnTo>
                    <a:lnTo>
                      <a:pt x="13" y="35"/>
                    </a:lnTo>
                    <a:lnTo>
                      <a:pt x="16" y="38"/>
                    </a:lnTo>
                    <a:lnTo>
                      <a:pt x="23" y="38"/>
                    </a:lnTo>
                    <a:lnTo>
                      <a:pt x="26" y="34"/>
                    </a:lnTo>
                    <a:lnTo>
                      <a:pt x="26" y="31"/>
                    </a:lnTo>
                    <a:lnTo>
                      <a:pt x="27" y="28"/>
                    </a:lnTo>
                    <a:lnTo>
                      <a:pt x="27" y="11"/>
                    </a:lnTo>
                    <a:lnTo>
                      <a:pt x="23" y="4"/>
                    </a:lnTo>
                    <a:lnTo>
                      <a:pt x="18" y="4"/>
                    </a:lnTo>
                    <a:close/>
                    <a:moveTo>
                      <a:pt x="19" y="0"/>
                    </a:moveTo>
                    <a:lnTo>
                      <a:pt x="22" y="0"/>
                    </a:lnTo>
                    <a:lnTo>
                      <a:pt x="26" y="1"/>
                    </a:lnTo>
                    <a:lnTo>
                      <a:pt x="29" y="4"/>
                    </a:lnTo>
                    <a:lnTo>
                      <a:pt x="31" y="5"/>
                    </a:lnTo>
                    <a:lnTo>
                      <a:pt x="35" y="8"/>
                    </a:lnTo>
                    <a:lnTo>
                      <a:pt x="36" y="11"/>
                    </a:lnTo>
                    <a:lnTo>
                      <a:pt x="38" y="18"/>
                    </a:lnTo>
                    <a:lnTo>
                      <a:pt x="38" y="27"/>
                    </a:lnTo>
                    <a:lnTo>
                      <a:pt x="36" y="31"/>
                    </a:lnTo>
                    <a:lnTo>
                      <a:pt x="31" y="38"/>
                    </a:lnTo>
                    <a:lnTo>
                      <a:pt x="28" y="40"/>
                    </a:lnTo>
                    <a:lnTo>
                      <a:pt x="19" y="42"/>
                    </a:lnTo>
                    <a:lnTo>
                      <a:pt x="14" y="42"/>
                    </a:lnTo>
                    <a:lnTo>
                      <a:pt x="11" y="41"/>
                    </a:lnTo>
                    <a:lnTo>
                      <a:pt x="7" y="38"/>
                    </a:lnTo>
                    <a:lnTo>
                      <a:pt x="3" y="31"/>
                    </a:lnTo>
                    <a:lnTo>
                      <a:pt x="0" y="27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4" y="9"/>
                    </a:lnTo>
                    <a:lnTo>
                      <a:pt x="6" y="7"/>
                    </a:lnTo>
                    <a:lnTo>
                      <a:pt x="8" y="4"/>
                    </a:lnTo>
                    <a:lnTo>
                      <a:pt x="11" y="3"/>
                    </a:lnTo>
                    <a:lnTo>
                      <a:pt x="15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87" name="Freeform 763"/>
              <p:cNvSpPr>
                <a:spLocks/>
              </p:cNvSpPr>
              <p:nvPr/>
            </p:nvSpPr>
            <p:spPr bwMode="auto">
              <a:xfrm>
                <a:off x="6445251" y="3144838"/>
                <a:ext cx="42863" cy="88900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7" y="0"/>
                  </a:cxn>
                  <a:cxn ang="0">
                    <a:pos x="17" y="15"/>
                  </a:cxn>
                  <a:cxn ang="0">
                    <a:pos x="27" y="15"/>
                  </a:cxn>
                  <a:cxn ang="0">
                    <a:pos x="27" y="20"/>
                  </a:cxn>
                  <a:cxn ang="0">
                    <a:pos x="17" y="20"/>
                  </a:cxn>
                  <a:cxn ang="0">
                    <a:pos x="17" y="49"/>
                  </a:cxn>
                  <a:cxn ang="0">
                    <a:pos x="18" y="49"/>
                  </a:cxn>
                  <a:cxn ang="0">
                    <a:pos x="18" y="50"/>
                  </a:cxn>
                  <a:cxn ang="0">
                    <a:pos x="22" y="50"/>
                  </a:cxn>
                  <a:cxn ang="0">
                    <a:pos x="23" y="49"/>
                  </a:cxn>
                  <a:cxn ang="0">
                    <a:pos x="24" y="47"/>
                  </a:cxn>
                  <a:cxn ang="0">
                    <a:pos x="25" y="48"/>
                  </a:cxn>
                  <a:cxn ang="0">
                    <a:pos x="24" y="51"/>
                  </a:cxn>
                  <a:cxn ang="0">
                    <a:pos x="21" y="54"/>
                  </a:cxn>
                  <a:cxn ang="0">
                    <a:pos x="18" y="55"/>
                  </a:cxn>
                  <a:cxn ang="0">
                    <a:pos x="15" y="56"/>
                  </a:cxn>
                  <a:cxn ang="0">
                    <a:pos x="13" y="56"/>
                  </a:cxn>
                  <a:cxn ang="0">
                    <a:pos x="10" y="55"/>
                  </a:cxn>
                  <a:cxn ang="0">
                    <a:pos x="7" y="51"/>
                  </a:cxn>
                  <a:cxn ang="0">
                    <a:pos x="6" y="49"/>
                  </a:cxn>
                  <a:cxn ang="0">
                    <a:pos x="6" y="20"/>
                  </a:cxn>
                  <a:cxn ang="0">
                    <a:pos x="0" y="20"/>
                  </a:cxn>
                  <a:cxn ang="0">
                    <a:pos x="0" y="18"/>
                  </a:cxn>
                  <a:cxn ang="0">
                    <a:pos x="3" y="15"/>
                  </a:cxn>
                  <a:cxn ang="0">
                    <a:pos x="13" y="6"/>
                  </a:cxn>
                  <a:cxn ang="0">
                    <a:pos x="15" y="0"/>
                  </a:cxn>
                </a:cxnLst>
                <a:rect l="0" t="0" r="r" b="b"/>
                <a:pathLst>
                  <a:path w="27" h="56">
                    <a:moveTo>
                      <a:pt x="15" y="0"/>
                    </a:moveTo>
                    <a:lnTo>
                      <a:pt x="17" y="0"/>
                    </a:lnTo>
                    <a:lnTo>
                      <a:pt x="17" y="15"/>
                    </a:lnTo>
                    <a:lnTo>
                      <a:pt x="27" y="15"/>
                    </a:lnTo>
                    <a:lnTo>
                      <a:pt x="27" y="20"/>
                    </a:lnTo>
                    <a:lnTo>
                      <a:pt x="17" y="20"/>
                    </a:lnTo>
                    <a:lnTo>
                      <a:pt x="17" y="49"/>
                    </a:lnTo>
                    <a:lnTo>
                      <a:pt x="18" y="49"/>
                    </a:lnTo>
                    <a:lnTo>
                      <a:pt x="18" y="50"/>
                    </a:lnTo>
                    <a:lnTo>
                      <a:pt x="22" y="50"/>
                    </a:lnTo>
                    <a:lnTo>
                      <a:pt x="23" y="49"/>
                    </a:lnTo>
                    <a:lnTo>
                      <a:pt x="24" y="47"/>
                    </a:lnTo>
                    <a:lnTo>
                      <a:pt x="25" y="48"/>
                    </a:lnTo>
                    <a:lnTo>
                      <a:pt x="24" y="51"/>
                    </a:lnTo>
                    <a:lnTo>
                      <a:pt x="21" y="54"/>
                    </a:lnTo>
                    <a:lnTo>
                      <a:pt x="18" y="55"/>
                    </a:lnTo>
                    <a:lnTo>
                      <a:pt x="15" y="56"/>
                    </a:lnTo>
                    <a:lnTo>
                      <a:pt x="13" y="56"/>
                    </a:lnTo>
                    <a:lnTo>
                      <a:pt x="10" y="55"/>
                    </a:lnTo>
                    <a:lnTo>
                      <a:pt x="7" y="51"/>
                    </a:lnTo>
                    <a:lnTo>
                      <a:pt x="6" y="49"/>
                    </a:lnTo>
                    <a:lnTo>
                      <a:pt x="6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3" y="15"/>
                    </a:lnTo>
                    <a:lnTo>
                      <a:pt x="13" y="6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88" name="Freeform 764"/>
              <p:cNvSpPr>
                <a:spLocks noEditPoints="1"/>
              </p:cNvSpPr>
              <p:nvPr/>
            </p:nvSpPr>
            <p:spPr bwMode="auto">
              <a:xfrm>
                <a:off x="6492876" y="3167063"/>
                <a:ext cx="60325" cy="66675"/>
              </a:xfrm>
              <a:custGeom>
                <a:avLst/>
                <a:gdLst/>
                <a:ahLst/>
                <a:cxnLst>
                  <a:cxn ang="0">
                    <a:pos x="17" y="4"/>
                  </a:cxn>
                  <a:cxn ang="0">
                    <a:pos x="16" y="5"/>
                  </a:cxn>
                  <a:cxn ang="0">
                    <a:pos x="15" y="5"/>
                  </a:cxn>
                  <a:cxn ang="0">
                    <a:pos x="14" y="6"/>
                  </a:cxn>
                  <a:cxn ang="0">
                    <a:pos x="13" y="8"/>
                  </a:cxn>
                  <a:cxn ang="0">
                    <a:pos x="13" y="12"/>
                  </a:cxn>
                  <a:cxn ang="0">
                    <a:pos x="12" y="15"/>
                  </a:cxn>
                  <a:cxn ang="0">
                    <a:pos x="12" y="30"/>
                  </a:cxn>
                  <a:cxn ang="0">
                    <a:pos x="15" y="37"/>
                  </a:cxn>
                  <a:cxn ang="0">
                    <a:pos x="16" y="38"/>
                  </a:cxn>
                  <a:cxn ang="0">
                    <a:pos x="23" y="38"/>
                  </a:cxn>
                  <a:cxn ang="0">
                    <a:pos x="25" y="34"/>
                  </a:cxn>
                  <a:cxn ang="0">
                    <a:pos x="25" y="31"/>
                  </a:cxn>
                  <a:cxn ang="0">
                    <a:pos x="27" y="28"/>
                  </a:cxn>
                  <a:cxn ang="0">
                    <a:pos x="27" y="11"/>
                  </a:cxn>
                  <a:cxn ang="0">
                    <a:pos x="23" y="4"/>
                  </a:cxn>
                  <a:cxn ang="0">
                    <a:pos x="17" y="4"/>
                  </a:cxn>
                  <a:cxn ang="0">
                    <a:pos x="20" y="0"/>
                  </a:cxn>
                  <a:cxn ang="0">
                    <a:pos x="23" y="0"/>
                  </a:cxn>
                  <a:cxn ang="0">
                    <a:pos x="25" y="1"/>
                  </a:cxn>
                  <a:cxn ang="0">
                    <a:pos x="29" y="4"/>
                  </a:cxn>
                  <a:cxn ang="0">
                    <a:pos x="34" y="6"/>
                  </a:cxn>
                  <a:cxn ang="0">
                    <a:pos x="36" y="11"/>
                  </a:cxn>
                  <a:cxn ang="0">
                    <a:pos x="38" y="18"/>
                  </a:cxn>
                  <a:cxn ang="0">
                    <a:pos x="38" y="27"/>
                  </a:cxn>
                  <a:cxn ang="0">
                    <a:pos x="36" y="31"/>
                  </a:cxn>
                  <a:cxn ang="0">
                    <a:pos x="31" y="38"/>
                  </a:cxn>
                  <a:cxn ang="0">
                    <a:pos x="28" y="40"/>
                  </a:cxn>
                  <a:cxn ang="0">
                    <a:pos x="23" y="41"/>
                  </a:cxn>
                  <a:cxn ang="0">
                    <a:pos x="20" y="42"/>
                  </a:cxn>
                  <a:cxn ang="0">
                    <a:pos x="15" y="42"/>
                  </a:cxn>
                  <a:cxn ang="0">
                    <a:pos x="10" y="41"/>
                  </a:cxn>
                  <a:cxn ang="0">
                    <a:pos x="7" y="38"/>
                  </a:cxn>
                  <a:cxn ang="0">
                    <a:pos x="2" y="31"/>
                  </a:cxn>
                  <a:cxn ang="0">
                    <a:pos x="0" y="27"/>
                  </a:cxn>
                  <a:cxn ang="0">
                    <a:pos x="0" y="18"/>
                  </a:cxn>
                  <a:cxn ang="0">
                    <a:pos x="1" y="13"/>
                  </a:cxn>
                  <a:cxn ang="0">
                    <a:pos x="4" y="9"/>
                  </a:cxn>
                  <a:cxn ang="0">
                    <a:pos x="6" y="7"/>
                  </a:cxn>
                  <a:cxn ang="0">
                    <a:pos x="8" y="4"/>
                  </a:cxn>
                  <a:cxn ang="0">
                    <a:pos x="10" y="3"/>
                  </a:cxn>
                  <a:cxn ang="0">
                    <a:pos x="20" y="0"/>
                  </a:cxn>
                </a:cxnLst>
                <a:rect l="0" t="0" r="r" b="b"/>
                <a:pathLst>
                  <a:path w="38" h="42">
                    <a:moveTo>
                      <a:pt x="17" y="4"/>
                    </a:moveTo>
                    <a:lnTo>
                      <a:pt x="16" y="5"/>
                    </a:lnTo>
                    <a:lnTo>
                      <a:pt x="15" y="5"/>
                    </a:lnTo>
                    <a:lnTo>
                      <a:pt x="14" y="6"/>
                    </a:lnTo>
                    <a:lnTo>
                      <a:pt x="13" y="8"/>
                    </a:lnTo>
                    <a:lnTo>
                      <a:pt x="13" y="12"/>
                    </a:lnTo>
                    <a:lnTo>
                      <a:pt x="12" y="15"/>
                    </a:lnTo>
                    <a:lnTo>
                      <a:pt x="12" y="30"/>
                    </a:lnTo>
                    <a:lnTo>
                      <a:pt x="15" y="37"/>
                    </a:lnTo>
                    <a:lnTo>
                      <a:pt x="16" y="38"/>
                    </a:lnTo>
                    <a:lnTo>
                      <a:pt x="23" y="38"/>
                    </a:lnTo>
                    <a:lnTo>
                      <a:pt x="25" y="34"/>
                    </a:lnTo>
                    <a:lnTo>
                      <a:pt x="25" y="31"/>
                    </a:lnTo>
                    <a:lnTo>
                      <a:pt x="27" y="28"/>
                    </a:lnTo>
                    <a:lnTo>
                      <a:pt x="27" y="11"/>
                    </a:lnTo>
                    <a:lnTo>
                      <a:pt x="23" y="4"/>
                    </a:lnTo>
                    <a:lnTo>
                      <a:pt x="17" y="4"/>
                    </a:lnTo>
                    <a:close/>
                    <a:moveTo>
                      <a:pt x="20" y="0"/>
                    </a:moveTo>
                    <a:lnTo>
                      <a:pt x="23" y="0"/>
                    </a:lnTo>
                    <a:lnTo>
                      <a:pt x="25" y="1"/>
                    </a:lnTo>
                    <a:lnTo>
                      <a:pt x="29" y="4"/>
                    </a:lnTo>
                    <a:lnTo>
                      <a:pt x="34" y="6"/>
                    </a:lnTo>
                    <a:lnTo>
                      <a:pt x="36" y="11"/>
                    </a:lnTo>
                    <a:lnTo>
                      <a:pt x="38" y="18"/>
                    </a:lnTo>
                    <a:lnTo>
                      <a:pt x="38" y="27"/>
                    </a:lnTo>
                    <a:lnTo>
                      <a:pt x="36" y="31"/>
                    </a:lnTo>
                    <a:lnTo>
                      <a:pt x="31" y="38"/>
                    </a:lnTo>
                    <a:lnTo>
                      <a:pt x="28" y="40"/>
                    </a:lnTo>
                    <a:lnTo>
                      <a:pt x="23" y="41"/>
                    </a:lnTo>
                    <a:lnTo>
                      <a:pt x="20" y="42"/>
                    </a:lnTo>
                    <a:lnTo>
                      <a:pt x="15" y="42"/>
                    </a:lnTo>
                    <a:lnTo>
                      <a:pt x="10" y="41"/>
                    </a:lnTo>
                    <a:lnTo>
                      <a:pt x="7" y="38"/>
                    </a:lnTo>
                    <a:lnTo>
                      <a:pt x="2" y="31"/>
                    </a:lnTo>
                    <a:lnTo>
                      <a:pt x="0" y="27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4" y="9"/>
                    </a:lnTo>
                    <a:lnTo>
                      <a:pt x="6" y="7"/>
                    </a:lnTo>
                    <a:lnTo>
                      <a:pt x="8" y="4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89" name="Freeform 765"/>
              <p:cNvSpPr>
                <a:spLocks/>
              </p:cNvSpPr>
              <p:nvPr/>
            </p:nvSpPr>
            <p:spPr bwMode="auto">
              <a:xfrm>
                <a:off x="6564313" y="3167063"/>
                <a:ext cx="65088" cy="65088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29" y="0"/>
                  </a:cxn>
                  <a:cxn ang="0">
                    <a:pos x="34" y="3"/>
                  </a:cxn>
                  <a:cxn ang="0">
                    <a:pos x="36" y="5"/>
                  </a:cxn>
                  <a:cxn ang="0">
                    <a:pos x="36" y="8"/>
                  </a:cxn>
                  <a:cxn ang="0">
                    <a:pos x="37" y="11"/>
                  </a:cxn>
                  <a:cxn ang="0">
                    <a:pos x="37" y="36"/>
                  </a:cxn>
                  <a:cxn ang="0">
                    <a:pos x="38" y="37"/>
                  </a:cxn>
                  <a:cxn ang="0">
                    <a:pos x="38" y="38"/>
                  </a:cxn>
                  <a:cxn ang="0">
                    <a:pos x="41" y="38"/>
                  </a:cxn>
                  <a:cxn ang="0">
                    <a:pos x="41" y="41"/>
                  </a:cxn>
                  <a:cxn ang="0">
                    <a:pos x="22" y="41"/>
                  </a:cxn>
                  <a:cxn ang="0">
                    <a:pos x="22" y="38"/>
                  </a:cxn>
                  <a:cxn ang="0">
                    <a:pos x="24" y="38"/>
                  </a:cxn>
                  <a:cxn ang="0">
                    <a:pos x="24" y="37"/>
                  </a:cxn>
                  <a:cxn ang="0">
                    <a:pos x="26" y="35"/>
                  </a:cxn>
                  <a:cxn ang="0">
                    <a:pos x="26" y="8"/>
                  </a:cxn>
                  <a:cxn ang="0">
                    <a:pos x="24" y="8"/>
                  </a:cxn>
                  <a:cxn ang="0">
                    <a:pos x="24" y="7"/>
                  </a:cxn>
                  <a:cxn ang="0">
                    <a:pos x="23" y="7"/>
                  </a:cxn>
                  <a:cxn ang="0">
                    <a:pos x="23" y="6"/>
                  </a:cxn>
                  <a:cxn ang="0">
                    <a:pos x="20" y="6"/>
                  </a:cxn>
                  <a:cxn ang="0">
                    <a:pos x="16" y="9"/>
                  </a:cxn>
                  <a:cxn ang="0">
                    <a:pos x="15" y="13"/>
                  </a:cxn>
                  <a:cxn ang="0">
                    <a:pos x="15" y="36"/>
                  </a:cxn>
                  <a:cxn ang="0">
                    <a:pos x="16" y="37"/>
                  </a:cxn>
                  <a:cxn ang="0">
                    <a:pos x="16" y="38"/>
                  </a:cxn>
                  <a:cxn ang="0">
                    <a:pos x="19" y="38"/>
                  </a:cxn>
                  <a:cxn ang="0">
                    <a:pos x="19" y="41"/>
                  </a:cxn>
                  <a:cxn ang="0">
                    <a:pos x="0" y="41"/>
                  </a:cxn>
                  <a:cxn ang="0">
                    <a:pos x="0" y="38"/>
                  </a:cxn>
                  <a:cxn ang="0">
                    <a:pos x="2" y="38"/>
                  </a:cxn>
                  <a:cxn ang="0">
                    <a:pos x="2" y="37"/>
                  </a:cxn>
                  <a:cxn ang="0">
                    <a:pos x="4" y="36"/>
                  </a:cxn>
                  <a:cxn ang="0">
                    <a:pos x="4" y="7"/>
                  </a:cxn>
                  <a:cxn ang="0">
                    <a:pos x="2" y="6"/>
                  </a:cxn>
                  <a:cxn ang="0">
                    <a:pos x="2" y="4"/>
                  </a:cxn>
                  <a:cxn ang="0">
                    <a:pos x="0" y="4"/>
                  </a:cxn>
                  <a:cxn ang="0">
                    <a:pos x="0" y="1"/>
                  </a:cxn>
                  <a:cxn ang="0">
                    <a:pos x="15" y="1"/>
                  </a:cxn>
                  <a:cxn ang="0">
                    <a:pos x="15" y="7"/>
                  </a:cxn>
                  <a:cxn ang="0">
                    <a:pos x="17" y="5"/>
                  </a:cxn>
                  <a:cxn ang="0">
                    <a:pos x="21" y="3"/>
                  </a:cxn>
                  <a:cxn ang="0">
                    <a:pos x="22" y="1"/>
                  </a:cxn>
                  <a:cxn ang="0">
                    <a:pos x="24" y="1"/>
                  </a:cxn>
                  <a:cxn ang="0">
                    <a:pos x="27" y="0"/>
                  </a:cxn>
                </a:cxnLst>
                <a:rect l="0" t="0" r="r" b="b"/>
                <a:pathLst>
                  <a:path w="41" h="41">
                    <a:moveTo>
                      <a:pt x="27" y="0"/>
                    </a:moveTo>
                    <a:lnTo>
                      <a:pt x="29" y="0"/>
                    </a:lnTo>
                    <a:lnTo>
                      <a:pt x="34" y="3"/>
                    </a:lnTo>
                    <a:lnTo>
                      <a:pt x="36" y="5"/>
                    </a:lnTo>
                    <a:lnTo>
                      <a:pt x="36" y="8"/>
                    </a:lnTo>
                    <a:lnTo>
                      <a:pt x="37" y="11"/>
                    </a:lnTo>
                    <a:lnTo>
                      <a:pt x="37" y="36"/>
                    </a:lnTo>
                    <a:lnTo>
                      <a:pt x="38" y="37"/>
                    </a:lnTo>
                    <a:lnTo>
                      <a:pt x="38" y="38"/>
                    </a:lnTo>
                    <a:lnTo>
                      <a:pt x="41" y="38"/>
                    </a:lnTo>
                    <a:lnTo>
                      <a:pt x="41" y="41"/>
                    </a:lnTo>
                    <a:lnTo>
                      <a:pt x="22" y="41"/>
                    </a:lnTo>
                    <a:lnTo>
                      <a:pt x="22" y="38"/>
                    </a:lnTo>
                    <a:lnTo>
                      <a:pt x="24" y="38"/>
                    </a:lnTo>
                    <a:lnTo>
                      <a:pt x="24" y="37"/>
                    </a:lnTo>
                    <a:lnTo>
                      <a:pt x="26" y="35"/>
                    </a:lnTo>
                    <a:lnTo>
                      <a:pt x="26" y="8"/>
                    </a:lnTo>
                    <a:lnTo>
                      <a:pt x="24" y="8"/>
                    </a:lnTo>
                    <a:lnTo>
                      <a:pt x="24" y="7"/>
                    </a:lnTo>
                    <a:lnTo>
                      <a:pt x="23" y="7"/>
                    </a:lnTo>
                    <a:lnTo>
                      <a:pt x="23" y="6"/>
                    </a:lnTo>
                    <a:lnTo>
                      <a:pt x="20" y="6"/>
                    </a:lnTo>
                    <a:lnTo>
                      <a:pt x="16" y="9"/>
                    </a:lnTo>
                    <a:lnTo>
                      <a:pt x="15" y="13"/>
                    </a:lnTo>
                    <a:lnTo>
                      <a:pt x="15" y="36"/>
                    </a:lnTo>
                    <a:lnTo>
                      <a:pt x="16" y="37"/>
                    </a:lnTo>
                    <a:lnTo>
                      <a:pt x="16" y="38"/>
                    </a:lnTo>
                    <a:lnTo>
                      <a:pt x="19" y="38"/>
                    </a:lnTo>
                    <a:lnTo>
                      <a:pt x="19" y="41"/>
                    </a:lnTo>
                    <a:lnTo>
                      <a:pt x="0" y="41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2" y="37"/>
                    </a:lnTo>
                    <a:lnTo>
                      <a:pt x="4" y="36"/>
                    </a:lnTo>
                    <a:lnTo>
                      <a:pt x="4" y="7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5" y="1"/>
                    </a:lnTo>
                    <a:lnTo>
                      <a:pt x="15" y="7"/>
                    </a:lnTo>
                    <a:lnTo>
                      <a:pt x="17" y="5"/>
                    </a:lnTo>
                    <a:lnTo>
                      <a:pt x="21" y="3"/>
                    </a:lnTo>
                    <a:lnTo>
                      <a:pt x="22" y="1"/>
                    </a:lnTo>
                    <a:lnTo>
                      <a:pt x="24" y="1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grpSp>
          <p:nvGrpSpPr>
            <p:cNvPr id="6" name="Group 548"/>
            <p:cNvGrpSpPr/>
            <p:nvPr/>
          </p:nvGrpSpPr>
          <p:grpSpPr>
            <a:xfrm>
              <a:off x="1862138" y="4876800"/>
              <a:ext cx="5610225" cy="1635125"/>
              <a:chOff x="1862138" y="4926013"/>
              <a:chExt cx="5610225" cy="1635125"/>
            </a:xfrm>
          </p:grpSpPr>
          <p:sp>
            <p:nvSpPr>
              <p:cNvPr id="1790" name="Rectangle 766"/>
              <p:cNvSpPr>
                <a:spLocks noChangeArrowheads="1"/>
              </p:cNvSpPr>
              <p:nvPr/>
            </p:nvSpPr>
            <p:spPr bwMode="auto">
              <a:xfrm>
                <a:off x="2146301" y="4926013"/>
                <a:ext cx="1457325" cy="1414463"/>
              </a:xfrm>
              <a:prstGeom prst="rect">
                <a:avLst/>
              </a:prstGeom>
              <a:noFill/>
              <a:ln w="7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91" name="Line 767"/>
              <p:cNvSpPr>
                <a:spLocks noChangeShapeType="1"/>
              </p:cNvSpPr>
              <p:nvPr/>
            </p:nvSpPr>
            <p:spPr bwMode="auto">
              <a:xfrm flipV="1">
                <a:off x="2146301" y="4926013"/>
                <a:ext cx="1588" cy="1414463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92" name="Line 768"/>
              <p:cNvSpPr>
                <a:spLocks noChangeShapeType="1"/>
              </p:cNvSpPr>
              <p:nvPr/>
            </p:nvSpPr>
            <p:spPr bwMode="auto">
              <a:xfrm flipH="1">
                <a:off x="2146301" y="6118226"/>
                <a:ext cx="41275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93" name="Line 769"/>
              <p:cNvSpPr>
                <a:spLocks noChangeShapeType="1"/>
              </p:cNvSpPr>
              <p:nvPr/>
            </p:nvSpPr>
            <p:spPr bwMode="auto">
              <a:xfrm flipH="1">
                <a:off x="2146301" y="6030913"/>
                <a:ext cx="22225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94" name="Line 770"/>
              <p:cNvSpPr>
                <a:spLocks noChangeShapeType="1"/>
              </p:cNvSpPr>
              <p:nvPr/>
            </p:nvSpPr>
            <p:spPr bwMode="auto">
              <a:xfrm flipH="1">
                <a:off x="2146301" y="5942013"/>
                <a:ext cx="22225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95" name="Line 771"/>
              <p:cNvSpPr>
                <a:spLocks noChangeShapeType="1"/>
              </p:cNvSpPr>
              <p:nvPr/>
            </p:nvSpPr>
            <p:spPr bwMode="auto">
              <a:xfrm flipH="1">
                <a:off x="2146301" y="5853113"/>
                <a:ext cx="22225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96" name="Line 772"/>
              <p:cNvSpPr>
                <a:spLocks noChangeShapeType="1"/>
              </p:cNvSpPr>
              <p:nvPr/>
            </p:nvSpPr>
            <p:spPr bwMode="auto">
              <a:xfrm flipH="1">
                <a:off x="2146301" y="5765801"/>
                <a:ext cx="22225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97" name="Line 773"/>
              <p:cNvSpPr>
                <a:spLocks noChangeShapeType="1"/>
              </p:cNvSpPr>
              <p:nvPr/>
            </p:nvSpPr>
            <p:spPr bwMode="auto">
              <a:xfrm flipH="1">
                <a:off x="2146301" y="5676901"/>
                <a:ext cx="41275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98" name="Line 774"/>
              <p:cNvSpPr>
                <a:spLocks noChangeShapeType="1"/>
              </p:cNvSpPr>
              <p:nvPr/>
            </p:nvSpPr>
            <p:spPr bwMode="auto">
              <a:xfrm flipH="1">
                <a:off x="2146301" y="5589588"/>
                <a:ext cx="22225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99" name="Line 775"/>
              <p:cNvSpPr>
                <a:spLocks noChangeShapeType="1"/>
              </p:cNvSpPr>
              <p:nvPr/>
            </p:nvSpPr>
            <p:spPr bwMode="auto">
              <a:xfrm flipH="1">
                <a:off x="2146301" y="5500688"/>
                <a:ext cx="22225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00" name="Line 776"/>
              <p:cNvSpPr>
                <a:spLocks noChangeShapeType="1"/>
              </p:cNvSpPr>
              <p:nvPr/>
            </p:nvSpPr>
            <p:spPr bwMode="auto">
              <a:xfrm flipH="1">
                <a:off x="2146301" y="5411788"/>
                <a:ext cx="22225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01" name="Line 777"/>
              <p:cNvSpPr>
                <a:spLocks noChangeShapeType="1"/>
              </p:cNvSpPr>
              <p:nvPr/>
            </p:nvSpPr>
            <p:spPr bwMode="auto">
              <a:xfrm flipH="1">
                <a:off x="2146301" y="5324476"/>
                <a:ext cx="22225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02" name="Line 778"/>
              <p:cNvSpPr>
                <a:spLocks noChangeShapeType="1"/>
              </p:cNvSpPr>
              <p:nvPr/>
            </p:nvSpPr>
            <p:spPr bwMode="auto">
              <a:xfrm flipH="1">
                <a:off x="2146301" y="5235576"/>
                <a:ext cx="41275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03" name="Line 779"/>
              <p:cNvSpPr>
                <a:spLocks noChangeShapeType="1"/>
              </p:cNvSpPr>
              <p:nvPr/>
            </p:nvSpPr>
            <p:spPr bwMode="auto">
              <a:xfrm flipH="1">
                <a:off x="2146301" y="6118226"/>
                <a:ext cx="41275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04" name="Line 780"/>
              <p:cNvSpPr>
                <a:spLocks noChangeShapeType="1"/>
              </p:cNvSpPr>
              <p:nvPr/>
            </p:nvSpPr>
            <p:spPr bwMode="auto">
              <a:xfrm flipH="1">
                <a:off x="2146301" y="6207126"/>
                <a:ext cx="22225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05" name="Line 781"/>
              <p:cNvSpPr>
                <a:spLocks noChangeShapeType="1"/>
              </p:cNvSpPr>
              <p:nvPr/>
            </p:nvSpPr>
            <p:spPr bwMode="auto">
              <a:xfrm flipH="1">
                <a:off x="2146301" y="6294438"/>
                <a:ext cx="22225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06" name="Line 782"/>
              <p:cNvSpPr>
                <a:spLocks noChangeShapeType="1"/>
              </p:cNvSpPr>
              <p:nvPr/>
            </p:nvSpPr>
            <p:spPr bwMode="auto">
              <a:xfrm flipH="1">
                <a:off x="2146301" y="5235576"/>
                <a:ext cx="41275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07" name="Line 783"/>
              <p:cNvSpPr>
                <a:spLocks noChangeShapeType="1"/>
              </p:cNvSpPr>
              <p:nvPr/>
            </p:nvSpPr>
            <p:spPr bwMode="auto">
              <a:xfrm flipH="1">
                <a:off x="2146301" y="5143501"/>
                <a:ext cx="22225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08" name="Line 784"/>
              <p:cNvSpPr>
                <a:spLocks noChangeShapeType="1"/>
              </p:cNvSpPr>
              <p:nvPr/>
            </p:nvSpPr>
            <p:spPr bwMode="auto">
              <a:xfrm flipH="1">
                <a:off x="2146301" y="5056188"/>
                <a:ext cx="22225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09" name="Line 785"/>
              <p:cNvSpPr>
                <a:spLocks noChangeShapeType="1"/>
              </p:cNvSpPr>
              <p:nvPr/>
            </p:nvSpPr>
            <p:spPr bwMode="auto">
              <a:xfrm flipH="1">
                <a:off x="2146301" y="4967288"/>
                <a:ext cx="22225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10" name="Rectangle 786"/>
              <p:cNvSpPr>
                <a:spLocks noChangeArrowheads="1"/>
              </p:cNvSpPr>
              <p:nvPr/>
            </p:nvSpPr>
            <p:spPr bwMode="auto">
              <a:xfrm>
                <a:off x="1862138" y="6129338"/>
                <a:ext cx="41275" cy="1428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11" name="Freeform 787"/>
              <p:cNvSpPr>
                <a:spLocks noEditPoints="1"/>
              </p:cNvSpPr>
              <p:nvPr/>
            </p:nvSpPr>
            <p:spPr bwMode="auto">
              <a:xfrm>
                <a:off x="1912938" y="6065838"/>
                <a:ext cx="68263" cy="107950"/>
              </a:xfrm>
              <a:custGeom>
                <a:avLst/>
                <a:gdLst/>
                <a:ahLst/>
                <a:cxnLst>
                  <a:cxn ang="0">
                    <a:pos x="43" y="33"/>
                  </a:cxn>
                  <a:cxn ang="0">
                    <a:pos x="39" y="52"/>
                  </a:cxn>
                  <a:cxn ang="0">
                    <a:pos x="37" y="59"/>
                  </a:cxn>
                  <a:cxn ang="0">
                    <a:pos x="36" y="61"/>
                  </a:cxn>
                  <a:cxn ang="0">
                    <a:pos x="29" y="66"/>
                  </a:cxn>
                  <a:cxn ang="0">
                    <a:pos x="28" y="67"/>
                  </a:cxn>
                  <a:cxn ang="0">
                    <a:pos x="26" y="68"/>
                  </a:cxn>
                  <a:cxn ang="0">
                    <a:pos x="19" y="68"/>
                  </a:cxn>
                  <a:cxn ang="0">
                    <a:pos x="15" y="67"/>
                  </a:cxn>
                  <a:cxn ang="0">
                    <a:pos x="13" y="66"/>
                  </a:cxn>
                  <a:cxn ang="0">
                    <a:pos x="9" y="62"/>
                  </a:cxn>
                  <a:cxn ang="0">
                    <a:pos x="7" y="59"/>
                  </a:cxn>
                  <a:cxn ang="0">
                    <a:pos x="5" y="56"/>
                  </a:cxn>
                  <a:cxn ang="0">
                    <a:pos x="4" y="53"/>
                  </a:cxn>
                  <a:cxn ang="0">
                    <a:pos x="2" y="51"/>
                  </a:cxn>
                  <a:cxn ang="0">
                    <a:pos x="0" y="34"/>
                  </a:cxn>
                  <a:cxn ang="0">
                    <a:pos x="4" y="15"/>
                  </a:cxn>
                  <a:cxn ang="0">
                    <a:pos x="6" y="10"/>
                  </a:cxn>
                  <a:cxn ang="0">
                    <a:pos x="11" y="3"/>
                  </a:cxn>
                  <a:cxn ang="0">
                    <a:pos x="14" y="1"/>
                  </a:cxn>
                  <a:cxn ang="0">
                    <a:pos x="17" y="0"/>
                  </a:cxn>
                  <a:cxn ang="0">
                    <a:pos x="26" y="0"/>
                  </a:cxn>
                  <a:cxn ang="0">
                    <a:pos x="29" y="1"/>
                  </a:cxn>
                  <a:cxn ang="0">
                    <a:pos x="32" y="3"/>
                  </a:cxn>
                  <a:cxn ang="0">
                    <a:pos x="39" y="14"/>
                  </a:cxn>
                  <a:cxn ang="0">
                    <a:pos x="42" y="24"/>
                  </a:cxn>
                  <a:cxn ang="0">
                    <a:pos x="43" y="33"/>
                  </a:cxn>
                  <a:cxn ang="0">
                    <a:pos x="28" y="33"/>
                  </a:cxn>
                  <a:cxn ang="0">
                    <a:pos x="28" y="9"/>
                  </a:cxn>
                  <a:cxn ang="0">
                    <a:pos x="26" y="4"/>
                  </a:cxn>
                  <a:cxn ang="0">
                    <a:pos x="24" y="3"/>
                  </a:cxn>
                  <a:cxn ang="0">
                    <a:pos x="19" y="3"/>
                  </a:cxn>
                  <a:cxn ang="0">
                    <a:pos x="17" y="5"/>
                  </a:cxn>
                  <a:cxn ang="0">
                    <a:pos x="16" y="7"/>
                  </a:cxn>
                  <a:cxn ang="0">
                    <a:pos x="16" y="10"/>
                  </a:cxn>
                  <a:cxn ang="0">
                    <a:pos x="15" y="15"/>
                  </a:cxn>
                  <a:cxn ang="0">
                    <a:pos x="15" y="55"/>
                  </a:cxn>
                  <a:cxn ang="0">
                    <a:pos x="16" y="59"/>
                  </a:cxn>
                  <a:cxn ang="0">
                    <a:pos x="16" y="61"/>
                  </a:cxn>
                  <a:cxn ang="0">
                    <a:pos x="20" y="65"/>
                  </a:cxn>
                  <a:cxn ang="0">
                    <a:pos x="23" y="65"/>
                  </a:cxn>
                  <a:cxn ang="0">
                    <a:pos x="27" y="61"/>
                  </a:cxn>
                  <a:cxn ang="0">
                    <a:pos x="28" y="58"/>
                  </a:cxn>
                  <a:cxn ang="0">
                    <a:pos x="28" y="54"/>
                  </a:cxn>
                  <a:cxn ang="0">
                    <a:pos x="28" y="33"/>
                  </a:cxn>
                </a:cxnLst>
                <a:rect l="0" t="0" r="r" b="b"/>
                <a:pathLst>
                  <a:path w="43" h="68">
                    <a:moveTo>
                      <a:pt x="43" y="33"/>
                    </a:moveTo>
                    <a:lnTo>
                      <a:pt x="39" y="52"/>
                    </a:lnTo>
                    <a:lnTo>
                      <a:pt x="37" y="59"/>
                    </a:lnTo>
                    <a:lnTo>
                      <a:pt x="36" y="61"/>
                    </a:lnTo>
                    <a:lnTo>
                      <a:pt x="29" y="66"/>
                    </a:lnTo>
                    <a:lnTo>
                      <a:pt x="28" y="67"/>
                    </a:lnTo>
                    <a:lnTo>
                      <a:pt x="26" y="68"/>
                    </a:lnTo>
                    <a:lnTo>
                      <a:pt x="19" y="68"/>
                    </a:lnTo>
                    <a:lnTo>
                      <a:pt x="15" y="67"/>
                    </a:lnTo>
                    <a:lnTo>
                      <a:pt x="13" y="66"/>
                    </a:lnTo>
                    <a:lnTo>
                      <a:pt x="9" y="62"/>
                    </a:lnTo>
                    <a:lnTo>
                      <a:pt x="7" y="59"/>
                    </a:lnTo>
                    <a:lnTo>
                      <a:pt x="5" y="56"/>
                    </a:lnTo>
                    <a:lnTo>
                      <a:pt x="4" y="53"/>
                    </a:lnTo>
                    <a:lnTo>
                      <a:pt x="2" y="51"/>
                    </a:lnTo>
                    <a:lnTo>
                      <a:pt x="0" y="34"/>
                    </a:lnTo>
                    <a:lnTo>
                      <a:pt x="4" y="15"/>
                    </a:lnTo>
                    <a:lnTo>
                      <a:pt x="6" y="10"/>
                    </a:lnTo>
                    <a:lnTo>
                      <a:pt x="11" y="3"/>
                    </a:lnTo>
                    <a:lnTo>
                      <a:pt x="14" y="1"/>
                    </a:lnTo>
                    <a:lnTo>
                      <a:pt x="17" y="0"/>
                    </a:lnTo>
                    <a:lnTo>
                      <a:pt x="26" y="0"/>
                    </a:lnTo>
                    <a:lnTo>
                      <a:pt x="29" y="1"/>
                    </a:lnTo>
                    <a:lnTo>
                      <a:pt x="32" y="3"/>
                    </a:lnTo>
                    <a:lnTo>
                      <a:pt x="39" y="14"/>
                    </a:lnTo>
                    <a:lnTo>
                      <a:pt x="42" y="24"/>
                    </a:lnTo>
                    <a:lnTo>
                      <a:pt x="43" y="33"/>
                    </a:lnTo>
                    <a:close/>
                    <a:moveTo>
                      <a:pt x="28" y="33"/>
                    </a:moveTo>
                    <a:lnTo>
                      <a:pt x="28" y="9"/>
                    </a:lnTo>
                    <a:lnTo>
                      <a:pt x="26" y="4"/>
                    </a:lnTo>
                    <a:lnTo>
                      <a:pt x="24" y="3"/>
                    </a:lnTo>
                    <a:lnTo>
                      <a:pt x="19" y="3"/>
                    </a:lnTo>
                    <a:lnTo>
                      <a:pt x="17" y="5"/>
                    </a:lnTo>
                    <a:lnTo>
                      <a:pt x="16" y="7"/>
                    </a:lnTo>
                    <a:lnTo>
                      <a:pt x="16" y="10"/>
                    </a:lnTo>
                    <a:lnTo>
                      <a:pt x="15" y="15"/>
                    </a:lnTo>
                    <a:lnTo>
                      <a:pt x="15" y="55"/>
                    </a:lnTo>
                    <a:lnTo>
                      <a:pt x="16" y="59"/>
                    </a:lnTo>
                    <a:lnTo>
                      <a:pt x="16" y="61"/>
                    </a:lnTo>
                    <a:lnTo>
                      <a:pt x="20" y="65"/>
                    </a:lnTo>
                    <a:lnTo>
                      <a:pt x="23" y="65"/>
                    </a:lnTo>
                    <a:lnTo>
                      <a:pt x="27" y="61"/>
                    </a:lnTo>
                    <a:lnTo>
                      <a:pt x="28" y="58"/>
                    </a:lnTo>
                    <a:lnTo>
                      <a:pt x="28" y="54"/>
                    </a:lnTo>
                    <a:lnTo>
                      <a:pt x="28" y="3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12" name="Freeform 788"/>
              <p:cNvSpPr>
                <a:spLocks/>
              </p:cNvSpPr>
              <p:nvPr/>
            </p:nvSpPr>
            <p:spPr bwMode="auto">
              <a:xfrm>
                <a:off x="1993901" y="6148388"/>
                <a:ext cx="25400" cy="25400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14" y="2"/>
                  </a:cxn>
                  <a:cxn ang="0">
                    <a:pos x="15" y="4"/>
                  </a:cxn>
                  <a:cxn ang="0">
                    <a:pos x="15" y="6"/>
                  </a:cxn>
                  <a:cxn ang="0">
                    <a:pos x="16" y="9"/>
                  </a:cxn>
                  <a:cxn ang="0">
                    <a:pos x="14" y="14"/>
                  </a:cxn>
                  <a:cxn ang="0">
                    <a:pos x="13" y="15"/>
                  </a:cxn>
                  <a:cxn ang="0">
                    <a:pos x="10" y="16"/>
                  </a:cxn>
                  <a:cxn ang="0">
                    <a:pos x="6" y="16"/>
                  </a:cxn>
                  <a:cxn ang="0">
                    <a:pos x="3" y="15"/>
                  </a:cxn>
                  <a:cxn ang="0">
                    <a:pos x="1" y="13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2" y="2"/>
                  </a:cxn>
                  <a:cxn ang="0">
                    <a:pos x="3" y="1"/>
                  </a:cxn>
                  <a:cxn ang="0">
                    <a:pos x="6" y="1"/>
                  </a:cxn>
                  <a:cxn ang="0">
                    <a:pos x="7" y="0"/>
                  </a:cxn>
                </a:cxnLst>
                <a:rect l="0" t="0" r="r" b="b"/>
                <a:pathLst>
                  <a:path w="16" h="16">
                    <a:moveTo>
                      <a:pt x="7" y="0"/>
                    </a:moveTo>
                    <a:lnTo>
                      <a:pt x="14" y="2"/>
                    </a:lnTo>
                    <a:lnTo>
                      <a:pt x="15" y="4"/>
                    </a:lnTo>
                    <a:lnTo>
                      <a:pt x="15" y="6"/>
                    </a:lnTo>
                    <a:lnTo>
                      <a:pt x="16" y="9"/>
                    </a:lnTo>
                    <a:lnTo>
                      <a:pt x="14" y="14"/>
                    </a:lnTo>
                    <a:lnTo>
                      <a:pt x="13" y="15"/>
                    </a:lnTo>
                    <a:lnTo>
                      <a:pt x="10" y="16"/>
                    </a:lnTo>
                    <a:lnTo>
                      <a:pt x="6" y="16"/>
                    </a:lnTo>
                    <a:lnTo>
                      <a:pt x="3" y="15"/>
                    </a:lnTo>
                    <a:lnTo>
                      <a:pt x="1" y="13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6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13" name="Freeform 789"/>
              <p:cNvSpPr>
                <a:spLocks/>
              </p:cNvSpPr>
              <p:nvPr/>
            </p:nvSpPr>
            <p:spPr bwMode="auto">
              <a:xfrm>
                <a:off x="2038351" y="6065838"/>
                <a:ext cx="53975" cy="106363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25" y="61"/>
                  </a:cxn>
                  <a:cxn ang="0">
                    <a:pos x="29" y="65"/>
                  </a:cxn>
                  <a:cxn ang="0">
                    <a:pos x="34" y="65"/>
                  </a:cxn>
                  <a:cxn ang="0">
                    <a:pos x="34" y="67"/>
                  </a:cxn>
                  <a:cxn ang="0">
                    <a:pos x="0" y="67"/>
                  </a:cxn>
                  <a:cxn ang="0">
                    <a:pos x="0" y="65"/>
                  </a:cxn>
                  <a:cxn ang="0">
                    <a:pos x="5" y="65"/>
                  </a:cxn>
                  <a:cxn ang="0">
                    <a:pos x="8" y="63"/>
                  </a:cxn>
                  <a:cxn ang="0">
                    <a:pos x="9" y="63"/>
                  </a:cxn>
                  <a:cxn ang="0">
                    <a:pos x="9" y="62"/>
                  </a:cxn>
                  <a:cxn ang="0">
                    <a:pos x="10" y="60"/>
                  </a:cxn>
                  <a:cxn ang="0">
                    <a:pos x="10" y="14"/>
                  </a:cxn>
                  <a:cxn ang="0">
                    <a:pos x="9" y="12"/>
                  </a:cxn>
                  <a:cxn ang="0">
                    <a:pos x="8" y="12"/>
                  </a:cxn>
                  <a:cxn ang="0">
                    <a:pos x="8" y="11"/>
                  </a:cxn>
                  <a:cxn ang="0">
                    <a:pos x="5" y="11"/>
                  </a:cxn>
                  <a:cxn ang="0">
                    <a:pos x="3" y="12"/>
                  </a:cxn>
                  <a:cxn ang="0">
                    <a:pos x="1" y="12"/>
                  </a:cxn>
                  <a:cxn ang="0">
                    <a:pos x="0" y="11"/>
                  </a:cxn>
                  <a:cxn ang="0">
                    <a:pos x="24" y="0"/>
                  </a:cxn>
                  <a:cxn ang="0">
                    <a:pos x="25" y="0"/>
                  </a:cxn>
                </a:cxnLst>
                <a:rect l="0" t="0" r="r" b="b"/>
                <a:pathLst>
                  <a:path w="34" h="67">
                    <a:moveTo>
                      <a:pt x="25" y="0"/>
                    </a:moveTo>
                    <a:lnTo>
                      <a:pt x="25" y="61"/>
                    </a:lnTo>
                    <a:lnTo>
                      <a:pt x="29" y="65"/>
                    </a:lnTo>
                    <a:lnTo>
                      <a:pt x="34" y="65"/>
                    </a:lnTo>
                    <a:lnTo>
                      <a:pt x="34" y="67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5" y="65"/>
                    </a:lnTo>
                    <a:lnTo>
                      <a:pt x="8" y="63"/>
                    </a:lnTo>
                    <a:lnTo>
                      <a:pt x="9" y="63"/>
                    </a:lnTo>
                    <a:lnTo>
                      <a:pt x="9" y="62"/>
                    </a:lnTo>
                    <a:lnTo>
                      <a:pt x="10" y="60"/>
                    </a:lnTo>
                    <a:lnTo>
                      <a:pt x="10" y="14"/>
                    </a:lnTo>
                    <a:lnTo>
                      <a:pt x="9" y="12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5" y="11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0" y="11"/>
                    </a:lnTo>
                    <a:lnTo>
                      <a:pt x="24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14" name="Freeform 790"/>
              <p:cNvSpPr>
                <a:spLocks noEditPoints="1"/>
              </p:cNvSpPr>
              <p:nvPr/>
            </p:nvSpPr>
            <p:spPr bwMode="auto">
              <a:xfrm>
                <a:off x="2032001" y="5624513"/>
                <a:ext cx="66675" cy="107950"/>
              </a:xfrm>
              <a:custGeom>
                <a:avLst/>
                <a:gdLst/>
                <a:ahLst/>
                <a:cxnLst>
                  <a:cxn ang="0">
                    <a:pos x="42" y="33"/>
                  </a:cxn>
                  <a:cxn ang="0">
                    <a:pos x="42" y="43"/>
                  </a:cxn>
                  <a:cxn ang="0">
                    <a:pos x="40" y="52"/>
                  </a:cxn>
                  <a:cxn ang="0">
                    <a:pos x="37" y="59"/>
                  </a:cxn>
                  <a:cxn ang="0">
                    <a:pos x="35" y="61"/>
                  </a:cxn>
                  <a:cxn ang="0">
                    <a:pos x="31" y="63"/>
                  </a:cxn>
                  <a:cxn ang="0">
                    <a:pos x="29" y="66"/>
                  </a:cxn>
                  <a:cxn ang="0">
                    <a:pos x="27" y="67"/>
                  </a:cxn>
                  <a:cxn ang="0">
                    <a:pos x="23" y="68"/>
                  </a:cxn>
                  <a:cxn ang="0">
                    <a:pos x="18" y="68"/>
                  </a:cxn>
                  <a:cxn ang="0">
                    <a:pos x="15" y="67"/>
                  </a:cxn>
                  <a:cxn ang="0">
                    <a:pos x="12" y="66"/>
                  </a:cxn>
                  <a:cxn ang="0">
                    <a:pos x="9" y="62"/>
                  </a:cxn>
                  <a:cxn ang="0">
                    <a:pos x="6" y="59"/>
                  </a:cxn>
                  <a:cxn ang="0">
                    <a:pos x="5" y="56"/>
                  </a:cxn>
                  <a:cxn ang="0">
                    <a:pos x="3" y="53"/>
                  </a:cxn>
                  <a:cxn ang="0">
                    <a:pos x="1" y="51"/>
                  </a:cxn>
                  <a:cxn ang="0">
                    <a:pos x="0" y="43"/>
                  </a:cxn>
                  <a:cxn ang="0">
                    <a:pos x="0" y="24"/>
                  </a:cxn>
                  <a:cxn ang="0">
                    <a:pos x="3" y="15"/>
                  </a:cxn>
                  <a:cxn ang="0">
                    <a:pos x="5" y="10"/>
                  </a:cxn>
                  <a:cxn ang="0">
                    <a:pos x="7" y="7"/>
                  </a:cxn>
                  <a:cxn ang="0">
                    <a:pos x="11" y="3"/>
                  </a:cxn>
                  <a:cxn ang="0">
                    <a:pos x="14" y="1"/>
                  </a:cxn>
                  <a:cxn ang="0">
                    <a:pos x="18" y="0"/>
                  </a:cxn>
                  <a:cxn ang="0">
                    <a:pos x="25" y="0"/>
                  </a:cxn>
                  <a:cxn ang="0">
                    <a:pos x="28" y="1"/>
                  </a:cxn>
                  <a:cxn ang="0">
                    <a:pos x="31" y="3"/>
                  </a:cxn>
                  <a:cxn ang="0">
                    <a:pos x="35" y="7"/>
                  </a:cxn>
                  <a:cxn ang="0">
                    <a:pos x="40" y="14"/>
                  </a:cxn>
                  <a:cxn ang="0">
                    <a:pos x="42" y="24"/>
                  </a:cxn>
                  <a:cxn ang="0">
                    <a:pos x="42" y="33"/>
                  </a:cxn>
                  <a:cxn ang="0">
                    <a:pos x="28" y="33"/>
                  </a:cxn>
                  <a:cxn ang="0">
                    <a:pos x="28" y="9"/>
                  </a:cxn>
                  <a:cxn ang="0">
                    <a:pos x="27" y="7"/>
                  </a:cxn>
                  <a:cxn ang="0">
                    <a:pos x="23" y="3"/>
                  </a:cxn>
                  <a:cxn ang="0">
                    <a:pos x="18" y="3"/>
                  </a:cxn>
                  <a:cxn ang="0">
                    <a:pos x="16" y="5"/>
                  </a:cxn>
                  <a:cxn ang="0">
                    <a:pos x="15" y="7"/>
                  </a:cxn>
                  <a:cxn ang="0">
                    <a:pos x="15" y="10"/>
                  </a:cxn>
                  <a:cxn ang="0">
                    <a:pos x="14" y="15"/>
                  </a:cxn>
                  <a:cxn ang="0">
                    <a:pos x="14" y="52"/>
                  </a:cxn>
                  <a:cxn ang="0">
                    <a:pos x="15" y="55"/>
                  </a:cxn>
                  <a:cxn ang="0">
                    <a:pos x="15" y="59"/>
                  </a:cxn>
                  <a:cxn ang="0">
                    <a:pos x="18" y="63"/>
                  </a:cxn>
                  <a:cxn ang="0">
                    <a:pos x="19" y="65"/>
                  </a:cxn>
                  <a:cxn ang="0">
                    <a:pos x="22" y="65"/>
                  </a:cxn>
                  <a:cxn ang="0">
                    <a:pos x="25" y="63"/>
                  </a:cxn>
                  <a:cxn ang="0">
                    <a:pos x="25" y="62"/>
                  </a:cxn>
                  <a:cxn ang="0">
                    <a:pos x="27" y="60"/>
                  </a:cxn>
                  <a:cxn ang="0">
                    <a:pos x="28" y="58"/>
                  </a:cxn>
                  <a:cxn ang="0">
                    <a:pos x="28" y="54"/>
                  </a:cxn>
                  <a:cxn ang="0">
                    <a:pos x="28" y="33"/>
                  </a:cxn>
                </a:cxnLst>
                <a:rect l="0" t="0" r="r" b="b"/>
                <a:pathLst>
                  <a:path w="42" h="68">
                    <a:moveTo>
                      <a:pt x="42" y="33"/>
                    </a:moveTo>
                    <a:lnTo>
                      <a:pt x="42" y="43"/>
                    </a:lnTo>
                    <a:lnTo>
                      <a:pt x="40" y="52"/>
                    </a:lnTo>
                    <a:lnTo>
                      <a:pt x="37" y="59"/>
                    </a:lnTo>
                    <a:lnTo>
                      <a:pt x="35" y="61"/>
                    </a:lnTo>
                    <a:lnTo>
                      <a:pt x="31" y="63"/>
                    </a:lnTo>
                    <a:lnTo>
                      <a:pt x="29" y="66"/>
                    </a:lnTo>
                    <a:lnTo>
                      <a:pt x="27" y="67"/>
                    </a:lnTo>
                    <a:lnTo>
                      <a:pt x="23" y="68"/>
                    </a:lnTo>
                    <a:lnTo>
                      <a:pt x="18" y="68"/>
                    </a:lnTo>
                    <a:lnTo>
                      <a:pt x="15" y="67"/>
                    </a:lnTo>
                    <a:lnTo>
                      <a:pt x="12" y="66"/>
                    </a:lnTo>
                    <a:lnTo>
                      <a:pt x="9" y="62"/>
                    </a:lnTo>
                    <a:lnTo>
                      <a:pt x="6" y="59"/>
                    </a:lnTo>
                    <a:lnTo>
                      <a:pt x="5" y="56"/>
                    </a:lnTo>
                    <a:lnTo>
                      <a:pt x="3" y="53"/>
                    </a:lnTo>
                    <a:lnTo>
                      <a:pt x="1" y="51"/>
                    </a:lnTo>
                    <a:lnTo>
                      <a:pt x="0" y="43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5" y="10"/>
                    </a:lnTo>
                    <a:lnTo>
                      <a:pt x="7" y="7"/>
                    </a:lnTo>
                    <a:lnTo>
                      <a:pt x="11" y="3"/>
                    </a:lnTo>
                    <a:lnTo>
                      <a:pt x="14" y="1"/>
                    </a:lnTo>
                    <a:lnTo>
                      <a:pt x="18" y="0"/>
                    </a:lnTo>
                    <a:lnTo>
                      <a:pt x="25" y="0"/>
                    </a:lnTo>
                    <a:lnTo>
                      <a:pt x="28" y="1"/>
                    </a:lnTo>
                    <a:lnTo>
                      <a:pt x="31" y="3"/>
                    </a:lnTo>
                    <a:lnTo>
                      <a:pt x="35" y="7"/>
                    </a:lnTo>
                    <a:lnTo>
                      <a:pt x="40" y="14"/>
                    </a:lnTo>
                    <a:lnTo>
                      <a:pt x="42" y="24"/>
                    </a:lnTo>
                    <a:lnTo>
                      <a:pt x="42" y="33"/>
                    </a:lnTo>
                    <a:close/>
                    <a:moveTo>
                      <a:pt x="28" y="33"/>
                    </a:moveTo>
                    <a:lnTo>
                      <a:pt x="28" y="9"/>
                    </a:lnTo>
                    <a:lnTo>
                      <a:pt x="27" y="7"/>
                    </a:lnTo>
                    <a:lnTo>
                      <a:pt x="23" y="3"/>
                    </a:lnTo>
                    <a:lnTo>
                      <a:pt x="18" y="3"/>
                    </a:lnTo>
                    <a:lnTo>
                      <a:pt x="16" y="5"/>
                    </a:lnTo>
                    <a:lnTo>
                      <a:pt x="15" y="7"/>
                    </a:lnTo>
                    <a:lnTo>
                      <a:pt x="15" y="10"/>
                    </a:lnTo>
                    <a:lnTo>
                      <a:pt x="14" y="15"/>
                    </a:lnTo>
                    <a:lnTo>
                      <a:pt x="14" y="52"/>
                    </a:lnTo>
                    <a:lnTo>
                      <a:pt x="15" y="55"/>
                    </a:lnTo>
                    <a:lnTo>
                      <a:pt x="15" y="59"/>
                    </a:lnTo>
                    <a:lnTo>
                      <a:pt x="18" y="63"/>
                    </a:lnTo>
                    <a:lnTo>
                      <a:pt x="19" y="65"/>
                    </a:lnTo>
                    <a:lnTo>
                      <a:pt x="22" y="65"/>
                    </a:lnTo>
                    <a:lnTo>
                      <a:pt x="25" y="63"/>
                    </a:lnTo>
                    <a:lnTo>
                      <a:pt x="25" y="62"/>
                    </a:lnTo>
                    <a:lnTo>
                      <a:pt x="27" y="60"/>
                    </a:lnTo>
                    <a:lnTo>
                      <a:pt x="28" y="58"/>
                    </a:lnTo>
                    <a:lnTo>
                      <a:pt x="28" y="54"/>
                    </a:lnTo>
                    <a:lnTo>
                      <a:pt x="28" y="3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15" name="Freeform 791"/>
              <p:cNvSpPr>
                <a:spLocks noEditPoints="1"/>
              </p:cNvSpPr>
              <p:nvPr/>
            </p:nvSpPr>
            <p:spPr bwMode="auto">
              <a:xfrm>
                <a:off x="1914526" y="5183188"/>
                <a:ext cx="66675" cy="107950"/>
              </a:xfrm>
              <a:custGeom>
                <a:avLst/>
                <a:gdLst/>
                <a:ahLst/>
                <a:cxnLst>
                  <a:cxn ang="0">
                    <a:pos x="42" y="33"/>
                  </a:cxn>
                  <a:cxn ang="0">
                    <a:pos x="42" y="43"/>
                  </a:cxn>
                  <a:cxn ang="0">
                    <a:pos x="40" y="52"/>
                  </a:cxn>
                  <a:cxn ang="0">
                    <a:pos x="37" y="59"/>
                  </a:cxn>
                  <a:cxn ang="0">
                    <a:pos x="35" y="61"/>
                  </a:cxn>
                  <a:cxn ang="0">
                    <a:pos x="31" y="63"/>
                  </a:cxn>
                  <a:cxn ang="0">
                    <a:pos x="29" y="66"/>
                  </a:cxn>
                  <a:cxn ang="0">
                    <a:pos x="27" y="67"/>
                  </a:cxn>
                  <a:cxn ang="0">
                    <a:pos x="23" y="68"/>
                  </a:cxn>
                  <a:cxn ang="0">
                    <a:pos x="18" y="68"/>
                  </a:cxn>
                  <a:cxn ang="0">
                    <a:pos x="15" y="67"/>
                  </a:cxn>
                  <a:cxn ang="0">
                    <a:pos x="12" y="66"/>
                  </a:cxn>
                  <a:cxn ang="0">
                    <a:pos x="10" y="62"/>
                  </a:cxn>
                  <a:cxn ang="0">
                    <a:pos x="6" y="59"/>
                  </a:cxn>
                  <a:cxn ang="0">
                    <a:pos x="5" y="56"/>
                  </a:cxn>
                  <a:cxn ang="0">
                    <a:pos x="3" y="53"/>
                  </a:cxn>
                  <a:cxn ang="0">
                    <a:pos x="1" y="51"/>
                  </a:cxn>
                  <a:cxn ang="0">
                    <a:pos x="0" y="43"/>
                  </a:cxn>
                  <a:cxn ang="0">
                    <a:pos x="0" y="24"/>
                  </a:cxn>
                  <a:cxn ang="0">
                    <a:pos x="3" y="15"/>
                  </a:cxn>
                  <a:cxn ang="0">
                    <a:pos x="5" y="10"/>
                  </a:cxn>
                  <a:cxn ang="0">
                    <a:pos x="7" y="7"/>
                  </a:cxn>
                  <a:cxn ang="0">
                    <a:pos x="11" y="3"/>
                  </a:cxn>
                  <a:cxn ang="0">
                    <a:pos x="14" y="1"/>
                  </a:cxn>
                  <a:cxn ang="0">
                    <a:pos x="18" y="0"/>
                  </a:cxn>
                  <a:cxn ang="0">
                    <a:pos x="25" y="0"/>
                  </a:cxn>
                  <a:cxn ang="0">
                    <a:pos x="28" y="1"/>
                  </a:cxn>
                  <a:cxn ang="0">
                    <a:pos x="31" y="3"/>
                  </a:cxn>
                  <a:cxn ang="0">
                    <a:pos x="35" y="7"/>
                  </a:cxn>
                  <a:cxn ang="0">
                    <a:pos x="40" y="14"/>
                  </a:cxn>
                  <a:cxn ang="0">
                    <a:pos x="42" y="24"/>
                  </a:cxn>
                  <a:cxn ang="0">
                    <a:pos x="42" y="33"/>
                  </a:cxn>
                  <a:cxn ang="0">
                    <a:pos x="28" y="33"/>
                  </a:cxn>
                  <a:cxn ang="0">
                    <a:pos x="28" y="9"/>
                  </a:cxn>
                  <a:cxn ang="0">
                    <a:pos x="27" y="7"/>
                  </a:cxn>
                  <a:cxn ang="0">
                    <a:pos x="23" y="3"/>
                  </a:cxn>
                  <a:cxn ang="0">
                    <a:pos x="18" y="3"/>
                  </a:cxn>
                  <a:cxn ang="0">
                    <a:pos x="16" y="5"/>
                  </a:cxn>
                  <a:cxn ang="0">
                    <a:pos x="15" y="7"/>
                  </a:cxn>
                  <a:cxn ang="0">
                    <a:pos x="15" y="10"/>
                  </a:cxn>
                  <a:cxn ang="0">
                    <a:pos x="14" y="15"/>
                  </a:cxn>
                  <a:cxn ang="0">
                    <a:pos x="14" y="52"/>
                  </a:cxn>
                  <a:cxn ang="0">
                    <a:pos x="15" y="55"/>
                  </a:cxn>
                  <a:cxn ang="0">
                    <a:pos x="15" y="59"/>
                  </a:cxn>
                  <a:cxn ang="0">
                    <a:pos x="18" y="63"/>
                  </a:cxn>
                  <a:cxn ang="0">
                    <a:pos x="19" y="65"/>
                  </a:cxn>
                  <a:cxn ang="0">
                    <a:pos x="22" y="65"/>
                  </a:cxn>
                  <a:cxn ang="0">
                    <a:pos x="25" y="63"/>
                  </a:cxn>
                  <a:cxn ang="0">
                    <a:pos x="25" y="62"/>
                  </a:cxn>
                  <a:cxn ang="0">
                    <a:pos x="27" y="60"/>
                  </a:cxn>
                  <a:cxn ang="0">
                    <a:pos x="28" y="58"/>
                  </a:cxn>
                  <a:cxn ang="0">
                    <a:pos x="28" y="54"/>
                  </a:cxn>
                  <a:cxn ang="0">
                    <a:pos x="28" y="33"/>
                  </a:cxn>
                </a:cxnLst>
                <a:rect l="0" t="0" r="r" b="b"/>
                <a:pathLst>
                  <a:path w="42" h="68">
                    <a:moveTo>
                      <a:pt x="42" y="33"/>
                    </a:moveTo>
                    <a:lnTo>
                      <a:pt x="42" y="43"/>
                    </a:lnTo>
                    <a:lnTo>
                      <a:pt x="40" y="52"/>
                    </a:lnTo>
                    <a:lnTo>
                      <a:pt x="37" y="59"/>
                    </a:lnTo>
                    <a:lnTo>
                      <a:pt x="35" y="61"/>
                    </a:lnTo>
                    <a:lnTo>
                      <a:pt x="31" y="63"/>
                    </a:lnTo>
                    <a:lnTo>
                      <a:pt x="29" y="66"/>
                    </a:lnTo>
                    <a:lnTo>
                      <a:pt x="27" y="67"/>
                    </a:lnTo>
                    <a:lnTo>
                      <a:pt x="23" y="68"/>
                    </a:lnTo>
                    <a:lnTo>
                      <a:pt x="18" y="68"/>
                    </a:lnTo>
                    <a:lnTo>
                      <a:pt x="15" y="67"/>
                    </a:lnTo>
                    <a:lnTo>
                      <a:pt x="12" y="66"/>
                    </a:lnTo>
                    <a:lnTo>
                      <a:pt x="10" y="62"/>
                    </a:lnTo>
                    <a:lnTo>
                      <a:pt x="6" y="59"/>
                    </a:lnTo>
                    <a:lnTo>
                      <a:pt x="5" y="56"/>
                    </a:lnTo>
                    <a:lnTo>
                      <a:pt x="3" y="53"/>
                    </a:lnTo>
                    <a:lnTo>
                      <a:pt x="1" y="51"/>
                    </a:lnTo>
                    <a:lnTo>
                      <a:pt x="0" y="43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5" y="10"/>
                    </a:lnTo>
                    <a:lnTo>
                      <a:pt x="7" y="7"/>
                    </a:lnTo>
                    <a:lnTo>
                      <a:pt x="11" y="3"/>
                    </a:lnTo>
                    <a:lnTo>
                      <a:pt x="14" y="1"/>
                    </a:lnTo>
                    <a:lnTo>
                      <a:pt x="18" y="0"/>
                    </a:lnTo>
                    <a:lnTo>
                      <a:pt x="25" y="0"/>
                    </a:lnTo>
                    <a:lnTo>
                      <a:pt x="28" y="1"/>
                    </a:lnTo>
                    <a:lnTo>
                      <a:pt x="31" y="3"/>
                    </a:lnTo>
                    <a:lnTo>
                      <a:pt x="35" y="7"/>
                    </a:lnTo>
                    <a:lnTo>
                      <a:pt x="40" y="14"/>
                    </a:lnTo>
                    <a:lnTo>
                      <a:pt x="42" y="24"/>
                    </a:lnTo>
                    <a:lnTo>
                      <a:pt x="42" y="33"/>
                    </a:lnTo>
                    <a:close/>
                    <a:moveTo>
                      <a:pt x="28" y="33"/>
                    </a:moveTo>
                    <a:lnTo>
                      <a:pt x="28" y="9"/>
                    </a:lnTo>
                    <a:lnTo>
                      <a:pt x="27" y="7"/>
                    </a:lnTo>
                    <a:lnTo>
                      <a:pt x="23" y="3"/>
                    </a:lnTo>
                    <a:lnTo>
                      <a:pt x="18" y="3"/>
                    </a:lnTo>
                    <a:lnTo>
                      <a:pt x="16" y="5"/>
                    </a:lnTo>
                    <a:lnTo>
                      <a:pt x="15" y="7"/>
                    </a:lnTo>
                    <a:lnTo>
                      <a:pt x="15" y="10"/>
                    </a:lnTo>
                    <a:lnTo>
                      <a:pt x="14" y="15"/>
                    </a:lnTo>
                    <a:lnTo>
                      <a:pt x="14" y="52"/>
                    </a:lnTo>
                    <a:lnTo>
                      <a:pt x="15" y="55"/>
                    </a:lnTo>
                    <a:lnTo>
                      <a:pt x="15" y="59"/>
                    </a:lnTo>
                    <a:lnTo>
                      <a:pt x="18" y="63"/>
                    </a:lnTo>
                    <a:lnTo>
                      <a:pt x="19" y="65"/>
                    </a:lnTo>
                    <a:lnTo>
                      <a:pt x="22" y="65"/>
                    </a:lnTo>
                    <a:lnTo>
                      <a:pt x="25" y="63"/>
                    </a:lnTo>
                    <a:lnTo>
                      <a:pt x="25" y="62"/>
                    </a:lnTo>
                    <a:lnTo>
                      <a:pt x="27" y="60"/>
                    </a:lnTo>
                    <a:lnTo>
                      <a:pt x="28" y="58"/>
                    </a:lnTo>
                    <a:lnTo>
                      <a:pt x="28" y="54"/>
                    </a:lnTo>
                    <a:lnTo>
                      <a:pt x="28" y="3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16" name="Freeform 792"/>
              <p:cNvSpPr>
                <a:spLocks/>
              </p:cNvSpPr>
              <p:nvPr/>
            </p:nvSpPr>
            <p:spPr bwMode="auto">
              <a:xfrm>
                <a:off x="1995488" y="5265738"/>
                <a:ext cx="23813" cy="25400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9" y="1"/>
                  </a:cxn>
                  <a:cxn ang="0">
                    <a:pos x="13" y="2"/>
                  </a:cxn>
                  <a:cxn ang="0">
                    <a:pos x="14" y="4"/>
                  </a:cxn>
                  <a:cxn ang="0">
                    <a:pos x="15" y="6"/>
                  </a:cxn>
                  <a:cxn ang="0">
                    <a:pos x="15" y="10"/>
                  </a:cxn>
                  <a:cxn ang="0">
                    <a:pos x="14" y="13"/>
                  </a:cxn>
                  <a:cxn ang="0">
                    <a:pos x="13" y="14"/>
                  </a:cxn>
                  <a:cxn ang="0">
                    <a:pos x="11" y="15"/>
                  </a:cxn>
                  <a:cxn ang="0">
                    <a:pos x="9" y="16"/>
                  </a:cxn>
                  <a:cxn ang="0">
                    <a:pos x="5" y="16"/>
                  </a:cxn>
                  <a:cxn ang="0">
                    <a:pos x="4" y="15"/>
                  </a:cxn>
                  <a:cxn ang="0">
                    <a:pos x="1" y="14"/>
                  </a:cxn>
                  <a:cxn ang="0">
                    <a:pos x="0" y="13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7" y="0"/>
                  </a:cxn>
                </a:cxnLst>
                <a:rect l="0" t="0" r="r" b="b"/>
                <a:pathLst>
                  <a:path w="15" h="16">
                    <a:moveTo>
                      <a:pt x="7" y="0"/>
                    </a:moveTo>
                    <a:lnTo>
                      <a:pt x="9" y="1"/>
                    </a:lnTo>
                    <a:lnTo>
                      <a:pt x="13" y="2"/>
                    </a:lnTo>
                    <a:lnTo>
                      <a:pt x="14" y="4"/>
                    </a:lnTo>
                    <a:lnTo>
                      <a:pt x="15" y="6"/>
                    </a:lnTo>
                    <a:lnTo>
                      <a:pt x="15" y="10"/>
                    </a:lnTo>
                    <a:lnTo>
                      <a:pt x="14" y="13"/>
                    </a:lnTo>
                    <a:lnTo>
                      <a:pt x="13" y="14"/>
                    </a:lnTo>
                    <a:lnTo>
                      <a:pt x="11" y="15"/>
                    </a:lnTo>
                    <a:lnTo>
                      <a:pt x="9" y="16"/>
                    </a:lnTo>
                    <a:lnTo>
                      <a:pt x="5" y="16"/>
                    </a:lnTo>
                    <a:lnTo>
                      <a:pt x="4" y="15"/>
                    </a:lnTo>
                    <a:lnTo>
                      <a:pt x="1" y="14"/>
                    </a:lnTo>
                    <a:lnTo>
                      <a:pt x="0" y="13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17" name="Freeform 793"/>
              <p:cNvSpPr>
                <a:spLocks/>
              </p:cNvSpPr>
              <p:nvPr/>
            </p:nvSpPr>
            <p:spPr bwMode="auto">
              <a:xfrm>
                <a:off x="2039938" y="5183188"/>
                <a:ext cx="52388" cy="106363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24" y="61"/>
                  </a:cxn>
                  <a:cxn ang="0">
                    <a:pos x="25" y="62"/>
                  </a:cxn>
                  <a:cxn ang="0">
                    <a:pos x="28" y="63"/>
                  </a:cxn>
                  <a:cxn ang="0">
                    <a:pos x="29" y="65"/>
                  </a:cxn>
                  <a:cxn ang="0">
                    <a:pos x="33" y="65"/>
                  </a:cxn>
                  <a:cxn ang="0">
                    <a:pos x="33" y="67"/>
                  </a:cxn>
                  <a:cxn ang="0">
                    <a:pos x="0" y="67"/>
                  </a:cxn>
                  <a:cxn ang="0">
                    <a:pos x="0" y="65"/>
                  </a:cxn>
                  <a:cxn ang="0">
                    <a:pos x="6" y="65"/>
                  </a:cxn>
                  <a:cxn ang="0">
                    <a:pos x="7" y="63"/>
                  </a:cxn>
                  <a:cxn ang="0">
                    <a:pos x="8" y="63"/>
                  </a:cxn>
                  <a:cxn ang="0">
                    <a:pos x="8" y="62"/>
                  </a:cxn>
                  <a:cxn ang="0">
                    <a:pos x="9" y="62"/>
                  </a:cxn>
                  <a:cxn ang="0">
                    <a:pos x="9" y="60"/>
                  </a:cxn>
                  <a:cxn ang="0">
                    <a:pos x="10" y="58"/>
                  </a:cxn>
                  <a:cxn ang="0">
                    <a:pos x="10" y="14"/>
                  </a:cxn>
                  <a:cxn ang="0">
                    <a:pos x="9" y="12"/>
                  </a:cxn>
                  <a:cxn ang="0">
                    <a:pos x="8" y="12"/>
                  </a:cxn>
                  <a:cxn ang="0">
                    <a:pos x="7" y="11"/>
                  </a:cxn>
                  <a:cxn ang="0">
                    <a:pos x="4" y="11"/>
                  </a:cxn>
                  <a:cxn ang="0">
                    <a:pos x="2" y="12"/>
                  </a:cxn>
                  <a:cxn ang="0">
                    <a:pos x="1" y="12"/>
                  </a:cxn>
                  <a:cxn ang="0">
                    <a:pos x="0" y="11"/>
                  </a:cxn>
                  <a:cxn ang="0">
                    <a:pos x="23" y="0"/>
                  </a:cxn>
                  <a:cxn ang="0">
                    <a:pos x="24" y="0"/>
                  </a:cxn>
                </a:cxnLst>
                <a:rect l="0" t="0" r="r" b="b"/>
                <a:pathLst>
                  <a:path w="33" h="67">
                    <a:moveTo>
                      <a:pt x="24" y="0"/>
                    </a:moveTo>
                    <a:lnTo>
                      <a:pt x="24" y="61"/>
                    </a:lnTo>
                    <a:lnTo>
                      <a:pt x="25" y="62"/>
                    </a:lnTo>
                    <a:lnTo>
                      <a:pt x="28" y="63"/>
                    </a:lnTo>
                    <a:lnTo>
                      <a:pt x="29" y="65"/>
                    </a:lnTo>
                    <a:lnTo>
                      <a:pt x="33" y="65"/>
                    </a:lnTo>
                    <a:lnTo>
                      <a:pt x="33" y="67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6" y="65"/>
                    </a:lnTo>
                    <a:lnTo>
                      <a:pt x="7" y="63"/>
                    </a:lnTo>
                    <a:lnTo>
                      <a:pt x="8" y="63"/>
                    </a:lnTo>
                    <a:lnTo>
                      <a:pt x="8" y="62"/>
                    </a:lnTo>
                    <a:lnTo>
                      <a:pt x="9" y="62"/>
                    </a:lnTo>
                    <a:lnTo>
                      <a:pt x="9" y="60"/>
                    </a:lnTo>
                    <a:lnTo>
                      <a:pt x="10" y="58"/>
                    </a:lnTo>
                    <a:lnTo>
                      <a:pt x="10" y="14"/>
                    </a:lnTo>
                    <a:lnTo>
                      <a:pt x="9" y="12"/>
                    </a:lnTo>
                    <a:lnTo>
                      <a:pt x="8" y="12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0" y="11"/>
                    </a:lnTo>
                    <a:lnTo>
                      <a:pt x="23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18" name="Line 794"/>
              <p:cNvSpPr>
                <a:spLocks noChangeShapeType="1"/>
              </p:cNvSpPr>
              <p:nvPr/>
            </p:nvSpPr>
            <p:spPr bwMode="auto">
              <a:xfrm>
                <a:off x="2146301" y="6340476"/>
                <a:ext cx="1457325" cy="158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19" name="Line 795"/>
              <p:cNvSpPr>
                <a:spLocks noChangeShapeType="1"/>
              </p:cNvSpPr>
              <p:nvPr/>
            </p:nvSpPr>
            <p:spPr bwMode="auto">
              <a:xfrm>
                <a:off x="2274888" y="6319838"/>
                <a:ext cx="1588" cy="2063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20" name="Line 796"/>
              <p:cNvSpPr>
                <a:spLocks noChangeShapeType="1"/>
              </p:cNvSpPr>
              <p:nvPr/>
            </p:nvSpPr>
            <p:spPr bwMode="auto">
              <a:xfrm>
                <a:off x="2392363" y="6319838"/>
                <a:ext cx="1588" cy="2063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21" name="Line 797"/>
              <p:cNvSpPr>
                <a:spLocks noChangeShapeType="1"/>
              </p:cNvSpPr>
              <p:nvPr/>
            </p:nvSpPr>
            <p:spPr bwMode="auto">
              <a:xfrm>
                <a:off x="2481263" y="6319838"/>
                <a:ext cx="1588" cy="2063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22" name="Line 798"/>
              <p:cNvSpPr>
                <a:spLocks noChangeShapeType="1"/>
              </p:cNvSpPr>
              <p:nvPr/>
            </p:nvSpPr>
            <p:spPr bwMode="auto">
              <a:xfrm>
                <a:off x="2555876" y="6319838"/>
                <a:ext cx="1588" cy="2063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23" name="Line 799"/>
              <p:cNvSpPr>
                <a:spLocks noChangeShapeType="1"/>
              </p:cNvSpPr>
              <p:nvPr/>
            </p:nvSpPr>
            <p:spPr bwMode="auto">
              <a:xfrm>
                <a:off x="2619376" y="6319838"/>
                <a:ext cx="1588" cy="2063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24" name="Line 800"/>
              <p:cNvSpPr>
                <a:spLocks noChangeShapeType="1"/>
              </p:cNvSpPr>
              <p:nvPr/>
            </p:nvSpPr>
            <p:spPr bwMode="auto">
              <a:xfrm>
                <a:off x="2673351" y="6319838"/>
                <a:ext cx="1588" cy="2063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25" name="Line 801"/>
              <p:cNvSpPr>
                <a:spLocks noChangeShapeType="1"/>
              </p:cNvSpPr>
              <p:nvPr/>
            </p:nvSpPr>
            <p:spPr bwMode="auto">
              <a:xfrm>
                <a:off x="2720976" y="6319838"/>
                <a:ext cx="1588" cy="2063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26" name="Line 802"/>
              <p:cNvSpPr>
                <a:spLocks noChangeShapeType="1"/>
              </p:cNvSpPr>
              <p:nvPr/>
            </p:nvSpPr>
            <p:spPr bwMode="auto">
              <a:xfrm>
                <a:off x="2762251" y="6300788"/>
                <a:ext cx="1588" cy="396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27" name="Freeform 803"/>
              <p:cNvSpPr>
                <a:spLocks/>
              </p:cNvSpPr>
              <p:nvPr/>
            </p:nvSpPr>
            <p:spPr bwMode="auto">
              <a:xfrm>
                <a:off x="2641601" y="6453188"/>
                <a:ext cx="55563" cy="106363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25" y="61"/>
                  </a:cxn>
                  <a:cxn ang="0">
                    <a:pos x="29" y="65"/>
                  </a:cxn>
                  <a:cxn ang="0">
                    <a:pos x="35" y="65"/>
                  </a:cxn>
                  <a:cxn ang="0">
                    <a:pos x="35" y="67"/>
                  </a:cxn>
                  <a:cxn ang="0">
                    <a:pos x="0" y="67"/>
                  </a:cxn>
                  <a:cxn ang="0">
                    <a:pos x="0" y="65"/>
                  </a:cxn>
                  <a:cxn ang="0">
                    <a:pos x="6" y="65"/>
                  </a:cxn>
                  <a:cxn ang="0">
                    <a:pos x="8" y="64"/>
                  </a:cxn>
                  <a:cxn ang="0">
                    <a:pos x="9" y="64"/>
                  </a:cxn>
                  <a:cxn ang="0">
                    <a:pos x="9" y="63"/>
                  </a:cxn>
                  <a:cxn ang="0">
                    <a:pos x="10" y="60"/>
                  </a:cxn>
                  <a:cxn ang="0">
                    <a:pos x="10" y="14"/>
                  </a:cxn>
                  <a:cxn ang="0">
                    <a:pos x="9" y="13"/>
                  </a:cxn>
                  <a:cxn ang="0">
                    <a:pos x="8" y="13"/>
                  </a:cxn>
                  <a:cxn ang="0">
                    <a:pos x="8" y="12"/>
                  </a:cxn>
                  <a:cxn ang="0">
                    <a:pos x="6" y="12"/>
                  </a:cxn>
                  <a:cxn ang="0">
                    <a:pos x="3" y="13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24" y="0"/>
                  </a:cxn>
                  <a:cxn ang="0">
                    <a:pos x="25" y="0"/>
                  </a:cxn>
                </a:cxnLst>
                <a:rect l="0" t="0" r="r" b="b"/>
                <a:pathLst>
                  <a:path w="35" h="67">
                    <a:moveTo>
                      <a:pt x="25" y="0"/>
                    </a:moveTo>
                    <a:lnTo>
                      <a:pt x="25" y="61"/>
                    </a:lnTo>
                    <a:lnTo>
                      <a:pt x="29" y="65"/>
                    </a:lnTo>
                    <a:lnTo>
                      <a:pt x="35" y="65"/>
                    </a:lnTo>
                    <a:lnTo>
                      <a:pt x="35" y="67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6" y="65"/>
                    </a:lnTo>
                    <a:lnTo>
                      <a:pt x="8" y="64"/>
                    </a:lnTo>
                    <a:lnTo>
                      <a:pt x="9" y="64"/>
                    </a:lnTo>
                    <a:lnTo>
                      <a:pt x="9" y="63"/>
                    </a:lnTo>
                    <a:lnTo>
                      <a:pt x="10" y="60"/>
                    </a:lnTo>
                    <a:lnTo>
                      <a:pt x="10" y="14"/>
                    </a:lnTo>
                    <a:lnTo>
                      <a:pt x="9" y="13"/>
                    </a:lnTo>
                    <a:lnTo>
                      <a:pt x="8" y="13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3" y="13"/>
                    </a:lnTo>
                    <a:lnTo>
                      <a:pt x="1" y="13"/>
                    </a:lnTo>
                    <a:lnTo>
                      <a:pt x="0" y="12"/>
                    </a:lnTo>
                    <a:lnTo>
                      <a:pt x="24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28" name="Freeform 804"/>
              <p:cNvSpPr>
                <a:spLocks noEditPoints="1"/>
              </p:cNvSpPr>
              <p:nvPr/>
            </p:nvSpPr>
            <p:spPr bwMode="auto">
              <a:xfrm>
                <a:off x="2714626" y="6453188"/>
                <a:ext cx="66675" cy="107950"/>
              </a:xfrm>
              <a:custGeom>
                <a:avLst/>
                <a:gdLst/>
                <a:ahLst/>
                <a:cxnLst>
                  <a:cxn ang="0">
                    <a:pos x="42" y="34"/>
                  </a:cxn>
                  <a:cxn ang="0">
                    <a:pos x="42" y="43"/>
                  </a:cxn>
                  <a:cxn ang="0">
                    <a:pos x="40" y="52"/>
                  </a:cxn>
                  <a:cxn ang="0">
                    <a:pos x="37" y="59"/>
                  </a:cxn>
                  <a:cxn ang="0">
                    <a:pos x="35" y="61"/>
                  </a:cxn>
                  <a:cxn ang="0">
                    <a:pos x="31" y="64"/>
                  </a:cxn>
                  <a:cxn ang="0">
                    <a:pos x="29" y="66"/>
                  </a:cxn>
                  <a:cxn ang="0">
                    <a:pos x="27" y="67"/>
                  </a:cxn>
                  <a:cxn ang="0">
                    <a:pos x="23" y="68"/>
                  </a:cxn>
                  <a:cxn ang="0">
                    <a:pos x="18" y="68"/>
                  </a:cxn>
                  <a:cxn ang="0">
                    <a:pos x="15" y="67"/>
                  </a:cxn>
                  <a:cxn ang="0">
                    <a:pos x="12" y="66"/>
                  </a:cxn>
                  <a:cxn ang="0">
                    <a:pos x="9" y="63"/>
                  </a:cxn>
                  <a:cxn ang="0">
                    <a:pos x="4" y="57"/>
                  </a:cxn>
                  <a:cxn ang="0">
                    <a:pos x="3" y="53"/>
                  </a:cxn>
                  <a:cxn ang="0">
                    <a:pos x="1" y="51"/>
                  </a:cxn>
                  <a:cxn ang="0">
                    <a:pos x="0" y="43"/>
                  </a:cxn>
                  <a:cxn ang="0">
                    <a:pos x="0" y="24"/>
                  </a:cxn>
                  <a:cxn ang="0">
                    <a:pos x="3" y="15"/>
                  </a:cxn>
                  <a:cxn ang="0">
                    <a:pos x="5" y="10"/>
                  </a:cxn>
                  <a:cxn ang="0">
                    <a:pos x="7" y="7"/>
                  </a:cxn>
                  <a:cxn ang="0">
                    <a:pos x="11" y="4"/>
                  </a:cxn>
                  <a:cxn ang="0">
                    <a:pos x="14" y="1"/>
                  </a:cxn>
                  <a:cxn ang="0">
                    <a:pos x="18" y="0"/>
                  </a:cxn>
                  <a:cxn ang="0">
                    <a:pos x="24" y="0"/>
                  </a:cxn>
                  <a:cxn ang="0">
                    <a:pos x="28" y="1"/>
                  </a:cxn>
                  <a:cxn ang="0">
                    <a:pos x="31" y="4"/>
                  </a:cxn>
                  <a:cxn ang="0">
                    <a:pos x="35" y="7"/>
                  </a:cxn>
                  <a:cxn ang="0">
                    <a:pos x="40" y="14"/>
                  </a:cxn>
                  <a:cxn ang="0">
                    <a:pos x="42" y="24"/>
                  </a:cxn>
                  <a:cxn ang="0">
                    <a:pos x="42" y="34"/>
                  </a:cxn>
                  <a:cxn ang="0">
                    <a:pos x="28" y="34"/>
                  </a:cxn>
                  <a:cxn ang="0">
                    <a:pos x="28" y="9"/>
                  </a:cxn>
                  <a:cxn ang="0">
                    <a:pos x="27" y="7"/>
                  </a:cxn>
                  <a:cxn ang="0">
                    <a:pos x="23" y="4"/>
                  </a:cxn>
                  <a:cxn ang="0">
                    <a:pos x="18" y="4"/>
                  </a:cxn>
                  <a:cxn ang="0">
                    <a:pos x="16" y="6"/>
                  </a:cxn>
                  <a:cxn ang="0">
                    <a:pos x="15" y="7"/>
                  </a:cxn>
                  <a:cxn ang="0">
                    <a:pos x="15" y="10"/>
                  </a:cxn>
                  <a:cxn ang="0">
                    <a:pos x="14" y="15"/>
                  </a:cxn>
                  <a:cxn ang="0">
                    <a:pos x="14" y="52"/>
                  </a:cxn>
                  <a:cxn ang="0">
                    <a:pos x="15" y="56"/>
                  </a:cxn>
                  <a:cxn ang="0">
                    <a:pos x="15" y="59"/>
                  </a:cxn>
                  <a:cxn ang="0">
                    <a:pos x="18" y="64"/>
                  </a:cxn>
                  <a:cxn ang="0">
                    <a:pos x="19" y="65"/>
                  </a:cxn>
                  <a:cxn ang="0">
                    <a:pos x="22" y="65"/>
                  </a:cxn>
                  <a:cxn ang="0">
                    <a:pos x="24" y="64"/>
                  </a:cxn>
                  <a:cxn ang="0">
                    <a:pos x="24" y="63"/>
                  </a:cxn>
                  <a:cxn ang="0">
                    <a:pos x="27" y="60"/>
                  </a:cxn>
                  <a:cxn ang="0">
                    <a:pos x="28" y="58"/>
                  </a:cxn>
                  <a:cxn ang="0">
                    <a:pos x="28" y="54"/>
                  </a:cxn>
                  <a:cxn ang="0">
                    <a:pos x="28" y="34"/>
                  </a:cxn>
                </a:cxnLst>
                <a:rect l="0" t="0" r="r" b="b"/>
                <a:pathLst>
                  <a:path w="42" h="68">
                    <a:moveTo>
                      <a:pt x="42" y="34"/>
                    </a:moveTo>
                    <a:lnTo>
                      <a:pt x="42" y="43"/>
                    </a:lnTo>
                    <a:lnTo>
                      <a:pt x="40" y="52"/>
                    </a:lnTo>
                    <a:lnTo>
                      <a:pt x="37" y="59"/>
                    </a:lnTo>
                    <a:lnTo>
                      <a:pt x="35" y="61"/>
                    </a:lnTo>
                    <a:lnTo>
                      <a:pt x="31" y="64"/>
                    </a:lnTo>
                    <a:lnTo>
                      <a:pt x="29" y="66"/>
                    </a:lnTo>
                    <a:lnTo>
                      <a:pt x="27" y="67"/>
                    </a:lnTo>
                    <a:lnTo>
                      <a:pt x="23" y="68"/>
                    </a:lnTo>
                    <a:lnTo>
                      <a:pt x="18" y="68"/>
                    </a:lnTo>
                    <a:lnTo>
                      <a:pt x="15" y="67"/>
                    </a:lnTo>
                    <a:lnTo>
                      <a:pt x="12" y="66"/>
                    </a:lnTo>
                    <a:lnTo>
                      <a:pt x="9" y="63"/>
                    </a:lnTo>
                    <a:lnTo>
                      <a:pt x="4" y="57"/>
                    </a:lnTo>
                    <a:lnTo>
                      <a:pt x="3" y="53"/>
                    </a:lnTo>
                    <a:lnTo>
                      <a:pt x="1" y="51"/>
                    </a:lnTo>
                    <a:lnTo>
                      <a:pt x="0" y="43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5" y="10"/>
                    </a:lnTo>
                    <a:lnTo>
                      <a:pt x="7" y="7"/>
                    </a:lnTo>
                    <a:lnTo>
                      <a:pt x="11" y="4"/>
                    </a:lnTo>
                    <a:lnTo>
                      <a:pt x="14" y="1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1" y="4"/>
                    </a:lnTo>
                    <a:lnTo>
                      <a:pt x="35" y="7"/>
                    </a:lnTo>
                    <a:lnTo>
                      <a:pt x="40" y="14"/>
                    </a:lnTo>
                    <a:lnTo>
                      <a:pt x="42" y="24"/>
                    </a:lnTo>
                    <a:lnTo>
                      <a:pt x="42" y="34"/>
                    </a:lnTo>
                    <a:close/>
                    <a:moveTo>
                      <a:pt x="28" y="34"/>
                    </a:moveTo>
                    <a:lnTo>
                      <a:pt x="28" y="9"/>
                    </a:lnTo>
                    <a:lnTo>
                      <a:pt x="27" y="7"/>
                    </a:lnTo>
                    <a:lnTo>
                      <a:pt x="23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5" y="7"/>
                    </a:lnTo>
                    <a:lnTo>
                      <a:pt x="15" y="10"/>
                    </a:lnTo>
                    <a:lnTo>
                      <a:pt x="14" y="15"/>
                    </a:lnTo>
                    <a:lnTo>
                      <a:pt x="14" y="52"/>
                    </a:lnTo>
                    <a:lnTo>
                      <a:pt x="15" y="56"/>
                    </a:lnTo>
                    <a:lnTo>
                      <a:pt x="15" y="59"/>
                    </a:lnTo>
                    <a:lnTo>
                      <a:pt x="18" y="64"/>
                    </a:lnTo>
                    <a:lnTo>
                      <a:pt x="19" y="65"/>
                    </a:lnTo>
                    <a:lnTo>
                      <a:pt x="22" y="65"/>
                    </a:lnTo>
                    <a:lnTo>
                      <a:pt x="24" y="64"/>
                    </a:lnTo>
                    <a:lnTo>
                      <a:pt x="24" y="63"/>
                    </a:lnTo>
                    <a:lnTo>
                      <a:pt x="27" y="60"/>
                    </a:lnTo>
                    <a:lnTo>
                      <a:pt x="28" y="58"/>
                    </a:lnTo>
                    <a:lnTo>
                      <a:pt x="28" y="54"/>
                    </a:lnTo>
                    <a:lnTo>
                      <a:pt x="28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29" name="Rectangle 805"/>
              <p:cNvSpPr>
                <a:spLocks noChangeArrowheads="1"/>
              </p:cNvSpPr>
              <p:nvPr/>
            </p:nvSpPr>
            <p:spPr bwMode="auto">
              <a:xfrm>
                <a:off x="2838451" y="6415088"/>
                <a:ext cx="34925" cy="1270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30" name="Freeform 806"/>
              <p:cNvSpPr>
                <a:spLocks/>
              </p:cNvSpPr>
              <p:nvPr/>
            </p:nvSpPr>
            <p:spPr bwMode="auto">
              <a:xfrm>
                <a:off x="2886076" y="6364288"/>
                <a:ext cx="41275" cy="85725"/>
              </a:xfrm>
              <a:custGeom>
                <a:avLst/>
                <a:gdLst/>
                <a:ahLst/>
                <a:cxnLst>
                  <a:cxn ang="0">
                    <a:pos x="19" y="0"/>
                  </a:cxn>
                  <a:cxn ang="0">
                    <a:pos x="19" y="49"/>
                  </a:cxn>
                  <a:cxn ang="0">
                    <a:pos x="22" y="51"/>
                  </a:cxn>
                  <a:cxn ang="0">
                    <a:pos x="23" y="51"/>
                  </a:cxn>
                  <a:cxn ang="0">
                    <a:pos x="24" y="53"/>
                  </a:cxn>
                  <a:cxn ang="0">
                    <a:pos x="26" y="53"/>
                  </a:cxn>
                  <a:cxn ang="0">
                    <a:pos x="26" y="54"/>
                  </a:cxn>
                  <a:cxn ang="0">
                    <a:pos x="0" y="54"/>
                  </a:cxn>
                  <a:cxn ang="0">
                    <a:pos x="0" y="53"/>
                  </a:cxn>
                  <a:cxn ang="0">
                    <a:pos x="3" y="53"/>
                  </a:cxn>
                  <a:cxn ang="0">
                    <a:pos x="4" y="51"/>
                  </a:cxn>
                  <a:cxn ang="0">
                    <a:pos x="5" y="51"/>
                  </a:cxn>
                  <a:cxn ang="0">
                    <a:pos x="7" y="50"/>
                  </a:cxn>
                  <a:cxn ang="0">
                    <a:pos x="7" y="49"/>
                  </a:cxn>
                  <a:cxn ang="0">
                    <a:pos x="8" y="48"/>
                  </a:cxn>
                  <a:cxn ang="0">
                    <a:pos x="8" y="11"/>
                  </a:cxn>
                  <a:cxn ang="0">
                    <a:pos x="7" y="11"/>
                  </a:cxn>
                  <a:cxn ang="0">
                    <a:pos x="5" y="10"/>
                  </a:cxn>
                  <a:cxn ang="0">
                    <a:pos x="2" y="10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18" y="0"/>
                  </a:cxn>
                  <a:cxn ang="0">
                    <a:pos x="19" y="0"/>
                  </a:cxn>
                </a:cxnLst>
                <a:rect l="0" t="0" r="r" b="b"/>
                <a:pathLst>
                  <a:path w="26" h="54">
                    <a:moveTo>
                      <a:pt x="19" y="0"/>
                    </a:moveTo>
                    <a:lnTo>
                      <a:pt x="19" y="49"/>
                    </a:lnTo>
                    <a:lnTo>
                      <a:pt x="22" y="51"/>
                    </a:lnTo>
                    <a:lnTo>
                      <a:pt x="23" y="51"/>
                    </a:lnTo>
                    <a:lnTo>
                      <a:pt x="24" y="53"/>
                    </a:lnTo>
                    <a:lnTo>
                      <a:pt x="26" y="53"/>
                    </a:lnTo>
                    <a:lnTo>
                      <a:pt x="26" y="54"/>
                    </a:lnTo>
                    <a:lnTo>
                      <a:pt x="0" y="54"/>
                    </a:lnTo>
                    <a:lnTo>
                      <a:pt x="0" y="53"/>
                    </a:lnTo>
                    <a:lnTo>
                      <a:pt x="3" y="53"/>
                    </a:lnTo>
                    <a:lnTo>
                      <a:pt x="4" y="51"/>
                    </a:lnTo>
                    <a:lnTo>
                      <a:pt x="5" y="51"/>
                    </a:lnTo>
                    <a:lnTo>
                      <a:pt x="7" y="50"/>
                    </a:lnTo>
                    <a:lnTo>
                      <a:pt x="7" y="49"/>
                    </a:lnTo>
                    <a:lnTo>
                      <a:pt x="8" y="48"/>
                    </a:lnTo>
                    <a:lnTo>
                      <a:pt x="8" y="11"/>
                    </a:lnTo>
                    <a:lnTo>
                      <a:pt x="7" y="11"/>
                    </a:lnTo>
                    <a:lnTo>
                      <a:pt x="5" y="10"/>
                    </a:lnTo>
                    <a:lnTo>
                      <a:pt x="2" y="10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18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31" name="Line 807"/>
              <p:cNvSpPr>
                <a:spLocks noChangeShapeType="1"/>
              </p:cNvSpPr>
              <p:nvPr/>
            </p:nvSpPr>
            <p:spPr bwMode="auto">
              <a:xfrm>
                <a:off x="3044826" y="6319838"/>
                <a:ext cx="1588" cy="2063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32" name="Line 808"/>
              <p:cNvSpPr>
                <a:spLocks noChangeShapeType="1"/>
              </p:cNvSpPr>
              <p:nvPr/>
            </p:nvSpPr>
            <p:spPr bwMode="auto">
              <a:xfrm>
                <a:off x="3211513" y="6319838"/>
                <a:ext cx="1588" cy="2063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33" name="Line 809"/>
              <p:cNvSpPr>
                <a:spLocks noChangeShapeType="1"/>
              </p:cNvSpPr>
              <p:nvPr/>
            </p:nvSpPr>
            <p:spPr bwMode="auto">
              <a:xfrm>
                <a:off x="3328988" y="6319838"/>
                <a:ext cx="1588" cy="2063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34" name="Line 810"/>
              <p:cNvSpPr>
                <a:spLocks noChangeShapeType="1"/>
              </p:cNvSpPr>
              <p:nvPr/>
            </p:nvSpPr>
            <p:spPr bwMode="auto">
              <a:xfrm>
                <a:off x="3419476" y="6319838"/>
                <a:ext cx="1588" cy="2063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35" name="Line 811"/>
              <p:cNvSpPr>
                <a:spLocks noChangeShapeType="1"/>
              </p:cNvSpPr>
              <p:nvPr/>
            </p:nvSpPr>
            <p:spPr bwMode="auto">
              <a:xfrm>
                <a:off x="3490913" y="6319838"/>
                <a:ext cx="1588" cy="2063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36" name="Line 812"/>
              <p:cNvSpPr>
                <a:spLocks noChangeShapeType="1"/>
              </p:cNvSpPr>
              <p:nvPr/>
            </p:nvSpPr>
            <p:spPr bwMode="auto">
              <a:xfrm>
                <a:off x="3556001" y="6319838"/>
                <a:ext cx="1588" cy="2063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37" name="Line 813"/>
              <p:cNvSpPr>
                <a:spLocks noChangeShapeType="1"/>
              </p:cNvSpPr>
              <p:nvPr/>
            </p:nvSpPr>
            <p:spPr bwMode="auto">
              <a:xfrm flipV="1">
                <a:off x="2146301" y="5626101"/>
                <a:ext cx="1588" cy="74613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38" name="Line 814"/>
              <p:cNvSpPr>
                <a:spLocks noChangeShapeType="1"/>
              </p:cNvSpPr>
              <p:nvPr/>
            </p:nvSpPr>
            <p:spPr bwMode="auto">
              <a:xfrm flipV="1">
                <a:off x="2146301" y="5554663"/>
                <a:ext cx="1588" cy="7143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39" name="Line 815"/>
              <p:cNvSpPr>
                <a:spLocks noChangeShapeType="1"/>
              </p:cNvSpPr>
              <p:nvPr/>
            </p:nvSpPr>
            <p:spPr bwMode="auto">
              <a:xfrm flipV="1">
                <a:off x="2146301" y="5611813"/>
                <a:ext cx="1588" cy="7143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40" name="Line 816"/>
              <p:cNvSpPr>
                <a:spLocks noChangeShapeType="1"/>
              </p:cNvSpPr>
              <p:nvPr/>
            </p:nvSpPr>
            <p:spPr bwMode="auto">
              <a:xfrm flipV="1">
                <a:off x="2146301" y="5537201"/>
                <a:ext cx="1588" cy="7143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41" name="Line 817"/>
              <p:cNvSpPr>
                <a:spLocks noChangeShapeType="1"/>
              </p:cNvSpPr>
              <p:nvPr/>
            </p:nvSpPr>
            <p:spPr bwMode="auto">
              <a:xfrm flipV="1">
                <a:off x="2146301" y="5557838"/>
                <a:ext cx="1588" cy="85725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42" name="Line 818"/>
              <p:cNvSpPr>
                <a:spLocks noChangeShapeType="1"/>
              </p:cNvSpPr>
              <p:nvPr/>
            </p:nvSpPr>
            <p:spPr bwMode="auto">
              <a:xfrm flipV="1">
                <a:off x="2146301" y="5472113"/>
                <a:ext cx="1588" cy="87313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43" name="Line 819"/>
              <p:cNvSpPr>
                <a:spLocks noChangeShapeType="1"/>
              </p:cNvSpPr>
              <p:nvPr/>
            </p:nvSpPr>
            <p:spPr bwMode="auto">
              <a:xfrm flipV="1">
                <a:off x="2208213" y="5673726"/>
                <a:ext cx="1588" cy="80963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44" name="Line 820"/>
              <p:cNvSpPr>
                <a:spLocks noChangeShapeType="1"/>
              </p:cNvSpPr>
              <p:nvPr/>
            </p:nvSpPr>
            <p:spPr bwMode="auto">
              <a:xfrm flipV="1">
                <a:off x="2208213" y="5538788"/>
                <a:ext cx="1588" cy="80963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45" name="Freeform 821"/>
              <p:cNvSpPr>
                <a:spLocks/>
              </p:cNvSpPr>
              <p:nvPr/>
            </p:nvSpPr>
            <p:spPr bwMode="auto">
              <a:xfrm>
                <a:off x="2181226" y="5619751"/>
                <a:ext cx="52388" cy="53975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22" y="2"/>
                  </a:cxn>
                  <a:cxn ang="0">
                    <a:pos x="25" y="3"/>
                  </a:cxn>
                  <a:cxn ang="0">
                    <a:pos x="29" y="6"/>
                  </a:cxn>
                  <a:cxn ang="0">
                    <a:pos x="33" y="13"/>
                  </a:cxn>
                  <a:cxn ang="0">
                    <a:pos x="33" y="18"/>
                  </a:cxn>
                  <a:cxn ang="0">
                    <a:pos x="32" y="24"/>
                  </a:cxn>
                  <a:cxn ang="0">
                    <a:pos x="30" y="27"/>
                  </a:cxn>
                  <a:cxn ang="0">
                    <a:pos x="26" y="30"/>
                  </a:cxn>
                  <a:cxn ang="0">
                    <a:pos x="23" y="33"/>
                  </a:cxn>
                  <a:cxn ang="0">
                    <a:pos x="17" y="34"/>
                  </a:cxn>
                  <a:cxn ang="0">
                    <a:pos x="13" y="34"/>
                  </a:cxn>
                  <a:cxn ang="0">
                    <a:pos x="9" y="32"/>
                  </a:cxn>
                  <a:cxn ang="0">
                    <a:pos x="4" y="29"/>
                  </a:cxn>
                  <a:cxn ang="0">
                    <a:pos x="2" y="26"/>
                  </a:cxn>
                  <a:cxn ang="0">
                    <a:pos x="1" y="22"/>
                  </a:cxn>
                  <a:cxn ang="0">
                    <a:pos x="0" y="18"/>
                  </a:cxn>
                  <a:cxn ang="0">
                    <a:pos x="1" y="12"/>
                  </a:cxn>
                  <a:cxn ang="0">
                    <a:pos x="3" y="7"/>
                  </a:cxn>
                  <a:cxn ang="0">
                    <a:pos x="7" y="4"/>
                  </a:cxn>
                  <a:cxn ang="0">
                    <a:pos x="11" y="2"/>
                  </a:cxn>
                  <a:cxn ang="0">
                    <a:pos x="17" y="0"/>
                  </a:cxn>
                </a:cxnLst>
                <a:rect l="0" t="0" r="r" b="b"/>
                <a:pathLst>
                  <a:path w="33" h="34">
                    <a:moveTo>
                      <a:pt x="17" y="0"/>
                    </a:moveTo>
                    <a:lnTo>
                      <a:pt x="22" y="2"/>
                    </a:lnTo>
                    <a:lnTo>
                      <a:pt x="25" y="3"/>
                    </a:lnTo>
                    <a:lnTo>
                      <a:pt x="29" y="6"/>
                    </a:lnTo>
                    <a:lnTo>
                      <a:pt x="33" y="13"/>
                    </a:lnTo>
                    <a:lnTo>
                      <a:pt x="33" y="18"/>
                    </a:lnTo>
                    <a:lnTo>
                      <a:pt x="32" y="24"/>
                    </a:lnTo>
                    <a:lnTo>
                      <a:pt x="30" y="27"/>
                    </a:lnTo>
                    <a:lnTo>
                      <a:pt x="26" y="30"/>
                    </a:lnTo>
                    <a:lnTo>
                      <a:pt x="23" y="33"/>
                    </a:lnTo>
                    <a:lnTo>
                      <a:pt x="17" y="34"/>
                    </a:lnTo>
                    <a:lnTo>
                      <a:pt x="13" y="34"/>
                    </a:lnTo>
                    <a:lnTo>
                      <a:pt x="9" y="32"/>
                    </a:lnTo>
                    <a:lnTo>
                      <a:pt x="4" y="29"/>
                    </a:lnTo>
                    <a:lnTo>
                      <a:pt x="2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1" y="12"/>
                    </a:lnTo>
                    <a:lnTo>
                      <a:pt x="3" y="7"/>
                    </a:lnTo>
                    <a:lnTo>
                      <a:pt x="7" y="4"/>
                    </a:lnTo>
                    <a:lnTo>
                      <a:pt x="11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46" name="Line 822"/>
              <p:cNvSpPr>
                <a:spLocks noChangeShapeType="1"/>
              </p:cNvSpPr>
              <p:nvPr/>
            </p:nvSpPr>
            <p:spPr bwMode="auto">
              <a:xfrm flipV="1">
                <a:off x="2386013" y="5475288"/>
                <a:ext cx="1588" cy="10953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47" name="Line 823"/>
              <p:cNvSpPr>
                <a:spLocks noChangeShapeType="1"/>
              </p:cNvSpPr>
              <p:nvPr/>
            </p:nvSpPr>
            <p:spPr bwMode="auto">
              <a:xfrm flipV="1">
                <a:off x="2386013" y="5311776"/>
                <a:ext cx="1588" cy="111125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48" name="Freeform 824"/>
              <p:cNvSpPr>
                <a:spLocks/>
              </p:cNvSpPr>
              <p:nvPr/>
            </p:nvSpPr>
            <p:spPr bwMode="auto">
              <a:xfrm>
                <a:off x="2359026" y="5422901"/>
                <a:ext cx="55563" cy="53975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22" y="0"/>
                  </a:cxn>
                  <a:cxn ang="0">
                    <a:pos x="29" y="5"/>
                  </a:cxn>
                  <a:cxn ang="0">
                    <a:pos x="32" y="9"/>
                  </a:cxn>
                  <a:cxn ang="0">
                    <a:pos x="33" y="12"/>
                  </a:cxn>
                  <a:cxn ang="0">
                    <a:pos x="35" y="17"/>
                  </a:cxn>
                  <a:cxn ang="0">
                    <a:pos x="33" y="22"/>
                  </a:cxn>
                  <a:cxn ang="0">
                    <a:pos x="31" y="27"/>
                  </a:cxn>
                  <a:cxn ang="0">
                    <a:pos x="28" y="31"/>
                  </a:cxn>
                  <a:cxn ang="0">
                    <a:pos x="23" y="33"/>
                  </a:cxn>
                  <a:cxn ang="0">
                    <a:pos x="17" y="34"/>
                  </a:cxn>
                  <a:cxn ang="0">
                    <a:pos x="12" y="33"/>
                  </a:cxn>
                  <a:cxn ang="0">
                    <a:pos x="7" y="31"/>
                  </a:cxn>
                  <a:cxn ang="0">
                    <a:pos x="3" y="27"/>
                  </a:cxn>
                  <a:cxn ang="0">
                    <a:pos x="1" y="22"/>
                  </a:cxn>
                  <a:cxn ang="0">
                    <a:pos x="0" y="17"/>
                  </a:cxn>
                  <a:cxn ang="0">
                    <a:pos x="1" y="12"/>
                  </a:cxn>
                  <a:cxn ang="0">
                    <a:pos x="2" y="9"/>
                  </a:cxn>
                  <a:cxn ang="0">
                    <a:pos x="5" y="5"/>
                  </a:cxn>
                  <a:cxn ang="0">
                    <a:pos x="9" y="3"/>
                  </a:cxn>
                  <a:cxn ang="0">
                    <a:pos x="13" y="0"/>
                  </a:cxn>
                </a:cxnLst>
                <a:rect l="0" t="0" r="r" b="b"/>
                <a:pathLst>
                  <a:path w="35" h="34">
                    <a:moveTo>
                      <a:pt x="13" y="0"/>
                    </a:moveTo>
                    <a:lnTo>
                      <a:pt x="22" y="0"/>
                    </a:lnTo>
                    <a:lnTo>
                      <a:pt x="29" y="5"/>
                    </a:lnTo>
                    <a:lnTo>
                      <a:pt x="32" y="9"/>
                    </a:lnTo>
                    <a:lnTo>
                      <a:pt x="33" y="12"/>
                    </a:lnTo>
                    <a:lnTo>
                      <a:pt x="35" y="17"/>
                    </a:lnTo>
                    <a:lnTo>
                      <a:pt x="33" y="22"/>
                    </a:lnTo>
                    <a:lnTo>
                      <a:pt x="31" y="27"/>
                    </a:lnTo>
                    <a:lnTo>
                      <a:pt x="28" y="31"/>
                    </a:lnTo>
                    <a:lnTo>
                      <a:pt x="23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7" y="31"/>
                    </a:lnTo>
                    <a:lnTo>
                      <a:pt x="3" y="27"/>
                    </a:lnTo>
                    <a:lnTo>
                      <a:pt x="1" y="22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9" y="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49" name="Line 825"/>
              <p:cNvSpPr>
                <a:spLocks noChangeShapeType="1"/>
              </p:cNvSpPr>
              <p:nvPr/>
            </p:nvSpPr>
            <p:spPr bwMode="auto">
              <a:xfrm flipV="1">
                <a:off x="2573338" y="5373688"/>
                <a:ext cx="1588" cy="139700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50" name="Line 826"/>
              <p:cNvSpPr>
                <a:spLocks noChangeShapeType="1"/>
              </p:cNvSpPr>
              <p:nvPr/>
            </p:nvSpPr>
            <p:spPr bwMode="auto">
              <a:xfrm flipV="1">
                <a:off x="2573338" y="5178426"/>
                <a:ext cx="1588" cy="142875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51" name="Freeform 827"/>
              <p:cNvSpPr>
                <a:spLocks/>
              </p:cNvSpPr>
              <p:nvPr/>
            </p:nvSpPr>
            <p:spPr bwMode="auto">
              <a:xfrm>
                <a:off x="2546351" y="5321301"/>
                <a:ext cx="52388" cy="52388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22" y="1"/>
                  </a:cxn>
                  <a:cxn ang="0">
                    <a:pos x="25" y="2"/>
                  </a:cxn>
                  <a:cxn ang="0">
                    <a:pos x="29" y="5"/>
                  </a:cxn>
                  <a:cxn ang="0">
                    <a:pos x="33" y="12"/>
                  </a:cxn>
                  <a:cxn ang="0">
                    <a:pos x="33" y="17"/>
                  </a:cxn>
                  <a:cxn ang="0">
                    <a:pos x="32" y="23"/>
                  </a:cxn>
                  <a:cxn ang="0">
                    <a:pos x="30" y="26"/>
                  </a:cxn>
                  <a:cxn ang="0">
                    <a:pos x="26" y="30"/>
                  </a:cxn>
                  <a:cxn ang="0">
                    <a:pos x="23" y="32"/>
                  </a:cxn>
                  <a:cxn ang="0">
                    <a:pos x="17" y="33"/>
                  </a:cxn>
                  <a:cxn ang="0">
                    <a:pos x="13" y="33"/>
                  </a:cxn>
                  <a:cxn ang="0">
                    <a:pos x="9" y="31"/>
                  </a:cxn>
                  <a:cxn ang="0">
                    <a:pos x="4" y="29"/>
                  </a:cxn>
                  <a:cxn ang="0">
                    <a:pos x="2" y="25"/>
                  </a:cxn>
                  <a:cxn ang="0">
                    <a:pos x="1" y="22"/>
                  </a:cxn>
                  <a:cxn ang="0">
                    <a:pos x="0" y="17"/>
                  </a:cxn>
                  <a:cxn ang="0">
                    <a:pos x="1" y="11"/>
                  </a:cxn>
                  <a:cxn ang="0">
                    <a:pos x="3" y="7"/>
                  </a:cxn>
                  <a:cxn ang="0">
                    <a:pos x="7" y="3"/>
                  </a:cxn>
                  <a:cxn ang="0">
                    <a:pos x="11" y="1"/>
                  </a:cxn>
                  <a:cxn ang="0">
                    <a:pos x="17" y="0"/>
                  </a:cxn>
                </a:cxnLst>
                <a:rect l="0" t="0" r="r" b="b"/>
                <a:pathLst>
                  <a:path w="33" h="33">
                    <a:moveTo>
                      <a:pt x="17" y="0"/>
                    </a:moveTo>
                    <a:lnTo>
                      <a:pt x="22" y="1"/>
                    </a:lnTo>
                    <a:lnTo>
                      <a:pt x="25" y="2"/>
                    </a:lnTo>
                    <a:lnTo>
                      <a:pt x="29" y="5"/>
                    </a:lnTo>
                    <a:lnTo>
                      <a:pt x="33" y="12"/>
                    </a:lnTo>
                    <a:lnTo>
                      <a:pt x="33" y="17"/>
                    </a:lnTo>
                    <a:lnTo>
                      <a:pt x="32" y="23"/>
                    </a:lnTo>
                    <a:lnTo>
                      <a:pt x="30" y="26"/>
                    </a:lnTo>
                    <a:lnTo>
                      <a:pt x="26" y="30"/>
                    </a:lnTo>
                    <a:lnTo>
                      <a:pt x="23" y="32"/>
                    </a:lnTo>
                    <a:lnTo>
                      <a:pt x="17" y="33"/>
                    </a:lnTo>
                    <a:lnTo>
                      <a:pt x="13" y="33"/>
                    </a:lnTo>
                    <a:lnTo>
                      <a:pt x="9" y="31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1" y="22"/>
                    </a:lnTo>
                    <a:lnTo>
                      <a:pt x="0" y="17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52" name="Line 828"/>
              <p:cNvSpPr>
                <a:spLocks noChangeShapeType="1"/>
              </p:cNvSpPr>
              <p:nvPr/>
            </p:nvSpPr>
            <p:spPr bwMode="auto">
              <a:xfrm flipV="1">
                <a:off x="2767013" y="5740401"/>
                <a:ext cx="1588" cy="182563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53" name="Line 829"/>
              <p:cNvSpPr>
                <a:spLocks noChangeShapeType="1"/>
              </p:cNvSpPr>
              <p:nvPr/>
            </p:nvSpPr>
            <p:spPr bwMode="auto">
              <a:xfrm flipV="1">
                <a:off x="2767013" y="5499101"/>
                <a:ext cx="1588" cy="184150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54" name="Freeform 830"/>
              <p:cNvSpPr>
                <a:spLocks/>
              </p:cNvSpPr>
              <p:nvPr/>
            </p:nvSpPr>
            <p:spPr bwMode="auto">
              <a:xfrm>
                <a:off x="2738438" y="5684838"/>
                <a:ext cx="53975" cy="52388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22" y="1"/>
                  </a:cxn>
                  <a:cxn ang="0">
                    <a:pos x="26" y="2"/>
                  </a:cxn>
                  <a:cxn ang="0">
                    <a:pos x="29" y="6"/>
                  </a:cxn>
                  <a:cxn ang="0">
                    <a:pos x="34" y="13"/>
                  </a:cxn>
                  <a:cxn ang="0">
                    <a:pos x="34" y="17"/>
                  </a:cxn>
                  <a:cxn ang="0">
                    <a:pos x="33" y="23"/>
                  </a:cxn>
                  <a:cxn ang="0">
                    <a:pos x="30" y="27"/>
                  </a:cxn>
                  <a:cxn ang="0">
                    <a:pos x="27" y="30"/>
                  </a:cxn>
                  <a:cxn ang="0">
                    <a:pos x="23" y="32"/>
                  </a:cxn>
                  <a:cxn ang="0">
                    <a:pos x="18" y="33"/>
                  </a:cxn>
                  <a:cxn ang="0">
                    <a:pos x="13" y="33"/>
                  </a:cxn>
                  <a:cxn ang="0">
                    <a:pos x="9" y="31"/>
                  </a:cxn>
                  <a:cxn ang="0">
                    <a:pos x="5" y="29"/>
                  </a:cxn>
                  <a:cxn ang="0">
                    <a:pos x="3" y="25"/>
                  </a:cxn>
                  <a:cxn ang="0">
                    <a:pos x="1" y="22"/>
                  </a:cxn>
                  <a:cxn ang="0">
                    <a:pos x="0" y="17"/>
                  </a:cxn>
                  <a:cxn ang="0">
                    <a:pos x="1" y="11"/>
                  </a:cxn>
                  <a:cxn ang="0">
                    <a:pos x="4" y="7"/>
                  </a:cxn>
                  <a:cxn ang="0">
                    <a:pos x="7" y="3"/>
                  </a:cxn>
                  <a:cxn ang="0">
                    <a:pos x="12" y="1"/>
                  </a:cxn>
                  <a:cxn ang="0">
                    <a:pos x="18" y="0"/>
                  </a:cxn>
                </a:cxnLst>
                <a:rect l="0" t="0" r="r" b="b"/>
                <a:pathLst>
                  <a:path w="34" h="33">
                    <a:moveTo>
                      <a:pt x="18" y="0"/>
                    </a:moveTo>
                    <a:lnTo>
                      <a:pt x="22" y="1"/>
                    </a:lnTo>
                    <a:lnTo>
                      <a:pt x="26" y="2"/>
                    </a:lnTo>
                    <a:lnTo>
                      <a:pt x="29" y="6"/>
                    </a:lnTo>
                    <a:lnTo>
                      <a:pt x="34" y="13"/>
                    </a:lnTo>
                    <a:lnTo>
                      <a:pt x="34" y="17"/>
                    </a:lnTo>
                    <a:lnTo>
                      <a:pt x="33" y="23"/>
                    </a:lnTo>
                    <a:lnTo>
                      <a:pt x="30" y="27"/>
                    </a:lnTo>
                    <a:lnTo>
                      <a:pt x="27" y="30"/>
                    </a:lnTo>
                    <a:lnTo>
                      <a:pt x="23" y="32"/>
                    </a:lnTo>
                    <a:lnTo>
                      <a:pt x="18" y="33"/>
                    </a:lnTo>
                    <a:lnTo>
                      <a:pt x="13" y="33"/>
                    </a:lnTo>
                    <a:lnTo>
                      <a:pt x="9" y="31"/>
                    </a:lnTo>
                    <a:lnTo>
                      <a:pt x="5" y="29"/>
                    </a:lnTo>
                    <a:lnTo>
                      <a:pt x="3" y="25"/>
                    </a:lnTo>
                    <a:lnTo>
                      <a:pt x="1" y="22"/>
                    </a:lnTo>
                    <a:lnTo>
                      <a:pt x="0" y="17"/>
                    </a:lnTo>
                    <a:lnTo>
                      <a:pt x="1" y="11"/>
                    </a:lnTo>
                    <a:lnTo>
                      <a:pt x="4" y="7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55" name="Line 831"/>
              <p:cNvSpPr>
                <a:spLocks noChangeShapeType="1"/>
              </p:cNvSpPr>
              <p:nvPr/>
            </p:nvSpPr>
            <p:spPr bwMode="auto">
              <a:xfrm flipV="1">
                <a:off x="2957513" y="5141913"/>
                <a:ext cx="1588" cy="276225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56" name="Line 832"/>
              <p:cNvSpPr>
                <a:spLocks noChangeShapeType="1"/>
              </p:cNvSpPr>
              <p:nvPr/>
            </p:nvSpPr>
            <p:spPr bwMode="auto">
              <a:xfrm flipV="1">
                <a:off x="2957513" y="4926013"/>
                <a:ext cx="1588" cy="163513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57" name="Freeform 833"/>
              <p:cNvSpPr>
                <a:spLocks/>
              </p:cNvSpPr>
              <p:nvPr/>
            </p:nvSpPr>
            <p:spPr bwMode="auto">
              <a:xfrm>
                <a:off x="2932113" y="5089526"/>
                <a:ext cx="52388" cy="52388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20" y="0"/>
                  </a:cxn>
                  <a:cxn ang="0">
                    <a:pos x="27" y="4"/>
                  </a:cxn>
                  <a:cxn ang="0">
                    <a:pos x="31" y="8"/>
                  </a:cxn>
                  <a:cxn ang="0">
                    <a:pos x="32" y="11"/>
                  </a:cxn>
                  <a:cxn ang="0">
                    <a:pos x="33" y="16"/>
                  </a:cxn>
                  <a:cxn ang="0">
                    <a:pos x="32" y="22"/>
                  </a:cxn>
                  <a:cxn ang="0">
                    <a:pos x="30" y="26"/>
                  </a:cxn>
                  <a:cxn ang="0">
                    <a:pos x="26" y="30"/>
                  </a:cxn>
                  <a:cxn ang="0">
                    <a:pos x="22" y="32"/>
                  </a:cxn>
                  <a:cxn ang="0">
                    <a:pos x="16" y="33"/>
                  </a:cxn>
                  <a:cxn ang="0">
                    <a:pos x="11" y="32"/>
                  </a:cxn>
                  <a:cxn ang="0">
                    <a:pos x="8" y="31"/>
                  </a:cxn>
                  <a:cxn ang="0">
                    <a:pos x="4" y="29"/>
                  </a:cxn>
                  <a:cxn ang="0">
                    <a:pos x="2" y="24"/>
                  </a:cxn>
                  <a:cxn ang="0">
                    <a:pos x="0" y="20"/>
                  </a:cxn>
                  <a:cxn ang="0">
                    <a:pos x="0" y="16"/>
                  </a:cxn>
                  <a:cxn ang="0">
                    <a:pos x="1" y="10"/>
                  </a:cxn>
                  <a:cxn ang="0">
                    <a:pos x="3" y="7"/>
                  </a:cxn>
                  <a:cxn ang="0">
                    <a:pos x="7" y="3"/>
                  </a:cxn>
                  <a:cxn ang="0">
                    <a:pos x="10" y="1"/>
                  </a:cxn>
                  <a:cxn ang="0">
                    <a:pos x="16" y="0"/>
                  </a:cxn>
                </a:cxnLst>
                <a:rect l="0" t="0" r="r" b="b"/>
                <a:pathLst>
                  <a:path w="33" h="33">
                    <a:moveTo>
                      <a:pt x="16" y="0"/>
                    </a:moveTo>
                    <a:lnTo>
                      <a:pt x="20" y="0"/>
                    </a:lnTo>
                    <a:lnTo>
                      <a:pt x="27" y="4"/>
                    </a:lnTo>
                    <a:lnTo>
                      <a:pt x="31" y="8"/>
                    </a:lnTo>
                    <a:lnTo>
                      <a:pt x="32" y="11"/>
                    </a:lnTo>
                    <a:lnTo>
                      <a:pt x="33" y="16"/>
                    </a:lnTo>
                    <a:lnTo>
                      <a:pt x="32" y="22"/>
                    </a:lnTo>
                    <a:lnTo>
                      <a:pt x="30" y="26"/>
                    </a:lnTo>
                    <a:lnTo>
                      <a:pt x="26" y="30"/>
                    </a:lnTo>
                    <a:lnTo>
                      <a:pt x="22" y="32"/>
                    </a:lnTo>
                    <a:lnTo>
                      <a:pt x="16" y="33"/>
                    </a:lnTo>
                    <a:lnTo>
                      <a:pt x="11" y="32"/>
                    </a:lnTo>
                    <a:lnTo>
                      <a:pt x="8" y="31"/>
                    </a:lnTo>
                    <a:lnTo>
                      <a:pt x="4" y="29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0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58" name="Line 834"/>
              <p:cNvSpPr>
                <a:spLocks noChangeShapeType="1"/>
              </p:cNvSpPr>
              <p:nvPr/>
            </p:nvSpPr>
            <p:spPr bwMode="auto">
              <a:xfrm flipV="1">
                <a:off x="3190876" y="6107113"/>
                <a:ext cx="1588" cy="233363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59" name="Line 835"/>
              <p:cNvSpPr>
                <a:spLocks noChangeShapeType="1"/>
              </p:cNvSpPr>
              <p:nvPr/>
            </p:nvSpPr>
            <p:spPr bwMode="auto">
              <a:xfrm flipV="1">
                <a:off x="3190876" y="5664201"/>
                <a:ext cx="1588" cy="390525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60" name="Freeform 836"/>
              <p:cNvSpPr>
                <a:spLocks/>
              </p:cNvSpPr>
              <p:nvPr/>
            </p:nvSpPr>
            <p:spPr bwMode="auto">
              <a:xfrm>
                <a:off x="3162301" y="6054726"/>
                <a:ext cx="55563" cy="52388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22" y="0"/>
                  </a:cxn>
                  <a:cxn ang="0">
                    <a:pos x="29" y="4"/>
                  </a:cxn>
                  <a:cxn ang="0">
                    <a:pos x="33" y="8"/>
                  </a:cxn>
                  <a:cxn ang="0">
                    <a:pos x="35" y="17"/>
                  </a:cxn>
                  <a:cxn ang="0">
                    <a:pos x="34" y="22"/>
                  </a:cxn>
                  <a:cxn ang="0">
                    <a:pos x="33" y="25"/>
                  </a:cxn>
                  <a:cxn ang="0">
                    <a:pos x="29" y="29"/>
                  </a:cxn>
                  <a:cxn ang="0">
                    <a:pos x="22" y="33"/>
                  </a:cxn>
                  <a:cxn ang="0">
                    <a:pos x="13" y="33"/>
                  </a:cxn>
                  <a:cxn ang="0">
                    <a:pos x="9" y="31"/>
                  </a:cxn>
                  <a:cxn ang="0">
                    <a:pos x="5" y="29"/>
                  </a:cxn>
                  <a:cxn ang="0">
                    <a:pos x="3" y="25"/>
                  </a:cxn>
                  <a:cxn ang="0">
                    <a:pos x="1" y="22"/>
                  </a:cxn>
                  <a:cxn ang="0">
                    <a:pos x="0" y="17"/>
                  </a:cxn>
                  <a:cxn ang="0">
                    <a:pos x="3" y="8"/>
                  </a:cxn>
                  <a:cxn ang="0">
                    <a:pos x="5" y="4"/>
                  </a:cxn>
                  <a:cxn ang="0">
                    <a:pos x="9" y="2"/>
                  </a:cxn>
                  <a:cxn ang="0">
                    <a:pos x="13" y="0"/>
                  </a:cxn>
                </a:cxnLst>
                <a:rect l="0" t="0" r="r" b="b"/>
                <a:pathLst>
                  <a:path w="35" h="33">
                    <a:moveTo>
                      <a:pt x="13" y="0"/>
                    </a:moveTo>
                    <a:lnTo>
                      <a:pt x="22" y="0"/>
                    </a:lnTo>
                    <a:lnTo>
                      <a:pt x="29" y="4"/>
                    </a:lnTo>
                    <a:lnTo>
                      <a:pt x="33" y="8"/>
                    </a:lnTo>
                    <a:lnTo>
                      <a:pt x="35" y="17"/>
                    </a:lnTo>
                    <a:lnTo>
                      <a:pt x="34" y="22"/>
                    </a:lnTo>
                    <a:lnTo>
                      <a:pt x="33" y="25"/>
                    </a:lnTo>
                    <a:lnTo>
                      <a:pt x="29" y="29"/>
                    </a:lnTo>
                    <a:lnTo>
                      <a:pt x="22" y="33"/>
                    </a:lnTo>
                    <a:lnTo>
                      <a:pt x="13" y="33"/>
                    </a:lnTo>
                    <a:lnTo>
                      <a:pt x="9" y="31"/>
                    </a:lnTo>
                    <a:lnTo>
                      <a:pt x="5" y="29"/>
                    </a:lnTo>
                    <a:lnTo>
                      <a:pt x="3" y="25"/>
                    </a:lnTo>
                    <a:lnTo>
                      <a:pt x="1" y="22"/>
                    </a:lnTo>
                    <a:lnTo>
                      <a:pt x="0" y="17"/>
                    </a:lnTo>
                    <a:lnTo>
                      <a:pt x="3" y="8"/>
                    </a:lnTo>
                    <a:lnTo>
                      <a:pt x="5" y="4"/>
                    </a:lnTo>
                    <a:lnTo>
                      <a:pt x="9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61" name="Line 837"/>
              <p:cNvSpPr>
                <a:spLocks noChangeShapeType="1"/>
              </p:cNvSpPr>
              <p:nvPr/>
            </p:nvSpPr>
            <p:spPr bwMode="auto">
              <a:xfrm>
                <a:off x="2146301" y="5676901"/>
                <a:ext cx="1457325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62" name="Freeform 838"/>
              <p:cNvSpPr>
                <a:spLocks/>
              </p:cNvSpPr>
              <p:nvPr/>
            </p:nvSpPr>
            <p:spPr bwMode="auto">
              <a:xfrm>
                <a:off x="2146301" y="5591176"/>
                <a:ext cx="1457325" cy="63500"/>
              </a:xfrm>
              <a:custGeom>
                <a:avLst/>
                <a:gdLst/>
                <a:ahLst/>
                <a:cxnLst>
                  <a:cxn ang="0">
                    <a:pos x="705" y="0"/>
                  </a:cxn>
                  <a:cxn ang="0">
                    <a:pos x="747" y="1"/>
                  </a:cxn>
                  <a:cxn ang="0">
                    <a:pos x="781" y="2"/>
                  </a:cxn>
                  <a:cxn ang="0">
                    <a:pos x="803" y="3"/>
                  </a:cxn>
                  <a:cxn ang="0">
                    <a:pos x="827" y="6"/>
                  </a:cxn>
                  <a:cxn ang="0">
                    <a:pos x="849" y="7"/>
                  </a:cxn>
                  <a:cxn ang="0">
                    <a:pos x="882" y="10"/>
                  </a:cxn>
                  <a:cxn ang="0">
                    <a:pos x="885" y="11"/>
                  </a:cxn>
                  <a:cxn ang="0">
                    <a:pos x="918" y="28"/>
                  </a:cxn>
                  <a:cxn ang="0">
                    <a:pos x="881" y="22"/>
                  </a:cxn>
                  <a:cxn ang="0">
                    <a:pos x="848" y="18"/>
                  </a:cxn>
                  <a:cxn ang="0">
                    <a:pos x="826" y="17"/>
                  </a:cxn>
                  <a:cxn ang="0">
                    <a:pos x="802" y="15"/>
                  </a:cxn>
                  <a:cxn ang="0">
                    <a:pos x="780" y="14"/>
                  </a:cxn>
                  <a:cxn ang="0">
                    <a:pos x="745" y="13"/>
                  </a:cxn>
                  <a:cxn ang="0">
                    <a:pos x="704" y="11"/>
                  </a:cxn>
                  <a:cxn ang="0">
                    <a:pos x="477" y="13"/>
                  </a:cxn>
                  <a:cxn ang="0">
                    <a:pos x="423" y="14"/>
                  </a:cxn>
                  <a:cxn ang="0">
                    <a:pos x="363" y="15"/>
                  </a:cxn>
                  <a:cxn ang="0">
                    <a:pos x="326" y="16"/>
                  </a:cxn>
                  <a:cxn ang="0">
                    <a:pos x="285" y="17"/>
                  </a:cxn>
                  <a:cxn ang="0">
                    <a:pos x="241" y="20"/>
                  </a:cxn>
                  <a:cxn ang="0">
                    <a:pos x="193" y="23"/>
                  </a:cxn>
                  <a:cxn ang="0">
                    <a:pos x="143" y="28"/>
                  </a:cxn>
                  <a:cxn ang="0">
                    <a:pos x="53" y="36"/>
                  </a:cxn>
                  <a:cxn ang="0">
                    <a:pos x="0" y="40"/>
                  </a:cxn>
                  <a:cxn ang="0">
                    <a:pos x="7" y="29"/>
                  </a:cxn>
                  <a:cxn ang="0">
                    <a:pos x="82" y="21"/>
                  </a:cxn>
                  <a:cxn ang="0">
                    <a:pos x="156" y="15"/>
                  </a:cxn>
                  <a:cxn ang="0">
                    <a:pos x="214" y="11"/>
                  </a:cxn>
                  <a:cxn ang="0">
                    <a:pos x="259" y="7"/>
                  </a:cxn>
                  <a:cxn ang="0">
                    <a:pos x="299" y="6"/>
                  </a:cxn>
                  <a:cxn ang="0">
                    <a:pos x="333" y="4"/>
                  </a:cxn>
                  <a:cxn ang="0">
                    <a:pos x="389" y="2"/>
                  </a:cxn>
                  <a:cxn ang="0">
                    <a:pos x="437" y="1"/>
                  </a:cxn>
                  <a:cxn ang="0">
                    <a:pos x="511" y="0"/>
                  </a:cxn>
                </a:cxnLst>
                <a:rect l="0" t="0" r="r" b="b"/>
                <a:pathLst>
                  <a:path w="918" h="40">
                    <a:moveTo>
                      <a:pt x="511" y="0"/>
                    </a:moveTo>
                    <a:lnTo>
                      <a:pt x="705" y="0"/>
                    </a:lnTo>
                    <a:lnTo>
                      <a:pt x="720" y="1"/>
                    </a:lnTo>
                    <a:lnTo>
                      <a:pt x="747" y="1"/>
                    </a:lnTo>
                    <a:lnTo>
                      <a:pt x="758" y="2"/>
                    </a:lnTo>
                    <a:lnTo>
                      <a:pt x="781" y="2"/>
                    </a:lnTo>
                    <a:lnTo>
                      <a:pt x="792" y="3"/>
                    </a:lnTo>
                    <a:lnTo>
                      <a:pt x="803" y="3"/>
                    </a:lnTo>
                    <a:lnTo>
                      <a:pt x="814" y="4"/>
                    </a:lnTo>
                    <a:lnTo>
                      <a:pt x="827" y="6"/>
                    </a:lnTo>
                    <a:lnTo>
                      <a:pt x="839" y="6"/>
                    </a:lnTo>
                    <a:lnTo>
                      <a:pt x="849" y="7"/>
                    </a:lnTo>
                    <a:lnTo>
                      <a:pt x="861" y="8"/>
                    </a:lnTo>
                    <a:lnTo>
                      <a:pt x="882" y="10"/>
                    </a:lnTo>
                    <a:lnTo>
                      <a:pt x="898" y="13"/>
                    </a:lnTo>
                    <a:lnTo>
                      <a:pt x="885" y="11"/>
                    </a:lnTo>
                    <a:lnTo>
                      <a:pt x="918" y="17"/>
                    </a:lnTo>
                    <a:lnTo>
                      <a:pt x="918" y="28"/>
                    </a:lnTo>
                    <a:lnTo>
                      <a:pt x="896" y="24"/>
                    </a:lnTo>
                    <a:lnTo>
                      <a:pt x="881" y="22"/>
                    </a:lnTo>
                    <a:lnTo>
                      <a:pt x="860" y="20"/>
                    </a:lnTo>
                    <a:lnTo>
                      <a:pt x="848" y="18"/>
                    </a:lnTo>
                    <a:lnTo>
                      <a:pt x="838" y="17"/>
                    </a:lnTo>
                    <a:lnTo>
                      <a:pt x="826" y="17"/>
                    </a:lnTo>
                    <a:lnTo>
                      <a:pt x="812" y="16"/>
                    </a:lnTo>
                    <a:lnTo>
                      <a:pt x="802" y="15"/>
                    </a:lnTo>
                    <a:lnTo>
                      <a:pt x="790" y="15"/>
                    </a:lnTo>
                    <a:lnTo>
                      <a:pt x="780" y="14"/>
                    </a:lnTo>
                    <a:lnTo>
                      <a:pt x="757" y="14"/>
                    </a:lnTo>
                    <a:lnTo>
                      <a:pt x="745" y="13"/>
                    </a:lnTo>
                    <a:lnTo>
                      <a:pt x="719" y="13"/>
                    </a:lnTo>
                    <a:lnTo>
                      <a:pt x="704" y="11"/>
                    </a:lnTo>
                    <a:lnTo>
                      <a:pt x="511" y="11"/>
                    </a:lnTo>
                    <a:lnTo>
                      <a:pt x="477" y="13"/>
                    </a:lnTo>
                    <a:lnTo>
                      <a:pt x="438" y="13"/>
                    </a:lnTo>
                    <a:lnTo>
                      <a:pt x="423" y="14"/>
                    </a:lnTo>
                    <a:lnTo>
                      <a:pt x="389" y="14"/>
                    </a:lnTo>
                    <a:lnTo>
                      <a:pt x="363" y="15"/>
                    </a:lnTo>
                    <a:lnTo>
                      <a:pt x="333" y="16"/>
                    </a:lnTo>
                    <a:lnTo>
                      <a:pt x="326" y="16"/>
                    </a:lnTo>
                    <a:lnTo>
                      <a:pt x="299" y="17"/>
                    </a:lnTo>
                    <a:lnTo>
                      <a:pt x="285" y="17"/>
                    </a:lnTo>
                    <a:lnTo>
                      <a:pt x="259" y="18"/>
                    </a:lnTo>
                    <a:lnTo>
                      <a:pt x="241" y="20"/>
                    </a:lnTo>
                    <a:lnTo>
                      <a:pt x="215" y="23"/>
                    </a:lnTo>
                    <a:lnTo>
                      <a:pt x="193" y="23"/>
                    </a:lnTo>
                    <a:lnTo>
                      <a:pt x="157" y="26"/>
                    </a:lnTo>
                    <a:lnTo>
                      <a:pt x="143" y="28"/>
                    </a:lnTo>
                    <a:lnTo>
                      <a:pt x="83" y="32"/>
                    </a:lnTo>
                    <a:lnTo>
                      <a:pt x="53" y="36"/>
                    </a:lnTo>
                    <a:lnTo>
                      <a:pt x="8" y="40"/>
                    </a:lnTo>
                    <a:lnTo>
                      <a:pt x="0" y="40"/>
                    </a:lnTo>
                    <a:lnTo>
                      <a:pt x="0" y="29"/>
                    </a:lnTo>
                    <a:lnTo>
                      <a:pt x="7" y="29"/>
                    </a:lnTo>
                    <a:lnTo>
                      <a:pt x="52" y="24"/>
                    </a:lnTo>
                    <a:lnTo>
                      <a:pt x="82" y="21"/>
                    </a:lnTo>
                    <a:lnTo>
                      <a:pt x="142" y="16"/>
                    </a:lnTo>
                    <a:lnTo>
                      <a:pt x="156" y="15"/>
                    </a:lnTo>
                    <a:lnTo>
                      <a:pt x="192" y="11"/>
                    </a:lnTo>
                    <a:lnTo>
                      <a:pt x="214" y="11"/>
                    </a:lnTo>
                    <a:lnTo>
                      <a:pt x="240" y="8"/>
                    </a:lnTo>
                    <a:lnTo>
                      <a:pt x="259" y="7"/>
                    </a:lnTo>
                    <a:lnTo>
                      <a:pt x="285" y="6"/>
                    </a:lnTo>
                    <a:lnTo>
                      <a:pt x="299" y="6"/>
                    </a:lnTo>
                    <a:lnTo>
                      <a:pt x="326" y="4"/>
                    </a:lnTo>
                    <a:lnTo>
                      <a:pt x="333" y="4"/>
                    </a:lnTo>
                    <a:lnTo>
                      <a:pt x="363" y="3"/>
                    </a:lnTo>
                    <a:lnTo>
                      <a:pt x="389" y="2"/>
                    </a:lnTo>
                    <a:lnTo>
                      <a:pt x="422" y="2"/>
                    </a:lnTo>
                    <a:lnTo>
                      <a:pt x="437" y="1"/>
                    </a:lnTo>
                    <a:lnTo>
                      <a:pt x="477" y="1"/>
                    </a:lnTo>
                    <a:lnTo>
                      <a:pt x="511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63" name="Freeform 839"/>
              <p:cNvSpPr>
                <a:spLocks/>
              </p:cNvSpPr>
              <p:nvPr/>
            </p:nvSpPr>
            <p:spPr bwMode="auto">
              <a:xfrm>
                <a:off x="2146301" y="5570538"/>
                <a:ext cx="1457325" cy="49213"/>
              </a:xfrm>
              <a:custGeom>
                <a:avLst/>
                <a:gdLst/>
                <a:ahLst/>
                <a:cxnLst>
                  <a:cxn ang="0">
                    <a:pos x="735" y="0"/>
                  </a:cxn>
                  <a:cxn ang="0">
                    <a:pos x="779" y="1"/>
                  </a:cxn>
                  <a:cxn ang="0">
                    <a:pos x="806" y="2"/>
                  </a:cxn>
                  <a:cxn ang="0">
                    <a:pos x="829" y="4"/>
                  </a:cxn>
                  <a:cxn ang="0">
                    <a:pos x="851" y="6"/>
                  </a:cxn>
                  <a:cxn ang="0">
                    <a:pos x="867" y="11"/>
                  </a:cxn>
                  <a:cxn ang="0">
                    <a:pos x="873" y="9"/>
                  </a:cxn>
                  <a:cxn ang="0">
                    <a:pos x="891" y="12"/>
                  </a:cxn>
                  <a:cxn ang="0">
                    <a:pos x="892" y="13"/>
                  </a:cxn>
                  <a:cxn ang="0">
                    <a:pos x="908" y="17"/>
                  </a:cxn>
                  <a:cxn ang="0">
                    <a:pos x="918" y="17"/>
                  </a:cxn>
                  <a:cxn ang="0">
                    <a:pos x="918" y="17"/>
                  </a:cxn>
                  <a:cxn ang="0">
                    <a:pos x="907" y="28"/>
                  </a:cxn>
                  <a:cxn ang="0">
                    <a:pos x="898" y="26"/>
                  </a:cxn>
                  <a:cxn ang="0">
                    <a:pos x="889" y="23"/>
                  </a:cxn>
                  <a:cxn ang="0">
                    <a:pos x="871" y="21"/>
                  </a:cxn>
                  <a:cxn ang="0">
                    <a:pos x="848" y="17"/>
                  </a:cxn>
                  <a:cxn ang="0">
                    <a:pos x="827" y="15"/>
                  </a:cxn>
                  <a:cxn ang="0">
                    <a:pos x="804" y="14"/>
                  </a:cxn>
                  <a:cxn ang="0">
                    <a:pos x="778" y="13"/>
                  </a:cxn>
                  <a:cxn ang="0">
                    <a:pos x="734" y="12"/>
                  </a:cxn>
                  <a:cxn ang="0">
                    <a:pos x="673" y="13"/>
                  </a:cxn>
                  <a:cxn ang="0">
                    <a:pos x="625" y="14"/>
                  </a:cxn>
                  <a:cxn ang="0">
                    <a:pos x="569" y="15"/>
                  </a:cxn>
                  <a:cxn ang="0">
                    <a:pos x="451" y="20"/>
                  </a:cxn>
                  <a:cxn ang="0">
                    <a:pos x="336" y="24"/>
                  </a:cxn>
                  <a:cxn ang="0">
                    <a:pos x="214" y="27"/>
                  </a:cxn>
                  <a:cxn ang="0">
                    <a:pos x="125" y="29"/>
                  </a:cxn>
                  <a:cxn ang="0">
                    <a:pos x="0" y="31"/>
                  </a:cxn>
                  <a:cxn ang="0">
                    <a:pos x="59" y="19"/>
                  </a:cxn>
                  <a:cxn ang="0">
                    <a:pos x="195" y="16"/>
                  </a:cxn>
                  <a:cxn ang="0">
                    <a:pos x="277" y="14"/>
                  </a:cxn>
                  <a:cxn ang="0">
                    <a:pos x="391" y="12"/>
                  </a:cxn>
                  <a:cxn ang="0">
                    <a:pos x="495" y="7"/>
                  </a:cxn>
                  <a:cxn ang="0">
                    <a:pos x="617" y="2"/>
                  </a:cxn>
                  <a:cxn ang="0">
                    <a:pos x="658" y="1"/>
                  </a:cxn>
                  <a:cxn ang="0">
                    <a:pos x="698" y="0"/>
                  </a:cxn>
                </a:cxnLst>
                <a:rect l="0" t="0" r="r" b="b"/>
                <a:pathLst>
                  <a:path w="918" h="31">
                    <a:moveTo>
                      <a:pt x="698" y="0"/>
                    </a:moveTo>
                    <a:lnTo>
                      <a:pt x="735" y="0"/>
                    </a:lnTo>
                    <a:lnTo>
                      <a:pt x="749" y="1"/>
                    </a:lnTo>
                    <a:lnTo>
                      <a:pt x="779" y="1"/>
                    </a:lnTo>
                    <a:lnTo>
                      <a:pt x="797" y="2"/>
                    </a:lnTo>
                    <a:lnTo>
                      <a:pt x="806" y="2"/>
                    </a:lnTo>
                    <a:lnTo>
                      <a:pt x="817" y="4"/>
                    </a:lnTo>
                    <a:lnTo>
                      <a:pt x="829" y="4"/>
                    </a:lnTo>
                    <a:lnTo>
                      <a:pt x="840" y="5"/>
                    </a:lnTo>
                    <a:lnTo>
                      <a:pt x="851" y="6"/>
                    </a:lnTo>
                    <a:lnTo>
                      <a:pt x="845" y="6"/>
                    </a:lnTo>
                    <a:lnTo>
                      <a:pt x="867" y="11"/>
                    </a:lnTo>
                    <a:lnTo>
                      <a:pt x="867" y="9"/>
                    </a:lnTo>
                    <a:lnTo>
                      <a:pt x="873" y="9"/>
                    </a:lnTo>
                    <a:lnTo>
                      <a:pt x="883" y="11"/>
                    </a:lnTo>
                    <a:lnTo>
                      <a:pt x="891" y="12"/>
                    </a:lnTo>
                    <a:lnTo>
                      <a:pt x="890" y="12"/>
                    </a:lnTo>
                    <a:lnTo>
                      <a:pt x="892" y="13"/>
                    </a:lnTo>
                    <a:lnTo>
                      <a:pt x="903" y="16"/>
                    </a:lnTo>
                    <a:lnTo>
                      <a:pt x="908" y="17"/>
                    </a:lnTo>
                    <a:lnTo>
                      <a:pt x="908" y="16"/>
                    </a:lnTo>
                    <a:lnTo>
                      <a:pt x="918" y="17"/>
                    </a:lnTo>
                    <a:lnTo>
                      <a:pt x="916" y="17"/>
                    </a:lnTo>
                    <a:lnTo>
                      <a:pt x="918" y="17"/>
                    </a:lnTo>
                    <a:lnTo>
                      <a:pt x="918" y="29"/>
                    </a:lnTo>
                    <a:lnTo>
                      <a:pt x="907" y="28"/>
                    </a:lnTo>
                    <a:lnTo>
                      <a:pt x="900" y="27"/>
                    </a:lnTo>
                    <a:lnTo>
                      <a:pt x="898" y="26"/>
                    </a:lnTo>
                    <a:lnTo>
                      <a:pt x="899" y="27"/>
                    </a:lnTo>
                    <a:lnTo>
                      <a:pt x="889" y="23"/>
                    </a:lnTo>
                    <a:lnTo>
                      <a:pt x="882" y="22"/>
                    </a:lnTo>
                    <a:lnTo>
                      <a:pt x="871" y="21"/>
                    </a:lnTo>
                    <a:lnTo>
                      <a:pt x="866" y="21"/>
                    </a:lnTo>
                    <a:lnTo>
                      <a:pt x="848" y="17"/>
                    </a:lnTo>
                    <a:lnTo>
                      <a:pt x="839" y="16"/>
                    </a:lnTo>
                    <a:lnTo>
                      <a:pt x="827" y="15"/>
                    </a:lnTo>
                    <a:lnTo>
                      <a:pt x="816" y="15"/>
                    </a:lnTo>
                    <a:lnTo>
                      <a:pt x="804" y="14"/>
                    </a:lnTo>
                    <a:lnTo>
                      <a:pt x="796" y="14"/>
                    </a:lnTo>
                    <a:lnTo>
                      <a:pt x="778" y="13"/>
                    </a:lnTo>
                    <a:lnTo>
                      <a:pt x="748" y="13"/>
                    </a:lnTo>
                    <a:lnTo>
                      <a:pt x="734" y="12"/>
                    </a:lnTo>
                    <a:lnTo>
                      <a:pt x="698" y="12"/>
                    </a:lnTo>
                    <a:lnTo>
                      <a:pt x="673" y="13"/>
                    </a:lnTo>
                    <a:lnTo>
                      <a:pt x="658" y="13"/>
                    </a:lnTo>
                    <a:lnTo>
                      <a:pt x="625" y="14"/>
                    </a:lnTo>
                    <a:lnTo>
                      <a:pt x="617" y="14"/>
                    </a:lnTo>
                    <a:lnTo>
                      <a:pt x="569" y="15"/>
                    </a:lnTo>
                    <a:lnTo>
                      <a:pt x="495" y="19"/>
                    </a:lnTo>
                    <a:lnTo>
                      <a:pt x="451" y="20"/>
                    </a:lnTo>
                    <a:lnTo>
                      <a:pt x="391" y="23"/>
                    </a:lnTo>
                    <a:lnTo>
                      <a:pt x="336" y="24"/>
                    </a:lnTo>
                    <a:lnTo>
                      <a:pt x="277" y="26"/>
                    </a:lnTo>
                    <a:lnTo>
                      <a:pt x="214" y="27"/>
                    </a:lnTo>
                    <a:lnTo>
                      <a:pt x="195" y="28"/>
                    </a:lnTo>
                    <a:lnTo>
                      <a:pt x="125" y="29"/>
                    </a:lnTo>
                    <a:lnTo>
                      <a:pt x="59" y="30"/>
                    </a:lnTo>
                    <a:lnTo>
                      <a:pt x="0" y="31"/>
                    </a:lnTo>
                    <a:lnTo>
                      <a:pt x="0" y="20"/>
                    </a:lnTo>
                    <a:lnTo>
                      <a:pt x="59" y="19"/>
                    </a:lnTo>
                    <a:lnTo>
                      <a:pt x="125" y="17"/>
                    </a:lnTo>
                    <a:lnTo>
                      <a:pt x="195" y="16"/>
                    </a:lnTo>
                    <a:lnTo>
                      <a:pt x="214" y="15"/>
                    </a:lnTo>
                    <a:lnTo>
                      <a:pt x="277" y="14"/>
                    </a:lnTo>
                    <a:lnTo>
                      <a:pt x="336" y="13"/>
                    </a:lnTo>
                    <a:lnTo>
                      <a:pt x="391" y="12"/>
                    </a:lnTo>
                    <a:lnTo>
                      <a:pt x="451" y="8"/>
                    </a:lnTo>
                    <a:lnTo>
                      <a:pt x="495" y="7"/>
                    </a:lnTo>
                    <a:lnTo>
                      <a:pt x="569" y="4"/>
                    </a:lnTo>
                    <a:lnTo>
                      <a:pt x="617" y="2"/>
                    </a:lnTo>
                    <a:lnTo>
                      <a:pt x="625" y="2"/>
                    </a:lnTo>
                    <a:lnTo>
                      <a:pt x="658" y="1"/>
                    </a:lnTo>
                    <a:lnTo>
                      <a:pt x="673" y="1"/>
                    </a:lnTo>
                    <a:lnTo>
                      <a:pt x="6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80" name="Line 856"/>
              <p:cNvSpPr>
                <a:spLocks noChangeShapeType="1"/>
              </p:cNvSpPr>
              <p:nvPr/>
            </p:nvSpPr>
            <p:spPr bwMode="auto">
              <a:xfrm>
                <a:off x="3457576" y="6496051"/>
                <a:ext cx="1588" cy="1588"/>
              </a:xfrm>
              <a:prstGeom prst="line">
                <a:avLst/>
              </a:prstGeom>
              <a:noFill/>
              <a:ln w="11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81" name="Freeform 857"/>
              <p:cNvSpPr>
                <a:spLocks/>
              </p:cNvSpPr>
              <p:nvPr/>
            </p:nvSpPr>
            <p:spPr bwMode="auto">
              <a:xfrm>
                <a:off x="3535363" y="6477001"/>
                <a:ext cx="84138" cy="809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8" y="0"/>
                  </a:cxn>
                  <a:cxn ang="0">
                    <a:pos x="28" y="2"/>
                  </a:cxn>
                  <a:cxn ang="0">
                    <a:pos x="24" y="4"/>
                  </a:cxn>
                  <a:cxn ang="0">
                    <a:pos x="24" y="6"/>
                  </a:cxn>
                  <a:cxn ang="0">
                    <a:pos x="25" y="7"/>
                  </a:cxn>
                  <a:cxn ang="0">
                    <a:pos x="25" y="8"/>
                  </a:cxn>
                  <a:cxn ang="0">
                    <a:pos x="30" y="17"/>
                  </a:cxn>
                  <a:cxn ang="0">
                    <a:pos x="35" y="11"/>
                  </a:cxn>
                  <a:cxn ang="0">
                    <a:pos x="36" y="7"/>
                  </a:cxn>
                  <a:cxn ang="0">
                    <a:pos x="37" y="5"/>
                  </a:cxn>
                  <a:cxn ang="0">
                    <a:pos x="36" y="5"/>
                  </a:cxn>
                  <a:cxn ang="0">
                    <a:pos x="33" y="2"/>
                  </a:cxn>
                  <a:cxn ang="0">
                    <a:pos x="31" y="2"/>
                  </a:cxn>
                  <a:cxn ang="0">
                    <a:pos x="31" y="0"/>
                  </a:cxn>
                  <a:cxn ang="0">
                    <a:pos x="51" y="0"/>
                  </a:cxn>
                  <a:cxn ang="0">
                    <a:pos x="51" y="2"/>
                  </a:cxn>
                  <a:cxn ang="0">
                    <a:pos x="47" y="4"/>
                  </a:cxn>
                  <a:cxn ang="0">
                    <a:pos x="45" y="5"/>
                  </a:cxn>
                  <a:cxn ang="0">
                    <a:pos x="38" y="12"/>
                  </a:cxn>
                  <a:cxn ang="0">
                    <a:pos x="31" y="21"/>
                  </a:cxn>
                  <a:cxn ang="0">
                    <a:pos x="41" y="37"/>
                  </a:cxn>
                  <a:cxn ang="0">
                    <a:pos x="44" y="42"/>
                  </a:cxn>
                  <a:cxn ang="0">
                    <a:pos x="51" y="49"/>
                  </a:cxn>
                  <a:cxn ang="0">
                    <a:pos x="53" y="49"/>
                  </a:cxn>
                  <a:cxn ang="0">
                    <a:pos x="53" y="51"/>
                  </a:cxn>
                  <a:cxn ang="0">
                    <a:pos x="24" y="51"/>
                  </a:cxn>
                  <a:cxn ang="0">
                    <a:pos x="24" y="49"/>
                  </a:cxn>
                  <a:cxn ang="0">
                    <a:pos x="26" y="49"/>
                  </a:cxn>
                  <a:cxn ang="0">
                    <a:pos x="28" y="48"/>
                  </a:cxn>
                  <a:cxn ang="0">
                    <a:pos x="29" y="48"/>
                  </a:cxn>
                  <a:cxn ang="0">
                    <a:pos x="29" y="45"/>
                  </a:cxn>
                  <a:cxn ang="0">
                    <a:pos x="28" y="44"/>
                  </a:cxn>
                  <a:cxn ang="0">
                    <a:pos x="26" y="42"/>
                  </a:cxn>
                  <a:cxn ang="0">
                    <a:pos x="22" y="34"/>
                  </a:cxn>
                  <a:cxn ang="0">
                    <a:pos x="18" y="39"/>
                  </a:cxn>
                  <a:cxn ang="0">
                    <a:pos x="17" y="42"/>
                  </a:cxn>
                  <a:cxn ang="0">
                    <a:pos x="16" y="43"/>
                  </a:cxn>
                  <a:cxn ang="0">
                    <a:pos x="15" y="43"/>
                  </a:cxn>
                  <a:cxn ang="0">
                    <a:pos x="15" y="48"/>
                  </a:cxn>
                  <a:cxn ang="0">
                    <a:pos x="17" y="48"/>
                  </a:cxn>
                  <a:cxn ang="0">
                    <a:pos x="17" y="49"/>
                  </a:cxn>
                  <a:cxn ang="0">
                    <a:pos x="21" y="49"/>
                  </a:cxn>
                  <a:cxn ang="0">
                    <a:pos x="21" y="51"/>
                  </a:cxn>
                  <a:cxn ang="0">
                    <a:pos x="0" y="51"/>
                  </a:cxn>
                  <a:cxn ang="0">
                    <a:pos x="0" y="49"/>
                  </a:cxn>
                  <a:cxn ang="0">
                    <a:pos x="2" y="49"/>
                  </a:cxn>
                  <a:cxn ang="0">
                    <a:pos x="6" y="48"/>
                  </a:cxn>
                  <a:cxn ang="0">
                    <a:pos x="9" y="44"/>
                  </a:cxn>
                  <a:cxn ang="0">
                    <a:pos x="13" y="42"/>
                  </a:cxn>
                  <a:cxn ang="0">
                    <a:pos x="16" y="37"/>
                  </a:cxn>
                  <a:cxn ang="0">
                    <a:pos x="21" y="30"/>
                  </a:cxn>
                  <a:cxn ang="0">
                    <a:pos x="11" y="15"/>
                  </a:cxn>
                  <a:cxn ang="0">
                    <a:pos x="9" y="12"/>
                  </a:cxn>
                  <a:cxn ang="0">
                    <a:pos x="7" y="7"/>
                  </a:cxn>
                  <a:cxn ang="0">
                    <a:pos x="3" y="4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53" h="51">
                    <a:moveTo>
                      <a:pt x="0" y="0"/>
                    </a:moveTo>
                    <a:lnTo>
                      <a:pt x="28" y="0"/>
                    </a:lnTo>
                    <a:lnTo>
                      <a:pt x="28" y="2"/>
                    </a:lnTo>
                    <a:lnTo>
                      <a:pt x="24" y="4"/>
                    </a:lnTo>
                    <a:lnTo>
                      <a:pt x="24" y="6"/>
                    </a:lnTo>
                    <a:lnTo>
                      <a:pt x="25" y="7"/>
                    </a:lnTo>
                    <a:lnTo>
                      <a:pt x="25" y="8"/>
                    </a:lnTo>
                    <a:lnTo>
                      <a:pt x="30" y="17"/>
                    </a:lnTo>
                    <a:lnTo>
                      <a:pt x="35" y="11"/>
                    </a:lnTo>
                    <a:lnTo>
                      <a:pt x="36" y="7"/>
                    </a:lnTo>
                    <a:lnTo>
                      <a:pt x="37" y="5"/>
                    </a:lnTo>
                    <a:lnTo>
                      <a:pt x="36" y="5"/>
                    </a:lnTo>
                    <a:lnTo>
                      <a:pt x="33" y="2"/>
                    </a:lnTo>
                    <a:lnTo>
                      <a:pt x="31" y="2"/>
                    </a:lnTo>
                    <a:lnTo>
                      <a:pt x="31" y="0"/>
                    </a:lnTo>
                    <a:lnTo>
                      <a:pt x="51" y="0"/>
                    </a:lnTo>
                    <a:lnTo>
                      <a:pt x="51" y="2"/>
                    </a:lnTo>
                    <a:lnTo>
                      <a:pt x="47" y="4"/>
                    </a:lnTo>
                    <a:lnTo>
                      <a:pt x="45" y="5"/>
                    </a:lnTo>
                    <a:lnTo>
                      <a:pt x="38" y="12"/>
                    </a:lnTo>
                    <a:lnTo>
                      <a:pt x="31" y="21"/>
                    </a:lnTo>
                    <a:lnTo>
                      <a:pt x="41" y="37"/>
                    </a:lnTo>
                    <a:lnTo>
                      <a:pt x="44" y="42"/>
                    </a:lnTo>
                    <a:lnTo>
                      <a:pt x="51" y="49"/>
                    </a:lnTo>
                    <a:lnTo>
                      <a:pt x="53" y="49"/>
                    </a:lnTo>
                    <a:lnTo>
                      <a:pt x="53" y="51"/>
                    </a:lnTo>
                    <a:lnTo>
                      <a:pt x="24" y="51"/>
                    </a:lnTo>
                    <a:lnTo>
                      <a:pt x="24" y="49"/>
                    </a:lnTo>
                    <a:lnTo>
                      <a:pt x="26" y="49"/>
                    </a:lnTo>
                    <a:lnTo>
                      <a:pt x="28" y="48"/>
                    </a:lnTo>
                    <a:lnTo>
                      <a:pt x="29" y="48"/>
                    </a:lnTo>
                    <a:lnTo>
                      <a:pt x="29" y="45"/>
                    </a:lnTo>
                    <a:lnTo>
                      <a:pt x="28" y="44"/>
                    </a:lnTo>
                    <a:lnTo>
                      <a:pt x="26" y="42"/>
                    </a:lnTo>
                    <a:lnTo>
                      <a:pt x="22" y="34"/>
                    </a:lnTo>
                    <a:lnTo>
                      <a:pt x="18" y="39"/>
                    </a:lnTo>
                    <a:lnTo>
                      <a:pt x="17" y="42"/>
                    </a:lnTo>
                    <a:lnTo>
                      <a:pt x="16" y="43"/>
                    </a:lnTo>
                    <a:lnTo>
                      <a:pt x="15" y="43"/>
                    </a:lnTo>
                    <a:lnTo>
                      <a:pt x="15" y="48"/>
                    </a:lnTo>
                    <a:lnTo>
                      <a:pt x="17" y="48"/>
                    </a:lnTo>
                    <a:lnTo>
                      <a:pt x="17" y="49"/>
                    </a:lnTo>
                    <a:lnTo>
                      <a:pt x="21" y="49"/>
                    </a:lnTo>
                    <a:lnTo>
                      <a:pt x="21" y="51"/>
                    </a:lnTo>
                    <a:lnTo>
                      <a:pt x="0" y="51"/>
                    </a:lnTo>
                    <a:lnTo>
                      <a:pt x="0" y="49"/>
                    </a:lnTo>
                    <a:lnTo>
                      <a:pt x="2" y="49"/>
                    </a:lnTo>
                    <a:lnTo>
                      <a:pt x="6" y="48"/>
                    </a:lnTo>
                    <a:lnTo>
                      <a:pt x="9" y="44"/>
                    </a:lnTo>
                    <a:lnTo>
                      <a:pt x="13" y="42"/>
                    </a:lnTo>
                    <a:lnTo>
                      <a:pt x="16" y="37"/>
                    </a:lnTo>
                    <a:lnTo>
                      <a:pt x="21" y="30"/>
                    </a:lnTo>
                    <a:lnTo>
                      <a:pt x="11" y="15"/>
                    </a:lnTo>
                    <a:lnTo>
                      <a:pt x="9" y="12"/>
                    </a:lnTo>
                    <a:lnTo>
                      <a:pt x="7" y="7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82" name="Line 858"/>
              <p:cNvSpPr>
                <a:spLocks noChangeShapeType="1"/>
              </p:cNvSpPr>
              <p:nvPr/>
            </p:nvSpPr>
            <p:spPr bwMode="auto">
              <a:xfrm>
                <a:off x="2146301" y="6118226"/>
                <a:ext cx="1588" cy="1588"/>
              </a:xfrm>
              <a:prstGeom prst="line">
                <a:avLst/>
              </a:prstGeom>
              <a:noFill/>
              <a:ln w="11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83" name="Freeform 859"/>
              <p:cNvSpPr>
                <a:spLocks/>
              </p:cNvSpPr>
              <p:nvPr/>
            </p:nvSpPr>
            <p:spPr bwMode="auto">
              <a:xfrm>
                <a:off x="2227263" y="6102351"/>
                <a:ext cx="65088" cy="66675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41" y="0"/>
                  </a:cxn>
                  <a:cxn ang="0">
                    <a:pos x="41" y="8"/>
                  </a:cxn>
                  <a:cxn ang="0">
                    <a:pos x="32" y="8"/>
                  </a:cxn>
                  <a:cxn ang="0">
                    <a:pos x="31" y="17"/>
                  </a:cxn>
                  <a:cxn ang="0">
                    <a:pos x="31" y="31"/>
                  </a:cxn>
                  <a:cxn ang="0">
                    <a:pos x="33" y="33"/>
                  </a:cxn>
                  <a:cxn ang="0">
                    <a:pos x="37" y="33"/>
                  </a:cxn>
                  <a:cxn ang="0">
                    <a:pos x="39" y="31"/>
                  </a:cxn>
                  <a:cxn ang="0">
                    <a:pos x="39" y="29"/>
                  </a:cxn>
                  <a:cxn ang="0">
                    <a:pos x="41" y="29"/>
                  </a:cxn>
                  <a:cxn ang="0">
                    <a:pos x="39" y="36"/>
                  </a:cxn>
                  <a:cxn ang="0">
                    <a:pos x="37" y="40"/>
                  </a:cxn>
                  <a:cxn ang="0">
                    <a:pos x="34" y="42"/>
                  </a:cxn>
                  <a:cxn ang="0">
                    <a:pos x="33" y="42"/>
                  </a:cxn>
                  <a:cxn ang="0">
                    <a:pos x="30" y="40"/>
                  </a:cxn>
                  <a:cxn ang="0">
                    <a:pos x="28" y="38"/>
                  </a:cxn>
                  <a:cxn ang="0">
                    <a:pos x="26" y="36"/>
                  </a:cxn>
                  <a:cxn ang="0">
                    <a:pos x="26" y="32"/>
                  </a:cxn>
                  <a:cxn ang="0">
                    <a:pos x="25" y="26"/>
                  </a:cxn>
                  <a:cxn ang="0">
                    <a:pos x="25" y="20"/>
                  </a:cxn>
                  <a:cxn ang="0">
                    <a:pos x="26" y="8"/>
                  </a:cxn>
                  <a:cxn ang="0">
                    <a:pos x="17" y="8"/>
                  </a:cxn>
                  <a:cxn ang="0">
                    <a:pos x="15" y="25"/>
                  </a:cxn>
                  <a:cxn ang="0">
                    <a:pos x="14" y="36"/>
                  </a:cxn>
                  <a:cxn ang="0">
                    <a:pos x="12" y="39"/>
                  </a:cxn>
                  <a:cxn ang="0">
                    <a:pos x="8" y="42"/>
                  </a:cxn>
                  <a:cxn ang="0">
                    <a:pos x="7" y="42"/>
                  </a:cxn>
                  <a:cxn ang="0">
                    <a:pos x="4" y="39"/>
                  </a:cxn>
                  <a:cxn ang="0">
                    <a:pos x="4" y="36"/>
                  </a:cxn>
                  <a:cxn ang="0">
                    <a:pos x="8" y="32"/>
                  </a:cxn>
                  <a:cxn ang="0">
                    <a:pos x="10" y="28"/>
                  </a:cxn>
                  <a:cxn ang="0">
                    <a:pos x="10" y="25"/>
                  </a:cxn>
                  <a:cxn ang="0">
                    <a:pos x="11" y="21"/>
                  </a:cxn>
                  <a:cxn ang="0">
                    <a:pos x="12" y="15"/>
                  </a:cxn>
                  <a:cxn ang="0">
                    <a:pos x="12" y="8"/>
                  </a:cxn>
                  <a:cxn ang="0">
                    <a:pos x="6" y="8"/>
                  </a:cxn>
                  <a:cxn ang="0">
                    <a:pos x="1" y="13"/>
                  </a:cxn>
                  <a:cxn ang="0">
                    <a:pos x="0" y="13"/>
                  </a:cxn>
                  <a:cxn ang="0">
                    <a:pos x="1" y="8"/>
                  </a:cxn>
                  <a:cxn ang="0">
                    <a:pos x="3" y="4"/>
                  </a:cxn>
                  <a:cxn ang="0">
                    <a:pos x="4" y="2"/>
                  </a:cxn>
                  <a:cxn ang="0">
                    <a:pos x="7" y="1"/>
                  </a:cxn>
                  <a:cxn ang="0">
                    <a:pos x="9" y="1"/>
                  </a:cxn>
                  <a:cxn ang="0">
                    <a:pos x="11" y="0"/>
                  </a:cxn>
                </a:cxnLst>
                <a:rect l="0" t="0" r="r" b="b"/>
                <a:pathLst>
                  <a:path w="41" h="42">
                    <a:moveTo>
                      <a:pt x="11" y="0"/>
                    </a:moveTo>
                    <a:lnTo>
                      <a:pt x="41" y="0"/>
                    </a:lnTo>
                    <a:lnTo>
                      <a:pt x="41" y="8"/>
                    </a:lnTo>
                    <a:lnTo>
                      <a:pt x="32" y="8"/>
                    </a:lnTo>
                    <a:lnTo>
                      <a:pt x="31" y="17"/>
                    </a:lnTo>
                    <a:lnTo>
                      <a:pt x="31" y="31"/>
                    </a:lnTo>
                    <a:lnTo>
                      <a:pt x="33" y="33"/>
                    </a:lnTo>
                    <a:lnTo>
                      <a:pt x="37" y="33"/>
                    </a:lnTo>
                    <a:lnTo>
                      <a:pt x="39" y="31"/>
                    </a:lnTo>
                    <a:lnTo>
                      <a:pt x="39" y="29"/>
                    </a:lnTo>
                    <a:lnTo>
                      <a:pt x="41" y="29"/>
                    </a:lnTo>
                    <a:lnTo>
                      <a:pt x="39" y="36"/>
                    </a:lnTo>
                    <a:lnTo>
                      <a:pt x="37" y="40"/>
                    </a:lnTo>
                    <a:lnTo>
                      <a:pt x="34" y="42"/>
                    </a:lnTo>
                    <a:lnTo>
                      <a:pt x="33" y="42"/>
                    </a:lnTo>
                    <a:lnTo>
                      <a:pt x="30" y="40"/>
                    </a:lnTo>
                    <a:lnTo>
                      <a:pt x="28" y="38"/>
                    </a:lnTo>
                    <a:lnTo>
                      <a:pt x="26" y="36"/>
                    </a:lnTo>
                    <a:lnTo>
                      <a:pt x="26" y="32"/>
                    </a:lnTo>
                    <a:lnTo>
                      <a:pt x="25" y="26"/>
                    </a:lnTo>
                    <a:lnTo>
                      <a:pt x="25" y="20"/>
                    </a:lnTo>
                    <a:lnTo>
                      <a:pt x="26" y="8"/>
                    </a:lnTo>
                    <a:lnTo>
                      <a:pt x="17" y="8"/>
                    </a:lnTo>
                    <a:lnTo>
                      <a:pt x="15" y="25"/>
                    </a:lnTo>
                    <a:lnTo>
                      <a:pt x="14" y="36"/>
                    </a:lnTo>
                    <a:lnTo>
                      <a:pt x="12" y="39"/>
                    </a:lnTo>
                    <a:lnTo>
                      <a:pt x="8" y="42"/>
                    </a:lnTo>
                    <a:lnTo>
                      <a:pt x="7" y="42"/>
                    </a:lnTo>
                    <a:lnTo>
                      <a:pt x="4" y="39"/>
                    </a:lnTo>
                    <a:lnTo>
                      <a:pt x="4" y="36"/>
                    </a:lnTo>
                    <a:lnTo>
                      <a:pt x="8" y="32"/>
                    </a:lnTo>
                    <a:lnTo>
                      <a:pt x="10" y="28"/>
                    </a:lnTo>
                    <a:lnTo>
                      <a:pt x="10" y="25"/>
                    </a:lnTo>
                    <a:lnTo>
                      <a:pt x="11" y="21"/>
                    </a:lnTo>
                    <a:lnTo>
                      <a:pt x="12" y="15"/>
                    </a:lnTo>
                    <a:lnTo>
                      <a:pt x="12" y="8"/>
                    </a:lnTo>
                    <a:lnTo>
                      <a:pt x="6" y="8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3" y="4"/>
                    </a:lnTo>
                    <a:lnTo>
                      <a:pt x="4" y="2"/>
                    </a:lnTo>
                    <a:lnTo>
                      <a:pt x="7" y="1"/>
                    </a:lnTo>
                    <a:lnTo>
                      <a:pt x="9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84" name="Freeform 860"/>
              <p:cNvSpPr>
                <a:spLocks/>
              </p:cNvSpPr>
              <p:nvPr/>
            </p:nvSpPr>
            <p:spPr bwMode="auto">
              <a:xfrm>
                <a:off x="2298701" y="6038851"/>
                <a:ext cx="49213" cy="52388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7" y="0"/>
                  </a:cxn>
                  <a:cxn ang="0">
                    <a:pos x="17" y="14"/>
                  </a:cxn>
                  <a:cxn ang="0">
                    <a:pos x="31" y="14"/>
                  </a:cxn>
                  <a:cxn ang="0">
                    <a:pos x="31" y="19"/>
                  </a:cxn>
                  <a:cxn ang="0">
                    <a:pos x="17" y="19"/>
                  </a:cxn>
                  <a:cxn ang="0">
                    <a:pos x="17" y="33"/>
                  </a:cxn>
                  <a:cxn ang="0">
                    <a:pos x="14" y="33"/>
                  </a:cxn>
                  <a:cxn ang="0">
                    <a:pos x="14" y="19"/>
                  </a:cxn>
                  <a:cxn ang="0">
                    <a:pos x="0" y="19"/>
                  </a:cxn>
                  <a:cxn ang="0">
                    <a:pos x="0" y="14"/>
                  </a:cxn>
                  <a:cxn ang="0">
                    <a:pos x="14" y="14"/>
                  </a:cxn>
                  <a:cxn ang="0">
                    <a:pos x="14" y="0"/>
                  </a:cxn>
                </a:cxnLst>
                <a:rect l="0" t="0" r="r" b="b"/>
                <a:pathLst>
                  <a:path w="31" h="33">
                    <a:moveTo>
                      <a:pt x="14" y="0"/>
                    </a:moveTo>
                    <a:lnTo>
                      <a:pt x="17" y="0"/>
                    </a:lnTo>
                    <a:lnTo>
                      <a:pt x="17" y="14"/>
                    </a:lnTo>
                    <a:lnTo>
                      <a:pt x="31" y="14"/>
                    </a:lnTo>
                    <a:lnTo>
                      <a:pt x="31" y="19"/>
                    </a:lnTo>
                    <a:lnTo>
                      <a:pt x="17" y="19"/>
                    </a:lnTo>
                    <a:lnTo>
                      <a:pt x="17" y="33"/>
                    </a:lnTo>
                    <a:lnTo>
                      <a:pt x="14" y="33"/>
                    </a:lnTo>
                    <a:lnTo>
                      <a:pt x="14" y="19"/>
                    </a:lnTo>
                    <a:lnTo>
                      <a:pt x="0" y="19"/>
                    </a:lnTo>
                    <a:lnTo>
                      <a:pt x="0" y="14"/>
                    </a:lnTo>
                    <a:lnTo>
                      <a:pt x="14" y="14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85" name="Freeform 861"/>
              <p:cNvSpPr>
                <a:spLocks noEditPoints="1"/>
              </p:cNvSpPr>
              <p:nvPr/>
            </p:nvSpPr>
            <p:spPr bwMode="auto">
              <a:xfrm>
                <a:off x="2390776" y="6073776"/>
                <a:ext cx="66675" cy="95250"/>
              </a:xfrm>
              <a:custGeom>
                <a:avLst/>
                <a:gdLst/>
                <a:ahLst/>
                <a:cxnLst>
                  <a:cxn ang="0">
                    <a:pos x="16" y="21"/>
                  </a:cxn>
                  <a:cxn ang="0">
                    <a:pos x="15" y="24"/>
                  </a:cxn>
                  <a:cxn ang="0">
                    <a:pos x="12" y="26"/>
                  </a:cxn>
                  <a:cxn ang="0">
                    <a:pos x="12" y="48"/>
                  </a:cxn>
                  <a:cxn ang="0">
                    <a:pos x="15" y="53"/>
                  </a:cxn>
                  <a:cxn ang="0">
                    <a:pos x="16" y="54"/>
                  </a:cxn>
                  <a:cxn ang="0">
                    <a:pos x="18" y="55"/>
                  </a:cxn>
                  <a:cxn ang="0">
                    <a:pos x="19" y="55"/>
                  </a:cxn>
                  <a:cxn ang="0">
                    <a:pos x="24" y="53"/>
                  </a:cxn>
                  <a:cxn ang="0">
                    <a:pos x="26" y="49"/>
                  </a:cxn>
                  <a:cxn ang="0">
                    <a:pos x="26" y="29"/>
                  </a:cxn>
                  <a:cxn ang="0">
                    <a:pos x="25" y="26"/>
                  </a:cxn>
                  <a:cxn ang="0">
                    <a:pos x="23" y="22"/>
                  </a:cxn>
                  <a:cxn ang="0">
                    <a:pos x="20" y="21"/>
                  </a:cxn>
                  <a:cxn ang="0">
                    <a:pos x="16" y="21"/>
                  </a:cxn>
                  <a:cxn ang="0">
                    <a:pos x="20" y="0"/>
                  </a:cxn>
                  <a:cxn ang="0">
                    <a:pos x="38" y="0"/>
                  </a:cxn>
                  <a:cxn ang="0">
                    <a:pos x="38" y="53"/>
                  </a:cxn>
                  <a:cxn ang="0">
                    <a:pos x="40" y="55"/>
                  </a:cxn>
                  <a:cxn ang="0">
                    <a:pos x="42" y="55"/>
                  </a:cxn>
                  <a:cxn ang="0">
                    <a:pos x="42" y="56"/>
                  </a:cxn>
                  <a:cxn ang="0">
                    <a:pos x="26" y="60"/>
                  </a:cxn>
                  <a:cxn ang="0">
                    <a:pos x="26" y="53"/>
                  </a:cxn>
                  <a:cxn ang="0">
                    <a:pos x="24" y="56"/>
                  </a:cxn>
                  <a:cxn ang="0">
                    <a:pos x="20" y="58"/>
                  </a:cxn>
                  <a:cxn ang="0">
                    <a:pos x="18" y="60"/>
                  </a:cxn>
                  <a:cxn ang="0">
                    <a:pos x="12" y="60"/>
                  </a:cxn>
                  <a:cxn ang="0">
                    <a:pos x="9" y="58"/>
                  </a:cxn>
                  <a:cxn ang="0">
                    <a:pos x="5" y="56"/>
                  </a:cxn>
                  <a:cxn ang="0">
                    <a:pos x="1" y="49"/>
                  </a:cxn>
                  <a:cxn ang="0">
                    <a:pos x="1" y="44"/>
                  </a:cxn>
                  <a:cxn ang="0">
                    <a:pos x="0" y="39"/>
                  </a:cxn>
                  <a:cxn ang="0">
                    <a:pos x="1" y="34"/>
                  </a:cxn>
                  <a:cxn ang="0">
                    <a:pos x="2" y="28"/>
                  </a:cxn>
                  <a:cxn ang="0">
                    <a:pos x="4" y="25"/>
                  </a:cxn>
                  <a:cxn ang="0">
                    <a:pos x="5" y="22"/>
                  </a:cxn>
                  <a:cxn ang="0">
                    <a:pos x="8" y="21"/>
                  </a:cxn>
                  <a:cxn ang="0">
                    <a:pos x="11" y="19"/>
                  </a:cxn>
                  <a:cxn ang="0">
                    <a:pos x="13" y="19"/>
                  </a:cxn>
                  <a:cxn ang="0">
                    <a:pos x="16" y="18"/>
                  </a:cxn>
                  <a:cxn ang="0">
                    <a:pos x="19" y="18"/>
                  </a:cxn>
                  <a:cxn ang="0">
                    <a:pos x="22" y="19"/>
                  </a:cxn>
                  <a:cxn ang="0">
                    <a:pos x="26" y="24"/>
                  </a:cxn>
                  <a:cxn ang="0">
                    <a:pos x="26" y="3"/>
                  </a:cxn>
                  <a:cxn ang="0">
                    <a:pos x="25" y="3"/>
                  </a:cxn>
                  <a:cxn ang="0">
                    <a:pos x="23" y="2"/>
                  </a:cxn>
                  <a:cxn ang="0">
                    <a:pos x="20" y="2"/>
                  </a:cxn>
                  <a:cxn ang="0">
                    <a:pos x="20" y="0"/>
                  </a:cxn>
                </a:cxnLst>
                <a:rect l="0" t="0" r="r" b="b"/>
                <a:pathLst>
                  <a:path w="42" h="60">
                    <a:moveTo>
                      <a:pt x="16" y="21"/>
                    </a:moveTo>
                    <a:lnTo>
                      <a:pt x="15" y="24"/>
                    </a:lnTo>
                    <a:lnTo>
                      <a:pt x="12" y="26"/>
                    </a:lnTo>
                    <a:lnTo>
                      <a:pt x="12" y="48"/>
                    </a:lnTo>
                    <a:lnTo>
                      <a:pt x="15" y="53"/>
                    </a:lnTo>
                    <a:lnTo>
                      <a:pt x="16" y="54"/>
                    </a:lnTo>
                    <a:lnTo>
                      <a:pt x="18" y="55"/>
                    </a:lnTo>
                    <a:lnTo>
                      <a:pt x="19" y="55"/>
                    </a:lnTo>
                    <a:lnTo>
                      <a:pt x="24" y="53"/>
                    </a:lnTo>
                    <a:lnTo>
                      <a:pt x="26" y="49"/>
                    </a:lnTo>
                    <a:lnTo>
                      <a:pt x="26" y="29"/>
                    </a:lnTo>
                    <a:lnTo>
                      <a:pt x="25" y="26"/>
                    </a:lnTo>
                    <a:lnTo>
                      <a:pt x="23" y="22"/>
                    </a:lnTo>
                    <a:lnTo>
                      <a:pt x="20" y="21"/>
                    </a:lnTo>
                    <a:lnTo>
                      <a:pt x="16" y="21"/>
                    </a:lnTo>
                    <a:close/>
                    <a:moveTo>
                      <a:pt x="20" y="0"/>
                    </a:moveTo>
                    <a:lnTo>
                      <a:pt x="38" y="0"/>
                    </a:lnTo>
                    <a:lnTo>
                      <a:pt x="38" y="53"/>
                    </a:lnTo>
                    <a:lnTo>
                      <a:pt x="40" y="55"/>
                    </a:lnTo>
                    <a:lnTo>
                      <a:pt x="42" y="55"/>
                    </a:lnTo>
                    <a:lnTo>
                      <a:pt x="42" y="56"/>
                    </a:lnTo>
                    <a:lnTo>
                      <a:pt x="26" y="60"/>
                    </a:lnTo>
                    <a:lnTo>
                      <a:pt x="26" y="53"/>
                    </a:lnTo>
                    <a:lnTo>
                      <a:pt x="24" y="56"/>
                    </a:lnTo>
                    <a:lnTo>
                      <a:pt x="20" y="58"/>
                    </a:lnTo>
                    <a:lnTo>
                      <a:pt x="18" y="60"/>
                    </a:lnTo>
                    <a:lnTo>
                      <a:pt x="12" y="60"/>
                    </a:lnTo>
                    <a:lnTo>
                      <a:pt x="9" y="58"/>
                    </a:lnTo>
                    <a:lnTo>
                      <a:pt x="5" y="56"/>
                    </a:lnTo>
                    <a:lnTo>
                      <a:pt x="1" y="49"/>
                    </a:lnTo>
                    <a:lnTo>
                      <a:pt x="1" y="44"/>
                    </a:lnTo>
                    <a:lnTo>
                      <a:pt x="0" y="39"/>
                    </a:lnTo>
                    <a:lnTo>
                      <a:pt x="1" y="34"/>
                    </a:lnTo>
                    <a:lnTo>
                      <a:pt x="2" y="28"/>
                    </a:lnTo>
                    <a:lnTo>
                      <a:pt x="4" y="25"/>
                    </a:lnTo>
                    <a:lnTo>
                      <a:pt x="5" y="22"/>
                    </a:lnTo>
                    <a:lnTo>
                      <a:pt x="8" y="21"/>
                    </a:lnTo>
                    <a:lnTo>
                      <a:pt x="11" y="19"/>
                    </a:lnTo>
                    <a:lnTo>
                      <a:pt x="13" y="19"/>
                    </a:lnTo>
                    <a:lnTo>
                      <a:pt x="16" y="18"/>
                    </a:lnTo>
                    <a:lnTo>
                      <a:pt x="19" y="18"/>
                    </a:lnTo>
                    <a:lnTo>
                      <a:pt x="22" y="19"/>
                    </a:lnTo>
                    <a:lnTo>
                      <a:pt x="26" y="24"/>
                    </a:lnTo>
                    <a:lnTo>
                      <a:pt x="26" y="3"/>
                    </a:lnTo>
                    <a:lnTo>
                      <a:pt x="25" y="3"/>
                    </a:lnTo>
                    <a:lnTo>
                      <a:pt x="23" y="2"/>
                    </a:lnTo>
                    <a:lnTo>
                      <a:pt x="20" y="2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86" name="Freeform 862"/>
              <p:cNvSpPr>
                <a:spLocks noEditPoints="1"/>
              </p:cNvSpPr>
              <p:nvPr/>
            </p:nvSpPr>
            <p:spPr bwMode="auto">
              <a:xfrm>
                <a:off x="2466976" y="6102351"/>
                <a:ext cx="55563" cy="66675"/>
              </a:xfrm>
              <a:custGeom>
                <a:avLst/>
                <a:gdLst/>
                <a:ahLst/>
                <a:cxnLst>
                  <a:cxn ang="0">
                    <a:pos x="18" y="3"/>
                  </a:cxn>
                  <a:cxn ang="0">
                    <a:pos x="15" y="4"/>
                  </a:cxn>
                  <a:cxn ang="0">
                    <a:pos x="13" y="8"/>
                  </a:cxn>
                  <a:cxn ang="0">
                    <a:pos x="13" y="11"/>
                  </a:cxn>
                  <a:cxn ang="0">
                    <a:pos x="12" y="15"/>
                  </a:cxn>
                  <a:cxn ang="0">
                    <a:pos x="12" y="17"/>
                  </a:cxn>
                  <a:cxn ang="0">
                    <a:pos x="24" y="17"/>
                  </a:cxn>
                  <a:cxn ang="0">
                    <a:pos x="24" y="13"/>
                  </a:cxn>
                  <a:cxn ang="0">
                    <a:pos x="23" y="10"/>
                  </a:cxn>
                  <a:cxn ang="0">
                    <a:pos x="23" y="6"/>
                  </a:cxn>
                  <a:cxn ang="0">
                    <a:pos x="21" y="3"/>
                  </a:cxn>
                  <a:cxn ang="0">
                    <a:pos x="18" y="3"/>
                  </a:cxn>
                  <a:cxn ang="0">
                    <a:pos x="20" y="0"/>
                  </a:cxn>
                  <a:cxn ang="0">
                    <a:pos x="27" y="2"/>
                  </a:cxn>
                  <a:cxn ang="0">
                    <a:pos x="30" y="4"/>
                  </a:cxn>
                  <a:cxn ang="0">
                    <a:pos x="33" y="8"/>
                  </a:cxn>
                  <a:cxn ang="0">
                    <a:pos x="35" y="15"/>
                  </a:cxn>
                  <a:cxn ang="0">
                    <a:pos x="35" y="20"/>
                  </a:cxn>
                  <a:cxn ang="0">
                    <a:pos x="12" y="20"/>
                  </a:cxn>
                  <a:cxn ang="0">
                    <a:pos x="13" y="24"/>
                  </a:cxn>
                  <a:cxn ang="0">
                    <a:pos x="14" y="28"/>
                  </a:cxn>
                  <a:cxn ang="0">
                    <a:pos x="19" y="32"/>
                  </a:cxn>
                  <a:cxn ang="0">
                    <a:pos x="21" y="33"/>
                  </a:cxn>
                  <a:cxn ang="0">
                    <a:pos x="27" y="33"/>
                  </a:cxn>
                  <a:cxn ang="0">
                    <a:pos x="28" y="32"/>
                  </a:cxn>
                  <a:cxn ang="0">
                    <a:pos x="30" y="31"/>
                  </a:cxn>
                  <a:cxn ang="0">
                    <a:pos x="31" y="30"/>
                  </a:cxn>
                  <a:cxn ang="0">
                    <a:pos x="33" y="28"/>
                  </a:cxn>
                  <a:cxn ang="0">
                    <a:pos x="35" y="29"/>
                  </a:cxn>
                  <a:cxn ang="0">
                    <a:pos x="30" y="36"/>
                  </a:cxn>
                  <a:cxn ang="0">
                    <a:pos x="28" y="38"/>
                  </a:cxn>
                  <a:cxn ang="0">
                    <a:pos x="24" y="40"/>
                  </a:cxn>
                  <a:cxn ang="0">
                    <a:pos x="21" y="42"/>
                  </a:cxn>
                  <a:cxn ang="0">
                    <a:pos x="14" y="42"/>
                  </a:cxn>
                  <a:cxn ang="0">
                    <a:pos x="11" y="40"/>
                  </a:cxn>
                  <a:cxn ang="0">
                    <a:pos x="7" y="38"/>
                  </a:cxn>
                  <a:cxn ang="0">
                    <a:pos x="4" y="35"/>
                  </a:cxn>
                  <a:cxn ang="0">
                    <a:pos x="1" y="31"/>
                  </a:cxn>
                  <a:cxn ang="0">
                    <a:pos x="0" y="26"/>
                  </a:cxn>
                  <a:cxn ang="0">
                    <a:pos x="0" y="16"/>
                  </a:cxn>
                  <a:cxn ang="0">
                    <a:pos x="1" y="13"/>
                  </a:cxn>
                  <a:cxn ang="0">
                    <a:pos x="6" y="6"/>
                  </a:cxn>
                  <a:cxn ang="0">
                    <a:pos x="9" y="2"/>
                  </a:cxn>
                  <a:cxn ang="0">
                    <a:pos x="14" y="1"/>
                  </a:cxn>
                  <a:cxn ang="0">
                    <a:pos x="20" y="0"/>
                  </a:cxn>
                </a:cxnLst>
                <a:rect l="0" t="0" r="r" b="b"/>
                <a:pathLst>
                  <a:path w="35" h="42">
                    <a:moveTo>
                      <a:pt x="18" y="3"/>
                    </a:moveTo>
                    <a:lnTo>
                      <a:pt x="15" y="4"/>
                    </a:lnTo>
                    <a:lnTo>
                      <a:pt x="13" y="8"/>
                    </a:lnTo>
                    <a:lnTo>
                      <a:pt x="13" y="11"/>
                    </a:lnTo>
                    <a:lnTo>
                      <a:pt x="12" y="15"/>
                    </a:lnTo>
                    <a:lnTo>
                      <a:pt x="12" y="17"/>
                    </a:lnTo>
                    <a:lnTo>
                      <a:pt x="24" y="17"/>
                    </a:lnTo>
                    <a:lnTo>
                      <a:pt x="24" y="13"/>
                    </a:lnTo>
                    <a:lnTo>
                      <a:pt x="23" y="10"/>
                    </a:lnTo>
                    <a:lnTo>
                      <a:pt x="23" y="6"/>
                    </a:lnTo>
                    <a:lnTo>
                      <a:pt x="21" y="3"/>
                    </a:lnTo>
                    <a:lnTo>
                      <a:pt x="18" y="3"/>
                    </a:lnTo>
                    <a:close/>
                    <a:moveTo>
                      <a:pt x="20" y="0"/>
                    </a:moveTo>
                    <a:lnTo>
                      <a:pt x="27" y="2"/>
                    </a:lnTo>
                    <a:lnTo>
                      <a:pt x="30" y="4"/>
                    </a:lnTo>
                    <a:lnTo>
                      <a:pt x="33" y="8"/>
                    </a:lnTo>
                    <a:lnTo>
                      <a:pt x="35" y="15"/>
                    </a:lnTo>
                    <a:lnTo>
                      <a:pt x="35" y="20"/>
                    </a:lnTo>
                    <a:lnTo>
                      <a:pt x="12" y="20"/>
                    </a:lnTo>
                    <a:lnTo>
                      <a:pt x="13" y="24"/>
                    </a:lnTo>
                    <a:lnTo>
                      <a:pt x="14" y="28"/>
                    </a:lnTo>
                    <a:lnTo>
                      <a:pt x="19" y="32"/>
                    </a:lnTo>
                    <a:lnTo>
                      <a:pt x="21" y="33"/>
                    </a:lnTo>
                    <a:lnTo>
                      <a:pt x="27" y="33"/>
                    </a:lnTo>
                    <a:lnTo>
                      <a:pt x="28" y="32"/>
                    </a:lnTo>
                    <a:lnTo>
                      <a:pt x="30" y="31"/>
                    </a:lnTo>
                    <a:lnTo>
                      <a:pt x="31" y="30"/>
                    </a:lnTo>
                    <a:lnTo>
                      <a:pt x="33" y="28"/>
                    </a:lnTo>
                    <a:lnTo>
                      <a:pt x="35" y="29"/>
                    </a:lnTo>
                    <a:lnTo>
                      <a:pt x="30" y="36"/>
                    </a:lnTo>
                    <a:lnTo>
                      <a:pt x="28" y="38"/>
                    </a:lnTo>
                    <a:lnTo>
                      <a:pt x="24" y="40"/>
                    </a:lnTo>
                    <a:lnTo>
                      <a:pt x="21" y="42"/>
                    </a:lnTo>
                    <a:lnTo>
                      <a:pt x="14" y="42"/>
                    </a:lnTo>
                    <a:lnTo>
                      <a:pt x="11" y="40"/>
                    </a:lnTo>
                    <a:lnTo>
                      <a:pt x="7" y="38"/>
                    </a:lnTo>
                    <a:lnTo>
                      <a:pt x="4" y="35"/>
                    </a:lnTo>
                    <a:lnTo>
                      <a:pt x="1" y="31"/>
                    </a:lnTo>
                    <a:lnTo>
                      <a:pt x="0" y="26"/>
                    </a:lnTo>
                    <a:lnTo>
                      <a:pt x="0" y="16"/>
                    </a:lnTo>
                    <a:lnTo>
                      <a:pt x="1" y="13"/>
                    </a:lnTo>
                    <a:lnTo>
                      <a:pt x="6" y="6"/>
                    </a:lnTo>
                    <a:lnTo>
                      <a:pt x="9" y="2"/>
                    </a:lnTo>
                    <a:lnTo>
                      <a:pt x="14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87" name="Freeform 863"/>
              <p:cNvSpPr>
                <a:spLocks/>
              </p:cNvSpPr>
              <p:nvPr/>
            </p:nvSpPr>
            <p:spPr bwMode="auto">
              <a:xfrm>
                <a:off x="2532063" y="6103938"/>
                <a:ext cx="63500" cy="650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0"/>
                  </a:cxn>
                  <a:cxn ang="0">
                    <a:pos x="15" y="32"/>
                  </a:cxn>
                  <a:cxn ang="0">
                    <a:pos x="16" y="34"/>
                  </a:cxn>
                  <a:cxn ang="0">
                    <a:pos x="17" y="34"/>
                  </a:cxn>
                  <a:cxn ang="0">
                    <a:pos x="17" y="35"/>
                  </a:cxn>
                  <a:cxn ang="0">
                    <a:pos x="19" y="35"/>
                  </a:cxn>
                  <a:cxn ang="0">
                    <a:pos x="22" y="34"/>
                  </a:cxn>
                  <a:cxn ang="0">
                    <a:pos x="23" y="32"/>
                  </a:cxn>
                  <a:cxn ang="0">
                    <a:pos x="23" y="31"/>
                  </a:cxn>
                  <a:cxn ang="0">
                    <a:pos x="25" y="29"/>
                  </a:cxn>
                  <a:cxn ang="0">
                    <a:pos x="25" y="6"/>
                  </a:cxn>
                  <a:cxn ang="0">
                    <a:pos x="24" y="5"/>
                  </a:cxn>
                  <a:cxn ang="0">
                    <a:pos x="24" y="2"/>
                  </a:cxn>
                  <a:cxn ang="0">
                    <a:pos x="22" y="2"/>
                  </a:cxn>
                  <a:cxn ang="0">
                    <a:pos x="22" y="0"/>
                  </a:cxn>
                  <a:cxn ang="0">
                    <a:pos x="37" y="0"/>
                  </a:cxn>
                  <a:cxn ang="0">
                    <a:pos x="37" y="35"/>
                  </a:cxn>
                  <a:cxn ang="0">
                    <a:pos x="38" y="36"/>
                  </a:cxn>
                  <a:cxn ang="0">
                    <a:pos x="38" y="37"/>
                  </a:cxn>
                  <a:cxn ang="0">
                    <a:pos x="40" y="37"/>
                  </a:cxn>
                  <a:cxn ang="0">
                    <a:pos x="40" y="39"/>
                  </a:cxn>
                  <a:cxn ang="0">
                    <a:pos x="25" y="39"/>
                  </a:cxn>
                  <a:cxn ang="0">
                    <a:pos x="25" y="34"/>
                  </a:cxn>
                  <a:cxn ang="0">
                    <a:pos x="22" y="37"/>
                  </a:cxn>
                  <a:cxn ang="0">
                    <a:pos x="17" y="39"/>
                  </a:cxn>
                  <a:cxn ang="0">
                    <a:pos x="16" y="41"/>
                  </a:cxn>
                  <a:cxn ang="0">
                    <a:pos x="11" y="41"/>
                  </a:cxn>
                  <a:cxn ang="0">
                    <a:pos x="9" y="39"/>
                  </a:cxn>
                  <a:cxn ang="0">
                    <a:pos x="7" y="37"/>
                  </a:cxn>
                  <a:cxn ang="0">
                    <a:pos x="4" y="36"/>
                  </a:cxn>
                  <a:cxn ang="0">
                    <a:pos x="4" y="34"/>
                  </a:cxn>
                  <a:cxn ang="0">
                    <a:pos x="3" y="31"/>
                  </a:cxn>
                  <a:cxn ang="0">
                    <a:pos x="3" y="5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40" h="41">
                    <a:moveTo>
                      <a:pt x="0" y="0"/>
                    </a:moveTo>
                    <a:lnTo>
                      <a:pt x="15" y="0"/>
                    </a:lnTo>
                    <a:lnTo>
                      <a:pt x="15" y="32"/>
                    </a:lnTo>
                    <a:lnTo>
                      <a:pt x="16" y="34"/>
                    </a:lnTo>
                    <a:lnTo>
                      <a:pt x="17" y="34"/>
                    </a:lnTo>
                    <a:lnTo>
                      <a:pt x="17" y="35"/>
                    </a:lnTo>
                    <a:lnTo>
                      <a:pt x="19" y="35"/>
                    </a:lnTo>
                    <a:lnTo>
                      <a:pt x="22" y="34"/>
                    </a:lnTo>
                    <a:lnTo>
                      <a:pt x="23" y="32"/>
                    </a:lnTo>
                    <a:lnTo>
                      <a:pt x="23" y="31"/>
                    </a:lnTo>
                    <a:lnTo>
                      <a:pt x="25" y="29"/>
                    </a:lnTo>
                    <a:lnTo>
                      <a:pt x="25" y="6"/>
                    </a:lnTo>
                    <a:lnTo>
                      <a:pt x="24" y="5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2" y="0"/>
                    </a:lnTo>
                    <a:lnTo>
                      <a:pt x="37" y="0"/>
                    </a:lnTo>
                    <a:lnTo>
                      <a:pt x="37" y="35"/>
                    </a:lnTo>
                    <a:lnTo>
                      <a:pt x="38" y="36"/>
                    </a:lnTo>
                    <a:lnTo>
                      <a:pt x="38" y="37"/>
                    </a:lnTo>
                    <a:lnTo>
                      <a:pt x="40" y="37"/>
                    </a:lnTo>
                    <a:lnTo>
                      <a:pt x="40" y="39"/>
                    </a:lnTo>
                    <a:lnTo>
                      <a:pt x="25" y="39"/>
                    </a:lnTo>
                    <a:lnTo>
                      <a:pt x="25" y="34"/>
                    </a:lnTo>
                    <a:lnTo>
                      <a:pt x="22" y="37"/>
                    </a:lnTo>
                    <a:lnTo>
                      <a:pt x="17" y="39"/>
                    </a:lnTo>
                    <a:lnTo>
                      <a:pt x="16" y="41"/>
                    </a:lnTo>
                    <a:lnTo>
                      <a:pt x="11" y="41"/>
                    </a:lnTo>
                    <a:lnTo>
                      <a:pt x="9" y="39"/>
                    </a:lnTo>
                    <a:lnTo>
                      <a:pt x="7" y="37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3" y="31"/>
                    </a:lnTo>
                    <a:lnTo>
                      <a:pt x="3" y="5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88" name="Freeform 864"/>
              <p:cNvSpPr>
                <a:spLocks/>
              </p:cNvSpPr>
              <p:nvPr/>
            </p:nvSpPr>
            <p:spPr bwMode="auto">
              <a:xfrm>
                <a:off x="2605088" y="6080126"/>
                <a:ext cx="41275" cy="88900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7" y="0"/>
                  </a:cxn>
                  <a:cxn ang="0">
                    <a:pos x="17" y="15"/>
                  </a:cxn>
                  <a:cxn ang="0">
                    <a:pos x="26" y="15"/>
                  </a:cxn>
                  <a:cxn ang="0">
                    <a:pos x="26" y="20"/>
                  </a:cxn>
                  <a:cxn ang="0">
                    <a:pos x="17" y="20"/>
                  </a:cxn>
                  <a:cxn ang="0">
                    <a:pos x="17" y="49"/>
                  </a:cxn>
                  <a:cxn ang="0">
                    <a:pos x="18" y="49"/>
                  </a:cxn>
                  <a:cxn ang="0">
                    <a:pos x="18" y="50"/>
                  </a:cxn>
                  <a:cxn ang="0">
                    <a:pos x="22" y="50"/>
                  </a:cxn>
                  <a:cxn ang="0">
                    <a:pos x="23" y="49"/>
                  </a:cxn>
                  <a:cxn ang="0">
                    <a:pos x="24" y="46"/>
                  </a:cxn>
                  <a:cxn ang="0">
                    <a:pos x="25" y="47"/>
                  </a:cxn>
                  <a:cxn ang="0">
                    <a:pos x="24" y="51"/>
                  </a:cxn>
                  <a:cxn ang="0">
                    <a:pos x="21" y="53"/>
                  </a:cxn>
                  <a:cxn ang="0">
                    <a:pos x="18" y="54"/>
                  </a:cxn>
                  <a:cxn ang="0">
                    <a:pos x="15" y="56"/>
                  </a:cxn>
                  <a:cxn ang="0">
                    <a:pos x="13" y="56"/>
                  </a:cxn>
                  <a:cxn ang="0">
                    <a:pos x="10" y="54"/>
                  </a:cxn>
                  <a:cxn ang="0">
                    <a:pos x="8" y="52"/>
                  </a:cxn>
                  <a:cxn ang="0">
                    <a:pos x="6" y="51"/>
                  </a:cxn>
                  <a:cxn ang="0">
                    <a:pos x="6" y="20"/>
                  </a:cxn>
                  <a:cxn ang="0">
                    <a:pos x="0" y="20"/>
                  </a:cxn>
                  <a:cxn ang="0">
                    <a:pos x="0" y="17"/>
                  </a:cxn>
                  <a:cxn ang="0">
                    <a:pos x="3" y="15"/>
                  </a:cxn>
                  <a:cxn ang="0">
                    <a:pos x="13" y="6"/>
                  </a:cxn>
                  <a:cxn ang="0">
                    <a:pos x="15" y="0"/>
                  </a:cxn>
                </a:cxnLst>
                <a:rect l="0" t="0" r="r" b="b"/>
                <a:pathLst>
                  <a:path w="26" h="56">
                    <a:moveTo>
                      <a:pt x="15" y="0"/>
                    </a:moveTo>
                    <a:lnTo>
                      <a:pt x="17" y="0"/>
                    </a:lnTo>
                    <a:lnTo>
                      <a:pt x="17" y="15"/>
                    </a:lnTo>
                    <a:lnTo>
                      <a:pt x="26" y="15"/>
                    </a:lnTo>
                    <a:lnTo>
                      <a:pt x="26" y="20"/>
                    </a:lnTo>
                    <a:lnTo>
                      <a:pt x="17" y="20"/>
                    </a:lnTo>
                    <a:lnTo>
                      <a:pt x="17" y="49"/>
                    </a:lnTo>
                    <a:lnTo>
                      <a:pt x="18" y="49"/>
                    </a:lnTo>
                    <a:lnTo>
                      <a:pt x="18" y="50"/>
                    </a:lnTo>
                    <a:lnTo>
                      <a:pt x="22" y="50"/>
                    </a:lnTo>
                    <a:lnTo>
                      <a:pt x="23" y="49"/>
                    </a:lnTo>
                    <a:lnTo>
                      <a:pt x="24" y="46"/>
                    </a:lnTo>
                    <a:lnTo>
                      <a:pt x="25" y="47"/>
                    </a:lnTo>
                    <a:lnTo>
                      <a:pt x="24" y="51"/>
                    </a:lnTo>
                    <a:lnTo>
                      <a:pt x="21" y="53"/>
                    </a:lnTo>
                    <a:lnTo>
                      <a:pt x="18" y="54"/>
                    </a:lnTo>
                    <a:lnTo>
                      <a:pt x="15" y="56"/>
                    </a:lnTo>
                    <a:lnTo>
                      <a:pt x="13" y="56"/>
                    </a:lnTo>
                    <a:lnTo>
                      <a:pt x="10" y="54"/>
                    </a:lnTo>
                    <a:lnTo>
                      <a:pt x="8" y="52"/>
                    </a:lnTo>
                    <a:lnTo>
                      <a:pt x="6" y="51"/>
                    </a:lnTo>
                    <a:lnTo>
                      <a:pt x="6" y="20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3" y="15"/>
                    </a:lnTo>
                    <a:lnTo>
                      <a:pt x="13" y="6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89" name="Freeform 865"/>
              <p:cNvSpPr>
                <a:spLocks noEditPoints="1"/>
              </p:cNvSpPr>
              <p:nvPr/>
            </p:nvSpPr>
            <p:spPr bwMode="auto">
              <a:xfrm>
                <a:off x="2652713" y="6102351"/>
                <a:ext cx="55563" cy="66675"/>
              </a:xfrm>
              <a:custGeom>
                <a:avLst/>
                <a:gdLst/>
                <a:ahLst/>
                <a:cxnLst>
                  <a:cxn ang="0">
                    <a:pos x="16" y="3"/>
                  </a:cxn>
                  <a:cxn ang="0">
                    <a:pos x="15" y="4"/>
                  </a:cxn>
                  <a:cxn ang="0">
                    <a:pos x="13" y="8"/>
                  </a:cxn>
                  <a:cxn ang="0">
                    <a:pos x="11" y="11"/>
                  </a:cxn>
                  <a:cxn ang="0">
                    <a:pos x="11" y="17"/>
                  </a:cxn>
                  <a:cxn ang="0">
                    <a:pos x="23" y="17"/>
                  </a:cxn>
                  <a:cxn ang="0">
                    <a:pos x="23" y="6"/>
                  </a:cxn>
                  <a:cxn ang="0">
                    <a:pos x="21" y="3"/>
                  </a:cxn>
                  <a:cxn ang="0">
                    <a:pos x="16" y="3"/>
                  </a:cxn>
                  <a:cxn ang="0">
                    <a:pos x="18" y="0"/>
                  </a:cxn>
                  <a:cxn ang="0">
                    <a:pos x="22" y="1"/>
                  </a:cxn>
                  <a:cxn ang="0">
                    <a:pos x="26" y="2"/>
                  </a:cxn>
                  <a:cxn ang="0">
                    <a:pos x="30" y="4"/>
                  </a:cxn>
                  <a:cxn ang="0">
                    <a:pos x="32" y="8"/>
                  </a:cxn>
                  <a:cxn ang="0">
                    <a:pos x="35" y="15"/>
                  </a:cxn>
                  <a:cxn ang="0">
                    <a:pos x="35" y="20"/>
                  </a:cxn>
                  <a:cxn ang="0">
                    <a:pos x="11" y="20"/>
                  </a:cxn>
                  <a:cxn ang="0">
                    <a:pos x="13" y="24"/>
                  </a:cxn>
                  <a:cxn ang="0">
                    <a:pos x="14" y="28"/>
                  </a:cxn>
                  <a:cxn ang="0">
                    <a:pos x="18" y="32"/>
                  </a:cxn>
                  <a:cxn ang="0">
                    <a:pos x="21" y="33"/>
                  </a:cxn>
                  <a:cxn ang="0">
                    <a:pos x="26" y="33"/>
                  </a:cxn>
                  <a:cxn ang="0">
                    <a:pos x="28" y="32"/>
                  </a:cxn>
                  <a:cxn ang="0">
                    <a:pos x="30" y="31"/>
                  </a:cxn>
                  <a:cxn ang="0">
                    <a:pos x="31" y="30"/>
                  </a:cxn>
                  <a:cxn ang="0">
                    <a:pos x="32" y="28"/>
                  </a:cxn>
                  <a:cxn ang="0">
                    <a:pos x="35" y="29"/>
                  </a:cxn>
                  <a:cxn ang="0">
                    <a:pos x="30" y="36"/>
                  </a:cxn>
                  <a:cxn ang="0">
                    <a:pos x="28" y="38"/>
                  </a:cxn>
                  <a:cxn ang="0">
                    <a:pos x="24" y="40"/>
                  </a:cxn>
                  <a:cxn ang="0">
                    <a:pos x="21" y="42"/>
                  </a:cxn>
                  <a:cxn ang="0">
                    <a:pos x="14" y="42"/>
                  </a:cxn>
                  <a:cxn ang="0">
                    <a:pos x="9" y="40"/>
                  </a:cxn>
                  <a:cxn ang="0">
                    <a:pos x="3" y="35"/>
                  </a:cxn>
                  <a:cxn ang="0">
                    <a:pos x="1" y="31"/>
                  </a:cxn>
                  <a:cxn ang="0">
                    <a:pos x="0" y="26"/>
                  </a:cxn>
                  <a:cxn ang="0">
                    <a:pos x="0" y="16"/>
                  </a:cxn>
                  <a:cxn ang="0">
                    <a:pos x="1" y="13"/>
                  </a:cxn>
                  <a:cxn ang="0">
                    <a:pos x="6" y="6"/>
                  </a:cxn>
                  <a:cxn ang="0">
                    <a:pos x="9" y="2"/>
                  </a:cxn>
                  <a:cxn ang="0">
                    <a:pos x="18" y="0"/>
                  </a:cxn>
                </a:cxnLst>
                <a:rect l="0" t="0" r="r" b="b"/>
                <a:pathLst>
                  <a:path w="35" h="42">
                    <a:moveTo>
                      <a:pt x="16" y="3"/>
                    </a:moveTo>
                    <a:lnTo>
                      <a:pt x="15" y="4"/>
                    </a:lnTo>
                    <a:lnTo>
                      <a:pt x="13" y="8"/>
                    </a:lnTo>
                    <a:lnTo>
                      <a:pt x="11" y="11"/>
                    </a:lnTo>
                    <a:lnTo>
                      <a:pt x="11" y="17"/>
                    </a:lnTo>
                    <a:lnTo>
                      <a:pt x="23" y="17"/>
                    </a:lnTo>
                    <a:lnTo>
                      <a:pt x="23" y="6"/>
                    </a:lnTo>
                    <a:lnTo>
                      <a:pt x="21" y="3"/>
                    </a:lnTo>
                    <a:lnTo>
                      <a:pt x="16" y="3"/>
                    </a:lnTo>
                    <a:close/>
                    <a:moveTo>
                      <a:pt x="18" y="0"/>
                    </a:moveTo>
                    <a:lnTo>
                      <a:pt x="22" y="1"/>
                    </a:lnTo>
                    <a:lnTo>
                      <a:pt x="26" y="2"/>
                    </a:lnTo>
                    <a:lnTo>
                      <a:pt x="30" y="4"/>
                    </a:lnTo>
                    <a:lnTo>
                      <a:pt x="32" y="8"/>
                    </a:lnTo>
                    <a:lnTo>
                      <a:pt x="35" y="15"/>
                    </a:lnTo>
                    <a:lnTo>
                      <a:pt x="35" y="20"/>
                    </a:lnTo>
                    <a:lnTo>
                      <a:pt x="11" y="20"/>
                    </a:lnTo>
                    <a:lnTo>
                      <a:pt x="13" y="24"/>
                    </a:lnTo>
                    <a:lnTo>
                      <a:pt x="14" y="28"/>
                    </a:lnTo>
                    <a:lnTo>
                      <a:pt x="18" y="32"/>
                    </a:lnTo>
                    <a:lnTo>
                      <a:pt x="21" y="33"/>
                    </a:lnTo>
                    <a:lnTo>
                      <a:pt x="26" y="33"/>
                    </a:lnTo>
                    <a:lnTo>
                      <a:pt x="28" y="32"/>
                    </a:lnTo>
                    <a:lnTo>
                      <a:pt x="30" y="31"/>
                    </a:lnTo>
                    <a:lnTo>
                      <a:pt x="31" y="30"/>
                    </a:lnTo>
                    <a:lnTo>
                      <a:pt x="32" y="28"/>
                    </a:lnTo>
                    <a:lnTo>
                      <a:pt x="35" y="29"/>
                    </a:lnTo>
                    <a:lnTo>
                      <a:pt x="30" y="36"/>
                    </a:lnTo>
                    <a:lnTo>
                      <a:pt x="28" y="38"/>
                    </a:lnTo>
                    <a:lnTo>
                      <a:pt x="24" y="40"/>
                    </a:lnTo>
                    <a:lnTo>
                      <a:pt x="21" y="42"/>
                    </a:lnTo>
                    <a:lnTo>
                      <a:pt x="14" y="42"/>
                    </a:lnTo>
                    <a:lnTo>
                      <a:pt x="9" y="40"/>
                    </a:lnTo>
                    <a:lnTo>
                      <a:pt x="3" y="35"/>
                    </a:lnTo>
                    <a:lnTo>
                      <a:pt x="1" y="31"/>
                    </a:lnTo>
                    <a:lnTo>
                      <a:pt x="0" y="26"/>
                    </a:lnTo>
                    <a:lnTo>
                      <a:pt x="0" y="16"/>
                    </a:lnTo>
                    <a:lnTo>
                      <a:pt x="1" y="13"/>
                    </a:lnTo>
                    <a:lnTo>
                      <a:pt x="6" y="6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90" name="Freeform 866"/>
              <p:cNvSpPr>
                <a:spLocks/>
              </p:cNvSpPr>
              <p:nvPr/>
            </p:nvSpPr>
            <p:spPr bwMode="auto">
              <a:xfrm>
                <a:off x="2716213" y="6102351"/>
                <a:ext cx="55563" cy="63500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32" y="1"/>
                  </a:cxn>
                  <a:cxn ang="0">
                    <a:pos x="34" y="3"/>
                  </a:cxn>
                  <a:cxn ang="0">
                    <a:pos x="34" y="4"/>
                  </a:cxn>
                  <a:cxn ang="0">
                    <a:pos x="35" y="6"/>
                  </a:cxn>
                  <a:cxn ang="0">
                    <a:pos x="33" y="10"/>
                  </a:cxn>
                  <a:cxn ang="0">
                    <a:pos x="32" y="11"/>
                  </a:cxn>
                  <a:cxn ang="0">
                    <a:pos x="30" y="11"/>
                  </a:cxn>
                  <a:cxn ang="0">
                    <a:pos x="29" y="13"/>
                  </a:cxn>
                  <a:cxn ang="0">
                    <a:pos x="27" y="11"/>
                  </a:cxn>
                  <a:cxn ang="0">
                    <a:pos x="25" y="9"/>
                  </a:cxn>
                  <a:cxn ang="0">
                    <a:pos x="23" y="9"/>
                  </a:cxn>
                  <a:cxn ang="0">
                    <a:pos x="23" y="8"/>
                  </a:cxn>
                  <a:cxn ang="0">
                    <a:pos x="21" y="8"/>
                  </a:cxn>
                  <a:cxn ang="0">
                    <a:pos x="19" y="10"/>
                  </a:cxn>
                  <a:cxn ang="0">
                    <a:pos x="19" y="11"/>
                  </a:cxn>
                  <a:cxn ang="0">
                    <a:pos x="18" y="13"/>
                  </a:cxn>
                  <a:cxn ang="0">
                    <a:pos x="18" y="16"/>
                  </a:cxn>
                  <a:cxn ang="0">
                    <a:pos x="17" y="18"/>
                  </a:cxn>
                  <a:cxn ang="0">
                    <a:pos x="17" y="37"/>
                  </a:cxn>
                  <a:cxn ang="0">
                    <a:pos x="18" y="38"/>
                  </a:cxn>
                  <a:cxn ang="0">
                    <a:pos x="20" y="38"/>
                  </a:cxn>
                  <a:cxn ang="0">
                    <a:pos x="20" y="40"/>
                  </a:cxn>
                  <a:cxn ang="0">
                    <a:pos x="0" y="40"/>
                  </a:cxn>
                  <a:cxn ang="0">
                    <a:pos x="0" y="38"/>
                  </a:cxn>
                  <a:cxn ang="0">
                    <a:pos x="4" y="38"/>
                  </a:cxn>
                  <a:cxn ang="0">
                    <a:pos x="4" y="37"/>
                  </a:cxn>
                  <a:cxn ang="0">
                    <a:pos x="5" y="35"/>
                  </a:cxn>
                  <a:cxn ang="0">
                    <a:pos x="5" y="6"/>
                  </a:cxn>
                  <a:cxn ang="0">
                    <a:pos x="4" y="4"/>
                  </a:cxn>
                  <a:cxn ang="0">
                    <a:pos x="4" y="3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17" y="1"/>
                  </a:cxn>
                  <a:cxn ang="0">
                    <a:pos x="17" y="10"/>
                  </a:cxn>
                  <a:cxn ang="0">
                    <a:pos x="21" y="3"/>
                  </a:cxn>
                  <a:cxn ang="0">
                    <a:pos x="26" y="1"/>
                  </a:cxn>
                  <a:cxn ang="0">
                    <a:pos x="29" y="0"/>
                  </a:cxn>
                </a:cxnLst>
                <a:rect l="0" t="0" r="r" b="b"/>
                <a:pathLst>
                  <a:path w="35" h="40">
                    <a:moveTo>
                      <a:pt x="29" y="0"/>
                    </a:moveTo>
                    <a:lnTo>
                      <a:pt x="32" y="1"/>
                    </a:lnTo>
                    <a:lnTo>
                      <a:pt x="34" y="3"/>
                    </a:lnTo>
                    <a:lnTo>
                      <a:pt x="34" y="4"/>
                    </a:lnTo>
                    <a:lnTo>
                      <a:pt x="35" y="6"/>
                    </a:lnTo>
                    <a:lnTo>
                      <a:pt x="33" y="10"/>
                    </a:lnTo>
                    <a:lnTo>
                      <a:pt x="32" y="11"/>
                    </a:lnTo>
                    <a:lnTo>
                      <a:pt x="30" y="11"/>
                    </a:lnTo>
                    <a:lnTo>
                      <a:pt x="29" y="13"/>
                    </a:lnTo>
                    <a:lnTo>
                      <a:pt x="27" y="11"/>
                    </a:lnTo>
                    <a:lnTo>
                      <a:pt x="25" y="9"/>
                    </a:lnTo>
                    <a:lnTo>
                      <a:pt x="23" y="9"/>
                    </a:lnTo>
                    <a:lnTo>
                      <a:pt x="23" y="8"/>
                    </a:lnTo>
                    <a:lnTo>
                      <a:pt x="21" y="8"/>
                    </a:lnTo>
                    <a:lnTo>
                      <a:pt x="19" y="10"/>
                    </a:lnTo>
                    <a:lnTo>
                      <a:pt x="19" y="11"/>
                    </a:lnTo>
                    <a:lnTo>
                      <a:pt x="18" y="13"/>
                    </a:lnTo>
                    <a:lnTo>
                      <a:pt x="18" y="16"/>
                    </a:lnTo>
                    <a:lnTo>
                      <a:pt x="17" y="18"/>
                    </a:lnTo>
                    <a:lnTo>
                      <a:pt x="17" y="37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0" y="40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4" y="38"/>
                    </a:lnTo>
                    <a:lnTo>
                      <a:pt x="4" y="37"/>
                    </a:lnTo>
                    <a:lnTo>
                      <a:pt x="5" y="35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7" y="1"/>
                    </a:lnTo>
                    <a:lnTo>
                      <a:pt x="17" y="10"/>
                    </a:lnTo>
                    <a:lnTo>
                      <a:pt x="21" y="3"/>
                    </a:lnTo>
                    <a:lnTo>
                      <a:pt x="26" y="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91" name="Freeform 867"/>
              <p:cNvSpPr>
                <a:spLocks noEditPoints="1"/>
              </p:cNvSpPr>
              <p:nvPr/>
            </p:nvSpPr>
            <p:spPr bwMode="auto">
              <a:xfrm>
                <a:off x="2778126" y="6102351"/>
                <a:ext cx="60325" cy="66675"/>
              </a:xfrm>
              <a:custGeom>
                <a:avLst/>
                <a:gdLst/>
                <a:ahLst/>
                <a:cxnLst>
                  <a:cxn ang="0">
                    <a:pos x="17" y="3"/>
                  </a:cxn>
                  <a:cxn ang="0">
                    <a:pos x="16" y="4"/>
                  </a:cxn>
                  <a:cxn ang="0">
                    <a:pos x="13" y="4"/>
                  </a:cxn>
                  <a:cxn ang="0">
                    <a:pos x="12" y="6"/>
                  </a:cxn>
                  <a:cxn ang="0">
                    <a:pos x="12" y="11"/>
                  </a:cxn>
                  <a:cxn ang="0">
                    <a:pos x="11" y="15"/>
                  </a:cxn>
                  <a:cxn ang="0">
                    <a:pos x="11" y="30"/>
                  </a:cxn>
                  <a:cxn ang="0">
                    <a:pos x="12" y="32"/>
                  </a:cxn>
                  <a:cxn ang="0">
                    <a:pos x="12" y="35"/>
                  </a:cxn>
                  <a:cxn ang="0">
                    <a:pos x="13" y="37"/>
                  </a:cxn>
                  <a:cxn ang="0">
                    <a:pos x="16" y="38"/>
                  </a:cxn>
                  <a:cxn ang="0">
                    <a:pos x="21" y="38"/>
                  </a:cxn>
                  <a:cxn ang="0">
                    <a:pos x="24" y="36"/>
                  </a:cxn>
                  <a:cxn ang="0">
                    <a:pos x="25" y="33"/>
                  </a:cxn>
                  <a:cxn ang="0">
                    <a:pos x="25" y="28"/>
                  </a:cxn>
                  <a:cxn ang="0">
                    <a:pos x="26" y="23"/>
                  </a:cxn>
                  <a:cxn ang="0">
                    <a:pos x="26" y="14"/>
                  </a:cxn>
                  <a:cxn ang="0">
                    <a:pos x="25" y="10"/>
                  </a:cxn>
                  <a:cxn ang="0">
                    <a:pos x="25" y="8"/>
                  </a:cxn>
                  <a:cxn ang="0">
                    <a:pos x="24" y="6"/>
                  </a:cxn>
                  <a:cxn ang="0">
                    <a:pos x="21" y="3"/>
                  </a:cxn>
                  <a:cxn ang="0">
                    <a:pos x="17" y="3"/>
                  </a:cxn>
                  <a:cxn ang="0">
                    <a:pos x="18" y="0"/>
                  </a:cxn>
                  <a:cxn ang="0">
                    <a:pos x="21" y="0"/>
                  </a:cxn>
                  <a:cxn ang="0">
                    <a:pos x="25" y="1"/>
                  </a:cxn>
                  <a:cxn ang="0">
                    <a:pos x="28" y="3"/>
                  </a:cxn>
                  <a:cxn ang="0">
                    <a:pos x="31" y="4"/>
                  </a:cxn>
                  <a:cxn ang="0">
                    <a:pos x="34" y="8"/>
                  </a:cxn>
                  <a:cxn ang="0">
                    <a:pos x="34" y="10"/>
                  </a:cxn>
                  <a:cxn ang="0">
                    <a:pos x="36" y="14"/>
                  </a:cxn>
                  <a:cxn ang="0">
                    <a:pos x="38" y="17"/>
                  </a:cxn>
                  <a:cxn ang="0">
                    <a:pos x="38" y="21"/>
                  </a:cxn>
                  <a:cxn ang="0">
                    <a:pos x="36" y="26"/>
                  </a:cxn>
                  <a:cxn ang="0">
                    <a:pos x="35" y="31"/>
                  </a:cxn>
                  <a:cxn ang="0">
                    <a:pos x="33" y="35"/>
                  </a:cxn>
                  <a:cxn ang="0">
                    <a:pos x="30" y="38"/>
                  </a:cxn>
                  <a:cxn ang="0">
                    <a:pos x="23" y="40"/>
                  </a:cxn>
                  <a:cxn ang="0">
                    <a:pos x="18" y="42"/>
                  </a:cxn>
                  <a:cxn ang="0">
                    <a:pos x="13" y="42"/>
                  </a:cxn>
                  <a:cxn ang="0">
                    <a:pos x="10" y="40"/>
                  </a:cxn>
                  <a:cxn ang="0">
                    <a:pos x="6" y="38"/>
                  </a:cxn>
                  <a:cxn ang="0">
                    <a:pos x="2" y="31"/>
                  </a:cxn>
                  <a:cxn ang="0">
                    <a:pos x="0" y="26"/>
                  </a:cxn>
                  <a:cxn ang="0">
                    <a:pos x="0" y="17"/>
                  </a:cxn>
                  <a:cxn ang="0">
                    <a:pos x="1" y="13"/>
                  </a:cxn>
                  <a:cxn ang="0">
                    <a:pos x="2" y="9"/>
                  </a:cxn>
                  <a:cxn ang="0">
                    <a:pos x="4" y="7"/>
                  </a:cxn>
                  <a:cxn ang="0">
                    <a:pos x="6" y="3"/>
                  </a:cxn>
                  <a:cxn ang="0">
                    <a:pos x="13" y="1"/>
                  </a:cxn>
                  <a:cxn ang="0">
                    <a:pos x="18" y="0"/>
                  </a:cxn>
                </a:cxnLst>
                <a:rect l="0" t="0" r="r" b="b"/>
                <a:pathLst>
                  <a:path w="38" h="42">
                    <a:moveTo>
                      <a:pt x="17" y="3"/>
                    </a:moveTo>
                    <a:lnTo>
                      <a:pt x="16" y="4"/>
                    </a:lnTo>
                    <a:lnTo>
                      <a:pt x="13" y="4"/>
                    </a:lnTo>
                    <a:lnTo>
                      <a:pt x="12" y="6"/>
                    </a:lnTo>
                    <a:lnTo>
                      <a:pt x="12" y="11"/>
                    </a:lnTo>
                    <a:lnTo>
                      <a:pt x="11" y="15"/>
                    </a:lnTo>
                    <a:lnTo>
                      <a:pt x="11" y="30"/>
                    </a:lnTo>
                    <a:lnTo>
                      <a:pt x="12" y="32"/>
                    </a:lnTo>
                    <a:lnTo>
                      <a:pt x="12" y="35"/>
                    </a:lnTo>
                    <a:lnTo>
                      <a:pt x="13" y="37"/>
                    </a:lnTo>
                    <a:lnTo>
                      <a:pt x="16" y="38"/>
                    </a:lnTo>
                    <a:lnTo>
                      <a:pt x="21" y="38"/>
                    </a:lnTo>
                    <a:lnTo>
                      <a:pt x="24" y="36"/>
                    </a:lnTo>
                    <a:lnTo>
                      <a:pt x="25" y="33"/>
                    </a:lnTo>
                    <a:lnTo>
                      <a:pt x="25" y="28"/>
                    </a:lnTo>
                    <a:lnTo>
                      <a:pt x="26" y="23"/>
                    </a:lnTo>
                    <a:lnTo>
                      <a:pt x="26" y="14"/>
                    </a:lnTo>
                    <a:lnTo>
                      <a:pt x="25" y="10"/>
                    </a:lnTo>
                    <a:lnTo>
                      <a:pt x="25" y="8"/>
                    </a:lnTo>
                    <a:lnTo>
                      <a:pt x="24" y="6"/>
                    </a:lnTo>
                    <a:lnTo>
                      <a:pt x="21" y="3"/>
                    </a:lnTo>
                    <a:lnTo>
                      <a:pt x="17" y="3"/>
                    </a:lnTo>
                    <a:close/>
                    <a:moveTo>
                      <a:pt x="18" y="0"/>
                    </a:moveTo>
                    <a:lnTo>
                      <a:pt x="21" y="0"/>
                    </a:lnTo>
                    <a:lnTo>
                      <a:pt x="25" y="1"/>
                    </a:lnTo>
                    <a:lnTo>
                      <a:pt x="28" y="3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10"/>
                    </a:lnTo>
                    <a:lnTo>
                      <a:pt x="36" y="14"/>
                    </a:lnTo>
                    <a:lnTo>
                      <a:pt x="38" y="17"/>
                    </a:lnTo>
                    <a:lnTo>
                      <a:pt x="38" y="21"/>
                    </a:lnTo>
                    <a:lnTo>
                      <a:pt x="36" y="26"/>
                    </a:lnTo>
                    <a:lnTo>
                      <a:pt x="35" y="31"/>
                    </a:lnTo>
                    <a:lnTo>
                      <a:pt x="33" y="35"/>
                    </a:lnTo>
                    <a:lnTo>
                      <a:pt x="30" y="38"/>
                    </a:lnTo>
                    <a:lnTo>
                      <a:pt x="23" y="40"/>
                    </a:lnTo>
                    <a:lnTo>
                      <a:pt x="18" y="42"/>
                    </a:lnTo>
                    <a:lnTo>
                      <a:pt x="13" y="42"/>
                    </a:lnTo>
                    <a:lnTo>
                      <a:pt x="10" y="40"/>
                    </a:lnTo>
                    <a:lnTo>
                      <a:pt x="6" y="38"/>
                    </a:lnTo>
                    <a:lnTo>
                      <a:pt x="2" y="31"/>
                    </a:lnTo>
                    <a:lnTo>
                      <a:pt x="0" y="26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2" y="9"/>
                    </a:lnTo>
                    <a:lnTo>
                      <a:pt x="4" y="7"/>
                    </a:lnTo>
                    <a:lnTo>
                      <a:pt x="6" y="3"/>
                    </a:lnTo>
                    <a:lnTo>
                      <a:pt x="13" y="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92" name="Freeform 868"/>
              <p:cNvSpPr>
                <a:spLocks/>
              </p:cNvSpPr>
              <p:nvPr/>
            </p:nvSpPr>
            <p:spPr bwMode="auto">
              <a:xfrm>
                <a:off x="2846388" y="6102351"/>
                <a:ext cx="66675" cy="63500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32" y="1"/>
                  </a:cxn>
                  <a:cxn ang="0">
                    <a:pos x="34" y="2"/>
                  </a:cxn>
                  <a:cxn ang="0">
                    <a:pos x="37" y="6"/>
                  </a:cxn>
                  <a:cxn ang="0">
                    <a:pos x="37" y="10"/>
                  </a:cxn>
                  <a:cxn ang="0">
                    <a:pos x="39" y="13"/>
                  </a:cxn>
                  <a:cxn ang="0">
                    <a:pos x="39" y="37"/>
                  </a:cxn>
                  <a:cxn ang="0">
                    <a:pos x="40" y="38"/>
                  </a:cxn>
                  <a:cxn ang="0">
                    <a:pos x="42" y="38"/>
                  </a:cxn>
                  <a:cxn ang="0">
                    <a:pos x="42" y="40"/>
                  </a:cxn>
                  <a:cxn ang="0">
                    <a:pos x="22" y="40"/>
                  </a:cxn>
                  <a:cxn ang="0">
                    <a:pos x="22" y="38"/>
                  </a:cxn>
                  <a:cxn ang="0">
                    <a:pos x="25" y="38"/>
                  </a:cxn>
                  <a:cxn ang="0">
                    <a:pos x="26" y="37"/>
                  </a:cxn>
                  <a:cxn ang="0">
                    <a:pos x="26" y="8"/>
                  </a:cxn>
                  <a:cxn ang="0">
                    <a:pos x="25" y="7"/>
                  </a:cxn>
                  <a:cxn ang="0">
                    <a:pos x="25" y="6"/>
                  </a:cxn>
                  <a:cxn ang="0">
                    <a:pos x="21" y="6"/>
                  </a:cxn>
                  <a:cxn ang="0">
                    <a:pos x="19" y="7"/>
                  </a:cxn>
                  <a:cxn ang="0">
                    <a:pos x="18" y="9"/>
                  </a:cxn>
                  <a:cxn ang="0">
                    <a:pos x="17" y="13"/>
                  </a:cxn>
                  <a:cxn ang="0">
                    <a:pos x="17" y="36"/>
                  </a:cxn>
                  <a:cxn ang="0">
                    <a:pos x="18" y="37"/>
                  </a:cxn>
                  <a:cxn ang="0">
                    <a:pos x="18" y="38"/>
                  </a:cxn>
                  <a:cxn ang="0">
                    <a:pos x="20" y="38"/>
                  </a:cxn>
                  <a:cxn ang="0">
                    <a:pos x="20" y="40"/>
                  </a:cxn>
                  <a:cxn ang="0">
                    <a:pos x="0" y="40"/>
                  </a:cxn>
                  <a:cxn ang="0">
                    <a:pos x="0" y="38"/>
                  </a:cxn>
                  <a:cxn ang="0">
                    <a:pos x="3" y="38"/>
                  </a:cxn>
                  <a:cxn ang="0">
                    <a:pos x="4" y="37"/>
                  </a:cxn>
                  <a:cxn ang="0">
                    <a:pos x="4" y="3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17" y="1"/>
                  </a:cxn>
                  <a:cxn ang="0">
                    <a:pos x="17" y="7"/>
                  </a:cxn>
                  <a:cxn ang="0">
                    <a:pos x="21" y="2"/>
                  </a:cxn>
                  <a:cxn ang="0">
                    <a:pos x="24" y="1"/>
                  </a:cxn>
                  <a:cxn ang="0">
                    <a:pos x="26" y="1"/>
                  </a:cxn>
                  <a:cxn ang="0">
                    <a:pos x="28" y="0"/>
                  </a:cxn>
                </a:cxnLst>
                <a:rect l="0" t="0" r="r" b="b"/>
                <a:pathLst>
                  <a:path w="42" h="40">
                    <a:moveTo>
                      <a:pt x="28" y="0"/>
                    </a:moveTo>
                    <a:lnTo>
                      <a:pt x="32" y="1"/>
                    </a:lnTo>
                    <a:lnTo>
                      <a:pt x="34" y="2"/>
                    </a:lnTo>
                    <a:lnTo>
                      <a:pt x="37" y="6"/>
                    </a:lnTo>
                    <a:lnTo>
                      <a:pt x="37" y="10"/>
                    </a:lnTo>
                    <a:lnTo>
                      <a:pt x="39" y="13"/>
                    </a:lnTo>
                    <a:lnTo>
                      <a:pt x="39" y="37"/>
                    </a:lnTo>
                    <a:lnTo>
                      <a:pt x="40" y="38"/>
                    </a:lnTo>
                    <a:lnTo>
                      <a:pt x="42" y="38"/>
                    </a:lnTo>
                    <a:lnTo>
                      <a:pt x="42" y="40"/>
                    </a:lnTo>
                    <a:lnTo>
                      <a:pt x="22" y="40"/>
                    </a:lnTo>
                    <a:lnTo>
                      <a:pt x="22" y="38"/>
                    </a:lnTo>
                    <a:lnTo>
                      <a:pt x="25" y="38"/>
                    </a:lnTo>
                    <a:lnTo>
                      <a:pt x="26" y="37"/>
                    </a:lnTo>
                    <a:lnTo>
                      <a:pt x="26" y="8"/>
                    </a:lnTo>
                    <a:lnTo>
                      <a:pt x="25" y="7"/>
                    </a:lnTo>
                    <a:lnTo>
                      <a:pt x="25" y="6"/>
                    </a:lnTo>
                    <a:lnTo>
                      <a:pt x="21" y="6"/>
                    </a:lnTo>
                    <a:lnTo>
                      <a:pt x="19" y="7"/>
                    </a:lnTo>
                    <a:lnTo>
                      <a:pt x="18" y="9"/>
                    </a:lnTo>
                    <a:lnTo>
                      <a:pt x="17" y="13"/>
                    </a:lnTo>
                    <a:lnTo>
                      <a:pt x="17" y="36"/>
                    </a:lnTo>
                    <a:lnTo>
                      <a:pt x="18" y="37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0" y="40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3" y="38"/>
                    </a:lnTo>
                    <a:lnTo>
                      <a:pt x="4" y="37"/>
                    </a:lnTo>
                    <a:lnTo>
                      <a:pt x="4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7" y="1"/>
                    </a:lnTo>
                    <a:lnTo>
                      <a:pt x="17" y="7"/>
                    </a:lnTo>
                    <a:lnTo>
                      <a:pt x="21" y="2"/>
                    </a:lnTo>
                    <a:lnTo>
                      <a:pt x="24" y="1"/>
                    </a:lnTo>
                    <a:lnTo>
                      <a:pt x="26" y="1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93" name="Rectangle 869"/>
              <p:cNvSpPr>
                <a:spLocks noChangeArrowheads="1"/>
              </p:cNvSpPr>
              <p:nvPr/>
            </p:nvSpPr>
            <p:spPr bwMode="auto">
              <a:xfrm>
                <a:off x="4076701" y="4926013"/>
                <a:ext cx="1457325" cy="1414463"/>
              </a:xfrm>
              <a:prstGeom prst="rect">
                <a:avLst/>
              </a:prstGeom>
              <a:noFill/>
              <a:ln w="7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94" name="Line 870"/>
              <p:cNvSpPr>
                <a:spLocks noChangeShapeType="1"/>
              </p:cNvSpPr>
              <p:nvPr/>
            </p:nvSpPr>
            <p:spPr bwMode="auto">
              <a:xfrm flipV="1">
                <a:off x="4076701" y="4926013"/>
                <a:ext cx="1588" cy="1414463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95" name="Line 871"/>
              <p:cNvSpPr>
                <a:spLocks noChangeShapeType="1"/>
              </p:cNvSpPr>
              <p:nvPr/>
            </p:nvSpPr>
            <p:spPr bwMode="auto">
              <a:xfrm flipH="1">
                <a:off x="4076701" y="6118226"/>
                <a:ext cx="39688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96" name="Line 872"/>
              <p:cNvSpPr>
                <a:spLocks noChangeShapeType="1"/>
              </p:cNvSpPr>
              <p:nvPr/>
            </p:nvSpPr>
            <p:spPr bwMode="auto">
              <a:xfrm flipH="1">
                <a:off x="4076701" y="6030913"/>
                <a:ext cx="17463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97" name="Line 873"/>
              <p:cNvSpPr>
                <a:spLocks noChangeShapeType="1"/>
              </p:cNvSpPr>
              <p:nvPr/>
            </p:nvSpPr>
            <p:spPr bwMode="auto">
              <a:xfrm flipH="1">
                <a:off x="4076701" y="5942013"/>
                <a:ext cx="17463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98" name="Line 874"/>
              <p:cNvSpPr>
                <a:spLocks noChangeShapeType="1"/>
              </p:cNvSpPr>
              <p:nvPr/>
            </p:nvSpPr>
            <p:spPr bwMode="auto">
              <a:xfrm flipH="1">
                <a:off x="4076701" y="5853113"/>
                <a:ext cx="17463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99" name="Line 875"/>
              <p:cNvSpPr>
                <a:spLocks noChangeShapeType="1"/>
              </p:cNvSpPr>
              <p:nvPr/>
            </p:nvSpPr>
            <p:spPr bwMode="auto">
              <a:xfrm flipH="1">
                <a:off x="4076701" y="5765801"/>
                <a:ext cx="17463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00" name="Line 876"/>
              <p:cNvSpPr>
                <a:spLocks noChangeShapeType="1"/>
              </p:cNvSpPr>
              <p:nvPr/>
            </p:nvSpPr>
            <p:spPr bwMode="auto">
              <a:xfrm flipH="1">
                <a:off x="4076701" y="5676901"/>
                <a:ext cx="39688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01" name="Line 877"/>
              <p:cNvSpPr>
                <a:spLocks noChangeShapeType="1"/>
              </p:cNvSpPr>
              <p:nvPr/>
            </p:nvSpPr>
            <p:spPr bwMode="auto">
              <a:xfrm flipH="1">
                <a:off x="4076701" y="5589588"/>
                <a:ext cx="17463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02" name="Line 878"/>
              <p:cNvSpPr>
                <a:spLocks noChangeShapeType="1"/>
              </p:cNvSpPr>
              <p:nvPr/>
            </p:nvSpPr>
            <p:spPr bwMode="auto">
              <a:xfrm flipH="1">
                <a:off x="4076701" y="5500688"/>
                <a:ext cx="17463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03" name="Line 879"/>
              <p:cNvSpPr>
                <a:spLocks noChangeShapeType="1"/>
              </p:cNvSpPr>
              <p:nvPr/>
            </p:nvSpPr>
            <p:spPr bwMode="auto">
              <a:xfrm flipH="1">
                <a:off x="4076701" y="5411788"/>
                <a:ext cx="17463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04" name="Line 880"/>
              <p:cNvSpPr>
                <a:spLocks noChangeShapeType="1"/>
              </p:cNvSpPr>
              <p:nvPr/>
            </p:nvSpPr>
            <p:spPr bwMode="auto">
              <a:xfrm flipH="1">
                <a:off x="4076701" y="5324476"/>
                <a:ext cx="17463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05" name="Line 881"/>
              <p:cNvSpPr>
                <a:spLocks noChangeShapeType="1"/>
              </p:cNvSpPr>
              <p:nvPr/>
            </p:nvSpPr>
            <p:spPr bwMode="auto">
              <a:xfrm flipH="1">
                <a:off x="4076701" y="5235576"/>
                <a:ext cx="39688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06" name="Line 882"/>
              <p:cNvSpPr>
                <a:spLocks noChangeShapeType="1"/>
              </p:cNvSpPr>
              <p:nvPr/>
            </p:nvSpPr>
            <p:spPr bwMode="auto">
              <a:xfrm flipH="1">
                <a:off x="4076701" y="6118226"/>
                <a:ext cx="39688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07" name="Line 883"/>
              <p:cNvSpPr>
                <a:spLocks noChangeShapeType="1"/>
              </p:cNvSpPr>
              <p:nvPr/>
            </p:nvSpPr>
            <p:spPr bwMode="auto">
              <a:xfrm flipH="1">
                <a:off x="4076701" y="6207126"/>
                <a:ext cx="17463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08" name="Line 884"/>
              <p:cNvSpPr>
                <a:spLocks noChangeShapeType="1"/>
              </p:cNvSpPr>
              <p:nvPr/>
            </p:nvSpPr>
            <p:spPr bwMode="auto">
              <a:xfrm flipH="1">
                <a:off x="4076701" y="6294438"/>
                <a:ext cx="17463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09" name="Line 885"/>
              <p:cNvSpPr>
                <a:spLocks noChangeShapeType="1"/>
              </p:cNvSpPr>
              <p:nvPr/>
            </p:nvSpPr>
            <p:spPr bwMode="auto">
              <a:xfrm flipH="1">
                <a:off x="4076701" y="5235576"/>
                <a:ext cx="39688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10" name="Line 886"/>
              <p:cNvSpPr>
                <a:spLocks noChangeShapeType="1"/>
              </p:cNvSpPr>
              <p:nvPr/>
            </p:nvSpPr>
            <p:spPr bwMode="auto">
              <a:xfrm flipH="1">
                <a:off x="4076701" y="5143501"/>
                <a:ext cx="17463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11" name="Line 887"/>
              <p:cNvSpPr>
                <a:spLocks noChangeShapeType="1"/>
              </p:cNvSpPr>
              <p:nvPr/>
            </p:nvSpPr>
            <p:spPr bwMode="auto">
              <a:xfrm flipH="1">
                <a:off x="4076701" y="5056188"/>
                <a:ext cx="17463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12" name="Line 888"/>
              <p:cNvSpPr>
                <a:spLocks noChangeShapeType="1"/>
              </p:cNvSpPr>
              <p:nvPr/>
            </p:nvSpPr>
            <p:spPr bwMode="auto">
              <a:xfrm flipH="1">
                <a:off x="4076701" y="4967288"/>
                <a:ext cx="17463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13" name="Rectangle 889"/>
              <p:cNvSpPr>
                <a:spLocks noChangeArrowheads="1"/>
              </p:cNvSpPr>
              <p:nvPr/>
            </p:nvSpPr>
            <p:spPr bwMode="auto">
              <a:xfrm>
                <a:off x="3792538" y="6129338"/>
                <a:ext cx="41275" cy="1428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14" name="Freeform 890"/>
              <p:cNvSpPr>
                <a:spLocks noEditPoints="1"/>
              </p:cNvSpPr>
              <p:nvPr/>
            </p:nvSpPr>
            <p:spPr bwMode="auto">
              <a:xfrm>
                <a:off x="3843338" y="6065838"/>
                <a:ext cx="68263" cy="107950"/>
              </a:xfrm>
              <a:custGeom>
                <a:avLst/>
                <a:gdLst/>
                <a:ahLst/>
                <a:cxnLst>
                  <a:cxn ang="0">
                    <a:pos x="43" y="33"/>
                  </a:cxn>
                  <a:cxn ang="0">
                    <a:pos x="39" y="52"/>
                  </a:cxn>
                  <a:cxn ang="0">
                    <a:pos x="37" y="59"/>
                  </a:cxn>
                  <a:cxn ang="0">
                    <a:pos x="36" y="61"/>
                  </a:cxn>
                  <a:cxn ang="0">
                    <a:pos x="29" y="66"/>
                  </a:cxn>
                  <a:cxn ang="0">
                    <a:pos x="28" y="67"/>
                  </a:cxn>
                  <a:cxn ang="0">
                    <a:pos x="25" y="68"/>
                  </a:cxn>
                  <a:cxn ang="0">
                    <a:pos x="19" y="68"/>
                  </a:cxn>
                  <a:cxn ang="0">
                    <a:pos x="15" y="67"/>
                  </a:cxn>
                  <a:cxn ang="0">
                    <a:pos x="13" y="66"/>
                  </a:cxn>
                  <a:cxn ang="0">
                    <a:pos x="9" y="62"/>
                  </a:cxn>
                  <a:cxn ang="0">
                    <a:pos x="7" y="59"/>
                  </a:cxn>
                  <a:cxn ang="0">
                    <a:pos x="5" y="56"/>
                  </a:cxn>
                  <a:cxn ang="0">
                    <a:pos x="4" y="53"/>
                  </a:cxn>
                  <a:cxn ang="0">
                    <a:pos x="2" y="51"/>
                  </a:cxn>
                  <a:cxn ang="0">
                    <a:pos x="0" y="34"/>
                  </a:cxn>
                  <a:cxn ang="0">
                    <a:pos x="4" y="15"/>
                  </a:cxn>
                  <a:cxn ang="0">
                    <a:pos x="6" y="10"/>
                  </a:cxn>
                  <a:cxn ang="0">
                    <a:pos x="10" y="3"/>
                  </a:cxn>
                  <a:cxn ang="0">
                    <a:pos x="14" y="1"/>
                  </a:cxn>
                  <a:cxn ang="0">
                    <a:pos x="17" y="0"/>
                  </a:cxn>
                  <a:cxn ang="0">
                    <a:pos x="25" y="0"/>
                  </a:cxn>
                  <a:cxn ang="0">
                    <a:pos x="29" y="1"/>
                  </a:cxn>
                  <a:cxn ang="0">
                    <a:pos x="32" y="3"/>
                  </a:cxn>
                  <a:cxn ang="0">
                    <a:pos x="39" y="14"/>
                  </a:cxn>
                  <a:cxn ang="0">
                    <a:pos x="42" y="24"/>
                  </a:cxn>
                  <a:cxn ang="0">
                    <a:pos x="43" y="33"/>
                  </a:cxn>
                  <a:cxn ang="0">
                    <a:pos x="28" y="33"/>
                  </a:cxn>
                  <a:cxn ang="0">
                    <a:pos x="28" y="9"/>
                  </a:cxn>
                  <a:cxn ang="0">
                    <a:pos x="25" y="4"/>
                  </a:cxn>
                  <a:cxn ang="0">
                    <a:pos x="24" y="3"/>
                  </a:cxn>
                  <a:cxn ang="0">
                    <a:pos x="19" y="3"/>
                  </a:cxn>
                  <a:cxn ang="0">
                    <a:pos x="17" y="5"/>
                  </a:cxn>
                  <a:cxn ang="0">
                    <a:pos x="16" y="7"/>
                  </a:cxn>
                  <a:cxn ang="0">
                    <a:pos x="16" y="10"/>
                  </a:cxn>
                  <a:cxn ang="0">
                    <a:pos x="15" y="15"/>
                  </a:cxn>
                  <a:cxn ang="0">
                    <a:pos x="15" y="55"/>
                  </a:cxn>
                  <a:cxn ang="0">
                    <a:pos x="16" y="59"/>
                  </a:cxn>
                  <a:cxn ang="0">
                    <a:pos x="16" y="61"/>
                  </a:cxn>
                  <a:cxn ang="0">
                    <a:pos x="20" y="65"/>
                  </a:cxn>
                  <a:cxn ang="0">
                    <a:pos x="23" y="65"/>
                  </a:cxn>
                  <a:cxn ang="0">
                    <a:pos x="27" y="61"/>
                  </a:cxn>
                  <a:cxn ang="0">
                    <a:pos x="28" y="58"/>
                  </a:cxn>
                  <a:cxn ang="0">
                    <a:pos x="28" y="54"/>
                  </a:cxn>
                  <a:cxn ang="0">
                    <a:pos x="28" y="33"/>
                  </a:cxn>
                </a:cxnLst>
                <a:rect l="0" t="0" r="r" b="b"/>
                <a:pathLst>
                  <a:path w="43" h="68">
                    <a:moveTo>
                      <a:pt x="43" y="33"/>
                    </a:moveTo>
                    <a:lnTo>
                      <a:pt x="39" y="52"/>
                    </a:lnTo>
                    <a:lnTo>
                      <a:pt x="37" y="59"/>
                    </a:lnTo>
                    <a:lnTo>
                      <a:pt x="36" y="61"/>
                    </a:lnTo>
                    <a:lnTo>
                      <a:pt x="29" y="66"/>
                    </a:lnTo>
                    <a:lnTo>
                      <a:pt x="28" y="67"/>
                    </a:lnTo>
                    <a:lnTo>
                      <a:pt x="25" y="68"/>
                    </a:lnTo>
                    <a:lnTo>
                      <a:pt x="19" y="68"/>
                    </a:lnTo>
                    <a:lnTo>
                      <a:pt x="15" y="67"/>
                    </a:lnTo>
                    <a:lnTo>
                      <a:pt x="13" y="66"/>
                    </a:lnTo>
                    <a:lnTo>
                      <a:pt x="9" y="62"/>
                    </a:lnTo>
                    <a:lnTo>
                      <a:pt x="7" y="59"/>
                    </a:lnTo>
                    <a:lnTo>
                      <a:pt x="5" y="56"/>
                    </a:lnTo>
                    <a:lnTo>
                      <a:pt x="4" y="53"/>
                    </a:lnTo>
                    <a:lnTo>
                      <a:pt x="2" y="51"/>
                    </a:lnTo>
                    <a:lnTo>
                      <a:pt x="0" y="34"/>
                    </a:lnTo>
                    <a:lnTo>
                      <a:pt x="4" y="15"/>
                    </a:lnTo>
                    <a:lnTo>
                      <a:pt x="6" y="10"/>
                    </a:lnTo>
                    <a:lnTo>
                      <a:pt x="10" y="3"/>
                    </a:lnTo>
                    <a:lnTo>
                      <a:pt x="14" y="1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9" y="1"/>
                    </a:lnTo>
                    <a:lnTo>
                      <a:pt x="32" y="3"/>
                    </a:lnTo>
                    <a:lnTo>
                      <a:pt x="39" y="14"/>
                    </a:lnTo>
                    <a:lnTo>
                      <a:pt x="42" y="24"/>
                    </a:lnTo>
                    <a:lnTo>
                      <a:pt x="43" y="33"/>
                    </a:lnTo>
                    <a:close/>
                    <a:moveTo>
                      <a:pt x="28" y="33"/>
                    </a:moveTo>
                    <a:lnTo>
                      <a:pt x="28" y="9"/>
                    </a:lnTo>
                    <a:lnTo>
                      <a:pt x="25" y="4"/>
                    </a:lnTo>
                    <a:lnTo>
                      <a:pt x="24" y="3"/>
                    </a:lnTo>
                    <a:lnTo>
                      <a:pt x="19" y="3"/>
                    </a:lnTo>
                    <a:lnTo>
                      <a:pt x="17" y="5"/>
                    </a:lnTo>
                    <a:lnTo>
                      <a:pt x="16" y="7"/>
                    </a:lnTo>
                    <a:lnTo>
                      <a:pt x="16" y="10"/>
                    </a:lnTo>
                    <a:lnTo>
                      <a:pt x="15" y="15"/>
                    </a:lnTo>
                    <a:lnTo>
                      <a:pt x="15" y="55"/>
                    </a:lnTo>
                    <a:lnTo>
                      <a:pt x="16" y="59"/>
                    </a:lnTo>
                    <a:lnTo>
                      <a:pt x="16" y="61"/>
                    </a:lnTo>
                    <a:lnTo>
                      <a:pt x="20" y="65"/>
                    </a:lnTo>
                    <a:lnTo>
                      <a:pt x="23" y="65"/>
                    </a:lnTo>
                    <a:lnTo>
                      <a:pt x="27" y="61"/>
                    </a:lnTo>
                    <a:lnTo>
                      <a:pt x="28" y="58"/>
                    </a:lnTo>
                    <a:lnTo>
                      <a:pt x="28" y="54"/>
                    </a:lnTo>
                    <a:lnTo>
                      <a:pt x="28" y="3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15" name="Freeform 891"/>
              <p:cNvSpPr>
                <a:spLocks/>
              </p:cNvSpPr>
              <p:nvPr/>
            </p:nvSpPr>
            <p:spPr bwMode="auto">
              <a:xfrm>
                <a:off x="3924301" y="6148388"/>
                <a:ext cx="25400" cy="25400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14" y="2"/>
                  </a:cxn>
                  <a:cxn ang="0">
                    <a:pos x="15" y="4"/>
                  </a:cxn>
                  <a:cxn ang="0">
                    <a:pos x="15" y="6"/>
                  </a:cxn>
                  <a:cxn ang="0">
                    <a:pos x="16" y="9"/>
                  </a:cxn>
                  <a:cxn ang="0">
                    <a:pos x="14" y="14"/>
                  </a:cxn>
                  <a:cxn ang="0">
                    <a:pos x="13" y="15"/>
                  </a:cxn>
                  <a:cxn ang="0">
                    <a:pos x="10" y="16"/>
                  </a:cxn>
                  <a:cxn ang="0">
                    <a:pos x="6" y="16"/>
                  </a:cxn>
                  <a:cxn ang="0">
                    <a:pos x="3" y="15"/>
                  </a:cxn>
                  <a:cxn ang="0">
                    <a:pos x="1" y="13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2" y="2"/>
                  </a:cxn>
                  <a:cxn ang="0">
                    <a:pos x="3" y="1"/>
                  </a:cxn>
                  <a:cxn ang="0">
                    <a:pos x="6" y="1"/>
                  </a:cxn>
                  <a:cxn ang="0">
                    <a:pos x="7" y="0"/>
                  </a:cxn>
                </a:cxnLst>
                <a:rect l="0" t="0" r="r" b="b"/>
                <a:pathLst>
                  <a:path w="16" h="16">
                    <a:moveTo>
                      <a:pt x="7" y="0"/>
                    </a:moveTo>
                    <a:lnTo>
                      <a:pt x="14" y="2"/>
                    </a:lnTo>
                    <a:lnTo>
                      <a:pt x="15" y="4"/>
                    </a:lnTo>
                    <a:lnTo>
                      <a:pt x="15" y="6"/>
                    </a:lnTo>
                    <a:lnTo>
                      <a:pt x="16" y="9"/>
                    </a:lnTo>
                    <a:lnTo>
                      <a:pt x="14" y="14"/>
                    </a:lnTo>
                    <a:lnTo>
                      <a:pt x="13" y="15"/>
                    </a:lnTo>
                    <a:lnTo>
                      <a:pt x="10" y="16"/>
                    </a:lnTo>
                    <a:lnTo>
                      <a:pt x="6" y="16"/>
                    </a:lnTo>
                    <a:lnTo>
                      <a:pt x="3" y="15"/>
                    </a:lnTo>
                    <a:lnTo>
                      <a:pt x="1" y="13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6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16" name="Freeform 892"/>
              <p:cNvSpPr>
                <a:spLocks/>
              </p:cNvSpPr>
              <p:nvPr/>
            </p:nvSpPr>
            <p:spPr bwMode="auto">
              <a:xfrm>
                <a:off x="3968751" y="6065838"/>
                <a:ext cx="53975" cy="106363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25" y="61"/>
                  </a:cxn>
                  <a:cxn ang="0">
                    <a:pos x="29" y="65"/>
                  </a:cxn>
                  <a:cxn ang="0">
                    <a:pos x="34" y="65"/>
                  </a:cxn>
                  <a:cxn ang="0">
                    <a:pos x="34" y="67"/>
                  </a:cxn>
                  <a:cxn ang="0">
                    <a:pos x="0" y="67"/>
                  </a:cxn>
                  <a:cxn ang="0">
                    <a:pos x="0" y="65"/>
                  </a:cxn>
                  <a:cxn ang="0">
                    <a:pos x="5" y="65"/>
                  </a:cxn>
                  <a:cxn ang="0">
                    <a:pos x="8" y="63"/>
                  </a:cxn>
                  <a:cxn ang="0">
                    <a:pos x="9" y="63"/>
                  </a:cxn>
                  <a:cxn ang="0">
                    <a:pos x="9" y="62"/>
                  </a:cxn>
                  <a:cxn ang="0">
                    <a:pos x="10" y="60"/>
                  </a:cxn>
                  <a:cxn ang="0">
                    <a:pos x="10" y="14"/>
                  </a:cxn>
                  <a:cxn ang="0">
                    <a:pos x="9" y="12"/>
                  </a:cxn>
                  <a:cxn ang="0">
                    <a:pos x="8" y="12"/>
                  </a:cxn>
                  <a:cxn ang="0">
                    <a:pos x="8" y="11"/>
                  </a:cxn>
                  <a:cxn ang="0">
                    <a:pos x="5" y="11"/>
                  </a:cxn>
                  <a:cxn ang="0">
                    <a:pos x="3" y="12"/>
                  </a:cxn>
                  <a:cxn ang="0">
                    <a:pos x="1" y="12"/>
                  </a:cxn>
                  <a:cxn ang="0">
                    <a:pos x="0" y="11"/>
                  </a:cxn>
                  <a:cxn ang="0">
                    <a:pos x="24" y="0"/>
                  </a:cxn>
                  <a:cxn ang="0">
                    <a:pos x="25" y="0"/>
                  </a:cxn>
                </a:cxnLst>
                <a:rect l="0" t="0" r="r" b="b"/>
                <a:pathLst>
                  <a:path w="34" h="67">
                    <a:moveTo>
                      <a:pt x="25" y="0"/>
                    </a:moveTo>
                    <a:lnTo>
                      <a:pt x="25" y="61"/>
                    </a:lnTo>
                    <a:lnTo>
                      <a:pt x="29" y="65"/>
                    </a:lnTo>
                    <a:lnTo>
                      <a:pt x="34" y="65"/>
                    </a:lnTo>
                    <a:lnTo>
                      <a:pt x="34" y="67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5" y="65"/>
                    </a:lnTo>
                    <a:lnTo>
                      <a:pt x="8" y="63"/>
                    </a:lnTo>
                    <a:lnTo>
                      <a:pt x="9" y="63"/>
                    </a:lnTo>
                    <a:lnTo>
                      <a:pt x="9" y="62"/>
                    </a:lnTo>
                    <a:lnTo>
                      <a:pt x="10" y="60"/>
                    </a:lnTo>
                    <a:lnTo>
                      <a:pt x="10" y="14"/>
                    </a:lnTo>
                    <a:lnTo>
                      <a:pt x="9" y="12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5" y="11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0" y="11"/>
                    </a:lnTo>
                    <a:lnTo>
                      <a:pt x="24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17" name="Freeform 893"/>
              <p:cNvSpPr>
                <a:spLocks noEditPoints="1"/>
              </p:cNvSpPr>
              <p:nvPr/>
            </p:nvSpPr>
            <p:spPr bwMode="auto">
              <a:xfrm>
                <a:off x="3962401" y="5624513"/>
                <a:ext cx="66675" cy="107950"/>
              </a:xfrm>
              <a:custGeom>
                <a:avLst/>
                <a:gdLst/>
                <a:ahLst/>
                <a:cxnLst>
                  <a:cxn ang="0">
                    <a:pos x="42" y="33"/>
                  </a:cxn>
                  <a:cxn ang="0">
                    <a:pos x="42" y="43"/>
                  </a:cxn>
                  <a:cxn ang="0">
                    <a:pos x="39" y="52"/>
                  </a:cxn>
                  <a:cxn ang="0">
                    <a:pos x="37" y="59"/>
                  </a:cxn>
                  <a:cxn ang="0">
                    <a:pos x="35" y="61"/>
                  </a:cxn>
                  <a:cxn ang="0">
                    <a:pos x="31" y="63"/>
                  </a:cxn>
                  <a:cxn ang="0">
                    <a:pos x="29" y="66"/>
                  </a:cxn>
                  <a:cxn ang="0">
                    <a:pos x="27" y="67"/>
                  </a:cxn>
                  <a:cxn ang="0">
                    <a:pos x="23" y="68"/>
                  </a:cxn>
                  <a:cxn ang="0">
                    <a:pos x="18" y="68"/>
                  </a:cxn>
                  <a:cxn ang="0">
                    <a:pos x="15" y="67"/>
                  </a:cxn>
                  <a:cxn ang="0">
                    <a:pos x="12" y="66"/>
                  </a:cxn>
                  <a:cxn ang="0">
                    <a:pos x="9" y="62"/>
                  </a:cxn>
                  <a:cxn ang="0">
                    <a:pos x="6" y="59"/>
                  </a:cxn>
                  <a:cxn ang="0">
                    <a:pos x="5" y="56"/>
                  </a:cxn>
                  <a:cxn ang="0">
                    <a:pos x="2" y="53"/>
                  </a:cxn>
                  <a:cxn ang="0">
                    <a:pos x="1" y="51"/>
                  </a:cxn>
                  <a:cxn ang="0">
                    <a:pos x="0" y="43"/>
                  </a:cxn>
                  <a:cxn ang="0">
                    <a:pos x="0" y="24"/>
                  </a:cxn>
                  <a:cxn ang="0">
                    <a:pos x="2" y="15"/>
                  </a:cxn>
                  <a:cxn ang="0">
                    <a:pos x="5" y="10"/>
                  </a:cxn>
                  <a:cxn ang="0">
                    <a:pos x="7" y="7"/>
                  </a:cxn>
                  <a:cxn ang="0">
                    <a:pos x="11" y="3"/>
                  </a:cxn>
                  <a:cxn ang="0">
                    <a:pos x="14" y="1"/>
                  </a:cxn>
                  <a:cxn ang="0">
                    <a:pos x="18" y="0"/>
                  </a:cxn>
                  <a:cxn ang="0">
                    <a:pos x="24" y="0"/>
                  </a:cxn>
                  <a:cxn ang="0">
                    <a:pos x="28" y="1"/>
                  </a:cxn>
                  <a:cxn ang="0">
                    <a:pos x="31" y="3"/>
                  </a:cxn>
                  <a:cxn ang="0">
                    <a:pos x="35" y="7"/>
                  </a:cxn>
                  <a:cxn ang="0">
                    <a:pos x="39" y="14"/>
                  </a:cxn>
                  <a:cxn ang="0">
                    <a:pos x="42" y="24"/>
                  </a:cxn>
                  <a:cxn ang="0">
                    <a:pos x="42" y="33"/>
                  </a:cxn>
                  <a:cxn ang="0">
                    <a:pos x="28" y="33"/>
                  </a:cxn>
                  <a:cxn ang="0">
                    <a:pos x="28" y="9"/>
                  </a:cxn>
                  <a:cxn ang="0">
                    <a:pos x="27" y="7"/>
                  </a:cxn>
                  <a:cxn ang="0">
                    <a:pos x="23" y="3"/>
                  </a:cxn>
                  <a:cxn ang="0">
                    <a:pos x="18" y="3"/>
                  </a:cxn>
                  <a:cxn ang="0">
                    <a:pos x="16" y="5"/>
                  </a:cxn>
                  <a:cxn ang="0">
                    <a:pos x="15" y="7"/>
                  </a:cxn>
                  <a:cxn ang="0">
                    <a:pos x="15" y="10"/>
                  </a:cxn>
                  <a:cxn ang="0">
                    <a:pos x="14" y="15"/>
                  </a:cxn>
                  <a:cxn ang="0">
                    <a:pos x="14" y="52"/>
                  </a:cxn>
                  <a:cxn ang="0">
                    <a:pos x="15" y="55"/>
                  </a:cxn>
                  <a:cxn ang="0">
                    <a:pos x="15" y="59"/>
                  </a:cxn>
                  <a:cxn ang="0">
                    <a:pos x="18" y="63"/>
                  </a:cxn>
                  <a:cxn ang="0">
                    <a:pos x="19" y="65"/>
                  </a:cxn>
                  <a:cxn ang="0">
                    <a:pos x="22" y="65"/>
                  </a:cxn>
                  <a:cxn ang="0">
                    <a:pos x="24" y="63"/>
                  </a:cxn>
                  <a:cxn ang="0">
                    <a:pos x="24" y="62"/>
                  </a:cxn>
                  <a:cxn ang="0">
                    <a:pos x="27" y="60"/>
                  </a:cxn>
                  <a:cxn ang="0">
                    <a:pos x="28" y="58"/>
                  </a:cxn>
                  <a:cxn ang="0">
                    <a:pos x="28" y="54"/>
                  </a:cxn>
                  <a:cxn ang="0">
                    <a:pos x="28" y="33"/>
                  </a:cxn>
                </a:cxnLst>
                <a:rect l="0" t="0" r="r" b="b"/>
                <a:pathLst>
                  <a:path w="42" h="68">
                    <a:moveTo>
                      <a:pt x="42" y="33"/>
                    </a:moveTo>
                    <a:lnTo>
                      <a:pt x="42" y="43"/>
                    </a:lnTo>
                    <a:lnTo>
                      <a:pt x="39" y="52"/>
                    </a:lnTo>
                    <a:lnTo>
                      <a:pt x="37" y="59"/>
                    </a:lnTo>
                    <a:lnTo>
                      <a:pt x="35" y="61"/>
                    </a:lnTo>
                    <a:lnTo>
                      <a:pt x="31" y="63"/>
                    </a:lnTo>
                    <a:lnTo>
                      <a:pt x="29" y="66"/>
                    </a:lnTo>
                    <a:lnTo>
                      <a:pt x="27" y="67"/>
                    </a:lnTo>
                    <a:lnTo>
                      <a:pt x="23" y="68"/>
                    </a:lnTo>
                    <a:lnTo>
                      <a:pt x="18" y="68"/>
                    </a:lnTo>
                    <a:lnTo>
                      <a:pt x="15" y="67"/>
                    </a:lnTo>
                    <a:lnTo>
                      <a:pt x="12" y="66"/>
                    </a:lnTo>
                    <a:lnTo>
                      <a:pt x="9" y="62"/>
                    </a:lnTo>
                    <a:lnTo>
                      <a:pt x="6" y="59"/>
                    </a:lnTo>
                    <a:lnTo>
                      <a:pt x="5" y="56"/>
                    </a:lnTo>
                    <a:lnTo>
                      <a:pt x="2" y="53"/>
                    </a:lnTo>
                    <a:lnTo>
                      <a:pt x="1" y="51"/>
                    </a:lnTo>
                    <a:lnTo>
                      <a:pt x="0" y="43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5" y="10"/>
                    </a:lnTo>
                    <a:lnTo>
                      <a:pt x="7" y="7"/>
                    </a:lnTo>
                    <a:lnTo>
                      <a:pt x="11" y="3"/>
                    </a:lnTo>
                    <a:lnTo>
                      <a:pt x="14" y="1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1" y="3"/>
                    </a:lnTo>
                    <a:lnTo>
                      <a:pt x="35" y="7"/>
                    </a:lnTo>
                    <a:lnTo>
                      <a:pt x="39" y="14"/>
                    </a:lnTo>
                    <a:lnTo>
                      <a:pt x="42" y="24"/>
                    </a:lnTo>
                    <a:lnTo>
                      <a:pt x="42" y="33"/>
                    </a:lnTo>
                    <a:close/>
                    <a:moveTo>
                      <a:pt x="28" y="33"/>
                    </a:moveTo>
                    <a:lnTo>
                      <a:pt x="28" y="9"/>
                    </a:lnTo>
                    <a:lnTo>
                      <a:pt x="27" y="7"/>
                    </a:lnTo>
                    <a:lnTo>
                      <a:pt x="23" y="3"/>
                    </a:lnTo>
                    <a:lnTo>
                      <a:pt x="18" y="3"/>
                    </a:lnTo>
                    <a:lnTo>
                      <a:pt x="16" y="5"/>
                    </a:lnTo>
                    <a:lnTo>
                      <a:pt x="15" y="7"/>
                    </a:lnTo>
                    <a:lnTo>
                      <a:pt x="15" y="10"/>
                    </a:lnTo>
                    <a:lnTo>
                      <a:pt x="14" y="15"/>
                    </a:lnTo>
                    <a:lnTo>
                      <a:pt x="14" y="52"/>
                    </a:lnTo>
                    <a:lnTo>
                      <a:pt x="15" y="55"/>
                    </a:lnTo>
                    <a:lnTo>
                      <a:pt x="15" y="59"/>
                    </a:lnTo>
                    <a:lnTo>
                      <a:pt x="18" y="63"/>
                    </a:lnTo>
                    <a:lnTo>
                      <a:pt x="19" y="65"/>
                    </a:lnTo>
                    <a:lnTo>
                      <a:pt x="22" y="65"/>
                    </a:lnTo>
                    <a:lnTo>
                      <a:pt x="24" y="63"/>
                    </a:lnTo>
                    <a:lnTo>
                      <a:pt x="24" y="62"/>
                    </a:lnTo>
                    <a:lnTo>
                      <a:pt x="27" y="60"/>
                    </a:lnTo>
                    <a:lnTo>
                      <a:pt x="28" y="58"/>
                    </a:lnTo>
                    <a:lnTo>
                      <a:pt x="28" y="54"/>
                    </a:lnTo>
                    <a:lnTo>
                      <a:pt x="28" y="3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18" name="Freeform 894"/>
              <p:cNvSpPr>
                <a:spLocks noEditPoints="1"/>
              </p:cNvSpPr>
              <p:nvPr/>
            </p:nvSpPr>
            <p:spPr bwMode="auto">
              <a:xfrm>
                <a:off x="3844926" y="5183188"/>
                <a:ext cx="66675" cy="107950"/>
              </a:xfrm>
              <a:custGeom>
                <a:avLst/>
                <a:gdLst/>
                <a:ahLst/>
                <a:cxnLst>
                  <a:cxn ang="0">
                    <a:pos x="42" y="33"/>
                  </a:cxn>
                  <a:cxn ang="0">
                    <a:pos x="42" y="43"/>
                  </a:cxn>
                  <a:cxn ang="0">
                    <a:pos x="39" y="52"/>
                  </a:cxn>
                  <a:cxn ang="0">
                    <a:pos x="37" y="59"/>
                  </a:cxn>
                  <a:cxn ang="0">
                    <a:pos x="35" y="61"/>
                  </a:cxn>
                  <a:cxn ang="0">
                    <a:pos x="31" y="63"/>
                  </a:cxn>
                  <a:cxn ang="0">
                    <a:pos x="29" y="66"/>
                  </a:cxn>
                  <a:cxn ang="0">
                    <a:pos x="27" y="67"/>
                  </a:cxn>
                  <a:cxn ang="0">
                    <a:pos x="23" y="68"/>
                  </a:cxn>
                  <a:cxn ang="0">
                    <a:pos x="18" y="68"/>
                  </a:cxn>
                  <a:cxn ang="0">
                    <a:pos x="15" y="67"/>
                  </a:cxn>
                  <a:cxn ang="0">
                    <a:pos x="12" y="66"/>
                  </a:cxn>
                  <a:cxn ang="0">
                    <a:pos x="9" y="62"/>
                  </a:cxn>
                  <a:cxn ang="0">
                    <a:pos x="6" y="59"/>
                  </a:cxn>
                  <a:cxn ang="0">
                    <a:pos x="5" y="56"/>
                  </a:cxn>
                  <a:cxn ang="0">
                    <a:pos x="3" y="53"/>
                  </a:cxn>
                  <a:cxn ang="0">
                    <a:pos x="1" y="51"/>
                  </a:cxn>
                  <a:cxn ang="0">
                    <a:pos x="0" y="43"/>
                  </a:cxn>
                  <a:cxn ang="0">
                    <a:pos x="0" y="24"/>
                  </a:cxn>
                  <a:cxn ang="0">
                    <a:pos x="3" y="15"/>
                  </a:cxn>
                  <a:cxn ang="0">
                    <a:pos x="5" y="10"/>
                  </a:cxn>
                  <a:cxn ang="0">
                    <a:pos x="7" y="7"/>
                  </a:cxn>
                  <a:cxn ang="0">
                    <a:pos x="11" y="3"/>
                  </a:cxn>
                  <a:cxn ang="0">
                    <a:pos x="14" y="1"/>
                  </a:cxn>
                  <a:cxn ang="0">
                    <a:pos x="18" y="0"/>
                  </a:cxn>
                  <a:cxn ang="0">
                    <a:pos x="24" y="0"/>
                  </a:cxn>
                  <a:cxn ang="0">
                    <a:pos x="28" y="1"/>
                  </a:cxn>
                  <a:cxn ang="0">
                    <a:pos x="31" y="3"/>
                  </a:cxn>
                  <a:cxn ang="0">
                    <a:pos x="35" y="7"/>
                  </a:cxn>
                  <a:cxn ang="0">
                    <a:pos x="39" y="14"/>
                  </a:cxn>
                  <a:cxn ang="0">
                    <a:pos x="42" y="24"/>
                  </a:cxn>
                  <a:cxn ang="0">
                    <a:pos x="42" y="33"/>
                  </a:cxn>
                  <a:cxn ang="0">
                    <a:pos x="28" y="33"/>
                  </a:cxn>
                  <a:cxn ang="0">
                    <a:pos x="28" y="9"/>
                  </a:cxn>
                  <a:cxn ang="0">
                    <a:pos x="27" y="7"/>
                  </a:cxn>
                  <a:cxn ang="0">
                    <a:pos x="23" y="3"/>
                  </a:cxn>
                  <a:cxn ang="0">
                    <a:pos x="18" y="3"/>
                  </a:cxn>
                  <a:cxn ang="0">
                    <a:pos x="16" y="5"/>
                  </a:cxn>
                  <a:cxn ang="0">
                    <a:pos x="15" y="7"/>
                  </a:cxn>
                  <a:cxn ang="0">
                    <a:pos x="15" y="10"/>
                  </a:cxn>
                  <a:cxn ang="0">
                    <a:pos x="14" y="15"/>
                  </a:cxn>
                  <a:cxn ang="0">
                    <a:pos x="14" y="52"/>
                  </a:cxn>
                  <a:cxn ang="0">
                    <a:pos x="15" y="55"/>
                  </a:cxn>
                  <a:cxn ang="0">
                    <a:pos x="15" y="59"/>
                  </a:cxn>
                  <a:cxn ang="0">
                    <a:pos x="18" y="63"/>
                  </a:cxn>
                  <a:cxn ang="0">
                    <a:pos x="19" y="65"/>
                  </a:cxn>
                  <a:cxn ang="0">
                    <a:pos x="22" y="65"/>
                  </a:cxn>
                  <a:cxn ang="0">
                    <a:pos x="24" y="63"/>
                  </a:cxn>
                  <a:cxn ang="0">
                    <a:pos x="24" y="62"/>
                  </a:cxn>
                  <a:cxn ang="0">
                    <a:pos x="27" y="60"/>
                  </a:cxn>
                  <a:cxn ang="0">
                    <a:pos x="28" y="58"/>
                  </a:cxn>
                  <a:cxn ang="0">
                    <a:pos x="28" y="54"/>
                  </a:cxn>
                  <a:cxn ang="0">
                    <a:pos x="28" y="33"/>
                  </a:cxn>
                </a:cxnLst>
                <a:rect l="0" t="0" r="r" b="b"/>
                <a:pathLst>
                  <a:path w="42" h="68">
                    <a:moveTo>
                      <a:pt x="42" y="33"/>
                    </a:moveTo>
                    <a:lnTo>
                      <a:pt x="42" y="43"/>
                    </a:lnTo>
                    <a:lnTo>
                      <a:pt x="39" y="52"/>
                    </a:lnTo>
                    <a:lnTo>
                      <a:pt x="37" y="59"/>
                    </a:lnTo>
                    <a:lnTo>
                      <a:pt x="35" y="61"/>
                    </a:lnTo>
                    <a:lnTo>
                      <a:pt x="31" y="63"/>
                    </a:lnTo>
                    <a:lnTo>
                      <a:pt x="29" y="66"/>
                    </a:lnTo>
                    <a:lnTo>
                      <a:pt x="27" y="67"/>
                    </a:lnTo>
                    <a:lnTo>
                      <a:pt x="23" y="68"/>
                    </a:lnTo>
                    <a:lnTo>
                      <a:pt x="18" y="68"/>
                    </a:lnTo>
                    <a:lnTo>
                      <a:pt x="15" y="67"/>
                    </a:lnTo>
                    <a:lnTo>
                      <a:pt x="12" y="66"/>
                    </a:lnTo>
                    <a:lnTo>
                      <a:pt x="9" y="62"/>
                    </a:lnTo>
                    <a:lnTo>
                      <a:pt x="6" y="59"/>
                    </a:lnTo>
                    <a:lnTo>
                      <a:pt x="5" y="56"/>
                    </a:lnTo>
                    <a:lnTo>
                      <a:pt x="3" y="53"/>
                    </a:lnTo>
                    <a:lnTo>
                      <a:pt x="1" y="51"/>
                    </a:lnTo>
                    <a:lnTo>
                      <a:pt x="0" y="43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5" y="10"/>
                    </a:lnTo>
                    <a:lnTo>
                      <a:pt x="7" y="7"/>
                    </a:lnTo>
                    <a:lnTo>
                      <a:pt x="11" y="3"/>
                    </a:lnTo>
                    <a:lnTo>
                      <a:pt x="14" y="1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1" y="3"/>
                    </a:lnTo>
                    <a:lnTo>
                      <a:pt x="35" y="7"/>
                    </a:lnTo>
                    <a:lnTo>
                      <a:pt x="39" y="14"/>
                    </a:lnTo>
                    <a:lnTo>
                      <a:pt x="42" y="24"/>
                    </a:lnTo>
                    <a:lnTo>
                      <a:pt x="42" y="33"/>
                    </a:lnTo>
                    <a:close/>
                    <a:moveTo>
                      <a:pt x="28" y="33"/>
                    </a:moveTo>
                    <a:lnTo>
                      <a:pt x="28" y="9"/>
                    </a:lnTo>
                    <a:lnTo>
                      <a:pt x="27" y="7"/>
                    </a:lnTo>
                    <a:lnTo>
                      <a:pt x="23" y="3"/>
                    </a:lnTo>
                    <a:lnTo>
                      <a:pt x="18" y="3"/>
                    </a:lnTo>
                    <a:lnTo>
                      <a:pt x="16" y="5"/>
                    </a:lnTo>
                    <a:lnTo>
                      <a:pt x="15" y="7"/>
                    </a:lnTo>
                    <a:lnTo>
                      <a:pt x="15" y="10"/>
                    </a:lnTo>
                    <a:lnTo>
                      <a:pt x="14" y="15"/>
                    </a:lnTo>
                    <a:lnTo>
                      <a:pt x="14" y="52"/>
                    </a:lnTo>
                    <a:lnTo>
                      <a:pt x="15" y="55"/>
                    </a:lnTo>
                    <a:lnTo>
                      <a:pt x="15" y="59"/>
                    </a:lnTo>
                    <a:lnTo>
                      <a:pt x="18" y="63"/>
                    </a:lnTo>
                    <a:lnTo>
                      <a:pt x="19" y="65"/>
                    </a:lnTo>
                    <a:lnTo>
                      <a:pt x="22" y="65"/>
                    </a:lnTo>
                    <a:lnTo>
                      <a:pt x="24" y="63"/>
                    </a:lnTo>
                    <a:lnTo>
                      <a:pt x="24" y="62"/>
                    </a:lnTo>
                    <a:lnTo>
                      <a:pt x="27" y="60"/>
                    </a:lnTo>
                    <a:lnTo>
                      <a:pt x="28" y="58"/>
                    </a:lnTo>
                    <a:lnTo>
                      <a:pt x="28" y="54"/>
                    </a:lnTo>
                    <a:lnTo>
                      <a:pt x="28" y="3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19" name="Freeform 895"/>
              <p:cNvSpPr>
                <a:spLocks/>
              </p:cNvSpPr>
              <p:nvPr/>
            </p:nvSpPr>
            <p:spPr bwMode="auto">
              <a:xfrm>
                <a:off x="3925888" y="5265738"/>
                <a:ext cx="23813" cy="25400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9" y="1"/>
                  </a:cxn>
                  <a:cxn ang="0">
                    <a:pos x="13" y="2"/>
                  </a:cxn>
                  <a:cxn ang="0">
                    <a:pos x="14" y="4"/>
                  </a:cxn>
                  <a:cxn ang="0">
                    <a:pos x="15" y="6"/>
                  </a:cxn>
                  <a:cxn ang="0">
                    <a:pos x="15" y="10"/>
                  </a:cxn>
                  <a:cxn ang="0">
                    <a:pos x="14" y="13"/>
                  </a:cxn>
                  <a:cxn ang="0">
                    <a:pos x="13" y="14"/>
                  </a:cxn>
                  <a:cxn ang="0">
                    <a:pos x="10" y="15"/>
                  </a:cxn>
                  <a:cxn ang="0">
                    <a:pos x="9" y="16"/>
                  </a:cxn>
                  <a:cxn ang="0">
                    <a:pos x="5" y="16"/>
                  </a:cxn>
                  <a:cxn ang="0">
                    <a:pos x="4" y="15"/>
                  </a:cxn>
                  <a:cxn ang="0">
                    <a:pos x="1" y="14"/>
                  </a:cxn>
                  <a:cxn ang="0">
                    <a:pos x="0" y="13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7" y="0"/>
                  </a:cxn>
                </a:cxnLst>
                <a:rect l="0" t="0" r="r" b="b"/>
                <a:pathLst>
                  <a:path w="15" h="16">
                    <a:moveTo>
                      <a:pt x="7" y="0"/>
                    </a:moveTo>
                    <a:lnTo>
                      <a:pt x="9" y="1"/>
                    </a:lnTo>
                    <a:lnTo>
                      <a:pt x="13" y="2"/>
                    </a:lnTo>
                    <a:lnTo>
                      <a:pt x="14" y="4"/>
                    </a:lnTo>
                    <a:lnTo>
                      <a:pt x="15" y="6"/>
                    </a:lnTo>
                    <a:lnTo>
                      <a:pt x="15" y="10"/>
                    </a:lnTo>
                    <a:lnTo>
                      <a:pt x="14" y="13"/>
                    </a:lnTo>
                    <a:lnTo>
                      <a:pt x="13" y="14"/>
                    </a:lnTo>
                    <a:lnTo>
                      <a:pt x="10" y="15"/>
                    </a:lnTo>
                    <a:lnTo>
                      <a:pt x="9" y="16"/>
                    </a:lnTo>
                    <a:lnTo>
                      <a:pt x="5" y="16"/>
                    </a:lnTo>
                    <a:lnTo>
                      <a:pt x="4" y="15"/>
                    </a:lnTo>
                    <a:lnTo>
                      <a:pt x="1" y="14"/>
                    </a:lnTo>
                    <a:lnTo>
                      <a:pt x="0" y="13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20" name="Freeform 896"/>
              <p:cNvSpPr>
                <a:spLocks/>
              </p:cNvSpPr>
              <p:nvPr/>
            </p:nvSpPr>
            <p:spPr bwMode="auto">
              <a:xfrm>
                <a:off x="3970338" y="5183188"/>
                <a:ext cx="52388" cy="106363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24" y="61"/>
                  </a:cxn>
                  <a:cxn ang="0">
                    <a:pos x="25" y="62"/>
                  </a:cxn>
                  <a:cxn ang="0">
                    <a:pos x="28" y="63"/>
                  </a:cxn>
                  <a:cxn ang="0">
                    <a:pos x="29" y="65"/>
                  </a:cxn>
                  <a:cxn ang="0">
                    <a:pos x="33" y="65"/>
                  </a:cxn>
                  <a:cxn ang="0">
                    <a:pos x="33" y="67"/>
                  </a:cxn>
                  <a:cxn ang="0">
                    <a:pos x="0" y="67"/>
                  </a:cxn>
                  <a:cxn ang="0">
                    <a:pos x="0" y="65"/>
                  </a:cxn>
                  <a:cxn ang="0">
                    <a:pos x="6" y="65"/>
                  </a:cxn>
                  <a:cxn ang="0">
                    <a:pos x="7" y="63"/>
                  </a:cxn>
                  <a:cxn ang="0">
                    <a:pos x="8" y="63"/>
                  </a:cxn>
                  <a:cxn ang="0">
                    <a:pos x="8" y="62"/>
                  </a:cxn>
                  <a:cxn ang="0">
                    <a:pos x="9" y="62"/>
                  </a:cxn>
                  <a:cxn ang="0">
                    <a:pos x="9" y="60"/>
                  </a:cxn>
                  <a:cxn ang="0">
                    <a:pos x="10" y="58"/>
                  </a:cxn>
                  <a:cxn ang="0">
                    <a:pos x="10" y="14"/>
                  </a:cxn>
                  <a:cxn ang="0">
                    <a:pos x="9" y="12"/>
                  </a:cxn>
                  <a:cxn ang="0">
                    <a:pos x="8" y="12"/>
                  </a:cxn>
                  <a:cxn ang="0">
                    <a:pos x="7" y="11"/>
                  </a:cxn>
                  <a:cxn ang="0">
                    <a:pos x="4" y="11"/>
                  </a:cxn>
                  <a:cxn ang="0">
                    <a:pos x="2" y="12"/>
                  </a:cxn>
                  <a:cxn ang="0">
                    <a:pos x="1" y="12"/>
                  </a:cxn>
                  <a:cxn ang="0">
                    <a:pos x="0" y="11"/>
                  </a:cxn>
                  <a:cxn ang="0">
                    <a:pos x="23" y="0"/>
                  </a:cxn>
                  <a:cxn ang="0">
                    <a:pos x="24" y="0"/>
                  </a:cxn>
                </a:cxnLst>
                <a:rect l="0" t="0" r="r" b="b"/>
                <a:pathLst>
                  <a:path w="33" h="67">
                    <a:moveTo>
                      <a:pt x="24" y="0"/>
                    </a:moveTo>
                    <a:lnTo>
                      <a:pt x="24" y="61"/>
                    </a:lnTo>
                    <a:lnTo>
                      <a:pt x="25" y="62"/>
                    </a:lnTo>
                    <a:lnTo>
                      <a:pt x="28" y="63"/>
                    </a:lnTo>
                    <a:lnTo>
                      <a:pt x="29" y="65"/>
                    </a:lnTo>
                    <a:lnTo>
                      <a:pt x="33" y="65"/>
                    </a:lnTo>
                    <a:lnTo>
                      <a:pt x="33" y="67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6" y="65"/>
                    </a:lnTo>
                    <a:lnTo>
                      <a:pt x="7" y="63"/>
                    </a:lnTo>
                    <a:lnTo>
                      <a:pt x="8" y="63"/>
                    </a:lnTo>
                    <a:lnTo>
                      <a:pt x="8" y="62"/>
                    </a:lnTo>
                    <a:lnTo>
                      <a:pt x="9" y="62"/>
                    </a:lnTo>
                    <a:lnTo>
                      <a:pt x="9" y="60"/>
                    </a:lnTo>
                    <a:lnTo>
                      <a:pt x="10" y="58"/>
                    </a:lnTo>
                    <a:lnTo>
                      <a:pt x="10" y="14"/>
                    </a:lnTo>
                    <a:lnTo>
                      <a:pt x="9" y="12"/>
                    </a:lnTo>
                    <a:lnTo>
                      <a:pt x="8" y="12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0" y="11"/>
                    </a:lnTo>
                    <a:lnTo>
                      <a:pt x="23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21" name="Line 897"/>
              <p:cNvSpPr>
                <a:spLocks noChangeShapeType="1"/>
              </p:cNvSpPr>
              <p:nvPr/>
            </p:nvSpPr>
            <p:spPr bwMode="auto">
              <a:xfrm>
                <a:off x="4076701" y="6340476"/>
                <a:ext cx="1457325" cy="158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22" name="Line 898"/>
              <p:cNvSpPr>
                <a:spLocks noChangeShapeType="1"/>
              </p:cNvSpPr>
              <p:nvPr/>
            </p:nvSpPr>
            <p:spPr bwMode="auto">
              <a:xfrm>
                <a:off x="4200526" y="6319838"/>
                <a:ext cx="1588" cy="2063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23" name="Line 899"/>
              <p:cNvSpPr>
                <a:spLocks noChangeShapeType="1"/>
              </p:cNvSpPr>
              <p:nvPr/>
            </p:nvSpPr>
            <p:spPr bwMode="auto">
              <a:xfrm>
                <a:off x="4318001" y="6319838"/>
                <a:ext cx="1588" cy="2063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24" name="Line 900"/>
              <p:cNvSpPr>
                <a:spLocks noChangeShapeType="1"/>
              </p:cNvSpPr>
              <p:nvPr/>
            </p:nvSpPr>
            <p:spPr bwMode="auto">
              <a:xfrm>
                <a:off x="4410076" y="6319838"/>
                <a:ext cx="1588" cy="2063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25" name="Line 901"/>
              <p:cNvSpPr>
                <a:spLocks noChangeShapeType="1"/>
              </p:cNvSpPr>
              <p:nvPr/>
            </p:nvSpPr>
            <p:spPr bwMode="auto">
              <a:xfrm>
                <a:off x="4486276" y="6319838"/>
                <a:ext cx="1588" cy="2063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26" name="Line 902"/>
              <p:cNvSpPr>
                <a:spLocks noChangeShapeType="1"/>
              </p:cNvSpPr>
              <p:nvPr/>
            </p:nvSpPr>
            <p:spPr bwMode="auto">
              <a:xfrm>
                <a:off x="4546601" y="6319838"/>
                <a:ext cx="1588" cy="2063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27" name="Line 903"/>
              <p:cNvSpPr>
                <a:spLocks noChangeShapeType="1"/>
              </p:cNvSpPr>
              <p:nvPr/>
            </p:nvSpPr>
            <p:spPr bwMode="auto">
              <a:xfrm>
                <a:off x="4603751" y="6319838"/>
                <a:ext cx="1588" cy="2063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28" name="Line 904"/>
              <p:cNvSpPr>
                <a:spLocks noChangeShapeType="1"/>
              </p:cNvSpPr>
              <p:nvPr/>
            </p:nvSpPr>
            <p:spPr bwMode="auto">
              <a:xfrm>
                <a:off x="4651376" y="6319838"/>
                <a:ext cx="1588" cy="2063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29" name="Line 905"/>
              <p:cNvSpPr>
                <a:spLocks noChangeShapeType="1"/>
              </p:cNvSpPr>
              <p:nvPr/>
            </p:nvSpPr>
            <p:spPr bwMode="auto">
              <a:xfrm>
                <a:off x="4692651" y="6300788"/>
                <a:ext cx="1588" cy="396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30" name="Freeform 906"/>
              <p:cNvSpPr>
                <a:spLocks/>
              </p:cNvSpPr>
              <p:nvPr/>
            </p:nvSpPr>
            <p:spPr bwMode="auto">
              <a:xfrm>
                <a:off x="4572001" y="6453188"/>
                <a:ext cx="55563" cy="106363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25" y="61"/>
                  </a:cxn>
                  <a:cxn ang="0">
                    <a:pos x="29" y="65"/>
                  </a:cxn>
                  <a:cxn ang="0">
                    <a:pos x="35" y="65"/>
                  </a:cxn>
                  <a:cxn ang="0">
                    <a:pos x="35" y="67"/>
                  </a:cxn>
                  <a:cxn ang="0">
                    <a:pos x="0" y="67"/>
                  </a:cxn>
                  <a:cxn ang="0">
                    <a:pos x="0" y="65"/>
                  </a:cxn>
                  <a:cxn ang="0">
                    <a:pos x="6" y="65"/>
                  </a:cxn>
                  <a:cxn ang="0">
                    <a:pos x="8" y="64"/>
                  </a:cxn>
                  <a:cxn ang="0">
                    <a:pos x="9" y="64"/>
                  </a:cxn>
                  <a:cxn ang="0">
                    <a:pos x="9" y="63"/>
                  </a:cxn>
                  <a:cxn ang="0">
                    <a:pos x="10" y="60"/>
                  </a:cxn>
                  <a:cxn ang="0">
                    <a:pos x="10" y="14"/>
                  </a:cxn>
                  <a:cxn ang="0">
                    <a:pos x="9" y="13"/>
                  </a:cxn>
                  <a:cxn ang="0">
                    <a:pos x="8" y="13"/>
                  </a:cxn>
                  <a:cxn ang="0">
                    <a:pos x="8" y="12"/>
                  </a:cxn>
                  <a:cxn ang="0">
                    <a:pos x="6" y="12"/>
                  </a:cxn>
                  <a:cxn ang="0">
                    <a:pos x="3" y="13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24" y="0"/>
                  </a:cxn>
                  <a:cxn ang="0">
                    <a:pos x="25" y="0"/>
                  </a:cxn>
                </a:cxnLst>
                <a:rect l="0" t="0" r="r" b="b"/>
                <a:pathLst>
                  <a:path w="35" h="67">
                    <a:moveTo>
                      <a:pt x="25" y="0"/>
                    </a:moveTo>
                    <a:lnTo>
                      <a:pt x="25" y="61"/>
                    </a:lnTo>
                    <a:lnTo>
                      <a:pt x="29" y="65"/>
                    </a:lnTo>
                    <a:lnTo>
                      <a:pt x="35" y="65"/>
                    </a:lnTo>
                    <a:lnTo>
                      <a:pt x="35" y="67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6" y="65"/>
                    </a:lnTo>
                    <a:lnTo>
                      <a:pt x="8" y="64"/>
                    </a:lnTo>
                    <a:lnTo>
                      <a:pt x="9" y="64"/>
                    </a:lnTo>
                    <a:lnTo>
                      <a:pt x="9" y="63"/>
                    </a:lnTo>
                    <a:lnTo>
                      <a:pt x="10" y="60"/>
                    </a:lnTo>
                    <a:lnTo>
                      <a:pt x="10" y="14"/>
                    </a:lnTo>
                    <a:lnTo>
                      <a:pt x="9" y="13"/>
                    </a:lnTo>
                    <a:lnTo>
                      <a:pt x="8" y="13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3" y="13"/>
                    </a:lnTo>
                    <a:lnTo>
                      <a:pt x="1" y="13"/>
                    </a:lnTo>
                    <a:lnTo>
                      <a:pt x="0" y="12"/>
                    </a:lnTo>
                    <a:lnTo>
                      <a:pt x="24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31" name="Freeform 907"/>
              <p:cNvSpPr>
                <a:spLocks noEditPoints="1"/>
              </p:cNvSpPr>
              <p:nvPr/>
            </p:nvSpPr>
            <p:spPr bwMode="auto">
              <a:xfrm>
                <a:off x="4645026" y="6453188"/>
                <a:ext cx="66675" cy="107950"/>
              </a:xfrm>
              <a:custGeom>
                <a:avLst/>
                <a:gdLst/>
                <a:ahLst/>
                <a:cxnLst>
                  <a:cxn ang="0">
                    <a:pos x="42" y="34"/>
                  </a:cxn>
                  <a:cxn ang="0">
                    <a:pos x="42" y="43"/>
                  </a:cxn>
                  <a:cxn ang="0">
                    <a:pos x="39" y="52"/>
                  </a:cxn>
                  <a:cxn ang="0">
                    <a:pos x="38" y="56"/>
                  </a:cxn>
                  <a:cxn ang="0">
                    <a:pos x="36" y="59"/>
                  </a:cxn>
                  <a:cxn ang="0">
                    <a:pos x="35" y="61"/>
                  </a:cxn>
                  <a:cxn ang="0">
                    <a:pos x="31" y="64"/>
                  </a:cxn>
                  <a:cxn ang="0">
                    <a:pos x="29" y="66"/>
                  </a:cxn>
                  <a:cxn ang="0">
                    <a:pos x="27" y="67"/>
                  </a:cxn>
                  <a:cxn ang="0">
                    <a:pos x="23" y="68"/>
                  </a:cxn>
                  <a:cxn ang="0">
                    <a:pos x="17" y="68"/>
                  </a:cxn>
                  <a:cxn ang="0">
                    <a:pos x="15" y="67"/>
                  </a:cxn>
                  <a:cxn ang="0">
                    <a:pos x="12" y="66"/>
                  </a:cxn>
                  <a:cxn ang="0">
                    <a:pos x="9" y="63"/>
                  </a:cxn>
                  <a:cxn ang="0">
                    <a:pos x="4" y="57"/>
                  </a:cxn>
                  <a:cxn ang="0">
                    <a:pos x="2" y="53"/>
                  </a:cxn>
                  <a:cxn ang="0">
                    <a:pos x="1" y="51"/>
                  </a:cxn>
                  <a:cxn ang="0">
                    <a:pos x="0" y="43"/>
                  </a:cxn>
                  <a:cxn ang="0">
                    <a:pos x="0" y="24"/>
                  </a:cxn>
                  <a:cxn ang="0">
                    <a:pos x="2" y="15"/>
                  </a:cxn>
                  <a:cxn ang="0">
                    <a:pos x="5" y="10"/>
                  </a:cxn>
                  <a:cxn ang="0">
                    <a:pos x="7" y="7"/>
                  </a:cxn>
                  <a:cxn ang="0">
                    <a:pos x="11" y="4"/>
                  </a:cxn>
                  <a:cxn ang="0">
                    <a:pos x="14" y="1"/>
                  </a:cxn>
                  <a:cxn ang="0">
                    <a:pos x="17" y="0"/>
                  </a:cxn>
                  <a:cxn ang="0">
                    <a:pos x="24" y="0"/>
                  </a:cxn>
                  <a:cxn ang="0">
                    <a:pos x="28" y="1"/>
                  </a:cxn>
                  <a:cxn ang="0">
                    <a:pos x="31" y="4"/>
                  </a:cxn>
                  <a:cxn ang="0">
                    <a:pos x="35" y="7"/>
                  </a:cxn>
                  <a:cxn ang="0">
                    <a:pos x="36" y="10"/>
                  </a:cxn>
                  <a:cxn ang="0">
                    <a:pos x="39" y="14"/>
                  </a:cxn>
                  <a:cxn ang="0">
                    <a:pos x="42" y="24"/>
                  </a:cxn>
                  <a:cxn ang="0">
                    <a:pos x="42" y="34"/>
                  </a:cxn>
                  <a:cxn ang="0">
                    <a:pos x="28" y="34"/>
                  </a:cxn>
                  <a:cxn ang="0">
                    <a:pos x="28" y="9"/>
                  </a:cxn>
                  <a:cxn ang="0">
                    <a:pos x="27" y="7"/>
                  </a:cxn>
                  <a:cxn ang="0">
                    <a:pos x="23" y="4"/>
                  </a:cxn>
                  <a:cxn ang="0">
                    <a:pos x="17" y="4"/>
                  </a:cxn>
                  <a:cxn ang="0">
                    <a:pos x="16" y="6"/>
                  </a:cxn>
                  <a:cxn ang="0">
                    <a:pos x="15" y="7"/>
                  </a:cxn>
                  <a:cxn ang="0">
                    <a:pos x="15" y="10"/>
                  </a:cxn>
                  <a:cxn ang="0">
                    <a:pos x="14" y="15"/>
                  </a:cxn>
                  <a:cxn ang="0">
                    <a:pos x="14" y="52"/>
                  </a:cxn>
                  <a:cxn ang="0">
                    <a:pos x="15" y="56"/>
                  </a:cxn>
                  <a:cxn ang="0">
                    <a:pos x="15" y="59"/>
                  </a:cxn>
                  <a:cxn ang="0">
                    <a:pos x="17" y="64"/>
                  </a:cxn>
                  <a:cxn ang="0">
                    <a:pos x="19" y="65"/>
                  </a:cxn>
                  <a:cxn ang="0">
                    <a:pos x="22" y="65"/>
                  </a:cxn>
                  <a:cxn ang="0">
                    <a:pos x="24" y="64"/>
                  </a:cxn>
                  <a:cxn ang="0">
                    <a:pos x="24" y="63"/>
                  </a:cxn>
                  <a:cxn ang="0">
                    <a:pos x="27" y="60"/>
                  </a:cxn>
                  <a:cxn ang="0">
                    <a:pos x="28" y="58"/>
                  </a:cxn>
                  <a:cxn ang="0">
                    <a:pos x="28" y="54"/>
                  </a:cxn>
                  <a:cxn ang="0">
                    <a:pos x="28" y="34"/>
                  </a:cxn>
                </a:cxnLst>
                <a:rect l="0" t="0" r="r" b="b"/>
                <a:pathLst>
                  <a:path w="42" h="68">
                    <a:moveTo>
                      <a:pt x="42" y="34"/>
                    </a:moveTo>
                    <a:lnTo>
                      <a:pt x="42" y="43"/>
                    </a:lnTo>
                    <a:lnTo>
                      <a:pt x="39" y="52"/>
                    </a:lnTo>
                    <a:lnTo>
                      <a:pt x="38" y="56"/>
                    </a:lnTo>
                    <a:lnTo>
                      <a:pt x="36" y="59"/>
                    </a:lnTo>
                    <a:lnTo>
                      <a:pt x="35" y="61"/>
                    </a:lnTo>
                    <a:lnTo>
                      <a:pt x="31" y="64"/>
                    </a:lnTo>
                    <a:lnTo>
                      <a:pt x="29" y="66"/>
                    </a:lnTo>
                    <a:lnTo>
                      <a:pt x="27" y="67"/>
                    </a:lnTo>
                    <a:lnTo>
                      <a:pt x="23" y="68"/>
                    </a:lnTo>
                    <a:lnTo>
                      <a:pt x="17" y="68"/>
                    </a:lnTo>
                    <a:lnTo>
                      <a:pt x="15" y="67"/>
                    </a:lnTo>
                    <a:lnTo>
                      <a:pt x="12" y="66"/>
                    </a:lnTo>
                    <a:lnTo>
                      <a:pt x="9" y="63"/>
                    </a:lnTo>
                    <a:lnTo>
                      <a:pt x="4" y="57"/>
                    </a:lnTo>
                    <a:lnTo>
                      <a:pt x="2" y="53"/>
                    </a:lnTo>
                    <a:lnTo>
                      <a:pt x="1" y="51"/>
                    </a:lnTo>
                    <a:lnTo>
                      <a:pt x="0" y="43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5" y="10"/>
                    </a:lnTo>
                    <a:lnTo>
                      <a:pt x="7" y="7"/>
                    </a:lnTo>
                    <a:lnTo>
                      <a:pt x="11" y="4"/>
                    </a:lnTo>
                    <a:lnTo>
                      <a:pt x="14" y="1"/>
                    </a:lnTo>
                    <a:lnTo>
                      <a:pt x="17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1" y="4"/>
                    </a:lnTo>
                    <a:lnTo>
                      <a:pt x="35" y="7"/>
                    </a:lnTo>
                    <a:lnTo>
                      <a:pt x="36" y="10"/>
                    </a:lnTo>
                    <a:lnTo>
                      <a:pt x="39" y="14"/>
                    </a:lnTo>
                    <a:lnTo>
                      <a:pt x="42" y="24"/>
                    </a:lnTo>
                    <a:lnTo>
                      <a:pt x="42" y="34"/>
                    </a:lnTo>
                    <a:close/>
                    <a:moveTo>
                      <a:pt x="28" y="34"/>
                    </a:moveTo>
                    <a:lnTo>
                      <a:pt x="28" y="9"/>
                    </a:lnTo>
                    <a:lnTo>
                      <a:pt x="27" y="7"/>
                    </a:lnTo>
                    <a:lnTo>
                      <a:pt x="23" y="4"/>
                    </a:lnTo>
                    <a:lnTo>
                      <a:pt x="17" y="4"/>
                    </a:lnTo>
                    <a:lnTo>
                      <a:pt x="16" y="6"/>
                    </a:lnTo>
                    <a:lnTo>
                      <a:pt x="15" y="7"/>
                    </a:lnTo>
                    <a:lnTo>
                      <a:pt x="15" y="10"/>
                    </a:lnTo>
                    <a:lnTo>
                      <a:pt x="14" y="15"/>
                    </a:lnTo>
                    <a:lnTo>
                      <a:pt x="14" y="52"/>
                    </a:lnTo>
                    <a:lnTo>
                      <a:pt x="15" y="56"/>
                    </a:lnTo>
                    <a:lnTo>
                      <a:pt x="15" y="59"/>
                    </a:lnTo>
                    <a:lnTo>
                      <a:pt x="17" y="64"/>
                    </a:lnTo>
                    <a:lnTo>
                      <a:pt x="19" y="65"/>
                    </a:lnTo>
                    <a:lnTo>
                      <a:pt x="22" y="65"/>
                    </a:lnTo>
                    <a:lnTo>
                      <a:pt x="24" y="64"/>
                    </a:lnTo>
                    <a:lnTo>
                      <a:pt x="24" y="63"/>
                    </a:lnTo>
                    <a:lnTo>
                      <a:pt x="27" y="60"/>
                    </a:lnTo>
                    <a:lnTo>
                      <a:pt x="28" y="58"/>
                    </a:lnTo>
                    <a:lnTo>
                      <a:pt x="28" y="54"/>
                    </a:lnTo>
                    <a:lnTo>
                      <a:pt x="28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32" name="Rectangle 908"/>
              <p:cNvSpPr>
                <a:spLocks noChangeArrowheads="1"/>
              </p:cNvSpPr>
              <p:nvPr/>
            </p:nvSpPr>
            <p:spPr bwMode="auto">
              <a:xfrm>
                <a:off x="4764088" y="6415088"/>
                <a:ext cx="34925" cy="1270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33" name="Freeform 909"/>
              <p:cNvSpPr>
                <a:spLocks/>
              </p:cNvSpPr>
              <p:nvPr/>
            </p:nvSpPr>
            <p:spPr bwMode="auto">
              <a:xfrm>
                <a:off x="4811713" y="6364288"/>
                <a:ext cx="42863" cy="85725"/>
              </a:xfrm>
              <a:custGeom>
                <a:avLst/>
                <a:gdLst/>
                <a:ahLst/>
                <a:cxnLst>
                  <a:cxn ang="0">
                    <a:pos x="20" y="0"/>
                  </a:cxn>
                  <a:cxn ang="0">
                    <a:pos x="20" y="49"/>
                  </a:cxn>
                  <a:cxn ang="0">
                    <a:pos x="22" y="51"/>
                  </a:cxn>
                  <a:cxn ang="0">
                    <a:pos x="23" y="51"/>
                  </a:cxn>
                  <a:cxn ang="0">
                    <a:pos x="25" y="53"/>
                  </a:cxn>
                  <a:cxn ang="0">
                    <a:pos x="27" y="53"/>
                  </a:cxn>
                  <a:cxn ang="0">
                    <a:pos x="27" y="54"/>
                  </a:cxn>
                  <a:cxn ang="0">
                    <a:pos x="0" y="54"/>
                  </a:cxn>
                  <a:cxn ang="0">
                    <a:pos x="0" y="53"/>
                  </a:cxn>
                  <a:cxn ang="0">
                    <a:pos x="4" y="53"/>
                  </a:cxn>
                  <a:cxn ang="0">
                    <a:pos x="5" y="51"/>
                  </a:cxn>
                  <a:cxn ang="0">
                    <a:pos x="6" y="51"/>
                  </a:cxn>
                  <a:cxn ang="0">
                    <a:pos x="7" y="50"/>
                  </a:cxn>
                  <a:cxn ang="0">
                    <a:pos x="7" y="49"/>
                  </a:cxn>
                  <a:cxn ang="0">
                    <a:pos x="8" y="48"/>
                  </a:cxn>
                  <a:cxn ang="0">
                    <a:pos x="8" y="11"/>
                  </a:cxn>
                  <a:cxn ang="0">
                    <a:pos x="7" y="11"/>
                  </a:cxn>
                  <a:cxn ang="0">
                    <a:pos x="6" y="10"/>
                  </a:cxn>
                  <a:cxn ang="0">
                    <a:pos x="3" y="10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19" y="0"/>
                  </a:cxn>
                  <a:cxn ang="0">
                    <a:pos x="20" y="0"/>
                  </a:cxn>
                </a:cxnLst>
                <a:rect l="0" t="0" r="r" b="b"/>
                <a:pathLst>
                  <a:path w="27" h="54">
                    <a:moveTo>
                      <a:pt x="20" y="0"/>
                    </a:moveTo>
                    <a:lnTo>
                      <a:pt x="20" y="49"/>
                    </a:lnTo>
                    <a:lnTo>
                      <a:pt x="22" y="51"/>
                    </a:lnTo>
                    <a:lnTo>
                      <a:pt x="23" y="51"/>
                    </a:lnTo>
                    <a:lnTo>
                      <a:pt x="25" y="53"/>
                    </a:lnTo>
                    <a:lnTo>
                      <a:pt x="27" y="53"/>
                    </a:lnTo>
                    <a:lnTo>
                      <a:pt x="27" y="54"/>
                    </a:lnTo>
                    <a:lnTo>
                      <a:pt x="0" y="54"/>
                    </a:lnTo>
                    <a:lnTo>
                      <a:pt x="0" y="53"/>
                    </a:lnTo>
                    <a:lnTo>
                      <a:pt x="4" y="53"/>
                    </a:lnTo>
                    <a:lnTo>
                      <a:pt x="5" y="51"/>
                    </a:lnTo>
                    <a:lnTo>
                      <a:pt x="6" y="51"/>
                    </a:lnTo>
                    <a:lnTo>
                      <a:pt x="7" y="50"/>
                    </a:lnTo>
                    <a:lnTo>
                      <a:pt x="7" y="49"/>
                    </a:lnTo>
                    <a:lnTo>
                      <a:pt x="8" y="48"/>
                    </a:lnTo>
                    <a:lnTo>
                      <a:pt x="8" y="11"/>
                    </a:lnTo>
                    <a:lnTo>
                      <a:pt x="7" y="11"/>
                    </a:lnTo>
                    <a:lnTo>
                      <a:pt x="6" y="10"/>
                    </a:lnTo>
                    <a:lnTo>
                      <a:pt x="3" y="10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19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34" name="Line 910"/>
              <p:cNvSpPr>
                <a:spLocks noChangeShapeType="1"/>
              </p:cNvSpPr>
              <p:nvPr/>
            </p:nvSpPr>
            <p:spPr bwMode="auto">
              <a:xfrm>
                <a:off x="4973638" y="6319838"/>
                <a:ext cx="1588" cy="2063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35" name="Line 911"/>
              <p:cNvSpPr>
                <a:spLocks noChangeShapeType="1"/>
              </p:cNvSpPr>
              <p:nvPr/>
            </p:nvSpPr>
            <p:spPr bwMode="auto">
              <a:xfrm>
                <a:off x="5138738" y="6319838"/>
                <a:ext cx="1588" cy="2063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36" name="Line 912"/>
              <p:cNvSpPr>
                <a:spLocks noChangeShapeType="1"/>
              </p:cNvSpPr>
              <p:nvPr/>
            </p:nvSpPr>
            <p:spPr bwMode="auto">
              <a:xfrm>
                <a:off x="5256213" y="6319838"/>
                <a:ext cx="1588" cy="2063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37" name="Line 913"/>
              <p:cNvSpPr>
                <a:spLocks noChangeShapeType="1"/>
              </p:cNvSpPr>
              <p:nvPr/>
            </p:nvSpPr>
            <p:spPr bwMode="auto">
              <a:xfrm>
                <a:off x="5348288" y="6319838"/>
                <a:ext cx="1588" cy="2063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38" name="Line 914"/>
              <p:cNvSpPr>
                <a:spLocks noChangeShapeType="1"/>
              </p:cNvSpPr>
              <p:nvPr/>
            </p:nvSpPr>
            <p:spPr bwMode="auto">
              <a:xfrm>
                <a:off x="5421313" y="6319838"/>
                <a:ext cx="1588" cy="2063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39" name="Line 915"/>
              <p:cNvSpPr>
                <a:spLocks noChangeShapeType="1"/>
              </p:cNvSpPr>
              <p:nvPr/>
            </p:nvSpPr>
            <p:spPr bwMode="auto">
              <a:xfrm>
                <a:off x="5483226" y="6319838"/>
                <a:ext cx="1588" cy="2063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40" name="Line 916"/>
              <p:cNvSpPr>
                <a:spLocks noChangeShapeType="1"/>
              </p:cNvSpPr>
              <p:nvPr/>
            </p:nvSpPr>
            <p:spPr bwMode="auto">
              <a:xfrm flipV="1">
                <a:off x="4076701" y="5580063"/>
                <a:ext cx="1588" cy="74613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41" name="Line 917"/>
              <p:cNvSpPr>
                <a:spLocks noChangeShapeType="1"/>
              </p:cNvSpPr>
              <p:nvPr/>
            </p:nvSpPr>
            <p:spPr bwMode="auto">
              <a:xfrm flipV="1">
                <a:off x="4076701" y="5503863"/>
                <a:ext cx="1588" cy="76200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42" name="Line 918"/>
              <p:cNvSpPr>
                <a:spLocks noChangeShapeType="1"/>
              </p:cNvSpPr>
              <p:nvPr/>
            </p:nvSpPr>
            <p:spPr bwMode="auto">
              <a:xfrm flipV="1">
                <a:off x="4076701" y="5445126"/>
                <a:ext cx="1588" cy="76200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43" name="Line 919"/>
              <p:cNvSpPr>
                <a:spLocks noChangeShapeType="1"/>
              </p:cNvSpPr>
              <p:nvPr/>
            </p:nvSpPr>
            <p:spPr bwMode="auto">
              <a:xfrm flipV="1">
                <a:off x="4076701" y="5370513"/>
                <a:ext cx="1588" cy="76200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44" name="Line 920"/>
              <p:cNvSpPr>
                <a:spLocks noChangeShapeType="1"/>
              </p:cNvSpPr>
              <p:nvPr/>
            </p:nvSpPr>
            <p:spPr bwMode="auto">
              <a:xfrm flipV="1">
                <a:off x="4076701" y="5545138"/>
                <a:ext cx="1588" cy="93663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45" name="Line 921"/>
              <p:cNvSpPr>
                <a:spLocks noChangeShapeType="1"/>
              </p:cNvSpPr>
              <p:nvPr/>
            </p:nvSpPr>
            <p:spPr bwMode="auto">
              <a:xfrm flipV="1">
                <a:off x="4076701" y="5453063"/>
                <a:ext cx="1588" cy="93663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46" name="Line 922"/>
              <p:cNvSpPr>
                <a:spLocks noChangeShapeType="1"/>
              </p:cNvSpPr>
              <p:nvPr/>
            </p:nvSpPr>
            <p:spPr bwMode="auto">
              <a:xfrm flipV="1">
                <a:off x="4135438" y="5730876"/>
                <a:ext cx="1588" cy="87313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47" name="Line 923"/>
              <p:cNvSpPr>
                <a:spLocks noChangeShapeType="1"/>
              </p:cNvSpPr>
              <p:nvPr/>
            </p:nvSpPr>
            <p:spPr bwMode="auto">
              <a:xfrm flipV="1">
                <a:off x="4135438" y="5589588"/>
                <a:ext cx="1588" cy="87313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48" name="Freeform 924"/>
              <p:cNvSpPr>
                <a:spLocks/>
              </p:cNvSpPr>
              <p:nvPr/>
            </p:nvSpPr>
            <p:spPr bwMode="auto">
              <a:xfrm>
                <a:off x="4110038" y="5676901"/>
                <a:ext cx="52388" cy="53975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20" y="0"/>
                  </a:cxn>
                  <a:cxn ang="0">
                    <a:pos x="27" y="5"/>
                  </a:cxn>
                  <a:cxn ang="0">
                    <a:pos x="31" y="8"/>
                  </a:cxn>
                  <a:cxn ang="0">
                    <a:pos x="32" y="12"/>
                  </a:cxn>
                  <a:cxn ang="0">
                    <a:pos x="33" y="16"/>
                  </a:cxn>
                  <a:cxn ang="0">
                    <a:pos x="32" y="22"/>
                  </a:cxn>
                  <a:cxn ang="0">
                    <a:pos x="30" y="27"/>
                  </a:cxn>
                  <a:cxn ang="0">
                    <a:pos x="26" y="30"/>
                  </a:cxn>
                  <a:cxn ang="0">
                    <a:pos x="22" y="33"/>
                  </a:cxn>
                  <a:cxn ang="0">
                    <a:pos x="16" y="34"/>
                  </a:cxn>
                  <a:cxn ang="0">
                    <a:pos x="11" y="33"/>
                  </a:cxn>
                  <a:cxn ang="0">
                    <a:pos x="8" y="32"/>
                  </a:cxn>
                  <a:cxn ang="0">
                    <a:pos x="4" y="29"/>
                  </a:cxn>
                  <a:cxn ang="0">
                    <a:pos x="2" y="25"/>
                  </a:cxn>
                  <a:cxn ang="0">
                    <a:pos x="0" y="21"/>
                  </a:cxn>
                  <a:cxn ang="0">
                    <a:pos x="0" y="16"/>
                  </a:cxn>
                  <a:cxn ang="0">
                    <a:pos x="1" y="11"/>
                  </a:cxn>
                  <a:cxn ang="0">
                    <a:pos x="3" y="7"/>
                  </a:cxn>
                  <a:cxn ang="0">
                    <a:pos x="7" y="4"/>
                  </a:cxn>
                  <a:cxn ang="0">
                    <a:pos x="10" y="1"/>
                  </a:cxn>
                  <a:cxn ang="0">
                    <a:pos x="16" y="0"/>
                  </a:cxn>
                </a:cxnLst>
                <a:rect l="0" t="0" r="r" b="b"/>
                <a:pathLst>
                  <a:path w="33" h="34">
                    <a:moveTo>
                      <a:pt x="16" y="0"/>
                    </a:moveTo>
                    <a:lnTo>
                      <a:pt x="20" y="0"/>
                    </a:lnTo>
                    <a:lnTo>
                      <a:pt x="27" y="5"/>
                    </a:lnTo>
                    <a:lnTo>
                      <a:pt x="31" y="8"/>
                    </a:lnTo>
                    <a:lnTo>
                      <a:pt x="32" y="12"/>
                    </a:lnTo>
                    <a:lnTo>
                      <a:pt x="33" y="16"/>
                    </a:lnTo>
                    <a:lnTo>
                      <a:pt x="32" y="22"/>
                    </a:lnTo>
                    <a:lnTo>
                      <a:pt x="30" y="27"/>
                    </a:lnTo>
                    <a:lnTo>
                      <a:pt x="26" y="30"/>
                    </a:lnTo>
                    <a:lnTo>
                      <a:pt x="22" y="33"/>
                    </a:lnTo>
                    <a:lnTo>
                      <a:pt x="16" y="34"/>
                    </a:lnTo>
                    <a:lnTo>
                      <a:pt x="11" y="33"/>
                    </a:lnTo>
                    <a:lnTo>
                      <a:pt x="8" y="32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4"/>
                    </a:lnTo>
                    <a:lnTo>
                      <a:pt x="10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49" name="Line 925"/>
              <p:cNvSpPr>
                <a:spLocks noChangeShapeType="1"/>
              </p:cNvSpPr>
              <p:nvPr/>
            </p:nvSpPr>
            <p:spPr bwMode="auto">
              <a:xfrm flipV="1">
                <a:off x="4316413" y="5689601"/>
                <a:ext cx="1588" cy="125413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50" name="Line 926"/>
              <p:cNvSpPr>
                <a:spLocks noChangeShapeType="1"/>
              </p:cNvSpPr>
              <p:nvPr/>
            </p:nvSpPr>
            <p:spPr bwMode="auto">
              <a:xfrm flipV="1">
                <a:off x="4316413" y="5513388"/>
                <a:ext cx="1588" cy="123825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51" name="Freeform 927"/>
              <p:cNvSpPr>
                <a:spLocks/>
              </p:cNvSpPr>
              <p:nvPr/>
            </p:nvSpPr>
            <p:spPr bwMode="auto">
              <a:xfrm>
                <a:off x="4289426" y="5637213"/>
                <a:ext cx="55563" cy="52388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23" y="1"/>
                  </a:cxn>
                  <a:cxn ang="0">
                    <a:pos x="28" y="3"/>
                  </a:cxn>
                  <a:cxn ang="0">
                    <a:pos x="31" y="7"/>
                  </a:cxn>
                  <a:cxn ang="0">
                    <a:pos x="33" y="11"/>
                  </a:cxn>
                  <a:cxn ang="0">
                    <a:pos x="35" y="17"/>
                  </a:cxn>
                  <a:cxn ang="0">
                    <a:pos x="33" y="22"/>
                  </a:cxn>
                  <a:cxn ang="0">
                    <a:pos x="32" y="25"/>
                  </a:cxn>
                  <a:cxn ang="0">
                    <a:pos x="29" y="29"/>
                  </a:cxn>
                  <a:cxn ang="0">
                    <a:pos x="22" y="33"/>
                  </a:cxn>
                  <a:cxn ang="0">
                    <a:pos x="13" y="33"/>
                  </a:cxn>
                  <a:cxn ang="0">
                    <a:pos x="9" y="31"/>
                  </a:cxn>
                  <a:cxn ang="0">
                    <a:pos x="5" y="29"/>
                  </a:cxn>
                  <a:cxn ang="0">
                    <a:pos x="2" y="25"/>
                  </a:cxn>
                  <a:cxn ang="0">
                    <a:pos x="1" y="22"/>
                  </a:cxn>
                  <a:cxn ang="0">
                    <a:pos x="0" y="17"/>
                  </a:cxn>
                  <a:cxn ang="0">
                    <a:pos x="1" y="11"/>
                  </a:cxn>
                  <a:cxn ang="0">
                    <a:pos x="3" y="7"/>
                  </a:cxn>
                  <a:cxn ang="0">
                    <a:pos x="7" y="3"/>
                  </a:cxn>
                  <a:cxn ang="0">
                    <a:pos x="11" y="1"/>
                  </a:cxn>
                  <a:cxn ang="0">
                    <a:pos x="17" y="0"/>
                  </a:cxn>
                </a:cxnLst>
                <a:rect l="0" t="0" r="r" b="b"/>
                <a:pathLst>
                  <a:path w="35" h="33">
                    <a:moveTo>
                      <a:pt x="17" y="0"/>
                    </a:moveTo>
                    <a:lnTo>
                      <a:pt x="23" y="1"/>
                    </a:lnTo>
                    <a:lnTo>
                      <a:pt x="28" y="3"/>
                    </a:lnTo>
                    <a:lnTo>
                      <a:pt x="31" y="7"/>
                    </a:lnTo>
                    <a:lnTo>
                      <a:pt x="33" y="11"/>
                    </a:lnTo>
                    <a:lnTo>
                      <a:pt x="35" y="17"/>
                    </a:lnTo>
                    <a:lnTo>
                      <a:pt x="33" y="22"/>
                    </a:lnTo>
                    <a:lnTo>
                      <a:pt x="32" y="25"/>
                    </a:lnTo>
                    <a:lnTo>
                      <a:pt x="29" y="29"/>
                    </a:lnTo>
                    <a:lnTo>
                      <a:pt x="22" y="33"/>
                    </a:lnTo>
                    <a:lnTo>
                      <a:pt x="13" y="33"/>
                    </a:lnTo>
                    <a:lnTo>
                      <a:pt x="9" y="31"/>
                    </a:lnTo>
                    <a:lnTo>
                      <a:pt x="5" y="29"/>
                    </a:lnTo>
                    <a:lnTo>
                      <a:pt x="2" y="25"/>
                    </a:lnTo>
                    <a:lnTo>
                      <a:pt x="1" y="22"/>
                    </a:lnTo>
                    <a:lnTo>
                      <a:pt x="0" y="17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52" name="Line 928"/>
              <p:cNvSpPr>
                <a:spLocks noChangeShapeType="1"/>
              </p:cNvSpPr>
              <p:nvPr/>
            </p:nvSpPr>
            <p:spPr bwMode="auto">
              <a:xfrm flipV="1">
                <a:off x="4500563" y="5641976"/>
                <a:ext cx="1588" cy="16033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53" name="Line 929"/>
              <p:cNvSpPr>
                <a:spLocks noChangeShapeType="1"/>
              </p:cNvSpPr>
              <p:nvPr/>
            </p:nvSpPr>
            <p:spPr bwMode="auto">
              <a:xfrm flipV="1">
                <a:off x="4500563" y="5429251"/>
                <a:ext cx="1588" cy="16033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54" name="Freeform 930"/>
              <p:cNvSpPr>
                <a:spLocks/>
              </p:cNvSpPr>
              <p:nvPr/>
            </p:nvSpPr>
            <p:spPr bwMode="auto">
              <a:xfrm>
                <a:off x="4475163" y="5589588"/>
                <a:ext cx="52388" cy="52388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20" y="0"/>
                  </a:cxn>
                  <a:cxn ang="0">
                    <a:pos x="27" y="4"/>
                  </a:cxn>
                  <a:cxn ang="0">
                    <a:pos x="31" y="8"/>
                  </a:cxn>
                  <a:cxn ang="0">
                    <a:pos x="32" y="11"/>
                  </a:cxn>
                  <a:cxn ang="0">
                    <a:pos x="33" y="16"/>
                  </a:cxn>
                  <a:cxn ang="0">
                    <a:pos x="32" y="22"/>
                  </a:cxn>
                  <a:cxn ang="0">
                    <a:pos x="30" y="26"/>
                  </a:cxn>
                  <a:cxn ang="0">
                    <a:pos x="26" y="30"/>
                  </a:cxn>
                  <a:cxn ang="0">
                    <a:pos x="22" y="32"/>
                  </a:cxn>
                  <a:cxn ang="0">
                    <a:pos x="16" y="33"/>
                  </a:cxn>
                  <a:cxn ang="0">
                    <a:pos x="11" y="32"/>
                  </a:cxn>
                  <a:cxn ang="0">
                    <a:pos x="8" y="31"/>
                  </a:cxn>
                  <a:cxn ang="0">
                    <a:pos x="4" y="29"/>
                  </a:cxn>
                  <a:cxn ang="0">
                    <a:pos x="2" y="24"/>
                  </a:cxn>
                  <a:cxn ang="0">
                    <a:pos x="0" y="21"/>
                  </a:cxn>
                  <a:cxn ang="0">
                    <a:pos x="0" y="16"/>
                  </a:cxn>
                  <a:cxn ang="0">
                    <a:pos x="1" y="10"/>
                  </a:cxn>
                  <a:cxn ang="0">
                    <a:pos x="3" y="7"/>
                  </a:cxn>
                  <a:cxn ang="0">
                    <a:pos x="7" y="3"/>
                  </a:cxn>
                  <a:cxn ang="0">
                    <a:pos x="10" y="1"/>
                  </a:cxn>
                  <a:cxn ang="0">
                    <a:pos x="16" y="0"/>
                  </a:cxn>
                </a:cxnLst>
                <a:rect l="0" t="0" r="r" b="b"/>
                <a:pathLst>
                  <a:path w="33" h="33">
                    <a:moveTo>
                      <a:pt x="16" y="0"/>
                    </a:moveTo>
                    <a:lnTo>
                      <a:pt x="20" y="0"/>
                    </a:lnTo>
                    <a:lnTo>
                      <a:pt x="27" y="4"/>
                    </a:lnTo>
                    <a:lnTo>
                      <a:pt x="31" y="8"/>
                    </a:lnTo>
                    <a:lnTo>
                      <a:pt x="32" y="11"/>
                    </a:lnTo>
                    <a:lnTo>
                      <a:pt x="33" y="16"/>
                    </a:lnTo>
                    <a:lnTo>
                      <a:pt x="32" y="22"/>
                    </a:lnTo>
                    <a:lnTo>
                      <a:pt x="30" y="26"/>
                    </a:lnTo>
                    <a:lnTo>
                      <a:pt x="26" y="30"/>
                    </a:lnTo>
                    <a:lnTo>
                      <a:pt x="22" y="32"/>
                    </a:lnTo>
                    <a:lnTo>
                      <a:pt x="16" y="33"/>
                    </a:lnTo>
                    <a:lnTo>
                      <a:pt x="11" y="32"/>
                    </a:lnTo>
                    <a:lnTo>
                      <a:pt x="8" y="31"/>
                    </a:lnTo>
                    <a:lnTo>
                      <a:pt x="4" y="29"/>
                    </a:lnTo>
                    <a:lnTo>
                      <a:pt x="2" y="24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0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56" name="Line 932"/>
              <p:cNvSpPr>
                <a:spLocks noChangeShapeType="1"/>
              </p:cNvSpPr>
              <p:nvPr/>
            </p:nvSpPr>
            <p:spPr bwMode="auto">
              <a:xfrm flipV="1">
                <a:off x="4692650" y="5661025"/>
                <a:ext cx="1588" cy="222250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57" name="Line 933"/>
              <p:cNvSpPr>
                <a:spLocks noChangeShapeType="1"/>
              </p:cNvSpPr>
              <p:nvPr/>
            </p:nvSpPr>
            <p:spPr bwMode="auto">
              <a:xfrm flipV="1">
                <a:off x="4692650" y="5383213"/>
                <a:ext cx="1588" cy="222250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58" name="Freeform 934"/>
              <p:cNvSpPr>
                <a:spLocks/>
              </p:cNvSpPr>
              <p:nvPr/>
            </p:nvSpPr>
            <p:spPr bwMode="auto">
              <a:xfrm>
                <a:off x="4667250" y="5605463"/>
                <a:ext cx="53975" cy="53975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21" y="0"/>
                  </a:cxn>
                  <a:cxn ang="0">
                    <a:pos x="24" y="2"/>
                  </a:cxn>
                  <a:cxn ang="0">
                    <a:pos x="29" y="5"/>
                  </a:cxn>
                  <a:cxn ang="0">
                    <a:pos x="31" y="8"/>
                  </a:cxn>
                  <a:cxn ang="0">
                    <a:pos x="32" y="12"/>
                  </a:cxn>
                  <a:cxn ang="0">
                    <a:pos x="34" y="16"/>
                  </a:cxn>
                  <a:cxn ang="0">
                    <a:pos x="32" y="22"/>
                  </a:cxn>
                  <a:cxn ang="0">
                    <a:pos x="30" y="27"/>
                  </a:cxn>
                  <a:cxn ang="0">
                    <a:pos x="27" y="30"/>
                  </a:cxn>
                  <a:cxn ang="0">
                    <a:pos x="22" y="33"/>
                  </a:cxn>
                  <a:cxn ang="0">
                    <a:pos x="16" y="34"/>
                  </a:cxn>
                  <a:cxn ang="0">
                    <a:pos x="12" y="33"/>
                  </a:cxn>
                  <a:cxn ang="0">
                    <a:pos x="8" y="31"/>
                  </a:cxn>
                  <a:cxn ang="0">
                    <a:pos x="5" y="29"/>
                  </a:cxn>
                  <a:cxn ang="0">
                    <a:pos x="2" y="24"/>
                  </a:cxn>
                  <a:cxn ang="0">
                    <a:pos x="0" y="21"/>
                  </a:cxn>
                  <a:cxn ang="0">
                    <a:pos x="0" y="16"/>
                  </a:cxn>
                  <a:cxn ang="0">
                    <a:pos x="1" y="11"/>
                  </a:cxn>
                  <a:cxn ang="0">
                    <a:pos x="3" y="7"/>
                  </a:cxn>
                  <a:cxn ang="0">
                    <a:pos x="7" y="4"/>
                  </a:cxn>
                  <a:cxn ang="0">
                    <a:pos x="10" y="1"/>
                  </a:cxn>
                  <a:cxn ang="0">
                    <a:pos x="16" y="0"/>
                  </a:cxn>
                </a:cxnLst>
                <a:rect l="0" t="0" r="r" b="b"/>
                <a:pathLst>
                  <a:path w="34" h="34">
                    <a:moveTo>
                      <a:pt x="16" y="0"/>
                    </a:moveTo>
                    <a:lnTo>
                      <a:pt x="21" y="0"/>
                    </a:lnTo>
                    <a:lnTo>
                      <a:pt x="24" y="2"/>
                    </a:lnTo>
                    <a:lnTo>
                      <a:pt x="29" y="5"/>
                    </a:lnTo>
                    <a:lnTo>
                      <a:pt x="31" y="8"/>
                    </a:lnTo>
                    <a:lnTo>
                      <a:pt x="32" y="12"/>
                    </a:lnTo>
                    <a:lnTo>
                      <a:pt x="34" y="16"/>
                    </a:lnTo>
                    <a:lnTo>
                      <a:pt x="32" y="22"/>
                    </a:lnTo>
                    <a:lnTo>
                      <a:pt x="30" y="27"/>
                    </a:lnTo>
                    <a:lnTo>
                      <a:pt x="27" y="30"/>
                    </a:lnTo>
                    <a:lnTo>
                      <a:pt x="22" y="33"/>
                    </a:lnTo>
                    <a:lnTo>
                      <a:pt x="16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9"/>
                    </a:lnTo>
                    <a:lnTo>
                      <a:pt x="2" y="24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4"/>
                    </a:lnTo>
                    <a:lnTo>
                      <a:pt x="10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59" name="Line 935"/>
              <p:cNvSpPr>
                <a:spLocks noChangeShapeType="1"/>
              </p:cNvSpPr>
              <p:nvPr/>
            </p:nvSpPr>
            <p:spPr bwMode="auto">
              <a:xfrm flipV="1">
                <a:off x="4886325" y="5632450"/>
                <a:ext cx="1588" cy="346075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60" name="Line 936"/>
              <p:cNvSpPr>
                <a:spLocks noChangeShapeType="1"/>
              </p:cNvSpPr>
              <p:nvPr/>
            </p:nvSpPr>
            <p:spPr bwMode="auto">
              <a:xfrm flipV="1">
                <a:off x="4886325" y="5237163"/>
                <a:ext cx="1588" cy="342900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61" name="Freeform 937"/>
              <p:cNvSpPr>
                <a:spLocks/>
              </p:cNvSpPr>
              <p:nvPr/>
            </p:nvSpPr>
            <p:spPr bwMode="auto">
              <a:xfrm>
                <a:off x="4857750" y="5580063"/>
                <a:ext cx="53975" cy="55563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22" y="1"/>
                  </a:cxn>
                  <a:cxn ang="0">
                    <a:pos x="26" y="2"/>
                  </a:cxn>
                  <a:cxn ang="0">
                    <a:pos x="29" y="6"/>
                  </a:cxn>
                  <a:cxn ang="0">
                    <a:pos x="34" y="13"/>
                  </a:cxn>
                  <a:cxn ang="0">
                    <a:pos x="34" y="22"/>
                  </a:cxn>
                  <a:cxn ang="0">
                    <a:pos x="31" y="25"/>
                  </a:cxn>
                  <a:cxn ang="0">
                    <a:pos x="29" y="30"/>
                  </a:cxn>
                  <a:cxn ang="0">
                    <a:pos x="26" y="32"/>
                  </a:cxn>
                  <a:cxn ang="0">
                    <a:pos x="22" y="33"/>
                  </a:cxn>
                  <a:cxn ang="0">
                    <a:pos x="18" y="35"/>
                  </a:cxn>
                  <a:cxn ang="0">
                    <a:pos x="12" y="33"/>
                  </a:cxn>
                  <a:cxn ang="0">
                    <a:pos x="7" y="31"/>
                  </a:cxn>
                  <a:cxn ang="0">
                    <a:pos x="4" y="28"/>
                  </a:cxn>
                  <a:cxn ang="0">
                    <a:pos x="1" y="23"/>
                  </a:cxn>
                  <a:cxn ang="0">
                    <a:pos x="0" y="17"/>
                  </a:cxn>
                  <a:cxn ang="0">
                    <a:pos x="1" y="11"/>
                  </a:cxn>
                  <a:cxn ang="0">
                    <a:pos x="4" y="7"/>
                  </a:cxn>
                  <a:cxn ang="0">
                    <a:pos x="7" y="3"/>
                  </a:cxn>
                  <a:cxn ang="0">
                    <a:pos x="12" y="1"/>
                  </a:cxn>
                  <a:cxn ang="0">
                    <a:pos x="18" y="0"/>
                  </a:cxn>
                </a:cxnLst>
                <a:rect l="0" t="0" r="r" b="b"/>
                <a:pathLst>
                  <a:path w="34" h="35">
                    <a:moveTo>
                      <a:pt x="18" y="0"/>
                    </a:moveTo>
                    <a:lnTo>
                      <a:pt x="22" y="1"/>
                    </a:lnTo>
                    <a:lnTo>
                      <a:pt x="26" y="2"/>
                    </a:lnTo>
                    <a:lnTo>
                      <a:pt x="29" y="6"/>
                    </a:lnTo>
                    <a:lnTo>
                      <a:pt x="34" y="13"/>
                    </a:lnTo>
                    <a:lnTo>
                      <a:pt x="34" y="22"/>
                    </a:lnTo>
                    <a:lnTo>
                      <a:pt x="31" y="25"/>
                    </a:lnTo>
                    <a:lnTo>
                      <a:pt x="29" y="30"/>
                    </a:lnTo>
                    <a:lnTo>
                      <a:pt x="26" y="32"/>
                    </a:lnTo>
                    <a:lnTo>
                      <a:pt x="22" y="33"/>
                    </a:lnTo>
                    <a:lnTo>
                      <a:pt x="18" y="35"/>
                    </a:lnTo>
                    <a:lnTo>
                      <a:pt x="12" y="33"/>
                    </a:lnTo>
                    <a:lnTo>
                      <a:pt x="7" y="31"/>
                    </a:lnTo>
                    <a:lnTo>
                      <a:pt x="4" y="28"/>
                    </a:lnTo>
                    <a:lnTo>
                      <a:pt x="1" y="23"/>
                    </a:lnTo>
                    <a:lnTo>
                      <a:pt x="0" y="17"/>
                    </a:lnTo>
                    <a:lnTo>
                      <a:pt x="1" y="11"/>
                    </a:lnTo>
                    <a:lnTo>
                      <a:pt x="4" y="7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62" name="Line 938"/>
              <p:cNvSpPr>
                <a:spLocks noChangeShapeType="1"/>
              </p:cNvSpPr>
              <p:nvPr/>
            </p:nvSpPr>
            <p:spPr bwMode="auto">
              <a:xfrm flipV="1">
                <a:off x="5118100" y="5857875"/>
                <a:ext cx="1588" cy="482600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63" name="Line 939"/>
              <p:cNvSpPr>
                <a:spLocks noChangeShapeType="1"/>
              </p:cNvSpPr>
              <p:nvPr/>
            </p:nvSpPr>
            <p:spPr bwMode="auto">
              <a:xfrm flipV="1">
                <a:off x="5118100" y="5289550"/>
                <a:ext cx="1588" cy="512763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64" name="Freeform 940"/>
              <p:cNvSpPr>
                <a:spLocks/>
              </p:cNvSpPr>
              <p:nvPr/>
            </p:nvSpPr>
            <p:spPr bwMode="auto">
              <a:xfrm>
                <a:off x="5091113" y="5802313"/>
                <a:ext cx="53975" cy="53975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22" y="1"/>
                  </a:cxn>
                  <a:cxn ang="0">
                    <a:pos x="25" y="2"/>
                  </a:cxn>
                  <a:cxn ang="0">
                    <a:pos x="29" y="6"/>
                  </a:cxn>
                  <a:cxn ang="0">
                    <a:pos x="34" y="13"/>
                  </a:cxn>
                  <a:cxn ang="0">
                    <a:pos x="34" y="17"/>
                  </a:cxn>
                  <a:cxn ang="0">
                    <a:pos x="32" y="23"/>
                  </a:cxn>
                  <a:cxn ang="0">
                    <a:pos x="30" y="27"/>
                  </a:cxn>
                  <a:cxn ang="0">
                    <a:pos x="27" y="30"/>
                  </a:cxn>
                  <a:cxn ang="0">
                    <a:pos x="23" y="32"/>
                  </a:cxn>
                  <a:cxn ang="0">
                    <a:pos x="17" y="34"/>
                  </a:cxn>
                  <a:cxn ang="0">
                    <a:pos x="13" y="34"/>
                  </a:cxn>
                  <a:cxn ang="0">
                    <a:pos x="8" y="31"/>
                  </a:cxn>
                  <a:cxn ang="0">
                    <a:pos x="5" y="29"/>
                  </a:cxn>
                  <a:cxn ang="0">
                    <a:pos x="0" y="22"/>
                  </a:cxn>
                  <a:cxn ang="0">
                    <a:pos x="0" y="13"/>
                  </a:cxn>
                  <a:cxn ang="0">
                    <a:pos x="5" y="6"/>
                  </a:cxn>
                  <a:cxn ang="0">
                    <a:pos x="8" y="2"/>
                  </a:cxn>
                  <a:cxn ang="0">
                    <a:pos x="17" y="0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2" y="1"/>
                    </a:lnTo>
                    <a:lnTo>
                      <a:pt x="25" y="2"/>
                    </a:lnTo>
                    <a:lnTo>
                      <a:pt x="29" y="6"/>
                    </a:lnTo>
                    <a:lnTo>
                      <a:pt x="34" y="13"/>
                    </a:lnTo>
                    <a:lnTo>
                      <a:pt x="34" y="17"/>
                    </a:lnTo>
                    <a:lnTo>
                      <a:pt x="32" y="23"/>
                    </a:lnTo>
                    <a:lnTo>
                      <a:pt x="30" y="27"/>
                    </a:lnTo>
                    <a:lnTo>
                      <a:pt x="27" y="30"/>
                    </a:lnTo>
                    <a:lnTo>
                      <a:pt x="23" y="32"/>
                    </a:lnTo>
                    <a:lnTo>
                      <a:pt x="17" y="34"/>
                    </a:lnTo>
                    <a:lnTo>
                      <a:pt x="13" y="34"/>
                    </a:lnTo>
                    <a:lnTo>
                      <a:pt x="8" y="31"/>
                    </a:lnTo>
                    <a:lnTo>
                      <a:pt x="5" y="29"/>
                    </a:lnTo>
                    <a:lnTo>
                      <a:pt x="0" y="22"/>
                    </a:lnTo>
                    <a:lnTo>
                      <a:pt x="0" y="13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65" name="Line 941"/>
              <p:cNvSpPr>
                <a:spLocks noChangeShapeType="1"/>
              </p:cNvSpPr>
              <p:nvPr/>
            </p:nvSpPr>
            <p:spPr bwMode="auto">
              <a:xfrm>
                <a:off x="4076700" y="5676900"/>
                <a:ext cx="1457325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66" name="Freeform 942"/>
              <p:cNvSpPr>
                <a:spLocks/>
              </p:cNvSpPr>
              <p:nvPr/>
            </p:nvSpPr>
            <p:spPr bwMode="auto">
              <a:xfrm>
                <a:off x="4076700" y="5595938"/>
                <a:ext cx="1457325" cy="66675"/>
              </a:xfrm>
              <a:custGeom>
                <a:avLst/>
                <a:gdLst/>
                <a:ahLst/>
                <a:cxnLst>
                  <a:cxn ang="0">
                    <a:pos x="669" y="0"/>
                  </a:cxn>
                  <a:cxn ang="0">
                    <a:pos x="730" y="1"/>
                  </a:cxn>
                  <a:cxn ang="0">
                    <a:pos x="770" y="3"/>
                  </a:cxn>
                  <a:cxn ang="0">
                    <a:pos x="792" y="4"/>
                  </a:cxn>
                  <a:cxn ang="0">
                    <a:pos x="812" y="5"/>
                  </a:cxn>
                  <a:cxn ang="0">
                    <a:pos x="838" y="7"/>
                  </a:cxn>
                  <a:cxn ang="0">
                    <a:pos x="861" y="8"/>
                  </a:cxn>
                  <a:cxn ang="0">
                    <a:pos x="879" y="11"/>
                  </a:cxn>
                  <a:cxn ang="0">
                    <a:pos x="876" y="11"/>
                  </a:cxn>
                  <a:cxn ang="0">
                    <a:pos x="918" y="18"/>
                  </a:cxn>
                  <a:cxn ang="0">
                    <a:pos x="894" y="25"/>
                  </a:cxn>
                  <a:cxn ang="0">
                    <a:pos x="868" y="21"/>
                  </a:cxn>
                  <a:cxn ang="0">
                    <a:pos x="848" y="19"/>
                  </a:cxn>
                  <a:cxn ang="0">
                    <a:pos x="826" y="18"/>
                  </a:cxn>
                  <a:cxn ang="0">
                    <a:pos x="801" y="17"/>
                  </a:cxn>
                  <a:cxn ang="0">
                    <a:pos x="779" y="15"/>
                  </a:cxn>
                  <a:cxn ang="0">
                    <a:pos x="743" y="14"/>
                  </a:cxn>
                  <a:cxn ang="0">
                    <a:pos x="685" y="13"/>
                  </a:cxn>
                  <a:cxn ang="0">
                    <a:pos x="564" y="12"/>
                  </a:cxn>
                  <a:cxn ang="0">
                    <a:pos x="475" y="13"/>
                  </a:cxn>
                  <a:cxn ang="0">
                    <a:pos x="433" y="14"/>
                  </a:cxn>
                  <a:cxn ang="0">
                    <a:pos x="388" y="15"/>
                  </a:cxn>
                  <a:cxn ang="0">
                    <a:pos x="357" y="17"/>
                  </a:cxn>
                  <a:cxn ang="0">
                    <a:pos x="323" y="18"/>
                  </a:cxn>
                  <a:cxn ang="0">
                    <a:pos x="286" y="20"/>
                  </a:cxn>
                  <a:cxn ang="0">
                    <a:pos x="259" y="21"/>
                  </a:cxn>
                  <a:cxn ang="0">
                    <a:pos x="211" y="23"/>
                  </a:cxn>
                  <a:cxn ang="0">
                    <a:pos x="155" y="28"/>
                  </a:cxn>
                  <a:cxn ang="0">
                    <a:pos x="81" y="35"/>
                  </a:cxn>
                  <a:cxn ang="0">
                    <a:pos x="3" y="42"/>
                  </a:cxn>
                  <a:cxn ang="0">
                    <a:pos x="0" y="30"/>
                  </a:cxn>
                  <a:cxn ang="0">
                    <a:pos x="36" y="27"/>
                  </a:cxn>
                  <a:cxn ang="0">
                    <a:pos x="112" y="20"/>
                  </a:cxn>
                  <a:cxn ang="0">
                    <a:pos x="201" y="12"/>
                  </a:cxn>
                  <a:cxn ang="0">
                    <a:pos x="240" y="11"/>
                  </a:cxn>
                  <a:cxn ang="0">
                    <a:pos x="285" y="8"/>
                  </a:cxn>
                  <a:cxn ang="0">
                    <a:pos x="323" y="6"/>
                  </a:cxn>
                  <a:cxn ang="0">
                    <a:pos x="357" y="5"/>
                  </a:cxn>
                  <a:cxn ang="0">
                    <a:pos x="388" y="4"/>
                  </a:cxn>
                  <a:cxn ang="0">
                    <a:pos x="433" y="3"/>
                  </a:cxn>
                  <a:cxn ang="0">
                    <a:pos x="474" y="1"/>
                  </a:cxn>
                  <a:cxn ang="0">
                    <a:pos x="564" y="0"/>
                  </a:cxn>
                </a:cxnLst>
                <a:rect l="0" t="0" r="r" b="b"/>
                <a:pathLst>
                  <a:path w="918" h="42">
                    <a:moveTo>
                      <a:pt x="564" y="0"/>
                    </a:moveTo>
                    <a:lnTo>
                      <a:pt x="669" y="0"/>
                    </a:lnTo>
                    <a:lnTo>
                      <a:pt x="686" y="1"/>
                    </a:lnTo>
                    <a:lnTo>
                      <a:pt x="730" y="1"/>
                    </a:lnTo>
                    <a:lnTo>
                      <a:pt x="744" y="3"/>
                    </a:lnTo>
                    <a:lnTo>
                      <a:pt x="770" y="3"/>
                    </a:lnTo>
                    <a:lnTo>
                      <a:pt x="780" y="4"/>
                    </a:lnTo>
                    <a:lnTo>
                      <a:pt x="792" y="4"/>
                    </a:lnTo>
                    <a:lnTo>
                      <a:pt x="802" y="5"/>
                    </a:lnTo>
                    <a:lnTo>
                      <a:pt x="812" y="5"/>
                    </a:lnTo>
                    <a:lnTo>
                      <a:pt x="827" y="6"/>
                    </a:lnTo>
                    <a:lnTo>
                      <a:pt x="838" y="7"/>
                    </a:lnTo>
                    <a:lnTo>
                      <a:pt x="849" y="7"/>
                    </a:lnTo>
                    <a:lnTo>
                      <a:pt x="861" y="8"/>
                    </a:lnTo>
                    <a:lnTo>
                      <a:pt x="869" y="10"/>
                    </a:lnTo>
                    <a:lnTo>
                      <a:pt x="879" y="11"/>
                    </a:lnTo>
                    <a:lnTo>
                      <a:pt x="896" y="13"/>
                    </a:lnTo>
                    <a:lnTo>
                      <a:pt x="876" y="11"/>
                    </a:lnTo>
                    <a:lnTo>
                      <a:pt x="896" y="14"/>
                    </a:lnTo>
                    <a:lnTo>
                      <a:pt x="918" y="18"/>
                    </a:lnTo>
                    <a:lnTo>
                      <a:pt x="918" y="28"/>
                    </a:lnTo>
                    <a:lnTo>
                      <a:pt x="894" y="25"/>
                    </a:lnTo>
                    <a:lnTo>
                      <a:pt x="878" y="22"/>
                    </a:lnTo>
                    <a:lnTo>
                      <a:pt x="868" y="21"/>
                    </a:lnTo>
                    <a:lnTo>
                      <a:pt x="860" y="20"/>
                    </a:lnTo>
                    <a:lnTo>
                      <a:pt x="848" y="19"/>
                    </a:lnTo>
                    <a:lnTo>
                      <a:pt x="837" y="19"/>
                    </a:lnTo>
                    <a:lnTo>
                      <a:pt x="826" y="18"/>
                    </a:lnTo>
                    <a:lnTo>
                      <a:pt x="811" y="17"/>
                    </a:lnTo>
                    <a:lnTo>
                      <a:pt x="801" y="17"/>
                    </a:lnTo>
                    <a:lnTo>
                      <a:pt x="790" y="15"/>
                    </a:lnTo>
                    <a:lnTo>
                      <a:pt x="779" y="15"/>
                    </a:lnTo>
                    <a:lnTo>
                      <a:pt x="768" y="14"/>
                    </a:lnTo>
                    <a:lnTo>
                      <a:pt x="743" y="14"/>
                    </a:lnTo>
                    <a:lnTo>
                      <a:pt x="729" y="13"/>
                    </a:lnTo>
                    <a:lnTo>
                      <a:pt x="685" y="13"/>
                    </a:lnTo>
                    <a:lnTo>
                      <a:pt x="668" y="12"/>
                    </a:lnTo>
                    <a:lnTo>
                      <a:pt x="564" y="12"/>
                    </a:lnTo>
                    <a:lnTo>
                      <a:pt x="537" y="13"/>
                    </a:lnTo>
                    <a:lnTo>
                      <a:pt x="475" y="13"/>
                    </a:lnTo>
                    <a:lnTo>
                      <a:pt x="464" y="14"/>
                    </a:lnTo>
                    <a:lnTo>
                      <a:pt x="433" y="14"/>
                    </a:lnTo>
                    <a:lnTo>
                      <a:pt x="415" y="15"/>
                    </a:lnTo>
                    <a:lnTo>
                      <a:pt x="388" y="15"/>
                    </a:lnTo>
                    <a:lnTo>
                      <a:pt x="362" y="17"/>
                    </a:lnTo>
                    <a:lnTo>
                      <a:pt x="357" y="17"/>
                    </a:lnTo>
                    <a:lnTo>
                      <a:pt x="332" y="18"/>
                    </a:lnTo>
                    <a:lnTo>
                      <a:pt x="323" y="18"/>
                    </a:lnTo>
                    <a:lnTo>
                      <a:pt x="298" y="19"/>
                    </a:lnTo>
                    <a:lnTo>
                      <a:pt x="286" y="20"/>
                    </a:lnTo>
                    <a:lnTo>
                      <a:pt x="285" y="20"/>
                    </a:lnTo>
                    <a:lnTo>
                      <a:pt x="259" y="21"/>
                    </a:lnTo>
                    <a:lnTo>
                      <a:pt x="240" y="22"/>
                    </a:lnTo>
                    <a:lnTo>
                      <a:pt x="211" y="23"/>
                    </a:lnTo>
                    <a:lnTo>
                      <a:pt x="202" y="23"/>
                    </a:lnTo>
                    <a:lnTo>
                      <a:pt x="155" y="28"/>
                    </a:lnTo>
                    <a:lnTo>
                      <a:pt x="113" y="32"/>
                    </a:lnTo>
                    <a:lnTo>
                      <a:pt x="81" y="35"/>
                    </a:lnTo>
                    <a:lnTo>
                      <a:pt x="37" y="39"/>
                    </a:lnTo>
                    <a:lnTo>
                      <a:pt x="3" y="42"/>
                    </a:lnTo>
                    <a:lnTo>
                      <a:pt x="0" y="42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36" y="27"/>
                    </a:lnTo>
                    <a:lnTo>
                      <a:pt x="80" y="23"/>
                    </a:lnTo>
                    <a:lnTo>
                      <a:pt x="112" y="20"/>
                    </a:lnTo>
                    <a:lnTo>
                      <a:pt x="154" y="17"/>
                    </a:lnTo>
                    <a:lnTo>
                      <a:pt x="201" y="12"/>
                    </a:lnTo>
                    <a:lnTo>
                      <a:pt x="211" y="12"/>
                    </a:lnTo>
                    <a:lnTo>
                      <a:pt x="240" y="11"/>
                    </a:lnTo>
                    <a:lnTo>
                      <a:pt x="259" y="10"/>
                    </a:lnTo>
                    <a:lnTo>
                      <a:pt x="285" y="8"/>
                    </a:lnTo>
                    <a:lnTo>
                      <a:pt x="297" y="7"/>
                    </a:lnTo>
                    <a:lnTo>
                      <a:pt x="323" y="6"/>
                    </a:lnTo>
                    <a:lnTo>
                      <a:pt x="332" y="6"/>
                    </a:lnTo>
                    <a:lnTo>
                      <a:pt x="357" y="5"/>
                    </a:lnTo>
                    <a:lnTo>
                      <a:pt x="362" y="5"/>
                    </a:lnTo>
                    <a:lnTo>
                      <a:pt x="388" y="4"/>
                    </a:lnTo>
                    <a:lnTo>
                      <a:pt x="415" y="4"/>
                    </a:lnTo>
                    <a:lnTo>
                      <a:pt x="433" y="3"/>
                    </a:lnTo>
                    <a:lnTo>
                      <a:pt x="463" y="3"/>
                    </a:lnTo>
                    <a:lnTo>
                      <a:pt x="474" y="1"/>
                    </a:lnTo>
                    <a:lnTo>
                      <a:pt x="537" y="1"/>
                    </a:lnTo>
                    <a:lnTo>
                      <a:pt x="564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67" name="Freeform 943"/>
              <p:cNvSpPr>
                <a:spLocks noEditPoints="1"/>
              </p:cNvSpPr>
              <p:nvPr/>
            </p:nvSpPr>
            <p:spPr bwMode="auto">
              <a:xfrm>
                <a:off x="4076700" y="5576888"/>
                <a:ext cx="1457325" cy="47625"/>
              </a:xfrm>
              <a:custGeom>
                <a:avLst/>
                <a:gdLst/>
                <a:ahLst/>
                <a:cxnLst>
                  <a:cxn ang="0">
                    <a:pos x="903" y="11"/>
                  </a:cxn>
                  <a:cxn ang="0">
                    <a:pos x="893" y="10"/>
                  </a:cxn>
                  <a:cxn ang="0">
                    <a:pos x="766" y="0"/>
                  </a:cxn>
                  <a:cxn ang="0">
                    <a:pos x="794" y="1"/>
                  </a:cxn>
                  <a:cxn ang="0">
                    <a:pos x="803" y="3"/>
                  </a:cxn>
                  <a:cxn ang="0">
                    <a:pos x="816" y="2"/>
                  </a:cxn>
                  <a:cxn ang="0">
                    <a:pos x="840" y="3"/>
                  </a:cxn>
                  <a:cxn ang="0">
                    <a:pos x="847" y="4"/>
                  </a:cxn>
                  <a:cxn ang="0">
                    <a:pos x="868" y="9"/>
                  </a:cxn>
                  <a:cxn ang="0">
                    <a:pos x="872" y="8"/>
                  </a:cxn>
                  <a:cxn ang="0">
                    <a:pos x="891" y="10"/>
                  </a:cxn>
                  <a:cxn ang="0">
                    <a:pos x="903" y="12"/>
                  </a:cxn>
                  <a:cxn ang="0">
                    <a:pos x="911" y="13"/>
                  </a:cxn>
                  <a:cxn ang="0">
                    <a:pos x="918" y="27"/>
                  </a:cxn>
                  <a:cxn ang="0">
                    <a:pos x="918" y="27"/>
                  </a:cxn>
                  <a:cxn ang="0">
                    <a:pos x="901" y="23"/>
                  </a:cxn>
                  <a:cxn ang="0">
                    <a:pos x="882" y="20"/>
                  </a:cxn>
                  <a:cxn ang="0">
                    <a:pos x="867" y="19"/>
                  </a:cxn>
                  <a:cxn ang="0">
                    <a:pos x="839" y="15"/>
                  </a:cxn>
                  <a:cxn ang="0">
                    <a:pos x="815" y="13"/>
                  </a:cxn>
                  <a:cxn ang="0">
                    <a:pos x="796" y="12"/>
                  </a:cxn>
                  <a:cxn ang="0">
                    <a:pos x="765" y="11"/>
                  </a:cxn>
                  <a:cxn ang="0">
                    <a:pos x="625" y="12"/>
                  </a:cxn>
                  <a:cxn ang="0">
                    <a:pos x="568" y="13"/>
                  </a:cxn>
                  <a:cxn ang="0">
                    <a:pos x="451" y="18"/>
                  </a:cxn>
                  <a:cxn ang="0">
                    <a:pos x="336" y="23"/>
                  </a:cxn>
                  <a:cxn ang="0">
                    <a:pos x="214" y="25"/>
                  </a:cxn>
                  <a:cxn ang="0">
                    <a:pos x="126" y="29"/>
                  </a:cxn>
                  <a:cxn ang="0">
                    <a:pos x="0" y="30"/>
                  </a:cxn>
                  <a:cxn ang="0">
                    <a:pos x="59" y="17"/>
                  </a:cxn>
                  <a:cxn ang="0">
                    <a:pos x="195" y="13"/>
                  </a:cxn>
                  <a:cxn ang="0">
                    <a:pos x="280" y="12"/>
                  </a:cxn>
                  <a:cxn ang="0">
                    <a:pos x="392" y="10"/>
                  </a:cxn>
                  <a:cxn ang="0">
                    <a:pos x="495" y="5"/>
                  </a:cxn>
                  <a:cxn ang="0">
                    <a:pos x="617" y="1"/>
                  </a:cxn>
                  <a:cxn ang="0">
                    <a:pos x="659" y="0"/>
                  </a:cxn>
                </a:cxnLst>
                <a:rect l="0" t="0" r="r" b="b"/>
                <a:pathLst>
                  <a:path w="918" h="30">
                    <a:moveTo>
                      <a:pt x="893" y="10"/>
                    </a:moveTo>
                    <a:lnTo>
                      <a:pt x="903" y="11"/>
                    </a:lnTo>
                    <a:lnTo>
                      <a:pt x="894" y="10"/>
                    </a:lnTo>
                    <a:lnTo>
                      <a:pt x="893" y="10"/>
                    </a:lnTo>
                    <a:close/>
                    <a:moveTo>
                      <a:pt x="659" y="0"/>
                    </a:moveTo>
                    <a:lnTo>
                      <a:pt x="766" y="0"/>
                    </a:lnTo>
                    <a:lnTo>
                      <a:pt x="778" y="1"/>
                    </a:lnTo>
                    <a:lnTo>
                      <a:pt x="794" y="1"/>
                    </a:lnTo>
                    <a:lnTo>
                      <a:pt x="797" y="2"/>
                    </a:lnTo>
                    <a:lnTo>
                      <a:pt x="803" y="3"/>
                    </a:lnTo>
                    <a:lnTo>
                      <a:pt x="803" y="2"/>
                    </a:lnTo>
                    <a:lnTo>
                      <a:pt x="816" y="2"/>
                    </a:lnTo>
                    <a:lnTo>
                      <a:pt x="830" y="3"/>
                    </a:lnTo>
                    <a:lnTo>
                      <a:pt x="840" y="3"/>
                    </a:lnTo>
                    <a:lnTo>
                      <a:pt x="852" y="4"/>
                    </a:lnTo>
                    <a:lnTo>
                      <a:pt x="847" y="4"/>
                    </a:lnTo>
                    <a:lnTo>
                      <a:pt x="852" y="5"/>
                    </a:lnTo>
                    <a:lnTo>
                      <a:pt x="868" y="9"/>
                    </a:lnTo>
                    <a:lnTo>
                      <a:pt x="868" y="8"/>
                    </a:lnTo>
                    <a:lnTo>
                      <a:pt x="872" y="8"/>
                    </a:lnTo>
                    <a:lnTo>
                      <a:pt x="883" y="9"/>
                    </a:lnTo>
                    <a:lnTo>
                      <a:pt x="891" y="10"/>
                    </a:lnTo>
                    <a:lnTo>
                      <a:pt x="894" y="10"/>
                    </a:lnTo>
                    <a:lnTo>
                      <a:pt x="903" y="12"/>
                    </a:lnTo>
                    <a:lnTo>
                      <a:pt x="909" y="13"/>
                    </a:lnTo>
                    <a:lnTo>
                      <a:pt x="911" y="13"/>
                    </a:lnTo>
                    <a:lnTo>
                      <a:pt x="918" y="16"/>
                    </a:lnTo>
                    <a:lnTo>
                      <a:pt x="918" y="27"/>
                    </a:lnTo>
                    <a:lnTo>
                      <a:pt x="916" y="26"/>
                    </a:lnTo>
                    <a:lnTo>
                      <a:pt x="918" y="27"/>
                    </a:lnTo>
                    <a:lnTo>
                      <a:pt x="907" y="24"/>
                    </a:lnTo>
                    <a:lnTo>
                      <a:pt x="901" y="23"/>
                    </a:lnTo>
                    <a:lnTo>
                      <a:pt x="890" y="22"/>
                    </a:lnTo>
                    <a:lnTo>
                      <a:pt x="882" y="20"/>
                    </a:lnTo>
                    <a:lnTo>
                      <a:pt x="871" y="19"/>
                    </a:lnTo>
                    <a:lnTo>
                      <a:pt x="867" y="19"/>
                    </a:lnTo>
                    <a:lnTo>
                      <a:pt x="849" y="16"/>
                    </a:lnTo>
                    <a:lnTo>
                      <a:pt x="839" y="15"/>
                    </a:lnTo>
                    <a:lnTo>
                      <a:pt x="829" y="15"/>
                    </a:lnTo>
                    <a:lnTo>
                      <a:pt x="815" y="13"/>
                    </a:lnTo>
                    <a:lnTo>
                      <a:pt x="803" y="13"/>
                    </a:lnTo>
                    <a:lnTo>
                      <a:pt x="796" y="12"/>
                    </a:lnTo>
                    <a:lnTo>
                      <a:pt x="777" y="12"/>
                    </a:lnTo>
                    <a:lnTo>
                      <a:pt x="765" y="11"/>
                    </a:lnTo>
                    <a:lnTo>
                      <a:pt x="659" y="11"/>
                    </a:lnTo>
                    <a:lnTo>
                      <a:pt x="625" y="12"/>
                    </a:lnTo>
                    <a:lnTo>
                      <a:pt x="617" y="12"/>
                    </a:lnTo>
                    <a:lnTo>
                      <a:pt x="568" y="13"/>
                    </a:lnTo>
                    <a:lnTo>
                      <a:pt x="495" y="17"/>
                    </a:lnTo>
                    <a:lnTo>
                      <a:pt x="451" y="18"/>
                    </a:lnTo>
                    <a:lnTo>
                      <a:pt x="392" y="22"/>
                    </a:lnTo>
                    <a:lnTo>
                      <a:pt x="336" y="23"/>
                    </a:lnTo>
                    <a:lnTo>
                      <a:pt x="280" y="24"/>
                    </a:lnTo>
                    <a:lnTo>
                      <a:pt x="214" y="25"/>
                    </a:lnTo>
                    <a:lnTo>
                      <a:pt x="195" y="25"/>
                    </a:lnTo>
                    <a:lnTo>
                      <a:pt x="126" y="29"/>
                    </a:lnTo>
                    <a:lnTo>
                      <a:pt x="59" y="29"/>
                    </a:lnTo>
                    <a:lnTo>
                      <a:pt x="0" y="30"/>
                    </a:lnTo>
                    <a:lnTo>
                      <a:pt x="0" y="18"/>
                    </a:lnTo>
                    <a:lnTo>
                      <a:pt x="59" y="17"/>
                    </a:lnTo>
                    <a:lnTo>
                      <a:pt x="126" y="17"/>
                    </a:lnTo>
                    <a:lnTo>
                      <a:pt x="195" y="13"/>
                    </a:lnTo>
                    <a:lnTo>
                      <a:pt x="214" y="13"/>
                    </a:lnTo>
                    <a:lnTo>
                      <a:pt x="280" y="12"/>
                    </a:lnTo>
                    <a:lnTo>
                      <a:pt x="336" y="11"/>
                    </a:lnTo>
                    <a:lnTo>
                      <a:pt x="392" y="10"/>
                    </a:lnTo>
                    <a:lnTo>
                      <a:pt x="451" y="7"/>
                    </a:lnTo>
                    <a:lnTo>
                      <a:pt x="495" y="5"/>
                    </a:lnTo>
                    <a:lnTo>
                      <a:pt x="568" y="2"/>
                    </a:lnTo>
                    <a:lnTo>
                      <a:pt x="617" y="1"/>
                    </a:lnTo>
                    <a:lnTo>
                      <a:pt x="625" y="1"/>
                    </a:lnTo>
                    <a:lnTo>
                      <a:pt x="65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84" name="Line 960"/>
              <p:cNvSpPr>
                <a:spLocks noChangeShapeType="1"/>
              </p:cNvSpPr>
              <p:nvPr/>
            </p:nvSpPr>
            <p:spPr bwMode="auto">
              <a:xfrm>
                <a:off x="5386388" y="6496050"/>
                <a:ext cx="1588" cy="1588"/>
              </a:xfrm>
              <a:prstGeom prst="line">
                <a:avLst/>
              </a:prstGeom>
              <a:noFill/>
              <a:ln w="11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85" name="Freeform 961"/>
              <p:cNvSpPr>
                <a:spLocks/>
              </p:cNvSpPr>
              <p:nvPr/>
            </p:nvSpPr>
            <p:spPr bwMode="auto">
              <a:xfrm>
                <a:off x="5465763" y="6477000"/>
                <a:ext cx="84138" cy="809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8" y="0"/>
                  </a:cxn>
                  <a:cxn ang="0">
                    <a:pos x="28" y="2"/>
                  </a:cxn>
                  <a:cxn ang="0">
                    <a:pos x="24" y="4"/>
                  </a:cxn>
                  <a:cxn ang="0">
                    <a:pos x="24" y="6"/>
                  </a:cxn>
                  <a:cxn ang="0">
                    <a:pos x="25" y="7"/>
                  </a:cxn>
                  <a:cxn ang="0">
                    <a:pos x="25" y="8"/>
                  </a:cxn>
                  <a:cxn ang="0">
                    <a:pos x="30" y="17"/>
                  </a:cxn>
                  <a:cxn ang="0">
                    <a:pos x="34" y="11"/>
                  </a:cxn>
                  <a:cxn ang="0">
                    <a:pos x="36" y="7"/>
                  </a:cxn>
                  <a:cxn ang="0">
                    <a:pos x="37" y="5"/>
                  </a:cxn>
                  <a:cxn ang="0">
                    <a:pos x="36" y="5"/>
                  </a:cxn>
                  <a:cxn ang="0">
                    <a:pos x="33" y="2"/>
                  </a:cxn>
                  <a:cxn ang="0">
                    <a:pos x="31" y="2"/>
                  </a:cxn>
                  <a:cxn ang="0">
                    <a:pos x="31" y="0"/>
                  </a:cxn>
                  <a:cxn ang="0">
                    <a:pos x="51" y="0"/>
                  </a:cxn>
                  <a:cxn ang="0">
                    <a:pos x="51" y="2"/>
                  </a:cxn>
                  <a:cxn ang="0">
                    <a:pos x="47" y="4"/>
                  </a:cxn>
                  <a:cxn ang="0">
                    <a:pos x="45" y="5"/>
                  </a:cxn>
                  <a:cxn ang="0">
                    <a:pos x="38" y="12"/>
                  </a:cxn>
                  <a:cxn ang="0">
                    <a:pos x="31" y="21"/>
                  </a:cxn>
                  <a:cxn ang="0">
                    <a:pos x="41" y="37"/>
                  </a:cxn>
                  <a:cxn ang="0">
                    <a:pos x="44" y="42"/>
                  </a:cxn>
                  <a:cxn ang="0">
                    <a:pos x="51" y="49"/>
                  </a:cxn>
                  <a:cxn ang="0">
                    <a:pos x="53" y="49"/>
                  </a:cxn>
                  <a:cxn ang="0">
                    <a:pos x="53" y="51"/>
                  </a:cxn>
                  <a:cxn ang="0">
                    <a:pos x="24" y="51"/>
                  </a:cxn>
                  <a:cxn ang="0">
                    <a:pos x="24" y="49"/>
                  </a:cxn>
                  <a:cxn ang="0">
                    <a:pos x="26" y="49"/>
                  </a:cxn>
                  <a:cxn ang="0">
                    <a:pos x="28" y="48"/>
                  </a:cxn>
                  <a:cxn ang="0">
                    <a:pos x="29" y="48"/>
                  </a:cxn>
                  <a:cxn ang="0">
                    <a:pos x="29" y="45"/>
                  </a:cxn>
                  <a:cxn ang="0">
                    <a:pos x="28" y="44"/>
                  </a:cxn>
                  <a:cxn ang="0">
                    <a:pos x="26" y="42"/>
                  </a:cxn>
                  <a:cxn ang="0">
                    <a:pos x="22" y="34"/>
                  </a:cxn>
                  <a:cxn ang="0">
                    <a:pos x="18" y="39"/>
                  </a:cxn>
                  <a:cxn ang="0">
                    <a:pos x="17" y="42"/>
                  </a:cxn>
                  <a:cxn ang="0">
                    <a:pos x="16" y="43"/>
                  </a:cxn>
                  <a:cxn ang="0">
                    <a:pos x="15" y="43"/>
                  </a:cxn>
                  <a:cxn ang="0">
                    <a:pos x="15" y="48"/>
                  </a:cxn>
                  <a:cxn ang="0">
                    <a:pos x="17" y="48"/>
                  </a:cxn>
                  <a:cxn ang="0">
                    <a:pos x="17" y="49"/>
                  </a:cxn>
                  <a:cxn ang="0">
                    <a:pos x="21" y="49"/>
                  </a:cxn>
                  <a:cxn ang="0">
                    <a:pos x="21" y="51"/>
                  </a:cxn>
                  <a:cxn ang="0">
                    <a:pos x="0" y="51"/>
                  </a:cxn>
                  <a:cxn ang="0">
                    <a:pos x="0" y="49"/>
                  </a:cxn>
                  <a:cxn ang="0">
                    <a:pos x="2" y="49"/>
                  </a:cxn>
                  <a:cxn ang="0">
                    <a:pos x="6" y="48"/>
                  </a:cxn>
                  <a:cxn ang="0">
                    <a:pos x="9" y="44"/>
                  </a:cxn>
                  <a:cxn ang="0">
                    <a:pos x="13" y="42"/>
                  </a:cxn>
                  <a:cxn ang="0">
                    <a:pos x="16" y="37"/>
                  </a:cxn>
                  <a:cxn ang="0">
                    <a:pos x="21" y="30"/>
                  </a:cxn>
                  <a:cxn ang="0">
                    <a:pos x="11" y="15"/>
                  </a:cxn>
                  <a:cxn ang="0">
                    <a:pos x="9" y="12"/>
                  </a:cxn>
                  <a:cxn ang="0">
                    <a:pos x="7" y="7"/>
                  </a:cxn>
                  <a:cxn ang="0">
                    <a:pos x="3" y="4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53" h="51">
                    <a:moveTo>
                      <a:pt x="0" y="0"/>
                    </a:moveTo>
                    <a:lnTo>
                      <a:pt x="28" y="0"/>
                    </a:lnTo>
                    <a:lnTo>
                      <a:pt x="28" y="2"/>
                    </a:lnTo>
                    <a:lnTo>
                      <a:pt x="24" y="4"/>
                    </a:lnTo>
                    <a:lnTo>
                      <a:pt x="24" y="6"/>
                    </a:lnTo>
                    <a:lnTo>
                      <a:pt x="25" y="7"/>
                    </a:lnTo>
                    <a:lnTo>
                      <a:pt x="25" y="8"/>
                    </a:lnTo>
                    <a:lnTo>
                      <a:pt x="30" y="17"/>
                    </a:lnTo>
                    <a:lnTo>
                      <a:pt x="34" y="11"/>
                    </a:lnTo>
                    <a:lnTo>
                      <a:pt x="36" y="7"/>
                    </a:lnTo>
                    <a:lnTo>
                      <a:pt x="37" y="5"/>
                    </a:lnTo>
                    <a:lnTo>
                      <a:pt x="36" y="5"/>
                    </a:lnTo>
                    <a:lnTo>
                      <a:pt x="33" y="2"/>
                    </a:lnTo>
                    <a:lnTo>
                      <a:pt x="31" y="2"/>
                    </a:lnTo>
                    <a:lnTo>
                      <a:pt x="31" y="0"/>
                    </a:lnTo>
                    <a:lnTo>
                      <a:pt x="51" y="0"/>
                    </a:lnTo>
                    <a:lnTo>
                      <a:pt x="51" y="2"/>
                    </a:lnTo>
                    <a:lnTo>
                      <a:pt x="47" y="4"/>
                    </a:lnTo>
                    <a:lnTo>
                      <a:pt x="45" y="5"/>
                    </a:lnTo>
                    <a:lnTo>
                      <a:pt x="38" y="12"/>
                    </a:lnTo>
                    <a:lnTo>
                      <a:pt x="31" y="21"/>
                    </a:lnTo>
                    <a:lnTo>
                      <a:pt x="41" y="37"/>
                    </a:lnTo>
                    <a:lnTo>
                      <a:pt x="44" y="42"/>
                    </a:lnTo>
                    <a:lnTo>
                      <a:pt x="51" y="49"/>
                    </a:lnTo>
                    <a:lnTo>
                      <a:pt x="53" y="49"/>
                    </a:lnTo>
                    <a:lnTo>
                      <a:pt x="53" y="51"/>
                    </a:lnTo>
                    <a:lnTo>
                      <a:pt x="24" y="51"/>
                    </a:lnTo>
                    <a:lnTo>
                      <a:pt x="24" y="49"/>
                    </a:lnTo>
                    <a:lnTo>
                      <a:pt x="26" y="49"/>
                    </a:lnTo>
                    <a:lnTo>
                      <a:pt x="28" y="48"/>
                    </a:lnTo>
                    <a:lnTo>
                      <a:pt x="29" y="48"/>
                    </a:lnTo>
                    <a:lnTo>
                      <a:pt x="29" y="45"/>
                    </a:lnTo>
                    <a:lnTo>
                      <a:pt x="28" y="44"/>
                    </a:lnTo>
                    <a:lnTo>
                      <a:pt x="26" y="42"/>
                    </a:lnTo>
                    <a:lnTo>
                      <a:pt x="22" y="34"/>
                    </a:lnTo>
                    <a:lnTo>
                      <a:pt x="18" y="39"/>
                    </a:lnTo>
                    <a:lnTo>
                      <a:pt x="17" y="42"/>
                    </a:lnTo>
                    <a:lnTo>
                      <a:pt x="16" y="43"/>
                    </a:lnTo>
                    <a:lnTo>
                      <a:pt x="15" y="43"/>
                    </a:lnTo>
                    <a:lnTo>
                      <a:pt x="15" y="48"/>
                    </a:lnTo>
                    <a:lnTo>
                      <a:pt x="17" y="48"/>
                    </a:lnTo>
                    <a:lnTo>
                      <a:pt x="17" y="49"/>
                    </a:lnTo>
                    <a:lnTo>
                      <a:pt x="21" y="49"/>
                    </a:lnTo>
                    <a:lnTo>
                      <a:pt x="21" y="51"/>
                    </a:lnTo>
                    <a:lnTo>
                      <a:pt x="0" y="51"/>
                    </a:lnTo>
                    <a:lnTo>
                      <a:pt x="0" y="49"/>
                    </a:lnTo>
                    <a:lnTo>
                      <a:pt x="2" y="49"/>
                    </a:lnTo>
                    <a:lnTo>
                      <a:pt x="6" y="48"/>
                    </a:lnTo>
                    <a:lnTo>
                      <a:pt x="9" y="44"/>
                    </a:lnTo>
                    <a:lnTo>
                      <a:pt x="13" y="42"/>
                    </a:lnTo>
                    <a:lnTo>
                      <a:pt x="16" y="37"/>
                    </a:lnTo>
                    <a:lnTo>
                      <a:pt x="21" y="30"/>
                    </a:lnTo>
                    <a:lnTo>
                      <a:pt x="11" y="15"/>
                    </a:lnTo>
                    <a:lnTo>
                      <a:pt x="9" y="12"/>
                    </a:lnTo>
                    <a:lnTo>
                      <a:pt x="7" y="7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86" name="Line 962"/>
              <p:cNvSpPr>
                <a:spLocks noChangeShapeType="1"/>
              </p:cNvSpPr>
              <p:nvPr/>
            </p:nvSpPr>
            <p:spPr bwMode="auto">
              <a:xfrm>
                <a:off x="4076700" y="6118225"/>
                <a:ext cx="1588" cy="1588"/>
              </a:xfrm>
              <a:prstGeom prst="line">
                <a:avLst/>
              </a:prstGeom>
              <a:noFill/>
              <a:ln w="11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87" name="Freeform 963"/>
              <p:cNvSpPr>
                <a:spLocks/>
              </p:cNvSpPr>
              <p:nvPr/>
            </p:nvSpPr>
            <p:spPr bwMode="auto">
              <a:xfrm>
                <a:off x="4156075" y="6102350"/>
                <a:ext cx="65088" cy="66675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41" y="0"/>
                  </a:cxn>
                  <a:cxn ang="0">
                    <a:pos x="41" y="8"/>
                  </a:cxn>
                  <a:cxn ang="0">
                    <a:pos x="32" y="8"/>
                  </a:cxn>
                  <a:cxn ang="0">
                    <a:pos x="31" y="17"/>
                  </a:cxn>
                  <a:cxn ang="0">
                    <a:pos x="31" y="31"/>
                  </a:cxn>
                  <a:cxn ang="0">
                    <a:pos x="33" y="33"/>
                  </a:cxn>
                  <a:cxn ang="0">
                    <a:pos x="37" y="33"/>
                  </a:cxn>
                  <a:cxn ang="0">
                    <a:pos x="39" y="31"/>
                  </a:cxn>
                  <a:cxn ang="0">
                    <a:pos x="39" y="29"/>
                  </a:cxn>
                  <a:cxn ang="0">
                    <a:pos x="41" y="29"/>
                  </a:cxn>
                  <a:cxn ang="0">
                    <a:pos x="39" y="36"/>
                  </a:cxn>
                  <a:cxn ang="0">
                    <a:pos x="37" y="40"/>
                  </a:cxn>
                  <a:cxn ang="0">
                    <a:pos x="34" y="42"/>
                  </a:cxn>
                  <a:cxn ang="0">
                    <a:pos x="33" y="42"/>
                  </a:cxn>
                  <a:cxn ang="0">
                    <a:pos x="30" y="40"/>
                  </a:cxn>
                  <a:cxn ang="0">
                    <a:pos x="27" y="38"/>
                  </a:cxn>
                  <a:cxn ang="0">
                    <a:pos x="26" y="36"/>
                  </a:cxn>
                  <a:cxn ang="0">
                    <a:pos x="26" y="32"/>
                  </a:cxn>
                  <a:cxn ang="0">
                    <a:pos x="25" y="26"/>
                  </a:cxn>
                  <a:cxn ang="0">
                    <a:pos x="25" y="20"/>
                  </a:cxn>
                  <a:cxn ang="0">
                    <a:pos x="26" y="8"/>
                  </a:cxn>
                  <a:cxn ang="0">
                    <a:pos x="17" y="8"/>
                  </a:cxn>
                  <a:cxn ang="0">
                    <a:pos x="15" y="25"/>
                  </a:cxn>
                  <a:cxn ang="0">
                    <a:pos x="13" y="36"/>
                  </a:cxn>
                  <a:cxn ang="0">
                    <a:pos x="12" y="39"/>
                  </a:cxn>
                  <a:cxn ang="0">
                    <a:pos x="8" y="42"/>
                  </a:cxn>
                  <a:cxn ang="0">
                    <a:pos x="6" y="42"/>
                  </a:cxn>
                  <a:cxn ang="0">
                    <a:pos x="4" y="39"/>
                  </a:cxn>
                  <a:cxn ang="0">
                    <a:pos x="4" y="36"/>
                  </a:cxn>
                  <a:cxn ang="0">
                    <a:pos x="8" y="32"/>
                  </a:cxn>
                  <a:cxn ang="0">
                    <a:pos x="10" y="28"/>
                  </a:cxn>
                  <a:cxn ang="0">
                    <a:pos x="10" y="25"/>
                  </a:cxn>
                  <a:cxn ang="0">
                    <a:pos x="11" y="21"/>
                  </a:cxn>
                  <a:cxn ang="0">
                    <a:pos x="12" y="15"/>
                  </a:cxn>
                  <a:cxn ang="0">
                    <a:pos x="12" y="8"/>
                  </a:cxn>
                  <a:cxn ang="0">
                    <a:pos x="5" y="8"/>
                  </a:cxn>
                  <a:cxn ang="0">
                    <a:pos x="1" y="13"/>
                  </a:cxn>
                  <a:cxn ang="0">
                    <a:pos x="0" y="13"/>
                  </a:cxn>
                  <a:cxn ang="0">
                    <a:pos x="1" y="8"/>
                  </a:cxn>
                  <a:cxn ang="0">
                    <a:pos x="3" y="4"/>
                  </a:cxn>
                  <a:cxn ang="0">
                    <a:pos x="4" y="2"/>
                  </a:cxn>
                  <a:cxn ang="0">
                    <a:pos x="6" y="1"/>
                  </a:cxn>
                  <a:cxn ang="0">
                    <a:pos x="9" y="1"/>
                  </a:cxn>
                  <a:cxn ang="0">
                    <a:pos x="11" y="0"/>
                  </a:cxn>
                </a:cxnLst>
                <a:rect l="0" t="0" r="r" b="b"/>
                <a:pathLst>
                  <a:path w="41" h="42">
                    <a:moveTo>
                      <a:pt x="11" y="0"/>
                    </a:moveTo>
                    <a:lnTo>
                      <a:pt x="41" y="0"/>
                    </a:lnTo>
                    <a:lnTo>
                      <a:pt x="41" y="8"/>
                    </a:lnTo>
                    <a:lnTo>
                      <a:pt x="32" y="8"/>
                    </a:lnTo>
                    <a:lnTo>
                      <a:pt x="31" y="17"/>
                    </a:lnTo>
                    <a:lnTo>
                      <a:pt x="31" y="31"/>
                    </a:lnTo>
                    <a:lnTo>
                      <a:pt x="33" y="33"/>
                    </a:lnTo>
                    <a:lnTo>
                      <a:pt x="37" y="33"/>
                    </a:lnTo>
                    <a:lnTo>
                      <a:pt x="39" y="31"/>
                    </a:lnTo>
                    <a:lnTo>
                      <a:pt x="39" y="29"/>
                    </a:lnTo>
                    <a:lnTo>
                      <a:pt x="41" y="29"/>
                    </a:lnTo>
                    <a:lnTo>
                      <a:pt x="39" y="36"/>
                    </a:lnTo>
                    <a:lnTo>
                      <a:pt x="37" y="40"/>
                    </a:lnTo>
                    <a:lnTo>
                      <a:pt x="34" y="42"/>
                    </a:lnTo>
                    <a:lnTo>
                      <a:pt x="33" y="42"/>
                    </a:lnTo>
                    <a:lnTo>
                      <a:pt x="30" y="40"/>
                    </a:lnTo>
                    <a:lnTo>
                      <a:pt x="27" y="38"/>
                    </a:lnTo>
                    <a:lnTo>
                      <a:pt x="26" y="36"/>
                    </a:lnTo>
                    <a:lnTo>
                      <a:pt x="26" y="32"/>
                    </a:lnTo>
                    <a:lnTo>
                      <a:pt x="25" y="26"/>
                    </a:lnTo>
                    <a:lnTo>
                      <a:pt x="25" y="20"/>
                    </a:lnTo>
                    <a:lnTo>
                      <a:pt x="26" y="8"/>
                    </a:lnTo>
                    <a:lnTo>
                      <a:pt x="17" y="8"/>
                    </a:lnTo>
                    <a:lnTo>
                      <a:pt x="15" y="25"/>
                    </a:lnTo>
                    <a:lnTo>
                      <a:pt x="13" y="36"/>
                    </a:lnTo>
                    <a:lnTo>
                      <a:pt x="12" y="39"/>
                    </a:lnTo>
                    <a:lnTo>
                      <a:pt x="8" y="42"/>
                    </a:lnTo>
                    <a:lnTo>
                      <a:pt x="6" y="42"/>
                    </a:lnTo>
                    <a:lnTo>
                      <a:pt x="4" y="39"/>
                    </a:lnTo>
                    <a:lnTo>
                      <a:pt x="4" y="36"/>
                    </a:lnTo>
                    <a:lnTo>
                      <a:pt x="8" y="32"/>
                    </a:lnTo>
                    <a:lnTo>
                      <a:pt x="10" y="28"/>
                    </a:lnTo>
                    <a:lnTo>
                      <a:pt x="10" y="25"/>
                    </a:lnTo>
                    <a:lnTo>
                      <a:pt x="11" y="21"/>
                    </a:lnTo>
                    <a:lnTo>
                      <a:pt x="12" y="15"/>
                    </a:lnTo>
                    <a:lnTo>
                      <a:pt x="12" y="8"/>
                    </a:lnTo>
                    <a:lnTo>
                      <a:pt x="5" y="8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3" y="4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88" name="Rectangle 964"/>
              <p:cNvSpPr>
                <a:spLocks noChangeArrowheads="1"/>
              </p:cNvSpPr>
              <p:nvPr/>
            </p:nvSpPr>
            <p:spPr bwMode="auto">
              <a:xfrm>
                <a:off x="4229100" y="6070600"/>
                <a:ext cx="25400" cy="9525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89" name="Freeform 965"/>
              <p:cNvSpPr>
                <a:spLocks noEditPoints="1"/>
              </p:cNvSpPr>
              <p:nvPr/>
            </p:nvSpPr>
            <p:spPr bwMode="auto">
              <a:xfrm>
                <a:off x="4294188" y="6073775"/>
                <a:ext cx="68263" cy="95250"/>
              </a:xfrm>
              <a:custGeom>
                <a:avLst/>
                <a:gdLst/>
                <a:ahLst/>
                <a:cxnLst>
                  <a:cxn ang="0">
                    <a:pos x="17" y="21"/>
                  </a:cxn>
                  <a:cxn ang="0">
                    <a:pos x="15" y="24"/>
                  </a:cxn>
                  <a:cxn ang="0">
                    <a:pos x="13" y="26"/>
                  </a:cxn>
                  <a:cxn ang="0">
                    <a:pos x="13" y="48"/>
                  </a:cxn>
                  <a:cxn ang="0">
                    <a:pos x="15" y="53"/>
                  </a:cxn>
                  <a:cxn ang="0">
                    <a:pos x="17" y="54"/>
                  </a:cxn>
                  <a:cxn ang="0">
                    <a:pos x="19" y="55"/>
                  </a:cxn>
                  <a:cxn ang="0">
                    <a:pos x="20" y="55"/>
                  </a:cxn>
                  <a:cxn ang="0">
                    <a:pos x="25" y="53"/>
                  </a:cxn>
                  <a:cxn ang="0">
                    <a:pos x="27" y="49"/>
                  </a:cxn>
                  <a:cxn ang="0">
                    <a:pos x="27" y="29"/>
                  </a:cxn>
                  <a:cxn ang="0">
                    <a:pos x="26" y="26"/>
                  </a:cxn>
                  <a:cxn ang="0">
                    <a:pos x="23" y="22"/>
                  </a:cxn>
                  <a:cxn ang="0">
                    <a:pos x="21" y="21"/>
                  </a:cxn>
                  <a:cxn ang="0">
                    <a:pos x="17" y="21"/>
                  </a:cxn>
                  <a:cxn ang="0">
                    <a:pos x="21" y="0"/>
                  </a:cxn>
                  <a:cxn ang="0">
                    <a:pos x="39" y="0"/>
                  </a:cxn>
                  <a:cxn ang="0">
                    <a:pos x="39" y="53"/>
                  </a:cxn>
                  <a:cxn ang="0">
                    <a:pos x="41" y="55"/>
                  </a:cxn>
                  <a:cxn ang="0">
                    <a:pos x="43" y="55"/>
                  </a:cxn>
                  <a:cxn ang="0">
                    <a:pos x="43" y="56"/>
                  </a:cxn>
                  <a:cxn ang="0">
                    <a:pos x="27" y="60"/>
                  </a:cxn>
                  <a:cxn ang="0">
                    <a:pos x="27" y="53"/>
                  </a:cxn>
                  <a:cxn ang="0">
                    <a:pos x="25" y="56"/>
                  </a:cxn>
                  <a:cxn ang="0">
                    <a:pos x="21" y="58"/>
                  </a:cxn>
                  <a:cxn ang="0">
                    <a:pos x="19" y="60"/>
                  </a:cxn>
                  <a:cxn ang="0">
                    <a:pos x="13" y="60"/>
                  </a:cxn>
                  <a:cxn ang="0">
                    <a:pos x="10" y="58"/>
                  </a:cxn>
                  <a:cxn ang="0">
                    <a:pos x="6" y="56"/>
                  </a:cxn>
                  <a:cxn ang="0">
                    <a:pos x="2" y="49"/>
                  </a:cxn>
                  <a:cxn ang="0">
                    <a:pos x="2" y="44"/>
                  </a:cxn>
                  <a:cxn ang="0">
                    <a:pos x="0" y="39"/>
                  </a:cxn>
                  <a:cxn ang="0">
                    <a:pos x="2" y="34"/>
                  </a:cxn>
                  <a:cxn ang="0">
                    <a:pos x="3" y="28"/>
                  </a:cxn>
                  <a:cxn ang="0">
                    <a:pos x="5" y="25"/>
                  </a:cxn>
                  <a:cxn ang="0">
                    <a:pos x="6" y="22"/>
                  </a:cxn>
                  <a:cxn ang="0">
                    <a:pos x="8" y="21"/>
                  </a:cxn>
                  <a:cxn ang="0">
                    <a:pos x="12" y="19"/>
                  </a:cxn>
                  <a:cxn ang="0">
                    <a:pos x="14" y="19"/>
                  </a:cxn>
                  <a:cxn ang="0">
                    <a:pos x="17" y="18"/>
                  </a:cxn>
                  <a:cxn ang="0">
                    <a:pos x="20" y="18"/>
                  </a:cxn>
                  <a:cxn ang="0">
                    <a:pos x="22" y="19"/>
                  </a:cxn>
                  <a:cxn ang="0">
                    <a:pos x="27" y="24"/>
                  </a:cxn>
                  <a:cxn ang="0">
                    <a:pos x="27" y="3"/>
                  </a:cxn>
                  <a:cxn ang="0">
                    <a:pos x="26" y="3"/>
                  </a:cxn>
                  <a:cxn ang="0">
                    <a:pos x="23" y="2"/>
                  </a:cxn>
                  <a:cxn ang="0">
                    <a:pos x="21" y="2"/>
                  </a:cxn>
                  <a:cxn ang="0">
                    <a:pos x="21" y="0"/>
                  </a:cxn>
                </a:cxnLst>
                <a:rect l="0" t="0" r="r" b="b"/>
                <a:pathLst>
                  <a:path w="43" h="60">
                    <a:moveTo>
                      <a:pt x="17" y="21"/>
                    </a:moveTo>
                    <a:lnTo>
                      <a:pt x="15" y="24"/>
                    </a:lnTo>
                    <a:lnTo>
                      <a:pt x="13" y="26"/>
                    </a:lnTo>
                    <a:lnTo>
                      <a:pt x="13" y="48"/>
                    </a:lnTo>
                    <a:lnTo>
                      <a:pt x="15" y="53"/>
                    </a:lnTo>
                    <a:lnTo>
                      <a:pt x="17" y="54"/>
                    </a:lnTo>
                    <a:lnTo>
                      <a:pt x="19" y="55"/>
                    </a:lnTo>
                    <a:lnTo>
                      <a:pt x="20" y="55"/>
                    </a:lnTo>
                    <a:lnTo>
                      <a:pt x="25" y="53"/>
                    </a:lnTo>
                    <a:lnTo>
                      <a:pt x="27" y="49"/>
                    </a:lnTo>
                    <a:lnTo>
                      <a:pt x="27" y="29"/>
                    </a:lnTo>
                    <a:lnTo>
                      <a:pt x="26" y="26"/>
                    </a:lnTo>
                    <a:lnTo>
                      <a:pt x="23" y="22"/>
                    </a:lnTo>
                    <a:lnTo>
                      <a:pt x="21" y="21"/>
                    </a:lnTo>
                    <a:lnTo>
                      <a:pt x="17" y="21"/>
                    </a:lnTo>
                    <a:close/>
                    <a:moveTo>
                      <a:pt x="21" y="0"/>
                    </a:moveTo>
                    <a:lnTo>
                      <a:pt x="39" y="0"/>
                    </a:lnTo>
                    <a:lnTo>
                      <a:pt x="39" y="53"/>
                    </a:lnTo>
                    <a:lnTo>
                      <a:pt x="41" y="55"/>
                    </a:lnTo>
                    <a:lnTo>
                      <a:pt x="43" y="55"/>
                    </a:lnTo>
                    <a:lnTo>
                      <a:pt x="43" y="56"/>
                    </a:lnTo>
                    <a:lnTo>
                      <a:pt x="27" y="60"/>
                    </a:lnTo>
                    <a:lnTo>
                      <a:pt x="27" y="53"/>
                    </a:lnTo>
                    <a:lnTo>
                      <a:pt x="25" y="56"/>
                    </a:lnTo>
                    <a:lnTo>
                      <a:pt x="21" y="58"/>
                    </a:lnTo>
                    <a:lnTo>
                      <a:pt x="19" y="60"/>
                    </a:lnTo>
                    <a:lnTo>
                      <a:pt x="13" y="60"/>
                    </a:lnTo>
                    <a:lnTo>
                      <a:pt x="10" y="58"/>
                    </a:lnTo>
                    <a:lnTo>
                      <a:pt x="6" y="56"/>
                    </a:lnTo>
                    <a:lnTo>
                      <a:pt x="2" y="49"/>
                    </a:lnTo>
                    <a:lnTo>
                      <a:pt x="2" y="44"/>
                    </a:lnTo>
                    <a:lnTo>
                      <a:pt x="0" y="39"/>
                    </a:lnTo>
                    <a:lnTo>
                      <a:pt x="2" y="34"/>
                    </a:lnTo>
                    <a:lnTo>
                      <a:pt x="3" y="28"/>
                    </a:lnTo>
                    <a:lnTo>
                      <a:pt x="5" y="25"/>
                    </a:lnTo>
                    <a:lnTo>
                      <a:pt x="6" y="22"/>
                    </a:lnTo>
                    <a:lnTo>
                      <a:pt x="8" y="21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7" y="18"/>
                    </a:lnTo>
                    <a:lnTo>
                      <a:pt x="20" y="18"/>
                    </a:lnTo>
                    <a:lnTo>
                      <a:pt x="22" y="19"/>
                    </a:lnTo>
                    <a:lnTo>
                      <a:pt x="27" y="24"/>
                    </a:lnTo>
                    <a:lnTo>
                      <a:pt x="27" y="3"/>
                    </a:lnTo>
                    <a:lnTo>
                      <a:pt x="26" y="3"/>
                    </a:lnTo>
                    <a:lnTo>
                      <a:pt x="23" y="2"/>
                    </a:lnTo>
                    <a:lnTo>
                      <a:pt x="21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90" name="Freeform 966"/>
              <p:cNvSpPr>
                <a:spLocks noEditPoints="1"/>
              </p:cNvSpPr>
              <p:nvPr/>
            </p:nvSpPr>
            <p:spPr bwMode="auto">
              <a:xfrm>
                <a:off x="4371975" y="6102350"/>
                <a:ext cx="55563" cy="66675"/>
              </a:xfrm>
              <a:custGeom>
                <a:avLst/>
                <a:gdLst/>
                <a:ahLst/>
                <a:cxnLst>
                  <a:cxn ang="0">
                    <a:pos x="17" y="3"/>
                  </a:cxn>
                  <a:cxn ang="0">
                    <a:pos x="15" y="4"/>
                  </a:cxn>
                  <a:cxn ang="0">
                    <a:pos x="13" y="8"/>
                  </a:cxn>
                  <a:cxn ang="0">
                    <a:pos x="13" y="11"/>
                  </a:cxn>
                  <a:cxn ang="0">
                    <a:pos x="11" y="15"/>
                  </a:cxn>
                  <a:cxn ang="0">
                    <a:pos x="11" y="17"/>
                  </a:cxn>
                  <a:cxn ang="0">
                    <a:pos x="24" y="17"/>
                  </a:cxn>
                  <a:cxn ang="0">
                    <a:pos x="24" y="13"/>
                  </a:cxn>
                  <a:cxn ang="0">
                    <a:pos x="23" y="10"/>
                  </a:cxn>
                  <a:cxn ang="0">
                    <a:pos x="23" y="6"/>
                  </a:cxn>
                  <a:cxn ang="0">
                    <a:pos x="21" y="3"/>
                  </a:cxn>
                  <a:cxn ang="0">
                    <a:pos x="17" y="3"/>
                  </a:cxn>
                  <a:cxn ang="0">
                    <a:pos x="20" y="0"/>
                  </a:cxn>
                  <a:cxn ang="0">
                    <a:pos x="27" y="2"/>
                  </a:cxn>
                  <a:cxn ang="0">
                    <a:pos x="30" y="4"/>
                  </a:cxn>
                  <a:cxn ang="0">
                    <a:pos x="32" y="8"/>
                  </a:cxn>
                  <a:cxn ang="0">
                    <a:pos x="35" y="15"/>
                  </a:cxn>
                  <a:cxn ang="0">
                    <a:pos x="35" y="20"/>
                  </a:cxn>
                  <a:cxn ang="0">
                    <a:pos x="11" y="20"/>
                  </a:cxn>
                  <a:cxn ang="0">
                    <a:pos x="13" y="24"/>
                  </a:cxn>
                  <a:cxn ang="0">
                    <a:pos x="14" y="28"/>
                  </a:cxn>
                  <a:cxn ang="0">
                    <a:pos x="18" y="32"/>
                  </a:cxn>
                  <a:cxn ang="0">
                    <a:pos x="21" y="33"/>
                  </a:cxn>
                  <a:cxn ang="0">
                    <a:pos x="27" y="33"/>
                  </a:cxn>
                  <a:cxn ang="0">
                    <a:pos x="28" y="32"/>
                  </a:cxn>
                  <a:cxn ang="0">
                    <a:pos x="30" y="31"/>
                  </a:cxn>
                  <a:cxn ang="0">
                    <a:pos x="31" y="30"/>
                  </a:cxn>
                  <a:cxn ang="0">
                    <a:pos x="32" y="28"/>
                  </a:cxn>
                  <a:cxn ang="0">
                    <a:pos x="35" y="29"/>
                  </a:cxn>
                  <a:cxn ang="0">
                    <a:pos x="30" y="36"/>
                  </a:cxn>
                  <a:cxn ang="0">
                    <a:pos x="28" y="38"/>
                  </a:cxn>
                  <a:cxn ang="0">
                    <a:pos x="24" y="40"/>
                  </a:cxn>
                  <a:cxn ang="0">
                    <a:pos x="21" y="42"/>
                  </a:cxn>
                  <a:cxn ang="0">
                    <a:pos x="14" y="42"/>
                  </a:cxn>
                  <a:cxn ang="0">
                    <a:pos x="10" y="40"/>
                  </a:cxn>
                  <a:cxn ang="0">
                    <a:pos x="7" y="38"/>
                  </a:cxn>
                  <a:cxn ang="0">
                    <a:pos x="3" y="35"/>
                  </a:cxn>
                  <a:cxn ang="0">
                    <a:pos x="1" y="31"/>
                  </a:cxn>
                  <a:cxn ang="0">
                    <a:pos x="0" y="26"/>
                  </a:cxn>
                  <a:cxn ang="0">
                    <a:pos x="0" y="16"/>
                  </a:cxn>
                  <a:cxn ang="0">
                    <a:pos x="1" y="13"/>
                  </a:cxn>
                  <a:cxn ang="0">
                    <a:pos x="6" y="6"/>
                  </a:cxn>
                  <a:cxn ang="0">
                    <a:pos x="9" y="2"/>
                  </a:cxn>
                  <a:cxn ang="0">
                    <a:pos x="14" y="1"/>
                  </a:cxn>
                  <a:cxn ang="0">
                    <a:pos x="20" y="0"/>
                  </a:cxn>
                </a:cxnLst>
                <a:rect l="0" t="0" r="r" b="b"/>
                <a:pathLst>
                  <a:path w="35" h="42">
                    <a:moveTo>
                      <a:pt x="17" y="3"/>
                    </a:moveTo>
                    <a:lnTo>
                      <a:pt x="15" y="4"/>
                    </a:lnTo>
                    <a:lnTo>
                      <a:pt x="13" y="8"/>
                    </a:lnTo>
                    <a:lnTo>
                      <a:pt x="13" y="11"/>
                    </a:lnTo>
                    <a:lnTo>
                      <a:pt x="11" y="15"/>
                    </a:lnTo>
                    <a:lnTo>
                      <a:pt x="11" y="17"/>
                    </a:lnTo>
                    <a:lnTo>
                      <a:pt x="24" y="17"/>
                    </a:lnTo>
                    <a:lnTo>
                      <a:pt x="24" y="13"/>
                    </a:lnTo>
                    <a:lnTo>
                      <a:pt x="23" y="10"/>
                    </a:lnTo>
                    <a:lnTo>
                      <a:pt x="23" y="6"/>
                    </a:lnTo>
                    <a:lnTo>
                      <a:pt x="21" y="3"/>
                    </a:lnTo>
                    <a:lnTo>
                      <a:pt x="17" y="3"/>
                    </a:lnTo>
                    <a:close/>
                    <a:moveTo>
                      <a:pt x="20" y="0"/>
                    </a:moveTo>
                    <a:lnTo>
                      <a:pt x="27" y="2"/>
                    </a:lnTo>
                    <a:lnTo>
                      <a:pt x="30" y="4"/>
                    </a:lnTo>
                    <a:lnTo>
                      <a:pt x="32" y="8"/>
                    </a:lnTo>
                    <a:lnTo>
                      <a:pt x="35" y="15"/>
                    </a:lnTo>
                    <a:lnTo>
                      <a:pt x="35" y="20"/>
                    </a:lnTo>
                    <a:lnTo>
                      <a:pt x="11" y="20"/>
                    </a:lnTo>
                    <a:lnTo>
                      <a:pt x="13" y="24"/>
                    </a:lnTo>
                    <a:lnTo>
                      <a:pt x="14" y="28"/>
                    </a:lnTo>
                    <a:lnTo>
                      <a:pt x="18" y="32"/>
                    </a:lnTo>
                    <a:lnTo>
                      <a:pt x="21" y="33"/>
                    </a:lnTo>
                    <a:lnTo>
                      <a:pt x="27" y="33"/>
                    </a:lnTo>
                    <a:lnTo>
                      <a:pt x="28" y="32"/>
                    </a:lnTo>
                    <a:lnTo>
                      <a:pt x="30" y="31"/>
                    </a:lnTo>
                    <a:lnTo>
                      <a:pt x="31" y="30"/>
                    </a:lnTo>
                    <a:lnTo>
                      <a:pt x="32" y="28"/>
                    </a:lnTo>
                    <a:lnTo>
                      <a:pt x="35" y="29"/>
                    </a:lnTo>
                    <a:lnTo>
                      <a:pt x="30" y="36"/>
                    </a:lnTo>
                    <a:lnTo>
                      <a:pt x="28" y="38"/>
                    </a:lnTo>
                    <a:lnTo>
                      <a:pt x="24" y="40"/>
                    </a:lnTo>
                    <a:lnTo>
                      <a:pt x="21" y="42"/>
                    </a:lnTo>
                    <a:lnTo>
                      <a:pt x="14" y="42"/>
                    </a:lnTo>
                    <a:lnTo>
                      <a:pt x="10" y="40"/>
                    </a:lnTo>
                    <a:lnTo>
                      <a:pt x="7" y="38"/>
                    </a:lnTo>
                    <a:lnTo>
                      <a:pt x="3" y="35"/>
                    </a:lnTo>
                    <a:lnTo>
                      <a:pt x="1" y="31"/>
                    </a:lnTo>
                    <a:lnTo>
                      <a:pt x="0" y="26"/>
                    </a:lnTo>
                    <a:lnTo>
                      <a:pt x="0" y="16"/>
                    </a:lnTo>
                    <a:lnTo>
                      <a:pt x="1" y="13"/>
                    </a:lnTo>
                    <a:lnTo>
                      <a:pt x="6" y="6"/>
                    </a:lnTo>
                    <a:lnTo>
                      <a:pt x="9" y="2"/>
                    </a:lnTo>
                    <a:lnTo>
                      <a:pt x="14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91" name="Freeform 967"/>
              <p:cNvSpPr>
                <a:spLocks/>
              </p:cNvSpPr>
              <p:nvPr/>
            </p:nvSpPr>
            <p:spPr bwMode="auto">
              <a:xfrm>
                <a:off x="4435475" y="6103938"/>
                <a:ext cx="65088" cy="650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0"/>
                  </a:cxn>
                  <a:cxn ang="0">
                    <a:pos x="15" y="32"/>
                  </a:cxn>
                  <a:cxn ang="0">
                    <a:pos x="17" y="34"/>
                  </a:cxn>
                  <a:cxn ang="0">
                    <a:pos x="18" y="34"/>
                  </a:cxn>
                  <a:cxn ang="0">
                    <a:pos x="18" y="35"/>
                  </a:cxn>
                  <a:cxn ang="0">
                    <a:pos x="20" y="35"/>
                  </a:cxn>
                  <a:cxn ang="0">
                    <a:pos x="22" y="34"/>
                  </a:cxn>
                  <a:cxn ang="0">
                    <a:pos x="23" y="32"/>
                  </a:cxn>
                  <a:cxn ang="0">
                    <a:pos x="23" y="31"/>
                  </a:cxn>
                  <a:cxn ang="0">
                    <a:pos x="26" y="29"/>
                  </a:cxn>
                  <a:cxn ang="0">
                    <a:pos x="26" y="6"/>
                  </a:cxn>
                  <a:cxn ang="0">
                    <a:pos x="25" y="5"/>
                  </a:cxn>
                  <a:cxn ang="0">
                    <a:pos x="25" y="2"/>
                  </a:cxn>
                  <a:cxn ang="0">
                    <a:pos x="22" y="2"/>
                  </a:cxn>
                  <a:cxn ang="0">
                    <a:pos x="22" y="0"/>
                  </a:cxn>
                  <a:cxn ang="0">
                    <a:pos x="37" y="0"/>
                  </a:cxn>
                  <a:cxn ang="0">
                    <a:pos x="37" y="35"/>
                  </a:cxn>
                  <a:cxn ang="0">
                    <a:pos x="39" y="36"/>
                  </a:cxn>
                  <a:cxn ang="0">
                    <a:pos x="39" y="37"/>
                  </a:cxn>
                  <a:cxn ang="0">
                    <a:pos x="41" y="37"/>
                  </a:cxn>
                  <a:cxn ang="0">
                    <a:pos x="41" y="39"/>
                  </a:cxn>
                  <a:cxn ang="0">
                    <a:pos x="26" y="39"/>
                  </a:cxn>
                  <a:cxn ang="0">
                    <a:pos x="26" y="34"/>
                  </a:cxn>
                  <a:cxn ang="0">
                    <a:pos x="22" y="37"/>
                  </a:cxn>
                  <a:cxn ang="0">
                    <a:pos x="18" y="39"/>
                  </a:cxn>
                  <a:cxn ang="0">
                    <a:pos x="17" y="41"/>
                  </a:cxn>
                  <a:cxn ang="0">
                    <a:pos x="12" y="41"/>
                  </a:cxn>
                  <a:cxn ang="0">
                    <a:pos x="10" y="39"/>
                  </a:cxn>
                  <a:cxn ang="0">
                    <a:pos x="7" y="37"/>
                  </a:cxn>
                  <a:cxn ang="0">
                    <a:pos x="5" y="36"/>
                  </a:cxn>
                  <a:cxn ang="0">
                    <a:pos x="5" y="34"/>
                  </a:cxn>
                  <a:cxn ang="0">
                    <a:pos x="4" y="31"/>
                  </a:cxn>
                  <a:cxn ang="0">
                    <a:pos x="4" y="5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41" h="41">
                    <a:moveTo>
                      <a:pt x="0" y="0"/>
                    </a:moveTo>
                    <a:lnTo>
                      <a:pt x="15" y="0"/>
                    </a:lnTo>
                    <a:lnTo>
                      <a:pt x="15" y="32"/>
                    </a:lnTo>
                    <a:lnTo>
                      <a:pt x="17" y="34"/>
                    </a:lnTo>
                    <a:lnTo>
                      <a:pt x="18" y="34"/>
                    </a:lnTo>
                    <a:lnTo>
                      <a:pt x="18" y="35"/>
                    </a:lnTo>
                    <a:lnTo>
                      <a:pt x="20" y="35"/>
                    </a:lnTo>
                    <a:lnTo>
                      <a:pt x="22" y="34"/>
                    </a:lnTo>
                    <a:lnTo>
                      <a:pt x="23" y="32"/>
                    </a:lnTo>
                    <a:lnTo>
                      <a:pt x="23" y="31"/>
                    </a:lnTo>
                    <a:lnTo>
                      <a:pt x="26" y="29"/>
                    </a:lnTo>
                    <a:lnTo>
                      <a:pt x="26" y="6"/>
                    </a:lnTo>
                    <a:lnTo>
                      <a:pt x="25" y="5"/>
                    </a:lnTo>
                    <a:lnTo>
                      <a:pt x="25" y="2"/>
                    </a:lnTo>
                    <a:lnTo>
                      <a:pt x="22" y="2"/>
                    </a:lnTo>
                    <a:lnTo>
                      <a:pt x="22" y="0"/>
                    </a:lnTo>
                    <a:lnTo>
                      <a:pt x="37" y="0"/>
                    </a:lnTo>
                    <a:lnTo>
                      <a:pt x="37" y="35"/>
                    </a:lnTo>
                    <a:lnTo>
                      <a:pt x="39" y="36"/>
                    </a:lnTo>
                    <a:lnTo>
                      <a:pt x="39" y="37"/>
                    </a:lnTo>
                    <a:lnTo>
                      <a:pt x="41" y="37"/>
                    </a:lnTo>
                    <a:lnTo>
                      <a:pt x="41" y="39"/>
                    </a:lnTo>
                    <a:lnTo>
                      <a:pt x="26" y="39"/>
                    </a:lnTo>
                    <a:lnTo>
                      <a:pt x="26" y="34"/>
                    </a:lnTo>
                    <a:lnTo>
                      <a:pt x="22" y="37"/>
                    </a:lnTo>
                    <a:lnTo>
                      <a:pt x="18" y="39"/>
                    </a:lnTo>
                    <a:lnTo>
                      <a:pt x="17" y="41"/>
                    </a:lnTo>
                    <a:lnTo>
                      <a:pt x="12" y="41"/>
                    </a:lnTo>
                    <a:lnTo>
                      <a:pt x="10" y="39"/>
                    </a:lnTo>
                    <a:lnTo>
                      <a:pt x="7" y="37"/>
                    </a:lnTo>
                    <a:lnTo>
                      <a:pt x="5" y="36"/>
                    </a:lnTo>
                    <a:lnTo>
                      <a:pt x="5" y="34"/>
                    </a:lnTo>
                    <a:lnTo>
                      <a:pt x="4" y="31"/>
                    </a:lnTo>
                    <a:lnTo>
                      <a:pt x="4" y="5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92" name="Freeform 968"/>
              <p:cNvSpPr>
                <a:spLocks/>
              </p:cNvSpPr>
              <p:nvPr/>
            </p:nvSpPr>
            <p:spPr bwMode="auto">
              <a:xfrm>
                <a:off x="4510088" y="6080125"/>
                <a:ext cx="41275" cy="88900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7" y="0"/>
                  </a:cxn>
                  <a:cxn ang="0">
                    <a:pos x="17" y="15"/>
                  </a:cxn>
                  <a:cxn ang="0">
                    <a:pos x="26" y="15"/>
                  </a:cxn>
                  <a:cxn ang="0">
                    <a:pos x="26" y="20"/>
                  </a:cxn>
                  <a:cxn ang="0">
                    <a:pos x="17" y="20"/>
                  </a:cxn>
                  <a:cxn ang="0">
                    <a:pos x="17" y="49"/>
                  </a:cxn>
                  <a:cxn ang="0">
                    <a:pos x="18" y="49"/>
                  </a:cxn>
                  <a:cxn ang="0">
                    <a:pos x="18" y="50"/>
                  </a:cxn>
                  <a:cxn ang="0">
                    <a:pos x="22" y="50"/>
                  </a:cxn>
                  <a:cxn ang="0">
                    <a:pos x="23" y="49"/>
                  </a:cxn>
                  <a:cxn ang="0">
                    <a:pos x="24" y="46"/>
                  </a:cxn>
                  <a:cxn ang="0">
                    <a:pos x="25" y="47"/>
                  </a:cxn>
                  <a:cxn ang="0">
                    <a:pos x="24" y="51"/>
                  </a:cxn>
                  <a:cxn ang="0">
                    <a:pos x="20" y="53"/>
                  </a:cxn>
                  <a:cxn ang="0">
                    <a:pos x="18" y="54"/>
                  </a:cxn>
                  <a:cxn ang="0">
                    <a:pos x="15" y="56"/>
                  </a:cxn>
                  <a:cxn ang="0">
                    <a:pos x="12" y="56"/>
                  </a:cxn>
                  <a:cxn ang="0">
                    <a:pos x="10" y="54"/>
                  </a:cxn>
                  <a:cxn ang="0">
                    <a:pos x="8" y="52"/>
                  </a:cxn>
                  <a:cxn ang="0">
                    <a:pos x="5" y="51"/>
                  </a:cxn>
                  <a:cxn ang="0">
                    <a:pos x="5" y="20"/>
                  </a:cxn>
                  <a:cxn ang="0">
                    <a:pos x="0" y="20"/>
                  </a:cxn>
                  <a:cxn ang="0">
                    <a:pos x="0" y="17"/>
                  </a:cxn>
                  <a:cxn ang="0">
                    <a:pos x="3" y="15"/>
                  </a:cxn>
                  <a:cxn ang="0">
                    <a:pos x="12" y="6"/>
                  </a:cxn>
                  <a:cxn ang="0">
                    <a:pos x="15" y="0"/>
                  </a:cxn>
                </a:cxnLst>
                <a:rect l="0" t="0" r="r" b="b"/>
                <a:pathLst>
                  <a:path w="26" h="56">
                    <a:moveTo>
                      <a:pt x="15" y="0"/>
                    </a:moveTo>
                    <a:lnTo>
                      <a:pt x="17" y="0"/>
                    </a:lnTo>
                    <a:lnTo>
                      <a:pt x="17" y="15"/>
                    </a:lnTo>
                    <a:lnTo>
                      <a:pt x="26" y="15"/>
                    </a:lnTo>
                    <a:lnTo>
                      <a:pt x="26" y="20"/>
                    </a:lnTo>
                    <a:lnTo>
                      <a:pt x="17" y="20"/>
                    </a:lnTo>
                    <a:lnTo>
                      <a:pt x="17" y="49"/>
                    </a:lnTo>
                    <a:lnTo>
                      <a:pt x="18" y="49"/>
                    </a:lnTo>
                    <a:lnTo>
                      <a:pt x="18" y="50"/>
                    </a:lnTo>
                    <a:lnTo>
                      <a:pt x="22" y="50"/>
                    </a:lnTo>
                    <a:lnTo>
                      <a:pt x="23" y="49"/>
                    </a:lnTo>
                    <a:lnTo>
                      <a:pt x="24" y="46"/>
                    </a:lnTo>
                    <a:lnTo>
                      <a:pt x="25" y="47"/>
                    </a:lnTo>
                    <a:lnTo>
                      <a:pt x="24" y="51"/>
                    </a:lnTo>
                    <a:lnTo>
                      <a:pt x="20" y="53"/>
                    </a:lnTo>
                    <a:lnTo>
                      <a:pt x="18" y="54"/>
                    </a:lnTo>
                    <a:lnTo>
                      <a:pt x="15" y="56"/>
                    </a:lnTo>
                    <a:lnTo>
                      <a:pt x="12" y="56"/>
                    </a:lnTo>
                    <a:lnTo>
                      <a:pt x="10" y="54"/>
                    </a:lnTo>
                    <a:lnTo>
                      <a:pt x="8" y="52"/>
                    </a:lnTo>
                    <a:lnTo>
                      <a:pt x="5" y="51"/>
                    </a:lnTo>
                    <a:lnTo>
                      <a:pt x="5" y="20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3" y="15"/>
                    </a:lnTo>
                    <a:lnTo>
                      <a:pt x="12" y="6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93" name="Freeform 969"/>
              <p:cNvSpPr>
                <a:spLocks noEditPoints="1"/>
              </p:cNvSpPr>
              <p:nvPr/>
            </p:nvSpPr>
            <p:spPr bwMode="auto">
              <a:xfrm>
                <a:off x="4557713" y="6102350"/>
                <a:ext cx="53975" cy="66675"/>
              </a:xfrm>
              <a:custGeom>
                <a:avLst/>
                <a:gdLst/>
                <a:ahLst/>
                <a:cxnLst>
                  <a:cxn ang="0">
                    <a:pos x="16" y="3"/>
                  </a:cxn>
                  <a:cxn ang="0">
                    <a:pos x="15" y="4"/>
                  </a:cxn>
                  <a:cxn ang="0">
                    <a:pos x="12" y="8"/>
                  </a:cxn>
                  <a:cxn ang="0">
                    <a:pos x="11" y="11"/>
                  </a:cxn>
                  <a:cxn ang="0">
                    <a:pos x="11" y="17"/>
                  </a:cxn>
                  <a:cxn ang="0">
                    <a:pos x="23" y="17"/>
                  </a:cxn>
                  <a:cxn ang="0">
                    <a:pos x="23" y="6"/>
                  </a:cxn>
                  <a:cxn ang="0">
                    <a:pos x="20" y="3"/>
                  </a:cxn>
                  <a:cxn ang="0">
                    <a:pos x="16" y="3"/>
                  </a:cxn>
                  <a:cxn ang="0">
                    <a:pos x="18" y="0"/>
                  </a:cxn>
                  <a:cxn ang="0">
                    <a:pos x="22" y="1"/>
                  </a:cxn>
                  <a:cxn ang="0">
                    <a:pos x="26" y="2"/>
                  </a:cxn>
                  <a:cxn ang="0">
                    <a:pos x="30" y="4"/>
                  </a:cxn>
                  <a:cxn ang="0">
                    <a:pos x="32" y="8"/>
                  </a:cxn>
                  <a:cxn ang="0">
                    <a:pos x="34" y="15"/>
                  </a:cxn>
                  <a:cxn ang="0">
                    <a:pos x="34" y="20"/>
                  </a:cxn>
                  <a:cxn ang="0">
                    <a:pos x="11" y="20"/>
                  </a:cxn>
                  <a:cxn ang="0">
                    <a:pos x="12" y="24"/>
                  </a:cxn>
                  <a:cxn ang="0">
                    <a:pos x="14" y="28"/>
                  </a:cxn>
                  <a:cxn ang="0">
                    <a:pos x="18" y="32"/>
                  </a:cxn>
                  <a:cxn ang="0">
                    <a:pos x="20" y="33"/>
                  </a:cxn>
                  <a:cxn ang="0">
                    <a:pos x="26" y="33"/>
                  </a:cxn>
                  <a:cxn ang="0">
                    <a:pos x="27" y="32"/>
                  </a:cxn>
                  <a:cxn ang="0">
                    <a:pos x="30" y="31"/>
                  </a:cxn>
                  <a:cxn ang="0">
                    <a:pos x="31" y="30"/>
                  </a:cxn>
                  <a:cxn ang="0">
                    <a:pos x="32" y="28"/>
                  </a:cxn>
                  <a:cxn ang="0">
                    <a:pos x="34" y="29"/>
                  </a:cxn>
                  <a:cxn ang="0">
                    <a:pos x="30" y="36"/>
                  </a:cxn>
                  <a:cxn ang="0">
                    <a:pos x="27" y="38"/>
                  </a:cxn>
                  <a:cxn ang="0">
                    <a:pos x="24" y="40"/>
                  </a:cxn>
                  <a:cxn ang="0">
                    <a:pos x="20" y="42"/>
                  </a:cxn>
                  <a:cxn ang="0">
                    <a:pos x="14" y="42"/>
                  </a:cxn>
                  <a:cxn ang="0">
                    <a:pos x="9" y="40"/>
                  </a:cxn>
                  <a:cxn ang="0">
                    <a:pos x="3" y="35"/>
                  </a:cxn>
                  <a:cxn ang="0">
                    <a:pos x="1" y="31"/>
                  </a:cxn>
                  <a:cxn ang="0">
                    <a:pos x="0" y="26"/>
                  </a:cxn>
                  <a:cxn ang="0">
                    <a:pos x="0" y="16"/>
                  </a:cxn>
                  <a:cxn ang="0">
                    <a:pos x="1" y="13"/>
                  </a:cxn>
                  <a:cxn ang="0">
                    <a:pos x="5" y="6"/>
                  </a:cxn>
                  <a:cxn ang="0">
                    <a:pos x="9" y="2"/>
                  </a:cxn>
                  <a:cxn ang="0">
                    <a:pos x="18" y="0"/>
                  </a:cxn>
                </a:cxnLst>
                <a:rect l="0" t="0" r="r" b="b"/>
                <a:pathLst>
                  <a:path w="34" h="42">
                    <a:moveTo>
                      <a:pt x="16" y="3"/>
                    </a:moveTo>
                    <a:lnTo>
                      <a:pt x="15" y="4"/>
                    </a:lnTo>
                    <a:lnTo>
                      <a:pt x="12" y="8"/>
                    </a:lnTo>
                    <a:lnTo>
                      <a:pt x="11" y="11"/>
                    </a:lnTo>
                    <a:lnTo>
                      <a:pt x="11" y="17"/>
                    </a:lnTo>
                    <a:lnTo>
                      <a:pt x="23" y="17"/>
                    </a:lnTo>
                    <a:lnTo>
                      <a:pt x="23" y="6"/>
                    </a:lnTo>
                    <a:lnTo>
                      <a:pt x="20" y="3"/>
                    </a:lnTo>
                    <a:lnTo>
                      <a:pt x="16" y="3"/>
                    </a:lnTo>
                    <a:close/>
                    <a:moveTo>
                      <a:pt x="18" y="0"/>
                    </a:moveTo>
                    <a:lnTo>
                      <a:pt x="22" y="1"/>
                    </a:lnTo>
                    <a:lnTo>
                      <a:pt x="26" y="2"/>
                    </a:lnTo>
                    <a:lnTo>
                      <a:pt x="30" y="4"/>
                    </a:lnTo>
                    <a:lnTo>
                      <a:pt x="32" y="8"/>
                    </a:lnTo>
                    <a:lnTo>
                      <a:pt x="34" y="15"/>
                    </a:lnTo>
                    <a:lnTo>
                      <a:pt x="34" y="20"/>
                    </a:lnTo>
                    <a:lnTo>
                      <a:pt x="11" y="20"/>
                    </a:lnTo>
                    <a:lnTo>
                      <a:pt x="12" y="24"/>
                    </a:lnTo>
                    <a:lnTo>
                      <a:pt x="14" y="28"/>
                    </a:lnTo>
                    <a:lnTo>
                      <a:pt x="18" y="32"/>
                    </a:lnTo>
                    <a:lnTo>
                      <a:pt x="20" y="33"/>
                    </a:lnTo>
                    <a:lnTo>
                      <a:pt x="26" y="33"/>
                    </a:lnTo>
                    <a:lnTo>
                      <a:pt x="27" y="32"/>
                    </a:lnTo>
                    <a:lnTo>
                      <a:pt x="30" y="31"/>
                    </a:lnTo>
                    <a:lnTo>
                      <a:pt x="31" y="30"/>
                    </a:lnTo>
                    <a:lnTo>
                      <a:pt x="32" y="28"/>
                    </a:lnTo>
                    <a:lnTo>
                      <a:pt x="34" y="29"/>
                    </a:lnTo>
                    <a:lnTo>
                      <a:pt x="30" y="36"/>
                    </a:lnTo>
                    <a:lnTo>
                      <a:pt x="27" y="38"/>
                    </a:lnTo>
                    <a:lnTo>
                      <a:pt x="24" y="40"/>
                    </a:lnTo>
                    <a:lnTo>
                      <a:pt x="20" y="42"/>
                    </a:lnTo>
                    <a:lnTo>
                      <a:pt x="14" y="42"/>
                    </a:lnTo>
                    <a:lnTo>
                      <a:pt x="9" y="40"/>
                    </a:lnTo>
                    <a:lnTo>
                      <a:pt x="3" y="35"/>
                    </a:lnTo>
                    <a:lnTo>
                      <a:pt x="1" y="31"/>
                    </a:lnTo>
                    <a:lnTo>
                      <a:pt x="0" y="26"/>
                    </a:lnTo>
                    <a:lnTo>
                      <a:pt x="0" y="16"/>
                    </a:lnTo>
                    <a:lnTo>
                      <a:pt x="1" y="13"/>
                    </a:lnTo>
                    <a:lnTo>
                      <a:pt x="5" y="6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94" name="Freeform 970"/>
              <p:cNvSpPr>
                <a:spLocks/>
              </p:cNvSpPr>
              <p:nvPr/>
            </p:nvSpPr>
            <p:spPr bwMode="auto">
              <a:xfrm>
                <a:off x="4621213" y="6102350"/>
                <a:ext cx="55563" cy="63500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31" y="1"/>
                  </a:cxn>
                  <a:cxn ang="0">
                    <a:pos x="34" y="3"/>
                  </a:cxn>
                  <a:cxn ang="0">
                    <a:pos x="34" y="4"/>
                  </a:cxn>
                  <a:cxn ang="0">
                    <a:pos x="35" y="6"/>
                  </a:cxn>
                  <a:cxn ang="0">
                    <a:pos x="32" y="10"/>
                  </a:cxn>
                  <a:cxn ang="0">
                    <a:pos x="31" y="11"/>
                  </a:cxn>
                  <a:cxn ang="0">
                    <a:pos x="30" y="11"/>
                  </a:cxn>
                  <a:cxn ang="0">
                    <a:pos x="29" y="13"/>
                  </a:cxn>
                  <a:cxn ang="0">
                    <a:pos x="27" y="11"/>
                  </a:cxn>
                  <a:cxn ang="0">
                    <a:pos x="24" y="9"/>
                  </a:cxn>
                  <a:cxn ang="0">
                    <a:pos x="23" y="9"/>
                  </a:cxn>
                  <a:cxn ang="0">
                    <a:pos x="23" y="8"/>
                  </a:cxn>
                  <a:cxn ang="0">
                    <a:pos x="21" y="8"/>
                  </a:cxn>
                  <a:cxn ang="0">
                    <a:pos x="19" y="10"/>
                  </a:cxn>
                  <a:cxn ang="0">
                    <a:pos x="19" y="11"/>
                  </a:cxn>
                  <a:cxn ang="0">
                    <a:pos x="17" y="13"/>
                  </a:cxn>
                  <a:cxn ang="0">
                    <a:pos x="17" y="16"/>
                  </a:cxn>
                  <a:cxn ang="0">
                    <a:pos x="16" y="18"/>
                  </a:cxn>
                  <a:cxn ang="0">
                    <a:pos x="16" y="37"/>
                  </a:cxn>
                  <a:cxn ang="0">
                    <a:pos x="17" y="38"/>
                  </a:cxn>
                  <a:cxn ang="0">
                    <a:pos x="20" y="38"/>
                  </a:cxn>
                  <a:cxn ang="0">
                    <a:pos x="20" y="40"/>
                  </a:cxn>
                  <a:cxn ang="0">
                    <a:pos x="0" y="40"/>
                  </a:cxn>
                  <a:cxn ang="0">
                    <a:pos x="0" y="38"/>
                  </a:cxn>
                  <a:cxn ang="0">
                    <a:pos x="4" y="38"/>
                  </a:cxn>
                  <a:cxn ang="0">
                    <a:pos x="4" y="37"/>
                  </a:cxn>
                  <a:cxn ang="0">
                    <a:pos x="5" y="35"/>
                  </a:cxn>
                  <a:cxn ang="0">
                    <a:pos x="5" y="6"/>
                  </a:cxn>
                  <a:cxn ang="0">
                    <a:pos x="4" y="4"/>
                  </a:cxn>
                  <a:cxn ang="0">
                    <a:pos x="4" y="3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16" y="1"/>
                  </a:cxn>
                  <a:cxn ang="0">
                    <a:pos x="16" y="10"/>
                  </a:cxn>
                  <a:cxn ang="0">
                    <a:pos x="21" y="3"/>
                  </a:cxn>
                  <a:cxn ang="0">
                    <a:pos x="26" y="1"/>
                  </a:cxn>
                  <a:cxn ang="0">
                    <a:pos x="29" y="0"/>
                  </a:cxn>
                </a:cxnLst>
                <a:rect l="0" t="0" r="r" b="b"/>
                <a:pathLst>
                  <a:path w="35" h="40">
                    <a:moveTo>
                      <a:pt x="29" y="0"/>
                    </a:moveTo>
                    <a:lnTo>
                      <a:pt x="31" y="1"/>
                    </a:lnTo>
                    <a:lnTo>
                      <a:pt x="34" y="3"/>
                    </a:lnTo>
                    <a:lnTo>
                      <a:pt x="34" y="4"/>
                    </a:lnTo>
                    <a:lnTo>
                      <a:pt x="35" y="6"/>
                    </a:lnTo>
                    <a:lnTo>
                      <a:pt x="32" y="10"/>
                    </a:lnTo>
                    <a:lnTo>
                      <a:pt x="31" y="11"/>
                    </a:lnTo>
                    <a:lnTo>
                      <a:pt x="30" y="11"/>
                    </a:lnTo>
                    <a:lnTo>
                      <a:pt x="29" y="13"/>
                    </a:lnTo>
                    <a:lnTo>
                      <a:pt x="27" y="11"/>
                    </a:lnTo>
                    <a:lnTo>
                      <a:pt x="24" y="9"/>
                    </a:lnTo>
                    <a:lnTo>
                      <a:pt x="23" y="9"/>
                    </a:lnTo>
                    <a:lnTo>
                      <a:pt x="23" y="8"/>
                    </a:lnTo>
                    <a:lnTo>
                      <a:pt x="21" y="8"/>
                    </a:lnTo>
                    <a:lnTo>
                      <a:pt x="19" y="10"/>
                    </a:lnTo>
                    <a:lnTo>
                      <a:pt x="19" y="11"/>
                    </a:lnTo>
                    <a:lnTo>
                      <a:pt x="17" y="13"/>
                    </a:lnTo>
                    <a:lnTo>
                      <a:pt x="17" y="16"/>
                    </a:lnTo>
                    <a:lnTo>
                      <a:pt x="16" y="18"/>
                    </a:lnTo>
                    <a:lnTo>
                      <a:pt x="16" y="37"/>
                    </a:lnTo>
                    <a:lnTo>
                      <a:pt x="17" y="38"/>
                    </a:lnTo>
                    <a:lnTo>
                      <a:pt x="20" y="38"/>
                    </a:lnTo>
                    <a:lnTo>
                      <a:pt x="20" y="40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4" y="38"/>
                    </a:lnTo>
                    <a:lnTo>
                      <a:pt x="4" y="37"/>
                    </a:lnTo>
                    <a:lnTo>
                      <a:pt x="5" y="35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6" y="1"/>
                    </a:lnTo>
                    <a:lnTo>
                      <a:pt x="16" y="10"/>
                    </a:lnTo>
                    <a:lnTo>
                      <a:pt x="21" y="3"/>
                    </a:lnTo>
                    <a:lnTo>
                      <a:pt x="26" y="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95" name="Freeform 971"/>
              <p:cNvSpPr>
                <a:spLocks noEditPoints="1"/>
              </p:cNvSpPr>
              <p:nvPr/>
            </p:nvSpPr>
            <p:spPr bwMode="auto">
              <a:xfrm>
                <a:off x="4681538" y="6102350"/>
                <a:ext cx="60325" cy="66675"/>
              </a:xfrm>
              <a:custGeom>
                <a:avLst/>
                <a:gdLst/>
                <a:ahLst/>
                <a:cxnLst>
                  <a:cxn ang="0">
                    <a:pos x="18" y="3"/>
                  </a:cxn>
                  <a:cxn ang="0">
                    <a:pos x="16" y="4"/>
                  </a:cxn>
                  <a:cxn ang="0">
                    <a:pos x="14" y="4"/>
                  </a:cxn>
                  <a:cxn ang="0">
                    <a:pos x="13" y="6"/>
                  </a:cxn>
                  <a:cxn ang="0">
                    <a:pos x="13" y="11"/>
                  </a:cxn>
                  <a:cxn ang="0">
                    <a:pos x="12" y="15"/>
                  </a:cxn>
                  <a:cxn ang="0">
                    <a:pos x="12" y="30"/>
                  </a:cxn>
                  <a:cxn ang="0">
                    <a:pos x="13" y="32"/>
                  </a:cxn>
                  <a:cxn ang="0">
                    <a:pos x="13" y="35"/>
                  </a:cxn>
                  <a:cxn ang="0">
                    <a:pos x="14" y="37"/>
                  </a:cxn>
                  <a:cxn ang="0">
                    <a:pos x="16" y="38"/>
                  </a:cxn>
                  <a:cxn ang="0">
                    <a:pos x="22" y="38"/>
                  </a:cxn>
                  <a:cxn ang="0">
                    <a:pos x="25" y="36"/>
                  </a:cxn>
                  <a:cxn ang="0">
                    <a:pos x="26" y="33"/>
                  </a:cxn>
                  <a:cxn ang="0">
                    <a:pos x="26" y="28"/>
                  </a:cxn>
                  <a:cxn ang="0">
                    <a:pos x="27" y="23"/>
                  </a:cxn>
                  <a:cxn ang="0">
                    <a:pos x="27" y="14"/>
                  </a:cxn>
                  <a:cxn ang="0">
                    <a:pos x="26" y="10"/>
                  </a:cxn>
                  <a:cxn ang="0">
                    <a:pos x="26" y="8"/>
                  </a:cxn>
                  <a:cxn ang="0">
                    <a:pos x="25" y="6"/>
                  </a:cxn>
                  <a:cxn ang="0">
                    <a:pos x="22" y="3"/>
                  </a:cxn>
                  <a:cxn ang="0">
                    <a:pos x="18" y="3"/>
                  </a:cxn>
                  <a:cxn ang="0">
                    <a:pos x="19" y="0"/>
                  </a:cxn>
                  <a:cxn ang="0">
                    <a:pos x="22" y="0"/>
                  </a:cxn>
                  <a:cxn ang="0">
                    <a:pos x="26" y="1"/>
                  </a:cxn>
                  <a:cxn ang="0">
                    <a:pos x="29" y="3"/>
                  </a:cxn>
                  <a:cxn ang="0">
                    <a:pos x="31" y="4"/>
                  </a:cxn>
                  <a:cxn ang="0">
                    <a:pos x="35" y="8"/>
                  </a:cxn>
                  <a:cxn ang="0">
                    <a:pos x="35" y="10"/>
                  </a:cxn>
                  <a:cxn ang="0">
                    <a:pos x="37" y="14"/>
                  </a:cxn>
                  <a:cxn ang="0">
                    <a:pos x="38" y="17"/>
                  </a:cxn>
                  <a:cxn ang="0">
                    <a:pos x="38" y="21"/>
                  </a:cxn>
                  <a:cxn ang="0">
                    <a:pos x="37" y="26"/>
                  </a:cxn>
                  <a:cxn ang="0">
                    <a:pos x="36" y="31"/>
                  </a:cxn>
                  <a:cxn ang="0">
                    <a:pos x="34" y="35"/>
                  </a:cxn>
                  <a:cxn ang="0">
                    <a:pos x="30" y="38"/>
                  </a:cxn>
                  <a:cxn ang="0">
                    <a:pos x="23" y="40"/>
                  </a:cxn>
                  <a:cxn ang="0">
                    <a:pos x="19" y="42"/>
                  </a:cxn>
                  <a:cxn ang="0">
                    <a:pos x="14" y="42"/>
                  </a:cxn>
                  <a:cxn ang="0">
                    <a:pos x="11" y="40"/>
                  </a:cxn>
                  <a:cxn ang="0">
                    <a:pos x="7" y="38"/>
                  </a:cxn>
                  <a:cxn ang="0">
                    <a:pos x="3" y="31"/>
                  </a:cxn>
                  <a:cxn ang="0">
                    <a:pos x="0" y="26"/>
                  </a:cxn>
                  <a:cxn ang="0">
                    <a:pos x="0" y="17"/>
                  </a:cxn>
                  <a:cxn ang="0">
                    <a:pos x="1" y="13"/>
                  </a:cxn>
                  <a:cxn ang="0">
                    <a:pos x="3" y="9"/>
                  </a:cxn>
                  <a:cxn ang="0">
                    <a:pos x="5" y="7"/>
                  </a:cxn>
                  <a:cxn ang="0">
                    <a:pos x="7" y="3"/>
                  </a:cxn>
                  <a:cxn ang="0">
                    <a:pos x="14" y="1"/>
                  </a:cxn>
                  <a:cxn ang="0">
                    <a:pos x="19" y="0"/>
                  </a:cxn>
                </a:cxnLst>
                <a:rect l="0" t="0" r="r" b="b"/>
                <a:pathLst>
                  <a:path w="38" h="42">
                    <a:moveTo>
                      <a:pt x="18" y="3"/>
                    </a:moveTo>
                    <a:lnTo>
                      <a:pt x="16" y="4"/>
                    </a:lnTo>
                    <a:lnTo>
                      <a:pt x="14" y="4"/>
                    </a:lnTo>
                    <a:lnTo>
                      <a:pt x="13" y="6"/>
                    </a:lnTo>
                    <a:lnTo>
                      <a:pt x="13" y="11"/>
                    </a:lnTo>
                    <a:lnTo>
                      <a:pt x="12" y="15"/>
                    </a:lnTo>
                    <a:lnTo>
                      <a:pt x="12" y="30"/>
                    </a:lnTo>
                    <a:lnTo>
                      <a:pt x="13" y="32"/>
                    </a:lnTo>
                    <a:lnTo>
                      <a:pt x="13" y="35"/>
                    </a:lnTo>
                    <a:lnTo>
                      <a:pt x="14" y="37"/>
                    </a:lnTo>
                    <a:lnTo>
                      <a:pt x="16" y="38"/>
                    </a:lnTo>
                    <a:lnTo>
                      <a:pt x="22" y="38"/>
                    </a:lnTo>
                    <a:lnTo>
                      <a:pt x="25" y="36"/>
                    </a:lnTo>
                    <a:lnTo>
                      <a:pt x="26" y="33"/>
                    </a:lnTo>
                    <a:lnTo>
                      <a:pt x="26" y="28"/>
                    </a:lnTo>
                    <a:lnTo>
                      <a:pt x="27" y="23"/>
                    </a:lnTo>
                    <a:lnTo>
                      <a:pt x="27" y="14"/>
                    </a:lnTo>
                    <a:lnTo>
                      <a:pt x="26" y="10"/>
                    </a:lnTo>
                    <a:lnTo>
                      <a:pt x="26" y="8"/>
                    </a:lnTo>
                    <a:lnTo>
                      <a:pt x="25" y="6"/>
                    </a:lnTo>
                    <a:lnTo>
                      <a:pt x="22" y="3"/>
                    </a:lnTo>
                    <a:lnTo>
                      <a:pt x="18" y="3"/>
                    </a:lnTo>
                    <a:close/>
                    <a:moveTo>
                      <a:pt x="19" y="0"/>
                    </a:moveTo>
                    <a:lnTo>
                      <a:pt x="22" y="0"/>
                    </a:lnTo>
                    <a:lnTo>
                      <a:pt x="26" y="1"/>
                    </a:lnTo>
                    <a:lnTo>
                      <a:pt x="29" y="3"/>
                    </a:lnTo>
                    <a:lnTo>
                      <a:pt x="31" y="4"/>
                    </a:lnTo>
                    <a:lnTo>
                      <a:pt x="35" y="8"/>
                    </a:lnTo>
                    <a:lnTo>
                      <a:pt x="35" y="10"/>
                    </a:lnTo>
                    <a:lnTo>
                      <a:pt x="37" y="14"/>
                    </a:lnTo>
                    <a:lnTo>
                      <a:pt x="38" y="17"/>
                    </a:lnTo>
                    <a:lnTo>
                      <a:pt x="38" y="21"/>
                    </a:lnTo>
                    <a:lnTo>
                      <a:pt x="37" y="26"/>
                    </a:lnTo>
                    <a:lnTo>
                      <a:pt x="36" y="31"/>
                    </a:lnTo>
                    <a:lnTo>
                      <a:pt x="34" y="35"/>
                    </a:lnTo>
                    <a:lnTo>
                      <a:pt x="30" y="38"/>
                    </a:lnTo>
                    <a:lnTo>
                      <a:pt x="23" y="40"/>
                    </a:lnTo>
                    <a:lnTo>
                      <a:pt x="19" y="42"/>
                    </a:lnTo>
                    <a:lnTo>
                      <a:pt x="14" y="42"/>
                    </a:lnTo>
                    <a:lnTo>
                      <a:pt x="11" y="40"/>
                    </a:lnTo>
                    <a:lnTo>
                      <a:pt x="7" y="38"/>
                    </a:lnTo>
                    <a:lnTo>
                      <a:pt x="3" y="31"/>
                    </a:lnTo>
                    <a:lnTo>
                      <a:pt x="0" y="26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3" y="9"/>
                    </a:lnTo>
                    <a:lnTo>
                      <a:pt x="5" y="7"/>
                    </a:lnTo>
                    <a:lnTo>
                      <a:pt x="7" y="3"/>
                    </a:lnTo>
                    <a:lnTo>
                      <a:pt x="14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96" name="Freeform 972"/>
              <p:cNvSpPr>
                <a:spLocks/>
              </p:cNvSpPr>
              <p:nvPr/>
            </p:nvSpPr>
            <p:spPr bwMode="auto">
              <a:xfrm>
                <a:off x="4751388" y="6102350"/>
                <a:ext cx="66675" cy="63500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31" y="1"/>
                  </a:cxn>
                  <a:cxn ang="0">
                    <a:pos x="34" y="2"/>
                  </a:cxn>
                  <a:cxn ang="0">
                    <a:pos x="37" y="6"/>
                  </a:cxn>
                  <a:cxn ang="0">
                    <a:pos x="37" y="10"/>
                  </a:cxn>
                  <a:cxn ang="0">
                    <a:pos x="38" y="13"/>
                  </a:cxn>
                  <a:cxn ang="0">
                    <a:pos x="38" y="37"/>
                  </a:cxn>
                  <a:cxn ang="0">
                    <a:pos x="39" y="38"/>
                  </a:cxn>
                  <a:cxn ang="0">
                    <a:pos x="42" y="38"/>
                  </a:cxn>
                  <a:cxn ang="0">
                    <a:pos x="42" y="40"/>
                  </a:cxn>
                  <a:cxn ang="0">
                    <a:pos x="22" y="40"/>
                  </a:cxn>
                  <a:cxn ang="0">
                    <a:pos x="22" y="38"/>
                  </a:cxn>
                  <a:cxn ang="0">
                    <a:pos x="24" y="38"/>
                  </a:cxn>
                  <a:cxn ang="0">
                    <a:pos x="26" y="37"/>
                  </a:cxn>
                  <a:cxn ang="0">
                    <a:pos x="26" y="8"/>
                  </a:cxn>
                  <a:cxn ang="0">
                    <a:pos x="24" y="7"/>
                  </a:cxn>
                  <a:cxn ang="0">
                    <a:pos x="24" y="6"/>
                  </a:cxn>
                  <a:cxn ang="0">
                    <a:pos x="21" y="6"/>
                  </a:cxn>
                  <a:cxn ang="0">
                    <a:pos x="19" y="7"/>
                  </a:cxn>
                  <a:cxn ang="0">
                    <a:pos x="18" y="9"/>
                  </a:cxn>
                  <a:cxn ang="0">
                    <a:pos x="16" y="13"/>
                  </a:cxn>
                  <a:cxn ang="0">
                    <a:pos x="16" y="36"/>
                  </a:cxn>
                  <a:cxn ang="0">
                    <a:pos x="18" y="37"/>
                  </a:cxn>
                  <a:cxn ang="0">
                    <a:pos x="18" y="38"/>
                  </a:cxn>
                  <a:cxn ang="0">
                    <a:pos x="20" y="38"/>
                  </a:cxn>
                  <a:cxn ang="0">
                    <a:pos x="20" y="40"/>
                  </a:cxn>
                  <a:cxn ang="0">
                    <a:pos x="0" y="40"/>
                  </a:cxn>
                  <a:cxn ang="0">
                    <a:pos x="0" y="38"/>
                  </a:cxn>
                  <a:cxn ang="0">
                    <a:pos x="2" y="38"/>
                  </a:cxn>
                  <a:cxn ang="0">
                    <a:pos x="4" y="37"/>
                  </a:cxn>
                  <a:cxn ang="0">
                    <a:pos x="4" y="3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16" y="1"/>
                  </a:cxn>
                  <a:cxn ang="0">
                    <a:pos x="16" y="7"/>
                  </a:cxn>
                  <a:cxn ang="0">
                    <a:pos x="21" y="2"/>
                  </a:cxn>
                  <a:cxn ang="0">
                    <a:pos x="23" y="1"/>
                  </a:cxn>
                  <a:cxn ang="0">
                    <a:pos x="26" y="1"/>
                  </a:cxn>
                  <a:cxn ang="0">
                    <a:pos x="28" y="0"/>
                  </a:cxn>
                </a:cxnLst>
                <a:rect l="0" t="0" r="r" b="b"/>
                <a:pathLst>
                  <a:path w="42" h="40">
                    <a:moveTo>
                      <a:pt x="28" y="0"/>
                    </a:moveTo>
                    <a:lnTo>
                      <a:pt x="31" y="1"/>
                    </a:lnTo>
                    <a:lnTo>
                      <a:pt x="34" y="2"/>
                    </a:lnTo>
                    <a:lnTo>
                      <a:pt x="37" y="6"/>
                    </a:lnTo>
                    <a:lnTo>
                      <a:pt x="37" y="10"/>
                    </a:lnTo>
                    <a:lnTo>
                      <a:pt x="38" y="13"/>
                    </a:lnTo>
                    <a:lnTo>
                      <a:pt x="38" y="37"/>
                    </a:lnTo>
                    <a:lnTo>
                      <a:pt x="39" y="38"/>
                    </a:lnTo>
                    <a:lnTo>
                      <a:pt x="42" y="38"/>
                    </a:lnTo>
                    <a:lnTo>
                      <a:pt x="42" y="40"/>
                    </a:lnTo>
                    <a:lnTo>
                      <a:pt x="22" y="40"/>
                    </a:lnTo>
                    <a:lnTo>
                      <a:pt x="22" y="38"/>
                    </a:lnTo>
                    <a:lnTo>
                      <a:pt x="24" y="38"/>
                    </a:lnTo>
                    <a:lnTo>
                      <a:pt x="26" y="37"/>
                    </a:lnTo>
                    <a:lnTo>
                      <a:pt x="26" y="8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6"/>
                    </a:lnTo>
                    <a:lnTo>
                      <a:pt x="19" y="7"/>
                    </a:lnTo>
                    <a:lnTo>
                      <a:pt x="18" y="9"/>
                    </a:lnTo>
                    <a:lnTo>
                      <a:pt x="16" y="13"/>
                    </a:lnTo>
                    <a:lnTo>
                      <a:pt x="16" y="36"/>
                    </a:lnTo>
                    <a:lnTo>
                      <a:pt x="18" y="37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0" y="40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4" y="37"/>
                    </a:lnTo>
                    <a:lnTo>
                      <a:pt x="4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6" y="1"/>
                    </a:lnTo>
                    <a:lnTo>
                      <a:pt x="16" y="7"/>
                    </a:lnTo>
                    <a:lnTo>
                      <a:pt x="21" y="2"/>
                    </a:lnTo>
                    <a:lnTo>
                      <a:pt x="23" y="1"/>
                    </a:lnTo>
                    <a:lnTo>
                      <a:pt x="26" y="1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97" name="Rectangle 973"/>
              <p:cNvSpPr>
                <a:spLocks noChangeArrowheads="1"/>
              </p:cNvSpPr>
              <p:nvPr/>
            </p:nvSpPr>
            <p:spPr bwMode="auto">
              <a:xfrm>
                <a:off x="6005513" y="4926013"/>
                <a:ext cx="1455738" cy="1414463"/>
              </a:xfrm>
              <a:prstGeom prst="rect">
                <a:avLst/>
              </a:prstGeom>
              <a:noFill/>
              <a:ln w="7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98" name="Line 974"/>
              <p:cNvSpPr>
                <a:spLocks noChangeShapeType="1"/>
              </p:cNvSpPr>
              <p:nvPr/>
            </p:nvSpPr>
            <p:spPr bwMode="auto">
              <a:xfrm flipV="1">
                <a:off x="6005513" y="4926013"/>
                <a:ext cx="1588" cy="1414463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99" name="Line 975"/>
              <p:cNvSpPr>
                <a:spLocks noChangeShapeType="1"/>
              </p:cNvSpPr>
              <p:nvPr/>
            </p:nvSpPr>
            <p:spPr bwMode="auto">
              <a:xfrm flipH="1">
                <a:off x="6002338" y="6118225"/>
                <a:ext cx="41275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00" name="Line 976"/>
              <p:cNvSpPr>
                <a:spLocks noChangeShapeType="1"/>
              </p:cNvSpPr>
              <p:nvPr/>
            </p:nvSpPr>
            <p:spPr bwMode="auto">
              <a:xfrm flipH="1">
                <a:off x="6002338" y="6030913"/>
                <a:ext cx="22225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01" name="Line 977"/>
              <p:cNvSpPr>
                <a:spLocks noChangeShapeType="1"/>
              </p:cNvSpPr>
              <p:nvPr/>
            </p:nvSpPr>
            <p:spPr bwMode="auto">
              <a:xfrm flipH="1">
                <a:off x="6002338" y="5942013"/>
                <a:ext cx="22225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02" name="Line 978"/>
              <p:cNvSpPr>
                <a:spLocks noChangeShapeType="1"/>
              </p:cNvSpPr>
              <p:nvPr/>
            </p:nvSpPr>
            <p:spPr bwMode="auto">
              <a:xfrm flipH="1">
                <a:off x="6002338" y="5853113"/>
                <a:ext cx="22225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03" name="Line 979"/>
              <p:cNvSpPr>
                <a:spLocks noChangeShapeType="1"/>
              </p:cNvSpPr>
              <p:nvPr/>
            </p:nvSpPr>
            <p:spPr bwMode="auto">
              <a:xfrm flipH="1">
                <a:off x="6002338" y="5765800"/>
                <a:ext cx="22225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04" name="Line 980"/>
              <p:cNvSpPr>
                <a:spLocks noChangeShapeType="1"/>
              </p:cNvSpPr>
              <p:nvPr/>
            </p:nvSpPr>
            <p:spPr bwMode="auto">
              <a:xfrm flipH="1">
                <a:off x="6002338" y="5676900"/>
                <a:ext cx="41275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05" name="Line 981"/>
              <p:cNvSpPr>
                <a:spLocks noChangeShapeType="1"/>
              </p:cNvSpPr>
              <p:nvPr/>
            </p:nvSpPr>
            <p:spPr bwMode="auto">
              <a:xfrm flipH="1">
                <a:off x="6002338" y="5589588"/>
                <a:ext cx="22225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06" name="Line 982"/>
              <p:cNvSpPr>
                <a:spLocks noChangeShapeType="1"/>
              </p:cNvSpPr>
              <p:nvPr/>
            </p:nvSpPr>
            <p:spPr bwMode="auto">
              <a:xfrm flipH="1">
                <a:off x="6002338" y="5500688"/>
                <a:ext cx="22225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07" name="Line 983"/>
              <p:cNvSpPr>
                <a:spLocks noChangeShapeType="1"/>
              </p:cNvSpPr>
              <p:nvPr/>
            </p:nvSpPr>
            <p:spPr bwMode="auto">
              <a:xfrm flipH="1">
                <a:off x="6002338" y="5411788"/>
                <a:ext cx="22225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08" name="Line 984"/>
              <p:cNvSpPr>
                <a:spLocks noChangeShapeType="1"/>
              </p:cNvSpPr>
              <p:nvPr/>
            </p:nvSpPr>
            <p:spPr bwMode="auto">
              <a:xfrm flipH="1">
                <a:off x="6002338" y="5324475"/>
                <a:ext cx="22225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09" name="Line 985"/>
              <p:cNvSpPr>
                <a:spLocks noChangeShapeType="1"/>
              </p:cNvSpPr>
              <p:nvPr/>
            </p:nvSpPr>
            <p:spPr bwMode="auto">
              <a:xfrm flipH="1">
                <a:off x="6002338" y="5235575"/>
                <a:ext cx="41275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10" name="Line 986"/>
              <p:cNvSpPr>
                <a:spLocks noChangeShapeType="1"/>
              </p:cNvSpPr>
              <p:nvPr/>
            </p:nvSpPr>
            <p:spPr bwMode="auto">
              <a:xfrm flipH="1">
                <a:off x="6002338" y="6118225"/>
                <a:ext cx="41275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11" name="Line 987"/>
              <p:cNvSpPr>
                <a:spLocks noChangeShapeType="1"/>
              </p:cNvSpPr>
              <p:nvPr/>
            </p:nvSpPr>
            <p:spPr bwMode="auto">
              <a:xfrm flipH="1">
                <a:off x="6002338" y="6207125"/>
                <a:ext cx="22225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12" name="Line 988"/>
              <p:cNvSpPr>
                <a:spLocks noChangeShapeType="1"/>
              </p:cNvSpPr>
              <p:nvPr/>
            </p:nvSpPr>
            <p:spPr bwMode="auto">
              <a:xfrm flipH="1">
                <a:off x="6002338" y="6294438"/>
                <a:ext cx="22225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13" name="Line 989"/>
              <p:cNvSpPr>
                <a:spLocks noChangeShapeType="1"/>
              </p:cNvSpPr>
              <p:nvPr/>
            </p:nvSpPr>
            <p:spPr bwMode="auto">
              <a:xfrm flipH="1">
                <a:off x="6002338" y="5235575"/>
                <a:ext cx="41275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14" name="Line 990"/>
              <p:cNvSpPr>
                <a:spLocks noChangeShapeType="1"/>
              </p:cNvSpPr>
              <p:nvPr/>
            </p:nvSpPr>
            <p:spPr bwMode="auto">
              <a:xfrm flipH="1">
                <a:off x="6002338" y="5143500"/>
                <a:ext cx="22225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15" name="Line 991"/>
              <p:cNvSpPr>
                <a:spLocks noChangeShapeType="1"/>
              </p:cNvSpPr>
              <p:nvPr/>
            </p:nvSpPr>
            <p:spPr bwMode="auto">
              <a:xfrm flipH="1">
                <a:off x="6002338" y="5056188"/>
                <a:ext cx="22225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16" name="Line 992"/>
              <p:cNvSpPr>
                <a:spLocks noChangeShapeType="1"/>
              </p:cNvSpPr>
              <p:nvPr/>
            </p:nvSpPr>
            <p:spPr bwMode="auto">
              <a:xfrm flipH="1">
                <a:off x="6002338" y="4967288"/>
                <a:ext cx="22225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17" name="Rectangle 993"/>
              <p:cNvSpPr>
                <a:spLocks noChangeArrowheads="1"/>
              </p:cNvSpPr>
              <p:nvPr/>
            </p:nvSpPr>
            <p:spPr bwMode="auto">
              <a:xfrm>
                <a:off x="5719763" y="6129338"/>
                <a:ext cx="42863" cy="1428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18" name="Freeform 994"/>
              <p:cNvSpPr>
                <a:spLocks noEditPoints="1"/>
              </p:cNvSpPr>
              <p:nvPr/>
            </p:nvSpPr>
            <p:spPr bwMode="auto">
              <a:xfrm>
                <a:off x="5772150" y="6065838"/>
                <a:ext cx="68263" cy="107950"/>
              </a:xfrm>
              <a:custGeom>
                <a:avLst/>
                <a:gdLst/>
                <a:ahLst/>
                <a:cxnLst>
                  <a:cxn ang="0">
                    <a:pos x="43" y="33"/>
                  </a:cxn>
                  <a:cxn ang="0">
                    <a:pos x="39" y="52"/>
                  </a:cxn>
                  <a:cxn ang="0">
                    <a:pos x="37" y="59"/>
                  </a:cxn>
                  <a:cxn ang="0">
                    <a:pos x="36" y="61"/>
                  </a:cxn>
                  <a:cxn ang="0">
                    <a:pos x="29" y="66"/>
                  </a:cxn>
                  <a:cxn ang="0">
                    <a:pos x="28" y="67"/>
                  </a:cxn>
                  <a:cxn ang="0">
                    <a:pos x="25" y="68"/>
                  </a:cxn>
                  <a:cxn ang="0">
                    <a:pos x="18" y="68"/>
                  </a:cxn>
                  <a:cxn ang="0">
                    <a:pos x="15" y="67"/>
                  </a:cxn>
                  <a:cxn ang="0">
                    <a:pos x="13" y="66"/>
                  </a:cxn>
                  <a:cxn ang="0">
                    <a:pos x="9" y="62"/>
                  </a:cxn>
                  <a:cxn ang="0">
                    <a:pos x="7" y="59"/>
                  </a:cxn>
                  <a:cxn ang="0">
                    <a:pos x="4" y="56"/>
                  </a:cxn>
                  <a:cxn ang="0">
                    <a:pos x="3" y="53"/>
                  </a:cxn>
                  <a:cxn ang="0">
                    <a:pos x="2" y="51"/>
                  </a:cxn>
                  <a:cxn ang="0">
                    <a:pos x="0" y="34"/>
                  </a:cxn>
                  <a:cxn ang="0">
                    <a:pos x="3" y="15"/>
                  </a:cxn>
                  <a:cxn ang="0">
                    <a:pos x="6" y="10"/>
                  </a:cxn>
                  <a:cxn ang="0">
                    <a:pos x="10" y="3"/>
                  </a:cxn>
                  <a:cxn ang="0">
                    <a:pos x="14" y="1"/>
                  </a:cxn>
                  <a:cxn ang="0">
                    <a:pos x="17" y="0"/>
                  </a:cxn>
                  <a:cxn ang="0">
                    <a:pos x="25" y="0"/>
                  </a:cxn>
                  <a:cxn ang="0">
                    <a:pos x="29" y="1"/>
                  </a:cxn>
                  <a:cxn ang="0">
                    <a:pos x="32" y="3"/>
                  </a:cxn>
                  <a:cxn ang="0">
                    <a:pos x="39" y="14"/>
                  </a:cxn>
                  <a:cxn ang="0">
                    <a:pos x="41" y="24"/>
                  </a:cxn>
                  <a:cxn ang="0">
                    <a:pos x="43" y="33"/>
                  </a:cxn>
                  <a:cxn ang="0">
                    <a:pos x="28" y="33"/>
                  </a:cxn>
                  <a:cxn ang="0">
                    <a:pos x="28" y="9"/>
                  </a:cxn>
                  <a:cxn ang="0">
                    <a:pos x="25" y="4"/>
                  </a:cxn>
                  <a:cxn ang="0">
                    <a:pos x="24" y="3"/>
                  </a:cxn>
                  <a:cxn ang="0">
                    <a:pos x="18" y="3"/>
                  </a:cxn>
                  <a:cxn ang="0">
                    <a:pos x="17" y="5"/>
                  </a:cxn>
                  <a:cxn ang="0">
                    <a:pos x="16" y="7"/>
                  </a:cxn>
                  <a:cxn ang="0">
                    <a:pos x="16" y="10"/>
                  </a:cxn>
                  <a:cxn ang="0">
                    <a:pos x="15" y="15"/>
                  </a:cxn>
                  <a:cxn ang="0">
                    <a:pos x="15" y="55"/>
                  </a:cxn>
                  <a:cxn ang="0">
                    <a:pos x="16" y="59"/>
                  </a:cxn>
                  <a:cxn ang="0">
                    <a:pos x="16" y="61"/>
                  </a:cxn>
                  <a:cxn ang="0">
                    <a:pos x="19" y="65"/>
                  </a:cxn>
                  <a:cxn ang="0">
                    <a:pos x="23" y="65"/>
                  </a:cxn>
                  <a:cxn ang="0">
                    <a:pos x="26" y="61"/>
                  </a:cxn>
                  <a:cxn ang="0">
                    <a:pos x="28" y="58"/>
                  </a:cxn>
                  <a:cxn ang="0">
                    <a:pos x="28" y="54"/>
                  </a:cxn>
                  <a:cxn ang="0">
                    <a:pos x="28" y="33"/>
                  </a:cxn>
                </a:cxnLst>
                <a:rect l="0" t="0" r="r" b="b"/>
                <a:pathLst>
                  <a:path w="43" h="68">
                    <a:moveTo>
                      <a:pt x="43" y="33"/>
                    </a:moveTo>
                    <a:lnTo>
                      <a:pt x="39" y="52"/>
                    </a:lnTo>
                    <a:lnTo>
                      <a:pt x="37" y="59"/>
                    </a:lnTo>
                    <a:lnTo>
                      <a:pt x="36" y="61"/>
                    </a:lnTo>
                    <a:lnTo>
                      <a:pt x="29" y="66"/>
                    </a:lnTo>
                    <a:lnTo>
                      <a:pt x="28" y="67"/>
                    </a:lnTo>
                    <a:lnTo>
                      <a:pt x="25" y="68"/>
                    </a:lnTo>
                    <a:lnTo>
                      <a:pt x="18" y="68"/>
                    </a:lnTo>
                    <a:lnTo>
                      <a:pt x="15" y="67"/>
                    </a:lnTo>
                    <a:lnTo>
                      <a:pt x="13" y="66"/>
                    </a:lnTo>
                    <a:lnTo>
                      <a:pt x="9" y="62"/>
                    </a:lnTo>
                    <a:lnTo>
                      <a:pt x="7" y="59"/>
                    </a:lnTo>
                    <a:lnTo>
                      <a:pt x="4" y="56"/>
                    </a:lnTo>
                    <a:lnTo>
                      <a:pt x="3" y="53"/>
                    </a:lnTo>
                    <a:lnTo>
                      <a:pt x="2" y="51"/>
                    </a:lnTo>
                    <a:lnTo>
                      <a:pt x="0" y="34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3"/>
                    </a:lnTo>
                    <a:lnTo>
                      <a:pt x="14" y="1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9" y="1"/>
                    </a:lnTo>
                    <a:lnTo>
                      <a:pt x="32" y="3"/>
                    </a:lnTo>
                    <a:lnTo>
                      <a:pt x="39" y="14"/>
                    </a:lnTo>
                    <a:lnTo>
                      <a:pt x="41" y="24"/>
                    </a:lnTo>
                    <a:lnTo>
                      <a:pt x="43" y="33"/>
                    </a:lnTo>
                    <a:close/>
                    <a:moveTo>
                      <a:pt x="28" y="33"/>
                    </a:moveTo>
                    <a:lnTo>
                      <a:pt x="28" y="9"/>
                    </a:lnTo>
                    <a:lnTo>
                      <a:pt x="25" y="4"/>
                    </a:lnTo>
                    <a:lnTo>
                      <a:pt x="24" y="3"/>
                    </a:lnTo>
                    <a:lnTo>
                      <a:pt x="18" y="3"/>
                    </a:lnTo>
                    <a:lnTo>
                      <a:pt x="17" y="5"/>
                    </a:lnTo>
                    <a:lnTo>
                      <a:pt x="16" y="7"/>
                    </a:lnTo>
                    <a:lnTo>
                      <a:pt x="16" y="10"/>
                    </a:lnTo>
                    <a:lnTo>
                      <a:pt x="15" y="15"/>
                    </a:lnTo>
                    <a:lnTo>
                      <a:pt x="15" y="55"/>
                    </a:lnTo>
                    <a:lnTo>
                      <a:pt x="16" y="59"/>
                    </a:lnTo>
                    <a:lnTo>
                      <a:pt x="16" y="61"/>
                    </a:lnTo>
                    <a:lnTo>
                      <a:pt x="19" y="65"/>
                    </a:lnTo>
                    <a:lnTo>
                      <a:pt x="23" y="65"/>
                    </a:lnTo>
                    <a:lnTo>
                      <a:pt x="26" y="61"/>
                    </a:lnTo>
                    <a:lnTo>
                      <a:pt x="28" y="58"/>
                    </a:lnTo>
                    <a:lnTo>
                      <a:pt x="28" y="54"/>
                    </a:lnTo>
                    <a:lnTo>
                      <a:pt x="28" y="3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19" name="Freeform 995"/>
              <p:cNvSpPr>
                <a:spLocks/>
              </p:cNvSpPr>
              <p:nvPr/>
            </p:nvSpPr>
            <p:spPr bwMode="auto">
              <a:xfrm>
                <a:off x="5853113" y="6148388"/>
                <a:ext cx="25400" cy="25400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14" y="2"/>
                  </a:cxn>
                  <a:cxn ang="0">
                    <a:pos x="15" y="4"/>
                  </a:cxn>
                  <a:cxn ang="0">
                    <a:pos x="15" y="6"/>
                  </a:cxn>
                  <a:cxn ang="0">
                    <a:pos x="16" y="9"/>
                  </a:cxn>
                  <a:cxn ang="0">
                    <a:pos x="14" y="14"/>
                  </a:cxn>
                  <a:cxn ang="0">
                    <a:pos x="12" y="15"/>
                  </a:cxn>
                  <a:cxn ang="0">
                    <a:pos x="10" y="16"/>
                  </a:cxn>
                  <a:cxn ang="0">
                    <a:pos x="5" y="16"/>
                  </a:cxn>
                  <a:cxn ang="0">
                    <a:pos x="3" y="15"/>
                  </a:cxn>
                  <a:cxn ang="0">
                    <a:pos x="1" y="13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2" y="2"/>
                  </a:cxn>
                  <a:cxn ang="0">
                    <a:pos x="3" y="1"/>
                  </a:cxn>
                  <a:cxn ang="0">
                    <a:pos x="5" y="1"/>
                  </a:cxn>
                  <a:cxn ang="0">
                    <a:pos x="7" y="0"/>
                  </a:cxn>
                </a:cxnLst>
                <a:rect l="0" t="0" r="r" b="b"/>
                <a:pathLst>
                  <a:path w="16" h="16">
                    <a:moveTo>
                      <a:pt x="7" y="0"/>
                    </a:moveTo>
                    <a:lnTo>
                      <a:pt x="14" y="2"/>
                    </a:lnTo>
                    <a:lnTo>
                      <a:pt x="15" y="4"/>
                    </a:lnTo>
                    <a:lnTo>
                      <a:pt x="15" y="6"/>
                    </a:lnTo>
                    <a:lnTo>
                      <a:pt x="16" y="9"/>
                    </a:lnTo>
                    <a:lnTo>
                      <a:pt x="14" y="14"/>
                    </a:lnTo>
                    <a:lnTo>
                      <a:pt x="12" y="15"/>
                    </a:lnTo>
                    <a:lnTo>
                      <a:pt x="10" y="16"/>
                    </a:lnTo>
                    <a:lnTo>
                      <a:pt x="5" y="16"/>
                    </a:lnTo>
                    <a:lnTo>
                      <a:pt x="3" y="15"/>
                    </a:lnTo>
                    <a:lnTo>
                      <a:pt x="1" y="13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20" name="Freeform 996"/>
              <p:cNvSpPr>
                <a:spLocks/>
              </p:cNvSpPr>
              <p:nvPr/>
            </p:nvSpPr>
            <p:spPr bwMode="auto">
              <a:xfrm>
                <a:off x="5895975" y="6065838"/>
                <a:ext cx="55563" cy="106363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26" y="61"/>
                  </a:cxn>
                  <a:cxn ang="0">
                    <a:pos x="29" y="65"/>
                  </a:cxn>
                  <a:cxn ang="0">
                    <a:pos x="35" y="65"/>
                  </a:cxn>
                  <a:cxn ang="0">
                    <a:pos x="35" y="67"/>
                  </a:cxn>
                  <a:cxn ang="0">
                    <a:pos x="0" y="67"/>
                  </a:cxn>
                  <a:cxn ang="0">
                    <a:pos x="0" y="65"/>
                  </a:cxn>
                  <a:cxn ang="0">
                    <a:pos x="6" y="65"/>
                  </a:cxn>
                  <a:cxn ang="0">
                    <a:pos x="9" y="63"/>
                  </a:cxn>
                  <a:cxn ang="0">
                    <a:pos x="10" y="63"/>
                  </a:cxn>
                  <a:cxn ang="0">
                    <a:pos x="10" y="62"/>
                  </a:cxn>
                  <a:cxn ang="0">
                    <a:pos x="11" y="60"/>
                  </a:cxn>
                  <a:cxn ang="0">
                    <a:pos x="11" y="14"/>
                  </a:cxn>
                  <a:cxn ang="0">
                    <a:pos x="10" y="12"/>
                  </a:cxn>
                  <a:cxn ang="0">
                    <a:pos x="9" y="12"/>
                  </a:cxn>
                  <a:cxn ang="0">
                    <a:pos x="9" y="11"/>
                  </a:cxn>
                  <a:cxn ang="0">
                    <a:pos x="6" y="11"/>
                  </a:cxn>
                  <a:cxn ang="0">
                    <a:pos x="4" y="12"/>
                  </a:cxn>
                  <a:cxn ang="0">
                    <a:pos x="2" y="12"/>
                  </a:cxn>
                  <a:cxn ang="0">
                    <a:pos x="0" y="11"/>
                  </a:cxn>
                  <a:cxn ang="0">
                    <a:pos x="25" y="0"/>
                  </a:cxn>
                  <a:cxn ang="0">
                    <a:pos x="26" y="0"/>
                  </a:cxn>
                </a:cxnLst>
                <a:rect l="0" t="0" r="r" b="b"/>
                <a:pathLst>
                  <a:path w="35" h="67">
                    <a:moveTo>
                      <a:pt x="26" y="0"/>
                    </a:moveTo>
                    <a:lnTo>
                      <a:pt x="26" y="61"/>
                    </a:lnTo>
                    <a:lnTo>
                      <a:pt x="29" y="65"/>
                    </a:lnTo>
                    <a:lnTo>
                      <a:pt x="35" y="65"/>
                    </a:lnTo>
                    <a:lnTo>
                      <a:pt x="35" y="67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6" y="65"/>
                    </a:lnTo>
                    <a:lnTo>
                      <a:pt x="9" y="63"/>
                    </a:lnTo>
                    <a:lnTo>
                      <a:pt x="10" y="63"/>
                    </a:lnTo>
                    <a:lnTo>
                      <a:pt x="10" y="62"/>
                    </a:lnTo>
                    <a:lnTo>
                      <a:pt x="11" y="60"/>
                    </a:lnTo>
                    <a:lnTo>
                      <a:pt x="11" y="14"/>
                    </a:lnTo>
                    <a:lnTo>
                      <a:pt x="10" y="12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6" y="11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0" y="11"/>
                    </a:lnTo>
                    <a:lnTo>
                      <a:pt x="25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21" name="Freeform 997"/>
              <p:cNvSpPr>
                <a:spLocks noEditPoints="1"/>
              </p:cNvSpPr>
              <p:nvPr/>
            </p:nvSpPr>
            <p:spPr bwMode="auto">
              <a:xfrm>
                <a:off x="5891213" y="5624513"/>
                <a:ext cx="66675" cy="107950"/>
              </a:xfrm>
              <a:custGeom>
                <a:avLst/>
                <a:gdLst/>
                <a:ahLst/>
                <a:cxnLst>
                  <a:cxn ang="0">
                    <a:pos x="42" y="33"/>
                  </a:cxn>
                  <a:cxn ang="0">
                    <a:pos x="42" y="43"/>
                  </a:cxn>
                  <a:cxn ang="0">
                    <a:pos x="39" y="52"/>
                  </a:cxn>
                  <a:cxn ang="0">
                    <a:pos x="37" y="59"/>
                  </a:cxn>
                  <a:cxn ang="0">
                    <a:pos x="35" y="61"/>
                  </a:cxn>
                  <a:cxn ang="0">
                    <a:pos x="31" y="63"/>
                  </a:cxn>
                  <a:cxn ang="0">
                    <a:pos x="29" y="66"/>
                  </a:cxn>
                  <a:cxn ang="0">
                    <a:pos x="27" y="67"/>
                  </a:cxn>
                  <a:cxn ang="0">
                    <a:pos x="23" y="68"/>
                  </a:cxn>
                  <a:cxn ang="0">
                    <a:pos x="17" y="68"/>
                  </a:cxn>
                  <a:cxn ang="0">
                    <a:pos x="15" y="67"/>
                  </a:cxn>
                  <a:cxn ang="0">
                    <a:pos x="12" y="66"/>
                  </a:cxn>
                  <a:cxn ang="0">
                    <a:pos x="9" y="62"/>
                  </a:cxn>
                  <a:cxn ang="0">
                    <a:pos x="6" y="59"/>
                  </a:cxn>
                  <a:cxn ang="0">
                    <a:pos x="5" y="56"/>
                  </a:cxn>
                  <a:cxn ang="0">
                    <a:pos x="2" y="53"/>
                  </a:cxn>
                  <a:cxn ang="0">
                    <a:pos x="1" y="51"/>
                  </a:cxn>
                  <a:cxn ang="0">
                    <a:pos x="0" y="43"/>
                  </a:cxn>
                  <a:cxn ang="0">
                    <a:pos x="0" y="24"/>
                  </a:cxn>
                  <a:cxn ang="0">
                    <a:pos x="2" y="15"/>
                  </a:cxn>
                  <a:cxn ang="0">
                    <a:pos x="5" y="10"/>
                  </a:cxn>
                  <a:cxn ang="0">
                    <a:pos x="7" y="7"/>
                  </a:cxn>
                  <a:cxn ang="0">
                    <a:pos x="10" y="3"/>
                  </a:cxn>
                  <a:cxn ang="0">
                    <a:pos x="14" y="1"/>
                  </a:cxn>
                  <a:cxn ang="0">
                    <a:pos x="17" y="0"/>
                  </a:cxn>
                  <a:cxn ang="0">
                    <a:pos x="24" y="0"/>
                  </a:cxn>
                  <a:cxn ang="0">
                    <a:pos x="28" y="1"/>
                  </a:cxn>
                  <a:cxn ang="0">
                    <a:pos x="31" y="3"/>
                  </a:cxn>
                  <a:cxn ang="0">
                    <a:pos x="35" y="7"/>
                  </a:cxn>
                  <a:cxn ang="0">
                    <a:pos x="39" y="14"/>
                  </a:cxn>
                  <a:cxn ang="0">
                    <a:pos x="42" y="24"/>
                  </a:cxn>
                  <a:cxn ang="0">
                    <a:pos x="42" y="33"/>
                  </a:cxn>
                  <a:cxn ang="0">
                    <a:pos x="28" y="33"/>
                  </a:cxn>
                  <a:cxn ang="0">
                    <a:pos x="28" y="9"/>
                  </a:cxn>
                  <a:cxn ang="0">
                    <a:pos x="27" y="7"/>
                  </a:cxn>
                  <a:cxn ang="0">
                    <a:pos x="23" y="3"/>
                  </a:cxn>
                  <a:cxn ang="0">
                    <a:pos x="17" y="3"/>
                  </a:cxn>
                  <a:cxn ang="0">
                    <a:pos x="16" y="5"/>
                  </a:cxn>
                  <a:cxn ang="0">
                    <a:pos x="15" y="7"/>
                  </a:cxn>
                  <a:cxn ang="0">
                    <a:pos x="15" y="10"/>
                  </a:cxn>
                  <a:cxn ang="0">
                    <a:pos x="14" y="15"/>
                  </a:cxn>
                  <a:cxn ang="0">
                    <a:pos x="14" y="52"/>
                  </a:cxn>
                  <a:cxn ang="0">
                    <a:pos x="15" y="55"/>
                  </a:cxn>
                  <a:cxn ang="0">
                    <a:pos x="15" y="59"/>
                  </a:cxn>
                  <a:cxn ang="0">
                    <a:pos x="17" y="63"/>
                  </a:cxn>
                  <a:cxn ang="0">
                    <a:pos x="18" y="65"/>
                  </a:cxn>
                  <a:cxn ang="0">
                    <a:pos x="22" y="65"/>
                  </a:cxn>
                  <a:cxn ang="0">
                    <a:pos x="24" y="63"/>
                  </a:cxn>
                  <a:cxn ang="0">
                    <a:pos x="24" y="62"/>
                  </a:cxn>
                  <a:cxn ang="0">
                    <a:pos x="27" y="60"/>
                  </a:cxn>
                  <a:cxn ang="0">
                    <a:pos x="28" y="58"/>
                  </a:cxn>
                  <a:cxn ang="0">
                    <a:pos x="28" y="54"/>
                  </a:cxn>
                  <a:cxn ang="0">
                    <a:pos x="28" y="33"/>
                  </a:cxn>
                </a:cxnLst>
                <a:rect l="0" t="0" r="r" b="b"/>
                <a:pathLst>
                  <a:path w="42" h="68">
                    <a:moveTo>
                      <a:pt x="42" y="33"/>
                    </a:moveTo>
                    <a:lnTo>
                      <a:pt x="42" y="43"/>
                    </a:lnTo>
                    <a:lnTo>
                      <a:pt x="39" y="52"/>
                    </a:lnTo>
                    <a:lnTo>
                      <a:pt x="37" y="59"/>
                    </a:lnTo>
                    <a:lnTo>
                      <a:pt x="35" y="61"/>
                    </a:lnTo>
                    <a:lnTo>
                      <a:pt x="31" y="63"/>
                    </a:lnTo>
                    <a:lnTo>
                      <a:pt x="29" y="66"/>
                    </a:lnTo>
                    <a:lnTo>
                      <a:pt x="27" y="67"/>
                    </a:lnTo>
                    <a:lnTo>
                      <a:pt x="23" y="68"/>
                    </a:lnTo>
                    <a:lnTo>
                      <a:pt x="17" y="68"/>
                    </a:lnTo>
                    <a:lnTo>
                      <a:pt x="15" y="67"/>
                    </a:lnTo>
                    <a:lnTo>
                      <a:pt x="12" y="66"/>
                    </a:lnTo>
                    <a:lnTo>
                      <a:pt x="9" y="62"/>
                    </a:lnTo>
                    <a:lnTo>
                      <a:pt x="6" y="59"/>
                    </a:lnTo>
                    <a:lnTo>
                      <a:pt x="5" y="56"/>
                    </a:lnTo>
                    <a:lnTo>
                      <a:pt x="2" y="53"/>
                    </a:lnTo>
                    <a:lnTo>
                      <a:pt x="1" y="51"/>
                    </a:lnTo>
                    <a:lnTo>
                      <a:pt x="0" y="43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5" y="10"/>
                    </a:lnTo>
                    <a:lnTo>
                      <a:pt x="7" y="7"/>
                    </a:lnTo>
                    <a:lnTo>
                      <a:pt x="10" y="3"/>
                    </a:lnTo>
                    <a:lnTo>
                      <a:pt x="14" y="1"/>
                    </a:lnTo>
                    <a:lnTo>
                      <a:pt x="17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1" y="3"/>
                    </a:lnTo>
                    <a:lnTo>
                      <a:pt x="35" y="7"/>
                    </a:lnTo>
                    <a:lnTo>
                      <a:pt x="39" y="14"/>
                    </a:lnTo>
                    <a:lnTo>
                      <a:pt x="42" y="24"/>
                    </a:lnTo>
                    <a:lnTo>
                      <a:pt x="42" y="33"/>
                    </a:lnTo>
                    <a:close/>
                    <a:moveTo>
                      <a:pt x="28" y="33"/>
                    </a:moveTo>
                    <a:lnTo>
                      <a:pt x="28" y="9"/>
                    </a:lnTo>
                    <a:lnTo>
                      <a:pt x="27" y="7"/>
                    </a:lnTo>
                    <a:lnTo>
                      <a:pt x="23" y="3"/>
                    </a:lnTo>
                    <a:lnTo>
                      <a:pt x="17" y="3"/>
                    </a:lnTo>
                    <a:lnTo>
                      <a:pt x="16" y="5"/>
                    </a:lnTo>
                    <a:lnTo>
                      <a:pt x="15" y="7"/>
                    </a:lnTo>
                    <a:lnTo>
                      <a:pt x="15" y="10"/>
                    </a:lnTo>
                    <a:lnTo>
                      <a:pt x="14" y="15"/>
                    </a:lnTo>
                    <a:lnTo>
                      <a:pt x="14" y="52"/>
                    </a:lnTo>
                    <a:lnTo>
                      <a:pt x="15" y="55"/>
                    </a:lnTo>
                    <a:lnTo>
                      <a:pt x="15" y="59"/>
                    </a:lnTo>
                    <a:lnTo>
                      <a:pt x="17" y="63"/>
                    </a:lnTo>
                    <a:lnTo>
                      <a:pt x="18" y="65"/>
                    </a:lnTo>
                    <a:lnTo>
                      <a:pt x="22" y="65"/>
                    </a:lnTo>
                    <a:lnTo>
                      <a:pt x="24" y="63"/>
                    </a:lnTo>
                    <a:lnTo>
                      <a:pt x="24" y="62"/>
                    </a:lnTo>
                    <a:lnTo>
                      <a:pt x="27" y="60"/>
                    </a:lnTo>
                    <a:lnTo>
                      <a:pt x="28" y="58"/>
                    </a:lnTo>
                    <a:lnTo>
                      <a:pt x="28" y="54"/>
                    </a:lnTo>
                    <a:lnTo>
                      <a:pt x="28" y="3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22" name="Freeform 998"/>
              <p:cNvSpPr>
                <a:spLocks noEditPoints="1"/>
              </p:cNvSpPr>
              <p:nvPr/>
            </p:nvSpPr>
            <p:spPr bwMode="auto">
              <a:xfrm>
                <a:off x="5772150" y="5183188"/>
                <a:ext cx="65088" cy="107950"/>
              </a:xfrm>
              <a:custGeom>
                <a:avLst/>
                <a:gdLst/>
                <a:ahLst/>
                <a:cxnLst>
                  <a:cxn ang="0">
                    <a:pos x="41" y="33"/>
                  </a:cxn>
                  <a:cxn ang="0">
                    <a:pos x="41" y="43"/>
                  </a:cxn>
                  <a:cxn ang="0">
                    <a:pos x="39" y="52"/>
                  </a:cxn>
                  <a:cxn ang="0">
                    <a:pos x="37" y="59"/>
                  </a:cxn>
                  <a:cxn ang="0">
                    <a:pos x="34" y="61"/>
                  </a:cxn>
                  <a:cxn ang="0">
                    <a:pos x="31" y="63"/>
                  </a:cxn>
                  <a:cxn ang="0">
                    <a:pos x="29" y="66"/>
                  </a:cxn>
                  <a:cxn ang="0">
                    <a:pos x="26" y="67"/>
                  </a:cxn>
                  <a:cxn ang="0">
                    <a:pos x="23" y="68"/>
                  </a:cxn>
                  <a:cxn ang="0">
                    <a:pos x="17" y="68"/>
                  </a:cxn>
                  <a:cxn ang="0">
                    <a:pos x="15" y="67"/>
                  </a:cxn>
                  <a:cxn ang="0">
                    <a:pos x="11" y="66"/>
                  </a:cxn>
                  <a:cxn ang="0">
                    <a:pos x="9" y="62"/>
                  </a:cxn>
                  <a:cxn ang="0">
                    <a:pos x="6" y="59"/>
                  </a:cxn>
                  <a:cxn ang="0">
                    <a:pos x="4" y="56"/>
                  </a:cxn>
                  <a:cxn ang="0">
                    <a:pos x="2" y="53"/>
                  </a:cxn>
                  <a:cxn ang="0">
                    <a:pos x="1" y="51"/>
                  </a:cxn>
                  <a:cxn ang="0">
                    <a:pos x="0" y="43"/>
                  </a:cxn>
                  <a:cxn ang="0">
                    <a:pos x="0" y="24"/>
                  </a:cxn>
                  <a:cxn ang="0">
                    <a:pos x="2" y="15"/>
                  </a:cxn>
                  <a:cxn ang="0">
                    <a:pos x="4" y="10"/>
                  </a:cxn>
                  <a:cxn ang="0">
                    <a:pos x="7" y="7"/>
                  </a:cxn>
                  <a:cxn ang="0">
                    <a:pos x="10" y="3"/>
                  </a:cxn>
                  <a:cxn ang="0">
                    <a:pos x="14" y="1"/>
                  </a:cxn>
                  <a:cxn ang="0">
                    <a:pos x="17" y="0"/>
                  </a:cxn>
                  <a:cxn ang="0">
                    <a:pos x="24" y="0"/>
                  </a:cxn>
                  <a:cxn ang="0">
                    <a:pos x="28" y="1"/>
                  </a:cxn>
                  <a:cxn ang="0">
                    <a:pos x="31" y="3"/>
                  </a:cxn>
                  <a:cxn ang="0">
                    <a:pos x="34" y="7"/>
                  </a:cxn>
                  <a:cxn ang="0">
                    <a:pos x="39" y="14"/>
                  </a:cxn>
                  <a:cxn ang="0">
                    <a:pos x="41" y="24"/>
                  </a:cxn>
                  <a:cxn ang="0">
                    <a:pos x="41" y="33"/>
                  </a:cxn>
                  <a:cxn ang="0">
                    <a:pos x="28" y="33"/>
                  </a:cxn>
                  <a:cxn ang="0">
                    <a:pos x="28" y="9"/>
                  </a:cxn>
                  <a:cxn ang="0">
                    <a:pos x="26" y="7"/>
                  </a:cxn>
                  <a:cxn ang="0">
                    <a:pos x="23" y="3"/>
                  </a:cxn>
                  <a:cxn ang="0">
                    <a:pos x="17" y="3"/>
                  </a:cxn>
                  <a:cxn ang="0">
                    <a:pos x="16" y="5"/>
                  </a:cxn>
                  <a:cxn ang="0">
                    <a:pos x="15" y="7"/>
                  </a:cxn>
                  <a:cxn ang="0">
                    <a:pos x="15" y="10"/>
                  </a:cxn>
                  <a:cxn ang="0">
                    <a:pos x="14" y="15"/>
                  </a:cxn>
                  <a:cxn ang="0">
                    <a:pos x="14" y="52"/>
                  </a:cxn>
                  <a:cxn ang="0">
                    <a:pos x="15" y="55"/>
                  </a:cxn>
                  <a:cxn ang="0">
                    <a:pos x="15" y="59"/>
                  </a:cxn>
                  <a:cxn ang="0">
                    <a:pos x="17" y="63"/>
                  </a:cxn>
                  <a:cxn ang="0">
                    <a:pos x="18" y="65"/>
                  </a:cxn>
                  <a:cxn ang="0">
                    <a:pos x="22" y="65"/>
                  </a:cxn>
                  <a:cxn ang="0">
                    <a:pos x="24" y="63"/>
                  </a:cxn>
                  <a:cxn ang="0">
                    <a:pos x="24" y="62"/>
                  </a:cxn>
                  <a:cxn ang="0">
                    <a:pos x="26" y="60"/>
                  </a:cxn>
                  <a:cxn ang="0">
                    <a:pos x="28" y="58"/>
                  </a:cxn>
                  <a:cxn ang="0">
                    <a:pos x="28" y="54"/>
                  </a:cxn>
                  <a:cxn ang="0">
                    <a:pos x="28" y="33"/>
                  </a:cxn>
                </a:cxnLst>
                <a:rect l="0" t="0" r="r" b="b"/>
                <a:pathLst>
                  <a:path w="41" h="68">
                    <a:moveTo>
                      <a:pt x="41" y="33"/>
                    </a:moveTo>
                    <a:lnTo>
                      <a:pt x="41" y="43"/>
                    </a:lnTo>
                    <a:lnTo>
                      <a:pt x="39" y="52"/>
                    </a:lnTo>
                    <a:lnTo>
                      <a:pt x="37" y="59"/>
                    </a:lnTo>
                    <a:lnTo>
                      <a:pt x="34" y="61"/>
                    </a:lnTo>
                    <a:lnTo>
                      <a:pt x="31" y="63"/>
                    </a:lnTo>
                    <a:lnTo>
                      <a:pt x="29" y="66"/>
                    </a:lnTo>
                    <a:lnTo>
                      <a:pt x="26" y="67"/>
                    </a:lnTo>
                    <a:lnTo>
                      <a:pt x="23" y="68"/>
                    </a:lnTo>
                    <a:lnTo>
                      <a:pt x="17" y="68"/>
                    </a:lnTo>
                    <a:lnTo>
                      <a:pt x="15" y="67"/>
                    </a:lnTo>
                    <a:lnTo>
                      <a:pt x="11" y="66"/>
                    </a:lnTo>
                    <a:lnTo>
                      <a:pt x="9" y="62"/>
                    </a:lnTo>
                    <a:lnTo>
                      <a:pt x="6" y="59"/>
                    </a:lnTo>
                    <a:lnTo>
                      <a:pt x="4" y="56"/>
                    </a:lnTo>
                    <a:lnTo>
                      <a:pt x="2" y="53"/>
                    </a:lnTo>
                    <a:lnTo>
                      <a:pt x="1" y="51"/>
                    </a:lnTo>
                    <a:lnTo>
                      <a:pt x="0" y="43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4" y="10"/>
                    </a:lnTo>
                    <a:lnTo>
                      <a:pt x="7" y="7"/>
                    </a:lnTo>
                    <a:lnTo>
                      <a:pt x="10" y="3"/>
                    </a:lnTo>
                    <a:lnTo>
                      <a:pt x="14" y="1"/>
                    </a:lnTo>
                    <a:lnTo>
                      <a:pt x="17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1" y="3"/>
                    </a:lnTo>
                    <a:lnTo>
                      <a:pt x="34" y="7"/>
                    </a:lnTo>
                    <a:lnTo>
                      <a:pt x="39" y="14"/>
                    </a:lnTo>
                    <a:lnTo>
                      <a:pt x="41" y="24"/>
                    </a:lnTo>
                    <a:lnTo>
                      <a:pt x="41" y="33"/>
                    </a:lnTo>
                    <a:close/>
                    <a:moveTo>
                      <a:pt x="28" y="33"/>
                    </a:moveTo>
                    <a:lnTo>
                      <a:pt x="28" y="9"/>
                    </a:lnTo>
                    <a:lnTo>
                      <a:pt x="26" y="7"/>
                    </a:lnTo>
                    <a:lnTo>
                      <a:pt x="23" y="3"/>
                    </a:lnTo>
                    <a:lnTo>
                      <a:pt x="17" y="3"/>
                    </a:lnTo>
                    <a:lnTo>
                      <a:pt x="16" y="5"/>
                    </a:lnTo>
                    <a:lnTo>
                      <a:pt x="15" y="7"/>
                    </a:lnTo>
                    <a:lnTo>
                      <a:pt x="15" y="10"/>
                    </a:lnTo>
                    <a:lnTo>
                      <a:pt x="14" y="15"/>
                    </a:lnTo>
                    <a:lnTo>
                      <a:pt x="14" y="52"/>
                    </a:lnTo>
                    <a:lnTo>
                      <a:pt x="15" y="55"/>
                    </a:lnTo>
                    <a:lnTo>
                      <a:pt x="15" y="59"/>
                    </a:lnTo>
                    <a:lnTo>
                      <a:pt x="17" y="63"/>
                    </a:lnTo>
                    <a:lnTo>
                      <a:pt x="18" y="65"/>
                    </a:lnTo>
                    <a:lnTo>
                      <a:pt x="22" y="65"/>
                    </a:lnTo>
                    <a:lnTo>
                      <a:pt x="24" y="63"/>
                    </a:lnTo>
                    <a:lnTo>
                      <a:pt x="24" y="62"/>
                    </a:lnTo>
                    <a:lnTo>
                      <a:pt x="26" y="60"/>
                    </a:lnTo>
                    <a:lnTo>
                      <a:pt x="28" y="58"/>
                    </a:lnTo>
                    <a:lnTo>
                      <a:pt x="28" y="54"/>
                    </a:lnTo>
                    <a:lnTo>
                      <a:pt x="28" y="3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23" name="Freeform 999"/>
              <p:cNvSpPr>
                <a:spLocks/>
              </p:cNvSpPr>
              <p:nvPr/>
            </p:nvSpPr>
            <p:spPr bwMode="auto">
              <a:xfrm>
                <a:off x="5853113" y="5265738"/>
                <a:ext cx="23813" cy="25400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9" y="1"/>
                  </a:cxn>
                  <a:cxn ang="0">
                    <a:pos x="12" y="2"/>
                  </a:cxn>
                  <a:cxn ang="0">
                    <a:pos x="14" y="4"/>
                  </a:cxn>
                  <a:cxn ang="0">
                    <a:pos x="15" y="6"/>
                  </a:cxn>
                  <a:cxn ang="0">
                    <a:pos x="15" y="10"/>
                  </a:cxn>
                  <a:cxn ang="0">
                    <a:pos x="14" y="13"/>
                  </a:cxn>
                  <a:cxn ang="0">
                    <a:pos x="12" y="14"/>
                  </a:cxn>
                  <a:cxn ang="0">
                    <a:pos x="10" y="15"/>
                  </a:cxn>
                  <a:cxn ang="0">
                    <a:pos x="9" y="16"/>
                  </a:cxn>
                  <a:cxn ang="0">
                    <a:pos x="4" y="16"/>
                  </a:cxn>
                  <a:cxn ang="0">
                    <a:pos x="3" y="15"/>
                  </a:cxn>
                  <a:cxn ang="0">
                    <a:pos x="1" y="14"/>
                  </a:cxn>
                  <a:cxn ang="0">
                    <a:pos x="0" y="13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3" y="1"/>
                  </a:cxn>
                  <a:cxn ang="0">
                    <a:pos x="4" y="1"/>
                  </a:cxn>
                  <a:cxn ang="0">
                    <a:pos x="7" y="0"/>
                  </a:cxn>
                </a:cxnLst>
                <a:rect l="0" t="0" r="r" b="b"/>
                <a:pathLst>
                  <a:path w="15" h="16">
                    <a:moveTo>
                      <a:pt x="7" y="0"/>
                    </a:moveTo>
                    <a:lnTo>
                      <a:pt x="9" y="1"/>
                    </a:lnTo>
                    <a:lnTo>
                      <a:pt x="12" y="2"/>
                    </a:lnTo>
                    <a:lnTo>
                      <a:pt x="14" y="4"/>
                    </a:lnTo>
                    <a:lnTo>
                      <a:pt x="15" y="6"/>
                    </a:lnTo>
                    <a:lnTo>
                      <a:pt x="15" y="10"/>
                    </a:lnTo>
                    <a:lnTo>
                      <a:pt x="14" y="13"/>
                    </a:lnTo>
                    <a:lnTo>
                      <a:pt x="12" y="14"/>
                    </a:lnTo>
                    <a:lnTo>
                      <a:pt x="10" y="15"/>
                    </a:lnTo>
                    <a:lnTo>
                      <a:pt x="9" y="16"/>
                    </a:lnTo>
                    <a:lnTo>
                      <a:pt x="4" y="16"/>
                    </a:lnTo>
                    <a:lnTo>
                      <a:pt x="3" y="15"/>
                    </a:lnTo>
                    <a:lnTo>
                      <a:pt x="1" y="14"/>
                    </a:lnTo>
                    <a:lnTo>
                      <a:pt x="0" y="13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24" name="Freeform 1000"/>
              <p:cNvSpPr>
                <a:spLocks/>
              </p:cNvSpPr>
              <p:nvPr/>
            </p:nvSpPr>
            <p:spPr bwMode="auto">
              <a:xfrm>
                <a:off x="5895975" y="5183188"/>
                <a:ext cx="53975" cy="106363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25" y="61"/>
                  </a:cxn>
                  <a:cxn ang="0">
                    <a:pos x="26" y="62"/>
                  </a:cxn>
                  <a:cxn ang="0">
                    <a:pos x="28" y="63"/>
                  </a:cxn>
                  <a:cxn ang="0">
                    <a:pos x="29" y="65"/>
                  </a:cxn>
                  <a:cxn ang="0">
                    <a:pos x="34" y="65"/>
                  </a:cxn>
                  <a:cxn ang="0">
                    <a:pos x="34" y="67"/>
                  </a:cxn>
                  <a:cxn ang="0">
                    <a:pos x="0" y="67"/>
                  </a:cxn>
                  <a:cxn ang="0">
                    <a:pos x="0" y="65"/>
                  </a:cxn>
                  <a:cxn ang="0">
                    <a:pos x="6" y="65"/>
                  </a:cxn>
                  <a:cxn ang="0">
                    <a:pos x="7" y="63"/>
                  </a:cxn>
                  <a:cxn ang="0">
                    <a:pos x="9" y="63"/>
                  </a:cxn>
                  <a:cxn ang="0">
                    <a:pos x="9" y="62"/>
                  </a:cxn>
                  <a:cxn ang="0">
                    <a:pos x="10" y="62"/>
                  </a:cxn>
                  <a:cxn ang="0">
                    <a:pos x="10" y="60"/>
                  </a:cxn>
                  <a:cxn ang="0">
                    <a:pos x="11" y="58"/>
                  </a:cxn>
                  <a:cxn ang="0">
                    <a:pos x="11" y="14"/>
                  </a:cxn>
                  <a:cxn ang="0">
                    <a:pos x="10" y="12"/>
                  </a:cxn>
                  <a:cxn ang="0">
                    <a:pos x="9" y="12"/>
                  </a:cxn>
                  <a:cxn ang="0">
                    <a:pos x="7" y="11"/>
                  </a:cxn>
                  <a:cxn ang="0">
                    <a:pos x="5" y="11"/>
                  </a:cxn>
                  <a:cxn ang="0">
                    <a:pos x="3" y="12"/>
                  </a:cxn>
                  <a:cxn ang="0">
                    <a:pos x="2" y="12"/>
                  </a:cxn>
                  <a:cxn ang="0">
                    <a:pos x="0" y="11"/>
                  </a:cxn>
                  <a:cxn ang="0">
                    <a:pos x="24" y="0"/>
                  </a:cxn>
                  <a:cxn ang="0">
                    <a:pos x="25" y="0"/>
                  </a:cxn>
                </a:cxnLst>
                <a:rect l="0" t="0" r="r" b="b"/>
                <a:pathLst>
                  <a:path w="34" h="67">
                    <a:moveTo>
                      <a:pt x="25" y="0"/>
                    </a:moveTo>
                    <a:lnTo>
                      <a:pt x="25" y="61"/>
                    </a:lnTo>
                    <a:lnTo>
                      <a:pt x="26" y="62"/>
                    </a:lnTo>
                    <a:lnTo>
                      <a:pt x="28" y="63"/>
                    </a:lnTo>
                    <a:lnTo>
                      <a:pt x="29" y="65"/>
                    </a:lnTo>
                    <a:lnTo>
                      <a:pt x="34" y="65"/>
                    </a:lnTo>
                    <a:lnTo>
                      <a:pt x="34" y="67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6" y="65"/>
                    </a:lnTo>
                    <a:lnTo>
                      <a:pt x="7" y="63"/>
                    </a:lnTo>
                    <a:lnTo>
                      <a:pt x="9" y="63"/>
                    </a:lnTo>
                    <a:lnTo>
                      <a:pt x="9" y="62"/>
                    </a:lnTo>
                    <a:lnTo>
                      <a:pt x="10" y="62"/>
                    </a:lnTo>
                    <a:lnTo>
                      <a:pt x="10" y="60"/>
                    </a:lnTo>
                    <a:lnTo>
                      <a:pt x="11" y="58"/>
                    </a:lnTo>
                    <a:lnTo>
                      <a:pt x="11" y="14"/>
                    </a:lnTo>
                    <a:lnTo>
                      <a:pt x="10" y="12"/>
                    </a:lnTo>
                    <a:lnTo>
                      <a:pt x="9" y="12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0" y="11"/>
                    </a:lnTo>
                    <a:lnTo>
                      <a:pt x="24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25" name="Line 1001"/>
              <p:cNvSpPr>
                <a:spLocks noChangeShapeType="1"/>
              </p:cNvSpPr>
              <p:nvPr/>
            </p:nvSpPr>
            <p:spPr bwMode="auto">
              <a:xfrm>
                <a:off x="6005513" y="6340475"/>
                <a:ext cx="1455738" cy="1588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26" name="Line 1002"/>
              <p:cNvSpPr>
                <a:spLocks noChangeShapeType="1"/>
              </p:cNvSpPr>
              <p:nvPr/>
            </p:nvSpPr>
            <p:spPr bwMode="auto">
              <a:xfrm>
                <a:off x="6129338" y="6319838"/>
                <a:ext cx="1588" cy="2063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27" name="Line 1003"/>
              <p:cNvSpPr>
                <a:spLocks noChangeShapeType="1"/>
              </p:cNvSpPr>
              <p:nvPr/>
            </p:nvSpPr>
            <p:spPr bwMode="auto">
              <a:xfrm>
                <a:off x="6246813" y="6319838"/>
                <a:ext cx="1588" cy="2063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28" name="Line 1004"/>
              <p:cNvSpPr>
                <a:spLocks noChangeShapeType="1"/>
              </p:cNvSpPr>
              <p:nvPr/>
            </p:nvSpPr>
            <p:spPr bwMode="auto">
              <a:xfrm>
                <a:off x="6337300" y="6319838"/>
                <a:ext cx="1588" cy="2063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29" name="Line 1005"/>
              <p:cNvSpPr>
                <a:spLocks noChangeShapeType="1"/>
              </p:cNvSpPr>
              <p:nvPr/>
            </p:nvSpPr>
            <p:spPr bwMode="auto">
              <a:xfrm>
                <a:off x="6411913" y="6319838"/>
                <a:ext cx="1588" cy="2063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30" name="Line 1006"/>
              <p:cNvSpPr>
                <a:spLocks noChangeShapeType="1"/>
              </p:cNvSpPr>
              <p:nvPr/>
            </p:nvSpPr>
            <p:spPr bwMode="auto">
              <a:xfrm>
                <a:off x="6473825" y="6319838"/>
                <a:ext cx="1588" cy="2063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31" name="Line 1007"/>
              <p:cNvSpPr>
                <a:spLocks noChangeShapeType="1"/>
              </p:cNvSpPr>
              <p:nvPr/>
            </p:nvSpPr>
            <p:spPr bwMode="auto">
              <a:xfrm>
                <a:off x="6527800" y="6319838"/>
                <a:ext cx="1588" cy="2063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32" name="Line 1008"/>
              <p:cNvSpPr>
                <a:spLocks noChangeShapeType="1"/>
              </p:cNvSpPr>
              <p:nvPr/>
            </p:nvSpPr>
            <p:spPr bwMode="auto">
              <a:xfrm>
                <a:off x="6575425" y="6319838"/>
                <a:ext cx="1588" cy="2063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33" name="Line 1009"/>
              <p:cNvSpPr>
                <a:spLocks noChangeShapeType="1"/>
              </p:cNvSpPr>
              <p:nvPr/>
            </p:nvSpPr>
            <p:spPr bwMode="auto">
              <a:xfrm>
                <a:off x="6618288" y="6300788"/>
                <a:ext cx="1588" cy="396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34" name="Freeform 1010"/>
              <p:cNvSpPr>
                <a:spLocks/>
              </p:cNvSpPr>
              <p:nvPr/>
            </p:nvSpPr>
            <p:spPr bwMode="auto">
              <a:xfrm>
                <a:off x="6496050" y="6453188"/>
                <a:ext cx="55563" cy="106363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26" y="61"/>
                  </a:cxn>
                  <a:cxn ang="0">
                    <a:pos x="29" y="65"/>
                  </a:cxn>
                  <a:cxn ang="0">
                    <a:pos x="35" y="65"/>
                  </a:cxn>
                  <a:cxn ang="0">
                    <a:pos x="35" y="67"/>
                  </a:cxn>
                  <a:cxn ang="0">
                    <a:pos x="0" y="67"/>
                  </a:cxn>
                  <a:cxn ang="0">
                    <a:pos x="0" y="65"/>
                  </a:cxn>
                  <a:cxn ang="0">
                    <a:pos x="6" y="65"/>
                  </a:cxn>
                  <a:cxn ang="0">
                    <a:pos x="8" y="64"/>
                  </a:cxn>
                  <a:cxn ang="0">
                    <a:pos x="10" y="64"/>
                  </a:cxn>
                  <a:cxn ang="0">
                    <a:pos x="10" y="63"/>
                  </a:cxn>
                  <a:cxn ang="0">
                    <a:pos x="11" y="60"/>
                  </a:cxn>
                  <a:cxn ang="0">
                    <a:pos x="11" y="14"/>
                  </a:cxn>
                  <a:cxn ang="0">
                    <a:pos x="10" y="13"/>
                  </a:cxn>
                  <a:cxn ang="0">
                    <a:pos x="8" y="13"/>
                  </a:cxn>
                  <a:cxn ang="0">
                    <a:pos x="8" y="12"/>
                  </a:cxn>
                  <a:cxn ang="0">
                    <a:pos x="6" y="12"/>
                  </a:cxn>
                  <a:cxn ang="0">
                    <a:pos x="4" y="13"/>
                  </a:cxn>
                  <a:cxn ang="0">
                    <a:pos x="2" y="13"/>
                  </a:cxn>
                  <a:cxn ang="0">
                    <a:pos x="0" y="12"/>
                  </a:cxn>
                  <a:cxn ang="0">
                    <a:pos x="25" y="0"/>
                  </a:cxn>
                  <a:cxn ang="0">
                    <a:pos x="26" y="0"/>
                  </a:cxn>
                </a:cxnLst>
                <a:rect l="0" t="0" r="r" b="b"/>
                <a:pathLst>
                  <a:path w="35" h="67">
                    <a:moveTo>
                      <a:pt x="26" y="0"/>
                    </a:moveTo>
                    <a:lnTo>
                      <a:pt x="26" y="61"/>
                    </a:lnTo>
                    <a:lnTo>
                      <a:pt x="29" y="65"/>
                    </a:lnTo>
                    <a:lnTo>
                      <a:pt x="35" y="65"/>
                    </a:lnTo>
                    <a:lnTo>
                      <a:pt x="35" y="67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6" y="65"/>
                    </a:lnTo>
                    <a:lnTo>
                      <a:pt x="8" y="64"/>
                    </a:lnTo>
                    <a:lnTo>
                      <a:pt x="10" y="64"/>
                    </a:lnTo>
                    <a:lnTo>
                      <a:pt x="10" y="63"/>
                    </a:lnTo>
                    <a:lnTo>
                      <a:pt x="11" y="60"/>
                    </a:lnTo>
                    <a:lnTo>
                      <a:pt x="11" y="14"/>
                    </a:lnTo>
                    <a:lnTo>
                      <a:pt x="10" y="13"/>
                    </a:lnTo>
                    <a:lnTo>
                      <a:pt x="8" y="13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0" y="12"/>
                    </a:lnTo>
                    <a:lnTo>
                      <a:pt x="25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35" name="Freeform 1011"/>
              <p:cNvSpPr>
                <a:spLocks noEditPoints="1"/>
              </p:cNvSpPr>
              <p:nvPr/>
            </p:nvSpPr>
            <p:spPr bwMode="auto">
              <a:xfrm>
                <a:off x="6570663" y="6453188"/>
                <a:ext cx="65088" cy="107950"/>
              </a:xfrm>
              <a:custGeom>
                <a:avLst/>
                <a:gdLst/>
                <a:ahLst/>
                <a:cxnLst>
                  <a:cxn ang="0">
                    <a:pos x="41" y="34"/>
                  </a:cxn>
                  <a:cxn ang="0">
                    <a:pos x="41" y="43"/>
                  </a:cxn>
                  <a:cxn ang="0">
                    <a:pos x="39" y="52"/>
                  </a:cxn>
                  <a:cxn ang="0">
                    <a:pos x="37" y="59"/>
                  </a:cxn>
                  <a:cxn ang="0">
                    <a:pos x="34" y="61"/>
                  </a:cxn>
                  <a:cxn ang="0">
                    <a:pos x="31" y="64"/>
                  </a:cxn>
                  <a:cxn ang="0">
                    <a:pos x="28" y="66"/>
                  </a:cxn>
                  <a:cxn ang="0">
                    <a:pos x="26" y="67"/>
                  </a:cxn>
                  <a:cxn ang="0">
                    <a:pos x="23" y="68"/>
                  </a:cxn>
                  <a:cxn ang="0">
                    <a:pos x="17" y="68"/>
                  </a:cxn>
                  <a:cxn ang="0">
                    <a:pos x="15" y="67"/>
                  </a:cxn>
                  <a:cxn ang="0">
                    <a:pos x="11" y="66"/>
                  </a:cxn>
                  <a:cxn ang="0">
                    <a:pos x="9" y="63"/>
                  </a:cxn>
                  <a:cxn ang="0">
                    <a:pos x="3" y="57"/>
                  </a:cxn>
                  <a:cxn ang="0">
                    <a:pos x="2" y="53"/>
                  </a:cxn>
                  <a:cxn ang="0">
                    <a:pos x="1" y="51"/>
                  </a:cxn>
                  <a:cxn ang="0">
                    <a:pos x="0" y="43"/>
                  </a:cxn>
                  <a:cxn ang="0">
                    <a:pos x="0" y="24"/>
                  </a:cxn>
                  <a:cxn ang="0">
                    <a:pos x="2" y="15"/>
                  </a:cxn>
                  <a:cxn ang="0">
                    <a:pos x="4" y="10"/>
                  </a:cxn>
                  <a:cxn ang="0">
                    <a:pos x="7" y="7"/>
                  </a:cxn>
                  <a:cxn ang="0">
                    <a:pos x="10" y="4"/>
                  </a:cxn>
                  <a:cxn ang="0">
                    <a:pos x="13" y="1"/>
                  </a:cxn>
                  <a:cxn ang="0">
                    <a:pos x="17" y="0"/>
                  </a:cxn>
                  <a:cxn ang="0">
                    <a:pos x="24" y="0"/>
                  </a:cxn>
                  <a:cxn ang="0">
                    <a:pos x="27" y="1"/>
                  </a:cxn>
                  <a:cxn ang="0">
                    <a:pos x="31" y="4"/>
                  </a:cxn>
                  <a:cxn ang="0">
                    <a:pos x="34" y="7"/>
                  </a:cxn>
                  <a:cxn ang="0">
                    <a:pos x="39" y="14"/>
                  </a:cxn>
                  <a:cxn ang="0">
                    <a:pos x="41" y="24"/>
                  </a:cxn>
                  <a:cxn ang="0">
                    <a:pos x="41" y="34"/>
                  </a:cxn>
                  <a:cxn ang="0">
                    <a:pos x="27" y="34"/>
                  </a:cxn>
                  <a:cxn ang="0">
                    <a:pos x="27" y="9"/>
                  </a:cxn>
                  <a:cxn ang="0">
                    <a:pos x="26" y="7"/>
                  </a:cxn>
                  <a:cxn ang="0">
                    <a:pos x="23" y="4"/>
                  </a:cxn>
                  <a:cxn ang="0">
                    <a:pos x="17" y="4"/>
                  </a:cxn>
                  <a:cxn ang="0">
                    <a:pos x="16" y="6"/>
                  </a:cxn>
                  <a:cxn ang="0">
                    <a:pos x="15" y="7"/>
                  </a:cxn>
                  <a:cxn ang="0">
                    <a:pos x="15" y="10"/>
                  </a:cxn>
                  <a:cxn ang="0">
                    <a:pos x="13" y="15"/>
                  </a:cxn>
                  <a:cxn ang="0">
                    <a:pos x="13" y="52"/>
                  </a:cxn>
                  <a:cxn ang="0">
                    <a:pos x="15" y="56"/>
                  </a:cxn>
                  <a:cxn ang="0">
                    <a:pos x="15" y="59"/>
                  </a:cxn>
                  <a:cxn ang="0">
                    <a:pos x="17" y="64"/>
                  </a:cxn>
                  <a:cxn ang="0">
                    <a:pos x="18" y="65"/>
                  </a:cxn>
                  <a:cxn ang="0">
                    <a:pos x="22" y="65"/>
                  </a:cxn>
                  <a:cxn ang="0">
                    <a:pos x="24" y="64"/>
                  </a:cxn>
                  <a:cxn ang="0">
                    <a:pos x="24" y="63"/>
                  </a:cxn>
                  <a:cxn ang="0">
                    <a:pos x="26" y="60"/>
                  </a:cxn>
                  <a:cxn ang="0">
                    <a:pos x="27" y="58"/>
                  </a:cxn>
                  <a:cxn ang="0">
                    <a:pos x="27" y="54"/>
                  </a:cxn>
                  <a:cxn ang="0">
                    <a:pos x="27" y="34"/>
                  </a:cxn>
                </a:cxnLst>
                <a:rect l="0" t="0" r="r" b="b"/>
                <a:pathLst>
                  <a:path w="41" h="68">
                    <a:moveTo>
                      <a:pt x="41" y="34"/>
                    </a:moveTo>
                    <a:lnTo>
                      <a:pt x="41" y="43"/>
                    </a:lnTo>
                    <a:lnTo>
                      <a:pt x="39" y="52"/>
                    </a:lnTo>
                    <a:lnTo>
                      <a:pt x="37" y="59"/>
                    </a:lnTo>
                    <a:lnTo>
                      <a:pt x="34" y="61"/>
                    </a:lnTo>
                    <a:lnTo>
                      <a:pt x="31" y="64"/>
                    </a:lnTo>
                    <a:lnTo>
                      <a:pt x="28" y="66"/>
                    </a:lnTo>
                    <a:lnTo>
                      <a:pt x="26" y="67"/>
                    </a:lnTo>
                    <a:lnTo>
                      <a:pt x="23" y="68"/>
                    </a:lnTo>
                    <a:lnTo>
                      <a:pt x="17" y="68"/>
                    </a:lnTo>
                    <a:lnTo>
                      <a:pt x="15" y="67"/>
                    </a:lnTo>
                    <a:lnTo>
                      <a:pt x="11" y="66"/>
                    </a:lnTo>
                    <a:lnTo>
                      <a:pt x="9" y="63"/>
                    </a:lnTo>
                    <a:lnTo>
                      <a:pt x="3" y="57"/>
                    </a:lnTo>
                    <a:lnTo>
                      <a:pt x="2" y="53"/>
                    </a:lnTo>
                    <a:lnTo>
                      <a:pt x="1" y="51"/>
                    </a:lnTo>
                    <a:lnTo>
                      <a:pt x="0" y="43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4" y="10"/>
                    </a:lnTo>
                    <a:lnTo>
                      <a:pt x="7" y="7"/>
                    </a:lnTo>
                    <a:lnTo>
                      <a:pt x="10" y="4"/>
                    </a:lnTo>
                    <a:lnTo>
                      <a:pt x="13" y="1"/>
                    </a:lnTo>
                    <a:lnTo>
                      <a:pt x="17" y="0"/>
                    </a:lnTo>
                    <a:lnTo>
                      <a:pt x="24" y="0"/>
                    </a:lnTo>
                    <a:lnTo>
                      <a:pt x="27" y="1"/>
                    </a:lnTo>
                    <a:lnTo>
                      <a:pt x="31" y="4"/>
                    </a:lnTo>
                    <a:lnTo>
                      <a:pt x="34" y="7"/>
                    </a:lnTo>
                    <a:lnTo>
                      <a:pt x="39" y="14"/>
                    </a:lnTo>
                    <a:lnTo>
                      <a:pt x="41" y="24"/>
                    </a:lnTo>
                    <a:lnTo>
                      <a:pt x="41" y="34"/>
                    </a:lnTo>
                    <a:close/>
                    <a:moveTo>
                      <a:pt x="27" y="34"/>
                    </a:moveTo>
                    <a:lnTo>
                      <a:pt x="27" y="9"/>
                    </a:lnTo>
                    <a:lnTo>
                      <a:pt x="26" y="7"/>
                    </a:lnTo>
                    <a:lnTo>
                      <a:pt x="23" y="4"/>
                    </a:lnTo>
                    <a:lnTo>
                      <a:pt x="17" y="4"/>
                    </a:lnTo>
                    <a:lnTo>
                      <a:pt x="16" y="6"/>
                    </a:lnTo>
                    <a:lnTo>
                      <a:pt x="15" y="7"/>
                    </a:lnTo>
                    <a:lnTo>
                      <a:pt x="15" y="10"/>
                    </a:lnTo>
                    <a:lnTo>
                      <a:pt x="13" y="15"/>
                    </a:lnTo>
                    <a:lnTo>
                      <a:pt x="13" y="52"/>
                    </a:lnTo>
                    <a:lnTo>
                      <a:pt x="15" y="56"/>
                    </a:lnTo>
                    <a:lnTo>
                      <a:pt x="15" y="59"/>
                    </a:lnTo>
                    <a:lnTo>
                      <a:pt x="17" y="64"/>
                    </a:lnTo>
                    <a:lnTo>
                      <a:pt x="18" y="65"/>
                    </a:lnTo>
                    <a:lnTo>
                      <a:pt x="22" y="65"/>
                    </a:lnTo>
                    <a:lnTo>
                      <a:pt x="24" y="64"/>
                    </a:lnTo>
                    <a:lnTo>
                      <a:pt x="24" y="63"/>
                    </a:lnTo>
                    <a:lnTo>
                      <a:pt x="26" y="60"/>
                    </a:lnTo>
                    <a:lnTo>
                      <a:pt x="27" y="58"/>
                    </a:lnTo>
                    <a:lnTo>
                      <a:pt x="27" y="54"/>
                    </a:lnTo>
                    <a:lnTo>
                      <a:pt x="27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36" name="Rectangle 1012"/>
              <p:cNvSpPr>
                <a:spLocks noChangeArrowheads="1"/>
              </p:cNvSpPr>
              <p:nvPr/>
            </p:nvSpPr>
            <p:spPr bwMode="auto">
              <a:xfrm>
                <a:off x="6692900" y="6415088"/>
                <a:ext cx="34925" cy="1270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37" name="Freeform 1013"/>
              <p:cNvSpPr>
                <a:spLocks/>
              </p:cNvSpPr>
              <p:nvPr/>
            </p:nvSpPr>
            <p:spPr bwMode="auto">
              <a:xfrm>
                <a:off x="6740525" y="6364288"/>
                <a:ext cx="42863" cy="85725"/>
              </a:xfrm>
              <a:custGeom>
                <a:avLst/>
                <a:gdLst/>
                <a:ahLst/>
                <a:cxnLst>
                  <a:cxn ang="0">
                    <a:pos x="20" y="0"/>
                  </a:cxn>
                  <a:cxn ang="0">
                    <a:pos x="20" y="49"/>
                  </a:cxn>
                  <a:cxn ang="0">
                    <a:pos x="22" y="51"/>
                  </a:cxn>
                  <a:cxn ang="0">
                    <a:pos x="23" y="51"/>
                  </a:cxn>
                  <a:cxn ang="0">
                    <a:pos x="24" y="53"/>
                  </a:cxn>
                  <a:cxn ang="0">
                    <a:pos x="27" y="53"/>
                  </a:cxn>
                  <a:cxn ang="0">
                    <a:pos x="27" y="54"/>
                  </a:cxn>
                  <a:cxn ang="0">
                    <a:pos x="0" y="54"/>
                  </a:cxn>
                  <a:cxn ang="0">
                    <a:pos x="0" y="53"/>
                  </a:cxn>
                  <a:cxn ang="0">
                    <a:pos x="4" y="53"/>
                  </a:cxn>
                  <a:cxn ang="0">
                    <a:pos x="5" y="51"/>
                  </a:cxn>
                  <a:cxn ang="0">
                    <a:pos x="6" y="51"/>
                  </a:cxn>
                  <a:cxn ang="0">
                    <a:pos x="7" y="50"/>
                  </a:cxn>
                  <a:cxn ang="0">
                    <a:pos x="7" y="49"/>
                  </a:cxn>
                  <a:cxn ang="0">
                    <a:pos x="8" y="48"/>
                  </a:cxn>
                  <a:cxn ang="0">
                    <a:pos x="8" y="11"/>
                  </a:cxn>
                  <a:cxn ang="0">
                    <a:pos x="7" y="11"/>
                  </a:cxn>
                  <a:cxn ang="0">
                    <a:pos x="6" y="10"/>
                  </a:cxn>
                  <a:cxn ang="0">
                    <a:pos x="2" y="10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19" y="0"/>
                  </a:cxn>
                  <a:cxn ang="0">
                    <a:pos x="20" y="0"/>
                  </a:cxn>
                </a:cxnLst>
                <a:rect l="0" t="0" r="r" b="b"/>
                <a:pathLst>
                  <a:path w="27" h="54">
                    <a:moveTo>
                      <a:pt x="20" y="0"/>
                    </a:moveTo>
                    <a:lnTo>
                      <a:pt x="20" y="49"/>
                    </a:lnTo>
                    <a:lnTo>
                      <a:pt x="22" y="51"/>
                    </a:lnTo>
                    <a:lnTo>
                      <a:pt x="23" y="51"/>
                    </a:lnTo>
                    <a:lnTo>
                      <a:pt x="24" y="53"/>
                    </a:lnTo>
                    <a:lnTo>
                      <a:pt x="27" y="53"/>
                    </a:lnTo>
                    <a:lnTo>
                      <a:pt x="27" y="54"/>
                    </a:lnTo>
                    <a:lnTo>
                      <a:pt x="0" y="54"/>
                    </a:lnTo>
                    <a:lnTo>
                      <a:pt x="0" y="53"/>
                    </a:lnTo>
                    <a:lnTo>
                      <a:pt x="4" y="53"/>
                    </a:lnTo>
                    <a:lnTo>
                      <a:pt x="5" y="51"/>
                    </a:lnTo>
                    <a:lnTo>
                      <a:pt x="6" y="51"/>
                    </a:lnTo>
                    <a:lnTo>
                      <a:pt x="7" y="50"/>
                    </a:lnTo>
                    <a:lnTo>
                      <a:pt x="7" y="49"/>
                    </a:lnTo>
                    <a:lnTo>
                      <a:pt x="8" y="48"/>
                    </a:lnTo>
                    <a:lnTo>
                      <a:pt x="8" y="11"/>
                    </a:lnTo>
                    <a:lnTo>
                      <a:pt x="7" y="11"/>
                    </a:lnTo>
                    <a:lnTo>
                      <a:pt x="6" y="10"/>
                    </a:lnTo>
                    <a:lnTo>
                      <a:pt x="2" y="10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19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38" name="Line 1014"/>
              <p:cNvSpPr>
                <a:spLocks noChangeShapeType="1"/>
              </p:cNvSpPr>
              <p:nvPr/>
            </p:nvSpPr>
            <p:spPr bwMode="auto">
              <a:xfrm>
                <a:off x="6900863" y="6319838"/>
                <a:ext cx="1588" cy="2063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39" name="Line 1015"/>
              <p:cNvSpPr>
                <a:spLocks noChangeShapeType="1"/>
              </p:cNvSpPr>
              <p:nvPr/>
            </p:nvSpPr>
            <p:spPr bwMode="auto">
              <a:xfrm>
                <a:off x="7064375" y="6319838"/>
                <a:ext cx="1588" cy="2063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40" name="Line 1016"/>
              <p:cNvSpPr>
                <a:spLocks noChangeShapeType="1"/>
              </p:cNvSpPr>
              <p:nvPr/>
            </p:nvSpPr>
            <p:spPr bwMode="auto">
              <a:xfrm>
                <a:off x="7180263" y="6319838"/>
                <a:ext cx="1588" cy="2063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41" name="Line 1017"/>
              <p:cNvSpPr>
                <a:spLocks noChangeShapeType="1"/>
              </p:cNvSpPr>
              <p:nvPr/>
            </p:nvSpPr>
            <p:spPr bwMode="auto">
              <a:xfrm>
                <a:off x="7272338" y="6319838"/>
                <a:ext cx="1588" cy="2063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42" name="Line 1018"/>
              <p:cNvSpPr>
                <a:spLocks noChangeShapeType="1"/>
              </p:cNvSpPr>
              <p:nvPr/>
            </p:nvSpPr>
            <p:spPr bwMode="auto">
              <a:xfrm>
                <a:off x="7343775" y="6319838"/>
                <a:ext cx="1588" cy="2063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43" name="Line 1019"/>
              <p:cNvSpPr>
                <a:spLocks noChangeShapeType="1"/>
              </p:cNvSpPr>
              <p:nvPr/>
            </p:nvSpPr>
            <p:spPr bwMode="auto">
              <a:xfrm>
                <a:off x="7408863" y="6319838"/>
                <a:ext cx="1588" cy="2063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44" name="Line 1020"/>
              <p:cNvSpPr>
                <a:spLocks noChangeShapeType="1"/>
              </p:cNvSpPr>
              <p:nvPr/>
            </p:nvSpPr>
            <p:spPr bwMode="auto">
              <a:xfrm>
                <a:off x="6005513" y="5676900"/>
                <a:ext cx="1455738" cy="158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45" name="Freeform 1021"/>
              <p:cNvSpPr>
                <a:spLocks/>
              </p:cNvSpPr>
              <p:nvPr/>
            </p:nvSpPr>
            <p:spPr bwMode="auto">
              <a:xfrm>
                <a:off x="6005513" y="5594350"/>
                <a:ext cx="1455738" cy="65088"/>
              </a:xfrm>
              <a:custGeom>
                <a:avLst/>
                <a:gdLst/>
                <a:ahLst/>
                <a:cxnLst>
                  <a:cxn ang="0">
                    <a:pos x="700" y="0"/>
                  </a:cxn>
                  <a:cxn ang="0">
                    <a:pos x="742" y="1"/>
                  </a:cxn>
                  <a:cxn ang="0">
                    <a:pos x="776" y="2"/>
                  </a:cxn>
                  <a:cxn ang="0">
                    <a:pos x="798" y="4"/>
                  </a:cxn>
                  <a:cxn ang="0">
                    <a:pos x="823" y="6"/>
                  </a:cxn>
                  <a:cxn ang="0">
                    <a:pos x="845" y="7"/>
                  </a:cxn>
                  <a:cxn ang="0">
                    <a:pos x="877" y="11"/>
                  </a:cxn>
                  <a:cxn ang="0">
                    <a:pos x="880" y="12"/>
                  </a:cxn>
                  <a:cxn ang="0">
                    <a:pos x="917" y="29"/>
                  </a:cxn>
                  <a:cxn ang="0">
                    <a:pos x="891" y="24"/>
                  </a:cxn>
                  <a:cxn ang="0">
                    <a:pos x="855" y="20"/>
                  </a:cxn>
                  <a:cxn ang="0">
                    <a:pos x="833" y="18"/>
                  </a:cxn>
                  <a:cxn ang="0">
                    <a:pos x="808" y="16"/>
                  </a:cxn>
                  <a:cxn ang="0">
                    <a:pos x="787" y="15"/>
                  </a:cxn>
                  <a:cxn ang="0">
                    <a:pos x="752" y="14"/>
                  </a:cxn>
                  <a:cxn ang="0">
                    <a:pos x="714" y="13"/>
                  </a:cxn>
                  <a:cxn ang="0">
                    <a:pos x="507" y="12"/>
                  </a:cxn>
                  <a:cxn ang="0">
                    <a:pos x="464" y="13"/>
                  </a:cxn>
                  <a:cxn ang="0">
                    <a:pos x="415" y="14"/>
                  </a:cxn>
                  <a:cxn ang="0">
                    <a:pos x="358" y="15"/>
                  </a:cxn>
                  <a:cxn ang="0">
                    <a:pos x="321" y="16"/>
                  </a:cxn>
                  <a:cxn ang="0">
                    <a:pos x="282" y="19"/>
                  </a:cxn>
                  <a:cxn ang="0">
                    <a:pos x="255" y="20"/>
                  </a:cxn>
                  <a:cxn ang="0">
                    <a:pos x="209" y="22"/>
                  </a:cxn>
                  <a:cxn ang="0">
                    <a:pos x="152" y="27"/>
                  </a:cxn>
                  <a:cxn ang="0">
                    <a:pos x="78" y="34"/>
                  </a:cxn>
                  <a:cxn ang="0">
                    <a:pos x="3" y="41"/>
                  </a:cxn>
                  <a:cxn ang="0">
                    <a:pos x="0" y="29"/>
                  </a:cxn>
                  <a:cxn ang="0">
                    <a:pos x="39" y="26"/>
                  </a:cxn>
                  <a:cxn ang="0">
                    <a:pos x="146" y="15"/>
                  </a:cxn>
                  <a:cxn ang="0">
                    <a:pos x="191" y="12"/>
                  </a:cxn>
                  <a:cxn ang="0">
                    <a:pos x="235" y="9"/>
                  </a:cxn>
                  <a:cxn ang="0">
                    <a:pos x="280" y="7"/>
                  </a:cxn>
                  <a:cxn ang="0">
                    <a:pos x="321" y="5"/>
                  </a:cxn>
                  <a:cxn ang="0">
                    <a:pos x="358" y="4"/>
                  </a:cxn>
                  <a:cxn ang="0">
                    <a:pos x="415" y="2"/>
                  </a:cxn>
                  <a:cxn ang="0">
                    <a:pos x="464" y="1"/>
                  </a:cxn>
                  <a:cxn ang="0">
                    <a:pos x="507" y="0"/>
                  </a:cxn>
                </a:cxnLst>
                <a:rect l="0" t="0" r="r" b="b"/>
                <a:pathLst>
                  <a:path w="917" h="41">
                    <a:moveTo>
                      <a:pt x="507" y="0"/>
                    </a:moveTo>
                    <a:lnTo>
                      <a:pt x="700" y="0"/>
                    </a:lnTo>
                    <a:lnTo>
                      <a:pt x="715" y="1"/>
                    </a:lnTo>
                    <a:lnTo>
                      <a:pt x="742" y="1"/>
                    </a:lnTo>
                    <a:lnTo>
                      <a:pt x="753" y="2"/>
                    </a:lnTo>
                    <a:lnTo>
                      <a:pt x="776" y="2"/>
                    </a:lnTo>
                    <a:lnTo>
                      <a:pt x="788" y="4"/>
                    </a:lnTo>
                    <a:lnTo>
                      <a:pt x="798" y="4"/>
                    </a:lnTo>
                    <a:lnTo>
                      <a:pt x="809" y="5"/>
                    </a:lnTo>
                    <a:lnTo>
                      <a:pt x="823" y="6"/>
                    </a:lnTo>
                    <a:lnTo>
                      <a:pt x="834" y="6"/>
                    </a:lnTo>
                    <a:lnTo>
                      <a:pt x="845" y="7"/>
                    </a:lnTo>
                    <a:lnTo>
                      <a:pt x="856" y="8"/>
                    </a:lnTo>
                    <a:lnTo>
                      <a:pt x="877" y="11"/>
                    </a:lnTo>
                    <a:lnTo>
                      <a:pt x="893" y="13"/>
                    </a:lnTo>
                    <a:lnTo>
                      <a:pt x="880" y="12"/>
                    </a:lnTo>
                    <a:lnTo>
                      <a:pt x="917" y="19"/>
                    </a:lnTo>
                    <a:lnTo>
                      <a:pt x="917" y="29"/>
                    </a:lnTo>
                    <a:lnTo>
                      <a:pt x="916" y="29"/>
                    </a:lnTo>
                    <a:lnTo>
                      <a:pt x="891" y="24"/>
                    </a:lnTo>
                    <a:lnTo>
                      <a:pt x="876" y="22"/>
                    </a:lnTo>
                    <a:lnTo>
                      <a:pt x="855" y="20"/>
                    </a:lnTo>
                    <a:lnTo>
                      <a:pt x="843" y="19"/>
                    </a:lnTo>
                    <a:lnTo>
                      <a:pt x="833" y="18"/>
                    </a:lnTo>
                    <a:lnTo>
                      <a:pt x="821" y="18"/>
                    </a:lnTo>
                    <a:lnTo>
                      <a:pt x="808" y="16"/>
                    </a:lnTo>
                    <a:lnTo>
                      <a:pt x="797" y="15"/>
                    </a:lnTo>
                    <a:lnTo>
                      <a:pt x="787" y="15"/>
                    </a:lnTo>
                    <a:lnTo>
                      <a:pt x="775" y="14"/>
                    </a:lnTo>
                    <a:lnTo>
                      <a:pt x="752" y="14"/>
                    </a:lnTo>
                    <a:lnTo>
                      <a:pt x="740" y="13"/>
                    </a:lnTo>
                    <a:lnTo>
                      <a:pt x="714" y="13"/>
                    </a:lnTo>
                    <a:lnTo>
                      <a:pt x="699" y="12"/>
                    </a:lnTo>
                    <a:lnTo>
                      <a:pt x="507" y="12"/>
                    </a:lnTo>
                    <a:lnTo>
                      <a:pt x="471" y="13"/>
                    </a:lnTo>
                    <a:lnTo>
                      <a:pt x="464" y="13"/>
                    </a:lnTo>
                    <a:lnTo>
                      <a:pt x="432" y="14"/>
                    </a:lnTo>
                    <a:lnTo>
                      <a:pt x="415" y="14"/>
                    </a:lnTo>
                    <a:lnTo>
                      <a:pt x="384" y="15"/>
                    </a:lnTo>
                    <a:lnTo>
                      <a:pt x="358" y="15"/>
                    </a:lnTo>
                    <a:lnTo>
                      <a:pt x="328" y="16"/>
                    </a:lnTo>
                    <a:lnTo>
                      <a:pt x="321" y="16"/>
                    </a:lnTo>
                    <a:lnTo>
                      <a:pt x="295" y="18"/>
                    </a:lnTo>
                    <a:lnTo>
                      <a:pt x="282" y="19"/>
                    </a:lnTo>
                    <a:lnTo>
                      <a:pt x="280" y="19"/>
                    </a:lnTo>
                    <a:lnTo>
                      <a:pt x="255" y="20"/>
                    </a:lnTo>
                    <a:lnTo>
                      <a:pt x="235" y="21"/>
                    </a:lnTo>
                    <a:lnTo>
                      <a:pt x="209" y="22"/>
                    </a:lnTo>
                    <a:lnTo>
                      <a:pt x="193" y="23"/>
                    </a:lnTo>
                    <a:lnTo>
                      <a:pt x="152" y="27"/>
                    </a:lnTo>
                    <a:lnTo>
                      <a:pt x="148" y="27"/>
                    </a:lnTo>
                    <a:lnTo>
                      <a:pt x="78" y="34"/>
                    </a:lnTo>
                    <a:lnTo>
                      <a:pt x="40" y="37"/>
                    </a:lnTo>
                    <a:lnTo>
                      <a:pt x="3" y="41"/>
                    </a:lnTo>
                    <a:lnTo>
                      <a:pt x="0" y="41"/>
                    </a:lnTo>
                    <a:lnTo>
                      <a:pt x="0" y="29"/>
                    </a:lnTo>
                    <a:lnTo>
                      <a:pt x="2" y="29"/>
                    </a:lnTo>
                    <a:lnTo>
                      <a:pt x="39" y="26"/>
                    </a:lnTo>
                    <a:lnTo>
                      <a:pt x="77" y="22"/>
                    </a:lnTo>
                    <a:lnTo>
                      <a:pt x="146" y="15"/>
                    </a:lnTo>
                    <a:lnTo>
                      <a:pt x="151" y="15"/>
                    </a:lnTo>
                    <a:lnTo>
                      <a:pt x="191" y="12"/>
                    </a:lnTo>
                    <a:lnTo>
                      <a:pt x="209" y="11"/>
                    </a:lnTo>
                    <a:lnTo>
                      <a:pt x="235" y="9"/>
                    </a:lnTo>
                    <a:lnTo>
                      <a:pt x="255" y="8"/>
                    </a:lnTo>
                    <a:lnTo>
                      <a:pt x="280" y="7"/>
                    </a:lnTo>
                    <a:lnTo>
                      <a:pt x="294" y="6"/>
                    </a:lnTo>
                    <a:lnTo>
                      <a:pt x="321" y="5"/>
                    </a:lnTo>
                    <a:lnTo>
                      <a:pt x="328" y="5"/>
                    </a:lnTo>
                    <a:lnTo>
                      <a:pt x="358" y="4"/>
                    </a:lnTo>
                    <a:lnTo>
                      <a:pt x="384" y="4"/>
                    </a:lnTo>
                    <a:lnTo>
                      <a:pt x="415" y="2"/>
                    </a:lnTo>
                    <a:lnTo>
                      <a:pt x="432" y="2"/>
                    </a:lnTo>
                    <a:lnTo>
                      <a:pt x="464" y="1"/>
                    </a:lnTo>
                    <a:lnTo>
                      <a:pt x="471" y="1"/>
                    </a:lnTo>
                    <a:lnTo>
                      <a:pt x="507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46" name="Freeform 1022"/>
              <p:cNvSpPr>
                <a:spLocks/>
              </p:cNvSpPr>
              <p:nvPr/>
            </p:nvSpPr>
            <p:spPr bwMode="auto">
              <a:xfrm>
                <a:off x="6005513" y="5570538"/>
                <a:ext cx="1455738" cy="49213"/>
              </a:xfrm>
              <a:custGeom>
                <a:avLst/>
                <a:gdLst/>
                <a:ahLst/>
                <a:cxnLst>
                  <a:cxn ang="0">
                    <a:pos x="731" y="0"/>
                  </a:cxn>
                  <a:cxn ang="0">
                    <a:pos x="775" y="1"/>
                  </a:cxn>
                  <a:cxn ang="0">
                    <a:pos x="802" y="2"/>
                  </a:cxn>
                  <a:cxn ang="0">
                    <a:pos x="825" y="4"/>
                  </a:cxn>
                  <a:cxn ang="0">
                    <a:pos x="847" y="6"/>
                  </a:cxn>
                  <a:cxn ang="0">
                    <a:pos x="861" y="7"/>
                  </a:cxn>
                  <a:cxn ang="0">
                    <a:pos x="869" y="9"/>
                  </a:cxn>
                  <a:cxn ang="0">
                    <a:pos x="879" y="9"/>
                  </a:cxn>
                  <a:cxn ang="0">
                    <a:pos x="898" y="13"/>
                  </a:cxn>
                  <a:cxn ang="0">
                    <a:pos x="906" y="14"/>
                  </a:cxn>
                  <a:cxn ang="0">
                    <a:pos x="917" y="29"/>
                  </a:cxn>
                  <a:cxn ang="0">
                    <a:pos x="902" y="24"/>
                  </a:cxn>
                  <a:cxn ang="0">
                    <a:pos x="886" y="22"/>
                  </a:cxn>
                  <a:cxn ang="0">
                    <a:pos x="868" y="20"/>
                  </a:cxn>
                  <a:cxn ang="0">
                    <a:pos x="862" y="19"/>
                  </a:cxn>
                  <a:cxn ang="0">
                    <a:pos x="835" y="16"/>
                  </a:cxn>
                  <a:cxn ang="0">
                    <a:pos x="812" y="15"/>
                  </a:cxn>
                  <a:cxn ang="0">
                    <a:pos x="793" y="14"/>
                  </a:cxn>
                  <a:cxn ang="0">
                    <a:pos x="744" y="13"/>
                  </a:cxn>
                  <a:cxn ang="0">
                    <a:pos x="712" y="12"/>
                  </a:cxn>
                  <a:cxn ang="0">
                    <a:pos x="657" y="13"/>
                  </a:cxn>
                  <a:cxn ang="0">
                    <a:pos x="616" y="14"/>
                  </a:cxn>
                  <a:cxn ang="0">
                    <a:pos x="494" y="19"/>
                  </a:cxn>
                  <a:cxn ang="0">
                    <a:pos x="390" y="23"/>
                  </a:cxn>
                  <a:cxn ang="0">
                    <a:pos x="277" y="26"/>
                  </a:cxn>
                  <a:cxn ang="0">
                    <a:pos x="195" y="27"/>
                  </a:cxn>
                  <a:cxn ang="0">
                    <a:pos x="60" y="30"/>
                  </a:cxn>
                  <a:cxn ang="0">
                    <a:pos x="0" y="20"/>
                  </a:cxn>
                  <a:cxn ang="0">
                    <a:pos x="126" y="19"/>
                  </a:cxn>
                  <a:cxn ang="0">
                    <a:pos x="213" y="15"/>
                  </a:cxn>
                  <a:cxn ang="0">
                    <a:pos x="336" y="13"/>
                  </a:cxn>
                  <a:cxn ang="0">
                    <a:pos x="450" y="8"/>
                  </a:cxn>
                  <a:cxn ang="0">
                    <a:pos x="568" y="4"/>
                  </a:cxn>
                  <a:cxn ang="0">
                    <a:pos x="624" y="2"/>
                  </a:cxn>
                  <a:cxn ang="0">
                    <a:pos x="695" y="1"/>
                  </a:cxn>
                </a:cxnLst>
                <a:rect l="0" t="0" r="r" b="b"/>
                <a:pathLst>
                  <a:path w="917" h="31">
                    <a:moveTo>
                      <a:pt x="710" y="0"/>
                    </a:moveTo>
                    <a:lnTo>
                      <a:pt x="731" y="0"/>
                    </a:lnTo>
                    <a:lnTo>
                      <a:pt x="745" y="1"/>
                    </a:lnTo>
                    <a:lnTo>
                      <a:pt x="775" y="1"/>
                    </a:lnTo>
                    <a:lnTo>
                      <a:pt x="794" y="2"/>
                    </a:lnTo>
                    <a:lnTo>
                      <a:pt x="802" y="2"/>
                    </a:lnTo>
                    <a:lnTo>
                      <a:pt x="813" y="4"/>
                    </a:lnTo>
                    <a:lnTo>
                      <a:pt x="825" y="4"/>
                    </a:lnTo>
                    <a:lnTo>
                      <a:pt x="836" y="5"/>
                    </a:lnTo>
                    <a:lnTo>
                      <a:pt x="847" y="6"/>
                    </a:lnTo>
                    <a:lnTo>
                      <a:pt x="864" y="7"/>
                    </a:lnTo>
                    <a:lnTo>
                      <a:pt x="861" y="7"/>
                    </a:lnTo>
                    <a:lnTo>
                      <a:pt x="864" y="8"/>
                    </a:lnTo>
                    <a:lnTo>
                      <a:pt x="869" y="9"/>
                    </a:lnTo>
                    <a:lnTo>
                      <a:pt x="869" y="8"/>
                    </a:lnTo>
                    <a:lnTo>
                      <a:pt x="879" y="9"/>
                    </a:lnTo>
                    <a:lnTo>
                      <a:pt x="887" y="11"/>
                    </a:lnTo>
                    <a:lnTo>
                      <a:pt x="898" y="13"/>
                    </a:lnTo>
                    <a:lnTo>
                      <a:pt x="905" y="14"/>
                    </a:lnTo>
                    <a:lnTo>
                      <a:pt x="906" y="14"/>
                    </a:lnTo>
                    <a:lnTo>
                      <a:pt x="917" y="17"/>
                    </a:lnTo>
                    <a:lnTo>
                      <a:pt x="917" y="29"/>
                    </a:lnTo>
                    <a:lnTo>
                      <a:pt x="914" y="28"/>
                    </a:lnTo>
                    <a:lnTo>
                      <a:pt x="902" y="24"/>
                    </a:lnTo>
                    <a:lnTo>
                      <a:pt x="897" y="23"/>
                    </a:lnTo>
                    <a:lnTo>
                      <a:pt x="886" y="22"/>
                    </a:lnTo>
                    <a:lnTo>
                      <a:pt x="878" y="21"/>
                    </a:lnTo>
                    <a:lnTo>
                      <a:pt x="868" y="20"/>
                    </a:lnTo>
                    <a:lnTo>
                      <a:pt x="866" y="20"/>
                    </a:lnTo>
                    <a:lnTo>
                      <a:pt x="862" y="19"/>
                    </a:lnTo>
                    <a:lnTo>
                      <a:pt x="846" y="17"/>
                    </a:lnTo>
                    <a:lnTo>
                      <a:pt x="835" y="16"/>
                    </a:lnTo>
                    <a:lnTo>
                      <a:pt x="824" y="15"/>
                    </a:lnTo>
                    <a:lnTo>
                      <a:pt x="812" y="15"/>
                    </a:lnTo>
                    <a:lnTo>
                      <a:pt x="801" y="14"/>
                    </a:lnTo>
                    <a:lnTo>
                      <a:pt x="793" y="14"/>
                    </a:lnTo>
                    <a:lnTo>
                      <a:pt x="774" y="13"/>
                    </a:lnTo>
                    <a:lnTo>
                      <a:pt x="744" y="13"/>
                    </a:lnTo>
                    <a:lnTo>
                      <a:pt x="730" y="12"/>
                    </a:lnTo>
                    <a:lnTo>
                      <a:pt x="712" y="12"/>
                    </a:lnTo>
                    <a:lnTo>
                      <a:pt x="697" y="13"/>
                    </a:lnTo>
                    <a:lnTo>
                      <a:pt x="657" y="13"/>
                    </a:lnTo>
                    <a:lnTo>
                      <a:pt x="624" y="14"/>
                    </a:lnTo>
                    <a:lnTo>
                      <a:pt x="616" y="14"/>
                    </a:lnTo>
                    <a:lnTo>
                      <a:pt x="568" y="15"/>
                    </a:lnTo>
                    <a:lnTo>
                      <a:pt x="494" y="19"/>
                    </a:lnTo>
                    <a:lnTo>
                      <a:pt x="450" y="20"/>
                    </a:lnTo>
                    <a:lnTo>
                      <a:pt x="390" y="23"/>
                    </a:lnTo>
                    <a:lnTo>
                      <a:pt x="336" y="24"/>
                    </a:lnTo>
                    <a:lnTo>
                      <a:pt x="277" y="26"/>
                    </a:lnTo>
                    <a:lnTo>
                      <a:pt x="213" y="27"/>
                    </a:lnTo>
                    <a:lnTo>
                      <a:pt x="195" y="27"/>
                    </a:lnTo>
                    <a:lnTo>
                      <a:pt x="126" y="30"/>
                    </a:lnTo>
                    <a:lnTo>
                      <a:pt x="60" y="30"/>
                    </a:lnTo>
                    <a:lnTo>
                      <a:pt x="0" y="31"/>
                    </a:lnTo>
                    <a:lnTo>
                      <a:pt x="0" y="20"/>
                    </a:lnTo>
                    <a:lnTo>
                      <a:pt x="60" y="19"/>
                    </a:lnTo>
                    <a:lnTo>
                      <a:pt x="126" y="19"/>
                    </a:lnTo>
                    <a:lnTo>
                      <a:pt x="195" y="15"/>
                    </a:lnTo>
                    <a:lnTo>
                      <a:pt x="213" y="15"/>
                    </a:lnTo>
                    <a:lnTo>
                      <a:pt x="277" y="14"/>
                    </a:lnTo>
                    <a:lnTo>
                      <a:pt x="336" y="13"/>
                    </a:lnTo>
                    <a:lnTo>
                      <a:pt x="390" y="12"/>
                    </a:lnTo>
                    <a:lnTo>
                      <a:pt x="450" y="8"/>
                    </a:lnTo>
                    <a:lnTo>
                      <a:pt x="494" y="7"/>
                    </a:lnTo>
                    <a:lnTo>
                      <a:pt x="568" y="4"/>
                    </a:lnTo>
                    <a:lnTo>
                      <a:pt x="616" y="2"/>
                    </a:lnTo>
                    <a:lnTo>
                      <a:pt x="624" y="2"/>
                    </a:lnTo>
                    <a:lnTo>
                      <a:pt x="657" y="1"/>
                    </a:lnTo>
                    <a:lnTo>
                      <a:pt x="695" y="1"/>
                    </a:lnTo>
                    <a:lnTo>
                      <a:pt x="71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63" name="Line 1039"/>
              <p:cNvSpPr>
                <a:spLocks noChangeShapeType="1"/>
              </p:cNvSpPr>
              <p:nvPr/>
            </p:nvSpPr>
            <p:spPr bwMode="auto">
              <a:xfrm>
                <a:off x="7308850" y="6496050"/>
                <a:ext cx="1588" cy="1588"/>
              </a:xfrm>
              <a:prstGeom prst="line">
                <a:avLst/>
              </a:prstGeom>
              <a:noFill/>
              <a:ln w="11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64" name="Freeform 1040"/>
              <p:cNvSpPr>
                <a:spLocks/>
              </p:cNvSpPr>
              <p:nvPr/>
            </p:nvSpPr>
            <p:spPr bwMode="auto">
              <a:xfrm>
                <a:off x="7388225" y="6477000"/>
                <a:ext cx="84138" cy="809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8" y="0"/>
                  </a:cxn>
                  <a:cxn ang="0">
                    <a:pos x="28" y="2"/>
                  </a:cxn>
                  <a:cxn ang="0">
                    <a:pos x="24" y="4"/>
                  </a:cxn>
                  <a:cxn ang="0">
                    <a:pos x="24" y="6"/>
                  </a:cxn>
                  <a:cxn ang="0">
                    <a:pos x="26" y="7"/>
                  </a:cxn>
                  <a:cxn ang="0">
                    <a:pos x="26" y="8"/>
                  </a:cxn>
                  <a:cxn ang="0">
                    <a:pos x="30" y="17"/>
                  </a:cxn>
                  <a:cxn ang="0">
                    <a:pos x="35" y="11"/>
                  </a:cxn>
                  <a:cxn ang="0">
                    <a:pos x="36" y="7"/>
                  </a:cxn>
                  <a:cxn ang="0">
                    <a:pos x="37" y="5"/>
                  </a:cxn>
                  <a:cxn ang="0">
                    <a:pos x="36" y="5"/>
                  </a:cxn>
                  <a:cxn ang="0">
                    <a:pos x="34" y="2"/>
                  </a:cxn>
                  <a:cxn ang="0">
                    <a:pos x="31" y="2"/>
                  </a:cxn>
                  <a:cxn ang="0">
                    <a:pos x="31" y="0"/>
                  </a:cxn>
                  <a:cxn ang="0">
                    <a:pos x="51" y="0"/>
                  </a:cxn>
                  <a:cxn ang="0">
                    <a:pos x="51" y="2"/>
                  </a:cxn>
                  <a:cxn ang="0">
                    <a:pos x="47" y="4"/>
                  </a:cxn>
                  <a:cxn ang="0">
                    <a:pos x="45" y="5"/>
                  </a:cxn>
                  <a:cxn ang="0">
                    <a:pos x="38" y="12"/>
                  </a:cxn>
                  <a:cxn ang="0">
                    <a:pos x="31" y="21"/>
                  </a:cxn>
                  <a:cxn ang="0">
                    <a:pos x="42" y="37"/>
                  </a:cxn>
                  <a:cxn ang="0">
                    <a:pos x="44" y="42"/>
                  </a:cxn>
                  <a:cxn ang="0">
                    <a:pos x="51" y="49"/>
                  </a:cxn>
                  <a:cxn ang="0">
                    <a:pos x="53" y="49"/>
                  </a:cxn>
                  <a:cxn ang="0">
                    <a:pos x="53" y="51"/>
                  </a:cxn>
                  <a:cxn ang="0">
                    <a:pos x="24" y="51"/>
                  </a:cxn>
                  <a:cxn ang="0">
                    <a:pos x="24" y="49"/>
                  </a:cxn>
                  <a:cxn ang="0">
                    <a:pos x="27" y="49"/>
                  </a:cxn>
                  <a:cxn ang="0">
                    <a:pos x="28" y="48"/>
                  </a:cxn>
                  <a:cxn ang="0">
                    <a:pos x="29" y="48"/>
                  </a:cxn>
                  <a:cxn ang="0">
                    <a:pos x="29" y="45"/>
                  </a:cxn>
                  <a:cxn ang="0">
                    <a:pos x="28" y="44"/>
                  </a:cxn>
                  <a:cxn ang="0">
                    <a:pos x="27" y="42"/>
                  </a:cxn>
                  <a:cxn ang="0">
                    <a:pos x="22" y="34"/>
                  </a:cxn>
                  <a:cxn ang="0">
                    <a:pos x="19" y="39"/>
                  </a:cxn>
                  <a:cxn ang="0">
                    <a:pos x="17" y="42"/>
                  </a:cxn>
                  <a:cxn ang="0">
                    <a:pos x="16" y="43"/>
                  </a:cxn>
                  <a:cxn ang="0">
                    <a:pos x="15" y="43"/>
                  </a:cxn>
                  <a:cxn ang="0">
                    <a:pos x="15" y="48"/>
                  </a:cxn>
                  <a:cxn ang="0">
                    <a:pos x="17" y="48"/>
                  </a:cxn>
                  <a:cxn ang="0">
                    <a:pos x="17" y="49"/>
                  </a:cxn>
                  <a:cxn ang="0">
                    <a:pos x="21" y="49"/>
                  </a:cxn>
                  <a:cxn ang="0">
                    <a:pos x="21" y="51"/>
                  </a:cxn>
                  <a:cxn ang="0">
                    <a:pos x="0" y="51"/>
                  </a:cxn>
                  <a:cxn ang="0">
                    <a:pos x="0" y="49"/>
                  </a:cxn>
                  <a:cxn ang="0">
                    <a:pos x="2" y="49"/>
                  </a:cxn>
                  <a:cxn ang="0">
                    <a:pos x="6" y="48"/>
                  </a:cxn>
                  <a:cxn ang="0">
                    <a:pos x="9" y="44"/>
                  </a:cxn>
                  <a:cxn ang="0">
                    <a:pos x="13" y="42"/>
                  </a:cxn>
                  <a:cxn ang="0">
                    <a:pos x="16" y="37"/>
                  </a:cxn>
                  <a:cxn ang="0">
                    <a:pos x="21" y="30"/>
                  </a:cxn>
                  <a:cxn ang="0">
                    <a:pos x="12" y="15"/>
                  </a:cxn>
                  <a:cxn ang="0">
                    <a:pos x="9" y="12"/>
                  </a:cxn>
                  <a:cxn ang="0">
                    <a:pos x="7" y="7"/>
                  </a:cxn>
                  <a:cxn ang="0">
                    <a:pos x="4" y="4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53" h="51">
                    <a:moveTo>
                      <a:pt x="0" y="0"/>
                    </a:moveTo>
                    <a:lnTo>
                      <a:pt x="28" y="0"/>
                    </a:lnTo>
                    <a:lnTo>
                      <a:pt x="28" y="2"/>
                    </a:lnTo>
                    <a:lnTo>
                      <a:pt x="24" y="4"/>
                    </a:lnTo>
                    <a:lnTo>
                      <a:pt x="24" y="6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30" y="17"/>
                    </a:lnTo>
                    <a:lnTo>
                      <a:pt x="35" y="11"/>
                    </a:lnTo>
                    <a:lnTo>
                      <a:pt x="36" y="7"/>
                    </a:lnTo>
                    <a:lnTo>
                      <a:pt x="37" y="5"/>
                    </a:lnTo>
                    <a:lnTo>
                      <a:pt x="36" y="5"/>
                    </a:lnTo>
                    <a:lnTo>
                      <a:pt x="34" y="2"/>
                    </a:lnTo>
                    <a:lnTo>
                      <a:pt x="31" y="2"/>
                    </a:lnTo>
                    <a:lnTo>
                      <a:pt x="31" y="0"/>
                    </a:lnTo>
                    <a:lnTo>
                      <a:pt x="51" y="0"/>
                    </a:lnTo>
                    <a:lnTo>
                      <a:pt x="51" y="2"/>
                    </a:lnTo>
                    <a:lnTo>
                      <a:pt x="47" y="4"/>
                    </a:lnTo>
                    <a:lnTo>
                      <a:pt x="45" y="5"/>
                    </a:lnTo>
                    <a:lnTo>
                      <a:pt x="38" y="12"/>
                    </a:lnTo>
                    <a:lnTo>
                      <a:pt x="31" y="21"/>
                    </a:lnTo>
                    <a:lnTo>
                      <a:pt x="42" y="37"/>
                    </a:lnTo>
                    <a:lnTo>
                      <a:pt x="44" y="42"/>
                    </a:lnTo>
                    <a:lnTo>
                      <a:pt x="51" y="49"/>
                    </a:lnTo>
                    <a:lnTo>
                      <a:pt x="53" y="49"/>
                    </a:lnTo>
                    <a:lnTo>
                      <a:pt x="53" y="51"/>
                    </a:lnTo>
                    <a:lnTo>
                      <a:pt x="24" y="51"/>
                    </a:lnTo>
                    <a:lnTo>
                      <a:pt x="24" y="49"/>
                    </a:lnTo>
                    <a:lnTo>
                      <a:pt x="27" y="49"/>
                    </a:lnTo>
                    <a:lnTo>
                      <a:pt x="28" y="48"/>
                    </a:lnTo>
                    <a:lnTo>
                      <a:pt x="29" y="48"/>
                    </a:lnTo>
                    <a:lnTo>
                      <a:pt x="29" y="45"/>
                    </a:lnTo>
                    <a:lnTo>
                      <a:pt x="28" y="44"/>
                    </a:lnTo>
                    <a:lnTo>
                      <a:pt x="27" y="42"/>
                    </a:lnTo>
                    <a:lnTo>
                      <a:pt x="22" y="34"/>
                    </a:lnTo>
                    <a:lnTo>
                      <a:pt x="19" y="39"/>
                    </a:lnTo>
                    <a:lnTo>
                      <a:pt x="17" y="42"/>
                    </a:lnTo>
                    <a:lnTo>
                      <a:pt x="16" y="43"/>
                    </a:lnTo>
                    <a:lnTo>
                      <a:pt x="15" y="43"/>
                    </a:lnTo>
                    <a:lnTo>
                      <a:pt x="15" y="48"/>
                    </a:lnTo>
                    <a:lnTo>
                      <a:pt x="17" y="48"/>
                    </a:lnTo>
                    <a:lnTo>
                      <a:pt x="17" y="49"/>
                    </a:lnTo>
                    <a:lnTo>
                      <a:pt x="21" y="49"/>
                    </a:lnTo>
                    <a:lnTo>
                      <a:pt x="21" y="51"/>
                    </a:lnTo>
                    <a:lnTo>
                      <a:pt x="0" y="51"/>
                    </a:lnTo>
                    <a:lnTo>
                      <a:pt x="0" y="49"/>
                    </a:lnTo>
                    <a:lnTo>
                      <a:pt x="2" y="49"/>
                    </a:lnTo>
                    <a:lnTo>
                      <a:pt x="6" y="48"/>
                    </a:lnTo>
                    <a:lnTo>
                      <a:pt x="9" y="44"/>
                    </a:lnTo>
                    <a:lnTo>
                      <a:pt x="13" y="42"/>
                    </a:lnTo>
                    <a:lnTo>
                      <a:pt x="16" y="37"/>
                    </a:lnTo>
                    <a:lnTo>
                      <a:pt x="21" y="30"/>
                    </a:lnTo>
                    <a:lnTo>
                      <a:pt x="12" y="15"/>
                    </a:lnTo>
                    <a:lnTo>
                      <a:pt x="9" y="12"/>
                    </a:lnTo>
                    <a:lnTo>
                      <a:pt x="7" y="7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65" name="Line 1041"/>
              <p:cNvSpPr>
                <a:spLocks noChangeShapeType="1"/>
              </p:cNvSpPr>
              <p:nvPr/>
            </p:nvSpPr>
            <p:spPr bwMode="auto">
              <a:xfrm>
                <a:off x="6005513" y="6118225"/>
                <a:ext cx="1588" cy="1588"/>
              </a:xfrm>
              <a:prstGeom prst="line">
                <a:avLst/>
              </a:prstGeom>
              <a:noFill/>
              <a:ln w="11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66" name="Freeform 1042"/>
              <p:cNvSpPr>
                <a:spLocks/>
              </p:cNvSpPr>
              <p:nvPr/>
            </p:nvSpPr>
            <p:spPr bwMode="auto">
              <a:xfrm>
                <a:off x="6081713" y="6102350"/>
                <a:ext cx="66675" cy="66675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42" y="0"/>
                  </a:cxn>
                  <a:cxn ang="0">
                    <a:pos x="42" y="8"/>
                  </a:cxn>
                  <a:cxn ang="0">
                    <a:pos x="33" y="8"/>
                  </a:cxn>
                  <a:cxn ang="0">
                    <a:pos x="31" y="17"/>
                  </a:cxn>
                  <a:cxn ang="0">
                    <a:pos x="31" y="31"/>
                  </a:cxn>
                  <a:cxn ang="0">
                    <a:pos x="34" y="33"/>
                  </a:cxn>
                  <a:cxn ang="0">
                    <a:pos x="37" y="33"/>
                  </a:cxn>
                  <a:cxn ang="0">
                    <a:pos x="39" y="31"/>
                  </a:cxn>
                  <a:cxn ang="0">
                    <a:pos x="39" y="29"/>
                  </a:cxn>
                  <a:cxn ang="0">
                    <a:pos x="42" y="29"/>
                  </a:cxn>
                  <a:cxn ang="0">
                    <a:pos x="39" y="36"/>
                  </a:cxn>
                  <a:cxn ang="0">
                    <a:pos x="37" y="40"/>
                  </a:cxn>
                  <a:cxn ang="0">
                    <a:pos x="35" y="42"/>
                  </a:cxn>
                  <a:cxn ang="0">
                    <a:pos x="34" y="42"/>
                  </a:cxn>
                  <a:cxn ang="0">
                    <a:pos x="30" y="40"/>
                  </a:cxn>
                  <a:cxn ang="0">
                    <a:pos x="28" y="38"/>
                  </a:cxn>
                  <a:cxn ang="0">
                    <a:pos x="27" y="36"/>
                  </a:cxn>
                  <a:cxn ang="0">
                    <a:pos x="27" y="32"/>
                  </a:cxn>
                  <a:cxn ang="0">
                    <a:pos x="26" y="26"/>
                  </a:cxn>
                  <a:cxn ang="0">
                    <a:pos x="26" y="20"/>
                  </a:cxn>
                  <a:cxn ang="0">
                    <a:pos x="27" y="8"/>
                  </a:cxn>
                  <a:cxn ang="0">
                    <a:pos x="17" y="8"/>
                  </a:cxn>
                  <a:cxn ang="0">
                    <a:pos x="15" y="25"/>
                  </a:cxn>
                  <a:cxn ang="0">
                    <a:pos x="14" y="36"/>
                  </a:cxn>
                  <a:cxn ang="0">
                    <a:pos x="13" y="39"/>
                  </a:cxn>
                  <a:cxn ang="0">
                    <a:pos x="8" y="42"/>
                  </a:cxn>
                  <a:cxn ang="0">
                    <a:pos x="7" y="42"/>
                  </a:cxn>
                  <a:cxn ang="0">
                    <a:pos x="5" y="39"/>
                  </a:cxn>
                  <a:cxn ang="0">
                    <a:pos x="5" y="36"/>
                  </a:cxn>
                  <a:cxn ang="0">
                    <a:pos x="8" y="32"/>
                  </a:cxn>
                  <a:cxn ang="0">
                    <a:pos x="11" y="28"/>
                  </a:cxn>
                  <a:cxn ang="0">
                    <a:pos x="11" y="25"/>
                  </a:cxn>
                  <a:cxn ang="0">
                    <a:pos x="12" y="21"/>
                  </a:cxn>
                  <a:cxn ang="0">
                    <a:pos x="13" y="15"/>
                  </a:cxn>
                  <a:cxn ang="0">
                    <a:pos x="13" y="8"/>
                  </a:cxn>
                  <a:cxn ang="0">
                    <a:pos x="6" y="8"/>
                  </a:cxn>
                  <a:cxn ang="0">
                    <a:pos x="1" y="13"/>
                  </a:cxn>
                  <a:cxn ang="0">
                    <a:pos x="0" y="13"/>
                  </a:cxn>
                  <a:cxn ang="0">
                    <a:pos x="1" y="8"/>
                  </a:cxn>
                  <a:cxn ang="0">
                    <a:pos x="4" y="4"/>
                  </a:cxn>
                  <a:cxn ang="0">
                    <a:pos x="5" y="2"/>
                  </a:cxn>
                  <a:cxn ang="0">
                    <a:pos x="7" y="1"/>
                  </a:cxn>
                  <a:cxn ang="0">
                    <a:pos x="9" y="1"/>
                  </a:cxn>
                  <a:cxn ang="0">
                    <a:pos x="12" y="0"/>
                  </a:cxn>
                </a:cxnLst>
                <a:rect l="0" t="0" r="r" b="b"/>
                <a:pathLst>
                  <a:path w="42" h="42">
                    <a:moveTo>
                      <a:pt x="12" y="0"/>
                    </a:moveTo>
                    <a:lnTo>
                      <a:pt x="42" y="0"/>
                    </a:lnTo>
                    <a:lnTo>
                      <a:pt x="42" y="8"/>
                    </a:lnTo>
                    <a:lnTo>
                      <a:pt x="33" y="8"/>
                    </a:lnTo>
                    <a:lnTo>
                      <a:pt x="31" y="17"/>
                    </a:lnTo>
                    <a:lnTo>
                      <a:pt x="31" y="31"/>
                    </a:lnTo>
                    <a:lnTo>
                      <a:pt x="34" y="33"/>
                    </a:lnTo>
                    <a:lnTo>
                      <a:pt x="37" y="33"/>
                    </a:lnTo>
                    <a:lnTo>
                      <a:pt x="39" y="31"/>
                    </a:lnTo>
                    <a:lnTo>
                      <a:pt x="39" y="29"/>
                    </a:lnTo>
                    <a:lnTo>
                      <a:pt x="42" y="29"/>
                    </a:lnTo>
                    <a:lnTo>
                      <a:pt x="39" y="36"/>
                    </a:lnTo>
                    <a:lnTo>
                      <a:pt x="37" y="40"/>
                    </a:lnTo>
                    <a:lnTo>
                      <a:pt x="35" y="42"/>
                    </a:lnTo>
                    <a:lnTo>
                      <a:pt x="34" y="42"/>
                    </a:lnTo>
                    <a:lnTo>
                      <a:pt x="30" y="40"/>
                    </a:lnTo>
                    <a:lnTo>
                      <a:pt x="28" y="38"/>
                    </a:lnTo>
                    <a:lnTo>
                      <a:pt x="27" y="36"/>
                    </a:lnTo>
                    <a:lnTo>
                      <a:pt x="27" y="32"/>
                    </a:lnTo>
                    <a:lnTo>
                      <a:pt x="26" y="26"/>
                    </a:lnTo>
                    <a:lnTo>
                      <a:pt x="26" y="20"/>
                    </a:lnTo>
                    <a:lnTo>
                      <a:pt x="27" y="8"/>
                    </a:lnTo>
                    <a:lnTo>
                      <a:pt x="17" y="8"/>
                    </a:lnTo>
                    <a:lnTo>
                      <a:pt x="15" y="25"/>
                    </a:lnTo>
                    <a:lnTo>
                      <a:pt x="14" y="36"/>
                    </a:lnTo>
                    <a:lnTo>
                      <a:pt x="13" y="39"/>
                    </a:lnTo>
                    <a:lnTo>
                      <a:pt x="8" y="42"/>
                    </a:lnTo>
                    <a:lnTo>
                      <a:pt x="7" y="42"/>
                    </a:lnTo>
                    <a:lnTo>
                      <a:pt x="5" y="39"/>
                    </a:lnTo>
                    <a:lnTo>
                      <a:pt x="5" y="36"/>
                    </a:lnTo>
                    <a:lnTo>
                      <a:pt x="8" y="32"/>
                    </a:lnTo>
                    <a:lnTo>
                      <a:pt x="11" y="28"/>
                    </a:lnTo>
                    <a:lnTo>
                      <a:pt x="11" y="25"/>
                    </a:lnTo>
                    <a:lnTo>
                      <a:pt x="12" y="21"/>
                    </a:lnTo>
                    <a:lnTo>
                      <a:pt x="13" y="15"/>
                    </a:lnTo>
                    <a:lnTo>
                      <a:pt x="13" y="8"/>
                    </a:lnTo>
                    <a:lnTo>
                      <a:pt x="6" y="8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7" y="1"/>
                    </a:lnTo>
                    <a:lnTo>
                      <a:pt x="9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67" name="Freeform 1043"/>
              <p:cNvSpPr>
                <a:spLocks noEditPoints="1"/>
              </p:cNvSpPr>
              <p:nvPr/>
            </p:nvSpPr>
            <p:spPr bwMode="auto">
              <a:xfrm>
                <a:off x="6154738" y="6032500"/>
                <a:ext cx="41275" cy="66675"/>
              </a:xfrm>
              <a:custGeom>
                <a:avLst/>
                <a:gdLst/>
                <a:ahLst/>
                <a:cxnLst>
                  <a:cxn ang="0">
                    <a:pos x="12" y="1"/>
                  </a:cxn>
                  <a:cxn ang="0">
                    <a:pos x="10" y="3"/>
                  </a:cxn>
                  <a:cxn ang="0">
                    <a:pos x="10" y="8"/>
                  </a:cxn>
                  <a:cxn ang="0">
                    <a:pos x="8" y="11"/>
                  </a:cxn>
                  <a:cxn ang="0">
                    <a:pos x="8" y="32"/>
                  </a:cxn>
                  <a:cxn ang="0">
                    <a:pos x="10" y="36"/>
                  </a:cxn>
                  <a:cxn ang="0">
                    <a:pos x="10" y="37"/>
                  </a:cxn>
                  <a:cxn ang="0">
                    <a:pos x="12" y="39"/>
                  </a:cxn>
                  <a:cxn ang="0">
                    <a:pos x="14" y="39"/>
                  </a:cxn>
                  <a:cxn ang="0">
                    <a:pos x="15" y="38"/>
                  </a:cxn>
                  <a:cxn ang="0">
                    <a:pos x="17" y="36"/>
                  </a:cxn>
                  <a:cxn ang="0">
                    <a:pos x="17" y="3"/>
                  </a:cxn>
                  <a:cxn ang="0">
                    <a:pos x="14" y="1"/>
                  </a:cxn>
                  <a:cxn ang="0">
                    <a:pos x="12" y="1"/>
                  </a:cxn>
                  <a:cxn ang="0">
                    <a:pos x="11" y="0"/>
                  </a:cxn>
                  <a:cxn ang="0">
                    <a:pos x="18" y="0"/>
                  </a:cxn>
                  <a:cxn ang="0">
                    <a:pos x="21" y="3"/>
                  </a:cxn>
                  <a:cxn ang="0">
                    <a:pos x="23" y="8"/>
                  </a:cxn>
                  <a:cxn ang="0">
                    <a:pos x="26" y="14"/>
                  </a:cxn>
                  <a:cxn ang="0">
                    <a:pos x="26" y="26"/>
                  </a:cxn>
                  <a:cxn ang="0">
                    <a:pos x="23" y="31"/>
                  </a:cxn>
                  <a:cxn ang="0">
                    <a:pos x="22" y="35"/>
                  </a:cxn>
                  <a:cxn ang="0">
                    <a:pos x="21" y="37"/>
                  </a:cxn>
                  <a:cxn ang="0">
                    <a:pos x="20" y="38"/>
                  </a:cxn>
                  <a:cxn ang="0">
                    <a:pos x="18" y="39"/>
                  </a:cxn>
                  <a:cxn ang="0">
                    <a:pos x="17" y="40"/>
                  </a:cxn>
                  <a:cxn ang="0">
                    <a:pos x="14" y="40"/>
                  </a:cxn>
                  <a:cxn ang="0">
                    <a:pos x="13" y="42"/>
                  </a:cxn>
                  <a:cxn ang="0">
                    <a:pos x="11" y="42"/>
                  </a:cxn>
                  <a:cxn ang="0">
                    <a:pos x="10" y="40"/>
                  </a:cxn>
                  <a:cxn ang="0">
                    <a:pos x="7" y="39"/>
                  </a:cxn>
                  <a:cxn ang="0">
                    <a:pos x="4" y="36"/>
                  </a:cxn>
                  <a:cxn ang="0">
                    <a:pos x="3" y="33"/>
                  </a:cxn>
                  <a:cxn ang="0">
                    <a:pos x="2" y="30"/>
                  </a:cxn>
                  <a:cxn ang="0">
                    <a:pos x="0" y="25"/>
                  </a:cxn>
                  <a:cxn ang="0">
                    <a:pos x="0" y="13"/>
                  </a:cxn>
                  <a:cxn ang="0">
                    <a:pos x="3" y="6"/>
                  </a:cxn>
                  <a:cxn ang="0">
                    <a:pos x="6" y="2"/>
                  </a:cxn>
                  <a:cxn ang="0">
                    <a:pos x="11" y="0"/>
                  </a:cxn>
                </a:cxnLst>
                <a:rect l="0" t="0" r="r" b="b"/>
                <a:pathLst>
                  <a:path w="26" h="42">
                    <a:moveTo>
                      <a:pt x="12" y="1"/>
                    </a:moveTo>
                    <a:lnTo>
                      <a:pt x="10" y="3"/>
                    </a:lnTo>
                    <a:lnTo>
                      <a:pt x="10" y="8"/>
                    </a:lnTo>
                    <a:lnTo>
                      <a:pt x="8" y="11"/>
                    </a:lnTo>
                    <a:lnTo>
                      <a:pt x="8" y="32"/>
                    </a:lnTo>
                    <a:lnTo>
                      <a:pt x="10" y="36"/>
                    </a:lnTo>
                    <a:lnTo>
                      <a:pt x="10" y="37"/>
                    </a:lnTo>
                    <a:lnTo>
                      <a:pt x="12" y="39"/>
                    </a:lnTo>
                    <a:lnTo>
                      <a:pt x="14" y="39"/>
                    </a:lnTo>
                    <a:lnTo>
                      <a:pt x="15" y="38"/>
                    </a:lnTo>
                    <a:lnTo>
                      <a:pt x="17" y="36"/>
                    </a:lnTo>
                    <a:lnTo>
                      <a:pt x="17" y="3"/>
                    </a:lnTo>
                    <a:lnTo>
                      <a:pt x="14" y="1"/>
                    </a:lnTo>
                    <a:lnTo>
                      <a:pt x="12" y="1"/>
                    </a:lnTo>
                    <a:close/>
                    <a:moveTo>
                      <a:pt x="11" y="0"/>
                    </a:moveTo>
                    <a:lnTo>
                      <a:pt x="18" y="0"/>
                    </a:lnTo>
                    <a:lnTo>
                      <a:pt x="21" y="3"/>
                    </a:lnTo>
                    <a:lnTo>
                      <a:pt x="23" y="8"/>
                    </a:lnTo>
                    <a:lnTo>
                      <a:pt x="26" y="14"/>
                    </a:lnTo>
                    <a:lnTo>
                      <a:pt x="26" y="26"/>
                    </a:lnTo>
                    <a:lnTo>
                      <a:pt x="23" y="31"/>
                    </a:lnTo>
                    <a:lnTo>
                      <a:pt x="22" y="35"/>
                    </a:lnTo>
                    <a:lnTo>
                      <a:pt x="21" y="37"/>
                    </a:lnTo>
                    <a:lnTo>
                      <a:pt x="20" y="38"/>
                    </a:lnTo>
                    <a:lnTo>
                      <a:pt x="18" y="39"/>
                    </a:lnTo>
                    <a:lnTo>
                      <a:pt x="17" y="40"/>
                    </a:lnTo>
                    <a:lnTo>
                      <a:pt x="14" y="40"/>
                    </a:lnTo>
                    <a:lnTo>
                      <a:pt x="13" y="42"/>
                    </a:lnTo>
                    <a:lnTo>
                      <a:pt x="11" y="42"/>
                    </a:lnTo>
                    <a:lnTo>
                      <a:pt x="10" y="40"/>
                    </a:lnTo>
                    <a:lnTo>
                      <a:pt x="7" y="39"/>
                    </a:lnTo>
                    <a:lnTo>
                      <a:pt x="4" y="36"/>
                    </a:lnTo>
                    <a:lnTo>
                      <a:pt x="3" y="33"/>
                    </a:lnTo>
                    <a:lnTo>
                      <a:pt x="2" y="30"/>
                    </a:lnTo>
                    <a:lnTo>
                      <a:pt x="0" y="25"/>
                    </a:lnTo>
                    <a:lnTo>
                      <a:pt x="0" y="13"/>
                    </a:lnTo>
                    <a:lnTo>
                      <a:pt x="3" y="6"/>
                    </a:lnTo>
                    <a:lnTo>
                      <a:pt x="6" y="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68" name="Freeform 1044"/>
              <p:cNvSpPr>
                <a:spLocks noEditPoints="1"/>
              </p:cNvSpPr>
              <p:nvPr/>
            </p:nvSpPr>
            <p:spPr bwMode="auto">
              <a:xfrm>
                <a:off x="6237288" y="6073775"/>
                <a:ext cx="68263" cy="95250"/>
              </a:xfrm>
              <a:custGeom>
                <a:avLst/>
                <a:gdLst/>
                <a:ahLst/>
                <a:cxnLst>
                  <a:cxn ang="0">
                    <a:pos x="17" y="21"/>
                  </a:cxn>
                  <a:cxn ang="0">
                    <a:pos x="15" y="24"/>
                  </a:cxn>
                  <a:cxn ang="0">
                    <a:pos x="13" y="26"/>
                  </a:cxn>
                  <a:cxn ang="0">
                    <a:pos x="13" y="48"/>
                  </a:cxn>
                  <a:cxn ang="0">
                    <a:pos x="15" y="53"/>
                  </a:cxn>
                  <a:cxn ang="0">
                    <a:pos x="17" y="54"/>
                  </a:cxn>
                  <a:cxn ang="0">
                    <a:pos x="19" y="55"/>
                  </a:cxn>
                  <a:cxn ang="0">
                    <a:pos x="20" y="55"/>
                  </a:cxn>
                  <a:cxn ang="0">
                    <a:pos x="25" y="53"/>
                  </a:cxn>
                  <a:cxn ang="0">
                    <a:pos x="27" y="49"/>
                  </a:cxn>
                  <a:cxn ang="0">
                    <a:pos x="27" y="29"/>
                  </a:cxn>
                  <a:cxn ang="0">
                    <a:pos x="26" y="26"/>
                  </a:cxn>
                  <a:cxn ang="0">
                    <a:pos x="24" y="22"/>
                  </a:cxn>
                  <a:cxn ang="0">
                    <a:pos x="21" y="21"/>
                  </a:cxn>
                  <a:cxn ang="0">
                    <a:pos x="17" y="21"/>
                  </a:cxn>
                  <a:cxn ang="0">
                    <a:pos x="21" y="0"/>
                  </a:cxn>
                  <a:cxn ang="0">
                    <a:pos x="39" y="0"/>
                  </a:cxn>
                  <a:cxn ang="0">
                    <a:pos x="39" y="53"/>
                  </a:cxn>
                  <a:cxn ang="0">
                    <a:pos x="41" y="55"/>
                  </a:cxn>
                  <a:cxn ang="0">
                    <a:pos x="43" y="55"/>
                  </a:cxn>
                  <a:cxn ang="0">
                    <a:pos x="43" y="56"/>
                  </a:cxn>
                  <a:cxn ang="0">
                    <a:pos x="27" y="60"/>
                  </a:cxn>
                  <a:cxn ang="0">
                    <a:pos x="27" y="53"/>
                  </a:cxn>
                  <a:cxn ang="0">
                    <a:pos x="25" y="56"/>
                  </a:cxn>
                  <a:cxn ang="0">
                    <a:pos x="21" y="58"/>
                  </a:cxn>
                  <a:cxn ang="0">
                    <a:pos x="19" y="60"/>
                  </a:cxn>
                  <a:cxn ang="0">
                    <a:pos x="13" y="60"/>
                  </a:cxn>
                  <a:cxn ang="0">
                    <a:pos x="10" y="58"/>
                  </a:cxn>
                  <a:cxn ang="0">
                    <a:pos x="6" y="56"/>
                  </a:cxn>
                  <a:cxn ang="0">
                    <a:pos x="2" y="49"/>
                  </a:cxn>
                  <a:cxn ang="0">
                    <a:pos x="2" y="44"/>
                  </a:cxn>
                  <a:cxn ang="0">
                    <a:pos x="0" y="39"/>
                  </a:cxn>
                  <a:cxn ang="0">
                    <a:pos x="2" y="34"/>
                  </a:cxn>
                  <a:cxn ang="0">
                    <a:pos x="3" y="28"/>
                  </a:cxn>
                  <a:cxn ang="0">
                    <a:pos x="5" y="25"/>
                  </a:cxn>
                  <a:cxn ang="0">
                    <a:pos x="6" y="22"/>
                  </a:cxn>
                  <a:cxn ang="0">
                    <a:pos x="8" y="21"/>
                  </a:cxn>
                  <a:cxn ang="0">
                    <a:pos x="12" y="19"/>
                  </a:cxn>
                  <a:cxn ang="0">
                    <a:pos x="14" y="19"/>
                  </a:cxn>
                  <a:cxn ang="0">
                    <a:pos x="17" y="18"/>
                  </a:cxn>
                  <a:cxn ang="0">
                    <a:pos x="20" y="18"/>
                  </a:cxn>
                  <a:cxn ang="0">
                    <a:pos x="22" y="19"/>
                  </a:cxn>
                  <a:cxn ang="0">
                    <a:pos x="27" y="24"/>
                  </a:cxn>
                  <a:cxn ang="0">
                    <a:pos x="27" y="3"/>
                  </a:cxn>
                  <a:cxn ang="0">
                    <a:pos x="26" y="3"/>
                  </a:cxn>
                  <a:cxn ang="0">
                    <a:pos x="24" y="2"/>
                  </a:cxn>
                  <a:cxn ang="0">
                    <a:pos x="21" y="2"/>
                  </a:cxn>
                  <a:cxn ang="0">
                    <a:pos x="21" y="0"/>
                  </a:cxn>
                </a:cxnLst>
                <a:rect l="0" t="0" r="r" b="b"/>
                <a:pathLst>
                  <a:path w="43" h="60">
                    <a:moveTo>
                      <a:pt x="17" y="21"/>
                    </a:moveTo>
                    <a:lnTo>
                      <a:pt x="15" y="24"/>
                    </a:lnTo>
                    <a:lnTo>
                      <a:pt x="13" y="26"/>
                    </a:lnTo>
                    <a:lnTo>
                      <a:pt x="13" y="48"/>
                    </a:lnTo>
                    <a:lnTo>
                      <a:pt x="15" y="53"/>
                    </a:lnTo>
                    <a:lnTo>
                      <a:pt x="17" y="54"/>
                    </a:lnTo>
                    <a:lnTo>
                      <a:pt x="19" y="55"/>
                    </a:lnTo>
                    <a:lnTo>
                      <a:pt x="20" y="55"/>
                    </a:lnTo>
                    <a:lnTo>
                      <a:pt x="25" y="53"/>
                    </a:lnTo>
                    <a:lnTo>
                      <a:pt x="27" y="49"/>
                    </a:lnTo>
                    <a:lnTo>
                      <a:pt x="27" y="29"/>
                    </a:lnTo>
                    <a:lnTo>
                      <a:pt x="26" y="26"/>
                    </a:lnTo>
                    <a:lnTo>
                      <a:pt x="24" y="22"/>
                    </a:lnTo>
                    <a:lnTo>
                      <a:pt x="21" y="21"/>
                    </a:lnTo>
                    <a:lnTo>
                      <a:pt x="17" y="21"/>
                    </a:lnTo>
                    <a:close/>
                    <a:moveTo>
                      <a:pt x="21" y="0"/>
                    </a:moveTo>
                    <a:lnTo>
                      <a:pt x="39" y="0"/>
                    </a:lnTo>
                    <a:lnTo>
                      <a:pt x="39" y="53"/>
                    </a:lnTo>
                    <a:lnTo>
                      <a:pt x="41" y="55"/>
                    </a:lnTo>
                    <a:lnTo>
                      <a:pt x="43" y="55"/>
                    </a:lnTo>
                    <a:lnTo>
                      <a:pt x="43" y="56"/>
                    </a:lnTo>
                    <a:lnTo>
                      <a:pt x="27" y="60"/>
                    </a:lnTo>
                    <a:lnTo>
                      <a:pt x="27" y="53"/>
                    </a:lnTo>
                    <a:lnTo>
                      <a:pt x="25" y="56"/>
                    </a:lnTo>
                    <a:lnTo>
                      <a:pt x="21" y="58"/>
                    </a:lnTo>
                    <a:lnTo>
                      <a:pt x="19" y="60"/>
                    </a:lnTo>
                    <a:lnTo>
                      <a:pt x="13" y="60"/>
                    </a:lnTo>
                    <a:lnTo>
                      <a:pt x="10" y="58"/>
                    </a:lnTo>
                    <a:lnTo>
                      <a:pt x="6" y="56"/>
                    </a:lnTo>
                    <a:lnTo>
                      <a:pt x="2" y="49"/>
                    </a:lnTo>
                    <a:lnTo>
                      <a:pt x="2" y="44"/>
                    </a:lnTo>
                    <a:lnTo>
                      <a:pt x="0" y="39"/>
                    </a:lnTo>
                    <a:lnTo>
                      <a:pt x="2" y="34"/>
                    </a:lnTo>
                    <a:lnTo>
                      <a:pt x="3" y="28"/>
                    </a:lnTo>
                    <a:lnTo>
                      <a:pt x="5" y="25"/>
                    </a:lnTo>
                    <a:lnTo>
                      <a:pt x="6" y="22"/>
                    </a:lnTo>
                    <a:lnTo>
                      <a:pt x="8" y="21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7" y="18"/>
                    </a:lnTo>
                    <a:lnTo>
                      <a:pt x="20" y="18"/>
                    </a:lnTo>
                    <a:lnTo>
                      <a:pt x="22" y="19"/>
                    </a:lnTo>
                    <a:lnTo>
                      <a:pt x="27" y="24"/>
                    </a:lnTo>
                    <a:lnTo>
                      <a:pt x="27" y="3"/>
                    </a:lnTo>
                    <a:lnTo>
                      <a:pt x="26" y="3"/>
                    </a:lnTo>
                    <a:lnTo>
                      <a:pt x="24" y="2"/>
                    </a:lnTo>
                    <a:lnTo>
                      <a:pt x="21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69" name="Freeform 1045"/>
              <p:cNvSpPr>
                <a:spLocks noEditPoints="1"/>
              </p:cNvSpPr>
              <p:nvPr/>
            </p:nvSpPr>
            <p:spPr bwMode="auto">
              <a:xfrm>
                <a:off x="6315075" y="6102350"/>
                <a:ext cx="55563" cy="66675"/>
              </a:xfrm>
              <a:custGeom>
                <a:avLst/>
                <a:gdLst/>
                <a:ahLst/>
                <a:cxnLst>
                  <a:cxn ang="0">
                    <a:pos x="17" y="3"/>
                  </a:cxn>
                  <a:cxn ang="0">
                    <a:pos x="15" y="4"/>
                  </a:cxn>
                  <a:cxn ang="0">
                    <a:pos x="13" y="8"/>
                  </a:cxn>
                  <a:cxn ang="0">
                    <a:pos x="13" y="11"/>
                  </a:cxn>
                  <a:cxn ang="0">
                    <a:pos x="11" y="15"/>
                  </a:cxn>
                  <a:cxn ang="0">
                    <a:pos x="11" y="17"/>
                  </a:cxn>
                  <a:cxn ang="0">
                    <a:pos x="24" y="17"/>
                  </a:cxn>
                  <a:cxn ang="0">
                    <a:pos x="24" y="13"/>
                  </a:cxn>
                  <a:cxn ang="0">
                    <a:pos x="23" y="10"/>
                  </a:cxn>
                  <a:cxn ang="0">
                    <a:pos x="23" y="6"/>
                  </a:cxn>
                  <a:cxn ang="0">
                    <a:pos x="21" y="3"/>
                  </a:cxn>
                  <a:cxn ang="0">
                    <a:pos x="17" y="3"/>
                  </a:cxn>
                  <a:cxn ang="0">
                    <a:pos x="20" y="0"/>
                  </a:cxn>
                  <a:cxn ang="0">
                    <a:pos x="27" y="2"/>
                  </a:cxn>
                  <a:cxn ang="0">
                    <a:pos x="30" y="4"/>
                  </a:cxn>
                  <a:cxn ang="0">
                    <a:pos x="32" y="8"/>
                  </a:cxn>
                  <a:cxn ang="0">
                    <a:pos x="35" y="15"/>
                  </a:cxn>
                  <a:cxn ang="0">
                    <a:pos x="35" y="20"/>
                  </a:cxn>
                  <a:cxn ang="0">
                    <a:pos x="11" y="20"/>
                  </a:cxn>
                  <a:cxn ang="0">
                    <a:pos x="13" y="24"/>
                  </a:cxn>
                  <a:cxn ang="0">
                    <a:pos x="14" y="28"/>
                  </a:cxn>
                  <a:cxn ang="0">
                    <a:pos x="18" y="32"/>
                  </a:cxn>
                  <a:cxn ang="0">
                    <a:pos x="21" y="33"/>
                  </a:cxn>
                  <a:cxn ang="0">
                    <a:pos x="27" y="33"/>
                  </a:cxn>
                  <a:cxn ang="0">
                    <a:pos x="28" y="32"/>
                  </a:cxn>
                  <a:cxn ang="0">
                    <a:pos x="30" y="31"/>
                  </a:cxn>
                  <a:cxn ang="0">
                    <a:pos x="31" y="30"/>
                  </a:cxn>
                  <a:cxn ang="0">
                    <a:pos x="32" y="28"/>
                  </a:cxn>
                  <a:cxn ang="0">
                    <a:pos x="35" y="29"/>
                  </a:cxn>
                  <a:cxn ang="0">
                    <a:pos x="30" y="36"/>
                  </a:cxn>
                  <a:cxn ang="0">
                    <a:pos x="28" y="38"/>
                  </a:cxn>
                  <a:cxn ang="0">
                    <a:pos x="24" y="40"/>
                  </a:cxn>
                  <a:cxn ang="0">
                    <a:pos x="21" y="42"/>
                  </a:cxn>
                  <a:cxn ang="0">
                    <a:pos x="14" y="42"/>
                  </a:cxn>
                  <a:cxn ang="0">
                    <a:pos x="10" y="40"/>
                  </a:cxn>
                  <a:cxn ang="0">
                    <a:pos x="7" y="38"/>
                  </a:cxn>
                  <a:cxn ang="0">
                    <a:pos x="3" y="35"/>
                  </a:cxn>
                  <a:cxn ang="0">
                    <a:pos x="1" y="31"/>
                  </a:cxn>
                  <a:cxn ang="0">
                    <a:pos x="0" y="26"/>
                  </a:cxn>
                  <a:cxn ang="0">
                    <a:pos x="0" y="16"/>
                  </a:cxn>
                  <a:cxn ang="0">
                    <a:pos x="1" y="13"/>
                  </a:cxn>
                  <a:cxn ang="0">
                    <a:pos x="6" y="6"/>
                  </a:cxn>
                  <a:cxn ang="0">
                    <a:pos x="9" y="2"/>
                  </a:cxn>
                  <a:cxn ang="0">
                    <a:pos x="14" y="1"/>
                  </a:cxn>
                  <a:cxn ang="0">
                    <a:pos x="20" y="0"/>
                  </a:cxn>
                </a:cxnLst>
                <a:rect l="0" t="0" r="r" b="b"/>
                <a:pathLst>
                  <a:path w="35" h="42">
                    <a:moveTo>
                      <a:pt x="17" y="3"/>
                    </a:moveTo>
                    <a:lnTo>
                      <a:pt x="15" y="4"/>
                    </a:lnTo>
                    <a:lnTo>
                      <a:pt x="13" y="8"/>
                    </a:lnTo>
                    <a:lnTo>
                      <a:pt x="13" y="11"/>
                    </a:lnTo>
                    <a:lnTo>
                      <a:pt x="11" y="15"/>
                    </a:lnTo>
                    <a:lnTo>
                      <a:pt x="11" y="17"/>
                    </a:lnTo>
                    <a:lnTo>
                      <a:pt x="24" y="17"/>
                    </a:lnTo>
                    <a:lnTo>
                      <a:pt x="24" y="13"/>
                    </a:lnTo>
                    <a:lnTo>
                      <a:pt x="23" y="10"/>
                    </a:lnTo>
                    <a:lnTo>
                      <a:pt x="23" y="6"/>
                    </a:lnTo>
                    <a:lnTo>
                      <a:pt x="21" y="3"/>
                    </a:lnTo>
                    <a:lnTo>
                      <a:pt x="17" y="3"/>
                    </a:lnTo>
                    <a:close/>
                    <a:moveTo>
                      <a:pt x="20" y="0"/>
                    </a:moveTo>
                    <a:lnTo>
                      <a:pt x="27" y="2"/>
                    </a:lnTo>
                    <a:lnTo>
                      <a:pt x="30" y="4"/>
                    </a:lnTo>
                    <a:lnTo>
                      <a:pt x="32" y="8"/>
                    </a:lnTo>
                    <a:lnTo>
                      <a:pt x="35" y="15"/>
                    </a:lnTo>
                    <a:lnTo>
                      <a:pt x="35" y="20"/>
                    </a:lnTo>
                    <a:lnTo>
                      <a:pt x="11" y="20"/>
                    </a:lnTo>
                    <a:lnTo>
                      <a:pt x="13" y="24"/>
                    </a:lnTo>
                    <a:lnTo>
                      <a:pt x="14" y="28"/>
                    </a:lnTo>
                    <a:lnTo>
                      <a:pt x="18" y="32"/>
                    </a:lnTo>
                    <a:lnTo>
                      <a:pt x="21" y="33"/>
                    </a:lnTo>
                    <a:lnTo>
                      <a:pt x="27" y="33"/>
                    </a:lnTo>
                    <a:lnTo>
                      <a:pt x="28" y="32"/>
                    </a:lnTo>
                    <a:lnTo>
                      <a:pt x="30" y="31"/>
                    </a:lnTo>
                    <a:lnTo>
                      <a:pt x="31" y="30"/>
                    </a:lnTo>
                    <a:lnTo>
                      <a:pt x="32" y="28"/>
                    </a:lnTo>
                    <a:lnTo>
                      <a:pt x="35" y="29"/>
                    </a:lnTo>
                    <a:lnTo>
                      <a:pt x="30" y="36"/>
                    </a:lnTo>
                    <a:lnTo>
                      <a:pt x="28" y="38"/>
                    </a:lnTo>
                    <a:lnTo>
                      <a:pt x="24" y="40"/>
                    </a:lnTo>
                    <a:lnTo>
                      <a:pt x="21" y="42"/>
                    </a:lnTo>
                    <a:lnTo>
                      <a:pt x="14" y="42"/>
                    </a:lnTo>
                    <a:lnTo>
                      <a:pt x="10" y="40"/>
                    </a:lnTo>
                    <a:lnTo>
                      <a:pt x="7" y="38"/>
                    </a:lnTo>
                    <a:lnTo>
                      <a:pt x="3" y="35"/>
                    </a:lnTo>
                    <a:lnTo>
                      <a:pt x="1" y="31"/>
                    </a:lnTo>
                    <a:lnTo>
                      <a:pt x="0" y="26"/>
                    </a:lnTo>
                    <a:lnTo>
                      <a:pt x="0" y="16"/>
                    </a:lnTo>
                    <a:lnTo>
                      <a:pt x="1" y="13"/>
                    </a:lnTo>
                    <a:lnTo>
                      <a:pt x="6" y="6"/>
                    </a:lnTo>
                    <a:lnTo>
                      <a:pt x="9" y="2"/>
                    </a:lnTo>
                    <a:lnTo>
                      <a:pt x="14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70" name="Freeform 1046"/>
              <p:cNvSpPr>
                <a:spLocks/>
              </p:cNvSpPr>
              <p:nvPr/>
            </p:nvSpPr>
            <p:spPr bwMode="auto">
              <a:xfrm>
                <a:off x="6378575" y="6103938"/>
                <a:ext cx="65088" cy="650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0"/>
                  </a:cxn>
                  <a:cxn ang="0">
                    <a:pos x="15" y="32"/>
                  </a:cxn>
                  <a:cxn ang="0">
                    <a:pos x="17" y="34"/>
                  </a:cxn>
                  <a:cxn ang="0">
                    <a:pos x="18" y="34"/>
                  </a:cxn>
                  <a:cxn ang="0">
                    <a:pos x="18" y="35"/>
                  </a:cxn>
                  <a:cxn ang="0">
                    <a:pos x="20" y="35"/>
                  </a:cxn>
                  <a:cxn ang="0">
                    <a:pos x="22" y="34"/>
                  </a:cxn>
                  <a:cxn ang="0">
                    <a:pos x="24" y="32"/>
                  </a:cxn>
                  <a:cxn ang="0">
                    <a:pos x="24" y="31"/>
                  </a:cxn>
                  <a:cxn ang="0">
                    <a:pos x="26" y="29"/>
                  </a:cxn>
                  <a:cxn ang="0">
                    <a:pos x="26" y="6"/>
                  </a:cxn>
                  <a:cxn ang="0">
                    <a:pos x="25" y="5"/>
                  </a:cxn>
                  <a:cxn ang="0">
                    <a:pos x="25" y="2"/>
                  </a:cxn>
                  <a:cxn ang="0">
                    <a:pos x="22" y="2"/>
                  </a:cxn>
                  <a:cxn ang="0">
                    <a:pos x="22" y="0"/>
                  </a:cxn>
                  <a:cxn ang="0">
                    <a:pos x="37" y="0"/>
                  </a:cxn>
                  <a:cxn ang="0">
                    <a:pos x="37" y="35"/>
                  </a:cxn>
                  <a:cxn ang="0">
                    <a:pos x="39" y="36"/>
                  </a:cxn>
                  <a:cxn ang="0">
                    <a:pos x="39" y="37"/>
                  </a:cxn>
                  <a:cxn ang="0">
                    <a:pos x="41" y="37"/>
                  </a:cxn>
                  <a:cxn ang="0">
                    <a:pos x="41" y="39"/>
                  </a:cxn>
                  <a:cxn ang="0">
                    <a:pos x="26" y="39"/>
                  </a:cxn>
                  <a:cxn ang="0">
                    <a:pos x="26" y="34"/>
                  </a:cxn>
                  <a:cxn ang="0">
                    <a:pos x="22" y="37"/>
                  </a:cxn>
                  <a:cxn ang="0">
                    <a:pos x="18" y="39"/>
                  </a:cxn>
                  <a:cxn ang="0">
                    <a:pos x="17" y="41"/>
                  </a:cxn>
                  <a:cxn ang="0">
                    <a:pos x="12" y="41"/>
                  </a:cxn>
                  <a:cxn ang="0">
                    <a:pos x="10" y="39"/>
                  </a:cxn>
                  <a:cxn ang="0">
                    <a:pos x="7" y="37"/>
                  </a:cxn>
                  <a:cxn ang="0">
                    <a:pos x="5" y="36"/>
                  </a:cxn>
                  <a:cxn ang="0">
                    <a:pos x="5" y="34"/>
                  </a:cxn>
                  <a:cxn ang="0">
                    <a:pos x="4" y="31"/>
                  </a:cxn>
                  <a:cxn ang="0">
                    <a:pos x="4" y="5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41" h="41">
                    <a:moveTo>
                      <a:pt x="0" y="0"/>
                    </a:moveTo>
                    <a:lnTo>
                      <a:pt x="15" y="0"/>
                    </a:lnTo>
                    <a:lnTo>
                      <a:pt x="15" y="32"/>
                    </a:lnTo>
                    <a:lnTo>
                      <a:pt x="17" y="34"/>
                    </a:lnTo>
                    <a:lnTo>
                      <a:pt x="18" y="34"/>
                    </a:lnTo>
                    <a:lnTo>
                      <a:pt x="18" y="35"/>
                    </a:lnTo>
                    <a:lnTo>
                      <a:pt x="20" y="35"/>
                    </a:lnTo>
                    <a:lnTo>
                      <a:pt x="22" y="34"/>
                    </a:lnTo>
                    <a:lnTo>
                      <a:pt x="24" y="32"/>
                    </a:lnTo>
                    <a:lnTo>
                      <a:pt x="24" y="31"/>
                    </a:lnTo>
                    <a:lnTo>
                      <a:pt x="26" y="29"/>
                    </a:lnTo>
                    <a:lnTo>
                      <a:pt x="26" y="6"/>
                    </a:lnTo>
                    <a:lnTo>
                      <a:pt x="25" y="5"/>
                    </a:lnTo>
                    <a:lnTo>
                      <a:pt x="25" y="2"/>
                    </a:lnTo>
                    <a:lnTo>
                      <a:pt x="22" y="2"/>
                    </a:lnTo>
                    <a:lnTo>
                      <a:pt x="22" y="0"/>
                    </a:lnTo>
                    <a:lnTo>
                      <a:pt x="37" y="0"/>
                    </a:lnTo>
                    <a:lnTo>
                      <a:pt x="37" y="35"/>
                    </a:lnTo>
                    <a:lnTo>
                      <a:pt x="39" y="36"/>
                    </a:lnTo>
                    <a:lnTo>
                      <a:pt x="39" y="37"/>
                    </a:lnTo>
                    <a:lnTo>
                      <a:pt x="41" y="37"/>
                    </a:lnTo>
                    <a:lnTo>
                      <a:pt x="41" y="39"/>
                    </a:lnTo>
                    <a:lnTo>
                      <a:pt x="26" y="39"/>
                    </a:lnTo>
                    <a:lnTo>
                      <a:pt x="26" y="34"/>
                    </a:lnTo>
                    <a:lnTo>
                      <a:pt x="22" y="37"/>
                    </a:lnTo>
                    <a:lnTo>
                      <a:pt x="18" y="39"/>
                    </a:lnTo>
                    <a:lnTo>
                      <a:pt x="17" y="41"/>
                    </a:lnTo>
                    <a:lnTo>
                      <a:pt x="12" y="41"/>
                    </a:lnTo>
                    <a:lnTo>
                      <a:pt x="10" y="39"/>
                    </a:lnTo>
                    <a:lnTo>
                      <a:pt x="7" y="37"/>
                    </a:lnTo>
                    <a:lnTo>
                      <a:pt x="5" y="36"/>
                    </a:lnTo>
                    <a:lnTo>
                      <a:pt x="5" y="34"/>
                    </a:lnTo>
                    <a:lnTo>
                      <a:pt x="4" y="31"/>
                    </a:lnTo>
                    <a:lnTo>
                      <a:pt x="4" y="5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71" name="Freeform 1047"/>
              <p:cNvSpPr>
                <a:spLocks/>
              </p:cNvSpPr>
              <p:nvPr/>
            </p:nvSpPr>
            <p:spPr bwMode="auto">
              <a:xfrm>
                <a:off x="6453188" y="6080125"/>
                <a:ext cx="41275" cy="88900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7" y="0"/>
                  </a:cxn>
                  <a:cxn ang="0">
                    <a:pos x="17" y="15"/>
                  </a:cxn>
                  <a:cxn ang="0">
                    <a:pos x="26" y="15"/>
                  </a:cxn>
                  <a:cxn ang="0">
                    <a:pos x="26" y="20"/>
                  </a:cxn>
                  <a:cxn ang="0">
                    <a:pos x="17" y="20"/>
                  </a:cxn>
                  <a:cxn ang="0">
                    <a:pos x="17" y="49"/>
                  </a:cxn>
                  <a:cxn ang="0">
                    <a:pos x="18" y="49"/>
                  </a:cxn>
                  <a:cxn ang="0">
                    <a:pos x="18" y="50"/>
                  </a:cxn>
                  <a:cxn ang="0">
                    <a:pos x="22" y="50"/>
                  </a:cxn>
                  <a:cxn ang="0">
                    <a:pos x="23" y="49"/>
                  </a:cxn>
                  <a:cxn ang="0">
                    <a:pos x="24" y="46"/>
                  </a:cxn>
                  <a:cxn ang="0">
                    <a:pos x="25" y="47"/>
                  </a:cxn>
                  <a:cxn ang="0">
                    <a:pos x="24" y="51"/>
                  </a:cxn>
                  <a:cxn ang="0">
                    <a:pos x="20" y="53"/>
                  </a:cxn>
                  <a:cxn ang="0">
                    <a:pos x="18" y="54"/>
                  </a:cxn>
                  <a:cxn ang="0">
                    <a:pos x="15" y="56"/>
                  </a:cxn>
                  <a:cxn ang="0">
                    <a:pos x="12" y="56"/>
                  </a:cxn>
                  <a:cxn ang="0">
                    <a:pos x="10" y="54"/>
                  </a:cxn>
                  <a:cxn ang="0">
                    <a:pos x="8" y="52"/>
                  </a:cxn>
                  <a:cxn ang="0">
                    <a:pos x="5" y="51"/>
                  </a:cxn>
                  <a:cxn ang="0">
                    <a:pos x="5" y="20"/>
                  </a:cxn>
                  <a:cxn ang="0">
                    <a:pos x="0" y="20"/>
                  </a:cxn>
                  <a:cxn ang="0">
                    <a:pos x="0" y="17"/>
                  </a:cxn>
                  <a:cxn ang="0">
                    <a:pos x="3" y="15"/>
                  </a:cxn>
                  <a:cxn ang="0">
                    <a:pos x="12" y="6"/>
                  </a:cxn>
                  <a:cxn ang="0">
                    <a:pos x="15" y="0"/>
                  </a:cxn>
                </a:cxnLst>
                <a:rect l="0" t="0" r="r" b="b"/>
                <a:pathLst>
                  <a:path w="26" h="56">
                    <a:moveTo>
                      <a:pt x="15" y="0"/>
                    </a:moveTo>
                    <a:lnTo>
                      <a:pt x="17" y="0"/>
                    </a:lnTo>
                    <a:lnTo>
                      <a:pt x="17" y="15"/>
                    </a:lnTo>
                    <a:lnTo>
                      <a:pt x="26" y="15"/>
                    </a:lnTo>
                    <a:lnTo>
                      <a:pt x="26" y="20"/>
                    </a:lnTo>
                    <a:lnTo>
                      <a:pt x="17" y="20"/>
                    </a:lnTo>
                    <a:lnTo>
                      <a:pt x="17" y="49"/>
                    </a:lnTo>
                    <a:lnTo>
                      <a:pt x="18" y="49"/>
                    </a:lnTo>
                    <a:lnTo>
                      <a:pt x="18" y="50"/>
                    </a:lnTo>
                    <a:lnTo>
                      <a:pt x="22" y="50"/>
                    </a:lnTo>
                    <a:lnTo>
                      <a:pt x="23" y="49"/>
                    </a:lnTo>
                    <a:lnTo>
                      <a:pt x="24" y="46"/>
                    </a:lnTo>
                    <a:lnTo>
                      <a:pt x="25" y="47"/>
                    </a:lnTo>
                    <a:lnTo>
                      <a:pt x="24" y="51"/>
                    </a:lnTo>
                    <a:lnTo>
                      <a:pt x="20" y="53"/>
                    </a:lnTo>
                    <a:lnTo>
                      <a:pt x="18" y="54"/>
                    </a:lnTo>
                    <a:lnTo>
                      <a:pt x="15" y="56"/>
                    </a:lnTo>
                    <a:lnTo>
                      <a:pt x="12" y="56"/>
                    </a:lnTo>
                    <a:lnTo>
                      <a:pt x="10" y="54"/>
                    </a:lnTo>
                    <a:lnTo>
                      <a:pt x="8" y="52"/>
                    </a:lnTo>
                    <a:lnTo>
                      <a:pt x="5" y="51"/>
                    </a:lnTo>
                    <a:lnTo>
                      <a:pt x="5" y="20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3" y="15"/>
                    </a:lnTo>
                    <a:lnTo>
                      <a:pt x="12" y="6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72" name="Freeform 1048"/>
              <p:cNvSpPr>
                <a:spLocks noEditPoints="1"/>
              </p:cNvSpPr>
              <p:nvPr/>
            </p:nvSpPr>
            <p:spPr bwMode="auto">
              <a:xfrm>
                <a:off x="6500813" y="6102350"/>
                <a:ext cx="53975" cy="66675"/>
              </a:xfrm>
              <a:custGeom>
                <a:avLst/>
                <a:gdLst/>
                <a:ahLst/>
                <a:cxnLst>
                  <a:cxn ang="0">
                    <a:pos x="16" y="3"/>
                  </a:cxn>
                  <a:cxn ang="0">
                    <a:pos x="15" y="4"/>
                  </a:cxn>
                  <a:cxn ang="0">
                    <a:pos x="12" y="8"/>
                  </a:cxn>
                  <a:cxn ang="0">
                    <a:pos x="11" y="11"/>
                  </a:cxn>
                  <a:cxn ang="0">
                    <a:pos x="11" y="17"/>
                  </a:cxn>
                  <a:cxn ang="0">
                    <a:pos x="23" y="17"/>
                  </a:cxn>
                  <a:cxn ang="0">
                    <a:pos x="23" y="6"/>
                  </a:cxn>
                  <a:cxn ang="0">
                    <a:pos x="20" y="3"/>
                  </a:cxn>
                  <a:cxn ang="0">
                    <a:pos x="16" y="3"/>
                  </a:cxn>
                  <a:cxn ang="0">
                    <a:pos x="18" y="0"/>
                  </a:cxn>
                  <a:cxn ang="0">
                    <a:pos x="22" y="1"/>
                  </a:cxn>
                  <a:cxn ang="0">
                    <a:pos x="26" y="2"/>
                  </a:cxn>
                  <a:cxn ang="0">
                    <a:pos x="30" y="4"/>
                  </a:cxn>
                  <a:cxn ang="0">
                    <a:pos x="32" y="8"/>
                  </a:cxn>
                  <a:cxn ang="0">
                    <a:pos x="34" y="15"/>
                  </a:cxn>
                  <a:cxn ang="0">
                    <a:pos x="34" y="20"/>
                  </a:cxn>
                  <a:cxn ang="0">
                    <a:pos x="11" y="20"/>
                  </a:cxn>
                  <a:cxn ang="0">
                    <a:pos x="12" y="24"/>
                  </a:cxn>
                  <a:cxn ang="0">
                    <a:pos x="14" y="28"/>
                  </a:cxn>
                  <a:cxn ang="0">
                    <a:pos x="18" y="32"/>
                  </a:cxn>
                  <a:cxn ang="0">
                    <a:pos x="20" y="33"/>
                  </a:cxn>
                  <a:cxn ang="0">
                    <a:pos x="26" y="33"/>
                  </a:cxn>
                  <a:cxn ang="0">
                    <a:pos x="27" y="32"/>
                  </a:cxn>
                  <a:cxn ang="0">
                    <a:pos x="30" y="31"/>
                  </a:cxn>
                  <a:cxn ang="0">
                    <a:pos x="31" y="30"/>
                  </a:cxn>
                  <a:cxn ang="0">
                    <a:pos x="32" y="28"/>
                  </a:cxn>
                  <a:cxn ang="0">
                    <a:pos x="34" y="29"/>
                  </a:cxn>
                  <a:cxn ang="0">
                    <a:pos x="30" y="36"/>
                  </a:cxn>
                  <a:cxn ang="0">
                    <a:pos x="27" y="38"/>
                  </a:cxn>
                  <a:cxn ang="0">
                    <a:pos x="24" y="40"/>
                  </a:cxn>
                  <a:cxn ang="0">
                    <a:pos x="20" y="42"/>
                  </a:cxn>
                  <a:cxn ang="0">
                    <a:pos x="14" y="42"/>
                  </a:cxn>
                  <a:cxn ang="0">
                    <a:pos x="9" y="40"/>
                  </a:cxn>
                  <a:cxn ang="0">
                    <a:pos x="3" y="35"/>
                  </a:cxn>
                  <a:cxn ang="0">
                    <a:pos x="1" y="31"/>
                  </a:cxn>
                  <a:cxn ang="0">
                    <a:pos x="0" y="26"/>
                  </a:cxn>
                  <a:cxn ang="0">
                    <a:pos x="0" y="16"/>
                  </a:cxn>
                  <a:cxn ang="0">
                    <a:pos x="1" y="13"/>
                  </a:cxn>
                  <a:cxn ang="0">
                    <a:pos x="5" y="6"/>
                  </a:cxn>
                  <a:cxn ang="0">
                    <a:pos x="9" y="2"/>
                  </a:cxn>
                  <a:cxn ang="0">
                    <a:pos x="18" y="0"/>
                  </a:cxn>
                </a:cxnLst>
                <a:rect l="0" t="0" r="r" b="b"/>
                <a:pathLst>
                  <a:path w="34" h="42">
                    <a:moveTo>
                      <a:pt x="16" y="3"/>
                    </a:moveTo>
                    <a:lnTo>
                      <a:pt x="15" y="4"/>
                    </a:lnTo>
                    <a:lnTo>
                      <a:pt x="12" y="8"/>
                    </a:lnTo>
                    <a:lnTo>
                      <a:pt x="11" y="11"/>
                    </a:lnTo>
                    <a:lnTo>
                      <a:pt x="11" y="17"/>
                    </a:lnTo>
                    <a:lnTo>
                      <a:pt x="23" y="17"/>
                    </a:lnTo>
                    <a:lnTo>
                      <a:pt x="23" y="6"/>
                    </a:lnTo>
                    <a:lnTo>
                      <a:pt x="20" y="3"/>
                    </a:lnTo>
                    <a:lnTo>
                      <a:pt x="16" y="3"/>
                    </a:lnTo>
                    <a:close/>
                    <a:moveTo>
                      <a:pt x="18" y="0"/>
                    </a:moveTo>
                    <a:lnTo>
                      <a:pt x="22" y="1"/>
                    </a:lnTo>
                    <a:lnTo>
                      <a:pt x="26" y="2"/>
                    </a:lnTo>
                    <a:lnTo>
                      <a:pt x="30" y="4"/>
                    </a:lnTo>
                    <a:lnTo>
                      <a:pt x="32" y="8"/>
                    </a:lnTo>
                    <a:lnTo>
                      <a:pt x="34" y="15"/>
                    </a:lnTo>
                    <a:lnTo>
                      <a:pt x="34" y="20"/>
                    </a:lnTo>
                    <a:lnTo>
                      <a:pt x="11" y="20"/>
                    </a:lnTo>
                    <a:lnTo>
                      <a:pt x="12" y="24"/>
                    </a:lnTo>
                    <a:lnTo>
                      <a:pt x="14" y="28"/>
                    </a:lnTo>
                    <a:lnTo>
                      <a:pt x="18" y="32"/>
                    </a:lnTo>
                    <a:lnTo>
                      <a:pt x="20" y="33"/>
                    </a:lnTo>
                    <a:lnTo>
                      <a:pt x="26" y="33"/>
                    </a:lnTo>
                    <a:lnTo>
                      <a:pt x="27" y="32"/>
                    </a:lnTo>
                    <a:lnTo>
                      <a:pt x="30" y="31"/>
                    </a:lnTo>
                    <a:lnTo>
                      <a:pt x="31" y="30"/>
                    </a:lnTo>
                    <a:lnTo>
                      <a:pt x="32" y="28"/>
                    </a:lnTo>
                    <a:lnTo>
                      <a:pt x="34" y="29"/>
                    </a:lnTo>
                    <a:lnTo>
                      <a:pt x="30" y="36"/>
                    </a:lnTo>
                    <a:lnTo>
                      <a:pt x="27" y="38"/>
                    </a:lnTo>
                    <a:lnTo>
                      <a:pt x="24" y="40"/>
                    </a:lnTo>
                    <a:lnTo>
                      <a:pt x="20" y="42"/>
                    </a:lnTo>
                    <a:lnTo>
                      <a:pt x="14" y="42"/>
                    </a:lnTo>
                    <a:lnTo>
                      <a:pt x="9" y="40"/>
                    </a:lnTo>
                    <a:lnTo>
                      <a:pt x="3" y="35"/>
                    </a:lnTo>
                    <a:lnTo>
                      <a:pt x="1" y="31"/>
                    </a:lnTo>
                    <a:lnTo>
                      <a:pt x="0" y="26"/>
                    </a:lnTo>
                    <a:lnTo>
                      <a:pt x="0" y="16"/>
                    </a:lnTo>
                    <a:lnTo>
                      <a:pt x="1" y="13"/>
                    </a:lnTo>
                    <a:lnTo>
                      <a:pt x="5" y="6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73" name="Freeform 1049"/>
              <p:cNvSpPr>
                <a:spLocks/>
              </p:cNvSpPr>
              <p:nvPr/>
            </p:nvSpPr>
            <p:spPr bwMode="auto">
              <a:xfrm>
                <a:off x="6564313" y="6102350"/>
                <a:ext cx="55563" cy="63500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31" y="1"/>
                  </a:cxn>
                  <a:cxn ang="0">
                    <a:pos x="34" y="3"/>
                  </a:cxn>
                  <a:cxn ang="0">
                    <a:pos x="34" y="4"/>
                  </a:cxn>
                  <a:cxn ang="0">
                    <a:pos x="35" y="6"/>
                  </a:cxn>
                  <a:cxn ang="0">
                    <a:pos x="32" y="10"/>
                  </a:cxn>
                  <a:cxn ang="0">
                    <a:pos x="31" y="11"/>
                  </a:cxn>
                  <a:cxn ang="0">
                    <a:pos x="30" y="11"/>
                  </a:cxn>
                  <a:cxn ang="0">
                    <a:pos x="29" y="13"/>
                  </a:cxn>
                  <a:cxn ang="0">
                    <a:pos x="27" y="11"/>
                  </a:cxn>
                  <a:cxn ang="0">
                    <a:pos x="24" y="9"/>
                  </a:cxn>
                  <a:cxn ang="0">
                    <a:pos x="23" y="9"/>
                  </a:cxn>
                  <a:cxn ang="0">
                    <a:pos x="23" y="8"/>
                  </a:cxn>
                  <a:cxn ang="0">
                    <a:pos x="21" y="8"/>
                  </a:cxn>
                  <a:cxn ang="0">
                    <a:pos x="19" y="10"/>
                  </a:cxn>
                  <a:cxn ang="0">
                    <a:pos x="19" y="11"/>
                  </a:cxn>
                  <a:cxn ang="0">
                    <a:pos x="17" y="13"/>
                  </a:cxn>
                  <a:cxn ang="0">
                    <a:pos x="17" y="16"/>
                  </a:cxn>
                  <a:cxn ang="0">
                    <a:pos x="16" y="18"/>
                  </a:cxn>
                  <a:cxn ang="0">
                    <a:pos x="16" y="37"/>
                  </a:cxn>
                  <a:cxn ang="0">
                    <a:pos x="17" y="38"/>
                  </a:cxn>
                  <a:cxn ang="0">
                    <a:pos x="20" y="38"/>
                  </a:cxn>
                  <a:cxn ang="0">
                    <a:pos x="20" y="40"/>
                  </a:cxn>
                  <a:cxn ang="0">
                    <a:pos x="0" y="40"/>
                  </a:cxn>
                  <a:cxn ang="0">
                    <a:pos x="0" y="38"/>
                  </a:cxn>
                  <a:cxn ang="0">
                    <a:pos x="4" y="38"/>
                  </a:cxn>
                  <a:cxn ang="0">
                    <a:pos x="4" y="37"/>
                  </a:cxn>
                  <a:cxn ang="0">
                    <a:pos x="5" y="35"/>
                  </a:cxn>
                  <a:cxn ang="0">
                    <a:pos x="5" y="6"/>
                  </a:cxn>
                  <a:cxn ang="0">
                    <a:pos x="4" y="4"/>
                  </a:cxn>
                  <a:cxn ang="0">
                    <a:pos x="4" y="3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16" y="1"/>
                  </a:cxn>
                  <a:cxn ang="0">
                    <a:pos x="16" y="10"/>
                  </a:cxn>
                  <a:cxn ang="0">
                    <a:pos x="21" y="3"/>
                  </a:cxn>
                  <a:cxn ang="0">
                    <a:pos x="26" y="1"/>
                  </a:cxn>
                  <a:cxn ang="0">
                    <a:pos x="29" y="0"/>
                  </a:cxn>
                </a:cxnLst>
                <a:rect l="0" t="0" r="r" b="b"/>
                <a:pathLst>
                  <a:path w="35" h="40">
                    <a:moveTo>
                      <a:pt x="29" y="0"/>
                    </a:moveTo>
                    <a:lnTo>
                      <a:pt x="31" y="1"/>
                    </a:lnTo>
                    <a:lnTo>
                      <a:pt x="34" y="3"/>
                    </a:lnTo>
                    <a:lnTo>
                      <a:pt x="34" y="4"/>
                    </a:lnTo>
                    <a:lnTo>
                      <a:pt x="35" y="6"/>
                    </a:lnTo>
                    <a:lnTo>
                      <a:pt x="32" y="10"/>
                    </a:lnTo>
                    <a:lnTo>
                      <a:pt x="31" y="11"/>
                    </a:lnTo>
                    <a:lnTo>
                      <a:pt x="30" y="11"/>
                    </a:lnTo>
                    <a:lnTo>
                      <a:pt x="29" y="13"/>
                    </a:lnTo>
                    <a:lnTo>
                      <a:pt x="27" y="11"/>
                    </a:lnTo>
                    <a:lnTo>
                      <a:pt x="24" y="9"/>
                    </a:lnTo>
                    <a:lnTo>
                      <a:pt x="23" y="9"/>
                    </a:lnTo>
                    <a:lnTo>
                      <a:pt x="23" y="8"/>
                    </a:lnTo>
                    <a:lnTo>
                      <a:pt x="21" y="8"/>
                    </a:lnTo>
                    <a:lnTo>
                      <a:pt x="19" y="10"/>
                    </a:lnTo>
                    <a:lnTo>
                      <a:pt x="19" y="11"/>
                    </a:lnTo>
                    <a:lnTo>
                      <a:pt x="17" y="13"/>
                    </a:lnTo>
                    <a:lnTo>
                      <a:pt x="17" y="16"/>
                    </a:lnTo>
                    <a:lnTo>
                      <a:pt x="16" y="18"/>
                    </a:lnTo>
                    <a:lnTo>
                      <a:pt x="16" y="37"/>
                    </a:lnTo>
                    <a:lnTo>
                      <a:pt x="17" y="38"/>
                    </a:lnTo>
                    <a:lnTo>
                      <a:pt x="20" y="38"/>
                    </a:lnTo>
                    <a:lnTo>
                      <a:pt x="20" y="40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4" y="38"/>
                    </a:lnTo>
                    <a:lnTo>
                      <a:pt x="4" y="37"/>
                    </a:lnTo>
                    <a:lnTo>
                      <a:pt x="5" y="35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6" y="1"/>
                    </a:lnTo>
                    <a:lnTo>
                      <a:pt x="16" y="10"/>
                    </a:lnTo>
                    <a:lnTo>
                      <a:pt x="21" y="3"/>
                    </a:lnTo>
                    <a:lnTo>
                      <a:pt x="26" y="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74" name="Freeform 1050"/>
              <p:cNvSpPr>
                <a:spLocks noEditPoints="1"/>
              </p:cNvSpPr>
              <p:nvPr/>
            </p:nvSpPr>
            <p:spPr bwMode="auto">
              <a:xfrm>
                <a:off x="6624638" y="6102350"/>
                <a:ext cx="60325" cy="66675"/>
              </a:xfrm>
              <a:custGeom>
                <a:avLst/>
                <a:gdLst/>
                <a:ahLst/>
                <a:cxnLst>
                  <a:cxn ang="0">
                    <a:pos x="18" y="3"/>
                  </a:cxn>
                  <a:cxn ang="0">
                    <a:pos x="16" y="4"/>
                  </a:cxn>
                  <a:cxn ang="0">
                    <a:pos x="14" y="4"/>
                  </a:cxn>
                  <a:cxn ang="0">
                    <a:pos x="13" y="6"/>
                  </a:cxn>
                  <a:cxn ang="0">
                    <a:pos x="13" y="11"/>
                  </a:cxn>
                  <a:cxn ang="0">
                    <a:pos x="12" y="15"/>
                  </a:cxn>
                  <a:cxn ang="0">
                    <a:pos x="12" y="30"/>
                  </a:cxn>
                  <a:cxn ang="0">
                    <a:pos x="13" y="32"/>
                  </a:cxn>
                  <a:cxn ang="0">
                    <a:pos x="13" y="35"/>
                  </a:cxn>
                  <a:cxn ang="0">
                    <a:pos x="14" y="37"/>
                  </a:cxn>
                  <a:cxn ang="0">
                    <a:pos x="16" y="38"/>
                  </a:cxn>
                  <a:cxn ang="0">
                    <a:pos x="22" y="38"/>
                  </a:cxn>
                  <a:cxn ang="0">
                    <a:pos x="25" y="36"/>
                  </a:cxn>
                  <a:cxn ang="0">
                    <a:pos x="26" y="33"/>
                  </a:cxn>
                  <a:cxn ang="0">
                    <a:pos x="26" y="28"/>
                  </a:cxn>
                  <a:cxn ang="0">
                    <a:pos x="27" y="23"/>
                  </a:cxn>
                  <a:cxn ang="0">
                    <a:pos x="27" y="14"/>
                  </a:cxn>
                  <a:cxn ang="0">
                    <a:pos x="26" y="10"/>
                  </a:cxn>
                  <a:cxn ang="0">
                    <a:pos x="26" y="8"/>
                  </a:cxn>
                  <a:cxn ang="0">
                    <a:pos x="25" y="6"/>
                  </a:cxn>
                  <a:cxn ang="0">
                    <a:pos x="22" y="3"/>
                  </a:cxn>
                  <a:cxn ang="0">
                    <a:pos x="18" y="3"/>
                  </a:cxn>
                  <a:cxn ang="0">
                    <a:pos x="19" y="0"/>
                  </a:cxn>
                  <a:cxn ang="0">
                    <a:pos x="22" y="0"/>
                  </a:cxn>
                  <a:cxn ang="0">
                    <a:pos x="26" y="1"/>
                  </a:cxn>
                  <a:cxn ang="0">
                    <a:pos x="29" y="3"/>
                  </a:cxn>
                  <a:cxn ang="0">
                    <a:pos x="31" y="4"/>
                  </a:cxn>
                  <a:cxn ang="0">
                    <a:pos x="35" y="8"/>
                  </a:cxn>
                  <a:cxn ang="0">
                    <a:pos x="35" y="10"/>
                  </a:cxn>
                  <a:cxn ang="0">
                    <a:pos x="37" y="14"/>
                  </a:cxn>
                  <a:cxn ang="0">
                    <a:pos x="38" y="17"/>
                  </a:cxn>
                  <a:cxn ang="0">
                    <a:pos x="38" y="21"/>
                  </a:cxn>
                  <a:cxn ang="0">
                    <a:pos x="37" y="26"/>
                  </a:cxn>
                  <a:cxn ang="0">
                    <a:pos x="36" y="31"/>
                  </a:cxn>
                  <a:cxn ang="0">
                    <a:pos x="34" y="35"/>
                  </a:cxn>
                  <a:cxn ang="0">
                    <a:pos x="30" y="38"/>
                  </a:cxn>
                  <a:cxn ang="0">
                    <a:pos x="23" y="40"/>
                  </a:cxn>
                  <a:cxn ang="0">
                    <a:pos x="19" y="42"/>
                  </a:cxn>
                  <a:cxn ang="0">
                    <a:pos x="14" y="42"/>
                  </a:cxn>
                  <a:cxn ang="0">
                    <a:pos x="11" y="40"/>
                  </a:cxn>
                  <a:cxn ang="0">
                    <a:pos x="7" y="38"/>
                  </a:cxn>
                  <a:cxn ang="0">
                    <a:pos x="3" y="31"/>
                  </a:cxn>
                  <a:cxn ang="0">
                    <a:pos x="0" y="26"/>
                  </a:cxn>
                  <a:cxn ang="0">
                    <a:pos x="0" y="17"/>
                  </a:cxn>
                  <a:cxn ang="0">
                    <a:pos x="1" y="13"/>
                  </a:cxn>
                  <a:cxn ang="0">
                    <a:pos x="3" y="9"/>
                  </a:cxn>
                  <a:cxn ang="0">
                    <a:pos x="5" y="7"/>
                  </a:cxn>
                  <a:cxn ang="0">
                    <a:pos x="7" y="3"/>
                  </a:cxn>
                  <a:cxn ang="0">
                    <a:pos x="14" y="1"/>
                  </a:cxn>
                  <a:cxn ang="0">
                    <a:pos x="19" y="0"/>
                  </a:cxn>
                </a:cxnLst>
                <a:rect l="0" t="0" r="r" b="b"/>
                <a:pathLst>
                  <a:path w="38" h="42">
                    <a:moveTo>
                      <a:pt x="18" y="3"/>
                    </a:moveTo>
                    <a:lnTo>
                      <a:pt x="16" y="4"/>
                    </a:lnTo>
                    <a:lnTo>
                      <a:pt x="14" y="4"/>
                    </a:lnTo>
                    <a:lnTo>
                      <a:pt x="13" y="6"/>
                    </a:lnTo>
                    <a:lnTo>
                      <a:pt x="13" y="11"/>
                    </a:lnTo>
                    <a:lnTo>
                      <a:pt x="12" y="15"/>
                    </a:lnTo>
                    <a:lnTo>
                      <a:pt x="12" y="30"/>
                    </a:lnTo>
                    <a:lnTo>
                      <a:pt x="13" y="32"/>
                    </a:lnTo>
                    <a:lnTo>
                      <a:pt x="13" y="35"/>
                    </a:lnTo>
                    <a:lnTo>
                      <a:pt x="14" y="37"/>
                    </a:lnTo>
                    <a:lnTo>
                      <a:pt x="16" y="38"/>
                    </a:lnTo>
                    <a:lnTo>
                      <a:pt x="22" y="38"/>
                    </a:lnTo>
                    <a:lnTo>
                      <a:pt x="25" y="36"/>
                    </a:lnTo>
                    <a:lnTo>
                      <a:pt x="26" y="33"/>
                    </a:lnTo>
                    <a:lnTo>
                      <a:pt x="26" y="28"/>
                    </a:lnTo>
                    <a:lnTo>
                      <a:pt x="27" y="23"/>
                    </a:lnTo>
                    <a:lnTo>
                      <a:pt x="27" y="14"/>
                    </a:lnTo>
                    <a:lnTo>
                      <a:pt x="26" y="10"/>
                    </a:lnTo>
                    <a:lnTo>
                      <a:pt x="26" y="8"/>
                    </a:lnTo>
                    <a:lnTo>
                      <a:pt x="25" y="6"/>
                    </a:lnTo>
                    <a:lnTo>
                      <a:pt x="22" y="3"/>
                    </a:lnTo>
                    <a:lnTo>
                      <a:pt x="18" y="3"/>
                    </a:lnTo>
                    <a:close/>
                    <a:moveTo>
                      <a:pt x="19" y="0"/>
                    </a:moveTo>
                    <a:lnTo>
                      <a:pt x="22" y="0"/>
                    </a:lnTo>
                    <a:lnTo>
                      <a:pt x="26" y="1"/>
                    </a:lnTo>
                    <a:lnTo>
                      <a:pt x="29" y="3"/>
                    </a:lnTo>
                    <a:lnTo>
                      <a:pt x="31" y="4"/>
                    </a:lnTo>
                    <a:lnTo>
                      <a:pt x="35" y="8"/>
                    </a:lnTo>
                    <a:lnTo>
                      <a:pt x="35" y="10"/>
                    </a:lnTo>
                    <a:lnTo>
                      <a:pt x="37" y="14"/>
                    </a:lnTo>
                    <a:lnTo>
                      <a:pt x="38" y="17"/>
                    </a:lnTo>
                    <a:lnTo>
                      <a:pt x="38" y="21"/>
                    </a:lnTo>
                    <a:lnTo>
                      <a:pt x="37" y="26"/>
                    </a:lnTo>
                    <a:lnTo>
                      <a:pt x="36" y="31"/>
                    </a:lnTo>
                    <a:lnTo>
                      <a:pt x="34" y="35"/>
                    </a:lnTo>
                    <a:lnTo>
                      <a:pt x="30" y="38"/>
                    </a:lnTo>
                    <a:lnTo>
                      <a:pt x="23" y="40"/>
                    </a:lnTo>
                    <a:lnTo>
                      <a:pt x="19" y="42"/>
                    </a:lnTo>
                    <a:lnTo>
                      <a:pt x="14" y="42"/>
                    </a:lnTo>
                    <a:lnTo>
                      <a:pt x="11" y="40"/>
                    </a:lnTo>
                    <a:lnTo>
                      <a:pt x="7" y="38"/>
                    </a:lnTo>
                    <a:lnTo>
                      <a:pt x="3" y="31"/>
                    </a:lnTo>
                    <a:lnTo>
                      <a:pt x="0" y="26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3" y="9"/>
                    </a:lnTo>
                    <a:lnTo>
                      <a:pt x="5" y="7"/>
                    </a:lnTo>
                    <a:lnTo>
                      <a:pt x="7" y="3"/>
                    </a:lnTo>
                    <a:lnTo>
                      <a:pt x="14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75" name="Freeform 1051"/>
              <p:cNvSpPr>
                <a:spLocks/>
              </p:cNvSpPr>
              <p:nvPr/>
            </p:nvSpPr>
            <p:spPr bwMode="auto">
              <a:xfrm>
                <a:off x="6694488" y="6102350"/>
                <a:ext cx="66675" cy="63500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31" y="1"/>
                  </a:cxn>
                  <a:cxn ang="0">
                    <a:pos x="34" y="2"/>
                  </a:cxn>
                  <a:cxn ang="0">
                    <a:pos x="37" y="6"/>
                  </a:cxn>
                  <a:cxn ang="0">
                    <a:pos x="37" y="10"/>
                  </a:cxn>
                  <a:cxn ang="0">
                    <a:pos x="38" y="13"/>
                  </a:cxn>
                  <a:cxn ang="0">
                    <a:pos x="38" y="37"/>
                  </a:cxn>
                  <a:cxn ang="0">
                    <a:pos x="39" y="38"/>
                  </a:cxn>
                  <a:cxn ang="0">
                    <a:pos x="42" y="38"/>
                  </a:cxn>
                  <a:cxn ang="0">
                    <a:pos x="42" y="40"/>
                  </a:cxn>
                  <a:cxn ang="0">
                    <a:pos x="22" y="40"/>
                  </a:cxn>
                  <a:cxn ang="0">
                    <a:pos x="22" y="38"/>
                  </a:cxn>
                  <a:cxn ang="0">
                    <a:pos x="24" y="38"/>
                  </a:cxn>
                  <a:cxn ang="0">
                    <a:pos x="26" y="37"/>
                  </a:cxn>
                  <a:cxn ang="0">
                    <a:pos x="26" y="8"/>
                  </a:cxn>
                  <a:cxn ang="0">
                    <a:pos x="24" y="7"/>
                  </a:cxn>
                  <a:cxn ang="0">
                    <a:pos x="24" y="6"/>
                  </a:cxn>
                  <a:cxn ang="0">
                    <a:pos x="21" y="6"/>
                  </a:cxn>
                  <a:cxn ang="0">
                    <a:pos x="19" y="7"/>
                  </a:cxn>
                  <a:cxn ang="0">
                    <a:pos x="18" y="9"/>
                  </a:cxn>
                  <a:cxn ang="0">
                    <a:pos x="16" y="13"/>
                  </a:cxn>
                  <a:cxn ang="0">
                    <a:pos x="16" y="36"/>
                  </a:cxn>
                  <a:cxn ang="0">
                    <a:pos x="18" y="37"/>
                  </a:cxn>
                  <a:cxn ang="0">
                    <a:pos x="18" y="38"/>
                  </a:cxn>
                  <a:cxn ang="0">
                    <a:pos x="20" y="38"/>
                  </a:cxn>
                  <a:cxn ang="0">
                    <a:pos x="20" y="40"/>
                  </a:cxn>
                  <a:cxn ang="0">
                    <a:pos x="0" y="40"/>
                  </a:cxn>
                  <a:cxn ang="0">
                    <a:pos x="0" y="38"/>
                  </a:cxn>
                  <a:cxn ang="0">
                    <a:pos x="3" y="38"/>
                  </a:cxn>
                  <a:cxn ang="0">
                    <a:pos x="4" y="37"/>
                  </a:cxn>
                  <a:cxn ang="0">
                    <a:pos x="4" y="3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16" y="1"/>
                  </a:cxn>
                  <a:cxn ang="0">
                    <a:pos x="16" y="7"/>
                  </a:cxn>
                  <a:cxn ang="0">
                    <a:pos x="21" y="2"/>
                  </a:cxn>
                  <a:cxn ang="0">
                    <a:pos x="23" y="1"/>
                  </a:cxn>
                  <a:cxn ang="0">
                    <a:pos x="26" y="1"/>
                  </a:cxn>
                  <a:cxn ang="0">
                    <a:pos x="28" y="0"/>
                  </a:cxn>
                </a:cxnLst>
                <a:rect l="0" t="0" r="r" b="b"/>
                <a:pathLst>
                  <a:path w="42" h="40">
                    <a:moveTo>
                      <a:pt x="28" y="0"/>
                    </a:moveTo>
                    <a:lnTo>
                      <a:pt x="31" y="1"/>
                    </a:lnTo>
                    <a:lnTo>
                      <a:pt x="34" y="2"/>
                    </a:lnTo>
                    <a:lnTo>
                      <a:pt x="37" y="6"/>
                    </a:lnTo>
                    <a:lnTo>
                      <a:pt x="37" y="10"/>
                    </a:lnTo>
                    <a:lnTo>
                      <a:pt x="38" y="13"/>
                    </a:lnTo>
                    <a:lnTo>
                      <a:pt x="38" y="37"/>
                    </a:lnTo>
                    <a:lnTo>
                      <a:pt x="39" y="38"/>
                    </a:lnTo>
                    <a:lnTo>
                      <a:pt x="42" y="38"/>
                    </a:lnTo>
                    <a:lnTo>
                      <a:pt x="42" y="40"/>
                    </a:lnTo>
                    <a:lnTo>
                      <a:pt x="22" y="40"/>
                    </a:lnTo>
                    <a:lnTo>
                      <a:pt x="22" y="38"/>
                    </a:lnTo>
                    <a:lnTo>
                      <a:pt x="24" y="38"/>
                    </a:lnTo>
                    <a:lnTo>
                      <a:pt x="26" y="37"/>
                    </a:lnTo>
                    <a:lnTo>
                      <a:pt x="26" y="8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6"/>
                    </a:lnTo>
                    <a:lnTo>
                      <a:pt x="19" y="7"/>
                    </a:lnTo>
                    <a:lnTo>
                      <a:pt x="18" y="9"/>
                    </a:lnTo>
                    <a:lnTo>
                      <a:pt x="16" y="13"/>
                    </a:lnTo>
                    <a:lnTo>
                      <a:pt x="16" y="36"/>
                    </a:lnTo>
                    <a:lnTo>
                      <a:pt x="18" y="37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0" y="40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3" y="38"/>
                    </a:lnTo>
                    <a:lnTo>
                      <a:pt x="4" y="37"/>
                    </a:lnTo>
                    <a:lnTo>
                      <a:pt x="4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6" y="1"/>
                    </a:lnTo>
                    <a:lnTo>
                      <a:pt x="16" y="7"/>
                    </a:lnTo>
                    <a:lnTo>
                      <a:pt x="21" y="2"/>
                    </a:lnTo>
                    <a:lnTo>
                      <a:pt x="23" y="1"/>
                    </a:lnTo>
                    <a:lnTo>
                      <a:pt x="26" y="1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pic>
          <p:nvPicPr>
            <p:cNvPr id="552" name="Picture 551" descr="txp_fig"/>
            <p:cNvPicPr>
              <a:picLocks noChangeAspect="1"/>
            </p:cNvPicPr>
            <p:nvPr>
              <p:custDataLst>
                <p:tags r:id="rId6"/>
              </p:custDataLst>
            </p:nvPr>
          </p:nvPicPr>
          <p:blipFill>
            <a:blip r:embed="rId15"/>
            <a:stretch>
              <a:fillRect/>
            </a:stretch>
          </p:blipFill>
          <p:spPr bwMode="auto">
            <a:xfrm>
              <a:off x="2347141" y="2735262"/>
              <a:ext cx="1005659" cy="256216"/>
            </a:xfrm>
            <a:prstGeom prst="rect">
              <a:avLst/>
            </a:prstGeom>
            <a:noFill/>
            <a:ln/>
            <a:effectLst/>
          </p:spPr>
        </p:pic>
        <p:pic>
          <p:nvPicPr>
            <p:cNvPr id="553" name="Picture 552" descr="txp_fig"/>
            <p:cNvPicPr>
              <a:picLocks noChangeAspect="1"/>
            </p:cNvPicPr>
            <p:nvPr>
              <p:custDataLst>
                <p:tags r:id="rId7"/>
              </p:custDataLst>
            </p:nvPr>
          </p:nvPicPr>
          <p:blipFill>
            <a:blip r:embed="rId15"/>
            <a:stretch>
              <a:fillRect/>
            </a:stretch>
          </p:blipFill>
          <p:spPr bwMode="auto">
            <a:xfrm>
              <a:off x="4328341" y="2735262"/>
              <a:ext cx="1005659" cy="256216"/>
            </a:xfrm>
            <a:prstGeom prst="rect">
              <a:avLst/>
            </a:prstGeom>
            <a:noFill/>
            <a:ln/>
            <a:effectLst/>
          </p:spPr>
        </p:pic>
        <p:pic>
          <p:nvPicPr>
            <p:cNvPr id="554" name="Picture 553" descr="txp_fig"/>
            <p:cNvPicPr>
              <a:picLocks noChangeAspect="1"/>
            </p:cNvPicPr>
            <p:nvPr>
              <p:custDataLst>
                <p:tags r:id="rId8"/>
              </p:custDataLst>
            </p:nvPr>
          </p:nvPicPr>
          <p:blipFill>
            <a:blip r:embed="rId15"/>
            <a:stretch>
              <a:fillRect/>
            </a:stretch>
          </p:blipFill>
          <p:spPr bwMode="auto">
            <a:xfrm>
              <a:off x="6233341" y="2735262"/>
              <a:ext cx="1005659" cy="256216"/>
            </a:xfrm>
            <a:prstGeom prst="rect">
              <a:avLst/>
            </a:prstGeom>
            <a:noFill/>
            <a:ln/>
            <a:effectLst/>
          </p:spPr>
        </p:pic>
      </p:grpSp>
      <p:grpSp>
        <p:nvGrpSpPr>
          <p:cNvPr id="7" name="Group 459"/>
          <p:cNvGrpSpPr/>
          <p:nvPr/>
        </p:nvGrpSpPr>
        <p:grpSpPr bwMode="auto">
          <a:xfrm>
            <a:off x="152400" y="1811487"/>
            <a:ext cx="6020327" cy="338554"/>
            <a:chOff x="152400" y="1871246"/>
            <a:chExt cx="6020327" cy="338554"/>
          </a:xfrm>
        </p:grpSpPr>
        <p:sp>
          <p:nvSpPr>
            <p:cNvPr id="539" name="Line 6"/>
            <p:cNvSpPr>
              <a:spLocks noChangeShapeType="1"/>
            </p:cNvSpPr>
            <p:nvPr/>
          </p:nvSpPr>
          <p:spPr bwMode="auto">
            <a:xfrm>
              <a:off x="152400" y="2057400"/>
              <a:ext cx="381000" cy="0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>
              <a:spAutoFit/>
            </a:bodyPr>
            <a:lstStyle/>
            <a:p>
              <a:endParaRPr lang="en-US" dirty="0"/>
            </a:p>
          </p:txBody>
        </p:sp>
        <p:pic>
          <p:nvPicPr>
            <p:cNvPr id="458" name="Picture 457" descr="txp_fig"/>
            <p:cNvPicPr>
              <a:picLocks noChangeAspect="1"/>
            </p:cNvPicPr>
            <p:nvPr>
              <p:custDataLst>
                <p:tags r:id="rId4"/>
              </p:custDataLst>
            </p:nvPr>
          </p:nvPicPr>
          <p:blipFill>
            <a:blip r:embed="rId16"/>
            <a:stretch>
              <a:fillRect/>
            </a:stretch>
          </p:blipFill>
          <p:spPr bwMode="auto">
            <a:xfrm>
              <a:off x="609600" y="1905000"/>
              <a:ext cx="586631" cy="278695"/>
            </a:xfrm>
            <a:prstGeom prst="rect">
              <a:avLst/>
            </a:prstGeom>
            <a:noFill/>
            <a:ln/>
            <a:effectLst/>
          </p:spPr>
        </p:pic>
        <p:sp>
          <p:nvSpPr>
            <p:cNvPr id="543" name="TextBox 542"/>
            <p:cNvSpPr txBox="1"/>
            <p:nvPr/>
          </p:nvSpPr>
          <p:spPr bwMode="auto">
            <a:xfrm>
              <a:off x="1219200" y="1871246"/>
              <a:ext cx="48006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evolved to Q</a:t>
              </a:r>
              <a:r>
                <a:rPr lang="en-US" baseline="30000" dirty="0" smtClean="0">
                  <a:solidFill>
                    <a:srgbClr val="FF0000"/>
                  </a:solidFill>
                </a:rPr>
                <a:t>2</a:t>
              </a:r>
              <a:r>
                <a:rPr lang="en-US" dirty="0" smtClean="0">
                  <a:solidFill>
                    <a:srgbClr val="FF0000"/>
                  </a:solidFill>
                </a:rPr>
                <a:t> =2.5  GeV</a:t>
              </a:r>
              <a:r>
                <a:rPr lang="en-US" baseline="30000" dirty="0" smtClean="0">
                  <a:solidFill>
                    <a:srgbClr val="FF0000"/>
                  </a:solidFill>
                </a:rPr>
                <a:t>2</a:t>
              </a:r>
              <a:r>
                <a:rPr lang="en-US" dirty="0" smtClean="0">
                  <a:solidFill>
                    <a:srgbClr val="FF0000"/>
                  </a:solidFill>
                </a:rPr>
                <a:t> using evolution eq. of  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pic>
          <p:nvPicPr>
            <p:cNvPr id="563" name="Picture 562" descr="txp_fig"/>
            <p:cNvPicPr>
              <a:picLocks noChangeAspect="1"/>
            </p:cNvPicPr>
            <p:nvPr>
              <p:custDataLst>
                <p:tags r:id="rId5"/>
              </p:custDataLst>
            </p:nvPr>
          </p:nvPicPr>
          <p:blipFill>
            <a:blip r:embed="rId17"/>
            <a:stretch>
              <a:fillRect/>
            </a:stretch>
          </p:blipFill>
          <p:spPr bwMode="auto">
            <a:xfrm>
              <a:off x="5715000" y="1950733"/>
              <a:ext cx="457727" cy="208872"/>
            </a:xfrm>
            <a:prstGeom prst="rect">
              <a:avLst/>
            </a:prstGeom>
            <a:noFill/>
            <a:ln/>
            <a:effectLst/>
          </p:spPr>
        </p:pic>
      </p:grpSp>
      <p:grpSp>
        <p:nvGrpSpPr>
          <p:cNvPr id="464" name="Group 463"/>
          <p:cNvGrpSpPr/>
          <p:nvPr/>
        </p:nvGrpSpPr>
        <p:grpSpPr bwMode="auto">
          <a:xfrm>
            <a:off x="6400800" y="1701531"/>
            <a:ext cx="2514600" cy="677108"/>
            <a:chOff x="6400800" y="1701533"/>
            <a:chExt cx="2514600" cy="677108"/>
          </a:xfrm>
        </p:grpSpPr>
        <p:pic>
          <p:nvPicPr>
            <p:cNvPr id="460" name="Picture 459" descr="txp_fig"/>
            <p:cNvPicPr>
              <a:picLocks noChangeAspect="1"/>
            </p:cNvPicPr>
            <p:nvPr>
              <p:custDataLst>
                <p:tags r:id="rId3"/>
              </p:custDataLst>
            </p:nvPr>
          </p:nvPicPr>
          <p:blipFill>
            <a:blip r:embed="rId18"/>
            <a:stretch>
              <a:fillRect/>
            </a:stretch>
          </p:blipFill>
          <p:spPr bwMode="auto">
            <a:xfrm>
              <a:off x="6532663" y="1782193"/>
              <a:ext cx="507135" cy="208821"/>
            </a:xfrm>
            <a:prstGeom prst="rect">
              <a:avLst/>
            </a:prstGeom>
            <a:noFill/>
            <a:ln/>
            <a:effectLst/>
          </p:spPr>
        </p:pic>
        <p:sp>
          <p:nvSpPr>
            <p:cNvPr id="538" name="TextBox 537"/>
            <p:cNvSpPr txBox="1"/>
            <p:nvPr/>
          </p:nvSpPr>
          <p:spPr bwMode="auto">
            <a:xfrm>
              <a:off x="7010400" y="1701533"/>
              <a:ext cx="16764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>
                  <a:solidFill>
                    <a:srgbClr val="0000FF"/>
                  </a:solidFill>
                </a:rPr>
                <a:t>at </a:t>
              </a:r>
              <a:r>
                <a:rPr lang="en-US" dirty="0" smtClean="0">
                  <a:solidFill>
                    <a:srgbClr val="0000FF"/>
                  </a:solidFill>
                  <a:latin typeface="Arial"/>
                </a:rPr>
                <a:t>Q</a:t>
              </a:r>
              <a:r>
                <a:rPr lang="en-US" baseline="30000" dirty="0" smtClean="0">
                  <a:solidFill>
                    <a:srgbClr val="0000FF"/>
                  </a:solidFill>
                  <a:latin typeface="Comic Sans MS"/>
                </a:rPr>
                <a:t>2</a:t>
              </a:r>
              <a:r>
                <a:rPr lang="en-US" dirty="0" smtClean="0">
                  <a:solidFill>
                    <a:srgbClr val="0000FF"/>
                  </a:solidFill>
                  <a:latin typeface="Arial"/>
                </a:rPr>
                <a:t>=2.5</a:t>
              </a:r>
              <a:r>
                <a:rPr lang="en-US" dirty="0" smtClean="0">
                  <a:solidFill>
                    <a:srgbClr val="0000FF"/>
                  </a:solidFill>
                </a:rPr>
                <a:t> </a:t>
              </a:r>
              <a:r>
                <a:rPr lang="en-US" dirty="0" smtClean="0">
                  <a:solidFill>
                    <a:srgbClr val="0000FF"/>
                  </a:solidFill>
                  <a:latin typeface="Arial"/>
                </a:rPr>
                <a:t>GeV</a:t>
              </a:r>
              <a:r>
                <a:rPr lang="en-US" baseline="30000" dirty="0" smtClean="0">
                  <a:solidFill>
                    <a:srgbClr val="0000FF"/>
                  </a:solidFill>
                  <a:latin typeface="Comic Sans MS"/>
                </a:rPr>
                <a:t>2</a:t>
              </a:r>
              <a:endParaRPr lang="en-US" dirty="0">
                <a:solidFill>
                  <a:srgbClr val="0000FF"/>
                </a:solidFill>
              </a:endParaRPr>
            </a:p>
          </p:txBody>
        </p:sp>
        <p:sp>
          <p:nvSpPr>
            <p:cNvPr id="565" name="TextBox 564"/>
            <p:cNvSpPr txBox="1"/>
            <p:nvPr/>
          </p:nvSpPr>
          <p:spPr bwMode="auto">
            <a:xfrm>
              <a:off x="6400800" y="2040087"/>
              <a:ext cx="25146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>
                  <a:solidFill>
                    <a:srgbClr val="0000FF"/>
                  </a:solidFill>
                </a:rPr>
                <a:t>[Kretzer, PRD62, 2000]</a:t>
              </a:r>
              <a:endParaRPr lang="en-US" dirty="0">
                <a:solidFill>
                  <a:srgbClr val="0000FF"/>
                </a:solidFill>
              </a:endParaRPr>
            </a:p>
          </p:txBody>
        </p:sp>
      </p:grpSp>
      <p:sp>
        <p:nvSpPr>
          <p:cNvPr id="595" name="Rectangle 344"/>
          <p:cNvSpPr>
            <a:spLocks noChangeArrowheads="1"/>
          </p:cNvSpPr>
          <p:nvPr/>
        </p:nvSpPr>
        <p:spPr bwMode="auto">
          <a:xfrm>
            <a:off x="46038" y="533400"/>
            <a:ext cx="9021762" cy="45720"/>
          </a:xfrm>
          <a:prstGeom prst="rect">
            <a:avLst/>
          </a:prstGeom>
          <a:gradFill rotWithShape="1">
            <a:gsLst>
              <a:gs pos="0">
                <a:srgbClr val="FF0000"/>
              </a:gs>
              <a:gs pos="100000">
                <a:schemeClr val="bg1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spcBef>
                <a:spcPct val="0"/>
              </a:spcBef>
            </a:pPr>
            <a:r>
              <a:rPr lang="en-US" sz="4400" dirty="0">
                <a:solidFill>
                  <a:schemeClr val="tx2"/>
                </a:solidFill>
                <a:latin typeface="Arial" charset="0"/>
              </a:rPr>
              <a:t/>
            </a:r>
            <a:br>
              <a:rPr lang="en-US" sz="4400" dirty="0">
                <a:solidFill>
                  <a:schemeClr val="tx2"/>
                </a:solidFill>
                <a:latin typeface="Arial" charset="0"/>
              </a:rPr>
            </a:br>
            <a:endParaRPr lang="it-IT" sz="4400">
              <a:solidFill>
                <a:schemeClr val="tx2"/>
              </a:solidFill>
              <a:latin typeface="Arial" charset="0"/>
            </a:endParaRPr>
          </a:p>
        </p:txBody>
      </p:sp>
      <p:pic>
        <p:nvPicPr>
          <p:cNvPr id="597" name="Picture 596" descr="txp_fi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9"/>
          <a:stretch>
            <a:fillRect/>
          </a:stretch>
        </p:blipFill>
        <p:spPr bwMode="auto">
          <a:xfrm>
            <a:off x="3727739" y="47967"/>
            <a:ext cx="1606261" cy="409233"/>
          </a:xfrm>
          <a:prstGeom prst="rect">
            <a:avLst/>
          </a:prstGeom>
          <a:noFill/>
          <a:ln/>
          <a:effectLst/>
        </p:spPr>
      </p:pic>
      <p:grpSp>
        <p:nvGrpSpPr>
          <p:cNvPr id="9" name="Group 600"/>
          <p:cNvGrpSpPr/>
          <p:nvPr/>
        </p:nvGrpSpPr>
        <p:grpSpPr>
          <a:xfrm>
            <a:off x="0" y="6153834"/>
            <a:ext cx="3810000" cy="704166"/>
            <a:chOff x="152400" y="6153834"/>
            <a:chExt cx="3810000" cy="704166"/>
          </a:xfrm>
        </p:grpSpPr>
        <p:grpSp>
          <p:nvGrpSpPr>
            <p:cNvPr id="10" name="Group 599"/>
            <p:cNvGrpSpPr/>
            <p:nvPr/>
          </p:nvGrpSpPr>
          <p:grpSpPr>
            <a:xfrm>
              <a:off x="228600" y="6153834"/>
              <a:ext cx="1278890" cy="323166"/>
              <a:chOff x="228600" y="6153834"/>
              <a:chExt cx="1278890" cy="323166"/>
            </a:xfrm>
          </p:grpSpPr>
          <p:grpSp>
            <p:nvGrpSpPr>
              <p:cNvPr id="11" name="Group 1659"/>
              <p:cNvGrpSpPr>
                <a:grpSpLocks noChangeAspect="1"/>
              </p:cNvGrpSpPr>
              <p:nvPr/>
            </p:nvGrpSpPr>
            <p:grpSpPr>
              <a:xfrm>
                <a:off x="228600" y="6153834"/>
                <a:ext cx="65659" cy="250063"/>
                <a:chOff x="4655820" y="4832350"/>
                <a:chExt cx="59690" cy="227330"/>
              </a:xfrm>
            </p:grpSpPr>
            <p:sp>
              <p:nvSpPr>
                <p:cNvPr id="574" name="Line 143"/>
                <p:cNvSpPr>
                  <a:spLocks noChangeShapeType="1"/>
                </p:cNvSpPr>
                <p:nvPr/>
              </p:nvSpPr>
              <p:spPr bwMode="auto">
                <a:xfrm flipV="1">
                  <a:off x="4686300" y="4975860"/>
                  <a:ext cx="1270" cy="83820"/>
                </a:xfrm>
                <a:prstGeom prst="line">
                  <a:avLst/>
                </a:prstGeom>
                <a:noFill/>
                <a:ln w="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75" name="Line 144"/>
                <p:cNvSpPr>
                  <a:spLocks noChangeShapeType="1"/>
                </p:cNvSpPr>
                <p:nvPr/>
              </p:nvSpPr>
              <p:spPr bwMode="auto">
                <a:xfrm flipV="1">
                  <a:off x="4686300" y="4832350"/>
                  <a:ext cx="1270" cy="85090"/>
                </a:xfrm>
                <a:prstGeom prst="line">
                  <a:avLst/>
                </a:prstGeom>
                <a:noFill/>
                <a:ln w="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76" name="Freeform 145"/>
                <p:cNvSpPr>
                  <a:spLocks/>
                </p:cNvSpPr>
                <p:nvPr/>
              </p:nvSpPr>
              <p:spPr bwMode="auto">
                <a:xfrm>
                  <a:off x="4655820" y="4917440"/>
                  <a:ext cx="59690" cy="59690"/>
                </a:xfrm>
                <a:custGeom>
                  <a:avLst/>
                  <a:gdLst/>
                  <a:ahLst/>
                  <a:cxnLst>
                    <a:cxn ang="0">
                      <a:pos x="24" y="0"/>
                    </a:cxn>
                    <a:cxn ang="0">
                      <a:pos x="32" y="1"/>
                    </a:cxn>
                    <a:cxn ang="0">
                      <a:pos x="40" y="6"/>
                    </a:cxn>
                    <a:cxn ang="0">
                      <a:pos x="45" y="13"/>
                    </a:cxn>
                    <a:cxn ang="0">
                      <a:pos x="47" y="23"/>
                    </a:cxn>
                    <a:cxn ang="0">
                      <a:pos x="44" y="34"/>
                    </a:cxn>
                    <a:cxn ang="0">
                      <a:pos x="35" y="43"/>
                    </a:cxn>
                    <a:cxn ang="0">
                      <a:pos x="24" y="47"/>
                    </a:cxn>
                    <a:cxn ang="0">
                      <a:pos x="14" y="44"/>
                    </a:cxn>
                    <a:cxn ang="0">
                      <a:pos x="6" y="39"/>
                    </a:cxn>
                    <a:cxn ang="0">
                      <a:pos x="2" y="32"/>
                    </a:cxn>
                    <a:cxn ang="0">
                      <a:pos x="0" y="23"/>
                    </a:cxn>
                    <a:cxn ang="0">
                      <a:pos x="3" y="11"/>
                    </a:cxn>
                    <a:cxn ang="0">
                      <a:pos x="11" y="2"/>
                    </a:cxn>
                    <a:cxn ang="0">
                      <a:pos x="24" y="0"/>
                    </a:cxn>
                  </a:cxnLst>
                  <a:rect l="0" t="0" r="r" b="b"/>
                  <a:pathLst>
                    <a:path w="47" h="47">
                      <a:moveTo>
                        <a:pt x="24" y="0"/>
                      </a:moveTo>
                      <a:lnTo>
                        <a:pt x="32" y="1"/>
                      </a:lnTo>
                      <a:lnTo>
                        <a:pt x="40" y="6"/>
                      </a:lnTo>
                      <a:lnTo>
                        <a:pt x="45" y="13"/>
                      </a:lnTo>
                      <a:lnTo>
                        <a:pt x="47" y="23"/>
                      </a:lnTo>
                      <a:lnTo>
                        <a:pt x="44" y="34"/>
                      </a:lnTo>
                      <a:lnTo>
                        <a:pt x="35" y="43"/>
                      </a:lnTo>
                      <a:lnTo>
                        <a:pt x="24" y="47"/>
                      </a:lnTo>
                      <a:lnTo>
                        <a:pt x="14" y="44"/>
                      </a:lnTo>
                      <a:lnTo>
                        <a:pt x="6" y="39"/>
                      </a:lnTo>
                      <a:lnTo>
                        <a:pt x="2" y="32"/>
                      </a:lnTo>
                      <a:lnTo>
                        <a:pt x="0" y="23"/>
                      </a:lnTo>
                      <a:lnTo>
                        <a:pt x="3" y="11"/>
                      </a:lnTo>
                      <a:lnTo>
                        <a:pt x="11" y="2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  <p:sp>
            <p:nvSpPr>
              <p:cNvPr id="573" name="TextBox 572"/>
              <p:cNvSpPr txBox="1"/>
              <p:nvPr/>
            </p:nvSpPr>
            <p:spPr>
              <a:xfrm>
                <a:off x="364490" y="6153835"/>
                <a:ext cx="1143000" cy="3231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500" dirty="0" smtClean="0"/>
                  <a:t>COMPASS</a:t>
                </a:r>
                <a:endParaRPr lang="en-US" sz="1500" dirty="0"/>
              </a:p>
            </p:txBody>
          </p:sp>
        </p:grpSp>
        <p:sp>
          <p:nvSpPr>
            <p:cNvPr id="598" name="TextBox 597"/>
            <p:cNvSpPr txBox="1"/>
            <p:nvPr/>
          </p:nvSpPr>
          <p:spPr>
            <a:xfrm>
              <a:off x="152400" y="6534835"/>
              <a:ext cx="3810000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500" dirty="0" smtClean="0"/>
                <a:t>[Kotzinian, et al., arXiv:0705.2402]</a:t>
              </a:r>
              <a:endParaRPr lang="en-US" sz="1500" dirty="0"/>
            </a:p>
          </p:txBody>
        </p:sp>
      </p:grpSp>
      <p:pic>
        <p:nvPicPr>
          <p:cNvPr id="462" name="Picture 461" descr="txp_fi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0"/>
          <a:stretch>
            <a:fillRect/>
          </a:stretch>
        </p:blipFill>
        <p:spPr bwMode="auto">
          <a:xfrm>
            <a:off x="609600" y="2252246"/>
            <a:ext cx="447431" cy="208802"/>
          </a:xfrm>
          <a:prstGeom prst="rect">
            <a:avLst/>
          </a:prstGeom>
          <a:noFill/>
          <a:ln/>
          <a:effectLst/>
        </p:spPr>
      </p:pic>
      <p:sp>
        <p:nvSpPr>
          <p:cNvPr id="463" name="TextBox 462"/>
          <p:cNvSpPr txBox="1"/>
          <p:nvPr/>
        </p:nvSpPr>
        <p:spPr bwMode="auto">
          <a:xfrm>
            <a:off x="1219200" y="2176046"/>
            <a:ext cx="39624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evolved to Q</a:t>
            </a:r>
            <a:r>
              <a:rPr lang="en-US" baseline="30000" dirty="0" smtClean="0">
                <a:solidFill>
                  <a:srgbClr val="FF0000"/>
                </a:solidFill>
              </a:rPr>
              <a:t>2</a:t>
            </a:r>
            <a:r>
              <a:rPr lang="en-US" dirty="0" smtClean="0">
                <a:solidFill>
                  <a:srgbClr val="FF0000"/>
                </a:solidFill>
              </a:rPr>
              <a:t> =2.5</a:t>
            </a:r>
            <a:endParaRPr lang="en-US" dirty="0">
              <a:solidFill>
                <a:srgbClr val="FF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344"/>
          <p:cNvSpPr>
            <a:spLocks noChangeArrowheads="1"/>
          </p:cNvSpPr>
          <p:nvPr/>
        </p:nvSpPr>
        <p:spPr bwMode="auto">
          <a:xfrm>
            <a:off x="46038" y="533400"/>
            <a:ext cx="9021762" cy="45720"/>
          </a:xfrm>
          <a:prstGeom prst="rect">
            <a:avLst/>
          </a:prstGeom>
          <a:gradFill rotWithShape="1">
            <a:gsLst>
              <a:gs pos="0">
                <a:srgbClr val="FF0000"/>
              </a:gs>
              <a:gs pos="100000">
                <a:schemeClr val="bg1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spcBef>
                <a:spcPct val="0"/>
              </a:spcBef>
            </a:pPr>
            <a:r>
              <a:rPr lang="en-US" sz="4400" dirty="0">
                <a:solidFill>
                  <a:schemeClr val="tx2"/>
                </a:solidFill>
                <a:latin typeface="Arial" charset="0"/>
              </a:rPr>
              <a:t/>
            </a:r>
            <a:br>
              <a:rPr lang="en-US" sz="4400" dirty="0">
                <a:solidFill>
                  <a:schemeClr val="tx2"/>
                </a:solidFill>
                <a:latin typeface="Arial" charset="0"/>
              </a:rPr>
            </a:br>
            <a:endParaRPr lang="it-IT" sz="4400">
              <a:solidFill>
                <a:schemeClr val="tx2"/>
              </a:solidFill>
              <a:latin typeface="Arial" charset="0"/>
            </a:endParaRPr>
          </a:p>
        </p:txBody>
      </p:sp>
      <p:pic>
        <p:nvPicPr>
          <p:cNvPr id="38" name="Picture 37" descr="txp_fi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1"/>
          <a:stretch>
            <a:fillRect/>
          </a:stretch>
        </p:blipFill>
        <p:spPr bwMode="auto">
          <a:xfrm>
            <a:off x="2630499" y="695980"/>
            <a:ext cx="3899327" cy="567023"/>
          </a:xfrm>
          <a:prstGeom prst="rect">
            <a:avLst/>
          </a:prstGeom>
          <a:noFill/>
          <a:ln/>
          <a:effectLst/>
        </p:spPr>
      </p:pic>
      <p:pic>
        <p:nvPicPr>
          <p:cNvPr id="598" name="Picture 597" descr="txp_fi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2"/>
          <a:stretch>
            <a:fillRect/>
          </a:stretch>
        </p:blipFill>
        <p:spPr bwMode="auto">
          <a:xfrm>
            <a:off x="3983278" y="47967"/>
            <a:ext cx="1095182" cy="423179"/>
          </a:xfrm>
          <a:prstGeom prst="rect">
            <a:avLst/>
          </a:prstGeom>
          <a:noFill/>
          <a:ln/>
          <a:effectLst/>
        </p:spPr>
      </p:pic>
      <p:sp>
        <p:nvSpPr>
          <p:cNvPr id="27" name="Text Box 27"/>
          <p:cNvSpPr txBox="1">
            <a:spLocks noChangeArrowheads="1"/>
          </p:cNvSpPr>
          <p:nvPr/>
        </p:nvSpPr>
        <p:spPr bwMode="auto">
          <a:xfrm>
            <a:off x="609600" y="2057400"/>
            <a:ext cx="7848600" cy="32316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400" dirty="0"/>
              <a:t>        </a:t>
            </a:r>
            <a:r>
              <a:rPr lang="en-US" sz="1500" dirty="0" smtClean="0"/>
              <a:t>from </a:t>
            </a:r>
            <a:r>
              <a:rPr lang="en-US" sz="1500" dirty="0"/>
              <a:t>HERMES &amp; BELLE data</a:t>
            </a:r>
            <a:endParaRPr lang="it-IT" sz="1500" dirty="0"/>
          </a:p>
        </p:txBody>
      </p:sp>
      <p:sp>
        <p:nvSpPr>
          <p:cNvPr id="28" name="Text Box 28"/>
          <p:cNvSpPr txBox="1">
            <a:spLocks noChangeArrowheads="1"/>
          </p:cNvSpPr>
          <p:nvPr/>
        </p:nvSpPr>
        <p:spPr bwMode="auto">
          <a:xfrm>
            <a:off x="0" y="2063750"/>
            <a:ext cx="6934200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Font typeface="Wingdings" pitchFamily="2" charset="2"/>
              <a:buChar char="Ø"/>
            </a:pPr>
            <a:r>
              <a:rPr lang="en-US" dirty="0"/>
              <a:t>  </a:t>
            </a:r>
            <a:endParaRPr lang="it-IT"/>
          </a:p>
        </p:txBody>
      </p:sp>
      <p:pic>
        <p:nvPicPr>
          <p:cNvPr id="29" name="Picture 28" descr="txp_fi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3"/>
          <a:stretch>
            <a:fillRect/>
          </a:stretch>
        </p:blipFill>
        <p:spPr bwMode="auto">
          <a:xfrm>
            <a:off x="304800" y="2057400"/>
            <a:ext cx="702914" cy="277482"/>
          </a:xfrm>
          <a:prstGeom prst="rect">
            <a:avLst/>
          </a:prstGeom>
          <a:noFill/>
          <a:ln/>
          <a:effectLst/>
        </p:spPr>
      </p:pic>
      <p:sp>
        <p:nvSpPr>
          <p:cNvPr id="30" name="Text Box 30"/>
          <p:cNvSpPr txBox="1">
            <a:spLocks noChangeArrowheads="1"/>
          </p:cNvSpPr>
          <p:nvPr/>
        </p:nvSpPr>
        <p:spPr bwMode="auto">
          <a:xfrm>
            <a:off x="3733800" y="2057400"/>
            <a:ext cx="5562600" cy="52322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buClr>
                <a:srgbClr val="FF0000"/>
              </a:buClr>
              <a:buFont typeface="Wingdings" pitchFamily="2" charset="2"/>
              <a:buNone/>
            </a:pPr>
            <a:r>
              <a:rPr lang="en-US" sz="1400" dirty="0">
                <a:solidFill>
                  <a:srgbClr val="009900"/>
                </a:solidFill>
              </a:rPr>
              <a:t>Efremov, Goeke, Schweitzer, PRD73 (2006); </a:t>
            </a:r>
            <a:br>
              <a:rPr lang="en-US" sz="1400" dirty="0">
                <a:solidFill>
                  <a:srgbClr val="009900"/>
                </a:solidFill>
              </a:rPr>
            </a:br>
            <a:r>
              <a:rPr lang="en-US" sz="1400" dirty="0">
                <a:solidFill>
                  <a:srgbClr val="009900"/>
                </a:solidFill>
              </a:rPr>
              <a:t>Anselmino et al., PRD75 (2007); Vogelsang, Yuan, PRD72 (2005)</a:t>
            </a:r>
            <a:endParaRPr lang="it-IT" sz="1400" dirty="0">
              <a:solidFill>
                <a:srgbClr val="009900"/>
              </a:solidFill>
            </a:endParaRPr>
          </a:p>
        </p:txBody>
      </p:sp>
      <p:sp>
        <p:nvSpPr>
          <p:cNvPr id="32" name="Text Box 25"/>
          <p:cNvSpPr txBox="1">
            <a:spLocks noChangeArrowheads="1"/>
          </p:cNvSpPr>
          <p:nvPr/>
        </p:nvSpPr>
        <p:spPr bwMode="auto">
          <a:xfrm>
            <a:off x="0" y="1371601"/>
            <a:ext cx="8610600" cy="66941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buSzPct val="100000"/>
              <a:buFont typeface="Wingdings" pitchFamily="2" charset="2"/>
              <a:buChar char="Ø"/>
            </a:pPr>
            <a:r>
              <a:rPr lang="en-US" sz="1400" dirty="0" smtClean="0"/>
              <a:t>            </a:t>
            </a:r>
            <a:r>
              <a:rPr lang="en-US" sz="1500" dirty="0" smtClean="0"/>
              <a:t>from </a:t>
            </a:r>
            <a:r>
              <a:rPr lang="en-US" sz="1500" dirty="0"/>
              <a:t>Light-Cone CQM evolved at Q</a:t>
            </a:r>
            <a:r>
              <a:rPr lang="en-US" sz="1500" baseline="30000" dirty="0"/>
              <a:t>2</a:t>
            </a:r>
            <a:r>
              <a:rPr lang="en-US" sz="1500" dirty="0"/>
              <a:t>=2.5 </a:t>
            </a:r>
            <a:r>
              <a:rPr lang="en-US" sz="1500" dirty="0" smtClean="0"/>
              <a:t>GeV</a:t>
            </a:r>
            <a:r>
              <a:rPr lang="en-US" sz="1500" baseline="30000" dirty="0" smtClean="0"/>
              <a:t>2</a:t>
            </a:r>
            <a:r>
              <a:rPr lang="en-US" sz="1500" dirty="0" smtClean="0"/>
              <a:t>, with the evolution equations of </a:t>
            </a:r>
          </a:p>
          <a:p>
            <a:pPr>
              <a:buFont typeface="Wingdings" pitchFamily="2" charset="2"/>
              <a:buChar char="Ø"/>
            </a:pPr>
            <a:r>
              <a:rPr lang="en-US" sz="1500" dirty="0" smtClean="0"/>
              <a:t>           from GRV at Q</a:t>
            </a:r>
            <a:r>
              <a:rPr lang="en-US" sz="1500" baseline="30000" dirty="0" smtClean="0"/>
              <a:t>2</a:t>
            </a:r>
            <a:r>
              <a:rPr lang="en-US" sz="1500" dirty="0" smtClean="0"/>
              <a:t>=2.5 GeV</a:t>
            </a:r>
            <a:r>
              <a:rPr lang="en-US" sz="1500" baseline="30000" dirty="0" smtClean="0"/>
              <a:t>2</a:t>
            </a:r>
            <a:endParaRPr lang="it-IT" sz="1500" baseline="30000" dirty="0">
              <a:solidFill>
                <a:srgbClr val="009900"/>
              </a:solidFill>
            </a:endParaRPr>
          </a:p>
        </p:txBody>
      </p:sp>
      <p:pic>
        <p:nvPicPr>
          <p:cNvPr id="46" name="Picture 45" descr="txp_fi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4"/>
          <a:stretch>
            <a:fillRect/>
          </a:stretch>
        </p:blipFill>
        <p:spPr bwMode="auto">
          <a:xfrm>
            <a:off x="319815" y="1364435"/>
            <a:ext cx="434947" cy="277108"/>
          </a:xfrm>
          <a:prstGeom prst="rect">
            <a:avLst/>
          </a:prstGeom>
          <a:noFill/>
          <a:ln/>
          <a:effectLst/>
        </p:spPr>
      </p:pic>
      <p:sp>
        <p:nvSpPr>
          <p:cNvPr id="35" name="TextBox 34"/>
          <p:cNvSpPr txBox="1"/>
          <p:nvPr/>
        </p:nvSpPr>
        <p:spPr>
          <a:xfrm>
            <a:off x="278130" y="848380"/>
            <a:ext cx="3760470" cy="3554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gaussian ansatz</a:t>
            </a:r>
            <a:endParaRPr lang="en-US" dirty="0"/>
          </a:p>
        </p:txBody>
      </p:sp>
      <p:sp>
        <p:nvSpPr>
          <p:cNvPr id="36" name="Right Arrow 35"/>
          <p:cNvSpPr/>
          <p:nvPr/>
        </p:nvSpPr>
        <p:spPr bwMode="auto">
          <a:xfrm>
            <a:off x="2054352" y="932962"/>
            <a:ext cx="336042" cy="144018"/>
          </a:xfrm>
          <a:prstGeom prst="rightArrow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6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Comic Sans MS" pitchFamily="66" charset="0"/>
              <a:cs typeface="Arial" pitchFamily="34" charset="0"/>
            </a:endParaRPr>
          </a:p>
        </p:txBody>
      </p:sp>
      <p:pic>
        <p:nvPicPr>
          <p:cNvPr id="43" name="Picture 42" descr="txp_fi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5"/>
          <a:stretch>
            <a:fillRect/>
          </a:stretch>
        </p:blipFill>
        <p:spPr bwMode="auto">
          <a:xfrm>
            <a:off x="7924996" y="1417319"/>
            <a:ext cx="464222" cy="207507"/>
          </a:xfrm>
          <a:prstGeom prst="rect">
            <a:avLst/>
          </a:prstGeom>
          <a:noFill/>
          <a:ln/>
          <a:effectLst/>
        </p:spPr>
      </p:pic>
      <p:pic>
        <p:nvPicPr>
          <p:cNvPr id="45" name="Picture 44" descr="txp_fi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6"/>
          <a:stretch>
            <a:fillRect/>
          </a:stretch>
        </p:blipFill>
        <p:spPr bwMode="auto">
          <a:xfrm>
            <a:off x="304800" y="1773517"/>
            <a:ext cx="445034" cy="207683"/>
          </a:xfrm>
          <a:prstGeom prst="rect">
            <a:avLst/>
          </a:prstGeom>
          <a:noFill/>
          <a:ln/>
          <a:effectLst/>
        </p:spPr>
      </p:pic>
      <p:grpSp>
        <p:nvGrpSpPr>
          <p:cNvPr id="2" name="Group 622"/>
          <p:cNvGrpSpPr/>
          <p:nvPr/>
        </p:nvGrpSpPr>
        <p:grpSpPr>
          <a:xfrm>
            <a:off x="3122792" y="4982414"/>
            <a:ext cx="2074926" cy="1747418"/>
            <a:chOff x="2741792" y="4982414"/>
            <a:chExt cx="2074926" cy="1747418"/>
          </a:xfrm>
        </p:grpSpPr>
        <p:sp>
          <p:nvSpPr>
            <p:cNvPr id="199" name="Freeform 294"/>
            <p:cNvSpPr>
              <a:spLocks noEditPoints="1"/>
            </p:cNvSpPr>
            <p:nvPr/>
          </p:nvSpPr>
          <p:spPr bwMode="auto">
            <a:xfrm>
              <a:off x="3062898" y="5024019"/>
              <a:ext cx="1737817" cy="1561795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3" y="3"/>
                </a:cxn>
                <a:cxn ang="0">
                  <a:pos x="3" y="7"/>
                </a:cxn>
                <a:cxn ang="0">
                  <a:pos x="1625" y="7"/>
                </a:cxn>
                <a:cxn ang="0">
                  <a:pos x="1625" y="3"/>
                </a:cxn>
                <a:cxn ang="0">
                  <a:pos x="1622" y="3"/>
                </a:cxn>
                <a:cxn ang="0">
                  <a:pos x="1622" y="1460"/>
                </a:cxn>
                <a:cxn ang="0">
                  <a:pos x="1625" y="1460"/>
                </a:cxn>
                <a:cxn ang="0">
                  <a:pos x="1625" y="1457"/>
                </a:cxn>
                <a:cxn ang="0">
                  <a:pos x="3" y="1457"/>
                </a:cxn>
                <a:cxn ang="0">
                  <a:pos x="3" y="1460"/>
                </a:cxn>
                <a:cxn ang="0">
                  <a:pos x="7" y="1460"/>
                </a:cxn>
                <a:cxn ang="0">
                  <a:pos x="7" y="3"/>
                </a:cxn>
                <a:cxn ang="0">
                  <a:pos x="0" y="1460"/>
                </a:cxn>
                <a:cxn ang="0">
                  <a:pos x="0" y="1464"/>
                </a:cxn>
                <a:cxn ang="0">
                  <a:pos x="1629" y="1464"/>
                </a:cxn>
                <a:cxn ang="0">
                  <a:pos x="1629" y="0"/>
                </a:cxn>
                <a:cxn ang="0">
                  <a:pos x="0" y="0"/>
                </a:cxn>
                <a:cxn ang="0">
                  <a:pos x="0" y="3"/>
                </a:cxn>
                <a:cxn ang="0">
                  <a:pos x="0" y="1460"/>
                </a:cxn>
              </a:cxnLst>
              <a:rect l="0" t="0" r="r" b="b"/>
              <a:pathLst>
                <a:path w="1629" h="1464">
                  <a:moveTo>
                    <a:pt x="7" y="3"/>
                  </a:moveTo>
                  <a:lnTo>
                    <a:pt x="3" y="3"/>
                  </a:lnTo>
                  <a:lnTo>
                    <a:pt x="3" y="7"/>
                  </a:lnTo>
                  <a:lnTo>
                    <a:pt x="1625" y="7"/>
                  </a:lnTo>
                  <a:lnTo>
                    <a:pt x="1625" y="3"/>
                  </a:lnTo>
                  <a:lnTo>
                    <a:pt x="1622" y="3"/>
                  </a:lnTo>
                  <a:lnTo>
                    <a:pt x="1622" y="1460"/>
                  </a:lnTo>
                  <a:lnTo>
                    <a:pt x="1625" y="1460"/>
                  </a:lnTo>
                  <a:lnTo>
                    <a:pt x="1625" y="1457"/>
                  </a:lnTo>
                  <a:lnTo>
                    <a:pt x="3" y="1457"/>
                  </a:lnTo>
                  <a:lnTo>
                    <a:pt x="3" y="1460"/>
                  </a:lnTo>
                  <a:lnTo>
                    <a:pt x="7" y="1460"/>
                  </a:lnTo>
                  <a:lnTo>
                    <a:pt x="7" y="3"/>
                  </a:lnTo>
                  <a:close/>
                  <a:moveTo>
                    <a:pt x="0" y="1460"/>
                  </a:moveTo>
                  <a:lnTo>
                    <a:pt x="0" y="1464"/>
                  </a:lnTo>
                  <a:lnTo>
                    <a:pt x="1629" y="1464"/>
                  </a:lnTo>
                  <a:lnTo>
                    <a:pt x="1629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146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0" name="Line 295"/>
            <p:cNvSpPr>
              <a:spLocks noChangeShapeType="1"/>
            </p:cNvSpPr>
            <p:nvPr/>
          </p:nvSpPr>
          <p:spPr bwMode="auto">
            <a:xfrm flipV="1">
              <a:off x="3066099" y="5027220"/>
              <a:ext cx="1067" cy="155432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1" name="Line 296"/>
            <p:cNvSpPr>
              <a:spLocks noChangeShapeType="1"/>
            </p:cNvSpPr>
            <p:nvPr/>
          </p:nvSpPr>
          <p:spPr bwMode="auto">
            <a:xfrm flipH="1">
              <a:off x="3066099" y="6581547"/>
              <a:ext cx="77877" cy="106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2" name="Line 297"/>
            <p:cNvSpPr>
              <a:spLocks noChangeShapeType="1"/>
            </p:cNvSpPr>
            <p:nvPr/>
          </p:nvSpPr>
          <p:spPr bwMode="auto">
            <a:xfrm flipH="1">
              <a:off x="3066099" y="6484468"/>
              <a:ext cx="38405" cy="106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3" name="Line 298"/>
            <p:cNvSpPr>
              <a:spLocks noChangeShapeType="1"/>
            </p:cNvSpPr>
            <p:nvPr/>
          </p:nvSpPr>
          <p:spPr bwMode="auto">
            <a:xfrm flipH="1">
              <a:off x="3066099" y="6387390"/>
              <a:ext cx="38405" cy="106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4" name="Line 299"/>
            <p:cNvSpPr>
              <a:spLocks noChangeShapeType="1"/>
            </p:cNvSpPr>
            <p:nvPr/>
          </p:nvSpPr>
          <p:spPr bwMode="auto">
            <a:xfrm flipH="1">
              <a:off x="3066099" y="6290310"/>
              <a:ext cx="38405" cy="106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5" name="Line 300"/>
            <p:cNvSpPr>
              <a:spLocks noChangeShapeType="1"/>
            </p:cNvSpPr>
            <p:nvPr/>
          </p:nvSpPr>
          <p:spPr bwMode="auto">
            <a:xfrm flipH="1">
              <a:off x="3066099" y="6192165"/>
              <a:ext cx="77877" cy="106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6" name="Line 301"/>
            <p:cNvSpPr>
              <a:spLocks noChangeShapeType="1"/>
            </p:cNvSpPr>
            <p:nvPr/>
          </p:nvSpPr>
          <p:spPr bwMode="auto">
            <a:xfrm flipH="1">
              <a:off x="3066099" y="6096153"/>
              <a:ext cx="38405" cy="106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7" name="Line 302"/>
            <p:cNvSpPr>
              <a:spLocks noChangeShapeType="1"/>
            </p:cNvSpPr>
            <p:nvPr/>
          </p:nvSpPr>
          <p:spPr bwMode="auto">
            <a:xfrm flipH="1">
              <a:off x="3066099" y="5999074"/>
              <a:ext cx="38405" cy="106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8" name="Line 303"/>
            <p:cNvSpPr>
              <a:spLocks noChangeShapeType="1"/>
            </p:cNvSpPr>
            <p:nvPr/>
          </p:nvSpPr>
          <p:spPr bwMode="auto">
            <a:xfrm flipH="1">
              <a:off x="3066099" y="5901995"/>
              <a:ext cx="38405" cy="106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9" name="Line 304"/>
            <p:cNvSpPr>
              <a:spLocks noChangeShapeType="1"/>
            </p:cNvSpPr>
            <p:nvPr/>
          </p:nvSpPr>
          <p:spPr bwMode="auto">
            <a:xfrm flipH="1">
              <a:off x="3066099" y="5804917"/>
              <a:ext cx="77877" cy="106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0" name="Line 305"/>
            <p:cNvSpPr>
              <a:spLocks noChangeShapeType="1"/>
            </p:cNvSpPr>
            <p:nvPr/>
          </p:nvSpPr>
          <p:spPr bwMode="auto">
            <a:xfrm flipH="1">
              <a:off x="3066099" y="5706771"/>
              <a:ext cx="38405" cy="106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1" name="Line 306"/>
            <p:cNvSpPr>
              <a:spLocks noChangeShapeType="1"/>
            </p:cNvSpPr>
            <p:nvPr/>
          </p:nvSpPr>
          <p:spPr bwMode="auto">
            <a:xfrm flipH="1">
              <a:off x="3066099" y="5609692"/>
              <a:ext cx="38405" cy="106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2" name="Line 307"/>
            <p:cNvSpPr>
              <a:spLocks noChangeShapeType="1"/>
            </p:cNvSpPr>
            <p:nvPr/>
          </p:nvSpPr>
          <p:spPr bwMode="auto">
            <a:xfrm flipH="1">
              <a:off x="3066099" y="5512614"/>
              <a:ext cx="38405" cy="106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3" name="Line 308"/>
            <p:cNvSpPr>
              <a:spLocks noChangeShapeType="1"/>
            </p:cNvSpPr>
            <p:nvPr/>
          </p:nvSpPr>
          <p:spPr bwMode="auto">
            <a:xfrm flipH="1">
              <a:off x="3066099" y="5416602"/>
              <a:ext cx="77877" cy="106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4" name="Line 309"/>
            <p:cNvSpPr>
              <a:spLocks noChangeShapeType="1"/>
            </p:cNvSpPr>
            <p:nvPr/>
          </p:nvSpPr>
          <p:spPr bwMode="auto">
            <a:xfrm flipH="1">
              <a:off x="3066099" y="5319522"/>
              <a:ext cx="38405" cy="106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5" name="Line 310"/>
            <p:cNvSpPr>
              <a:spLocks noChangeShapeType="1"/>
            </p:cNvSpPr>
            <p:nvPr/>
          </p:nvSpPr>
          <p:spPr bwMode="auto">
            <a:xfrm flipH="1">
              <a:off x="3066099" y="5221377"/>
              <a:ext cx="38405" cy="106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6" name="Line 311"/>
            <p:cNvSpPr>
              <a:spLocks noChangeShapeType="1"/>
            </p:cNvSpPr>
            <p:nvPr/>
          </p:nvSpPr>
          <p:spPr bwMode="auto">
            <a:xfrm flipH="1">
              <a:off x="3066099" y="5124298"/>
              <a:ext cx="38405" cy="106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7" name="Line 312"/>
            <p:cNvSpPr>
              <a:spLocks noChangeShapeType="1"/>
            </p:cNvSpPr>
            <p:nvPr/>
          </p:nvSpPr>
          <p:spPr bwMode="auto">
            <a:xfrm flipH="1">
              <a:off x="3066099" y="5027220"/>
              <a:ext cx="77877" cy="106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8" name="Line 313"/>
            <p:cNvSpPr>
              <a:spLocks noChangeShapeType="1"/>
            </p:cNvSpPr>
            <p:nvPr/>
          </p:nvSpPr>
          <p:spPr bwMode="auto">
            <a:xfrm flipH="1">
              <a:off x="3066099" y="6581547"/>
              <a:ext cx="77877" cy="106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9" name="Line 314"/>
            <p:cNvSpPr>
              <a:spLocks noChangeShapeType="1"/>
            </p:cNvSpPr>
            <p:nvPr/>
          </p:nvSpPr>
          <p:spPr bwMode="auto">
            <a:xfrm flipH="1">
              <a:off x="3066099" y="5027220"/>
              <a:ext cx="77877" cy="106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0" name="Rectangle 315"/>
            <p:cNvSpPr>
              <a:spLocks noChangeArrowheads="1"/>
            </p:cNvSpPr>
            <p:nvPr/>
          </p:nvSpPr>
          <p:spPr bwMode="auto">
            <a:xfrm>
              <a:off x="2741792" y="6590082"/>
              <a:ext cx="36271" cy="1280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1" name="Freeform 316"/>
            <p:cNvSpPr>
              <a:spLocks noEditPoints="1"/>
            </p:cNvSpPr>
            <p:nvPr/>
          </p:nvSpPr>
          <p:spPr bwMode="auto">
            <a:xfrm>
              <a:off x="2786598" y="6536742"/>
              <a:ext cx="56541" cy="91745"/>
            </a:xfrm>
            <a:custGeom>
              <a:avLst/>
              <a:gdLst/>
              <a:ahLst/>
              <a:cxnLst>
                <a:cxn ang="0">
                  <a:pos x="53" y="43"/>
                </a:cxn>
                <a:cxn ang="0">
                  <a:pos x="52" y="54"/>
                </a:cxn>
                <a:cxn ang="0">
                  <a:pos x="49" y="66"/>
                </a:cxn>
                <a:cxn ang="0">
                  <a:pos x="48" y="69"/>
                </a:cxn>
                <a:cxn ang="0">
                  <a:pos x="47" y="72"/>
                </a:cxn>
                <a:cxn ang="0">
                  <a:pos x="44" y="77"/>
                </a:cxn>
                <a:cxn ang="0">
                  <a:pos x="42" y="79"/>
                </a:cxn>
                <a:cxn ang="0">
                  <a:pos x="38" y="81"/>
                </a:cxn>
                <a:cxn ang="0">
                  <a:pos x="36" y="83"/>
                </a:cxn>
                <a:cxn ang="0">
                  <a:pos x="35" y="84"/>
                </a:cxn>
                <a:cxn ang="0">
                  <a:pos x="32" y="85"/>
                </a:cxn>
                <a:cxn ang="0">
                  <a:pos x="30" y="85"/>
                </a:cxn>
                <a:cxn ang="0">
                  <a:pos x="28" y="86"/>
                </a:cxn>
                <a:cxn ang="0">
                  <a:pos x="23" y="86"/>
                </a:cxn>
                <a:cxn ang="0">
                  <a:pos x="18" y="84"/>
                </a:cxn>
                <a:cxn ang="0">
                  <a:pos x="15" y="83"/>
                </a:cxn>
                <a:cxn ang="0">
                  <a:pos x="10" y="78"/>
                </a:cxn>
                <a:cxn ang="0">
                  <a:pos x="5" y="71"/>
                </a:cxn>
                <a:cxn ang="0">
                  <a:pos x="2" y="64"/>
                </a:cxn>
                <a:cxn ang="0">
                  <a:pos x="1" y="54"/>
                </a:cxn>
                <a:cxn ang="0">
                  <a:pos x="0" y="44"/>
                </a:cxn>
                <a:cxn ang="0">
                  <a:pos x="1" y="31"/>
                </a:cxn>
                <a:cxn ang="0">
                  <a:pos x="4" y="20"/>
                </a:cxn>
                <a:cxn ang="0">
                  <a:pos x="8" y="11"/>
                </a:cxn>
                <a:cxn ang="0">
                  <a:pos x="13" y="5"/>
                </a:cxn>
                <a:cxn ang="0">
                  <a:pos x="19" y="1"/>
                </a:cxn>
                <a:cxn ang="0">
                  <a:pos x="26" y="0"/>
                </a:cxn>
                <a:cxn ang="0">
                  <a:pos x="33" y="1"/>
                </a:cxn>
                <a:cxn ang="0">
                  <a:pos x="40" y="5"/>
                </a:cxn>
                <a:cxn ang="0">
                  <a:pos x="45" y="10"/>
                </a:cxn>
                <a:cxn ang="0">
                  <a:pos x="49" y="18"/>
                </a:cxn>
                <a:cxn ang="0">
                  <a:pos x="52" y="30"/>
                </a:cxn>
                <a:cxn ang="0">
                  <a:pos x="53" y="43"/>
                </a:cxn>
                <a:cxn ang="0">
                  <a:pos x="35" y="43"/>
                </a:cxn>
                <a:cxn ang="0">
                  <a:pos x="35" y="13"/>
                </a:cxn>
                <a:cxn ang="0">
                  <a:pos x="34" y="10"/>
                </a:cxn>
                <a:cxn ang="0">
                  <a:pos x="32" y="8"/>
                </a:cxn>
                <a:cxn ang="0">
                  <a:pos x="30" y="6"/>
                </a:cxn>
                <a:cxn ang="0">
                  <a:pos x="28" y="5"/>
                </a:cxn>
                <a:cxn ang="0">
                  <a:pos x="28" y="4"/>
                </a:cxn>
                <a:cxn ang="0">
                  <a:pos x="23" y="4"/>
                </a:cxn>
                <a:cxn ang="0">
                  <a:pos x="22" y="5"/>
                </a:cxn>
                <a:cxn ang="0">
                  <a:pos x="20" y="8"/>
                </a:cxn>
                <a:cxn ang="0">
                  <a:pos x="19" y="10"/>
                </a:cxn>
                <a:cxn ang="0">
                  <a:pos x="19" y="13"/>
                </a:cxn>
                <a:cxn ang="0">
                  <a:pos x="18" y="17"/>
                </a:cxn>
                <a:cxn ang="0">
                  <a:pos x="18" y="25"/>
                </a:cxn>
                <a:cxn ang="0">
                  <a:pos x="18" y="36"/>
                </a:cxn>
                <a:cxn ang="0">
                  <a:pos x="18" y="61"/>
                </a:cxn>
                <a:cxn ang="0">
                  <a:pos x="18" y="69"/>
                </a:cxn>
                <a:cxn ang="0">
                  <a:pos x="19" y="74"/>
                </a:cxn>
                <a:cxn ang="0">
                  <a:pos x="21" y="79"/>
                </a:cxn>
                <a:cxn ang="0">
                  <a:pos x="22" y="81"/>
                </a:cxn>
                <a:cxn ang="0">
                  <a:pos x="25" y="82"/>
                </a:cxn>
                <a:cxn ang="0">
                  <a:pos x="28" y="82"/>
                </a:cxn>
                <a:cxn ang="0">
                  <a:pos x="29" y="81"/>
                </a:cxn>
                <a:cxn ang="0">
                  <a:pos x="31" y="81"/>
                </a:cxn>
                <a:cxn ang="0">
                  <a:pos x="31" y="79"/>
                </a:cxn>
                <a:cxn ang="0">
                  <a:pos x="32" y="78"/>
                </a:cxn>
                <a:cxn ang="0">
                  <a:pos x="33" y="77"/>
                </a:cxn>
                <a:cxn ang="0">
                  <a:pos x="35" y="72"/>
                </a:cxn>
                <a:cxn ang="0">
                  <a:pos x="35" y="69"/>
                </a:cxn>
                <a:cxn ang="0">
                  <a:pos x="35" y="43"/>
                </a:cxn>
              </a:cxnLst>
              <a:rect l="0" t="0" r="r" b="b"/>
              <a:pathLst>
                <a:path w="53" h="86">
                  <a:moveTo>
                    <a:pt x="53" y="43"/>
                  </a:moveTo>
                  <a:lnTo>
                    <a:pt x="52" y="54"/>
                  </a:lnTo>
                  <a:lnTo>
                    <a:pt x="49" y="66"/>
                  </a:lnTo>
                  <a:lnTo>
                    <a:pt x="48" y="69"/>
                  </a:lnTo>
                  <a:lnTo>
                    <a:pt x="47" y="72"/>
                  </a:lnTo>
                  <a:lnTo>
                    <a:pt x="44" y="77"/>
                  </a:lnTo>
                  <a:lnTo>
                    <a:pt x="42" y="79"/>
                  </a:lnTo>
                  <a:lnTo>
                    <a:pt x="38" y="81"/>
                  </a:lnTo>
                  <a:lnTo>
                    <a:pt x="36" y="83"/>
                  </a:lnTo>
                  <a:lnTo>
                    <a:pt x="35" y="84"/>
                  </a:lnTo>
                  <a:lnTo>
                    <a:pt x="32" y="85"/>
                  </a:lnTo>
                  <a:lnTo>
                    <a:pt x="30" y="85"/>
                  </a:lnTo>
                  <a:lnTo>
                    <a:pt x="28" y="86"/>
                  </a:lnTo>
                  <a:lnTo>
                    <a:pt x="23" y="86"/>
                  </a:lnTo>
                  <a:lnTo>
                    <a:pt x="18" y="84"/>
                  </a:lnTo>
                  <a:lnTo>
                    <a:pt x="15" y="83"/>
                  </a:lnTo>
                  <a:lnTo>
                    <a:pt x="10" y="78"/>
                  </a:lnTo>
                  <a:lnTo>
                    <a:pt x="5" y="71"/>
                  </a:lnTo>
                  <a:lnTo>
                    <a:pt x="2" y="64"/>
                  </a:lnTo>
                  <a:lnTo>
                    <a:pt x="1" y="54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20"/>
                  </a:lnTo>
                  <a:lnTo>
                    <a:pt x="8" y="11"/>
                  </a:lnTo>
                  <a:lnTo>
                    <a:pt x="13" y="5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3" y="1"/>
                  </a:lnTo>
                  <a:lnTo>
                    <a:pt x="40" y="5"/>
                  </a:lnTo>
                  <a:lnTo>
                    <a:pt x="45" y="10"/>
                  </a:lnTo>
                  <a:lnTo>
                    <a:pt x="49" y="18"/>
                  </a:lnTo>
                  <a:lnTo>
                    <a:pt x="52" y="30"/>
                  </a:lnTo>
                  <a:lnTo>
                    <a:pt x="53" y="43"/>
                  </a:lnTo>
                  <a:close/>
                  <a:moveTo>
                    <a:pt x="35" y="43"/>
                  </a:moveTo>
                  <a:lnTo>
                    <a:pt x="35" y="13"/>
                  </a:lnTo>
                  <a:lnTo>
                    <a:pt x="34" y="10"/>
                  </a:lnTo>
                  <a:lnTo>
                    <a:pt x="32" y="8"/>
                  </a:lnTo>
                  <a:lnTo>
                    <a:pt x="30" y="6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22" y="5"/>
                  </a:lnTo>
                  <a:lnTo>
                    <a:pt x="20" y="8"/>
                  </a:lnTo>
                  <a:lnTo>
                    <a:pt x="19" y="10"/>
                  </a:lnTo>
                  <a:lnTo>
                    <a:pt x="19" y="13"/>
                  </a:lnTo>
                  <a:lnTo>
                    <a:pt x="18" y="17"/>
                  </a:lnTo>
                  <a:lnTo>
                    <a:pt x="18" y="25"/>
                  </a:lnTo>
                  <a:lnTo>
                    <a:pt x="18" y="36"/>
                  </a:lnTo>
                  <a:lnTo>
                    <a:pt x="18" y="61"/>
                  </a:lnTo>
                  <a:lnTo>
                    <a:pt x="18" y="69"/>
                  </a:lnTo>
                  <a:lnTo>
                    <a:pt x="19" y="74"/>
                  </a:lnTo>
                  <a:lnTo>
                    <a:pt x="21" y="79"/>
                  </a:lnTo>
                  <a:lnTo>
                    <a:pt x="22" y="81"/>
                  </a:lnTo>
                  <a:lnTo>
                    <a:pt x="25" y="82"/>
                  </a:lnTo>
                  <a:lnTo>
                    <a:pt x="28" y="82"/>
                  </a:lnTo>
                  <a:lnTo>
                    <a:pt x="29" y="81"/>
                  </a:lnTo>
                  <a:lnTo>
                    <a:pt x="31" y="81"/>
                  </a:lnTo>
                  <a:lnTo>
                    <a:pt x="31" y="79"/>
                  </a:lnTo>
                  <a:lnTo>
                    <a:pt x="32" y="78"/>
                  </a:lnTo>
                  <a:lnTo>
                    <a:pt x="33" y="77"/>
                  </a:lnTo>
                  <a:lnTo>
                    <a:pt x="35" y="72"/>
                  </a:lnTo>
                  <a:lnTo>
                    <a:pt x="35" y="69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2" name="Freeform 317"/>
            <p:cNvSpPr>
              <a:spLocks/>
            </p:cNvSpPr>
            <p:nvPr/>
          </p:nvSpPr>
          <p:spPr bwMode="auto">
            <a:xfrm>
              <a:off x="2853806" y="6607150"/>
              <a:ext cx="21336" cy="21336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3" y="1"/>
                </a:cxn>
                <a:cxn ang="0">
                  <a:pos x="17" y="3"/>
                </a:cxn>
                <a:cxn ang="0">
                  <a:pos x="19" y="6"/>
                </a:cxn>
                <a:cxn ang="0">
                  <a:pos x="20" y="11"/>
                </a:cxn>
                <a:cxn ang="0">
                  <a:pos x="19" y="13"/>
                </a:cxn>
                <a:cxn ang="0">
                  <a:pos x="19" y="15"/>
                </a:cxn>
                <a:cxn ang="0">
                  <a:pos x="17" y="17"/>
                </a:cxn>
                <a:cxn ang="0">
                  <a:pos x="16" y="18"/>
                </a:cxn>
                <a:cxn ang="0">
                  <a:pos x="14" y="19"/>
                </a:cxn>
                <a:cxn ang="0">
                  <a:pos x="12" y="20"/>
                </a:cxn>
                <a:cxn ang="0">
                  <a:pos x="8" y="20"/>
                </a:cxn>
                <a:cxn ang="0">
                  <a:pos x="5" y="18"/>
                </a:cxn>
                <a:cxn ang="0">
                  <a:pos x="3" y="17"/>
                </a:cxn>
                <a:cxn ang="0">
                  <a:pos x="2" y="15"/>
                </a:cxn>
                <a:cxn ang="0">
                  <a:pos x="1" y="14"/>
                </a:cxn>
                <a:cxn ang="0">
                  <a:pos x="1" y="12"/>
                </a:cxn>
                <a:cxn ang="0">
                  <a:pos x="0" y="11"/>
                </a:cxn>
                <a:cxn ang="0">
                  <a:pos x="1" y="8"/>
                </a:cxn>
                <a:cxn ang="0">
                  <a:pos x="2" y="5"/>
                </a:cxn>
                <a:cxn ang="0">
                  <a:pos x="3" y="3"/>
                </a:cxn>
                <a:cxn ang="0">
                  <a:pos x="9" y="0"/>
                </a:cxn>
              </a:cxnLst>
              <a:rect l="0" t="0" r="r" b="b"/>
              <a:pathLst>
                <a:path w="20" h="20">
                  <a:moveTo>
                    <a:pt x="9" y="0"/>
                  </a:moveTo>
                  <a:lnTo>
                    <a:pt x="13" y="1"/>
                  </a:lnTo>
                  <a:lnTo>
                    <a:pt x="17" y="3"/>
                  </a:lnTo>
                  <a:lnTo>
                    <a:pt x="19" y="6"/>
                  </a:lnTo>
                  <a:lnTo>
                    <a:pt x="20" y="11"/>
                  </a:lnTo>
                  <a:lnTo>
                    <a:pt x="19" y="13"/>
                  </a:lnTo>
                  <a:lnTo>
                    <a:pt x="19" y="15"/>
                  </a:lnTo>
                  <a:lnTo>
                    <a:pt x="17" y="17"/>
                  </a:lnTo>
                  <a:lnTo>
                    <a:pt x="16" y="18"/>
                  </a:lnTo>
                  <a:lnTo>
                    <a:pt x="14" y="19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5" y="18"/>
                  </a:lnTo>
                  <a:lnTo>
                    <a:pt x="3" y="17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1" y="8"/>
                  </a:lnTo>
                  <a:lnTo>
                    <a:pt x="2" y="5"/>
                  </a:lnTo>
                  <a:lnTo>
                    <a:pt x="3" y="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3" name="Freeform 318"/>
            <p:cNvSpPr>
              <a:spLocks noEditPoints="1"/>
            </p:cNvSpPr>
            <p:nvPr/>
          </p:nvSpPr>
          <p:spPr bwMode="auto">
            <a:xfrm>
              <a:off x="2885810" y="6536742"/>
              <a:ext cx="56541" cy="91745"/>
            </a:xfrm>
            <a:custGeom>
              <a:avLst/>
              <a:gdLst/>
              <a:ahLst/>
              <a:cxnLst>
                <a:cxn ang="0">
                  <a:pos x="53" y="43"/>
                </a:cxn>
                <a:cxn ang="0">
                  <a:pos x="53" y="54"/>
                </a:cxn>
                <a:cxn ang="0">
                  <a:pos x="50" y="66"/>
                </a:cxn>
                <a:cxn ang="0">
                  <a:pos x="49" y="69"/>
                </a:cxn>
                <a:cxn ang="0">
                  <a:pos x="47" y="72"/>
                </a:cxn>
                <a:cxn ang="0">
                  <a:pos x="44" y="77"/>
                </a:cxn>
                <a:cxn ang="0">
                  <a:pos x="42" y="79"/>
                </a:cxn>
                <a:cxn ang="0">
                  <a:pos x="39" y="81"/>
                </a:cxn>
                <a:cxn ang="0">
                  <a:pos x="36" y="83"/>
                </a:cxn>
                <a:cxn ang="0">
                  <a:pos x="35" y="84"/>
                </a:cxn>
                <a:cxn ang="0">
                  <a:pos x="33" y="85"/>
                </a:cxn>
                <a:cxn ang="0">
                  <a:pos x="31" y="85"/>
                </a:cxn>
                <a:cxn ang="0">
                  <a:pos x="29" y="86"/>
                </a:cxn>
                <a:cxn ang="0">
                  <a:pos x="23" y="86"/>
                </a:cxn>
                <a:cxn ang="0">
                  <a:pos x="19" y="84"/>
                </a:cxn>
                <a:cxn ang="0">
                  <a:pos x="16" y="83"/>
                </a:cxn>
                <a:cxn ang="0">
                  <a:pos x="10" y="78"/>
                </a:cxn>
                <a:cxn ang="0">
                  <a:pos x="6" y="71"/>
                </a:cxn>
                <a:cxn ang="0">
                  <a:pos x="3" y="64"/>
                </a:cxn>
                <a:cxn ang="0">
                  <a:pos x="1" y="54"/>
                </a:cxn>
                <a:cxn ang="0">
                  <a:pos x="0" y="44"/>
                </a:cxn>
                <a:cxn ang="0">
                  <a:pos x="1" y="31"/>
                </a:cxn>
                <a:cxn ang="0">
                  <a:pos x="4" y="20"/>
                </a:cxn>
                <a:cxn ang="0">
                  <a:pos x="8" y="11"/>
                </a:cxn>
                <a:cxn ang="0">
                  <a:pos x="13" y="5"/>
                </a:cxn>
                <a:cxn ang="0">
                  <a:pos x="19" y="1"/>
                </a:cxn>
                <a:cxn ang="0">
                  <a:pos x="26" y="0"/>
                </a:cxn>
                <a:cxn ang="0">
                  <a:pos x="34" y="1"/>
                </a:cxn>
                <a:cxn ang="0">
                  <a:pos x="40" y="5"/>
                </a:cxn>
                <a:cxn ang="0">
                  <a:pos x="46" y="10"/>
                </a:cxn>
                <a:cxn ang="0">
                  <a:pos x="50" y="18"/>
                </a:cxn>
                <a:cxn ang="0">
                  <a:pos x="53" y="30"/>
                </a:cxn>
                <a:cxn ang="0">
                  <a:pos x="53" y="43"/>
                </a:cxn>
                <a:cxn ang="0">
                  <a:pos x="35" y="43"/>
                </a:cxn>
                <a:cxn ang="0">
                  <a:pos x="35" y="13"/>
                </a:cxn>
                <a:cxn ang="0">
                  <a:pos x="34" y="10"/>
                </a:cxn>
                <a:cxn ang="0">
                  <a:pos x="33" y="8"/>
                </a:cxn>
                <a:cxn ang="0">
                  <a:pos x="31" y="6"/>
                </a:cxn>
                <a:cxn ang="0">
                  <a:pos x="29" y="5"/>
                </a:cxn>
                <a:cxn ang="0">
                  <a:pos x="28" y="4"/>
                </a:cxn>
                <a:cxn ang="0">
                  <a:pos x="23" y="4"/>
                </a:cxn>
                <a:cxn ang="0">
                  <a:pos x="23" y="5"/>
                </a:cxn>
                <a:cxn ang="0">
                  <a:pos x="22" y="6"/>
                </a:cxn>
                <a:cxn ang="0">
                  <a:pos x="20" y="8"/>
                </a:cxn>
                <a:cxn ang="0">
                  <a:pos x="20" y="10"/>
                </a:cxn>
                <a:cxn ang="0">
                  <a:pos x="19" y="13"/>
                </a:cxn>
                <a:cxn ang="0">
                  <a:pos x="19" y="17"/>
                </a:cxn>
                <a:cxn ang="0">
                  <a:pos x="19" y="69"/>
                </a:cxn>
                <a:cxn ang="0">
                  <a:pos x="19" y="74"/>
                </a:cxn>
                <a:cxn ang="0">
                  <a:pos x="21" y="79"/>
                </a:cxn>
                <a:cxn ang="0">
                  <a:pos x="23" y="81"/>
                </a:cxn>
                <a:cxn ang="0">
                  <a:pos x="25" y="82"/>
                </a:cxn>
                <a:cxn ang="0">
                  <a:pos x="29" y="82"/>
                </a:cxn>
                <a:cxn ang="0">
                  <a:pos x="29" y="81"/>
                </a:cxn>
                <a:cxn ang="0">
                  <a:pos x="31" y="81"/>
                </a:cxn>
                <a:cxn ang="0">
                  <a:pos x="31" y="79"/>
                </a:cxn>
                <a:cxn ang="0">
                  <a:pos x="33" y="78"/>
                </a:cxn>
                <a:cxn ang="0">
                  <a:pos x="34" y="77"/>
                </a:cxn>
                <a:cxn ang="0">
                  <a:pos x="35" y="74"/>
                </a:cxn>
                <a:cxn ang="0">
                  <a:pos x="35" y="69"/>
                </a:cxn>
                <a:cxn ang="0">
                  <a:pos x="35" y="43"/>
                </a:cxn>
              </a:cxnLst>
              <a:rect l="0" t="0" r="r" b="b"/>
              <a:pathLst>
                <a:path w="53" h="86">
                  <a:moveTo>
                    <a:pt x="53" y="43"/>
                  </a:moveTo>
                  <a:lnTo>
                    <a:pt x="53" y="54"/>
                  </a:lnTo>
                  <a:lnTo>
                    <a:pt x="50" y="66"/>
                  </a:lnTo>
                  <a:lnTo>
                    <a:pt x="49" y="69"/>
                  </a:lnTo>
                  <a:lnTo>
                    <a:pt x="47" y="72"/>
                  </a:lnTo>
                  <a:lnTo>
                    <a:pt x="44" y="77"/>
                  </a:lnTo>
                  <a:lnTo>
                    <a:pt x="42" y="79"/>
                  </a:lnTo>
                  <a:lnTo>
                    <a:pt x="39" y="81"/>
                  </a:lnTo>
                  <a:lnTo>
                    <a:pt x="36" y="83"/>
                  </a:lnTo>
                  <a:lnTo>
                    <a:pt x="35" y="84"/>
                  </a:lnTo>
                  <a:lnTo>
                    <a:pt x="33" y="85"/>
                  </a:lnTo>
                  <a:lnTo>
                    <a:pt x="31" y="85"/>
                  </a:lnTo>
                  <a:lnTo>
                    <a:pt x="29" y="86"/>
                  </a:lnTo>
                  <a:lnTo>
                    <a:pt x="23" y="86"/>
                  </a:lnTo>
                  <a:lnTo>
                    <a:pt x="19" y="84"/>
                  </a:lnTo>
                  <a:lnTo>
                    <a:pt x="16" y="83"/>
                  </a:lnTo>
                  <a:lnTo>
                    <a:pt x="10" y="78"/>
                  </a:lnTo>
                  <a:lnTo>
                    <a:pt x="6" y="71"/>
                  </a:lnTo>
                  <a:lnTo>
                    <a:pt x="3" y="64"/>
                  </a:lnTo>
                  <a:lnTo>
                    <a:pt x="1" y="54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20"/>
                  </a:lnTo>
                  <a:lnTo>
                    <a:pt x="8" y="11"/>
                  </a:lnTo>
                  <a:lnTo>
                    <a:pt x="13" y="5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4" y="1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50" y="18"/>
                  </a:lnTo>
                  <a:lnTo>
                    <a:pt x="53" y="30"/>
                  </a:lnTo>
                  <a:lnTo>
                    <a:pt x="53" y="43"/>
                  </a:lnTo>
                  <a:close/>
                  <a:moveTo>
                    <a:pt x="35" y="43"/>
                  </a:moveTo>
                  <a:lnTo>
                    <a:pt x="35" y="13"/>
                  </a:lnTo>
                  <a:lnTo>
                    <a:pt x="34" y="10"/>
                  </a:lnTo>
                  <a:lnTo>
                    <a:pt x="33" y="8"/>
                  </a:lnTo>
                  <a:lnTo>
                    <a:pt x="31" y="6"/>
                  </a:lnTo>
                  <a:lnTo>
                    <a:pt x="29" y="5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2" y="6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19" y="13"/>
                  </a:lnTo>
                  <a:lnTo>
                    <a:pt x="19" y="17"/>
                  </a:lnTo>
                  <a:lnTo>
                    <a:pt x="19" y="69"/>
                  </a:lnTo>
                  <a:lnTo>
                    <a:pt x="19" y="74"/>
                  </a:lnTo>
                  <a:lnTo>
                    <a:pt x="21" y="79"/>
                  </a:lnTo>
                  <a:lnTo>
                    <a:pt x="23" y="81"/>
                  </a:lnTo>
                  <a:lnTo>
                    <a:pt x="25" y="82"/>
                  </a:lnTo>
                  <a:lnTo>
                    <a:pt x="29" y="82"/>
                  </a:lnTo>
                  <a:lnTo>
                    <a:pt x="29" y="81"/>
                  </a:lnTo>
                  <a:lnTo>
                    <a:pt x="31" y="81"/>
                  </a:lnTo>
                  <a:lnTo>
                    <a:pt x="31" y="79"/>
                  </a:lnTo>
                  <a:lnTo>
                    <a:pt x="33" y="78"/>
                  </a:lnTo>
                  <a:lnTo>
                    <a:pt x="34" y="77"/>
                  </a:lnTo>
                  <a:lnTo>
                    <a:pt x="35" y="74"/>
                  </a:lnTo>
                  <a:lnTo>
                    <a:pt x="35" y="69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4" name="Freeform 319"/>
            <p:cNvSpPr>
              <a:spLocks/>
            </p:cNvSpPr>
            <p:nvPr/>
          </p:nvSpPr>
          <p:spPr bwMode="auto">
            <a:xfrm>
              <a:off x="2949818" y="6536742"/>
              <a:ext cx="57607" cy="89611"/>
            </a:xfrm>
            <a:custGeom>
              <a:avLst/>
              <a:gdLst/>
              <a:ahLst/>
              <a:cxnLst>
                <a:cxn ang="0">
                  <a:pos x="49" y="84"/>
                </a:cxn>
                <a:cxn ang="0">
                  <a:pos x="0" y="84"/>
                </a:cxn>
                <a:cxn ang="0">
                  <a:pos x="0" y="83"/>
                </a:cxn>
                <a:cxn ang="0">
                  <a:pos x="11" y="71"/>
                </a:cxn>
                <a:cxn ang="0">
                  <a:pos x="20" y="61"/>
                </a:cxn>
                <a:cxn ang="0">
                  <a:pos x="26" y="53"/>
                </a:cxn>
                <a:cxn ang="0">
                  <a:pos x="30" y="47"/>
                </a:cxn>
                <a:cxn ang="0">
                  <a:pos x="33" y="37"/>
                </a:cxn>
                <a:cxn ang="0">
                  <a:pos x="33" y="29"/>
                </a:cxn>
                <a:cxn ang="0">
                  <a:pos x="33" y="26"/>
                </a:cxn>
                <a:cxn ang="0">
                  <a:pos x="33" y="23"/>
                </a:cxn>
                <a:cxn ang="0">
                  <a:pos x="30" y="18"/>
                </a:cxn>
                <a:cxn ang="0">
                  <a:pos x="25" y="15"/>
                </a:cxn>
                <a:cxn ang="0">
                  <a:pos x="22" y="14"/>
                </a:cxn>
                <a:cxn ang="0">
                  <a:pos x="20" y="14"/>
                </a:cxn>
                <a:cxn ang="0">
                  <a:pos x="13" y="15"/>
                </a:cxn>
                <a:cxn ang="0">
                  <a:pos x="8" y="18"/>
                </a:cxn>
                <a:cxn ang="0">
                  <a:pos x="3" y="23"/>
                </a:cxn>
                <a:cxn ang="0">
                  <a:pos x="1" y="23"/>
                </a:cxn>
                <a:cxn ang="0">
                  <a:pos x="6" y="13"/>
                </a:cxn>
                <a:cxn ang="0">
                  <a:pos x="12" y="5"/>
                </a:cxn>
                <a:cxn ang="0">
                  <a:pos x="20" y="1"/>
                </a:cxn>
                <a:cxn ang="0">
                  <a:pos x="27" y="0"/>
                </a:cxn>
                <a:cxn ang="0">
                  <a:pos x="30" y="0"/>
                </a:cxn>
                <a:cxn ang="0">
                  <a:pos x="37" y="2"/>
                </a:cxn>
                <a:cxn ang="0">
                  <a:pos x="39" y="3"/>
                </a:cxn>
                <a:cxn ang="0">
                  <a:pos x="42" y="5"/>
                </a:cxn>
                <a:cxn ang="0">
                  <a:pos x="45" y="8"/>
                </a:cxn>
                <a:cxn ang="0">
                  <a:pos x="48" y="10"/>
                </a:cxn>
                <a:cxn ang="0">
                  <a:pos x="49" y="13"/>
                </a:cxn>
                <a:cxn ang="0">
                  <a:pos x="50" y="16"/>
                </a:cxn>
                <a:cxn ang="0">
                  <a:pos x="50" y="19"/>
                </a:cxn>
                <a:cxn ang="0">
                  <a:pos x="50" y="21"/>
                </a:cxn>
                <a:cxn ang="0">
                  <a:pos x="50" y="29"/>
                </a:cxn>
                <a:cxn ang="0">
                  <a:pos x="47" y="37"/>
                </a:cxn>
                <a:cxn ang="0">
                  <a:pos x="41" y="47"/>
                </a:cxn>
                <a:cxn ang="0">
                  <a:pos x="32" y="57"/>
                </a:cxn>
                <a:cxn ang="0">
                  <a:pos x="20" y="69"/>
                </a:cxn>
                <a:cxn ang="0">
                  <a:pos x="45" y="69"/>
                </a:cxn>
                <a:cxn ang="0">
                  <a:pos x="48" y="67"/>
                </a:cxn>
                <a:cxn ang="0">
                  <a:pos x="49" y="66"/>
                </a:cxn>
                <a:cxn ang="0">
                  <a:pos x="50" y="65"/>
                </a:cxn>
                <a:cxn ang="0">
                  <a:pos x="50" y="64"/>
                </a:cxn>
                <a:cxn ang="0">
                  <a:pos x="52" y="61"/>
                </a:cxn>
                <a:cxn ang="0">
                  <a:pos x="54" y="61"/>
                </a:cxn>
                <a:cxn ang="0">
                  <a:pos x="49" y="84"/>
                </a:cxn>
              </a:cxnLst>
              <a:rect l="0" t="0" r="r" b="b"/>
              <a:pathLst>
                <a:path w="54" h="84">
                  <a:moveTo>
                    <a:pt x="49" y="84"/>
                  </a:moveTo>
                  <a:lnTo>
                    <a:pt x="0" y="84"/>
                  </a:lnTo>
                  <a:lnTo>
                    <a:pt x="0" y="83"/>
                  </a:lnTo>
                  <a:lnTo>
                    <a:pt x="11" y="71"/>
                  </a:lnTo>
                  <a:lnTo>
                    <a:pt x="20" y="61"/>
                  </a:lnTo>
                  <a:lnTo>
                    <a:pt x="26" y="53"/>
                  </a:lnTo>
                  <a:lnTo>
                    <a:pt x="30" y="47"/>
                  </a:lnTo>
                  <a:lnTo>
                    <a:pt x="33" y="37"/>
                  </a:lnTo>
                  <a:lnTo>
                    <a:pt x="33" y="29"/>
                  </a:lnTo>
                  <a:lnTo>
                    <a:pt x="33" y="26"/>
                  </a:lnTo>
                  <a:lnTo>
                    <a:pt x="33" y="23"/>
                  </a:lnTo>
                  <a:lnTo>
                    <a:pt x="30" y="18"/>
                  </a:lnTo>
                  <a:lnTo>
                    <a:pt x="25" y="15"/>
                  </a:lnTo>
                  <a:lnTo>
                    <a:pt x="22" y="14"/>
                  </a:lnTo>
                  <a:lnTo>
                    <a:pt x="20" y="14"/>
                  </a:lnTo>
                  <a:lnTo>
                    <a:pt x="13" y="15"/>
                  </a:lnTo>
                  <a:lnTo>
                    <a:pt x="8" y="18"/>
                  </a:lnTo>
                  <a:lnTo>
                    <a:pt x="3" y="23"/>
                  </a:lnTo>
                  <a:lnTo>
                    <a:pt x="1" y="23"/>
                  </a:lnTo>
                  <a:lnTo>
                    <a:pt x="6" y="13"/>
                  </a:lnTo>
                  <a:lnTo>
                    <a:pt x="12" y="5"/>
                  </a:lnTo>
                  <a:lnTo>
                    <a:pt x="20" y="1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7" y="2"/>
                  </a:lnTo>
                  <a:lnTo>
                    <a:pt x="39" y="3"/>
                  </a:lnTo>
                  <a:lnTo>
                    <a:pt x="42" y="5"/>
                  </a:lnTo>
                  <a:lnTo>
                    <a:pt x="45" y="8"/>
                  </a:lnTo>
                  <a:lnTo>
                    <a:pt x="48" y="10"/>
                  </a:lnTo>
                  <a:lnTo>
                    <a:pt x="49" y="13"/>
                  </a:lnTo>
                  <a:lnTo>
                    <a:pt x="50" y="16"/>
                  </a:lnTo>
                  <a:lnTo>
                    <a:pt x="50" y="19"/>
                  </a:lnTo>
                  <a:lnTo>
                    <a:pt x="50" y="21"/>
                  </a:lnTo>
                  <a:lnTo>
                    <a:pt x="50" y="29"/>
                  </a:lnTo>
                  <a:lnTo>
                    <a:pt x="47" y="37"/>
                  </a:lnTo>
                  <a:lnTo>
                    <a:pt x="41" y="47"/>
                  </a:lnTo>
                  <a:lnTo>
                    <a:pt x="32" y="57"/>
                  </a:lnTo>
                  <a:lnTo>
                    <a:pt x="20" y="69"/>
                  </a:lnTo>
                  <a:lnTo>
                    <a:pt x="45" y="69"/>
                  </a:lnTo>
                  <a:lnTo>
                    <a:pt x="48" y="67"/>
                  </a:lnTo>
                  <a:lnTo>
                    <a:pt x="49" y="66"/>
                  </a:lnTo>
                  <a:lnTo>
                    <a:pt x="50" y="65"/>
                  </a:lnTo>
                  <a:lnTo>
                    <a:pt x="50" y="64"/>
                  </a:lnTo>
                  <a:lnTo>
                    <a:pt x="52" y="61"/>
                  </a:lnTo>
                  <a:lnTo>
                    <a:pt x="54" y="61"/>
                  </a:lnTo>
                  <a:lnTo>
                    <a:pt x="49" y="8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5" name="Freeform 320"/>
            <p:cNvSpPr>
              <a:spLocks noEditPoints="1"/>
            </p:cNvSpPr>
            <p:nvPr/>
          </p:nvSpPr>
          <p:spPr bwMode="auto">
            <a:xfrm>
              <a:off x="2953018" y="6148426"/>
              <a:ext cx="56541" cy="91745"/>
            </a:xfrm>
            <a:custGeom>
              <a:avLst/>
              <a:gdLst/>
              <a:ahLst/>
              <a:cxnLst>
                <a:cxn ang="0">
                  <a:pos x="53" y="43"/>
                </a:cxn>
                <a:cxn ang="0">
                  <a:pos x="52" y="54"/>
                </a:cxn>
                <a:cxn ang="0">
                  <a:pos x="49" y="66"/>
                </a:cxn>
                <a:cxn ang="0">
                  <a:pos x="48" y="69"/>
                </a:cxn>
                <a:cxn ang="0">
                  <a:pos x="47" y="72"/>
                </a:cxn>
                <a:cxn ang="0">
                  <a:pos x="44" y="77"/>
                </a:cxn>
                <a:cxn ang="0">
                  <a:pos x="39" y="82"/>
                </a:cxn>
                <a:cxn ang="0">
                  <a:pos x="36" y="83"/>
                </a:cxn>
                <a:cxn ang="0">
                  <a:pos x="34" y="85"/>
                </a:cxn>
                <a:cxn ang="0">
                  <a:pos x="32" y="85"/>
                </a:cxn>
                <a:cxn ang="0">
                  <a:pos x="30" y="85"/>
                </a:cxn>
                <a:cxn ang="0">
                  <a:pos x="28" y="86"/>
                </a:cxn>
                <a:cxn ang="0">
                  <a:pos x="23" y="86"/>
                </a:cxn>
                <a:cxn ang="0">
                  <a:pos x="18" y="85"/>
                </a:cxn>
                <a:cxn ang="0">
                  <a:pos x="15" y="83"/>
                </a:cxn>
                <a:cxn ang="0">
                  <a:pos x="10" y="78"/>
                </a:cxn>
                <a:cxn ang="0">
                  <a:pos x="5" y="71"/>
                </a:cxn>
                <a:cxn ang="0">
                  <a:pos x="2" y="64"/>
                </a:cxn>
                <a:cxn ang="0">
                  <a:pos x="0" y="54"/>
                </a:cxn>
                <a:cxn ang="0">
                  <a:pos x="0" y="44"/>
                </a:cxn>
                <a:cxn ang="0">
                  <a:pos x="0" y="31"/>
                </a:cxn>
                <a:cxn ang="0">
                  <a:pos x="3" y="20"/>
                </a:cxn>
                <a:cxn ang="0">
                  <a:pos x="7" y="11"/>
                </a:cxn>
                <a:cxn ang="0">
                  <a:pos x="13" y="5"/>
                </a:cxn>
                <a:cxn ang="0">
                  <a:pos x="19" y="1"/>
                </a:cxn>
                <a:cxn ang="0">
                  <a:pos x="26" y="0"/>
                </a:cxn>
                <a:cxn ang="0">
                  <a:pos x="34" y="1"/>
                </a:cxn>
                <a:cxn ang="0">
                  <a:pos x="40" y="5"/>
                </a:cxn>
                <a:cxn ang="0">
                  <a:pos x="45" y="10"/>
                </a:cxn>
                <a:cxn ang="0">
                  <a:pos x="49" y="18"/>
                </a:cxn>
                <a:cxn ang="0">
                  <a:pos x="52" y="31"/>
                </a:cxn>
                <a:cxn ang="0">
                  <a:pos x="53" y="43"/>
                </a:cxn>
                <a:cxn ang="0">
                  <a:pos x="34" y="43"/>
                </a:cxn>
                <a:cxn ang="0">
                  <a:pos x="34" y="14"/>
                </a:cxn>
                <a:cxn ang="0">
                  <a:pos x="34" y="10"/>
                </a:cxn>
                <a:cxn ang="0">
                  <a:pos x="33" y="8"/>
                </a:cxn>
                <a:cxn ang="0">
                  <a:pos x="30" y="7"/>
                </a:cxn>
                <a:cxn ang="0">
                  <a:pos x="29" y="5"/>
                </a:cxn>
                <a:cxn ang="0">
                  <a:pos x="27" y="4"/>
                </a:cxn>
                <a:cxn ang="0">
                  <a:pos x="23" y="4"/>
                </a:cxn>
                <a:cxn ang="0">
                  <a:pos x="22" y="5"/>
                </a:cxn>
                <a:cxn ang="0">
                  <a:pos x="21" y="7"/>
                </a:cxn>
                <a:cxn ang="0">
                  <a:pos x="20" y="8"/>
                </a:cxn>
                <a:cxn ang="0">
                  <a:pos x="20" y="10"/>
                </a:cxn>
                <a:cxn ang="0">
                  <a:pos x="19" y="13"/>
                </a:cxn>
                <a:cxn ang="0">
                  <a:pos x="18" y="17"/>
                </a:cxn>
                <a:cxn ang="0">
                  <a:pos x="18" y="69"/>
                </a:cxn>
                <a:cxn ang="0">
                  <a:pos x="19" y="75"/>
                </a:cxn>
                <a:cxn ang="0">
                  <a:pos x="20" y="79"/>
                </a:cxn>
                <a:cxn ang="0">
                  <a:pos x="23" y="82"/>
                </a:cxn>
                <a:cxn ang="0">
                  <a:pos x="25" y="82"/>
                </a:cxn>
                <a:cxn ang="0">
                  <a:pos x="27" y="82"/>
                </a:cxn>
                <a:cxn ang="0">
                  <a:pos x="28" y="82"/>
                </a:cxn>
                <a:cxn ang="0">
                  <a:pos x="29" y="82"/>
                </a:cxn>
                <a:cxn ang="0">
                  <a:pos x="30" y="81"/>
                </a:cxn>
                <a:cxn ang="0">
                  <a:pos x="30" y="79"/>
                </a:cxn>
                <a:cxn ang="0">
                  <a:pos x="32" y="78"/>
                </a:cxn>
                <a:cxn ang="0">
                  <a:pos x="34" y="77"/>
                </a:cxn>
                <a:cxn ang="0">
                  <a:pos x="34" y="75"/>
                </a:cxn>
                <a:cxn ang="0">
                  <a:pos x="34" y="69"/>
                </a:cxn>
                <a:cxn ang="0">
                  <a:pos x="34" y="43"/>
                </a:cxn>
              </a:cxnLst>
              <a:rect l="0" t="0" r="r" b="b"/>
              <a:pathLst>
                <a:path w="53" h="86">
                  <a:moveTo>
                    <a:pt x="53" y="43"/>
                  </a:moveTo>
                  <a:lnTo>
                    <a:pt x="52" y="54"/>
                  </a:lnTo>
                  <a:lnTo>
                    <a:pt x="49" y="66"/>
                  </a:lnTo>
                  <a:lnTo>
                    <a:pt x="48" y="69"/>
                  </a:lnTo>
                  <a:lnTo>
                    <a:pt x="47" y="72"/>
                  </a:lnTo>
                  <a:lnTo>
                    <a:pt x="44" y="77"/>
                  </a:lnTo>
                  <a:lnTo>
                    <a:pt x="39" y="82"/>
                  </a:lnTo>
                  <a:lnTo>
                    <a:pt x="36" y="83"/>
                  </a:lnTo>
                  <a:lnTo>
                    <a:pt x="34" y="85"/>
                  </a:lnTo>
                  <a:lnTo>
                    <a:pt x="32" y="85"/>
                  </a:lnTo>
                  <a:lnTo>
                    <a:pt x="30" y="85"/>
                  </a:lnTo>
                  <a:lnTo>
                    <a:pt x="28" y="86"/>
                  </a:lnTo>
                  <a:lnTo>
                    <a:pt x="23" y="86"/>
                  </a:lnTo>
                  <a:lnTo>
                    <a:pt x="18" y="85"/>
                  </a:lnTo>
                  <a:lnTo>
                    <a:pt x="15" y="83"/>
                  </a:lnTo>
                  <a:lnTo>
                    <a:pt x="10" y="78"/>
                  </a:lnTo>
                  <a:lnTo>
                    <a:pt x="5" y="71"/>
                  </a:lnTo>
                  <a:lnTo>
                    <a:pt x="2" y="64"/>
                  </a:lnTo>
                  <a:lnTo>
                    <a:pt x="0" y="54"/>
                  </a:lnTo>
                  <a:lnTo>
                    <a:pt x="0" y="44"/>
                  </a:lnTo>
                  <a:lnTo>
                    <a:pt x="0" y="31"/>
                  </a:lnTo>
                  <a:lnTo>
                    <a:pt x="3" y="20"/>
                  </a:lnTo>
                  <a:lnTo>
                    <a:pt x="7" y="11"/>
                  </a:lnTo>
                  <a:lnTo>
                    <a:pt x="13" y="5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4" y="1"/>
                  </a:lnTo>
                  <a:lnTo>
                    <a:pt x="40" y="5"/>
                  </a:lnTo>
                  <a:lnTo>
                    <a:pt x="45" y="10"/>
                  </a:lnTo>
                  <a:lnTo>
                    <a:pt x="49" y="18"/>
                  </a:lnTo>
                  <a:lnTo>
                    <a:pt x="52" y="31"/>
                  </a:lnTo>
                  <a:lnTo>
                    <a:pt x="53" y="43"/>
                  </a:lnTo>
                  <a:close/>
                  <a:moveTo>
                    <a:pt x="34" y="43"/>
                  </a:moveTo>
                  <a:lnTo>
                    <a:pt x="34" y="14"/>
                  </a:lnTo>
                  <a:lnTo>
                    <a:pt x="34" y="10"/>
                  </a:lnTo>
                  <a:lnTo>
                    <a:pt x="33" y="8"/>
                  </a:lnTo>
                  <a:lnTo>
                    <a:pt x="30" y="7"/>
                  </a:lnTo>
                  <a:lnTo>
                    <a:pt x="29" y="5"/>
                  </a:lnTo>
                  <a:lnTo>
                    <a:pt x="27" y="4"/>
                  </a:lnTo>
                  <a:lnTo>
                    <a:pt x="23" y="4"/>
                  </a:lnTo>
                  <a:lnTo>
                    <a:pt x="22" y="5"/>
                  </a:lnTo>
                  <a:lnTo>
                    <a:pt x="21" y="7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19" y="13"/>
                  </a:lnTo>
                  <a:lnTo>
                    <a:pt x="18" y="17"/>
                  </a:lnTo>
                  <a:lnTo>
                    <a:pt x="18" y="69"/>
                  </a:lnTo>
                  <a:lnTo>
                    <a:pt x="19" y="75"/>
                  </a:lnTo>
                  <a:lnTo>
                    <a:pt x="20" y="79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8" y="82"/>
                  </a:lnTo>
                  <a:lnTo>
                    <a:pt x="29" y="82"/>
                  </a:lnTo>
                  <a:lnTo>
                    <a:pt x="30" y="81"/>
                  </a:lnTo>
                  <a:lnTo>
                    <a:pt x="30" y="79"/>
                  </a:lnTo>
                  <a:lnTo>
                    <a:pt x="32" y="78"/>
                  </a:lnTo>
                  <a:lnTo>
                    <a:pt x="34" y="77"/>
                  </a:lnTo>
                  <a:lnTo>
                    <a:pt x="34" y="75"/>
                  </a:lnTo>
                  <a:lnTo>
                    <a:pt x="34" y="69"/>
                  </a:lnTo>
                  <a:lnTo>
                    <a:pt x="34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6" name="Freeform 321"/>
            <p:cNvSpPr>
              <a:spLocks noEditPoints="1"/>
            </p:cNvSpPr>
            <p:nvPr/>
          </p:nvSpPr>
          <p:spPr bwMode="auto">
            <a:xfrm>
              <a:off x="2786598" y="5760111"/>
              <a:ext cx="56541" cy="91745"/>
            </a:xfrm>
            <a:custGeom>
              <a:avLst/>
              <a:gdLst/>
              <a:ahLst/>
              <a:cxnLst>
                <a:cxn ang="0">
                  <a:pos x="53" y="42"/>
                </a:cxn>
                <a:cxn ang="0">
                  <a:pos x="52" y="54"/>
                </a:cxn>
                <a:cxn ang="0">
                  <a:pos x="49" y="65"/>
                </a:cxn>
                <a:cxn ang="0">
                  <a:pos x="48" y="69"/>
                </a:cxn>
                <a:cxn ang="0">
                  <a:pos x="47" y="72"/>
                </a:cxn>
                <a:cxn ang="0">
                  <a:pos x="44" y="76"/>
                </a:cxn>
                <a:cxn ang="0">
                  <a:pos x="39" y="81"/>
                </a:cxn>
                <a:cxn ang="0">
                  <a:pos x="36" y="82"/>
                </a:cxn>
                <a:cxn ang="0">
                  <a:pos x="35" y="84"/>
                </a:cxn>
                <a:cxn ang="0">
                  <a:pos x="32" y="85"/>
                </a:cxn>
                <a:cxn ang="0">
                  <a:pos x="31" y="85"/>
                </a:cxn>
                <a:cxn ang="0">
                  <a:pos x="28" y="86"/>
                </a:cxn>
                <a:cxn ang="0">
                  <a:pos x="23" y="86"/>
                </a:cxn>
                <a:cxn ang="0">
                  <a:pos x="18" y="84"/>
                </a:cxn>
                <a:cxn ang="0">
                  <a:pos x="15" y="82"/>
                </a:cxn>
                <a:cxn ang="0">
                  <a:pos x="10" y="77"/>
                </a:cxn>
                <a:cxn ang="0">
                  <a:pos x="5" y="71"/>
                </a:cxn>
                <a:cxn ang="0">
                  <a:pos x="2" y="63"/>
                </a:cxn>
                <a:cxn ang="0">
                  <a:pos x="1" y="53"/>
                </a:cxn>
                <a:cxn ang="0">
                  <a:pos x="0" y="44"/>
                </a:cxn>
                <a:cxn ang="0">
                  <a:pos x="1" y="31"/>
                </a:cxn>
                <a:cxn ang="0">
                  <a:pos x="4" y="19"/>
                </a:cxn>
                <a:cxn ang="0">
                  <a:pos x="8" y="11"/>
                </a:cxn>
                <a:cxn ang="0">
                  <a:pos x="13" y="4"/>
                </a:cxn>
                <a:cxn ang="0">
                  <a:pos x="19" y="1"/>
                </a:cxn>
                <a:cxn ang="0">
                  <a:pos x="26" y="0"/>
                </a:cxn>
                <a:cxn ang="0">
                  <a:pos x="34" y="1"/>
                </a:cxn>
                <a:cxn ang="0">
                  <a:pos x="40" y="4"/>
                </a:cxn>
                <a:cxn ang="0">
                  <a:pos x="45" y="10"/>
                </a:cxn>
                <a:cxn ang="0">
                  <a:pos x="49" y="18"/>
                </a:cxn>
                <a:cxn ang="0">
                  <a:pos x="52" y="30"/>
                </a:cxn>
                <a:cxn ang="0">
                  <a:pos x="53" y="42"/>
                </a:cxn>
                <a:cxn ang="0">
                  <a:pos x="35" y="42"/>
                </a:cxn>
                <a:cxn ang="0">
                  <a:pos x="35" y="13"/>
                </a:cxn>
                <a:cxn ang="0">
                  <a:pos x="34" y="10"/>
                </a:cxn>
                <a:cxn ang="0">
                  <a:pos x="33" y="8"/>
                </a:cxn>
                <a:cxn ang="0">
                  <a:pos x="31" y="6"/>
                </a:cxn>
                <a:cxn ang="0">
                  <a:pos x="29" y="4"/>
                </a:cxn>
                <a:cxn ang="0">
                  <a:pos x="28" y="4"/>
                </a:cxn>
                <a:cxn ang="0">
                  <a:pos x="23" y="4"/>
                </a:cxn>
                <a:cxn ang="0">
                  <a:pos x="22" y="4"/>
                </a:cxn>
                <a:cxn ang="0">
                  <a:pos x="22" y="6"/>
                </a:cxn>
                <a:cxn ang="0">
                  <a:pos x="20" y="8"/>
                </a:cxn>
                <a:cxn ang="0">
                  <a:pos x="20" y="10"/>
                </a:cxn>
                <a:cxn ang="0">
                  <a:pos x="19" y="12"/>
                </a:cxn>
                <a:cxn ang="0">
                  <a:pos x="18" y="17"/>
                </a:cxn>
                <a:cxn ang="0">
                  <a:pos x="18" y="69"/>
                </a:cxn>
                <a:cxn ang="0">
                  <a:pos x="19" y="74"/>
                </a:cxn>
                <a:cxn ang="0">
                  <a:pos x="21" y="79"/>
                </a:cxn>
                <a:cxn ang="0">
                  <a:pos x="23" y="81"/>
                </a:cxn>
                <a:cxn ang="0">
                  <a:pos x="25" y="82"/>
                </a:cxn>
                <a:cxn ang="0">
                  <a:pos x="27" y="82"/>
                </a:cxn>
                <a:cxn ang="0">
                  <a:pos x="28" y="81"/>
                </a:cxn>
                <a:cxn ang="0">
                  <a:pos x="29" y="81"/>
                </a:cxn>
                <a:cxn ang="0">
                  <a:pos x="31" y="80"/>
                </a:cxn>
                <a:cxn ang="0">
                  <a:pos x="31" y="79"/>
                </a:cxn>
                <a:cxn ang="0">
                  <a:pos x="32" y="78"/>
                </a:cxn>
                <a:cxn ang="0">
                  <a:pos x="34" y="76"/>
                </a:cxn>
                <a:cxn ang="0">
                  <a:pos x="35" y="74"/>
                </a:cxn>
                <a:cxn ang="0">
                  <a:pos x="35" y="69"/>
                </a:cxn>
                <a:cxn ang="0">
                  <a:pos x="35" y="42"/>
                </a:cxn>
              </a:cxnLst>
              <a:rect l="0" t="0" r="r" b="b"/>
              <a:pathLst>
                <a:path w="53" h="86">
                  <a:moveTo>
                    <a:pt x="53" y="42"/>
                  </a:moveTo>
                  <a:lnTo>
                    <a:pt x="52" y="54"/>
                  </a:lnTo>
                  <a:lnTo>
                    <a:pt x="49" y="65"/>
                  </a:lnTo>
                  <a:lnTo>
                    <a:pt x="48" y="69"/>
                  </a:lnTo>
                  <a:lnTo>
                    <a:pt x="47" y="72"/>
                  </a:lnTo>
                  <a:lnTo>
                    <a:pt x="44" y="76"/>
                  </a:lnTo>
                  <a:lnTo>
                    <a:pt x="39" y="81"/>
                  </a:lnTo>
                  <a:lnTo>
                    <a:pt x="36" y="82"/>
                  </a:lnTo>
                  <a:lnTo>
                    <a:pt x="35" y="84"/>
                  </a:lnTo>
                  <a:lnTo>
                    <a:pt x="32" y="85"/>
                  </a:lnTo>
                  <a:lnTo>
                    <a:pt x="31" y="85"/>
                  </a:lnTo>
                  <a:lnTo>
                    <a:pt x="28" y="86"/>
                  </a:lnTo>
                  <a:lnTo>
                    <a:pt x="23" y="86"/>
                  </a:lnTo>
                  <a:lnTo>
                    <a:pt x="18" y="84"/>
                  </a:lnTo>
                  <a:lnTo>
                    <a:pt x="15" y="82"/>
                  </a:lnTo>
                  <a:lnTo>
                    <a:pt x="10" y="77"/>
                  </a:lnTo>
                  <a:lnTo>
                    <a:pt x="5" y="71"/>
                  </a:lnTo>
                  <a:lnTo>
                    <a:pt x="2" y="63"/>
                  </a:lnTo>
                  <a:lnTo>
                    <a:pt x="1" y="53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19"/>
                  </a:lnTo>
                  <a:lnTo>
                    <a:pt x="8" y="11"/>
                  </a:lnTo>
                  <a:lnTo>
                    <a:pt x="13" y="4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4" y="1"/>
                  </a:lnTo>
                  <a:lnTo>
                    <a:pt x="40" y="4"/>
                  </a:lnTo>
                  <a:lnTo>
                    <a:pt x="45" y="10"/>
                  </a:lnTo>
                  <a:lnTo>
                    <a:pt x="49" y="18"/>
                  </a:lnTo>
                  <a:lnTo>
                    <a:pt x="52" y="30"/>
                  </a:lnTo>
                  <a:lnTo>
                    <a:pt x="53" y="42"/>
                  </a:lnTo>
                  <a:close/>
                  <a:moveTo>
                    <a:pt x="35" y="42"/>
                  </a:moveTo>
                  <a:lnTo>
                    <a:pt x="35" y="13"/>
                  </a:lnTo>
                  <a:lnTo>
                    <a:pt x="34" y="10"/>
                  </a:lnTo>
                  <a:lnTo>
                    <a:pt x="33" y="8"/>
                  </a:lnTo>
                  <a:lnTo>
                    <a:pt x="31" y="6"/>
                  </a:lnTo>
                  <a:lnTo>
                    <a:pt x="29" y="4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19" y="12"/>
                  </a:lnTo>
                  <a:lnTo>
                    <a:pt x="18" y="17"/>
                  </a:lnTo>
                  <a:lnTo>
                    <a:pt x="18" y="69"/>
                  </a:lnTo>
                  <a:lnTo>
                    <a:pt x="19" y="74"/>
                  </a:lnTo>
                  <a:lnTo>
                    <a:pt x="21" y="79"/>
                  </a:lnTo>
                  <a:lnTo>
                    <a:pt x="23" y="81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8" y="81"/>
                  </a:lnTo>
                  <a:lnTo>
                    <a:pt x="29" y="81"/>
                  </a:lnTo>
                  <a:lnTo>
                    <a:pt x="31" y="80"/>
                  </a:lnTo>
                  <a:lnTo>
                    <a:pt x="31" y="79"/>
                  </a:lnTo>
                  <a:lnTo>
                    <a:pt x="32" y="78"/>
                  </a:lnTo>
                  <a:lnTo>
                    <a:pt x="34" y="76"/>
                  </a:lnTo>
                  <a:lnTo>
                    <a:pt x="35" y="74"/>
                  </a:lnTo>
                  <a:lnTo>
                    <a:pt x="35" y="69"/>
                  </a:lnTo>
                  <a:lnTo>
                    <a:pt x="35" y="4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7" name="Freeform 322"/>
            <p:cNvSpPr>
              <a:spLocks/>
            </p:cNvSpPr>
            <p:nvPr/>
          </p:nvSpPr>
          <p:spPr bwMode="auto">
            <a:xfrm>
              <a:off x="2853806" y="5829453"/>
              <a:ext cx="21336" cy="22402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2" y="1"/>
                </a:cxn>
                <a:cxn ang="0">
                  <a:pos x="15" y="2"/>
                </a:cxn>
                <a:cxn ang="0">
                  <a:pos x="17" y="4"/>
                </a:cxn>
                <a:cxn ang="0">
                  <a:pos x="18" y="5"/>
                </a:cxn>
                <a:cxn ang="0">
                  <a:pos x="19" y="7"/>
                </a:cxn>
                <a:cxn ang="0">
                  <a:pos x="19" y="9"/>
                </a:cxn>
                <a:cxn ang="0">
                  <a:pos x="20" y="11"/>
                </a:cxn>
                <a:cxn ang="0">
                  <a:pos x="19" y="14"/>
                </a:cxn>
                <a:cxn ang="0">
                  <a:pos x="19" y="15"/>
                </a:cxn>
                <a:cxn ang="0">
                  <a:pos x="17" y="17"/>
                </a:cxn>
                <a:cxn ang="0">
                  <a:pos x="16" y="19"/>
                </a:cxn>
                <a:cxn ang="0">
                  <a:pos x="14" y="20"/>
                </a:cxn>
                <a:cxn ang="0">
                  <a:pos x="12" y="21"/>
                </a:cxn>
                <a:cxn ang="0">
                  <a:pos x="8" y="21"/>
                </a:cxn>
                <a:cxn ang="0">
                  <a:pos x="5" y="19"/>
                </a:cxn>
                <a:cxn ang="0">
                  <a:pos x="3" y="17"/>
                </a:cxn>
                <a:cxn ang="0">
                  <a:pos x="0" y="11"/>
                </a:cxn>
                <a:cxn ang="0">
                  <a:pos x="1" y="7"/>
                </a:cxn>
                <a:cxn ang="0">
                  <a:pos x="3" y="4"/>
                </a:cxn>
                <a:cxn ang="0">
                  <a:pos x="9" y="0"/>
                </a:cxn>
              </a:cxnLst>
              <a:rect l="0" t="0" r="r" b="b"/>
              <a:pathLst>
                <a:path w="20" h="21">
                  <a:moveTo>
                    <a:pt x="9" y="0"/>
                  </a:moveTo>
                  <a:lnTo>
                    <a:pt x="12" y="1"/>
                  </a:lnTo>
                  <a:lnTo>
                    <a:pt x="15" y="2"/>
                  </a:lnTo>
                  <a:lnTo>
                    <a:pt x="17" y="4"/>
                  </a:lnTo>
                  <a:lnTo>
                    <a:pt x="18" y="5"/>
                  </a:lnTo>
                  <a:lnTo>
                    <a:pt x="19" y="7"/>
                  </a:lnTo>
                  <a:lnTo>
                    <a:pt x="19" y="9"/>
                  </a:lnTo>
                  <a:lnTo>
                    <a:pt x="20" y="11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7" y="17"/>
                  </a:lnTo>
                  <a:lnTo>
                    <a:pt x="16" y="19"/>
                  </a:lnTo>
                  <a:lnTo>
                    <a:pt x="14" y="20"/>
                  </a:lnTo>
                  <a:lnTo>
                    <a:pt x="12" y="21"/>
                  </a:lnTo>
                  <a:lnTo>
                    <a:pt x="8" y="21"/>
                  </a:lnTo>
                  <a:lnTo>
                    <a:pt x="5" y="19"/>
                  </a:lnTo>
                  <a:lnTo>
                    <a:pt x="3" y="17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8" name="Freeform 323"/>
            <p:cNvSpPr>
              <a:spLocks noEditPoints="1"/>
            </p:cNvSpPr>
            <p:nvPr/>
          </p:nvSpPr>
          <p:spPr bwMode="auto">
            <a:xfrm>
              <a:off x="2885810" y="5760111"/>
              <a:ext cx="56541" cy="91745"/>
            </a:xfrm>
            <a:custGeom>
              <a:avLst/>
              <a:gdLst/>
              <a:ahLst/>
              <a:cxnLst>
                <a:cxn ang="0">
                  <a:pos x="53" y="54"/>
                </a:cxn>
                <a:cxn ang="0">
                  <a:pos x="49" y="69"/>
                </a:cxn>
                <a:cxn ang="0">
                  <a:pos x="46" y="74"/>
                </a:cxn>
                <a:cxn ang="0">
                  <a:pos x="36" y="82"/>
                </a:cxn>
                <a:cxn ang="0">
                  <a:pos x="33" y="85"/>
                </a:cxn>
                <a:cxn ang="0">
                  <a:pos x="29" y="86"/>
                </a:cxn>
                <a:cxn ang="0">
                  <a:pos x="19" y="84"/>
                </a:cxn>
                <a:cxn ang="0">
                  <a:pos x="13" y="80"/>
                </a:cxn>
                <a:cxn ang="0">
                  <a:pos x="8" y="74"/>
                </a:cxn>
                <a:cxn ang="0">
                  <a:pos x="4" y="67"/>
                </a:cxn>
                <a:cxn ang="0">
                  <a:pos x="1" y="53"/>
                </a:cxn>
                <a:cxn ang="0">
                  <a:pos x="1" y="31"/>
                </a:cxn>
                <a:cxn ang="0">
                  <a:pos x="8" y="11"/>
                </a:cxn>
                <a:cxn ang="0">
                  <a:pos x="19" y="1"/>
                </a:cxn>
                <a:cxn ang="0">
                  <a:pos x="34" y="1"/>
                </a:cxn>
                <a:cxn ang="0">
                  <a:pos x="46" y="10"/>
                </a:cxn>
                <a:cxn ang="0">
                  <a:pos x="53" y="30"/>
                </a:cxn>
                <a:cxn ang="0">
                  <a:pos x="36" y="42"/>
                </a:cxn>
                <a:cxn ang="0">
                  <a:pos x="35" y="13"/>
                </a:cxn>
                <a:cxn ang="0">
                  <a:pos x="33" y="8"/>
                </a:cxn>
                <a:cxn ang="0">
                  <a:pos x="30" y="5"/>
                </a:cxn>
                <a:cxn ang="0">
                  <a:pos x="28" y="4"/>
                </a:cxn>
                <a:cxn ang="0">
                  <a:pos x="23" y="4"/>
                </a:cxn>
                <a:cxn ang="0">
                  <a:pos x="20" y="8"/>
                </a:cxn>
                <a:cxn ang="0">
                  <a:pos x="19" y="12"/>
                </a:cxn>
                <a:cxn ang="0">
                  <a:pos x="19" y="69"/>
                </a:cxn>
                <a:cxn ang="0">
                  <a:pos x="21" y="79"/>
                </a:cxn>
                <a:cxn ang="0">
                  <a:pos x="26" y="82"/>
                </a:cxn>
                <a:cxn ang="0">
                  <a:pos x="29" y="81"/>
                </a:cxn>
                <a:cxn ang="0">
                  <a:pos x="31" y="80"/>
                </a:cxn>
                <a:cxn ang="0">
                  <a:pos x="33" y="77"/>
                </a:cxn>
                <a:cxn ang="0">
                  <a:pos x="36" y="69"/>
                </a:cxn>
              </a:cxnLst>
              <a:rect l="0" t="0" r="r" b="b"/>
              <a:pathLst>
                <a:path w="53" h="86">
                  <a:moveTo>
                    <a:pt x="53" y="42"/>
                  </a:moveTo>
                  <a:lnTo>
                    <a:pt x="53" y="54"/>
                  </a:lnTo>
                  <a:lnTo>
                    <a:pt x="50" y="65"/>
                  </a:lnTo>
                  <a:lnTo>
                    <a:pt x="49" y="69"/>
                  </a:lnTo>
                  <a:lnTo>
                    <a:pt x="47" y="72"/>
                  </a:lnTo>
                  <a:lnTo>
                    <a:pt x="46" y="74"/>
                  </a:lnTo>
                  <a:lnTo>
                    <a:pt x="39" y="81"/>
                  </a:lnTo>
                  <a:lnTo>
                    <a:pt x="36" y="82"/>
                  </a:lnTo>
                  <a:lnTo>
                    <a:pt x="35" y="84"/>
                  </a:lnTo>
                  <a:lnTo>
                    <a:pt x="33" y="85"/>
                  </a:lnTo>
                  <a:lnTo>
                    <a:pt x="31" y="85"/>
                  </a:lnTo>
                  <a:lnTo>
                    <a:pt x="29" y="86"/>
                  </a:lnTo>
                  <a:lnTo>
                    <a:pt x="23" y="86"/>
                  </a:lnTo>
                  <a:lnTo>
                    <a:pt x="19" y="84"/>
                  </a:lnTo>
                  <a:lnTo>
                    <a:pt x="16" y="82"/>
                  </a:lnTo>
                  <a:lnTo>
                    <a:pt x="13" y="80"/>
                  </a:lnTo>
                  <a:lnTo>
                    <a:pt x="11" y="77"/>
                  </a:lnTo>
                  <a:lnTo>
                    <a:pt x="8" y="74"/>
                  </a:lnTo>
                  <a:lnTo>
                    <a:pt x="6" y="71"/>
                  </a:lnTo>
                  <a:lnTo>
                    <a:pt x="4" y="67"/>
                  </a:lnTo>
                  <a:lnTo>
                    <a:pt x="3" y="63"/>
                  </a:lnTo>
                  <a:lnTo>
                    <a:pt x="1" y="53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19"/>
                  </a:lnTo>
                  <a:lnTo>
                    <a:pt x="8" y="11"/>
                  </a:lnTo>
                  <a:lnTo>
                    <a:pt x="13" y="4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4" y="1"/>
                  </a:lnTo>
                  <a:lnTo>
                    <a:pt x="40" y="4"/>
                  </a:lnTo>
                  <a:lnTo>
                    <a:pt x="46" y="10"/>
                  </a:lnTo>
                  <a:lnTo>
                    <a:pt x="50" y="18"/>
                  </a:lnTo>
                  <a:lnTo>
                    <a:pt x="53" y="30"/>
                  </a:lnTo>
                  <a:lnTo>
                    <a:pt x="53" y="42"/>
                  </a:lnTo>
                  <a:close/>
                  <a:moveTo>
                    <a:pt x="36" y="42"/>
                  </a:moveTo>
                  <a:lnTo>
                    <a:pt x="36" y="17"/>
                  </a:lnTo>
                  <a:lnTo>
                    <a:pt x="35" y="13"/>
                  </a:lnTo>
                  <a:lnTo>
                    <a:pt x="34" y="10"/>
                  </a:lnTo>
                  <a:lnTo>
                    <a:pt x="33" y="8"/>
                  </a:lnTo>
                  <a:lnTo>
                    <a:pt x="32" y="6"/>
                  </a:lnTo>
                  <a:lnTo>
                    <a:pt x="30" y="5"/>
                  </a:lnTo>
                  <a:lnTo>
                    <a:pt x="29" y="4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19" y="12"/>
                  </a:lnTo>
                  <a:lnTo>
                    <a:pt x="19" y="17"/>
                  </a:lnTo>
                  <a:lnTo>
                    <a:pt x="19" y="69"/>
                  </a:lnTo>
                  <a:lnTo>
                    <a:pt x="19" y="74"/>
                  </a:lnTo>
                  <a:lnTo>
                    <a:pt x="21" y="79"/>
                  </a:lnTo>
                  <a:lnTo>
                    <a:pt x="23" y="80"/>
                  </a:lnTo>
                  <a:lnTo>
                    <a:pt x="26" y="82"/>
                  </a:lnTo>
                  <a:lnTo>
                    <a:pt x="28" y="82"/>
                  </a:lnTo>
                  <a:lnTo>
                    <a:pt x="29" y="81"/>
                  </a:lnTo>
                  <a:lnTo>
                    <a:pt x="30" y="81"/>
                  </a:lnTo>
                  <a:lnTo>
                    <a:pt x="31" y="80"/>
                  </a:lnTo>
                  <a:lnTo>
                    <a:pt x="32" y="79"/>
                  </a:lnTo>
                  <a:lnTo>
                    <a:pt x="33" y="77"/>
                  </a:lnTo>
                  <a:lnTo>
                    <a:pt x="35" y="72"/>
                  </a:lnTo>
                  <a:lnTo>
                    <a:pt x="36" y="69"/>
                  </a:lnTo>
                  <a:lnTo>
                    <a:pt x="36" y="4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9" name="Freeform 324"/>
            <p:cNvSpPr>
              <a:spLocks/>
            </p:cNvSpPr>
            <p:nvPr/>
          </p:nvSpPr>
          <p:spPr bwMode="auto">
            <a:xfrm>
              <a:off x="2949818" y="5760111"/>
              <a:ext cx="57607" cy="89611"/>
            </a:xfrm>
            <a:custGeom>
              <a:avLst/>
              <a:gdLst/>
              <a:ahLst/>
              <a:cxnLst>
                <a:cxn ang="0">
                  <a:pos x="49" y="84"/>
                </a:cxn>
                <a:cxn ang="0">
                  <a:pos x="0" y="84"/>
                </a:cxn>
                <a:cxn ang="0">
                  <a:pos x="0" y="82"/>
                </a:cxn>
                <a:cxn ang="0">
                  <a:pos x="11" y="70"/>
                </a:cxn>
                <a:cxn ang="0">
                  <a:pos x="20" y="60"/>
                </a:cxn>
                <a:cxn ang="0">
                  <a:pos x="26" y="52"/>
                </a:cxn>
                <a:cxn ang="0">
                  <a:pos x="30" y="46"/>
                </a:cxn>
                <a:cxn ang="0">
                  <a:pos x="33" y="37"/>
                </a:cxn>
                <a:cxn ang="0">
                  <a:pos x="33" y="28"/>
                </a:cxn>
                <a:cxn ang="0">
                  <a:pos x="33" y="25"/>
                </a:cxn>
                <a:cxn ang="0">
                  <a:pos x="33" y="22"/>
                </a:cxn>
                <a:cxn ang="0">
                  <a:pos x="30" y="18"/>
                </a:cxn>
                <a:cxn ang="0">
                  <a:pos x="25" y="14"/>
                </a:cxn>
                <a:cxn ang="0">
                  <a:pos x="23" y="14"/>
                </a:cxn>
                <a:cxn ang="0">
                  <a:pos x="20" y="14"/>
                </a:cxn>
                <a:cxn ang="0">
                  <a:pos x="13" y="14"/>
                </a:cxn>
                <a:cxn ang="0">
                  <a:pos x="8" y="18"/>
                </a:cxn>
                <a:cxn ang="0">
                  <a:pos x="4" y="23"/>
                </a:cxn>
                <a:cxn ang="0">
                  <a:pos x="1" y="23"/>
                </a:cxn>
                <a:cxn ang="0">
                  <a:pos x="6" y="12"/>
                </a:cxn>
                <a:cxn ang="0">
                  <a:pos x="12" y="4"/>
                </a:cxn>
                <a:cxn ang="0">
                  <a:pos x="20" y="1"/>
                </a:cxn>
                <a:cxn ang="0">
                  <a:pos x="27" y="0"/>
                </a:cxn>
                <a:cxn ang="0">
                  <a:pos x="30" y="0"/>
                </a:cxn>
                <a:cxn ang="0">
                  <a:pos x="37" y="1"/>
                </a:cxn>
                <a:cxn ang="0">
                  <a:pos x="39" y="2"/>
                </a:cxn>
                <a:cxn ang="0">
                  <a:pos x="43" y="4"/>
                </a:cxn>
                <a:cxn ang="0">
                  <a:pos x="45" y="8"/>
                </a:cxn>
                <a:cxn ang="0">
                  <a:pos x="48" y="10"/>
                </a:cxn>
                <a:cxn ang="0">
                  <a:pos x="49" y="13"/>
                </a:cxn>
                <a:cxn ang="0">
                  <a:pos x="50" y="15"/>
                </a:cxn>
                <a:cxn ang="0">
                  <a:pos x="50" y="18"/>
                </a:cxn>
                <a:cxn ang="0">
                  <a:pos x="50" y="21"/>
                </a:cxn>
                <a:cxn ang="0">
                  <a:pos x="50" y="28"/>
                </a:cxn>
                <a:cxn ang="0">
                  <a:pos x="47" y="37"/>
                </a:cxn>
                <a:cxn ang="0">
                  <a:pos x="41" y="46"/>
                </a:cxn>
                <a:cxn ang="0">
                  <a:pos x="32" y="56"/>
                </a:cxn>
                <a:cxn ang="0">
                  <a:pos x="20" y="69"/>
                </a:cxn>
                <a:cxn ang="0">
                  <a:pos x="45" y="69"/>
                </a:cxn>
                <a:cxn ang="0">
                  <a:pos x="48" y="67"/>
                </a:cxn>
                <a:cxn ang="0">
                  <a:pos x="49" y="65"/>
                </a:cxn>
                <a:cxn ang="0">
                  <a:pos x="50" y="65"/>
                </a:cxn>
                <a:cxn ang="0">
                  <a:pos x="50" y="63"/>
                </a:cxn>
                <a:cxn ang="0">
                  <a:pos x="52" y="61"/>
                </a:cxn>
                <a:cxn ang="0">
                  <a:pos x="54" y="61"/>
                </a:cxn>
                <a:cxn ang="0">
                  <a:pos x="49" y="84"/>
                </a:cxn>
              </a:cxnLst>
              <a:rect l="0" t="0" r="r" b="b"/>
              <a:pathLst>
                <a:path w="54" h="84">
                  <a:moveTo>
                    <a:pt x="49" y="84"/>
                  </a:moveTo>
                  <a:lnTo>
                    <a:pt x="0" y="84"/>
                  </a:lnTo>
                  <a:lnTo>
                    <a:pt x="0" y="82"/>
                  </a:lnTo>
                  <a:lnTo>
                    <a:pt x="11" y="70"/>
                  </a:lnTo>
                  <a:lnTo>
                    <a:pt x="20" y="60"/>
                  </a:lnTo>
                  <a:lnTo>
                    <a:pt x="26" y="52"/>
                  </a:lnTo>
                  <a:lnTo>
                    <a:pt x="30" y="46"/>
                  </a:lnTo>
                  <a:lnTo>
                    <a:pt x="33" y="37"/>
                  </a:lnTo>
                  <a:lnTo>
                    <a:pt x="33" y="28"/>
                  </a:lnTo>
                  <a:lnTo>
                    <a:pt x="33" y="25"/>
                  </a:lnTo>
                  <a:lnTo>
                    <a:pt x="33" y="22"/>
                  </a:lnTo>
                  <a:lnTo>
                    <a:pt x="30" y="18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20" y="14"/>
                  </a:lnTo>
                  <a:lnTo>
                    <a:pt x="13" y="14"/>
                  </a:lnTo>
                  <a:lnTo>
                    <a:pt x="8" y="18"/>
                  </a:lnTo>
                  <a:lnTo>
                    <a:pt x="4" y="23"/>
                  </a:lnTo>
                  <a:lnTo>
                    <a:pt x="1" y="23"/>
                  </a:lnTo>
                  <a:lnTo>
                    <a:pt x="6" y="12"/>
                  </a:lnTo>
                  <a:lnTo>
                    <a:pt x="12" y="4"/>
                  </a:lnTo>
                  <a:lnTo>
                    <a:pt x="20" y="1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7" y="1"/>
                  </a:lnTo>
                  <a:lnTo>
                    <a:pt x="39" y="2"/>
                  </a:lnTo>
                  <a:lnTo>
                    <a:pt x="43" y="4"/>
                  </a:lnTo>
                  <a:lnTo>
                    <a:pt x="45" y="8"/>
                  </a:lnTo>
                  <a:lnTo>
                    <a:pt x="48" y="10"/>
                  </a:lnTo>
                  <a:lnTo>
                    <a:pt x="49" y="13"/>
                  </a:lnTo>
                  <a:lnTo>
                    <a:pt x="50" y="15"/>
                  </a:lnTo>
                  <a:lnTo>
                    <a:pt x="50" y="18"/>
                  </a:lnTo>
                  <a:lnTo>
                    <a:pt x="50" y="21"/>
                  </a:lnTo>
                  <a:lnTo>
                    <a:pt x="50" y="28"/>
                  </a:lnTo>
                  <a:lnTo>
                    <a:pt x="47" y="37"/>
                  </a:lnTo>
                  <a:lnTo>
                    <a:pt x="41" y="46"/>
                  </a:lnTo>
                  <a:lnTo>
                    <a:pt x="32" y="56"/>
                  </a:lnTo>
                  <a:lnTo>
                    <a:pt x="20" y="69"/>
                  </a:lnTo>
                  <a:lnTo>
                    <a:pt x="45" y="69"/>
                  </a:lnTo>
                  <a:lnTo>
                    <a:pt x="48" y="67"/>
                  </a:lnTo>
                  <a:lnTo>
                    <a:pt x="49" y="65"/>
                  </a:lnTo>
                  <a:lnTo>
                    <a:pt x="50" y="65"/>
                  </a:lnTo>
                  <a:lnTo>
                    <a:pt x="50" y="63"/>
                  </a:lnTo>
                  <a:lnTo>
                    <a:pt x="52" y="61"/>
                  </a:lnTo>
                  <a:lnTo>
                    <a:pt x="54" y="61"/>
                  </a:lnTo>
                  <a:lnTo>
                    <a:pt x="49" y="8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0" name="Freeform 325"/>
            <p:cNvSpPr>
              <a:spLocks noEditPoints="1"/>
            </p:cNvSpPr>
            <p:nvPr/>
          </p:nvSpPr>
          <p:spPr bwMode="auto">
            <a:xfrm>
              <a:off x="2786598" y="5371796"/>
              <a:ext cx="56541" cy="91745"/>
            </a:xfrm>
            <a:custGeom>
              <a:avLst/>
              <a:gdLst/>
              <a:ahLst/>
              <a:cxnLst>
                <a:cxn ang="0">
                  <a:pos x="53" y="42"/>
                </a:cxn>
                <a:cxn ang="0">
                  <a:pos x="52" y="54"/>
                </a:cxn>
                <a:cxn ang="0">
                  <a:pos x="49" y="66"/>
                </a:cxn>
                <a:cxn ang="0">
                  <a:pos x="48" y="69"/>
                </a:cxn>
                <a:cxn ang="0">
                  <a:pos x="47" y="72"/>
                </a:cxn>
                <a:cxn ang="0">
                  <a:pos x="44" y="76"/>
                </a:cxn>
                <a:cxn ang="0">
                  <a:pos x="39" y="81"/>
                </a:cxn>
                <a:cxn ang="0">
                  <a:pos x="36" y="83"/>
                </a:cxn>
                <a:cxn ang="0">
                  <a:pos x="35" y="84"/>
                </a:cxn>
                <a:cxn ang="0">
                  <a:pos x="32" y="85"/>
                </a:cxn>
                <a:cxn ang="0">
                  <a:pos x="31" y="85"/>
                </a:cxn>
                <a:cxn ang="0">
                  <a:pos x="28" y="86"/>
                </a:cxn>
                <a:cxn ang="0">
                  <a:pos x="23" y="86"/>
                </a:cxn>
                <a:cxn ang="0">
                  <a:pos x="18" y="84"/>
                </a:cxn>
                <a:cxn ang="0">
                  <a:pos x="15" y="83"/>
                </a:cxn>
                <a:cxn ang="0">
                  <a:pos x="10" y="77"/>
                </a:cxn>
                <a:cxn ang="0">
                  <a:pos x="5" y="71"/>
                </a:cxn>
                <a:cxn ang="0">
                  <a:pos x="2" y="63"/>
                </a:cxn>
                <a:cxn ang="0">
                  <a:pos x="1" y="53"/>
                </a:cxn>
                <a:cxn ang="0">
                  <a:pos x="0" y="44"/>
                </a:cxn>
                <a:cxn ang="0">
                  <a:pos x="1" y="31"/>
                </a:cxn>
                <a:cxn ang="0">
                  <a:pos x="4" y="19"/>
                </a:cxn>
                <a:cxn ang="0">
                  <a:pos x="8" y="11"/>
                </a:cxn>
                <a:cxn ang="0">
                  <a:pos x="13" y="5"/>
                </a:cxn>
                <a:cxn ang="0">
                  <a:pos x="19" y="1"/>
                </a:cxn>
                <a:cxn ang="0">
                  <a:pos x="26" y="0"/>
                </a:cxn>
                <a:cxn ang="0">
                  <a:pos x="34" y="1"/>
                </a:cxn>
                <a:cxn ang="0">
                  <a:pos x="40" y="5"/>
                </a:cxn>
                <a:cxn ang="0">
                  <a:pos x="45" y="10"/>
                </a:cxn>
                <a:cxn ang="0">
                  <a:pos x="49" y="18"/>
                </a:cxn>
                <a:cxn ang="0">
                  <a:pos x="52" y="30"/>
                </a:cxn>
                <a:cxn ang="0">
                  <a:pos x="53" y="42"/>
                </a:cxn>
                <a:cxn ang="0">
                  <a:pos x="35" y="42"/>
                </a:cxn>
                <a:cxn ang="0">
                  <a:pos x="35" y="13"/>
                </a:cxn>
                <a:cxn ang="0">
                  <a:pos x="34" y="10"/>
                </a:cxn>
                <a:cxn ang="0">
                  <a:pos x="33" y="8"/>
                </a:cxn>
                <a:cxn ang="0">
                  <a:pos x="31" y="6"/>
                </a:cxn>
                <a:cxn ang="0">
                  <a:pos x="29" y="5"/>
                </a:cxn>
                <a:cxn ang="0">
                  <a:pos x="28" y="4"/>
                </a:cxn>
                <a:cxn ang="0">
                  <a:pos x="23" y="4"/>
                </a:cxn>
                <a:cxn ang="0">
                  <a:pos x="22" y="5"/>
                </a:cxn>
                <a:cxn ang="0">
                  <a:pos x="22" y="6"/>
                </a:cxn>
                <a:cxn ang="0">
                  <a:pos x="20" y="8"/>
                </a:cxn>
                <a:cxn ang="0">
                  <a:pos x="20" y="10"/>
                </a:cxn>
                <a:cxn ang="0">
                  <a:pos x="19" y="12"/>
                </a:cxn>
                <a:cxn ang="0">
                  <a:pos x="18" y="17"/>
                </a:cxn>
                <a:cxn ang="0">
                  <a:pos x="18" y="69"/>
                </a:cxn>
                <a:cxn ang="0">
                  <a:pos x="19" y="74"/>
                </a:cxn>
                <a:cxn ang="0">
                  <a:pos x="21" y="79"/>
                </a:cxn>
                <a:cxn ang="0">
                  <a:pos x="23" y="81"/>
                </a:cxn>
                <a:cxn ang="0">
                  <a:pos x="25" y="82"/>
                </a:cxn>
                <a:cxn ang="0">
                  <a:pos x="27" y="82"/>
                </a:cxn>
                <a:cxn ang="0">
                  <a:pos x="28" y="81"/>
                </a:cxn>
                <a:cxn ang="0">
                  <a:pos x="29" y="81"/>
                </a:cxn>
                <a:cxn ang="0">
                  <a:pos x="31" y="80"/>
                </a:cxn>
                <a:cxn ang="0">
                  <a:pos x="31" y="79"/>
                </a:cxn>
                <a:cxn ang="0">
                  <a:pos x="32" y="78"/>
                </a:cxn>
                <a:cxn ang="0">
                  <a:pos x="34" y="76"/>
                </a:cxn>
                <a:cxn ang="0">
                  <a:pos x="35" y="74"/>
                </a:cxn>
                <a:cxn ang="0">
                  <a:pos x="35" y="69"/>
                </a:cxn>
                <a:cxn ang="0">
                  <a:pos x="35" y="42"/>
                </a:cxn>
              </a:cxnLst>
              <a:rect l="0" t="0" r="r" b="b"/>
              <a:pathLst>
                <a:path w="53" h="86">
                  <a:moveTo>
                    <a:pt x="53" y="42"/>
                  </a:moveTo>
                  <a:lnTo>
                    <a:pt x="52" y="54"/>
                  </a:lnTo>
                  <a:lnTo>
                    <a:pt x="49" y="66"/>
                  </a:lnTo>
                  <a:lnTo>
                    <a:pt x="48" y="69"/>
                  </a:lnTo>
                  <a:lnTo>
                    <a:pt x="47" y="72"/>
                  </a:lnTo>
                  <a:lnTo>
                    <a:pt x="44" y="76"/>
                  </a:lnTo>
                  <a:lnTo>
                    <a:pt x="39" y="81"/>
                  </a:lnTo>
                  <a:lnTo>
                    <a:pt x="36" y="83"/>
                  </a:lnTo>
                  <a:lnTo>
                    <a:pt x="35" y="84"/>
                  </a:lnTo>
                  <a:lnTo>
                    <a:pt x="32" y="85"/>
                  </a:lnTo>
                  <a:lnTo>
                    <a:pt x="31" y="85"/>
                  </a:lnTo>
                  <a:lnTo>
                    <a:pt x="28" y="86"/>
                  </a:lnTo>
                  <a:lnTo>
                    <a:pt x="23" y="86"/>
                  </a:lnTo>
                  <a:lnTo>
                    <a:pt x="18" y="84"/>
                  </a:lnTo>
                  <a:lnTo>
                    <a:pt x="15" y="83"/>
                  </a:lnTo>
                  <a:lnTo>
                    <a:pt x="10" y="77"/>
                  </a:lnTo>
                  <a:lnTo>
                    <a:pt x="5" y="71"/>
                  </a:lnTo>
                  <a:lnTo>
                    <a:pt x="2" y="63"/>
                  </a:lnTo>
                  <a:lnTo>
                    <a:pt x="1" y="53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19"/>
                  </a:lnTo>
                  <a:lnTo>
                    <a:pt x="8" y="11"/>
                  </a:lnTo>
                  <a:lnTo>
                    <a:pt x="13" y="5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4" y="1"/>
                  </a:lnTo>
                  <a:lnTo>
                    <a:pt x="40" y="5"/>
                  </a:lnTo>
                  <a:lnTo>
                    <a:pt x="45" y="10"/>
                  </a:lnTo>
                  <a:lnTo>
                    <a:pt x="49" y="18"/>
                  </a:lnTo>
                  <a:lnTo>
                    <a:pt x="52" y="30"/>
                  </a:lnTo>
                  <a:lnTo>
                    <a:pt x="53" y="42"/>
                  </a:lnTo>
                  <a:close/>
                  <a:moveTo>
                    <a:pt x="35" y="42"/>
                  </a:moveTo>
                  <a:lnTo>
                    <a:pt x="35" y="13"/>
                  </a:lnTo>
                  <a:lnTo>
                    <a:pt x="34" y="10"/>
                  </a:lnTo>
                  <a:lnTo>
                    <a:pt x="33" y="8"/>
                  </a:lnTo>
                  <a:lnTo>
                    <a:pt x="31" y="6"/>
                  </a:lnTo>
                  <a:lnTo>
                    <a:pt x="29" y="5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22" y="5"/>
                  </a:lnTo>
                  <a:lnTo>
                    <a:pt x="22" y="6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19" y="12"/>
                  </a:lnTo>
                  <a:lnTo>
                    <a:pt x="18" y="17"/>
                  </a:lnTo>
                  <a:lnTo>
                    <a:pt x="18" y="69"/>
                  </a:lnTo>
                  <a:lnTo>
                    <a:pt x="19" y="74"/>
                  </a:lnTo>
                  <a:lnTo>
                    <a:pt x="21" y="79"/>
                  </a:lnTo>
                  <a:lnTo>
                    <a:pt x="23" y="81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8" y="81"/>
                  </a:lnTo>
                  <a:lnTo>
                    <a:pt x="29" y="81"/>
                  </a:lnTo>
                  <a:lnTo>
                    <a:pt x="31" y="80"/>
                  </a:lnTo>
                  <a:lnTo>
                    <a:pt x="31" y="79"/>
                  </a:lnTo>
                  <a:lnTo>
                    <a:pt x="32" y="78"/>
                  </a:lnTo>
                  <a:lnTo>
                    <a:pt x="34" y="76"/>
                  </a:lnTo>
                  <a:lnTo>
                    <a:pt x="35" y="74"/>
                  </a:lnTo>
                  <a:lnTo>
                    <a:pt x="35" y="69"/>
                  </a:lnTo>
                  <a:lnTo>
                    <a:pt x="35" y="4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1" name="Freeform 326"/>
            <p:cNvSpPr>
              <a:spLocks/>
            </p:cNvSpPr>
            <p:nvPr/>
          </p:nvSpPr>
          <p:spPr bwMode="auto">
            <a:xfrm>
              <a:off x="2853806" y="5442205"/>
              <a:ext cx="21336" cy="21336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2" y="0"/>
                </a:cxn>
                <a:cxn ang="0">
                  <a:pos x="15" y="1"/>
                </a:cxn>
                <a:cxn ang="0">
                  <a:pos x="17" y="3"/>
                </a:cxn>
                <a:cxn ang="0">
                  <a:pos x="18" y="4"/>
                </a:cxn>
                <a:cxn ang="0">
                  <a:pos x="19" y="6"/>
                </a:cxn>
                <a:cxn ang="0">
                  <a:pos x="19" y="8"/>
                </a:cxn>
                <a:cxn ang="0">
                  <a:pos x="20" y="10"/>
                </a:cxn>
                <a:cxn ang="0">
                  <a:pos x="19" y="13"/>
                </a:cxn>
                <a:cxn ang="0">
                  <a:pos x="19" y="14"/>
                </a:cxn>
                <a:cxn ang="0">
                  <a:pos x="17" y="17"/>
                </a:cxn>
                <a:cxn ang="0">
                  <a:pos x="16" y="18"/>
                </a:cxn>
                <a:cxn ang="0">
                  <a:pos x="14" y="19"/>
                </a:cxn>
                <a:cxn ang="0">
                  <a:pos x="12" y="20"/>
                </a:cxn>
                <a:cxn ang="0">
                  <a:pos x="8" y="20"/>
                </a:cxn>
                <a:cxn ang="0">
                  <a:pos x="5" y="18"/>
                </a:cxn>
                <a:cxn ang="0">
                  <a:pos x="3" y="17"/>
                </a:cxn>
                <a:cxn ang="0">
                  <a:pos x="0" y="10"/>
                </a:cxn>
                <a:cxn ang="0">
                  <a:pos x="1" y="7"/>
                </a:cxn>
                <a:cxn ang="0">
                  <a:pos x="3" y="3"/>
                </a:cxn>
                <a:cxn ang="0">
                  <a:pos x="9" y="0"/>
                </a:cxn>
              </a:cxnLst>
              <a:rect l="0" t="0" r="r" b="b"/>
              <a:pathLst>
                <a:path w="20" h="20">
                  <a:moveTo>
                    <a:pt x="9" y="0"/>
                  </a:moveTo>
                  <a:lnTo>
                    <a:pt x="12" y="0"/>
                  </a:lnTo>
                  <a:lnTo>
                    <a:pt x="15" y="1"/>
                  </a:lnTo>
                  <a:lnTo>
                    <a:pt x="17" y="3"/>
                  </a:lnTo>
                  <a:lnTo>
                    <a:pt x="18" y="4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20" y="10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7" y="17"/>
                  </a:lnTo>
                  <a:lnTo>
                    <a:pt x="16" y="18"/>
                  </a:lnTo>
                  <a:lnTo>
                    <a:pt x="14" y="19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5" y="18"/>
                  </a:lnTo>
                  <a:lnTo>
                    <a:pt x="3" y="17"/>
                  </a:lnTo>
                  <a:lnTo>
                    <a:pt x="0" y="10"/>
                  </a:lnTo>
                  <a:lnTo>
                    <a:pt x="1" y="7"/>
                  </a:lnTo>
                  <a:lnTo>
                    <a:pt x="3" y="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2" name="Freeform 327"/>
            <p:cNvSpPr>
              <a:spLocks noEditPoints="1"/>
            </p:cNvSpPr>
            <p:nvPr/>
          </p:nvSpPr>
          <p:spPr bwMode="auto">
            <a:xfrm>
              <a:off x="2885810" y="5371796"/>
              <a:ext cx="56541" cy="91745"/>
            </a:xfrm>
            <a:custGeom>
              <a:avLst/>
              <a:gdLst/>
              <a:ahLst/>
              <a:cxnLst>
                <a:cxn ang="0">
                  <a:pos x="53" y="54"/>
                </a:cxn>
                <a:cxn ang="0">
                  <a:pos x="49" y="69"/>
                </a:cxn>
                <a:cxn ang="0">
                  <a:pos x="46" y="74"/>
                </a:cxn>
                <a:cxn ang="0">
                  <a:pos x="36" y="83"/>
                </a:cxn>
                <a:cxn ang="0">
                  <a:pos x="33" y="85"/>
                </a:cxn>
                <a:cxn ang="0">
                  <a:pos x="29" y="86"/>
                </a:cxn>
                <a:cxn ang="0">
                  <a:pos x="19" y="84"/>
                </a:cxn>
                <a:cxn ang="0">
                  <a:pos x="13" y="80"/>
                </a:cxn>
                <a:cxn ang="0">
                  <a:pos x="8" y="74"/>
                </a:cxn>
                <a:cxn ang="0">
                  <a:pos x="4" y="67"/>
                </a:cxn>
                <a:cxn ang="0">
                  <a:pos x="1" y="53"/>
                </a:cxn>
                <a:cxn ang="0">
                  <a:pos x="1" y="31"/>
                </a:cxn>
                <a:cxn ang="0">
                  <a:pos x="8" y="11"/>
                </a:cxn>
                <a:cxn ang="0">
                  <a:pos x="19" y="1"/>
                </a:cxn>
                <a:cxn ang="0">
                  <a:pos x="34" y="1"/>
                </a:cxn>
                <a:cxn ang="0">
                  <a:pos x="46" y="10"/>
                </a:cxn>
                <a:cxn ang="0">
                  <a:pos x="53" y="30"/>
                </a:cxn>
                <a:cxn ang="0">
                  <a:pos x="36" y="42"/>
                </a:cxn>
                <a:cxn ang="0">
                  <a:pos x="35" y="13"/>
                </a:cxn>
                <a:cxn ang="0">
                  <a:pos x="33" y="8"/>
                </a:cxn>
                <a:cxn ang="0">
                  <a:pos x="30" y="5"/>
                </a:cxn>
                <a:cxn ang="0">
                  <a:pos x="28" y="4"/>
                </a:cxn>
                <a:cxn ang="0">
                  <a:pos x="23" y="5"/>
                </a:cxn>
                <a:cxn ang="0">
                  <a:pos x="20" y="8"/>
                </a:cxn>
                <a:cxn ang="0">
                  <a:pos x="19" y="12"/>
                </a:cxn>
                <a:cxn ang="0">
                  <a:pos x="19" y="69"/>
                </a:cxn>
                <a:cxn ang="0">
                  <a:pos x="21" y="79"/>
                </a:cxn>
                <a:cxn ang="0">
                  <a:pos x="26" y="82"/>
                </a:cxn>
                <a:cxn ang="0">
                  <a:pos x="29" y="81"/>
                </a:cxn>
                <a:cxn ang="0">
                  <a:pos x="31" y="80"/>
                </a:cxn>
                <a:cxn ang="0">
                  <a:pos x="33" y="77"/>
                </a:cxn>
                <a:cxn ang="0">
                  <a:pos x="36" y="69"/>
                </a:cxn>
              </a:cxnLst>
              <a:rect l="0" t="0" r="r" b="b"/>
              <a:pathLst>
                <a:path w="53" h="86">
                  <a:moveTo>
                    <a:pt x="53" y="42"/>
                  </a:moveTo>
                  <a:lnTo>
                    <a:pt x="53" y="54"/>
                  </a:lnTo>
                  <a:lnTo>
                    <a:pt x="50" y="66"/>
                  </a:lnTo>
                  <a:lnTo>
                    <a:pt x="49" y="69"/>
                  </a:lnTo>
                  <a:lnTo>
                    <a:pt x="47" y="72"/>
                  </a:lnTo>
                  <a:lnTo>
                    <a:pt x="46" y="74"/>
                  </a:lnTo>
                  <a:lnTo>
                    <a:pt x="39" y="81"/>
                  </a:lnTo>
                  <a:lnTo>
                    <a:pt x="36" y="83"/>
                  </a:lnTo>
                  <a:lnTo>
                    <a:pt x="35" y="84"/>
                  </a:lnTo>
                  <a:lnTo>
                    <a:pt x="33" y="85"/>
                  </a:lnTo>
                  <a:lnTo>
                    <a:pt x="31" y="85"/>
                  </a:lnTo>
                  <a:lnTo>
                    <a:pt x="29" y="86"/>
                  </a:lnTo>
                  <a:lnTo>
                    <a:pt x="23" y="86"/>
                  </a:lnTo>
                  <a:lnTo>
                    <a:pt x="19" y="84"/>
                  </a:lnTo>
                  <a:lnTo>
                    <a:pt x="16" y="83"/>
                  </a:lnTo>
                  <a:lnTo>
                    <a:pt x="13" y="80"/>
                  </a:lnTo>
                  <a:lnTo>
                    <a:pt x="11" y="77"/>
                  </a:lnTo>
                  <a:lnTo>
                    <a:pt x="8" y="74"/>
                  </a:lnTo>
                  <a:lnTo>
                    <a:pt x="6" y="71"/>
                  </a:lnTo>
                  <a:lnTo>
                    <a:pt x="4" y="67"/>
                  </a:lnTo>
                  <a:lnTo>
                    <a:pt x="3" y="63"/>
                  </a:lnTo>
                  <a:lnTo>
                    <a:pt x="1" y="53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19"/>
                  </a:lnTo>
                  <a:lnTo>
                    <a:pt x="8" y="11"/>
                  </a:lnTo>
                  <a:lnTo>
                    <a:pt x="13" y="5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4" y="1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50" y="18"/>
                  </a:lnTo>
                  <a:lnTo>
                    <a:pt x="53" y="30"/>
                  </a:lnTo>
                  <a:lnTo>
                    <a:pt x="53" y="42"/>
                  </a:lnTo>
                  <a:close/>
                  <a:moveTo>
                    <a:pt x="36" y="42"/>
                  </a:moveTo>
                  <a:lnTo>
                    <a:pt x="36" y="17"/>
                  </a:lnTo>
                  <a:lnTo>
                    <a:pt x="35" y="13"/>
                  </a:lnTo>
                  <a:lnTo>
                    <a:pt x="34" y="10"/>
                  </a:lnTo>
                  <a:lnTo>
                    <a:pt x="33" y="8"/>
                  </a:lnTo>
                  <a:lnTo>
                    <a:pt x="32" y="6"/>
                  </a:lnTo>
                  <a:lnTo>
                    <a:pt x="30" y="5"/>
                  </a:lnTo>
                  <a:lnTo>
                    <a:pt x="29" y="5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2" y="6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19" y="12"/>
                  </a:lnTo>
                  <a:lnTo>
                    <a:pt x="19" y="17"/>
                  </a:lnTo>
                  <a:lnTo>
                    <a:pt x="19" y="69"/>
                  </a:lnTo>
                  <a:lnTo>
                    <a:pt x="19" y="74"/>
                  </a:lnTo>
                  <a:lnTo>
                    <a:pt x="21" y="79"/>
                  </a:lnTo>
                  <a:lnTo>
                    <a:pt x="23" y="80"/>
                  </a:lnTo>
                  <a:lnTo>
                    <a:pt x="26" y="82"/>
                  </a:lnTo>
                  <a:lnTo>
                    <a:pt x="28" y="82"/>
                  </a:lnTo>
                  <a:lnTo>
                    <a:pt x="29" y="81"/>
                  </a:lnTo>
                  <a:lnTo>
                    <a:pt x="30" y="81"/>
                  </a:lnTo>
                  <a:lnTo>
                    <a:pt x="31" y="80"/>
                  </a:lnTo>
                  <a:lnTo>
                    <a:pt x="32" y="79"/>
                  </a:lnTo>
                  <a:lnTo>
                    <a:pt x="33" y="77"/>
                  </a:lnTo>
                  <a:lnTo>
                    <a:pt x="35" y="73"/>
                  </a:lnTo>
                  <a:lnTo>
                    <a:pt x="36" y="69"/>
                  </a:lnTo>
                  <a:lnTo>
                    <a:pt x="36" y="4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3" name="Freeform 328"/>
            <p:cNvSpPr>
              <a:spLocks noEditPoints="1"/>
            </p:cNvSpPr>
            <p:nvPr/>
          </p:nvSpPr>
          <p:spPr bwMode="auto">
            <a:xfrm>
              <a:off x="2953018" y="5371796"/>
              <a:ext cx="56541" cy="89611"/>
            </a:xfrm>
            <a:custGeom>
              <a:avLst/>
              <a:gdLst/>
              <a:ahLst/>
              <a:cxnLst>
                <a:cxn ang="0">
                  <a:pos x="0" y="53"/>
                </a:cxn>
                <a:cxn ang="0">
                  <a:pos x="37" y="0"/>
                </a:cxn>
                <a:cxn ang="0">
                  <a:pos x="45" y="0"/>
                </a:cxn>
                <a:cxn ang="0">
                  <a:pos x="45" y="53"/>
                </a:cxn>
                <a:cxn ang="0">
                  <a:pos x="53" y="53"/>
                </a:cxn>
                <a:cxn ang="0">
                  <a:pos x="53" y="66"/>
                </a:cxn>
                <a:cxn ang="0">
                  <a:pos x="45" y="66"/>
                </a:cxn>
                <a:cxn ang="0">
                  <a:pos x="45" y="84"/>
                </a:cxn>
                <a:cxn ang="0">
                  <a:pos x="27" y="84"/>
                </a:cxn>
                <a:cxn ang="0">
                  <a:pos x="27" y="66"/>
                </a:cxn>
                <a:cxn ang="0">
                  <a:pos x="0" y="66"/>
                </a:cxn>
                <a:cxn ang="0">
                  <a:pos x="0" y="53"/>
                </a:cxn>
                <a:cxn ang="0">
                  <a:pos x="3" y="53"/>
                </a:cxn>
                <a:cxn ang="0">
                  <a:pos x="27" y="53"/>
                </a:cxn>
                <a:cxn ang="0">
                  <a:pos x="27" y="21"/>
                </a:cxn>
                <a:cxn ang="0">
                  <a:pos x="3" y="53"/>
                </a:cxn>
              </a:cxnLst>
              <a:rect l="0" t="0" r="r" b="b"/>
              <a:pathLst>
                <a:path w="53" h="84">
                  <a:moveTo>
                    <a:pt x="0" y="53"/>
                  </a:moveTo>
                  <a:lnTo>
                    <a:pt x="37" y="0"/>
                  </a:lnTo>
                  <a:lnTo>
                    <a:pt x="45" y="0"/>
                  </a:lnTo>
                  <a:lnTo>
                    <a:pt x="45" y="53"/>
                  </a:lnTo>
                  <a:lnTo>
                    <a:pt x="53" y="53"/>
                  </a:lnTo>
                  <a:lnTo>
                    <a:pt x="53" y="66"/>
                  </a:lnTo>
                  <a:lnTo>
                    <a:pt x="45" y="66"/>
                  </a:lnTo>
                  <a:lnTo>
                    <a:pt x="45" y="84"/>
                  </a:lnTo>
                  <a:lnTo>
                    <a:pt x="27" y="84"/>
                  </a:lnTo>
                  <a:lnTo>
                    <a:pt x="27" y="66"/>
                  </a:lnTo>
                  <a:lnTo>
                    <a:pt x="0" y="66"/>
                  </a:lnTo>
                  <a:lnTo>
                    <a:pt x="0" y="53"/>
                  </a:lnTo>
                  <a:close/>
                  <a:moveTo>
                    <a:pt x="3" y="53"/>
                  </a:moveTo>
                  <a:lnTo>
                    <a:pt x="27" y="53"/>
                  </a:lnTo>
                  <a:lnTo>
                    <a:pt x="27" y="21"/>
                  </a:lnTo>
                  <a:lnTo>
                    <a:pt x="3" y="5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4" name="Freeform 329"/>
            <p:cNvSpPr>
              <a:spLocks noEditPoints="1"/>
            </p:cNvSpPr>
            <p:nvPr/>
          </p:nvSpPr>
          <p:spPr bwMode="auto">
            <a:xfrm>
              <a:off x="2786598" y="4982414"/>
              <a:ext cx="56541" cy="91745"/>
            </a:xfrm>
            <a:custGeom>
              <a:avLst/>
              <a:gdLst/>
              <a:ahLst/>
              <a:cxnLst>
                <a:cxn ang="0">
                  <a:pos x="53" y="43"/>
                </a:cxn>
                <a:cxn ang="0">
                  <a:pos x="52" y="54"/>
                </a:cxn>
                <a:cxn ang="0">
                  <a:pos x="49" y="66"/>
                </a:cxn>
                <a:cxn ang="0">
                  <a:pos x="48" y="69"/>
                </a:cxn>
                <a:cxn ang="0">
                  <a:pos x="47" y="72"/>
                </a:cxn>
                <a:cxn ang="0">
                  <a:pos x="44" y="77"/>
                </a:cxn>
                <a:cxn ang="0">
                  <a:pos x="39" y="81"/>
                </a:cxn>
                <a:cxn ang="0">
                  <a:pos x="36" y="83"/>
                </a:cxn>
                <a:cxn ang="0">
                  <a:pos x="35" y="85"/>
                </a:cxn>
                <a:cxn ang="0">
                  <a:pos x="32" y="85"/>
                </a:cxn>
                <a:cxn ang="0">
                  <a:pos x="31" y="85"/>
                </a:cxn>
                <a:cxn ang="0">
                  <a:pos x="28" y="86"/>
                </a:cxn>
                <a:cxn ang="0">
                  <a:pos x="23" y="86"/>
                </a:cxn>
                <a:cxn ang="0">
                  <a:pos x="18" y="85"/>
                </a:cxn>
                <a:cxn ang="0">
                  <a:pos x="15" y="83"/>
                </a:cxn>
                <a:cxn ang="0">
                  <a:pos x="10" y="78"/>
                </a:cxn>
                <a:cxn ang="0">
                  <a:pos x="5" y="71"/>
                </a:cxn>
                <a:cxn ang="0">
                  <a:pos x="2" y="64"/>
                </a:cxn>
                <a:cxn ang="0">
                  <a:pos x="1" y="54"/>
                </a:cxn>
                <a:cxn ang="0">
                  <a:pos x="0" y="44"/>
                </a:cxn>
                <a:cxn ang="0">
                  <a:pos x="1" y="31"/>
                </a:cxn>
                <a:cxn ang="0">
                  <a:pos x="4" y="20"/>
                </a:cxn>
                <a:cxn ang="0">
                  <a:pos x="8" y="11"/>
                </a:cxn>
                <a:cxn ang="0">
                  <a:pos x="13" y="5"/>
                </a:cxn>
                <a:cxn ang="0">
                  <a:pos x="19" y="1"/>
                </a:cxn>
                <a:cxn ang="0">
                  <a:pos x="26" y="0"/>
                </a:cxn>
                <a:cxn ang="0">
                  <a:pos x="34" y="1"/>
                </a:cxn>
                <a:cxn ang="0">
                  <a:pos x="40" y="5"/>
                </a:cxn>
                <a:cxn ang="0">
                  <a:pos x="45" y="10"/>
                </a:cxn>
                <a:cxn ang="0">
                  <a:pos x="49" y="18"/>
                </a:cxn>
                <a:cxn ang="0">
                  <a:pos x="52" y="30"/>
                </a:cxn>
                <a:cxn ang="0">
                  <a:pos x="53" y="43"/>
                </a:cxn>
                <a:cxn ang="0">
                  <a:pos x="35" y="43"/>
                </a:cxn>
                <a:cxn ang="0">
                  <a:pos x="35" y="13"/>
                </a:cxn>
                <a:cxn ang="0">
                  <a:pos x="34" y="10"/>
                </a:cxn>
                <a:cxn ang="0">
                  <a:pos x="33" y="8"/>
                </a:cxn>
                <a:cxn ang="0">
                  <a:pos x="31" y="7"/>
                </a:cxn>
                <a:cxn ang="0">
                  <a:pos x="29" y="5"/>
                </a:cxn>
                <a:cxn ang="0">
                  <a:pos x="28" y="4"/>
                </a:cxn>
                <a:cxn ang="0">
                  <a:pos x="23" y="4"/>
                </a:cxn>
                <a:cxn ang="0">
                  <a:pos x="22" y="5"/>
                </a:cxn>
                <a:cxn ang="0">
                  <a:pos x="22" y="7"/>
                </a:cxn>
                <a:cxn ang="0">
                  <a:pos x="20" y="8"/>
                </a:cxn>
                <a:cxn ang="0">
                  <a:pos x="20" y="10"/>
                </a:cxn>
                <a:cxn ang="0">
                  <a:pos x="19" y="13"/>
                </a:cxn>
                <a:cxn ang="0">
                  <a:pos x="18" y="17"/>
                </a:cxn>
                <a:cxn ang="0">
                  <a:pos x="18" y="69"/>
                </a:cxn>
                <a:cxn ang="0">
                  <a:pos x="19" y="75"/>
                </a:cxn>
                <a:cxn ang="0">
                  <a:pos x="21" y="79"/>
                </a:cxn>
                <a:cxn ang="0">
                  <a:pos x="23" y="81"/>
                </a:cxn>
                <a:cxn ang="0">
                  <a:pos x="25" y="82"/>
                </a:cxn>
                <a:cxn ang="0">
                  <a:pos x="27" y="82"/>
                </a:cxn>
                <a:cxn ang="0">
                  <a:pos x="28" y="81"/>
                </a:cxn>
                <a:cxn ang="0">
                  <a:pos x="29" y="81"/>
                </a:cxn>
                <a:cxn ang="0">
                  <a:pos x="31" y="81"/>
                </a:cxn>
                <a:cxn ang="0">
                  <a:pos x="31" y="79"/>
                </a:cxn>
                <a:cxn ang="0">
                  <a:pos x="32" y="78"/>
                </a:cxn>
                <a:cxn ang="0">
                  <a:pos x="34" y="77"/>
                </a:cxn>
                <a:cxn ang="0">
                  <a:pos x="35" y="75"/>
                </a:cxn>
                <a:cxn ang="0">
                  <a:pos x="35" y="69"/>
                </a:cxn>
                <a:cxn ang="0">
                  <a:pos x="35" y="43"/>
                </a:cxn>
              </a:cxnLst>
              <a:rect l="0" t="0" r="r" b="b"/>
              <a:pathLst>
                <a:path w="53" h="86">
                  <a:moveTo>
                    <a:pt x="53" y="43"/>
                  </a:moveTo>
                  <a:lnTo>
                    <a:pt x="52" y="54"/>
                  </a:lnTo>
                  <a:lnTo>
                    <a:pt x="49" y="66"/>
                  </a:lnTo>
                  <a:lnTo>
                    <a:pt x="48" y="69"/>
                  </a:lnTo>
                  <a:lnTo>
                    <a:pt x="47" y="72"/>
                  </a:lnTo>
                  <a:lnTo>
                    <a:pt x="44" y="77"/>
                  </a:lnTo>
                  <a:lnTo>
                    <a:pt x="39" y="81"/>
                  </a:lnTo>
                  <a:lnTo>
                    <a:pt x="36" y="83"/>
                  </a:lnTo>
                  <a:lnTo>
                    <a:pt x="35" y="85"/>
                  </a:lnTo>
                  <a:lnTo>
                    <a:pt x="32" y="85"/>
                  </a:lnTo>
                  <a:lnTo>
                    <a:pt x="31" y="85"/>
                  </a:lnTo>
                  <a:lnTo>
                    <a:pt x="28" y="86"/>
                  </a:lnTo>
                  <a:lnTo>
                    <a:pt x="23" y="86"/>
                  </a:lnTo>
                  <a:lnTo>
                    <a:pt x="18" y="85"/>
                  </a:lnTo>
                  <a:lnTo>
                    <a:pt x="15" y="83"/>
                  </a:lnTo>
                  <a:lnTo>
                    <a:pt x="10" y="78"/>
                  </a:lnTo>
                  <a:lnTo>
                    <a:pt x="5" y="71"/>
                  </a:lnTo>
                  <a:lnTo>
                    <a:pt x="2" y="64"/>
                  </a:lnTo>
                  <a:lnTo>
                    <a:pt x="1" y="54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20"/>
                  </a:lnTo>
                  <a:lnTo>
                    <a:pt x="8" y="11"/>
                  </a:lnTo>
                  <a:lnTo>
                    <a:pt x="13" y="5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4" y="1"/>
                  </a:lnTo>
                  <a:lnTo>
                    <a:pt x="40" y="5"/>
                  </a:lnTo>
                  <a:lnTo>
                    <a:pt x="45" y="10"/>
                  </a:lnTo>
                  <a:lnTo>
                    <a:pt x="49" y="18"/>
                  </a:lnTo>
                  <a:lnTo>
                    <a:pt x="52" y="30"/>
                  </a:lnTo>
                  <a:lnTo>
                    <a:pt x="53" y="43"/>
                  </a:lnTo>
                  <a:close/>
                  <a:moveTo>
                    <a:pt x="35" y="43"/>
                  </a:moveTo>
                  <a:lnTo>
                    <a:pt x="35" y="13"/>
                  </a:lnTo>
                  <a:lnTo>
                    <a:pt x="34" y="10"/>
                  </a:lnTo>
                  <a:lnTo>
                    <a:pt x="33" y="8"/>
                  </a:lnTo>
                  <a:lnTo>
                    <a:pt x="31" y="7"/>
                  </a:lnTo>
                  <a:lnTo>
                    <a:pt x="29" y="5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22" y="5"/>
                  </a:lnTo>
                  <a:lnTo>
                    <a:pt x="22" y="7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19" y="13"/>
                  </a:lnTo>
                  <a:lnTo>
                    <a:pt x="18" y="17"/>
                  </a:lnTo>
                  <a:lnTo>
                    <a:pt x="18" y="69"/>
                  </a:lnTo>
                  <a:lnTo>
                    <a:pt x="19" y="75"/>
                  </a:lnTo>
                  <a:lnTo>
                    <a:pt x="21" y="79"/>
                  </a:lnTo>
                  <a:lnTo>
                    <a:pt x="23" y="81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8" y="81"/>
                  </a:lnTo>
                  <a:lnTo>
                    <a:pt x="29" y="81"/>
                  </a:lnTo>
                  <a:lnTo>
                    <a:pt x="31" y="81"/>
                  </a:lnTo>
                  <a:lnTo>
                    <a:pt x="31" y="79"/>
                  </a:lnTo>
                  <a:lnTo>
                    <a:pt x="32" y="78"/>
                  </a:lnTo>
                  <a:lnTo>
                    <a:pt x="34" y="77"/>
                  </a:lnTo>
                  <a:lnTo>
                    <a:pt x="35" y="75"/>
                  </a:lnTo>
                  <a:lnTo>
                    <a:pt x="35" y="69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5" name="Freeform 330"/>
            <p:cNvSpPr>
              <a:spLocks/>
            </p:cNvSpPr>
            <p:nvPr/>
          </p:nvSpPr>
          <p:spPr bwMode="auto">
            <a:xfrm>
              <a:off x="2853806" y="5052823"/>
              <a:ext cx="21336" cy="21336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2" y="1"/>
                </a:cxn>
                <a:cxn ang="0">
                  <a:pos x="15" y="2"/>
                </a:cxn>
                <a:cxn ang="0">
                  <a:pos x="17" y="3"/>
                </a:cxn>
                <a:cxn ang="0">
                  <a:pos x="18" y="5"/>
                </a:cxn>
                <a:cxn ang="0">
                  <a:pos x="19" y="6"/>
                </a:cxn>
                <a:cxn ang="0">
                  <a:pos x="19" y="9"/>
                </a:cxn>
                <a:cxn ang="0">
                  <a:pos x="20" y="11"/>
                </a:cxn>
                <a:cxn ang="0">
                  <a:pos x="19" y="13"/>
                </a:cxn>
                <a:cxn ang="0">
                  <a:pos x="19" y="15"/>
                </a:cxn>
                <a:cxn ang="0">
                  <a:pos x="17" y="17"/>
                </a:cxn>
                <a:cxn ang="0">
                  <a:pos x="16" y="19"/>
                </a:cxn>
                <a:cxn ang="0">
                  <a:pos x="14" y="19"/>
                </a:cxn>
                <a:cxn ang="0">
                  <a:pos x="12" y="20"/>
                </a:cxn>
                <a:cxn ang="0">
                  <a:pos x="8" y="20"/>
                </a:cxn>
                <a:cxn ang="0">
                  <a:pos x="5" y="19"/>
                </a:cxn>
                <a:cxn ang="0">
                  <a:pos x="3" y="17"/>
                </a:cxn>
                <a:cxn ang="0">
                  <a:pos x="0" y="11"/>
                </a:cxn>
                <a:cxn ang="0">
                  <a:pos x="1" y="7"/>
                </a:cxn>
                <a:cxn ang="0">
                  <a:pos x="3" y="3"/>
                </a:cxn>
                <a:cxn ang="0">
                  <a:pos x="9" y="0"/>
                </a:cxn>
              </a:cxnLst>
              <a:rect l="0" t="0" r="r" b="b"/>
              <a:pathLst>
                <a:path w="20" h="20">
                  <a:moveTo>
                    <a:pt x="9" y="0"/>
                  </a:moveTo>
                  <a:lnTo>
                    <a:pt x="12" y="1"/>
                  </a:lnTo>
                  <a:lnTo>
                    <a:pt x="15" y="2"/>
                  </a:lnTo>
                  <a:lnTo>
                    <a:pt x="17" y="3"/>
                  </a:lnTo>
                  <a:lnTo>
                    <a:pt x="18" y="5"/>
                  </a:lnTo>
                  <a:lnTo>
                    <a:pt x="19" y="6"/>
                  </a:lnTo>
                  <a:lnTo>
                    <a:pt x="19" y="9"/>
                  </a:lnTo>
                  <a:lnTo>
                    <a:pt x="20" y="11"/>
                  </a:lnTo>
                  <a:lnTo>
                    <a:pt x="19" y="13"/>
                  </a:lnTo>
                  <a:lnTo>
                    <a:pt x="19" y="15"/>
                  </a:lnTo>
                  <a:lnTo>
                    <a:pt x="17" y="17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5" y="19"/>
                  </a:lnTo>
                  <a:lnTo>
                    <a:pt x="3" y="17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6" name="Freeform 331"/>
            <p:cNvSpPr>
              <a:spLocks noEditPoints="1"/>
            </p:cNvSpPr>
            <p:nvPr/>
          </p:nvSpPr>
          <p:spPr bwMode="auto">
            <a:xfrm>
              <a:off x="2885810" y="4982414"/>
              <a:ext cx="56541" cy="91745"/>
            </a:xfrm>
            <a:custGeom>
              <a:avLst/>
              <a:gdLst/>
              <a:ahLst/>
              <a:cxnLst>
                <a:cxn ang="0">
                  <a:pos x="53" y="54"/>
                </a:cxn>
                <a:cxn ang="0">
                  <a:pos x="49" y="69"/>
                </a:cxn>
                <a:cxn ang="0">
                  <a:pos x="46" y="75"/>
                </a:cxn>
                <a:cxn ang="0">
                  <a:pos x="36" y="83"/>
                </a:cxn>
                <a:cxn ang="0">
                  <a:pos x="33" y="85"/>
                </a:cxn>
                <a:cxn ang="0">
                  <a:pos x="29" y="86"/>
                </a:cxn>
                <a:cxn ang="0">
                  <a:pos x="19" y="85"/>
                </a:cxn>
                <a:cxn ang="0">
                  <a:pos x="13" y="81"/>
                </a:cxn>
                <a:cxn ang="0">
                  <a:pos x="8" y="75"/>
                </a:cxn>
                <a:cxn ang="0">
                  <a:pos x="4" y="68"/>
                </a:cxn>
                <a:cxn ang="0">
                  <a:pos x="1" y="54"/>
                </a:cxn>
                <a:cxn ang="0">
                  <a:pos x="1" y="31"/>
                </a:cxn>
                <a:cxn ang="0">
                  <a:pos x="8" y="11"/>
                </a:cxn>
                <a:cxn ang="0">
                  <a:pos x="19" y="1"/>
                </a:cxn>
                <a:cxn ang="0">
                  <a:pos x="34" y="1"/>
                </a:cxn>
                <a:cxn ang="0">
                  <a:pos x="46" y="10"/>
                </a:cxn>
                <a:cxn ang="0">
                  <a:pos x="53" y="30"/>
                </a:cxn>
                <a:cxn ang="0">
                  <a:pos x="36" y="43"/>
                </a:cxn>
                <a:cxn ang="0">
                  <a:pos x="35" y="13"/>
                </a:cxn>
                <a:cxn ang="0">
                  <a:pos x="33" y="8"/>
                </a:cxn>
                <a:cxn ang="0">
                  <a:pos x="30" y="6"/>
                </a:cxn>
                <a:cxn ang="0">
                  <a:pos x="28" y="4"/>
                </a:cxn>
                <a:cxn ang="0">
                  <a:pos x="23" y="5"/>
                </a:cxn>
                <a:cxn ang="0">
                  <a:pos x="20" y="8"/>
                </a:cxn>
                <a:cxn ang="0">
                  <a:pos x="19" y="13"/>
                </a:cxn>
                <a:cxn ang="0">
                  <a:pos x="19" y="69"/>
                </a:cxn>
                <a:cxn ang="0">
                  <a:pos x="21" y="79"/>
                </a:cxn>
                <a:cxn ang="0">
                  <a:pos x="26" y="82"/>
                </a:cxn>
                <a:cxn ang="0">
                  <a:pos x="29" y="81"/>
                </a:cxn>
                <a:cxn ang="0">
                  <a:pos x="31" y="81"/>
                </a:cxn>
                <a:cxn ang="0">
                  <a:pos x="33" y="78"/>
                </a:cxn>
                <a:cxn ang="0">
                  <a:pos x="36" y="69"/>
                </a:cxn>
              </a:cxnLst>
              <a:rect l="0" t="0" r="r" b="b"/>
              <a:pathLst>
                <a:path w="53" h="86">
                  <a:moveTo>
                    <a:pt x="53" y="43"/>
                  </a:moveTo>
                  <a:lnTo>
                    <a:pt x="53" y="54"/>
                  </a:lnTo>
                  <a:lnTo>
                    <a:pt x="50" y="66"/>
                  </a:lnTo>
                  <a:lnTo>
                    <a:pt x="49" y="69"/>
                  </a:lnTo>
                  <a:lnTo>
                    <a:pt x="47" y="72"/>
                  </a:lnTo>
                  <a:lnTo>
                    <a:pt x="46" y="75"/>
                  </a:lnTo>
                  <a:lnTo>
                    <a:pt x="39" y="81"/>
                  </a:lnTo>
                  <a:lnTo>
                    <a:pt x="36" y="83"/>
                  </a:lnTo>
                  <a:lnTo>
                    <a:pt x="35" y="85"/>
                  </a:lnTo>
                  <a:lnTo>
                    <a:pt x="33" y="85"/>
                  </a:lnTo>
                  <a:lnTo>
                    <a:pt x="31" y="85"/>
                  </a:lnTo>
                  <a:lnTo>
                    <a:pt x="29" y="86"/>
                  </a:lnTo>
                  <a:lnTo>
                    <a:pt x="23" y="86"/>
                  </a:lnTo>
                  <a:lnTo>
                    <a:pt x="19" y="85"/>
                  </a:lnTo>
                  <a:lnTo>
                    <a:pt x="16" y="83"/>
                  </a:lnTo>
                  <a:lnTo>
                    <a:pt x="13" y="81"/>
                  </a:lnTo>
                  <a:lnTo>
                    <a:pt x="11" y="78"/>
                  </a:lnTo>
                  <a:lnTo>
                    <a:pt x="8" y="75"/>
                  </a:lnTo>
                  <a:lnTo>
                    <a:pt x="6" y="71"/>
                  </a:lnTo>
                  <a:lnTo>
                    <a:pt x="4" y="68"/>
                  </a:lnTo>
                  <a:lnTo>
                    <a:pt x="3" y="64"/>
                  </a:lnTo>
                  <a:lnTo>
                    <a:pt x="1" y="54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20"/>
                  </a:lnTo>
                  <a:lnTo>
                    <a:pt x="8" y="11"/>
                  </a:lnTo>
                  <a:lnTo>
                    <a:pt x="13" y="5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4" y="1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50" y="18"/>
                  </a:lnTo>
                  <a:lnTo>
                    <a:pt x="53" y="30"/>
                  </a:lnTo>
                  <a:lnTo>
                    <a:pt x="53" y="43"/>
                  </a:lnTo>
                  <a:close/>
                  <a:moveTo>
                    <a:pt x="36" y="43"/>
                  </a:moveTo>
                  <a:lnTo>
                    <a:pt x="36" y="17"/>
                  </a:lnTo>
                  <a:lnTo>
                    <a:pt x="35" y="13"/>
                  </a:lnTo>
                  <a:lnTo>
                    <a:pt x="34" y="10"/>
                  </a:lnTo>
                  <a:lnTo>
                    <a:pt x="33" y="8"/>
                  </a:lnTo>
                  <a:lnTo>
                    <a:pt x="32" y="7"/>
                  </a:lnTo>
                  <a:lnTo>
                    <a:pt x="30" y="6"/>
                  </a:lnTo>
                  <a:lnTo>
                    <a:pt x="29" y="5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2" y="7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19" y="13"/>
                  </a:lnTo>
                  <a:lnTo>
                    <a:pt x="19" y="17"/>
                  </a:lnTo>
                  <a:lnTo>
                    <a:pt x="19" y="69"/>
                  </a:lnTo>
                  <a:lnTo>
                    <a:pt x="19" y="75"/>
                  </a:lnTo>
                  <a:lnTo>
                    <a:pt x="21" y="79"/>
                  </a:lnTo>
                  <a:lnTo>
                    <a:pt x="23" y="81"/>
                  </a:lnTo>
                  <a:lnTo>
                    <a:pt x="26" y="82"/>
                  </a:lnTo>
                  <a:lnTo>
                    <a:pt x="28" y="82"/>
                  </a:lnTo>
                  <a:lnTo>
                    <a:pt x="29" y="81"/>
                  </a:lnTo>
                  <a:lnTo>
                    <a:pt x="30" y="81"/>
                  </a:lnTo>
                  <a:lnTo>
                    <a:pt x="31" y="81"/>
                  </a:lnTo>
                  <a:lnTo>
                    <a:pt x="32" y="79"/>
                  </a:lnTo>
                  <a:lnTo>
                    <a:pt x="33" y="78"/>
                  </a:lnTo>
                  <a:lnTo>
                    <a:pt x="35" y="73"/>
                  </a:lnTo>
                  <a:lnTo>
                    <a:pt x="36" y="69"/>
                  </a:lnTo>
                  <a:lnTo>
                    <a:pt x="36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7" name="Freeform 332"/>
            <p:cNvSpPr>
              <a:spLocks noEditPoints="1"/>
            </p:cNvSpPr>
            <p:nvPr/>
          </p:nvSpPr>
          <p:spPr bwMode="auto">
            <a:xfrm>
              <a:off x="2953018" y="4982414"/>
              <a:ext cx="56541" cy="91745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53" y="1"/>
                </a:cxn>
                <a:cxn ang="0">
                  <a:pos x="44" y="4"/>
                </a:cxn>
                <a:cxn ang="0">
                  <a:pos x="36" y="9"/>
                </a:cxn>
                <a:cxn ang="0">
                  <a:pos x="32" y="12"/>
                </a:cxn>
                <a:cxn ang="0">
                  <a:pos x="28" y="16"/>
                </a:cxn>
                <a:cxn ang="0">
                  <a:pos x="26" y="20"/>
                </a:cxn>
                <a:cxn ang="0">
                  <a:pos x="23" y="27"/>
                </a:cxn>
                <a:cxn ang="0">
                  <a:pos x="20" y="35"/>
                </a:cxn>
                <a:cxn ang="0">
                  <a:pos x="22" y="34"/>
                </a:cxn>
                <a:cxn ang="0">
                  <a:pos x="23" y="34"/>
                </a:cxn>
                <a:cxn ang="0">
                  <a:pos x="24" y="34"/>
                </a:cxn>
                <a:cxn ang="0">
                  <a:pos x="27" y="33"/>
                </a:cxn>
                <a:cxn ang="0">
                  <a:pos x="32" y="33"/>
                </a:cxn>
                <a:cxn ang="0">
                  <a:pos x="37" y="34"/>
                </a:cxn>
                <a:cxn ang="0">
                  <a:pos x="42" y="36"/>
                </a:cxn>
                <a:cxn ang="0">
                  <a:pos x="46" y="39"/>
                </a:cxn>
                <a:cxn ang="0">
                  <a:pos x="50" y="44"/>
                </a:cxn>
                <a:cxn ang="0">
                  <a:pos x="52" y="50"/>
                </a:cxn>
                <a:cxn ang="0">
                  <a:pos x="53" y="58"/>
                </a:cxn>
                <a:cxn ang="0">
                  <a:pos x="52" y="65"/>
                </a:cxn>
                <a:cxn ang="0">
                  <a:pos x="49" y="71"/>
                </a:cxn>
                <a:cxn ang="0">
                  <a:pos x="48" y="75"/>
                </a:cxn>
                <a:cxn ang="0">
                  <a:pos x="42" y="81"/>
                </a:cxn>
                <a:cxn ang="0">
                  <a:pos x="40" y="82"/>
                </a:cxn>
                <a:cxn ang="0">
                  <a:pos x="34" y="85"/>
                </a:cxn>
                <a:cxn ang="0">
                  <a:pos x="27" y="86"/>
                </a:cxn>
                <a:cxn ang="0">
                  <a:pos x="20" y="85"/>
                </a:cxn>
                <a:cxn ang="0">
                  <a:pos x="13" y="82"/>
                </a:cxn>
                <a:cxn ang="0">
                  <a:pos x="7" y="77"/>
                </a:cxn>
                <a:cxn ang="0">
                  <a:pos x="3" y="69"/>
                </a:cxn>
                <a:cxn ang="0">
                  <a:pos x="0" y="61"/>
                </a:cxn>
                <a:cxn ang="0">
                  <a:pos x="0" y="52"/>
                </a:cxn>
                <a:cxn ang="0">
                  <a:pos x="1" y="38"/>
                </a:cxn>
                <a:cxn ang="0">
                  <a:pos x="6" y="26"/>
                </a:cxn>
                <a:cxn ang="0">
                  <a:pos x="13" y="15"/>
                </a:cxn>
                <a:cxn ang="0">
                  <a:pos x="24" y="7"/>
                </a:cxn>
                <a:cxn ang="0">
                  <a:pos x="38" y="2"/>
                </a:cxn>
                <a:cxn ang="0">
                  <a:pos x="53" y="0"/>
                </a:cxn>
                <a:cxn ang="0">
                  <a:pos x="19" y="41"/>
                </a:cxn>
                <a:cxn ang="0">
                  <a:pos x="18" y="45"/>
                </a:cxn>
                <a:cxn ang="0">
                  <a:pos x="18" y="49"/>
                </a:cxn>
                <a:cxn ang="0">
                  <a:pos x="17" y="52"/>
                </a:cxn>
                <a:cxn ang="0">
                  <a:pos x="19" y="69"/>
                </a:cxn>
                <a:cxn ang="0">
                  <a:pos x="20" y="73"/>
                </a:cxn>
                <a:cxn ang="0">
                  <a:pos x="23" y="78"/>
                </a:cxn>
                <a:cxn ang="0">
                  <a:pos x="27" y="81"/>
                </a:cxn>
                <a:cxn ang="0">
                  <a:pos x="28" y="82"/>
                </a:cxn>
                <a:cxn ang="0">
                  <a:pos x="30" y="81"/>
                </a:cxn>
                <a:cxn ang="0">
                  <a:pos x="34" y="78"/>
                </a:cxn>
                <a:cxn ang="0">
                  <a:pos x="35" y="74"/>
                </a:cxn>
                <a:cxn ang="0">
                  <a:pos x="36" y="65"/>
                </a:cxn>
                <a:cxn ang="0">
                  <a:pos x="35" y="55"/>
                </a:cxn>
                <a:cxn ang="0">
                  <a:pos x="34" y="47"/>
                </a:cxn>
                <a:cxn ang="0">
                  <a:pos x="32" y="41"/>
                </a:cxn>
                <a:cxn ang="0">
                  <a:pos x="30" y="40"/>
                </a:cxn>
                <a:cxn ang="0">
                  <a:pos x="28" y="38"/>
                </a:cxn>
                <a:cxn ang="0">
                  <a:pos x="26" y="37"/>
                </a:cxn>
                <a:cxn ang="0">
                  <a:pos x="24" y="38"/>
                </a:cxn>
                <a:cxn ang="0">
                  <a:pos x="21" y="39"/>
                </a:cxn>
                <a:cxn ang="0">
                  <a:pos x="19" y="41"/>
                </a:cxn>
              </a:cxnLst>
              <a:rect l="0" t="0" r="r" b="b"/>
              <a:pathLst>
                <a:path w="53" h="86">
                  <a:moveTo>
                    <a:pt x="53" y="0"/>
                  </a:moveTo>
                  <a:lnTo>
                    <a:pt x="53" y="1"/>
                  </a:lnTo>
                  <a:lnTo>
                    <a:pt x="44" y="4"/>
                  </a:lnTo>
                  <a:lnTo>
                    <a:pt x="36" y="9"/>
                  </a:lnTo>
                  <a:lnTo>
                    <a:pt x="32" y="12"/>
                  </a:lnTo>
                  <a:lnTo>
                    <a:pt x="28" y="16"/>
                  </a:lnTo>
                  <a:lnTo>
                    <a:pt x="26" y="20"/>
                  </a:lnTo>
                  <a:lnTo>
                    <a:pt x="23" y="27"/>
                  </a:lnTo>
                  <a:lnTo>
                    <a:pt x="20" y="35"/>
                  </a:lnTo>
                  <a:lnTo>
                    <a:pt x="22" y="34"/>
                  </a:lnTo>
                  <a:lnTo>
                    <a:pt x="23" y="34"/>
                  </a:lnTo>
                  <a:lnTo>
                    <a:pt x="24" y="34"/>
                  </a:lnTo>
                  <a:lnTo>
                    <a:pt x="27" y="33"/>
                  </a:lnTo>
                  <a:lnTo>
                    <a:pt x="32" y="33"/>
                  </a:lnTo>
                  <a:lnTo>
                    <a:pt x="37" y="34"/>
                  </a:lnTo>
                  <a:lnTo>
                    <a:pt x="42" y="36"/>
                  </a:lnTo>
                  <a:lnTo>
                    <a:pt x="46" y="39"/>
                  </a:lnTo>
                  <a:lnTo>
                    <a:pt x="50" y="44"/>
                  </a:lnTo>
                  <a:lnTo>
                    <a:pt x="52" y="50"/>
                  </a:lnTo>
                  <a:lnTo>
                    <a:pt x="53" y="58"/>
                  </a:lnTo>
                  <a:lnTo>
                    <a:pt x="52" y="65"/>
                  </a:lnTo>
                  <a:lnTo>
                    <a:pt x="49" y="71"/>
                  </a:lnTo>
                  <a:lnTo>
                    <a:pt x="48" y="75"/>
                  </a:lnTo>
                  <a:lnTo>
                    <a:pt x="42" y="81"/>
                  </a:lnTo>
                  <a:lnTo>
                    <a:pt x="40" y="82"/>
                  </a:lnTo>
                  <a:lnTo>
                    <a:pt x="34" y="85"/>
                  </a:lnTo>
                  <a:lnTo>
                    <a:pt x="27" y="86"/>
                  </a:lnTo>
                  <a:lnTo>
                    <a:pt x="20" y="85"/>
                  </a:lnTo>
                  <a:lnTo>
                    <a:pt x="13" y="82"/>
                  </a:lnTo>
                  <a:lnTo>
                    <a:pt x="7" y="77"/>
                  </a:lnTo>
                  <a:lnTo>
                    <a:pt x="3" y="69"/>
                  </a:lnTo>
                  <a:lnTo>
                    <a:pt x="0" y="61"/>
                  </a:lnTo>
                  <a:lnTo>
                    <a:pt x="0" y="52"/>
                  </a:lnTo>
                  <a:lnTo>
                    <a:pt x="1" y="38"/>
                  </a:lnTo>
                  <a:lnTo>
                    <a:pt x="6" y="26"/>
                  </a:lnTo>
                  <a:lnTo>
                    <a:pt x="13" y="15"/>
                  </a:lnTo>
                  <a:lnTo>
                    <a:pt x="24" y="7"/>
                  </a:lnTo>
                  <a:lnTo>
                    <a:pt x="38" y="2"/>
                  </a:lnTo>
                  <a:lnTo>
                    <a:pt x="53" y="0"/>
                  </a:lnTo>
                  <a:close/>
                  <a:moveTo>
                    <a:pt x="19" y="41"/>
                  </a:moveTo>
                  <a:lnTo>
                    <a:pt x="18" y="45"/>
                  </a:lnTo>
                  <a:lnTo>
                    <a:pt x="18" y="49"/>
                  </a:lnTo>
                  <a:lnTo>
                    <a:pt x="17" y="52"/>
                  </a:lnTo>
                  <a:lnTo>
                    <a:pt x="19" y="69"/>
                  </a:lnTo>
                  <a:lnTo>
                    <a:pt x="20" y="73"/>
                  </a:lnTo>
                  <a:lnTo>
                    <a:pt x="23" y="78"/>
                  </a:lnTo>
                  <a:lnTo>
                    <a:pt x="27" y="81"/>
                  </a:lnTo>
                  <a:lnTo>
                    <a:pt x="28" y="82"/>
                  </a:lnTo>
                  <a:lnTo>
                    <a:pt x="30" y="81"/>
                  </a:lnTo>
                  <a:lnTo>
                    <a:pt x="34" y="78"/>
                  </a:lnTo>
                  <a:lnTo>
                    <a:pt x="35" y="74"/>
                  </a:lnTo>
                  <a:lnTo>
                    <a:pt x="36" y="65"/>
                  </a:lnTo>
                  <a:lnTo>
                    <a:pt x="35" y="55"/>
                  </a:lnTo>
                  <a:lnTo>
                    <a:pt x="34" y="47"/>
                  </a:lnTo>
                  <a:lnTo>
                    <a:pt x="32" y="41"/>
                  </a:lnTo>
                  <a:lnTo>
                    <a:pt x="30" y="40"/>
                  </a:lnTo>
                  <a:lnTo>
                    <a:pt x="28" y="38"/>
                  </a:lnTo>
                  <a:lnTo>
                    <a:pt x="26" y="37"/>
                  </a:lnTo>
                  <a:lnTo>
                    <a:pt x="24" y="38"/>
                  </a:lnTo>
                  <a:lnTo>
                    <a:pt x="21" y="39"/>
                  </a:lnTo>
                  <a:lnTo>
                    <a:pt x="19" y="4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8" name="Line 333"/>
            <p:cNvSpPr>
              <a:spLocks noChangeShapeType="1"/>
            </p:cNvSpPr>
            <p:nvPr/>
          </p:nvSpPr>
          <p:spPr bwMode="auto">
            <a:xfrm>
              <a:off x="3066099" y="6581547"/>
              <a:ext cx="1730349" cy="106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9" name="Line 334"/>
            <p:cNvSpPr>
              <a:spLocks noChangeShapeType="1"/>
            </p:cNvSpPr>
            <p:nvPr/>
          </p:nvSpPr>
          <p:spPr bwMode="auto">
            <a:xfrm>
              <a:off x="3066099" y="6503670"/>
              <a:ext cx="1067" cy="7787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0" name="Line 335"/>
            <p:cNvSpPr>
              <a:spLocks noChangeShapeType="1"/>
            </p:cNvSpPr>
            <p:nvPr/>
          </p:nvSpPr>
          <p:spPr bwMode="auto">
            <a:xfrm>
              <a:off x="3154643" y="6543142"/>
              <a:ext cx="1067" cy="3840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1" name="Line 336"/>
            <p:cNvSpPr>
              <a:spLocks noChangeShapeType="1"/>
            </p:cNvSpPr>
            <p:nvPr/>
          </p:nvSpPr>
          <p:spPr bwMode="auto">
            <a:xfrm>
              <a:off x="3243188" y="6543142"/>
              <a:ext cx="1067" cy="3840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2" name="Line 337"/>
            <p:cNvSpPr>
              <a:spLocks noChangeShapeType="1"/>
            </p:cNvSpPr>
            <p:nvPr/>
          </p:nvSpPr>
          <p:spPr bwMode="auto">
            <a:xfrm>
              <a:off x="3332799" y="6543142"/>
              <a:ext cx="1067" cy="3840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3" name="Line 338"/>
            <p:cNvSpPr>
              <a:spLocks noChangeShapeType="1"/>
            </p:cNvSpPr>
            <p:nvPr/>
          </p:nvSpPr>
          <p:spPr bwMode="auto">
            <a:xfrm>
              <a:off x="3422410" y="6543142"/>
              <a:ext cx="1067" cy="3840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4" name="Line 339"/>
            <p:cNvSpPr>
              <a:spLocks noChangeShapeType="1"/>
            </p:cNvSpPr>
            <p:nvPr/>
          </p:nvSpPr>
          <p:spPr bwMode="auto">
            <a:xfrm>
              <a:off x="3509888" y="6503670"/>
              <a:ext cx="1067" cy="7787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5" name="Line 340"/>
            <p:cNvSpPr>
              <a:spLocks noChangeShapeType="1"/>
            </p:cNvSpPr>
            <p:nvPr/>
          </p:nvSpPr>
          <p:spPr bwMode="auto">
            <a:xfrm>
              <a:off x="3598432" y="6543142"/>
              <a:ext cx="1067" cy="3840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6" name="Line 341"/>
            <p:cNvSpPr>
              <a:spLocks noChangeShapeType="1"/>
            </p:cNvSpPr>
            <p:nvPr/>
          </p:nvSpPr>
          <p:spPr bwMode="auto">
            <a:xfrm>
              <a:off x="3688043" y="6543142"/>
              <a:ext cx="1067" cy="3840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7" name="Line 342"/>
            <p:cNvSpPr>
              <a:spLocks noChangeShapeType="1"/>
            </p:cNvSpPr>
            <p:nvPr/>
          </p:nvSpPr>
          <p:spPr bwMode="auto">
            <a:xfrm>
              <a:off x="3777654" y="6543142"/>
              <a:ext cx="1067" cy="3840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8" name="Line 343"/>
            <p:cNvSpPr>
              <a:spLocks noChangeShapeType="1"/>
            </p:cNvSpPr>
            <p:nvPr/>
          </p:nvSpPr>
          <p:spPr bwMode="auto">
            <a:xfrm>
              <a:off x="3865132" y="6543142"/>
              <a:ext cx="1067" cy="3840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9" name="Line 344"/>
            <p:cNvSpPr>
              <a:spLocks noChangeShapeType="1"/>
            </p:cNvSpPr>
            <p:nvPr/>
          </p:nvSpPr>
          <p:spPr bwMode="auto">
            <a:xfrm>
              <a:off x="3953677" y="6503670"/>
              <a:ext cx="1067" cy="7787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0" name="Line 345"/>
            <p:cNvSpPr>
              <a:spLocks noChangeShapeType="1"/>
            </p:cNvSpPr>
            <p:nvPr/>
          </p:nvSpPr>
          <p:spPr bwMode="auto">
            <a:xfrm>
              <a:off x="4042221" y="6543142"/>
              <a:ext cx="1067" cy="3840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1" name="Line 346"/>
            <p:cNvSpPr>
              <a:spLocks noChangeShapeType="1"/>
            </p:cNvSpPr>
            <p:nvPr/>
          </p:nvSpPr>
          <p:spPr bwMode="auto">
            <a:xfrm>
              <a:off x="4131832" y="6543142"/>
              <a:ext cx="1067" cy="3840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2" name="Line 347"/>
            <p:cNvSpPr>
              <a:spLocks noChangeShapeType="1"/>
            </p:cNvSpPr>
            <p:nvPr/>
          </p:nvSpPr>
          <p:spPr bwMode="auto">
            <a:xfrm>
              <a:off x="4221443" y="6543142"/>
              <a:ext cx="1067" cy="3840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3" name="Line 348"/>
            <p:cNvSpPr>
              <a:spLocks noChangeShapeType="1"/>
            </p:cNvSpPr>
            <p:nvPr/>
          </p:nvSpPr>
          <p:spPr bwMode="auto">
            <a:xfrm>
              <a:off x="4308921" y="6543142"/>
              <a:ext cx="1067" cy="3840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4" name="Line 349"/>
            <p:cNvSpPr>
              <a:spLocks noChangeShapeType="1"/>
            </p:cNvSpPr>
            <p:nvPr/>
          </p:nvSpPr>
          <p:spPr bwMode="auto">
            <a:xfrm>
              <a:off x="4397465" y="6503670"/>
              <a:ext cx="1067" cy="7787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5" name="Line 350"/>
            <p:cNvSpPr>
              <a:spLocks noChangeShapeType="1"/>
            </p:cNvSpPr>
            <p:nvPr/>
          </p:nvSpPr>
          <p:spPr bwMode="auto">
            <a:xfrm>
              <a:off x="4397465" y="6503670"/>
              <a:ext cx="1067" cy="7787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6" name="Line 351"/>
            <p:cNvSpPr>
              <a:spLocks noChangeShapeType="1"/>
            </p:cNvSpPr>
            <p:nvPr/>
          </p:nvSpPr>
          <p:spPr bwMode="auto">
            <a:xfrm>
              <a:off x="4487077" y="6543142"/>
              <a:ext cx="1067" cy="3840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7" name="Line 352"/>
            <p:cNvSpPr>
              <a:spLocks noChangeShapeType="1"/>
            </p:cNvSpPr>
            <p:nvPr/>
          </p:nvSpPr>
          <p:spPr bwMode="auto">
            <a:xfrm>
              <a:off x="4576688" y="6543142"/>
              <a:ext cx="1067" cy="3840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" name="Line 353"/>
            <p:cNvSpPr>
              <a:spLocks noChangeShapeType="1"/>
            </p:cNvSpPr>
            <p:nvPr/>
          </p:nvSpPr>
          <p:spPr bwMode="auto">
            <a:xfrm>
              <a:off x="4664165" y="6543142"/>
              <a:ext cx="1067" cy="3840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" name="Line 354"/>
            <p:cNvSpPr>
              <a:spLocks noChangeShapeType="1"/>
            </p:cNvSpPr>
            <p:nvPr/>
          </p:nvSpPr>
          <p:spPr bwMode="auto">
            <a:xfrm>
              <a:off x="4752709" y="6543142"/>
              <a:ext cx="1067" cy="3840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0" name="Freeform 355"/>
            <p:cNvSpPr>
              <a:spLocks noEditPoints="1"/>
            </p:cNvSpPr>
            <p:nvPr/>
          </p:nvSpPr>
          <p:spPr bwMode="auto">
            <a:xfrm>
              <a:off x="3037295" y="6633820"/>
              <a:ext cx="56541" cy="91745"/>
            </a:xfrm>
            <a:custGeom>
              <a:avLst/>
              <a:gdLst/>
              <a:ahLst/>
              <a:cxnLst>
                <a:cxn ang="0">
                  <a:pos x="53" y="43"/>
                </a:cxn>
                <a:cxn ang="0">
                  <a:pos x="52" y="54"/>
                </a:cxn>
                <a:cxn ang="0">
                  <a:pos x="49" y="66"/>
                </a:cxn>
                <a:cxn ang="0">
                  <a:pos x="49" y="69"/>
                </a:cxn>
                <a:cxn ang="0">
                  <a:pos x="47" y="72"/>
                </a:cxn>
                <a:cxn ang="0">
                  <a:pos x="44" y="77"/>
                </a:cxn>
                <a:cxn ang="0">
                  <a:pos x="39" y="82"/>
                </a:cxn>
                <a:cxn ang="0">
                  <a:pos x="36" y="83"/>
                </a:cxn>
                <a:cxn ang="0">
                  <a:pos x="35" y="85"/>
                </a:cxn>
                <a:cxn ang="0">
                  <a:pos x="32" y="85"/>
                </a:cxn>
                <a:cxn ang="0">
                  <a:pos x="31" y="85"/>
                </a:cxn>
                <a:cxn ang="0">
                  <a:pos x="29" y="86"/>
                </a:cxn>
                <a:cxn ang="0">
                  <a:pos x="23" y="86"/>
                </a:cxn>
                <a:cxn ang="0">
                  <a:pos x="18" y="85"/>
                </a:cxn>
                <a:cxn ang="0">
                  <a:pos x="15" y="83"/>
                </a:cxn>
                <a:cxn ang="0">
                  <a:pos x="10" y="78"/>
                </a:cxn>
                <a:cxn ang="0">
                  <a:pos x="5" y="71"/>
                </a:cxn>
                <a:cxn ang="0">
                  <a:pos x="2" y="64"/>
                </a:cxn>
                <a:cxn ang="0">
                  <a:pos x="1" y="54"/>
                </a:cxn>
                <a:cxn ang="0">
                  <a:pos x="0" y="44"/>
                </a:cxn>
                <a:cxn ang="0">
                  <a:pos x="1" y="31"/>
                </a:cxn>
                <a:cxn ang="0">
                  <a:pos x="4" y="20"/>
                </a:cxn>
                <a:cxn ang="0">
                  <a:pos x="8" y="11"/>
                </a:cxn>
                <a:cxn ang="0">
                  <a:pos x="13" y="5"/>
                </a:cxn>
                <a:cxn ang="0">
                  <a:pos x="19" y="1"/>
                </a:cxn>
                <a:cxn ang="0">
                  <a:pos x="26" y="0"/>
                </a:cxn>
                <a:cxn ang="0">
                  <a:pos x="34" y="1"/>
                </a:cxn>
                <a:cxn ang="0">
                  <a:pos x="40" y="5"/>
                </a:cxn>
                <a:cxn ang="0">
                  <a:pos x="45" y="10"/>
                </a:cxn>
                <a:cxn ang="0">
                  <a:pos x="49" y="18"/>
                </a:cxn>
                <a:cxn ang="0">
                  <a:pos x="52" y="31"/>
                </a:cxn>
                <a:cxn ang="0">
                  <a:pos x="53" y="43"/>
                </a:cxn>
                <a:cxn ang="0">
                  <a:pos x="35" y="43"/>
                </a:cxn>
                <a:cxn ang="0">
                  <a:pos x="35" y="14"/>
                </a:cxn>
                <a:cxn ang="0">
                  <a:pos x="34" y="10"/>
                </a:cxn>
                <a:cxn ang="0">
                  <a:pos x="33" y="8"/>
                </a:cxn>
                <a:cxn ang="0">
                  <a:pos x="31" y="7"/>
                </a:cxn>
                <a:cxn ang="0">
                  <a:pos x="29" y="5"/>
                </a:cxn>
                <a:cxn ang="0">
                  <a:pos x="28" y="4"/>
                </a:cxn>
                <a:cxn ang="0">
                  <a:pos x="23" y="4"/>
                </a:cxn>
                <a:cxn ang="0">
                  <a:pos x="22" y="5"/>
                </a:cxn>
                <a:cxn ang="0">
                  <a:pos x="22" y="7"/>
                </a:cxn>
                <a:cxn ang="0">
                  <a:pos x="20" y="8"/>
                </a:cxn>
                <a:cxn ang="0">
                  <a:pos x="20" y="10"/>
                </a:cxn>
                <a:cxn ang="0">
                  <a:pos x="19" y="13"/>
                </a:cxn>
                <a:cxn ang="0">
                  <a:pos x="18" y="17"/>
                </a:cxn>
                <a:cxn ang="0">
                  <a:pos x="18" y="69"/>
                </a:cxn>
                <a:cxn ang="0">
                  <a:pos x="19" y="75"/>
                </a:cxn>
                <a:cxn ang="0">
                  <a:pos x="21" y="79"/>
                </a:cxn>
                <a:cxn ang="0">
                  <a:pos x="23" y="82"/>
                </a:cxn>
                <a:cxn ang="0">
                  <a:pos x="25" y="82"/>
                </a:cxn>
                <a:cxn ang="0">
                  <a:pos x="29" y="82"/>
                </a:cxn>
                <a:cxn ang="0">
                  <a:pos x="29" y="82"/>
                </a:cxn>
                <a:cxn ang="0">
                  <a:pos x="31" y="81"/>
                </a:cxn>
                <a:cxn ang="0">
                  <a:pos x="31" y="79"/>
                </a:cxn>
                <a:cxn ang="0">
                  <a:pos x="32" y="78"/>
                </a:cxn>
                <a:cxn ang="0">
                  <a:pos x="34" y="77"/>
                </a:cxn>
                <a:cxn ang="0">
                  <a:pos x="35" y="75"/>
                </a:cxn>
                <a:cxn ang="0">
                  <a:pos x="35" y="69"/>
                </a:cxn>
                <a:cxn ang="0">
                  <a:pos x="35" y="43"/>
                </a:cxn>
              </a:cxnLst>
              <a:rect l="0" t="0" r="r" b="b"/>
              <a:pathLst>
                <a:path w="53" h="86">
                  <a:moveTo>
                    <a:pt x="53" y="43"/>
                  </a:moveTo>
                  <a:lnTo>
                    <a:pt x="52" y="54"/>
                  </a:lnTo>
                  <a:lnTo>
                    <a:pt x="49" y="66"/>
                  </a:lnTo>
                  <a:lnTo>
                    <a:pt x="49" y="69"/>
                  </a:lnTo>
                  <a:lnTo>
                    <a:pt x="47" y="72"/>
                  </a:lnTo>
                  <a:lnTo>
                    <a:pt x="44" y="77"/>
                  </a:lnTo>
                  <a:lnTo>
                    <a:pt x="39" y="82"/>
                  </a:lnTo>
                  <a:lnTo>
                    <a:pt x="36" y="83"/>
                  </a:lnTo>
                  <a:lnTo>
                    <a:pt x="35" y="85"/>
                  </a:lnTo>
                  <a:lnTo>
                    <a:pt x="32" y="85"/>
                  </a:lnTo>
                  <a:lnTo>
                    <a:pt x="31" y="85"/>
                  </a:lnTo>
                  <a:lnTo>
                    <a:pt x="29" y="86"/>
                  </a:lnTo>
                  <a:lnTo>
                    <a:pt x="23" y="86"/>
                  </a:lnTo>
                  <a:lnTo>
                    <a:pt x="18" y="85"/>
                  </a:lnTo>
                  <a:lnTo>
                    <a:pt x="15" y="83"/>
                  </a:lnTo>
                  <a:lnTo>
                    <a:pt x="10" y="78"/>
                  </a:lnTo>
                  <a:lnTo>
                    <a:pt x="5" y="71"/>
                  </a:lnTo>
                  <a:lnTo>
                    <a:pt x="2" y="64"/>
                  </a:lnTo>
                  <a:lnTo>
                    <a:pt x="1" y="54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20"/>
                  </a:lnTo>
                  <a:lnTo>
                    <a:pt x="8" y="11"/>
                  </a:lnTo>
                  <a:lnTo>
                    <a:pt x="13" y="5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4" y="1"/>
                  </a:lnTo>
                  <a:lnTo>
                    <a:pt x="40" y="5"/>
                  </a:lnTo>
                  <a:lnTo>
                    <a:pt x="45" y="10"/>
                  </a:lnTo>
                  <a:lnTo>
                    <a:pt x="49" y="18"/>
                  </a:lnTo>
                  <a:lnTo>
                    <a:pt x="52" y="31"/>
                  </a:lnTo>
                  <a:lnTo>
                    <a:pt x="53" y="43"/>
                  </a:lnTo>
                  <a:close/>
                  <a:moveTo>
                    <a:pt x="35" y="43"/>
                  </a:moveTo>
                  <a:lnTo>
                    <a:pt x="35" y="14"/>
                  </a:lnTo>
                  <a:lnTo>
                    <a:pt x="34" y="10"/>
                  </a:lnTo>
                  <a:lnTo>
                    <a:pt x="33" y="8"/>
                  </a:lnTo>
                  <a:lnTo>
                    <a:pt x="31" y="7"/>
                  </a:lnTo>
                  <a:lnTo>
                    <a:pt x="29" y="5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22" y="5"/>
                  </a:lnTo>
                  <a:lnTo>
                    <a:pt x="22" y="7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19" y="13"/>
                  </a:lnTo>
                  <a:lnTo>
                    <a:pt x="18" y="17"/>
                  </a:lnTo>
                  <a:lnTo>
                    <a:pt x="18" y="69"/>
                  </a:lnTo>
                  <a:lnTo>
                    <a:pt x="19" y="75"/>
                  </a:lnTo>
                  <a:lnTo>
                    <a:pt x="21" y="79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9" y="82"/>
                  </a:lnTo>
                  <a:lnTo>
                    <a:pt x="29" y="82"/>
                  </a:lnTo>
                  <a:lnTo>
                    <a:pt x="31" y="81"/>
                  </a:lnTo>
                  <a:lnTo>
                    <a:pt x="31" y="79"/>
                  </a:lnTo>
                  <a:lnTo>
                    <a:pt x="32" y="78"/>
                  </a:lnTo>
                  <a:lnTo>
                    <a:pt x="34" y="77"/>
                  </a:lnTo>
                  <a:lnTo>
                    <a:pt x="35" y="75"/>
                  </a:lnTo>
                  <a:lnTo>
                    <a:pt x="35" y="69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1" name="Freeform 356"/>
            <p:cNvSpPr>
              <a:spLocks noEditPoints="1"/>
            </p:cNvSpPr>
            <p:nvPr/>
          </p:nvSpPr>
          <p:spPr bwMode="auto">
            <a:xfrm>
              <a:off x="3430945" y="6633820"/>
              <a:ext cx="56541" cy="91745"/>
            </a:xfrm>
            <a:custGeom>
              <a:avLst/>
              <a:gdLst/>
              <a:ahLst/>
              <a:cxnLst>
                <a:cxn ang="0">
                  <a:pos x="53" y="43"/>
                </a:cxn>
                <a:cxn ang="0">
                  <a:pos x="53" y="54"/>
                </a:cxn>
                <a:cxn ang="0">
                  <a:pos x="49" y="66"/>
                </a:cxn>
                <a:cxn ang="0">
                  <a:pos x="49" y="69"/>
                </a:cxn>
                <a:cxn ang="0">
                  <a:pos x="47" y="72"/>
                </a:cxn>
                <a:cxn ang="0">
                  <a:pos x="44" y="77"/>
                </a:cxn>
                <a:cxn ang="0">
                  <a:pos x="39" y="82"/>
                </a:cxn>
                <a:cxn ang="0">
                  <a:pos x="36" y="83"/>
                </a:cxn>
                <a:cxn ang="0">
                  <a:pos x="35" y="85"/>
                </a:cxn>
                <a:cxn ang="0">
                  <a:pos x="33" y="85"/>
                </a:cxn>
                <a:cxn ang="0">
                  <a:pos x="31" y="85"/>
                </a:cxn>
                <a:cxn ang="0">
                  <a:pos x="29" y="86"/>
                </a:cxn>
                <a:cxn ang="0">
                  <a:pos x="23" y="86"/>
                </a:cxn>
                <a:cxn ang="0">
                  <a:pos x="19" y="85"/>
                </a:cxn>
                <a:cxn ang="0">
                  <a:pos x="16" y="83"/>
                </a:cxn>
                <a:cxn ang="0">
                  <a:pos x="10" y="78"/>
                </a:cxn>
                <a:cxn ang="0">
                  <a:pos x="6" y="71"/>
                </a:cxn>
                <a:cxn ang="0">
                  <a:pos x="2" y="64"/>
                </a:cxn>
                <a:cxn ang="0">
                  <a:pos x="1" y="54"/>
                </a:cxn>
                <a:cxn ang="0">
                  <a:pos x="0" y="44"/>
                </a:cxn>
                <a:cxn ang="0">
                  <a:pos x="1" y="31"/>
                </a:cxn>
                <a:cxn ang="0">
                  <a:pos x="4" y="20"/>
                </a:cxn>
                <a:cxn ang="0">
                  <a:pos x="8" y="11"/>
                </a:cxn>
                <a:cxn ang="0">
                  <a:pos x="13" y="5"/>
                </a:cxn>
                <a:cxn ang="0">
                  <a:pos x="19" y="1"/>
                </a:cxn>
                <a:cxn ang="0">
                  <a:pos x="26" y="0"/>
                </a:cxn>
                <a:cxn ang="0">
                  <a:pos x="34" y="1"/>
                </a:cxn>
                <a:cxn ang="0">
                  <a:pos x="40" y="5"/>
                </a:cxn>
                <a:cxn ang="0">
                  <a:pos x="46" y="10"/>
                </a:cxn>
                <a:cxn ang="0">
                  <a:pos x="49" y="18"/>
                </a:cxn>
                <a:cxn ang="0">
                  <a:pos x="53" y="31"/>
                </a:cxn>
                <a:cxn ang="0">
                  <a:pos x="53" y="43"/>
                </a:cxn>
                <a:cxn ang="0">
                  <a:pos x="35" y="43"/>
                </a:cxn>
                <a:cxn ang="0">
                  <a:pos x="35" y="14"/>
                </a:cxn>
                <a:cxn ang="0">
                  <a:pos x="34" y="10"/>
                </a:cxn>
                <a:cxn ang="0">
                  <a:pos x="33" y="8"/>
                </a:cxn>
                <a:cxn ang="0">
                  <a:pos x="31" y="7"/>
                </a:cxn>
                <a:cxn ang="0">
                  <a:pos x="29" y="5"/>
                </a:cxn>
                <a:cxn ang="0">
                  <a:pos x="28" y="4"/>
                </a:cxn>
                <a:cxn ang="0">
                  <a:pos x="23" y="4"/>
                </a:cxn>
                <a:cxn ang="0">
                  <a:pos x="22" y="5"/>
                </a:cxn>
                <a:cxn ang="0">
                  <a:pos x="22" y="7"/>
                </a:cxn>
                <a:cxn ang="0">
                  <a:pos x="20" y="8"/>
                </a:cxn>
                <a:cxn ang="0">
                  <a:pos x="20" y="10"/>
                </a:cxn>
                <a:cxn ang="0">
                  <a:pos x="19" y="13"/>
                </a:cxn>
                <a:cxn ang="0">
                  <a:pos x="19" y="17"/>
                </a:cxn>
                <a:cxn ang="0">
                  <a:pos x="19" y="69"/>
                </a:cxn>
                <a:cxn ang="0">
                  <a:pos x="19" y="75"/>
                </a:cxn>
                <a:cxn ang="0">
                  <a:pos x="21" y="79"/>
                </a:cxn>
                <a:cxn ang="0">
                  <a:pos x="23" y="82"/>
                </a:cxn>
                <a:cxn ang="0">
                  <a:pos x="26" y="82"/>
                </a:cxn>
                <a:cxn ang="0">
                  <a:pos x="29" y="82"/>
                </a:cxn>
                <a:cxn ang="0">
                  <a:pos x="29" y="82"/>
                </a:cxn>
                <a:cxn ang="0">
                  <a:pos x="31" y="81"/>
                </a:cxn>
                <a:cxn ang="0">
                  <a:pos x="31" y="79"/>
                </a:cxn>
                <a:cxn ang="0">
                  <a:pos x="33" y="78"/>
                </a:cxn>
                <a:cxn ang="0">
                  <a:pos x="34" y="77"/>
                </a:cxn>
                <a:cxn ang="0">
                  <a:pos x="35" y="75"/>
                </a:cxn>
                <a:cxn ang="0">
                  <a:pos x="35" y="69"/>
                </a:cxn>
                <a:cxn ang="0">
                  <a:pos x="35" y="43"/>
                </a:cxn>
              </a:cxnLst>
              <a:rect l="0" t="0" r="r" b="b"/>
              <a:pathLst>
                <a:path w="53" h="86">
                  <a:moveTo>
                    <a:pt x="53" y="43"/>
                  </a:moveTo>
                  <a:lnTo>
                    <a:pt x="53" y="54"/>
                  </a:lnTo>
                  <a:lnTo>
                    <a:pt x="49" y="66"/>
                  </a:lnTo>
                  <a:lnTo>
                    <a:pt x="49" y="69"/>
                  </a:lnTo>
                  <a:lnTo>
                    <a:pt x="47" y="72"/>
                  </a:lnTo>
                  <a:lnTo>
                    <a:pt x="44" y="77"/>
                  </a:lnTo>
                  <a:lnTo>
                    <a:pt x="39" y="82"/>
                  </a:lnTo>
                  <a:lnTo>
                    <a:pt x="36" y="83"/>
                  </a:lnTo>
                  <a:lnTo>
                    <a:pt x="35" y="85"/>
                  </a:lnTo>
                  <a:lnTo>
                    <a:pt x="33" y="85"/>
                  </a:lnTo>
                  <a:lnTo>
                    <a:pt x="31" y="85"/>
                  </a:lnTo>
                  <a:lnTo>
                    <a:pt x="29" y="86"/>
                  </a:lnTo>
                  <a:lnTo>
                    <a:pt x="23" y="86"/>
                  </a:lnTo>
                  <a:lnTo>
                    <a:pt x="19" y="85"/>
                  </a:lnTo>
                  <a:lnTo>
                    <a:pt x="16" y="83"/>
                  </a:lnTo>
                  <a:lnTo>
                    <a:pt x="10" y="78"/>
                  </a:lnTo>
                  <a:lnTo>
                    <a:pt x="6" y="71"/>
                  </a:lnTo>
                  <a:lnTo>
                    <a:pt x="2" y="64"/>
                  </a:lnTo>
                  <a:lnTo>
                    <a:pt x="1" y="54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20"/>
                  </a:lnTo>
                  <a:lnTo>
                    <a:pt x="8" y="11"/>
                  </a:lnTo>
                  <a:lnTo>
                    <a:pt x="13" y="5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4" y="1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49" y="18"/>
                  </a:lnTo>
                  <a:lnTo>
                    <a:pt x="53" y="31"/>
                  </a:lnTo>
                  <a:lnTo>
                    <a:pt x="53" y="43"/>
                  </a:lnTo>
                  <a:close/>
                  <a:moveTo>
                    <a:pt x="35" y="43"/>
                  </a:moveTo>
                  <a:lnTo>
                    <a:pt x="35" y="14"/>
                  </a:lnTo>
                  <a:lnTo>
                    <a:pt x="34" y="10"/>
                  </a:lnTo>
                  <a:lnTo>
                    <a:pt x="33" y="8"/>
                  </a:lnTo>
                  <a:lnTo>
                    <a:pt x="31" y="7"/>
                  </a:lnTo>
                  <a:lnTo>
                    <a:pt x="29" y="5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22" y="5"/>
                  </a:lnTo>
                  <a:lnTo>
                    <a:pt x="22" y="7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19" y="13"/>
                  </a:lnTo>
                  <a:lnTo>
                    <a:pt x="19" y="17"/>
                  </a:lnTo>
                  <a:lnTo>
                    <a:pt x="19" y="69"/>
                  </a:lnTo>
                  <a:lnTo>
                    <a:pt x="19" y="75"/>
                  </a:lnTo>
                  <a:lnTo>
                    <a:pt x="21" y="79"/>
                  </a:lnTo>
                  <a:lnTo>
                    <a:pt x="23" y="82"/>
                  </a:lnTo>
                  <a:lnTo>
                    <a:pt x="26" y="82"/>
                  </a:lnTo>
                  <a:lnTo>
                    <a:pt x="29" y="82"/>
                  </a:lnTo>
                  <a:lnTo>
                    <a:pt x="29" y="82"/>
                  </a:lnTo>
                  <a:lnTo>
                    <a:pt x="31" y="81"/>
                  </a:lnTo>
                  <a:lnTo>
                    <a:pt x="31" y="79"/>
                  </a:lnTo>
                  <a:lnTo>
                    <a:pt x="33" y="78"/>
                  </a:lnTo>
                  <a:lnTo>
                    <a:pt x="34" y="77"/>
                  </a:lnTo>
                  <a:lnTo>
                    <a:pt x="35" y="75"/>
                  </a:lnTo>
                  <a:lnTo>
                    <a:pt x="35" y="69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2" name="Freeform 357"/>
            <p:cNvSpPr>
              <a:spLocks/>
            </p:cNvSpPr>
            <p:nvPr/>
          </p:nvSpPr>
          <p:spPr bwMode="auto">
            <a:xfrm>
              <a:off x="3498153" y="6704229"/>
              <a:ext cx="21336" cy="21336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3" y="1"/>
                </a:cxn>
                <a:cxn ang="0">
                  <a:pos x="15" y="2"/>
                </a:cxn>
                <a:cxn ang="0">
                  <a:pos x="17" y="3"/>
                </a:cxn>
                <a:cxn ang="0">
                  <a:pos x="18" y="5"/>
                </a:cxn>
                <a:cxn ang="0">
                  <a:pos x="20" y="6"/>
                </a:cxn>
                <a:cxn ang="0">
                  <a:pos x="20" y="9"/>
                </a:cxn>
                <a:cxn ang="0">
                  <a:pos x="20" y="11"/>
                </a:cxn>
                <a:cxn ang="0">
                  <a:pos x="20" y="13"/>
                </a:cxn>
                <a:cxn ang="0">
                  <a:pos x="19" y="15"/>
                </a:cxn>
                <a:cxn ang="0">
                  <a:pos x="17" y="17"/>
                </a:cxn>
                <a:cxn ang="0">
                  <a:pos x="16" y="19"/>
                </a:cxn>
                <a:cxn ang="0">
                  <a:pos x="14" y="19"/>
                </a:cxn>
                <a:cxn ang="0">
                  <a:pos x="12" y="20"/>
                </a:cxn>
                <a:cxn ang="0">
                  <a:pos x="8" y="20"/>
                </a:cxn>
                <a:cxn ang="0">
                  <a:pos x="5" y="19"/>
                </a:cxn>
                <a:cxn ang="0">
                  <a:pos x="3" y="17"/>
                </a:cxn>
                <a:cxn ang="0">
                  <a:pos x="0" y="11"/>
                </a:cxn>
                <a:cxn ang="0">
                  <a:pos x="1" y="7"/>
                </a:cxn>
                <a:cxn ang="0">
                  <a:pos x="3" y="3"/>
                </a:cxn>
                <a:cxn ang="0">
                  <a:pos x="10" y="0"/>
                </a:cxn>
              </a:cxnLst>
              <a:rect l="0" t="0" r="r" b="b"/>
              <a:pathLst>
                <a:path w="20" h="20">
                  <a:moveTo>
                    <a:pt x="10" y="0"/>
                  </a:moveTo>
                  <a:lnTo>
                    <a:pt x="13" y="1"/>
                  </a:lnTo>
                  <a:lnTo>
                    <a:pt x="15" y="2"/>
                  </a:lnTo>
                  <a:lnTo>
                    <a:pt x="17" y="3"/>
                  </a:lnTo>
                  <a:lnTo>
                    <a:pt x="18" y="5"/>
                  </a:lnTo>
                  <a:lnTo>
                    <a:pt x="20" y="6"/>
                  </a:lnTo>
                  <a:lnTo>
                    <a:pt x="20" y="9"/>
                  </a:lnTo>
                  <a:lnTo>
                    <a:pt x="20" y="11"/>
                  </a:lnTo>
                  <a:lnTo>
                    <a:pt x="20" y="13"/>
                  </a:lnTo>
                  <a:lnTo>
                    <a:pt x="19" y="15"/>
                  </a:lnTo>
                  <a:lnTo>
                    <a:pt x="17" y="17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5" y="19"/>
                  </a:lnTo>
                  <a:lnTo>
                    <a:pt x="3" y="17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3" name="Freeform 358"/>
            <p:cNvSpPr>
              <a:spLocks/>
            </p:cNvSpPr>
            <p:nvPr/>
          </p:nvSpPr>
          <p:spPr bwMode="auto">
            <a:xfrm>
              <a:off x="3536558" y="6633820"/>
              <a:ext cx="44806" cy="90678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31" y="77"/>
                </a:cxn>
                <a:cxn ang="0">
                  <a:pos x="33" y="78"/>
                </a:cxn>
                <a:cxn ang="0">
                  <a:pos x="34" y="81"/>
                </a:cxn>
                <a:cxn ang="0">
                  <a:pos x="36" y="82"/>
                </a:cxn>
                <a:cxn ang="0">
                  <a:pos x="37" y="82"/>
                </a:cxn>
                <a:cxn ang="0">
                  <a:pos x="39" y="82"/>
                </a:cxn>
                <a:cxn ang="0">
                  <a:pos x="42" y="82"/>
                </a:cxn>
                <a:cxn ang="0">
                  <a:pos x="42" y="85"/>
                </a:cxn>
                <a:cxn ang="0">
                  <a:pos x="0" y="85"/>
                </a:cxn>
                <a:cxn ang="0">
                  <a:pos x="0" y="82"/>
                </a:cxn>
                <a:cxn ang="0">
                  <a:pos x="4" y="82"/>
                </a:cxn>
                <a:cxn ang="0">
                  <a:pos x="6" y="82"/>
                </a:cxn>
                <a:cxn ang="0">
                  <a:pos x="7" y="82"/>
                </a:cxn>
                <a:cxn ang="0">
                  <a:pos x="9" y="81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11" y="78"/>
                </a:cxn>
                <a:cxn ang="0">
                  <a:pos x="12" y="77"/>
                </a:cxn>
                <a:cxn ang="0">
                  <a:pos x="13" y="75"/>
                </a:cxn>
                <a:cxn ang="0">
                  <a:pos x="13" y="18"/>
                </a:cxn>
                <a:cxn ang="0">
                  <a:pos x="11" y="17"/>
                </a:cxn>
                <a:cxn ang="0">
                  <a:pos x="10" y="16"/>
                </a:cxn>
                <a:cxn ang="0">
                  <a:pos x="9" y="16"/>
                </a:cxn>
                <a:cxn ang="0">
                  <a:pos x="9" y="15"/>
                </a:cxn>
                <a:cxn ang="0">
                  <a:pos x="8" y="14"/>
                </a:cxn>
                <a:cxn ang="0">
                  <a:pos x="6" y="14"/>
                </a:cxn>
                <a:cxn ang="0">
                  <a:pos x="3" y="16"/>
                </a:cxn>
                <a:cxn ang="0">
                  <a:pos x="1" y="17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31" y="0"/>
                </a:cxn>
              </a:cxnLst>
              <a:rect l="0" t="0" r="r" b="b"/>
              <a:pathLst>
                <a:path w="42" h="85">
                  <a:moveTo>
                    <a:pt x="31" y="0"/>
                  </a:moveTo>
                  <a:lnTo>
                    <a:pt x="31" y="77"/>
                  </a:lnTo>
                  <a:lnTo>
                    <a:pt x="33" y="78"/>
                  </a:lnTo>
                  <a:lnTo>
                    <a:pt x="34" y="81"/>
                  </a:lnTo>
                  <a:lnTo>
                    <a:pt x="36" y="82"/>
                  </a:lnTo>
                  <a:lnTo>
                    <a:pt x="37" y="82"/>
                  </a:lnTo>
                  <a:lnTo>
                    <a:pt x="39" y="82"/>
                  </a:lnTo>
                  <a:lnTo>
                    <a:pt x="42" y="82"/>
                  </a:lnTo>
                  <a:lnTo>
                    <a:pt x="42" y="85"/>
                  </a:lnTo>
                  <a:lnTo>
                    <a:pt x="0" y="85"/>
                  </a:lnTo>
                  <a:lnTo>
                    <a:pt x="0" y="82"/>
                  </a:lnTo>
                  <a:lnTo>
                    <a:pt x="4" y="82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9" y="81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11" y="78"/>
                  </a:lnTo>
                  <a:lnTo>
                    <a:pt x="12" y="77"/>
                  </a:lnTo>
                  <a:lnTo>
                    <a:pt x="13" y="75"/>
                  </a:lnTo>
                  <a:lnTo>
                    <a:pt x="13" y="18"/>
                  </a:lnTo>
                  <a:lnTo>
                    <a:pt x="11" y="17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3" y="16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4" name="Freeform 359"/>
            <p:cNvSpPr>
              <a:spLocks noEditPoints="1"/>
            </p:cNvSpPr>
            <p:nvPr/>
          </p:nvSpPr>
          <p:spPr bwMode="auto">
            <a:xfrm>
              <a:off x="3874733" y="6633820"/>
              <a:ext cx="56541" cy="91745"/>
            </a:xfrm>
            <a:custGeom>
              <a:avLst/>
              <a:gdLst/>
              <a:ahLst/>
              <a:cxnLst>
                <a:cxn ang="0">
                  <a:pos x="53" y="43"/>
                </a:cxn>
                <a:cxn ang="0">
                  <a:pos x="53" y="54"/>
                </a:cxn>
                <a:cxn ang="0">
                  <a:pos x="50" y="66"/>
                </a:cxn>
                <a:cxn ang="0">
                  <a:pos x="49" y="69"/>
                </a:cxn>
                <a:cxn ang="0">
                  <a:pos x="47" y="72"/>
                </a:cxn>
                <a:cxn ang="0">
                  <a:pos x="44" y="77"/>
                </a:cxn>
                <a:cxn ang="0">
                  <a:pos x="40" y="82"/>
                </a:cxn>
                <a:cxn ang="0">
                  <a:pos x="37" y="83"/>
                </a:cxn>
                <a:cxn ang="0">
                  <a:pos x="35" y="85"/>
                </a:cxn>
                <a:cxn ang="0">
                  <a:pos x="33" y="85"/>
                </a:cxn>
                <a:cxn ang="0">
                  <a:pos x="31" y="85"/>
                </a:cxn>
                <a:cxn ang="0">
                  <a:pos x="29" y="86"/>
                </a:cxn>
                <a:cxn ang="0">
                  <a:pos x="23" y="86"/>
                </a:cxn>
                <a:cxn ang="0">
                  <a:pos x="19" y="85"/>
                </a:cxn>
                <a:cxn ang="0">
                  <a:pos x="16" y="83"/>
                </a:cxn>
                <a:cxn ang="0">
                  <a:pos x="10" y="78"/>
                </a:cxn>
                <a:cxn ang="0">
                  <a:pos x="6" y="71"/>
                </a:cxn>
                <a:cxn ang="0">
                  <a:pos x="3" y="64"/>
                </a:cxn>
                <a:cxn ang="0">
                  <a:pos x="1" y="54"/>
                </a:cxn>
                <a:cxn ang="0">
                  <a:pos x="0" y="44"/>
                </a:cxn>
                <a:cxn ang="0">
                  <a:pos x="1" y="31"/>
                </a:cxn>
                <a:cxn ang="0">
                  <a:pos x="4" y="20"/>
                </a:cxn>
                <a:cxn ang="0">
                  <a:pos x="8" y="11"/>
                </a:cxn>
                <a:cxn ang="0">
                  <a:pos x="13" y="5"/>
                </a:cxn>
                <a:cxn ang="0">
                  <a:pos x="20" y="1"/>
                </a:cxn>
                <a:cxn ang="0">
                  <a:pos x="26" y="0"/>
                </a:cxn>
                <a:cxn ang="0">
                  <a:pos x="34" y="1"/>
                </a:cxn>
                <a:cxn ang="0">
                  <a:pos x="40" y="5"/>
                </a:cxn>
                <a:cxn ang="0">
                  <a:pos x="46" y="10"/>
                </a:cxn>
                <a:cxn ang="0">
                  <a:pos x="50" y="18"/>
                </a:cxn>
                <a:cxn ang="0">
                  <a:pos x="53" y="31"/>
                </a:cxn>
                <a:cxn ang="0">
                  <a:pos x="53" y="43"/>
                </a:cxn>
                <a:cxn ang="0">
                  <a:pos x="35" y="43"/>
                </a:cxn>
                <a:cxn ang="0">
                  <a:pos x="35" y="14"/>
                </a:cxn>
                <a:cxn ang="0">
                  <a:pos x="34" y="10"/>
                </a:cxn>
                <a:cxn ang="0">
                  <a:pos x="33" y="8"/>
                </a:cxn>
                <a:cxn ang="0">
                  <a:pos x="31" y="7"/>
                </a:cxn>
                <a:cxn ang="0">
                  <a:pos x="30" y="5"/>
                </a:cxn>
                <a:cxn ang="0">
                  <a:pos x="28" y="4"/>
                </a:cxn>
                <a:cxn ang="0">
                  <a:pos x="23" y="4"/>
                </a:cxn>
                <a:cxn ang="0">
                  <a:pos x="23" y="5"/>
                </a:cxn>
                <a:cxn ang="0">
                  <a:pos x="22" y="7"/>
                </a:cxn>
                <a:cxn ang="0">
                  <a:pos x="20" y="8"/>
                </a:cxn>
                <a:cxn ang="0">
                  <a:pos x="20" y="10"/>
                </a:cxn>
                <a:cxn ang="0">
                  <a:pos x="20" y="13"/>
                </a:cxn>
                <a:cxn ang="0">
                  <a:pos x="19" y="17"/>
                </a:cxn>
                <a:cxn ang="0">
                  <a:pos x="19" y="69"/>
                </a:cxn>
                <a:cxn ang="0">
                  <a:pos x="20" y="75"/>
                </a:cxn>
                <a:cxn ang="0">
                  <a:pos x="21" y="79"/>
                </a:cxn>
                <a:cxn ang="0">
                  <a:pos x="23" y="82"/>
                </a:cxn>
                <a:cxn ang="0">
                  <a:pos x="26" y="82"/>
                </a:cxn>
                <a:cxn ang="0">
                  <a:pos x="29" y="82"/>
                </a:cxn>
                <a:cxn ang="0">
                  <a:pos x="30" y="82"/>
                </a:cxn>
                <a:cxn ang="0">
                  <a:pos x="31" y="81"/>
                </a:cxn>
                <a:cxn ang="0">
                  <a:pos x="31" y="79"/>
                </a:cxn>
                <a:cxn ang="0">
                  <a:pos x="33" y="78"/>
                </a:cxn>
                <a:cxn ang="0">
                  <a:pos x="34" y="77"/>
                </a:cxn>
                <a:cxn ang="0">
                  <a:pos x="35" y="75"/>
                </a:cxn>
                <a:cxn ang="0">
                  <a:pos x="35" y="69"/>
                </a:cxn>
                <a:cxn ang="0">
                  <a:pos x="35" y="43"/>
                </a:cxn>
              </a:cxnLst>
              <a:rect l="0" t="0" r="r" b="b"/>
              <a:pathLst>
                <a:path w="53" h="86">
                  <a:moveTo>
                    <a:pt x="53" y="43"/>
                  </a:moveTo>
                  <a:lnTo>
                    <a:pt x="53" y="54"/>
                  </a:lnTo>
                  <a:lnTo>
                    <a:pt x="50" y="66"/>
                  </a:lnTo>
                  <a:lnTo>
                    <a:pt x="49" y="69"/>
                  </a:lnTo>
                  <a:lnTo>
                    <a:pt x="47" y="72"/>
                  </a:lnTo>
                  <a:lnTo>
                    <a:pt x="44" y="77"/>
                  </a:lnTo>
                  <a:lnTo>
                    <a:pt x="40" y="82"/>
                  </a:lnTo>
                  <a:lnTo>
                    <a:pt x="37" y="83"/>
                  </a:lnTo>
                  <a:lnTo>
                    <a:pt x="35" y="85"/>
                  </a:lnTo>
                  <a:lnTo>
                    <a:pt x="33" y="85"/>
                  </a:lnTo>
                  <a:lnTo>
                    <a:pt x="31" y="85"/>
                  </a:lnTo>
                  <a:lnTo>
                    <a:pt x="29" y="86"/>
                  </a:lnTo>
                  <a:lnTo>
                    <a:pt x="23" y="86"/>
                  </a:lnTo>
                  <a:lnTo>
                    <a:pt x="19" y="85"/>
                  </a:lnTo>
                  <a:lnTo>
                    <a:pt x="16" y="83"/>
                  </a:lnTo>
                  <a:lnTo>
                    <a:pt x="10" y="78"/>
                  </a:lnTo>
                  <a:lnTo>
                    <a:pt x="6" y="71"/>
                  </a:lnTo>
                  <a:lnTo>
                    <a:pt x="3" y="64"/>
                  </a:lnTo>
                  <a:lnTo>
                    <a:pt x="1" y="54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20"/>
                  </a:lnTo>
                  <a:lnTo>
                    <a:pt x="8" y="11"/>
                  </a:lnTo>
                  <a:lnTo>
                    <a:pt x="13" y="5"/>
                  </a:lnTo>
                  <a:lnTo>
                    <a:pt x="20" y="1"/>
                  </a:lnTo>
                  <a:lnTo>
                    <a:pt x="26" y="0"/>
                  </a:lnTo>
                  <a:lnTo>
                    <a:pt x="34" y="1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50" y="18"/>
                  </a:lnTo>
                  <a:lnTo>
                    <a:pt x="53" y="31"/>
                  </a:lnTo>
                  <a:lnTo>
                    <a:pt x="53" y="43"/>
                  </a:lnTo>
                  <a:close/>
                  <a:moveTo>
                    <a:pt x="35" y="43"/>
                  </a:moveTo>
                  <a:lnTo>
                    <a:pt x="35" y="14"/>
                  </a:lnTo>
                  <a:lnTo>
                    <a:pt x="34" y="10"/>
                  </a:lnTo>
                  <a:lnTo>
                    <a:pt x="33" y="8"/>
                  </a:lnTo>
                  <a:lnTo>
                    <a:pt x="31" y="7"/>
                  </a:lnTo>
                  <a:lnTo>
                    <a:pt x="30" y="5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2" y="7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3"/>
                  </a:lnTo>
                  <a:lnTo>
                    <a:pt x="19" y="17"/>
                  </a:lnTo>
                  <a:lnTo>
                    <a:pt x="19" y="69"/>
                  </a:lnTo>
                  <a:lnTo>
                    <a:pt x="20" y="75"/>
                  </a:lnTo>
                  <a:lnTo>
                    <a:pt x="21" y="79"/>
                  </a:lnTo>
                  <a:lnTo>
                    <a:pt x="23" y="82"/>
                  </a:lnTo>
                  <a:lnTo>
                    <a:pt x="26" y="82"/>
                  </a:lnTo>
                  <a:lnTo>
                    <a:pt x="29" y="82"/>
                  </a:lnTo>
                  <a:lnTo>
                    <a:pt x="30" y="82"/>
                  </a:lnTo>
                  <a:lnTo>
                    <a:pt x="31" y="81"/>
                  </a:lnTo>
                  <a:lnTo>
                    <a:pt x="31" y="79"/>
                  </a:lnTo>
                  <a:lnTo>
                    <a:pt x="33" y="78"/>
                  </a:lnTo>
                  <a:lnTo>
                    <a:pt x="34" y="77"/>
                  </a:lnTo>
                  <a:lnTo>
                    <a:pt x="35" y="75"/>
                  </a:lnTo>
                  <a:lnTo>
                    <a:pt x="35" y="69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5" name="Freeform 360"/>
            <p:cNvSpPr>
              <a:spLocks/>
            </p:cNvSpPr>
            <p:nvPr/>
          </p:nvSpPr>
          <p:spPr bwMode="auto">
            <a:xfrm>
              <a:off x="3941941" y="6704229"/>
              <a:ext cx="22403" cy="21336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3" y="1"/>
                </a:cxn>
                <a:cxn ang="0">
                  <a:pos x="15" y="2"/>
                </a:cxn>
                <a:cxn ang="0">
                  <a:pos x="17" y="3"/>
                </a:cxn>
                <a:cxn ang="0">
                  <a:pos x="18" y="5"/>
                </a:cxn>
                <a:cxn ang="0">
                  <a:pos x="20" y="6"/>
                </a:cxn>
                <a:cxn ang="0">
                  <a:pos x="20" y="9"/>
                </a:cxn>
                <a:cxn ang="0">
                  <a:pos x="21" y="11"/>
                </a:cxn>
                <a:cxn ang="0">
                  <a:pos x="20" y="13"/>
                </a:cxn>
                <a:cxn ang="0">
                  <a:pos x="19" y="15"/>
                </a:cxn>
                <a:cxn ang="0">
                  <a:pos x="17" y="17"/>
                </a:cxn>
                <a:cxn ang="0">
                  <a:pos x="16" y="19"/>
                </a:cxn>
                <a:cxn ang="0">
                  <a:pos x="14" y="19"/>
                </a:cxn>
                <a:cxn ang="0">
                  <a:pos x="12" y="20"/>
                </a:cxn>
                <a:cxn ang="0">
                  <a:pos x="8" y="20"/>
                </a:cxn>
                <a:cxn ang="0">
                  <a:pos x="5" y="19"/>
                </a:cxn>
                <a:cxn ang="0">
                  <a:pos x="4" y="17"/>
                </a:cxn>
                <a:cxn ang="0">
                  <a:pos x="0" y="11"/>
                </a:cxn>
                <a:cxn ang="0">
                  <a:pos x="1" y="7"/>
                </a:cxn>
                <a:cxn ang="0">
                  <a:pos x="4" y="3"/>
                </a:cxn>
                <a:cxn ang="0">
                  <a:pos x="10" y="0"/>
                </a:cxn>
              </a:cxnLst>
              <a:rect l="0" t="0" r="r" b="b"/>
              <a:pathLst>
                <a:path w="21" h="20">
                  <a:moveTo>
                    <a:pt x="10" y="0"/>
                  </a:moveTo>
                  <a:lnTo>
                    <a:pt x="13" y="1"/>
                  </a:lnTo>
                  <a:lnTo>
                    <a:pt x="15" y="2"/>
                  </a:lnTo>
                  <a:lnTo>
                    <a:pt x="17" y="3"/>
                  </a:lnTo>
                  <a:lnTo>
                    <a:pt x="18" y="5"/>
                  </a:lnTo>
                  <a:lnTo>
                    <a:pt x="20" y="6"/>
                  </a:lnTo>
                  <a:lnTo>
                    <a:pt x="20" y="9"/>
                  </a:lnTo>
                  <a:lnTo>
                    <a:pt x="21" y="11"/>
                  </a:lnTo>
                  <a:lnTo>
                    <a:pt x="20" y="13"/>
                  </a:lnTo>
                  <a:lnTo>
                    <a:pt x="19" y="15"/>
                  </a:lnTo>
                  <a:lnTo>
                    <a:pt x="17" y="17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5" y="19"/>
                  </a:lnTo>
                  <a:lnTo>
                    <a:pt x="4" y="17"/>
                  </a:lnTo>
                  <a:lnTo>
                    <a:pt x="0" y="11"/>
                  </a:lnTo>
                  <a:lnTo>
                    <a:pt x="1" y="7"/>
                  </a:lnTo>
                  <a:lnTo>
                    <a:pt x="4" y="3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6" name="Freeform 361"/>
            <p:cNvSpPr>
              <a:spLocks/>
            </p:cNvSpPr>
            <p:nvPr/>
          </p:nvSpPr>
          <p:spPr bwMode="auto">
            <a:xfrm>
              <a:off x="3971812" y="6633820"/>
              <a:ext cx="57607" cy="90678"/>
            </a:xfrm>
            <a:custGeom>
              <a:avLst/>
              <a:gdLst/>
              <a:ahLst/>
              <a:cxnLst>
                <a:cxn ang="0">
                  <a:pos x="50" y="85"/>
                </a:cxn>
                <a:cxn ang="0">
                  <a:pos x="0" y="85"/>
                </a:cxn>
                <a:cxn ang="0">
                  <a:pos x="0" y="83"/>
                </a:cxn>
                <a:cxn ang="0">
                  <a:pos x="11" y="71"/>
                </a:cxn>
                <a:cxn ang="0">
                  <a:pos x="19" y="61"/>
                </a:cxn>
                <a:cxn ang="0">
                  <a:pos x="26" y="53"/>
                </a:cxn>
                <a:cxn ang="0">
                  <a:pos x="30" y="47"/>
                </a:cxn>
                <a:cxn ang="0">
                  <a:pos x="33" y="37"/>
                </a:cxn>
                <a:cxn ang="0">
                  <a:pos x="34" y="29"/>
                </a:cxn>
                <a:cxn ang="0">
                  <a:pos x="33" y="23"/>
                </a:cxn>
                <a:cxn ang="0">
                  <a:pos x="32" y="20"/>
                </a:cxn>
                <a:cxn ang="0">
                  <a:pos x="30" y="18"/>
                </a:cxn>
                <a:cxn ang="0">
                  <a:pos x="27" y="16"/>
                </a:cxn>
                <a:cxn ang="0">
                  <a:pos x="19" y="14"/>
                </a:cxn>
                <a:cxn ang="0">
                  <a:pos x="13" y="15"/>
                </a:cxn>
                <a:cxn ang="0">
                  <a:pos x="8" y="18"/>
                </a:cxn>
                <a:cxn ang="0">
                  <a:pos x="4" y="24"/>
                </a:cxn>
                <a:cxn ang="0">
                  <a:pos x="1" y="24"/>
                </a:cxn>
                <a:cxn ang="0">
                  <a:pos x="6" y="13"/>
                </a:cxn>
                <a:cxn ang="0">
                  <a:pos x="12" y="5"/>
                </a:cxn>
                <a:cxn ang="0">
                  <a:pos x="19" y="1"/>
                </a:cxn>
                <a:cxn ang="0">
                  <a:pos x="27" y="0"/>
                </a:cxn>
                <a:cxn ang="0">
                  <a:pos x="30" y="0"/>
                </a:cxn>
                <a:cxn ang="0">
                  <a:pos x="36" y="2"/>
                </a:cxn>
                <a:cxn ang="0">
                  <a:pos x="39" y="3"/>
                </a:cxn>
                <a:cxn ang="0">
                  <a:pos x="43" y="5"/>
                </a:cxn>
                <a:cxn ang="0">
                  <a:pos x="48" y="10"/>
                </a:cxn>
                <a:cxn ang="0">
                  <a:pos x="49" y="14"/>
                </a:cxn>
                <a:cxn ang="0">
                  <a:pos x="50" y="16"/>
                </a:cxn>
                <a:cxn ang="0">
                  <a:pos x="50" y="19"/>
                </a:cxn>
                <a:cxn ang="0">
                  <a:pos x="50" y="21"/>
                </a:cxn>
                <a:cxn ang="0">
                  <a:pos x="50" y="29"/>
                </a:cxn>
                <a:cxn ang="0">
                  <a:pos x="46" y="37"/>
                </a:cxn>
                <a:cxn ang="0">
                  <a:pos x="41" y="47"/>
                </a:cxn>
                <a:cxn ang="0">
                  <a:pos x="32" y="57"/>
                </a:cxn>
                <a:cxn ang="0">
                  <a:pos x="19" y="69"/>
                </a:cxn>
                <a:cxn ang="0">
                  <a:pos x="46" y="69"/>
                </a:cxn>
                <a:cxn ang="0">
                  <a:pos x="46" y="68"/>
                </a:cxn>
                <a:cxn ang="0">
                  <a:pos x="48" y="68"/>
                </a:cxn>
                <a:cxn ang="0">
                  <a:pos x="50" y="66"/>
                </a:cxn>
                <a:cxn ang="0">
                  <a:pos x="50" y="65"/>
                </a:cxn>
                <a:cxn ang="0">
                  <a:pos x="50" y="64"/>
                </a:cxn>
                <a:cxn ang="0">
                  <a:pos x="52" y="61"/>
                </a:cxn>
                <a:cxn ang="0">
                  <a:pos x="54" y="61"/>
                </a:cxn>
                <a:cxn ang="0">
                  <a:pos x="50" y="85"/>
                </a:cxn>
              </a:cxnLst>
              <a:rect l="0" t="0" r="r" b="b"/>
              <a:pathLst>
                <a:path w="54" h="85">
                  <a:moveTo>
                    <a:pt x="50" y="85"/>
                  </a:moveTo>
                  <a:lnTo>
                    <a:pt x="0" y="85"/>
                  </a:lnTo>
                  <a:lnTo>
                    <a:pt x="0" y="83"/>
                  </a:lnTo>
                  <a:lnTo>
                    <a:pt x="11" y="71"/>
                  </a:lnTo>
                  <a:lnTo>
                    <a:pt x="19" y="61"/>
                  </a:lnTo>
                  <a:lnTo>
                    <a:pt x="26" y="53"/>
                  </a:lnTo>
                  <a:lnTo>
                    <a:pt x="30" y="47"/>
                  </a:lnTo>
                  <a:lnTo>
                    <a:pt x="33" y="37"/>
                  </a:lnTo>
                  <a:lnTo>
                    <a:pt x="34" y="29"/>
                  </a:lnTo>
                  <a:lnTo>
                    <a:pt x="33" y="23"/>
                  </a:lnTo>
                  <a:lnTo>
                    <a:pt x="32" y="20"/>
                  </a:lnTo>
                  <a:lnTo>
                    <a:pt x="30" y="18"/>
                  </a:lnTo>
                  <a:lnTo>
                    <a:pt x="27" y="16"/>
                  </a:lnTo>
                  <a:lnTo>
                    <a:pt x="19" y="14"/>
                  </a:lnTo>
                  <a:lnTo>
                    <a:pt x="13" y="15"/>
                  </a:lnTo>
                  <a:lnTo>
                    <a:pt x="8" y="18"/>
                  </a:lnTo>
                  <a:lnTo>
                    <a:pt x="4" y="24"/>
                  </a:lnTo>
                  <a:lnTo>
                    <a:pt x="1" y="24"/>
                  </a:lnTo>
                  <a:lnTo>
                    <a:pt x="6" y="13"/>
                  </a:lnTo>
                  <a:lnTo>
                    <a:pt x="12" y="5"/>
                  </a:lnTo>
                  <a:lnTo>
                    <a:pt x="19" y="1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6" y="2"/>
                  </a:lnTo>
                  <a:lnTo>
                    <a:pt x="39" y="3"/>
                  </a:lnTo>
                  <a:lnTo>
                    <a:pt x="43" y="5"/>
                  </a:lnTo>
                  <a:lnTo>
                    <a:pt x="48" y="10"/>
                  </a:lnTo>
                  <a:lnTo>
                    <a:pt x="49" y="14"/>
                  </a:lnTo>
                  <a:lnTo>
                    <a:pt x="50" y="16"/>
                  </a:lnTo>
                  <a:lnTo>
                    <a:pt x="50" y="19"/>
                  </a:lnTo>
                  <a:lnTo>
                    <a:pt x="50" y="21"/>
                  </a:lnTo>
                  <a:lnTo>
                    <a:pt x="50" y="29"/>
                  </a:lnTo>
                  <a:lnTo>
                    <a:pt x="46" y="37"/>
                  </a:lnTo>
                  <a:lnTo>
                    <a:pt x="41" y="47"/>
                  </a:lnTo>
                  <a:lnTo>
                    <a:pt x="32" y="57"/>
                  </a:lnTo>
                  <a:lnTo>
                    <a:pt x="19" y="69"/>
                  </a:lnTo>
                  <a:lnTo>
                    <a:pt x="46" y="69"/>
                  </a:lnTo>
                  <a:lnTo>
                    <a:pt x="46" y="68"/>
                  </a:lnTo>
                  <a:lnTo>
                    <a:pt x="48" y="68"/>
                  </a:lnTo>
                  <a:lnTo>
                    <a:pt x="50" y="66"/>
                  </a:lnTo>
                  <a:lnTo>
                    <a:pt x="50" y="65"/>
                  </a:lnTo>
                  <a:lnTo>
                    <a:pt x="50" y="64"/>
                  </a:lnTo>
                  <a:lnTo>
                    <a:pt x="52" y="61"/>
                  </a:lnTo>
                  <a:lnTo>
                    <a:pt x="54" y="61"/>
                  </a:lnTo>
                  <a:lnTo>
                    <a:pt x="50" y="8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7" name="Freeform 362"/>
            <p:cNvSpPr>
              <a:spLocks noEditPoints="1"/>
            </p:cNvSpPr>
            <p:nvPr/>
          </p:nvSpPr>
          <p:spPr bwMode="auto">
            <a:xfrm>
              <a:off x="4318522" y="6633820"/>
              <a:ext cx="57607" cy="91745"/>
            </a:xfrm>
            <a:custGeom>
              <a:avLst/>
              <a:gdLst/>
              <a:ahLst/>
              <a:cxnLst>
                <a:cxn ang="0">
                  <a:pos x="54" y="43"/>
                </a:cxn>
                <a:cxn ang="0">
                  <a:pos x="53" y="54"/>
                </a:cxn>
                <a:cxn ang="0">
                  <a:pos x="50" y="66"/>
                </a:cxn>
                <a:cxn ang="0">
                  <a:pos x="49" y="69"/>
                </a:cxn>
                <a:cxn ang="0">
                  <a:pos x="47" y="72"/>
                </a:cxn>
                <a:cxn ang="0">
                  <a:pos x="44" y="77"/>
                </a:cxn>
                <a:cxn ang="0">
                  <a:pos x="40" y="82"/>
                </a:cxn>
                <a:cxn ang="0">
                  <a:pos x="37" y="83"/>
                </a:cxn>
                <a:cxn ang="0">
                  <a:pos x="35" y="85"/>
                </a:cxn>
                <a:cxn ang="0">
                  <a:pos x="33" y="85"/>
                </a:cxn>
                <a:cxn ang="0">
                  <a:pos x="31" y="85"/>
                </a:cxn>
                <a:cxn ang="0">
                  <a:pos x="29" y="86"/>
                </a:cxn>
                <a:cxn ang="0">
                  <a:pos x="24" y="86"/>
                </a:cxn>
                <a:cxn ang="0">
                  <a:pos x="19" y="85"/>
                </a:cxn>
                <a:cxn ang="0">
                  <a:pos x="16" y="83"/>
                </a:cxn>
                <a:cxn ang="0">
                  <a:pos x="10" y="78"/>
                </a:cxn>
                <a:cxn ang="0">
                  <a:pos x="6" y="71"/>
                </a:cxn>
                <a:cxn ang="0">
                  <a:pos x="3" y="64"/>
                </a:cxn>
                <a:cxn ang="0">
                  <a:pos x="1" y="54"/>
                </a:cxn>
                <a:cxn ang="0">
                  <a:pos x="0" y="44"/>
                </a:cxn>
                <a:cxn ang="0">
                  <a:pos x="1" y="31"/>
                </a:cxn>
                <a:cxn ang="0">
                  <a:pos x="4" y="20"/>
                </a:cxn>
                <a:cxn ang="0">
                  <a:pos x="8" y="11"/>
                </a:cxn>
                <a:cxn ang="0">
                  <a:pos x="14" y="5"/>
                </a:cxn>
                <a:cxn ang="0">
                  <a:pos x="20" y="1"/>
                </a:cxn>
                <a:cxn ang="0">
                  <a:pos x="27" y="0"/>
                </a:cxn>
                <a:cxn ang="0">
                  <a:pos x="34" y="1"/>
                </a:cxn>
                <a:cxn ang="0">
                  <a:pos x="41" y="5"/>
                </a:cxn>
                <a:cxn ang="0">
                  <a:pos x="46" y="10"/>
                </a:cxn>
                <a:cxn ang="0">
                  <a:pos x="50" y="18"/>
                </a:cxn>
                <a:cxn ang="0">
                  <a:pos x="53" y="31"/>
                </a:cxn>
                <a:cxn ang="0">
                  <a:pos x="54" y="43"/>
                </a:cxn>
                <a:cxn ang="0">
                  <a:pos x="35" y="43"/>
                </a:cxn>
                <a:cxn ang="0">
                  <a:pos x="35" y="14"/>
                </a:cxn>
                <a:cxn ang="0">
                  <a:pos x="34" y="10"/>
                </a:cxn>
                <a:cxn ang="0">
                  <a:pos x="34" y="8"/>
                </a:cxn>
                <a:cxn ang="0">
                  <a:pos x="31" y="7"/>
                </a:cxn>
                <a:cxn ang="0">
                  <a:pos x="30" y="5"/>
                </a:cxn>
                <a:cxn ang="0">
                  <a:pos x="28" y="4"/>
                </a:cxn>
                <a:cxn ang="0">
                  <a:pos x="24" y="4"/>
                </a:cxn>
                <a:cxn ang="0">
                  <a:pos x="23" y="5"/>
                </a:cxn>
                <a:cxn ang="0">
                  <a:pos x="22" y="7"/>
                </a:cxn>
                <a:cxn ang="0">
                  <a:pos x="20" y="8"/>
                </a:cxn>
                <a:cxn ang="0">
                  <a:pos x="20" y="10"/>
                </a:cxn>
                <a:cxn ang="0">
                  <a:pos x="20" y="13"/>
                </a:cxn>
                <a:cxn ang="0">
                  <a:pos x="19" y="17"/>
                </a:cxn>
                <a:cxn ang="0">
                  <a:pos x="19" y="69"/>
                </a:cxn>
                <a:cxn ang="0">
                  <a:pos x="20" y="75"/>
                </a:cxn>
                <a:cxn ang="0">
                  <a:pos x="21" y="79"/>
                </a:cxn>
                <a:cxn ang="0">
                  <a:pos x="24" y="82"/>
                </a:cxn>
                <a:cxn ang="0">
                  <a:pos x="26" y="82"/>
                </a:cxn>
                <a:cxn ang="0">
                  <a:pos x="29" y="82"/>
                </a:cxn>
                <a:cxn ang="0">
                  <a:pos x="30" y="82"/>
                </a:cxn>
                <a:cxn ang="0">
                  <a:pos x="31" y="81"/>
                </a:cxn>
                <a:cxn ang="0">
                  <a:pos x="31" y="79"/>
                </a:cxn>
                <a:cxn ang="0">
                  <a:pos x="33" y="78"/>
                </a:cxn>
                <a:cxn ang="0">
                  <a:pos x="34" y="77"/>
                </a:cxn>
                <a:cxn ang="0">
                  <a:pos x="35" y="75"/>
                </a:cxn>
                <a:cxn ang="0">
                  <a:pos x="35" y="69"/>
                </a:cxn>
                <a:cxn ang="0">
                  <a:pos x="35" y="43"/>
                </a:cxn>
              </a:cxnLst>
              <a:rect l="0" t="0" r="r" b="b"/>
              <a:pathLst>
                <a:path w="54" h="86">
                  <a:moveTo>
                    <a:pt x="54" y="43"/>
                  </a:moveTo>
                  <a:lnTo>
                    <a:pt x="53" y="54"/>
                  </a:lnTo>
                  <a:lnTo>
                    <a:pt x="50" y="66"/>
                  </a:lnTo>
                  <a:lnTo>
                    <a:pt x="49" y="69"/>
                  </a:lnTo>
                  <a:lnTo>
                    <a:pt x="47" y="72"/>
                  </a:lnTo>
                  <a:lnTo>
                    <a:pt x="44" y="77"/>
                  </a:lnTo>
                  <a:lnTo>
                    <a:pt x="40" y="82"/>
                  </a:lnTo>
                  <a:lnTo>
                    <a:pt x="37" y="83"/>
                  </a:lnTo>
                  <a:lnTo>
                    <a:pt x="35" y="85"/>
                  </a:lnTo>
                  <a:lnTo>
                    <a:pt x="33" y="85"/>
                  </a:lnTo>
                  <a:lnTo>
                    <a:pt x="31" y="85"/>
                  </a:lnTo>
                  <a:lnTo>
                    <a:pt x="29" y="86"/>
                  </a:lnTo>
                  <a:lnTo>
                    <a:pt x="24" y="86"/>
                  </a:lnTo>
                  <a:lnTo>
                    <a:pt x="19" y="85"/>
                  </a:lnTo>
                  <a:lnTo>
                    <a:pt x="16" y="83"/>
                  </a:lnTo>
                  <a:lnTo>
                    <a:pt x="10" y="78"/>
                  </a:lnTo>
                  <a:lnTo>
                    <a:pt x="6" y="71"/>
                  </a:lnTo>
                  <a:lnTo>
                    <a:pt x="3" y="64"/>
                  </a:lnTo>
                  <a:lnTo>
                    <a:pt x="1" y="54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20"/>
                  </a:lnTo>
                  <a:lnTo>
                    <a:pt x="8" y="11"/>
                  </a:lnTo>
                  <a:lnTo>
                    <a:pt x="14" y="5"/>
                  </a:lnTo>
                  <a:lnTo>
                    <a:pt x="20" y="1"/>
                  </a:lnTo>
                  <a:lnTo>
                    <a:pt x="27" y="0"/>
                  </a:lnTo>
                  <a:lnTo>
                    <a:pt x="34" y="1"/>
                  </a:lnTo>
                  <a:lnTo>
                    <a:pt x="41" y="5"/>
                  </a:lnTo>
                  <a:lnTo>
                    <a:pt x="46" y="10"/>
                  </a:lnTo>
                  <a:lnTo>
                    <a:pt x="50" y="18"/>
                  </a:lnTo>
                  <a:lnTo>
                    <a:pt x="53" y="31"/>
                  </a:lnTo>
                  <a:lnTo>
                    <a:pt x="54" y="43"/>
                  </a:lnTo>
                  <a:close/>
                  <a:moveTo>
                    <a:pt x="35" y="43"/>
                  </a:moveTo>
                  <a:lnTo>
                    <a:pt x="35" y="14"/>
                  </a:lnTo>
                  <a:lnTo>
                    <a:pt x="34" y="10"/>
                  </a:lnTo>
                  <a:lnTo>
                    <a:pt x="34" y="8"/>
                  </a:lnTo>
                  <a:lnTo>
                    <a:pt x="31" y="7"/>
                  </a:lnTo>
                  <a:lnTo>
                    <a:pt x="30" y="5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23" y="5"/>
                  </a:lnTo>
                  <a:lnTo>
                    <a:pt x="22" y="7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3"/>
                  </a:lnTo>
                  <a:lnTo>
                    <a:pt x="19" y="17"/>
                  </a:lnTo>
                  <a:lnTo>
                    <a:pt x="19" y="69"/>
                  </a:lnTo>
                  <a:lnTo>
                    <a:pt x="20" y="75"/>
                  </a:lnTo>
                  <a:lnTo>
                    <a:pt x="21" y="79"/>
                  </a:lnTo>
                  <a:lnTo>
                    <a:pt x="24" y="82"/>
                  </a:lnTo>
                  <a:lnTo>
                    <a:pt x="26" y="82"/>
                  </a:lnTo>
                  <a:lnTo>
                    <a:pt x="29" y="82"/>
                  </a:lnTo>
                  <a:lnTo>
                    <a:pt x="30" y="82"/>
                  </a:lnTo>
                  <a:lnTo>
                    <a:pt x="31" y="81"/>
                  </a:lnTo>
                  <a:lnTo>
                    <a:pt x="31" y="79"/>
                  </a:lnTo>
                  <a:lnTo>
                    <a:pt x="33" y="78"/>
                  </a:lnTo>
                  <a:lnTo>
                    <a:pt x="34" y="77"/>
                  </a:lnTo>
                  <a:lnTo>
                    <a:pt x="35" y="75"/>
                  </a:lnTo>
                  <a:lnTo>
                    <a:pt x="35" y="69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8" name="Freeform 363"/>
            <p:cNvSpPr>
              <a:spLocks/>
            </p:cNvSpPr>
            <p:nvPr/>
          </p:nvSpPr>
          <p:spPr bwMode="auto">
            <a:xfrm>
              <a:off x="4386797" y="6704229"/>
              <a:ext cx="21336" cy="21336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2" y="1"/>
                </a:cxn>
                <a:cxn ang="0">
                  <a:pos x="14" y="2"/>
                </a:cxn>
                <a:cxn ang="0">
                  <a:pos x="17" y="3"/>
                </a:cxn>
                <a:cxn ang="0">
                  <a:pos x="17" y="5"/>
                </a:cxn>
                <a:cxn ang="0">
                  <a:pos x="19" y="6"/>
                </a:cxn>
                <a:cxn ang="0">
                  <a:pos x="19" y="9"/>
                </a:cxn>
                <a:cxn ang="0">
                  <a:pos x="20" y="11"/>
                </a:cxn>
                <a:cxn ang="0">
                  <a:pos x="19" y="13"/>
                </a:cxn>
                <a:cxn ang="0">
                  <a:pos x="18" y="15"/>
                </a:cxn>
                <a:cxn ang="0">
                  <a:pos x="17" y="17"/>
                </a:cxn>
                <a:cxn ang="0">
                  <a:pos x="15" y="19"/>
                </a:cxn>
                <a:cxn ang="0">
                  <a:pos x="14" y="19"/>
                </a:cxn>
                <a:cxn ang="0">
                  <a:pos x="11" y="20"/>
                </a:cxn>
                <a:cxn ang="0">
                  <a:pos x="7" y="20"/>
                </a:cxn>
                <a:cxn ang="0">
                  <a:pos x="4" y="19"/>
                </a:cxn>
                <a:cxn ang="0">
                  <a:pos x="3" y="17"/>
                </a:cxn>
                <a:cxn ang="0">
                  <a:pos x="0" y="11"/>
                </a:cxn>
                <a:cxn ang="0">
                  <a:pos x="0" y="7"/>
                </a:cxn>
                <a:cxn ang="0">
                  <a:pos x="3" y="3"/>
                </a:cxn>
                <a:cxn ang="0">
                  <a:pos x="9" y="0"/>
                </a:cxn>
              </a:cxnLst>
              <a:rect l="0" t="0" r="r" b="b"/>
              <a:pathLst>
                <a:path w="20" h="20">
                  <a:moveTo>
                    <a:pt x="9" y="0"/>
                  </a:moveTo>
                  <a:lnTo>
                    <a:pt x="12" y="1"/>
                  </a:lnTo>
                  <a:lnTo>
                    <a:pt x="14" y="2"/>
                  </a:lnTo>
                  <a:lnTo>
                    <a:pt x="17" y="3"/>
                  </a:lnTo>
                  <a:lnTo>
                    <a:pt x="17" y="5"/>
                  </a:lnTo>
                  <a:lnTo>
                    <a:pt x="19" y="6"/>
                  </a:lnTo>
                  <a:lnTo>
                    <a:pt x="19" y="9"/>
                  </a:lnTo>
                  <a:lnTo>
                    <a:pt x="20" y="11"/>
                  </a:lnTo>
                  <a:lnTo>
                    <a:pt x="19" y="13"/>
                  </a:lnTo>
                  <a:lnTo>
                    <a:pt x="18" y="15"/>
                  </a:lnTo>
                  <a:lnTo>
                    <a:pt x="17" y="17"/>
                  </a:lnTo>
                  <a:lnTo>
                    <a:pt x="15" y="19"/>
                  </a:lnTo>
                  <a:lnTo>
                    <a:pt x="14" y="19"/>
                  </a:lnTo>
                  <a:lnTo>
                    <a:pt x="11" y="20"/>
                  </a:lnTo>
                  <a:lnTo>
                    <a:pt x="7" y="20"/>
                  </a:lnTo>
                  <a:lnTo>
                    <a:pt x="4" y="19"/>
                  </a:lnTo>
                  <a:lnTo>
                    <a:pt x="3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9" name="Freeform 364"/>
            <p:cNvSpPr>
              <a:spLocks/>
            </p:cNvSpPr>
            <p:nvPr/>
          </p:nvSpPr>
          <p:spPr bwMode="auto">
            <a:xfrm>
              <a:off x="4415601" y="6633820"/>
              <a:ext cx="57607" cy="91745"/>
            </a:xfrm>
            <a:custGeom>
              <a:avLst/>
              <a:gdLst/>
              <a:ahLst/>
              <a:cxnLst>
                <a:cxn ang="0">
                  <a:pos x="16" y="39"/>
                </a:cxn>
                <a:cxn ang="0">
                  <a:pos x="24" y="36"/>
                </a:cxn>
                <a:cxn ang="0">
                  <a:pos x="29" y="32"/>
                </a:cxn>
                <a:cxn ang="0">
                  <a:pos x="32" y="25"/>
                </a:cxn>
                <a:cxn ang="0">
                  <a:pos x="31" y="16"/>
                </a:cxn>
                <a:cxn ang="0">
                  <a:pos x="27" y="11"/>
                </a:cxn>
                <a:cxn ang="0">
                  <a:pos x="23" y="10"/>
                </a:cxn>
                <a:cxn ang="0">
                  <a:pos x="13" y="10"/>
                </a:cxn>
                <a:cxn ang="0">
                  <a:pos x="4" y="18"/>
                </a:cxn>
                <a:cxn ang="0">
                  <a:pos x="7" y="10"/>
                </a:cxn>
                <a:cxn ang="0">
                  <a:pos x="22" y="1"/>
                </a:cxn>
                <a:cxn ang="0">
                  <a:pos x="39" y="1"/>
                </a:cxn>
                <a:cxn ang="0">
                  <a:pos x="48" y="7"/>
                </a:cxn>
                <a:cxn ang="0">
                  <a:pos x="50" y="13"/>
                </a:cxn>
                <a:cxn ang="0">
                  <a:pos x="49" y="23"/>
                </a:cxn>
                <a:cxn ang="0">
                  <a:pos x="40" y="30"/>
                </a:cxn>
                <a:cxn ang="0">
                  <a:pos x="45" y="35"/>
                </a:cxn>
                <a:cxn ang="0">
                  <a:pos x="54" y="47"/>
                </a:cxn>
                <a:cxn ang="0">
                  <a:pos x="54" y="62"/>
                </a:cxn>
                <a:cxn ang="0">
                  <a:pos x="46" y="77"/>
                </a:cxn>
                <a:cxn ang="0">
                  <a:pos x="30" y="85"/>
                </a:cxn>
                <a:cxn ang="0">
                  <a:pos x="10" y="85"/>
                </a:cxn>
                <a:cxn ang="0">
                  <a:pos x="2" y="79"/>
                </a:cxn>
                <a:cxn ang="0">
                  <a:pos x="0" y="73"/>
                </a:cxn>
                <a:cxn ang="0">
                  <a:pos x="4" y="68"/>
                </a:cxn>
                <a:cxn ang="0">
                  <a:pos x="7" y="66"/>
                </a:cxn>
                <a:cxn ang="0">
                  <a:pos x="10" y="67"/>
                </a:cxn>
                <a:cxn ang="0">
                  <a:pos x="12" y="68"/>
                </a:cxn>
                <a:cxn ang="0">
                  <a:pos x="18" y="71"/>
                </a:cxn>
                <a:cxn ang="0">
                  <a:pos x="24" y="75"/>
                </a:cxn>
                <a:cxn ang="0">
                  <a:pos x="31" y="77"/>
                </a:cxn>
                <a:cxn ang="0">
                  <a:pos x="39" y="71"/>
                </a:cxn>
                <a:cxn ang="0">
                  <a:pos x="40" y="65"/>
                </a:cxn>
                <a:cxn ang="0">
                  <a:pos x="34" y="50"/>
                </a:cxn>
                <a:cxn ang="0">
                  <a:pos x="16" y="41"/>
                </a:cxn>
              </a:cxnLst>
              <a:rect l="0" t="0" r="r" b="b"/>
              <a:pathLst>
                <a:path w="54" h="86">
                  <a:moveTo>
                    <a:pt x="16" y="41"/>
                  </a:moveTo>
                  <a:lnTo>
                    <a:pt x="16" y="39"/>
                  </a:lnTo>
                  <a:lnTo>
                    <a:pt x="22" y="37"/>
                  </a:lnTo>
                  <a:lnTo>
                    <a:pt x="24" y="36"/>
                  </a:lnTo>
                  <a:lnTo>
                    <a:pt x="26" y="35"/>
                  </a:lnTo>
                  <a:lnTo>
                    <a:pt x="29" y="32"/>
                  </a:lnTo>
                  <a:lnTo>
                    <a:pt x="30" y="30"/>
                  </a:lnTo>
                  <a:lnTo>
                    <a:pt x="32" y="25"/>
                  </a:lnTo>
                  <a:lnTo>
                    <a:pt x="33" y="22"/>
                  </a:lnTo>
                  <a:lnTo>
                    <a:pt x="31" y="16"/>
                  </a:lnTo>
                  <a:lnTo>
                    <a:pt x="29" y="13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3" y="10"/>
                  </a:lnTo>
                  <a:lnTo>
                    <a:pt x="20" y="9"/>
                  </a:lnTo>
                  <a:lnTo>
                    <a:pt x="13" y="10"/>
                  </a:lnTo>
                  <a:lnTo>
                    <a:pt x="8" y="13"/>
                  </a:lnTo>
                  <a:lnTo>
                    <a:pt x="4" y="18"/>
                  </a:lnTo>
                  <a:lnTo>
                    <a:pt x="3" y="17"/>
                  </a:lnTo>
                  <a:lnTo>
                    <a:pt x="7" y="10"/>
                  </a:lnTo>
                  <a:lnTo>
                    <a:pt x="14" y="4"/>
                  </a:lnTo>
                  <a:lnTo>
                    <a:pt x="22" y="1"/>
                  </a:lnTo>
                  <a:lnTo>
                    <a:pt x="30" y="0"/>
                  </a:lnTo>
                  <a:lnTo>
                    <a:pt x="39" y="1"/>
                  </a:lnTo>
                  <a:lnTo>
                    <a:pt x="46" y="5"/>
                  </a:lnTo>
                  <a:lnTo>
                    <a:pt x="48" y="7"/>
                  </a:lnTo>
                  <a:lnTo>
                    <a:pt x="50" y="10"/>
                  </a:lnTo>
                  <a:lnTo>
                    <a:pt x="50" y="13"/>
                  </a:lnTo>
                  <a:lnTo>
                    <a:pt x="50" y="18"/>
                  </a:lnTo>
                  <a:lnTo>
                    <a:pt x="49" y="23"/>
                  </a:lnTo>
                  <a:lnTo>
                    <a:pt x="44" y="28"/>
                  </a:lnTo>
                  <a:lnTo>
                    <a:pt x="40" y="30"/>
                  </a:lnTo>
                  <a:lnTo>
                    <a:pt x="38" y="31"/>
                  </a:lnTo>
                  <a:lnTo>
                    <a:pt x="45" y="35"/>
                  </a:lnTo>
                  <a:lnTo>
                    <a:pt x="50" y="41"/>
                  </a:lnTo>
                  <a:lnTo>
                    <a:pt x="54" y="47"/>
                  </a:lnTo>
                  <a:lnTo>
                    <a:pt x="54" y="54"/>
                  </a:lnTo>
                  <a:lnTo>
                    <a:pt x="54" y="62"/>
                  </a:lnTo>
                  <a:lnTo>
                    <a:pt x="50" y="70"/>
                  </a:lnTo>
                  <a:lnTo>
                    <a:pt x="46" y="77"/>
                  </a:lnTo>
                  <a:lnTo>
                    <a:pt x="38" y="82"/>
                  </a:lnTo>
                  <a:lnTo>
                    <a:pt x="30" y="85"/>
                  </a:lnTo>
                  <a:lnTo>
                    <a:pt x="20" y="86"/>
                  </a:lnTo>
                  <a:lnTo>
                    <a:pt x="10" y="85"/>
                  </a:lnTo>
                  <a:lnTo>
                    <a:pt x="4" y="82"/>
                  </a:lnTo>
                  <a:lnTo>
                    <a:pt x="2" y="79"/>
                  </a:lnTo>
                  <a:lnTo>
                    <a:pt x="0" y="77"/>
                  </a:lnTo>
                  <a:lnTo>
                    <a:pt x="0" y="73"/>
                  </a:lnTo>
                  <a:lnTo>
                    <a:pt x="2" y="70"/>
                  </a:lnTo>
                  <a:lnTo>
                    <a:pt x="4" y="68"/>
                  </a:lnTo>
                  <a:lnTo>
                    <a:pt x="6" y="67"/>
                  </a:lnTo>
                  <a:lnTo>
                    <a:pt x="7" y="66"/>
                  </a:lnTo>
                  <a:lnTo>
                    <a:pt x="8" y="66"/>
                  </a:lnTo>
                  <a:lnTo>
                    <a:pt x="10" y="67"/>
                  </a:lnTo>
                  <a:lnTo>
                    <a:pt x="10" y="68"/>
                  </a:lnTo>
                  <a:lnTo>
                    <a:pt x="12" y="68"/>
                  </a:lnTo>
                  <a:lnTo>
                    <a:pt x="13" y="68"/>
                  </a:lnTo>
                  <a:lnTo>
                    <a:pt x="18" y="71"/>
                  </a:lnTo>
                  <a:lnTo>
                    <a:pt x="21" y="74"/>
                  </a:lnTo>
                  <a:lnTo>
                    <a:pt x="24" y="75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4" y="76"/>
                  </a:lnTo>
                  <a:lnTo>
                    <a:pt x="39" y="71"/>
                  </a:lnTo>
                  <a:lnTo>
                    <a:pt x="40" y="68"/>
                  </a:lnTo>
                  <a:lnTo>
                    <a:pt x="40" y="65"/>
                  </a:lnTo>
                  <a:lnTo>
                    <a:pt x="39" y="58"/>
                  </a:lnTo>
                  <a:lnTo>
                    <a:pt x="34" y="50"/>
                  </a:lnTo>
                  <a:lnTo>
                    <a:pt x="27" y="44"/>
                  </a:lnTo>
                  <a:lnTo>
                    <a:pt x="16" y="4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0" name="Line 365"/>
            <p:cNvSpPr>
              <a:spLocks noChangeShapeType="1"/>
            </p:cNvSpPr>
            <p:nvPr/>
          </p:nvSpPr>
          <p:spPr bwMode="auto">
            <a:xfrm>
              <a:off x="3066099" y="6192165"/>
              <a:ext cx="1730349" cy="1066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1" name="Freeform 366"/>
            <p:cNvSpPr>
              <a:spLocks/>
            </p:cNvSpPr>
            <p:nvPr/>
          </p:nvSpPr>
          <p:spPr bwMode="auto">
            <a:xfrm>
              <a:off x="3066099" y="6188965"/>
              <a:ext cx="1730349" cy="60807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35" y="1"/>
                </a:cxn>
                <a:cxn ang="0">
                  <a:pos x="42" y="2"/>
                </a:cxn>
                <a:cxn ang="0">
                  <a:pos x="59" y="3"/>
                </a:cxn>
                <a:cxn ang="0">
                  <a:pos x="111" y="8"/>
                </a:cxn>
                <a:cxn ang="0">
                  <a:pos x="126" y="9"/>
                </a:cxn>
                <a:cxn ang="0">
                  <a:pos x="210" y="18"/>
                </a:cxn>
                <a:cxn ang="0">
                  <a:pos x="293" y="26"/>
                </a:cxn>
                <a:cxn ang="0">
                  <a:pos x="334" y="30"/>
                </a:cxn>
                <a:cxn ang="0">
                  <a:pos x="376" y="33"/>
                </a:cxn>
                <a:cxn ang="0">
                  <a:pos x="478" y="40"/>
                </a:cxn>
                <a:cxn ang="0">
                  <a:pos x="500" y="41"/>
                </a:cxn>
                <a:cxn ang="0">
                  <a:pos x="561" y="44"/>
                </a:cxn>
                <a:cxn ang="0">
                  <a:pos x="613" y="46"/>
                </a:cxn>
                <a:cxn ang="0">
                  <a:pos x="666" y="47"/>
                </a:cxn>
                <a:cxn ang="0">
                  <a:pos x="732" y="49"/>
                </a:cxn>
                <a:cxn ang="0">
                  <a:pos x="783" y="50"/>
                </a:cxn>
                <a:cxn ang="0">
                  <a:pos x="1082" y="49"/>
                </a:cxn>
                <a:cxn ang="0">
                  <a:pos x="1164" y="48"/>
                </a:cxn>
                <a:cxn ang="0">
                  <a:pos x="1248" y="47"/>
                </a:cxn>
                <a:cxn ang="0">
                  <a:pos x="1331" y="46"/>
                </a:cxn>
                <a:cxn ang="0">
                  <a:pos x="1622" y="37"/>
                </a:cxn>
                <a:cxn ang="0">
                  <a:pos x="1415" y="50"/>
                </a:cxn>
                <a:cxn ang="0">
                  <a:pos x="1316" y="53"/>
                </a:cxn>
                <a:cxn ang="0">
                  <a:pos x="1224" y="54"/>
                </a:cxn>
                <a:cxn ang="0">
                  <a:pos x="1132" y="56"/>
                </a:cxn>
                <a:cxn ang="0">
                  <a:pos x="1044" y="57"/>
                </a:cxn>
                <a:cxn ang="0">
                  <a:pos x="749" y="56"/>
                </a:cxn>
                <a:cxn ang="0">
                  <a:pos x="697" y="55"/>
                </a:cxn>
                <a:cxn ang="0">
                  <a:pos x="646" y="54"/>
                </a:cxn>
                <a:cxn ang="0">
                  <a:pos x="583" y="52"/>
                </a:cxn>
                <a:cxn ang="0">
                  <a:pos x="531" y="50"/>
                </a:cxn>
                <a:cxn ang="0">
                  <a:pos x="477" y="47"/>
                </a:cxn>
                <a:cxn ang="0">
                  <a:pos x="375" y="40"/>
                </a:cxn>
                <a:cxn ang="0">
                  <a:pos x="334" y="37"/>
                </a:cxn>
                <a:cxn ang="0">
                  <a:pos x="292" y="33"/>
                </a:cxn>
                <a:cxn ang="0">
                  <a:pos x="209" y="25"/>
                </a:cxn>
                <a:cxn ang="0">
                  <a:pos x="125" y="16"/>
                </a:cxn>
                <a:cxn ang="0">
                  <a:pos x="83" y="12"/>
                </a:cxn>
                <a:cxn ang="0">
                  <a:pos x="42" y="9"/>
                </a:cxn>
                <a:cxn ang="0">
                  <a:pos x="36" y="8"/>
                </a:cxn>
                <a:cxn ang="0">
                  <a:pos x="34" y="8"/>
                </a:cxn>
                <a:cxn ang="0">
                  <a:pos x="17" y="7"/>
                </a:cxn>
                <a:cxn ang="0">
                  <a:pos x="12" y="7"/>
                </a:cxn>
                <a:cxn ang="0">
                  <a:pos x="0" y="0"/>
                </a:cxn>
              </a:cxnLst>
              <a:rect l="0" t="0" r="r" b="b"/>
              <a:pathLst>
                <a:path w="1622" h="57">
                  <a:moveTo>
                    <a:pt x="0" y="0"/>
                  </a:moveTo>
                  <a:lnTo>
                    <a:pt x="13" y="0"/>
                  </a:lnTo>
                  <a:lnTo>
                    <a:pt x="18" y="1"/>
                  </a:lnTo>
                  <a:lnTo>
                    <a:pt x="35" y="1"/>
                  </a:lnTo>
                  <a:lnTo>
                    <a:pt x="38" y="2"/>
                  </a:lnTo>
                  <a:lnTo>
                    <a:pt x="42" y="2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84" y="5"/>
                  </a:lnTo>
                  <a:lnTo>
                    <a:pt x="111" y="8"/>
                  </a:lnTo>
                  <a:lnTo>
                    <a:pt x="125" y="9"/>
                  </a:lnTo>
                  <a:lnTo>
                    <a:pt x="126" y="9"/>
                  </a:lnTo>
                  <a:lnTo>
                    <a:pt x="167" y="13"/>
                  </a:lnTo>
                  <a:lnTo>
                    <a:pt x="210" y="18"/>
                  </a:lnTo>
                  <a:lnTo>
                    <a:pt x="251" y="23"/>
                  </a:lnTo>
                  <a:lnTo>
                    <a:pt x="293" y="26"/>
                  </a:lnTo>
                  <a:lnTo>
                    <a:pt x="327" y="29"/>
                  </a:lnTo>
                  <a:lnTo>
                    <a:pt x="334" y="30"/>
                  </a:lnTo>
                  <a:lnTo>
                    <a:pt x="367" y="32"/>
                  </a:lnTo>
                  <a:lnTo>
                    <a:pt x="376" y="33"/>
                  </a:lnTo>
                  <a:lnTo>
                    <a:pt x="408" y="35"/>
                  </a:lnTo>
                  <a:lnTo>
                    <a:pt x="478" y="40"/>
                  </a:lnTo>
                  <a:lnTo>
                    <a:pt x="499" y="41"/>
                  </a:lnTo>
                  <a:lnTo>
                    <a:pt x="500" y="41"/>
                  </a:lnTo>
                  <a:lnTo>
                    <a:pt x="532" y="44"/>
                  </a:lnTo>
                  <a:lnTo>
                    <a:pt x="561" y="44"/>
                  </a:lnTo>
                  <a:lnTo>
                    <a:pt x="583" y="45"/>
                  </a:lnTo>
                  <a:lnTo>
                    <a:pt x="613" y="46"/>
                  </a:lnTo>
                  <a:lnTo>
                    <a:pt x="646" y="47"/>
                  </a:lnTo>
                  <a:lnTo>
                    <a:pt x="666" y="47"/>
                  </a:lnTo>
                  <a:lnTo>
                    <a:pt x="697" y="48"/>
                  </a:lnTo>
                  <a:lnTo>
                    <a:pt x="732" y="49"/>
                  </a:lnTo>
                  <a:lnTo>
                    <a:pt x="749" y="49"/>
                  </a:lnTo>
                  <a:lnTo>
                    <a:pt x="783" y="50"/>
                  </a:lnTo>
                  <a:lnTo>
                    <a:pt x="1044" y="50"/>
                  </a:lnTo>
                  <a:lnTo>
                    <a:pt x="1082" y="49"/>
                  </a:lnTo>
                  <a:lnTo>
                    <a:pt x="1132" y="49"/>
                  </a:lnTo>
                  <a:lnTo>
                    <a:pt x="1164" y="48"/>
                  </a:lnTo>
                  <a:lnTo>
                    <a:pt x="1224" y="47"/>
                  </a:lnTo>
                  <a:lnTo>
                    <a:pt x="1248" y="47"/>
                  </a:lnTo>
                  <a:lnTo>
                    <a:pt x="1316" y="46"/>
                  </a:lnTo>
                  <a:lnTo>
                    <a:pt x="1331" y="46"/>
                  </a:lnTo>
                  <a:lnTo>
                    <a:pt x="1415" y="43"/>
                  </a:lnTo>
                  <a:lnTo>
                    <a:pt x="1622" y="37"/>
                  </a:lnTo>
                  <a:lnTo>
                    <a:pt x="1622" y="44"/>
                  </a:lnTo>
                  <a:lnTo>
                    <a:pt x="1415" y="50"/>
                  </a:lnTo>
                  <a:lnTo>
                    <a:pt x="1331" y="53"/>
                  </a:lnTo>
                  <a:lnTo>
                    <a:pt x="1316" y="53"/>
                  </a:lnTo>
                  <a:lnTo>
                    <a:pt x="1248" y="54"/>
                  </a:lnTo>
                  <a:lnTo>
                    <a:pt x="1224" y="54"/>
                  </a:lnTo>
                  <a:lnTo>
                    <a:pt x="1164" y="55"/>
                  </a:lnTo>
                  <a:lnTo>
                    <a:pt x="1132" y="56"/>
                  </a:lnTo>
                  <a:lnTo>
                    <a:pt x="1082" y="56"/>
                  </a:lnTo>
                  <a:lnTo>
                    <a:pt x="1044" y="57"/>
                  </a:lnTo>
                  <a:lnTo>
                    <a:pt x="783" y="57"/>
                  </a:lnTo>
                  <a:lnTo>
                    <a:pt x="749" y="56"/>
                  </a:lnTo>
                  <a:lnTo>
                    <a:pt x="732" y="56"/>
                  </a:lnTo>
                  <a:lnTo>
                    <a:pt x="697" y="55"/>
                  </a:lnTo>
                  <a:lnTo>
                    <a:pt x="666" y="54"/>
                  </a:lnTo>
                  <a:lnTo>
                    <a:pt x="646" y="54"/>
                  </a:lnTo>
                  <a:lnTo>
                    <a:pt x="613" y="53"/>
                  </a:lnTo>
                  <a:lnTo>
                    <a:pt x="583" y="52"/>
                  </a:lnTo>
                  <a:lnTo>
                    <a:pt x="561" y="51"/>
                  </a:lnTo>
                  <a:lnTo>
                    <a:pt x="531" y="50"/>
                  </a:lnTo>
                  <a:lnTo>
                    <a:pt x="499" y="48"/>
                  </a:lnTo>
                  <a:lnTo>
                    <a:pt x="477" y="47"/>
                  </a:lnTo>
                  <a:lnTo>
                    <a:pt x="407" y="42"/>
                  </a:lnTo>
                  <a:lnTo>
                    <a:pt x="375" y="40"/>
                  </a:lnTo>
                  <a:lnTo>
                    <a:pt x="366" y="39"/>
                  </a:lnTo>
                  <a:lnTo>
                    <a:pt x="334" y="37"/>
                  </a:lnTo>
                  <a:lnTo>
                    <a:pt x="327" y="36"/>
                  </a:lnTo>
                  <a:lnTo>
                    <a:pt x="292" y="33"/>
                  </a:lnTo>
                  <a:lnTo>
                    <a:pt x="250" y="30"/>
                  </a:lnTo>
                  <a:lnTo>
                    <a:pt x="209" y="25"/>
                  </a:lnTo>
                  <a:lnTo>
                    <a:pt x="166" y="20"/>
                  </a:lnTo>
                  <a:lnTo>
                    <a:pt x="125" y="16"/>
                  </a:lnTo>
                  <a:lnTo>
                    <a:pt x="110" y="15"/>
                  </a:lnTo>
                  <a:lnTo>
                    <a:pt x="83" y="12"/>
                  </a:lnTo>
                  <a:lnTo>
                    <a:pt x="59" y="10"/>
                  </a:lnTo>
                  <a:lnTo>
                    <a:pt x="42" y="9"/>
                  </a:lnTo>
                  <a:lnTo>
                    <a:pt x="38" y="9"/>
                  </a:lnTo>
                  <a:lnTo>
                    <a:pt x="36" y="8"/>
                  </a:lnTo>
                  <a:lnTo>
                    <a:pt x="34" y="7"/>
                  </a:lnTo>
                  <a:lnTo>
                    <a:pt x="34" y="8"/>
                  </a:lnTo>
                  <a:lnTo>
                    <a:pt x="19" y="8"/>
                  </a:lnTo>
                  <a:lnTo>
                    <a:pt x="17" y="7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2" name="Line 367"/>
            <p:cNvSpPr>
              <a:spLocks noChangeShapeType="1"/>
            </p:cNvSpPr>
            <p:nvPr/>
          </p:nvSpPr>
          <p:spPr bwMode="auto">
            <a:xfrm flipV="1">
              <a:off x="3239987" y="6089752"/>
              <a:ext cx="1067" cy="44806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3" name="Line 368"/>
            <p:cNvSpPr>
              <a:spLocks noChangeShapeType="1"/>
            </p:cNvSpPr>
            <p:nvPr/>
          </p:nvSpPr>
          <p:spPr bwMode="auto">
            <a:xfrm flipV="1">
              <a:off x="3239987" y="5979872"/>
              <a:ext cx="1067" cy="45872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4" name="Line 369"/>
            <p:cNvSpPr>
              <a:spLocks noChangeShapeType="1"/>
            </p:cNvSpPr>
            <p:nvPr/>
          </p:nvSpPr>
          <p:spPr bwMode="auto">
            <a:xfrm>
              <a:off x="3207983" y="6134558"/>
              <a:ext cx="64008" cy="1066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5" name="Line 370"/>
            <p:cNvSpPr>
              <a:spLocks noChangeShapeType="1"/>
            </p:cNvSpPr>
            <p:nvPr/>
          </p:nvSpPr>
          <p:spPr bwMode="auto">
            <a:xfrm>
              <a:off x="3207983" y="5978805"/>
              <a:ext cx="64008" cy="1066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6" name="Freeform 371"/>
            <p:cNvSpPr>
              <a:spLocks/>
            </p:cNvSpPr>
            <p:nvPr/>
          </p:nvSpPr>
          <p:spPr bwMode="auto">
            <a:xfrm>
              <a:off x="3207983" y="6025744"/>
              <a:ext cx="64008" cy="64008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0" y="1"/>
                </a:cxn>
                <a:cxn ang="0">
                  <a:pos x="48" y="5"/>
                </a:cxn>
                <a:cxn ang="0">
                  <a:pos x="54" y="12"/>
                </a:cxn>
                <a:cxn ang="0">
                  <a:pos x="59" y="20"/>
                </a:cxn>
                <a:cxn ang="0">
                  <a:pos x="60" y="30"/>
                </a:cxn>
                <a:cxn ang="0">
                  <a:pos x="59" y="40"/>
                </a:cxn>
                <a:cxn ang="0">
                  <a:pos x="54" y="47"/>
                </a:cxn>
                <a:cxn ang="0">
                  <a:pos x="48" y="54"/>
                </a:cxn>
                <a:cxn ang="0">
                  <a:pos x="40" y="58"/>
                </a:cxn>
                <a:cxn ang="0">
                  <a:pos x="30" y="60"/>
                </a:cxn>
                <a:cxn ang="0">
                  <a:pos x="20" y="58"/>
                </a:cxn>
                <a:cxn ang="0">
                  <a:pos x="12" y="54"/>
                </a:cxn>
                <a:cxn ang="0">
                  <a:pos x="6" y="47"/>
                </a:cxn>
                <a:cxn ang="0">
                  <a:pos x="1" y="40"/>
                </a:cxn>
                <a:cxn ang="0">
                  <a:pos x="0" y="30"/>
                </a:cxn>
                <a:cxn ang="0">
                  <a:pos x="1" y="20"/>
                </a:cxn>
                <a:cxn ang="0">
                  <a:pos x="6" y="12"/>
                </a:cxn>
                <a:cxn ang="0">
                  <a:pos x="12" y="5"/>
                </a:cxn>
                <a:cxn ang="0">
                  <a:pos x="20" y="1"/>
                </a:cxn>
                <a:cxn ang="0">
                  <a:pos x="30" y="0"/>
                </a:cxn>
              </a:cxnLst>
              <a:rect l="0" t="0" r="r" b="b"/>
              <a:pathLst>
                <a:path w="60" h="60">
                  <a:moveTo>
                    <a:pt x="30" y="0"/>
                  </a:moveTo>
                  <a:lnTo>
                    <a:pt x="40" y="1"/>
                  </a:lnTo>
                  <a:lnTo>
                    <a:pt x="48" y="5"/>
                  </a:lnTo>
                  <a:lnTo>
                    <a:pt x="54" y="12"/>
                  </a:lnTo>
                  <a:lnTo>
                    <a:pt x="59" y="20"/>
                  </a:lnTo>
                  <a:lnTo>
                    <a:pt x="60" y="30"/>
                  </a:lnTo>
                  <a:lnTo>
                    <a:pt x="59" y="40"/>
                  </a:lnTo>
                  <a:lnTo>
                    <a:pt x="54" y="47"/>
                  </a:lnTo>
                  <a:lnTo>
                    <a:pt x="48" y="54"/>
                  </a:lnTo>
                  <a:lnTo>
                    <a:pt x="40" y="58"/>
                  </a:lnTo>
                  <a:lnTo>
                    <a:pt x="30" y="60"/>
                  </a:lnTo>
                  <a:lnTo>
                    <a:pt x="20" y="58"/>
                  </a:lnTo>
                  <a:lnTo>
                    <a:pt x="12" y="54"/>
                  </a:lnTo>
                  <a:lnTo>
                    <a:pt x="6" y="47"/>
                  </a:lnTo>
                  <a:lnTo>
                    <a:pt x="1" y="40"/>
                  </a:lnTo>
                  <a:lnTo>
                    <a:pt x="0" y="30"/>
                  </a:lnTo>
                  <a:lnTo>
                    <a:pt x="1" y="20"/>
                  </a:lnTo>
                  <a:lnTo>
                    <a:pt x="6" y="12"/>
                  </a:lnTo>
                  <a:lnTo>
                    <a:pt x="12" y="5"/>
                  </a:lnTo>
                  <a:lnTo>
                    <a:pt x="20" y="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7" name="Line 372"/>
            <p:cNvSpPr>
              <a:spLocks noChangeShapeType="1"/>
            </p:cNvSpPr>
            <p:nvPr/>
          </p:nvSpPr>
          <p:spPr bwMode="auto">
            <a:xfrm flipV="1">
              <a:off x="3368003" y="6225236"/>
              <a:ext cx="1067" cy="45872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8" name="Line 373"/>
            <p:cNvSpPr>
              <a:spLocks noChangeShapeType="1"/>
            </p:cNvSpPr>
            <p:nvPr/>
          </p:nvSpPr>
          <p:spPr bwMode="auto">
            <a:xfrm flipV="1">
              <a:off x="3368003" y="6115355"/>
              <a:ext cx="1067" cy="44806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9" name="Line 374"/>
            <p:cNvSpPr>
              <a:spLocks noChangeShapeType="1"/>
            </p:cNvSpPr>
            <p:nvPr/>
          </p:nvSpPr>
          <p:spPr bwMode="auto">
            <a:xfrm>
              <a:off x="3335999" y="6271108"/>
              <a:ext cx="65075" cy="1066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0" name="Line 375"/>
            <p:cNvSpPr>
              <a:spLocks noChangeShapeType="1"/>
            </p:cNvSpPr>
            <p:nvPr/>
          </p:nvSpPr>
          <p:spPr bwMode="auto">
            <a:xfrm>
              <a:off x="3335999" y="6115355"/>
              <a:ext cx="65075" cy="1066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1" name="Freeform 376"/>
            <p:cNvSpPr>
              <a:spLocks/>
            </p:cNvSpPr>
            <p:nvPr/>
          </p:nvSpPr>
          <p:spPr bwMode="auto">
            <a:xfrm>
              <a:off x="3335999" y="6160161"/>
              <a:ext cx="64008" cy="65074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0" y="2"/>
                </a:cxn>
                <a:cxn ang="0">
                  <a:pos x="48" y="6"/>
                </a:cxn>
                <a:cxn ang="0">
                  <a:pos x="54" y="13"/>
                </a:cxn>
                <a:cxn ang="0">
                  <a:pos x="58" y="21"/>
                </a:cxn>
                <a:cxn ang="0">
                  <a:pos x="60" y="30"/>
                </a:cxn>
                <a:cxn ang="0">
                  <a:pos x="58" y="40"/>
                </a:cxn>
                <a:cxn ang="0">
                  <a:pos x="54" y="49"/>
                </a:cxn>
                <a:cxn ang="0">
                  <a:pos x="48" y="55"/>
                </a:cxn>
                <a:cxn ang="0">
                  <a:pos x="40" y="60"/>
                </a:cxn>
                <a:cxn ang="0">
                  <a:pos x="30" y="61"/>
                </a:cxn>
                <a:cxn ang="0">
                  <a:pos x="20" y="60"/>
                </a:cxn>
                <a:cxn ang="0">
                  <a:pos x="12" y="55"/>
                </a:cxn>
                <a:cxn ang="0">
                  <a:pos x="5" y="49"/>
                </a:cxn>
                <a:cxn ang="0">
                  <a:pos x="1" y="40"/>
                </a:cxn>
                <a:cxn ang="0">
                  <a:pos x="0" y="30"/>
                </a:cxn>
                <a:cxn ang="0">
                  <a:pos x="1" y="21"/>
                </a:cxn>
                <a:cxn ang="0">
                  <a:pos x="5" y="13"/>
                </a:cxn>
                <a:cxn ang="0">
                  <a:pos x="12" y="6"/>
                </a:cxn>
                <a:cxn ang="0">
                  <a:pos x="20" y="2"/>
                </a:cxn>
                <a:cxn ang="0">
                  <a:pos x="30" y="0"/>
                </a:cxn>
              </a:cxnLst>
              <a:rect l="0" t="0" r="r" b="b"/>
              <a:pathLst>
                <a:path w="60" h="61">
                  <a:moveTo>
                    <a:pt x="30" y="0"/>
                  </a:moveTo>
                  <a:lnTo>
                    <a:pt x="40" y="2"/>
                  </a:lnTo>
                  <a:lnTo>
                    <a:pt x="48" y="6"/>
                  </a:lnTo>
                  <a:lnTo>
                    <a:pt x="54" y="13"/>
                  </a:lnTo>
                  <a:lnTo>
                    <a:pt x="58" y="21"/>
                  </a:lnTo>
                  <a:lnTo>
                    <a:pt x="60" y="30"/>
                  </a:lnTo>
                  <a:lnTo>
                    <a:pt x="58" y="40"/>
                  </a:lnTo>
                  <a:lnTo>
                    <a:pt x="54" y="49"/>
                  </a:lnTo>
                  <a:lnTo>
                    <a:pt x="48" y="55"/>
                  </a:lnTo>
                  <a:lnTo>
                    <a:pt x="40" y="60"/>
                  </a:lnTo>
                  <a:lnTo>
                    <a:pt x="30" y="61"/>
                  </a:lnTo>
                  <a:lnTo>
                    <a:pt x="20" y="60"/>
                  </a:lnTo>
                  <a:lnTo>
                    <a:pt x="12" y="55"/>
                  </a:lnTo>
                  <a:lnTo>
                    <a:pt x="5" y="49"/>
                  </a:lnTo>
                  <a:lnTo>
                    <a:pt x="1" y="40"/>
                  </a:lnTo>
                  <a:lnTo>
                    <a:pt x="0" y="30"/>
                  </a:lnTo>
                  <a:lnTo>
                    <a:pt x="1" y="21"/>
                  </a:lnTo>
                  <a:lnTo>
                    <a:pt x="5" y="13"/>
                  </a:lnTo>
                  <a:lnTo>
                    <a:pt x="12" y="6"/>
                  </a:lnTo>
                  <a:lnTo>
                    <a:pt x="20" y="2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2" name="Line 377"/>
            <p:cNvSpPr>
              <a:spLocks noChangeShapeType="1"/>
            </p:cNvSpPr>
            <p:nvPr/>
          </p:nvSpPr>
          <p:spPr bwMode="auto">
            <a:xfrm flipV="1">
              <a:off x="3577096" y="6225236"/>
              <a:ext cx="1067" cy="45872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3" name="Line 378"/>
            <p:cNvSpPr>
              <a:spLocks noChangeShapeType="1"/>
            </p:cNvSpPr>
            <p:nvPr/>
          </p:nvSpPr>
          <p:spPr bwMode="auto">
            <a:xfrm flipV="1">
              <a:off x="3577096" y="6115355"/>
              <a:ext cx="1067" cy="44806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4" name="Line 379"/>
            <p:cNvSpPr>
              <a:spLocks noChangeShapeType="1"/>
            </p:cNvSpPr>
            <p:nvPr/>
          </p:nvSpPr>
          <p:spPr bwMode="auto">
            <a:xfrm>
              <a:off x="3544025" y="6271108"/>
              <a:ext cx="65075" cy="1066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5" name="Line 380"/>
            <p:cNvSpPr>
              <a:spLocks noChangeShapeType="1"/>
            </p:cNvSpPr>
            <p:nvPr/>
          </p:nvSpPr>
          <p:spPr bwMode="auto">
            <a:xfrm>
              <a:off x="3544025" y="6115355"/>
              <a:ext cx="65075" cy="1066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6" name="Freeform 381"/>
            <p:cNvSpPr>
              <a:spLocks/>
            </p:cNvSpPr>
            <p:nvPr/>
          </p:nvSpPr>
          <p:spPr bwMode="auto">
            <a:xfrm>
              <a:off x="3544025" y="6160161"/>
              <a:ext cx="65075" cy="65074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43" y="3"/>
                </a:cxn>
                <a:cxn ang="0">
                  <a:pos x="52" y="9"/>
                </a:cxn>
                <a:cxn ang="0">
                  <a:pos x="59" y="19"/>
                </a:cxn>
                <a:cxn ang="0">
                  <a:pos x="61" y="30"/>
                </a:cxn>
                <a:cxn ang="0">
                  <a:pos x="60" y="40"/>
                </a:cxn>
                <a:cxn ang="0">
                  <a:pos x="55" y="49"/>
                </a:cxn>
                <a:cxn ang="0">
                  <a:pos x="49" y="55"/>
                </a:cxn>
                <a:cxn ang="0">
                  <a:pos x="41" y="60"/>
                </a:cxn>
                <a:cxn ang="0">
                  <a:pos x="31" y="61"/>
                </a:cxn>
                <a:cxn ang="0">
                  <a:pos x="21" y="60"/>
                </a:cxn>
                <a:cxn ang="0">
                  <a:pos x="13" y="55"/>
                </a:cxn>
                <a:cxn ang="0">
                  <a:pos x="7" y="49"/>
                </a:cxn>
                <a:cxn ang="0">
                  <a:pos x="2" y="40"/>
                </a:cxn>
                <a:cxn ang="0">
                  <a:pos x="0" y="30"/>
                </a:cxn>
                <a:cxn ang="0">
                  <a:pos x="2" y="21"/>
                </a:cxn>
                <a:cxn ang="0">
                  <a:pos x="7" y="13"/>
                </a:cxn>
                <a:cxn ang="0">
                  <a:pos x="13" y="6"/>
                </a:cxn>
                <a:cxn ang="0">
                  <a:pos x="21" y="2"/>
                </a:cxn>
                <a:cxn ang="0">
                  <a:pos x="31" y="0"/>
                </a:cxn>
              </a:cxnLst>
              <a:rect l="0" t="0" r="r" b="b"/>
              <a:pathLst>
                <a:path w="61" h="61">
                  <a:moveTo>
                    <a:pt x="31" y="0"/>
                  </a:moveTo>
                  <a:lnTo>
                    <a:pt x="43" y="3"/>
                  </a:lnTo>
                  <a:lnTo>
                    <a:pt x="52" y="9"/>
                  </a:lnTo>
                  <a:lnTo>
                    <a:pt x="59" y="19"/>
                  </a:lnTo>
                  <a:lnTo>
                    <a:pt x="61" y="30"/>
                  </a:lnTo>
                  <a:lnTo>
                    <a:pt x="60" y="40"/>
                  </a:lnTo>
                  <a:lnTo>
                    <a:pt x="55" y="49"/>
                  </a:lnTo>
                  <a:lnTo>
                    <a:pt x="49" y="55"/>
                  </a:lnTo>
                  <a:lnTo>
                    <a:pt x="41" y="60"/>
                  </a:lnTo>
                  <a:lnTo>
                    <a:pt x="31" y="61"/>
                  </a:lnTo>
                  <a:lnTo>
                    <a:pt x="21" y="60"/>
                  </a:lnTo>
                  <a:lnTo>
                    <a:pt x="13" y="55"/>
                  </a:lnTo>
                  <a:lnTo>
                    <a:pt x="7" y="49"/>
                  </a:lnTo>
                  <a:lnTo>
                    <a:pt x="2" y="40"/>
                  </a:lnTo>
                  <a:lnTo>
                    <a:pt x="0" y="30"/>
                  </a:lnTo>
                  <a:lnTo>
                    <a:pt x="2" y="21"/>
                  </a:lnTo>
                  <a:lnTo>
                    <a:pt x="7" y="13"/>
                  </a:lnTo>
                  <a:lnTo>
                    <a:pt x="13" y="6"/>
                  </a:lnTo>
                  <a:lnTo>
                    <a:pt x="21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7" name="Line 382"/>
            <p:cNvSpPr>
              <a:spLocks noChangeShapeType="1"/>
            </p:cNvSpPr>
            <p:nvPr/>
          </p:nvSpPr>
          <p:spPr bwMode="auto">
            <a:xfrm flipV="1">
              <a:off x="3860865" y="6263641"/>
              <a:ext cx="1067" cy="104546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8" name="Line 383"/>
            <p:cNvSpPr>
              <a:spLocks noChangeShapeType="1"/>
            </p:cNvSpPr>
            <p:nvPr/>
          </p:nvSpPr>
          <p:spPr bwMode="auto">
            <a:xfrm flipV="1">
              <a:off x="3860865" y="6096153"/>
              <a:ext cx="1067" cy="103479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9" name="Line 384"/>
            <p:cNvSpPr>
              <a:spLocks noChangeShapeType="1"/>
            </p:cNvSpPr>
            <p:nvPr/>
          </p:nvSpPr>
          <p:spPr bwMode="auto">
            <a:xfrm>
              <a:off x="3827794" y="6368187"/>
              <a:ext cx="65075" cy="1066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0" name="Line 385"/>
            <p:cNvSpPr>
              <a:spLocks noChangeShapeType="1"/>
            </p:cNvSpPr>
            <p:nvPr/>
          </p:nvSpPr>
          <p:spPr bwMode="auto">
            <a:xfrm>
              <a:off x="3827794" y="6096153"/>
              <a:ext cx="65075" cy="1066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1" name="Freeform 386"/>
            <p:cNvSpPr>
              <a:spLocks/>
            </p:cNvSpPr>
            <p:nvPr/>
          </p:nvSpPr>
          <p:spPr bwMode="auto">
            <a:xfrm>
              <a:off x="3827794" y="6199633"/>
              <a:ext cx="65075" cy="64008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40" y="1"/>
                </a:cxn>
                <a:cxn ang="0">
                  <a:pos x="49" y="5"/>
                </a:cxn>
                <a:cxn ang="0">
                  <a:pos x="55" y="12"/>
                </a:cxn>
                <a:cxn ang="0">
                  <a:pos x="60" y="20"/>
                </a:cxn>
                <a:cxn ang="0">
                  <a:pos x="61" y="30"/>
                </a:cxn>
                <a:cxn ang="0">
                  <a:pos x="60" y="40"/>
                </a:cxn>
                <a:cxn ang="0">
                  <a:pos x="55" y="47"/>
                </a:cxn>
                <a:cxn ang="0">
                  <a:pos x="49" y="54"/>
                </a:cxn>
                <a:cxn ang="0">
                  <a:pos x="40" y="58"/>
                </a:cxn>
                <a:cxn ang="0">
                  <a:pos x="31" y="60"/>
                </a:cxn>
                <a:cxn ang="0">
                  <a:pos x="21" y="58"/>
                </a:cxn>
                <a:cxn ang="0">
                  <a:pos x="13" y="54"/>
                </a:cxn>
                <a:cxn ang="0">
                  <a:pos x="7" y="47"/>
                </a:cxn>
                <a:cxn ang="0">
                  <a:pos x="2" y="40"/>
                </a:cxn>
                <a:cxn ang="0">
                  <a:pos x="0" y="30"/>
                </a:cxn>
                <a:cxn ang="0">
                  <a:pos x="2" y="20"/>
                </a:cxn>
                <a:cxn ang="0">
                  <a:pos x="7" y="12"/>
                </a:cxn>
                <a:cxn ang="0">
                  <a:pos x="13" y="5"/>
                </a:cxn>
                <a:cxn ang="0">
                  <a:pos x="21" y="1"/>
                </a:cxn>
                <a:cxn ang="0">
                  <a:pos x="31" y="0"/>
                </a:cxn>
              </a:cxnLst>
              <a:rect l="0" t="0" r="r" b="b"/>
              <a:pathLst>
                <a:path w="61" h="60">
                  <a:moveTo>
                    <a:pt x="31" y="0"/>
                  </a:moveTo>
                  <a:lnTo>
                    <a:pt x="40" y="1"/>
                  </a:lnTo>
                  <a:lnTo>
                    <a:pt x="49" y="5"/>
                  </a:lnTo>
                  <a:lnTo>
                    <a:pt x="55" y="12"/>
                  </a:lnTo>
                  <a:lnTo>
                    <a:pt x="60" y="20"/>
                  </a:lnTo>
                  <a:lnTo>
                    <a:pt x="61" y="30"/>
                  </a:lnTo>
                  <a:lnTo>
                    <a:pt x="60" y="40"/>
                  </a:lnTo>
                  <a:lnTo>
                    <a:pt x="55" y="47"/>
                  </a:lnTo>
                  <a:lnTo>
                    <a:pt x="49" y="54"/>
                  </a:lnTo>
                  <a:lnTo>
                    <a:pt x="40" y="58"/>
                  </a:lnTo>
                  <a:lnTo>
                    <a:pt x="31" y="60"/>
                  </a:lnTo>
                  <a:lnTo>
                    <a:pt x="21" y="58"/>
                  </a:lnTo>
                  <a:lnTo>
                    <a:pt x="13" y="54"/>
                  </a:lnTo>
                  <a:lnTo>
                    <a:pt x="7" y="47"/>
                  </a:lnTo>
                  <a:lnTo>
                    <a:pt x="2" y="40"/>
                  </a:lnTo>
                  <a:lnTo>
                    <a:pt x="0" y="30"/>
                  </a:lnTo>
                  <a:lnTo>
                    <a:pt x="2" y="20"/>
                  </a:lnTo>
                  <a:lnTo>
                    <a:pt x="7" y="12"/>
                  </a:lnTo>
                  <a:lnTo>
                    <a:pt x="13" y="5"/>
                  </a:lnTo>
                  <a:lnTo>
                    <a:pt x="21" y="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2" name="Line 387"/>
            <p:cNvSpPr>
              <a:spLocks noChangeShapeType="1"/>
            </p:cNvSpPr>
            <p:nvPr/>
          </p:nvSpPr>
          <p:spPr bwMode="auto">
            <a:xfrm flipV="1">
              <a:off x="4290785" y="6283910"/>
              <a:ext cx="1067" cy="141884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3" name="Line 388"/>
            <p:cNvSpPr>
              <a:spLocks noChangeShapeType="1"/>
            </p:cNvSpPr>
            <p:nvPr/>
          </p:nvSpPr>
          <p:spPr bwMode="auto">
            <a:xfrm flipV="1">
              <a:off x="4290785" y="6075884"/>
              <a:ext cx="1067" cy="142951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4" name="Line 389"/>
            <p:cNvSpPr>
              <a:spLocks noChangeShapeType="1"/>
            </p:cNvSpPr>
            <p:nvPr/>
          </p:nvSpPr>
          <p:spPr bwMode="auto">
            <a:xfrm>
              <a:off x="4258781" y="6425794"/>
              <a:ext cx="65075" cy="1066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5" name="Line 390"/>
            <p:cNvSpPr>
              <a:spLocks noChangeShapeType="1"/>
            </p:cNvSpPr>
            <p:nvPr/>
          </p:nvSpPr>
          <p:spPr bwMode="auto">
            <a:xfrm>
              <a:off x="4258781" y="6075884"/>
              <a:ext cx="65075" cy="1066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6" name="Freeform 391"/>
            <p:cNvSpPr>
              <a:spLocks/>
            </p:cNvSpPr>
            <p:nvPr/>
          </p:nvSpPr>
          <p:spPr bwMode="auto">
            <a:xfrm>
              <a:off x="4258781" y="6218835"/>
              <a:ext cx="65075" cy="65074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0" y="2"/>
                </a:cxn>
                <a:cxn ang="0">
                  <a:pos x="49" y="6"/>
                </a:cxn>
                <a:cxn ang="0">
                  <a:pos x="55" y="12"/>
                </a:cxn>
                <a:cxn ang="0">
                  <a:pos x="60" y="21"/>
                </a:cxn>
                <a:cxn ang="0">
                  <a:pos x="61" y="31"/>
                </a:cxn>
                <a:cxn ang="0">
                  <a:pos x="60" y="40"/>
                </a:cxn>
                <a:cxn ang="0">
                  <a:pos x="55" y="49"/>
                </a:cxn>
                <a:cxn ang="0">
                  <a:pos x="49" y="55"/>
                </a:cxn>
                <a:cxn ang="0">
                  <a:pos x="40" y="60"/>
                </a:cxn>
                <a:cxn ang="0">
                  <a:pos x="30" y="61"/>
                </a:cxn>
                <a:cxn ang="0">
                  <a:pos x="19" y="59"/>
                </a:cxn>
                <a:cxn ang="0">
                  <a:pos x="9" y="52"/>
                </a:cxn>
                <a:cxn ang="0">
                  <a:pos x="2" y="43"/>
                </a:cxn>
                <a:cxn ang="0">
                  <a:pos x="0" y="31"/>
                </a:cxn>
                <a:cxn ang="0">
                  <a:pos x="2" y="21"/>
                </a:cxn>
                <a:cxn ang="0">
                  <a:pos x="6" y="12"/>
                </a:cxn>
                <a:cxn ang="0">
                  <a:pos x="13" y="6"/>
                </a:cxn>
                <a:cxn ang="0">
                  <a:pos x="21" y="2"/>
                </a:cxn>
                <a:cxn ang="0">
                  <a:pos x="30" y="0"/>
                </a:cxn>
              </a:cxnLst>
              <a:rect l="0" t="0" r="r" b="b"/>
              <a:pathLst>
                <a:path w="61" h="61">
                  <a:moveTo>
                    <a:pt x="30" y="0"/>
                  </a:moveTo>
                  <a:lnTo>
                    <a:pt x="40" y="2"/>
                  </a:lnTo>
                  <a:lnTo>
                    <a:pt x="49" y="6"/>
                  </a:lnTo>
                  <a:lnTo>
                    <a:pt x="55" y="12"/>
                  </a:lnTo>
                  <a:lnTo>
                    <a:pt x="60" y="21"/>
                  </a:lnTo>
                  <a:lnTo>
                    <a:pt x="61" y="31"/>
                  </a:lnTo>
                  <a:lnTo>
                    <a:pt x="60" y="40"/>
                  </a:lnTo>
                  <a:lnTo>
                    <a:pt x="55" y="49"/>
                  </a:lnTo>
                  <a:lnTo>
                    <a:pt x="49" y="55"/>
                  </a:lnTo>
                  <a:lnTo>
                    <a:pt x="40" y="60"/>
                  </a:lnTo>
                  <a:lnTo>
                    <a:pt x="30" y="61"/>
                  </a:lnTo>
                  <a:lnTo>
                    <a:pt x="19" y="59"/>
                  </a:lnTo>
                  <a:lnTo>
                    <a:pt x="9" y="52"/>
                  </a:lnTo>
                  <a:lnTo>
                    <a:pt x="2" y="43"/>
                  </a:lnTo>
                  <a:lnTo>
                    <a:pt x="0" y="31"/>
                  </a:lnTo>
                  <a:lnTo>
                    <a:pt x="2" y="21"/>
                  </a:lnTo>
                  <a:lnTo>
                    <a:pt x="6" y="12"/>
                  </a:lnTo>
                  <a:lnTo>
                    <a:pt x="13" y="6"/>
                  </a:lnTo>
                  <a:lnTo>
                    <a:pt x="21" y="2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7" name="Line 392"/>
            <p:cNvSpPr>
              <a:spLocks noChangeShapeType="1"/>
            </p:cNvSpPr>
            <p:nvPr/>
          </p:nvSpPr>
          <p:spPr bwMode="auto">
            <a:xfrm flipV="1">
              <a:off x="3239987" y="6089752"/>
              <a:ext cx="1067" cy="8427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8" name="Line 393"/>
            <p:cNvSpPr>
              <a:spLocks noChangeShapeType="1"/>
            </p:cNvSpPr>
            <p:nvPr/>
          </p:nvSpPr>
          <p:spPr bwMode="auto">
            <a:xfrm flipV="1">
              <a:off x="3239987" y="5940400"/>
              <a:ext cx="1067" cy="85344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9" name="Line 394"/>
            <p:cNvSpPr>
              <a:spLocks noChangeShapeType="1"/>
            </p:cNvSpPr>
            <p:nvPr/>
          </p:nvSpPr>
          <p:spPr bwMode="auto">
            <a:xfrm>
              <a:off x="3207983" y="6174030"/>
              <a:ext cx="64008" cy="1066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0" name="Line 395"/>
            <p:cNvSpPr>
              <a:spLocks noChangeShapeType="1"/>
            </p:cNvSpPr>
            <p:nvPr/>
          </p:nvSpPr>
          <p:spPr bwMode="auto">
            <a:xfrm>
              <a:off x="3207983" y="5939334"/>
              <a:ext cx="64008" cy="1066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1" name="Freeform 396"/>
            <p:cNvSpPr>
              <a:spLocks/>
            </p:cNvSpPr>
            <p:nvPr/>
          </p:nvSpPr>
          <p:spPr bwMode="auto">
            <a:xfrm>
              <a:off x="3207983" y="6025744"/>
              <a:ext cx="64008" cy="64008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0" y="1"/>
                </a:cxn>
                <a:cxn ang="0">
                  <a:pos x="48" y="5"/>
                </a:cxn>
                <a:cxn ang="0">
                  <a:pos x="54" y="12"/>
                </a:cxn>
                <a:cxn ang="0">
                  <a:pos x="59" y="20"/>
                </a:cxn>
                <a:cxn ang="0">
                  <a:pos x="60" y="30"/>
                </a:cxn>
                <a:cxn ang="0">
                  <a:pos x="59" y="40"/>
                </a:cxn>
                <a:cxn ang="0">
                  <a:pos x="54" y="47"/>
                </a:cxn>
                <a:cxn ang="0">
                  <a:pos x="48" y="54"/>
                </a:cxn>
                <a:cxn ang="0">
                  <a:pos x="40" y="58"/>
                </a:cxn>
                <a:cxn ang="0">
                  <a:pos x="30" y="60"/>
                </a:cxn>
                <a:cxn ang="0">
                  <a:pos x="20" y="58"/>
                </a:cxn>
                <a:cxn ang="0">
                  <a:pos x="12" y="54"/>
                </a:cxn>
                <a:cxn ang="0">
                  <a:pos x="6" y="47"/>
                </a:cxn>
                <a:cxn ang="0">
                  <a:pos x="1" y="40"/>
                </a:cxn>
                <a:cxn ang="0">
                  <a:pos x="0" y="30"/>
                </a:cxn>
                <a:cxn ang="0">
                  <a:pos x="1" y="20"/>
                </a:cxn>
                <a:cxn ang="0">
                  <a:pos x="6" y="12"/>
                </a:cxn>
                <a:cxn ang="0">
                  <a:pos x="12" y="5"/>
                </a:cxn>
                <a:cxn ang="0">
                  <a:pos x="20" y="1"/>
                </a:cxn>
                <a:cxn ang="0">
                  <a:pos x="30" y="0"/>
                </a:cxn>
              </a:cxnLst>
              <a:rect l="0" t="0" r="r" b="b"/>
              <a:pathLst>
                <a:path w="60" h="60">
                  <a:moveTo>
                    <a:pt x="30" y="0"/>
                  </a:moveTo>
                  <a:lnTo>
                    <a:pt x="40" y="1"/>
                  </a:lnTo>
                  <a:lnTo>
                    <a:pt x="48" y="5"/>
                  </a:lnTo>
                  <a:lnTo>
                    <a:pt x="54" y="12"/>
                  </a:lnTo>
                  <a:lnTo>
                    <a:pt x="59" y="20"/>
                  </a:lnTo>
                  <a:lnTo>
                    <a:pt x="60" y="30"/>
                  </a:lnTo>
                  <a:lnTo>
                    <a:pt x="59" y="40"/>
                  </a:lnTo>
                  <a:lnTo>
                    <a:pt x="54" y="47"/>
                  </a:lnTo>
                  <a:lnTo>
                    <a:pt x="48" y="54"/>
                  </a:lnTo>
                  <a:lnTo>
                    <a:pt x="40" y="58"/>
                  </a:lnTo>
                  <a:lnTo>
                    <a:pt x="30" y="60"/>
                  </a:lnTo>
                  <a:lnTo>
                    <a:pt x="20" y="58"/>
                  </a:lnTo>
                  <a:lnTo>
                    <a:pt x="12" y="54"/>
                  </a:lnTo>
                  <a:lnTo>
                    <a:pt x="6" y="47"/>
                  </a:lnTo>
                  <a:lnTo>
                    <a:pt x="1" y="40"/>
                  </a:lnTo>
                  <a:lnTo>
                    <a:pt x="0" y="30"/>
                  </a:lnTo>
                  <a:lnTo>
                    <a:pt x="1" y="20"/>
                  </a:lnTo>
                  <a:lnTo>
                    <a:pt x="6" y="12"/>
                  </a:lnTo>
                  <a:lnTo>
                    <a:pt x="12" y="5"/>
                  </a:lnTo>
                  <a:lnTo>
                    <a:pt x="20" y="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2" name="Line 397"/>
            <p:cNvSpPr>
              <a:spLocks noChangeShapeType="1"/>
            </p:cNvSpPr>
            <p:nvPr/>
          </p:nvSpPr>
          <p:spPr bwMode="auto">
            <a:xfrm flipV="1">
              <a:off x="3368003" y="6225236"/>
              <a:ext cx="1067" cy="8427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3" name="Line 398"/>
            <p:cNvSpPr>
              <a:spLocks noChangeShapeType="1"/>
            </p:cNvSpPr>
            <p:nvPr/>
          </p:nvSpPr>
          <p:spPr bwMode="auto">
            <a:xfrm flipV="1">
              <a:off x="3368003" y="6075884"/>
              <a:ext cx="1067" cy="8427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4" name="Line 399"/>
            <p:cNvSpPr>
              <a:spLocks noChangeShapeType="1"/>
            </p:cNvSpPr>
            <p:nvPr/>
          </p:nvSpPr>
          <p:spPr bwMode="auto">
            <a:xfrm>
              <a:off x="3335999" y="6309513"/>
              <a:ext cx="65075" cy="1066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5" name="Line 400"/>
            <p:cNvSpPr>
              <a:spLocks noChangeShapeType="1"/>
            </p:cNvSpPr>
            <p:nvPr/>
          </p:nvSpPr>
          <p:spPr bwMode="auto">
            <a:xfrm>
              <a:off x="3335999" y="6075884"/>
              <a:ext cx="65075" cy="1066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6" name="Freeform 401"/>
            <p:cNvSpPr>
              <a:spLocks/>
            </p:cNvSpPr>
            <p:nvPr/>
          </p:nvSpPr>
          <p:spPr bwMode="auto">
            <a:xfrm>
              <a:off x="3335999" y="6160161"/>
              <a:ext cx="64008" cy="65074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0" y="2"/>
                </a:cxn>
                <a:cxn ang="0">
                  <a:pos x="48" y="6"/>
                </a:cxn>
                <a:cxn ang="0">
                  <a:pos x="54" y="13"/>
                </a:cxn>
                <a:cxn ang="0">
                  <a:pos x="58" y="21"/>
                </a:cxn>
                <a:cxn ang="0">
                  <a:pos x="60" y="30"/>
                </a:cxn>
                <a:cxn ang="0">
                  <a:pos x="58" y="40"/>
                </a:cxn>
                <a:cxn ang="0">
                  <a:pos x="54" y="49"/>
                </a:cxn>
                <a:cxn ang="0">
                  <a:pos x="48" y="55"/>
                </a:cxn>
                <a:cxn ang="0">
                  <a:pos x="40" y="60"/>
                </a:cxn>
                <a:cxn ang="0">
                  <a:pos x="30" y="61"/>
                </a:cxn>
                <a:cxn ang="0">
                  <a:pos x="20" y="60"/>
                </a:cxn>
                <a:cxn ang="0">
                  <a:pos x="12" y="55"/>
                </a:cxn>
                <a:cxn ang="0">
                  <a:pos x="5" y="49"/>
                </a:cxn>
                <a:cxn ang="0">
                  <a:pos x="1" y="40"/>
                </a:cxn>
                <a:cxn ang="0">
                  <a:pos x="0" y="30"/>
                </a:cxn>
                <a:cxn ang="0">
                  <a:pos x="1" y="21"/>
                </a:cxn>
                <a:cxn ang="0">
                  <a:pos x="5" y="13"/>
                </a:cxn>
                <a:cxn ang="0">
                  <a:pos x="12" y="6"/>
                </a:cxn>
                <a:cxn ang="0">
                  <a:pos x="20" y="2"/>
                </a:cxn>
                <a:cxn ang="0">
                  <a:pos x="30" y="0"/>
                </a:cxn>
              </a:cxnLst>
              <a:rect l="0" t="0" r="r" b="b"/>
              <a:pathLst>
                <a:path w="60" h="61">
                  <a:moveTo>
                    <a:pt x="30" y="0"/>
                  </a:moveTo>
                  <a:lnTo>
                    <a:pt x="40" y="2"/>
                  </a:lnTo>
                  <a:lnTo>
                    <a:pt x="48" y="6"/>
                  </a:lnTo>
                  <a:lnTo>
                    <a:pt x="54" y="13"/>
                  </a:lnTo>
                  <a:lnTo>
                    <a:pt x="58" y="21"/>
                  </a:lnTo>
                  <a:lnTo>
                    <a:pt x="60" y="30"/>
                  </a:lnTo>
                  <a:lnTo>
                    <a:pt x="58" y="40"/>
                  </a:lnTo>
                  <a:lnTo>
                    <a:pt x="54" y="49"/>
                  </a:lnTo>
                  <a:lnTo>
                    <a:pt x="48" y="55"/>
                  </a:lnTo>
                  <a:lnTo>
                    <a:pt x="40" y="60"/>
                  </a:lnTo>
                  <a:lnTo>
                    <a:pt x="30" y="61"/>
                  </a:lnTo>
                  <a:lnTo>
                    <a:pt x="20" y="60"/>
                  </a:lnTo>
                  <a:lnTo>
                    <a:pt x="12" y="55"/>
                  </a:lnTo>
                  <a:lnTo>
                    <a:pt x="5" y="49"/>
                  </a:lnTo>
                  <a:lnTo>
                    <a:pt x="1" y="40"/>
                  </a:lnTo>
                  <a:lnTo>
                    <a:pt x="0" y="30"/>
                  </a:lnTo>
                  <a:lnTo>
                    <a:pt x="1" y="21"/>
                  </a:lnTo>
                  <a:lnTo>
                    <a:pt x="5" y="13"/>
                  </a:lnTo>
                  <a:lnTo>
                    <a:pt x="12" y="6"/>
                  </a:lnTo>
                  <a:lnTo>
                    <a:pt x="20" y="2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7" name="Line 402"/>
            <p:cNvSpPr>
              <a:spLocks noChangeShapeType="1"/>
            </p:cNvSpPr>
            <p:nvPr/>
          </p:nvSpPr>
          <p:spPr bwMode="auto">
            <a:xfrm flipV="1">
              <a:off x="3577096" y="6225236"/>
              <a:ext cx="1067" cy="8427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" name="Line 403"/>
            <p:cNvSpPr>
              <a:spLocks noChangeShapeType="1"/>
            </p:cNvSpPr>
            <p:nvPr/>
          </p:nvSpPr>
          <p:spPr bwMode="auto">
            <a:xfrm flipV="1">
              <a:off x="3577096" y="6075884"/>
              <a:ext cx="1067" cy="8427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9" name="Line 404"/>
            <p:cNvSpPr>
              <a:spLocks noChangeShapeType="1"/>
            </p:cNvSpPr>
            <p:nvPr/>
          </p:nvSpPr>
          <p:spPr bwMode="auto">
            <a:xfrm>
              <a:off x="3544025" y="6309513"/>
              <a:ext cx="65075" cy="1066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0" name="Line 405"/>
            <p:cNvSpPr>
              <a:spLocks noChangeShapeType="1"/>
            </p:cNvSpPr>
            <p:nvPr/>
          </p:nvSpPr>
          <p:spPr bwMode="auto">
            <a:xfrm>
              <a:off x="3544025" y="6075884"/>
              <a:ext cx="65075" cy="1066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1" name="Freeform 406"/>
            <p:cNvSpPr>
              <a:spLocks/>
            </p:cNvSpPr>
            <p:nvPr/>
          </p:nvSpPr>
          <p:spPr bwMode="auto">
            <a:xfrm>
              <a:off x="3544025" y="6160161"/>
              <a:ext cx="65075" cy="65074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43" y="3"/>
                </a:cxn>
                <a:cxn ang="0">
                  <a:pos x="52" y="9"/>
                </a:cxn>
                <a:cxn ang="0">
                  <a:pos x="59" y="19"/>
                </a:cxn>
                <a:cxn ang="0">
                  <a:pos x="61" y="30"/>
                </a:cxn>
                <a:cxn ang="0">
                  <a:pos x="60" y="40"/>
                </a:cxn>
                <a:cxn ang="0">
                  <a:pos x="55" y="49"/>
                </a:cxn>
                <a:cxn ang="0">
                  <a:pos x="49" y="55"/>
                </a:cxn>
                <a:cxn ang="0">
                  <a:pos x="41" y="60"/>
                </a:cxn>
                <a:cxn ang="0">
                  <a:pos x="31" y="61"/>
                </a:cxn>
                <a:cxn ang="0">
                  <a:pos x="21" y="60"/>
                </a:cxn>
                <a:cxn ang="0">
                  <a:pos x="13" y="55"/>
                </a:cxn>
                <a:cxn ang="0">
                  <a:pos x="7" y="49"/>
                </a:cxn>
                <a:cxn ang="0">
                  <a:pos x="2" y="40"/>
                </a:cxn>
                <a:cxn ang="0">
                  <a:pos x="0" y="30"/>
                </a:cxn>
                <a:cxn ang="0">
                  <a:pos x="2" y="21"/>
                </a:cxn>
                <a:cxn ang="0">
                  <a:pos x="7" y="13"/>
                </a:cxn>
                <a:cxn ang="0">
                  <a:pos x="13" y="6"/>
                </a:cxn>
                <a:cxn ang="0">
                  <a:pos x="21" y="2"/>
                </a:cxn>
                <a:cxn ang="0">
                  <a:pos x="31" y="0"/>
                </a:cxn>
              </a:cxnLst>
              <a:rect l="0" t="0" r="r" b="b"/>
              <a:pathLst>
                <a:path w="61" h="61">
                  <a:moveTo>
                    <a:pt x="31" y="0"/>
                  </a:moveTo>
                  <a:lnTo>
                    <a:pt x="43" y="3"/>
                  </a:lnTo>
                  <a:lnTo>
                    <a:pt x="52" y="9"/>
                  </a:lnTo>
                  <a:lnTo>
                    <a:pt x="59" y="19"/>
                  </a:lnTo>
                  <a:lnTo>
                    <a:pt x="61" y="30"/>
                  </a:lnTo>
                  <a:lnTo>
                    <a:pt x="60" y="40"/>
                  </a:lnTo>
                  <a:lnTo>
                    <a:pt x="55" y="49"/>
                  </a:lnTo>
                  <a:lnTo>
                    <a:pt x="49" y="55"/>
                  </a:lnTo>
                  <a:lnTo>
                    <a:pt x="41" y="60"/>
                  </a:lnTo>
                  <a:lnTo>
                    <a:pt x="31" y="61"/>
                  </a:lnTo>
                  <a:lnTo>
                    <a:pt x="21" y="60"/>
                  </a:lnTo>
                  <a:lnTo>
                    <a:pt x="13" y="55"/>
                  </a:lnTo>
                  <a:lnTo>
                    <a:pt x="7" y="49"/>
                  </a:lnTo>
                  <a:lnTo>
                    <a:pt x="2" y="40"/>
                  </a:lnTo>
                  <a:lnTo>
                    <a:pt x="0" y="30"/>
                  </a:lnTo>
                  <a:lnTo>
                    <a:pt x="2" y="21"/>
                  </a:lnTo>
                  <a:lnTo>
                    <a:pt x="7" y="13"/>
                  </a:lnTo>
                  <a:lnTo>
                    <a:pt x="13" y="6"/>
                  </a:lnTo>
                  <a:lnTo>
                    <a:pt x="21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2" name="Line 407"/>
            <p:cNvSpPr>
              <a:spLocks noChangeShapeType="1"/>
            </p:cNvSpPr>
            <p:nvPr/>
          </p:nvSpPr>
          <p:spPr bwMode="auto">
            <a:xfrm flipV="1">
              <a:off x="3860865" y="6263641"/>
              <a:ext cx="1067" cy="141884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3" name="Line 408"/>
            <p:cNvSpPr>
              <a:spLocks noChangeShapeType="1"/>
            </p:cNvSpPr>
            <p:nvPr/>
          </p:nvSpPr>
          <p:spPr bwMode="auto">
            <a:xfrm flipV="1">
              <a:off x="3860865" y="6057748"/>
              <a:ext cx="1067" cy="141884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4" name="Line 409"/>
            <p:cNvSpPr>
              <a:spLocks noChangeShapeType="1"/>
            </p:cNvSpPr>
            <p:nvPr/>
          </p:nvSpPr>
          <p:spPr bwMode="auto">
            <a:xfrm>
              <a:off x="3827794" y="6405525"/>
              <a:ext cx="65075" cy="1066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5" name="Line 410"/>
            <p:cNvSpPr>
              <a:spLocks noChangeShapeType="1"/>
            </p:cNvSpPr>
            <p:nvPr/>
          </p:nvSpPr>
          <p:spPr bwMode="auto">
            <a:xfrm>
              <a:off x="3827794" y="6057748"/>
              <a:ext cx="65075" cy="1066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6" name="Freeform 411"/>
            <p:cNvSpPr>
              <a:spLocks/>
            </p:cNvSpPr>
            <p:nvPr/>
          </p:nvSpPr>
          <p:spPr bwMode="auto">
            <a:xfrm>
              <a:off x="3827794" y="6199633"/>
              <a:ext cx="65075" cy="64008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40" y="1"/>
                </a:cxn>
                <a:cxn ang="0">
                  <a:pos x="49" y="5"/>
                </a:cxn>
                <a:cxn ang="0">
                  <a:pos x="55" y="12"/>
                </a:cxn>
                <a:cxn ang="0">
                  <a:pos x="60" y="20"/>
                </a:cxn>
                <a:cxn ang="0">
                  <a:pos x="61" y="30"/>
                </a:cxn>
                <a:cxn ang="0">
                  <a:pos x="60" y="40"/>
                </a:cxn>
                <a:cxn ang="0">
                  <a:pos x="55" y="47"/>
                </a:cxn>
                <a:cxn ang="0">
                  <a:pos x="49" y="54"/>
                </a:cxn>
                <a:cxn ang="0">
                  <a:pos x="40" y="58"/>
                </a:cxn>
                <a:cxn ang="0">
                  <a:pos x="31" y="60"/>
                </a:cxn>
                <a:cxn ang="0">
                  <a:pos x="21" y="58"/>
                </a:cxn>
                <a:cxn ang="0">
                  <a:pos x="13" y="54"/>
                </a:cxn>
                <a:cxn ang="0">
                  <a:pos x="7" y="47"/>
                </a:cxn>
                <a:cxn ang="0">
                  <a:pos x="2" y="40"/>
                </a:cxn>
                <a:cxn ang="0">
                  <a:pos x="0" y="30"/>
                </a:cxn>
                <a:cxn ang="0">
                  <a:pos x="2" y="20"/>
                </a:cxn>
                <a:cxn ang="0">
                  <a:pos x="7" y="12"/>
                </a:cxn>
                <a:cxn ang="0">
                  <a:pos x="13" y="5"/>
                </a:cxn>
                <a:cxn ang="0">
                  <a:pos x="21" y="1"/>
                </a:cxn>
                <a:cxn ang="0">
                  <a:pos x="31" y="0"/>
                </a:cxn>
              </a:cxnLst>
              <a:rect l="0" t="0" r="r" b="b"/>
              <a:pathLst>
                <a:path w="61" h="60">
                  <a:moveTo>
                    <a:pt x="31" y="0"/>
                  </a:moveTo>
                  <a:lnTo>
                    <a:pt x="40" y="1"/>
                  </a:lnTo>
                  <a:lnTo>
                    <a:pt x="49" y="5"/>
                  </a:lnTo>
                  <a:lnTo>
                    <a:pt x="55" y="12"/>
                  </a:lnTo>
                  <a:lnTo>
                    <a:pt x="60" y="20"/>
                  </a:lnTo>
                  <a:lnTo>
                    <a:pt x="61" y="30"/>
                  </a:lnTo>
                  <a:lnTo>
                    <a:pt x="60" y="40"/>
                  </a:lnTo>
                  <a:lnTo>
                    <a:pt x="55" y="47"/>
                  </a:lnTo>
                  <a:lnTo>
                    <a:pt x="49" y="54"/>
                  </a:lnTo>
                  <a:lnTo>
                    <a:pt x="40" y="58"/>
                  </a:lnTo>
                  <a:lnTo>
                    <a:pt x="31" y="60"/>
                  </a:lnTo>
                  <a:lnTo>
                    <a:pt x="21" y="58"/>
                  </a:lnTo>
                  <a:lnTo>
                    <a:pt x="13" y="54"/>
                  </a:lnTo>
                  <a:lnTo>
                    <a:pt x="7" y="47"/>
                  </a:lnTo>
                  <a:lnTo>
                    <a:pt x="2" y="40"/>
                  </a:lnTo>
                  <a:lnTo>
                    <a:pt x="0" y="30"/>
                  </a:lnTo>
                  <a:lnTo>
                    <a:pt x="2" y="20"/>
                  </a:lnTo>
                  <a:lnTo>
                    <a:pt x="7" y="12"/>
                  </a:lnTo>
                  <a:lnTo>
                    <a:pt x="13" y="5"/>
                  </a:lnTo>
                  <a:lnTo>
                    <a:pt x="21" y="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7" name="Line 412"/>
            <p:cNvSpPr>
              <a:spLocks noChangeShapeType="1"/>
            </p:cNvSpPr>
            <p:nvPr/>
          </p:nvSpPr>
          <p:spPr bwMode="auto">
            <a:xfrm flipV="1">
              <a:off x="4290785" y="6283910"/>
              <a:ext cx="1067" cy="181356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8" name="Line 413"/>
            <p:cNvSpPr>
              <a:spLocks noChangeShapeType="1"/>
            </p:cNvSpPr>
            <p:nvPr/>
          </p:nvSpPr>
          <p:spPr bwMode="auto">
            <a:xfrm flipV="1">
              <a:off x="4290785" y="6036412"/>
              <a:ext cx="1067" cy="182422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9" name="Line 414"/>
            <p:cNvSpPr>
              <a:spLocks noChangeShapeType="1"/>
            </p:cNvSpPr>
            <p:nvPr/>
          </p:nvSpPr>
          <p:spPr bwMode="auto">
            <a:xfrm>
              <a:off x="4258781" y="6465266"/>
              <a:ext cx="65075" cy="1066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0" name="Line 415"/>
            <p:cNvSpPr>
              <a:spLocks noChangeShapeType="1"/>
            </p:cNvSpPr>
            <p:nvPr/>
          </p:nvSpPr>
          <p:spPr bwMode="auto">
            <a:xfrm>
              <a:off x="4258781" y="6036412"/>
              <a:ext cx="65075" cy="1066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1" name="Freeform 416"/>
            <p:cNvSpPr>
              <a:spLocks/>
            </p:cNvSpPr>
            <p:nvPr/>
          </p:nvSpPr>
          <p:spPr bwMode="auto">
            <a:xfrm>
              <a:off x="4258781" y="6218835"/>
              <a:ext cx="65075" cy="65074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0" y="2"/>
                </a:cxn>
                <a:cxn ang="0">
                  <a:pos x="49" y="6"/>
                </a:cxn>
                <a:cxn ang="0">
                  <a:pos x="55" y="12"/>
                </a:cxn>
                <a:cxn ang="0">
                  <a:pos x="60" y="21"/>
                </a:cxn>
                <a:cxn ang="0">
                  <a:pos x="61" y="31"/>
                </a:cxn>
                <a:cxn ang="0">
                  <a:pos x="60" y="40"/>
                </a:cxn>
                <a:cxn ang="0">
                  <a:pos x="55" y="49"/>
                </a:cxn>
                <a:cxn ang="0">
                  <a:pos x="49" y="55"/>
                </a:cxn>
                <a:cxn ang="0">
                  <a:pos x="40" y="60"/>
                </a:cxn>
                <a:cxn ang="0">
                  <a:pos x="30" y="61"/>
                </a:cxn>
                <a:cxn ang="0">
                  <a:pos x="19" y="59"/>
                </a:cxn>
                <a:cxn ang="0">
                  <a:pos x="9" y="52"/>
                </a:cxn>
                <a:cxn ang="0">
                  <a:pos x="2" y="43"/>
                </a:cxn>
                <a:cxn ang="0">
                  <a:pos x="0" y="31"/>
                </a:cxn>
                <a:cxn ang="0">
                  <a:pos x="2" y="21"/>
                </a:cxn>
                <a:cxn ang="0">
                  <a:pos x="6" y="12"/>
                </a:cxn>
                <a:cxn ang="0">
                  <a:pos x="13" y="6"/>
                </a:cxn>
                <a:cxn ang="0">
                  <a:pos x="21" y="2"/>
                </a:cxn>
                <a:cxn ang="0">
                  <a:pos x="30" y="0"/>
                </a:cxn>
              </a:cxnLst>
              <a:rect l="0" t="0" r="r" b="b"/>
              <a:pathLst>
                <a:path w="61" h="61">
                  <a:moveTo>
                    <a:pt x="30" y="0"/>
                  </a:moveTo>
                  <a:lnTo>
                    <a:pt x="40" y="2"/>
                  </a:lnTo>
                  <a:lnTo>
                    <a:pt x="49" y="6"/>
                  </a:lnTo>
                  <a:lnTo>
                    <a:pt x="55" y="12"/>
                  </a:lnTo>
                  <a:lnTo>
                    <a:pt x="60" y="21"/>
                  </a:lnTo>
                  <a:lnTo>
                    <a:pt x="61" y="31"/>
                  </a:lnTo>
                  <a:lnTo>
                    <a:pt x="60" y="40"/>
                  </a:lnTo>
                  <a:lnTo>
                    <a:pt x="55" y="49"/>
                  </a:lnTo>
                  <a:lnTo>
                    <a:pt x="49" y="55"/>
                  </a:lnTo>
                  <a:lnTo>
                    <a:pt x="40" y="60"/>
                  </a:lnTo>
                  <a:lnTo>
                    <a:pt x="30" y="61"/>
                  </a:lnTo>
                  <a:lnTo>
                    <a:pt x="19" y="59"/>
                  </a:lnTo>
                  <a:lnTo>
                    <a:pt x="9" y="52"/>
                  </a:lnTo>
                  <a:lnTo>
                    <a:pt x="2" y="43"/>
                  </a:lnTo>
                  <a:lnTo>
                    <a:pt x="0" y="31"/>
                  </a:lnTo>
                  <a:lnTo>
                    <a:pt x="2" y="21"/>
                  </a:lnTo>
                  <a:lnTo>
                    <a:pt x="6" y="12"/>
                  </a:lnTo>
                  <a:lnTo>
                    <a:pt x="13" y="6"/>
                  </a:lnTo>
                  <a:lnTo>
                    <a:pt x="21" y="2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33" name="Line 431"/>
            <p:cNvSpPr>
              <a:spLocks noChangeShapeType="1"/>
            </p:cNvSpPr>
            <p:nvPr/>
          </p:nvSpPr>
          <p:spPr bwMode="auto">
            <a:xfrm>
              <a:off x="3865132" y="5259782"/>
              <a:ext cx="1067" cy="1066"/>
            </a:xfrm>
            <a:prstGeom prst="line">
              <a:avLst/>
            </a:prstGeom>
            <a:noFill/>
            <a:ln w="6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34" name="Freeform 432"/>
            <p:cNvSpPr>
              <a:spLocks/>
            </p:cNvSpPr>
            <p:nvPr/>
          </p:nvSpPr>
          <p:spPr bwMode="auto">
            <a:xfrm>
              <a:off x="4013417" y="5242713"/>
              <a:ext cx="72542" cy="71475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53" y="12"/>
                </a:cxn>
                <a:cxn ang="0">
                  <a:pos x="51" y="47"/>
                </a:cxn>
                <a:cxn ang="0">
                  <a:pos x="52" y="51"/>
                </a:cxn>
                <a:cxn ang="0">
                  <a:pos x="54" y="53"/>
                </a:cxn>
                <a:cxn ang="0">
                  <a:pos x="57" y="55"/>
                </a:cxn>
                <a:cxn ang="0">
                  <a:pos x="61" y="55"/>
                </a:cxn>
                <a:cxn ang="0">
                  <a:pos x="63" y="51"/>
                </a:cxn>
                <a:cxn ang="0">
                  <a:pos x="64" y="48"/>
                </a:cxn>
                <a:cxn ang="0">
                  <a:pos x="68" y="46"/>
                </a:cxn>
                <a:cxn ang="0">
                  <a:pos x="65" y="58"/>
                </a:cxn>
                <a:cxn ang="0">
                  <a:pos x="61" y="65"/>
                </a:cxn>
                <a:cxn ang="0">
                  <a:pos x="54" y="67"/>
                </a:cxn>
                <a:cxn ang="0">
                  <a:pos x="48" y="65"/>
                </a:cxn>
                <a:cxn ang="0">
                  <a:pos x="44" y="58"/>
                </a:cxn>
                <a:cxn ang="0">
                  <a:pos x="43" y="26"/>
                </a:cxn>
                <a:cxn ang="0">
                  <a:pos x="27" y="12"/>
                </a:cxn>
                <a:cxn ang="0">
                  <a:pos x="25" y="48"/>
                </a:cxn>
                <a:cxn ang="0">
                  <a:pos x="21" y="61"/>
                </a:cxn>
                <a:cxn ang="0">
                  <a:pos x="17" y="66"/>
                </a:cxn>
                <a:cxn ang="0">
                  <a:pos x="13" y="67"/>
                </a:cxn>
                <a:cxn ang="0">
                  <a:pos x="8" y="62"/>
                </a:cxn>
                <a:cxn ang="0">
                  <a:pos x="10" y="56"/>
                </a:cxn>
                <a:cxn ang="0">
                  <a:pos x="13" y="52"/>
                </a:cxn>
                <a:cxn ang="0">
                  <a:pos x="16" y="46"/>
                </a:cxn>
                <a:cxn ang="0">
                  <a:pos x="17" y="40"/>
                </a:cxn>
                <a:cxn ang="0">
                  <a:pos x="21" y="23"/>
                </a:cxn>
                <a:cxn ang="0">
                  <a:pos x="14" y="12"/>
                </a:cxn>
                <a:cxn ang="0">
                  <a:pos x="7" y="15"/>
                </a:cxn>
                <a:cxn ang="0">
                  <a:pos x="3" y="21"/>
                </a:cxn>
                <a:cxn ang="0">
                  <a:pos x="3" y="13"/>
                </a:cxn>
                <a:cxn ang="0">
                  <a:pos x="8" y="3"/>
                </a:cxn>
                <a:cxn ang="0">
                  <a:pos x="13" y="0"/>
                </a:cxn>
                <a:cxn ang="0">
                  <a:pos x="19" y="0"/>
                </a:cxn>
              </a:cxnLst>
              <a:rect l="0" t="0" r="r" b="b"/>
              <a:pathLst>
                <a:path w="68" h="67">
                  <a:moveTo>
                    <a:pt x="19" y="0"/>
                  </a:moveTo>
                  <a:lnTo>
                    <a:pt x="68" y="0"/>
                  </a:lnTo>
                  <a:lnTo>
                    <a:pt x="68" y="12"/>
                  </a:lnTo>
                  <a:lnTo>
                    <a:pt x="53" y="12"/>
                  </a:lnTo>
                  <a:lnTo>
                    <a:pt x="51" y="27"/>
                  </a:lnTo>
                  <a:lnTo>
                    <a:pt x="51" y="47"/>
                  </a:lnTo>
                  <a:lnTo>
                    <a:pt x="52" y="49"/>
                  </a:lnTo>
                  <a:lnTo>
                    <a:pt x="52" y="51"/>
                  </a:lnTo>
                  <a:lnTo>
                    <a:pt x="53" y="52"/>
                  </a:lnTo>
                  <a:lnTo>
                    <a:pt x="54" y="53"/>
                  </a:lnTo>
                  <a:lnTo>
                    <a:pt x="55" y="54"/>
                  </a:lnTo>
                  <a:lnTo>
                    <a:pt x="57" y="55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1" y="54"/>
                  </a:lnTo>
                  <a:lnTo>
                    <a:pt x="63" y="51"/>
                  </a:lnTo>
                  <a:lnTo>
                    <a:pt x="64" y="50"/>
                  </a:lnTo>
                  <a:lnTo>
                    <a:pt x="64" y="48"/>
                  </a:lnTo>
                  <a:lnTo>
                    <a:pt x="65" y="46"/>
                  </a:lnTo>
                  <a:lnTo>
                    <a:pt x="68" y="46"/>
                  </a:lnTo>
                  <a:lnTo>
                    <a:pt x="67" y="53"/>
                  </a:lnTo>
                  <a:lnTo>
                    <a:pt x="65" y="58"/>
                  </a:lnTo>
                  <a:lnTo>
                    <a:pt x="64" y="62"/>
                  </a:lnTo>
                  <a:lnTo>
                    <a:pt x="61" y="65"/>
                  </a:lnTo>
                  <a:lnTo>
                    <a:pt x="58" y="66"/>
                  </a:lnTo>
                  <a:lnTo>
                    <a:pt x="54" y="67"/>
                  </a:lnTo>
                  <a:lnTo>
                    <a:pt x="51" y="66"/>
                  </a:lnTo>
                  <a:lnTo>
                    <a:pt x="48" y="65"/>
                  </a:lnTo>
                  <a:lnTo>
                    <a:pt x="46" y="62"/>
                  </a:lnTo>
                  <a:lnTo>
                    <a:pt x="44" y="58"/>
                  </a:lnTo>
                  <a:lnTo>
                    <a:pt x="43" y="51"/>
                  </a:lnTo>
                  <a:lnTo>
                    <a:pt x="43" y="26"/>
                  </a:lnTo>
                  <a:lnTo>
                    <a:pt x="44" y="12"/>
                  </a:lnTo>
                  <a:lnTo>
                    <a:pt x="27" y="12"/>
                  </a:lnTo>
                  <a:lnTo>
                    <a:pt x="26" y="33"/>
                  </a:lnTo>
                  <a:lnTo>
                    <a:pt x="25" y="48"/>
                  </a:lnTo>
                  <a:lnTo>
                    <a:pt x="24" y="58"/>
                  </a:lnTo>
                  <a:lnTo>
                    <a:pt x="21" y="61"/>
                  </a:lnTo>
                  <a:lnTo>
                    <a:pt x="19" y="65"/>
                  </a:lnTo>
                  <a:lnTo>
                    <a:pt x="17" y="66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0" y="65"/>
                  </a:lnTo>
                  <a:lnTo>
                    <a:pt x="8" y="62"/>
                  </a:lnTo>
                  <a:lnTo>
                    <a:pt x="8" y="58"/>
                  </a:lnTo>
                  <a:lnTo>
                    <a:pt x="10" y="56"/>
                  </a:lnTo>
                  <a:lnTo>
                    <a:pt x="11" y="55"/>
                  </a:lnTo>
                  <a:lnTo>
                    <a:pt x="13" y="52"/>
                  </a:lnTo>
                  <a:lnTo>
                    <a:pt x="15" y="49"/>
                  </a:lnTo>
                  <a:lnTo>
                    <a:pt x="16" y="46"/>
                  </a:lnTo>
                  <a:lnTo>
                    <a:pt x="17" y="43"/>
                  </a:lnTo>
                  <a:lnTo>
                    <a:pt x="17" y="40"/>
                  </a:lnTo>
                  <a:lnTo>
                    <a:pt x="20" y="33"/>
                  </a:lnTo>
                  <a:lnTo>
                    <a:pt x="21" y="23"/>
                  </a:lnTo>
                  <a:lnTo>
                    <a:pt x="22" y="12"/>
                  </a:lnTo>
                  <a:lnTo>
                    <a:pt x="14" y="12"/>
                  </a:lnTo>
                  <a:lnTo>
                    <a:pt x="11" y="13"/>
                  </a:lnTo>
                  <a:lnTo>
                    <a:pt x="7" y="15"/>
                  </a:lnTo>
                  <a:lnTo>
                    <a:pt x="4" y="17"/>
                  </a:lnTo>
                  <a:lnTo>
                    <a:pt x="3" y="21"/>
                  </a:lnTo>
                  <a:lnTo>
                    <a:pt x="0" y="21"/>
                  </a:lnTo>
                  <a:lnTo>
                    <a:pt x="3" y="13"/>
                  </a:lnTo>
                  <a:lnTo>
                    <a:pt x="6" y="7"/>
                  </a:lnTo>
                  <a:lnTo>
                    <a:pt x="8" y="3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35" name="Freeform 433"/>
            <p:cNvSpPr>
              <a:spLocks/>
            </p:cNvSpPr>
            <p:nvPr/>
          </p:nvSpPr>
          <p:spPr bwMode="auto">
            <a:xfrm>
              <a:off x="4091293" y="5173371"/>
              <a:ext cx="55474" cy="55474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9" y="0"/>
                </a:cxn>
                <a:cxn ang="0">
                  <a:pos x="29" y="23"/>
                </a:cxn>
                <a:cxn ang="0">
                  <a:pos x="52" y="23"/>
                </a:cxn>
                <a:cxn ang="0">
                  <a:pos x="52" y="29"/>
                </a:cxn>
                <a:cxn ang="0">
                  <a:pos x="29" y="29"/>
                </a:cxn>
                <a:cxn ang="0">
                  <a:pos x="29" y="52"/>
                </a:cxn>
                <a:cxn ang="0">
                  <a:pos x="23" y="52"/>
                </a:cxn>
                <a:cxn ang="0">
                  <a:pos x="23" y="29"/>
                </a:cxn>
                <a:cxn ang="0">
                  <a:pos x="0" y="29"/>
                </a:cxn>
                <a:cxn ang="0">
                  <a:pos x="0" y="23"/>
                </a:cxn>
                <a:cxn ang="0">
                  <a:pos x="23" y="23"/>
                </a:cxn>
                <a:cxn ang="0">
                  <a:pos x="23" y="0"/>
                </a:cxn>
              </a:cxnLst>
              <a:rect l="0" t="0" r="r" b="b"/>
              <a:pathLst>
                <a:path w="52" h="52">
                  <a:moveTo>
                    <a:pt x="23" y="0"/>
                  </a:moveTo>
                  <a:lnTo>
                    <a:pt x="29" y="0"/>
                  </a:lnTo>
                  <a:lnTo>
                    <a:pt x="29" y="23"/>
                  </a:lnTo>
                  <a:lnTo>
                    <a:pt x="52" y="23"/>
                  </a:lnTo>
                  <a:lnTo>
                    <a:pt x="52" y="29"/>
                  </a:lnTo>
                  <a:lnTo>
                    <a:pt x="29" y="29"/>
                  </a:lnTo>
                  <a:lnTo>
                    <a:pt x="29" y="52"/>
                  </a:lnTo>
                  <a:lnTo>
                    <a:pt x="23" y="52"/>
                  </a:lnTo>
                  <a:lnTo>
                    <a:pt x="23" y="29"/>
                  </a:lnTo>
                  <a:lnTo>
                    <a:pt x="0" y="29"/>
                  </a:lnTo>
                  <a:lnTo>
                    <a:pt x="0" y="23"/>
                  </a:lnTo>
                  <a:lnTo>
                    <a:pt x="23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36" name="Freeform 434"/>
            <p:cNvSpPr>
              <a:spLocks noEditPoints="1"/>
            </p:cNvSpPr>
            <p:nvPr/>
          </p:nvSpPr>
          <p:spPr bwMode="auto">
            <a:xfrm>
              <a:off x="4193706" y="5210709"/>
              <a:ext cx="73610" cy="103479"/>
            </a:xfrm>
            <a:custGeom>
              <a:avLst/>
              <a:gdLst/>
              <a:ahLst/>
              <a:cxnLst>
                <a:cxn ang="0">
                  <a:pos x="27" y="35"/>
                </a:cxn>
                <a:cxn ang="0">
                  <a:pos x="24" y="37"/>
                </a:cxn>
                <a:cxn ang="0">
                  <a:pos x="20" y="48"/>
                </a:cxn>
                <a:cxn ang="0">
                  <a:pos x="20" y="71"/>
                </a:cxn>
                <a:cxn ang="0">
                  <a:pos x="22" y="82"/>
                </a:cxn>
                <a:cxn ang="0">
                  <a:pos x="27" y="88"/>
                </a:cxn>
                <a:cxn ang="0">
                  <a:pos x="33" y="89"/>
                </a:cxn>
                <a:cxn ang="0">
                  <a:pos x="39" y="86"/>
                </a:cxn>
                <a:cxn ang="0">
                  <a:pos x="43" y="81"/>
                </a:cxn>
                <a:cxn ang="0">
                  <a:pos x="40" y="40"/>
                </a:cxn>
                <a:cxn ang="0">
                  <a:pos x="30" y="34"/>
                </a:cxn>
                <a:cxn ang="0">
                  <a:pos x="34" y="0"/>
                </a:cxn>
                <a:cxn ang="0">
                  <a:pos x="63" y="86"/>
                </a:cxn>
                <a:cxn ang="0">
                  <a:pos x="63" y="88"/>
                </a:cxn>
                <a:cxn ang="0">
                  <a:pos x="66" y="89"/>
                </a:cxn>
                <a:cxn ang="0">
                  <a:pos x="69" y="92"/>
                </a:cxn>
                <a:cxn ang="0">
                  <a:pos x="43" y="86"/>
                </a:cxn>
                <a:cxn ang="0">
                  <a:pos x="37" y="93"/>
                </a:cxn>
                <a:cxn ang="0">
                  <a:pos x="31" y="96"/>
                </a:cxn>
                <a:cxn ang="0">
                  <a:pos x="26" y="97"/>
                </a:cxn>
                <a:cxn ang="0">
                  <a:pos x="12" y="92"/>
                </a:cxn>
                <a:cxn ang="0">
                  <a:pos x="3" y="80"/>
                </a:cxn>
                <a:cxn ang="0">
                  <a:pos x="0" y="64"/>
                </a:cxn>
                <a:cxn ang="0">
                  <a:pos x="3" y="46"/>
                </a:cxn>
                <a:cxn ang="0">
                  <a:pos x="8" y="39"/>
                </a:cxn>
                <a:cxn ang="0">
                  <a:pos x="13" y="34"/>
                </a:cxn>
                <a:cxn ang="0">
                  <a:pos x="27" y="30"/>
                </a:cxn>
                <a:cxn ang="0">
                  <a:pos x="33" y="30"/>
                </a:cxn>
                <a:cxn ang="0">
                  <a:pos x="43" y="39"/>
                </a:cxn>
                <a:cxn ang="0">
                  <a:pos x="42" y="5"/>
                </a:cxn>
                <a:cxn ang="0">
                  <a:pos x="39" y="3"/>
                </a:cxn>
                <a:cxn ang="0">
                  <a:pos x="34" y="0"/>
                </a:cxn>
              </a:cxnLst>
              <a:rect l="0" t="0" r="r" b="b"/>
              <a:pathLst>
                <a:path w="69" h="97">
                  <a:moveTo>
                    <a:pt x="28" y="34"/>
                  </a:moveTo>
                  <a:lnTo>
                    <a:pt x="27" y="35"/>
                  </a:lnTo>
                  <a:lnTo>
                    <a:pt x="26" y="36"/>
                  </a:lnTo>
                  <a:lnTo>
                    <a:pt x="24" y="37"/>
                  </a:lnTo>
                  <a:lnTo>
                    <a:pt x="21" y="44"/>
                  </a:lnTo>
                  <a:lnTo>
                    <a:pt x="20" y="48"/>
                  </a:lnTo>
                  <a:lnTo>
                    <a:pt x="20" y="54"/>
                  </a:lnTo>
                  <a:lnTo>
                    <a:pt x="20" y="71"/>
                  </a:lnTo>
                  <a:lnTo>
                    <a:pt x="21" y="79"/>
                  </a:lnTo>
                  <a:lnTo>
                    <a:pt x="22" y="82"/>
                  </a:lnTo>
                  <a:lnTo>
                    <a:pt x="25" y="87"/>
                  </a:lnTo>
                  <a:lnTo>
                    <a:pt x="27" y="88"/>
                  </a:lnTo>
                  <a:lnTo>
                    <a:pt x="29" y="89"/>
                  </a:lnTo>
                  <a:lnTo>
                    <a:pt x="33" y="89"/>
                  </a:lnTo>
                  <a:lnTo>
                    <a:pt x="37" y="88"/>
                  </a:lnTo>
                  <a:lnTo>
                    <a:pt x="39" y="86"/>
                  </a:lnTo>
                  <a:lnTo>
                    <a:pt x="41" y="84"/>
                  </a:lnTo>
                  <a:lnTo>
                    <a:pt x="43" y="81"/>
                  </a:lnTo>
                  <a:lnTo>
                    <a:pt x="43" y="47"/>
                  </a:lnTo>
                  <a:lnTo>
                    <a:pt x="40" y="40"/>
                  </a:lnTo>
                  <a:lnTo>
                    <a:pt x="36" y="36"/>
                  </a:lnTo>
                  <a:lnTo>
                    <a:pt x="30" y="34"/>
                  </a:lnTo>
                  <a:lnTo>
                    <a:pt x="28" y="34"/>
                  </a:lnTo>
                  <a:close/>
                  <a:moveTo>
                    <a:pt x="34" y="0"/>
                  </a:moveTo>
                  <a:lnTo>
                    <a:pt x="63" y="0"/>
                  </a:lnTo>
                  <a:lnTo>
                    <a:pt x="63" y="86"/>
                  </a:lnTo>
                  <a:lnTo>
                    <a:pt x="63" y="87"/>
                  </a:lnTo>
                  <a:lnTo>
                    <a:pt x="63" y="88"/>
                  </a:lnTo>
                  <a:lnTo>
                    <a:pt x="64" y="88"/>
                  </a:lnTo>
                  <a:lnTo>
                    <a:pt x="66" y="89"/>
                  </a:lnTo>
                  <a:lnTo>
                    <a:pt x="69" y="89"/>
                  </a:lnTo>
                  <a:lnTo>
                    <a:pt x="69" y="92"/>
                  </a:lnTo>
                  <a:lnTo>
                    <a:pt x="43" y="97"/>
                  </a:lnTo>
                  <a:lnTo>
                    <a:pt x="43" y="86"/>
                  </a:lnTo>
                  <a:lnTo>
                    <a:pt x="40" y="90"/>
                  </a:lnTo>
                  <a:lnTo>
                    <a:pt x="37" y="93"/>
                  </a:lnTo>
                  <a:lnTo>
                    <a:pt x="34" y="95"/>
                  </a:lnTo>
                  <a:lnTo>
                    <a:pt x="31" y="96"/>
                  </a:lnTo>
                  <a:lnTo>
                    <a:pt x="29" y="97"/>
                  </a:lnTo>
                  <a:lnTo>
                    <a:pt x="26" y="97"/>
                  </a:lnTo>
                  <a:lnTo>
                    <a:pt x="18" y="96"/>
                  </a:lnTo>
                  <a:lnTo>
                    <a:pt x="12" y="92"/>
                  </a:lnTo>
                  <a:lnTo>
                    <a:pt x="6" y="86"/>
                  </a:lnTo>
                  <a:lnTo>
                    <a:pt x="3" y="80"/>
                  </a:lnTo>
                  <a:lnTo>
                    <a:pt x="1" y="72"/>
                  </a:lnTo>
                  <a:lnTo>
                    <a:pt x="0" y="64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6" y="42"/>
                  </a:lnTo>
                  <a:lnTo>
                    <a:pt x="8" y="39"/>
                  </a:lnTo>
                  <a:lnTo>
                    <a:pt x="10" y="37"/>
                  </a:lnTo>
                  <a:lnTo>
                    <a:pt x="13" y="34"/>
                  </a:lnTo>
                  <a:lnTo>
                    <a:pt x="20" y="31"/>
                  </a:lnTo>
                  <a:lnTo>
                    <a:pt x="27" y="30"/>
                  </a:lnTo>
                  <a:lnTo>
                    <a:pt x="30" y="30"/>
                  </a:lnTo>
                  <a:lnTo>
                    <a:pt x="33" y="30"/>
                  </a:lnTo>
                  <a:lnTo>
                    <a:pt x="36" y="31"/>
                  </a:lnTo>
                  <a:lnTo>
                    <a:pt x="43" y="39"/>
                  </a:lnTo>
                  <a:lnTo>
                    <a:pt x="43" y="7"/>
                  </a:lnTo>
                  <a:lnTo>
                    <a:pt x="42" y="5"/>
                  </a:lnTo>
                  <a:lnTo>
                    <a:pt x="40" y="5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37" name="Freeform 435"/>
            <p:cNvSpPr>
              <a:spLocks noEditPoints="1"/>
            </p:cNvSpPr>
            <p:nvPr/>
          </p:nvSpPr>
          <p:spPr bwMode="auto">
            <a:xfrm>
              <a:off x="4277984" y="5242713"/>
              <a:ext cx="59741" cy="71475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6" y="5"/>
                </a:cxn>
                <a:cxn ang="0">
                  <a:pos x="24" y="7"/>
                </a:cxn>
                <a:cxn ang="0">
                  <a:pos x="20" y="15"/>
                </a:cxn>
                <a:cxn ang="0">
                  <a:pos x="19" y="24"/>
                </a:cxn>
                <a:cxn ang="0">
                  <a:pos x="19" y="27"/>
                </a:cxn>
                <a:cxn ang="0">
                  <a:pos x="38" y="27"/>
                </a:cxn>
                <a:cxn ang="0">
                  <a:pos x="38" y="17"/>
                </a:cxn>
                <a:cxn ang="0">
                  <a:pos x="37" y="12"/>
                </a:cxn>
                <a:cxn ang="0">
                  <a:pos x="37" y="10"/>
                </a:cxn>
                <a:cxn ang="0">
                  <a:pos x="35" y="7"/>
                </a:cxn>
                <a:cxn ang="0">
                  <a:pos x="31" y="4"/>
                </a:cxn>
                <a:cxn ang="0">
                  <a:pos x="28" y="4"/>
                </a:cxn>
                <a:cxn ang="0">
                  <a:pos x="31" y="0"/>
                </a:cxn>
                <a:cxn ang="0">
                  <a:pos x="40" y="2"/>
                </a:cxn>
                <a:cxn ang="0">
                  <a:pos x="49" y="7"/>
                </a:cxn>
                <a:cxn ang="0">
                  <a:pos x="53" y="14"/>
                </a:cxn>
                <a:cxn ang="0">
                  <a:pos x="55" y="21"/>
                </a:cxn>
                <a:cxn ang="0">
                  <a:pos x="56" y="31"/>
                </a:cxn>
                <a:cxn ang="0">
                  <a:pos x="19" y="31"/>
                </a:cxn>
                <a:cxn ang="0">
                  <a:pos x="20" y="38"/>
                </a:cxn>
                <a:cxn ang="0">
                  <a:pos x="23" y="44"/>
                </a:cxn>
                <a:cxn ang="0">
                  <a:pos x="27" y="49"/>
                </a:cxn>
                <a:cxn ang="0">
                  <a:pos x="28" y="51"/>
                </a:cxn>
                <a:cxn ang="0">
                  <a:pos x="31" y="53"/>
                </a:cxn>
                <a:cxn ang="0">
                  <a:pos x="33" y="54"/>
                </a:cxn>
                <a:cxn ang="0">
                  <a:pos x="36" y="55"/>
                </a:cxn>
                <a:cxn ang="0">
                  <a:pos x="38" y="55"/>
                </a:cxn>
                <a:cxn ang="0">
                  <a:pos x="42" y="55"/>
                </a:cxn>
                <a:cxn ang="0">
                  <a:pos x="44" y="54"/>
                </a:cxn>
                <a:cxn ang="0">
                  <a:pos x="46" y="52"/>
                </a:cxn>
                <a:cxn ang="0">
                  <a:pos x="48" y="51"/>
                </a:cxn>
                <a:cxn ang="0">
                  <a:pos x="52" y="47"/>
                </a:cxn>
                <a:cxn ang="0">
                  <a:pos x="53" y="44"/>
                </a:cxn>
                <a:cxn ang="0">
                  <a:pos x="56" y="46"/>
                </a:cxn>
                <a:cxn ang="0">
                  <a:pos x="51" y="56"/>
                </a:cxn>
                <a:cxn ang="0">
                  <a:pos x="45" y="62"/>
                </a:cxn>
                <a:cxn ang="0">
                  <a:pos x="37" y="65"/>
                </a:cxn>
                <a:cxn ang="0">
                  <a:pos x="28" y="67"/>
                </a:cxn>
                <a:cxn ang="0">
                  <a:pos x="20" y="66"/>
                </a:cxn>
                <a:cxn ang="0">
                  <a:pos x="12" y="62"/>
                </a:cxn>
                <a:cxn ang="0">
                  <a:pos x="6" y="56"/>
                </a:cxn>
                <a:cxn ang="0">
                  <a:pos x="2" y="50"/>
                </a:cxn>
                <a:cxn ang="0">
                  <a:pos x="1" y="42"/>
                </a:cxn>
                <a:cxn ang="0">
                  <a:pos x="0" y="34"/>
                </a:cxn>
                <a:cxn ang="0">
                  <a:pos x="1" y="24"/>
                </a:cxn>
                <a:cxn ang="0">
                  <a:pos x="4" y="16"/>
                </a:cxn>
                <a:cxn ang="0">
                  <a:pos x="9" y="9"/>
                </a:cxn>
                <a:cxn ang="0">
                  <a:pos x="15" y="4"/>
                </a:cxn>
                <a:cxn ang="0">
                  <a:pos x="23" y="1"/>
                </a:cxn>
                <a:cxn ang="0">
                  <a:pos x="31" y="0"/>
                </a:cxn>
              </a:cxnLst>
              <a:rect l="0" t="0" r="r" b="b"/>
              <a:pathLst>
                <a:path w="56" h="67">
                  <a:moveTo>
                    <a:pt x="28" y="4"/>
                  </a:moveTo>
                  <a:lnTo>
                    <a:pt x="26" y="5"/>
                  </a:lnTo>
                  <a:lnTo>
                    <a:pt x="24" y="7"/>
                  </a:lnTo>
                  <a:lnTo>
                    <a:pt x="20" y="15"/>
                  </a:lnTo>
                  <a:lnTo>
                    <a:pt x="19" y="24"/>
                  </a:lnTo>
                  <a:lnTo>
                    <a:pt x="19" y="27"/>
                  </a:lnTo>
                  <a:lnTo>
                    <a:pt x="38" y="27"/>
                  </a:lnTo>
                  <a:lnTo>
                    <a:pt x="38" y="17"/>
                  </a:lnTo>
                  <a:lnTo>
                    <a:pt x="37" y="12"/>
                  </a:lnTo>
                  <a:lnTo>
                    <a:pt x="37" y="10"/>
                  </a:lnTo>
                  <a:lnTo>
                    <a:pt x="35" y="7"/>
                  </a:lnTo>
                  <a:lnTo>
                    <a:pt x="31" y="4"/>
                  </a:lnTo>
                  <a:lnTo>
                    <a:pt x="28" y="4"/>
                  </a:lnTo>
                  <a:close/>
                  <a:moveTo>
                    <a:pt x="31" y="0"/>
                  </a:moveTo>
                  <a:lnTo>
                    <a:pt x="40" y="2"/>
                  </a:lnTo>
                  <a:lnTo>
                    <a:pt x="49" y="7"/>
                  </a:lnTo>
                  <a:lnTo>
                    <a:pt x="53" y="14"/>
                  </a:lnTo>
                  <a:lnTo>
                    <a:pt x="55" y="21"/>
                  </a:lnTo>
                  <a:lnTo>
                    <a:pt x="56" y="31"/>
                  </a:lnTo>
                  <a:lnTo>
                    <a:pt x="19" y="31"/>
                  </a:lnTo>
                  <a:lnTo>
                    <a:pt x="20" y="38"/>
                  </a:lnTo>
                  <a:lnTo>
                    <a:pt x="23" y="44"/>
                  </a:lnTo>
                  <a:lnTo>
                    <a:pt x="27" y="49"/>
                  </a:lnTo>
                  <a:lnTo>
                    <a:pt x="28" y="51"/>
                  </a:lnTo>
                  <a:lnTo>
                    <a:pt x="31" y="53"/>
                  </a:lnTo>
                  <a:lnTo>
                    <a:pt x="33" y="54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42" y="55"/>
                  </a:lnTo>
                  <a:lnTo>
                    <a:pt x="44" y="54"/>
                  </a:lnTo>
                  <a:lnTo>
                    <a:pt x="46" y="52"/>
                  </a:lnTo>
                  <a:lnTo>
                    <a:pt x="48" y="51"/>
                  </a:lnTo>
                  <a:lnTo>
                    <a:pt x="52" y="47"/>
                  </a:lnTo>
                  <a:lnTo>
                    <a:pt x="53" y="44"/>
                  </a:lnTo>
                  <a:lnTo>
                    <a:pt x="56" y="46"/>
                  </a:lnTo>
                  <a:lnTo>
                    <a:pt x="51" y="56"/>
                  </a:lnTo>
                  <a:lnTo>
                    <a:pt x="45" y="62"/>
                  </a:lnTo>
                  <a:lnTo>
                    <a:pt x="37" y="65"/>
                  </a:lnTo>
                  <a:lnTo>
                    <a:pt x="28" y="67"/>
                  </a:lnTo>
                  <a:lnTo>
                    <a:pt x="20" y="66"/>
                  </a:lnTo>
                  <a:lnTo>
                    <a:pt x="12" y="62"/>
                  </a:lnTo>
                  <a:lnTo>
                    <a:pt x="6" y="56"/>
                  </a:lnTo>
                  <a:lnTo>
                    <a:pt x="2" y="50"/>
                  </a:lnTo>
                  <a:lnTo>
                    <a:pt x="1" y="42"/>
                  </a:lnTo>
                  <a:lnTo>
                    <a:pt x="0" y="34"/>
                  </a:lnTo>
                  <a:lnTo>
                    <a:pt x="1" y="24"/>
                  </a:lnTo>
                  <a:lnTo>
                    <a:pt x="4" y="16"/>
                  </a:lnTo>
                  <a:lnTo>
                    <a:pt x="9" y="9"/>
                  </a:lnTo>
                  <a:lnTo>
                    <a:pt x="15" y="4"/>
                  </a:lnTo>
                  <a:lnTo>
                    <a:pt x="23" y="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38" name="Freeform 436"/>
            <p:cNvSpPr>
              <a:spLocks/>
            </p:cNvSpPr>
            <p:nvPr/>
          </p:nvSpPr>
          <p:spPr bwMode="auto">
            <a:xfrm>
              <a:off x="4347325" y="5243780"/>
              <a:ext cx="71476" cy="704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0"/>
                </a:cxn>
                <a:cxn ang="0">
                  <a:pos x="25" y="53"/>
                </a:cxn>
                <a:cxn ang="0">
                  <a:pos x="27" y="55"/>
                </a:cxn>
                <a:cxn ang="0">
                  <a:pos x="28" y="55"/>
                </a:cxn>
                <a:cxn ang="0">
                  <a:pos x="28" y="56"/>
                </a:cxn>
                <a:cxn ang="0">
                  <a:pos x="29" y="57"/>
                </a:cxn>
                <a:cxn ang="0">
                  <a:pos x="34" y="57"/>
                </a:cxn>
                <a:cxn ang="0">
                  <a:pos x="39" y="52"/>
                </a:cxn>
                <a:cxn ang="0">
                  <a:pos x="40" y="50"/>
                </a:cxn>
                <a:cxn ang="0">
                  <a:pos x="42" y="48"/>
                </a:cxn>
                <a:cxn ang="0">
                  <a:pos x="42" y="10"/>
                </a:cxn>
                <a:cxn ang="0">
                  <a:pos x="41" y="8"/>
                </a:cxn>
                <a:cxn ang="0">
                  <a:pos x="41" y="7"/>
                </a:cxn>
                <a:cxn ang="0">
                  <a:pos x="40" y="6"/>
                </a:cxn>
                <a:cxn ang="0">
                  <a:pos x="39" y="4"/>
                </a:cxn>
                <a:cxn ang="0">
                  <a:pos x="37" y="3"/>
                </a:cxn>
                <a:cxn ang="0">
                  <a:pos x="36" y="3"/>
                </a:cxn>
                <a:cxn ang="0">
                  <a:pos x="36" y="0"/>
                </a:cxn>
                <a:cxn ang="0">
                  <a:pos x="61" y="0"/>
                </a:cxn>
                <a:cxn ang="0">
                  <a:pos x="61" y="57"/>
                </a:cxn>
                <a:cxn ang="0">
                  <a:pos x="62" y="58"/>
                </a:cxn>
                <a:cxn ang="0">
                  <a:pos x="63" y="58"/>
                </a:cxn>
                <a:cxn ang="0">
                  <a:pos x="63" y="60"/>
                </a:cxn>
                <a:cxn ang="0">
                  <a:pos x="64" y="60"/>
                </a:cxn>
                <a:cxn ang="0">
                  <a:pos x="65" y="61"/>
                </a:cxn>
                <a:cxn ang="0">
                  <a:pos x="67" y="61"/>
                </a:cxn>
                <a:cxn ang="0">
                  <a:pos x="67" y="64"/>
                </a:cxn>
                <a:cxn ang="0">
                  <a:pos x="42" y="64"/>
                </a:cxn>
                <a:cxn ang="0">
                  <a:pos x="42" y="55"/>
                </a:cxn>
                <a:cxn ang="0">
                  <a:pos x="40" y="58"/>
                </a:cxn>
                <a:cxn ang="0">
                  <a:pos x="37" y="60"/>
                </a:cxn>
                <a:cxn ang="0">
                  <a:pos x="35" y="62"/>
                </a:cxn>
                <a:cxn ang="0">
                  <a:pos x="33" y="63"/>
                </a:cxn>
                <a:cxn ang="0">
                  <a:pos x="30" y="64"/>
                </a:cxn>
                <a:cxn ang="0">
                  <a:pos x="26" y="66"/>
                </a:cxn>
                <a:cxn ang="0">
                  <a:pos x="20" y="66"/>
                </a:cxn>
                <a:cxn ang="0">
                  <a:pos x="16" y="64"/>
                </a:cxn>
                <a:cxn ang="0">
                  <a:pos x="14" y="63"/>
                </a:cxn>
                <a:cxn ang="0">
                  <a:pos x="10" y="59"/>
                </a:cxn>
                <a:cxn ang="0">
                  <a:pos x="9" y="57"/>
                </a:cxn>
                <a:cxn ang="0">
                  <a:pos x="7" y="55"/>
                </a:cxn>
                <a:cxn ang="0">
                  <a:pos x="7" y="51"/>
                </a:cxn>
                <a:cxn ang="0">
                  <a:pos x="6" y="47"/>
                </a:cxn>
                <a:cxn ang="0">
                  <a:pos x="6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3" y="4"/>
                </a:cxn>
                <a:cxn ang="0">
                  <a:pos x="2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67" h="66">
                  <a:moveTo>
                    <a:pt x="0" y="0"/>
                  </a:moveTo>
                  <a:lnTo>
                    <a:pt x="25" y="0"/>
                  </a:lnTo>
                  <a:lnTo>
                    <a:pt x="25" y="53"/>
                  </a:lnTo>
                  <a:lnTo>
                    <a:pt x="27" y="55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29" y="57"/>
                  </a:lnTo>
                  <a:lnTo>
                    <a:pt x="34" y="57"/>
                  </a:lnTo>
                  <a:lnTo>
                    <a:pt x="39" y="52"/>
                  </a:lnTo>
                  <a:lnTo>
                    <a:pt x="40" y="50"/>
                  </a:lnTo>
                  <a:lnTo>
                    <a:pt x="42" y="48"/>
                  </a:lnTo>
                  <a:lnTo>
                    <a:pt x="42" y="10"/>
                  </a:lnTo>
                  <a:lnTo>
                    <a:pt x="41" y="8"/>
                  </a:lnTo>
                  <a:lnTo>
                    <a:pt x="41" y="7"/>
                  </a:lnTo>
                  <a:lnTo>
                    <a:pt x="40" y="6"/>
                  </a:lnTo>
                  <a:lnTo>
                    <a:pt x="39" y="4"/>
                  </a:lnTo>
                  <a:lnTo>
                    <a:pt x="37" y="3"/>
                  </a:lnTo>
                  <a:lnTo>
                    <a:pt x="36" y="3"/>
                  </a:lnTo>
                  <a:lnTo>
                    <a:pt x="36" y="0"/>
                  </a:lnTo>
                  <a:lnTo>
                    <a:pt x="61" y="0"/>
                  </a:lnTo>
                  <a:lnTo>
                    <a:pt x="61" y="57"/>
                  </a:lnTo>
                  <a:lnTo>
                    <a:pt x="62" y="58"/>
                  </a:lnTo>
                  <a:lnTo>
                    <a:pt x="63" y="58"/>
                  </a:lnTo>
                  <a:lnTo>
                    <a:pt x="63" y="60"/>
                  </a:lnTo>
                  <a:lnTo>
                    <a:pt x="64" y="60"/>
                  </a:lnTo>
                  <a:lnTo>
                    <a:pt x="65" y="61"/>
                  </a:lnTo>
                  <a:lnTo>
                    <a:pt x="67" y="61"/>
                  </a:lnTo>
                  <a:lnTo>
                    <a:pt x="67" y="64"/>
                  </a:lnTo>
                  <a:lnTo>
                    <a:pt x="42" y="64"/>
                  </a:lnTo>
                  <a:lnTo>
                    <a:pt x="42" y="55"/>
                  </a:lnTo>
                  <a:lnTo>
                    <a:pt x="40" y="58"/>
                  </a:lnTo>
                  <a:lnTo>
                    <a:pt x="37" y="60"/>
                  </a:lnTo>
                  <a:lnTo>
                    <a:pt x="35" y="62"/>
                  </a:lnTo>
                  <a:lnTo>
                    <a:pt x="33" y="63"/>
                  </a:lnTo>
                  <a:lnTo>
                    <a:pt x="30" y="64"/>
                  </a:lnTo>
                  <a:lnTo>
                    <a:pt x="26" y="66"/>
                  </a:lnTo>
                  <a:lnTo>
                    <a:pt x="20" y="66"/>
                  </a:lnTo>
                  <a:lnTo>
                    <a:pt x="16" y="64"/>
                  </a:lnTo>
                  <a:lnTo>
                    <a:pt x="14" y="63"/>
                  </a:lnTo>
                  <a:lnTo>
                    <a:pt x="10" y="59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7" y="51"/>
                  </a:lnTo>
                  <a:lnTo>
                    <a:pt x="6" y="47"/>
                  </a:lnTo>
                  <a:lnTo>
                    <a:pt x="6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4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39" name="Freeform 437"/>
            <p:cNvSpPr>
              <a:spLocks/>
            </p:cNvSpPr>
            <p:nvPr/>
          </p:nvSpPr>
          <p:spPr bwMode="auto">
            <a:xfrm>
              <a:off x="4428402" y="5218177"/>
              <a:ext cx="45873" cy="96012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8" y="0"/>
                </a:cxn>
                <a:cxn ang="0">
                  <a:pos x="28" y="24"/>
                </a:cxn>
                <a:cxn ang="0">
                  <a:pos x="43" y="24"/>
                </a:cxn>
                <a:cxn ang="0">
                  <a:pos x="43" y="32"/>
                </a:cxn>
                <a:cxn ang="0">
                  <a:pos x="28" y="32"/>
                </a:cxn>
                <a:cxn ang="0">
                  <a:pos x="28" y="78"/>
                </a:cxn>
                <a:cxn ang="0">
                  <a:pos x="28" y="78"/>
                </a:cxn>
                <a:cxn ang="0">
                  <a:pos x="28" y="79"/>
                </a:cxn>
                <a:cxn ang="0">
                  <a:pos x="29" y="79"/>
                </a:cxn>
                <a:cxn ang="0">
                  <a:pos x="31" y="81"/>
                </a:cxn>
                <a:cxn ang="0">
                  <a:pos x="34" y="81"/>
                </a:cxn>
                <a:cxn ang="0">
                  <a:pos x="37" y="79"/>
                </a:cxn>
                <a:cxn ang="0">
                  <a:pos x="38" y="78"/>
                </a:cxn>
                <a:cxn ang="0">
                  <a:pos x="40" y="75"/>
                </a:cxn>
                <a:cxn ang="0">
                  <a:pos x="42" y="77"/>
                </a:cxn>
                <a:cxn ang="0">
                  <a:pos x="38" y="84"/>
                </a:cxn>
                <a:cxn ang="0">
                  <a:pos x="32" y="88"/>
                </a:cxn>
                <a:cxn ang="0">
                  <a:pos x="24" y="90"/>
                </a:cxn>
                <a:cxn ang="0">
                  <a:pos x="22" y="90"/>
                </a:cxn>
                <a:cxn ang="0">
                  <a:pos x="17" y="88"/>
                </a:cxn>
                <a:cxn ang="0">
                  <a:pos x="15" y="87"/>
                </a:cxn>
                <a:cxn ang="0">
                  <a:pos x="13" y="84"/>
                </a:cxn>
                <a:cxn ang="0">
                  <a:pos x="10" y="81"/>
                </a:cxn>
                <a:cxn ang="0">
                  <a:pos x="8" y="79"/>
                </a:cxn>
                <a:cxn ang="0">
                  <a:pos x="8" y="32"/>
                </a:cxn>
                <a:cxn ang="0">
                  <a:pos x="0" y="32"/>
                </a:cxn>
                <a:cxn ang="0">
                  <a:pos x="0" y="29"/>
                </a:cxn>
                <a:cxn ang="0">
                  <a:pos x="8" y="23"/>
                </a:cxn>
                <a:cxn ang="0">
                  <a:pos x="15" y="16"/>
                </a:cxn>
                <a:cxn ang="0">
                  <a:pos x="21" y="9"/>
                </a:cxn>
                <a:cxn ang="0">
                  <a:pos x="25" y="0"/>
                </a:cxn>
              </a:cxnLst>
              <a:rect l="0" t="0" r="r" b="b"/>
              <a:pathLst>
                <a:path w="43" h="90">
                  <a:moveTo>
                    <a:pt x="25" y="0"/>
                  </a:moveTo>
                  <a:lnTo>
                    <a:pt x="28" y="0"/>
                  </a:lnTo>
                  <a:lnTo>
                    <a:pt x="28" y="24"/>
                  </a:lnTo>
                  <a:lnTo>
                    <a:pt x="43" y="24"/>
                  </a:lnTo>
                  <a:lnTo>
                    <a:pt x="43" y="32"/>
                  </a:lnTo>
                  <a:lnTo>
                    <a:pt x="28" y="32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9"/>
                  </a:lnTo>
                  <a:lnTo>
                    <a:pt x="29" y="79"/>
                  </a:lnTo>
                  <a:lnTo>
                    <a:pt x="31" y="81"/>
                  </a:lnTo>
                  <a:lnTo>
                    <a:pt x="34" y="81"/>
                  </a:lnTo>
                  <a:lnTo>
                    <a:pt x="37" y="79"/>
                  </a:lnTo>
                  <a:lnTo>
                    <a:pt x="38" y="78"/>
                  </a:lnTo>
                  <a:lnTo>
                    <a:pt x="40" y="75"/>
                  </a:lnTo>
                  <a:lnTo>
                    <a:pt x="42" y="77"/>
                  </a:lnTo>
                  <a:lnTo>
                    <a:pt x="38" y="84"/>
                  </a:lnTo>
                  <a:lnTo>
                    <a:pt x="32" y="88"/>
                  </a:lnTo>
                  <a:lnTo>
                    <a:pt x="24" y="90"/>
                  </a:lnTo>
                  <a:lnTo>
                    <a:pt x="22" y="90"/>
                  </a:lnTo>
                  <a:lnTo>
                    <a:pt x="17" y="88"/>
                  </a:lnTo>
                  <a:lnTo>
                    <a:pt x="15" y="87"/>
                  </a:lnTo>
                  <a:lnTo>
                    <a:pt x="13" y="84"/>
                  </a:lnTo>
                  <a:lnTo>
                    <a:pt x="10" y="81"/>
                  </a:lnTo>
                  <a:lnTo>
                    <a:pt x="8" y="79"/>
                  </a:lnTo>
                  <a:lnTo>
                    <a:pt x="8" y="32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8" y="23"/>
                  </a:lnTo>
                  <a:lnTo>
                    <a:pt x="15" y="16"/>
                  </a:lnTo>
                  <a:lnTo>
                    <a:pt x="21" y="9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0" name="Freeform 438"/>
            <p:cNvSpPr>
              <a:spLocks noEditPoints="1"/>
            </p:cNvSpPr>
            <p:nvPr/>
          </p:nvSpPr>
          <p:spPr bwMode="auto">
            <a:xfrm>
              <a:off x="4479609" y="5242713"/>
              <a:ext cx="61874" cy="71475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7" y="5"/>
                </a:cxn>
                <a:cxn ang="0">
                  <a:pos x="26" y="7"/>
                </a:cxn>
                <a:cxn ang="0">
                  <a:pos x="24" y="7"/>
                </a:cxn>
                <a:cxn ang="0">
                  <a:pos x="21" y="15"/>
                </a:cxn>
                <a:cxn ang="0">
                  <a:pos x="20" y="24"/>
                </a:cxn>
                <a:cxn ang="0">
                  <a:pos x="20" y="27"/>
                </a:cxn>
                <a:cxn ang="0">
                  <a:pos x="39" y="27"/>
                </a:cxn>
                <a:cxn ang="0">
                  <a:pos x="39" y="17"/>
                </a:cxn>
                <a:cxn ang="0">
                  <a:pos x="37" y="12"/>
                </a:cxn>
                <a:cxn ang="0">
                  <a:pos x="37" y="10"/>
                </a:cxn>
                <a:cxn ang="0">
                  <a:pos x="36" y="7"/>
                </a:cxn>
                <a:cxn ang="0">
                  <a:pos x="35" y="6"/>
                </a:cxn>
                <a:cxn ang="0">
                  <a:pos x="32" y="4"/>
                </a:cxn>
                <a:cxn ang="0">
                  <a:pos x="28" y="4"/>
                </a:cxn>
                <a:cxn ang="0">
                  <a:pos x="32" y="0"/>
                </a:cxn>
                <a:cxn ang="0">
                  <a:pos x="41" y="2"/>
                </a:cxn>
                <a:cxn ang="0">
                  <a:pos x="50" y="7"/>
                </a:cxn>
                <a:cxn ang="0">
                  <a:pos x="54" y="14"/>
                </a:cxn>
                <a:cxn ang="0">
                  <a:pos x="56" y="21"/>
                </a:cxn>
                <a:cxn ang="0">
                  <a:pos x="58" y="31"/>
                </a:cxn>
                <a:cxn ang="0">
                  <a:pos x="20" y="31"/>
                </a:cxn>
                <a:cxn ang="0">
                  <a:pos x="22" y="41"/>
                </a:cxn>
                <a:cxn ang="0">
                  <a:pos x="27" y="49"/>
                </a:cxn>
                <a:cxn ang="0">
                  <a:pos x="31" y="53"/>
                </a:cxn>
                <a:cxn ang="0">
                  <a:pos x="34" y="54"/>
                </a:cxn>
                <a:cxn ang="0">
                  <a:pos x="39" y="55"/>
                </a:cxn>
                <a:cxn ang="0">
                  <a:pos x="45" y="54"/>
                </a:cxn>
                <a:cxn ang="0">
                  <a:pos x="47" y="52"/>
                </a:cxn>
                <a:cxn ang="0">
                  <a:pos x="48" y="51"/>
                </a:cxn>
                <a:cxn ang="0">
                  <a:pos x="51" y="50"/>
                </a:cxn>
                <a:cxn ang="0">
                  <a:pos x="52" y="48"/>
                </a:cxn>
                <a:cxn ang="0">
                  <a:pos x="53" y="47"/>
                </a:cxn>
                <a:cxn ang="0">
                  <a:pos x="54" y="44"/>
                </a:cxn>
                <a:cxn ang="0">
                  <a:pos x="58" y="46"/>
                </a:cxn>
                <a:cxn ang="0">
                  <a:pos x="52" y="56"/>
                </a:cxn>
                <a:cxn ang="0">
                  <a:pos x="45" y="62"/>
                </a:cxn>
                <a:cxn ang="0">
                  <a:pos x="37" y="65"/>
                </a:cxn>
                <a:cxn ang="0">
                  <a:pos x="29" y="67"/>
                </a:cxn>
                <a:cxn ang="0">
                  <a:pos x="21" y="66"/>
                </a:cxn>
                <a:cxn ang="0">
                  <a:pos x="13" y="62"/>
                </a:cxn>
                <a:cxn ang="0">
                  <a:pos x="7" y="56"/>
                </a:cxn>
                <a:cxn ang="0">
                  <a:pos x="3" y="50"/>
                </a:cxn>
                <a:cxn ang="0">
                  <a:pos x="1" y="42"/>
                </a:cxn>
                <a:cxn ang="0">
                  <a:pos x="0" y="34"/>
                </a:cxn>
                <a:cxn ang="0">
                  <a:pos x="2" y="24"/>
                </a:cxn>
                <a:cxn ang="0">
                  <a:pos x="4" y="16"/>
                </a:cxn>
                <a:cxn ang="0">
                  <a:pos x="10" y="9"/>
                </a:cxn>
                <a:cxn ang="0">
                  <a:pos x="16" y="4"/>
                </a:cxn>
                <a:cxn ang="0">
                  <a:pos x="24" y="1"/>
                </a:cxn>
                <a:cxn ang="0">
                  <a:pos x="32" y="0"/>
                </a:cxn>
              </a:cxnLst>
              <a:rect l="0" t="0" r="r" b="b"/>
              <a:pathLst>
                <a:path w="58" h="67">
                  <a:moveTo>
                    <a:pt x="28" y="4"/>
                  </a:moveTo>
                  <a:lnTo>
                    <a:pt x="27" y="5"/>
                  </a:lnTo>
                  <a:lnTo>
                    <a:pt x="26" y="7"/>
                  </a:lnTo>
                  <a:lnTo>
                    <a:pt x="24" y="7"/>
                  </a:lnTo>
                  <a:lnTo>
                    <a:pt x="21" y="15"/>
                  </a:lnTo>
                  <a:lnTo>
                    <a:pt x="20" y="24"/>
                  </a:lnTo>
                  <a:lnTo>
                    <a:pt x="20" y="27"/>
                  </a:lnTo>
                  <a:lnTo>
                    <a:pt x="39" y="27"/>
                  </a:lnTo>
                  <a:lnTo>
                    <a:pt x="39" y="17"/>
                  </a:lnTo>
                  <a:lnTo>
                    <a:pt x="37" y="12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5" y="6"/>
                  </a:lnTo>
                  <a:lnTo>
                    <a:pt x="32" y="4"/>
                  </a:lnTo>
                  <a:lnTo>
                    <a:pt x="28" y="4"/>
                  </a:lnTo>
                  <a:close/>
                  <a:moveTo>
                    <a:pt x="32" y="0"/>
                  </a:moveTo>
                  <a:lnTo>
                    <a:pt x="41" y="2"/>
                  </a:lnTo>
                  <a:lnTo>
                    <a:pt x="50" y="7"/>
                  </a:lnTo>
                  <a:lnTo>
                    <a:pt x="54" y="14"/>
                  </a:lnTo>
                  <a:lnTo>
                    <a:pt x="56" y="21"/>
                  </a:lnTo>
                  <a:lnTo>
                    <a:pt x="58" y="31"/>
                  </a:lnTo>
                  <a:lnTo>
                    <a:pt x="20" y="31"/>
                  </a:lnTo>
                  <a:lnTo>
                    <a:pt x="22" y="41"/>
                  </a:lnTo>
                  <a:lnTo>
                    <a:pt x="27" y="49"/>
                  </a:lnTo>
                  <a:lnTo>
                    <a:pt x="31" y="53"/>
                  </a:lnTo>
                  <a:lnTo>
                    <a:pt x="34" y="54"/>
                  </a:lnTo>
                  <a:lnTo>
                    <a:pt x="39" y="55"/>
                  </a:lnTo>
                  <a:lnTo>
                    <a:pt x="45" y="54"/>
                  </a:lnTo>
                  <a:lnTo>
                    <a:pt x="47" y="52"/>
                  </a:lnTo>
                  <a:lnTo>
                    <a:pt x="48" y="51"/>
                  </a:lnTo>
                  <a:lnTo>
                    <a:pt x="51" y="50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4" y="44"/>
                  </a:lnTo>
                  <a:lnTo>
                    <a:pt x="58" y="46"/>
                  </a:lnTo>
                  <a:lnTo>
                    <a:pt x="52" y="56"/>
                  </a:lnTo>
                  <a:lnTo>
                    <a:pt x="45" y="62"/>
                  </a:lnTo>
                  <a:lnTo>
                    <a:pt x="37" y="65"/>
                  </a:lnTo>
                  <a:lnTo>
                    <a:pt x="29" y="67"/>
                  </a:lnTo>
                  <a:lnTo>
                    <a:pt x="21" y="66"/>
                  </a:lnTo>
                  <a:lnTo>
                    <a:pt x="13" y="62"/>
                  </a:lnTo>
                  <a:lnTo>
                    <a:pt x="7" y="56"/>
                  </a:lnTo>
                  <a:lnTo>
                    <a:pt x="3" y="50"/>
                  </a:lnTo>
                  <a:lnTo>
                    <a:pt x="1" y="42"/>
                  </a:lnTo>
                  <a:lnTo>
                    <a:pt x="0" y="34"/>
                  </a:lnTo>
                  <a:lnTo>
                    <a:pt x="2" y="24"/>
                  </a:lnTo>
                  <a:lnTo>
                    <a:pt x="4" y="16"/>
                  </a:lnTo>
                  <a:lnTo>
                    <a:pt x="10" y="9"/>
                  </a:lnTo>
                  <a:lnTo>
                    <a:pt x="16" y="4"/>
                  </a:lnTo>
                  <a:lnTo>
                    <a:pt x="24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1" name="Freeform 439"/>
            <p:cNvSpPr>
              <a:spLocks/>
            </p:cNvSpPr>
            <p:nvPr/>
          </p:nvSpPr>
          <p:spPr bwMode="auto">
            <a:xfrm>
              <a:off x="4552151" y="5242713"/>
              <a:ext cx="57607" cy="69342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7" y="0"/>
                </a:cxn>
                <a:cxn ang="0">
                  <a:pos x="49" y="0"/>
                </a:cxn>
                <a:cxn ang="0">
                  <a:pos x="53" y="5"/>
                </a:cxn>
                <a:cxn ang="0">
                  <a:pos x="54" y="7"/>
                </a:cxn>
                <a:cxn ang="0">
                  <a:pos x="54" y="12"/>
                </a:cxn>
                <a:cxn ang="0">
                  <a:pos x="53" y="14"/>
                </a:cxn>
                <a:cxn ang="0">
                  <a:pos x="51" y="16"/>
                </a:cxn>
                <a:cxn ang="0">
                  <a:pos x="50" y="17"/>
                </a:cxn>
                <a:cxn ang="0">
                  <a:pos x="47" y="19"/>
                </a:cxn>
                <a:cxn ang="0">
                  <a:pos x="43" y="19"/>
                </a:cxn>
                <a:cxn ang="0">
                  <a:pos x="40" y="17"/>
                </a:cxn>
                <a:cxn ang="0">
                  <a:pos x="40" y="16"/>
                </a:cxn>
                <a:cxn ang="0">
                  <a:pos x="39" y="15"/>
                </a:cxn>
                <a:cxn ang="0">
                  <a:pos x="37" y="14"/>
                </a:cxn>
                <a:cxn ang="0">
                  <a:pos x="37" y="14"/>
                </a:cxn>
                <a:cxn ang="0">
                  <a:pos x="32" y="14"/>
                </a:cxn>
                <a:cxn ang="0">
                  <a:pos x="30" y="16"/>
                </a:cxn>
                <a:cxn ang="0">
                  <a:pos x="28" y="19"/>
                </a:cxn>
                <a:cxn ang="0">
                  <a:pos x="28" y="21"/>
                </a:cxn>
                <a:cxn ang="0">
                  <a:pos x="26" y="27"/>
                </a:cxn>
                <a:cxn ang="0">
                  <a:pos x="25" y="36"/>
                </a:cxn>
                <a:cxn ang="0">
                  <a:pos x="25" y="59"/>
                </a:cxn>
                <a:cxn ang="0">
                  <a:pos x="26" y="60"/>
                </a:cxn>
                <a:cxn ang="0">
                  <a:pos x="26" y="61"/>
                </a:cxn>
                <a:cxn ang="0">
                  <a:pos x="27" y="61"/>
                </a:cxn>
                <a:cxn ang="0">
                  <a:pos x="28" y="62"/>
                </a:cxn>
                <a:cxn ang="0">
                  <a:pos x="30" y="62"/>
                </a:cxn>
                <a:cxn ang="0">
                  <a:pos x="30" y="65"/>
                </a:cxn>
                <a:cxn ang="0">
                  <a:pos x="0" y="65"/>
                </a:cxn>
                <a:cxn ang="0">
                  <a:pos x="0" y="62"/>
                </a:cxn>
                <a:cxn ang="0">
                  <a:pos x="2" y="62"/>
                </a:cxn>
                <a:cxn ang="0">
                  <a:pos x="3" y="61"/>
                </a:cxn>
                <a:cxn ang="0">
                  <a:pos x="3" y="61"/>
                </a:cxn>
                <a:cxn ang="0">
                  <a:pos x="4" y="61"/>
                </a:cxn>
                <a:cxn ang="0">
                  <a:pos x="5" y="59"/>
                </a:cxn>
                <a:cxn ang="0">
                  <a:pos x="5" y="58"/>
                </a:cxn>
                <a:cxn ang="0">
                  <a:pos x="6" y="55"/>
                </a:cxn>
                <a:cxn ang="0">
                  <a:pos x="6" y="8"/>
                </a:cxn>
                <a:cxn ang="0">
                  <a:pos x="5" y="7"/>
                </a:cxn>
                <a:cxn ang="0">
                  <a:pos x="4" y="6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1"/>
                </a:cxn>
                <a:cxn ang="0">
                  <a:pos x="25" y="1"/>
                </a:cxn>
                <a:cxn ang="0">
                  <a:pos x="25" y="16"/>
                </a:cxn>
                <a:cxn ang="0">
                  <a:pos x="29" y="10"/>
                </a:cxn>
                <a:cxn ang="0">
                  <a:pos x="33" y="5"/>
                </a:cxn>
                <a:cxn ang="0">
                  <a:pos x="37" y="3"/>
                </a:cxn>
                <a:cxn ang="0">
                  <a:pos x="40" y="1"/>
                </a:cxn>
                <a:cxn ang="0">
                  <a:pos x="46" y="0"/>
                </a:cxn>
              </a:cxnLst>
              <a:rect l="0" t="0" r="r" b="b"/>
              <a:pathLst>
                <a:path w="54" h="65">
                  <a:moveTo>
                    <a:pt x="46" y="0"/>
                  </a:moveTo>
                  <a:lnTo>
                    <a:pt x="47" y="0"/>
                  </a:lnTo>
                  <a:lnTo>
                    <a:pt x="49" y="0"/>
                  </a:lnTo>
                  <a:lnTo>
                    <a:pt x="53" y="5"/>
                  </a:lnTo>
                  <a:lnTo>
                    <a:pt x="54" y="7"/>
                  </a:lnTo>
                  <a:lnTo>
                    <a:pt x="54" y="12"/>
                  </a:lnTo>
                  <a:lnTo>
                    <a:pt x="53" y="14"/>
                  </a:lnTo>
                  <a:lnTo>
                    <a:pt x="51" y="16"/>
                  </a:lnTo>
                  <a:lnTo>
                    <a:pt x="50" y="17"/>
                  </a:lnTo>
                  <a:lnTo>
                    <a:pt x="47" y="19"/>
                  </a:lnTo>
                  <a:lnTo>
                    <a:pt x="43" y="19"/>
                  </a:lnTo>
                  <a:lnTo>
                    <a:pt x="40" y="17"/>
                  </a:lnTo>
                  <a:lnTo>
                    <a:pt x="40" y="16"/>
                  </a:lnTo>
                  <a:lnTo>
                    <a:pt x="39" y="15"/>
                  </a:lnTo>
                  <a:lnTo>
                    <a:pt x="37" y="14"/>
                  </a:lnTo>
                  <a:lnTo>
                    <a:pt x="37" y="14"/>
                  </a:lnTo>
                  <a:lnTo>
                    <a:pt x="32" y="14"/>
                  </a:lnTo>
                  <a:lnTo>
                    <a:pt x="30" y="16"/>
                  </a:lnTo>
                  <a:lnTo>
                    <a:pt x="28" y="19"/>
                  </a:lnTo>
                  <a:lnTo>
                    <a:pt x="28" y="21"/>
                  </a:lnTo>
                  <a:lnTo>
                    <a:pt x="26" y="27"/>
                  </a:lnTo>
                  <a:lnTo>
                    <a:pt x="25" y="36"/>
                  </a:lnTo>
                  <a:lnTo>
                    <a:pt x="25" y="59"/>
                  </a:lnTo>
                  <a:lnTo>
                    <a:pt x="26" y="60"/>
                  </a:lnTo>
                  <a:lnTo>
                    <a:pt x="26" y="61"/>
                  </a:lnTo>
                  <a:lnTo>
                    <a:pt x="27" y="61"/>
                  </a:lnTo>
                  <a:lnTo>
                    <a:pt x="28" y="62"/>
                  </a:lnTo>
                  <a:lnTo>
                    <a:pt x="30" y="62"/>
                  </a:lnTo>
                  <a:lnTo>
                    <a:pt x="30" y="65"/>
                  </a:lnTo>
                  <a:lnTo>
                    <a:pt x="0" y="65"/>
                  </a:lnTo>
                  <a:lnTo>
                    <a:pt x="0" y="62"/>
                  </a:lnTo>
                  <a:lnTo>
                    <a:pt x="2" y="62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4" y="61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6" y="55"/>
                  </a:lnTo>
                  <a:lnTo>
                    <a:pt x="6" y="8"/>
                  </a:lnTo>
                  <a:lnTo>
                    <a:pt x="5" y="7"/>
                  </a:lnTo>
                  <a:lnTo>
                    <a:pt x="4" y="6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1"/>
                  </a:lnTo>
                  <a:lnTo>
                    <a:pt x="25" y="1"/>
                  </a:lnTo>
                  <a:lnTo>
                    <a:pt x="25" y="16"/>
                  </a:lnTo>
                  <a:lnTo>
                    <a:pt x="29" y="10"/>
                  </a:lnTo>
                  <a:lnTo>
                    <a:pt x="33" y="5"/>
                  </a:lnTo>
                  <a:lnTo>
                    <a:pt x="37" y="3"/>
                  </a:lnTo>
                  <a:lnTo>
                    <a:pt x="40" y="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2" name="Freeform 440"/>
            <p:cNvSpPr>
              <a:spLocks noEditPoints="1"/>
            </p:cNvSpPr>
            <p:nvPr/>
          </p:nvSpPr>
          <p:spPr bwMode="auto">
            <a:xfrm>
              <a:off x="4616159" y="5242713"/>
              <a:ext cx="67209" cy="7147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27" y="5"/>
                </a:cxn>
                <a:cxn ang="0">
                  <a:pos x="26" y="7"/>
                </a:cxn>
                <a:cxn ang="0">
                  <a:pos x="24" y="7"/>
                </a:cxn>
                <a:cxn ang="0">
                  <a:pos x="24" y="8"/>
                </a:cxn>
                <a:cxn ang="0">
                  <a:pos x="23" y="10"/>
                </a:cxn>
                <a:cxn ang="0">
                  <a:pos x="21" y="14"/>
                </a:cxn>
                <a:cxn ang="0">
                  <a:pos x="21" y="17"/>
                </a:cxn>
                <a:cxn ang="0">
                  <a:pos x="20" y="23"/>
                </a:cxn>
                <a:cxn ang="0">
                  <a:pos x="20" y="31"/>
                </a:cxn>
                <a:cxn ang="0">
                  <a:pos x="20" y="43"/>
                </a:cxn>
                <a:cxn ang="0">
                  <a:pos x="20" y="48"/>
                </a:cxn>
                <a:cxn ang="0">
                  <a:pos x="21" y="52"/>
                </a:cxn>
                <a:cxn ang="0">
                  <a:pos x="21" y="55"/>
                </a:cxn>
                <a:cxn ang="0">
                  <a:pos x="23" y="58"/>
                </a:cxn>
                <a:cxn ang="0">
                  <a:pos x="26" y="61"/>
                </a:cxn>
                <a:cxn ang="0">
                  <a:pos x="28" y="61"/>
                </a:cxn>
                <a:cxn ang="0">
                  <a:pos x="30" y="62"/>
                </a:cxn>
                <a:cxn ang="0">
                  <a:pos x="36" y="62"/>
                </a:cxn>
                <a:cxn ang="0">
                  <a:pos x="39" y="59"/>
                </a:cxn>
                <a:cxn ang="0">
                  <a:pos x="40" y="56"/>
                </a:cxn>
                <a:cxn ang="0">
                  <a:pos x="42" y="54"/>
                </a:cxn>
                <a:cxn ang="0">
                  <a:pos x="43" y="48"/>
                </a:cxn>
                <a:cxn ang="0">
                  <a:pos x="44" y="40"/>
                </a:cxn>
                <a:cxn ang="0">
                  <a:pos x="44" y="21"/>
                </a:cxn>
                <a:cxn ang="0">
                  <a:pos x="43" y="16"/>
                </a:cxn>
                <a:cxn ang="0">
                  <a:pos x="42" y="12"/>
                </a:cxn>
                <a:cxn ang="0">
                  <a:pos x="39" y="7"/>
                </a:cxn>
                <a:cxn ang="0">
                  <a:pos x="37" y="6"/>
                </a:cxn>
                <a:cxn ang="0">
                  <a:pos x="34" y="4"/>
                </a:cxn>
                <a:cxn ang="0">
                  <a:pos x="30" y="4"/>
                </a:cxn>
                <a:cxn ang="0">
                  <a:pos x="31" y="0"/>
                </a:cxn>
                <a:cxn ang="0">
                  <a:pos x="40" y="1"/>
                </a:cxn>
                <a:cxn ang="0">
                  <a:pos x="48" y="4"/>
                </a:cxn>
                <a:cxn ang="0">
                  <a:pos x="51" y="6"/>
                </a:cxn>
                <a:cxn ang="0">
                  <a:pos x="55" y="10"/>
                </a:cxn>
                <a:cxn ang="0">
                  <a:pos x="57" y="13"/>
                </a:cxn>
                <a:cxn ang="0">
                  <a:pos x="58" y="16"/>
                </a:cxn>
                <a:cxn ang="0">
                  <a:pos x="61" y="24"/>
                </a:cxn>
                <a:cxn ang="0">
                  <a:pos x="63" y="34"/>
                </a:cxn>
                <a:cxn ang="0">
                  <a:pos x="61" y="47"/>
                </a:cxn>
                <a:cxn ang="0">
                  <a:pos x="55" y="56"/>
                </a:cxn>
                <a:cxn ang="0">
                  <a:pos x="49" y="62"/>
                </a:cxn>
                <a:cxn ang="0">
                  <a:pos x="41" y="66"/>
                </a:cxn>
                <a:cxn ang="0">
                  <a:pos x="31" y="67"/>
                </a:cxn>
                <a:cxn ang="0">
                  <a:pos x="22" y="66"/>
                </a:cxn>
                <a:cxn ang="0">
                  <a:pos x="14" y="62"/>
                </a:cxn>
                <a:cxn ang="0">
                  <a:pos x="8" y="56"/>
                </a:cxn>
                <a:cxn ang="0">
                  <a:pos x="4" y="50"/>
                </a:cxn>
                <a:cxn ang="0">
                  <a:pos x="1" y="42"/>
                </a:cxn>
                <a:cxn ang="0">
                  <a:pos x="0" y="34"/>
                </a:cxn>
                <a:cxn ang="0">
                  <a:pos x="1" y="25"/>
                </a:cxn>
                <a:cxn ang="0">
                  <a:pos x="4" y="17"/>
                </a:cxn>
                <a:cxn ang="0">
                  <a:pos x="9" y="10"/>
                </a:cxn>
                <a:cxn ang="0">
                  <a:pos x="14" y="4"/>
                </a:cxn>
                <a:cxn ang="0">
                  <a:pos x="22" y="1"/>
                </a:cxn>
                <a:cxn ang="0">
                  <a:pos x="31" y="0"/>
                </a:cxn>
              </a:cxnLst>
              <a:rect l="0" t="0" r="r" b="b"/>
              <a:pathLst>
                <a:path w="63" h="67">
                  <a:moveTo>
                    <a:pt x="30" y="4"/>
                  </a:moveTo>
                  <a:lnTo>
                    <a:pt x="27" y="5"/>
                  </a:lnTo>
                  <a:lnTo>
                    <a:pt x="26" y="7"/>
                  </a:lnTo>
                  <a:lnTo>
                    <a:pt x="24" y="7"/>
                  </a:lnTo>
                  <a:lnTo>
                    <a:pt x="24" y="8"/>
                  </a:lnTo>
                  <a:lnTo>
                    <a:pt x="23" y="10"/>
                  </a:lnTo>
                  <a:lnTo>
                    <a:pt x="21" y="14"/>
                  </a:lnTo>
                  <a:lnTo>
                    <a:pt x="21" y="17"/>
                  </a:lnTo>
                  <a:lnTo>
                    <a:pt x="20" y="23"/>
                  </a:lnTo>
                  <a:lnTo>
                    <a:pt x="20" y="31"/>
                  </a:lnTo>
                  <a:lnTo>
                    <a:pt x="20" y="43"/>
                  </a:lnTo>
                  <a:lnTo>
                    <a:pt x="20" y="48"/>
                  </a:lnTo>
                  <a:lnTo>
                    <a:pt x="21" y="52"/>
                  </a:lnTo>
                  <a:lnTo>
                    <a:pt x="21" y="55"/>
                  </a:lnTo>
                  <a:lnTo>
                    <a:pt x="23" y="58"/>
                  </a:lnTo>
                  <a:lnTo>
                    <a:pt x="26" y="61"/>
                  </a:lnTo>
                  <a:lnTo>
                    <a:pt x="28" y="61"/>
                  </a:lnTo>
                  <a:lnTo>
                    <a:pt x="30" y="62"/>
                  </a:lnTo>
                  <a:lnTo>
                    <a:pt x="36" y="62"/>
                  </a:lnTo>
                  <a:lnTo>
                    <a:pt x="39" y="59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3" y="48"/>
                  </a:lnTo>
                  <a:lnTo>
                    <a:pt x="44" y="40"/>
                  </a:lnTo>
                  <a:lnTo>
                    <a:pt x="44" y="21"/>
                  </a:lnTo>
                  <a:lnTo>
                    <a:pt x="43" y="16"/>
                  </a:lnTo>
                  <a:lnTo>
                    <a:pt x="42" y="12"/>
                  </a:lnTo>
                  <a:lnTo>
                    <a:pt x="39" y="7"/>
                  </a:lnTo>
                  <a:lnTo>
                    <a:pt x="37" y="6"/>
                  </a:lnTo>
                  <a:lnTo>
                    <a:pt x="34" y="4"/>
                  </a:lnTo>
                  <a:lnTo>
                    <a:pt x="30" y="4"/>
                  </a:lnTo>
                  <a:close/>
                  <a:moveTo>
                    <a:pt x="31" y="0"/>
                  </a:moveTo>
                  <a:lnTo>
                    <a:pt x="40" y="1"/>
                  </a:lnTo>
                  <a:lnTo>
                    <a:pt x="48" y="4"/>
                  </a:lnTo>
                  <a:lnTo>
                    <a:pt x="51" y="6"/>
                  </a:lnTo>
                  <a:lnTo>
                    <a:pt x="55" y="10"/>
                  </a:lnTo>
                  <a:lnTo>
                    <a:pt x="57" y="13"/>
                  </a:lnTo>
                  <a:lnTo>
                    <a:pt x="58" y="16"/>
                  </a:lnTo>
                  <a:lnTo>
                    <a:pt x="61" y="24"/>
                  </a:lnTo>
                  <a:lnTo>
                    <a:pt x="63" y="34"/>
                  </a:lnTo>
                  <a:lnTo>
                    <a:pt x="61" y="47"/>
                  </a:lnTo>
                  <a:lnTo>
                    <a:pt x="55" y="56"/>
                  </a:lnTo>
                  <a:lnTo>
                    <a:pt x="49" y="62"/>
                  </a:lnTo>
                  <a:lnTo>
                    <a:pt x="41" y="66"/>
                  </a:lnTo>
                  <a:lnTo>
                    <a:pt x="31" y="67"/>
                  </a:lnTo>
                  <a:lnTo>
                    <a:pt x="22" y="66"/>
                  </a:lnTo>
                  <a:lnTo>
                    <a:pt x="14" y="62"/>
                  </a:lnTo>
                  <a:lnTo>
                    <a:pt x="8" y="56"/>
                  </a:lnTo>
                  <a:lnTo>
                    <a:pt x="4" y="50"/>
                  </a:lnTo>
                  <a:lnTo>
                    <a:pt x="1" y="42"/>
                  </a:lnTo>
                  <a:lnTo>
                    <a:pt x="0" y="34"/>
                  </a:lnTo>
                  <a:lnTo>
                    <a:pt x="1" y="25"/>
                  </a:lnTo>
                  <a:lnTo>
                    <a:pt x="4" y="17"/>
                  </a:lnTo>
                  <a:lnTo>
                    <a:pt x="9" y="10"/>
                  </a:lnTo>
                  <a:lnTo>
                    <a:pt x="14" y="4"/>
                  </a:lnTo>
                  <a:lnTo>
                    <a:pt x="22" y="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3" name="Freeform 441"/>
            <p:cNvSpPr>
              <a:spLocks/>
            </p:cNvSpPr>
            <p:nvPr/>
          </p:nvSpPr>
          <p:spPr bwMode="auto">
            <a:xfrm>
              <a:off x="4694036" y="5242713"/>
              <a:ext cx="71476" cy="69342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48" y="0"/>
                </a:cxn>
                <a:cxn ang="0">
                  <a:pos x="50" y="0"/>
                </a:cxn>
                <a:cxn ang="0">
                  <a:pos x="55" y="3"/>
                </a:cxn>
                <a:cxn ang="0">
                  <a:pos x="58" y="6"/>
                </a:cxn>
                <a:cxn ang="0">
                  <a:pos x="59" y="9"/>
                </a:cxn>
                <a:cxn ang="0">
                  <a:pos x="59" y="12"/>
                </a:cxn>
                <a:cxn ang="0">
                  <a:pos x="61" y="17"/>
                </a:cxn>
                <a:cxn ang="0">
                  <a:pos x="61" y="55"/>
                </a:cxn>
                <a:cxn ang="0">
                  <a:pos x="62" y="58"/>
                </a:cxn>
                <a:cxn ang="0">
                  <a:pos x="62" y="59"/>
                </a:cxn>
                <a:cxn ang="0">
                  <a:pos x="62" y="59"/>
                </a:cxn>
                <a:cxn ang="0">
                  <a:pos x="62" y="61"/>
                </a:cxn>
                <a:cxn ang="0">
                  <a:pos x="64" y="61"/>
                </a:cxn>
                <a:cxn ang="0">
                  <a:pos x="65" y="62"/>
                </a:cxn>
                <a:cxn ang="0">
                  <a:pos x="67" y="62"/>
                </a:cxn>
                <a:cxn ang="0">
                  <a:pos x="67" y="65"/>
                </a:cxn>
                <a:cxn ang="0">
                  <a:pos x="35" y="65"/>
                </a:cxn>
                <a:cxn ang="0">
                  <a:pos x="35" y="62"/>
                </a:cxn>
                <a:cxn ang="0">
                  <a:pos x="38" y="62"/>
                </a:cxn>
                <a:cxn ang="0">
                  <a:pos x="39" y="61"/>
                </a:cxn>
                <a:cxn ang="0">
                  <a:pos x="40" y="61"/>
                </a:cxn>
                <a:cxn ang="0">
                  <a:pos x="40" y="59"/>
                </a:cxn>
                <a:cxn ang="0">
                  <a:pos x="41" y="56"/>
                </a:cxn>
                <a:cxn ang="0">
                  <a:pos x="41" y="14"/>
                </a:cxn>
                <a:cxn ang="0">
                  <a:pos x="41" y="12"/>
                </a:cxn>
                <a:cxn ang="0">
                  <a:pos x="39" y="10"/>
                </a:cxn>
                <a:cxn ang="0">
                  <a:pos x="38" y="10"/>
                </a:cxn>
                <a:cxn ang="0">
                  <a:pos x="38" y="10"/>
                </a:cxn>
                <a:cxn ang="0">
                  <a:pos x="38" y="9"/>
                </a:cxn>
                <a:cxn ang="0">
                  <a:pos x="34" y="9"/>
                </a:cxn>
                <a:cxn ang="0">
                  <a:pos x="29" y="12"/>
                </a:cxn>
                <a:cxn ang="0">
                  <a:pos x="27" y="15"/>
                </a:cxn>
                <a:cxn ang="0">
                  <a:pos x="25" y="19"/>
                </a:cxn>
                <a:cxn ang="0">
                  <a:pos x="25" y="56"/>
                </a:cxn>
                <a:cxn ang="0">
                  <a:pos x="27" y="59"/>
                </a:cxn>
                <a:cxn ang="0">
                  <a:pos x="27" y="61"/>
                </a:cxn>
                <a:cxn ang="0">
                  <a:pos x="28" y="61"/>
                </a:cxn>
                <a:cxn ang="0">
                  <a:pos x="29" y="62"/>
                </a:cxn>
                <a:cxn ang="0">
                  <a:pos x="31" y="62"/>
                </a:cxn>
                <a:cxn ang="0">
                  <a:pos x="31" y="65"/>
                </a:cxn>
                <a:cxn ang="0">
                  <a:pos x="0" y="65"/>
                </a:cxn>
                <a:cxn ang="0">
                  <a:pos x="0" y="62"/>
                </a:cxn>
                <a:cxn ang="0">
                  <a:pos x="2" y="62"/>
                </a:cxn>
                <a:cxn ang="0">
                  <a:pos x="4" y="61"/>
                </a:cxn>
                <a:cxn ang="0">
                  <a:pos x="4" y="61"/>
                </a:cxn>
                <a:cxn ang="0">
                  <a:pos x="4" y="59"/>
                </a:cxn>
                <a:cxn ang="0">
                  <a:pos x="6" y="56"/>
                </a:cxn>
                <a:cxn ang="0">
                  <a:pos x="6" y="9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5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0" y="1"/>
                </a:cxn>
                <a:cxn ang="0">
                  <a:pos x="25" y="1"/>
                </a:cxn>
                <a:cxn ang="0">
                  <a:pos x="25" y="10"/>
                </a:cxn>
                <a:cxn ang="0">
                  <a:pos x="28" y="7"/>
                </a:cxn>
                <a:cxn ang="0">
                  <a:pos x="35" y="3"/>
                </a:cxn>
                <a:cxn ang="0">
                  <a:pos x="37" y="2"/>
                </a:cxn>
                <a:cxn ang="0">
                  <a:pos x="39" y="0"/>
                </a:cxn>
                <a:cxn ang="0">
                  <a:pos x="41" y="0"/>
                </a:cxn>
                <a:cxn ang="0">
                  <a:pos x="45" y="0"/>
                </a:cxn>
              </a:cxnLst>
              <a:rect l="0" t="0" r="r" b="b"/>
              <a:pathLst>
                <a:path w="67" h="65">
                  <a:moveTo>
                    <a:pt x="45" y="0"/>
                  </a:moveTo>
                  <a:lnTo>
                    <a:pt x="48" y="0"/>
                  </a:lnTo>
                  <a:lnTo>
                    <a:pt x="50" y="0"/>
                  </a:lnTo>
                  <a:lnTo>
                    <a:pt x="55" y="3"/>
                  </a:lnTo>
                  <a:lnTo>
                    <a:pt x="58" y="6"/>
                  </a:lnTo>
                  <a:lnTo>
                    <a:pt x="59" y="9"/>
                  </a:lnTo>
                  <a:lnTo>
                    <a:pt x="59" y="12"/>
                  </a:lnTo>
                  <a:lnTo>
                    <a:pt x="61" y="17"/>
                  </a:lnTo>
                  <a:lnTo>
                    <a:pt x="61" y="55"/>
                  </a:lnTo>
                  <a:lnTo>
                    <a:pt x="62" y="58"/>
                  </a:lnTo>
                  <a:lnTo>
                    <a:pt x="62" y="59"/>
                  </a:lnTo>
                  <a:lnTo>
                    <a:pt x="62" y="59"/>
                  </a:lnTo>
                  <a:lnTo>
                    <a:pt x="62" y="61"/>
                  </a:lnTo>
                  <a:lnTo>
                    <a:pt x="64" y="61"/>
                  </a:lnTo>
                  <a:lnTo>
                    <a:pt x="65" y="62"/>
                  </a:lnTo>
                  <a:lnTo>
                    <a:pt x="67" y="62"/>
                  </a:lnTo>
                  <a:lnTo>
                    <a:pt x="67" y="65"/>
                  </a:lnTo>
                  <a:lnTo>
                    <a:pt x="35" y="65"/>
                  </a:lnTo>
                  <a:lnTo>
                    <a:pt x="35" y="62"/>
                  </a:lnTo>
                  <a:lnTo>
                    <a:pt x="38" y="62"/>
                  </a:lnTo>
                  <a:lnTo>
                    <a:pt x="39" y="61"/>
                  </a:lnTo>
                  <a:lnTo>
                    <a:pt x="40" y="61"/>
                  </a:lnTo>
                  <a:lnTo>
                    <a:pt x="40" y="59"/>
                  </a:lnTo>
                  <a:lnTo>
                    <a:pt x="41" y="56"/>
                  </a:lnTo>
                  <a:lnTo>
                    <a:pt x="41" y="14"/>
                  </a:lnTo>
                  <a:lnTo>
                    <a:pt x="41" y="12"/>
                  </a:lnTo>
                  <a:lnTo>
                    <a:pt x="39" y="1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9"/>
                  </a:lnTo>
                  <a:lnTo>
                    <a:pt x="34" y="9"/>
                  </a:lnTo>
                  <a:lnTo>
                    <a:pt x="29" y="12"/>
                  </a:lnTo>
                  <a:lnTo>
                    <a:pt x="27" y="15"/>
                  </a:lnTo>
                  <a:lnTo>
                    <a:pt x="25" y="19"/>
                  </a:lnTo>
                  <a:lnTo>
                    <a:pt x="25" y="56"/>
                  </a:lnTo>
                  <a:lnTo>
                    <a:pt x="27" y="59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2"/>
                  </a:lnTo>
                  <a:lnTo>
                    <a:pt x="31" y="62"/>
                  </a:lnTo>
                  <a:lnTo>
                    <a:pt x="31" y="65"/>
                  </a:lnTo>
                  <a:lnTo>
                    <a:pt x="0" y="65"/>
                  </a:lnTo>
                  <a:lnTo>
                    <a:pt x="0" y="62"/>
                  </a:lnTo>
                  <a:lnTo>
                    <a:pt x="2" y="62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59"/>
                  </a:lnTo>
                  <a:lnTo>
                    <a:pt x="6" y="56"/>
                  </a:lnTo>
                  <a:lnTo>
                    <a:pt x="6" y="9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5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1"/>
                  </a:lnTo>
                  <a:lnTo>
                    <a:pt x="25" y="1"/>
                  </a:lnTo>
                  <a:lnTo>
                    <a:pt x="25" y="10"/>
                  </a:lnTo>
                  <a:lnTo>
                    <a:pt x="28" y="7"/>
                  </a:lnTo>
                  <a:lnTo>
                    <a:pt x="35" y="3"/>
                  </a:lnTo>
                  <a:lnTo>
                    <a:pt x="37" y="2"/>
                  </a:lnTo>
                  <a:lnTo>
                    <a:pt x="39" y="0"/>
                  </a:lnTo>
                  <a:lnTo>
                    <a:pt x="41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4" name="Line 442"/>
            <p:cNvSpPr>
              <a:spLocks noChangeShapeType="1"/>
            </p:cNvSpPr>
            <p:nvPr/>
          </p:nvSpPr>
          <p:spPr bwMode="auto">
            <a:xfrm>
              <a:off x="4598024" y="6678626"/>
              <a:ext cx="1067" cy="1066"/>
            </a:xfrm>
            <a:prstGeom prst="line">
              <a:avLst/>
            </a:prstGeom>
            <a:noFill/>
            <a:ln w="6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5" name="Freeform 443"/>
            <p:cNvSpPr>
              <a:spLocks/>
            </p:cNvSpPr>
            <p:nvPr/>
          </p:nvSpPr>
          <p:spPr bwMode="auto">
            <a:xfrm>
              <a:off x="4745242" y="6661557"/>
              <a:ext cx="71476" cy="68275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1" y="5"/>
                </a:cxn>
                <a:cxn ang="0">
                  <a:pos x="33" y="9"/>
                </a:cxn>
                <a:cxn ang="0">
                  <a:pos x="39" y="21"/>
                </a:cxn>
                <a:cxn ang="0">
                  <a:pos x="44" y="13"/>
                </a:cxn>
                <a:cxn ang="0">
                  <a:pos x="47" y="6"/>
                </a:cxn>
                <a:cxn ang="0">
                  <a:pos x="46" y="5"/>
                </a:cxn>
                <a:cxn ang="0">
                  <a:pos x="44" y="3"/>
                </a:cxn>
                <a:cxn ang="0">
                  <a:pos x="40" y="0"/>
                </a:cxn>
                <a:cxn ang="0">
                  <a:pos x="64" y="3"/>
                </a:cxn>
                <a:cxn ang="0">
                  <a:pos x="59" y="5"/>
                </a:cxn>
                <a:cxn ang="0">
                  <a:pos x="50" y="11"/>
                </a:cxn>
                <a:cxn ang="0">
                  <a:pos x="40" y="25"/>
                </a:cxn>
                <a:cxn ang="0">
                  <a:pos x="56" y="52"/>
                </a:cxn>
                <a:cxn ang="0">
                  <a:pos x="63" y="59"/>
                </a:cxn>
                <a:cxn ang="0">
                  <a:pos x="67" y="61"/>
                </a:cxn>
                <a:cxn ang="0">
                  <a:pos x="31" y="64"/>
                </a:cxn>
                <a:cxn ang="0">
                  <a:pos x="34" y="61"/>
                </a:cxn>
                <a:cxn ang="0">
                  <a:pos x="37" y="59"/>
                </a:cxn>
                <a:cxn ang="0">
                  <a:pos x="37" y="58"/>
                </a:cxn>
                <a:cxn ang="0">
                  <a:pos x="34" y="52"/>
                </a:cxn>
                <a:cxn ang="0">
                  <a:pos x="24" y="49"/>
                </a:cxn>
                <a:cxn ang="0">
                  <a:pos x="22" y="52"/>
                </a:cxn>
                <a:cxn ang="0">
                  <a:pos x="20" y="53"/>
                </a:cxn>
                <a:cxn ang="0">
                  <a:pos x="20" y="59"/>
                </a:cxn>
                <a:cxn ang="0">
                  <a:pos x="23" y="61"/>
                </a:cxn>
                <a:cxn ang="0">
                  <a:pos x="27" y="64"/>
                </a:cxn>
                <a:cxn ang="0">
                  <a:pos x="0" y="61"/>
                </a:cxn>
                <a:cxn ang="0">
                  <a:pos x="7" y="59"/>
                </a:cxn>
                <a:cxn ang="0">
                  <a:pos x="11" y="57"/>
                </a:cxn>
                <a:cxn ang="0">
                  <a:pos x="18" y="49"/>
                </a:cxn>
                <a:cxn ang="0">
                  <a:pos x="27" y="37"/>
                </a:cxn>
                <a:cxn ang="0">
                  <a:pos x="13" y="15"/>
                </a:cxn>
                <a:cxn ang="0">
                  <a:pos x="7" y="6"/>
                </a:cxn>
                <a:cxn ang="0">
                  <a:pos x="3" y="4"/>
                </a:cxn>
                <a:cxn ang="0">
                  <a:pos x="0" y="3"/>
                </a:cxn>
              </a:cxnLst>
              <a:rect l="0" t="0" r="r" b="b"/>
              <a:pathLst>
                <a:path w="67" h="64">
                  <a:moveTo>
                    <a:pt x="0" y="0"/>
                  </a:moveTo>
                  <a:lnTo>
                    <a:pt x="36" y="0"/>
                  </a:lnTo>
                  <a:lnTo>
                    <a:pt x="36" y="3"/>
                  </a:lnTo>
                  <a:lnTo>
                    <a:pt x="31" y="5"/>
                  </a:lnTo>
                  <a:lnTo>
                    <a:pt x="31" y="8"/>
                  </a:lnTo>
                  <a:lnTo>
                    <a:pt x="33" y="9"/>
                  </a:lnTo>
                  <a:lnTo>
                    <a:pt x="33" y="11"/>
                  </a:lnTo>
                  <a:lnTo>
                    <a:pt x="39" y="21"/>
                  </a:lnTo>
                  <a:lnTo>
                    <a:pt x="42" y="16"/>
                  </a:lnTo>
                  <a:lnTo>
                    <a:pt x="44" y="13"/>
                  </a:lnTo>
                  <a:lnTo>
                    <a:pt x="45" y="11"/>
                  </a:lnTo>
                  <a:lnTo>
                    <a:pt x="47" y="6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40" y="0"/>
                  </a:lnTo>
                  <a:lnTo>
                    <a:pt x="64" y="0"/>
                  </a:lnTo>
                  <a:lnTo>
                    <a:pt x="64" y="3"/>
                  </a:lnTo>
                  <a:lnTo>
                    <a:pt x="61" y="4"/>
                  </a:lnTo>
                  <a:lnTo>
                    <a:pt x="59" y="5"/>
                  </a:lnTo>
                  <a:lnTo>
                    <a:pt x="57" y="6"/>
                  </a:lnTo>
                  <a:lnTo>
                    <a:pt x="50" y="11"/>
                  </a:lnTo>
                  <a:lnTo>
                    <a:pt x="47" y="15"/>
                  </a:lnTo>
                  <a:lnTo>
                    <a:pt x="40" y="25"/>
                  </a:lnTo>
                  <a:lnTo>
                    <a:pt x="52" y="46"/>
                  </a:lnTo>
                  <a:lnTo>
                    <a:pt x="56" y="52"/>
                  </a:lnTo>
                  <a:lnTo>
                    <a:pt x="60" y="57"/>
                  </a:lnTo>
                  <a:lnTo>
                    <a:pt x="63" y="59"/>
                  </a:lnTo>
                  <a:lnTo>
                    <a:pt x="64" y="61"/>
                  </a:lnTo>
                  <a:lnTo>
                    <a:pt x="67" y="61"/>
                  </a:lnTo>
                  <a:lnTo>
                    <a:pt x="67" y="64"/>
                  </a:lnTo>
                  <a:lnTo>
                    <a:pt x="31" y="64"/>
                  </a:lnTo>
                  <a:lnTo>
                    <a:pt x="31" y="61"/>
                  </a:lnTo>
                  <a:lnTo>
                    <a:pt x="34" y="61"/>
                  </a:lnTo>
                  <a:lnTo>
                    <a:pt x="36" y="59"/>
                  </a:lnTo>
                  <a:lnTo>
                    <a:pt x="37" y="59"/>
                  </a:lnTo>
                  <a:lnTo>
                    <a:pt x="37" y="59"/>
                  </a:lnTo>
                  <a:lnTo>
                    <a:pt x="37" y="58"/>
                  </a:lnTo>
                  <a:lnTo>
                    <a:pt x="36" y="55"/>
                  </a:lnTo>
                  <a:lnTo>
                    <a:pt x="34" y="52"/>
                  </a:lnTo>
                  <a:lnTo>
                    <a:pt x="28" y="42"/>
                  </a:lnTo>
                  <a:lnTo>
                    <a:pt x="24" y="49"/>
                  </a:lnTo>
                  <a:lnTo>
                    <a:pt x="23" y="51"/>
                  </a:lnTo>
                  <a:lnTo>
                    <a:pt x="22" y="52"/>
                  </a:lnTo>
                  <a:lnTo>
                    <a:pt x="21" y="53"/>
                  </a:lnTo>
                  <a:lnTo>
                    <a:pt x="20" y="53"/>
                  </a:lnTo>
                  <a:lnTo>
                    <a:pt x="20" y="54"/>
                  </a:lnTo>
                  <a:lnTo>
                    <a:pt x="20" y="59"/>
                  </a:lnTo>
                  <a:lnTo>
                    <a:pt x="21" y="59"/>
                  </a:lnTo>
                  <a:lnTo>
                    <a:pt x="23" y="61"/>
                  </a:lnTo>
                  <a:lnTo>
                    <a:pt x="27" y="61"/>
                  </a:lnTo>
                  <a:lnTo>
                    <a:pt x="27" y="64"/>
                  </a:lnTo>
                  <a:lnTo>
                    <a:pt x="0" y="64"/>
                  </a:lnTo>
                  <a:lnTo>
                    <a:pt x="0" y="61"/>
                  </a:lnTo>
                  <a:lnTo>
                    <a:pt x="3" y="61"/>
                  </a:lnTo>
                  <a:lnTo>
                    <a:pt x="7" y="59"/>
                  </a:lnTo>
                  <a:lnTo>
                    <a:pt x="9" y="58"/>
                  </a:lnTo>
                  <a:lnTo>
                    <a:pt x="11" y="57"/>
                  </a:lnTo>
                  <a:lnTo>
                    <a:pt x="16" y="52"/>
                  </a:lnTo>
                  <a:lnTo>
                    <a:pt x="18" y="49"/>
                  </a:lnTo>
                  <a:lnTo>
                    <a:pt x="21" y="46"/>
                  </a:lnTo>
                  <a:lnTo>
                    <a:pt x="27" y="37"/>
                  </a:lnTo>
                  <a:lnTo>
                    <a:pt x="15" y="18"/>
                  </a:lnTo>
                  <a:lnTo>
                    <a:pt x="13" y="15"/>
                  </a:lnTo>
                  <a:lnTo>
                    <a:pt x="10" y="10"/>
                  </a:lnTo>
                  <a:lnTo>
                    <a:pt x="7" y="6"/>
                  </a:lnTo>
                  <a:lnTo>
                    <a:pt x="5" y="5"/>
                  </a:lnTo>
                  <a:lnTo>
                    <a:pt x="3" y="4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" name="Group 623"/>
          <p:cNvGrpSpPr/>
          <p:nvPr/>
        </p:nvGrpSpPr>
        <p:grpSpPr>
          <a:xfrm>
            <a:off x="5316474" y="4979853"/>
            <a:ext cx="2074926" cy="1747418"/>
            <a:chOff x="4935474" y="4979853"/>
            <a:chExt cx="2074926" cy="1747418"/>
          </a:xfrm>
        </p:grpSpPr>
        <p:sp>
          <p:nvSpPr>
            <p:cNvPr id="52" name="Freeform 448"/>
            <p:cNvSpPr>
              <a:spLocks noEditPoints="1"/>
            </p:cNvSpPr>
            <p:nvPr/>
          </p:nvSpPr>
          <p:spPr bwMode="auto">
            <a:xfrm>
              <a:off x="5256581" y="5021458"/>
              <a:ext cx="1737817" cy="1561795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3" y="3"/>
                </a:cxn>
                <a:cxn ang="0">
                  <a:pos x="3" y="7"/>
                </a:cxn>
                <a:cxn ang="0">
                  <a:pos x="1625" y="7"/>
                </a:cxn>
                <a:cxn ang="0">
                  <a:pos x="1625" y="3"/>
                </a:cxn>
                <a:cxn ang="0">
                  <a:pos x="1622" y="3"/>
                </a:cxn>
                <a:cxn ang="0">
                  <a:pos x="1622" y="1460"/>
                </a:cxn>
                <a:cxn ang="0">
                  <a:pos x="1625" y="1460"/>
                </a:cxn>
                <a:cxn ang="0">
                  <a:pos x="1625" y="1457"/>
                </a:cxn>
                <a:cxn ang="0">
                  <a:pos x="3" y="1457"/>
                </a:cxn>
                <a:cxn ang="0">
                  <a:pos x="3" y="1460"/>
                </a:cxn>
                <a:cxn ang="0">
                  <a:pos x="7" y="1460"/>
                </a:cxn>
                <a:cxn ang="0">
                  <a:pos x="7" y="3"/>
                </a:cxn>
                <a:cxn ang="0">
                  <a:pos x="0" y="1460"/>
                </a:cxn>
                <a:cxn ang="0">
                  <a:pos x="0" y="1464"/>
                </a:cxn>
                <a:cxn ang="0">
                  <a:pos x="1629" y="1464"/>
                </a:cxn>
                <a:cxn ang="0">
                  <a:pos x="1629" y="0"/>
                </a:cxn>
                <a:cxn ang="0">
                  <a:pos x="0" y="0"/>
                </a:cxn>
                <a:cxn ang="0">
                  <a:pos x="0" y="3"/>
                </a:cxn>
                <a:cxn ang="0">
                  <a:pos x="0" y="1460"/>
                </a:cxn>
              </a:cxnLst>
              <a:rect l="0" t="0" r="r" b="b"/>
              <a:pathLst>
                <a:path w="1629" h="1464">
                  <a:moveTo>
                    <a:pt x="7" y="3"/>
                  </a:moveTo>
                  <a:lnTo>
                    <a:pt x="3" y="3"/>
                  </a:lnTo>
                  <a:lnTo>
                    <a:pt x="3" y="7"/>
                  </a:lnTo>
                  <a:lnTo>
                    <a:pt x="1625" y="7"/>
                  </a:lnTo>
                  <a:lnTo>
                    <a:pt x="1625" y="3"/>
                  </a:lnTo>
                  <a:lnTo>
                    <a:pt x="1622" y="3"/>
                  </a:lnTo>
                  <a:lnTo>
                    <a:pt x="1622" y="1460"/>
                  </a:lnTo>
                  <a:lnTo>
                    <a:pt x="1625" y="1460"/>
                  </a:lnTo>
                  <a:lnTo>
                    <a:pt x="1625" y="1457"/>
                  </a:lnTo>
                  <a:lnTo>
                    <a:pt x="3" y="1457"/>
                  </a:lnTo>
                  <a:lnTo>
                    <a:pt x="3" y="1460"/>
                  </a:lnTo>
                  <a:lnTo>
                    <a:pt x="7" y="1460"/>
                  </a:lnTo>
                  <a:lnTo>
                    <a:pt x="7" y="3"/>
                  </a:lnTo>
                  <a:close/>
                  <a:moveTo>
                    <a:pt x="0" y="1460"/>
                  </a:moveTo>
                  <a:lnTo>
                    <a:pt x="0" y="1464"/>
                  </a:lnTo>
                  <a:lnTo>
                    <a:pt x="1629" y="1464"/>
                  </a:lnTo>
                  <a:lnTo>
                    <a:pt x="1629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146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" name="Line 449"/>
            <p:cNvSpPr>
              <a:spLocks noChangeShapeType="1"/>
            </p:cNvSpPr>
            <p:nvPr/>
          </p:nvSpPr>
          <p:spPr bwMode="auto">
            <a:xfrm flipV="1">
              <a:off x="5259781" y="5024659"/>
              <a:ext cx="1066" cy="155432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" name="Line 450"/>
            <p:cNvSpPr>
              <a:spLocks noChangeShapeType="1"/>
            </p:cNvSpPr>
            <p:nvPr/>
          </p:nvSpPr>
          <p:spPr bwMode="auto">
            <a:xfrm flipH="1">
              <a:off x="5259781" y="6578986"/>
              <a:ext cx="77876" cy="106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" name="Line 451"/>
            <p:cNvSpPr>
              <a:spLocks noChangeShapeType="1"/>
            </p:cNvSpPr>
            <p:nvPr/>
          </p:nvSpPr>
          <p:spPr bwMode="auto">
            <a:xfrm flipH="1">
              <a:off x="5259781" y="6481907"/>
              <a:ext cx="38405" cy="106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" name="Line 452"/>
            <p:cNvSpPr>
              <a:spLocks noChangeShapeType="1"/>
            </p:cNvSpPr>
            <p:nvPr/>
          </p:nvSpPr>
          <p:spPr bwMode="auto">
            <a:xfrm flipH="1">
              <a:off x="5259781" y="6384829"/>
              <a:ext cx="38405" cy="106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" name="Line 453"/>
            <p:cNvSpPr>
              <a:spLocks noChangeShapeType="1"/>
            </p:cNvSpPr>
            <p:nvPr/>
          </p:nvSpPr>
          <p:spPr bwMode="auto">
            <a:xfrm flipH="1">
              <a:off x="5259781" y="6287749"/>
              <a:ext cx="38405" cy="106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" name="Line 454"/>
            <p:cNvSpPr>
              <a:spLocks noChangeShapeType="1"/>
            </p:cNvSpPr>
            <p:nvPr/>
          </p:nvSpPr>
          <p:spPr bwMode="auto">
            <a:xfrm flipH="1">
              <a:off x="5259781" y="6189604"/>
              <a:ext cx="77876" cy="106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9" name="Line 455"/>
            <p:cNvSpPr>
              <a:spLocks noChangeShapeType="1"/>
            </p:cNvSpPr>
            <p:nvPr/>
          </p:nvSpPr>
          <p:spPr bwMode="auto">
            <a:xfrm flipH="1">
              <a:off x="5259781" y="6093592"/>
              <a:ext cx="38405" cy="106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0" name="Line 456"/>
            <p:cNvSpPr>
              <a:spLocks noChangeShapeType="1"/>
            </p:cNvSpPr>
            <p:nvPr/>
          </p:nvSpPr>
          <p:spPr bwMode="auto">
            <a:xfrm flipH="1">
              <a:off x="5259781" y="5996513"/>
              <a:ext cx="38405" cy="106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1" name="Line 457"/>
            <p:cNvSpPr>
              <a:spLocks noChangeShapeType="1"/>
            </p:cNvSpPr>
            <p:nvPr/>
          </p:nvSpPr>
          <p:spPr bwMode="auto">
            <a:xfrm flipH="1">
              <a:off x="5259781" y="5899434"/>
              <a:ext cx="38405" cy="106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2" name="Line 458"/>
            <p:cNvSpPr>
              <a:spLocks noChangeShapeType="1"/>
            </p:cNvSpPr>
            <p:nvPr/>
          </p:nvSpPr>
          <p:spPr bwMode="auto">
            <a:xfrm flipH="1">
              <a:off x="5259781" y="5802356"/>
              <a:ext cx="77876" cy="106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" name="Line 459"/>
            <p:cNvSpPr>
              <a:spLocks noChangeShapeType="1"/>
            </p:cNvSpPr>
            <p:nvPr/>
          </p:nvSpPr>
          <p:spPr bwMode="auto">
            <a:xfrm flipH="1">
              <a:off x="5259781" y="5704210"/>
              <a:ext cx="38405" cy="106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" name="Line 460"/>
            <p:cNvSpPr>
              <a:spLocks noChangeShapeType="1"/>
            </p:cNvSpPr>
            <p:nvPr/>
          </p:nvSpPr>
          <p:spPr bwMode="auto">
            <a:xfrm flipH="1">
              <a:off x="5259781" y="5607131"/>
              <a:ext cx="38405" cy="106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" name="Line 461"/>
            <p:cNvSpPr>
              <a:spLocks noChangeShapeType="1"/>
            </p:cNvSpPr>
            <p:nvPr/>
          </p:nvSpPr>
          <p:spPr bwMode="auto">
            <a:xfrm flipH="1">
              <a:off x="5259781" y="5510053"/>
              <a:ext cx="38405" cy="106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" name="Line 462"/>
            <p:cNvSpPr>
              <a:spLocks noChangeShapeType="1"/>
            </p:cNvSpPr>
            <p:nvPr/>
          </p:nvSpPr>
          <p:spPr bwMode="auto">
            <a:xfrm flipH="1">
              <a:off x="5259781" y="5414041"/>
              <a:ext cx="77876" cy="106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7" name="Line 463"/>
            <p:cNvSpPr>
              <a:spLocks noChangeShapeType="1"/>
            </p:cNvSpPr>
            <p:nvPr/>
          </p:nvSpPr>
          <p:spPr bwMode="auto">
            <a:xfrm flipH="1">
              <a:off x="5259781" y="5316961"/>
              <a:ext cx="38405" cy="106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8" name="Line 464"/>
            <p:cNvSpPr>
              <a:spLocks noChangeShapeType="1"/>
            </p:cNvSpPr>
            <p:nvPr/>
          </p:nvSpPr>
          <p:spPr bwMode="auto">
            <a:xfrm flipH="1">
              <a:off x="5259781" y="5218816"/>
              <a:ext cx="38405" cy="106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9" name="Line 465"/>
            <p:cNvSpPr>
              <a:spLocks noChangeShapeType="1"/>
            </p:cNvSpPr>
            <p:nvPr/>
          </p:nvSpPr>
          <p:spPr bwMode="auto">
            <a:xfrm flipH="1">
              <a:off x="5259781" y="5121737"/>
              <a:ext cx="38405" cy="106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0" name="Line 466"/>
            <p:cNvSpPr>
              <a:spLocks noChangeShapeType="1"/>
            </p:cNvSpPr>
            <p:nvPr/>
          </p:nvSpPr>
          <p:spPr bwMode="auto">
            <a:xfrm flipH="1">
              <a:off x="5259781" y="5024659"/>
              <a:ext cx="77876" cy="106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1" name="Line 467"/>
            <p:cNvSpPr>
              <a:spLocks noChangeShapeType="1"/>
            </p:cNvSpPr>
            <p:nvPr/>
          </p:nvSpPr>
          <p:spPr bwMode="auto">
            <a:xfrm flipH="1">
              <a:off x="5259781" y="6578986"/>
              <a:ext cx="77876" cy="106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2" name="Line 468"/>
            <p:cNvSpPr>
              <a:spLocks noChangeShapeType="1"/>
            </p:cNvSpPr>
            <p:nvPr/>
          </p:nvSpPr>
          <p:spPr bwMode="auto">
            <a:xfrm flipH="1">
              <a:off x="5259781" y="5024659"/>
              <a:ext cx="77876" cy="106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3" name="Rectangle 469"/>
            <p:cNvSpPr>
              <a:spLocks noChangeArrowheads="1"/>
            </p:cNvSpPr>
            <p:nvPr/>
          </p:nvSpPr>
          <p:spPr bwMode="auto">
            <a:xfrm>
              <a:off x="4935474" y="6587521"/>
              <a:ext cx="36271" cy="1280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4" name="Freeform 470"/>
            <p:cNvSpPr>
              <a:spLocks noEditPoints="1"/>
            </p:cNvSpPr>
            <p:nvPr/>
          </p:nvSpPr>
          <p:spPr bwMode="auto">
            <a:xfrm>
              <a:off x="4980280" y="6534181"/>
              <a:ext cx="56540" cy="91745"/>
            </a:xfrm>
            <a:custGeom>
              <a:avLst/>
              <a:gdLst/>
              <a:ahLst/>
              <a:cxnLst>
                <a:cxn ang="0">
                  <a:pos x="53" y="43"/>
                </a:cxn>
                <a:cxn ang="0">
                  <a:pos x="52" y="54"/>
                </a:cxn>
                <a:cxn ang="0">
                  <a:pos x="49" y="66"/>
                </a:cxn>
                <a:cxn ang="0">
                  <a:pos x="48" y="69"/>
                </a:cxn>
                <a:cxn ang="0">
                  <a:pos x="47" y="72"/>
                </a:cxn>
                <a:cxn ang="0">
                  <a:pos x="44" y="77"/>
                </a:cxn>
                <a:cxn ang="0">
                  <a:pos x="42" y="79"/>
                </a:cxn>
                <a:cxn ang="0">
                  <a:pos x="38" y="81"/>
                </a:cxn>
                <a:cxn ang="0">
                  <a:pos x="36" y="83"/>
                </a:cxn>
                <a:cxn ang="0">
                  <a:pos x="35" y="84"/>
                </a:cxn>
                <a:cxn ang="0">
                  <a:pos x="32" y="85"/>
                </a:cxn>
                <a:cxn ang="0">
                  <a:pos x="30" y="85"/>
                </a:cxn>
                <a:cxn ang="0">
                  <a:pos x="28" y="86"/>
                </a:cxn>
                <a:cxn ang="0">
                  <a:pos x="23" y="86"/>
                </a:cxn>
                <a:cxn ang="0">
                  <a:pos x="18" y="84"/>
                </a:cxn>
                <a:cxn ang="0">
                  <a:pos x="15" y="83"/>
                </a:cxn>
                <a:cxn ang="0">
                  <a:pos x="10" y="78"/>
                </a:cxn>
                <a:cxn ang="0">
                  <a:pos x="5" y="71"/>
                </a:cxn>
                <a:cxn ang="0">
                  <a:pos x="2" y="64"/>
                </a:cxn>
                <a:cxn ang="0">
                  <a:pos x="1" y="54"/>
                </a:cxn>
                <a:cxn ang="0">
                  <a:pos x="0" y="44"/>
                </a:cxn>
                <a:cxn ang="0">
                  <a:pos x="1" y="31"/>
                </a:cxn>
                <a:cxn ang="0">
                  <a:pos x="4" y="20"/>
                </a:cxn>
                <a:cxn ang="0">
                  <a:pos x="8" y="11"/>
                </a:cxn>
                <a:cxn ang="0">
                  <a:pos x="13" y="5"/>
                </a:cxn>
                <a:cxn ang="0">
                  <a:pos x="19" y="1"/>
                </a:cxn>
                <a:cxn ang="0">
                  <a:pos x="26" y="0"/>
                </a:cxn>
                <a:cxn ang="0">
                  <a:pos x="33" y="1"/>
                </a:cxn>
                <a:cxn ang="0">
                  <a:pos x="40" y="5"/>
                </a:cxn>
                <a:cxn ang="0">
                  <a:pos x="45" y="10"/>
                </a:cxn>
                <a:cxn ang="0">
                  <a:pos x="49" y="18"/>
                </a:cxn>
                <a:cxn ang="0">
                  <a:pos x="52" y="30"/>
                </a:cxn>
                <a:cxn ang="0">
                  <a:pos x="53" y="43"/>
                </a:cxn>
                <a:cxn ang="0">
                  <a:pos x="35" y="43"/>
                </a:cxn>
                <a:cxn ang="0">
                  <a:pos x="35" y="13"/>
                </a:cxn>
                <a:cxn ang="0">
                  <a:pos x="34" y="10"/>
                </a:cxn>
                <a:cxn ang="0">
                  <a:pos x="32" y="8"/>
                </a:cxn>
                <a:cxn ang="0">
                  <a:pos x="30" y="6"/>
                </a:cxn>
                <a:cxn ang="0">
                  <a:pos x="28" y="5"/>
                </a:cxn>
                <a:cxn ang="0">
                  <a:pos x="28" y="4"/>
                </a:cxn>
                <a:cxn ang="0">
                  <a:pos x="23" y="4"/>
                </a:cxn>
                <a:cxn ang="0">
                  <a:pos x="22" y="5"/>
                </a:cxn>
                <a:cxn ang="0">
                  <a:pos x="20" y="8"/>
                </a:cxn>
                <a:cxn ang="0">
                  <a:pos x="19" y="10"/>
                </a:cxn>
                <a:cxn ang="0">
                  <a:pos x="19" y="13"/>
                </a:cxn>
                <a:cxn ang="0">
                  <a:pos x="18" y="17"/>
                </a:cxn>
                <a:cxn ang="0">
                  <a:pos x="18" y="25"/>
                </a:cxn>
                <a:cxn ang="0">
                  <a:pos x="18" y="36"/>
                </a:cxn>
                <a:cxn ang="0">
                  <a:pos x="18" y="61"/>
                </a:cxn>
                <a:cxn ang="0">
                  <a:pos x="18" y="69"/>
                </a:cxn>
                <a:cxn ang="0">
                  <a:pos x="19" y="74"/>
                </a:cxn>
                <a:cxn ang="0">
                  <a:pos x="21" y="79"/>
                </a:cxn>
                <a:cxn ang="0">
                  <a:pos x="22" y="81"/>
                </a:cxn>
                <a:cxn ang="0">
                  <a:pos x="25" y="82"/>
                </a:cxn>
                <a:cxn ang="0">
                  <a:pos x="28" y="82"/>
                </a:cxn>
                <a:cxn ang="0">
                  <a:pos x="29" y="81"/>
                </a:cxn>
                <a:cxn ang="0">
                  <a:pos x="31" y="81"/>
                </a:cxn>
                <a:cxn ang="0">
                  <a:pos x="31" y="79"/>
                </a:cxn>
                <a:cxn ang="0">
                  <a:pos x="32" y="78"/>
                </a:cxn>
                <a:cxn ang="0">
                  <a:pos x="33" y="77"/>
                </a:cxn>
                <a:cxn ang="0">
                  <a:pos x="35" y="72"/>
                </a:cxn>
                <a:cxn ang="0">
                  <a:pos x="35" y="69"/>
                </a:cxn>
                <a:cxn ang="0">
                  <a:pos x="35" y="43"/>
                </a:cxn>
              </a:cxnLst>
              <a:rect l="0" t="0" r="r" b="b"/>
              <a:pathLst>
                <a:path w="53" h="86">
                  <a:moveTo>
                    <a:pt x="53" y="43"/>
                  </a:moveTo>
                  <a:lnTo>
                    <a:pt x="52" y="54"/>
                  </a:lnTo>
                  <a:lnTo>
                    <a:pt x="49" y="66"/>
                  </a:lnTo>
                  <a:lnTo>
                    <a:pt x="48" y="69"/>
                  </a:lnTo>
                  <a:lnTo>
                    <a:pt x="47" y="72"/>
                  </a:lnTo>
                  <a:lnTo>
                    <a:pt x="44" y="77"/>
                  </a:lnTo>
                  <a:lnTo>
                    <a:pt x="42" y="79"/>
                  </a:lnTo>
                  <a:lnTo>
                    <a:pt x="38" y="81"/>
                  </a:lnTo>
                  <a:lnTo>
                    <a:pt x="36" y="83"/>
                  </a:lnTo>
                  <a:lnTo>
                    <a:pt x="35" y="84"/>
                  </a:lnTo>
                  <a:lnTo>
                    <a:pt x="32" y="85"/>
                  </a:lnTo>
                  <a:lnTo>
                    <a:pt x="30" y="85"/>
                  </a:lnTo>
                  <a:lnTo>
                    <a:pt x="28" y="86"/>
                  </a:lnTo>
                  <a:lnTo>
                    <a:pt x="23" y="86"/>
                  </a:lnTo>
                  <a:lnTo>
                    <a:pt x="18" y="84"/>
                  </a:lnTo>
                  <a:lnTo>
                    <a:pt x="15" y="83"/>
                  </a:lnTo>
                  <a:lnTo>
                    <a:pt x="10" y="78"/>
                  </a:lnTo>
                  <a:lnTo>
                    <a:pt x="5" y="71"/>
                  </a:lnTo>
                  <a:lnTo>
                    <a:pt x="2" y="64"/>
                  </a:lnTo>
                  <a:lnTo>
                    <a:pt x="1" y="54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20"/>
                  </a:lnTo>
                  <a:lnTo>
                    <a:pt x="8" y="11"/>
                  </a:lnTo>
                  <a:lnTo>
                    <a:pt x="13" y="5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3" y="1"/>
                  </a:lnTo>
                  <a:lnTo>
                    <a:pt x="40" y="5"/>
                  </a:lnTo>
                  <a:lnTo>
                    <a:pt x="45" y="10"/>
                  </a:lnTo>
                  <a:lnTo>
                    <a:pt x="49" y="18"/>
                  </a:lnTo>
                  <a:lnTo>
                    <a:pt x="52" y="30"/>
                  </a:lnTo>
                  <a:lnTo>
                    <a:pt x="53" y="43"/>
                  </a:lnTo>
                  <a:close/>
                  <a:moveTo>
                    <a:pt x="35" y="43"/>
                  </a:moveTo>
                  <a:lnTo>
                    <a:pt x="35" y="13"/>
                  </a:lnTo>
                  <a:lnTo>
                    <a:pt x="34" y="10"/>
                  </a:lnTo>
                  <a:lnTo>
                    <a:pt x="32" y="8"/>
                  </a:lnTo>
                  <a:lnTo>
                    <a:pt x="30" y="6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22" y="5"/>
                  </a:lnTo>
                  <a:lnTo>
                    <a:pt x="20" y="8"/>
                  </a:lnTo>
                  <a:lnTo>
                    <a:pt x="19" y="10"/>
                  </a:lnTo>
                  <a:lnTo>
                    <a:pt x="19" y="13"/>
                  </a:lnTo>
                  <a:lnTo>
                    <a:pt x="18" y="17"/>
                  </a:lnTo>
                  <a:lnTo>
                    <a:pt x="18" y="25"/>
                  </a:lnTo>
                  <a:lnTo>
                    <a:pt x="18" y="36"/>
                  </a:lnTo>
                  <a:lnTo>
                    <a:pt x="18" y="61"/>
                  </a:lnTo>
                  <a:lnTo>
                    <a:pt x="18" y="69"/>
                  </a:lnTo>
                  <a:lnTo>
                    <a:pt x="19" y="74"/>
                  </a:lnTo>
                  <a:lnTo>
                    <a:pt x="21" y="79"/>
                  </a:lnTo>
                  <a:lnTo>
                    <a:pt x="22" y="81"/>
                  </a:lnTo>
                  <a:lnTo>
                    <a:pt x="25" y="82"/>
                  </a:lnTo>
                  <a:lnTo>
                    <a:pt x="28" y="82"/>
                  </a:lnTo>
                  <a:lnTo>
                    <a:pt x="29" y="81"/>
                  </a:lnTo>
                  <a:lnTo>
                    <a:pt x="31" y="81"/>
                  </a:lnTo>
                  <a:lnTo>
                    <a:pt x="31" y="79"/>
                  </a:lnTo>
                  <a:lnTo>
                    <a:pt x="32" y="78"/>
                  </a:lnTo>
                  <a:lnTo>
                    <a:pt x="33" y="77"/>
                  </a:lnTo>
                  <a:lnTo>
                    <a:pt x="35" y="72"/>
                  </a:lnTo>
                  <a:lnTo>
                    <a:pt x="35" y="69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5" name="Freeform 471"/>
            <p:cNvSpPr>
              <a:spLocks/>
            </p:cNvSpPr>
            <p:nvPr/>
          </p:nvSpPr>
          <p:spPr bwMode="auto">
            <a:xfrm>
              <a:off x="5047488" y="6604589"/>
              <a:ext cx="21336" cy="21336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3" y="1"/>
                </a:cxn>
                <a:cxn ang="0">
                  <a:pos x="17" y="3"/>
                </a:cxn>
                <a:cxn ang="0">
                  <a:pos x="19" y="6"/>
                </a:cxn>
                <a:cxn ang="0">
                  <a:pos x="20" y="11"/>
                </a:cxn>
                <a:cxn ang="0">
                  <a:pos x="19" y="13"/>
                </a:cxn>
                <a:cxn ang="0">
                  <a:pos x="19" y="15"/>
                </a:cxn>
                <a:cxn ang="0">
                  <a:pos x="17" y="17"/>
                </a:cxn>
                <a:cxn ang="0">
                  <a:pos x="16" y="18"/>
                </a:cxn>
                <a:cxn ang="0">
                  <a:pos x="14" y="19"/>
                </a:cxn>
                <a:cxn ang="0">
                  <a:pos x="12" y="20"/>
                </a:cxn>
                <a:cxn ang="0">
                  <a:pos x="8" y="20"/>
                </a:cxn>
                <a:cxn ang="0">
                  <a:pos x="5" y="18"/>
                </a:cxn>
                <a:cxn ang="0">
                  <a:pos x="3" y="17"/>
                </a:cxn>
                <a:cxn ang="0">
                  <a:pos x="2" y="15"/>
                </a:cxn>
                <a:cxn ang="0">
                  <a:pos x="1" y="14"/>
                </a:cxn>
                <a:cxn ang="0">
                  <a:pos x="1" y="12"/>
                </a:cxn>
                <a:cxn ang="0">
                  <a:pos x="0" y="11"/>
                </a:cxn>
                <a:cxn ang="0">
                  <a:pos x="1" y="8"/>
                </a:cxn>
                <a:cxn ang="0">
                  <a:pos x="2" y="5"/>
                </a:cxn>
                <a:cxn ang="0">
                  <a:pos x="3" y="3"/>
                </a:cxn>
                <a:cxn ang="0">
                  <a:pos x="9" y="0"/>
                </a:cxn>
              </a:cxnLst>
              <a:rect l="0" t="0" r="r" b="b"/>
              <a:pathLst>
                <a:path w="20" h="20">
                  <a:moveTo>
                    <a:pt x="9" y="0"/>
                  </a:moveTo>
                  <a:lnTo>
                    <a:pt x="13" y="1"/>
                  </a:lnTo>
                  <a:lnTo>
                    <a:pt x="17" y="3"/>
                  </a:lnTo>
                  <a:lnTo>
                    <a:pt x="19" y="6"/>
                  </a:lnTo>
                  <a:lnTo>
                    <a:pt x="20" y="11"/>
                  </a:lnTo>
                  <a:lnTo>
                    <a:pt x="19" y="13"/>
                  </a:lnTo>
                  <a:lnTo>
                    <a:pt x="19" y="15"/>
                  </a:lnTo>
                  <a:lnTo>
                    <a:pt x="17" y="17"/>
                  </a:lnTo>
                  <a:lnTo>
                    <a:pt x="16" y="18"/>
                  </a:lnTo>
                  <a:lnTo>
                    <a:pt x="14" y="19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5" y="18"/>
                  </a:lnTo>
                  <a:lnTo>
                    <a:pt x="3" y="17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1" y="8"/>
                  </a:lnTo>
                  <a:lnTo>
                    <a:pt x="2" y="5"/>
                  </a:lnTo>
                  <a:lnTo>
                    <a:pt x="3" y="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" name="Freeform 472"/>
            <p:cNvSpPr>
              <a:spLocks noEditPoints="1"/>
            </p:cNvSpPr>
            <p:nvPr/>
          </p:nvSpPr>
          <p:spPr bwMode="auto">
            <a:xfrm>
              <a:off x="5079492" y="6534181"/>
              <a:ext cx="56540" cy="91745"/>
            </a:xfrm>
            <a:custGeom>
              <a:avLst/>
              <a:gdLst/>
              <a:ahLst/>
              <a:cxnLst>
                <a:cxn ang="0">
                  <a:pos x="53" y="43"/>
                </a:cxn>
                <a:cxn ang="0">
                  <a:pos x="53" y="54"/>
                </a:cxn>
                <a:cxn ang="0">
                  <a:pos x="50" y="66"/>
                </a:cxn>
                <a:cxn ang="0">
                  <a:pos x="49" y="69"/>
                </a:cxn>
                <a:cxn ang="0">
                  <a:pos x="47" y="72"/>
                </a:cxn>
                <a:cxn ang="0">
                  <a:pos x="44" y="77"/>
                </a:cxn>
                <a:cxn ang="0">
                  <a:pos x="42" y="79"/>
                </a:cxn>
                <a:cxn ang="0">
                  <a:pos x="39" y="81"/>
                </a:cxn>
                <a:cxn ang="0">
                  <a:pos x="36" y="83"/>
                </a:cxn>
                <a:cxn ang="0">
                  <a:pos x="35" y="84"/>
                </a:cxn>
                <a:cxn ang="0">
                  <a:pos x="33" y="85"/>
                </a:cxn>
                <a:cxn ang="0">
                  <a:pos x="31" y="85"/>
                </a:cxn>
                <a:cxn ang="0">
                  <a:pos x="29" y="86"/>
                </a:cxn>
                <a:cxn ang="0">
                  <a:pos x="23" y="86"/>
                </a:cxn>
                <a:cxn ang="0">
                  <a:pos x="19" y="84"/>
                </a:cxn>
                <a:cxn ang="0">
                  <a:pos x="16" y="83"/>
                </a:cxn>
                <a:cxn ang="0">
                  <a:pos x="10" y="78"/>
                </a:cxn>
                <a:cxn ang="0">
                  <a:pos x="6" y="71"/>
                </a:cxn>
                <a:cxn ang="0">
                  <a:pos x="3" y="64"/>
                </a:cxn>
                <a:cxn ang="0">
                  <a:pos x="1" y="54"/>
                </a:cxn>
                <a:cxn ang="0">
                  <a:pos x="0" y="44"/>
                </a:cxn>
                <a:cxn ang="0">
                  <a:pos x="1" y="31"/>
                </a:cxn>
                <a:cxn ang="0">
                  <a:pos x="4" y="20"/>
                </a:cxn>
                <a:cxn ang="0">
                  <a:pos x="8" y="11"/>
                </a:cxn>
                <a:cxn ang="0">
                  <a:pos x="13" y="5"/>
                </a:cxn>
                <a:cxn ang="0">
                  <a:pos x="19" y="1"/>
                </a:cxn>
                <a:cxn ang="0">
                  <a:pos x="26" y="0"/>
                </a:cxn>
                <a:cxn ang="0">
                  <a:pos x="34" y="1"/>
                </a:cxn>
                <a:cxn ang="0">
                  <a:pos x="40" y="5"/>
                </a:cxn>
                <a:cxn ang="0">
                  <a:pos x="46" y="10"/>
                </a:cxn>
                <a:cxn ang="0">
                  <a:pos x="50" y="18"/>
                </a:cxn>
                <a:cxn ang="0">
                  <a:pos x="53" y="30"/>
                </a:cxn>
                <a:cxn ang="0">
                  <a:pos x="53" y="43"/>
                </a:cxn>
                <a:cxn ang="0">
                  <a:pos x="35" y="43"/>
                </a:cxn>
                <a:cxn ang="0">
                  <a:pos x="35" y="13"/>
                </a:cxn>
                <a:cxn ang="0">
                  <a:pos x="34" y="10"/>
                </a:cxn>
                <a:cxn ang="0">
                  <a:pos x="33" y="8"/>
                </a:cxn>
                <a:cxn ang="0">
                  <a:pos x="31" y="6"/>
                </a:cxn>
                <a:cxn ang="0">
                  <a:pos x="29" y="5"/>
                </a:cxn>
                <a:cxn ang="0">
                  <a:pos x="28" y="4"/>
                </a:cxn>
                <a:cxn ang="0">
                  <a:pos x="23" y="4"/>
                </a:cxn>
                <a:cxn ang="0">
                  <a:pos x="23" y="5"/>
                </a:cxn>
                <a:cxn ang="0">
                  <a:pos x="22" y="6"/>
                </a:cxn>
                <a:cxn ang="0">
                  <a:pos x="20" y="8"/>
                </a:cxn>
                <a:cxn ang="0">
                  <a:pos x="20" y="10"/>
                </a:cxn>
                <a:cxn ang="0">
                  <a:pos x="19" y="13"/>
                </a:cxn>
                <a:cxn ang="0">
                  <a:pos x="19" y="17"/>
                </a:cxn>
                <a:cxn ang="0">
                  <a:pos x="19" y="69"/>
                </a:cxn>
                <a:cxn ang="0">
                  <a:pos x="19" y="74"/>
                </a:cxn>
                <a:cxn ang="0">
                  <a:pos x="21" y="79"/>
                </a:cxn>
                <a:cxn ang="0">
                  <a:pos x="23" y="81"/>
                </a:cxn>
                <a:cxn ang="0">
                  <a:pos x="25" y="82"/>
                </a:cxn>
                <a:cxn ang="0">
                  <a:pos x="29" y="82"/>
                </a:cxn>
                <a:cxn ang="0">
                  <a:pos x="29" y="81"/>
                </a:cxn>
                <a:cxn ang="0">
                  <a:pos x="31" y="81"/>
                </a:cxn>
                <a:cxn ang="0">
                  <a:pos x="31" y="79"/>
                </a:cxn>
                <a:cxn ang="0">
                  <a:pos x="33" y="78"/>
                </a:cxn>
                <a:cxn ang="0">
                  <a:pos x="34" y="77"/>
                </a:cxn>
                <a:cxn ang="0">
                  <a:pos x="35" y="74"/>
                </a:cxn>
                <a:cxn ang="0">
                  <a:pos x="35" y="69"/>
                </a:cxn>
                <a:cxn ang="0">
                  <a:pos x="35" y="43"/>
                </a:cxn>
              </a:cxnLst>
              <a:rect l="0" t="0" r="r" b="b"/>
              <a:pathLst>
                <a:path w="53" h="86">
                  <a:moveTo>
                    <a:pt x="53" y="43"/>
                  </a:moveTo>
                  <a:lnTo>
                    <a:pt x="53" y="54"/>
                  </a:lnTo>
                  <a:lnTo>
                    <a:pt x="50" y="66"/>
                  </a:lnTo>
                  <a:lnTo>
                    <a:pt x="49" y="69"/>
                  </a:lnTo>
                  <a:lnTo>
                    <a:pt x="47" y="72"/>
                  </a:lnTo>
                  <a:lnTo>
                    <a:pt x="44" y="77"/>
                  </a:lnTo>
                  <a:lnTo>
                    <a:pt x="42" y="79"/>
                  </a:lnTo>
                  <a:lnTo>
                    <a:pt x="39" y="81"/>
                  </a:lnTo>
                  <a:lnTo>
                    <a:pt x="36" y="83"/>
                  </a:lnTo>
                  <a:lnTo>
                    <a:pt x="35" y="84"/>
                  </a:lnTo>
                  <a:lnTo>
                    <a:pt x="33" y="85"/>
                  </a:lnTo>
                  <a:lnTo>
                    <a:pt x="31" y="85"/>
                  </a:lnTo>
                  <a:lnTo>
                    <a:pt x="29" y="86"/>
                  </a:lnTo>
                  <a:lnTo>
                    <a:pt x="23" y="86"/>
                  </a:lnTo>
                  <a:lnTo>
                    <a:pt x="19" y="84"/>
                  </a:lnTo>
                  <a:lnTo>
                    <a:pt x="16" y="83"/>
                  </a:lnTo>
                  <a:lnTo>
                    <a:pt x="10" y="78"/>
                  </a:lnTo>
                  <a:lnTo>
                    <a:pt x="6" y="71"/>
                  </a:lnTo>
                  <a:lnTo>
                    <a:pt x="3" y="64"/>
                  </a:lnTo>
                  <a:lnTo>
                    <a:pt x="1" y="54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20"/>
                  </a:lnTo>
                  <a:lnTo>
                    <a:pt x="8" y="11"/>
                  </a:lnTo>
                  <a:lnTo>
                    <a:pt x="13" y="5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4" y="1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50" y="18"/>
                  </a:lnTo>
                  <a:lnTo>
                    <a:pt x="53" y="30"/>
                  </a:lnTo>
                  <a:lnTo>
                    <a:pt x="53" y="43"/>
                  </a:lnTo>
                  <a:close/>
                  <a:moveTo>
                    <a:pt x="35" y="43"/>
                  </a:moveTo>
                  <a:lnTo>
                    <a:pt x="35" y="13"/>
                  </a:lnTo>
                  <a:lnTo>
                    <a:pt x="34" y="10"/>
                  </a:lnTo>
                  <a:lnTo>
                    <a:pt x="33" y="8"/>
                  </a:lnTo>
                  <a:lnTo>
                    <a:pt x="31" y="6"/>
                  </a:lnTo>
                  <a:lnTo>
                    <a:pt x="29" y="5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2" y="6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19" y="13"/>
                  </a:lnTo>
                  <a:lnTo>
                    <a:pt x="19" y="17"/>
                  </a:lnTo>
                  <a:lnTo>
                    <a:pt x="19" y="69"/>
                  </a:lnTo>
                  <a:lnTo>
                    <a:pt x="19" y="74"/>
                  </a:lnTo>
                  <a:lnTo>
                    <a:pt x="21" y="79"/>
                  </a:lnTo>
                  <a:lnTo>
                    <a:pt x="23" y="81"/>
                  </a:lnTo>
                  <a:lnTo>
                    <a:pt x="25" y="82"/>
                  </a:lnTo>
                  <a:lnTo>
                    <a:pt x="29" y="82"/>
                  </a:lnTo>
                  <a:lnTo>
                    <a:pt x="29" y="81"/>
                  </a:lnTo>
                  <a:lnTo>
                    <a:pt x="31" y="81"/>
                  </a:lnTo>
                  <a:lnTo>
                    <a:pt x="31" y="79"/>
                  </a:lnTo>
                  <a:lnTo>
                    <a:pt x="33" y="78"/>
                  </a:lnTo>
                  <a:lnTo>
                    <a:pt x="34" y="77"/>
                  </a:lnTo>
                  <a:lnTo>
                    <a:pt x="35" y="74"/>
                  </a:lnTo>
                  <a:lnTo>
                    <a:pt x="35" y="69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" name="Freeform 473"/>
            <p:cNvSpPr>
              <a:spLocks/>
            </p:cNvSpPr>
            <p:nvPr/>
          </p:nvSpPr>
          <p:spPr bwMode="auto">
            <a:xfrm>
              <a:off x="5143500" y="6534181"/>
              <a:ext cx="57607" cy="89611"/>
            </a:xfrm>
            <a:custGeom>
              <a:avLst/>
              <a:gdLst/>
              <a:ahLst/>
              <a:cxnLst>
                <a:cxn ang="0">
                  <a:pos x="49" y="84"/>
                </a:cxn>
                <a:cxn ang="0">
                  <a:pos x="0" y="84"/>
                </a:cxn>
                <a:cxn ang="0">
                  <a:pos x="0" y="83"/>
                </a:cxn>
                <a:cxn ang="0">
                  <a:pos x="11" y="71"/>
                </a:cxn>
                <a:cxn ang="0">
                  <a:pos x="20" y="61"/>
                </a:cxn>
                <a:cxn ang="0">
                  <a:pos x="26" y="53"/>
                </a:cxn>
                <a:cxn ang="0">
                  <a:pos x="30" y="47"/>
                </a:cxn>
                <a:cxn ang="0">
                  <a:pos x="33" y="37"/>
                </a:cxn>
                <a:cxn ang="0">
                  <a:pos x="33" y="29"/>
                </a:cxn>
                <a:cxn ang="0">
                  <a:pos x="33" y="26"/>
                </a:cxn>
                <a:cxn ang="0">
                  <a:pos x="33" y="23"/>
                </a:cxn>
                <a:cxn ang="0">
                  <a:pos x="30" y="18"/>
                </a:cxn>
                <a:cxn ang="0">
                  <a:pos x="25" y="15"/>
                </a:cxn>
                <a:cxn ang="0">
                  <a:pos x="22" y="14"/>
                </a:cxn>
                <a:cxn ang="0">
                  <a:pos x="20" y="14"/>
                </a:cxn>
                <a:cxn ang="0">
                  <a:pos x="13" y="15"/>
                </a:cxn>
                <a:cxn ang="0">
                  <a:pos x="8" y="18"/>
                </a:cxn>
                <a:cxn ang="0">
                  <a:pos x="3" y="23"/>
                </a:cxn>
                <a:cxn ang="0">
                  <a:pos x="1" y="23"/>
                </a:cxn>
                <a:cxn ang="0">
                  <a:pos x="6" y="13"/>
                </a:cxn>
                <a:cxn ang="0">
                  <a:pos x="12" y="5"/>
                </a:cxn>
                <a:cxn ang="0">
                  <a:pos x="20" y="1"/>
                </a:cxn>
                <a:cxn ang="0">
                  <a:pos x="27" y="0"/>
                </a:cxn>
                <a:cxn ang="0">
                  <a:pos x="30" y="0"/>
                </a:cxn>
                <a:cxn ang="0">
                  <a:pos x="37" y="2"/>
                </a:cxn>
                <a:cxn ang="0">
                  <a:pos x="39" y="3"/>
                </a:cxn>
                <a:cxn ang="0">
                  <a:pos x="42" y="5"/>
                </a:cxn>
                <a:cxn ang="0">
                  <a:pos x="45" y="8"/>
                </a:cxn>
                <a:cxn ang="0">
                  <a:pos x="48" y="10"/>
                </a:cxn>
                <a:cxn ang="0">
                  <a:pos x="49" y="13"/>
                </a:cxn>
                <a:cxn ang="0">
                  <a:pos x="50" y="16"/>
                </a:cxn>
                <a:cxn ang="0">
                  <a:pos x="50" y="19"/>
                </a:cxn>
                <a:cxn ang="0">
                  <a:pos x="50" y="21"/>
                </a:cxn>
                <a:cxn ang="0">
                  <a:pos x="50" y="29"/>
                </a:cxn>
                <a:cxn ang="0">
                  <a:pos x="47" y="37"/>
                </a:cxn>
                <a:cxn ang="0">
                  <a:pos x="41" y="47"/>
                </a:cxn>
                <a:cxn ang="0">
                  <a:pos x="32" y="57"/>
                </a:cxn>
                <a:cxn ang="0">
                  <a:pos x="20" y="69"/>
                </a:cxn>
                <a:cxn ang="0">
                  <a:pos x="45" y="69"/>
                </a:cxn>
                <a:cxn ang="0">
                  <a:pos x="48" y="67"/>
                </a:cxn>
                <a:cxn ang="0">
                  <a:pos x="49" y="66"/>
                </a:cxn>
                <a:cxn ang="0">
                  <a:pos x="50" y="65"/>
                </a:cxn>
                <a:cxn ang="0">
                  <a:pos x="50" y="64"/>
                </a:cxn>
                <a:cxn ang="0">
                  <a:pos x="52" y="61"/>
                </a:cxn>
                <a:cxn ang="0">
                  <a:pos x="54" y="61"/>
                </a:cxn>
                <a:cxn ang="0">
                  <a:pos x="49" y="84"/>
                </a:cxn>
              </a:cxnLst>
              <a:rect l="0" t="0" r="r" b="b"/>
              <a:pathLst>
                <a:path w="54" h="84">
                  <a:moveTo>
                    <a:pt x="49" y="84"/>
                  </a:moveTo>
                  <a:lnTo>
                    <a:pt x="0" y="84"/>
                  </a:lnTo>
                  <a:lnTo>
                    <a:pt x="0" y="83"/>
                  </a:lnTo>
                  <a:lnTo>
                    <a:pt x="11" y="71"/>
                  </a:lnTo>
                  <a:lnTo>
                    <a:pt x="20" y="61"/>
                  </a:lnTo>
                  <a:lnTo>
                    <a:pt x="26" y="53"/>
                  </a:lnTo>
                  <a:lnTo>
                    <a:pt x="30" y="47"/>
                  </a:lnTo>
                  <a:lnTo>
                    <a:pt x="33" y="37"/>
                  </a:lnTo>
                  <a:lnTo>
                    <a:pt x="33" y="29"/>
                  </a:lnTo>
                  <a:lnTo>
                    <a:pt x="33" y="26"/>
                  </a:lnTo>
                  <a:lnTo>
                    <a:pt x="33" y="23"/>
                  </a:lnTo>
                  <a:lnTo>
                    <a:pt x="30" y="18"/>
                  </a:lnTo>
                  <a:lnTo>
                    <a:pt x="25" y="15"/>
                  </a:lnTo>
                  <a:lnTo>
                    <a:pt x="22" y="14"/>
                  </a:lnTo>
                  <a:lnTo>
                    <a:pt x="20" y="14"/>
                  </a:lnTo>
                  <a:lnTo>
                    <a:pt x="13" y="15"/>
                  </a:lnTo>
                  <a:lnTo>
                    <a:pt x="8" y="18"/>
                  </a:lnTo>
                  <a:lnTo>
                    <a:pt x="3" y="23"/>
                  </a:lnTo>
                  <a:lnTo>
                    <a:pt x="1" y="23"/>
                  </a:lnTo>
                  <a:lnTo>
                    <a:pt x="6" y="13"/>
                  </a:lnTo>
                  <a:lnTo>
                    <a:pt x="12" y="5"/>
                  </a:lnTo>
                  <a:lnTo>
                    <a:pt x="20" y="1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7" y="2"/>
                  </a:lnTo>
                  <a:lnTo>
                    <a:pt x="39" y="3"/>
                  </a:lnTo>
                  <a:lnTo>
                    <a:pt x="42" y="5"/>
                  </a:lnTo>
                  <a:lnTo>
                    <a:pt x="45" y="8"/>
                  </a:lnTo>
                  <a:lnTo>
                    <a:pt x="48" y="10"/>
                  </a:lnTo>
                  <a:lnTo>
                    <a:pt x="49" y="13"/>
                  </a:lnTo>
                  <a:lnTo>
                    <a:pt x="50" y="16"/>
                  </a:lnTo>
                  <a:lnTo>
                    <a:pt x="50" y="19"/>
                  </a:lnTo>
                  <a:lnTo>
                    <a:pt x="50" y="21"/>
                  </a:lnTo>
                  <a:lnTo>
                    <a:pt x="50" y="29"/>
                  </a:lnTo>
                  <a:lnTo>
                    <a:pt x="47" y="37"/>
                  </a:lnTo>
                  <a:lnTo>
                    <a:pt x="41" y="47"/>
                  </a:lnTo>
                  <a:lnTo>
                    <a:pt x="32" y="57"/>
                  </a:lnTo>
                  <a:lnTo>
                    <a:pt x="20" y="69"/>
                  </a:lnTo>
                  <a:lnTo>
                    <a:pt x="45" y="69"/>
                  </a:lnTo>
                  <a:lnTo>
                    <a:pt x="48" y="67"/>
                  </a:lnTo>
                  <a:lnTo>
                    <a:pt x="49" y="66"/>
                  </a:lnTo>
                  <a:lnTo>
                    <a:pt x="50" y="65"/>
                  </a:lnTo>
                  <a:lnTo>
                    <a:pt x="50" y="64"/>
                  </a:lnTo>
                  <a:lnTo>
                    <a:pt x="52" y="61"/>
                  </a:lnTo>
                  <a:lnTo>
                    <a:pt x="54" y="61"/>
                  </a:lnTo>
                  <a:lnTo>
                    <a:pt x="49" y="8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" name="Freeform 474"/>
            <p:cNvSpPr>
              <a:spLocks noEditPoints="1"/>
            </p:cNvSpPr>
            <p:nvPr/>
          </p:nvSpPr>
          <p:spPr bwMode="auto">
            <a:xfrm>
              <a:off x="5146700" y="6145865"/>
              <a:ext cx="56540" cy="91745"/>
            </a:xfrm>
            <a:custGeom>
              <a:avLst/>
              <a:gdLst/>
              <a:ahLst/>
              <a:cxnLst>
                <a:cxn ang="0">
                  <a:pos x="53" y="43"/>
                </a:cxn>
                <a:cxn ang="0">
                  <a:pos x="52" y="54"/>
                </a:cxn>
                <a:cxn ang="0">
                  <a:pos x="49" y="66"/>
                </a:cxn>
                <a:cxn ang="0">
                  <a:pos x="48" y="69"/>
                </a:cxn>
                <a:cxn ang="0">
                  <a:pos x="47" y="72"/>
                </a:cxn>
                <a:cxn ang="0">
                  <a:pos x="44" y="77"/>
                </a:cxn>
                <a:cxn ang="0">
                  <a:pos x="39" y="82"/>
                </a:cxn>
                <a:cxn ang="0">
                  <a:pos x="36" y="83"/>
                </a:cxn>
                <a:cxn ang="0">
                  <a:pos x="34" y="85"/>
                </a:cxn>
                <a:cxn ang="0">
                  <a:pos x="32" y="85"/>
                </a:cxn>
                <a:cxn ang="0">
                  <a:pos x="30" y="85"/>
                </a:cxn>
                <a:cxn ang="0">
                  <a:pos x="28" y="86"/>
                </a:cxn>
                <a:cxn ang="0">
                  <a:pos x="23" y="86"/>
                </a:cxn>
                <a:cxn ang="0">
                  <a:pos x="18" y="85"/>
                </a:cxn>
                <a:cxn ang="0">
                  <a:pos x="15" y="83"/>
                </a:cxn>
                <a:cxn ang="0">
                  <a:pos x="10" y="78"/>
                </a:cxn>
                <a:cxn ang="0">
                  <a:pos x="5" y="71"/>
                </a:cxn>
                <a:cxn ang="0">
                  <a:pos x="2" y="64"/>
                </a:cxn>
                <a:cxn ang="0">
                  <a:pos x="0" y="54"/>
                </a:cxn>
                <a:cxn ang="0">
                  <a:pos x="0" y="44"/>
                </a:cxn>
                <a:cxn ang="0">
                  <a:pos x="0" y="31"/>
                </a:cxn>
                <a:cxn ang="0">
                  <a:pos x="3" y="20"/>
                </a:cxn>
                <a:cxn ang="0">
                  <a:pos x="7" y="11"/>
                </a:cxn>
                <a:cxn ang="0">
                  <a:pos x="13" y="5"/>
                </a:cxn>
                <a:cxn ang="0">
                  <a:pos x="19" y="1"/>
                </a:cxn>
                <a:cxn ang="0">
                  <a:pos x="26" y="0"/>
                </a:cxn>
                <a:cxn ang="0">
                  <a:pos x="34" y="1"/>
                </a:cxn>
                <a:cxn ang="0">
                  <a:pos x="40" y="5"/>
                </a:cxn>
                <a:cxn ang="0">
                  <a:pos x="45" y="10"/>
                </a:cxn>
                <a:cxn ang="0">
                  <a:pos x="49" y="18"/>
                </a:cxn>
                <a:cxn ang="0">
                  <a:pos x="52" y="31"/>
                </a:cxn>
                <a:cxn ang="0">
                  <a:pos x="53" y="43"/>
                </a:cxn>
                <a:cxn ang="0">
                  <a:pos x="34" y="43"/>
                </a:cxn>
                <a:cxn ang="0">
                  <a:pos x="34" y="14"/>
                </a:cxn>
                <a:cxn ang="0">
                  <a:pos x="34" y="10"/>
                </a:cxn>
                <a:cxn ang="0">
                  <a:pos x="33" y="8"/>
                </a:cxn>
                <a:cxn ang="0">
                  <a:pos x="30" y="7"/>
                </a:cxn>
                <a:cxn ang="0">
                  <a:pos x="29" y="5"/>
                </a:cxn>
                <a:cxn ang="0">
                  <a:pos x="27" y="4"/>
                </a:cxn>
                <a:cxn ang="0">
                  <a:pos x="23" y="4"/>
                </a:cxn>
                <a:cxn ang="0">
                  <a:pos x="22" y="5"/>
                </a:cxn>
                <a:cxn ang="0">
                  <a:pos x="21" y="7"/>
                </a:cxn>
                <a:cxn ang="0">
                  <a:pos x="20" y="8"/>
                </a:cxn>
                <a:cxn ang="0">
                  <a:pos x="20" y="10"/>
                </a:cxn>
                <a:cxn ang="0">
                  <a:pos x="19" y="13"/>
                </a:cxn>
                <a:cxn ang="0">
                  <a:pos x="18" y="17"/>
                </a:cxn>
                <a:cxn ang="0">
                  <a:pos x="18" y="69"/>
                </a:cxn>
                <a:cxn ang="0">
                  <a:pos x="19" y="75"/>
                </a:cxn>
                <a:cxn ang="0">
                  <a:pos x="20" y="79"/>
                </a:cxn>
                <a:cxn ang="0">
                  <a:pos x="23" y="82"/>
                </a:cxn>
                <a:cxn ang="0">
                  <a:pos x="25" y="82"/>
                </a:cxn>
                <a:cxn ang="0">
                  <a:pos x="27" y="82"/>
                </a:cxn>
                <a:cxn ang="0">
                  <a:pos x="28" y="82"/>
                </a:cxn>
                <a:cxn ang="0">
                  <a:pos x="29" y="82"/>
                </a:cxn>
                <a:cxn ang="0">
                  <a:pos x="30" y="81"/>
                </a:cxn>
                <a:cxn ang="0">
                  <a:pos x="30" y="79"/>
                </a:cxn>
                <a:cxn ang="0">
                  <a:pos x="32" y="78"/>
                </a:cxn>
                <a:cxn ang="0">
                  <a:pos x="34" y="77"/>
                </a:cxn>
                <a:cxn ang="0">
                  <a:pos x="34" y="75"/>
                </a:cxn>
                <a:cxn ang="0">
                  <a:pos x="34" y="69"/>
                </a:cxn>
                <a:cxn ang="0">
                  <a:pos x="34" y="43"/>
                </a:cxn>
              </a:cxnLst>
              <a:rect l="0" t="0" r="r" b="b"/>
              <a:pathLst>
                <a:path w="53" h="86">
                  <a:moveTo>
                    <a:pt x="53" y="43"/>
                  </a:moveTo>
                  <a:lnTo>
                    <a:pt x="52" y="54"/>
                  </a:lnTo>
                  <a:lnTo>
                    <a:pt x="49" y="66"/>
                  </a:lnTo>
                  <a:lnTo>
                    <a:pt x="48" y="69"/>
                  </a:lnTo>
                  <a:lnTo>
                    <a:pt x="47" y="72"/>
                  </a:lnTo>
                  <a:lnTo>
                    <a:pt x="44" y="77"/>
                  </a:lnTo>
                  <a:lnTo>
                    <a:pt x="39" y="82"/>
                  </a:lnTo>
                  <a:lnTo>
                    <a:pt x="36" y="83"/>
                  </a:lnTo>
                  <a:lnTo>
                    <a:pt x="34" y="85"/>
                  </a:lnTo>
                  <a:lnTo>
                    <a:pt x="32" y="85"/>
                  </a:lnTo>
                  <a:lnTo>
                    <a:pt x="30" y="85"/>
                  </a:lnTo>
                  <a:lnTo>
                    <a:pt x="28" y="86"/>
                  </a:lnTo>
                  <a:lnTo>
                    <a:pt x="23" y="86"/>
                  </a:lnTo>
                  <a:lnTo>
                    <a:pt x="18" y="85"/>
                  </a:lnTo>
                  <a:lnTo>
                    <a:pt x="15" y="83"/>
                  </a:lnTo>
                  <a:lnTo>
                    <a:pt x="10" y="78"/>
                  </a:lnTo>
                  <a:lnTo>
                    <a:pt x="5" y="71"/>
                  </a:lnTo>
                  <a:lnTo>
                    <a:pt x="2" y="64"/>
                  </a:lnTo>
                  <a:lnTo>
                    <a:pt x="0" y="54"/>
                  </a:lnTo>
                  <a:lnTo>
                    <a:pt x="0" y="44"/>
                  </a:lnTo>
                  <a:lnTo>
                    <a:pt x="0" y="31"/>
                  </a:lnTo>
                  <a:lnTo>
                    <a:pt x="3" y="20"/>
                  </a:lnTo>
                  <a:lnTo>
                    <a:pt x="7" y="11"/>
                  </a:lnTo>
                  <a:lnTo>
                    <a:pt x="13" y="5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4" y="1"/>
                  </a:lnTo>
                  <a:lnTo>
                    <a:pt x="40" y="5"/>
                  </a:lnTo>
                  <a:lnTo>
                    <a:pt x="45" y="10"/>
                  </a:lnTo>
                  <a:lnTo>
                    <a:pt x="49" y="18"/>
                  </a:lnTo>
                  <a:lnTo>
                    <a:pt x="52" y="31"/>
                  </a:lnTo>
                  <a:lnTo>
                    <a:pt x="53" y="43"/>
                  </a:lnTo>
                  <a:close/>
                  <a:moveTo>
                    <a:pt x="34" y="43"/>
                  </a:moveTo>
                  <a:lnTo>
                    <a:pt x="34" y="14"/>
                  </a:lnTo>
                  <a:lnTo>
                    <a:pt x="34" y="10"/>
                  </a:lnTo>
                  <a:lnTo>
                    <a:pt x="33" y="8"/>
                  </a:lnTo>
                  <a:lnTo>
                    <a:pt x="30" y="7"/>
                  </a:lnTo>
                  <a:lnTo>
                    <a:pt x="29" y="5"/>
                  </a:lnTo>
                  <a:lnTo>
                    <a:pt x="27" y="4"/>
                  </a:lnTo>
                  <a:lnTo>
                    <a:pt x="23" y="4"/>
                  </a:lnTo>
                  <a:lnTo>
                    <a:pt x="22" y="5"/>
                  </a:lnTo>
                  <a:lnTo>
                    <a:pt x="21" y="7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19" y="13"/>
                  </a:lnTo>
                  <a:lnTo>
                    <a:pt x="18" y="17"/>
                  </a:lnTo>
                  <a:lnTo>
                    <a:pt x="18" y="69"/>
                  </a:lnTo>
                  <a:lnTo>
                    <a:pt x="19" y="75"/>
                  </a:lnTo>
                  <a:lnTo>
                    <a:pt x="20" y="79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8" y="82"/>
                  </a:lnTo>
                  <a:lnTo>
                    <a:pt x="29" y="82"/>
                  </a:lnTo>
                  <a:lnTo>
                    <a:pt x="30" y="81"/>
                  </a:lnTo>
                  <a:lnTo>
                    <a:pt x="30" y="79"/>
                  </a:lnTo>
                  <a:lnTo>
                    <a:pt x="32" y="78"/>
                  </a:lnTo>
                  <a:lnTo>
                    <a:pt x="34" y="77"/>
                  </a:lnTo>
                  <a:lnTo>
                    <a:pt x="34" y="75"/>
                  </a:lnTo>
                  <a:lnTo>
                    <a:pt x="34" y="69"/>
                  </a:lnTo>
                  <a:lnTo>
                    <a:pt x="34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" name="Freeform 475"/>
            <p:cNvSpPr>
              <a:spLocks noEditPoints="1"/>
            </p:cNvSpPr>
            <p:nvPr/>
          </p:nvSpPr>
          <p:spPr bwMode="auto">
            <a:xfrm>
              <a:off x="4980280" y="5757550"/>
              <a:ext cx="56540" cy="91745"/>
            </a:xfrm>
            <a:custGeom>
              <a:avLst/>
              <a:gdLst/>
              <a:ahLst/>
              <a:cxnLst>
                <a:cxn ang="0">
                  <a:pos x="53" y="42"/>
                </a:cxn>
                <a:cxn ang="0">
                  <a:pos x="52" y="54"/>
                </a:cxn>
                <a:cxn ang="0">
                  <a:pos x="49" y="65"/>
                </a:cxn>
                <a:cxn ang="0">
                  <a:pos x="48" y="69"/>
                </a:cxn>
                <a:cxn ang="0">
                  <a:pos x="47" y="72"/>
                </a:cxn>
                <a:cxn ang="0">
                  <a:pos x="44" y="76"/>
                </a:cxn>
                <a:cxn ang="0">
                  <a:pos x="39" y="81"/>
                </a:cxn>
                <a:cxn ang="0">
                  <a:pos x="36" y="82"/>
                </a:cxn>
                <a:cxn ang="0">
                  <a:pos x="35" y="84"/>
                </a:cxn>
                <a:cxn ang="0">
                  <a:pos x="32" y="85"/>
                </a:cxn>
                <a:cxn ang="0">
                  <a:pos x="31" y="85"/>
                </a:cxn>
                <a:cxn ang="0">
                  <a:pos x="28" y="86"/>
                </a:cxn>
                <a:cxn ang="0">
                  <a:pos x="23" y="86"/>
                </a:cxn>
                <a:cxn ang="0">
                  <a:pos x="18" y="84"/>
                </a:cxn>
                <a:cxn ang="0">
                  <a:pos x="15" y="82"/>
                </a:cxn>
                <a:cxn ang="0">
                  <a:pos x="10" y="77"/>
                </a:cxn>
                <a:cxn ang="0">
                  <a:pos x="5" y="71"/>
                </a:cxn>
                <a:cxn ang="0">
                  <a:pos x="2" y="63"/>
                </a:cxn>
                <a:cxn ang="0">
                  <a:pos x="1" y="53"/>
                </a:cxn>
                <a:cxn ang="0">
                  <a:pos x="0" y="44"/>
                </a:cxn>
                <a:cxn ang="0">
                  <a:pos x="1" y="31"/>
                </a:cxn>
                <a:cxn ang="0">
                  <a:pos x="4" y="19"/>
                </a:cxn>
                <a:cxn ang="0">
                  <a:pos x="8" y="11"/>
                </a:cxn>
                <a:cxn ang="0">
                  <a:pos x="13" y="4"/>
                </a:cxn>
                <a:cxn ang="0">
                  <a:pos x="19" y="1"/>
                </a:cxn>
                <a:cxn ang="0">
                  <a:pos x="26" y="0"/>
                </a:cxn>
                <a:cxn ang="0">
                  <a:pos x="34" y="1"/>
                </a:cxn>
                <a:cxn ang="0">
                  <a:pos x="40" y="4"/>
                </a:cxn>
                <a:cxn ang="0">
                  <a:pos x="45" y="10"/>
                </a:cxn>
                <a:cxn ang="0">
                  <a:pos x="49" y="18"/>
                </a:cxn>
                <a:cxn ang="0">
                  <a:pos x="52" y="30"/>
                </a:cxn>
                <a:cxn ang="0">
                  <a:pos x="53" y="42"/>
                </a:cxn>
                <a:cxn ang="0">
                  <a:pos x="35" y="42"/>
                </a:cxn>
                <a:cxn ang="0">
                  <a:pos x="35" y="13"/>
                </a:cxn>
                <a:cxn ang="0">
                  <a:pos x="34" y="10"/>
                </a:cxn>
                <a:cxn ang="0">
                  <a:pos x="33" y="8"/>
                </a:cxn>
                <a:cxn ang="0">
                  <a:pos x="31" y="6"/>
                </a:cxn>
                <a:cxn ang="0">
                  <a:pos x="29" y="4"/>
                </a:cxn>
                <a:cxn ang="0">
                  <a:pos x="28" y="4"/>
                </a:cxn>
                <a:cxn ang="0">
                  <a:pos x="23" y="4"/>
                </a:cxn>
                <a:cxn ang="0">
                  <a:pos x="22" y="4"/>
                </a:cxn>
                <a:cxn ang="0">
                  <a:pos x="22" y="6"/>
                </a:cxn>
                <a:cxn ang="0">
                  <a:pos x="20" y="8"/>
                </a:cxn>
                <a:cxn ang="0">
                  <a:pos x="20" y="10"/>
                </a:cxn>
                <a:cxn ang="0">
                  <a:pos x="19" y="12"/>
                </a:cxn>
                <a:cxn ang="0">
                  <a:pos x="18" y="17"/>
                </a:cxn>
                <a:cxn ang="0">
                  <a:pos x="18" y="69"/>
                </a:cxn>
                <a:cxn ang="0">
                  <a:pos x="19" y="74"/>
                </a:cxn>
                <a:cxn ang="0">
                  <a:pos x="21" y="79"/>
                </a:cxn>
                <a:cxn ang="0">
                  <a:pos x="23" y="81"/>
                </a:cxn>
                <a:cxn ang="0">
                  <a:pos x="25" y="82"/>
                </a:cxn>
                <a:cxn ang="0">
                  <a:pos x="27" y="82"/>
                </a:cxn>
                <a:cxn ang="0">
                  <a:pos x="28" y="81"/>
                </a:cxn>
                <a:cxn ang="0">
                  <a:pos x="29" y="81"/>
                </a:cxn>
                <a:cxn ang="0">
                  <a:pos x="31" y="80"/>
                </a:cxn>
                <a:cxn ang="0">
                  <a:pos x="31" y="79"/>
                </a:cxn>
                <a:cxn ang="0">
                  <a:pos x="32" y="78"/>
                </a:cxn>
                <a:cxn ang="0">
                  <a:pos x="34" y="76"/>
                </a:cxn>
                <a:cxn ang="0">
                  <a:pos x="35" y="74"/>
                </a:cxn>
                <a:cxn ang="0">
                  <a:pos x="35" y="69"/>
                </a:cxn>
                <a:cxn ang="0">
                  <a:pos x="35" y="42"/>
                </a:cxn>
              </a:cxnLst>
              <a:rect l="0" t="0" r="r" b="b"/>
              <a:pathLst>
                <a:path w="53" h="86">
                  <a:moveTo>
                    <a:pt x="53" y="42"/>
                  </a:moveTo>
                  <a:lnTo>
                    <a:pt x="52" y="54"/>
                  </a:lnTo>
                  <a:lnTo>
                    <a:pt x="49" y="65"/>
                  </a:lnTo>
                  <a:lnTo>
                    <a:pt x="48" y="69"/>
                  </a:lnTo>
                  <a:lnTo>
                    <a:pt x="47" y="72"/>
                  </a:lnTo>
                  <a:lnTo>
                    <a:pt x="44" y="76"/>
                  </a:lnTo>
                  <a:lnTo>
                    <a:pt x="39" y="81"/>
                  </a:lnTo>
                  <a:lnTo>
                    <a:pt x="36" y="82"/>
                  </a:lnTo>
                  <a:lnTo>
                    <a:pt x="35" y="84"/>
                  </a:lnTo>
                  <a:lnTo>
                    <a:pt x="32" y="85"/>
                  </a:lnTo>
                  <a:lnTo>
                    <a:pt x="31" y="85"/>
                  </a:lnTo>
                  <a:lnTo>
                    <a:pt x="28" y="86"/>
                  </a:lnTo>
                  <a:lnTo>
                    <a:pt x="23" y="86"/>
                  </a:lnTo>
                  <a:lnTo>
                    <a:pt x="18" y="84"/>
                  </a:lnTo>
                  <a:lnTo>
                    <a:pt x="15" y="82"/>
                  </a:lnTo>
                  <a:lnTo>
                    <a:pt x="10" y="77"/>
                  </a:lnTo>
                  <a:lnTo>
                    <a:pt x="5" y="71"/>
                  </a:lnTo>
                  <a:lnTo>
                    <a:pt x="2" y="63"/>
                  </a:lnTo>
                  <a:lnTo>
                    <a:pt x="1" y="53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19"/>
                  </a:lnTo>
                  <a:lnTo>
                    <a:pt x="8" y="11"/>
                  </a:lnTo>
                  <a:lnTo>
                    <a:pt x="13" y="4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4" y="1"/>
                  </a:lnTo>
                  <a:lnTo>
                    <a:pt x="40" y="4"/>
                  </a:lnTo>
                  <a:lnTo>
                    <a:pt x="45" y="10"/>
                  </a:lnTo>
                  <a:lnTo>
                    <a:pt x="49" y="18"/>
                  </a:lnTo>
                  <a:lnTo>
                    <a:pt x="52" y="30"/>
                  </a:lnTo>
                  <a:lnTo>
                    <a:pt x="53" y="42"/>
                  </a:lnTo>
                  <a:close/>
                  <a:moveTo>
                    <a:pt x="35" y="42"/>
                  </a:moveTo>
                  <a:lnTo>
                    <a:pt x="35" y="13"/>
                  </a:lnTo>
                  <a:lnTo>
                    <a:pt x="34" y="10"/>
                  </a:lnTo>
                  <a:lnTo>
                    <a:pt x="33" y="8"/>
                  </a:lnTo>
                  <a:lnTo>
                    <a:pt x="31" y="6"/>
                  </a:lnTo>
                  <a:lnTo>
                    <a:pt x="29" y="4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19" y="12"/>
                  </a:lnTo>
                  <a:lnTo>
                    <a:pt x="18" y="17"/>
                  </a:lnTo>
                  <a:lnTo>
                    <a:pt x="18" y="69"/>
                  </a:lnTo>
                  <a:lnTo>
                    <a:pt x="19" y="74"/>
                  </a:lnTo>
                  <a:lnTo>
                    <a:pt x="21" y="79"/>
                  </a:lnTo>
                  <a:lnTo>
                    <a:pt x="23" y="81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8" y="81"/>
                  </a:lnTo>
                  <a:lnTo>
                    <a:pt x="29" y="81"/>
                  </a:lnTo>
                  <a:lnTo>
                    <a:pt x="31" y="80"/>
                  </a:lnTo>
                  <a:lnTo>
                    <a:pt x="31" y="79"/>
                  </a:lnTo>
                  <a:lnTo>
                    <a:pt x="32" y="78"/>
                  </a:lnTo>
                  <a:lnTo>
                    <a:pt x="34" y="76"/>
                  </a:lnTo>
                  <a:lnTo>
                    <a:pt x="35" y="74"/>
                  </a:lnTo>
                  <a:lnTo>
                    <a:pt x="35" y="69"/>
                  </a:lnTo>
                  <a:lnTo>
                    <a:pt x="35" y="4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" name="Freeform 476"/>
            <p:cNvSpPr>
              <a:spLocks/>
            </p:cNvSpPr>
            <p:nvPr/>
          </p:nvSpPr>
          <p:spPr bwMode="auto">
            <a:xfrm>
              <a:off x="5047488" y="5826892"/>
              <a:ext cx="21336" cy="22402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2" y="1"/>
                </a:cxn>
                <a:cxn ang="0">
                  <a:pos x="15" y="2"/>
                </a:cxn>
                <a:cxn ang="0">
                  <a:pos x="17" y="4"/>
                </a:cxn>
                <a:cxn ang="0">
                  <a:pos x="18" y="5"/>
                </a:cxn>
                <a:cxn ang="0">
                  <a:pos x="19" y="7"/>
                </a:cxn>
                <a:cxn ang="0">
                  <a:pos x="19" y="9"/>
                </a:cxn>
                <a:cxn ang="0">
                  <a:pos x="20" y="11"/>
                </a:cxn>
                <a:cxn ang="0">
                  <a:pos x="19" y="14"/>
                </a:cxn>
                <a:cxn ang="0">
                  <a:pos x="19" y="15"/>
                </a:cxn>
                <a:cxn ang="0">
                  <a:pos x="17" y="17"/>
                </a:cxn>
                <a:cxn ang="0">
                  <a:pos x="16" y="19"/>
                </a:cxn>
                <a:cxn ang="0">
                  <a:pos x="14" y="20"/>
                </a:cxn>
                <a:cxn ang="0">
                  <a:pos x="12" y="21"/>
                </a:cxn>
                <a:cxn ang="0">
                  <a:pos x="8" y="21"/>
                </a:cxn>
                <a:cxn ang="0">
                  <a:pos x="5" y="19"/>
                </a:cxn>
                <a:cxn ang="0">
                  <a:pos x="3" y="17"/>
                </a:cxn>
                <a:cxn ang="0">
                  <a:pos x="0" y="11"/>
                </a:cxn>
                <a:cxn ang="0">
                  <a:pos x="1" y="7"/>
                </a:cxn>
                <a:cxn ang="0">
                  <a:pos x="3" y="4"/>
                </a:cxn>
                <a:cxn ang="0">
                  <a:pos x="9" y="0"/>
                </a:cxn>
              </a:cxnLst>
              <a:rect l="0" t="0" r="r" b="b"/>
              <a:pathLst>
                <a:path w="20" h="21">
                  <a:moveTo>
                    <a:pt x="9" y="0"/>
                  </a:moveTo>
                  <a:lnTo>
                    <a:pt x="12" y="1"/>
                  </a:lnTo>
                  <a:lnTo>
                    <a:pt x="15" y="2"/>
                  </a:lnTo>
                  <a:lnTo>
                    <a:pt x="17" y="4"/>
                  </a:lnTo>
                  <a:lnTo>
                    <a:pt x="18" y="5"/>
                  </a:lnTo>
                  <a:lnTo>
                    <a:pt x="19" y="7"/>
                  </a:lnTo>
                  <a:lnTo>
                    <a:pt x="19" y="9"/>
                  </a:lnTo>
                  <a:lnTo>
                    <a:pt x="20" y="11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7" y="17"/>
                  </a:lnTo>
                  <a:lnTo>
                    <a:pt x="16" y="19"/>
                  </a:lnTo>
                  <a:lnTo>
                    <a:pt x="14" y="20"/>
                  </a:lnTo>
                  <a:lnTo>
                    <a:pt x="12" y="21"/>
                  </a:lnTo>
                  <a:lnTo>
                    <a:pt x="8" y="21"/>
                  </a:lnTo>
                  <a:lnTo>
                    <a:pt x="5" y="19"/>
                  </a:lnTo>
                  <a:lnTo>
                    <a:pt x="3" y="17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1" name="Freeform 477"/>
            <p:cNvSpPr>
              <a:spLocks noEditPoints="1"/>
            </p:cNvSpPr>
            <p:nvPr/>
          </p:nvSpPr>
          <p:spPr bwMode="auto">
            <a:xfrm>
              <a:off x="5079492" y="5757550"/>
              <a:ext cx="56540" cy="91745"/>
            </a:xfrm>
            <a:custGeom>
              <a:avLst/>
              <a:gdLst/>
              <a:ahLst/>
              <a:cxnLst>
                <a:cxn ang="0">
                  <a:pos x="53" y="54"/>
                </a:cxn>
                <a:cxn ang="0">
                  <a:pos x="49" y="69"/>
                </a:cxn>
                <a:cxn ang="0">
                  <a:pos x="46" y="74"/>
                </a:cxn>
                <a:cxn ang="0">
                  <a:pos x="36" y="82"/>
                </a:cxn>
                <a:cxn ang="0">
                  <a:pos x="33" y="85"/>
                </a:cxn>
                <a:cxn ang="0">
                  <a:pos x="29" y="86"/>
                </a:cxn>
                <a:cxn ang="0">
                  <a:pos x="19" y="84"/>
                </a:cxn>
                <a:cxn ang="0">
                  <a:pos x="13" y="80"/>
                </a:cxn>
                <a:cxn ang="0">
                  <a:pos x="8" y="74"/>
                </a:cxn>
                <a:cxn ang="0">
                  <a:pos x="4" y="67"/>
                </a:cxn>
                <a:cxn ang="0">
                  <a:pos x="1" y="53"/>
                </a:cxn>
                <a:cxn ang="0">
                  <a:pos x="1" y="31"/>
                </a:cxn>
                <a:cxn ang="0">
                  <a:pos x="8" y="11"/>
                </a:cxn>
                <a:cxn ang="0">
                  <a:pos x="19" y="1"/>
                </a:cxn>
                <a:cxn ang="0">
                  <a:pos x="34" y="1"/>
                </a:cxn>
                <a:cxn ang="0">
                  <a:pos x="46" y="10"/>
                </a:cxn>
                <a:cxn ang="0">
                  <a:pos x="53" y="30"/>
                </a:cxn>
                <a:cxn ang="0">
                  <a:pos x="36" y="42"/>
                </a:cxn>
                <a:cxn ang="0">
                  <a:pos x="35" y="13"/>
                </a:cxn>
                <a:cxn ang="0">
                  <a:pos x="33" y="8"/>
                </a:cxn>
                <a:cxn ang="0">
                  <a:pos x="30" y="5"/>
                </a:cxn>
                <a:cxn ang="0">
                  <a:pos x="28" y="4"/>
                </a:cxn>
                <a:cxn ang="0">
                  <a:pos x="23" y="4"/>
                </a:cxn>
                <a:cxn ang="0">
                  <a:pos x="20" y="8"/>
                </a:cxn>
                <a:cxn ang="0">
                  <a:pos x="19" y="12"/>
                </a:cxn>
                <a:cxn ang="0">
                  <a:pos x="19" y="69"/>
                </a:cxn>
                <a:cxn ang="0">
                  <a:pos x="21" y="79"/>
                </a:cxn>
                <a:cxn ang="0">
                  <a:pos x="26" y="82"/>
                </a:cxn>
                <a:cxn ang="0">
                  <a:pos x="29" y="81"/>
                </a:cxn>
                <a:cxn ang="0">
                  <a:pos x="31" y="80"/>
                </a:cxn>
                <a:cxn ang="0">
                  <a:pos x="33" y="77"/>
                </a:cxn>
                <a:cxn ang="0">
                  <a:pos x="36" y="69"/>
                </a:cxn>
              </a:cxnLst>
              <a:rect l="0" t="0" r="r" b="b"/>
              <a:pathLst>
                <a:path w="53" h="86">
                  <a:moveTo>
                    <a:pt x="53" y="42"/>
                  </a:moveTo>
                  <a:lnTo>
                    <a:pt x="53" y="54"/>
                  </a:lnTo>
                  <a:lnTo>
                    <a:pt x="50" y="65"/>
                  </a:lnTo>
                  <a:lnTo>
                    <a:pt x="49" y="69"/>
                  </a:lnTo>
                  <a:lnTo>
                    <a:pt x="47" y="72"/>
                  </a:lnTo>
                  <a:lnTo>
                    <a:pt x="46" y="74"/>
                  </a:lnTo>
                  <a:lnTo>
                    <a:pt x="39" y="81"/>
                  </a:lnTo>
                  <a:lnTo>
                    <a:pt x="36" y="82"/>
                  </a:lnTo>
                  <a:lnTo>
                    <a:pt x="35" y="84"/>
                  </a:lnTo>
                  <a:lnTo>
                    <a:pt x="33" y="85"/>
                  </a:lnTo>
                  <a:lnTo>
                    <a:pt x="31" y="85"/>
                  </a:lnTo>
                  <a:lnTo>
                    <a:pt x="29" y="86"/>
                  </a:lnTo>
                  <a:lnTo>
                    <a:pt x="23" y="86"/>
                  </a:lnTo>
                  <a:lnTo>
                    <a:pt x="19" y="84"/>
                  </a:lnTo>
                  <a:lnTo>
                    <a:pt x="16" y="82"/>
                  </a:lnTo>
                  <a:lnTo>
                    <a:pt x="13" y="80"/>
                  </a:lnTo>
                  <a:lnTo>
                    <a:pt x="11" y="77"/>
                  </a:lnTo>
                  <a:lnTo>
                    <a:pt x="8" y="74"/>
                  </a:lnTo>
                  <a:lnTo>
                    <a:pt x="6" y="71"/>
                  </a:lnTo>
                  <a:lnTo>
                    <a:pt x="4" y="67"/>
                  </a:lnTo>
                  <a:lnTo>
                    <a:pt x="3" y="63"/>
                  </a:lnTo>
                  <a:lnTo>
                    <a:pt x="1" y="53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19"/>
                  </a:lnTo>
                  <a:lnTo>
                    <a:pt x="8" y="11"/>
                  </a:lnTo>
                  <a:lnTo>
                    <a:pt x="13" y="4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4" y="1"/>
                  </a:lnTo>
                  <a:lnTo>
                    <a:pt x="40" y="4"/>
                  </a:lnTo>
                  <a:lnTo>
                    <a:pt x="46" y="10"/>
                  </a:lnTo>
                  <a:lnTo>
                    <a:pt x="50" y="18"/>
                  </a:lnTo>
                  <a:lnTo>
                    <a:pt x="53" y="30"/>
                  </a:lnTo>
                  <a:lnTo>
                    <a:pt x="53" y="42"/>
                  </a:lnTo>
                  <a:close/>
                  <a:moveTo>
                    <a:pt x="36" y="42"/>
                  </a:moveTo>
                  <a:lnTo>
                    <a:pt x="36" y="17"/>
                  </a:lnTo>
                  <a:lnTo>
                    <a:pt x="35" y="13"/>
                  </a:lnTo>
                  <a:lnTo>
                    <a:pt x="34" y="10"/>
                  </a:lnTo>
                  <a:lnTo>
                    <a:pt x="33" y="8"/>
                  </a:lnTo>
                  <a:lnTo>
                    <a:pt x="32" y="6"/>
                  </a:lnTo>
                  <a:lnTo>
                    <a:pt x="30" y="5"/>
                  </a:lnTo>
                  <a:lnTo>
                    <a:pt x="29" y="4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19" y="12"/>
                  </a:lnTo>
                  <a:lnTo>
                    <a:pt x="19" y="17"/>
                  </a:lnTo>
                  <a:lnTo>
                    <a:pt x="19" y="69"/>
                  </a:lnTo>
                  <a:lnTo>
                    <a:pt x="19" y="74"/>
                  </a:lnTo>
                  <a:lnTo>
                    <a:pt x="21" y="79"/>
                  </a:lnTo>
                  <a:lnTo>
                    <a:pt x="23" y="80"/>
                  </a:lnTo>
                  <a:lnTo>
                    <a:pt x="26" y="82"/>
                  </a:lnTo>
                  <a:lnTo>
                    <a:pt x="28" y="82"/>
                  </a:lnTo>
                  <a:lnTo>
                    <a:pt x="29" y="81"/>
                  </a:lnTo>
                  <a:lnTo>
                    <a:pt x="30" y="81"/>
                  </a:lnTo>
                  <a:lnTo>
                    <a:pt x="31" y="80"/>
                  </a:lnTo>
                  <a:lnTo>
                    <a:pt x="32" y="79"/>
                  </a:lnTo>
                  <a:lnTo>
                    <a:pt x="33" y="77"/>
                  </a:lnTo>
                  <a:lnTo>
                    <a:pt x="35" y="72"/>
                  </a:lnTo>
                  <a:lnTo>
                    <a:pt x="36" y="69"/>
                  </a:lnTo>
                  <a:lnTo>
                    <a:pt x="36" y="4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2" name="Freeform 478"/>
            <p:cNvSpPr>
              <a:spLocks/>
            </p:cNvSpPr>
            <p:nvPr/>
          </p:nvSpPr>
          <p:spPr bwMode="auto">
            <a:xfrm>
              <a:off x="5143500" y="5757550"/>
              <a:ext cx="57607" cy="89611"/>
            </a:xfrm>
            <a:custGeom>
              <a:avLst/>
              <a:gdLst/>
              <a:ahLst/>
              <a:cxnLst>
                <a:cxn ang="0">
                  <a:pos x="49" y="84"/>
                </a:cxn>
                <a:cxn ang="0">
                  <a:pos x="0" y="84"/>
                </a:cxn>
                <a:cxn ang="0">
                  <a:pos x="0" y="82"/>
                </a:cxn>
                <a:cxn ang="0">
                  <a:pos x="11" y="70"/>
                </a:cxn>
                <a:cxn ang="0">
                  <a:pos x="20" y="60"/>
                </a:cxn>
                <a:cxn ang="0">
                  <a:pos x="26" y="52"/>
                </a:cxn>
                <a:cxn ang="0">
                  <a:pos x="30" y="46"/>
                </a:cxn>
                <a:cxn ang="0">
                  <a:pos x="33" y="37"/>
                </a:cxn>
                <a:cxn ang="0">
                  <a:pos x="33" y="28"/>
                </a:cxn>
                <a:cxn ang="0">
                  <a:pos x="33" y="25"/>
                </a:cxn>
                <a:cxn ang="0">
                  <a:pos x="33" y="22"/>
                </a:cxn>
                <a:cxn ang="0">
                  <a:pos x="30" y="18"/>
                </a:cxn>
                <a:cxn ang="0">
                  <a:pos x="25" y="14"/>
                </a:cxn>
                <a:cxn ang="0">
                  <a:pos x="23" y="14"/>
                </a:cxn>
                <a:cxn ang="0">
                  <a:pos x="20" y="14"/>
                </a:cxn>
                <a:cxn ang="0">
                  <a:pos x="13" y="14"/>
                </a:cxn>
                <a:cxn ang="0">
                  <a:pos x="8" y="18"/>
                </a:cxn>
                <a:cxn ang="0">
                  <a:pos x="4" y="23"/>
                </a:cxn>
                <a:cxn ang="0">
                  <a:pos x="1" y="23"/>
                </a:cxn>
                <a:cxn ang="0">
                  <a:pos x="6" y="12"/>
                </a:cxn>
                <a:cxn ang="0">
                  <a:pos x="12" y="4"/>
                </a:cxn>
                <a:cxn ang="0">
                  <a:pos x="20" y="1"/>
                </a:cxn>
                <a:cxn ang="0">
                  <a:pos x="27" y="0"/>
                </a:cxn>
                <a:cxn ang="0">
                  <a:pos x="30" y="0"/>
                </a:cxn>
                <a:cxn ang="0">
                  <a:pos x="37" y="1"/>
                </a:cxn>
                <a:cxn ang="0">
                  <a:pos x="39" y="2"/>
                </a:cxn>
                <a:cxn ang="0">
                  <a:pos x="43" y="4"/>
                </a:cxn>
                <a:cxn ang="0">
                  <a:pos x="45" y="8"/>
                </a:cxn>
                <a:cxn ang="0">
                  <a:pos x="48" y="10"/>
                </a:cxn>
                <a:cxn ang="0">
                  <a:pos x="49" y="13"/>
                </a:cxn>
                <a:cxn ang="0">
                  <a:pos x="50" y="15"/>
                </a:cxn>
                <a:cxn ang="0">
                  <a:pos x="50" y="18"/>
                </a:cxn>
                <a:cxn ang="0">
                  <a:pos x="50" y="21"/>
                </a:cxn>
                <a:cxn ang="0">
                  <a:pos x="50" y="28"/>
                </a:cxn>
                <a:cxn ang="0">
                  <a:pos x="47" y="37"/>
                </a:cxn>
                <a:cxn ang="0">
                  <a:pos x="41" y="46"/>
                </a:cxn>
                <a:cxn ang="0">
                  <a:pos x="32" y="56"/>
                </a:cxn>
                <a:cxn ang="0">
                  <a:pos x="20" y="69"/>
                </a:cxn>
                <a:cxn ang="0">
                  <a:pos x="45" y="69"/>
                </a:cxn>
                <a:cxn ang="0">
                  <a:pos x="48" y="67"/>
                </a:cxn>
                <a:cxn ang="0">
                  <a:pos x="49" y="65"/>
                </a:cxn>
                <a:cxn ang="0">
                  <a:pos x="50" y="65"/>
                </a:cxn>
                <a:cxn ang="0">
                  <a:pos x="50" y="63"/>
                </a:cxn>
                <a:cxn ang="0">
                  <a:pos x="52" y="61"/>
                </a:cxn>
                <a:cxn ang="0">
                  <a:pos x="54" y="61"/>
                </a:cxn>
                <a:cxn ang="0">
                  <a:pos x="49" y="84"/>
                </a:cxn>
              </a:cxnLst>
              <a:rect l="0" t="0" r="r" b="b"/>
              <a:pathLst>
                <a:path w="54" h="84">
                  <a:moveTo>
                    <a:pt x="49" y="84"/>
                  </a:moveTo>
                  <a:lnTo>
                    <a:pt x="0" y="84"/>
                  </a:lnTo>
                  <a:lnTo>
                    <a:pt x="0" y="82"/>
                  </a:lnTo>
                  <a:lnTo>
                    <a:pt x="11" y="70"/>
                  </a:lnTo>
                  <a:lnTo>
                    <a:pt x="20" y="60"/>
                  </a:lnTo>
                  <a:lnTo>
                    <a:pt x="26" y="52"/>
                  </a:lnTo>
                  <a:lnTo>
                    <a:pt x="30" y="46"/>
                  </a:lnTo>
                  <a:lnTo>
                    <a:pt x="33" y="37"/>
                  </a:lnTo>
                  <a:lnTo>
                    <a:pt x="33" y="28"/>
                  </a:lnTo>
                  <a:lnTo>
                    <a:pt x="33" y="25"/>
                  </a:lnTo>
                  <a:lnTo>
                    <a:pt x="33" y="22"/>
                  </a:lnTo>
                  <a:lnTo>
                    <a:pt x="30" y="18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20" y="14"/>
                  </a:lnTo>
                  <a:lnTo>
                    <a:pt x="13" y="14"/>
                  </a:lnTo>
                  <a:lnTo>
                    <a:pt x="8" y="18"/>
                  </a:lnTo>
                  <a:lnTo>
                    <a:pt x="4" y="23"/>
                  </a:lnTo>
                  <a:lnTo>
                    <a:pt x="1" y="23"/>
                  </a:lnTo>
                  <a:lnTo>
                    <a:pt x="6" y="12"/>
                  </a:lnTo>
                  <a:lnTo>
                    <a:pt x="12" y="4"/>
                  </a:lnTo>
                  <a:lnTo>
                    <a:pt x="20" y="1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7" y="1"/>
                  </a:lnTo>
                  <a:lnTo>
                    <a:pt x="39" y="2"/>
                  </a:lnTo>
                  <a:lnTo>
                    <a:pt x="43" y="4"/>
                  </a:lnTo>
                  <a:lnTo>
                    <a:pt x="45" y="8"/>
                  </a:lnTo>
                  <a:lnTo>
                    <a:pt x="48" y="10"/>
                  </a:lnTo>
                  <a:lnTo>
                    <a:pt x="49" y="13"/>
                  </a:lnTo>
                  <a:lnTo>
                    <a:pt x="50" y="15"/>
                  </a:lnTo>
                  <a:lnTo>
                    <a:pt x="50" y="18"/>
                  </a:lnTo>
                  <a:lnTo>
                    <a:pt x="50" y="21"/>
                  </a:lnTo>
                  <a:lnTo>
                    <a:pt x="50" y="28"/>
                  </a:lnTo>
                  <a:lnTo>
                    <a:pt x="47" y="37"/>
                  </a:lnTo>
                  <a:lnTo>
                    <a:pt x="41" y="46"/>
                  </a:lnTo>
                  <a:lnTo>
                    <a:pt x="32" y="56"/>
                  </a:lnTo>
                  <a:lnTo>
                    <a:pt x="20" y="69"/>
                  </a:lnTo>
                  <a:lnTo>
                    <a:pt x="45" y="69"/>
                  </a:lnTo>
                  <a:lnTo>
                    <a:pt x="48" y="67"/>
                  </a:lnTo>
                  <a:lnTo>
                    <a:pt x="49" y="65"/>
                  </a:lnTo>
                  <a:lnTo>
                    <a:pt x="50" y="65"/>
                  </a:lnTo>
                  <a:lnTo>
                    <a:pt x="50" y="63"/>
                  </a:lnTo>
                  <a:lnTo>
                    <a:pt x="52" y="61"/>
                  </a:lnTo>
                  <a:lnTo>
                    <a:pt x="54" y="61"/>
                  </a:lnTo>
                  <a:lnTo>
                    <a:pt x="49" y="8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3" name="Freeform 479"/>
            <p:cNvSpPr>
              <a:spLocks noEditPoints="1"/>
            </p:cNvSpPr>
            <p:nvPr/>
          </p:nvSpPr>
          <p:spPr bwMode="auto">
            <a:xfrm>
              <a:off x="4980280" y="5369235"/>
              <a:ext cx="56540" cy="91745"/>
            </a:xfrm>
            <a:custGeom>
              <a:avLst/>
              <a:gdLst/>
              <a:ahLst/>
              <a:cxnLst>
                <a:cxn ang="0">
                  <a:pos x="53" y="42"/>
                </a:cxn>
                <a:cxn ang="0">
                  <a:pos x="52" y="54"/>
                </a:cxn>
                <a:cxn ang="0">
                  <a:pos x="49" y="66"/>
                </a:cxn>
                <a:cxn ang="0">
                  <a:pos x="48" y="69"/>
                </a:cxn>
                <a:cxn ang="0">
                  <a:pos x="47" y="72"/>
                </a:cxn>
                <a:cxn ang="0">
                  <a:pos x="44" y="76"/>
                </a:cxn>
                <a:cxn ang="0">
                  <a:pos x="39" y="81"/>
                </a:cxn>
                <a:cxn ang="0">
                  <a:pos x="36" y="83"/>
                </a:cxn>
                <a:cxn ang="0">
                  <a:pos x="35" y="84"/>
                </a:cxn>
                <a:cxn ang="0">
                  <a:pos x="32" y="85"/>
                </a:cxn>
                <a:cxn ang="0">
                  <a:pos x="31" y="85"/>
                </a:cxn>
                <a:cxn ang="0">
                  <a:pos x="28" y="86"/>
                </a:cxn>
                <a:cxn ang="0">
                  <a:pos x="23" y="86"/>
                </a:cxn>
                <a:cxn ang="0">
                  <a:pos x="18" y="84"/>
                </a:cxn>
                <a:cxn ang="0">
                  <a:pos x="15" y="83"/>
                </a:cxn>
                <a:cxn ang="0">
                  <a:pos x="10" y="77"/>
                </a:cxn>
                <a:cxn ang="0">
                  <a:pos x="5" y="71"/>
                </a:cxn>
                <a:cxn ang="0">
                  <a:pos x="2" y="63"/>
                </a:cxn>
                <a:cxn ang="0">
                  <a:pos x="1" y="53"/>
                </a:cxn>
                <a:cxn ang="0">
                  <a:pos x="0" y="44"/>
                </a:cxn>
                <a:cxn ang="0">
                  <a:pos x="1" y="31"/>
                </a:cxn>
                <a:cxn ang="0">
                  <a:pos x="4" y="19"/>
                </a:cxn>
                <a:cxn ang="0">
                  <a:pos x="8" y="11"/>
                </a:cxn>
                <a:cxn ang="0">
                  <a:pos x="13" y="5"/>
                </a:cxn>
                <a:cxn ang="0">
                  <a:pos x="19" y="1"/>
                </a:cxn>
                <a:cxn ang="0">
                  <a:pos x="26" y="0"/>
                </a:cxn>
                <a:cxn ang="0">
                  <a:pos x="34" y="1"/>
                </a:cxn>
                <a:cxn ang="0">
                  <a:pos x="40" y="5"/>
                </a:cxn>
                <a:cxn ang="0">
                  <a:pos x="45" y="10"/>
                </a:cxn>
                <a:cxn ang="0">
                  <a:pos x="49" y="18"/>
                </a:cxn>
                <a:cxn ang="0">
                  <a:pos x="52" y="30"/>
                </a:cxn>
                <a:cxn ang="0">
                  <a:pos x="53" y="42"/>
                </a:cxn>
                <a:cxn ang="0">
                  <a:pos x="35" y="42"/>
                </a:cxn>
                <a:cxn ang="0">
                  <a:pos x="35" y="13"/>
                </a:cxn>
                <a:cxn ang="0">
                  <a:pos x="34" y="10"/>
                </a:cxn>
                <a:cxn ang="0">
                  <a:pos x="33" y="8"/>
                </a:cxn>
                <a:cxn ang="0">
                  <a:pos x="31" y="6"/>
                </a:cxn>
                <a:cxn ang="0">
                  <a:pos x="29" y="5"/>
                </a:cxn>
                <a:cxn ang="0">
                  <a:pos x="28" y="4"/>
                </a:cxn>
                <a:cxn ang="0">
                  <a:pos x="23" y="4"/>
                </a:cxn>
                <a:cxn ang="0">
                  <a:pos x="22" y="5"/>
                </a:cxn>
                <a:cxn ang="0">
                  <a:pos x="22" y="6"/>
                </a:cxn>
                <a:cxn ang="0">
                  <a:pos x="20" y="8"/>
                </a:cxn>
                <a:cxn ang="0">
                  <a:pos x="20" y="10"/>
                </a:cxn>
                <a:cxn ang="0">
                  <a:pos x="19" y="12"/>
                </a:cxn>
                <a:cxn ang="0">
                  <a:pos x="18" y="17"/>
                </a:cxn>
                <a:cxn ang="0">
                  <a:pos x="18" y="69"/>
                </a:cxn>
                <a:cxn ang="0">
                  <a:pos x="19" y="74"/>
                </a:cxn>
                <a:cxn ang="0">
                  <a:pos x="21" y="79"/>
                </a:cxn>
                <a:cxn ang="0">
                  <a:pos x="23" y="81"/>
                </a:cxn>
                <a:cxn ang="0">
                  <a:pos x="25" y="82"/>
                </a:cxn>
                <a:cxn ang="0">
                  <a:pos x="27" y="82"/>
                </a:cxn>
                <a:cxn ang="0">
                  <a:pos x="28" y="81"/>
                </a:cxn>
                <a:cxn ang="0">
                  <a:pos x="29" y="81"/>
                </a:cxn>
                <a:cxn ang="0">
                  <a:pos x="31" y="80"/>
                </a:cxn>
                <a:cxn ang="0">
                  <a:pos x="31" y="79"/>
                </a:cxn>
                <a:cxn ang="0">
                  <a:pos x="32" y="78"/>
                </a:cxn>
                <a:cxn ang="0">
                  <a:pos x="34" y="76"/>
                </a:cxn>
                <a:cxn ang="0">
                  <a:pos x="35" y="74"/>
                </a:cxn>
                <a:cxn ang="0">
                  <a:pos x="35" y="69"/>
                </a:cxn>
                <a:cxn ang="0">
                  <a:pos x="35" y="42"/>
                </a:cxn>
              </a:cxnLst>
              <a:rect l="0" t="0" r="r" b="b"/>
              <a:pathLst>
                <a:path w="53" h="86">
                  <a:moveTo>
                    <a:pt x="53" y="42"/>
                  </a:moveTo>
                  <a:lnTo>
                    <a:pt x="52" y="54"/>
                  </a:lnTo>
                  <a:lnTo>
                    <a:pt x="49" y="66"/>
                  </a:lnTo>
                  <a:lnTo>
                    <a:pt x="48" y="69"/>
                  </a:lnTo>
                  <a:lnTo>
                    <a:pt x="47" y="72"/>
                  </a:lnTo>
                  <a:lnTo>
                    <a:pt x="44" y="76"/>
                  </a:lnTo>
                  <a:lnTo>
                    <a:pt x="39" y="81"/>
                  </a:lnTo>
                  <a:lnTo>
                    <a:pt x="36" y="83"/>
                  </a:lnTo>
                  <a:lnTo>
                    <a:pt x="35" y="84"/>
                  </a:lnTo>
                  <a:lnTo>
                    <a:pt x="32" y="85"/>
                  </a:lnTo>
                  <a:lnTo>
                    <a:pt x="31" y="85"/>
                  </a:lnTo>
                  <a:lnTo>
                    <a:pt x="28" y="86"/>
                  </a:lnTo>
                  <a:lnTo>
                    <a:pt x="23" y="86"/>
                  </a:lnTo>
                  <a:lnTo>
                    <a:pt x="18" y="84"/>
                  </a:lnTo>
                  <a:lnTo>
                    <a:pt x="15" y="83"/>
                  </a:lnTo>
                  <a:lnTo>
                    <a:pt x="10" y="77"/>
                  </a:lnTo>
                  <a:lnTo>
                    <a:pt x="5" y="71"/>
                  </a:lnTo>
                  <a:lnTo>
                    <a:pt x="2" y="63"/>
                  </a:lnTo>
                  <a:lnTo>
                    <a:pt x="1" y="53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19"/>
                  </a:lnTo>
                  <a:lnTo>
                    <a:pt x="8" y="11"/>
                  </a:lnTo>
                  <a:lnTo>
                    <a:pt x="13" y="5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4" y="1"/>
                  </a:lnTo>
                  <a:lnTo>
                    <a:pt x="40" y="5"/>
                  </a:lnTo>
                  <a:lnTo>
                    <a:pt x="45" y="10"/>
                  </a:lnTo>
                  <a:lnTo>
                    <a:pt x="49" y="18"/>
                  </a:lnTo>
                  <a:lnTo>
                    <a:pt x="52" y="30"/>
                  </a:lnTo>
                  <a:lnTo>
                    <a:pt x="53" y="42"/>
                  </a:lnTo>
                  <a:close/>
                  <a:moveTo>
                    <a:pt x="35" y="42"/>
                  </a:moveTo>
                  <a:lnTo>
                    <a:pt x="35" y="13"/>
                  </a:lnTo>
                  <a:lnTo>
                    <a:pt x="34" y="10"/>
                  </a:lnTo>
                  <a:lnTo>
                    <a:pt x="33" y="8"/>
                  </a:lnTo>
                  <a:lnTo>
                    <a:pt x="31" y="6"/>
                  </a:lnTo>
                  <a:lnTo>
                    <a:pt x="29" y="5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22" y="5"/>
                  </a:lnTo>
                  <a:lnTo>
                    <a:pt x="22" y="6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19" y="12"/>
                  </a:lnTo>
                  <a:lnTo>
                    <a:pt x="18" y="17"/>
                  </a:lnTo>
                  <a:lnTo>
                    <a:pt x="18" y="69"/>
                  </a:lnTo>
                  <a:lnTo>
                    <a:pt x="19" y="74"/>
                  </a:lnTo>
                  <a:lnTo>
                    <a:pt x="21" y="79"/>
                  </a:lnTo>
                  <a:lnTo>
                    <a:pt x="23" y="81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8" y="81"/>
                  </a:lnTo>
                  <a:lnTo>
                    <a:pt x="29" y="81"/>
                  </a:lnTo>
                  <a:lnTo>
                    <a:pt x="31" y="80"/>
                  </a:lnTo>
                  <a:lnTo>
                    <a:pt x="31" y="79"/>
                  </a:lnTo>
                  <a:lnTo>
                    <a:pt x="32" y="78"/>
                  </a:lnTo>
                  <a:lnTo>
                    <a:pt x="34" y="76"/>
                  </a:lnTo>
                  <a:lnTo>
                    <a:pt x="35" y="74"/>
                  </a:lnTo>
                  <a:lnTo>
                    <a:pt x="35" y="69"/>
                  </a:lnTo>
                  <a:lnTo>
                    <a:pt x="35" y="4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4" name="Freeform 480"/>
            <p:cNvSpPr>
              <a:spLocks/>
            </p:cNvSpPr>
            <p:nvPr/>
          </p:nvSpPr>
          <p:spPr bwMode="auto">
            <a:xfrm>
              <a:off x="5047488" y="5439644"/>
              <a:ext cx="21336" cy="21336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2" y="0"/>
                </a:cxn>
                <a:cxn ang="0">
                  <a:pos x="15" y="1"/>
                </a:cxn>
                <a:cxn ang="0">
                  <a:pos x="17" y="3"/>
                </a:cxn>
                <a:cxn ang="0">
                  <a:pos x="18" y="4"/>
                </a:cxn>
                <a:cxn ang="0">
                  <a:pos x="19" y="6"/>
                </a:cxn>
                <a:cxn ang="0">
                  <a:pos x="19" y="8"/>
                </a:cxn>
                <a:cxn ang="0">
                  <a:pos x="20" y="10"/>
                </a:cxn>
                <a:cxn ang="0">
                  <a:pos x="19" y="13"/>
                </a:cxn>
                <a:cxn ang="0">
                  <a:pos x="19" y="14"/>
                </a:cxn>
                <a:cxn ang="0">
                  <a:pos x="17" y="17"/>
                </a:cxn>
                <a:cxn ang="0">
                  <a:pos x="16" y="18"/>
                </a:cxn>
                <a:cxn ang="0">
                  <a:pos x="14" y="19"/>
                </a:cxn>
                <a:cxn ang="0">
                  <a:pos x="12" y="20"/>
                </a:cxn>
                <a:cxn ang="0">
                  <a:pos x="8" y="20"/>
                </a:cxn>
                <a:cxn ang="0">
                  <a:pos x="5" y="18"/>
                </a:cxn>
                <a:cxn ang="0">
                  <a:pos x="3" y="17"/>
                </a:cxn>
                <a:cxn ang="0">
                  <a:pos x="0" y="10"/>
                </a:cxn>
                <a:cxn ang="0">
                  <a:pos x="1" y="7"/>
                </a:cxn>
                <a:cxn ang="0">
                  <a:pos x="3" y="3"/>
                </a:cxn>
                <a:cxn ang="0">
                  <a:pos x="9" y="0"/>
                </a:cxn>
              </a:cxnLst>
              <a:rect l="0" t="0" r="r" b="b"/>
              <a:pathLst>
                <a:path w="20" h="20">
                  <a:moveTo>
                    <a:pt x="9" y="0"/>
                  </a:moveTo>
                  <a:lnTo>
                    <a:pt x="12" y="0"/>
                  </a:lnTo>
                  <a:lnTo>
                    <a:pt x="15" y="1"/>
                  </a:lnTo>
                  <a:lnTo>
                    <a:pt x="17" y="3"/>
                  </a:lnTo>
                  <a:lnTo>
                    <a:pt x="18" y="4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20" y="10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7" y="17"/>
                  </a:lnTo>
                  <a:lnTo>
                    <a:pt x="16" y="18"/>
                  </a:lnTo>
                  <a:lnTo>
                    <a:pt x="14" y="19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5" y="18"/>
                  </a:lnTo>
                  <a:lnTo>
                    <a:pt x="3" y="17"/>
                  </a:lnTo>
                  <a:lnTo>
                    <a:pt x="0" y="10"/>
                  </a:lnTo>
                  <a:lnTo>
                    <a:pt x="1" y="7"/>
                  </a:lnTo>
                  <a:lnTo>
                    <a:pt x="3" y="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5" name="Freeform 481"/>
            <p:cNvSpPr>
              <a:spLocks noEditPoints="1"/>
            </p:cNvSpPr>
            <p:nvPr/>
          </p:nvSpPr>
          <p:spPr bwMode="auto">
            <a:xfrm>
              <a:off x="5079492" y="5369235"/>
              <a:ext cx="56540" cy="91745"/>
            </a:xfrm>
            <a:custGeom>
              <a:avLst/>
              <a:gdLst/>
              <a:ahLst/>
              <a:cxnLst>
                <a:cxn ang="0">
                  <a:pos x="53" y="54"/>
                </a:cxn>
                <a:cxn ang="0">
                  <a:pos x="49" y="69"/>
                </a:cxn>
                <a:cxn ang="0">
                  <a:pos x="46" y="74"/>
                </a:cxn>
                <a:cxn ang="0">
                  <a:pos x="36" y="83"/>
                </a:cxn>
                <a:cxn ang="0">
                  <a:pos x="33" y="85"/>
                </a:cxn>
                <a:cxn ang="0">
                  <a:pos x="29" y="86"/>
                </a:cxn>
                <a:cxn ang="0">
                  <a:pos x="19" y="84"/>
                </a:cxn>
                <a:cxn ang="0">
                  <a:pos x="13" y="80"/>
                </a:cxn>
                <a:cxn ang="0">
                  <a:pos x="8" y="74"/>
                </a:cxn>
                <a:cxn ang="0">
                  <a:pos x="4" y="67"/>
                </a:cxn>
                <a:cxn ang="0">
                  <a:pos x="1" y="53"/>
                </a:cxn>
                <a:cxn ang="0">
                  <a:pos x="1" y="31"/>
                </a:cxn>
                <a:cxn ang="0">
                  <a:pos x="8" y="11"/>
                </a:cxn>
                <a:cxn ang="0">
                  <a:pos x="19" y="1"/>
                </a:cxn>
                <a:cxn ang="0">
                  <a:pos x="34" y="1"/>
                </a:cxn>
                <a:cxn ang="0">
                  <a:pos x="46" y="10"/>
                </a:cxn>
                <a:cxn ang="0">
                  <a:pos x="53" y="30"/>
                </a:cxn>
                <a:cxn ang="0">
                  <a:pos x="36" y="42"/>
                </a:cxn>
                <a:cxn ang="0">
                  <a:pos x="35" y="13"/>
                </a:cxn>
                <a:cxn ang="0">
                  <a:pos x="33" y="8"/>
                </a:cxn>
                <a:cxn ang="0">
                  <a:pos x="30" y="5"/>
                </a:cxn>
                <a:cxn ang="0">
                  <a:pos x="28" y="4"/>
                </a:cxn>
                <a:cxn ang="0">
                  <a:pos x="23" y="5"/>
                </a:cxn>
                <a:cxn ang="0">
                  <a:pos x="20" y="8"/>
                </a:cxn>
                <a:cxn ang="0">
                  <a:pos x="19" y="12"/>
                </a:cxn>
                <a:cxn ang="0">
                  <a:pos x="19" y="69"/>
                </a:cxn>
                <a:cxn ang="0">
                  <a:pos x="21" y="79"/>
                </a:cxn>
                <a:cxn ang="0">
                  <a:pos x="26" y="82"/>
                </a:cxn>
                <a:cxn ang="0">
                  <a:pos x="29" y="81"/>
                </a:cxn>
                <a:cxn ang="0">
                  <a:pos x="31" y="80"/>
                </a:cxn>
                <a:cxn ang="0">
                  <a:pos x="33" y="77"/>
                </a:cxn>
                <a:cxn ang="0">
                  <a:pos x="36" y="69"/>
                </a:cxn>
              </a:cxnLst>
              <a:rect l="0" t="0" r="r" b="b"/>
              <a:pathLst>
                <a:path w="53" h="86">
                  <a:moveTo>
                    <a:pt x="53" y="42"/>
                  </a:moveTo>
                  <a:lnTo>
                    <a:pt x="53" y="54"/>
                  </a:lnTo>
                  <a:lnTo>
                    <a:pt x="50" y="66"/>
                  </a:lnTo>
                  <a:lnTo>
                    <a:pt x="49" y="69"/>
                  </a:lnTo>
                  <a:lnTo>
                    <a:pt x="47" y="72"/>
                  </a:lnTo>
                  <a:lnTo>
                    <a:pt x="46" y="74"/>
                  </a:lnTo>
                  <a:lnTo>
                    <a:pt x="39" y="81"/>
                  </a:lnTo>
                  <a:lnTo>
                    <a:pt x="36" y="83"/>
                  </a:lnTo>
                  <a:lnTo>
                    <a:pt x="35" y="84"/>
                  </a:lnTo>
                  <a:lnTo>
                    <a:pt x="33" y="85"/>
                  </a:lnTo>
                  <a:lnTo>
                    <a:pt x="31" y="85"/>
                  </a:lnTo>
                  <a:lnTo>
                    <a:pt x="29" y="86"/>
                  </a:lnTo>
                  <a:lnTo>
                    <a:pt x="23" y="86"/>
                  </a:lnTo>
                  <a:lnTo>
                    <a:pt x="19" y="84"/>
                  </a:lnTo>
                  <a:lnTo>
                    <a:pt x="16" y="83"/>
                  </a:lnTo>
                  <a:lnTo>
                    <a:pt x="13" y="80"/>
                  </a:lnTo>
                  <a:lnTo>
                    <a:pt x="11" y="77"/>
                  </a:lnTo>
                  <a:lnTo>
                    <a:pt x="8" y="74"/>
                  </a:lnTo>
                  <a:lnTo>
                    <a:pt x="6" y="71"/>
                  </a:lnTo>
                  <a:lnTo>
                    <a:pt x="4" y="67"/>
                  </a:lnTo>
                  <a:lnTo>
                    <a:pt x="3" y="63"/>
                  </a:lnTo>
                  <a:lnTo>
                    <a:pt x="1" y="53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19"/>
                  </a:lnTo>
                  <a:lnTo>
                    <a:pt x="8" y="11"/>
                  </a:lnTo>
                  <a:lnTo>
                    <a:pt x="13" y="5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4" y="1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50" y="18"/>
                  </a:lnTo>
                  <a:lnTo>
                    <a:pt x="53" y="30"/>
                  </a:lnTo>
                  <a:lnTo>
                    <a:pt x="53" y="42"/>
                  </a:lnTo>
                  <a:close/>
                  <a:moveTo>
                    <a:pt x="36" y="42"/>
                  </a:moveTo>
                  <a:lnTo>
                    <a:pt x="36" y="17"/>
                  </a:lnTo>
                  <a:lnTo>
                    <a:pt x="35" y="13"/>
                  </a:lnTo>
                  <a:lnTo>
                    <a:pt x="34" y="10"/>
                  </a:lnTo>
                  <a:lnTo>
                    <a:pt x="33" y="8"/>
                  </a:lnTo>
                  <a:lnTo>
                    <a:pt x="32" y="6"/>
                  </a:lnTo>
                  <a:lnTo>
                    <a:pt x="30" y="5"/>
                  </a:lnTo>
                  <a:lnTo>
                    <a:pt x="29" y="5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2" y="6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19" y="12"/>
                  </a:lnTo>
                  <a:lnTo>
                    <a:pt x="19" y="17"/>
                  </a:lnTo>
                  <a:lnTo>
                    <a:pt x="19" y="69"/>
                  </a:lnTo>
                  <a:lnTo>
                    <a:pt x="19" y="74"/>
                  </a:lnTo>
                  <a:lnTo>
                    <a:pt x="21" y="79"/>
                  </a:lnTo>
                  <a:lnTo>
                    <a:pt x="23" y="80"/>
                  </a:lnTo>
                  <a:lnTo>
                    <a:pt x="26" y="82"/>
                  </a:lnTo>
                  <a:lnTo>
                    <a:pt x="28" y="82"/>
                  </a:lnTo>
                  <a:lnTo>
                    <a:pt x="29" y="81"/>
                  </a:lnTo>
                  <a:lnTo>
                    <a:pt x="30" y="81"/>
                  </a:lnTo>
                  <a:lnTo>
                    <a:pt x="31" y="80"/>
                  </a:lnTo>
                  <a:lnTo>
                    <a:pt x="32" y="79"/>
                  </a:lnTo>
                  <a:lnTo>
                    <a:pt x="33" y="77"/>
                  </a:lnTo>
                  <a:lnTo>
                    <a:pt x="35" y="73"/>
                  </a:lnTo>
                  <a:lnTo>
                    <a:pt x="36" y="69"/>
                  </a:lnTo>
                  <a:lnTo>
                    <a:pt x="36" y="4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6" name="Freeform 482"/>
            <p:cNvSpPr>
              <a:spLocks noEditPoints="1"/>
            </p:cNvSpPr>
            <p:nvPr/>
          </p:nvSpPr>
          <p:spPr bwMode="auto">
            <a:xfrm>
              <a:off x="5146700" y="5369235"/>
              <a:ext cx="56540" cy="89611"/>
            </a:xfrm>
            <a:custGeom>
              <a:avLst/>
              <a:gdLst/>
              <a:ahLst/>
              <a:cxnLst>
                <a:cxn ang="0">
                  <a:pos x="0" y="53"/>
                </a:cxn>
                <a:cxn ang="0">
                  <a:pos x="37" y="0"/>
                </a:cxn>
                <a:cxn ang="0">
                  <a:pos x="45" y="0"/>
                </a:cxn>
                <a:cxn ang="0">
                  <a:pos x="45" y="53"/>
                </a:cxn>
                <a:cxn ang="0">
                  <a:pos x="53" y="53"/>
                </a:cxn>
                <a:cxn ang="0">
                  <a:pos x="53" y="66"/>
                </a:cxn>
                <a:cxn ang="0">
                  <a:pos x="45" y="66"/>
                </a:cxn>
                <a:cxn ang="0">
                  <a:pos x="45" y="84"/>
                </a:cxn>
                <a:cxn ang="0">
                  <a:pos x="27" y="84"/>
                </a:cxn>
                <a:cxn ang="0">
                  <a:pos x="27" y="66"/>
                </a:cxn>
                <a:cxn ang="0">
                  <a:pos x="0" y="66"/>
                </a:cxn>
                <a:cxn ang="0">
                  <a:pos x="0" y="53"/>
                </a:cxn>
                <a:cxn ang="0">
                  <a:pos x="3" y="53"/>
                </a:cxn>
                <a:cxn ang="0">
                  <a:pos x="27" y="53"/>
                </a:cxn>
                <a:cxn ang="0">
                  <a:pos x="27" y="21"/>
                </a:cxn>
                <a:cxn ang="0">
                  <a:pos x="3" y="53"/>
                </a:cxn>
              </a:cxnLst>
              <a:rect l="0" t="0" r="r" b="b"/>
              <a:pathLst>
                <a:path w="53" h="84">
                  <a:moveTo>
                    <a:pt x="0" y="53"/>
                  </a:moveTo>
                  <a:lnTo>
                    <a:pt x="37" y="0"/>
                  </a:lnTo>
                  <a:lnTo>
                    <a:pt x="45" y="0"/>
                  </a:lnTo>
                  <a:lnTo>
                    <a:pt x="45" y="53"/>
                  </a:lnTo>
                  <a:lnTo>
                    <a:pt x="53" y="53"/>
                  </a:lnTo>
                  <a:lnTo>
                    <a:pt x="53" y="66"/>
                  </a:lnTo>
                  <a:lnTo>
                    <a:pt x="45" y="66"/>
                  </a:lnTo>
                  <a:lnTo>
                    <a:pt x="45" y="84"/>
                  </a:lnTo>
                  <a:lnTo>
                    <a:pt x="27" y="84"/>
                  </a:lnTo>
                  <a:lnTo>
                    <a:pt x="27" y="66"/>
                  </a:lnTo>
                  <a:lnTo>
                    <a:pt x="0" y="66"/>
                  </a:lnTo>
                  <a:lnTo>
                    <a:pt x="0" y="53"/>
                  </a:lnTo>
                  <a:close/>
                  <a:moveTo>
                    <a:pt x="3" y="53"/>
                  </a:moveTo>
                  <a:lnTo>
                    <a:pt x="27" y="53"/>
                  </a:lnTo>
                  <a:lnTo>
                    <a:pt x="27" y="21"/>
                  </a:lnTo>
                  <a:lnTo>
                    <a:pt x="3" y="5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7" name="Freeform 483"/>
            <p:cNvSpPr>
              <a:spLocks noEditPoints="1"/>
            </p:cNvSpPr>
            <p:nvPr/>
          </p:nvSpPr>
          <p:spPr bwMode="auto">
            <a:xfrm>
              <a:off x="4980280" y="4979853"/>
              <a:ext cx="56540" cy="91745"/>
            </a:xfrm>
            <a:custGeom>
              <a:avLst/>
              <a:gdLst/>
              <a:ahLst/>
              <a:cxnLst>
                <a:cxn ang="0">
                  <a:pos x="53" y="43"/>
                </a:cxn>
                <a:cxn ang="0">
                  <a:pos x="52" y="54"/>
                </a:cxn>
                <a:cxn ang="0">
                  <a:pos x="49" y="66"/>
                </a:cxn>
                <a:cxn ang="0">
                  <a:pos x="48" y="69"/>
                </a:cxn>
                <a:cxn ang="0">
                  <a:pos x="47" y="72"/>
                </a:cxn>
                <a:cxn ang="0">
                  <a:pos x="44" y="77"/>
                </a:cxn>
                <a:cxn ang="0">
                  <a:pos x="39" y="81"/>
                </a:cxn>
                <a:cxn ang="0">
                  <a:pos x="36" y="83"/>
                </a:cxn>
                <a:cxn ang="0">
                  <a:pos x="35" y="85"/>
                </a:cxn>
                <a:cxn ang="0">
                  <a:pos x="32" y="85"/>
                </a:cxn>
                <a:cxn ang="0">
                  <a:pos x="31" y="85"/>
                </a:cxn>
                <a:cxn ang="0">
                  <a:pos x="28" y="86"/>
                </a:cxn>
                <a:cxn ang="0">
                  <a:pos x="23" y="86"/>
                </a:cxn>
                <a:cxn ang="0">
                  <a:pos x="18" y="85"/>
                </a:cxn>
                <a:cxn ang="0">
                  <a:pos x="15" y="83"/>
                </a:cxn>
                <a:cxn ang="0">
                  <a:pos x="10" y="78"/>
                </a:cxn>
                <a:cxn ang="0">
                  <a:pos x="5" y="71"/>
                </a:cxn>
                <a:cxn ang="0">
                  <a:pos x="2" y="64"/>
                </a:cxn>
                <a:cxn ang="0">
                  <a:pos x="1" y="54"/>
                </a:cxn>
                <a:cxn ang="0">
                  <a:pos x="0" y="44"/>
                </a:cxn>
                <a:cxn ang="0">
                  <a:pos x="1" y="31"/>
                </a:cxn>
                <a:cxn ang="0">
                  <a:pos x="4" y="20"/>
                </a:cxn>
                <a:cxn ang="0">
                  <a:pos x="8" y="11"/>
                </a:cxn>
                <a:cxn ang="0">
                  <a:pos x="13" y="5"/>
                </a:cxn>
                <a:cxn ang="0">
                  <a:pos x="19" y="1"/>
                </a:cxn>
                <a:cxn ang="0">
                  <a:pos x="26" y="0"/>
                </a:cxn>
                <a:cxn ang="0">
                  <a:pos x="34" y="1"/>
                </a:cxn>
                <a:cxn ang="0">
                  <a:pos x="40" y="5"/>
                </a:cxn>
                <a:cxn ang="0">
                  <a:pos x="45" y="10"/>
                </a:cxn>
                <a:cxn ang="0">
                  <a:pos x="49" y="18"/>
                </a:cxn>
                <a:cxn ang="0">
                  <a:pos x="52" y="30"/>
                </a:cxn>
                <a:cxn ang="0">
                  <a:pos x="53" y="43"/>
                </a:cxn>
                <a:cxn ang="0">
                  <a:pos x="35" y="43"/>
                </a:cxn>
                <a:cxn ang="0">
                  <a:pos x="35" y="13"/>
                </a:cxn>
                <a:cxn ang="0">
                  <a:pos x="34" y="10"/>
                </a:cxn>
                <a:cxn ang="0">
                  <a:pos x="33" y="8"/>
                </a:cxn>
                <a:cxn ang="0">
                  <a:pos x="31" y="7"/>
                </a:cxn>
                <a:cxn ang="0">
                  <a:pos x="29" y="5"/>
                </a:cxn>
                <a:cxn ang="0">
                  <a:pos x="28" y="4"/>
                </a:cxn>
                <a:cxn ang="0">
                  <a:pos x="23" y="4"/>
                </a:cxn>
                <a:cxn ang="0">
                  <a:pos x="22" y="5"/>
                </a:cxn>
                <a:cxn ang="0">
                  <a:pos x="22" y="7"/>
                </a:cxn>
                <a:cxn ang="0">
                  <a:pos x="20" y="8"/>
                </a:cxn>
                <a:cxn ang="0">
                  <a:pos x="20" y="10"/>
                </a:cxn>
                <a:cxn ang="0">
                  <a:pos x="19" y="13"/>
                </a:cxn>
                <a:cxn ang="0">
                  <a:pos x="18" y="17"/>
                </a:cxn>
                <a:cxn ang="0">
                  <a:pos x="18" y="69"/>
                </a:cxn>
                <a:cxn ang="0">
                  <a:pos x="19" y="75"/>
                </a:cxn>
                <a:cxn ang="0">
                  <a:pos x="21" y="79"/>
                </a:cxn>
                <a:cxn ang="0">
                  <a:pos x="23" y="81"/>
                </a:cxn>
                <a:cxn ang="0">
                  <a:pos x="25" y="82"/>
                </a:cxn>
                <a:cxn ang="0">
                  <a:pos x="27" y="82"/>
                </a:cxn>
                <a:cxn ang="0">
                  <a:pos x="28" y="81"/>
                </a:cxn>
                <a:cxn ang="0">
                  <a:pos x="29" y="81"/>
                </a:cxn>
                <a:cxn ang="0">
                  <a:pos x="31" y="81"/>
                </a:cxn>
                <a:cxn ang="0">
                  <a:pos x="31" y="79"/>
                </a:cxn>
                <a:cxn ang="0">
                  <a:pos x="32" y="78"/>
                </a:cxn>
                <a:cxn ang="0">
                  <a:pos x="34" y="77"/>
                </a:cxn>
                <a:cxn ang="0">
                  <a:pos x="35" y="75"/>
                </a:cxn>
                <a:cxn ang="0">
                  <a:pos x="35" y="69"/>
                </a:cxn>
                <a:cxn ang="0">
                  <a:pos x="35" y="43"/>
                </a:cxn>
              </a:cxnLst>
              <a:rect l="0" t="0" r="r" b="b"/>
              <a:pathLst>
                <a:path w="53" h="86">
                  <a:moveTo>
                    <a:pt x="53" y="43"/>
                  </a:moveTo>
                  <a:lnTo>
                    <a:pt x="52" y="54"/>
                  </a:lnTo>
                  <a:lnTo>
                    <a:pt x="49" y="66"/>
                  </a:lnTo>
                  <a:lnTo>
                    <a:pt x="48" y="69"/>
                  </a:lnTo>
                  <a:lnTo>
                    <a:pt x="47" y="72"/>
                  </a:lnTo>
                  <a:lnTo>
                    <a:pt x="44" y="77"/>
                  </a:lnTo>
                  <a:lnTo>
                    <a:pt x="39" y="81"/>
                  </a:lnTo>
                  <a:lnTo>
                    <a:pt x="36" y="83"/>
                  </a:lnTo>
                  <a:lnTo>
                    <a:pt x="35" y="85"/>
                  </a:lnTo>
                  <a:lnTo>
                    <a:pt x="32" y="85"/>
                  </a:lnTo>
                  <a:lnTo>
                    <a:pt x="31" y="85"/>
                  </a:lnTo>
                  <a:lnTo>
                    <a:pt x="28" y="86"/>
                  </a:lnTo>
                  <a:lnTo>
                    <a:pt x="23" y="86"/>
                  </a:lnTo>
                  <a:lnTo>
                    <a:pt x="18" y="85"/>
                  </a:lnTo>
                  <a:lnTo>
                    <a:pt x="15" y="83"/>
                  </a:lnTo>
                  <a:lnTo>
                    <a:pt x="10" y="78"/>
                  </a:lnTo>
                  <a:lnTo>
                    <a:pt x="5" y="71"/>
                  </a:lnTo>
                  <a:lnTo>
                    <a:pt x="2" y="64"/>
                  </a:lnTo>
                  <a:lnTo>
                    <a:pt x="1" y="54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20"/>
                  </a:lnTo>
                  <a:lnTo>
                    <a:pt x="8" y="11"/>
                  </a:lnTo>
                  <a:lnTo>
                    <a:pt x="13" y="5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4" y="1"/>
                  </a:lnTo>
                  <a:lnTo>
                    <a:pt x="40" y="5"/>
                  </a:lnTo>
                  <a:lnTo>
                    <a:pt x="45" y="10"/>
                  </a:lnTo>
                  <a:lnTo>
                    <a:pt x="49" y="18"/>
                  </a:lnTo>
                  <a:lnTo>
                    <a:pt x="52" y="30"/>
                  </a:lnTo>
                  <a:lnTo>
                    <a:pt x="53" y="43"/>
                  </a:lnTo>
                  <a:close/>
                  <a:moveTo>
                    <a:pt x="35" y="43"/>
                  </a:moveTo>
                  <a:lnTo>
                    <a:pt x="35" y="13"/>
                  </a:lnTo>
                  <a:lnTo>
                    <a:pt x="34" y="10"/>
                  </a:lnTo>
                  <a:lnTo>
                    <a:pt x="33" y="8"/>
                  </a:lnTo>
                  <a:lnTo>
                    <a:pt x="31" y="7"/>
                  </a:lnTo>
                  <a:lnTo>
                    <a:pt x="29" y="5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22" y="5"/>
                  </a:lnTo>
                  <a:lnTo>
                    <a:pt x="22" y="7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19" y="13"/>
                  </a:lnTo>
                  <a:lnTo>
                    <a:pt x="18" y="17"/>
                  </a:lnTo>
                  <a:lnTo>
                    <a:pt x="18" y="69"/>
                  </a:lnTo>
                  <a:lnTo>
                    <a:pt x="19" y="75"/>
                  </a:lnTo>
                  <a:lnTo>
                    <a:pt x="21" y="79"/>
                  </a:lnTo>
                  <a:lnTo>
                    <a:pt x="23" y="81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8" y="81"/>
                  </a:lnTo>
                  <a:lnTo>
                    <a:pt x="29" y="81"/>
                  </a:lnTo>
                  <a:lnTo>
                    <a:pt x="31" y="81"/>
                  </a:lnTo>
                  <a:lnTo>
                    <a:pt x="31" y="79"/>
                  </a:lnTo>
                  <a:lnTo>
                    <a:pt x="32" y="78"/>
                  </a:lnTo>
                  <a:lnTo>
                    <a:pt x="34" y="77"/>
                  </a:lnTo>
                  <a:lnTo>
                    <a:pt x="35" y="75"/>
                  </a:lnTo>
                  <a:lnTo>
                    <a:pt x="35" y="69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8" name="Freeform 484"/>
            <p:cNvSpPr>
              <a:spLocks/>
            </p:cNvSpPr>
            <p:nvPr/>
          </p:nvSpPr>
          <p:spPr bwMode="auto">
            <a:xfrm>
              <a:off x="5047488" y="5050262"/>
              <a:ext cx="21336" cy="21336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2" y="1"/>
                </a:cxn>
                <a:cxn ang="0">
                  <a:pos x="15" y="2"/>
                </a:cxn>
                <a:cxn ang="0">
                  <a:pos x="17" y="3"/>
                </a:cxn>
                <a:cxn ang="0">
                  <a:pos x="18" y="5"/>
                </a:cxn>
                <a:cxn ang="0">
                  <a:pos x="19" y="6"/>
                </a:cxn>
                <a:cxn ang="0">
                  <a:pos x="19" y="9"/>
                </a:cxn>
                <a:cxn ang="0">
                  <a:pos x="20" y="11"/>
                </a:cxn>
                <a:cxn ang="0">
                  <a:pos x="19" y="13"/>
                </a:cxn>
                <a:cxn ang="0">
                  <a:pos x="19" y="15"/>
                </a:cxn>
                <a:cxn ang="0">
                  <a:pos x="17" y="17"/>
                </a:cxn>
                <a:cxn ang="0">
                  <a:pos x="16" y="19"/>
                </a:cxn>
                <a:cxn ang="0">
                  <a:pos x="14" y="19"/>
                </a:cxn>
                <a:cxn ang="0">
                  <a:pos x="12" y="20"/>
                </a:cxn>
                <a:cxn ang="0">
                  <a:pos x="8" y="20"/>
                </a:cxn>
                <a:cxn ang="0">
                  <a:pos x="5" y="19"/>
                </a:cxn>
                <a:cxn ang="0">
                  <a:pos x="3" y="17"/>
                </a:cxn>
                <a:cxn ang="0">
                  <a:pos x="0" y="11"/>
                </a:cxn>
                <a:cxn ang="0">
                  <a:pos x="1" y="7"/>
                </a:cxn>
                <a:cxn ang="0">
                  <a:pos x="3" y="3"/>
                </a:cxn>
                <a:cxn ang="0">
                  <a:pos x="9" y="0"/>
                </a:cxn>
              </a:cxnLst>
              <a:rect l="0" t="0" r="r" b="b"/>
              <a:pathLst>
                <a:path w="20" h="20">
                  <a:moveTo>
                    <a:pt x="9" y="0"/>
                  </a:moveTo>
                  <a:lnTo>
                    <a:pt x="12" y="1"/>
                  </a:lnTo>
                  <a:lnTo>
                    <a:pt x="15" y="2"/>
                  </a:lnTo>
                  <a:lnTo>
                    <a:pt x="17" y="3"/>
                  </a:lnTo>
                  <a:lnTo>
                    <a:pt x="18" y="5"/>
                  </a:lnTo>
                  <a:lnTo>
                    <a:pt x="19" y="6"/>
                  </a:lnTo>
                  <a:lnTo>
                    <a:pt x="19" y="9"/>
                  </a:lnTo>
                  <a:lnTo>
                    <a:pt x="20" y="11"/>
                  </a:lnTo>
                  <a:lnTo>
                    <a:pt x="19" y="13"/>
                  </a:lnTo>
                  <a:lnTo>
                    <a:pt x="19" y="15"/>
                  </a:lnTo>
                  <a:lnTo>
                    <a:pt x="17" y="17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5" y="19"/>
                  </a:lnTo>
                  <a:lnTo>
                    <a:pt x="3" y="17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9" name="Freeform 485"/>
            <p:cNvSpPr>
              <a:spLocks noEditPoints="1"/>
            </p:cNvSpPr>
            <p:nvPr/>
          </p:nvSpPr>
          <p:spPr bwMode="auto">
            <a:xfrm>
              <a:off x="5079492" y="4979853"/>
              <a:ext cx="56540" cy="91745"/>
            </a:xfrm>
            <a:custGeom>
              <a:avLst/>
              <a:gdLst/>
              <a:ahLst/>
              <a:cxnLst>
                <a:cxn ang="0">
                  <a:pos x="53" y="54"/>
                </a:cxn>
                <a:cxn ang="0">
                  <a:pos x="49" y="69"/>
                </a:cxn>
                <a:cxn ang="0">
                  <a:pos x="46" y="75"/>
                </a:cxn>
                <a:cxn ang="0">
                  <a:pos x="36" y="83"/>
                </a:cxn>
                <a:cxn ang="0">
                  <a:pos x="33" y="85"/>
                </a:cxn>
                <a:cxn ang="0">
                  <a:pos x="29" y="86"/>
                </a:cxn>
                <a:cxn ang="0">
                  <a:pos x="19" y="85"/>
                </a:cxn>
                <a:cxn ang="0">
                  <a:pos x="13" y="81"/>
                </a:cxn>
                <a:cxn ang="0">
                  <a:pos x="8" y="75"/>
                </a:cxn>
                <a:cxn ang="0">
                  <a:pos x="4" y="68"/>
                </a:cxn>
                <a:cxn ang="0">
                  <a:pos x="1" y="54"/>
                </a:cxn>
                <a:cxn ang="0">
                  <a:pos x="1" y="31"/>
                </a:cxn>
                <a:cxn ang="0">
                  <a:pos x="8" y="11"/>
                </a:cxn>
                <a:cxn ang="0">
                  <a:pos x="19" y="1"/>
                </a:cxn>
                <a:cxn ang="0">
                  <a:pos x="34" y="1"/>
                </a:cxn>
                <a:cxn ang="0">
                  <a:pos x="46" y="10"/>
                </a:cxn>
                <a:cxn ang="0">
                  <a:pos x="53" y="30"/>
                </a:cxn>
                <a:cxn ang="0">
                  <a:pos x="36" y="43"/>
                </a:cxn>
                <a:cxn ang="0">
                  <a:pos x="35" y="13"/>
                </a:cxn>
                <a:cxn ang="0">
                  <a:pos x="33" y="8"/>
                </a:cxn>
                <a:cxn ang="0">
                  <a:pos x="30" y="6"/>
                </a:cxn>
                <a:cxn ang="0">
                  <a:pos x="28" y="4"/>
                </a:cxn>
                <a:cxn ang="0">
                  <a:pos x="23" y="5"/>
                </a:cxn>
                <a:cxn ang="0">
                  <a:pos x="20" y="8"/>
                </a:cxn>
                <a:cxn ang="0">
                  <a:pos x="19" y="13"/>
                </a:cxn>
                <a:cxn ang="0">
                  <a:pos x="19" y="69"/>
                </a:cxn>
                <a:cxn ang="0">
                  <a:pos x="21" y="79"/>
                </a:cxn>
                <a:cxn ang="0">
                  <a:pos x="26" y="82"/>
                </a:cxn>
                <a:cxn ang="0">
                  <a:pos x="29" y="81"/>
                </a:cxn>
                <a:cxn ang="0">
                  <a:pos x="31" y="81"/>
                </a:cxn>
                <a:cxn ang="0">
                  <a:pos x="33" y="78"/>
                </a:cxn>
                <a:cxn ang="0">
                  <a:pos x="36" y="69"/>
                </a:cxn>
              </a:cxnLst>
              <a:rect l="0" t="0" r="r" b="b"/>
              <a:pathLst>
                <a:path w="53" h="86">
                  <a:moveTo>
                    <a:pt x="53" y="43"/>
                  </a:moveTo>
                  <a:lnTo>
                    <a:pt x="53" y="54"/>
                  </a:lnTo>
                  <a:lnTo>
                    <a:pt x="50" y="66"/>
                  </a:lnTo>
                  <a:lnTo>
                    <a:pt x="49" y="69"/>
                  </a:lnTo>
                  <a:lnTo>
                    <a:pt x="47" y="72"/>
                  </a:lnTo>
                  <a:lnTo>
                    <a:pt x="46" y="75"/>
                  </a:lnTo>
                  <a:lnTo>
                    <a:pt x="39" y="81"/>
                  </a:lnTo>
                  <a:lnTo>
                    <a:pt x="36" y="83"/>
                  </a:lnTo>
                  <a:lnTo>
                    <a:pt x="35" y="85"/>
                  </a:lnTo>
                  <a:lnTo>
                    <a:pt x="33" y="85"/>
                  </a:lnTo>
                  <a:lnTo>
                    <a:pt x="31" y="85"/>
                  </a:lnTo>
                  <a:lnTo>
                    <a:pt x="29" y="86"/>
                  </a:lnTo>
                  <a:lnTo>
                    <a:pt x="23" y="86"/>
                  </a:lnTo>
                  <a:lnTo>
                    <a:pt x="19" y="85"/>
                  </a:lnTo>
                  <a:lnTo>
                    <a:pt x="16" y="83"/>
                  </a:lnTo>
                  <a:lnTo>
                    <a:pt x="13" y="81"/>
                  </a:lnTo>
                  <a:lnTo>
                    <a:pt x="11" y="78"/>
                  </a:lnTo>
                  <a:lnTo>
                    <a:pt x="8" y="75"/>
                  </a:lnTo>
                  <a:lnTo>
                    <a:pt x="6" y="71"/>
                  </a:lnTo>
                  <a:lnTo>
                    <a:pt x="4" y="68"/>
                  </a:lnTo>
                  <a:lnTo>
                    <a:pt x="3" y="64"/>
                  </a:lnTo>
                  <a:lnTo>
                    <a:pt x="1" y="54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20"/>
                  </a:lnTo>
                  <a:lnTo>
                    <a:pt x="8" y="11"/>
                  </a:lnTo>
                  <a:lnTo>
                    <a:pt x="13" y="5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4" y="1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50" y="18"/>
                  </a:lnTo>
                  <a:lnTo>
                    <a:pt x="53" y="30"/>
                  </a:lnTo>
                  <a:lnTo>
                    <a:pt x="53" y="43"/>
                  </a:lnTo>
                  <a:close/>
                  <a:moveTo>
                    <a:pt x="36" y="43"/>
                  </a:moveTo>
                  <a:lnTo>
                    <a:pt x="36" y="17"/>
                  </a:lnTo>
                  <a:lnTo>
                    <a:pt x="35" y="13"/>
                  </a:lnTo>
                  <a:lnTo>
                    <a:pt x="34" y="10"/>
                  </a:lnTo>
                  <a:lnTo>
                    <a:pt x="33" y="8"/>
                  </a:lnTo>
                  <a:lnTo>
                    <a:pt x="32" y="7"/>
                  </a:lnTo>
                  <a:lnTo>
                    <a:pt x="30" y="6"/>
                  </a:lnTo>
                  <a:lnTo>
                    <a:pt x="29" y="5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2" y="7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19" y="13"/>
                  </a:lnTo>
                  <a:lnTo>
                    <a:pt x="19" y="17"/>
                  </a:lnTo>
                  <a:lnTo>
                    <a:pt x="19" y="69"/>
                  </a:lnTo>
                  <a:lnTo>
                    <a:pt x="19" y="75"/>
                  </a:lnTo>
                  <a:lnTo>
                    <a:pt x="21" y="79"/>
                  </a:lnTo>
                  <a:lnTo>
                    <a:pt x="23" y="81"/>
                  </a:lnTo>
                  <a:lnTo>
                    <a:pt x="26" y="82"/>
                  </a:lnTo>
                  <a:lnTo>
                    <a:pt x="28" y="82"/>
                  </a:lnTo>
                  <a:lnTo>
                    <a:pt x="29" y="81"/>
                  </a:lnTo>
                  <a:lnTo>
                    <a:pt x="30" y="81"/>
                  </a:lnTo>
                  <a:lnTo>
                    <a:pt x="31" y="81"/>
                  </a:lnTo>
                  <a:lnTo>
                    <a:pt x="32" y="79"/>
                  </a:lnTo>
                  <a:lnTo>
                    <a:pt x="33" y="78"/>
                  </a:lnTo>
                  <a:lnTo>
                    <a:pt x="35" y="73"/>
                  </a:lnTo>
                  <a:lnTo>
                    <a:pt x="36" y="69"/>
                  </a:lnTo>
                  <a:lnTo>
                    <a:pt x="36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0" name="Freeform 486"/>
            <p:cNvSpPr>
              <a:spLocks noEditPoints="1"/>
            </p:cNvSpPr>
            <p:nvPr/>
          </p:nvSpPr>
          <p:spPr bwMode="auto">
            <a:xfrm>
              <a:off x="5146700" y="4979853"/>
              <a:ext cx="56540" cy="91745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53" y="1"/>
                </a:cxn>
                <a:cxn ang="0">
                  <a:pos x="44" y="4"/>
                </a:cxn>
                <a:cxn ang="0">
                  <a:pos x="36" y="9"/>
                </a:cxn>
                <a:cxn ang="0">
                  <a:pos x="32" y="12"/>
                </a:cxn>
                <a:cxn ang="0">
                  <a:pos x="28" y="16"/>
                </a:cxn>
                <a:cxn ang="0">
                  <a:pos x="26" y="20"/>
                </a:cxn>
                <a:cxn ang="0">
                  <a:pos x="23" y="27"/>
                </a:cxn>
                <a:cxn ang="0">
                  <a:pos x="20" y="35"/>
                </a:cxn>
                <a:cxn ang="0">
                  <a:pos x="22" y="34"/>
                </a:cxn>
                <a:cxn ang="0">
                  <a:pos x="23" y="34"/>
                </a:cxn>
                <a:cxn ang="0">
                  <a:pos x="24" y="34"/>
                </a:cxn>
                <a:cxn ang="0">
                  <a:pos x="27" y="33"/>
                </a:cxn>
                <a:cxn ang="0">
                  <a:pos x="32" y="33"/>
                </a:cxn>
                <a:cxn ang="0">
                  <a:pos x="37" y="34"/>
                </a:cxn>
                <a:cxn ang="0">
                  <a:pos x="42" y="36"/>
                </a:cxn>
                <a:cxn ang="0">
                  <a:pos x="46" y="39"/>
                </a:cxn>
                <a:cxn ang="0">
                  <a:pos x="50" y="44"/>
                </a:cxn>
                <a:cxn ang="0">
                  <a:pos x="52" y="50"/>
                </a:cxn>
                <a:cxn ang="0">
                  <a:pos x="53" y="58"/>
                </a:cxn>
                <a:cxn ang="0">
                  <a:pos x="52" y="65"/>
                </a:cxn>
                <a:cxn ang="0">
                  <a:pos x="49" y="71"/>
                </a:cxn>
                <a:cxn ang="0">
                  <a:pos x="48" y="75"/>
                </a:cxn>
                <a:cxn ang="0">
                  <a:pos x="42" y="81"/>
                </a:cxn>
                <a:cxn ang="0">
                  <a:pos x="40" y="82"/>
                </a:cxn>
                <a:cxn ang="0">
                  <a:pos x="34" y="85"/>
                </a:cxn>
                <a:cxn ang="0">
                  <a:pos x="27" y="86"/>
                </a:cxn>
                <a:cxn ang="0">
                  <a:pos x="20" y="85"/>
                </a:cxn>
                <a:cxn ang="0">
                  <a:pos x="13" y="82"/>
                </a:cxn>
                <a:cxn ang="0">
                  <a:pos x="7" y="77"/>
                </a:cxn>
                <a:cxn ang="0">
                  <a:pos x="3" y="69"/>
                </a:cxn>
                <a:cxn ang="0">
                  <a:pos x="0" y="61"/>
                </a:cxn>
                <a:cxn ang="0">
                  <a:pos x="0" y="52"/>
                </a:cxn>
                <a:cxn ang="0">
                  <a:pos x="1" y="38"/>
                </a:cxn>
                <a:cxn ang="0">
                  <a:pos x="6" y="26"/>
                </a:cxn>
                <a:cxn ang="0">
                  <a:pos x="13" y="15"/>
                </a:cxn>
                <a:cxn ang="0">
                  <a:pos x="24" y="7"/>
                </a:cxn>
                <a:cxn ang="0">
                  <a:pos x="38" y="2"/>
                </a:cxn>
                <a:cxn ang="0">
                  <a:pos x="53" y="0"/>
                </a:cxn>
                <a:cxn ang="0">
                  <a:pos x="19" y="41"/>
                </a:cxn>
                <a:cxn ang="0">
                  <a:pos x="18" y="45"/>
                </a:cxn>
                <a:cxn ang="0">
                  <a:pos x="18" y="49"/>
                </a:cxn>
                <a:cxn ang="0">
                  <a:pos x="17" y="52"/>
                </a:cxn>
                <a:cxn ang="0">
                  <a:pos x="19" y="69"/>
                </a:cxn>
                <a:cxn ang="0">
                  <a:pos x="20" y="73"/>
                </a:cxn>
                <a:cxn ang="0">
                  <a:pos x="23" y="78"/>
                </a:cxn>
                <a:cxn ang="0">
                  <a:pos x="27" y="81"/>
                </a:cxn>
                <a:cxn ang="0">
                  <a:pos x="28" y="82"/>
                </a:cxn>
                <a:cxn ang="0">
                  <a:pos x="30" y="81"/>
                </a:cxn>
                <a:cxn ang="0">
                  <a:pos x="34" y="78"/>
                </a:cxn>
                <a:cxn ang="0">
                  <a:pos x="35" y="74"/>
                </a:cxn>
                <a:cxn ang="0">
                  <a:pos x="36" y="65"/>
                </a:cxn>
                <a:cxn ang="0">
                  <a:pos x="35" y="55"/>
                </a:cxn>
                <a:cxn ang="0">
                  <a:pos x="34" y="47"/>
                </a:cxn>
                <a:cxn ang="0">
                  <a:pos x="32" y="41"/>
                </a:cxn>
                <a:cxn ang="0">
                  <a:pos x="30" y="40"/>
                </a:cxn>
                <a:cxn ang="0">
                  <a:pos x="28" y="38"/>
                </a:cxn>
                <a:cxn ang="0">
                  <a:pos x="26" y="37"/>
                </a:cxn>
                <a:cxn ang="0">
                  <a:pos x="24" y="38"/>
                </a:cxn>
                <a:cxn ang="0">
                  <a:pos x="21" y="39"/>
                </a:cxn>
                <a:cxn ang="0">
                  <a:pos x="19" y="41"/>
                </a:cxn>
              </a:cxnLst>
              <a:rect l="0" t="0" r="r" b="b"/>
              <a:pathLst>
                <a:path w="53" h="86">
                  <a:moveTo>
                    <a:pt x="53" y="0"/>
                  </a:moveTo>
                  <a:lnTo>
                    <a:pt x="53" y="1"/>
                  </a:lnTo>
                  <a:lnTo>
                    <a:pt x="44" y="4"/>
                  </a:lnTo>
                  <a:lnTo>
                    <a:pt x="36" y="9"/>
                  </a:lnTo>
                  <a:lnTo>
                    <a:pt x="32" y="12"/>
                  </a:lnTo>
                  <a:lnTo>
                    <a:pt x="28" y="16"/>
                  </a:lnTo>
                  <a:lnTo>
                    <a:pt x="26" y="20"/>
                  </a:lnTo>
                  <a:lnTo>
                    <a:pt x="23" y="27"/>
                  </a:lnTo>
                  <a:lnTo>
                    <a:pt x="20" y="35"/>
                  </a:lnTo>
                  <a:lnTo>
                    <a:pt x="22" y="34"/>
                  </a:lnTo>
                  <a:lnTo>
                    <a:pt x="23" y="34"/>
                  </a:lnTo>
                  <a:lnTo>
                    <a:pt x="24" y="34"/>
                  </a:lnTo>
                  <a:lnTo>
                    <a:pt x="27" y="33"/>
                  </a:lnTo>
                  <a:lnTo>
                    <a:pt x="32" y="33"/>
                  </a:lnTo>
                  <a:lnTo>
                    <a:pt x="37" y="34"/>
                  </a:lnTo>
                  <a:lnTo>
                    <a:pt x="42" y="36"/>
                  </a:lnTo>
                  <a:lnTo>
                    <a:pt x="46" y="39"/>
                  </a:lnTo>
                  <a:lnTo>
                    <a:pt x="50" y="44"/>
                  </a:lnTo>
                  <a:lnTo>
                    <a:pt x="52" y="50"/>
                  </a:lnTo>
                  <a:lnTo>
                    <a:pt x="53" y="58"/>
                  </a:lnTo>
                  <a:lnTo>
                    <a:pt x="52" y="65"/>
                  </a:lnTo>
                  <a:lnTo>
                    <a:pt x="49" y="71"/>
                  </a:lnTo>
                  <a:lnTo>
                    <a:pt x="48" y="75"/>
                  </a:lnTo>
                  <a:lnTo>
                    <a:pt x="42" y="81"/>
                  </a:lnTo>
                  <a:lnTo>
                    <a:pt x="40" y="82"/>
                  </a:lnTo>
                  <a:lnTo>
                    <a:pt x="34" y="85"/>
                  </a:lnTo>
                  <a:lnTo>
                    <a:pt x="27" y="86"/>
                  </a:lnTo>
                  <a:lnTo>
                    <a:pt x="20" y="85"/>
                  </a:lnTo>
                  <a:lnTo>
                    <a:pt x="13" y="82"/>
                  </a:lnTo>
                  <a:lnTo>
                    <a:pt x="7" y="77"/>
                  </a:lnTo>
                  <a:lnTo>
                    <a:pt x="3" y="69"/>
                  </a:lnTo>
                  <a:lnTo>
                    <a:pt x="0" y="61"/>
                  </a:lnTo>
                  <a:lnTo>
                    <a:pt x="0" y="52"/>
                  </a:lnTo>
                  <a:lnTo>
                    <a:pt x="1" y="38"/>
                  </a:lnTo>
                  <a:lnTo>
                    <a:pt x="6" y="26"/>
                  </a:lnTo>
                  <a:lnTo>
                    <a:pt x="13" y="15"/>
                  </a:lnTo>
                  <a:lnTo>
                    <a:pt x="24" y="7"/>
                  </a:lnTo>
                  <a:lnTo>
                    <a:pt x="38" y="2"/>
                  </a:lnTo>
                  <a:lnTo>
                    <a:pt x="53" y="0"/>
                  </a:lnTo>
                  <a:close/>
                  <a:moveTo>
                    <a:pt x="19" y="41"/>
                  </a:moveTo>
                  <a:lnTo>
                    <a:pt x="18" y="45"/>
                  </a:lnTo>
                  <a:lnTo>
                    <a:pt x="18" y="49"/>
                  </a:lnTo>
                  <a:lnTo>
                    <a:pt x="17" y="52"/>
                  </a:lnTo>
                  <a:lnTo>
                    <a:pt x="19" y="69"/>
                  </a:lnTo>
                  <a:lnTo>
                    <a:pt x="20" y="73"/>
                  </a:lnTo>
                  <a:lnTo>
                    <a:pt x="23" y="78"/>
                  </a:lnTo>
                  <a:lnTo>
                    <a:pt x="27" y="81"/>
                  </a:lnTo>
                  <a:lnTo>
                    <a:pt x="28" y="82"/>
                  </a:lnTo>
                  <a:lnTo>
                    <a:pt x="30" y="81"/>
                  </a:lnTo>
                  <a:lnTo>
                    <a:pt x="34" y="78"/>
                  </a:lnTo>
                  <a:lnTo>
                    <a:pt x="35" y="74"/>
                  </a:lnTo>
                  <a:lnTo>
                    <a:pt x="36" y="65"/>
                  </a:lnTo>
                  <a:lnTo>
                    <a:pt x="35" y="55"/>
                  </a:lnTo>
                  <a:lnTo>
                    <a:pt x="34" y="47"/>
                  </a:lnTo>
                  <a:lnTo>
                    <a:pt x="32" y="41"/>
                  </a:lnTo>
                  <a:lnTo>
                    <a:pt x="30" y="40"/>
                  </a:lnTo>
                  <a:lnTo>
                    <a:pt x="28" y="38"/>
                  </a:lnTo>
                  <a:lnTo>
                    <a:pt x="26" y="37"/>
                  </a:lnTo>
                  <a:lnTo>
                    <a:pt x="24" y="38"/>
                  </a:lnTo>
                  <a:lnTo>
                    <a:pt x="21" y="39"/>
                  </a:lnTo>
                  <a:lnTo>
                    <a:pt x="19" y="4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1" name="Line 487"/>
            <p:cNvSpPr>
              <a:spLocks noChangeShapeType="1"/>
            </p:cNvSpPr>
            <p:nvPr/>
          </p:nvSpPr>
          <p:spPr bwMode="auto">
            <a:xfrm>
              <a:off x="5259781" y="6578986"/>
              <a:ext cx="1730350" cy="106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2" name="Line 488"/>
            <p:cNvSpPr>
              <a:spLocks noChangeShapeType="1"/>
            </p:cNvSpPr>
            <p:nvPr/>
          </p:nvSpPr>
          <p:spPr bwMode="auto">
            <a:xfrm>
              <a:off x="5259781" y="6501109"/>
              <a:ext cx="1066" cy="7787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3" name="Line 489"/>
            <p:cNvSpPr>
              <a:spLocks noChangeShapeType="1"/>
            </p:cNvSpPr>
            <p:nvPr/>
          </p:nvSpPr>
          <p:spPr bwMode="auto">
            <a:xfrm>
              <a:off x="5348326" y="6540581"/>
              <a:ext cx="1066" cy="3840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4" name="Line 490"/>
            <p:cNvSpPr>
              <a:spLocks noChangeShapeType="1"/>
            </p:cNvSpPr>
            <p:nvPr/>
          </p:nvSpPr>
          <p:spPr bwMode="auto">
            <a:xfrm>
              <a:off x="5436870" y="6540581"/>
              <a:ext cx="1066" cy="3840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5" name="Line 491"/>
            <p:cNvSpPr>
              <a:spLocks noChangeShapeType="1"/>
            </p:cNvSpPr>
            <p:nvPr/>
          </p:nvSpPr>
          <p:spPr bwMode="auto">
            <a:xfrm>
              <a:off x="5526481" y="6540581"/>
              <a:ext cx="1066" cy="3840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6" name="Line 492"/>
            <p:cNvSpPr>
              <a:spLocks noChangeShapeType="1"/>
            </p:cNvSpPr>
            <p:nvPr/>
          </p:nvSpPr>
          <p:spPr bwMode="auto">
            <a:xfrm>
              <a:off x="5616093" y="6540581"/>
              <a:ext cx="1066" cy="3840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7" name="Line 493"/>
            <p:cNvSpPr>
              <a:spLocks noChangeShapeType="1"/>
            </p:cNvSpPr>
            <p:nvPr/>
          </p:nvSpPr>
          <p:spPr bwMode="auto">
            <a:xfrm>
              <a:off x="5703570" y="6501109"/>
              <a:ext cx="1066" cy="7787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8" name="Line 494"/>
            <p:cNvSpPr>
              <a:spLocks noChangeShapeType="1"/>
            </p:cNvSpPr>
            <p:nvPr/>
          </p:nvSpPr>
          <p:spPr bwMode="auto">
            <a:xfrm>
              <a:off x="5792115" y="6540581"/>
              <a:ext cx="1066" cy="3840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9" name="Line 495"/>
            <p:cNvSpPr>
              <a:spLocks noChangeShapeType="1"/>
            </p:cNvSpPr>
            <p:nvPr/>
          </p:nvSpPr>
          <p:spPr bwMode="auto">
            <a:xfrm>
              <a:off x="5881726" y="6540581"/>
              <a:ext cx="1066" cy="3840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0" name="Line 496"/>
            <p:cNvSpPr>
              <a:spLocks noChangeShapeType="1"/>
            </p:cNvSpPr>
            <p:nvPr/>
          </p:nvSpPr>
          <p:spPr bwMode="auto">
            <a:xfrm>
              <a:off x="5971337" y="6540581"/>
              <a:ext cx="1066" cy="3840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1" name="Line 497"/>
            <p:cNvSpPr>
              <a:spLocks noChangeShapeType="1"/>
            </p:cNvSpPr>
            <p:nvPr/>
          </p:nvSpPr>
          <p:spPr bwMode="auto">
            <a:xfrm>
              <a:off x="6058815" y="6540581"/>
              <a:ext cx="1066" cy="3840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2" name="Line 498"/>
            <p:cNvSpPr>
              <a:spLocks noChangeShapeType="1"/>
            </p:cNvSpPr>
            <p:nvPr/>
          </p:nvSpPr>
          <p:spPr bwMode="auto">
            <a:xfrm>
              <a:off x="6147359" y="6501109"/>
              <a:ext cx="1066" cy="7787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3" name="Line 499"/>
            <p:cNvSpPr>
              <a:spLocks noChangeShapeType="1"/>
            </p:cNvSpPr>
            <p:nvPr/>
          </p:nvSpPr>
          <p:spPr bwMode="auto">
            <a:xfrm>
              <a:off x="6235904" y="6540581"/>
              <a:ext cx="1066" cy="3840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4" name="Line 500"/>
            <p:cNvSpPr>
              <a:spLocks noChangeShapeType="1"/>
            </p:cNvSpPr>
            <p:nvPr/>
          </p:nvSpPr>
          <p:spPr bwMode="auto">
            <a:xfrm>
              <a:off x="6325515" y="6540581"/>
              <a:ext cx="1066" cy="3840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5" name="Line 501"/>
            <p:cNvSpPr>
              <a:spLocks noChangeShapeType="1"/>
            </p:cNvSpPr>
            <p:nvPr/>
          </p:nvSpPr>
          <p:spPr bwMode="auto">
            <a:xfrm>
              <a:off x="6415126" y="6540581"/>
              <a:ext cx="1066" cy="3840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6" name="Line 502"/>
            <p:cNvSpPr>
              <a:spLocks noChangeShapeType="1"/>
            </p:cNvSpPr>
            <p:nvPr/>
          </p:nvSpPr>
          <p:spPr bwMode="auto">
            <a:xfrm>
              <a:off x="6502604" y="6540581"/>
              <a:ext cx="1066" cy="3840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7" name="Line 503"/>
            <p:cNvSpPr>
              <a:spLocks noChangeShapeType="1"/>
            </p:cNvSpPr>
            <p:nvPr/>
          </p:nvSpPr>
          <p:spPr bwMode="auto">
            <a:xfrm>
              <a:off x="6591148" y="6501109"/>
              <a:ext cx="1066" cy="7787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8" name="Line 504"/>
            <p:cNvSpPr>
              <a:spLocks noChangeShapeType="1"/>
            </p:cNvSpPr>
            <p:nvPr/>
          </p:nvSpPr>
          <p:spPr bwMode="auto">
            <a:xfrm>
              <a:off x="6591148" y="6501109"/>
              <a:ext cx="1066" cy="77876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9" name="Line 505"/>
            <p:cNvSpPr>
              <a:spLocks noChangeShapeType="1"/>
            </p:cNvSpPr>
            <p:nvPr/>
          </p:nvSpPr>
          <p:spPr bwMode="auto">
            <a:xfrm>
              <a:off x="6680759" y="6540581"/>
              <a:ext cx="1066" cy="3840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0" name="Line 506"/>
            <p:cNvSpPr>
              <a:spLocks noChangeShapeType="1"/>
            </p:cNvSpPr>
            <p:nvPr/>
          </p:nvSpPr>
          <p:spPr bwMode="auto">
            <a:xfrm>
              <a:off x="6770370" y="6540581"/>
              <a:ext cx="1066" cy="3840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1" name="Line 507"/>
            <p:cNvSpPr>
              <a:spLocks noChangeShapeType="1"/>
            </p:cNvSpPr>
            <p:nvPr/>
          </p:nvSpPr>
          <p:spPr bwMode="auto">
            <a:xfrm>
              <a:off x="6857848" y="6540581"/>
              <a:ext cx="1066" cy="3840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2" name="Line 508"/>
            <p:cNvSpPr>
              <a:spLocks noChangeShapeType="1"/>
            </p:cNvSpPr>
            <p:nvPr/>
          </p:nvSpPr>
          <p:spPr bwMode="auto">
            <a:xfrm>
              <a:off x="6946393" y="6540581"/>
              <a:ext cx="1066" cy="3840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3" name="Freeform 509"/>
            <p:cNvSpPr>
              <a:spLocks noEditPoints="1"/>
            </p:cNvSpPr>
            <p:nvPr/>
          </p:nvSpPr>
          <p:spPr bwMode="auto">
            <a:xfrm>
              <a:off x="5230978" y="6631259"/>
              <a:ext cx="56540" cy="91745"/>
            </a:xfrm>
            <a:custGeom>
              <a:avLst/>
              <a:gdLst/>
              <a:ahLst/>
              <a:cxnLst>
                <a:cxn ang="0">
                  <a:pos x="53" y="43"/>
                </a:cxn>
                <a:cxn ang="0">
                  <a:pos x="52" y="54"/>
                </a:cxn>
                <a:cxn ang="0">
                  <a:pos x="49" y="66"/>
                </a:cxn>
                <a:cxn ang="0">
                  <a:pos x="49" y="69"/>
                </a:cxn>
                <a:cxn ang="0">
                  <a:pos x="47" y="72"/>
                </a:cxn>
                <a:cxn ang="0">
                  <a:pos x="44" y="77"/>
                </a:cxn>
                <a:cxn ang="0">
                  <a:pos x="39" y="82"/>
                </a:cxn>
                <a:cxn ang="0">
                  <a:pos x="36" y="83"/>
                </a:cxn>
                <a:cxn ang="0">
                  <a:pos x="35" y="85"/>
                </a:cxn>
                <a:cxn ang="0">
                  <a:pos x="32" y="85"/>
                </a:cxn>
                <a:cxn ang="0">
                  <a:pos x="31" y="85"/>
                </a:cxn>
                <a:cxn ang="0">
                  <a:pos x="29" y="86"/>
                </a:cxn>
                <a:cxn ang="0">
                  <a:pos x="23" y="86"/>
                </a:cxn>
                <a:cxn ang="0">
                  <a:pos x="18" y="85"/>
                </a:cxn>
                <a:cxn ang="0">
                  <a:pos x="15" y="83"/>
                </a:cxn>
                <a:cxn ang="0">
                  <a:pos x="10" y="78"/>
                </a:cxn>
                <a:cxn ang="0">
                  <a:pos x="5" y="71"/>
                </a:cxn>
                <a:cxn ang="0">
                  <a:pos x="2" y="64"/>
                </a:cxn>
                <a:cxn ang="0">
                  <a:pos x="1" y="54"/>
                </a:cxn>
                <a:cxn ang="0">
                  <a:pos x="0" y="44"/>
                </a:cxn>
                <a:cxn ang="0">
                  <a:pos x="1" y="31"/>
                </a:cxn>
                <a:cxn ang="0">
                  <a:pos x="4" y="20"/>
                </a:cxn>
                <a:cxn ang="0">
                  <a:pos x="8" y="11"/>
                </a:cxn>
                <a:cxn ang="0">
                  <a:pos x="13" y="5"/>
                </a:cxn>
                <a:cxn ang="0">
                  <a:pos x="19" y="1"/>
                </a:cxn>
                <a:cxn ang="0">
                  <a:pos x="26" y="0"/>
                </a:cxn>
                <a:cxn ang="0">
                  <a:pos x="34" y="1"/>
                </a:cxn>
                <a:cxn ang="0">
                  <a:pos x="40" y="5"/>
                </a:cxn>
                <a:cxn ang="0">
                  <a:pos x="45" y="10"/>
                </a:cxn>
                <a:cxn ang="0">
                  <a:pos x="49" y="18"/>
                </a:cxn>
                <a:cxn ang="0">
                  <a:pos x="52" y="31"/>
                </a:cxn>
                <a:cxn ang="0">
                  <a:pos x="53" y="43"/>
                </a:cxn>
                <a:cxn ang="0">
                  <a:pos x="35" y="43"/>
                </a:cxn>
                <a:cxn ang="0">
                  <a:pos x="35" y="14"/>
                </a:cxn>
                <a:cxn ang="0">
                  <a:pos x="34" y="10"/>
                </a:cxn>
                <a:cxn ang="0">
                  <a:pos x="33" y="8"/>
                </a:cxn>
                <a:cxn ang="0">
                  <a:pos x="31" y="7"/>
                </a:cxn>
                <a:cxn ang="0">
                  <a:pos x="29" y="5"/>
                </a:cxn>
                <a:cxn ang="0">
                  <a:pos x="28" y="4"/>
                </a:cxn>
                <a:cxn ang="0">
                  <a:pos x="23" y="4"/>
                </a:cxn>
                <a:cxn ang="0">
                  <a:pos x="22" y="5"/>
                </a:cxn>
                <a:cxn ang="0">
                  <a:pos x="22" y="7"/>
                </a:cxn>
                <a:cxn ang="0">
                  <a:pos x="20" y="8"/>
                </a:cxn>
                <a:cxn ang="0">
                  <a:pos x="20" y="10"/>
                </a:cxn>
                <a:cxn ang="0">
                  <a:pos x="19" y="13"/>
                </a:cxn>
                <a:cxn ang="0">
                  <a:pos x="18" y="17"/>
                </a:cxn>
                <a:cxn ang="0">
                  <a:pos x="18" y="69"/>
                </a:cxn>
                <a:cxn ang="0">
                  <a:pos x="19" y="75"/>
                </a:cxn>
                <a:cxn ang="0">
                  <a:pos x="21" y="79"/>
                </a:cxn>
                <a:cxn ang="0">
                  <a:pos x="23" y="82"/>
                </a:cxn>
                <a:cxn ang="0">
                  <a:pos x="25" y="82"/>
                </a:cxn>
                <a:cxn ang="0">
                  <a:pos x="29" y="82"/>
                </a:cxn>
                <a:cxn ang="0">
                  <a:pos x="29" y="82"/>
                </a:cxn>
                <a:cxn ang="0">
                  <a:pos x="31" y="81"/>
                </a:cxn>
                <a:cxn ang="0">
                  <a:pos x="31" y="79"/>
                </a:cxn>
                <a:cxn ang="0">
                  <a:pos x="32" y="78"/>
                </a:cxn>
                <a:cxn ang="0">
                  <a:pos x="34" y="77"/>
                </a:cxn>
                <a:cxn ang="0">
                  <a:pos x="35" y="75"/>
                </a:cxn>
                <a:cxn ang="0">
                  <a:pos x="35" y="69"/>
                </a:cxn>
                <a:cxn ang="0">
                  <a:pos x="35" y="43"/>
                </a:cxn>
              </a:cxnLst>
              <a:rect l="0" t="0" r="r" b="b"/>
              <a:pathLst>
                <a:path w="53" h="86">
                  <a:moveTo>
                    <a:pt x="53" y="43"/>
                  </a:moveTo>
                  <a:lnTo>
                    <a:pt x="52" y="54"/>
                  </a:lnTo>
                  <a:lnTo>
                    <a:pt x="49" y="66"/>
                  </a:lnTo>
                  <a:lnTo>
                    <a:pt x="49" y="69"/>
                  </a:lnTo>
                  <a:lnTo>
                    <a:pt x="47" y="72"/>
                  </a:lnTo>
                  <a:lnTo>
                    <a:pt x="44" y="77"/>
                  </a:lnTo>
                  <a:lnTo>
                    <a:pt x="39" y="82"/>
                  </a:lnTo>
                  <a:lnTo>
                    <a:pt x="36" y="83"/>
                  </a:lnTo>
                  <a:lnTo>
                    <a:pt x="35" y="85"/>
                  </a:lnTo>
                  <a:lnTo>
                    <a:pt x="32" y="85"/>
                  </a:lnTo>
                  <a:lnTo>
                    <a:pt x="31" y="85"/>
                  </a:lnTo>
                  <a:lnTo>
                    <a:pt x="29" y="86"/>
                  </a:lnTo>
                  <a:lnTo>
                    <a:pt x="23" y="86"/>
                  </a:lnTo>
                  <a:lnTo>
                    <a:pt x="18" y="85"/>
                  </a:lnTo>
                  <a:lnTo>
                    <a:pt x="15" y="83"/>
                  </a:lnTo>
                  <a:lnTo>
                    <a:pt x="10" y="78"/>
                  </a:lnTo>
                  <a:lnTo>
                    <a:pt x="5" y="71"/>
                  </a:lnTo>
                  <a:lnTo>
                    <a:pt x="2" y="64"/>
                  </a:lnTo>
                  <a:lnTo>
                    <a:pt x="1" y="54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20"/>
                  </a:lnTo>
                  <a:lnTo>
                    <a:pt x="8" y="11"/>
                  </a:lnTo>
                  <a:lnTo>
                    <a:pt x="13" y="5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4" y="1"/>
                  </a:lnTo>
                  <a:lnTo>
                    <a:pt x="40" y="5"/>
                  </a:lnTo>
                  <a:lnTo>
                    <a:pt x="45" y="10"/>
                  </a:lnTo>
                  <a:lnTo>
                    <a:pt x="49" y="18"/>
                  </a:lnTo>
                  <a:lnTo>
                    <a:pt x="52" y="31"/>
                  </a:lnTo>
                  <a:lnTo>
                    <a:pt x="53" y="43"/>
                  </a:lnTo>
                  <a:close/>
                  <a:moveTo>
                    <a:pt x="35" y="43"/>
                  </a:moveTo>
                  <a:lnTo>
                    <a:pt x="35" y="14"/>
                  </a:lnTo>
                  <a:lnTo>
                    <a:pt x="34" y="10"/>
                  </a:lnTo>
                  <a:lnTo>
                    <a:pt x="33" y="8"/>
                  </a:lnTo>
                  <a:lnTo>
                    <a:pt x="31" y="7"/>
                  </a:lnTo>
                  <a:lnTo>
                    <a:pt x="29" y="5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22" y="5"/>
                  </a:lnTo>
                  <a:lnTo>
                    <a:pt x="22" y="7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19" y="13"/>
                  </a:lnTo>
                  <a:lnTo>
                    <a:pt x="18" y="17"/>
                  </a:lnTo>
                  <a:lnTo>
                    <a:pt x="18" y="69"/>
                  </a:lnTo>
                  <a:lnTo>
                    <a:pt x="19" y="75"/>
                  </a:lnTo>
                  <a:lnTo>
                    <a:pt x="21" y="79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9" y="82"/>
                  </a:lnTo>
                  <a:lnTo>
                    <a:pt x="29" y="82"/>
                  </a:lnTo>
                  <a:lnTo>
                    <a:pt x="31" y="81"/>
                  </a:lnTo>
                  <a:lnTo>
                    <a:pt x="31" y="79"/>
                  </a:lnTo>
                  <a:lnTo>
                    <a:pt x="32" y="78"/>
                  </a:lnTo>
                  <a:lnTo>
                    <a:pt x="34" y="77"/>
                  </a:lnTo>
                  <a:lnTo>
                    <a:pt x="35" y="75"/>
                  </a:lnTo>
                  <a:lnTo>
                    <a:pt x="35" y="69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4" name="Freeform 510"/>
            <p:cNvSpPr>
              <a:spLocks noEditPoints="1"/>
            </p:cNvSpPr>
            <p:nvPr/>
          </p:nvSpPr>
          <p:spPr bwMode="auto">
            <a:xfrm>
              <a:off x="5624627" y="6631259"/>
              <a:ext cx="56540" cy="91745"/>
            </a:xfrm>
            <a:custGeom>
              <a:avLst/>
              <a:gdLst/>
              <a:ahLst/>
              <a:cxnLst>
                <a:cxn ang="0">
                  <a:pos x="53" y="43"/>
                </a:cxn>
                <a:cxn ang="0">
                  <a:pos x="53" y="54"/>
                </a:cxn>
                <a:cxn ang="0">
                  <a:pos x="49" y="66"/>
                </a:cxn>
                <a:cxn ang="0">
                  <a:pos x="49" y="69"/>
                </a:cxn>
                <a:cxn ang="0">
                  <a:pos x="47" y="72"/>
                </a:cxn>
                <a:cxn ang="0">
                  <a:pos x="44" y="77"/>
                </a:cxn>
                <a:cxn ang="0">
                  <a:pos x="39" y="82"/>
                </a:cxn>
                <a:cxn ang="0">
                  <a:pos x="36" y="83"/>
                </a:cxn>
                <a:cxn ang="0">
                  <a:pos x="35" y="85"/>
                </a:cxn>
                <a:cxn ang="0">
                  <a:pos x="33" y="85"/>
                </a:cxn>
                <a:cxn ang="0">
                  <a:pos x="31" y="85"/>
                </a:cxn>
                <a:cxn ang="0">
                  <a:pos x="29" y="86"/>
                </a:cxn>
                <a:cxn ang="0">
                  <a:pos x="23" y="86"/>
                </a:cxn>
                <a:cxn ang="0">
                  <a:pos x="19" y="85"/>
                </a:cxn>
                <a:cxn ang="0">
                  <a:pos x="16" y="83"/>
                </a:cxn>
                <a:cxn ang="0">
                  <a:pos x="10" y="78"/>
                </a:cxn>
                <a:cxn ang="0">
                  <a:pos x="6" y="71"/>
                </a:cxn>
                <a:cxn ang="0">
                  <a:pos x="2" y="64"/>
                </a:cxn>
                <a:cxn ang="0">
                  <a:pos x="1" y="54"/>
                </a:cxn>
                <a:cxn ang="0">
                  <a:pos x="0" y="44"/>
                </a:cxn>
                <a:cxn ang="0">
                  <a:pos x="1" y="31"/>
                </a:cxn>
                <a:cxn ang="0">
                  <a:pos x="4" y="20"/>
                </a:cxn>
                <a:cxn ang="0">
                  <a:pos x="8" y="11"/>
                </a:cxn>
                <a:cxn ang="0">
                  <a:pos x="13" y="5"/>
                </a:cxn>
                <a:cxn ang="0">
                  <a:pos x="19" y="1"/>
                </a:cxn>
                <a:cxn ang="0">
                  <a:pos x="26" y="0"/>
                </a:cxn>
                <a:cxn ang="0">
                  <a:pos x="34" y="1"/>
                </a:cxn>
                <a:cxn ang="0">
                  <a:pos x="40" y="5"/>
                </a:cxn>
                <a:cxn ang="0">
                  <a:pos x="46" y="10"/>
                </a:cxn>
                <a:cxn ang="0">
                  <a:pos x="49" y="18"/>
                </a:cxn>
                <a:cxn ang="0">
                  <a:pos x="53" y="31"/>
                </a:cxn>
                <a:cxn ang="0">
                  <a:pos x="53" y="43"/>
                </a:cxn>
                <a:cxn ang="0">
                  <a:pos x="35" y="43"/>
                </a:cxn>
                <a:cxn ang="0">
                  <a:pos x="35" y="14"/>
                </a:cxn>
                <a:cxn ang="0">
                  <a:pos x="34" y="10"/>
                </a:cxn>
                <a:cxn ang="0">
                  <a:pos x="33" y="8"/>
                </a:cxn>
                <a:cxn ang="0">
                  <a:pos x="31" y="7"/>
                </a:cxn>
                <a:cxn ang="0">
                  <a:pos x="29" y="5"/>
                </a:cxn>
                <a:cxn ang="0">
                  <a:pos x="28" y="4"/>
                </a:cxn>
                <a:cxn ang="0">
                  <a:pos x="23" y="4"/>
                </a:cxn>
                <a:cxn ang="0">
                  <a:pos x="22" y="5"/>
                </a:cxn>
                <a:cxn ang="0">
                  <a:pos x="22" y="7"/>
                </a:cxn>
                <a:cxn ang="0">
                  <a:pos x="20" y="8"/>
                </a:cxn>
                <a:cxn ang="0">
                  <a:pos x="20" y="10"/>
                </a:cxn>
                <a:cxn ang="0">
                  <a:pos x="19" y="13"/>
                </a:cxn>
                <a:cxn ang="0">
                  <a:pos x="19" y="17"/>
                </a:cxn>
                <a:cxn ang="0">
                  <a:pos x="19" y="69"/>
                </a:cxn>
                <a:cxn ang="0">
                  <a:pos x="19" y="75"/>
                </a:cxn>
                <a:cxn ang="0">
                  <a:pos x="21" y="79"/>
                </a:cxn>
                <a:cxn ang="0">
                  <a:pos x="23" y="82"/>
                </a:cxn>
                <a:cxn ang="0">
                  <a:pos x="26" y="82"/>
                </a:cxn>
                <a:cxn ang="0">
                  <a:pos x="29" y="82"/>
                </a:cxn>
                <a:cxn ang="0">
                  <a:pos x="29" y="82"/>
                </a:cxn>
                <a:cxn ang="0">
                  <a:pos x="31" y="81"/>
                </a:cxn>
                <a:cxn ang="0">
                  <a:pos x="31" y="79"/>
                </a:cxn>
                <a:cxn ang="0">
                  <a:pos x="33" y="78"/>
                </a:cxn>
                <a:cxn ang="0">
                  <a:pos x="34" y="77"/>
                </a:cxn>
                <a:cxn ang="0">
                  <a:pos x="35" y="75"/>
                </a:cxn>
                <a:cxn ang="0">
                  <a:pos x="35" y="69"/>
                </a:cxn>
                <a:cxn ang="0">
                  <a:pos x="35" y="43"/>
                </a:cxn>
              </a:cxnLst>
              <a:rect l="0" t="0" r="r" b="b"/>
              <a:pathLst>
                <a:path w="53" h="86">
                  <a:moveTo>
                    <a:pt x="53" y="43"/>
                  </a:moveTo>
                  <a:lnTo>
                    <a:pt x="53" y="54"/>
                  </a:lnTo>
                  <a:lnTo>
                    <a:pt x="49" y="66"/>
                  </a:lnTo>
                  <a:lnTo>
                    <a:pt x="49" y="69"/>
                  </a:lnTo>
                  <a:lnTo>
                    <a:pt x="47" y="72"/>
                  </a:lnTo>
                  <a:lnTo>
                    <a:pt x="44" y="77"/>
                  </a:lnTo>
                  <a:lnTo>
                    <a:pt x="39" y="82"/>
                  </a:lnTo>
                  <a:lnTo>
                    <a:pt x="36" y="83"/>
                  </a:lnTo>
                  <a:lnTo>
                    <a:pt x="35" y="85"/>
                  </a:lnTo>
                  <a:lnTo>
                    <a:pt x="33" y="85"/>
                  </a:lnTo>
                  <a:lnTo>
                    <a:pt x="31" y="85"/>
                  </a:lnTo>
                  <a:lnTo>
                    <a:pt x="29" y="86"/>
                  </a:lnTo>
                  <a:lnTo>
                    <a:pt x="23" y="86"/>
                  </a:lnTo>
                  <a:lnTo>
                    <a:pt x="19" y="85"/>
                  </a:lnTo>
                  <a:lnTo>
                    <a:pt x="16" y="83"/>
                  </a:lnTo>
                  <a:lnTo>
                    <a:pt x="10" y="78"/>
                  </a:lnTo>
                  <a:lnTo>
                    <a:pt x="6" y="71"/>
                  </a:lnTo>
                  <a:lnTo>
                    <a:pt x="2" y="64"/>
                  </a:lnTo>
                  <a:lnTo>
                    <a:pt x="1" y="54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20"/>
                  </a:lnTo>
                  <a:lnTo>
                    <a:pt x="8" y="11"/>
                  </a:lnTo>
                  <a:lnTo>
                    <a:pt x="13" y="5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4" y="1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49" y="18"/>
                  </a:lnTo>
                  <a:lnTo>
                    <a:pt x="53" y="31"/>
                  </a:lnTo>
                  <a:lnTo>
                    <a:pt x="53" y="43"/>
                  </a:lnTo>
                  <a:close/>
                  <a:moveTo>
                    <a:pt x="35" y="43"/>
                  </a:moveTo>
                  <a:lnTo>
                    <a:pt x="35" y="14"/>
                  </a:lnTo>
                  <a:lnTo>
                    <a:pt x="34" y="10"/>
                  </a:lnTo>
                  <a:lnTo>
                    <a:pt x="33" y="8"/>
                  </a:lnTo>
                  <a:lnTo>
                    <a:pt x="31" y="7"/>
                  </a:lnTo>
                  <a:lnTo>
                    <a:pt x="29" y="5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22" y="5"/>
                  </a:lnTo>
                  <a:lnTo>
                    <a:pt x="22" y="7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19" y="13"/>
                  </a:lnTo>
                  <a:lnTo>
                    <a:pt x="19" y="17"/>
                  </a:lnTo>
                  <a:lnTo>
                    <a:pt x="19" y="69"/>
                  </a:lnTo>
                  <a:lnTo>
                    <a:pt x="19" y="75"/>
                  </a:lnTo>
                  <a:lnTo>
                    <a:pt x="21" y="79"/>
                  </a:lnTo>
                  <a:lnTo>
                    <a:pt x="23" y="82"/>
                  </a:lnTo>
                  <a:lnTo>
                    <a:pt x="26" y="82"/>
                  </a:lnTo>
                  <a:lnTo>
                    <a:pt x="29" y="82"/>
                  </a:lnTo>
                  <a:lnTo>
                    <a:pt x="29" y="82"/>
                  </a:lnTo>
                  <a:lnTo>
                    <a:pt x="31" y="81"/>
                  </a:lnTo>
                  <a:lnTo>
                    <a:pt x="31" y="79"/>
                  </a:lnTo>
                  <a:lnTo>
                    <a:pt x="33" y="78"/>
                  </a:lnTo>
                  <a:lnTo>
                    <a:pt x="34" y="77"/>
                  </a:lnTo>
                  <a:lnTo>
                    <a:pt x="35" y="75"/>
                  </a:lnTo>
                  <a:lnTo>
                    <a:pt x="35" y="69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5" name="Freeform 511"/>
            <p:cNvSpPr>
              <a:spLocks/>
            </p:cNvSpPr>
            <p:nvPr/>
          </p:nvSpPr>
          <p:spPr bwMode="auto">
            <a:xfrm>
              <a:off x="5691836" y="6701668"/>
              <a:ext cx="21336" cy="21336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3" y="1"/>
                </a:cxn>
                <a:cxn ang="0">
                  <a:pos x="15" y="2"/>
                </a:cxn>
                <a:cxn ang="0">
                  <a:pos x="17" y="3"/>
                </a:cxn>
                <a:cxn ang="0">
                  <a:pos x="18" y="5"/>
                </a:cxn>
                <a:cxn ang="0">
                  <a:pos x="20" y="6"/>
                </a:cxn>
                <a:cxn ang="0">
                  <a:pos x="20" y="9"/>
                </a:cxn>
                <a:cxn ang="0">
                  <a:pos x="20" y="11"/>
                </a:cxn>
                <a:cxn ang="0">
                  <a:pos x="20" y="13"/>
                </a:cxn>
                <a:cxn ang="0">
                  <a:pos x="19" y="15"/>
                </a:cxn>
                <a:cxn ang="0">
                  <a:pos x="17" y="17"/>
                </a:cxn>
                <a:cxn ang="0">
                  <a:pos x="16" y="19"/>
                </a:cxn>
                <a:cxn ang="0">
                  <a:pos x="14" y="19"/>
                </a:cxn>
                <a:cxn ang="0">
                  <a:pos x="12" y="20"/>
                </a:cxn>
                <a:cxn ang="0">
                  <a:pos x="8" y="20"/>
                </a:cxn>
                <a:cxn ang="0">
                  <a:pos x="5" y="19"/>
                </a:cxn>
                <a:cxn ang="0">
                  <a:pos x="3" y="17"/>
                </a:cxn>
                <a:cxn ang="0">
                  <a:pos x="0" y="11"/>
                </a:cxn>
                <a:cxn ang="0">
                  <a:pos x="1" y="7"/>
                </a:cxn>
                <a:cxn ang="0">
                  <a:pos x="3" y="3"/>
                </a:cxn>
                <a:cxn ang="0">
                  <a:pos x="10" y="0"/>
                </a:cxn>
              </a:cxnLst>
              <a:rect l="0" t="0" r="r" b="b"/>
              <a:pathLst>
                <a:path w="20" h="20">
                  <a:moveTo>
                    <a:pt x="10" y="0"/>
                  </a:moveTo>
                  <a:lnTo>
                    <a:pt x="13" y="1"/>
                  </a:lnTo>
                  <a:lnTo>
                    <a:pt x="15" y="2"/>
                  </a:lnTo>
                  <a:lnTo>
                    <a:pt x="17" y="3"/>
                  </a:lnTo>
                  <a:lnTo>
                    <a:pt x="18" y="5"/>
                  </a:lnTo>
                  <a:lnTo>
                    <a:pt x="20" y="6"/>
                  </a:lnTo>
                  <a:lnTo>
                    <a:pt x="20" y="9"/>
                  </a:lnTo>
                  <a:lnTo>
                    <a:pt x="20" y="11"/>
                  </a:lnTo>
                  <a:lnTo>
                    <a:pt x="20" y="13"/>
                  </a:lnTo>
                  <a:lnTo>
                    <a:pt x="19" y="15"/>
                  </a:lnTo>
                  <a:lnTo>
                    <a:pt x="17" y="17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5" y="19"/>
                  </a:lnTo>
                  <a:lnTo>
                    <a:pt x="3" y="17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6" name="Freeform 512"/>
            <p:cNvSpPr>
              <a:spLocks/>
            </p:cNvSpPr>
            <p:nvPr/>
          </p:nvSpPr>
          <p:spPr bwMode="auto">
            <a:xfrm>
              <a:off x="5730240" y="6631259"/>
              <a:ext cx="44806" cy="90678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31" y="77"/>
                </a:cxn>
                <a:cxn ang="0">
                  <a:pos x="33" y="78"/>
                </a:cxn>
                <a:cxn ang="0">
                  <a:pos x="34" y="81"/>
                </a:cxn>
                <a:cxn ang="0">
                  <a:pos x="36" y="82"/>
                </a:cxn>
                <a:cxn ang="0">
                  <a:pos x="37" y="82"/>
                </a:cxn>
                <a:cxn ang="0">
                  <a:pos x="39" y="82"/>
                </a:cxn>
                <a:cxn ang="0">
                  <a:pos x="42" y="82"/>
                </a:cxn>
                <a:cxn ang="0">
                  <a:pos x="42" y="85"/>
                </a:cxn>
                <a:cxn ang="0">
                  <a:pos x="0" y="85"/>
                </a:cxn>
                <a:cxn ang="0">
                  <a:pos x="0" y="82"/>
                </a:cxn>
                <a:cxn ang="0">
                  <a:pos x="4" y="82"/>
                </a:cxn>
                <a:cxn ang="0">
                  <a:pos x="6" y="82"/>
                </a:cxn>
                <a:cxn ang="0">
                  <a:pos x="7" y="82"/>
                </a:cxn>
                <a:cxn ang="0">
                  <a:pos x="9" y="81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11" y="78"/>
                </a:cxn>
                <a:cxn ang="0">
                  <a:pos x="12" y="77"/>
                </a:cxn>
                <a:cxn ang="0">
                  <a:pos x="13" y="75"/>
                </a:cxn>
                <a:cxn ang="0">
                  <a:pos x="13" y="18"/>
                </a:cxn>
                <a:cxn ang="0">
                  <a:pos x="11" y="17"/>
                </a:cxn>
                <a:cxn ang="0">
                  <a:pos x="10" y="16"/>
                </a:cxn>
                <a:cxn ang="0">
                  <a:pos x="9" y="16"/>
                </a:cxn>
                <a:cxn ang="0">
                  <a:pos x="9" y="15"/>
                </a:cxn>
                <a:cxn ang="0">
                  <a:pos x="8" y="14"/>
                </a:cxn>
                <a:cxn ang="0">
                  <a:pos x="6" y="14"/>
                </a:cxn>
                <a:cxn ang="0">
                  <a:pos x="3" y="16"/>
                </a:cxn>
                <a:cxn ang="0">
                  <a:pos x="1" y="17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31" y="0"/>
                </a:cxn>
              </a:cxnLst>
              <a:rect l="0" t="0" r="r" b="b"/>
              <a:pathLst>
                <a:path w="42" h="85">
                  <a:moveTo>
                    <a:pt x="31" y="0"/>
                  </a:moveTo>
                  <a:lnTo>
                    <a:pt x="31" y="77"/>
                  </a:lnTo>
                  <a:lnTo>
                    <a:pt x="33" y="78"/>
                  </a:lnTo>
                  <a:lnTo>
                    <a:pt x="34" y="81"/>
                  </a:lnTo>
                  <a:lnTo>
                    <a:pt x="36" y="82"/>
                  </a:lnTo>
                  <a:lnTo>
                    <a:pt x="37" y="82"/>
                  </a:lnTo>
                  <a:lnTo>
                    <a:pt x="39" y="82"/>
                  </a:lnTo>
                  <a:lnTo>
                    <a:pt x="42" y="82"/>
                  </a:lnTo>
                  <a:lnTo>
                    <a:pt x="42" y="85"/>
                  </a:lnTo>
                  <a:lnTo>
                    <a:pt x="0" y="85"/>
                  </a:lnTo>
                  <a:lnTo>
                    <a:pt x="0" y="82"/>
                  </a:lnTo>
                  <a:lnTo>
                    <a:pt x="4" y="82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9" y="81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11" y="78"/>
                  </a:lnTo>
                  <a:lnTo>
                    <a:pt x="12" y="77"/>
                  </a:lnTo>
                  <a:lnTo>
                    <a:pt x="13" y="75"/>
                  </a:lnTo>
                  <a:lnTo>
                    <a:pt x="13" y="18"/>
                  </a:lnTo>
                  <a:lnTo>
                    <a:pt x="11" y="17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3" y="16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7" name="Freeform 513"/>
            <p:cNvSpPr>
              <a:spLocks noEditPoints="1"/>
            </p:cNvSpPr>
            <p:nvPr/>
          </p:nvSpPr>
          <p:spPr bwMode="auto">
            <a:xfrm>
              <a:off x="6068416" y="6631259"/>
              <a:ext cx="56540" cy="91745"/>
            </a:xfrm>
            <a:custGeom>
              <a:avLst/>
              <a:gdLst/>
              <a:ahLst/>
              <a:cxnLst>
                <a:cxn ang="0">
                  <a:pos x="53" y="43"/>
                </a:cxn>
                <a:cxn ang="0">
                  <a:pos x="53" y="54"/>
                </a:cxn>
                <a:cxn ang="0">
                  <a:pos x="50" y="66"/>
                </a:cxn>
                <a:cxn ang="0">
                  <a:pos x="49" y="69"/>
                </a:cxn>
                <a:cxn ang="0">
                  <a:pos x="47" y="72"/>
                </a:cxn>
                <a:cxn ang="0">
                  <a:pos x="44" y="77"/>
                </a:cxn>
                <a:cxn ang="0">
                  <a:pos x="40" y="82"/>
                </a:cxn>
                <a:cxn ang="0">
                  <a:pos x="37" y="83"/>
                </a:cxn>
                <a:cxn ang="0">
                  <a:pos x="35" y="85"/>
                </a:cxn>
                <a:cxn ang="0">
                  <a:pos x="33" y="85"/>
                </a:cxn>
                <a:cxn ang="0">
                  <a:pos x="31" y="85"/>
                </a:cxn>
                <a:cxn ang="0">
                  <a:pos x="29" y="86"/>
                </a:cxn>
                <a:cxn ang="0">
                  <a:pos x="23" y="86"/>
                </a:cxn>
                <a:cxn ang="0">
                  <a:pos x="19" y="85"/>
                </a:cxn>
                <a:cxn ang="0">
                  <a:pos x="16" y="83"/>
                </a:cxn>
                <a:cxn ang="0">
                  <a:pos x="10" y="78"/>
                </a:cxn>
                <a:cxn ang="0">
                  <a:pos x="6" y="71"/>
                </a:cxn>
                <a:cxn ang="0">
                  <a:pos x="3" y="64"/>
                </a:cxn>
                <a:cxn ang="0">
                  <a:pos x="1" y="54"/>
                </a:cxn>
                <a:cxn ang="0">
                  <a:pos x="0" y="44"/>
                </a:cxn>
                <a:cxn ang="0">
                  <a:pos x="1" y="31"/>
                </a:cxn>
                <a:cxn ang="0">
                  <a:pos x="4" y="20"/>
                </a:cxn>
                <a:cxn ang="0">
                  <a:pos x="8" y="11"/>
                </a:cxn>
                <a:cxn ang="0">
                  <a:pos x="13" y="5"/>
                </a:cxn>
                <a:cxn ang="0">
                  <a:pos x="20" y="1"/>
                </a:cxn>
                <a:cxn ang="0">
                  <a:pos x="26" y="0"/>
                </a:cxn>
                <a:cxn ang="0">
                  <a:pos x="34" y="1"/>
                </a:cxn>
                <a:cxn ang="0">
                  <a:pos x="40" y="5"/>
                </a:cxn>
                <a:cxn ang="0">
                  <a:pos x="46" y="10"/>
                </a:cxn>
                <a:cxn ang="0">
                  <a:pos x="50" y="18"/>
                </a:cxn>
                <a:cxn ang="0">
                  <a:pos x="53" y="31"/>
                </a:cxn>
                <a:cxn ang="0">
                  <a:pos x="53" y="43"/>
                </a:cxn>
                <a:cxn ang="0">
                  <a:pos x="35" y="43"/>
                </a:cxn>
                <a:cxn ang="0">
                  <a:pos x="35" y="14"/>
                </a:cxn>
                <a:cxn ang="0">
                  <a:pos x="34" y="10"/>
                </a:cxn>
                <a:cxn ang="0">
                  <a:pos x="33" y="8"/>
                </a:cxn>
                <a:cxn ang="0">
                  <a:pos x="31" y="7"/>
                </a:cxn>
                <a:cxn ang="0">
                  <a:pos x="30" y="5"/>
                </a:cxn>
                <a:cxn ang="0">
                  <a:pos x="28" y="4"/>
                </a:cxn>
                <a:cxn ang="0">
                  <a:pos x="23" y="4"/>
                </a:cxn>
                <a:cxn ang="0">
                  <a:pos x="23" y="5"/>
                </a:cxn>
                <a:cxn ang="0">
                  <a:pos x="22" y="7"/>
                </a:cxn>
                <a:cxn ang="0">
                  <a:pos x="20" y="8"/>
                </a:cxn>
                <a:cxn ang="0">
                  <a:pos x="20" y="10"/>
                </a:cxn>
                <a:cxn ang="0">
                  <a:pos x="20" y="13"/>
                </a:cxn>
                <a:cxn ang="0">
                  <a:pos x="19" y="17"/>
                </a:cxn>
                <a:cxn ang="0">
                  <a:pos x="19" y="69"/>
                </a:cxn>
                <a:cxn ang="0">
                  <a:pos x="20" y="75"/>
                </a:cxn>
                <a:cxn ang="0">
                  <a:pos x="21" y="79"/>
                </a:cxn>
                <a:cxn ang="0">
                  <a:pos x="23" y="82"/>
                </a:cxn>
                <a:cxn ang="0">
                  <a:pos x="26" y="82"/>
                </a:cxn>
                <a:cxn ang="0">
                  <a:pos x="29" y="82"/>
                </a:cxn>
                <a:cxn ang="0">
                  <a:pos x="30" y="82"/>
                </a:cxn>
                <a:cxn ang="0">
                  <a:pos x="31" y="81"/>
                </a:cxn>
                <a:cxn ang="0">
                  <a:pos x="31" y="79"/>
                </a:cxn>
                <a:cxn ang="0">
                  <a:pos x="33" y="78"/>
                </a:cxn>
                <a:cxn ang="0">
                  <a:pos x="34" y="77"/>
                </a:cxn>
                <a:cxn ang="0">
                  <a:pos x="35" y="75"/>
                </a:cxn>
                <a:cxn ang="0">
                  <a:pos x="35" y="69"/>
                </a:cxn>
                <a:cxn ang="0">
                  <a:pos x="35" y="43"/>
                </a:cxn>
              </a:cxnLst>
              <a:rect l="0" t="0" r="r" b="b"/>
              <a:pathLst>
                <a:path w="53" h="86">
                  <a:moveTo>
                    <a:pt x="53" y="43"/>
                  </a:moveTo>
                  <a:lnTo>
                    <a:pt x="53" y="54"/>
                  </a:lnTo>
                  <a:lnTo>
                    <a:pt x="50" y="66"/>
                  </a:lnTo>
                  <a:lnTo>
                    <a:pt x="49" y="69"/>
                  </a:lnTo>
                  <a:lnTo>
                    <a:pt x="47" y="72"/>
                  </a:lnTo>
                  <a:lnTo>
                    <a:pt x="44" y="77"/>
                  </a:lnTo>
                  <a:lnTo>
                    <a:pt x="40" y="82"/>
                  </a:lnTo>
                  <a:lnTo>
                    <a:pt x="37" y="83"/>
                  </a:lnTo>
                  <a:lnTo>
                    <a:pt x="35" y="85"/>
                  </a:lnTo>
                  <a:lnTo>
                    <a:pt x="33" y="85"/>
                  </a:lnTo>
                  <a:lnTo>
                    <a:pt x="31" y="85"/>
                  </a:lnTo>
                  <a:lnTo>
                    <a:pt x="29" y="86"/>
                  </a:lnTo>
                  <a:lnTo>
                    <a:pt x="23" y="86"/>
                  </a:lnTo>
                  <a:lnTo>
                    <a:pt x="19" y="85"/>
                  </a:lnTo>
                  <a:lnTo>
                    <a:pt x="16" y="83"/>
                  </a:lnTo>
                  <a:lnTo>
                    <a:pt x="10" y="78"/>
                  </a:lnTo>
                  <a:lnTo>
                    <a:pt x="6" y="71"/>
                  </a:lnTo>
                  <a:lnTo>
                    <a:pt x="3" y="64"/>
                  </a:lnTo>
                  <a:lnTo>
                    <a:pt x="1" y="54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20"/>
                  </a:lnTo>
                  <a:lnTo>
                    <a:pt x="8" y="11"/>
                  </a:lnTo>
                  <a:lnTo>
                    <a:pt x="13" y="5"/>
                  </a:lnTo>
                  <a:lnTo>
                    <a:pt x="20" y="1"/>
                  </a:lnTo>
                  <a:lnTo>
                    <a:pt x="26" y="0"/>
                  </a:lnTo>
                  <a:lnTo>
                    <a:pt x="34" y="1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50" y="18"/>
                  </a:lnTo>
                  <a:lnTo>
                    <a:pt x="53" y="31"/>
                  </a:lnTo>
                  <a:lnTo>
                    <a:pt x="53" y="43"/>
                  </a:lnTo>
                  <a:close/>
                  <a:moveTo>
                    <a:pt x="35" y="43"/>
                  </a:moveTo>
                  <a:lnTo>
                    <a:pt x="35" y="14"/>
                  </a:lnTo>
                  <a:lnTo>
                    <a:pt x="34" y="10"/>
                  </a:lnTo>
                  <a:lnTo>
                    <a:pt x="33" y="8"/>
                  </a:lnTo>
                  <a:lnTo>
                    <a:pt x="31" y="7"/>
                  </a:lnTo>
                  <a:lnTo>
                    <a:pt x="30" y="5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2" y="7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3"/>
                  </a:lnTo>
                  <a:lnTo>
                    <a:pt x="19" y="17"/>
                  </a:lnTo>
                  <a:lnTo>
                    <a:pt x="19" y="69"/>
                  </a:lnTo>
                  <a:lnTo>
                    <a:pt x="20" y="75"/>
                  </a:lnTo>
                  <a:lnTo>
                    <a:pt x="21" y="79"/>
                  </a:lnTo>
                  <a:lnTo>
                    <a:pt x="23" y="82"/>
                  </a:lnTo>
                  <a:lnTo>
                    <a:pt x="26" y="82"/>
                  </a:lnTo>
                  <a:lnTo>
                    <a:pt x="29" y="82"/>
                  </a:lnTo>
                  <a:lnTo>
                    <a:pt x="30" y="82"/>
                  </a:lnTo>
                  <a:lnTo>
                    <a:pt x="31" y="81"/>
                  </a:lnTo>
                  <a:lnTo>
                    <a:pt x="31" y="79"/>
                  </a:lnTo>
                  <a:lnTo>
                    <a:pt x="33" y="78"/>
                  </a:lnTo>
                  <a:lnTo>
                    <a:pt x="34" y="77"/>
                  </a:lnTo>
                  <a:lnTo>
                    <a:pt x="35" y="75"/>
                  </a:lnTo>
                  <a:lnTo>
                    <a:pt x="35" y="69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8" name="Freeform 514"/>
            <p:cNvSpPr>
              <a:spLocks/>
            </p:cNvSpPr>
            <p:nvPr/>
          </p:nvSpPr>
          <p:spPr bwMode="auto">
            <a:xfrm>
              <a:off x="6135625" y="6701668"/>
              <a:ext cx="22402" cy="21336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3" y="1"/>
                </a:cxn>
                <a:cxn ang="0">
                  <a:pos x="15" y="2"/>
                </a:cxn>
                <a:cxn ang="0">
                  <a:pos x="17" y="3"/>
                </a:cxn>
                <a:cxn ang="0">
                  <a:pos x="18" y="5"/>
                </a:cxn>
                <a:cxn ang="0">
                  <a:pos x="20" y="6"/>
                </a:cxn>
                <a:cxn ang="0">
                  <a:pos x="20" y="9"/>
                </a:cxn>
                <a:cxn ang="0">
                  <a:pos x="21" y="11"/>
                </a:cxn>
                <a:cxn ang="0">
                  <a:pos x="20" y="13"/>
                </a:cxn>
                <a:cxn ang="0">
                  <a:pos x="19" y="15"/>
                </a:cxn>
                <a:cxn ang="0">
                  <a:pos x="17" y="17"/>
                </a:cxn>
                <a:cxn ang="0">
                  <a:pos x="16" y="19"/>
                </a:cxn>
                <a:cxn ang="0">
                  <a:pos x="14" y="19"/>
                </a:cxn>
                <a:cxn ang="0">
                  <a:pos x="12" y="20"/>
                </a:cxn>
                <a:cxn ang="0">
                  <a:pos x="8" y="20"/>
                </a:cxn>
                <a:cxn ang="0">
                  <a:pos x="5" y="19"/>
                </a:cxn>
                <a:cxn ang="0">
                  <a:pos x="4" y="17"/>
                </a:cxn>
                <a:cxn ang="0">
                  <a:pos x="0" y="11"/>
                </a:cxn>
                <a:cxn ang="0">
                  <a:pos x="1" y="7"/>
                </a:cxn>
                <a:cxn ang="0">
                  <a:pos x="4" y="3"/>
                </a:cxn>
                <a:cxn ang="0">
                  <a:pos x="10" y="0"/>
                </a:cxn>
              </a:cxnLst>
              <a:rect l="0" t="0" r="r" b="b"/>
              <a:pathLst>
                <a:path w="21" h="20">
                  <a:moveTo>
                    <a:pt x="10" y="0"/>
                  </a:moveTo>
                  <a:lnTo>
                    <a:pt x="13" y="1"/>
                  </a:lnTo>
                  <a:lnTo>
                    <a:pt x="15" y="2"/>
                  </a:lnTo>
                  <a:lnTo>
                    <a:pt x="17" y="3"/>
                  </a:lnTo>
                  <a:lnTo>
                    <a:pt x="18" y="5"/>
                  </a:lnTo>
                  <a:lnTo>
                    <a:pt x="20" y="6"/>
                  </a:lnTo>
                  <a:lnTo>
                    <a:pt x="20" y="9"/>
                  </a:lnTo>
                  <a:lnTo>
                    <a:pt x="21" y="11"/>
                  </a:lnTo>
                  <a:lnTo>
                    <a:pt x="20" y="13"/>
                  </a:lnTo>
                  <a:lnTo>
                    <a:pt x="19" y="15"/>
                  </a:lnTo>
                  <a:lnTo>
                    <a:pt x="17" y="17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5" y="19"/>
                  </a:lnTo>
                  <a:lnTo>
                    <a:pt x="4" y="17"/>
                  </a:lnTo>
                  <a:lnTo>
                    <a:pt x="0" y="11"/>
                  </a:lnTo>
                  <a:lnTo>
                    <a:pt x="1" y="7"/>
                  </a:lnTo>
                  <a:lnTo>
                    <a:pt x="4" y="3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9" name="Freeform 515"/>
            <p:cNvSpPr>
              <a:spLocks/>
            </p:cNvSpPr>
            <p:nvPr/>
          </p:nvSpPr>
          <p:spPr bwMode="auto">
            <a:xfrm>
              <a:off x="6165495" y="6631259"/>
              <a:ext cx="57607" cy="90678"/>
            </a:xfrm>
            <a:custGeom>
              <a:avLst/>
              <a:gdLst/>
              <a:ahLst/>
              <a:cxnLst>
                <a:cxn ang="0">
                  <a:pos x="50" y="85"/>
                </a:cxn>
                <a:cxn ang="0">
                  <a:pos x="0" y="85"/>
                </a:cxn>
                <a:cxn ang="0">
                  <a:pos x="0" y="83"/>
                </a:cxn>
                <a:cxn ang="0">
                  <a:pos x="11" y="71"/>
                </a:cxn>
                <a:cxn ang="0">
                  <a:pos x="19" y="61"/>
                </a:cxn>
                <a:cxn ang="0">
                  <a:pos x="26" y="53"/>
                </a:cxn>
                <a:cxn ang="0">
                  <a:pos x="30" y="47"/>
                </a:cxn>
                <a:cxn ang="0">
                  <a:pos x="33" y="37"/>
                </a:cxn>
                <a:cxn ang="0">
                  <a:pos x="34" y="29"/>
                </a:cxn>
                <a:cxn ang="0">
                  <a:pos x="33" y="23"/>
                </a:cxn>
                <a:cxn ang="0">
                  <a:pos x="32" y="20"/>
                </a:cxn>
                <a:cxn ang="0">
                  <a:pos x="30" y="18"/>
                </a:cxn>
                <a:cxn ang="0">
                  <a:pos x="27" y="16"/>
                </a:cxn>
                <a:cxn ang="0">
                  <a:pos x="19" y="14"/>
                </a:cxn>
                <a:cxn ang="0">
                  <a:pos x="13" y="15"/>
                </a:cxn>
                <a:cxn ang="0">
                  <a:pos x="8" y="18"/>
                </a:cxn>
                <a:cxn ang="0">
                  <a:pos x="4" y="24"/>
                </a:cxn>
                <a:cxn ang="0">
                  <a:pos x="1" y="24"/>
                </a:cxn>
                <a:cxn ang="0">
                  <a:pos x="6" y="13"/>
                </a:cxn>
                <a:cxn ang="0">
                  <a:pos x="12" y="5"/>
                </a:cxn>
                <a:cxn ang="0">
                  <a:pos x="19" y="1"/>
                </a:cxn>
                <a:cxn ang="0">
                  <a:pos x="27" y="0"/>
                </a:cxn>
                <a:cxn ang="0">
                  <a:pos x="30" y="0"/>
                </a:cxn>
                <a:cxn ang="0">
                  <a:pos x="36" y="2"/>
                </a:cxn>
                <a:cxn ang="0">
                  <a:pos x="39" y="3"/>
                </a:cxn>
                <a:cxn ang="0">
                  <a:pos x="43" y="5"/>
                </a:cxn>
                <a:cxn ang="0">
                  <a:pos x="48" y="10"/>
                </a:cxn>
                <a:cxn ang="0">
                  <a:pos x="49" y="14"/>
                </a:cxn>
                <a:cxn ang="0">
                  <a:pos x="50" y="16"/>
                </a:cxn>
                <a:cxn ang="0">
                  <a:pos x="50" y="19"/>
                </a:cxn>
                <a:cxn ang="0">
                  <a:pos x="50" y="21"/>
                </a:cxn>
                <a:cxn ang="0">
                  <a:pos x="50" y="29"/>
                </a:cxn>
                <a:cxn ang="0">
                  <a:pos x="46" y="37"/>
                </a:cxn>
                <a:cxn ang="0">
                  <a:pos x="41" y="47"/>
                </a:cxn>
                <a:cxn ang="0">
                  <a:pos x="32" y="57"/>
                </a:cxn>
                <a:cxn ang="0">
                  <a:pos x="19" y="69"/>
                </a:cxn>
                <a:cxn ang="0">
                  <a:pos x="46" y="69"/>
                </a:cxn>
                <a:cxn ang="0">
                  <a:pos x="46" y="68"/>
                </a:cxn>
                <a:cxn ang="0">
                  <a:pos x="48" y="68"/>
                </a:cxn>
                <a:cxn ang="0">
                  <a:pos x="50" y="66"/>
                </a:cxn>
                <a:cxn ang="0">
                  <a:pos x="50" y="65"/>
                </a:cxn>
                <a:cxn ang="0">
                  <a:pos x="50" y="64"/>
                </a:cxn>
                <a:cxn ang="0">
                  <a:pos x="52" y="61"/>
                </a:cxn>
                <a:cxn ang="0">
                  <a:pos x="54" y="61"/>
                </a:cxn>
                <a:cxn ang="0">
                  <a:pos x="50" y="85"/>
                </a:cxn>
              </a:cxnLst>
              <a:rect l="0" t="0" r="r" b="b"/>
              <a:pathLst>
                <a:path w="54" h="85">
                  <a:moveTo>
                    <a:pt x="50" y="85"/>
                  </a:moveTo>
                  <a:lnTo>
                    <a:pt x="0" y="85"/>
                  </a:lnTo>
                  <a:lnTo>
                    <a:pt x="0" y="83"/>
                  </a:lnTo>
                  <a:lnTo>
                    <a:pt x="11" y="71"/>
                  </a:lnTo>
                  <a:lnTo>
                    <a:pt x="19" y="61"/>
                  </a:lnTo>
                  <a:lnTo>
                    <a:pt x="26" y="53"/>
                  </a:lnTo>
                  <a:lnTo>
                    <a:pt x="30" y="47"/>
                  </a:lnTo>
                  <a:lnTo>
                    <a:pt x="33" y="37"/>
                  </a:lnTo>
                  <a:lnTo>
                    <a:pt x="34" y="29"/>
                  </a:lnTo>
                  <a:lnTo>
                    <a:pt x="33" y="23"/>
                  </a:lnTo>
                  <a:lnTo>
                    <a:pt x="32" y="20"/>
                  </a:lnTo>
                  <a:lnTo>
                    <a:pt x="30" y="18"/>
                  </a:lnTo>
                  <a:lnTo>
                    <a:pt x="27" y="16"/>
                  </a:lnTo>
                  <a:lnTo>
                    <a:pt x="19" y="14"/>
                  </a:lnTo>
                  <a:lnTo>
                    <a:pt x="13" y="15"/>
                  </a:lnTo>
                  <a:lnTo>
                    <a:pt x="8" y="18"/>
                  </a:lnTo>
                  <a:lnTo>
                    <a:pt x="4" y="24"/>
                  </a:lnTo>
                  <a:lnTo>
                    <a:pt x="1" y="24"/>
                  </a:lnTo>
                  <a:lnTo>
                    <a:pt x="6" y="13"/>
                  </a:lnTo>
                  <a:lnTo>
                    <a:pt x="12" y="5"/>
                  </a:lnTo>
                  <a:lnTo>
                    <a:pt x="19" y="1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6" y="2"/>
                  </a:lnTo>
                  <a:lnTo>
                    <a:pt x="39" y="3"/>
                  </a:lnTo>
                  <a:lnTo>
                    <a:pt x="43" y="5"/>
                  </a:lnTo>
                  <a:lnTo>
                    <a:pt x="48" y="10"/>
                  </a:lnTo>
                  <a:lnTo>
                    <a:pt x="49" y="14"/>
                  </a:lnTo>
                  <a:lnTo>
                    <a:pt x="50" y="16"/>
                  </a:lnTo>
                  <a:lnTo>
                    <a:pt x="50" y="19"/>
                  </a:lnTo>
                  <a:lnTo>
                    <a:pt x="50" y="21"/>
                  </a:lnTo>
                  <a:lnTo>
                    <a:pt x="50" y="29"/>
                  </a:lnTo>
                  <a:lnTo>
                    <a:pt x="46" y="37"/>
                  </a:lnTo>
                  <a:lnTo>
                    <a:pt x="41" y="47"/>
                  </a:lnTo>
                  <a:lnTo>
                    <a:pt x="32" y="57"/>
                  </a:lnTo>
                  <a:lnTo>
                    <a:pt x="19" y="69"/>
                  </a:lnTo>
                  <a:lnTo>
                    <a:pt x="46" y="69"/>
                  </a:lnTo>
                  <a:lnTo>
                    <a:pt x="46" y="68"/>
                  </a:lnTo>
                  <a:lnTo>
                    <a:pt x="48" y="68"/>
                  </a:lnTo>
                  <a:lnTo>
                    <a:pt x="50" y="66"/>
                  </a:lnTo>
                  <a:lnTo>
                    <a:pt x="50" y="65"/>
                  </a:lnTo>
                  <a:lnTo>
                    <a:pt x="50" y="64"/>
                  </a:lnTo>
                  <a:lnTo>
                    <a:pt x="52" y="61"/>
                  </a:lnTo>
                  <a:lnTo>
                    <a:pt x="54" y="61"/>
                  </a:lnTo>
                  <a:lnTo>
                    <a:pt x="50" y="8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0" name="Freeform 516"/>
            <p:cNvSpPr>
              <a:spLocks noEditPoints="1"/>
            </p:cNvSpPr>
            <p:nvPr/>
          </p:nvSpPr>
          <p:spPr bwMode="auto">
            <a:xfrm>
              <a:off x="6512205" y="6631259"/>
              <a:ext cx="57607" cy="91745"/>
            </a:xfrm>
            <a:custGeom>
              <a:avLst/>
              <a:gdLst/>
              <a:ahLst/>
              <a:cxnLst>
                <a:cxn ang="0">
                  <a:pos x="54" y="43"/>
                </a:cxn>
                <a:cxn ang="0">
                  <a:pos x="53" y="54"/>
                </a:cxn>
                <a:cxn ang="0">
                  <a:pos x="50" y="66"/>
                </a:cxn>
                <a:cxn ang="0">
                  <a:pos x="49" y="69"/>
                </a:cxn>
                <a:cxn ang="0">
                  <a:pos x="47" y="72"/>
                </a:cxn>
                <a:cxn ang="0">
                  <a:pos x="44" y="77"/>
                </a:cxn>
                <a:cxn ang="0">
                  <a:pos x="40" y="82"/>
                </a:cxn>
                <a:cxn ang="0">
                  <a:pos x="37" y="83"/>
                </a:cxn>
                <a:cxn ang="0">
                  <a:pos x="35" y="85"/>
                </a:cxn>
                <a:cxn ang="0">
                  <a:pos x="33" y="85"/>
                </a:cxn>
                <a:cxn ang="0">
                  <a:pos x="31" y="85"/>
                </a:cxn>
                <a:cxn ang="0">
                  <a:pos x="29" y="86"/>
                </a:cxn>
                <a:cxn ang="0">
                  <a:pos x="24" y="86"/>
                </a:cxn>
                <a:cxn ang="0">
                  <a:pos x="19" y="85"/>
                </a:cxn>
                <a:cxn ang="0">
                  <a:pos x="16" y="83"/>
                </a:cxn>
                <a:cxn ang="0">
                  <a:pos x="10" y="78"/>
                </a:cxn>
                <a:cxn ang="0">
                  <a:pos x="6" y="71"/>
                </a:cxn>
                <a:cxn ang="0">
                  <a:pos x="3" y="64"/>
                </a:cxn>
                <a:cxn ang="0">
                  <a:pos x="1" y="54"/>
                </a:cxn>
                <a:cxn ang="0">
                  <a:pos x="0" y="44"/>
                </a:cxn>
                <a:cxn ang="0">
                  <a:pos x="1" y="31"/>
                </a:cxn>
                <a:cxn ang="0">
                  <a:pos x="4" y="20"/>
                </a:cxn>
                <a:cxn ang="0">
                  <a:pos x="8" y="11"/>
                </a:cxn>
                <a:cxn ang="0">
                  <a:pos x="14" y="5"/>
                </a:cxn>
                <a:cxn ang="0">
                  <a:pos x="20" y="1"/>
                </a:cxn>
                <a:cxn ang="0">
                  <a:pos x="27" y="0"/>
                </a:cxn>
                <a:cxn ang="0">
                  <a:pos x="34" y="1"/>
                </a:cxn>
                <a:cxn ang="0">
                  <a:pos x="41" y="5"/>
                </a:cxn>
                <a:cxn ang="0">
                  <a:pos x="46" y="10"/>
                </a:cxn>
                <a:cxn ang="0">
                  <a:pos x="50" y="18"/>
                </a:cxn>
                <a:cxn ang="0">
                  <a:pos x="53" y="31"/>
                </a:cxn>
                <a:cxn ang="0">
                  <a:pos x="54" y="43"/>
                </a:cxn>
                <a:cxn ang="0">
                  <a:pos x="35" y="43"/>
                </a:cxn>
                <a:cxn ang="0">
                  <a:pos x="35" y="14"/>
                </a:cxn>
                <a:cxn ang="0">
                  <a:pos x="34" y="10"/>
                </a:cxn>
                <a:cxn ang="0">
                  <a:pos x="34" y="8"/>
                </a:cxn>
                <a:cxn ang="0">
                  <a:pos x="31" y="7"/>
                </a:cxn>
                <a:cxn ang="0">
                  <a:pos x="30" y="5"/>
                </a:cxn>
                <a:cxn ang="0">
                  <a:pos x="28" y="4"/>
                </a:cxn>
                <a:cxn ang="0">
                  <a:pos x="24" y="4"/>
                </a:cxn>
                <a:cxn ang="0">
                  <a:pos x="23" y="5"/>
                </a:cxn>
                <a:cxn ang="0">
                  <a:pos x="22" y="7"/>
                </a:cxn>
                <a:cxn ang="0">
                  <a:pos x="20" y="8"/>
                </a:cxn>
                <a:cxn ang="0">
                  <a:pos x="20" y="10"/>
                </a:cxn>
                <a:cxn ang="0">
                  <a:pos x="20" y="13"/>
                </a:cxn>
                <a:cxn ang="0">
                  <a:pos x="19" y="17"/>
                </a:cxn>
                <a:cxn ang="0">
                  <a:pos x="19" y="69"/>
                </a:cxn>
                <a:cxn ang="0">
                  <a:pos x="20" y="75"/>
                </a:cxn>
                <a:cxn ang="0">
                  <a:pos x="21" y="79"/>
                </a:cxn>
                <a:cxn ang="0">
                  <a:pos x="24" y="82"/>
                </a:cxn>
                <a:cxn ang="0">
                  <a:pos x="26" y="82"/>
                </a:cxn>
                <a:cxn ang="0">
                  <a:pos x="29" y="82"/>
                </a:cxn>
                <a:cxn ang="0">
                  <a:pos x="30" y="82"/>
                </a:cxn>
                <a:cxn ang="0">
                  <a:pos x="31" y="81"/>
                </a:cxn>
                <a:cxn ang="0">
                  <a:pos x="31" y="79"/>
                </a:cxn>
                <a:cxn ang="0">
                  <a:pos x="33" y="78"/>
                </a:cxn>
                <a:cxn ang="0">
                  <a:pos x="34" y="77"/>
                </a:cxn>
                <a:cxn ang="0">
                  <a:pos x="35" y="75"/>
                </a:cxn>
                <a:cxn ang="0">
                  <a:pos x="35" y="69"/>
                </a:cxn>
                <a:cxn ang="0">
                  <a:pos x="35" y="43"/>
                </a:cxn>
              </a:cxnLst>
              <a:rect l="0" t="0" r="r" b="b"/>
              <a:pathLst>
                <a:path w="54" h="86">
                  <a:moveTo>
                    <a:pt x="54" y="43"/>
                  </a:moveTo>
                  <a:lnTo>
                    <a:pt x="53" y="54"/>
                  </a:lnTo>
                  <a:lnTo>
                    <a:pt x="50" y="66"/>
                  </a:lnTo>
                  <a:lnTo>
                    <a:pt x="49" y="69"/>
                  </a:lnTo>
                  <a:lnTo>
                    <a:pt x="47" y="72"/>
                  </a:lnTo>
                  <a:lnTo>
                    <a:pt x="44" y="77"/>
                  </a:lnTo>
                  <a:lnTo>
                    <a:pt x="40" y="82"/>
                  </a:lnTo>
                  <a:lnTo>
                    <a:pt x="37" y="83"/>
                  </a:lnTo>
                  <a:lnTo>
                    <a:pt x="35" y="85"/>
                  </a:lnTo>
                  <a:lnTo>
                    <a:pt x="33" y="85"/>
                  </a:lnTo>
                  <a:lnTo>
                    <a:pt x="31" y="85"/>
                  </a:lnTo>
                  <a:lnTo>
                    <a:pt x="29" y="86"/>
                  </a:lnTo>
                  <a:lnTo>
                    <a:pt x="24" y="86"/>
                  </a:lnTo>
                  <a:lnTo>
                    <a:pt x="19" y="85"/>
                  </a:lnTo>
                  <a:lnTo>
                    <a:pt x="16" y="83"/>
                  </a:lnTo>
                  <a:lnTo>
                    <a:pt x="10" y="78"/>
                  </a:lnTo>
                  <a:lnTo>
                    <a:pt x="6" y="71"/>
                  </a:lnTo>
                  <a:lnTo>
                    <a:pt x="3" y="64"/>
                  </a:lnTo>
                  <a:lnTo>
                    <a:pt x="1" y="54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20"/>
                  </a:lnTo>
                  <a:lnTo>
                    <a:pt x="8" y="11"/>
                  </a:lnTo>
                  <a:lnTo>
                    <a:pt x="14" y="5"/>
                  </a:lnTo>
                  <a:lnTo>
                    <a:pt x="20" y="1"/>
                  </a:lnTo>
                  <a:lnTo>
                    <a:pt x="27" y="0"/>
                  </a:lnTo>
                  <a:lnTo>
                    <a:pt x="34" y="1"/>
                  </a:lnTo>
                  <a:lnTo>
                    <a:pt x="41" y="5"/>
                  </a:lnTo>
                  <a:lnTo>
                    <a:pt x="46" y="10"/>
                  </a:lnTo>
                  <a:lnTo>
                    <a:pt x="50" y="18"/>
                  </a:lnTo>
                  <a:lnTo>
                    <a:pt x="53" y="31"/>
                  </a:lnTo>
                  <a:lnTo>
                    <a:pt x="54" y="43"/>
                  </a:lnTo>
                  <a:close/>
                  <a:moveTo>
                    <a:pt x="35" y="43"/>
                  </a:moveTo>
                  <a:lnTo>
                    <a:pt x="35" y="14"/>
                  </a:lnTo>
                  <a:lnTo>
                    <a:pt x="34" y="10"/>
                  </a:lnTo>
                  <a:lnTo>
                    <a:pt x="34" y="8"/>
                  </a:lnTo>
                  <a:lnTo>
                    <a:pt x="31" y="7"/>
                  </a:lnTo>
                  <a:lnTo>
                    <a:pt x="30" y="5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23" y="5"/>
                  </a:lnTo>
                  <a:lnTo>
                    <a:pt x="22" y="7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3"/>
                  </a:lnTo>
                  <a:lnTo>
                    <a:pt x="19" y="17"/>
                  </a:lnTo>
                  <a:lnTo>
                    <a:pt x="19" y="69"/>
                  </a:lnTo>
                  <a:lnTo>
                    <a:pt x="20" y="75"/>
                  </a:lnTo>
                  <a:lnTo>
                    <a:pt x="21" y="79"/>
                  </a:lnTo>
                  <a:lnTo>
                    <a:pt x="24" y="82"/>
                  </a:lnTo>
                  <a:lnTo>
                    <a:pt x="26" y="82"/>
                  </a:lnTo>
                  <a:lnTo>
                    <a:pt x="29" y="82"/>
                  </a:lnTo>
                  <a:lnTo>
                    <a:pt x="30" y="82"/>
                  </a:lnTo>
                  <a:lnTo>
                    <a:pt x="31" y="81"/>
                  </a:lnTo>
                  <a:lnTo>
                    <a:pt x="31" y="79"/>
                  </a:lnTo>
                  <a:lnTo>
                    <a:pt x="33" y="78"/>
                  </a:lnTo>
                  <a:lnTo>
                    <a:pt x="34" y="77"/>
                  </a:lnTo>
                  <a:lnTo>
                    <a:pt x="35" y="75"/>
                  </a:lnTo>
                  <a:lnTo>
                    <a:pt x="35" y="69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1" name="Freeform 517"/>
            <p:cNvSpPr>
              <a:spLocks/>
            </p:cNvSpPr>
            <p:nvPr/>
          </p:nvSpPr>
          <p:spPr bwMode="auto">
            <a:xfrm>
              <a:off x="6580480" y="6701668"/>
              <a:ext cx="21336" cy="21336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2" y="1"/>
                </a:cxn>
                <a:cxn ang="0">
                  <a:pos x="14" y="2"/>
                </a:cxn>
                <a:cxn ang="0">
                  <a:pos x="17" y="3"/>
                </a:cxn>
                <a:cxn ang="0">
                  <a:pos x="17" y="5"/>
                </a:cxn>
                <a:cxn ang="0">
                  <a:pos x="19" y="6"/>
                </a:cxn>
                <a:cxn ang="0">
                  <a:pos x="19" y="9"/>
                </a:cxn>
                <a:cxn ang="0">
                  <a:pos x="20" y="11"/>
                </a:cxn>
                <a:cxn ang="0">
                  <a:pos x="19" y="13"/>
                </a:cxn>
                <a:cxn ang="0">
                  <a:pos x="18" y="15"/>
                </a:cxn>
                <a:cxn ang="0">
                  <a:pos x="17" y="17"/>
                </a:cxn>
                <a:cxn ang="0">
                  <a:pos x="15" y="19"/>
                </a:cxn>
                <a:cxn ang="0">
                  <a:pos x="14" y="19"/>
                </a:cxn>
                <a:cxn ang="0">
                  <a:pos x="11" y="20"/>
                </a:cxn>
                <a:cxn ang="0">
                  <a:pos x="7" y="20"/>
                </a:cxn>
                <a:cxn ang="0">
                  <a:pos x="4" y="19"/>
                </a:cxn>
                <a:cxn ang="0">
                  <a:pos x="3" y="17"/>
                </a:cxn>
                <a:cxn ang="0">
                  <a:pos x="0" y="11"/>
                </a:cxn>
                <a:cxn ang="0">
                  <a:pos x="0" y="7"/>
                </a:cxn>
                <a:cxn ang="0">
                  <a:pos x="3" y="3"/>
                </a:cxn>
                <a:cxn ang="0">
                  <a:pos x="9" y="0"/>
                </a:cxn>
              </a:cxnLst>
              <a:rect l="0" t="0" r="r" b="b"/>
              <a:pathLst>
                <a:path w="20" h="20">
                  <a:moveTo>
                    <a:pt x="9" y="0"/>
                  </a:moveTo>
                  <a:lnTo>
                    <a:pt x="12" y="1"/>
                  </a:lnTo>
                  <a:lnTo>
                    <a:pt x="14" y="2"/>
                  </a:lnTo>
                  <a:lnTo>
                    <a:pt x="17" y="3"/>
                  </a:lnTo>
                  <a:lnTo>
                    <a:pt x="17" y="5"/>
                  </a:lnTo>
                  <a:lnTo>
                    <a:pt x="19" y="6"/>
                  </a:lnTo>
                  <a:lnTo>
                    <a:pt x="19" y="9"/>
                  </a:lnTo>
                  <a:lnTo>
                    <a:pt x="20" y="11"/>
                  </a:lnTo>
                  <a:lnTo>
                    <a:pt x="19" y="13"/>
                  </a:lnTo>
                  <a:lnTo>
                    <a:pt x="18" y="15"/>
                  </a:lnTo>
                  <a:lnTo>
                    <a:pt x="17" y="17"/>
                  </a:lnTo>
                  <a:lnTo>
                    <a:pt x="15" y="19"/>
                  </a:lnTo>
                  <a:lnTo>
                    <a:pt x="14" y="19"/>
                  </a:lnTo>
                  <a:lnTo>
                    <a:pt x="11" y="20"/>
                  </a:lnTo>
                  <a:lnTo>
                    <a:pt x="7" y="20"/>
                  </a:lnTo>
                  <a:lnTo>
                    <a:pt x="4" y="19"/>
                  </a:lnTo>
                  <a:lnTo>
                    <a:pt x="3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2" name="Freeform 518"/>
            <p:cNvSpPr>
              <a:spLocks/>
            </p:cNvSpPr>
            <p:nvPr/>
          </p:nvSpPr>
          <p:spPr bwMode="auto">
            <a:xfrm>
              <a:off x="6609284" y="6631259"/>
              <a:ext cx="57607" cy="91745"/>
            </a:xfrm>
            <a:custGeom>
              <a:avLst/>
              <a:gdLst/>
              <a:ahLst/>
              <a:cxnLst>
                <a:cxn ang="0">
                  <a:pos x="16" y="39"/>
                </a:cxn>
                <a:cxn ang="0">
                  <a:pos x="24" y="36"/>
                </a:cxn>
                <a:cxn ang="0">
                  <a:pos x="29" y="32"/>
                </a:cxn>
                <a:cxn ang="0">
                  <a:pos x="32" y="25"/>
                </a:cxn>
                <a:cxn ang="0">
                  <a:pos x="31" y="16"/>
                </a:cxn>
                <a:cxn ang="0">
                  <a:pos x="27" y="11"/>
                </a:cxn>
                <a:cxn ang="0">
                  <a:pos x="23" y="10"/>
                </a:cxn>
                <a:cxn ang="0">
                  <a:pos x="13" y="10"/>
                </a:cxn>
                <a:cxn ang="0">
                  <a:pos x="4" y="18"/>
                </a:cxn>
                <a:cxn ang="0">
                  <a:pos x="7" y="10"/>
                </a:cxn>
                <a:cxn ang="0">
                  <a:pos x="22" y="1"/>
                </a:cxn>
                <a:cxn ang="0">
                  <a:pos x="39" y="1"/>
                </a:cxn>
                <a:cxn ang="0">
                  <a:pos x="48" y="7"/>
                </a:cxn>
                <a:cxn ang="0">
                  <a:pos x="50" y="13"/>
                </a:cxn>
                <a:cxn ang="0">
                  <a:pos x="49" y="23"/>
                </a:cxn>
                <a:cxn ang="0">
                  <a:pos x="40" y="30"/>
                </a:cxn>
                <a:cxn ang="0">
                  <a:pos x="45" y="35"/>
                </a:cxn>
                <a:cxn ang="0">
                  <a:pos x="54" y="47"/>
                </a:cxn>
                <a:cxn ang="0">
                  <a:pos x="54" y="62"/>
                </a:cxn>
                <a:cxn ang="0">
                  <a:pos x="46" y="77"/>
                </a:cxn>
                <a:cxn ang="0">
                  <a:pos x="30" y="85"/>
                </a:cxn>
                <a:cxn ang="0">
                  <a:pos x="10" y="85"/>
                </a:cxn>
                <a:cxn ang="0">
                  <a:pos x="2" y="79"/>
                </a:cxn>
                <a:cxn ang="0">
                  <a:pos x="0" y="73"/>
                </a:cxn>
                <a:cxn ang="0">
                  <a:pos x="4" y="68"/>
                </a:cxn>
                <a:cxn ang="0">
                  <a:pos x="7" y="66"/>
                </a:cxn>
                <a:cxn ang="0">
                  <a:pos x="10" y="67"/>
                </a:cxn>
                <a:cxn ang="0">
                  <a:pos x="12" y="68"/>
                </a:cxn>
                <a:cxn ang="0">
                  <a:pos x="18" y="71"/>
                </a:cxn>
                <a:cxn ang="0">
                  <a:pos x="24" y="75"/>
                </a:cxn>
                <a:cxn ang="0">
                  <a:pos x="31" y="77"/>
                </a:cxn>
                <a:cxn ang="0">
                  <a:pos x="39" y="71"/>
                </a:cxn>
                <a:cxn ang="0">
                  <a:pos x="40" y="65"/>
                </a:cxn>
                <a:cxn ang="0">
                  <a:pos x="34" y="50"/>
                </a:cxn>
                <a:cxn ang="0">
                  <a:pos x="16" y="41"/>
                </a:cxn>
              </a:cxnLst>
              <a:rect l="0" t="0" r="r" b="b"/>
              <a:pathLst>
                <a:path w="54" h="86">
                  <a:moveTo>
                    <a:pt x="16" y="41"/>
                  </a:moveTo>
                  <a:lnTo>
                    <a:pt x="16" y="39"/>
                  </a:lnTo>
                  <a:lnTo>
                    <a:pt x="22" y="37"/>
                  </a:lnTo>
                  <a:lnTo>
                    <a:pt x="24" y="36"/>
                  </a:lnTo>
                  <a:lnTo>
                    <a:pt x="26" y="35"/>
                  </a:lnTo>
                  <a:lnTo>
                    <a:pt x="29" y="32"/>
                  </a:lnTo>
                  <a:lnTo>
                    <a:pt x="30" y="30"/>
                  </a:lnTo>
                  <a:lnTo>
                    <a:pt x="32" y="25"/>
                  </a:lnTo>
                  <a:lnTo>
                    <a:pt x="33" y="22"/>
                  </a:lnTo>
                  <a:lnTo>
                    <a:pt x="31" y="16"/>
                  </a:lnTo>
                  <a:lnTo>
                    <a:pt x="29" y="13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3" y="10"/>
                  </a:lnTo>
                  <a:lnTo>
                    <a:pt x="20" y="9"/>
                  </a:lnTo>
                  <a:lnTo>
                    <a:pt x="13" y="10"/>
                  </a:lnTo>
                  <a:lnTo>
                    <a:pt x="8" y="13"/>
                  </a:lnTo>
                  <a:lnTo>
                    <a:pt x="4" y="18"/>
                  </a:lnTo>
                  <a:lnTo>
                    <a:pt x="3" y="17"/>
                  </a:lnTo>
                  <a:lnTo>
                    <a:pt x="7" y="10"/>
                  </a:lnTo>
                  <a:lnTo>
                    <a:pt x="14" y="4"/>
                  </a:lnTo>
                  <a:lnTo>
                    <a:pt x="22" y="1"/>
                  </a:lnTo>
                  <a:lnTo>
                    <a:pt x="30" y="0"/>
                  </a:lnTo>
                  <a:lnTo>
                    <a:pt x="39" y="1"/>
                  </a:lnTo>
                  <a:lnTo>
                    <a:pt x="46" y="5"/>
                  </a:lnTo>
                  <a:lnTo>
                    <a:pt x="48" y="7"/>
                  </a:lnTo>
                  <a:lnTo>
                    <a:pt x="50" y="10"/>
                  </a:lnTo>
                  <a:lnTo>
                    <a:pt x="50" y="13"/>
                  </a:lnTo>
                  <a:lnTo>
                    <a:pt x="50" y="18"/>
                  </a:lnTo>
                  <a:lnTo>
                    <a:pt x="49" y="23"/>
                  </a:lnTo>
                  <a:lnTo>
                    <a:pt x="44" y="28"/>
                  </a:lnTo>
                  <a:lnTo>
                    <a:pt x="40" y="30"/>
                  </a:lnTo>
                  <a:lnTo>
                    <a:pt x="38" y="31"/>
                  </a:lnTo>
                  <a:lnTo>
                    <a:pt x="45" y="35"/>
                  </a:lnTo>
                  <a:lnTo>
                    <a:pt x="50" y="41"/>
                  </a:lnTo>
                  <a:lnTo>
                    <a:pt x="54" y="47"/>
                  </a:lnTo>
                  <a:lnTo>
                    <a:pt x="54" y="54"/>
                  </a:lnTo>
                  <a:lnTo>
                    <a:pt x="54" y="62"/>
                  </a:lnTo>
                  <a:lnTo>
                    <a:pt x="50" y="70"/>
                  </a:lnTo>
                  <a:lnTo>
                    <a:pt x="46" y="77"/>
                  </a:lnTo>
                  <a:lnTo>
                    <a:pt x="38" y="82"/>
                  </a:lnTo>
                  <a:lnTo>
                    <a:pt x="30" y="85"/>
                  </a:lnTo>
                  <a:lnTo>
                    <a:pt x="20" y="86"/>
                  </a:lnTo>
                  <a:lnTo>
                    <a:pt x="10" y="85"/>
                  </a:lnTo>
                  <a:lnTo>
                    <a:pt x="4" y="82"/>
                  </a:lnTo>
                  <a:lnTo>
                    <a:pt x="2" y="79"/>
                  </a:lnTo>
                  <a:lnTo>
                    <a:pt x="0" y="77"/>
                  </a:lnTo>
                  <a:lnTo>
                    <a:pt x="0" y="73"/>
                  </a:lnTo>
                  <a:lnTo>
                    <a:pt x="2" y="70"/>
                  </a:lnTo>
                  <a:lnTo>
                    <a:pt x="4" y="68"/>
                  </a:lnTo>
                  <a:lnTo>
                    <a:pt x="6" y="67"/>
                  </a:lnTo>
                  <a:lnTo>
                    <a:pt x="7" y="66"/>
                  </a:lnTo>
                  <a:lnTo>
                    <a:pt x="8" y="66"/>
                  </a:lnTo>
                  <a:lnTo>
                    <a:pt x="10" y="67"/>
                  </a:lnTo>
                  <a:lnTo>
                    <a:pt x="10" y="68"/>
                  </a:lnTo>
                  <a:lnTo>
                    <a:pt x="12" y="68"/>
                  </a:lnTo>
                  <a:lnTo>
                    <a:pt x="13" y="68"/>
                  </a:lnTo>
                  <a:lnTo>
                    <a:pt x="18" y="71"/>
                  </a:lnTo>
                  <a:lnTo>
                    <a:pt x="21" y="74"/>
                  </a:lnTo>
                  <a:lnTo>
                    <a:pt x="24" y="75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4" y="76"/>
                  </a:lnTo>
                  <a:lnTo>
                    <a:pt x="39" y="71"/>
                  </a:lnTo>
                  <a:lnTo>
                    <a:pt x="40" y="68"/>
                  </a:lnTo>
                  <a:lnTo>
                    <a:pt x="40" y="65"/>
                  </a:lnTo>
                  <a:lnTo>
                    <a:pt x="39" y="58"/>
                  </a:lnTo>
                  <a:lnTo>
                    <a:pt x="34" y="50"/>
                  </a:lnTo>
                  <a:lnTo>
                    <a:pt x="27" y="44"/>
                  </a:lnTo>
                  <a:lnTo>
                    <a:pt x="16" y="4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3" name="Line 519"/>
            <p:cNvSpPr>
              <a:spLocks noChangeShapeType="1"/>
            </p:cNvSpPr>
            <p:nvPr/>
          </p:nvSpPr>
          <p:spPr bwMode="auto">
            <a:xfrm>
              <a:off x="5259781" y="6189604"/>
              <a:ext cx="1730350" cy="1066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4" name="Freeform 520"/>
            <p:cNvSpPr>
              <a:spLocks/>
            </p:cNvSpPr>
            <p:nvPr/>
          </p:nvSpPr>
          <p:spPr bwMode="auto">
            <a:xfrm>
              <a:off x="5259781" y="6101060"/>
              <a:ext cx="1730350" cy="92811"/>
            </a:xfrm>
            <a:custGeom>
              <a:avLst/>
              <a:gdLst/>
              <a:ahLst/>
              <a:cxnLst>
                <a:cxn ang="0">
                  <a:pos x="1000" y="0"/>
                </a:cxn>
                <a:cxn ang="0">
                  <a:pos x="1084" y="1"/>
                </a:cxn>
                <a:cxn ang="0">
                  <a:pos x="1167" y="2"/>
                </a:cxn>
                <a:cxn ang="0">
                  <a:pos x="1250" y="4"/>
                </a:cxn>
                <a:cxn ang="0">
                  <a:pos x="1333" y="6"/>
                </a:cxn>
                <a:cxn ang="0">
                  <a:pos x="1417" y="9"/>
                </a:cxn>
                <a:cxn ang="0">
                  <a:pos x="1584" y="17"/>
                </a:cxn>
                <a:cxn ang="0">
                  <a:pos x="1622" y="25"/>
                </a:cxn>
                <a:cxn ang="0">
                  <a:pos x="1500" y="19"/>
                </a:cxn>
                <a:cxn ang="0">
                  <a:pos x="1404" y="16"/>
                </a:cxn>
                <a:cxn ang="0">
                  <a:pos x="1312" y="13"/>
                </a:cxn>
                <a:cxn ang="0">
                  <a:pos x="1221" y="10"/>
                </a:cxn>
                <a:cxn ang="0">
                  <a:pos x="1131" y="8"/>
                </a:cxn>
                <a:cxn ang="0">
                  <a:pos x="1042" y="8"/>
                </a:cxn>
                <a:cxn ang="0">
                  <a:pos x="956" y="7"/>
                </a:cxn>
                <a:cxn ang="0">
                  <a:pos x="869" y="8"/>
                </a:cxn>
                <a:cxn ang="0">
                  <a:pos x="821" y="8"/>
                </a:cxn>
                <a:cxn ang="0">
                  <a:pos x="750" y="10"/>
                </a:cxn>
                <a:cxn ang="0">
                  <a:pos x="699" y="12"/>
                </a:cxn>
                <a:cxn ang="0">
                  <a:pos x="647" y="15"/>
                </a:cxn>
                <a:cxn ang="0">
                  <a:pos x="584" y="19"/>
                </a:cxn>
                <a:cxn ang="0">
                  <a:pos x="564" y="21"/>
                </a:cxn>
                <a:cxn ang="0">
                  <a:pos x="532" y="24"/>
                </a:cxn>
                <a:cxn ang="0">
                  <a:pos x="482" y="29"/>
                </a:cxn>
                <a:cxn ang="0">
                  <a:pos x="412" y="36"/>
                </a:cxn>
                <a:cxn ang="0">
                  <a:pos x="334" y="46"/>
                </a:cxn>
                <a:cxn ang="0">
                  <a:pos x="251" y="58"/>
                </a:cxn>
                <a:cxn ang="0">
                  <a:pos x="210" y="64"/>
                </a:cxn>
                <a:cxn ang="0">
                  <a:pos x="210" y="65"/>
                </a:cxn>
                <a:cxn ang="0">
                  <a:pos x="126" y="76"/>
                </a:cxn>
                <a:cxn ang="0">
                  <a:pos x="111" y="77"/>
                </a:cxn>
                <a:cxn ang="0">
                  <a:pos x="111" y="78"/>
                </a:cxn>
                <a:cxn ang="0">
                  <a:pos x="62" y="84"/>
                </a:cxn>
                <a:cxn ang="0">
                  <a:pos x="42" y="85"/>
                </a:cxn>
                <a:cxn ang="0">
                  <a:pos x="38" y="85"/>
                </a:cxn>
                <a:cxn ang="0">
                  <a:pos x="34" y="86"/>
                </a:cxn>
                <a:cxn ang="0">
                  <a:pos x="30" y="86"/>
                </a:cxn>
                <a:cxn ang="0">
                  <a:pos x="17" y="86"/>
                </a:cxn>
                <a:cxn ang="0">
                  <a:pos x="13" y="86"/>
                </a:cxn>
                <a:cxn ang="0">
                  <a:pos x="0" y="87"/>
                </a:cxn>
                <a:cxn ang="0">
                  <a:pos x="12" y="80"/>
                </a:cxn>
                <a:cxn ang="0">
                  <a:pos x="29" y="79"/>
                </a:cxn>
                <a:cxn ang="0">
                  <a:pos x="37" y="79"/>
                </a:cxn>
                <a:cxn ang="0">
                  <a:pos x="62" y="77"/>
                </a:cxn>
                <a:cxn ang="0">
                  <a:pos x="110" y="71"/>
                </a:cxn>
                <a:cxn ang="0">
                  <a:pos x="166" y="63"/>
                </a:cxn>
                <a:cxn ang="0">
                  <a:pos x="250" y="51"/>
                </a:cxn>
                <a:cxn ang="0">
                  <a:pos x="334" y="39"/>
                </a:cxn>
                <a:cxn ang="0">
                  <a:pos x="411" y="29"/>
                </a:cxn>
                <a:cxn ang="0">
                  <a:pos x="482" y="22"/>
                </a:cxn>
                <a:cxn ang="0">
                  <a:pos x="532" y="17"/>
                </a:cxn>
                <a:cxn ang="0">
                  <a:pos x="583" y="12"/>
                </a:cxn>
                <a:cxn ang="0">
                  <a:pos x="647" y="8"/>
                </a:cxn>
                <a:cxn ang="0">
                  <a:pos x="699" y="5"/>
                </a:cxn>
                <a:cxn ang="0">
                  <a:pos x="750" y="3"/>
                </a:cxn>
                <a:cxn ang="0">
                  <a:pos x="821" y="1"/>
                </a:cxn>
                <a:cxn ang="0">
                  <a:pos x="869" y="1"/>
                </a:cxn>
                <a:cxn ang="0">
                  <a:pos x="956" y="0"/>
                </a:cxn>
              </a:cxnLst>
              <a:rect l="0" t="0" r="r" b="b"/>
              <a:pathLst>
                <a:path w="1622" h="87">
                  <a:moveTo>
                    <a:pt x="956" y="0"/>
                  </a:moveTo>
                  <a:lnTo>
                    <a:pt x="1000" y="0"/>
                  </a:lnTo>
                  <a:lnTo>
                    <a:pt x="1042" y="1"/>
                  </a:lnTo>
                  <a:lnTo>
                    <a:pt x="1084" y="1"/>
                  </a:lnTo>
                  <a:lnTo>
                    <a:pt x="1131" y="1"/>
                  </a:lnTo>
                  <a:lnTo>
                    <a:pt x="1167" y="2"/>
                  </a:lnTo>
                  <a:lnTo>
                    <a:pt x="1221" y="3"/>
                  </a:lnTo>
                  <a:lnTo>
                    <a:pt x="1250" y="4"/>
                  </a:lnTo>
                  <a:lnTo>
                    <a:pt x="1312" y="6"/>
                  </a:lnTo>
                  <a:lnTo>
                    <a:pt x="1333" y="6"/>
                  </a:lnTo>
                  <a:lnTo>
                    <a:pt x="1404" y="9"/>
                  </a:lnTo>
                  <a:lnTo>
                    <a:pt x="1417" y="9"/>
                  </a:lnTo>
                  <a:lnTo>
                    <a:pt x="1500" y="12"/>
                  </a:lnTo>
                  <a:lnTo>
                    <a:pt x="1584" y="17"/>
                  </a:lnTo>
                  <a:lnTo>
                    <a:pt x="1622" y="18"/>
                  </a:lnTo>
                  <a:lnTo>
                    <a:pt x="1622" y="25"/>
                  </a:lnTo>
                  <a:lnTo>
                    <a:pt x="1584" y="24"/>
                  </a:lnTo>
                  <a:lnTo>
                    <a:pt x="1500" y="19"/>
                  </a:lnTo>
                  <a:lnTo>
                    <a:pt x="1417" y="16"/>
                  </a:lnTo>
                  <a:lnTo>
                    <a:pt x="1404" y="16"/>
                  </a:lnTo>
                  <a:lnTo>
                    <a:pt x="1333" y="13"/>
                  </a:lnTo>
                  <a:lnTo>
                    <a:pt x="1312" y="13"/>
                  </a:lnTo>
                  <a:lnTo>
                    <a:pt x="1250" y="11"/>
                  </a:lnTo>
                  <a:lnTo>
                    <a:pt x="1221" y="10"/>
                  </a:lnTo>
                  <a:lnTo>
                    <a:pt x="1167" y="9"/>
                  </a:lnTo>
                  <a:lnTo>
                    <a:pt x="1131" y="8"/>
                  </a:lnTo>
                  <a:lnTo>
                    <a:pt x="1084" y="8"/>
                  </a:lnTo>
                  <a:lnTo>
                    <a:pt x="1042" y="8"/>
                  </a:lnTo>
                  <a:lnTo>
                    <a:pt x="1000" y="7"/>
                  </a:lnTo>
                  <a:lnTo>
                    <a:pt x="956" y="7"/>
                  </a:lnTo>
                  <a:lnTo>
                    <a:pt x="916" y="8"/>
                  </a:lnTo>
                  <a:lnTo>
                    <a:pt x="869" y="8"/>
                  </a:lnTo>
                  <a:lnTo>
                    <a:pt x="833" y="8"/>
                  </a:lnTo>
                  <a:lnTo>
                    <a:pt x="821" y="8"/>
                  </a:lnTo>
                  <a:lnTo>
                    <a:pt x="784" y="9"/>
                  </a:lnTo>
                  <a:lnTo>
                    <a:pt x="750" y="10"/>
                  </a:lnTo>
                  <a:lnTo>
                    <a:pt x="733" y="11"/>
                  </a:lnTo>
                  <a:lnTo>
                    <a:pt x="699" y="12"/>
                  </a:lnTo>
                  <a:lnTo>
                    <a:pt x="667" y="14"/>
                  </a:lnTo>
                  <a:lnTo>
                    <a:pt x="647" y="15"/>
                  </a:lnTo>
                  <a:lnTo>
                    <a:pt x="615" y="17"/>
                  </a:lnTo>
                  <a:lnTo>
                    <a:pt x="584" y="19"/>
                  </a:lnTo>
                  <a:lnTo>
                    <a:pt x="564" y="22"/>
                  </a:lnTo>
                  <a:lnTo>
                    <a:pt x="564" y="21"/>
                  </a:lnTo>
                  <a:lnTo>
                    <a:pt x="563" y="22"/>
                  </a:lnTo>
                  <a:lnTo>
                    <a:pt x="532" y="24"/>
                  </a:lnTo>
                  <a:lnTo>
                    <a:pt x="500" y="27"/>
                  </a:lnTo>
                  <a:lnTo>
                    <a:pt x="482" y="29"/>
                  </a:lnTo>
                  <a:lnTo>
                    <a:pt x="418" y="35"/>
                  </a:lnTo>
                  <a:lnTo>
                    <a:pt x="412" y="36"/>
                  </a:lnTo>
                  <a:lnTo>
                    <a:pt x="376" y="41"/>
                  </a:lnTo>
                  <a:lnTo>
                    <a:pt x="334" y="46"/>
                  </a:lnTo>
                  <a:lnTo>
                    <a:pt x="293" y="52"/>
                  </a:lnTo>
                  <a:lnTo>
                    <a:pt x="251" y="58"/>
                  </a:lnTo>
                  <a:lnTo>
                    <a:pt x="251" y="57"/>
                  </a:lnTo>
                  <a:lnTo>
                    <a:pt x="210" y="64"/>
                  </a:lnTo>
                  <a:lnTo>
                    <a:pt x="200" y="66"/>
                  </a:lnTo>
                  <a:lnTo>
                    <a:pt x="210" y="65"/>
                  </a:lnTo>
                  <a:lnTo>
                    <a:pt x="167" y="70"/>
                  </a:lnTo>
                  <a:lnTo>
                    <a:pt x="126" y="76"/>
                  </a:lnTo>
                  <a:lnTo>
                    <a:pt x="126" y="75"/>
                  </a:lnTo>
                  <a:lnTo>
                    <a:pt x="111" y="77"/>
                  </a:lnTo>
                  <a:lnTo>
                    <a:pt x="102" y="79"/>
                  </a:lnTo>
                  <a:lnTo>
                    <a:pt x="111" y="78"/>
                  </a:lnTo>
                  <a:lnTo>
                    <a:pt x="84" y="81"/>
                  </a:lnTo>
                  <a:lnTo>
                    <a:pt x="62" y="84"/>
                  </a:lnTo>
                  <a:lnTo>
                    <a:pt x="62" y="84"/>
                  </a:lnTo>
                  <a:lnTo>
                    <a:pt x="42" y="85"/>
                  </a:lnTo>
                  <a:lnTo>
                    <a:pt x="42" y="84"/>
                  </a:lnTo>
                  <a:lnTo>
                    <a:pt x="38" y="85"/>
                  </a:lnTo>
                  <a:lnTo>
                    <a:pt x="35" y="86"/>
                  </a:lnTo>
                  <a:lnTo>
                    <a:pt x="34" y="86"/>
                  </a:lnTo>
                  <a:lnTo>
                    <a:pt x="34" y="85"/>
                  </a:lnTo>
                  <a:lnTo>
                    <a:pt x="30" y="86"/>
                  </a:lnTo>
                  <a:lnTo>
                    <a:pt x="28" y="86"/>
                  </a:lnTo>
                  <a:lnTo>
                    <a:pt x="17" y="86"/>
                  </a:lnTo>
                  <a:lnTo>
                    <a:pt x="17" y="86"/>
                  </a:lnTo>
                  <a:lnTo>
                    <a:pt x="13" y="86"/>
                  </a:lnTo>
                  <a:lnTo>
                    <a:pt x="11" y="87"/>
                  </a:lnTo>
                  <a:lnTo>
                    <a:pt x="0" y="87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17" y="79"/>
                  </a:lnTo>
                  <a:lnTo>
                    <a:pt x="29" y="79"/>
                  </a:lnTo>
                  <a:lnTo>
                    <a:pt x="34" y="79"/>
                  </a:lnTo>
                  <a:lnTo>
                    <a:pt x="37" y="79"/>
                  </a:lnTo>
                  <a:lnTo>
                    <a:pt x="42" y="78"/>
                  </a:lnTo>
                  <a:lnTo>
                    <a:pt x="62" y="77"/>
                  </a:lnTo>
                  <a:lnTo>
                    <a:pt x="83" y="74"/>
                  </a:lnTo>
                  <a:lnTo>
                    <a:pt x="110" y="71"/>
                  </a:lnTo>
                  <a:lnTo>
                    <a:pt x="125" y="69"/>
                  </a:lnTo>
                  <a:lnTo>
                    <a:pt x="166" y="63"/>
                  </a:lnTo>
                  <a:lnTo>
                    <a:pt x="209" y="58"/>
                  </a:lnTo>
                  <a:lnTo>
                    <a:pt x="250" y="51"/>
                  </a:lnTo>
                  <a:lnTo>
                    <a:pt x="292" y="46"/>
                  </a:lnTo>
                  <a:lnTo>
                    <a:pt x="334" y="39"/>
                  </a:lnTo>
                  <a:lnTo>
                    <a:pt x="375" y="34"/>
                  </a:lnTo>
                  <a:lnTo>
                    <a:pt x="411" y="29"/>
                  </a:lnTo>
                  <a:lnTo>
                    <a:pt x="417" y="29"/>
                  </a:lnTo>
                  <a:lnTo>
                    <a:pt x="482" y="22"/>
                  </a:lnTo>
                  <a:lnTo>
                    <a:pt x="499" y="20"/>
                  </a:lnTo>
                  <a:lnTo>
                    <a:pt x="532" y="17"/>
                  </a:lnTo>
                  <a:lnTo>
                    <a:pt x="563" y="15"/>
                  </a:lnTo>
                  <a:lnTo>
                    <a:pt x="583" y="12"/>
                  </a:lnTo>
                  <a:lnTo>
                    <a:pt x="615" y="10"/>
                  </a:lnTo>
                  <a:lnTo>
                    <a:pt x="647" y="8"/>
                  </a:lnTo>
                  <a:lnTo>
                    <a:pt x="667" y="7"/>
                  </a:lnTo>
                  <a:lnTo>
                    <a:pt x="699" y="5"/>
                  </a:lnTo>
                  <a:lnTo>
                    <a:pt x="733" y="4"/>
                  </a:lnTo>
                  <a:lnTo>
                    <a:pt x="750" y="3"/>
                  </a:lnTo>
                  <a:lnTo>
                    <a:pt x="784" y="2"/>
                  </a:lnTo>
                  <a:lnTo>
                    <a:pt x="821" y="1"/>
                  </a:lnTo>
                  <a:lnTo>
                    <a:pt x="833" y="1"/>
                  </a:lnTo>
                  <a:lnTo>
                    <a:pt x="869" y="1"/>
                  </a:lnTo>
                  <a:lnTo>
                    <a:pt x="916" y="1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5" name="Line 521"/>
            <p:cNvSpPr>
              <a:spLocks noChangeShapeType="1"/>
            </p:cNvSpPr>
            <p:nvPr/>
          </p:nvSpPr>
          <p:spPr bwMode="auto">
            <a:xfrm flipV="1">
              <a:off x="5433670" y="6301618"/>
              <a:ext cx="1066" cy="44806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6" name="Line 522"/>
            <p:cNvSpPr>
              <a:spLocks noChangeShapeType="1"/>
            </p:cNvSpPr>
            <p:nvPr/>
          </p:nvSpPr>
          <p:spPr bwMode="auto">
            <a:xfrm flipV="1">
              <a:off x="5433670" y="6190671"/>
              <a:ext cx="1066" cy="45872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7" name="Line 523"/>
            <p:cNvSpPr>
              <a:spLocks noChangeShapeType="1"/>
            </p:cNvSpPr>
            <p:nvPr/>
          </p:nvSpPr>
          <p:spPr bwMode="auto">
            <a:xfrm>
              <a:off x="5401666" y="6346424"/>
              <a:ext cx="64008" cy="1066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8" name="Line 524"/>
            <p:cNvSpPr>
              <a:spLocks noChangeShapeType="1"/>
            </p:cNvSpPr>
            <p:nvPr/>
          </p:nvSpPr>
          <p:spPr bwMode="auto">
            <a:xfrm>
              <a:off x="5401666" y="6189604"/>
              <a:ext cx="64008" cy="1066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9" name="Freeform 525"/>
            <p:cNvSpPr>
              <a:spLocks/>
            </p:cNvSpPr>
            <p:nvPr/>
          </p:nvSpPr>
          <p:spPr bwMode="auto">
            <a:xfrm>
              <a:off x="5401666" y="6236543"/>
              <a:ext cx="64008" cy="64008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0" y="1"/>
                </a:cxn>
                <a:cxn ang="0">
                  <a:pos x="48" y="5"/>
                </a:cxn>
                <a:cxn ang="0">
                  <a:pos x="54" y="12"/>
                </a:cxn>
                <a:cxn ang="0">
                  <a:pos x="59" y="20"/>
                </a:cxn>
                <a:cxn ang="0">
                  <a:pos x="60" y="30"/>
                </a:cxn>
                <a:cxn ang="0">
                  <a:pos x="59" y="40"/>
                </a:cxn>
                <a:cxn ang="0">
                  <a:pos x="54" y="48"/>
                </a:cxn>
                <a:cxn ang="0">
                  <a:pos x="48" y="54"/>
                </a:cxn>
                <a:cxn ang="0">
                  <a:pos x="40" y="58"/>
                </a:cxn>
                <a:cxn ang="0">
                  <a:pos x="30" y="60"/>
                </a:cxn>
                <a:cxn ang="0">
                  <a:pos x="20" y="58"/>
                </a:cxn>
                <a:cxn ang="0">
                  <a:pos x="12" y="54"/>
                </a:cxn>
                <a:cxn ang="0">
                  <a:pos x="6" y="48"/>
                </a:cxn>
                <a:cxn ang="0">
                  <a:pos x="1" y="40"/>
                </a:cxn>
                <a:cxn ang="0">
                  <a:pos x="0" y="30"/>
                </a:cxn>
                <a:cxn ang="0">
                  <a:pos x="1" y="20"/>
                </a:cxn>
                <a:cxn ang="0">
                  <a:pos x="6" y="12"/>
                </a:cxn>
                <a:cxn ang="0">
                  <a:pos x="12" y="5"/>
                </a:cxn>
                <a:cxn ang="0">
                  <a:pos x="20" y="1"/>
                </a:cxn>
                <a:cxn ang="0">
                  <a:pos x="30" y="0"/>
                </a:cxn>
              </a:cxnLst>
              <a:rect l="0" t="0" r="r" b="b"/>
              <a:pathLst>
                <a:path w="60" h="60">
                  <a:moveTo>
                    <a:pt x="30" y="0"/>
                  </a:moveTo>
                  <a:lnTo>
                    <a:pt x="40" y="1"/>
                  </a:lnTo>
                  <a:lnTo>
                    <a:pt x="48" y="5"/>
                  </a:lnTo>
                  <a:lnTo>
                    <a:pt x="54" y="12"/>
                  </a:lnTo>
                  <a:lnTo>
                    <a:pt x="59" y="20"/>
                  </a:lnTo>
                  <a:lnTo>
                    <a:pt x="60" y="30"/>
                  </a:lnTo>
                  <a:lnTo>
                    <a:pt x="59" y="40"/>
                  </a:lnTo>
                  <a:lnTo>
                    <a:pt x="54" y="48"/>
                  </a:lnTo>
                  <a:lnTo>
                    <a:pt x="48" y="54"/>
                  </a:lnTo>
                  <a:lnTo>
                    <a:pt x="40" y="58"/>
                  </a:lnTo>
                  <a:lnTo>
                    <a:pt x="30" y="60"/>
                  </a:lnTo>
                  <a:lnTo>
                    <a:pt x="20" y="58"/>
                  </a:lnTo>
                  <a:lnTo>
                    <a:pt x="12" y="54"/>
                  </a:lnTo>
                  <a:lnTo>
                    <a:pt x="6" y="48"/>
                  </a:lnTo>
                  <a:lnTo>
                    <a:pt x="1" y="40"/>
                  </a:lnTo>
                  <a:lnTo>
                    <a:pt x="0" y="30"/>
                  </a:lnTo>
                  <a:lnTo>
                    <a:pt x="1" y="20"/>
                  </a:lnTo>
                  <a:lnTo>
                    <a:pt x="6" y="12"/>
                  </a:lnTo>
                  <a:lnTo>
                    <a:pt x="12" y="5"/>
                  </a:lnTo>
                  <a:lnTo>
                    <a:pt x="20" y="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0" name="Line 526"/>
            <p:cNvSpPr>
              <a:spLocks noChangeShapeType="1"/>
            </p:cNvSpPr>
            <p:nvPr/>
          </p:nvSpPr>
          <p:spPr bwMode="auto">
            <a:xfrm flipV="1">
              <a:off x="5561686" y="6203473"/>
              <a:ext cx="1066" cy="45872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1" name="Line 527"/>
            <p:cNvSpPr>
              <a:spLocks noChangeShapeType="1"/>
            </p:cNvSpPr>
            <p:nvPr/>
          </p:nvSpPr>
          <p:spPr bwMode="auto">
            <a:xfrm flipV="1">
              <a:off x="5561686" y="6093592"/>
              <a:ext cx="1066" cy="44806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2" name="Line 528"/>
            <p:cNvSpPr>
              <a:spLocks noChangeShapeType="1"/>
            </p:cNvSpPr>
            <p:nvPr/>
          </p:nvSpPr>
          <p:spPr bwMode="auto">
            <a:xfrm>
              <a:off x="5529682" y="6249345"/>
              <a:ext cx="65074" cy="1066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3" name="Line 529"/>
            <p:cNvSpPr>
              <a:spLocks noChangeShapeType="1"/>
            </p:cNvSpPr>
            <p:nvPr/>
          </p:nvSpPr>
          <p:spPr bwMode="auto">
            <a:xfrm>
              <a:off x="5529682" y="6093592"/>
              <a:ext cx="65074" cy="1066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4" name="Freeform 530"/>
            <p:cNvSpPr>
              <a:spLocks/>
            </p:cNvSpPr>
            <p:nvPr/>
          </p:nvSpPr>
          <p:spPr bwMode="auto">
            <a:xfrm>
              <a:off x="5529682" y="6138397"/>
              <a:ext cx="64008" cy="65074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0" y="2"/>
                </a:cxn>
                <a:cxn ang="0">
                  <a:pos x="48" y="6"/>
                </a:cxn>
                <a:cxn ang="0">
                  <a:pos x="54" y="13"/>
                </a:cxn>
                <a:cxn ang="0">
                  <a:pos x="58" y="21"/>
                </a:cxn>
                <a:cxn ang="0">
                  <a:pos x="60" y="31"/>
                </a:cxn>
                <a:cxn ang="0">
                  <a:pos x="58" y="41"/>
                </a:cxn>
                <a:cxn ang="0">
                  <a:pos x="54" y="48"/>
                </a:cxn>
                <a:cxn ang="0">
                  <a:pos x="48" y="55"/>
                </a:cxn>
                <a:cxn ang="0">
                  <a:pos x="40" y="59"/>
                </a:cxn>
                <a:cxn ang="0">
                  <a:pos x="30" y="61"/>
                </a:cxn>
                <a:cxn ang="0">
                  <a:pos x="20" y="59"/>
                </a:cxn>
                <a:cxn ang="0">
                  <a:pos x="12" y="55"/>
                </a:cxn>
                <a:cxn ang="0">
                  <a:pos x="5" y="48"/>
                </a:cxn>
                <a:cxn ang="0">
                  <a:pos x="1" y="41"/>
                </a:cxn>
                <a:cxn ang="0">
                  <a:pos x="0" y="31"/>
                </a:cxn>
                <a:cxn ang="0">
                  <a:pos x="1" y="21"/>
                </a:cxn>
                <a:cxn ang="0">
                  <a:pos x="5" y="13"/>
                </a:cxn>
                <a:cxn ang="0">
                  <a:pos x="12" y="6"/>
                </a:cxn>
                <a:cxn ang="0">
                  <a:pos x="20" y="2"/>
                </a:cxn>
                <a:cxn ang="0">
                  <a:pos x="30" y="0"/>
                </a:cxn>
              </a:cxnLst>
              <a:rect l="0" t="0" r="r" b="b"/>
              <a:pathLst>
                <a:path w="60" h="61">
                  <a:moveTo>
                    <a:pt x="30" y="0"/>
                  </a:moveTo>
                  <a:lnTo>
                    <a:pt x="40" y="2"/>
                  </a:lnTo>
                  <a:lnTo>
                    <a:pt x="48" y="6"/>
                  </a:lnTo>
                  <a:lnTo>
                    <a:pt x="54" y="13"/>
                  </a:lnTo>
                  <a:lnTo>
                    <a:pt x="58" y="21"/>
                  </a:lnTo>
                  <a:lnTo>
                    <a:pt x="60" y="31"/>
                  </a:lnTo>
                  <a:lnTo>
                    <a:pt x="58" y="41"/>
                  </a:lnTo>
                  <a:lnTo>
                    <a:pt x="54" y="48"/>
                  </a:lnTo>
                  <a:lnTo>
                    <a:pt x="48" y="55"/>
                  </a:lnTo>
                  <a:lnTo>
                    <a:pt x="40" y="59"/>
                  </a:lnTo>
                  <a:lnTo>
                    <a:pt x="30" y="61"/>
                  </a:lnTo>
                  <a:lnTo>
                    <a:pt x="20" y="59"/>
                  </a:lnTo>
                  <a:lnTo>
                    <a:pt x="12" y="55"/>
                  </a:lnTo>
                  <a:lnTo>
                    <a:pt x="5" y="48"/>
                  </a:lnTo>
                  <a:lnTo>
                    <a:pt x="1" y="41"/>
                  </a:lnTo>
                  <a:lnTo>
                    <a:pt x="0" y="31"/>
                  </a:lnTo>
                  <a:lnTo>
                    <a:pt x="1" y="21"/>
                  </a:lnTo>
                  <a:lnTo>
                    <a:pt x="5" y="13"/>
                  </a:lnTo>
                  <a:lnTo>
                    <a:pt x="12" y="6"/>
                  </a:lnTo>
                  <a:lnTo>
                    <a:pt x="20" y="2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5" name="Line 531"/>
            <p:cNvSpPr>
              <a:spLocks noChangeShapeType="1"/>
            </p:cNvSpPr>
            <p:nvPr/>
          </p:nvSpPr>
          <p:spPr bwMode="auto">
            <a:xfrm flipV="1">
              <a:off x="5770779" y="6358158"/>
              <a:ext cx="1066" cy="65074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6" name="Line 532"/>
            <p:cNvSpPr>
              <a:spLocks noChangeShapeType="1"/>
            </p:cNvSpPr>
            <p:nvPr/>
          </p:nvSpPr>
          <p:spPr bwMode="auto">
            <a:xfrm flipV="1">
              <a:off x="5770779" y="6229076"/>
              <a:ext cx="1066" cy="65074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7" name="Line 533"/>
            <p:cNvSpPr>
              <a:spLocks noChangeShapeType="1"/>
            </p:cNvSpPr>
            <p:nvPr/>
          </p:nvSpPr>
          <p:spPr bwMode="auto">
            <a:xfrm>
              <a:off x="5737708" y="6423233"/>
              <a:ext cx="65074" cy="1066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8" name="Line 534"/>
            <p:cNvSpPr>
              <a:spLocks noChangeShapeType="1"/>
            </p:cNvSpPr>
            <p:nvPr/>
          </p:nvSpPr>
          <p:spPr bwMode="auto">
            <a:xfrm>
              <a:off x="5737708" y="6229076"/>
              <a:ext cx="65074" cy="1066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9" name="Freeform 535"/>
            <p:cNvSpPr>
              <a:spLocks/>
            </p:cNvSpPr>
            <p:nvPr/>
          </p:nvSpPr>
          <p:spPr bwMode="auto">
            <a:xfrm>
              <a:off x="5737708" y="6294150"/>
              <a:ext cx="65074" cy="64008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41" y="1"/>
                </a:cxn>
                <a:cxn ang="0">
                  <a:pos x="49" y="5"/>
                </a:cxn>
                <a:cxn ang="0">
                  <a:pos x="55" y="12"/>
                </a:cxn>
                <a:cxn ang="0">
                  <a:pos x="60" y="20"/>
                </a:cxn>
                <a:cxn ang="0">
                  <a:pos x="61" y="30"/>
                </a:cxn>
                <a:cxn ang="0">
                  <a:pos x="59" y="41"/>
                </a:cxn>
                <a:cxn ang="0">
                  <a:pos x="52" y="51"/>
                </a:cxn>
                <a:cxn ang="0">
                  <a:pos x="43" y="58"/>
                </a:cxn>
                <a:cxn ang="0">
                  <a:pos x="31" y="60"/>
                </a:cxn>
                <a:cxn ang="0">
                  <a:pos x="21" y="58"/>
                </a:cxn>
                <a:cxn ang="0">
                  <a:pos x="13" y="54"/>
                </a:cxn>
                <a:cxn ang="0">
                  <a:pos x="7" y="48"/>
                </a:cxn>
                <a:cxn ang="0">
                  <a:pos x="2" y="39"/>
                </a:cxn>
                <a:cxn ang="0">
                  <a:pos x="0" y="30"/>
                </a:cxn>
                <a:cxn ang="0">
                  <a:pos x="2" y="20"/>
                </a:cxn>
                <a:cxn ang="0">
                  <a:pos x="7" y="12"/>
                </a:cxn>
                <a:cxn ang="0">
                  <a:pos x="13" y="5"/>
                </a:cxn>
                <a:cxn ang="0">
                  <a:pos x="21" y="1"/>
                </a:cxn>
                <a:cxn ang="0">
                  <a:pos x="31" y="0"/>
                </a:cxn>
              </a:cxnLst>
              <a:rect l="0" t="0" r="r" b="b"/>
              <a:pathLst>
                <a:path w="61" h="60">
                  <a:moveTo>
                    <a:pt x="31" y="0"/>
                  </a:moveTo>
                  <a:lnTo>
                    <a:pt x="41" y="1"/>
                  </a:lnTo>
                  <a:lnTo>
                    <a:pt x="49" y="5"/>
                  </a:lnTo>
                  <a:lnTo>
                    <a:pt x="55" y="12"/>
                  </a:lnTo>
                  <a:lnTo>
                    <a:pt x="60" y="20"/>
                  </a:lnTo>
                  <a:lnTo>
                    <a:pt x="61" y="30"/>
                  </a:lnTo>
                  <a:lnTo>
                    <a:pt x="59" y="41"/>
                  </a:lnTo>
                  <a:lnTo>
                    <a:pt x="52" y="51"/>
                  </a:lnTo>
                  <a:lnTo>
                    <a:pt x="43" y="58"/>
                  </a:lnTo>
                  <a:lnTo>
                    <a:pt x="31" y="60"/>
                  </a:lnTo>
                  <a:lnTo>
                    <a:pt x="21" y="58"/>
                  </a:lnTo>
                  <a:lnTo>
                    <a:pt x="13" y="54"/>
                  </a:lnTo>
                  <a:lnTo>
                    <a:pt x="7" y="48"/>
                  </a:lnTo>
                  <a:lnTo>
                    <a:pt x="2" y="39"/>
                  </a:lnTo>
                  <a:lnTo>
                    <a:pt x="0" y="30"/>
                  </a:lnTo>
                  <a:lnTo>
                    <a:pt x="2" y="20"/>
                  </a:lnTo>
                  <a:lnTo>
                    <a:pt x="7" y="12"/>
                  </a:lnTo>
                  <a:lnTo>
                    <a:pt x="13" y="5"/>
                  </a:lnTo>
                  <a:lnTo>
                    <a:pt x="21" y="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0" name="Line 536"/>
            <p:cNvSpPr>
              <a:spLocks noChangeShapeType="1"/>
            </p:cNvSpPr>
            <p:nvPr/>
          </p:nvSpPr>
          <p:spPr bwMode="auto">
            <a:xfrm flipV="1">
              <a:off x="6054548" y="6203473"/>
              <a:ext cx="1066" cy="122682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1" name="Line 537"/>
            <p:cNvSpPr>
              <a:spLocks noChangeShapeType="1"/>
            </p:cNvSpPr>
            <p:nvPr/>
          </p:nvSpPr>
          <p:spPr bwMode="auto">
            <a:xfrm flipV="1">
              <a:off x="6054548" y="6015716"/>
              <a:ext cx="1066" cy="122682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2" name="Line 538"/>
            <p:cNvSpPr>
              <a:spLocks noChangeShapeType="1"/>
            </p:cNvSpPr>
            <p:nvPr/>
          </p:nvSpPr>
          <p:spPr bwMode="auto">
            <a:xfrm>
              <a:off x="6021477" y="6326154"/>
              <a:ext cx="65074" cy="1066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3" name="Line 539"/>
            <p:cNvSpPr>
              <a:spLocks noChangeShapeType="1"/>
            </p:cNvSpPr>
            <p:nvPr/>
          </p:nvSpPr>
          <p:spPr bwMode="auto">
            <a:xfrm>
              <a:off x="6021477" y="6015716"/>
              <a:ext cx="65074" cy="1066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4" name="Freeform 540"/>
            <p:cNvSpPr>
              <a:spLocks/>
            </p:cNvSpPr>
            <p:nvPr/>
          </p:nvSpPr>
          <p:spPr bwMode="auto">
            <a:xfrm>
              <a:off x="6021477" y="6138397"/>
              <a:ext cx="65074" cy="65074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40" y="2"/>
                </a:cxn>
                <a:cxn ang="0">
                  <a:pos x="49" y="6"/>
                </a:cxn>
                <a:cxn ang="0">
                  <a:pos x="55" y="13"/>
                </a:cxn>
                <a:cxn ang="0">
                  <a:pos x="60" y="21"/>
                </a:cxn>
                <a:cxn ang="0">
                  <a:pos x="61" y="31"/>
                </a:cxn>
                <a:cxn ang="0">
                  <a:pos x="60" y="41"/>
                </a:cxn>
                <a:cxn ang="0">
                  <a:pos x="55" y="48"/>
                </a:cxn>
                <a:cxn ang="0">
                  <a:pos x="49" y="55"/>
                </a:cxn>
                <a:cxn ang="0">
                  <a:pos x="40" y="59"/>
                </a:cxn>
                <a:cxn ang="0">
                  <a:pos x="31" y="61"/>
                </a:cxn>
                <a:cxn ang="0">
                  <a:pos x="21" y="59"/>
                </a:cxn>
                <a:cxn ang="0">
                  <a:pos x="13" y="55"/>
                </a:cxn>
                <a:cxn ang="0">
                  <a:pos x="7" y="48"/>
                </a:cxn>
                <a:cxn ang="0">
                  <a:pos x="2" y="41"/>
                </a:cxn>
                <a:cxn ang="0">
                  <a:pos x="0" y="31"/>
                </a:cxn>
                <a:cxn ang="0">
                  <a:pos x="2" y="21"/>
                </a:cxn>
                <a:cxn ang="0">
                  <a:pos x="7" y="13"/>
                </a:cxn>
                <a:cxn ang="0">
                  <a:pos x="13" y="6"/>
                </a:cxn>
                <a:cxn ang="0">
                  <a:pos x="21" y="2"/>
                </a:cxn>
                <a:cxn ang="0">
                  <a:pos x="31" y="0"/>
                </a:cxn>
              </a:cxnLst>
              <a:rect l="0" t="0" r="r" b="b"/>
              <a:pathLst>
                <a:path w="61" h="61">
                  <a:moveTo>
                    <a:pt x="31" y="0"/>
                  </a:moveTo>
                  <a:lnTo>
                    <a:pt x="40" y="2"/>
                  </a:lnTo>
                  <a:lnTo>
                    <a:pt x="49" y="6"/>
                  </a:lnTo>
                  <a:lnTo>
                    <a:pt x="55" y="13"/>
                  </a:lnTo>
                  <a:lnTo>
                    <a:pt x="60" y="21"/>
                  </a:lnTo>
                  <a:lnTo>
                    <a:pt x="61" y="31"/>
                  </a:lnTo>
                  <a:lnTo>
                    <a:pt x="60" y="41"/>
                  </a:lnTo>
                  <a:lnTo>
                    <a:pt x="55" y="48"/>
                  </a:lnTo>
                  <a:lnTo>
                    <a:pt x="49" y="55"/>
                  </a:lnTo>
                  <a:lnTo>
                    <a:pt x="40" y="59"/>
                  </a:lnTo>
                  <a:lnTo>
                    <a:pt x="31" y="61"/>
                  </a:lnTo>
                  <a:lnTo>
                    <a:pt x="21" y="59"/>
                  </a:lnTo>
                  <a:lnTo>
                    <a:pt x="13" y="55"/>
                  </a:lnTo>
                  <a:lnTo>
                    <a:pt x="7" y="48"/>
                  </a:lnTo>
                  <a:lnTo>
                    <a:pt x="2" y="41"/>
                  </a:lnTo>
                  <a:lnTo>
                    <a:pt x="0" y="31"/>
                  </a:lnTo>
                  <a:lnTo>
                    <a:pt x="2" y="21"/>
                  </a:lnTo>
                  <a:lnTo>
                    <a:pt x="7" y="13"/>
                  </a:lnTo>
                  <a:lnTo>
                    <a:pt x="13" y="6"/>
                  </a:lnTo>
                  <a:lnTo>
                    <a:pt x="21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5" name="Line 541"/>
            <p:cNvSpPr>
              <a:spLocks noChangeShapeType="1"/>
            </p:cNvSpPr>
            <p:nvPr/>
          </p:nvSpPr>
          <p:spPr bwMode="auto">
            <a:xfrm flipV="1">
              <a:off x="6484468" y="6184270"/>
              <a:ext cx="1066" cy="181356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6" name="Line 542"/>
            <p:cNvSpPr>
              <a:spLocks noChangeShapeType="1"/>
            </p:cNvSpPr>
            <p:nvPr/>
          </p:nvSpPr>
          <p:spPr bwMode="auto">
            <a:xfrm flipV="1">
              <a:off x="6484468" y="5937839"/>
              <a:ext cx="1066" cy="182422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7" name="Line 543"/>
            <p:cNvSpPr>
              <a:spLocks noChangeShapeType="1"/>
            </p:cNvSpPr>
            <p:nvPr/>
          </p:nvSpPr>
          <p:spPr bwMode="auto">
            <a:xfrm>
              <a:off x="6452464" y="6365626"/>
              <a:ext cx="65074" cy="1066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8" name="Line 544"/>
            <p:cNvSpPr>
              <a:spLocks noChangeShapeType="1"/>
            </p:cNvSpPr>
            <p:nvPr/>
          </p:nvSpPr>
          <p:spPr bwMode="auto">
            <a:xfrm>
              <a:off x="6452464" y="5936773"/>
              <a:ext cx="65074" cy="1066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9" name="Freeform 545"/>
            <p:cNvSpPr>
              <a:spLocks/>
            </p:cNvSpPr>
            <p:nvPr/>
          </p:nvSpPr>
          <p:spPr bwMode="auto">
            <a:xfrm>
              <a:off x="6452464" y="6120262"/>
              <a:ext cx="65074" cy="64008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0" y="1"/>
                </a:cxn>
                <a:cxn ang="0">
                  <a:pos x="49" y="5"/>
                </a:cxn>
                <a:cxn ang="0">
                  <a:pos x="55" y="12"/>
                </a:cxn>
                <a:cxn ang="0">
                  <a:pos x="60" y="20"/>
                </a:cxn>
                <a:cxn ang="0">
                  <a:pos x="61" y="30"/>
                </a:cxn>
                <a:cxn ang="0">
                  <a:pos x="60" y="40"/>
                </a:cxn>
                <a:cxn ang="0">
                  <a:pos x="55" y="48"/>
                </a:cxn>
                <a:cxn ang="0">
                  <a:pos x="49" y="55"/>
                </a:cxn>
                <a:cxn ang="0">
                  <a:pos x="40" y="58"/>
                </a:cxn>
                <a:cxn ang="0">
                  <a:pos x="30" y="60"/>
                </a:cxn>
                <a:cxn ang="0">
                  <a:pos x="21" y="58"/>
                </a:cxn>
                <a:cxn ang="0">
                  <a:pos x="13" y="55"/>
                </a:cxn>
                <a:cxn ang="0">
                  <a:pos x="6" y="48"/>
                </a:cxn>
                <a:cxn ang="0">
                  <a:pos x="2" y="40"/>
                </a:cxn>
                <a:cxn ang="0">
                  <a:pos x="0" y="30"/>
                </a:cxn>
                <a:cxn ang="0">
                  <a:pos x="2" y="20"/>
                </a:cxn>
                <a:cxn ang="0">
                  <a:pos x="6" y="12"/>
                </a:cxn>
                <a:cxn ang="0">
                  <a:pos x="13" y="5"/>
                </a:cxn>
                <a:cxn ang="0">
                  <a:pos x="21" y="1"/>
                </a:cxn>
                <a:cxn ang="0">
                  <a:pos x="30" y="0"/>
                </a:cxn>
              </a:cxnLst>
              <a:rect l="0" t="0" r="r" b="b"/>
              <a:pathLst>
                <a:path w="61" h="60">
                  <a:moveTo>
                    <a:pt x="30" y="0"/>
                  </a:moveTo>
                  <a:lnTo>
                    <a:pt x="40" y="1"/>
                  </a:lnTo>
                  <a:lnTo>
                    <a:pt x="49" y="5"/>
                  </a:lnTo>
                  <a:lnTo>
                    <a:pt x="55" y="12"/>
                  </a:lnTo>
                  <a:lnTo>
                    <a:pt x="60" y="20"/>
                  </a:lnTo>
                  <a:lnTo>
                    <a:pt x="61" y="30"/>
                  </a:lnTo>
                  <a:lnTo>
                    <a:pt x="60" y="40"/>
                  </a:lnTo>
                  <a:lnTo>
                    <a:pt x="55" y="48"/>
                  </a:lnTo>
                  <a:lnTo>
                    <a:pt x="49" y="55"/>
                  </a:lnTo>
                  <a:lnTo>
                    <a:pt x="40" y="58"/>
                  </a:lnTo>
                  <a:lnTo>
                    <a:pt x="30" y="60"/>
                  </a:lnTo>
                  <a:lnTo>
                    <a:pt x="21" y="58"/>
                  </a:lnTo>
                  <a:lnTo>
                    <a:pt x="13" y="55"/>
                  </a:lnTo>
                  <a:lnTo>
                    <a:pt x="6" y="48"/>
                  </a:lnTo>
                  <a:lnTo>
                    <a:pt x="2" y="40"/>
                  </a:lnTo>
                  <a:lnTo>
                    <a:pt x="0" y="30"/>
                  </a:lnTo>
                  <a:lnTo>
                    <a:pt x="2" y="20"/>
                  </a:lnTo>
                  <a:lnTo>
                    <a:pt x="6" y="12"/>
                  </a:lnTo>
                  <a:lnTo>
                    <a:pt x="13" y="5"/>
                  </a:lnTo>
                  <a:lnTo>
                    <a:pt x="21" y="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0" name="Line 546"/>
            <p:cNvSpPr>
              <a:spLocks noChangeShapeType="1"/>
            </p:cNvSpPr>
            <p:nvPr/>
          </p:nvSpPr>
          <p:spPr bwMode="auto">
            <a:xfrm flipV="1">
              <a:off x="5433670" y="6300551"/>
              <a:ext cx="1066" cy="65074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1" name="Line 547"/>
            <p:cNvSpPr>
              <a:spLocks noChangeShapeType="1"/>
            </p:cNvSpPr>
            <p:nvPr/>
          </p:nvSpPr>
          <p:spPr bwMode="auto">
            <a:xfrm flipV="1">
              <a:off x="5433670" y="6171469"/>
              <a:ext cx="1066" cy="65074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2" name="Line 548"/>
            <p:cNvSpPr>
              <a:spLocks noChangeShapeType="1"/>
            </p:cNvSpPr>
            <p:nvPr/>
          </p:nvSpPr>
          <p:spPr bwMode="auto">
            <a:xfrm>
              <a:off x="5401666" y="6365626"/>
              <a:ext cx="64008" cy="1066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3" name="Line 549"/>
            <p:cNvSpPr>
              <a:spLocks noChangeShapeType="1"/>
            </p:cNvSpPr>
            <p:nvPr/>
          </p:nvSpPr>
          <p:spPr bwMode="auto">
            <a:xfrm>
              <a:off x="5401666" y="6171469"/>
              <a:ext cx="64008" cy="1066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4" name="Freeform 550"/>
            <p:cNvSpPr>
              <a:spLocks/>
            </p:cNvSpPr>
            <p:nvPr/>
          </p:nvSpPr>
          <p:spPr bwMode="auto">
            <a:xfrm>
              <a:off x="5401666" y="6236543"/>
              <a:ext cx="64008" cy="64008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0" y="1"/>
                </a:cxn>
                <a:cxn ang="0">
                  <a:pos x="48" y="5"/>
                </a:cxn>
                <a:cxn ang="0">
                  <a:pos x="54" y="12"/>
                </a:cxn>
                <a:cxn ang="0">
                  <a:pos x="59" y="20"/>
                </a:cxn>
                <a:cxn ang="0">
                  <a:pos x="60" y="30"/>
                </a:cxn>
                <a:cxn ang="0">
                  <a:pos x="59" y="40"/>
                </a:cxn>
                <a:cxn ang="0">
                  <a:pos x="54" y="48"/>
                </a:cxn>
                <a:cxn ang="0">
                  <a:pos x="48" y="54"/>
                </a:cxn>
                <a:cxn ang="0">
                  <a:pos x="40" y="58"/>
                </a:cxn>
                <a:cxn ang="0">
                  <a:pos x="30" y="60"/>
                </a:cxn>
                <a:cxn ang="0">
                  <a:pos x="20" y="58"/>
                </a:cxn>
                <a:cxn ang="0">
                  <a:pos x="12" y="54"/>
                </a:cxn>
                <a:cxn ang="0">
                  <a:pos x="6" y="48"/>
                </a:cxn>
                <a:cxn ang="0">
                  <a:pos x="1" y="40"/>
                </a:cxn>
                <a:cxn ang="0">
                  <a:pos x="0" y="30"/>
                </a:cxn>
                <a:cxn ang="0">
                  <a:pos x="1" y="20"/>
                </a:cxn>
                <a:cxn ang="0">
                  <a:pos x="6" y="12"/>
                </a:cxn>
                <a:cxn ang="0">
                  <a:pos x="12" y="5"/>
                </a:cxn>
                <a:cxn ang="0">
                  <a:pos x="20" y="1"/>
                </a:cxn>
                <a:cxn ang="0">
                  <a:pos x="30" y="0"/>
                </a:cxn>
              </a:cxnLst>
              <a:rect l="0" t="0" r="r" b="b"/>
              <a:pathLst>
                <a:path w="60" h="60">
                  <a:moveTo>
                    <a:pt x="30" y="0"/>
                  </a:moveTo>
                  <a:lnTo>
                    <a:pt x="40" y="1"/>
                  </a:lnTo>
                  <a:lnTo>
                    <a:pt x="48" y="5"/>
                  </a:lnTo>
                  <a:lnTo>
                    <a:pt x="54" y="12"/>
                  </a:lnTo>
                  <a:lnTo>
                    <a:pt x="59" y="20"/>
                  </a:lnTo>
                  <a:lnTo>
                    <a:pt x="60" y="30"/>
                  </a:lnTo>
                  <a:lnTo>
                    <a:pt x="59" y="40"/>
                  </a:lnTo>
                  <a:lnTo>
                    <a:pt x="54" y="48"/>
                  </a:lnTo>
                  <a:lnTo>
                    <a:pt x="48" y="54"/>
                  </a:lnTo>
                  <a:lnTo>
                    <a:pt x="40" y="58"/>
                  </a:lnTo>
                  <a:lnTo>
                    <a:pt x="30" y="60"/>
                  </a:lnTo>
                  <a:lnTo>
                    <a:pt x="20" y="58"/>
                  </a:lnTo>
                  <a:lnTo>
                    <a:pt x="12" y="54"/>
                  </a:lnTo>
                  <a:lnTo>
                    <a:pt x="6" y="48"/>
                  </a:lnTo>
                  <a:lnTo>
                    <a:pt x="1" y="40"/>
                  </a:lnTo>
                  <a:lnTo>
                    <a:pt x="0" y="30"/>
                  </a:lnTo>
                  <a:lnTo>
                    <a:pt x="1" y="20"/>
                  </a:lnTo>
                  <a:lnTo>
                    <a:pt x="6" y="12"/>
                  </a:lnTo>
                  <a:lnTo>
                    <a:pt x="12" y="5"/>
                  </a:lnTo>
                  <a:lnTo>
                    <a:pt x="20" y="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5" name="Line 551"/>
            <p:cNvSpPr>
              <a:spLocks noChangeShapeType="1"/>
            </p:cNvSpPr>
            <p:nvPr/>
          </p:nvSpPr>
          <p:spPr bwMode="auto">
            <a:xfrm flipV="1">
              <a:off x="5561686" y="6203473"/>
              <a:ext cx="1066" cy="65074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6" name="Line 552"/>
            <p:cNvSpPr>
              <a:spLocks noChangeShapeType="1"/>
            </p:cNvSpPr>
            <p:nvPr/>
          </p:nvSpPr>
          <p:spPr bwMode="auto">
            <a:xfrm flipV="1">
              <a:off x="5561686" y="6073323"/>
              <a:ext cx="1066" cy="65074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7" name="Line 553"/>
            <p:cNvSpPr>
              <a:spLocks noChangeShapeType="1"/>
            </p:cNvSpPr>
            <p:nvPr/>
          </p:nvSpPr>
          <p:spPr bwMode="auto">
            <a:xfrm>
              <a:off x="5529682" y="6268547"/>
              <a:ext cx="65074" cy="1066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8" name="Line 554"/>
            <p:cNvSpPr>
              <a:spLocks noChangeShapeType="1"/>
            </p:cNvSpPr>
            <p:nvPr/>
          </p:nvSpPr>
          <p:spPr bwMode="auto">
            <a:xfrm>
              <a:off x="5529682" y="6073323"/>
              <a:ext cx="65074" cy="1066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9" name="Freeform 555"/>
            <p:cNvSpPr>
              <a:spLocks/>
            </p:cNvSpPr>
            <p:nvPr/>
          </p:nvSpPr>
          <p:spPr bwMode="auto">
            <a:xfrm>
              <a:off x="5529682" y="6138397"/>
              <a:ext cx="64008" cy="65074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0" y="2"/>
                </a:cxn>
                <a:cxn ang="0">
                  <a:pos x="48" y="6"/>
                </a:cxn>
                <a:cxn ang="0">
                  <a:pos x="54" y="13"/>
                </a:cxn>
                <a:cxn ang="0">
                  <a:pos x="58" y="21"/>
                </a:cxn>
                <a:cxn ang="0">
                  <a:pos x="60" y="31"/>
                </a:cxn>
                <a:cxn ang="0">
                  <a:pos x="58" y="41"/>
                </a:cxn>
                <a:cxn ang="0">
                  <a:pos x="54" y="48"/>
                </a:cxn>
                <a:cxn ang="0">
                  <a:pos x="48" y="55"/>
                </a:cxn>
                <a:cxn ang="0">
                  <a:pos x="40" y="59"/>
                </a:cxn>
                <a:cxn ang="0">
                  <a:pos x="30" y="61"/>
                </a:cxn>
                <a:cxn ang="0">
                  <a:pos x="20" y="59"/>
                </a:cxn>
                <a:cxn ang="0">
                  <a:pos x="12" y="55"/>
                </a:cxn>
                <a:cxn ang="0">
                  <a:pos x="5" y="48"/>
                </a:cxn>
                <a:cxn ang="0">
                  <a:pos x="1" y="41"/>
                </a:cxn>
                <a:cxn ang="0">
                  <a:pos x="0" y="31"/>
                </a:cxn>
                <a:cxn ang="0">
                  <a:pos x="1" y="21"/>
                </a:cxn>
                <a:cxn ang="0">
                  <a:pos x="5" y="13"/>
                </a:cxn>
                <a:cxn ang="0">
                  <a:pos x="12" y="6"/>
                </a:cxn>
                <a:cxn ang="0">
                  <a:pos x="20" y="2"/>
                </a:cxn>
                <a:cxn ang="0">
                  <a:pos x="30" y="0"/>
                </a:cxn>
              </a:cxnLst>
              <a:rect l="0" t="0" r="r" b="b"/>
              <a:pathLst>
                <a:path w="60" h="61">
                  <a:moveTo>
                    <a:pt x="30" y="0"/>
                  </a:moveTo>
                  <a:lnTo>
                    <a:pt x="40" y="2"/>
                  </a:lnTo>
                  <a:lnTo>
                    <a:pt x="48" y="6"/>
                  </a:lnTo>
                  <a:lnTo>
                    <a:pt x="54" y="13"/>
                  </a:lnTo>
                  <a:lnTo>
                    <a:pt x="58" y="21"/>
                  </a:lnTo>
                  <a:lnTo>
                    <a:pt x="60" y="31"/>
                  </a:lnTo>
                  <a:lnTo>
                    <a:pt x="58" y="41"/>
                  </a:lnTo>
                  <a:lnTo>
                    <a:pt x="54" y="48"/>
                  </a:lnTo>
                  <a:lnTo>
                    <a:pt x="48" y="55"/>
                  </a:lnTo>
                  <a:lnTo>
                    <a:pt x="40" y="59"/>
                  </a:lnTo>
                  <a:lnTo>
                    <a:pt x="30" y="61"/>
                  </a:lnTo>
                  <a:lnTo>
                    <a:pt x="20" y="59"/>
                  </a:lnTo>
                  <a:lnTo>
                    <a:pt x="12" y="55"/>
                  </a:lnTo>
                  <a:lnTo>
                    <a:pt x="5" y="48"/>
                  </a:lnTo>
                  <a:lnTo>
                    <a:pt x="1" y="41"/>
                  </a:lnTo>
                  <a:lnTo>
                    <a:pt x="0" y="31"/>
                  </a:lnTo>
                  <a:lnTo>
                    <a:pt x="1" y="21"/>
                  </a:lnTo>
                  <a:lnTo>
                    <a:pt x="5" y="13"/>
                  </a:lnTo>
                  <a:lnTo>
                    <a:pt x="12" y="6"/>
                  </a:lnTo>
                  <a:lnTo>
                    <a:pt x="20" y="2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0" name="Line 556"/>
            <p:cNvSpPr>
              <a:spLocks noChangeShapeType="1"/>
            </p:cNvSpPr>
            <p:nvPr/>
          </p:nvSpPr>
          <p:spPr bwMode="auto">
            <a:xfrm flipV="1">
              <a:off x="5770779" y="6358158"/>
              <a:ext cx="1066" cy="104546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1" name="Line 557"/>
            <p:cNvSpPr>
              <a:spLocks noChangeShapeType="1"/>
            </p:cNvSpPr>
            <p:nvPr/>
          </p:nvSpPr>
          <p:spPr bwMode="auto">
            <a:xfrm flipV="1">
              <a:off x="5770779" y="6190671"/>
              <a:ext cx="1066" cy="103479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2" name="Line 558"/>
            <p:cNvSpPr>
              <a:spLocks noChangeShapeType="1"/>
            </p:cNvSpPr>
            <p:nvPr/>
          </p:nvSpPr>
          <p:spPr bwMode="auto">
            <a:xfrm>
              <a:off x="5737708" y="6462705"/>
              <a:ext cx="65074" cy="1066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3" name="Line 559"/>
            <p:cNvSpPr>
              <a:spLocks noChangeShapeType="1"/>
            </p:cNvSpPr>
            <p:nvPr/>
          </p:nvSpPr>
          <p:spPr bwMode="auto">
            <a:xfrm>
              <a:off x="5737708" y="6189604"/>
              <a:ext cx="65074" cy="1066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4" name="Freeform 560"/>
            <p:cNvSpPr>
              <a:spLocks/>
            </p:cNvSpPr>
            <p:nvPr/>
          </p:nvSpPr>
          <p:spPr bwMode="auto">
            <a:xfrm>
              <a:off x="5737708" y="6294150"/>
              <a:ext cx="65074" cy="64008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41" y="1"/>
                </a:cxn>
                <a:cxn ang="0">
                  <a:pos x="49" y="5"/>
                </a:cxn>
                <a:cxn ang="0">
                  <a:pos x="55" y="12"/>
                </a:cxn>
                <a:cxn ang="0">
                  <a:pos x="60" y="20"/>
                </a:cxn>
                <a:cxn ang="0">
                  <a:pos x="61" y="30"/>
                </a:cxn>
                <a:cxn ang="0">
                  <a:pos x="59" y="41"/>
                </a:cxn>
                <a:cxn ang="0">
                  <a:pos x="52" y="51"/>
                </a:cxn>
                <a:cxn ang="0">
                  <a:pos x="43" y="58"/>
                </a:cxn>
                <a:cxn ang="0">
                  <a:pos x="31" y="60"/>
                </a:cxn>
                <a:cxn ang="0">
                  <a:pos x="21" y="58"/>
                </a:cxn>
                <a:cxn ang="0">
                  <a:pos x="13" y="54"/>
                </a:cxn>
                <a:cxn ang="0">
                  <a:pos x="7" y="48"/>
                </a:cxn>
                <a:cxn ang="0">
                  <a:pos x="2" y="39"/>
                </a:cxn>
                <a:cxn ang="0">
                  <a:pos x="0" y="30"/>
                </a:cxn>
                <a:cxn ang="0">
                  <a:pos x="2" y="20"/>
                </a:cxn>
                <a:cxn ang="0">
                  <a:pos x="7" y="12"/>
                </a:cxn>
                <a:cxn ang="0">
                  <a:pos x="13" y="5"/>
                </a:cxn>
                <a:cxn ang="0">
                  <a:pos x="21" y="1"/>
                </a:cxn>
                <a:cxn ang="0">
                  <a:pos x="31" y="0"/>
                </a:cxn>
              </a:cxnLst>
              <a:rect l="0" t="0" r="r" b="b"/>
              <a:pathLst>
                <a:path w="61" h="60">
                  <a:moveTo>
                    <a:pt x="31" y="0"/>
                  </a:moveTo>
                  <a:lnTo>
                    <a:pt x="41" y="1"/>
                  </a:lnTo>
                  <a:lnTo>
                    <a:pt x="49" y="5"/>
                  </a:lnTo>
                  <a:lnTo>
                    <a:pt x="55" y="12"/>
                  </a:lnTo>
                  <a:lnTo>
                    <a:pt x="60" y="20"/>
                  </a:lnTo>
                  <a:lnTo>
                    <a:pt x="61" y="30"/>
                  </a:lnTo>
                  <a:lnTo>
                    <a:pt x="59" y="41"/>
                  </a:lnTo>
                  <a:lnTo>
                    <a:pt x="52" y="51"/>
                  </a:lnTo>
                  <a:lnTo>
                    <a:pt x="43" y="58"/>
                  </a:lnTo>
                  <a:lnTo>
                    <a:pt x="31" y="60"/>
                  </a:lnTo>
                  <a:lnTo>
                    <a:pt x="21" y="58"/>
                  </a:lnTo>
                  <a:lnTo>
                    <a:pt x="13" y="54"/>
                  </a:lnTo>
                  <a:lnTo>
                    <a:pt x="7" y="48"/>
                  </a:lnTo>
                  <a:lnTo>
                    <a:pt x="2" y="39"/>
                  </a:lnTo>
                  <a:lnTo>
                    <a:pt x="0" y="30"/>
                  </a:lnTo>
                  <a:lnTo>
                    <a:pt x="2" y="20"/>
                  </a:lnTo>
                  <a:lnTo>
                    <a:pt x="7" y="12"/>
                  </a:lnTo>
                  <a:lnTo>
                    <a:pt x="13" y="5"/>
                  </a:lnTo>
                  <a:lnTo>
                    <a:pt x="21" y="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5" name="Line 561"/>
            <p:cNvSpPr>
              <a:spLocks noChangeShapeType="1"/>
            </p:cNvSpPr>
            <p:nvPr/>
          </p:nvSpPr>
          <p:spPr bwMode="auto">
            <a:xfrm flipV="1">
              <a:off x="6054548" y="6203473"/>
              <a:ext cx="1066" cy="162154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6" name="Line 562"/>
            <p:cNvSpPr>
              <a:spLocks noChangeShapeType="1"/>
            </p:cNvSpPr>
            <p:nvPr/>
          </p:nvSpPr>
          <p:spPr bwMode="auto">
            <a:xfrm flipV="1">
              <a:off x="6054548" y="5977311"/>
              <a:ext cx="1066" cy="161086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7" name="Line 563"/>
            <p:cNvSpPr>
              <a:spLocks noChangeShapeType="1"/>
            </p:cNvSpPr>
            <p:nvPr/>
          </p:nvSpPr>
          <p:spPr bwMode="auto">
            <a:xfrm>
              <a:off x="6021477" y="6365626"/>
              <a:ext cx="65074" cy="1066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8" name="Line 564"/>
            <p:cNvSpPr>
              <a:spLocks noChangeShapeType="1"/>
            </p:cNvSpPr>
            <p:nvPr/>
          </p:nvSpPr>
          <p:spPr bwMode="auto">
            <a:xfrm>
              <a:off x="6021477" y="5976244"/>
              <a:ext cx="65074" cy="1066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9" name="Freeform 565"/>
            <p:cNvSpPr>
              <a:spLocks/>
            </p:cNvSpPr>
            <p:nvPr/>
          </p:nvSpPr>
          <p:spPr bwMode="auto">
            <a:xfrm>
              <a:off x="6021477" y="6138397"/>
              <a:ext cx="65074" cy="65074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40" y="2"/>
                </a:cxn>
                <a:cxn ang="0">
                  <a:pos x="49" y="6"/>
                </a:cxn>
                <a:cxn ang="0">
                  <a:pos x="55" y="13"/>
                </a:cxn>
                <a:cxn ang="0">
                  <a:pos x="60" y="21"/>
                </a:cxn>
                <a:cxn ang="0">
                  <a:pos x="61" y="31"/>
                </a:cxn>
                <a:cxn ang="0">
                  <a:pos x="60" y="41"/>
                </a:cxn>
                <a:cxn ang="0">
                  <a:pos x="55" y="48"/>
                </a:cxn>
                <a:cxn ang="0">
                  <a:pos x="49" y="55"/>
                </a:cxn>
                <a:cxn ang="0">
                  <a:pos x="40" y="59"/>
                </a:cxn>
                <a:cxn ang="0">
                  <a:pos x="31" y="61"/>
                </a:cxn>
                <a:cxn ang="0">
                  <a:pos x="21" y="59"/>
                </a:cxn>
                <a:cxn ang="0">
                  <a:pos x="13" y="55"/>
                </a:cxn>
                <a:cxn ang="0">
                  <a:pos x="7" y="48"/>
                </a:cxn>
                <a:cxn ang="0">
                  <a:pos x="2" y="41"/>
                </a:cxn>
                <a:cxn ang="0">
                  <a:pos x="0" y="31"/>
                </a:cxn>
                <a:cxn ang="0">
                  <a:pos x="2" y="21"/>
                </a:cxn>
                <a:cxn ang="0">
                  <a:pos x="7" y="13"/>
                </a:cxn>
                <a:cxn ang="0">
                  <a:pos x="13" y="6"/>
                </a:cxn>
                <a:cxn ang="0">
                  <a:pos x="21" y="2"/>
                </a:cxn>
                <a:cxn ang="0">
                  <a:pos x="31" y="0"/>
                </a:cxn>
              </a:cxnLst>
              <a:rect l="0" t="0" r="r" b="b"/>
              <a:pathLst>
                <a:path w="61" h="61">
                  <a:moveTo>
                    <a:pt x="31" y="0"/>
                  </a:moveTo>
                  <a:lnTo>
                    <a:pt x="40" y="2"/>
                  </a:lnTo>
                  <a:lnTo>
                    <a:pt x="49" y="6"/>
                  </a:lnTo>
                  <a:lnTo>
                    <a:pt x="55" y="13"/>
                  </a:lnTo>
                  <a:lnTo>
                    <a:pt x="60" y="21"/>
                  </a:lnTo>
                  <a:lnTo>
                    <a:pt x="61" y="31"/>
                  </a:lnTo>
                  <a:lnTo>
                    <a:pt x="60" y="41"/>
                  </a:lnTo>
                  <a:lnTo>
                    <a:pt x="55" y="48"/>
                  </a:lnTo>
                  <a:lnTo>
                    <a:pt x="49" y="55"/>
                  </a:lnTo>
                  <a:lnTo>
                    <a:pt x="40" y="59"/>
                  </a:lnTo>
                  <a:lnTo>
                    <a:pt x="31" y="61"/>
                  </a:lnTo>
                  <a:lnTo>
                    <a:pt x="21" y="59"/>
                  </a:lnTo>
                  <a:lnTo>
                    <a:pt x="13" y="55"/>
                  </a:lnTo>
                  <a:lnTo>
                    <a:pt x="7" y="48"/>
                  </a:lnTo>
                  <a:lnTo>
                    <a:pt x="2" y="41"/>
                  </a:lnTo>
                  <a:lnTo>
                    <a:pt x="0" y="31"/>
                  </a:lnTo>
                  <a:lnTo>
                    <a:pt x="2" y="21"/>
                  </a:lnTo>
                  <a:lnTo>
                    <a:pt x="7" y="13"/>
                  </a:lnTo>
                  <a:lnTo>
                    <a:pt x="13" y="6"/>
                  </a:lnTo>
                  <a:lnTo>
                    <a:pt x="21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0" name="Line 566"/>
            <p:cNvSpPr>
              <a:spLocks noChangeShapeType="1"/>
            </p:cNvSpPr>
            <p:nvPr/>
          </p:nvSpPr>
          <p:spPr bwMode="auto">
            <a:xfrm flipV="1">
              <a:off x="6484468" y="6184270"/>
              <a:ext cx="1066" cy="20055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1" name="Line 567"/>
            <p:cNvSpPr>
              <a:spLocks noChangeShapeType="1"/>
            </p:cNvSpPr>
            <p:nvPr/>
          </p:nvSpPr>
          <p:spPr bwMode="auto">
            <a:xfrm flipV="1">
              <a:off x="6484468" y="5918637"/>
              <a:ext cx="1066" cy="20162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2" name="Line 568"/>
            <p:cNvSpPr>
              <a:spLocks noChangeShapeType="1"/>
            </p:cNvSpPr>
            <p:nvPr/>
          </p:nvSpPr>
          <p:spPr bwMode="auto">
            <a:xfrm>
              <a:off x="6452464" y="6384829"/>
              <a:ext cx="65074" cy="1066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3" name="Line 569"/>
            <p:cNvSpPr>
              <a:spLocks noChangeShapeType="1"/>
            </p:cNvSpPr>
            <p:nvPr/>
          </p:nvSpPr>
          <p:spPr bwMode="auto">
            <a:xfrm>
              <a:off x="6452464" y="5917570"/>
              <a:ext cx="65074" cy="1066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4" name="Freeform 570"/>
            <p:cNvSpPr>
              <a:spLocks/>
            </p:cNvSpPr>
            <p:nvPr/>
          </p:nvSpPr>
          <p:spPr bwMode="auto">
            <a:xfrm>
              <a:off x="6452464" y="6120262"/>
              <a:ext cx="65074" cy="64008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0" y="1"/>
                </a:cxn>
                <a:cxn ang="0">
                  <a:pos x="49" y="5"/>
                </a:cxn>
                <a:cxn ang="0">
                  <a:pos x="55" y="12"/>
                </a:cxn>
                <a:cxn ang="0">
                  <a:pos x="60" y="20"/>
                </a:cxn>
                <a:cxn ang="0">
                  <a:pos x="61" y="30"/>
                </a:cxn>
                <a:cxn ang="0">
                  <a:pos x="60" y="40"/>
                </a:cxn>
                <a:cxn ang="0">
                  <a:pos x="55" y="48"/>
                </a:cxn>
                <a:cxn ang="0">
                  <a:pos x="49" y="55"/>
                </a:cxn>
                <a:cxn ang="0">
                  <a:pos x="40" y="58"/>
                </a:cxn>
                <a:cxn ang="0">
                  <a:pos x="30" y="60"/>
                </a:cxn>
                <a:cxn ang="0">
                  <a:pos x="21" y="58"/>
                </a:cxn>
                <a:cxn ang="0">
                  <a:pos x="13" y="55"/>
                </a:cxn>
                <a:cxn ang="0">
                  <a:pos x="6" y="48"/>
                </a:cxn>
                <a:cxn ang="0">
                  <a:pos x="2" y="40"/>
                </a:cxn>
                <a:cxn ang="0">
                  <a:pos x="0" y="30"/>
                </a:cxn>
                <a:cxn ang="0">
                  <a:pos x="2" y="20"/>
                </a:cxn>
                <a:cxn ang="0">
                  <a:pos x="6" y="12"/>
                </a:cxn>
                <a:cxn ang="0">
                  <a:pos x="13" y="5"/>
                </a:cxn>
                <a:cxn ang="0">
                  <a:pos x="21" y="1"/>
                </a:cxn>
                <a:cxn ang="0">
                  <a:pos x="30" y="0"/>
                </a:cxn>
              </a:cxnLst>
              <a:rect l="0" t="0" r="r" b="b"/>
              <a:pathLst>
                <a:path w="61" h="60">
                  <a:moveTo>
                    <a:pt x="30" y="0"/>
                  </a:moveTo>
                  <a:lnTo>
                    <a:pt x="40" y="1"/>
                  </a:lnTo>
                  <a:lnTo>
                    <a:pt x="49" y="5"/>
                  </a:lnTo>
                  <a:lnTo>
                    <a:pt x="55" y="12"/>
                  </a:lnTo>
                  <a:lnTo>
                    <a:pt x="60" y="20"/>
                  </a:lnTo>
                  <a:lnTo>
                    <a:pt x="61" y="30"/>
                  </a:lnTo>
                  <a:lnTo>
                    <a:pt x="60" y="40"/>
                  </a:lnTo>
                  <a:lnTo>
                    <a:pt x="55" y="48"/>
                  </a:lnTo>
                  <a:lnTo>
                    <a:pt x="49" y="55"/>
                  </a:lnTo>
                  <a:lnTo>
                    <a:pt x="40" y="58"/>
                  </a:lnTo>
                  <a:lnTo>
                    <a:pt x="30" y="60"/>
                  </a:lnTo>
                  <a:lnTo>
                    <a:pt x="21" y="58"/>
                  </a:lnTo>
                  <a:lnTo>
                    <a:pt x="13" y="55"/>
                  </a:lnTo>
                  <a:lnTo>
                    <a:pt x="6" y="48"/>
                  </a:lnTo>
                  <a:lnTo>
                    <a:pt x="2" y="40"/>
                  </a:lnTo>
                  <a:lnTo>
                    <a:pt x="0" y="30"/>
                  </a:lnTo>
                  <a:lnTo>
                    <a:pt x="2" y="20"/>
                  </a:lnTo>
                  <a:lnTo>
                    <a:pt x="6" y="12"/>
                  </a:lnTo>
                  <a:lnTo>
                    <a:pt x="13" y="5"/>
                  </a:lnTo>
                  <a:lnTo>
                    <a:pt x="21" y="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6" name="Line 585"/>
            <p:cNvSpPr>
              <a:spLocks noChangeShapeType="1"/>
            </p:cNvSpPr>
            <p:nvPr/>
          </p:nvSpPr>
          <p:spPr bwMode="auto">
            <a:xfrm>
              <a:off x="6058815" y="5257221"/>
              <a:ext cx="1066" cy="1066"/>
            </a:xfrm>
            <a:prstGeom prst="line">
              <a:avLst/>
            </a:prstGeom>
            <a:noFill/>
            <a:ln w="6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7" name="Freeform 586"/>
            <p:cNvSpPr>
              <a:spLocks/>
            </p:cNvSpPr>
            <p:nvPr/>
          </p:nvSpPr>
          <p:spPr bwMode="auto">
            <a:xfrm>
              <a:off x="6207100" y="5240152"/>
              <a:ext cx="72542" cy="71475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53" y="12"/>
                </a:cxn>
                <a:cxn ang="0">
                  <a:pos x="51" y="47"/>
                </a:cxn>
                <a:cxn ang="0">
                  <a:pos x="52" y="51"/>
                </a:cxn>
                <a:cxn ang="0">
                  <a:pos x="54" y="53"/>
                </a:cxn>
                <a:cxn ang="0">
                  <a:pos x="57" y="55"/>
                </a:cxn>
                <a:cxn ang="0">
                  <a:pos x="61" y="55"/>
                </a:cxn>
                <a:cxn ang="0">
                  <a:pos x="63" y="51"/>
                </a:cxn>
                <a:cxn ang="0">
                  <a:pos x="64" y="48"/>
                </a:cxn>
                <a:cxn ang="0">
                  <a:pos x="68" y="46"/>
                </a:cxn>
                <a:cxn ang="0">
                  <a:pos x="65" y="58"/>
                </a:cxn>
                <a:cxn ang="0">
                  <a:pos x="61" y="65"/>
                </a:cxn>
                <a:cxn ang="0">
                  <a:pos x="54" y="67"/>
                </a:cxn>
                <a:cxn ang="0">
                  <a:pos x="48" y="65"/>
                </a:cxn>
                <a:cxn ang="0">
                  <a:pos x="44" y="58"/>
                </a:cxn>
                <a:cxn ang="0">
                  <a:pos x="43" y="26"/>
                </a:cxn>
                <a:cxn ang="0">
                  <a:pos x="27" y="12"/>
                </a:cxn>
                <a:cxn ang="0">
                  <a:pos x="25" y="48"/>
                </a:cxn>
                <a:cxn ang="0">
                  <a:pos x="21" y="61"/>
                </a:cxn>
                <a:cxn ang="0">
                  <a:pos x="17" y="66"/>
                </a:cxn>
                <a:cxn ang="0">
                  <a:pos x="13" y="67"/>
                </a:cxn>
                <a:cxn ang="0">
                  <a:pos x="8" y="62"/>
                </a:cxn>
                <a:cxn ang="0">
                  <a:pos x="10" y="56"/>
                </a:cxn>
                <a:cxn ang="0">
                  <a:pos x="13" y="52"/>
                </a:cxn>
                <a:cxn ang="0">
                  <a:pos x="16" y="46"/>
                </a:cxn>
                <a:cxn ang="0">
                  <a:pos x="17" y="40"/>
                </a:cxn>
                <a:cxn ang="0">
                  <a:pos x="21" y="23"/>
                </a:cxn>
                <a:cxn ang="0">
                  <a:pos x="14" y="12"/>
                </a:cxn>
                <a:cxn ang="0">
                  <a:pos x="7" y="15"/>
                </a:cxn>
                <a:cxn ang="0">
                  <a:pos x="3" y="21"/>
                </a:cxn>
                <a:cxn ang="0">
                  <a:pos x="3" y="13"/>
                </a:cxn>
                <a:cxn ang="0">
                  <a:pos x="8" y="3"/>
                </a:cxn>
                <a:cxn ang="0">
                  <a:pos x="13" y="0"/>
                </a:cxn>
                <a:cxn ang="0">
                  <a:pos x="19" y="0"/>
                </a:cxn>
              </a:cxnLst>
              <a:rect l="0" t="0" r="r" b="b"/>
              <a:pathLst>
                <a:path w="68" h="67">
                  <a:moveTo>
                    <a:pt x="19" y="0"/>
                  </a:moveTo>
                  <a:lnTo>
                    <a:pt x="68" y="0"/>
                  </a:lnTo>
                  <a:lnTo>
                    <a:pt x="68" y="12"/>
                  </a:lnTo>
                  <a:lnTo>
                    <a:pt x="53" y="12"/>
                  </a:lnTo>
                  <a:lnTo>
                    <a:pt x="51" y="27"/>
                  </a:lnTo>
                  <a:lnTo>
                    <a:pt x="51" y="47"/>
                  </a:lnTo>
                  <a:lnTo>
                    <a:pt x="52" y="49"/>
                  </a:lnTo>
                  <a:lnTo>
                    <a:pt x="52" y="51"/>
                  </a:lnTo>
                  <a:lnTo>
                    <a:pt x="53" y="52"/>
                  </a:lnTo>
                  <a:lnTo>
                    <a:pt x="54" y="53"/>
                  </a:lnTo>
                  <a:lnTo>
                    <a:pt x="55" y="54"/>
                  </a:lnTo>
                  <a:lnTo>
                    <a:pt x="57" y="55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1" y="54"/>
                  </a:lnTo>
                  <a:lnTo>
                    <a:pt x="63" y="51"/>
                  </a:lnTo>
                  <a:lnTo>
                    <a:pt x="64" y="50"/>
                  </a:lnTo>
                  <a:lnTo>
                    <a:pt x="64" y="48"/>
                  </a:lnTo>
                  <a:lnTo>
                    <a:pt x="65" y="46"/>
                  </a:lnTo>
                  <a:lnTo>
                    <a:pt x="68" y="46"/>
                  </a:lnTo>
                  <a:lnTo>
                    <a:pt x="67" y="53"/>
                  </a:lnTo>
                  <a:lnTo>
                    <a:pt x="65" y="58"/>
                  </a:lnTo>
                  <a:lnTo>
                    <a:pt x="64" y="62"/>
                  </a:lnTo>
                  <a:lnTo>
                    <a:pt x="61" y="65"/>
                  </a:lnTo>
                  <a:lnTo>
                    <a:pt x="58" y="66"/>
                  </a:lnTo>
                  <a:lnTo>
                    <a:pt x="54" y="67"/>
                  </a:lnTo>
                  <a:lnTo>
                    <a:pt x="51" y="66"/>
                  </a:lnTo>
                  <a:lnTo>
                    <a:pt x="48" y="65"/>
                  </a:lnTo>
                  <a:lnTo>
                    <a:pt x="46" y="62"/>
                  </a:lnTo>
                  <a:lnTo>
                    <a:pt x="44" y="58"/>
                  </a:lnTo>
                  <a:lnTo>
                    <a:pt x="43" y="51"/>
                  </a:lnTo>
                  <a:lnTo>
                    <a:pt x="43" y="26"/>
                  </a:lnTo>
                  <a:lnTo>
                    <a:pt x="44" y="12"/>
                  </a:lnTo>
                  <a:lnTo>
                    <a:pt x="27" y="12"/>
                  </a:lnTo>
                  <a:lnTo>
                    <a:pt x="26" y="33"/>
                  </a:lnTo>
                  <a:lnTo>
                    <a:pt x="25" y="48"/>
                  </a:lnTo>
                  <a:lnTo>
                    <a:pt x="24" y="58"/>
                  </a:lnTo>
                  <a:lnTo>
                    <a:pt x="21" y="61"/>
                  </a:lnTo>
                  <a:lnTo>
                    <a:pt x="19" y="65"/>
                  </a:lnTo>
                  <a:lnTo>
                    <a:pt x="17" y="66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0" y="65"/>
                  </a:lnTo>
                  <a:lnTo>
                    <a:pt x="8" y="62"/>
                  </a:lnTo>
                  <a:lnTo>
                    <a:pt x="8" y="58"/>
                  </a:lnTo>
                  <a:lnTo>
                    <a:pt x="10" y="56"/>
                  </a:lnTo>
                  <a:lnTo>
                    <a:pt x="11" y="55"/>
                  </a:lnTo>
                  <a:lnTo>
                    <a:pt x="13" y="52"/>
                  </a:lnTo>
                  <a:lnTo>
                    <a:pt x="15" y="49"/>
                  </a:lnTo>
                  <a:lnTo>
                    <a:pt x="16" y="46"/>
                  </a:lnTo>
                  <a:lnTo>
                    <a:pt x="17" y="43"/>
                  </a:lnTo>
                  <a:lnTo>
                    <a:pt x="17" y="40"/>
                  </a:lnTo>
                  <a:lnTo>
                    <a:pt x="20" y="33"/>
                  </a:lnTo>
                  <a:lnTo>
                    <a:pt x="21" y="23"/>
                  </a:lnTo>
                  <a:lnTo>
                    <a:pt x="22" y="12"/>
                  </a:lnTo>
                  <a:lnTo>
                    <a:pt x="14" y="12"/>
                  </a:lnTo>
                  <a:lnTo>
                    <a:pt x="11" y="13"/>
                  </a:lnTo>
                  <a:lnTo>
                    <a:pt x="7" y="15"/>
                  </a:lnTo>
                  <a:lnTo>
                    <a:pt x="4" y="17"/>
                  </a:lnTo>
                  <a:lnTo>
                    <a:pt x="3" y="21"/>
                  </a:lnTo>
                  <a:lnTo>
                    <a:pt x="0" y="21"/>
                  </a:lnTo>
                  <a:lnTo>
                    <a:pt x="3" y="13"/>
                  </a:lnTo>
                  <a:lnTo>
                    <a:pt x="6" y="7"/>
                  </a:lnTo>
                  <a:lnTo>
                    <a:pt x="8" y="3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8" name="Rectangle 587"/>
            <p:cNvSpPr>
              <a:spLocks noChangeArrowheads="1"/>
            </p:cNvSpPr>
            <p:nvPr/>
          </p:nvSpPr>
          <p:spPr bwMode="auto">
            <a:xfrm>
              <a:off x="6287110" y="5203881"/>
              <a:ext cx="28803" cy="1066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9" name="Freeform 588"/>
            <p:cNvSpPr>
              <a:spLocks noEditPoints="1"/>
            </p:cNvSpPr>
            <p:nvPr/>
          </p:nvSpPr>
          <p:spPr bwMode="auto">
            <a:xfrm>
              <a:off x="6361786" y="5208148"/>
              <a:ext cx="73609" cy="103479"/>
            </a:xfrm>
            <a:custGeom>
              <a:avLst/>
              <a:gdLst/>
              <a:ahLst/>
              <a:cxnLst>
                <a:cxn ang="0">
                  <a:pos x="27" y="35"/>
                </a:cxn>
                <a:cxn ang="0">
                  <a:pos x="24" y="37"/>
                </a:cxn>
                <a:cxn ang="0">
                  <a:pos x="20" y="48"/>
                </a:cxn>
                <a:cxn ang="0">
                  <a:pos x="20" y="71"/>
                </a:cxn>
                <a:cxn ang="0">
                  <a:pos x="22" y="82"/>
                </a:cxn>
                <a:cxn ang="0">
                  <a:pos x="27" y="88"/>
                </a:cxn>
                <a:cxn ang="0">
                  <a:pos x="34" y="89"/>
                </a:cxn>
                <a:cxn ang="0">
                  <a:pos x="39" y="86"/>
                </a:cxn>
                <a:cxn ang="0">
                  <a:pos x="44" y="81"/>
                </a:cxn>
                <a:cxn ang="0">
                  <a:pos x="40" y="40"/>
                </a:cxn>
                <a:cxn ang="0">
                  <a:pos x="30" y="34"/>
                </a:cxn>
                <a:cxn ang="0">
                  <a:pos x="34" y="0"/>
                </a:cxn>
                <a:cxn ang="0">
                  <a:pos x="63" y="86"/>
                </a:cxn>
                <a:cxn ang="0">
                  <a:pos x="64" y="88"/>
                </a:cxn>
                <a:cxn ang="0">
                  <a:pos x="66" y="89"/>
                </a:cxn>
                <a:cxn ang="0">
                  <a:pos x="69" y="92"/>
                </a:cxn>
                <a:cxn ang="0">
                  <a:pos x="44" y="86"/>
                </a:cxn>
                <a:cxn ang="0">
                  <a:pos x="37" y="93"/>
                </a:cxn>
                <a:cxn ang="0">
                  <a:pos x="31" y="96"/>
                </a:cxn>
                <a:cxn ang="0">
                  <a:pos x="26" y="97"/>
                </a:cxn>
                <a:cxn ang="0">
                  <a:pos x="12" y="92"/>
                </a:cxn>
                <a:cxn ang="0">
                  <a:pos x="3" y="80"/>
                </a:cxn>
                <a:cxn ang="0">
                  <a:pos x="0" y="64"/>
                </a:cxn>
                <a:cxn ang="0">
                  <a:pos x="3" y="46"/>
                </a:cxn>
                <a:cxn ang="0">
                  <a:pos x="8" y="39"/>
                </a:cxn>
                <a:cxn ang="0">
                  <a:pos x="14" y="34"/>
                </a:cxn>
                <a:cxn ang="0">
                  <a:pos x="27" y="30"/>
                </a:cxn>
                <a:cxn ang="0">
                  <a:pos x="33" y="30"/>
                </a:cxn>
                <a:cxn ang="0">
                  <a:pos x="44" y="39"/>
                </a:cxn>
                <a:cxn ang="0">
                  <a:pos x="42" y="5"/>
                </a:cxn>
                <a:cxn ang="0">
                  <a:pos x="39" y="3"/>
                </a:cxn>
                <a:cxn ang="0">
                  <a:pos x="34" y="0"/>
                </a:cxn>
              </a:cxnLst>
              <a:rect l="0" t="0" r="r" b="b"/>
              <a:pathLst>
                <a:path w="69" h="97">
                  <a:moveTo>
                    <a:pt x="28" y="34"/>
                  </a:moveTo>
                  <a:lnTo>
                    <a:pt x="27" y="35"/>
                  </a:lnTo>
                  <a:lnTo>
                    <a:pt x="26" y="36"/>
                  </a:lnTo>
                  <a:lnTo>
                    <a:pt x="24" y="37"/>
                  </a:lnTo>
                  <a:lnTo>
                    <a:pt x="21" y="44"/>
                  </a:lnTo>
                  <a:lnTo>
                    <a:pt x="20" y="48"/>
                  </a:lnTo>
                  <a:lnTo>
                    <a:pt x="20" y="54"/>
                  </a:lnTo>
                  <a:lnTo>
                    <a:pt x="20" y="71"/>
                  </a:lnTo>
                  <a:lnTo>
                    <a:pt x="21" y="79"/>
                  </a:lnTo>
                  <a:lnTo>
                    <a:pt x="22" y="82"/>
                  </a:lnTo>
                  <a:lnTo>
                    <a:pt x="25" y="87"/>
                  </a:lnTo>
                  <a:lnTo>
                    <a:pt x="27" y="88"/>
                  </a:lnTo>
                  <a:lnTo>
                    <a:pt x="29" y="89"/>
                  </a:lnTo>
                  <a:lnTo>
                    <a:pt x="34" y="89"/>
                  </a:lnTo>
                  <a:lnTo>
                    <a:pt x="37" y="88"/>
                  </a:lnTo>
                  <a:lnTo>
                    <a:pt x="39" y="86"/>
                  </a:lnTo>
                  <a:lnTo>
                    <a:pt x="41" y="84"/>
                  </a:lnTo>
                  <a:lnTo>
                    <a:pt x="44" y="81"/>
                  </a:lnTo>
                  <a:lnTo>
                    <a:pt x="44" y="47"/>
                  </a:lnTo>
                  <a:lnTo>
                    <a:pt x="40" y="40"/>
                  </a:lnTo>
                  <a:lnTo>
                    <a:pt x="36" y="36"/>
                  </a:lnTo>
                  <a:lnTo>
                    <a:pt x="30" y="34"/>
                  </a:lnTo>
                  <a:lnTo>
                    <a:pt x="28" y="34"/>
                  </a:lnTo>
                  <a:close/>
                  <a:moveTo>
                    <a:pt x="34" y="0"/>
                  </a:moveTo>
                  <a:lnTo>
                    <a:pt x="63" y="0"/>
                  </a:lnTo>
                  <a:lnTo>
                    <a:pt x="63" y="86"/>
                  </a:lnTo>
                  <a:lnTo>
                    <a:pt x="64" y="87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6" y="89"/>
                  </a:lnTo>
                  <a:lnTo>
                    <a:pt x="69" y="89"/>
                  </a:lnTo>
                  <a:lnTo>
                    <a:pt x="69" y="92"/>
                  </a:lnTo>
                  <a:lnTo>
                    <a:pt x="44" y="97"/>
                  </a:lnTo>
                  <a:lnTo>
                    <a:pt x="44" y="86"/>
                  </a:lnTo>
                  <a:lnTo>
                    <a:pt x="40" y="90"/>
                  </a:lnTo>
                  <a:lnTo>
                    <a:pt x="37" y="93"/>
                  </a:lnTo>
                  <a:lnTo>
                    <a:pt x="34" y="95"/>
                  </a:lnTo>
                  <a:lnTo>
                    <a:pt x="31" y="96"/>
                  </a:lnTo>
                  <a:lnTo>
                    <a:pt x="29" y="97"/>
                  </a:lnTo>
                  <a:lnTo>
                    <a:pt x="26" y="97"/>
                  </a:lnTo>
                  <a:lnTo>
                    <a:pt x="18" y="96"/>
                  </a:lnTo>
                  <a:lnTo>
                    <a:pt x="12" y="92"/>
                  </a:lnTo>
                  <a:lnTo>
                    <a:pt x="7" y="86"/>
                  </a:lnTo>
                  <a:lnTo>
                    <a:pt x="3" y="80"/>
                  </a:lnTo>
                  <a:lnTo>
                    <a:pt x="1" y="72"/>
                  </a:lnTo>
                  <a:lnTo>
                    <a:pt x="0" y="64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6" y="42"/>
                  </a:lnTo>
                  <a:lnTo>
                    <a:pt x="8" y="39"/>
                  </a:lnTo>
                  <a:lnTo>
                    <a:pt x="10" y="37"/>
                  </a:lnTo>
                  <a:lnTo>
                    <a:pt x="14" y="34"/>
                  </a:lnTo>
                  <a:lnTo>
                    <a:pt x="20" y="31"/>
                  </a:lnTo>
                  <a:lnTo>
                    <a:pt x="27" y="30"/>
                  </a:lnTo>
                  <a:lnTo>
                    <a:pt x="30" y="30"/>
                  </a:lnTo>
                  <a:lnTo>
                    <a:pt x="33" y="30"/>
                  </a:lnTo>
                  <a:lnTo>
                    <a:pt x="36" y="31"/>
                  </a:lnTo>
                  <a:lnTo>
                    <a:pt x="44" y="39"/>
                  </a:lnTo>
                  <a:lnTo>
                    <a:pt x="44" y="7"/>
                  </a:lnTo>
                  <a:lnTo>
                    <a:pt x="42" y="5"/>
                  </a:lnTo>
                  <a:lnTo>
                    <a:pt x="40" y="5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0" name="Freeform 589"/>
            <p:cNvSpPr>
              <a:spLocks noEditPoints="1"/>
            </p:cNvSpPr>
            <p:nvPr/>
          </p:nvSpPr>
          <p:spPr bwMode="auto">
            <a:xfrm>
              <a:off x="6446063" y="5240152"/>
              <a:ext cx="59741" cy="71475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6" y="5"/>
                </a:cxn>
                <a:cxn ang="0">
                  <a:pos x="24" y="7"/>
                </a:cxn>
                <a:cxn ang="0">
                  <a:pos x="20" y="15"/>
                </a:cxn>
                <a:cxn ang="0">
                  <a:pos x="19" y="24"/>
                </a:cxn>
                <a:cxn ang="0">
                  <a:pos x="19" y="27"/>
                </a:cxn>
                <a:cxn ang="0">
                  <a:pos x="39" y="27"/>
                </a:cxn>
                <a:cxn ang="0">
                  <a:pos x="39" y="17"/>
                </a:cxn>
                <a:cxn ang="0">
                  <a:pos x="37" y="12"/>
                </a:cxn>
                <a:cxn ang="0">
                  <a:pos x="37" y="10"/>
                </a:cxn>
                <a:cxn ang="0">
                  <a:pos x="35" y="7"/>
                </a:cxn>
                <a:cxn ang="0">
                  <a:pos x="31" y="4"/>
                </a:cxn>
                <a:cxn ang="0">
                  <a:pos x="28" y="4"/>
                </a:cxn>
                <a:cxn ang="0">
                  <a:pos x="31" y="0"/>
                </a:cxn>
                <a:cxn ang="0">
                  <a:pos x="40" y="2"/>
                </a:cxn>
                <a:cxn ang="0">
                  <a:pos x="49" y="7"/>
                </a:cxn>
                <a:cxn ang="0">
                  <a:pos x="53" y="14"/>
                </a:cxn>
                <a:cxn ang="0">
                  <a:pos x="56" y="21"/>
                </a:cxn>
                <a:cxn ang="0">
                  <a:pos x="56" y="31"/>
                </a:cxn>
                <a:cxn ang="0">
                  <a:pos x="19" y="31"/>
                </a:cxn>
                <a:cxn ang="0">
                  <a:pos x="20" y="38"/>
                </a:cxn>
                <a:cxn ang="0">
                  <a:pos x="23" y="44"/>
                </a:cxn>
                <a:cxn ang="0">
                  <a:pos x="27" y="49"/>
                </a:cxn>
                <a:cxn ang="0">
                  <a:pos x="29" y="51"/>
                </a:cxn>
                <a:cxn ang="0">
                  <a:pos x="31" y="53"/>
                </a:cxn>
                <a:cxn ang="0">
                  <a:pos x="33" y="54"/>
                </a:cxn>
                <a:cxn ang="0">
                  <a:pos x="36" y="55"/>
                </a:cxn>
                <a:cxn ang="0">
                  <a:pos x="39" y="55"/>
                </a:cxn>
                <a:cxn ang="0">
                  <a:pos x="42" y="55"/>
                </a:cxn>
                <a:cxn ang="0">
                  <a:pos x="44" y="54"/>
                </a:cxn>
                <a:cxn ang="0">
                  <a:pos x="46" y="52"/>
                </a:cxn>
                <a:cxn ang="0">
                  <a:pos x="48" y="51"/>
                </a:cxn>
                <a:cxn ang="0">
                  <a:pos x="52" y="47"/>
                </a:cxn>
                <a:cxn ang="0">
                  <a:pos x="53" y="44"/>
                </a:cxn>
                <a:cxn ang="0">
                  <a:pos x="56" y="46"/>
                </a:cxn>
                <a:cxn ang="0">
                  <a:pos x="51" y="56"/>
                </a:cxn>
                <a:cxn ang="0">
                  <a:pos x="45" y="62"/>
                </a:cxn>
                <a:cxn ang="0">
                  <a:pos x="37" y="65"/>
                </a:cxn>
                <a:cxn ang="0">
                  <a:pos x="29" y="67"/>
                </a:cxn>
                <a:cxn ang="0">
                  <a:pos x="20" y="66"/>
                </a:cxn>
                <a:cxn ang="0">
                  <a:pos x="12" y="62"/>
                </a:cxn>
                <a:cxn ang="0">
                  <a:pos x="6" y="56"/>
                </a:cxn>
                <a:cxn ang="0">
                  <a:pos x="2" y="50"/>
                </a:cxn>
                <a:cxn ang="0">
                  <a:pos x="1" y="42"/>
                </a:cxn>
                <a:cxn ang="0">
                  <a:pos x="0" y="34"/>
                </a:cxn>
                <a:cxn ang="0">
                  <a:pos x="1" y="24"/>
                </a:cxn>
                <a:cxn ang="0">
                  <a:pos x="4" y="16"/>
                </a:cxn>
                <a:cxn ang="0">
                  <a:pos x="9" y="9"/>
                </a:cxn>
                <a:cxn ang="0">
                  <a:pos x="15" y="4"/>
                </a:cxn>
                <a:cxn ang="0">
                  <a:pos x="23" y="1"/>
                </a:cxn>
                <a:cxn ang="0">
                  <a:pos x="31" y="0"/>
                </a:cxn>
              </a:cxnLst>
              <a:rect l="0" t="0" r="r" b="b"/>
              <a:pathLst>
                <a:path w="56" h="67">
                  <a:moveTo>
                    <a:pt x="28" y="4"/>
                  </a:moveTo>
                  <a:lnTo>
                    <a:pt x="26" y="5"/>
                  </a:lnTo>
                  <a:lnTo>
                    <a:pt x="24" y="7"/>
                  </a:lnTo>
                  <a:lnTo>
                    <a:pt x="20" y="15"/>
                  </a:lnTo>
                  <a:lnTo>
                    <a:pt x="19" y="24"/>
                  </a:lnTo>
                  <a:lnTo>
                    <a:pt x="19" y="27"/>
                  </a:lnTo>
                  <a:lnTo>
                    <a:pt x="39" y="27"/>
                  </a:lnTo>
                  <a:lnTo>
                    <a:pt x="39" y="17"/>
                  </a:lnTo>
                  <a:lnTo>
                    <a:pt x="37" y="12"/>
                  </a:lnTo>
                  <a:lnTo>
                    <a:pt x="37" y="10"/>
                  </a:lnTo>
                  <a:lnTo>
                    <a:pt x="35" y="7"/>
                  </a:lnTo>
                  <a:lnTo>
                    <a:pt x="31" y="4"/>
                  </a:lnTo>
                  <a:lnTo>
                    <a:pt x="28" y="4"/>
                  </a:lnTo>
                  <a:close/>
                  <a:moveTo>
                    <a:pt x="31" y="0"/>
                  </a:moveTo>
                  <a:lnTo>
                    <a:pt x="40" y="2"/>
                  </a:lnTo>
                  <a:lnTo>
                    <a:pt x="49" y="7"/>
                  </a:lnTo>
                  <a:lnTo>
                    <a:pt x="53" y="14"/>
                  </a:lnTo>
                  <a:lnTo>
                    <a:pt x="56" y="21"/>
                  </a:lnTo>
                  <a:lnTo>
                    <a:pt x="56" y="31"/>
                  </a:lnTo>
                  <a:lnTo>
                    <a:pt x="19" y="31"/>
                  </a:lnTo>
                  <a:lnTo>
                    <a:pt x="20" y="38"/>
                  </a:lnTo>
                  <a:lnTo>
                    <a:pt x="23" y="44"/>
                  </a:lnTo>
                  <a:lnTo>
                    <a:pt x="27" y="49"/>
                  </a:lnTo>
                  <a:lnTo>
                    <a:pt x="29" y="51"/>
                  </a:lnTo>
                  <a:lnTo>
                    <a:pt x="31" y="53"/>
                  </a:lnTo>
                  <a:lnTo>
                    <a:pt x="33" y="54"/>
                  </a:lnTo>
                  <a:lnTo>
                    <a:pt x="36" y="55"/>
                  </a:lnTo>
                  <a:lnTo>
                    <a:pt x="39" y="55"/>
                  </a:lnTo>
                  <a:lnTo>
                    <a:pt x="42" y="55"/>
                  </a:lnTo>
                  <a:lnTo>
                    <a:pt x="44" y="54"/>
                  </a:lnTo>
                  <a:lnTo>
                    <a:pt x="46" y="52"/>
                  </a:lnTo>
                  <a:lnTo>
                    <a:pt x="48" y="51"/>
                  </a:lnTo>
                  <a:lnTo>
                    <a:pt x="52" y="47"/>
                  </a:lnTo>
                  <a:lnTo>
                    <a:pt x="53" y="44"/>
                  </a:lnTo>
                  <a:lnTo>
                    <a:pt x="56" y="46"/>
                  </a:lnTo>
                  <a:lnTo>
                    <a:pt x="51" y="56"/>
                  </a:lnTo>
                  <a:lnTo>
                    <a:pt x="45" y="62"/>
                  </a:lnTo>
                  <a:lnTo>
                    <a:pt x="37" y="65"/>
                  </a:lnTo>
                  <a:lnTo>
                    <a:pt x="29" y="67"/>
                  </a:lnTo>
                  <a:lnTo>
                    <a:pt x="20" y="66"/>
                  </a:lnTo>
                  <a:lnTo>
                    <a:pt x="12" y="62"/>
                  </a:lnTo>
                  <a:lnTo>
                    <a:pt x="6" y="56"/>
                  </a:lnTo>
                  <a:lnTo>
                    <a:pt x="2" y="50"/>
                  </a:lnTo>
                  <a:lnTo>
                    <a:pt x="1" y="42"/>
                  </a:lnTo>
                  <a:lnTo>
                    <a:pt x="0" y="34"/>
                  </a:lnTo>
                  <a:lnTo>
                    <a:pt x="1" y="24"/>
                  </a:lnTo>
                  <a:lnTo>
                    <a:pt x="4" y="16"/>
                  </a:lnTo>
                  <a:lnTo>
                    <a:pt x="9" y="9"/>
                  </a:lnTo>
                  <a:lnTo>
                    <a:pt x="15" y="4"/>
                  </a:lnTo>
                  <a:lnTo>
                    <a:pt x="23" y="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1" name="Freeform 590"/>
            <p:cNvSpPr>
              <a:spLocks/>
            </p:cNvSpPr>
            <p:nvPr/>
          </p:nvSpPr>
          <p:spPr bwMode="auto">
            <a:xfrm>
              <a:off x="6516472" y="5241219"/>
              <a:ext cx="70409" cy="704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" y="0"/>
                </a:cxn>
                <a:cxn ang="0">
                  <a:pos x="24" y="53"/>
                </a:cxn>
                <a:cxn ang="0">
                  <a:pos x="26" y="55"/>
                </a:cxn>
                <a:cxn ang="0">
                  <a:pos x="27" y="55"/>
                </a:cxn>
                <a:cxn ang="0">
                  <a:pos x="27" y="56"/>
                </a:cxn>
                <a:cxn ang="0">
                  <a:pos x="28" y="57"/>
                </a:cxn>
                <a:cxn ang="0">
                  <a:pos x="33" y="57"/>
                </a:cxn>
                <a:cxn ang="0">
                  <a:pos x="38" y="52"/>
                </a:cxn>
                <a:cxn ang="0">
                  <a:pos x="39" y="50"/>
                </a:cxn>
                <a:cxn ang="0">
                  <a:pos x="41" y="48"/>
                </a:cxn>
                <a:cxn ang="0">
                  <a:pos x="41" y="10"/>
                </a:cxn>
                <a:cxn ang="0">
                  <a:pos x="40" y="8"/>
                </a:cxn>
                <a:cxn ang="0">
                  <a:pos x="40" y="7"/>
                </a:cxn>
                <a:cxn ang="0">
                  <a:pos x="39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5" y="3"/>
                </a:cxn>
                <a:cxn ang="0">
                  <a:pos x="35" y="0"/>
                </a:cxn>
                <a:cxn ang="0">
                  <a:pos x="60" y="0"/>
                </a:cxn>
                <a:cxn ang="0">
                  <a:pos x="60" y="57"/>
                </a:cxn>
                <a:cxn ang="0">
                  <a:pos x="61" y="58"/>
                </a:cxn>
                <a:cxn ang="0">
                  <a:pos x="62" y="58"/>
                </a:cxn>
                <a:cxn ang="0">
                  <a:pos x="62" y="60"/>
                </a:cxn>
                <a:cxn ang="0">
                  <a:pos x="63" y="60"/>
                </a:cxn>
                <a:cxn ang="0">
                  <a:pos x="64" y="61"/>
                </a:cxn>
                <a:cxn ang="0">
                  <a:pos x="66" y="61"/>
                </a:cxn>
                <a:cxn ang="0">
                  <a:pos x="66" y="64"/>
                </a:cxn>
                <a:cxn ang="0">
                  <a:pos x="41" y="64"/>
                </a:cxn>
                <a:cxn ang="0">
                  <a:pos x="41" y="55"/>
                </a:cxn>
                <a:cxn ang="0">
                  <a:pos x="39" y="58"/>
                </a:cxn>
                <a:cxn ang="0">
                  <a:pos x="37" y="60"/>
                </a:cxn>
                <a:cxn ang="0">
                  <a:pos x="34" y="62"/>
                </a:cxn>
                <a:cxn ang="0">
                  <a:pos x="32" y="63"/>
                </a:cxn>
                <a:cxn ang="0">
                  <a:pos x="30" y="64"/>
                </a:cxn>
                <a:cxn ang="0">
                  <a:pos x="25" y="66"/>
                </a:cxn>
                <a:cxn ang="0">
                  <a:pos x="20" y="66"/>
                </a:cxn>
                <a:cxn ang="0">
                  <a:pos x="15" y="64"/>
                </a:cxn>
                <a:cxn ang="0">
                  <a:pos x="13" y="63"/>
                </a:cxn>
                <a:cxn ang="0">
                  <a:pos x="9" y="59"/>
                </a:cxn>
                <a:cxn ang="0">
                  <a:pos x="8" y="57"/>
                </a:cxn>
                <a:cxn ang="0">
                  <a:pos x="6" y="55"/>
                </a:cxn>
                <a:cxn ang="0">
                  <a:pos x="6" y="51"/>
                </a:cxn>
                <a:cxn ang="0">
                  <a:pos x="5" y="47"/>
                </a:cxn>
                <a:cxn ang="0">
                  <a:pos x="5" y="8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4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66" h="66">
                  <a:moveTo>
                    <a:pt x="0" y="0"/>
                  </a:moveTo>
                  <a:lnTo>
                    <a:pt x="24" y="0"/>
                  </a:lnTo>
                  <a:lnTo>
                    <a:pt x="24" y="53"/>
                  </a:lnTo>
                  <a:lnTo>
                    <a:pt x="26" y="55"/>
                  </a:lnTo>
                  <a:lnTo>
                    <a:pt x="27" y="55"/>
                  </a:lnTo>
                  <a:lnTo>
                    <a:pt x="27" y="56"/>
                  </a:lnTo>
                  <a:lnTo>
                    <a:pt x="28" y="57"/>
                  </a:lnTo>
                  <a:lnTo>
                    <a:pt x="33" y="57"/>
                  </a:lnTo>
                  <a:lnTo>
                    <a:pt x="38" y="52"/>
                  </a:lnTo>
                  <a:lnTo>
                    <a:pt x="39" y="50"/>
                  </a:lnTo>
                  <a:lnTo>
                    <a:pt x="41" y="48"/>
                  </a:lnTo>
                  <a:lnTo>
                    <a:pt x="41" y="10"/>
                  </a:lnTo>
                  <a:lnTo>
                    <a:pt x="40" y="8"/>
                  </a:lnTo>
                  <a:lnTo>
                    <a:pt x="40" y="7"/>
                  </a:lnTo>
                  <a:lnTo>
                    <a:pt x="39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5" y="3"/>
                  </a:lnTo>
                  <a:lnTo>
                    <a:pt x="35" y="0"/>
                  </a:lnTo>
                  <a:lnTo>
                    <a:pt x="60" y="0"/>
                  </a:lnTo>
                  <a:lnTo>
                    <a:pt x="60" y="57"/>
                  </a:lnTo>
                  <a:lnTo>
                    <a:pt x="61" y="58"/>
                  </a:lnTo>
                  <a:lnTo>
                    <a:pt x="62" y="58"/>
                  </a:lnTo>
                  <a:lnTo>
                    <a:pt x="62" y="60"/>
                  </a:lnTo>
                  <a:lnTo>
                    <a:pt x="63" y="60"/>
                  </a:lnTo>
                  <a:lnTo>
                    <a:pt x="64" y="61"/>
                  </a:lnTo>
                  <a:lnTo>
                    <a:pt x="66" y="61"/>
                  </a:lnTo>
                  <a:lnTo>
                    <a:pt x="66" y="64"/>
                  </a:lnTo>
                  <a:lnTo>
                    <a:pt x="41" y="64"/>
                  </a:lnTo>
                  <a:lnTo>
                    <a:pt x="41" y="55"/>
                  </a:lnTo>
                  <a:lnTo>
                    <a:pt x="39" y="58"/>
                  </a:lnTo>
                  <a:lnTo>
                    <a:pt x="37" y="60"/>
                  </a:lnTo>
                  <a:lnTo>
                    <a:pt x="34" y="62"/>
                  </a:lnTo>
                  <a:lnTo>
                    <a:pt x="32" y="63"/>
                  </a:lnTo>
                  <a:lnTo>
                    <a:pt x="30" y="64"/>
                  </a:lnTo>
                  <a:lnTo>
                    <a:pt x="25" y="66"/>
                  </a:lnTo>
                  <a:lnTo>
                    <a:pt x="20" y="66"/>
                  </a:lnTo>
                  <a:lnTo>
                    <a:pt x="15" y="64"/>
                  </a:lnTo>
                  <a:lnTo>
                    <a:pt x="13" y="63"/>
                  </a:lnTo>
                  <a:lnTo>
                    <a:pt x="9" y="59"/>
                  </a:lnTo>
                  <a:lnTo>
                    <a:pt x="8" y="57"/>
                  </a:lnTo>
                  <a:lnTo>
                    <a:pt x="6" y="55"/>
                  </a:lnTo>
                  <a:lnTo>
                    <a:pt x="6" y="51"/>
                  </a:lnTo>
                  <a:lnTo>
                    <a:pt x="5" y="47"/>
                  </a:lnTo>
                  <a:lnTo>
                    <a:pt x="5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2" name="Freeform 591"/>
            <p:cNvSpPr>
              <a:spLocks/>
            </p:cNvSpPr>
            <p:nvPr/>
          </p:nvSpPr>
          <p:spPr bwMode="auto">
            <a:xfrm>
              <a:off x="6596482" y="5215616"/>
              <a:ext cx="45872" cy="96012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8" y="0"/>
                </a:cxn>
                <a:cxn ang="0">
                  <a:pos x="28" y="24"/>
                </a:cxn>
                <a:cxn ang="0">
                  <a:pos x="43" y="24"/>
                </a:cxn>
                <a:cxn ang="0">
                  <a:pos x="43" y="32"/>
                </a:cxn>
                <a:cxn ang="0">
                  <a:pos x="28" y="32"/>
                </a:cxn>
                <a:cxn ang="0">
                  <a:pos x="28" y="78"/>
                </a:cxn>
                <a:cxn ang="0">
                  <a:pos x="29" y="78"/>
                </a:cxn>
                <a:cxn ang="0">
                  <a:pos x="29" y="79"/>
                </a:cxn>
                <a:cxn ang="0">
                  <a:pos x="29" y="79"/>
                </a:cxn>
                <a:cxn ang="0">
                  <a:pos x="31" y="81"/>
                </a:cxn>
                <a:cxn ang="0">
                  <a:pos x="34" y="81"/>
                </a:cxn>
                <a:cxn ang="0">
                  <a:pos x="37" y="79"/>
                </a:cxn>
                <a:cxn ang="0">
                  <a:pos x="39" y="78"/>
                </a:cxn>
                <a:cxn ang="0">
                  <a:pos x="40" y="75"/>
                </a:cxn>
                <a:cxn ang="0">
                  <a:pos x="42" y="77"/>
                </a:cxn>
                <a:cxn ang="0">
                  <a:pos x="38" y="84"/>
                </a:cxn>
                <a:cxn ang="0">
                  <a:pos x="32" y="88"/>
                </a:cxn>
                <a:cxn ang="0">
                  <a:pos x="24" y="90"/>
                </a:cxn>
                <a:cxn ang="0">
                  <a:pos x="22" y="90"/>
                </a:cxn>
                <a:cxn ang="0">
                  <a:pos x="17" y="88"/>
                </a:cxn>
                <a:cxn ang="0">
                  <a:pos x="15" y="87"/>
                </a:cxn>
                <a:cxn ang="0">
                  <a:pos x="13" y="84"/>
                </a:cxn>
                <a:cxn ang="0">
                  <a:pos x="10" y="81"/>
                </a:cxn>
                <a:cxn ang="0">
                  <a:pos x="9" y="79"/>
                </a:cxn>
                <a:cxn ang="0">
                  <a:pos x="9" y="32"/>
                </a:cxn>
                <a:cxn ang="0">
                  <a:pos x="0" y="32"/>
                </a:cxn>
                <a:cxn ang="0">
                  <a:pos x="0" y="29"/>
                </a:cxn>
                <a:cxn ang="0">
                  <a:pos x="8" y="23"/>
                </a:cxn>
                <a:cxn ang="0">
                  <a:pos x="15" y="16"/>
                </a:cxn>
                <a:cxn ang="0">
                  <a:pos x="21" y="9"/>
                </a:cxn>
                <a:cxn ang="0">
                  <a:pos x="25" y="0"/>
                </a:cxn>
              </a:cxnLst>
              <a:rect l="0" t="0" r="r" b="b"/>
              <a:pathLst>
                <a:path w="43" h="90">
                  <a:moveTo>
                    <a:pt x="25" y="0"/>
                  </a:moveTo>
                  <a:lnTo>
                    <a:pt x="28" y="0"/>
                  </a:lnTo>
                  <a:lnTo>
                    <a:pt x="28" y="24"/>
                  </a:lnTo>
                  <a:lnTo>
                    <a:pt x="43" y="24"/>
                  </a:lnTo>
                  <a:lnTo>
                    <a:pt x="43" y="32"/>
                  </a:lnTo>
                  <a:lnTo>
                    <a:pt x="28" y="32"/>
                  </a:lnTo>
                  <a:lnTo>
                    <a:pt x="28" y="78"/>
                  </a:lnTo>
                  <a:lnTo>
                    <a:pt x="29" y="78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31" y="81"/>
                  </a:lnTo>
                  <a:lnTo>
                    <a:pt x="34" y="81"/>
                  </a:lnTo>
                  <a:lnTo>
                    <a:pt x="37" y="79"/>
                  </a:lnTo>
                  <a:lnTo>
                    <a:pt x="39" y="78"/>
                  </a:lnTo>
                  <a:lnTo>
                    <a:pt x="40" y="75"/>
                  </a:lnTo>
                  <a:lnTo>
                    <a:pt x="42" y="77"/>
                  </a:lnTo>
                  <a:lnTo>
                    <a:pt x="38" y="84"/>
                  </a:lnTo>
                  <a:lnTo>
                    <a:pt x="32" y="88"/>
                  </a:lnTo>
                  <a:lnTo>
                    <a:pt x="24" y="90"/>
                  </a:lnTo>
                  <a:lnTo>
                    <a:pt x="22" y="90"/>
                  </a:lnTo>
                  <a:lnTo>
                    <a:pt x="17" y="88"/>
                  </a:lnTo>
                  <a:lnTo>
                    <a:pt x="15" y="87"/>
                  </a:lnTo>
                  <a:lnTo>
                    <a:pt x="13" y="84"/>
                  </a:lnTo>
                  <a:lnTo>
                    <a:pt x="10" y="81"/>
                  </a:lnTo>
                  <a:lnTo>
                    <a:pt x="9" y="79"/>
                  </a:lnTo>
                  <a:lnTo>
                    <a:pt x="9" y="32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8" y="23"/>
                  </a:lnTo>
                  <a:lnTo>
                    <a:pt x="15" y="16"/>
                  </a:lnTo>
                  <a:lnTo>
                    <a:pt x="21" y="9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3" name="Freeform 592"/>
            <p:cNvSpPr>
              <a:spLocks noEditPoints="1"/>
            </p:cNvSpPr>
            <p:nvPr/>
          </p:nvSpPr>
          <p:spPr bwMode="auto">
            <a:xfrm>
              <a:off x="6648755" y="5240152"/>
              <a:ext cx="60807" cy="71475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6" y="5"/>
                </a:cxn>
                <a:cxn ang="0">
                  <a:pos x="25" y="7"/>
                </a:cxn>
                <a:cxn ang="0">
                  <a:pos x="23" y="7"/>
                </a:cxn>
                <a:cxn ang="0">
                  <a:pos x="20" y="15"/>
                </a:cxn>
                <a:cxn ang="0">
                  <a:pos x="19" y="24"/>
                </a:cxn>
                <a:cxn ang="0">
                  <a:pos x="19" y="27"/>
                </a:cxn>
                <a:cxn ang="0">
                  <a:pos x="38" y="27"/>
                </a:cxn>
                <a:cxn ang="0">
                  <a:pos x="38" y="17"/>
                </a:cxn>
                <a:cxn ang="0">
                  <a:pos x="37" y="12"/>
                </a:cxn>
                <a:cxn ang="0">
                  <a:pos x="37" y="10"/>
                </a:cxn>
                <a:cxn ang="0">
                  <a:pos x="35" y="7"/>
                </a:cxn>
                <a:cxn ang="0">
                  <a:pos x="34" y="6"/>
                </a:cxn>
                <a:cxn ang="0">
                  <a:pos x="31" y="4"/>
                </a:cxn>
                <a:cxn ang="0">
                  <a:pos x="27" y="4"/>
                </a:cxn>
                <a:cxn ang="0">
                  <a:pos x="31" y="0"/>
                </a:cxn>
                <a:cxn ang="0">
                  <a:pos x="40" y="2"/>
                </a:cxn>
                <a:cxn ang="0">
                  <a:pos x="49" y="7"/>
                </a:cxn>
                <a:cxn ang="0">
                  <a:pos x="53" y="14"/>
                </a:cxn>
                <a:cxn ang="0">
                  <a:pos x="55" y="21"/>
                </a:cxn>
                <a:cxn ang="0">
                  <a:pos x="57" y="31"/>
                </a:cxn>
                <a:cxn ang="0">
                  <a:pos x="19" y="31"/>
                </a:cxn>
                <a:cxn ang="0">
                  <a:pos x="21" y="41"/>
                </a:cxn>
                <a:cxn ang="0">
                  <a:pos x="27" y="49"/>
                </a:cxn>
                <a:cxn ang="0">
                  <a:pos x="30" y="53"/>
                </a:cxn>
                <a:cxn ang="0">
                  <a:pos x="34" y="54"/>
                </a:cxn>
                <a:cxn ang="0">
                  <a:pos x="38" y="55"/>
                </a:cxn>
                <a:cxn ang="0">
                  <a:pos x="44" y="54"/>
                </a:cxn>
                <a:cxn ang="0">
                  <a:pos x="46" y="52"/>
                </a:cxn>
                <a:cxn ang="0">
                  <a:pos x="47" y="51"/>
                </a:cxn>
                <a:cxn ang="0">
                  <a:pos x="50" y="50"/>
                </a:cxn>
                <a:cxn ang="0">
                  <a:pos x="51" y="48"/>
                </a:cxn>
                <a:cxn ang="0">
                  <a:pos x="52" y="47"/>
                </a:cxn>
                <a:cxn ang="0">
                  <a:pos x="54" y="44"/>
                </a:cxn>
                <a:cxn ang="0">
                  <a:pos x="57" y="46"/>
                </a:cxn>
                <a:cxn ang="0">
                  <a:pos x="51" y="56"/>
                </a:cxn>
                <a:cxn ang="0">
                  <a:pos x="44" y="62"/>
                </a:cxn>
                <a:cxn ang="0">
                  <a:pos x="37" y="65"/>
                </a:cxn>
                <a:cxn ang="0">
                  <a:pos x="28" y="67"/>
                </a:cxn>
                <a:cxn ang="0">
                  <a:pos x="20" y="66"/>
                </a:cxn>
                <a:cxn ang="0">
                  <a:pos x="12" y="62"/>
                </a:cxn>
                <a:cxn ang="0">
                  <a:pos x="6" y="56"/>
                </a:cxn>
                <a:cxn ang="0">
                  <a:pos x="2" y="50"/>
                </a:cxn>
                <a:cxn ang="0">
                  <a:pos x="0" y="42"/>
                </a:cxn>
                <a:cxn ang="0">
                  <a:pos x="0" y="34"/>
                </a:cxn>
                <a:cxn ang="0">
                  <a:pos x="1" y="24"/>
                </a:cxn>
                <a:cxn ang="0">
                  <a:pos x="3" y="16"/>
                </a:cxn>
                <a:cxn ang="0">
                  <a:pos x="9" y="9"/>
                </a:cxn>
                <a:cxn ang="0">
                  <a:pos x="15" y="4"/>
                </a:cxn>
                <a:cxn ang="0">
                  <a:pos x="23" y="1"/>
                </a:cxn>
                <a:cxn ang="0">
                  <a:pos x="31" y="0"/>
                </a:cxn>
              </a:cxnLst>
              <a:rect l="0" t="0" r="r" b="b"/>
              <a:pathLst>
                <a:path w="57" h="67">
                  <a:moveTo>
                    <a:pt x="27" y="4"/>
                  </a:moveTo>
                  <a:lnTo>
                    <a:pt x="26" y="5"/>
                  </a:lnTo>
                  <a:lnTo>
                    <a:pt x="25" y="7"/>
                  </a:lnTo>
                  <a:lnTo>
                    <a:pt x="23" y="7"/>
                  </a:lnTo>
                  <a:lnTo>
                    <a:pt x="20" y="15"/>
                  </a:lnTo>
                  <a:lnTo>
                    <a:pt x="19" y="24"/>
                  </a:lnTo>
                  <a:lnTo>
                    <a:pt x="19" y="27"/>
                  </a:lnTo>
                  <a:lnTo>
                    <a:pt x="38" y="27"/>
                  </a:lnTo>
                  <a:lnTo>
                    <a:pt x="38" y="17"/>
                  </a:lnTo>
                  <a:lnTo>
                    <a:pt x="37" y="12"/>
                  </a:lnTo>
                  <a:lnTo>
                    <a:pt x="37" y="10"/>
                  </a:lnTo>
                  <a:lnTo>
                    <a:pt x="35" y="7"/>
                  </a:lnTo>
                  <a:lnTo>
                    <a:pt x="34" y="6"/>
                  </a:lnTo>
                  <a:lnTo>
                    <a:pt x="31" y="4"/>
                  </a:lnTo>
                  <a:lnTo>
                    <a:pt x="27" y="4"/>
                  </a:lnTo>
                  <a:close/>
                  <a:moveTo>
                    <a:pt x="31" y="0"/>
                  </a:moveTo>
                  <a:lnTo>
                    <a:pt x="40" y="2"/>
                  </a:lnTo>
                  <a:lnTo>
                    <a:pt x="49" y="7"/>
                  </a:lnTo>
                  <a:lnTo>
                    <a:pt x="53" y="14"/>
                  </a:lnTo>
                  <a:lnTo>
                    <a:pt x="55" y="21"/>
                  </a:lnTo>
                  <a:lnTo>
                    <a:pt x="57" y="31"/>
                  </a:lnTo>
                  <a:lnTo>
                    <a:pt x="19" y="31"/>
                  </a:lnTo>
                  <a:lnTo>
                    <a:pt x="21" y="41"/>
                  </a:lnTo>
                  <a:lnTo>
                    <a:pt x="27" y="49"/>
                  </a:lnTo>
                  <a:lnTo>
                    <a:pt x="30" y="53"/>
                  </a:lnTo>
                  <a:lnTo>
                    <a:pt x="34" y="54"/>
                  </a:lnTo>
                  <a:lnTo>
                    <a:pt x="38" y="55"/>
                  </a:lnTo>
                  <a:lnTo>
                    <a:pt x="44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50" y="50"/>
                  </a:lnTo>
                  <a:lnTo>
                    <a:pt x="51" y="48"/>
                  </a:lnTo>
                  <a:lnTo>
                    <a:pt x="52" y="47"/>
                  </a:lnTo>
                  <a:lnTo>
                    <a:pt x="54" y="44"/>
                  </a:lnTo>
                  <a:lnTo>
                    <a:pt x="57" y="46"/>
                  </a:lnTo>
                  <a:lnTo>
                    <a:pt x="51" y="56"/>
                  </a:lnTo>
                  <a:lnTo>
                    <a:pt x="44" y="62"/>
                  </a:lnTo>
                  <a:lnTo>
                    <a:pt x="37" y="65"/>
                  </a:lnTo>
                  <a:lnTo>
                    <a:pt x="28" y="67"/>
                  </a:lnTo>
                  <a:lnTo>
                    <a:pt x="20" y="66"/>
                  </a:lnTo>
                  <a:lnTo>
                    <a:pt x="12" y="62"/>
                  </a:lnTo>
                  <a:lnTo>
                    <a:pt x="6" y="56"/>
                  </a:lnTo>
                  <a:lnTo>
                    <a:pt x="2" y="50"/>
                  </a:lnTo>
                  <a:lnTo>
                    <a:pt x="0" y="42"/>
                  </a:lnTo>
                  <a:lnTo>
                    <a:pt x="0" y="34"/>
                  </a:lnTo>
                  <a:lnTo>
                    <a:pt x="1" y="24"/>
                  </a:lnTo>
                  <a:lnTo>
                    <a:pt x="3" y="16"/>
                  </a:lnTo>
                  <a:lnTo>
                    <a:pt x="9" y="9"/>
                  </a:lnTo>
                  <a:lnTo>
                    <a:pt x="15" y="4"/>
                  </a:lnTo>
                  <a:lnTo>
                    <a:pt x="23" y="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4" name="Freeform 593"/>
            <p:cNvSpPr>
              <a:spLocks/>
            </p:cNvSpPr>
            <p:nvPr/>
          </p:nvSpPr>
          <p:spPr bwMode="auto">
            <a:xfrm>
              <a:off x="6720231" y="5240152"/>
              <a:ext cx="57607" cy="69342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7" y="0"/>
                </a:cxn>
                <a:cxn ang="0">
                  <a:pos x="49" y="0"/>
                </a:cxn>
                <a:cxn ang="0">
                  <a:pos x="54" y="5"/>
                </a:cxn>
                <a:cxn ang="0">
                  <a:pos x="54" y="7"/>
                </a:cxn>
                <a:cxn ang="0">
                  <a:pos x="54" y="12"/>
                </a:cxn>
                <a:cxn ang="0">
                  <a:pos x="53" y="14"/>
                </a:cxn>
                <a:cxn ang="0">
                  <a:pos x="51" y="16"/>
                </a:cxn>
                <a:cxn ang="0">
                  <a:pos x="51" y="17"/>
                </a:cxn>
                <a:cxn ang="0">
                  <a:pos x="47" y="19"/>
                </a:cxn>
                <a:cxn ang="0">
                  <a:pos x="44" y="19"/>
                </a:cxn>
                <a:cxn ang="0">
                  <a:pos x="40" y="17"/>
                </a:cxn>
                <a:cxn ang="0">
                  <a:pos x="40" y="16"/>
                </a:cxn>
                <a:cxn ang="0">
                  <a:pos x="39" y="15"/>
                </a:cxn>
                <a:cxn ang="0">
                  <a:pos x="37" y="14"/>
                </a:cxn>
                <a:cxn ang="0">
                  <a:pos x="37" y="14"/>
                </a:cxn>
                <a:cxn ang="0">
                  <a:pos x="32" y="14"/>
                </a:cxn>
                <a:cxn ang="0">
                  <a:pos x="30" y="16"/>
                </a:cxn>
                <a:cxn ang="0">
                  <a:pos x="28" y="19"/>
                </a:cxn>
                <a:cxn ang="0">
                  <a:pos x="28" y="21"/>
                </a:cxn>
                <a:cxn ang="0">
                  <a:pos x="26" y="27"/>
                </a:cxn>
                <a:cxn ang="0">
                  <a:pos x="25" y="36"/>
                </a:cxn>
                <a:cxn ang="0">
                  <a:pos x="25" y="59"/>
                </a:cxn>
                <a:cxn ang="0">
                  <a:pos x="26" y="60"/>
                </a:cxn>
                <a:cxn ang="0">
                  <a:pos x="26" y="61"/>
                </a:cxn>
                <a:cxn ang="0">
                  <a:pos x="27" y="61"/>
                </a:cxn>
                <a:cxn ang="0">
                  <a:pos x="28" y="62"/>
                </a:cxn>
                <a:cxn ang="0">
                  <a:pos x="30" y="62"/>
                </a:cxn>
                <a:cxn ang="0">
                  <a:pos x="30" y="65"/>
                </a:cxn>
                <a:cxn ang="0">
                  <a:pos x="0" y="65"/>
                </a:cxn>
                <a:cxn ang="0">
                  <a:pos x="0" y="62"/>
                </a:cxn>
                <a:cxn ang="0">
                  <a:pos x="2" y="62"/>
                </a:cxn>
                <a:cxn ang="0">
                  <a:pos x="3" y="61"/>
                </a:cxn>
                <a:cxn ang="0">
                  <a:pos x="3" y="61"/>
                </a:cxn>
                <a:cxn ang="0">
                  <a:pos x="4" y="61"/>
                </a:cxn>
                <a:cxn ang="0">
                  <a:pos x="5" y="59"/>
                </a:cxn>
                <a:cxn ang="0">
                  <a:pos x="5" y="58"/>
                </a:cxn>
                <a:cxn ang="0">
                  <a:pos x="6" y="55"/>
                </a:cxn>
                <a:cxn ang="0">
                  <a:pos x="6" y="8"/>
                </a:cxn>
                <a:cxn ang="0">
                  <a:pos x="5" y="7"/>
                </a:cxn>
                <a:cxn ang="0">
                  <a:pos x="4" y="6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1"/>
                </a:cxn>
                <a:cxn ang="0">
                  <a:pos x="25" y="1"/>
                </a:cxn>
                <a:cxn ang="0">
                  <a:pos x="25" y="16"/>
                </a:cxn>
                <a:cxn ang="0">
                  <a:pos x="29" y="10"/>
                </a:cxn>
                <a:cxn ang="0">
                  <a:pos x="33" y="5"/>
                </a:cxn>
                <a:cxn ang="0">
                  <a:pos x="37" y="3"/>
                </a:cxn>
                <a:cxn ang="0">
                  <a:pos x="40" y="1"/>
                </a:cxn>
                <a:cxn ang="0">
                  <a:pos x="46" y="0"/>
                </a:cxn>
              </a:cxnLst>
              <a:rect l="0" t="0" r="r" b="b"/>
              <a:pathLst>
                <a:path w="54" h="65">
                  <a:moveTo>
                    <a:pt x="46" y="0"/>
                  </a:moveTo>
                  <a:lnTo>
                    <a:pt x="47" y="0"/>
                  </a:lnTo>
                  <a:lnTo>
                    <a:pt x="49" y="0"/>
                  </a:lnTo>
                  <a:lnTo>
                    <a:pt x="54" y="5"/>
                  </a:lnTo>
                  <a:lnTo>
                    <a:pt x="54" y="7"/>
                  </a:lnTo>
                  <a:lnTo>
                    <a:pt x="54" y="12"/>
                  </a:lnTo>
                  <a:lnTo>
                    <a:pt x="53" y="14"/>
                  </a:lnTo>
                  <a:lnTo>
                    <a:pt x="51" y="16"/>
                  </a:lnTo>
                  <a:lnTo>
                    <a:pt x="51" y="17"/>
                  </a:lnTo>
                  <a:lnTo>
                    <a:pt x="47" y="19"/>
                  </a:lnTo>
                  <a:lnTo>
                    <a:pt x="44" y="19"/>
                  </a:lnTo>
                  <a:lnTo>
                    <a:pt x="40" y="17"/>
                  </a:lnTo>
                  <a:lnTo>
                    <a:pt x="40" y="16"/>
                  </a:lnTo>
                  <a:lnTo>
                    <a:pt x="39" y="15"/>
                  </a:lnTo>
                  <a:lnTo>
                    <a:pt x="37" y="14"/>
                  </a:lnTo>
                  <a:lnTo>
                    <a:pt x="37" y="14"/>
                  </a:lnTo>
                  <a:lnTo>
                    <a:pt x="32" y="14"/>
                  </a:lnTo>
                  <a:lnTo>
                    <a:pt x="30" y="16"/>
                  </a:lnTo>
                  <a:lnTo>
                    <a:pt x="28" y="19"/>
                  </a:lnTo>
                  <a:lnTo>
                    <a:pt x="28" y="21"/>
                  </a:lnTo>
                  <a:lnTo>
                    <a:pt x="26" y="27"/>
                  </a:lnTo>
                  <a:lnTo>
                    <a:pt x="25" y="36"/>
                  </a:lnTo>
                  <a:lnTo>
                    <a:pt x="25" y="59"/>
                  </a:lnTo>
                  <a:lnTo>
                    <a:pt x="26" y="60"/>
                  </a:lnTo>
                  <a:lnTo>
                    <a:pt x="26" y="61"/>
                  </a:lnTo>
                  <a:lnTo>
                    <a:pt x="27" y="61"/>
                  </a:lnTo>
                  <a:lnTo>
                    <a:pt x="28" y="62"/>
                  </a:lnTo>
                  <a:lnTo>
                    <a:pt x="30" y="62"/>
                  </a:lnTo>
                  <a:lnTo>
                    <a:pt x="30" y="65"/>
                  </a:lnTo>
                  <a:lnTo>
                    <a:pt x="0" y="65"/>
                  </a:lnTo>
                  <a:lnTo>
                    <a:pt x="0" y="62"/>
                  </a:lnTo>
                  <a:lnTo>
                    <a:pt x="2" y="62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4" y="61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6" y="55"/>
                  </a:lnTo>
                  <a:lnTo>
                    <a:pt x="6" y="8"/>
                  </a:lnTo>
                  <a:lnTo>
                    <a:pt x="5" y="7"/>
                  </a:lnTo>
                  <a:lnTo>
                    <a:pt x="4" y="6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1"/>
                  </a:lnTo>
                  <a:lnTo>
                    <a:pt x="25" y="1"/>
                  </a:lnTo>
                  <a:lnTo>
                    <a:pt x="25" y="16"/>
                  </a:lnTo>
                  <a:lnTo>
                    <a:pt x="29" y="10"/>
                  </a:lnTo>
                  <a:lnTo>
                    <a:pt x="33" y="5"/>
                  </a:lnTo>
                  <a:lnTo>
                    <a:pt x="37" y="3"/>
                  </a:lnTo>
                  <a:lnTo>
                    <a:pt x="40" y="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5" name="Freeform 594"/>
            <p:cNvSpPr>
              <a:spLocks noEditPoints="1"/>
            </p:cNvSpPr>
            <p:nvPr/>
          </p:nvSpPr>
          <p:spPr bwMode="auto">
            <a:xfrm>
              <a:off x="6785305" y="5240152"/>
              <a:ext cx="66142" cy="71475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6" y="5"/>
                </a:cxn>
                <a:cxn ang="0">
                  <a:pos x="25" y="7"/>
                </a:cxn>
                <a:cxn ang="0">
                  <a:pos x="23" y="7"/>
                </a:cxn>
                <a:cxn ang="0">
                  <a:pos x="23" y="8"/>
                </a:cxn>
                <a:cxn ang="0">
                  <a:pos x="22" y="10"/>
                </a:cxn>
                <a:cxn ang="0">
                  <a:pos x="20" y="14"/>
                </a:cxn>
                <a:cxn ang="0">
                  <a:pos x="20" y="17"/>
                </a:cxn>
                <a:cxn ang="0">
                  <a:pos x="20" y="23"/>
                </a:cxn>
                <a:cxn ang="0">
                  <a:pos x="19" y="31"/>
                </a:cxn>
                <a:cxn ang="0">
                  <a:pos x="19" y="43"/>
                </a:cxn>
                <a:cxn ang="0">
                  <a:pos x="20" y="48"/>
                </a:cxn>
                <a:cxn ang="0">
                  <a:pos x="20" y="52"/>
                </a:cxn>
                <a:cxn ang="0">
                  <a:pos x="20" y="55"/>
                </a:cxn>
                <a:cxn ang="0">
                  <a:pos x="22" y="58"/>
                </a:cxn>
                <a:cxn ang="0">
                  <a:pos x="25" y="61"/>
                </a:cxn>
                <a:cxn ang="0">
                  <a:pos x="27" y="61"/>
                </a:cxn>
                <a:cxn ang="0">
                  <a:pos x="29" y="62"/>
                </a:cxn>
                <a:cxn ang="0">
                  <a:pos x="35" y="62"/>
                </a:cxn>
                <a:cxn ang="0">
                  <a:pos x="38" y="59"/>
                </a:cxn>
                <a:cxn ang="0">
                  <a:pos x="40" y="56"/>
                </a:cxn>
                <a:cxn ang="0">
                  <a:pos x="41" y="54"/>
                </a:cxn>
                <a:cxn ang="0">
                  <a:pos x="42" y="48"/>
                </a:cxn>
                <a:cxn ang="0">
                  <a:pos x="43" y="40"/>
                </a:cxn>
                <a:cxn ang="0">
                  <a:pos x="43" y="21"/>
                </a:cxn>
                <a:cxn ang="0">
                  <a:pos x="42" y="16"/>
                </a:cxn>
                <a:cxn ang="0">
                  <a:pos x="41" y="12"/>
                </a:cxn>
                <a:cxn ang="0">
                  <a:pos x="38" y="7"/>
                </a:cxn>
                <a:cxn ang="0">
                  <a:pos x="37" y="6"/>
                </a:cxn>
                <a:cxn ang="0">
                  <a:pos x="33" y="4"/>
                </a:cxn>
                <a:cxn ang="0">
                  <a:pos x="29" y="4"/>
                </a:cxn>
                <a:cxn ang="0">
                  <a:pos x="30" y="0"/>
                </a:cxn>
                <a:cxn ang="0">
                  <a:pos x="39" y="1"/>
                </a:cxn>
                <a:cxn ang="0">
                  <a:pos x="47" y="4"/>
                </a:cxn>
                <a:cxn ang="0">
                  <a:pos x="50" y="6"/>
                </a:cxn>
                <a:cxn ang="0">
                  <a:pos x="54" y="10"/>
                </a:cxn>
                <a:cxn ang="0">
                  <a:pos x="56" y="13"/>
                </a:cxn>
                <a:cxn ang="0">
                  <a:pos x="57" y="16"/>
                </a:cxn>
                <a:cxn ang="0">
                  <a:pos x="60" y="24"/>
                </a:cxn>
                <a:cxn ang="0">
                  <a:pos x="62" y="34"/>
                </a:cxn>
                <a:cxn ang="0">
                  <a:pos x="60" y="47"/>
                </a:cxn>
                <a:cxn ang="0">
                  <a:pos x="54" y="56"/>
                </a:cxn>
                <a:cxn ang="0">
                  <a:pos x="48" y="62"/>
                </a:cxn>
                <a:cxn ang="0">
                  <a:pos x="40" y="66"/>
                </a:cxn>
                <a:cxn ang="0">
                  <a:pos x="30" y="67"/>
                </a:cxn>
                <a:cxn ang="0">
                  <a:pos x="21" y="66"/>
                </a:cxn>
                <a:cxn ang="0">
                  <a:pos x="13" y="62"/>
                </a:cxn>
                <a:cxn ang="0">
                  <a:pos x="7" y="56"/>
                </a:cxn>
                <a:cxn ang="0">
                  <a:pos x="3" y="50"/>
                </a:cxn>
                <a:cxn ang="0">
                  <a:pos x="0" y="42"/>
                </a:cxn>
                <a:cxn ang="0">
                  <a:pos x="0" y="34"/>
                </a:cxn>
                <a:cxn ang="0">
                  <a:pos x="0" y="25"/>
                </a:cxn>
                <a:cxn ang="0">
                  <a:pos x="3" y="17"/>
                </a:cxn>
                <a:cxn ang="0">
                  <a:pos x="8" y="10"/>
                </a:cxn>
                <a:cxn ang="0">
                  <a:pos x="13" y="4"/>
                </a:cxn>
                <a:cxn ang="0">
                  <a:pos x="21" y="1"/>
                </a:cxn>
                <a:cxn ang="0">
                  <a:pos x="30" y="0"/>
                </a:cxn>
              </a:cxnLst>
              <a:rect l="0" t="0" r="r" b="b"/>
              <a:pathLst>
                <a:path w="62" h="67">
                  <a:moveTo>
                    <a:pt x="29" y="4"/>
                  </a:moveTo>
                  <a:lnTo>
                    <a:pt x="26" y="5"/>
                  </a:lnTo>
                  <a:lnTo>
                    <a:pt x="25" y="7"/>
                  </a:lnTo>
                  <a:lnTo>
                    <a:pt x="23" y="7"/>
                  </a:lnTo>
                  <a:lnTo>
                    <a:pt x="23" y="8"/>
                  </a:lnTo>
                  <a:lnTo>
                    <a:pt x="22" y="10"/>
                  </a:lnTo>
                  <a:lnTo>
                    <a:pt x="20" y="14"/>
                  </a:lnTo>
                  <a:lnTo>
                    <a:pt x="20" y="17"/>
                  </a:lnTo>
                  <a:lnTo>
                    <a:pt x="20" y="23"/>
                  </a:lnTo>
                  <a:lnTo>
                    <a:pt x="19" y="31"/>
                  </a:lnTo>
                  <a:lnTo>
                    <a:pt x="19" y="43"/>
                  </a:lnTo>
                  <a:lnTo>
                    <a:pt x="20" y="48"/>
                  </a:lnTo>
                  <a:lnTo>
                    <a:pt x="20" y="52"/>
                  </a:lnTo>
                  <a:lnTo>
                    <a:pt x="20" y="55"/>
                  </a:lnTo>
                  <a:lnTo>
                    <a:pt x="22" y="58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29" y="62"/>
                  </a:lnTo>
                  <a:lnTo>
                    <a:pt x="35" y="62"/>
                  </a:lnTo>
                  <a:lnTo>
                    <a:pt x="38" y="59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2" y="48"/>
                  </a:lnTo>
                  <a:lnTo>
                    <a:pt x="43" y="40"/>
                  </a:lnTo>
                  <a:lnTo>
                    <a:pt x="43" y="21"/>
                  </a:lnTo>
                  <a:lnTo>
                    <a:pt x="42" y="16"/>
                  </a:lnTo>
                  <a:lnTo>
                    <a:pt x="41" y="12"/>
                  </a:lnTo>
                  <a:lnTo>
                    <a:pt x="38" y="7"/>
                  </a:lnTo>
                  <a:lnTo>
                    <a:pt x="37" y="6"/>
                  </a:lnTo>
                  <a:lnTo>
                    <a:pt x="33" y="4"/>
                  </a:lnTo>
                  <a:lnTo>
                    <a:pt x="29" y="4"/>
                  </a:lnTo>
                  <a:close/>
                  <a:moveTo>
                    <a:pt x="30" y="0"/>
                  </a:moveTo>
                  <a:lnTo>
                    <a:pt x="39" y="1"/>
                  </a:lnTo>
                  <a:lnTo>
                    <a:pt x="47" y="4"/>
                  </a:lnTo>
                  <a:lnTo>
                    <a:pt x="50" y="6"/>
                  </a:lnTo>
                  <a:lnTo>
                    <a:pt x="54" y="10"/>
                  </a:lnTo>
                  <a:lnTo>
                    <a:pt x="56" y="13"/>
                  </a:lnTo>
                  <a:lnTo>
                    <a:pt x="57" y="16"/>
                  </a:lnTo>
                  <a:lnTo>
                    <a:pt x="60" y="24"/>
                  </a:lnTo>
                  <a:lnTo>
                    <a:pt x="62" y="34"/>
                  </a:lnTo>
                  <a:lnTo>
                    <a:pt x="60" y="47"/>
                  </a:lnTo>
                  <a:lnTo>
                    <a:pt x="54" y="56"/>
                  </a:lnTo>
                  <a:lnTo>
                    <a:pt x="48" y="62"/>
                  </a:lnTo>
                  <a:lnTo>
                    <a:pt x="40" y="66"/>
                  </a:lnTo>
                  <a:lnTo>
                    <a:pt x="30" y="67"/>
                  </a:lnTo>
                  <a:lnTo>
                    <a:pt x="21" y="66"/>
                  </a:lnTo>
                  <a:lnTo>
                    <a:pt x="13" y="62"/>
                  </a:lnTo>
                  <a:lnTo>
                    <a:pt x="7" y="56"/>
                  </a:lnTo>
                  <a:lnTo>
                    <a:pt x="3" y="50"/>
                  </a:lnTo>
                  <a:lnTo>
                    <a:pt x="0" y="42"/>
                  </a:lnTo>
                  <a:lnTo>
                    <a:pt x="0" y="34"/>
                  </a:lnTo>
                  <a:lnTo>
                    <a:pt x="0" y="25"/>
                  </a:lnTo>
                  <a:lnTo>
                    <a:pt x="3" y="17"/>
                  </a:lnTo>
                  <a:lnTo>
                    <a:pt x="8" y="10"/>
                  </a:lnTo>
                  <a:lnTo>
                    <a:pt x="13" y="4"/>
                  </a:lnTo>
                  <a:lnTo>
                    <a:pt x="21" y="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6" name="Freeform 595"/>
            <p:cNvSpPr>
              <a:spLocks/>
            </p:cNvSpPr>
            <p:nvPr/>
          </p:nvSpPr>
          <p:spPr bwMode="auto">
            <a:xfrm>
              <a:off x="6862115" y="5240152"/>
              <a:ext cx="71475" cy="69342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48" y="0"/>
                </a:cxn>
                <a:cxn ang="0">
                  <a:pos x="50" y="0"/>
                </a:cxn>
                <a:cxn ang="0">
                  <a:pos x="55" y="3"/>
                </a:cxn>
                <a:cxn ang="0">
                  <a:pos x="58" y="6"/>
                </a:cxn>
                <a:cxn ang="0">
                  <a:pos x="59" y="9"/>
                </a:cxn>
                <a:cxn ang="0">
                  <a:pos x="59" y="12"/>
                </a:cxn>
                <a:cxn ang="0">
                  <a:pos x="61" y="17"/>
                </a:cxn>
                <a:cxn ang="0">
                  <a:pos x="61" y="55"/>
                </a:cxn>
                <a:cxn ang="0">
                  <a:pos x="62" y="58"/>
                </a:cxn>
                <a:cxn ang="0">
                  <a:pos x="62" y="59"/>
                </a:cxn>
                <a:cxn ang="0">
                  <a:pos x="62" y="59"/>
                </a:cxn>
                <a:cxn ang="0">
                  <a:pos x="62" y="61"/>
                </a:cxn>
                <a:cxn ang="0">
                  <a:pos x="64" y="61"/>
                </a:cxn>
                <a:cxn ang="0">
                  <a:pos x="65" y="62"/>
                </a:cxn>
                <a:cxn ang="0">
                  <a:pos x="67" y="62"/>
                </a:cxn>
                <a:cxn ang="0">
                  <a:pos x="67" y="65"/>
                </a:cxn>
                <a:cxn ang="0">
                  <a:pos x="35" y="65"/>
                </a:cxn>
                <a:cxn ang="0">
                  <a:pos x="35" y="62"/>
                </a:cxn>
                <a:cxn ang="0">
                  <a:pos x="38" y="62"/>
                </a:cxn>
                <a:cxn ang="0">
                  <a:pos x="39" y="61"/>
                </a:cxn>
                <a:cxn ang="0">
                  <a:pos x="40" y="61"/>
                </a:cxn>
                <a:cxn ang="0">
                  <a:pos x="40" y="59"/>
                </a:cxn>
                <a:cxn ang="0">
                  <a:pos x="42" y="56"/>
                </a:cxn>
                <a:cxn ang="0">
                  <a:pos x="42" y="14"/>
                </a:cxn>
                <a:cxn ang="0">
                  <a:pos x="41" y="12"/>
                </a:cxn>
                <a:cxn ang="0">
                  <a:pos x="39" y="10"/>
                </a:cxn>
                <a:cxn ang="0">
                  <a:pos x="38" y="10"/>
                </a:cxn>
                <a:cxn ang="0">
                  <a:pos x="38" y="10"/>
                </a:cxn>
                <a:cxn ang="0">
                  <a:pos x="38" y="9"/>
                </a:cxn>
                <a:cxn ang="0">
                  <a:pos x="34" y="9"/>
                </a:cxn>
                <a:cxn ang="0">
                  <a:pos x="29" y="12"/>
                </a:cxn>
                <a:cxn ang="0">
                  <a:pos x="27" y="15"/>
                </a:cxn>
                <a:cxn ang="0">
                  <a:pos x="25" y="19"/>
                </a:cxn>
                <a:cxn ang="0">
                  <a:pos x="25" y="56"/>
                </a:cxn>
                <a:cxn ang="0">
                  <a:pos x="27" y="59"/>
                </a:cxn>
                <a:cxn ang="0">
                  <a:pos x="27" y="61"/>
                </a:cxn>
                <a:cxn ang="0">
                  <a:pos x="28" y="61"/>
                </a:cxn>
                <a:cxn ang="0">
                  <a:pos x="29" y="62"/>
                </a:cxn>
                <a:cxn ang="0">
                  <a:pos x="32" y="62"/>
                </a:cxn>
                <a:cxn ang="0">
                  <a:pos x="32" y="65"/>
                </a:cxn>
                <a:cxn ang="0">
                  <a:pos x="0" y="65"/>
                </a:cxn>
                <a:cxn ang="0">
                  <a:pos x="0" y="62"/>
                </a:cxn>
                <a:cxn ang="0">
                  <a:pos x="2" y="62"/>
                </a:cxn>
                <a:cxn ang="0">
                  <a:pos x="4" y="61"/>
                </a:cxn>
                <a:cxn ang="0">
                  <a:pos x="5" y="61"/>
                </a:cxn>
                <a:cxn ang="0">
                  <a:pos x="5" y="59"/>
                </a:cxn>
                <a:cxn ang="0">
                  <a:pos x="6" y="56"/>
                </a:cxn>
                <a:cxn ang="0">
                  <a:pos x="6" y="9"/>
                </a:cxn>
                <a:cxn ang="0">
                  <a:pos x="5" y="7"/>
                </a:cxn>
                <a:cxn ang="0">
                  <a:pos x="5" y="7"/>
                </a:cxn>
                <a:cxn ang="0">
                  <a:pos x="4" y="5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0" y="1"/>
                </a:cxn>
                <a:cxn ang="0">
                  <a:pos x="25" y="1"/>
                </a:cxn>
                <a:cxn ang="0">
                  <a:pos x="25" y="10"/>
                </a:cxn>
                <a:cxn ang="0">
                  <a:pos x="28" y="7"/>
                </a:cxn>
                <a:cxn ang="0">
                  <a:pos x="35" y="3"/>
                </a:cxn>
                <a:cxn ang="0">
                  <a:pos x="37" y="2"/>
                </a:cxn>
                <a:cxn ang="0">
                  <a:pos x="39" y="0"/>
                </a:cxn>
                <a:cxn ang="0">
                  <a:pos x="42" y="0"/>
                </a:cxn>
                <a:cxn ang="0">
                  <a:pos x="45" y="0"/>
                </a:cxn>
              </a:cxnLst>
              <a:rect l="0" t="0" r="r" b="b"/>
              <a:pathLst>
                <a:path w="67" h="65">
                  <a:moveTo>
                    <a:pt x="45" y="0"/>
                  </a:moveTo>
                  <a:lnTo>
                    <a:pt x="48" y="0"/>
                  </a:lnTo>
                  <a:lnTo>
                    <a:pt x="50" y="0"/>
                  </a:lnTo>
                  <a:lnTo>
                    <a:pt x="55" y="3"/>
                  </a:lnTo>
                  <a:lnTo>
                    <a:pt x="58" y="6"/>
                  </a:lnTo>
                  <a:lnTo>
                    <a:pt x="59" y="9"/>
                  </a:lnTo>
                  <a:lnTo>
                    <a:pt x="59" y="12"/>
                  </a:lnTo>
                  <a:lnTo>
                    <a:pt x="61" y="17"/>
                  </a:lnTo>
                  <a:lnTo>
                    <a:pt x="61" y="55"/>
                  </a:lnTo>
                  <a:lnTo>
                    <a:pt x="62" y="58"/>
                  </a:lnTo>
                  <a:lnTo>
                    <a:pt x="62" y="59"/>
                  </a:lnTo>
                  <a:lnTo>
                    <a:pt x="62" y="59"/>
                  </a:lnTo>
                  <a:lnTo>
                    <a:pt x="62" y="61"/>
                  </a:lnTo>
                  <a:lnTo>
                    <a:pt x="64" y="61"/>
                  </a:lnTo>
                  <a:lnTo>
                    <a:pt x="65" y="62"/>
                  </a:lnTo>
                  <a:lnTo>
                    <a:pt x="67" y="62"/>
                  </a:lnTo>
                  <a:lnTo>
                    <a:pt x="67" y="65"/>
                  </a:lnTo>
                  <a:lnTo>
                    <a:pt x="35" y="65"/>
                  </a:lnTo>
                  <a:lnTo>
                    <a:pt x="35" y="62"/>
                  </a:lnTo>
                  <a:lnTo>
                    <a:pt x="38" y="62"/>
                  </a:lnTo>
                  <a:lnTo>
                    <a:pt x="39" y="61"/>
                  </a:lnTo>
                  <a:lnTo>
                    <a:pt x="40" y="61"/>
                  </a:lnTo>
                  <a:lnTo>
                    <a:pt x="40" y="59"/>
                  </a:lnTo>
                  <a:lnTo>
                    <a:pt x="42" y="56"/>
                  </a:lnTo>
                  <a:lnTo>
                    <a:pt x="42" y="14"/>
                  </a:lnTo>
                  <a:lnTo>
                    <a:pt x="41" y="12"/>
                  </a:lnTo>
                  <a:lnTo>
                    <a:pt x="39" y="1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9"/>
                  </a:lnTo>
                  <a:lnTo>
                    <a:pt x="34" y="9"/>
                  </a:lnTo>
                  <a:lnTo>
                    <a:pt x="29" y="12"/>
                  </a:lnTo>
                  <a:lnTo>
                    <a:pt x="27" y="15"/>
                  </a:lnTo>
                  <a:lnTo>
                    <a:pt x="25" y="19"/>
                  </a:lnTo>
                  <a:lnTo>
                    <a:pt x="25" y="56"/>
                  </a:lnTo>
                  <a:lnTo>
                    <a:pt x="27" y="59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2"/>
                  </a:lnTo>
                  <a:lnTo>
                    <a:pt x="32" y="62"/>
                  </a:lnTo>
                  <a:lnTo>
                    <a:pt x="32" y="65"/>
                  </a:lnTo>
                  <a:lnTo>
                    <a:pt x="0" y="65"/>
                  </a:lnTo>
                  <a:lnTo>
                    <a:pt x="0" y="62"/>
                  </a:lnTo>
                  <a:lnTo>
                    <a:pt x="2" y="62"/>
                  </a:lnTo>
                  <a:lnTo>
                    <a:pt x="4" y="61"/>
                  </a:lnTo>
                  <a:lnTo>
                    <a:pt x="5" y="61"/>
                  </a:lnTo>
                  <a:lnTo>
                    <a:pt x="5" y="59"/>
                  </a:lnTo>
                  <a:lnTo>
                    <a:pt x="6" y="56"/>
                  </a:lnTo>
                  <a:lnTo>
                    <a:pt x="6" y="9"/>
                  </a:lnTo>
                  <a:lnTo>
                    <a:pt x="5" y="7"/>
                  </a:lnTo>
                  <a:lnTo>
                    <a:pt x="5" y="7"/>
                  </a:lnTo>
                  <a:lnTo>
                    <a:pt x="4" y="5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1"/>
                  </a:lnTo>
                  <a:lnTo>
                    <a:pt x="25" y="1"/>
                  </a:lnTo>
                  <a:lnTo>
                    <a:pt x="25" y="10"/>
                  </a:lnTo>
                  <a:lnTo>
                    <a:pt x="28" y="7"/>
                  </a:lnTo>
                  <a:lnTo>
                    <a:pt x="35" y="3"/>
                  </a:lnTo>
                  <a:lnTo>
                    <a:pt x="37" y="2"/>
                  </a:lnTo>
                  <a:lnTo>
                    <a:pt x="39" y="0"/>
                  </a:lnTo>
                  <a:lnTo>
                    <a:pt x="42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7" name="Line 596"/>
            <p:cNvSpPr>
              <a:spLocks noChangeShapeType="1"/>
            </p:cNvSpPr>
            <p:nvPr/>
          </p:nvSpPr>
          <p:spPr bwMode="auto">
            <a:xfrm>
              <a:off x="6791706" y="6676065"/>
              <a:ext cx="1066" cy="1066"/>
            </a:xfrm>
            <a:prstGeom prst="line">
              <a:avLst/>
            </a:prstGeom>
            <a:noFill/>
            <a:ln w="6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8" name="Freeform 597"/>
            <p:cNvSpPr>
              <a:spLocks/>
            </p:cNvSpPr>
            <p:nvPr/>
          </p:nvSpPr>
          <p:spPr bwMode="auto">
            <a:xfrm>
              <a:off x="6938925" y="6658996"/>
              <a:ext cx="71475" cy="68275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1" y="5"/>
                </a:cxn>
                <a:cxn ang="0">
                  <a:pos x="33" y="9"/>
                </a:cxn>
                <a:cxn ang="0">
                  <a:pos x="39" y="21"/>
                </a:cxn>
                <a:cxn ang="0">
                  <a:pos x="44" y="13"/>
                </a:cxn>
                <a:cxn ang="0">
                  <a:pos x="47" y="6"/>
                </a:cxn>
                <a:cxn ang="0">
                  <a:pos x="46" y="5"/>
                </a:cxn>
                <a:cxn ang="0">
                  <a:pos x="44" y="3"/>
                </a:cxn>
                <a:cxn ang="0">
                  <a:pos x="40" y="0"/>
                </a:cxn>
                <a:cxn ang="0">
                  <a:pos x="64" y="3"/>
                </a:cxn>
                <a:cxn ang="0">
                  <a:pos x="59" y="5"/>
                </a:cxn>
                <a:cxn ang="0">
                  <a:pos x="50" y="11"/>
                </a:cxn>
                <a:cxn ang="0">
                  <a:pos x="40" y="25"/>
                </a:cxn>
                <a:cxn ang="0">
                  <a:pos x="56" y="52"/>
                </a:cxn>
                <a:cxn ang="0">
                  <a:pos x="63" y="59"/>
                </a:cxn>
                <a:cxn ang="0">
                  <a:pos x="67" y="61"/>
                </a:cxn>
                <a:cxn ang="0">
                  <a:pos x="31" y="64"/>
                </a:cxn>
                <a:cxn ang="0">
                  <a:pos x="34" y="61"/>
                </a:cxn>
                <a:cxn ang="0">
                  <a:pos x="37" y="59"/>
                </a:cxn>
                <a:cxn ang="0">
                  <a:pos x="37" y="58"/>
                </a:cxn>
                <a:cxn ang="0">
                  <a:pos x="34" y="52"/>
                </a:cxn>
                <a:cxn ang="0">
                  <a:pos x="24" y="49"/>
                </a:cxn>
                <a:cxn ang="0">
                  <a:pos x="22" y="52"/>
                </a:cxn>
                <a:cxn ang="0">
                  <a:pos x="20" y="53"/>
                </a:cxn>
                <a:cxn ang="0">
                  <a:pos x="20" y="59"/>
                </a:cxn>
                <a:cxn ang="0">
                  <a:pos x="23" y="61"/>
                </a:cxn>
                <a:cxn ang="0">
                  <a:pos x="27" y="64"/>
                </a:cxn>
                <a:cxn ang="0">
                  <a:pos x="0" y="61"/>
                </a:cxn>
                <a:cxn ang="0">
                  <a:pos x="7" y="59"/>
                </a:cxn>
                <a:cxn ang="0">
                  <a:pos x="11" y="57"/>
                </a:cxn>
                <a:cxn ang="0">
                  <a:pos x="18" y="49"/>
                </a:cxn>
                <a:cxn ang="0">
                  <a:pos x="27" y="37"/>
                </a:cxn>
                <a:cxn ang="0">
                  <a:pos x="13" y="15"/>
                </a:cxn>
                <a:cxn ang="0">
                  <a:pos x="7" y="6"/>
                </a:cxn>
                <a:cxn ang="0">
                  <a:pos x="3" y="4"/>
                </a:cxn>
                <a:cxn ang="0">
                  <a:pos x="0" y="3"/>
                </a:cxn>
              </a:cxnLst>
              <a:rect l="0" t="0" r="r" b="b"/>
              <a:pathLst>
                <a:path w="67" h="64">
                  <a:moveTo>
                    <a:pt x="0" y="0"/>
                  </a:moveTo>
                  <a:lnTo>
                    <a:pt x="36" y="0"/>
                  </a:lnTo>
                  <a:lnTo>
                    <a:pt x="36" y="3"/>
                  </a:lnTo>
                  <a:lnTo>
                    <a:pt x="31" y="5"/>
                  </a:lnTo>
                  <a:lnTo>
                    <a:pt x="31" y="8"/>
                  </a:lnTo>
                  <a:lnTo>
                    <a:pt x="33" y="9"/>
                  </a:lnTo>
                  <a:lnTo>
                    <a:pt x="33" y="11"/>
                  </a:lnTo>
                  <a:lnTo>
                    <a:pt x="39" y="21"/>
                  </a:lnTo>
                  <a:lnTo>
                    <a:pt x="42" y="16"/>
                  </a:lnTo>
                  <a:lnTo>
                    <a:pt x="44" y="13"/>
                  </a:lnTo>
                  <a:lnTo>
                    <a:pt x="45" y="11"/>
                  </a:lnTo>
                  <a:lnTo>
                    <a:pt x="47" y="6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40" y="0"/>
                  </a:lnTo>
                  <a:lnTo>
                    <a:pt x="64" y="0"/>
                  </a:lnTo>
                  <a:lnTo>
                    <a:pt x="64" y="3"/>
                  </a:lnTo>
                  <a:lnTo>
                    <a:pt x="61" y="4"/>
                  </a:lnTo>
                  <a:lnTo>
                    <a:pt x="59" y="5"/>
                  </a:lnTo>
                  <a:lnTo>
                    <a:pt x="57" y="6"/>
                  </a:lnTo>
                  <a:lnTo>
                    <a:pt x="50" y="11"/>
                  </a:lnTo>
                  <a:lnTo>
                    <a:pt x="47" y="15"/>
                  </a:lnTo>
                  <a:lnTo>
                    <a:pt x="40" y="25"/>
                  </a:lnTo>
                  <a:lnTo>
                    <a:pt x="52" y="46"/>
                  </a:lnTo>
                  <a:lnTo>
                    <a:pt x="56" y="52"/>
                  </a:lnTo>
                  <a:lnTo>
                    <a:pt x="60" y="57"/>
                  </a:lnTo>
                  <a:lnTo>
                    <a:pt x="63" y="59"/>
                  </a:lnTo>
                  <a:lnTo>
                    <a:pt x="64" y="61"/>
                  </a:lnTo>
                  <a:lnTo>
                    <a:pt x="67" y="61"/>
                  </a:lnTo>
                  <a:lnTo>
                    <a:pt x="67" y="64"/>
                  </a:lnTo>
                  <a:lnTo>
                    <a:pt x="31" y="64"/>
                  </a:lnTo>
                  <a:lnTo>
                    <a:pt x="31" y="61"/>
                  </a:lnTo>
                  <a:lnTo>
                    <a:pt x="34" y="61"/>
                  </a:lnTo>
                  <a:lnTo>
                    <a:pt x="36" y="59"/>
                  </a:lnTo>
                  <a:lnTo>
                    <a:pt x="37" y="59"/>
                  </a:lnTo>
                  <a:lnTo>
                    <a:pt x="37" y="59"/>
                  </a:lnTo>
                  <a:lnTo>
                    <a:pt x="37" y="58"/>
                  </a:lnTo>
                  <a:lnTo>
                    <a:pt x="36" y="55"/>
                  </a:lnTo>
                  <a:lnTo>
                    <a:pt x="34" y="52"/>
                  </a:lnTo>
                  <a:lnTo>
                    <a:pt x="28" y="42"/>
                  </a:lnTo>
                  <a:lnTo>
                    <a:pt x="24" y="49"/>
                  </a:lnTo>
                  <a:lnTo>
                    <a:pt x="23" y="51"/>
                  </a:lnTo>
                  <a:lnTo>
                    <a:pt x="22" y="52"/>
                  </a:lnTo>
                  <a:lnTo>
                    <a:pt x="21" y="53"/>
                  </a:lnTo>
                  <a:lnTo>
                    <a:pt x="20" y="53"/>
                  </a:lnTo>
                  <a:lnTo>
                    <a:pt x="20" y="54"/>
                  </a:lnTo>
                  <a:lnTo>
                    <a:pt x="20" y="59"/>
                  </a:lnTo>
                  <a:lnTo>
                    <a:pt x="21" y="59"/>
                  </a:lnTo>
                  <a:lnTo>
                    <a:pt x="23" y="61"/>
                  </a:lnTo>
                  <a:lnTo>
                    <a:pt x="27" y="61"/>
                  </a:lnTo>
                  <a:lnTo>
                    <a:pt x="27" y="64"/>
                  </a:lnTo>
                  <a:lnTo>
                    <a:pt x="0" y="64"/>
                  </a:lnTo>
                  <a:lnTo>
                    <a:pt x="0" y="61"/>
                  </a:lnTo>
                  <a:lnTo>
                    <a:pt x="3" y="61"/>
                  </a:lnTo>
                  <a:lnTo>
                    <a:pt x="7" y="59"/>
                  </a:lnTo>
                  <a:lnTo>
                    <a:pt x="9" y="58"/>
                  </a:lnTo>
                  <a:lnTo>
                    <a:pt x="11" y="57"/>
                  </a:lnTo>
                  <a:lnTo>
                    <a:pt x="16" y="52"/>
                  </a:lnTo>
                  <a:lnTo>
                    <a:pt x="18" y="49"/>
                  </a:lnTo>
                  <a:lnTo>
                    <a:pt x="21" y="46"/>
                  </a:lnTo>
                  <a:lnTo>
                    <a:pt x="27" y="37"/>
                  </a:lnTo>
                  <a:lnTo>
                    <a:pt x="15" y="18"/>
                  </a:lnTo>
                  <a:lnTo>
                    <a:pt x="13" y="15"/>
                  </a:lnTo>
                  <a:lnTo>
                    <a:pt x="10" y="10"/>
                  </a:lnTo>
                  <a:lnTo>
                    <a:pt x="7" y="6"/>
                  </a:lnTo>
                  <a:lnTo>
                    <a:pt x="5" y="5"/>
                  </a:lnTo>
                  <a:lnTo>
                    <a:pt x="3" y="4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4" name="Group 621"/>
          <p:cNvGrpSpPr/>
          <p:nvPr/>
        </p:nvGrpSpPr>
        <p:grpSpPr>
          <a:xfrm>
            <a:off x="3124798" y="2697480"/>
            <a:ext cx="2074926" cy="2029969"/>
            <a:chOff x="2743798" y="2697480"/>
            <a:chExt cx="2074926" cy="2029969"/>
          </a:xfrm>
        </p:grpSpPr>
        <p:sp>
          <p:nvSpPr>
            <p:cNvPr id="483" name="Freeform 6"/>
            <p:cNvSpPr>
              <a:spLocks noEditPoints="1"/>
            </p:cNvSpPr>
            <p:nvPr/>
          </p:nvSpPr>
          <p:spPr bwMode="auto">
            <a:xfrm>
              <a:off x="3064905" y="3017368"/>
              <a:ext cx="1737817" cy="1561795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3" y="3"/>
                </a:cxn>
                <a:cxn ang="0">
                  <a:pos x="3" y="7"/>
                </a:cxn>
                <a:cxn ang="0">
                  <a:pos x="1625" y="7"/>
                </a:cxn>
                <a:cxn ang="0">
                  <a:pos x="1625" y="3"/>
                </a:cxn>
                <a:cxn ang="0">
                  <a:pos x="1622" y="3"/>
                </a:cxn>
                <a:cxn ang="0">
                  <a:pos x="1622" y="1460"/>
                </a:cxn>
                <a:cxn ang="0">
                  <a:pos x="1625" y="1460"/>
                </a:cxn>
                <a:cxn ang="0">
                  <a:pos x="1625" y="1457"/>
                </a:cxn>
                <a:cxn ang="0">
                  <a:pos x="3" y="1457"/>
                </a:cxn>
                <a:cxn ang="0">
                  <a:pos x="3" y="1460"/>
                </a:cxn>
                <a:cxn ang="0">
                  <a:pos x="7" y="1460"/>
                </a:cxn>
                <a:cxn ang="0">
                  <a:pos x="7" y="3"/>
                </a:cxn>
                <a:cxn ang="0">
                  <a:pos x="0" y="1460"/>
                </a:cxn>
                <a:cxn ang="0">
                  <a:pos x="0" y="1464"/>
                </a:cxn>
                <a:cxn ang="0">
                  <a:pos x="1629" y="1464"/>
                </a:cxn>
                <a:cxn ang="0">
                  <a:pos x="1629" y="0"/>
                </a:cxn>
                <a:cxn ang="0">
                  <a:pos x="0" y="0"/>
                </a:cxn>
                <a:cxn ang="0">
                  <a:pos x="0" y="3"/>
                </a:cxn>
                <a:cxn ang="0">
                  <a:pos x="0" y="1460"/>
                </a:cxn>
              </a:cxnLst>
              <a:rect l="0" t="0" r="r" b="b"/>
              <a:pathLst>
                <a:path w="1629" h="1464">
                  <a:moveTo>
                    <a:pt x="7" y="3"/>
                  </a:moveTo>
                  <a:lnTo>
                    <a:pt x="3" y="3"/>
                  </a:lnTo>
                  <a:lnTo>
                    <a:pt x="3" y="7"/>
                  </a:lnTo>
                  <a:lnTo>
                    <a:pt x="1625" y="7"/>
                  </a:lnTo>
                  <a:lnTo>
                    <a:pt x="1625" y="3"/>
                  </a:lnTo>
                  <a:lnTo>
                    <a:pt x="1622" y="3"/>
                  </a:lnTo>
                  <a:lnTo>
                    <a:pt x="1622" y="1460"/>
                  </a:lnTo>
                  <a:lnTo>
                    <a:pt x="1625" y="1460"/>
                  </a:lnTo>
                  <a:lnTo>
                    <a:pt x="1625" y="1457"/>
                  </a:lnTo>
                  <a:lnTo>
                    <a:pt x="3" y="1457"/>
                  </a:lnTo>
                  <a:lnTo>
                    <a:pt x="3" y="1460"/>
                  </a:lnTo>
                  <a:lnTo>
                    <a:pt x="7" y="1460"/>
                  </a:lnTo>
                  <a:lnTo>
                    <a:pt x="7" y="3"/>
                  </a:lnTo>
                  <a:close/>
                  <a:moveTo>
                    <a:pt x="0" y="1460"/>
                  </a:moveTo>
                  <a:lnTo>
                    <a:pt x="0" y="1464"/>
                  </a:lnTo>
                  <a:lnTo>
                    <a:pt x="1629" y="1464"/>
                  </a:lnTo>
                  <a:lnTo>
                    <a:pt x="1629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146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4" name="Line 7"/>
            <p:cNvSpPr>
              <a:spLocks noChangeShapeType="1"/>
            </p:cNvSpPr>
            <p:nvPr/>
          </p:nvSpPr>
          <p:spPr bwMode="auto">
            <a:xfrm flipV="1">
              <a:off x="3068105" y="3020568"/>
              <a:ext cx="1066" cy="155432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5" name="Line 8"/>
            <p:cNvSpPr>
              <a:spLocks noChangeShapeType="1"/>
            </p:cNvSpPr>
            <p:nvPr/>
          </p:nvSpPr>
          <p:spPr bwMode="auto">
            <a:xfrm flipH="1">
              <a:off x="3068105" y="4574896"/>
              <a:ext cx="77876" cy="106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6" name="Line 9"/>
            <p:cNvSpPr>
              <a:spLocks noChangeShapeType="1"/>
            </p:cNvSpPr>
            <p:nvPr/>
          </p:nvSpPr>
          <p:spPr bwMode="auto">
            <a:xfrm flipH="1">
              <a:off x="3068105" y="4497020"/>
              <a:ext cx="38405" cy="106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7" name="Line 10"/>
            <p:cNvSpPr>
              <a:spLocks noChangeShapeType="1"/>
            </p:cNvSpPr>
            <p:nvPr/>
          </p:nvSpPr>
          <p:spPr bwMode="auto">
            <a:xfrm flipH="1">
              <a:off x="3068105" y="4419143"/>
              <a:ext cx="38405" cy="106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8" name="Line 11"/>
            <p:cNvSpPr>
              <a:spLocks noChangeShapeType="1"/>
            </p:cNvSpPr>
            <p:nvPr/>
          </p:nvSpPr>
          <p:spPr bwMode="auto">
            <a:xfrm flipH="1">
              <a:off x="3068105" y="4342334"/>
              <a:ext cx="38405" cy="106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9" name="Line 12"/>
            <p:cNvSpPr>
              <a:spLocks noChangeShapeType="1"/>
            </p:cNvSpPr>
            <p:nvPr/>
          </p:nvSpPr>
          <p:spPr bwMode="auto">
            <a:xfrm flipH="1">
              <a:off x="3068105" y="4264458"/>
              <a:ext cx="38405" cy="106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0" name="Line 13"/>
            <p:cNvSpPr>
              <a:spLocks noChangeShapeType="1"/>
            </p:cNvSpPr>
            <p:nvPr/>
          </p:nvSpPr>
          <p:spPr bwMode="auto">
            <a:xfrm flipH="1">
              <a:off x="3068105" y="4185515"/>
              <a:ext cx="77876" cy="106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1" name="Line 14"/>
            <p:cNvSpPr>
              <a:spLocks noChangeShapeType="1"/>
            </p:cNvSpPr>
            <p:nvPr/>
          </p:nvSpPr>
          <p:spPr bwMode="auto">
            <a:xfrm flipH="1">
              <a:off x="3068105" y="4108705"/>
              <a:ext cx="38405" cy="106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2" name="Line 15"/>
            <p:cNvSpPr>
              <a:spLocks noChangeShapeType="1"/>
            </p:cNvSpPr>
            <p:nvPr/>
          </p:nvSpPr>
          <p:spPr bwMode="auto">
            <a:xfrm flipH="1">
              <a:off x="3068105" y="4029762"/>
              <a:ext cx="38405" cy="106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3" name="Line 16"/>
            <p:cNvSpPr>
              <a:spLocks noChangeShapeType="1"/>
            </p:cNvSpPr>
            <p:nvPr/>
          </p:nvSpPr>
          <p:spPr bwMode="auto">
            <a:xfrm flipH="1">
              <a:off x="3068105" y="3954019"/>
              <a:ext cx="38405" cy="106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4" name="Line 17"/>
            <p:cNvSpPr>
              <a:spLocks noChangeShapeType="1"/>
            </p:cNvSpPr>
            <p:nvPr/>
          </p:nvSpPr>
          <p:spPr bwMode="auto">
            <a:xfrm flipH="1">
              <a:off x="3068105" y="3876142"/>
              <a:ext cx="38405" cy="106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5" name="Line 18"/>
            <p:cNvSpPr>
              <a:spLocks noChangeShapeType="1"/>
            </p:cNvSpPr>
            <p:nvPr/>
          </p:nvSpPr>
          <p:spPr bwMode="auto">
            <a:xfrm flipH="1">
              <a:off x="3068105" y="3798266"/>
              <a:ext cx="77876" cy="106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6" name="Line 19"/>
            <p:cNvSpPr>
              <a:spLocks noChangeShapeType="1"/>
            </p:cNvSpPr>
            <p:nvPr/>
          </p:nvSpPr>
          <p:spPr bwMode="auto">
            <a:xfrm flipH="1">
              <a:off x="3068105" y="3719322"/>
              <a:ext cx="38405" cy="106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7" name="Line 20"/>
            <p:cNvSpPr>
              <a:spLocks noChangeShapeType="1"/>
            </p:cNvSpPr>
            <p:nvPr/>
          </p:nvSpPr>
          <p:spPr bwMode="auto">
            <a:xfrm flipH="1">
              <a:off x="3068105" y="3642513"/>
              <a:ext cx="38405" cy="106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8" name="Line 21"/>
            <p:cNvSpPr>
              <a:spLocks noChangeShapeType="1"/>
            </p:cNvSpPr>
            <p:nvPr/>
          </p:nvSpPr>
          <p:spPr bwMode="auto">
            <a:xfrm flipH="1">
              <a:off x="3068105" y="3565703"/>
              <a:ext cx="38405" cy="106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9" name="Line 22"/>
            <p:cNvSpPr>
              <a:spLocks noChangeShapeType="1"/>
            </p:cNvSpPr>
            <p:nvPr/>
          </p:nvSpPr>
          <p:spPr bwMode="auto">
            <a:xfrm flipH="1">
              <a:off x="3068105" y="3486760"/>
              <a:ext cx="38405" cy="106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0" name="Line 23"/>
            <p:cNvSpPr>
              <a:spLocks noChangeShapeType="1"/>
            </p:cNvSpPr>
            <p:nvPr/>
          </p:nvSpPr>
          <p:spPr bwMode="auto">
            <a:xfrm flipH="1">
              <a:off x="3068105" y="3409950"/>
              <a:ext cx="77876" cy="106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1" name="Line 24"/>
            <p:cNvSpPr>
              <a:spLocks noChangeShapeType="1"/>
            </p:cNvSpPr>
            <p:nvPr/>
          </p:nvSpPr>
          <p:spPr bwMode="auto">
            <a:xfrm flipH="1">
              <a:off x="3068105" y="3331007"/>
              <a:ext cx="38405" cy="106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2" name="Line 25"/>
            <p:cNvSpPr>
              <a:spLocks noChangeShapeType="1"/>
            </p:cNvSpPr>
            <p:nvPr/>
          </p:nvSpPr>
          <p:spPr bwMode="auto">
            <a:xfrm flipH="1">
              <a:off x="3068105" y="3253131"/>
              <a:ext cx="38405" cy="106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3" name="Line 26"/>
            <p:cNvSpPr>
              <a:spLocks noChangeShapeType="1"/>
            </p:cNvSpPr>
            <p:nvPr/>
          </p:nvSpPr>
          <p:spPr bwMode="auto">
            <a:xfrm flipH="1">
              <a:off x="3068105" y="3176322"/>
              <a:ext cx="38405" cy="106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4" name="Line 27"/>
            <p:cNvSpPr>
              <a:spLocks noChangeShapeType="1"/>
            </p:cNvSpPr>
            <p:nvPr/>
          </p:nvSpPr>
          <p:spPr bwMode="auto">
            <a:xfrm flipH="1">
              <a:off x="3068105" y="3098445"/>
              <a:ext cx="38405" cy="106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5" name="Line 28"/>
            <p:cNvSpPr>
              <a:spLocks noChangeShapeType="1"/>
            </p:cNvSpPr>
            <p:nvPr/>
          </p:nvSpPr>
          <p:spPr bwMode="auto">
            <a:xfrm flipH="1">
              <a:off x="3068105" y="3020568"/>
              <a:ext cx="77876" cy="106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6" name="Line 29"/>
            <p:cNvSpPr>
              <a:spLocks noChangeShapeType="1"/>
            </p:cNvSpPr>
            <p:nvPr/>
          </p:nvSpPr>
          <p:spPr bwMode="auto">
            <a:xfrm flipH="1">
              <a:off x="3068105" y="3020568"/>
              <a:ext cx="77876" cy="106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7" name="Rectangle 30"/>
            <p:cNvSpPr>
              <a:spLocks noChangeArrowheads="1"/>
            </p:cNvSpPr>
            <p:nvPr/>
          </p:nvSpPr>
          <p:spPr bwMode="auto">
            <a:xfrm>
              <a:off x="2811007" y="4583431"/>
              <a:ext cx="36271" cy="1280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8" name="Freeform 31"/>
            <p:cNvSpPr>
              <a:spLocks noEditPoints="1"/>
            </p:cNvSpPr>
            <p:nvPr/>
          </p:nvSpPr>
          <p:spPr bwMode="auto">
            <a:xfrm>
              <a:off x="2854745" y="4530091"/>
              <a:ext cx="57607" cy="91745"/>
            </a:xfrm>
            <a:custGeom>
              <a:avLst/>
              <a:gdLst/>
              <a:ahLst/>
              <a:cxnLst>
                <a:cxn ang="0">
                  <a:pos x="54" y="43"/>
                </a:cxn>
                <a:cxn ang="0">
                  <a:pos x="53" y="54"/>
                </a:cxn>
                <a:cxn ang="0">
                  <a:pos x="50" y="66"/>
                </a:cxn>
                <a:cxn ang="0">
                  <a:pos x="49" y="69"/>
                </a:cxn>
                <a:cxn ang="0">
                  <a:pos x="47" y="72"/>
                </a:cxn>
                <a:cxn ang="0">
                  <a:pos x="44" y="77"/>
                </a:cxn>
                <a:cxn ang="0">
                  <a:pos x="42" y="79"/>
                </a:cxn>
                <a:cxn ang="0">
                  <a:pos x="39" y="81"/>
                </a:cxn>
                <a:cxn ang="0">
                  <a:pos x="37" y="83"/>
                </a:cxn>
                <a:cxn ang="0">
                  <a:pos x="35" y="84"/>
                </a:cxn>
                <a:cxn ang="0">
                  <a:pos x="33" y="85"/>
                </a:cxn>
                <a:cxn ang="0">
                  <a:pos x="30" y="85"/>
                </a:cxn>
                <a:cxn ang="0">
                  <a:pos x="29" y="86"/>
                </a:cxn>
                <a:cxn ang="0">
                  <a:pos x="23" y="86"/>
                </a:cxn>
                <a:cxn ang="0">
                  <a:pos x="19" y="84"/>
                </a:cxn>
                <a:cxn ang="0">
                  <a:pos x="16" y="83"/>
                </a:cxn>
                <a:cxn ang="0">
                  <a:pos x="10" y="78"/>
                </a:cxn>
                <a:cxn ang="0">
                  <a:pos x="6" y="71"/>
                </a:cxn>
                <a:cxn ang="0">
                  <a:pos x="3" y="64"/>
                </a:cxn>
                <a:cxn ang="0">
                  <a:pos x="1" y="54"/>
                </a:cxn>
                <a:cxn ang="0">
                  <a:pos x="0" y="44"/>
                </a:cxn>
                <a:cxn ang="0">
                  <a:pos x="1" y="31"/>
                </a:cxn>
                <a:cxn ang="0">
                  <a:pos x="4" y="20"/>
                </a:cxn>
                <a:cxn ang="0">
                  <a:pos x="8" y="11"/>
                </a:cxn>
                <a:cxn ang="0">
                  <a:pos x="13" y="5"/>
                </a:cxn>
                <a:cxn ang="0">
                  <a:pos x="20" y="1"/>
                </a:cxn>
                <a:cxn ang="0">
                  <a:pos x="27" y="0"/>
                </a:cxn>
                <a:cxn ang="0">
                  <a:pos x="34" y="1"/>
                </a:cxn>
                <a:cxn ang="0">
                  <a:pos x="40" y="5"/>
                </a:cxn>
                <a:cxn ang="0">
                  <a:pos x="46" y="10"/>
                </a:cxn>
                <a:cxn ang="0">
                  <a:pos x="50" y="18"/>
                </a:cxn>
                <a:cxn ang="0">
                  <a:pos x="53" y="30"/>
                </a:cxn>
                <a:cxn ang="0">
                  <a:pos x="54" y="43"/>
                </a:cxn>
                <a:cxn ang="0">
                  <a:pos x="35" y="43"/>
                </a:cxn>
                <a:cxn ang="0">
                  <a:pos x="35" y="13"/>
                </a:cxn>
                <a:cxn ang="0">
                  <a:pos x="34" y="10"/>
                </a:cxn>
                <a:cxn ang="0">
                  <a:pos x="33" y="8"/>
                </a:cxn>
                <a:cxn ang="0">
                  <a:pos x="30" y="6"/>
                </a:cxn>
                <a:cxn ang="0">
                  <a:pos x="29" y="5"/>
                </a:cxn>
                <a:cxn ang="0">
                  <a:pos x="28" y="4"/>
                </a:cxn>
                <a:cxn ang="0">
                  <a:pos x="23" y="4"/>
                </a:cxn>
                <a:cxn ang="0">
                  <a:pos x="22" y="5"/>
                </a:cxn>
                <a:cxn ang="0">
                  <a:pos x="20" y="8"/>
                </a:cxn>
                <a:cxn ang="0">
                  <a:pos x="20" y="10"/>
                </a:cxn>
                <a:cxn ang="0">
                  <a:pos x="20" y="13"/>
                </a:cxn>
                <a:cxn ang="0">
                  <a:pos x="19" y="17"/>
                </a:cxn>
                <a:cxn ang="0">
                  <a:pos x="19" y="25"/>
                </a:cxn>
                <a:cxn ang="0">
                  <a:pos x="18" y="36"/>
                </a:cxn>
                <a:cxn ang="0">
                  <a:pos x="18" y="61"/>
                </a:cxn>
                <a:cxn ang="0">
                  <a:pos x="19" y="69"/>
                </a:cxn>
                <a:cxn ang="0">
                  <a:pos x="20" y="74"/>
                </a:cxn>
                <a:cxn ang="0">
                  <a:pos x="21" y="79"/>
                </a:cxn>
                <a:cxn ang="0">
                  <a:pos x="22" y="81"/>
                </a:cxn>
                <a:cxn ang="0">
                  <a:pos x="25" y="82"/>
                </a:cxn>
                <a:cxn ang="0">
                  <a:pos x="29" y="82"/>
                </a:cxn>
                <a:cxn ang="0">
                  <a:pos x="30" y="81"/>
                </a:cxn>
                <a:cxn ang="0">
                  <a:pos x="31" y="81"/>
                </a:cxn>
                <a:cxn ang="0">
                  <a:pos x="31" y="79"/>
                </a:cxn>
                <a:cxn ang="0">
                  <a:pos x="33" y="78"/>
                </a:cxn>
                <a:cxn ang="0">
                  <a:pos x="34" y="77"/>
                </a:cxn>
                <a:cxn ang="0">
                  <a:pos x="35" y="72"/>
                </a:cxn>
                <a:cxn ang="0">
                  <a:pos x="35" y="69"/>
                </a:cxn>
                <a:cxn ang="0">
                  <a:pos x="35" y="43"/>
                </a:cxn>
              </a:cxnLst>
              <a:rect l="0" t="0" r="r" b="b"/>
              <a:pathLst>
                <a:path w="54" h="86">
                  <a:moveTo>
                    <a:pt x="54" y="43"/>
                  </a:moveTo>
                  <a:lnTo>
                    <a:pt x="53" y="54"/>
                  </a:lnTo>
                  <a:lnTo>
                    <a:pt x="50" y="66"/>
                  </a:lnTo>
                  <a:lnTo>
                    <a:pt x="49" y="69"/>
                  </a:lnTo>
                  <a:lnTo>
                    <a:pt x="47" y="72"/>
                  </a:lnTo>
                  <a:lnTo>
                    <a:pt x="44" y="77"/>
                  </a:lnTo>
                  <a:lnTo>
                    <a:pt x="42" y="79"/>
                  </a:lnTo>
                  <a:lnTo>
                    <a:pt x="39" y="81"/>
                  </a:lnTo>
                  <a:lnTo>
                    <a:pt x="37" y="83"/>
                  </a:lnTo>
                  <a:lnTo>
                    <a:pt x="35" y="84"/>
                  </a:lnTo>
                  <a:lnTo>
                    <a:pt x="33" y="85"/>
                  </a:lnTo>
                  <a:lnTo>
                    <a:pt x="30" y="85"/>
                  </a:lnTo>
                  <a:lnTo>
                    <a:pt x="29" y="86"/>
                  </a:lnTo>
                  <a:lnTo>
                    <a:pt x="23" y="86"/>
                  </a:lnTo>
                  <a:lnTo>
                    <a:pt x="19" y="84"/>
                  </a:lnTo>
                  <a:lnTo>
                    <a:pt x="16" y="83"/>
                  </a:lnTo>
                  <a:lnTo>
                    <a:pt x="10" y="78"/>
                  </a:lnTo>
                  <a:lnTo>
                    <a:pt x="6" y="71"/>
                  </a:lnTo>
                  <a:lnTo>
                    <a:pt x="3" y="64"/>
                  </a:lnTo>
                  <a:lnTo>
                    <a:pt x="1" y="54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20"/>
                  </a:lnTo>
                  <a:lnTo>
                    <a:pt x="8" y="11"/>
                  </a:lnTo>
                  <a:lnTo>
                    <a:pt x="13" y="5"/>
                  </a:lnTo>
                  <a:lnTo>
                    <a:pt x="20" y="1"/>
                  </a:lnTo>
                  <a:lnTo>
                    <a:pt x="27" y="0"/>
                  </a:lnTo>
                  <a:lnTo>
                    <a:pt x="34" y="1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50" y="18"/>
                  </a:lnTo>
                  <a:lnTo>
                    <a:pt x="53" y="30"/>
                  </a:lnTo>
                  <a:lnTo>
                    <a:pt x="54" y="43"/>
                  </a:lnTo>
                  <a:close/>
                  <a:moveTo>
                    <a:pt x="35" y="43"/>
                  </a:moveTo>
                  <a:lnTo>
                    <a:pt x="35" y="13"/>
                  </a:lnTo>
                  <a:lnTo>
                    <a:pt x="34" y="10"/>
                  </a:lnTo>
                  <a:lnTo>
                    <a:pt x="33" y="8"/>
                  </a:lnTo>
                  <a:lnTo>
                    <a:pt x="30" y="6"/>
                  </a:lnTo>
                  <a:lnTo>
                    <a:pt x="29" y="5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22" y="5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3"/>
                  </a:lnTo>
                  <a:lnTo>
                    <a:pt x="19" y="17"/>
                  </a:lnTo>
                  <a:lnTo>
                    <a:pt x="19" y="25"/>
                  </a:lnTo>
                  <a:lnTo>
                    <a:pt x="18" y="36"/>
                  </a:lnTo>
                  <a:lnTo>
                    <a:pt x="18" y="61"/>
                  </a:lnTo>
                  <a:lnTo>
                    <a:pt x="19" y="69"/>
                  </a:lnTo>
                  <a:lnTo>
                    <a:pt x="20" y="74"/>
                  </a:lnTo>
                  <a:lnTo>
                    <a:pt x="21" y="79"/>
                  </a:lnTo>
                  <a:lnTo>
                    <a:pt x="22" y="81"/>
                  </a:lnTo>
                  <a:lnTo>
                    <a:pt x="25" y="82"/>
                  </a:lnTo>
                  <a:lnTo>
                    <a:pt x="29" y="82"/>
                  </a:lnTo>
                  <a:lnTo>
                    <a:pt x="30" y="81"/>
                  </a:lnTo>
                  <a:lnTo>
                    <a:pt x="31" y="81"/>
                  </a:lnTo>
                  <a:lnTo>
                    <a:pt x="31" y="79"/>
                  </a:lnTo>
                  <a:lnTo>
                    <a:pt x="33" y="78"/>
                  </a:lnTo>
                  <a:lnTo>
                    <a:pt x="34" y="77"/>
                  </a:lnTo>
                  <a:lnTo>
                    <a:pt x="35" y="72"/>
                  </a:lnTo>
                  <a:lnTo>
                    <a:pt x="35" y="69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9" name="Freeform 32"/>
            <p:cNvSpPr>
              <a:spLocks/>
            </p:cNvSpPr>
            <p:nvPr/>
          </p:nvSpPr>
          <p:spPr bwMode="auto">
            <a:xfrm>
              <a:off x="2923020" y="4600499"/>
              <a:ext cx="21336" cy="21336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3" y="1"/>
                </a:cxn>
                <a:cxn ang="0">
                  <a:pos x="17" y="3"/>
                </a:cxn>
                <a:cxn ang="0">
                  <a:pos x="18" y="6"/>
                </a:cxn>
                <a:cxn ang="0">
                  <a:pos x="20" y="11"/>
                </a:cxn>
                <a:cxn ang="0">
                  <a:pos x="19" y="13"/>
                </a:cxn>
                <a:cxn ang="0">
                  <a:pos x="18" y="15"/>
                </a:cxn>
                <a:cxn ang="0">
                  <a:pos x="17" y="17"/>
                </a:cxn>
                <a:cxn ang="0">
                  <a:pos x="15" y="18"/>
                </a:cxn>
                <a:cxn ang="0">
                  <a:pos x="13" y="19"/>
                </a:cxn>
                <a:cxn ang="0">
                  <a:pos x="11" y="20"/>
                </a:cxn>
                <a:cxn ang="0">
                  <a:pos x="7" y="20"/>
                </a:cxn>
                <a:cxn ang="0">
                  <a:pos x="4" y="18"/>
                </a:cxn>
                <a:cxn ang="0">
                  <a:pos x="3" y="17"/>
                </a:cxn>
                <a:cxn ang="0">
                  <a:pos x="2" y="15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3" y="3"/>
                </a:cxn>
                <a:cxn ang="0">
                  <a:pos x="9" y="0"/>
                </a:cxn>
              </a:cxnLst>
              <a:rect l="0" t="0" r="r" b="b"/>
              <a:pathLst>
                <a:path w="20" h="20">
                  <a:moveTo>
                    <a:pt x="9" y="0"/>
                  </a:moveTo>
                  <a:lnTo>
                    <a:pt x="13" y="1"/>
                  </a:lnTo>
                  <a:lnTo>
                    <a:pt x="17" y="3"/>
                  </a:lnTo>
                  <a:lnTo>
                    <a:pt x="18" y="6"/>
                  </a:lnTo>
                  <a:lnTo>
                    <a:pt x="20" y="11"/>
                  </a:lnTo>
                  <a:lnTo>
                    <a:pt x="19" y="13"/>
                  </a:lnTo>
                  <a:lnTo>
                    <a:pt x="18" y="15"/>
                  </a:lnTo>
                  <a:lnTo>
                    <a:pt x="17" y="17"/>
                  </a:lnTo>
                  <a:lnTo>
                    <a:pt x="15" y="18"/>
                  </a:lnTo>
                  <a:lnTo>
                    <a:pt x="13" y="19"/>
                  </a:lnTo>
                  <a:lnTo>
                    <a:pt x="11" y="20"/>
                  </a:lnTo>
                  <a:lnTo>
                    <a:pt x="7" y="20"/>
                  </a:lnTo>
                  <a:lnTo>
                    <a:pt x="4" y="18"/>
                  </a:lnTo>
                  <a:lnTo>
                    <a:pt x="3" y="17"/>
                  </a:lnTo>
                  <a:lnTo>
                    <a:pt x="2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8"/>
                  </a:lnTo>
                  <a:lnTo>
                    <a:pt x="1" y="5"/>
                  </a:lnTo>
                  <a:lnTo>
                    <a:pt x="3" y="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0" name="Freeform 33"/>
            <p:cNvSpPr>
              <a:spLocks/>
            </p:cNvSpPr>
            <p:nvPr/>
          </p:nvSpPr>
          <p:spPr bwMode="auto">
            <a:xfrm>
              <a:off x="2960359" y="4530091"/>
              <a:ext cx="44806" cy="89611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31" y="77"/>
                </a:cxn>
                <a:cxn ang="0">
                  <a:pos x="35" y="81"/>
                </a:cxn>
                <a:cxn ang="0">
                  <a:pos x="37" y="81"/>
                </a:cxn>
                <a:cxn ang="0">
                  <a:pos x="39" y="82"/>
                </a:cxn>
                <a:cxn ang="0">
                  <a:pos x="42" y="82"/>
                </a:cxn>
                <a:cxn ang="0">
                  <a:pos x="42" y="84"/>
                </a:cxn>
                <a:cxn ang="0">
                  <a:pos x="0" y="84"/>
                </a:cxn>
                <a:cxn ang="0">
                  <a:pos x="0" y="82"/>
                </a:cxn>
                <a:cxn ang="0">
                  <a:pos x="5" y="82"/>
                </a:cxn>
                <a:cxn ang="0">
                  <a:pos x="6" y="81"/>
                </a:cxn>
                <a:cxn ang="0">
                  <a:pos x="8" y="81"/>
                </a:cxn>
                <a:cxn ang="0">
                  <a:pos x="9" y="81"/>
                </a:cxn>
                <a:cxn ang="0">
                  <a:pos x="11" y="79"/>
                </a:cxn>
                <a:cxn ang="0">
                  <a:pos x="12" y="79"/>
                </a:cxn>
                <a:cxn ang="0">
                  <a:pos x="12" y="78"/>
                </a:cxn>
                <a:cxn ang="0">
                  <a:pos x="12" y="77"/>
                </a:cxn>
                <a:cxn ang="0">
                  <a:pos x="12" y="74"/>
                </a:cxn>
                <a:cxn ang="0">
                  <a:pos x="13" y="71"/>
                </a:cxn>
                <a:cxn ang="0">
                  <a:pos x="13" y="18"/>
                </a:cxn>
                <a:cxn ang="0">
                  <a:pos x="12" y="16"/>
                </a:cxn>
                <a:cxn ang="0">
                  <a:pos x="10" y="16"/>
                </a:cxn>
                <a:cxn ang="0">
                  <a:pos x="9" y="16"/>
                </a:cxn>
                <a:cxn ang="0">
                  <a:pos x="8" y="15"/>
                </a:cxn>
                <a:cxn ang="0">
                  <a:pos x="8" y="14"/>
                </a:cxn>
                <a:cxn ang="0">
                  <a:pos x="6" y="14"/>
                </a:cxn>
                <a:cxn ang="0">
                  <a:pos x="3" y="16"/>
                </a:cxn>
                <a:cxn ang="0">
                  <a:pos x="1" y="17"/>
                </a:cxn>
                <a:cxn ang="0">
                  <a:pos x="0" y="14"/>
                </a:cxn>
                <a:cxn ang="0">
                  <a:pos x="29" y="0"/>
                </a:cxn>
                <a:cxn ang="0">
                  <a:pos x="31" y="0"/>
                </a:cxn>
              </a:cxnLst>
              <a:rect l="0" t="0" r="r" b="b"/>
              <a:pathLst>
                <a:path w="42" h="84">
                  <a:moveTo>
                    <a:pt x="31" y="0"/>
                  </a:moveTo>
                  <a:lnTo>
                    <a:pt x="31" y="77"/>
                  </a:lnTo>
                  <a:lnTo>
                    <a:pt x="35" y="81"/>
                  </a:lnTo>
                  <a:lnTo>
                    <a:pt x="37" y="81"/>
                  </a:lnTo>
                  <a:lnTo>
                    <a:pt x="39" y="82"/>
                  </a:lnTo>
                  <a:lnTo>
                    <a:pt x="42" y="82"/>
                  </a:lnTo>
                  <a:lnTo>
                    <a:pt x="42" y="84"/>
                  </a:lnTo>
                  <a:lnTo>
                    <a:pt x="0" y="84"/>
                  </a:lnTo>
                  <a:lnTo>
                    <a:pt x="0" y="82"/>
                  </a:lnTo>
                  <a:lnTo>
                    <a:pt x="5" y="82"/>
                  </a:lnTo>
                  <a:lnTo>
                    <a:pt x="6" y="81"/>
                  </a:lnTo>
                  <a:lnTo>
                    <a:pt x="8" y="81"/>
                  </a:lnTo>
                  <a:lnTo>
                    <a:pt x="9" y="81"/>
                  </a:lnTo>
                  <a:lnTo>
                    <a:pt x="11" y="79"/>
                  </a:lnTo>
                  <a:lnTo>
                    <a:pt x="12" y="79"/>
                  </a:lnTo>
                  <a:lnTo>
                    <a:pt x="12" y="78"/>
                  </a:lnTo>
                  <a:lnTo>
                    <a:pt x="12" y="77"/>
                  </a:lnTo>
                  <a:lnTo>
                    <a:pt x="12" y="74"/>
                  </a:lnTo>
                  <a:lnTo>
                    <a:pt x="13" y="71"/>
                  </a:lnTo>
                  <a:lnTo>
                    <a:pt x="13" y="18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3" y="16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29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1" name="Rectangle 34"/>
            <p:cNvSpPr>
              <a:spLocks noChangeArrowheads="1"/>
            </p:cNvSpPr>
            <p:nvPr/>
          </p:nvSpPr>
          <p:spPr bwMode="auto">
            <a:xfrm>
              <a:off x="2743798" y="4196183"/>
              <a:ext cx="36271" cy="1173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2" name="Freeform 35"/>
            <p:cNvSpPr>
              <a:spLocks noEditPoints="1"/>
            </p:cNvSpPr>
            <p:nvPr/>
          </p:nvSpPr>
          <p:spPr bwMode="auto">
            <a:xfrm>
              <a:off x="2788604" y="4141775"/>
              <a:ext cx="56540" cy="91745"/>
            </a:xfrm>
            <a:custGeom>
              <a:avLst/>
              <a:gdLst/>
              <a:ahLst/>
              <a:cxnLst>
                <a:cxn ang="0">
                  <a:pos x="52" y="54"/>
                </a:cxn>
                <a:cxn ang="0">
                  <a:pos x="48" y="69"/>
                </a:cxn>
                <a:cxn ang="0">
                  <a:pos x="44" y="77"/>
                </a:cxn>
                <a:cxn ang="0">
                  <a:pos x="38" y="82"/>
                </a:cxn>
                <a:cxn ang="0">
                  <a:pos x="35" y="85"/>
                </a:cxn>
                <a:cxn ang="0">
                  <a:pos x="30" y="85"/>
                </a:cxn>
                <a:cxn ang="0">
                  <a:pos x="23" y="86"/>
                </a:cxn>
                <a:cxn ang="0">
                  <a:pos x="15" y="83"/>
                </a:cxn>
                <a:cxn ang="0">
                  <a:pos x="5" y="71"/>
                </a:cxn>
                <a:cxn ang="0">
                  <a:pos x="1" y="54"/>
                </a:cxn>
                <a:cxn ang="0">
                  <a:pos x="1" y="31"/>
                </a:cxn>
                <a:cxn ang="0">
                  <a:pos x="8" y="11"/>
                </a:cxn>
                <a:cxn ang="0">
                  <a:pos x="19" y="1"/>
                </a:cxn>
                <a:cxn ang="0">
                  <a:pos x="33" y="1"/>
                </a:cxn>
                <a:cxn ang="0">
                  <a:pos x="45" y="10"/>
                </a:cxn>
                <a:cxn ang="0">
                  <a:pos x="52" y="31"/>
                </a:cxn>
                <a:cxn ang="0">
                  <a:pos x="35" y="43"/>
                </a:cxn>
                <a:cxn ang="0">
                  <a:pos x="34" y="10"/>
                </a:cxn>
                <a:cxn ang="0">
                  <a:pos x="30" y="6"/>
                </a:cxn>
                <a:cxn ang="0">
                  <a:pos x="28" y="4"/>
                </a:cxn>
                <a:cxn ang="0">
                  <a:pos x="22" y="5"/>
                </a:cxn>
                <a:cxn ang="0">
                  <a:pos x="19" y="10"/>
                </a:cxn>
                <a:cxn ang="0">
                  <a:pos x="18" y="17"/>
                </a:cxn>
                <a:cxn ang="0">
                  <a:pos x="18" y="36"/>
                </a:cxn>
                <a:cxn ang="0">
                  <a:pos x="18" y="69"/>
                </a:cxn>
                <a:cxn ang="0">
                  <a:pos x="21" y="79"/>
                </a:cxn>
                <a:cxn ang="0">
                  <a:pos x="25" y="82"/>
                </a:cxn>
                <a:cxn ang="0">
                  <a:pos x="28" y="82"/>
                </a:cxn>
                <a:cxn ang="0">
                  <a:pos x="31" y="81"/>
                </a:cxn>
                <a:cxn ang="0">
                  <a:pos x="32" y="78"/>
                </a:cxn>
                <a:cxn ang="0">
                  <a:pos x="35" y="72"/>
                </a:cxn>
                <a:cxn ang="0">
                  <a:pos x="35" y="43"/>
                </a:cxn>
              </a:cxnLst>
              <a:rect l="0" t="0" r="r" b="b"/>
              <a:pathLst>
                <a:path w="53" h="86">
                  <a:moveTo>
                    <a:pt x="53" y="43"/>
                  </a:moveTo>
                  <a:lnTo>
                    <a:pt x="52" y="54"/>
                  </a:lnTo>
                  <a:lnTo>
                    <a:pt x="49" y="66"/>
                  </a:lnTo>
                  <a:lnTo>
                    <a:pt x="48" y="69"/>
                  </a:lnTo>
                  <a:lnTo>
                    <a:pt x="47" y="72"/>
                  </a:lnTo>
                  <a:lnTo>
                    <a:pt x="44" y="77"/>
                  </a:lnTo>
                  <a:lnTo>
                    <a:pt x="42" y="79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5" y="85"/>
                  </a:lnTo>
                  <a:lnTo>
                    <a:pt x="32" y="85"/>
                  </a:lnTo>
                  <a:lnTo>
                    <a:pt x="30" y="85"/>
                  </a:lnTo>
                  <a:lnTo>
                    <a:pt x="28" y="86"/>
                  </a:lnTo>
                  <a:lnTo>
                    <a:pt x="23" y="86"/>
                  </a:lnTo>
                  <a:lnTo>
                    <a:pt x="18" y="85"/>
                  </a:lnTo>
                  <a:lnTo>
                    <a:pt x="15" y="83"/>
                  </a:lnTo>
                  <a:lnTo>
                    <a:pt x="10" y="78"/>
                  </a:lnTo>
                  <a:lnTo>
                    <a:pt x="5" y="71"/>
                  </a:lnTo>
                  <a:lnTo>
                    <a:pt x="2" y="64"/>
                  </a:lnTo>
                  <a:lnTo>
                    <a:pt x="1" y="54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20"/>
                  </a:lnTo>
                  <a:lnTo>
                    <a:pt x="8" y="11"/>
                  </a:lnTo>
                  <a:lnTo>
                    <a:pt x="13" y="5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3" y="1"/>
                  </a:lnTo>
                  <a:lnTo>
                    <a:pt x="40" y="5"/>
                  </a:lnTo>
                  <a:lnTo>
                    <a:pt x="45" y="10"/>
                  </a:lnTo>
                  <a:lnTo>
                    <a:pt x="49" y="18"/>
                  </a:lnTo>
                  <a:lnTo>
                    <a:pt x="52" y="31"/>
                  </a:lnTo>
                  <a:lnTo>
                    <a:pt x="53" y="43"/>
                  </a:lnTo>
                  <a:close/>
                  <a:moveTo>
                    <a:pt x="35" y="43"/>
                  </a:moveTo>
                  <a:lnTo>
                    <a:pt x="35" y="14"/>
                  </a:lnTo>
                  <a:lnTo>
                    <a:pt x="34" y="10"/>
                  </a:lnTo>
                  <a:lnTo>
                    <a:pt x="32" y="8"/>
                  </a:lnTo>
                  <a:lnTo>
                    <a:pt x="30" y="6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22" y="5"/>
                  </a:lnTo>
                  <a:lnTo>
                    <a:pt x="20" y="8"/>
                  </a:lnTo>
                  <a:lnTo>
                    <a:pt x="19" y="10"/>
                  </a:lnTo>
                  <a:lnTo>
                    <a:pt x="19" y="13"/>
                  </a:lnTo>
                  <a:lnTo>
                    <a:pt x="18" y="17"/>
                  </a:lnTo>
                  <a:lnTo>
                    <a:pt x="18" y="25"/>
                  </a:lnTo>
                  <a:lnTo>
                    <a:pt x="18" y="36"/>
                  </a:lnTo>
                  <a:lnTo>
                    <a:pt x="18" y="61"/>
                  </a:lnTo>
                  <a:lnTo>
                    <a:pt x="18" y="69"/>
                  </a:lnTo>
                  <a:lnTo>
                    <a:pt x="19" y="75"/>
                  </a:lnTo>
                  <a:lnTo>
                    <a:pt x="21" y="79"/>
                  </a:lnTo>
                  <a:lnTo>
                    <a:pt x="22" y="81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8" y="82"/>
                  </a:lnTo>
                  <a:lnTo>
                    <a:pt x="29" y="82"/>
                  </a:lnTo>
                  <a:lnTo>
                    <a:pt x="31" y="81"/>
                  </a:lnTo>
                  <a:lnTo>
                    <a:pt x="31" y="79"/>
                  </a:lnTo>
                  <a:lnTo>
                    <a:pt x="32" y="78"/>
                  </a:lnTo>
                  <a:lnTo>
                    <a:pt x="33" y="77"/>
                  </a:lnTo>
                  <a:lnTo>
                    <a:pt x="35" y="72"/>
                  </a:lnTo>
                  <a:lnTo>
                    <a:pt x="35" y="69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3" name="Freeform 36"/>
            <p:cNvSpPr>
              <a:spLocks/>
            </p:cNvSpPr>
            <p:nvPr/>
          </p:nvSpPr>
          <p:spPr bwMode="auto">
            <a:xfrm>
              <a:off x="2855812" y="4212184"/>
              <a:ext cx="21336" cy="21336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3" y="1"/>
                </a:cxn>
                <a:cxn ang="0">
                  <a:pos x="17" y="3"/>
                </a:cxn>
                <a:cxn ang="0">
                  <a:pos x="19" y="6"/>
                </a:cxn>
                <a:cxn ang="0">
                  <a:pos x="20" y="11"/>
                </a:cxn>
                <a:cxn ang="0">
                  <a:pos x="19" y="13"/>
                </a:cxn>
                <a:cxn ang="0">
                  <a:pos x="19" y="15"/>
                </a:cxn>
                <a:cxn ang="0">
                  <a:pos x="17" y="17"/>
                </a:cxn>
                <a:cxn ang="0">
                  <a:pos x="16" y="19"/>
                </a:cxn>
                <a:cxn ang="0">
                  <a:pos x="14" y="19"/>
                </a:cxn>
                <a:cxn ang="0">
                  <a:pos x="12" y="20"/>
                </a:cxn>
                <a:cxn ang="0">
                  <a:pos x="8" y="20"/>
                </a:cxn>
                <a:cxn ang="0">
                  <a:pos x="5" y="19"/>
                </a:cxn>
                <a:cxn ang="0">
                  <a:pos x="3" y="17"/>
                </a:cxn>
                <a:cxn ang="0">
                  <a:pos x="2" y="16"/>
                </a:cxn>
                <a:cxn ang="0">
                  <a:pos x="1" y="14"/>
                </a:cxn>
                <a:cxn ang="0">
                  <a:pos x="1" y="12"/>
                </a:cxn>
                <a:cxn ang="0">
                  <a:pos x="0" y="11"/>
                </a:cxn>
                <a:cxn ang="0">
                  <a:pos x="1" y="9"/>
                </a:cxn>
                <a:cxn ang="0">
                  <a:pos x="2" y="5"/>
                </a:cxn>
                <a:cxn ang="0">
                  <a:pos x="3" y="3"/>
                </a:cxn>
                <a:cxn ang="0">
                  <a:pos x="9" y="0"/>
                </a:cxn>
              </a:cxnLst>
              <a:rect l="0" t="0" r="r" b="b"/>
              <a:pathLst>
                <a:path w="20" h="20">
                  <a:moveTo>
                    <a:pt x="9" y="0"/>
                  </a:moveTo>
                  <a:lnTo>
                    <a:pt x="13" y="1"/>
                  </a:lnTo>
                  <a:lnTo>
                    <a:pt x="17" y="3"/>
                  </a:lnTo>
                  <a:lnTo>
                    <a:pt x="19" y="6"/>
                  </a:lnTo>
                  <a:lnTo>
                    <a:pt x="20" y="11"/>
                  </a:lnTo>
                  <a:lnTo>
                    <a:pt x="19" y="13"/>
                  </a:lnTo>
                  <a:lnTo>
                    <a:pt x="19" y="15"/>
                  </a:lnTo>
                  <a:lnTo>
                    <a:pt x="17" y="17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5" y="19"/>
                  </a:lnTo>
                  <a:lnTo>
                    <a:pt x="3" y="17"/>
                  </a:lnTo>
                  <a:lnTo>
                    <a:pt x="2" y="16"/>
                  </a:lnTo>
                  <a:lnTo>
                    <a:pt x="1" y="14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3" y="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4" name="Freeform 37"/>
            <p:cNvSpPr>
              <a:spLocks noEditPoints="1"/>
            </p:cNvSpPr>
            <p:nvPr/>
          </p:nvSpPr>
          <p:spPr bwMode="auto">
            <a:xfrm>
              <a:off x="2887816" y="4141775"/>
              <a:ext cx="56540" cy="91745"/>
            </a:xfrm>
            <a:custGeom>
              <a:avLst/>
              <a:gdLst/>
              <a:ahLst/>
              <a:cxnLst>
                <a:cxn ang="0">
                  <a:pos x="53" y="43"/>
                </a:cxn>
                <a:cxn ang="0">
                  <a:pos x="53" y="54"/>
                </a:cxn>
                <a:cxn ang="0">
                  <a:pos x="50" y="66"/>
                </a:cxn>
                <a:cxn ang="0">
                  <a:pos x="49" y="69"/>
                </a:cxn>
                <a:cxn ang="0">
                  <a:pos x="47" y="72"/>
                </a:cxn>
                <a:cxn ang="0">
                  <a:pos x="44" y="77"/>
                </a:cxn>
                <a:cxn ang="0">
                  <a:pos x="42" y="79"/>
                </a:cxn>
                <a:cxn ang="0">
                  <a:pos x="39" y="82"/>
                </a:cxn>
                <a:cxn ang="0">
                  <a:pos x="36" y="83"/>
                </a:cxn>
                <a:cxn ang="0">
                  <a:pos x="35" y="85"/>
                </a:cxn>
                <a:cxn ang="0">
                  <a:pos x="33" y="85"/>
                </a:cxn>
                <a:cxn ang="0">
                  <a:pos x="31" y="85"/>
                </a:cxn>
                <a:cxn ang="0">
                  <a:pos x="29" y="86"/>
                </a:cxn>
                <a:cxn ang="0">
                  <a:pos x="23" y="86"/>
                </a:cxn>
                <a:cxn ang="0">
                  <a:pos x="19" y="85"/>
                </a:cxn>
                <a:cxn ang="0">
                  <a:pos x="16" y="83"/>
                </a:cxn>
                <a:cxn ang="0">
                  <a:pos x="10" y="78"/>
                </a:cxn>
                <a:cxn ang="0">
                  <a:pos x="6" y="71"/>
                </a:cxn>
                <a:cxn ang="0">
                  <a:pos x="3" y="64"/>
                </a:cxn>
                <a:cxn ang="0">
                  <a:pos x="1" y="54"/>
                </a:cxn>
                <a:cxn ang="0">
                  <a:pos x="0" y="44"/>
                </a:cxn>
                <a:cxn ang="0">
                  <a:pos x="1" y="31"/>
                </a:cxn>
                <a:cxn ang="0">
                  <a:pos x="4" y="20"/>
                </a:cxn>
                <a:cxn ang="0">
                  <a:pos x="8" y="11"/>
                </a:cxn>
                <a:cxn ang="0">
                  <a:pos x="13" y="5"/>
                </a:cxn>
                <a:cxn ang="0">
                  <a:pos x="19" y="1"/>
                </a:cxn>
                <a:cxn ang="0">
                  <a:pos x="26" y="0"/>
                </a:cxn>
                <a:cxn ang="0">
                  <a:pos x="34" y="1"/>
                </a:cxn>
                <a:cxn ang="0">
                  <a:pos x="40" y="5"/>
                </a:cxn>
                <a:cxn ang="0">
                  <a:pos x="46" y="10"/>
                </a:cxn>
                <a:cxn ang="0">
                  <a:pos x="50" y="18"/>
                </a:cxn>
                <a:cxn ang="0">
                  <a:pos x="53" y="31"/>
                </a:cxn>
                <a:cxn ang="0">
                  <a:pos x="53" y="43"/>
                </a:cxn>
                <a:cxn ang="0">
                  <a:pos x="35" y="43"/>
                </a:cxn>
                <a:cxn ang="0">
                  <a:pos x="35" y="14"/>
                </a:cxn>
                <a:cxn ang="0">
                  <a:pos x="34" y="10"/>
                </a:cxn>
                <a:cxn ang="0">
                  <a:pos x="33" y="8"/>
                </a:cxn>
                <a:cxn ang="0">
                  <a:pos x="31" y="7"/>
                </a:cxn>
                <a:cxn ang="0">
                  <a:pos x="29" y="5"/>
                </a:cxn>
                <a:cxn ang="0">
                  <a:pos x="28" y="4"/>
                </a:cxn>
                <a:cxn ang="0">
                  <a:pos x="23" y="4"/>
                </a:cxn>
                <a:cxn ang="0">
                  <a:pos x="23" y="5"/>
                </a:cxn>
                <a:cxn ang="0">
                  <a:pos x="22" y="7"/>
                </a:cxn>
                <a:cxn ang="0">
                  <a:pos x="20" y="8"/>
                </a:cxn>
                <a:cxn ang="0">
                  <a:pos x="20" y="10"/>
                </a:cxn>
                <a:cxn ang="0">
                  <a:pos x="19" y="13"/>
                </a:cxn>
                <a:cxn ang="0">
                  <a:pos x="19" y="17"/>
                </a:cxn>
                <a:cxn ang="0">
                  <a:pos x="19" y="69"/>
                </a:cxn>
                <a:cxn ang="0">
                  <a:pos x="19" y="75"/>
                </a:cxn>
                <a:cxn ang="0">
                  <a:pos x="21" y="79"/>
                </a:cxn>
                <a:cxn ang="0">
                  <a:pos x="23" y="82"/>
                </a:cxn>
                <a:cxn ang="0">
                  <a:pos x="25" y="82"/>
                </a:cxn>
                <a:cxn ang="0">
                  <a:pos x="27" y="82"/>
                </a:cxn>
                <a:cxn ang="0">
                  <a:pos x="29" y="82"/>
                </a:cxn>
                <a:cxn ang="0">
                  <a:pos x="29" y="82"/>
                </a:cxn>
                <a:cxn ang="0">
                  <a:pos x="31" y="81"/>
                </a:cxn>
                <a:cxn ang="0">
                  <a:pos x="31" y="79"/>
                </a:cxn>
                <a:cxn ang="0">
                  <a:pos x="33" y="78"/>
                </a:cxn>
                <a:cxn ang="0">
                  <a:pos x="34" y="77"/>
                </a:cxn>
                <a:cxn ang="0">
                  <a:pos x="35" y="75"/>
                </a:cxn>
                <a:cxn ang="0">
                  <a:pos x="35" y="69"/>
                </a:cxn>
                <a:cxn ang="0">
                  <a:pos x="35" y="43"/>
                </a:cxn>
              </a:cxnLst>
              <a:rect l="0" t="0" r="r" b="b"/>
              <a:pathLst>
                <a:path w="53" h="86">
                  <a:moveTo>
                    <a:pt x="53" y="43"/>
                  </a:moveTo>
                  <a:lnTo>
                    <a:pt x="53" y="54"/>
                  </a:lnTo>
                  <a:lnTo>
                    <a:pt x="50" y="66"/>
                  </a:lnTo>
                  <a:lnTo>
                    <a:pt x="49" y="69"/>
                  </a:lnTo>
                  <a:lnTo>
                    <a:pt x="47" y="72"/>
                  </a:lnTo>
                  <a:lnTo>
                    <a:pt x="44" y="77"/>
                  </a:lnTo>
                  <a:lnTo>
                    <a:pt x="42" y="79"/>
                  </a:lnTo>
                  <a:lnTo>
                    <a:pt x="39" y="82"/>
                  </a:lnTo>
                  <a:lnTo>
                    <a:pt x="36" y="83"/>
                  </a:lnTo>
                  <a:lnTo>
                    <a:pt x="35" y="85"/>
                  </a:lnTo>
                  <a:lnTo>
                    <a:pt x="33" y="85"/>
                  </a:lnTo>
                  <a:lnTo>
                    <a:pt x="31" y="85"/>
                  </a:lnTo>
                  <a:lnTo>
                    <a:pt x="29" y="86"/>
                  </a:lnTo>
                  <a:lnTo>
                    <a:pt x="23" y="86"/>
                  </a:lnTo>
                  <a:lnTo>
                    <a:pt x="19" y="85"/>
                  </a:lnTo>
                  <a:lnTo>
                    <a:pt x="16" y="83"/>
                  </a:lnTo>
                  <a:lnTo>
                    <a:pt x="10" y="78"/>
                  </a:lnTo>
                  <a:lnTo>
                    <a:pt x="6" y="71"/>
                  </a:lnTo>
                  <a:lnTo>
                    <a:pt x="3" y="64"/>
                  </a:lnTo>
                  <a:lnTo>
                    <a:pt x="1" y="54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20"/>
                  </a:lnTo>
                  <a:lnTo>
                    <a:pt x="8" y="11"/>
                  </a:lnTo>
                  <a:lnTo>
                    <a:pt x="13" y="5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4" y="1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50" y="18"/>
                  </a:lnTo>
                  <a:lnTo>
                    <a:pt x="53" y="31"/>
                  </a:lnTo>
                  <a:lnTo>
                    <a:pt x="53" y="43"/>
                  </a:lnTo>
                  <a:close/>
                  <a:moveTo>
                    <a:pt x="35" y="43"/>
                  </a:moveTo>
                  <a:lnTo>
                    <a:pt x="35" y="14"/>
                  </a:lnTo>
                  <a:lnTo>
                    <a:pt x="34" y="10"/>
                  </a:lnTo>
                  <a:lnTo>
                    <a:pt x="33" y="8"/>
                  </a:lnTo>
                  <a:lnTo>
                    <a:pt x="31" y="7"/>
                  </a:lnTo>
                  <a:lnTo>
                    <a:pt x="29" y="5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2" y="7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19" y="13"/>
                  </a:lnTo>
                  <a:lnTo>
                    <a:pt x="19" y="17"/>
                  </a:lnTo>
                  <a:lnTo>
                    <a:pt x="19" y="69"/>
                  </a:lnTo>
                  <a:lnTo>
                    <a:pt x="19" y="75"/>
                  </a:lnTo>
                  <a:lnTo>
                    <a:pt x="21" y="79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9" y="82"/>
                  </a:lnTo>
                  <a:lnTo>
                    <a:pt x="29" y="82"/>
                  </a:lnTo>
                  <a:lnTo>
                    <a:pt x="31" y="81"/>
                  </a:lnTo>
                  <a:lnTo>
                    <a:pt x="31" y="79"/>
                  </a:lnTo>
                  <a:lnTo>
                    <a:pt x="33" y="78"/>
                  </a:lnTo>
                  <a:lnTo>
                    <a:pt x="34" y="77"/>
                  </a:lnTo>
                  <a:lnTo>
                    <a:pt x="35" y="75"/>
                  </a:lnTo>
                  <a:lnTo>
                    <a:pt x="35" y="69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5" name="Freeform 38"/>
            <p:cNvSpPr>
              <a:spLocks/>
            </p:cNvSpPr>
            <p:nvPr/>
          </p:nvSpPr>
          <p:spPr bwMode="auto">
            <a:xfrm>
              <a:off x="2955024" y="4142843"/>
              <a:ext cx="56540" cy="90678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53" y="0"/>
                </a:cxn>
                <a:cxn ang="0">
                  <a:pos x="46" y="16"/>
                </a:cxn>
                <a:cxn ang="0">
                  <a:pos x="13" y="16"/>
                </a:cxn>
                <a:cxn ang="0">
                  <a:pos x="10" y="24"/>
                </a:cxn>
                <a:cxn ang="0">
                  <a:pos x="23" y="25"/>
                </a:cxn>
                <a:cxn ang="0">
                  <a:pos x="34" y="29"/>
                </a:cxn>
                <a:cxn ang="0">
                  <a:pos x="44" y="34"/>
                </a:cxn>
                <a:cxn ang="0">
                  <a:pos x="49" y="40"/>
                </a:cxn>
                <a:cxn ang="0">
                  <a:pos x="52" y="47"/>
                </a:cxn>
                <a:cxn ang="0">
                  <a:pos x="53" y="55"/>
                </a:cxn>
                <a:cxn ang="0">
                  <a:pos x="52" y="63"/>
                </a:cxn>
                <a:cxn ang="0">
                  <a:pos x="49" y="70"/>
                </a:cxn>
                <a:cxn ang="0">
                  <a:pos x="46" y="75"/>
                </a:cxn>
                <a:cxn ang="0">
                  <a:pos x="41" y="79"/>
                </a:cxn>
                <a:cxn ang="0">
                  <a:pos x="36" y="81"/>
                </a:cxn>
                <a:cxn ang="0">
                  <a:pos x="28" y="84"/>
                </a:cxn>
                <a:cxn ang="0">
                  <a:pos x="19" y="85"/>
                </a:cxn>
                <a:cxn ang="0">
                  <a:pos x="13" y="85"/>
                </a:cxn>
                <a:cxn ang="0">
                  <a:pos x="7" y="84"/>
                </a:cxn>
                <a:cxn ang="0">
                  <a:pos x="3" y="81"/>
                </a:cxn>
                <a:cxn ang="0">
                  <a:pos x="0" y="78"/>
                </a:cxn>
                <a:cxn ang="0">
                  <a:pos x="0" y="77"/>
                </a:cxn>
                <a:cxn ang="0">
                  <a:pos x="0" y="73"/>
                </a:cxn>
                <a:cxn ang="0">
                  <a:pos x="1" y="72"/>
                </a:cxn>
                <a:cxn ang="0">
                  <a:pos x="2" y="70"/>
                </a:cxn>
                <a:cxn ang="0">
                  <a:pos x="3" y="70"/>
                </a:cxn>
                <a:cxn ang="0">
                  <a:pos x="4" y="68"/>
                </a:cxn>
                <a:cxn ang="0">
                  <a:pos x="9" y="68"/>
                </a:cxn>
                <a:cxn ang="0">
                  <a:pos x="10" y="69"/>
                </a:cxn>
                <a:cxn ang="0">
                  <a:pos x="11" y="69"/>
                </a:cxn>
                <a:cxn ang="0">
                  <a:pos x="13" y="70"/>
                </a:cxn>
                <a:cxn ang="0">
                  <a:pos x="14" y="71"/>
                </a:cxn>
                <a:cxn ang="0">
                  <a:pos x="19" y="74"/>
                </a:cxn>
                <a:cxn ang="0">
                  <a:pos x="20" y="76"/>
                </a:cxn>
                <a:cxn ang="0">
                  <a:pos x="23" y="77"/>
                </a:cxn>
                <a:cxn ang="0">
                  <a:pos x="24" y="78"/>
                </a:cxn>
                <a:cxn ang="0">
                  <a:pos x="25" y="78"/>
                </a:cxn>
                <a:cxn ang="0">
                  <a:pos x="28" y="80"/>
                </a:cxn>
                <a:cxn ang="0">
                  <a:pos x="30" y="80"/>
                </a:cxn>
                <a:cxn ang="0">
                  <a:pos x="33" y="79"/>
                </a:cxn>
                <a:cxn ang="0">
                  <a:pos x="36" y="78"/>
                </a:cxn>
                <a:cxn ang="0">
                  <a:pos x="38" y="76"/>
                </a:cxn>
                <a:cxn ang="0">
                  <a:pos x="40" y="74"/>
                </a:cxn>
                <a:cxn ang="0">
                  <a:pos x="41" y="72"/>
                </a:cxn>
                <a:cxn ang="0">
                  <a:pos x="42" y="70"/>
                </a:cxn>
                <a:cxn ang="0">
                  <a:pos x="42" y="67"/>
                </a:cxn>
                <a:cxn ang="0">
                  <a:pos x="41" y="60"/>
                </a:cxn>
                <a:cxn ang="0">
                  <a:pos x="37" y="53"/>
                </a:cxn>
                <a:cxn ang="0">
                  <a:pos x="32" y="49"/>
                </a:cxn>
                <a:cxn ang="0">
                  <a:pos x="19" y="44"/>
                </a:cxn>
                <a:cxn ang="0">
                  <a:pos x="4" y="42"/>
                </a:cxn>
                <a:cxn ang="0">
                  <a:pos x="0" y="42"/>
                </a:cxn>
                <a:cxn ang="0">
                  <a:pos x="15" y="0"/>
                </a:cxn>
              </a:cxnLst>
              <a:rect l="0" t="0" r="r" b="b"/>
              <a:pathLst>
                <a:path w="53" h="85">
                  <a:moveTo>
                    <a:pt x="15" y="0"/>
                  </a:moveTo>
                  <a:lnTo>
                    <a:pt x="53" y="0"/>
                  </a:lnTo>
                  <a:lnTo>
                    <a:pt x="46" y="16"/>
                  </a:lnTo>
                  <a:lnTo>
                    <a:pt x="13" y="16"/>
                  </a:lnTo>
                  <a:lnTo>
                    <a:pt x="10" y="24"/>
                  </a:lnTo>
                  <a:lnTo>
                    <a:pt x="23" y="25"/>
                  </a:lnTo>
                  <a:lnTo>
                    <a:pt x="34" y="29"/>
                  </a:lnTo>
                  <a:lnTo>
                    <a:pt x="44" y="34"/>
                  </a:lnTo>
                  <a:lnTo>
                    <a:pt x="49" y="40"/>
                  </a:lnTo>
                  <a:lnTo>
                    <a:pt x="52" y="47"/>
                  </a:lnTo>
                  <a:lnTo>
                    <a:pt x="53" y="55"/>
                  </a:lnTo>
                  <a:lnTo>
                    <a:pt x="52" y="63"/>
                  </a:lnTo>
                  <a:lnTo>
                    <a:pt x="49" y="70"/>
                  </a:lnTo>
                  <a:lnTo>
                    <a:pt x="46" y="75"/>
                  </a:lnTo>
                  <a:lnTo>
                    <a:pt x="41" y="79"/>
                  </a:lnTo>
                  <a:lnTo>
                    <a:pt x="36" y="81"/>
                  </a:lnTo>
                  <a:lnTo>
                    <a:pt x="28" y="84"/>
                  </a:lnTo>
                  <a:lnTo>
                    <a:pt x="19" y="85"/>
                  </a:lnTo>
                  <a:lnTo>
                    <a:pt x="13" y="85"/>
                  </a:lnTo>
                  <a:lnTo>
                    <a:pt x="7" y="84"/>
                  </a:lnTo>
                  <a:lnTo>
                    <a:pt x="3" y="81"/>
                  </a:lnTo>
                  <a:lnTo>
                    <a:pt x="0" y="78"/>
                  </a:lnTo>
                  <a:lnTo>
                    <a:pt x="0" y="77"/>
                  </a:lnTo>
                  <a:lnTo>
                    <a:pt x="0" y="73"/>
                  </a:lnTo>
                  <a:lnTo>
                    <a:pt x="1" y="72"/>
                  </a:lnTo>
                  <a:lnTo>
                    <a:pt x="2" y="70"/>
                  </a:lnTo>
                  <a:lnTo>
                    <a:pt x="3" y="70"/>
                  </a:lnTo>
                  <a:lnTo>
                    <a:pt x="4" y="68"/>
                  </a:lnTo>
                  <a:lnTo>
                    <a:pt x="9" y="68"/>
                  </a:lnTo>
                  <a:lnTo>
                    <a:pt x="10" y="69"/>
                  </a:lnTo>
                  <a:lnTo>
                    <a:pt x="11" y="69"/>
                  </a:lnTo>
                  <a:lnTo>
                    <a:pt x="13" y="70"/>
                  </a:lnTo>
                  <a:lnTo>
                    <a:pt x="14" y="71"/>
                  </a:lnTo>
                  <a:lnTo>
                    <a:pt x="19" y="74"/>
                  </a:lnTo>
                  <a:lnTo>
                    <a:pt x="20" y="76"/>
                  </a:lnTo>
                  <a:lnTo>
                    <a:pt x="23" y="77"/>
                  </a:lnTo>
                  <a:lnTo>
                    <a:pt x="24" y="78"/>
                  </a:lnTo>
                  <a:lnTo>
                    <a:pt x="25" y="78"/>
                  </a:lnTo>
                  <a:lnTo>
                    <a:pt x="28" y="80"/>
                  </a:lnTo>
                  <a:lnTo>
                    <a:pt x="30" y="80"/>
                  </a:lnTo>
                  <a:lnTo>
                    <a:pt x="33" y="79"/>
                  </a:lnTo>
                  <a:lnTo>
                    <a:pt x="36" y="78"/>
                  </a:lnTo>
                  <a:lnTo>
                    <a:pt x="38" y="76"/>
                  </a:lnTo>
                  <a:lnTo>
                    <a:pt x="40" y="74"/>
                  </a:lnTo>
                  <a:lnTo>
                    <a:pt x="41" y="72"/>
                  </a:lnTo>
                  <a:lnTo>
                    <a:pt x="42" y="70"/>
                  </a:lnTo>
                  <a:lnTo>
                    <a:pt x="42" y="67"/>
                  </a:lnTo>
                  <a:lnTo>
                    <a:pt x="41" y="60"/>
                  </a:lnTo>
                  <a:lnTo>
                    <a:pt x="37" y="53"/>
                  </a:lnTo>
                  <a:lnTo>
                    <a:pt x="32" y="49"/>
                  </a:lnTo>
                  <a:lnTo>
                    <a:pt x="19" y="44"/>
                  </a:lnTo>
                  <a:lnTo>
                    <a:pt x="4" y="42"/>
                  </a:lnTo>
                  <a:lnTo>
                    <a:pt x="0" y="4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6" name="Freeform 39"/>
            <p:cNvSpPr>
              <a:spLocks noEditPoints="1"/>
            </p:cNvSpPr>
            <p:nvPr/>
          </p:nvSpPr>
          <p:spPr bwMode="auto">
            <a:xfrm>
              <a:off x="2955024" y="3753460"/>
              <a:ext cx="56540" cy="91745"/>
            </a:xfrm>
            <a:custGeom>
              <a:avLst/>
              <a:gdLst/>
              <a:ahLst/>
              <a:cxnLst>
                <a:cxn ang="0">
                  <a:pos x="53" y="42"/>
                </a:cxn>
                <a:cxn ang="0">
                  <a:pos x="52" y="54"/>
                </a:cxn>
                <a:cxn ang="0">
                  <a:pos x="49" y="65"/>
                </a:cxn>
                <a:cxn ang="0">
                  <a:pos x="48" y="69"/>
                </a:cxn>
                <a:cxn ang="0">
                  <a:pos x="47" y="72"/>
                </a:cxn>
                <a:cxn ang="0">
                  <a:pos x="44" y="76"/>
                </a:cxn>
                <a:cxn ang="0">
                  <a:pos x="39" y="81"/>
                </a:cxn>
                <a:cxn ang="0">
                  <a:pos x="36" y="82"/>
                </a:cxn>
                <a:cxn ang="0">
                  <a:pos x="34" y="84"/>
                </a:cxn>
                <a:cxn ang="0">
                  <a:pos x="32" y="85"/>
                </a:cxn>
                <a:cxn ang="0">
                  <a:pos x="30" y="85"/>
                </a:cxn>
                <a:cxn ang="0">
                  <a:pos x="28" y="86"/>
                </a:cxn>
                <a:cxn ang="0">
                  <a:pos x="23" y="86"/>
                </a:cxn>
                <a:cxn ang="0">
                  <a:pos x="18" y="84"/>
                </a:cxn>
                <a:cxn ang="0">
                  <a:pos x="15" y="82"/>
                </a:cxn>
                <a:cxn ang="0">
                  <a:pos x="10" y="77"/>
                </a:cxn>
                <a:cxn ang="0">
                  <a:pos x="5" y="71"/>
                </a:cxn>
                <a:cxn ang="0">
                  <a:pos x="2" y="63"/>
                </a:cxn>
                <a:cxn ang="0">
                  <a:pos x="0" y="53"/>
                </a:cxn>
                <a:cxn ang="0">
                  <a:pos x="0" y="44"/>
                </a:cxn>
                <a:cxn ang="0">
                  <a:pos x="0" y="31"/>
                </a:cxn>
                <a:cxn ang="0">
                  <a:pos x="3" y="19"/>
                </a:cxn>
                <a:cxn ang="0">
                  <a:pos x="7" y="11"/>
                </a:cxn>
                <a:cxn ang="0">
                  <a:pos x="13" y="4"/>
                </a:cxn>
                <a:cxn ang="0">
                  <a:pos x="19" y="1"/>
                </a:cxn>
                <a:cxn ang="0">
                  <a:pos x="26" y="0"/>
                </a:cxn>
                <a:cxn ang="0">
                  <a:pos x="34" y="1"/>
                </a:cxn>
                <a:cxn ang="0">
                  <a:pos x="40" y="4"/>
                </a:cxn>
                <a:cxn ang="0">
                  <a:pos x="45" y="10"/>
                </a:cxn>
                <a:cxn ang="0">
                  <a:pos x="49" y="18"/>
                </a:cxn>
                <a:cxn ang="0">
                  <a:pos x="52" y="30"/>
                </a:cxn>
                <a:cxn ang="0">
                  <a:pos x="53" y="42"/>
                </a:cxn>
                <a:cxn ang="0">
                  <a:pos x="34" y="42"/>
                </a:cxn>
                <a:cxn ang="0">
                  <a:pos x="34" y="13"/>
                </a:cxn>
                <a:cxn ang="0">
                  <a:pos x="34" y="10"/>
                </a:cxn>
                <a:cxn ang="0">
                  <a:pos x="33" y="8"/>
                </a:cxn>
                <a:cxn ang="0">
                  <a:pos x="30" y="6"/>
                </a:cxn>
                <a:cxn ang="0">
                  <a:pos x="29" y="4"/>
                </a:cxn>
                <a:cxn ang="0">
                  <a:pos x="27" y="4"/>
                </a:cxn>
                <a:cxn ang="0">
                  <a:pos x="23" y="4"/>
                </a:cxn>
                <a:cxn ang="0">
                  <a:pos x="22" y="4"/>
                </a:cxn>
                <a:cxn ang="0">
                  <a:pos x="21" y="6"/>
                </a:cxn>
                <a:cxn ang="0">
                  <a:pos x="20" y="8"/>
                </a:cxn>
                <a:cxn ang="0">
                  <a:pos x="20" y="10"/>
                </a:cxn>
                <a:cxn ang="0">
                  <a:pos x="19" y="12"/>
                </a:cxn>
                <a:cxn ang="0">
                  <a:pos x="18" y="17"/>
                </a:cxn>
                <a:cxn ang="0">
                  <a:pos x="18" y="69"/>
                </a:cxn>
                <a:cxn ang="0">
                  <a:pos x="19" y="74"/>
                </a:cxn>
                <a:cxn ang="0">
                  <a:pos x="20" y="79"/>
                </a:cxn>
                <a:cxn ang="0">
                  <a:pos x="23" y="81"/>
                </a:cxn>
                <a:cxn ang="0">
                  <a:pos x="25" y="82"/>
                </a:cxn>
                <a:cxn ang="0">
                  <a:pos x="27" y="82"/>
                </a:cxn>
                <a:cxn ang="0">
                  <a:pos x="28" y="81"/>
                </a:cxn>
                <a:cxn ang="0">
                  <a:pos x="29" y="81"/>
                </a:cxn>
                <a:cxn ang="0">
                  <a:pos x="30" y="80"/>
                </a:cxn>
                <a:cxn ang="0">
                  <a:pos x="30" y="79"/>
                </a:cxn>
                <a:cxn ang="0">
                  <a:pos x="32" y="78"/>
                </a:cxn>
                <a:cxn ang="0">
                  <a:pos x="34" y="76"/>
                </a:cxn>
                <a:cxn ang="0">
                  <a:pos x="34" y="74"/>
                </a:cxn>
                <a:cxn ang="0">
                  <a:pos x="34" y="69"/>
                </a:cxn>
                <a:cxn ang="0">
                  <a:pos x="34" y="42"/>
                </a:cxn>
              </a:cxnLst>
              <a:rect l="0" t="0" r="r" b="b"/>
              <a:pathLst>
                <a:path w="53" h="86">
                  <a:moveTo>
                    <a:pt x="53" y="42"/>
                  </a:moveTo>
                  <a:lnTo>
                    <a:pt x="52" y="54"/>
                  </a:lnTo>
                  <a:lnTo>
                    <a:pt x="49" y="65"/>
                  </a:lnTo>
                  <a:lnTo>
                    <a:pt x="48" y="69"/>
                  </a:lnTo>
                  <a:lnTo>
                    <a:pt x="47" y="72"/>
                  </a:lnTo>
                  <a:lnTo>
                    <a:pt x="44" y="76"/>
                  </a:lnTo>
                  <a:lnTo>
                    <a:pt x="39" y="81"/>
                  </a:lnTo>
                  <a:lnTo>
                    <a:pt x="36" y="82"/>
                  </a:lnTo>
                  <a:lnTo>
                    <a:pt x="34" y="84"/>
                  </a:lnTo>
                  <a:lnTo>
                    <a:pt x="32" y="85"/>
                  </a:lnTo>
                  <a:lnTo>
                    <a:pt x="30" y="85"/>
                  </a:lnTo>
                  <a:lnTo>
                    <a:pt x="28" y="86"/>
                  </a:lnTo>
                  <a:lnTo>
                    <a:pt x="23" y="86"/>
                  </a:lnTo>
                  <a:lnTo>
                    <a:pt x="18" y="84"/>
                  </a:lnTo>
                  <a:lnTo>
                    <a:pt x="15" y="82"/>
                  </a:lnTo>
                  <a:lnTo>
                    <a:pt x="10" y="77"/>
                  </a:lnTo>
                  <a:lnTo>
                    <a:pt x="5" y="71"/>
                  </a:lnTo>
                  <a:lnTo>
                    <a:pt x="2" y="63"/>
                  </a:lnTo>
                  <a:lnTo>
                    <a:pt x="0" y="53"/>
                  </a:lnTo>
                  <a:lnTo>
                    <a:pt x="0" y="44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7" y="11"/>
                  </a:lnTo>
                  <a:lnTo>
                    <a:pt x="13" y="4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4" y="1"/>
                  </a:lnTo>
                  <a:lnTo>
                    <a:pt x="40" y="4"/>
                  </a:lnTo>
                  <a:lnTo>
                    <a:pt x="45" y="10"/>
                  </a:lnTo>
                  <a:lnTo>
                    <a:pt x="49" y="18"/>
                  </a:lnTo>
                  <a:lnTo>
                    <a:pt x="52" y="30"/>
                  </a:lnTo>
                  <a:lnTo>
                    <a:pt x="53" y="42"/>
                  </a:lnTo>
                  <a:close/>
                  <a:moveTo>
                    <a:pt x="34" y="42"/>
                  </a:moveTo>
                  <a:lnTo>
                    <a:pt x="34" y="13"/>
                  </a:lnTo>
                  <a:lnTo>
                    <a:pt x="34" y="10"/>
                  </a:lnTo>
                  <a:lnTo>
                    <a:pt x="33" y="8"/>
                  </a:lnTo>
                  <a:lnTo>
                    <a:pt x="30" y="6"/>
                  </a:lnTo>
                  <a:lnTo>
                    <a:pt x="29" y="4"/>
                  </a:lnTo>
                  <a:lnTo>
                    <a:pt x="27" y="4"/>
                  </a:lnTo>
                  <a:lnTo>
                    <a:pt x="23" y="4"/>
                  </a:lnTo>
                  <a:lnTo>
                    <a:pt x="22" y="4"/>
                  </a:lnTo>
                  <a:lnTo>
                    <a:pt x="21" y="6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19" y="12"/>
                  </a:lnTo>
                  <a:lnTo>
                    <a:pt x="18" y="17"/>
                  </a:lnTo>
                  <a:lnTo>
                    <a:pt x="18" y="69"/>
                  </a:lnTo>
                  <a:lnTo>
                    <a:pt x="19" y="74"/>
                  </a:lnTo>
                  <a:lnTo>
                    <a:pt x="20" y="79"/>
                  </a:lnTo>
                  <a:lnTo>
                    <a:pt x="23" y="81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8" y="81"/>
                  </a:lnTo>
                  <a:lnTo>
                    <a:pt x="29" y="81"/>
                  </a:lnTo>
                  <a:lnTo>
                    <a:pt x="30" y="80"/>
                  </a:lnTo>
                  <a:lnTo>
                    <a:pt x="30" y="79"/>
                  </a:lnTo>
                  <a:lnTo>
                    <a:pt x="32" y="78"/>
                  </a:lnTo>
                  <a:lnTo>
                    <a:pt x="34" y="76"/>
                  </a:lnTo>
                  <a:lnTo>
                    <a:pt x="34" y="74"/>
                  </a:lnTo>
                  <a:lnTo>
                    <a:pt x="34" y="69"/>
                  </a:lnTo>
                  <a:lnTo>
                    <a:pt x="34" y="4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7" name="Freeform 40"/>
            <p:cNvSpPr>
              <a:spLocks noEditPoints="1"/>
            </p:cNvSpPr>
            <p:nvPr/>
          </p:nvSpPr>
          <p:spPr bwMode="auto">
            <a:xfrm>
              <a:off x="2788604" y="3365145"/>
              <a:ext cx="56540" cy="91745"/>
            </a:xfrm>
            <a:custGeom>
              <a:avLst/>
              <a:gdLst/>
              <a:ahLst/>
              <a:cxnLst>
                <a:cxn ang="0">
                  <a:pos x="53" y="42"/>
                </a:cxn>
                <a:cxn ang="0">
                  <a:pos x="52" y="54"/>
                </a:cxn>
                <a:cxn ang="0">
                  <a:pos x="49" y="66"/>
                </a:cxn>
                <a:cxn ang="0">
                  <a:pos x="48" y="69"/>
                </a:cxn>
                <a:cxn ang="0">
                  <a:pos x="47" y="72"/>
                </a:cxn>
                <a:cxn ang="0">
                  <a:pos x="44" y="76"/>
                </a:cxn>
                <a:cxn ang="0">
                  <a:pos x="39" y="81"/>
                </a:cxn>
                <a:cxn ang="0">
                  <a:pos x="36" y="83"/>
                </a:cxn>
                <a:cxn ang="0">
                  <a:pos x="35" y="84"/>
                </a:cxn>
                <a:cxn ang="0">
                  <a:pos x="32" y="85"/>
                </a:cxn>
                <a:cxn ang="0">
                  <a:pos x="31" y="85"/>
                </a:cxn>
                <a:cxn ang="0">
                  <a:pos x="28" y="86"/>
                </a:cxn>
                <a:cxn ang="0">
                  <a:pos x="23" y="86"/>
                </a:cxn>
                <a:cxn ang="0">
                  <a:pos x="18" y="84"/>
                </a:cxn>
                <a:cxn ang="0">
                  <a:pos x="15" y="83"/>
                </a:cxn>
                <a:cxn ang="0">
                  <a:pos x="10" y="77"/>
                </a:cxn>
                <a:cxn ang="0">
                  <a:pos x="5" y="71"/>
                </a:cxn>
                <a:cxn ang="0">
                  <a:pos x="2" y="63"/>
                </a:cxn>
                <a:cxn ang="0">
                  <a:pos x="1" y="53"/>
                </a:cxn>
                <a:cxn ang="0">
                  <a:pos x="0" y="44"/>
                </a:cxn>
                <a:cxn ang="0">
                  <a:pos x="1" y="31"/>
                </a:cxn>
                <a:cxn ang="0">
                  <a:pos x="4" y="19"/>
                </a:cxn>
                <a:cxn ang="0">
                  <a:pos x="8" y="11"/>
                </a:cxn>
                <a:cxn ang="0">
                  <a:pos x="13" y="5"/>
                </a:cxn>
                <a:cxn ang="0">
                  <a:pos x="19" y="1"/>
                </a:cxn>
                <a:cxn ang="0">
                  <a:pos x="26" y="0"/>
                </a:cxn>
                <a:cxn ang="0">
                  <a:pos x="34" y="1"/>
                </a:cxn>
                <a:cxn ang="0">
                  <a:pos x="40" y="5"/>
                </a:cxn>
                <a:cxn ang="0">
                  <a:pos x="45" y="10"/>
                </a:cxn>
                <a:cxn ang="0">
                  <a:pos x="49" y="18"/>
                </a:cxn>
                <a:cxn ang="0">
                  <a:pos x="52" y="30"/>
                </a:cxn>
                <a:cxn ang="0">
                  <a:pos x="53" y="42"/>
                </a:cxn>
                <a:cxn ang="0">
                  <a:pos x="35" y="42"/>
                </a:cxn>
                <a:cxn ang="0">
                  <a:pos x="35" y="13"/>
                </a:cxn>
                <a:cxn ang="0">
                  <a:pos x="34" y="10"/>
                </a:cxn>
                <a:cxn ang="0">
                  <a:pos x="33" y="8"/>
                </a:cxn>
                <a:cxn ang="0">
                  <a:pos x="31" y="6"/>
                </a:cxn>
                <a:cxn ang="0">
                  <a:pos x="29" y="5"/>
                </a:cxn>
                <a:cxn ang="0">
                  <a:pos x="28" y="4"/>
                </a:cxn>
                <a:cxn ang="0">
                  <a:pos x="23" y="4"/>
                </a:cxn>
                <a:cxn ang="0">
                  <a:pos x="22" y="5"/>
                </a:cxn>
                <a:cxn ang="0">
                  <a:pos x="22" y="6"/>
                </a:cxn>
                <a:cxn ang="0">
                  <a:pos x="20" y="8"/>
                </a:cxn>
                <a:cxn ang="0">
                  <a:pos x="20" y="10"/>
                </a:cxn>
                <a:cxn ang="0">
                  <a:pos x="19" y="12"/>
                </a:cxn>
                <a:cxn ang="0">
                  <a:pos x="18" y="17"/>
                </a:cxn>
                <a:cxn ang="0">
                  <a:pos x="18" y="69"/>
                </a:cxn>
                <a:cxn ang="0">
                  <a:pos x="19" y="74"/>
                </a:cxn>
                <a:cxn ang="0">
                  <a:pos x="21" y="79"/>
                </a:cxn>
                <a:cxn ang="0">
                  <a:pos x="23" y="81"/>
                </a:cxn>
                <a:cxn ang="0">
                  <a:pos x="25" y="82"/>
                </a:cxn>
                <a:cxn ang="0">
                  <a:pos x="27" y="82"/>
                </a:cxn>
                <a:cxn ang="0">
                  <a:pos x="28" y="81"/>
                </a:cxn>
                <a:cxn ang="0">
                  <a:pos x="29" y="81"/>
                </a:cxn>
                <a:cxn ang="0">
                  <a:pos x="31" y="80"/>
                </a:cxn>
                <a:cxn ang="0">
                  <a:pos x="31" y="79"/>
                </a:cxn>
                <a:cxn ang="0">
                  <a:pos x="32" y="78"/>
                </a:cxn>
                <a:cxn ang="0">
                  <a:pos x="34" y="76"/>
                </a:cxn>
                <a:cxn ang="0">
                  <a:pos x="35" y="74"/>
                </a:cxn>
                <a:cxn ang="0">
                  <a:pos x="35" y="69"/>
                </a:cxn>
                <a:cxn ang="0">
                  <a:pos x="35" y="42"/>
                </a:cxn>
              </a:cxnLst>
              <a:rect l="0" t="0" r="r" b="b"/>
              <a:pathLst>
                <a:path w="53" h="86">
                  <a:moveTo>
                    <a:pt x="53" y="42"/>
                  </a:moveTo>
                  <a:lnTo>
                    <a:pt x="52" y="54"/>
                  </a:lnTo>
                  <a:lnTo>
                    <a:pt x="49" y="66"/>
                  </a:lnTo>
                  <a:lnTo>
                    <a:pt x="48" y="69"/>
                  </a:lnTo>
                  <a:lnTo>
                    <a:pt x="47" y="72"/>
                  </a:lnTo>
                  <a:lnTo>
                    <a:pt x="44" y="76"/>
                  </a:lnTo>
                  <a:lnTo>
                    <a:pt x="39" y="81"/>
                  </a:lnTo>
                  <a:lnTo>
                    <a:pt x="36" y="83"/>
                  </a:lnTo>
                  <a:lnTo>
                    <a:pt x="35" y="84"/>
                  </a:lnTo>
                  <a:lnTo>
                    <a:pt x="32" y="85"/>
                  </a:lnTo>
                  <a:lnTo>
                    <a:pt x="31" y="85"/>
                  </a:lnTo>
                  <a:lnTo>
                    <a:pt x="28" y="86"/>
                  </a:lnTo>
                  <a:lnTo>
                    <a:pt x="23" y="86"/>
                  </a:lnTo>
                  <a:lnTo>
                    <a:pt x="18" y="84"/>
                  </a:lnTo>
                  <a:lnTo>
                    <a:pt x="15" y="83"/>
                  </a:lnTo>
                  <a:lnTo>
                    <a:pt x="10" y="77"/>
                  </a:lnTo>
                  <a:lnTo>
                    <a:pt x="5" y="71"/>
                  </a:lnTo>
                  <a:lnTo>
                    <a:pt x="2" y="63"/>
                  </a:lnTo>
                  <a:lnTo>
                    <a:pt x="1" y="53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19"/>
                  </a:lnTo>
                  <a:lnTo>
                    <a:pt x="8" y="11"/>
                  </a:lnTo>
                  <a:lnTo>
                    <a:pt x="13" y="5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4" y="1"/>
                  </a:lnTo>
                  <a:lnTo>
                    <a:pt x="40" y="5"/>
                  </a:lnTo>
                  <a:lnTo>
                    <a:pt x="45" y="10"/>
                  </a:lnTo>
                  <a:lnTo>
                    <a:pt x="49" y="18"/>
                  </a:lnTo>
                  <a:lnTo>
                    <a:pt x="52" y="30"/>
                  </a:lnTo>
                  <a:lnTo>
                    <a:pt x="53" y="42"/>
                  </a:lnTo>
                  <a:close/>
                  <a:moveTo>
                    <a:pt x="35" y="42"/>
                  </a:moveTo>
                  <a:lnTo>
                    <a:pt x="35" y="13"/>
                  </a:lnTo>
                  <a:lnTo>
                    <a:pt x="34" y="10"/>
                  </a:lnTo>
                  <a:lnTo>
                    <a:pt x="33" y="8"/>
                  </a:lnTo>
                  <a:lnTo>
                    <a:pt x="31" y="6"/>
                  </a:lnTo>
                  <a:lnTo>
                    <a:pt x="29" y="5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22" y="5"/>
                  </a:lnTo>
                  <a:lnTo>
                    <a:pt x="22" y="6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19" y="12"/>
                  </a:lnTo>
                  <a:lnTo>
                    <a:pt x="18" y="17"/>
                  </a:lnTo>
                  <a:lnTo>
                    <a:pt x="18" y="69"/>
                  </a:lnTo>
                  <a:lnTo>
                    <a:pt x="19" y="74"/>
                  </a:lnTo>
                  <a:lnTo>
                    <a:pt x="21" y="79"/>
                  </a:lnTo>
                  <a:lnTo>
                    <a:pt x="23" y="81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8" y="81"/>
                  </a:lnTo>
                  <a:lnTo>
                    <a:pt x="29" y="81"/>
                  </a:lnTo>
                  <a:lnTo>
                    <a:pt x="31" y="80"/>
                  </a:lnTo>
                  <a:lnTo>
                    <a:pt x="31" y="79"/>
                  </a:lnTo>
                  <a:lnTo>
                    <a:pt x="32" y="78"/>
                  </a:lnTo>
                  <a:lnTo>
                    <a:pt x="34" y="76"/>
                  </a:lnTo>
                  <a:lnTo>
                    <a:pt x="35" y="74"/>
                  </a:lnTo>
                  <a:lnTo>
                    <a:pt x="35" y="69"/>
                  </a:lnTo>
                  <a:lnTo>
                    <a:pt x="35" y="4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8" name="Freeform 41"/>
            <p:cNvSpPr>
              <a:spLocks/>
            </p:cNvSpPr>
            <p:nvPr/>
          </p:nvSpPr>
          <p:spPr bwMode="auto">
            <a:xfrm>
              <a:off x="2855812" y="3435554"/>
              <a:ext cx="21336" cy="21336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2" y="0"/>
                </a:cxn>
                <a:cxn ang="0">
                  <a:pos x="15" y="1"/>
                </a:cxn>
                <a:cxn ang="0">
                  <a:pos x="17" y="3"/>
                </a:cxn>
                <a:cxn ang="0">
                  <a:pos x="18" y="4"/>
                </a:cxn>
                <a:cxn ang="0">
                  <a:pos x="19" y="6"/>
                </a:cxn>
                <a:cxn ang="0">
                  <a:pos x="19" y="8"/>
                </a:cxn>
                <a:cxn ang="0">
                  <a:pos x="20" y="10"/>
                </a:cxn>
                <a:cxn ang="0">
                  <a:pos x="19" y="13"/>
                </a:cxn>
                <a:cxn ang="0">
                  <a:pos x="19" y="14"/>
                </a:cxn>
                <a:cxn ang="0">
                  <a:pos x="17" y="17"/>
                </a:cxn>
                <a:cxn ang="0">
                  <a:pos x="16" y="18"/>
                </a:cxn>
                <a:cxn ang="0">
                  <a:pos x="14" y="19"/>
                </a:cxn>
                <a:cxn ang="0">
                  <a:pos x="12" y="20"/>
                </a:cxn>
                <a:cxn ang="0">
                  <a:pos x="8" y="20"/>
                </a:cxn>
                <a:cxn ang="0">
                  <a:pos x="5" y="18"/>
                </a:cxn>
                <a:cxn ang="0">
                  <a:pos x="3" y="17"/>
                </a:cxn>
                <a:cxn ang="0">
                  <a:pos x="0" y="10"/>
                </a:cxn>
                <a:cxn ang="0">
                  <a:pos x="1" y="7"/>
                </a:cxn>
                <a:cxn ang="0">
                  <a:pos x="3" y="3"/>
                </a:cxn>
                <a:cxn ang="0">
                  <a:pos x="9" y="0"/>
                </a:cxn>
              </a:cxnLst>
              <a:rect l="0" t="0" r="r" b="b"/>
              <a:pathLst>
                <a:path w="20" h="20">
                  <a:moveTo>
                    <a:pt x="9" y="0"/>
                  </a:moveTo>
                  <a:lnTo>
                    <a:pt x="12" y="0"/>
                  </a:lnTo>
                  <a:lnTo>
                    <a:pt x="15" y="1"/>
                  </a:lnTo>
                  <a:lnTo>
                    <a:pt x="17" y="3"/>
                  </a:lnTo>
                  <a:lnTo>
                    <a:pt x="18" y="4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20" y="10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7" y="17"/>
                  </a:lnTo>
                  <a:lnTo>
                    <a:pt x="16" y="18"/>
                  </a:lnTo>
                  <a:lnTo>
                    <a:pt x="14" y="19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5" y="18"/>
                  </a:lnTo>
                  <a:lnTo>
                    <a:pt x="3" y="17"/>
                  </a:lnTo>
                  <a:lnTo>
                    <a:pt x="0" y="10"/>
                  </a:lnTo>
                  <a:lnTo>
                    <a:pt x="1" y="7"/>
                  </a:lnTo>
                  <a:lnTo>
                    <a:pt x="3" y="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9" name="Freeform 42"/>
            <p:cNvSpPr>
              <a:spLocks noEditPoints="1"/>
            </p:cNvSpPr>
            <p:nvPr/>
          </p:nvSpPr>
          <p:spPr bwMode="auto">
            <a:xfrm>
              <a:off x="2887816" y="3365145"/>
              <a:ext cx="56540" cy="91745"/>
            </a:xfrm>
            <a:custGeom>
              <a:avLst/>
              <a:gdLst/>
              <a:ahLst/>
              <a:cxnLst>
                <a:cxn ang="0">
                  <a:pos x="53" y="54"/>
                </a:cxn>
                <a:cxn ang="0">
                  <a:pos x="49" y="69"/>
                </a:cxn>
                <a:cxn ang="0">
                  <a:pos x="46" y="74"/>
                </a:cxn>
                <a:cxn ang="0">
                  <a:pos x="36" y="83"/>
                </a:cxn>
                <a:cxn ang="0">
                  <a:pos x="33" y="85"/>
                </a:cxn>
                <a:cxn ang="0">
                  <a:pos x="29" y="86"/>
                </a:cxn>
                <a:cxn ang="0">
                  <a:pos x="19" y="84"/>
                </a:cxn>
                <a:cxn ang="0">
                  <a:pos x="13" y="80"/>
                </a:cxn>
                <a:cxn ang="0">
                  <a:pos x="8" y="74"/>
                </a:cxn>
                <a:cxn ang="0">
                  <a:pos x="4" y="67"/>
                </a:cxn>
                <a:cxn ang="0">
                  <a:pos x="1" y="53"/>
                </a:cxn>
                <a:cxn ang="0">
                  <a:pos x="1" y="31"/>
                </a:cxn>
                <a:cxn ang="0">
                  <a:pos x="8" y="11"/>
                </a:cxn>
                <a:cxn ang="0">
                  <a:pos x="19" y="1"/>
                </a:cxn>
                <a:cxn ang="0">
                  <a:pos x="34" y="1"/>
                </a:cxn>
                <a:cxn ang="0">
                  <a:pos x="46" y="10"/>
                </a:cxn>
                <a:cxn ang="0">
                  <a:pos x="53" y="30"/>
                </a:cxn>
                <a:cxn ang="0">
                  <a:pos x="36" y="42"/>
                </a:cxn>
                <a:cxn ang="0">
                  <a:pos x="35" y="13"/>
                </a:cxn>
                <a:cxn ang="0">
                  <a:pos x="33" y="8"/>
                </a:cxn>
                <a:cxn ang="0">
                  <a:pos x="30" y="5"/>
                </a:cxn>
                <a:cxn ang="0">
                  <a:pos x="28" y="4"/>
                </a:cxn>
                <a:cxn ang="0">
                  <a:pos x="23" y="5"/>
                </a:cxn>
                <a:cxn ang="0">
                  <a:pos x="20" y="8"/>
                </a:cxn>
                <a:cxn ang="0">
                  <a:pos x="19" y="12"/>
                </a:cxn>
                <a:cxn ang="0">
                  <a:pos x="19" y="69"/>
                </a:cxn>
                <a:cxn ang="0">
                  <a:pos x="21" y="79"/>
                </a:cxn>
                <a:cxn ang="0">
                  <a:pos x="26" y="82"/>
                </a:cxn>
                <a:cxn ang="0">
                  <a:pos x="29" y="81"/>
                </a:cxn>
                <a:cxn ang="0">
                  <a:pos x="31" y="80"/>
                </a:cxn>
                <a:cxn ang="0">
                  <a:pos x="33" y="77"/>
                </a:cxn>
                <a:cxn ang="0">
                  <a:pos x="36" y="69"/>
                </a:cxn>
              </a:cxnLst>
              <a:rect l="0" t="0" r="r" b="b"/>
              <a:pathLst>
                <a:path w="53" h="86">
                  <a:moveTo>
                    <a:pt x="53" y="42"/>
                  </a:moveTo>
                  <a:lnTo>
                    <a:pt x="53" y="54"/>
                  </a:lnTo>
                  <a:lnTo>
                    <a:pt x="50" y="66"/>
                  </a:lnTo>
                  <a:lnTo>
                    <a:pt x="49" y="69"/>
                  </a:lnTo>
                  <a:lnTo>
                    <a:pt x="47" y="72"/>
                  </a:lnTo>
                  <a:lnTo>
                    <a:pt x="46" y="74"/>
                  </a:lnTo>
                  <a:lnTo>
                    <a:pt x="39" y="81"/>
                  </a:lnTo>
                  <a:lnTo>
                    <a:pt x="36" y="83"/>
                  </a:lnTo>
                  <a:lnTo>
                    <a:pt x="35" y="84"/>
                  </a:lnTo>
                  <a:lnTo>
                    <a:pt x="33" y="85"/>
                  </a:lnTo>
                  <a:lnTo>
                    <a:pt x="31" y="85"/>
                  </a:lnTo>
                  <a:lnTo>
                    <a:pt x="29" y="86"/>
                  </a:lnTo>
                  <a:lnTo>
                    <a:pt x="23" y="86"/>
                  </a:lnTo>
                  <a:lnTo>
                    <a:pt x="19" y="84"/>
                  </a:lnTo>
                  <a:lnTo>
                    <a:pt x="16" y="83"/>
                  </a:lnTo>
                  <a:lnTo>
                    <a:pt x="13" y="80"/>
                  </a:lnTo>
                  <a:lnTo>
                    <a:pt x="11" y="77"/>
                  </a:lnTo>
                  <a:lnTo>
                    <a:pt x="8" y="74"/>
                  </a:lnTo>
                  <a:lnTo>
                    <a:pt x="6" y="71"/>
                  </a:lnTo>
                  <a:lnTo>
                    <a:pt x="4" y="67"/>
                  </a:lnTo>
                  <a:lnTo>
                    <a:pt x="3" y="63"/>
                  </a:lnTo>
                  <a:lnTo>
                    <a:pt x="1" y="53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19"/>
                  </a:lnTo>
                  <a:lnTo>
                    <a:pt x="8" y="11"/>
                  </a:lnTo>
                  <a:lnTo>
                    <a:pt x="13" y="5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4" y="1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50" y="18"/>
                  </a:lnTo>
                  <a:lnTo>
                    <a:pt x="53" y="30"/>
                  </a:lnTo>
                  <a:lnTo>
                    <a:pt x="53" y="42"/>
                  </a:lnTo>
                  <a:close/>
                  <a:moveTo>
                    <a:pt x="36" y="42"/>
                  </a:moveTo>
                  <a:lnTo>
                    <a:pt x="36" y="17"/>
                  </a:lnTo>
                  <a:lnTo>
                    <a:pt x="35" y="13"/>
                  </a:lnTo>
                  <a:lnTo>
                    <a:pt x="34" y="10"/>
                  </a:lnTo>
                  <a:lnTo>
                    <a:pt x="33" y="8"/>
                  </a:lnTo>
                  <a:lnTo>
                    <a:pt x="32" y="6"/>
                  </a:lnTo>
                  <a:lnTo>
                    <a:pt x="30" y="5"/>
                  </a:lnTo>
                  <a:lnTo>
                    <a:pt x="29" y="5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2" y="6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19" y="12"/>
                  </a:lnTo>
                  <a:lnTo>
                    <a:pt x="19" y="17"/>
                  </a:lnTo>
                  <a:lnTo>
                    <a:pt x="19" y="69"/>
                  </a:lnTo>
                  <a:lnTo>
                    <a:pt x="19" y="74"/>
                  </a:lnTo>
                  <a:lnTo>
                    <a:pt x="21" y="79"/>
                  </a:lnTo>
                  <a:lnTo>
                    <a:pt x="23" y="80"/>
                  </a:lnTo>
                  <a:lnTo>
                    <a:pt x="26" y="82"/>
                  </a:lnTo>
                  <a:lnTo>
                    <a:pt x="28" y="82"/>
                  </a:lnTo>
                  <a:lnTo>
                    <a:pt x="29" y="81"/>
                  </a:lnTo>
                  <a:lnTo>
                    <a:pt x="30" y="81"/>
                  </a:lnTo>
                  <a:lnTo>
                    <a:pt x="31" y="80"/>
                  </a:lnTo>
                  <a:lnTo>
                    <a:pt x="32" y="79"/>
                  </a:lnTo>
                  <a:lnTo>
                    <a:pt x="33" y="77"/>
                  </a:lnTo>
                  <a:lnTo>
                    <a:pt x="35" y="73"/>
                  </a:lnTo>
                  <a:lnTo>
                    <a:pt x="36" y="69"/>
                  </a:lnTo>
                  <a:lnTo>
                    <a:pt x="36" y="4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0" name="Freeform 43"/>
            <p:cNvSpPr>
              <a:spLocks/>
            </p:cNvSpPr>
            <p:nvPr/>
          </p:nvSpPr>
          <p:spPr bwMode="auto">
            <a:xfrm>
              <a:off x="2955024" y="3366212"/>
              <a:ext cx="56540" cy="90678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53" y="0"/>
                </a:cxn>
                <a:cxn ang="0">
                  <a:pos x="46" y="16"/>
                </a:cxn>
                <a:cxn ang="0">
                  <a:pos x="13" y="16"/>
                </a:cxn>
                <a:cxn ang="0">
                  <a:pos x="10" y="24"/>
                </a:cxn>
                <a:cxn ang="0">
                  <a:pos x="24" y="24"/>
                </a:cxn>
                <a:cxn ang="0">
                  <a:pos x="34" y="28"/>
                </a:cxn>
                <a:cxn ang="0">
                  <a:pos x="44" y="34"/>
                </a:cxn>
                <a:cxn ang="0">
                  <a:pos x="49" y="40"/>
                </a:cxn>
                <a:cxn ang="0">
                  <a:pos x="52" y="47"/>
                </a:cxn>
                <a:cxn ang="0">
                  <a:pos x="53" y="55"/>
                </a:cxn>
                <a:cxn ang="0">
                  <a:pos x="52" y="62"/>
                </a:cxn>
                <a:cxn ang="0">
                  <a:pos x="49" y="70"/>
                </a:cxn>
                <a:cxn ang="0">
                  <a:pos x="46" y="75"/>
                </a:cxn>
                <a:cxn ang="0">
                  <a:pos x="41" y="79"/>
                </a:cxn>
                <a:cxn ang="0">
                  <a:pos x="36" y="81"/>
                </a:cxn>
                <a:cxn ang="0">
                  <a:pos x="28" y="83"/>
                </a:cxn>
                <a:cxn ang="0">
                  <a:pos x="19" y="85"/>
                </a:cxn>
                <a:cxn ang="0">
                  <a:pos x="13" y="85"/>
                </a:cxn>
                <a:cxn ang="0">
                  <a:pos x="8" y="83"/>
                </a:cxn>
                <a:cxn ang="0">
                  <a:pos x="3" y="81"/>
                </a:cxn>
                <a:cxn ang="0">
                  <a:pos x="0" y="78"/>
                </a:cxn>
                <a:cxn ang="0">
                  <a:pos x="0" y="76"/>
                </a:cxn>
                <a:cxn ang="0">
                  <a:pos x="0" y="72"/>
                </a:cxn>
                <a:cxn ang="0">
                  <a:pos x="1" y="72"/>
                </a:cxn>
                <a:cxn ang="0">
                  <a:pos x="2" y="70"/>
                </a:cxn>
                <a:cxn ang="0">
                  <a:pos x="3" y="69"/>
                </a:cxn>
                <a:cxn ang="0">
                  <a:pos x="5" y="68"/>
                </a:cxn>
                <a:cxn ang="0">
                  <a:pos x="9" y="68"/>
                </a:cxn>
                <a:cxn ang="0">
                  <a:pos x="10" y="68"/>
                </a:cxn>
                <a:cxn ang="0">
                  <a:pos x="11" y="68"/>
                </a:cxn>
                <a:cxn ang="0">
                  <a:pos x="13" y="69"/>
                </a:cxn>
                <a:cxn ang="0">
                  <a:pos x="14" y="71"/>
                </a:cxn>
                <a:cxn ang="0">
                  <a:pos x="21" y="75"/>
                </a:cxn>
                <a:cxn ang="0">
                  <a:pos x="23" y="77"/>
                </a:cxn>
                <a:cxn ang="0">
                  <a:pos x="24" y="78"/>
                </a:cxn>
                <a:cxn ang="0">
                  <a:pos x="26" y="78"/>
                </a:cxn>
                <a:cxn ang="0">
                  <a:pos x="27" y="79"/>
                </a:cxn>
                <a:cxn ang="0">
                  <a:pos x="28" y="79"/>
                </a:cxn>
                <a:cxn ang="0">
                  <a:pos x="30" y="79"/>
                </a:cxn>
                <a:cxn ang="0">
                  <a:pos x="34" y="79"/>
                </a:cxn>
                <a:cxn ang="0">
                  <a:pos x="36" y="78"/>
                </a:cxn>
                <a:cxn ang="0">
                  <a:pos x="38" y="75"/>
                </a:cxn>
                <a:cxn ang="0">
                  <a:pos x="40" y="73"/>
                </a:cxn>
                <a:cxn ang="0">
                  <a:pos x="41" y="72"/>
                </a:cxn>
                <a:cxn ang="0">
                  <a:pos x="42" y="69"/>
                </a:cxn>
                <a:cxn ang="0">
                  <a:pos x="42" y="66"/>
                </a:cxn>
                <a:cxn ang="0">
                  <a:pos x="41" y="59"/>
                </a:cxn>
                <a:cxn ang="0">
                  <a:pos x="37" y="53"/>
                </a:cxn>
                <a:cxn ang="0">
                  <a:pos x="32" y="48"/>
                </a:cxn>
                <a:cxn ang="0">
                  <a:pos x="20" y="44"/>
                </a:cxn>
                <a:cxn ang="0">
                  <a:pos x="5" y="41"/>
                </a:cxn>
                <a:cxn ang="0">
                  <a:pos x="0" y="41"/>
                </a:cxn>
                <a:cxn ang="0">
                  <a:pos x="15" y="0"/>
                </a:cxn>
              </a:cxnLst>
              <a:rect l="0" t="0" r="r" b="b"/>
              <a:pathLst>
                <a:path w="53" h="85">
                  <a:moveTo>
                    <a:pt x="15" y="0"/>
                  </a:moveTo>
                  <a:lnTo>
                    <a:pt x="53" y="0"/>
                  </a:lnTo>
                  <a:lnTo>
                    <a:pt x="46" y="16"/>
                  </a:lnTo>
                  <a:lnTo>
                    <a:pt x="13" y="16"/>
                  </a:lnTo>
                  <a:lnTo>
                    <a:pt x="10" y="24"/>
                  </a:lnTo>
                  <a:lnTo>
                    <a:pt x="24" y="24"/>
                  </a:lnTo>
                  <a:lnTo>
                    <a:pt x="34" y="28"/>
                  </a:lnTo>
                  <a:lnTo>
                    <a:pt x="44" y="34"/>
                  </a:lnTo>
                  <a:lnTo>
                    <a:pt x="49" y="40"/>
                  </a:lnTo>
                  <a:lnTo>
                    <a:pt x="52" y="47"/>
                  </a:lnTo>
                  <a:lnTo>
                    <a:pt x="53" y="55"/>
                  </a:lnTo>
                  <a:lnTo>
                    <a:pt x="52" y="62"/>
                  </a:lnTo>
                  <a:lnTo>
                    <a:pt x="49" y="70"/>
                  </a:lnTo>
                  <a:lnTo>
                    <a:pt x="46" y="75"/>
                  </a:lnTo>
                  <a:lnTo>
                    <a:pt x="41" y="79"/>
                  </a:lnTo>
                  <a:lnTo>
                    <a:pt x="36" y="81"/>
                  </a:lnTo>
                  <a:lnTo>
                    <a:pt x="28" y="83"/>
                  </a:lnTo>
                  <a:lnTo>
                    <a:pt x="19" y="85"/>
                  </a:lnTo>
                  <a:lnTo>
                    <a:pt x="13" y="85"/>
                  </a:lnTo>
                  <a:lnTo>
                    <a:pt x="8" y="83"/>
                  </a:lnTo>
                  <a:lnTo>
                    <a:pt x="3" y="81"/>
                  </a:lnTo>
                  <a:lnTo>
                    <a:pt x="0" y="78"/>
                  </a:lnTo>
                  <a:lnTo>
                    <a:pt x="0" y="76"/>
                  </a:lnTo>
                  <a:lnTo>
                    <a:pt x="0" y="72"/>
                  </a:lnTo>
                  <a:lnTo>
                    <a:pt x="1" y="72"/>
                  </a:lnTo>
                  <a:lnTo>
                    <a:pt x="2" y="70"/>
                  </a:lnTo>
                  <a:lnTo>
                    <a:pt x="3" y="69"/>
                  </a:lnTo>
                  <a:lnTo>
                    <a:pt x="5" y="68"/>
                  </a:lnTo>
                  <a:lnTo>
                    <a:pt x="9" y="68"/>
                  </a:lnTo>
                  <a:lnTo>
                    <a:pt x="10" y="68"/>
                  </a:lnTo>
                  <a:lnTo>
                    <a:pt x="11" y="68"/>
                  </a:lnTo>
                  <a:lnTo>
                    <a:pt x="13" y="69"/>
                  </a:lnTo>
                  <a:lnTo>
                    <a:pt x="14" y="71"/>
                  </a:lnTo>
                  <a:lnTo>
                    <a:pt x="21" y="75"/>
                  </a:lnTo>
                  <a:lnTo>
                    <a:pt x="23" y="77"/>
                  </a:lnTo>
                  <a:lnTo>
                    <a:pt x="24" y="78"/>
                  </a:lnTo>
                  <a:lnTo>
                    <a:pt x="26" y="78"/>
                  </a:lnTo>
                  <a:lnTo>
                    <a:pt x="27" y="79"/>
                  </a:lnTo>
                  <a:lnTo>
                    <a:pt x="28" y="79"/>
                  </a:lnTo>
                  <a:lnTo>
                    <a:pt x="30" y="79"/>
                  </a:lnTo>
                  <a:lnTo>
                    <a:pt x="34" y="79"/>
                  </a:lnTo>
                  <a:lnTo>
                    <a:pt x="36" y="78"/>
                  </a:lnTo>
                  <a:lnTo>
                    <a:pt x="38" y="75"/>
                  </a:lnTo>
                  <a:lnTo>
                    <a:pt x="40" y="73"/>
                  </a:lnTo>
                  <a:lnTo>
                    <a:pt x="41" y="72"/>
                  </a:lnTo>
                  <a:lnTo>
                    <a:pt x="42" y="69"/>
                  </a:lnTo>
                  <a:lnTo>
                    <a:pt x="42" y="66"/>
                  </a:lnTo>
                  <a:lnTo>
                    <a:pt x="41" y="59"/>
                  </a:lnTo>
                  <a:lnTo>
                    <a:pt x="37" y="53"/>
                  </a:lnTo>
                  <a:lnTo>
                    <a:pt x="32" y="48"/>
                  </a:lnTo>
                  <a:lnTo>
                    <a:pt x="20" y="44"/>
                  </a:lnTo>
                  <a:lnTo>
                    <a:pt x="5" y="41"/>
                  </a:lnTo>
                  <a:lnTo>
                    <a:pt x="0" y="4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1" name="Freeform 44"/>
            <p:cNvSpPr>
              <a:spLocks noEditPoints="1"/>
            </p:cNvSpPr>
            <p:nvPr/>
          </p:nvSpPr>
          <p:spPr bwMode="auto">
            <a:xfrm>
              <a:off x="2854745" y="2975762"/>
              <a:ext cx="57607" cy="91745"/>
            </a:xfrm>
            <a:custGeom>
              <a:avLst/>
              <a:gdLst/>
              <a:ahLst/>
              <a:cxnLst>
                <a:cxn ang="0">
                  <a:pos x="54" y="43"/>
                </a:cxn>
                <a:cxn ang="0">
                  <a:pos x="53" y="54"/>
                </a:cxn>
                <a:cxn ang="0">
                  <a:pos x="50" y="66"/>
                </a:cxn>
                <a:cxn ang="0">
                  <a:pos x="49" y="69"/>
                </a:cxn>
                <a:cxn ang="0">
                  <a:pos x="47" y="72"/>
                </a:cxn>
                <a:cxn ang="0">
                  <a:pos x="44" y="77"/>
                </a:cxn>
                <a:cxn ang="0">
                  <a:pos x="40" y="81"/>
                </a:cxn>
                <a:cxn ang="0">
                  <a:pos x="37" y="83"/>
                </a:cxn>
                <a:cxn ang="0">
                  <a:pos x="35" y="85"/>
                </a:cxn>
                <a:cxn ang="0">
                  <a:pos x="33" y="85"/>
                </a:cxn>
                <a:cxn ang="0">
                  <a:pos x="31" y="85"/>
                </a:cxn>
                <a:cxn ang="0">
                  <a:pos x="29" y="86"/>
                </a:cxn>
                <a:cxn ang="0">
                  <a:pos x="23" y="86"/>
                </a:cxn>
                <a:cxn ang="0">
                  <a:pos x="19" y="85"/>
                </a:cxn>
                <a:cxn ang="0">
                  <a:pos x="16" y="83"/>
                </a:cxn>
                <a:cxn ang="0">
                  <a:pos x="10" y="78"/>
                </a:cxn>
                <a:cxn ang="0">
                  <a:pos x="6" y="71"/>
                </a:cxn>
                <a:cxn ang="0">
                  <a:pos x="3" y="64"/>
                </a:cxn>
                <a:cxn ang="0">
                  <a:pos x="1" y="54"/>
                </a:cxn>
                <a:cxn ang="0">
                  <a:pos x="0" y="44"/>
                </a:cxn>
                <a:cxn ang="0">
                  <a:pos x="1" y="31"/>
                </a:cxn>
                <a:cxn ang="0">
                  <a:pos x="4" y="20"/>
                </a:cxn>
                <a:cxn ang="0">
                  <a:pos x="8" y="11"/>
                </a:cxn>
                <a:cxn ang="0">
                  <a:pos x="13" y="5"/>
                </a:cxn>
                <a:cxn ang="0">
                  <a:pos x="20" y="1"/>
                </a:cxn>
                <a:cxn ang="0">
                  <a:pos x="27" y="0"/>
                </a:cxn>
                <a:cxn ang="0">
                  <a:pos x="34" y="1"/>
                </a:cxn>
                <a:cxn ang="0">
                  <a:pos x="40" y="5"/>
                </a:cxn>
                <a:cxn ang="0">
                  <a:pos x="46" y="10"/>
                </a:cxn>
                <a:cxn ang="0">
                  <a:pos x="50" y="18"/>
                </a:cxn>
                <a:cxn ang="0">
                  <a:pos x="53" y="30"/>
                </a:cxn>
                <a:cxn ang="0">
                  <a:pos x="54" y="43"/>
                </a:cxn>
                <a:cxn ang="0">
                  <a:pos x="35" y="43"/>
                </a:cxn>
                <a:cxn ang="0">
                  <a:pos x="35" y="13"/>
                </a:cxn>
                <a:cxn ang="0">
                  <a:pos x="34" y="10"/>
                </a:cxn>
                <a:cxn ang="0">
                  <a:pos x="34" y="8"/>
                </a:cxn>
                <a:cxn ang="0">
                  <a:pos x="31" y="7"/>
                </a:cxn>
                <a:cxn ang="0">
                  <a:pos x="30" y="5"/>
                </a:cxn>
                <a:cxn ang="0">
                  <a:pos x="28" y="4"/>
                </a:cxn>
                <a:cxn ang="0">
                  <a:pos x="23" y="4"/>
                </a:cxn>
                <a:cxn ang="0">
                  <a:pos x="23" y="5"/>
                </a:cxn>
                <a:cxn ang="0">
                  <a:pos x="22" y="7"/>
                </a:cxn>
                <a:cxn ang="0">
                  <a:pos x="20" y="8"/>
                </a:cxn>
                <a:cxn ang="0">
                  <a:pos x="20" y="10"/>
                </a:cxn>
                <a:cxn ang="0">
                  <a:pos x="20" y="13"/>
                </a:cxn>
                <a:cxn ang="0">
                  <a:pos x="19" y="17"/>
                </a:cxn>
                <a:cxn ang="0">
                  <a:pos x="19" y="69"/>
                </a:cxn>
                <a:cxn ang="0">
                  <a:pos x="20" y="75"/>
                </a:cxn>
                <a:cxn ang="0">
                  <a:pos x="21" y="79"/>
                </a:cxn>
                <a:cxn ang="0">
                  <a:pos x="23" y="81"/>
                </a:cxn>
                <a:cxn ang="0">
                  <a:pos x="26" y="82"/>
                </a:cxn>
                <a:cxn ang="0">
                  <a:pos x="27" y="82"/>
                </a:cxn>
                <a:cxn ang="0">
                  <a:pos x="29" y="81"/>
                </a:cxn>
                <a:cxn ang="0">
                  <a:pos x="30" y="81"/>
                </a:cxn>
                <a:cxn ang="0">
                  <a:pos x="31" y="81"/>
                </a:cxn>
                <a:cxn ang="0">
                  <a:pos x="31" y="79"/>
                </a:cxn>
                <a:cxn ang="0">
                  <a:pos x="33" y="78"/>
                </a:cxn>
                <a:cxn ang="0">
                  <a:pos x="34" y="77"/>
                </a:cxn>
                <a:cxn ang="0">
                  <a:pos x="35" y="75"/>
                </a:cxn>
                <a:cxn ang="0">
                  <a:pos x="35" y="69"/>
                </a:cxn>
                <a:cxn ang="0">
                  <a:pos x="35" y="43"/>
                </a:cxn>
              </a:cxnLst>
              <a:rect l="0" t="0" r="r" b="b"/>
              <a:pathLst>
                <a:path w="54" h="86">
                  <a:moveTo>
                    <a:pt x="54" y="43"/>
                  </a:moveTo>
                  <a:lnTo>
                    <a:pt x="53" y="54"/>
                  </a:lnTo>
                  <a:lnTo>
                    <a:pt x="50" y="66"/>
                  </a:lnTo>
                  <a:lnTo>
                    <a:pt x="49" y="69"/>
                  </a:lnTo>
                  <a:lnTo>
                    <a:pt x="47" y="72"/>
                  </a:lnTo>
                  <a:lnTo>
                    <a:pt x="44" y="77"/>
                  </a:lnTo>
                  <a:lnTo>
                    <a:pt x="40" y="81"/>
                  </a:lnTo>
                  <a:lnTo>
                    <a:pt x="37" y="83"/>
                  </a:lnTo>
                  <a:lnTo>
                    <a:pt x="35" y="85"/>
                  </a:lnTo>
                  <a:lnTo>
                    <a:pt x="33" y="85"/>
                  </a:lnTo>
                  <a:lnTo>
                    <a:pt x="31" y="85"/>
                  </a:lnTo>
                  <a:lnTo>
                    <a:pt x="29" y="86"/>
                  </a:lnTo>
                  <a:lnTo>
                    <a:pt x="23" y="86"/>
                  </a:lnTo>
                  <a:lnTo>
                    <a:pt x="19" y="85"/>
                  </a:lnTo>
                  <a:lnTo>
                    <a:pt x="16" y="83"/>
                  </a:lnTo>
                  <a:lnTo>
                    <a:pt x="10" y="78"/>
                  </a:lnTo>
                  <a:lnTo>
                    <a:pt x="6" y="71"/>
                  </a:lnTo>
                  <a:lnTo>
                    <a:pt x="3" y="64"/>
                  </a:lnTo>
                  <a:lnTo>
                    <a:pt x="1" y="54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20"/>
                  </a:lnTo>
                  <a:lnTo>
                    <a:pt x="8" y="11"/>
                  </a:lnTo>
                  <a:lnTo>
                    <a:pt x="13" y="5"/>
                  </a:lnTo>
                  <a:lnTo>
                    <a:pt x="20" y="1"/>
                  </a:lnTo>
                  <a:lnTo>
                    <a:pt x="27" y="0"/>
                  </a:lnTo>
                  <a:lnTo>
                    <a:pt x="34" y="1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50" y="18"/>
                  </a:lnTo>
                  <a:lnTo>
                    <a:pt x="53" y="30"/>
                  </a:lnTo>
                  <a:lnTo>
                    <a:pt x="54" y="43"/>
                  </a:lnTo>
                  <a:close/>
                  <a:moveTo>
                    <a:pt x="35" y="43"/>
                  </a:moveTo>
                  <a:lnTo>
                    <a:pt x="35" y="13"/>
                  </a:lnTo>
                  <a:lnTo>
                    <a:pt x="34" y="10"/>
                  </a:lnTo>
                  <a:lnTo>
                    <a:pt x="34" y="8"/>
                  </a:lnTo>
                  <a:lnTo>
                    <a:pt x="31" y="7"/>
                  </a:lnTo>
                  <a:lnTo>
                    <a:pt x="30" y="5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2" y="7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3"/>
                  </a:lnTo>
                  <a:lnTo>
                    <a:pt x="19" y="17"/>
                  </a:lnTo>
                  <a:lnTo>
                    <a:pt x="19" y="69"/>
                  </a:lnTo>
                  <a:lnTo>
                    <a:pt x="20" y="75"/>
                  </a:lnTo>
                  <a:lnTo>
                    <a:pt x="21" y="79"/>
                  </a:lnTo>
                  <a:lnTo>
                    <a:pt x="23" y="81"/>
                  </a:lnTo>
                  <a:lnTo>
                    <a:pt x="26" y="82"/>
                  </a:lnTo>
                  <a:lnTo>
                    <a:pt x="27" y="82"/>
                  </a:lnTo>
                  <a:lnTo>
                    <a:pt x="29" y="81"/>
                  </a:lnTo>
                  <a:lnTo>
                    <a:pt x="30" y="81"/>
                  </a:lnTo>
                  <a:lnTo>
                    <a:pt x="31" y="81"/>
                  </a:lnTo>
                  <a:lnTo>
                    <a:pt x="31" y="79"/>
                  </a:lnTo>
                  <a:lnTo>
                    <a:pt x="33" y="78"/>
                  </a:lnTo>
                  <a:lnTo>
                    <a:pt x="34" y="77"/>
                  </a:lnTo>
                  <a:lnTo>
                    <a:pt x="35" y="75"/>
                  </a:lnTo>
                  <a:lnTo>
                    <a:pt x="35" y="69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2" name="Freeform 45"/>
            <p:cNvSpPr>
              <a:spLocks/>
            </p:cNvSpPr>
            <p:nvPr/>
          </p:nvSpPr>
          <p:spPr bwMode="auto">
            <a:xfrm>
              <a:off x="2923020" y="3046171"/>
              <a:ext cx="21336" cy="21336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2" y="1"/>
                </a:cxn>
                <a:cxn ang="0">
                  <a:pos x="14" y="2"/>
                </a:cxn>
                <a:cxn ang="0">
                  <a:pos x="17" y="3"/>
                </a:cxn>
                <a:cxn ang="0">
                  <a:pos x="17" y="5"/>
                </a:cxn>
                <a:cxn ang="0">
                  <a:pos x="19" y="6"/>
                </a:cxn>
                <a:cxn ang="0">
                  <a:pos x="19" y="9"/>
                </a:cxn>
                <a:cxn ang="0">
                  <a:pos x="20" y="11"/>
                </a:cxn>
                <a:cxn ang="0">
                  <a:pos x="19" y="13"/>
                </a:cxn>
                <a:cxn ang="0">
                  <a:pos x="18" y="15"/>
                </a:cxn>
                <a:cxn ang="0">
                  <a:pos x="17" y="17"/>
                </a:cxn>
                <a:cxn ang="0">
                  <a:pos x="15" y="19"/>
                </a:cxn>
                <a:cxn ang="0">
                  <a:pos x="13" y="19"/>
                </a:cxn>
                <a:cxn ang="0">
                  <a:pos x="11" y="20"/>
                </a:cxn>
                <a:cxn ang="0">
                  <a:pos x="7" y="20"/>
                </a:cxn>
                <a:cxn ang="0">
                  <a:pos x="4" y="19"/>
                </a:cxn>
                <a:cxn ang="0">
                  <a:pos x="3" y="17"/>
                </a:cxn>
                <a:cxn ang="0">
                  <a:pos x="0" y="11"/>
                </a:cxn>
                <a:cxn ang="0">
                  <a:pos x="0" y="7"/>
                </a:cxn>
                <a:cxn ang="0">
                  <a:pos x="3" y="3"/>
                </a:cxn>
                <a:cxn ang="0">
                  <a:pos x="9" y="0"/>
                </a:cxn>
              </a:cxnLst>
              <a:rect l="0" t="0" r="r" b="b"/>
              <a:pathLst>
                <a:path w="20" h="20">
                  <a:moveTo>
                    <a:pt x="9" y="0"/>
                  </a:moveTo>
                  <a:lnTo>
                    <a:pt x="12" y="1"/>
                  </a:lnTo>
                  <a:lnTo>
                    <a:pt x="14" y="2"/>
                  </a:lnTo>
                  <a:lnTo>
                    <a:pt x="17" y="3"/>
                  </a:lnTo>
                  <a:lnTo>
                    <a:pt x="17" y="5"/>
                  </a:lnTo>
                  <a:lnTo>
                    <a:pt x="19" y="6"/>
                  </a:lnTo>
                  <a:lnTo>
                    <a:pt x="19" y="9"/>
                  </a:lnTo>
                  <a:lnTo>
                    <a:pt x="20" y="11"/>
                  </a:lnTo>
                  <a:lnTo>
                    <a:pt x="19" y="13"/>
                  </a:lnTo>
                  <a:lnTo>
                    <a:pt x="18" y="15"/>
                  </a:lnTo>
                  <a:lnTo>
                    <a:pt x="17" y="17"/>
                  </a:lnTo>
                  <a:lnTo>
                    <a:pt x="15" y="19"/>
                  </a:lnTo>
                  <a:lnTo>
                    <a:pt x="13" y="19"/>
                  </a:lnTo>
                  <a:lnTo>
                    <a:pt x="11" y="20"/>
                  </a:lnTo>
                  <a:lnTo>
                    <a:pt x="7" y="20"/>
                  </a:lnTo>
                  <a:lnTo>
                    <a:pt x="4" y="19"/>
                  </a:lnTo>
                  <a:lnTo>
                    <a:pt x="3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3" name="Freeform 46"/>
            <p:cNvSpPr>
              <a:spLocks/>
            </p:cNvSpPr>
            <p:nvPr/>
          </p:nvSpPr>
          <p:spPr bwMode="auto">
            <a:xfrm>
              <a:off x="2960359" y="2975762"/>
              <a:ext cx="44806" cy="90678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31" y="77"/>
                </a:cxn>
                <a:cxn ang="0">
                  <a:pos x="33" y="78"/>
                </a:cxn>
                <a:cxn ang="0">
                  <a:pos x="35" y="81"/>
                </a:cxn>
                <a:cxn ang="0">
                  <a:pos x="36" y="81"/>
                </a:cxn>
                <a:cxn ang="0">
                  <a:pos x="37" y="81"/>
                </a:cxn>
                <a:cxn ang="0">
                  <a:pos x="39" y="82"/>
                </a:cxn>
                <a:cxn ang="0">
                  <a:pos x="42" y="82"/>
                </a:cxn>
                <a:cxn ang="0">
                  <a:pos x="42" y="85"/>
                </a:cxn>
                <a:cxn ang="0">
                  <a:pos x="0" y="85"/>
                </a:cxn>
                <a:cxn ang="0">
                  <a:pos x="0" y="82"/>
                </a:cxn>
                <a:cxn ang="0">
                  <a:pos x="5" y="82"/>
                </a:cxn>
                <a:cxn ang="0">
                  <a:pos x="6" y="81"/>
                </a:cxn>
                <a:cxn ang="0">
                  <a:pos x="8" y="81"/>
                </a:cxn>
                <a:cxn ang="0">
                  <a:pos x="9" y="81"/>
                </a:cxn>
                <a:cxn ang="0">
                  <a:pos x="11" y="79"/>
                </a:cxn>
                <a:cxn ang="0">
                  <a:pos x="12" y="79"/>
                </a:cxn>
                <a:cxn ang="0">
                  <a:pos x="12" y="78"/>
                </a:cxn>
                <a:cxn ang="0">
                  <a:pos x="12" y="77"/>
                </a:cxn>
                <a:cxn ang="0">
                  <a:pos x="13" y="75"/>
                </a:cxn>
                <a:cxn ang="0">
                  <a:pos x="13" y="18"/>
                </a:cxn>
                <a:cxn ang="0">
                  <a:pos x="12" y="17"/>
                </a:cxn>
                <a:cxn ang="0">
                  <a:pos x="10" y="16"/>
                </a:cxn>
                <a:cxn ang="0">
                  <a:pos x="9" y="16"/>
                </a:cxn>
                <a:cxn ang="0">
                  <a:pos x="9" y="15"/>
                </a:cxn>
                <a:cxn ang="0">
                  <a:pos x="8" y="14"/>
                </a:cxn>
                <a:cxn ang="0">
                  <a:pos x="6" y="14"/>
                </a:cxn>
                <a:cxn ang="0">
                  <a:pos x="3" y="16"/>
                </a:cxn>
                <a:cxn ang="0">
                  <a:pos x="2" y="17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31" y="0"/>
                </a:cxn>
              </a:cxnLst>
              <a:rect l="0" t="0" r="r" b="b"/>
              <a:pathLst>
                <a:path w="42" h="85">
                  <a:moveTo>
                    <a:pt x="31" y="0"/>
                  </a:moveTo>
                  <a:lnTo>
                    <a:pt x="31" y="77"/>
                  </a:lnTo>
                  <a:lnTo>
                    <a:pt x="33" y="78"/>
                  </a:lnTo>
                  <a:lnTo>
                    <a:pt x="35" y="81"/>
                  </a:lnTo>
                  <a:lnTo>
                    <a:pt x="36" y="81"/>
                  </a:lnTo>
                  <a:lnTo>
                    <a:pt x="37" y="81"/>
                  </a:lnTo>
                  <a:lnTo>
                    <a:pt x="39" y="82"/>
                  </a:lnTo>
                  <a:lnTo>
                    <a:pt x="42" y="82"/>
                  </a:lnTo>
                  <a:lnTo>
                    <a:pt x="42" y="85"/>
                  </a:lnTo>
                  <a:lnTo>
                    <a:pt x="0" y="85"/>
                  </a:lnTo>
                  <a:lnTo>
                    <a:pt x="0" y="82"/>
                  </a:lnTo>
                  <a:lnTo>
                    <a:pt x="5" y="82"/>
                  </a:lnTo>
                  <a:lnTo>
                    <a:pt x="6" y="81"/>
                  </a:lnTo>
                  <a:lnTo>
                    <a:pt x="8" y="81"/>
                  </a:lnTo>
                  <a:lnTo>
                    <a:pt x="9" y="81"/>
                  </a:lnTo>
                  <a:lnTo>
                    <a:pt x="11" y="79"/>
                  </a:lnTo>
                  <a:lnTo>
                    <a:pt x="12" y="79"/>
                  </a:lnTo>
                  <a:lnTo>
                    <a:pt x="12" y="78"/>
                  </a:lnTo>
                  <a:lnTo>
                    <a:pt x="12" y="77"/>
                  </a:lnTo>
                  <a:lnTo>
                    <a:pt x="13" y="75"/>
                  </a:lnTo>
                  <a:lnTo>
                    <a:pt x="13" y="18"/>
                  </a:lnTo>
                  <a:lnTo>
                    <a:pt x="12" y="17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3" y="16"/>
                  </a:lnTo>
                  <a:lnTo>
                    <a:pt x="2" y="17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4" name="Line 47"/>
            <p:cNvSpPr>
              <a:spLocks noChangeShapeType="1"/>
            </p:cNvSpPr>
            <p:nvPr/>
          </p:nvSpPr>
          <p:spPr bwMode="auto">
            <a:xfrm>
              <a:off x="3068105" y="4574896"/>
              <a:ext cx="1730350" cy="106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5" name="Line 48"/>
            <p:cNvSpPr>
              <a:spLocks noChangeShapeType="1"/>
            </p:cNvSpPr>
            <p:nvPr/>
          </p:nvSpPr>
          <p:spPr bwMode="auto">
            <a:xfrm>
              <a:off x="3068105" y="4497020"/>
              <a:ext cx="1066" cy="7787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6" name="Line 49"/>
            <p:cNvSpPr>
              <a:spLocks noChangeShapeType="1"/>
            </p:cNvSpPr>
            <p:nvPr/>
          </p:nvSpPr>
          <p:spPr bwMode="auto">
            <a:xfrm>
              <a:off x="3156650" y="4536491"/>
              <a:ext cx="1066" cy="3840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7" name="Line 50"/>
            <p:cNvSpPr>
              <a:spLocks noChangeShapeType="1"/>
            </p:cNvSpPr>
            <p:nvPr/>
          </p:nvSpPr>
          <p:spPr bwMode="auto">
            <a:xfrm>
              <a:off x="3245194" y="4536491"/>
              <a:ext cx="1066" cy="3840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8" name="Line 51"/>
            <p:cNvSpPr>
              <a:spLocks noChangeShapeType="1"/>
            </p:cNvSpPr>
            <p:nvPr/>
          </p:nvSpPr>
          <p:spPr bwMode="auto">
            <a:xfrm>
              <a:off x="3334805" y="4536491"/>
              <a:ext cx="1066" cy="3840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9" name="Line 52"/>
            <p:cNvSpPr>
              <a:spLocks noChangeShapeType="1"/>
            </p:cNvSpPr>
            <p:nvPr/>
          </p:nvSpPr>
          <p:spPr bwMode="auto">
            <a:xfrm>
              <a:off x="3424417" y="4536491"/>
              <a:ext cx="1066" cy="3840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0" name="Line 53"/>
            <p:cNvSpPr>
              <a:spLocks noChangeShapeType="1"/>
            </p:cNvSpPr>
            <p:nvPr/>
          </p:nvSpPr>
          <p:spPr bwMode="auto">
            <a:xfrm>
              <a:off x="3511894" y="4497020"/>
              <a:ext cx="1066" cy="7787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1" name="Line 54"/>
            <p:cNvSpPr>
              <a:spLocks noChangeShapeType="1"/>
            </p:cNvSpPr>
            <p:nvPr/>
          </p:nvSpPr>
          <p:spPr bwMode="auto">
            <a:xfrm>
              <a:off x="3600439" y="4536491"/>
              <a:ext cx="1066" cy="3840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2" name="Line 55"/>
            <p:cNvSpPr>
              <a:spLocks noChangeShapeType="1"/>
            </p:cNvSpPr>
            <p:nvPr/>
          </p:nvSpPr>
          <p:spPr bwMode="auto">
            <a:xfrm>
              <a:off x="3690050" y="4536491"/>
              <a:ext cx="1066" cy="3840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3" name="Line 56"/>
            <p:cNvSpPr>
              <a:spLocks noChangeShapeType="1"/>
            </p:cNvSpPr>
            <p:nvPr/>
          </p:nvSpPr>
          <p:spPr bwMode="auto">
            <a:xfrm>
              <a:off x="3779661" y="4536491"/>
              <a:ext cx="1066" cy="3840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4" name="Line 57"/>
            <p:cNvSpPr>
              <a:spLocks noChangeShapeType="1"/>
            </p:cNvSpPr>
            <p:nvPr/>
          </p:nvSpPr>
          <p:spPr bwMode="auto">
            <a:xfrm>
              <a:off x="3867139" y="4536491"/>
              <a:ext cx="1066" cy="3840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5" name="Line 58"/>
            <p:cNvSpPr>
              <a:spLocks noChangeShapeType="1"/>
            </p:cNvSpPr>
            <p:nvPr/>
          </p:nvSpPr>
          <p:spPr bwMode="auto">
            <a:xfrm>
              <a:off x="3955683" y="4497020"/>
              <a:ext cx="1066" cy="7787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6" name="Line 59"/>
            <p:cNvSpPr>
              <a:spLocks noChangeShapeType="1"/>
            </p:cNvSpPr>
            <p:nvPr/>
          </p:nvSpPr>
          <p:spPr bwMode="auto">
            <a:xfrm>
              <a:off x="4044228" y="4536491"/>
              <a:ext cx="1066" cy="3840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7" name="Line 60"/>
            <p:cNvSpPr>
              <a:spLocks noChangeShapeType="1"/>
            </p:cNvSpPr>
            <p:nvPr/>
          </p:nvSpPr>
          <p:spPr bwMode="auto">
            <a:xfrm>
              <a:off x="4133839" y="4536491"/>
              <a:ext cx="1066" cy="3840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8" name="Line 61"/>
            <p:cNvSpPr>
              <a:spLocks noChangeShapeType="1"/>
            </p:cNvSpPr>
            <p:nvPr/>
          </p:nvSpPr>
          <p:spPr bwMode="auto">
            <a:xfrm>
              <a:off x="4223450" y="4536491"/>
              <a:ext cx="1066" cy="3840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9" name="Line 62"/>
            <p:cNvSpPr>
              <a:spLocks noChangeShapeType="1"/>
            </p:cNvSpPr>
            <p:nvPr/>
          </p:nvSpPr>
          <p:spPr bwMode="auto">
            <a:xfrm>
              <a:off x="4310928" y="4536491"/>
              <a:ext cx="1066" cy="3840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0" name="Line 63"/>
            <p:cNvSpPr>
              <a:spLocks noChangeShapeType="1"/>
            </p:cNvSpPr>
            <p:nvPr/>
          </p:nvSpPr>
          <p:spPr bwMode="auto">
            <a:xfrm>
              <a:off x="4399472" y="4497020"/>
              <a:ext cx="1066" cy="7787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1" name="Line 64"/>
            <p:cNvSpPr>
              <a:spLocks noChangeShapeType="1"/>
            </p:cNvSpPr>
            <p:nvPr/>
          </p:nvSpPr>
          <p:spPr bwMode="auto">
            <a:xfrm>
              <a:off x="4399472" y="4497020"/>
              <a:ext cx="1066" cy="7787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2" name="Line 65"/>
            <p:cNvSpPr>
              <a:spLocks noChangeShapeType="1"/>
            </p:cNvSpPr>
            <p:nvPr/>
          </p:nvSpPr>
          <p:spPr bwMode="auto">
            <a:xfrm>
              <a:off x="4489083" y="4536491"/>
              <a:ext cx="1066" cy="3840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3" name="Line 66"/>
            <p:cNvSpPr>
              <a:spLocks noChangeShapeType="1"/>
            </p:cNvSpPr>
            <p:nvPr/>
          </p:nvSpPr>
          <p:spPr bwMode="auto">
            <a:xfrm>
              <a:off x="4578694" y="4536491"/>
              <a:ext cx="1066" cy="3840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4" name="Line 67"/>
            <p:cNvSpPr>
              <a:spLocks noChangeShapeType="1"/>
            </p:cNvSpPr>
            <p:nvPr/>
          </p:nvSpPr>
          <p:spPr bwMode="auto">
            <a:xfrm>
              <a:off x="4666172" y="4536491"/>
              <a:ext cx="1066" cy="3840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5" name="Line 68"/>
            <p:cNvSpPr>
              <a:spLocks noChangeShapeType="1"/>
            </p:cNvSpPr>
            <p:nvPr/>
          </p:nvSpPr>
          <p:spPr bwMode="auto">
            <a:xfrm>
              <a:off x="4754717" y="4536491"/>
              <a:ext cx="1066" cy="3840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6" name="Freeform 69"/>
            <p:cNvSpPr>
              <a:spLocks noEditPoints="1"/>
            </p:cNvSpPr>
            <p:nvPr/>
          </p:nvSpPr>
          <p:spPr bwMode="auto">
            <a:xfrm>
              <a:off x="3039302" y="4627170"/>
              <a:ext cx="56540" cy="91745"/>
            </a:xfrm>
            <a:custGeom>
              <a:avLst/>
              <a:gdLst/>
              <a:ahLst/>
              <a:cxnLst>
                <a:cxn ang="0">
                  <a:pos x="53" y="43"/>
                </a:cxn>
                <a:cxn ang="0">
                  <a:pos x="52" y="54"/>
                </a:cxn>
                <a:cxn ang="0">
                  <a:pos x="49" y="66"/>
                </a:cxn>
                <a:cxn ang="0">
                  <a:pos x="49" y="69"/>
                </a:cxn>
                <a:cxn ang="0">
                  <a:pos x="47" y="72"/>
                </a:cxn>
                <a:cxn ang="0">
                  <a:pos x="44" y="77"/>
                </a:cxn>
                <a:cxn ang="0">
                  <a:pos x="39" y="82"/>
                </a:cxn>
                <a:cxn ang="0">
                  <a:pos x="36" y="83"/>
                </a:cxn>
                <a:cxn ang="0">
                  <a:pos x="35" y="85"/>
                </a:cxn>
                <a:cxn ang="0">
                  <a:pos x="32" y="85"/>
                </a:cxn>
                <a:cxn ang="0">
                  <a:pos x="31" y="85"/>
                </a:cxn>
                <a:cxn ang="0">
                  <a:pos x="29" y="86"/>
                </a:cxn>
                <a:cxn ang="0">
                  <a:pos x="23" y="86"/>
                </a:cxn>
                <a:cxn ang="0">
                  <a:pos x="18" y="85"/>
                </a:cxn>
                <a:cxn ang="0">
                  <a:pos x="15" y="83"/>
                </a:cxn>
                <a:cxn ang="0">
                  <a:pos x="10" y="78"/>
                </a:cxn>
                <a:cxn ang="0">
                  <a:pos x="5" y="71"/>
                </a:cxn>
                <a:cxn ang="0">
                  <a:pos x="2" y="64"/>
                </a:cxn>
                <a:cxn ang="0">
                  <a:pos x="1" y="54"/>
                </a:cxn>
                <a:cxn ang="0">
                  <a:pos x="0" y="44"/>
                </a:cxn>
                <a:cxn ang="0">
                  <a:pos x="1" y="31"/>
                </a:cxn>
                <a:cxn ang="0">
                  <a:pos x="4" y="20"/>
                </a:cxn>
                <a:cxn ang="0">
                  <a:pos x="8" y="11"/>
                </a:cxn>
                <a:cxn ang="0">
                  <a:pos x="13" y="5"/>
                </a:cxn>
                <a:cxn ang="0">
                  <a:pos x="19" y="1"/>
                </a:cxn>
                <a:cxn ang="0">
                  <a:pos x="26" y="0"/>
                </a:cxn>
                <a:cxn ang="0">
                  <a:pos x="34" y="1"/>
                </a:cxn>
                <a:cxn ang="0">
                  <a:pos x="40" y="5"/>
                </a:cxn>
                <a:cxn ang="0">
                  <a:pos x="45" y="10"/>
                </a:cxn>
                <a:cxn ang="0">
                  <a:pos x="49" y="18"/>
                </a:cxn>
                <a:cxn ang="0">
                  <a:pos x="52" y="31"/>
                </a:cxn>
                <a:cxn ang="0">
                  <a:pos x="53" y="43"/>
                </a:cxn>
                <a:cxn ang="0">
                  <a:pos x="35" y="43"/>
                </a:cxn>
                <a:cxn ang="0">
                  <a:pos x="35" y="14"/>
                </a:cxn>
                <a:cxn ang="0">
                  <a:pos x="34" y="10"/>
                </a:cxn>
                <a:cxn ang="0">
                  <a:pos x="33" y="8"/>
                </a:cxn>
                <a:cxn ang="0">
                  <a:pos x="31" y="7"/>
                </a:cxn>
                <a:cxn ang="0">
                  <a:pos x="29" y="5"/>
                </a:cxn>
                <a:cxn ang="0">
                  <a:pos x="28" y="4"/>
                </a:cxn>
                <a:cxn ang="0">
                  <a:pos x="23" y="4"/>
                </a:cxn>
                <a:cxn ang="0">
                  <a:pos x="22" y="5"/>
                </a:cxn>
                <a:cxn ang="0">
                  <a:pos x="22" y="7"/>
                </a:cxn>
                <a:cxn ang="0">
                  <a:pos x="20" y="8"/>
                </a:cxn>
                <a:cxn ang="0">
                  <a:pos x="20" y="10"/>
                </a:cxn>
                <a:cxn ang="0">
                  <a:pos x="19" y="13"/>
                </a:cxn>
                <a:cxn ang="0">
                  <a:pos x="18" y="17"/>
                </a:cxn>
                <a:cxn ang="0">
                  <a:pos x="18" y="69"/>
                </a:cxn>
                <a:cxn ang="0">
                  <a:pos x="19" y="75"/>
                </a:cxn>
                <a:cxn ang="0">
                  <a:pos x="21" y="79"/>
                </a:cxn>
                <a:cxn ang="0">
                  <a:pos x="23" y="82"/>
                </a:cxn>
                <a:cxn ang="0">
                  <a:pos x="25" y="82"/>
                </a:cxn>
                <a:cxn ang="0">
                  <a:pos x="29" y="82"/>
                </a:cxn>
                <a:cxn ang="0">
                  <a:pos x="29" y="82"/>
                </a:cxn>
                <a:cxn ang="0">
                  <a:pos x="31" y="81"/>
                </a:cxn>
                <a:cxn ang="0">
                  <a:pos x="31" y="79"/>
                </a:cxn>
                <a:cxn ang="0">
                  <a:pos x="32" y="78"/>
                </a:cxn>
                <a:cxn ang="0">
                  <a:pos x="34" y="77"/>
                </a:cxn>
                <a:cxn ang="0">
                  <a:pos x="35" y="75"/>
                </a:cxn>
                <a:cxn ang="0">
                  <a:pos x="35" y="69"/>
                </a:cxn>
                <a:cxn ang="0">
                  <a:pos x="35" y="43"/>
                </a:cxn>
              </a:cxnLst>
              <a:rect l="0" t="0" r="r" b="b"/>
              <a:pathLst>
                <a:path w="53" h="86">
                  <a:moveTo>
                    <a:pt x="53" y="43"/>
                  </a:moveTo>
                  <a:lnTo>
                    <a:pt x="52" y="54"/>
                  </a:lnTo>
                  <a:lnTo>
                    <a:pt x="49" y="66"/>
                  </a:lnTo>
                  <a:lnTo>
                    <a:pt x="49" y="69"/>
                  </a:lnTo>
                  <a:lnTo>
                    <a:pt x="47" y="72"/>
                  </a:lnTo>
                  <a:lnTo>
                    <a:pt x="44" y="77"/>
                  </a:lnTo>
                  <a:lnTo>
                    <a:pt x="39" y="82"/>
                  </a:lnTo>
                  <a:lnTo>
                    <a:pt x="36" y="83"/>
                  </a:lnTo>
                  <a:lnTo>
                    <a:pt x="35" y="85"/>
                  </a:lnTo>
                  <a:lnTo>
                    <a:pt x="32" y="85"/>
                  </a:lnTo>
                  <a:lnTo>
                    <a:pt x="31" y="85"/>
                  </a:lnTo>
                  <a:lnTo>
                    <a:pt x="29" y="86"/>
                  </a:lnTo>
                  <a:lnTo>
                    <a:pt x="23" y="86"/>
                  </a:lnTo>
                  <a:lnTo>
                    <a:pt x="18" y="85"/>
                  </a:lnTo>
                  <a:lnTo>
                    <a:pt x="15" y="83"/>
                  </a:lnTo>
                  <a:lnTo>
                    <a:pt x="10" y="78"/>
                  </a:lnTo>
                  <a:lnTo>
                    <a:pt x="5" y="71"/>
                  </a:lnTo>
                  <a:lnTo>
                    <a:pt x="2" y="64"/>
                  </a:lnTo>
                  <a:lnTo>
                    <a:pt x="1" y="54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20"/>
                  </a:lnTo>
                  <a:lnTo>
                    <a:pt x="8" y="11"/>
                  </a:lnTo>
                  <a:lnTo>
                    <a:pt x="13" y="5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4" y="1"/>
                  </a:lnTo>
                  <a:lnTo>
                    <a:pt x="40" y="5"/>
                  </a:lnTo>
                  <a:lnTo>
                    <a:pt x="45" y="10"/>
                  </a:lnTo>
                  <a:lnTo>
                    <a:pt x="49" y="18"/>
                  </a:lnTo>
                  <a:lnTo>
                    <a:pt x="52" y="31"/>
                  </a:lnTo>
                  <a:lnTo>
                    <a:pt x="53" y="43"/>
                  </a:lnTo>
                  <a:close/>
                  <a:moveTo>
                    <a:pt x="35" y="43"/>
                  </a:moveTo>
                  <a:lnTo>
                    <a:pt x="35" y="14"/>
                  </a:lnTo>
                  <a:lnTo>
                    <a:pt x="34" y="10"/>
                  </a:lnTo>
                  <a:lnTo>
                    <a:pt x="33" y="8"/>
                  </a:lnTo>
                  <a:lnTo>
                    <a:pt x="31" y="7"/>
                  </a:lnTo>
                  <a:lnTo>
                    <a:pt x="29" y="5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22" y="5"/>
                  </a:lnTo>
                  <a:lnTo>
                    <a:pt x="22" y="7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19" y="13"/>
                  </a:lnTo>
                  <a:lnTo>
                    <a:pt x="18" y="17"/>
                  </a:lnTo>
                  <a:lnTo>
                    <a:pt x="18" y="69"/>
                  </a:lnTo>
                  <a:lnTo>
                    <a:pt x="19" y="75"/>
                  </a:lnTo>
                  <a:lnTo>
                    <a:pt x="21" y="79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9" y="82"/>
                  </a:lnTo>
                  <a:lnTo>
                    <a:pt x="29" y="82"/>
                  </a:lnTo>
                  <a:lnTo>
                    <a:pt x="31" y="81"/>
                  </a:lnTo>
                  <a:lnTo>
                    <a:pt x="31" y="79"/>
                  </a:lnTo>
                  <a:lnTo>
                    <a:pt x="32" y="78"/>
                  </a:lnTo>
                  <a:lnTo>
                    <a:pt x="34" y="77"/>
                  </a:lnTo>
                  <a:lnTo>
                    <a:pt x="35" y="75"/>
                  </a:lnTo>
                  <a:lnTo>
                    <a:pt x="35" y="69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7" name="Freeform 70"/>
            <p:cNvSpPr>
              <a:spLocks noEditPoints="1"/>
            </p:cNvSpPr>
            <p:nvPr/>
          </p:nvSpPr>
          <p:spPr bwMode="auto">
            <a:xfrm>
              <a:off x="3432951" y="4627170"/>
              <a:ext cx="56540" cy="91745"/>
            </a:xfrm>
            <a:custGeom>
              <a:avLst/>
              <a:gdLst/>
              <a:ahLst/>
              <a:cxnLst>
                <a:cxn ang="0">
                  <a:pos x="53" y="43"/>
                </a:cxn>
                <a:cxn ang="0">
                  <a:pos x="53" y="54"/>
                </a:cxn>
                <a:cxn ang="0">
                  <a:pos x="49" y="66"/>
                </a:cxn>
                <a:cxn ang="0">
                  <a:pos x="49" y="69"/>
                </a:cxn>
                <a:cxn ang="0">
                  <a:pos x="47" y="72"/>
                </a:cxn>
                <a:cxn ang="0">
                  <a:pos x="44" y="77"/>
                </a:cxn>
                <a:cxn ang="0">
                  <a:pos x="39" y="82"/>
                </a:cxn>
                <a:cxn ang="0">
                  <a:pos x="36" y="83"/>
                </a:cxn>
                <a:cxn ang="0">
                  <a:pos x="35" y="85"/>
                </a:cxn>
                <a:cxn ang="0">
                  <a:pos x="33" y="85"/>
                </a:cxn>
                <a:cxn ang="0">
                  <a:pos x="31" y="85"/>
                </a:cxn>
                <a:cxn ang="0">
                  <a:pos x="29" y="86"/>
                </a:cxn>
                <a:cxn ang="0">
                  <a:pos x="23" y="86"/>
                </a:cxn>
                <a:cxn ang="0">
                  <a:pos x="19" y="85"/>
                </a:cxn>
                <a:cxn ang="0">
                  <a:pos x="16" y="83"/>
                </a:cxn>
                <a:cxn ang="0">
                  <a:pos x="10" y="78"/>
                </a:cxn>
                <a:cxn ang="0">
                  <a:pos x="6" y="71"/>
                </a:cxn>
                <a:cxn ang="0">
                  <a:pos x="2" y="64"/>
                </a:cxn>
                <a:cxn ang="0">
                  <a:pos x="1" y="54"/>
                </a:cxn>
                <a:cxn ang="0">
                  <a:pos x="0" y="44"/>
                </a:cxn>
                <a:cxn ang="0">
                  <a:pos x="1" y="31"/>
                </a:cxn>
                <a:cxn ang="0">
                  <a:pos x="4" y="20"/>
                </a:cxn>
                <a:cxn ang="0">
                  <a:pos x="8" y="11"/>
                </a:cxn>
                <a:cxn ang="0">
                  <a:pos x="13" y="5"/>
                </a:cxn>
                <a:cxn ang="0">
                  <a:pos x="19" y="1"/>
                </a:cxn>
                <a:cxn ang="0">
                  <a:pos x="26" y="0"/>
                </a:cxn>
                <a:cxn ang="0">
                  <a:pos x="34" y="1"/>
                </a:cxn>
                <a:cxn ang="0">
                  <a:pos x="40" y="5"/>
                </a:cxn>
                <a:cxn ang="0">
                  <a:pos x="46" y="10"/>
                </a:cxn>
                <a:cxn ang="0">
                  <a:pos x="49" y="18"/>
                </a:cxn>
                <a:cxn ang="0">
                  <a:pos x="53" y="31"/>
                </a:cxn>
                <a:cxn ang="0">
                  <a:pos x="53" y="43"/>
                </a:cxn>
                <a:cxn ang="0">
                  <a:pos x="35" y="43"/>
                </a:cxn>
                <a:cxn ang="0">
                  <a:pos x="35" y="14"/>
                </a:cxn>
                <a:cxn ang="0">
                  <a:pos x="34" y="10"/>
                </a:cxn>
                <a:cxn ang="0">
                  <a:pos x="33" y="8"/>
                </a:cxn>
                <a:cxn ang="0">
                  <a:pos x="31" y="7"/>
                </a:cxn>
                <a:cxn ang="0">
                  <a:pos x="29" y="5"/>
                </a:cxn>
                <a:cxn ang="0">
                  <a:pos x="28" y="4"/>
                </a:cxn>
                <a:cxn ang="0">
                  <a:pos x="23" y="4"/>
                </a:cxn>
                <a:cxn ang="0">
                  <a:pos x="22" y="5"/>
                </a:cxn>
                <a:cxn ang="0">
                  <a:pos x="22" y="7"/>
                </a:cxn>
                <a:cxn ang="0">
                  <a:pos x="20" y="8"/>
                </a:cxn>
                <a:cxn ang="0">
                  <a:pos x="20" y="10"/>
                </a:cxn>
                <a:cxn ang="0">
                  <a:pos x="19" y="13"/>
                </a:cxn>
                <a:cxn ang="0">
                  <a:pos x="19" y="17"/>
                </a:cxn>
                <a:cxn ang="0">
                  <a:pos x="19" y="69"/>
                </a:cxn>
                <a:cxn ang="0">
                  <a:pos x="19" y="75"/>
                </a:cxn>
                <a:cxn ang="0">
                  <a:pos x="21" y="79"/>
                </a:cxn>
                <a:cxn ang="0">
                  <a:pos x="23" y="82"/>
                </a:cxn>
                <a:cxn ang="0">
                  <a:pos x="26" y="82"/>
                </a:cxn>
                <a:cxn ang="0">
                  <a:pos x="29" y="82"/>
                </a:cxn>
                <a:cxn ang="0">
                  <a:pos x="29" y="82"/>
                </a:cxn>
                <a:cxn ang="0">
                  <a:pos x="31" y="81"/>
                </a:cxn>
                <a:cxn ang="0">
                  <a:pos x="31" y="79"/>
                </a:cxn>
                <a:cxn ang="0">
                  <a:pos x="33" y="78"/>
                </a:cxn>
                <a:cxn ang="0">
                  <a:pos x="34" y="77"/>
                </a:cxn>
                <a:cxn ang="0">
                  <a:pos x="35" y="75"/>
                </a:cxn>
                <a:cxn ang="0">
                  <a:pos x="35" y="69"/>
                </a:cxn>
                <a:cxn ang="0">
                  <a:pos x="35" y="43"/>
                </a:cxn>
              </a:cxnLst>
              <a:rect l="0" t="0" r="r" b="b"/>
              <a:pathLst>
                <a:path w="53" h="86">
                  <a:moveTo>
                    <a:pt x="53" y="43"/>
                  </a:moveTo>
                  <a:lnTo>
                    <a:pt x="53" y="54"/>
                  </a:lnTo>
                  <a:lnTo>
                    <a:pt x="49" y="66"/>
                  </a:lnTo>
                  <a:lnTo>
                    <a:pt x="49" y="69"/>
                  </a:lnTo>
                  <a:lnTo>
                    <a:pt x="47" y="72"/>
                  </a:lnTo>
                  <a:lnTo>
                    <a:pt x="44" y="77"/>
                  </a:lnTo>
                  <a:lnTo>
                    <a:pt x="39" y="82"/>
                  </a:lnTo>
                  <a:lnTo>
                    <a:pt x="36" y="83"/>
                  </a:lnTo>
                  <a:lnTo>
                    <a:pt x="35" y="85"/>
                  </a:lnTo>
                  <a:lnTo>
                    <a:pt x="33" y="85"/>
                  </a:lnTo>
                  <a:lnTo>
                    <a:pt x="31" y="85"/>
                  </a:lnTo>
                  <a:lnTo>
                    <a:pt x="29" y="86"/>
                  </a:lnTo>
                  <a:lnTo>
                    <a:pt x="23" y="86"/>
                  </a:lnTo>
                  <a:lnTo>
                    <a:pt x="19" y="85"/>
                  </a:lnTo>
                  <a:lnTo>
                    <a:pt x="16" y="83"/>
                  </a:lnTo>
                  <a:lnTo>
                    <a:pt x="10" y="78"/>
                  </a:lnTo>
                  <a:lnTo>
                    <a:pt x="6" y="71"/>
                  </a:lnTo>
                  <a:lnTo>
                    <a:pt x="2" y="64"/>
                  </a:lnTo>
                  <a:lnTo>
                    <a:pt x="1" y="54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20"/>
                  </a:lnTo>
                  <a:lnTo>
                    <a:pt x="8" y="11"/>
                  </a:lnTo>
                  <a:lnTo>
                    <a:pt x="13" y="5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4" y="1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49" y="18"/>
                  </a:lnTo>
                  <a:lnTo>
                    <a:pt x="53" y="31"/>
                  </a:lnTo>
                  <a:lnTo>
                    <a:pt x="53" y="43"/>
                  </a:lnTo>
                  <a:close/>
                  <a:moveTo>
                    <a:pt x="35" y="43"/>
                  </a:moveTo>
                  <a:lnTo>
                    <a:pt x="35" y="14"/>
                  </a:lnTo>
                  <a:lnTo>
                    <a:pt x="34" y="10"/>
                  </a:lnTo>
                  <a:lnTo>
                    <a:pt x="33" y="8"/>
                  </a:lnTo>
                  <a:lnTo>
                    <a:pt x="31" y="7"/>
                  </a:lnTo>
                  <a:lnTo>
                    <a:pt x="29" y="5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22" y="5"/>
                  </a:lnTo>
                  <a:lnTo>
                    <a:pt x="22" y="7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19" y="13"/>
                  </a:lnTo>
                  <a:lnTo>
                    <a:pt x="19" y="17"/>
                  </a:lnTo>
                  <a:lnTo>
                    <a:pt x="19" y="69"/>
                  </a:lnTo>
                  <a:lnTo>
                    <a:pt x="19" y="75"/>
                  </a:lnTo>
                  <a:lnTo>
                    <a:pt x="21" y="79"/>
                  </a:lnTo>
                  <a:lnTo>
                    <a:pt x="23" y="82"/>
                  </a:lnTo>
                  <a:lnTo>
                    <a:pt x="26" y="82"/>
                  </a:lnTo>
                  <a:lnTo>
                    <a:pt x="29" y="82"/>
                  </a:lnTo>
                  <a:lnTo>
                    <a:pt x="29" y="82"/>
                  </a:lnTo>
                  <a:lnTo>
                    <a:pt x="31" y="81"/>
                  </a:lnTo>
                  <a:lnTo>
                    <a:pt x="31" y="79"/>
                  </a:lnTo>
                  <a:lnTo>
                    <a:pt x="33" y="78"/>
                  </a:lnTo>
                  <a:lnTo>
                    <a:pt x="34" y="77"/>
                  </a:lnTo>
                  <a:lnTo>
                    <a:pt x="35" y="75"/>
                  </a:lnTo>
                  <a:lnTo>
                    <a:pt x="35" y="69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8" name="Freeform 71"/>
            <p:cNvSpPr>
              <a:spLocks/>
            </p:cNvSpPr>
            <p:nvPr/>
          </p:nvSpPr>
          <p:spPr bwMode="auto">
            <a:xfrm>
              <a:off x="3500160" y="4697579"/>
              <a:ext cx="21336" cy="21336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3" y="1"/>
                </a:cxn>
                <a:cxn ang="0">
                  <a:pos x="15" y="2"/>
                </a:cxn>
                <a:cxn ang="0">
                  <a:pos x="17" y="3"/>
                </a:cxn>
                <a:cxn ang="0">
                  <a:pos x="18" y="5"/>
                </a:cxn>
                <a:cxn ang="0">
                  <a:pos x="20" y="6"/>
                </a:cxn>
                <a:cxn ang="0">
                  <a:pos x="20" y="9"/>
                </a:cxn>
                <a:cxn ang="0">
                  <a:pos x="20" y="11"/>
                </a:cxn>
                <a:cxn ang="0">
                  <a:pos x="20" y="13"/>
                </a:cxn>
                <a:cxn ang="0">
                  <a:pos x="19" y="15"/>
                </a:cxn>
                <a:cxn ang="0">
                  <a:pos x="17" y="17"/>
                </a:cxn>
                <a:cxn ang="0">
                  <a:pos x="16" y="19"/>
                </a:cxn>
                <a:cxn ang="0">
                  <a:pos x="14" y="19"/>
                </a:cxn>
                <a:cxn ang="0">
                  <a:pos x="12" y="20"/>
                </a:cxn>
                <a:cxn ang="0">
                  <a:pos x="8" y="20"/>
                </a:cxn>
                <a:cxn ang="0">
                  <a:pos x="5" y="19"/>
                </a:cxn>
                <a:cxn ang="0">
                  <a:pos x="3" y="17"/>
                </a:cxn>
                <a:cxn ang="0">
                  <a:pos x="0" y="11"/>
                </a:cxn>
                <a:cxn ang="0">
                  <a:pos x="1" y="7"/>
                </a:cxn>
                <a:cxn ang="0">
                  <a:pos x="3" y="3"/>
                </a:cxn>
                <a:cxn ang="0">
                  <a:pos x="10" y="0"/>
                </a:cxn>
              </a:cxnLst>
              <a:rect l="0" t="0" r="r" b="b"/>
              <a:pathLst>
                <a:path w="20" h="20">
                  <a:moveTo>
                    <a:pt x="10" y="0"/>
                  </a:moveTo>
                  <a:lnTo>
                    <a:pt x="13" y="1"/>
                  </a:lnTo>
                  <a:lnTo>
                    <a:pt x="15" y="2"/>
                  </a:lnTo>
                  <a:lnTo>
                    <a:pt x="17" y="3"/>
                  </a:lnTo>
                  <a:lnTo>
                    <a:pt x="18" y="5"/>
                  </a:lnTo>
                  <a:lnTo>
                    <a:pt x="20" y="6"/>
                  </a:lnTo>
                  <a:lnTo>
                    <a:pt x="20" y="9"/>
                  </a:lnTo>
                  <a:lnTo>
                    <a:pt x="20" y="11"/>
                  </a:lnTo>
                  <a:lnTo>
                    <a:pt x="20" y="13"/>
                  </a:lnTo>
                  <a:lnTo>
                    <a:pt x="19" y="15"/>
                  </a:lnTo>
                  <a:lnTo>
                    <a:pt x="17" y="17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5" y="19"/>
                  </a:lnTo>
                  <a:lnTo>
                    <a:pt x="3" y="17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9" name="Freeform 72"/>
            <p:cNvSpPr>
              <a:spLocks/>
            </p:cNvSpPr>
            <p:nvPr/>
          </p:nvSpPr>
          <p:spPr bwMode="auto">
            <a:xfrm>
              <a:off x="3538564" y="4627170"/>
              <a:ext cx="44806" cy="90678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31" y="77"/>
                </a:cxn>
                <a:cxn ang="0">
                  <a:pos x="33" y="78"/>
                </a:cxn>
                <a:cxn ang="0">
                  <a:pos x="34" y="81"/>
                </a:cxn>
                <a:cxn ang="0">
                  <a:pos x="36" y="82"/>
                </a:cxn>
                <a:cxn ang="0">
                  <a:pos x="37" y="82"/>
                </a:cxn>
                <a:cxn ang="0">
                  <a:pos x="39" y="82"/>
                </a:cxn>
                <a:cxn ang="0">
                  <a:pos x="42" y="82"/>
                </a:cxn>
                <a:cxn ang="0">
                  <a:pos x="42" y="85"/>
                </a:cxn>
                <a:cxn ang="0">
                  <a:pos x="0" y="85"/>
                </a:cxn>
                <a:cxn ang="0">
                  <a:pos x="0" y="82"/>
                </a:cxn>
                <a:cxn ang="0">
                  <a:pos x="4" y="82"/>
                </a:cxn>
                <a:cxn ang="0">
                  <a:pos x="6" y="82"/>
                </a:cxn>
                <a:cxn ang="0">
                  <a:pos x="7" y="82"/>
                </a:cxn>
                <a:cxn ang="0">
                  <a:pos x="9" y="81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11" y="78"/>
                </a:cxn>
                <a:cxn ang="0">
                  <a:pos x="12" y="77"/>
                </a:cxn>
                <a:cxn ang="0">
                  <a:pos x="13" y="75"/>
                </a:cxn>
                <a:cxn ang="0">
                  <a:pos x="13" y="18"/>
                </a:cxn>
                <a:cxn ang="0">
                  <a:pos x="11" y="17"/>
                </a:cxn>
                <a:cxn ang="0">
                  <a:pos x="10" y="16"/>
                </a:cxn>
                <a:cxn ang="0">
                  <a:pos x="9" y="16"/>
                </a:cxn>
                <a:cxn ang="0">
                  <a:pos x="9" y="15"/>
                </a:cxn>
                <a:cxn ang="0">
                  <a:pos x="8" y="14"/>
                </a:cxn>
                <a:cxn ang="0">
                  <a:pos x="6" y="14"/>
                </a:cxn>
                <a:cxn ang="0">
                  <a:pos x="3" y="16"/>
                </a:cxn>
                <a:cxn ang="0">
                  <a:pos x="1" y="17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31" y="0"/>
                </a:cxn>
              </a:cxnLst>
              <a:rect l="0" t="0" r="r" b="b"/>
              <a:pathLst>
                <a:path w="42" h="85">
                  <a:moveTo>
                    <a:pt x="31" y="0"/>
                  </a:moveTo>
                  <a:lnTo>
                    <a:pt x="31" y="77"/>
                  </a:lnTo>
                  <a:lnTo>
                    <a:pt x="33" y="78"/>
                  </a:lnTo>
                  <a:lnTo>
                    <a:pt x="34" y="81"/>
                  </a:lnTo>
                  <a:lnTo>
                    <a:pt x="36" y="82"/>
                  </a:lnTo>
                  <a:lnTo>
                    <a:pt x="37" y="82"/>
                  </a:lnTo>
                  <a:lnTo>
                    <a:pt x="39" y="82"/>
                  </a:lnTo>
                  <a:lnTo>
                    <a:pt x="42" y="82"/>
                  </a:lnTo>
                  <a:lnTo>
                    <a:pt x="42" y="85"/>
                  </a:lnTo>
                  <a:lnTo>
                    <a:pt x="0" y="85"/>
                  </a:lnTo>
                  <a:lnTo>
                    <a:pt x="0" y="82"/>
                  </a:lnTo>
                  <a:lnTo>
                    <a:pt x="4" y="82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9" y="81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11" y="78"/>
                  </a:lnTo>
                  <a:lnTo>
                    <a:pt x="12" y="77"/>
                  </a:lnTo>
                  <a:lnTo>
                    <a:pt x="13" y="75"/>
                  </a:lnTo>
                  <a:lnTo>
                    <a:pt x="13" y="18"/>
                  </a:lnTo>
                  <a:lnTo>
                    <a:pt x="11" y="17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3" y="16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0" name="Freeform 73"/>
            <p:cNvSpPr>
              <a:spLocks noEditPoints="1"/>
            </p:cNvSpPr>
            <p:nvPr/>
          </p:nvSpPr>
          <p:spPr bwMode="auto">
            <a:xfrm>
              <a:off x="3876740" y="4627170"/>
              <a:ext cx="56540" cy="91745"/>
            </a:xfrm>
            <a:custGeom>
              <a:avLst/>
              <a:gdLst/>
              <a:ahLst/>
              <a:cxnLst>
                <a:cxn ang="0">
                  <a:pos x="53" y="43"/>
                </a:cxn>
                <a:cxn ang="0">
                  <a:pos x="53" y="54"/>
                </a:cxn>
                <a:cxn ang="0">
                  <a:pos x="50" y="66"/>
                </a:cxn>
                <a:cxn ang="0">
                  <a:pos x="49" y="69"/>
                </a:cxn>
                <a:cxn ang="0">
                  <a:pos x="47" y="72"/>
                </a:cxn>
                <a:cxn ang="0">
                  <a:pos x="44" y="77"/>
                </a:cxn>
                <a:cxn ang="0">
                  <a:pos x="40" y="82"/>
                </a:cxn>
                <a:cxn ang="0">
                  <a:pos x="37" y="83"/>
                </a:cxn>
                <a:cxn ang="0">
                  <a:pos x="35" y="85"/>
                </a:cxn>
                <a:cxn ang="0">
                  <a:pos x="33" y="85"/>
                </a:cxn>
                <a:cxn ang="0">
                  <a:pos x="31" y="85"/>
                </a:cxn>
                <a:cxn ang="0">
                  <a:pos x="29" y="86"/>
                </a:cxn>
                <a:cxn ang="0">
                  <a:pos x="23" y="86"/>
                </a:cxn>
                <a:cxn ang="0">
                  <a:pos x="19" y="85"/>
                </a:cxn>
                <a:cxn ang="0">
                  <a:pos x="16" y="83"/>
                </a:cxn>
                <a:cxn ang="0">
                  <a:pos x="10" y="78"/>
                </a:cxn>
                <a:cxn ang="0">
                  <a:pos x="6" y="71"/>
                </a:cxn>
                <a:cxn ang="0">
                  <a:pos x="3" y="64"/>
                </a:cxn>
                <a:cxn ang="0">
                  <a:pos x="1" y="54"/>
                </a:cxn>
                <a:cxn ang="0">
                  <a:pos x="0" y="44"/>
                </a:cxn>
                <a:cxn ang="0">
                  <a:pos x="1" y="31"/>
                </a:cxn>
                <a:cxn ang="0">
                  <a:pos x="4" y="20"/>
                </a:cxn>
                <a:cxn ang="0">
                  <a:pos x="8" y="11"/>
                </a:cxn>
                <a:cxn ang="0">
                  <a:pos x="13" y="5"/>
                </a:cxn>
                <a:cxn ang="0">
                  <a:pos x="20" y="1"/>
                </a:cxn>
                <a:cxn ang="0">
                  <a:pos x="26" y="0"/>
                </a:cxn>
                <a:cxn ang="0">
                  <a:pos x="34" y="1"/>
                </a:cxn>
                <a:cxn ang="0">
                  <a:pos x="40" y="5"/>
                </a:cxn>
                <a:cxn ang="0">
                  <a:pos x="46" y="10"/>
                </a:cxn>
                <a:cxn ang="0">
                  <a:pos x="50" y="18"/>
                </a:cxn>
                <a:cxn ang="0">
                  <a:pos x="53" y="31"/>
                </a:cxn>
                <a:cxn ang="0">
                  <a:pos x="53" y="43"/>
                </a:cxn>
                <a:cxn ang="0">
                  <a:pos x="35" y="43"/>
                </a:cxn>
                <a:cxn ang="0">
                  <a:pos x="35" y="14"/>
                </a:cxn>
                <a:cxn ang="0">
                  <a:pos x="34" y="10"/>
                </a:cxn>
                <a:cxn ang="0">
                  <a:pos x="33" y="8"/>
                </a:cxn>
                <a:cxn ang="0">
                  <a:pos x="31" y="7"/>
                </a:cxn>
                <a:cxn ang="0">
                  <a:pos x="30" y="5"/>
                </a:cxn>
                <a:cxn ang="0">
                  <a:pos x="28" y="4"/>
                </a:cxn>
                <a:cxn ang="0">
                  <a:pos x="23" y="4"/>
                </a:cxn>
                <a:cxn ang="0">
                  <a:pos x="23" y="5"/>
                </a:cxn>
                <a:cxn ang="0">
                  <a:pos x="22" y="7"/>
                </a:cxn>
                <a:cxn ang="0">
                  <a:pos x="20" y="8"/>
                </a:cxn>
                <a:cxn ang="0">
                  <a:pos x="20" y="10"/>
                </a:cxn>
                <a:cxn ang="0">
                  <a:pos x="20" y="13"/>
                </a:cxn>
                <a:cxn ang="0">
                  <a:pos x="19" y="17"/>
                </a:cxn>
                <a:cxn ang="0">
                  <a:pos x="19" y="69"/>
                </a:cxn>
                <a:cxn ang="0">
                  <a:pos x="20" y="75"/>
                </a:cxn>
                <a:cxn ang="0">
                  <a:pos x="21" y="79"/>
                </a:cxn>
                <a:cxn ang="0">
                  <a:pos x="23" y="82"/>
                </a:cxn>
                <a:cxn ang="0">
                  <a:pos x="26" y="82"/>
                </a:cxn>
                <a:cxn ang="0">
                  <a:pos x="29" y="82"/>
                </a:cxn>
                <a:cxn ang="0">
                  <a:pos x="30" y="82"/>
                </a:cxn>
                <a:cxn ang="0">
                  <a:pos x="31" y="81"/>
                </a:cxn>
                <a:cxn ang="0">
                  <a:pos x="31" y="79"/>
                </a:cxn>
                <a:cxn ang="0">
                  <a:pos x="33" y="78"/>
                </a:cxn>
                <a:cxn ang="0">
                  <a:pos x="34" y="77"/>
                </a:cxn>
                <a:cxn ang="0">
                  <a:pos x="35" y="75"/>
                </a:cxn>
                <a:cxn ang="0">
                  <a:pos x="35" y="69"/>
                </a:cxn>
                <a:cxn ang="0">
                  <a:pos x="35" y="43"/>
                </a:cxn>
              </a:cxnLst>
              <a:rect l="0" t="0" r="r" b="b"/>
              <a:pathLst>
                <a:path w="53" h="86">
                  <a:moveTo>
                    <a:pt x="53" y="43"/>
                  </a:moveTo>
                  <a:lnTo>
                    <a:pt x="53" y="54"/>
                  </a:lnTo>
                  <a:lnTo>
                    <a:pt x="50" y="66"/>
                  </a:lnTo>
                  <a:lnTo>
                    <a:pt x="49" y="69"/>
                  </a:lnTo>
                  <a:lnTo>
                    <a:pt x="47" y="72"/>
                  </a:lnTo>
                  <a:lnTo>
                    <a:pt x="44" y="77"/>
                  </a:lnTo>
                  <a:lnTo>
                    <a:pt x="40" y="82"/>
                  </a:lnTo>
                  <a:lnTo>
                    <a:pt x="37" y="83"/>
                  </a:lnTo>
                  <a:lnTo>
                    <a:pt x="35" y="85"/>
                  </a:lnTo>
                  <a:lnTo>
                    <a:pt x="33" y="85"/>
                  </a:lnTo>
                  <a:lnTo>
                    <a:pt x="31" y="85"/>
                  </a:lnTo>
                  <a:lnTo>
                    <a:pt x="29" y="86"/>
                  </a:lnTo>
                  <a:lnTo>
                    <a:pt x="23" y="86"/>
                  </a:lnTo>
                  <a:lnTo>
                    <a:pt x="19" y="85"/>
                  </a:lnTo>
                  <a:lnTo>
                    <a:pt x="16" y="83"/>
                  </a:lnTo>
                  <a:lnTo>
                    <a:pt x="10" y="78"/>
                  </a:lnTo>
                  <a:lnTo>
                    <a:pt x="6" y="71"/>
                  </a:lnTo>
                  <a:lnTo>
                    <a:pt x="3" y="64"/>
                  </a:lnTo>
                  <a:lnTo>
                    <a:pt x="1" y="54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20"/>
                  </a:lnTo>
                  <a:lnTo>
                    <a:pt x="8" y="11"/>
                  </a:lnTo>
                  <a:lnTo>
                    <a:pt x="13" y="5"/>
                  </a:lnTo>
                  <a:lnTo>
                    <a:pt x="20" y="1"/>
                  </a:lnTo>
                  <a:lnTo>
                    <a:pt x="26" y="0"/>
                  </a:lnTo>
                  <a:lnTo>
                    <a:pt x="34" y="1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50" y="18"/>
                  </a:lnTo>
                  <a:lnTo>
                    <a:pt x="53" y="31"/>
                  </a:lnTo>
                  <a:lnTo>
                    <a:pt x="53" y="43"/>
                  </a:lnTo>
                  <a:close/>
                  <a:moveTo>
                    <a:pt x="35" y="43"/>
                  </a:moveTo>
                  <a:lnTo>
                    <a:pt x="35" y="14"/>
                  </a:lnTo>
                  <a:lnTo>
                    <a:pt x="34" y="10"/>
                  </a:lnTo>
                  <a:lnTo>
                    <a:pt x="33" y="8"/>
                  </a:lnTo>
                  <a:lnTo>
                    <a:pt x="31" y="7"/>
                  </a:lnTo>
                  <a:lnTo>
                    <a:pt x="30" y="5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2" y="7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3"/>
                  </a:lnTo>
                  <a:lnTo>
                    <a:pt x="19" y="17"/>
                  </a:lnTo>
                  <a:lnTo>
                    <a:pt x="19" y="69"/>
                  </a:lnTo>
                  <a:lnTo>
                    <a:pt x="20" y="75"/>
                  </a:lnTo>
                  <a:lnTo>
                    <a:pt x="21" y="79"/>
                  </a:lnTo>
                  <a:lnTo>
                    <a:pt x="23" y="82"/>
                  </a:lnTo>
                  <a:lnTo>
                    <a:pt x="26" y="82"/>
                  </a:lnTo>
                  <a:lnTo>
                    <a:pt x="29" y="82"/>
                  </a:lnTo>
                  <a:lnTo>
                    <a:pt x="30" y="82"/>
                  </a:lnTo>
                  <a:lnTo>
                    <a:pt x="31" y="81"/>
                  </a:lnTo>
                  <a:lnTo>
                    <a:pt x="31" y="79"/>
                  </a:lnTo>
                  <a:lnTo>
                    <a:pt x="33" y="78"/>
                  </a:lnTo>
                  <a:lnTo>
                    <a:pt x="34" y="77"/>
                  </a:lnTo>
                  <a:lnTo>
                    <a:pt x="35" y="75"/>
                  </a:lnTo>
                  <a:lnTo>
                    <a:pt x="35" y="69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1" name="Freeform 74"/>
            <p:cNvSpPr>
              <a:spLocks/>
            </p:cNvSpPr>
            <p:nvPr/>
          </p:nvSpPr>
          <p:spPr bwMode="auto">
            <a:xfrm>
              <a:off x="3943949" y="4697579"/>
              <a:ext cx="22402" cy="21336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3" y="1"/>
                </a:cxn>
                <a:cxn ang="0">
                  <a:pos x="15" y="2"/>
                </a:cxn>
                <a:cxn ang="0">
                  <a:pos x="17" y="3"/>
                </a:cxn>
                <a:cxn ang="0">
                  <a:pos x="18" y="5"/>
                </a:cxn>
                <a:cxn ang="0">
                  <a:pos x="20" y="6"/>
                </a:cxn>
                <a:cxn ang="0">
                  <a:pos x="20" y="9"/>
                </a:cxn>
                <a:cxn ang="0">
                  <a:pos x="21" y="11"/>
                </a:cxn>
                <a:cxn ang="0">
                  <a:pos x="20" y="13"/>
                </a:cxn>
                <a:cxn ang="0">
                  <a:pos x="19" y="15"/>
                </a:cxn>
                <a:cxn ang="0">
                  <a:pos x="17" y="17"/>
                </a:cxn>
                <a:cxn ang="0">
                  <a:pos x="16" y="19"/>
                </a:cxn>
                <a:cxn ang="0">
                  <a:pos x="14" y="19"/>
                </a:cxn>
                <a:cxn ang="0">
                  <a:pos x="12" y="20"/>
                </a:cxn>
                <a:cxn ang="0">
                  <a:pos x="8" y="20"/>
                </a:cxn>
                <a:cxn ang="0">
                  <a:pos x="5" y="19"/>
                </a:cxn>
                <a:cxn ang="0">
                  <a:pos x="4" y="17"/>
                </a:cxn>
                <a:cxn ang="0">
                  <a:pos x="0" y="11"/>
                </a:cxn>
                <a:cxn ang="0">
                  <a:pos x="1" y="7"/>
                </a:cxn>
                <a:cxn ang="0">
                  <a:pos x="4" y="3"/>
                </a:cxn>
                <a:cxn ang="0">
                  <a:pos x="10" y="0"/>
                </a:cxn>
              </a:cxnLst>
              <a:rect l="0" t="0" r="r" b="b"/>
              <a:pathLst>
                <a:path w="21" h="20">
                  <a:moveTo>
                    <a:pt x="10" y="0"/>
                  </a:moveTo>
                  <a:lnTo>
                    <a:pt x="13" y="1"/>
                  </a:lnTo>
                  <a:lnTo>
                    <a:pt x="15" y="2"/>
                  </a:lnTo>
                  <a:lnTo>
                    <a:pt x="17" y="3"/>
                  </a:lnTo>
                  <a:lnTo>
                    <a:pt x="18" y="5"/>
                  </a:lnTo>
                  <a:lnTo>
                    <a:pt x="20" y="6"/>
                  </a:lnTo>
                  <a:lnTo>
                    <a:pt x="20" y="9"/>
                  </a:lnTo>
                  <a:lnTo>
                    <a:pt x="21" y="11"/>
                  </a:lnTo>
                  <a:lnTo>
                    <a:pt x="20" y="13"/>
                  </a:lnTo>
                  <a:lnTo>
                    <a:pt x="19" y="15"/>
                  </a:lnTo>
                  <a:lnTo>
                    <a:pt x="17" y="17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5" y="19"/>
                  </a:lnTo>
                  <a:lnTo>
                    <a:pt x="4" y="17"/>
                  </a:lnTo>
                  <a:lnTo>
                    <a:pt x="0" y="11"/>
                  </a:lnTo>
                  <a:lnTo>
                    <a:pt x="1" y="7"/>
                  </a:lnTo>
                  <a:lnTo>
                    <a:pt x="4" y="3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2" name="Freeform 75"/>
            <p:cNvSpPr>
              <a:spLocks/>
            </p:cNvSpPr>
            <p:nvPr/>
          </p:nvSpPr>
          <p:spPr bwMode="auto">
            <a:xfrm>
              <a:off x="3973819" y="4627170"/>
              <a:ext cx="57607" cy="90678"/>
            </a:xfrm>
            <a:custGeom>
              <a:avLst/>
              <a:gdLst/>
              <a:ahLst/>
              <a:cxnLst>
                <a:cxn ang="0">
                  <a:pos x="50" y="85"/>
                </a:cxn>
                <a:cxn ang="0">
                  <a:pos x="0" y="85"/>
                </a:cxn>
                <a:cxn ang="0">
                  <a:pos x="0" y="83"/>
                </a:cxn>
                <a:cxn ang="0">
                  <a:pos x="11" y="71"/>
                </a:cxn>
                <a:cxn ang="0">
                  <a:pos x="19" y="61"/>
                </a:cxn>
                <a:cxn ang="0">
                  <a:pos x="26" y="53"/>
                </a:cxn>
                <a:cxn ang="0">
                  <a:pos x="30" y="47"/>
                </a:cxn>
                <a:cxn ang="0">
                  <a:pos x="33" y="37"/>
                </a:cxn>
                <a:cxn ang="0">
                  <a:pos x="34" y="29"/>
                </a:cxn>
                <a:cxn ang="0">
                  <a:pos x="33" y="23"/>
                </a:cxn>
                <a:cxn ang="0">
                  <a:pos x="32" y="20"/>
                </a:cxn>
                <a:cxn ang="0">
                  <a:pos x="30" y="18"/>
                </a:cxn>
                <a:cxn ang="0">
                  <a:pos x="27" y="16"/>
                </a:cxn>
                <a:cxn ang="0">
                  <a:pos x="19" y="14"/>
                </a:cxn>
                <a:cxn ang="0">
                  <a:pos x="13" y="15"/>
                </a:cxn>
                <a:cxn ang="0">
                  <a:pos x="8" y="18"/>
                </a:cxn>
                <a:cxn ang="0">
                  <a:pos x="4" y="24"/>
                </a:cxn>
                <a:cxn ang="0">
                  <a:pos x="1" y="24"/>
                </a:cxn>
                <a:cxn ang="0">
                  <a:pos x="6" y="13"/>
                </a:cxn>
                <a:cxn ang="0">
                  <a:pos x="12" y="5"/>
                </a:cxn>
                <a:cxn ang="0">
                  <a:pos x="19" y="1"/>
                </a:cxn>
                <a:cxn ang="0">
                  <a:pos x="27" y="0"/>
                </a:cxn>
                <a:cxn ang="0">
                  <a:pos x="30" y="0"/>
                </a:cxn>
                <a:cxn ang="0">
                  <a:pos x="36" y="2"/>
                </a:cxn>
                <a:cxn ang="0">
                  <a:pos x="39" y="3"/>
                </a:cxn>
                <a:cxn ang="0">
                  <a:pos x="43" y="5"/>
                </a:cxn>
                <a:cxn ang="0">
                  <a:pos x="48" y="10"/>
                </a:cxn>
                <a:cxn ang="0">
                  <a:pos x="49" y="14"/>
                </a:cxn>
                <a:cxn ang="0">
                  <a:pos x="50" y="16"/>
                </a:cxn>
                <a:cxn ang="0">
                  <a:pos x="50" y="19"/>
                </a:cxn>
                <a:cxn ang="0">
                  <a:pos x="50" y="21"/>
                </a:cxn>
                <a:cxn ang="0">
                  <a:pos x="50" y="29"/>
                </a:cxn>
                <a:cxn ang="0">
                  <a:pos x="46" y="37"/>
                </a:cxn>
                <a:cxn ang="0">
                  <a:pos x="41" y="47"/>
                </a:cxn>
                <a:cxn ang="0">
                  <a:pos x="32" y="57"/>
                </a:cxn>
                <a:cxn ang="0">
                  <a:pos x="19" y="69"/>
                </a:cxn>
                <a:cxn ang="0">
                  <a:pos x="46" y="69"/>
                </a:cxn>
                <a:cxn ang="0">
                  <a:pos x="46" y="68"/>
                </a:cxn>
                <a:cxn ang="0">
                  <a:pos x="48" y="68"/>
                </a:cxn>
                <a:cxn ang="0">
                  <a:pos x="50" y="66"/>
                </a:cxn>
                <a:cxn ang="0">
                  <a:pos x="50" y="65"/>
                </a:cxn>
                <a:cxn ang="0">
                  <a:pos x="50" y="64"/>
                </a:cxn>
                <a:cxn ang="0">
                  <a:pos x="52" y="61"/>
                </a:cxn>
                <a:cxn ang="0">
                  <a:pos x="54" y="61"/>
                </a:cxn>
                <a:cxn ang="0">
                  <a:pos x="50" y="85"/>
                </a:cxn>
              </a:cxnLst>
              <a:rect l="0" t="0" r="r" b="b"/>
              <a:pathLst>
                <a:path w="54" h="85">
                  <a:moveTo>
                    <a:pt x="50" y="85"/>
                  </a:moveTo>
                  <a:lnTo>
                    <a:pt x="0" y="85"/>
                  </a:lnTo>
                  <a:lnTo>
                    <a:pt x="0" y="83"/>
                  </a:lnTo>
                  <a:lnTo>
                    <a:pt x="11" y="71"/>
                  </a:lnTo>
                  <a:lnTo>
                    <a:pt x="19" y="61"/>
                  </a:lnTo>
                  <a:lnTo>
                    <a:pt x="26" y="53"/>
                  </a:lnTo>
                  <a:lnTo>
                    <a:pt x="30" y="47"/>
                  </a:lnTo>
                  <a:lnTo>
                    <a:pt x="33" y="37"/>
                  </a:lnTo>
                  <a:lnTo>
                    <a:pt x="34" y="29"/>
                  </a:lnTo>
                  <a:lnTo>
                    <a:pt x="33" y="23"/>
                  </a:lnTo>
                  <a:lnTo>
                    <a:pt x="32" y="20"/>
                  </a:lnTo>
                  <a:lnTo>
                    <a:pt x="30" y="18"/>
                  </a:lnTo>
                  <a:lnTo>
                    <a:pt x="27" y="16"/>
                  </a:lnTo>
                  <a:lnTo>
                    <a:pt x="19" y="14"/>
                  </a:lnTo>
                  <a:lnTo>
                    <a:pt x="13" y="15"/>
                  </a:lnTo>
                  <a:lnTo>
                    <a:pt x="8" y="18"/>
                  </a:lnTo>
                  <a:lnTo>
                    <a:pt x="4" y="24"/>
                  </a:lnTo>
                  <a:lnTo>
                    <a:pt x="1" y="24"/>
                  </a:lnTo>
                  <a:lnTo>
                    <a:pt x="6" y="13"/>
                  </a:lnTo>
                  <a:lnTo>
                    <a:pt x="12" y="5"/>
                  </a:lnTo>
                  <a:lnTo>
                    <a:pt x="19" y="1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6" y="2"/>
                  </a:lnTo>
                  <a:lnTo>
                    <a:pt x="39" y="3"/>
                  </a:lnTo>
                  <a:lnTo>
                    <a:pt x="43" y="5"/>
                  </a:lnTo>
                  <a:lnTo>
                    <a:pt x="48" y="10"/>
                  </a:lnTo>
                  <a:lnTo>
                    <a:pt x="49" y="14"/>
                  </a:lnTo>
                  <a:lnTo>
                    <a:pt x="50" y="16"/>
                  </a:lnTo>
                  <a:lnTo>
                    <a:pt x="50" y="19"/>
                  </a:lnTo>
                  <a:lnTo>
                    <a:pt x="50" y="21"/>
                  </a:lnTo>
                  <a:lnTo>
                    <a:pt x="50" y="29"/>
                  </a:lnTo>
                  <a:lnTo>
                    <a:pt x="46" y="37"/>
                  </a:lnTo>
                  <a:lnTo>
                    <a:pt x="41" y="47"/>
                  </a:lnTo>
                  <a:lnTo>
                    <a:pt x="32" y="57"/>
                  </a:lnTo>
                  <a:lnTo>
                    <a:pt x="19" y="69"/>
                  </a:lnTo>
                  <a:lnTo>
                    <a:pt x="46" y="69"/>
                  </a:lnTo>
                  <a:lnTo>
                    <a:pt x="46" y="68"/>
                  </a:lnTo>
                  <a:lnTo>
                    <a:pt x="48" y="68"/>
                  </a:lnTo>
                  <a:lnTo>
                    <a:pt x="50" y="66"/>
                  </a:lnTo>
                  <a:lnTo>
                    <a:pt x="50" y="65"/>
                  </a:lnTo>
                  <a:lnTo>
                    <a:pt x="50" y="64"/>
                  </a:lnTo>
                  <a:lnTo>
                    <a:pt x="52" y="61"/>
                  </a:lnTo>
                  <a:lnTo>
                    <a:pt x="54" y="61"/>
                  </a:lnTo>
                  <a:lnTo>
                    <a:pt x="50" y="8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3" name="Freeform 76"/>
            <p:cNvSpPr>
              <a:spLocks noEditPoints="1"/>
            </p:cNvSpPr>
            <p:nvPr/>
          </p:nvSpPr>
          <p:spPr bwMode="auto">
            <a:xfrm>
              <a:off x="4320529" y="4627170"/>
              <a:ext cx="57607" cy="91745"/>
            </a:xfrm>
            <a:custGeom>
              <a:avLst/>
              <a:gdLst/>
              <a:ahLst/>
              <a:cxnLst>
                <a:cxn ang="0">
                  <a:pos x="54" y="43"/>
                </a:cxn>
                <a:cxn ang="0">
                  <a:pos x="53" y="54"/>
                </a:cxn>
                <a:cxn ang="0">
                  <a:pos x="50" y="66"/>
                </a:cxn>
                <a:cxn ang="0">
                  <a:pos x="49" y="69"/>
                </a:cxn>
                <a:cxn ang="0">
                  <a:pos x="47" y="72"/>
                </a:cxn>
                <a:cxn ang="0">
                  <a:pos x="44" y="77"/>
                </a:cxn>
                <a:cxn ang="0">
                  <a:pos x="40" y="82"/>
                </a:cxn>
                <a:cxn ang="0">
                  <a:pos x="37" y="83"/>
                </a:cxn>
                <a:cxn ang="0">
                  <a:pos x="35" y="85"/>
                </a:cxn>
                <a:cxn ang="0">
                  <a:pos x="33" y="85"/>
                </a:cxn>
                <a:cxn ang="0">
                  <a:pos x="31" y="85"/>
                </a:cxn>
                <a:cxn ang="0">
                  <a:pos x="29" y="86"/>
                </a:cxn>
                <a:cxn ang="0">
                  <a:pos x="24" y="86"/>
                </a:cxn>
                <a:cxn ang="0">
                  <a:pos x="19" y="85"/>
                </a:cxn>
                <a:cxn ang="0">
                  <a:pos x="16" y="83"/>
                </a:cxn>
                <a:cxn ang="0">
                  <a:pos x="10" y="78"/>
                </a:cxn>
                <a:cxn ang="0">
                  <a:pos x="6" y="71"/>
                </a:cxn>
                <a:cxn ang="0">
                  <a:pos x="3" y="64"/>
                </a:cxn>
                <a:cxn ang="0">
                  <a:pos x="1" y="54"/>
                </a:cxn>
                <a:cxn ang="0">
                  <a:pos x="0" y="44"/>
                </a:cxn>
                <a:cxn ang="0">
                  <a:pos x="1" y="31"/>
                </a:cxn>
                <a:cxn ang="0">
                  <a:pos x="4" y="20"/>
                </a:cxn>
                <a:cxn ang="0">
                  <a:pos x="8" y="11"/>
                </a:cxn>
                <a:cxn ang="0">
                  <a:pos x="14" y="5"/>
                </a:cxn>
                <a:cxn ang="0">
                  <a:pos x="20" y="1"/>
                </a:cxn>
                <a:cxn ang="0">
                  <a:pos x="27" y="0"/>
                </a:cxn>
                <a:cxn ang="0">
                  <a:pos x="34" y="1"/>
                </a:cxn>
                <a:cxn ang="0">
                  <a:pos x="41" y="5"/>
                </a:cxn>
                <a:cxn ang="0">
                  <a:pos x="46" y="10"/>
                </a:cxn>
                <a:cxn ang="0">
                  <a:pos x="50" y="18"/>
                </a:cxn>
                <a:cxn ang="0">
                  <a:pos x="53" y="31"/>
                </a:cxn>
                <a:cxn ang="0">
                  <a:pos x="54" y="43"/>
                </a:cxn>
                <a:cxn ang="0">
                  <a:pos x="35" y="43"/>
                </a:cxn>
                <a:cxn ang="0">
                  <a:pos x="35" y="14"/>
                </a:cxn>
                <a:cxn ang="0">
                  <a:pos x="34" y="10"/>
                </a:cxn>
                <a:cxn ang="0">
                  <a:pos x="34" y="8"/>
                </a:cxn>
                <a:cxn ang="0">
                  <a:pos x="31" y="7"/>
                </a:cxn>
                <a:cxn ang="0">
                  <a:pos x="30" y="5"/>
                </a:cxn>
                <a:cxn ang="0">
                  <a:pos x="28" y="4"/>
                </a:cxn>
                <a:cxn ang="0">
                  <a:pos x="24" y="4"/>
                </a:cxn>
                <a:cxn ang="0">
                  <a:pos x="23" y="5"/>
                </a:cxn>
                <a:cxn ang="0">
                  <a:pos x="22" y="7"/>
                </a:cxn>
                <a:cxn ang="0">
                  <a:pos x="20" y="8"/>
                </a:cxn>
                <a:cxn ang="0">
                  <a:pos x="20" y="10"/>
                </a:cxn>
                <a:cxn ang="0">
                  <a:pos x="20" y="13"/>
                </a:cxn>
                <a:cxn ang="0">
                  <a:pos x="19" y="17"/>
                </a:cxn>
                <a:cxn ang="0">
                  <a:pos x="19" y="69"/>
                </a:cxn>
                <a:cxn ang="0">
                  <a:pos x="20" y="75"/>
                </a:cxn>
                <a:cxn ang="0">
                  <a:pos x="21" y="79"/>
                </a:cxn>
                <a:cxn ang="0">
                  <a:pos x="24" y="82"/>
                </a:cxn>
                <a:cxn ang="0">
                  <a:pos x="26" y="82"/>
                </a:cxn>
                <a:cxn ang="0">
                  <a:pos x="29" y="82"/>
                </a:cxn>
                <a:cxn ang="0">
                  <a:pos x="30" y="82"/>
                </a:cxn>
                <a:cxn ang="0">
                  <a:pos x="31" y="81"/>
                </a:cxn>
                <a:cxn ang="0">
                  <a:pos x="31" y="79"/>
                </a:cxn>
                <a:cxn ang="0">
                  <a:pos x="33" y="78"/>
                </a:cxn>
                <a:cxn ang="0">
                  <a:pos x="34" y="77"/>
                </a:cxn>
                <a:cxn ang="0">
                  <a:pos x="35" y="75"/>
                </a:cxn>
                <a:cxn ang="0">
                  <a:pos x="35" y="69"/>
                </a:cxn>
                <a:cxn ang="0">
                  <a:pos x="35" y="43"/>
                </a:cxn>
              </a:cxnLst>
              <a:rect l="0" t="0" r="r" b="b"/>
              <a:pathLst>
                <a:path w="54" h="86">
                  <a:moveTo>
                    <a:pt x="54" y="43"/>
                  </a:moveTo>
                  <a:lnTo>
                    <a:pt x="53" y="54"/>
                  </a:lnTo>
                  <a:lnTo>
                    <a:pt x="50" y="66"/>
                  </a:lnTo>
                  <a:lnTo>
                    <a:pt x="49" y="69"/>
                  </a:lnTo>
                  <a:lnTo>
                    <a:pt x="47" y="72"/>
                  </a:lnTo>
                  <a:lnTo>
                    <a:pt x="44" y="77"/>
                  </a:lnTo>
                  <a:lnTo>
                    <a:pt x="40" y="82"/>
                  </a:lnTo>
                  <a:lnTo>
                    <a:pt x="37" y="83"/>
                  </a:lnTo>
                  <a:lnTo>
                    <a:pt x="35" y="85"/>
                  </a:lnTo>
                  <a:lnTo>
                    <a:pt x="33" y="85"/>
                  </a:lnTo>
                  <a:lnTo>
                    <a:pt x="31" y="85"/>
                  </a:lnTo>
                  <a:lnTo>
                    <a:pt x="29" y="86"/>
                  </a:lnTo>
                  <a:lnTo>
                    <a:pt x="24" y="86"/>
                  </a:lnTo>
                  <a:lnTo>
                    <a:pt x="19" y="85"/>
                  </a:lnTo>
                  <a:lnTo>
                    <a:pt x="16" y="83"/>
                  </a:lnTo>
                  <a:lnTo>
                    <a:pt x="10" y="78"/>
                  </a:lnTo>
                  <a:lnTo>
                    <a:pt x="6" y="71"/>
                  </a:lnTo>
                  <a:lnTo>
                    <a:pt x="3" y="64"/>
                  </a:lnTo>
                  <a:lnTo>
                    <a:pt x="1" y="54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20"/>
                  </a:lnTo>
                  <a:lnTo>
                    <a:pt x="8" y="11"/>
                  </a:lnTo>
                  <a:lnTo>
                    <a:pt x="14" y="5"/>
                  </a:lnTo>
                  <a:lnTo>
                    <a:pt x="20" y="1"/>
                  </a:lnTo>
                  <a:lnTo>
                    <a:pt x="27" y="0"/>
                  </a:lnTo>
                  <a:lnTo>
                    <a:pt x="34" y="1"/>
                  </a:lnTo>
                  <a:lnTo>
                    <a:pt x="41" y="5"/>
                  </a:lnTo>
                  <a:lnTo>
                    <a:pt x="46" y="10"/>
                  </a:lnTo>
                  <a:lnTo>
                    <a:pt x="50" y="18"/>
                  </a:lnTo>
                  <a:lnTo>
                    <a:pt x="53" y="31"/>
                  </a:lnTo>
                  <a:lnTo>
                    <a:pt x="54" y="43"/>
                  </a:lnTo>
                  <a:close/>
                  <a:moveTo>
                    <a:pt x="35" y="43"/>
                  </a:moveTo>
                  <a:lnTo>
                    <a:pt x="35" y="14"/>
                  </a:lnTo>
                  <a:lnTo>
                    <a:pt x="34" y="10"/>
                  </a:lnTo>
                  <a:lnTo>
                    <a:pt x="34" y="8"/>
                  </a:lnTo>
                  <a:lnTo>
                    <a:pt x="31" y="7"/>
                  </a:lnTo>
                  <a:lnTo>
                    <a:pt x="30" y="5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23" y="5"/>
                  </a:lnTo>
                  <a:lnTo>
                    <a:pt x="22" y="7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3"/>
                  </a:lnTo>
                  <a:lnTo>
                    <a:pt x="19" y="17"/>
                  </a:lnTo>
                  <a:lnTo>
                    <a:pt x="19" y="69"/>
                  </a:lnTo>
                  <a:lnTo>
                    <a:pt x="20" y="75"/>
                  </a:lnTo>
                  <a:lnTo>
                    <a:pt x="21" y="79"/>
                  </a:lnTo>
                  <a:lnTo>
                    <a:pt x="24" y="82"/>
                  </a:lnTo>
                  <a:lnTo>
                    <a:pt x="26" y="82"/>
                  </a:lnTo>
                  <a:lnTo>
                    <a:pt x="29" y="82"/>
                  </a:lnTo>
                  <a:lnTo>
                    <a:pt x="30" y="82"/>
                  </a:lnTo>
                  <a:lnTo>
                    <a:pt x="31" y="81"/>
                  </a:lnTo>
                  <a:lnTo>
                    <a:pt x="31" y="79"/>
                  </a:lnTo>
                  <a:lnTo>
                    <a:pt x="33" y="78"/>
                  </a:lnTo>
                  <a:lnTo>
                    <a:pt x="34" y="77"/>
                  </a:lnTo>
                  <a:lnTo>
                    <a:pt x="35" y="75"/>
                  </a:lnTo>
                  <a:lnTo>
                    <a:pt x="35" y="69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4" name="Freeform 77"/>
            <p:cNvSpPr>
              <a:spLocks/>
            </p:cNvSpPr>
            <p:nvPr/>
          </p:nvSpPr>
          <p:spPr bwMode="auto">
            <a:xfrm>
              <a:off x="4388804" y="4697579"/>
              <a:ext cx="21336" cy="21336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2" y="1"/>
                </a:cxn>
                <a:cxn ang="0">
                  <a:pos x="14" y="2"/>
                </a:cxn>
                <a:cxn ang="0">
                  <a:pos x="17" y="3"/>
                </a:cxn>
                <a:cxn ang="0">
                  <a:pos x="17" y="5"/>
                </a:cxn>
                <a:cxn ang="0">
                  <a:pos x="19" y="6"/>
                </a:cxn>
                <a:cxn ang="0">
                  <a:pos x="19" y="9"/>
                </a:cxn>
                <a:cxn ang="0">
                  <a:pos x="20" y="11"/>
                </a:cxn>
                <a:cxn ang="0">
                  <a:pos x="19" y="13"/>
                </a:cxn>
                <a:cxn ang="0">
                  <a:pos x="18" y="15"/>
                </a:cxn>
                <a:cxn ang="0">
                  <a:pos x="17" y="17"/>
                </a:cxn>
                <a:cxn ang="0">
                  <a:pos x="15" y="19"/>
                </a:cxn>
                <a:cxn ang="0">
                  <a:pos x="14" y="19"/>
                </a:cxn>
                <a:cxn ang="0">
                  <a:pos x="11" y="20"/>
                </a:cxn>
                <a:cxn ang="0">
                  <a:pos x="7" y="20"/>
                </a:cxn>
                <a:cxn ang="0">
                  <a:pos x="4" y="19"/>
                </a:cxn>
                <a:cxn ang="0">
                  <a:pos x="3" y="17"/>
                </a:cxn>
                <a:cxn ang="0">
                  <a:pos x="0" y="11"/>
                </a:cxn>
                <a:cxn ang="0">
                  <a:pos x="0" y="7"/>
                </a:cxn>
                <a:cxn ang="0">
                  <a:pos x="3" y="3"/>
                </a:cxn>
                <a:cxn ang="0">
                  <a:pos x="9" y="0"/>
                </a:cxn>
              </a:cxnLst>
              <a:rect l="0" t="0" r="r" b="b"/>
              <a:pathLst>
                <a:path w="20" h="20">
                  <a:moveTo>
                    <a:pt x="9" y="0"/>
                  </a:moveTo>
                  <a:lnTo>
                    <a:pt x="12" y="1"/>
                  </a:lnTo>
                  <a:lnTo>
                    <a:pt x="14" y="2"/>
                  </a:lnTo>
                  <a:lnTo>
                    <a:pt x="17" y="3"/>
                  </a:lnTo>
                  <a:lnTo>
                    <a:pt x="17" y="5"/>
                  </a:lnTo>
                  <a:lnTo>
                    <a:pt x="19" y="6"/>
                  </a:lnTo>
                  <a:lnTo>
                    <a:pt x="19" y="9"/>
                  </a:lnTo>
                  <a:lnTo>
                    <a:pt x="20" y="11"/>
                  </a:lnTo>
                  <a:lnTo>
                    <a:pt x="19" y="13"/>
                  </a:lnTo>
                  <a:lnTo>
                    <a:pt x="18" y="15"/>
                  </a:lnTo>
                  <a:lnTo>
                    <a:pt x="17" y="17"/>
                  </a:lnTo>
                  <a:lnTo>
                    <a:pt x="15" y="19"/>
                  </a:lnTo>
                  <a:lnTo>
                    <a:pt x="14" y="19"/>
                  </a:lnTo>
                  <a:lnTo>
                    <a:pt x="11" y="20"/>
                  </a:lnTo>
                  <a:lnTo>
                    <a:pt x="7" y="20"/>
                  </a:lnTo>
                  <a:lnTo>
                    <a:pt x="4" y="19"/>
                  </a:lnTo>
                  <a:lnTo>
                    <a:pt x="3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5" name="Freeform 78"/>
            <p:cNvSpPr>
              <a:spLocks/>
            </p:cNvSpPr>
            <p:nvPr/>
          </p:nvSpPr>
          <p:spPr bwMode="auto">
            <a:xfrm>
              <a:off x="4417608" y="4627170"/>
              <a:ext cx="57607" cy="91745"/>
            </a:xfrm>
            <a:custGeom>
              <a:avLst/>
              <a:gdLst/>
              <a:ahLst/>
              <a:cxnLst>
                <a:cxn ang="0">
                  <a:pos x="16" y="39"/>
                </a:cxn>
                <a:cxn ang="0">
                  <a:pos x="24" y="36"/>
                </a:cxn>
                <a:cxn ang="0">
                  <a:pos x="29" y="32"/>
                </a:cxn>
                <a:cxn ang="0">
                  <a:pos x="32" y="25"/>
                </a:cxn>
                <a:cxn ang="0">
                  <a:pos x="31" y="16"/>
                </a:cxn>
                <a:cxn ang="0">
                  <a:pos x="27" y="11"/>
                </a:cxn>
                <a:cxn ang="0">
                  <a:pos x="23" y="10"/>
                </a:cxn>
                <a:cxn ang="0">
                  <a:pos x="13" y="10"/>
                </a:cxn>
                <a:cxn ang="0">
                  <a:pos x="4" y="18"/>
                </a:cxn>
                <a:cxn ang="0">
                  <a:pos x="7" y="10"/>
                </a:cxn>
                <a:cxn ang="0">
                  <a:pos x="22" y="1"/>
                </a:cxn>
                <a:cxn ang="0">
                  <a:pos x="39" y="1"/>
                </a:cxn>
                <a:cxn ang="0">
                  <a:pos x="48" y="7"/>
                </a:cxn>
                <a:cxn ang="0">
                  <a:pos x="50" y="13"/>
                </a:cxn>
                <a:cxn ang="0">
                  <a:pos x="49" y="23"/>
                </a:cxn>
                <a:cxn ang="0">
                  <a:pos x="40" y="30"/>
                </a:cxn>
                <a:cxn ang="0">
                  <a:pos x="45" y="35"/>
                </a:cxn>
                <a:cxn ang="0">
                  <a:pos x="54" y="47"/>
                </a:cxn>
                <a:cxn ang="0">
                  <a:pos x="54" y="62"/>
                </a:cxn>
                <a:cxn ang="0">
                  <a:pos x="46" y="77"/>
                </a:cxn>
                <a:cxn ang="0">
                  <a:pos x="30" y="85"/>
                </a:cxn>
                <a:cxn ang="0">
                  <a:pos x="10" y="85"/>
                </a:cxn>
                <a:cxn ang="0">
                  <a:pos x="2" y="79"/>
                </a:cxn>
                <a:cxn ang="0">
                  <a:pos x="0" y="73"/>
                </a:cxn>
                <a:cxn ang="0">
                  <a:pos x="4" y="68"/>
                </a:cxn>
                <a:cxn ang="0">
                  <a:pos x="7" y="66"/>
                </a:cxn>
                <a:cxn ang="0">
                  <a:pos x="10" y="67"/>
                </a:cxn>
                <a:cxn ang="0">
                  <a:pos x="12" y="68"/>
                </a:cxn>
                <a:cxn ang="0">
                  <a:pos x="18" y="71"/>
                </a:cxn>
                <a:cxn ang="0">
                  <a:pos x="24" y="75"/>
                </a:cxn>
                <a:cxn ang="0">
                  <a:pos x="31" y="77"/>
                </a:cxn>
                <a:cxn ang="0">
                  <a:pos x="39" y="71"/>
                </a:cxn>
                <a:cxn ang="0">
                  <a:pos x="40" y="65"/>
                </a:cxn>
                <a:cxn ang="0">
                  <a:pos x="34" y="50"/>
                </a:cxn>
                <a:cxn ang="0">
                  <a:pos x="16" y="41"/>
                </a:cxn>
              </a:cxnLst>
              <a:rect l="0" t="0" r="r" b="b"/>
              <a:pathLst>
                <a:path w="54" h="86">
                  <a:moveTo>
                    <a:pt x="16" y="41"/>
                  </a:moveTo>
                  <a:lnTo>
                    <a:pt x="16" y="39"/>
                  </a:lnTo>
                  <a:lnTo>
                    <a:pt x="22" y="37"/>
                  </a:lnTo>
                  <a:lnTo>
                    <a:pt x="24" y="36"/>
                  </a:lnTo>
                  <a:lnTo>
                    <a:pt x="26" y="35"/>
                  </a:lnTo>
                  <a:lnTo>
                    <a:pt x="29" y="32"/>
                  </a:lnTo>
                  <a:lnTo>
                    <a:pt x="30" y="30"/>
                  </a:lnTo>
                  <a:lnTo>
                    <a:pt x="32" y="25"/>
                  </a:lnTo>
                  <a:lnTo>
                    <a:pt x="33" y="22"/>
                  </a:lnTo>
                  <a:lnTo>
                    <a:pt x="31" y="16"/>
                  </a:lnTo>
                  <a:lnTo>
                    <a:pt x="29" y="13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3" y="10"/>
                  </a:lnTo>
                  <a:lnTo>
                    <a:pt x="20" y="9"/>
                  </a:lnTo>
                  <a:lnTo>
                    <a:pt x="13" y="10"/>
                  </a:lnTo>
                  <a:lnTo>
                    <a:pt x="8" y="13"/>
                  </a:lnTo>
                  <a:lnTo>
                    <a:pt x="4" y="18"/>
                  </a:lnTo>
                  <a:lnTo>
                    <a:pt x="3" y="17"/>
                  </a:lnTo>
                  <a:lnTo>
                    <a:pt x="7" y="10"/>
                  </a:lnTo>
                  <a:lnTo>
                    <a:pt x="14" y="4"/>
                  </a:lnTo>
                  <a:lnTo>
                    <a:pt x="22" y="1"/>
                  </a:lnTo>
                  <a:lnTo>
                    <a:pt x="30" y="0"/>
                  </a:lnTo>
                  <a:lnTo>
                    <a:pt x="39" y="1"/>
                  </a:lnTo>
                  <a:lnTo>
                    <a:pt x="46" y="5"/>
                  </a:lnTo>
                  <a:lnTo>
                    <a:pt x="48" y="7"/>
                  </a:lnTo>
                  <a:lnTo>
                    <a:pt x="50" y="10"/>
                  </a:lnTo>
                  <a:lnTo>
                    <a:pt x="50" y="13"/>
                  </a:lnTo>
                  <a:lnTo>
                    <a:pt x="50" y="18"/>
                  </a:lnTo>
                  <a:lnTo>
                    <a:pt x="49" y="23"/>
                  </a:lnTo>
                  <a:lnTo>
                    <a:pt x="44" y="28"/>
                  </a:lnTo>
                  <a:lnTo>
                    <a:pt x="40" y="30"/>
                  </a:lnTo>
                  <a:lnTo>
                    <a:pt x="38" y="31"/>
                  </a:lnTo>
                  <a:lnTo>
                    <a:pt x="45" y="35"/>
                  </a:lnTo>
                  <a:lnTo>
                    <a:pt x="50" y="41"/>
                  </a:lnTo>
                  <a:lnTo>
                    <a:pt x="54" y="47"/>
                  </a:lnTo>
                  <a:lnTo>
                    <a:pt x="54" y="54"/>
                  </a:lnTo>
                  <a:lnTo>
                    <a:pt x="54" y="62"/>
                  </a:lnTo>
                  <a:lnTo>
                    <a:pt x="50" y="70"/>
                  </a:lnTo>
                  <a:lnTo>
                    <a:pt x="46" y="77"/>
                  </a:lnTo>
                  <a:lnTo>
                    <a:pt x="38" y="82"/>
                  </a:lnTo>
                  <a:lnTo>
                    <a:pt x="30" y="85"/>
                  </a:lnTo>
                  <a:lnTo>
                    <a:pt x="20" y="86"/>
                  </a:lnTo>
                  <a:lnTo>
                    <a:pt x="10" y="85"/>
                  </a:lnTo>
                  <a:lnTo>
                    <a:pt x="4" y="82"/>
                  </a:lnTo>
                  <a:lnTo>
                    <a:pt x="2" y="79"/>
                  </a:lnTo>
                  <a:lnTo>
                    <a:pt x="0" y="77"/>
                  </a:lnTo>
                  <a:lnTo>
                    <a:pt x="0" y="73"/>
                  </a:lnTo>
                  <a:lnTo>
                    <a:pt x="2" y="70"/>
                  </a:lnTo>
                  <a:lnTo>
                    <a:pt x="4" y="68"/>
                  </a:lnTo>
                  <a:lnTo>
                    <a:pt x="6" y="67"/>
                  </a:lnTo>
                  <a:lnTo>
                    <a:pt x="7" y="66"/>
                  </a:lnTo>
                  <a:lnTo>
                    <a:pt x="8" y="66"/>
                  </a:lnTo>
                  <a:lnTo>
                    <a:pt x="10" y="67"/>
                  </a:lnTo>
                  <a:lnTo>
                    <a:pt x="10" y="68"/>
                  </a:lnTo>
                  <a:lnTo>
                    <a:pt x="12" y="68"/>
                  </a:lnTo>
                  <a:lnTo>
                    <a:pt x="13" y="68"/>
                  </a:lnTo>
                  <a:lnTo>
                    <a:pt x="18" y="71"/>
                  </a:lnTo>
                  <a:lnTo>
                    <a:pt x="21" y="74"/>
                  </a:lnTo>
                  <a:lnTo>
                    <a:pt x="24" y="75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4" y="76"/>
                  </a:lnTo>
                  <a:lnTo>
                    <a:pt x="39" y="71"/>
                  </a:lnTo>
                  <a:lnTo>
                    <a:pt x="40" y="68"/>
                  </a:lnTo>
                  <a:lnTo>
                    <a:pt x="40" y="65"/>
                  </a:lnTo>
                  <a:lnTo>
                    <a:pt x="39" y="58"/>
                  </a:lnTo>
                  <a:lnTo>
                    <a:pt x="34" y="50"/>
                  </a:lnTo>
                  <a:lnTo>
                    <a:pt x="27" y="44"/>
                  </a:lnTo>
                  <a:lnTo>
                    <a:pt x="16" y="4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6" name="Line 79"/>
            <p:cNvSpPr>
              <a:spLocks noChangeShapeType="1"/>
            </p:cNvSpPr>
            <p:nvPr/>
          </p:nvSpPr>
          <p:spPr bwMode="auto">
            <a:xfrm>
              <a:off x="3068105" y="3798266"/>
              <a:ext cx="1730350" cy="106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7" name="Freeform 80"/>
            <p:cNvSpPr>
              <a:spLocks/>
            </p:cNvSpPr>
            <p:nvPr/>
          </p:nvSpPr>
          <p:spPr bwMode="auto">
            <a:xfrm>
              <a:off x="3068105" y="3793999"/>
              <a:ext cx="1730350" cy="8001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25" y="1"/>
                </a:cxn>
                <a:cxn ang="0">
                  <a:pos x="35" y="2"/>
                </a:cxn>
                <a:cxn ang="0">
                  <a:pos x="42" y="3"/>
                </a:cxn>
                <a:cxn ang="0">
                  <a:pos x="84" y="8"/>
                </a:cxn>
                <a:cxn ang="0">
                  <a:pos x="126" y="14"/>
                </a:cxn>
                <a:cxn ang="0">
                  <a:pos x="210" y="27"/>
                </a:cxn>
                <a:cxn ang="0">
                  <a:pos x="284" y="38"/>
                </a:cxn>
                <a:cxn ang="0">
                  <a:pos x="322" y="41"/>
                </a:cxn>
                <a:cxn ang="0">
                  <a:pos x="362" y="47"/>
                </a:cxn>
                <a:cxn ang="0">
                  <a:pos x="375" y="48"/>
                </a:cxn>
                <a:cxn ang="0">
                  <a:pos x="416" y="51"/>
                </a:cxn>
                <a:cxn ang="0">
                  <a:pos x="446" y="54"/>
                </a:cxn>
                <a:cxn ang="0">
                  <a:pos x="499" y="58"/>
                </a:cxn>
                <a:cxn ang="0">
                  <a:pos x="556" y="63"/>
                </a:cxn>
                <a:cxn ang="0">
                  <a:pos x="612" y="65"/>
                </a:cxn>
                <a:cxn ang="0">
                  <a:pos x="666" y="66"/>
                </a:cxn>
                <a:cxn ang="0">
                  <a:pos x="749" y="67"/>
                </a:cxn>
                <a:cxn ang="0">
                  <a:pos x="869" y="68"/>
                </a:cxn>
                <a:cxn ang="0">
                  <a:pos x="958" y="67"/>
                </a:cxn>
                <a:cxn ang="0">
                  <a:pos x="1049" y="65"/>
                </a:cxn>
                <a:cxn ang="0">
                  <a:pos x="1141" y="62"/>
                </a:cxn>
                <a:cxn ang="0">
                  <a:pos x="1238" y="59"/>
                </a:cxn>
                <a:cxn ang="0">
                  <a:pos x="1332" y="56"/>
                </a:cxn>
                <a:cxn ang="0">
                  <a:pos x="1500" y="50"/>
                </a:cxn>
                <a:cxn ang="0">
                  <a:pos x="1622" y="44"/>
                </a:cxn>
                <a:cxn ang="0">
                  <a:pos x="1583" y="52"/>
                </a:cxn>
                <a:cxn ang="0">
                  <a:pos x="1416" y="60"/>
                </a:cxn>
                <a:cxn ang="0">
                  <a:pos x="1249" y="66"/>
                </a:cxn>
                <a:cxn ang="0">
                  <a:pos x="1166" y="68"/>
                </a:cxn>
                <a:cxn ang="0">
                  <a:pos x="1083" y="71"/>
                </a:cxn>
                <a:cxn ang="0">
                  <a:pos x="999" y="73"/>
                </a:cxn>
                <a:cxn ang="0">
                  <a:pos x="915" y="74"/>
                </a:cxn>
                <a:cxn ang="0">
                  <a:pos x="783" y="75"/>
                </a:cxn>
                <a:cxn ang="0">
                  <a:pos x="697" y="74"/>
                </a:cxn>
                <a:cxn ang="0">
                  <a:pos x="642" y="72"/>
                </a:cxn>
                <a:cxn ang="0">
                  <a:pos x="583" y="71"/>
                </a:cxn>
                <a:cxn ang="0">
                  <a:pos x="528" y="68"/>
                </a:cxn>
                <a:cxn ang="0">
                  <a:pos x="471" y="63"/>
                </a:cxn>
                <a:cxn ang="0">
                  <a:pos x="416" y="58"/>
                </a:cxn>
                <a:cxn ang="0">
                  <a:pos x="375" y="54"/>
                </a:cxn>
                <a:cxn ang="0">
                  <a:pos x="334" y="51"/>
                </a:cxn>
                <a:cxn ang="0">
                  <a:pos x="334" y="50"/>
                </a:cxn>
                <a:cxn ang="0">
                  <a:pos x="321" y="48"/>
                </a:cxn>
                <a:cxn ang="0">
                  <a:pos x="283" y="44"/>
                </a:cxn>
                <a:cxn ang="0">
                  <a:pos x="209" y="34"/>
                </a:cxn>
                <a:cxn ang="0">
                  <a:pos x="209" y="34"/>
                </a:cxn>
                <a:cxn ang="0">
                  <a:pos x="125" y="20"/>
                </a:cxn>
                <a:cxn ang="0">
                  <a:pos x="110" y="18"/>
                </a:cxn>
                <a:cxn ang="0">
                  <a:pos x="59" y="12"/>
                </a:cxn>
                <a:cxn ang="0">
                  <a:pos x="38" y="10"/>
                </a:cxn>
                <a:cxn ang="0">
                  <a:pos x="34" y="8"/>
                </a:cxn>
                <a:cxn ang="0">
                  <a:pos x="32" y="9"/>
                </a:cxn>
                <a:cxn ang="0">
                  <a:pos x="25" y="7"/>
                </a:cxn>
                <a:cxn ang="0">
                  <a:pos x="15" y="8"/>
                </a:cxn>
                <a:cxn ang="0">
                  <a:pos x="8" y="7"/>
                </a:cxn>
                <a:cxn ang="0">
                  <a:pos x="0" y="7"/>
                </a:cxn>
              </a:cxnLst>
              <a:rect l="0" t="0" r="r" b="b"/>
              <a:pathLst>
                <a:path w="1622" h="75">
                  <a:moveTo>
                    <a:pt x="0" y="0"/>
                  </a:moveTo>
                  <a:lnTo>
                    <a:pt x="8" y="0"/>
                  </a:lnTo>
                  <a:lnTo>
                    <a:pt x="13" y="1"/>
                  </a:lnTo>
                  <a:lnTo>
                    <a:pt x="25" y="1"/>
                  </a:lnTo>
                  <a:lnTo>
                    <a:pt x="30" y="2"/>
                  </a:lnTo>
                  <a:lnTo>
                    <a:pt x="35" y="2"/>
                  </a:lnTo>
                  <a:lnTo>
                    <a:pt x="38" y="3"/>
                  </a:lnTo>
                  <a:lnTo>
                    <a:pt x="42" y="3"/>
                  </a:lnTo>
                  <a:lnTo>
                    <a:pt x="60" y="5"/>
                  </a:lnTo>
                  <a:lnTo>
                    <a:pt x="84" y="8"/>
                  </a:lnTo>
                  <a:lnTo>
                    <a:pt x="111" y="11"/>
                  </a:lnTo>
                  <a:lnTo>
                    <a:pt x="126" y="14"/>
                  </a:lnTo>
                  <a:lnTo>
                    <a:pt x="167" y="21"/>
                  </a:lnTo>
                  <a:lnTo>
                    <a:pt x="210" y="27"/>
                  </a:lnTo>
                  <a:lnTo>
                    <a:pt x="251" y="33"/>
                  </a:lnTo>
                  <a:lnTo>
                    <a:pt x="284" y="38"/>
                  </a:lnTo>
                  <a:lnTo>
                    <a:pt x="293" y="38"/>
                  </a:lnTo>
                  <a:lnTo>
                    <a:pt x="322" y="41"/>
                  </a:lnTo>
                  <a:lnTo>
                    <a:pt x="334" y="44"/>
                  </a:lnTo>
                  <a:lnTo>
                    <a:pt x="362" y="47"/>
                  </a:lnTo>
                  <a:lnTo>
                    <a:pt x="375" y="48"/>
                  </a:lnTo>
                  <a:lnTo>
                    <a:pt x="375" y="48"/>
                  </a:lnTo>
                  <a:lnTo>
                    <a:pt x="402" y="51"/>
                  </a:lnTo>
                  <a:lnTo>
                    <a:pt x="416" y="51"/>
                  </a:lnTo>
                  <a:lnTo>
                    <a:pt x="417" y="51"/>
                  </a:lnTo>
                  <a:lnTo>
                    <a:pt x="446" y="54"/>
                  </a:lnTo>
                  <a:lnTo>
                    <a:pt x="472" y="56"/>
                  </a:lnTo>
                  <a:lnTo>
                    <a:pt x="499" y="58"/>
                  </a:lnTo>
                  <a:lnTo>
                    <a:pt x="529" y="61"/>
                  </a:lnTo>
                  <a:lnTo>
                    <a:pt x="556" y="63"/>
                  </a:lnTo>
                  <a:lnTo>
                    <a:pt x="583" y="64"/>
                  </a:lnTo>
                  <a:lnTo>
                    <a:pt x="612" y="65"/>
                  </a:lnTo>
                  <a:lnTo>
                    <a:pt x="642" y="65"/>
                  </a:lnTo>
                  <a:lnTo>
                    <a:pt x="666" y="66"/>
                  </a:lnTo>
                  <a:lnTo>
                    <a:pt x="697" y="67"/>
                  </a:lnTo>
                  <a:lnTo>
                    <a:pt x="749" y="67"/>
                  </a:lnTo>
                  <a:lnTo>
                    <a:pt x="783" y="68"/>
                  </a:lnTo>
                  <a:lnTo>
                    <a:pt x="869" y="68"/>
                  </a:lnTo>
                  <a:lnTo>
                    <a:pt x="915" y="67"/>
                  </a:lnTo>
                  <a:lnTo>
                    <a:pt x="958" y="67"/>
                  </a:lnTo>
                  <a:lnTo>
                    <a:pt x="999" y="66"/>
                  </a:lnTo>
                  <a:lnTo>
                    <a:pt x="1049" y="65"/>
                  </a:lnTo>
                  <a:lnTo>
                    <a:pt x="1083" y="65"/>
                  </a:lnTo>
                  <a:lnTo>
                    <a:pt x="1141" y="62"/>
                  </a:lnTo>
                  <a:lnTo>
                    <a:pt x="1166" y="61"/>
                  </a:lnTo>
                  <a:lnTo>
                    <a:pt x="1238" y="59"/>
                  </a:lnTo>
                  <a:lnTo>
                    <a:pt x="1249" y="59"/>
                  </a:lnTo>
                  <a:lnTo>
                    <a:pt x="1332" y="56"/>
                  </a:lnTo>
                  <a:lnTo>
                    <a:pt x="1416" y="53"/>
                  </a:lnTo>
                  <a:lnTo>
                    <a:pt x="1500" y="50"/>
                  </a:lnTo>
                  <a:lnTo>
                    <a:pt x="1583" y="45"/>
                  </a:lnTo>
                  <a:lnTo>
                    <a:pt x="1622" y="44"/>
                  </a:lnTo>
                  <a:lnTo>
                    <a:pt x="1622" y="51"/>
                  </a:lnTo>
                  <a:lnTo>
                    <a:pt x="1583" y="52"/>
                  </a:lnTo>
                  <a:lnTo>
                    <a:pt x="1500" y="57"/>
                  </a:lnTo>
                  <a:lnTo>
                    <a:pt x="1416" y="60"/>
                  </a:lnTo>
                  <a:lnTo>
                    <a:pt x="1332" y="63"/>
                  </a:lnTo>
                  <a:lnTo>
                    <a:pt x="1249" y="66"/>
                  </a:lnTo>
                  <a:lnTo>
                    <a:pt x="1238" y="66"/>
                  </a:lnTo>
                  <a:lnTo>
                    <a:pt x="1166" y="68"/>
                  </a:lnTo>
                  <a:lnTo>
                    <a:pt x="1141" y="69"/>
                  </a:lnTo>
                  <a:lnTo>
                    <a:pt x="1083" y="71"/>
                  </a:lnTo>
                  <a:lnTo>
                    <a:pt x="1049" y="72"/>
                  </a:lnTo>
                  <a:lnTo>
                    <a:pt x="999" y="73"/>
                  </a:lnTo>
                  <a:lnTo>
                    <a:pt x="958" y="74"/>
                  </a:lnTo>
                  <a:lnTo>
                    <a:pt x="915" y="74"/>
                  </a:lnTo>
                  <a:lnTo>
                    <a:pt x="869" y="75"/>
                  </a:lnTo>
                  <a:lnTo>
                    <a:pt x="783" y="75"/>
                  </a:lnTo>
                  <a:lnTo>
                    <a:pt x="749" y="74"/>
                  </a:lnTo>
                  <a:lnTo>
                    <a:pt x="697" y="74"/>
                  </a:lnTo>
                  <a:lnTo>
                    <a:pt x="666" y="73"/>
                  </a:lnTo>
                  <a:lnTo>
                    <a:pt x="642" y="72"/>
                  </a:lnTo>
                  <a:lnTo>
                    <a:pt x="612" y="71"/>
                  </a:lnTo>
                  <a:lnTo>
                    <a:pt x="583" y="71"/>
                  </a:lnTo>
                  <a:lnTo>
                    <a:pt x="556" y="70"/>
                  </a:lnTo>
                  <a:lnTo>
                    <a:pt x="528" y="68"/>
                  </a:lnTo>
                  <a:lnTo>
                    <a:pt x="499" y="65"/>
                  </a:lnTo>
                  <a:lnTo>
                    <a:pt x="471" y="63"/>
                  </a:lnTo>
                  <a:lnTo>
                    <a:pt x="445" y="61"/>
                  </a:lnTo>
                  <a:lnTo>
                    <a:pt x="416" y="58"/>
                  </a:lnTo>
                  <a:lnTo>
                    <a:pt x="401" y="58"/>
                  </a:lnTo>
                  <a:lnTo>
                    <a:pt x="375" y="54"/>
                  </a:lnTo>
                  <a:lnTo>
                    <a:pt x="361" y="54"/>
                  </a:lnTo>
                  <a:lnTo>
                    <a:pt x="334" y="51"/>
                  </a:lnTo>
                  <a:lnTo>
                    <a:pt x="338" y="51"/>
                  </a:lnTo>
                  <a:lnTo>
                    <a:pt x="334" y="50"/>
                  </a:lnTo>
                  <a:lnTo>
                    <a:pt x="321" y="48"/>
                  </a:lnTo>
                  <a:lnTo>
                    <a:pt x="321" y="48"/>
                  </a:lnTo>
                  <a:lnTo>
                    <a:pt x="292" y="45"/>
                  </a:lnTo>
                  <a:lnTo>
                    <a:pt x="283" y="44"/>
                  </a:lnTo>
                  <a:lnTo>
                    <a:pt x="250" y="40"/>
                  </a:lnTo>
                  <a:lnTo>
                    <a:pt x="209" y="34"/>
                  </a:lnTo>
                  <a:lnTo>
                    <a:pt x="220" y="35"/>
                  </a:lnTo>
                  <a:lnTo>
                    <a:pt x="209" y="34"/>
                  </a:lnTo>
                  <a:lnTo>
                    <a:pt x="166" y="27"/>
                  </a:lnTo>
                  <a:lnTo>
                    <a:pt x="125" y="20"/>
                  </a:lnTo>
                  <a:lnTo>
                    <a:pt x="110" y="17"/>
                  </a:lnTo>
                  <a:lnTo>
                    <a:pt x="110" y="18"/>
                  </a:lnTo>
                  <a:lnTo>
                    <a:pt x="83" y="15"/>
                  </a:lnTo>
                  <a:lnTo>
                    <a:pt x="59" y="12"/>
                  </a:lnTo>
                  <a:lnTo>
                    <a:pt x="42" y="10"/>
                  </a:lnTo>
                  <a:lnTo>
                    <a:pt x="38" y="10"/>
                  </a:lnTo>
                  <a:lnTo>
                    <a:pt x="36" y="9"/>
                  </a:lnTo>
                  <a:lnTo>
                    <a:pt x="34" y="8"/>
                  </a:lnTo>
                  <a:lnTo>
                    <a:pt x="34" y="9"/>
                  </a:lnTo>
                  <a:lnTo>
                    <a:pt x="32" y="9"/>
                  </a:lnTo>
                  <a:lnTo>
                    <a:pt x="29" y="8"/>
                  </a:lnTo>
                  <a:lnTo>
                    <a:pt x="25" y="7"/>
                  </a:lnTo>
                  <a:lnTo>
                    <a:pt x="25" y="8"/>
                  </a:lnTo>
                  <a:lnTo>
                    <a:pt x="15" y="8"/>
                  </a:lnTo>
                  <a:lnTo>
                    <a:pt x="12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8" name="Line 81"/>
            <p:cNvSpPr>
              <a:spLocks noChangeShapeType="1"/>
            </p:cNvSpPr>
            <p:nvPr/>
          </p:nvSpPr>
          <p:spPr bwMode="auto">
            <a:xfrm flipV="1">
              <a:off x="3245194" y="3892144"/>
              <a:ext cx="1066" cy="2987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9" name="Line 82"/>
            <p:cNvSpPr>
              <a:spLocks noChangeShapeType="1"/>
            </p:cNvSpPr>
            <p:nvPr/>
          </p:nvSpPr>
          <p:spPr bwMode="auto">
            <a:xfrm flipV="1">
              <a:off x="3245194" y="3798266"/>
              <a:ext cx="1066" cy="28804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0" name="Line 83"/>
            <p:cNvSpPr>
              <a:spLocks noChangeShapeType="1"/>
            </p:cNvSpPr>
            <p:nvPr/>
          </p:nvSpPr>
          <p:spPr bwMode="auto">
            <a:xfrm>
              <a:off x="3213190" y="3922015"/>
              <a:ext cx="64008" cy="106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1" name="Line 84"/>
            <p:cNvSpPr>
              <a:spLocks noChangeShapeType="1"/>
            </p:cNvSpPr>
            <p:nvPr/>
          </p:nvSpPr>
          <p:spPr bwMode="auto">
            <a:xfrm>
              <a:off x="3213190" y="3798266"/>
              <a:ext cx="64008" cy="106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2" name="Freeform 85"/>
            <p:cNvSpPr>
              <a:spLocks/>
            </p:cNvSpPr>
            <p:nvPr/>
          </p:nvSpPr>
          <p:spPr bwMode="auto">
            <a:xfrm>
              <a:off x="3213190" y="3827070"/>
              <a:ext cx="64008" cy="65075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0" y="2"/>
                </a:cxn>
                <a:cxn ang="0">
                  <a:pos x="48" y="7"/>
                </a:cxn>
                <a:cxn ang="0">
                  <a:pos x="54" y="13"/>
                </a:cxn>
                <a:cxn ang="0">
                  <a:pos x="59" y="21"/>
                </a:cxn>
                <a:cxn ang="0">
                  <a:pos x="60" y="31"/>
                </a:cxn>
                <a:cxn ang="0">
                  <a:pos x="58" y="43"/>
                </a:cxn>
                <a:cxn ang="0">
                  <a:pos x="51" y="52"/>
                </a:cxn>
                <a:cxn ang="0">
                  <a:pos x="42" y="59"/>
                </a:cxn>
                <a:cxn ang="0">
                  <a:pos x="30" y="61"/>
                </a:cxn>
                <a:cxn ang="0">
                  <a:pos x="20" y="60"/>
                </a:cxn>
                <a:cxn ang="0">
                  <a:pos x="12" y="55"/>
                </a:cxn>
                <a:cxn ang="0">
                  <a:pos x="6" y="49"/>
                </a:cxn>
                <a:cxn ang="0">
                  <a:pos x="1" y="40"/>
                </a:cxn>
                <a:cxn ang="0">
                  <a:pos x="0" y="31"/>
                </a:cxn>
                <a:cxn ang="0">
                  <a:pos x="1" y="21"/>
                </a:cxn>
                <a:cxn ang="0">
                  <a:pos x="6" y="13"/>
                </a:cxn>
                <a:cxn ang="0">
                  <a:pos x="12" y="7"/>
                </a:cxn>
                <a:cxn ang="0">
                  <a:pos x="20" y="2"/>
                </a:cxn>
                <a:cxn ang="0">
                  <a:pos x="30" y="0"/>
                </a:cxn>
              </a:cxnLst>
              <a:rect l="0" t="0" r="r" b="b"/>
              <a:pathLst>
                <a:path w="60" h="61">
                  <a:moveTo>
                    <a:pt x="30" y="0"/>
                  </a:moveTo>
                  <a:lnTo>
                    <a:pt x="40" y="2"/>
                  </a:lnTo>
                  <a:lnTo>
                    <a:pt x="48" y="7"/>
                  </a:lnTo>
                  <a:lnTo>
                    <a:pt x="54" y="13"/>
                  </a:lnTo>
                  <a:lnTo>
                    <a:pt x="59" y="21"/>
                  </a:lnTo>
                  <a:lnTo>
                    <a:pt x="60" y="31"/>
                  </a:lnTo>
                  <a:lnTo>
                    <a:pt x="58" y="43"/>
                  </a:lnTo>
                  <a:lnTo>
                    <a:pt x="51" y="52"/>
                  </a:lnTo>
                  <a:lnTo>
                    <a:pt x="42" y="59"/>
                  </a:lnTo>
                  <a:lnTo>
                    <a:pt x="30" y="61"/>
                  </a:lnTo>
                  <a:lnTo>
                    <a:pt x="20" y="60"/>
                  </a:lnTo>
                  <a:lnTo>
                    <a:pt x="12" y="55"/>
                  </a:lnTo>
                  <a:lnTo>
                    <a:pt x="6" y="49"/>
                  </a:lnTo>
                  <a:lnTo>
                    <a:pt x="1" y="40"/>
                  </a:lnTo>
                  <a:lnTo>
                    <a:pt x="0" y="31"/>
                  </a:lnTo>
                  <a:lnTo>
                    <a:pt x="1" y="21"/>
                  </a:lnTo>
                  <a:lnTo>
                    <a:pt x="6" y="13"/>
                  </a:lnTo>
                  <a:lnTo>
                    <a:pt x="12" y="7"/>
                  </a:lnTo>
                  <a:lnTo>
                    <a:pt x="20" y="2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3" name="Line 86"/>
            <p:cNvSpPr>
              <a:spLocks noChangeShapeType="1"/>
            </p:cNvSpPr>
            <p:nvPr/>
          </p:nvSpPr>
          <p:spPr bwMode="auto">
            <a:xfrm flipV="1">
              <a:off x="3397747" y="3775863"/>
              <a:ext cx="1066" cy="3733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4" name="Line 87"/>
            <p:cNvSpPr>
              <a:spLocks noChangeShapeType="1"/>
            </p:cNvSpPr>
            <p:nvPr/>
          </p:nvSpPr>
          <p:spPr bwMode="auto">
            <a:xfrm flipV="1">
              <a:off x="3397747" y="3672383"/>
              <a:ext cx="1066" cy="3840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5" name="Line 88"/>
            <p:cNvSpPr>
              <a:spLocks noChangeShapeType="1"/>
            </p:cNvSpPr>
            <p:nvPr/>
          </p:nvSpPr>
          <p:spPr bwMode="auto">
            <a:xfrm>
              <a:off x="3364676" y="3813201"/>
              <a:ext cx="65074" cy="106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6" name="Line 89"/>
            <p:cNvSpPr>
              <a:spLocks noChangeShapeType="1"/>
            </p:cNvSpPr>
            <p:nvPr/>
          </p:nvSpPr>
          <p:spPr bwMode="auto">
            <a:xfrm>
              <a:off x="3364676" y="3673450"/>
              <a:ext cx="65074" cy="106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7" name="Freeform 90"/>
            <p:cNvSpPr>
              <a:spLocks/>
            </p:cNvSpPr>
            <p:nvPr/>
          </p:nvSpPr>
          <p:spPr bwMode="auto">
            <a:xfrm>
              <a:off x="3364676" y="3710788"/>
              <a:ext cx="65074" cy="65075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43" y="3"/>
                </a:cxn>
                <a:cxn ang="0">
                  <a:pos x="52" y="10"/>
                </a:cxn>
                <a:cxn ang="0">
                  <a:pos x="59" y="19"/>
                </a:cxn>
                <a:cxn ang="0">
                  <a:pos x="61" y="31"/>
                </a:cxn>
                <a:cxn ang="0">
                  <a:pos x="60" y="41"/>
                </a:cxn>
                <a:cxn ang="0">
                  <a:pos x="55" y="49"/>
                </a:cxn>
                <a:cxn ang="0">
                  <a:pos x="49" y="55"/>
                </a:cxn>
                <a:cxn ang="0">
                  <a:pos x="40" y="60"/>
                </a:cxn>
                <a:cxn ang="0">
                  <a:pos x="31" y="61"/>
                </a:cxn>
                <a:cxn ang="0">
                  <a:pos x="21" y="60"/>
                </a:cxn>
                <a:cxn ang="0">
                  <a:pos x="13" y="55"/>
                </a:cxn>
                <a:cxn ang="0">
                  <a:pos x="6" y="49"/>
                </a:cxn>
                <a:cxn ang="0">
                  <a:pos x="2" y="41"/>
                </a:cxn>
                <a:cxn ang="0">
                  <a:pos x="0" y="31"/>
                </a:cxn>
                <a:cxn ang="0">
                  <a:pos x="2" y="21"/>
                </a:cxn>
                <a:cxn ang="0">
                  <a:pos x="6" y="13"/>
                </a:cxn>
                <a:cxn ang="0">
                  <a:pos x="13" y="7"/>
                </a:cxn>
                <a:cxn ang="0">
                  <a:pos x="21" y="2"/>
                </a:cxn>
                <a:cxn ang="0">
                  <a:pos x="31" y="0"/>
                </a:cxn>
              </a:cxnLst>
              <a:rect l="0" t="0" r="r" b="b"/>
              <a:pathLst>
                <a:path w="61" h="61">
                  <a:moveTo>
                    <a:pt x="31" y="0"/>
                  </a:moveTo>
                  <a:lnTo>
                    <a:pt x="43" y="3"/>
                  </a:lnTo>
                  <a:lnTo>
                    <a:pt x="52" y="10"/>
                  </a:lnTo>
                  <a:lnTo>
                    <a:pt x="59" y="19"/>
                  </a:lnTo>
                  <a:lnTo>
                    <a:pt x="61" y="31"/>
                  </a:lnTo>
                  <a:lnTo>
                    <a:pt x="60" y="41"/>
                  </a:lnTo>
                  <a:lnTo>
                    <a:pt x="55" y="49"/>
                  </a:lnTo>
                  <a:lnTo>
                    <a:pt x="49" y="55"/>
                  </a:lnTo>
                  <a:lnTo>
                    <a:pt x="40" y="60"/>
                  </a:lnTo>
                  <a:lnTo>
                    <a:pt x="31" y="61"/>
                  </a:lnTo>
                  <a:lnTo>
                    <a:pt x="21" y="60"/>
                  </a:lnTo>
                  <a:lnTo>
                    <a:pt x="13" y="55"/>
                  </a:lnTo>
                  <a:lnTo>
                    <a:pt x="6" y="49"/>
                  </a:lnTo>
                  <a:lnTo>
                    <a:pt x="2" y="41"/>
                  </a:lnTo>
                  <a:lnTo>
                    <a:pt x="0" y="31"/>
                  </a:lnTo>
                  <a:lnTo>
                    <a:pt x="2" y="21"/>
                  </a:lnTo>
                  <a:lnTo>
                    <a:pt x="6" y="13"/>
                  </a:lnTo>
                  <a:lnTo>
                    <a:pt x="13" y="7"/>
                  </a:lnTo>
                  <a:lnTo>
                    <a:pt x="21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8" name="Line 91"/>
            <p:cNvSpPr>
              <a:spLocks noChangeShapeType="1"/>
            </p:cNvSpPr>
            <p:nvPr/>
          </p:nvSpPr>
          <p:spPr bwMode="auto">
            <a:xfrm flipV="1">
              <a:off x="3676181" y="3868675"/>
              <a:ext cx="1066" cy="5334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9" name="Line 92"/>
            <p:cNvSpPr>
              <a:spLocks noChangeShapeType="1"/>
            </p:cNvSpPr>
            <p:nvPr/>
          </p:nvSpPr>
          <p:spPr bwMode="auto">
            <a:xfrm flipV="1">
              <a:off x="3676181" y="3750260"/>
              <a:ext cx="1066" cy="5334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0" name="Line 93"/>
            <p:cNvSpPr>
              <a:spLocks noChangeShapeType="1"/>
            </p:cNvSpPr>
            <p:nvPr/>
          </p:nvSpPr>
          <p:spPr bwMode="auto">
            <a:xfrm>
              <a:off x="3643111" y="3922015"/>
              <a:ext cx="65074" cy="106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1" name="Line 94"/>
            <p:cNvSpPr>
              <a:spLocks noChangeShapeType="1"/>
            </p:cNvSpPr>
            <p:nvPr/>
          </p:nvSpPr>
          <p:spPr bwMode="auto">
            <a:xfrm>
              <a:off x="3643111" y="3750260"/>
              <a:ext cx="65074" cy="106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2" name="Freeform 95"/>
            <p:cNvSpPr>
              <a:spLocks/>
            </p:cNvSpPr>
            <p:nvPr/>
          </p:nvSpPr>
          <p:spPr bwMode="auto">
            <a:xfrm>
              <a:off x="3643111" y="3803600"/>
              <a:ext cx="65074" cy="65075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40" y="1"/>
                </a:cxn>
                <a:cxn ang="0">
                  <a:pos x="49" y="6"/>
                </a:cxn>
                <a:cxn ang="0">
                  <a:pos x="55" y="12"/>
                </a:cxn>
                <a:cxn ang="0">
                  <a:pos x="60" y="21"/>
                </a:cxn>
                <a:cxn ang="0">
                  <a:pos x="61" y="31"/>
                </a:cxn>
                <a:cxn ang="0">
                  <a:pos x="59" y="42"/>
                </a:cxn>
                <a:cxn ang="0">
                  <a:pos x="52" y="52"/>
                </a:cxn>
                <a:cxn ang="0">
                  <a:pos x="43" y="59"/>
                </a:cxn>
                <a:cxn ang="0">
                  <a:pos x="31" y="61"/>
                </a:cxn>
                <a:cxn ang="0">
                  <a:pos x="21" y="59"/>
                </a:cxn>
                <a:cxn ang="0">
                  <a:pos x="13" y="55"/>
                </a:cxn>
                <a:cxn ang="0">
                  <a:pos x="7" y="49"/>
                </a:cxn>
                <a:cxn ang="0">
                  <a:pos x="2" y="40"/>
                </a:cxn>
                <a:cxn ang="0">
                  <a:pos x="0" y="31"/>
                </a:cxn>
                <a:cxn ang="0">
                  <a:pos x="2" y="21"/>
                </a:cxn>
                <a:cxn ang="0">
                  <a:pos x="7" y="12"/>
                </a:cxn>
                <a:cxn ang="0">
                  <a:pos x="13" y="6"/>
                </a:cxn>
                <a:cxn ang="0">
                  <a:pos x="21" y="1"/>
                </a:cxn>
                <a:cxn ang="0">
                  <a:pos x="31" y="0"/>
                </a:cxn>
              </a:cxnLst>
              <a:rect l="0" t="0" r="r" b="b"/>
              <a:pathLst>
                <a:path w="61" h="61">
                  <a:moveTo>
                    <a:pt x="31" y="0"/>
                  </a:moveTo>
                  <a:lnTo>
                    <a:pt x="40" y="1"/>
                  </a:lnTo>
                  <a:lnTo>
                    <a:pt x="49" y="6"/>
                  </a:lnTo>
                  <a:lnTo>
                    <a:pt x="55" y="12"/>
                  </a:lnTo>
                  <a:lnTo>
                    <a:pt x="60" y="21"/>
                  </a:lnTo>
                  <a:lnTo>
                    <a:pt x="61" y="31"/>
                  </a:lnTo>
                  <a:lnTo>
                    <a:pt x="59" y="42"/>
                  </a:lnTo>
                  <a:lnTo>
                    <a:pt x="52" y="52"/>
                  </a:lnTo>
                  <a:lnTo>
                    <a:pt x="43" y="59"/>
                  </a:lnTo>
                  <a:lnTo>
                    <a:pt x="31" y="61"/>
                  </a:lnTo>
                  <a:lnTo>
                    <a:pt x="21" y="59"/>
                  </a:lnTo>
                  <a:lnTo>
                    <a:pt x="13" y="55"/>
                  </a:lnTo>
                  <a:lnTo>
                    <a:pt x="7" y="49"/>
                  </a:lnTo>
                  <a:lnTo>
                    <a:pt x="2" y="40"/>
                  </a:lnTo>
                  <a:lnTo>
                    <a:pt x="0" y="31"/>
                  </a:lnTo>
                  <a:lnTo>
                    <a:pt x="2" y="21"/>
                  </a:lnTo>
                  <a:lnTo>
                    <a:pt x="7" y="12"/>
                  </a:lnTo>
                  <a:lnTo>
                    <a:pt x="13" y="6"/>
                  </a:lnTo>
                  <a:lnTo>
                    <a:pt x="21" y="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3" name="Line 96"/>
            <p:cNvSpPr>
              <a:spLocks noChangeShapeType="1"/>
            </p:cNvSpPr>
            <p:nvPr/>
          </p:nvSpPr>
          <p:spPr bwMode="auto">
            <a:xfrm flipV="1">
              <a:off x="4209581" y="3790798"/>
              <a:ext cx="1066" cy="13121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4" name="Line 97"/>
            <p:cNvSpPr>
              <a:spLocks noChangeShapeType="1"/>
            </p:cNvSpPr>
            <p:nvPr/>
          </p:nvSpPr>
          <p:spPr bwMode="auto">
            <a:xfrm flipV="1">
              <a:off x="4209581" y="3595574"/>
              <a:ext cx="1066" cy="13121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5" name="Line 98"/>
            <p:cNvSpPr>
              <a:spLocks noChangeShapeType="1"/>
            </p:cNvSpPr>
            <p:nvPr/>
          </p:nvSpPr>
          <p:spPr bwMode="auto">
            <a:xfrm>
              <a:off x="4177577" y="3922015"/>
              <a:ext cx="64008" cy="106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6" name="Line 99"/>
            <p:cNvSpPr>
              <a:spLocks noChangeShapeType="1"/>
            </p:cNvSpPr>
            <p:nvPr/>
          </p:nvSpPr>
          <p:spPr bwMode="auto">
            <a:xfrm>
              <a:off x="4177577" y="3596641"/>
              <a:ext cx="64008" cy="106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7" name="Freeform 100"/>
            <p:cNvSpPr>
              <a:spLocks/>
            </p:cNvSpPr>
            <p:nvPr/>
          </p:nvSpPr>
          <p:spPr bwMode="auto">
            <a:xfrm>
              <a:off x="4177577" y="3726790"/>
              <a:ext cx="64008" cy="65075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2" y="2"/>
                </a:cxn>
                <a:cxn ang="0">
                  <a:pos x="51" y="9"/>
                </a:cxn>
                <a:cxn ang="0">
                  <a:pos x="58" y="19"/>
                </a:cxn>
                <a:cxn ang="0">
                  <a:pos x="60" y="30"/>
                </a:cxn>
                <a:cxn ang="0">
                  <a:pos x="59" y="40"/>
                </a:cxn>
                <a:cxn ang="0">
                  <a:pos x="54" y="49"/>
                </a:cxn>
                <a:cxn ang="0">
                  <a:pos x="48" y="55"/>
                </a:cxn>
                <a:cxn ang="0">
                  <a:pos x="40" y="60"/>
                </a:cxn>
                <a:cxn ang="0">
                  <a:pos x="30" y="61"/>
                </a:cxn>
                <a:cxn ang="0">
                  <a:pos x="20" y="60"/>
                </a:cxn>
                <a:cxn ang="0">
                  <a:pos x="12" y="55"/>
                </a:cxn>
                <a:cxn ang="0">
                  <a:pos x="6" y="49"/>
                </a:cxn>
                <a:cxn ang="0">
                  <a:pos x="1" y="40"/>
                </a:cxn>
                <a:cxn ang="0">
                  <a:pos x="0" y="30"/>
                </a:cxn>
                <a:cxn ang="0">
                  <a:pos x="1" y="21"/>
                </a:cxn>
                <a:cxn ang="0">
                  <a:pos x="6" y="12"/>
                </a:cxn>
                <a:cxn ang="0">
                  <a:pos x="12" y="6"/>
                </a:cxn>
                <a:cxn ang="0">
                  <a:pos x="20" y="2"/>
                </a:cxn>
                <a:cxn ang="0">
                  <a:pos x="30" y="0"/>
                </a:cxn>
              </a:cxnLst>
              <a:rect l="0" t="0" r="r" b="b"/>
              <a:pathLst>
                <a:path w="60" h="61">
                  <a:moveTo>
                    <a:pt x="30" y="0"/>
                  </a:moveTo>
                  <a:lnTo>
                    <a:pt x="42" y="2"/>
                  </a:lnTo>
                  <a:lnTo>
                    <a:pt x="51" y="9"/>
                  </a:lnTo>
                  <a:lnTo>
                    <a:pt x="58" y="19"/>
                  </a:lnTo>
                  <a:lnTo>
                    <a:pt x="60" y="30"/>
                  </a:lnTo>
                  <a:lnTo>
                    <a:pt x="59" y="40"/>
                  </a:lnTo>
                  <a:lnTo>
                    <a:pt x="54" y="49"/>
                  </a:lnTo>
                  <a:lnTo>
                    <a:pt x="48" y="55"/>
                  </a:lnTo>
                  <a:lnTo>
                    <a:pt x="40" y="60"/>
                  </a:lnTo>
                  <a:lnTo>
                    <a:pt x="30" y="61"/>
                  </a:lnTo>
                  <a:lnTo>
                    <a:pt x="20" y="60"/>
                  </a:lnTo>
                  <a:lnTo>
                    <a:pt x="12" y="55"/>
                  </a:lnTo>
                  <a:lnTo>
                    <a:pt x="6" y="49"/>
                  </a:lnTo>
                  <a:lnTo>
                    <a:pt x="1" y="40"/>
                  </a:lnTo>
                  <a:lnTo>
                    <a:pt x="0" y="30"/>
                  </a:lnTo>
                  <a:lnTo>
                    <a:pt x="1" y="21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20" y="2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8" name="Line 101"/>
            <p:cNvSpPr>
              <a:spLocks noChangeShapeType="1"/>
            </p:cNvSpPr>
            <p:nvPr/>
          </p:nvSpPr>
          <p:spPr bwMode="auto">
            <a:xfrm flipV="1">
              <a:off x="3245194" y="3892144"/>
              <a:ext cx="1066" cy="115214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9" name="Line 102"/>
            <p:cNvSpPr>
              <a:spLocks noChangeShapeType="1"/>
            </p:cNvSpPr>
            <p:nvPr/>
          </p:nvSpPr>
          <p:spPr bwMode="auto">
            <a:xfrm flipV="1">
              <a:off x="3245194" y="3711855"/>
              <a:ext cx="1066" cy="115214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0" name="Line 103"/>
            <p:cNvSpPr>
              <a:spLocks noChangeShapeType="1"/>
            </p:cNvSpPr>
            <p:nvPr/>
          </p:nvSpPr>
          <p:spPr bwMode="auto">
            <a:xfrm>
              <a:off x="3213190" y="4007359"/>
              <a:ext cx="64008" cy="106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1" name="Line 104"/>
            <p:cNvSpPr>
              <a:spLocks noChangeShapeType="1"/>
            </p:cNvSpPr>
            <p:nvPr/>
          </p:nvSpPr>
          <p:spPr bwMode="auto">
            <a:xfrm>
              <a:off x="3213190" y="3712922"/>
              <a:ext cx="64008" cy="106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2" name="Freeform 105"/>
            <p:cNvSpPr>
              <a:spLocks/>
            </p:cNvSpPr>
            <p:nvPr/>
          </p:nvSpPr>
          <p:spPr bwMode="auto">
            <a:xfrm>
              <a:off x="3213190" y="3827070"/>
              <a:ext cx="64008" cy="65075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0" y="2"/>
                </a:cxn>
                <a:cxn ang="0">
                  <a:pos x="48" y="7"/>
                </a:cxn>
                <a:cxn ang="0">
                  <a:pos x="54" y="13"/>
                </a:cxn>
                <a:cxn ang="0">
                  <a:pos x="59" y="21"/>
                </a:cxn>
                <a:cxn ang="0">
                  <a:pos x="60" y="31"/>
                </a:cxn>
                <a:cxn ang="0">
                  <a:pos x="58" y="43"/>
                </a:cxn>
                <a:cxn ang="0">
                  <a:pos x="51" y="52"/>
                </a:cxn>
                <a:cxn ang="0">
                  <a:pos x="42" y="59"/>
                </a:cxn>
                <a:cxn ang="0">
                  <a:pos x="30" y="61"/>
                </a:cxn>
                <a:cxn ang="0">
                  <a:pos x="20" y="60"/>
                </a:cxn>
                <a:cxn ang="0">
                  <a:pos x="12" y="55"/>
                </a:cxn>
                <a:cxn ang="0">
                  <a:pos x="6" y="49"/>
                </a:cxn>
                <a:cxn ang="0">
                  <a:pos x="1" y="40"/>
                </a:cxn>
                <a:cxn ang="0">
                  <a:pos x="0" y="31"/>
                </a:cxn>
                <a:cxn ang="0">
                  <a:pos x="1" y="21"/>
                </a:cxn>
                <a:cxn ang="0">
                  <a:pos x="6" y="13"/>
                </a:cxn>
                <a:cxn ang="0">
                  <a:pos x="12" y="7"/>
                </a:cxn>
                <a:cxn ang="0">
                  <a:pos x="20" y="2"/>
                </a:cxn>
                <a:cxn ang="0">
                  <a:pos x="30" y="0"/>
                </a:cxn>
              </a:cxnLst>
              <a:rect l="0" t="0" r="r" b="b"/>
              <a:pathLst>
                <a:path w="60" h="61">
                  <a:moveTo>
                    <a:pt x="30" y="0"/>
                  </a:moveTo>
                  <a:lnTo>
                    <a:pt x="40" y="2"/>
                  </a:lnTo>
                  <a:lnTo>
                    <a:pt x="48" y="7"/>
                  </a:lnTo>
                  <a:lnTo>
                    <a:pt x="54" y="13"/>
                  </a:lnTo>
                  <a:lnTo>
                    <a:pt x="59" y="21"/>
                  </a:lnTo>
                  <a:lnTo>
                    <a:pt x="60" y="31"/>
                  </a:lnTo>
                  <a:lnTo>
                    <a:pt x="58" y="43"/>
                  </a:lnTo>
                  <a:lnTo>
                    <a:pt x="51" y="52"/>
                  </a:lnTo>
                  <a:lnTo>
                    <a:pt x="42" y="59"/>
                  </a:lnTo>
                  <a:lnTo>
                    <a:pt x="30" y="61"/>
                  </a:lnTo>
                  <a:lnTo>
                    <a:pt x="20" y="60"/>
                  </a:lnTo>
                  <a:lnTo>
                    <a:pt x="12" y="55"/>
                  </a:lnTo>
                  <a:lnTo>
                    <a:pt x="6" y="49"/>
                  </a:lnTo>
                  <a:lnTo>
                    <a:pt x="1" y="40"/>
                  </a:lnTo>
                  <a:lnTo>
                    <a:pt x="0" y="31"/>
                  </a:lnTo>
                  <a:lnTo>
                    <a:pt x="1" y="21"/>
                  </a:lnTo>
                  <a:lnTo>
                    <a:pt x="6" y="13"/>
                  </a:lnTo>
                  <a:lnTo>
                    <a:pt x="12" y="7"/>
                  </a:lnTo>
                  <a:lnTo>
                    <a:pt x="20" y="2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3" name="Line 106"/>
            <p:cNvSpPr>
              <a:spLocks noChangeShapeType="1"/>
            </p:cNvSpPr>
            <p:nvPr/>
          </p:nvSpPr>
          <p:spPr bwMode="auto">
            <a:xfrm flipV="1">
              <a:off x="3397747" y="3775863"/>
              <a:ext cx="1066" cy="13015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4" name="Line 107"/>
            <p:cNvSpPr>
              <a:spLocks noChangeShapeType="1"/>
            </p:cNvSpPr>
            <p:nvPr/>
          </p:nvSpPr>
          <p:spPr bwMode="auto">
            <a:xfrm flipV="1">
              <a:off x="3397747" y="3580638"/>
              <a:ext cx="1066" cy="13015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5" name="Line 108"/>
            <p:cNvSpPr>
              <a:spLocks noChangeShapeType="1"/>
            </p:cNvSpPr>
            <p:nvPr/>
          </p:nvSpPr>
          <p:spPr bwMode="auto">
            <a:xfrm>
              <a:off x="3364676" y="3906013"/>
              <a:ext cx="65074" cy="106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6" name="Line 109"/>
            <p:cNvSpPr>
              <a:spLocks noChangeShapeType="1"/>
            </p:cNvSpPr>
            <p:nvPr/>
          </p:nvSpPr>
          <p:spPr bwMode="auto">
            <a:xfrm>
              <a:off x="3364676" y="3580638"/>
              <a:ext cx="65074" cy="106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7" name="Freeform 110"/>
            <p:cNvSpPr>
              <a:spLocks/>
            </p:cNvSpPr>
            <p:nvPr/>
          </p:nvSpPr>
          <p:spPr bwMode="auto">
            <a:xfrm>
              <a:off x="3364676" y="3710788"/>
              <a:ext cx="65074" cy="65075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43" y="3"/>
                </a:cxn>
                <a:cxn ang="0">
                  <a:pos x="52" y="10"/>
                </a:cxn>
                <a:cxn ang="0">
                  <a:pos x="59" y="19"/>
                </a:cxn>
                <a:cxn ang="0">
                  <a:pos x="61" y="31"/>
                </a:cxn>
                <a:cxn ang="0">
                  <a:pos x="60" y="41"/>
                </a:cxn>
                <a:cxn ang="0">
                  <a:pos x="55" y="49"/>
                </a:cxn>
                <a:cxn ang="0">
                  <a:pos x="49" y="55"/>
                </a:cxn>
                <a:cxn ang="0">
                  <a:pos x="40" y="60"/>
                </a:cxn>
                <a:cxn ang="0">
                  <a:pos x="31" y="61"/>
                </a:cxn>
                <a:cxn ang="0">
                  <a:pos x="21" y="60"/>
                </a:cxn>
                <a:cxn ang="0">
                  <a:pos x="13" y="55"/>
                </a:cxn>
                <a:cxn ang="0">
                  <a:pos x="6" y="49"/>
                </a:cxn>
                <a:cxn ang="0">
                  <a:pos x="2" y="41"/>
                </a:cxn>
                <a:cxn ang="0">
                  <a:pos x="0" y="31"/>
                </a:cxn>
                <a:cxn ang="0">
                  <a:pos x="2" y="21"/>
                </a:cxn>
                <a:cxn ang="0">
                  <a:pos x="6" y="13"/>
                </a:cxn>
                <a:cxn ang="0">
                  <a:pos x="13" y="7"/>
                </a:cxn>
                <a:cxn ang="0">
                  <a:pos x="21" y="2"/>
                </a:cxn>
                <a:cxn ang="0">
                  <a:pos x="31" y="0"/>
                </a:cxn>
              </a:cxnLst>
              <a:rect l="0" t="0" r="r" b="b"/>
              <a:pathLst>
                <a:path w="61" h="61">
                  <a:moveTo>
                    <a:pt x="31" y="0"/>
                  </a:moveTo>
                  <a:lnTo>
                    <a:pt x="43" y="3"/>
                  </a:lnTo>
                  <a:lnTo>
                    <a:pt x="52" y="10"/>
                  </a:lnTo>
                  <a:lnTo>
                    <a:pt x="59" y="19"/>
                  </a:lnTo>
                  <a:lnTo>
                    <a:pt x="61" y="31"/>
                  </a:lnTo>
                  <a:lnTo>
                    <a:pt x="60" y="41"/>
                  </a:lnTo>
                  <a:lnTo>
                    <a:pt x="55" y="49"/>
                  </a:lnTo>
                  <a:lnTo>
                    <a:pt x="49" y="55"/>
                  </a:lnTo>
                  <a:lnTo>
                    <a:pt x="40" y="60"/>
                  </a:lnTo>
                  <a:lnTo>
                    <a:pt x="31" y="61"/>
                  </a:lnTo>
                  <a:lnTo>
                    <a:pt x="21" y="60"/>
                  </a:lnTo>
                  <a:lnTo>
                    <a:pt x="13" y="55"/>
                  </a:lnTo>
                  <a:lnTo>
                    <a:pt x="6" y="49"/>
                  </a:lnTo>
                  <a:lnTo>
                    <a:pt x="2" y="41"/>
                  </a:lnTo>
                  <a:lnTo>
                    <a:pt x="0" y="31"/>
                  </a:lnTo>
                  <a:lnTo>
                    <a:pt x="2" y="21"/>
                  </a:lnTo>
                  <a:lnTo>
                    <a:pt x="6" y="13"/>
                  </a:lnTo>
                  <a:lnTo>
                    <a:pt x="13" y="7"/>
                  </a:lnTo>
                  <a:lnTo>
                    <a:pt x="21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8" name="Line 111"/>
            <p:cNvSpPr>
              <a:spLocks noChangeShapeType="1"/>
            </p:cNvSpPr>
            <p:nvPr/>
          </p:nvSpPr>
          <p:spPr bwMode="auto">
            <a:xfrm flipV="1">
              <a:off x="3676181" y="3868675"/>
              <a:ext cx="1066" cy="123749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9" name="Line 112"/>
            <p:cNvSpPr>
              <a:spLocks noChangeShapeType="1"/>
            </p:cNvSpPr>
            <p:nvPr/>
          </p:nvSpPr>
          <p:spPr bwMode="auto">
            <a:xfrm flipV="1">
              <a:off x="3676181" y="3681985"/>
              <a:ext cx="1066" cy="12161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90" name="Line 113"/>
            <p:cNvSpPr>
              <a:spLocks noChangeShapeType="1"/>
            </p:cNvSpPr>
            <p:nvPr/>
          </p:nvSpPr>
          <p:spPr bwMode="auto">
            <a:xfrm>
              <a:off x="3643111" y="3992423"/>
              <a:ext cx="65074" cy="106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91" name="Line 114"/>
            <p:cNvSpPr>
              <a:spLocks noChangeShapeType="1"/>
            </p:cNvSpPr>
            <p:nvPr/>
          </p:nvSpPr>
          <p:spPr bwMode="auto">
            <a:xfrm>
              <a:off x="3643111" y="3681985"/>
              <a:ext cx="65074" cy="106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92" name="Freeform 115"/>
            <p:cNvSpPr>
              <a:spLocks/>
            </p:cNvSpPr>
            <p:nvPr/>
          </p:nvSpPr>
          <p:spPr bwMode="auto">
            <a:xfrm>
              <a:off x="3643111" y="3803600"/>
              <a:ext cx="65074" cy="65075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40" y="1"/>
                </a:cxn>
                <a:cxn ang="0">
                  <a:pos x="49" y="6"/>
                </a:cxn>
                <a:cxn ang="0">
                  <a:pos x="55" y="12"/>
                </a:cxn>
                <a:cxn ang="0">
                  <a:pos x="60" y="21"/>
                </a:cxn>
                <a:cxn ang="0">
                  <a:pos x="61" y="31"/>
                </a:cxn>
                <a:cxn ang="0">
                  <a:pos x="59" y="42"/>
                </a:cxn>
                <a:cxn ang="0">
                  <a:pos x="52" y="52"/>
                </a:cxn>
                <a:cxn ang="0">
                  <a:pos x="43" y="59"/>
                </a:cxn>
                <a:cxn ang="0">
                  <a:pos x="31" y="61"/>
                </a:cxn>
                <a:cxn ang="0">
                  <a:pos x="21" y="59"/>
                </a:cxn>
                <a:cxn ang="0">
                  <a:pos x="13" y="55"/>
                </a:cxn>
                <a:cxn ang="0">
                  <a:pos x="7" y="49"/>
                </a:cxn>
                <a:cxn ang="0">
                  <a:pos x="2" y="40"/>
                </a:cxn>
                <a:cxn ang="0">
                  <a:pos x="0" y="31"/>
                </a:cxn>
                <a:cxn ang="0">
                  <a:pos x="2" y="21"/>
                </a:cxn>
                <a:cxn ang="0">
                  <a:pos x="7" y="12"/>
                </a:cxn>
                <a:cxn ang="0">
                  <a:pos x="13" y="6"/>
                </a:cxn>
                <a:cxn ang="0">
                  <a:pos x="21" y="1"/>
                </a:cxn>
                <a:cxn ang="0">
                  <a:pos x="31" y="0"/>
                </a:cxn>
              </a:cxnLst>
              <a:rect l="0" t="0" r="r" b="b"/>
              <a:pathLst>
                <a:path w="61" h="61">
                  <a:moveTo>
                    <a:pt x="31" y="0"/>
                  </a:moveTo>
                  <a:lnTo>
                    <a:pt x="40" y="1"/>
                  </a:lnTo>
                  <a:lnTo>
                    <a:pt x="49" y="6"/>
                  </a:lnTo>
                  <a:lnTo>
                    <a:pt x="55" y="12"/>
                  </a:lnTo>
                  <a:lnTo>
                    <a:pt x="60" y="21"/>
                  </a:lnTo>
                  <a:lnTo>
                    <a:pt x="61" y="31"/>
                  </a:lnTo>
                  <a:lnTo>
                    <a:pt x="59" y="42"/>
                  </a:lnTo>
                  <a:lnTo>
                    <a:pt x="52" y="52"/>
                  </a:lnTo>
                  <a:lnTo>
                    <a:pt x="43" y="59"/>
                  </a:lnTo>
                  <a:lnTo>
                    <a:pt x="31" y="61"/>
                  </a:lnTo>
                  <a:lnTo>
                    <a:pt x="21" y="59"/>
                  </a:lnTo>
                  <a:lnTo>
                    <a:pt x="13" y="55"/>
                  </a:lnTo>
                  <a:lnTo>
                    <a:pt x="7" y="49"/>
                  </a:lnTo>
                  <a:lnTo>
                    <a:pt x="2" y="40"/>
                  </a:lnTo>
                  <a:lnTo>
                    <a:pt x="0" y="31"/>
                  </a:lnTo>
                  <a:lnTo>
                    <a:pt x="2" y="21"/>
                  </a:lnTo>
                  <a:lnTo>
                    <a:pt x="7" y="12"/>
                  </a:lnTo>
                  <a:lnTo>
                    <a:pt x="13" y="6"/>
                  </a:lnTo>
                  <a:lnTo>
                    <a:pt x="21" y="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93" name="Line 116"/>
            <p:cNvSpPr>
              <a:spLocks noChangeShapeType="1"/>
            </p:cNvSpPr>
            <p:nvPr/>
          </p:nvSpPr>
          <p:spPr bwMode="auto">
            <a:xfrm flipV="1">
              <a:off x="4209581" y="3791865"/>
              <a:ext cx="1066" cy="20055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94" name="Line 117"/>
            <p:cNvSpPr>
              <a:spLocks noChangeShapeType="1"/>
            </p:cNvSpPr>
            <p:nvPr/>
          </p:nvSpPr>
          <p:spPr bwMode="auto">
            <a:xfrm flipV="1">
              <a:off x="4209581" y="3526232"/>
              <a:ext cx="1066" cy="20055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95" name="Line 118"/>
            <p:cNvSpPr>
              <a:spLocks noChangeShapeType="1"/>
            </p:cNvSpPr>
            <p:nvPr/>
          </p:nvSpPr>
          <p:spPr bwMode="auto">
            <a:xfrm>
              <a:off x="4177577" y="3992423"/>
              <a:ext cx="64008" cy="106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96" name="Line 119"/>
            <p:cNvSpPr>
              <a:spLocks noChangeShapeType="1"/>
            </p:cNvSpPr>
            <p:nvPr/>
          </p:nvSpPr>
          <p:spPr bwMode="auto">
            <a:xfrm>
              <a:off x="4177577" y="3526232"/>
              <a:ext cx="64008" cy="106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97" name="Freeform 120"/>
            <p:cNvSpPr>
              <a:spLocks/>
            </p:cNvSpPr>
            <p:nvPr/>
          </p:nvSpPr>
          <p:spPr bwMode="auto">
            <a:xfrm>
              <a:off x="4177577" y="3726790"/>
              <a:ext cx="64008" cy="65075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2" y="2"/>
                </a:cxn>
                <a:cxn ang="0">
                  <a:pos x="51" y="9"/>
                </a:cxn>
                <a:cxn ang="0">
                  <a:pos x="58" y="19"/>
                </a:cxn>
                <a:cxn ang="0">
                  <a:pos x="60" y="30"/>
                </a:cxn>
                <a:cxn ang="0">
                  <a:pos x="59" y="40"/>
                </a:cxn>
                <a:cxn ang="0">
                  <a:pos x="54" y="49"/>
                </a:cxn>
                <a:cxn ang="0">
                  <a:pos x="48" y="55"/>
                </a:cxn>
                <a:cxn ang="0">
                  <a:pos x="40" y="60"/>
                </a:cxn>
                <a:cxn ang="0">
                  <a:pos x="30" y="61"/>
                </a:cxn>
                <a:cxn ang="0">
                  <a:pos x="20" y="60"/>
                </a:cxn>
                <a:cxn ang="0">
                  <a:pos x="12" y="55"/>
                </a:cxn>
                <a:cxn ang="0">
                  <a:pos x="6" y="49"/>
                </a:cxn>
                <a:cxn ang="0">
                  <a:pos x="1" y="40"/>
                </a:cxn>
                <a:cxn ang="0">
                  <a:pos x="0" y="30"/>
                </a:cxn>
                <a:cxn ang="0">
                  <a:pos x="1" y="21"/>
                </a:cxn>
                <a:cxn ang="0">
                  <a:pos x="6" y="12"/>
                </a:cxn>
                <a:cxn ang="0">
                  <a:pos x="12" y="6"/>
                </a:cxn>
                <a:cxn ang="0">
                  <a:pos x="20" y="2"/>
                </a:cxn>
                <a:cxn ang="0">
                  <a:pos x="30" y="0"/>
                </a:cxn>
              </a:cxnLst>
              <a:rect l="0" t="0" r="r" b="b"/>
              <a:pathLst>
                <a:path w="60" h="61">
                  <a:moveTo>
                    <a:pt x="30" y="0"/>
                  </a:moveTo>
                  <a:lnTo>
                    <a:pt x="42" y="2"/>
                  </a:lnTo>
                  <a:lnTo>
                    <a:pt x="51" y="9"/>
                  </a:lnTo>
                  <a:lnTo>
                    <a:pt x="58" y="19"/>
                  </a:lnTo>
                  <a:lnTo>
                    <a:pt x="60" y="30"/>
                  </a:lnTo>
                  <a:lnTo>
                    <a:pt x="59" y="40"/>
                  </a:lnTo>
                  <a:lnTo>
                    <a:pt x="54" y="49"/>
                  </a:lnTo>
                  <a:lnTo>
                    <a:pt x="48" y="55"/>
                  </a:lnTo>
                  <a:lnTo>
                    <a:pt x="40" y="60"/>
                  </a:lnTo>
                  <a:lnTo>
                    <a:pt x="30" y="61"/>
                  </a:lnTo>
                  <a:lnTo>
                    <a:pt x="20" y="60"/>
                  </a:lnTo>
                  <a:lnTo>
                    <a:pt x="12" y="55"/>
                  </a:lnTo>
                  <a:lnTo>
                    <a:pt x="6" y="49"/>
                  </a:lnTo>
                  <a:lnTo>
                    <a:pt x="1" y="40"/>
                  </a:lnTo>
                  <a:lnTo>
                    <a:pt x="0" y="30"/>
                  </a:lnTo>
                  <a:lnTo>
                    <a:pt x="1" y="21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20" y="2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09" name="Line 135"/>
            <p:cNvSpPr>
              <a:spLocks noChangeShapeType="1"/>
            </p:cNvSpPr>
            <p:nvPr/>
          </p:nvSpPr>
          <p:spPr bwMode="auto">
            <a:xfrm>
              <a:off x="3934347" y="3253131"/>
              <a:ext cx="1066" cy="1067"/>
            </a:xfrm>
            <a:prstGeom prst="line">
              <a:avLst/>
            </a:prstGeom>
            <a:noFill/>
            <a:ln w="6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10" name="Freeform 136"/>
            <p:cNvSpPr>
              <a:spLocks/>
            </p:cNvSpPr>
            <p:nvPr/>
          </p:nvSpPr>
          <p:spPr bwMode="auto">
            <a:xfrm>
              <a:off x="4082633" y="3236062"/>
              <a:ext cx="72542" cy="71476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53" y="12"/>
                </a:cxn>
                <a:cxn ang="0">
                  <a:pos x="52" y="47"/>
                </a:cxn>
                <a:cxn ang="0">
                  <a:pos x="52" y="51"/>
                </a:cxn>
                <a:cxn ang="0">
                  <a:pos x="55" y="53"/>
                </a:cxn>
                <a:cxn ang="0">
                  <a:pos x="57" y="55"/>
                </a:cxn>
                <a:cxn ang="0">
                  <a:pos x="61" y="55"/>
                </a:cxn>
                <a:cxn ang="0">
                  <a:pos x="63" y="51"/>
                </a:cxn>
                <a:cxn ang="0">
                  <a:pos x="65" y="48"/>
                </a:cxn>
                <a:cxn ang="0">
                  <a:pos x="68" y="46"/>
                </a:cxn>
                <a:cxn ang="0">
                  <a:pos x="65" y="58"/>
                </a:cxn>
                <a:cxn ang="0">
                  <a:pos x="61" y="65"/>
                </a:cxn>
                <a:cxn ang="0">
                  <a:pos x="55" y="67"/>
                </a:cxn>
                <a:cxn ang="0">
                  <a:pos x="48" y="65"/>
                </a:cxn>
                <a:cxn ang="0">
                  <a:pos x="45" y="58"/>
                </a:cxn>
                <a:cxn ang="0">
                  <a:pos x="43" y="26"/>
                </a:cxn>
                <a:cxn ang="0">
                  <a:pos x="28" y="12"/>
                </a:cxn>
                <a:cxn ang="0">
                  <a:pos x="25" y="48"/>
                </a:cxn>
                <a:cxn ang="0">
                  <a:pos x="22" y="61"/>
                </a:cxn>
                <a:cxn ang="0">
                  <a:pos x="17" y="66"/>
                </a:cxn>
                <a:cxn ang="0">
                  <a:pos x="13" y="67"/>
                </a:cxn>
                <a:cxn ang="0">
                  <a:pos x="8" y="62"/>
                </a:cxn>
                <a:cxn ang="0">
                  <a:pos x="10" y="56"/>
                </a:cxn>
                <a:cxn ang="0">
                  <a:pos x="13" y="52"/>
                </a:cxn>
                <a:cxn ang="0">
                  <a:pos x="16" y="46"/>
                </a:cxn>
                <a:cxn ang="0">
                  <a:pos x="18" y="40"/>
                </a:cxn>
                <a:cxn ang="0">
                  <a:pos x="22" y="23"/>
                </a:cxn>
                <a:cxn ang="0">
                  <a:pos x="14" y="12"/>
                </a:cxn>
                <a:cxn ang="0">
                  <a:pos x="7" y="15"/>
                </a:cxn>
                <a:cxn ang="0">
                  <a:pos x="3" y="21"/>
                </a:cxn>
                <a:cxn ang="0">
                  <a:pos x="3" y="13"/>
                </a:cxn>
                <a:cxn ang="0">
                  <a:pos x="8" y="3"/>
                </a:cxn>
                <a:cxn ang="0">
                  <a:pos x="13" y="0"/>
                </a:cxn>
                <a:cxn ang="0">
                  <a:pos x="19" y="0"/>
                </a:cxn>
              </a:cxnLst>
              <a:rect l="0" t="0" r="r" b="b"/>
              <a:pathLst>
                <a:path w="68" h="67">
                  <a:moveTo>
                    <a:pt x="19" y="0"/>
                  </a:moveTo>
                  <a:lnTo>
                    <a:pt x="68" y="0"/>
                  </a:lnTo>
                  <a:lnTo>
                    <a:pt x="68" y="12"/>
                  </a:lnTo>
                  <a:lnTo>
                    <a:pt x="53" y="12"/>
                  </a:lnTo>
                  <a:lnTo>
                    <a:pt x="52" y="27"/>
                  </a:lnTo>
                  <a:lnTo>
                    <a:pt x="52" y="47"/>
                  </a:lnTo>
                  <a:lnTo>
                    <a:pt x="52" y="49"/>
                  </a:lnTo>
                  <a:lnTo>
                    <a:pt x="52" y="51"/>
                  </a:lnTo>
                  <a:lnTo>
                    <a:pt x="53" y="52"/>
                  </a:lnTo>
                  <a:lnTo>
                    <a:pt x="55" y="53"/>
                  </a:lnTo>
                  <a:lnTo>
                    <a:pt x="55" y="54"/>
                  </a:lnTo>
                  <a:lnTo>
                    <a:pt x="57" y="55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2" y="54"/>
                  </a:lnTo>
                  <a:lnTo>
                    <a:pt x="63" y="51"/>
                  </a:lnTo>
                  <a:lnTo>
                    <a:pt x="64" y="50"/>
                  </a:lnTo>
                  <a:lnTo>
                    <a:pt x="65" y="48"/>
                  </a:lnTo>
                  <a:lnTo>
                    <a:pt x="65" y="46"/>
                  </a:lnTo>
                  <a:lnTo>
                    <a:pt x="68" y="46"/>
                  </a:lnTo>
                  <a:lnTo>
                    <a:pt x="67" y="53"/>
                  </a:lnTo>
                  <a:lnTo>
                    <a:pt x="65" y="58"/>
                  </a:lnTo>
                  <a:lnTo>
                    <a:pt x="64" y="62"/>
                  </a:lnTo>
                  <a:lnTo>
                    <a:pt x="61" y="65"/>
                  </a:lnTo>
                  <a:lnTo>
                    <a:pt x="58" y="66"/>
                  </a:lnTo>
                  <a:lnTo>
                    <a:pt x="55" y="67"/>
                  </a:lnTo>
                  <a:lnTo>
                    <a:pt x="52" y="66"/>
                  </a:lnTo>
                  <a:lnTo>
                    <a:pt x="48" y="65"/>
                  </a:lnTo>
                  <a:lnTo>
                    <a:pt x="46" y="62"/>
                  </a:lnTo>
                  <a:lnTo>
                    <a:pt x="45" y="58"/>
                  </a:lnTo>
                  <a:lnTo>
                    <a:pt x="43" y="51"/>
                  </a:lnTo>
                  <a:lnTo>
                    <a:pt x="43" y="26"/>
                  </a:lnTo>
                  <a:lnTo>
                    <a:pt x="45" y="12"/>
                  </a:lnTo>
                  <a:lnTo>
                    <a:pt x="28" y="12"/>
                  </a:lnTo>
                  <a:lnTo>
                    <a:pt x="26" y="33"/>
                  </a:lnTo>
                  <a:lnTo>
                    <a:pt x="25" y="48"/>
                  </a:lnTo>
                  <a:lnTo>
                    <a:pt x="24" y="58"/>
                  </a:lnTo>
                  <a:lnTo>
                    <a:pt x="22" y="61"/>
                  </a:lnTo>
                  <a:lnTo>
                    <a:pt x="19" y="65"/>
                  </a:lnTo>
                  <a:lnTo>
                    <a:pt x="17" y="66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0" y="65"/>
                  </a:lnTo>
                  <a:lnTo>
                    <a:pt x="8" y="62"/>
                  </a:lnTo>
                  <a:lnTo>
                    <a:pt x="8" y="58"/>
                  </a:lnTo>
                  <a:lnTo>
                    <a:pt x="10" y="56"/>
                  </a:lnTo>
                  <a:lnTo>
                    <a:pt x="11" y="55"/>
                  </a:lnTo>
                  <a:lnTo>
                    <a:pt x="13" y="52"/>
                  </a:lnTo>
                  <a:lnTo>
                    <a:pt x="15" y="49"/>
                  </a:lnTo>
                  <a:lnTo>
                    <a:pt x="16" y="46"/>
                  </a:lnTo>
                  <a:lnTo>
                    <a:pt x="18" y="43"/>
                  </a:lnTo>
                  <a:lnTo>
                    <a:pt x="18" y="40"/>
                  </a:lnTo>
                  <a:lnTo>
                    <a:pt x="20" y="33"/>
                  </a:lnTo>
                  <a:lnTo>
                    <a:pt x="22" y="23"/>
                  </a:lnTo>
                  <a:lnTo>
                    <a:pt x="22" y="12"/>
                  </a:lnTo>
                  <a:lnTo>
                    <a:pt x="14" y="12"/>
                  </a:lnTo>
                  <a:lnTo>
                    <a:pt x="12" y="13"/>
                  </a:lnTo>
                  <a:lnTo>
                    <a:pt x="7" y="15"/>
                  </a:lnTo>
                  <a:lnTo>
                    <a:pt x="5" y="17"/>
                  </a:lnTo>
                  <a:lnTo>
                    <a:pt x="3" y="21"/>
                  </a:lnTo>
                  <a:lnTo>
                    <a:pt x="0" y="21"/>
                  </a:lnTo>
                  <a:lnTo>
                    <a:pt x="3" y="13"/>
                  </a:lnTo>
                  <a:lnTo>
                    <a:pt x="6" y="7"/>
                  </a:lnTo>
                  <a:lnTo>
                    <a:pt x="8" y="3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11" name="Freeform 137"/>
            <p:cNvSpPr>
              <a:spLocks/>
            </p:cNvSpPr>
            <p:nvPr/>
          </p:nvSpPr>
          <p:spPr bwMode="auto">
            <a:xfrm>
              <a:off x="4160509" y="3166720"/>
              <a:ext cx="56540" cy="55474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9" y="0"/>
                </a:cxn>
                <a:cxn ang="0">
                  <a:pos x="29" y="23"/>
                </a:cxn>
                <a:cxn ang="0">
                  <a:pos x="53" y="23"/>
                </a:cxn>
                <a:cxn ang="0">
                  <a:pos x="53" y="29"/>
                </a:cxn>
                <a:cxn ang="0">
                  <a:pos x="29" y="29"/>
                </a:cxn>
                <a:cxn ang="0">
                  <a:pos x="29" y="52"/>
                </a:cxn>
                <a:cxn ang="0">
                  <a:pos x="23" y="52"/>
                </a:cxn>
                <a:cxn ang="0">
                  <a:pos x="23" y="29"/>
                </a:cxn>
                <a:cxn ang="0">
                  <a:pos x="0" y="29"/>
                </a:cxn>
                <a:cxn ang="0">
                  <a:pos x="0" y="23"/>
                </a:cxn>
                <a:cxn ang="0">
                  <a:pos x="23" y="23"/>
                </a:cxn>
                <a:cxn ang="0">
                  <a:pos x="23" y="0"/>
                </a:cxn>
              </a:cxnLst>
              <a:rect l="0" t="0" r="r" b="b"/>
              <a:pathLst>
                <a:path w="53" h="52">
                  <a:moveTo>
                    <a:pt x="23" y="0"/>
                  </a:moveTo>
                  <a:lnTo>
                    <a:pt x="29" y="0"/>
                  </a:lnTo>
                  <a:lnTo>
                    <a:pt x="29" y="23"/>
                  </a:lnTo>
                  <a:lnTo>
                    <a:pt x="53" y="23"/>
                  </a:lnTo>
                  <a:lnTo>
                    <a:pt x="53" y="29"/>
                  </a:lnTo>
                  <a:lnTo>
                    <a:pt x="29" y="29"/>
                  </a:lnTo>
                  <a:lnTo>
                    <a:pt x="29" y="52"/>
                  </a:lnTo>
                  <a:lnTo>
                    <a:pt x="23" y="52"/>
                  </a:lnTo>
                  <a:lnTo>
                    <a:pt x="23" y="29"/>
                  </a:lnTo>
                  <a:lnTo>
                    <a:pt x="0" y="29"/>
                  </a:lnTo>
                  <a:lnTo>
                    <a:pt x="0" y="23"/>
                  </a:lnTo>
                  <a:lnTo>
                    <a:pt x="23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12" name="Freeform 138"/>
            <p:cNvSpPr>
              <a:spLocks noEditPoints="1"/>
            </p:cNvSpPr>
            <p:nvPr/>
          </p:nvSpPr>
          <p:spPr bwMode="auto">
            <a:xfrm>
              <a:off x="4265055" y="3236062"/>
              <a:ext cx="72542" cy="102413"/>
            </a:xfrm>
            <a:custGeom>
              <a:avLst/>
              <a:gdLst/>
              <a:ahLst/>
              <a:cxnLst>
                <a:cxn ang="0">
                  <a:pos x="32" y="9"/>
                </a:cxn>
                <a:cxn ang="0">
                  <a:pos x="25" y="17"/>
                </a:cxn>
                <a:cxn ang="0">
                  <a:pos x="32" y="60"/>
                </a:cxn>
                <a:cxn ang="0">
                  <a:pos x="41" y="62"/>
                </a:cxn>
                <a:cxn ang="0">
                  <a:pos x="43" y="60"/>
                </a:cxn>
                <a:cxn ang="0">
                  <a:pos x="47" y="52"/>
                </a:cxn>
                <a:cxn ang="0">
                  <a:pos x="49" y="25"/>
                </a:cxn>
                <a:cxn ang="0">
                  <a:pos x="45" y="12"/>
                </a:cxn>
                <a:cxn ang="0">
                  <a:pos x="42" y="8"/>
                </a:cxn>
                <a:cxn ang="0">
                  <a:pos x="35" y="7"/>
                </a:cxn>
                <a:cxn ang="0">
                  <a:pos x="49" y="1"/>
                </a:cxn>
                <a:cxn ang="0">
                  <a:pos x="59" y="7"/>
                </a:cxn>
                <a:cxn ang="0">
                  <a:pos x="66" y="16"/>
                </a:cxn>
                <a:cxn ang="0">
                  <a:pos x="68" y="33"/>
                </a:cxn>
                <a:cxn ang="0">
                  <a:pos x="66" y="51"/>
                </a:cxn>
                <a:cxn ang="0">
                  <a:pos x="61" y="58"/>
                </a:cxn>
                <a:cxn ang="0">
                  <a:pos x="49" y="65"/>
                </a:cxn>
                <a:cxn ang="0">
                  <a:pos x="40" y="67"/>
                </a:cxn>
                <a:cxn ang="0">
                  <a:pos x="35" y="65"/>
                </a:cxn>
                <a:cxn ang="0">
                  <a:pos x="31" y="63"/>
                </a:cxn>
                <a:cxn ang="0">
                  <a:pos x="27" y="60"/>
                </a:cxn>
                <a:cxn ang="0">
                  <a:pos x="25" y="89"/>
                </a:cxn>
                <a:cxn ang="0">
                  <a:pos x="27" y="92"/>
                </a:cxn>
                <a:cxn ang="0">
                  <a:pos x="29" y="93"/>
                </a:cxn>
                <a:cxn ang="0">
                  <a:pos x="34" y="94"/>
                </a:cxn>
                <a:cxn ang="0">
                  <a:pos x="0" y="96"/>
                </a:cxn>
                <a:cxn ang="0">
                  <a:pos x="3" y="92"/>
                </a:cxn>
                <a:cxn ang="0">
                  <a:pos x="5" y="89"/>
                </a:cxn>
                <a:cxn ang="0">
                  <a:pos x="6" y="85"/>
                </a:cxn>
                <a:cxn ang="0">
                  <a:pos x="5" y="10"/>
                </a:cxn>
                <a:cxn ang="0">
                  <a:pos x="5" y="7"/>
                </a:cxn>
                <a:cxn ang="0">
                  <a:pos x="3" y="5"/>
                </a:cxn>
                <a:cxn ang="0">
                  <a:pos x="0" y="4"/>
                </a:cxn>
                <a:cxn ang="0">
                  <a:pos x="25" y="1"/>
                </a:cxn>
                <a:cxn ang="0">
                  <a:pos x="29" y="6"/>
                </a:cxn>
                <a:cxn ang="0">
                  <a:pos x="32" y="3"/>
                </a:cxn>
                <a:cxn ang="0">
                  <a:pos x="37" y="0"/>
                </a:cxn>
                <a:cxn ang="0">
                  <a:pos x="43" y="0"/>
                </a:cxn>
              </a:cxnLst>
              <a:rect l="0" t="0" r="r" b="b"/>
              <a:pathLst>
                <a:path w="68" h="96">
                  <a:moveTo>
                    <a:pt x="35" y="7"/>
                  </a:moveTo>
                  <a:lnTo>
                    <a:pt x="32" y="9"/>
                  </a:lnTo>
                  <a:lnTo>
                    <a:pt x="27" y="14"/>
                  </a:lnTo>
                  <a:lnTo>
                    <a:pt x="25" y="17"/>
                  </a:lnTo>
                  <a:lnTo>
                    <a:pt x="25" y="54"/>
                  </a:lnTo>
                  <a:lnTo>
                    <a:pt x="32" y="60"/>
                  </a:lnTo>
                  <a:lnTo>
                    <a:pt x="39" y="62"/>
                  </a:lnTo>
                  <a:lnTo>
                    <a:pt x="41" y="62"/>
                  </a:lnTo>
                  <a:lnTo>
                    <a:pt x="42" y="61"/>
                  </a:lnTo>
                  <a:lnTo>
                    <a:pt x="43" y="60"/>
                  </a:lnTo>
                  <a:lnTo>
                    <a:pt x="45" y="58"/>
                  </a:lnTo>
                  <a:lnTo>
                    <a:pt x="47" y="52"/>
                  </a:lnTo>
                  <a:lnTo>
                    <a:pt x="49" y="45"/>
                  </a:lnTo>
                  <a:lnTo>
                    <a:pt x="49" y="25"/>
                  </a:lnTo>
                  <a:lnTo>
                    <a:pt x="47" y="17"/>
                  </a:lnTo>
                  <a:lnTo>
                    <a:pt x="45" y="12"/>
                  </a:lnTo>
                  <a:lnTo>
                    <a:pt x="43" y="10"/>
                  </a:lnTo>
                  <a:lnTo>
                    <a:pt x="42" y="8"/>
                  </a:lnTo>
                  <a:lnTo>
                    <a:pt x="39" y="7"/>
                  </a:lnTo>
                  <a:lnTo>
                    <a:pt x="35" y="7"/>
                  </a:lnTo>
                  <a:close/>
                  <a:moveTo>
                    <a:pt x="43" y="0"/>
                  </a:moveTo>
                  <a:lnTo>
                    <a:pt x="49" y="1"/>
                  </a:lnTo>
                  <a:lnTo>
                    <a:pt x="56" y="4"/>
                  </a:lnTo>
                  <a:lnTo>
                    <a:pt x="59" y="7"/>
                  </a:lnTo>
                  <a:lnTo>
                    <a:pt x="64" y="13"/>
                  </a:lnTo>
                  <a:lnTo>
                    <a:pt x="66" y="16"/>
                  </a:lnTo>
                  <a:lnTo>
                    <a:pt x="67" y="24"/>
                  </a:lnTo>
                  <a:lnTo>
                    <a:pt x="68" y="33"/>
                  </a:lnTo>
                  <a:lnTo>
                    <a:pt x="67" y="42"/>
                  </a:lnTo>
                  <a:lnTo>
                    <a:pt x="66" y="51"/>
                  </a:lnTo>
                  <a:lnTo>
                    <a:pt x="63" y="55"/>
                  </a:lnTo>
                  <a:lnTo>
                    <a:pt x="61" y="58"/>
                  </a:lnTo>
                  <a:lnTo>
                    <a:pt x="56" y="62"/>
                  </a:lnTo>
                  <a:lnTo>
                    <a:pt x="49" y="65"/>
                  </a:lnTo>
                  <a:lnTo>
                    <a:pt x="43" y="67"/>
                  </a:lnTo>
                  <a:lnTo>
                    <a:pt x="40" y="67"/>
                  </a:lnTo>
                  <a:lnTo>
                    <a:pt x="37" y="66"/>
                  </a:lnTo>
                  <a:lnTo>
                    <a:pt x="35" y="65"/>
                  </a:lnTo>
                  <a:lnTo>
                    <a:pt x="32" y="64"/>
                  </a:lnTo>
                  <a:lnTo>
                    <a:pt x="31" y="63"/>
                  </a:lnTo>
                  <a:lnTo>
                    <a:pt x="29" y="61"/>
                  </a:lnTo>
                  <a:lnTo>
                    <a:pt x="27" y="60"/>
                  </a:lnTo>
                  <a:lnTo>
                    <a:pt x="25" y="58"/>
                  </a:lnTo>
                  <a:lnTo>
                    <a:pt x="25" y="89"/>
                  </a:lnTo>
                  <a:lnTo>
                    <a:pt x="27" y="91"/>
                  </a:lnTo>
                  <a:lnTo>
                    <a:pt x="27" y="92"/>
                  </a:lnTo>
                  <a:lnTo>
                    <a:pt x="28" y="92"/>
                  </a:lnTo>
                  <a:lnTo>
                    <a:pt x="29" y="93"/>
                  </a:lnTo>
                  <a:lnTo>
                    <a:pt x="32" y="94"/>
                  </a:lnTo>
                  <a:lnTo>
                    <a:pt x="34" y="94"/>
                  </a:lnTo>
                  <a:lnTo>
                    <a:pt x="34" y="96"/>
                  </a:lnTo>
                  <a:lnTo>
                    <a:pt x="0" y="96"/>
                  </a:lnTo>
                  <a:lnTo>
                    <a:pt x="0" y="94"/>
                  </a:lnTo>
                  <a:lnTo>
                    <a:pt x="3" y="92"/>
                  </a:lnTo>
                  <a:lnTo>
                    <a:pt x="5" y="91"/>
                  </a:lnTo>
                  <a:lnTo>
                    <a:pt x="5" y="89"/>
                  </a:lnTo>
                  <a:lnTo>
                    <a:pt x="5" y="87"/>
                  </a:lnTo>
                  <a:lnTo>
                    <a:pt x="6" y="85"/>
                  </a:lnTo>
                  <a:lnTo>
                    <a:pt x="6" y="13"/>
                  </a:lnTo>
                  <a:lnTo>
                    <a:pt x="5" y="10"/>
                  </a:lnTo>
                  <a:lnTo>
                    <a:pt x="5" y="9"/>
                  </a:lnTo>
                  <a:lnTo>
                    <a:pt x="5" y="7"/>
                  </a:lnTo>
                  <a:lnTo>
                    <a:pt x="4" y="7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1"/>
                  </a:lnTo>
                  <a:lnTo>
                    <a:pt x="25" y="1"/>
                  </a:lnTo>
                  <a:lnTo>
                    <a:pt x="25" y="10"/>
                  </a:lnTo>
                  <a:lnTo>
                    <a:pt x="29" y="6"/>
                  </a:lnTo>
                  <a:lnTo>
                    <a:pt x="31" y="4"/>
                  </a:lnTo>
                  <a:lnTo>
                    <a:pt x="32" y="3"/>
                  </a:lnTo>
                  <a:lnTo>
                    <a:pt x="35" y="2"/>
                  </a:lnTo>
                  <a:lnTo>
                    <a:pt x="37" y="0"/>
                  </a:lnTo>
                  <a:lnTo>
                    <a:pt x="40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13" name="Freeform 139"/>
            <p:cNvSpPr>
              <a:spLocks/>
            </p:cNvSpPr>
            <p:nvPr/>
          </p:nvSpPr>
          <p:spPr bwMode="auto">
            <a:xfrm>
              <a:off x="4350399" y="3236062"/>
              <a:ext cx="58674" cy="69342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8" y="0"/>
                </a:cxn>
                <a:cxn ang="0">
                  <a:pos x="50" y="0"/>
                </a:cxn>
                <a:cxn ang="0">
                  <a:pos x="54" y="5"/>
                </a:cxn>
                <a:cxn ang="0">
                  <a:pos x="55" y="7"/>
                </a:cxn>
                <a:cxn ang="0">
                  <a:pos x="55" y="9"/>
                </a:cxn>
                <a:cxn ang="0">
                  <a:pos x="54" y="12"/>
                </a:cxn>
                <a:cxn ang="0">
                  <a:pos x="53" y="14"/>
                </a:cxn>
                <a:cxn ang="0">
                  <a:pos x="52" y="16"/>
                </a:cxn>
                <a:cxn ang="0">
                  <a:pos x="51" y="17"/>
                </a:cxn>
                <a:cxn ang="0">
                  <a:pos x="48" y="19"/>
                </a:cxn>
                <a:cxn ang="0">
                  <a:pos x="44" y="19"/>
                </a:cxn>
                <a:cxn ang="0">
                  <a:pos x="41" y="17"/>
                </a:cxn>
                <a:cxn ang="0">
                  <a:pos x="40" y="16"/>
                </a:cxn>
                <a:cxn ang="0">
                  <a:pos x="39" y="15"/>
                </a:cxn>
                <a:cxn ang="0">
                  <a:pos x="37" y="14"/>
                </a:cxn>
                <a:cxn ang="0">
                  <a:pos x="33" y="14"/>
                </a:cxn>
                <a:cxn ang="0">
                  <a:pos x="30" y="16"/>
                </a:cxn>
                <a:cxn ang="0">
                  <a:pos x="28" y="21"/>
                </a:cxn>
                <a:cxn ang="0">
                  <a:pos x="26" y="27"/>
                </a:cxn>
                <a:cxn ang="0">
                  <a:pos x="26" y="36"/>
                </a:cxn>
                <a:cxn ang="0">
                  <a:pos x="26" y="59"/>
                </a:cxn>
                <a:cxn ang="0">
                  <a:pos x="26" y="60"/>
                </a:cxn>
                <a:cxn ang="0">
                  <a:pos x="26" y="61"/>
                </a:cxn>
                <a:cxn ang="0">
                  <a:pos x="28" y="62"/>
                </a:cxn>
                <a:cxn ang="0">
                  <a:pos x="31" y="62"/>
                </a:cxn>
                <a:cxn ang="0">
                  <a:pos x="31" y="65"/>
                </a:cxn>
                <a:cxn ang="0">
                  <a:pos x="0" y="65"/>
                </a:cxn>
                <a:cxn ang="0">
                  <a:pos x="0" y="62"/>
                </a:cxn>
                <a:cxn ang="0">
                  <a:pos x="2" y="62"/>
                </a:cxn>
                <a:cxn ang="0">
                  <a:pos x="3" y="61"/>
                </a:cxn>
                <a:cxn ang="0">
                  <a:pos x="4" y="61"/>
                </a:cxn>
                <a:cxn ang="0">
                  <a:pos x="5" y="61"/>
                </a:cxn>
                <a:cxn ang="0">
                  <a:pos x="6" y="59"/>
                </a:cxn>
                <a:cxn ang="0">
                  <a:pos x="6" y="58"/>
                </a:cxn>
                <a:cxn ang="0">
                  <a:pos x="6" y="55"/>
                </a:cxn>
                <a:cxn ang="0">
                  <a:pos x="6" y="9"/>
                </a:cxn>
                <a:cxn ang="0">
                  <a:pos x="6" y="8"/>
                </a:cxn>
                <a:cxn ang="0">
                  <a:pos x="6" y="7"/>
                </a:cxn>
                <a:cxn ang="0">
                  <a:pos x="5" y="6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0" y="1"/>
                </a:cxn>
                <a:cxn ang="0">
                  <a:pos x="26" y="1"/>
                </a:cxn>
                <a:cxn ang="0">
                  <a:pos x="26" y="16"/>
                </a:cxn>
                <a:cxn ang="0">
                  <a:pos x="29" y="10"/>
                </a:cxn>
                <a:cxn ang="0">
                  <a:pos x="33" y="5"/>
                </a:cxn>
                <a:cxn ang="0">
                  <a:pos x="37" y="3"/>
                </a:cxn>
                <a:cxn ang="0">
                  <a:pos x="40" y="1"/>
                </a:cxn>
                <a:cxn ang="0">
                  <a:pos x="46" y="0"/>
                </a:cxn>
              </a:cxnLst>
              <a:rect l="0" t="0" r="r" b="b"/>
              <a:pathLst>
                <a:path w="55" h="65">
                  <a:moveTo>
                    <a:pt x="46" y="0"/>
                  </a:moveTo>
                  <a:lnTo>
                    <a:pt x="48" y="0"/>
                  </a:lnTo>
                  <a:lnTo>
                    <a:pt x="50" y="0"/>
                  </a:lnTo>
                  <a:lnTo>
                    <a:pt x="54" y="5"/>
                  </a:lnTo>
                  <a:lnTo>
                    <a:pt x="55" y="7"/>
                  </a:lnTo>
                  <a:lnTo>
                    <a:pt x="55" y="9"/>
                  </a:lnTo>
                  <a:lnTo>
                    <a:pt x="54" y="12"/>
                  </a:lnTo>
                  <a:lnTo>
                    <a:pt x="53" y="14"/>
                  </a:lnTo>
                  <a:lnTo>
                    <a:pt x="52" y="16"/>
                  </a:lnTo>
                  <a:lnTo>
                    <a:pt x="51" y="17"/>
                  </a:lnTo>
                  <a:lnTo>
                    <a:pt x="48" y="19"/>
                  </a:lnTo>
                  <a:lnTo>
                    <a:pt x="44" y="19"/>
                  </a:lnTo>
                  <a:lnTo>
                    <a:pt x="41" y="17"/>
                  </a:lnTo>
                  <a:lnTo>
                    <a:pt x="40" y="16"/>
                  </a:lnTo>
                  <a:lnTo>
                    <a:pt x="39" y="15"/>
                  </a:lnTo>
                  <a:lnTo>
                    <a:pt x="37" y="14"/>
                  </a:lnTo>
                  <a:lnTo>
                    <a:pt x="33" y="14"/>
                  </a:lnTo>
                  <a:lnTo>
                    <a:pt x="30" y="16"/>
                  </a:lnTo>
                  <a:lnTo>
                    <a:pt x="28" y="21"/>
                  </a:lnTo>
                  <a:lnTo>
                    <a:pt x="26" y="27"/>
                  </a:lnTo>
                  <a:lnTo>
                    <a:pt x="26" y="36"/>
                  </a:lnTo>
                  <a:lnTo>
                    <a:pt x="26" y="59"/>
                  </a:lnTo>
                  <a:lnTo>
                    <a:pt x="26" y="60"/>
                  </a:lnTo>
                  <a:lnTo>
                    <a:pt x="26" y="61"/>
                  </a:lnTo>
                  <a:lnTo>
                    <a:pt x="28" y="62"/>
                  </a:lnTo>
                  <a:lnTo>
                    <a:pt x="31" y="62"/>
                  </a:lnTo>
                  <a:lnTo>
                    <a:pt x="31" y="65"/>
                  </a:lnTo>
                  <a:lnTo>
                    <a:pt x="0" y="65"/>
                  </a:lnTo>
                  <a:lnTo>
                    <a:pt x="0" y="62"/>
                  </a:lnTo>
                  <a:lnTo>
                    <a:pt x="2" y="62"/>
                  </a:lnTo>
                  <a:lnTo>
                    <a:pt x="3" y="61"/>
                  </a:lnTo>
                  <a:lnTo>
                    <a:pt x="4" y="61"/>
                  </a:lnTo>
                  <a:lnTo>
                    <a:pt x="5" y="61"/>
                  </a:lnTo>
                  <a:lnTo>
                    <a:pt x="6" y="59"/>
                  </a:lnTo>
                  <a:lnTo>
                    <a:pt x="6" y="58"/>
                  </a:lnTo>
                  <a:lnTo>
                    <a:pt x="6" y="55"/>
                  </a:lnTo>
                  <a:lnTo>
                    <a:pt x="6" y="9"/>
                  </a:lnTo>
                  <a:lnTo>
                    <a:pt x="6" y="8"/>
                  </a:lnTo>
                  <a:lnTo>
                    <a:pt x="6" y="7"/>
                  </a:lnTo>
                  <a:lnTo>
                    <a:pt x="5" y="6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1"/>
                  </a:lnTo>
                  <a:lnTo>
                    <a:pt x="26" y="1"/>
                  </a:lnTo>
                  <a:lnTo>
                    <a:pt x="26" y="16"/>
                  </a:lnTo>
                  <a:lnTo>
                    <a:pt x="29" y="10"/>
                  </a:lnTo>
                  <a:lnTo>
                    <a:pt x="33" y="5"/>
                  </a:lnTo>
                  <a:lnTo>
                    <a:pt x="37" y="3"/>
                  </a:lnTo>
                  <a:lnTo>
                    <a:pt x="40" y="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14" name="Freeform 140"/>
            <p:cNvSpPr>
              <a:spLocks noEditPoints="1"/>
            </p:cNvSpPr>
            <p:nvPr/>
          </p:nvSpPr>
          <p:spPr bwMode="auto">
            <a:xfrm>
              <a:off x="4415474" y="3236062"/>
              <a:ext cx="66142" cy="71476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7" y="5"/>
                </a:cxn>
                <a:cxn ang="0">
                  <a:pos x="25" y="7"/>
                </a:cxn>
                <a:cxn ang="0">
                  <a:pos x="24" y="7"/>
                </a:cxn>
                <a:cxn ang="0">
                  <a:pos x="22" y="10"/>
                </a:cxn>
                <a:cxn ang="0">
                  <a:pos x="22" y="12"/>
                </a:cxn>
                <a:cxn ang="0">
                  <a:pos x="21" y="14"/>
                </a:cxn>
                <a:cxn ang="0">
                  <a:pos x="21" y="17"/>
                </a:cxn>
                <a:cxn ang="0">
                  <a:pos x="19" y="23"/>
                </a:cxn>
                <a:cxn ang="0">
                  <a:pos x="19" y="48"/>
                </a:cxn>
                <a:cxn ang="0">
                  <a:pos x="21" y="52"/>
                </a:cxn>
                <a:cxn ang="0">
                  <a:pos x="21" y="55"/>
                </a:cxn>
                <a:cxn ang="0">
                  <a:pos x="22" y="58"/>
                </a:cxn>
                <a:cxn ang="0">
                  <a:pos x="25" y="61"/>
                </a:cxn>
                <a:cxn ang="0">
                  <a:pos x="27" y="61"/>
                </a:cxn>
                <a:cxn ang="0">
                  <a:pos x="29" y="62"/>
                </a:cxn>
                <a:cxn ang="0">
                  <a:pos x="36" y="62"/>
                </a:cxn>
                <a:cxn ang="0">
                  <a:pos x="39" y="59"/>
                </a:cxn>
                <a:cxn ang="0">
                  <a:pos x="40" y="56"/>
                </a:cxn>
                <a:cxn ang="0">
                  <a:pos x="42" y="54"/>
                </a:cxn>
                <a:cxn ang="0">
                  <a:pos x="42" y="48"/>
                </a:cxn>
                <a:cxn ang="0">
                  <a:pos x="43" y="40"/>
                </a:cxn>
                <a:cxn ang="0">
                  <a:pos x="43" y="21"/>
                </a:cxn>
                <a:cxn ang="0">
                  <a:pos x="42" y="16"/>
                </a:cxn>
                <a:cxn ang="0">
                  <a:pos x="42" y="12"/>
                </a:cxn>
                <a:cxn ang="0">
                  <a:pos x="39" y="7"/>
                </a:cxn>
                <a:cxn ang="0">
                  <a:pos x="37" y="6"/>
                </a:cxn>
                <a:cxn ang="0">
                  <a:pos x="36" y="5"/>
                </a:cxn>
                <a:cxn ang="0">
                  <a:pos x="33" y="4"/>
                </a:cxn>
                <a:cxn ang="0">
                  <a:pos x="29" y="4"/>
                </a:cxn>
                <a:cxn ang="0">
                  <a:pos x="31" y="0"/>
                </a:cxn>
                <a:cxn ang="0">
                  <a:pos x="39" y="1"/>
                </a:cxn>
                <a:cxn ang="0">
                  <a:pos x="47" y="4"/>
                </a:cxn>
                <a:cxn ang="0">
                  <a:pos x="50" y="6"/>
                </a:cxn>
                <a:cxn ang="0">
                  <a:pos x="55" y="10"/>
                </a:cxn>
                <a:cxn ang="0">
                  <a:pos x="56" y="13"/>
                </a:cxn>
                <a:cxn ang="0">
                  <a:pos x="58" y="16"/>
                </a:cxn>
                <a:cxn ang="0">
                  <a:pos x="61" y="24"/>
                </a:cxn>
                <a:cxn ang="0">
                  <a:pos x="62" y="34"/>
                </a:cxn>
                <a:cxn ang="0">
                  <a:pos x="60" y="47"/>
                </a:cxn>
                <a:cxn ang="0">
                  <a:pos x="55" y="56"/>
                </a:cxn>
                <a:cxn ang="0">
                  <a:pos x="49" y="62"/>
                </a:cxn>
                <a:cxn ang="0">
                  <a:pos x="40" y="66"/>
                </a:cxn>
                <a:cxn ang="0">
                  <a:pos x="31" y="67"/>
                </a:cxn>
                <a:cxn ang="0">
                  <a:pos x="22" y="66"/>
                </a:cxn>
                <a:cxn ang="0">
                  <a:pos x="14" y="62"/>
                </a:cxn>
                <a:cxn ang="0">
                  <a:pos x="7" y="56"/>
                </a:cxn>
                <a:cxn ang="0">
                  <a:pos x="3" y="50"/>
                </a:cxn>
                <a:cxn ang="0">
                  <a:pos x="1" y="42"/>
                </a:cxn>
                <a:cxn ang="0">
                  <a:pos x="0" y="34"/>
                </a:cxn>
                <a:cxn ang="0">
                  <a:pos x="1" y="25"/>
                </a:cxn>
                <a:cxn ang="0">
                  <a:pos x="4" y="17"/>
                </a:cxn>
                <a:cxn ang="0">
                  <a:pos x="9" y="10"/>
                </a:cxn>
                <a:cxn ang="0">
                  <a:pos x="14" y="4"/>
                </a:cxn>
                <a:cxn ang="0">
                  <a:pos x="22" y="1"/>
                </a:cxn>
                <a:cxn ang="0">
                  <a:pos x="31" y="0"/>
                </a:cxn>
              </a:cxnLst>
              <a:rect l="0" t="0" r="r" b="b"/>
              <a:pathLst>
                <a:path w="62" h="67">
                  <a:moveTo>
                    <a:pt x="29" y="4"/>
                  </a:moveTo>
                  <a:lnTo>
                    <a:pt x="27" y="5"/>
                  </a:lnTo>
                  <a:lnTo>
                    <a:pt x="25" y="7"/>
                  </a:lnTo>
                  <a:lnTo>
                    <a:pt x="24" y="7"/>
                  </a:lnTo>
                  <a:lnTo>
                    <a:pt x="22" y="10"/>
                  </a:lnTo>
                  <a:lnTo>
                    <a:pt x="22" y="12"/>
                  </a:lnTo>
                  <a:lnTo>
                    <a:pt x="21" y="14"/>
                  </a:lnTo>
                  <a:lnTo>
                    <a:pt x="21" y="17"/>
                  </a:lnTo>
                  <a:lnTo>
                    <a:pt x="19" y="23"/>
                  </a:lnTo>
                  <a:lnTo>
                    <a:pt x="19" y="48"/>
                  </a:lnTo>
                  <a:lnTo>
                    <a:pt x="21" y="52"/>
                  </a:lnTo>
                  <a:lnTo>
                    <a:pt x="21" y="55"/>
                  </a:lnTo>
                  <a:lnTo>
                    <a:pt x="22" y="58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29" y="62"/>
                  </a:lnTo>
                  <a:lnTo>
                    <a:pt x="36" y="62"/>
                  </a:lnTo>
                  <a:lnTo>
                    <a:pt x="39" y="59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3" y="40"/>
                  </a:lnTo>
                  <a:lnTo>
                    <a:pt x="43" y="21"/>
                  </a:lnTo>
                  <a:lnTo>
                    <a:pt x="42" y="16"/>
                  </a:lnTo>
                  <a:lnTo>
                    <a:pt x="42" y="12"/>
                  </a:lnTo>
                  <a:lnTo>
                    <a:pt x="39" y="7"/>
                  </a:lnTo>
                  <a:lnTo>
                    <a:pt x="37" y="6"/>
                  </a:lnTo>
                  <a:lnTo>
                    <a:pt x="36" y="5"/>
                  </a:lnTo>
                  <a:lnTo>
                    <a:pt x="33" y="4"/>
                  </a:lnTo>
                  <a:lnTo>
                    <a:pt x="29" y="4"/>
                  </a:lnTo>
                  <a:close/>
                  <a:moveTo>
                    <a:pt x="31" y="0"/>
                  </a:moveTo>
                  <a:lnTo>
                    <a:pt x="39" y="1"/>
                  </a:lnTo>
                  <a:lnTo>
                    <a:pt x="47" y="4"/>
                  </a:lnTo>
                  <a:lnTo>
                    <a:pt x="50" y="6"/>
                  </a:lnTo>
                  <a:lnTo>
                    <a:pt x="55" y="10"/>
                  </a:lnTo>
                  <a:lnTo>
                    <a:pt x="56" y="13"/>
                  </a:lnTo>
                  <a:lnTo>
                    <a:pt x="58" y="16"/>
                  </a:lnTo>
                  <a:lnTo>
                    <a:pt x="61" y="24"/>
                  </a:lnTo>
                  <a:lnTo>
                    <a:pt x="62" y="34"/>
                  </a:lnTo>
                  <a:lnTo>
                    <a:pt x="60" y="47"/>
                  </a:lnTo>
                  <a:lnTo>
                    <a:pt x="55" y="56"/>
                  </a:lnTo>
                  <a:lnTo>
                    <a:pt x="49" y="62"/>
                  </a:lnTo>
                  <a:lnTo>
                    <a:pt x="40" y="66"/>
                  </a:lnTo>
                  <a:lnTo>
                    <a:pt x="31" y="67"/>
                  </a:lnTo>
                  <a:lnTo>
                    <a:pt x="22" y="66"/>
                  </a:lnTo>
                  <a:lnTo>
                    <a:pt x="14" y="62"/>
                  </a:lnTo>
                  <a:lnTo>
                    <a:pt x="7" y="56"/>
                  </a:lnTo>
                  <a:lnTo>
                    <a:pt x="3" y="50"/>
                  </a:lnTo>
                  <a:lnTo>
                    <a:pt x="1" y="42"/>
                  </a:lnTo>
                  <a:lnTo>
                    <a:pt x="0" y="34"/>
                  </a:lnTo>
                  <a:lnTo>
                    <a:pt x="1" y="25"/>
                  </a:lnTo>
                  <a:lnTo>
                    <a:pt x="4" y="17"/>
                  </a:lnTo>
                  <a:lnTo>
                    <a:pt x="9" y="10"/>
                  </a:lnTo>
                  <a:lnTo>
                    <a:pt x="14" y="4"/>
                  </a:lnTo>
                  <a:lnTo>
                    <a:pt x="22" y="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15" name="Freeform 141"/>
            <p:cNvSpPr>
              <a:spLocks/>
            </p:cNvSpPr>
            <p:nvPr/>
          </p:nvSpPr>
          <p:spPr bwMode="auto">
            <a:xfrm>
              <a:off x="4489083" y="3211526"/>
              <a:ext cx="46939" cy="96012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9" y="0"/>
                </a:cxn>
                <a:cxn ang="0">
                  <a:pos x="29" y="24"/>
                </a:cxn>
                <a:cxn ang="0">
                  <a:pos x="44" y="24"/>
                </a:cxn>
                <a:cxn ang="0">
                  <a:pos x="44" y="32"/>
                </a:cxn>
                <a:cxn ang="0">
                  <a:pos x="29" y="32"/>
                </a:cxn>
                <a:cxn ang="0">
                  <a:pos x="29" y="78"/>
                </a:cxn>
                <a:cxn ang="0">
                  <a:pos x="30" y="79"/>
                </a:cxn>
                <a:cxn ang="0">
                  <a:pos x="30" y="79"/>
                </a:cxn>
                <a:cxn ang="0">
                  <a:pos x="32" y="81"/>
                </a:cxn>
                <a:cxn ang="0">
                  <a:pos x="35" y="81"/>
                </a:cxn>
                <a:cxn ang="0">
                  <a:pos x="37" y="80"/>
                </a:cxn>
                <a:cxn ang="0">
                  <a:pos x="39" y="78"/>
                </a:cxn>
                <a:cxn ang="0">
                  <a:pos x="40" y="75"/>
                </a:cxn>
                <a:cxn ang="0">
                  <a:pos x="42" y="77"/>
                </a:cxn>
                <a:cxn ang="0">
                  <a:pos x="38" y="84"/>
                </a:cxn>
                <a:cxn ang="0">
                  <a:pos x="32" y="88"/>
                </a:cxn>
                <a:cxn ang="0">
                  <a:pos x="24" y="90"/>
                </a:cxn>
                <a:cxn ang="0">
                  <a:pos x="22" y="90"/>
                </a:cxn>
                <a:cxn ang="0">
                  <a:pos x="17" y="88"/>
                </a:cxn>
                <a:cxn ang="0">
                  <a:pos x="15" y="87"/>
                </a:cxn>
                <a:cxn ang="0">
                  <a:pos x="14" y="84"/>
                </a:cxn>
                <a:cxn ang="0">
                  <a:pos x="10" y="81"/>
                </a:cxn>
                <a:cxn ang="0">
                  <a:pos x="10" y="79"/>
                </a:cxn>
                <a:cxn ang="0">
                  <a:pos x="10" y="32"/>
                </a:cxn>
                <a:cxn ang="0">
                  <a:pos x="0" y="32"/>
                </a:cxn>
                <a:cxn ang="0">
                  <a:pos x="0" y="29"/>
                </a:cxn>
                <a:cxn ang="0">
                  <a:pos x="9" y="23"/>
                </a:cxn>
                <a:cxn ang="0">
                  <a:pos x="21" y="9"/>
                </a:cxn>
                <a:cxn ang="0">
                  <a:pos x="26" y="0"/>
                </a:cxn>
              </a:cxnLst>
              <a:rect l="0" t="0" r="r" b="b"/>
              <a:pathLst>
                <a:path w="44" h="90">
                  <a:moveTo>
                    <a:pt x="26" y="0"/>
                  </a:moveTo>
                  <a:lnTo>
                    <a:pt x="29" y="0"/>
                  </a:lnTo>
                  <a:lnTo>
                    <a:pt x="29" y="24"/>
                  </a:lnTo>
                  <a:lnTo>
                    <a:pt x="44" y="24"/>
                  </a:lnTo>
                  <a:lnTo>
                    <a:pt x="44" y="32"/>
                  </a:lnTo>
                  <a:lnTo>
                    <a:pt x="29" y="32"/>
                  </a:lnTo>
                  <a:lnTo>
                    <a:pt x="29" y="78"/>
                  </a:lnTo>
                  <a:lnTo>
                    <a:pt x="30" y="79"/>
                  </a:lnTo>
                  <a:lnTo>
                    <a:pt x="30" y="79"/>
                  </a:lnTo>
                  <a:lnTo>
                    <a:pt x="32" y="81"/>
                  </a:lnTo>
                  <a:lnTo>
                    <a:pt x="35" y="81"/>
                  </a:lnTo>
                  <a:lnTo>
                    <a:pt x="37" y="80"/>
                  </a:lnTo>
                  <a:lnTo>
                    <a:pt x="39" y="78"/>
                  </a:lnTo>
                  <a:lnTo>
                    <a:pt x="40" y="75"/>
                  </a:lnTo>
                  <a:lnTo>
                    <a:pt x="42" y="77"/>
                  </a:lnTo>
                  <a:lnTo>
                    <a:pt x="38" y="84"/>
                  </a:lnTo>
                  <a:lnTo>
                    <a:pt x="32" y="88"/>
                  </a:lnTo>
                  <a:lnTo>
                    <a:pt x="24" y="90"/>
                  </a:lnTo>
                  <a:lnTo>
                    <a:pt x="22" y="90"/>
                  </a:lnTo>
                  <a:lnTo>
                    <a:pt x="17" y="88"/>
                  </a:lnTo>
                  <a:lnTo>
                    <a:pt x="15" y="87"/>
                  </a:lnTo>
                  <a:lnTo>
                    <a:pt x="14" y="84"/>
                  </a:lnTo>
                  <a:lnTo>
                    <a:pt x="10" y="81"/>
                  </a:lnTo>
                  <a:lnTo>
                    <a:pt x="10" y="79"/>
                  </a:lnTo>
                  <a:lnTo>
                    <a:pt x="10" y="32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9" y="23"/>
                  </a:lnTo>
                  <a:lnTo>
                    <a:pt x="21" y="9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16" name="Freeform 142"/>
            <p:cNvSpPr>
              <a:spLocks noEditPoints="1"/>
            </p:cNvSpPr>
            <p:nvPr/>
          </p:nvSpPr>
          <p:spPr bwMode="auto">
            <a:xfrm>
              <a:off x="4542423" y="3236062"/>
              <a:ext cx="66142" cy="71476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7" y="5"/>
                </a:cxn>
                <a:cxn ang="0">
                  <a:pos x="25" y="7"/>
                </a:cxn>
                <a:cxn ang="0">
                  <a:pos x="24" y="7"/>
                </a:cxn>
                <a:cxn ang="0">
                  <a:pos x="21" y="10"/>
                </a:cxn>
                <a:cxn ang="0">
                  <a:pos x="21" y="12"/>
                </a:cxn>
                <a:cxn ang="0">
                  <a:pos x="21" y="14"/>
                </a:cxn>
                <a:cxn ang="0">
                  <a:pos x="21" y="17"/>
                </a:cxn>
                <a:cxn ang="0">
                  <a:pos x="19" y="23"/>
                </a:cxn>
                <a:cxn ang="0">
                  <a:pos x="19" y="48"/>
                </a:cxn>
                <a:cxn ang="0">
                  <a:pos x="21" y="52"/>
                </a:cxn>
                <a:cxn ang="0">
                  <a:pos x="21" y="55"/>
                </a:cxn>
                <a:cxn ang="0">
                  <a:pos x="22" y="58"/>
                </a:cxn>
                <a:cxn ang="0">
                  <a:pos x="25" y="61"/>
                </a:cxn>
                <a:cxn ang="0">
                  <a:pos x="27" y="61"/>
                </a:cxn>
                <a:cxn ang="0">
                  <a:pos x="29" y="62"/>
                </a:cxn>
                <a:cxn ang="0">
                  <a:pos x="35" y="62"/>
                </a:cxn>
                <a:cxn ang="0">
                  <a:pos x="38" y="59"/>
                </a:cxn>
                <a:cxn ang="0">
                  <a:pos x="40" y="56"/>
                </a:cxn>
                <a:cxn ang="0">
                  <a:pos x="41" y="54"/>
                </a:cxn>
                <a:cxn ang="0">
                  <a:pos x="42" y="48"/>
                </a:cxn>
                <a:cxn ang="0">
                  <a:pos x="43" y="40"/>
                </a:cxn>
                <a:cxn ang="0">
                  <a:pos x="43" y="21"/>
                </a:cxn>
                <a:cxn ang="0">
                  <a:pos x="42" y="16"/>
                </a:cxn>
                <a:cxn ang="0">
                  <a:pos x="41" y="12"/>
                </a:cxn>
                <a:cxn ang="0">
                  <a:pos x="38" y="7"/>
                </a:cxn>
                <a:cxn ang="0">
                  <a:pos x="37" y="6"/>
                </a:cxn>
                <a:cxn ang="0">
                  <a:pos x="35" y="5"/>
                </a:cxn>
                <a:cxn ang="0">
                  <a:pos x="33" y="4"/>
                </a:cxn>
                <a:cxn ang="0">
                  <a:pos x="29" y="4"/>
                </a:cxn>
                <a:cxn ang="0">
                  <a:pos x="31" y="0"/>
                </a:cxn>
                <a:cxn ang="0">
                  <a:pos x="39" y="1"/>
                </a:cxn>
                <a:cxn ang="0">
                  <a:pos x="47" y="4"/>
                </a:cxn>
                <a:cxn ang="0">
                  <a:pos x="50" y="6"/>
                </a:cxn>
                <a:cxn ang="0">
                  <a:pos x="54" y="10"/>
                </a:cxn>
                <a:cxn ang="0">
                  <a:pos x="56" y="13"/>
                </a:cxn>
                <a:cxn ang="0">
                  <a:pos x="58" y="16"/>
                </a:cxn>
                <a:cxn ang="0">
                  <a:pos x="61" y="24"/>
                </a:cxn>
                <a:cxn ang="0">
                  <a:pos x="62" y="34"/>
                </a:cxn>
                <a:cxn ang="0">
                  <a:pos x="60" y="47"/>
                </a:cxn>
                <a:cxn ang="0">
                  <a:pos x="54" y="56"/>
                </a:cxn>
                <a:cxn ang="0">
                  <a:pos x="48" y="62"/>
                </a:cxn>
                <a:cxn ang="0">
                  <a:pos x="40" y="66"/>
                </a:cxn>
                <a:cxn ang="0">
                  <a:pos x="31" y="67"/>
                </a:cxn>
                <a:cxn ang="0">
                  <a:pos x="21" y="66"/>
                </a:cxn>
                <a:cxn ang="0">
                  <a:pos x="14" y="62"/>
                </a:cxn>
                <a:cxn ang="0">
                  <a:pos x="7" y="56"/>
                </a:cxn>
                <a:cxn ang="0">
                  <a:pos x="3" y="50"/>
                </a:cxn>
                <a:cxn ang="0">
                  <a:pos x="1" y="42"/>
                </a:cxn>
                <a:cxn ang="0">
                  <a:pos x="0" y="34"/>
                </a:cxn>
                <a:cxn ang="0">
                  <a:pos x="1" y="25"/>
                </a:cxn>
                <a:cxn ang="0">
                  <a:pos x="4" y="17"/>
                </a:cxn>
                <a:cxn ang="0">
                  <a:pos x="8" y="10"/>
                </a:cxn>
                <a:cxn ang="0">
                  <a:pos x="14" y="4"/>
                </a:cxn>
                <a:cxn ang="0">
                  <a:pos x="21" y="1"/>
                </a:cxn>
                <a:cxn ang="0">
                  <a:pos x="31" y="0"/>
                </a:cxn>
              </a:cxnLst>
              <a:rect l="0" t="0" r="r" b="b"/>
              <a:pathLst>
                <a:path w="62" h="67">
                  <a:moveTo>
                    <a:pt x="29" y="4"/>
                  </a:moveTo>
                  <a:lnTo>
                    <a:pt x="27" y="5"/>
                  </a:lnTo>
                  <a:lnTo>
                    <a:pt x="25" y="7"/>
                  </a:lnTo>
                  <a:lnTo>
                    <a:pt x="24" y="7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1" y="14"/>
                  </a:lnTo>
                  <a:lnTo>
                    <a:pt x="21" y="17"/>
                  </a:lnTo>
                  <a:lnTo>
                    <a:pt x="19" y="23"/>
                  </a:lnTo>
                  <a:lnTo>
                    <a:pt x="19" y="48"/>
                  </a:lnTo>
                  <a:lnTo>
                    <a:pt x="21" y="52"/>
                  </a:lnTo>
                  <a:lnTo>
                    <a:pt x="21" y="55"/>
                  </a:lnTo>
                  <a:lnTo>
                    <a:pt x="22" y="58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29" y="62"/>
                  </a:lnTo>
                  <a:lnTo>
                    <a:pt x="35" y="62"/>
                  </a:lnTo>
                  <a:lnTo>
                    <a:pt x="38" y="59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2" y="48"/>
                  </a:lnTo>
                  <a:lnTo>
                    <a:pt x="43" y="40"/>
                  </a:lnTo>
                  <a:lnTo>
                    <a:pt x="43" y="21"/>
                  </a:lnTo>
                  <a:lnTo>
                    <a:pt x="42" y="16"/>
                  </a:lnTo>
                  <a:lnTo>
                    <a:pt x="41" y="12"/>
                  </a:lnTo>
                  <a:lnTo>
                    <a:pt x="38" y="7"/>
                  </a:lnTo>
                  <a:lnTo>
                    <a:pt x="37" y="6"/>
                  </a:lnTo>
                  <a:lnTo>
                    <a:pt x="35" y="5"/>
                  </a:lnTo>
                  <a:lnTo>
                    <a:pt x="33" y="4"/>
                  </a:lnTo>
                  <a:lnTo>
                    <a:pt x="29" y="4"/>
                  </a:lnTo>
                  <a:close/>
                  <a:moveTo>
                    <a:pt x="31" y="0"/>
                  </a:moveTo>
                  <a:lnTo>
                    <a:pt x="39" y="1"/>
                  </a:lnTo>
                  <a:lnTo>
                    <a:pt x="47" y="4"/>
                  </a:lnTo>
                  <a:lnTo>
                    <a:pt x="50" y="6"/>
                  </a:lnTo>
                  <a:lnTo>
                    <a:pt x="54" y="10"/>
                  </a:lnTo>
                  <a:lnTo>
                    <a:pt x="56" y="13"/>
                  </a:lnTo>
                  <a:lnTo>
                    <a:pt x="58" y="16"/>
                  </a:lnTo>
                  <a:lnTo>
                    <a:pt x="61" y="24"/>
                  </a:lnTo>
                  <a:lnTo>
                    <a:pt x="62" y="34"/>
                  </a:lnTo>
                  <a:lnTo>
                    <a:pt x="60" y="47"/>
                  </a:lnTo>
                  <a:lnTo>
                    <a:pt x="54" y="56"/>
                  </a:lnTo>
                  <a:lnTo>
                    <a:pt x="48" y="62"/>
                  </a:lnTo>
                  <a:lnTo>
                    <a:pt x="40" y="66"/>
                  </a:lnTo>
                  <a:lnTo>
                    <a:pt x="31" y="67"/>
                  </a:lnTo>
                  <a:lnTo>
                    <a:pt x="21" y="66"/>
                  </a:lnTo>
                  <a:lnTo>
                    <a:pt x="14" y="62"/>
                  </a:lnTo>
                  <a:lnTo>
                    <a:pt x="7" y="56"/>
                  </a:lnTo>
                  <a:lnTo>
                    <a:pt x="3" y="50"/>
                  </a:lnTo>
                  <a:lnTo>
                    <a:pt x="1" y="42"/>
                  </a:lnTo>
                  <a:lnTo>
                    <a:pt x="0" y="34"/>
                  </a:lnTo>
                  <a:lnTo>
                    <a:pt x="1" y="25"/>
                  </a:lnTo>
                  <a:lnTo>
                    <a:pt x="4" y="17"/>
                  </a:lnTo>
                  <a:lnTo>
                    <a:pt x="8" y="10"/>
                  </a:lnTo>
                  <a:lnTo>
                    <a:pt x="14" y="4"/>
                  </a:lnTo>
                  <a:lnTo>
                    <a:pt x="21" y="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17" name="Freeform 143"/>
            <p:cNvSpPr>
              <a:spLocks/>
            </p:cNvSpPr>
            <p:nvPr/>
          </p:nvSpPr>
          <p:spPr bwMode="auto">
            <a:xfrm>
              <a:off x="4619233" y="3236062"/>
              <a:ext cx="71475" cy="69342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48" y="0"/>
                </a:cxn>
                <a:cxn ang="0">
                  <a:pos x="50" y="0"/>
                </a:cxn>
                <a:cxn ang="0">
                  <a:pos x="53" y="2"/>
                </a:cxn>
                <a:cxn ang="0">
                  <a:pos x="55" y="3"/>
                </a:cxn>
                <a:cxn ang="0">
                  <a:pos x="57" y="6"/>
                </a:cxn>
                <a:cxn ang="0">
                  <a:pos x="59" y="9"/>
                </a:cxn>
                <a:cxn ang="0">
                  <a:pos x="60" y="12"/>
                </a:cxn>
                <a:cxn ang="0">
                  <a:pos x="61" y="17"/>
                </a:cxn>
                <a:cxn ang="0">
                  <a:pos x="61" y="58"/>
                </a:cxn>
                <a:cxn ang="0">
                  <a:pos x="62" y="59"/>
                </a:cxn>
                <a:cxn ang="0">
                  <a:pos x="63" y="59"/>
                </a:cxn>
                <a:cxn ang="0">
                  <a:pos x="63" y="61"/>
                </a:cxn>
                <a:cxn ang="0">
                  <a:pos x="63" y="61"/>
                </a:cxn>
                <a:cxn ang="0">
                  <a:pos x="65" y="62"/>
                </a:cxn>
                <a:cxn ang="0">
                  <a:pos x="67" y="62"/>
                </a:cxn>
                <a:cxn ang="0">
                  <a:pos x="67" y="65"/>
                </a:cxn>
                <a:cxn ang="0">
                  <a:pos x="36" y="65"/>
                </a:cxn>
                <a:cxn ang="0">
                  <a:pos x="36" y="62"/>
                </a:cxn>
                <a:cxn ang="0">
                  <a:pos x="38" y="62"/>
                </a:cxn>
                <a:cxn ang="0">
                  <a:pos x="39" y="61"/>
                </a:cxn>
                <a:cxn ang="0">
                  <a:pos x="40" y="61"/>
                </a:cxn>
                <a:cxn ang="0">
                  <a:pos x="40" y="59"/>
                </a:cxn>
                <a:cxn ang="0">
                  <a:pos x="42" y="56"/>
                </a:cxn>
                <a:cxn ang="0">
                  <a:pos x="42" y="14"/>
                </a:cxn>
                <a:cxn ang="0">
                  <a:pos x="41" y="12"/>
                </a:cxn>
                <a:cxn ang="0">
                  <a:pos x="39" y="10"/>
                </a:cxn>
                <a:cxn ang="0">
                  <a:pos x="39" y="10"/>
                </a:cxn>
                <a:cxn ang="0">
                  <a:pos x="39" y="10"/>
                </a:cxn>
                <a:cxn ang="0">
                  <a:pos x="38" y="9"/>
                </a:cxn>
                <a:cxn ang="0">
                  <a:pos x="34" y="9"/>
                </a:cxn>
                <a:cxn ang="0">
                  <a:pos x="29" y="12"/>
                </a:cxn>
                <a:cxn ang="0">
                  <a:pos x="27" y="15"/>
                </a:cxn>
                <a:cxn ang="0">
                  <a:pos x="26" y="19"/>
                </a:cxn>
                <a:cxn ang="0">
                  <a:pos x="26" y="56"/>
                </a:cxn>
                <a:cxn ang="0">
                  <a:pos x="27" y="59"/>
                </a:cxn>
                <a:cxn ang="0">
                  <a:pos x="27" y="61"/>
                </a:cxn>
                <a:cxn ang="0">
                  <a:pos x="28" y="61"/>
                </a:cxn>
                <a:cxn ang="0">
                  <a:pos x="29" y="62"/>
                </a:cxn>
                <a:cxn ang="0">
                  <a:pos x="31" y="62"/>
                </a:cxn>
                <a:cxn ang="0">
                  <a:pos x="31" y="65"/>
                </a:cxn>
                <a:cxn ang="0">
                  <a:pos x="0" y="65"/>
                </a:cxn>
                <a:cxn ang="0">
                  <a:pos x="0" y="62"/>
                </a:cxn>
                <a:cxn ang="0">
                  <a:pos x="2" y="62"/>
                </a:cxn>
                <a:cxn ang="0">
                  <a:pos x="4" y="61"/>
                </a:cxn>
                <a:cxn ang="0">
                  <a:pos x="6" y="56"/>
                </a:cxn>
                <a:cxn ang="0">
                  <a:pos x="6" y="11"/>
                </a:cxn>
                <a:cxn ang="0">
                  <a:pos x="6" y="9"/>
                </a:cxn>
                <a:cxn ang="0">
                  <a:pos x="6" y="8"/>
                </a:cxn>
                <a:cxn ang="0">
                  <a:pos x="5" y="7"/>
                </a:cxn>
                <a:cxn ang="0">
                  <a:pos x="5" y="7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0" y="1"/>
                </a:cxn>
                <a:cxn ang="0">
                  <a:pos x="26" y="1"/>
                </a:cxn>
                <a:cxn ang="0">
                  <a:pos x="26" y="10"/>
                </a:cxn>
                <a:cxn ang="0">
                  <a:pos x="31" y="5"/>
                </a:cxn>
                <a:cxn ang="0">
                  <a:pos x="34" y="3"/>
                </a:cxn>
                <a:cxn ang="0">
                  <a:pos x="36" y="2"/>
                </a:cxn>
                <a:cxn ang="0">
                  <a:pos x="39" y="0"/>
                </a:cxn>
                <a:cxn ang="0">
                  <a:pos x="42" y="0"/>
                </a:cxn>
                <a:cxn ang="0">
                  <a:pos x="45" y="0"/>
                </a:cxn>
              </a:cxnLst>
              <a:rect l="0" t="0" r="r" b="b"/>
              <a:pathLst>
                <a:path w="67" h="65">
                  <a:moveTo>
                    <a:pt x="45" y="0"/>
                  </a:moveTo>
                  <a:lnTo>
                    <a:pt x="48" y="0"/>
                  </a:lnTo>
                  <a:lnTo>
                    <a:pt x="50" y="0"/>
                  </a:lnTo>
                  <a:lnTo>
                    <a:pt x="53" y="2"/>
                  </a:lnTo>
                  <a:lnTo>
                    <a:pt x="55" y="3"/>
                  </a:lnTo>
                  <a:lnTo>
                    <a:pt x="57" y="6"/>
                  </a:lnTo>
                  <a:lnTo>
                    <a:pt x="59" y="9"/>
                  </a:lnTo>
                  <a:lnTo>
                    <a:pt x="60" y="12"/>
                  </a:lnTo>
                  <a:lnTo>
                    <a:pt x="61" y="17"/>
                  </a:lnTo>
                  <a:lnTo>
                    <a:pt x="61" y="58"/>
                  </a:lnTo>
                  <a:lnTo>
                    <a:pt x="62" y="59"/>
                  </a:lnTo>
                  <a:lnTo>
                    <a:pt x="63" y="59"/>
                  </a:lnTo>
                  <a:lnTo>
                    <a:pt x="63" y="61"/>
                  </a:lnTo>
                  <a:lnTo>
                    <a:pt x="63" y="61"/>
                  </a:lnTo>
                  <a:lnTo>
                    <a:pt x="65" y="62"/>
                  </a:lnTo>
                  <a:lnTo>
                    <a:pt x="67" y="62"/>
                  </a:lnTo>
                  <a:lnTo>
                    <a:pt x="67" y="65"/>
                  </a:lnTo>
                  <a:lnTo>
                    <a:pt x="36" y="65"/>
                  </a:lnTo>
                  <a:lnTo>
                    <a:pt x="36" y="62"/>
                  </a:lnTo>
                  <a:lnTo>
                    <a:pt x="38" y="62"/>
                  </a:lnTo>
                  <a:lnTo>
                    <a:pt x="39" y="61"/>
                  </a:lnTo>
                  <a:lnTo>
                    <a:pt x="40" y="61"/>
                  </a:lnTo>
                  <a:lnTo>
                    <a:pt x="40" y="59"/>
                  </a:lnTo>
                  <a:lnTo>
                    <a:pt x="42" y="56"/>
                  </a:lnTo>
                  <a:lnTo>
                    <a:pt x="42" y="14"/>
                  </a:lnTo>
                  <a:lnTo>
                    <a:pt x="41" y="12"/>
                  </a:lnTo>
                  <a:lnTo>
                    <a:pt x="39" y="10"/>
                  </a:lnTo>
                  <a:lnTo>
                    <a:pt x="39" y="10"/>
                  </a:lnTo>
                  <a:lnTo>
                    <a:pt x="39" y="10"/>
                  </a:lnTo>
                  <a:lnTo>
                    <a:pt x="38" y="9"/>
                  </a:lnTo>
                  <a:lnTo>
                    <a:pt x="34" y="9"/>
                  </a:lnTo>
                  <a:lnTo>
                    <a:pt x="29" y="12"/>
                  </a:lnTo>
                  <a:lnTo>
                    <a:pt x="27" y="15"/>
                  </a:lnTo>
                  <a:lnTo>
                    <a:pt x="26" y="19"/>
                  </a:lnTo>
                  <a:lnTo>
                    <a:pt x="26" y="56"/>
                  </a:lnTo>
                  <a:lnTo>
                    <a:pt x="27" y="59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2"/>
                  </a:lnTo>
                  <a:lnTo>
                    <a:pt x="31" y="62"/>
                  </a:lnTo>
                  <a:lnTo>
                    <a:pt x="31" y="65"/>
                  </a:lnTo>
                  <a:lnTo>
                    <a:pt x="0" y="65"/>
                  </a:lnTo>
                  <a:lnTo>
                    <a:pt x="0" y="62"/>
                  </a:lnTo>
                  <a:lnTo>
                    <a:pt x="2" y="62"/>
                  </a:lnTo>
                  <a:lnTo>
                    <a:pt x="4" y="61"/>
                  </a:lnTo>
                  <a:lnTo>
                    <a:pt x="6" y="56"/>
                  </a:lnTo>
                  <a:lnTo>
                    <a:pt x="6" y="11"/>
                  </a:lnTo>
                  <a:lnTo>
                    <a:pt x="6" y="9"/>
                  </a:lnTo>
                  <a:lnTo>
                    <a:pt x="6" y="8"/>
                  </a:lnTo>
                  <a:lnTo>
                    <a:pt x="5" y="7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1"/>
                  </a:lnTo>
                  <a:lnTo>
                    <a:pt x="26" y="1"/>
                  </a:lnTo>
                  <a:lnTo>
                    <a:pt x="26" y="10"/>
                  </a:lnTo>
                  <a:lnTo>
                    <a:pt x="31" y="5"/>
                  </a:lnTo>
                  <a:lnTo>
                    <a:pt x="34" y="3"/>
                  </a:lnTo>
                  <a:lnTo>
                    <a:pt x="36" y="2"/>
                  </a:lnTo>
                  <a:lnTo>
                    <a:pt x="39" y="0"/>
                  </a:lnTo>
                  <a:lnTo>
                    <a:pt x="42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18" name="Line 144"/>
            <p:cNvSpPr>
              <a:spLocks noChangeShapeType="1"/>
            </p:cNvSpPr>
            <p:nvPr/>
          </p:nvSpPr>
          <p:spPr bwMode="auto">
            <a:xfrm>
              <a:off x="4600030" y="4675175"/>
              <a:ext cx="1066" cy="1067"/>
            </a:xfrm>
            <a:prstGeom prst="line">
              <a:avLst/>
            </a:prstGeom>
            <a:noFill/>
            <a:ln w="6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19" name="Freeform 145"/>
            <p:cNvSpPr>
              <a:spLocks/>
            </p:cNvSpPr>
            <p:nvPr/>
          </p:nvSpPr>
          <p:spPr bwMode="auto">
            <a:xfrm>
              <a:off x="4747249" y="4659174"/>
              <a:ext cx="71475" cy="68275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1" y="4"/>
                </a:cxn>
                <a:cxn ang="0">
                  <a:pos x="33" y="9"/>
                </a:cxn>
                <a:cxn ang="0">
                  <a:pos x="39" y="21"/>
                </a:cxn>
                <a:cxn ang="0">
                  <a:pos x="44" y="13"/>
                </a:cxn>
                <a:cxn ang="0">
                  <a:pos x="47" y="6"/>
                </a:cxn>
                <a:cxn ang="0">
                  <a:pos x="46" y="4"/>
                </a:cxn>
                <a:cxn ang="0">
                  <a:pos x="44" y="3"/>
                </a:cxn>
                <a:cxn ang="0">
                  <a:pos x="40" y="0"/>
                </a:cxn>
                <a:cxn ang="0">
                  <a:pos x="64" y="3"/>
                </a:cxn>
                <a:cxn ang="0">
                  <a:pos x="59" y="4"/>
                </a:cxn>
                <a:cxn ang="0">
                  <a:pos x="50" y="11"/>
                </a:cxn>
                <a:cxn ang="0">
                  <a:pos x="40" y="25"/>
                </a:cxn>
                <a:cxn ang="0">
                  <a:pos x="56" y="52"/>
                </a:cxn>
                <a:cxn ang="0">
                  <a:pos x="63" y="59"/>
                </a:cxn>
                <a:cxn ang="0">
                  <a:pos x="67" y="61"/>
                </a:cxn>
                <a:cxn ang="0">
                  <a:pos x="31" y="64"/>
                </a:cxn>
                <a:cxn ang="0">
                  <a:pos x="34" y="61"/>
                </a:cxn>
                <a:cxn ang="0">
                  <a:pos x="37" y="59"/>
                </a:cxn>
                <a:cxn ang="0">
                  <a:pos x="37" y="58"/>
                </a:cxn>
                <a:cxn ang="0">
                  <a:pos x="34" y="52"/>
                </a:cxn>
                <a:cxn ang="0">
                  <a:pos x="24" y="49"/>
                </a:cxn>
                <a:cxn ang="0">
                  <a:pos x="22" y="52"/>
                </a:cxn>
                <a:cxn ang="0">
                  <a:pos x="20" y="53"/>
                </a:cxn>
                <a:cxn ang="0">
                  <a:pos x="20" y="59"/>
                </a:cxn>
                <a:cxn ang="0">
                  <a:pos x="23" y="61"/>
                </a:cxn>
                <a:cxn ang="0">
                  <a:pos x="27" y="64"/>
                </a:cxn>
                <a:cxn ang="0">
                  <a:pos x="0" y="61"/>
                </a:cxn>
                <a:cxn ang="0">
                  <a:pos x="7" y="59"/>
                </a:cxn>
                <a:cxn ang="0">
                  <a:pos x="11" y="57"/>
                </a:cxn>
                <a:cxn ang="0">
                  <a:pos x="18" y="49"/>
                </a:cxn>
                <a:cxn ang="0">
                  <a:pos x="27" y="37"/>
                </a:cxn>
                <a:cxn ang="0">
                  <a:pos x="13" y="14"/>
                </a:cxn>
                <a:cxn ang="0">
                  <a:pos x="7" y="6"/>
                </a:cxn>
                <a:cxn ang="0">
                  <a:pos x="3" y="4"/>
                </a:cxn>
                <a:cxn ang="0">
                  <a:pos x="0" y="3"/>
                </a:cxn>
              </a:cxnLst>
              <a:rect l="0" t="0" r="r" b="b"/>
              <a:pathLst>
                <a:path w="67" h="64">
                  <a:moveTo>
                    <a:pt x="0" y="0"/>
                  </a:moveTo>
                  <a:lnTo>
                    <a:pt x="36" y="0"/>
                  </a:lnTo>
                  <a:lnTo>
                    <a:pt x="36" y="3"/>
                  </a:lnTo>
                  <a:lnTo>
                    <a:pt x="31" y="4"/>
                  </a:lnTo>
                  <a:lnTo>
                    <a:pt x="31" y="7"/>
                  </a:lnTo>
                  <a:lnTo>
                    <a:pt x="33" y="9"/>
                  </a:lnTo>
                  <a:lnTo>
                    <a:pt x="33" y="11"/>
                  </a:lnTo>
                  <a:lnTo>
                    <a:pt x="39" y="21"/>
                  </a:lnTo>
                  <a:lnTo>
                    <a:pt x="42" y="16"/>
                  </a:lnTo>
                  <a:lnTo>
                    <a:pt x="44" y="13"/>
                  </a:lnTo>
                  <a:lnTo>
                    <a:pt x="45" y="11"/>
                  </a:lnTo>
                  <a:lnTo>
                    <a:pt x="47" y="6"/>
                  </a:lnTo>
                  <a:lnTo>
                    <a:pt x="46" y="5"/>
                  </a:lnTo>
                  <a:lnTo>
                    <a:pt x="46" y="4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40" y="0"/>
                  </a:lnTo>
                  <a:lnTo>
                    <a:pt x="64" y="0"/>
                  </a:lnTo>
                  <a:lnTo>
                    <a:pt x="64" y="3"/>
                  </a:lnTo>
                  <a:lnTo>
                    <a:pt x="61" y="4"/>
                  </a:lnTo>
                  <a:lnTo>
                    <a:pt x="59" y="4"/>
                  </a:lnTo>
                  <a:lnTo>
                    <a:pt x="57" y="6"/>
                  </a:lnTo>
                  <a:lnTo>
                    <a:pt x="50" y="11"/>
                  </a:lnTo>
                  <a:lnTo>
                    <a:pt x="47" y="14"/>
                  </a:lnTo>
                  <a:lnTo>
                    <a:pt x="40" y="25"/>
                  </a:lnTo>
                  <a:lnTo>
                    <a:pt x="52" y="46"/>
                  </a:lnTo>
                  <a:lnTo>
                    <a:pt x="56" y="52"/>
                  </a:lnTo>
                  <a:lnTo>
                    <a:pt x="60" y="57"/>
                  </a:lnTo>
                  <a:lnTo>
                    <a:pt x="63" y="59"/>
                  </a:lnTo>
                  <a:lnTo>
                    <a:pt x="64" y="61"/>
                  </a:lnTo>
                  <a:lnTo>
                    <a:pt x="67" y="61"/>
                  </a:lnTo>
                  <a:lnTo>
                    <a:pt x="67" y="64"/>
                  </a:lnTo>
                  <a:lnTo>
                    <a:pt x="31" y="64"/>
                  </a:lnTo>
                  <a:lnTo>
                    <a:pt x="31" y="61"/>
                  </a:lnTo>
                  <a:lnTo>
                    <a:pt x="34" y="61"/>
                  </a:lnTo>
                  <a:lnTo>
                    <a:pt x="36" y="59"/>
                  </a:lnTo>
                  <a:lnTo>
                    <a:pt x="37" y="59"/>
                  </a:lnTo>
                  <a:lnTo>
                    <a:pt x="37" y="58"/>
                  </a:lnTo>
                  <a:lnTo>
                    <a:pt x="37" y="58"/>
                  </a:lnTo>
                  <a:lnTo>
                    <a:pt x="36" y="55"/>
                  </a:lnTo>
                  <a:lnTo>
                    <a:pt x="34" y="52"/>
                  </a:lnTo>
                  <a:lnTo>
                    <a:pt x="28" y="41"/>
                  </a:lnTo>
                  <a:lnTo>
                    <a:pt x="24" y="49"/>
                  </a:lnTo>
                  <a:lnTo>
                    <a:pt x="23" y="51"/>
                  </a:lnTo>
                  <a:lnTo>
                    <a:pt x="22" y="52"/>
                  </a:lnTo>
                  <a:lnTo>
                    <a:pt x="21" y="53"/>
                  </a:lnTo>
                  <a:lnTo>
                    <a:pt x="20" y="53"/>
                  </a:lnTo>
                  <a:lnTo>
                    <a:pt x="20" y="54"/>
                  </a:lnTo>
                  <a:lnTo>
                    <a:pt x="20" y="59"/>
                  </a:lnTo>
                  <a:lnTo>
                    <a:pt x="21" y="59"/>
                  </a:lnTo>
                  <a:lnTo>
                    <a:pt x="23" y="61"/>
                  </a:lnTo>
                  <a:lnTo>
                    <a:pt x="27" y="61"/>
                  </a:lnTo>
                  <a:lnTo>
                    <a:pt x="27" y="64"/>
                  </a:lnTo>
                  <a:lnTo>
                    <a:pt x="0" y="64"/>
                  </a:lnTo>
                  <a:lnTo>
                    <a:pt x="0" y="61"/>
                  </a:lnTo>
                  <a:lnTo>
                    <a:pt x="3" y="61"/>
                  </a:lnTo>
                  <a:lnTo>
                    <a:pt x="7" y="59"/>
                  </a:lnTo>
                  <a:lnTo>
                    <a:pt x="9" y="58"/>
                  </a:lnTo>
                  <a:lnTo>
                    <a:pt x="11" y="57"/>
                  </a:lnTo>
                  <a:lnTo>
                    <a:pt x="16" y="52"/>
                  </a:lnTo>
                  <a:lnTo>
                    <a:pt x="18" y="49"/>
                  </a:lnTo>
                  <a:lnTo>
                    <a:pt x="21" y="46"/>
                  </a:lnTo>
                  <a:lnTo>
                    <a:pt x="27" y="37"/>
                  </a:lnTo>
                  <a:lnTo>
                    <a:pt x="15" y="18"/>
                  </a:lnTo>
                  <a:lnTo>
                    <a:pt x="13" y="14"/>
                  </a:lnTo>
                  <a:lnTo>
                    <a:pt x="10" y="10"/>
                  </a:lnTo>
                  <a:lnTo>
                    <a:pt x="7" y="6"/>
                  </a:lnTo>
                  <a:lnTo>
                    <a:pt x="5" y="5"/>
                  </a:lnTo>
                  <a:lnTo>
                    <a:pt x="3" y="4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pic>
          <p:nvPicPr>
            <p:cNvPr id="621" name="Picture 620" descr="txp_fig"/>
            <p:cNvPicPr>
              <a:picLocks noChangeAspect="1"/>
            </p:cNvPicPr>
            <p:nvPr>
              <p:custDataLst>
                <p:tags r:id="rId8"/>
              </p:custDataLst>
            </p:nvPr>
          </p:nvPicPr>
          <p:blipFill>
            <a:blip r:embed="rId17"/>
            <a:stretch>
              <a:fillRect/>
            </a:stretch>
          </p:blipFill>
          <p:spPr bwMode="auto">
            <a:xfrm>
              <a:off x="3090038" y="2697480"/>
              <a:ext cx="719962" cy="278193"/>
            </a:xfrm>
            <a:prstGeom prst="rect">
              <a:avLst/>
            </a:prstGeom>
            <a:noFill/>
            <a:ln/>
            <a:effectLst/>
          </p:spPr>
        </p:pic>
      </p:grpSp>
      <p:grpSp>
        <p:nvGrpSpPr>
          <p:cNvPr id="5" name="Group 625"/>
          <p:cNvGrpSpPr/>
          <p:nvPr/>
        </p:nvGrpSpPr>
        <p:grpSpPr>
          <a:xfrm>
            <a:off x="5314938" y="2693607"/>
            <a:ext cx="2074926" cy="2033842"/>
            <a:chOff x="4933938" y="2693607"/>
            <a:chExt cx="2074926" cy="2033842"/>
          </a:xfrm>
        </p:grpSpPr>
        <p:sp>
          <p:nvSpPr>
            <p:cNvPr id="346" name="Freeform 150"/>
            <p:cNvSpPr>
              <a:spLocks noEditPoints="1"/>
            </p:cNvSpPr>
            <p:nvPr/>
          </p:nvSpPr>
          <p:spPr bwMode="auto">
            <a:xfrm>
              <a:off x="5255045" y="3017368"/>
              <a:ext cx="1737817" cy="1561795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3" y="3"/>
                </a:cxn>
                <a:cxn ang="0">
                  <a:pos x="3" y="7"/>
                </a:cxn>
                <a:cxn ang="0">
                  <a:pos x="1625" y="7"/>
                </a:cxn>
                <a:cxn ang="0">
                  <a:pos x="1625" y="3"/>
                </a:cxn>
                <a:cxn ang="0">
                  <a:pos x="1622" y="3"/>
                </a:cxn>
                <a:cxn ang="0">
                  <a:pos x="1622" y="1460"/>
                </a:cxn>
                <a:cxn ang="0">
                  <a:pos x="1625" y="1460"/>
                </a:cxn>
                <a:cxn ang="0">
                  <a:pos x="1625" y="1457"/>
                </a:cxn>
                <a:cxn ang="0">
                  <a:pos x="3" y="1457"/>
                </a:cxn>
                <a:cxn ang="0">
                  <a:pos x="3" y="1460"/>
                </a:cxn>
                <a:cxn ang="0">
                  <a:pos x="7" y="1460"/>
                </a:cxn>
                <a:cxn ang="0">
                  <a:pos x="7" y="3"/>
                </a:cxn>
                <a:cxn ang="0">
                  <a:pos x="0" y="1460"/>
                </a:cxn>
                <a:cxn ang="0">
                  <a:pos x="0" y="1464"/>
                </a:cxn>
                <a:cxn ang="0">
                  <a:pos x="1629" y="1464"/>
                </a:cxn>
                <a:cxn ang="0">
                  <a:pos x="1629" y="0"/>
                </a:cxn>
                <a:cxn ang="0">
                  <a:pos x="0" y="0"/>
                </a:cxn>
                <a:cxn ang="0">
                  <a:pos x="0" y="3"/>
                </a:cxn>
                <a:cxn ang="0">
                  <a:pos x="0" y="1460"/>
                </a:cxn>
              </a:cxnLst>
              <a:rect l="0" t="0" r="r" b="b"/>
              <a:pathLst>
                <a:path w="1629" h="1464">
                  <a:moveTo>
                    <a:pt x="7" y="3"/>
                  </a:moveTo>
                  <a:lnTo>
                    <a:pt x="3" y="3"/>
                  </a:lnTo>
                  <a:lnTo>
                    <a:pt x="3" y="7"/>
                  </a:lnTo>
                  <a:lnTo>
                    <a:pt x="1625" y="7"/>
                  </a:lnTo>
                  <a:lnTo>
                    <a:pt x="1625" y="3"/>
                  </a:lnTo>
                  <a:lnTo>
                    <a:pt x="1622" y="3"/>
                  </a:lnTo>
                  <a:lnTo>
                    <a:pt x="1622" y="1460"/>
                  </a:lnTo>
                  <a:lnTo>
                    <a:pt x="1625" y="1460"/>
                  </a:lnTo>
                  <a:lnTo>
                    <a:pt x="1625" y="1457"/>
                  </a:lnTo>
                  <a:lnTo>
                    <a:pt x="3" y="1457"/>
                  </a:lnTo>
                  <a:lnTo>
                    <a:pt x="3" y="1460"/>
                  </a:lnTo>
                  <a:lnTo>
                    <a:pt x="7" y="1460"/>
                  </a:lnTo>
                  <a:lnTo>
                    <a:pt x="7" y="3"/>
                  </a:lnTo>
                  <a:close/>
                  <a:moveTo>
                    <a:pt x="0" y="1460"/>
                  </a:moveTo>
                  <a:lnTo>
                    <a:pt x="0" y="1464"/>
                  </a:lnTo>
                  <a:lnTo>
                    <a:pt x="1629" y="1464"/>
                  </a:lnTo>
                  <a:lnTo>
                    <a:pt x="1629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146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7" name="Line 151"/>
            <p:cNvSpPr>
              <a:spLocks noChangeShapeType="1"/>
            </p:cNvSpPr>
            <p:nvPr/>
          </p:nvSpPr>
          <p:spPr bwMode="auto">
            <a:xfrm flipV="1">
              <a:off x="5258245" y="3020568"/>
              <a:ext cx="1066" cy="155432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8" name="Line 152"/>
            <p:cNvSpPr>
              <a:spLocks noChangeShapeType="1"/>
            </p:cNvSpPr>
            <p:nvPr/>
          </p:nvSpPr>
          <p:spPr bwMode="auto">
            <a:xfrm flipH="1">
              <a:off x="5258245" y="4574896"/>
              <a:ext cx="77876" cy="106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9" name="Line 153"/>
            <p:cNvSpPr>
              <a:spLocks noChangeShapeType="1"/>
            </p:cNvSpPr>
            <p:nvPr/>
          </p:nvSpPr>
          <p:spPr bwMode="auto">
            <a:xfrm flipH="1">
              <a:off x="5258245" y="4497020"/>
              <a:ext cx="38405" cy="106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0" name="Line 154"/>
            <p:cNvSpPr>
              <a:spLocks noChangeShapeType="1"/>
            </p:cNvSpPr>
            <p:nvPr/>
          </p:nvSpPr>
          <p:spPr bwMode="auto">
            <a:xfrm flipH="1">
              <a:off x="5258245" y="4419143"/>
              <a:ext cx="38405" cy="106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1" name="Line 155"/>
            <p:cNvSpPr>
              <a:spLocks noChangeShapeType="1"/>
            </p:cNvSpPr>
            <p:nvPr/>
          </p:nvSpPr>
          <p:spPr bwMode="auto">
            <a:xfrm flipH="1">
              <a:off x="5258245" y="4342334"/>
              <a:ext cx="38405" cy="106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2" name="Line 156"/>
            <p:cNvSpPr>
              <a:spLocks noChangeShapeType="1"/>
            </p:cNvSpPr>
            <p:nvPr/>
          </p:nvSpPr>
          <p:spPr bwMode="auto">
            <a:xfrm flipH="1">
              <a:off x="5258245" y="4264458"/>
              <a:ext cx="38405" cy="106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3" name="Line 157"/>
            <p:cNvSpPr>
              <a:spLocks noChangeShapeType="1"/>
            </p:cNvSpPr>
            <p:nvPr/>
          </p:nvSpPr>
          <p:spPr bwMode="auto">
            <a:xfrm flipH="1">
              <a:off x="5258245" y="4185515"/>
              <a:ext cx="77876" cy="106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4" name="Line 158"/>
            <p:cNvSpPr>
              <a:spLocks noChangeShapeType="1"/>
            </p:cNvSpPr>
            <p:nvPr/>
          </p:nvSpPr>
          <p:spPr bwMode="auto">
            <a:xfrm flipH="1">
              <a:off x="5258245" y="4108705"/>
              <a:ext cx="38405" cy="106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5" name="Line 159"/>
            <p:cNvSpPr>
              <a:spLocks noChangeShapeType="1"/>
            </p:cNvSpPr>
            <p:nvPr/>
          </p:nvSpPr>
          <p:spPr bwMode="auto">
            <a:xfrm flipH="1">
              <a:off x="5258245" y="4029762"/>
              <a:ext cx="38405" cy="106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6" name="Line 160"/>
            <p:cNvSpPr>
              <a:spLocks noChangeShapeType="1"/>
            </p:cNvSpPr>
            <p:nvPr/>
          </p:nvSpPr>
          <p:spPr bwMode="auto">
            <a:xfrm flipH="1">
              <a:off x="5258245" y="3954019"/>
              <a:ext cx="38405" cy="106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7" name="Line 161"/>
            <p:cNvSpPr>
              <a:spLocks noChangeShapeType="1"/>
            </p:cNvSpPr>
            <p:nvPr/>
          </p:nvSpPr>
          <p:spPr bwMode="auto">
            <a:xfrm flipH="1">
              <a:off x="5258245" y="3876142"/>
              <a:ext cx="38405" cy="106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8" name="Line 162"/>
            <p:cNvSpPr>
              <a:spLocks noChangeShapeType="1"/>
            </p:cNvSpPr>
            <p:nvPr/>
          </p:nvSpPr>
          <p:spPr bwMode="auto">
            <a:xfrm flipH="1">
              <a:off x="5258245" y="3798266"/>
              <a:ext cx="77876" cy="106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9" name="Line 163"/>
            <p:cNvSpPr>
              <a:spLocks noChangeShapeType="1"/>
            </p:cNvSpPr>
            <p:nvPr/>
          </p:nvSpPr>
          <p:spPr bwMode="auto">
            <a:xfrm flipH="1">
              <a:off x="5258245" y="3719322"/>
              <a:ext cx="38405" cy="106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0" name="Line 164"/>
            <p:cNvSpPr>
              <a:spLocks noChangeShapeType="1"/>
            </p:cNvSpPr>
            <p:nvPr/>
          </p:nvSpPr>
          <p:spPr bwMode="auto">
            <a:xfrm flipH="1">
              <a:off x="5258245" y="3642513"/>
              <a:ext cx="38405" cy="106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1" name="Line 165"/>
            <p:cNvSpPr>
              <a:spLocks noChangeShapeType="1"/>
            </p:cNvSpPr>
            <p:nvPr/>
          </p:nvSpPr>
          <p:spPr bwMode="auto">
            <a:xfrm flipH="1">
              <a:off x="5258245" y="3565703"/>
              <a:ext cx="38405" cy="106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2" name="Line 166"/>
            <p:cNvSpPr>
              <a:spLocks noChangeShapeType="1"/>
            </p:cNvSpPr>
            <p:nvPr/>
          </p:nvSpPr>
          <p:spPr bwMode="auto">
            <a:xfrm flipH="1">
              <a:off x="5258245" y="3486760"/>
              <a:ext cx="38405" cy="106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3" name="Line 167"/>
            <p:cNvSpPr>
              <a:spLocks noChangeShapeType="1"/>
            </p:cNvSpPr>
            <p:nvPr/>
          </p:nvSpPr>
          <p:spPr bwMode="auto">
            <a:xfrm flipH="1">
              <a:off x="5258245" y="3409950"/>
              <a:ext cx="77876" cy="106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4" name="Line 168"/>
            <p:cNvSpPr>
              <a:spLocks noChangeShapeType="1"/>
            </p:cNvSpPr>
            <p:nvPr/>
          </p:nvSpPr>
          <p:spPr bwMode="auto">
            <a:xfrm flipH="1">
              <a:off x="5258245" y="3331007"/>
              <a:ext cx="38405" cy="106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5" name="Line 169"/>
            <p:cNvSpPr>
              <a:spLocks noChangeShapeType="1"/>
            </p:cNvSpPr>
            <p:nvPr/>
          </p:nvSpPr>
          <p:spPr bwMode="auto">
            <a:xfrm flipH="1">
              <a:off x="5258245" y="3253131"/>
              <a:ext cx="38405" cy="106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6" name="Line 170"/>
            <p:cNvSpPr>
              <a:spLocks noChangeShapeType="1"/>
            </p:cNvSpPr>
            <p:nvPr/>
          </p:nvSpPr>
          <p:spPr bwMode="auto">
            <a:xfrm flipH="1">
              <a:off x="5258245" y="3176322"/>
              <a:ext cx="38405" cy="106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7" name="Line 171"/>
            <p:cNvSpPr>
              <a:spLocks noChangeShapeType="1"/>
            </p:cNvSpPr>
            <p:nvPr/>
          </p:nvSpPr>
          <p:spPr bwMode="auto">
            <a:xfrm flipH="1">
              <a:off x="5258245" y="3098445"/>
              <a:ext cx="38405" cy="106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8" name="Line 172"/>
            <p:cNvSpPr>
              <a:spLocks noChangeShapeType="1"/>
            </p:cNvSpPr>
            <p:nvPr/>
          </p:nvSpPr>
          <p:spPr bwMode="auto">
            <a:xfrm flipH="1">
              <a:off x="5258245" y="3020568"/>
              <a:ext cx="77876" cy="106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9" name="Line 173"/>
            <p:cNvSpPr>
              <a:spLocks noChangeShapeType="1"/>
            </p:cNvSpPr>
            <p:nvPr/>
          </p:nvSpPr>
          <p:spPr bwMode="auto">
            <a:xfrm flipH="1">
              <a:off x="5258245" y="3020568"/>
              <a:ext cx="77876" cy="106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0" name="Rectangle 174"/>
            <p:cNvSpPr>
              <a:spLocks noChangeArrowheads="1"/>
            </p:cNvSpPr>
            <p:nvPr/>
          </p:nvSpPr>
          <p:spPr bwMode="auto">
            <a:xfrm>
              <a:off x="5001147" y="4583431"/>
              <a:ext cx="36271" cy="1280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1" name="Freeform 175"/>
            <p:cNvSpPr>
              <a:spLocks noEditPoints="1"/>
            </p:cNvSpPr>
            <p:nvPr/>
          </p:nvSpPr>
          <p:spPr bwMode="auto">
            <a:xfrm>
              <a:off x="5044885" y="4530091"/>
              <a:ext cx="57607" cy="91745"/>
            </a:xfrm>
            <a:custGeom>
              <a:avLst/>
              <a:gdLst/>
              <a:ahLst/>
              <a:cxnLst>
                <a:cxn ang="0">
                  <a:pos x="54" y="43"/>
                </a:cxn>
                <a:cxn ang="0">
                  <a:pos x="53" y="54"/>
                </a:cxn>
                <a:cxn ang="0">
                  <a:pos x="50" y="66"/>
                </a:cxn>
                <a:cxn ang="0">
                  <a:pos x="49" y="69"/>
                </a:cxn>
                <a:cxn ang="0">
                  <a:pos x="47" y="72"/>
                </a:cxn>
                <a:cxn ang="0">
                  <a:pos x="44" y="77"/>
                </a:cxn>
                <a:cxn ang="0">
                  <a:pos x="42" y="79"/>
                </a:cxn>
                <a:cxn ang="0">
                  <a:pos x="39" y="81"/>
                </a:cxn>
                <a:cxn ang="0">
                  <a:pos x="37" y="83"/>
                </a:cxn>
                <a:cxn ang="0">
                  <a:pos x="35" y="84"/>
                </a:cxn>
                <a:cxn ang="0">
                  <a:pos x="33" y="85"/>
                </a:cxn>
                <a:cxn ang="0">
                  <a:pos x="30" y="85"/>
                </a:cxn>
                <a:cxn ang="0">
                  <a:pos x="29" y="86"/>
                </a:cxn>
                <a:cxn ang="0">
                  <a:pos x="23" y="86"/>
                </a:cxn>
                <a:cxn ang="0">
                  <a:pos x="19" y="84"/>
                </a:cxn>
                <a:cxn ang="0">
                  <a:pos x="16" y="83"/>
                </a:cxn>
                <a:cxn ang="0">
                  <a:pos x="10" y="78"/>
                </a:cxn>
                <a:cxn ang="0">
                  <a:pos x="6" y="71"/>
                </a:cxn>
                <a:cxn ang="0">
                  <a:pos x="3" y="64"/>
                </a:cxn>
                <a:cxn ang="0">
                  <a:pos x="1" y="54"/>
                </a:cxn>
                <a:cxn ang="0">
                  <a:pos x="0" y="44"/>
                </a:cxn>
                <a:cxn ang="0">
                  <a:pos x="1" y="31"/>
                </a:cxn>
                <a:cxn ang="0">
                  <a:pos x="4" y="20"/>
                </a:cxn>
                <a:cxn ang="0">
                  <a:pos x="8" y="11"/>
                </a:cxn>
                <a:cxn ang="0">
                  <a:pos x="13" y="5"/>
                </a:cxn>
                <a:cxn ang="0">
                  <a:pos x="20" y="1"/>
                </a:cxn>
                <a:cxn ang="0">
                  <a:pos x="27" y="0"/>
                </a:cxn>
                <a:cxn ang="0">
                  <a:pos x="34" y="1"/>
                </a:cxn>
                <a:cxn ang="0">
                  <a:pos x="40" y="5"/>
                </a:cxn>
                <a:cxn ang="0">
                  <a:pos x="46" y="10"/>
                </a:cxn>
                <a:cxn ang="0">
                  <a:pos x="50" y="18"/>
                </a:cxn>
                <a:cxn ang="0">
                  <a:pos x="53" y="30"/>
                </a:cxn>
                <a:cxn ang="0">
                  <a:pos x="54" y="43"/>
                </a:cxn>
                <a:cxn ang="0">
                  <a:pos x="35" y="43"/>
                </a:cxn>
                <a:cxn ang="0">
                  <a:pos x="35" y="13"/>
                </a:cxn>
                <a:cxn ang="0">
                  <a:pos x="34" y="10"/>
                </a:cxn>
                <a:cxn ang="0">
                  <a:pos x="33" y="8"/>
                </a:cxn>
                <a:cxn ang="0">
                  <a:pos x="30" y="6"/>
                </a:cxn>
                <a:cxn ang="0">
                  <a:pos x="29" y="5"/>
                </a:cxn>
                <a:cxn ang="0">
                  <a:pos x="28" y="4"/>
                </a:cxn>
                <a:cxn ang="0">
                  <a:pos x="23" y="4"/>
                </a:cxn>
                <a:cxn ang="0">
                  <a:pos x="22" y="5"/>
                </a:cxn>
                <a:cxn ang="0">
                  <a:pos x="20" y="8"/>
                </a:cxn>
                <a:cxn ang="0">
                  <a:pos x="20" y="10"/>
                </a:cxn>
                <a:cxn ang="0">
                  <a:pos x="20" y="13"/>
                </a:cxn>
                <a:cxn ang="0">
                  <a:pos x="19" y="17"/>
                </a:cxn>
                <a:cxn ang="0">
                  <a:pos x="19" y="25"/>
                </a:cxn>
                <a:cxn ang="0">
                  <a:pos x="18" y="36"/>
                </a:cxn>
                <a:cxn ang="0">
                  <a:pos x="18" y="61"/>
                </a:cxn>
                <a:cxn ang="0">
                  <a:pos x="19" y="69"/>
                </a:cxn>
                <a:cxn ang="0">
                  <a:pos x="20" y="74"/>
                </a:cxn>
                <a:cxn ang="0">
                  <a:pos x="21" y="79"/>
                </a:cxn>
                <a:cxn ang="0">
                  <a:pos x="22" y="81"/>
                </a:cxn>
                <a:cxn ang="0">
                  <a:pos x="25" y="82"/>
                </a:cxn>
                <a:cxn ang="0">
                  <a:pos x="29" y="82"/>
                </a:cxn>
                <a:cxn ang="0">
                  <a:pos x="30" y="81"/>
                </a:cxn>
                <a:cxn ang="0">
                  <a:pos x="31" y="81"/>
                </a:cxn>
                <a:cxn ang="0">
                  <a:pos x="31" y="79"/>
                </a:cxn>
                <a:cxn ang="0">
                  <a:pos x="33" y="78"/>
                </a:cxn>
                <a:cxn ang="0">
                  <a:pos x="34" y="77"/>
                </a:cxn>
                <a:cxn ang="0">
                  <a:pos x="35" y="72"/>
                </a:cxn>
                <a:cxn ang="0">
                  <a:pos x="35" y="69"/>
                </a:cxn>
                <a:cxn ang="0">
                  <a:pos x="35" y="43"/>
                </a:cxn>
              </a:cxnLst>
              <a:rect l="0" t="0" r="r" b="b"/>
              <a:pathLst>
                <a:path w="54" h="86">
                  <a:moveTo>
                    <a:pt x="54" y="43"/>
                  </a:moveTo>
                  <a:lnTo>
                    <a:pt x="53" y="54"/>
                  </a:lnTo>
                  <a:lnTo>
                    <a:pt x="50" y="66"/>
                  </a:lnTo>
                  <a:lnTo>
                    <a:pt x="49" y="69"/>
                  </a:lnTo>
                  <a:lnTo>
                    <a:pt x="47" y="72"/>
                  </a:lnTo>
                  <a:lnTo>
                    <a:pt x="44" y="77"/>
                  </a:lnTo>
                  <a:lnTo>
                    <a:pt x="42" y="79"/>
                  </a:lnTo>
                  <a:lnTo>
                    <a:pt x="39" y="81"/>
                  </a:lnTo>
                  <a:lnTo>
                    <a:pt x="37" y="83"/>
                  </a:lnTo>
                  <a:lnTo>
                    <a:pt x="35" y="84"/>
                  </a:lnTo>
                  <a:lnTo>
                    <a:pt x="33" y="85"/>
                  </a:lnTo>
                  <a:lnTo>
                    <a:pt x="30" y="85"/>
                  </a:lnTo>
                  <a:lnTo>
                    <a:pt x="29" y="86"/>
                  </a:lnTo>
                  <a:lnTo>
                    <a:pt x="23" y="86"/>
                  </a:lnTo>
                  <a:lnTo>
                    <a:pt x="19" y="84"/>
                  </a:lnTo>
                  <a:lnTo>
                    <a:pt x="16" y="83"/>
                  </a:lnTo>
                  <a:lnTo>
                    <a:pt x="10" y="78"/>
                  </a:lnTo>
                  <a:lnTo>
                    <a:pt x="6" y="71"/>
                  </a:lnTo>
                  <a:lnTo>
                    <a:pt x="3" y="64"/>
                  </a:lnTo>
                  <a:lnTo>
                    <a:pt x="1" y="54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20"/>
                  </a:lnTo>
                  <a:lnTo>
                    <a:pt x="8" y="11"/>
                  </a:lnTo>
                  <a:lnTo>
                    <a:pt x="13" y="5"/>
                  </a:lnTo>
                  <a:lnTo>
                    <a:pt x="20" y="1"/>
                  </a:lnTo>
                  <a:lnTo>
                    <a:pt x="27" y="0"/>
                  </a:lnTo>
                  <a:lnTo>
                    <a:pt x="34" y="1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50" y="18"/>
                  </a:lnTo>
                  <a:lnTo>
                    <a:pt x="53" y="30"/>
                  </a:lnTo>
                  <a:lnTo>
                    <a:pt x="54" y="43"/>
                  </a:lnTo>
                  <a:close/>
                  <a:moveTo>
                    <a:pt x="35" y="43"/>
                  </a:moveTo>
                  <a:lnTo>
                    <a:pt x="35" y="13"/>
                  </a:lnTo>
                  <a:lnTo>
                    <a:pt x="34" y="10"/>
                  </a:lnTo>
                  <a:lnTo>
                    <a:pt x="33" y="8"/>
                  </a:lnTo>
                  <a:lnTo>
                    <a:pt x="30" y="6"/>
                  </a:lnTo>
                  <a:lnTo>
                    <a:pt x="29" y="5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22" y="5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3"/>
                  </a:lnTo>
                  <a:lnTo>
                    <a:pt x="19" y="17"/>
                  </a:lnTo>
                  <a:lnTo>
                    <a:pt x="19" y="25"/>
                  </a:lnTo>
                  <a:lnTo>
                    <a:pt x="18" y="36"/>
                  </a:lnTo>
                  <a:lnTo>
                    <a:pt x="18" y="61"/>
                  </a:lnTo>
                  <a:lnTo>
                    <a:pt x="19" y="69"/>
                  </a:lnTo>
                  <a:lnTo>
                    <a:pt x="20" y="74"/>
                  </a:lnTo>
                  <a:lnTo>
                    <a:pt x="21" y="79"/>
                  </a:lnTo>
                  <a:lnTo>
                    <a:pt x="22" y="81"/>
                  </a:lnTo>
                  <a:lnTo>
                    <a:pt x="25" y="82"/>
                  </a:lnTo>
                  <a:lnTo>
                    <a:pt x="29" y="82"/>
                  </a:lnTo>
                  <a:lnTo>
                    <a:pt x="30" y="81"/>
                  </a:lnTo>
                  <a:lnTo>
                    <a:pt x="31" y="81"/>
                  </a:lnTo>
                  <a:lnTo>
                    <a:pt x="31" y="79"/>
                  </a:lnTo>
                  <a:lnTo>
                    <a:pt x="33" y="78"/>
                  </a:lnTo>
                  <a:lnTo>
                    <a:pt x="34" y="77"/>
                  </a:lnTo>
                  <a:lnTo>
                    <a:pt x="35" y="72"/>
                  </a:lnTo>
                  <a:lnTo>
                    <a:pt x="35" y="69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2" name="Freeform 176"/>
            <p:cNvSpPr>
              <a:spLocks/>
            </p:cNvSpPr>
            <p:nvPr/>
          </p:nvSpPr>
          <p:spPr bwMode="auto">
            <a:xfrm>
              <a:off x="5113160" y="4600499"/>
              <a:ext cx="21336" cy="21336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3" y="1"/>
                </a:cxn>
                <a:cxn ang="0">
                  <a:pos x="17" y="3"/>
                </a:cxn>
                <a:cxn ang="0">
                  <a:pos x="18" y="6"/>
                </a:cxn>
                <a:cxn ang="0">
                  <a:pos x="20" y="11"/>
                </a:cxn>
                <a:cxn ang="0">
                  <a:pos x="19" y="13"/>
                </a:cxn>
                <a:cxn ang="0">
                  <a:pos x="18" y="15"/>
                </a:cxn>
                <a:cxn ang="0">
                  <a:pos x="17" y="17"/>
                </a:cxn>
                <a:cxn ang="0">
                  <a:pos x="15" y="18"/>
                </a:cxn>
                <a:cxn ang="0">
                  <a:pos x="13" y="19"/>
                </a:cxn>
                <a:cxn ang="0">
                  <a:pos x="11" y="20"/>
                </a:cxn>
                <a:cxn ang="0">
                  <a:pos x="7" y="20"/>
                </a:cxn>
                <a:cxn ang="0">
                  <a:pos x="4" y="18"/>
                </a:cxn>
                <a:cxn ang="0">
                  <a:pos x="3" y="17"/>
                </a:cxn>
                <a:cxn ang="0">
                  <a:pos x="2" y="15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3" y="3"/>
                </a:cxn>
                <a:cxn ang="0">
                  <a:pos x="9" y="0"/>
                </a:cxn>
              </a:cxnLst>
              <a:rect l="0" t="0" r="r" b="b"/>
              <a:pathLst>
                <a:path w="20" h="20">
                  <a:moveTo>
                    <a:pt x="9" y="0"/>
                  </a:moveTo>
                  <a:lnTo>
                    <a:pt x="13" y="1"/>
                  </a:lnTo>
                  <a:lnTo>
                    <a:pt x="17" y="3"/>
                  </a:lnTo>
                  <a:lnTo>
                    <a:pt x="18" y="6"/>
                  </a:lnTo>
                  <a:lnTo>
                    <a:pt x="20" y="11"/>
                  </a:lnTo>
                  <a:lnTo>
                    <a:pt x="19" y="13"/>
                  </a:lnTo>
                  <a:lnTo>
                    <a:pt x="18" y="15"/>
                  </a:lnTo>
                  <a:lnTo>
                    <a:pt x="17" y="17"/>
                  </a:lnTo>
                  <a:lnTo>
                    <a:pt x="15" y="18"/>
                  </a:lnTo>
                  <a:lnTo>
                    <a:pt x="13" y="19"/>
                  </a:lnTo>
                  <a:lnTo>
                    <a:pt x="11" y="20"/>
                  </a:lnTo>
                  <a:lnTo>
                    <a:pt x="7" y="20"/>
                  </a:lnTo>
                  <a:lnTo>
                    <a:pt x="4" y="18"/>
                  </a:lnTo>
                  <a:lnTo>
                    <a:pt x="3" y="17"/>
                  </a:lnTo>
                  <a:lnTo>
                    <a:pt x="2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8"/>
                  </a:lnTo>
                  <a:lnTo>
                    <a:pt x="1" y="5"/>
                  </a:lnTo>
                  <a:lnTo>
                    <a:pt x="3" y="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3" name="Freeform 177"/>
            <p:cNvSpPr>
              <a:spLocks/>
            </p:cNvSpPr>
            <p:nvPr/>
          </p:nvSpPr>
          <p:spPr bwMode="auto">
            <a:xfrm>
              <a:off x="5150499" y="4530091"/>
              <a:ext cx="44806" cy="89611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31" y="77"/>
                </a:cxn>
                <a:cxn ang="0">
                  <a:pos x="35" y="81"/>
                </a:cxn>
                <a:cxn ang="0">
                  <a:pos x="37" y="81"/>
                </a:cxn>
                <a:cxn ang="0">
                  <a:pos x="39" y="82"/>
                </a:cxn>
                <a:cxn ang="0">
                  <a:pos x="42" y="82"/>
                </a:cxn>
                <a:cxn ang="0">
                  <a:pos x="42" y="84"/>
                </a:cxn>
                <a:cxn ang="0">
                  <a:pos x="0" y="84"/>
                </a:cxn>
                <a:cxn ang="0">
                  <a:pos x="0" y="82"/>
                </a:cxn>
                <a:cxn ang="0">
                  <a:pos x="5" y="82"/>
                </a:cxn>
                <a:cxn ang="0">
                  <a:pos x="6" y="81"/>
                </a:cxn>
                <a:cxn ang="0">
                  <a:pos x="8" y="81"/>
                </a:cxn>
                <a:cxn ang="0">
                  <a:pos x="9" y="81"/>
                </a:cxn>
                <a:cxn ang="0">
                  <a:pos x="11" y="79"/>
                </a:cxn>
                <a:cxn ang="0">
                  <a:pos x="12" y="79"/>
                </a:cxn>
                <a:cxn ang="0">
                  <a:pos x="12" y="78"/>
                </a:cxn>
                <a:cxn ang="0">
                  <a:pos x="12" y="77"/>
                </a:cxn>
                <a:cxn ang="0">
                  <a:pos x="12" y="74"/>
                </a:cxn>
                <a:cxn ang="0">
                  <a:pos x="13" y="71"/>
                </a:cxn>
                <a:cxn ang="0">
                  <a:pos x="13" y="18"/>
                </a:cxn>
                <a:cxn ang="0">
                  <a:pos x="12" y="16"/>
                </a:cxn>
                <a:cxn ang="0">
                  <a:pos x="10" y="16"/>
                </a:cxn>
                <a:cxn ang="0">
                  <a:pos x="9" y="16"/>
                </a:cxn>
                <a:cxn ang="0">
                  <a:pos x="8" y="15"/>
                </a:cxn>
                <a:cxn ang="0">
                  <a:pos x="8" y="14"/>
                </a:cxn>
                <a:cxn ang="0">
                  <a:pos x="6" y="14"/>
                </a:cxn>
                <a:cxn ang="0">
                  <a:pos x="3" y="16"/>
                </a:cxn>
                <a:cxn ang="0">
                  <a:pos x="1" y="17"/>
                </a:cxn>
                <a:cxn ang="0">
                  <a:pos x="0" y="14"/>
                </a:cxn>
                <a:cxn ang="0">
                  <a:pos x="29" y="0"/>
                </a:cxn>
                <a:cxn ang="0">
                  <a:pos x="31" y="0"/>
                </a:cxn>
              </a:cxnLst>
              <a:rect l="0" t="0" r="r" b="b"/>
              <a:pathLst>
                <a:path w="42" h="84">
                  <a:moveTo>
                    <a:pt x="31" y="0"/>
                  </a:moveTo>
                  <a:lnTo>
                    <a:pt x="31" y="77"/>
                  </a:lnTo>
                  <a:lnTo>
                    <a:pt x="35" y="81"/>
                  </a:lnTo>
                  <a:lnTo>
                    <a:pt x="37" y="81"/>
                  </a:lnTo>
                  <a:lnTo>
                    <a:pt x="39" y="82"/>
                  </a:lnTo>
                  <a:lnTo>
                    <a:pt x="42" y="82"/>
                  </a:lnTo>
                  <a:lnTo>
                    <a:pt x="42" y="84"/>
                  </a:lnTo>
                  <a:lnTo>
                    <a:pt x="0" y="84"/>
                  </a:lnTo>
                  <a:lnTo>
                    <a:pt x="0" y="82"/>
                  </a:lnTo>
                  <a:lnTo>
                    <a:pt x="5" y="82"/>
                  </a:lnTo>
                  <a:lnTo>
                    <a:pt x="6" y="81"/>
                  </a:lnTo>
                  <a:lnTo>
                    <a:pt x="8" y="81"/>
                  </a:lnTo>
                  <a:lnTo>
                    <a:pt x="9" y="81"/>
                  </a:lnTo>
                  <a:lnTo>
                    <a:pt x="11" y="79"/>
                  </a:lnTo>
                  <a:lnTo>
                    <a:pt x="12" y="79"/>
                  </a:lnTo>
                  <a:lnTo>
                    <a:pt x="12" y="78"/>
                  </a:lnTo>
                  <a:lnTo>
                    <a:pt x="12" y="77"/>
                  </a:lnTo>
                  <a:lnTo>
                    <a:pt x="12" y="74"/>
                  </a:lnTo>
                  <a:lnTo>
                    <a:pt x="13" y="71"/>
                  </a:lnTo>
                  <a:lnTo>
                    <a:pt x="13" y="18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3" y="16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29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4" name="Rectangle 178"/>
            <p:cNvSpPr>
              <a:spLocks noChangeArrowheads="1"/>
            </p:cNvSpPr>
            <p:nvPr/>
          </p:nvSpPr>
          <p:spPr bwMode="auto">
            <a:xfrm>
              <a:off x="4933938" y="4196183"/>
              <a:ext cx="36271" cy="1173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5" name="Freeform 179"/>
            <p:cNvSpPr>
              <a:spLocks noEditPoints="1"/>
            </p:cNvSpPr>
            <p:nvPr/>
          </p:nvSpPr>
          <p:spPr bwMode="auto">
            <a:xfrm>
              <a:off x="4978744" y="4141775"/>
              <a:ext cx="56540" cy="91745"/>
            </a:xfrm>
            <a:custGeom>
              <a:avLst/>
              <a:gdLst/>
              <a:ahLst/>
              <a:cxnLst>
                <a:cxn ang="0">
                  <a:pos x="52" y="54"/>
                </a:cxn>
                <a:cxn ang="0">
                  <a:pos x="48" y="69"/>
                </a:cxn>
                <a:cxn ang="0">
                  <a:pos x="44" y="77"/>
                </a:cxn>
                <a:cxn ang="0">
                  <a:pos x="38" y="82"/>
                </a:cxn>
                <a:cxn ang="0">
                  <a:pos x="35" y="85"/>
                </a:cxn>
                <a:cxn ang="0">
                  <a:pos x="30" y="85"/>
                </a:cxn>
                <a:cxn ang="0">
                  <a:pos x="23" y="86"/>
                </a:cxn>
                <a:cxn ang="0">
                  <a:pos x="15" y="83"/>
                </a:cxn>
                <a:cxn ang="0">
                  <a:pos x="5" y="71"/>
                </a:cxn>
                <a:cxn ang="0">
                  <a:pos x="1" y="54"/>
                </a:cxn>
                <a:cxn ang="0">
                  <a:pos x="1" y="31"/>
                </a:cxn>
                <a:cxn ang="0">
                  <a:pos x="8" y="11"/>
                </a:cxn>
                <a:cxn ang="0">
                  <a:pos x="19" y="1"/>
                </a:cxn>
                <a:cxn ang="0">
                  <a:pos x="33" y="1"/>
                </a:cxn>
                <a:cxn ang="0">
                  <a:pos x="45" y="10"/>
                </a:cxn>
                <a:cxn ang="0">
                  <a:pos x="52" y="31"/>
                </a:cxn>
                <a:cxn ang="0">
                  <a:pos x="35" y="43"/>
                </a:cxn>
                <a:cxn ang="0">
                  <a:pos x="34" y="10"/>
                </a:cxn>
                <a:cxn ang="0">
                  <a:pos x="30" y="6"/>
                </a:cxn>
                <a:cxn ang="0">
                  <a:pos x="28" y="4"/>
                </a:cxn>
                <a:cxn ang="0">
                  <a:pos x="22" y="5"/>
                </a:cxn>
                <a:cxn ang="0">
                  <a:pos x="19" y="10"/>
                </a:cxn>
                <a:cxn ang="0">
                  <a:pos x="18" y="17"/>
                </a:cxn>
                <a:cxn ang="0">
                  <a:pos x="18" y="36"/>
                </a:cxn>
                <a:cxn ang="0">
                  <a:pos x="18" y="69"/>
                </a:cxn>
                <a:cxn ang="0">
                  <a:pos x="21" y="79"/>
                </a:cxn>
                <a:cxn ang="0">
                  <a:pos x="25" y="82"/>
                </a:cxn>
                <a:cxn ang="0">
                  <a:pos x="28" y="82"/>
                </a:cxn>
                <a:cxn ang="0">
                  <a:pos x="31" y="81"/>
                </a:cxn>
                <a:cxn ang="0">
                  <a:pos x="32" y="78"/>
                </a:cxn>
                <a:cxn ang="0">
                  <a:pos x="35" y="72"/>
                </a:cxn>
                <a:cxn ang="0">
                  <a:pos x="35" y="43"/>
                </a:cxn>
              </a:cxnLst>
              <a:rect l="0" t="0" r="r" b="b"/>
              <a:pathLst>
                <a:path w="53" h="86">
                  <a:moveTo>
                    <a:pt x="53" y="43"/>
                  </a:moveTo>
                  <a:lnTo>
                    <a:pt x="52" y="54"/>
                  </a:lnTo>
                  <a:lnTo>
                    <a:pt x="49" y="66"/>
                  </a:lnTo>
                  <a:lnTo>
                    <a:pt x="48" y="69"/>
                  </a:lnTo>
                  <a:lnTo>
                    <a:pt x="47" y="72"/>
                  </a:lnTo>
                  <a:lnTo>
                    <a:pt x="44" y="77"/>
                  </a:lnTo>
                  <a:lnTo>
                    <a:pt x="42" y="79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5" y="85"/>
                  </a:lnTo>
                  <a:lnTo>
                    <a:pt x="32" y="85"/>
                  </a:lnTo>
                  <a:lnTo>
                    <a:pt x="30" y="85"/>
                  </a:lnTo>
                  <a:lnTo>
                    <a:pt x="28" y="86"/>
                  </a:lnTo>
                  <a:lnTo>
                    <a:pt x="23" y="86"/>
                  </a:lnTo>
                  <a:lnTo>
                    <a:pt x="18" y="85"/>
                  </a:lnTo>
                  <a:lnTo>
                    <a:pt x="15" y="83"/>
                  </a:lnTo>
                  <a:lnTo>
                    <a:pt x="10" y="78"/>
                  </a:lnTo>
                  <a:lnTo>
                    <a:pt x="5" y="71"/>
                  </a:lnTo>
                  <a:lnTo>
                    <a:pt x="2" y="64"/>
                  </a:lnTo>
                  <a:lnTo>
                    <a:pt x="1" y="54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20"/>
                  </a:lnTo>
                  <a:lnTo>
                    <a:pt x="8" y="11"/>
                  </a:lnTo>
                  <a:lnTo>
                    <a:pt x="13" y="5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3" y="1"/>
                  </a:lnTo>
                  <a:lnTo>
                    <a:pt x="40" y="5"/>
                  </a:lnTo>
                  <a:lnTo>
                    <a:pt x="45" y="10"/>
                  </a:lnTo>
                  <a:lnTo>
                    <a:pt x="49" y="18"/>
                  </a:lnTo>
                  <a:lnTo>
                    <a:pt x="52" y="31"/>
                  </a:lnTo>
                  <a:lnTo>
                    <a:pt x="53" y="43"/>
                  </a:lnTo>
                  <a:close/>
                  <a:moveTo>
                    <a:pt x="35" y="43"/>
                  </a:moveTo>
                  <a:lnTo>
                    <a:pt x="35" y="14"/>
                  </a:lnTo>
                  <a:lnTo>
                    <a:pt x="34" y="10"/>
                  </a:lnTo>
                  <a:lnTo>
                    <a:pt x="32" y="8"/>
                  </a:lnTo>
                  <a:lnTo>
                    <a:pt x="30" y="6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22" y="5"/>
                  </a:lnTo>
                  <a:lnTo>
                    <a:pt x="20" y="8"/>
                  </a:lnTo>
                  <a:lnTo>
                    <a:pt x="19" y="10"/>
                  </a:lnTo>
                  <a:lnTo>
                    <a:pt x="19" y="13"/>
                  </a:lnTo>
                  <a:lnTo>
                    <a:pt x="18" y="17"/>
                  </a:lnTo>
                  <a:lnTo>
                    <a:pt x="18" y="25"/>
                  </a:lnTo>
                  <a:lnTo>
                    <a:pt x="18" y="36"/>
                  </a:lnTo>
                  <a:lnTo>
                    <a:pt x="18" y="61"/>
                  </a:lnTo>
                  <a:lnTo>
                    <a:pt x="18" y="69"/>
                  </a:lnTo>
                  <a:lnTo>
                    <a:pt x="19" y="75"/>
                  </a:lnTo>
                  <a:lnTo>
                    <a:pt x="21" y="79"/>
                  </a:lnTo>
                  <a:lnTo>
                    <a:pt x="22" y="81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8" y="82"/>
                  </a:lnTo>
                  <a:lnTo>
                    <a:pt x="29" y="82"/>
                  </a:lnTo>
                  <a:lnTo>
                    <a:pt x="31" y="81"/>
                  </a:lnTo>
                  <a:lnTo>
                    <a:pt x="31" y="79"/>
                  </a:lnTo>
                  <a:lnTo>
                    <a:pt x="32" y="78"/>
                  </a:lnTo>
                  <a:lnTo>
                    <a:pt x="33" y="77"/>
                  </a:lnTo>
                  <a:lnTo>
                    <a:pt x="35" y="72"/>
                  </a:lnTo>
                  <a:lnTo>
                    <a:pt x="35" y="69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6" name="Freeform 180"/>
            <p:cNvSpPr>
              <a:spLocks/>
            </p:cNvSpPr>
            <p:nvPr/>
          </p:nvSpPr>
          <p:spPr bwMode="auto">
            <a:xfrm>
              <a:off x="5045952" y="4212184"/>
              <a:ext cx="21336" cy="21336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3" y="1"/>
                </a:cxn>
                <a:cxn ang="0">
                  <a:pos x="17" y="3"/>
                </a:cxn>
                <a:cxn ang="0">
                  <a:pos x="19" y="6"/>
                </a:cxn>
                <a:cxn ang="0">
                  <a:pos x="20" y="11"/>
                </a:cxn>
                <a:cxn ang="0">
                  <a:pos x="19" y="13"/>
                </a:cxn>
                <a:cxn ang="0">
                  <a:pos x="19" y="15"/>
                </a:cxn>
                <a:cxn ang="0">
                  <a:pos x="17" y="17"/>
                </a:cxn>
                <a:cxn ang="0">
                  <a:pos x="16" y="19"/>
                </a:cxn>
                <a:cxn ang="0">
                  <a:pos x="14" y="19"/>
                </a:cxn>
                <a:cxn ang="0">
                  <a:pos x="12" y="20"/>
                </a:cxn>
                <a:cxn ang="0">
                  <a:pos x="8" y="20"/>
                </a:cxn>
                <a:cxn ang="0">
                  <a:pos x="5" y="19"/>
                </a:cxn>
                <a:cxn ang="0">
                  <a:pos x="3" y="17"/>
                </a:cxn>
                <a:cxn ang="0">
                  <a:pos x="2" y="16"/>
                </a:cxn>
                <a:cxn ang="0">
                  <a:pos x="1" y="14"/>
                </a:cxn>
                <a:cxn ang="0">
                  <a:pos x="1" y="12"/>
                </a:cxn>
                <a:cxn ang="0">
                  <a:pos x="0" y="11"/>
                </a:cxn>
                <a:cxn ang="0">
                  <a:pos x="1" y="9"/>
                </a:cxn>
                <a:cxn ang="0">
                  <a:pos x="2" y="5"/>
                </a:cxn>
                <a:cxn ang="0">
                  <a:pos x="3" y="3"/>
                </a:cxn>
                <a:cxn ang="0">
                  <a:pos x="9" y="0"/>
                </a:cxn>
              </a:cxnLst>
              <a:rect l="0" t="0" r="r" b="b"/>
              <a:pathLst>
                <a:path w="20" h="20">
                  <a:moveTo>
                    <a:pt x="9" y="0"/>
                  </a:moveTo>
                  <a:lnTo>
                    <a:pt x="13" y="1"/>
                  </a:lnTo>
                  <a:lnTo>
                    <a:pt x="17" y="3"/>
                  </a:lnTo>
                  <a:lnTo>
                    <a:pt x="19" y="6"/>
                  </a:lnTo>
                  <a:lnTo>
                    <a:pt x="20" y="11"/>
                  </a:lnTo>
                  <a:lnTo>
                    <a:pt x="19" y="13"/>
                  </a:lnTo>
                  <a:lnTo>
                    <a:pt x="19" y="15"/>
                  </a:lnTo>
                  <a:lnTo>
                    <a:pt x="17" y="17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5" y="19"/>
                  </a:lnTo>
                  <a:lnTo>
                    <a:pt x="3" y="17"/>
                  </a:lnTo>
                  <a:lnTo>
                    <a:pt x="2" y="16"/>
                  </a:lnTo>
                  <a:lnTo>
                    <a:pt x="1" y="14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3" y="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7" name="Freeform 181"/>
            <p:cNvSpPr>
              <a:spLocks noEditPoints="1"/>
            </p:cNvSpPr>
            <p:nvPr/>
          </p:nvSpPr>
          <p:spPr bwMode="auto">
            <a:xfrm>
              <a:off x="5077956" y="4141775"/>
              <a:ext cx="56540" cy="91745"/>
            </a:xfrm>
            <a:custGeom>
              <a:avLst/>
              <a:gdLst/>
              <a:ahLst/>
              <a:cxnLst>
                <a:cxn ang="0">
                  <a:pos x="53" y="43"/>
                </a:cxn>
                <a:cxn ang="0">
                  <a:pos x="53" y="54"/>
                </a:cxn>
                <a:cxn ang="0">
                  <a:pos x="50" y="66"/>
                </a:cxn>
                <a:cxn ang="0">
                  <a:pos x="49" y="69"/>
                </a:cxn>
                <a:cxn ang="0">
                  <a:pos x="47" y="72"/>
                </a:cxn>
                <a:cxn ang="0">
                  <a:pos x="44" y="77"/>
                </a:cxn>
                <a:cxn ang="0">
                  <a:pos x="42" y="79"/>
                </a:cxn>
                <a:cxn ang="0">
                  <a:pos x="39" y="82"/>
                </a:cxn>
                <a:cxn ang="0">
                  <a:pos x="36" y="83"/>
                </a:cxn>
                <a:cxn ang="0">
                  <a:pos x="35" y="85"/>
                </a:cxn>
                <a:cxn ang="0">
                  <a:pos x="33" y="85"/>
                </a:cxn>
                <a:cxn ang="0">
                  <a:pos x="31" y="85"/>
                </a:cxn>
                <a:cxn ang="0">
                  <a:pos x="29" y="86"/>
                </a:cxn>
                <a:cxn ang="0">
                  <a:pos x="23" y="86"/>
                </a:cxn>
                <a:cxn ang="0">
                  <a:pos x="19" y="85"/>
                </a:cxn>
                <a:cxn ang="0">
                  <a:pos x="16" y="83"/>
                </a:cxn>
                <a:cxn ang="0">
                  <a:pos x="10" y="78"/>
                </a:cxn>
                <a:cxn ang="0">
                  <a:pos x="6" y="71"/>
                </a:cxn>
                <a:cxn ang="0">
                  <a:pos x="3" y="64"/>
                </a:cxn>
                <a:cxn ang="0">
                  <a:pos x="1" y="54"/>
                </a:cxn>
                <a:cxn ang="0">
                  <a:pos x="0" y="44"/>
                </a:cxn>
                <a:cxn ang="0">
                  <a:pos x="1" y="31"/>
                </a:cxn>
                <a:cxn ang="0">
                  <a:pos x="4" y="20"/>
                </a:cxn>
                <a:cxn ang="0">
                  <a:pos x="8" y="11"/>
                </a:cxn>
                <a:cxn ang="0">
                  <a:pos x="13" y="5"/>
                </a:cxn>
                <a:cxn ang="0">
                  <a:pos x="19" y="1"/>
                </a:cxn>
                <a:cxn ang="0">
                  <a:pos x="26" y="0"/>
                </a:cxn>
                <a:cxn ang="0">
                  <a:pos x="34" y="1"/>
                </a:cxn>
                <a:cxn ang="0">
                  <a:pos x="40" y="5"/>
                </a:cxn>
                <a:cxn ang="0">
                  <a:pos x="46" y="10"/>
                </a:cxn>
                <a:cxn ang="0">
                  <a:pos x="50" y="18"/>
                </a:cxn>
                <a:cxn ang="0">
                  <a:pos x="53" y="31"/>
                </a:cxn>
                <a:cxn ang="0">
                  <a:pos x="53" y="43"/>
                </a:cxn>
                <a:cxn ang="0">
                  <a:pos x="35" y="43"/>
                </a:cxn>
                <a:cxn ang="0">
                  <a:pos x="35" y="14"/>
                </a:cxn>
                <a:cxn ang="0">
                  <a:pos x="34" y="10"/>
                </a:cxn>
                <a:cxn ang="0">
                  <a:pos x="33" y="8"/>
                </a:cxn>
                <a:cxn ang="0">
                  <a:pos x="31" y="7"/>
                </a:cxn>
                <a:cxn ang="0">
                  <a:pos x="29" y="5"/>
                </a:cxn>
                <a:cxn ang="0">
                  <a:pos x="28" y="4"/>
                </a:cxn>
                <a:cxn ang="0">
                  <a:pos x="23" y="4"/>
                </a:cxn>
                <a:cxn ang="0">
                  <a:pos x="23" y="5"/>
                </a:cxn>
                <a:cxn ang="0">
                  <a:pos x="22" y="7"/>
                </a:cxn>
                <a:cxn ang="0">
                  <a:pos x="20" y="8"/>
                </a:cxn>
                <a:cxn ang="0">
                  <a:pos x="20" y="10"/>
                </a:cxn>
                <a:cxn ang="0">
                  <a:pos x="19" y="13"/>
                </a:cxn>
                <a:cxn ang="0">
                  <a:pos x="19" y="17"/>
                </a:cxn>
                <a:cxn ang="0">
                  <a:pos x="19" y="69"/>
                </a:cxn>
                <a:cxn ang="0">
                  <a:pos x="19" y="75"/>
                </a:cxn>
                <a:cxn ang="0">
                  <a:pos x="21" y="79"/>
                </a:cxn>
                <a:cxn ang="0">
                  <a:pos x="23" y="82"/>
                </a:cxn>
                <a:cxn ang="0">
                  <a:pos x="25" y="82"/>
                </a:cxn>
                <a:cxn ang="0">
                  <a:pos x="27" y="82"/>
                </a:cxn>
                <a:cxn ang="0">
                  <a:pos x="29" y="82"/>
                </a:cxn>
                <a:cxn ang="0">
                  <a:pos x="29" y="82"/>
                </a:cxn>
                <a:cxn ang="0">
                  <a:pos x="31" y="81"/>
                </a:cxn>
                <a:cxn ang="0">
                  <a:pos x="31" y="79"/>
                </a:cxn>
                <a:cxn ang="0">
                  <a:pos x="33" y="78"/>
                </a:cxn>
                <a:cxn ang="0">
                  <a:pos x="34" y="77"/>
                </a:cxn>
                <a:cxn ang="0">
                  <a:pos x="35" y="75"/>
                </a:cxn>
                <a:cxn ang="0">
                  <a:pos x="35" y="69"/>
                </a:cxn>
                <a:cxn ang="0">
                  <a:pos x="35" y="43"/>
                </a:cxn>
              </a:cxnLst>
              <a:rect l="0" t="0" r="r" b="b"/>
              <a:pathLst>
                <a:path w="53" h="86">
                  <a:moveTo>
                    <a:pt x="53" y="43"/>
                  </a:moveTo>
                  <a:lnTo>
                    <a:pt x="53" y="54"/>
                  </a:lnTo>
                  <a:lnTo>
                    <a:pt x="50" y="66"/>
                  </a:lnTo>
                  <a:lnTo>
                    <a:pt x="49" y="69"/>
                  </a:lnTo>
                  <a:lnTo>
                    <a:pt x="47" y="72"/>
                  </a:lnTo>
                  <a:lnTo>
                    <a:pt x="44" y="77"/>
                  </a:lnTo>
                  <a:lnTo>
                    <a:pt x="42" y="79"/>
                  </a:lnTo>
                  <a:lnTo>
                    <a:pt x="39" y="82"/>
                  </a:lnTo>
                  <a:lnTo>
                    <a:pt x="36" y="83"/>
                  </a:lnTo>
                  <a:lnTo>
                    <a:pt x="35" y="85"/>
                  </a:lnTo>
                  <a:lnTo>
                    <a:pt x="33" y="85"/>
                  </a:lnTo>
                  <a:lnTo>
                    <a:pt x="31" y="85"/>
                  </a:lnTo>
                  <a:lnTo>
                    <a:pt x="29" y="86"/>
                  </a:lnTo>
                  <a:lnTo>
                    <a:pt x="23" y="86"/>
                  </a:lnTo>
                  <a:lnTo>
                    <a:pt x="19" y="85"/>
                  </a:lnTo>
                  <a:lnTo>
                    <a:pt x="16" y="83"/>
                  </a:lnTo>
                  <a:lnTo>
                    <a:pt x="10" y="78"/>
                  </a:lnTo>
                  <a:lnTo>
                    <a:pt x="6" y="71"/>
                  </a:lnTo>
                  <a:lnTo>
                    <a:pt x="3" y="64"/>
                  </a:lnTo>
                  <a:lnTo>
                    <a:pt x="1" y="54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20"/>
                  </a:lnTo>
                  <a:lnTo>
                    <a:pt x="8" y="11"/>
                  </a:lnTo>
                  <a:lnTo>
                    <a:pt x="13" y="5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4" y="1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50" y="18"/>
                  </a:lnTo>
                  <a:lnTo>
                    <a:pt x="53" y="31"/>
                  </a:lnTo>
                  <a:lnTo>
                    <a:pt x="53" y="43"/>
                  </a:lnTo>
                  <a:close/>
                  <a:moveTo>
                    <a:pt x="35" y="43"/>
                  </a:moveTo>
                  <a:lnTo>
                    <a:pt x="35" y="14"/>
                  </a:lnTo>
                  <a:lnTo>
                    <a:pt x="34" y="10"/>
                  </a:lnTo>
                  <a:lnTo>
                    <a:pt x="33" y="8"/>
                  </a:lnTo>
                  <a:lnTo>
                    <a:pt x="31" y="7"/>
                  </a:lnTo>
                  <a:lnTo>
                    <a:pt x="29" y="5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2" y="7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19" y="13"/>
                  </a:lnTo>
                  <a:lnTo>
                    <a:pt x="19" y="17"/>
                  </a:lnTo>
                  <a:lnTo>
                    <a:pt x="19" y="69"/>
                  </a:lnTo>
                  <a:lnTo>
                    <a:pt x="19" y="75"/>
                  </a:lnTo>
                  <a:lnTo>
                    <a:pt x="21" y="79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9" y="82"/>
                  </a:lnTo>
                  <a:lnTo>
                    <a:pt x="29" y="82"/>
                  </a:lnTo>
                  <a:lnTo>
                    <a:pt x="31" y="81"/>
                  </a:lnTo>
                  <a:lnTo>
                    <a:pt x="31" y="79"/>
                  </a:lnTo>
                  <a:lnTo>
                    <a:pt x="33" y="78"/>
                  </a:lnTo>
                  <a:lnTo>
                    <a:pt x="34" y="77"/>
                  </a:lnTo>
                  <a:lnTo>
                    <a:pt x="35" y="75"/>
                  </a:lnTo>
                  <a:lnTo>
                    <a:pt x="35" y="69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8" name="Freeform 182"/>
            <p:cNvSpPr>
              <a:spLocks/>
            </p:cNvSpPr>
            <p:nvPr/>
          </p:nvSpPr>
          <p:spPr bwMode="auto">
            <a:xfrm>
              <a:off x="5145164" y="4142843"/>
              <a:ext cx="56540" cy="90678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53" y="0"/>
                </a:cxn>
                <a:cxn ang="0">
                  <a:pos x="46" y="16"/>
                </a:cxn>
                <a:cxn ang="0">
                  <a:pos x="13" y="16"/>
                </a:cxn>
                <a:cxn ang="0">
                  <a:pos x="10" y="24"/>
                </a:cxn>
                <a:cxn ang="0">
                  <a:pos x="23" y="25"/>
                </a:cxn>
                <a:cxn ang="0">
                  <a:pos x="34" y="29"/>
                </a:cxn>
                <a:cxn ang="0">
                  <a:pos x="44" y="34"/>
                </a:cxn>
                <a:cxn ang="0">
                  <a:pos x="49" y="40"/>
                </a:cxn>
                <a:cxn ang="0">
                  <a:pos x="52" y="47"/>
                </a:cxn>
                <a:cxn ang="0">
                  <a:pos x="53" y="55"/>
                </a:cxn>
                <a:cxn ang="0">
                  <a:pos x="52" y="63"/>
                </a:cxn>
                <a:cxn ang="0">
                  <a:pos x="49" y="70"/>
                </a:cxn>
                <a:cxn ang="0">
                  <a:pos x="46" y="75"/>
                </a:cxn>
                <a:cxn ang="0">
                  <a:pos x="41" y="79"/>
                </a:cxn>
                <a:cxn ang="0">
                  <a:pos x="36" y="81"/>
                </a:cxn>
                <a:cxn ang="0">
                  <a:pos x="28" y="84"/>
                </a:cxn>
                <a:cxn ang="0">
                  <a:pos x="19" y="85"/>
                </a:cxn>
                <a:cxn ang="0">
                  <a:pos x="13" y="85"/>
                </a:cxn>
                <a:cxn ang="0">
                  <a:pos x="7" y="84"/>
                </a:cxn>
                <a:cxn ang="0">
                  <a:pos x="3" y="81"/>
                </a:cxn>
                <a:cxn ang="0">
                  <a:pos x="0" y="78"/>
                </a:cxn>
                <a:cxn ang="0">
                  <a:pos x="0" y="77"/>
                </a:cxn>
                <a:cxn ang="0">
                  <a:pos x="0" y="73"/>
                </a:cxn>
                <a:cxn ang="0">
                  <a:pos x="1" y="72"/>
                </a:cxn>
                <a:cxn ang="0">
                  <a:pos x="2" y="70"/>
                </a:cxn>
                <a:cxn ang="0">
                  <a:pos x="3" y="70"/>
                </a:cxn>
                <a:cxn ang="0">
                  <a:pos x="4" y="68"/>
                </a:cxn>
                <a:cxn ang="0">
                  <a:pos x="9" y="68"/>
                </a:cxn>
                <a:cxn ang="0">
                  <a:pos x="10" y="69"/>
                </a:cxn>
                <a:cxn ang="0">
                  <a:pos x="11" y="69"/>
                </a:cxn>
                <a:cxn ang="0">
                  <a:pos x="13" y="70"/>
                </a:cxn>
                <a:cxn ang="0">
                  <a:pos x="14" y="71"/>
                </a:cxn>
                <a:cxn ang="0">
                  <a:pos x="19" y="74"/>
                </a:cxn>
                <a:cxn ang="0">
                  <a:pos x="20" y="76"/>
                </a:cxn>
                <a:cxn ang="0">
                  <a:pos x="23" y="77"/>
                </a:cxn>
                <a:cxn ang="0">
                  <a:pos x="24" y="78"/>
                </a:cxn>
                <a:cxn ang="0">
                  <a:pos x="25" y="78"/>
                </a:cxn>
                <a:cxn ang="0">
                  <a:pos x="28" y="80"/>
                </a:cxn>
                <a:cxn ang="0">
                  <a:pos x="30" y="80"/>
                </a:cxn>
                <a:cxn ang="0">
                  <a:pos x="33" y="79"/>
                </a:cxn>
                <a:cxn ang="0">
                  <a:pos x="36" y="78"/>
                </a:cxn>
                <a:cxn ang="0">
                  <a:pos x="38" y="76"/>
                </a:cxn>
                <a:cxn ang="0">
                  <a:pos x="40" y="74"/>
                </a:cxn>
                <a:cxn ang="0">
                  <a:pos x="41" y="72"/>
                </a:cxn>
                <a:cxn ang="0">
                  <a:pos x="42" y="70"/>
                </a:cxn>
                <a:cxn ang="0">
                  <a:pos x="42" y="67"/>
                </a:cxn>
                <a:cxn ang="0">
                  <a:pos x="41" y="60"/>
                </a:cxn>
                <a:cxn ang="0">
                  <a:pos x="37" y="53"/>
                </a:cxn>
                <a:cxn ang="0">
                  <a:pos x="32" y="49"/>
                </a:cxn>
                <a:cxn ang="0">
                  <a:pos x="19" y="44"/>
                </a:cxn>
                <a:cxn ang="0">
                  <a:pos x="4" y="42"/>
                </a:cxn>
                <a:cxn ang="0">
                  <a:pos x="0" y="42"/>
                </a:cxn>
                <a:cxn ang="0">
                  <a:pos x="15" y="0"/>
                </a:cxn>
              </a:cxnLst>
              <a:rect l="0" t="0" r="r" b="b"/>
              <a:pathLst>
                <a:path w="53" h="85">
                  <a:moveTo>
                    <a:pt x="15" y="0"/>
                  </a:moveTo>
                  <a:lnTo>
                    <a:pt x="53" y="0"/>
                  </a:lnTo>
                  <a:lnTo>
                    <a:pt x="46" y="16"/>
                  </a:lnTo>
                  <a:lnTo>
                    <a:pt x="13" y="16"/>
                  </a:lnTo>
                  <a:lnTo>
                    <a:pt x="10" y="24"/>
                  </a:lnTo>
                  <a:lnTo>
                    <a:pt x="23" y="25"/>
                  </a:lnTo>
                  <a:lnTo>
                    <a:pt x="34" y="29"/>
                  </a:lnTo>
                  <a:lnTo>
                    <a:pt x="44" y="34"/>
                  </a:lnTo>
                  <a:lnTo>
                    <a:pt x="49" y="40"/>
                  </a:lnTo>
                  <a:lnTo>
                    <a:pt x="52" y="47"/>
                  </a:lnTo>
                  <a:lnTo>
                    <a:pt x="53" y="55"/>
                  </a:lnTo>
                  <a:lnTo>
                    <a:pt x="52" y="63"/>
                  </a:lnTo>
                  <a:lnTo>
                    <a:pt x="49" y="70"/>
                  </a:lnTo>
                  <a:lnTo>
                    <a:pt x="46" y="75"/>
                  </a:lnTo>
                  <a:lnTo>
                    <a:pt x="41" y="79"/>
                  </a:lnTo>
                  <a:lnTo>
                    <a:pt x="36" y="81"/>
                  </a:lnTo>
                  <a:lnTo>
                    <a:pt x="28" y="84"/>
                  </a:lnTo>
                  <a:lnTo>
                    <a:pt x="19" y="85"/>
                  </a:lnTo>
                  <a:lnTo>
                    <a:pt x="13" y="85"/>
                  </a:lnTo>
                  <a:lnTo>
                    <a:pt x="7" y="84"/>
                  </a:lnTo>
                  <a:lnTo>
                    <a:pt x="3" y="81"/>
                  </a:lnTo>
                  <a:lnTo>
                    <a:pt x="0" y="78"/>
                  </a:lnTo>
                  <a:lnTo>
                    <a:pt x="0" y="77"/>
                  </a:lnTo>
                  <a:lnTo>
                    <a:pt x="0" y="73"/>
                  </a:lnTo>
                  <a:lnTo>
                    <a:pt x="1" y="72"/>
                  </a:lnTo>
                  <a:lnTo>
                    <a:pt x="2" y="70"/>
                  </a:lnTo>
                  <a:lnTo>
                    <a:pt x="3" y="70"/>
                  </a:lnTo>
                  <a:lnTo>
                    <a:pt x="4" y="68"/>
                  </a:lnTo>
                  <a:lnTo>
                    <a:pt x="9" y="68"/>
                  </a:lnTo>
                  <a:lnTo>
                    <a:pt x="10" y="69"/>
                  </a:lnTo>
                  <a:lnTo>
                    <a:pt x="11" y="69"/>
                  </a:lnTo>
                  <a:lnTo>
                    <a:pt x="13" y="70"/>
                  </a:lnTo>
                  <a:lnTo>
                    <a:pt x="14" y="71"/>
                  </a:lnTo>
                  <a:lnTo>
                    <a:pt x="19" y="74"/>
                  </a:lnTo>
                  <a:lnTo>
                    <a:pt x="20" y="76"/>
                  </a:lnTo>
                  <a:lnTo>
                    <a:pt x="23" y="77"/>
                  </a:lnTo>
                  <a:lnTo>
                    <a:pt x="24" y="78"/>
                  </a:lnTo>
                  <a:lnTo>
                    <a:pt x="25" y="78"/>
                  </a:lnTo>
                  <a:lnTo>
                    <a:pt x="28" y="80"/>
                  </a:lnTo>
                  <a:lnTo>
                    <a:pt x="30" y="80"/>
                  </a:lnTo>
                  <a:lnTo>
                    <a:pt x="33" y="79"/>
                  </a:lnTo>
                  <a:lnTo>
                    <a:pt x="36" y="78"/>
                  </a:lnTo>
                  <a:lnTo>
                    <a:pt x="38" y="76"/>
                  </a:lnTo>
                  <a:lnTo>
                    <a:pt x="40" y="74"/>
                  </a:lnTo>
                  <a:lnTo>
                    <a:pt x="41" y="72"/>
                  </a:lnTo>
                  <a:lnTo>
                    <a:pt x="42" y="70"/>
                  </a:lnTo>
                  <a:lnTo>
                    <a:pt x="42" y="67"/>
                  </a:lnTo>
                  <a:lnTo>
                    <a:pt x="41" y="60"/>
                  </a:lnTo>
                  <a:lnTo>
                    <a:pt x="37" y="53"/>
                  </a:lnTo>
                  <a:lnTo>
                    <a:pt x="32" y="49"/>
                  </a:lnTo>
                  <a:lnTo>
                    <a:pt x="19" y="44"/>
                  </a:lnTo>
                  <a:lnTo>
                    <a:pt x="4" y="42"/>
                  </a:lnTo>
                  <a:lnTo>
                    <a:pt x="0" y="4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9" name="Freeform 183"/>
            <p:cNvSpPr>
              <a:spLocks noEditPoints="1"/>
            </p:cNvSpPr>
            <p:nvPr/>
          </p:nvSpPr>
          <p:spPr bwMode="auto">
            <a:xfrm>
              <a:off x="5145164" y="3753460"/>
              <a:ext cx="56540" cy="91745"/>
            </a:xfrm>
            <a:custGeom>
              <a:avLst/>
              <a:gdLst/>
              <a:ahLst/>
              <a:cxnLst>
                <a:cxn ang="0">
                  <a:pos x="53" y="42"/>
                </a:cxn>
                <a:cxn ang="0">
                  <a:pos x="52" y="54"/>
                </a:cxn>
                <a:cxn ang="0">
                  <a:pos x="49" y="65"/>
                </a:cxn>
                <a:cxn ang="0">
                  <a:pos x="48" y="69"/>
                </a:cxn>
                <a:cxn ang="0">
                  <a:pos x="47" y="72"/>
                </a:cxn>
                <a:cxn ang="0">
                  <a:pos x="44" y="76"/>
                </a:cxn>
                <a:cxn ang="0">
                  <a:pos x="39" y="81"/>
                </a:cxn>
                <a:cxn ang="0">
                  <a:pos x="36" y="82"/>
                </a:cxn>
                <a:cxn ang="0">
                  <a:pos x="34" y="84"/>
                </a:cxn>
                <a:cxn ang="0">
                  <a:pos x="32" y="85"/>
                </a:cxn>
                <a:cxn ang="0">
                  <a:pos x="30" y="85"/>
                </a:cxn>
                <a:cxn ang="0">
                  <a:pos x="28" y="86"/>
                </a:cxn>
                <a:cxn ang="0">
                  <a:pos x="23" y="86"/>
                </a:cxn>
                <a:cxn ang="0">
                  <a:pos x="18" y="84"/>
                </a:cxn>
                <a:cxn ang="0">
                  <a:pos x="15" y="82"/>
                </a:cxn>
                <a:cxn ang="0">
                  <a:pos x="10" y="77"/>
                </a:cxn>
                <a:cxn ang="0">
                  <a:pos x="5" y="71"/>
                </a:cxn>
                <a:cxn ang="0">
                  <a:pos x="2" y="63"/>
                </a:cxn>
                <a:cxn ang="0">
                  <a:pos x="0" y="53"/>
                </a:cxn>
                <a:cxn ang="0">
                  <a:pos x="0" y="44"/>
                </a:cxn>
                <a:cxn ang="0">
                  <a:pos x="0" y="31"/>
                </a:cxn>
                <a:cxn ang="0">
                  <a:pos x="3" y="19"/>
                </a:cxn>
                <a:cxn ang="0">
                  <a:pos x="7" y="11"/>
                </a:cxn>
                <a:cxn ang="0">
                  <a:pos x="13" y="4"/>
                </a:cxn>
                <a:cxn ang="0">
                  <a:pos x="19" y="1"/>
                </a:cxn>
                <a:cxn ang="0">
                  <a:pos x="26" y="0"/>
                </a:cxn>
                <a:cxn ang="0">
                  <a:pos x="34" y="1"/>
                </a:cxn>
                <a:cxn ang="0">
                  <a:pos x="40" y="4"/>
                </a:cxn>
                <a:cxn ang="0">
                  <a:pos x="45" y="10"/>
                </a:cxn>
                <a:cxn ang="0">
                  <a:pos x="49" y="18"/>
                </a:cxn>
                <a:cxn ang="0">
                  <a:pos x="52" y="30"/>
                </a:cxn>
                <a:cxn ang="0">
                  <a:pos x="53" y="42"/>
                </a:cxn>
                <a:cxn ang="0">
                  <a:pos x="34" y="42"/>
                </a:cxn>
                <a:cxn ang="0">
                  <a:pos x="34" y="13"/>
                </a:cxn>
                <a:cxn ang="0">
                  <a:pos x="34" y="10"/>
                </a:cxn>
                <a:cxn ang="0">
                  <a:pos x="33" y="8"/>
                </a:cxn>
                <a:cxn ang="0">
                  <a:pos x="30" y="6"/>
                </a:cxn>
                <a:cxn ang="0">
                  <a:pos x="29" y="4"/>
                </a:cxn>
                <a:cxn ang="0">
                  <a:pos x="27" y="4"/>
                </a:cxn>
                <a:cxn ang="0">
                  <a:pos x="23" y="4"/>
                </a:cxn>
                <a:cxn ang="0">
                  <a:pos x="22" y="4"/>
                </a:cxn>
                <a:cxn ang="0">
                  <a:pos x="21" y="6"/>
                </a:cxn>
                <a:cxn ang="0">
                  <a:pos x="20" y="8"/>
                </a:cxn>
                <a:cxn ang="0">
                  <a:pos x="20" y="10"/>
                </a:cxn>
                <a:cxn ang="0">
                  <a:pos x="19" y="12"/>
                </a:cxn>
                <a:cxn ang="0">
                  <a:pos x="18" y="17"/>
                </a:cxn>
                <a:cxn ang="0">
                  <a:pos x="18" y="69"/>
                </a:cxn>
                <a:cxn ang="0">
                  <a:pos x="19" y="74"/>
                </a:cxn>
                <a:cxn ang="0">
                  <a:pos x="20" y="79"/>
                </a:cxn>
                <a:cxn ang="0">
                  <a:pos x="23" y="81"/>
                </a:cxn>
                <a:cxn ang="0">
                  <a:pos x="25" y="82"/>
                </a:cxn>
                <a:cxn ang="0">
                  <a:pos x="27" y="82"/>
                </a:cxn>
                <a:cxn ang="0">
                  <a:pos x="28" y="81"/>
                </a:cxn>
                <a:cxn ang="0">
                  <a:pos x="29" y="81"/>
                </a:cxn>
                <a:cxn ang="0">
                  <a:pos x="30" y="80"/>
                </a:cxn>
                <a:cxn ang="0">
                  <a:pos x="30" y="79"/>
                </a:cxn>
                <a:cxn ang="0">
                  <a:pos x="32" y="78"/>
                </a:cxn>
                <a:cxn ang="0">
                  <a:pos x="34" y="76"/>
                </a:cxn>
                <a:cxn ang="0">
                  <a:pos x="34" y="74"/>
                </a:cxn>
                <a:cxn ang="0">
                  <a:pos x="34" y="69"/>
                </a:cxn>
                <a:cxn ang="0">
                  <a:pos x="34" y="42"/>
                </a:cxn>
              </a:cxnLst>
              <a:rect l="0" t="0" r="r" b="b"/>
              <a:pathLst>
                <a:path w="53" h="86">
                  <a:moveTo>
                    <a:pt x="53" y="42"/>
                  </a:moveTo>
                  <a:lnTo>
                    <a:pt x="52" y="54"/>
                  </a:lnTo>
                  <a:lnTo>
                    <a:pt x="49" y="65"/>
                  </a:lnTo>
                  <a:lnTo>
                    <a:pt x="48" y="69"/>
                  </a:lnTo>
                  <a:lnTo>
                    <a:pt x="47" y="72"/>
                  </a:lnTo>
                  <a:lnTo>
                    <a:pt x="44" y="76"/>
                  </a:lnTo>
                  <a:lnTo>
                    <a:pt x="39" y="81"/>
                  </a:lnTo>
                  <a:lnTo>
                    <a:pt x="36" y="82"/>
                  </a:lnTo>
                  <a:lnTo>
                    <a:pt x="34" y="84"/>
                  </a:lnTo>
                  <a:lnTo>
                    <a:pt x="32" y="85"/>
                  </a:lnTo>
                  <a:lnTo>
                    <a:pt x="30" y="85"/>
                  </a:lnTo>
                  <a:lnTo>
                    <a:pt x="28" y="86"/>
                  </a:lnTo>
                  <a:lnTo>
                    <a:pt x="23" y="86"/>
                  </a:lnTo>
                  <a:lnTo>
                    <a:pt x="18" y="84"/>
                  </a:lnTo>
                  <a:lnTo>
                    <a:pt x="15" y="82"/>
                  </a:lnTo>
                  <a:lnTo>
                    <a:pt x="10" y="77"/>
                  </a:lnTo>
                  <a:lnTo>
                    <a:pt x="5" y="71"/>
                  </a:lnTo>
                  <a:lnTo>
                    <a:pt x="2" y="63"/>
                  </a:lnTo>
                  <a:lnTo>
                    <a:pt x="0" y="53"/>
                  </a:lnTo>
                  <a:lnTo>
                    <a:pt x="0" y="44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7" y="11"/>
                  </a:lnTo>
                  <a:lnTo>
                    <a:pt x="13" y="4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4" y="1"/>
                  </a:lnTo>
                  <a:lnTo>
                    <a:pt x="40" y="4"/>
                  </a:lnTo>
                  <a:lnTo>
                    <a:pt x="45" y="10"/>
                  </a:lnTo>
                  <a:lnTo>
                    <a:pt x="49" y="18"/>
                  </a:lnTo>
                  <a:lnTo>
                    <a:pt x="52" y="30"/>
                  </a:lnTo>
                  <a:lnTo>
                    <a:pt x="53" y="42"/>
                  </a:lnTo>
                  <a:close/>
                  <a:moveTo>
                    <a:pt x="34" y="42"/>
                  </a:moveTo>
                  <a:lnTo>
                    <a:pt x="34" y="13"/>
                  </a:lnTo>
                  <a:lnTo>
                    <a:pt x="34" y="10"/>
                  </a:lnTo>
                  <a:lnTo>
                    <a:pt x="33" y="8"/>
                  </a:lnTo>
                  <a:lnTo>
                    <a:pt x="30" y="6"/>
                  </a:lnTo>
                  <a:lnTo>
                    <a:pt x="29" y="4"/>
                  </a:lnTo>
                  <a:lnTo>
                    <a:pt x="27" y="4"/>
                  </a:lnTo>
                  <a:lnTo>
                    <a:pt x="23" y="4"/>
                  </a:lnTo>
                  <a:lnTo>
                    <a:pt x="22" y="4"/>
                  </a:lnTo>
                  <a:lnTo>
                    <a:pt x="21" y="6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19" y="12"/>
                  </a:lnTo>
                  <a:lnTo>
                    <a:pt x="18" y="17"/>
                  </a:lnTo>
                  <a:lnTo>
                    <a:pt x="18" y="69"/>
                  </a:lnTo>
                  <a:lnTo>
                    <a:pt x="19" y="74"/>
                  </a:lnTo>
                  <a:lnTo>
                    <a:pt x="20" y="79"/>
                  </a:lnTo>
                  <a:lnTo>
                    <a:pt x="23" y="81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8" y="81"/>
                  </a:lnTo>
                  <a:lnTo>
                    <a:pt x="29" y="81"/>
                  </a:lnTo>
                  <a:lnTo>
                    <a:pt x="30" y="80"/>
                  </a:lnTo>
                  <a:lnTo>
                    <a:pt x="30" y="79"/>
                  </a:lnTo>
                  <a:lnTo>
                    <a:pt x="32" y="78"/>
                  </a:lnTo>
                  <a:lnTo>
                    <a:pt x="34" y="76"/>
                  </a:lnTo>
                  <a:lnTo>
                    <a:pt x="34" y="74"/>
                  </a:lnTo>
                  <a:lnTo>
                    <a:pt x="34" y="69"/>
                  </a:lnTo>
                  <a:lnTo>
                    <a:pt x="34" y="4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0" name="Freeform 184"/>
            <p:cNvSpPr>
              <a:spLocks noEditPoints="1"/>
            </p:cNvSpPr>
            <p:nvPr/>
          </p:nvSpPr>
          <p:spPr bwMode="auto">
            <a:xfrm>
              <a:off x="4978744" y="3365145"/>
              <a:ext cx="56540" cy="91745"/>
            </a:xfrm>
            <a:custGeom>
              <a:avLst/>
              <a:gdLst/>
              <a:ahLst/>
              <a:cxnLst>
                <a:cxn ang="0">
                  <a:pos x="53" y="42"/>
                </a:cxn>
                <a:cxn ang="0">
                  <a:pos x="52" y="54"/>
                </a:cxn>
                <a:cxn ang="0">
                  <a:pos x="49" y="66"/>
                </a:cxn>
                <a:cxn ang="0">
                  <a:pos x="48" y="69"/>
                </a:cxn>
                <a:cxn ang="0">
                  <a:pos x="47" y="72"/>
                </a:cxn>
                <a:cxn ang="0">
                  <a:pos x="44" y="76"/>
                </a:cxn>
                <a:cxn ang="0">
                  <a:pos x="39" y="81"/>
                </a:cxn>
                <a:cxn ang="0">
                  <a:pos x="36" y="83"/>
                </a:cxn>
                <a:cxn ang="0">
                  <a:pos x="35" y="84"/>
                </a:cxn>
                <a:cxn ang="0">
                  <a:pos x="32" y="85"/>
                </a:cxn>
                <a:cxn ang="0">
                  <a:pos x="31" y="85"/>
                </a:cxn>
                <a:cxn ang="0">
                  <a:pos x="28" y="86"/>
                </a:cxn>
                <a:cxn ang="0">
                  <a:pos x="23" y="86"/>
                </a:cxn>
                <a:cxn ang="0">
                  <a:pos x="18" y="84"/>
                </a:cxn>
                <a:cxn ang="0">
                  <a:pos x="15" y="83"/>
                </a:cxn>
                <a:cxn ang="0">
                  <a:pos x="10" y="77"/>
                </a:cxn>
                <a:cxn ang="0">
                  <a:pos x="5" y="71"/>
                </a:cxn>
                <a:cxn ang="0">
                  <a:pos x="2" y="63"/>
                </a:cxn>
                <a:cxn ang="0">
                  <a:pos x="1" y="53"/>
                </a:cxn>
                <a:cxn ang="0">
                  <a:pos x="0" y="44"/>
                </a:cxn>
                <a:cxn ang="0">
                  <a:pos x="1" y="31"/>
                </a:cxn>
                <a:cxn ang="0">
                  <a:pos x="4" y="19"/>
                </a:cxn>
                <a:cxn ang="0">
                  <a:pos x="8" y="11"/>
                </a:cxn>
                <a:cxn ang="0">
                  <a:pos x="13" y="5"/>
                </a:cxn>
                <a:cxn ang="0">
                  <a:pos x="19" y="1"/>
                </a:cxn>
                <a:cxn ang="0">
                  <a:pos x="26" y="0"/>
                </a:cxn>
                <a:cxn ang="0">
                  <a:pos x="34" y="1"/>
                </a:cxn>
                <a:cxn ang="0">
                  <a:pos x="40" y="5"/>
                </a:cxn>
                <a:cxn ang="0">
                  <a:pos x="45" y="10"/>
                </a:cxn>
                <a:cxn ang="0">
                  <a:pos x="49" y="18"/>
                </a:cxn>
                <a:cxn ang="0">
                  <a:pos x="52" y="30"/>
                </a:cxn>
                <a:cxn ang="0">
                  <a:pos x="53" y="42"/>
                </a:cxn>
                <a:cxn ang="0">
                  <a:pos x="35" y="42"/>
                </a:cxn>
                <a:cxn ang="0">
                  <a:pos x="35" y="13"/>
                </a:cxn>
                <a:cxn ang="0">
                  <a:pos x="34" y="10"/>
                </a:cxn>
                <a:cxn ang="0">
                  <a:pos x="33" y="8"/>
                </a:cxn>
                <a:cxn ang="0">
                  <a:pos x="31" y="6"/>
                </a:cxn>
                <a:cxn ang="0">
                  <a:pos x="29" y="5"/>
                </a:cxn>
                <a:cxn ang="0">
                  <a:pos x="28" y="4"/>
                </a:cxn>
                <a:cxn ang="0">
                  <a:pos x="23" y="4"/>
                </a:cxn>
                <a:cxn ang="0">
                  <a:pos x="22" y="5"/>
                </a:cxn>
                <a:cxn ang="0">
                  <a:pos x="22" y="6"/>
                </a:cxn>
                <a:cxn ang="0">
                  <a:pos x="20" y="8"/>
                </a:cxn>
                <a:cxn ang="0">
                  <a:pos x="20" y="10"/>
                </a:cxn>
                <a:cxn ang="0">
                  <a:pos x="19" y="12"/>
                </a:cxn>
                <a:cxn ang="0">
                  <a:pos x="18" y="17"/>
                </a:cxn>
                <a:cxn ang="0">
                  <a:pos x="18" y="69"/>
                </a:cxn>
                <a:cxn ang="0">
                  <a:pos x="19" y="74"/>
                </a:cxn>
                <a:cxn ang="0">
                  <a:pos x="21" y="79"/>
                </a:cxn>
                <a:cxn ang="0">
                  <a:pos x="23" y="81"/>
                </a:cxn>
                <a:cxn ang="0">
                  <a:pos x="25" y="82"/>
                </a:cxn>
                <a:cxn ang="0">
                  <a:pos x="27" y="82"/>
                </a:cxn>
                <a:cxn ang="0">
                  <a:pos x="28" y="81"/>
                </a:cxn>
                <a:cxn ang="0">
                  <a:pos x="29" y="81"/>
                </a:cxn>
                <a:cxn ang="0">
                  <a:pos x="31" y="80"/>
                </a:cxn>
                <a:cxn ang="0">
                  <a:pos x="31" y="79"/>
                </a:cxn>
                <a:cxn ang="0">
                  <a:pos x="32" y="78"/>
                </a:cxn>
                <a:cxn ang="0">
                  <a:pos x="34" y="76"/>
                </a:cxn>
                <a:cxn ang="0">
                  <a:pos x="35" y="74"/>
                </a:cxn>
                <a:cxn ang="0">
                  <a:pos x="35" y="69"/>
                </a:cxn>
                <a:cxn ang="0">
                  <a:pos x="35" y="42"/>
                </a:cxn>
              </a:cxnLst>
              <a:rect l="0" t="0" r="r" b="b"/>
              <a:pathLst>
                <a:path w="53" h="86">
                  <a:moveTo>
                    <a:pt x="53" y="42"/>
                  </a:moveTo>
                  <a:lnTo>
                    <a:pt x="52" y="54"/>
                  </a:lnTo>
                  <a:lnTo>
                    <a:pt x="49" y="66"/>
                  </a:lnTo>
                  <a:lnTo>
                    <a:pt x="48" y="69"/>
                  </a:lnTo>
                  <a:lnTo>
                    <a:pt x="47" y="72"/>
                  </a:lnTo>
                  <a:lnTo>
                    <a:pt x="44" y="76"/>
                  </a:lnTo>
                  <a:lnTo>
                    <a:pt x="39" y="81"/>
                  </a:lnTo>
                  <a:lnTo>
                    <a:pt x="36" y="83"/>
                  </a:lnTo>
                  <a:lnTo>
                    <a:pt x="35" y="84"/>
                  </a:lnTo>
                  <a:lnTo>
                    <a:pt x="32" y="85"/>
                  </a:lnTo>
                  <a:lnTo>
                    <a:pt x="31" y="85"/>
                  </a:lnTo>
                  <a:lnTo>
                    <a:pt x="28" y="86"/>
                  </a:lnTo>
                  <a:lnTo>
                    <a:pt x="23" y="86"/>
                  </a:lnTo>
                  <a:lnTo>
                    <a:pt x="18" y="84"/>
                  </a:lnTo>
                  <a:lnTo>
                    <a:pt x="15" y="83"/>
                  </a:lnTo>
                  <a:lnTo>
                    <a:pt x="10" y="77"/>
                  </a:lnTo>
                  <a:lnTo>
                    <a:pt x="5" y="71"/>
                  </a:lnTo>
                  <a:lnTo>
                    <a:pt x="2" y="63"/>
                  </a:lnTo>
                  <a:lnTo>
                    <a:pt x="1" y="53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19"/>
                  </a:lnTo>
                  <a:lnTo>
                    <a:pt x="8" y="11"/>
                  </a:lnTo>
                  <a:lnTo>
                    <a:pt x="13" y="5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4" y="1"/>
                  </a:lnTo>
                  <a:lnTo>
                    <a:pt x="40" y="5"/>
                  </a:lnTo>
                  <a:lnTo>
                    <a:pt x="45" y="10"/>
                  </a:lnTo>
                  <a:lnTo>
                    <a:pt x="49" y="18"/>
                  </a:lnTo>
                  <a:lnTo>
                    <a:pt x="52" y="30"/>
                  </a:lnTo>
                  <a:lnTo>
                    <a:pt x="53" y="42"/>
                  </a:lnTo>
                  <a:close/>
                  <a:moveTo>
                    <a:pt x="35" y="42"/>
                  </a:moveTo>
                  <a:lnTo>
                    <a:pt x="35" y="13"/>
                  </a:lnTo>
                  <a:lnTo>
                    <a:pt x="34" y="10"/>
                  </a:lnTo>
                  <a:lnTo>
                    <a:pt x="33" y="8"/>
                  </a:lnTo>
                  <a:lnTo>
                    <a:pt x="31" y="6"/>
                  </a:lnTo>
                  <a:lnTo>
                    <a:pt x="29" y="5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22" y="5"/>
                  </a:lnTo>
                  <a:lnTo>
                    <a:pt x="22" y="6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19" y="12"/>
                  </a:lnTo>
                  <a:lnTo>
                    <a:pt x="18" y="17"/>
                  </a:lnTo>
                  <a:lnTo>
                    <a:pt x="18" y="69"/>
                  </a:lnTo>
                  <a:lnTo>
                    <a:pt x="19" y="74"/>
                  </a:lnTo>
                  <a:lnTo>
                    <a:pt x="21" y="79"/>
                  </a:lnTo>
                  <a:lnTo>
                    <a:pt x="23" y="81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8" y="81"/>
                  </a:lnTo>
                  <a:lnTo>
                    <a:pt x="29" y="81"/>
                  </a:lnTo>
                  <a:lnTo>
                    <a:pt x="31" y="80"/>
                  </a:lnTo>
                  <a:lnTo>
                    <a:pt x="31" y="79"/>
                  </a:lnTo>
                  <a:lnTo>
                    <a:pt x="32" y="78"/>
                  </a:lnTo>
                  <a:lnTo>
                    <a:pt x="34" y="76"/>
                  </a:lnTo>
                  <a:lnTo>
                    <a:pt x="35" y="74"/>
                  </a:lnTo>
                  <a:lnTo>
                    <a:pt x="35" y="69"/>
                  </a:lnTo>
                  <a:lnTo>
                    <a:pt x="35" y="4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1" name="Freeform 185"/>
            <p:cNvSpPr>
              <a:spLocks/>
            </p:cNvSpPr>
            <p:nvPr/>
          </p:nvSpPr>
          <p:spPr bwMode="auto">
            <a:xfrm>
              <a:off x="5045952" y="3435554"/>
              <a:ext cx="21336" cy="21336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2" y="0"/>
                </a:cxn>
                <a:cxn ang="0">
                  <a:pos x="15" y="1"/>
                </a:cxn>
                <a:cxn ang="0">
                  <a:pos x="17" y="3"/>
                </a:cxn>
                <a:cxn ang="0">
                  <a:pos x="18" y="4"/>
                </a:cxn>
                <a:cxn ang="0">
                  <a:pos x="19" y="6"/>
                </a:cxn>
                <a:cxn ang="0">
                  <a:pos x="19" y="8"/>
                </a:cxn>
                <a:cxn ang="0">
                  <a:pos x="20" y="10"/>
                </a:cxn>
                <a:cxn ang="0">
                  <a:pos x="19" y="13"/>
                </a:cxn>
                <a:cxn ang="0">
                  <a:pos x="19" y="14"/>
                </a:cxn>
                <a:cxn ang="0">
                  <a:pos x="17" y="17"/>
                </a:cxn>
                <a:cxn ang="0">
                  <a:pos x="16" y="18"/>
                </a:cxn>
                <a:cxn ang="0">
                  <a:pos x="14" y="19"/>
                </a:cxn>
                <a:cxn ang="0">
                  <a:pos x="12" y="20"/>
                </a:cxn>
                <a:cxn ang="0">
                  <a:pos x="8" y="20"/>
                </a:cxn>
                <a:cxn ang="0">
                  <a:pos x="5" y="18"/>
                </a:cxn>
                <a:cxn ang="0">
                  <a:pos x="3" y="17"/>
                </a:cxn>
                <a:cxn ang="0">
                  <a:pos x="0" y="10"/>
                </a:cxn>
                <a:cxn ang="0">
                  <a:pos x="1" y="7"/>
                </a:cxn>
                <a:cxn ang="0">
                  <a:pos x="3" y="3"/>
                </a:cxn>
                <a:cxn ang="0">
                  <a:pos x="9" y="0"/>
                </a:cxn>
              </a:cxnLst>
              <a:rect l="0" t="0" r="r" b="b"/>
              <a:pathLst>
                <a:path w="20" h="20">
                  <a:moveTo>
                    <a:pt x="9" y="0"/>
                  </a:moveTo>
                  <a:lnTo>
                    <a:pt x="12" y="0"/>
                  </a:lnTo>
                  <a:lnTo>
                    <a:pt x="15" y="1"/>
                  </a:lnTo>
                  <a:lnTo>
                    <a:pt x="17" y="3"/>
                  </a:lnTo>
                  <a:lnTo>
                    <a:pt x="18" y="4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20" y="10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7" y="17"/>
                  </a:lnTo>
                  <a:lnTo>
                    <a:pt x="16" y="18"/>
                  </a:lnTo>
                  <a:lnTo>
                    <a:pt x="14" y="19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5" y="18"/>
                  </a:lnTo>
                  <a:lnTo>
                    <a:pt x="3" y="17"/>
                  </a:lnTo>
                  <a:lnTo>
                    <a:pt x="0" y="10"/>
                  </a:lnTo>
                  <a:lnTo>
                    <a:pt x="1" y="7"/>
                  </a:lnTo>
                  <a:lnTo>
                    <a:pt x="3" y="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2" name="Freeform 186"/>
            <p:cNvSpPr>
              <a:spLocks noEditPoints="1"/>
            </p:cNvSpPr>
            <p:nvPr/>
          </p:nvSpPr>
          <p:spPr bwMode="auto">
            <a:xfrm>
              <a:off x="5077956" y="3365145"/>
              <a:ext cx="56540" cy="91745"/>
            </a:xfrm>
            <a:custGeom>
              <a:avLst/>
              <a:gdLst/>
              <a:ahLst/>
              <a:cxnLst>
                <a:cxn ang="0">
                  <a:pos x="53" y="54"/>
                </a:cxn>
                <a:cxn ang="0">
                  <a:pos x="49" y="69"/>
                </a:cxn>
                <a:cxn ang="0">
                  <a:pos x="46" y="74"/>
                </a:cxn>
                <a:cxn ang="0">
                  <a:pos x="36" y="83"/>
                </a:cxn>
                <a:cxn ang="0">
                  <a:pos x="33" y="85"/>
                </a:cxn>
                <a:cxn ang="0">
                  <a:pos x="29" y="86"/>
                </a:cxn>
                <a:cxn ang="0">
                  <a:pos x="19" y="84"/>
                </a:cxn>
                <a:cxn ang="0">
                  <a:pos x="13" y="80"/>
                </a:cxn>
                <a:cxn ang="0">
                  <a:pos x="8" y="74"/>
                </a:cxn>
                <a:cxn ang="0">
                  <a:pos x="4" y="67"/>
                </a:cxn>
                <a:cxn ang="0">
                  <a:pos x="1" y="53"/>
                </a:cxn>
                <a:cxn ang="0">
                  <a:pos x="1" y="31"/>
                </a:cxn>
                <a:cxn ang="0">
                  <a:pos x="8" y="11"/>
                </a:cxn>
                <a:cxn ang="0">
                  <a:pos x="19" y="1"/>
                </a:cxn>
                <a:cxn ang="0">
                  <a:pos x="34" y="1"/>
                </a:cxn>
                <a:cxn ang="0">
                  <a:pos x="46" y="10"/>
                </a:cxn>
                <a:cxn ang="0">
                  <a:pos x="53" y="30"/>
                </a:cxn>
                <a:cxn ang="0">
                  <a:pos x="36" y="42"/>
                </a:cxn>
                <a:cxn ang="0">
                  <a:pos x="35" y="13"/>
                </a:cxn>
                <a:cxn ang="0">
                  <a:pos x="33" y="8"/>
                </a:cxn>
                <a:cxn ang="0">
                  <a:pos x="30" y="5"/>
                </a:cxn>
                <a:cxn ang="0">
                  <a:pos x="28" y="4"/>
                </a:cxn>
                <a:cxn ang="0">
                  <a:pos x="23" y="5"/>
                </a:cxn>
                <a:cxn ang="0">
                  <a:pos x="20" y="8"/>
                </a:cxn>
                <a:cxn ang="0">
                  <a:pos x="19" y="12"/>
                </a:cxn>
                <a:cxn ang="0">
                  <a:pos x="19" y="69"/>
                </a:cxn>
                <a:cxn ang="0">
                  <a:pos x="21" y="79"/>
                </a:cxn>
                <a:cxn ang="0">
                  <a:pos x="26" y="82"/>
                </a:cxn>
                <a:cxn ang="0">
                  <a:pos x="29" y="81"/>
                </a:cxn>
                <a:cxn ang="0">
                  <a:pos x="31" y="80"/>
                </a:cxn>
                <a:cxn ang="0">
                  <a:pos x="33" y="77"/>
                </a:cxn>
                <a:cxn ang="0">
                  <a:pos x="36" y="69"/>
                </a:cxn>
              </a:cxnLst>
              <a:rect l="0" t="0" r="r" b="b"/>
              <a:pathLst>
                <a:path w="53" h="86">
                  <a:moveTo>
                    <a:pt x="53" y="42"/>
                  </a:moveTo>
                  <a:lnTo>
                    <a:pt x="53" y="54"/>
                  </a:lnTo>
                  <a:lnTo>
                    <a:pt x="50" y="66"/>
                  </a:lnTo>
                  <a:lnTo>
                    <a:pt x="49" y="69"/>
                  </a:lnTo>
                  <a:lnTo>
                    <a:pt x="47" y="72"/>
                  </a:lnTo>
                  <a:lnTo>
                    <a:pt x="46" y="74"/>
                  </a:lnTo>
                  <a:lnTo>
                    <a:pt x="39" y="81"/>
                  </a:lnTo>
                  <a:lnTo>
                    <a:pt x="36" y="83"/>
                  </a:lnTo>
                  <a:lnTo>
                    <a:pt x="35" y="84"/>
                  </a:lnTo>
                  <a:lnTo>
                    <a:pt x="33" y="85"/>
                  </a:lnTo>
                  <a:lnTo>
                    <a:pt x="31" y="85"/>
                  </a:lnTo>
                  <a:lnTo>
                    <a:pt x="29" y="86"/>
                  </a:lnTo>
                  <a:lnTo>
                    <a:pt x="23" y="86"/>
                  </a:lnTo>
                  <a:lnTo>
                    <a:pt x="19" y="84"/>
                  </a:lnTo>
                  <a:lnTo>
                    <a:pt x="16" y="83"/>
                  </a:lnTo>
                  <a:lnTo>
                    <a:pt x="13" y="80"/>
                  </a:lnTo>
                  <a:lnTo>
                    <a:pt x="11" y="77"/>
                  </a:lnTo>
                  <a:lnTo>
                    <a:pt x="8" y="74"/>
                  </a:lnTo>
                  <a:lnTo>
                    <a:pt x="6" y="71"/>
                  </a:lnTo>
                  <a:lnTo>
                    <a:pt x="4" y="67"/>
                  </a:lnTo>
                  <a:lnTo>
                    <a:pt x="3" y="63"/>
                  </a:lnTo>
                  <a:lnTo>
                    <a:pt x="1" y="53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19"/>
                  </a:lnTo>
                  <a:lnTo>
                    <a:pt x="8" y="11"/>
                  </a:lnTo>
                  <a:lnTo>
                    <a:pt x="13" y="5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4" y="1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50" y="18"/>
                  </a:lnTo>
                  <a:lnTo>
                    <a:pt x="53" y="30"/>
                  </a:lnTo>
                  <a:lnTo>
                    <a:pt x="53" y="42"/>
                  </a:lnTo>
                  <a:close/>
                  <a:moveTo>
                    <a:pt x="36" y="42"/>
                  </a:moveTo>
                  <a:lnTo>
                    <a:pt x="36" y="17"/>
                  </a:lnTo>
                  <a:lnTo>
                    <a:pt x="35" y="13"/>
                  </a:lnTo>
                  <a:lnTo>
                    <a:pt x="34" y="10"/>
                  </a:lnTo>
                  <a:lnTo>
                    <a:pt x="33" y="8"/>
                  </a:lnTo>
                  <a:lnTo>
                    <a:pt x="32" y="6"/>
                  </a:lnTo>
                  <a:lnTo>
                    <a:pt x="30" y="5"/>
                  </a:lnTo>
                  <a:lnTo>
                    <a:pt x="29" y="5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2" y="6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19" y="12"/>
                  </a:lnTo>
                  <a:lnTo>
                    <a:pt x="19" y="17"/>
                  </a:lnTo>
                  <a:lnTo>
                    <a:pt x="19" y="69"/>
                  </a:lnTo>
                  <a:lnTo>
                    <a:pt x="19" y="74"/>
                  </a:lnTo>
                  <a:lnTo>
                    <a:pt x="21" y="79"/>
                  </a:lnTo>
                  <a:lnTo>
                    <a:pt x="23" y="80"/>
                  </a:lnTo>
                  <a:lnTo>
                    <a:pt x="26" y="82"/>
                  </a:lnTo>
                  <a:lnTo>
                    <a:pt x="28" y="82"/>
                  </a:lnTo>
                  <a:lnTo>
                    <a:pt x="29" y="81"/>
                  </a:lnTo>
                  <a:lnTo>
                    <a:pt x="30" y="81"/>
                  </a:lnTo>
                  <a:lnTo>
                    <a:pt x="31" y="80"/>
                  </a:lnTo>
                  <a:lnTo>
                    <a:pt x="32" y="79"/>
                  </a:lnTo>
                  <a:lnTo>
                    <a:pt x="33" y="77"/>
                  </a:lnTo>
                  <a:lnTo>
                    <a:pt x="35" y="73"/>
                  </a:lnTo>
                  <a:lnTo>
                    <a:pt x="36" y="69"/>
                  </a:lnTo>
                  <a:lnTo>
                    <a:pt x="36" y="4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3" name="Freeform 187"/>
            <p:cNvSpPr>
              <a:spLocks/>
            </p:cNvSpPr>
            <p:nvPr/>
          </p:nvSpPr>
          <p:spPr bwMode="auto">
            <a:xfrm>
              <a:off x="5145164" y="3366212"/>
              <a:ext cx="56540" cy="90678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53" y="0"/>
                </a:cxn>
                <a:cxn ang="0">
                  <a:pos x="46" y="16"/>
                </a:cxn>
                <a:cxn ang="0">
                  <a:pos x="13" y="16"/>
                </a:cxn>
                <a:cxn ang="0">
                  <a:pos x="10" y="24"/>
                </a:cxn>
                <a:cxn ang="0">
                  <a:pos x="24" y="24"/>
                </a:cxn>
                <a:cxn ang="0">
                  <a:pos x="34" y="28"/>
                </a:cxn>
                <a:cxn ang="0">
                  <a:pos x="44" y="34"/>
                </a:cxn>
                <a:cxn ang="0">
                  <a:pos x="49" y="40"/>
                </a:cxn>
                <a:cxn ang="0">
                  <a:pos x="52" y="47"/>
                </a:cxn>
                <a:cxn ang="0">
                  <a:pos x="53" y="55"/>
                </a:cxn>
                <a:cxn ang="0">
                  <a:pos x="52" y="62"/>
                </a:cxn>
                <a:cxn ang="0">
                  <a:pos x="49" y="70"/>
                </a:cxn>
                <a:cxn ang="0">
                  <a:pos x="46" y="75"/>
                </a:cxn>
                <a:cxn ang="0">
                  <a:pos x="41" y="79"/>
                </a:cxn>
                <a:cxn ang="0">
                  <a:pos x="36" y="81"/>
                </a:cxn>
                <a:cxn ang="0">
                  <a:pos x="28" y="83"/>
                </a:cxn>
                <a:cxn ang="0">
                  <a:pos x="19" y="85"/>
                </a:cxn>
                <a:cxn ang="0">
                  <a:pos x="13" y="85"/>
                </a:cxn>
                <a:cxn ang="0">
                  <a:pos x="8" y="83"/>
                </a:cxn>
                <a:cxn ang="0">
                  <a:pos x="3" y="81"/>
                </a:cxn>
                <a:cxn ang="0">
                  <a:pos x="0" y="78"/>
                </a:cxn>
                <a:cxn ang="0">
                  <a:pos x="0" y="76"/>
                </a:cxn>
                <a:cxn ang="0">
                  <a:pos x="0" y="72"/>
                </a:cxn>
                <a:cxn ang="0">
                  <a:pos x="1" y="72"/>
                </a:cxn>
                <a:cxn ang="0">
                  <a:pos x="2" y="70"/>
                </a:cxn>
                <a:cxn ang="0">
                  <a:pos x="3" y="69"/>
                </a:cxn>
                <a:cxn ang="0">
                  <a:pos x="5" y="68"/>
                </a:cxn>
                <a:cxn ang="0">
                  <a:pos x="9" y="68"/>
                </a:cxn>
                <a:cxn ang="0">
                  <a:pos x="10" y="68"/>
                </a:cxn>
                <a:cxn ang="0">
                  <a:pos x="11" y="68"/>
                </a:cxn>
                <a:cxn ang="0">
                  <a:pos x="13" y="69"/>
                </a:cxn>
                <a:cxn ang="0">
                  <a:pos x="14" y="71"/>
                </a:cxn>
                <a:cxn ang="0">
                  <a:pos x="21" y="75"/>
                </a:cxn>
                <a:cxn ang="0">
                  <a:pos x="23" y="77"/>
                </a:cxn>
                <a:cxn ang="0">
                  <a:pos x="24" y="78"/>
                </a:cxn>
                <a:cxn ang="0">
                  <a:pos x="26" y="78"/>
                </a:cxn>
                <a:cxn ang="0">
                  <a:pos x="27" y="79"/>
                </a:cxn>
                <a:cxn ang="0">
                  <a:pos x="28" y="79"/>
                </a:cxn>
                <a:cxn ang="0">
                  <a:pos x="30" y="79"/>
                </a:cxn>
                <a:cxn ang="0">
                  <a:pos x="34" y="79"/>
                </a:cxn>
                <a:cxn ang="0">
                  <a:pos x="36" y="78"/>
                </a:cxn>
                <a:cxn ang="0">
                  <a:pos x="38" y="75"/>
                </a:cxn>
                <a:cxn ang="0">
                  <a:pos x="40" y="73"/>
                </a:cxn>
                <a:cxn ang="0">
                  <a:pos x="41" y="72"/>
                </a:cxn>
                <a:cxn ang="0">
                  <a:pos x="42" y="69"/>
                </a:cxn>
                <a:cxn ang="0">
                  <a:pos x="42" y="66"/>
                </a:cxn>
                <a:cxn ang="0">
                  <a:pos x="41" y="59"/>
                </a:cxn>
                <a:cxn ang="0">
                  <a:pos x="37" y="53"/>
                </a:cxn>
                <a:cxn ang="0">
                  <a:pos x="32" y="48"/>
                </a:cxn>
                <a:cxn ang="0">
                  <a:pos x="20" y="44"/>
                </a:cxn>
                <a:cxn ang="0">
                  <a:pos x="5" y="41"/>
                </a:cxn>
                <a:cxn ang="0">
                  <a:pos x="0" y="41"/>
                </a:cxn>
                <a:cxn ang="0">
                  <a:pos x="15" y="0"/>
                </a:cxn>
              </a:cxnLst>
              <a:rect l="0" t="0" r="r" b="b"/>
              <a:pathLst>
                <a:path w="53" h="85">
                  <a:moveTo>
                    <a:pt x="15" y="0"/>
                  </a:moveTo>
                  <a:lnTo>
                    <a:pt x="53" y="0"/>
                  </a:lnTo>
                  <a:lnTo>
                    <a:pt x="46" y="16"/>
                  </a:lnTo>
                  <a:lnTo>
                    <a:pt x="13" y="16"/>
                  </a:lnTo>
                  <a:lnTo>
                    <a:pt x="10" y="24"/>
                  </a:lnTo>
                  <a:lnTo>
                    <a:pt x="24" y="24"/>
                  </a:lnTo>
                  <a:lnTo>
                    <a:pt x="34" y="28"/>
                  </a:lnTo>
                  <a:lnTo>
                    <a:pt x="44" y="34"/>
                  </a:lnTo>
                  <a:lnTo>
                    <a:pt x="49" y="40"/>
                  </a:lnTo>
                  <a:lnTo>
                    <a:pt x="52" y="47"/>
                  </a:lnTo>
                  <a:lnTo>
                    <a:pt x="53" y="55"/>
                  </a:lnTo>
                  <a:lnTo>
                    <a:pt x="52" y="62"/>
                  </a:lnTo>
                  <a:lnTo>
                    <a:pt x="49" y="70"/>
                  </a:lnTo>
                  <a:lnTo>
                    <a:pt x="46" y="75"/>
                  </a:lnTo>
                  <a:lnTo>
                    <a:pt x="41" y="79"/>
                  </a:lnTo>
                  <a:lnTo>
                    <a:pt x="36" y="81"/>
                  </a:lnTo>
                  <a:lnTo>
                    <a:pt x="28" y="83"/>
                  </a:lnTo>
                  <a:lnTo>
                    <a:pt x="19" y="85"/>
                  </a:lnTo>
                  <a:lnTo>
                    <a:pt x="13" y="85"/>
                  </a:lnTo>
                  <a:lnTo>
                    <a:pt x="8" y="83"/>
                  </a:lnTo>
                  <a:lnTo>
                    <a:pt x="3" y="81"/>
                  </a:lnTo>
                  <a:lnTo>
                    <a:pt x="0" y="78"/>
                  </a:lnTo>
                  <a:lnTo>
                    <a:pt x="0" y="76"/>
                  </a:lnTo>
                  <a:lnTo>
                    <a:pt x="0" y="72"/>
                  </a:lnTo>
                  <a:lnTo>
                    <a:pt x="1" y="72"/>
                  </a:lnTo>
                  <a:lnTo>
                    <a:pt x="2" y="70"/>
                  </a:lnTo>
                  <a:lnTo>
                    <a:pt x="3" y="69"/>
                  </a:lnTo>
                  <a:lnTo>
                    <a:pt x="5" y="68"/>
                  </a:lnTo>
                  <a:lnTo>
                    <a:pt x="9" y="68"/>
                  </a:lnTo>
                  <a:lnTo>
                    <a:pt x="10" y="68"/>
                  </a:lnTo>
                  <a:lnTo>
                    <a:pt x="11" y="68"/>
                  </a:lnTo>
                  <a:lnTo>
                    <a:pt x="13" y="69"/>
                  </a:lnTo>
                  <a:lnTo>
                    <a:pt x="14" y="71"/>
                  </a:lnTo>
                  <a:lnTo>
                    <a:pt x="21" y="75"/>
                  </a:lnTo>
                  <a:lnTo>
                    <a:pt x="23" y="77"/>
                  </a:lnTo>
                  <a:lnTo>
                    <a:pt x="24" y="78"/>
                  </a:lnTo>
                  <a:lnTo>
                    <a:pt x="26" y="78"/>
                  </a:lnTo>
                  <a:lnTo>
                    <a:pt x="27" y="79"/>
                  </a:lnTo>
                  <a:lnTo>
                    <a:pt x="28" y="79"/>
                  </a:lnTo>
                  <a:lnTo>
                    <a:pt x="30" y="79"/>
                  </a:lnTo>
                  <a:lnTo>
                    <a:pt x="34" y="79"/>
                  </a:lnTo>
                  <a:lnTo>
                    <a:pt x="36" y="78"/>
                  </a:lnTo>
                  <a:lnTo>
                    <a:pt x="38" y="75"/>
                  </a:lnTo>
                  <a:lnTo>
                    <a:pt x="40" y="73"/>
                  </a:lnTo>
                  <a:lnTo>
                    <a:pt x="41" y="72"/>
                  </a:lnTo>
                  <a:lnTo>
                    <a:pt x="42" y="69"/>
                  </a:lnTo>
                  <a:lnTo>
                    <a:pt x="42" y="66"/>
                  </a:lnTo>
                  <a:lnTo>
                    <a:pt x="41" y="59"/>
                  </a:lnTo>
                  <a:lnTo>
                    <a:pt x="37" y="53"/>
                  </a:lnTo>
                  <a:lnTo>
                    <a:pt x="32" y="48"/>
                  </a:lnTo>
                  <a:lnTo>
                    <a:pt x="20" y="44"/>
                  </a:lnTo>
                  <a:lnTo>
                    <a:pt x="5" y="41"/>
                  </a:lnTo>
                  <a:lnTo>
                    <a:pt x="0" y="4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4" name="Freeform 188"/>
            <p:cNvSpPr>
              <a:spLocks noEditPoints="1"/>
            </p:cNvSpPr>
            <p:nvPr/>
          </p:nvSpPr>
          <p:spPr bwMode="auto">
            <a:xfrm>
              <a:off x="5044885" y="2975762"/>
              <a:ext cx="57607" cy="91745"/>
            </a:xfrm>
            <a:custGeom>
              <a:avLst/>
              <a:gdLst/>
              <a:ahLst/>
              <a:cxnLst>
                <a:cxn ang="0">
                  <a:pos x="54" y="43"/>
                </a:cxn>
                <a:cxn ang="0">
                  <a:pos x="53" y="54"/>
                </a:cxn>
                <a:cxn ang="0">
                  <a:pos x="50" y="66"/>
                </a:cxn>
                <a:cxn ang="0">
                  <a:pos x="49" y="69"/>
                </a:cxn>
                <a:cxn ang="0">
                  <a:pos x="47" y="72"/>
                </a:cxn>
                <a:cxn ang="0">
                  <a:pos x="44" y="77"/>
                </a:cxn>
                <a:cxn ang="0">
                  <a:pos x="40" y="81"/>
                </a:cxn>
                <a:cxn ang="0">
                  <a:pos x="37" y="83"/>
                </a:cxn>
                <a:cxn ang="0">
                  <a:pos x="35" y="85"/>
                </a:cxn>
                <a:cxn ang="0">
                  <a:pos x="33" y="85"/>
                </a:cxn>
                <a:cxn ang="0">
                  <a:pos x="31" y="85"/>
                </a:cxn>
                <a:cxn ang="0">
                  <a:pos x="29" y="86"/>
                </a:cxn>
                <a:cxn ang="0">
                  <a:pos x="23" y="86"/>
                </a:cxn>
                <a:cxn ang="0">
                  <a:pos x="19" y="85"/>
                </a:cxn>
                <a:cxn ang="0">
                  <a:pos x="16" y="83"/>
                </a:cxn>
                <a:cxn ang="0">
                  <a:pos x="10" y="78"/>
                </a:cxn>
                <a:cxn ang="0">
                  <a:pos x="6" y="71"/>
                </a:cxn>
                <a:cxn ang="0">
                  <a:pos x="3" y="64"/>
                </a:cxn>
                <a:cxn ang="0">
                  <a:pos x="1" y="54"/>
                </a:cxn>
                <a:cxn ang="0">
                  <a:pos x="0" y="44"/>
                </a:cxn>
                <a:cxn ang="0">
                  <a:pos x="1" y="31"/>
                </a:cxn>
                <a:cxn ang="0">
                  <a:pos x="4" y="20"/>
                </a:cxn>
                <a:cxn ang="0">
                  <a:pos x="8" y="11"/>
                </a:cxn>
                <a:cxn ang="0">
                  <a:pos x="13" y="5"/>
                </a:cxn>
                <a:cxn ang="0">
                  <a:pos x="20" y="1"/>
                </a:cxn>
                <a:cxn ang="0">
                  <a:pos x="27" y="0"/>
                </a:cxn>
                <a:cxn ang="0">
                  <a:pos x="34" y="1"/>
                </a:cxn>
                <a:cxn ang="0">
                  <a:pos x="40" y="5"/>
                </a:cxn>
                <a:cxn ang="0">
                  <a:pos x="46" y="10"/>
                </a:cxn>
                <a:cxn ang="0">
                  <a:pos x="50" y="18"/>
                </a:cxn>
                <a:cxn ang="0">
                  <a:pos x="53" y="30"/>
                </a:cxn>
                <a:cxn ang="0">
                  <a:pos x="54" y="43"/>
                </a:cxn>
                <a:cxn ang="0">
                  <a:pos x="35" y="43"/>
                </a:cxn>
                <a:cxn ang="0">
                  <a:pos x="35" y="13"/>
                </a:cxn>
                <a:cxn ang="0">
                  <a:pos x="34" y="10"/>
                </a:cxn>
                <a:cxn ang="0">
                  <a:pos x="34" y="8"/>
                </a:cxn>
                <a:cxn ang="0">
                  <a:pos x="31" y="7"/>
                </a:cxn>
                <a:cxn ang="0">
                  <a:pos x="30" y="5"/>
                </a:cxn>
                <a:cxn ang="0">
                  <a:pos x="28" y="4"/>
                </a:cxn>
                <a:cxn ang="0">
                  <a:pos x="23" y="4"/>
                </a:cxn>
                <a:cxn ang="0">
                  <a:pos x="23" y="5"/>
                </a:cxn>
                <a:cxn ang="0">
                  <a:pos x="22" y="7"/>
                </a:cxn>
                <a:cxn ang="0">
                  <a:pos x="20" y="8"/>
                </a:cxn>
                <a:cxn ang="0">
                  <a:pos x="20" y="10"/>
                </a:cxn>
                <a:cxn ang="0">
                  <a:pos x="20" y="13"/>
                </a:cxn>
                <a:cxn ang="0">
                  <a:pos x="19" y="17"/>
                </a:cxn>
                <a:cxn ang="0">
                  <a:pos x="19" y="69"/>
                </a:cxn>
                <a:cxn ang="0">
                  <a:pos x="20" y="75"/>
                </a:cxn>
                <a:cxn ang="0">
                  <a:pos x="21" y="79"/>
                </a:cxn>
                <a:cxn ang="0">
                  <a:pos x="23" y="81"/>
                </a:cxn>
                <a:cxn ang="0">
                  <a:pos x="26" y="82"/>
                </a:cxn>
                <a:cxn ang="0">
                  <a:pos x="27" y="82"/>
                </a:cxn>
                <a:cxn ang="0">
                  <a:pos x="29" y="81"/>
                </a:cxn>
                <a:cxn ang="0">
                  <a:pos x="30" y="81"/>
                </a:cxn>
                <a:cxn ang="0">
                  <a:pos x="31" y="81"/>
                </a:cxn>
                <a:cxn ang="0">
                  <a:pos x="31" y="79"/>
                </a:cxn>
                <a:cxn ang="0">
                  <a:pos x="33" y="78"/>
                </a:cxn>
                <a:cxn ang="0">
                  <a:pos x="34" y="77"/>
                </a:cxn>
                <a:cxn ang="0">
                  <a:pos x="35" y="75"/>
                </a:cxn>
                <a:cxn ang="0">
                  <a:pos x="35" y="69"/>
                </a:cxn>
                <a:cxn ang="0">
                  <a:pos x="35" y="43"/>
                </a:cxn>
              </a:cxnLst>
              <a:rect l="0" t="0" r="r" b="b"/>
              <a:pathLst>
                <a:path w="54" h="86">
                  <a:moveTo>
                    <a:pt x="54" y="43"/>
                  </a:moveTo>
                  <a:lnTo>
                    <a:pt x="53" y="54"/>
                  </a:lnTo>
                  <a:lnTo>
                    <a:pt x="50" y="66"/>
                  </a:lnTo>
                  <a:lnTo>
                    <a:pt x="49" y="69"/>
                  </a:lnTo>
                  <a:lnTo>
                    <a:pt x="47" y="72"/>
                  </a:lnTo>
                  <a:lnTo>
                    <a:pt x="44" y="77"/>
                  </a:lnTo>
                  <a:lnTo>
                    <a:pt x="40" y="81"/>
                  </a:lnTo>
                  <a:lnTo>
                    <a:pt x="37" y="83"/>
                  </a:lnTo>
                  <a:lnTo>
                    <a:pt x="35" y="85"/>
                  </a:lnTo>
                  <a:lnTo>
                    <a:pt x="33" y="85"/>
                  </a:lnTo>
                  <a:lnTo>
                    <a:pt x="31" y="85"/>
                  </a:lnTo>
                  <a:lnTo>
                    <a:pt x="29" y="86"/>
                  </a:lnTo>
                  <a:lnTo>
                    <a:pt x="23" y="86"/>
                  </a:lnTo>
                  <a:lnTo>
                    <a:pt x="19" y="85"/>
                  </a:lnTo>
                  <a:lnTo>
                    <a:pt x="16" y="83"/>
                  </a:lnTo>
                  <a:lnTo>
                    <a:pt x="10" y="78"/>
                  </a:lnTo>
                  <a:lnTo>
                    <a:pt x="6" y="71"/>
                  </a:lnTo>
                  <a:lnTo>
                    <a:pt x="3" y="64"/>
                  </a:lnTo>
                  <a:lnTo>
                    <a:pt x="1" y="54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20"/>
                  </a:lnTo>
                  <a:lnTo>
                    <a:pt x="8" y="11"/>
                  </a:lnTo>
                  <a:lnTo>
                    <a:pt x="13" y="5"/>
                  </a:lnTo>
                  <a:lnTo>
                    <a:pt x="20" y="1"/>
                  </a:lnTo>
                  <a:lnTo>
                    <a:pt x="27" y="0"/>
                  </a:lnTo>
                  <a:lnTo>
                    <a:pt x="34" y="1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50" y="18"/>
                  </a:lnTo>
                  <a:lnTo>
                    <a:pt x="53" y="30"/>
                  </a:lnTo>
                  <a:lnTo>
                    <a:pt x="54" y="43"/>
                  </a:lnTo>
                  <a:close/>
                  <a:moveTo>
                    <a:pt x="35" y="43"/>
                  </a:moveTo>
                  <a:lnTo>
                    <a:pt x="35" y="13"/>
                  </a:lnTo>
                  <a:lnTo>
                    <a:pt x="34" y="10"/>
                  </a:lnTo>
                  <a:lnTo>
                    <a:pt x="34" y="8"/>
                  </a:lnTo>
                  <a:lnTo>
                    <a:pt x="31" y="7"/>
                  </a:lnTo>
                  <a:lnTo>
                    <a:pt x="30" y="5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2" y="7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3"/>
                  </a:lnTo>
                  <a:lnTo>
                    <a:pt x="19" y="17"/>
                  </a:lnTo>
                  <a:lnTo>
                    <a:pt x="19" y="69"/>
                  </a:lnTo>
                  <a:lnTo>
                    <a:pt x="20" y="75"/>
                  </a:lnTo>
                  <a:lnTo>
                    <a:pt x="21" y="79"/>
                  </a:lnTo>
                  <a:lnTo>
                    <a:pt x="23" y="81"/>
                  </a:lnTo>
                  <a:lnTo>
                    <a:pt x="26" y="82"/>
                  </a:lnTo>
                  <a:lnTo>
                    <a:pt x="27" y="82"/>
                  </a:lnTo>
                  <a:lnTo>
                    <a:pt x="29" y="81"/>
                  </a:lnTo>
                  <a:lnTo>
                    <a:pt x="30" y="81"/>
                  </a:lnTo>
                  <a:lnTo>
                    <a:pt x="31" y="81"/>
                  </a:lnTo>
                  <a:lnTo>
                    <a:pt x="31" y="79"/>
                  </a:lnTo>
                  <a:lnTo>
                    <a:pt x="33" y="78"/>
                  </a:lnTo>
                  <a:lnTo>
                    <a:pt x="34" y="77"/>
                  </a:lnTo>
                  <a:lnTo>
                    <a:pt x="35" y="75"/>
                  </a:lnTo>
                  <a:lnTo>
                    <a:pt x="35" y="69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5" name="Freeform 189"/>
            <p:cNvSpPr>
              <a:spLocks/>
            </p:cNvSpPr>
            <p:nvPr/>
          </p:nvSpPr>
          <p:spPr bwMode="auto">
            <a:xfrm>
              <a:off x="5113160" y="3046171"/>
              <a:ext cx="21336" cy="21336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2" y="1"/>
                </a:cxn>
                <a:cxn ang="0">
                  <a:pos x="14" y="2"/>
                </a:cxn>
                <a:cxn ang="0">
                  <a:pos x="17" y="3"/>
                </a:cxn>
                <a:cxn ang="0">
                  <a:pos x="17" y="5"/>
                </a:cxn>
                <a:cxn ang="0">
                  <a:pos x="19" y="6"/>
                </a:cxn>
                <a:cxn ang="0">
                  <a:pos x="19" y="9"/>
                </a:cxn>
                <a:cxn ang="0">
                  <a:pos x="20" y="11"/>
                </a:cxn>
                <a:cxn ang="0">
                  <a:pos x="19" y="13"/>
                </a:cxn>
                <a:cxn ang="0">
                  <a:pos x="18" y="15"/>
                </a:cxn>
                <a:cxn ang="0">
                  <a:pos x="17" y="17"/>
                </a:cxn>
                <a:cxn ang="0">
                  <a:pos x="15" y="19"/>
                </a:cxn>
                <a:cxn ang="0">
                  <a:pos x="13" y="19"/>
                </a:cxn>
                <a:cxn ang="0">
                  <a:pos x="11" y="20"/>
                </a:cxn>
                <a:cxn ang="0">
                  <a:pos x="7" y="20"/>
                </a:cxn>
                <a:cxn ang="0">
                  <a:pos x="4" y="19"/>
                </a:cxn>
                <a:cxn ang="0">
                  <a:pos x="3" y="17"/>
                </a:cxn>
                <a:cxn ang="0">
                  <a:pos x="0" y="11"/>
                </a:cxn>
                <a:cxn ang="0">
                  <a:pos x="0" y="7"/>
                </a:cxn>
                <a:cxn ang="0">
                  <a:pos x="3" y="3"/>
                </a:cxn>
                <a:cxn ang="0">
                  <a:pos x="9" y="0"/>
                </a:cxn>
              </a:cxnLst>
              <a:rect l="0" t="0" r="r" b="b"/>
              <a:pathLst>
                <a:path w="20" h="20">
                  <a:moveTo>
                    <a:pt x="9" y="0"/>
                  </a:moveTo>
                  <a:lnTo>
                    <a:pt x="12" y="1"/>
                  </a:lnTo>
                  <a:lnTo>
                    <a:pt x="14" y="2"/>
                  </a:lnTo>
                  <a:lnTo>
                    <a:pt x="17" y="3"/>
                  </a:lnTo>
                  <a:lnTo>
                    <a:pt x="17" y="5"/>
                  </a:lnTo>
                  <a:lnTo>
                    <a:pt x="19" y="6"/>
                  </a:lnTo>
                  <a:lnTo>
                    <a:pt x="19" y="9"/>
                  </a:lnTo>
                  <a:lnTo>
                    <a:pt x="20" y="11"/>
                  </a:lnTo>
                  <a:lnTo>
                    <a:pt x="19" y="13"/>
                  </a:lnTo>
                  <a:lnTo>
                    <a:pt x="18" y="15"/>
                  </a:lnTo>
                  <a:lnTo>
                    <a:pt x="17" y="17"/>
                  </a:lnTo>
                  <a:lnTo>
                    <a:pt x="15" y="19"/>
                  </a:lnTo>
                  <a:lnTo>
                    <a:pt x="13" y="19"/>
                  </a:lnTo>
                  <a:lnTo>
                    <a:pt x="11" y="20"/>
                  </a:lnTo>
                  <a:lnTo>
                    <a:pt x="7" y="20"/>
                  </a:lnTo>
                  <a:lnTo>
                    <a:pt x="4" y="19"/>
                  </a:lnTo>
                  <a:lnTo>
                    <a:pt x="3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6" name="Freeform 190"/>
            <p:cNvSpPr>
              <a:spLocks/>
            </p:cNvSpPr>
            <p:nvPr/>
          </p:nvSpPr>
          <p:spPr bwMode="auto">
            <a:xfrm>
              <a:off x="5150499" y="2975762"/>
              <a:ext cx="44806" cy="90678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31" y="77"/>
                </a:cxn>
                <a:cxn ang="0">
                  <a:pos x="33" y="78"/>
                </a:cxn>
                <a:cxn ang="0">
                  <a:pos x="35" y="81"/>
                </a:cxn>
                <a:cxn ang="0">
                  <a:pos x="36" y="81"/>
                </a:cxn>
                <a:cxn ang="0">
                  <a:pos x="37" y="81"/>
                </a:cxn>
                <a:cxn ang="0">
                  <a:pos x="39" y="82"/>
                </a:cxn>
                <a:cxn ang="0">
                  <a:pos x="42" y="82"/>
                </a:cxn>
                <a:cxn ang="0">
                  <a:pos x="42" y="85"/>
                </a:cxn>
                <a:cxn ang="0">
                  <a:pos x="0" y="85"/>
                </a:cxn>
                <a:cxn ang="0">
                  <a:pos x="0" y="82"/>
                </a:cxn>
                <a:cxn ang="0">
                  <a:pos x="5" y="82"/>
                </a:cxn>
                <a:cxn ang="0">
                  <a:pos x="6" y="81"/>
                </a:cxn>
                <a:cxn ang="0">
                  <a:pos x="8" y="81"/>
                </a:cxn>
                <a:cxn ang="0">
                  <a:pos x="9" y="81"/>
                </a:cxn>
                <a:cxn ang="0">
                  <a:pos x="11" y="79"/>
                </a:cxn>
                <a:cxn ang="0">
                  <a:pos x="12" y="79"/>
                </a:cxn>
                <a:cxn ang="0">
                  <a:pos x="12" y="78"/>
                </a:cxn>
                <a:cxn ang="0">
                  <a:pos x="12" y="77"/>
                </a:cxn>
                <a:cxn ang="0">
                  <a:pos x="13" y="75"/>
                </a:cxn>
                <a:cxn ang="0">
                  <a:pos x="13" y="18"/>
                </a:cxn>
                <a:cxn ang="0">
                  <a:pos x="12" y="17"/>
                </a:cxn>
                <a:cxn ang="0">
                  <a:pos x="10" y="16"/>
                </a:cxn>
                <a:cxn ang="0">
                  <a:pos x="9" y="16"/>
                </a:cxn>
                <a:cxn ang="0">
                  <a:pos x="9" y="15"/>
                </a:cxn>
                <a:cxn ang="0">
                  <a:pos x="8" y="14"/>
                </a:cxn>
                <a:cxn ang="0">
                  <a:pos x="6" y="14"/>
                </a:cxn>
                <a:cxn ang="0">
                  <a:pos x="3" y="16"/>
                </a:cxn>
                <a:cxn ang="0">
                  <a:pos x="2" y="17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31" y="0"/>
                </a:cxn>
              </a:cxnLst>
              <a:rect l="0" t="0" r="r" b="b"/>
              <a:pathLst>
                <a:path w="42" h="85">
                  <a:moveTo>
                    <a:pt x="31" y="0"/>
                  </a:moveTo>
                  <a:lnTo>
                    <a:pt x="31" y="77"/>
                  </a:lnTo>
                  <a:lnTo>
                    <a:pt x="33" y="78"/>
                  </a:lnTo>
                  <a:lnTo>
                    <a:pt x="35" y="81"/>
                  </a:lnTo>
                  <a:lnTo>
                    <a:pt x="36" y="81"/>
                  </a:lnTo>
                  <a:lnTo>
                    <a:pt x="37" y="81"/>
                  </a:lnTo>
                  <a:lnTo>
                    <a:pt x="39" y="82"/>
                  </a:lnTo>
                  <a:lnTo>
                    <a:pt x="42" y="82"/>
                  </a:lnTo>
                  <a:lnTo>
                    <a:pt x="42" y="85"/>
                  </a:lnTo>
                  <a:lnTo>
                    <a:pt x="0" y="85"/>
                  </a:lnTo>
                  <a:lnTo>
                    <a:pt x="0" y="82"/>
                  </a:lnTo>
                  <a:lnTo>
                    <a:pt x="5" y="82"/>
                  </a:lnTo>
                  <a:lnTo>
                    <a:pt x="6" y="81"/>
                  </a:lnTo>
                  <a:lnTo>
                    <a:pt x="8" y="81"/>
                  </a:lnTo>
                  <a:lnTo>
                    <a:pt x="9" y="81"/>
                  </a:lnTo>
                  <a:lnTo>
                    <a:pt x="11" y="79"/>
                  </a:lnTo>
                  <a:lnTo>
                    <a:pt x="12" y="79"/>
                  </a:lnTo>
                  <a:lnTo>
                    <a:pt x="12" y="78"/>
                  </a:lnTo>
                  <a:lnTo>
                    <a:pt x="12" y="77"/>
                  </a:lnTo>
                  <a:lnTo>
                    <a:pt x="13" y="75"/>
                  </a:lnTo>
                  <a:lnTo>
                    <a:pt x="13" y="18"/>
                  </a:lnTo>
                  <a:lnTo>
                    <a:pt x="12" y="17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3" y="16"/>
                  </a:lnTo>
                  <a:lnTo>
                    <a:pt x="2" y="17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7" name="Line 191"/>
            <p:cNvSpPr>
              <a:spLocks noChangeShapeType="1"/>
            </p:cNvSpPr>
            <p:nvPr/>
          </p:nvSpPr>
          <p:spPr bwMode="auto">
            <a:xfrm>
              <a:off x="5258245" y="4574896"/>
              <a:ext cx="1730350" cy="106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8" name="Line 192"/>
            <p:cNvSpPr>
              <a:spLocks noChangeShapeType="1"/>
            </p:cNvSpPr>
            <p:nvPr/>
          </p:nvSpPr>
          <p:spPr bwMode="auto">
            <a:xfrm>
              <a:off x="5258245" y="4497020"/>
              <a:ext cx="1066" cy="7787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9" name="Line 193"/>
            <p:cNvSpPr>
              <a:spLocks noChangeShapeType="1"/>
            </p:cNvSpPr>
            <p:nvPr/>
          </p:nvSpPr>
          <p:spPr bwMode="auto">
            <a:xfrm>
              <a:off x="5346790" y="4536491"/>
              <a:ext cx="1066" cy="3840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0" name="Line 194"/>
            <p:cNvSpPr>
              <a:spLocks noChangeShapeType="1"/>
            </p:cNvSpPr>
            <p:nvPr/>
          </p:nvSpPr>
          <p:spPr bwMode="auto">
            <a:xfrm>
              <a:off x="5435334" y="4536491"/>
              <a:ext cx="1066" cy="3840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1" name="Line 195"/>
            <p:cNvSpPr>
              <a:spLocks noChangeShapeType="1"/>
            </p:cNvSpPr>
            <p:nvPr/>
          </p:nvSpPr>
          <p:spPr bwMode="auto">
            <a:xfrm>
              <a:off x="5524945" y="4536491"/>
              <a:ext cx="1066" cy="3840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2" name="Line 196"/>
            <p:cNvSpPr>
              <a:spLocks noChangeShapeType="1"/>
            </p:cNvSpPr>
            <p:nvPr/>
          </p:nvSpPr>
          <p:spPr bwMode="auto">
            <a:xfrm>
              <a:off x="5614557" y="4536491"/>
              <a:ext cx="1066" cy="3840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3" name="Line 197"/>
            <p:cNvSpPr>
              <a:spLocks noChangeShapeType="1"/>
            </p:cNvSpPr>
            <p:nvPr/>
          </p:nvSpPr>
          <p:spPr bwMode="auto">
            <a:xfrm>
              <a:off x="5702034" y="4497020"/>
              <a:ext cx="1066" cy="7787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4" name="Line 198"/>
            <p:cNvSpPr>
              <a:spLocks noChangeShapeType="1"/>
            </p:cNvSpPr>
            <p:nvPr/>
          </p:nvSpPr>
          <p:spPr bwMode="auto">
            <a:xfrm>
              <a:off x="5790579" y="4536491"/>
              <a:ext cx="1066" cy="3840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5" name="Line 199"/>
            <p:cNvSpPr>
              <a:spLocks noChangeShapeType="1"/>
            </p:cNvSpPr>
            <p:nvPr/>
          </p:nvSpPr>
          <p:spPr bwMode="auto">
            <a:xfrm>
              <a:off x="5880190" y="4536491"/>
              <a:ext cx="1066" cy="3840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6" name="Line 200"/>
            <p:cNvSpPr>
              <a:spLocks noChangeShapeType="1"/>
            </p:cNvSpPr>
            <p:nvPr/>
          </p:nvSpPr>
          <p:spPr bwMode="auto">
            <a:xfrm>
              <a:off x="5969801" y="4536491"/>
              <a:ext cx="1066" cy="3840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7" name="Line 201"/>
            <p:cNvSpPr>
              <a:spLocks noChangeShapeType="1"/>
            </p:cNvSpPr>
            <p:nvPr/>
          </p:nvSpPr>
          <p:spPr bwMode="auto">
            <a:xfrm>
              <a:off x="6057279" y="4536491"/>
              <a:ext cx="1066" cy="3840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8" name="Line 202"/>
            <p:cNvSpPr>
              <a:spLocks noChangeShapeType="1"/>
            </p:cNvSpPr>
            <p:nvPr/>
          </p:nvSpPr>
          <p:spPr bwMode="auto">
            <a:xfrm>
              <a:off x="6145823" y="4497020"/>
              <a:ext cx="1066" cy="7787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9" name="Line 203"/>
            <p:cNvSpPr>
              <a:spLocks noChangeShapeType="1"/>
            </p:cNvSpPr>
            <p:nvPr/>
          </p:nvSpPr>
          <p:spPr bwMode="auto">
            <a:xfrm>
              <a:off x="6234368" y="4536491"/>
              <a:ext cx="1066" cy="3840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0" name="Line 204"/>
            <p:cNvSpPr>
              <a:spLocks noChangeShapeType="1"/>
            </p:cNvSpPr>
            <p:nvPr/>
          </p:nvSpPr>
          <p:spPr bwMode="auto">
            <a:xfrm>
              <a:off x="6323979" y="4536491"/>
              <a:ext cx="1066" cy="3840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1" name="Line 205"/>
            <p:cNvSpPr>
              <a:spLocks noChangeShapeType="1"/>
            </p:cNvSpPr>
            <p:nvPr/>
          </p:nvSpPr>
          <p:spPr bwMode="auto">
            <a:xfrm>
              <a:off x="6413590" y="4536491"/>
              <a:ext cx="1066" cy="3840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2" name="Line 206"/>
            <p:cNvSpPr>
              <a:spLocks noChangeShapeType="1"/>
            </p:cNvSpPr>
            <p:nvPr/>
          </p:nvSpPr>
          <p:spPr bwMode="auto">
            <a:xfrm>
              <a:off x="6501068" y="4536491"/>
              <a:ext cx="1066" cy="3840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3" name="Line 207"/>
            <p:cNvSpPr>
              <a:spLocks noChangeShapeType="1"/>
            </p:cNvSpPr>
            <p:nvPr/>
          </p:nvSpPr>
          <p:spPr bwMode="auto">
            <a:xfrm>
              <a:off x="6589612" y="4497020"/>
              <a:ext cx="1066" cy="7787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4" name="Line 208"/>
            <p:cNvSpPr>
              <a:spLocks noChangeShapeType="1"/>
            </p:cNvSpPr>
            <p:nvPr/>
          </p:nvSpPr>
          <p:spPr bwMode="auto">
            <a:xfrm>
              <a:off x="6589612" y="4497020"/>
              <a:ext cx="1066" cy="77877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5" name="Line 209"/>
            <p:cNvSpPr>
              <a:spLocks noChangeShapeType="1"/>
            </p:cNvSpPr>
            <p:nvPr/>
          </p:nvSpPr>
          <p:spPr bwMode="auto">
            <a:xfrm>
              <a:off x="6679223" y="4536491"/>
              <a:ext cx="1066" cy="3840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6" name="Line 210"/>
            <p:cNvSpPr>
              <a:spLocks noChangeShapeType="1"/>
            </p:cNvSpPr>
            <p:nvPr/>
          </p:nvSpPr>
          <p:spPr bwMode="auto">
            <a:xfrm>
              <a:off x="6768834" y="4536491"/>
              <a:ext cx="1066" cy="3840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7" name="Line 211"/>
            <p:cNvSpPr>
              <a:spLocks noChangeShapeType="1"/>
            </p:cNvSpPr>
            <p:nvPr/>
          </p:nvSpPr>
          <p:spPr bwMode="auto">
            <a:xfrm>
              <a:off x="6856312" y="4536491"/>
              <a:ext cx="1066" cy="3840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8" name="Line 212"/>
            <p:cNvSpPr>
              <a:spLocks noChangeShapeType="1"/>
            </p:cNvSpPr>
            <p:nvPr/>
          </p:nvSpPr>
          <p:spPr bwMode="auto">
            <a:xfrm>
              <a:off x="6944857" y="4536491"/>
              <a:ext cx="1066" cy="38405"/>
            </a:xfrm>
            <a:prstGeom prst="line">
              <a:avLst/>
            </a:prstGeom>
            <a:noFill/>
            <a:ln w="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9" name="Freeform 213"/>
            <p:cNvSpPr>
              <a:spLocks noEditPoints="1"/>
            </p:cNvSpPr>
            <p:nvPr/>
          </p:nvSpPr>
          <p:spPr bwMode="auto">
            <a:xfrm>
              <a:off x="5229442" y="4627170"/>
              <a:ext cx="56540" cy="91745"/>
            </a:xfrm>
            <a:custGeom>
              <a:avLst/>
              <a:gdLst/>
              <a:ahLst/>
              <a:cxnLst>
                <a:cxn ang="0">
                  <a:pos x="53" y="43"/>
                </a:cxn>
                <a:cxn ang="0">
                  <a:pos x="52" y="54"/>
                </a:cxn>
                <a:cxn ang="0">
                  <a:pos x="49" y="66"/>
                </a:cxn>
                <a:cxn ang="0">
                  <a:pos x="49" y="69"/>
                </a:cxn>
                <a:cxn ang="0">
                  <a:pos x="47" y="72"/>
                </a:cxn>
                <a:cxn ang="0">
                  <a:pos x="44" y="77"/>
                </a:cxn>
                <a:cxn ang="0">
                  <a:pos x="39" y="82"/>
                </a:cxn>
                <a:cxn ang="0">
                  <a:pos x="36" y="83"/>
                </a:cxn>
                <a:cxn ang="0">
                  <a:pos x="35" y="85"/>
                </a:cxn>
                <a:cxn ang="0">
                  <a:pos x="32" y="85"/>
                </a:cxn>
                <a:cxn ang="0">
                  <a:pos x="31" y="85"/>
                </a:cxn>
                <a:cxn ang="0">
                  <a:pos x="29" y="86"/>
                </a:cxn>
                <a:cxn ang="0">
                  <a:pos x="23" y="86"/>
                </a:cxn>
                <a:cxn ang="0">
                  <a:pos x="18" y="85"/>
                </a:cxn>
                <a:cxn ang="0">
                  <a:pos x="15" y="83"/>
                </a:cxn>
                <a:cxn ang="0">
                  <a:pos x="10" y="78"/>
                </a:cxn>
                <a:cxn ang="0">
                  <a:pos x="5" y="71"/>
                </a:cxn>
                <a:cxn ang="0">
                  <a:pos x="2" y="64"/>
                </a:cxn>
                <a:cxn ang="0">
                  <a:pos x="1" y="54"/>
                </a:cxn>
                <a:cxn ang="0">
                  <a:pos x="0" y="44"/>
                </a:cxn>
                <a:cxn ang="0">
                  <a:pos x="1" y="31"/>
                </a:cxn>
                <a:cxn ang="0">
                  <a:pos x="4" y="20"/>
                </a:cxn>
                <a:cxn ang="0">
                  <a:pos x="8" y="11"/>
                </a:cxn>
                <a:cxn ang="0">
                  <a:pos x="13" y="5"/>
                </a:cxn>
                <a:cxn ang="0">
                  <a:pos x="19" y="1"/>
                </a:cxn>
                <a:cxn ang="0">
                  <a:pos x="26" y="0"/>
                </a:cxn>
                <a:cxn ang="0">
                  <a:pos x="34" y="1"/>
                </a:cxn>
                <a:cxn ang="0">
                  <a:pos x="40" y="5"/>
                </a:cxn>
                <a:cxn ang="0">
                  <a:pos x="45" y="10"/>
                </a:cxn>
                <a:cxn ang="0">
                  <a:pos x="49" y="18"/>
                </a:cxn>
                <a:cxn ang="0">
                  <a:pos x="52" y="31"/>
                </a:cxn>
                <a:cxn ang="0">
                  <a:pos x="53" y="43"/>
                </a:cxn>
                <a:cxn ang="0">
                  <a:pos x="35" y="43"/>
                </a:cxn>
                <a:cxn ang="0">
                  <a:pos x="35" y="14"/>
                </a:cxn>
                <a:cxn ang="0">
                  <a:pos x="34" y="10"/>
                </a:cxn>
                <a:cxn ang="0">
                  <a:pos x="33" y="8"/>
                </a:cxn>
                <a:cxn ang="0">
                  <a:pos x="31" y="7"/>
                </a:cxn>
                <a:cxn ang="0">
                  <a:pos x="29" y="5"/>
                </a:cxn>
                <a:cxn ang="0">
                  <a:pos x="28" y="4"/>
                </a:cxn>
                <a:cxn ang="0">
                  <a:pos x="23" y="4"/>
                </a:cxn>
                <a:cxn ang="0">
                  <a:pos x="22" y="5"/>
                </a:cxn>
                <a:cxn ang="0">
                  <a:pos x="22" y="7"/>
                </a:cxn>
                <a:cxn ang="0">
                  <a:pos x="20" y="8"/>
                </a:cxn>
                <a:cxn ang="0">
                  <a:pos x="20" y="10"/>
                </a:cxn>
                <a:cxn ang="0">
                  <a:pos x="19" y="13"/>
                </a:cxn>
                <a:cxn ang="0">
                  <a:pos x="18" y="17"/>
                </a:cxn>
                <a:cxn ang="0">
                  <a:pos x="18" y="69"/>
                </a:cxn>
                <a:cxn ang="0">
                  <a:pos x="19" y="75"/>
                </a:cxn>
                <a:cxn ang="0">
                  <a:pos x="21" y="79"/>
                </a:cxn>
                <a:cxn ang="0">
                  <a:pos x="23" y="82"/>
                </a:cxn>
                <a:cxn ang="0">
                  <a:pos x="25" y="82"/>
                </a:cxn>
                <a:cxn ang="0">
                  <a:pos x="29" y="82"/>
                </a:cxn>
                <a:cxn ang="0">
                  <a:pos x="29" y="82"/>
                </a:cxn>
                <a:cxn ang="0">
                  <a:pos x="31" y="81"/>
                </a:cxn>
                <a:cxn ang="0">
                  <a:pos x="31" y="79"/>
                </a:cxn>
                <a:cxn ang="0">
                  <a:pos x="32" y="78"/>
                </a:cxn>
                <a:cxn ang="0">
                  <a:pos x="34" y="77"/>
                </a:cxn>
                <a:cxn ang="0">
                  <a:pos x="35" y="75"/>
                </a:cxn>
                <a:cxn ang="0">
                  <a:pos x="35" y="69"/>
                </a:cxn>
                <a:cxn ang="0">
                  <a:pos x="35" y="43"/>
                </a:cxn>
              </a:cxnLst>
              <a:rect l="0" t="0" r="r" b="b"/>
              <a:pathLst>
                <a:path w="53" h="86">
                  <a:moveTo>
                    <a:pt x="53" y="43"/>
                  </a:moveTo>
                  <a:lnTo>
                    <a:pt x="52" y="54"/>
                  </a:lnTo>
                  <a:lnTo>
                    <a:pt x="49" y="66"/>
                  </a:lnTo>
                  <a:lnTo>
                    <a:pt x="49" y="69"/>
                  </a:lnTo>
                  <a:lnTo>
                    <a:pt x="47" y="72"/>
                  </a:lnTo>
                  <a:lnTo>
                    <a:pt x="44" y="77"/>
                  </a:lnTo>
                  <a:lnTo>
                    <a:pt x="39" y="82"/>
                  </a:lnTo>
                  <a:lnTo>
                    <a:pt x="36" y="83"/>
                  </a:lnTo>
                  <a:lnTo>
                    <a:pt x="35" y="85"/>
                  </a:lnTo>
                  <a:lnTo>
                    <a:pt x="32" y="85"/>
                  </a:lnTo>
                  <a:lnTo>
                    <a:pt x="31" y="85"/>
                  </a:lnTo>
                  <a:lnTo>
                    <a:pt x="29" y="86"/>
                  </a:lnTo>
                  <a:lnTo>
                    <a:pt x="23" y="86"/>
                  </a:lnTo>
                  <a:lnTo>
                    <a:pt x="18" y="85"/>
                  </a:lnTo>
                  <a:lnTo>
                    <a:pt x="15" y="83"/>
                  </a:lnTo>
                  <a:lnTo>
                    <a:pt x="10" y="78"/>
                  </a:lnTo>
                  <a:lnTo>
                    <a:pt x="5" y="71"/>
                  </a:lnTo>
                  <a:lnTo>
                    <a:pt x="2" y="64"/>
                  </a:lnTo>
                  <a:lnTo>
                    <a:pt x="1" y="54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20"/>
                  </a:lnTo>
                  <a:lnTo>
                    <a:pt x="8" y="11"/>
                  </a:lnTo>
                  <a:lnTo>
                    <a:pt x="13" y="5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4" y="1"/>
                  </a:lnTo>
                  <a:lnTo>
                    <a:pt x="40" y="5"/>
                  </a:lnTo>
                  <a:lnTo>
                    <a:pt x="45" y="10"/>
                  </a:lnTo>
                  <a:lnTo>
                    <a:pt x="49" y="18"/>
                  </a:lnTo>
                  <a:lnTo>
                    <a:pt x="52" y="31"/>
                  </a:lnTo>
                  <a:lnTo>
                    <a:pt x="53" y="43"/>
                  </a:lnTo>
                  <a:close/>
                  <a:moveTo>
                    <a:pt x="35" y="43"/>
                  </a:moveTo>
                  <a:lnTo>
                    <a:pt x="35" y="14"/>
                  </a:lnTo>
                  <a:lnTo>
                    <a:pt x="34" y="10"/>
                  </a:lnTo>
                  <a:lnTo>
                    <a:pt x="33" y="8"/>
                  </a:lnTo>
                  <a:lnTo>
                    <a:pt x="31" y="7"/>
                  </a:lnTo>
                  <a:lnTo>
                    <a:pt x="29" y="5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22" y="5"/>
                  </a:lnTo>
                  <a:lnTo>
                    <a:pt x="22" y="7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19" y="13"/>
                  </a:lnTo>
                  <a:lnTo>
                    <a:pt x="18" y="17"/>
                  </a:lnTo>
                  <a:lnTo>
                    <a:pt x="18" y="69"/>
                  </a:lnTo>
                  <a:lnTo>
                    <a:pt x="19" y="75"/>
                  </a:lnTo>
                  <a:lnTo>
                    <a:pt x="21" y="79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9" y="82"/>
                  </a:lnTo>
                  <a:lnTo>
                    <a:pt x="29" y="82"/>
                  </a:lnTo>
                  <a:lnTo>
                    <a:pt x="31" y="81"/>
                  </a:lnTo>
                  <a:lnTo>
                    <a:pt x="31" y="79"/>
                  </a:lnTo>
                  <a:lnTo>
                    <a:pt x="32" y="78"/>
                  </a:lnTo>
                  <a:lnTo>
                    <a:pt x="34" y="77"/>
                  </a:lnTo>
                  <a:lnTo>
                    <a:pt x="35" y="75"/>
                  </a:lnTo>
                  <a:lnTo>
                    <a:pt x="35" y="69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0" name="Freeform 214"/>
            <p:cNvSpPr>
              <a:spLocks noEditPoints="1"/>
            </p:cNvSpPr>
            <p:nvPr/>
          </p:nvSpPr>
          <p:spPr bwMode="auto">
            <a:xfrm>
              <a:off x="5623091" y="4627170"/>
              <a:ext cx="56540" cy="91745"/>
            </a:xfrm>
            <a:custGeom>
              <a:avLst/>
              <a:gdLst/>
              <a:ahLst/>
              <a:cxnLst>
                <a:cxn ang="0">
                  <a:pos x="53" y="43"/>
                </a:cxn>
                <a:cxn ang="0">
                  <a:pos x="53" y="54"/>
                </a:cxn>
                <a:cxn ang="0">
                  <a:pos x="49" y="66"/>
                </a:cxn>
                <a:cxn ang="0">
                  <a:pos x="49" y="69"/>
                </a:cxn>
                <a:cxn ang="0">
                  <a:pos x="47" y="72"/>
                </a:cxn>
                <a:cxn ang="0">
                  <a:pos x="44" y="77"/>
                </a:cxn>
                <a:cxn ang="0">
                  <a:pos x="39" y="82"/>
                </a:cxn>
                <a:cxn ang="0">
                  <a:pos x="36" y="83"/>
                </a:cxn>
                <a:cxn ang="0">
                  <a:pos x="35" y="85"/>
                </a:cxn>
                <a:cxn ang="0">
                  <a:pos x="33" y="85"/>
                </a:cxn>
                <a:cxn ang="0">
                  <a:pos x="31" y="85"/>
                </a:cxn>
                <a:cxn ang="0">
                  <a:pos x="29" y="86"/>
                </a:cxn>
                <a:cxn ang="0">
                  <a:pos x="23" y="86"/>
                </a:cxn>
                <a:cxn ang="0">
                  <a:pos x="19" y="85"/>
                </a:cxn>
                <a:cxn ang="0">
                  <a:pos x="16" y="83"/>
                </a:cxn>
                <a:cxn ang="0">
                  <a:pos x="10" y="78"/>
                </a:cxn>
                <a:cxn ang="0">
                  <a:pos x="6" y="71"/>
                </a:cxn>
                <a:cxn ang="0">
                  <a:pos x="2" y="64"/>
                </a:cxn>
                <a:cxn ang="0">
                  <a:pos x="1" y="54"/>
                </a:cxn>
                <a:cxn ang="0">
                  <a:pos x="0" y="44"/>
                </a:cxn>
                <a:cxn ang="0">
                  <a:pos x="1" y="31"/>
                </a:cxn>
                <a:cxn ang="0">
                  <a:pos x="4" y="20"/>
                </a:cxn>
                <a:cxn ang="0">
                  <a:pos x="8" y="11"/>
                </a:cxn>
                <a:cxn ang="0">
                  <a:pos x="13" y="5"/>
                </a:cxn>
                <a:cxn ang="0">
                  <a:pos x="19" y="1"/>
                </a:cxn>
                <a:cxn ang="0">
                  <a:pos x="26" y="0"/>
                </a:cxn>
                <a:cxn ang="0">
                  <a:pos x="34" y="1"/>
                </a:cxn>
                <a:cxn ang="0">
                  <a:pos x="40" y="5"/>
                </a:cxn>
                <a:cxn ang="0">
                  <a:pos x="46" y="10"/>
                </a:cxn>
                <a:cxn ang="0">
                  <a:pos x="49" y="18"/>
                </a:cxn>
                <a:cxn ang="0">
                  <a:pos x="53" y="31"/>
                </a:cxn>
                <a:cxn ang="0">
                  <a:pos x="53" y="43"/>
                </a:cxn>
                <a:cxn ang="0">
                  <a:pos x="35" y="43"/>
                </a:cxn>
                <a:cxn ang="0">
                  <a:pos x="35" y="14"/>
                </a:cxn>
                <a:cxn ang="0">
                  <a:pos x="34" y="10"/>
                </a:cxn>
                <a:cxn ang="0">
                  <a:pos x="33" y="8"/>
                </a:cxn>
                <a:cxn ang="0">
                  <a:pos x="31" y="7"/>
                </a:cxn>
                <a:cxn ang="0">
                  <a:pos x="29" y="5"/>
                </a:cxn>
                <a:cxn ang="0">
                  <a:pos x="28" y="4"/>
                </a:cxn>
                <a:cxn ang="0">
                  <a:pos x="23" y="4"/>
                </a:cxn>
                <a:cxn ang="0">
                  <a:pos x="22" y="5"/>
                </a:cxn>
                <a:cxn ang="0">
                  <a:pos x="22" y="7"/>
                </a:cxn>
                <a:cxn ang="0">
                  <a:pos x="20" y="8"/>
                </a:cxn>
                <a:cxn ang="0">
                  <a:pos x="20" y="10"/>
                </a:cxn>
                <a:cxn ang="0">
                  <a:pos x="19" y="13"/>
                </a:cxn>
                <a:cxn ang="0">
                  <a:pos x="19" y="17"/>
                </a:cxn>
                <a:cxn ang="0">
                  <a:pos x="19" y="69"/>
                </a:cxn>
                <a:cxn ang="0">
                  <a:pos x="19" y="75"/>
                </a:cxn>
                <a:cxn ang="0">
                  <a:pos x="21" y="79"/>
                </a:cxn>
                <a:cxn ang="0">
                  <a:pos x="23" y="82"/>
                </a:cxn>
                <a:cxn ang="0">
                  <a:pos x="26" y="82"/>
                </a:cxn>
                <a:cxn ang="0">
                  <a:pos x="29" y="82"/>
                </a:cxn>
                <a:cxn ang="0">
                  <a:pos x="29" y="82"/>
                </a:cxn>
                <a:cxn ang="0">
                  <a:pos x="31" y="81"/>
                </a:cxn>
                <a:cxn ang="0">
                  <a:pos x="31" y="79"/>
                </a:cxn>
                <a:cxn ang="0">
                  <a:pos x="33" y="78"/>
                </a:cxn>
                <a:cxn ang="0">
                  <a:pos x="34" y="77"/>
                </a:cxn>
                <a:cxn ang="0">
                  <a:pos x="35" y="75"/>
                </a:cxn>
                <a:cxn ang="0">
                  <a:pos x="35" y="69"/>
                </a:cxn>
                <a:cxn ang="0">
                  <a:pos x="35" y="43"/>
                </a:cxn>
              </a:cxnLst>
              <a:rect l="0" t="0" r="r" b="b"/>
              <a:pathLst>
                <a:path w="53" h="86">
                  <a:moveTo>
                    <a:pt x="53" y="43"/>
                  </a:moveTo>
                  <a:lnTo>
                    <a:pt x="53" y="54"/>
                  </a:lnTo>
                  <a:lnTo>
                    <a:pt x="49" y="66"/>
                  </a:lnTo>
                  <a:lnTo>
                    <a:pt x="49" y="69"/>
                  </a:lnTo>
                  <a:lnTo>
                    <a:pt x="47" y="72"/>
                  </a:lnTo>
                  <a:lnTo>
                    <a:pt x="44" y="77"/>
                  </a:lnTo>
                  <a:lnTo>
                    <a:pt x="39" y="82"/>
                  </a:lnTo>
                  <a:lnTo>
                    <a:pt x="36" y="83"/>
                  </a:lnTo>
                  <a:lnTo>
                    <a:pt x="35" y="85"/>
                  </a:lnTo>
                  <a:lnTo>
                    <a:pt x="33" y="85"/>
                  </a:lnTo>
                  <a:lnTo>
                    <a:pt x="31" y="85"/>
                  </a:lnTo>
                  <a:lnTo>
                    <a:pt x="29" y="86"/>
                  </a:lnTo>
                  <a:lnTo>
                    <a:pt x="23" y="86"/>
                  </a:lnTo>
                  <a:lnTo>
                    <a:pt x="19" y="85"/>
                  </a:lnTo>
                  <a:lnTo>
                    <a:pt x="16" y="83"/>
                  </a:lnTo>
                  <a:lnTo>
                    <a:pt x="10" y="78"/>
                  </a:lnTo>
                  <a:lnTo>
                    <a:pt x="6" y="71"/>
                  </a:lnTo>
                  <a:lnTo>
                    <a:pt x="2" y="64"/>
                  </a:lnTo>
                  <a:lnTo>
                    <a:pt x="1" y="54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20"/>
                  </a:lnTo>
                  <a:lnTo>
                    <a:pt x="8" y="11"/>
                  </a:lnTo>
                  <a:lnTo>
                    <a:pt x="13" y="5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4" y="1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49" y="18"/>
                  </a:lnTo>
                  <a:lnTo>
                    <a:pt x="53" y="31"/>
                  </a:lnTo>
                  <a:lnTo>
                    <a:pt x="53" y="43"/>
                  </a:lnTo>
                  <a:close/>
                  <a:moveTo>
                    <a:pt x="35" y="43"/>
                  </a:moveTo>
                  <a:lnTo>
                    <a:pt x="35" y="14"/>
                  </a:lnTo>
                  <a:lnTo>
                    <a:pt x="34" y="10"/>
                  </a:lnTo>
                  <a:lnTo>
                    <a:pt x="33" y="8"/>
                  </a:lnTo>
                  <a:lnTo>
                    <a:pt x="31" y="7"/>
                  </a:lnTo>
                  <a:lnTo>
                    <a:pt x="29" y="5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22" y="5"/>
                  </a:lnTo>
                  <a:lnTo>
                    <a:pt x="22" y="7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19" y="13"/>
                  </a:lnTo>
                  <a:lnTo>
                    <a:pt x="19" y="17"/>
                  </a:lnTo>
                  <a:lnTo>
                    <a:pt x="19" y="69"/>
                  </a:lnTo>
                  <a:lnTo>
                    <a:pt x="19" y="75"/>
                  </a:lnTo>
                  <a:lnTo>
                    <a:pt x="21" y="79"/>
                  </a:lnTo>
                  <a:lnTo>
                    <a:pt x="23" y="82"/>
                  </a:lnTo>
                  <a:lnTo>
                    <a:pt x="26" y="82"/>
                  </a:lnTo>
                  <a:lnTo>
                    <a:pt x="29" y="82"/>
                  </a:lnTo>
                  <a:lnTo>
                    <a:pt x="29" y="82"/>
                  </a:lnTo>
                  <a:lnTo>
                    <a:pt x="31" y="81"/>
                  </a:lnTo>
                  <a:lnTo>
                    <a:pt x="31" y="79"/>
                  </a:lnTo>
                  <a:lnTo>
                    <a:pt x="33" y="78"/>
                  </a:lnTo>
                  <a:lnTo>
                    <a:pt x="34" y="77"/>
                  </a:lnTo>
                  <a:lnTo>
                    <a:pt x="35" y="75"/>
                  </a:lnTo>
                  <a:lnTo>
                    <a:pt x="35" y="69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1" name="Freeform 215"/>
            <p:cNvSpPr>
              <a:spLocks/>
            </p:cNvSpPr>
            <p:nvPr/>
          </p:nvSpPr>
          <p:spPr bwMode="auto">
            <a:xfrm>
              <a:off x="5690300" y="4697579"/>
              <a:ext cx="21336" cy="21336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3" y="1"/>
                </a:cxn>
                <a:cxn ang="0">
                  <a:pos x="15" y="2"/>
                </a:cxn>
                <a:cxn ang="0">
                  <a:pos x="17" y="3"/>
                </a:cxn>
                <a:cxn ang="0">
                  <a:pos x="18" y="5"/>
                </a:cxn>
                <a:cxn ang="0">
                  <a:pos x="20" y="6"/>
                </a:cxn>
                <a:cxn ang="0">
                  <a:pos x="20" y="9"/>
                </a:cxn>
                <a:cxn ang="0">
                  <a:pos x="20" y="11"/>
                </a:cxn>
                <a:cxn ang="0">
                  <a:pos x="20" y="13"/>
                </a:cxn>
                <a:cxn ang="0">
                  <a:pos x="19" y="15"/>
                </a:cxn>
                <a:cxn ang="0">
                  <a:pos x="17" y="17"/>
                </a:cxn>
                <a:cxn ang="0">
                  <a:pos x="16" y="19"/>
                </a:cxn>
                <a:cxn ang="0">
                  <a:pos x="14" y="19"/>
                </a:cxn>
                <a:cxn ang="0">
                  <a:pos x="12" y="20"/>
                </a:cxn>
                <a:cxn ang="0">
                  <a:pos x="8" y="20"/>
                </a:cxn>
                <a:cxn ang="0">
                  <a:pos x="5" y="19"/>
                </a:cxn>
                <a:cxn ang="0">
                  <a:pos x="3" y="17"/>
                </a:cxn>
                <a:cxn ang="0">
                  <a:pos x="0" y="11"/>
                </a:cxn>
                <a:cxn ang="0">
                  <a:pos x="1" y="7"/>
                </a:cxn>
                <a:cxn ang="0">
                  <a:pos x="3" y="3"/>
                </a:cxn>
                <a:cxn ang="0">
                  <a:pos x="10" y="0"/>
                </a:cxn>
              </a:cxnLst>
              <a:rect l="0" t="0" r="r" b="b"/>
              <a:pathLst>
                <a:path w="20" h="20">
                  <a:moveTo>
                    <a:pt x="10" y="0"/>
                  </a:moveTo>
                  <a:lnTo>
                    <a:pt x="13" y="1"/>
                  </a:lnTo>
                  <a:lnTo>
                    <a:pt x="15" y="2"/>
                  </a:lnTo>
                  <a:lnTo>
                    <a:pt x="17" y="3"/>
                  </a:lnTo>
                  <a:lnTo>
                    <a:pt x="18" y="5"/>
                  </a:lnTo>
                  <a:lnTo>
                    <a:pt x="20" y="6"/>
                  </a:lnTo>
                  <a:lnTo>
                    <a:pt x="20" y="9"/>
                  </a:lnTo>
                  <a:lnTo>
                    <a:pt x="20" y="11"/>
                  </a:lnTo>
                  <a:lnTo>
                    <a:pt x="20" y="13"/>
                  </a:lnTo>
                  <a:lnTo>
                    <a:pt x="19" y="15"/>
                  </a:lnTo>
                  <a:lnTo>
                    <a:pt x="17" y="17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5" y="19"/>
                  </a:lnTo>
                  <a:lnTo>
                    <a:pt x="3" y="17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2" name="Freeform 216"/>
            <p:cNvSpPr>
              <a:spLocks/>
            </p:cNvSpPr>
            <p:nvPr/>
          </p:nvSpPr>
          <p:spPr bwMode="auto">
            <a:xfrm>
              <a:off x="5728704" y="4627170"/>
              <a:ext cx="44806" cy="90678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31" y="77"/>
                </a:cxn>
                <a:cxn ang="0">
                  <a:pos x="33" y="78"/>
                </a:cxn>
                <a:cxn ang="0">
                  <a:pos x="34" y="81"/>
                </a:cxn>
                <a:cxn ang="0">
                  <a:pos x="36" y="82"/>
                </a:cxn>
                <a:cxn ang="0">
                  <a:pos x="37" y="82"/>
                </a:cxn>
                <a:cxn ang="0">
                  <a:pos x="39" y="82"/>
                </a:cxn>
                <a:cxn ang="0">
                  <a:pos x="42" y="82"/>
                </a:cxn>
                <a:cxn ang="0">
                  <a:pos x="42" y="85"/>
                </a:cxn>
                <a:cxn ang="0">
                  <a:pos x="0" y="85"/>
                </a:cxn>
                <a:cxn ang="0">
                  <a:pos x="0" y="82"/>
                </a:cxn>
                <a:cxn ang="0">
                  <a:pos x="4" y="82"/>
                </a:cxn>
                <a:cxn ang="0">
                  <a:pos x="6" y="82"/>
                </a:cxn>
                <a:cxn ang="0">
                  <a:pos x="7" y="82"/>
                </a:cxn>
                <a:cxn ang="0">
                  <a:pos x="9" y="81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11" y="78"/>
                </a:cxn>
                <a:cxn ang="0">
                  <a:pos x="12" y="77"/>
                </a:cxn>
                <a:cxn ang="0">
                  <a:pos x="13" y="75"/>
                </a:cxn>
                <a:cxn ang="0">
                  <a:pos x="13" y="18"/>
                </a:cxn>
                <a:cxn ang="0">
                  <a:pos x="11" y="17"/>
                </a:cxn>
                <a:cxn ang="0">
                  <a:pos x="10" y="16"/>
                </a:cxn>
                <a:cxn ang="0">
                  <a:pos x="9" y="16"/>
                </a:cxn>
                <a:cxn ang="0">
                  <a:pos x="9" y="15"/>
                </a:cxn>
                <a:cxn ang="0">
                  <a:pos x="8" y="14"/>
                </a:cxn>
                <a:cxn ang="0">
                  <a:pos x="6" y="14"/>
                </a:cxn>
                <a:cxn ang="0">
                  <a:pos x="3" y="16"/>
                </a:cxn>
                <a:cxn ang="0">
                  <a:pos x="1" y="17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31" y="0"/>
                </a:cxn>
              </a:cxnLst>
              <a:rect l="0" t="0" r="r" b="b"/>
              <a:pathLst>
                <a:path w="42" h="85">
                  <a:moveTo>
                    <a:pt x="31" y="0"/>
                  </a:moveTo>
                  <a:lnTo>
                    <a:pt x="31" y="77"/>
                  </a:lnTo>
                  <a:lnTo>
                    <a:pt x="33" y="78"/>
                  </a:lnTo>
                  <a:lnTo>
                    <a:pt x="34" y="81"/>
                  </a:lnTo>
                  <a:lnTo>
                    <a:pt x="36" y="82"/>
                  </a:lnTo>
                  <a:lnTo>
                    <a:pt x="37" y="82"/>
                  </a:lnTo>
                  <a:lnTo>
                    <a:pt x="39" y="82"/>
                  </a:lnTo>
                  <a:lnTo>
                    <a:pt x="42" y="82"/>
                  </a:lnTo>
                  <a:lnTo>
                    <a:pt x="42" y="85"/>
                  </a:lnTo>
                  <a:lnTo>
                    <a:pt x="0" y="85"/>
                  </a:lnTo>
                  <a:lnTo>
                    <a:pt x="0" y="82"/>
                  </a:lnTo>
                  <a:lnTo>
                    <a:pt x="4" y="82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9" y="81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11" y="78"/>
                  </a:lnTo>
                  <a:lnTo>
                    <a:pt x="12" y="77"/>
                  </a:lnTo>
                  <a:lnTo>
                    <a:pt x="13" y="75"/>
                  </a:lnTo>
                  <a:lnTo>
                    <a:pt x="13" y="18"/>
                  </a:lnTo>
                  <a:lnTo>
                    <a:pt x="11" y="17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3" y="16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3" name="Freeform 217"/>
            <p:cNvSpPr>
              <a:spLocks noEditPoints="1"/>
            </p:cNvSpPr>
            <p:nvPr/>
          </p:nvSpPr>
          <p:spPr bwMode="auto">
            <a:xfrm>
              <a:off x="6066880" y="4627170"/>
              <a:ext cx="56540" cy="91745"/>
            </a:xfrm>
            <a:custGeom>
              <a:avLst/>
              <a:gdLst/>
              <a:ahLst/>
              <a:cxnLst>
                <a:cxn ang="0">
                  <a:pos x="53" y="43"/>
                </a:cxn>
                <a:cxn ang="0">
                  <a:pos x="53" y="54"/>
                </a:cxn>
                <a:cxn ang="0">
                  <a:pos x="50" y="66"/>
                </a:cxn>
                <a:cxn ang="0">
                  <a:pos x="49" y="69"/>
                </a:cxn>
                <a:cxn ang="0">
                  <a:pos x="47" y="72"/>
                </a:cxn>
                <a:cxn ang="0">
                  <a:pos x="44" y="77"/>
                </a:cxn>
                <a:cxn ang="0">
                  <a:pos x="40" y="82"/>
                </a:cxn>
                <a:cxn ang="0">
                  <a:pos x="37" y="83"/>
                </a:cxn>
                <a:cxn ang="0">
                  <a:pos x="35" y="85"/>
                </a:cxn>
                <a:cxn ang="0">
                  <a:pos x="33" y="85"/>
                </a:cxn>
                <a:cxn ang="0">
                  <a:pos x="31" y="85"/>
                </a:cxn>
                <a:cxn ang="0">
                  <a:pos x="29" y="86"/>
                </a:cxn>
                <a:cxn ang="0">
                  <a:pos x="23" y="86"/>
                </a:cxn>
                <a:cxn ang="0">
                  <a:pos x="19" y="85"/>
                </a:cxn>
                <a:cxn ang="0">
                  <a:pos x="16" y="83"/>
                </a:cxn>
                <a:cxn ang="0">
                  <a:pos x="10" y="78"/>
                </a:cxn>
                <a:cxn ang="0">
                  <a:pos x="6" y="71"/>
                </a:cxn>
                <a:cxn ang="0">
                  <a:pos x="3" y="64"/>
                </a:cxn>
                <a:cxn ang="0">
                  <a:pos x="1" y="54"/>
                </a:cxn>
                <a:cxn ang="0">
                  <a:pos x="0" y="44"/>
                </a:cxn>
                <a:cxn ang="0">
                  <a:pos x="1" y="31"/>
                </a:cxn>
                <a:cxn ang="0">
                  <a:pos x="4" y="20"/>
                </a:cxn>
                <a:cxn ang="0">
                  <a:pos x="8" y="11"/>
                </a:cxn>
                <a:cxn ang="0">
                  <a:pos x="13" y="5"/>
                </a:cxn>
                <a:cxn ang="0">
                  <a:pos x="20" y="1"/>
                </a:cxn>
                <a:cxn ang="0">
                  <a:pos x="26" y="0"/>
                </a:cxn>
                <a:cxn ang="0">
                  <a:pos x="34" y="1"/>
                </a:cxn>
                <a:cxn ang="0">
                  <a:pos x="40" y="5"/>
                </a:cxn>
                <a:cxn ang="0">
                  <a:pos x="46" y="10"/>
                </a:cxn>
                <a:cxn ang="0">
                  <a:pos x="50" y="18"/>
                </a:cxn>
                <a:cxn ang="0">
                  <a:pos x="53" y="31"/>
                </a:cxn>
                <a:cxn ang="0">
                  <a:pos x="53" y="43"/>
                </a:cxn>
                <a:cxn ang="0">
                  <a:pos x="35" y="43"/>
                </a:cxn>
                <a:cxn ang="0">
                  <a:pos x="35" y="14"/>
                </a:cxn>
                <a:cxn ang="0">
                  <a:pos x="34" y="10"/>
                </a:cxn>
                <a:cxn ang="0">
                  <a:pos x="33" y="8"/>
                </a:cxn>
                <a:cxn ang="0">
                  <a:pos x="31" y="7"/>
                </a:cxn>
                <a:cxn ang="0">
                  <a:pos x="30" y="5"/>
                </a:cxn>
                <a:cxn ang="0">
                  <a:pos x="28" y="4"/>
                </a:cxn>
                <a:cxn ang="0">
                  <a:pos x="23" y="4"/>
                </a:cxn>
                <a:cxn ang="0">
                  <a:pos x="23" y="5"/>
                </a:cxn>
                <a:cxn ang="0">
                  <a:pos x="22" y="7"/>
                </a:cxn>
                <a:cxn ang="0">
                  <a:pos x="20" y="8"/>
                </a:cxn>
                <a:cxn ang="0">
                  <a:pos x="20" y="10"/>
                </a:cxn>
                <a:cxn ang="0">
                  <a:pos x="20" y="13"/>
                </a:cxn>
                <a:cxn ang="0">
                  <a:pos x="19" y="17"/>
                </a:cxn>
                <a:cxn ang="0">
                  <a:pos x="19" y="69"/>
                </a:cxn>
                <a:cxn ang="0">
                  <a:pos x="20" y="75"/>
                </a:cxn>
                <a:cxn ang="0">
                  <a:pos x="21" y="79"/>
                </a:cxn>
                <a:cxn ang="0">
                  <a:pos x="23" y="82"/>
                </a:cxn>
                <a:cxn ang="0">
                  <a:pos x="26" y="82"/>
                </a:cxn>
                <a:cxn ang="0">
                  <a:pos x="29" y="82"/>
                </a:cxn>
                <a:cxn ang="0">
                  <a:pos x="30" y="82"/>
                </a:cxn>
                <a:cxn ang="0">
                  <a:pos x="31" y="81"/>
                </a:cxn>
                <a:cxn ang="0">
                  <a:pos x="31" y="79"/>
                </a:cxn>
                <a:cxn ang="0">
                  <a:pos x="33" y="78"/>
                </a:cxn>
                <a:cxn ang="0">
                  <a:pos x="34" y="77"/>
                </a:cxn>
                <a:cxn ang="0">
                  <a:pos x="35" y="75"/>
                </a:cxn>
                <a:cxn ang="0">
                  <a:pos x="35" y="69"/>
                </a:cxn>
                <a:cxn ang="0">
                  <a:pos x="35" y="43"/>
                </a:cxn>
              </a:cxnLst>
              <a:rect l="0" t="0" r="r" b="b"/>
              <a:pathLst>
                <a:path w="53" h="86">
                  <a:moveTo>
                    <a:pt x="53" y="43"/>
                  </a:moveTo>
                  <a:lnTo>
                    <a:pt x="53" y="54"/>
                  </a:lnTo>
                  <a:lnTo>
                    <a:pt x="50" y="66"/>
                  </a:lnTo>
                  <a:lnTo>
                    <a:pt x="49" y="69"/>
                  </a:lnTo>
                  <a:lnTo>
                    <a:pt x="47" y="72"/>
                  </a:lnTo>
                  <a:lnTo>
                    <a:pt x="44" y="77"/>
                  </a:lnTo>
                  <a:lnTo>
                    <a:pt x="40" y="82"/>
                  </a:lnTo>
                  <a:lnTo>
                    <a:pt x="37" y="83"/>
                  </a:lnTo>
                  <a:lnTo>
                    <a:pt x="35" y="85"/>
                  </a:lnTo>
                  <a:lnTo>
                    <a:pt x="33" y="85"/>
                  </a:lnTo>
                  <a:lnTo>
                    <a:pt x="31" y="85"/>
                  </a:lnTo>
                  <a:lnTo>
                    <a:pt x="29" y="86"/>
                  </a:lnTo>
                  <a:lnTo>
                    <a:pt x="23" y="86"/>
                  </a:lnTo>
                  <a:lnTo>
                    <a:pt x="19" y="85"/>
                  </a:lnTo>
                  <a:lnTo>
                    <a:pt x="16" y="83"/>
                  </a:lnTo>
                  <a:lnTo>
                    <a:pt x="10" y="78"/>
                  </a:lnTo>
                  <a:lnTo>
                    <a:pt x="6" y="71"/>
                  </a:lnTo>
                  <a:lnTo>
                    <a:pt x="3" y="64"/>
                  </a:lnTo>
                  <a:lnTo>
                    <a:pt x="1" y="54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20"/>
                  </a:lnTo>
                  <a:lnTo>
                    <a:pt x="8" y="11"/>
                  </a:lnTo>
                  <a:lnTo>
                    <a:pt x="13" y="5"/>
                  </a:lnTo>
                  <a:lnTo>
                    <a:pt x="20" y="1"/>
                  </a:lnTo>
                  <a:lnTo>
                    <a:pt x="26" y="0"/>
                  </a:lnTo>
                  <a:lnTo>
                    <a:pt x="34" y="1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50" y="18"/>
                  </a:lnTo>
                  <a:lnTo>
                    <a:pt x="53" y="31"/>
                  </a:lnTo>
                  <a:lnTo>
                    <a:pt x="53" y="43"/>
                  </a:lnTo>
                  <a:close/>
                  <a:moveTo>
                    <a:pt x="35" y="43"/>
                  </a:moveTo>
                  <a:lnTo>
                    <a:pt x="35" y="14"/>
                  </a:lnTo>
                  <a:lnTo>
                    <a:pt x="34" y="10"/>
                  </a:lnTo>
                  <a:lnTo>
                    <a:pt x="33" y="8"/>
                  </a:lnTo>
                  <a:lnTo>
                    <a:pt x="31" y="7"/>
                  </a:lnTo>
                  <a:lnTo>
                    <a:pt x="30" y="5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2" y="7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3"/>
                  </a:lnTo>
                  <a:lnTo>
                    <a:pt x="19" y="17"/>
                  </a:lnTo>
                  <a:lnTo>
                    <a:pt x="19" y="69"/>
                  </a:lnTo>
                  <a:lnTo>
                    <a:pt x="20" y="75"/>
                  </a:lnTo>
                  <a:lnTo>
                    <a:pt x="21" y="79"/>
                  </a:lnTo>
                  <a:lnTo>
                    <a:pt x="23" y="82"/>
                  </a:lnTo>
                  <a:lnTo>
                    <a:pt x="26" y="82"/>
                  </a:lnTo>
                  <a:lnTo>
                    <a:pt x="29" y="82"/>
                  </a:lnTo>
                  <a:lnTo>
                    <a:pt x="30" y="82"/>
                  </a:lnTo>
                  <a:lnTo>
                    <a:pt x="31" y="81"/>
                  </a:lnTo>
                  <a:lnTo>
                    <a:pt x="31" y="79"/>
                  </a:lnTo>
                  <a:lnTo>
                    <a:pt x="33" y="78"/>
                  </a:lnTo>
                  <a:lnTo>
                    <a:pt x="34" y="77"/>
                  </a:lnTo>
                  <a:lnTo>
                    <a:pt x="35" y="75"/>
                  </a:lnTo>
                  <a:lnTo>
                    <a:pt x="35" y="69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4" name="Freeform 218"/>
            <p:cNvSpPr>
              <a:spLocks/>
            </p:cNvSpPr>
            <p:nvPr/>
          </p:nvSpPr>
          <p:spPr bwMode="auto">
            <a:xfrm>
              <a:off x="6134089" y="4697579"/>
              <a:ext cx="22402" cy="21336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3" y="1"/>
                </a:cxn>
                <a:cxn ang="0">
                  <a:pos x="15" y="2"/>
                </a:cxn>
                <a:cxn ang="0">
                  <a:pos x="17" y="3"/>
                </a:cxn>
                <a:cxn ang="0">
                  <a:pos x="18" y="5"/>
                </a:cxn>
                <a:cxn ang="0">
                  <a:pos x="20" y="6"/>
                </a:cxn>
                <a:cxn ang="0">
                  <a:pos x="20" y="9"/>
                </a:cxn>
                <a:cxn ang="0">
                  <a:pos x="21" y="11"/>
                </a:cxn>
                <a:cxn ang="0">
                  <a:pos x="20" y="13"/>
                </a:cxn>
                <a:cxn ang="0">
                  <a:pos x="19" y="15"/>
                </a:cxn>
                <a:cxn ang="0">
                  <a:pos x="17" y="17"/>
                </a:cxn>
                <a:cxn ang="0">
                  <a:pos x="16" y="19"/>
                </a:cxn>
                <a:cxn ang="0">
                  <a:pos x="14" y="19"/>
                </a:cxn>
                <a:cxn ang="0">
                  <a:pos x="12" y="20"/>
                </a:cxn>
                <a:cxn ang="0">
                  <a:pos x="8" y="20"/>
                </a:cxn>
                <a:cxn ang="0">
                  <a:pos x="5" y="19"/>
                </a:cxn>
                <a:cxn ang="0">
                  <a:pos x="4" y="17"/>
                </a:cxn>
                <a:cxn ang="0">
                  <a:pos x="0" y="11"/>
                </a:cxn>
                <a:cxn ang="0">
                  <a:pos x="1" y="7"/>
                </a:cxn>
                <a:cxn ang="0">
                  <a:pos x="4" y="3"/>
                </a:cxn>
                <a:cxn ang="0">
                  <a:pos x="10" y="0"/>
                </a:cxn>
              </a:cxnLst>
              <a:rect l="0" t="0" r="r" b="b"/>
              <a:pathLst>
                <a:path w="21" h="20">
                  <a:moveTo>
                    <a:pt x="10" y="0"/>
                  </a:moveTo>
                  <a:lnTo>
                    <a:pt x="13" y="1"/>
                  </a:lnTo>
                  <a:lnTo>
                    <a:pt x="15" y="2"/>
                  </a:lnTo>
                  <a:lnTo>
                    <a:pt x="17" y="3"/>
                  </a:lnTo>
                  <a:lnTo>
                    <a:pt x="18" y="5"/>
                  </a:lnTo>
                  <a:lnTo>
                    <a:pt x="20" y="6"/>
                  </a:lnTo>
                  <a:lnTo>
                    <a:pt x="20" y="9"/>
                  </a:lnTo>
                  <a:lnTo>
                    <a:pt x="21" y="11"/>
                  </a:lnTo>
                  <a:lnTo>
                    <a:pt x="20" y="13"/>
                  </a:lnTo>
                  <a:lnTo>
                    <a:pt x="19" y="15"/>
                  </a:lnTo>
                  <a:lnTo>
                    <a:pt x="17" y="17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5" y="19"/>
                  </a:lnTo>
                  <a:lnTo>
                    <a:pt x="4" y="17"/>
                  </a:lnTo>
                  <a:lnTo>
                    <a:pt x="0" y="11"/>
                  </a:lnTo>
                  <a:lnTo>
                    <a:pt x="1" y="7"/>
                  </a:lnTo>
                  <a:lnTo>
                    <a:pt x="4" y="3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5" name="Freeform 219"/>
            <p:cNvSpPr>
              <a:spLocks/>
            </p:cNvSpPr>
            <p:nvPr/>
          </p:nvSpPr>
          <p:spPr bwMode="auto">
            <a:xfrm>
              <a:off x="6163959" y="4627170"/>
              <a:ext cx="57607" cy="90678"/>
            </a:xfrm>
            <a:custGeom>
              <a:avLst/>
              <a:gdLst/>
              <a:ahLst/>
              <a:cxnLst>
                <a:cxn ang="0">
                  <a:pos x="50" y="85"/>
                </a:cxn>
                <a:cxn ang="0">
                  <a:pos x="0" y="85"/>
                </a:cxn>
                <a:cxn ang="0">
                  <a:pos x="0" y="83"/>
                </a:cxn>
                <a:cxn ang="0">
                  <a:pos x="11" y="71"/>
                </a:cxn>
                <a:cxn ang="0">
                  <a:pos x="19" y="61"/>
                </a:cxn>
                <a:cxn ang="0">
                  <a:pos x="26" y="53"/>
                </a:cxn>
                <a:cxn ang="0">
                  <a:pos x="30" y="47"/>
                </a:cxn>
                <a:cxn ang="0">
                  <a:pos x="33" y="37"/>
                </a:cxn>
                <a:cxn ang="0">
                  <a:pos x="34" y="29"/>
                </a:cxn>
                <a:cxn ang="0">
                  <a:pos x="33" y="23"/>
                </a:cxn>
                <a:cxn ang="0">
                  <a:pos x="32" y="20"/>
                </a:cxn>
                <a:cxn ang="0">
                  <a:pos x="30" y="18"/>
                </a:cxn>
                <a:cxn ang="0">
                  <a:pos x="27" y="16"/>
                </a:cxn>
                <a:cxn ang="0">
                  <a:pos x="19" y="14"/>
                </a:cxn>
                <a:cxn ang="0">
                  <a:pos x="13" y="15"/>
                </a:cxn>
                <a:cxn ang="0">
                  <a:pos x="8" y="18"/>
                </a:cxn>
                <a:cxn ang="0">
                  <a:pos x="4" y="24"/>
                </a:cxn>
                <a:cxn ang="0">
                  <a:pos x="1" y="24"/>
                </a:cxn>
                <a:cxn ang="0">
                  <a:pos x="6" y="13"/>
                </a:cxn>
                <a:cxn ang="0">
                  <a:pos x="12" y="5"/>
                </a:cxn>
                <a:cxn ang="0">
                  <a:pos x="19" y="1"/>
                </a:cxn>
                <a:cxn ang="0">
                  <a:pos x="27" y="0"/>
                </a:cxn>
                <a:cxn ang="0">
                  <a:pos x="30" y="0"/>
                </a:cxn>
                <a:cxn ang="0">
                  <a:pos x="36" y="2"/>
                </a:cxn>
                <a:cxn ang="0">
                  <a:pos x="39" y="3"/>
                </a:cxn>
                <a:cxn ang="0">
                  <a:pos x="43" y="5"/>
                </a:cxn>
                <a:cxn ang="0">
                  <a:pos x="48" y="10"/>
                </a:cxn>
                <a:cxn ang="0">
                  <a:pos x="49" y="14"/>
                </a:cxn>
                <a:cxn ang="0">
                  <a:pos x="50" y="16"/>
                </a:cxn>
                <a:cxn ang="0">
                  <a:pos x="50" y="19"/>
                </a:cxn>
                <a:cxn ang="0">
                  <a:pos x="50" y="21"/>
                </a:cxn>
                <a:cxn ang="0">
                  <a:pos x="50" y="29"/>
                </a:cxn>
                <a:cxn ang="0">
                  <a:pos x="46" y="37"/>
                </a:cxn>
                <a:cxn ang="0">
                  <a:pos x="41" y="47"/>
                </a:cxn>
                <a:cxn ang="0">
                  <a:pos x="32" y="57"/>
                </a:cxn>
                <a:cxn ang="0">
                  <a:pos x="19" y="69"/>
                </a:cxn>
                <a:cxn ang="0">
                  <a:pos x="46" y="69"/>
                </a:cxn>
                <a:cxn ang="0">
                  <a:pos x="46" y="68"/>
                </a:cxn>
                <a:cxn ang="0">
                  <a:pos x="48" y="68"/>
                </a:cxn>
                <a:cxn ang="0">
                  <a:pos x="50" y="66"/>
                </a:cxn>
                <a:cxn ang="0">
                  <a:pos x="50" y="65"/>
                </a:cxn>
                <a:cxn ang="0">
                  <a:pos x="50" y="64"/>
                </a:cxn>
                <a:cxn ang="0">
                  <a:pos x="52" y="61"/>
                </a:cxn>
                <a:cxn ang="0">
                  <a:pos x="54" y="61"/>
                </a:cxn>
                <a:cxn ang="0">
                  <a:pos x="50" y="85"/>
                </a:cxn>
              </a:cxnLst>
              <a:rect l="0" t="0" r="r" b="b"/>
              <a:pathLst>
                <a:path w="54" h="85">
                  <a:moveTo>
                    <a:pt x="50" y="85"/>
                  </a:moveTo>
                  <a:lnTo>
                    <a:pt x="0" y="85"/>
                  </a:lnTo>
                  <a:lnTo>
                    <a:pt x="0" y="83"/>
                  </a:lnTo>
                  <a:lnTo>
                    <a:pt x="11" y="71"/>
                  </a:lnTo>
                  <a:lnTo>
                    <a:pt x="19" y="61"/>
                  </a:lnTo>
                  <a:lnTo>
                    <a:pt x="26" y="53"/>
                  </a:lnTo>
                  <a:lnTo>
                    <a:pt x="30" y="47"/>
                  </a:lnTo>
                  <a:lnTo>
                    <a:pt x="33" y="37"/>
                  </a:lnTo>
                  <a:lnTo>
                    <a:pt x="34" y="29"/>
                  </a:lnTo>
                  <a:lnTo>
                    <a:pt x="33" y="23"/>
                  </a:lnTo>
                  <a:lnTo>
                    <a:pt x="32" y="20"/>
                  </a:lnTo>
                  <a:lnTo>
                    <a:pt x="30" y="18"/>
                  </a:lnTo>
                  <a:lnTo>
                    <a:pt x="27" y="16"/>
                  </a:lnTo>
                  <a:lnTo>
                    <a:pt x="19" y="14"/>
                  </a:lnTo>
                  <a:lnTo>
                    <a:pt x="13" y="15"/>
                  </a:lnTo>
                  <a:lnTo>
                    <a:pt x="8" y="18"/>
                  </a:lnTo>
                  <a:lnTo>
                    <a:pt x="4" y="24"/>
                  </a:lnTo>
                  <a:lnTo>
                    <a:pt x="1" y="24"/>
                  </a:lnTo>
                  <a:lnTo>
                    <a:pt x="6" y="13"/>
                  </a:lnTo>
                  <a:lnTo>
                    <a:pt x="12" y="5"/>
                  </a:lnTo>
                  <a:lnTo>
                    <a:pt x="19" y="1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6" y="2"/>
                  </a:lnTo>
                  <a:lnTo>
                    <a:pt x="39" y="3"/>
                  </a:lnTo>
                  <a:lnTo>
                    <a:pt x="43" y="5"/>
                  </a:lnTo>
                  <a:lnTo>
                    <a:pt x="48" y="10"/>
                  </a:lnTo>
                  <a:lnTo>
                    <a:pt x="49" y="14"/>
                  </a:lnTo>
                  <a:lnTo>
                    <a:pt x="50" y="16"/>
                  </a:lnTo>
                  <a:lnTo>
                    <a:pt x="50" y="19"/>
                  </a:lnTo>
                  <a:lnTo>
                    <a:pt x="50" y="21"/>
                  </a:lnTo>
                  <a:lnTo>
                    <a:pt x="50" y="29"/>
                  </a:lnTo>
                  <a:lnTo>
                    <a:pt x="46" y="37"/>
                  </a:lnTo>
                  <a:lnTo>
                    <a:pt x="41" y="47"/>
                  </a:lnTo>
                  <a:lnTo>
                    <a:pt x="32" y="57"/>
                  </a:lnTo>
                  <a:lnTo>
                    <a:pt x="19" y="69"/>
                  </a:lnTo>
                  <a:lnTo>
                    <a:pt x="46" y="69"/>
                  </a:lnTo>
                  <a:lnTo>
                    <a:pt x="46" y="68"/>
                  </a:lnTo>
                  <a:lnTo>
                    <a:pt x="48" y="68"/>
                  </a:lnTo>
                  <a:lnTo>
                    <a:pt x="50" y="66"/>
                  </a:lnTo>
                  <a:lnTo>
                    <a:pt x="50" y="65"/>
                  </a:lnTo>
                  <a:lnTo>
                    <a:pt x="50" y="64"/>
                  </a:lnTo>
                  <a:lnTo>
                    <a:pt x="52" y="61"/>
                  </a:lnTo>
                  <a:lnTo>
                    <a:pt x="54" y="61"/>
                  </a:lnTo>
                  <a:lnTo>
                    <a:pt x="50" y="8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6" name="Freeform 220"/>
            <p:cNvSpPr>
              <a:spLocks noEditPoints="1"/>
            </p:cNvSpPr>
            <p:nvPr/>
          </p:nvSpPr>
          <p:spPr bwMode="auto">
            <a:xfrm>
              <a:off x="6510669" y="4627170"/>
              <a:ext cx="57607" cy="91745"/>
            </a:xfrm>
            <a:custGeom>
              <a:avLst/>
              <a:gdLst/>
              <a:ahLst/>
              <a:cxnLst>
                <a:cxn ang="0">
                  <a:pos x="54" y="43"/>
                </a:cxn>
                <a:cxn ang="0">
                  <a:pos x="53" y="54"/>
                </a:cxn>
                <a:cxn ang="0">
                  <a:pos x="50" y="66"/>
                </a:cxn>
                <a:cxn ang="0">
                  <a:pos x="49" y="69"/>
                </a:cxn>
                <a:cxn ang="0">
                  <a:pos x="47" y="72"/>
                </a:cxn>
                <a:cxn ang="0">
                  <a:pos x="44" y="77"/>
                </a:cxn>
                <a:cxn ang="0">
                  <a:pos x="40" y="82"/>
                </a:cxn>
                <a:cxn ang="0">
                  <a:pos x="37" y="83"/>
                </a:cxn>
                <a:cxn ang="0">
                  <a:pos x="35" y="85"/>
                </a:cxn>
                <a:cxn ang="0">
                  <a:pos x="33" y="85"/>
                </a:cxn>
                <a:cxn ang="0">
                  <a:pos x="31" y="85"/>
                </a:cxn>
                <a:cxn ang="0">
                  <a:pos x="29" y="86"/>
                </a:cxn>
                <a:cxn ang="0">
                  <a:pos x="24" y="86"/>
                </a:cxn>
                <a:cxn ang="0">
                  <a:pos x="19" y="85"/>
                </a:cxn>
                <a:cxn ang="0">
                  <a:pos x="16" y="83"/>
                </a:cxn>
                <a:cxn ang="0">
                  <a:pos x="10" y="78"/>
                </a:cxn>
                <a:cxn ang="0">
                  <a:pos x="6" y="71"/>
                </a:cxn>
                <a:cxn ang="0">
                  <a:pos x="3" y="64"/>
                </a:cxn>
                <a:cxn ang="0">
                  <a:pos x="1" y="54"/>
                </a:cxn>
                <a:cxn ang="0">
                  <a:pos x="0" y="44"/>
                </a:cxn>
                <a:cxn ang="0">
                  <a:pos x="1" y="31"/>
                </a:cxn>
                <a:cxn ang="0">
                  <a:pos x="4" y="20"/>
                </a:cxn>
                <a:cxn ang="0">
                  <a:pos x="8" y="11"/>
                </a:cxn>
                <a:cxn ang="0">
                  <a:pos x="14" y="5"/>
                </a:cxn>
                <a:cxn ang="0">
                  <a:pos x="20" y="1"/>
                </a:cxn>
                <a:cxn ang="0">
                  <a:pos x="27" y="0"/>
                </a:cxn>
                <a:cxn ang="0">
                  <a:pos x="34" y="1"/>
                </a:cxn>
                <a:cxn ang="0">
                  <a:pos x="41" y="5"/>
                </a:cxn>
                <a:cxn ang="0">
                  <a:pos x="46" y="10"/>
                </a:cxn>
                <a:cxn ang="0">
                  <a:pos x="50" y="18"/>
                </a:cxn>
                <a:cxn ang="0">
                  <a:pos x="53" y="31"/>
                </a:cxn>
                <a:cxn ang="0">
                  <a:pos x="54" y="43"/>
                </a:cxn>
                <a:cxn ang="0">
                  <a:pos x="35" y="43"/>
                </a:cxn>
                <a:cxn ang="0">
                  <a:pos x="35" y="14"/>
                </a:cxn>
                <a:cxn ang="0">
                  <a:pos x="34" y="10"/>
                </a:cxn>
                <a:cxn ang="0">
                  <a:pos x="34" y="8"/>
                </a:cxn>
                <a:cxn ang="0">
                  <a:pos x="31" y="7"/>
                </a:cxn>
                <a:cxn ang="0">
                  <a:pos x="30" y="5"/>
                </a:cxn>
                <a:cxn ang="0">
                  <a:pos x="28" y="4"/>
                </a:cxn>
                <a:cxn ang="0">
                  <a:pos x="24" y="4"/>
                </a:cxn>
                <a:cxn ang="0">
                  <a:pos x="23" y="5"/>
                </a:cxn>
                <a:cxn ang="0">
                  <a:pos x="22" y="7"/>
                </a:cxn>
                <a:cxn ang="0">
                  <a:pos x="20" y="8"/>
                </a:cxn>
                <a:cxn ang="0">
                  <a:pos x="20" y="10"/>
                </a:cxn>
                <a:cxn ang="0">
                  <a:pos x="20" y="13"/>
                </a:cxn>
                <a:cxn ang="0">
                  <a:pos x="19" y="17"/>
                </a:cxn>
                <a:cxn ang="0">
                  <a:pos x="19" y="69"/>
                </a:cxn>
                <a:cxn ang="0">
                  <a:pos x="20" y="75"/>
                </a:cxn>
                <a:cxn ang="0">
                  <a:pos x="21" y="79"/>
                </a:cxn>
                <a:cxn ang="0">
                  <a:pos x="24" y="82"/>
                </a:cxn>
                <a:cxn ang="0">
                  <a:pos x="26" y="82"/>
                </a:cxn>
                <a:cxn ang="0">
                  <a:pos x="29" y="82"/>
                </a:cxn>
                <a:cxn ang="0">
                  <a:pos x="30" y="82"/>
                </a:cxn>
                <a:cxn ang="0">
                  <a:pos x="31" y="81"/>
                </a:cxn>
                <a:cxn ang="0">
                  <a:pos x="31" y="79"/>
                </a:cxn>
                <a:cxn ang="0">
                  <a:pos x="33" y="78"/>
                </a:cxn>
                <a:cxn ang="0">
                  <a:pos x="34" y="77"/>
                </a:cxn>
                <a:cxn ang="0">
                  <a:pos x="35" y="75"/>
                </a:cxn>
                <a:cxn ang="0">
                  <a:pos x="35" y="69"/>
                </a:cxn>
                <a:cxn ang="0">
                  <a:pos x="35" y="43"/>
                </a:cxn>
              </a:cxnLst>
              <a:rect l="0" t="0" r="r" b="b"/>
              <a:pathLst>
                <a:path w="54" h="86">
                  <a:moveTo>
                    <a:pt x="54" y="43"/>
                  </a:moveTo>
                  <a:lnTo>
                    <a:pt x="53" y="54"/>
                  </a:lnTo>
                  <a:lnTo>
                    <a:pt x="50" y="66"/>
                  </a:lnTo>
                  <a:lnTo>
                    <a:pt x="49" y="69"/>
                  </a:lnTo>
                  <a:lnTo>
                    <a:pt x="47" y="72"/>
                  </a:lnTo>
                  <a:lnTo>
                    <a:pt x="44" y="77"/>
                  </a:lnTo>
                  <a:lnTo>
                    <a:pt x="40" y="82"/>
                  </a:lnTo>
                  <a:lnTo>
                    <a:pt x="37" y="83"/>
                  </a:lnTo>
                  <a:lnTo>
                    <a:pt x="35" y="85"/>
                  </a:lnTo>
                  <a:lnTo>
                    <a:pt x="33" y="85"/>
                  </a:lnTo>
                  <a:lnTo>
                    <a:pt x="31" y="85"/>
                  </a:lnTo>
                  <a:lnTo>
                    <a:pt x="29" y="86"/>
                  </a:lnTo>
                  <a:lnTo>
                    <a:pt x="24" y="86"/>
                  </a:lnTo>
                  <a:lnTo>
                    <a:pt x="19" y="85"/>
                  </a:lnTo>
                  <a:lnTo>
                    <a:pt x="16" y="83"/>
                  </a:lnTo>
                  <a:lnTo>
                    <a:pt x="10" y="78"/>
                  </a:lnTo>
                  <a:lnTo>
                    <a:pt x="6" y="71"/>
                  </a:lnTo>
                  <a:lnTo>
                    <a:pt x="3" y="64"/>
                  </a:lnTo>
                  <a:lnTo>
                    <a:pt x="1" y="54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4" y="20"/>
                  </a:lnTo>
                  <a:lnTo>
                    <a:pt x="8" y="11"/>
                  </a:lnTo>
                  <a:lnTo>
                    <a:pt x="14" y="5"/>
                  </a:lnTo>
                  <a:lnTo>
                    <a:pt x="20" y="1"/>
                  </a:lnTo>
                  <a:lnTo>
                    <a:pt x="27" y="0"/>
                  </a:lnTo>
                  <a:lnTo>
                    <a:pt x="34" y="1"/>
                  </a:lnTo>
                  <a:lnTo>
                    <a:pt x="41" y="5"/>
                  </a:lnTo>
                  <a:lnTo>
                    <a:pt x="46" y="10"/>
                  </a:lnTo>
                  <a:lnTo>
                    <a:pt x="50" y="18"/>
                  </a:lnTo>
                  <a:lnTo>
                    <a:pt x="53" y="31"/>
                  </a:lnTo>
                  <a:lnTo>
                    <a:pt x="54" y="43"/>
                  </a:lnTo>
                  <a:close/>
                  <a:moveTo>
                    <a:pt x="35" y="43"/>
                  </a:moveTo>
                  <a:lnTo>
                    <a:pt x="35" y="14"/>
                  </a:lnTo>
                  <a:lnTo>
                    <a:pt x="34" y="10"/>
                  </a:lnTo>
                  <a:lnTo>
                    <a:pt x="34" y="8"/>
                  </a:lnTo>
                  <a:lnTo>
                    <a:pt x="31" y="7"/>
                  </a:lnTo>
                  <a:lnTo>
                    <a:pt x="30" y="5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23" y="5"/>
                  </a:lnTo>
                  <a:lnTo>
                    <a:pt x="22" y="7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3"/>
                  </a:lnTo>
                  <a:lnTo>
                    <a:pt x="19" y="17"/>
                  </a:lnTo>
                  <a:lnTo>
                    <a:pt x="19" y="69"/>
                  </a:lnTo>
                  <a:lnTo>
                    <a:pt x="20" y="75"/>
                  </a:lnTo>
                  <a:lnTo>
                    <a:pt x="21" y="79"/>
                  </a:lnTo>
                  <a:lnTo>
                    <a:pt x="24" y="82"/>
                  </a:lnTo>
                  <a:lnTo>
                    <a:pt x="26" y="82"/>
                  </a:lnTo>
                  <a:lnTo>
                    <a:pt x="29" y="82"/>
                  </a:lnTo>
                  <a:lnTo>
                    <a:pt x="30" y="82"/>
                  </a:lnTo>
                  <a:lnTo>
                    <a:pt x="31" y="81"/>
                  </a:lnTo>
                  <a:lnTo>
                    <a:pt x="31" y="79"/>
                  </a:lnTo>
                  <a:lnTo>
                    <a:pt x="33" y="78"/>
                  </a:lnTo>
                  <a:lnTo>
                    <a:pt x="34" y="77"/>
                  </a:lnTo>
                  <a:lnTo>
                    <a:pt x="35" y="75"/>
                  </a:lnTo>
                  <a:lnTo>
                    <a:pt x="35" y="69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7" name="Freeform 221"/>
            <p:cNvSpPr>
              <a:spLocks/>
            </p:cNvSpPr>
            <p:nvPr/>
          </p:nvSpPr>
          <p:spPr bwMode="auto">
            <a:xfrm>
              <a:off x="6578944" y="4697579"/>
              <a:ext cx="21336" cy="21336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2" y="1"/>
                </a:cxn>
                <a:cxn ang="0">
                  <a:pos x="14" y="2"/>
                </a:cxn>
                <a:cxn ang="0">
                  <a:pos x="17" y="3"/>
                </a:cxn>
                <a:cxn ang="0">
                  <a:pos x="17" y="5"/>
                </a:cxn>
                <a:cxn ang="0">
                  <a:pos x="19" y="6"/>
                </a:cxn>
                <a:cxn ang="0">
                  <a:pos x="19" y="9"/>
                </a:cxn>
                <a:cxn ang="0">
                  <a:pos x="20" y="11"/>
                </a:cxn>
                <a:cxn ang="0">
                  <a:pos x="19" y="13"/>
                </a:cxn>
                <a:cxn ang="0">
                  <a:pos x="18" y="15"/>
                </a:cxn>
                <a:cxn ang="0">
                  <a:pos x="17" y="17"/>
                </a:cxn>
                <a:cxn ang="0">
                  <a:pos x="15" y="19"/>
                </a:cxn>
                <a:cxn ang="0">
                  <a:pos x="14" y="19"/>
                </a:cxn>
                <a:cxn ang="0">
                  <a:pos x="11" y="20"/>
                </a:cxn>
                <a:cxn ang="0">
                  <a:pos x="7" y="20"/>
                </a:cxn>
                <a:cxn ang="0">
                  <a:pos x="4" y="19"/>
                </a:cxn>
                <a:cxn ang="0">
                  <a:pos x="3" y="17"/>
                </a:cxn>
                <a:cxn ang="0">
                  <a:pos x="0" y="11"/>
                </a:cxn>
                <a:cxn ang="0">
                  <a:pos x="0" y="7"/>
                </a:cxn>
                <a:cxn ang="0">
                  <a:pos x="3" y="3"/>
                </a:cxn>
                <a:cxn ang="0">
                  <a:pos x="9" y="0"/>
                </a:cxn>
              </a:cxnLst>
              <a:rect l="0" t="0" r="r" b="b"/>
              <a:pathLst>
                <a:path w="20" h="20">
                  <a:moveTo>
                    <a:pt x="9" y="0"/>
                  </a:moveTo>
                  <a:lnTo>
                    <a:pt x="12" y="1"/>
                  </a:lnTo>
                  <a:lnTo>
                    <a:pt x="14" y="2"/>
                  </a:lnTo>
                  <a:lnTo>
                    <a:pt x="17" y="3"/>
                  </a:lnTo>
                  <a:lnTo>
                    <a:pt x="17" y="5"/>
                  </a:lnTo>
                  <a:lnTo>
                    <a:pt x="19" y="6"/>
                  </a:lnTo>
                  <a:lnTo>
                    <a:pt x="19" y="9"/>
                  </a:lnTo>
                  <a:lnTo>
                    <a:pt x="20" y="11"/>
                  </a:lnTo>
                  <a:lnTo>
                    <a:pt x="19" y="13"/>
                  </a:lnTo>
                  <a:lnTo>
                    <a:pt x="18" y="15"/>
                  </a:lnTo>
                  <a:lnTo>
                    <a:pt x="17" y="17"/>
                  </a:lnTo>
                  <a:lnTo>
                    <a:pt x="15" y="19"/>
                  </a:lnTo>
                  <a:lnTo>
                    <a:pt x="14" y="19"/>
                  </a:lnTo>
                  <a:lnTo>
                    <a:pt x="11" y="20"/>
                  </a:lnTo>
                  <a:lnTo>
                    <a:pt x="7" y="20"/>
                  </a:lnTo>
                  <a:lnTo>
                    <a:pt x="4" y="19"/>
                  </a:lnTo>
                  <a:lnTo>
                    <a:pt x="3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8" name="Freeform 222"/>
            <p:cNvSpPr>
              <a:spLocks/>
            </p:cNvSpPr>
            <p:nvPr/>
          </p:nvSpPr>
          <p:spPr bwMode="auto">
            <a:xfrm>
              <a:off x="6607748" y="4627170"/>
              <a:ext cx="57607" cy="91745"/>
            </a:xfrm>
            <a:custGeom>
              <a:avLst/>
              <a:gdLst/>
              <a:ahLst/>
              <a:cxnLst>
                <a:cxn ang="0">
                  <a:pos x="16" y="39"/>
                </a:cxn>
                <a:cxn ang="0">
                  <a:pos x="24" y="36"/>
                </a:cxn>
                <a:cxn ang="0">
                  <a:pos x="29" y="32"/>
                </a:cxn>
                <a:cxn ang="0">
                  <a:pos x="32" y="25"/>
                </a:cxn>
                <a:cxn ang="0">
                  <a:pos x="31" y="16"/>
                </a:cxn>
                <a:cxn ang="0">
                  <a:pos x="27" y="11"/>
                </a:cxn>
                <a:cxn ang="0">
                  <a:pos x="23" y="10"/>
                </a:cxn>
                <a:cxn ang="0">
                  <a:pos x="13" y="10"/>
                </a:cxn>
                <a:cxn ang="0">
                  <a:pos x="4" y="18"/>
                </a:cxn>
                <a:cxn ang="0">
                  <a:pos x="7" y="10"/>
                </a:cxn>
                <a:cxn ang="0">
                  <a:pos x="22" y="1"/>
                </a:cxn>
                <a:cxn ang="0">
                  <a:pos x="39" y="1"/>
                </a:cxn>
                <a:cxn ang="0">
                  <a:pos x="48" y="7"/>
                </a:cxn>
                <a:cxn ang="0">
                  <a:pos x="50" y="13"/>
                </a:cxn>
                <a:cxn ang="0">
                  <a:pos x="49" y="23"/>
                </a:cxn>
                <a:cxn ang="0">
                  <a:pos x="40" y="30"/>
                </a:cxn>
                <a:cxn ang="0">
                  <a:pos x="45" y="35"/>
                </a:cxn>
                <a:cxn ang="0">
                  <a:pos x="54" y="47"/>
                </a:cxn>
                <a:cxn ang="0">
                  <a:pos x="54" y="62"/>
                </a:cxn>
                <a:cxn ang="0">
                  <a:pos x="46" y="77"/>
                </a:cxn>
                <a:cxn ang="0">
                  <a:pos x="30" y="85"/>
                </a:cxn>
                <a:cxn ang="0">
                  <a:pos x="10" y="85"/>
                </a:cxn>
                <a:cxn ang="0">
                  <a:pos x="2" y="79"/>
                </a:cxn>
                <a:cxn ang="0">
                  <a:pos x="0" y="73"/>
                </a:cxn>
                <a:cxn ang="0">
                  <a:pos x="4" y="68"/>
                </a:cxn>
                <a:cxn ang="0">
                  <a:pos x="7" y="66"/>
                </a:cxn>
                <a:cxn ang="0">
                  <a:pos x="10" y="67"/>
                </a:cxn>
                <a:cxn ang="0">
                  <a:pos x="12" y="68"/>
                </a:cxn>
                <a:cxn ang="0">
                  <a:pos x="18" y="71"/>
                </a:cxn>
                <a:cxn ang="0">
                  <a:pos x="24" y="75"/>
                </a:cxn>
                <a:cxn ang="0">
                  <a:pos x="31" y="77"/>
                </a:cxn>
                <a:cxn ang="0">
                  <a:pos x="39" y="71"/>
                </a:cxn>
                <a:cxn ang="0">
                  <a:pos x="40" y="65"/>
                </a:cxn>
                <a:cxn ang="0">
                  <a:pos x="34" y="50"/>
                </a:cxn>
                <a:cxn ang="0">
                  <a:pos x="16" y="41"/>
                </a:cxn>
              </a:cxnLst>
              <a:rect l="0" t="0" r="r" b="b"/>
              <a:pathLst>
                <a:path w="54" h="86">
                  <a:moveTo>
                    <a:pt x="16" y="41"/>
                  </a:moveTo>
                  <a:lnTo>
                    <a:pt x="16" y="39"/>
                  </a:lnTo>
                  <a:lnTo>
                    <a:pt x="22" y="37"/>
                  </a:lnTo>
                  <a:lnTo>
                    <a:pt x="24" y="36"/>
                  </a:lnTo>
                  <a:lnTo>
                    <a:pt x="26" y="35"/>
                  </a:lnTo>
                  <a:lnTo>
                    <a:pt x="29" y="32"/>
                  </a:lnTo>
                  <a:lnTo>
                    <a:pt x="30" y="30"/>
                  </a:lnTo>
                  <a:lnTo>
                    <a:pt x="32" y="25"/>
                  </a:lnTo>
                  <a:lnTo>
                    <a:pt x="33" y="22"/>
                  </a:lnTo>
                  <a:lnTo>
                    <a:pt x="31" y="16"/>
                  </a:lnTo>
                  <a:lnTo>
                    <a:pt x="29" y="13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3" y="10"/>
                  </a:lnTo>
                  <a:lnTo>
                    <a:pt x="20" y="9"/>
                  </a:lnTo>
                  <a:lnTo>
                    <a:pt x="13" y="10"/>
                  </a:lnTo>
                  <a:lnTo>
                    <a:pt x="8" y="13"/>
                  </a:lnTo>
                  <a:lnTo>
                    <a:pt x="4" y="18"/>
                  </a:lnTo>
                  <a:lnTo>
                    <a:pt x="3" y="17"/>
                  </a:lnTo>
                  <a:lnTo>
                    <a:pt x="7" y="10"/>
                  </a:lnTo>
                  <a:lnTo>
                    <a:pt x="14" y="4"/>
                  </a:lnTo>
                  <a:lnTo>
                    <a:pt x="22" y="1"/>
                  </a:lnTo>
                  <a:lnTo>
                    <a:pt x="30" y="0"/>
                  </a:lnTo>
                  <a:lnTo>
                    <a:pt x="39" y="1"/>
                  </a:lnTo>
                  <a:lnTo>
                    <a:pt x="46" y="5"/>
                  </a:lnTo>
                  <a:lnTo>
                    <a:pt x="48" y="7"/>
                  </a:lnTo>
                  <a:lnTo>
                    <a:pt x="50" y="10"/>
                  </a:lnTo>
                  <a:lnTo>
                    <a:pt x="50" y="13"/>
                  </a:lnTo>
                  <a:lnTo>
                    <a:pt x="50" y="18"/>
                  </a:lnTo>
                  <a:lnTo>
                    <a:pt x="49" y="23"/>
                  </a:lnTo>
                  <a:lnTo>
                    <a:pt x="44" y="28"/>
                  </a:lnTo>
                  <a:lnTo>
                    <a:pt x="40" y="30"/>
                  </a:lnTo>
                  <a:lnTo>
                    <a:pt x="38" y="31"/>
                  </a:lnTo>
                  <a:lnTo>
                    <a:pt x="45" y="35"/>
                  </a:lnTo>
                  <a:lnTo>
                    <a:pt x="50" y="41"/>
                  </a:lnTo>
                  <a:lnTo>
                    <a:pt x="54" y="47"/>
                  </a:lnTo>
                  <a:lnTo>
                    <a:pt x="54" y="54"/>
                  </a:lnTo>
                  <a:lnTo>
                    <a:pt x="54" y="62"/>
                  </a:lnTo>
                  <a:lnTo>
                    <a:pt x="50" y="70"/>
                  </a:lnTo>
                  <a:lnTo>
                    <a:pt x="46" y="77"/>
                  </a:lnTo>
                  <a:lnTo>
                    <a:pt x="38" y="82"/>
                  </a:lnTo>
                  <a:lnTo>
                    <a:pt x="30" y="85"/>
                  </a:lnTo>
                  <a:lnTo>
                    <a:pt x="20" y="86"/>
                  </a:lnTo>
                  <a:lnTo>
                    <a:pt x="10" y="85"/>
                  </a:lnTo>
                  <a:lnTo>
                    <a:pt x="4" y="82"/>
                  </a:lnTo>
                  <a:lnTo>
                    <a:pt x="2" y="79"/>
                  </a:lnTo>
                  <a:lnTo>
                    <a:pt x="0" y="77"/>
                  </a:lnTo>
                  <a:lnTo>
                    <a:pt x="0" y="73"/>
                  </a:lnTo>
                  <a:lnTo>
                    <a:pt x="2" y="70"/>
                  </a:lnTo>
                  <a:lnTo>
                    <a:pt x="4" y="68"/>
                  </a:lnTo>
                  <a:lnTo>
                    <a:pt x="6" y="67"/>
                  </a:lnTo>
                  <a:lnTo>
                    <a:pt x="7" y="66"/>
                  </a:lnTo>
                  <a:lnTo>
                    <a:pt x="8" y="66"/>
                  </a:lnTo>
                  <a:lnTo>
                    <a:pt x="10" y="67"/>
                  </a:lnTo>
                  <a:lnTo>
                    <a:pt x="10" y="68"/>
                  </a:lnTo>
                  <a:lnTo>
                    <a:pt x="12" y="68"/>
                  </a:lnTo>
                  <a:lnTo>
                    <a:pt x="13" y="68"/>
                  </a:lnTo>
                  <a:lnTo>
                    <a:pt x="18" y="71"/>
                  </a:lnTo>
                  <a:lnTo>
                    <a:pt x="21" y="74"/>
                  </a:lnTo>
                  <a:lnTo>
                    <a:pt x="24" y="75"/>
                  </a:lnTo>
                  <a:lnTo>
                    <a:pt x="27" y="77"/>
                  </a:lnTo>
                  <a:lnTo>
                    <a:pt x="31" y="77"/>
                  </a:lnTo>
                  <a:lnTo>
                    <a:pt x="34" y="76"/>
                  </a:lnTo>
                  <a:lnTo>
                    <a:pt x="39" y="71"/>
                  </a:lnTo>
                  <a:lnTo>
                    <a:pt x="40" y="68"/>
                  </a:lnTo>
                  <a:lnTo>
                    <a:pt x="40" y="65"/>
                  </a:lnTo>
                  <a:lnTo>
                    <a:pt x="39" y="58"/>
                  </a:lnTo>
                  <a:lnTo>
                    <a:pt x="34" y="50"/>
                  </a:lnTo>
                  <a:lnTo>
                    <a:pt x="27" y="44"/>
                  </a:lnTo>
                  <a:lnTo>
                    <a:pt x="16" y="4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9" name="Line 223"/>
            <p:cNvSpPr>
              <a:spLocks noChangeShapeType="1"/>
            </p:cNvSpPr>
            <p:nvPr/>
          </p:nvSpPr>
          <p:spPr bwMode="auto">
            <a:xfrm>
              <a:off x="5258245" y="3798266"/>
              <a:ext cx="1730350" cy="106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0" name="Freeform 224"/>
            <p:cNvSpPr>
              <a:spLocks noEditPoints="1"/>
            </p:cNvSpPr>
            <p:nvPr/>
          </p:nvSpPr>
          <p:spPr bwMode="auto">
            <a:xfrm>
              <a:off x="5258245" y="3674517"/>
              <a:ext cx="1730350" cy="126950"/>
            </a:xfrm>
            <a:custGeom>
              <a:avLst/>
              <a:gdLst/>
              <a:ahLst/>
              <a:cxnLst>
                <a:cxn ang="0">
                  <a:pos x="408" y="37"/>
                </a:cxn>
                <a:cxn ang="0">
                  <a:pos x="833" y="0"/>
                </a:cxn>
                <a:cxn ang="0">
                  <a:pos x="1000" y="0"/>
                </a:cxn>
                <a:cxn ang="0">
                  <a:pos x="1083" y="2"/>
                </a:cxn>
                <a:cxn ang="0">
                  <a:pos x="1134" y="3"/>
                </a:cxn>
                <a:cxn ang="0">
                  <a:pos x="1225" y="7"/>
                </a:cxn>
                <a:cxn ang="0">
                  <a:pos x="1249" y="8"/>
                </a:cxn>
                <a:cxn ang="0">
                  <a:pos x="1332" y="14"/>
                </a:cxn>
                <a:cxn ang="0">
                  <a:pos x="1416" y="18"/>
                </a:cxn>
                <a:cxn ang="0">
                  <a:pos x="1622" y="38"/>
                </a:cxn>
                <a:cxn ang="0">
                  <a:pos x="1332" y="20"/>
                </a:cxn>
                <a:cxn ang="0">
                  <a:pos x="1248" y="15"/>
                </a:cxn>
                <a:cxn ang="0">
                  <a:pos x="1165" y="12"/>
                </a:cxn>
                <a:cxn ang="0">
                  <a:pos x="1083" y="9"/>
                </a:cxn>
                <a:cxn ang="0">
                  <a:pos x="1000" y="7"/>
                </a:cxn>
                <a:cxn ang="0">
                  <a:pos x="833" y="7"/>
                </a:cxn>
                <a:cxn ang="0">
                  <a:pos x="782" y="7"/>
                </a:cxn>
                <a:cxn ang="0">
                  <a:pos x="730" y="10"/>
                </a:cxn>
                <a:cxn ang="0">
                  <a:pos x="645" y="15"/>
                </a:cxn>
                <a:cxn ang="0">
                  <a:pos x="616" y="17"/>
                </a:cxn>
                <a:cxn ang="0">
                  <a:pos x="585" y="20"/>
                </a:cxn>
                <a:cxn ang="0">
                  <a:pos x="531" y="27"/>
                </a:cxn>
                <a:cxn ang="0">
                  <a:pos x="477" y="33"/>
                </a:cxn>
                <a:cxn ang="0">
                  <a:pos x="448" y="37"/>
                </a:cxn>
                <a:cxn ang="0">
                  <a:pos x="413" y="43"/>
                </a:cxn>
                <a:cxn ang="0">
                  <a:pos x="408" y="44"/>
                </a:cxn>
                <a:cxn ang="0">
                  <a:pos x="376" y="48"/>
                </a:cxn>
                <a:cxn ang="0">
                  <a:pos x="369" y="49"/>
                </a:cxn>
                <a:cxn ang="0">
                  <a:pos x="293" y="65"/>
                </a:cxn>
                <a:cxn ang="0">
                  <a:pos x="210" y="82"/>
                </a:cxn>
                <a:cxn ang="0">
                  <a:pos x="126" y="101"/>
                </a:cxn>
                <a:cxn ang="0">
                  <a:pos x="84" y="109"/>
                </a:cxn>
                <a:cxn ang="0">
                  <a:pos x="57" y="114"/>
                </a:cxn>
                <a:cxn ang="0">
                  <a:pos x="42" y="116"/>
                </a:cxn>
                <a:cxn ang="0">
                  <a:pos x="38" y="116"/>
                </a:cxn>
                <a:cxn ang="0">
                  <a:pos x="34" y="117"/>
                </a:cxn>
                <a:cxn ang="0">
                  <a:pos x="30" y="117"/>
                </a:cxn>
                <a:cxn ang="0">
                  <a:pos x="25" y="118"/>
                </a:cxn>
                <a:cxn ang="0">
                  <a:pos x="22" y="118"/>
                </a:cxn>
                <a:cxn ang="0">
                  <a:pos x="12" y="119"/>
                </a:cxn>
                <a:cxn ang="0">
                  <a:pos x="8" y="119"/>
                </a:cxn>
                <a:cxn ang="0">
                  <a:pos x="0" y="119"/>
                </a:cxn>
                <a:cxn ang="0">
                  <a:pos x="8" y="112"/>
                </a:cxn>
                <a:cxn ang="0">
                  <a:pos x="21" y="112"/>
                </a:cxn>
                <a:cxn ang="0">
                  <a:pos x="29" y="111"/>
                </a:cxn>
                <a:cxn ang="0">
                  <a:pos x="37" y="110"/>
                </a:cxn>
                <a:cxn ang="0">
                  <a:pos x="61" y="107"/>
                </a:cxn>
                <a:cxn ang="0">
                  <a:pos x="109" y="98"/>
                </a:cxn>
                <a:cxn ang="0">
                  <a:pos x="166" y="85"/>
                </a:cxn>
                <a:cxn ang="0">
                  <a:pos x="250" y="67"/>
                </a:cxn>
                <a:cxn ang="0">
                  <a:pos x="250" y="67"/>
                </a:cxn>
                <a:cxn ang="0">
                  <a:pos x="333" y="50"/>
                </a:cxn>
                <a:cxn ang="0">
                  <a:pos x="372" y="42"/>
                </a:cxn>
                <a:cxn ang="0">
                  <a:pos x="375" y="42"/>
                </a:cxn>
                <a:cxn ang="0">
                  <a:pos x="417" y="36"/>
                </a:cxn>
                <a:cxn ang="0">
                  <a:pos x="476" y="26"/>
                </a:cxn>
                <a:cxn ang="0">
                  <a:pos x="530" y="20"/>
                </a:cxn>
                <a:cxn ang="0">
                  <a:pos x="584" y="14"/>
                </a:cxn>
                <a:cxn ang="0">
                  <a:pos x="644" y="8"/>
                </a:cxn>
                <a:cxn ang="0">
                  <a:pos x="730" y="3"/>
                </a:cxn>
                <a:cxn ang="0">
                  <a:pos x="782" y="0"/>
                </a:cxn>
                <a:cxn ang="0">
                  <a:pos x="833" y="0"/>
                </a:cxn>
              </a:cxnLst>
              <a:rect l="0" t="0" r="r" b="b"/>
              <a:pathLst>
                <a:path w="1622" h="119">
                  <a:moveTo>
                    <a:pt x="412" y="36"/>
                  </a:moveTo>
                  <a:lnTo>
                    <a:pt x="408" y="37"/>
                  </a:lnTo>
                  <a:lnTo>
                    <a:pt x="412" y="36"/>
                  </a:lnTo>
                  <a:close/>
                  <a:moveTo>
                    <a:pt x="833" y="0"/>
                  </a:moveTo>
                  <a:lnTo>
                    <a:pt x="956" y="0"/>
                  </a:lnTo>
                  <a:lnTo>
                    <a:pt x="1000" y="0"/>
                  </a:lnTo>
                  <a:lnTo>
                    <a:pt x="1043" y="1"/>
                  </a:lnTo>
                  <a:lnTo>
                    <a:pt x="1083" y="2"/>
                  </a:lnTo>
                  <a:lnTo>
                    <a:pt x="1133" y="3"/>
                  </a:lnTo>
                  <a:lnTo>
                    <a:pt x="1134" y="3"/>
                  </a:lnTo>
                  <a:lnTo>
                    <a:pt x="1166" y="5"/>
                  </a:lnTo>
                  <a:lnTo>
                    <a:pt x="1225" y="7"/>
                  </a:lnTo>
                  <a:lnTo>
                    <a:pt x="1248" y="8"/>
                  </a:lnTo>
                  <a:lnTo>
                    <a:pt x="1249" y="8"/>
                  </a:lnTo>
                  <a:lnTo>
                    <a:pt x="1320" y="13"/>
                  </a:lnTo>
                  <a:lnTo>
                    <a:pt x="1332" y="14"/>
                  </a:lnTo>
                  <a:lnTo>
                    <a:pt x="1416" y="18"/>
                  </a:lnTo>
                  <a:lnTo>
                    <a:pt x="1416" y="18"/>
                  </a:lnTo>
                  <a:lnTo>
                    <a:pt x="1622" y="31"/>
                  </a:lnTo>
                  <a:lnTo>
                    <a:pt x="1622" y="38"/>
                  </a:lnTo>
                  <a:lnTo>
                    <a:pt x="1416" y="25"/>
                  </a:lnTo>
                  <a:lnTo>
                    <a:pt x="1332" y="20"/>
                  </a:lnTo>
                  <a:lnTo>
                    <a:pt x="1319" y="20"/>
                  </a:lnTo>
                  <a:lnTo>
                    <a:pt x="1248" y="15"/>
                  </a:lnTo>
                  <a:lnTo>
                    <a:pt x="1225" y="14"/>
                  </a:lnTo>
                  <a:lnTo>
                    <a:pt x="1165" y="12"/>
                  </a:lnTo>
                  <a:lnTo>
                    <a:pt x="1133" y="10"/>
                  </a:lnTo>
                  <a:lnTo>
                    <a:pt x="1083" y="9"/>
                  </a:lnTo>
                  <a:lnTo>
                    <a:pt x="1043" y="8"/>
                  </a:lnTo>
                  <a:lnTo>
                    <a:pt x="1000" y="7"/>
                  </a:lnTo>
                  <a:lnTo>
                    <a:pt x="956" y="7"/>
                  </a:lnTo>
                  <a:lnTo>
                    <a:pt x="833" y="7"/>
                  </a:lnTo>
                  <a:lnTo>
                    <a:pt x="818" y="7"/>
                  </a:lnTo>
                  <a:lnTo>
                    <a:pt x="782" y="7"/>
                  </a:lnTo>
                  <a:lnTo>
                    <a:pt x="750" y="10"/>
                  </a:lnTo>
                  <a:lnTo>
                    <a:pt x="730" y="10"/>
                  </a:lnTo>
                  <a:lnTo>
                    <a:pt x="667" y="14"/>
                  </a:lnTo>
                  <a:lnTo>
                    <a:pt x="645" y="15"/>
                  </a:lnTo>
                  <a:lnTo>
                    <a:pt x="615" y="18"/>
                  </a:lnTo>
                  <a:lnTo>
                    <a:pt x="616" y="17"/>
                  </a:lnTo>
                  <a:lnTo>
                    <a:pt x="614" y="18"/>
                  </a:lnTo>
                  <a:lnTo>
                    <a:pt x="585" y="20"/>
                  </a:lnTo>
                  <a:lnTo>
                    <a:pt x="560" y="24"/>
                  </a:lnTo>
                  <a:lnTo>
                    <a:pt x="531" y="27"/>
                  </a:lnTo>
                  <a:lnTo>
                    <a:pt x="501" y="30"/>
                  </a:lnTo>
                  <a:lnTo>
                    <a:pt x="477" y="33"/>
                  </a:lnTo>
                  <a:lnTo>
                    <a:pt x="477" y="32"/>
                  </a:lnTo>
                  <a:lnTo>
                    <a:pt x="448" y="37"/>
                  </a:lnTo>
                  <a:lnTo>
                    <a:pt x="418" y="42"/>
                  </a:lnTo>
                  <a:lnTo>
                    <a:pt x="413" y="43"/>
                  </a:lnTo>
                  <a:lnTo>
                    <a:pt x="418" y="43"/>
                  </a:lnTo>
                  <a:lnTo>
                    <a:pt x="408" y="44"/>
                  </a:lnTo>
                  <a:lnTo>
                    <a:pt x="408" y="43"/>
                  </a:lnTo>
                  <a:lnTo>
                    <a:pt x="376" y="48"/>
                  </a:lnTo>
                  <a:lnTo>
                    <a:pt x="369" y="50"/>
                  </a:lnTo>
                  <a:lnTo>
                    <a:pt x="369" y="49"/>
                  </a:lnTo>
                  <a:lnTo>
                    <a:pt x="334" y="56"/>
                  </a:lnTo>
                  <a:lnTo>
                    <a:pt x="293" y="65"/>
                  </a:lnTo>
                  <a:lnTo>
                    <a:pt x="251" y="73"/>
                  </a:lnTo>
                  <a:lnTo>
                    <a:pt x="210" y="82"/>
                  </a:lnTo>
                  <a:lnTo>
                    <a:pt x="167" y="92"/>
                  </a:lnTo>
                  <a:lnTo>
                    <a:pt x="126" y="101"/>
                  </a:lnTo>
                  <a:lnTo>
                    <a:pt x="111" y="104"/>
                  </a:lnTo>
                  <a:lnTo>
                    <a:pt x="84" y="109"/>
                  </a:lnTo>
                  <a:lnTo>
                    <a:pt x="62" y="113"/>
                  </a:lnTo>
                  <a:lnTo>
                    <a:pt x="57" y="114"/>
                  </a:lnTo>
                  <a:lnTo>
                    <a:pt x="62" y="114"/>
                  </a:lnTo>
                  <a:lnTo>
                    <a:pt x="42" y="116"/>
                  </a:lnTo>
                  <a:lnTo>
                    <a:pt x="42" y="116"/>
                  </a:lnTo>
                  <a:lnTo>
                    <a:pt x="38" y="116"/>
                  </a:lnTo>
                  <a:lnTo>
                    <a:pt x="35" y="117"/>
                  </a:lnTo>
                  <a:lnTo>
                    <a:pt x="34" y="117"/>
                  </a:lnTo>
                  <a:lnTo>
                    <a:pt x="34" y="116"/>
                  </a:lnTo>
                  <a:lnTo>
                    <a:pt x="30" y="117"/>
                  </a:lnTo>
                  <a:lnTo>
                    <a:pt x="28" y="118"/>
                  </a:lnTo>
                  <a:lnTo>
                    <a:pt x="25" y="118"/>
                  </a:lnTo>
                  <a:lnTo>
                    <a:pt x="25" y="117"/>
                  </a:lnTo>
                  <a:lnTo>
                    <a:pt x="22" y="118"/>
                  </a:lnTo>
                  <a:lnTo>
                    <a:pt x="21" y="119"/>
                  </a:lnTo>
                  <a:lnTo>
                    <a:pt x="12" y="119"/>
                  </a:lnTo>
                  <a:lnTo>
                    <a:pt x="12" y="118"/>
                  </a:lnTo>
                  <a:lnTo>
                    <a:pt x="8" y="119"/>
                  </a:lnTo>
                  <a:lnTo>
                    <a:pt x="6" y="119"/>
                  </a:lnTo>
                  <a:lnTo>
                    <a:pt x="0" y="119"/>
                  </a:lnTo>
                  <a:lnTo>
                    <a:pt x="0" y="112"/>
                  </a:lnTo>
                  <a:lnTo>
                    <a:pt x="8" y="112"/>
                  </a:lnTo>
                  <a:lnTo>
                    <a:pt x="12" y="112"/>
                  </a:lnTo>
                  <a:lnTo>
                    <a:pt x="21" y="112"/>
                  </a:lnTo>
                  <a:lnTo>
                    <a:pt x="24" y="111"/>
                  </a:lnTo>
                  <a:lnTo>
                    <a:pt x="29" y="111"/>
                  </a:lnTo>
                  <a:lnTo>
                    <a:pt x="34" y="110"/>
                  </a:lnTo>
                  <a:lnTo>
                    <a:pt x="37" y="110"/>
                  </a:lnTo>
                  <a:lnTo>
                    <a:pt x="42" y="109"/>
                  </a:lnTo>
                  <a:lnTo>
                    <a:pt x="61" y="107"/>
                  </a:lnTo>
                  <a:lnTo>
                    <a:pt x="83" y="102"/>
                  </a:lnTo>
                  <a:lnTo>
                    <a:pt x="109" y="98"/>
                  </a:lnTo>
                  <a:lnTo>
                    <a:pt x="124" y="95"/>
                  </a:lnTo>
                  <a:lnTo>
                    <a:pt x="166" y="85"/>
                  </a:lnTo>
                  <a:lnTo>
                    <a:pt x="208" y="76"/>
                  </a:lnTo>
                  <a:lnTo>
                    <a:pt x="250" y="67"/>
                  </a:lnTo>
                  <a:lnTo>
                    <a:pt x="248" y="68"/>
                  </a:lnTo>
                  <a:lnTo>
                    <a:pt x="250" y="67"/>
                  </a:lnTo>
                  <a:lnTo>
                    <a:pt x="291" y="59"/>
                  </a:lnTo>
                  <a:lnTo>
                    <a:pt x="333" y="50"/>
                  </a:lnTo>
                  <a:lnTo>
                    <a:pt x="330" y="51"/>
                  </a:lnTo>
                  <a:lnTo>
                    <a:pt x="372" y="42"/>
                  </a:lnTo>
                  <a:lnTo>
                    <a:pt x="368" y="43"/>
                  </a:lnTo>
                  <a:lnTo>
                    <a:pt x="375" y="42"/>
                  </a:lnTo>
                  <a:lnTo>
                    <a:pt x="408" y="37"/>
                  </a:lnTo>
                  <a:lnTo>
                    <a:pt x="417" y="36"/>
                  </a:lnTo>
                  <a:lnTo>
                    <a:pt x="447" y="31"/>
                  </a:lnTo>
                  <a:lnTo>
                    <a:pt x="476" y="26"/>
                  </a:lnTo>
                  <a:lnTo>
                    <a:pt x="500" y="23"/>
                  </a:lnTo>
                  <a:lnTo>
                    <a:pt x="530" y="20"/>
                  </a:lnTo>
                  <a:lnTo>
                    <a:pt x="559" y="17"/>
                  </a:lnTo>
                  <a:lnTo>
                    <a:pt x="584" y="14"/>
                  </a:lnTo>
                  <a:lnTo>
                    <a:pt x="614" y="11"/>
                  </a:lnTo>
                  <a:lnTo>
                    <a:pt x="644" y="8"/>
                  </a:lnTo>
                  <a:lnTo>
                    <a:pt x="667" y="7"/>
                  </a:lnTo>
                  <a:lnTo>
                    <a:pt x="730" y="3"/>
                  </a:lnTo>
                  <a:lnTo>
                    <a:pt x="750" y="3"/>
                  </a:lnTo>
                  <a:lnTo>
                    <a:pt x="782" y="0"/>
                  </a:lnTo>
                  <a:lnTo>
                    <a:pt x="818" y="0"/>
                  </a:lnTo>
                  <a:lnTo>
                    <a:pt x="83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1" name="Line 225"/>
            <p:cNvSpPr>
              <a:spLocks noChangeShapeType="1"/>
            </p:cNvSpPr>
            <p:nvPr/>
          </p:nvSpPr>
          <p:spPr bwMode="auto">
            <a:xfrm flipV="1">
              <a:off x="5435334" y="3815335"/>
              <a:ext cx="1066" cy="44806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2" name="Line 226"/>
            <p:cNvSpPr>
              <a:spLocks noChangeShapeType="1"/>
            </p:cNvSpPr>
            <p:nvPr/>
          </p:nvSpPr>
          <p:spPr bwMode="auto">
            <a:xfrm flipV="1">
              <a:off x="5435334" y="3704387"/>
              <a:ext cx="1066" cy="45873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3" name="Line 227"/>
            <p:cNvSpPr>
              <a:spLocks noChangeShapeType="1"/>
            </p:cNvSpPr>
            <p:nvPr/>
          </p:nvSpPr>
          <p:spPr bwMode="auto">
            <a:xfrm>
              <a:off x="5403330" y="3860140"/>
              <a:ext cx="64008" cy="106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4" name="Line 228"/>
            <p:cNvSpPr>
              <a:spLocks noChangeShapeType="1"/>
            </p:cNvSpPr>
            <p:nvPr/>
          </p:nvSpPr>
          <p:spPr bwMode="auto">
            <a:xfrm>
              <a:off x="5403330" y="3703321"/>
              <a:ext cx="64008" cy="106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5" name="Freeform 229"/>
            <p:cNvSpPr>
              <a:spLocks/>
            </p:cNvSpPr>
            <p:nvPr/>
          </p:nvSpPr>
          <p:spPr bwMode="auto">
            <a:xfrm>
              <a:off x="5403330" y="3750260"/>
              <a:ext cx="64008" cy="64008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0" y="1"/>
                </a:cxn>
                <a:cxn ang="0">
                  <a:pos x="48" y="5"/>
                </a:cxn>
                <a:cxn ang="0">
                  <a:pos x="54" y="12"/>
                </a:cxn>
                <a:cxn ang="0">
                  <a:pos x="59" y="20"/>
                </a:cxn>
                <a:cxn ang="0">
                  <a:pos x="60" y="30"/>
                </a:cxn>
                <a:cxn ang="0">
                  <a:pos x="59" y="40"/>
                </a:cxn>
                <a:cxn ang="0">
                  <a:pos x="54" y="48"/>
                </a:cxn>
                <a:cxn ang="0">
                  <a:pos x="48" y="55"/>
                </a:cxn>
                <a:cxn ang="0">
                  <a:pos x="40" y="58"/>
                </a:cxn>
                <a:cxn ang="0">
                  <a:pos x="30" y="60"/>
                </a:cxn>
                <a:cxn ang="0">
                  <a:pos x="20" y="58"/>
                </a:cxn>
                <a:cxn ang="0">
                  <a:pos x="12" y="55"/>
                </a:cxn>
                <a:cxn ang="0">
                  <a:pos x="6" y="48"/>
                </a:cxn>
                <a:cxn ang="0">
                  <a:pos x="1" y="40"/>
                </a:cxn>
                <a:cxn ang="0">
                  <a:pos x="0" y="30"/>
                </a:cxn>
                <a:cxn ang="0">
                  <a:pos x="1" y="20"/>
                </a:cxn>
                <a:cxn ang="0">
                  <a:pos x="6" y="12"/>
                </a:cxn>
                <a:cxn ang="0">
                  <a:pos x="12" y="5"/>
                </a:cxn>
                <a:cxn ang="0">
                  <a:pos x="20" y="1"/>
                </a:cxn>
                <a:cxn ang="0">
                  <a:pos x="30" y="0"/>
                </a:cxn>
              </a:cxnLst>
              <a:rect l="0" t="0" r="r" b="b"/>
              <a:pathLst>
                <a:path w="60" h="60">
                  <a:moveTo>
                    <a:pt x="30" y="0"/>
                  </a:moveTo>
                  <a:lnTo>
                    <a:pt x="40" y="1"/>
                  </a:lnTo>
                  <a:lnTo>
                    <a:pt x="48" y="5"/>
                  </a:lnTo>
                  <a:lnTo>
                    <a:pt x="54" y="12"/>
                  </a:lnTo>
                  <a:lnTo>
                    <a:pt x="59" y="20"/>
                  </a:lnTo>
                  <a:lnTo>
                    <a:pt x="60" y="30"/>
                  </a:lnTo>
                  <a:lnTo>
                    <a:pt x="59" y="40"/>
                  </a:lnTo>
                  <a:lnTo>
                    <a:pt x="54" y="48"/>
                  </a:lnTo>
                  <a:lnTo>
                    <a:pt x="48" y="55"/>
                  </a:lnTo>
                  <a:lnTo>
                    <a:pt x="40" y="58"/>
                  </a:lnTo>
                  <a:lnTo>
                    <a:pt x="30" y="60"/>
                  </a:lnTo>
                  <a:lnTo>
                    <a:pt x="20" y="58"/>
                  </a:lnTo>
                  <a:lnTo>
                    <a:pt x="12" y="55"/>
                  </a:lnTo>
                  <a:lnTo>
                    <a:pt x="6" y="48"/>
                  </a:lnTo>
                  <a:lnTo>
                    <a:pt x="1" y="40"/>
                  </a:lnTo>
                  <a:lnTo>
                    <a:pt x="0" y="30"/>
                  </a:lnTo>
                  <a:lnTo>
                    <a:pt x="1" y="20"/>
                  </a:lnTo>
                  <a:lnTo>
                    <a:pt x="6" y="12"/>
                  </a:lnTo>
                  <a:lnTo>
                    <a:pt x="12" y="5"/>
                  </a:lnTo>
                  <a:lnTo>
                    <a:pt x="20" y="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6" name="Line 230"/>
            <p:cNvSpPr>
              <a:spLocks noChangeShapeType="1"/>
            </p:cNvSpPr>
            <p:nvPr/>
          </p:nvSpPr>
          <p:spPr bwMode="auto">
            <a:xfrm flipV="1">
              <a:off x="5587887" y="3892144"/>
              <a:ext cx="1066" cy="45873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7" name="Line 231"/>
            <p:cNvSpPr>
              <a:spLocks noChangeShapeType="1"/>
            </p:cNvSpPr>
            <p:nvPr/>
          </p:nvSpPr>
          <p:spPr bwMode="auto">
            <a:xfrm flipV="1">
              <a:off x="5587887" y="3782264"/>
              <a:ext cx="1066" cy="44806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8" name="Line 232"/>
            <p:cNvSpPr>
              <a:spLocks noChangeShapeType="1"/>
            </p:cNvSpPr>
            <p:nvPr/>
          </p:nvSpPr>
          <p:spPr bwMode="auto">
            <a:xfrm>
              <a:off x="5554816" y="3938017"/>
              <a:ext cx="65074" cy="106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9" name="Line 233"/>
            <p:cNvSpPr>
              <a:spLocks noChangeShapeType="1"/>
            </p:cNvSpPr>
            <p:nvPr/>
          </p:nvSpPr>
          <p:spPr bwMode="auto">
            <a:xfrm>
              <a:off x="5554816" y="3782264"/>
              <a:ext cx="65074" cy="106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0" name="Freeform 234"/>
            <p:cNvSpPr>
              <a:spLocks/>
            </p:cNvSpPr>
            <p:nvPr/>
          </p:nvSpPr>
          <p:spPr bwMode="auto">
            <a:xfrm>
              <a:off x="5554816" y="3827070"/>
              <a:ext cx="65074" cy="65075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40" y="2"/>
                </a:cxn>
                <a:cxn ang="0">
                  <a:pos x="49" y="7"/>
                </a:cxn>
                <a:cxn ang="0">
                  <a:pos x="55" y="13"/>
                </a:cxn>
                <a:cxn ang="0">
                  <a:pos x="60" y="21"/>
                </a:cxn>
                <a:cxn ang="0">
                  <a:pos x="61" y="31"/>
                </a:cxn>
                <a:cxn ang="0">
                  <a:pos x="59" y="43"/>
                </a:cxn>
                <a:cxn ang="0">
                  <a:pos x="52" y="52"/>
                </a:cxn>
                <a:cxn ang="0">
                  <a:pos x="43" y="59"/>
                </a:cxn>
                <a:cxn ang="0">
                  <a:pos x="31" y="61"/>
                </a:cxn>
                <a:cxn ang="0">
                  <a:pos x="21" y="60"/>
                </a:cxn>
                <a:cxn ang="0">
                  <a:pos x="13" y="55"/>
                </a:cxn>
                <a:cxn ang="0">
                  <a:pos x="6" y="49"/>
                </a:cxn>
                <a:cxn ang="0">
                  <a:pos x="2" y="40"/>
                </a:cxn>
                <a:cxn ang="0">
                  <a:pos x="0" y="31"/>
                </a:cxn>
                <a:cxn ang="0">
                  <a:pos x="2" y="21"/>
                </a:cxn>
                <a:cxn ang="0">
                  <a:pos x="6" y="13"/>
                </a:cxn>
                <a:cxn ang="0">
                  <a:pos x="13" y="7"/>
                </a:cxn>
                <a:cxn ang="0">
                  <a:pos x="21" y="2"/>
                </a:cxn>
                <a:cxn ang="0">
                  <a:pos x="31" y="0"/>
                </a:cxn>
              </a:cxnLst>
              <a:rect l="0" t="0" r="r" b="b"/>
              <a:pathLst>
                <a:path w="61" h="61">
                  <a:moveTo>
                    <a:pt x="31" y="0"/>
                  </a:moveTo>
                  <a:lnTo>
                    <a:pt x="40" y="2"/>
                  </a:lnTo>
                  <a:lnTo>
                    <a:pt x="49" y="7"/>
                  </a:lnTo>
                  <a:lnTo>
                    <a:pt x="55" y="13"/>
                  </a:lnTo>
                  <a:lnTo>
                    <a:pt x="60" y="21"/>
                  </a:lnTo>
                  <a:lnTo>
                    <a:pt x="61" y="31"/>
                  </a:lnTo>
                  <a:lnTo>
                    <a:pt x="59" y="43"/>
                  </a:lnTo>
                  <a:lnTo>
                    <a:pt x="52" y="52"/>
                  </a:lnTo>
                  <a:lnTo>
                    <a:pt x="43" y="59"/>
                  </a:lnTo>
                  <a:lnTo>
                    <a:pt x="31" y="61"/>
                  </a:lnTo>
                  <a:lnTo>
                    <a:pt x="21" y="60"/>
                  </a:lnTo>
                  <a:lnTo>
                    <a:pt x="13" y="55"/>
                  </a:lnTo>
                  <a:lnTo>
                    <a:pt x="6" y="49"/>
                  </a:lnTo>
                  <a:lnTo>
                    <a:pt x="2" y="40"/>
                  </a:lnTo>
                  <a:lnTo>
                    <a:pt x="0" y="31"/>
                  </a:lnTo>
                  <a:lnTo>
                    <a:pt x="2" y="21"/>
                  </a:lnTo>
                  <a:lnTo>
                    <a:pt x="6" y="13"/>
                  </a:lnTo>
                  <a:lnTo>
                    <a:pt x="13" y="7"/>
                  </a:lnTo>
                  <a:lnTo>
                    <a:pt x="21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1" name="Line 235"/>
            <p:cNvSpPr>
              <a:spLocks noChangeShapeType="1"/>
            </p:cNvSpPr>
            <p:nvPr/>
          </p:nvSpPr>
          <p:spPr bwMode="auto">
            <a:xfrm flipV="1">
              <a:off x="5866321" y="3884677"/>
              <a:ext cx="1066" cy="69342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2" name="Line 236"/>
            <p:cNvSpPr>
              <a:spLocks noChangeShapeType="1"/>
            </p:cNvSpPr>
            <p:nvPr/>
          </p:nvSpPr>
          <p:spPr bwMode="auto">
            <a:xfrm flipV="1">
              <a:off x="5866321" y="3750260"/>
              <a:ext cx="1066" cy="69342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3" name="Line 237"/>
            <p:cNvSpPr>
              <a:spLocks noChangeShapeType="1"/>
            </p:cNvSpPr>
            <p:nvPr/>
          </p:nvSpPr>
          <p:spPr bwMode="auto">
            <a:xfrm>
              <a:off x="5833251" y="3954019"/>
              <a:ext cx="65074" cy="106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4" name="Line 238"/>
            <p:cNvSpPr>
              <a:spLocks noChangeShapeType="1"/>
            </p:cNvSpPr>
            <p:nvPr/>
          </p:nvSpPr>
          <p:spPr bwMode="auto">
            <a:xfrm>
              <a:off x="5833251" y="3750260"/>
              <a:ext cx="65074" cy="106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5" name="Freeform 239"/>
            <p:cNvSpPr>
              <a:spLocks/>
            </p:cNvSpPr>
            <p:nvPr/>
          </p:nvSpPr>
          <p:spPr bwMode="auto">
            <a:xfrm>
              <a:off x="5833251" y="3819602"/>
              <a:ext cx="65074" cy="65075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43" y="2"/>
                </a:cxn>
                <a:cxn ang="0">
                  <a:pos x="52" y="9"/>
                </a:cxn>
                <a:cxn ang="0">
                  <a:pos x="59" y="18"/>
                </a:cxn>
                <a:cxn ang="0">
                  <a:pos x="61" y="30"/>
                </a:cxn>
                <a:cxn ang="0">
                  <a:pos x="60" y="40"/>
                </a:cxn>
                <a:cxn ang="0">
                  <a:pos x="55" y="48"/>
                </a:cxn>
                <a:cxn ang="0">
                  <a:pos x="49" y="54"/>
                </a:cxn>
                <a:cxn ang="0">
                  <a:pos x="40" y="59"/>
                </a:cxn>
                <a:cxn ang="0">
                  <a:pos x="31" y="61"/>
                </a:cxn>
                <a:cxn ang="0">
                  <a:pos x="21" y="59"/>
                </a:cxn>
                <a:cxn ang="0">
                  <a:pos x="13" y="54"/>
                </a:cxn>
                <a:cxn ang="0">
                  <a:pos x="7" y="48"/>
                </a:cxn>
                <a:cxn ang="0">
                  <a:pos x="2" y="40"/>
                </a:cxn>
                <a:cxn ang="0">
                  <a:pos x="0" y="30"/>
                </a:cxn>
                <a:cxn ang="0">
                  <a:pos x="2" y="20"/>
                </a:cxn>
                <a:cxn ang="0">
                  <a:pos x="7" y="12"/>
                </a:cxn>
                <a:cxn ang="0">
                  <a:pos x="13" y="6"/>
                </a:cxn>
                <a:cxn ang="0">
                  <a:pos x="21" y="1"/>
                </a:cxn>
                <a:cxn ang="0">
                  <a:pos x="31" y="0"/>
                </a:cxn>
              </a:cxnLst>
              <a:rect l="0" t="0" r="r" b="b"/>
              <a:pathLst>
                <a:path w="61" h="61">
                  <a:moveTo>
                    <a:pt x="31" y="0"/>
                  </a:moveTo>
                  <a:lnTo>
                    <a:pt x="43" y="2"/>
                  </a:lnTo>
                  <a:lnTo>
                    <a:pt x="52" y="9"/>
                  </a:lnTo>
                  <a:lnTo>
                    <a:pt x="59" y="18"/>
                  </a:lnTo>
                  <a:lnTo>
                    <a:pt x="61" y="30"/>
                  </a:lnTo>
                  <a:lnTo>
                    <a:pt x="60" y="40"/>
                  </a:lnTo>
                  <a:lnTo>
                    <a:pt x="55" y="48"/>
                  </a:lnTo>
                  <a:lnTo>
                    <a:pt x="49" y="54"/>
                  </a:lnTo>
                  <a:lnTo>
                    <a:pt x="40" y="59"/>
                  </a:lnTo>
                  <a:lnTo>
                    <a:pt x="31" y="61"/>
                  </a:lnTo>
                  <a:lnTo>
                    <a:pt x="21" y="59"/>
                  </a:lnTo>
                  <a:lnTo>
                    <a:pt x="13" y="54"/>
                  </a:lnTo>
                  <a:lnTo>
                    <a:pt x="7" y="48"/>
                  </a:lnTo>
                  <a:lnTo>
                    <a:pt x="2" y="40"/>
                  </a:lnTo>
                  <a:lnTo>
                    <a:pt x="0" y="30"/>
                  </a:lnTo>
                  <a:lnTo>
                    <a:pt x="2" y="20"/>
                  </a:lnTo>
                  <a:lnTo>
                    <a:pt x="7" y="12"/>
                  </a:lnTo>
                  <a:lnTo>
                    <a:pt x="13" y="6"/>
                  </a:lnTo>
                  <a:lnTo>
                    <a:pt x="21" y="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6" name="Line 240"/>
            <p:cNvSpPr>
              <a:spLocks noChangeShapeType="1"/>
            </p:cNvSpPr>
            <p:nvPr/>
          </p:nvSpPr>
          <p:spPr bwMode="auto">
            <a:xfrm flipV="1">
              <a:off x="6399721" y="4046830"/>
              <a:ext cx="1066" cy="185623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7" name="Line 241"/>
            <p:cNvSpPr>
              <a:spLocks noChangeShapeType="1"/>
            </p:cNvSpPr>
            <p:nvPr/>
          </p:nvSpPr>
          <p:spPr bwMode="auto">
            <a:xfrm flipV="1">
              <a:off x="6399721" y="3798266"/>
              <a:ext cx="1066" cy="18455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8" name="Line 242"/>
            <p:cNvSpPr>
              <a:spLocks noChangeShapeType="1"/>
            </p:cNvSpPr>
            <p:nvPr/>
          </p:nvSpPr>
          <p:spPr bwMode="auto">
            <a:xfrm>
              <a:off x="6367717" y="4232454"/>
              <a:ext cx="64008" cy="106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9" name="Line 243"/>
            <p:cNvSpPr>
              <a:spLocks noChangeShapeType="1"/>
            </p:cNvSpPr>
            <p:nvPr/>
          </p:nvSpPr>
          <p:spPr bwMode="auto">
            <a:xfrm>
              <a:off x="6367717" y="3798266"/>
              <a:ext cx="64008" cy="106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0" name="Freeform 244"/>
            <p:cNvSpPr>
              <a:spLocks/>
            </p:cNvSpPr>
            <p:nvPr/>
          </p:nvSpPr>
          <p:spPr bwMode="auto">
            <a:xfrm>
              <a:off x="6367717" y="3982822"/>
              <a:ext cx="64008" cy="65075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2" y="2"/>
                </a:cxn>
                <a:cxn ang="0">
                  <a:pos x="51" y="9"/>
                </a:cxn>
                <a:cxn ang="0">
                  <a:pos x="58" y="18"/>
                </a:cxn>
                <a:cxn ang="0">
                  <a:pos x="60" y="30"/>
                </a:cxn>
                <a:cxn ang="0">
                  <a:pos x="59" y="40"/>
                </a:cxn>
                <a:cxn ang="0">
                  <a:pos x="54" y="48"/>
                </a:cxn>
                <a:cxn ang="0">
                  <a:pos x="48" y="54"/>
                </a:cxn>
                <a:cxn ang="0">
                  <a:pos x="40" y="59"/>
                </a:cxn>
                <a:cxn ang="0">
                  <a:pos x="30" y="61"/>
                </a:cxn>
                <a:cxn ang="0">
                  <a:pos x="20" y="59"/>
                </a:cxn>
                <a:cxn ang="0">
                  <a:pos x="12" y="54"/>
                </a:cxn>
                <a:cxn ang="0">
                  <a:pos x="6" y="48"/>
                </a:cxn>
                <a:cxn ang="0">
                  <a:pos x="1" y="40"/>
                </a:cxn>
                <a:cxn ang="0">
                  <a:pos x="0" y="30"/>
                </a:cxn>
                <a:cxn ang="0">
                  <a:pos x="1" y="20"/>
                </a:cxn>
                <a:cxn ang="0">
                  <a:pos x="6" y="12"/>
                </a:cxn>
                <a:cxn ang="0">
                  <a:pos x="12" y="6"/>
                </a:cxn>
                <a:cxn ang="0">
                  <a:pos x="20" y="1"/>
                </a:cxn>
                <a:cxn ang="0">
                  <a:pos x="30" y="0"/>
                </a:cxn>
              </a:cxnLst>
              <a:rect l="0" t="0" r="r" b="b"/>
              <a:pathLst>
                <a:path w="60" h="61">
                  <a:moveTo>
                    <a:pt x="30" y="0"/>
                  </a:moveTo>
                  <a:lnTo>
                    <a:pt x="42" y="2"/>
                  </a:lnTo>
                  <a:lnTo>
                    <a:pt x="51" y="9"/>
                  </a:lnTo>
                  <a:lnTo>
                    <a:pt x="58" y="18"/>
                  </a:lnTo>
                  <a:lnTo>
                    <a:pt x="60" y="30"/>
                  </a:lnTo>
                  <a:lnTo>
                    <a:pt x="59" y="40"/>
                  </a:lnTo>
                  <a:lnTo>
                    <a:pt x="54" y="48"/>
                  </a:lnTo>
                  <a:lnTo>
                    <a:pt x="48" y="54"/>
                  </a:lnTo>
                  <a:lnTo>
                    <a:pt x="40" y="59"/>
                  </a:lnTo>
                  <a:lnTo>
                    <a:pt x="30" y="61"/>
                  </a:lnTo>
                  <a:lnTo>
                    <a:pt x="20" y="59"/>
                  </a:lnTo>
                  <a:lnTo>
                    <a:pt x="12" y="54"/>
                  </a:lnTo>
                  <a:lnTo>
                    <a:pt x="6" y="48"/>
                  </a:lnTo>
                  <a:lnTo>
                    <a:pt x="1" y="40"/>
                  </a:lnTo>
                  <a:lnTo>
                    <a:pt x="0" y="30"/>
                  </a:lnTo>
                  <a:lnTo>
                    <a:pt x="1" y="20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20" y="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1" name="Line 245"/>
            <p:cNvSpPr>
              <a:spLocks noChangeShapeType="1"/>
            </p:cNvSpPr>
            <p:nvPr/>
          </p:nvSpPr>
          <p:spPr bwMode="auto">
            <a:xfrm flipV="1">
              <a:off x="5435334" y="3814268"/>
              <a:ext cx="1066" cy="10774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2" name="Line 246"/>
            <p:cNvSpPr>
              <a:spLocks noChangeShapeType="1"/>
            </p:cNvSpPr>
            <p:nvPr/>
          </p:nvSpPr>
          <p:spPr bwMode="auto">
            <a:xfrm flipV="1">
              <a:off x="5435334" y="3642513"/>
              <a:ext cx="1066" cy="10774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3" name="Line 247"/>
            <p:cNvSpPr>
              <a:spLocks noChangeShapeType="1"/>
            </p:cNvSpPr>
            <p:nvPr/>
          </p:nvSpPr>
          <p:spPr bwMode="auto">
            <a:xfrm>
              <a:off x="5403330" y="3922015"/>
              <a:ext cx="64008" cy="106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4" name="Line 248"/>
            <p:cNvSpPr>
              <a:spLocks noChangeShapeType="1"/>
            </p:cNvSpPr>
            <p:nvPr/>
          </p:nvSpPr>
          <p:spPr bwMode="auto">
            <a:xfrm>
              <a:off x="5403330" y="3642513"/>
              <a:ext cx="64008" cy="106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5" name="Freeform 249"/>
            <p:cNvSpPr>
              <a:spLocks/>
            </p:cNvSpPr>
            <p:nvPr/>
          </p:nvSpPr>
          <p:spPr bwMode="auto">
            <a:xfrm>
              <a:off x="5403330" y="3750260"/>
              <a:ext cx="64008" cy="64008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0" y="1"/>
                </a:cxn>
                <a:cxn ang="0">
                  <a:pos x="48" y="5"/>
                </a:cxn>
                <a:cxn ang="0">
                  <a:pos x="54" y="12"/>
                </a:cxn>
                <a:cxn ang="0">
                  <a:pos x="59" y="20"/>
                </a:cxn>
                <a:cxn ang="0">
                  <a:pos x="60" y="30"/>
                </a:cxn>
                <a:cxn ang="0">
                  <a:pos x="59" y="40"/>
                </a:cxn>
                <a:cxn ang="0">
                  <a:pos x="54" y="48"/>
                </a:cxn>
                <a:cxn ang="0">
                  <a:pos x="48" y="55"/>
                </a:cxn>
                <a:cxn ang="0">
                  <a:pos x="40" y="58"/>
                </a:cxn>
                <a:cxn ang="0">
                  <a:pos x="30" y="60"/>
                </a:cxn>
                <a:cxn ang="0">
                  <a:pos x="20" y="58"/>
                </a:cxn>
                <a:cxn ang="0">
                  <a:pos x="12" y="55"/>
                </a:cxn>
                <a:cxn ang="0">
                  <a:pos x="6" y="48"/>
                </a:cxn>
                <a:cxn ang="0">
                  <a:pos x="1" y="40"/>
                </a:cxn>
                <a:cxn ang="0">
                  <a:pos x="0" y="30"/>
                </a:cxn>
                <a:cxn ang="0">
                  <a:pos x="1" y="20"/>
                </a:cxn>
                <a:cxn ang="0">
                  <a:pos x="6" y="12"/>
                </a:cxn>
                <a:cxn ang="0">
                  <a:pos x="12" y="5"/>
                </a:cxn>
                <a:cxn ang="0">
                  <a:pos x="20" y="1"/>
                </a:cxn>
                <a:cxn ang="0">
                  <a:pos x="30" y="0"/>
                </a:cxn>
              </a:cxnLst>
              <a:rect l="0" t="0" r="r" b="b"/>
              <a:pathLst>
                <a:path w="60" h="60">
                  <a:moveTo>
                    <a:pt x="30" y="0"/>
                  </a:moveTo>
                  <a:lnTo>
                    <a:pt x="40" y="1"/>
                  </a:lnTo>
                  <a:lnTo>
                    <a:pt x="48" y="5"/>
                  </a:lnTo>
                  <a:lnTo>
                    <a:pt x="54" y="12"/>
                  </a:lnTo>
                  <a:lnTo>
                    <a:pt x="59" y="20"/>
                  </a:lnTo>
                  <a:lnTo>
                    <a:pt x="60" y="30"/>
                  </a:lnTo>
                  <a:lnTo>
                    <a:pt x="59" y="40"/>
                  </a:lnTo>
                  <a:lnTo>
                    <a:pt x="54" y="48"/>
                  </a:lnTo>
                  <a:lnTo>
                    <a:pt x="48" y="55"/>
                  </a:lnTo>
                  <a:lnTo>
                    <a:pt x="40" y="58"/>
                  </a:lnTo>
                  <a:lnTo>
                    <a:pt x="30" y="60"/>
                  </a:lnTo>
                  <a:lnTo>
                    <a:pt x="20" y="58"/>
                  </a:lnTo>
                  <a:lnTo>
                    <a:pt x="12" y="55"/>
                  </a:lnTo>
                  <a:lnTo>
                    <a:pt x="6" y="48"/>
                  </a:lnTo>
                  <a:lnTo>
                    <a:pt x="1" y="40"/>
                  </a:lnTo>
                  <a:lnTo>
                    <a:pt x="0" y="30"/>
                  </a:lnTo>
                  <a:lnTo>
                    <a:pt x="1" y="20"/>
                  </a:lnTo>
                  <a:lnTo>
                    <a:pt x="6" y="12"/>
                  </a:lnTo>
                  <a:lnTo>
                    <a:pt x="12" y="5"/>
                  </a:lnTo>
                  <a:lnTo>
                    <a:pt x="20" y="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6" name="Line 250"/>
            <p:cNvSpPr>
              <a:spLocks noChangeShapeType="1"/>
            </p:cNvSpPr>
            <p:nvPr/>
          </p:nvSpPr>
          <p:spPr bwMode="auto">
            <a:xfrm flipV="1">
              <a:off x="5587887" y="3892144"/>
              <a:ext cx="1066" cy="122682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7" name="Line 251"/>
            <p:cNvSpPr>
              <a:spLocks noChangeShapeType="1"/>
            </p:cNvSpPr>
            <p:nvPr/>
          </p:nvSpPr>
          <p:spPr bwMode="auto">
            <a:xfrm flipV="1">
              <a:off x="5587887" y="3703321"/>
              <a:ext cx="1066" cy="123749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8" name="Line 252"/>
            <p:cNvSpPr>
              <a:spLocks noChangeShapeType="1"/>
            </p:cNvSpPr>
            <p:nvPr/>
          </p:nvSpPr>
          <p:spPr bwMode="auto">
            <a:xfrm>
              <a:off x="5554816" y="4014826"/>
              <a:ext cx="65074" cy="106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9" name="Line 253"/>
            <p:cNvSpPr>
              <a:spLocks noChangeShapeType="1"/>
            </p:cNvSpPr>
            <p:nvPr/>
          </p:nvSpPr>
          <p:spPr bwMode="auto">
            <a:xfrm>
              <a:off x="5554816" y="3703321"/>
              <a:ext cx="65074" cy="106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0" name="Freeform 254"/>
            <p:cNvSpPr>
              <a:spLocks/>
            </p:cNvSpPr>
            <p:nvPr/>
          </p:nvSpPr>
          <p:spPr bwMode="auto">
            <a:xfrm>
              <a:off x="5554816" y="3827070"/>
              <a:ext cx="65074" cy="65075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40" y="2"/>
                </a:cxn>
                <a:cxn ang="0">
                  <a:pos x="49" y="7"/>
                </a:cxn>
                <a:cxn ang="0">
                  <a:pos x="55" y="13"/>
                </a:cxn>
                <a:cxn ang="0">
                  <a:pos x="60" y="21"/>
                </a:cxn>
                <a:cxn ang="0">
                  <a:pos x="61" y="31"/>
                </a:cxn>
                <a:cxn ang="0">
                  <a:pos x="59" y="43"/>
                </a:cxn>
                <a:cxn ang="0">
                  <a:pos x="52" y="52"/>
                </a:cxn>
                <a:cxn ang="0">
                  <a:pos x="43" y="59"/>
                </a:cxn>
                <a:cxn ang="0">
                  <a:pos x="31" y="61"/>
                </a:cxn>
                <a:cxn ang="0">
                  <a:pos x="21" y="60"/>
                </a:cxn>
                <a:cxn ang="0">
                  <a:pos x="13" y="55"/>
                </a:cxn>
                <a:cxn ang="0">
                  <a:pos x="6" y="49"/>
                </a:cxn>
                <a:cxn ang="0">
                  <a:pos x="2" y="40"/>
                </a:cxn>
                <a:cxn ang="0">
                  <a:pos x="0" y="31"/>
                </a:cxn>
                <a:cxn ang="0">
                  <a:pos x="2" y="21"/>
                </a:cxn>
                <a:cxn ang="0">
                  <a:pos x="6" y="13"/>
                </a:cxn>
                <a:cxn ang="0">
                  <a:pos x="13" y="7"/>
                </a:cxn>
                <a:cxn ang="0">
                  <a:pos x="21" y="2"/>
                </a:cxn>
                <a:cxn ang="0">
                  <a:pos x="31" y="0"/>
                </a:cxn>
              </a:cxnLst>
              <a:rect l="0" t="0" r="r" b="b"/>
              <a:pathLst>
                <a:path w="61" h="61">
                  <a:moveTo>
                    <a:pt x="31" y="0"/>
                  </a:moveTo>
                  <a:lnTo>
                    <a:pt x="40" y="2"/>
                  </a:lnTo>
                  <a:lnTo>
                    <a:pt x="49" y="7"/>
                  </a:lnTo>
                  <a:lnTo>
                    <a:pt x="55" y="13"/>
                  </a:lnTo>
                  <a:lnTo>
                    <a:pt x="60" y="21"/>
                  </a:lnTo>
                  <a:lnTo>
                    <a:pt x="61" y="31"/>
                  </a:lnTo>
                  <a:lnTo>
                    <a:pt x="59" y="43"/>
                  </a:lnTo>
                  <a:lnTo>
                    <a:pt x="52" y="52"/>
                  </a:lnTo>
                  <a:lnTo>
                    <a:pt x="43" y="59"/>
                  </a:lnTo>
                  <a:lnTo>
                    <a:pt x="31" y="61"/>
                  </a:lnTo>
                  <a:lnTo>
                    <a:pt x="21" y="60"/>
                  </a:lnTo>
                  <a:lnTo>
                    <a:pt x="13" y="55"/>
                  </a:lnTo>
                  <a:lnTo>
                    <a:pt x="6" y="49"/>
                  </a:lnTo>
                  <a:lnTo>
                    <a:pt x="2" y="40"/>
                  </a:lnTo>
                  <a:lnTo>
                    <a:pt x="0" y="31"/>
                  </a:lnTo>
                  <a:lnTo>
                    <a:pt x="2" y="21"/>
                  </a:lnTo>
                  <a:lnTo>
                    <a:pt x="6" y="13"/>
                  </a:lnTo>
                  <a:lnTo>
                    <a:pt x="13" y="7"/>
                  </a:lnTo>
                  <a:lnTo>
                    <a:pt x="21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1" name="Line 255"/>
            <p:cNvSpPr>
              <a:spLocks noChangeShapeType="1"/>
            </p:cNvSpPr>
            <p:nvPr/>
          </p:nvSpPr>
          <p:spPr bwMode="auto">
            <a:xfrm flipV="1">
              <a:off x="5866321" y="3884677"/>
              <a:ext cx="1066" cy="122682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2" name="Line 256"/>
            <p:cNvSpPr>
              <a:spLocks noChangeShapeType="1"/>
            </p:cNvSpPr>
            <p:nvPr/>
          </p:nvSpPr>
          <p:spPr bwMode="auto">
            <a:xfrm flipV="1">
              <a:off x="5866321" y="3696920"/>
              <a:ext cx="1066" cy="122682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3" name="Line 257"/>
            <p:cNvSpPr>
              <a:spLocks noChangeShapeType="1"/>
            </p:cNvSpPr>
            <p:nvPr/>
          </p:nvSpPr>
          <p:spPr bwMode="auto">
            <a:xfrm>
              <a:off x="5833251" y="4007359"/>
              <a:ext cx="65074" cy="106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4" name="Line 258"/>
            <p:cNvSpPr>
              <a:spLocks noChangeShapeType="1"/>
            </p:cNvSpPr>
            <p:nvPr/>
          </p:nvSpPr>
          <p:spPr bwMode="auto">
            <a:xfrm>
              <a:off x="5833251" y="3696920"/>
              <a:ext cx="65074" cy="106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5" name="Freeform 259"/>
            <p:cNvSpPr>
              <a:spLocks/>
            </p:cNvSpPr>
            <p:nvPr/>
          </p:nvSpPr>
          <p:spPr bwMode="auto">
            <a:xfrm>
              <a:off x="5833251" y="3819602"/>
              <a:ext cx="65074" cy="65075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43" y="2"/>
                </a:cxn>
                <a:cxn ang="0">
                  <a:pos x="52" y="9"/>
                </a:cxn>
                <a:cxn ang="0">
                  <a:pos x="59" y="18"/>
                </a:cxn>
                <a:cxn ang="0">
                  <a:pos x="61" y="30"/>
                </a:cxn>
                <a:cxn ang="0">
                  <a:pos x="60" y="40"/>
                </a:cxn>
                <a:cxn ang="0">
                  <a:pos x="55" y="48"/>
                </a:cxn>
                <a:cxn ang="0">
                  <a:pos x="49" y="54"/>
                </a:cxn>
                <a:cxn ang="0">
                  <a:pos x="40" y="59"/>
                </a:cxn>
                <a:cxn ang="0">
                  <a:pos x="31" y="61"/>
                </a:cxn>
                <a:cxn ang="0">
                  <a:pos x="21" y="59"/>
                </a:cxn>
                <a:cxn ang="0">
                  <a:pos x="13" y="54"/>
                </a:cxn>
                <a:cxn ang="0">
                  <a:pos x="7" y="48"/>
                </a:cxn>
                <a:cxn ang="0">
                  <a:pos x="2" y="40"/>
                </a:cxn>
                <a:cxn ang="0">
                  <a:pos x="0" y="30"/>
                </a:cxn>
                <a:cxn ang="0">
                  <a:pos x="2" y="20"/>
                </a:cxn>
                <a:cxn ang="0">
                  <a:pos x="7" y="12"/>
                </a:cxn>
                <a:cxn ang="0">
                  <a:pos x="13" y="6"/>
                </a:cxn>
                <a:cxn ang="0">
                  <a:pos x="21" y="1"/>
                </a:cxn>
                <a:cxn ang="0">
                  <a:pos x="31" y="0"/>
                </a:cxn>
              </a:cxnLst>
              <a:rect l="0" t="0" r="r" b="b"/>
              <a:pathLst>
                <a:path w="61" h="61">
                  <a:moveTo>
                    <a:pt x="31" y="0"/>
                  </a:moveTo>
                  <a:lnTo>
                    <a:pt x="43" y="2"/>
                  </a:lnTo>
                  <a:lnTo>
                    <a:pt x="52" y="9"/>
                  </a:lnTo>
                  <a:lnTo>
                    <a:pt x="59" y="18"/>
                  </a:lnTo>
                  <a:lnTo>
                    <a:pt x="61" y="30"/>
                  </a:lnTo>
                  <a:lnTo>
                    <a:pt x="60" y="40"/>
                  </a:lnTo>
                  <a:lnTo>
                    <a:pt x="55" y="48"/>
                  </a:lnTo>
                  <a:lnTo>
                    <a:pt x="49" y="54"/>
                  </a:lnTo>
                  <a:lnTo>
                    <a:pt x="40" y="59"/>
                  </a:lnTo>
                  <a:lnTo>
                    <a:pt x="31" y="61"/>
                  </a:lnTo>
                  <a:lnTo>
                    <a:pt x="21" y="59"/>
                  </a:lnTo>
                  <a:lnTo>
                    <a:pt x="13" y="54"/>
                  </a:lnTo>
                  <a:lnTo>
                    <a:pt x="7" y="48"/>
                  </a:lnTo>
                  <a:lnTo>
                    <a:pt x="2" y="40"/>
                  </a:lnTo>
                  <a:lnTo>
                    <a:pt x="0" y="30"/>
                  </a:lnTo>
                  <a:lnTo>
                    <a:pt x="2" y="20"/>
                  </a:lnTo>
                  <a:lnTo>
                    <a:pt x="7" y="12"/>
                  </a:lnTo>
                  <a:lnTo>
                    <a:pt x="13" y="6"/>
                  </a:lnTo>
                  <a:lnTo>
                    <a:pt x="21" y="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6" name="Line 260"/>
            <p:cNvSpPr>
              <a:spLocks noChangeShapeType="1"/>
            </p:cNvSpPr>
            <p:nvPr/>
          </p:nvSpPr>
          <p:spPr bwMode="auto">
            <a:xfrm flipV="1">
              <a:off x="6399721" y="4047897"/>
              <a:ext cx="1066" cy="24749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7" name="Line 261"/>
            <p:cNvSpPr>
              <a:spLocks noChangeShapeType="1"/>
            </p:cNvSpPr>
            <p:nvPr/>
          </p:nvSpPr>
          <p:spPr bwMode="auto">
            <a:xfrm flipV="1">
              <a:off x="6399721" y="3735325"/>
              <a:ext cx="1066" cy="24749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8" name="Line 262"/>
            <p:cNvSpPr>
              <a:spLocks noChangeShapeType="1"/>
            </p:cNvSpPr>
            <p:nvPr/>
          </p:nvSpPr>
          <p:spPr bwMode="auto">
            <a:xfrm>
              <a:off x="6367717" y="4295395"/>
              <a:ext cx="64008" cy="106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9" name="Line 263"/>
            <p:cNvSpPr>
              <a:spLocks noChangeShapeType="1"/>
            </p:cNvSpPr>
            <p:nvPr/>
          </p:nvSpPr>
          <p:spPr bwMode="auto">
            <a:xfrm>
              <a:off x="6367717" y="3735325"/>
              <a:ext cx="64008" cy="106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0" name="Freeform 264"/>
            <p:cNvSpPr>
              <a:spLocks/>
            </p:cNvSpPr>
            <p:nvPr/>
          </p:nvSpPr>
          <p:spPr bwMode="auto">
            <a:xfrm>
              <a:off x="6367717" y="3982822"/>
              <a:ext cx="64008" cy="65075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2" y="2"/>
                </a:cxn>
                <a:cxn ang="0">
                  <a:pos x="51" y="9"/>
                </a:cxn>
                <a:cxn ang="0">
                  <a:pos x="58" y="18"/>
                </a:cxn>
                <a:cxn ang="0">
                  <a:pos x="60" y="30"/>
                </a:cxn>
                <a:cxn ang="0">
                  <a:pos x="59" y="40"/>
                </a:cxn>
                <a:cxn ang="0">
                  <a:pos x="54" y="48"/>
                </a:cxn>
                <a:cxn ang="0">
                  <a:pos x="48" y="54"/>
                </a:cxn>
                <a:cxn ang="0">
                  <a:pos x="40" y="59"/>
                </a:cxn>
                <a:cxn ang="0">
                  <a:pos x="30" y="61"/>
                </a:cxn>
                <a:cxn ang="0">
                  <a:pos x="20" y="59"/>
                </a:cxn>
                <a:cxn ang="0">
                  <a:pos x="12" y="54"/>
                </a:cxn>
                <a:cxn ang="0">
                  <a:pos x="6" y="48"/>
                </a:cxn>
                <a:cxn ang="0">
                  <a:pos x="1" y="40"/>
                </a:cxn>
                <a:cxn ang="0">
                  <a:pos x="0" y="30"/>
                </a:cxn>
                <a:cxn ang="0">
                  <a:pos x="1" y="20"/>
                </a:cxn>
                <a:cxn ang="0">
                  <a:pos x="6" y="12"/>
                </a:cxn>
                <a:cxn ang="0">
                  <a:pos x="12" y="6"/>
                </a:cxn>
                <a:cxn ang="0">
                  <a:pos x="20" y="1"/>
                </a:cxn>
                <a:cxn ang="0">
                  <a:pos x="30" y="0"/>
                </a:cxn>
              </a:cxnLst>
              <a:rect l="0" t="0" r="r" b="b"/>
              <a:pathLst>
                <a:path w="60" h="61">
                  <a:moveTo>
                    <a:pt x="30" y="0"/>
                  </a:moveTo>
                  <a:lnTo>
                    <a:pt x="42" y="2"/>
                  </a:lnTo>
                  <a:lnTo>
                    <a:pt x="51" y="9"/>
                  </a:lnTo>
                  <a:lnTo>
                    <a:pt x="58" y="18"/>
                  </a:lnTo>
                  <a:lnTo>
                    <a:pt x="60" y="30"/>
                  </a:lnTo>
                  <a:lnTo>
                    <a:pt x="59" y="40"/>
                  </a:lnTo>
                  <a:lnTo>
                    <a:pt x="54" y="48"/>
                  </a:lnTo>
                  <a:lnTo>
                    <a:pt x="48" y="54"/>
                  </a:lnTo>
                  <a:lnTo>
                    <a:pt x="40" y="59"/>
                  </a:lnTo>
                  <a:lnTo>
                    <a:pt x="30" y="61"/>
                  </a:lnTo>
                  <a:lnTo>
                    <a:pt x="20" y="59"/>
                  </a:lnTo>
                  <a:lnTo>
                    <a:pt x="12" y="54"/>
                  </a:lnTo>
                  <a:lnTo>
                    <a:pt x="6" y="48"/>
                  </a:lnTo>
                  <a:lnTo>
                    <a:pt x="1" y="40"/>
                  </a:lnTo>
                  <a:lnTo>
                    <a:pt x="0" y="30"/>
                  </a:lnTo>
                  <a:lnTo>
                    <a:pt x="1" y="20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20" y="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2" name="Line 279"/>
            <p:cNvSpPr>
              <a:spLocks noChangeShapeType="1"/>
            </p:cNvSpPr>
            <p:nvPr/>
          </p:nvSpPr>
          <p:spPr bwMode="auto">
            <a:xfrm>
              <a:off x="6124487" y="3253131"/>
              <a:ext cx="1066" cy="1067"/>
            </a:xfrm>
            <a:prstGeom prst="line">
              <a:avLst/>
            </a:prstGeom>
            <a:noFill/>
            <a:ln w="6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3" name="Freeform 280"/>
            <p:cNvSpPr>
              <a:spLocks/>
            </p:cNvSpPr>
            <p:nvPr/>
          </p:nvSpPr>
          <p:spPr bwMode="auto">
            <a:xfrm>
              <a:off x="6272773" y="3236062"/>
              <a:ext cx="72542" cy="71476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53" y="12"/>
                </a:cxn>
                <a:cxn ang="0">
                  <a:pos x="52" y="47"/>
                </a:cxn>
                <a:cxn ang="0">
                  <a:pos x="52" y="51"/>
                </a:cxn>
                <a:cxn ang="0">
                  <a:pos x="55" y="53"/>
                </a:cxn>
                <a:cxn ang="0">
                  <a:pos x="57" y="55"/>
                </a:cxn>
                <a:cxn ang="0">
                  <a:pos x="61" y="55"/>
                </a:cxn>
                <a:cxn ang="0">
                  <a:pos x="63" y="51"/>
                </a:cxn>
                <a:cxn ang="0">
                  <a:pos x="65" y="48"/>
                </a:cxn>
                <a:cxn ang="0">
                  <a:pos x="68" y="46"/>
                </a:cxn>
                <a:cxn ang="0">
                  <a:pos x="65" y="58"/>
                </a:cxn>
                <a:cxn ang="0">
                  <a:pos x="61" y="65"/>
                </a:cxn>
                <a:cxn ang="0">
                  <a:pos x="55" y="67"/>
                </a:cxn>
                <a:cxn ang="0">
                  <a:pos x="48" y="65"/>
                </a:cxn>
                <a:cxn ang="0">
                  <a:pos x="45" y="58"/>
                </a:cxn>
                <a:cxn ang="0">
                  <a:pos x="43" y="26"/>
                </a:cxn>
                <a:cxn ang="0">
                  <a:pos x="28" y="12"/>
                </a:cxn>
                <a:cxn ang="0">
                  <a:pos x="25" y="48"/>
                </a:cxn>
                <a:cxn ang="0">
                  <a:pos x="22" y="61"/>
                </a:cxn>
                <a:cxn ang="0">
                  <a:pos x="17" y="66"/>
                </a:cxn>
                <a:cxn ang="0">
                  <a:pos x="13" y="67"/>
                </a:cxn>
                <a:cxn ang="0">
                  <a:pos x="8" y="62"/>
                </a:cxn>
                <a:cxn ang="0">
                  <a:pos x="10" y="56"/>
                </a:cxn>
                <a:cxn ang="0">
                  <a:pos x="13" y="52"/>
                </a:cxn>
                <a:cxn ang="0">
                  <a:pos x="16" y="46"/>
                </a:cxn>
                <a:cxn ang="0">
                  <a:pos x="18" y="40"/>
                </a:cxn>
                <a:cxn ang="0">
                  <a:pos x="22" y="23"/>
                </a:cxn>
                <a:cxn ang="0">
                  <a:pos x="14" y="12"/>
                </a:cxn>
                <a:cxn ang="0">
                  <a:pos x="7" y="15"/>
                </a:cxn>
                <a:cxn ang="0">
                  <a:pos x="3" y="21"/>
                </a:cxn>
                <a:cxn ang="0">
                  <a:pos x="3" y="13"/>
                </a:cxn>
                <a:cxn ang="0">
                  <a:pos x="8" y="3"/>
                </a:cxn>
                <a:cxn ang="0">
                  <a:pos x="13" y="0"/>
                </a:cxn>
                <a:cxn ang="0">
                  <a:pos x="19" y="0"/>
                </a:cxn>
              </a:cxnLst>
              <a:rect l="0" t="0" r="r" b="b"/>
              <a:pathLst>
                <a:path w="68" h="67">
                  <a:moveTo>
                    <a:pt x="19" y="0"/>
                  </a:moveTo>
                  <a:lnTo>
                    <a:pt x="68" y="0"/>
                  </a:lnTo>
                  <a:lnTo>
                    <a:pt x="68" y="12"/>
                  </a:lnTo>
                  <a:lnTo>
                    <a:pt x="53" y="12"/>
                  </a:lnTo>
                  <a:lnTo>
                    <a:pt x="52" y="27"/>
                  </a:lnTo>
                  <a:lnTo>
                    <a:pt x="52" y="47"/>
                  </a:lnTo>
                  <a:lnTo>
                    <a:pt x="52" y="49"/>
                  </a:lnTo>
                  <a:lnTo>
                    <a:pt x="52" y="51"/>
                  </a:lnTo>
                  <a:lnTo>
                    <a:pt x="53" y="52"/>
                  </a:lnTo>
                  <a:lnTo>
                    <a:pt x="55" y="53"/>
                  </a:lnTo>
                  <a:lnTo>
                    <a:pt x="55" y="54"/>
                  </a:lnTo>
                  <a:lnTo>
                    <a:pt x="57" y="55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2" y="54"/>
                  </a:lnTo>
                  <a:lnTo>
                    <a:pt x="63" y="51"/>
                  </a:lnTo>
                  <a:lnTo>
                    <a:pt x="64" y="50"/>
                  </a:lnTo>
                  <a:lnTo>
                    <a:pt x="65" y="48"/>
                  </a:lnTo>
                  <a:lnTo>
                    <a:pt x="65" y="46"/>
                  </a:lnTo>
                  <a:lnTo>
                    <a:pt x="68" y="46"/>
                  </a:lnTo>
                  <a:lnTo>
                    <a:pt x="67" y="53"/>
                  </a:lnTo>
                  <a:lnTo>
                    <a:pt x="65" y="58"/>
                  </a:lnTo>
                  <a:lnTo>
                    <a:pt x="64" y="62"/>
                  </a:lnTo>
                  <a:lnTo>
                    <a:pt x="61" y="65"/>
                  </a:lnTo>
                  <a:lnTo>
                    <a:pt x="58" y="66"/>
                  </a:lnTo>
                  <a:lnTo>
                    <a:pt x="55" y="67"/>
                  </a:lnTo>
                  <a:lnTo>
                    <a:pt x="52" y="66"/>
                  </a:lnTo>
                  <a:lnTo>
                    <a:pt x="48" y="65"/>
                  </a:lnTo>
                  <a:lnTo>
                    <a:pt x="46" y="62"/>
                  </a:lnTo>
                  <a:lnTo>
                    <a:pt x="45" y="58"/>
                  </a:lnTo>
                  <a:lnTo>
                    <a:pt x="43" y="51"/>
                  </a:lnTo>
                  <a:lnTo>
                    <a:pt x="43" y="26"/>
                  </a:lnTo>
                  <a:lnTo>
                    <a:pt x="45" y="12"/>
                  </a:lnTo>
                  <a:lnTo>
                    <a:pt x="28" y="12"/>
                  </a:lnTo>
                  <a:lnTo>
                    <a:pt x="26" y="33"/>
                  </a:lnTo>
                  <a:lnTo>
                    <a:pt x="25" y="48"/>
                  </a:lnTo>
                  <a:lnTo>
                    <a:pt x="24" y="58"/>
                  </a:lnTo>
                  <a:lnTo>
                    <a:pt x="22" y="61"/>
                  </a:lnTo>
                  <a:lnTo>
                    <a:pt x="19" y="65"/>
                  </a:lnTo>
                  <a:lnTo>
                    <a:pt x="17" y="66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0" y="65"/>
                  </a:lnTo>
                  <a:lnTo>
                    <a:pt x="8" y="62"/>
                  </a:lnTo>
                  <a:lnTo>
                    <a:pt x="8" y="58"/>
                  </a:lnTo>
                  <a:lnTo>
                    <a:pt x="10" y="56"/>
                  </a:lnTo>
                  <a:lnTo>
                    <a:pt x="11" y="55"/>
                  </a:lnTo>
                  <a:lnTo>
                    <a:pt x="13" y="52"/>
                  </a:lnTo>
                  <a:lnTo>
                    <a:pt x="15" y="49"/>
                  </a:lnTo>
                  <a:lnTo>
                    <a:pt x="16" y="46"/>
                  </a:lnTo>
                  <a:lnTo>
                    <a:pt x="18" y="43"/>
                  </a:lnTo>
                  <a:lnTo>
                    <a:pt x="18" y="40"/>
                  </a:lnTo>
                  <a:lnTo>
                    <a:pt x="20" y="33"/>
                  </a:lnTo>
                  <a:lnTo>
                    <a:pt x="22" y="23"/>
                  </a:lnTo>
                  <a:lnTo>
                    <a:pt x="22" y="12"/>
                  </a:lnTo>
                  <a:lnTo>
                    <a:pt x="14" y="12"/>
                  </a:lnTo>
                  <a:lnTo>
                    <a:pt x="12" y="13"/>
                  </a:lnTo>
                  <a:lnTo>
                    <a:pt x="7" y="15"/>
                  </a:lnTo>
                  <a:lnTo>
                    <a:pt x="5" y="17"/>
                  </a:lnTo>
                  <a:lnTo>
                    <a:pt x="3" y="21"/>
                  </a:lnTo>
                  <a:lnTo>
                    <a:pt x="0" y="21"/>
                  </a:lnTo>
                  <a:lnTo>
                    <a:pt x="3" y="13"/>
                  </a:lnTo>
                  <a:lnTo>
                    <a:pt x="6" y="7"/>
                  </a:lnTo>
                  <a:lnTo>
                    <a:pt x="8" y="3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4" name="Rectangle 281"/>
            <p:cNvSpPr>
              <a:spLocks noChangeArrowheads="1"/>
            </p:cNvSpPr>
            <p:nvPr/>
          </p:nvSpPr>
          <p:spPr bwMode="auto">
            <a:xfrm>
              <a:off x="6352782" y="3199791"/>
              <a:ext cx="28803" cy="1066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5" name="Freeform 282"/>
            <p:cNvSpPr>
              <a:spLocks noEditPoints="1"/>
            </p:cNvSpPr>
            <p:nvPr/>
          </p:nvSpPr>
          <p:spPr bwMode="auto">
            <a:xfrm>
              <a:off x="6429592" y="3236062"/>
              <a:ext cx="72542" cy="102413"/>
            </a:xfrm>
            <a:custGeom>
              <a:avLst/>
              <a:gdLst/>
              <a:ahLst/>
              <a:cxnLst>
                <a:cxn ang="0">
                  <a:pos x="32" y="9"/>
                </a:cxn>
                <a:cxn ang="0">
                  <a:pos x="26" y="17"/>
                </a:cxn>
                <a:cxn ang="0">
                  <a:pos x="32" y="60"/>
                </a:cxn>
                <a:cxn ang="0">
                  <a:pos x="41" y="62"/>
                </a:cxn>
                <a:cxn ang="0">
                  <a:pos x="43" y="60"/>
                </a:cxn>
                <a:cxn ang="0">
                  <a:pos x="47" y="52"/>
                </a:cxn>
                <a:cxn ang="0">
                  <a:pos x="49" y="25"/>
                </a:cxn>
                <a:cxn ang="0">
                  <a:pos x="45" y="12"/>
                </a:cxn>
                <a:cxn ang="0">
                  <a:pos x="42" y="8"/>
                </a:cxn>
                <a:cxn ang="0">
                  <a:pos x="35" y="7"/>
                </a:cxn>
                <a:cxn ang="0">
                  <a:pos x="49" y="1"/>
                </a:cxn>
                <a:cxn ang="0">
                  <a:pos x="59" y="7"/>
                </a:cxn>
                <a:cxn ang="0">
                  <a:pos x="66" y="16"/>
                </a:cxn>
                <a:cxn ang="0">
                  <a:pos x="68" y="33"/>
                </a:cxn>
                <a:cxn ang="0">
                  <a:pos x="66" y="51"/>
                </a:cxn>
                <a:cxn ang="0">
                  <a:pos x="61" y="58"/>
                </a:cxn>
                <a:cxn ang="0">
                  <a:pos x="49" y="65"/>
                </a:cxn>
                <a:cxn ang="0">
                  <a:pos x="40" y="67"/>
                </a:cxn>
                <a:cxn ang="0">
                  <a:pos x="35" y="65"/>
                </a:cxn>
                <a:cxn ang="0">
                  <a:pos x="31" y="63"/>
                </a:cxn>
                <a:cxn ang="0">
                  <a:pos x="27" y="60"/>
                </a:cxn>
                <a:cxn ang="0">
                  <a:pos x="26" y="89"/>
                </a:cxn>
                <a:cxn ang="0">
                  <a:pos x="27" y="92"/>
                </a:cxn>
                <a:cxn ang="0">
                  <a:pos x="29" y="93"/>
                </a:cxn>
                <a:cxn ang="0">
                  <a:pos x="34" y="94"/>
                </a:cxn>
                <a:cxn ang="0">
                  <a:pos x="0" y="96"/>
                </a:cxn>
                <a:cxn ang="0">
                  <a:pos x="3" y="92"/>
                </a:cxn>
                <a:cxn ang="0">
                  <a:pos x="6" y="89"/>
                </a:cxn>
                <a:cxn ang="0">
                  <a:pos x="6" y="85"/>
                </a:cxn>
                <a:cxn ang="0">
                  <a:pos x="6" y="10"/>
                </a:cxn>
                <a:cxn ang="0">
                  <a:pos x="5" y="7"/>
                </a:cxn>
                <a:cxn ang="0">
                  <a:pos x="3" y="5"/>
                </a:cxn>
                <a:cxn ang="0">
                  <a:pos x="0" y="4"/>
                </a:cxn>
                <a:cxn ang="0">
                  <a:pos x="26" y="1"/>
                </a:cxn>
                <a:cxn ang="0">
                  <a:pos x="29" y="6"/>
                </a:cxn>
                <a:cxn ang="0">
                  <a:pos x="33" y="3"/>
                </a:cxn>
                <a:cxn ang="0">
                  <a:pos x="37" y="0"/>
                </a:cxn>
                <a:cxn ang="0">
                  <a:pos x="43" y="0"/>
                </a:cxn>
              </a:cxnLst>
              <a:rect l="0" t="0" r="r" b="b"/>
              <a:pathLst>
                <a:path w="68" h="96">
                  <a:moveTo>
                    <a:pt x="35" y="7"/>
                  </a:moveTo>
                  <a:lnTo>
                    <a:pt x="32" y="9"/>
                  </a:lnTo>
                  <a:lnTo>
                    <a:pt x="27" y="14"/>
                  </a:lnTo>
                  <a:lnTo>
                    <a:pt x="26" y="17"/>
                  </a:lnTo>
                  <a:lnTo>
                    <a:pt x="26" y="54"/>
                  </a:lnTo>
                  <a:lnTo>
                    <a:pt x="32" y="60"/>
                  </a:lnTo>
                  <a:lnTo>
                    <a:pt x="39" y="62"/>
                  </a:lnTo>
                  <a:lnTo>
                    <a:pt x="41" y="62"/>
                  </a:lnTo>
                  <a:lnTo>
                    <a:pt x="43" y="61"/>
                  </a:lnTo>
                  <a:lnTo>
                    <a:pt x="43" y="60"/>
                  </a:lnTo>
                  <a:lnTo>
                    <a:pt x="45" y="58"/>
                  </a:lnTo>
                  <a:lnTo>
                    <a:pt x="47" y="52"/>
                  </a:lnTo>
                  <a:lnTo>
                    <a:pt x="49" y="45"/>
                  </a:lnTo>
                  <a:lnTo>
                    <a:pt x="49" y="25"/>
                  </a:lnTo>
                  <a:lnTo>
                    <a:pt x="47" y="17"/>
                  </a:lnTo>
                  <a:lnTo>
                    <a:pt x="45" y="12"/>
                  </a:lnTo>
                  <a:lnTo>
                    <a:pt x="43" y="10"/>
                  </a:lnTo>
                  <a:lnTo>
                    <a:pt x="42" y="8"/>
                  </a:lnTo>
                  <a:lnTo>
                    <a:pt x="39" y="7"/>
                  </a:lnTo>
                  <a:lnTo>
                    <a:pt x="35" y="7"/>
                  </a:lnTo>
                  <a:close/>
                  <a:moveTo>
                    <a:pt x="43" y="0"/>
                  </a:moveTo>
                  <a:lnTo>
                    <a:pt x="49" y="1"/>
                  </a:lnTo>
                  <a:lnTo>
                    <a:pt x="56" y="4"/>
                  </a:lnTo>
                  <a:lnTo>
                    <a:pt x="59" y="7"/>
                  </a:lnTo>
                  <a:lnTo>
                    <a:pt x="64" y="13"/>
                  </a:lnTo>
                  <a:lnTo>
                    <a:pt x="66" y="16"/>
                  </a:lnTo>
                  <a:lnTo>
                    <a:pt x="67" y="24"/>
                  </a:lnTo>
                  <a:lnTo>
                    <a:pt x="68" y="33"/>
                  </a:lnTo>
                  <a:lnTo>
                    <a:pt x="67" y="42"/>
                  </a:lnTo>
                  <a:lnTo>
                    <a:pt x="66" y="51"/>
                  </a:lnTo>
                  <a:lnTo>
                    <a:pt x="63" y="55"/>
                  </a:lnTo>
                  <a:lnTo>
                    <a:pt x="61" y="58"/>
                  </a:lnTo>
                  <a:lnTo>
                    <a:pt x="56" y="62"/>
                  </a:lnTo>
                  <a:lnTo>
                    <a:pt x="49" y="65"/>
                  </a:lnTo>
                  <a:lnTo>
                    <a:pt x="43" y="67"/>
                  </a:lnTo>
                  <a:lnTo>
                    <a:pt x="40" y="67"/>
                  </a:lnTo>
                  <a:lnTo>
                    <a:pt x="37" y="66"/>
                  </a:lnTo>
                  <a:lnTo>
                    <a:pt x="35" y="65"/>
                  </a:lnTo>
                  <a:lnTo>
                    <a:pt x="33" y="64"/>
                  </a:lnTo>
                  <a:lnTo>
                    <a:pt x="31" y="63"/>
                  </a:lnTo>
                  <a:lnTo>
                    <a:pt x="29" y="61"/>
                  </a:lnTo>
                  <a:lnTo>
                    <a:pt x="27" y="60"/>
                  </a:lnTo>
                  <a:lnTo>
                    <a:pt x="26" y="58"/>
                  </a:lnTo>
                  <a:lnTo>
                    <a:pt x="26" y="89"/>
                  </a:lnTo>
                  <a:lnTo>
                    <a:pt x="27" y="91"/>
                  </a:lnTo>
                  <a:lnTo>
                    <a:pt x="27" y="92"/>
                  </a:lnTo>
                  <a:lnTo>
                    <a:pt x="28" y="92"/>
                  </a:lnTo>
                  <a:lnTo>
                    <a:pt x="29" y="93"/>
                  </a:lnTo>
                  <a:lnTo>
                    <a:pt x="32" y="94"/>
                  </a:lnTo>
                  <a:lnTo>
                    <a:pt x="34" y="94"/>
                  </a:lnTo>
                  <a:lnTo>
                    <a:pt x="34" y="96"/>
                  </a:lnTo>
                  <a:lnTo>
                    <a:pt x="0" y="96"/>
                  </a:lnTo>
                  <a:lnTo>
                    <a:pt x="0" y="94"/>
                  </a:lnTo>
                  <a:lnTo>
                    <a:pt x="3" y="92"/>
                  </a:lnTo>
                  <a:lnTo>
                    <a:pt x="5" y="91"/>
                  </a:lnTo>
                  <a:lnTo>
                    <a:pt x="6" y="89"/>
                  </a:lnTo>
                  <a:lnTo>
                    <a:pt x="6" y="87"/>
                  </a:lnTo>
                  <a:lnTo>
                    <a:pt x="6" y="85"/>
                  </a:lnTo>
                  <a:lnTo>
                    <a:pt x="6" y="13"/>
                  </a:lnTo>
                  <a:lnTo>
                    <a:pt x="6" y="10"/>
                  </a:lnTo>
                  <a:lnTo>
                    <a:pt x="6" y="9"/>
                  </a:lnTo>
                  <a:lnTo>
                    <a:pt x="5" y="7"/>
                  </a:lnTo>
                  <a:lnTo>
                    <a:pt x="4" y="7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1"/>
                  </a:lnTo>
                  <a:lnTo>
                    <a:pt x="26" y="1"/>
                  </a:lnTo>
                  <a:lnTo>
                    <a:pt x="26" y="10"/>
                  </a:lnTo>
                  <a:lnTo>
                    <a:pt x="29" y="6"/>
                  </a:lnTo>
                  <a:lnTo>
                    <a:pt x="31" y="4"/>
                  </a:lnTo>
                  <a:lnTo>
                    <a:pt x="33" y="3"/>
                  </a:lnTo>
                  <a:lnTo>
                    <a:pt x="35" y="2"/>
                  </a:lnTo>
                  <a:lnTo>
                    <a:pt x="37" y="0"/>
                  </a:lnTo>
                  <a:lnTo>
                    <a:pt x="40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6" name="Freeform 283"/>
            <p:cNvSpPr>
              <a:spLocks/>
            </p:cNvSpPr>
            <p:nvPr/>
          </p:nvSpPr>
          <p:spPr bwMode="auto">
            <a:xfrm>
              <a:off x="6514936" y="3236062"/>
              <a:ext cx="58674" cy="69342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48" y="0"/>
                </a:cxn>
                <a:cxn ang="0">
                  <a:pos x="50" y="0"/>
                </a:cxn>
                <a:cxn ang="0">
                  <a:pos x="54" y="5"/>
                </a:cxn>
                <a:cxn ang="0">
                  <a:pos x="55" y="7"/>
                </a:cxn>
                <a:cxn ang="0">
                  <a:pos x="55" y="9"/>
                </a:cxn>
                <a:cxn ang="0">
                  <a:pos x="54" y="12"/>
                </a:cxn>
                <a:cxn ang="0">
                  <a:pos x="53" y="14"/>
                </a:cxn>
                <a:cxn ang="0">
                  <a:pos x="52" y="16"/>
                </a:cxn>
                <a:cxn ang="0">
                  <a:pos x="51" y="17"/>
                </a:cxn>
                <a:cxn ang="0">
                  <a:pos x="48" y="19"/>
                </a:cxn>
                <a:cxn ang="0">
                  <a:pos x="44" y="19"/>
                </a:cxn>
                <a:cxn ang="0">
                  <a:pos x="41" y="17"/>
                </a:cxn>
                <a:cxn ang="0">
                  <a:pos x="40" y="16"/>
                </a:cxn>
                <a:cxn ang="0">
                  <a:pos x="39" y="15"/>
                </a:cxn>
                <a:cxn ang="0">
                  <a:pos x="37" y="14"/>
                </a:cxn>
                <a:cxn ang="0">
                  <a:pos x="33" y="14"/>
                </a:cxn>
                <a:cxn ang="0">
                  <a:pos x="30" y="16"/>
                </a:cxn>
                <a:cxn ang="0">
                  <a:pos x="28" y="21"/>
                </a:cxn>
                <a:cxn ang="0">
                  <a:pos x="26" y="27"/>
                </a:cxn>
                <a:cxn ang="0">
                  <a:pos x="26" y="36"/>
                </a:cxn>
                <a:cxn ang="0">
                  <a:pos x="26" y="59"/>
                </a:cxn>
                <a:cxn ang="0">
                  <a:pos x="26" y="60"/>
                </a:cxn>
                <a:cxn ang="0">
                  <a:pos x="26" y="61"/>
                </a:cxn>
                <a:cxn ang="0">
                  <a:pos x="28" y="62"/>
                </a:cxn>
                <a:cxn ang="0">
                  <a:pos x="31" y="62"/>
                </a:cxn>
                <a:cxn ang="0">
                  <a:pos x="31" y="65"/>
                </a:cxn>
                <a:cxn ang="0">
                  <a:pos x="0" y="65"/>
                </a:cxn>
                <a:cxn ang="0">
                  <a:pos x="0" y="62"/>
                </a:cxn>
                <a:cxn ang="0">
                  <a:pos x="2" y="62"/>
                </a:cxn>
                <a:cxn ang="0">
                  <a:pos x="3" y="61"/>
                </a:cxn>
                <a:cxn ang="0">
                  <a:pos x="4" y="61"/>
                </a:cxn>
                <a:cxn ang="0">
                  <a:pos x="5" y="61"/>
                </a:cxn>
                <a:cxn ang="0">
                  <a:pos x="6" y="59"/>
                </a:cxn>
                <a:cxn ang="0">
                  <a:pos x="6" y="58"/>
                </a:cxn>
                <a:cxn ang="0">
                  <a:pos x="6" y="55"/>
                </a:cxn>
                <a:cxn ang="0">
                  <a:pos x="6" y="9"/>
                </a:cxn>
                <a:cxn ang="0">
                  <a:pos x="6" y="8"/>
                </a:cxn>
                <a:cxn ang="0">
                  <a:pos x="6" y="7"/>
                </a:cxn>
                <a:cxn ang="0">
                  <a:pos x="5" y="6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0" y="1"/>
                </a:cxn>
                <a:cxn ang="0">
                  <a:pos x="26" y="1"/>
                </a:cxn>
                <a:cxn ang="0">
                  <a:pos x="26" y="16"/>
                </a:cxn>
                <a:cxn ang="0">
                  <a:pos x="30" y="10"/>
                </a:cxn>
                <a:cxn ang="0">
                  <a:pos x="33" y="5"/>
                </a:cxn>
                <a:cxn ang="0">
                  <a:pos x="37" y="3"/>
                </a:cxn>
                <a:cxn ang="0">
                  <a:pos x="40" y="1"/>
                </a:cxn>
                <a:cxn ang="0">
                  <a:pos x="47" y="0"/>
                </a:cxn>
              </a:cxnLst>
              <a:rect l="0" t="0" r="r" b="b"/>
              <a:pathLst>
                <a:path w="55" h="65">
                  <a:moveTo>
                    <a:pt x="47" y="0"/>
                  </a:moveTo>
                  <a:lnTo>
                    <a:pt x="48" y="0"/>
                  </a:lnTo>
                  <a:lnTo>
                    <a:pt x="50" y="0"/>
                  </a:lnTo>
                  <a:lnTo>
                    <a:pt x="54" y="5"/>
                  </a:lnTo>
                  <a:lnTo>
                    <a:pt x="55" y="7"/>
                  </a:lnTo>
                  <a:lnTo>
                    <a:pt x="55" y="9"/>
                  </a:lnTo>
                  <a:lnTo>
                    <a:pt x="54" y="12"/>
                  </a:lnTo>
                  <a:lnTo>
                    <a:pt x="53" y="14"/>
                  </a:lnTo>
                  <a:lnTo>
                    <a:pt x="52" y="16"/>
                  </a:lnTo>
                  <a:lnTo>
                    <a:pt x="51" y="17"/>
                  </a:lnTo>
                  <a:lnTo>
                    <a:pt x="48" y="19"/>
                  </a:lnTo>
                  <a:lnTo>
                    <a:pt x="44" y="19"/>
                  </a:lnTo>
                  <a:lnTo>
                    <a:pt x="41" y="17"/>
                  </a:lnTo>
                  <a:lnTo>
                    <a:pt x="40" y="16"/>
                  </a:lnTo>
                  <a:lnTo>
                    <a:pt x="39" y="15"/>
                  </a:lnTo>
                  <a:lnTo>
                    <a:pt x="37" y="14"/>
                  </a:lnTo>
                  <a:lnTo>
                    <a:pt x="33" y="14"/>
                  </a:lnTo>
                  <a:lnTo>
                    <a:pt x="30" y="16"/>
                  </a:lnTo>
                  <a:lnTo>
                    <a:pt x="28" y="21"/>
                  </a:lnTo>
                  <a:lnTo>
                    <a:pt x="26" y="27"/>
                  </a:lnTo>
                  <a:lnTo>
                    <a:pt x="26" y="36"/>
                  </a:lnTo>
                  <a:lnTo>
                    <a:pt x="26" y="59"/>
                  </a:lnTo>
                  <a:lnTo>
                    <a:pt x="26" y="60"/>
                  </a:lnTo>
                  <a:lnTo>
                    <a:pt x="26" y="61"/>
                  </a:lnTo>
                  <a:lnTo>
                    <a:pt x="28" y="62"/>
                  </a:lnTo>
                  <a:lnTo>
                    <a:pt x="31" y="62"/>
                  </a:lnTo>
                  <a:lnTo>
                    <a:pt x="31" y="65"/>
                  </a:lnTo>
                  <a:lnTo>
                    <a:pt x="0" y="65"/>
                  </a:lnTo>
                  <a:lnTo>
                    <a:pt x="0" y="62"/>
                  </a:lnTo>
                  <a:lnTo>
                    <a:pt x="2" y="62"/>
                  </a:lnTo>
                  <a:lnTo>
                    <a:pt x="3" y="61"/>
                  </a:lnTo>
                  <a:lnTo>
                    <a:pt x="4" y="61"/>
                  </a:lnTo>
                  <a:lnTo>
                    <a:pt x="5" y="61"/>
                  </a:lnTo>
                  <a:lnTo>
                    <a:pt x="6" y="59"/>
                  </a:lnTo>
                  <a:lnTo>
                    <a:pt x="6" y="58"/>
                  </a:lnTo>
                  <a:lnTo>
                    <a:pt x="6" y="55"/>
                  </a:lnTo>
                  <a:lnTo>
                    <a:pt x="6" y="9"/>
                  </a:lnTo>
                  <a:lnTo>
                    <a:pt x="6" y="8"/>
                  </a:lnTo>
                  <a:lnTo>
                    <a:pt x="6" y="7"/>
                  </a:lnTo>
                  <a:lnTo>
                    <a:pt x="5" y="6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1"/>
                  </a:lnTo>
                  <a:lnTo>
                    <a:pt x="26" y="1"/>
                  </a:lnTo>
                  <a:lnTo>
                    <a:pt x="26" y="16"/>
                  </a:lnTo>
                  <a:lnTo>
                    <a:pt x="30" y="10"/>
                  </a:lnTo>
                  <a:lnTo>
                    <a:pt x="33" y="5"/>
                  </a:lnTo>
                  <a:lnTo>
                    <a:pt x="37" y="3"/>
                  </a:lnTo>
                  <a:lnTo>
                    <a:pt x="40" y="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7" name="Freeform 284"/>
            <p:cNvSpPr>
              <a:spLocks noEditPoints="1"/>
            </p:cNvSpPr>
            <p:nvPr/>
          </p:nvSpPr>
          <p:spPr bwMode="auto">
            <a:xfrm>
              <a:off x="6580011" y="3236062"/>
              <a:ext cx="67208" cy="71476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7" y="5"/>
                </a:cxn>
                <a:cxn ang="0">
                  <a:pos x="26" y="7"/>
                </a:cxn>
                <a:cxn ang="0">
                  <a:pos x="24" y="7"/>
                </a:cxn>
                <a:cxn ang="0">
                  <a:pos x="22" y="10"/>
                </a:cxn>
                <a:cxn ang="0">
                  <a:pos x="22" y="12"/>
                </a:cxn>
                <a:cxn ang="0">
                  <a:pos x="21" y="14"/>
                </a:cxn>
                <a:cxn ang="0">
                  <a:pos x="21" y="17"/>
                </a:cxn>
                <a:cxn ang="0">
                  <a:pos x="19" y="23"/>
                </a:cxn>
                <a:cxn ang="0">
                  <a:pos x="19" y="48"/>
                </a:cxn>
                <a:cxn ang="0">
                  <a:pos x="21" y="52"/>
                </a:cxn>
                <a:cxn ang="0">
                  <a:pos x="21" y="55"/>
                </a:cxn>
                <a:cxn ang="0">
                  <a:pos x="23" y="58"/>
                </a:cxn>
                <a:cxn ang="0">
                  <a:pos x="26" y="61"/>
                </a:cxn>
                <a:cxn ang="0">
                  <a:pos x="27" y="61"/>
                </a:cxn>
                <a:cxn ang="0">
                  <a:pos x="29" y="62"/>
                </a:cxn>
                <a:cxn ang="0">
                  <a:pos x="36" y="62"/>
                </a:cxn>
                <a:cxn ang="0">
                  <a:pos x="39" y="59"/>
                </a:cxn>
                <a:cxn ang="0">
                  <a:pos x="40" y="56"/>
                </a:cxn>
                <a:cxn ang="0">
                  <a:pos x="42" y="54"/>
                </a:cxn>
                <a:cxn ang="0">
                  <a:pos x="43" y="48"/>
                </a:cxn>
                <a:cxn ang="0">
                  <a:pos x="43" y="40"/>
                </a:cxn>
                <a:cxn ang="0">
                  <a:pos x="43" y="21"/>
                </a:cxn>
                <a:cxn ang="0">
                  <a:pos x="43" y="16"/>
                </a:cxn>
                <a:cxn ang="0">
                  <a:pos x="42" y="12"/>
                </a:cxn>
                <a:cxn ang="0">
                  <a:pos x="39" y="7"/>
                </a:cxn>
                <a:cxn ang="0">
                  <a:pos x="37" y="6"/>
                </a:cxn>
                <a:cxn ang="0">
                  <a:pos x="36" y="5"/>
                </a:cxn>
                <a:cxn ang="0">
                  <a:pos x="33" y="4"/>
                </a:cxn>
                <a:cxn ang="0">
                  <a:pos x="29" y="4"/>
                </a:cxn>
                <a:cxn ang="0">
                  <a:pos x="31" y="0"/>
                </a:cxn>
                <a:cxn ang="0">
                  <a:pos x="39" y="1"/>
                </a:cxn>
                <a:cxn ang="0">
                  <a:pos x="47" y="4"/>
                </a:cxn>
                <a:cxn ang="0">
                  <a:pos x="50" y="6"/>
                </a:cxn>
                <a:cxn ang="0">
                  <a:pos x="55" y="10"/>
                </a:cxn>
                <a:cxn ang="0">
                  <a:pos x="56" y="13"/>
                </a:cxn>
                <a:cxn ang="0">
                  <a:pos x="58" y="16"/>
                </a:cxn>
                <a:cxn ang="0">
                  <a:pos x="61" y="24"/>
                </a:cxn>
                <a:cxn ang="0">
                  <a:pos x="63" y="34"/>
                </a:cxn>
                <a:cxn ang="0">
                  <a:pos x="60" y="47"/>
                </a:cxn>
                <a:cxn ang="0">
                  <a:pos x="55" y="56"/>
                </a:cxn>
                <a:cxn ang="0">
                  <a:pos x="49" y="62"/>
                </a:cxn>
                <a:cxn ang="0">
                  <a:pos x="40" y="66"/>
                </a:cxn>
                <a:cxn ang="0">
                  <a:pos x="31" y="67"/>
                </a:cxn>
                <a:cxn ang="0">
                  <a:pos x="22" y="66"/>
                </a:cxn>
                <a:cxn ang="0">
                  <a:pos x="14" y="62"/>
                </a:cxn>
                <a:cxn ang="0">
                  <a:pos x="7" y="56"/>
                </a:cxn>
                <a:cxn ang="0">
                  <a:pos x="3" y="50"/>
                </a:cxn>
                <a:cxn ang="0">
                  <a:pos x="1" y="42"/>
                </a:cxn>
                <a:cxn ang="0">
                  <a:pos x="0" y="34"/>
                </a:cxn>
                <a:cxn ang="0">
                  <a:pos x="1" y="25"/>
                </a:cxn>
                <a:cxn ang="0">
                  <a:pos x="4" y="17"/>
                </a:cxn>
                <a:cxn ang="0">
                  <a:pos x="9" y="10"/>
                </a:cxn>
                <a:cxn ang="0">
                  <a:pos x="14" y="4"/>
                </a:cxn>
                <a:cxn ang="0">
                  <a:pos x="22" y="1"/>
                </a:cxn>
                <a:cxn ang="0">
                  <a:pos x="31" y="0"/>
                </a:cxn>
              </a:cxnLst>
              <a:rect l="0" t="0" r="r" b="b"/>
              <a:pathLst>
                <a:path w="63" h="67">
                  <a:moveTo>
                    <a:pt x="29" y="4"/>
                  </a:moveTo>
                  <a:lnTo>
                    <a:pt x="27" y="5"/>
                  </a:lnTo>
                  <a:lnTo>
                    <a:pt x="26" y="7"/>
                  </a:lnTo>
                  <a:lnTo>
                    <a:pt x="24" y="7"/>
                  </a:lnTo>
                  <a:lnTo>
                    <a:pt x="22" y="10"/>
                  </a:lnTo>
                  <a:lnTo>
                    <a:pt x="22" y="12"/>
                  </a:lnTo>
                  <a:lnTo>
                    <a:pt x="21" y="14"/>
                  </a:lnTo>
                  <a:lnTo>
                    <a:pt x="21" y="17"/>
                  </a:lnTo>
                  <a:lnTo>
                    <a:pt x="19" y="23"/>
                  </a:lnTo>
                  <a:lnTo>
                    <a:pt x="19" y="48"/>
                  </a:lnTo>
                  <a:lnTo>
                    <a:pt x="21" y="52"/>
                  </a:lnTo>
                  <a:lnTo>
                    <a:pt x="21" y="55"/>
                  </a:lnTo>
                  <a:lnTo>
                    <a:pt x="23" y="58"/>
                  </a:lnTo>
                  <a:lnTo>
                    <a:pt x="26" y="61"/>
                  </a:lnTo>
                  <a:lnTo>
                    <a:pt x="27" y="61"/>
                  </a:lnTo>
                  <a:lnTo>
                    <a:pt x="29" y="62"/>
                  </a:lnTo>
                  <a:lnTo>
                    <a:pt x="36" y="62"/>
                  </a:lnTo>
                  <a:lnTo>
                    <a:pt x="39" y="59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3" y="48"/>
                  </a:lnTo>
                  <a:lnTo>
                    <a:pt x="43" y="40"/>
                  </a:lnTo>
                  <a:lnTo>
                    <a:pt x="43" y="21"/>
                  </a:lnTo>
                  <a:lnTo>
                    <a:pt x="43" y="16"/>
                  </a:lnTo>
                  <a:lnTo>
                    <a:pt x="42" y="12"/>
                  </a:lnTo>
                  <a:lnTo>
                    <a:pt x="39" y="7"/>
                  </a:lnTo>
                  <a:lnTo>
                    <a:pt x="37" y="6"/>
                  </a:lnTo>
                  <a:lnTo>
                    <a:pt x="36" y="5"/>
                  </a:lnTo>
                  <a:lnTo>
                    <a:pt x="33" y="4"/>
                  </a:lnTo>
                  <a:lnTo>
                    <a:pt x="29" y="4"/>
                  </a:lnTo>
                  <a:close/>
                  <a:moveTo>
                    <a:pt x="31" y="0"/>
                  </a:moveTo>
                  <a:lnTo>
                    <a:pt x="39" y="1"/>
                  </a:lnTo>
                  <a:lnTo>
                    <a:pt x="47" y="4"/>
                  </a:lnTo>
                  <a:lnTo>
                    <a:pt x="50" y="6"/>
                  </a:lnTo>
                  <a:lnTo>
                    <a:pt x="55" y="10"/>
                  </a:lnTo>
                  <a:lnTo>
                    <a:pt x="56" y="13"/>
                  </a:lnTo>
                  <a:lnTo>
                    <a:pt x="58" y="16"/>
                  </a:lnTo>
                  <a:lnTo>
                    <a:pt x="61" y="24"/>
                  </a:lnTo>
                  <a:lnTo>
                    <a:pt x="63" y="34"/>
                  </a:lnTo>
                  <a:lnTo>
                    <a:pt x="60" y="47"/>
                  </a:lnTo>
                  <a:lnTo>
                    <a:pt x="55" y="56"/>
                  </a:lnTo>
                  <a:lnTo>
                    <a:pt x="49" y="62"/>
                  </a:lnTo>
                  <a:lnTo>
                    <a:pt x="40" y="66"/>
                  </a:lnTo>
                  <a:lnTo>
                    <a:pt x="31" y="67"/>
                  </a:lnTo>
                  <a:lnTo>
                    <a:pt x="22" y="66"/>
                  </a:lnTo>
                  <a:lnTo>
                    <a:pt x="14" y="62"/>
                  </a:lnTo>
                  <a:lnTo>
                    <a:pt x="7" y="56"/>
                  </a:lnTo>
                  <a:lnTo>
                    <a:pt x="3" y="50"/>
                  </a:lnTo>
                  <a:lnTo>
                    <a:pt x="1" y="42"/>
                  </a:lnTo>
                  <a:lnTo>
                    <a:pt x="0" y="34"/>
                  </a:lnTo>
                  <a:lnTo>
                    <a:pt x="1" y="25"/>
                  </a:lnTo>
                  <a:lnTo>
                    <a:pt x="4" y="17"/>
                  </a:lnTo>
                  <a:lnTo>
                    <a:pt x="9" y="10"/>
                  </a:lnTo>
                  <a:lnTo>
                    <a:pt x="14" y="4"/>
                  </a:lnTo>
                  <a:lnTo>
                    <a:pt x="22" y="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8" name="Freeform 285"/>
            <p:cNvSpPr>
              <a:spLocks/>
            </p:cNvSpPr>
            <p:nvPr/>
          </p:nvSpPr>
          <p:spPr bwMode="auto">
            <a:xfrm>
              <a:off x="6654687" y="3211526"/>
              <a:ext cx="45872" cy="96012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8" y="0"/>
                </a:cxn>
                <a:cxn ang="0">
                  <a:pos x="28" y="24"/>
                </a:cxn>
                <a:cxn ang="0">
                  <a:pos x="43" y="24"/>
                </a:cxn>
                <a:cxn ang="0">
                  <a:pos x="43" y="32"/>
                </a:cxn>
                <a:cxn ang="0">
                  <a:pos x="28" y="32"/>
                </a:cxn>
                <a:cxn ang="0">
                  <a:pos x="28" y="78"/>
                </a:cxn>
                <a:cxn ang="0">
                  <a:pos x="29" y="79"/>
                </a:cxn>
                <a:cxn ang="0">
                  <a:pos x="30" y="79"/>
                </a:cxn>
                <a:cxn ang="0">
                  <a:pos x="31" y="81"/>
                </a:cxn>
                <a:cxn ang="0">
                  <a:pos x="34" y="81"/>
                </a:cxn>
                <a:cxn ang="0">
                  <a:pos x="36" y="80"/>
                </a:cxn>
                <a:cxn ang="0">
                  <a:pos x="38" y="78"/>
                </a:cxn>
                <a:cxn ang="0">
                  <a:pos x="40" y="75"/>
                </a:cxn>
                <a:cxn ang="0">
                  <a:pos x="41" y="77"/>
                </a:cxn>
                <a:cxn ang="0">
                  <a:pos x="37" y="84"/>
                </a:cxn>
                <a:cxn ang="0">
                  <a:pos x="31" y="88"/>
                </a:cxn>
                <a:cxn ang="0">
                  <a:pos x="23" y="90"/>
                </a:cxn>
                <a:cxn ang="0">
                  <a:pos x="21" y="90"/>
                </a:cxn>
                <a:cxn ang="0">
                  <a:pos x="16" y="88"/>
                </a:cxn>
                <a:cxn ang="0">
                  <a:pos x="14" y="87"/>
                </a:cxn>
                <a:cxn ang="0">
                  <a:pos x="13" y="84"/>
                </a:cxn>
                <a:cxn ang="0">
                  <a:pos x="10" y="81"/>
                </a:cxn>
                <a:cxn ang="0">
                  <a:pos x="9" y="79"/>
                </a:cxn>
                <a:cxn ang="0">
                  <a:pos x="9" y="32"/>
                </a:cxn>
                <a:cxn ang="0">
                  <a:pos x="0" y="32"/>
                </a:cxn>
                <a:cxn ang="0">
                  <a:pos x="0" y="29"/>
                </a:cxn>
                <a:cxn ang="0">
                  <a:pos x="8" y="23"/>
                </a:cxn>
                <a:cxn ang="0">
                  <a:pos x="20" y="9"/>
                </a:cxn>
                <a:cxn ang="0">
                  <a:pos x="25" y="0"/>
                </a:cxn>
              </a:cxnLst>
              <a:rect l="0" t="0" r="r" b="b"/>
              <a:pathLst>
                <a:path w="43" h="90">
                  <a:moveTo>
                    <a:pt x="25" y="0"/>
                  </a:moveTo>
                  <a:lnTo>
                    <a:pt x="28" y="0"/>
                  </a:lnTo>
                  <a:lnTo>
                    <a:pt x="28" y="24"/>
                  </a:lnTo>
                  <a:lnTo>
                    <a:pt x="43" y="24"/>
                  </a:lnTo>
                  <a:lnTo>
                    <a:pt x="43" y="32"/>
                  </a:lnTo>
                  <a:lnTo>
                    <a:pt x="28" y="32"/>
                  </a:lnTo>
                  <a:lnTo>
                    <a:pt x="28" y="78"/>
                  </a:lnTo>
                  <a:lnTo>
                    <a:pt x="29" y="79"/>
                  </a:lnTo>
                  <a:lnTo>
                    <a:pt x="30" y="79"/>
                  </a:lnTo>
                  <a:lnTo>
                    <a:pt x="31" y="81"/>
                  </a:lnTo>
                  <a:lnTo>
                    <a:pt x="34" y="81"/>
                  </a:lnTo>
                  <a:lnTo>
                    <a:pt x="36" y="80"/>
                  </a:lnTo>
                  <a:lnTo>
                    <a:pt x="38" y="78"/>
                  </a:lnTo>
                  <a:lnTo>
                    <a:pt x="40" y="75"/>
                  </a:lnTo>
                  <a:lnTo>
                    <a:pt x="41" y="77"/>
                  </a:lnTo>
                  <a:lnTo>
                    <a:pt x="37" y="84"/>
                  </a:lnTo>
                  <a:lnTo>
                    <a:pt x="31" y="88"/>
                  </a:lnTo>
                  <a:lnTo>
                    <a:pt x="23" y="90"/>
                  </a:lnTo>
                  <a:lnTo>
                    <a:pt x="21" y="90"/>
                  </a:lnTo>
                  <a:lnTo>
                    <a:pt x="16" y="88"/>
                  </a:lnTo>
                  <a:lnTo>
                    <a:pt x="14" y="87"/>
                  </a:lnTo>
                  <a:lnTo>
                    <a:pt x="13" y="84"/>
                  </a:lnTo>
                  <a:lnTo>
                    <a:pt x="10" y="81"/>
                  </a:lnTo>
                  <a:lnTo>
                    <a:pt x="9" y="79"/>
                  </a:lnTo>
                  <a:lnTo>
                    <a:pt x="9" y="32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8" y="23"/>
                  </a:lnTo>
                  <a:lnTo>
                    <a:pt x="20" y="9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9" name="Freeform 286"/>
            <p:cNvSpPr>
              <a:spLocks noEditPoints="1"/>
            </p:cNvSpPr>
            <p:nvPr/>
          </p:nvSpPr>
          <p:spPr bwMode="auto">
            <a:xfrm>
              <a:off x="6706960" y="3236062"/>
              <a:ext cx="66142" cy="71476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7" y="5"/>
                </a:cxn>
                <a:cxn ang="0">
                  <a:pos x="25" y="7"/>
                </a:cxn>
                <a:cxn ang="0">
                  <a:pos x="24" y="7"/>
                </a:cxn>
                <a:cxn ang="0">
                  <a:pos x="21" y="10"/>
                </a:cxn>
                <a:cxn ang="0">
                  <a:pos x="21" y="12"/>
                </a:cxn>
                <a:cxn ang="0">
                  <a:pos x="21" y="14"/>
                </a:cxn>
                <a:cxn ang="0">
                  <a:pos x="21" y="17"/>
                </a:cxn>
                <a:cxn ang="0">
                  <a:pos x="19" y="23"/>
                </a:cxn>
                <a:cxn ang="0">
                  <a:pos x="19" y="48"/>
                </a:cxn>
                <a:cxn ang="0">
                  <a:pos x="21" y="52"/>
                </a:cxn>
                <a:cxn ang="0">
                  <a:pos x="21" y="55"/>
                </a:cxn>
                <a:cxn ang="0">
                  <a:pos x="22" y="58"/>
                </a:cxn>
                <a:cxn ang="0">
                  <a:pos x="25" y="61"/>
                </a:cxn>
                <a:cxn ang="0">
                  <a:pos x="27" y="61"/>
                </a:cxn>
                <a:cxn ang="0">
                  <a:pos x="29" y="62"/>
                </a:cxn>
                <a:cxn ang="0">
                  <a:pos x="35" y="62"/>
                </a:cxn>
                <a:cxn ang="0">
                  <a:pos x="38" y="59"/>
                </a:cxn>
                <a:cxn ang="0">
                  <a:pos x="40" y="56"/>
                </a:cxn>
                <a:cxn ang="0">
                  <a:pos x="41" y="54"/>
                </a:cxn>
                <a:cxn ang="0">
                  <a:pos x="42" y="48"/>
                </a:cxn>
                <a:cxn ang="0">
                  <a:pos x="43" y="40"/>
                </a:cxn>
                <a:cxn ang="0">
                  <a:pos x="43" y="21"/>
                </a:cxn>
                <a:cxn ang="0">
                  <a:pos x="42" y="16"/>
                </a:cxn>
                <a:cxn ang="0">
                  <a:pos x="41" y="12"/>
                </a:cxn>
                <a:cxn ang="0">
                  <a:pos x="38" y="7"/>
                </a:cxn>
                <a:cxn ang="0">
                  <a:pos x="37" y="6"/>
                </a:cxn>
                <a:cxn ang="0">
                  <a:pos x="35" y="5"/>
                </a:cxn>
                <a:cxn ang="0">
                  <a:pos x="33" y="4"/>
                </a:cxn>
                <a:cxn ang="0">
                  <a:pos x="29" y="4"/>
                </a:cxn>
                <a:cxn ang="0">
                  <a:pos x="31" y="0"/>
                </a:cxn>
                <a:cxn ang="0">
                  <a:pos x="39" y="1"/>
                </a:cxn>
                <a:cxn ang="0">
                  <a:pos x="47" y="4"/>
                </a:cxn>
                <a:cxn ang="0">
                  <a:pos x="50" y="6"/>
                </a:cxn>
                <a:cxn ang="0">
                  <a:pos x="55" y="10"/>
                </a:cxn>
                <a:cxn ang="0">
                  <a:pos x="56" y="13"/>
                </a:cxn>
                <a:cxn ang="0">
                  <a:pos x="58" y="16"/>
                </a:cxn>
                <a:cxn ang="0">
                  <a:pos x="61" y="24"/>
                </a:cxn>
                <a:cxn ang="0">
                  <a:pos x="62" y="34"/>
                </a:cxn>
                <a:cxn ang="0">
                  <a:pos x="60" y="47"/>
                </a:cxn>
                <a:cxn ang="0">
                  <a:pos x="55" y="56"/>
                </a:cxn>
                <a:cxn ang="0">
                  <a:pos x="48" y="62"/>
                </a:cxn>
                <a:cxn ang="0">
                  <a:pos x="40" y="66"/>
                </a:cxn>
                <a:cxn ang="0">
                  <a:pos x="31" y="67"/>
                </a:cxn>
                <a:cxn ang="0">
                  <a:pos x="21" y="66"/>
                </a:cxn>
                <a:cxn ang="0">
                  <a:pos x="14" y="62"/>
                </a:cxn>
                <a:cxn ang="0">
                  <a:pos x="7" y="56"/>
                </a:cxn>
                <a:cxn ang="0">
                  <a:pos x="3" y="50"/>
                </a:cxn>
                <a:cxn ang="0">
                  <a:pos x="1" y="42"/>
                </a:cxn>
                <a:cxn ang="0">
                  <a:pos x="0" y="34"/>
                </a:cxn>
                <a:cxn ang="0">
                  <a:pos x="1" y="25"/>
                </a:cxn>
                <a:cxn ang="0">
                  <a:pos x="4" y="17"/>
                </a:cxn>
                <a:cxn ang="0">
                  <a:pos x="8" y="10"/>
                </a:cxn>
                <a:cxn ang="0">
                  <a:pos x="14" y="4"/>
                </a:cxn>
                <a:cxn ang="0">
                  <a:pos x="21" y="1"/>
                </a:cxn>
                <a:cxn ang="0">
                  <a:pos x="31" y="0"/>
                </a:cxn>
              </a:cxnLst>
              <a:rect l="0" t="0" r="r" b="b"/>
              <a:pathLst>
                <a:path w="62" h="67">
                  <a:moveTo>
                    <a:pt x="29" y="4"/>
                  </a:moveTo>
                  <a:lnTo>
                    <a:pt x="27" y="5"/>
                  </a:lnTo>
                  <a:lnTo>
                    <a:pt x="25" y="7"/>
                  </a:lnTo>
                  <a:lnTo>
                    <a:pt x="24" y="7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1" y="14"/>
                  </a:lnTo>
                  <a:lnTo>
                    <a:pt x="21" y="17"/>
                  </a:lnTo>
                  <a:lnTo>
                    <a:pt x="19" y="23"/>
                  </a:lnTo>
                  <a:lnTo>
                    <a:pt x="19" y="48"/>
                  </a:lnTo>
                  <a:lnTo>
                    <a:pt x="21" y="52"/>
                  </a:lnTo>
                  <a:lnTo>
                    <a:pt x="21" y="55"/>
                  </a:lnTo>
                  <a:lnTo>
                    <a:pt x="22" y="58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29" y="62"/>
                  </a:lnTo>
                  <a:lnTo>
                    <a:pt x="35" y="62"/>
                  </a:lnTo>
                  <a:lnTo>
                    <a:pt x="38" y="59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2" y="48"/>
                  </a:lnTo>
                  <a:lnTo>
                    <a:pt x="43" y="40"/>
                  </a:lnTo>
                  <a:lnTo>
                    <a:pt x="43" y="21"/>
                  </a:lnTo>
                  <a:lnTo>
                    <a:pt x="42" y="16"/>
                  </a:lnTo>
                  <a:lnTo>
                    <a:pt x="41" y="12"/>
                  </a:lnTo>
                  <a:lnTo>
                    <a:pt x="38" y="7"/>
                  </a:lnTo>
                  <a:lnTo>
                    <a:pt x="37" y="6"/>
                  </a:lnTo>
                  <a:lnTo>
                    <a:pt x="35" y="5"/>
                  </a:lnTo>
                  <a:lnTo>
                    <a:pt x="33" y="4"/>
                  </a:lnTo>
                  <a:lnTo>
                    <a:pt x="29" y="4"/>
                  </a:lnTo>
                  <a:close/>
                  <a:moveTo>
                    <a:pt x="31" y="0"/>
                  </a:moveTo>
                  <a:lnTo>
                    <a:pt x="39" y="1"/>
                  </a:lnTo>
                  <a:lnTo>
                    <a:pt x="47" y="4"/>
                  </a:lnTo>
                  <a:lnTo>
                    <a:pt x="50" y="6"/>
                  </a:lnTo>
                  <a:lnTo>
                    <a:pt x="55" y="10"/>
                  </a:lnTo>
                  <a:lnTo>
                    <a:pt x="56" y="13"/>
                  </a:lnTo>
                  <a:lnTo>
                    <a:pt x="58" y="16"/>
                  </a:lnTo>
                  <a:lnTo>
                    <a:pt x="61" y="24"/>
                  </a:lnTo>
                  <a:lnTo>
                    <a:pt x="62" y="34"/>
                  </a:lnTo>
                  <a:lnTo>
                    <a:pt x="60" y="47"/>
                  </a:lnTo>
                  <a:lnTo>
                    <a:pt x="55" y="56"/>
                  </a:lnTo>
                  <a:lnTo>
                    <a:pt x="48" y="62"/>
                  </a:lnTo>
                  <a:lnTo>
                    <a:pt x="40" y="66"/>
                  </a:lnTo>
                  <a:lnTo>
                    <a:pt x="31" y="67"/>
                  </a:lnTo>
                  <a:lnTo>
                    <a:pt x="21" y="66"/>
                  </a:lnTo>
                  <a:lnTo>
                    <a:pt x="14" y="62"/>
                  </a:lnTo>
                  <a:lnTo>
                    <a:pt x="7" y="56"/>
                  </a:lnTo>
                  <a:lnTo>
                    <a:pt x="3" y="50"/>
                  </a:lnTo>
                  <a:lnTo>
                    <a:pt x="1" y="42"/>
                  </a:lnTo>
                  <a:lnTo>
                    <a:pt x="0" y="34"/>
                  </a:lnTo>
                  <a:lnTo>
                    <a:pt x="1" y="25"/>
                  </a:lnTo>
                  <a:lnTo>
                    <a:pt x="4" y="17"/>
                  </a:lnTo>
                  <a:lnTo>
                    <a:pt x="8" y="10"/>
                  </a:lnTo>
                  <a:lnTo>
                    <a:pt x="14" y="4"/>
                  </a:lnTo>
                  <a:lnTo>
                    <a:pt x="21" y="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0" name="Freeform 287"/>
            <p:cNvSpPr>
              <a:spLocks/>
            </p:cNvSpPr>
            <p:nvPr/>
          </p:nvSpPr>
          <p:spPr bwMode="auto">
            <a:xfrm>
              <a:off x="6783769" y="3236062"/>
              <a:ext cx="71475" cy="69342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48" y="0"/>
                </a:cxn>
                <a:cxn ang="0">
                  <a:pos x="50" y="0"/>
                </a:cxn>
                <a:cxn ang="0">
                  <a:pos x="53" y="2"/>
                </a:cxn>
                <a:cxn ang="0">
                  <a:pos x="55" y="3"/>
                </a:cxn>
                <a:cxn ang="0">
                  <a:pos x="57" y="6"/>
                </a:cxn>
                <a:cxn ang="0">
                  <a:pos x="59" y="9"/>
                </a:cxn>
                <a:cxn ang="0">
                  <a:pos x="60" y="12"/>
                </a:cxn>
                <a:cxn ang="0">
                  <a:pos x="61" y="17"/>
                </a:cxn>
                <a:cxn ang="0">
                  <a:pos x="61" y="58"/>
                </a:cxn>
                <a:cxn ang="0">
                  <a:pos x="62" y="59"/>
                </a:cxn>
                <a:cxn ang="0">
                  <a:pos x="63" y="59"/>
                </a:cxn>
                <a:cxn ang="0">
                  <a:pos x="63" y="61"/>
                </a:cxn>
                <a:cxn ang="0">
                  <a:pos x="63" y="61"/>
                </a:cxn>
                <a:cxn ang="0">
                  <a:pos x="65" y="62"/>
                </a:cxn>
                <a:cxn ang="0">
                  <a:pos x="67" y="62"/>
                </a:cxn>
                <a:cxn ang="0">
                  <a:pos x="67" y="65"/>
                </a:cxn>
                <a:cxn ang="0">
                  <a:pos x="36" y="65"/>
                </a:cxn>
                <a:cxn ang="0">
                  <a:pos x="36" y="62"/>
                </a:cxn>
                <a:cxn ang="0">
                  <a:pos x="38" y="62"/>
                </a:cxn>
                <a:cxn ang="0">
                  <a:pos x="40" y="61"/>
                </a:cxn>
                <a:cxn ang="0">
                  <a:pos x="40" y="61"/>
                </a:cxn>
                <a:cxn ang="0">
                  <a:pos x="40" y="59"/>
                </a:cxn>
                <a:cxn ang="0">
                  <a:pos x="42" y="56"/>
                </a:cxn>
                <a:cxn ang="0">
                  <a:pos x="42" y="14"/>
                </a:cxn>
                <a:cxn ang="0">
                  <a:pos x="41" y="12"/>
                </a:cxn>
                <a:cxn ang="0">
                  <a:pos x="40" y="10"/>
                </a:cxn>
                <a:cxn ang="0">
                  <a:pos x="39" y="10"/>
                </a:cxn>
                <a:cxn ang="0">
                  <a:pos x="39" y="10"/>
                </a:cxn>
                <a:cxn ang="0">
                  <a:pos x="38" y="9"/>
                </a:cxn>
                <a:cxn ang="0">
                  <a:pos x="34" y="9"/>
                </a:cxn>
                <a:cxn ang="0">
                  <a:pos x="30" y="12"/>
                </a:cxn>
                <a:cxn ang="0">
                  <a:pos x="27" y="15"/>
                </a:cxn>
                <a:cxn ang="0">
                  <a:pos x="26" y="19"/>
                </a:cxn>
                <a:cxn ang="0">
                  <a:pos x="26" y="56"/>
                </a:cxn>
                <a:cxn ang="0">
                  <a:pos x="27" y="59"/>
                </a:cxn>
                <a:cxn ang="0">
                  <a:pos x="27" y="61"/>
                </a:cxn>
                <a:cxn ang="0">
                  <a:pos x="28" y="61"/>
                </a:cxn>
                <a:cxn ang="0">
                  <a:pos x="30" y="62"/>
                </a:cxn>
                <a:cxn ang="0">
                  <a:pos x="31" y="62"/>
                </a:cxn>
                <a:cxn ang="0">
                  <a:pos x="31" y="65"/>
                </a:cxn>
                <a:cxn ang="0">
                  <a:pos x="0" y="65"/>
                </a:cxn>
                <a:cxn ang="0">
                  <a:pos x="0" y="62"/>
                </a:cxn>
                <a:cxn ang="0">
                  <a:pos x="3" y="62"/>
                </a:cxn>
                <a:cxn ang="0">
                  <a:pos x="4" y="61"/>
                </a:cxn>
                <a:cxn ang="0">
                  <a:pos x="6" y="56"/>
                </a:cxn>
                <a:cxn ang="0">
                  <a:pos x="6" y="11"/>
                </a:cxn>
                <a:cxn ang="0">
                  <a:pos x="6" y="9"/>
                </a:cxn>
                <a:cxn ang="0">
                  <a:pos x="6" y="8"/>
                </a:cxn>
                <a:cxn ang="0">
                  <a:pos x="5" y="7"/>
                </a:cxn>
                <a:cxn ang="0">
                  <a:pos x="5" y="7"/>
                </a:cxn>
                <a:cxn ang="0">
                  <a:pos x="3" y="4"/>
                </a:cxn>
                <a:cxn ang="0">
                  <a:pos x="0" y="4"/>
                </a:cxn>
                <a:cxn ang="0">
                  <a:pos x="0" y="1"/>
                </a:cxn>
                <a:cxn ang="0">
                  <a:pos x="26" y="1"/>
                </a:cxn>
                <a:cxn ang="0">
                  <a:pos x="26" y="10"/>
                </a:cxn>
                <a:cxn ang="0">
                  <a:pos x="31" y="5"/>
                </a:cxn>
                <a:cxn ang="0">
                  <a:pos x="34" y="3"/>
                </a:cxn>
                <a:cxn ang="0">
                  <a:pos x="37" y="2"/>
                </a:cxn>
                <a:cxn ang="0">
                  <a:pos x="39" y="0"/>
                </a:cxn>
                <a:cxn ang="0">
                  <a:pos x="42" y="0"/>
                </a:cxn>
                <a:cxn ang="0">
                  <a:pos x="45" y="0"/>
                </a:cxn>
              </a:cxnLst>
              <a:rect l="0" t="0" r="r" b="b"/>
              <a:pathLst>
                <a:path w="67" h="65">
                  <a:moveTo>
                    <a:pt x="45" y="0"/>
                  </a:moveTo>
                  <a:lnTo>
                    <a:pt x="48" y="0"/>
                  </a:lnTo>
                  <a:lnTo>
                    <a:pt x="50" y="0"/>
                  </a:lnTo>
                  <a:lnTo>
                    <a:pt x="53" y="2"/>
                  </a:lnTo>
                  <a:lnTo>
                    <a:pt x="55" y="3"/>
                  </a:lnTo>
                  <a:lnTo>
                    <a:pt x="57" y="6"/>
                  </a:lnTo>
                  <a:lnTo>
                    <a:pt x="59" y="9"/>
                  </a:lnTo>
                  <a:lnTo>
                    <a:pt x="60" y="12"/>
                  </a:lnTo>
                  <a:lnTo>
                    <a:pt x="61" y="17"/>
                  </a:lnTo>
                  <a:lnTo>
                    <a:pt x="61" y="58"/>
                  </a:lnTo>
                  <a:lnTo>
                    <a:pt x="62" y="59"/>
                  </a:lnTo>
                  <a:lnTo>
                    <a:pt x="63" y="59"/>
                  </a:lnTo>
                  <a:lnTo>
                    <a:pt x="63" y="61"/>
                  </a:lnTo>
                  <a:lnTo>
                    <a:pt x="63" y="61"/>
                  </a:lnTo>
                  <a:lnTo>
                    <a:pt x="65" y="62"/>
                  </a:lnTo>
                  <a:lnTo>
                    <a:pt x="67" y="62"/>
                  </a:lnTo>
                  <a:lnTo>
                    <a:pt x="67" y="65"/>
                  </a:lnTo>
                  <a:lnTo>
                    <a:pt x="36" y="65"/>
                  </a:lnTo>
                  <a:lnTo>
                    <a:pt x="36" y="62"/>
                  </a:lnTo>
                  <a:lnTo>
                    <a:pt x="38" y="62"/>
                  </a:lnTo>
                  <a:lnTo>
                    <a:pt x="40" y="61"/>
                  </a:lnTo>
                  <a:lnTo>
                    <a:pt x="40" y="61"/>
                  </a:lnTo>
                  <a:lnTo>
                    <a:pt x="40" y="59"/>
                  </a:lnTo>
                  <a:lnTo>
                    <a:pt x="42" y="56"/>
                  </a:lnTo>
                  <a:lnTo>
                    <a:pt x="42" y="14"/>
                  </a:lnTo>
                  <a:lnTo>
                    <a:pt x="41" y="12"/>
                  </a:lnTo>
                  <a:lnTo>
                    <a:pt x="40" y="10"/>
                  </a:lnTo>
                  <a:lnTo>
                    <a:pt x="39" y="10"/>
                  </a:lnTo>
                  <a:lnTo>
                    <a:pt x="39" y="10"/>
                  </a:lnTo>
                  <a:lnTo>
                    <a:pt x="38" y="9"/>
                  </a:lnTo>
                  <a:lnTo>
                    <a:pt x="34" y="9"/>
                  </a:lnTo>
                  <a:lnTo>
                    <a:pt x="30" y="12"/>
                  </a:lnTo>
                  <a:lnTo>
                    <a:pt x="27" y="15"/>
                  </a:lnTo>
                  <a:lnTo>
                    <a:pt x="26" y="19"/>
                  </a:lnTo>
                  <a:lnTo>
                    <a:pt x="26" y="56"/>
                  </a:lnTo>
                  <a:lnTo>
                    <a:pt x="27" y="59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30" y="62"/>
                  </a:lnTo>
                  <a:lnTo>
                    <a:pt x="31" y="62"/>
                  </a:lnTo>
                  <a:lnTo>
                    <a:pt x="31" y="65"/>
                  </a:lnTo>
                  <a:lnTo>
                    <a:pt x="0" y="65"/>
                  </a:lnTo>
                  <a:lnTo>
                    <a:pt x="0" y="62"/>
                  </a:lnTo>
                  <a:lnTo>
                    <a:pt x="3" y="62"/>
                  </a:lnTo>
                  <a:lnTo>
                    <a:pt x="4" y="61"/>
                  </a:lnTo>
                  <a:lnTo>
                    <a:pt x="6" y="56"/>
                  </a:lnTo>
                  <a:lnTo>
                    <a:pt x="6" y="11"/>
                  </a:lnTo>
                  <a:lnTo>
                    <a:pt x="6" y="9"/>
                  </a:lnTo>
                  <a:lnTo>
                    <a:pt x="6" y="8"/>
                  </a:lnTo>
                  <a:lnTo>
                    <a:pt x="5" y="7"/>
                  </a:lnTo>
                  <a:lnTo>
                    <a:pt x="5" y="7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1"/>
                  </a:lnTo>
                  <a:lnTo>
                    <a:pt x="26" y="1"/>
                  </a:lnTo>
                  <a:lnTo>
                    <a:pt x="26" y="10"/>
                  </a:lnTo>
                  <a:lnTo>
                    <a:pt x="31" y="5"/>
                  </a:lnTo>
                  <a:lnTo>
                    <a:pt x="34" y="3"/>
                  </a:lnTo>
                  <a:lnTo>
                    <a:pt x="37" y="2"/>
                  </a:lnTo>
                  <a:lnTo>
                    <a:pt x="39" y="0"/>
                  </a:lnTo>
                  <a:lnTo>
                    <a:pt x="42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" name="Line 288"/>
            <p:cNvSpPr>
              <a:spLocks noChangeShapeType="1"/>
            </p:cNvSpPr>
            <p:nvPr/>
          </p:nvSpPr>
          <p:spPr bwMode="auto">
            <a:xfrm>
              <a:off x="6790170" y="4675175"/>
              <a:ext cx="1066" cy="1067"/>
            </a:xfrm>
            <a:prstGeom prst="line">
              <a:avLst/>
            </a:prstGeom>
            <a:noFill/>
            <a:ln w="6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2" name="Freeform 289"/>
            <p:cNvSpPr>
              <a:spLocks/>
            </p:cNvSpPr>
            <p:nvPr/>
          </p:nvSpPr>
          <p:spPr bwMode="auto">
            <a:xfrm>
              <a:off x="6937389" y="4659174"/>
              <a:ext cx="71475" cy="68275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1" y="4"/>
                </a:cxn>
                <a:cxn ang="0">
                  <a:pos x="33" y="9"/>
                </a:cxn>
                <a:cxn ang="0">
                  <a:pos x="39" y="21"/>
                </a:cxn>
                <a:cxn ang="0">
                  <a:pos x="44" y="13"/>
                </a:cxn>
                <a:cxn ang="0">
                  <a:pos x="47" y="6"/>
                </a:cxn>
                <a:cxn ang="0">
                  <a:pos x="46" y="4"/>
                </a:cxn>
                <a:cxn ang="0">
                  <a:pos x="44" y="3"/>
                </a:cxn>
                <a:cxn ang="0">
                  <a:pos x="40" y="0"/>
                </a:cxn>
                <a:cxn ang="0">
                  <a:pos x="64" y="3"/>
                </a:cxn>
                <a:cxn ang="0">
                  <a:pos x="59" y="4"/>
                </a:cxn>
                <a:cxn ang="0">
                  <a:pos x="50" y="11"/>
                </a:cxn>
                <a:cxn ang="0">
                  <a:pos x="40" y="25"/>
                </a:cxn>
                <a:cxn ang="0">
                  <a:pos x="56" y="52"/>
                </a:cxn>
                <a:cxn ang="0">
                  <a:pos x="63" y="59"/>
                </a:cxn>
                <a:cxn ang="0">
                  <a:pos x="67" y="61"/>
                </a:cxn>
                <a:cxn ang="0">
                  <a:pos x="31" y="64"/>
                </a:cxn>
                <a:cxn ang="0">
                  <a:pos x="34" y="61"/>
                </a:cxn>
                <a:cxn ang="0">
                  <a:pos x="37" y="59"/>
                </a:cxn>
                <a:cxn ang="0">
                  <a:pos x="37" y="58"/>
                </a:cxn>
                <a:cxn ang="0">
                  <a:pos x="34" y="52"/>
                </a:cxn>
                <a:cxn ang="0">
                  <a:pos x="24" y="49"/>
                </a:cxn>
                <a:cxn ang="0">
                  <a:pos x="22" y="52"/>
                </a:cxn>
                <a:cxn ang="0">
                  <a:pos x="20" y="53"/>
                </a:cxn>
                <a:cxn ang="0">
                  <a:pos x="20" y="59"/>
                </a:cxn>
                <a:cxn ang="0">
                  <a:pos x="23" y="61"/>
                </a:cxn>
                <a:cxn ang="0">
                  <a:pos x="27" y="64"/>
                </a:cxn>
                <a:cxn ang="0">
                  <a:pos x="0" y="61"/>
                </a:cxn>
                <a:cxn ang="0">
                  <a:pos x="7" y="59"/>
                </a:cxn>
                <a:cxn ang="0">
                  <a:pos x="11" y="57"/>
                </a:cxn>
                <a:cxn ang="0">
                  <a:pos x="18" y="49"/>
                </a:cxn>
                <a:cxn ang="0">
                  <a:pos x="27" y="37"/>
                </a:cxn>
                <a:cxn ang="0">
                  <a:pos x="13" y="14"/>
                </a:cxn>
                <a:cxn ang="0">
                  <a:pos x="7" y="6"/>
                </a:cxn>
                <a:cxn ang="0">
                  <a:pos x="3" y="4"/>
                </a:cxn>
                <a:cxn ang="0">
                  <a:pos x="0" y="3"/>
                </a:cxn>
              </a:cxnLst>
              <a:rect l="0" t="0" r="r" b="b"/>
              <a:pathLst>
                <a:path w="67" h="64">
                  <a:moveTo>
                    <a:pt x="0" y="0"/>
                  </a:moveTo>
                  <a:lnTo>
                    <a:pt x="36" y="0"/>
                  </a:lnTo>
                  <a:lnTo>
                    <a:pt x="36" y="3"/>
                  </a:lnTo>
                  <a:lnTo>
                    <a:pt x="31" y="4"/>
                  </a:lnTo>
                  <a:lnTo>
                    <a:pt x="31" y="7"/>
                  </a:lnTo>
                  <a:lnTo>
                    <a:pt x="33" y="9"/>
                  </a:lnTo>
                  <a:lnTo>
                    <a:pt x="33" y="11"/>
                  </a:lnTo>
                  <a:lnTo>
                    <a:pt x="39" y="21"/>
                  </a:lnTo>
                  <a:lnTo>
                    <a:pt x="42" y="16"/>
                  </a:lnTo>
                  <a:lnTo>
                    <a:pt x="44" y="13"/>
                  </a:lnTo>
                  <a:lnTo>
                    <a:pt x="45" y="11"/>
                  </a:lnTo>
                  <a:lnTo>
                    <a:pt x="47" y="6"/>
                  </a:lnTo>
                  <a:lnTo>
                    <a:pt x="46" y="5"/>
                  </a:lnTo>
                  <a:lnTo>
                    <a:pt x="46" y="4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0" y="3"/>
                  </a:lnTo>
                  <a:lnTo>
                    <a:pt x="40" y="0"/>
                  </a:lnTo>
                  <a:lnTo>
                    <a:pt x="64" y="0"/>
                  </a:lnTo>
                  <a:lnTo>
                    <a:pt x="64" y="3"/>
                  </a:lnTo>
                  <a:lnTo>
                    <a:pt x="61" y="4"/>
                  </a:lnTo>
                  <a:lnTo>
                    <a:pt x="59" y="4"/>
                  </a:lnTo>
                  <a:lnTo>
                    <a:pt x="57" y="6"/>
                  </a:lnTo>
                  <a:lnTo>
                    <a:pt x="50" y="11"/>
                  </a:lnTo>
                  <a:lnTo>
                    <a:pt x="47" y="14"/>
                  </a:lnTo>
                  <a:lnTo>
                    <a:pt x="40" y="25"/>
                  </a:lnTo>
                  <a:lnTo>
                    <a:pt x="52" y="46"/>
                  </a:lnTo>
                  <a:lnTo>
                    <a:pt x="56" y="52"/>
                  </a:lnTo>
                  <a:lnTo>
                    <a:pt x="60" y="57"/>
                  </a:lnTo>
                  <a:lnTo>
                    <a:pt x="63" y="59"/>
                  </a:lnTo>
                  <a:lnTo>
                    <a:pt x="64" y="61"/>
                  </a:lnTo>
                  <a:lnTo>
                    <a:pt x="67" y="61"/>
                  </a:lnTo>
                  <a:lnTo>
                    <a:pt x="67" y="64"/>
                  </a:lnTo>
                  <a:lnTo>
                    <a:pt x="31" y="64"/>
                  </a:lnTo>
                  <a:lnTo>
                    <a:pt x="31" y="61"/>
                  </a:lnTo>
                  <a:lnTo>
                    <a:pt x="34" y="61"/>
                  </a:lnTo>
                  <a:lnTo>
                    <a:pt x="36" y="59"/>
                  </a:lnTo>
                  <a:lnTo>
                    <a:pt x="37" y="59"/>
                  </a:lnTo>
                  <a:lnTo>
                    <a:pt x="37" y="58"/>
                  </a:lnTo>
                  <a:lnTo>
                    <a:pt x="37" y="58"/>
                  </a:lnTo>
                  <a:lnTo>
                    <a:pt x="36" y="55"/>
                  </a:lnTo>
                  <a:lnTo>
                    <a:pt x="34" y="52"/>
                  </a:lnTo>
                  <a:lnTo>
                    <a:pt x="28" y="41"/>
                  </a:lnTo>
                  <a:lnTo>
                    <a:pt x="24" y="49"/>
                  </a:lnTo>
                  <a:lnTo>
                    <a:pt x="23" y="51"/>
                  </a:lnTo>
                  <a:lnTo>
                    <a:pt x="22" y="52"/>
                  </a:lnTo>
                  <a:lnTo>
                    <a:pt x="21" y="53"/>
                  </a:lnTo>
                  <a:lnTo>
                    <a:pt x="20" y="53"/>
                  </a:lnTo>
                  <a:lnTo>
                    <a:pt x="20" y="54"/>
                  </a:lnTo>
                  <a:lnTo>
                    <a:pt x="20" y="59"/>
                  </a:lnTo>
                  <a:lnTo>
                    <a:pt x="21" y="59"/>
                  </a:lnTo>
                  <a:lnTo>
                    <a:pt x="23" y="61"/>
                  </a:lnTo>
                  <a:lnTo>
                    <a:pt x="27" y="61"/>
                  </a:lnTo>
                  <a:lnTo>
                    <a:pt x="27" y="64"/>
                  </a:lnTo>
                  <a:lnTo>
                    <a:pt x="0" y="64"/>
                  </a:lnTo>
                  <a:lnTo>
                    <a:pt x="0" y="61"/>
                  </a:lnTo>
                  <a:lnTo>
                    <a:pt x="3" y="61"/>
                  </a:lnTo>
                  <a:lnTo>
                    <a:pt x="7" y="59"/>
                  </a:lnTo>
                  <a:lnTo>
                    <a:pt x="9" y="58"/>
                  </a:lnTo>
                  <a:lnTo>
                    <a:pt x="11" y="57"/>
                  </a:lnTo>
                  <a:lnTo>
                    <a:pt x="16" y="52"/>
                  </a:lnTo>
                  <a:lnTo>
                    <a:pt x="18" y="49"/>
                  </a:lnTo>
                  <a:lnTo>
                    <a:pt x="21" y="46"/>
                  </a:lnTo>
                  <a:lnTo>
                    <a:pt x="27" y="37"/>
                  </a:lnTo>
                  <a:lnTo>
                    <a:pt x="15" y="18"/>
                  </a:lnTo>
                  <a:lnTo>
                    <a:pt x="13" y="14"/>
                  </a:lnTo>
                  <a:lnTo>
                    <a:pt x="10" y="10"/>
                  </a:lnTo>
                  <a:lnTo>
                    <a:pt x="7" y="6"/>
                  </a:lnTo>
                  <a:lnTo>
                    <a:pt x="5" y="5"/>
                  </a:lnTo>
                  <a:lnTo>
                    <a:pt x="3" y="4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pic>
          <p:nvPicPr>
            <p:cNvPr id="625" name="Picture 624" descr="txp_fig"/>
            <p:cNvPicPr>
              <a:picLocks noChangeAspect="1"/>
            </p:cNvPicPr>
            <p:nvPr>
              <p:custDataLst>
                <p:tags r:id="rId7"/>
              </p:custDataLst>
            </p:nvPr>
          </p:nvPicPr>
          <p:blipFill>
            <a:blip r:embed="rId17"/>
            <a:stretch>
              <a:fillRect/>
            </a:stretch>
          </p:blipFill>
          <p:spPr bwMode="auto">
            <a:xfrm>
              <a:off x="5299838" y="2693607"/>
              <a:ext cx="719962" cy="278193"/>
            </a:xfrm>
            <a:prstGeom prst="rect">
              <a:avLst/>
            </a:prstGeom>
            <a:noFill/>
            <a:ln/>
            <a:effectLst/>
          </p:spPr>
        </p:pic>
      </p:grpSp>
      <p:grpSp>
        <p:nvGrpSpPr>
          <p:cNvPr id="6" name="Group 626"/>
          <p:cNvGrpSpPr/>
          <p:nvPr/>
        </p:nvGrpSpPr>
        <p:grpSpPr>
          <a:xfrm>
            <a:off x="152400" y="3810000"/>
            <a:ext cx="105613" cy="392582"/>
            <a:chOff x="-29413" y="2895600"/>
            <a:chExt cx="105613" cy="392582"/>
          </a:xfrm>
        </p:grpSpPr>
        <p:sp>
          <p:nvSpPr>
            <p:cNvPr id="628" name="Line 98"/>
            <p:cNvSpPr>
              <a:spLocks noChangeShapeType="1"/>
            </p:cNvSpPr>
            <p:nvPr/>
          </p:nvSpPr>
          <p:spPr bwMode="auto">
            <a:xfrm flipV="1">
              <a:off x="3657" y="3199638"/>
              <a:ext cx="1067" cy="8747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29" name="Line 99"/>
            <p:cNvSpPr>
              <a:spLocks noChangeShapeType="1"/>
            </p:cNvSpPr>
            <p:nvPr/>
          </p:nvSpPr>
          <p:spPr bwMode="auto">
            <a:xfrm flipV="1">
              <a:off x="3657" y="3051353"/>
              <a:ext cx="1067" cy="8427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0" name="Line 100"/>
            <p:cNvSpPr>
              <a:spLocks noChangeShapeType="1"/>
            </p:cNvSpPr>
            <p:nvPr/>
          </p:nvSpPr>
          <p:spPr bwMode="auto">
            <a:xfrm>
              <a:off x="-29413" y="3287115"/>
              <a:ext cx="65075" cy="106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1" name="Line 101"/>
            <p:cNvSpPr>
              <a:spLocks noChangeShapeType="1"/>
            </p:cNvSpPr>
            <p:nvPr/>
          </p:nvSpPr>
          <p:spPr bwMode="auto">
            <a:xfrm>
              <a:off x="-29413" y="3050286"/>
              <a:ext cx="65075" cy="106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2" name="Freeform 102"/>
            <p:cNvSpPr>
              <a:spLocks/>
            </p:cNvSpPr>
            <p:nvPr/>
          </p:nvSpPr>
          <p:spPr bwMode="auto">
            <a:xfrm>
              <a:off x="-29413" y="3135630"/>
              <a:ext cx="65075" cy="64008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40" y="2"/>
                </a:cxn>
                <a:cxn ang="0">
                  <a:pos x="49" y="6"/>
                </a:cxn>
                <a:cxn ang="0">
                  <a:pos x="55" y="13"/>
                </a:cxn>
                <a:cxn ang="0">
                  <a:pos x="60" y="20"/>
                </a:cxn>
                <a:cxn ang="0">
                  <a:pos x="61" y="30"/>
                </a:cxn>
                <a:cxn ang="0">
                  <a:pos x="60" y="40"/>
                </a:cxn>
                <a:cxn ang="0">
                  <a:pos x="55" y="48"/>
                </a:cxn>
                <a:cxn ang="0">
                  <a:pos x="49" y="55"/>
                </a:cxn>
                <a:cxn ang="0">
                  <a:pos x="40" y="59"/>
                </a:cxn>
                <a:cxn ang="0">
                  <a:pos x="31" y="60"/>
                </a:cxn>
                <a:cxn ang="0">
                  <a:pos x="21" y="59"/>
                </a:cxn>
                <a:cxn ang="0">
                  <a:pos x="13" y="55"/>
                </a:cxn>
                <a:cxn ang="0">
                  <a:pos x="7" y="48"/>
                </a:cxn>
                <a:cxn ang="0">
                  <a:pos x="2" y="40"/>
                </a:cxn>
                <a:cxn ang="0">
                  <a:pos x="0" y="30"/>
                </a:cxn>
                <a:cxn ang="0">
                  <a:pos x="2" y="20"/>
                </a:cxn>
                <a:cxn ang="0">
                  <a:pos x="7" y="13"/>
                </a:cxn>
                <a:cxn ang="0">
                  <a:pos x="13" y="6"/>
                </a:cxn>
                <a:cxn ang="0">
                  <a:pos x="21" y="2"/>
                </a:cxn>
                <a:cxn ang="0">
                  <a:pos x="31" y="0"/>
                </a:cxn>
              </a:cxnLst>
              <a:rect l="0" t="0" r="r" b="b"/>
              <a:pathLst>
                <a:path w="61" h="60">
                  <a:moveTo>
                    <a:pt x="31" y="0"/>
                  </a:moveTo>
                  <a:lnTo>
                    <a:pt x="40" y="2"/>
                  </a:lnTo>
                  <a:lnTo>
                    <a:pt x="49" y="6"/>
                  </a:lnTo>
                  <a:lnTo>
                    <a:pt x="55" y="13"/>
                  </a:lnTo>
                  <a:lnTo>
                    <a:pt x="60" y="20"/>
                  </a:lnTo>
                  <a:lnTo>
                    <a:pt x="61" y="30"/>
                  </a:lnTo>
                  <a:lnTo>
                    <a:pt x="60" y="40"/>
                  </a:lnTo>
                  <a:lnTo>
                    <a:pt x="55" y="48"/>
                  </a:lnTo>
                  <a:lnTo>
                    <a:pt x="49" y="55"/>
                  </a:lnTo>
                  <a:lnTo>
                    <a:pt x="40" y="59"/>
                  </a:lnTo>
                  <a:lnTo>
                    <a:pt x="31" y="60"/>
                  </a:lnTo>
                  <a:lnTo>
                    <a:pt x="21" y="59"/>
                  </a:lnTo>
                  <a:lnTo>
                    <a:pt x="13" y="55"/>
                  </a:lnTo>
                  <a:lnTo>
                    <a:pt x="7" y="48"/>
                  </a:lnTo>
                  <a:lnTo>
                    <a:pt x="2" y="40"/>
                  </a:lnTo>
                  <a:lnTo>
                    <a:pt x="0" y="30"/>
                  </a:lnTo>
                  <a:lnTo>
                    <a:pt x="2" y="20"/>
                  </a:lnTo>
                  <a:lnTo>
                    <a:pt x="7" y="13"/>
                  </a:lnTo>
                  <a:lnTo>
                    <a:pt x="13" y="6"/>
                  </a:lnTo>
                  <a:lnTo>
                    <a:pt x="21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3" name="Line 124"/>
            <p:cNvSpPr>
              <a:spLocks noChangeShapeType="1"/>
            </p:cNvSpPr>
            <p:nvPr/>
          </p:nvSpPr>
          <p:spPr bwMode="auto">
            <a:xfrm>
              <a:off x="75133" y="2895600"/>
              <a:ext cx="1067" cy="1067"/>
            </a:xfrm>
            <a:prstGeom prst="line">
              <a:avLst/>
            </a:prstGeom>
            <a:noFill/>
            <a:ln w="6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634" name="Text Box 20"/>
          <p:cNvSpPr txBox="1">
            <a:spLocks noChangeArrowheads="1"/>
          </p:cNvSpPr>
          <p:nvPr/>
        </p:nvSpPr>
        <p:spPr bwMode="auto">
          <a:xfrm>
            <a:off x="0" y="4290536"/>
            <a:ext cx="3657600" cy="73866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sz="1400" dirty="0" smtClean="0"/>
              <a:t>Airapetian</a:t>
            </a:r>
            <a:r>
              <a:rPr lang="en-US" sz="1400" dirty="0"/>
              <a:t>, PRL84, </a:t>
            </a:r>
            <a:r>
              <a:rPr lang="en-US" sz="1400" dirty="0" smtClean="0"/>
              <a:t>2000;</a:t>
            </a:r>
            <a:br>
              <a:rPr lang="en-US" sz="1400" dirty="0" smtClean="0"/>
            </a:br>
            <a:r>
              <a:rPr lang="en-US" sz="1400" dirty="0" smtClean="0"/>
              <a:t>Avakian</a:t>
            </a:r>
            <a:r>
              <a:rPr lang="en-US" sz="1400" dirty="0"/>
              <a:t>, </a:t>
            </a:r>
            <a:r>
              <a:rPr lang="en-US" sz="1400" dirty="0" smtClean="0"/>
              <a:t/>
            </a:r>
            <a:br>
              <a:rPr lang="en-US" sz="1400" dirty="0" smtClean="0"/>
            </a:br>
            <a:r>
              <a:rPr lang="en-US" sz="1400" dirty="0" smtClean="0"/>
              <a:t>Nucl</a:t>
            </a:r>
            <a:r>
              <a:rPr lang="en-US" sz="1400" dirty="0"/>
              <a:t>. Phys. Proc. Suppl. 79 (1999)</a:t>
            </a:r>
            <a:endParaRPr lang="it-IT" sz="1400" dirty="0"/>
          </a:p>
        </p:txBody>
      </p:sp>
      <p:sp>
        <p:nvSpPr>
          <p:cNvPr id="599" name="TextBox 598"/>
          <p:cNvSpPr txBox="1"/>
          <p:nvPr/>
        </p:nvSpPr>
        <p:spPr>
          <a:xfrm>
            <a:off x="304800" y="3962400"/>
            <a:ext cx="16764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HERMES Coll.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600" name="Text Box 20"/>
          <p:cNvSpPr txBox="1">
            <a:spLocks noChangeArrowheads="1"/>
          </p:cNvSpPr>
          <p:nvPr/>
        </p:nvSpPr>
        <p:spPr bwMode="auto">
          <a:xfrm>
            <a:off x="0" y="5334000"/>
            <a:ext cx="3657600" cy="95410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sz="1400" dirty="0" smtClean="0"/>
              <a:t>Model results compatible with </a:t>
            </a:r>
            <a:br>
              <a:rPr lang="en-US" sz="1400" dirty="0" smtClean="0"/>
            </a:br>
            <a:r>
              <a:rPr lang="en-US" sz="1400" dirty="0" smtClean="0"/>
              <a:t> CLAS data for </a:t>
            </a:r>
            <a:r>
              <a:rPr lang="en-US" sz="1400" dirty="0" smtClean="0">
                <a:latin typeface="cmmi10"/>
              </a:rPr>
              <a:t>¼</a:t>
            </a:r>
            <a:r>
              <a:rPr lang="en-US" sz="1400" baseline="30000" dirty="0" smtClean="0">
                <a:latin typeface="Comic Sans MS"/>
              </a:rPr>
              <a:t>+</a:t>
            </a:r>
            <a:r>
              <a:rPr lang="en-US" sz="1400" dirty="0" smtClean="0"/>
              <a:t> and </a:t>
            </a:r>
            <a:r>
              <a:rPr lang="en-US" sz="1400" dirty="0" smtClean="0">
                <a:latin typeface="cmmi10"/>
              </a:rPr>
              <a:t>¼</a:t>
            </a:r>
            <a:r>
              <a:rPr lang="en-US" sz="1400" baseline="30000" dirty="0" smtClean="0">
                <a:latin typeface="Comic Sans MS"/>
              </a:rPr>
              <a:t>0</a:t>
            </a:r>
            <a:br>
              <a:rPr lang="en-US" sz="1400" baseline="30000" dirty="0" smtClean="0">
                <a:latin typeface="Comic Sans MS"/>
              </a:rPr>
            </a:br>
            <a:r>
              <a:rPr lang="en-US" sz="1400" dirty="0" smtClean="0"/>
              <a:t> but cannot explain the SSA for </a:t>
            </a:r>
            <a:r>
              <a:rPr lang="en-US" sz="1400" dirty="0" smtClean="0">
                <a:latin typeface="cmmi10"/>
              </a:rPr>
              <a:t>¼</a:t>
            </a:r>
            <a:r>
              <a:rPr lang="en-US" sz="1400" baseline="30000" dirty="0" smtClean="0">
                <a:latin typeface="Comic Sans MS"/>
              </a:rPr>
              <a:t>-</a:t>
            </a:r>
            <a:br>
              <a:rPr lang="en-US" sz="1400" baseline="30000" dirty="0" smtClean="0">
                <a:latin typeface="Comic Sans MS"/>
              </a:rPr>
            </a:br>
            <a:r>
              <a:rPr lang="en-US" sz="1400" dirty="0" smtClean="0">
                <a:latin typeface="Comic Sans MS"/>
              </a:rPr>
              <a:t>CLAS Coll,: arXiv:1003.4549 [hep-ex] </a:t>
            </a:r>
            <a:endParaRPr lang="it-IT" sz="1400" dirty="0">
              <a:latin typeface="Comic Sans M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344"/>
          <p:cNvSpPr>
            <a:spLocks noChangeArrowheads="1"/>
          </p:cNvSpPr>
          <p:nvPr/>
        </p:nvSpPr>
        <p:spPr bwMode="auto">
          <a:xfrm>
            <a:off x="46038" y="533400"/>
            <a:ext cx="9021762" cy="45720"/>
          </a:xfrm>
          <a:prstGeom prst="rect">
            <a:avLst/>
          </a:prstGeom>
          <a:gradFill rotWithShape="1">
            <a:gsLst>
              <a:gs pos="0">
                <a:srgbClr val="FF0000"/>
              </a:gs>
              <a:gs pos="100000">
                <a:schemeClr val="bg1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spcBef>
                <a:spcPct val="0"/>
              </a:spcBef>
            </a:pPr>
            <a:r>
              <a:rPr lang="en-US" sz="4400" dirty="0">
                <a:solidFill>
                  <a:schemeClr val="tx2"/>
                </a:solidFill>
                <a:latin typeface="Arial" charset="0"/>
              </a:rPr>
              <a:t/>
            </a:r>
            <a:br>
              <a:rPr lang="en-US" sz="4400" dirty="0">
                <a:solidFill>
                  <a:schemeClr val="tx2"/>
                </a:solidFill>
                <a:latin typeface="Arial" charset="0"/>
              </a:rPr>
            </a:br>
            <a:endParaRPr lang="it-IT" sz="4400">
              <a:solidFill>
                <a:schemeClr val="tx2"/>
              </a:solidFill>
              <a:latin typeface="Arial" charset="0"/>
            </a:endParaRPr>
          </a:p>
        </p:txBody>
      </p:sp>
      <p:sp>
        <p:nvSpPr>
          <p:cNvPr id="27" name="Text Box 27"/>
          <p:cNvSpPr txBox="1">
            <a:spLocks noChangeArrowheads="1"/>
          </p:cNvSpPr>
          <p:nvPr/>
        </p:nvSpPr>
        <p:spPr bwMode="auto">
          <a:xfrm>
            <a:off x="609600" y="2057400"/>
            <a:ext cx="7848600" cy="32316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400" dirty="0"/>
              <a:t>        </a:t>
            </a:r>
            <a:r>
              <a:rPr lang="en-US" sz="1500" dirty="0" smtClean="0"/>
              <a:t>from </a:t>
            </a:r>
            <a:r>
              <a:rPr lang="en-US" sz="1500" dirty="0"/>
              <a:t>HERMES &amp; BELLE data</a:t>
            </a:r>
            <a:endParaRPr lang="it-IT" sz="1500" dirty="0"/>
          </a:p>
        </p:txBody>
      </p:sp>
      <p:sp>
        <p:nvSpPr>
          <p:cNvPr id="28" name="Text Box 28"/>
          <p:cNvSpPr txBox="1">
            <a:spLocks noChangeArrowheads="1"/>
          </p:cNvSpPr>
          <p:nvPr/>
        </p:nvSpPr>
        <p:spPr bwMode="auto">
          <a:xfrm>
            <a:off x="0" y="2063750"/>
            <a:ext cx="6934200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Font typeface="Wingdings" pitchFamily="2" charset="2"/>
              <a:buChar char="Ø"/>
            </a:pPr>
            <a:r>
              <a:rPr lang="en-US" dirty="0"/>
              <a:t>  </a:t>
            </a:r>
            <a:endParaRPr lang="it-IT"/>
          </a:p>
        </p:txBody>
      </p:sp>
      <p:pic>
        <p:nvPicPr>
          <p:cNvPr id="601" name="Picture 600" descr="txp_fi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2"/>
          <a:stretch>
            <a:fillRect/>
          </a:stretch>
        </p:blipFill>
        <p:spPr bwMode="auto">
          <a:xfrm>
            <a:off x="3742336" y="47967"/>
            <a:ext cx="1577065" cy="423179"/>
          </a:xfrm>
          <a:prstGeom prst="rect">
            <a:avLst/>
          </a:prstGeom>
          <a:noFill/>
          <a:ln/>
          <a:effectLst/>
        </p:spPr>
      </p:pic>
      <p:pic>
        <p:nvPicPr>
          <p:cNvPr id="603" name="Picture 602" descr="txp_fi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3"/>
          <a:stretch>
            <a:fillRect/>
          </a:stretch>
        </p:blipFill>
        <p:spPr bwMode="auto">
          <a:xfrm>
            <a:off x="2461318" y="695978"/>
            <a:ext cx="4396682" cy="566967"/>
          </a:xfrm>
          <a:prstGeom prst="rect">
            <a:avLst/>
          </a:prstGeom>
          <a:noFill/>
          <a:ln/>
          <a:effectLst/>
        </p:spPr>
      </p:pic>
      <p:pic>
        <p:nvPicPr>
          <p:cNvPr id="29" name="Picture 28" descr="txp_fi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4"/>
          <a:stretch>
            <a:fillRect/>
          </a:stretch>
        </p:blipFill>
        <p:spPr bwMode="auto">
          <a:xfrm>
            <a:off x="304800" y="2057400"/>
            <a:ext cx="702914" cy="277482"/>
          </a:xfrm>
          <a:prstGeom prst="rect">
            <a:avLst/>
          </a:prstGeom>
          <a:noFill/>
          <a:ln/>
          <a:effectLst/>
        </p:spPr>
      </p:pic>
      <p:sp>
        <p:nvSpPr>
          <p:cNvPr id="30" name="Text Box 30"/>
          <p:cNvSpPr txBox="1">
            <a:spLocks noChangeArrowheads="1"/>
          </p:cNvSpPr>
          <p:nvPr/>
        </p:nvSpPr>
        <p:spPr bwMode="auto">
          <a:xfrm>
            <a:off x="3733800" y="2057400"/>
            <a:ext cx="5562600" cy="52322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buClr>
                <a:srgbClr val="FF0000"/>
              </a:buClr>
              <a:buFont typeface="Wingdings" pitchFamily="2" charset="2"/>
              <a:buNone/>
            </a:pPr>
            <a:r>
              <a:rPr lang="en-US" sz="1400" dirty="0">
                <a:solidFill>
                  <a:srgbClr val="009900"/>
                </a:solidFill>
              </a:rPr>
              <a:t>Efremov, Goeke, Schweitzer, PRD73 (2006); </a:t>
            </a:r>
            <a:br>
              <a:rPr lang="en-US" sz="1400" dirty="0">
                <a:solidFill>
                  <a:srgbClr val="009900"/>
                </a:solidFill>
              </a:rPr>
            </a:br>
            <a:r>
              <a:rPr lang="en-US" sz="1400" dirty="0">
                <a:solidFill>
                  <a:srgbClr val="009900"/>
                </a:solidFill>
              </a:rPr>
              <a:t>Anselmino et al., PRD75 (2007); Vogelsang, Yuan, PRD72 (2005)</a:t>
            </a:r>
            <a:endParaRPr lang="it-IT" sz="1400" dirty="0">
              <a:solidFill>
                <a:srgbClr val="009900"/>
              </a:solidFill>
            </a:endParaRPr>
          </a:p>
        </p:txBody>
      </p:sp>
      <p:sp>
        <p:nvSpPr>
          <p:cNvPr id="32" name="Text Box 25"/>
          <p:cNvSpPr txBox="1">
            <a:spLocks noChangeArrowheads="1"/>
          </p:cNvSpPr>
          <p:nvPr/>
        </p:nvSpPr>
        <p:spPr bwMode="auto">
          <a:xfrm>
            <a:off x="0" y="1371601"/>
            <a:ext cx="8610600" cy="66941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buSzPct val="100000"/>
              <a:buFont typeface="Wingdings" pitchFamily="2" charset="2"/>
              <a:buChar char="Ø"/>
            </a:pPr>
            <a:r>
              <a:rPr lang="en-US" sz="1400" dirty="0" smtClean="0"/>
              <a:t>            </a:t>
            </a:r>
            <a:r>
              <a:rPr lang="en-US" sz="1500" dirty="0" smtClean="0"/>
              <a:t>from </a:t>
            </a:r>
            <a:r>
              <a:rPr lang="en-US" sz="1500" dirty="0"/>
              <a:t>Light-Cone CQM evolved at Q</a:t>
            </a:r>
            <a:r>
              <a:rPr lang="en-US" sz="1500" baseline="30000" dirty="0"/>
              <a:t>2</a:t>
            </a:r>
            <a:r>
              <a:rPr lang="en-US" sz="1500" dirty="0"/>
              <a:t>=2.5 </a:t>
            </a:r>
            <a:r>
              <a:rPr lang="en-US" sz="1500" dirty="0" smtClean="0"/>
              <a:t>GeV</a:t>
            </a:r>
            <a:r>
              <a:rPr lang="en-US" sz="1500" baseline="30000" dirty="0" smtClean="0"/>
              <a:t>2</a:t>
            </a:r>
            <a:r>
              <a:rPr lang="en-US" sz="1500" dirty="0" smtClean="0"/>
              <a:t>, with the evolution equations of </a:t>
            </a:r>
          </a:p>
          <a:p>
            <a:pPr>
              <a:buFont typeface="Wingdings" pitchFamily="2" charset="2"/>
              <a:buChar char="Ø"/>
            </a:pPr>
            <a:r>
              <a:rPr lang="en-US" sz="1500" dirty="0" smtClean="0"/>
              <a:t>           from GRV at Q</a:t>
            </a:r>
            <a:r>
              <a:rPr lang="en-US" sz="1500" baseline="30000" dirty="0" smtClean="0"/>
              <a:t>2</a:t>
            </a:r>
            <a:r>
              <a:rPr lang="en-US" sz="1500" dirty="0" smtClean="0"/>
              <a:t>=2.5 GeV</a:t>
            </a:r>
            <a:r>
              <a:rPr lang="en-US" sz="1500" baseline="30000" dirty="0" smtClean="0"/>
              <a:t>2</a:t>
            </a:r>
            <a:endParaRPr lang="it-IT" sz="1500" baseline="30000" dirty="0">
              <a:solidFill>
                <a:srgbClr val="009900"/>
              </a:solidFill>
            </a:endParaRPr>
          </a:p>
        </p:txBody>
      </p:sp>
      <p:pic>
        <p:nvPicPr>
          <p:cNvPr id="604" name="Picture 603" descr="txp_fi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5"/>
          <a:stretch>
            <a:fillRect/>
          </a:stretch>
        </p:blipFill>
        <p:spPr bwMode="auto">
          <a:xfrm>
            <a:off x="319913" y="1364435"/>
            <a:ext cx="434750" cy="276983"/>
          </a:xfrm>
          <a:prstGeom prst="rect">
            <a:avLst/>
          </a:prstGeom>
          <a:noFill/>
          <a:ln/>
          <a:effectLst/>
        </p:spPr>
      </p:pic>
      <p:sp>
        <p:nvSpPr>
          <p:cNvPr id="35" name="TextBox 34"/>
          <p:cNvSpPr txBox="1"/>
          <p:nvPr/>
        </p:nvSpPr>
        <p:spPr>
          <a:xfrm>
            <a:off x="278130" y="848380"/>
            <a:ext cx="3760470" cy="3554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gaussian ansatz</a:t>
            </a:r>
            <a:endParaRPr lang="en-US" dirty="0"/>
          </a:p>
        </p:txBody>
      </p:sp>
      <p:sp>
        <p:nvSpPr>
          <p:cNvPr id="36" name="Right Arrow 35"/>
          <p:cNvSpPr/>
          <p:nvPr/>
        </p:nvSpPr>
        <p:spPr bwMode="auto">
          <a:xfrm>
            <a:off x="2054352" y="932962"/>
            <a:ext cx="336042" cy="144018"/>
          </a:xfrm>
          <a:prstGeom prst="rightArrow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6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Comic Sans MS" pitchFamily="66" charset="0"/>
              <a:cs typeface="Arial" pitchFamily="34" charset="0"/>
            </a:endParaRPr>
          </a:p>
        </p:txBody>
      </p:sp>
      <p:pic>
        <p:nvPicPr>
          <p:cNvPr id="43" name="Picture 42" descr="txp_fi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6"/>
          <a:stretch>
            <a:fillRect/>
          </a:stretch>
        </p:blipFill>
        <p:spPr bwMode="auto">
          <a:xfrm>
            <a:off x="7924996" y="1417319"/>
            <a:ext cx="464222" cy="207507"/>
          </a:xfrm>
          <a:prstGeom prst="rect">
            <a:avLst/>
          </a:prstGeom>
          <a:noFill/>
          <a:ln/>
          <a:effectLst/>
        </p:spPr>
      </p:pic>
      <p:pic>
        <p:nvPicPr>
          <p:cNvPr id="45" name="Picture 44" descr="txp_fi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7"/>
          <a:stretch>
            <a:fillRect/>
          </a:stretch>
        </p:blipFill>
        <p:spPr bwMode="auto">
          <a:xfrm>
            <a:off x="304800" y="1773517"/>
            <a:ext cx="445034" cy="207683"/>
          </a:xfrm>
          <a:prstGeom prst="rect">
            <a:avLst/>
          </a:prstGeom>
          <a:noFill/>
          <a:ln/>
          <a:effectLst/>
        </p:spPr>
      </p:pic>
      <p:sp>
        <p:nvSpPr>
          <p:cNvPr id="634" name="Text Box 20"/>
          <p:cNvSpPr txBox="1">
            <a:spLocks noChangeArrowheads="1"/>
          </p:cNvSpPr>
          <p:nvPr/>
        </p:nvSpPr>
        <p:spPr bwMode="auto">
          <a:xfrm>
            <a:off x="0" y="4290536"/>
            <a:ext cx="3657600" cy="30777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sz="1400" dirty="0" smtClean="0"/>
              <a:t>Kotzinian, arXiv:0705.2402</a:t>
            </a:r>
            <a:endParaRPr lang="it-IT" sz="1400" dirty="0"/>
          </a:p>
        </p:txBody>
      </p:sp>
      <p:sp>
        <p:nvSpPr>
          <p:cNvPr id="599" name="TextBox 598"/>
          <p:cNvSpPr txBox="1"/>
          <p:nvPr/>
        </p:nvSpPr>
        <p:spPr>
          <a:xfrm>
            <a:off x="304800" y="3962400"/>
            <a:ext cx="16764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COMPASS Coll.</a:t>
            </a:r>
            <a:endParaRPr lang="en-US" dirty="0">
              <a:solidFill>
                <a:srgbClr val="FF0000"/>
              </a:solidFill>
            </a:endParaRPr>
          </a:p>
        </p:txBody>
      </p:sp>
      <p:grpSp>
        <p:nvGrpSpPr>
          <p:cNvPr id="2" name="Group 1468"/>
          <p:cNvGrpSpPr>
            <a:grpSpLocks noChangeAspect="1"/>
          </p:cNvGrpSpPr>
          <p:nvPr/>
        </p:nvGrpSpPr>
        <p:grpSpPr>
          <a:xfrm>
            <a:off x="3581400" y="2656296"/>
            <a:ext cx="4674346" cy="4049304"/>
            <a:chOff x="3871248" y="2165731"/>
            <a:chExt cx="4967952" cy="4303649"/>
          </a:xfrm>
        </p:grpSpPr>
        <p:grpSp>
          <p:nvGrpSpPr>
            <p:cNvPr id="3" name="Group 488"/>
            <p:cNvGrpSpPr/>
            <p:nvPr/>
          </p:nvGrpSpPr>
          <p:grpSpPr bwMode="auto">
            <a:xfrm>
              <a:off x="3874296" y="4499800"/>
              <a:ext cx="2252282" cy="1969580"/>
              <a:chOff x="1557718" y="4272471"/>
              <a:chExt cx="2252282" cy="1969580"/>
            </a:xfrm>
          </p:grpSpPr>
          <p:sp>
            <p:nvSpPr>
              <p:cNvPr id="1353" name="Freeform 235"/>
              <p:cNvSpPr>
                <a:spLocks noEditPoints="1"/>
              </p:cNvSpPr>
              <p:nvPr/>
            </p:nvSpPr>
            <p:spPr bwMode="auto">
              <a:xfrm>
                <a:off x="1908428" y="4316476"/>
                <a:ext cx="1900238" cy="1706880"/>
              </a:xfrm>
              <a:custGeom>
                <a:avLst/>
                <a:gdLst/>
                <a:ahLst/>
                <a:cxnLst>
                  <a:cxn ang="0">
                    <a:pos x="6" y="2"/>
                  </a:cxn>
                  <a:cxn ang="0">
                    <a:pos x="3" y="2"/>
                  </a:cxn>
                  <a:cxn ang="0">
                    <a:pos x="3" y="6"/>
                  </a:cxn>
                  <a:cxn ang="0">
                    <a:pos x="1422" y="6"/>
                  </a:cxn>
                  <a:cxn ang="0">
                    <a:pos x="1422" y="2"/>
                  </a:cxn>
                  <a:cxn ang="0">
                    <a:pos x="1419" y="2"/>
                  </a:cxn>
                  <a:cxn ang="0">
                    <a:pos x="1419" y="1277"/>
                  </a:cxn>
                  <a:cxn ang="0">
                    <a:pos x="1422" y="1277"/>
                  </a:cxn>
                  <a:cxn ang="0">
                    <a:pos x="1422" y="1274"/>
                  </a:cxn>
                  <a:cxn ang="0">
                    <a:pos x="3" y="1274"/>
                  </a:cxn>
                  <a:cxn ang="0">
                    <a:pos x="3" y="1277"/>
                  </a:cxn>
                  <a:cxn ang="0">
                    <a:pos x="6" y="1277"/>
                  </a:cxn>
                  <a:cxn ang="0">
                    <a:pos x="6" y="2"/>
                  </a:cxn>
                  <a:cxn ang="0">
                    <a:pos x="0" y="1277"/>
                  </a:cxn>
                  <a:cxn ang="0">
                    <a:pos x="0" y="1280"/>
                  </a:cxn>
                  <a:cxn ang="0">
                    <a:pos x="1425" y="1280"/>
                  </a:cxn>
                  <a:cxn ang="0">
                    <a:pos x="1425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1277"/>
                  </a:cxn>
                </a:cxnLst>
                <a:rect l="0" t="0" r="r" b="b"/>
                <a:pathLst>
                  <a:path w="1425" h="1280">
                    <a:moveTo>
                      <a:pt x="6" y="2"/>
                    </a:moveTo>
                    <a:lnTo>
                      <a:pt x="3" y="2"/>
                    </a:lnTo>
                    <a:lnTo>
                      <a:pt x="3" y="6"/>
                    </a:lnTo>
                    <a:lnTo>
                      <a:pt x="1422" y="6"/>
                    </a:lnTo>
                    <a:lnTo>
                      <a:pt x="1422" y="2"/>
                    </a:lnTo>
                    <a:lnTo>
                      <a:pt x="1419" y="2"/>
                    </a:lnTo>
                    <a:lnTo>
                      <a:pt x="1419" y="1277"/>
                    </a:lnTo>
                    <a:lnTo>
                      <a:pt x="1422" y="1277"/>
                    </a:lnTo>
                    <a:lnTo>
                      <a:pt x="1422" y="1274"/>
                    </a:lnTo>
                    <a:lnTo>
                      <a:pt x="3" y="1274"/>
                    </a:lnTo>
                    <a:lnTo>
                      <a:pt x="3" y="1277"/>
                    </a:lnTo>
                    <a:lnTo>
                      <a:pt x="6" y="1277"/>
                    </a:lnTo>
                    <a:lnTo>
                      <a:pt x="6" y="2"/>
                    </a:lnTo>
                    <a:close/>
                    <a:moveTo>
                      <a:pt x="0" y="1277"/>
                    </a:moveTo>
                    <a:lnTo>
                      <a:pt x="0" y="1280"/>
                    </a:lnTo>
                    <a:lnTo>
                      <a:pt x="1425" y="1280"/>
                    </a:lnTo>
                    <a:lnTo>
                      <a:pt x="1425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127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54" name="Line 236"/>
              <p:cNvSpPr>
                <a:spLocks noChangeShapeType="1"/>
              </p:cNvSpPr>
              <p:nvPr/>
            </p:nvSpPr>
            <p:spPr bwMode="auto">
              <a:xfrm flipV="1">
                <a:off x="1912429" y="4319143"/>
                <a:ext cx="1333" cy="170021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55" name="Line 237"/>
              <p:cNvSpPr>
                <a:spLocks noChangeShapeType="1"/>
              </p:cNvSpPr>
              <p:nvPr/>
            </p:nvSpPr>
            <p:spPr bwMode="auto">
              <a:xfrm flipH="1">
                <a:off x="1912429" y="6019356"/>
                <a:ext cx="85344" cy="133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56" name="Line 238"/>
              <p:cNvSpPr>
                <a:spLocks noChangeShapeType="1"/>
              </p:cNvSpPr>
              <p:nvPr/>
            </p:nvSpPr>
            <p:spPr bwMode="auto">
              <a:xfrm flipH="1">
                <a:off x="1912429" y="5848668"/>
                <a:ext cx="41338" cy="133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57" name="Line 239"/>
              <p:cNvSpPr>
                <a:spLocks noChangeShapeType="1"/>
              </p:cNvSpPr>
              <p:nvPr/>
            </p:nvSpPr>
            <p:spPr bwMode="auto">
              <a:xfrm flipH="1">
                <a:off x="1912429" y="5679313"/>
                <a:ext cx="41338" cy="133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58" name="Line 240"/>
              <p:cNvSpPr>
                <a:spLocks noChangeShapeType="1"/>
              </p:cNvSpPr>
              <p:nvPr/>
            </p:nvSpPr>
            <p:spPr bwMode="auto">
              <a:xfrm flipH="1">
                <a:off x="1912429" y="5509959"/>
                <a:ext cx="41338" cy="133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59" name="Line 241"/>
              <p:cNvSpPr>
                <a:spLocks noChangeShapeType="1"/>
              </p:cNvSpPr>
              <p:nvPr/>
            </p:nvSpPr>
            <p:spPr bwMode="auto">
              <a:xfrm flipH="1">
                <a:off x="1912429" y="5340604"/>
                <a:ext cx="41338" cy="133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60" name="Line 242"/>
              <p:cNvSpPr>
                <a:spLocks noChangeShapeType="1"/>
              </p:cNvSpPr>
              <p:nvPr/>
            </p:nvSpPr>
            <p:spPr bwMode="auto">
              <a:xfrm flipH="1">
                <a:off x="1912429" y="5169916"/>
                <a:ext cx="85344" cy="133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61" name="Line 243"/>
              <p:cNvSpPr>
                <a:spLocks noChangeShapeType="1"/>
              </p:cNvSpPr>
              <p:nvPr/>
            </p:nvSpPr>
            <p:spPr bwMode="auto">
              <a:xfrm flipH="1">
                <a:off x="1912429" y="4999228"/>
                <a:ext cx="41338" cy="133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62" name="Line 244"/>
              <p:cNvSpPr>
                <a:spLocks noChangeShapeType="1"/>
              </p:cNvSpPr>
              <p:nvPr/>
            </p:nvSpPr>
            <p:spPr bwMode="auto">
              <a:xfrm flipH="1">
                <a:off x="1912429" y="4831207"/>
                <a:ext cx="41338" cy="133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63" name="Line 245"/>
              <p:cNvSpPr>
                <a:spLocks noChangeShapeType="1"/>
              </p:cNvSpPr>
              <p:nvPr/>
            </p:nvSpPr>
            <p:spPr bwMode="auto">
              <a:xfrm flipH="1">
                <a:off x="1912429" y="4659186"/>
                <a:ext cx="41338" cy="133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64" name="Line 246"/>
              <p:cNvSpPr>
                <a:spLocks noChangeShapeType="1"/>
              </p:cNvSpPr>
              <p:nvPr/>
            </p:nvSpPr>
            <p:spPr bwMode="auto">
              <a:xfrm flipH="1">
                <a:off x="1912429" y="4491165"/>
                <a:ext cx="41338" cy="133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65" name="Line 247"/>
              <p:cNvSpPr>
                <a:spLocks noChangeShapeType="1"/>
              </p:cNvSpPr>
              <p:nvPr/>
            </p:nvSpPr>
            <p:spPr bwMode="auto">
              <a:xfrm flipH="1">
                <a:off x="1912429" y="4320477"/>
                <a:ext cx="85344" cy="133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66" name="Rectangle 248"/>
              <p:cNvSpPr>
                <a:spLocks noChangeArrowheads="1"/>
              </p:cNvSpPr>
              <p:nvPr/>
            </p:nvSpPr>
            <p:spPr bwMode="auto">
              <a:xfrm>
                <a:off x="1557718" y="6030024"/>
                <a:ext cx="40005" cy="13335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67" name="Freeform 249"/>
              <p:cNvSpPr>
                <a:spLocks noEditPoints="1"/>
              </p:cNvSpPr>
              <p:nvPr/>
            </p:nvSpPr>
            <p:spPr bwMode="auto">
              <a:xfrm>
                <a:off x="1605724" y="5971350"/>
                <a:ext cx="62674" cy="100013"/>
              </a:xfrm>
              <a:custGeom>
                <a:avLst/>
                <a:gdLst/>
                <a:ahLst/>
                <a:cxnLst>
                  <a:cxn ang="0">
                    <a:pos x="47" y="37"/>
                  </a:cxn>
                  <a:cxn ang="0">
                    <a:pos x="46" y="48"/>
                  </a:cxn>
                  <a:cxn ang="0">
                    <a:pos x="43" y="58"/>
                  </a:cxn>
                  <a:cxn ang="0">
                    <a:pos x="43" y="60"/>
                  </a:cxn>
                  <a:cxn ang="0">
                    <a:pos x="41" y="63"/>
                  </a:cxn>
                  <a:cxn ang="0">
                    <a:pos x="39" y="67"/>
                  </a:cxn>
                  <a:cxn ang="0">
                    <a:pos x="37" y="69"/>
                  </a:cxn>
                  <a:cxn ang="0">
                    <a:pos x="34" y="71"/>
                  </a:cxn>
                  <a:cxn ang="0">
                    <a:pos x="32" y="73"/>
                  </a:cxn>
                  <a:cxn ang="0">
                    <a:pos x="31" y="74"/>
                  </a:cxn>
                  <a:cxn ang="0">
                    <a:pos x="29" y="75"/>
                  </a:cxn>
                  <a:cxn ang="0">
                    <a:pos x="27" y="75"/>
                  </a:cxn>
                  <a:cxn ang="0">
                    <a:pos x="25" y="75"/>
                  </a:cxn>
                  <a:cxn ang="0">
                    <a:pos x="21" y="75"/>
                  </a:cxn>
                  <a:cxn ang="0">
                    <a:pos x="17" y="74"/>
                  </a:cxn>
                  <a:cxn ang="0">
                    <a:pos x="14" y="73"/>
                  </a:cxn>
                  <a:cxn ang="0">
                    <a:pos x="9" y="68"/>
                  </a:cxn>
                  <a:cxn ang="0">
                    <a:pos x="5" y="62"/>
                  </a:cxn>
                  <a:cxn ang="0">
                    <a:pos x="2" y="56"/>
                  </a:cxn>
                  <a:cxn ang="0">
                    <a:pos x="1" y="47"/>
                  </a:cxn>
                  <a:cxn ang="0">
                    <a:pos x="0" y="39"/>
                  </a:cxn>
                  <a:cxn ang="0">
                    <a:pos x="1" y="27"/>
                  </a:cxn>
                  <a:cxn ang="0">
                    <a:pos x="4" y="17"/>
                  </a:cxn>
                  <a:cxn ang="0">
                    <a:pos x="7" y="10"/>
                  </a:cxn>
                  <a:cxn ang="0">
                    <a:pos x="12" y="4"/>
                  </a:cxn>
                  <a:cxn ang="0">
                    <a:pos x="17" y="1"/>
                  </a:cxn>
                  <a:cxn ang="0">
                    <a:pos x="23" y="0"/>
                  </a:cxn>
                  <a:cxn ang="0">
                    <a:pos x="29" y="1"/>
                  </a:cxn>
                  <a:cxn ang="0">
                    <a:pos x="35" y="4"/>
                  </a:cxn>
                  <a:cxn ang="0">
                    <a:pos x="40" y="9"/>
                  </a:cxn>
                  <a:cxn ang="0">
                    <a:pos x="43" y="16"/>
                  </a:cxn>
                  <a:cxn ang="0">
                    <a:pos x="46" y="27"/>
                  </a:cxn>
                  <a:cxn ang="0">
                    <a:pos x="47" y="37"/>
                  </a:cxn>
                  <a:cxn ang="0">
                    <a:pos x="31" y="37"/>
                  </a:cxn>
                  <a:cxn ang="0">
                    <a:pos x="31" y="12"/>
                  </a:cxn>
                  <a:cxn ang="0">
                    <a:pos x="30" y="9"/>
                  </a:cxn>
                  <a:cxn ang="0">
                    <a:pos x="29" y="7"/>
                  </a:cxn>
                  <a:cxn ang="0">
                    <a:pos x="27" y="5"/>
                  </a:cxn>
                  <a:cxn ang="0">
                    <a:pos x="25" y="4"/>
                  </a:cxn>
                  <a:cxn ang="0">
                    <a:pos x="25" y="4"/>
                  </a:cxn>
                  <a:cxn ang="0">
                    <a:pos x="21" y="4"/>
                  </a:cxn>
                  <a:cxn ang="0">
                    <a:pos x="19" y="4"/>
                  </a:cxn>
                  <a:cxn ang="0">
                    <a:pos x="18" y="7"/>
                  </a:cxn>
                  <a:cxn ang="0">
                    <a:pos x="17" y="9"/>
                  </a:cxn>
                  <a:cxn ang="0">
                    <a:pos x="17" y="11"/>
                  </a:cxn>
                  <a:cxn ang="0">
                    <a:pos x="17" y="15"/>
                  </a:cxn>
                  <a:cxn ang="0">
                    <a:pos x="17" y="22"/>
                  </a:cxn>
                  <a:cxn ang="0">
                    <a:pos x="16" y="31"/>
                  </a:cxn>
                  <a:cxn ang="0">
                    <a:pos x="16" y="54"/>
                  </a:cxn>
                  <a:cxn ang="0">
                    <a:pos x="17" y="60"/>
                  </a:cxn>
                  <a:cxn ang="0">
                    <a:pos x="17" y="65"/>
                  </a:cxn>
                  <a:cxn ang="0">
                    <a:pos x="19" y="69"/>
                  </a:cxn>
                  <a:cxn ang="0">
                    <a:pos x="19" y="71"/>
                  </a:cxn>
                  <a:cxn ang="0">
                    <a:pos x="22" y="72"/>
                  </a:cxn>
                  <a:cxn ang="0">
                    <a:pos x="25" y="72"/>
                  </a:cxn>
                  <a:cxn ang="0">
                    <a:pos x="26" y="71"/>
                  </a:cxn>
                  <a:cxn ang="0">
                    <a:pos x="27" y="71"/>
                  </a:cxn>
                  <a:cxn ang="0">
                    <a:pos x="27" y="69"/>
                  </a:cxn>
                  <a:cxn ang="0">
                    <a:pos x="29" y="68"/>
                  </a:cxn>
                  <a:cxn ang="0">
                    <a:pos x="29" y="67"/>
                  </a:cxn>
                  <a:cxn ang="0">
                    <a:pos x="31" y="63"/>
                  </a:cxn>
                  <a:cxn ang="0">
                    <a:pos x="31" y="60"/>
                  </a:cxn>
                  <a:cxn ang="0">
                    <a:pos x="31" y="37"/>
                  </a:cxn>
                </a:cxnLst>
                <a:rect l="0" t="0" r="r" b="b"/>
                <a:pathLst>
                  <a:path w="47" h="75">
                    <a:moveTo>
                      <a:pt x="47" y="37"/>
                    </a:moveTo>
                    <a:lnTo>
                      <a:pt x="46" y="48"/>
                    </a:lnTo>
                    <a:lnTo>
                      <a:pt x="43" y="58"/>
                    </a:lnTo>
                    <a:lnTo>
                      <a:pt x="43" y="60"/>
                    </a:lnTo>
                    <a:lnTo>
                      <a:pt x="41" y="63"/>
                    </a:lnTo>
                    <a:lnTo>
                      <a:pt x="39" y="67"/>
                    </a:lnTo>
                    <a:lnTo>
                      <a:pt x="37" y="69"/>
                    </a:lnTo>
                    <a:lnTo>
                      <a:pt x="34" y="71"/>
                    </a:lnTo>
                    <a:lnTo>
                      <a:pt x="32" y="73"/>
                    </a:lnTo>
                    <a:lnTo>
                      <a:pt x="31" y="74"/>
                    </a:lnTo>
                    <a:lnTo>
                      <a:pt x="29" y="75"/>
                    </a:lnTo>
                    <a:lnTo>
                      <a:pt x="27" y="75"/>
                    </a:lnTo>
                    <a:lnTo>
                      <a:pt x="25" y="75"/>
                    </a:lnTo>
                    <a:lnTo>
                      <a:pt x="21" y="75"/>
                    </a:lnTo>
                    <a:lnTo>
                      <a:pt x="17" y="74"/>
                    </a:lnTo>
                    <a:lnTo>
                      <a:pt x="14" y="73"/>
                    </a:lnTo>
                    <a:lnTo>
                      <a:pt x="9" y="68"/>
                    </a:lnTo>
                    <a:lnTo>
                      <a:pt x="5" y="62"/>
                    </a:lnTo>
                    <a:lnTo>
                      <a:pt x="2" y="56"/>
                    </a:lnTo>
                    <a:lnTo>
                      <a:pt x="1" y="47"/>
                    </a:lnTo>
                    <a:lnTo>
                      <a:pt x="0" y="39"/>
                    </a:lnTo>
                    <a:lnTo>
                      <a:pt x="1" y="27"/>
                    </a:lnTo>
                    <a:lnTo>
                      <a:pt x="4" y="17"/>
                    </a:lnTo>
                    <a:lnTo>
                      <a:pt x="7" y="10"/>
                    </a:lnTo>
                    <a:lnTo>
                      <a:pt x="12" y="4"/>
                    </a:lnTo>
                    <a:lnTo>
                      <a:pt x="17" y="1"/>
                    </a:lnTo>
                    <a:lnTo>
                      <a:pt x="23" y="0"/>
                    </a:lnTo>
                    <a:lnTo>
                      <a:pt x="29" y="1"/>
                    </a:lnTo>
                    <a:lnTo>
                      <a:pt x="35" y="4"/>
                    </a:lnTo>
                    <a:lnTo>
                      <a:pt x="40" y="9"/>
                    </a:lnTo>
                    <a:lnTo>
                      <a:pt x="43" y="16"/>
                    </a:lnTo>
                    <a:lnTo>
                      <a:pt x="46" y="27"/>
                    </a:lnTo>
                    <a:lnTo>
                      <a:pt x="47" y="37"/>
                    </a:lnTo>
                    <a:close/>
                    <a:moveTo>
                      <a:pt x="31" y="37"/>
                    </a:moveTo>
                    <a:lnTo>
                      <a:pt x="31" y="12"/>
                    </a:lnTo>
                    <a:lnTo>
                      <a:pt x="30" y="9"/>
                    </a:lnTo>
                    <a:lnTo>
                      <a:pt x="29" y="7"/>
                    </a:lnTo>
                    <a:lnTo>
                      <a:pt x="27" y="5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1" y="4"/>
                    </a:lnTo>
                    <a:lnTo>
                      <a:pt x="19" y="4"/>
                    </a:lnTo>
                    <a:lnTo>
                      <a:pt x="18" y="7"/>
                    </a:lnTo>
                    <a:lnTo>
                      <a:pt x="17" y="9"/>
                    </a:lnTo>
                    <a:lnTo>
                      <a:pt x="17" y="11"/>
                    </a:lnTo>
                    <a:lnTo>
                      <a:pt x="17" y="15"/>
                    </a:lnTo>
                    <a:lnTo>
                      <a:pt x="17" y="22"/>
                    </a:lnTo>
                    <a:lnTo>
                      <a:pt x="16" y="31"/>
                    </a:lnTo>
                    <a:lnTo>
                      <a:pt x="16" y="54"/>
                    </a:lnTo>
                    <a:lnTo>
                      <a:pt x="17" y="60"/>
                    </a:lnTo>
                    <a:lnTo>
                      <a:pt x="17" y="65"/>
                    </a:lnTo>
                    <a:lnTo>
                      <a:pt x="19" y="69"/>
                    </a:lnTo>
                    <a:lnTo>
                      <a:pt x="19" y="71"/>
                    </a:lnTo>
                    <a:lnTo>
                      <a:pt x="22" y="72"/>
                    </a:lnTo>
                    <a:lnTo>
                      <a:pt x="25" y="72"/>
                    </a:lnTo>
                    <a:lnTo>
                      <a:pt x="26" y="71"/>
                    </a:lnTo>
                    <a:lnTo>
                      <a:pt x="27" y="71"/>
                    </a:lnTo>
                    <a:lnTo>
                      <a:pt x="27" y="69"/>
                    </a:lnTo>
                    <a:lnTo>
                      <a:pt x="29" y="68"/>
                    </a:lnTo>
                    <a:lnTo>
                      <a:pt x="29" y="67"/>
                    </a:lnTo>
                    <a:lnTo>
                      <a:pt x="31" y="63"/>
                    </a:lnTo>
                    <a:lnTo>
                      <a:pt x="31" y="60"/>
                    </a:lnTo>
                    <a:lnTo>
                      <a:pt x="31" y="3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68" name="Freeform 250"/>
              <p:cNvSpPr>
                <a:spLocks/>
              </p:cNvSpPr>
              <p:nvPr/>
            </p:nvSpPr>
            <p:spPr bwMode="auto">
              <a:xfrm>
                <a:off x="1680400" y="6048693"/>
                <a:ext cx="22669" cy="22670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11" y="0"/>
                  </a:cxn>
                  <a:cxn ang="0">
                    <a:pos x="14" y="2"/>
                  </a:cxn>
                  <a:cxn ang="0">
                    <a:pos x="16" y="5"/>
                  </a:cxn>
                  <a:cxn ang="0">
                    <a:pos x="17" y="9"/>
                  </a:cxn>
                  <a:cxn ang="0">
                    <a:pos x="16" y="11"/>
                  </a:cxn>
                  <a:cxn ang="0">
                    <a:pos x="16" y="13"/>
                  </a:cxn>
                  <a:cxn ang="0">
                    <a:pos x="14" y="15"/>
                  </a:cxn>
                  <a:cxn ang="0">
                    <a:pos x="13" y="16"/>
                  </a:cxn>
                  <a:cxn ang="0">
                    <a:pos x="12" y="17"/>
                  </a:cxn>
                  <a:cxn ang="0">
                    <a:pos x="10" y="17"/>
                  </a:cxn>
                  <a:cxn ang="0">
                    <a:pos x="6" y="17"/>
                  </a:cxn>
                  <a:cxn ang="0">
                    <a:pos x="4" y="16"/>
                  </a:cxn>
                  <a:cxn ang="0">
                    <a:pos x="2" y="15"/>
                  </a:cxn>
                  <a:cxn ang="0">
                    <a:pos x="2" y="13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7"/>
                  </a:cxn>
                  <a:cxn ang="0">
                    <a:pos x="1" y="4"/>
                  </a:cxn>
                  <a:cxn ang="0">
                    <a:pos x="2" y="2"/>
                  </a:cxn>
                  <a:cxn ang="0">
                    <a:pos x="8" y="0"/>
                  </a:cxn>
                </a:cxnLst>
                <a:rect l="0" t="0" r="r" b="b"/>
                <a:pathLst>
                  <a:path w="17" h="17">
                    <a:moveTo>
                      <a:pt x="8" y="0"/>
                    </a:moveTo>
                    <a:lnTo>
                      <a:pt x="11" y="0"/>
                    </a:lnTo>
                    <a:lnTo>
                      <a:pt x="14" y="2"/>
                    </a:lnTo>
                    <a:lnTo>
                      <a:pt x="16" y="5"/>
                    </a:lnTo>
                    <a:lnTo>
                      <a:pt x="17" y="9"/>
                    </a:lnTo>
                    <a:lnTo>
                      <a:pt x="16" y="11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13" y="16"/>
                    </a:lnTo>
                    <a:lnTo>
                      <a:pt x="12" y="17"/>
                    </a:lnTo>
                    <a:lnTo>
                      <a:pt x="10" y="17"/>
                    </a:lnTo>
                    <a:lnTo>
                      <a:pt x="6" y="17"/>
                    </a:lnTo>
                    <a:lnTo>
                      <a:pt x="4" y="16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1" y="4"/>
                    </a:lnTo>
                    <a:lnTo>
                      <a:pt x="2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69" name="Freeform 251"/>
              <p:cNvSpPr>
                <a:spLocks noEditPoints="1"/>
              </p:cNvSpPr>
              <p:nvPr/>
            </p:nvSpPr>
            <p:spPr bwMode="auto">
              <a:xfrm>
                <a:off x="1715071" y="5971350"/>
                <a:ext cx="61341" cy="100013"/>
              </a:xfrm>
              <a:custGeom>
                <a:avLst/>
                <a:gdLst/>
                <a:ahLst/>
                <a:cxnLst>
                  <a:cxn ang="0">
                    <a:pos x="46" y="37"/>
                  </a:cxn>
                  <a:cxn ang="0">
                    <a:pos x="46" y="48"/>
                  </a:cxn>
                  <a:cxn ang="0">
                    <a:pos x="43" y="58"/>
                  </a:cxn>
                  <a:cxn ang="0">
                    <a:pos x="42" y="60"/>
                  </a:cxn>
                  <a:cxn ang="0">
                    <a:pos x="41" y="63"/>
                  </a:cxn>
                  <a:cxn ang="0">
                    <a:pos x="38" y="67"/>
                  </a:cxn>
                  <a:cxn ang="0">
                    <a:pos x="36" y="69"/>
                  </a:cxn>
                  <a:cxn ang="0">
                    <a:pos x="34" y="71"/>
                  </a:cxn>
                  <a:cxn ang="0">
                    <a:pos x="32" y="73"/>
                  </a:cxn>
                  <a:cxn ang="0">
                    <a:pos x="30" y="74"/>
                  </a:cxn>
                  <a:cxn ang="0">
                    <a:pos x="28" y="75"/>
                  </a:cxn>
                  <a:cxn ang="0">
                    <a:pos x="27" y="75"/>
                  </a:cxn>
                  <a:cxn ang="0">
                    <a:pos x="25" y="75"/>
                  </a:cxn>
                  <a:cxn ang="0">
                    <a:pos x="20" y="75"/>
                  </a:cxn>
                  <a:cxn ang="0">
                    <a:pos x="16" y="74"/>
                  </a:cxn>
                  <a:cxn ang="0">
                    <a:pos x="13" y="73"/>
                  </a:cxn>
                  <a:cxn ang="0">
                    <a:pos x="9" y="68"/>
                  </a:cxn>
                  <a:cxn ang="0">
                    <a:pos x="5" y="62"/>
                  </a:cxn>
                  <a:cxn ang="0">
                    <a:pos x="2" y="56"/>
                  </a:cxn>
                  <a:cxn ang="0">
                    <a:pos x="1" y="47"/>
                  </a:cxn>
                  <a:cxn ang="0">
                    <a:pos x="0" y="39"/>
                  </a:cxn>
                  <a:cxn ang="0">
                    <a:pos x="1" y="27"/>
                  </a:cxn>
                  <a:cxn ang="0">
                    <a:pos x="3" y="17"/>
                  </a:cxn>
                  <a:cxn ang="0">
                    <a:pos x="7" y="10"/>
                  </a:cxn>
                  <a:cxn ang="0">
                    <a:pos x="11" y="4"/>
                  </a:cxn>
                  <a:cxn ang="0">
                    <a:pos x="17" y="1"/>
                  </a:cxn>
                  <a:cxn ang="0">
                    <a:pos x="23" y="0"/>
                  </a:cxn>
                  <a:cxn ang="0">
                    <a:pos x="30" y="1"/>
                  </a:cxn>
                  <a:cxn ang="0">
                    <a:pos x="35" y="4"/>
                  </a:cxn>
                  <a:cxn ang="0">
                    <a:pos x="40" y="9"/>
                  </a:cxn>
                  <a:cxn ang="0">
                    <a:pos x="43" y="16"/>
                  </a:cxn>
                  <a:cxn ang="0">
                    <a:pos x="46" y="27"/>
                  </a:cxn>
                  <a:cxn ang="0">
                    <a:pos x="46" y="37"/>
                  </a:cxn>
                  <a:cxn ang="0">
                    <a:pos x="30" y="37"/>
                  </a:cxn>
                  <a:cxn ang="0">
                    <a:pos x="30" y="12"/>
                  </a:cxn>
                  <a:cxn ang="0">
                    <a:pos x="30" y="9"/>
                  </a:cxn>
                  <a:cxn ang="0">
                    <a:pos x="29" y="7"/>
                  </a:cxn>
                  <a:cxn ang="0">
                    <a:pos x="27" y="6"/>
                  </a:cxn>
                  <a:cxn ang="0">
                    <a:pos x="26" y="4"/>
                  </a:cxn>
                  <a:cxn ang="0">
                    <a:pos x="24" y="4"/>
                  </a:cxn>
                  <a:cxn ang="0">
                    <a:pos x="20" y="4"/>
                  </a:cxn>
                  <a:cxn ang="0">
                    <a:pos x="19" y="4"/>
                  </a:cxn>
                  <a:cxn ang="0">
                    <a:pos x="19" y="6"/>
                  </a:cxn>
                  <a:cxn ang="0">
                    <a:pos x="17" y="7"/>
                  </a:cxn>
                  <a:cxn ang="0">
                    <a:pos x="17" y="9"/>
                  </a:cxn>
                  <a:cxn ang="0">
                    <a:pos x="17" y="11"/>
                  </a:cxn>
                  <a:cxn ang="0">
                    <a:pos x="16" y="15"/>
                  </a:cxn>
                  <a:cxn ang="0">
                    <a:pos x="16" y="60"/>
                  </a:cxn>
                  <a:cxn ang="0">
                    <a:pos x="17" y="65"/>
                  </a:cxn>
                  <a:cxn ang="0">
                    <a:pos x="18" y="69"/>
                  </a:cxn>
                  <a:cxn ang="0">
                    <a:pos x="20" y="71"/>
                  </a:cxn>
                  <a:cxn ang="0">
                    <a:pos x="21" y="72"/>
                  </a:cxn>
                  <a:cxn ang="0">
                    <a:pos x="25" y="72"/>
                  </a:cxn>
                  <a:cxn ang="0">
                    <a:pos x="26" y="71"/>
                  </a:cxn>
                  <a:cxn ang="0">
                    <a:pos x="27" y="71"/>
                  </a:cxn>
                  <a:cxn ang="0">
                    <a:pos x="27" y="69"/>
                  </a:cxn>
                  <a:cxn ang="0">
                    <a:pos x="28" y="68"/>
                  </a:cxn>
                  <a:cxn ang="0">
                    <a:pos x="30" y="67"/>
                  </a:cxn>
                  <a:cxn ang="0">
                    <a:pos x="30" y="65"/>
                  </a:cxn>
                  <a:cxn ang="0">
                    <a:pos x="30" y="60"/>
                  </a:cxn>
                  <a:cxn ang="0">
                    <a:pos x="30" y="37"/>
                  </a:cxn>
                </a:cxnLst>
                <a:rect l="0" t="0" r="r" b="b"/>
                <a:pathLst>
                  <a:path w="46" h="75">
                    <a:moveTo>
                      <a:pt x="46" y="37"/>
                    </a:moveTo>
                    <a:lnTo>
                      <a:pt x="46" y="48"/>
                    </a:lnTo>
                    <a:lnTo>
                      <a:pt x="43" y="58"/>
                    </a:lnTo>
                    <a:lnTo>
                      <a:pt x="42" y="60"/>
                    </a:lnTo>
                    <a:lnTo>
                      <a:pt x="41" y="63"/>
                    </a:lnTo>
                    <a:lnTo>
                      <a:pt x="38" y="67"/>
                    </a:lnTo>
                    <a:lnTo>
                      <a:pt x="36" y="69"/>
                    </a:lnTo>
                    <a:lnTo>
                      <a:pt x="34" y="71"/>
                    </a:lnTo>
                    <a:lnTo>
                      <a:pt x="32" y="73"/>
                    </a:lnTo>
                    <a:lnTo>
                      <a:pt x="30" y="74"/>
                    </a:lnTo>
                    <a:lnTo>
                      <a:pt x="28" y="75"/>
                    </a:lnTo>
                    <a:lnTo>
                      <a:pt x="27" y="75"/>
                    </a:lnTo>
                    <a:lnTo>
                      <a:pt x="25" y="75"/>
                    </a:lnTo>
                    <a:lnTo>
                      <a:pt x="20" y="75"/>
                    </a:lnTo>
                    <a:lnTo>
                      <a:pt x="16" y="74"/>
                    </a:lnTo>
                    <a:lnTo>
                      <a:pt x="13" y="73"/>
                    </a:lnTo>
                    <a:lnTo>
                      <a:pt x="9" y="68"/>
                    </a:lnTo>
                    <a:lnTo>
                      <a:pt x="5" y="62"/>
                    </a:lnTo>
                    <a:lnTo>
                      <a:pt x="2" y="56"/>
                    </a:lnTo>
                    <a:lnTo>
                      <a:pt x="1" y="47"/>
                    </a:lnTo>
                    <a:lnTo>
                      <a:pt x="0" y="39"/>
                    </a:lnTo>
                    <a:lnTo>
                      <a:pt x="1" y="27"/>
                    </a:lnTo>
                    <a:lnTo>
                      <a:pt x="3" y="17"/>
                    </a:lnTo>
                    <a:lnTo>
                      <a:pt x="7" y="10"/>
                    </a:lnTo>
                    <a:lnTo>
                      <a:pt x="11" y="4"/>
                    </a:lnTo>
                    <a:lnTo>
                      <a:pt x="17" y="1"/>
                    </a:lnTo>
                    <a:lnTo>
                      <a:pt x="23" y="0"/>
                    </a:lnTo>
                    <a:lnTo>
                      <a:pt x="30" y="1"/>
                    </a:lnTo>
                    <a:lnTo>
                      <a:pt x="35" y="4"/>
                    </a:lnTo>
                    <a:lnTo>
                      <a:pt x="40" y="9"/>
                    </a:lnTo>
                    <a:lnTo>
                      <a:pt x="43" y="16"/>
                    </a:lnTo>
                    <a:lnTo>
                      <a:pt x="46" y="27"/>
                    </a:lnTo>
                    <a:lnTo>
                      <a:pt x="46" y="37"/>
                    </a:lnTo>
                    <a:close/>
                    <a:moveTo>
                      <a:pt x="30" y="37"/>
                    </a:moveTo>
                    <a:lnTo>
                      <a:pt x="30" y="12"/>
                    </a:lnTo>
                    <a:lnTo>
                      <a:pt x="30" y="9"/>
                    </a:lnTo>
                    <a:lnTo>
                      <a:pt x="29" y="7"/>
                    </a:lnTo>
                    <a:lnTo>
                      <a:pt x="27" y="6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9" y="4"/>
                    </a:lnTo>
                    <a:lnTo>
                      <a:pt x="19" y="6"/>
                    </a:lnTo>
                    <a:lnTo>
                      <a:pt x="17" y="7"/>
                    </a:lnTo>
                    <a:lnTo>
                      <a:pt x="17" y="9"/>
                    </a:lnTo>
                    <a:lnTo>
                      <a:pt x="17" y="11"/>
                    </a:lnTo>
                    <a:lnTo>
                      <a:pt x="16" y="15"/>
                    </a:lnTo>
                    <a:lnTo>
                      <a:pt x="16" y="60"/>
                    </a:lnTo>
                    <a:lnTo>
                      <a:pt x="17" y="65"/>
                    </a:lnTo>
                    <a:lnTo>
                      <a:pt x="18" y="69"/>
                    </a:lnTo>
                    <a:lnTo>
                      <a:pt x="20" y="71"/>
                    </a:lnTo>
                    <a:lnTo>
                      <a:pt x="21" y="72"/>
                    </a:lnTo>
                    <a:lnTo>
                      <a:pt x="25" y="72"/>
                    </a:lnTo>
                    <a:lnTo>
                      <a:pt x="26" y="71"/>
                    </a:lnTo>
                    <a:lnTo>
                      <a:pt x="27" y="71"/>
                    </a:lnTo>
                    <a:lnTo>
                      <a:pt x="27" y="69"/>
                    </a:lnTo>
                    <a:lnTo>
                      <a:pt x="28" y="68"/>
                    </a:lnTo>
                    <a:lnTo>
                      <a:pt x="30" y="67"/>
                    </a:lnTo>
                    <a:lnTo>
                      <a:pt x="30" y="65"/>
                    </a:lnTo>
                    <a:lnTo>
                      <a:pt x="30" y="60"/>
                    </a:lnTo>
                    <a:lnTo>
                      <a:pt x="30" y="3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70" name="Freeform 252"/>
              <p:cNvSpPr>
                <a:spLocks/>
              </p:cNvSpPr>
              <p:nvPr/>
            </p:nvSpPr>
            <p:spPr bwMode="auto">
              <a:xfrm>
                <a:off x="1788413" y="5972683"/>
                <a:ext cx="61341" cy="98679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46" y="0"/>
                  </a:cxn>
                  <a:cxn ang="0">
                    <a:pos x="40" y="14"/>
                  </a:cxn>
                  <a:cxn ang="0">
                    <a:pos x="12" y="14"/>
                  </a:cxn>
                  <a:cxn ang="0">
                    <a:pos x="8" y="21"/>
                  </a:cxn>
                  <a:cxn ang="0">
                    <a:pos x="20" y="22"/>
                  </a:cxn>
                  <a:cxn ang="0">
                    <a:pos x="30" y="25"/>
                  </a:cxn>
                  <a:cxn ang="0">
                    <a:pos x="38" y="30"/>
                  </a:cxn>
                  <a:cxn ang="0">
                    <a:pos x="43" y="35"/>
                  </a:cxn>
                  <a:cxn ang="0">
                    <a:pos x="45" y="41"/>
                  </a:cxn>
                  <a:cxn ang="0">
                    <a:pos x="46" y="48"/>
                  </a:cxn>
                  <a:cxn ang="0">
                    <a:pos x="45" y="55"/>
                  </a:cxn>
                  <a:cxn ang="0">
                    <a:pos x="43" y="61"/>
                  </a:cxn>
                  <a:cxn ang="0">
                    <a:pos x="40" y="65"/>
                  </a:cxn>
                  <a:cxn ang="0">
                    <a:pos x="36" y="69"/>
                  </a:cxn>
                  <a:cxn ang="0">
                    <a:pos x="31" y="71"/>
                  </a:cxn>
                  <a:cxn ang="0">
                    <a:pos x="24" y="73"/>
                  </a:cxn>
                  <a:cxn ang="0">
                    <a:pos x="16" y="74"/>
                  </a:cxn>
                  <a:cxn ang="0">
                    <a:pos x="11" y="74"/>
                  </a:cxn>
                  <a:cxn ang="0">
                    <a:pos x="6" y="73"/>
                  </a:cxn>
                  <a:cxn ang="0">
                    <a:pos x="3" y="71"/>
                  </a:cxn>
                  <a:cxn ang="0">
                    <a:pos x="0" y="68"/>
                  </a:cxn>
                  <a:cxn ang="0">
                    <a:pos x="0" y="67"/>
                  </a:cxn>
                  <a:cxn ang="0">
                    <a:pos x="0" y="63"/>
                  </a:cxn>
                  <a:cxn ang="0">
                    <a:pos x="1" y="63"/>
                  </a:cxn>
                  <a:cxn ang="0">
                    <a:pos x="2" y="61"/>
                  </a:cxn>
                  <a:cxn ang="0">
                    <a:pos x="3" y="61"/>
                  </a:cxn>
                  <a:cxn ang="0">
                    <a:pos x="4" y="59"/>
                  </a:cxn>
                  <a:cxn ang="0">
                    <a:pos x="8" y="59"/>
                  </a:cxn>
                  <a:cxn ang="0">
                    <a:pos x="8" y="60"/>
                  </a:cxn>
                  <a:cxn ang="0">
                    <a:pos x="10" y="60"/>
                  </a:cxn>
                  <a:cxn ang="0">
                    <a:pos x="11" y="61"/>
                  </a:cxn>
                  <a:cxn ang="0">
                    <a:pos x="12" y="62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20" y="67"/>
                  </a:cxn>
                  <a:cxn ang="0">
                    <a:pos x="21" y="68"/>
                  </a:cxn>
                  <a:cxn ang="0">
                    <a:pos x="22" y="68"/>
                  </a:cxn>
                  <a:cxn ang="0">
                    <a:pos x="24" y="70"/>
                  </a:cxn>
                  <a:cxn ang="0">
                    <a:pos x="27" y="70"/>
                  </a:cxn>
                  <a:cxn ang="0">
                    <a:pos x="29" y="69"/>
                  </a:cxn>
                  <a:cxn ang="0">
                    <a:pos x="31" y="68"/>
                  </a:cxn>
                  <a:cxn ang="0">
                    <a:pos x="33" y="66"/>
                  </a:cxn>
                  <a:cxn ang="0">
                    <a:pos x="35" y="64"/>
                  </a:cxn>
                  <a:cxn ang="0">
                    <a:pos x="36" y="63"/>
                  </a:cxn>
                  <a:cxn ang="0">
                    <a:pos x="37" y="61"/>
                  </a:cxn>
                  <a:cxn ang="0">
                    <a:pos x="37" y="58"/>
                  </a:cxn>
                  <a:cxn ang="0">
                    <a:pos x="36" y="52"/>
                  </a:cxn>
                  <a:cxn ang="0">
                    <a:pos x="33" y="47"/>
                  </a:cxn>
                  <a:cxn ang="0">
                    <a:pos x="28" y="42"/>
                  </a:cxn>
                  <a:cxn ang="0">
                    <a:pos x="16" y="38"/>
                  </a:cxn>
                  <a:cxn ang="0">
                    <a:pos x="4" y="36"/>
                  </a:cxn>
                  <a:cxn ang="0">
                    <a:pos x="0" y="36"/>
                  </a:cxn>
                  <a:cxn ang="0">
                    <a:pos x="13" y="0"/>
                  </a:cxn>
                </a:cxnLst>
                <a:rect l="0" t="0" r="r" b="b"/>
                <a:pathLst>
                  <a:path w="46" h="74">
                    <a:moveTo>
                      <a:pt x="13" y="0"/>
                    </a:moveTo>
                    <a:lnTo>
                      <a:pt x="46" y="0"/>
                    </a:lnTo>
                    <a:lnTo>
                      <a:pt x="40" y="14"/>
                    </a:lnTo>
                    <a:lnTo>
                      <a:pt x="12" y="14"/>
                    </a:lnTo>
                    <a:lnTo>
                      <a:pt x="8" y="21"/>
                    </a:lnTo>
                    <a:lnTo>
                      <a:pt x="20" y="22"/>
                    </a:lnTo>
                    <a:lnTo>
                      <a:pt x="30" y="25"/>
                    </a:lnTo>
                    <a:lnTo>
                      <a:pt x="38" y="30"/>
                    </a:lnTo>
                    <a:lnTo>
                      <a:pt x="43" y="35"/>
                    </a:lnTo>
                    <a:lnTo>
                      <a:pt x="45" y="41"/>
                    </a:lnTo>
                    <a:lnTo>
                      <a:pt x="46" y="48"/>
                    </a:lnTo>
                    <a:lnTo>
                      <a:pt x="45" y="55"/>
                    </a:lnTo>
                    <a:lnTo>
                      <a:pt x="43" y="61"/>
                    </a:lnTo>
                    <a:lnTo>
                      <a:pt x="40" y="65"/>
                    </a:lnTo>
                    <a:lnTo>
                      <a:pt x="36" y="69"/>
                    </a:lnTo>
                    <a:lnTo>
                      <a:pt x="31" y="71"/>
                    </a:lnTo>
                    <a:lnTo>
                      <a:pt x="24" y="73"/>
                    </a:lnTo>
                    <a:lnTo>
                      <a:pt x="16" y="74"/>
                    </a:lnTo>
                    <a:lnTo>
                      <a:pt x="11" y="74"/>
                    </a:lnTo>
                    <a:lnTo>
                      <a:pt x="6" y="73"/>
                    </a:lnTo>
                    <a:lnTo>
                      <a:pt x="3" y="71"/>
                    </a:lnTo>
                    <a:lnTo>
                      <a:pt x="0" y="68"/>
                    </a:lnTo>
                    <a:lnTo>
                      <a:pt x="0" y="67"/>
                    </a:lnTo>
                    <a:lnTo>
                      <a:pt x="0" y="63"/>
                    </a:lnTo>
                    <a:lnTo>
                      <a:pt x="1" y="63"/>
                    </a:lnTo>
                    <a:lnTo>
                      <a:pt x="2" y="61"/>
                    </a:lnTo>
                    <a:lnTo>
                      <a:pt x="3" y="61"/>
                    </a:lnTo>
                    <a:lnTo>
                      <a:pt x="4" y="59"/>
                    </a:lnTo>
                    <a:lnTo>
                      <a:pt x="8" y="59"/>
                    </a:lnTo>
                    <a:lnTo>
                      <a:pt x="8" y="60"/>
                    </a:lnTo>
                    <a:lnTo>
                      <a:pt x="10" y="60"/>
                    </a:lnTo>
                    <a:lnTo>
                      <a:pt x="11" y="61"/>
                    </a:lnTo>
                    <a:lnTo>
                      <a:pt x="12" y="62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20" y="67"/>
                    </a:lnTo>
                    <a:lnTo>
                      <a:pt x="21" y="68"/>
                    </a:lnTo>
                    <a:lnTo>
                      <a:pt x="22" y="68"/>
                    </a:lnTo>
                    <a:lnTo>
                      <a:pt x="24" y="70"/>
                    </a:lnTo>
                    <a:lnTo>
                      <a:pt x="27" y="70"/>
                    </a:lnTo>
                    <a:lnTo>
                      <a:pt x="29" y="69"/>
                    </a:lnTo>
                    <a:lnTo>
                      <a:pt x="31" y="68"/>
                    </a:lnTo>
                    <a:lnTo>
                      <a:pt x="33" y="66"/>
                    </a:lnTo>
                    <a:lnTo>
                      <a:pt x="35" y="64"/>
                    </a:lnTo>
                    <a:lnTo>
                      <a:pt x="36" y="63"/>
                    </a:lnTo>
                    <a:lnTo>
                      <a:pt x="37" y="61"/>
                    </a:lnTo>
                    <a:lnTo>
                      <a:pt x="37" y="58"/>
                    </a:lnTo>
                    <a:lnTo>
                      <a:pt x="36" y="52"/>
                    </a:lnTo>
                    <a:lnTo>
                      <a:pt x="33" y="47"/>
                    </a:lnTo>
                    <a:lnTo>
                      <a:pt x="28" y="42"/>
                    </a:lnTo>
                    <a:lnTo>
                      <a:pt x="16" y="38"/>
                    </a:lnTo>
                    <a:lnTo>
                      <a:pt x="4" y="36"/>
                    </a:lnTo>
                    <a:lnTo>
                      <a:pt x="0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71" name="Freeform 253"/>
              <p:cNvSpPr>
                <a:spLocks noEditPoints="1"/>
              </p:cNvSpPr>
              <p:nvPr/>
            </p:nvSpPr>
            <p:spPr bwMode="auto">
              <a:xfrm>
                <a:off x="1788413" y="5121910"/>
                <a:ext cx="61341" cy="100013"/>
              </a:xfrm>
              <a:custGeom>
                <a:avLst/>
                <a:gdLst/>
                <a:ahLst/>
                <a:cxnLst>
                  <a:cxn ang="0">
                    <a:pos x="46" y="37"/>
                  </a:cxn>
                  <a:cxn ang="0">
                    <a:pos x="45" y="47"/>
                  </a:cxn>
                  <a:cxn ang="0">
                    <a:pos x="43" y="57"/>
                  </a:cxn>
                  <a:cxn ang="0">
                    <a:pos x="42" y="60"/>
                  </a:cxn>
                  <a:cxn ang="0">
                    <a:pos x="41" y="63"/>
                  </a:cxn>
                  <a:cxn ang="0">
                    <a:pos x="38" y="67"/>
                  </a:cxn>
                  <a:cxn ang="0">
                    <a:pos x="34" y="71"/>
                  </a:cxn>
                  <a:cxn ang="0">
                    <a:pos x="31" y="72"/>
                  </a:cxn>
                  <a:cxn ang="0">
                    <a:pos x="30" y="74"/>
                  </a:cxn>
                  <a:cxn ang="0">
                    <a:pos x="28" y="74"/>
                  </a:cxn>
                  <a:cxn ang="0">
                    <a:pos x="27" y="74"/>
                  </a:cxn>
                  <a:cxn ang="0">
                    <a:pos x="24" y="75"/>
                  </a:cxn>
                  <a:cxn ang="0">
                    <a:pos x="20" y="75"/>
                  </a:cxn>
                  <a:cxn ang="0">
                    <a:pos x="16" y="74"/>
                  </a:cxn>
                  <a:cxn ang="0">
                    <a:pos x="13" y="72"/>
                  </a:cxn>
                  <a:cxn ang="0">
                    <a:pos x="8" y="67"/>
                  </a:cxn>
                  <a:cxn ang="0">
                    <a:pos x="4" y="62"/>
                  </a:cxn>
                  <a:cxn ang="0">
                    <a:pos x="2" y="55"/>
                  </a:cxn>
                  <a:cxn ang="0">
                    <a:pos x="0" y="47"/>
                  </a:cxn>
                  <a:cxn ang="0">
                    <a:pos x="0" y="38"/>
                  </a:cxn>
                  <a:cxn ang="0">
                    <a:pos x="0" y="27"/>
                  </a:cxn>
                  <a:cxn ang="0">
                    <a:pos x="3" y="17"/>
                  </a:cxn>
                  <a:cxn ang="0">
                    <a:pos x="6" y="9"/>
                  </a:cxn>
                  <a:cxn ang="0">
                    <a:pos x="11" y="4"/>
                  </a:cxn>
                  <a:cxn ang="0">
                    <a:pos x="16" y="1"/>
                  </a:cxn>
                  <a:cxn ang="0">
                    <a:pos x="22" y="0"/>
                  </a:cxn>
                  <a:cxn ang="0">
                    <a:pos x="29" y="1"/>
                  </a:cxn>
                  <a:cxn ang="0">
                    <a:pos x="35" y="4"/>
                  </a:cxn>
                  <a:cxn ang="0">
                    <a:pos x="39" y="9"/>
                  </a:cxn>
                  <a:cxn ang="0">
                    <a:pos x="43" y="15"/>
                  </a:cxn>
                  <a:cxn ang="0">
                    <a:pos x="45" y="26"/>
                  </a:cxn>
                  <a:cxn ang="0">
                    <a:pos x="46" y="37"/>
                  </a:cxn>
                  <a:cxn ang="0">
                    <a:pos x="30" y="37"/>
                  </a:cxn>
                  <a:cxn ang="0">
                    <a:pos x="30" y="11"/>
                  </a:cxn>
                  <a:cxn ang="0">
                    <a:pos x="29" y="9"/>
                  </a:cxn>
                  <a:cxn ang="0">
                    <a:pos x="29" y="7"/>
                  </a:cxn>
                  <a:cxn ang="0">
                    <a:pos x="27" y="5"/>
                  </a:cxn>
                  <a:cxn ang="0">
                    <a:pos x="25" y="4"/>
                  </a:cxn>
                  <a:cxn ang="0">
                    <a:pos x="24" y="3"/>
                  </a:cxn>
                  <a:cxn ang="0">
                    <a:pos x="20" y="3"/>
                  </a:cxn>
                  <a:cxn ang="0">
                    <a:pos x="19" y="4"/>
                  </a:cxn>
                  <a:cxn ang="0">
                    <a:pos x="18" y="5"/>
                  </a:cxn>
                  <a:cxn ang="0">
                    <a:pos x="17" y="7"/>
                  </a:cxn>
                  <a:cxn ang="0">
                    <a:pos x="17" y="9"/>
                  </a:cxn>
                  <a:cxn ang="0">
                    <a:pos x="16" y="11"/>
                  </a:cxn>
                  <a:cxn ang="0">
                    <a:pos x="16" y="15"/>
                  </a:cxn>
                  <a:cxn ang="0">
                    <a:pos x="16" y="60"/>
                  </a:cxn>
                  <a:cxn ang="0">
                    <a:pos x="16" y="65"/>
                  </a:cxn>
                  <a:cxn ang="0">
                    <a:pos x="18" y="69"/>
                  </a:cxn>
                  <a:cxn ang="0">
                    <a:pos x="20" y="71"/>
                  </a:cxn>
                  <a:cxn ang="0">
                    <a:pos x="22" y="72"/>
                  </a:cxn>
                  <a:cxn ang="0">
                    <a:pos x="23" y="72"/>
                  </a:cxn>
                  <a:cxn ang="0">
                    <a:pos x="24" y="71"/>
                  </a:cxn>
                  <a:cxn ang="0">
                    <a:pos x="25" y="71"/>
                  </a:cxn>
                  <a:cxn ang="0">
                    <a:pos x="27" y="70"/>
                  </a:cxn>
                  <a:cxn ang="0">
                    <a:pos x="27" y="69"/>
                  </a:cxn>
                  <a:cxn ang="0">
                    <a:pos x="28" y="68"/>
                  </a:cxn>
                  <a:cxn ang="0">
                    <a:pos x="29" y="67"/>
                  </a:cxn>
                  <a:cxn ang="0">
                    <a:pos x="30" y="65"/>
                  </a:cxn>
                  <a:cxn ang="0">
                    <a:pos x="30" y="60"/>
                  </a:cxn>
                  <a:cxn ang="0">
                    <a:pos x="30" y="37"/>
                  </a:cxn>
                </a:cxnLst>
                <a:rect l="0" t="0" r="r" b="b"/>
                <a:pathLst>
                  <a:path w="46" h="75">
                    <a:moveTo>
                      <a:pt x="46" y="37"/>
                    </a:moveTo>
                    <a:lnTo>
                      <a:pt x="45" y="47"/>
                    </a:lnTo>
                    <a:lnTo>
                      <a:pt x="43" y="57"/>
                    </a:lnTo>
                    <a:lnTo>
                      <a:pt x="42" y="60"/>
                    </a:lnTo>
                    <a:lnTo>
                      <a:pt x="41" y="63"/>
                    </a:lnTo>
                    <a:lnTo>
                      <a:pt x="38" y="67"/>
                    </a:lnTo>
                    <a:lnTo>
                      <a:pt x="34" y="71"/>
                    </a:lnTo>
                    <a:lnTo>
                      <a:pt x="31" y="72"/>
                    </a:lnTo>
                    <a:lnTo>
                      <a:pt x="30" y="74"/>
                    </a:lnTo>
                    <a:lnTo>
                      <a:pt x="28" y="74"/>
                    </a:lnTo>
                    <a:lnTo>
                      <a:pt x="27" y="74"/>
                    </a:lnTo>
                    <a:lnTo>
                      <a:pt x="24" y="75"/>
                    </a:lnTo>
                    <a:lnTo>
                      <a:pt x="20" y="75"/>
                    </a:lnTo>
                    <a:lnTo>
                      <a:pt x="16" y="74"/>
                    </a:lnTo>
                    <a:lnTo>
                      <a:pt x="13" y="72"/>
                    </a:lnTo>
                    <a:lnTo>
                      <a:pt x="8" y="67"/>
                    </a:lnTo>
                    <a:lnTo>
                      <a:pt x="4" y="62"/>
                    </a:lnTo>
                    <a:lnTo>
                      <a:pt x="2" y="55"/>
                    </a:lnTo>
                    <a:lnTo>
                      <a:pt x="0" y="47"/>
                    </a:lnTo>
                    <a:lnTo>
                      <a:pt x="0" y="38"/>
                    </a:lnTo>
                    <a:lnTo>
                      <a:pt x="0" y="27"/>
                    </a:lnTo>
                    <a:lnTo>
                      <a:pt x="3" y="17"/>
                    </a:lnTo>
                    <a:lnTo>
                      <a:pt x="6" y="9"/>
                    </a:lnTo>
                    <a:lnTo>
                      <a:pt x="11" y="4"/>
                    </a:lnTo>
                    <a:lnTo>
                      <a:pt x="16" y="1"/>
                    </a:lnTo>
                    <a:lnTo>
                      <a:pt x="22" y="0"/>
                    </a:lnTo>
                    <a:lnTo>
                      <a:pt x="29" y="1"/>
                    </a:lnTo>
                    <a:lnTo>
                      <a:pt x="35" y="4"/>
                    </a:lnTo>
                    <a:lnTo>
                      <a:pt x="39" y="9"/>
                    </a:lnTo>
                    <a:lnTo>
                      <a:pt x="43" y="15"/>
                    </a:lnTo>
                    <a:lnTo>
                      <a:pt x="45" y="26"/>
                    </a:lnTo>
                    <a:lnTo>
                      <a:pt x="46" y="37"/>
                    </a:lnTo>
                    <a:close/>
                    <a:moveTo>
                      <a:pt x="30" y="37"/>
                    </a:moveTo>
                    <a:lnTo>
                      <a:pt x="30" y="11"/>
                    </a:lnTo>
                    <a:lnTo>
                      <a:pt x="29" y="9"/>
                    </a:lnTo>
                    <a:lnTo>
                      <a:pt x="29" y="7"/>
                    </a:lnTo>
                    <a:lnTo>
                      <a:pt x="27" y="5"/>
                    </a:lnTo>
                    <a:lnTo>
                      <a:pt x="25" y="4"/>
                    </a:lnTo>
                    <a:lnTo>
                      <a:pt x="24" y="3"/>
                    </a:lnTo>
                    <a:lnTo>
                      <a:pt x="20" y="3"/>
                    </a:lnTo>
                    <a:lnTo>
                      <a:pt x="19" y="4"/>
                    </a:lnTo>
                    <a:lnTo>
                      <a:pt x="18" y="5"/>
                    </a:lnTo>
                    <a:lnTo>
                      <a:pt x="17" y="7"/>
                    </a:lnTo>
                    <a:lnTo>
                      <a:pt x="17" y="9"/>
                    </a:lnTo>
                    <a:lnTo>
                      <a:pt x="16" y="11"/>
                    </a:lnTo>
                    <a:lnTo>
                      <a:pt x="16" y="15"/>
                    </a:lnTo>
                    <a:lnTo>
                      <a:pt x="16" y="60"/>
                    </a:lnTo>
                    <a:lnTo>
                      <a:pt x="16" y="65"/>
                    </a:lnTo>
                    <a:lnTo>
                      <a:pt x="18" y="69"/>
                    </a:lnTo>
                    <a:lnTo>
                      <a:pt x="20" y="71"/>
                    </a:lnTo>
                    <a:lnTo>
                      <a:pt x="22" y="72"/>
                    </a:lnTo>
                    <a:lnTo>
                      <a:pt x="23" y="72"/>
                    </a:lnTo>
                    <a:lnTo>
                      <a:pt x="24" y="71"/>
                    </a:lnTo>
                    <a:lnTo>
                      <a:pt x="25" y="71"/>
                    </a:lnTo>
                    <a:lnTo>
                      <a:pt x="27" y="70"/>
                    </a:lnTo>
                    <a:lnTo>
                      <a:pt x="27" y="69"/>
                    </a:lnTo>
                    <a:lnTo>
                      <a:pt x="28" y="68"/>
                    </a:lnTo>
                    <a:lnTo>
                      <a:pt x="29" y="67"/>
                    </a:lnTo>
                    <a:lnTo>
                      <a:pt x="30" y="65"/>
                    </a:lnTo>
                    <a:lnTo>
                      <a:pt x="30" y="60"/>
                    </a:lnTo>
                    <a:lnTo>
                      <a:pt x="30" y="3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72" name="Freeform 254"/>
              <p:cNvSpPr>
                <a:spLocks noEditPoints="1"/>
              </p:cNvSpPr>
              <p:nvPr/>
            </p:nvSpPr>
            <p:spPr bwMode="auto">
              <a:xfrm>
                <a:off x="1605724" y="4272471"/>
                <a:ext cx="62674" cy="100013"/>
              </a:xfrm>
              <a:custGeom>
                <a:avLst/>
                <a:gdLst/>
                <a:ahLst/>
                <a:cxnLst>
                  <a:cxn ang="0">
                    <a:pos x="47" y="37"/>
                  </a:cxn>
                  <a:cxn ang="0">
                    <a:pos x="46" y="47"/>
                  </a:cxn>
                  <a:cxn ang="0">
                    <a:pos x="43" y="57"/>
                  </a:cxn>
                  <a:cxn ang="0">
                    <a:pos x="43" y="60"/>
                  </a:cxn>
                  <a:cxn ang="0">
                    <a:pos x="41" y="62"/>
                  </a:cxn>
                  <a:cxn ang="0">
                    <a:pos x="39" y="67"/>
                  </a:cxn>
                  <a:cxn ang="0">
                    <a:pos x="35" y="71"/>
                  </a:cxn>
                  <a:cxn ang="0">
                    <a:pos x="32" y="72"/>
                  </a:cxn>
                  <a:cxn ang="0">
                    <a:pos x="31" y="73"/>
                  </a:cxn>
                  <a:cxn ang="0">
                    <a:pos x="29" y="74"/>
                  </a:cxn>
                  <a:cxn ang="0">
                    <a:pos x="27" y="74"/>
                  </a:cxn>
                  <a:cxn ang="0">
                    <a:pos x="25" y="75"/>
                  </a:cxn>
                  <a:cxn ang="0">
                    <a:pos x="21" y="75"/>
                  </a:cxn>
                  <a:cxn ang="0">
                    <a:pos x="17" y="73"/>
                  </a:cxn>
                  <a:cxn ang="0">
                    <a:pos x="14" y="72"/>
                  </a:cxn>
                  <a:cxn ang="0">
                    <a:pos x="9" y="67"/>
                  </a:cxn>
                  <a:cxn ang="0">
                    <a:pos x="5" y="62"/>
                  </a:cxn>
                  <a:cxn ang="0">
                    <a:pos x="2" y="55"/>
                  </a:cxn>
                  <a:cxn ang="0">
                    <a:pos x="1" y="46"/>
                  </a:cxn>
                  <a:cxn ang="0">
                    <a:pos x="0" y="38"/>
                  </a:cxn>
                  <a:cxn ang="0">
                    <a:pos x="1" y="27"/>
                  </a:cxn>
                  <a:cxn ang="0">
                    <a:pos x="4" y="17"/>
                  </a:cxn>
                  <a:cxn ang="0">
                    <a:pos x="7" y="9"/>
                  </a:cxn>
                  <a:cxn ang="0">
                    <a:pos x="12" y="4"/>
                  </a:cxn>
                  <a:cxn ang="0">
                    <a:pos x="17" y="0"/>
                  </a:cxn>
                  <a:cxn ang="0">
                    <a:pos x="23" y="0"/>
                  </a:cxn>
                  <a:cxn ang="0">
                    <a:pos x="30" y="0"/>
                  </a:cxn>
                  <a:cxn ang="0">
                    <a:pos x="35" y="4"/>
                  </a:cxn>
                  <a:cxn ang="0">
                    <a:pos x="40" y="8"/>
                  </a:cxn>
                  <a:cxn ang="0">
                    <a:pos x="43" y="15"/>
                  </a:cxn>
                  <a:cxn ang="0">
                    <a:pos x="46" y="26"/>
                  </a:cxn>
                  <a:cxn ang="0">
                    <a:pos x="47" y="37"/>
                  </a:cxn>
                  <a:cxn ang="0">
                    <a:pos x="31" y="37"/>
                  </a:cxn>
                  <a:cxn ang="0">
                    <a:pos x="31" y="11"/>
                  </a:cxn>
                  <a:cxn ang="0">
                    <a:pos x="30" y="8"/>
                  </a:cxn>
                  <a:cxn ang="0">
                    <a:pos x="29" y="6"/>
                  </a:cxn>
                  <a:cxn ang="0">
                    <a:pos x="27" y="5"/>
                  </a:cxn>
                  <a:cxn ang="0">
                    <a:pos x="26" y="4"/>
                  </a:cxn>
                  <a:cxn ang="0">
                    <a:pos x="25" y="3"/>
                  </a:cxn>
                  <a:cxn ang="0">
                    <a:pos x="21" y="3"/>
                  </a:cxn>
                  <a:cxn ang="0">
                    <a:pos x="20" y="4"/>
                  </a:cxn>
                  <a:cxn ang="0">
                    <a:pos x="19" y="5"/>
                  </a:cxn>
                  <a:cxn ang="0">
                    <a:pos x="18" y="6"/>
                  </a:cxn>
                  <a:cxn ang="0">
                    <a:pos x="18" y="8"/>
                  </a:cxn>
                  <a:cxn ang="0">
                    <a:pos x="17" y="10"/>
                  </a:cxn>
                  <a:cxn ang="0">
                    <a:pos x="17" y="14"/>
                  </a:cxn>
                  <a:cxn ang="0">
                    <a:pos x="17" y="60"/>
                  </a:cxn>
                  <a:cxn ang="0">
                    <a:pos x="17" y="64"/>
                  </a:cxn>
                  <a:cxn ang="0">
                    <a:pos x="19" y="69"/>
                  </a:cxn>
                  <a:cxn ang="0">
                    <a:pos x="21" y="71"/>
                  </a:cxn>
                  <a:cxn ang="0">
                    <a:pos x="23" y="71"/>
                  </a:cxn>
                  <a:cxn ang="0">
                    <a:pos x="24" y="71"/>
                  </a:cxn>
                  <a:cxn ang="0">
                    <a:pos x="25" y="71"/>
                  </a:cxn>
                  <a:cxn ang="0">
                    <a:pos x="26" y="71"/>
                  </a:cxn>
                  <a:cxn ang="0">
                    <a:pos x="27" y="70"/>
                  </a:cxn>
                  <a:cxn ang="0">
                    <a:pos x="27" y="69"/>
                  </a:cxn>
                  <a:cxn ang="0">
                    <a:pos x="29" y="68"/>
                  </a:cxn>
                  <a:cxn ang="0">
                    <a:pos x="30" y="67"/>
                  </a:cxn>
                  <a:cxn ang="0">
                    <a:pos x="31" y="64"/>
                  </a:cxn>
                  <a:cxn ang="0">
                    <a:pos x="31" y="60"/>
                  </a:cxn>
                  <a:cxn ang="0">
                    <a:pos x="31" y="37"/>
                  </a:cxn>
                </a:cxnLst>
                <a:rect l="0" t="0" r="r" b="b"/>
                <a:pathLst>
                  <a:path w="47" h="75">
                    <a:moveTo>
                      <a:pt x="47" y="37"/>
                    </a:moveTo>
                    <a:lnTo>
                      <a:pt x="46" y="47"/>
                    </a:lnTo>
                    <a:lnTo>
                      <a:pt x="43" y="57"/>
                    </a:lnTo>
                    <a:lnTo>
                      <a:pt x="43" y="60"/>
                    </a:lnTo>
                    <a:lnTo>
                      <a:pt x="41" y="62"/>
                    </a:lnTo>
                    <a:lnTo>
                      <a:pt x="39" y="67"/>
                    </a:lnTo>
                    <a:lnTo>
                      <a:pt x="35" y="71"/>
                    </a:lnTo>
                    <a:lnTo>
                      <a:pt x="32" y="72"/>
                    </a:lnTo>
                    <a:lnTo>
                      <a:pt x="31" y="73"/>
                    </a:lnTo>
                    <a:lnTo>
                      <a:pt x="29" y="74"/>
                    </a:lnTo>
                    <a:lnTo>
                      <a:pt x="27" y="74"/>
                    </a:lnTo>
                    <a:lnTo>
                      <a:pt x="25" y="75"/>
                    </a:lnTo>
                    <a:lnTo>
                      <a:pt x="21" y="75"/>
                    </a:lnTo>
                    <a:lnTo>
                      <a:pt x="17" y="73"/>
                    </a:lnTo>
                    <a:lnTo>
                      <a:pt x="14" y="72"/>
                    </a:lnTo>
                    <a:lnTo>
                      <a:pt x="9" y="67"/>
                    </a:lnTo>
                    <a:lnTo>
                      <a:pt x="5" y="62"/>
                    </a:lnTo>
                    <a:lnTo>
                      <a:pt x="2" y="55"/>
                    </a:lnTo>
                    <a:lnTo>
                      <a:pt x="1" y="46"/>
                    </a:lnTo>
                    <a:lnTo>
                      <a:pt x="0" y="38"/>
                    </a:lnTo>
                    <a:lnTo>
                      <a:pt x="1" y="27"/>
                    </a:lnTo>
                    <a:lnTo>
                      <a:pt x="4" y="17"/>
                    </a:lnTo>
                    <a:lnTo>
                      <a:pt x="7" y="9"/>
                    </a:lnTo>
                    <a:lnTo>
                      <a:pt x="12" y="4"/>
                    </a:lnTo>
                    <a:lnTo>
                      <a:pt x="17" y="0"/>
                    </a:lnTo>
                    <a:lnTo>
                      <a:pt x="23" y="0"/>
                    </a:lnTo>
                    <a:lnTo>
                      <a:pt x="30" y="0"/>
                    </a:lnTo>
                    <a:lnTo>
                      <a:pt x="35" y="4"/>
                    </a:lnTo>
                    <a:lnTo>
                      <a:pt x="40" y="8"/>
                    </a:lnTo>
                    <a:lnTo>
                      <a:pt x="43" y="15"/>
                    </a:lnTo>
                    <a:lnTo>
                      <a:pt x="46" y="26"/>
                    </a:lnTo>
                    <a:lnTo>
                      <a:pt x="47" y="37"/>
                    </a:lnTo>
                    <a:close/>
                    <a:moveTo>
                      <a:pt x="31" y="37"/>
                    </a:moveTo>
                    <a:lnTo>
                      <a:pt x="31" y="11"/>
                    </a:lnTo>
                    <a:lnTo>
                      <a:pt x="30" y="8"/>
                    </a:lnTo>
                    <a:lnTo>
                      <a:pt x="29" y="6"/>
                    </a:lnTo>
                    <a:lnTo>
                      <a:pt x="27" y="5"/>
                    </a:lnTo>
                    <a:lnTo>
                      <a:pt x="26" y="4"/>
                    </a:lnTo>
                    <a:lnTo>
                      <a:pt x="25" y="3"/>
                    </a:lnTo>
                    <a:lnTo>
                      <a:pt x="21" y="3"/>
                    </a:lnTo>
                    <a:lnTo>
                      <a:pt x="20" y="4"/>
                    </a:lnTo>
                    <a:lnTo>
                      <a:pt x="19" y="5"/>
                    </a:lnTo>
                    <a:lnTo>
                      <a:pt x="18" y="6"/>
                    </a:lnTo>
                    <a:lnTo>
                      <a:pt x="18" y="8"/>
                    </a:lnTo>
                    <a:lnTo>
                      <a:pt x="17" y="10"/>
                    </a:lnTo>
                    <a:lnTo>
                      <a:pt x="17" y="14"/>
                    </a:lnTo>
                    <a:lnTo>
                      <a:pt x="17" y="60"/>
                    </a:lnTo>
                    <a:lnTo>
                      <a:pt x="17" y="64"/>
                    </a:lnTo>
                    <a:lnTo>
                      <a:pt x="19" y="69"/>
                    </a:lnTo>
                    <a:lnTo>
                      <a:pt x="21" y="71"/>
                    </a:lnTo>
                    <a:lnTo>
                      <a:pt x="23" y="71"/>
                    </a:lnTo>
                    <a:lnTo>
                      <a:pt x="24" y="71"/>
                    </a:lnTo>
                    <a:lnTo>
                      <a:pt x="25" y="71"/>
                    </a:lnTo>
                    <a:lnTo>
                      <a:pt x="26" y="71"/>
                    </a:lnTo>
                    <a:lnTo>
                      <a:pt x="27" y="70"/>
                    </a:lnTo>
                    <a:lnTo>
                      <a:pt x="27" y="69"/>
                    </a:lnTo>
                    <a:lnTo>
                      <a:pt x="29" y="68"/>
                    </a:lnTo>
                    <a:lnTo>
                      <a:pt x="30" y="67"/>
                    </a:lnTo>
                    <a:lnTo>
                      <a:pt x="31" y="64"/>
                    </a:lnTo>
                    <a:lnTo>
                      <a:pt x="31" y="60"/>
                    </a:lnTo>
                    <a:lnTo>
                      <a:pt x="31" y="3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73" name="Freeform 255"/>
              <p:cNvSpPr>
                <a:spLocks/>
              </p:cNvSpPr>
              <p:nvPr/>
            </p:nvSpPr>
            <p:spPr bwMode="auto">
              <a:xfrm>
                <a:off x="1680400" y="4348480"/>
                <a:ext cx="22669" cy="24003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10" y="1"/>
                  </a:cxn>
                  <a:cxn ang="0">
                    <a:pos x="12" y="1"/>
                  </a:cxn>
                  <a:cxn ang="0">
                    <a:pos x="14" y="3"/>
                  </a:cxn>
                  <a:cxn ang="0">
                    <a:pos x="15" y="4"/>
                  </a:cxn>
                  <a:cxn ang="0">
                    <a:pos x="16" y="5"/>
                  </a:cxn>
                  <a:cxn ang="0">
                    <a:pos x="16" y="7"/>
                  </a:cxn>
                  <a:cxn ang="0">
                    <a:pos x="17" y="10"/>
                  </a:cxn>
                  <a:cxn ang="0">
                    <a:pos x="16" y="12"/>
                  </a:cxn>
                  <a:cxn ang="0">
                    <a:pos x="16" y="13"/>
                  </a:cxn>
                  <a:cxn ang="0">
                    <a:pos x="14" y="15"/>
                  </a:cxn>
                  <a:cxn ang="0">
                    <a:pos x="13" y="16"/>
                  </a:cxn>
                  <a:cxn ang="0">
                    <a:pos x="12" y="17"/>
                  </a:cxn>
                  <a:cxn ang="0">
                    <a:pos x="10" y="18"/>
                  </a:cxn>
                  <a:cxn ang="0">
                    <a:pos x="6" y="18"/>
                  </a:cxn>
                  <a:cxn ang="0">
                    <a:pos x="4" y="16"/>
                  </a:cxn>
                  <a:cxn ang="0">
                    <a:pos x="2" y="15"/>
                  </a:cxn>
                  <a:cxn ang="0">
                    <a:pos x="0" y="10"/>
                  </a:cxn>
                  <a:cxn ang="0">
                    <a:pos x="0" y="6"/>
                  </a:cxn>
                  <a:cxn ang="0">
                    <a:pos x="2" y="3"/>
                  </a:cxn>
                  <a:cxn ang="0">
                    <a:pos x="8" y="0"/>
                  </a:cxn>
                </a:cxnLst>
                <a:rect l="0" t="0" r="r" b="b"/>
                <a:pathLst>
                  <a:path w="17" h="18">
                    <a:moveTo>
                      <a:pt x="8" y="0"/>
                    </a:moveTo>
                    <a:lnTo>
                      <a:pt x="10" y="1"/>
                    </a:lnTo>
                    <a:lnTo>
                      <a:pt x="12" y="1"/>
                    </a:lnTo>
                    <a:lnTo>
                      <a:pt x="14" y="3"/>
                    </a:lnTo>
                    <a:lnTo>
                      <a:pt x="15" y="4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7" y="10"/>
                    </a:lnTo>
                    <a:lnTo>
                      <a:pt x="16" y="12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13" y="16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6" y="18"/>
                    </a:lnTo>
                    <a:lnTo>
                      <a:pt x="4" y="16"/>
                    </a:lnTo>
                    <a:lnTo>
                      <a:pt x="2" y="15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74" name="Freeform 256"/>
              <p:cNvSpPr>
                <a:spLocks noEditPoints="1"/>
              </p:cNvSpPr>
              <p:nvPr/>
            </p:nvSpPr>
            <p:spPr bwMode="auto">
              <a:xfrm>
                <a:off x="1715071" y="4272471"/>
                <a:ext cx="61341" cy="100013"/>
              </a:xfrm>
              <a:custGeom>
                <a:avLst/>
                <a:gdLst/>
                <a:ahLst/>
                <a:cxnLst>
                  <a:cxn ang="0">
                    <a:pos x="46" y="47"/>
                  </a:cxn>
                  <a:cxn ang="0">
                    <a:pos x="42" y="60"/>
                  </a:cxn>
                  <a:cxn ang="0">
                    <a:pos x="40" y="64"/>
                  </a:cxn>
                  <a:cxn ang="0">
                    <a:pos x="32" y="72"/>
                  </a:cxn>
                  <a:cxn ang="0">
                    <a:pos x="28" y="74"/>
                  </a:cxn>
                  <a:cxn ang="0">
                    <a:pos x="25" y="75"/>
                  </a:cxn>
                  <a:cxn ang="0">
                    <a:pos x="16" y="73"/>
                  </a:cxn>
                  <a:cxn ang="0">
                    <a:pos x="11" y="70"/>
                  </a:cxn>
                  <a:cxn ang="0">
                    <a:pos x="7" y="64"/>
                  </a:cxn>
                  <a:cxn ang="0">
                    <a:pos x="3" y="58"/>
                  </a:cxn>
                  <a:cxn ang="0">
                    <a:pos x="1" y="46"/>
                  </a:cxn>
                  <a:cxn ang="0">
                    <a:pos x="1" y="27"/>
                  </a:cxn>
                  <a:cxn ang="0">
                    <a:pos x="7" y="9"/>
                  </a:cxn>
                  <a:cxn ang="0">
                    <a:pos x="17" y="0"/>
                  </a:cxn>
                  <a:cxn ang="0">
                    <a:pos x="30" y="0"/>
                  </a:cxn>
                  <a:cxn ang="0">
                    <a:pos x="40" y="8"/>
                  </a:cxn>
                  <a:cxn ang="0">
                    <a:pos x="46" y="26"/>
                  </a:cxn>
                  <a:cxn ang="0">
                    <a:pos x="31" y="37"/>
                  </a:cxn>
                  <a:cxn ang="0">
                    <a:pos x="30" y="11"/>
                  </a:cxn>
                  <a:cxn ang="0">
                    <a:pos x="29" y="6"/>
                  </a:cxn>
                  <a:cxn ang="0">
                    <a:pos x="26" y="4"/>
                  </a:cxn>
                  <a:cxn ang="0">
                    <a:pos x="24" y="3"/>
                  </a:cxn>
                  <a:cxn ang="0">
                    <a:pos x="19" y="4"/>
                  </a:cxn>
                  <a:cxn ang="0">
                    <a:pos x="17" y="6"/>
                  </a:cxn>
                  <a:cxn ang="0">
                    <a:pos x="17" y="10"/>
                  </a:cxn>
                  <a:cxn ang="0">
                    <a:pos x="16" y="60"/>
                  </a:cxn>
                  <a:cxn ang="0">
                    <a:pos x="18" y="69"/>
                  </a:cxn>
                  <a:cxn ang="0">
                    <a:pos x="22" y="71"/>
                  </a:cxn>
                  <a:cxn ang="0">
                    <a:pos x="25" y="71"/>
                  </a:cxn>
                  <a:cxn ang="0">
                    <a:pos x="27" y="70"/>
                  </a:cxn>
                  <a:cxn ang="0">
                    <a:pos x="29" y="67"/>
                  </a:cxn>
                  <a:cxn ang="0">
                    <a:pos x="31" y="60"/>
                  </a:cxn>
                </a:cxnLst>
                <a:rect l="0" t="0" r="r" b="b"/>
                <a:pathLst>
                  <a:path w="46" h="75">
                    <a:moveTo>
                      <a:pt x="46" y="37"/>
                    </a:moveTo>
                    <a:lnTo>
                      <a:pt x="46" y="47"/>
                    </a:lnTo>
                    <a:lnTo>
                      <a:pt x="43" y="57"/>
                    </a:lnTo>
                    <a:lnTo>
                      <a:pt x="42" y="60"/>
                    </a:lnTo>
                    <a:lnTo>
                      <a:pt x="41" y="62"/>
                    </a:lnTo>
                    <a:lnTo>
                      <a:pt x="40" y="64"/>
                    </a:lnTo>
                    <a:lnTo>
                      <a:pt x="34" y="71"/>
                    </a:lnTo>
                    <a:lnTo>
                      <a:pt x="32" y="72"/>
                    </a:lnTo>
                    <a:lnTo>
                      <a:pt x="30" y="73"/>
                    </a:lnTo>
                    <a:lnTo>
                      <a:pt x="28" y="74"/>
                    </a:lnTo>
                    <a:lnTo>
                      <a:pt x="27" y="74"/>
                    </a:lnTo>
                    <a:lnTo>
                      <a:pt x="25" y="75"/>
                    </a:lnTo>
                    <a:lnTo>
                      <a:pt x="20" y="75"/>
                    </a:lnTo>
                    <a:lnTo>
                      <a:pt x="16" y="73"/>
                    </a:lnTo>
                    <a:lnTo>
                      <a:pt x="13" y="72"/>
                    </a:lnTo>
                    <a:lnTo>
                      <a:pt x="11" y="70"/>
                    </a:lnTo>
                    <a:lnTo>
                      <a:pt x="9" y="67"/>
                    </a:lnTo>
                    <a:lnTo>
                      <a:pt x="7" y="64"/>
                    </a:lnTo>
                    <a:lnTo>
                      <a:pt x="5" y="62"/>
                    </a:lnTo>
                    <a:lnTo>
                      <a:pt x="3" y="58"/>
                    </a:lnTo>
                    <a:lnTo>
                      <a:pt x="3" y="55"/>
                    </a:lnTo>
                    <a:lnTo>
                      <a:pt x="1" y="46"/>
                    </a:lnTo>
                    <a:lnTo>
                      <a:pt x="0" y="38"/>
                    </a:lnTo>
                    <a:lnTo>
                      <a:pt x="1" y="27"/>
                    </a:lnTo>
                    <a:lnTo>
                      <a:pt x="3" y="17"/>
                    </a:lnTo>
                    <a:lnTo>
                      <a:pt x="7" y="9"/>
                    </a:lnTo>
                    <a:lnTo>
                      <a:pt x="11" y="4"/>
                    </a:lnTo>
                    <a:lnTo>
                      <a:pt x="17" y="0"/>
                    </a:lnTo>
                    <a:lnTo>
                      <a:pt x="23" y="0"/>
                    </a:lnTo>
                    <a:lnTo>
                      <a:pt x="30" y="0"/>
                    </a:lnTo>
                    <a:lnTo>
                      <a:pt x="35" y="4"/>
                    </a:lnTo>
                    <a:lnTo>
                      <a:pt x="40" y="8"/>
                    </a:lnTo>
                    <a:lnTo>
                      <a:pt x="43" y="15"/>
                    </a:lnTo>
                    <a:lnTo>
                      <a:pt x="46" y="26"/>
                    </a:lnTo>
                    <a:lnTo>
                      <a:pt x="46" y="37"/>
                    </a:lnTo>
                    <a:close/>
                    <a:moveTo>
                      <a:pt x="31" y="37"/>
                    </a:moveTo>
                    <a:lnTo>
                      <a:pt x="31" y="14"/>
                    </a:lnTo>
                    <a:lnTo>
                      <a:pt x="30" y="11"/>
                    </a:lnTo>
                    <a:lnTo>
                      <a:pt x="30" y="8"/>
                    </a:lnTo>
                    <a:lnTo>
                      <a:pt x="29" y="6"/>
                    </a:lnTo>
                    <a:lnTo>
                      <a:pt x="28" y="5"/>
                    </a:lnTo>
                    <a:lnTo>
                      <a:pt x="26" y="4"/>
                    </a:lnTo>
                    <a:lnTo>
                      <a:pt x="26" y="4"/>
                    </a:lnTo>
                    <a:lnTo>
                      <a:pt x="24" y="3"/>
                    </a:lnTo>
                    <a:lnTo>
                      <a:pt x="20" y="3"/>
                    </a:lnTo>
                    <a:lnTo>
                      <a:pt x="19" y="4"/>
                    </a:lnTo>
                    <a:lnTo>
                      <a:pt x="19" y="5"/>
                    </a:lnTo>
                    <a:lnTo>
                      <a:pt x="17" y="6"/>
                    </a:lnTo>
                    <a:lnTo>
                      <a:pt x="17" y="8"/>
                    </a:lnTo>
                    <a:lnTo>
                      <a:pt x="17" y="10"/>
                    </a:lnTo>
                    <a:lnTo>
                      <a:pt x="16" y="14"/>
                    </a:lnTo>
                    <a:lnTo>
                      <a:pt x="16" y="60"/>
                    </a:lnTo>
                    <a:lnTo>
                      <a:pt x="17" y="64"/>
                    </a:lnTo>
                    <a:lnTo>
                      <a:pt x="18" y="69"/>
                    </a:lnTo>
                    <a:lnTo>
                      <a:pt x="19" y="70"/>
                    </a:lnTo>
                    <a:lnTo>
                      <a:pt x="22" y="71"/>
                    </a:lnTo>
                    <a:lnTo>
                      <a:pt x="24" y="71"/>
                    </a:lnTo>
                    <a:lnTo>
                      <a:pt x="25" y="71"/>
                    </a:lnTo>
                    <a:lnTo>
                      <a:pt x="26" y="71"/>
                    </a:lnTo>
                    <a:lnTo>
                      <a:pt x="27" y="70"/>
                    </a:lnTo>
                    <a:lnTo>
                      <a:pt x="28" y="69"/>
                    </a:lnTo>
                    <a:lnTo>
                      <a:pt x="29" y="67"/>
                    </a:lnTo>
                    <a:lnTo>
                      <a:pt x="30" y="63"/>
                    </a:lnTo>
                    <a:lnTo>
                      <a:pt x="31" y="60"/>
                    </a:lnTo>
                    <a:lnTo>
                      <a:pt x="31" y="3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75" name="Freeform 257"/>
              <p:cNvSpPr>
                <a:spLocks/>
              </p:cNvSpPr>
              <p:nvPr/>
            </p:nvSpPr>
            <p:spPr bwMode="auto">
              <a:xfrm>
                <a:off x="1788413" y="4272471"/>
                <a:ext cx="61341" cy="100013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46" y="0"/>
                  </a:cxn>
                  <a:cxn ang="0">
                    <a:pos x="40" y="14"/>
                  </a:cxn>
                  <a:cxn ang="0">
                    <a:pos x="12" y="14"/>
                  </a:cxn>
                  <a:cxn ang="0">
                    <a:pos x="8" y="21"/>
                  </a:cxn>
                  <a:cxn ang="0">
                    <a:pos x="20" y="22"/>
                  </a:cxn>
                  <a:cxn ang="0">
                    <a:pos x="30" y="25"/>
                  </a:cxn>
                  <a:cxn ang="0">
                    <a:pos x="38" y="30"/>
                  </a:cxn>
                  <a:cxn ang="0">
                    <a:pos x="43" y="35"/>
                  </a:cxn>
                  <a:cxn ang="0">
                    <a:pos x="45" y="42"/>
                  </a:cxn>
                  <a:cxn ang="0">
                    <a:pos x="46" y="48"/>
                  </a:cxn>
                  <a:cxn ang="0">
                    <a:pos x="45" y="55"/>
                  </a:cxn>
                  <a:cxn ang="0">
                    <a:pos x="43" y="62"/>
                  </a:cxn>
                  <a:cxn ang="0">
                    <a:pos x="40" y="66"/>
                  </a:cxn>
                  <a:cxn ang="0">
                    <a:pos x="36" y="69"/>
                  </a:cxn>
                  <a:cxn ang="0">
                    <a:pos x="31" y="71"/>
                  </a:cxn>
                  <a:cxn ang="0">
                    <a:pos x="24" y="73"/>
                  </a:cxn>
                  <a:cxn ang="0">
                    <a:pos x="16" y="75"/>
                  </a:cxn>
                  <a:cxn ang="0">
                    <a:pos x="11" y="75"/>
                  </a:cxn>
                  <a:cxn ang="0">
                    <a:pos x="7" y="73"/>
                  </a:cxn>
                  <a:cxn ang="0">
                    <a:pos x="3" y="71"/>
                  </a:cxn>
                  <a:cxn ang="0">
                    <a:pos x="0" y="69"/>
                  </a:cxn>
                  <a:cxn ang="0">
                    <a:pos x="0" y="67"/>
                  </a:cxn>
                  <a:cxn ang="0">
                    <a:pos x="0" y="64"/>
                  </a:cxn>
                  <a:cxn ang="0">
                    <a:pos x="1" y="63"/>
                  </a:cxn>
                  <a:cxn ang="0">
                    <a:pos x="2" y="62"/>
                  </a:cxn>
                  <a:cxn ang="0">
                    <a:pos x="3" y="61"/>
                  </a:cxn>
                  <a:cxn ang="0">
                    <a:pos x="4" y="60"/>
                  </a:cxn>
                  <a:cxn ang="0">
                    <a:pos x="8" y="60"/>
                  </a:cxn>
                  <a:cxn ang="0">
                    <a:pos x="9" y="60"/>
                  </a:cxn>
                  <a:cxn ang="0">
                    <a:pos x="10" y="60"/>
                  </a:cxn>
                  <a:cxn ang="0">
                    <a:pos x="11" y="61"/>
                  </a:cxn>
                  <a:cxn ang="0">
                    <a:pos x="12" y="62"/>
                  </a:cxn>
                  <a:cxn ang="0">
                    <a:pos x="18" y="67"/>
                  </a:cxn>
                  <a:cxn ang="0">
                    <a:pos x="20" y="68"/>
                  </a:cxn>
                  <a:cxn ang="0">
                    <a:pos x="21" y="69"/>
                  </a:cxn>
                  <a:cxn ang="0">
                    <a:pos x="22" y="69"/>
                  </a:cxn>
                  <a:cxn ang="0">
                    <a:pos x="23" y="69"/>
                  </a:cxn>
                  <a:cxn ang="0">
                    <a:pos x="24" y="70"/>
                  </a:cxn>
                  <a:cxn ang="0">
                    <a:pos x="27" y="70"/>
                  </a:cxn>
                  <a:cxn ang="0">
                    <a:pos x="29" y="69"/>
                  </a:cxn>
                  <a:cxn ang="0">
                    <a:pos x="31" y="69"/>
                  </a:cxn>
                  <a:cxn ang="0">
                    <a:pos x="33" y="67"/>
                  </a:cxn>
                  <a:cxn ang="0">
                    <a:pos x="35" y="64"/>
                  </a:cxn>
                  <a:cxn ang="0">
                    <a:pos x="36" y="63"/>
                  </a:cxn>
                  <a:cxn ang="0">
                    <a:pos x="37" y="61"/>
                  </a:cxn>
                  <a:cxn ang="0">
                    <a:pos x="37" y="58"/>
                  </a:cxn>
                  <a:cxn ang="0">
                    <a:pos x="36" y="52"/>
                  </a:cxn>
                  <a:cxn ang="0">
                    <a:pos x="33" y="47"/>
                  </a:cxn>
                  <a:cxn ang="0">
                    <a:pos x="28" y="43"/>
                  </a:cxn>
                  <a:cxn ang="0">
                    <a:pos x="17" y="39"/>
                  </a:cxn>
                  <a:cxn ang="0">
                    <a:pos x="4" y="37"/>
                  </a:cxn>
                  <a:cxn ang="0">
                    <a:pos x="0" y="37"/>
                  </a:cxn>
                  <a:cxn ang="0">
                    <a:pos x="13" y="0"/>
                  </a:cxn>
                </a:cxnLst>
                <a:rect l="0" t="0" r="r" b="b"/>
                <a:pathLst>
                  <a:path w="46" h="75">
                    <a:moveTo>
                      <a:pt x="13" y="0"/>
                    </a:moveTo>
                    <a:lnTo>
                      <a:pt x="46" y="0"/>
                    </a:lnTo>
                    <a:lnTo>
                      <a:pt x="40" y="14"/>
                    </a:lnTo>
                    <a:lnTo>
                      <a:pt x="12" y="14"/>
                    </a:lnTo>
                    <a:lnTo>
                      <a:pt x="8" y="21"/>
                    </a:lnTo>
                    <a:lnTo>
                      <a:pt x="20" y="22"/>
                    </a:lnTo>
                    <a:lnTo>
                      <a:pt x="30" y="25"/>
                    </a:lnTo>
                    <a:lnTo>
                      <a:pt x="38" y="30"/>
                    </a:lnTo>
                    <a:lnTo>
                      <a:pt x="43" y="35"/>
                    </a:lnTo>
                    <a:lnTo>
                      <a:pt x="45" y="42"/>
                    </a:lnTo>
                    <a:lnTo>
                      <a:pt x="46" y="48"/>
                    </a:lnTo>
                    <a:lnTo>
                      <a:pt x="45" y="55"/>
                    </a:lnTo>
                    <a:lnTo>
                      <a:pt x="43" y="62"/>
                    </a:lnTo>
                    <a:lnTo>
                      <a:pt x="40" y="66"/>
                    </a:lnTo>
                    <a:lnTo>
                      <a:pt x="36" y="69"/>
                    </a:lnTo>
                    <a:lnTo>
                      <a:pt x="31" y="71"/>
                    </a:lnTo>
                    <a:lnTo>
                      <a:pt x="24" y="73"/>
                    </a:lnTo>
                    <a:lnTo>
                      <a:pt x="16" y="75"/>
                    </a:lnTo>
                    <a:lnTo>
                      <a:pt x="11" y="75"/>
                    </a:lnTo>
                    <a:lnTo>
                      <a:pt x="7" y="73"/>
                    </a:lnTo>
                    <a:lnTo>
                      <a:pt x="3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4"/>
                    </a:lnTo>
                    <a:lnTo>
                      <a:pt x="1" y="63"/>
                    </a:lnTo>
                    <a:lnTo>
                      <a:pt x="2" y="62"/>
                    </a:lnTo>
                    <a:lnTo>
                      <a:pt x="3" y="61"/>
                    </a:lnTo>
                    <a:lnTo>
                      <a:pt x="4" y="60"/>
                    </a:lnTo>
                    <a:lnTo>
                      <a:pt x="8" y="60"/>
                    </a:lnTo>
                    <a:lnTo>
                      <a:pt x="9" y="60"/>
                    </a:lnTo>
                    <a:lnTo>
                      <a:pt x="10" y="60"/>
                    </a:lnTo>
                    <a:lnTo>
                      <a:pt x="11" y="61"/>
                    </a:lnTo>
                    <a:lnTo>
                      <a:pt x="12" y="62"/>
                    </a:lnTo>
                    <a:lnTo>
                      <a:pt x="18" y="67"/>
                    </a:lnTo>
                    <a:lnTo>
                      <a:pt x="20" y="68"/>
                    </a:lnTo>
                    <a:lnTo>
                      <a:pt x="21" y="69"/>
                    </a:lnTo>
                    <a:lnTo>
                      <a:pt x="22" y="69"/>
                    </a:lnTo>
                    <a:lnTo>
                      <a:pt x="23" y="69"/>
                    </a:lnTo>
                    <a:lnTo>
                      <a:pt x="24" y="70"/>
                    </a:lnTo>
                    <a:lnTo>
                      <a:pt x="27" y="70"/>
                    </a:lnTo>
                    <a:lnTo>
                      <a:pt x="29" y="69"/>
                    </a:lnTo>
                    <a:lnTo>
                      <a:pt x="31" y="69"/>
                    </a:lnTo>
                    <a:lnTo>
                      <a:pt x="33" y="67"/>
                    </a:lnTo>
                    <a:lnTo>
                      <a:pt x="35" y="64"/>
                    </a:lnTo>
                    <a:lnTo>
                      <a:pt x="36" y="63"/>
                    </a:lnTo>
                    <a:lnTo>
                      <a:pt x="37" y="61"/>
                    </a:lnTo>
                    <a:lnTo>
                      <a:pt x="37" y="58"/>
                    </a:lnTo>
                    <a:lnTo>
                      <a:pt x="36" y="52"/>
                    </a:lnTo>
                    <a:lnTo>
                      <a:pt x="33" y="47"/>
                    </a:lnTo>
                    <a:lnTo>
                      <a:pt x="28" y="43"/>
                    </a:lnTo>
                    <a:lnTo>
                      <a:pt x="17" y="39"/>
                    </a:lnTo>
                    <a:lnTo>
                      <a:pt x="4" y="37"/>
                    </a:lnTo>
                    <a:lnTo>
                      <a:pt x="0" y="37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76" name="Line 258"/>
              <p:cNvSpPr>
                <a:spLocks noChangeShapeType="1"/>
              </p:cNvSpPr>
              <p:nvPr/>
            </p:nvSpPr>
            <p:spPr bwMode="auto">
              <a:xfrm>
                <a:off x="1912429" y="6019356"/>
                <a:ext cx="1892237" cy="133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77" name="Line 259"/>
              <p:cNvSpPr>
                <a:spLocks noChangeShapeType="1"/>
              </p:cNvSpPr>
              <p:nvPr/>
            </p:nvSpPr>
            <p:spPr bwMode="auto">
              <a:xfrm>
                <a:off x="1912429" y="5978017"/>
                <a:ext cx="1333" cy="42672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78" name="Line 260"/>
              <p:cNvSpPr>
                <a:spLocks noChangeShapeType="1"/>
              </p:cNvSpPr>
              <p:nvPr/>
            </p:nvSpPr>
            <p:spPr bwMode="auto">
              <a:xfrm>
                <a:off x="1989772" y="5978017"/>
                <a:ext cx="1333" cy="42672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79" name="Line 261"/>
              <p:cNvSpPr>
                <a:spLocks noChangeShapeType="1"/>
              </p:cNvSpPr>
              <p:nvPr/>
            </p:nvSpPr>
            <p:spPr bwMode="auto">
              <a:xfrm>
                <a:off x="2051113" y="5978017"/>
                <a:ext cx="1333" cy="42672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80" name="Line 262"/>
              <p:cNvSpPr>
                <a:spLocks noChangeShapeType="1"/>
              </p:cNvSpPr>
              <p:nvPr/>
            </p:nvSpPr>
            <p:spPr bwMode="auto">
              <a:xfrm>
                <a:off x="2104453" y="5978017"/>
                <a:ext cx="1333" cy="42672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81" name="Line 263"/>
              <p:cNvSpPr>
                <a:spLocks noChangeShapeType="1"/>
              </p:cNvSpPr>
              <p:nvPr/>
            </p:nvSpPr>
            <p:spPr bwMode="auto">
              <a:xfrm>
                <a:off x="2149792" y="5978017"/>
                <a:ext cx="1333" cy="42672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82" name="Line 264"/>
              <p:cNvSpPr>
                <a:spLocks noChangeShapeType="1"/>
              </p:cNvSpPr>
              <p:nvPr/>
            </p:nvSpPr>
            <p:spPr bwMode="auto">
              <a:xfrm>
                <a:off x="2191130" y="5978017"/>
                <a:ext cx="1333" cy="42672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83" name="Line 265"/>
              <p:cNvSpPr>
                <a:spLocks noChangeShapeType="1"/>
              </p:cNvSpPr>
              <p:nvPr/>
            </p:nvSpPr>
            <p:spPr bwMode="auto">
              <a:xfrm>
                <a:off x="2227135" y="5935345"/>
                <a:ext cx="1333" cy="8534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84" name="Freeform 266"/>
              <p:cNvSpPr>
                <a:spLocks/>
              </p:cNvSpPr>
              <p:nvPr/>
            </p:nvSpPr>
            <p:spPr bwMode="auto">
              <a:xfrm>
                <a:off x="2116454" y="6142038"/>
                <a:ext cx="49339" cy="98679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27" y="67"/>
                  </a:cxn>
                  <a:cxn ang="0">
                    <a:pos x="31" y="71"/>
                  </a:cxn>
                  <a:cxn ang="0">
                    <a:pos x="32" y="71"/>
                  </a:cxn>
                  <a:cxn ang="0">
                    <a:pos x="33" y="72"/>
                  </a:cxn>
                  <a:cxn ang="0">
                    <a:pos x="37" y="72"/>
                  </a:cxn>
                  <a:cxn ang="0">
                    <a:pos x="37" y="74"/>
                  </a:cxn>
                  <a:cxn ang="0">
                    <a:pos x="0" y="74"/>
                  </a:cxn>
                  <a:cxn ang="0">
                    <a:pos x="0" y="72"/>
                  </a:cxn>
                  <a:cxn ang="0">
                    <a:pos x="4" y="72"/>
                  </a:cxn>
                  <a:cxn ang="0">
                    <a:pos x="5" y="71"/>
                  </a:cxn>
                  <a:cxn ang="0">
                    <a:pos x="6" y="71"/>
                  </a:cxn>
                  <a:cxn ang="0">
                    <a:pos x="8" y="70"/>
                  </a:cxn>
                  <a:cxn ang="0">
                    <a:pos x="9" y="69"/>
                  </a:cxn>
                  <a:cxn ang="0">
                    <a:pos x="10" y="69"/>
                  </a:cxn>
                  <a:cxn ang="0">
                    <a:pos x="10" y="68"/>
                  </a:cxn>
                  <a:cxn ang="0">
                    <a:pos x="10" y="67"/>
                  </a:cxn>
                  <a:cxn ang="0">
                    <a:pos x="10" y="65"/>
                  </a:cxn>
                  <a:cxn ang="0">
                    <a:pos x="11" y="62"/>
                  </a:cxn>
                  <a:cxn ang="0">
                    <a:pos x="11" y="15"/>
                  </a:cxn>
                  <a:cxn ang="0">
                    <a:pos x="10" y="14"/>
                  </a:cxn>
                  <a:cxn ang="0">
                    <a:pos x="8" y="13"/>
                  </a:cxn>
                  <a:cxn ang="0">
                    <a:pos x="8" y="13"/>
                  </a:cxn>
                  <a:cxn ang="0">
                    <a:pos x="8" y="13"/>
                  </a:cxn>
                  <a:cxn ang="0">
                    <a:pos x="7" y="12"/>
                  </a:cxn>
                  <a:cxn ang="0">
                    <a:pos x="5" y="12"/>
                  </a:cxn>
                  <a:cxn ang="0">
                    <a:pos x="2" y="13"/>
                  </a:cxn>
                  <a:cxn ang="0">
                    <a:pos x="0" y="15"/>
                  </a:cxn>
                  <a:cxn ang="0">
                    <a:pos x="0" y="12"/>
                  </a:cxn>
                  <a:cxn ang="0">
                    <a:pos x="25" y="0"/>
                  </a:cxn>
                  <a:cxn ang="0">
                    <a:pos x="27" y="0"/>
                  </a:cxn>
                </a:cxnLst>
                <a:rect l="0" t="0" r="r" b="b"/>
                <a:pathLst>
                  <a:path w="37" h="74">
                    <a:moveTo>
                      <a:pt x="27" y="0"/>
                    </a:moveTo>
                    <a:lnTo>
                      <a:pt x="27" y="67"/>
                    </a:lnTo>
                    <a:lnTo>
                      <a:pt x="31" y="71"/>
                    </a:lnTo>
                    <a:lnTo>
                      <a:pt x="32" y="71"/>
                    </a:lnTo>
                    <a:lnTo>
                      <a:pt x="33" y="72"/>
                    </a:lnTo>
                    <a:lnTo>
                      <a:pt x="37" y="72"/>
                    </a:lnTo>
                    <a:lnTo>
                      <a:pt x="37" y="74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4" y="72"/>
                    </a:lnTo>
                    <a:lnTo>
                      <a:pt x="5" y="71"/>
                    </a:lnTo>
                    <a:lnTo>
                      <a:pt x="6" y="71"/>
                    </a:lnTo>
                    <a:lnTo>
                      <a:pt x="8" y="70"/>
                    </a:lnTo>
                    <a:lnTo>
                      <a:pt x="9" y="69"/>
                    </a:lnTo>
                    <a:lnTo>
                      <a:pt x="10" y="69"/>
                    </a:lnTo>
                    <a:lnTo>
                      <a:pt x="10" y="68"/>
                    </a:lnTo>
                    <a:lnTo>
                      <a:pt x="10" y="67"/>
                    </a:lnTo>
                    <a:lnTo>
                      <a:pt x="10" y="65"/>
                    </a:lnTo>
                    <a:lnTo>
                      <a:pt x="11" y="62"/>
                    </a:lnTo>
                    <a:lnTo>
                      <a:pt x="11" y="15"/>
                    </a:lnTo>
                    <a:lnTo>
                      <a:pt x="10" y="14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0" y="12"/>
                    </a:lnTo>
                    <a:lnTo>
                      <a:pt x="25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85" name="Freeform 267"/>
              <p:cNvSpPr>
                <a:spLocks noEditPoints="1"/>
              </p:cNvSpPr>
              <p:nvPr/>
            </p:nvSpPr>
            <p:spPr bwMode="auto">
              <a:xfrm>
                <a:off x="2183129" y="6142038"/>
                <a:ext cx="61341" cy="100013"/>
              </a:xfrm>
              <a:custGeom>
                <a:avLst/>
                <a:gdLst/>
                <a:ahLst/>
                <a:cxnLst>
                  <a:cxn ang="0">
                    <a:pos x="45" y="47"/>
                  </a:cxn>
                  <a:cxn ang="0">
                    <a:pos x="42" y="60"/>
                  </a:cxn>
                  <a:cxn ang="0">
                    <a:pos x="38" y="67"/>
                  </a:cxn>
                  <a:cxn ang="0">
                    <a:pos x="33" y="71"/>
                  </a:cxn>
                  <a:cxn ang="0">
                    <a:pos x="27" y="74"/>
                  </a:cxn>
                  <a:cxn ang="0">
                    <a:pos x="20" y="75"/>
                  </a:cxn>
                  <a:cxn ang="0">
                    <a:pos x="13" y="72"/>
                  </a:cxn>
                  <a:cxn ang="0">
                    <a:pos x="6" y="65"/>
                  </a:cxn>
                  <a:cxn ang="0">
                    <a:pos x="4" y="60"/>
                  </a:cxn>
                  <a:cxn ang="0">
                    <a:pos x="2" y="55"/>
                  </a:cxn>
                  <a:cxn ang="0">
                    <a:pos x="0" y="38"/>
                  </a:cxn>
                  <a:cxn ang="0">
                    <a:pos x="3" y="17"/>
                  </a:cxn>
                  <a:cxn ang="0">
                    <a:pos x="11" y="4"/>
                  </a:cxn>
                  <a:cxn ang="0">
                    <a:pos x="22" y="0"/>
                  </a:cxn>
                  <a:cxn ang="0">
                    <a:pos x="35" y="4"/>
                  </a:cxn>
                  <a:cxn ang="0">
                    <a:pos x="43" y="15"/>
                  </a:cxn>
                  <a:cxn ang="0">
                    <a:pos x="46" y="37"/>
                  </a:cxn>
                  <a:cxn ang="0">
                    <a:pos x="30" y="11"/>
                  </a:cxn>
                  <a:cxn ang="0">
                    <a:pos x="28" y="7"/>
                  </a:cxn>
                  <a:cxn ang="0">
                    <a:pos x="24" y="4"/>
                  </a:cxn>
                  <a:cxn ang="0">
                    <a:pos x="20" y="3"/>
                  </a:cxn>
                  <a:cxn ang="0">
                    <a:pos x="17" y="7"/>
                  </a:cxn>
                  <a:cxn ang="0">
                    <a:pos x="16" y="11"/>
                  </a:cxn>
                  <a:cxn ang="0">
                    <a:pos x="16" y="22"/>
                  </a:cxn>
                  <a:cxn ang="0">
                    <a:pos x="15" y="53"/>
                  </a:cxn>
                  <a:cxn ang="0">
                    <a:pos x="16" y="65"/>
                  </a:cxn>
                  <a:cxn ang="0">
                    <a:pos x="18" y="70"/>
                  </a:cxn>
                  <a:cxn ang="0">
                    <a:pos x="24" y="72"/>
                  </a:cxn>
                  <a:cxn ang="0">
                    <a:pos x="27" y="70"/>
                  </a:cxn>
                  <a:cxn ang="0">
                    <a:pos x="28" y="68"/>
                  </a:cxn>
                  <a:cxn ang="0">
                    <a:pos x="30" y="63"/>
                  </a:cxn>
                  <a:cxn ang="0">
                    <a:pos x="30" y="37"/>
                  </a:cxn>
                </a:cxnLst>
                <a:rect l="0" t="0" r="r" b="b"/>
                <a:pathLst>
                  <a:path w="46" h="75">
                    <a:moveTo>
                      <a:pt x="46" y="37"/>
                    </a:moveTo>
                    <a:lnTo>
                      <a:pt x="45" y="47"/>
                    </a:lnTo>
                    <a:lnTo>
                      <a:pt x="43" y="57"/>
                    </a:lnTo>
                    <a:lnTo>
                      <a:pt x="42" y="60"/>
                    </a:lnTo>
                    <a:lnTo>
                      <a:pt x="41" y="63"/>
                    </a:lnTo>
                    <a:lnTo>
                      <a:pt x="38" y="67"/>
                    </a:lnTo>
                    <a:lnTo>
                      <a:pt x="36" y="69"/>
                    </a:lnTo>
                    <a:lnTo>
                      <a:pt x="33" y="71"/>
                    </a:lnTo>
                    <a:lnTo>
                      <a:pt x="29" y="74"/>
                    </a:lnTo>
                    <a:lnTo>
                      <a:pt x="27" y="74"/>
                    </a:lnTo>
                    <a:lnTo>
                      <a:pt x="24" y="75"/>
                    </a:lnTo>
                    <a:lnTo>
                      <a:pt x="20" y="75"/>
                    </a:lnTo>
                    <a:lnTo>
                      <a:pt x="16" y="74"/>
                    </a:lnTo>
                    <a:lnTo>
                      <a:pt x="13" y="72"/>
                    </a:lnTo>
                    <a:lnTo>
                      <a:pt x="8" y="68"/>
                    </a:lnTo>
                    <a:lnTo>
                      <a:pt x="6" y="65"/>
                    </a:lnTo>
                    <a:lnTo>
                      <a:pt x="5" y="63"/>
                    </a:lnTo>
                    <a:lnTo>
                      <a:pt x="4" y="60"/>
                    </a:lnTo>
                    <a:lnTo>
                      <a:pt x="2" y="58"/>
                    </a:lnTo>
                    <a:lnTo>
                      <a:pt x="2" y="55"/>
                    </a:lnTo>
                    <a:lnTo>
                      <a:pt x="0" y="47"/>
                    </a:lnTo>
                    <a:lnTo>
                      <a:pt x="0" y="38"/>
                    </a:lnTo>
                    <a:lnTo>
                      <a:pt x="0" y="27"/>
                    </a:lnTo>
                    <a:lnTo>
                      <a:pt x="3" y="17"/>
                    </a:lnTo>
                    <a:lnTo>
                      <a:pt x="6" y="9"/>
                    </a:lnTo>
                    <a:lnTo>
                      <a:pt x="11" y="4"/>
                    </a:lnTo>
                    <a:lnTo>
                      <a:pt x="16" y="1"/>
                    </a:lnTo>
                    <a:lnTo>
                      <a:pt x="22" y="0"/>
                    </a:lnTo>
                    <a:lnTo>
                      <a:pt x="29" y="1"/>
                    </a:lnTo>
                    <a:lnTo>
                      <a:pt x="35" y="4"/>
                    </a:lnTo>
                    <a:lnTo>
                      <a:pt x="39" y="9"/>
                    </a:lnTo>
                    <a:lnTo>
                      <a:pt x="43" y="15"/>
                    </a:lnTo>
                    <a:lnTo>
                      <a:pt x="45" y="26"/>
                    </a:lnTo>
                    <a:lnTo>
                      <a:pt x="46" y="37"/>
                    </a:lnTo>
                    <a:close/>
                    <a:moveTo>
                      <a:pt x="30" y="37"/>
                    </a:moveTo>
                    <a:lnTo>
                      <a:pt x="30" y="11"/>
                    </a:lnTo>
                    <a:lnTo>
                      <a:pt x="29" y="9"/>
                    </a:lnTo>
                    <a:lnTo>
                      <a:pt x="28" y="7"/>
                    </a:lnTo>
                    <a:lnTo>
                      <a:pt x="26" y="5"/>
                    </a:lnTo>
                    <a:lnTo>
                      <a:pt x="24" y="4"/>
                    </a:lnTo>
                    <a:lnTo>
                      <a:pt x="24" y="3"/>
                    </a:lnTo>
                    <a:lnTo>
                      <a:pt x="20" y="3"/>
                    </a:lnTo>
                    <a:lnTo>
                      <a:pt x="18" y="4"/>
                    </a:lnTo>
                    <a:lnTo>
                      <a:pt x="17" y="7"/>
                    </a:lnTo>
                    <a:lnTo>
                      <a:pt x="16" y="9"/>
                    </a:lnTo>
                    <a:lnTo>
                      <a:pt x="16" y="11"/>
                    </a:lnTo>
                    <a:lnTo>
                      <a:pt x="16" y="15"/>
                    </a:lnTo>
                    <a:lnTo>
                      <a:pt x="16" y="22"/>
                    </a:lnTo>
                    <a:lnTo>
                      <a:pt x="15" y="31"/>
                    </a:lnTo>
                    <a:lnTo>
                      <a:pt x="15" y="53"/>
                    </a:lnTo>
                    <a:lnTo>
                      <a:pt x="16" y="60"/>
                    </a:lnTo>
                    <a:lnTo>
                      <a:pt x="16" y="65"/>
                    </a:lnTo>
                    <a:lnTo>
                      <a:pt x="18" y="69"/>
                    </a:lnTo>
                    <a:lnTo>
                      <a:pt x="18" y="70"/>
                    </a:lnTo>
                    <a:lnTo>
                      <a:pt x="21" y="72"/>
                    </a:lnTo>
                    <a:lnTo>
                      <a:pt x="24" y="72"/>
                    </a:lnTo>
                    <a:lnTo>
                      <a:pt x="25" y="71"/>
                    </a:lnTo>
                    <a:lnTo>
                      <a:pt x="27" y="70"/>
                    </a:lnTo>
                    <a:lnTo>
                      <a:pt x="27" y="69"/>
                    </a:lnTo>
                    <a:lnTo>
                      <a:pt x="28" y="68"/>
                    </a:lnTo>
                    <a:lnTo>
                      <a:pt x="29" y="67"/>
                    </a:lnTo>
                    <a:lnTo>
                      <a:pt x="30" y="63"/>
                    </a:lnTo>
                    <a:lnTo>
                      <a:pt x="30" y="60"/>
                    </a:lnTo>
                    <a:lnTo>
                      <a:pt x="30" y="3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86" name="Rectangle 268"/>
              <p:cNvSpPr>
                <a:spLocks noChangeArrowheads="1"/>
              </p:cNvSpPr>
              <p:nvPr/>
            </p:nvSpPr>
            <p:spPr bwMode="auto">
              <a:xfrm>
                <a:off x="2293810" y="6108700"/>
                <a:ext cx="32004" cy="1066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87" name="Freeform 269"/>
              <p:cNvSpPr>
                <a:spLocks/>
              </p:cNvSpPr>
              <p:nvPr/>
            </p:nvSpPr>
            <p:spPr bwMode="auto">
              <a:xfrm>
                <a:off x="2331148" y="6060694"/>
                <a:ext cx="50673" cy="80010"/>
              </a:xfrm>
              <a:custGeom>
                <a:avLst/>
                <a:gdLst/>
                <a:ahLst/>
                <a:cxnLst>
                  <a:cxn ang="0">
                    <a:pos x="34" y="60"/>
                  </a:cxn>
                  <a:cxn ang="0">
                    <a:pos x="0" y="60"/>
                  </a:cxn>
                  <a:cxn ang="0">
                    <a:pos x="0" y="59"/>
                  </a:cxn>
                  <a:cxn ang="0">
                    <a:pos x="7" y="50"/>
                  </a:cxn>
                  <a:cxn ang="0">
                    <a:pos x="13" y="43"/>
                  </a:cxn>
                  <a:cxn ang="0">
                    <a:pos x="17" y="37"/>
                  </a:cxn>
                  <a:cxn ang="0">
                    <a:pos x="21" y="33"/>
                  </a:cxn>
                  <a:cxn ang="0">
                    <a:pos x="23" y="26"/>
                  </a:cxn>
                  <a:cxn ang="0">
                    <a:pos x="23" y="20"/>
                  </a:cxn>
                  <a:cxn ang="0">
                    <a:pos x="22" y="15"/>
                  </a:cxn>
                  <a:cxn ang="0">
                    <a:pos x="21" y="13"/>
                  </a:cxn>
                  <a:cxn ang="0">
                    <a:pos x="19" y="12"/>
                  </a:cxn>
                  <a:cxn ang="0">
                    <a:pos x="13" y="10"/>
                  </a:cxn>
                  <a:cxn ang="0">
                    <a:pos x="9" y="11"/>
                  </a:cxn>
                  <a:cxn ang="0">
                    <a:pos x="5" y="13"/>
                  </a:cxn>
                  <a:cxn ang="0">
                    <a:pos x="2" y="17"/>
                  </a:cxn>
                  <a:cxn ang="0">
                    <a:pos x="0" y="17"/>
                  </a:cxn>
                  <a:cxn ang="0">
                    <a:pos x="4" y="10"/>
                  </a:cxn>
                  <a:cxn ang="0">
                    <a:pos x="8" y="4"/>
                  </a:cxn>
                  <a:cxn ang="0">
                    <a:pos x="11" y="2"/>
                  </a:cxn>
                  <a:cxn ang="0">
                    <a:pos x="19" y="0"/>
                  </a:cxn>
                  <a:cxn ang="0">
                    <a:pos x="21" y="1"/>
                  </a:cxn>
                  <a:cxn ang="0">
                    <a:pos x="25" y="1"/>
                  </a:cxn>
                  <a:cxn ang="0">
                    <a:pos x="27" y="2"/>
                  </a:cxn>
                  <a:cxn ang="0">
                    <a:pos x="29" y="4"/>
                  </a:cxn>
                  <a:cxn ang="0">
                    <a:pos x="31" y="6"/>
                  </a:cxn>
                  <a:cxn ang="0">
                    <a:pos x="33" y="8"/>
                  </a:cxn>
                  <a:cxn ang="0">
                    <a:pos x="34" y="10"/>
                  </a:cxn>
                  <a:cxn ang="0">
                    <a:pos x="35" y="13"/>
                  </a:cxn>
                  <a:cxn ang="0">
                    <a:pos x="35" y="15"/>
                  </a:cxn>
                  <a:cxn ang="0">
                    <a:pos x="34" y="20"/>
                  </a:cxn>
                  <a:cxn ang="0">
                    <a:pos x="32" y="26"/>
                  </a:cxn>
                  <a:cxn ang="0">
                    <a:pos x="28" y="33"/>
                  </a:cxn>
                  <a:cxn ang="0">
                    <a:pos x="22" y="40"/>
                  </a:cxn>
                  <a:cxn ang="0">
                    <a:pos x="13" y="49"/>
                  </a:cxn>
                  <a:cxn ang="0">
                    <a:pos x="31" y="49"/>
                  </a:cxn>
                  <a:cxn ang="0">
                    <a:pos x="33" y="47"/>
                  </a:cxn>
                  <a:cxn ang="0">
                    <a:pos x="34" y="47"/>
                  </a:cxn>
                  <a:cxn ang="0">
                    <a:pos x="34" y="46"/>
                  </a:cxn>
                  <a:cxn ang="0">
                    <a:pos x="36" y="43"/>
                  </a:cxn>
                  <a:cxn ang="0">
                    <a:pos x="38" y="43"/>
                  </a:cxn>
                  <a:cxn ang="0">
                    <a:pos x="34" y="60"/>
                  </a:cxn>
                </a:cxnLst>
                <a:rect l="0" t="0" r="r" b="b"/>
                <a:pathLst>
                  <a:path w="38" h="60">
                    <a:moveTo>
                      <a:pt x="34" y="60"/>
                    </a:moveTo>
                    <a:lnTo>
                      <a:pt x="0" y="60"/>
                    </a:lnTo>
                    <a:lnTo>
                      <a:pt x="0" y="59"/>
                    </a:lnTo>
                    <a:lnTo>
                      <a:pt x="7" y="50"/>
                    </a:lnTo>
                    <a:lnTo>
                      <a:pt x="13" y="43"/>
                    </a:lnTo>
                    <a:lnTo>
                      <a:pt x="17" y="37"/>
                    </a:lnTo>
                    <a:lnTo>
                      <a:pt x="21" y="33"/>
                    </a:lnTo>
                    <a:lnTo>
                      <a:pt x="23" y="26"/>
                    </a:lnTo>
                    <a:lnTo>
                      <a:pt x="23" y="20"/>
                    </a:lnTo>
                    <a:lnTo>
                      <a:pt x="22" y="15"/>
                    </a:lnTo>
                    <a:lnTo>
                      <a:pt x="21" y="13"/>
                    </a:lnTo>
                    <a:lnTo>
                      <a:pt x="19" y="12"/>
                    </a:lnTo>
                    <a:lnTo>
                      <a:pt x="13" y="10"/>
                    </a:lnTo>
                    <a:lnTo>
                      <a:pt x="9" y="11"/>
                    </a:lnTo>
                    <a:lnTo>
                      <a:pt x="5" y="13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1" y="2"/>
                    </a:lnTo>
                    <a:lnTo>
                      <a:pt x="19" y="0"/>
                    </a:lnTo>
                    <a:lnTo>
                      <a:pt x="21" y="1"/>
                    </a:lnTo>
                    <a:lnTo>
                      <a:pt x="25" y="1"/>
                    </a:lnTo>
                    <a:lnTo>
                      <a:pt x="27" y="2"/>
                    </a:lnTo>
                    <a:lnTo>
                      <a:pt x="29" y="4"/>
                    </a:lnTo>
                    <a:lnTo>
                      <a:pt x="31" y="6"/>
                    </a:lnTo>
                    <a:lnTo>
                      <a:pt x="33" y="8"/>
                    </a:lnTo>
                    <a:lnTo>
                      <a:pt x="34" y="10"/>
                    </a:lnTo>
                    <a:lnTo>
                      <a:pt x="35" y="13"/>
                    </a:lnTo>
                    <a:lnTo>
                      <a:pt x="35" y="15"/>
                    </a:lnTo>
                    <a:lnTo>
                      <a:pt x="34" y="20"/>
                    </a:lnTo>
                    <a:lnTo>
                      <a:pt x="32" y="26"/>
                    </a:lnTo>
                    <a:lnTo>
                      <a:pt x="28" y="33"/>
                    </a:lnTo>
                    <a:lnTo>
                      <a:pt x="22" y="40"/>
                    </a:lnTo>
                    <a:lnTo>
                      <a:pt x="13" y="49"/>
                    </a:lnTo>
                    <a:lnTo>
                      <a:pt x="31" y="49"/>
                    </a:lnTo>
                    <a:lnTo>
                      <a:pt x="33" y="47"/>
                    </a:lnTo>
                    <a:lnTo>
                      <a:pt x="34" y="47"/>
                    </a:lnTo>
                    <a:lnTo>
                      <a:pt x="34" y="46"/>
                    </a:lnTo>
                    <a:lnTo>
                      <a:pt x="36" y="43"/>
                    </a:lnTo>
                    <a:lnTo>
                      <a:pt x="38" y="43"/>
                    </a:lnTo>
                    <a:lnTo>
                      <a:pt x="34" y="6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88" name="Line 270"/>
              <p:cNvSpPr>
                <a:spLocks noChangeShapeType="1"/>
              </p:cNvSpPr>
              <p:nvPr/>
            </p:nvSpPr>
            <p:spPr bwMode="auto">
              <a:xfrm>
                <a:off x="2465831" y="5978017"/>
                <a:ext cx="1333" cy="42672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89" name="Line 271"/>
              <p:cNvSpPr>
                <a:spLocks noChangeShapeType="1"/>
              </p:cNvSpPr>
              <p:nvPr/>
            </p:nvSpPr>
            <p:spPr bwMode="auto">
              <a:xfrm>
                <a:off x="2604516" y="5978017"/>
                <a:ext cx="1333" cy="42672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90" name="Line 272"/>
              <p:cNvSpPr>
                <a:spLocks noChangeShapeType="1"/>
              </p:cNvSpPr>
              <p:nvPr/>
            </p:nvSpPr>
            <p:spPr bwMode="auto">
              <a:xfrm>
                <a:off x="2704528" y="5978017"/>
                <a:ext cx="1333" cy="42672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91" name="Line 273"/>
              <p:cNvSpPr>
                <a:spLocks noChangeShapeType="1"/>
              </p:cNvSpPr>
              <p:nvPr/>
            </p:nvSpPr>
            <p:spPr bwMode="auto">
              <a:xfrm>
                <a:off x="2779204" y="5978017"/>
                <a:ext cx="1333" cy="42672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92" name="Line 274"/>
              <p:cNvSpPr>
                <a:spLocks noChangeShapeType="1"/>
              </p:cNvSpPr>
              <p:nvPr/>
            </p:nvSpPr>
            <p:spPr bwMode="auto">
              <a:xfrm>
                <a:off x="2841879" y="5978017"/>
                <a:ext cx="1333" cy="42672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93" name="Line 275"/>
              <p:cNvSpPr>
                <a:spLocks noChangeShapeType="1"/>
              </p:cNvSpPr>
              <p:nvPr/>
            </p:nvSpPr>
            <p:spPr bwMode="auto">
              <a:xfrm>
                <a:off x="2896553" y="5978017"/>
                <a:ext cx="1333" cy="42672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94" name="Line 276"/>
              <p:cNvSpPr>
                <a:spLocks noChangeShapeType="1"/>
              </p:cNvSpPr>
              <p:nvPr/>
            </p:nvSpPr>
            <p:spPr bwMode="auto">
              <a:xfrm>
                <a:off x="2941892" y="5978017"/>
                <a:ext cx="1333" cy="42672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95" name="Line 277"/>
              <p:cNvSpPr>
                <a:spLocks noChangeShapeType="1"/>
              </p:cNvSpPr>
              <p:nvPr/>
            </p:nvSpPr>
            <p:spPr bwMode="auto">
              <a:xfrm>
                <a:off x="2983230" y="5978017"/>
                <a:ext cx="1333" cy="42672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96" name="Line 278"/>
              <p:cNvSpPr>
                <a:spLocks noChangeShapeType="1"/>
              </p:cNvSpPr>
              <p:nvPr/>
            </p:nvSpPr>
            <p:spPr bwMode="auto">
              <a:xfrm>
                <a:off x="3017901" y="5935345"/>
                <a:ext cx="1333" cy="8534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97" name="Freeform 279"/>
              <p:cNvSpPr>
                <a:spLocks/>
              </p:cNvSpPr>
              <p:nvPr/>
            </p:nvSpPr>
            <p:spPr bwMode="auto">
              <a:xfrm>
                <a:off x="2905887" y="6142038"/>
                <a:ext cx="49339" cy="98679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27" y="67"/>
                  </a:cxn>
                  <a:cxn ang="0">
                    <a:pos x="31" y="71"/>
                  </a:cxn>
                  <a:cxn ang="0">
                    <a:pos x="33" y="71"/>
                  </a:cxn>
                  <a:cxn ang="0">
                    <a:pos x="34" y="72"/>
                  </a:cxn>
                  <a:cxn ang="0">
                    <a:pos x="37" y="72"/>
                  </a:cxn>
                  <a:cxn ang="0">
                    <a:pos x="37" y="74"/>
                  </a:cxn>
                  <a:cxn ang="0">
                    <a:pos x="0" y="74"/>
                  </a:cxn>
                  <a:cxn ang="0">
                    <a:pos x="0" y="72"/>
                  </a:cxn>
                  <a:cxn ang="0">
                    <a:pos x="4" y="72"/>
                  </a:cxn>
                  <a:cxn ang="0">
                    <a:pos x="6" y="71"/>
                  </a:cxn>
                  <a:cxn ang="0">
                    <a:pos x="7" y="71"/>
                  </a:cxn>
                  <a:cxn ang="0">
                    <a:pos x="8" y="70"/>
                  </a:cxn>
                  <a:cxn ang="0">
                    <a:pos x="10" y="69"/>
                  </a:cxn>
                  <a:cxn ang="0">
                    <a:pos x="10" y="69"/>
                  </a:cxn>
                  <a:cxn ang="0">
                    <a:pos x="10" y="68"/>
                  </a:cxn>
                  <a:cxn ang="0">
                    <a:pos x="11" y="67"/>
                  </a:cxn>
                  <a:cxn ang="0">
                    <a:pos x="11" y="65"/>
                  </a:cxn>
                  <a:cxn ang="0">
                    <a:pos x="12" y="62"/>
                  </a:cxn>
                  <a:cxn ang="0">
                    <a:pos x="12" y="15"/>
                  </a:cxn>
                  <a:cxn ang="0">
                    <a:pos x="10" y="14"/>
                  </a:cxn>
                  <a:cxn ang="0">
                    <a:pos x="9" y="13"/>
                  </a:cxn>
                  <a:cxn ang="0">
                    <a:pos x="8" y="13"/>
                  </a:cxn>
                  <a:cxn ang="0">
                    <a:pos x="8" y="13"/>
                  </a:cxn>
                  <a:cxn ang="0">
                    <a:pos x="8" y="12"/>
                  </a:cxn>
                  <a:cxn ang="0">
                    <a:pos x="6" y="12"/>
                  </a:cxn>
                  <a:cxn ang="0">
                    <a:pos x="3" y="13"/>
                  </a:cxn>
                  <a:cxn ang="0">
                    <a:pos x="1" y="15"/>
                  </a:cxn>
                  <a:cxn ang="0">
                    <a:pos x="0" y="12"/>
                  </a:cxn>
                  <a:cxn ang="0">
                    <a:pos x="26" y="0"/>
                  </a:cxn>
                  <a:cxn ang="0">
                    <a:pos x="27" y="0"/>
                  </a:cxn>
                </a:cxnLst>
                <a:rect l="0" t="0" r="r" b="b"/>
                <a:pathLst>
                  <a:path w="37" h="74">
                    <a:moveTo>
                      <a:pt x="27" y="0"/>
                    </a:moveTo>
                    <a:lnTo>
                      <a:pt x="27" y="67"/>
                    </a:lnTo>
                    <a:lnTo>
                      <a:pt x="31" y="71"/>
                    </a:lnTo>
                    <a:lnTo>
                      <a:pt x="33" y="71"/>
                    </a:lnTo>
                    <a:lnTo>
                      <a:pt x="34" y="72"/>
                    </a:lnTo>
                    <a:lnTo>
                      <a:pt x="37" y="72"/>
                    </a:lnTo>
                    <a:lnTo>
                      <a:pt x="37" y="74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4" y="72"/>
                    </a:lnTo>
                    <a:lnTo>
                      <a:pt x="6" y="71"/>
                    </a:lnTo>
                    <a:lnTo>
                      <a:pt x="7" y="71"/>
                    </a:lnTo>
                    <a:lnTo>
                      <a:pt x="8" y="70"/>
                    </a:lnTo>
                    <a:lnTo>
                      <a:pt x="10" y="69"/>
                    </a:lnTo>
                    <a:lnTo>
                      <a:pt x="10" y="69"/>
                    </a:lnTo>
                    <a:lnTo>
                      <a:pt x="10" y="68"/>
                    </a:lnTo>
                    <a:lnTo>
                      <a:pt x="11" y="67"/>
                    </a:lnTo>
                    <a:lnTo>
                      <a:pt x="11" y="65"/>
                    </a:lnTo>
                    <a:lnTo>
                      <a:pt x="12" y="62"/>
                    </a:lnTo>
                    <a:lnTo>
                      <a:pt x="12" y="15"/>
                    </a:lnTo>
                    <a:lnTo>
                      <a:pt x="10" y="14"/>
                    </a:lnTo>
                    <a:lnTo>
                      <a:pt x="9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3" y="13"/>
                    </a:lnTo>
                    <a:lnTo>
                      <a:pt x="1" y="15"/>
                    </a:lnTo>
                    <a:lnTo>
                      <a:pt x="0" y="12"/>
                    </a:lnTo>
                    <a:lnTo>
                      <a:pt x="26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98" name="Freeform 280"/>
              <p:cNvSpPr>
                <a:spLocks noEditPoints="1"/>
              </p:cNvSpPr>
              <p:nvPr/>
            </p:nvSpPr>
            <p:spPr bwMode="auto">
              <a:xfrm>
                <a:off x="2972562" y="6142038"/>
                <a:ext cx="62674" cy="100013"/>
              </a:xfrm>
              <a:custGeom>
                <a:avLst/>
                <a:gdLst/>
                <a:ahLst/>
                <a:cxnLst>
                  <a:cxn ang="0">
                    <a:pos x="46" y="47"/>
                  </a:cxn>
                  <a:cxn ang="0">
                    <a:pos x="43" y="60"/>
                  </a:cxn>
                  <a:cxn ang="0">
                    <a:pos x="39" y="67"/>
                  </a:cxn>
                  <a:cxn ang="0">
                    <a:pos x="34" y="71"/>
                  </a:cxn>
                  <a:cxn ang="0">
                    <a:pos x="28" y="74"/>
                  </a:cxn>
                  <a:cxn ang="0">
                    <a:pos x="20" y="75"/>
                  </a:cxn>
                  <a:cxn ang="0">
                    <a:pos x="14" y="72"/>
                  </a:cxn>
                  <a:cxn ang="0">
                    <a:pos x="7" y="65"/>
                  </a:cxn>
                  <a:cxn ang="0">
                    <a:pos x="4" y="60"/>
                  </a:cxn>
                  <a:cxn ang="0">
                    <a:pos x="2" y="55"/>
                  </a:cxn>
                  <a:cxn ang="0">
                    <a:pos x="0" y="38"/>
                  </a:cxn>
                  <a:cxn ang="0">
                    <a:pos x="4" y="17"/>
                  </a:cxn>
                  <a:cxn ang="0">
                    <a:pos x="12" y="4"/>
                  </a:cxn>
                  <a:cxn ang="0">
                    <a:pos x="22" y="0"/>
                  </a:cxn>
                  <a:cxn ang="0">
                    <a:pos x="35" y="4"/>
                  </a:cxn>
                  <a:cxn ang="0">
                    <a:pos x="43" y="15"/>
                  </a:cxn>
                  <a:cxn ang="0">
                    <a:pos x="47" y="37"/>
                  </a:cxn>
                  <a:cxn ang="0">
                    <a:pos x="31" y="11"/>
                  </a:cxn>
                  <a:cxn ang="0">
                    <a:pos x="29" y="7"/>
                  </a:cxn>
                  <a:cxn ang="0">
                    <a:pos x="25" y="4"/>
                  </a:cxn>
                  <a:cxn ang="0">
                    <a:pos x="20" y="3"/>
                  </a:cxn>
                  <a:cxn ang="0">
                    <a:pos x="18" y="7"/>
                  </a:cxn>
                  <a:cxn ang="0">
                    <a:pos x="17" y="11"/>
                  </a:cxn>
                  <a:cxn ang="0">
                    <a:pos x="16" y="22"/>
                  </a:cxn>
                  <a:cxn ang="0">
                    <a:pos x="16" y="53"/>
                  </a:cxn>
                  <a:cxn ang="0">
                    <a:pos x="17" y="65"/>
                  </a:cxn>
                  <a:cxn ang="0">
                    <a:pos x="19" y="70"/>
                  </a:cxn>
                  <a:cxn ang="0">
                    <a:pos x="25" y="72"/>
                  </a:cxn>
                  <a:cxn ang="0">
                    <a:pos x="27" y="70"/>
                  </a:cxn>
                  <a:cxn ang="0">
                    <a:pos x="29" y="68"/>
                  </a:cxn>
                  <a:cxn ang="0">
                    <a:pos x="31" y="63"/>
                  </a:cxn>
                  <a:cxn ang="0">
                    <a:pos x="31" y="37"/>
                  </a:cxn>
                </a:cxnLst>
                <a:rect l="0" t="0" r="r" b="b"/>
                <a:pathLst>
                  <a:path w="47" h="75">
                    <a:moveTo>
                      <a:pt x="47" y="37"/>
                    </a:moveTo>
                    <a:lnTo>
                      <a:pt x="46" y="47"/>
                    </a:lnTo>
                    <a:lnTo>
                      <a:pt x="43" y="57"/>
                    </a:lnTo>
                    <a:lnTo>
                      <a:pt x="43" y="60"/>
                    </a:lnTo>
                    <a:lnTo>
                      <a:pt x="41" y="63"/>
                    </a:lnTo>
                    <a:lnTo>
                      <a:pt x="39" y="67"/>
                    </a:lnTo>
                    <a:lnTo>
                      <a:pt x="37" y="69"/>
                    </a:lnTo>
                    <a:lnTo>
                      <a:pt x="34" y="71"/>
                    </a:lnTo>
                    <a:lnTo>
                      <a:pt x="30" y="74"/>
                    </a:lnTo>
                    <a:lnTo>
                      <a:pt x="28" y="74"/>
                    </a:lnTo>
                    <a:lnTo>
                      <a:pt x="25" y="75"/>
                    </a:lnTo>
                    <a:lnTo>
                      <a:pt x="20" y="75"/>
                    </a:lnTo>
                    <a:lnTo>
                      <a:pt x="16" y="74"/>
                    </a:lnTo>
                    <a:lnTo>
                      <a:pt x="14" y="72"/>
                    </a:lnTo>
                    <a:lnTo>
                      <a:pt x="9" y="68"/>
                    </a:lnTo>
                    <a:lnTo>
                      <a:pt x="7" y="65"/>
                    </a:lnTo>
                    <a:lnTo>
                      <a:pt x="6" y="63"/>
                    </a:lnTo>
                    <a:lnTo>
                      <a:pt x="4" y="60"/>
                    </a:lnTo>
                    <a:lnTo>
                      <a:pt x="3" y="58"/>
                    </a:lnTo>
                    <a:lnTo>
                      <a:pt x="2" y="55"/>
                    </a:lnTo>
                    <a:lnTo>
                      <a:pt x="1" y="47"/>
                    </a:lnTo>
                    <a:lnTo>
                      <a:pt x="0" y="38"/>
                    </a:lnTo>
                    <a:lnTo>
                      <a:pt x="1" y="27"/>
                    </a:lnTo>
                    <a:lnTo>
                      <a:pt x="4" y="17"/>
                    </a:lnTo>
                    <a:lnTo>
                      <a:pt x="7" y="9"/>
                    </a:lnTo>
                    <a:lnTo>
                      <a:pt x="12" y="4"/>
                    </a:lnTo>
                    <a:lnTo>
                      <a:pt x="17" y="1"/>
                    </a:lnTo>
                    <a:lnTo>
                      <a:pt x="22" y="0"/>
                    </a:lnTo>
                    <a:lnTo>
                      <a:pt x="29" y="1"/>
                    </a:lnTo>
                    <a:lnTo>
                      <a:pt x="35" y="4"/>
                    </a:lnTo>
                    <a:lnTo>
                      <a:pt x="39" y="9"/>
                    </a:lnTo>
                    <a:lnTo>
                      <a:pt x="43" y="15"/>
                    </a:lnTo>
                    <a:lnTo>
                      <a:pt x="46" y="26"/>
                    </a:lnTo>
                    <a:lnTo>
                      <a:pt x="47" y="37"/>
                    </a:lnTo>
                    <a:close/>
                    <a:moveTo>
                      <a:pt x="31" y="37"/>
                    </a:moveTo>
                    <a:lnTo>
                      <a:pt x="31" y="11"/>
                    </a:lnTo>
                    <a:lnTo>
                      <a:pt x="30" y="9"/>
                    </a:lnTo>
                    <a:lnTo>
                      <a:pt x="29" y="7"/>
                    </a:lnTo>
                    <a:lnTo>
                      <a:pt x="27" y="5"/>
                    </a:lnTo>
                    <a:lnTo>
                      <a:pt x="25" y="4"/>
                    </a:lnTo>
                    <a:lnTo>
                      <a:pt x="25" y="3"/>
                    </a:lnTo>
                    <a:lnTo>
                      <a:pt x="20" y="3"/>
                    </a:lnTo>
                    <a:lnTo>
                      <a:pt x="19" y="4"/>
                    </a:lnTo>
                    <a:lnTo>
                      <a:pt x="18" y="7"/>
                    </a:lnTo>
                    <a:lnTo>
                      <a:pt x="17" y="9"/>
                    </a:lnTo>
                    <a:lnTo>
                      <a:pt x="17" y="11"/>
                    </a:lnTo>
                    <a:lnTo>
                      <a:pt x="16" y="15"/>
                    </a:lnTo>
                    <a:lnTo>
                      <a:pt x="16" y="22"/>
                    </a:lnTo>
                    <a:lnTo>
                      <a:pt x="16" y="31"/>
                    </a:lnTo>
                    <a:lnTo>
                      <a:pt x="16" y="53"/>
                    </a:lnTo>
                    <a:lnTo>
                      <a:pt x="16" y="60"/>
                    </a:lnTo>
                    <a:lnTo>
                      <a:pt x="17" y="65"/>
                    </a:lnTo>
                    <a:lnTo>
                      <a:pt x="18" y="69"/>
                    </a:lnTo>
                    <a:lnTo>
                      <a:pt x="19" y="70"/>
                    </a:lnTo>
                    <a:lnTo>
                      <a:pt x="22" y="72"/>
                    </a:lnTo>
                    <a:lnTo>
                      <a:pt x="25" y="72"/>
                    </a:lnTo>
                    <a:lnTo>
                      <a:pt x="26" y="71"/>
                    </a:lnTo>
                    <a:lnTo>
                      <a:pt x="27" y="70"/>
                    </a:lnTo>
                    <a:lnTo>
                      <a:pt x="27" y="69"/>
                    </a:lnTo>
                    <a:lnTo>
                      <a:pt x="29" y="68"/>
                    </a:lnTo>
                    <a:lnTo>
                      <a:pt x="29" y="67"/>
                    </a:lnTo>
                    <a:lnTo>
                      <a:pt x="31" y="63"/>
                    </a:lnTo>
                    <a:lnTo>
                      <a:pt x="31" y="60"/>
                    </a:lnTo>
                    <a:lnTo>
                      <a:pt x="31" y="3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99" name="Rectangle 281"/>
              <p:cNvSpPr>
                <a:spLocks noChangeArrowheads="1"/>
              </p:cNvSpPr>
              <p:nvPr/>
            </p:nvSpPr>
            <p:spPr bwMode="auto">
              <a:xfrm>
                <a:off x="3084576" y="6108700"/>
                <a:ext cx="30670" cy="1066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00" name="Freeform 282"/>
              <p:cNvSpPr>
                <a:spLocks/>
              </p:cNvSpPr>
              <p:nvPr/>
            </p:nvSpPr>
            <p:spPr bwMode="auto">
              <a:xfrm>
                <a:off x="3128582" y="6060694"/>
                <a:ext cx="40005" cy="80010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21" y="54"/>
                  </a:cxn>
                  <a:cxn ang="0">
                    <a:pos x="25" y="58"/>
                  </a:cxn>
                  <a:cxn ang="0">
                    <a:pos x="30" y="58"/>
                  </a:cxn>
                  <a:cxn ang="0">
                    <a:pos x="30" y="60"/>
                  </a:cxn>
                  <a:cxn ang="0">
                    <a:pos x="0" y="60"/>
                  </a:cxn>
                  <a:cxn ang="0">
                    <a:pos x="0" y="58"/>
                  </a:cxn>
                  <a:cxn ang="0">
                    <a:pos x="5" y="58"/>
                  </a:cxn>
                  <a:cxn ang="0">
                    <a:pos x="6" y="57"/>
                  </a:cxn>
                  <a:cxn ang="0">
                    <a:pos x="9" y="54"/>
                  </a:cxn>
                  <a:cxn ang="0">
                    <a:pos x="9" y="12"/>
                  </a:cxn>
                  <a:cxn ang="0">
                    <a:pos x="8" y="12"/>
                  </a:cxn>
                  <a:cxn ang="0">
                    <a:pos x="7" y="12"/>
                  </a:cxn>
                  <a:cxn ang="0">
                    <a:pos x="5" y="10"/>
                  </a:cxn>
                  <a:cxn ang="0">
                    <a:pos x="3" y="12"/>
                  </a:cxn>
                  <a:cxn ang="0">
                    <a:pos x="1" y="12"/>
                  </a:cxn>
                  <a:cxn ang="0">
                    <a:pos x="0" y="10"/>
                  </a:cxn>
                  <a:cxn ang="0">
                    <a:pos x="21" y="0"/>
                  </a:cxn>
                  <a:cxn ang="0">
                    <a:pos x="21" y="0"/>
                  </a:cxn>
                </a:cxnLst>
                <a:rect l="0" t="0" r="r" b="b"/>
                <a:pathLst>
                  <a:path w="30" h="60">
                    <a:moveTo>
                      <a:pt x="21" y="0"/>
                    </a:moveTo>
                    <a:lnTo>
                      <a:pt x="21" y="54"/>
                    </a:lnTo>
                    <a:lnTo>
                      <a:pt x="25" y="58"/>
                    </a:lnTo>
                    <a:lnTo>
                      <a:pt x="30" y="58"/>
                    </a:lnTo>
                    <a:lnTo>
                      <a:pt x="30" y="60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5" y="58"/>
                    </a:lnTo>
                    <a:lnTo>
                      <a:pt x="6" y="57"/>
                    </a:lnTo>
                    <a:lnTo>
                      <a:pt x="9" y="54"/>
                    </a:lnTo>
                    <a:lnTo>
                      <a:pt x="9" y="12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0" y="10"/>
                    </a:lnTo>
                    <a:lnTo>
                      <a:pt x="21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01" name="Line 283"/>
              <p:cNvSpPr>
                <a:spLocks noChangeShapeType="1"/>
              </p:cNvSpPr>
              <p:nvPr/>
            </p:nvSpPr>
            <p:spPr bwMode="auto">
              <a:xfrm>
                <a:off x="3256598" y="5978017"/>
                <a:ext cx="1333" cy="42672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02" name="Line 284"/>
              <p:cNvSpPr>
                <a:spLocks noChangeShapeType="1"/>
              </p:cNvSpPr>
              <p:nvPr/>
            </p:nvSpPr>
            <p:spPr bwMode="auto">
              <a:xfrm>
                <a:off x="3395282" y="5978017"/>
                <a:ext cx="1333" cy="42672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03" name="Line 285"/>
              <p:cNvSpPr>
                <a:spLocks noChangeShapeType="1"/>
              </p:cNvSpPr>
              <p:nvPr/>
            </p:nvSpPr>
            <p:spPr bwMode="auto">
              <a:xfrm>
                <a:off x="3493961" y="5978017"/>
                <a:ext cx="1333" cy="42672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04" name="Line 286"/>
              <p:cNvSpPr>
                <a:spLocks noChangeShapeType="1"/>
              </p:cNvSpPr>
              <p:nvPr/>
            </p:nvSpPr>
            <p:spPr bwMode="auto">
              <a:xfrm>
                <a:off x="3571304" y="5978017"/>
                <a:ext cx="1333" cy="42672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05" name="Line 287"/>
              <p:cNvSpPr>
                <a:spLocks noChangeShapeType="1"/>
              </p:cNvSpPr>
              <p:nvPr/>
            </p:nvSpPr>
            <p:spPr bwMode="auto">
              <a:xfrm>
                <a:off x="3633978" y="5978017"/>
                <a:ext cx="1333" cy="42672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06" name="Line 288"/>
              <p:cNvSpPr>
                <a:spLocks noChangeShapeType="1"/>
              </p:cNvSpPr>
              <p:nvPr/>
            </p:nvSpPr>
            <p:spPr bwMode="auto">
              <a:xfrm>
                <a:off x="3685985" y="5978017"/>
                <a:ext cx="1333" cy="42672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07" name="Line 289"/>
              <p:cNvSpPr>
                <a:spLocks noChangeShapeType="1"/>
              </p:cNvSpPr>
              <p:nvPr/>
            </p:nvSpPr>
            <p:spPr bwMode="auto">
              <a:xfrm>
                <a:off x="3731324" y="5978017"/>
                <a:ext cx="1333" cy="42672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08" name="Line 290"/>
              <p:cNvSpPr>
                <a:spLocks noChangeShapeType="1"/>
              </p:cNvSpPr>
              <p:nvPr/>
            </p:nvSpPr>
            <p:spPr bwMode="auto">
              <a:xfrm>
                <a:off x="3772662" y="5978017"/>
                <a:ext cx="1333" cy="42672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09" name="Line 291"/>
              <p:cNvSpPr>
                <a:spLocks noChangeShapeType="1"/>
              </p:cNvSpPr>
              <p:nvPr/>
            </p:nvSpPr>
            <p:spPr bwMode="auto">
              <a:xfrm>
                <a:off x="1912429" y="5169916"/>
                <a:ext cx="1892237" cy="133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10" name="Freeform 292"/>
              <p:cNvSpPr>
                <a:spLocks/>
              </p:cNvSpPr>
              <p:nvPr/>
            </p:nvSpPr>
            <p:spPr bwMode="auto">
              <a:xfrm>
                <a:off x="1912429" y="5164582"/>
                <a:ext cx="1892237" cy="36005"/>
              </a:xfrm>
              <a:custGeom>
                <a:avLst/>
                <a:gdLst/>
                <a:ahLst/>
                <a:cxnLst>
                  <a:cxn ang="0">
                    <a:pos x="58" y="1"/>
                  </a:cxn>
                  <a:cxn ang="0">
                    <a:pos x="325" y="2"/>
                  </a:cxn>
                  <a:cxn ang="0">
                    <a:pos x="416" y="3"/>
                  </a:cxn>
                  <a:cxn ang="0">
                    <a:pos x="499" y="4"/>
                  </a:cxn>
                  <a:cxn ang="0">
                    <a:pos x="569" y="6"/>
                  </a:cxn>
                  <a:cxn ang="0">
                    <a:pos x="642" y="7"/>
                  </a:cxn>
                  <a:cxn ang="0">
                    <a:pos x="677" y="8"/>
                  </a:cxn>
                  <a:cxn ang="0">
                    <a:pos x="731" y="11"/>
                  </a:cxn>
                  <a:cxn ang="0">
                    <a:pos x="774" y="13"/>
                  </a:cxn>
                  <a:cxn ang="0">
                    <a:pos x="830" y="16"/>
                  </a:cxn>
                  <a:cxn ang="0">
                    <a:pos x="875" y="19"/>
                  </a:cxn>
                  <a:cxn ang="0">
                    <a:pos x="898" y="19"/>
                  </a:cxn>
                  <a:cxn ang="0">
                    <a:pos x="1019" y="20"/>
                  </a:cxn>
                  <a:cxn ang="0">
                    <a:pos x="1055" y="19"/>
                  </a:cxn>
                  <a:cxn ang="0">
                    <a:pos x="1087" y="18"/>
                  </a:cxn>
                  <a:cxn ang="0">
                    <a:pos x="1113" y="17"/>
                  </a:cxn>
                  <a:cxn ang="0">
                    <a:pos x="1128" y="16"/>
                  </a:cxn>
                  <a:cxn ang="0">
                    <a:pos x="1145" y="15"/>
                  </a:cxn>
                  <a:cxn ang="0">
                    <a:pos x="1198" y="10"/>
                  </a:cxn>
                  <a:cxn ang="0">
                    <a:pos x="1221" y="8"/>
                  </a:cxn>
                  <a:cxn ang="0">
                    <a:pos x="1243" y="6"/>
                  </a:cxn>
                  <a:cxn ang="0">
                    <a:pos x="1279" y="4"/>
                  </a:cxn>
                  <a:cxn ang="0">
                    <a:pos x="1311" y="2"/>
                  </a:cxn>
                  <a:cxn ang="0">
                    <a:pos x="1358" y="2"/>
                  </a:cxn>
                  <a:cxn ang="0">
                    <a:pos x="1419" y="8"/>
                  </a:cxn>
                  <a:cxn ang="0">
                    <a:pos x="1331" y="8"/>
                  </a:cxn>
                  <a:cxn ang="0">
                    <a:pos x="1301" y="10"/>
                  </a:cxn>
                  <a:cxn ang="0">
                    <a:pos x="1269" y="11"/>
                  </a:cxn>
                  <a:cxn ang="0">
                    <a:pos x="1222" y="15"/>
                  </a:cxn>
                  <a:cxn ang="0">
                    <a:pos x="1198" y="17"/>
                  </a:cxn>
                  <a:cxn ang="0">
                    <a:pos x="1159" y="21"/>
                  </a:cxn>
                  <a:cxn ang="0">
                    <a:pos x="1126" y="23"/>
                  </a:cxn>
                  <a:cxn ang="0">
                    <a:pos x="1096" y="24"/>
                  </a:cxn>
                  <a:cxn ang="0">
                    <a:pos x="1066" y="25"/>
                  </a:cxn>
                  <a:cxn ang="0">
                    <a:pos x="1030" y="26"/>
                  </a:cxn>
                  <a:cxn ang="0">
                    <a:pos x="917" y="26"/>
                  </a:cxn>
                  <a:cxn ang="0">
                    <a:pos x="876" y="25"/>
                  </a:cxn>
                  <a:cxn ang="0">
                    <a:pos x="830" y="23"/>
                  </a:cxn>
                  <a:cxn ang="0">
                    <a:pos x="739" y="18"/>
                  </a:cxn>
                  <a:cxn ang="0">
                    <a:pos x="677" y="15"/>
                  </a:cxn>
                  <a:cxn ang="0">
                    <a:pos x="617" y="13"/>
                  </a:cxn>
                  <a:cxn ang="0">
                    <a:pos x="546" y="12"/>
                  </a:cxn>
                  <a:cxn ang="0">
                    <a:pos x="476" y="10"/>
                  </a:cxn>
                  <a:cxn ang="0">
                    <a:pos x="385" y="9"/>
                  </a:cxn>
                  <a:cxn ang="0">
                    <a:pos x="283" y="8"/>
                  </a:cxn>
                  <a:cxn ang="0">
                    <a:pos x="0" y="7"/>
                  </a:cxn>
                </a:cxnLst>
                <a:rect l="0" t="0" r="r" b="b"/>
                <a:pathLst>
                  <a:path w="1419" h="27">
                    <a:moveTo>
                      <a:pt x="0" y="0"/>
                    </a:moveTo>
                    <a:lnTo>
                      <a:pt x="0" y="0"/>
                    </a:lnTo>
                    <a:lnTo>
                      <a:pt x="58" y="1"/>
                    </a:lnTo>
                    <a:lnTo>
                      <a:pt x="237" y="1"/>
                    </a:lnTo>
                    <a:lnTo>
                      <a:pt x="283" y="2"/>
                    </a:lnTo>
                    <a:lnTo>
                      <a:pt x="325" y="2"/>
                    </a:lnTo>
                    <a:lnTo>
                      <a:pt x="357" y="2"/>
                    </a:lnTo>
                    <a:lnTo>
                      <a:pt x="385" y="2"/>
                    </a:lnTo>
                    <a:lnTo>
                      <a:pt x="416" y="3"/>
                    </a:lnTo>
                    <a:lnTo>
                      <a:pt x="449" y="3"/>
                    </a:lnTo>
                    <a:lnTo>
                      <a:pt x="476" y="4"/>
                    </a:lnTo>
                    <a:lnTo>
                      <a:pt x="499" y="4"/>
                    </a:lnTo>
                    <a:lnTo>
                      <a:pt x="520" y="4"/>
                    </a:lnTo>
                    <a:lnTo>
                      <a:pt x="546" y="5"/>
                    </a:lnTo>
                    <a:lnTo>
                      <a:pt x="569" y="6"/>
                    </a:lnTo>
                    <a:lnTo>
                      <a:pt x="594" y="6"/>
                    </a:lnTo>
                    <a:lnTo>
                      <a:pt x="617" y="6"/>
                    </a:lnTo>
                    <a:lnTo>
                      <a:pt x="642" y="7"/>
                    </a:lnTo>
                    <a:lnTo>
                      <a:pt x="643" y="7"/>
                    </a:lnTo>
                    <a:lnTo>
                      <a:pt x="652" y="8"/>
                    </a:lnTo>
                    <a:lnTo>
                      <a:pt x="677" y="8"/>
                    </a:lnTo>
                    <a:lnTo>
                      <a:pt x="698" y="9"/>
                    </a:lnTo>
                    <a:lnTo>
                      <a:pt x="699" y="9"/>
                    </a:lnTo>
                    <a:lnTo>
                      <a:pt x="731" y="11"/>
                    </a:lnTo>
                    <a:lnTo>
                      <a:pt x="739" y="11"/>
                    </a:lnTo>
                    <a:lnTo>
                      <a:pt x="773" y="13"/>
                    </a:lnTo>
                    <a:lnTo>
                      <a:pt x="774" y="13"/>
                    </a:lnTo>
                    <a:lnTo>
                      <a:pt x="804" y="15"/>
                    </a:lnTo>
                    <a:lnTo>
                      <a:pt x="830" y="16"/>
                    </a:lnTo>
                    <a:lnTo>
                      <a:pt x="830" y="16"/>
                    </a:lnTo>
                    <a:lnTo>
                      <a:pt x="858" y="18"/>
                    </a:lnTo>
                    <a:lnTo>
                      <a:pt x="873" y="18"/>
                    </a:lnTo>
                    <a:lnTo>
                      <a:pt x="875" y="19"/>
                    </a:lnTo>
                    <a:lnTo>
                      <a:pt x="877" y="19"/>
                    </a:lnTo>
                    <a:lnTo>
                      <a:pt x="877" y="19"/>
                    </a:lnTo>
                    <a:lnTo>
                      <a:pt x="898" y="19"/>
                    </a:lnTo>
                    <a:lnTo>
                      <a:pt x="917" y="19"/>
                    </a:lnTo>
                    <a:lnTo>
                      <a:pt x="932" y="20"/>
                    </a:lnTo>
                    <a:lnTo>
                      <a:pt x="1019" y="20"/>
                    </a:lnTo>
                    <a:lnTo>
                      <a:pt x="1030" y="19"/>
                    </a:lnTo>
                    <a:lnTo>
                      <a:pt x="1043" y="19"/>
                    </a:lnTo>
                    <a:lnTo>
                      <a:pt x="1055" y="19"/>
                    </a:lnTo>
                    <a:lnTo>
                      <a:pt x="1066" y="19"/>
                    </a:lnTo>
                    <a:lnTo>
                      <a:pt x="1076" y="18"/>
                    </a:lnTo>
                    <a:lnTo>
                      <a:pt x="1087" y="18"/>
                    </a:lnTo>
                    <a:lnTo>
                      <a:pt x="1095" y="17"/>
                    </a:lnTo>
                    <a:lnTo>
                      <a:pt x="1108" y="17"/>
                    </a:lnTo>
                    <a:lnTo>
                      <a:pt x="1113" y="17"/>
                    </a:lnTo>
                    <a:lnTo>
                      <a:pt x="1126" y="16"/>
                    </a:lnTo>
                    <a:lnTo>
                      <a:pt x="1126" y="17"/>
                    </a:lnTo>
                    <a:lnTo>
                      <a:pt x="1128" y="16"/>
                    </a:lnTo>
                    <a:lnTo>
                      <a:pt x="1130" y="15"/>
                    </a:lnTo>
                    <a:lnTo>
                      <a:pt x="1129" y="15"/>
                    </a:lnTo>
                    <a:lnTo>
                      <a:pt x="1145" y="15"/>
                    </a:lnTo>
                    <a:lnTo>
                      <a:pt x="1159" y="14"/>
                    </a:lnTo>
                    <a:lnTo>
                      <a:pt x="1173" y="12"/>
                    </a:lnTo>
                    <a:lnTo>
                      <a:pt x="1198" y="10"/>
                    </a:lnTo>
                    <a:lnTo>
                      <a:pt x="1210" y="10"/>
                    </a:lnTo>
                    <a:lnTo>
                      <a:pt x="1210" y="10"/>
                    </a:lnTo>
                    <a:lnTo>
                      <a:pt x="1221" y="8"/>
                    </a:lnTo>
                    <a:lnTo>
                      <a:pt x="1224" y="8"/>
                    </a:lnTo>
                    <a:lnTo>
                      <a:pt x="1221" y="8"/>
                    </a:lnTo>
                    <a:lnTo>
                      <a:pt x="1243" y="6"/>
                    </a:lnTo>
                    <a:lnTo>
                      <a:pt x="1253" y="6"/>
                    </a:lnTo>
                    <a:lnTo>
                      <a:pt x="1268" y="4"/>
                    </a:lnTo>
                    <a:lnTo>
                      <a:pt x="1279" y="4"/>
                    </a:lnTo>
                    <a:lnTo>
                      <a:pt x="1290" y="4"/>
                    </a:lnTo>
                    <a:lnTo>
                      <a:pt x="1301" y="3"/>
                    </a:lnTo>
                    <a:lnTo>
                      <a:pt x="1311" y="2"/>
                    </a:lnTo>
                    <a:lnTo>
                      <a:pt x="1321" y="2"/>
                    </a:lnTo>
                    <a:lnTo>
                      <a:pt x="1330" y="2"/>
                    </a:lnTo>
                    <a:lnTo>
                      <a:pt x="1358" y="2"/>
                    </a:lnTo>
                    <a:lnTo>
                      <a:pt x="1364" y="1"/>
                    </a:lnTo>
                    <a:lnTo>
                      <a:pt x="1419" y="1"/>
                    </a:lnTo>
                    <a:lnTo>
                      <a:pt x="1419" y="8"/>
                    </a:lnTo>
                    <a:lnTo>
                      <a:pt x="1365" y="8"/>
                    </a:lnTo>
                    <a:lnTo>
                      <a:pt x="1359" y="8"/>
                    </a:lnTo>
                    <a:lnTo>
                      <a:pt x="1331" y="8"/>
                    </a:lnTo>
                    <a:lnTo>
                      <a:pt x="1322" y="9"/>
                    </a:lnTo>
                    <a:lnTo>
                      <a:pt x="1311" y="9"/>
                    </a:lnTo>
                    <a:lnTo>
                      <a:pt x="1301" y="10"/>
                    </a:lnTo>
                    <a:lnTo>
                      <a:pt x="1290" y="10"/>
                    </a:lnTo>
                    <a:lnTo>
                      <a:pt x="1279" y="10"/>
                    </a:lnTo>
                    <a:lnTo>
                      <a:pt x="1269" y="11"/>
                    </a:lnTo>
                    <a:lnTo>
                      <a:pt x="1254" y="13"/>
                    </a:lnTo>
                    <a:lnTo>
                      <a:pt x="1243" y="13"/>
                    </a:lnTo>
                    <a:lnTo>
                      <a:pt x="1222" y="15"/>
                    </a:lnTo>
                    <a:lnTo>
                      <a:pt x="1211" y="17"/>
                    </a:lnTo>
                    <a:lnTo>
                      <a:pt x="1210" y="17"/>
                    </a:lnTo>
                    <a:lnTo>
                      <a:pt x="1198" y="17"/>
                    </a:lnTo>
                    <a:lnTo>
                      <a:pt x="1174" y="19"/>
                    </a:lnTo>
                    <a:lnTo>
                      <a:pt x="1160" y="21"/>
                    </a:lnTo>
                    <a:lnTo>
                      <a:pt x="1159" y="21"/>
                    </a:lnTo>
                    <a:lnTo>
                      <a:pt x="1130" y="22"/>
                    </a:lnTo>
                    <a:lnTo>
                      <a:pt x="1127" y="23"/>
                    </a:lnTo>
                    <a:lnTo>
                      <a:pt x="1126" y="23"/>
                    </a:lnTo>
                    <a:lnTo>
                      <a:pt x="1113" y="23"/>
                    </a:lnTo>
                    <a:lnTo>
                      <a:pt x="1108" y="23"/>
                    </a:lnTo>
                    <a:lnTo>
                      <a:pt x="1096" y="24"/>
                    </a:lnTo>
                    <a:lnTo>
                      <a:pt x="1088" y="25"/>
                    </a:lnTo>
                    <a:lnTo>
                      <a:pt x="1076" y="25"/>
                    </a:lnTo>
                    <a:lnTo>
                      <a:pt x="1066" y="25"/>
                    </a:lnTo>
                    <a:lnTo>
                      <a:pt x="1055" y="25"/>
                    </a:lnTo>
                    <a:lnTo>
                      <a:pt x="1043" y="26"/>
                    </a:lnTo>
                    <a:lnTo>
                      <a:pt x="1030" y="26"/>
                    </a:lnTo>
                    <a:lnTo>
                      <a:pt x="1019" y="27"/>
                    </a:lnTo>
                    <a:lnTo>
                      <a:pt x="932" y="27"/>
                    </a:lnTo>
                    <a:lnTo>
                      <a:pt x="917" y="26"/>
                    </a:lnTo>
                    <a:lnTo>
                      <a:pt x="898" y="26"/>
                    </a:lnTo>
                    <a:lnTo>
                      <a:pt x="877" y="25"/>
                    </a:lnTo>
                    <a:lnTo>
                      <a:pt x="876" y="25"/>
                    </a:lnTo>
                    <a:lnTo>
                      <a:pt x="873" y="25"/>
                    </a:lnTo>
                    <a:lnTo>
                      <a:pt x="857" y="25"/>
                    </a:lnTo>
                    <a:lnTo>
                      <a:pt x="830" y="23"/>
                    </a:lnTo>
                    <a:lnTo>
                      <a:pt x="803" y="22"/>
                    </a:lnTo>
                    <a:lnTo>
                      <a:pt x="773" y="20"/>
                    </a:lnTo>
                    <a:lnTo>
                      <a:pt x="739" y="18"/>
                    </a:lnTo>
                    <a:lnTo>
                      <a:pt x="730" y="18"/>
                    </a:lnTo>
                    <a:lnTo>
                      <a:pt x="698" y="16"/>
                    </a:lnTo>
                    <a:lnTo>
                      <a:pt x="677" y="15"/>
                    </a:lnTo>
                    <a:lnTo>
                      <a:pt x="651" y="15"/>
                    </a:lnTo>
                    <a:lnTo>
                      <a:pt x="642" y="14"/>
                    </a:lnTo>
                    <a:lnTo>
                      <a:pt x="617" y="13"/>
                    </a:lnTo>
                    <a:lnTo>
                      <a:pt x="594" y="13"/>
                    </a:lnTo>
                    <a:lnTo>
                      <a:pt x="569" y="13"/>
                    </a:lnTo>
                    <a:lnTo>
                      <a:pt x="546" y="12"/>
                    </a:lnTo>
                    <a:lnTo>
                      <a:pt x="520" y="11"/>
                    </a:lnTo>
                    <a:lnTo>
                      <a:pt x="499" y="10"/>
                    </a:lnTo>
                    <a:lnTo>
                      <a:pt x="476" y="10"/>
                    </a:lnTo>
                    <a:lnTo>
                      <a:pt x="449" y="10"/>
                    </a:lnTo>
                    <a:lnTo>
                      <a:pt x="416" y="10"/>
                    </a:lnTo>
                    <a:lnTo>
                      <a:pt x="385" y="9"/>
                    </a:lnTo>
                    <a:lnTo>
                      <a:pt x="357" y="9"/>
                    </a:lnTo>
                    <a:lnTo>
                      <a:pt x="325" y="8"/>
                    </a:lnTo>
                    <a:lnTo>
                      <a:pt x="283" y="8"/>
                    </a:lnTo>
                    <a:lnTo>
                      <a:pt x="237" y="8"/>
                    </a:lnTo>
                    <a:lnTo>
                      <a:pt x="58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11" name="Line 313"/>
              <p:cNvSpPr>
                <a:spLocks noChangeShapeType="1"/>
              </p:cNvSpPr>
              <p:nvPr/>
            </p:nvSpPr>
            <p:spPr bwMode="auto">
              <a:xfrm>
                <a:off x="2704528" y="4575175"/>
                <a:ext cx="1333" cy="1334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12" name="Freeform 314"/>
              <p:cNvSpPr>
                <a:spLocks/>
              </p:cNvSpPr>
              <p:nvPr/>
            </p:nvSpPr>
            <p:spPr bwMode="auto">
              <a:xfrm>
                <a:off x="2865882" y="4556506"/>
                <a:ext cx="78676" cy="77343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47" y="10"/>
                  </a:cxn>
                  <a:cxn ang="0">
                    <a:pos x="45" y="41"/>
                  </a:cxn>
                  <a:cxn ang="0">
                    <a:pos x="46" y="44"/>
                  </a:cxn>
                  <a:cxn ang="0">
                    <a:pos x="48" y="46"/>
                  </a:cxn>
                  <a:cxn ang="0">
                    <a:pos x="50" y="47"/>
                  </a:cxn>
                  <a:cxn ang="0">
                    <a:pos x="53" y="47"/>
                  </a:cxn>
                  <a:cxn ang="0">
                    <a:pos x="55" y="44"/>
                  </a:cxn>
                  <a:cxn ang="0">
                    <a:pos x="57" y="42"/>
                  </a:cxn>
                  <a:cxn ang="0">
                    <a:pos x="59" y="40"/>
                  </a:cxn>
                  <a:cxn ang="0">
                    <a:pos x="57" y="51"/>
                  </a:cxn>
                  <a:cxn ang="0">
                    <a:pos x="53" y="56"/>
                  </a:cxn>
                  <a:cxn ang="0">
                    <a:pos x="48" y="58"/>
                  </a:cxn>
                  <a:cxn ang="0">
                    <a:pos x="42" y="56"/>
                  </a:cxn>
                  <a:cxn ang="0">
                    <a:pos x="39" y="50"/>
                  </a:cxn>
                  <a:cxn ang="0">
                    <a:pos x="38" y="22"/>
                  </a:cxn>
                  <a:cxn ang="0">
                    <a:pos x="24" y="10"/>
                  </a:cxn>
                  <a:cxn ang="0">
                    <a:pos x="22" y="41"/>
                  </a:cxn>
                  <a:cxn ang="0">
                    <a:pos x="19" y="54"/>
                  </a:cxn>
                  <a:cxn ang="0">
                    <a:pos x="15" y="58"/>
                  </a:cxn>
                  <a:cxn ang="0">
                    <a:pos x="11" y="58"/>
                  </a:cxn>
                  <a:cxn ang="0">
                    <a:pos x="7" y="54"/>
                  </a:cxn>
                  <a:cxn ang="0">
                    <a:pos x="9" y="49"/>
                  </a:cxn>
                  <a:cxn ang="0">
                    <a:pos x="11" y="45"/>
                  </a:cxn>
                  <a:cxn ang="0">
                    <a:pos x="14" y="40"/>
                  </a:cxn>
                  <a:cxn ang="0">
                    <a:pos x="16" y="35"/>
                  </a:cxn>
                  <a:cxn ang="0">
                    <a:pos x="19" y="20"/>
                  </a:cxn>
                  <a:cxn ang="0">
                    <a:pos x="12" y="10"/>
                  </a:cxn>
                  <a:cxn ang="0">
                    <a:pos x="6" y="13"/>
                  </a:cxn>
                  <a:cxn ang="0">
                    <a:pos x="3" y="18"/>
                  </a:cxn>
                  <a:cxn ang="0">
                    <a:pos x="3" y="11"/>
                  </a:cxn>
                  <a:cxn ang="0">
                    <a:pos x="7" y="2"/>
                  </a:cxn>
                  <a:cxn ang="0">
                    <a:pos x="11" y="0"/>
                  </a:cxn>
                  <a:cxn ang="0">
                    <a:pos x="17" y="0"/>
                  </a:cxn>
                </a:cxnLst>
                <a:rect l="0" t="0" r="r" b="b"/>
                <a:pathLst>
                  <a:path w="59" h="58">
                    <a:moveTo>
                      <a:pt x="17" y="0"/>
                    </a:moveTo>
                    <a:lnTo>
                      <a:pt x="59" y="0"/>
                    </a:lnTo>
                    <a:lnTo>
                      <a:pt x="59" y="10"/>
                    </a:lnTo>
                    <a:lnTo>
                      <a:pt x="47" y="10"/>
                    </a:lnTo>
                    <a:lnTo>
                      <a:pt x="45" y="24"/>
                    </a:lnTo>
                    <a:lnTo>
                      <a:pt x="45" y="41"/>
                    </a:lnTo>
                    <a:lnTo>
                      <a:pt x="46" y="43"/>
                    </a:lnTo>
                    <a:lnTo>
                      <a:pt x="46" y="44"/>
                    </a:lnTo>
                    <a:lnTo>
                      <a:pt x="47" y="45"/>
                    </a:lnTo>
                    <a:lnTo>
                      <a:pt x="48" y="46"/>
                    </a:lnTo>
                    <a:lnTo>
                      <a:pt x="49" y="47"/>
                    </a:lnTo>
                    <a:lnTo>
                      <a:pt x="50" y="47"/>
                    </a:lnTo>
                    <a:lnTo>
                      <a:pt x="52" y="48"/>
                    </a:lnTo>
                    <a:lnTo>
                      <a:pt x="53" y="47"/>
                    </a:lnTo>
                    <a:lnTo>
                      <a:pt x="54" y="47"/>
                    </a:lnTo>
                    <a:lnTo>
                      <a:pt x="55" y="44"/>
                    </a:lnTo>
                    <a:lnTo>
                      <a:pt x="56" y="43"/>
                    </a:lnTo>
                    <a:lnTo>
                      <a:pt x="57" y="42"/>
                    </a:lnTo>
                    <a:lnTo>
                      <a:pt x="57" y="40"/>
                    </a:lnTo>
                    <a:lnTo>
                      <a:pt x="59" y="40"/>
                    </a:lnTo>
                    <a:lnTo>
                      <a:pt x="59" y="46"/>
                    </a:lnTo>
                    <a:lnTo>
                      <a:pt x="57" y="51"/>
                    </a:lnTo>
                    <a:lnTo>
                      <a:pt x="56" y="54"/>
                    </a:lnTo>
                    <a:lnTo>
                      <a:pt x="53" y="56"/>
                    </a:lnTo>
                    <a:lnTo>
                      <a:pt x="51" y="58"/>
                    </a:lnTo>
                    <a:lnTo>
                      <a:pt x="48" y="58"/>
                    </a:lnTo>
                    <a:lnTo>
                      <a:pt x="45" y="58"/>
                    </a:lnTo>
                    <a:lnTo>
                      <a:pt x="42" y="56"/>
                    </a:lnTo>
                    <a:lnTo>
                      <a:pt x="40" y="54"/>
                    </a:lnTo>
                    <a:lnTo>
                      <a:pt x="39" y="50"/>
                    </a:lnTo>
                    <a:lnTo>
                      <a:pt x="38" y="45"/>
                    </a:lnTo>
                    <a:lnTo>
                      <a:pt x="38" y="22"/>
                    </a:lnTo>
                    <a:lnTo>
                      <a:pt x="39" y="10"/>
                    </a:lnTo>
                    <a:lnTo>
                      <a:pt x="24" y="10"/>
                    </a:lnTo>
                    <a:lnTo>
                      <a:pt x="23" y="29"/>
                    </a:lnTo>
                    <a:lnTo>
                      <a:pt x="22" y="41"/>
                    </a:lnTo>
                    <a:lnTo>
                      <a:pt x="21" y="50"/>
                    </a:lnTo>
                    <a:lnTo>
                      <a:pt x="19" y="54"/>
                    </a:lnTo>
                    <a:lnTo>
                      <a:pt x="17" y="56"/>
                    </a:lnTo>
                    <a:lnTo>
                      <a:pt x="15" y="58"/>
                    </a:lnTo>
                    <a:lnTo>
                      <a:pt x="13" y="58"/>
                    </a:lnTo>
                    <a:lnTo>
                      <a:pt x="11" y="58"/>
                    </a:lnTo>
                    <a:lnTo>
                      <a:pt x="9" y="57"/>
                    </a:lnTo>
                    <a:lnTo>
                      <a:pt x="7" y="54"/>
                    </a:lnTo>
                    <a:lnTo>
                      <a:pt x="7" y="50"/>
                    </a:lnTo>
                    <a:lnTo>
                      <a:pt x="9" y="49"/>
                    </a:lnTo>
                    <a:lnTo>
                      <a:pt x="9" y="47"/>
                    </a:lnTo>
                    <a:lnTo>
                      <a:pt x="11" y="45"/>
                    </a:lnTo>
                    <a:lnTo>
                      <a:pt x="13" y="43"/>
                    </a:lnTo>
                    <a:lnTo>
                      <a:pt x="14" y="40"/>
                    </a:lnTo>
                    <a:lnTo>
                      <a:pt x="16" y="37"/>
                    </a:lnTo>
                    <a:lnTo>
                      <a:pt x="16" y="35"/>
                    </a:lnTo>
                    <a:lnTo>
                      <a:pt x="18" y="29"/>
                    </a:lnTo>
                    <a:lnTo>
                      <a:pt x="19" y="20"/>
                    </a:lnTo>
                    <a:lnTo>
                      <a:pt x="20" y="10"/>
                    </a:lnTo>
                    <a:lnTo>
                      <a:pt x="12" y="10"/>
                    </a:lnTo>
                    <a:lnTo>
                      <a:pt x="10" y="11"/>
                    </a:lnTo>
                    <a:lnTo>
                      <a:pt x="6" y="13"/>
                    </a:lnTo>
                    <a:lnTo>
                      <a:pt x="4" y="15"/>
                    </a:lnTo>
                    <a:lnTo>
                      <a:pt x="3" y="18"/>
                    </a:lnTo>
                    <a:lnTo>
                      <a:pt x="0" y="18"/>
                    </a:lnTo>
                    <a:lnTo>
                      <a:pt x="3" y="11"/>
                    </a:lnTo>
                    <a:lnTo>
                      <a:pt x="5" y="6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13" name="Freeform 315"/>
              <p:cNvSpPr>
                <a:spLocks/>
              </p:cNvSpPr>
              <p:nvPr/>
            </p:nvSpPr>
            <p:spPr bwMode="auto">
              <a:xfrm>
                <a:off x="2951226" y="4480497"/>
                <a:ext cx="61341" cy="61341"/>
              </a:xfrm>
              <a:custGeom>
                <a:avLst/>
                <a:gdLst/>
                <a:ahLst/>
                <a:cxnLst>
                  <a:cxn ang="0">
                    <a:pos x="20" y="0"/>
                  </a:cxn>
                  <a:cxn ang="0">
                    <a:pos x="26" y="0"/>
                  </a:cxn>
                  <a:cxn ang="0">
                    <a:pos x="26" y="20"/>
                  </a:cxn>
                  <a:cxn ang="0">
                    <a:pos x="46" y="20"/>
                  </a:cxn>
                  <a:cxn ang="0">
                    <a:pos x="46" y="25"/>
                  </a:cxn>
                  <a:cxn ang="0">
                    <a:pos x="26" y="25"/>
                  </a:cxn>
                  <a:cxn ang="0">
                    <a:pos x="26" y="46"/>
                  </a:cxn>
                  <a:cxn ang="0">
                    <a:pos x="20" y="46"/>
                  </a:cxn>
                  <a:cxn ang="0">
                    <a:pos x="20" y="25"/>
                  </a:cxn>
                  <a:cxn ang="0">
                    <a:pos x="0" y="25"/>
                  </a:cxn>
                  <a:cxn ang="0">
                    <a:pos x="0" y="20"/>
                  </a:cxn>
                  <a:cxn ang="0">
                    <a:pos x="20" y="20"/>
                  </a:cxn>
                  <a:cxn ang="0">
                    <a:pos x="20" y="0"/>
                  </a:cxn>
                </a:cxnLst>
                <a:rect l="0" t="0" r="r" b="b"/>
                <a:pathLst>
                  <a:path w="46" h="46">
                    <a:moveTo>
                      <a:pt x="20" y="0"/>
                    </a:moveTo>
                    <a:lnTo>
                      <a:pt x="26" y="0"/>
                    </a:lnTo>
                    <a:lnTo>
                      <a:pt x="26" y="20"/>
                    </a:lnTo>
                    <a:lnTo>
                      <a:pt x="46" y="20"/>
                    </a:lnTo>
                    <a:lnTo>
                      <a:pt x="46" y="25"/>
                    </a:lnTo>
                    <a:lnTo>
                      <a:pt x="26" y="25"/>
                    </a:lnTo>
                    <a:lnTo>
                      <a:pt x="26" y="46"/>
                    </a:lnTo>
                    <a:lnTo>
                      <a:pt x="20" y="46"/>
                    </a:lnTo>
                    <a:lnTo>
                      <a:pt x="20" y="25"/>
                    </a:lnTo>
                    <a:lnTo>
                      <a:pt x="0" y="25"/>
                    </a:lnTo>
                    <a:lnTo>
                      <a:pt x="0" y="20"/>
                    </a:lnTo>
                    <a:lnTo>
                      <a:pt x="20" y="2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14" name="Freeform 316"/>
              <p:cNvSpPr>
                <a:spLocks noEditPoints="1"/>
              </p:cNvSpPr>
              <p:nvPr/>
            </p:nvSpPr>
            <p:spPr bwMode="auto">
              <a:xfrm>
                <a:off x="3063240" y="4521835"/>
                <a:ext cx="80010" cy="112014"/>
              </a:xfrm>
              <a:custGeom>
                <a:avLst/>
                <a:gdLst/>
                <a:ahLst/>
                <a:cxnLst>
                  <a:cxn ang="0">
                    <a:pos x="24" y="30"/>
                  </a:cxn>
                  <a:cxn ang="0">
                    <a:pos x="21" y="32"/>
                  </a:cxn>
                  <a:cxn ang="0">
                    <a:pos x="18" y="42"/>
                  </a:cxn>
                  <a:cxn ang="0">
                    <a:pos x="17" y="62"/>
                  </a:cxn>
                  <a:cxn ang="0">
                    <a:pos x="19" y="71"/>
                  </a:cxn>
                  <a:cxn ang="0">
                    <a:pos x="24" y="76"/>
                  </a:cxn>
                  <a:cxn ang="0">
                    <a:pos x="29" y="78"/>
                  </a:cxn>
                  <a:cxn ang="0">
                    <a:pos x="34" y="75"/>
                  </a:cxn>
                  <a:cxn ang="0">
                    <a:pos x="38" y="70"/>
                  </a:cxn>
                  <a:cxn ang="0">
                    <a:pos x="35" y="35"/>
                  </a:cxn>
                  <a:cxn ang="0">
                    <a:pos x="26" y="30"/>
                  </a:cxn>
                  <a:cxn ang="0">
                    <a:pos x="30" y="0"/>
                  </a:cxn>
                  <a:cxn ang="0">
                    <a:pos x="55" y="75"/>
                  </a:cxn>
                  <a:cxn ang="0">
                    <a:pos x="56" y="76"/>
                  </a:cxn>
                  <a:cxn ang="0">
                    <a:pos x="58" y="78"/>
                  </a:cxn>
                  <a:cxn ang="0">
                    <a:pos x="60" y="80"/>
                  </a:cxn>
                  <a:cxn ang="0">
                    <a:pos x="38" y="75"/>
                  </a:cxn>
                  <a:cxn ang="0">
                    <a:pos x="33" y="81"/>
                  </a:cxn>
                  <a:cxn ang="0">
                    <a:pos x="27" y="84"/>
                  </a:cxn>
                  <a:cxn ang="0">
                    <a:pos x="23" y="84"/>
                  </a:cxn>
                  <a:cxn ang="0">
                    <a:pos x="10" y="80"/>
                  </a:cxn>
                  <a:cxn ang="0">
                    <a:pos x="2" y="69"/>
                  </a:cxn>
                  <a:cxn ang="0">
                    <a:pos x="0" y="56"/>
                  </a:cxn>
                  <a:cxn ang="0">
                    <a:pos x="3" y="40"/>
                  </a:cxn>
                  <a:cxn ang="0">
                    <a:pos x="7" y="34"/>
                  </a:cxn>
                  <a:cxn ang="0">
                    <a:pos x="12" y="30"/>
                  </a:cxn>
                  <a:cxn ang="0">
                    <a:pos x="24" y="26"/>
                  </a:cxn>
                  <a:cxn ang="0">
                    <a:pos x="29" y="26"/>
                  </a:cxn>
                  <a:cxn ang="0">
                    <a:pos x="38" y="34"/>
                  </a:cxn>
                  <a:cxn ang="0">
                    <a:pos x="37" y="4"/>
                  </a:cxn>
                  <a:cxn ang="0">
                    <a:pos x="34" y="3"/>
                  </a:cxn>
                  <a:cxn ang="0">
                    <a:pos x="30" y="0"/>
                  </a:cxn>
                </a:cxnLst>
                <a:rect l="0" t="0" r="r" b="b"/>
                <a:pathLst>
                  <a:path w="60" h="84">
                    <a:moveTo>
                      <a:pt x="25" y="30"/>
                    </a:moveTo>
                    <a:lnTo>
                      <a:pt x="24" y="30"/>
                    </a:lnTo>
                    <a:lnTo>
                      <a:pt x="23" y="31"/>
                    </a:lnTo>
                    <a:lnTo>
                      <a:pt x="21" y="32"/>
                    </a:lnTo>
                    <a:lnTo>
                      <a:pt x="19" y="38"/>
                    </a:lnTo>
                    <a:lnTo>
                      <a:pt x="18" y="42"/>
                    </a:lnTo>
                    <a:lnTo>
                      <a:pt x="17" y="46"/>
                    </a:lnTo>
                    <a:lnTo>
                      <a:pt x="17" y="62"/>
                    </a:lnTo>
                    <a:lnTo>
                      <a:pt x="19" y="69"/>
                    </a:lnTo>
                    <a:lnTo>
                      <a:pt x="19" y="71"/>
                    </a:lnTo>
                    <a:lnTo>
                      <a:pt x="22" y="76"/>
                    </a:lnTo>
                    <a:lnTo>
                      <a:pt x="24" y="76"/>
                    </a:lnTo>
                    <a:lnTo>
                      <a:pt x="25" y="78"/>
                    </a:lnTo>
                    <a:lnTo>
                      <a:pt x="29" y="78"/>
                    </a:lnTo>
                    <a:lnTo>
                      <a:pt x="32" y="76"/>
                    </a:lnTo>
                    <a:lnTo>
                      <a:pt x="34" y="75"/>
                    </a:lnTo>
                    <a:lnTo>
                      <a:pt x="36" y="73"/>
                    </a:lnTo>
                    <a:lnTo>
                      <a:pt x="38" y="70"/>
                    </a:lnTo>
                    <a:lnTo>
                      <a:pt x="38" y="41"/>
                    </a:lnTo>
                    <a:lnTo>
                      <a:pt x="35" y="35"/>
                    </a:lnTo>
                    <a:lnTo>
                      <a:pt x="31" y="31"/>
                    </a:lnTo>
                    <a:lnTo>
                      <a:pt x="26" y="30"/>
                    </a:lnTo>
                    <a:lnTo>
                      <a:pt x="25" y="30"/>
                    </a:lnTo>
                    <a:close/>
                    <a:moveTo>
                      <a:pt x="30" y="0"/>
                    </a:moveTo>
                    <a:lnTo>
                      <a:pt x="55" y="0"/>
                    </a:lnTo>
                    <a:lnTo>
                      <a:pt x="55" y="75"/>
                    </a:lnTo>
                    <a:lnTo>
                      <a:pt x="56" y="76"/>
                    </a:lnTo>
                    <a:lnTo>
                      <a:pt x="56" y="76"/>
                    </a:lnTo>
                    <a:lnTo>
                      <a:pt x="56" y="76"/>
                    </a:lnTo>
                    <a:lnTo>
                      <a:pt x="58" y="78"/>
                    </a:lnTo>
                    <a:lnTo>
                      <a:pt x="60" y="78"/>
                    </a:lnTo>
                    <a:lnTo>
                      <a:pt x="60" y="80"/>
                    </a:lnTo>
                    <a:lnTo>
                      <a:pt x="38" y="84"/>
                    </a:lnTo>
                    <a:lnTo>
                      <a:pt x="38" y="75"/>
                    </a:lnTo>
                    <a:lnTo>
                      <a:pt x="35" y="78"/>
                    </a:lnTo>
                    <a:lnTo>
                      <a:pt x="33" y="81"/>
                    </a:lnTo>
                    <a:lnTo>
                      <a:pt x="30" y="83"/>
                    </a:lnTo>
                    <a:lnTo>
                      <a:pt x="27" y="84"/>
                    </a:lnTo>
                    <a:lnTo>
                      <a:pt x="25" y="84"/>
                    </a:lnTo>
                    <a:lnTo>
                      <a:pt x="23" y="84"/>
                    </a:lnTo>
                    <a:lnTo>
                      <a:pt x="16" y="84"/>
                    </a:lnTo>
                    <a:lnTo>
                      <a:pt x="10" y="80"/>
                    </a:lnTo>
                    <a:lnTo>
                      <a:pt x="6" y="75"/>
                    </a:lnTo>
                    <a:lnTo>
                      <a:pt x="2" y="69"/>
                    </a:lnTo>
                    <a:lnTo>
                      <a:pt x="1" y="63"/>
                    </a:lnTo>
                    <a:lnTo>
                      <a:pt x="0" y="56"/>
                    </a:lnTo>
                    <a:lnTo>
                      <a:pt x="1" y="48"/>
                    </a:lnTo>
                    <a:lnTo>
                      <a:pt x="3" y="40"/>
                    </a:lnTo>
                    <a:lnTo>
                      <a:pt x="5" y="36"/>
                    </a:lnTo>
                    <a:lnTo>
                      <a:pt x="7" y="34"/>
                    </a:lnTo>
                    <a:lnTo>
                      <a:pt x="9" y="32"/>
                    </a:lnTo>
                    <a:lnTo>
                      <a:pt x="12" y="30"/>
                    </a:lnTo>
                    <a:lnTo>
                      <a:pt x="18" y="27"/>
                    </a:lnTo>
                    <a:lnTo>
                      <a:pt x="24" y="26"/>
                    </a:lnTo>
                    <a:lnTo>
                      <a:pt x="27" y="26"/>
                    </a:lnTo>
                    <a:lnTo>
                      <a:pt x="29" y="26"/>
                    </a:lnTo>
                    <a:lnTo>
                      <a:pt x="31" y="27"/>
                    </a:lnTo>
                    <a:lnTo>
                      <a:pt x="38" y="34"/>
                    </a:lnTo>
                    <a:lnTo>
                      <a:pt x="38" y="5"/>
                    </a:lnTo>
                    <a:lnTo>
                      <a:pt x="37" y="4"/>
                    </a:lnTo>
                    <a:lnTo>
                      <a:pt x="35" y="4"/>
                    </a:lnTo>
                    <a:lnTo>
                      <a:pt x="34" y="3"/>
                    </a:lnTo>
                    <a:lnTo>
                      <a:pt x="30" y="3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15" name="Freeform 317"/>
              <p:cNvSpPr>
                <a:spLocks noEditPoints="1"/>
              </p:cNvSpPr>
              <p:nvPr/>
            </p:nvSpPr>
            <p:spPr bwMode="auto">
              <a:xfrm>
                <a:off x="3155252" y="4556506"/>
                <a:ext cx="65341" cy="77343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23" y="4"/>
                  </a:cxn>
                  <a:cxn ang="0">
                    <a:pos x="21" y="6"/>
                  </a:cxn>
                  <a:cxn ang="0">
                    <a:pos x="18" y="13"/>
                  </a:cxn>
                  <a:cxn ang="0">
                    <a:pos x="17" y="20"/>
                  </a:cxn>
                  <a:cxn ang="0">
                    <a:pos x="17" y="23"/>
                  </a:cxn>
                  <a:cxn ang="0">
                    <a:pos x="34" y="23"/>
                  </a:cxn>
                  <a:cxn ang="0">
                    <a:pos x="34" y="15"/>
                  </a:cxn>
                  <a:cxn ang="0">
                    <a:pos x="32" y="10"/>
                  </a:cxn>
                  <a:cxn ang="0">
                    <a:pos x="32" y="8"/>
                  </a:cxn>
                  <a:cxn ang="0">
                    <a:pos x="31" y="6"/>
                  </a:cxn>
                  <a:cxn ang="0">
                    <a:pos x="27" y="4"/>
                  </a:cxn>
                  <a:cxn ang="0">
                    <a:pos x="24" y="4"/>
                  </a:cxn>
                  <a:cxn ang="0">
                    <a:pos x="27" y="0"/>
                  </a:cxn>
                  <a:cxn ang="0">
                    <a:pos x="35" y="2"/>
                  </a:cxn>
                  <a:cxn ang="0">
                    <a:pos x="43" y="6"/>
                  </a:cxn>
                  <a:cxn ang="0">
                    <a:pos x="47" y="12"/>
                  </a:cxn>
                  <a:cxn ang="0">
                    <a:pos x="49" y="18"/>
                  </a:cxn>
                  <a:cxn ang="0">
                    <a:pos x="49" y="27"/>
                  </a:cxn>
                  <a:cxn ang="0">
                    <a:pos x="17" y="27"/>
                  </a:cxn>
                  <a:cxn ang="0">
                    <a:pos x="18" y="33"/>
                  </a:cxn>
                  <a:cxn ang="0">
                    <a:pos x="20" y="38"/>
                  </a:cxn>
                  <a:cxn ang="0">
                    <a:pos x="24" y="43"/>
                  </a:cxn>
                  <a:cxn ang="0">
                    <a:pos x="25" y="45"/>
                  </a:cxn>
                  <a:cxn ang="0">
                    <a:pos x="27" y="46"/>
                  </a:cxn>
                  <a:cxn ang="0">
                    <a:pos x="29" y="47"/>
                  </a:cxn>
                  <a:cxn ang="0">
                    <a:pos x="32" y="47"/>
                  </a:cxn>
                  <a:cxn ang="0">
                    <a:pos x="34" y="48"/>
                  </a:cxn>
                  <a:cxn ang="0">
                    <a:pos x="37" y="47"/>
                  </a:cxn>
                  <a:cxn ang="0">
                    <a:pos x="39" y="47"/>
                  </a:cxn>
                  <a:cxn ang="0">
                    <a:pos x="41" y="45"/>
                  </a:cxn>
                  <a:cxn ang="0">
                    <a:pos x="42" y="45"/>
                  </a:cxn>
                  <a:cxn ang="0">
                    <a:pos x="46" y="41"/>
                  </a:cxn>
                  <a:cxn ang="0">
                    <a:pos x="47" y="39"/>
                  </a:cxn>
                  <a:cxn ang="0">
                    <a:pos x="49" y="40"/>
                  </a:cxn>
                  <a:cxn ang="0">
                    <a:pos x="45" y="49"/>
                  </a:cxn>
                  <a:cxn ang="0">
                    <a:pos x="39" y="54"/>
                  </a:cxn>
                  <a:cxn ang="0">
                    <a:pos x="32" y="57"/>
                  </a:cxn>
                  <a:cxn ang="0">
                    <a:pos x="25" y="58"/>
                  </a:cxn>
                  <a:cxn ang="0">
                    <a:pos x="18" y="58"/>
                  </a:cxn>
                  <a:cxn ang="0">
                    <a:pos x="11" y="54"/>
                  </a:cxn>
                  <a:cxn ang="0">
                    <a:pos x="6" y="49"/>
                  </a:cxn>
                  <a:cxn ang="0">
                    <a:pos x="2" y="43"/>
                  </a:cxn>
                  <a:cxn ang="0">
                    <a:pos x="1" y="37"/>
                  </a:cxn>
                  <a:cxn ang="0">
                    <a:pos x="0" y="30"/>
                  </a:cxn>
                  <a:cxn ang="0">
                    <a:pos x="1" y="21"/>
                  </a:cxn>
                  <a:cxn ang="0">
                    <a:pos x="3" y="14"/>
                  </a:cxn>
                  <a:cxn ang="0">
                    <a:pos x="8" y="8"/>
                  </a:cxn>
                  <a:cxn ang="0">
                    <a:pos x="14" y="3"/>
                  </a:cxn>
                  <a:cxn ang="0">
                    <a:pos x="20" y="1"/>
                  </a:cxn>
                  <a:cxn ang="0">
                    <a:pos x="27" y="0"/>
                  </a:cxn>
                </a:cxnLst>
                <a:rect l="0" t="0" r="r" b="b"/>
                <a:pathLst>
                  <a:path w="49" h="58">
                    <a:moveTo>
                      <a:pt x="24" y="4"/>
                    </a:moveTo>
                    <a:lnTo>
                      <a:pt x="23" y="4"/>
                    </a:lnTo>
                    <a:lnTo>
                      <a:pt x="21" y="6"/>
                    </a:lnTo>
                    <a:lnTo>
                      <a:pt x="18" y="13"/>
                    </a:lnTo>
                    <a:lnTo>
                      <a:pt x="17" y="20"/>
                    </a:lnTo>
                    <a:lnTo>
                      <a:pt x="17" y="23"/>
                    </a:lnTo>
                    <a:lnTo>
                      <a:pt x="34" y="23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32" y="8"/>
                    </a:lnTo>
                    <a:lnTo>
                      <a:pt x="31" y="6"/>
                    </a:lnTo>
                    <a:lnTo>
                      <a:pt x="27" y="4"/>
                    </a:lnTo>
                    <a:lnTo>
                      <a:pt x="24" y="4"/>
                    </a:lnTo>
                    <a:close/>
                    <a:moveTo>
                      <a:pt x="27" y="0"/>
                    </a:moveTo>
                    <a:lnTo>
                      <a:pt x="35" y="2"/>
                    </a:lnTo>
                    <a:lnTo>
                      <a:pt x="43" y="6"/>
                    </a:lnTo>
                    <a:lnTo>
                      <a:pt x="47" y="12"/>
                    </a:lnTo>
                    <a:lnTo>
                      <a:pt x="49" y="18"/>
                    </a:lnTo>
                    <a:lnTo>
                      <a:pt x="49" y="27"/>
                    </a:lnTo>
                    <a:lnTo>
                      <a:pt x="17" y="27"/>
                    </a:lnTo>
                    <a:lnTo>
                      <a:pt x="18" y="33"/>
                    </a:lnTo>
                    <a:lnTo>
                      <a:pt x="20" y="38"/>
                    </a:lnTo>
                    <a:lnTo>
                      <a:pt x="24" y="43"/>
                    </a:lnTo>
                    <a:lnTo>
                      <a:pt x="25" y="45"/>
                    </a:lnTo>
                    <a:lnTo>
                      <a:pt x="27" y="46"/>
                    </a:lnTo>
                    <a:lnTo>
                      <a:pt x="29" y="47"/>
                    </a:lnTo>
                    <a:lnTo>
                      <a:pt x="32" y="47"/>
                    </a:lnTo>
                    <a:lnTo>
                      <a:pt x="34" y="48"/>
                    </a:lnTo>
                    <a:lnTo>
                      <a:pt x="37" y="47"/>
                    </a:lnTo>
                    <a:lnTo>
                      <a:pt x="39" y="47"/>
                    </a:lnTo>
                    <a:lnTo>
                      <a:pt x="41" y="45"/>
                    </a:lnTo>
                    <a:lnTo>
                      <a:pt x="42" y="45"/>
                    </a:lnTo>
                    <a:lnTo>
                      <a:pt x="46" y="41"/>
                    </a:lnTo>
                    <a:lnTo>
                      <a:pt x="47" y="39"/>
                    </a:lnTo>
                    <a:lnTo>
                      <a:pt x="49" y="40"/>
                    </a:lnTo>
                    <a:lnTo>
                      <a:pt x="45" y="49"/>
                    </a:lnTo>
                    <a:lnTo>
                      <a:pt x="39" y="54"/>
                    </a:lnTo>
                    <a:lnTo>
                      <a:pt x="32" y="57"/>
                    </a:lnTo>
                    <a:lnTo>
                      <a:pt x="25" y="58"/>
                    </a:lnTo>
                    <a:lnTo>
                      <a:pt x="18" y="58"/>
                    </a:lnTo>
                    <a:lnTo>
                      <a:pt x="11" y="54"/>
                    </a:lnTo>
                    <a:lnTo>
                      <a:pt x="6" y="49"/>
                    </a:lnTo>
                    <a:lnTo>
                      <a:pt x="2" y="43"/>
                    </a:lnTo>
                    <a:lnTo>
                      <a:pt x="1" y="37"/>
                    </a:lnTo>
                    <a:lnTo>
                      <a:pt x="0" y="30"/>
                    </a:lnTo>
                    <a:lnTo>
                      <a:pt x="1" y="21"/>
                    </a:lnTo>
                    <a:lnTo>
                      <a:pt x="3" y="14"/>
                    </a:lnTo>
                    <a:lnTo>
                      <a:pt x="8" y="8"/>
                    </a:lnTo>
                    <a:lnTo>
                      <a:pt x="14" y="3"/>
                    </a:lnTo>
                    <a:lnTo>
                      <a:pt x="20" y="1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16" name="Freeform 318"/>
              <p:cNvSpPr>
                <a:spLocks/>
              </p:cNvSpPr>
              <p:nvPr/>
            </p:nvSpPr>
            <p:spPr bwMode="auto">
              <a:xfrm>
                <a:off x="3231261" y="4557840"/>
                <a:ext cx="77343" cy="7601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" y="0"/>
                  </a:cxn>
                  <a:cxn ang="0">
                    <a:pos x="22" y="46"/>
                  </a:cxn>
                  <a:cxn ang="0">
                    <a:pos x="24" y="48"/>
                  </a:cxn>
                  <a:cxn ang="0">
                    <a:pos x="25" y="48"/>
                  </a:cxn>
                  <a:cxn ang="0">
                    <a:pos x="25" y="49"/>
                  </a:cxn>
                  <a:cxn ang="0">
                    <a:pos x="25" y="49"/>
                  </a:cxn>
                  <a:cxn ang="0">
                    <a:pos x="30" y="49"/>
                  </a:cxn>
                  <a:cxn ang="0">
                    <a:pos x="34" y="45"/>
                  </a:cxn>
                  <a:cxn ang="0">
                    <a:pos x="35" y="44"/>
                  </a:cxn>
                  <a:cxn ang="0">
                    <a:pos x="37" y="42"/>
                  </a:cxn>
                  <a:cxn ang="0">
                    <a:pos x="37" y="9"/>
                  </a:cxn>
                  <a:cxn ang="0">
                    <a:pos x="36" y="7"/>
                  </a:cxn>
                  <a:cxn ang="0">
                    <a:pos x="36" y="6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3"/>
                  </a:cxn>
                  <a:cxn ang="0">
                    <a:pos x="31" y="3"/>
                  </a:cxn>
                  <a:cxn ang="0">
                    <a:pos x="31" y="0"/>
                  </a:cxn>
                  <a:cxn ang="0">
                    <a:pos x="54" y="0"/>
                  </a:cxn>
                  <a:cxn ang="0">
                    <a:pos x="54" y="49"/>
                  </a:cxn>
                  <a:cxn ang="0">
                    <a:pos x="54" y="51"/>
                  </a:cxn>
                  <a:cxn ang="0">
                    <a:pos x="55" y="51"/>
                  </a:cxn>
                  <a:cxn ang="0">
                    <a:pos x="55" y="52"/>
                  </a:cxn>
                  <a:cxn ang="0">
                    <a:pos x="56" y="53"/>
                  </a:cxn>
                  <a:cxn ang="0">
                    <a:pos x="57" y="53"/>
                  </a:cxn>
                  <a:cxn ang="0">
                    <a:pos x="58" y="53"/>
                  </a:cxn>
                  <a:cxn ang="0">
                    <a:pos x="58" y="56"/>
                  </a:cxn>
                  <a:cxn ang="0">
                    <a:pos x="37" y="56"/>
                  </a:cxn>
                  <a:cxn ang="0">
                    <a:pos x="37" y="48"/>
                  </a:cxn>
                  <a:cxn ang="0">
                    <a:pos x="35" y="51"/>
                  </a:cxn>
                  <a:cxn ang="0">
                    <a:pos x="33" y="53"/>
                  </a:cxn>
                  <a:cxn ang="0">
                    <a:pos x="31" y="54"/>
                  </a:cxn>
                  <a:cxn ang="0">
                    <a:pos x="29" y="55"/>
                  </a:cxn>
                  <a:cxn ang="0">
                    <a:pos x="27" y="56"/>
                  </a:cxn>
                  <a:cxn ang="0">
                    <a:pos x="23" y="57"/>
                  </a:cxn>
                  <a:cxn ang="0">
                    <a:pos x="18" y="57"/>
                  </a:cxn>
                  <a:cxn ang="0">
                    <a:pos x="14" y="56"/>
                  </a:cxn>
                  <a:cxn ang="0">
                    <a:pos x="12" y="55"/>
                  </a:cxn>
                  <a:cxn ang="0">
                    <a:pos x="9" y="51"/>
                  </a:cxn>
                  <a:cxn ang="0">
                    <a:pos x="8" y="50"/>
                  </a:cxn>
                  <a:cxn ang="0">
                    <a:pos x="6" y="48"/>
                  </a:cxn>
                  <a:cxn ang="0">
                    <a:pos x="6" y="44"/>
                  </a:cxn>
                  <a:cxn ang="0">
                    <a:pos x="5" y="40"/>
                  </a:cxn>
                  <a:cxn ang="0">
                    <a:pos x="5" y="7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3" y="3"/>
                  </a:cxn>
                  <a:cxn ang="0">
                    <a:pos x="2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58" h="57">
                    <a:moveTo>
                      <a:pt x="0" y="0"/>
                    </a:moveTo>
                    <a:lnTo>
                      <a:pt x="22" y="0"/>
                    </a:lnTo>
                    <a:lnTo>
                      <a:pt x="22" y="46"/>
                    </a:lnTo>
                    <a:lnTo>
                      <a:pt x="24" y="48"/>
                    </a:lnTo>
                    <a:lnTo>
                      <a:pt x="25" y="48"/>
                    </a:lnTo>
                    <a:lnTo>
                      <a:pt x="25" y="49"/>
                    </a:lnTo>
                    <a:lnTo>
                      <a:pt x="25" y="49"/>
                    </a:lnTo>
                    <a:lnTo>
                      <a:pt x="30" y="49"/>
                    </a:lnTo>
                    <a:lnTo>
                      <a:pt x="34" y="45"/>
                    </a:lnTo>
                    <a:lnTo>
                      <a:pt x="35" y="44"/>
                    </a:lnTo>
                    <a:lnTo>
                      <a:pt x="37" y="42"/>
                    </a:lnTo>
                    <a:lnTo>
                      <a:pt x="37" y="9"/>
                    </a:lnTo>
                    <a:lnTo>
                      <a:pt x="36" y="7"/>
                    </a:lnTo>
                    <a:lnTo>
                      <a:pt x="36" y="6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3"/>
                    </a:lnTo>
                    <a:lnTo>
                      <a:pt x="31" y="3"/>
                    </a:lnTo>
                    <a:lnTo>
                      <a:pt x="31" y="0"/>
                    </a:lnTo>
                    <a:lnTo>
                      <a:pt x="54" y="0"/>
                    </a:lnTo>
                    <a:lnTo>
                      <a:pt x="54" y="49"/>
                    </a:lnTo>
                    <a:lnTo>
                      <a:pt x="54" y="51"/>
                    </a:lnTo>
                    <a:lnTo>
                      <a:pt x="55" y="51"/>
                    </a:lnTo>
                    <a:lnTo>
                      <a:pt x="55" y="52"/>
                    </a:lnTo>
                    <a:lnTo>
                      <a:pt x="56" y="53"/>
                    </a:lnTo>
                    <a:lnTo>
                      <a:pt x="57" y="53"/>
                    </a:lnTo>
                    <a:lnTo>
                      <a:pt x="58" y="53"/>
                    </a:lnTo>
                    <a:lnTo>
                      <a:pt x="58" y="56"/>
                    </a:lnTo>
                    <a:lnTo>
                      <a:pt x="37" y="56"/>
                    </a:lnTo>
                    <a:lnTo>
                      <a:pt x="37" y="48"/>
                    </a:lnTo>
                    <a:lnTo>
                      <a:pt x="35" y="51"/>
                    </a:lnTo>
                    <a:lnTo>
                      <a:pt x="33" y="53"/>
                    </a:lnTo>
                    <a:lnTo>
                      <a:pt x="31" y="54"/>
                    </a:lnTo>
                    <a:lnTo>
                      <a:pt x="29" y="55"/>
                    </a:lnTo>
                    <a:lnTo>
                      <a:pt x="27" y="56"/>
                    </a:lnTo>
                    <a:lnTo>
                      <a:pt x="23" y="57"/>
                    </a:lnTo>
                    <a:lnTo>
                      <a:pt x="18" y="57"/>
                    </a:lnTo>
                    <a:lnTo>
                      <a:pt x="14" y="56"/>
                    </a:lnTo>
                    <a:lnTo>
                      <a:pt x="12" y="55"/>
                    </a:lnTo>
                    <a:lnTo>
                      <a:pt x="9" y="51"/>
                    </a:lnTo>
                    <a:lnTo>
                      <a:pt x="8" y="50"/>
                    </a:lnTo>
                    <a:lnTo>
                      <a:pt x="6" y="48"/>
                    </a:lnTo>
                    <a:lnTo>
                      <a:pt x="6" y="44"/>
                    </a:lnTo>
                    <a:lnTo>
                      <a:pt x="5" y="40"/>
                    </a:lnTo>
                    <a:lnTo>
                      <a:pt x="5" y="7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17" name="Freeform 319"/>
              <p:cNvSpPr>
                <a:spLocks/>
              </p:cNvSpPr>
              <p:nvPr/>
            </p:nvSpPr>
            <p:spPr bwMode="auto">
              <a:xfrm>
                <a:off x="3320606" y="4529836"/>
                <a:ext cx="49339" cy="104013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24" y="0"/>
                  </a:cxn>
                  <a:cxn ang="0">
                    <a:pos x="24" y="21"/>
                  </a:cxn>
                  <a:cxn ang="0">
                    <a:pos x="37" y="21"/>
                  </a:cxn>
                  <a:cxn ang="0">
                    <a:pos x="37" y="28"/>
                  </a:cxn>
                  <a:cxn ang="0">
                    <a:pos x="24" y="28"/>
                  </a:cxn>
                  <a:cxn ang="0">
                    <a:pos x="24" y="68"/>
                  </a:cxn>
                  <a:cxn ang="0">
                    <a:pos x="24" y="68"/>
                  </a:cxn>
                  <a:cxn ang="0">
                    <a:pos x="24" y="69"/>
                  </a:cxn>
                  <a:cxn ang="0">
                    <a:pos x="25" y="69"/>
                  </a:cxn>
                  <a:cxn ang="0">
                    <a:pos x="26" y="70"/>
                  </a:cxn>
                  <a:cxn ang="0">
                    <a:pos x="29" y="70"/>
                  </a:cxn>
                  <a:cxn ang="0">
                    <a:pos x="32" y="69"/>
                  </a:cxn>
                  <a:cxn ang="0">
                    <a:pos x="33" y="67"/>
                  </a:cxn>
                  <a:cxn ang="0">
                    <a:pos x="35" y="65"/>
                  </a:cxn>
                  <a:cxn ang="0">
                    <a:pos x="36" y="67"/>
                  </a:cxn>
                  <a:cxn ang="0">
                    <a:pos x="33" y="73"/>
                  </a:cxn>
                  <a:cxn ang="0">
                    <a:pos x="27" y="77"/>
                  </a:cxn>
                  <a:cxn ang="0">
                    <a:pos x="20" y="78"/>
                  </a:cxn>
                  <a:cxn ang="0">
                    <a:pos x="18" y="78"/>
                  </a:cxn>
                  <a:cxn ang="0">
                    <a:pos x="14" y="77"/>
                  </a:cxn>
                  <a:cxn ang="0">
                    <a:pos x="12" y="76"/>
                  </a:cxn>
                  <a:cxn ang="0">
                    <a:pos x="11" y="74"/>
                  </a:cxn>
                  <a:cxn ang="0">
                    <a:pos x="8" y="71"/>
                  </a:cxn>
                  <a:cxn ang="0">
                    <a:pos x="7" y="69"/>
                  </a:cxn>
                  <a:cxn ang="0">
                    <a:pos x="7" y="28"/>
                  </a:cxn>
                  <a:cxn ang="0">
                    <a:pos x="0" y="28"/>
                  </a:cxn>
                  <a:cxn ang="0">
                    <a:pos x="0" y="25"/>
                  </a:cxn>
                  <a:cxn ang="0">
                    <a:pos x="6" y="20"/>
                  </a:cxn>
                  <a:cxn ang="0">
                    <a:pos x="12" y="13"/>
                  </a:cxn>
                  <a:cxn ang="0">
                    <a:pos x="18" y="7"/>
                  </a:cxn>
                  <a:cxn ang="0">
                    <a:pos x="22" y="0"/>
                  </a:cxn>
                </a:cxnLst>
                <a:rect l="0" t="0" r="r" b="b"/>
                <a:pathLst>
                  <a:path w="37" h="78">
                    <a:moveTo>
                      <a:pt x="22" y="0"/>
                    </a:moveTo>
                    <a:lnTo>
                      <a:pt x="24" y="0"/>
                    </a:lnTo>
                    <a:lnTo>
                      <a:pt x="24" y="21"/>
                    </a:lnTo>
                    <a:lnTo>
                      <a:pt x="37" y="21"/>
                    </a:lnTo>
                    <a:lnTo>
                      <a:pt x="37" y="28"/>
                    </a:lnTo>
                    <a:lnTo>
                      <a:pt x="24" y="28"/>
                    </a:lnTo>
                    <a:lnTo>
                      <a:pt x="24" y="68"/>
                    </a:lnTo>
                    <a:lnTo>
                      <a:pt x="24" y="68"/>
                    </a:lnTo>
                    <a:lnTo>
                      <a:pt x="24" y="69"/>
                    </a:lnTo>
                    <a:lnTo>
                      <a:pt x="25" y="69"/>
                    </a:lnTo>
                    <a:lnTo>
                      <a:pt x="26" y="70"/>
                    </a:lnTo>
                    <a:lnTo>
                      <a:pt x="29" y="70"/>
                    </a:lnTo>
                    <a:lnTo>
                      <a:pt x="32" y="69"/>
                    </a:lnTo>
                    <a:lnTo>
                      <a:pt x="33" y="67"/>
                    </a:lnTo>
                    <a:lnTo>
                      <a:pt x="35" y="65"/>
                    </a:lnTo>
                    <a:lnTo>
                      <a:pt x="36" y="67"/>
                    </a:lnTo>
                    <a:lnTo>
                      <a:pt x="33" y="73"/>
                    </a:lnTo>
                    <a:lnTo>
                      <a:pt x="27" y="77"/>
                    </a:lnTo>
                    <a:lnTo>
                      <a:pt x="20" y="78"/>
                    </a:lnTo>
                    <a:lnTo>
                      <a:pt x="18" y="78"/>
                    </a:lnTo>
                    <a:lnTo>
                      <a:pt x="14" y="77"/>
                    </a:lnTo>
                    <a:lnTo>
                      <a:pt x="12" y="76"/>
                    </a:lnTo>
                    <a:lnTo>
                      <a:pt x="11" y="74"/>
                    </a:lnTo>
                    <a:lnTo>
                      <a:pt x="8" y="71"/>
                    </a:lnTo>
                    <a:lnTo>
                      <a:pt x="7" y="69"/>
                    </a:lnTo>
                    <a:lnTo>
                      <a:pt x="7" y="28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6" y="20"/>
                    </a:lnTo>
                    <a:lnTo>
                      <a:pt x="12" y="13"/>
                    </a:lnTo>
                    <a:lnTo>
                      <a:pt x="18" y="7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18" name="Freeform 320"/>
              <p:cNvSpPr>
                <a:spLocks noEditPoints="1"/>
              </p:cNvSpPr>
              <p:nvPr/>
            </p:nvSpPr>
            <p:spPr bwMode="auto">
              <a:xfrm>
                <a:off x="3376613" y="4556506"/>
                <a:ext cx="66675" cy="77343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23" y="4"/>
                  </a:cxn>
                  <a:cxn ang="0">
                    <a:pos x="22" y="6"/>
                  </a:cxn>
                  <a:cxn ang="0">
                    <a:pos x="21" y="6"/>
                  </a:cxn>
                  <a:cxn ang="0">
                    <a:pos x="18" y="13"/>
                  </a:cxn>
                  <a:cxn ang="0">
                    <a:pos x="17" y="20"/>
                  </a:cxn>
                  <a:cxn ang="0">
                    <a:pos x="17" y="23"/>
                  </a:cxn>
                  <a:cxn ang="0">
                    <a:pos x="34" y="23"/>
                  </a:cxn>
                  <a:cxn ang="0">
                    <a:pos x="34" y="15"/>
                  </a:cxn>
                  <a:cxn ang="0">
                    <a:pos x="32" y="10"/>
                  </a:cxn>
                  <a:cxn ang="0">
                    <a:pos x="32" y="8"/>
                  </a:cxn>
                  <a:cxn ang="0">
                    <a:pos x="31" y="6"/>
                  </a:cxn>
                  <a:cxn ang="0">
                    <a:pos x="30" y="5"/>
                  </a:cxn>
                  <a:cxn ang="0">
                    <a:pos x="28" y="4"/>
                  </a:cxn>
                  <a:cxn ang="0">
                    <a:pos x="24" y="4"/>
                  </a:cxn>
                  <a:cxn ang="0">
                    <a:pos x="28" y="0"/>
                  </a:cxn>
                  <a:cxn ang="0">
                    <a:pos x="35" y="2"/>
                  </a:cxn>
                  <a:cxn ang="0">
                    <a:pos x="43" y="6"/>
                  </a:cxn>
                  <a:cxn ang="0">
                    <a:pos x="47" y="12"/>
                  </a:cxn>
                  <a:cxn ang="0">
                    <a:pos x="49" y="18"/>
                  </a:cxn>
                  <a:cxn ang="0">
                    <a:pos x="50" y="27"/>
                  </a:cxn>
                  <a:cxn ang="0">
                    <a:pos x="17" y="27"/>
                  </a:cxn>
                  <a:cxn ang="0">
                    <a:pos x="19" y="36"/>
                  </a:cxn>
                  <a:cxn ang="0">
                    <a:pos x="24" y="43"/>
                  </a:cxn>
                  <a:cxn ang="0">
                    <a:pos x="27" y="46"/>
                  </a:cxn>
                  <a:cxn ang="0">
                    <a:pos x="30" y="47"/>
                  </a:cxn>
                  <a:cxn ang="0">
                    <a:pos x="34" y="48"/>
                  </a:cxn>
                  <a:cxn ang="0">
                    <a:pos x="39" y="47"/>
                  </a:cxn>
                  <a:cxn ang="0">
                    <a:pos x="40" y="45"/>
                  </a:cxn>
                  <a:cxn ang="0">
                    <a:pos x="42" y="45"/>
                  </a:cxn>
                  <a:cxn ang="0">
                    <a:pos x="44" y="43"/>
                  </a:cxn>
                  <a:cxn ang="0">
                    <a:pos x="45" y="42"/>
                  </a:cxn>
                  <a:cxn ang="0">
                    <a:pos x="46" y="41"/>
                  </a:cxn>
                  <a:cxn ang="0">
                    <a:pos x="47" y="39"/>
                  </a:cxn>
                  <a:cxn ang="0">
                    <a:pos x="50" y="40"/>
                  </a:cxn>
                  <a:cxn ang="0">
                    <a:pos x="45" y="49"/>
                  </a:cxn>
                  <a:cxn ang="0">
                    <a:pos x="39" y="54"/>
                  </a:cxn>
                  <a:cxn ang="0">
                    <a:pos x="32" y="57"/>
                  </a:cxn>
                  <a:cxn ang="0">
                    <a:pos x="25" y="58"/>
                  </a:cxn>
                  <a:cxn ang="0">
                    <a:pos x="18" y="58"/>
                  </a:cxn>
                  <a:cxn ang="0">
                    <a:pos x="11" y="54"/>
                  </a:cxn>
                  <a:cxn ang="0">
                    <a:pos x="5" y="49"/>
                  </a:cxn>
                  <a:cxn ang="0">
                    <a:pos x="2" y="43"/>
                  </a:cxn>
                  <a:cxn ang="0">
                    <a:pos x="1" y="37"/>
                  </a:cxn>
                  <a:cxn ang="0">
                    <a:pos x="0" y="30"/>
                  </a:cxn>
                  <a:cxn ang="0">
                    <a:pos x="1" y="21"/>
                  </a:cxn>
                  <a:cxn ang="0">
                    <a:pos x="3" y="14"/>
                  </a:cxn>
                  <a:cxn ang="0">
                    <a:pos x="8" y="8"/>
                  </a:cxn>
                  <a:cxn ang="0">
                    <a:pos x="13" y="3"/>
                  </a:cxn>
                  <a:cxn ang="0">
                    <a:pos x="20" y="1"/>
                  </a:cxn>
                  <a:cxn ang="0">
                    <a:pos x="28" y="0"/>
                  </a:cxn>
                </a:cxnLst>
                <a:rect l="0" t="0" r="r" b="b"/>
                <a:pathLst>
                  <a:path w="50" h="58">
                    <a:moveTo>
                      <a:pt x="24" y="4"/>
                    </a:moveTo>
                    <a:lnTo>
                      <a:pt x="23" y="4"/>
                    </a:lnTo>
                    <a:lnTo>
                      <a:pt x="22" y="6"/>
                    </a:lnTo>
                    <a:lnTo>
                      <a:pt x="21" y="6"/>
                    </a:lnTo>
                    <a:lnTo>
                      <a:pt x="18" y="13"/>
                    </a:lnTo>
                    <a:lnTo>
                      <a:pt x="17" y="20"/>
                    </a:lnTo>
                    <a:lnTo>
                      <a:pt x="17" y="23"/>
                    </a:lnTo>
                    <a:lnTo>
                      <a:pt x="34" y="23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32" y="8"/>
                    </a:lnTo>
                    <a:lnTo>
                      <a:pt x="31" y="6"/>
                    </a:lnTo>
                    <a:lnTo>
                      <a:pt x="30" y="5"/>
                    </a:lnTo>
                    <a:lnTo>
                      <a:pt x="28" y="4"/>
                    </a:lnTo>
                    <a:lnTo>
                      <a:pt x="24" y="4"/>
                    </a:lnTo>
                    <a:close/>
                    <a:moveTo>
                      <a:pt x="28" y="0"/>
                    </a:moveTo>
                    <a:lnTo>
                      <a:pt x="35" y="2"/>
                    </a:lnTo>
                    <a:lnTo>
                      <a:pt x="43" y="6"/>
                    </a:lnTo>
                    <a:lnTo>
                      <a:pt x="47" y="12"/>
                    </a:lnTo>
                    <a:lnTo>
                      <a:pt x="49" y="18"/>
                    </a:lnTo>
                    <a:lnTo>
                      <a:pt x="50" y="27"/>
                    </a:lnTo>
                    <a:lnTo>
                      <a:pt x="17" y="27"/>
                    </a:lnTo>
                    <a:lnTo>
                      <a:pt x="19" y="36"/>
                    </a:lnTo>
                    <a:lnTo>
                      <a:pt x="24" y="43"/>
                    </a:lnTo>
                    <a:lnTo>
                      <a:pt x="27" y="46"/>
                    </a:lnTo>
                    <a:lnTo>
                      <a:pt x="30" y="47"/>
                    </a:lnTo>
                    <a:lnTo>
                      <a:pt x="34" y="48"/>
                    </a:lnTo>
                    <a:lnTo>
                      <a:pt x="39" y="47"/>
                    </a:lnTo>
                    <a:lnTo>
                      <a:pt x="40" y="45"/>
                    </a:lnTo>
                    <a:lnTo>
                      <a:pt x="42" y="45"/>
                    </a:lnTo>
                    <a:lnTo>
                      <a:pt x="44" y="43"/>
                    </a:lnTo>
                    <a:lnTo>
                      <a:pt x="45" y="42"/>
                    </a:lnTo>
                    <a:lnTo>
                      <a:pt x="46" y="41"/>
                    </a:lnTo>
                    <a:lnTo>
                      <a:pt x="47" y="39"/>
                    </a:lnTo>
                    <a:lnTo>
                      <a:pt x="50" y="40"/>
                    </a:lnTo>
                    <a:lnTo>
                      <a:pt x="45" y="49"/>
                    </a:lnTo>
                    <a:lnTo>
                      <a:pt x="39" y="54"/>
                    </a:lnTo>
                    <a:lnTo>
                      <a:pt x="32" y="57"/>
                    </a:lnTo>
                    <a:lnTo>
                      <a:pt x="25" y="58"/>
                    </a:lnTo>
                    <a:lnTo>
                      <a:pt x="18" y="58"/>
                    </a:lnTo>
                    <a:lnTo>
                      <a:pt x="11" y="54"/>
                    </a:lnTo>
                    <a:lnTo>
                      <a:pt x="5" y="49"/>
                    </a:lnTo>
                    <a:lnTo>
                      <a:pt x="2" y="43"/>
                    </a:lnTo>
                    <a:lnTo>
                      <a:pt x="1" y="37"/>
                    </a:lnTo>
                    <a:lnTo>
                      <a:pt x="0" y="30"/>
                    </a:lnTo>
                    <a:lnTo>
                      <a:pt x="1" y="21"/>
                    </a:lnTo>
                    <a:lnTo>
                      <a:pt x="3" y="14"/>
                    </a:lnTo>
                    <a:lnTo>
                      <a:pt x="8" y="8"/>
                    </a:lnTo>
                    <a:lnTo>
                      <a:pt x="13" y="3"/>
                    </a:lnTo>
                    <a:lnTo>
                      <a:pt x="20" y="1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19" name="Freeform 321"/>
              <p:cNvSpPr>
                <a:spLocks/>
              </p:cNvSpPr>
              <p:nvPr/>
            </p:nvSpPr>
            <p:spPr bwMode="auto">
              <a:xfrm>
                <a:off x="3455289" y="4556506"/>
                <a:ext cx="64008" cy="76010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41" y="0"/>
                  </a:cxn>
                  <a:cxn ang="0">
                    <a:pos x="43" y="0"/>
                  </a:cxn>
                  <a:cxn ang="0">
                    <a:pos x="47" y="4"/>
                  </a:cxn>
                  <a:cxn ang="0">
                    <a:pos x="48" y="6"/>
                  </a:cxn>
                  <a:cxn ang="0">
                    <a:pos x="48" y="10"/>
                  </a:cxn>
                  <a:cxn ang="0">
                    <a:pos x="46" y="12"/>
                  </a:cxn>
                  <a:cxn ang="0">
                    <a:pos x="45" y="14"/>
                  </a:cxn>
                  <a:cxn ang="0">
                    <a:pos x="44" y="15"/>
                  </a:cxn>
                  <a:cxn ang="0">
                    <a:pos x="41" y="16"/>
                  </a:cxn>
                  <a:cxn ang="0">
                    <a:pos x="38" y="16"/>
                  </a:cxn>
                  <a:cxn ang="0">
                    <a:pos x="35" y="15"/>
                  </a:cxn>
                  <a:cxn ang="0">
                    <a:pos x="35" y="14"/>
                  </a:cxn>
                  <a:cxn ang="0">
                    <a:pos x="34" y="13"/>
                  </a:cxn>
                  <a:cxn ang="0">
                    <a:pos x="33" y="12"/>
                  </a:cxn>
                  <a:cxn ang="0">
                    <a:pos x="32" y="12"/>
                  </a:cxn>
                  <a:cxn ang="0">
                    <a:pos x="28" y="12"/>
                  </a:cxn>
                  <a:cxn ang="0">
                    <a:pos x="26" y="14"/>
                  </a:cxn>
                  <a:cxn ang="0">
                    <a:pos x="25" y="16"/>
                  </a:cxn>
                  <a:cxn ang="0">
                    <a:pos x="25" y="18"/>
                  </a:cxn>
                  <a:cxn ang="0">
                    <a:pos x="23" y="24"/>
                  </a:cxn>
                  <a:cxn ang="0">
                    <a:pos x="22" y="31"/>
                  </a:cxn>
                  <a:cxn ang="0">
                    <a:pos x="22" y="52"/>
                  </a:cxn>
                  <a:cxn ang="0">
                    <a:pos x="23" y="52"/>
                  </a:cxn>
                  <a:cxn ang="0">
                    <a:pos x="23" y="53"/>
                  </a:cxn>
                  <a:cxn ang="0">
                    <a:pos x="23" y="53"/>
                  </a:cxn>
                  <a:cxn ang="0">
                    <a:pos x="25" y="54"/>
                  </a:cxn>
                  <a:cxn ang="0">
                    <a:pos x="27" y="54"/>
                  </a:cxn>
                  <a:cxn ang="0">
                    <a:pos x="27" y="57"/>
                  </a:cxn>
                  <a:cxn ang="0">
                    <a:pos x="0" y="57"/>
                  </a:cxn>
                  <a:cxn ang="0">
                    <a:pos x="0" y="54"/>
                  </a:cxn>
                  <a:cxn ang="0">
                    <a:pos x="2" y="54"/>
                  </a:cxn>
                  <a:cxn ang="0">
                    <a:pos x="2" y="54"/>
                  </a:cxn>
                  <a:cxn ang="0">
                    <a:pos x="3" y="54"/>
                  </a:cxn>
                  <a:cxn ang="0">
                    <a:pos x="4" y="53"/>
                  </a:cxn>
                  <a:cxn ang="0">
                    <a:pos x="4" y="52"/>
                  </a:cxn>
                  <a:cxn ang="0">
                    <a:pos x="4" y="50"/>
                  </a:cxn>
                  <a:cxn ang="0">
                    <a:pos x="5" y="47"/>
                  </a:cxn>
                  <a:cxn ang="0">
                    <a:pos x="5" y="7"/>
                  </a:cxn>
                  <a:cxn ang="0">
                    <a:pos x="4" y="6"/>
                  </a:cxn>
                  <a:cxn ang="0">
                    <a:pos x="4" y="5"/>
                  </a:cxn>
                  <a:cxn ang="0">
                    <a:pos x="1" y="4"/>
                  </a:cxn>
                  <a:cxn ang="0">
                    <a:pos x="0" y="4"/>
                  </a:cxn>
                  <a:cxn ang="0">
                    <a:pos x="0" y="1"/>
                  </a:cxn>
                  <a:cxn ang="0">
                    <a:pos x="22" y="1"/>
                  </a:cxn>
                  <a:cxn ang="0">
                    <a:pos x="22" y="14"/>
                  </a:cxn>
                  <a:cxn ang="0">
                    <a:pos x="25" y="8"/>
                  </a:cxn>
                  <a:cxn ang="0">
                    <a:pos x="29" y="4"/>
                  </a:cxn>
                  <a:cxn ang="0">
                    <a:pos x="32" y="2"/>
                  </a:cxn>
                  <a:cxn ang="0">
                    <a:pos x="35" y="1"/>
                  </a:cxn>
                  <a:cxn ang="0">
                    <a:pos x="40" y="0"/>
                  </a:cxn>
                </a:cxnLst>
                <a:rect l="0" t="0" r="r" b="b"/>
                <a:pathLst>
                  <a:path w="48" h="57">
                    <a:moveTo>
                      <a:pt x="40" y="0"/>
                    </a:moveTo>
                    <a:lnTo>
                      <a:pt x="41" y="0"/>
                    </a:lnTo>
                    <a:lnTo>
                      <a:pt x="43" y="0"/>
                    </a:lnTo>
                    <a:lnTo>
                      <a:pt x="47" y="4"/>
                    </a:lnTo>
                    <a:lnTo>
                      <a:pt x="48" y="6"/>
                    </a:lnTo>
                    <a:lnTo>
                      <a:pt x="48" y="10"/>
                    </a:lnTo>
                    <a:lnTo>
                      <a:pt x="46" y="12"/>
                    </a:lnTo>
                    <a:lnTo>
                      <a:pt x="45" y="14"/>
                    </a:lnTo>
                    <a:lnTo>
                      <a:pt x="44" y="15"/>
                    </a:lnTo>
                    <a:lnTo>
                      <a:pt x="41" y="16"/>
                    </a:lnTo>
                    <a:lnTo>
                      <a:pt x="38" y="16"/>
                    </a:lnTo>
                    <a:lnTo>
                      <a:pt x="35" y="15"/>
                    </a:lnTo>
                    <a:lnTo>
                      <a:pt x="35" y="14"/>
                    </a:lnTo>
                    <a:lnTo>
                      <a:pt x="34" y="13"/>
                    </a:lnTo>
                    <a:lnTo>
                      <a:pt x="33" y="12"/>
                    </a:lnTo>
                    <a:lnTo>
                      <a:pt x="32" y="12"/>
                    </a:lnTo>
                    <a:lnTo>
                      <a:pt x="28" y="12"/>
                    </a:lnTo>
                    <a:lnTo>
                      <a:pt x="26" y="14"/>
                    </a:lnTo>
                    <a:lnTo>
                      <a:pt x="25" y="16"/>
                    </a:lnTo>
                    <a:lnTo>
                      <a:pt x="25" y="18"/>
                    </a:lnTo>
                    <a:lnTo>
                      <a:pt x="23" y="24"/>
                    </a:lnTo>
                    <a:lnTo>
                      <a:pt x="22" y="31"/>
                    </a:lnTo>
                    <a:lnTo>
                      <a:pt x="22" y="52"/>
                    </a:lnTo>
                    <a:lnTo>
                      <a:pt x="23" y="52"/>
                    </a:lnTo>
                    <a:lnTo>
                      <a:pt x="23" y="53"/>
                    </a:lnTo>
                    <a:lnTo>
                      <a:pt x="23" y="53"/>
                    </a:lnTo>
                    <a:lnTo>
                      <a:pt x="25" y="54"/>
                    </a:lnTo>
                    <a:lnTo>
                      <a:pt x="27" y="54"/>
                    </a:lnTo>
                    <a:lnTo>
                      <a:pt x="27" y="57"/>
                    </a:lnTo>
                    <a:lnTo>
                      <a:pt x="0" y="57"/>
                    </a:lnTo>
                    <a:lnTo>
                      <a:pt x="0" y="54"/>
                    </a:lnTo>
                    <a:lnTo>
                      <a:pt x="2" y="54"/>
                    </a:lnTo>
                    <a:lnTo>
                      <a:pt x="2" y="54"/>
                    </a:lnTo>
                    <a:lnTo>
                      <a:pt x="3" y="54"/>
                    </a:lnTo>
                    <a:lnTo>
                      <a:pt x="4" y="53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5" y="47"/>
                    </a:lnTo>
                    <a:lnTo>
                      <a:pt x="5" y="7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22" y="1"/>
                    </a:lnTo>
                    <a:lnTo>
                      <a:pt x="22" y="14"/>
                    </a:lnTo>
                    <a:lnTo>
                      <a:pt x="25" y="8"/>
                    </a:lnTo>
                    <a:lnTo>
                      <a:pt x="29" y="4"/>
                    </a:lnTo>
                    <a:lnTo>
                      <a:pt x="32" y="2"/>
                    </a:lnTo>
                    <a:lnTo>
                      <a:pt x="35" y="1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20" name="Freeform 322"/>
              <p:cNvSpPr>
                <a:spLocks noEditPoints="1"/>
              </p:cNvSpPr>
              <p:nvPr/>
            </p:nvSpPr>
            <p:spPr bwMode="auto">
              <a:xfrm>
                <a:off x="3525965" y="4556506"/>
                <a:ext cx="73342" cy="77343"/>
              </a:xfrm>
              <a:custGeom>
                <a:avLst/>
                <a:gdLst/>
                <a:ahLst/>
                <a:cxnLst>
                  <a:cxn ang="0">
                    <a:pos x="26" y="4"/>
                  </a:cxn>
                  <a:cxn ang="0">
                    <a:pos x="24" y="4"/>
                  </a:cxn>
                  <a:cxn ang="0">
                    <a:pos x="22" y="6"/>
                  </a:cxn>
                  <a:cxn ang="0">
                    <a:pos x="21" y="6"/>
                  </a:cxn>
                  <a:cxn ang="0">
                    <a:pos x="20" y="7"/>
                  </a:cxn>
                  <a:cxn ang="0">
                    <a:pos x="19" y="8"/>
                  </a:cxn>
                  <a:cxn ang="0">
                    <a:pos x="18" y="12"/>
                  </a:cxn>
                  <a:cxn ang="0">
                    <a:pos x="18" y="15"/>
                  </a:cxn>
                  <a:cxn ang="0">
                    <a:pos x="17" y="20"/>
                  </a:cxn>
                  <a:cxn ang="0">
                    <a:pos x="17" y="27"/>
                  </a:cxn>
                  <a:cxn ang="0">
                    <a:pos x="17" y="37"/>
                  </a:cxn>
                  <a:cxn ang="0">
                    <a:pos x="17" y="42"/>
                  </a:cxn>
                  <a:cxn ang="0">
                    <a:pos x="18" y="45"/>
                  </a:cxn>
                  <a:cxn ang="0">
                    <a:pos x="18" y="48"/>
                  </a:cxn>
                  <a:cxn ang="0">
                    <a:pos x="19" y="50"/>
                  </a:cxn>
                  <a:cxn ang="0">
                    <a:pos x="22" y="53"/>
                  </a:cxn>
                  <a:cxn ang="0">
                    <a:pos x="24" y="54"/>
                  </a:cxn>
                  <a:cxn ang="0">
                    <a:pos x="26" y="54"/>
                  </a:cxn>
                  <a:cxn ang="0">
                    <a:pos x="31" y="54"/>
                  </a:cxn>
                  <a:cxn ang="0">
                    <a:pos x="34" y="52"/>
                  </a:cxn>
                  <a:cxn ang="0">
                    <a:pos x="35" y="49"/>
                  </a:cxn>
                  <a:cxn ang="0">
                    <a:pos x="36" y="47"/>
                  </a:cxn>
                  <a:cxn ang="0">
                    <a:pos x="37" y="42"/>
                  </a:cxn>
                  <a:cxn ang="0">
                    <a:pos x="38" y="35"/>
                  </a:cxn>
                  <a:cxn ang="0">
                    <a:pos x="38" y="18"/>
                  </a:cxn>
                  <a:cxn ang="0">
                    <a:pos x="37" y="14"/>
                  </a:cxn>
                  <a:cxn ang="0">
                    <a:pos x="36" y="10"/>
                  </a:cxn>
                  <a:cxn ang="0">
                    <a:pos x="34" y="6"/>
                  </a:cxn>
                  <a:cxn ang="0">
                    <a:pos x="32" y="5"/>
                  </a:cxn>
                  <a:cxn ang="0">
                    <a:pos x="30" y="4"/>
                  </a:cxn>
                  <a:cxn ang="0">
                    <a:pos x="26" y="4"/>
                  </a:cxn>
                  <a:cxn ang="0">
                    <a:pos x="27" y="0"/>
                  </a:cxn>
                  <a:cxn ang="0">
                    <a:pos x="34" y="1"/>
                  </a:cxn>
                  <a:cxn ang="0">
                    <a:pos x="42" y="4"/>
                  </a:cxn>
                  <a:cxn ang="0">
                    <a:pos x="44" y="5"/>
                  </a:cxn>
                  <a:cxn ang="0">
                    <a:pos x="48" y="9"/>
                  </a:cxn>
                  <a:cxn ang="0">
                    <a:pos x="49" y="11"/>
                  </a:cxn>
                  <a:cxn ang="0">
                    <a:pos x="50" y="14"/>
                  </a:cxn>
                  <a:cxn ang="0">
                    <a:pos x="53" y="21"/>
                  </a:cxn>
                  <a:cxn ang="0">
                    <a:pos x="55" y="30"/>
                  </a:cxn>
                  <a:cxn ang="0">
                    <a:pos x="53" y="41"/>
                  </a:cxn>
                  <a:cxn ang="0">
                    <a:pos x="48" y="49"/>
                  </a:cxn>
                  <a:cxn ang="0">
                    <a:pos x="42" y="54"/>
                  </a:cxn>
                  <a:cxn ang="0">
                    <a:pos x="36" y="58"/>
                  </a:cxn>
                  <a:cxn ang="0">
                    <a:pos x="27" y="58"/>
                  </a:cxn>
                  <a:cxn ang="0">
                    <a:pos x="19" y="58"/>
                  </a:cxn>
                  <a:cxn ang="0">
                    <a:pos x="12" y="54"/>
                  </a:cxn>
                  <a:cxn ang="0">
                    <a:pos x="7" y="49"/>
                  </a:cxn>
                  <a:cxn ang="0">
                    <a:pos x="3" y="43"/>
                  </a:cxn>
                  <a:cxn ang="0">
                    <a:pos x="1" y="37"/>
                  </a:cxn>
                  <a:cxn ang="0">
                    <a:pos x="0" y="30"/>
                  </a:cxn>
                  <a:cxn ang="0">
                    <a:pos x="1" y="22"/>
                  </a:cxn>
                  <a:cxn ang="0">
                    <a:pos x="3" y="15"/>
                  </a:cxn>
                  <a:cxn ang="0">
                    <a:pos x="7" y="9"/>
                  </a:cxn>
                  <a:cxn ang="0">
                    <a:pos x="12" y="4"/>
                  </a:cxn>
                  <a:cxn ang="0">
                    <a:pos x="19" y="1"/>
                  </a:cxn>
                  <a:cxn ang="0">
                    <a:pos x="27" y="0"/>
                  </a:cxn>
                </a:cxnLst>
                <a:rect l="0" t="0" r="r" b="b"/>
                <a:pathLst>
                  <a:path w="55" h="58">
                    <a:moveTo>
                      <a:pt x="26" y="4"/>
                    </a:moveTo>
                    <a:lnTo>
                      <a:pt x="24" y="4"/>
                    </a:lnTo>
                    <a:lnTo>
                      <a:pt x="22" y="6"/>
                    </a:lnTo>
                    <a:lnTo>
                      <a:pt x="21" y="6"/>
                    </a:lnTo>
                    <a:lnTo>
                      <a:pt x="20" y="7"/>
                    </a:lnTo>
                    <a:lnTo>
                      <a:pt x="19" y="8"/>
                    </a:lnTo>
                    <a:lnTo>
                      <a:pt x="18" y="12"/>
                    </a:lnTo>
                    <a:lnTo>
                      <a:pt x="18" y="15"/>
                    </a:lnTo>
                    <a:lnTo>
                      <a:pt x="17" y="20"/>
                    </a:lnTo>
                    <a:lnTo>
                      <a:pt x="17" y="27"/>
                    </a:lnTo>
                    <a:lnTo>
                      <a:pt x="17" y="37"/>
                    </a:lnTo>
                    <a:lnTo>
                      <a:pt x="17" y="42"/>
                    </a:lnTo>
                    <a:lnTo>
                      <a:pt x="18" y="45"/>
                    </a:lnTo>
                    <a:lnTo>
                      <a:pt x="18" y="48"/>
                    </a:lnTo>
                    <a:lnTo>
                      <a:pt x="19" y="50"/>
                    </a:lnTo>
                    <a:lnTo>
                      <a:pt x="22" y="53"/>
                    </a:lnTo>
                    <a:lnTo>
                      <a:pt x="24" y="54"/>
                    </a:lnTo>
                    <a:lnTo>
                      <a:pt x="26" y="54"/>
                    </a:lnTo>
                    <a:lnTo>
                      <a:pt x="31" y="54"/>
                    </a:lnTo>
                    <a:lnTo>
                      <a:pt x="34" y="52"/>
                    </a:lnTo>
                    <a:lnTo>
                      <a:pt x="35" y="49"/>
                    </a:lnTo>
                    <a:lnTo>
                      <a:pt x="36" y="47"/>
                    </a:lnTo>
                    <a:lnTo>
                      <a:pt x="37" y="42"/>
                    </a:lnTo>
                    <a:lnTo>
                      <a:pt x="38" y="35"/>
                    </a:lnTo>
                    <a:lnTo>
                      <a:pt x="38" y="18"/>
                    </a:lnTo>
                    <a:lnTo>
                      <a:pt x="37" y="14"/>
                    </a:lnTo>
                    <a:lnTo>
                      <a:pt x="36" y="10"/>
                    </a:lnTo>
                    <a:lnTo>
                      <a:pt x="34" y="6"/>
                    </a:lnTo>
                    <a:lnTo>
                      <a:pt x="32" y="5"/>
                    </a:lnTo>
                    <a:lnTo>
                      <a:pt x="30" y="4"/>
                    </a:lnTo>
                    <a:lnTo>
                      <a:pt x="26" y="4"/>
                    </a:lnTo>
                    <a:close/>
                    <a:moveTo>
                      <a:pt x="27" y="0"/>
                    </a:moveTo>
                    <a:lnTo>
                      <a:pt x="34" y="1"/>
                    </a:lnTo>
                    <a:lnTo>
                      <a:pt x="42" y="4"/>
                    </a:lnTo>
                    <a:lnTo>
                      <a:pt x="44" y="5"/>
                    </a:lnTo>
                    <a:lnTo>
                      <a:pt x="48" y="9"/>
                    </a:lnTo>
                    <a:lnTo>
                      <a:pt x="49" y="11"/>
                    </a:lnTo>
                    <a:lnTo>
                      <a:pt x="50" y="14"/>
                    </a:lnTo>
                    <a:lnTo>
                      <a:pt x="53" y="21"/>
                    </a:lnTo>
                    <a:lnTo>
                      <a:pt x="55" y="30"/>
                    </a:lnTo>
                    <a:lnTo>
                      <a:pt x="53" y="41"/>
                    </a:lnTo>
                    <a:lnTo>
                      <a:pt x="48" y="49"/>
                    </a:lnTo>
                    <a:lnTo>
                      <a:pt x="42" y="54"/>
                    </a:lnTo>
                    <a:lnTo>
                      <a:pt x="36" y="58"/>
                    </a:lnTo>
                    <a:lnTo>
                      <a:pt x="27" y="58"/>
                    </a:lnTo>
                    <a:lnTo>
                      <a:pt x="19" y="58"/>
                    </a:lnTo>
                    <a:lnTo>
                      <a:pt x="12" y="54"/>
                    </a:lnTo>
                    <a:lnTo>
                      <a:pt x="7" y="49"/>
                    </a:lnTo>
                    <a:lnTo>
                      <a:pt x="3" y="43"/>
                    </a:lnTo>
                    <a:lnTo>
                      <a:pt x="1" y="37"/>
                    </a:lnTo>
                    <a:lnTo>
                      <a:pt x="0" y="30"/>
                    </a:lnTo>
                    <a:lnTo>
                      <a:pt x="1" y="22"/>
                    </a:lnTo>
                    <a:lnTo>
                      <a:pt x="3" y="15"/>
                    </a:lnTo>
                    <a:lnTo>
                      <a:pt x="7" y="9"/>
                    </a:lnTo>
                    <a:lnTo>
                      <a:pt x="12" y="4"/>
                    </a:lnTo>
                    <a:lnTo>
                      <a:pt x="19" y="1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21" name="Freeform 323"/>
              <p:cNvSpPr>
                <a:spLocks/>
              </p:cNvSpPr>
              <p:nvPr/>
            </p:nvSpPr>
            <p:spPr bwMode="auto">
              <a:xfrm>
                <a:off x="3609975" y="4556506"/>
                <a:ext cx="78676" cy="76010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42" y="0"/>
                  </a:cxn>
                  <a:cxn ang="0">
                    <a:pos x="44" y="0"/>
                  </a:cxn>
                  <a:cxn ang="0">
                    <a:pos x="48" y="2"/>
                  </a:cxn>
                  <a:cxn ang="0">
                    <a:pos x="51" y="5"/>
                  </a:cxn>
                  <a:cxn ang="0">
                    <a:pos x="52" y="8"/>
                  </a:cxn>
                  <a:cxn ang="0">
                    <a:pos x="52" y="10"/>
                  </a:cxn>
                  <a:cxn ang="0">
                    <a:pos x="54" y="15"/>
                  </a:cxn>
                  <a:cxn ang="0">
                    <a:pos x="54" y="48"/>
                  </a:cxn>
                  <a:cxn ang="0">
                    <a:pos x="54" y="50"/>
                  </a:cxn>
                  <a:cxn ang="0">
                    <a:pos x="54" y="52"/>
                  </a:cxn>
                  <a:cxn ang="0">
                    <a:pos x="55" y="52"/>
                  </a:cxn>
                  <a:cxn ang="0">
                    <a:pos x="55" y="53"/>
                  </a:cxn>
                  <a:cxn ang="0">
                    <a:pos x="56" y="54"/>
                  </a:cxn>
                  <a:cxn ang="0">
                    <a:pos x="57" y="54"/>
                  </a:cxn>
                  <a:cxn ang="0">
                    <a:pos x="59" y="54"/>
                  </a:cxn>
                  <a:cxn ang="0">
                    <a:pos x="59" y="57"/>
                  </a:cxn>
                  <a:cxn ang="0">
                    <a:pos x="31" y="57"/>
                  </a:cxn>
                  <a:cxn ang="0">
                    <a:pos x="31" y="54"/>
                  </a:cxn>
                  <a:cxn ang="0">
                    <a:pos x="33" y="54"/>
                  </a:cxn>
                  <a:cxn ang="0">
                    <a:pos x="35" y="54"/>
                  </a:cxn>
                  <a:cxn ang="0">
                    <a:pos x="35" y="53"/>
                  </a:cxn>
                  <a:cxn ang="0">
                    <a:pos x="35" y="52"/>
                  </a:cxn>
                  <a:cxn ang="0">
                    <a:pos x="37" y="49"/>
                  </a:cxn>
                  <a:cxn ang="0">
                    <a:pos x="37" y="12"/>
                  </a:cxn>
                  <a:cxn ang="0">
                    <a:pos x="36" y="10"/>
                  </a:cxn>
                  <a:cxn ang="0">
                    <a:pos x="35" y="9"/>
                  </a:cxn>
                  <a:cxn ang="0">
                    <a:pos x="34" y="9"/>
                  </a:cxn>
                  <a:cxn ang="0">
                    <a:pos x="34" y="8"/>
                  </a:cxn>
                  <a:cxn ang="0">
                    <a:pos x="33" y="8"/>
                  </a:cxn>
                  <a:cxn ang="0">
                    <a:pos x="30" y="8"/>
                  </a:cxn>
                  <a:cxn ang="0">
                    <a:pos x="26" y="10"/>
                  </a:cxn>
                  <a:cxn ang="0">
                    <a:pos x="24" y="13"/>
                  </a:cxn>
                  <a:cxn ang="0">
                    <a:pos x="23" y="16"/>
                  </a:cxn>
                  <a:cxn ang="0">
                    <a:pos x="23" y="49"/>
                  </a:cxn>
                  <a:cxn ang="0">
                    <a:pos x="24" y="52"/>
                  </a:cxn>
                  <a:cxn ang="0">
                    <a:pos x="24" y="53"/>
                  </a:cxn>
                  <a:cxn ang="0">
                    <a:pos x="25" y="54"/>
                  </a:cxn>
                  <a:cxn ang="0">
                    <a:pos x="26" y="54"/>
                  </a:cxn>
                  <a:cxn ang="0">
                    <a:pos x="28" y="54"/>
                  </a:cxn>
                  <a:cxn ang="0">
                    <a:pos x="28" y="57"/>
                  </a:cxn>
                  <a:cxn ang="0">
                    <a:pos x="0" y="57"/>
                  </a:cxn>
                  <a:cxn ang="0">
                    <a:pos x="0" y="54"/>
                  </a:cxn>
                  <a:cxn ang="0">
                    <a:pos x="2" y="54"/>
                  </a:cxn>
                  <a:cxn ang="0">
                    <a:pos x="4" y="54"/>
                  </a:cxn>
                  <a:cxn ang="0">
                    <a:pos x="4" y="53"/>
                  </a:cxn>
                  <a:cxn ang="0">
                    <a:pos x="4" y="52"/>
                  </a:cxn>
                  <a:cxn ang="0">
                    <a:pos x="6" y="49"/>
                  </a:cxn>
                  <a:cxn ang="0">
                    <a:pos x="6" y="8"/>
                  </a:cxn>
                  <a:cxn ang="0">
                    <a:pos x="4" y="6"/>
                  </a:cxn>
                  <a:cxn ang="0">
                    <a:pos x="4" y="6"/>
                  </a:cxn>
                  <a:cxn ang="0">
                    <a:pos x="4" y="4"/>
                  </a:cxn>
                  <a:cxn ang="0">
                    <a:pos x="2" y="4"/>
                  </a:cxn>
                  <a:cxn ang="0">
                    <a:pos x="0" y="4"/>
                  </a:cxn>
                  <a:cxn ang="0">
                    <a:pos x="0" y="1"/>
                  </a:cxn>
                  <a:cxn ang="0">
                    <a:pos x="23" y="1"/>
                  </a:cxn>
                  <a:cxn ang="0">
                    <a:pos x="23" y="9"/>
                  </a:cxn>
                  <a:cxn ang="0">
                    <a:pos x="25" y="6"/>
                  </a:cxn>
                  <a:cxn ang="0">
                    <a:pos x="31" y="2"/>
                  </a:cxn>
                  <a:cxn ang="0">
                    <a:pos x="33" y="2"/>
                  </a:cxn>
                  <a:cxn ang="0">
                    <a:pos x="35" y="0"/>
                  </a:cxn>
                  <a:cxn ang="0">
                    <a:pos x="37" y="0"/>
                  </a:cxn>
                  <a:cxn ang="0">
                    <a:pos x="39" y="0"/>
                  </a:cxn>
                </a:cxnLst>
                <a:rect l="0" t="0" r="r" b="b"/>
                <a:pathLst>
                  <a:path w="59" h="57">
                    <a:moveTo>
                      <a:pt x="39" y="0"/>
                    </a:moveTo>
                    <a:lnTo>
                      <a:pt x="42" y="0"/>
                    </a:lnTo>
                    <a:lnTo>
                      <a:pt x="44" y="0"/>
                    </a:lnTo>
                    <a:lnTo>
                      <a:pt x="48" y="2"/>
                    </a:lnTo>
                    <a:lnTo>
                      <a:pt x="51" y="5"/>
                    </a:lnTo>
                    <a:lnTo>
                      <a:pt x="52" y="8"/>
                    </a:lnTo>
                    <a:lnTo>
                      <a:pt x="52" y="10"/>
                    </a:lnTo>
                    <a:lnTo>
                      <a:pt x="54" y="15"/>
                    </a:lnTo>
                    <a:lnTo>
                      <a:pt x="54" y="48"/>
                    </a:lnTo>
                    <a:lnTo>
                      <a:pt x="54" y="50"/>
                    </a:lnTo>
                    <a:lnTo>
                      <a:pt x="54" y="52"/>
                    </a:lnTo>
                    <a:lnTo>
                      <a:pt x="55" y="52"/>
                    </a:lnTo>
                    <a:lnTo>
                      <a:pt x="55" y="53"/>
                    </a:lnTo>
                    <a:lnTo>
                      <a:pt x="56" y="54"/>
                    </a:lnTo>
                    <a:lnTo>
                      <a:pt x="57" y="54"/>
                    </a:lnTo>
                    <a:lnTo>
                      <a:pt x="59" y="54"/>
                    </a:lnTo>
                    <a:lnTo>
                      <a:pt x="59" y="57"/>
                    </a:lnTo>
                    <a:lnTo>
                      <a:pt x="31" y="57"/>
                    </a:lnTo>
                    <a:lnTo>
                      <a:pt x="31" y="54"/>
                    </a:lnTo>
                    <a:lnTo>
                      <a:pt x="33" y="54"/>
                    </a:lnTo>
                    <a:lnTo>
                      <a:pt x="35" y="54"/>
                    </a:lnTo>
                    <a:lnTo>
                      <a:pt x="35" y="53"/>
                    </a:lnTo>
                    <a:lnTo>
                      <a:pt x="35" y="52"/>
                    </a:lnTo>
                    <a:lnTo>
                      <a:pt x="37" y="49"/>
                    </a:lnTo>
                    <a:lnTo>
                      <a:pt x="37" y="12"/>
                    </a:lnTo>
                    <a:lnTo>
                      <a:pt x="36" y="10"/>
                    </a:lnTo>
                    <a:lnTo>
                      <a:pt x="35" y="9"/>
                    </a:lnTo>
                    <a:lnTo>
                      <a:pt x="34" y="9"/>
                    </a:lnTo>
                    <a:lnTo>
                      <a:pt x="34" y="8"/>
                    </a:lnTo>
                    <a:lnTo>
                      <a:pt x="33" y="8"/>
                    </a:lnTo>
                    <a:lnTo>
                      <a:pt x="30" y="8"/>
                    </a:lnTo>
                    <a:lnTo>
                      <a:pt x="26" y="10"/>
                    </a:lnTo>
                    <a:lnTo>
                      <a:pt x="24" y="13"/>
                    </a:lnTo>
                    <a:lnTo>
                      <a:pt x="23" y="16"/>
                    </a:lnTo>
                    <a:lnTo>
                      <a:pt x="23" y="49"/>
                    </a:lnTo>
                    <a:lnTo>
                      <a:pt x="24" y="52"/>
                    </a:lnTo>
                    <a:lnTo>
                      <a:pt x="24" y="53"/>
                    </a:lnTo>
                    <a:lnTo>
                      <a:pt x="25" y="54"/>
                    </a:lnTo>
                    <a:lnTo>
                      <a:pt x="26" y="54"/>
                    </a:lnTo>
                    <a:lnTo>
                      <a:pt x="28" y="54"/>
                    </a:lnTo>
                    <a:lnTo>
                      <a:pt x="28" y="57"/>
                    </a:lnTo>
                    <a:lnTo>
                      <a:pt x="0" y="57"/>
                    </a:lnTo>
                    <a:lnTo>
                      <a:pt x="0" y="54"/>
                    </a:lnTo>
                    <a:lnTo>
                      <a:pt x="2" y="54"/>
                    </a:lnTo>
                    <a:lnTo>
                      <a:pt x="4" y="54"/>
                    </a:lnTo>
                    <a:lnTo>
                      <a:pt x="4" y="53"/>
                    </a:lnTo>
                    <a:lnTo>
                      <a:pt x="4" y="52"/>
                    </a:lnTo>
                    <a:lnTo>
                      <a:pt x="6" y="49"/>
                    </a:lnTo>
                    <a:lnTo>
                      <a:pt x="6" y="8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23" y="1"/>
                    </a:lnTo>
                    <a:lnTo>
                      <a:pt x="23" y="9"/>
                    </a:lnTo>
                    <a:lnTo>
                      <a:pt x="25" y="6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22" name="Line 324"/>
              <p:cNvSpPr>
                <a:spLocks noChangeShapeType="1"/>
              </p:cNvSpPr>
              <p:nvPr/>
            </p:nvSpPr>
            <p:spPr bwMode="auto">
              <a:xfrm>
                <a:off x="3571304" y="6104700"/>
                <a:ext cx="1333" cy="1334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23" name="Freeform 325"/>
              <p:cNvSpPr>
                <a:spLocks/>
              </p:cNvSpPr>
              <p:nvPr/>
            </p:nvSpPr>
            <p:spPr bwMode="auto">
              <a:xfrm>
                <a:off x="3732657" y="6086031"/>
                <a:ext cx="77343" cy="74676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27" y="4"/>
                  </a:cxn>
                  <a:cxn ang="0">
                    <a:pos x="28" y="8"/>
                  </a:cxn>
                  <a:cxn ang="0">
                    <a:pos x="34" y="18"/>
                  </a:cxn>
                  <a:cxn ang="0">
                    <a:pos x="38" y="12"/>
                  </a:cxn>
                  <a:cxn ang="0">
                    <a:pos x="40" y="5"/>
                  </a:cxn>
                  <a:cxn ang="0">
                    <a:pos x="40" y="4"/>
                  </a:cxn>
                  <a:cxn ang="0">
                    <a:pos x="38" y="3"/>
                  </a:cxn>
                  <a:cxn ang="0">
                    <a:pos x="35" y="0"/>
                  </a:cxn>
                  <a:cxn ang="0">
                    <a:pos x="56" y="3"/>
                  </a:cxn>
                  <a:cxn ang="0">
                    <a:pos x="51" y="4"/>
                  </a:cxn>
                  <a:cxn ang="0">
                    <a:pos x="44" y="10"/>
                  </a:cxn>
                  <a:cxn ang="0">
                    <a:pos x="35" y="22"/>
                  </a:cxn>
                  <a:cxn ang="0">
                    <a:pos x="49" y="46"/>
                  </a:cxn>
                  <a:cxn ang="0">
                    <a:pos x="55" y="52"/>
                  </a:cxn>
                  <a:cxn ang="0">
                    <a:pos x="58" y="53"/>
                  </a:cxn>
                  <a:cxn ang="0">
                    <a:pos x="27" y="56"/>
                  </a:cxn>
                  <a:cxn ang="0">
                    <a:pos x="30" y="53"/>
                  </a:cxn>
                  <a:cxn ang="0">
                    <a:pos x="32" y="52"/>
                  </a:cxn>
                  <a:cxn ang="0">
                    <a:pos x="32" y="51"/>
                  </a:cxn>
                  <a:cxn ang="0">
                    <a:pos x="30" y="46"/>
                  </a:cxn>
                  <a:cxn ang="0">
                    <a:pos x="21" y="43"/>
                  </a:cxn>
                  <a:cxn ang="0">
                    <a:pos x="19" y="46"/>
                  </a:cxn>
                  <a:cxn ang="0">
                    <a:pos x="18" y="47"/>
                  </a:cxn>
                  <a:cxn ang="0">
                    <a:pos x="17" y="52"/>
                  </a:cxn>
                  <a:cxn ang="0">
                    <a:pos x="20" y="53"/>
                  </a:cxn>
                  <a:cxn ang="0">
                    <a:pos x="23" y="56"/>
                  </a:cxn>
                  <a:cxn ang="0">
                    <a:pos x="0" y="53"/>
                  </a:cxn>
                  <a:cxn ang="0">
                    <a:pos x="6" y="52"/>
                  </a:cxn>
                  <a:cxn ang="0">
                    <a:pos x="9" y="50"/>
                  </a:cxn>
                  <a:cxn ang="0">
                    <a:pos x="16" y="43"/>
                  </a:cxn>
                  <a:cxn ang="0">
                    <a:pos x="23" y="32"/>
                  </a:cxn>
                  <a:cxn ang="0">
                    <a:pos x="11" y="13"/>
                  </a:cxn>
                  <a:cxn ang="0">
                    <a:pos x="5" y="5"/>
                  </a:cxn>
                  <a:cxn ang="0">
                    <a:pos x="3" y="3"/>
                  </a:cxn>
                  <a:cxn ang="0">
                    <a:pos x="0" y="3"/>
                  </a:cxn>
                </a:cxnLst>
                <a:rect l="0" t="0" r="r" b="b"/>
                <a:pathLst>
                  <a:path w="58" h="56">
                    <a:moveTo>
                      <a:pt x="0" y="0"/>
                    </a:moveTo>
                    <a:lnTo>
                      <a:pt x="31" y="0"/>
                    </a:lnTo>
                    <a:lnTo>
                      <a:pt x="31" y="3"/>
                    </a:lnTo>
                    <a:lnTo>
                      <a:pt x="27" y="4"/>
                    </a:lnTo>
                    <a:lnTo>
                      <a:pt x="27" y="7"/>
                    </a:lnTo>
                    <a:lnTo>
                      <a:pt x="28" y="8"/>
                    </a:lnTo>
                    <a:lnTo>
                      <a:pt x="28" y="10"/>
                    </a:lnTo>
                    <a:lnTo>
                      <a:pt x="34" y="18"/>
                    </a:lnTo>
                    <a:lnTo>
                      <a:pt x="36" y="14"/>
                    </a:lnTo>
                    <a:lnTo>
                      <a:pt x="38" y="12"/>
                    </a:lnTo>
                    <a:lnTo>
                      <a:pt x="39" y="10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0" y="4"/>
                    </a:lnTo>
                    <a:lnTo>
                      <a:pt x="39" y="4"/>
                    </a:lnTo>
                    <a:lnTo>
                      <a:pt x="38" y="3"/>
                    </a:lnTo>
                    <a:lnTo>
                      <a:pt x="35" y="3"/>
                    </a:lnTo>
                    <a:lnTo>
                      <a:pt x="35" y="0"/>
                    </a:lnTo>
                    <a:lnTo>
                      <a:pt x="56" y="0"/>
                    </a:lnTo>
                    <a:lnTo>
                      <a:pt x="56" y="3"/>
                    </a:lnTo>
                    <a:lnTo>
                      <a:pt x="53" y="3"/>
                    </a:lnTo>
                    <a:lnTo>
                      <a:pt x="51" y="4"/>
                    </a:lnTo>
                    <a:lnTo>
                      <a:pt x="49" y="5"/>
                    </a:lnTo>
                    <a:lnTo>
                      <a:pt x="44" y="10"/>
                    </a:lnTo>
                    <a:lnTo>
                      <a:pt x="41" y="13"/>
                    </a:lnTo>
                    <a:lnTo>
                      <a:pt x="35" y="22"/>
                    </a:lnTo>
                    <a:lnTo>
                      <a:pt x="45" y="41"/>
                    </a:lnTo>
                    <a:lnTo>
                      <a:pt x="49" y="46"/>
                    </a:lnTo>
                    <a:lnTo>
                      <a:pt x="52" y="50"/>
                    </a:lnTo>
                    <a:lnTo>
                      <a:pt x="55" y="52"/>
                    </a:lnTo>
                    <a:lnTo>
                      <a:pt x="56" y="53"/>
                    </a:lnTo>
                    <a:lnTo>
                      <a:pt x="58" y="53"/>
                    </a:lnTo>
                    <a:lnTo>
                      <a:pt x="58" y="56"/>
                    </a:lnTo>
                    <a:lnTo>
                      <a:pt x="27" y="56"/>
                    </a:lnTo>
                    <a:lnTo>
                      <a:pt x="27" y="53"/>
                    </a:lnTo>
                    <a:lnTo>
                      <a:pt x="30" y="53"/>
                    </a:lnTo>
                    <a:lnTo>
                      <a:pt x="31" y="52"/>
                    </a:lnTo>
                    <a:lnTo>
                      <a:pt x="32" y="52"/>
                    </a:lnTo>
                    <a:lnTo>
                      <a:pt x="32" y="51"/>
                    </a:lnTo>
                    <a:lnTo>
                      <a:pt x="32" y="51"/>
                    </a:lnTo>
                    <a:lnTo>
                      <a:pt x="31" y="48"/>
                    </a:lnTo>
                    <a:lnTo>
                      <a:pt x="30" y="46"/>
                    </a:lnTo>
                    <a:lnTo>
                      <a:pt x="24" y="37"/>
                    </a:lnTo>
                    <a:lnTo>
                      <a:pt x="21" y="43"/>
                    </a:lnTo>
                    <a:lnTo>
                      <a:pt x="20" y="45"/>
                    </a:lnTo>
                    <a:lnTo>
                      <a:pt x="19" y="46"/>
                    </a:lnTo>
                    <a:lnTo>
                      <a:pt x="18" y="47"/>
                    </a:lnTo>
                    <a:lnTo>
                      <a:pt x="18" y="47"/>
                    </a:lnTo>
                    <a:lnTo>
                      <a:pt x="17" y="47"/>
                    </a:lnTo>
                    <a:lnTo>
                      <a:pt x="17" y="52"/>
                    </a:lnTo>
                    <a:lnTo>
                      <a:pt x="18" y="52"/>
                    </a:lnTo>
                    <a:lnTo>
                      <a:pt x="20" y="53"/>
                    </a:lnTo>
                    <a:lnTo>
                      <a:pt x="23" y="53"/>
                    </a:lnTo>
                    <a:lnTo>
                      <a:pt x="23" y="56"/>
                    </a:lnTo>
                    <a:lnTo>
                      <a:pt x="0" y="56"/>
                    </a:lnTo>
                    <a:lnTo>
                      <a:pt x="0" y="53"/>
                    </a:lnTo>
                    <a:lnTo>
                      <a:pt x="2" y="53"/>
                    </a:lnTo>
                    <a:lnTo>
                      <a:pt x="6" y="52"/>
                    </a:lnTo>
                    <a:lnTo>
                      <a:pt x="7" y="51"/>
                    </a:lnTo>
                    <a:lnTo>
                      <a:pt x="9" y="50"/>
                    </a:lnTo>
                    <a:lnTo>
                      <a:pt x="13" y="46"/>
                    </a:lnTo>
                    <a:lnTo>
                      <a:pt x="16" y="43"/>
                    </a:lnTo>
                    <a:lnTo>
                      <a:pt x="18" y="41"/>
                    </a:lnTo>
                    <a:lnTo>
                      <a:pt x="23" y="32"/>
                    </a:lnTo>
                    <a:lnTo>
                      <a:pt x="13" y="16"/>
                    </a:lnTo>
                    <a:lnTo>
                      <a:pt x="11" y="13"/>
                    </a:lnTo>
                    <a:lnTo>
                      <a:pt x="9" y="9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24" name="Line 326"/>
              <p:cNvSpPr>
                <a:spLocks noChangeShapeType="1"/>
              </p:cNvSpPr>
              <p:nvPr/>
            </p:nvSpPr>
            <p:spPr bwMode="auto">
              <a:xfrm flipV="1">
                <a:off x="2072449" y="5564632"/>
                <a:ext cx="1333" cy="261366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25" name="Line 327"/>
              <p:cNvSpPr>
                <a:spLocks noChangeShapeType="1"/>
              </p:cNvSpPr>
              <p:nvPr/>
            </p:nvSpPr>
            <p:spPr bwMode="auto">
              <a:xfrm flipV="1">
                <a:off x="2072449" y="5233924"/>
                <a:ext cx="1333" cy="261366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26" name="Line 328"/>
              <p:cNvSpPr>
                <a:spLocks noChangeShapeType="1"/>
              </p:cNvSpPr>
              <p:nvPr/>
            </p:nvSpPr>
            <p:spPr bwMode="auto">
              <a:xfrm>
                <a:off x="2036444" y="5825998"/>
                <a:ext cx="72009" cy="133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27" name="Line 329"/>
              <p:cNvSpPr>
                <a:spLocks noChangeShapeType="1"/>
              </p:cNvSpPr>
              <p:nvPr/>
            </p:nvSpPr>
            <p:spPr bwMode="auto">
              <a:xfrm>
                <a:off x="2036444" y="5233924"/>
                <a:ext cx="72009" cy="133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28" name="Freeform 330"/>
              <p:cNvSpPr>
                <a:spLocks/>
              </p:cNvSpPr>
              <p:nvPr/>
            </p:nvSpPr>
            <p:spPr bwMode="auto">
              <a:xfrm>
                <a:off x="2036444" y="5495290"/>
                <a:ext cx="70675" cy="70676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35" y="1"/>
                  </a:cxn>
                  <a:cxn ang="0">
                    <a:pos x="42" y="5"/>
                  </a:cxn>
                  <a:cxn ang="0">
                    <a:pos x="48" y="11"/>
                  </a:cxn>
                  <a:cxn ang="0">
                    <a:pos x="52" y="18"/>
                  </a:cxn>
                  <a:cxn ang="0">
                    <a:pos x="53" y="27"/>
                  </a:cxn>
                  <a:cxn ang="0">
                    <a:pos x="52" y="35"/>
                  </a:cxn>
                  <a:cxn ang="0">
                    <a:pos x="48" y="42"/>
                  </a:cxn>
                  <a:cxn ang="0">
                    <a:pos x="42" y="48"/>
                  </a:cxn>
                  <a:cxn ang="0">
                    <a:pos x="35" y="52"/>
                  </a:cxn>
                  <a:cxn ang="0">
                    <a:pos x="27" y="53"/>
                  </a:cxn>
                  <a:cxn ang="0">
                    <a:pos x="18" y="52"/>
                  </a:cxn>
                  <a:cxn ang="0">
                    <a:pos x="11" y="48"/>
                  </a:cxn>
                  <a:cxn ang="0">
                    <a:pos x="5" y="42"/>
                  </a:cxn>
                  <a:cxn ang="0">
                    <a:pos x="2" y="35"/>
                  </a:cxn>
                  <a:cxn ang="0">
                    <a:pos x="0" y="27"/>
                  </a:cxn>
                  <a:cxn ang="0">
                    <a:pos x="2" y="18"/>
                  </a:cxn>
                  <a:cxn ang="0">
                    <a:pos x="5" y="11"/>
                  </a:cxn>
                  <a:cxn ang="0">
                    <a:pos x="11" y="5"/>
                  </a:cxn>
                  <a:cxn ang="0">
                    <a:pos x="18" y="1"/>
                  </a:cxn>
                  <a:cxn ang="0">
                    <a:pos x="27" y="0"/>
                  </a:cxn>
                </a:cxnLst>
                <a:rect l="0" t="0" r="r" b="b"/>
                <a:pathLst>
                  <a:path w="53" h="53">
                    <a:moveTo>
                      <a:pt x="27" y="0"/>
                    </a:moveTo>
                    <a:lnTo>
                      <a:pt x="35" y="1"/>
                    </a:lnTo>
                    <a:lnTo>
                      <a:pt x="42" y="5"/>
                    </a:lnTo>
                    <a:lnTo>
                      <a:pt x="48" y="11"/>
                    </a:lnTo>
                    <a:lnTo>
                      <a:pt x="52" y="18"/>
                    </a:lnTo>
                    <a:lnTo>
                      <a:pt x="53" y="27"/>
                    </a:lnTo>
                    <a:lnTo>
                      <a:pt x="52" y="35"/>
                    </a:lnTo>
                    <a:lnTo>
                      <a:pt x="48" y="42"/>
                    </a:lnTo>
                    <a:lnTo>
                      <a:pt x="42" y="48"/>
                    </a:lnTo>
                    <a:lnTo>
                      <a:pt x="35" y="52"/>
                    </a:lnTo>
                    <a:lnTo>
                      <a:pt x="27" y="53"/>
                    </a:lnTo>
                    <a:lnTo>
                      <a:pt x="18" y="52"/>
                    </a:lnTo>
                    <a:lnTo>
                      <a:pt x="11" y="48"/>
                    </a:lnTo>
                    <a:lnTo>
                      <a:pt x="5" y="42"/>
                    </a:lnTo>
                    <a:lnTo>
                      <a:pt x="2" y="35"/>
                    </a:lnTo>
                    <a:lnTo>
                      <a:pt x="0" y="27"/>
                    </a:lnTo>
                    <a:lnTo>
                      <a:pt x="2" y="18"/>
                    </a:lnTo>
                    <a:lnTo>
                      <a:pt x="5" y="11"/>
                    </a:lnTo>
                    <a:lnTo>
                      <a:pt x="11" y="5"/>
                    </a:lnTo>
                    <a:lnTo>
                      <a:pt x="18" y="1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29" name="Line 331"/>
              <p:cNvSpPr>
                <a:spLocks noChangeShapeType="1"/>
              </p:cNvSpPr>
              <p:nvPr/>
            </p:nvSpPr>
            <p:spPr bwMode="auto">
              <a:xfrm flipV="1">
                <a:off x="2244470" y="5013897"/>
                <a:ext cx="1333" cy="122682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30" name="Line 332"/>
              <p:cNvSpPr>
                <a:spLocks noChangeShapeType="1"/>
              </p:cNvSpPr>
              <p:nvPr/>
            </p:nvSpPr>
            <p:spPr bwMode="auto">
              <a:xfrm flipV="1">
                <a:off x="2244470" y="4820539"/>
                <a:ext cx="1333" cy="122682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31" name="Line 333"/>
              <p:cNvSpPr>
                <a:spLocks noChangeShapeType="1"/>
              </p:cNvSpPr>
              <p:nvPr/>
            </p:nvSpPr>
            <p:spPr bwMode="auto">
              <a:xfrm>
                <a:off x="2209799" y="5136579"/>
                <a:ext cx="70675" cy="133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32" name="Line 334"/>
              <p:cNvSpPr>
                <a:spLocks noChangeShapeType="1"/>
              </p:cNvSpPr>
              <p:nvPr/>
            </p:nvSpPr>
            <p:spPr bwMode="auto">
              <a:xfrm>
                <a:off x="2209799" y="4820539"/>
                <a:ext cx="70675" cy="133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33" name="Freeform 335"/>
              <p:cNvSpPr>
                <a:spLocks/>
              </p:cNvSpPr>
              <p:nvPr/>
            </p:nvSpPr>
            <p:spPr bwMode="auto">
              <a:xfrm>
                <a:off x="2209799" y="4943221"/>
                <a:ext cx="69342" cy="70676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35" y="1"/>
                  </a:cxn>
                  <a:cxn ang="0">
                    <a:pos x="42" y="5"/>
                  </a:cxn>
                  <a:cxn ang="0">
                    <a:pos x="48" y="11"/>
                  </a:cxn>
                  <a:cxn ang="0">
                    <a:pos x="51" y="18"/>
                  </a:cxn>
                  <a:cxn ang="0">
                    <a:pos x="52" y="26"/>
                  </a:cxn>
                  <a:cxn ang="0">
                    <a:pos x="51" y="35"/>
                  </a:cxn>
                  <a:cxn ang="0">
                    <a:pos x="48" y="42"/>
                  </a:cxn>
                  <a:cxn ang="0">
                    <a:pos x="42" y="48"/>
                  </a:cxn>
                  <a:cxn ang="0">
                    <a:pos x="35" y="51"/>
                  </a:cxn>
                  <a:cxn ang="0">
                    <a:pos x="26" y="53"/>
                  </a:cxn>
                  <a:cxn ang="0">
                    <a:pos x="17" y="51"/>
                  </a:cxn>
                  <a:cxn ang="0">
                    <a:pos x="11" y="48"/>
                  </a:cxn>
                  <a:cxn ang="0">
                    <a:pos x="4" y="42"/>
                  </a:cxn>
                  <a:cxn ang="0">
                    <a:pos x="1" y="35"/>
                  </a:cxn>
                  <a:cxn ang="0">
                    <a:pos x="0" y="26"/>
                  </a:cxn>
                  <a:cxn ang="0">
                    <a:pos x="1" y="18"/>
                  </a:cxn>
                  <a:cxn ang="0">
                    <a:pos x="4" y="11"/>
                  </a:cxn>
                  <a:cxn ang="0">
                    <a:pos x="11" y="5"/>
                  </a:cxn>
                  <a:cxn ang="0">
                    <a:pos x="17" y="1"/>
                  </a:cxn>
                  <a:cxn ang="0">
                    <a:pos x="26" y="0"/>
                  </a:cxn>
                </a:cxnLst>
                <a:rect l="0" t="0" r="r" b="b"/>
                <a:pathLst>
                  <a:path w="52" h="53">
                    <a:moveTo>
                      <a:pt x="26" y="0"/>
                    </a:moveTo>
                    <a:lnTo>
                      <a:pt x="35" y="1"/>
                    </a:lnTo>
                    <a:lnTo>
                      <a:pt x="42" y="5"/>
                    </a:lnTo>
                    <a:lnTo>
                      <a:pt x="48" y="11"/>
                    </a:lnTo>
                    <a:lnTo>
                      <a:pt x="51" y="18"/>
                    </a:lnTo>
                    <a:lnTo>
                      <a:pt x="52" y="26"/>
                    </a:lnTo>
                    <a:lnTo>
                      <a:pt x="51" y="35"/>
                    </a:lnTo>
                    <a:lnTo>
                      <a:pt x="48" y="42"/>
                    </a:lnTo>
                    <a:lnTo>
                      <a:pt x="42" y="48"/>
                    </a:lnTo>
                    <a:lnTo>
                      <a:pt x="35" y="51"/>
                    </a:lnTo>
                    <a:lnTo>
                      <a:pt x="26" y="53"/>
                    </a:lnTo>
                    <a:lnTo>
                      <a:pt x="17" y="51"/>
                    </a:lnTo>
                    <a:lnTo>
                      <a:pt x="11" y="48"/>
                    </a:lnTo>
                    <a:lnTo>
                      <a:pt x="4" y="42"/>
                    </a:lnTo>
                    <a:lnTo>
                      <a:pt x="1" y="35"/>
                    </a:lnTo>
                    <a:lnTo>
                      <a:pt x="0" y="26"/>
                    </a:lnTo>
                    <a:lnTo>
                      <a:pt x="1" y="18"/>
                    </a:lnTo>
                    <a:lnTo>
                      <a:pt x="4" y="11"/>
                    </a:lnTo>
                    <a:lnTo>
                      <a:pt x="11" y="5"/>
                    </a:lnTo>
                    <a:lnTo>
                      <a:pt x="17" y="1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34" name="Line 336"/>
              <p:cNvSpPr>
                <a:spLocks noChangeShapeType="1"/>
              </p:cNvSpPr>
              <p:nvPr/>
            </p:nvSpPr>
            <p:spPr bwMode="auto">
              <a:xfrm flipV="1">
                <a:off x="2396489" y="5249926"/>
                <a:ext cx="1333" cy="8934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35" name="Line 337"/>
              <p:cNvSpPr>
                <a:spLocks noChangeShapeType="1"/>
              </p:cNvSpPr>
              <p:nvPr/>
            </p:nvSpPr>
            <p:spPr bwMode="auto">
              <a:xfrm flipV="1">
                <a:off x="2396489" y="5089906"/>
                <a:ext cx="1333" cy="8934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36" name="Line 338"/>
              <p:cNvSpPr>
                <a:spLocks noChangeShapeType="1"/>
              </p:cNvSpPr>
              <p:nvPr/>
            </p:nvSpPr>
            <p:spPr bwMode="auto">
              <a:xfrm>
                <a:off x="2361818" y="5339271"/>
                <a:ext cx="70675" cy="133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37" name="Line 339"/>
              <p:cNvSpPr>
                <a:spLocks noChangeShapeType="1"/>
              </p:cNvSpPr>
              <p:nvPr/>
            </p:nvSpPr>
            <p:spPr bwMode="auto">
              <a:xfrm>
                <a:off x="2361818" y="5088573"/>
                <a:ext cx="70675" cy="133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38" name="Freeform 340"/>
              <p:cNvSpPr>
                <a:spLocks/>
              </p:cNvSpPr>
              <p:nvPr/>
            </p:nvSpPr>
            <p:spPr bwMode="auto">
              <a:xfrm>
                <a:off x="2361818" y="5179251"/>
                <a:ext cx="69342" cy="70676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34" y="2"/>
                  </a:cxn>
                  <a:cxn ang="0">
                    <a:pos x="42" y="5"/>
                  </a:cxn>
                  <a:cxn ang="0">
                    <a:pos x="47" y="11"/>
                  </a:cxn>
                  <a:cxn ang="0">
                    <a:pos x="51" y="18"/>
                  </a:cxn>
                  <a:cxn ang="0">
                    <a:pos x="52" y="27"/>
                  </a:cxn>
                  <a:cxn ang="0">
                    <a:pos x="51" y="35"/>
                  </a:cxn>
                  <a:cxn ang="0">
                    <a:pos x="47" y="42"/>
                  </a:cxn>
                  <a:cxn ang="0">
                    <a:pos x="42" y="48"/>
                  </a:cxn>
                  <a:cxn ang="0">
                    <a:pos x="34" y="52"/>
                  </a:cxn>
                  <a:cxn ang="0">
                    <a:pos x="26" y="53"/>
                  </a:cxn>
                  <a:cxn ang="0">
                    <a:pos x="17" y="52"/>
                  </a:cxn>
                  <a:cxn ang="0">
                    <a:pos x="11" y="48"/>
                  </a:cxn>
                  <a:cxn ang="0">
                    <a:pos x="4" y="42"/>
                  </a:cxn>
                  <a:cxn ang="0">
                    <a:pos x="1" y="35"/>
                  </a:cxn>
                  <a:cxn ang="0">
                    <a:pos x="0" y="27"/>
                  </a:cxn>
                  <a:cxn ang="0">
                    <a:pos x="1" y="18"/>
                  </a:cxn>
                  <a:cxn ang="0">
                    <a:pos x="4" y="11"/>
                  </a:cxn>
                  <a:cxn ang="0">
                    <a:pos x="11" y="5"/>
                  </a:cxn>
                  <a:cxn ang="0">
                    <a:pos x="17" y="2"/>
                  </a:cxn>
                  <a:cxn ang="0">
                    <a:pos x="26" y="0"/>
                  </a:cxn>
                </a:cxnLst>
                <a:rect l="0" t="0" r="r" b="b"/>
                <a:pathLst>
                  <a:path w="52" h="53">
                    <a:moveTo>
                      <a:pt x="26" y="0"/>
                    </a:moveTo>
                    <a:lnTo>
                      <a:pt x="34" y="2"/>
                    </a:lnTo>
                    <a:lnTo>
                      <a:pt x="42" y="5"/>
                    </a:lnTo>
                    <a:lnTo>
                      <a:pt x="47" y="11"/>
                    </a:lnTo>
                    <a:lnTo>
                      <a:pt x="51" y="18"/>
                    </a:lnTo>
                    <a:lnTo>
                      <a:pt x="52" y="27"/>
                    </a:lnTo>
                    <a:lnTo>
                      <a:pt x="51" y="35"/>
                    </a:lnTo>
                    <a:lnTo>
                      <a:pt x="47" y="42"/>
                    </a:lnTo>
                    <a:lnTo>
                      <a:pt x="42" y="48"/>
                    </a:lnTo>
                    <a:lnTo>
                      <a:pt x="34" y="52"/>
                    </a:lnTo>
                    <a:lnTo>
                      <a:pt x="26" y="53"/>
                    </a:lnTo>
                    <a:lnTo>
                      <a:pt x="17" y="52"/>
                    </a:lnTo>
                    <a:lnTo>
                      <a:pt x="11" y="48"/>
                    </a:lnTo>
                    <a:lnTo>
                      <a:pt x="4" y="42"/>
                    </a:lnTo>
                    <a:lnTo>
                      <a:pt x="1" y="35"/>
                    </a:lnTo>
                    <a:lnTo>
                      <a:pt x="0" y="27"/>
                    </a:lnTo>
                    <a:lnTo>
                      <a:pt x="1" y="18"/>
                    </a:lnTo>
                    <a:lnTo>
                      <a:pt x="4" y="11"/>
                    </a:lnTo>
                    <a:lnTo>
                      <a:pt x="11" y="5"/>
                    </a:lnTo>
                    <a:lnTo>
                      <a:pt x="17" y="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39" name="Line 341"/>
              <p:cNvSpPr>
                <a:spLocks noChangeShapeType="1"/>
              </p:cNvSpPr>
              <p:nvPr/>
            </p:nvSpPr>
            <p:spPr bwMode="auto">
              <a:xfrm flipV="1">
                <a:off x="2549842" y="5125911"/>
                <a:ext cx="1333" cy="74676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40" name="Line 342"/>
              <p:cNvSpPr>
                <a:spLocks noChangeShapeType="1"/>
              </p:cNvSpPr>
              <p:nvPr/>
            </p:nvSpPr>
            <p:spPr bwMode="auto">
              <a:xfrm flipV="1">
                <a:off x="2549842" y="4983226"/>
                <a:ext cx="1333" cy="73343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41" name="Line 343"/>
              <p:cNvSpPr>
                <a:spLocks noChangeShapeType="1"/>
              </p:cNvSpPr>
              <p:nvPr/>
            </p:nvSpPr>
            <p:spPr bwMode="auto">
              <a:xfrm>
                <a:off x="2513837" y="5200587"/>
                <a:ext cx="72009" cy="133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42" name="Line 344"/>
              <p:cNvSpPr>
                <a:spLocks noChangeShapeType="1"/>
              </p:cNvSpPr>
              <p:nvPr/>
            </p:nvSpPr>
            <p:spPr bwMode="auto">
              <a:xfrm>
                <a:off x="2513837" y="4981893"/>
                <a:ext cx="72009" cy="133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43" name="Freeform 345"/>
              <p:cNvSpPr>
                <a:spLocks/>
              </p:cNvSpPr>
              <p:nvPr/>
            </p:nvSpPr>
            <p:spPr bwMode="auto">
              <a:xfrm>
                <a:off x="2513837" y="5056569"/>
                <a:ext cx="70675" cy="69342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35" y="1"/>
                  </a:cxn>
                  <a:cxn ang="0">
                    <a:pos x="42" y="4"/>
                  </a:cxn>
                  <a:cxn ang="0">
                    <a:pos x="48" y="10"/>
                  </a:cxn>
                  <a:cxn ang="0">
                    <a:pos x="52" y="17"/>
                  </a:cxn>
                  <a:cxn ang="0">
                    <a:pos x="53" y="26"/>
                  </a:cxn>
                  <a:cxn ang="0">
                    <a:pos x="52" y="35"/>
                  </a:cxn>
                  <a:cxn ang="0">
                    <a:pos x="48" y="41"/>
                  </a:cxn>
                  <a:cxn ang="0">
                    <a:pos x="42" y="48"/>
                  </a:cxn>
                  <a:cxn ang="0">
                    <a:pos x="35" y="51"/>
                  </a:cxn>
                  <a:cxn ang="0">
                    <a:pos x="27" y="52"/>
                  </a:cxn>
                  <a:cxn ang="0">
                    <a:pos x="18" y="51"/>
                  </a:cxn>
                  <a:cxn ang="0">
                    <a:pos x="11" y="48"/>
                  </a:cxn>
                  <a:cxn ang="0">
                    <a:pos x="5" y="41"/>
                  </a:cxn>
                  <a:cxn ang="0">
                    <a:pos x="2" y="35"/>
                  </a:cxn>
                  <a:cxn ang="0">
                    <a:pos x="0" y="26"/>
                  </a:cxn>
                  <a:cxn ang="0">
                    <a:pos x="2" y="17"/>
                  </a:cxn>
                  <a:cxn ang="0">
                    <a:pos x="5" y="10"/>
                  </a:cxn>
                  <a:cxn ang="0">
                    <a:pos x="11" y="4"/>
                  </a:cxn>
                  <a:cxn ang="0">
                    <a:pos x="18" y="1"/>
                  </a:cxn>
                  <a:cxn ang="0">
                    <a:pos x="27" y="0"/>
                  </a:cxn>
                </a:cxnLst>
                <a:rect l="0" t="0" r="r" b="b"/>
                <a:pathLst>
                  <a:path w="53" h="52">
                    <a:moveTo>
                      <a:pt x="27" y="0"/>
                    </a:moveTo>
                    <a:lnTo>
                      <a:pt x="35" y="1"/>
                    </a:lnTo>
                    <a:lnTo>
                      <a:pt x="42" y="4"/>
                    </a:lnTo>
                    <a:lnTo>
                      <a:pt x="48" y="10"/>
                    </a:lnTo>
                    <a:lnTo>
                      <a:pt x="52" y="17"/>
                    </a:lnTo>
                    <a:lnTo>
                      <a:pt x="53" y="26"/>
                    </a:lnTo>
                    <a:lnTo>
                      <a:pt x="52" y="35"/>
                    </a:lnTo>
                    <a:lnTo>
                      <a:pt x="48" y="41"/>
                    </a:lnTo>
                    <a:lnTo>
                      <a:pt x="42" y="48"/>
                    </a:lnTo>
                    <a:lnTo>
                      <a:pt x="35" y="51"/>
                    </a:lnTo>
                    <a:lnTo>
                      <a:pt x="27" y="52"/>
                    </a:lnTo>
                    <a:lnTo>
                      <a:pt x="18" y="51"/>
                    </a:lnTo>
                    <a:lnTo>
                      <a:pt x="11" y="48"/>
                    </a:lnTo>
                    <a:lnTo>
                      <a:pt x="5" y="41"/>
                    </a:lnTo>
                    <a:lnTo>
                      <a:pt x="2" y="35"/>
                    </a:lnTo>
                    <a:lnTo>
                      <a:pt x="0" y="26"/>
                    </a:lnTo>
                    <a:lnTo>
                      <a:pt x="2" y="17"/>
                    </a:lnTo>
                    <a:lnTo>
                      <a:pt x="5" y="10"/>
                    </a:lnTo>
                    <a:lnTo>
                      <a:pt x="11" y="4"/>
                    </a:lnTo>
                    <a:lnTo>
                      <a:pt x="18" y="1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44" name="Line 346"/>
              <p:cNvSpPr>
                <a:spLocks noChangeShapeType="1"/>
              </p:cNvSpPr>
              <p:nvPr/>
            </p:nvSpPr>
            <p:spPr bwMode="auto">
              <a:xfrm flipV="1">
                <a:off x="2699194" y="5267262"/>
                <a:ext cx="1333" cy="8934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45" name="Line 347"/>
              <p:cNvSpPr>
                <a:spLocks noChangeShapeType="1"/>
              </p:cNvSpPr>
              <p:nvPr/>
            </p:nvSpPr>
            <p:spPr bwMode="auto">
              <a:xfrm flipV="1">
                <a:off x="2699194" y="5109909"/>
                <a:ext cx="1333" cy="8801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46" name="Line 348"/>
              <p:cNvSpPr>
                <a:spLocks noChangeShapeType="1"/>
              </p:cNvSpPr>
              <p:nvPr/>
            </p:nvSpPr>
            <p:spPr bwMode="auto">
              <a:xfrm>
                <a:off x="2664523" y="5356606"/>
                <a:ext cx="70675" cy="133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47" name="Line 349"/>
              <p:cNvSpPr>
                <a:spLocks noChangeShapeType="1"/>
              </p:cNvSpPr>
              <p:nvPr/>
            </p:nvSpPr>
            <p:spPr bwMode="auto">
              <a:xfrm>
                <a:off x="2664523" y="5108575"/>
                <a:ext cx="70675" cy="133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48" name="Freeform 350"/>
              <p:cNvSpPr>
                <a:spLocks/>
              </p:cNvSpPr>
              <p:nvPr/>
            </p:nvSpPr>
            <p:spPr bwMode="auto">
              <a:xfrm>
                <a:off x="2664523" y="5197920"/>
                <a:ext cx="70675" cy="70676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35" y="1"/>
                  </a:cxn>
                  <a:cxn ang="0">
                    <a:pos x="42" y="5"/>
                  </a:cxn>
                  <a:cxn ang="0">
                    <a:pos x="48" y="10"/>
                  </a:cxn>
                  <a:cxn ang="0">
                    <a:pos x="52" y="18"/>
                  </a:cxn>
                  <a:cxn ang="0">
                    <a:pos x="53" y="26"/>
                  </a:cxn>
                  <a:cxn ang="0">
                    <a:pos x="52" y="35"/>
                  </a:cxn>
                  <a:cxn ang="0">
                    <a:pos x="48" y="42"/>
                  </a:cxn>
                  <a:cxn ang="0">
                    <a:pos x="42" y="48"/>
                  </a:cxn>
                  <a:cxn ang="0">
                    <a:pos x="35" y="52"/>
                  </a:cxn>
                  <a:cxn ang="0">
                    <a:pos x="26" y="53"/>
                  </a:cxn>
                  <a:cxn ang="0">
                    <a:pos x="18" y="52"/>
                  </a:cxn>
                  <a:cxn ang="0">
                    <a:pos x="11" y="48"/>
                  </a:cxn>
                  <a:cxn ang="0">
                    <a:pos x="5" y="42"/>
                  </a:cxn>
                  <a:cxn ang="0">
                    <a:pos x="1" y="35"/>
                  </a:cxn>
                  <a:cxn ang="0">
                    <a:pos x="0" y="26"/>
                  </a:cxn>
                  <a:cxn ang="0">
                    <a:pos x="2" y="16"/>
                  </a:cxn>
                  <a:cxn ang="0">
                    <a:pos x="8" y="8"/>
                  </a:cxn>
                  <a:cxn ang="0">
                    <a:pos x="16" y="2"/>
                  </a:cxn>
                  <a:cxn ang="0">
                    <a:pos x="26" y="0"/>
                  </a:cxn>
                </a:cxnLst>
                <a:rect l="0" t="0" r="r" b="b"/>
                <a:pathLst>
                  <a:path w="53" h="53">
                    <a:moveTo>
                      <a:pt x="26" y="0"/>
                    </a:moveTo>
                    <a:lnTo>
                      <a:pt x="35" y="1"/>
                    </a:lnTo>
                    <a:lnTo>
                      <a:pt x="42" y="5"/>
                    </a:lnTo>
                    <a:lnTo>
                      <a:pt x="48" y="10"/>
                    </a:lnTo>
                    <a:lnTo>
                      <a:pt x="52" y="18"/>
                    </a:lnTo>
                    <a:lnTo>
                      <a:pt x="53" y="26"/>
                    </a:lnTo>
                    <a:lnTo>
                      <a:pt x="52" y="35"/>
                    </a:lnTo>
                    <a:lnTo>
                      <a:pt x="48" y="42"/>
                    </a:lnTo>
                    <a:lnTo>
                      <a:pt x="42" y="48"/>
                    </a:lnTo>
                    <a:lnTo>
                      <a:pt x="35" y="52"/>
                    </a:lnTo>
                    <a:lnTo>
                      <a:pt x="26" y="53"/>
                    </a:lnTo>
                    <a:lnTo>
                      <a:pt x="18" y="52"/>
                    </a:lnTo>
                    <a:lnTo>
                      <a:pt x="11" y="48"/>
                    </a:lnTo>
                    <a:lnTo>
                      <a:pt x="5" y="42"/>
                    </a:lnTo>
                    <a:lnTo>
                      <a:pt x="1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8"/>
                    </a:lnTo>
                    <a:lnTo>
                      <a:pt x="16" y="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49" name="Line 351"/>
              <p:cNvSpPr>
                <a:spLocks noChangeShapeType="1"/>
              </p:cNvSpPr>
              <p:nvPr/>
            </p:nvSpPr>
            <p:spPr bwMode="auto">
              <a:xfrm flipV="1">
                <a:off x="2856548" y="5153914"/>
                <a:ext cx="1333" cy="118682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50" name="Line 352"/>
              <p:cNvSpPr>
                <a:spLocks noChangeShapeType="1"/>
              </p:cNvSpPr>
              <p:nvPr/>
            </p:nvSpPr>
            <p:spPr bwMode="auto">
              <a:xfrm flipV="1">
                <a:off x="2856548" y="4964557"/>
                <a:ext cx="1333" cy="118682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51" name="Line 353"/>
              <p:cNvSpPr>
                <a:spLocks noChangeShapeType="1"/>
              </p:cNvSpPr>
              <p:nvPr/>
            </p:nvSpPr>
            <p:spPr bwMode="auto">
              <a:xfrm>
                <a:off x="2821877" y="5272596"/>
                <a:ext cx="70675" cy="133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52" name="Line 354"/>
              <p:cNvSpPr>
                <a:spLocks noChangeShapeType="1"/>
              </p:cNvSpPr>
              <p:nvPr/>
            </p:nvSpPr>
            <p:spPr bwMode="auto">
              <a:xfrm>
                <a:off x="2821877" y="4964557"/>
                <a:ext cx="70675" cy="133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53" name="Freeform 355"/>
              <p:cNvSpPr>
                <a:spLocks/>
              </p:cNvSpPr>
              <p:nvPr/>
            </p:nvSpPr>
            <p:spPr bwMode="auto">
              <a:xfrm>
                <a:off x="2821877" y="5083239"/>
                <a:ext cx="70675" cy="70676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35" y="1"/>
                  </a:cxn>
                  <a:cxn ang="0">
                    <a:pos x="42" y="5"/>
                  </a:cxn>
                  <a:cxn ang="0">
                    <a:pos x="48" y="11"/>
                  </a:cxn>
                  <a:cxn ang="0">
                    <a:pos x="51" y="18"/>
                  </a:cxn>
                  <a:cxn ang="0">
                    <a:pos x="53" y="27"/>
                  </a:cxn>
                  <a:cxn ang="0">
                    <a:pos x="51" y="35"/>
                  </a:cxn>
                  <a:cxn ang="0">
                    <a:pos x="48" y="42"/>
                  </a:cxn>
                  <a:cxn ang="0">
                    <a:pos x="42" y="48"/>
                  </a:cxn>
                  <a:cxn ang="0">
                    <a:pos x="35" y="52"/>
                  </a:cxn>
                  <a:cxn ang="0">
                    <a:pos x="26" y="53"/>
                  </a:cxn>
                  <a:cxn ang="0">
                    <a:pos x="17" y="52"/>
                  </a:cxn>
                  <a:cxn ang="0">
                    <a:pos x="11" y="48"/>
                  </a:cxn>
                  <a:cxn ang="0">
                    <a:pos x="5" y="42"/>
                  </a:cxn>
                  <a:cxn ang="0">
                    <a:pos x="1" y="35"/>
                  </a:cxn>
                  <a:cxn ang="0">
                    <a:pos x="0" y="27"/>
                  </a:cxn>
                  <a:cxn ang="0">
                    <a:pos x="1" y="18"/>
                  </a:cxn>
                  <a:cxn ang="0">
                    <a:pos x="5" y="11"/>
                  </a:cxn>
                  <a:cxn ang="0">
                    <a:pos x="11" y="5"/>
                  </a:cxn>
                  <a:cxn ang="0">
                    <a:pos x="17" y="1"/>
                  </a:cxn>
                  <a:cxn ang="0">
                    <a:pos x="26" y="0"/>
                  </a:cxn>
                </a:cxnLst>
                <a:rect l="0" t="0" r="r" b="b"/>
                <a:pathLst>
                  <a:path w="53" h="53">
                    <a:moveTo>
                      <a:pt x="26" y="0"/>
                    </a:moveTo>
                    <a:lnTo>
                      <a:pt x="35" y="1"/>
                    </a:lnTo>
                    <a:lnTo>
                      <a:pt x="42" y="5"/>
                    </a:lnTo>
                    <a:lnTo>
                      <a:pt x="48" y="11"/>
                    </a:lnTo>
                    <a:lnTo>
                      <a:pt x="51" y="18"/>
                    </a:lnTo>
                    <a:lnTo>
                      <a:pt x="53" y="27"/>
                    </a:lnTo>
                    <a:lnTo>
                      <a:pt x="51" y="35"/>
                    </a:lnTo>
                    <a:lnTo>
                      <a:pt x="48" y="42"/>
                    </a:lnTo>
                    <a:lnTo>
                      <a:pt x="42" y="48"/>
                    </a:lnTo>
                    <a:lnTo>
                      <a:pt x="35" y="52"/>
                    </a:lnTo>
                    <a:lnTo>
                      <a:pt x="26" y="53"/>
                    </a:lnTo>
                    <a:lnTo>
                      <a:pt x="17" y="52"/>
                    </a:lnTo>
                    <a:lnTo>
                      <a:pt x="11" y="48"/>
                    </a:lnTo>
                    <a:lnTo>
                      <a:pt x="5" y="42"/>
                    </a:lnTo>
                    <a:lnTo>
                      <a:pt x="1" y="35"/>
                    </a:lnTo>
                    <a:lnTo>
                      <a:pt x="0" y="27"/>
                    </a:lnTo>
                    <a:lnTo>
                      <a:pt x="1" y="18"/>
                    </a:lnTo>
                    <a:lnTo>
                      <a:pt x="5" y="11"/>
                    </a:lnTo>
                    <a:lnTo>
                      <a:pt x="11" y="5"/>
                    </a:lnTo>
                    <a:lnTo>
                      <a:pt x="17" y="1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54" name="Line 356"/>
              <p:cNvSpPr>
                <a:spLocks noChangeShapeType="1"/>
              </p:cNvSpPr>
              <p:nvPr/>
            </p:nvSpPr>
            <p:spPr bwMode="auto">
              <a:xfrm flipV="1">
                <a:off x="3019235" y="5219256"/>
                <a:ext cx="1333" cy="16935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55" name="Line 357"/>
              <p:cNvSpPr>
                <a:spLocks noChangeShapeType="1"/>
              </p:cNvSpPr>
              <p:nvPr/>
            </p:nvSpPr>
            <p:spPr bwMode="auto">
              <a:xfrm flipV="1">
                <a:off x="3019235" y="4977892"/>
                <a:ext cx="1333" cy="17068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56" name="Line 358"/>
              <p:cNvSpPr>
                <a:spLocks noChangeShapeType="1"/>
              </p:cNvSpPr>
              <p:nvPr/>
            </p:nvSpPr>
            <p:spPr bwMode="auto">
              <a:xfrm>
                <a:off x="2983230" y="5388610"/>
                <a:ext cx="72009" cy="133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57" name="Line 359"/>
              <p:cNvSpPr>
                <a:spLocks noChangeShapeType="1"/>
              </p:cNvSpPr>
              <p:nvPr/>
            </p:nvSpPr>
            <p:spPr bwMode="auto">
              <a:xfrm>
                <a:off x="2983230" y="4977892"/>
                <a:ext cx="72009" cy="133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58" name="Freeform 360"/>
              <p:cNvSpPr>
                <a:spLocks/>
              </p:cNvSpPr>
              <p:nvPr/>
            </p:nvSpPr>
            <p:spPr bwMode="auto">
              <a:xfrm>
                <a:off x="2983230" y="5148580"/>
                <a:ext cx="72009" cy="72009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35" y="2"/>
                  </a:cxn>
                  <a:cxn ang="0">
                    <a:pos x="43" y="6"/>
                  </a:cxn>
                  <a:cxn ang="0">
                    <a:pos x="48" y="11"/>
                  </a:cxn>
                  <a:cxn ang="0">
                    <a:pos x="52" y="18"/>
                  </a:cxn>
                  <a:cxn ang="0">
                    <a:pos x="54" y="27"/>
                  </a:cxn>
                  <a:cxn ang="0">
                    <a:pos x="52" y="35"/>
                  </a:cxn>
                  <a:cxn ang="0">
                    <a:pos x="48" y="43"/>
                  </a:cxn>
                  <a:cxn ang="0">
                    <a:pos x="43" y="48"/>
                  </a:cxn>
                  <a:cxn ang="0">
                    <a:pos x="35" y="52"/>
                  </a:cxn>
                  <a:cxn ang="0">
                    <a:pos x="27" y="54"/>
                  </a:cxn>
                  <a:cxn ang="0">
                    <a:pos x="19" y="52"/>
                  </a:cxn>
                  <a:cxn ang="0">
                    <a:pos x="11" y="48"/>
                  </a:cxn>
                  <a:cxn ang="0">
                    <a:pos x="6" y="43"/>
                  </a:cxn>
                  <a:cxn ang="0">
                    <a:pos x="2" y="35"/>
                  </a:cxn>
                  <a:cxn ang="0">
                    <a:pos x="0" y="27"/>
                  </a:cxn>
                  <a:cxn ang="0">
                    <a:pos x="2" y="16"/>
                  </a:cxn>
                  <a:cxn ang="0">
                    <a:pos x="8" y="8"/>
                  </a:cxn>
                  <a:cxn ang="0">
                    <a:pos x="17" y="2"/>
                  </a:cxn>
                  <a:cxn ang="0">
                    <a:pos x="27" y="0"/>
                  </a:cxn>
                </a:cxnLst>
                <a:rect l="0" t="0" r="r" b="b"/>
                <a:pathLst>
                  <a:path w="54" h="54">
                    <a:moveTo>
                      <a:pt x="27" y="0"/>
                    </a:moveTo>
                    <a:lnTo>
                      <a:pt x="35" y="2"/>
                    </a:lnTo>
                    <a:lnTo>
                      <a:pt x="43" y="6"/>
                    </a:lnTo>
                    <a:lnTo>
                      <a:pt x="48" y="11"/>
                    </a:lnTo>
                    <a:lnTo>
                      <a:pt x="52" y="18"/>
                    </a:lnTo>
                    <a:lnTo>
                      <a:pt x="54" y="27"/>
                    </a:lnTo>
                    <a:lnTo>
                      <a:pt x="52" y="35"/>
                    </a:lnTo>
                    <a:lnTo>
                      <a:pt x="48" y="43"/>
                    </a:lnTo>
                    <a:lnTo>
                      <a:pt x="43" y="48"/>
                    </a:lnTo>
                    <a:lnTo>
                      <a:pt x="35" y="52"/>
                    </a:lnTo>
                    <a:lnTo>
                      <a:pt x="27" y="54"/>
                    </a:lnTo>
                    <a:lnTo>
                      <a:pt x="19" y="52"/>
                    </a:lnTo>
                    <a:lnTo>
                      <a:pt x="11" y="48"/>
                    </a:lnTo>
                    <a:lnTo>
                      <a:pt x="6" y="43"/>
                    </a:lnTo>
                    <a:lnTo>
                      <a:pt x="2" y="35"/>
                    </a:lnTo>
                    <a:lnTo>
                      <a:pt x="0" y="27"/>
                    </a:lnTo>
                    <a:lnTo>
                      <a:pt x="2" y="16"/>
                    </a:lnTo>
                    <a:lnTo>
                      <a:pt x="8" y="8"/>
                    </a:lnTo>
                    <a:lnTo>
                      <a:pt x="17" y="2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59" name="Line 361"/>
              <p:cNvSpPr>
                <a:spLocks noChangeShapeType="1"/>
              </p:cNvSpPr>
              <p:nvPr/>
            </p:nvSpPr>
            <p:spPr bwMode="auto">
              <a:xfrm flipV="1">
                <a:off x="3181922" y="5423281"/>
                <a:ext cx="1333" cy="27336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60" name="Line 362"/>
              <p:cNvSpPr>
                <a:spLocks noChangeShapeType="1"/>
              </p:cNvSpPr>
              <p:nvPr/>
            </p:nvSpPr>
            <p:spPr bwMode="auto">
              <a:xfrm flipV="1">
                <a:off x="3181922" y="5081905"/>
                <a:ext cx="1333" cy="27203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61" name="Line 363"/>
              <p:cNvSpPr>
                <a:spLocks noChangeShapeType="1"/>
              </p:cNvSpPr>
              <p:nvPr/>
            </p:nvSpPr>
            <p:spPr bwMode="auto">
              <a:xfrm>
                <a:off x="3145917" y="5696649"/>
                <a:ext cx="72009" cy="133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62" name="Line 364"/>
              <p:cNvSpPr>
                <a:spLocks noChangeShapeType="1"/>
              </p:cNvSpPr>
              <p:nvPr/>
            </p:nvSpPr>
            <p:spPr bwMode="auto">
              <a:xfrm>
                <a:off x="3145917" y="5081905"/>
                <a:ext cx="72009" cy="133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63" name="Freeform 365"/>
              <p:cNvSpPr>
                <a:spLocks/>
              </p:cNvSpPr>
              <p:nvPr/>
            </p:nvSpPr>
            <p:spPr bwMode="auto">
              <a:xfrm>
                <a:off x="3145917" y="5353939"/>
                <a:ext cx="70675" cy="70676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35" y="1"/>
                  </a:cxn>
                  <a:cxn ang="0">
                    <a:pos x="42" y="5"/>
                  </a:cxn>
                  <a:cxn ang="0">
                    <a:pos x="48" y="10"/>
                  </a:cxn>
                  <a:cxn ang="0">
                    <a:pos x="52" y="18"/>
                  </a:cxn>
                  <a:cxn ang="0">
                    <a:pos x="53" y="26"/>
                  </a:cxn>
                  <a:cxn ang="0">
                    <a:pos x="52" y="35"/>
                  </a:cxn>
                  <a:cxn ang="0">
                    <a:pos x="48" y="42"/>
                  </a:cxn>
                  <a:cxn ang="0">
                    <a:pos x="42" y="48"/>
                  </a:cxn>
                  <a:cxn ang="0">
                    <a:pos x="35" y="52"/>
                  </a:cxn>
                  <a:cxn ang="0">
                    <a:pos x="27" y="53"/>
                  </a:cxn>
                  <a:cxn ang="0">
                    <a:pos x="18" y="52"/>
                  </a:cxn>
                  <a:cxn ang="0">
                    <a:pos x="11" y="48"/>
                  </a:cxn>
                  <a:cxn ang="0">
                    <a:pos x="5" y="42"/>
                  </a:cxn>
                  <a:cxn ang="0">
                    <a:pos x="2" y="35"/>
                  </a:cxn>
                  <a:cxn ang="0">
                    <a:pos x="0" y="26"/>
                  </a:cxn>
                  <a:cxn ang="0">
                    <a:pos x="2" y="18"/>
                  </a:cxn>
                  <a:cxn ang="0">
                    <a:pos x="5" y="10"/>
                  </a:cxn>
                  <a:cxn ang="0">
                    <a:pos x="11" y="5"/>
                  </a:cxn>
                  <a:cxn ang="0">
                    <a:pos x="18" y="1"/>
                  </a:cxn>
                  <a:cxn ang="0">
                    <a:pos x="27" y="0"/>
                  </a:cxn>
                </a:cxnLst>
                <a:rect l="0" t="0" r="r" b="b"/>
                <a:pathLst>
                  <a:path w="53" h="53">
                    <a:moveTo>
                      <a:pt x="27" y="0"/>
                    </a:moveTo>
                    <a:lnTo>
                      <a:pt x="35" y="1"/>
                    </a:lnTo>
                    <a:lnTo>
                      <a:pt x="42" y="5"/>
                    </a:lnTo>
                    <a:lnTo>
                      <a:pt x="48" y="10"/>
                    </a:lnTo>
                    <a:lnTo>
                      <a:pt x="52" y="18"/>
                    </a:lnTo>
                    <a:lnTo>
                      <a:pt x="53" y="26"/>
                    </a:lnTo>
                    <a:lnTo>
                      <a:pt x="52" y="35"/>
                    </a:lnTo>
                    <a:lnTo>
                      <a:pt x="48" y="42"/>
                    </a:lnTo>
                    <a:lnTo>
                      <a:pt x="42" y="48"/>
                    </a:lnTo>
                    <a:lnTo>
                      <a:pt x="35" y="52"/>
                    </a:lnTo>
                    <a:lnTo>
                      <a:pt x="27" y="53"/>
                    </a:lnTo>
                    <a:lnTo>
                      <a:pt x="18" y="52"/>
                    </a:lnTo>
                    <a:lnTo>
                      <a:pt x="11" y="48"/>
                    </a:lnTo>
                    <a:lnTo>
                      <a:pt x="5" y="42"/>
                    </a:lnTo>
                    <a:lnTo>
                      <a:pt x="2" y="35"/>
                    </a:lnTo>
                    <a:lnTo>
                      <a:pt x="0" y="26"/>
                    </a:lnTo>
                    <a:lnTo>
                      <a:pt x="2" y="18"/>
                    </a:lnTo>
                    <a:lnTo>
                      <a:pt x="5" y="10"/>
                    </a:lnTo>
                    <a:lnTo>
                      <a:pt x="11" y="5"/>
                    </a:lnTo>
                    <a:lnTo>
                      <a:pt x="18" y="1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64" name="Line 366"/>
              <p:cNvSpPr>
                <a:spLocks noChangeShapeType="1"/>
              </p:cNvSpPr>
              <p:nvPr/>
            </p:nvSpPr>
            <p:spPr bwMode="auto">
              <a:xfrm flipV="1">
                <a:off x="3379280" y="5417947"/>
                <a:ext cx="1333" cy="482727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65" name="Line 367"/>
              <p:cNvSpPr>
                <a:spLocks noChangeShapeType="1"/>
              </p:cNvSpPr>
              <p:nvPr/>
            </p:nvSpPr>
            <p:spPr bwMode="auto">
              <a:xfrm flipV="1">
                <a:off x="3379280" y="4864545"/>
                <a:ext cx="1333" cy="482727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66" name="Line 368"/>
              <p:cNvSpPr>
                <a:spLocks noChangeShapeType="1"/>
              </p:cNvSpPr>
              <p:nvPr/>
            </p:nvSpPr>
            <p:spPr bwMode="auto">
              <a:xfrm>
                <a:off x="3343275" y="5900674"/>
                <a:ext cx="70675" cy="133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67" name="Line 369"/>
              <p:cNvSpPr>
                <a:spLocks noChangeShapeType="1"/>
              </p:cNvSpPr>
              <p:nvPr/>
            </p:nvSpPr>
            <p:spPr bwMode="auto">
              <a:xfrm>
                <a:off x="3343275" y="4864545"/>
                <a:ext cx="70675" cy="133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68" name="Freeform 370"/>
              <p:cNvSpPr>
                <a:spLocks/>
              </p:cNvSpPr>
              <p:nvPr/>
            </p:nvSpPr>
            <p:spPr bwMode="auto">
              <a:xfrm>
                <a:off x="3343275" y="5347272"/>
                <a:ext cx="70675" cy="70676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35" y="1"/>
                  </a:cxn>
                  <a:cxn ang="0">
                    <a:pos x="43" y="5"/>
                  </a:cxn>
                  <a:cxn ang="0">
                    <a:pos x="48" y="11"/>
                  </a:cxn>
                  <a:cxn ang="0">
                    <a:pos x="52" y="17"/>
                  </a:cxn>
                  <a:cxn ang="0">
                    <a:pos x="53" y="26"/>
                  </a:cxn>
                  <a:cxn ang="0">
                    <a:pos x="52" y="35"/>
                  </a:cxn>
                  <a:cxn ang="0">
                    <a:pos x="48" y="42"/>
                  </a:cxn>
                  <a:cxn ang="0">
                    <a:pos x="43" y="48"/>
                  </a:cxn>
                  <a:cxn ang="0">
                    <a:pos x="35" y="51"/>
                  </a:cxn>
                  <a:cxn ang="0">
                    <a:pos x="27" y="53"/>
                  </a:cxn>
                  <a:cxn ang="0">
                    <a:pos x="18" y="51"/>
                  </a:cxn>
                  <a:cxn ang="0">
                    <a:pos x="11" y="48"/>
                  </a:cxn>
                  <a:cxn ang="0">
                    <a:pos x="5" y="42"/>
                  </a:cxn>
                  <a:cxn ang="0">
                    <a:pos x="1" y="35"/>
                  </a:cxn>
                  <a:cxn ang="0">
                    <a:pos x="0" y="26"/>
                  </a:cxn>
                  <a:cxn ang="0">
                    <a:pos x="1" y="17"/>
                  </a:cxn>
                  <a:cxn ang="0">
                    <a:pos x="5" y="11"/>
                  </a:cxn>
                  <a:cxn ang="0">
                    <a:pos x="11" y="5"/>
                  </a:cxn>
                  <a:cxn ang="0">
                    <a:pos x="18" y="1"/>
                  </a:cxn>
                  <a:cxn ang="0">
                    <a:pos x="27" y="0"/>
                  </a:cxn>
                </a:cxnLst>
                <a:rect l="0" t="0" r="r" b="b"/>
                <a:pathLst>
                  <a:path w="53" h="53">
                    <a:moveTo>
                      <a:pt x="27" y="0"/>
                    </a:moveTo>
                    <a:lnTo>
                      <a:pt x="35" y="1"/>
                    </a:lnTo>
                    <a:lnTo>
                      <a:pt x="43" y="5"/>
                    </a:lnTo>
                    <a:lnTo>
                      <a:pt x="48" y="11"/>
                    </a:lnTo>
                    <a:lnTo>
                      <a:pt x="52" y="17"/>
                    </a:lnTo>
                    <a:lnTo>
                      <a:pt x="53" y="26"/>
                    </a:lnTo>
                    <a:lnTo>
                      <a:pt x="52" y="35"/>
                    </a:lnTo>
                    <a:lnTo>
                      <a:pt x="48" y="42"/>
                    </a:lnTo>
                    <a:lnTo>
                      <a:pt x="43" y="48"/>
                    </a:lnTo>
                    <a:lnTo>
                      <a:pt x="35" y="51"/>
                    </a:lnTo>
                    <a:lnTo>
                      <a:pt x="27" y="53"/>
                    </a:lnTo>
                    <a:lnTo>
                      <a:pt x="18" y="51"/>
                    </a:lnTo>
                    <a:lnTo>
                      <a:pt x="11" y="48"/>
                    </a:lnTo>
                    <a:lnTo>
                      <a:pt x="5" y="42"/>
                    </a:lnTo>
                    <a:lnTo>
                      <a:pt x="1" y="35"/>
                    </a:lnTo>
                    <a:lnTo>
                      <a:pt x="0" y="26"/>
                    </a:lnTo>
                    <a:lnTo>
                      <a:pt x="1" y="17"/>
                    </a:lnTo>
                    <a:lnTo>
                      <a:pt x="5" y="11"/>
                    </a:lnTo>
                    <a:lnTo>
                      <a:pt x="11" y="5"/>
                    </a:lnTo>
                    <a:lnTo>
                      <a:pt x="18" y="1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grpSp>
          <p:nvGrpSpPr>
            <p:cNvPr id="4" name="Group 487"/>
            <p:cNvGrpSpPr/>
            <p:nvPr/>
          </p:nvGrpSpPr>
          <p:grpSpPr bwMode="auto">
            <a:xfrm>
              <a:off x="6535200" y="4495800"/>
              <a:ext cx="2252282" cy="1969580"/>
              <a:chOff x="4187952" y="4193096"/>
              <a:chExt cx="2252282" cy="1969580"/>
            </a:xfrm>
          </p:grpSpPr>
          <p:sp>
            <p:nvSpPr>
              <p:cNvPr id="1237" name="Freeform 375"/>
              <p:cNvSpPr>
                <a:spLocks noEditPoints="1"/>
              </p:cNvSpPr>
              <p:nvPr/>
            </p:nvSpPr>
            <p:spPr bwMode="auto">
              <a:xfrm>
                <a:off x="4538662" y="4237101"/>
                <a:ext cx="1900238" cy="1706880"/>
              </a:xfrm>
              <a:custGeom>
                <a:avLst/>
                <a:gdLst/>
                <a:ahLst/>
                <a:cxnLst>
                  <a:cxn ang="0">
                    <a:pos x="6" y="2"/>
                  </a:cxn>
                  <a:cxn ang="0">
                    <a:pos x="3" y="2"/>
                  </a:cxn>
                  <a:cxn ang="0">
                    <a:pos x="3" y="6"/>
                  </a:cxn>
                  <a:cxn ang="0">
                    <a:pos x="1422" y="6"/>
                  </a:cxn>
                  <a:cxn ang="0">
                    <a:pos x="1422" y="2"/>
                  </a:cxn>
                  <a:cxn ang="0">
                    <a:pos x="1419" y="2"/>
                  </a:cxn>
                  <a:cxn ang="0">
                    <a:pos x="1419" y="1277"/>
                  </a:cxn>
                  <a:cxn ang="0">
                    <a:pos x="1422" y="1277"/>
                  </a:cxn>
                  <a:cxn ang="0">
                    <a:pos x="1422" y="1274"/>
                  </a:cxn>
                  <a:cxn ang="0">
                    <a:pos x="3" y="1274"/>
                  </a:cxn>
                  <a:cxn ang="0">
                    <a:pos x="3" y="1277"/>
                  </a:cxn>
                  <a:cxn ang="0">
                    <a:pos x="6" y="1277"/>
                  </a:cxn>
                  <a:cxn ang="0">
                    <a:pos x="6" y="2"/>
                  </a:cxn>
                  <a:cxn ang="0">
                    <a:pos x="0" y="1277"/>
                  </a:cxn>
                  <a:cxn ang="0">
                    <a:pos x="0" y="1280"/>
                  </a:cxn>
                  <a:cxn ang="0">
                    <a:pos x="1425" y="1280"/>
                  </a:cxn>
                  <a:cxn ang="0">
                    <a:pos x="1425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1277"/>
                  </a:cxn>
                </a:cxnLst>
                <a:rect l="0" t="0" r="r" b="b"/>
                <a:pathLst>
                  <a:path w="1425" h="1280">
                    <a:moveTo>
                      <a:pt x="6" y="2"/>
                    </a:moveTo>
                    <a:lnTo>
                      <a:pt x="3" y="2"/>
                    </a:lnTo>
                    <a:lnTo>
                      <a:pt x="3" y="6"/>
                    </a:lnTo>
                    <a:lnTo>
                      <a:pt x="1422" y="6"/>
                    </a:lnTo>
                    <a:lnTo>
                      <a:pt x="1422" y="2"/>
                    </a:lnTo>
                    <a:lnTo>
                      <a:pt x="1419" y="2"/>
                    </a:lnTo>
                    <a:lnTo>
                      <a:pt x="1419" y="1277"/>
                    </a:lnTo>
                    <a:lnTo>
                      <a:pt x="1422" y="1277"/>
                    </a:lnTo>
                    <a:lnTo>
                      <a:pt x="1422" y="1274"/>
                    </a:lnTo>
                    <a:lnTo>
                      <a:pt x="3" y="1274"/>
                    </a:lnTo>
                    <a:lnTo>
                      <a:pt x="3" y="1277"/>
                    </a:lnTo>
                    <a:lnTo>
                      <a:pt x="6" y="1277"/>
                    </a:lnTo>
                    <a:lnTo>
                      <a:pt x="6" y="2"/>
                    </a:lnTo>
                    <a:close/>
                    <a:moveTo>
                      <a:pt x="0" y="1277"/>
                    </a:moveTo>
                    <a:lnTo>
                      <a:pt x="0" y="1280"/>
                    </a:lnTo>
                    <a:lnTo>
                      <a:pt x="1425" y="1280"/>
                    </a:lnTo>
                    <a:lnTo>
                      <a:pt x="1425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127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38" name="Line 376"/>
              <p:cNvSpPr>
                <a:spLocks noChangeShapeType="1"/>
              </p:cNvSpPr>
              <p:nvPr/>
            </p:nvSpPr>
            <p:spPr bwMode="auto">
              <a:xfrm flipV="1">
                <a:off x="4542663" y="4239768"/>
                <a:ext cx="1333" cy="170021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39" name="Line 377"/>
              <p:cNvSpPr>
                <a:spLocks noChangeShapeType="1"/>
              </p:cNvSpPr>
              <p:nvPr/>
            </p:nvSpPr>
            <p:spPr bwMode="auto">
              <a:xfrm flipH="1">
                <a:off x="4542663" y="5939981"/>
                <a:ext cx="85344" cy="133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40" name="Line 378"/>
              <p:cNvSpPr>
                <a:spLocks noChangeShapeType="1"/>
              </p:cNvSpPr>
              <p:nvPr/>
            </p:nvSpPr>
            <p:spPr bwMode="auto">
              <a:xfrm flipH="1">
                <a:off x="4542663" y="5769293"/>
                <a:ext cx="41338" cy="133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41" name="Line 379"/>
              <p:cNvSpPr>
                <a:spLocks noChangeShapeType="1"/>
              </p:cNvSpPr>
              <p:nvPr/>
            </p:nvSpPr>
            <p:spPr bwMode="auto">
              <a:xfrm flipH="1">
                <a:off x="4542663" y="5599938"/>
                <a:ext cx="41338" cy="133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42" name="Line 380"/>
              <p:cNvSpPr>
                <a:spLocks noChangeShapeType="1"/>
              </p:cNvSpPr>
              <p:nvPr/>
            </p:nvSpPr>
            <p:spPr bwMode="auto">
              <a:xfrm flipH="1">
                <a:off x="4542663" y="5430584"/>
                <a:ext cx="41338" cy="133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43" name="Line 381"/>
              <p:cNvSpPr>
                <a:spLocks noChangeShapeType="1"/>
              </p:cNvSpPr>
              <p:nvPr/>
            </p:nvSpPr>
            <p:spPr bwMode="auto">
              <a:xfrm flipH="1">
                <a:off x="4542663" y="5261229"/>
                <a:ext cx="41338" cy="133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44" name="Line 382"/>
              <p:cNvSpPr>
                <a:spLocks noChangeShapeType="1"/>
              </p:cNvSpPr>
              <p:nvPr/>
            </p:nvSpPr>
            <p:spPr bwMode="auto">
              <a:xfrm flipH="1">
                <a:off x="4542663" y="5090541"/>
                <a:ext cx="85344" cy="133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45" name="Line 383"/>
              <p:cNvSpPr>
                <a:spLocks noChangeShapeType="1"/>
              </p:cNvSpPr>
              <p:nvPr/>
            </p:nvSpPr>
            <p:spPr bwMode="auto">
              <a:xfrm flipH="1">
                <a:off x="4542663" y="4919853"/>
                <a:ext cx="41338" cy="133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46" name="Line 384"/>
              <p:cNvSpPr>
                <a:spLocks noChangeShapeType="1"/>
              </p:cNvSpPr>
              <p:nvPr/>
            </p:nvSpPr>
            <p:spPr bwMode="auto">
              <a:xfrm flipH="1">
                <a:off x="4542663" y="4751832"/>
                <a:ext cx="41338" cy="133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47" name="Line 385"/>
              <p:cNvSpPr>
                <a:spLocks noChangeShapeType="1"/>
              </p:cNvSpPr>
              <p:nvPr/>
            </p:nvSpPr>
            <p:spPr bwMode="auto">
              <a:xfrm flipH="1">
                <a:off x="4542663" y="4579811"/>
                <a:ext cx="41338" cy="133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48" name="Line 386"/>
              <p:cNvSpPr>
                <a:spLocks noChangeShapeType="1"/>
              </p:cNvSpPr>
              <p:nvPr/>
            </p:nvSpPr>
            <p:spPr bwMode="auto">
              <a:xfrm flipH="1">
                <a:off x="4542663" y="4411790"/>
                <a:ext cx="41338" cy="133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49" name="Line 387"/>
              <p:cNvSpPr>
                <a:spLocks noChangeShapeType="1"/>
              </p:cNvSpPr>
              <p:nvPr/>
            </p:nvSpPr>
            <p:spPr bwMode="auto">
              <a:xfrm flipH="1">
                <a:off x="4542663" y="4241102"/>
                <a:ext cx="85344" cy="133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50" name="Rectangle 388"/>
              <p:cNvSpPr>
                <a:spLocks noChangeArrowheads="1"/>
              </p:cNvSpPr>
              <p:nvPr/>
            </p:nvSpPr>
            <p:spPr bwMode="auto">
              <a:xfrm>
                <a:off x="4187952" y="5950649"/>
                <a:ext cx="40005" cy="13335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51" name="Freeform 389"/>
              <p:cNvSpPr>
                <a:spLocks noEditPoints="1"/>
              </p:cNvSpPr>
              <p:nvPr/>
            </p:nvSpPr>
            <p:spPr bwMode="auto">
              <a:xfrm>
                <a:off x="4235958" y="5891975"/>
                <a:ext cx="62674" cy="100013"/>
              </a:xfrm>
              <a:custGeom>
                <a:avLst/>
                <a:gdLst/>
                <a:ahLst/>
                <a:cxnLst>
                  <a:cxn ang="0">
                    <a:pos x="47" y="37"/>
                  </a:cxn>
                  <a:cxn ang="0">
                    <a:pos x="46" y="48"/>
                  </a:cxn>
                  <a:cxn ang="0">
                    <a:pos x="43" y="58"/>
                  </a:cxn>
                  <a:cxn ang="0">
                    <a:pos x="43" y="60"/>
                  </a:cxn>
                  <a:cxn ang="0">
                    <a:pos x="41" y="63"/>
                  </a:cxn>
                  <a:cxn ang="0">
                    <a:pos x="39" y="67"/>
                  </a:cxn>
                  <a:cxn ang="0">
                    <a:pos x="37" y="69"/>
                  </a:cxn>
                  <a:cxn ang="0">
                    <a:pos x="34" y="71"/>
                  </a:cxn>
                  <a:cxn ang="0">
                    <a:pos x="32" y="73"/>
                  </a:cxn>
                  <a:cxn ang="0">
                    <a:pos x="31" y="74"/>
                  </a:cxn>
                  <a:cxn ang="0">
                    <a:pos x="29" y="75"/>
                  </a:cxn>
                  <a:cxn ang="0">
                    <a:pos x="27" y="75"/>
                  </a:cxn>
                  <a:cxn ang="0">
                    <a:pos x="25" y="75"/>
                  </a:cxn>
                  <a:cxn ang="0">
                    <a:pos x="21" y="75"/>
                  </a:cxn>
                  <a:cxn ang="0">
                    <a:pos x="17" y="74"/>
                  </a:cxn>
                  <a:cxn ang="0">
                    <a:pos x="14" y="73"/>
                  </a:cxn>
                  <a:cxn ang="0">
                    <a:pos x="9" y="68"/>
                  </a:cxn>
                  <a:cxn ang="0">
                    <a:pos x="5" y="62"/>
                  </a:cxn>
                  <a:cxn ang="0">
                    <a:pos x="2" y="56"/>
                  </a:cxn>
                  <a:cxn ang="0">
                    <a:pos x="1" y="47"/>
                  </a:cxn>
                  <a:cxn ang="0">
                    <a:pos x="0" y="39"/>
                  </a:cxn>
                  <a:cxn ang="0">
                    <a:pos x="1" y="27"/>
                  </a:cxn>
                  <a:cxn ang="0">
                    <a:pos x="4" y="17"/>
                  </a:cxn>
                  <a:cxn ang="0">
                    <a:pos x="7" y="10"/>
                  </a:cxn>
                  <a:cxn ang="0">
                    <a:pos x="12" y="4"/>
                  </a:cxn>
                  <a:cxn ang="0">
                    <a:pos x="17" y="1"/>
                  </a:cxn>
                  <a:cxn ang="0">
                    <a:pos x="23" y="0"/>
                  </a:cxn>
                  <a:cxn ang="0">
                    <a:pos x="29" y="1"/>
                  </a:cxn>
                  <a:cxn ang="0">
                    <a:pos x="35" y="4"/>
                  </a:cxn>
                  <a:cxn ang="0">
                    <a:pos x="40" y="9"/>
                  </a:cxn>
                  <a:cxn ang="0">
                    <a:pos x="43" y="16"/>
                  </a:cxn>
                  <a:cxn ang="0">
                    <a:pos x="46" y="27"/>
                  </a:cxn>
                  <a:cxn ang="0">
                    <a:pos x="47" y="37"/>
                  </a:cxn>
                  <a:cxn ang="0">
                    <a:pos x="31" y="37"/>
                  </a:cxn>
                  <a:cxn ang="0">
                    <a:pos x="31" y="12"/>
                  </a:cxn>
                  <a:cxn ang="0">
                    <a:pos x="30" y="9"/>
                  </a:cxn>
                  <a:cxn ang="0">
                    <a:pos x="29" y="7"/>
                  </a:cxn>
                  <a:cxn ang="0">
                    <a:pos x="27" y="5"/>
                  </a:cxn>
                  <a:cxn ang="0">
                    <a:pos x="25" y="4"/>
                  </a:cxn>
                  <a:cxn ang="0">
                    <a:pos x="25" y="4"/>
                  </a:cxn>
                  <a:cxn ang="0">
                    <a:pos x="21" y="4"/>
                  </a:cxn>
                  <a:cxn ang="0">
                    <a:pos x="19" y="4"/>
                  </a:cxn>
                  <a:cxn ang="0">
                    <a:pos x="18" y="7"/>
                  </a:cxn>
                  <a:cxn ang="0">
                    <a:pos x="17" y="9"/>
                  </a:cxn>
                  <a:cxn ang="0">
                    <a:pos x="17" y="11"/>
                  </a:cxn>
                  <a:cxn ang="0">
                    <a:pos x="17" y="15"/>
                  </a:cxn>
                  <a:cxn ang="0">
                    <a:pos x="17" y="22"/>
                  </a:cxn>
                  <a:cxn ang="0">
                    <a:pos x="16" y="31"/>
                  </a:cxn>
                  <a:cxn ang="0">
                    <a:pos x="16" y="54"/>
                  </a:cxn>
                  <a:cxn ang="0">
                    <a:pos x="17" y="60"/>
                  </a:cxn>
                  <a:cxn ang="0">
                    <a:pos x="17" y="65"/>
                  </a:cxn>
                  <a:cxn ang="0">
                    <a:pos x="19" y="69"/>
                  </a:cxn>
                  <a:cxn ang="0">
                    <a:pos x="19" y="71"/>
                  </a:cxn>
                  <a:cxn ang="0">
                    <a:pos x="22" y="72"/>
                  </a:cxn>
                  <a:cxn ang="0">
                    <a:pos x="25" y="72"/>
                  </a:cxn>
                  <a:cxn ang="0">
                    <a:pos x="26" y="71"/>
                  </a:cxn>
                  <a:cxn ang="0">
                    <a:pos x="27" y="71"/>
                  </a:cxn>
                  <a:cxn ang="0">
                    <a:pos x="27" y="69"/>
                  </a:cxn>
                  <a:cxn ang="0">
                    <a:pos x="29" y="68"/>
                  </a:cxn>
                  <a:cxn ang="0">
                    <a:pos x="29" y="67"/>
                  </a:cxn>
                  <a:cxn ang="0">
                    <a:pos x="31" y="63"/>
                  </a:cxn>
                  <a:cxn ang="0">
                    <a:pos x="31" y="60"/>
                  </a:cxn>
                  <a:cxn ang="0">
                    <a:pos x="31" y="37"/>
                  </a:cxn>
                </a:cxnLst>
                <a:rect l="0" t="0" r="r" b="b"/>
                <a:pathLst>
                  <a:path w="47" h="75">
                    <a:moveTo>
                      <a:pt x="47" y="37"/>
                    </a:moveTo>
                    <a:lnTo>
                      <a:pt x="46" y="48"/>
                    </a:lnTo>
                    <a:lnTo>
                      <a:pt x="43" y="58"/>
                    </a:lnTo>
                    <a:lnTo>
                      <a:pt x="43" y="60"/>
                    </a:lnTo>
                    <a:lnTo>
                      <a:pt x="41" y="63"/>
                    </a:lnTo>
                    <a:lnTo>
                      <a:pt x="39" y="67"/>
                    </a:lnTo>
                    <a:lnTo>
                      <a:pt x="37" y="69"/>
                    </a:lnTo>
                    <a:lnTo>
                      <a:pt x="34" y="71"/>
                    </a:lnTo>
                    <a:lnTo>
                      <a:pt x="32" y="73"/>
                    </a:lnTo>
                    <a:lnTo>
                      <a:pt x="31" y="74"/>
                    </a:lnTo>
                    <a:lnTo>
                      <a:pt x="29" y="75"/>
                    </a:lnTo>
                    <a:lnTo>
                      <a:pt x="27" y="75"/>
                    </a:lnTo>
                    <a:lnTo>
                      <a:pt x="25" y="75"/>
                    </a:lnTo>
                    <a:lnTo>
                      <a:pt x="21" y="75"/>
                    </a:lnTo>
                    <a:lnTo>
                      <a:pt x="17" y="74"/>
                    </a:lnTo>
                    <a:lnTo>
                      <a:pt x="14" y="73"/>
                    </a:lnTo>
                    <a:lnTo>
                      <a:pt x="9" y="68"/>
                    </a:lnTo>
                    <a:lnTo>
                      <a:pt x="5" y="62"/>
                    </a:lnTo>
                    <a:lnTo>
                      <a:pt x="2" y="56"/>
                    </a:lnTo>
                    <a:lnTo>
                      <a:pt x="1" y="47"/>
                    </a:lnTo>
                    <a:lnTo>
                      <a:pt x="0" y="39"/>
                    </a:lnTo>
                    <a:lnTo>
                      <a:pt x="1" y="27"/>
                    </a:lnTo>
                    <a:lnTo>
                      <a:pt x="4" y="17"/>
                    </a:lnTo>
                    <a:lnTo>
                      <a:pt x="7" y="10"/>
                    </a:lnTo>
                    <a:lnTo>
                      <a:pt x="12" y="4"/>
                    </a:lnTo>
                    <a:lnTo>
                      <a:pt x="17" y="1"/>
                    </a:lnTo>
                    <a:lnTo>
                      <a:pt x="23" y="0"/>
                    </a:lnTo>
                    <a:lnTo>
                      <a:pt x="29" y="1"/>
                    </a:lnTo>
                    <a:lnTo>
                      <a:pt x="35" y="4"/>
                    </a:lnTo>
                    <a:lnTo>
                      <a:pt x="40" y="9"/>
                    </a:lnTo>
                    <a:lnTo>
                      <a:pt x="43" y="16"/>
                    </a:lnTo>
                    <a:lnTo>
                      <a:pt x="46" y="27"/>
                    </a:lnTo>
                    <a:lnTo>
                      <a:pt x="47" y="37"/>
                    </a:lnTo>
                    <a:close/>
                    <a:moveTo>
                      <a:pt x="31" y="37"/>
                    </a:moveTo>
                    <a:lnTo>
                      <a:pt x="31" y="12"/>
                    </a:lnTo>
                    <a:lnTo>
                      <a:pt x="30" y="9"/>
                    </a:lnTo>
                    <a:lnTo>
                      <a:pt x="29" y="7"/>
                    </a:lnTo>
                    <a:lnTo>
                      <a:pt x="27" y="5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1" y="4"/>
                    </a:lnTo>
                    <a:lnTo>
                      <a:pt x="19" y="4"/>
                    </a:lnTo>
                    <a:lnTo>
                      <a:pt x="18" y="7"/>
                    </a:lnTo>
                    <a:lnTo>
                      <a:pt x="17" y="9"/>
                    </a:lnTo>
                    <a:lnTo>
                      <a:pt x="17" y="11"/>
                    </a:lnTo>
                    <a:lnTo>
                      <a:pt x="17" y="15"/>
                    </a:lnTo>
                    <a:lnTo>
                      <a:pt x="17" y="22"/>
                    </a:lnTo>
                    <a:lnTo>
                      <a:pt x="16" y="31"/>
                    </a:lnTo>
                    <a:lnTo>
                      <a:pt x="16" y="54"/>
                    </a:lnTo>
                    <a:lnTo>
                      <a:pt x="17" y="60"/>
                    </a:lnTo>
                    <a:lnTo>
                      <a:pt x="17" y="65"/>
                    </a:lnTo>
                    <a:lnTo>
                      <a:pt x="19" y="69"/>
                    </a:lnTo>
                    <a:lnTo>
                      <a:pt x="19" y="71"/>
                    </a:lnTo>
                    <a:lnTo>
                      <a:pt x="22" y="72"/>
                    </a:lnTo>
                    <a:lnTo>
                      <a:pt x="25" y="72"/>
                    </a:lnTo>
                    <a:lnTo>
                      <a:pt x="26" y="71"/>
                    </a:lnTo>
                    <a:lnTo>
                      <a:pt x="27" y="71"/>
                    </a:lnTo>
                    <a:lnTo>
                      <a:pt x="27" y="69"/>
                    </a:lnTo>
                    <a:lnTo>
                      <a:pt x="29" y="68"/>
                    </a:lnTo>
                    <a:lnTo>
                      <a:pt x="29" y="67"/>
                    </a:lnTo>
                    <a:lnTo>
                      <a:pt x="31" y="63"/>
                    </a:lnTo>
                    <a:lnTo>
                      <a:pt x="31" y="60"/>
                    </a:lnTo>
                    <a:lnTo>
                      <a:pt x="31" y="3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52" name="Freeform 390"/>
              <p:cNvSpPr>
                <a:spLocks/>
              </p:cNvSpPr>
              <p:nvPr/>
            </p:nvSpPr>
            <p:spPr bwMode="auto">
              <a:xfrm>
                <a:off x="4310634" y="5969318"/>
                <a:ext cx="22669" cy="22670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11" y="0"/>
                  </a:cxn>
                  <a:cxn ang="0">
                    <a:pos x="14" y="2"/>
                  </a:cxn>
                  <a:cxn ang="0">
                    <a:pos x="16" y="5"/>
                  </a:cxn>
                  <a:cxn ang="0">
                    <a:pos x="17" y="9"/>
                  </a:cxn>
                  <a:cxn ang="0">
                    <a:pos x="16" y="11"/>
                  </a:cxn>
                  <a:cxn ang="0">
                    <a:pos x="16" y="13"/>
                  </a:cxn>
                  <a:cxn ang="0">
                    <a:pos x="14" y="15"/>
                  </a:cxn>
                  <a:cxn ang="0">
                    <a:pos x="13" y="16"/>
                  </a:cxn>
                  <a:cxn ang="0">
                    <a:pos x="12" y="17"/>
                  </a:cxn>
                  <a:cxn ang="0">
                    <a:pos x="10" y="17"/>
                  </a:cxn>
                  <a:cxn ang="0">
                    <a:pos x="6" y="17"/>
                  </a:cxn>
                  <a:cxn ang="0">
                    <a:pos x="4" y="16"/>
                  </a:cxn>
                  <a:cxn ang="0">
                    <a:pos x="2" y="15"/>
                  </a:cxn>
                  <a:cxn ang="0">
                    <a:pos x="2" y="13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0" y="7"/>
                  </a:cxn>
                  <a:cxn ang="0">
                    <a:pos x="1" y="4"/>
                  </a:cxn>
                  <a:cxn ang="0">
                    <a:pos x="2" y="2"/>
                  </a:cxn>
                  <a:cxn ang="0">
                    <a:pos x="8" y="0"/>
                  </a:cxn>
                </a:cxnLst>
                <a:rect l="0" t="0" r="r" b="b"/>
                <a:pathLst>
                  <a:path w="17" h="17">
                    <a:moveTo>
                      <a:pt x="8" y="0"/>
                    </a:moveTo>
                    <a:lnTo>
                      <a:pt x="11" y="0"/>
                    </a:lnTo>
                    <a:lnTo>
                      <a:pt x="14" y="2"/>
                    </a:lnTo>
                    <a:lnTo>
                      <a:pt x="16" y="5"/>
                    </a:lnTo>
                    <a:lnTo>
                      <a:pt x="17" y="9"/>
                    </a:lnTo>
                    <a:lnTo>
                      <a:pt x="16" y="11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13" y="16"/>
                    </a:lnTo>
                    <a:lnTo>
                      <a:pt x="12" y="17"/>
                    </a:lnTo>
                    <a:lnTo>
                      <a:pt x="10" y="17"/>
                    </a:lnTo>
                    <a:lnTo>
                      <a:pt x="6" y="17"/>
                    </a:lnTo>
                    <a:lnTo>
                      <a:pt x="4" y="16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1" y="4"/>
                    </a:lnTo>
                    <a:lnTo>
                      <a:pt x="2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53" name="Freeform 391"/>
              <p:cNvSpPr>
                <a:spLocks noEditPoints="1"/>
              </p:cNvSpPr>
              <p:nvPr/>
            </p:nvSpPr>
            <p:spPr bwMode="auto">
              <a:xfrm>
                <a:off x="4345305" y="5891975"/>
                <a:ext cx="61341" cy="100013"/>
              </a:xfrm>
              <a:custGeom>
                <a:avLst/>
                <a:gdLst/>
                <a:ahLst/>
                <a:cxnLst>
                  <a:cxn ang="0">
                    <a:pos x="46" y="37"/>
                  </a:cxn>
                  <a:cxn ang="0">
                    <a:pos x="46" y="48"/>
                  </a:cxn>
                  <a:cxn ang="0">
                    <a:pos x="43" y="58"/>
                  </a:cxn>
                  <a:cxn ang="0">
                    <a:pos x="42" y="60"/>
                  </a:cxn>
                  <a:cxn ang="0">
                    <a:pos x="41" y="63"/>
                  </a:cxn>
                  <a:cxn ang="0">
                    <a:pos x="38" y="67"/>
                  </a:cxn>
                  <a:cxn ang="0">
                    <a:pos x="36" y="69"/>
                  </a:cxn>
                  <a:cxn ang="0">
                    <a:pos x="34" y="71"/>
                  </a:cxn>
                  <a:cxn ang="0">
                    <a:pos x="32" y="73"/>
                  </a:cxn>
                  <a:cxn ang="0">
                    <a:pos x="30" y="74"/>
                  </a:cxn>
                  <a:cxn ang="0">
                    <a:pos x="28" y="75"/>
                  </a:cxn>
                  <a:cxn ang="0">
                    <a:pos x="27" y="75"/>
                  </a:cxn>
                  <a:cxn ang="0">
                    <a:pos x="25" y="75"/>
                  </a:cxn>
                  <a:cxn ang="0">
                    <a:pos x="20" y="75"/>
                  </a:cxn>
                  <a:cxn ang="0">
                    <a:pos x="16" y="74"/>
                  </a:cxn>
                  <a:cxn ang="0">
                    <a:pos x="13" y="73"/>
                  </a:cxn>
                  <a:cxn ang="0">
                    <a:pos x="9" y="68"/>
                  </a:cxn>
                  <a:cxn ang="0">
                    <a:pos x="5" y="62"/>
                  </a:cxn>
                  <a:cxn ang="0">
                    <a:pos x="2" y="56"/>
                  </a:cxn>
                  <a:cxn ang="0">
                    <a:pos x="1" y="47"/>
                  </a:cxn>
                  <a:cxn ang="0">
                    <a:pos x="0" y="39"/>
                  </a:cxn>
                  <a:cxn ang="0">
                    <a:pos x="1" y="27"/>
                  </a:cxn>
                  <a:cxn ang="0">
                    <a:pos x="3" y="17"/>
                  </a:cxn>
                  <a:cxn ang="0">
                    <a:pos x="7" y="10"/>
                  </a:cxn>
                  <a:cxn ang="0">
                    <a:pos x="11" y="4"/>
                  </a:cxn>
                  <a:cxn ang="0">
                    <a:pos x="17" y="1"/>
                  </a:cxn>
                  <a:cxn ang="0">
                    <a:pos x="23" y="0"/>
                  </a:cxn>
                  <a:cxn ang="0">
                    <a:pos x="30" y="1"/>
                  </a:cxn>
                  <a:cxn ang="0">
                    <a:pos x="35" y="4"/>
                  </a:cxn>
                  <a:cxn ang="0">
                    <a:pos x="40" y="9"/>
                  </a:cxn>
                  <a:cxn ang="0">
                    <a:pos x="43" y="16"/>
                  </a:cxn>
                  <a:cxn ang="0">
                    <a:pos x="46" y="27"/>
                  </a:cxn>
                  <a:cxn ang="0">
                    <a:pos x="46" y="37"/>
                  </a:cxn>
                  <a:cxn ang="0">
                    <a:pos x="30" y="37"/>
                  </a:cxn>
                  <a:cxn ang="0">
                    <a:pos x="30" y="12"/>
                  </a:cxn>
                  <a:cxn ang="0">
                    <a:pos x="30" y="9"/>
                  </a:cxn>
                  <a:cxn ang="0">
                    <a:pos x="29" y="7"/>
                  </a:cxn>
                  <a:cxn ang="0">
                    <a:pos x="27" y="6"/>
                  </a:cxn>
                  <a:cxn ang="0">
                    <a:pos x="26" y="4"/>
                  </a:cxn>
                  <a:cxn ang="0">
                    <a:pos x="24" y="4"/>
                  </a:cxn>
                  <a:cxn ang="0">
                    <a:pos x="20" y="4"/>
                  </a:cxn>
                  <a:cxn ang="0">
                    <a:pos x="19" y="4"/>
                  </a:cxn>
                  <a:cxn ang="0">
                    <a:pos x="19" y="6"/>
                  </a:cxn>
                  <a:cxn ang="0">
                    <a:pos x="17" y="7"/>
                  </a:cxn>
                  <a:cxn ang="0">
                    <a:pos x="17" y="9"/>
                  </a:cxn>
                  <a:cxn ang="0">
                    <a:pos x="17" y="11"/>
                  </a:cxn>
                  <a:cxn ang="0">
                    <a:pos x="16" y="15"/>
                  </a:cxn>
                  <a:cxn ang="0">
                    <a:pos x="16" y="60"/>
                  </a:cxn>
                  <a:cxn ang="0">
                    <a:pos x="17" y="65"/>
                  </a:cxn>
                  <a:cxn ang="0">
                    <a:pos x="18" y="69"/>
                  </a:cxn>
                  <a:cxn ang="0">
                    <a:pos x="20" y="71"/>
                  </a:cxn>
                  <a:cxn ang="0">
                    <a:pos x="21" y="72"/>
                  </a:cxn>
                  <a:cxn ang="0">
                    <a:pos x="25" y="72"/>
                  </a:cxn>
                  <a:cxn ang="0">
                    <a:pos x="26" y="71"/>
                  </a:cxn>
                  <a:cxn ang="0">
                    <a:pos x="27" y="71"/>
                  </a:cxn>
                  <a:cxn ang="0">
                    <a:pos x="27" y="69"/>
                  </a:cxn>
                  <a:cxn ang="0">
                    <a:pos x="28" y="68"/>
                  </a:cxn>
                  <a:cxn ang="0">
                    <a:pos x="30" y="67"/>
                  </a:cxn>
                  <a:cxn ang="0">
                    <a:pos x="30" y="65"/>
                  </a:cxn>
                  <a:cxn ang="0">
                    <a:pos x="30" y="60"/>
                  </a:cxn>
                  <a:cxn ang="0">
                    <a:pos x="30" y="37"/>
                  </a:cxn>
                </a:cxnLst>
                <a:rect l="0" t="0" r="r" b="b"/>
                <a:pathLst>
                  <a:path w="46" h="75">
                    <a:moveTo>
                      <a:pt x="46" y="37"/>
                    </a:moveTo>
                    <a:lnTo>
                      <a:pt x="46" y="48"/>
                    </a:lnTo>
                    <a:lnTo>
                      <a:pt x="43" y="58"/>
                    </a:lnTo>
                    <a:lnTo>
                      <a:pt x="42" y="60"/>
                    </a:lnTo>
                    <a:lnTo>
                      <a:pt x="41" y="63"/>
                    </a:lnTo>
                    <a:lnTo>
                      <a:pt x="38" y="67"/>
                    </a:lnTo>
                    <a:lnTo>
                      <a:pt x="36" y="69"/>
                    </a:lnTo>
                    <a:lnTo>
                      <a:pt x="34" y="71"/>
                    </a:lnTo>
                    <a:lnTo>
                      <a:pt x="32" y="73"/>
                    </a:lnTo>
                    <a:lnTo>
                      <a:pt x="30" y="74"/>
                    </a:lnTo>
                    <a:lnTo>
                      <a:pt x="28" y="75"/>
                    </a:lnTo>
                    <a:lnTo>
                      <a:pt x="27" y="75"/>
                    </a:lnTo>
                    <a:lnTo>
                      <a:pt x="25" y="75"/>
                    </a:lnTo>
                    <a:lnTo>
                      <a:pt x="20" y="75"/>
                    </a:lnTo>
                    <a:lnTo>
                      <a:pt x="16" y="74"/>
                    </a:lnTo>
                    <a:lnTo>
                      <a:pt x="13" y="73"/>
                    </a:lnTo>
                    <a:lnTo>
                      <a:pt x="9" y="68"/>
                    </a:lnTo>
                    <a:lnTo>
                      <a:pt x="5" y="62"/>
                    </a:lnTo>
                    <a:lnTo>
                      <a:pt x="2" y="56"/>
                    </a:lnTo>
                    <a:lnTo>
                      <a:pt x="1" y="47"/>
                    </a:lnTo>
                    <a:lnTo>
                      <a:pt x="0" y="39"/>
                    </a:lnTo>
                    <a:lnTo>
                      <a:pt x="1" y="27"/>
                    </a:lnTo>
                    <a:lnTo>
                      <a:pt x="3" y="17"/>
                    </a:lnTo>
                    <a:lnTo>
                      <a:pt x="7" y="10"/>
                    </a:lnTo>
                    <a:lnTo>
                      <a:pt x="11" y="4"/>
                    </a:lnTo>
                    <a:lnTo>
                      <a:pt x="17" y="1"/>
                    </a:lnTo>
                    <a:lnTo>
                      <a:pt x="23" y="0"/>
                    </a:lnTo>
                    <a:lnTo>
                      <a:pt x="30" y="1"/>
                    </a:lnTo>
                    <a:lnTo>
                      <a:pt x="35" y="4"/>
                    </a:lnTo>
                    <a:lnTo>
                      <a:pt x="40" y="9"/>
                    </a:lnTo>
                    <a:lnTo>
                      <a:pt x="43" y="16"/>
                    </a:lnTo>
                    <a:lnTo>
                      <a:pt x="46" y="27"/>
                    </a:lnTo>
                    <a:lnTo>
                      <a:pt x="46" y="37"/>
                    </a:lnTo>
                    <a:close/>
                    <a:moveTo>
                      <a:pt x="30" y="37"/>
                    </a:moveTo>
                    <a:lnTo>
                      <a:pt x="30" y="12"/>
                    </a:lnTo>
                    <a:lnTo>
                      <a:pt x="30" y="9"/>
                    </a:lnTo>
                    <a:lnTo>
                      <a:pt x="29" y="7"/>
                    </a:lnTo>
                    <a:lnTo>
                      <a:pt x="27" y="6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9" y="4"/>
                    </a:lnTo>
                    <a:lnTo>
                      <a:pt x="19" y="6"/>
                    </a:lnTo>
                    <a:lnTo>
                      <a:pt x="17" y="7"/>
                    </a:lnTo>
                    <a:lnTo>
                      <a:pt x="17" y="9"/>
                    </a:lnTo>
                    <a:lnTo>
                      <a:pt x="17" y="11"/>
                    </a:lnTo>
                    <a:lnTo>
                      <a:pt x="16" y="15"/>
                    </a:lnTo>
                    <a:lnTo>
                      <a:pt x="16" y="60"/>
                    </a:lnTo>
                    <a:lnTo>
                      <a:pt x="17" y="65"/>
                    </a:lnTo>
                    <a:lnTo>
                      <a:pt x="18" y="69"/>
                    </a:lnTo>
                    <a:lnTo>
                      <a:pt x="20" y="71"/>
                    </a:lnTo>
                    <a:lnTo>
                      <a:pt x="21" y="72"/>
                    </a:lnTo>
                    <a:lnTo>
                      <a:pt x="25" y="72"/>
                    </a:lnTo>
                    <a:lnTo>
                      <a:pt x="26" y="71"/>
                    </a:lnTo>
                    <a:lnTo>
                      <a:pt x="27" y="71"/>
                    </a:lnTo>
                    <a:lnTo>
                      <a:pt x="27" y="69"/>
                    </a:lnTo>
                    <a:lnTo>
                      <a:pt x="28" y="68"/>
                    </a:lnTo>
                    <a:lnTo>
                      <a:pt x="30" y="67"/>
                    </a:lnTo>
                    <a:lnTo>
                      <a:pt x="30" y="65"/>
                    </a:lnTo>
                    <a:lnTo>
                      <a:pt x="30" y="60"/>
                    </a:lnTo>
                    <a:lnTo>
                      <a:pt x="30" y="3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54" name="Freeform 392"/>
              <p:cNvSpPr>
                <a:spLocks/>
              </p:cNvSpPr>
              <p:nvPr/>
            </p:nvSpPr>
            <p:spPr bwMode="auto">
              <a:xfrm>
                <a:off x="4418647" y="5893308"/>
                <a:ext cx="61341" cy="98679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46" y="0"/>
                  </a:cxn>
                  <a:cxn ang="0">
                    <a:pos x="40" y="14"/>
                  </a:cxn>
                  <a:cxn ang="0">
                    <a:pos x="12" y="14"/>
                  </a:cxn>
                  <a:cxn ang="0">
                    <a:pos x="8" y="21"/>
                  </a:cxn>
                  <a:cxn ang="0">
                    <a:pos x="20" y="22"/>
                  </a:cxn>
                  <a:cxn ang="0">
                    <a:pos x="30" y="25"/>
                  </a:cxn>
                  <a:cxn ang="0">
                    <a:pos x="38" y="30"/>
                  </a:cxn>
                  <a:cxn ang="0">
                    <a:pos x="43" y="35"/>
                  </a:cxn>
                  <a:cxn ang="0">
                    <a:pos x="45" y="41"/>
                  </a:cxn>
                  <a:cxn ang="0">
                    <a:pos x="46" y="48"/>
                  </a:cxn>
                  <a:cxn ang="0">
                    <a:pos x="45" y="55"/>
                  </a:cxn>
                  <a:cxn ang="0">
                    <a:pos x="43" y="61"/>
                  </a:cxn>
                  <a:cxn ang="0">
                    <a:pos x="40" y="65"/>
                  </a:cxn>
                  <a:cxn ang="0">
                    <a:pos x="36" y="69"/>
                  </a:cxn>
                  <a:cxn ang="0">
                    <a:pos x="31" y="71"/>
                  </a:cxn>
                  <a:cxn ang="0">
                    <a:pos x="24" y="73"/>
                  </a:cxn>
                  <a:cxn ang="0">
                    <a:pos x="16" y="74"/>
                  </a:cxn>
                  <a:cxn ang="0">
                    <a:pos x="11" y="74"/>
                  </a:cxn>
                  <a:cxn ang="0">
                    <a:pos x="6" y="73"/>
                  </a:cxn>
                  <a:cxn ang="0">
                    <a:pos x="3" y="71"/>
                  </a:cxn>
                  <a:cxn ang="0">
                    <a:pos x="0" y="68"/>
                  </a:cxn>
                  <a:cxn ang="0">
                    <a:pos x="0" y="67"/>
                  </a:cxn>
                  <a:cxn ang="0">
                    <a:pos x="0" y="63"/>
                  </a:cxn>
                  <a:cxn ang="0">
                    <a:pos x="1" y="63"/>
                  </a:cxn>
                  <a:cxn ang="0">
                    <a:pos x="2" y="61"/>
                  </a:cxn>
                  <a:cxn ang="0">
                    <a:pos x="3" y="61"/>
                  </a:cxn>
                  <a:cxn ang="0">
                    <a:pos x="4" y="59"/>
                  </a:cxn>
                  <a:cxn ang="0">
                    <a:pos x="8" y="59"/>
                  </a:cxn>
                  <a:cxn ang="0">
                    <a:pos x="8" y="60"/>
                  </a:cxn>
                  <a:cxn ang="0">
                    <a:pos x="10" y="60"/>
                  </a:cxn>
                  <a:cxn ang="0">
                    <a:pos x="11" y="61"/>
                  </a:cxn>
                  <a:cxn ang="0">
                    <a:pos x="12" y="62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20" y="67"/>
                  </a:cxn>
                  <a:cxn ang="0">
                    <a:pos x="21" y="68"/>
                  </a:cxn>
                  <a:cxn ang="0">
                    <a:pos x="22" y="68"/>
                  </a:cxn>
                  <a:cxn ang="0">
                    <a:pos x="24" y="70"/>
                  </a:cxn>
                  <a:cxn ang="0">
                    <a:pos x="27" y="70"/>
                  </a:cxn>
                  <a:cxn ang="0">
                    <a:pos x="29" y="69"/>
                  </a:cxn>
                  <a:cxn ang="0">
                    <a:pos x="31" y="68"/>
                  </a:cxn>
                  <a:cxn ang="0">
                    <a:pos x="33" y="66"/>
                  </a:cxn>
                  <a:cxn ang="0">
                    <a:pos x="35" y="64"/>
                  </a:cxn>
                  <a:cxn ang="0">
                    <a:pos x="36" y="63"/>
                  </a:cxn>
                  <a:cxn ang="0">
                    <a:pos x="37" y="61"/>
                  </a:cxn>
                  <a:cxn ang="0">
                    <a:pos x="37" y="58"/>
                  </a:cxn>
                  <a:cxn ang="0">
                    <a:pos x="36" y="52"/>
                  </a:cxn>
                  <a:cxn ang="0">
                    <a:pos x="33" y="47"/>
                  </a:cxn>
                  <a:cxn ang="0">
                    <a:pos x="28" y="42"/>
                  </a:cxn>
                  <a:cxn ang="0">
                    <a:pos x="16" y="38"/>
                  </a:cxn>
                  <a:cxn ang="0">
                    <a:pos x="4" y="36"/>
                  </a:cxn>
                  <a:cxn ang="0">
                    <a:pos x="0" y="36"/>
                  </a:cxn>
                  <a:cxn ang="0">
                    <a:pos x="13" y="0"/>
                  </a:cxn>
                </a:cxnLst>
                <a:rect l="0" t="0" r="r" b="b"/>
                <a:pathLst>
                  <a:path w="46" h="74">
                    <a:moveTo>
                      <a:pt x="13" y="0"/>
                    </a:moveTo>
                    <a:lnTo>
                      <a:pt x="46" y="0"/>
                    </a:lnTo>
                    <a:lnTo>
                      <a:pt x="40" y="14"/>
                    </a:lnTo>
                    <a:lnTo>
                      <a:pt x="12" y="14"/>
                    </a:lnTo>
                    <a:lnTo>
                      <a:pt x="8" y="21"/>
                    </a:lnTo>
                    <a:lnTo>
                      <a:pt x="20" y="22"/>
                    </a:lnTo>
                    <a:lnTo>
                      <a:pt x="30" y="25"/>
                    </a:lnTo>
                    <a:lnTo>
                      <a:pt x="38" y="30"/>
                    </a:lnTo>
                    <a:lnTo>
                      <a:pt x="43" y="35"/>
                    </a:lnTo>
                    <a:lnTo>
                      <a:pt x="45" y="41"/>
                    </a:lnTo>
                    <a:lnTo>
                      <a:pt x="46" y="48"/>
                    </a:lnTo>
                    <a:lnTo>
                      <a:pt x="45" y="55"/>
                    </a:lnTo>
                    <a:lnTo>
                      <a:pt x="43" y="61"/>
                    </a:lnTo>
                    <a:lnTo>
                      <a:pt x="40" y="65"/>
                    </a:lnTo>
                    <a:lnTo>
                      <a:pt x="36" y="69"/>
                    </a:lnTo>
                    <a:lnTo>
                      <a:pt x="31" y="71"/>
                    </a:lnTo>
                    <a:lnTo>
                      <a:pt x="24" y="73"/>
                    </a:lnTo>
                    <a:lnTo>
                      <a:pt x="16" y="74"/>
                    </a:lnTo>
                    <a:lnTo>
                      <a:pt x="11" y="74"/>
                    </a:lnTo>
                    <a:lnTo>
                      <a:pt x="6" y="73"/>
                    </a:lnTo>
                    <a:lnTo>
                      <a:pt x="3" y="71"/>
                    </a:lnTo>
                    <a:lnTo>
                      <a:pt x="0" y="68"/>
                    </a:lnTo>
                    <a:lnTo>
                      <a:pt x="0" y="67"/>
                    </a:lnTo>
                    <a:lnTo>
                      <a:pt x="0" y="63"/>
                    </a:lnTo>
                    <a:lnTo>
                      <a:pt x="1" y="63"/>
                    </a:lnTo>
                    <a:lnTo>
                      <a:pt x="2" y="61"/>
                    </a:lnTo>
                    <a:lnTo>
                      <a:pt x="3" y="61"/>
                    </a:lnTo>
                    <a:lnTo>
                      <a:pt x="4" y="59"/>
                    </a:lnTo>
                    <a:lnTo>
                      <a:pt x="8" y="59"/>
                    </a:lnTo>
                    <a:lnTo>
                      <a:pt x="8" y="60"/>
                    </a:lnTo>
                    <a:lnTo>
                      <a:pt x="10" y="60"/>
                    </a:lnTo>
                    <a:lnTo>
                      <a:pt x="11" y="61"/>
                    </a:lnTo>
                    <a:lnTo>
                      <a:pt x="12" y="62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20" y="67"/>
                    </a:lnTo>
                    <a:lnTo>
                      <a:pt x="21" y="68"/>
                    </a:lnTo>
                    <a:lnTo>
                      <a:pt x="22" y="68"/>
                    </a:lnTo>
                    <a:lnTo>
                      <a:pt x="24" y="70"/>
                    </a:lnTo>
                    <a:lnTo>
                      <a:pt x="27" y="70"/>
                    </a:lnTo>
                    <a:lnTo>
                      <a:pt x="29" y="69"/>
                    </a:lnTo>
                    <a:lnTo>
                      <a:pt x="31" y="68"/>
                    </a:lnTo>
                    <a:lnTo>
                      <a:pt x="33" y="66"/>
                    </a:lnTo>
                    <a:lnTo>
                      <a:pt x="35" y="64"/>
                    </a:lnTo>
                    <a:lnTo>
                      <a:pt x="36" y="63"/>
                    </a:lnTo>
                    <a:lnTo>
                      <a:pt x="37" y="61"/>
                    </a:lnTo>
                    <a:lnTo>
                      <a:pt x="37" y="58"/>
                    </a:lnTo>
                    <a:lnTo>
                      <a:pt x="36" y="52"/>
                    </a:lnTo>
                    <a:lnTo>
                      <a:pt x="33" y="47"/>
                    </a:lnTo>
                    <a:lnTo>
                      <a:pt x="28" y="42"/>
                    </a:lnTo>
                    <a:lnTo>
                      <a:pt x="16" y="38"/>
                    </a:lnTo>
                    <a:lnTo>
                      <a:pt x="4" y="36"/>
                    </a:lnTo>
                    <a:lnTo>
                      <a:pt x="0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55" name="Freeform 393"/>
              <p:cNvSpPr>
                <a:spLocks noEditPoints="1"/>
              </p:cNvSpPr>
              <p:nvPr/>
            </p:nvSpPr>
            <p:spPr bwMode="auto">
              <a:xfrm>
                <a:off x="4418647" y="5042535"/>
                <a:ext cx="61341" cy="100013"/>
              </a:xfrm>
              <a:custGeom>
                <a:avLst/>
                <a:gdLst/>
                <a:ahLst/>
                <a:cxnLst>
                  <a:cxn ang="0">
                    <a:pos x="46" y="37"/>
                  </a:cxn>
                  <a:cxn ang="0">
                    <a:pos x="45" y="47"/>
                  </a:cxn>
                  <a:cxn ang="0">
                    <a:pos x="43" y="57"/>
                  </a:cxn>
                  <a:cxn ang="0">
                    <a:pos x="42" y="60"/>
                  </a:cxn>
                  <a:cxn ang="0">
                    <a:pos x="41" y="63"/>
                  </a:cxn>
                  <a:cxn ang="0">
                    <a:pos x="38" y="67"/>
                  </a:cxn>
                  <a:cxn ang="0">
                    <a:pos x="34" y="71"/>
                  </a:cxn>
                  <a:cxn ang="0">
                    <a:pos x="31" y="72"/>
                  </a:cxn>
                  <a:cxn ang="0">
                    <a:pos x="30" y="74"/>
                  </a:cxn>
                  <a:cxn ang="0">
                    <a:pos x="28" y="74"/>
                  </a:cxn>
                  <a:cxn ang="0">
                    <a:pos x="27" y="74"/>
                  </a:cxn>
                  <a:cxn ang="0">
                    <a:pos x="24" y="75"/>
                  </a:cxn>
                  <a:cxn ang="0">
                    <a:pos x="20" y="75"/>
                  </a:cxn>
                  <a:cxn ang="0">
                    <a:pos x="16" y="74"/>
                  </a:cxn>
                  <a:cxn ang="0">
                    <a:pos x="13" y="72"/>
                  </a:cxn>
                  <a:cxn ang="0">
                    <a:pos x="8" y="67"/>
                  </a:cxn>
                  <a:cxn ang="0">
                    <a:pos x="4" y="62"/>
                  </a:cxn>
                  <a:cxn ang="0">
                    <a:pos x="2" y="55"/>
                  </a:cxn>
                  <a:cxn ang="0">
                    <a:pos x="0" y="47"/>
                  </a:cxn>
                  <a:cxn ang="0">
                    <a:pos x="0" y="38"/>
                  </a:cxn>
                  <a:cxn ang="0">
                    <a:pos x="0" y="27"/>
                  </a:cxn>
                  <a:cxn ang="0">
                    <a:pos x="3" y="17"/>
                  </a:cxn>
                  <a:cxn ang="0">
                    <a:pos x="6" y="9"/>
                  </a:cxn>
                  <a:cxn ang="0">
                    <a:pos x="11" y="4"/>
                  </a:cxn>
                  <a:cxn ang="0">
                    <a:pos x="16" y="1"/>
                  </a:cxn>
                  <a:cxn ang="0">
                    <a:pos x="22" y="0"/>
                  </a:cxn>
                  <a:cxn ang="0">
                    <a:pos x="29" y="1"/>
                  </a:cxn>
                  <a:cxn ang="0">
                    <a:pos x="35" y="4"/>
                  </a:cxn>
                  <a:cxn ang="0">
                    <a:pos x="39" y="9"/>
                  </a:cxn>
                  <a:cxn ang="0">
                    <a:pos x="43" y="15"/>
                  </a:cxn>
                  <a:cxn ang="0">
                    <a:pos x="45" y="26"/>
                  </a:cxn>
                  <a:cxn ang="0">
                    <a:pos x="46" y="37"/>
                  </a:cxn>
                  <a:cxn ang="0">
                    <a:pos x="30" y="37"/>
                  </a:cxn>
                  <a:cxn ang="0">
                    <a:pos x="30" y="11"/>
                  </a:cxn>
                  <a:cxn ang="0">
                    <a:pos x="29" y="9"/>
                  </a:cxn>
                  <a:cxn ang="0">
                    <a:pos x="29" y="7"/>
                  </a:cxn>
                  <a:cxn ang="0">
                    <a:pos x="27" y="5"/>
                  </a:cxn>
                  <a:cxn ang="0">
                    <a:pos x="25" y="4"/>
                  </a:cxn>
                  <a:cxn ang="0">
                    <a:pos x="24" y="3"/>
                  </a:cxn>
                  <a:cxn ang="0">
                    <a:pos x="20" y="3"/>
                  </a:cxn>
                  <a:cxn ang="0">
                    <a:pos x="19" y="4"/>
                  </a:cxn>
                  <a:cxn ang="0">
                    <a:pos x="18" y="5"/>
                  </a:cxn>
                  <a:cxn ang="0">
                    <a:pos x="17" y="7"/>
                  </a:cxn>
                  <a:cxn ang="0">
                    <a:pos x="17" y="9"/>
                  </a:cxn>
                  <a:cxn ang="0">
                    <a:pos x="16" y="11"/>
                  </a:cxn>
                  <a:cxn ang="0">
                    <a:pos x="16" y="15"/>
                  </a:cxn>
                  <a:cxn ang="0">
                    <a:pos x="16" y="60"/>
                  </a:cxn>
                  <a:cxn ang="0">
                    <a:pos x="16" y="65"/>
                  </a:cxn>
                  <a:cxn ang="0">
                    <a:pos x="18" y="69"/>
                  </a:cxn>
                  <a:cxn ang="0">
                    <a:pos x="20" y="71"/>
                  </a:cxn>
                  <a:cxn ang="0">
                    <a:pos x="22" y="72"/>
                  </a:cxn>
                  <a:cxn ang="0">
                    <a:pos x="23" y="72"/>
                  </a:cxn>
                  <a:cxn ang="0">
                    <a:pos x="24" y="71"/>
                  </a:cxn>
                  <a:cxn ang="0">
                    <a:pos x="25" y="71"/>
                  </a:cxn>
                  <a:cxn ang="0">
                    <a:pos x="27" y="70"/>
                  </a:cxn>
                  <a:cxn ang="0">
                    <a:pos x="27" y="69"/>
                  </a:cxn>
                  <a:cxn ang="0">
                    <a:pos x="28" y="68"/>
                  </a:cxn>
                  <a:cxn ang="0">
                    <a:pos x="29" y="67"/>
                  </a:cxn>
                  <a:cxn ang="0">
                    <a:pos x="30" y="65"/>
                  </a:cxn>
                  <a:cxn ang="0">
                    <a:pos x="30" y="60"/>
                  </a:cxn>
                  <a:cxn ang="0">
                    <a:pos x="30" y="37"/>
                  </a:cxn>
                </a:cxnLst>
                <a:rect l="0" t="0" r="r" b="b"/>
                <a:pathLst>
                  <a:path w="46" h="75">
                    <a:moveTo>
                      <a:pt x="46" y="37"/>
                    </a:moveTo>
                    <a:lnTo>
                      <a:pt x="45" y="47"/>
                    </a:lnTo>
                    <a:lnTo>
                      <a:pt x="43" y="57"/>
                    </a:lnTo>
                    <a:lnTo>
                      <a:pt x="42" y="60"/>
                    </a:lnTo>
                    <a:lnTo>
                      <a:pt x="41" y="63"/>
                    </a:lnTo>
                    <a:lnTo>
                      <a:pt x="38" y="67"/>
                    </a:lnTo>
                    <a:lnTo>
                      <a:pt x="34" y="71"/>
                    </a:lnTo>
                    <a:lnTo>
                      <a:pt x="31" y="72"/>
                    </a:lnTo>
                    <a:lnTo>
                      <a:pt x="30" y="74"/>
                    </a:lnTo>
                    <a:lnTo>
                      <a:pt x="28" y="74"/>
                    </a:lnTo>
                    <a:lnTo>
                      <a:pt x="27" y="74"/>
                    </a:lnTo>
                    <a:lnTo>
                      <a:pt x="24" y="75"/>
                    </a:lnTo>
                    <a:lnTo>
                      <a:pt x="20" y="75"/>
                    </a:lnTo>
                    <a:lnTo>
                      <a:pt x="16" y="74"/>
                    </a:lnTo>
                    <a:lnTo>
                      <a:pt x="13" y="72"/>
                    </a:lnTo>
                    <a:lnTo>
                      <a:pt x="8" y="67"/>
                    </a:lnTo>
                    <a:lnTo>
                      <a:pt x="4" y="62"/>
                    </a:lnTo>
                    <a:lnTo>
                      <a:pt x="2" y="55"/>
                    </a:lnTo>
                    <a:lnTo>
                      <a:pt x="0" y="47"/>
                    </a:lnTo>
                    <a:lnTo>
                      <a:pt x="0" y="38"/>
                    </a:lnTo>
                    <a:lnTo>
                      <a:pt x="0" y="27"/>
                    </a:lnTo>
                    <a:lnTo>
                      <a:pt x="3" y="17"/>
                    </a:lnTo>
                    <a:lnTo>
                      <a:pt x="6" y="9"/>
                    </a:lnTo>
                    <a:lnTo>
                      <a:pt x="11" y="4"/>
                    </a:lnTo>
                    <a:lnTo>
                      <a:pt x="16" y="1"/>
                    </a:lnTo>
                    <a:lnTo>
                      <a:pt x="22" y="0"/>
                    </a:lnTo>
                    <a:lnTo>
                      <a:pt x="29" y="1"/>
                    </a:lnTo>
                    <a:lnTo>
                      <a:pt x="35" y="4"/>
                    </a:lnTo>
                    <a:lnTo>
                      <a:pt x="39" y="9"/>
                    </a:lnTo>
                    <a:lnTo>
                      <a:pt x="43" y="15"/>
                    </a:lnTo>
                    <a:lnTo>
                      <a:pt x="45" y="26"/>
                    </a:lnTo>
                    <a:lnTo>
                      <a:pt x="46" y="37"/>
                    </a:lnTo>
                    <a:close/>
                    <a:moveTo>
                      <a:pt x="30" y="37"/>
                    </a:moveTo>
                    <a:lnTo>
                      <a:pt x="30" y="11"/>
                    </a:lnTo>
                    <a:lnTo>
                      <a:pt x="29" y="9"/>
                    </a:lnTo>
                    <a:lnTo>
                      <a:pt x="29" y="7"/>
                    </a:lnTo>
                    <a:lnTo>
                      <a:pt x="27" y="5"/>
                    </a:lnTo>
                    <a:lnTo>
                      <a:pt x="25" y="4"/>
                    </a:lnTo>
                    <a:lnTo>
                      <a:pt x="24" y="3"/>
                    </a:lnTo>
                    <a:lnTo>
                      <a:pt x="20" y="3"/>
                    </a:lnTo>
                    <a:lnTo>
                      <a:pt x="19" y="4"/>
                    </a:lnTo>
                    <a:lnTo>
                      <a:pt x="18" y="5"/>
                    </a:lnTo>
                    <a:lnTo>
                      <a:pt x="17" y="7"/>
                    </a:lnTo>
                    <a:lnTo>
                      <a:pt x="17" y="9"/>
                    </a:lnTo>
                    <a:lnTo>
                      <a:pt x="16" y="11"/>
                    </a:lnTo>
                    <a:lnTo>
                      <a:pt x="16" y="15"/>
                    </a:lnTo>
                    <a:lnTo>
                      <a:pt x="16" y="60"/>
                    </a:lnTo>
                    <a:lnTo>
                      <a:pt x="16" y="65"/>
                    </a:lnTo>
                    <a:lnTo>
                      <a:pt x="18" y="69"/>
                    </a:lnTo>
                    <a:lnTo>
                      <a:pt x="20" y="71"/>
                    </a:lnTo>
                    <a:lnTo>
                      <a:pt x="22" y="72"/>
                    </a:lnTo>
                    <a:lnTo>
                      <a:pt x="23" y="72"/>
                    </a:lnTo>
                    <a:lnTo>
                      <a:pt x="24" y="71"/>
                    </a:lnTo>
                    <a:lnTo>
                      <a:pt x="25" y="71"/>
                    </a:lnTo>
                    <a:lnTo>
                      <a:pt x="27" y="70"/>
                    </a:lnTo>
                    <a:lnTo>
                      <a:pt x="27" y="69"/>
                    </a:lnTo>
                    <a:lnTo>
                      <a:pt x="28" y="68"/>
                    </a:lnTo>
                    <a:lnTo>
                      <a:pt x="29" y="67"/>
                    </a:lnTo>
                    <a:lnTo>
                      <a:pt x="30" y="65"/>
                    </a:lnTo>
                    <a:lnTo>
                      <a:pt x="30" y="60"/>
                    </a:lnTo>
                    <a:lnTo>
                      <a:pt x="30" y="3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56" name="Freeform 394"/>
              <p:cNvSpPr>
                <a:spLocks noEditPoints="1"/>
              </p:cNvSpPr>
              <p:nvPr/>
            </p:nvSpPr>
            <p:spPr bwMode="auto">
              <a:xfrm>
                <a:off x="4235958" y="4193096"/>
                <a:ext cx="62674" cy="100013"/>
              </a:xfrm>
              <a:custGeom>
                <a:avLst/>
                <a:gdLst/>
                <a:ahLst/>
                <a:cxnLst>
                  <a:cxn ang="0">
                    <a:pos x="47" y="37"/>
                  </a:cxn>
                  <a:cxn ang="0">
                    <a:pos x="46" y="47"/>
                  </a:cxn>
                  <a:cxn ang="0">
                    <a:pos x="43" y="57"/>
                  </a:cxn>
                  <a:cxn ang="0">
                    <a:pos x="43" y="60"/>
                  </a:cxn>
                  <a:cxn ang="0">
                    <a:pos x="41" y="62"/>
                  </a:cxn>
                  <a:cxn ang="0">
                    <a:pos x="39" y="67"/>
                  </a:cxn>
                  <a:cxn ang="0">
                    <a:pos x="35" y="71"/>
                  </a:cxn>
                  <a:cxn ang="0">
                    <a:pos x="32" y="72"/>
                  </a:cxn>
                  <a:cxn ang="0">
                    <a:pos x="31" y="73"/>
                  </a:cxn>
                  <a:cxn ang="0">
                    <a:pos x="29" y="74"/>
                  </a:cxn>
                  <a:cxn ang="0">
                    <a:pos x="27" y="74"/>
                  </a:cxn>
                  <a:cxn ang="0">
                    <a:pos x="25" y="75"/>
                  </a:cxn>
                  <a:cxn ang="0">
                    <a:pos x="21" y="75"/>
                  </a:cxn>
                  <a:cxn ang="0">
                    <a:pos x="17" y="73"/>
                  </a:cxn>
                  <a:cxn ang="0">
                    <a:pos x="14" y="72"/>
                  </a:cxn>
                  <a:cxn ang="0">
                    <a:pos x="9" y="67"/>
                  </a:cxn>
                  <a:cxn ang="0">
                    <a:pos x="5" y="62"/>
                  </a:cxn>
                  <a:cxn ang="0">
                    <a:pos x="2" y="55"/>
                  </a:cxn>
                  <a:cxn ang="0">
                    <a:pos x="1" y="46"/>
                  </a:cxn>
                  <a:cxn ang="0">
                    <a:pos x="0" y="38"/>
                  </a:cxn>
                  <a:cxn ang="0">
                    <a:pos x="1" y="27"/>
                  </a:cxn>
                  <a:cxn ang="0">
                    <a:pos x="4" y="17"/>
                  </a:cxn>
                  <a:cxn ang="0">
                    <a:pos x="7" y="9"/>
                  </a:cxn>
                  <a:cxn ang="0">
                    <a:pos x="12" y="4"/>
                  </a:cxn>
                  <a:cxn ang="0">
                    <a:pos x="17" y="0"/>
                  </a:cxn>
                  <a:cxn ang="0">
                    <a:pos x="23" y="0"/>
                  </a:cxn>
                  <a:cxn ang="0">
                    <a:pos x="30" y="0"/>
                  </a:cxn>
                  <a:cxn ang="0">
                    <a:pos x="35" y="4"/>
                  </a:cxn>
                  <a:cxn ang="0">
                    <a:pos x="40" y="8"/>
                  </a:cxn>
                  <a:cxn ang="0">
                    <a:pos x="43" y="15"/>
                  </a:cxn>
                  <a:cxn ang="0">
                    <a:pos x="46" y="26"/>
                  </a:cxn>
                  <a:cxn ang="0">
                    <a:pos x="47" y="37"/>
                  </a:cxn>
                  <a:cxn ang="0">
                    <a:pos x="31" y="37"/>
                  </a:cxn>
                  <a:cxn ang="0">
                    <a:pos x="31" y="11"/>
                  </a:cxn>
                  <a:cxn ang="0">
                    <a:pos x="30" y="8"/>
                  </a:cxn>
                  <a:cxn ang="0">
                    <a:pos x="29" y="6"/>
                  </a:cxn>
                  <a:cxn ang="0">
                    <a:pos x="27" y="5"/>
                  </a:cxn>
                  <a:cxn ang="0">
                    <a:pos x="26" y="4"/>
                  </a:cxn>
                  <a:cxn ang="0">
                    <a:pos x="25" y="3"/>
                  </a:cxn>
                  <a:cxn ang="0">
                    <a:pos x="21" y="3"/>
                  </a:cxn>
                  <a:cxn ang="0">
                    <a:pos x="20" y="4"/>
                  </a:cxn>
                  <a:cxn ang="0">
                    <a:pos x="19" y="5"/>
                  </a:cxn>
                  <a:cxn ang="0">
                    <a:pos x="18" y="6"/>
                  </a:cxn>
                  <a:cxn ang="0">
                    <a:pos x="18" y="8"/>
                  </a:cxn>
                  <a:cxn ang="0">
                    <a:pos x="17" y="10"/>
                  </a:cxn>
                  <a:cxn ang="0">
                    <a:pos x="17" y="14"/>
                  </a:cxn>
                  <a:cxn ang="0">
                    <a:pos x="17" y="60"/>
                  </a:cxn>
                  <a:cxn ang="0">
                    <a:pos x="17" y="64"/>
                  </a:cxn>
                  <a:cxn ang="0">
                    <a:pos x="19" y="69"/>
                  </a:cxn>
                  <a:cxn ang="0">
                    <a:pos x="21" y="71"/>
                  </a:cxn>
                  <a:cxn ang="0">
                    <a:pos x="23" y="71"/>
                  </a:cxn>
                  <a:cxn ang="0">
                    <a:pos x="24" y="71"/>
                  </a:cxn>
                  <a:cxn ang="0">
                    <a:pos x="25" y="71"/>
                  </a:cxn>
                  <a:cxn ang="0">
                    <a:pos x="26" y="71"/>
                  </a:cxn>
                  <a:cxn ang="0">
                    <a:pos x="27" y="70"/>
                  </a:cxn>
                  <a:cxn ang="0">
                    <a:pos x="27" y="69"/>
                  </a:cxn>
                  <a:cxn ang="0">
                    <a:pos x="29" y="68"/>
                  </a:cxn>
                  <a:cxn ang="0">
                    <a:pos x="30" y="67"/>
                  </a:cxn>
                  <a:cxn ang="0">
                    <a:pos x="31" y="64"/>
                  </a:cxn>
                  <a:cxn ang="0">
                    <a:pos x="31" y="60"/>
                  </a:cxn>
                  <a:cxn ang="0">
                    <a:pos x="31" y="37"/>
                  </a:cxn>
                </a:cxnLst>
                <a:rect l="0" t="0" r="r" b="b"/>
                <a:pathLst>
                  <a:path w="47" h="75">
                    <a:moveTo>
                      <a:pt x="47" y="37"/>
                    </a:moveTo>
                    <a:lnTo>
                      <a:pt x="46" y="47"/>
                    </a:lnTo>
                    <a:lnTo>
                      <a:pt x="43" y="57"/>
                    </a:lnTo>
                    <a:lnTo>
                      <a:pt x="43" y="60"/>
                    </a:lnTo>
                    <a:lnTo>
                      <a:pt x="41" y="62"/>
                    </a:lnTo>
                    <a:lnTo>
                      <a:pt x="39" y="67"/>
                    </a:lnTo>
                    <a:lnTo>
                      <a:pt x="35" y="71"/>
                    </a:lnTo>
                    <a:lnTo>
                      <a:pt x="32" y="72"/>
                    </a:lnTo>
                    <a:lnTo>
                      <a:pt x="31" y="73"/>
                    </a:lnTo>
                    <a:lnTo>
                      <a:pt x="29" y="74"/>
                    </a:lnTo>
                    <a:lnTo>
                      <a:pt x="27" y="74"/>
                    </a:lnTo>
                    <a:lnTo>
                      <a:pt x="25" y="75"/>
                    </a:lnTo>
                    <a:lnTo>
                      <a:pt x="21" y="75"/>
                    </a:lnTo>
                    <a:lnTo>
                      <a:pt x="17" y="73"/>
                    </a:lnTo>
                    <a:lnTo>
                      <a:pt x="14" y="72"/>
                    </a:lnTo>
                    <a:lnTo>
                      <a:pt x="9" y="67"/>
                    </a:lnTo>
                    <a:lnTo>
                      <a:pt x="5" y="62"/>
                    </a:lnTo>
                    <a:lnTo>
                      <a:pt x="2" y="55"/>
                    </a:lnTo>
                    <a:lnTo>
                      <a:pt x="1" y="46"/>
                    </a:lnTo>
                    <a:lnTo>
                      <a:pt x="0" y="38"/>
                    </a:lnTo>
                    <a:lnTo>
                      <a:pt x="1" y="27"/>
                    </a:lnTo>
                    <a:lnTo>
                      <a:pt x="4" y="17"/>
                    </a:lnTo>
                    <a:lnTo>
                      <a:pt x="7" y="9"/>
                    </a:lnTo>
                    <a:lnTo>
                      <a:pt x="12" y="4"/>
                    </a:lnTo>
                    <a:lnTo>
                      <a:pt x="17" y="0"/>
                    </a:lnTo>
                    <a:lnTo>
                      <a:pt x="23" y="0"/>
                    </a:lnTo>
                    <a:lnTo>
                      <a:pt x="30" y="0"/>
                    </a:lnTo>
                    <a:lnTo>
                      <a:pt x="35" y="4"/>
                    </a:lnTo>
                    <a:lnTo>
                      <a:pt x="40" y="8"/>
                    </a:lnTo>
                    <a:lnTo>
                      <a:pt x="43" y="15"/>
                    </a:lnTo>
                    <a:lnTo>
                      <a:pt x="46" y="26"/>
                    </a:lnTo>
                    <a:lnTo>
                      <a:pt x="47" y="37"/>
                    </a:lnTo>
                    <a:close/>
                    <a:moveTo>
                      <a:pt x="31" y="37"/>
                    </a:moveTo>
                    <a:lnTo>
                      <a:pt x="31" y="11"/>
                    </a:lnTo>
                    <a:lnTo>
                      <a:pt x="30" y="8"/>
                    </a:lnTo>
                    <a:lnTo>
                      <a:pt x="29" y="6"/>
                    </a:lnTo>
                    <a:lnTo>
                      <a:pt x="27" y="5"/>
                    </a:lnTo>
                    <a:lnTo>
                      <a:pt x="26" y="4"/>
                    </a:lnTo>
                    <a:lnTo>
                      <a:pt x="25" y="3"/>
                    </a:lnTo>
                    <a:lnTo>
                      <a:pt x="21" y="3"/>
                    </a:lnTo>
                    <a:lnTo>
                      <a:pt x="20" y="4"/>
                    </a:lnTo>
                    <a:lnTo>
                      <a:pt x="19" y="5"/>
                    </a:lnTo>
                    <a:lnTo>
                      <a:pt x="18" y="6"/>
                    </a:lnTo>
                    <a:lnTo>
                      <a:pt x="18" y="8"/>
                    </a:lnTo>
                    <a:lnTo>
                      <a:pt x="17" y="10"/>
                    </a:lnTo>
                    <a:lnTo>
                      <a:pt x="17" y="14"/>
                    </a:lnTo>
                    <a:lnTo>
                      <a:pt x="17" y="60"/>
                    </a:lnTo>
                    <a:lnTo>
                      <a:pt x="17" y="64"/>
                    </a:lnTo>
                    <a:lnTo>
                      <a:pt x="19" y="69"/>
                    </a:lnTo>
                    <a:lnTo>
                      <a:pt x="21" y="71"/>
                    </a:lnTo>
                    <a:lnTo>
                      <a:pt x="23" y="71"/>
                    </a:lnTo>
                    <a:lnTo>
                      <a:pt x="24" y="71"/>
                    </a:lnTo>
                    <a:lnTo>
                      <a:pt x="25" y="71"/>
                    </a:lnTo>
                    <a:lnTo>
                      <a:pt x="26" y="71"/>
                    </a:lnTo>
                    <a:lnTo>
                      <a:pt x="27" y="70"/>
                    </a:lnTo>
                    <a:lnTo>
                      <a:pt x="27" y="69"/>
                    </a:lnTo>
                    <a:lnTo>
                      <a:pt x="29" y="68"/>
                    </a:lnTo>
                    <a:lnTo>
                      <a:pt x="30" y="67"/>
                    </a:lnTo>
                    <a:lnTo>
                      <a:pt x="31" y="64"/>
                    </a:lnTo>
                    <a:lnTo>
                      <a:pt x="31" y="60"/>
                    </a:lnTo>
                    <a:lnTo>
                      <a:pt x="31" y="3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57" name="Freeform 395"/>
              <p:cNvSpPr>
                <a:spLocks/>
              </p:cNvSpPr>
              <p:nvPr/>
            </p:nvSpPr>
            <p:spPr bwMode="auto">
              <a:xfrm>
                <a:off x="4310634" y="4269105"/>
                <a:ext cx="22669" cy="24003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10" y="1"/>
                  </a:cxn>
                  <a:cxn ang="0">
                    <a:pos x="12" y="1"/>
                  </a:cxn>
                  <a:cxn ang="0">
                    <a:pos x="14" y="3"/>
                  </a:cxn>
                  <a:cxn ang="0">
                    <a:pos x="15" y="4"/>
                  </a:cxn>
                  <a:cxn ang="0">
                    <a:pos x="16" y="5"/>
                  </a:cxn>
                  <a:cxn ang="0">
                    <a:pos x="16" y="7"/>
                  </a:cxn>
                  <a:cxn ang="0">
                    <a:pos x="17" y="10"/>
                  </a:cxn>
                  <a:cxn ang="0">
                    <a:pos x="16" y="12"/>
                  </a:cxn>
                  <a:cxn ang="0">
                    <a:pos x="16" y="13"/>
                  </a:cxn>
                  <a:cxn ang="0">
                    <a:pos x="14" y="15"/>
                  </a:cxn>
                  <a:cxn ang="0">
                    <a:pos x="13" y="16"/>
                  </a:cxn>
                  <a:cxn ang="0">
                    <a:pos x="12" y="17"/>
                  </a:cxn>
                  <a:cxn ang="0">
                    <a:pos x="10" y="18"/>
                  </a:cxn>
                  <a:cxn ang="0">
                    <a:pos x="6" y="18"/>
                  </a:cxn>
                  <a:cxn ang="0">
                    <a:pos x="4" y="16"/>
                  </a:cxn>
                  <a:cxn ang="0">
                    <a:pos x="2" y="15"/>
                  </a:cxn>
                  <a:cxn ang="0">
                    <a:pos x="0" y="10"/>
                  </a:cxn>
                  <a:cxn ang="0">
                    <a:pos x="0" y="6"/>
                  </a:cxn>
                  <a:cxn ang="0">
                    <a:pos x="2" y="3"/>
                  </a:cxn>
                  <a:cxn ang="0">
                    <a:pos x="8" y="0"/>
                  </a:cxn>
                </a:cxnLst>
                <a:rect l="0" t="0" r="r" b="b"/>
                <a:pathLst>
                  <a:path w="17" h="18">
                    <a:moveTo>
                      <a:pt x="8" y="0"/>
                    </a:moveTo>
                    <a:lnTo>
                      <a:pt x="10" y="1"/>
                    </a:lnTo>
                    <a:lnTo>
                      <a:pt x="12" y="1"/>
                    </a:lnTo>
                    <a:lnTo>
                      <a:pt x="14" y="3"/>
                    </a:lnTo>
                    <a:lnTo>
                      <a:pt x="15" y="4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7" y="10"/>
                    </a:lnTo>
                    <a:lnTo>
                      <a:pt x="16" y="12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13" y="16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6" y="18"/>
                    </a:lnTo>
                    <a:lnTo>
                      <a:pt x="4" y="16"/>
                    </a:lnTo>
                    <a:lnTo>
                      <a:pt x="2" y="15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58" name="Freeform 396"/>
              <p:cNvSpPr>
                <a:spLocks noEditPoints="1"/>
              </p:cNvSpPr>
              <p:nvPr/>
            </p:nvSpPr>
            <p:spPr bwMode="auto">
              <a:xfrm>
                <a:off x="4345305" y="4193096"/>
                <a:ext cx="61341" cy="100013"/>
              </a:xfrm>
              <a:custGeom>
                <a:avLst/>
                <a:gdLst/>
                <a:ahLst/>
                <a:cxnLst>
                  <a:cxn ang="0">
                    <a:pos x="46" y="47"/>
                  </a:cxn>
                  <a:cxn ang="0">
                    <a:pos x="42" y="60"/>
                  </a:cxn>
                  <a:cxn ang="0">
                    <a:pos x="40" y="64"/>
                  </a:cxn>
                  <a:cxn ang="0">
                    <a:pos x="32" y="72"/>
                  </a:cxn>
                  <a:cxn ang="0">
                    <a:pos x="28" y="74"/>
                  </a:cxn>
                  <a:cxn ang="0">
                    <a:pos x="25" y="75"/>
                  </a:cxn>
                  <a:cxn ang="0">
                    <a:pos x="16" y="73"/>
                  </a:cxn>
                  <a:cxn ang="0">
                    <a:pos x="11" y="70"/>
                  </a:cxn>
                  <a:cxn ang="0">
                    <a:pos x="7" y="64"/>
                  </a:cxn>
                  <a:cxn ang="0">
                    <a:pos x="3" y="58"/>
                  </a:cxn>
                  <a:cxn ang="0">
                    <a:pos x="1" y="46"/>
                  </a:cxn>
                  <a:cxn ang="0">
                    <a:pos x="1" y="27"/>
                  </a:cxn>
                  <a:cxn ang="0">
                    <a:pos x="7" y="9"/>
                  </a:cxn>
                  <a:cxn ang="0">
                    <a:pos x="17" y="0"/>
                  </a:cxn>
                  <a:cxn ang="0">
                    <a:pos x="30" y="0"/>
                  </a:cxn>
                  <a:cxn ang="0">
                    <a:pos x="40" y="8"/>
                  </a:cxn>
                  <a:cxn ang="0">
                    <a:pos x="46" y="26"/>
                  </a:cxn>
                  <a:cxn ang="0">
                    <a:pos x="31" y="37"/>
                  </a:cxn>
                  <a:cxn ang="0">
                    <a:pos x="30" y="11"/>
                  </a:cxn>
                  <a:cxn ang="0">
                    <a:pos x="29" y="6"/>
                  </a:cxn>
                  <a:cxn ang="0">
                    <a:pos x="26" y="4"/>
                  </a:cxn>
                  <a:cxn ang="0">
                    <a:pos x="24" y="3"/>
                  </a:cxn>
                  <a:cxn ang="0">
                    <a:pos x="19" y="4"/>
                  </a:cxn>
                  <a:cxn ang="0">
                    <a:pos x="17" y="6"/>
                  </a:cxn>
                  <a:cxn ang="0">
                    <a:pos x="17" y="10"/>
                  </a:cxn>
                  <a:cxn ang="0">
                    <a:pos x="16" y="60"/>
                  </a:cxn>
                  <a:cxn ang="0">
                    <a:pos x="18" y="69"/>
                  </a:cxn>
                  <a:cxn ang="0">
                    <a:pos x="22" y="71"/>
                  </a:cxn>
                  <a:cxn ang="0">
                    <a:pos x="25" y="71"/>
                  </a:cxn>
                  <a:cxn ang="0">
                    <a:pos x="27" y="70"/>
                  </a:cxn>
                  <a:cxn ang="0">
                    <a:pos x="29" y="67"/>
                  </a:cxn>
                  <a:cxn ang="0">
                    <a:pos x="31" y="60"/>
                  </a:cxn>
                </a:cxnLst>
                <a:rect l="0" t="0" r="r" b="b"/>
                <a:pathLst>
                  <a:path w="46" h="75">
                    <a:moveTo>
                      <a:pt x="46" y="37"/>
                    </a:moveTo>
                    <a:lnTo>
                      <a:pt x="46" y="47"/>
                    </a:lnTo>
                    <a:lnTo>
                      <a:pt x="43" y="57"/>
                    </a:lnTo>
                    <a:lnTo>
                      <a:pt x="42" y="60"/>
                    </a:lnTo>
                    <a:lnTo>
                      <a:pt x="41" y="62"/>
                    </a:lnTo>
                    <a:lnTo>
                      <a:pt x="40" y="64"/>
                    </a:lnTo>
                    <a:lnTo>
                      <a:pt x="34" y="71"/>
                    </a:lnTo>
                    <a:lnTo>
                      <a:pt x="32" y="72"/>
                    </a:lnTo>
                    <a:lnTo>
                      <a:pt x="30" y="73"/>
                    </a:lnTo>
                    <a:lnTo>
                      <a:pt x="28" y="74"/>
                    </a:lnTo>
                    <a:lnTo>
                      <a:pt x="27" y="74"/>
                    </a:lnTo>
                    <a:lnTo>
                      <a:pt x="25" y="75"/>
                    </a:lnTo>
                    <a:lnTo>
                      <a:pt x="20" y="75"/>
                    </a:lnTo>
                    <a:lnTo>
                      <a:pt x="16" y="73"/>
                    </a:lnTo>
                    <a:lnTo>
                      <a:pt x="13" y="72"/>
                    </a:lnTo>
                    <a:lnTo>
                      <a:pt x="11" y="70"/>
                    </a:lnTo>
                    <a:lnTo>
                      <a:pt x="9" y="67"/>
                    </a:lnTo>
                    <a:lnTo>
                      <a:pt x="7" y="64"/>
                    </a:lnTo>
                    <a:lnTo>
                      <a:pt x="5" y="62"/>
                    </a:lnTo>
                    <a:lnTo>
                      <a:pt x="3" y="58"/>
                    </a:lnTo>
                    <a:lnTo>
                      <a:pt x="3" y="55"/>
                    </a:lnTo>
                    <a:lnTo>
                      <a:pt x="1" y="46"/>
                    </a:lnTo>
                    <a:lnTo>
                      <a:pt x="0" y="38"/>
                    </a:lnTo>
                    <a:lnTo>
                      <a:pt x="1" y="27"/>
                    </a:lnTo>
                    <a:lnTo>
                      <a:pt x="3" y="17"/>
                    </a:lnTo>
                    <a:lnTo>
                      <a:pt x="7" y="9"/>
                    </a:lnTo>
                    <a:lnTo>
                      <a:pt x="11" y="4"/>
                    </a:lnTo>
                    <a:lnTo>
                      <a:pt x="17" y="0"/>
                    </a:lnTo>
                    <a:lnTo>
                      <a:pt x="23" y="0"/>
                    </a:lnTo>
                    <a:lnTo>
                      <a:pt x="30" y="0"/>
                    </a:lnTo>
                    <a:lnTo>
                      <a:pt x="35" y="4"/>
                    </a:lnTo>
                    <a:lnTo>
                      <a:pt x="40" y="8"/>
                    </a:lnTo>
                    <a:lnTo>
                      <a:pt x="43" y="15"/>
                    </a:lnTo>
                    <a:lnTo>
                      <a:pt x="46" y="26"/>
                    </a:lnTo>
                    <a:lnTo>
                      <a:pt x="46" y="37"/>
                    </a:lnTo>
                    <a:close/>
                    <a:moveTo>
                      <a:pt x="31" y="37"/>
                    </a:moveTo>
                    <a:lnTo>
                      <a:pt x="31" y="14"/>
                    </a:lnTo>
                    <a:lnTo>
                      <a:pt x="30" y="11"/>
                    </a:lnTo>
                    <a:lnTo>
                      <a:pt x="30" y="8"/>
                    </a:lnTo>
                    <a:lnTo>
                      <a:pt x="29" y="6"/>
                    </a:lnTo>
                    <a:lnTo>
                      <a:pt x="28" y="5"/>
                    </a:lnTo>
                    <a:lnTo>
                      <a:pt x="26" y="4"/>
                    </a:lnTo>
                    <a:lnTo>
                      <a:pt x="26" y="4"/>
                    </a:lnTo>
                    <a:lnTo>
                      <a:pt x="24" y="3"/>
                    </a:lnTo>
                    <a:lnTo>
                      <a:pt x="20" y="3"/>
                    </a:lnTo>
                    <a:lnTo>
                      <a:pt x="19" y="4"/>
                    </a:lnTo>
                    <a:lnTo>
                      <a:pt x="19" y="5"/>
                    </a:lnTo>
                    <a:lnTo>
                      <a:pt x="17" y="6"/>
                    </a:lnTo>
                    <a:lnTo>
                      <a:pt x="17" y="8"/>
                    </a:lnTo>
                    <a:lnTo>
                      <a:pt x="17" y="10"/>
                    </a:lnTo>
                    <a:lnTo>
                      <a:pt x="16" y="14"/>
                    </a:lnTo>
                    <a:lnTo>
                      <a:pt x="16" y="60"/>
                    </a:lnTo>
                    <a:lnTo>
                      <a:pt x="17" y="64"/>
                    </a:lnTo>
                    <a:lnTo>
                      <a:pt x="18" y="69"/>
                    </a:lnTo>
                    <a:lnTo>
                      <a:pt x="19" y="70"/>
                    </a:lnTo>
                    <a:lnTo>
                      <a:pt x="22" y="71"/>
                    </a:lnTo>
                    <a:lnTo>
                      <a:pt x="24" y="71"/>
                    </a:lnTo>
                    <a:lnTo>
                      <a:pt x="25" y="71"/>
                    </a:lnTo>
                    <a:lnTo>
                      <a:pt x="26" y="71"/>
                    </a:lnTo>
                    <a:lnTo>
                      <a:pt x="27" y="70"/>
                    </a:lnTo>
                    <a:lnTo>
                      <a:pt x="28" y="69"/>
                    </a:lnTo>
                    <a:lnTo>
                      <a:pt x="29" y="67"/>
                    </a:lnTo>
                    <a:lnTo>
                      <a:pt x="30" y="63"/>
                    </a:lnTo>
                    <a:lnTo>
                      <a:pt x="31" y="60"/>
                    </a:lnTo>
                    <a:lnTo>
                      <a:pt x="31" y="3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59" name="Freeform 397"/>
              <p:cNvSpPr>
                <a:spLocks/>
              </p:cNvSpPr>
              <p:nvPr/>
            </p:nvSpPr>
            <p:spPr bwMode="auto">
              <a:xfrm>
                <a:off x="4418647" y="4193096"/>
                <a:ext cx="61341" cy="100013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46" y="0"/>
                  </a:cxn>
                  <a:cxn ang="0">
                    <a:pos x="40" y="14"/>
                  </a:cxn>
                  <a:cxn ang="0">
                    <a:pos x="12" y="14"/>
                  </a:cxn>
                  <a:cxn ang="0">
                    <a:pos x="8" y="21"/>
                  </a:cxn>
                  <a:cxn ang="0">
                    <a:pos x="20" y="22"/>
                  </a:cxn>
                  <a:cxn ang="0">
                    <a:pos x="30" y="25"/>
                  </a:cxn>
                  <a:cxn ang="0">
                    <a:pos x="38" y="30"/>
                  </a:cxn>
                  <a:cxn ang="0">
                    <a:pos x="43" y="35"/>
                  </a:cxn>
                  <a:cxn ang="0">
                    <a:pos x="45" y="42"/>
                  </a:cxn>
                  <a:cxn ang="0">
                    <a:pos x="46" y="48"/>
                  </a:cxn>
                  <a:cxn ang="0">
                    <a:pos x="45" y="55"/>
                  </a:cxn>
                  <a:cxn ang="0">
                    <a:pos x="43" y="62"/>
                  </a:cxn>
                  <a:cxn ang="0">
                    <a:pos x="40" y="66"/>
                  </a:cxn>
                  <a:cxn ang="0">
                    <a:pos x="36" y="69"/>
                  </a:cxn>
                  <a:cxn ang="0">
                    <a:pos x="31" y="71"/>
                  </a:cxn>
                  <a:cxn ang="0">
                    <a:pos x="24" y="73"/>
                  </a:cxn>
                  <a:cxn ang="0">
                    <a:pos x="16" y="75"/>
                  </a:cxn>
                  <a:cxn ang="0">
                    <a:pos x="11" y="75"/>
                  </a:cxn>
                  <a:cxn ang="0">
                    <a:pos x="7" y="73"/>
                  </a:cxn>
                  <a:cxn ang="0">
                    <a:pos x="3" y="71"/>
                  </a:cxn>
                  <a:cxn ang="0">
                    <a:pos x="0" y="69"/>
                  </a:cxn>
                  <a:cxn ang="0">
                    <a:pos x="0" y="67"/>
                  </a:cxn>
                  <a:cxn ang="0">
                    <a:pos x="0" y="64"/>
                  </a:cxn>
                  <a:cxn ang="0">
                    <a:pos x="1" y="63"/>
                  </a:cxn>
                  <a:cxn ang="0">
                    <a:pos x="2" y="62"/>
                  </a:cxn>
                  <a:cxn ang="0">
                    <a:pos x="3" y="61"/>
                  </a:cxn>
                  <a:cxn ang="0">
                    <a:pos x="4" y="60"/>
                  </a:cxn>
                  <a:cxn ang="0">
                    <a:pos x="8" y="60"/>
                  </a:cxn>
                  <a:cxn ang="0">
                    <a:pos x="9" y="60"/>
                  </a:cxn>
                  <a:cxn ang="0">
                    <a:pos x="10" y="60"/>
                  </a:cxn>
                  <a:cxn ang="0">
                    <a:pos x="11" y="61"/>
                  </a:cxn>
                  <a:cxn ang="0">
                    <a:pos x="12" y="62"/>
                  </a:cxn>
                  <a:cxn ang="0">
                    <a:pos x="18" y="67"/>
                  </a:cxn>
                  <a:cxn ang="0">
                    <a:pos x="20" y="68"/>
                  </a:cxn>
                  <a:cxn ang="0">
                    <a:pos x="21" y="69"/>
                  </a:cxn>
                  <a:cxn ang="0">
                    <a:pos x="22" y="69"/>
                  </a:cxn>
                  <a:cxn ang="0">
                    <a:pos x="23" y="69"/>
                  </a:cxn>
                  <a:cxn ang="0">
                    <a:pos x="24" y="70"/>
                  </a:cxn>
                  <a:cxn ang="0">
                    <a:pos x="27" y="70"/>
                  </a:cxn>
                  <a:cxn ang="0">
                    <a:pos x="29" y="69"/>
                  </a:cxn>
                  <a:cxn ang="0">
                    <a:pos x="31" y="69"/>
                  </a:cxn>
                  <a:cxn ang="0">
                    <a:pos x="33" y="67"/>
                  </a:cxn>
                  <a:cxn ang="0">
                    <a:pos x="35" y="64"/>
                  </a:cxn>
                  <a:cxn ang="0">
                    <a:pos x="36" y="63"/>
                  </a:cxn>
                  <a:cxn ang="0">
                    <a:pos x="37" y="61"/>
                  </a:cxn>
                  <a:cxn ang="0">
                    <a:pos x="37" y="58"/>
                  </a:cxn>
                  <a:cxn ang="0">
                    <a:pos x="36" y="52"/>
                  </a:cxn>
                  <a:cxn ang="0">
                    <a:pos x="33" y="47"/>
                  </a:cxn>
                  <a:cxn ang="0">
                    <a:pos x="28" y="43"/>
                  </a:cxn>
                  <a:cxn ang="0">
                    <a:pos x="17" y="39"/>
                  </a:cxn>
                  <a:cxn ang="0">
                    <a:pos x="4" y="37"/>
                  </a:cxn>
                  <a:cxn ang="0">
                    <a:pos x="0" y="37"/>
                  </a:cxn>
                  <a:cxn ang="0">
                    <a:pos x="13" y="0"/>
                  </a:cxn>
                </a:cxnLst>
                <a:rect l="0" t="0" r="r" b="b"/>
                <a:pathLst>
                  <a:path w="46" h="75">
                    <a:moveTo>
                      <a:pt x="13" y="0"/>
                    </a:moveTo>
                    <a:lnTo>
                      <a:pt x="46" y="0"/>
                    </a:lnTo>
                    <a:lnTo>
                      <a:pt x="40" y="14"/>
                    </a:lnTo>
                    <a:lnTo>
                      <a:pt x="12" y="14"/>
                    </a:lnTo>
                    <a:lnTo>
                      <a:pt x="8" y="21"/>
                    </a:lnTo>
                    <a:lnTo>
                      <a:pt x="20" y="22"/>
                    </a:lnTo>
                    <a:lnTo>
                      <a:pt x="30" y="25"/>
                    </a:lnTo>
                    <a:lnTo>
                      <a:pt x="38" y="30"/>
                    </a:lnTo>
                    <a:lnTo>
                      <a:pt x="43" y="35"/>
                    </a:lnTo>
                    <a:lnTo>
                      <a:pt x="45" y="42"/>
                    </a:lnTo>
                    <a:lnTo>
                      <a:pt x="46" y="48"/>
                    </a:lnTo>
                    <a:lnTo>
                      <a:pt x="45" y="55"/>
                    </a:lnTo>
                    <a:lnTo>
                      <a:pt x="43" y="62"/>
                    </a:lnTo>
                    <a:lnTo>
                      <a:pt x="40" y="66"/>
                    </a:lnTo>
                    <a:lnTo>
                      <a:pt x="36" y="69"/>
                    </a:lnTo>
                    <a:lnTo>
                      <a:pt x="31" y="71"/>
                    </a:lnTo>
                    <a:lnTo>
                      <a:pt x="24" y="73"/>
                    </a:lnTo>
                    <a:lnTo>
                      <a:pt x="16" y="75"/>
                    </a:lnTo>
                    <a:lnTo>
                      <a:pt x="11" y="75"/>
                    </a:lnTo>
                    <a:lnTo>
                      <a:pt x="7" y="73"/>
                    </a:lnTo>
                    <a:lnTo>
                      <a:pt x="3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4"/>
                    </a:lnTo>
                    <a:lnTo>
                      <a:pt x="1" y="63"/>
                    </a:lnTo>
                    <a:lnTo>
                      <a:pt x="2" y="62"/>
                    </a:lnTo>
                    <a:lnTo>
                      <a:pt x="3" y="61"/>
                    </a:lnTo>
                    <a:lnTo>
                      <a:pt x="4" y="60"/>
                    </a:lnTo>
                    <a:lnTo>
                      <a:pt x="8" y="60"/>
                    </a:lnTo>
                    <a:lnTo>
                      <a:pt x="9" y="60"/>
                    </a:lnTo>
                    <a:lnTo>
                      <a:pt x="10" y="60"/>
                    </a:lnTo>
                    <a:lnTo>
                      <a:pt x="11" y="61"/>
                    </a:lnTo>
                    <a:lnTo>
                      <a:pt x="12" y="62"/>
                    </a:lnTo>
                    <a:lnTo>
                      <a:pt x="18" y="67"/>
                    </a:lnTo>
                    <a:lnTo>
                      <a:pt x="20" y="68"/>
                    </a:lnTo>
                    <a:lnTo>
                      <a:pt x="21" y="69"/>
                    </a:lnTo>
                    <a:lnTo>
                      <a:pt x="22" y="69"/>
                    </a:lnTo>
                    <a:lnTo>
                      <a:pt x="23" y="69"/>
                    </a:lnTo>
                    <a:lnTo>
                      <a:pt x="24" y="70"/>
                    </a:lnTo>
                    <a:lnTo>
                      <a:pt x="27" y="70"/>
                    </a:lnTo>
                    <a:lnTo>
                      <a:pt x="29" y="69"/>
                    </a:lnTo>
                    <a:lnTo>
                      <a:pt x="31" y="69"/>
                    </a:lnTo>
                    <a:lnTo>
                      <a:pt x="33" y="67"/>
                    </a:lnTo>
                    <a:lnTo>
                      <a:pt x="35" y="64"/>
                    </a:lnTo>
                    <a:lnTo>
                      <a:pt x="36" y="63"/>
                    </a:lnTo>
                    <a:lnTo>
                      <a:pt x="37" y="61"/>
                    </a:lnTo>
                    <a:lnTo>
                      <a:pt x="37" y="58"/>
                    </a:lnTo>
                    <a:lnTo>
                      <a:pt x="36" y="52"/>
                    </a:lnTo>
                    <a:lnTo>
                      <a:pt x="33" y="47"/>
                    </a:lnTo>
                    <a:lnTo>
                      <a:pt x="28" y="43"/>
                    </a:lnTo>
                    <a:lnTo>
                      <a:pt x="17" y="39"/>
                    </a:lnTo>
                    <a:lnTo>
                      <a:pt x="4" y="37"/>
                    </a:lnTo>
                    <a:lnTo>
                      <a:pt x="0" y="37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60" name="Line 398"/>
              <p:cNvSpPr>
                <a:spLocks noChangeShapeType="1"/>
              </p:cNvSpPr>
              <p:nvPr/>
            </p:nvSpPr>
            <p:spPr bwMode="auto">
              <a:xfrm>
                <a:off x="4542663" y="5939981"/>
                <a:ext cx="1892237" cy="133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61" name="Line 399"/>
              <p:cNvSpPr>
                <a:spLocks noChangeShapeType="1"/>
              </p:cNvSpPr>
              <p:nvPr/>
            </p:nvSpPr>
            <p:spPr bwMode="auto">
              <a:xfrm>
                <a:off x="4542663" y="5898642"/>
                <a:ext cx="1333" cy="42672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62" name="Line 400"/>
              <p:cNvSpPr>
                <a:spLocks noChangeShapeType="1"/>
              </p:cNvSpPr>
              <p:nvPr/>
            </p:nvSpPr>
            <p:spPr bwMode="auto">
              <a:xfrm>
                <a:off x="4620006" y="5898642"/>
                <a:ext cx="1333" cy="42672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63" name="Line 401"/>
              <p:cNvSpPr>
                <a:spLocks noChangeShapeType="1"/>
              </p:cNvSpPr>
              <p:nvPr/>
            </p:nvSpPr>
            <p:spPr bwMode="auto">
              <a:xfrm>
                <a:off x="4681347" y="5898642"/>
                <a:ext cx="1333" cy="42672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64" name="Line 402"/>
              <p:cNvSpPr>
                <a:spLocks noChangeShapeType="1"/>
              </p:cNvSpPr>
              <p:nvPr/>
            </p:nvSpPr>
            <p:spPr bwMode="auto">
              <a:xfrm>
                <a:off x="4734687" y="5898642"/>
                <a:ext cx="1333" cy="42672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65" name="Line 403"/>
              <p:cNvSpPr>
                <a:spLocks noChangeShapeType="1"/>
              </p:cNvSpPr>
              <p:nvPr/>
            </p:nvSpPr>
            <p:spPr bwMode="auto">
              <a:xfrm>
                <a:off x="4780026" y="5898642"/>
                <a:ext cx="1333" cy="42672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66" name="Line 404"/>
              <p:cNvSpPr>
                <a:spLocks noChangeShapeType="1"/>
              </p:cNvSpPr>
              <p:nvPr/>
            </p:nvSpPr>
            <p:spPr bwMode="auto">
              <a:xfrm>
                <a:off x="4821364" y="5898642"/>
                <a:ext cx="1333" cy="42672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67" name="Line 405"/>
              <p:cNvSpPr>
                <a:spLocks noChangeShapeType="1"/>
              </p:cNvSpPr>
              <p:nvPr/>
            </p:nvSpPr>
            <p:spPr bwMode="auto">
              <a:xfrm>
                <a:off x="4857369" y="5855970"/>
                <a:ext cx="1333" cy="8534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68" name="Freeform 406"/>
              <p:cNvSpPr>
                <a:spLocks/>
              </p:cNvSpPr>
              <p:nvPr/>
            </p:nvSpPr>
            <p:spPr bwMode="auto">
              <a:xfrm>
                <a:off x="4746688" y="6062663"/>
                <a:ext cx="49339" cy="98679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27" y="67"/>
                  </a:cxn>
                  <a:cxn ang="0">
                    <a:pos x="31" y="71"/>
                  </a:cxn>
                  <a:cxn ang="0">
                    <a:pos x="32" y="71"/>
                  </a:cxn>
                  <a:cxn ang="0">
                    <a:pos x="33" y="72"/>
                  </a:cxn>
                  <a:cxn ang="0">
                    <a:pos x="37" y="72"/>
                  </a:cxn>
                  <a:cxn ang="0">
                    <a:pos x="37" y="74"/>
                  </a:cxn>
                  <a:cxn ang="0">
                    <a:pos x="0" y="74"/>
                  </a:cxn>
                  <a:cxn ang="0">
                    <a:pos x="0" y="72"/>
                  </a:cxn>
                  <a:cxn ang="0">
                    <a:pos x="4" y="72"/>
                  </a:cxn>
                  <a:cxn ang="0">
                    <a:pos x="5" y="71"/>
                  </a:cxn>
                  <a:cxn ang="0">
                    <a:pos x="6" y="71"/>
                  </a:cxn>
                  <a:cxn ang="0">
                    <a:pos x="8" y="70"/>
                  </a:cxn>
                  <a:cxn ang="0">
                    <a:pos x="9" y="69"/>
                  </a:cxn>
                  <a:cxn ang="0">
                    <a:pos x="10" y="69"/>
                  </a:cxn>
                  <a:cxn ang="0">
                    <a:pos x="10" y="68"/>
                  </a:cxn>
                  <a:cxn ang="0">
                    <a:pos x="10" y="67"/>
                  </a:cxn>
                  <a:cxn ang="0">
                    <a:pos x="10" y="65"/>
                  </a:cxn>
                  <a:cxn ang="0">
                    <a:pos x="11" y="62"/>
                  </a:cxn>
                  <a:cxn ang="0">
                    <a:pos x="11" y="15"/>
                  </a:cxn>
                  <a:cxn ang="0">
                    <a:pos x="10" y="14"/>
                  </a:cxn>
                  <a:cxn ang="0">
                    <a:pos x="8" y="13"/>
                  </a:cxn>
                  <a:cxn ang="0">
                    <a:pos x="8" y="13"/>
                  </a:cxn>
                  <a:cxn ang="0">
                    <a:pos x="8" y="13"/>
                  </a:cxn>
                  <a:cxn ang="0">
                    <a:pos x="7" y="12"/>
                  </a:cxn>
                  <a:cxn ang="0">
                    <a:pos x="5" y="12"/>
                  </a:cxn>
                  <a:cxn ang="0">
                    <a:pos x="2" y="13"/>
                  </a:cxn>
                  <a:cxn ang="0">
                    <a:pos x="0" y="15"/>
                  </a:cxn>
                  <a:cxn ang="0">
                    <a:pos x="0" y="12"/>
                  </a:cxn>
                  <a:cxn ang="0">
                    <a:pos x="25" y="0"/>
                  </a:cxn>
                  <a:cxn ang="0">
                    <a:pos x="27" y="0"/>
                  </a:cxn>
                </a:cxnLst>
                <a:rect l="0" t="0" r="r" b="b"/>
                <a:pathLst>
                  <a:path w="37" h="74">
                    <a:moveTo>
                      <a:pt x="27" y="0"/>
                    </a:moveTo>
                    <a:lnTo>
                      <a:pt x="27" y="67"/>
                    </a:lnTo>
                    <a:lnTo>
                      <a:pt x="31" y="71"/>
                    </a:lnTo>
                    <a:lnTo>
                      <a:pt x="32" y="71"/>
                    </a:lnTo>
                    <a:lnTo>
                      <a:pt x="33" y="72"/>
                    </a:lnTo>
                    <a:lnTo>
                      <a:pt x="37" y="72"/>
                    </a:lnTo>
                    <a:lnTo>
                      <a:pt x="37" y="74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4" y="72"/>
                    </a:lnTo>
                    <a:lnTo>
                      <a:pt x="5" y="71"/>
                    </a:lnTo>
                    <a:lnTo>
                      <a:pt x="6" y="71"/>
                    </a:lnTo>
                    <a:lnTo>
                      <a:pt x="8" y="70"/>
                    </a:lnTo>
                    <a:lnTo>
                      <a:pt x="9" y="69"/>
                    </a:lnTo>
                    <a:lnTo>
                      <a:pt x="10" y="69"/>
                    </a:lnTo>
                    <a:lnTo>
                      <a:pt x="10" y="68"/>
                    </a:lnTo>
                    <a:lnTo>
                      <a:pt x="10" y="67"/>
                    </a:lnTo>
                    <a:lnTo>
                      <a:pt x="10" y="65"/>
                    </a:lnTo>
                    <a:lnTo>
                      <a:pt x="11" y="62"/>
                    </a:lnTo>
                    <a:lnTo>
                      <a:pt x="11" y="15"/>
                    </a:lnTo>
                    <a:lnTo>
                      <a:pt x="10" y="14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0" y="12"/>
                    </a:lnTo>
                    <a:lnTo>
                      <a:pt x="25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69" name="Freeform 407"/>
              <p:cNvSpPr>
                <a:spLocks noEditPoints="1"/>
              </p:cNvSpPr>
              <p:nvPr/>
            </p:nvSpPr>
            <p:spPr bwMode="auto">
              <a:xfrm>
                <a:off x="4813363" y="6062663"/>
                <a:ext cx="61341" cy="100013"/>
              </a:xfrm>
              <a:custGeom>
                <a:avLst/>
                <a:gdLst/>
                <a:ahLst/>
                <a:cxnLst>
                  <a:cxn ang="0">
                    <a:pos x="45" y="47"/>
                  </a:cxn>
                  <a:cxn ang="0">
                    <a:pos x="42" y="60"/>
                  </a:cxn>
                  <a:cxn ang="0">
                    <a:pos x="38" y="67"/>
                  </a:cxn>
                  <a:cxn ang="0">
                    <a:pos x="33" y="71"/>
                  </a:cxn>
                  <a:cxn ang="0">
                    <a:pos x="27" y="74"/>
                  </a:cxn>
                  <a:cxn ang="0">
                    <a:pos x="20" y="75"/>
                  </a:cxn>
                  <a:cxn ang="0">
                    <a:pos x="13" y="72"/>
                  </a:cxn>
                  <a:cxn ang="0">
                    <a:pos x="6" y="65"/>
                  </a:cxn>
                  <a:cxn ang="0">
                    <a:pos x="4" y="60"/>
                  </a:cxn>
                  <a:cxn ang="0">
                    <a:pos x="2" y="55"/>
                  </a:cxn>
                  <a:cxn ang="0">
                    <a:pos x="0" y="38"/>
                  </a:cxn>
                  <a:cxn ang="0">
                    <a:pos x="3" y="17"/>
                  </a:cxn>
                  <a:cxn ang="0">
                    <a:pos x="11" y="4"/>
                  </a:cxn>
                  <a:cxn ang="0">
                    <a:pos x="22" y="0"/>
                  </a:cxn>
                  <a:cxn ang="0">
                    <a:pos x="35" y="4"/>
                  </a:cxn>
                  <a:cxn ang="0">
                    <a:pos x="43" y="15"/>
                  </a:cxn>
                  <a:cxn ang="0">
                    <a:pos x="46" y="37"/>
                  </a:cxn>
                  <a:cxn ang="0">
                    <a:pos x="30" y="11"/>
                  </a:cxn>
                  <a:cxn ang="0">
                    <a:pos x="28" y="7"/>
                  </a:cxn>
                  <a:cxn ang="0">
                    <a:pos x="24" y="4"/>
                  </a:cxn>
                  <a:cxn ang="0">
                    <a:pos x="20" y="3"/>
                  </a:cxn>
                  <a:cxn ang="0">
                    <a:pos x="17" y="7"/>
                  </a:cxn>
                  <a:cxn ang="0">
                    <a:pos x="16" y="11"/>
                  </a:cxn>
                  <a:cxn ang="0">
                    <a:pos x="16" y="22"/>
                  </a:cxn>
                  <a:cxn ang="0">
                    <a:pos x="15" y="53"/>
                  </a:cxn>
                  <a:cxn ang="0">
                    <a:pos x="16" y="65"/>
                  </a:cxn>
                  <a:cxn ang="0">
                    <a:pos x="18" y="70"/>
                  </a:cxn>
                  <a:cxn ang="0">
                    <a:pos x="24" y="72"/>
                  </a:cxn>
                  <a:cxn ang="0">
                    <a:pos x="27" y="70"/>
                  </a:cxn>
                  <a:cxn ang="0">
                    <a:pos x="28" y="68"/>
                  </a:cxn>
                  <a:cxn ang="0">
                    <a:pos x="30" y="63"/>
                  </a:cxn>
                  <a:cxn ang="0">
                    <a:pos x="30" y="37"/>
                  </a:cxn>
                </a:cxnLst>
                <a:rect l="0" t="0" r="r" b="b"/>
                <a:pathLst>
                  <a:path w="46" h="75">
                    <a:moveTo>
                      <a:pt x="46" y="37"/>
                    </a:moveTo>
                    <a:lnTo>
                      <a:pt x="45" y="47"/>
                    </a:lnTo>
                    <a:lnTo>
                      <a:pt x="43" y="57"/>
                    </a:lnTo>
                    <a:lnTo>
                      <a:pt x="42" y="60"/>
                    </a:lnTo>
                    <a:lnTo>
                      <a:pt x="41" y="63"/>
                    </a:lnTo>
                    <a:lnTo>
                      <a:pt x="38" y="67"/>
                    </a:lnTo>
                    <a:lnTo>
                      <a:pt x="36" y="69"/>
                    </a:lnTo>
                    <a:lnTo>
                      <a:pt x="33" y="71"/>
                    </a:lnTo>
                    <a:lnTo>
                      <a:pt x="29" y="74"/>
                    </a:lnTo>
                    <a:lnTo>
                      <a:pt x="27" y="74"/>
                    </a:lnTo>
                    <a:lnTo>
                      <a:pt x="24" y="75"/>
                    </a:lnTo>
                    <a:lnTo>
                      <a:pt x="20" y="75"/>
                    </a:lnTo>
                    <a:lnTo>
                      <a:pt x="16" y="74"/>
                    </a:lnTo>
                    <a:lnTo>
                      <a:pt x="13" y="72"/>
                    </a:lnTo>
                    <a:lnTo>
                      <a:pt x="8" y="68"/>
                    </a:lnTo>
                    <a:lnTo>
                      <a:pt x="6" y="65"/>
                    </a:lnTo>
                    <a:lnTo>
                      <a:pt x="5" y="63"/>
                    </a:lnTo>
                    <a:lnTo>
                      <a:pt x="4" y="60"/>
                    </a:lnTo>
                    <a:lnTo>
                      <a:pt x="2" y="58"/>
                    </a:lnTo>
                    <a:lnTo>
                      <a:pt x="2" y="55"/>
                    </a:lnTo>
                    <a:lnTo>
                      <a:pt x="0" y="47"/>
                    </a:lnTo>
                    <a:lnTo>
                      <a:pt x="0" y="38"/>
                    </a:lnTo>
                    <a:lnTo>
                      <a:pt x="0" y="27"/>
                    </a:lnTo>
                    <a:lnTo>
                      <a:pt x="3" y="17"/>
                    </a:lnTo>
                    <a:lnTo>
                      <a:pt x="6" y="9"/>
                    </a:lnTo>
                    <a:lnTo>
                      <a:pt x="11" y="4"/>
                    </a:lnTo>
                    <a:lnTo>
                      <a:pt x="16" y="1"/>
                    </a:lnTo>
                    <a:lnTo>
                      <a:pt x="22" y="0"/>
                    </a:lnTo>
                    <a:lnTo>
                      <a:pt x="29" y="1"/>
                    </a:lnTo>
                    <a:lnTo>
                      <a:pt x="35" y="4"/>
                    </a:lnTo>
                    <a:lnTo>
                      <a:pt x="39" y="9"/>
                    </a:lnTo>
                    <a:lnTo>
                      <a:pt x="43" y="15"/>
                    </a:lnTo>
                    <a:lnTo>
                      <a:pt x="45" y="26"/>
                    </a:lnTo>
                    <a:lnTo>
                      <a:pt x="46" y="37"/>
                    </a:lnTo>
                    <a:close/>
                    <a:moveTo>
                      <a:pt x="30" y="37"/>
                    </a:moveTo>
                    <a:lnTo>
                      <a:pt x="30" y="11"/>
                    </a:lnTo>
                    <a:lnTo>
                      <a:pt x="29" y="9"/>
                    </a:lnTo>
                    <a:lnTo>
                      <a:pt x="28" y="7"/>
                    </a:lnTo>
                    <a:lnTo>
                      <a:pt x="26" y="5"/>
                    </a:lnTo>
                    <a:lnTo>
                      <a:pt x="24" y="4"/>
                    </a:lnTo>
                    <a:lnTo>
                      <a:pt x="24" y="3"/>
                    </a:lnTo>
                    <a:lnTo>
                      <a:pt x="20" y="3"/>
                    </a:lnTo>
                    <a:lnTo>
                      <a:pt x="18" y="4"/>
                    </a:lnTo>
                    <a:lnTo>
                      <a:pt x="17" y="7"/>
                    </a:lnTo>
                    <a:lnTo>
                      <a:pt x="16" y="9"/>
                    </a:lnTo>
                    <a:lnTo>
                      <a:pt x="16" y="11"/>
                    </a:lnTo>
                    <a:lnTo>
                      <a:pt x="16" y="15"/>
                    </a:lnTo>
                    <a:lnTo>
                      <a:pt x="16" y="22"/>
                    </a:lnTo>
                    <a:lnTo>
                      <a:pt x="15" y="31"/>
                    </a:lnTo>
                    <a:lnTo>
                      <a:pt x="15" y="53"/>
                    </a:lnTo>
                    <a:lnTo>
                      <a:pt x="16" y="60"/>
                    </a:lnTo>
                    <a:lnTo>
                      <a:pt x="16" y="65"/>
                    </a:lnTo>
                    <a:lnTo>
                      <a:pt x="18" y="69"/>
                    </a:lnTo>
                    <a:lnTo>
                      <a:pt x="18" y="70"/>
                    </a:lnTo>
                    <a:lnTo>
                      <a:pt x="21" y="72"/>
                    </a:lnTo>
                    <a:lnTo>
                      <a:pt x="24" y="72"/>
                    </a:lnTo>
                    <a:lnTo>
                      <a:pt x="25" y="71"/>
                    </a:lnTo>
                    <a:lnTo>
                      <a:pt x="27" y="70"/>
                    </a:lnTo>
                    <a:lnTo>
                      <a:pt x="27" y="69"/>
                    </a:lnTo>
                    <a:lnTo>
                      <a:pt x="28" y="68"/>
                    </a:lnTo>
                    <a:lnTo>
                      <a:pt x="29" y="67"/>
                    </a:lnTo>
                    <a:lnTo>
                      <a:pt x="30" y="63"/>
                    </a:lnTo>
                    <a:lnTo>
                      <a:pt x="30" y="60"/>
                    </a:lnTo>
                    <a:lnTo>
                      <a:pt x="30" y="3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70" name="Rectangle 408"/>
              <p:cNvSpPr>
                <a:spLocks noChangeArrowheads="1"/>
              </p:cNvSpPr>
              <p:nvPr/>
            </p:nvSpPr>
            <p:spPr bwMode="auto">
              <a:xfrm>
                <a:off x="4924044" y="6029325"/>
                <a:ext cx="32004" cy="1066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71" name="Freeform 409"/>
              <p:cNvSpPr>
                <a:spLocks/>
              </p:cNvSpPr>
              <p:nvPr/>
            </p:nvSpPr>
            <p:spPr bwMode="auto">
              <a:xfrm>
                <a:off x="4961382" y="5981319"/>
                <a:ext cx="50673" cy="80010"/>
              </a:xfrm>
              <a:custGeom>
                <a:avLst/>
                <a:gdLst/>
                <a:ahLst/>
                <a:cxnLst>
                  <a:cxn ang="0">
                    <a:pos x="34" y="60"/>
                  </a:cxn>
                  <a:cxn ang="0">
                    <a:pos x="0" y="60"/>
                  </a:cxn>
                  <a:cxn ang="0">
                    <a:pos x="0" y="59"/>
                  </a:cxn>
                  <a:cxn ang="0">
                    <a:pos x="7" y="50"/>
                  </a:cxn>
                  <a:cxn ang="0">
                    <a:pos x="13" y="43"/>
                  </a:cxn>
                  <a:cxn ang="0">
                    <a:pos x="17" y="37"/>
                  </a:cxn>
                  <a:cxn ang="0">
                    <a:pos x="21" y="33"/>
                  </a:cxn>
                  <a:cxn ang="0">
                    <a:pos x="23" y="26"/>
                  </a:cxn>
                  <a:cxn ang="0">
                    <a:pos x="23" y="20"/>
                  </a:cxn>
                  <a:cxn ang="0">
                    <a:pos x="22" y="15"/>
                  </a:cxn>
                  <a:cxn ang="0">
                    <a:pos x="21" y="13"/>
                  </a:cxn>
                  <a:cxn ang="0">
                    <a:pos x="19" y="12"/>
                  </a:cxn>
                  <a:cxn ang="0">
                    <a:pos x="13" y="10"/>
                  </a:cxn>
                  <a:cxn ang="0">
                    <a:pos x="9" y="11"/>
                  </a:cxn>
                  <a:cxn ang="0">
                    <a:pos x="5" y="13"/>
                  </a:cxn>
                  <a:cxn ang="0">
                    <a:pos x="2" y="17"/>
                  </a:cxn>
                  <a:cxn ang="0">
                    <a:pos x="0" y="17"/>
                  </a:cxn>
                  <a:cxn ang="0">
                    <a:pos x="4" y="10"/>
                  </a:cxn>
                  <a:cxn ang="0">
                    <a:pos x="8" y="4"/>
                  </a:cxn>
                  <a:cxn ang="0">
                    <a:pos x="11" y="2"/>
                  </a:cxn>
                  <a:cxn ang="0">
                    <a:pos x="19" y="0"/>
                  </a:cxn>
                  <a:cxn ang="0">
                    <a:pos x="21" y="1"/>
                  </a:cxn>
                  <a:cxn ang="0">
                    <a:pos x="25" y="1"/>
                  </a:cxn>
                  <a:cxn ang="0">
                    <a:pos x="27" y="2"/>
                  </a:cxn>
                  <a:cxn ang="0">
                    <a:pos x="29" y="4"/>
                  </a:cxn>
                  <a:cxn ang="0">
                    <a:pos x="31" y="6"/>
                  </a:cxn>
                  <a:cxn ang="0">
                    <a:pos x="33" y="8"/>
                  </a:cxn>
                  <a:cxn ang="0">
                    <a:pos x="34" y="10"/>
                  </a:cxn>
                  <a:cxn ang="0">
                    <a:pos x="35" y="13"/>
                  </a:cxn>
                  <a:cxn ang="0">
                    <a:pos x="35" y="15"/>
                  </a:cxn>
                  <a:cxn ang="0">
                    <a:pos x="34" y="20"/>
                  </a:cxn>
                  <a:cxn ang="0">
                    <a:pos x="32" y="26"/>
                  </a:cxn>
                  <a:cxn ang="0">
                    <a:pos x="28" y="33"/>
                  </a:cxn>
                  <a:cxn ang="0">
                    <a:pos x="22" y="40"/>
                  </a:cxn>
                  <a:cxn ang="0">
                    <a:pos x="13" y="49"/>
                  </a:cxn>
                  <a:cxn ang="0">
                    <a:pos x="31" y="49"/>
                  </a:cxn>
                  <a:cxn ang="0">
                    <a:pos x="33" y="47"/>
                  </a:cxn>
                  <a:cxn ang="0">
                    <a:pos x="34" y="47"/>
                  </a:cxn>
                  <a:cxn ang="0">
                    <a:pos x="34" y="46"/>
                  </a:cxn>
                  <a:cxn ang="0">
                    <a:pos x="36" y="43"/>
                  </a:cxn>
                  <a:cxn ang="0">
                    <a:pos x="38" y="43"/>
                  </a:cxn>
                  <a:cxn ang="0">
                    <a:pos x="34" y="60"/>
                  </a:cxn>
                </a:cxnLst>
                <a:rect l="0" t="0" r="r" b="b"/>
                <a:pathLst>
                  <a:path w="38" h="60">
                    <a:moveTo>
                      <a:pt x="34" y="60"/>
                    </a:moveTo>
                    <a:lnTo>
                      <a:pt x="0" y="60"/>
                    </a:lnTo>
                    <a:lnTo>
                      <a:pt x="0" y="59"/>
                    </a:lnTo>
                    <a:lnTo>
                      <a:pt x="7" y="50"/>
                    </a:lnTo>
                    <a:lnTo>
                      <a:pt x="13" y="43"/>
                    </a:lnTo>
                    <a:lnTo>
                      <a:pt x="17" y="37"/>
                    </a:lnTo>
                    <a:lnTo>
                      <a:pt x="21" y="33"/>
                    </a:lnTo>
                    <a:lnTo>
                      <a:pt x="23" y="26"/>
                    </a:lnTo>
                    <a:lnTo>
                      <a:pt x="23" y="20"/>
                    </a:lnTo>
                    <a:lnTo>
                      <a:pt x="22" y="15"/>
                    </a:lnTo>
                    <a:lnTo>
                      <a:pt x="21" y="13"/>
                    </a:lnTo>
                    <a:lnTo>
                      <a:pt x="19" y="12"/>
                    </a:lnTo>
                    <a:lnTo>
                      <a:pt x="13" y="10"/>
                    </a:lnTo>
                    <a:lnTo>
                      <a:pt x="9" y="11"/>
                    </a:lnTo>
                    <a:lnTo>
                      <a:pt x="5" y="13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1" y="2"/>
                    </a:lnTo>
                    <a:lnTo>
                      <a:pt x="19" y="0"/>
                    </a:lnTo>
                    <a:lnTo>
                      <a:pt x="21" y="1"/>
                    </a:lnTo>
                    <a:lnTo>
                      <a:pt x="25" y="1"/>
                    </a:lnTo>
                    <a:lnTo>
                      <a:pt x="27" y="2"/>
                    </a:lnTo>
                    <a:lnTo>
                      <a:pt x="29" y="4"/>
                    </a:lnTo>
                    <a:lnTo>
                      <a:pt x="31" y="6"/>
                    </a:lnTo>
                    <a:lnTo>
                      <a:pt x="33" y="8"/>
                    </a:lnTo>
                    <a:lnTo>
                      <a:pt x="34" y="10"/>
                    </a:lnTo>
                    <a:lnTo>
                      <a:pt x="35" y="13"/>
                    </a:lnTo>
                    <a:lnTo>
                      <a:pt x="35" y="15"/>
                    </a:lnTo>
                    <a:lnTo>
                      <a:pt x="34" y="20"/>
                    </a:lnTo>
                    <a:lnTo>
                      <a:pt x="32" y="26"/>
                    </a:lnTo>
                    <a:lnTo>
                      <a:pt x="28" y="33"/>
                    </a:lnTo>
                    <a:lnTo>
                      <a:pt x="22" y="40"/>
                    </a:lnTo>
                    <a:lnTo>
                      <a:pt x="13" y="49"/>
                    </a:lnTo>
                    <a:lnTo>
                      <a:pt x="31" y="49"/>
                    </a:lnTo>
                    <a:lnTo>
                      <a:pt x="33" y="47"/>
                    </a:lnTo>
                    <a:lnTo>
                      <a:pt x="34" y="47"/>
                    </a:lnTo>
                    <a:lnTo>
                      <a:pt x="34" y="46"/>
                    </a:lnTo>
                    <a:lnTo>
                      <a:pt x="36" y="43"/>
                    </a:lnTo>
                    <a:lnTo>
                      <a:pt x="38" y="43"/>
                    </a:lnTo>
                    <a:lnTo>
                      <a:pt x="34" y="6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72" name="Line 410"/>
              <p:cNvSpPr>
                <a:spLocks noChangeShapeType="1"/>
              </p:cNvSpPr>
              <p:nvPr/>
            </p:nvSpPr>
            <p:spPr bwMode="auto">
              <a:xfrm>
                <a:off x="5096065" y="5898642"/>
                <a:ext cx="1333" cy="42672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73" name="Line 411"/>
              <p:cNvSpPr>
                <a:spLocks noChangeShapeType="1"/>
              </p:cNvSpPr>
              <p:nvPr/>
            </p:nvSpPr>
            <p:spPr bwMode="auto">
              <a:xfrm>
                <a:off x="5234750" y="5898642"/>
                <a:ext cx="1333" cy="42672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74" name="Line 412"/>
              <p:cNvSpPr>
                <a:spLocks noChangeShapeType="1"/>
              </p:cNvSpPr>
              <p:nvPr/>
            </p:nvSpPr>
            <p:spPr bwMode="auto">
              <a:xfrm>
                <a:off x="5334762" y="5898642"/>
                <a:ext cx="1333" cy="42672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75" name="Line 413"/>
              <p:cNvSpPr>
                <a:spLocks noChangeShapeType="1"/>
              </p:cNvSpPr>
              <p:nvPr/>
            </p:nvSpPr>
            <p:spPr bwMode="auto">
              <a:xfrm>
                <a:off x="5409438" y="5898642"/>
                <a:ext cx="1333" cy="42672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76" name="Line 414"/>
              <p:cNvSpPr>
                <a:spLocks noChangeShapeType="1"/>
              </p:cNvSpPr>
              <p:nvPr/>
            </p:nvSpPr>
            <p:spPr bwMode="auto">
              <a:xfrm>
                <a:off x="5472113" y="5898642"/>
                <a:ext cx="1333" cy="42672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77" name="Line 415"/>
              <p:cNvSpPr>
                <a:spLocks noChangeShapeType="1"/>
              </p:cNvSpPr>
              <p:nvPr/>
            </p:nvSpPr>
            <p:spPr bwMode="auto">
              <a:xfrm>
                <a:off x="5526787" y="5898642"/>
                <a:ext cx="1333" cy="42672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78" name="Line 416"/>
              <p:cNvSpPr>
                <a:spLocks noChangeShapeType="1"/>
              </p:cNvSpPr>
              <p:nvPr/>
            </p:nvSpPr>
            <p:spPr bwMode="auto">
              <a:xfrm>
                <a:off x="5572126" y="5898642"/>
                <a:ext cx="1333" cy="42672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79" name="Line 417"/>
              <p:cNvSpPr>
                <a:spLocks noChangeShapeType="1"/>
              </p:cNvSpPr>
              <p:nvPr/>
            </p:nvSpPr>
            <p:spPr bwMode="auto">
              <a:xfrm>
                <a:off x="5613464" y="5898642"/>
                <a:ext cx="1333" cy="42672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80" name="Line 418"/>
              <p:cNvSpPr>
                <a:spLocks noChangeShapeType="1"/>
              </p:cNvSpPr>
              <p:nvPr/>
            </p:nvSpPr>
            <p:spPr bwMode="auto">
              <a:xfrm>
                <a:off x="5648135" y="5855970"/>
                <a:ext cx="1333" cy="8534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81" name="Freeform 419"/>
              <p:cNvSpPr>
                <a:spLocks/>
              </p:cNvSpPr>
              <p:nvPr/>
            </p:nvSpPr>
            <p:spPr bwMode="auto">
              <a:xfrm>
                <a:off x="5536121" y="6062663"/>
                <a:ext cx="49339" cy="98679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27" y="67"/>
                  </a:cxn>
                  <a:cxn ang="0">
                    <a:pos x="31" y="71"/>
                  </a:cxn>
                  <a:cxn ang="0">
                    <a:pos x="33" y="71"/>
                  </a:cxn>
                  <a:cxn ang="0">
                    <a:pos x="34" y="72"/>
                  </a:cxn>
                  <a:cxn ang="0">
                    <a:pos x="37" y="72"/>
                  </a:cxn>
                  <a:cxn ang="0">
                    <a:pos x="37" y="74"/>
                  </a:cxn>
                  <a:cxn ang="0">
                    <a:pos x="0" y="74"/>
                  </a:cxn>
                  <a:cxn ang="0">
                    <a:pos x="0" y="72"/>
                  </a:cxn>
                  <a:cxn ang="0">
                    <a:pos x="4" y="72"/>
                  </a:cxn>
                  <a:cxn ang="0">
                    <a:pos x="6" y="71"/>
                  </a:cxn>
                  <a:cxn ang="0">
                    <a:pos x="7" y="71"/>
                  </a:cxn>
                  <a:cxn ang="0">
                    <a:pos x="8" y="70"/>
                  </a:cxn>
                  <a:cxn ang="0">
                    <a:pos x="10" y="69"/>
                  </a:cxn>
                  <a:cxn ang="0">
                    <a:pos x="10" y="69"/>
                  </a:cxn>
                  <a:cxn ang="0">
                    <a:pos x="10" y="68"/>
                  </a:cxn>
                  <a:cxn ang="0">
                    <a:pos x="11" y="67"/>
                  </a:cxn>
                  <a:cxn ang="0">
                    <a:pos x="11" y="65"/>
                  </a:cxn>
                  <a:cxn ang="0">
                    <a:pos x="12" y="62"/>
                  </a:cxn>
                  <a:cxn ang="0">
                    <a:pos x="12" y="15"/>
                  </a:cxn>
                  <a:cxn ang="0">
                    <a:pos x="10" y="14"/>
                  </a:cxn>
                  <a:cxn ang="0">
                    <a:pos x="9" y="13"/>
                  </a:cxn>
                  <a:cxn ang="0">
                    <a:pos x="8" y="13"/>
                  </a:cxn>
                  <a:cxn ang="0">
                    <a:pos x="8" y="13"/>
                  </a:cxn>
                  <a:cxn ang="0">
                    <a:pos x="8" y="12"/>
                  </a:cxn>
                  <a:cxn ang="0">
                    <a:pos x="6" y="12"/>
                  </a:cxn>
                  <a:cxn ang="0">
                    <a:pos x="3" y="13"/>
                  </a:cxn>
                  <a:cxn ang="0">
                    <a:pos x="1" y="15"/>
                  </a:cxn>
                  <a:cxn ang="0">
                    <a:pos x="0" y="12"/>
                  </a:cxn>
                  <a:cxn ang="0">
                    <a:pos x="26" y="0"/>
                  </a:cxn>
                  <a:cxn ang="0">
                    <a:pos x="27" y="0"/>
                  </a:cxn>
                </a:cxnLst>
                <a:rect l="0" t="0" r="r" b="b"/>
                <a:pathLst>
                  <a:path w="37" h="74">
                    <a:moveTo>
                      <a:pt x="27" y="0"/>
                    </a:moveTo>
                    <a:lnTo>
                      <a:pt x="27" y="67"/>
                    </a:lnTo>
                    <a:lnTo>
                      <a:pt x="31" y="71"/>
                    </a:lnTo>
                    <a:lnTo>
                      <a:pt x="33" y="71"/>
                    </a:lnTo>
                    <a:lnTo>
                      <a:pt x="34" y="72"/>
                    </a:lnTo>
                    <a:lnTo>
                      <a:pt x="37" y="72"/>
                    </a:lnTo>
                    <a:lnTo>
                      <a:pt x="37" y="74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4" y="72"/>
                    </a:lnTo>
                    <a:lnTo>
                      <a:pt x="6" y="71"/>
                    </a:lnTo>
                    <a:lnTo>
                      <a:pt x="7" y="71"/>
                    </a:lnTo>
                    <a:lnTo>
                      <a:pt x="8" y="70"/>
                    </a:lnTo>
                    <a:lnTo>
                      <a:pt x="10" y="69"/>
                    </a:lnTo>
                    <a:lnTo>
                      <a:pt x="10" y="69"/>
                    </a:lnTo>
                    <a:lnTo>
                      <a:pt x="10" y="68"/>
                    </a:lnTo>
                    <a:lnTo>
                      <a:pt x="11" y="67"/>
                    </a:lnTo>
                    <a:lnTo>
                      <a:pt x="11" y="65"/>
                    </a:lnTo>
                    <a:lnTo>
                      <a:pt x="12" y="62"/>
                    </a:lnTo>
                    <a:lnTo>
                      <a:pt x="12" y="15"/>
                    </a:lnTo>
                    <a:lnTo>
                      <a:pt x="10" y="14"/>
                    </a:lnTo>
                    <a:lnTo>
                      <a:pt x="9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3" y="13"/>
                    </a:lnTo>
                    <a:lnTo>
                      <a:pt x="1" y="15"/>
                    </a:lnTo>
                    <a:lnTo>
                      <a:pt x="0" y="12"/>
                    </a:lnTo>
                    <a:lnTo>
                      <a:pt x="26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82" name="Freeform 420"/>
              <p:cNvSpPr>
                <a:spLocks noEditPoints="1"/>
              </p:cNvSpPr>
              <p:nvPr/>
            </p:nvSpPr>
            <p:spPr bwMode="auto">
              <a:xfrm>
                <a:off x="5602796" y="6062663"/>
                <a:ext cx="62674" cy="100013"/>
              </a:xfrm>
              <a:custGeom>
                <a:avLst/>
                <a:gdLst/>
                <a:ahLst/>
                <a:cxnLst>
                  <a:cxn ang="0">
                    <a:pos x="46" y="47"/>
                  </a:cxn>
                  <a:cxn ang="0">
                    <a:pos x="43" y="60"/>
                  </a:cxn>
                  <a:cxn ang="0">
                    <a:pos x="39" y="67"/>
                  </a:cxn>
                  <a:cxn ang="0">
                    <a:pos x="34" y="71"/>
                  </a:cxn>
                  <a:cxn ang="0">
                    <a:pos x="28" y="74"/>
                  </a:cxn>
                  <a:cxn ang="0">
                    <a:pos x="20" y="75"/>
                  </a:cxn>
                  <a:cxn ang="0">
                    <a:pos x="14" y="72"/>
                  </a:cxn>
                  <a:cxn ang="0">
                    <a:pos x="7" y="65"/>
                  </a:cxn>
                  <a:cxn ang="0">
                    <a:pos x="4" y="60"/>
                  </a:cxn>
                  <a:cxn ang="0">
                    <a:pos x="2" y="55"/>
                  </a:cxn>
                  <a:cxn ang="0">
                    <a:pos x="0" y="38"/>
                  </a:cxn>
                  <a:cxn ang="0">
                    <a:pos x="4" y="17"/>
                  </a:cxn>
                  <a:cxn ang="0">
                    <a:pos x="12" y="4"/>
                  </a:cxn>
                  <a:cxn ang="0">
                    <a:pos x="22" y="0"/>
                  </a:cxn>
                  <a:cxn ang="0">
                    <a:pos x="35" y="4"/>
                  </a:cxn>
                  <a:cxn ang="0">
                    <a:pos x="43" y="15"/>
                  </a:cxn>
                  <a:cxn ang="0">
                    <a:pos x="47" y="37"/>
                  </a:cxn>
                  <a:cxn ang="0">
                    <a:pos x="31" y="11"/>
                  </a:cxn>
                  <a:cxn ang="0">
                    <a:pos x="29" y="7"/>
                  </a:cxn>
                  <a:cxn ang="0">
                    <a:pos x="25" y="4"/>
                  </a:cxn>
                  <a:cxn ang="0">
                    <a:pos x="20" y="3"/>
                  </a:cxn>
                  <a:cxn ang="0">
                    <a:pos x="18" y="7"/>
                  </a:cxn>
                  <a:cxn ang="0">
                    <a:pos x="17" y="11"/>
                  </a:cxn>
                  <a:cxn ang="0">
                    <a:pos x="16" y="22"/>
                  </a:cxn>
                  <a:cxn ang="0">
                    <a:pos x="16" y="53"/>
                  </a:cxn>
                  <a:cxn ang="0">
                    <a:pos x="17" y="65"/>
                  </a:cxn>
                  <a:cxn ang="0">
                    <a:pos x="19" y="70"/>
                  </a:cxn>
                  <a:cxn ang="0">
                    <a:pos x="25" y="72"/>
                  </a:cxn>
                  <a:cxn ang="0">
                    <a:pos x="27" y="70"/>
                  </a:cxn>
                  <a:cxn ang="0">
                    <a:pos x="29" y="68"/>
                  </a:cxn>
                  <a:cxn ang="0">
                    <a:pos x="31" y="63"/>
                  </a:cxn>
                  <a:cxn ang="0">
                    <a:pos x="31" y="37"/>
                  </a:cxn>
                </a:cxnLst>
                <a:rect l="0" t="0" r="r" b="b"/>
                <a:pathLst>
                  <a:path w="47" h="75">
                    <a:moveTo>
                      <a:pt x="47" y="37"/>
                    </a:moveTo>
                    <a:lnTo>
                      <a:pt x="46" y="47"/>
                    </a:lnTo>
                    <a:lnTo>
                      <a:pt x="43" y="57"/>
                    </a:lnTo>
                    <a:lnTo>
                      <a:pt x="43" y="60"/>
                    </a:lnTo>
                    <a:lnTo>
                      <a:pt x="41" y="63"/>
                    </a:lnTo>
                    <a:lnTo>
                      <a:pt x="39" y="67"/>
                    </a:lnTo>
                    <a:lnTo>
                      <a:pt x="37" y="69"/>
                    </a:lnTo>
                    <a:lnTo>
                      <a:pt x="34" y="71"/>
                    </a:lnTo>
                    <a:lnTo>
                      <a:pt x="30" y="74"/>
                    </a:lnTo>
                    <a:lnTo>
                      <a:pt x="28" y="74"/>
                    </a:lnTo>
                    <a:lnTo>
                      <a:pt x="25" y="75"/>
                    </a:lnTo>
                    <a:lnTo>
                      <a:pt x="20" y="75"/>
                    </a:lnTo>
                    <a:lnTo>
                      <a:pt x="16" y="74"/>
                    </a:lnTo>
                    <a:lnTo>
                      <a:pt x="14" y="72"/>
                    </a:lnTo>
                    <a:lnTo>
                      <a:pt x="9" y="68"/>
                    </a:lnTo>
                    <a:lnTo>
                      <a:pt x="7" y="65"/>
                    </a:lnTo>
                    <a:lnTo>
                      <a:pt x="6" y="63"/>
                    </a:lnTo>
                    <a:lnTo>
                      <a:pt x="4" y="60"/>
                    </a:lnTo>
                    <a:lnTo>
                      <a:pt x="3" y="58"/>
                    </a:lnTo>
                    <a:lnTo>
                      <a:pt x="2" y="55"/>
                    </a:lnTo>
                    <a:lnTo>
                      <a:pt x="1" y="47"/>
                    </a:lnTo>
                    <a:lnTo>
                      <a:pt x="0" y="38"/>
                    </a:lnTo>
                    <a:lnTo>
                      <a:pt x="1" y="27"/>
                    </a:lnTo>
                    <a:lnTo>
                      <a:pt x="4" y="17"/>
                    </a:lnTo>
                    <a:lnTo>
                      <a:pt x="7" y="9"/>
                    </a:lnTo>
                    <a:lnTo>
                      <a:pt x="12" y="4"/>
                    </a:lnTo>
                    <a:lnTo>
                      <a:pt x="17" y="1"/>
                    </a:lnTo>
                    <a:lnTo>
                      <a:pt x="22" y="0"/>
                    </a:lnTo>
                    <a:lnTo>
                      <a:pt x="29" y="1"/>
                    </a:lnTo>
                    <a:lnTo>
                      <a:pt x="35" y="4"/>
                    </a:lnTo>
                    <a:lnTo>
                      <a:pt x="39" y="9"/>
                    </a:lnTo>
                    <a:lnTo>
                      <a:pt x="43" y="15"/>
                    </a:lnTo>
                    <a:lnTo>
                      <a:pt x="46" y="26"/>
                    </a:lnTo>
                    <a:lnTo>
                      <a:pt x="47" y="37"/>
                    </a:lnTo>
                    <a:close/>
                    <a:moveTo>
                      <a:pt x="31" y="37"/>
                    </a:moveTo>
                    <a:lnTo>
                      <a:pt x="31" y="11"/>
                    </a:lnTo>
                    <a:lnTo>
                      <a:pt x="30" y="9"/>
                    </a:lnTo>
                    <a:lnTo>
                      <a:pt x="29" y="7"/>
                    </a:lnTo>
                    <a:lnTo>
                      <a:pt x="27" y="5"/>
                    </a:lnTo>
                    <a:lnTo>
                      <a:pt x="25" y="4"/>
                    </a:lnTo>
                    <a:lnTo>
                      <a:pt x="25" y="3"/>
                    </a:lnTo>
                    <a:lnTo>
                      <a:pt x="20" y="3"/>
                    </a:lnTo>
                    <a:lnTo>
                      <a:pt x="19" y="4"/>
                    </a:lnTo>
                    <a:lnTo>
                      <a:pt x="18" y="7"/>
                    </a:lnTo>
                    <a:lnTo>
                      <a:pt x="17" y="9"/>
                    </a:lnTo>
                    <a:lnTo>
                      <a:pt x="17" y="11"/>
                    </a:lnTo>
                    <a:lnTo>
                      <a:pt x="16" y="15"/>
                    </a:lnTo>
                    <a:lnTo>
                      <a:pt x="16" y="22"/>
                    </a:lnTo>
                    <a:lnTo>
                      <a:pt x="16" y="31"/>
                    </a:lnTo>
                    <a:lnTo>
                      <a:pt x="16" y="53"/>
                    </a:lnTo>
                    <a:lnTo>
                      <a:pt x="16" y="60"/>
                    </a:lnTo>
                    <a:lnTo>
                      <a:pt x="17" y="65"/>
                    </a:lnTo>
                    <a:lnTo>
                      <a:pt x="18" y="69"/>
                    </a:lnTo>
                    <a:lnTo>
                      <a:pt x="19" y="70"/>
                    </a:lnTo>
                    <a:lnTo>
                      <a:pt x="22" y="72"/>
                    </a:lnTo>
                    <a:lnTo>
                      <a:pt x="25" y="72"/>
                    </a:lnTo>
                    <a:lnTo>
                      <a:pt x="26" y="71"/>
                    </a:lnTo>
                    <a:lnTo>
                      <a:pt x="27" y="70"/>
                    </a:lnTo>
                    <a:lnTo>
                      <a:pt x="27" y="69"/>
                    </a:lnTo>
                    <a:lnTo>
                      <a:pt x="29" y="68"/>
                    </a:lnTo>
                    <a:lnTo>
                      <a:pt x="29" y="67"/>
                    </a:lnTo>
                    <a:lnTo>
                      <a:pt x="31" y="63"/>
                    </a:lnTo>
                    <a:lnTo>
                      <a:pt x="31" y="60"/>
                    </a:lnTo>
                    <a:lnTo>
                      <a:pt x="31" y="3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83" name="Rectangle 421"/>
              <p:cNvSpPr>
                <a:spLocks noChangeArrowheads="1"/>
              </p:cNvSpPr>
              <p:nvPr/>
            </p:nvSpPr>
            <p:spPr bwMode="auto">
              <a:xfrm>
                <a:off x="5714810" y="6029325"/>
                <a:ext cx="30670" cy="1066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84" name="Freeform 422"/>
              <p:cNvSpPr>
                <a:spLocks/>
              </p:cNvSpPr>
              <p:nvPr/>
            </p:nvSpPr>
            <p:spPr bwMode="auto">
              <a:xfrm>
                <a:off x="5758816" y="5981319"/>
                <a:ext cx="40005" cy="80010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21" y="54"/>
                  </a:cxn>
                  <a:cxn ang="0">
                    <a:pos x="25" y="58"/>
                  </a:cxn>
                  <a:cxn ang="0">
                    <a:pos x="30" y="58"/>
                  </a:cxn>
                  <a:cxn ang="0">
                    <a:pos x="30" y="60"/>
                  </a:cxn>
                  <a:cxn ang="0">
                    <a:pos x="0" y="60"/>
                  </a:cxn>
                  <a:cxn ang="0">
                    <a:pos x="0" y="58"/>
                  </a:cxn>
                  <a:cxn ang="0">
                    <a:pos x="5" y="58"/>
                  </a:cxn>
                  <a:cxn ang="0">
                    <a:pos x="6" y="57"/>
                  </a:cxn>
                  <a:cxn ang="0">
                    <a:pos x="9" y="54"/>
                  </a:cxn>
                  <a:cxn ang="0">
                    <a:pos x="9" y="12"/>
                  </a:cxn>
                  <a:cxn ang="0">
                    <a:pos x="8" y="12"/>
                  </a:cxn>
                  <a:cxn ang="0">
                    <a:pos x="7" y="12"/>
                  </a:cxn>
                  <a:cxn ang="0">
                    <a:pos x="5" y="10"/>
                  </a:cxn>
                  <a:cxn ang="0">
                    <a:pos x="3" y="12"/>
                  </a:cxn>
                  <a:cxn ang="0">
                    <a:pos x="1" y="12"/>
                  </a:cxn>
                  <a:cxn ang="0">
                    <a:pos x="0" y="10"/>
                  </a:cxn>
                  <a:cxn ang="0">
                    <a:pos x="21" y="0"/>
                  </a:cxn>
                  <a:cxn ang="0">
                    <a:pos x="21" y="0"/>
                  </a:cxn>
                </a:cxnLst>
                <a:rect l="0" t="0" r="r" b="b"/>
                <a:pathLst>
                  <a:path w="30" h="60">
                    <a:moveTo>
                      <a:pt x="21" y="0"/>
                    </a:moveTo>
                    <a:lnTo>
                      <a:pt x="21" y="54"/>
                    </a:lnTo>
                    <a:lnTo>
                      <a:pt x="25" y="58"/>
                    </a:lnTo>
                    <a:lnTo>
                      <a:pt x="30" y="58"/>
                    </a:lnTo>
                    <a:lnTo>
                      <a:pt x="30" y="60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5" y="58"/>
                    </a:lnTo>
                    <a:lnTo>
                      <a:pt x="6" y="57"/>
                    </a:lnTo>
                    <a:lnTo>
                      <a:pt x="9" y="54"/>
                    </a:lnTo>
                    <a:lnTo>
                      <a:pt x="9" y="12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0" y="10"/>
                    </a:lnTo>
                    <a:lnTo>
                      <a:pt x="21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85" name="Line 423"/>
              <p:cNvSpPr>
                <a:spLocks noChangeShapeType="1"/>
              </p:cNvSpPr>
              <p:nvPr/>
            </p:nvSpPr>
            <p:spPr bwMode="auto">
              <a:xfrm>
                <a:off x="5886832" y="5898642"/>
                <a:ext cx="1333" cy="42672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86" name="Line 424"/>
              <p:cNvSpPr>
                <a:spLocks noChangeShapeType="1"/>
              </p:cNvSpPr>
              <p:nvPr/>
            </p:nvSpPr>
            <p:spPr bwMode="auto">
              <a:xfrm>
                <a:off x="6025516" y="5898642"/>
                <a:ext cx="1333" cy="42672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87" name="Line 425"/>
              <p:cNvSpPr>
                <a:spLocks noChangeShapeType="1"/>
              </p:cNvSpPr>
              <p:nvPr/>
            </p:nvSpPr>
            <p:spPr bwMode="auto">
              <a:xfrm>
                <a:off x="6124195" y="5898642"/>
                <a:ext cx="1333" cy="42672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88" name="Line 426"/>
              <p:cNvSpPr>
                <a:spLocks noChangeShapeType="1"/>
              </p:cNvSpPr>
              <p:nvPr/>
            </p:nvSpPr>
            <p:spPr bwMode="auto">
              <a:xfrm>
                <a:off x="6201538" y="5898642"/>
                <a:ext cx="1333" cy="42672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89" name="Line 427"/>
              <p:cNvSpPr>
                <a:spLocks noChangeShapeType="1"/>
              </p:cNvSpPr>
              <p:nvPr/>
            </p:nvSpPr>
            <p:spPr bwMode="auto">
              <a:xfrm>
                <a:off x="6264212" y="5898642"/>
                <a:ext cx="1333" cy="42672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90" name="Line 428"/>
              <p:cNvSpPr>
                <a:spLocks noChangeShapeType="1"/>
              </p:cNvSpPr>
              <p:nvPr/>
            </p:nvSpPr>
            <p:spPr bwMode="auto">
              <a:xfrm>
                <a:off x="6316219" y="5898642"/>
                <a:ext cx="1333" cy="42672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91" name="Line 429"/>
              <p:cNvSpPr>
                <a:spLocks noChangeShapeType="1"/>
              </p:cNvSpPr>
              <p:nvPr/>
            </p:nvSpPr>
            <p:spPr bwMode="auto">
              <a:xfrm>
                <a:off x="6361558" y="5898642"/>
                <a:ext cx="1333" cy="42672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92" name="Line 430"/>
              <p:cNvSpPr>
                <a:spLocks noChangeShapeType="1"/>
              </p:cNvSpPr>
              <p:nvPr/>
            </p:nvSpPr>
            <p:spPr bwMode="auto">
              <a:xfrm>
                <a:off x="6402896" y="5898642"/>
                <a:ext cx="1333" cy="42672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93" name="Line 431"/>
              <p:cNvSpPr>
                <a:spLocks noChangeShapeType="1"/>
              </p:cNvSpPr>
              <p:nvPr/>
            </p:nvSpPr>
            <p:spPr bwMode="auto">
              <a:xfrm>
                <a:off x="4542663" y="5090541"/>
                <a:ext cx="1892237" cy="133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94" name="Freeform 432"/>
              <p:cNvSpPr>
                <a:spLocks noEditPoints="1"/>
              </p:cNvSpPr>
              <p:nvPr/>
            </p:nvSpPr>
            <p:spPr bwMode="auto">
              <a:xfrm>
                <a:off x="4542663" y="5043869"/>
                <a:ext cx="1892237" cy="52007"/>
              </a:xfrm>
              <a:custGeom>
                <a:avLst/>
                <a:gdLst/>
                <a:ahLst/>
                <a:cxnLst>
                  <a:cxn ang="0">
                    <a:pos x="1263" y="25"/>
                  </a:cxn>
                  <a:cxn ang="0">
                    <a:pos x="1019" y="0"/>
                  </a:cxn>
                  <a:cxn ang="0">
                    <a:pos x="1054" y="1"/>
                  </a:cxn>
                  <a:cxn ang="0">
                    <a:pos x="1077" y="2"/>
                  </a:cxn>
                  <a:cxn ang="0">
                    <a:pos x="1107" y="4"/>
                  </a:cxn>
                  <a:cxn ang="0">
                    <a:pos x="1124" y="5"/>
                  </a:cxn>
                  <a:cxn ang="0">
                    <a:pos x="1131" y="6"/>
                  </a:cxn>
                  <a:cxn ang="0">
                    <a:pos x="1175" y="12"/>
                  </a:cxn>
                  <a:cxn ang="0">
                    <a:pos x="1200" y="16"/>
                  </a:cxn>
                  <a:cxn ang="0">
                    <a:pos x="1234" y="21"/>
                  </a:cxn>
                  <a:cxn ang="0">
                    <a:pos x="1245" y="23"/>
                  </a:cxn>
                  <a:cxn ang="0">
                    <a:pos x="1270" y="26"/>
                  </a:cxn>
                  <a:cxn ang="0">
                    <a:pos x="1303" y="29"/>
                  </a:cxn>
                  <a:cxn ang="0">
                    <a:pos x="1342" y="31"/>
                  </a:cxn>
                  <a:cxn ang="0">
                    <a:pos x="1378" y="32"/>
                  </a:cxn>
                  <a:cxn ang="0">
                    <a:pos x="1378" y="39"/>
                  </a:cxn>
                  <a:cxn ang="0">
                    <a:pos x="1341" y="37"/>
                  </a:cxn>
                  <a:cxn ang="0">
                    <a:pos x="1302" y="35"/>
                  </a:cxn>
                  <a:cxn ang="0">
                    <a:pos x="1254" y="30"/>
                  </a:cxn>
                  <a:cxn ang="0">
                    <a:pos x="1233" y="27"/>
                  </a:cxn>
                  <a:cxn ang="0">
                    <a:pos x="1174" y="19"/>
                  </a:cxn>
                  <a:cxn ang="0">
                    <a:pos x="1130" y="12"/>
                  </a:cxn>
                  <a:cxn ang="0">
                    <a:pos x="1107" y="10"/>
                  </a:cxn>
                  <a:cxn ang="0">
                    <a:pos x="1076" y="8"/>
                  </a:cxn>
                  <a:cxn ang="0">
                    <a:pos x="1053" y="8"/>
                  </a:cxn>
                  <a:cxn ang="0">
                    <a:pos x="1018" y="6"/>
                  </a:cxn>
                  <a:cxn ang="0">
                    <a:pos x="945" y="7"/>
                  </a:cxn>
                  <a:cxn ang="0">
                    <a:pos x="913" y="8"/>
                  </a:cxn>
                  <a:cxn ang="0">
                    <a:pos x="876" y="11"/>
                  </a:cxn>
                  <a:cxn ang="0">
                    <a:pos x="803" y="16"/>
                  </a:cxn>
                  <a:cxn ang="0">
                    <a:pos x="739" y="21"/>
                  </a:cxn>
                  <a:cxn ang="0">
                    <a:pos x="698" y="24"/>
                  </a:cxn>
                  <a:cxn ang="0">
                    <a:pos x="617" y="30"/>
                  </a:cxn>
                  <a:cxn ang="0">
                    <a:pos x="568" y="31"/>
                  </a:cxn>
                  <a:cxn ang="0">
                    <a:pos x="501" y="33"/>
                  </a:cxn>
                  <a:cxn ang="0">
                    <a:pos x="416" y="35"/>
                  </a:cxn>
                  <a:cxn ang="0">
                    <a:pos x="332" y="36"/>
                  </a:cxn>
                  <a:cxn ang="0">
                    <a:pos x="209" y="37"/>
                  </a:cxn>
                  <a:cxn ang="0">
                    <a:pos x="0" y="38"/>
                  </a:cxn>
                  <a:cxn ang="0">
                    <a:pos x="58" y="31"/>
                  </a:cxn>
                  <a:cxn ang="0">
                    <a:pos x="292" y="30"/>
                  </a:cxn>
                  <a:cxn ang="0">
                    <a:pos x="393" y="29"/>
                  </a:cxn>
                  <a:cxn ang="0">
                    <a:pos x="476" y="27"/>
                  </a:cxn>
                  <a:cxn ang="0">
                    <a:pos x="546" y="25"/>
                  </a:cxn>
                  <a:cxn ang="0">
                    <a:pos x="616" y="23"/>
                  </a:cxn>
                  <a:cxn ang="0">
                    <a:pos x="697" y="17"/>
                  </a:cxn>
                  <a:cxn ang="0">
                    <a:pos x="772" y="12"/>
                  </a:cxn>
                  <a:cxn ang="0">
                    <a:pos x="861" y="5"/>
                  </a:cxn>
                  <a:cxn ang="0">
                    <a:pos x="913" y="2"/>
                  </a:cxn>
                  <a:cxn ang="0">
                    <a:pos x="945" y="0"/>
                  </a:cxn>
                </a:cxnLst>
                <a:rect l="0" t="0" r="r" b="b"/>
                <a:pathLst>
                  <a:path w="1419" h="39">
                    <a:moveTo>
                      <a:pt x="1261" y="24"/>
                    </a:moveTo>
                    <a:lnTo>
                      <a:pt x="1270" y="25"/>
                    </a:lnTo>
                    <a:lnTo>
                      <a:pt x="1263" y="25"/>
                    </a:lnTo>
                    <a:lnTo>
                      <a:pt x="1261" y="24"/>
                    </a:lnTo>
                    <a:close/>
                    <a:moveTo>
                      <a:pt x="973" y="0"/>
                    </a:moveTo>
                    <a:lnTo>
                      <a:pt x="1019" y="0"/>
                    </a:lnTo>
                    <a:lnTo>
                      <a:pt x="1029" y="0"/>
                    </a:lnTo>
                    <a:lnTo>
                      <a:pt x="1044" y="0"/>
                    </a:lnTo>
                    <a:lnTo>
                      <a:pt x="1054" y="1"/>
                    </a:lnTo>
                    <a:lnTo>
                      <a:pt x="1056" y="1"/>
                    </a:lnTo>
                    <a:lnTo>
                      <a:pt x="1067" y="2"/>
                    </a:lnTo>
                    <a:lnTo>
                      <a:pt x="1077" y="2"/>
                    </a:lnTo>
                    <a:lnTo>
                      <a:pt x="1088" y="2"/>
                    </a:lnTo>
                    <a:lnTo>
                      <a:pt x="1097" y="3"/>
                    </a:lnTo>
                    <a:lnTo>
                      <a:pt x="1107" y="4"/>
                    </a:lnTo>
                    <a:lnTo>
                      <a:pt x="1114" y="4"/>
                    </a:lnTo>
                    <a:lnTo>
                      <a:pt x="1126" y="5"/>
                    </a:lnTo>
                    <a:lnTo>
                      <a:pt x="1124" y="5"/>
                    </a:lnTo>
                    <a:lnTo>
                      <a:pt x="1127" y="6"/>
                    </a:lnTo>
                    <a:lnTo>
                      <a:pt x="1131" y="6"/>
                    </a:lnTo>
                    <a:lnTo>
                      <a:pt x="1131" y="6"/>
                    </a:lnTo>
                    <a:lnTo>
                      <a:pt x="1147" y="8"/>
                    </a:lnTo>
                    <a:lnTo>
                      <a:pt x="1161" y="10"/>
                    </a:lnTo>
                    <a:lnTo>
                      <a:pt x="1175" y="12"/>
                    </a:lnTo>
                    <a:lnTo>
                      <a:pt x="1200" y="16"/>
                    </a:lnTo>
                    <a:lnTo>
                      <a:pt x="1182" y="13"/>
                    </a:lnTo>
                    <a:lnTo>
                      <a:pt x="1200" y="16"/>
                    </a:lnTo>
                    <a:lnTo>
                      <a:pt x="1223" y="21"/>
                    </a:lnTo>
                    <a:lnTo>
                      <a:pt x="1223" y="20"/>
                    </a:lnTo>
                    <a:lnTo>
                      <a:pt x="1234" y="21"/>
                    </a:lnTo>
                    <a:lnTo>
                      <a:pt x="1231" y="21"/>
                    </a:lnTo>
                    <a:lnTo>
                      <a:pt x="1234" y="21"/>
                    </a:lnTo>
                    <a:lnTo>
                      <a:pt x="1245" y="23"/>
                    </a:lnTo>
                    <a:lnTo>
                      <a:pt x="1245" y="23"/>
                    </a:lnTo>
                    <a:lnTo>
                      <a:pt x="1255" y="23"/>
                    </a:lnTo>
                    <a:lnTo>
                      <a:pt x="1270" y="26"/>
                    </a:lnTo>
                    <a:lnTo>
                      <a:pt x="1281" y="28"/>
                    </a:lnTo>
                    <a:lnTo>
                      <a:pt x="1281" y="27"/>
                    </a:lnTo>
                    <a:lnTo>
                      <a:pt x="1303" y="29"/>
                    </a:lnTo>
                    <a:lnTo>
                      <a:pt x="1323" y="30"/>
                    </a:lnTo>
                    <a:lnTo>
                      <a:pt x="1332" y="31"/>
                    </a:lnTo>
                    <a:lnTo>
                      <a:pt x="1342" y="31"/>
                    </a:lnTo>
                    <a:lnTo>
                      <a:pt x="1350" y="31"/>
                    </a:lnTo>
                    <a:lnTo>
                      <a:pt x="1366" y="31"/>
                    </a:lnTo>
                    <a:lnTo>
                      <a:pt x="1378" y="32"/>
                    </a:lnTo>
                    <a:lnTo>
                      <a:pt x="1419" y="32"/>
                    </a:lnTo>
                    <a:lnTo>
                      <a:pt x="1419" y="39"/>
                    </a:lnTo>
                    <a:lnTo>
                      <a:pt x="1378" y="39"/>
                    </a:lnTo>
                    <a:lnTo>
                      <a:pt x="1366" y="38"/>
                    </a:lnTo>
                    <a:lnTo>
                      <a:pt x="1349" y="38"/>
                    </a:lnTo>
                    <a:lnTo>
                      <a:pt x="1341" y="37"/>
                    </a:lnTo>
                    <a:lnTo>
                      <a:pt x="1331" y="37"/>
                    </a:lnTo>
                    <a:lnTo>
                      <a:pt x="1323" y="37"/>
                    </a:lnTo>
                    <a:lnTo>
                      <a:pt x="1302" y="35"/>
                    </a:lnTo>
                    <a:lnTo>
                      <a:pt x="1281" y="34"/>
                    </a:lnTo>
                    <a:lnTo>
                      <a:pt x="1269" y="32"/>
                    </a:lnTo>
                    <a:lnTo>
                      <a:pt x="1254" y="30"/>
                    </a:lnTo>
                    <a:lnTo>
                      <a:pt x="1244" y="29"/>
                    </a:lnTo>
                    <a:lnTo>
                      <a:pt x="1244" y="29"/>
                    </a:lnTo>
                    <a:lnTo>
                      <a:pt x="1233" y="27"/>
                    </a:lnTo>
                    <a:lnTo>
                      <a:pt x="1223" y="27"/>
                    </a:lnTo>
                    <a:lnTo>
                      <a:pt x="1200" y="23"/>
                    </a:lnTo>
                    <a:lnTo>
                      <a:pt x="1174" y="19"/>
                    </a:lnTo>
                    <a:lnTo>
                      <a:pt x="1161" y="16"/>
                    </a:lnTo>
                    <a:lnTo>
                      <a:pt x="1146" y="14"/>
                    </a:lnTo>
                    <a:lnTo>
                      <a:pt x="1130" y="12"/>
                    </a:lnTo>
                    <a:lnTo>
                      <a:pt x="1126" y="12"/>
                    </a:lnTo>
                    <a:lnTo>
                      <a:pt x="1113" y="11"/>
                    </a:lnTo>
                    <a:lnTo>
                      <a:pt x="1107" y="10"/>
                    </a:lnTo>
                    <a:lnTo>
                      <a:pt x="1096" y="10"/>
                    </a:lnTo>
                    <a:lnTo>
                      <a:pt x="1087" y="9"/>
                    </a:lnTo>
                    <a:lnTo>
                      <a:pt x="1076" y="8"/>
                    </a:lnTo>
                    <a:lnTo>
                      <a:pt x="1066" y="8"/>
                    </a:lnTo>
                    <a:lnTo>
                      <a:pt x="1056" y="8"/>
                    </a:lnTo>
                    <a:lnTo>
                      <a:pt x="1053" y="8"/>
                    </a:lnTo>
                    <a:lnTo>
                      <a:pt x="1043" y="7"/>
                    </a:lnTo>
                    <a:lnTo>
                      <a:pt x="1029" y="7"/>
                    </a:lnTo>
                    <a:lnTo>
                      <a:pt x="1018" y="6"/>
                    </a:lnTo>
                    <a:lnTo>
                      <a:pt x="973" y="6"/>
                    </a:lnTo>
                    <a:lnTo>
                      <a:pt x="962" y="7"/>
                    </a:lnTo>
                    <a:lnTo>
                      <a:pt x="945" y="7"/>
                    </a:lnTo>
                    <a:lnTo>
                      <a:pt x="933" y="8"/>
                    </a:lnTo>
                    <a:lnTo>
                      <a:pt x="917" y="8"/>
                    </a:lnTo>
                    <a:lnTo>
                      <a:pt x="913" y="8"/>
                    </a:lnTo>
                    <a:lnTo>
                      <a:pt x="898" y="9"/>
                    </a:lnTo>
                    <a:lnTo>
                      <a:pt x="877" y="11"/>
                    </a:lnTo>
                    <a:lnTo>
                      <a:pt x="876" y="11"/>
                    </a:lnTo>
                    <a:lnTo>
                      <a:pt x="861" y="12"/>
                    </a:lnTo>
                    <a:lnTo>
                      <a:pt x="830" y="14"/>
                    </a:lnTo>
                    <a:lnTo>
                      <a:pt x="803" y="16"/>
                    </a:lnTo>
                    <a:lnTo>
                      <a:pt x="803" y="16"/>
                    </a:lnTo>
                    <a:lnTo>
                      <a:pt x="773" y="19"/>
                    </a:lnTo>
                    <a:lnTo>
                      <a:pt x="739" y="21"/>
                    </a:lnTo>
                    <a:lnTo>
                      <a:pt x="738" y="21"/>
                    </a:lnTo>
                    <a:lnTo>
                      <a:pt x="724" y="22"/>
                    </a:lnTo>
                    <a:lnTo>
                      <a:pt x="698" y="24"/>
                    </a:lnTo>
                    <a:lnTo>
                      <a:pt x="651" y="28"/>
                    </a:lnTo>
                    <a:lnTo>
                      <a:pt x="640" y="28"/>
                    </a:lnTo>
                    <a:lnTo>
                      <a:pt x="617" y="30"/>
                    </a:lnTo>
                    <a:lnTo>
                      <a:pt x="616" y="30"/>
                    </a:lnTo>
                    <a:lnTo>
                      <a:pt x="594" y="31"/>
                    </a:lnTo>
                    <a:lnTo>
                      <a:pt x="568" y="31"/>
                    </a:lnTo>
                    <a:lnTo>
                      <a:pt x="546" y="32"/>
                    </a:lnTo>
                    <a:lnTo>
                      <a:pt x="519" y="33"/>
                    </a:lnTo>
                    <a:lnTo>
                      <a:pt x="501" y="33"/>
                    </a:lnTo>
                    <a:lnTo>
                      <a:pt x="476" y="34"/>
                    </a:lnTo>
                    <a:lnTo>
                      <a:pt x="450" y="35"/>
                    </a:lnTo>
                    <a:lnTo>
                      <a:pt x="416" y="35"/>
                    </a:lnTo>
                    <a:lnTo>
                      <a:pt x="393" y="35"/>
                    </a:lnTo>
                    <a:lnTo>
                      <a:pt x="364" y="36"/>
                    </a:lnTo>
                    <a:lnTo>
                      <a:pt x="332" y="36"/>
                    </a:lnTo>
                    <a:lnTo>
                      <a:pt x="292" y="37"/>
                    </a:lnTo>
                    <a:lnTo>
                      <a:pt x="237" y="37"/>
                    </a:lnTo>
                    <a:lnTo>
                      <a:pt x="209" y="37"/>
                    </a:lnTo>
                    <a:lnTo>
                      <a:pt x="58" y="37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58" y="31"/>
                    </a:lnTo>
                    <a:lnTo>
                      <a:pt x="209" y="31"/>
                    </a:lnTo>
                    <a:lnTo>
                      <a:pt x="237" y="30"/>
                    </a:lnTo>
                    <a:lnTo>
                      <a:pt x="292" y="30"/>
                    </a:lnTo>
                    <a:lnTo>
                      <a:pt x="332" y="29"/>
                    </a:lnTo>
                    <a:lnTo>
                      <a:pt x="364" y="29"/>
                    </a:lnTo>
                    <a:lnTo>
                      <a:pt x="393" y="29"/>
                    </a:lnTo>
                    <a:lnTo>
                      <a:pt x="416" y="28"/>
                    </a:lnTo>
                    <a:lnTo>
                      <a:pt x="450" y="28"/>
                    </a:lnTo>
                    <a:lnTo>
                      <a:pt x="476" y="27"/>
                    </a:lnTo>
                    <a:lnTo>
                      <a:pt x="501" y="27"/>
                    </a:lnTo>
                    <a:lnTo>
                      <a:pt x="519" y="26"/>
                    </a:lnTo>
                    <a:lnTo>
                      <a:pt x="546" y="25"/>
                    </a:lnTo>
                    <a:lnTo>
                      <a:pt x="568" y="25"/>
                    </a:lnTo>
                    <a:lnTo>
                      <a:pt x="594" y="24"/>
                    </a:lnTo>
                    <a:lnTo>
                      <a:pt x="616" y="23"/>
                    </a:lnTo>
                    <a:lnTo>
                      <a:pt x="639" y="21"/>
                    </a:lnTo>
                    <a:lnTo>
                      <a:pt x="650" y="21"/>
                    </a:lnTo>
                    <a:lnTo>
                      <a:pt x="697" y="17"/>
                    </a:lnTo>
                    <a:lnTo>
                      <a:pt x="723" y="15"/>
                    </a:lnTo>
                    <a:lnTo>
                      <a:pt x="738" y="14"/>
                    </a:lnTo>
                    <a:lnTo>
                      <a:pt x="772" y="12"/>
                    </a:lnTo>
                    <a:lnTo>
                      <a:pt x="803" y="10"/>
                    </a:lnTo>
                    <a:lnTo>
                      <a:pt x="829" y="7"/>
                    </a:lnTo>
                    <a:lnTo>
                      <a:pt x="861" y="5"/>
                    </a:lnTo>
                    <a:lnTo>
                      <a:pt x="876" y="4"/>
                    </a:lnTo>
                    <a:lnTo>
                      <a:pt x="898" y="2"/>
                    </a:lnTo>
                    <a:lnTo>
                      <a:pt x="913" y="2"/>
                    </a:lnTo>
                    <a:lnTo>
                      <a:pt x="917" y="2"/>
                    </a:lnTo>
                    <a:lnTo>
                      <a:pt x="933" y="1"/>
                    </a:lnTo>
                    <a:lnTo>
                      <a:pt x="945" y="0"/>
                    </a:lnTo>
                    <a:lnTo>
                      <a:pt x="962" y="0"/>
                    </a:lnTo>
                    <a:lnTo>
                      <a:pt x="973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95" name="Line 453"/>
              <p:cNvSpPr>
                <a:spLocks noChangeShapeType="1"/>
              </p:cNvSpPr>
              <p:nvPr/>
            </p:nvSpPr>
            <p:spPr bwMode="auto">
              <a:xfrm>
                <a:off x="5334762" y="4495800"/>
                <a:ext cx="1333" cy="1334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96" name="Freeform 454"/>
              <p:cNvSpPr>
                <a:spLocks/>
              </p:cNvSpPr>
              <p:nvPr/>
            </p:nvSpPr>
            <p:spPr bwMode="auto">
              <a:xfrm>
                <a:off x="5496116" y="4477131"/>
                <a:ext cx="78676" cy="77343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47" y="10"/>
                  </a:cxn>
                  <a:cxn ang="0">
                    <a:pos x="45" y="41"/>
                  </a:cxn>
                  <a:cxn ang="0">
                    <a:pos x="46" y="44"/>
                  </a:cxn>
                  <a:cxn ang="0">
                    <a:pos x="48" y="46"/>
                  </a:cxn>
                  <a:cxn ang="0">
                    <a:pos x="50" y="47"/>
                  </a:cxn>
                  <a:cxn ang="0">
                    <a:pos x="53" y="47"/>
                  </a:cxn>
                  <a:cxn ang="0">
                    <a:pos x="55" y="44"/>
                  </a:cxn>
                  <a:cxn ang="0">
                    <a:pos x="57" y="42"/>
                  </a:cxn>
                  <a:cxn ang="0">
                    <a:pos x="59" y="40"/>
                  </a:cxn>
                  <a:cxn ang="0">
                    <a:pos x="57" y="51"/>
                  </a:cxn>
                  <a:cxn ang="0">
                    <a:pos x="53" y="56"/>
                  </a:cxn>
                  <a:cxn ang="0">
                    <a:pos x="48" y="58"/>
                  </a:cxn>
                  <a:cxn ang="0">
                    <a:pos x="42" y="56"/>
                  </a:cxn>
                  <a:cxn ang="0">
                    <a:pos x="39" y="50"/>
                  </a:cxn>
                  <a:cxn ang="0">
                    <a:pos x="38" y="22"/>
                  </a:cxn>
                  <a:cxn ang="0">
                    <a:pos x="24" y="10"/>
                  </a:cxn>
                  <a:cxn ang="0">
                    <a:pos x="22" y="41"/>
                  </a:cxn>
                  <a:cxn ang="0">
                    <a:pos x="19" y="54"/>
                  </a:cxn>
                  <a:cxn ang="0">
                    <a:pos x="15" y="58"/>
                  </a:cxn>
                  <a:cxn ang="0">
                    <a:pos x="11" y="58"/>
                  </a:cxn>
                  <a:cxn ang="0">
                    <a:pos x="7" y="54"/>
                  </a:cxn>
                  <a:cxn ang="0">
                    <a:pos x="9" y="49"/>
                  </a:cxn>
                  <a:cxn ang="0">
                    <a:pos x="11" y="45"/>
                  </a:cxn>
                  <a:cxn ang="0">
                    <a:pos x="14" y="40"/>
                  </a:cxn>
                  <a:cxn ang="0">
                    <a:pos x="16" y="35"/>
                  </a:cxn>
                  <a:cxn ang="0">
                    <a:pos x="19" y="20"/>
                  </a:cxn>
                  <a:cxn ang="0">
                    <a:pos x="12" y="10"/>
                  </a:cxn>
                  <a:cxn ang="0">
                    <a:pos x="6" y="13"/>
                  </a:cxn>
                  <a:cxn ang="0">
                    <a:pos x="3" y="18"/>
                  </a:cxn>
                  <a:cxn ang="0">
                    <a:pos x="3" y="11"/>
                  </a:cxn>
                  <a:cxn ang="0">
                    <a:pos x="7" y="2"/>
                  </a:cxn>
                  <a:cxn ang="0">
                    <a:pos x="11" y="0"/>
                  </a:cxn>
                  <a:cxn ang="0">
                    <a:pos x="17" y="0"/>
                  </a:cxn>
                </a:cxnLst>
                <a:rect l="0" t="0" r="r" b="b"/>
                <a:pathLst>
                  <a:path w="59" h="58">
                    <a:moveTo>
                      <a:pt x="17" y="0"/>
                    </a:moveTo>
                    <a:lnTo>
                      <a:pt x="59" y="0"/>
                    </a:lnTo>
                    <a:lnTo>
                      <a:pt x="59" y="10"/>
                    </a:lnTo>
                    <a:lnTo>
                      <a:pt x="47" y="10"/>
                    </a:lnTo>
                    <a:lnTo>
                      <a:pt x="45" y="24"/>
                    </a:lnTo>
                    <a:lnTo>
                      <a:pt x="45" y="41"/>
                    </a:lnTo>
                    <a:lnTo>
                      <a:pt x="46" y="43"/>
                    </a:lnTo>
                    <a:lnTo>
                      <a:pt x="46" y="44"/>
                    </a:lnTo>
                    <a:lnTo>
                      <a:pt x="47" y="45"/>
                    </a:lnTo>
                    <a:lnTo>
                      <a:pt x="48" y="46"/>
                    </a:lnTo>
                    <a:lnTo>
                      <a:pt x="49" y="47"/>
                    </a:lnTo>
                    <a:lnTo>
                      <a:pt x="50" y="47"/>
                    </a:lnTo>
                    <a:lnTo>
                      <a:pt x="52" y="48"/>
                    </a:lnTo>
                    <a:lnTo>
                      <a:pt x="53" y="47"/>
                    </a:lnTo>
                    <a:lnTo>
                      <a:pt x="54" y="47"/>
                    </a:lnTo>
                    <a:lnTo>
                      <a:pt x="55" y="44"/>
                    </a:lnTo>
                    <a:lnTo>
                      <a:pt x="56" y="43"/>
                    </a:lnTo>
                    <a:lnTo>
                      <a:pt x="57" y="42"/>
                    </a:lnTo>
                    <a:lnTo>
                      <a:pt x="57" y="40"/>
                    </a:lnTo>
                    <a:lnTo>
                      <a:pt x="59" y="40"/>
                    </a:lnTo>
                    <a:lnTo>
                      <a:pt x="59" y="46"/>
                    </a:lnTo>
                    <a:lnTo>
                      <a:pt x="57" y="51"/>
                    </a:lnTo>
                    <a:lnTo>
                      <a:pt x="56" y="54"/>
                    </a:lnTo>
                    <a:lnTo>
                      <a:pt x="53" y="56"/>
                    </a:lnTo>
                    <a:lnTo>
                      <a:pt x="51" y="58"/>
                    </a:lnTo>
                    <a:lnTo>
                      <a:pt x="48" y="58"/>
                    </a:lnTo>
                    <a:lnTo>
                      <a:pt x="45" y="58"/>
                    </a:lnTo>
                    <a:lnTo>
                      <a:pt x="42" y="56"/>
                    </a:lnTo>
                    <a:lnTo>
                      <a:pt x="40" y="54"/>
                    </a:lnTo>
                    <a:lnTo>
                      <a:pt x="39" y="50"/>
                    </a:lnTo>
                    <a:lnTo>
                      <a:pt x="38" y="45"/>
                    </a:lnTo>
                    <a:lnTo>
                      <a:pt x="38" y="22"/>
                    </a:lnTo>
                    <a:lnTo>
                      <a:pt x="39" y="10"/>
                    </a:lnTo>
                    <a:lnTo>
                      <a:pt x="24" y="10"/>
                    </a:lnTo>
                    <a:lnTo>
                      <a:pt x="23" y="29"/>
                    </a:lnTo>
                    <a:lnTo>
                      <a:pt x="22" y="41"/>
                    </a:lnTo>
                    <a:lnTo>
                      <a:pt x="21" y="50"/>
                    </a:lnTo>
                    <a:lnTo>
                      <a:pt x="19" y="54"/>
                    </a:lnTo>
                    <a:lnTo>
                      <a:pt x="17" y="56"/>
                    </a:lnTo>
                    <a:lnTo>
                      <a:pt x="15" y="58"/>
                    </a:lnTo>
                    <a:lnTo>
                      <a:pt x="13" y="58"/>
                    </a:lnTo>
                    <a:lnTo>
                      <a:pt x="11" y="58"/>
                    </a:lnTo>
                    <a:lnTo>
                      <a:pt x="9" y="57"/>
                    </a:lnTo>
                    <a:lnTo>
                      <a:pt x="7" y="54"/>
                    </a:lnTo>
                    <a:lnTo>
                      <a:pt x="7" y="50"/>
                    </a:lnTo>
                    <a:lnTo>
                      <a:pt x="9" y="49"/>
                    </a:lnTo>
                    <a:lnTo>
                      <a:pt x="9" y="47"/>
                    </a:lnTo>
                    <a:lnTo>
                      <a:pt x="11" y="45"/>
                    </a:lnTo>
                    <a:lnTo>
                      <a:pt x="13" y="43"/>
                    </a:lnTo>
                    <a:lnTo>
                      <a:pt x="14" y="40"/>
                    </a:lnTo>
                    <a:lnTo>
                      <a:pt x="16" y="37"/>
                    </a:lnTo>
                    <a:lnTo>
                      <a:pt x="16" y="35"/>
                    </a:lnTo>
                    <a:lnTo>
                      <a:pt x="18" y="29"/>
                    </a:lnTo>
                    <a:lnTo>
                      <a:pt x="19" y="20"/>
                    </a:lnTo>
                    <a:lnTo>
                      <a:pt x="20" y="10"/>
                    </a:lnTo>
                    <a:lnTo>
                      <a:pt x="12" y="10"/>
                    </a:lnTo>
                    <a:lnTo>
                      <a:pt x="10" y="11"/>
                    </a:lnTo>
                    <a:lnTo>
                      <a:pt x="6" y="13"/>
                    </a:lnTo>
                    <a:lnTo>
                      <a:pt x="4" y="15"/>
                    </a:lnTo>
                    <a:lnTo>
                      <a:pt x="3" y="18"/>
                    </a:lnTo>
                    <a:lnTo>
                      <a:pt x="0" y="18"/>
                    </a:lnTo>
                    <a:lnTo>
                      <a:pt x="3" y="11"/>
                    </a:lnTo>
                    <a:lnTo>
                      <a:pt x="5" y="6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97" name="Rectangle 455"/>
              <p:cNvSpPr>
                <a:spLocks noChangeArrowheads="1"/>
              </p:cNvSpPr>
              <p:nvPr/>
            </p:nvSpPr>
            <p:spPr bwMode="auto">
              <a:xfrm>
                <a:off x="5584127" y="4437126"/>
                <a:ext cx="32004" cy="12002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98" name="Freeform 456"/>
              <p:cNvSpPr>
                <a:spLocks noEditPoints="1"/>
              </p:cNvSpPr>
              <p:nvPr/>
            </p:nvSpPr>
            <p:spPr bwMode="auto">
              <a:xfrm>
                <a:off x="5665471" y="4442460"/>
                <a:ext cx="80010" cy="112014"/>
              </a:xfrm>
              <a:custGeom>
                <a:avLst/>
                <a:gdLst/>
                <a:ahLst/>
                <a:cxnLst>
                  <a:cxn ang="0">
                    <a:pos x="24" y="30"/>
                  </a:cxn>
                  <a:cxn ang="0">
                    <a:pos x="21" y="32"/>
                  </a:cxn>
                  <a:cxn ang="0">
                    <a:pos x="18" y="42"/>
                  </a:cxn>
                  <a:cxn ang="0">
                    <a:pos x="17" y="62"/>
                  </a:cxn>
                  <a:cxn ang="0">
                    <a:pos x="19" y="71"/>
                  </a:cxn>
                  <a:cxn ang="0">
                    <a:pos x="24" y="76"/>
                  </a:cxn>
                  <a:cxn ang="0">
                    <a:pos x="29" y="78"/>
                  </a:cxn>
                  <a:cxn ang="0">
                    <a:pos x="34" y="75"/>
                  </a:cxn>
                  <a:cxn ang="0">
                    <a:pos x="38" y="70"/>
                  </a:cxn>
                  <a:cxn ang="0">
                    <a:pos x="35" y="35"/>
                  </a:cxn>
                  <a:cxn ang="0">
                    <a:pos x="26" y="30"/>
                  </a:cxn>
                  <a:cxn ang="0">
                    <a:pos x="30" y="0"/>
                  </a:cxn>
                  <a:cxn ang="0">
                    <a:pos x="55" y="75"/>
                  </a:cxn>
                  <a:cxn ang="0">
                    <a:pos x="56" y="76"/>
                  </a:cxn>
                  <a:cxn ang="0">
                    <a:pos x="58" y="78"/>
                  </a:cxn>
                  <a:cxn ang="0">
                    <a:pos x="60" y="80"/>
                  </a:cxn>
                  <a:cxn ang="0">
                    <a:pos x="38" y="75"/>
                  </a:cxn>
                  <a:cxn ang="0">
                    <a:pos x="33" y="81"/>
                  </a:cxn>
                  <a:cxn ang="0">
                    <a:pos x="27" y="84"/>
                  </a:cxn>
                  <a:cxn ang="0">
                    <a:pos x="23" y="84"/>
                  </a:cxn>
                  <a:cxn ang="0">
                    <a:pos x="11" y="80"/>
                  </a:cxn>
                  <a:cxn ang="0">
                    <a:pos x="2" y="69"/>
                  </a:cxn>
                  <a:cxn ang="0">
                    <a:pos x="0" y="56"/>
                  </a:cxn>
                  <a:cxn ang="0">
                    <a:pos x="3" y="40"/>
                  </a:cxn>
                  <a:cxn ang="0">
                    <a:pos x="7" y="34"/>
                  </a:cxn>
                  <a:cxn ang="0">
                    <a:pos x="12" y="30"/>
                  </a:cxn>
                  <a:cxn ang="0">
                    <a:pos x="24" y="26"/>
                  </a:cxn>
                  <a:cxn ang="0">
                    <a:pos x="29" y="26"/>
                  </a:cxn>
                  <a:cxn ang="0">
                    <a:pos x="38" y="34"/>
                  </a:cxn>
                  <a:cxn ang="0">
                    <a:pos x="37" y="4"/>
                  </a:cxn>
                  <a:cxn ang="0">
                    <a:pos x="34" y="3"/>
                  </a:cxn>
                  <a:cxn ang="0">
                    <a:pos x="30" y="0"/>
                  </a:cxn>
                </a:cxnLst>
                <a:rect l="0" t="0" r="r" b="b"/>
                <a:pathLst>
                  <a:path w="60" h="84">
                    <a:moveTo>
                      <a:pt x="25" y="30"/>
                    </a:moveTo>
                    <a:lnTo>
                      <a:pt x="24" y="30"/>
                    </a:lnTo>
                    <a:lnTo>
                      <a:pt x="23" y="31"/>
                    </a:lnTo>
                    <a:lnTo>
                      <a:pt x="21" y="32"/>
                    </a:lnTo>
                    <a:lnTo>
                      <a:pt x="19" y="38"/>
                    </a:lnTo>
                    <a:lnTo>
                      <a:pt x="18" y="42"/>
                    </a:lnTo>
                    <a:lnTo>
                      <a:pt x="17" y="46"/>
                    </a:lnTo>
                    <a:lnTo>
                      <a:pt x="17" y="62"/>
                    </a:lnTo>
                    <a:lnTo>
                      <a:pt x="19" y="69"/>
                    </a:lnTo>
                    <a:lnTo>
                      <a:pt x="19" y="71"/>
                    </a:lnTo>
                    <a:lnTo>
                      <a:pt x="22" y="76"/>
                    </a:lnTo>
                    <a:lnTo>
                      <a:pt x="24" y="76"/>
                    </a:lnTo>
                    <a:lnTo>
                      <a:pt x="25" y="78"/>
                    </a:lnTo>
                    <a:lnTo>
                      <a:pt x="29" y="78"/>
                    </a:lnTo>
                    <a:lnTo>
                      <a:pt x="32" y="76"/>
                    </a:lnTo>
                    <a:lnTo>
                      <a:pt x="34" y="75"/>
                    </a:lnTo>
                    <a:lnTo>
                      <a:pt x="36" y="73"/>
                    </a:lnTo>
                    <a:lnTo>
                      <a:pt x="38" y="70"/>
                    </a:lnTo>
                    <a:lnTo>
                      <a:pt x="38" y="41"/>
                    </a:lnTo>
                    <a:lnTo>
                      <a:pt x="35" y="35"/>
                    </a:lnTo>
                    <a:lnTo>
                      <a:pt x="31" y="31"/>
                    </a:lnTo>
                    <a:lnTo>
                      <a:pt x="26" y="30"/>
                    </a:lnTo>
                    <a:lnTo>
                      <a:pt x="25" y="30"/>
                    </a:lnTo>
                    <a:close/>
                    <a:moveTo>
                      <a:pt x="30" y="0"/>
                    </a:moveTo>
                    <a:lnTo>
                      <a:pt x="55" y="0"/>
                    </a:lnTo>
                    <a:lnTo>
                      <a:pt x="55" y="75"/>
                    </a:lnTo>
                    <a:lnTo>
                      <a:pt x="56" y="76"/>
                    </a:lnTo>
                    <a:lnTo>
                      <a:pt x="56" y="76"/>
                    </a:lnTo>
                    <a:lnTo>
                      <a:pt x="56" y="76"/>
                    </a:lnTo>
                    <a:lnTo>
                      <a:pt x="58" y="78"/>
                    </a:lnTo>
                    <a:lnTo>
                      <a:pt x="60" y="78"/>
                    </a:lnTo>
                    <a:lnTo>
                      <a:pt x="60" y="80"/>
                    </a:lnTo>
                    <a:lnTo>
                      <a:pt x="38" y="84"/>
                    </a:lnTo>
                    <a:lnTo>
                      <a:pt x="38" y="75"/>
                    </a:lnTo>
                    <a:lnTo>
                      <a:pt x="35" y="78"/>
                    </a:lnTo>
                    <a:lnTo>
                      <a:pt x="33" y="81"/>
                    </a:lnTo>
                    <a:lnTo>
                      <a:pt x="30" y="83"/>
                    </a:lnTo>
                    <a:lnTo>
                      <a:pt x="27" y="84"/>
                    </a:lnTo>
                    <a:lnTo>
                      <a:pt x="25" y="84"/>
                    </a:lnTo>
                    <a:lnTo>
                      <a:pt x="23" y="84"/>
                    </a:lnTo>
                    <a:lnTo>
                      <a:pt x="16" y="84"/>
                    </a:lnTo>
                    <a:lnTo>
                      <a:pt x="11" y="80"/>
                    </a:lnTo>
                    <a:lnTo>
                      <a:pt x="6" y="75"/>
                    </a:lnTo>
                    <a:lnTo>
                      <a:pt x="2" y="69"/>
                    </a:lnTo>
                    <a:lnTo>
                      <a:pt x="1" y="63"/>
                    </a:lnTo>
                    <a:lnTo>
                      <a:pt x="0" y="56"/>
                    </a:lnTo>
                    <a:lnTo>
                      <a:pt x="1" y="48"/>
                    </a:lnTo>
                    <a:lnTo>
                      <a:pt x="3" y="40"/>
                    </a:lnTo>
                    <a:lnTo>
                      <a:pt x="5" y="36"/>
                    </a:lnTo>
                    <a:lnTo>
                      <a:pt x="7" y="34"/>
                    </a:lnTo>
                    <a:lnTo>
                      <a:pt x="9" y="32"/>
                    </a:lnTo>
                    <a:lnTo>
                      <a:pt x="12" y="30"/>
                    </a:lnTo>
                    <a:lnTo>
                      <a:pt x="18" y="27"/>
                    </a:lnTo>
                    <a:lnTo>
                      <a:pt x="24" y="26"/>
                    </a:lnTo>
                    <a:lnTo>
                      <a:pt x="27" y="26"/>
                    </a:lnTo>
                    <a:lnTo>
                      <a:pt x="29" y="26"/>
                    </a:lnTo>
                    <a:lnTo>
                      <a:pt x="31" y="27"/>
                    </a:lnTo>
                    <a:lnTo>
                      <a:pt x="38" y="34"/>
                    </a:lnTo>
                    <a:lnTo>
                      <a:pt x="38" y="5"/>
                    </a:lnTo>
                    <a:lnTo>
                      <a:pt x="37" y="4"/>
                    </a:lnTo>
                    <a:lnTo>
                      <a:pt x="35" y="4"/>
                    </a:lnTo>
                    <a:lnTo>
                      <a:pt x="34" y="3"/>
                    </a:lnTo>
                    <a:lnTo>
                      <a:pt x="30" y="3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99" name="Freeform 457"/>
              <p:cNvSpPr>
                <a:spLocks noEditPoints="1"/>
              </p:cNvSpPr>
              <p:nvPr/>
            </p:nvSpPr>
            <p:spPr bwMode="auto">
              <a:xfrm>
                <a:off x="5757482" y="4477131"/>
                <a:ext cx="65341" cy="77343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23" y="4"/>
                  </a:cxn>
                  <a:cxn ang="0">
                    <a:pos x="21" y="6"/>
                  </a:cxn>
                  <a:cxn ang="0">
                    <a:pos x="18" y="13"/>
                  </a:cxn>
                  <a:cxn ang="0">
                    <a:pos x="17" y="20"/>
                  </a:cxn>
                  <a:cxn ang="0">
                    <a:pos x="17" y="23"/>
                  </a:cxn>
                  <a:cxn ang="0">
                    <a:pos x="34" y="23"/>
                  </a:cxn>
                  <a:cxn ang="0">
                    <a:pos x="34" y="15"/>
                  </a:cxn>
                  <a:cxn ang="0">
                    <a:pos x="33" y="10"/>
                  </a:cxn>
                  <a:cxn ang="0">
                    <a:pos x="33" y="8"/>
                  </a:cxn>
                  <a:cxn ang="0">
                    <a:pos x="31" y="6"/>
                  </a:cxn>
                  <a:cxn ang="0">
                    <a:pos x="27" y="4"/>
                  </a:cxn>
                  <a:cxn ang="0">
                    <a:pos x="24" y="4"/>
                  </a:cxn>
                  <a:cxn ang="0">
                    <a:pos x="27" y="0"/>
                  </a:cxn>
                  <a:cxn ang="0">
                    <a:pos x="35" y="2"/>
                  </a:cxn>
                  <a:cxn ang="0">
                    <a:pos x="43" y="6"/>
                  </a:cxn>
                  <a:cxn ang="0">
                    <a:pos x="47" y="12"/>
                  </a:cxn>
                  <a:cxn ang="0">
                    <a:pos x="49" y="18"/>
                  </a:cxn>
                  <a:cxn ang="0">
                    <a:pos x="49" y="27"/>
                  </a:cxn>
                  <a:cxn ang="0">
                    <a:pos x="17" y="27"/>
                  </a:cxn>
                  <a:cxn ang="0">
                    <a:pos x="18" y="33"/>
                  </a:cxn>
                  <a:cxn ang="0">
                    <a:pos x="20" y="38"/>
                  </a:cxn>
                  <a:cxn ang="0">
                    <a:pos x="24" y="43"/>
                  </a:cxn>
                  <a:cxn ang="0">
                    <a:pos x="25" y="45"/>
                  </a:cxn>
                  <a:cxn ang="0">
                    <a:pos x="27" y="46"/>
                  </a:cxn>
                  <a:cxn ang="0">
                    <a:pos x="29" y="47"/>
                  </a:cxn>
                  <a:cxn ang="0">
                    <a:pos x="32" y="47"/>
                  </a:cxn>
                  <a:cxn ang="0">
                    <a:pos x="34" y="48"/>
                  </a:cxn>
                  <a:cxn ang="0">
                    <a:pos x="37" y="47"/>
                  </a:cxn>
                  <a:cxn ang="0">
                    <a:pos x="39" y="47"/>
                  </a:cxn>
                  <a:cxn ang="0">
                    <a:pos x="41" y="45"/>
                  </a:cxn>
                  <a:cxn ang="0">
                    <a:pos x="42" y="45"/>
                  </a:cxn>
                  <a:cxn ang="0">
                    <a:pos x="46" y="41"/>
                  </a:cxn>
                  <a:cxn ang="0">
                    <a:pos x="47" y="39"/>
                  </a:cxn>
                  <a:cxn ang="0">
                    <a:pos x="49" y="40"/>
                  </a:cxn>
                  <a:cxn ang="0">
                    <a:pos x="45" y="49"/>
                  </a:cxn>
                  <a:cxn ang="0">
                    <a:pos x="39" y="54"/>
                  </a:cxn>
                  <a:cxn ang="0">
                    <a:pos x="33" y="57"/>
                  </a:cxn>
                  <a:cxn ang="0">
                    <a:pos x="25" y="58"/>
                  </a:cxn>
                  <a:cxn ang="0">
                    <a:pos x="18" y="58"/>
                  </a:cxn>
                  <a:cxn ang="0">
                    <a:pos x="11" y="54"/>
                  </a:cxn>
                  <a:cxn ang="0">
                    <a:pos x="6" y="49"/>
                  </a:cxn>
                  <a:cxn ang="0">
                    <a:pos x="2" y="43"/>
                  </a:cxn>
                  <a:cxn ang="0">
                    <a:pos x="1" y="37"/>
                  </a:cxn>
                  <a:cxn ang="0">
                    <a:pos x="0" y="30"/>
                  </a:cxn>
                  <a:cxn ang="0">
                    <a:pos x="1" y="21"/>
                  </a:cxn>
                  <a:cxn ang="0">
                    <a:pos x="4" y="14"/>
                  </a:cxn>
                  <a:cxn ang="0">
                    <a:pos x="8" y="8"/>
                  </a:cxn>
                  <a:cxn ang="0">
                    <a:pos x="14" y="3"/>
                  </a:cxn>
                  <a:cxn ang="0">
                    <a:pos x="20" y="1"/>
                  </a:cxn>
                  <a:cxn ang="0">
                    <a:pos x="27" y="0"/>
                  </a:cxn>
                </a:cxnLst>
                <a:rect l="0" t="0" r="r" b="b"/>
                <a:pathLst>
                  <a:path w="49" h="58">
                    <a:moveTo>
                      <a:pt x="24" y="4"/>
                    </a:moveTo>
                    <a:lnTo>
                      <a:pt x="23" y="4"/>
                    </a:lnTo>
                    <a:lnTo>
                      <a:pt x="21" y="6"/>
                    </a:lnTo>
                    <a:lnTo>
                      <a:pt x="18" y="13"/>
                    </a:lnTo>
                    <a:lnTo>
                      <a:pt x="17" y="20"/>
                    </a:lnTo>
                    <a:lnTo>
                      <a:pt x="17" y="23"/>
                    </a:lnTo>
                    <a:lnTo>
                      <a:pt x="34" y="23"/>
                    </a:lnTo>
                    <a:lnTo>
                      <a:pt x="34" y="15"/>
                    </a:lnTo>
                    <a:lnTo>
                      <a:pt x="33" y="10"/>
                    </a:lnTo>
                    <a:lnTo>
                      <a:pt x="33" y="8"/>
                    </a:lnTo>
                    <a:lnTo>
                      <a:pt x="31" y="6"/>
                    </a:lnTo>
                    <a:lnTo>
                      <a:pt x="27" y="4"/>
                    </a:lnTo>
                    <a:lnTo>
                      <a:pt x="24" y="4"/>
                    </a:lnTo>
                    <a:close/>
                    <a:moveTo>
                      <a:pt x="27" y="0"/>
                    </a:moveTo>
                    <a:lnTo>
                      <a:pt x="35" y="2"/>
                    </a:lnTo>
                    <a:lnTo>
                      <a:pt x="43" y="6"/>
                    </a:lnTo>
                    <a:lnTo>
                      <a:pt x="47" y="12"/>
                    </a:lnTo>
                    <a:lnTo>
                      <a:pt x="49" y="18"/>
                    </a:lnTo>
                    <a:lnTo>
                      <a:pt x="49" y="27"/>
                    </a:lnTo>
                    <a:lnTo>
                      <a:pt x="17" y="27"/>
                    </a:lnTo>
                    <a:lnTo>
                      <a:pt x="18" y="33"/>
                    </a:lnTo>
                    <a:lnTo>
                      <a:pt x="20" y="38"/>
                    </a:lnTo>
                    <a:lnTo>
                      <a:pt x="24" y="43"/>
                    </a:lnTo>
                    <a:lnTo>
                      <a:pt x="25" y="45"/>
                    </a:lnTo>
                    <a:lnTo>
                      <a:pt x="27" y="46"/>
                    </a:lnTo>
                    <a:lnTo>
                      <a:pt x="29" y="47"/>
                    </a:lnTo>
                    <a:lnTo>
                      <a:pt x="32" y="47"/>
                    </a:lnTo>
                    <a:lnTo>
                      <a:pt x="34" y="48"/>
                    </a:lnTo>
                    <a:lnTo>
                      <a:pt x="37" y="47"/>
                    </a:lnTo>
                    <a:lnTo>
                      <a:pt x="39" y="47"/>
                    </a:lnTo>
                    <a:lnTo>
                      <a:pt x="41" y="45"/>
                    </a:lnTo>
                    <a:lnTo>
                      <a:pt x="42" y="45"/>
                    </a:lnTo>
                    <a:lnTo>
                      <a:pt x="46" y="41"/>
                    </a:lnTo>
                    <a:lnTo>
                      <a:pt x="47" y="39"/>
                    </a:lnTo>
                    <a:lnTo>
                      <a:pt x="49" y="40"/>
                    </a:lnTo>
                    <a:lnTo>
                      <a:pt x="45" y="49"/>
                    </a:lnTo>
                    <a:lnTo>
                      <a:pt x="39" y="54"/>
                    </a:lnTo>
                    <a:lnTo>
                      <a:pt x="33" y="57"/>
                    </a:lnTo>
                    <a:lnTo>
                      <a:pt x="25" y="58"/>
                    </a:lnTo>
                    <a:lnTo>
                      <a:pt x="18" y="58"/>
                    </a:lnTo>
                    <a:lnTo>
                      <a:pt x="11" y="54"/>
                    </a:lnTo>
                    <a:lnTo>
                      <a:pt x="6" y="49"/>
                    </a:lnTo>
                    <a:lnTo>
                      <a:pt x="2" y="43"/>
                    </a:lnTo>
                    <a:lnTo>
                      <a:pt x="1" y="37"/>
                    </a:lnTo>
                    <a:lnTo>
                      <a:pt x="0" y="30"/>
                    </a:lnTo>
                    <a:lnTo>
                      <a:pt x="1" y="21"/>
                    </a:lnTo>
                    <a:lnTo>
                      <a:pt x="4" y="14"/>
                    </a:lnTo>
                    <a:lnTo>
                      <a:pt x="8" y="8"/>
                    </a:lnTo>
                    <a:lnTo>
                      <a:pt x="14" y="3"/>
                    </a:lnTo>
                    <a:lnTo>
                      <a:pt x="20" y="1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00" name="Freeform 458"/>
              <p:cNvSpPr>
                <a:spLocks/>
              </p:cNvSpPr>
              <p:nvPr/>
            </p:nvSpPr>
            <p:spPr bwMode="auto">
              <a:xfrm>
                <a:off x="5834825" y="4478465"/>
                <a:ext cx="77343" cy="7601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" y="0"/>
                  </a:cxn>
                  <a:cxn ang="0">
                    <a:pos x="21" y="46"/>
                  </a:cxn>
                  <a:cxn ang="0">
                    <a:pos x="23" y="48"/>
                  </a:cxn>
                  <a:cxn ang="0">
                    <a:pos x="24" y="48"/>
                  </a:cxn>
                  <a:cxn ang="0">
                    <a:pos x="24" y="49"/>
                  </a:cxn>
                  <a:cxn ang="0">
                    <a:pos x="24" y="49"/>
                  </a:cxn>
                  <a:cxn ang="0">
                    <a:pos x="29" y="49"/>
                  </a:cxn>
                  <a:cxn ang="0">
                    <a:pos x="33" y="45"/>
                  </a:cxn>
                  <a:cxn ang="0">
                    <a:pos x="34" y="44"/>
                  </a:cxn>
                  <a:cxn ang="0">
                    <a:pos x="36" y="42"/>
                  </a:cxn>
                  <a:cxn ang="0">
                    <a:pos x="36" y="9"/>
                  </a:cxn>
                  <a:cxn ang="0">
                    <a:pos x="35" y="7"/>
                  </a:cxn>
                  <a:cxn ang="0">
                    <a:pos x="35" y="6"/>
                  </a:cxn>
                  <a:cxn ang="0">
                    <a:pos x="34" y="5"/>
                  </a:cxn>
                  <a:cxn ang="0">
                    <a:pos x="33" y="3"/>
                  </a:cxn>
                  <a:cxn ang="0">
                    <a:pos x="32" y="3"/>
                  </a:cxn>
                  <a:cxn ang="0">
                    <a:pos x="31" y="3"/>
                  </a:cxn>
                  <a:cxn ang="0">
                    <a:pos x="31" y="0"/>
                  </a:cxn>
                  <a:cxn ang="0">
                    <a:pos x="53" y="0"/>
                  </a:cxn>
                  <a:cxn ang="0">
                    <a:pos x="53" y="49"/>
                  </a:cxn>
                  <a:cxn ang="0">
                    <a:pos x="53" y="51"/>
                  </a:cxn>
                  <a:cxn ang="0">
                    <a:pos x="54" y="51"/>
                  </a:cxn>
                  <a:cxn ang="0">
                    <a:pos x="54" y="52"/>
                  </a:cxn>
                  <a:cxn ang="0">
                    <a:pos x="55" y="53"/>
                  </a:cxn>
                  <a:cxn ang="0">
                    <a:pos x="56" y="53"/>
                  </a:cxn>
                  <a:cxn ang="0">
                    <a:pos x="58" y="53"/>
                  </a:cxn>
                  <a:cxn ang="0">
                    <a:pos x="58" y="56"/>
                  </a:cxn>
                  <a:cxn ang="0">
                    <a:pos x="36" y="56"/>
                  </a:cxn>
                  <a:cxn ang="0">
                    <a:pos x="36" y="48"/>
                  </a:cxn>
                  <a:cxn ang="0">
                    <a:pos x="34" y="51"/>
                  </a:cxn>
                  <a:cxn ang="0">
                    <a:pos x="32" y="53"/>
                  </a:cxn>
                  <a:cxn ang="0">
                    <a:pos x="30" y="54"/>
                  </a:cxn>
                  <a:cxn ang="0">
                    <a:pos x="28" y="55"/>
                  </a:cxn>
                  <a:cxn ang="0">
                    <a:pos x="26" y="56"/>
                  </a:cxn>
                  <a:cxn ang="0">
                    <a:pos x="22" y="57"/>
                  </a:cxn>
                  <a:cxn ang="0">
                    <a:pos x="17" y="57"/>
                  </a:cxn>
                  <a:cxn ang="0">
                    <a:pos x="13" y="56"/>
                  </a:cxn>
                  <a:cxn ang="0">
                    <a:pos x="11" y="55"/>
                  </a:cxn>
                  <a:cxn ang="0">
                    <a:pos x="8" y="51"/>
                  </a:cxn>
                  <a:cxn ang="0">
                    <a:pos x="7" y="50"/>
                  </a:cxn>
                  <a:cxn ang="0">
                    <a:pos x="6" y="48"/>
                  </a:cxn>
                  <a:cxn ang="0">
                    <a:pos x="5" y="44"/>
                  </a:cxn>
                  <a:cxn ang="0">
                    <a:pos x="4" y="40"/>
                  </a:cxn>
                  <a:cxn ang="0">
                    <a:pos x="4" y="7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2" y="3"/>
                  </a:cxn>
                  <a:cxn ang="0">
                    <a:pos x="1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58" h="57">
                    <a:moveTo>
                      <a:pt x="0" y="0"/>
                    </a:moveTo>
                    <a:lnTo>
                      <a:pt x="21" y="0"/>
                    </a:lnTo>
                    <a:lnTo>
                      <a:pt x="21" y="46"/>
                    </a:lnTo>
                    <a:lnTo>
                      <a:pt x="23" y="48"/>
                    </a:lnTo>
                    <a:lnTo>
                      <a:pt x="24" y="48"/>
                    </a:lnTo>
                    <a:lnTo>
                      <a:pt x="24" y="49"/>
                    </a:lnTo>
                    <a:lnTo>
                      <a:pt x="24" y="49"/>
                    </a:lnTo>
                    <a:lnTo>
                      <a:pt x="29" y="49"/>
                    </a:lnTo>
                    <a:lnTo>
                      <a:pt x="33" y="45"/>
                    </a:lnTo>
                    <a:lnTo>
                      <a:pt x="34" y="44"/>
                    </a:lnTo>
                    <a:lnTo>
                      <a:pt x="36" y="42"/>
                    </a:lnTo>
                    <a:lnTo>
                      <a:pt x="36" y="9"/>
                    </a:lnTo>
                    <a:lnTo>
                      <a:pt x="35" y="7"/>
                    </a:lnTo>
                    <a:lnTo>
                      <a:pt x="35" y="6"/>
                    </a:lnTo>
                    <a:lnTo>
                      <a:pt x="34" y="5"/>
                    </a:lnTo>
                    <a:lnTo>
                      <a:pt x="33" y="3"/>
                    </a:lnTo>
                    <a:lnTo>
                      <a:pt x="32" y="3"/>
                    </a:lnTo>
                    <a:lnTo>
                      <a:pt x="31" y="3"/>
                    </a:lnTo>
                    <a:lnTo>
                      <a:pt x="31" y="0"/>
                    </a:lnTo>
                    <a:lnTo>
                      <a:pt x="53" y="0"/>
                    </a:lnTo>
                    <a:lnTo>
                      <a:pt x="53" y="49"/>
                    </a:lnTo>
                    <a:lnTo>
                      <a:pt x="53" y="51"/>
                    </a:lnTo>
                    <a:lnTo>
                      <a:pt x="54" y="51"/>
                    </a:lnTo>
                    <a:lnTo>
                      <a:pt x="54" y="52"/>
                    </a:lnTo>
                    <a:lnTo>
                      <a:pt x="55" y="53"/>
                    </a:lnTo>
                    <a:lnTo>
                      <a:pt x="56" y="53"/>
                    </a:lnTo>
                    <a:lnTo>
                      <a:pt x="58" y="53"/>
                    </a:lnTo>
                    <a:lnTo>
                      <a:pt x="58" y="56"/>
                    </a:lnTo>
                    <a:lnTo>
                      <a:pt x="36" y="56"/>
                    </a:lnTo>
                    <a:lnTo>
                      <a:pt x="36" y="48"/>
                    </a:lnTo>
                    <a:lnTo>
                      <a:pt x="34" y="51"/>
                    </a:lnTo>
                    <a:lnTo>
                      <a:pt x="32" y="53"/>
                    </a:lnTo>
                    <a:lnTo>
                      <a:pt x="30" y="54"/>
                    </a:lnTo>
                    <a:lnTo>
                      <a:pt x="28" y="55"/>
                    </a:lnTo>
                    <a:lnTo>
                      <a:pt x="26" y="56"/>
                    </a:lnTo>
                    <a:lnTo>
                      <a:pt x="22" y="57"/>
                    </a:lnTo>
                    <a:lnTo>
                      <a:pt x="17" y="57"/>
                    </a:lnTo>
                    <a:lnTo>
                      <a:pt x="13" y="56"/>
                    </a:lnTo>
                    <a:lnTo>
                      <a:pt x="11" y="55"/>
                    </a:lnTo>
                    <a:lnTo>
                      <a:pt x="8" y="51"/>
                    </a:lnTo>
                    <a:lnTo>
                      <a:pt x="7" y="50"/>
                    </a:lnTo>
                    <a:lnTo>
                      <a:pt x="6" y="48"/>
                    </a:lnTo>
                    <a:lnTo>
                      <a:pt x="5" y="44"/>
                    </a:lnTo>
                    <a:lnTo>
                      <a:pt x="4" y="40"/>
                    </a:lnTo>
                    <a:lnTo>
                      <a:pt x="4" y="7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01" name="Freeform 459"/>
              <p:cNvSpPr>
                <a:spLocks/>
              </p:cNvSpPr>
              <p:nvPr/>
            </p:nvSpPr>
            <p:spPr bwMode="auto">
              <a:xfrm>
                <a:off x="5922836" y="4450461"/>
                <a:ext cx="49339" cy="104013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24" y="0"/>
                  </a:cxn>
                  <a:cxn ang="0">
                    <a:pos x="24" y="21"/>
                  </a:cxn>
                  <a:cxn ang="0">
                    <a:pos x="37" y="21"/>
                  </a:cxn>
                  <a:cxn ang="0">
                    <a:pos x="37" y="28"/>
                  </a:cxn>
                  <a:cxn ang="0">
                    <a:pos x="24" y="28"/>
                  </a:cxn>
                  <a:cxn ang="0">
                    <a:pos x="24" y="68"/>
                  </a:cxn>
                  <a:cxn ang="0">
                    <a:pos x="25" y="68"/>
                  </a:cxn>
                  <a:cxn ang="0">
                    <a:pos x="25" y="69"/>
                  </a:cxn>
                  <a:cxn ang="0">
                    <a:pos x="25" y="69"/>
                  </a:cxn>
                  <a:cxn ang="0">
                    <a:pos x="27" y="70"/>
                  </a:cxn>
                  <a:cxn ang="0">
                    <a:pos x="29" y="70"/>
                  </a:cxn>
                  <a:cxn ang="0">
                    <a:pos x="32" y="69"/>
                  </a:cxn>
                  <a:cxn ang="0">
                    <a:pos x="33" y="67"/>
                  </a:cxn>
                  <a:cxn ang="0">
                    <a:pos x="35" y="65"/>
                  </a:cxn>
                  <a:cxn ang="0">
                    <a:pos x="36" y="67"/>
                  </a:cxn>
                  <a:cxn ang="0">
                    <a:pos x="33" y="73"/>
                  </a:cxn>
                  <a:cxn ang="0">
                    <a:pos x="27" y="77"/>
                  </a:cxn>
                  <a:cxn ang="0">
                    <a:pos x="21" y="78"/>
                  </a:cxn>
                  <a:cxn ang="0">
                    <a:pos x="18" y="78"/>
                  </a:cxn>
                  <a:cxn ang="0">
                    <a:pos x="14" y="77"/>
                  </a:cxn>
                  <a:cxn ang="0">
                    <a:pos x="12" y="76"/>
                  </a:cxn>
                  <a:cxn ang="0">
                    <a:pos x="11" y="74"/>
                  </a:cxn>
                  <a:cxn ang="0">
                    <a:pos x="8" y="71"/>
                  </a:cxn>
                  <a:cxn ang="0">
                    <a:pos x="7" y="69"/>
                  </a:cxn>
                  <a:cxn ang="0">
                    <a:pos x="7" y="28"/>
                  </a:cxn>
                  <a:cxn ang="0">
                    <a:pos x="0" y="28"/>
                  </a:cxn>
                  <a:cxn ang="0">
                    <a:pos x="0" y="25"/>
                  </a:cxn>
                  <a:cxn ang="0">
                    <a:pos x="6" y="20"/>
                  </a:cxn>
                  <a:cxn ang="0">
                    <a:pos x="12" y="13"/>
                  </a:cxn>
                  <a:cxn ang="0">
                    <a:pos x="18" y="7"/>
                  </a:cxn>
                  <a:cxn ang="0">
                    <a:pos x="22" y="0"/>
                  </a:cxn>
                </a:cxnLst>
                <a:rect l="0" t="0" r="r" b="b"/>
                <a:pathLst>
                  <a:path w="37" h="78">
                    <a:moveTo>
                      <a:pt x="22" y="0"/>
                    </a:moveTo>
                    <a:lnTo>
                      <a:pt x="24" y="0"/>
                    </a:lnTo>
                    <a:lnTo>
                      <a:pt x="24" y="21"/>
                    </a:lnTo>
                    <a:lnTo>
                      <a:pt x="37" y="21"/>
                    </a:lnTo>
                    <a:lnTo>
                      <a:pt x="37" y="28"/>
                    </a:lnTo>
                    <a:lnTo>
                      <a:pt x="24" y="28"/>
                    </a:lnTo>
                    <a:lnTo>
                      <a:pt x="24" y="68"/>
                    </a:lnTo>
                    <a:lnTo>
                      <a:pt x="25" y="68"/>
                    </a:lnTo>
                    <a:lnTo>
                      <a:pt x="25" y="69"/>
                    </a:lnTo>
                    <a:lnTo>
                      <a:pt x="25" y="69"/>
                    </a:lnTo>
                    <a:lnTo>
                      <a:pt x="27" y="70"/>
                    </a:lnTo>
                    <a:lnTo>
                      <a:pt x="29" y="70"/>
                    </a:lnTo>
                    <a:lnTo>
                      <a:pt x="32" y="69"/>
                    </a:lnTo>
                    <a:lnTo>
                      <a:pt x="33" y="67"/>
                    </a:lnTo>
                    <a:lnTo>
                      <a:pt x="35" y="65"/>
                    </a:lnTo>
                    <a:lnTo>
                      <a:pt x="36" y="67"/>
                    </a:lnTo>
                    <a:lnTo>
                      <a:pt x="33" y="73"/>
                    </a:lnTo>
                    <a:lnTo>
                      <a:pt x="27" y="77"/>
                    </a:lnTo>
                    <a:lnTo>
                      <a:pt x="21" y="78"/>
                    </a:lnTo>
                    <a:lnTo>
                      <a:pt x="18" y="78"/>
                    </a:lnTo>
                    <a:lnTo>
                      <a:pt x="14" y="77"/>
                    </a:lnTo>
                    <a:lnTo>
                      <a:pt x="12" y="76"/>
                    </a:lnTo>
                    <a:lnTo>
                      <a:pt x="11" y="74"/>
                    </a:lnTo>
                    <a:lnTo>
                      <a:pt x="8" y="71"/>
                    </a:lnTo>
                    <a:lnTo>
                      <a:pt x="7" y="69"/>
                    </a:lnTo>
                    <a:lnTo>
                      <a:pt x="7" y="28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6" y="20"/>
                    </a:lnTo>
                    <a:lnTo>
                      <a:pt x="12" y="13"/>
                    </a:lnTo>
                    <a:lnTo>
                      <a:pt x="18" y="7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02" name="Freeform 460"/>
              <p:cNvSpPr>
                <a:spLocks noEditPoints="1"/>
              </p:cNvSpPr>
              <p:nvPr/>
            </p:nvSpPr>
            <p:spPr bwMode="auto">
              <a:xfrm>
                <a:off x="5978843" y="4477131"/>
                <a:ext cx="66675" cy="77343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23" y="4"/>
                  </a:cxn>
                  <a:cxn ang="0">
                    <a:pos x="22" y="6"/>
                  </a:cxn>
                  <a:cxn ang="0">
                    <a:pos x="21" y="6"/>
                  </a:cxn>
                  <a:cxn ang="0">
                    <a:pos x="18" y="13"/>
                  </a:cxn>
                  <a:cxn ang="0">
                    <a:pos x="17" y="20"/>
                  </a:cxn>
                  <a:cxn ang="0">
                    <a:pos x="17" y="23"/>
                  </a:cxn>
                  <a:cxn ang="0">
                    <a:pos x="34" y="23"/>
                  </a:cxn>
                  <a:cxn ang="0">
                    <a:pos x="34" y="15"/>
                  </a:cxn>
                  <a:cxn ang="0">
                    <a:pos x="32" y="10"/>
                  </a:cxn>
                  <a:cxn ang="0">
                    <a:pos x="32" y="8"/>
                  </a:cxn>
                  <a:cxn ang="0">
                    <a:pos x="31" y="6"/>
                  </a:cxn>
                  <a:cxn ang="0">
                    <a:pos x="30" y="5"/>
                  </a:cxn>
                  <a:cxn ang="0">
                    <a:pos x="28" y="4"/>
                  </a:cxn>
                  <a:cxn ang="0">
                    <a:pos x="24" y="4"/>
                  </a:cxn>
                  <a:cxn ang="0">
                    <a:pos x="28" y="0"/>
                  </a:cxn>
                  <a:cxn ang="0">
                    <a:pos x="35" y="2"/>
                  </a:cxn>
                  <a:cxn ang="0">
                    <a:pos x="43" y="6"/>
                  </a:cxn>
                  <a:cxn ang="0">
                    <a:pos x="47" y="12"/>
                  </a:cxn>
                  <a:cxn ang="0">
                    <a:pos x="49" y="18"/>
                  </a:cxn>
                  <a:cxn ang="0">
                    <a:pos x="50" y="27"/>
                  </a:cxn>
                  <a:cxn ang="0">
                    <a:pos x="17" y="27"/>
                  </a:cxn>
                  <a:cxn ang="0">
                    <a:pos x="19" y="36"/>
                  </a:cxn>
                  <a:cxn ang="0">
                    <a:pos x="24" y="43"/>
                  </a:cxn>
                  <a:cxn ang="0">
                    <a:pos x="27" y="46"/>
                  </a:cxn>
                  <a:cxn ang="0">
                    <a:pos x="30" y="47"/>
                  </a:cxn>
                  <a:cxn ang="0">
                    <a:pos x="34" y="48"/>
                  </a:cxn>
                  <a:cxn ang="0">
                    <a:pos x="39" y="47"/>
                  </a:cxn>
                  <a:cxn ang="0">
                    <a:pos x="41" y="45"/>
                  </a:cxn>
                  <a:cxn ang="0">
                    <a:pos x="42" y="45"/>
                  </a:cxn>
                  <a:cxn ang="0">
                    <a:pos x="44" y="43"/>
                  </a:cxn>
                  <a:cxn ang="0">
                    <a:pos x="45" y="42"/>
                  </a:cxn>
                  <a:cxn ang="0">
                    <a:pos x="46" y="41"/>
                  </a:cxn>
                  <a:cxn ang="0">
                    <a:pos x="47" y="39"/>
                  </a:cxn>
                  <a:cxn ang="0">
                    <a:pos x="50" y="40"/>
                  </a:cxn>
                  <a:cxn ang="0">
                    <a:pos x="45" y="49"/>
                  </a:cxn>
                  <a:cxn ang="0">
                    <a:pos x="39" y="54"/>
                  </a:cxn>
                  <a:cxn ang="0">
                    <a:pos x="32" y="57"/>
                  </a:cxn>
                  <a:cxn ang="0">
                    <a:pos x="25" y="58"/>
                  </a:cxn>
                  <a:cxn ang="0">
                    <a:pos x="18" y="58"/>
                  </a:cxn>
                  <a:cxn ang="0">
                    <a:pos x="11" y="54"/>
                  </a:cxn>
                  <a:cxn ang="0">
                    <a:pos x="5" y="49"/>
                  </a:cxn>
                  <a:cxn ang="0">
                    <a:pos x="2" y="43"/>
                  </a:cxn>
                  <a:cxn ang="0">
                    <a:pos x="1" y="37"/>
                  </a:cxn>
                  <a:cxn ang="0">
                    <a:pos x="0" y="30"/>
                  </a:cxn>
                  <a:cxn ang="0">
                    <a:pos x="1" y="21"/>
                  </a:cxn>
                  <a:cxn ang="0">
                    <a:pos x="3" y="14"/>
                  </a:cxn>
                  <a:cxn ang="0">
                    <a:pos x="8" y="8"/>
                  </a:cxn>
                  <a:cxn ang="0">
                    <a:pos x="14" y="3"/>
                  </a:cxn>
                  <a:cxn ang="0">
                    <a:pos x="20" y="1"/>
                  </a:cxn>
                  <a:cxn ang="0">
                    <a:pos x="28" y="0"/>
                  </a:cxn>
                </a:cxnLst>
                <a:rect l="0" t="0" r="r" b="b"/>
                <a:pathLst>
                  <a:path w="50" h="58">
                    <a:moveTo>
                      <a:pt x="24" y="4"/>
                    </a:moveTo>
                    <a:lnTo>
                      <a:pt x="23" y="4"/>
                    </a:lnTo>
                    <a:lnTo>
                      <a:pt x="22" y="6"/>
                    </a:lnTo>
                    <a:lnTo>
                      <a:pt x="21" y="6"/>
                    </a:lnTo>
                    <a:lnTo>
                      <a:pt x="18" y="13"/>
                    </a:lnTo>
                    <a:lnTo>
                      <a:pt x="17" y="20"/>
                    </a:lnTo>
                    <a:lnTo>
                      <a:pt x="17" y="23"/>
                    </a:lnTo>
                    <a:lnTo>
                      <a:pt x="34" y="23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32" y="8"/>
                    </a:lnTo>
                    <a:lnTo>
                      <a:pt x="31" y="6"/>
                    </a:lnTo>
                    <a:lnTo>
                      <a:pt x="30" y="5"/>
                    </a:lnTo>
                    <a:lnTo>
                      <a:pt x="28" y="4"/>
                    </a:lnTo>
                    <a:lnTo>
                      <a:pt x="24" y="4"/>
                    </a:lnTo>
                    <a:close/>
                    <a:moveTo>
                      <a:pt x="28" y="0"/>
                    </a:moveTo>
                    <a:lnTo>
                      <a:pt x="35" y="2"/>
                    </a:lnTo>
                    <a:lnTo>
                      <a:pt x="43" y="6"/>
                    </a:lnTo>
                    <a:lnTo>
                      <a:pt x="47" y="12"/>
                    </a:lnTo>
                    <a:lnTo>
                      <a:pt x="49" y="18"/>
                    </a:lnTo>
                    <a:lnTo>
                      <a:pt x="50" y="27"/>
                    </a:lnTo>
                    <a:lnTo>
                      <a:pt x="17" y="27"/>
                    </a:lnTo>
                    <a:lnTo>
                      <a:pt x="19" y="36"/>
                    </a:lnTo>
                    <a:lnTo>
                      <a:pt x="24" y="43"/>
                    </a:lnTo>
                    <a:lnTo>
                      <a:pt x="27" y="46"/>
                    </a:lnTo>
                    <a:lnTo>
                      <a:pt x="30" y="47"/>
                    </a:lnTo>
                    <a:lnTo>
                      <a:pt x="34" y="48"/>
                    </a:lnTo>
                    <a:lnTo>
                      <a:pt x="39" y="47"/>
                    </a:lnTo>
                    <a:lnTo>
                      <a:pt x="41" y="45"/>
                    </a:lnTo>
                    <a:lnTo>
                      <a:pt x="42" y="45"/>
                    </a:lnTo>
                    <a:lnTo>
                      <a:pt x="44" y="43"/>
                    </a:lnTo>
                    <a:lnTo>
                      <a:pt x="45" y="42"/>
                    </a:lnTo>
                    <a:lnTo>
                      <a:pt x="46" y="41"/>
                    </a:lnTo>
                    <a:lnTo>
                      <a:pt x="47" y="39"/>
                    </a:lnTo>
                    <a:lnTo>
                      <a:pt x="50" y="40"/>
                    </a:lnTo>
                    <a:lnTo>
                      <a:pt x="45" y="49"/>
                    </a:lnTo>
                    <a:lnTo>
                      <a:pt x="39" y="54"/>
                    </a:lnTo>
                    <a:lnTo>
                      <a:pt x="32" y="57"/>
                    </a:lnTo>
                    <a:lnTo>
                      <a:pt x="25" y="58"/>
                    </a:lnTo>
                    <a:lnTo>
                      <a:pt x="18" y="58"/>
                    </a:lnTo>
                    <a:lnTo>
                      <a:pt x="11" y="54"/>
                    </a:lnTo>
                    <a:lnTo>
                      <a:pt x="5" y="49"/>
                    </a:lnTo>
                    <a:lnTo>
                      <a:pt x="2" y="43"/>
                    </a:lnTo>
                    <a:lnTo>
                      <a:pt x="1" y="37"/>
                    </a:lnTo>
                    <a:lnTo>
                      <a:pt x="0" y="30"/>
                    </a:lnTo>
                    <a:lnTo>
                      <a:pt x="1" y="21"/>
                    </a:lnTo>
                    <a:lnTo>
                      <a:pt x="3" y="14"/>
                    </a:lnTo>
                    <a:lnTo>
                      <a:pt x="8" y="8"/>
                    </a:lnTo>
                    <a:lnTo>
                      <a:pt x="14" y="3"/>
                    </a:lnTo>
                    <a:lnTo>
                      <a:pt x="20" y="1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03" name="Freeform 461"/>
              <p:cNvSpPr>
                <a:spLocks/>
              </p:cNvSpPr>
              <p:nvPr/>
            </p:nvSpPr>
            <p:spPr bwMode="auto">
              <a:xfrm>
                <a:off x="6057520" y="4477131"/>
                <a:ext cx="64008" cy="76010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42" y="0"/>
                  </a:cxn>
                  <a:cxn ang="0">
                    <a:pos x="43" y="0"/>
                  </a:cxn>
                  <a:cxn ang="0">
                    <a:pos x="47" y="4"/>
                  </a:cxn>
                  <a:cxn ang="0">
                    <a:pos x="48" y="6"/>
                  </a:cxn>
                  <a:cxn ang="0">
                    <a:pos x="48" y="10"/>
                  </a:cxn>
                  <a:cxn ang="0">
                    <a:pos x="46" y="12"/>
                  </a:cxn>
                  <a:cxn ang="0">
                    <a:pos x="45" y="14"/>
                  </a:cxn>
                  <a:cxn ang="0">
                    <a:pos x="44" y="15"/>
                  </a:cxn>
                  <a:cxn ang="0">
                    <a:pos x="42" y="16"/>
                  </a:cxn>
                  <a:cxn ang="0">
                    <a:pos x="38" y="16"/>
                  </a:cxn>
                  <a:cxn ang="0">
                    <a:pos x="35" y="15"/>
                  </a:cxn>
                  <a:cxn ang="0">
                    <a:pos x="35" y="14"/>
                  </a:cxn>
                  <a:cxn ang="0">
                    <a:pos x="34" y="13"/>
                  </a:cxn>
                  <a:cxn ang="0">
                    <a:pos x="33" y="12"/>
                  </a:cxn>
                  <a:cxn ang="0">
                    <a:pos x="32" y="12"/>
                  </a:cxn>
                  <a:cxn ang="0">
                    <a:pos x="28" y="12"/>
                  </a:cxn>
                  <a:cxn ang="0">
                    <a:pos x="26" y="14"/>
                  </a:cxn>
                  <a:cxn ang="0">
                    <a:pos x="25" y="16"/>
                  </a:cxn>
                  <a:cxn ang="0">
                    <a:pos x="25" y="18"/>
                  </a:cxn>
                  <a:cxn ang="0">
                    <a:pos x="23" y="24"/>
                  </a:cxn>
                  <a:cxn ang="0">
                    <a:pos x="22" y="31"/>
                  </a:cxn>
                  <a:cxn ang="0">
                    <a:pos x="22" y="52"/>
                  </a:cxn>
                  <a:cxn ang="0">
                    <a:pos x="23" y="52"/>
                  </a:cxn>
                  <a:cxn ang="0">
                    <a:pos x="23" y="53"/>
                  </a:cxn>
                  <a:cxn ang="0">
                    <a:pos x="23" y="53"/>
                  </a:cxn>
                  <a:cxn ang="0">
                    <a:pos x="25" y="54"/>
                  </a:cxn>
                  <a:cxn ang="0">
                    <a:pos x="27" y="54"/>
                  </a:cxn>
                  <a:cxn ang="0">
                    <a:pos x="27" y="57"/>
                  </a:cxn>
                  <a:cxn ang="0">
                    <a:pos x="0" y="57"/>
                  </a:cxn>
                  <a:cxn ang="0">
                    <a:pos x="0" y="54"/>
                  </a:cxn>
                  <a:cxn ang="0">
                    <a:pos x="2" y="54"/>
                  </a:cxn>
                  <a:cxn ang="0">
                    <a:pos x="2" y="54"/>
                  </a:cxn>
                  <a:cxn ang="0">
                    <a:pos x="3" y="54"/>
                  </a:cxn>
                  <a:cxn ang="0">
                    <a:pos x="4" y="53"/>
                  </a:cxn>
                  <a:cxn ang="0">
                    <a:pos x="4" y="52"/>
                  </a:cxn>
                  <a:cxn ang="0">
                    <a:pos x="4" y="50"/>
                  </a:cxn>
                  <a:cxn ang="0">
                    <a:pos x="5" y="47"/>
                  </a:cxn>
                  <a:cxn ang="0">
                    <a:pos x="5" y="7"/>
                  </a:cxn>
                  <a:cxn ang="0">
                    <a:pos x="4" y="6"/>
                  </a:cxn>
                  <a:cxn ang="0">
                    <a:pos x="4" y="5"/>
                  </a:cxn>
                  <a:cxn ang="0">
                    <a:pos x="1" y="4"/>
                  </a:cxn>
                  <a:cxn ang="0">
                    <a:pos x="0" y="4"/>
                  </a:cxn>
                  <a:cxn ang="0">
                    <a:pos x="0" y="1"/>
                  </a:cxn>
                  <a:cxn ang="0">
                    <a:pos x="22" y="1"/>
                  </a:cxn>
                  <a:cxn ang="0">
                    <a:pos x="22" y="14"/>
                  </a:cxn>
                  <a:cxn ang="0">
                    <a:pos x="25" y="8"/>
                  </a:cxn>
                  <a:cxn ang="0">
                    <a:pos x="29" y="4"/>
                  </a:cxn>
                  <a:cxn ang="0">
                    <a:pos x="32" y="2"/>
                  </a:cxn>
                  <a:cxn ang="0">
                    <a:pos x="35" y="1"/>
                  </a:cxn>
                  <a:cxn ang="0">
                    <a:pos x="40" y="0"/>
                  </a:cxn>
                </a:cxnLst>
                <a:rect l="0" t="0" r="r" b="b"/>
                <a:pathLst>
                  <a:path w="48" h="57">
                    <a:moveTo>
                      <a:pt x="40" y="0"/>
                    </a:moveTo>
                    <a:lnTo>
                      <a:pt x="42" y="0"/>
                    </a:lnTo>
                    <a:lnTo>
                      <a:pt x="43" y="0"/>
                    </a:lnTo>
                    <a:lnTo>
                      <a:pt x="47" y="4"/>
                    </a:lnTo>
                    <a:lnTo>
                      <a:pt x="48" y="6"/>
                    </a:lnTo>
                    <a:lnTo>
                      <a:pt x="48" y="10"/>
                    </a:lnTo>
                    <a:lnTo>
                      <a:pt x="46" y="12"/>
                    </a:lnTo>
                    <a:lnTo>
                      <a:pt x="45" y="14"/>
                    </a:lnTo>
                    <a:lnTo>
                      <a:pt x="44" y="15"/>
                    </a:lnTo>
                    <a:lnTo>
                      <a:pt x="42" y="16"/>
                    </a:lnTo>
                    <a:lnTo>
                      <a:pt x="38" y="16"/>
                    </a:lnTo>
                    <a:lnTo>
                      <a:pt x="35" y="15"/>
                    </a:lnTo>
                    <a:lnTo>
                      <a:pt x="35" y="14"/>
                    </a:lnTo>
                    <a:lnTo>
                      <a:pt x="34" y="13"/>
                    </a:lnTo>
                    <a:lnTo>
                      <a:pt x="33" y="12"/>
                    </a:lnTo>
                    <a:lnTo>
                      <a:pt x="32" y="12"/>
                    </a:lnTo>
                    <a:lnTo>
                      <a:pt x="28" y="12"/>
                    </a:lnTo>
                    <a:lnTo>
                      <a:pt x="26" y="14"/>
                    </a:lnTo>
                    <a:lnTo>
                      <a:pt x="25" y="16"/>
                    </a:lnTo>
                    <a:lnTo>
                      <a:pt x="25" y="18"/>
                    </a:lnTo>
                    <a:lnTo>
                      <a:pt x="23" y="24"/>
                    </a:lnTo>
                    <a:lnTo>
                      <a:pt x="22" y="31"/>
                    </a:lnTo>
                    <a:lnTo>
                      <a:pt x="22" y="52"/>
                    </a:lnTo>
                    <a:lnTo>
                      <a:pt x="23" y="52"/>
                    </a:lnTo>
                    <a:lnTo>
                      <a:pt x="23" y="53"/>
                    </a:lnTo>
                    <a:lnTo>
                      <a:pt x="23" y="53"/>
                    </a:lnTo>
                    <a:lnTo>
                      <a:pt x="25" y="54"/>
                    </a:lnTo>
                    <a:lnTo>
                      <a:pt x="27" y="54"/>
                    </a:lnTo>
                    <a:lnTo>
                      <a:pt x="27" y="57"/>
                    </a:lnTo>
                    <a:lnTo>
                      <a:pt x="0" y="57"/>
                    </a:lnTo>
                    <a:lnTo>
                      <a:pt x="0" y="54"/>
                    </a:lnTo>
                    <a:lnTo>
                      <a:pt x="2" y="54"/>
                    </a:lnTo>
                    <a:lnTo>
                      <a:pt x="2" y="54"/>
                    </a:lnTo>
                    <a:lnTo>
                      <a:pt x="3" y="54"/>
                    </a:lnTo>
                    <a:lnTo>
                      <a:pt x="4" y="53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5" y="47"/>
                    </a:lnTo>
                    <a:lnTo>
                      <a:pt x="5" y="7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22" y="1"/>
                    </a:lnTo>
                    <a:lnTo>
                      <a:pt x="22" y="14"/>
                    </a:lnTo>
                    <a:lnTo>
                      <a:pt x="25" y="8"/>
                    </a:lnTo>
                    <a:lnTo>
                      <a:pt x="29" y="4"/>
                    </a:lnTo>
                    <a:lnTo>
                      <a:pt x="32" y="2"/>
                    </a:lnTo>
                    <a:lnTo>
                      <a:pt x="35" y="1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04" name="Freeform 462"/>
              <p:cNvSpPr>
                <a:spLocks noEditPoints="1"/>
              </p:cNvSpPr>
              <p:nvPr/>
            </p:nvSpPr>
            <p:spPr bwMode="auto">
              <a:xfrm>
                <a:off x="6128195" y="4477131"/>
                <a:ext cx="73342" cy="77343"/>
              </a:xfrm>
              <a:custGeom>
                <a:avLst/>
                <a:gdLst/>
                <a:ahLst/>
                <a:cxnLst>
                  <a:cxn ang="0">
                    <a:pos x="26" y="4"/>
                  </a:cxn>
                  <a:cxn ang="0">
                    <a:pos x="24" y="4"/>
                  </a:cxn>
                  <a:cxn ang="0">
                    <a:pos x="22" y="6"/>
                  </a:cxn>
                  <a:cxn ang="0">
                    <a:pos x="21" y="6"/>
                  </a:cxn>
                  <a:cxn ang="0">
                    <a:pos x="20" y="7"/>
                  </a:cxn>
                  <a:cxn ang="0">
                    <a:pos x="20" y="8"/>
                  </a:cxn>
                  <a:cxn ang="0">
                    <a:pos x="18" y="12"/>
                  </a:cxn>
                  <a:cxn ang="0">
                    <a:pos x="18" y="15"/>
                  </a:cxn>
                  <a:cxn ang="0">
                    <a:pos x="18" y="20"/>
                  </a:cxn>
                  <a:cxn ang="0">
                    <a:pos x="17" y="27"/>
                  </a:cxn>
                  <a:cxn ang="0">
                    <a:pos x="17" y="37"/>
                  </a:cxn>
                  <a:cxn ang="0">
                    <a:pos x="18" y="42"/>
                  </a:cxn>
                  <a:cxn ang="0">
                    <a:pos x="18" y="45"/>
                  </a:cxn>
                  <a:cxn ang="0">
                    <a:pos x="18" y="48"/>
                  </a:cxn>
                  <a:cxn ang="0">
                    <a:pos x="20" y="50"/>
                  </a:cxn>
                  <a:cxn ang="0">
                    <a:pos x="22" y="53"/>
                  </a:cxn>
                  <a:cxn ang="0">
                    <a:pos x="24" y="54"/>
                  </a:cxn>
                  <a:cxn ang="0">
                    <a:pos x="26" y="54"/>
                  </a:cxn>
                  <a:cxn ang="0">
                    <a:pos x="31" y="54"/>
                  </a:cxn>
                  <a:cxn ang="0">
                    <a:pos x="34" y="52"/>
                  </a:cxn>
                  <a:cxn ang="0">
                    <a:pos x="35" y="49"/>
                  </a:cxn>
                  <a:cxn ang="0">
                    <a:pos x="36" y="47"/>
                  </a:cxn>
                  <a:cxn ang="0">
                    <a:pos x="37" y="42"/>
                  </a:cxn>
                  <a:cxn ang="0">
                    <a:pos x="38" y="35"/>
                  </a:cxn>
                  <a:cxn ang="0">
                    <a:pos x="38" y="18"/>
                  </a:cxn>
                  <a:cxn ang="0">
                    <a:pos x="37" y="14"/>
                  </a:cxn>
                  <a:cxn ang="0">
                    <a:pos x="36" y="10"/>
                  </a:cxn>
                  <a:cxn ang="0">
                    <a:pos x="34" y="6"/>
                  </a:cxn>
                  <a:cxn ang="0">
                    <a:pos x="32" y="5"/>
                  </a:cxn>
                  <a:cxn ang="0">
                    <a:pos x="30" y="4"/>
                  </a:cxn>
                  <a:cxn ang="0">
                    <a:pos x="26" y="4"/>
                  </a:cxn>
                  <a:cxn ang="0">
                    <a:pos x="27" y="0"/>
                  </a:cxn>
                  <a:cxn ang="0">
                    <a:pos x="34" y="1"/>
                  </a:cxn>
                  <a:cxn ang="0">
                    <a:pos x="42" y="4"/>
                  </a:cxn>
                  <a:cxn ang="0">
                    <a:pos x="44" y="5"/>
                  </a:cxn>
                  <a:cxn ang="0">
                    <a:pos x="48" y="9"/>
                  </a:cxn>
                  <a:cxn ang="0">
                    <a:pos x="49" y="11"/>
                  </a:cxn>
                  <a:cxn ang="0">
                    <a:pos x="51" y="14"/>
                  </a:cxn>
                  <a:cxn ang="0">
                    <a:pos x="53" y="21"/>
                  </a:cxn>
                  <a:cxn ang="0">
                    <a:pos x="55" y="30"/>
                  </a:cxn>
                  <a:cxn ang="0">
                    <a:pos x="53" y="41"/>
                  </a:cxn>
                  <a:cxn ang="0">
                    <a:pos x="48" y="49"/>
                  </a:cxn>
                  <a:cxn ang="0">
                    <a:pos x="42" y="54"/>
                  </a:cxn>
                  <a:cxn ang="0">
                    <a:pos x="36" y="58"/>
                  </a:cxn>
                  <a:cxn ang="0">
                    <a:pos x="27" y="58"/>
                  </a:cxn>
                  <a:cxn ang="0">
                    <a:pos x="19" y="58"/>
                  </a:cxn>
                  <a:cxn ang="0">
                    <a:pos x="12" y="54"/>
                  </a:cxn>
                  <a:cxn ang="0">
                    <a:pos x="7" y="49"/>
                  </a:cxn>
                  <a:cxn ang="0">
                    <a:pos x="3" y="43"/>
                  </a:cxn>
                  <a:cxn ang="0">
                    <a:pos x="1" y="37"/>
                  </a:cxn>
                  <a:cxn ang="0">
                    <a:pos x="0" y="30"/>
                  </a:cxn>
                  <a:cxn ang="0">
                    <a:pos x="1" y="22"/>
                  </a:cxn>
                  <a:cxn ang="0">
                    <a:pos x="3" y="15"/>
                  </a:cxn>
                  <a:cxn ang="0">
                    <a:pos x="7" y="9"/>
                  </a:cxn>
                  <a:cxn ang="0">
                    <a:pos x="12" y="4"/>
                  </a:cxn>
                  <a:cxn ang="0">
                    <a:pos x="19" y="1"/>
                  </a:cxn>
                  <a:cxn ang="0">
                    <a:pos x="27" y="0"/>
                  </a:cxn>
                </a:cxnLst>
                <a:rect l="0" t="0" r="r" b="b"/>
                <a:pathLst>
                  <a:path w="55" h="58">
                    <a:moveTo>
                      <a:pt x="26" y="4"/>
                    </a:moveTo>
                    <a:lnTo>
                      <a:pt x="24" y="4"/>
                    </a:lnTo>
                    <a:lnTo>
                      <a:pt x="22" y="6"/>
                    </a:lnTo>
                    <a:lnTo>
                      <a:pt x="21" y="6"/>
                    </a:lnTo>
                    <a:lnTo>
                      <a:pt x="20" y="7"/>
                    </a:lnTo>
                    <a:lnTo>
                      <a:pt x="20" y="8"/>
                    </a:lnTo>
                    <a:lnTo>
                      <a:pt x="18" y="12"/>
                    </a:lnTo>
                    <a:lnTo>
                      <a:pt x="18" y="15"/>
                    </a:lnTo>
                    <a:lnTo>
                      <a:pt x="18" y="20"/>
                    </a:lnTo>
                    <a:lnTo>
                      <a:pt x="17" y="27"/>
                    </a:lnTo>
                    <a:lnTo>
                      <a:pt x="17" y="37"/>
                    </a:lnTo>
                    <a:lnTo>
                      <a:pt x="18" y="42"/>
                    </a:lnTo>
                    <a:lnTo>
                      <a:pt x="18" y="45"/>
                    </a:lnTo>
                    <a:lnTo>
                      <a:pt x="18" y="48"/>
                    </a:lnTo>
                    <a:lnTo>
                      <a:pt x="20" y="50"/>
                    </a:lnTo>
                    <a:lnTo>
                      <a:pt x="22" y="53"/>
                    </a:lnTo>
                    <a:lnTo>
                      <a:pt x="24" y="54"/>
                    </a:lnTo>
                    <a:lnTo>
                      <a:pt x="26" y="54"/>
                    </a:lnTo>
                    <a:lnTo>
                      <a:pt x="31" y="54"/>
                    </a:lnTo>
                    <a:lnTo>
                      <a:pt x="34" y="52"/>
                    </a:lnTo>
                    <a:lnTo>
                      <a:pt x="35" y="49"/>
                    </a:lnTo>
                    <a:lnTo>
                      <a:pt x="36" y="47"/>
                    </a:lnTo>
                    <a:lnTo>
                      <a:pt x="37" y="42"/>
                    </a:lnTo>
                    <a:lnTo>
                      <a:pt x="38" y="35"/>
                    </a:lnTo>
                    <a:lnTo>
                      <a:pt x="38" y="18"/>
                    </a:lnTo>
                    <a:lnTo>
                      <a:pt x="37" y="14"/>
                    </a:lnTo>
                    <a:lnTo>
                      <a:pt x="36" y="10"/>
                    </a:lnTo>
                    <a:lnTo>
                      <a:pt x="34" y="6"/>
                    </a:lnTo>
                    <a:lnTo>
                      <a:pt x="32" y="5"/>
                    </a:lnTo>
                    <a:lnTo>
                      <a:pt x="30" y="4"/>
                    </a:lnTo>
                    <a:lnTo>
                      <a:pt x="26" y="4"/>
                    </a:lnTo>
                    <a:close/>
                    <a:moveTo>
                      <a:pt x="27" y="0"/>
                    </a:moveTo>
                    <a:lnTo>
                      <a:pt x="34" y="1"/>
                    </a:lnTo>
                    <a:lnTo>
                      <a:pt x="42" y="4"/>
                    </a:lnTo>
                    <a:lnTo>
                      <a:pt x="44" y="5"/>
                    </a:lnTo>
                    <a:lnTo>
                      <a:pt x="48" y="9"/>
                    </a:lnTo>
                    <a:lnTo>
                      <a:pt x="49" y="11"/>
                    </a:lnTo>
                    <a:lnTo>
                      <a:pt x="51" y="14"/>
                    </a:lnTo>
                    <a:lnTo>
                      <a:pt x="53" y="21"/>
                    </a:lnTo>
                    <a:lnTo>
                      <a:pt x="55" y="30"/>
                    </a:lnTo>
                    <a:lnTo>
                      <a:pt x="53" y="41"/>
                    </a:lnTo>
                    <a:lnTo>
                      <a:pt x="48" y="49"/>
                    </a:lnTo>
                    <a:lnTo>
                      <a:pt x="42" y="54"/>
                    </a:lnTo>
                    <a:lnTo>
                      <a:pt x="36" y="58"/>
                    </a:lnTo>
                    <a:lnTo>
                      <a:pt x="27" y="58"/>
                    </a:lnTo>
                    <a:lnTo>
                      <a:pt x="19" y="58"/>
                    </a:lnTo>
                    <a:lnTo>
                      <a:pt x="12" y="54"/>
                    </a:lnTo>
                    <a:lnTo>
                      <a:pt x="7" y="49"/>
                    </a:lnTo>
                    <a:lnTo>
                      <a:pt x="3" y="43"/>
                    </a:lnTo>
                    <a:lnTo>
                      <a:pt x="1" y="37"/>
                    </a:lnTo>
                    <a:lnTo>
                      <a:pt x="0" y="30"/>
                    </a:lnTo>
                    <a:lnTo>
                      <a:pt x="1" y="22"/>
                    </a:lnTo>
                    <a:lnTo>
                      <a:pt x="3" y="15"/>
                    </a:lnTo>
                    <a:lnTo>
                      <a:pt x="7" y="9"/>
                    </a:lnTo>
                    <a:lnTo>
                      <a:pt x="12" y="4"/>
                    </a:lnTo>
                    <a:lnTo>
                      <a:pt x="19" y="1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05" name="Freeform 463"/>
              <p:cNvSpPr>
                <a:spLocks/>
              </p:cNvSpPr>
              <p:nvPr/>
            </p:nvSpPr>
            <p:spPr bwMode="auto">
              <a:xfrm>
                <a:off x="6212206" y="4477131"/>
                <a:ext cx="78676" cy="76010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42" y="0"/>
                  </a:cxn>
                  <a:cxn ang="0">
                    <a:pos x="44" y="0"/>
                  </a:cxn>
                  <a:cxn ang="0">
                    <a:pos x="48" y="2"/>
                  </a:cxn>
                  <a:cxn ang="0">
                    <a:pos x="51" y="5"/>
                  </a:cxn>
                  <a:cxn ang="0">
                    <a:pos x="52" y="8"/>
                  </a:cxn>
                  <a:cxn ang="0">
                    <a:pos x="52" y="10"/>
                  </a:cxn>
                  <a:cxn ang="0">
                    <a:pos x="54" y="15"/>
                  </a:cxn>
                  <a:cxn ang="0">
                    <a:pos x="54" y="48"/>
                  </a:cxn>
                  <a:cxn ang="0">
                    <a:pos x="54" y="50"/>
                  </a:cxn>
                  <a:cxn ang="0">
                    <a:pos x="54" y="52"/>
                  </a:cxn>
                  <a:cxn ang="0">
                    <a:pos x="55" y="52"/>
                  </a:cxn>
                  <a:cxn ang="0">
                    <a:pos x="55" y="53"/>
                  </a:cxn>
                  <a:cxn ang="0">
                    <a:pos x="56" y="54"/>
                  </a:cxn>
                  <a:cxn ang="0">
                    <a:pos x="57" y="54"/>
                  </a:cxn>
                  <a:cxn ang="0">
                    <a:pos x="59" y="54"/>
                  </a:cxn>
                  <a:cxn ang="0">
                    <a:pos x="59" y="57"/>
                  </a:cxn>
                  <a:cxn ang="0">
                    <a:pos x="31" y="57"/>
                  </a:cxn>
                  <a:cxn ang="0">
                    <a:pos x="31" y="54"/>
                  </a:cxn>
                  <a:cxn ang="0">
                    <a:pos x="33" y="54"/>
                  </a:cxn>
                  <a:cxn ang="0">
                    <a:pos x="35" y="54"/>
                  </a:cxn>
                  <a:cxn ang="0">
                    <a:pos x="35" y="53"/>
                  </a:cxn>
                  <a:cxn ang="0">
                    <a:pos x="35" y="52"/>
                  </a:cxn>
                  <a:cxn ang="0">
                    <a:pos x="37" y="49"/>
                  </a:cxn>
                  <a:cxn ang="0">
                    <a:pos x="37" y="12"/>
                  </a:cxn>
                  <a:cxn ang="0">
                    <a:pos x="36" y="10"/>
                  </a:cxn>
                  <a:cxn ang="0">
                    <a:pos x="35" y="9"/>
                  </a:cxn>
                  <a:cxn ang="0">
                    <a:pos x="34" y="9"/>
                  </a:cxn>
                  <a:cxn ang="0">
                    <a:pos x="34" y="8"/>
                  </a:cxn>
                  <a:cxn ang="0">
                    <a:pos x="33" y="8"/>
                  </a:cxn>
                  <a:cxn ang="0">
                    <a:pos x="30" y="8"/>
                  </a:cxn>
                  <a:cxn ang="0">
                    <a:pos x="26" y="10"/>
                  </a:cxn>
                  <a:cxn ang="0">
                    <a:pos x="24" y="13"/>
                  </a:cxn>
                  <a:cxn ang="0">
                    <a:pos x="23" y="16"/>
                  </a:cxn>
                  <a:cxn ang="0">
                    <a:pos x="23" y="49"/>
                  </a:cxn>
                  <a:cxn ang="0">
                    <a:pos x="24" y="52"/>
                  </a:cxn>
                  <a:cxn ang="0">
                    <a:pos x="24" y="53"/>
                  </a:cxn>
                  <a:cxn ang="0">
                    <a:pos x="25" y="54"/>
                  </a:cxn>
                  <a:cxn ang="0">
                    <a:pos x="26" y="54"/>
                  </a:cxn>
                  <a:cxn ang="0">
                    <a:pos x="28" y="54"/>
                  </a:cxn>
                  <a:cxn ang="0">
                    <a:pos x="28" y="57"/>
                  </a:cxn>
                  <a:cxn ang="0">
                    <a:pos x="0" y="57"/>
                  </a:cxn>
                  <a:cxn ang="0">
                    <a:pos x="0" y="54"/>
                  </a:cxn>
                  <a:cxn ang="0">
                    <a:pos x="2" y="54"/>
                  </a:cxn>
                  <a:cxn ang="0">
                    <a:pos x="4" y="54"/>
                  </a:cxn>
                  <a:cxn ang="0">
                    <a:pos x="4" y="53"/>
                  </a:cxn>
                  <a:cxn ang="0">
                    <a:pos x="4" y="52"/>
                  </a:cxn>
                  <a:cxn ang="0">
                    <a:pos x="6" y="49"/>
                  </a:cxn>
                  <a:cxn ang="0">
                    <a:pos x="6" y="8"/>
                  </a:cxn>
                  <a:cxn ang="0">
                    <a:pos x="4" y="6"/>
                  </a:cxn>
                  <a:cxn ang="0">
                    <a:pos x="4" y="6"/>
                  </a:cxn>
                  <a:cxn ang="0">
                    <a:pos x="4" y="4"/>
                  </a:cxn>
                  <a:cxn ang="0">
                    <a:pos x="2" y="4"/>
                  </a:cxn>
                  <a:cxn ang="0">
                    <a:pos x="0" y="4"/>
                  </a:cxn>
                  <a:cxn ang="0">
                    <a:pos x="0" y="1"/>
                  </a:cxn>
                  <a:cxn ang="0">
                    <a:pos x="23" y="1"/>
                  </a:cxn>
                  <a:cxn ang="0">
                    <a:pos x="23" y="9"/>
                  </a:cxn>
                  <a:cxn ang="0">
                    <a:pos x="25" y="6"/>
                  </a:cxn>
                  <a:cxn ang="0">
                    <a:pos x="31" y="2"/>
                  </a:cxn>
                  <a:cxn ang="0">
                    <a:pos x="33" y="2"/>
                  </a:cxn>
                  <a:cxn ang="0">
                    <a:pos x="35" y="0"/>
                  </a:cxn>
                  <a:cxn ang="0">
                    <a:pos x="37" y="0"/>
                  </a:cxn>
                  <a:cxn ang="0">
                    <a:pos x="40" y="0"/>
                  </a:cxn>
                </a:cxnLst>
                <a:rect l="0" t="0" r="r" b="b"/>
                <a:pathLst>
                  <a:path w="59" h="57">
                    <a:moveTo>
                      <a:pt x="40" y="0"/>
                    </a:moveTo>
                    <a:lnTo>
                      <a:pt x="42" y="0"/>
                    </a:lnTo>
                    <a:lnTo>
                      <a:pt x="44" y="0"/>
                    </a:lnTo>
                    <a:lnTo>
                      <a:pt x="48" y="2"/>
                    </a:lnTo>
                    <a:lnTo>
                      <a:pt x="51" y="5"/>
                    </a:lnTo>
                    <a:lnTo>
                      <a:pt x="52" y="8"/>
                    </a:lnTo>
                    <a:lnTo>
                      <a:pt x="52" y="10"/>
                    </a:lnTo>
                    <a:lnTo>
                      <a:pt x="54" y="15"/>
                    </a:lnTo>
                    <a:lnTo>
                      <a:pt x="54" y="48"/>
                    </a:lnTo>
                    <a:lnTo>
                      <a:pt x="54" y="50"/>
                    </a:lnTo>
                    <a:lnTo>
                      <a:pt x="54" y="52"/>
                    </a:lnTo>
                    <a:lnTo>
                      <a:pt x="55" y="52"/>
                    </a:lnTo>
                    <a:lnTo>
                      <a:pt x="55" y="53"/>
                    </a:lnTo>
                    <a:lnTo>
                      <a:pt x="56" y="54"/>
                    </a:lnTo>
                    <a:lnTo>
                      <a:pt x="57" y="54"/>
                    </a:lnTo>
                    <a:lnTo>
                      <a:pt x="59" y="54"/>
                    </a:lnTo>
                    <a:lnTo>
                      <a:pt x="59" y="57"/>
                    </a:lnTo>
                    <a:lnTo>
                      <a:pt x="31" y="57"/>
                    </a:lnTo>
                    <a:lnTo>
                      <a:pt x="31" y="54"/>
                    </a:lnTo>
                    <a:lnTo>
                      <a:pt x="33" y="54"/>
                    </a:lnTo>
                    <a:lnTo>
                      <a:pt x="35" y="54"/>
                    </a:lnTo>
                    <a:lnTo>
                      <a:pt x="35" y="53"/>
                    </a:lnTo>
                    <a:lnTo>
                      <a:pt x="35" y="52"/>
                    </a:lnTo>
                    <a:lnTo>
                      <a:pt x="37" y="49"/>
                    </a:lnTo>
                    <a:lnTo>
                      <a:pt x="37" y="12"/>
                    </a:lnTo>
                    <a:lnTo>
                      <a:pt x="36" y="10"/>
                    </a:lnTo>
                    <a:lnTo>
                      <a:pt x="35" y="9"/>
                    </a:lnTo>
                    <a:lnTo>
                      <a:pt x="34" y="9"/>
                    </a:lnTo>
                    <a:lnTo>
                      <a:pt x="34" y="8"/>
                    </a:lnTo>
                    <a:lnTo>
                      <a:pt x="33" y="8"/>
                    </a:lnTo>
                    <a:lnTo>
                      <a:pt x="30" y="8"/>
                    </a:lnTo>
                    <a:lnTo>
                      <a:pt x="26" y="10"/>
                    </a:lnTo>
                    <a:lnTo>
                      <a:pt x="24" y="13"/>
                    </a:lnTo>
                    <a:lnTo>
                      <a:pt x="23" y="16"/>
                    </a:lnTo>
                    <a:lnTo>
                      <a:pt x="23" y="49"/>
                    </a:lnTo>
                    <a:lnTo>
                      <a:pt x="24" y="52"/>
                    </a:lnTo>
                    <a:lnTo>
                      <a:pt x="24" y="53"/>
                    </a:lnTo>
                    <a:lnTo>
                      <a:pt x="25" y="54"/>
                    </a:lnTo>
                    <a:lnTo>
                      <a:pt x="26" y="54"/>
                    </a:lnTo>
                    <a:lnTo>
                      <a:pt x="28" y="54"/>
                    </a:lnTo>
                    <a:lnTo>
                      <a:pt x="28" y="57"/>
                    </a:lnTo>
                    <a:lnTo>
                      <a:pt x="0" y="57"/>
                    </a:lnTo>
                    <a:lnTo>
                      <a:pt x="0" y="54"/>
                    </a:lnTo>
                    <a:lnTo>
                      <a:pt x="2" y="54"/>
                    </a:lnTo>
                    <a:lnTo>
                      <a:pt x="4" y="54"/>
                    </a:lnTo>
                    <a:lnTo>
                      <a:pt x="4" y="53"/>
                    </a:lnTo>
                    <a:lnTo>
                      <a:pt x="4" y="52"/>
                    </a:lnTo>
                    <a:lnTo>
                      <a:pt x="6" y="49"/>
                    </a:lnTo>
                    <a:lnTo>
                      <a:pt x="6" y="8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23" y="1"/>
                    </a:lnTo>
                    <a:lnTo>
                      <a:pt x="23" y="9"/>
                    </a:lnTo>
                    <a:lnTo>
                      <a:pt x="25" y="6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06" name="Line 464"/>
              <p:cNvSpPr>
                <a:spLocks noChangeShapeType="1"/>
              </p:cNvSpPr>
              <p:nvPr/>
            </p:nvSpPr>
            <p:spPr bwMode="auto">
              <a:xfrm>
                <a:off x="6201538" y="6025325"/>
                <a:ext cx="1333" cy="1334"/>
              </a:xfrm>
              <a:prstGeom prst="line">
                <a:avLst/>
              </a:prstGeom>
              <a:noFill/>
              <a:ln w="6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07" name="Freeform 465"/>
              <p:cNvSpPr>
                <a:spLocks/>
              </p:cNvSpPr>
              <p:nvPr/>
            </p:nvSpPr>
            <p:spPr bwMode="auto">
              <a:xfrm>
                <a:off x="6362891" y="6006656"/>
                <a:ext cx="77343" cy="74676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27" y="4"/>
                  </a:cxn>
                  <a:cxn ang="0">
                    <a:pos x="28" y="8"/>
                  </a:cxn>
                  <a:cxn ang="0">
                    <a:pos x="34" y="18"/>
                  </a:cxn>
                  <a:cxn ang="0">
                    <a:pos x="38" y="12"/>
                  </a:cxn>
                  <a:cxn ang="0">
                    <a:pos x="40" y="5"/>
                  </a:cxn>
                  <a:cxn ang="0">
                    <a:pos x="40" y="4"/>
                  </a:cxn>
                  <a:cxn ang="0">
                    <a:pos x="38" y="3"/>
                  </a:cxn>
                  <a:cxn ang="0">
                    <a:pos x="35" y="0"/>
                  </a:cxn>
                  <a:cxn ang="0">
                    <a:pos x="56" y="3"/>
                  </a:cxn>
                  <a:cxn ang="0">
                    <a:pos x="51" y="4"/>
                  </a:cxn>
                  <a:cxn ang="0">
                    <a:pos x="44" y="10"/>
                  </a:cxn>
                  <a:cxn ang="0">
                    <a:pos x="35" y="22"/>
                  </a:cxn>
                  <a:cxn ang="0">
                    <a:pos x="49" y="46"/>
                  </a:cxn>
                  <a:cxn ang="0">
                    <a:pos x="55" y="52"/>
                  </a:cxn>
                  <a:cxn ang="0">
                    <a:pos x="58" y="53"/>
                  </a:cxn>
                  <a:cxn ang="0">
                    <a:pos x="27" y="56"/>
                  </a:cxn>
                  <a:cxn ang="0">
                    <a:pos x="30" y="53"/>
                  </a:cxn>
                  <a:cxn ang="0">
                    <a:pos x="32" y="52"/>
                  </a:cxn>
                  <a:cxn ang="0">
                    <a:pos x="32" y="51"/>
                  </a:cxn>
                  <a:cxn ang="0">
                    <a:pos x="30" y="46"/>
                  </a:cxn>
                  <a:cxn ang="0">
                    <a:pos x="21" y="43"/>
                  </a:cxn>
                  <a:cxn ang="0">
                    <a:pos x="19" y="46"/>
                  </a:cxn>
                  <a:cxn ang="0">
                    <a:pos x="18" y="47"/>
                  </a:cxn>
                  <a:cxn ang="0">
                    <a:pos x="17" y="52"/>
                  </a:cxn>
                  <a:cxn ang="0">
                    <a:pos x="20" y="53"/>
                  </a:cxn>
                  <a:cxn ang="0">
                    <a:pos x="23" y="56"/>
                  </a:cxn>
                  <a:cxn ang="0">
                    <a:pos x="0" y="53"/>
                  </a:cxn>
                  <a:cxn ang="0">
                    <a:pos x="6" y="52"/>
                  </a:cxn>
                  <a:cxn ang="0">
                    <a:pos x="9" y="50"/>
                  </a:cxn>
                  <a:cxn ang="0">
                    <a:pos x="16" y="43"/>
                  </a:cxn>
                  <a:cxn ang="0">
                    <a:pos x="23" y="32"/>
                  </a:cxn>
                  <a:cxn ang="0">
                    <a:pos x="11" y="13"/>
                  </a:cxn>
                  <a:cxn ang="0">
                    <a:pos x="5" y="5"/>
                  </a:cxn>
                  <a:cxn ang="0">
                    <a:pos x="3" y="3"/>
                  </a:cxn>
                  <a:cxn ang="0">
                    <a:pos x="0" y="3"/>
                  </a:cxn>
                </a:cxnLst>
                <a:rect l="0" t="0" r="r" b="b"/>
                <a:pathLst>
                  <a:path w="58" h="56">
                    <a:moveTo>
                      <a:pt x="0" y="0"/>
                    </a:moveTo>
                    <a:lnTo>
                      <a:pt x="31" y="0"/>
                    </a:lnTo>
                    <a:lnTo>
                      <a:pt x="31" y="3"/>
                    </a:lnTo>
                    <a:lnTo>
                      <a:pt x="27" y="4"/>
                    </a:lnTo>
                    <a:lnTo>
                      <a:pt x="27" y="7"/>
                    </a:lnTo>
                    <a:lnTo>
                      <a:pt x="28" y="8"/>
                    </a:lnTo>
                    <a:lnTo>
                      <a:pt x="28" y="10"/>
                    </a:lnTo>
                    <a:lnTo>
                      <a:pt x="34" y="18"/>
                    </a:lnTo>
                    <a:lnTo>
                      <a:pt x="36" y="14"/>
                    </a:lnTo>
                    <a:lnTo>
                      <a:pt x="38" y="12"/>
                    </a:lnTo>
                    <a:lnTo>
                      <a:pt x="39" y="10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0" y="4"/>
                    </a:lnTo>
                    <a:lnTo>
                      <a:pt x="39" y="4"/>
                    </a:lnTo>
                    <a:lnTo>
                      <a:pt x="38" y="3"/>
                    </a:lnTo>
                    <a:lnTo>
                      <a:pt x="35" y="3"/>
                    </a:lnTo>
                    <a:lnTo>
                      <a:pt x="35" y="0"/>
                    </a:lnTo>
                    <a:lnTo>
                      <a:pt x="56" y="0"/>
                    </a:lnTo>
                    <a:lnTo>
                      <a:pt x="56" y="3"/>
                    </a:lnTo>
                    <a:lnTo>
                      <a:pt x="53" y="3"/>
                    </a:lnTo>
                    <a:lnTo>
                      <a:pt x="51" y="4"/>
                    </a:lnTo>
                    <a:lnTo>
                      <a:pt x="49" y="5"/>
                    </a:lnTo>
                    <a:lnTo>
                      <a:pt x="44" y="10"/>
                    </a:lnTo>
                    <a:lnTo>
                      <a:pt x="41" y="13"/>
                    </a:lnTo>
                    <a:lnTo>
                      <a:pt x="35" y="22"/>
                    </a:lnTo>
                    <a:lnTo>
                      <a:pt x="45" y="41"/>
                    </a:lnTo>
                    <a:lnTo>
                      <a:pt x="49" y="46"/>
                    </a:lnTo>
                    <a:lnTo>
                      <a:pt x="52" y="50"/>
                    </a:lnTo>
                    <a:lnTo>
                      <a:pt x="55" y="52"/>
                    </a:lnTo>
                    <a:lnTo>
                      <a:pt x="56" y="53"/>
                    </a:lnTo>
                    <a:lnTo>
                      <a:pt x="58" y="53"/>
                    </a:lnTo>
                    <a:lnTo>
                      <a:pt x="58" y="56"/>
                    </a:lnTo>
                    <a:lnTo>
                      <a:pt x="27" y="56"/>
                    </a:lnTo>
                    <a:lnTo>
                      <a:pt x="27" y="53"/>
                    </a:lnTo>
                    <a:lnTo>
                      <a:pt x="30" y="53"/>
                    </a:lnTo>
                    <a:lnTo>
                      <a:pt x="31" y="52"/>
                    </a:lnTo>
                    <a:lnTo>
                      <a:pt x="32" y="52"/>
                    </a:lnTo>
                    <a:lnTo>
                      <a:pt x="32" y="51"/>
                    </a:lnTo>
                    <a:lnTo>
                      <a:pt x="32" y="51"/>
                    </a:lnTo>
                    <a:lnTo>
                      <a:pt x="31" y="48"/>
                    </a:lnTo>
                    <a:lnTo>
                      <a:pt x="30" y="46"/>
                    </a:lnTo>
                    <a:lnTo>
                      <a:pt x="24" y="37"/>
                    </a:lnTo>
                    <a:lnTo>
                      <a:pt x="21" y="43"/>
                    </a:lnTo>
                    <a:lnTo>
                      <a:pt x="20" y="45"/>
                    </a:lnTo>
                    <a:lnTo>
                      <a:pt x="19" y="46"/>
                    </a:lnTo>
                    <a:lnTo>
                      <a:pt x="18" y="47"/>
                    </a:lnTo>
                    <a:lnTo>
                      <a:pt x="18" y="47"/>
                    </a:lnTo>
                    <a:lnTo>
                      <a:pt x="17" y="47"/>
                    </a:lnTo>
                    <a:lnTo>
                      <a:pt x="17" y="52"/>
                    </a:lnTo>
                    <a:lnTo>
                      <a:pt x="18" y="52"/>
                    </a:lnTo>
                    <a:lnTo>
                      <a:pt x="20" y="53"/>
                    </a:lnTo>
                    <a:lnTo>
                      <a:pt x="23" y="53"/>
                    </a:lnTo>
                    <a:lnTo>
                      <a:pt x="23" y="56"/>
                    </a:lnTo>
                    <a:lnTo>
                      <a:pt x="0" y="56"/>
                    </a:lnTo>
                    <a:lnTo>
                      <a:pt x="0" y="53"/>
                    </a:lnTo>
                    <a:lnTo>
                      <a:pt x="2" y="53"/>
                    </a:lnTo>
                    <a:lnTo>
                      <a:pt x="6" y="52"/>
                    </a:lnTo>
                    <a:lnTo>
                      <a:pt x="7" y="51"/>
                    </a:lnTo>
                    <a:lnTo>
                      <a:pt x="9" y="50"/>
                    </a:lnTo>
                    <a:lnTo>
                      <a:pt x="13" y="46"/>
                    </a:lnTo>
                    <a:lnTo>
                      <a:pt x="16" y="43"/>
                    </a:lnTo>
                    <a:lnTo>
                      <a:pt x="18" y="41"/>
                    </a:lnTo>
                    <a:lnTo>
                      <a:pt x="23" y="32"/>
                    </a:lnTo>
                    <a:lnTo>
                      <a:pt x="13" y="16"/>
                    </a:lnTo>
                    <a:lnTo>
                      <a:pt x="11" y="13"/>
                    </a:lnTo>
                    <a:lnTo>
                      <a:pt x="9" y="9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08" name="Line 466"/>
              <p:cNvSpPr>
                <a:spLocks noChangeShapeType="1"/>
              </p:cNvSpPr>
              <p:nvPr/>
            </p:nvSpPr>
            <p:spPr bwMode="auto">
              <a:xfrm flipV="1">
                <a:off x="4708017" y="4631817"/>
                <a:ext cx="1333" cy="27070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09" name="Line 467"/>
              <p:cNvSpPr>
                <a:spLocks noChangeShapeType="1"/>
              </p:cNvSpPr>
              <p:nvPr/>
            </p:nvSpPr>
            <p:spPr bwMode="auto">
              <a:xfrm flipV="1">
                <a:off x="4708017" y="4291775"/>
                <a:ext cx="1333" cy="27070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10" name="Line 468"/>
              <p:cNvSpPr>
                <a:spLocks noChangeShapeType="1"/>
              </p:cNvSpPr>
              <p:nvPr/>
            </p:nvSpPr>
            <p:spPr bwMode="auto">
              <a:xfrm>
                <a:off x="4672012" y="4902518"/>
                <a:ext cx="70675" cy="133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11" name="Line 469"/>
              <p:cNvSpPr>
                <a:spLocks noChangeShapeType="1"/>
              </p:cNvSpPr>
              <p:nvPr/>
            </p:nvSpPr>
            <p:spPr bwMode="auto">
              <a:xfrm>
                <a:off x="4672012" y="4291775"/>
                <a:ext cx="70675" cy="133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12" name="Freeform 470"/>
              <p:cNvSpPr>
                <a:spLocks/>
              </p:cNvSpPr>
              <p:nvPr/>
            </p:nvSpPr>
            <p:spPr bwMode="auto">
              <a:xfrm>
                <a:off x="4672012" y="4562475"/>
                <a:ext cx="70675" cy="70676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37" y="2"/>
                  </a:cxn>
                  <a:cxn ang="0">
                    <a:pos x="45" y="8"/>
                  </a:cxn>
                  <a:cxn ang="0">
                    <a:pos x="51" y="16"/>
                  </a:cxn>
                  <a:cxn ang="0">
                    <a:pos x="53" y="26"/>
                  </a:cxn>
                  <a:cxn ang="0">
                    <a:pos x="52" y="35"/>
                  </a:cxn>
                  <a:cxn ang="0">
                    <a:pos x="48" y="42"/>
                  </a:cxn>
                  <a:cxn ang="0">
                    <a:pos x="42" y="48"/>
                  </a:cxn>
                  <a:cxn ang="0">
                    <a:pos x="35" y="52"/>
                  </a:cxn>
                  <a:cxn ang="0">
                    <a:pos x="27" y="53"/>
                  </a:cxn>
                  <a:cxn ang="0">
                    <a:pos x="18" y="52"/>
                  </a:cxn>
                  <a:cxn ang="0">
                    <a:pos x="10" y="48"/>
                  </a:cxn>
                  <a:cxn ang="0">
                    <a:pos x="5" y="42"/>
                  </a:cxn>
                  <a:cxn ang="0">
                    <a:pos x="1" y="35"/>
                  </a:cxn>
                  <a:cxn ang="0">
                    <a:pos x="0" y="26"/>
                  </a:cxn>
                  <a:cxn ang="0">
                    <a:pos x="1" y="18"/>
                  </a:cxn>
                  <a:cxn ang="0">
                    <a:pos x="5" y="11"/>
                  </a:cxn>
                  <a:cxn ang="0">
                    <a:pos x="10" y="5"/>
                  </a:cxn>
                  <a:cxn ang="0">
                    <a:pos x="18" y="1"/>
                  </a:cxn>
                  <a:cxn ang="0">
                    <a:pos x="27" y="0"/>
                  </a:cxn>
                </a:cxnLst>
                <a:rect l="0" t="0" r="r" b="b"/>
                <a:pathLst>
                  <a:path w="53" h="53">
                    <a:moveTo>
                      <a:pt x="27" y="0"/>
                    </a:moveTo>
                    <a:lnTo>
                      <a:pt x="37" y="2"/>
                    </a:lnTo>
                    <a:lnTo>
                      <a:pt x="45" y="8"/>
                    </a:lnTo>
                    <a:lnTo>
                      <a:pt x="51" y="16"/>
                    </a:lnTo>
                    <a:lnTo>
                      <a:pt x="53" y="26"/>
                    </a:lnTo>
                    <a:lnTo>
                      <a:pt x="52" y="35"/>
                    </a:lnTo>
                    <a:lnTo>
                      <a:pt x="48" y="42"/>
                    </a:lnTo>
                    <a:lnTo>
                      <a:pt x="42" y="48"/>
                    </a:lnTo>
                    <a:lnTo>
                      <a:pt x="35" y="52"/>
                    </a:lnTo>
                    <a:lnTo>
                      <a:pt x="27" y="53"/>
                    </a:lnTo>
                    <a:lnTo>
                      <a:pt x="18" y="52"/>
                    </a:lnTo>
                    <a:lnTo>
                      <a:pt x="10" y="48"/>
                    </a:lnTo>
                    <a:lnTo>
                      <a:pt x="5" y="42"/>
                    </a:lnTo>
                    <a:lnTo>
                      <a:pt x="1" y="35"/>
                    </a:lnTo>
                    <a:lnTo>
                      <a:pt x="0" y="26"/>
                    </a:lnTo>
                    <a:lnTo>
                      <a:pt x="1" y="18"/>
                    </a:lnTo>
                    <a:lnTo>
                      <a:pt x="5" y="11"/>
                    </a:lnTo>
                    <a:lnTo>
                      <a:pt x="10" y="5"/>
                    </a:lnTo>
                    <a:lnTo>
                      <a:pt x="18" y="1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13" name="Line 471"/>
              <p:cNvSpPr>
                <a:spLocks noChangeShapeType="1"/>
              </p:cNvSpPr>
              <p:nvPr/>
            </p:nvSpPr>
            <p:spPr bwMode="auto">
              <a:xfrm flipV="1">
                <a:off x="4876038" y="4871847"/>
                <a:ext cx="1333" cy="128016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14" name="Line 472"/>
              <p:cNvSpPr>
                <a:spLocks noChangeShapeType="1"/>
              </p:cNvSpPr>
              <p:nvPr/>
            </p:nvSpPr>
            <p:spPr bwMode="auto">
              <a:xfrm flipV="1">
                <a:off x="4876038" y="4670489"/>
                <a:ext cx="1333" cy="130683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15" name="Line 473"/>
              <p:cNvSpPr>
                <a:spLocks noChangeShapeType="1"/>
              </p:cNvSpPr>
              <p:nvPr/>
            </p:nvSpPr>
            <p:spPr bwMode="auto">
              <a:xfrm>
                <a:off x="4840033" y="4999863"/>
                <a:ext cx="72009" cy="133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16" name="Line 474"/>
              <p:cNvSpPr>
                <a:spLocks noChangeShapeType="1"/>
              </p:cNvSpPr>
              <p:nvPr/>
            </p:nvSpPr>
            <p:spPr bwMode="auto">
              <a:xfrm>
                <a:off x="4840033" y="4670489"/>
                <a:ext cx="72009" cy="133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17" name="Freeform 475"/>
              <p:cNvSpPr>
                <a:spLocks/>
              </p:cNvSpPr>
              <p:nvPr/>
            </p:nvSpPr>
            <p:spPr bwMode="auto">
              <a:xfrm>
                <a:off x="4840033" y="4801172"/>
                <a:ext cx="72009" cy="70676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36" y="1"/>
                  </a:cxn>
                  <a:cxn ang="0">
                    <a:pos x="43" y="5"/>
                  </a:cxn>
                  <a:cxn ang="0">
                    <a:pos x="48" y="11"/>
                  </a:cxn>
                  <a:cxn ang="0">
                    <a:pos x="52" y="17"/>
                  </a:cxn>
                  <a:cxn ang="0">
                    <a:pos x="54" y="26"/>
                  </a:cxn>
                  <a:cxn ang="0">
                    <a:pos x="52" y="35"/>
                  </a:cxn>
                  <a:cxn ang="0">
                    <a:pos x="48" y="42"/>
                  </a:cxn>
                  <a:cxn ang="0">
                    <a:pos x="43" y="48"/>
                  </a:cxn>
                  <a:cxn ang="0">
                    <a:pos x="36" y="51"/>
                  </a:cxn>
                  <a:cxn ang="0">
                    <a:pos x="27" y="53"/>
                  </a:cxn>
                  <a:cxn ang="0">
                    <a:pos x="19" y="51"/>
                  </a:cxn>
                  <a:cxn ang="0">
                    <a:pos x="11" y="48"/>
                  </a:cxn>
                  <a:cxn ang="0">
                    <a:pos x="6" y="42"/>
                  </a:cxn>
                  <a:cxn ang="0">
                    <a:pos x="2" y="35"/>
                  </a:cxn>
                  <a:cxn ang="0">
                    <a:pos x="0" y="26"/>
                  </a:cxn>
                  <a:cxn ang="0">
                    <a:pos x="2" y="17"/>
                  </a:cxn>
                  <a:cxn ang="0">
                    <a:pos x="6" y="11"/>
                  </a:cxn>
                  <a:cxn ang="0">
                    <a:pos x="11" y="5"/>
                  </a:cxn>
                  <a:cxn ang="0">
                    <a:pos x="19" y="1"/>
                  </a:cxn>
                  <a:cxn ang="0">
                    <a:pos x="27" y="0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lnTo>
                      <a:pt x="36" y="1"/>
                    </a:lnTo>
                    <a:lnTo>
                      <a:pt x="43" y="5"/>
                    </a:lnTo>
                    <a:lnTo>
                      <a:pt x="48" y="11"/>
                    </a:lnTo>
                    <a:lnTo>
                      <a:pt x="52" y="17"/>
                    </a:lnTo>
                    <a:lnTo>
                      <a:pt x="54" y="26"/>
                    </a:lnTo>
                    <a:lnTo>
                      <a:pt x="52" y="35"/>
                    </a:lnTo>
                    <a:lnTo>
                      <a:pt x="48" y="42"/>
                    </a:lnTo>
                    <a:lnTo>
                      <a:pt x="43" y="48"/>
                    </a:lnTo>
                    <a:lnTo>
                      <a:pt x="36" y="51"/>
                    </a:lnTo>
                    <a:lnTo>
                      <a:pt x="27" y="53"/>
                    </a:lnTo>
                    <a:lnTo>
                      <a:pt x="19" y="51"/>
                    </a:lnTo>
                    <a:lnTo>
                      <a:pt x="11" y="48"/>
                    </a:lnTo>
                    <a:lnTo>
                      <a:pt x="6" y="42"/>
                    </a:lnTo>
                    <a:lnTo>
                      <a:pt x="2" y="35"/>
                    </a:lnTo>
                    <a:lnTo>
                      <a:pt x="0" y="26"/>
                    </a:lnTo>
                    <a:lnTo>
                      <a:pt x="2" y="17"/>
                    </a:lnTo>
                    <a:lnTo>
                      <a:pt x="6" y="11"/>
                    </a:lnTo>
                    <a:lnTo>
                      <a:pt x="11" y="5"/>
                    </a:lnTo>
                    <a:lnTo>
                      <a:pt x="19" y="1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18" name="Line 476"/>
              <p:cNvSpPr>
                <a:spLocks noChangeShapeType="1"/>
              </p:cNvSpPr>
              <p:nvPr/>
            </p:nvSpPr>
            <p:spPr bwMode="auto">
              <a:xfrm flipV="1">
                <a:off x="5028057" y="5126546"/>
                <a:ext cx="1333" cy="97346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19" name="Line 477"/>
              <p:cNvSpPr>
                <a:spLocks noChangeShapeType="1"/>
              </p:cNvSpPr>
              <p:nvPr/>
            </p:nvSpPr>
            <p:spPr bwMode="auto">
              <a:xfrm flipV="1">
                <a:off x="5028057" y="4957191"/>
                <a:ext cx="1333" cy="97346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20" name="Line 478"/>
              <p:cNvSpPr>
                <a:spLocks noChangeShapeType="1"/>
              </p:cNvSpPr>
              <p:nvPr/>
            </p:nvSpPr>
            <p:spPr bwMode="auto">
              <a:xfrm>
                <a:off x="4992052" y="5223891"/>
                <a:ext cx="72009" cy="133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21" name="Line 479"/>
              <p:cNvSpPr>
                <a:spLocks noChangeShapeType="1"/>
              </p:cNvSpPr>
              <p:nvPr/>
            </p:nvSpPr>
            <p:spPr bwMode="auto">
              <a:xfrm>
                <a:off x="4992052" y="4957191"/>
                <a:ext cx="72009" cy="133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22" name="Freeform 480"/>
              <p:cNvSpPr>
                <a:spLocks/>
              </p:cNvSpPr>
              <p:nvPr/>
            </p:nvSpPr>
            <p:spPr bwMode="auto">
              <a:xfrm>
                <a:off x="4992052" y="5054537"/>
                <a:ext cx="72009" cy="72009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35" y="2"/>
                  </a:cxn>
                  <a:cxn ang="0">
                    <a:pos x="43" y="6"/>
                  </a:cxn>
                  <a:cxn ang="0">
                    <a:pos x="48" y="11"/>
                  </a:cxn>
                  <a:cxn ang="0">
                    <a:pos x="52" y="19"/>
                  </a:cxn>
                  <a:cxn ang="0">
                    <a:pos x="54" y="27"/>
                  </a:cxn>
                  <a:cxn ang="0">
                    <a:pos x="52" y="36"/>
                  </a:cxn>
                  <a:cxn ang="0">
                    <a:pos x="48" y="43"/>
                  </a:cxn>
                  <a:cxn ang="0">
                    <a:pos x="43" y="48"/>
                  </a:cxn>
                  <a:cxn ang="0">
                    <a:pos x="35" y="52"/>
                  </a:cxn>
                  <a:cxn ang="0">
                    <a:pos x="27" y="54"/>
                  </a:cxn>
                  <a:cxn ang="0">
                    <a:pos x="19" y="52"/>
                  </a:cxn>
                  <a:cxn ang="0">
                    <a:pos x="11" y="48"/>
                  </a:cxn>
                  <a:cxn ang="0">
                    <a:pos x="6" y="43"/>
                  </a:cxn>
                  <a:cxn ang="0">
                    <a:pos x="2" y="36"/>
                  </a:cxn>
                  <a:cxn ang="0">
                    <a:pos x="0" y="27"/>
                  </a:cxn>
                  <a:cxn ang="0">
                    <a:pos x="2" y="17"/>
                  </a:cxn>
                  <a:cxn ang="0">
                    <a:pos x="8" y="8"/>
                  </a:cxn>
                  <a:cxn ang="0">
                    <a:pos x="17" y="2"/>
                  </a:cxn>
                  <a:cxn ang="0">
                    <a:pos x="27" y="0"/>
                  </a:cxn>
                </a:cxnLst>
                <a:rect l="0" t="0" r="r" b="b"/>
                <a:pathLst>
                  <a:path w="54" h="54">
                    <a:moveTo>
                      <a:pt x="27" y="0"/>
                    </a:moveTo>
                    <a:lnTo>
                      <a:pt x="35" y="2"/>
                    </a:lnTo>
                    <a:lnTo>
                      <a:pt x="43" y="6"/>
                    </a:lnTo>
                    <a:lnTo>
                      <a:pt x="48" y="11"/>
                    </a:lnTo>
                    <a:lnTo>
                      <a:pt x="52" y="19"/>
                    </a:lnTo>
                    <a:lnTo>
                      <a:pt x="54" y="27"/>
                    </a:lnTo>
                    <a:lnTo>
                      <a:pt x="52" y="36"/>
                    </a:lnTo>
                    <a:lnTo>
                      <a:pt x="48" y="43"/>
                    </a:lnTo>
                    <a:lnTo>
                      <a:pt x="43" y="48"/>
                    </a:lnTo>
                    <a:lnTo>
                      <a:pt x="35" y="52"/>
                    </a:lnTo>
                    <a:lnTo>
                      <a:pt x="27" y="54"/>
                    </a:lnTo>
                    <a:lnTo>
                      <a:pt x="19" y="52"/>
                    </a:lnTo>
                    <a:lnTo>
                      <a:pt x="11" y="48"/>
                    </a:lnTo>
                    <a:lnTo>
                      <a:pt x="6" y="43"/>
                    </a:lnTo>
                    <a:lnTo>
                      <a:pt x="2" y="36"/>
                    </a:lnTo>
                    <a:lnTo>
                      <a:pt x="0" y="27"/>
                    </a:lnTo>
                    <a:lnTo>
                      <a:pt x="2" y="17"/>
                    </a:lnTo>
                    <a:lnTo>
                      <a:pt x="8" y="8"/>
                    </a:lnTo>
                    <a:lnTo>
                      <a:pt x="17" y="2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23" name="Line 481"/>
              <p:cNvSpPr>
                <a:spLocks noChangeShapeType="1"/>
              </p:cNvSpPr>
              <p:nvPr/>
            </p:nvSpPr>
            <p:spPr bwMode="auto">
              <a:xfrm flipV="1">
                <a:off x="5180076" y="5211890"/>
                <a:ext cx="1333" cy="88011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24" name="Line 482"/>
              <p:cNvSpPr>
                <a:spLocks noChangeShapeType="1"/>
              </p:cNvSpPr>
              <p:nvPr/>
            </p:nvSpPr>
            <p:spPr bwMode="auto">
              <a:xfrm flipV="1">
                <a:off x="5180076" y="5051870"/>
                <a:ext cx="1333" cy="8934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25" name="Line 483"/>
              <p:cNvSpPr>
                <a:spLocks noChangeShapeType="1"/>
              </p:cNvSpPr>
              <p:nvPr/>
            </p:nvSpPr>
            <p:spPr bwMode="auto">
              <a:xfrm>
                <a:off x="5144071" y="5299901"/>
                <a:ext cx="72009" cy="133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26" name="Line 484"/>
              <p:cNvSpPr>
                <a:spLocks noChangeShapeType="1"/>
              </p:cNvSpPr>
              <p:nvPr/>
            </p:nvSpPr>
            <p:spPr bwMode="auto">
              <a:xfrm>
                <a:off x="5144071" y="5051870"/>
                <a:ext cx="72009" cy="133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27" name="Freeform 485"/>
              <p:cNvSpPr>
                <a:spLocks/>
              </p:cNvSpPr>
              <p:nvPr/>
            </p:nvSpPr>
            <p:spPr bwMode="auto">
              <a:xfrm>
                <a:off x="5144071" y="5141214"/>
                <a:ext cx="70675" cy="69342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35" y="1"/>
                  </a:cxn>
                  <a:cxn ang="0">
                    <a:pos x="42" y="4"/>
                  </a:cxn>
                  <a:cxn ang="0">
                    <a:pos x="48" y="10"/>
                  </a:cxn>
                  <a:cxn ang="0">
                    <a:pos x="52" y="17"/>
                  </a:cxn>
                  <a:cxn ang="0">
                    <a:pos x="53" y="26"/>
                  </a:cxn>
                  <a:cxn ang="0">
                    <a:pos x="52" y="35"/>
                  </a:cxn>
                  <a:cxn ang="0">
                    <a:pos x="48" y="41"/>
                  </a:cxn>
                  <a:cxn ang="0">
                    <a:pos x="42" y="48"/>
                  </a:cxn>
                  <a:cxn ang="0">
                    <a:pos x="35" y="51"/>
                  </a:cxn>
                  <a:cxn ang="0">
                    <a:pos x="27" y="52"/>
                  </a:cxn>
                  <a:cxn ang="0">
                    <a:pos x="18" y="51"/>
                  </a:cxn>
                  <a:cxn ang="0">
                    <a:pos x="11" y="48"/>
                  </a:cxn>
                  <a:cxn ang="0">
                    <a:pos x="5" y="41"/>
                  </a:cxn>
                  <a:cxn ang="0">
                    <a:pos x="2" y="35"/>
                  </a:cxn>
                  <a:cxn ang="0">
                    <a:pos x="0" y="26"/>
                  </a:cxn>
                  <a:cxn ang="0">
                    <a:pos x="2" y="17"/>
                  </a:cxn>
                  <a:cxn ang="0">
                    <a:pos x="5" y="10"/>
                  </a:cxn>
                  <a:cxn ang="0">
                    <a:pos x="11" y="4"/>
                  </a:cxn>
                  <a:cxn ang="0">
                    <a:pos x="18" y="1"/>
                  </a:cxn>
                  <a:cxn ang="0">
                    <a:pos x="27" y="0"/>
                  </a:cxn>
                </a:cxnLst>
                <a:rect l="0" t="0" r="r" b="b"/>
                <a:pathLst>
                  <a:path w="53" h="52">
                    <a:moveTo>
                      <a:pt x="27" y="0"/>
                    </a:moveTo>
                    <a:lnTo>
                      <a:pt x="35" y="1"/>
                    </a:lnTo>
                    <a:lnTo>
                      <a:pt x="42" y="4"/>
                    </a:lnTo>
                    <a:lnTo>
                      <a:pt x="48" y="10"/>
                    </a:lnTo>
                    <a:lnTo>
                      <a:pt x="52" y="17"/>
                    </a:lnTo>
                    <a:lnTo>
                      <a:pt x="53" y="26"/>
                    </a:lnTo>
                    <a:lnTo>
                      <a:pt x="52" y="35"/>
                    </a:lnTo>
                    <a:lnTo>
                      <a:pt x="48" y="41"/>
                    </a:lnTo>
                    <a:lnTo>
                      <a:pt x="42" y="48"/>
                    </a:lnTo>
                    <a:lnTo>
                      <a:pt x="35" y="51"/>
                    </a:lnTo>
                    <a:lnTo>
                      <a:pt x="27" y="52"/>
                    </a:lnTo>
                    <a:lnTo>
                      <a:pt x="18" y="51"/>
                    </a:lnTo>
                    <a:lnTo>
                      <a:pt x="11" y="48"/>
                    </a:lnTo>
                    <a:lnTo>
                      <a:pt x="5" y="41"/>
                    </a:lnTo>
                    <a:lnTo>
                      <a:pt x="2" y="35"/>
                    </a:lnTo>
                    <a:lnTo>
                      <a:pt x="0" y="26"/>
                    </a:lnTo>
                    <a:lnTo>
                      <a:pt x="2" y="17"/>
                    </a:lnTo>
                    <a:lnTo>
                      <a:pt x="5" y="10"/>
                    </a:lnTo>
                    <a:lnTo>
                      <a:pt x="11" y="4"/>
                    </a:lnTo>
                    <a:lnTo>
                      <a:pt x="18" y="1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28" name="Line 486"/>
              <p:cNvSpPr>
                <a:spLocks noChangeShapeType="1"/>
              </p:cNvSpPr>
              <p:nvPr/>
            </p:nvSpPr>
            <p:spPr bwMode="auto">
              <a:xfrm flipV="1">
                <a:off x="5329428" y="5210556"/>
                <a:ext cx="1333" cy="98679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29" name="Line 487"/>
              <p:cNvSpPr>
                <a:spLocks noChangeShapeType="1"/>
              </p:cNvSpPr>
              <p:nvPr/>
            </p:nvSpPr>
            <p:spPr bwMode="auto">
              <a:xfrm flipV="1">
                <a:off x="5329428" y="5041202"/>
                <a:ext cx="1333" cy="100013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30" name="Line 488"/>
              <p:cNvSpPr>
                <a:spLocks noChangeShapeType="1"/>
              </p:cNvSpPr>
              <p:nvPr/>
            </p:nvSpPr>
            <p:spPr bwMode="auto">
              <a:xfrm>
                <a:off x="5294757" y="5309235"/>
                <a:ext cx="70675" cy="133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31" name="Line 489"/>
              <p:cNvSpPr>
                <a:spLocks noChangeShapeType="1"/>
              </p:cNvSpPr>
              <p:nvPr/>
            </p:nvSpPr>
            <p:spPr bwMode="auto">
              <a:xfrm>
                <a:off x="5294757" y="5041202"/>
                <a:ext cx="70675" cy="133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32" name="Freeform 490"/>
              <p:cNvSpPr>
                <a:spLocks/>
              </p:cNvSpPr>
              <p:nvPr/>
            </p:nvSpPr>
            <p:spPr bwMode="auto">
              <a:xfrm>
                <a:off x="5294757" y="5141214"/>
                <a:ext cx="70675" cy="69342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35" y="1"/>
                  </a:cxn>
                  <a:cxn ang="0">
                    <a:pos x="42" y="4"/>
                  </a:cxn>
                  <a:cxn ang="0">
                    <a:pos x="48" y="10"/>
                  </a:cxn>
                  <a:cxn ang="0">
                    <a:pos x="52" y="17"/>
                  </a:cxn>
                  <a:cxn ang="0">
                    <a:pos x="53" y="26"/>
                  </a:cxn>
                  <a:cxn ang="0">
                    <a:pos x="52" y="35"/>
                  </a:cxn>
                  <a:cxn ang="0">
                    <a:pos x="48" y="41"/>
                  </a:cxn>
                  <a:cxn ang="0">
                    <a:pos x="42" y="48"/>
                  </a:cxn>
                  <a:cxn ang="0">
                    <a:pos x="35" y="51"/>
                  </a:cxn>
                  <a:cxn ang="0">
                    <a:pos x="26" y="52"/>
                  </a:cxn>
                  <a:cxn ang="0">
                    <a:pos x="18" y="51"/>
                  </a:cxn>
                  <a:cxn ang="0">
                    <a:pos x="11" y="48"/>
                  </a:cxn>
                  <a:cxn ang="0">
                    <a:pos x="5" y="41"/>
                  </a:cxn>
                  <a:cxn ang="0">
                    <a:pos x="1" y="35"/>
                  </a:cxn>
                  <a:cxn ang="0">
                    <a:pos x="0" y="26"/>
                  </a:cxn>
                  <a:cxn ang="0">
                    <a:pos x="1" y="17"/>
                  </a:cxn>
                  <a:cxn ang="0">
                    <a:pos x="5" y="10"/>
                  </a:cxn>
                  <a:cxn ang="0">
                    <a:pos x="11" y="4"/>
                  </a:cxn>
                  <a:cxn ang="0">
                    <a:pos x="18" y="1"/>
                  </a:cxn>
                  <a:cxn ang="0">
                    <a:pos x="26" y="0"/>
                  </a:cxn>
                </a:cxnLst>
                <a:rect l="0" t="0" r="r" b="b"/>
                <a:pathLst>
                  <a:path w="53" h="52">
                    <a:moveTo>
                      <a:pt x="26" y="0"/>
                    </a:moveTo>
                    <a:lnTo>
                      <a:pt x="35" y="1"/>
                    </a:lnTo>
                    <a:lnTo>
                      <a:pt x="42" y="4"/>
                    </a:lnTo>
                    <a:lnTo>
                      <a:pt x="48" y="10"/>
                    </a:lnTo>
                    <a:lnTo>
                      <a:pt x="52" y="17"/>
                    </a:lnTo>
                    <a:lnTo>
                      <a:pt x="53" y="26"/>
                    </a:lnTo>
                    <a:lnTo>
                      <a:pt x="52" y="35"/>
                    </a:lnTo>
                    <a:lnTo>
                      <a:pt x="48" y="41"/>
                    </a:lnTo>
                    <a:lnTo>
                      <a:pt x="42" y="48"/>
                    </a:lnTo>
                    <a:lnTo>
                      <a:pt x="35" y="51"/>
                    </a:lnTo>
                    <a:lnTo>
                      <a:pt x="26" y="52"/>
                    </a:lnTo>
                    <a:lnTo>
                      <a:pt x="18" y="51"/>
                    </a:lnTo>
                    <a:lnTo>
                      <a:pt x="11" y="48"/>
                    </a:lnTo>
                    <a:lnTo>
                      <a:pt x="5" y="41"/>
                    </a:lnTo>
                    <a:lnTo>
                      <a:pt x="1" y="35"/>
                    </a:lnTo>
                    <a:lnTo>
                      <a:pt x="0" y="26"/>
                    </a:lnTo>
                    <a:lnTo>
                      <a:pt x="1" y="17"/>
                    </a:lnTo>
                    <a:lnTo>
                      <a:pt x="5" y="10"/>
                    </a:lnTo>
                    <a:lnTo>
                      <a:pt x="11" y="4"/>
                    </a:lnTo>
                    <a:lnTo>
                      <a:pt x="18" y="1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33" name="Line 491"/>
              <p:cNvSpPr>
                <a:spLocks noChangeShapeType="1"/>
              </p:cNvSpPr>
              <p:nvPr/>
            </p:nvSpPr>
            <p:spPr bwMode="auto">
              <a:xfrm flipV="1">
                <a:off x="5486782" y="5295900"/>
                <a:ext cx="1333" cy="150686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34" name="Line 492"/>
              <p:cNvSpPr>
                <a:spLocks noChangeShapeType="1"/>
              </p:cNvSpPr>
              <p:nvPr/>
            </p:nvSpPr>
            <p:spPr bwMode="auto">
              <a:xfrm flipV="1">
                <a:off x="5486782" y="5073206"/>
                <a:ext cx="1333" cy="152019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35" name="Line 493"/>
              <p:cNvSpPr>
                <a:spLocks noChangeShapeType="1"/>
              </p:cNvSpPr>
              <p:nvPr/>
            </p:nvSpPr>
            <p:spPr bwMode="auto">
              <a:xfrm>
                <a:off x="5452111" y="5446586"/>
                <a:ext cx="70675" cy="133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36" name="Line 494"/>
              <p:cNvSpPr>
                <a:spLocks noChangeShapeType="1"/>
              </p:cNvSpPr>
              <p:nvPr/>
            </p:nvSpPr>
            <p:spPr bwMode="auto">
              <a:xfrm>
                <a:off x="5452111" y="5074539"/>
                <a:ext cx="70675" cy="133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37" name="Freeform 495"/>
              <p:cNvSpPr>
                <a:spLocks/>
              </p:cNvSpPr>
              <p:nvPr/>
            </p:nvSpPr>
            <p:spPr bwMode="auto">
              <a:xfrm>
                <a:off x="5452111" y="5225225"/>
                <a:ext cx="70675" cy="70676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35" y="1"/>
                  </a:cxn>
                  <a:cxn ang="0">
                    <a:pos x="42" y="6"/>
                  </a:cxn>
                  <a:cxn ang="0">
                    <a:pos x="48" y="11"/>
                  </a:cxn>
                  <a:cxn ang="0">
                    <a:pos x="51" y="18"/>
                  </a:cxn>
                  <a:cxn ang="0">
                    <a:pos x="53" y="27"/>
                  </a:cxn>
                  <a:cxn ang="0">
                    <a:pos x="51" y="35"/>
                  </a:cxn>
                  <a:cxn ang="0">
                    <a:pos x="48" y="43"/>
                  </a:cxn>
                  <a:cxn ang="0">
                    <a:pos x="42" y="48"/>
                  </a:cxn>
                  <a:cxn ang="0">
                    <a:pos x="35" y="52"/>
                  </a:cxn>
                  <a:cxn ang="0">
                    <a:pos x="26" y="53"/>
                  </a:cxn>
                  <a:cxn ang="0">
                    <a:pos x="17" y="52"/>
                  </a:cxn>
                  <a:cxn ang="0">
                    <a:pos x="11" y="48"/>
                  </a:cxn>
                  <a:cxn ang="0">
                    <a:pos x="5" y="43"/>
                  </a:cxn>
                  <a:cxn ang="0">
                    <a:pos x="1" y="35"/>
                  </a:cxn>
                  <a:cxn ang="0">
                    <a:pos x="0" y="27"/>
                  </a:cxn>
                  <a:cxn ang="0">
                    <a:pos x="1" y="18"/>
                  </a:cxn>
                  <a:cxn ang="0">
                    <a:pos x="5" y="11"/>
                  </a:cxn>
                  <a:cxn ang="0">
                    <a:pos x="11" y="6"/>
                  </a:cxn>
                  <a:cxn ang="0">
                    <a:pos x="17" y="1"/>
                  </a:cxn>
                  <a:cxn ang="0">
                    <a:pos x="26" y="0"/>
                  </a:cxn>
                </a:cxnLst>
                <a:rect l="0" t="0" r="r" b="b"/>
                <a:pathLst>
                  <a:path w="53" h="53">
                    <a:moveTo>
                      <a:pt x="26" y="0"/>
                    </a:moveTo>
                    <a:lnTo>
                      <a:pt x="35" y="1"/>
                    </a:lnTo>
                    <a:lnTo>
                      <a:pt x="42" y="6"/>
                    </a:lnTo>
                    <a:lnTo>
                      <a:pt x="48" y="11"/>
                    </a:lnTo>
                    <a:lnTo>
                      <a:pt x="51" y="18"/>
                    </a:lnTo>
                    <a:lnTo>
                      <a:pt x="53" y="27"/>
                    </a:lnTo>
                    <a:lnTo>
                      <a:pt x="51" y="35"/>
                    </a:lnTo>
                    <a:lnTo>
                      <a:pt x="48" y="43"/>
                    </a:lnTo>
                    <a:lnTo>
                      <a:pt x="42" y="48"/>
                    </a:lnTo>
                    <a:lnTo>
                      <a:pt x="35" y="52"/>
                    </a:lnTo>
                    <a:lnTo>
                      <a:pt x="26" y="53"/>
                    </a:lnTo>
                    <a:lnTo>
                      <a:pt x="17" y="52"/>
                    </a:lnTo>
                    <a:lnTo>
                      <a:pt x="11" y="48"/>
                    </a:lnTo>
                    <a:lnTo>
                      <a:pt x="5" y="43"/>
                    </a:lnTo>
                    <a:lnTo>
                      <a:pt x="1" y="35"/>
                    </a:lnTo>
                    <a:lnTo>
                      <a:pt x="0" y="27"/>
                    </a:lnTo>
                    <a:lnTo>
                      <a:pt x="1" y="18"/>
                    </a:lnTo>
                    <a:lnTo>
                      <a:pt x="5" y="11"/>
                    </a:lnTo>
                    <a:lnTo>
                      <a:pt x="11" y="6"/>
                    </a:lnTo>
                    <a:lnTo>
                      <a:pt x="17" y="1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38" name="Line 496"/>
              <p:cNvSpPr>
                <a:spLocks noChangeShapeType="1"/>
              </p:cNvSpPr>
              <p:nvPr/>
            </p:nvSpPr>
            <p:spPr bwMode="auto">
              <a:xfrm flipV="1">
                <a:off x="5649469" y="4955858"/>
                <a:ext cx="1333" cy="22002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39" name="Line 497"/>
              <p:cNvSpPr>
                <a:spLocks noChangeShapeType="1"/>
              </p:cNvSpPr>
              <p:nvPr/>
            </p:nvSpPr>
            <p:spPr bwMode="auto">
              <a:xfrm flipV="1">
                <a:off x="5649469" y="4665155"/>
                <a:ext cx="1333" cy="22002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40" name="Line 498"/>
              <p:cNvSpPr>
                <a:spLocks noChangeShapeType="1"/>
              </p:cNvSpPr>
              <p:nvPr/>
            </p:nvSpPr>
            <p:spPr bwMode="auto">
              <a:xfrm>
                <a:off x="5613464" y="5175885"/>
                <a:ext cx="72009" cy="133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41" name="Line 499"/>
              <p:cNvSpPr>
                <a:spLocks noChangeShapeType="1"/>
              </p:cNvSpPr>
              <p:nvPr/>
            </p:nvSpPr>
            <p:spPr bwMode="auto">
              <a:xfrm>
                <a:off x="5613464" y="4665155"/>
                <a:ext cx="72009" cy="133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42" name="Freeform 500"/>
              <p:cNvSpPr>
                <a:spLocks/>
              </p:cNvSpPr>
              <p:nvPr/>
            </p:nvSpPr>
            <p:spPr bwMode="auto">
              <a:xfrm>
                <a:off x="5613464" y="4885182"/>
                <a:ext cx="72009" cy="70676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35" y="1"/>
                  </a:cxn>
                  <a:cxn ang="0">
                    <a:pos x="43" y="5"/>
                  </a:cxn>
                  <a:cxn ang="0">
                    <a:pos x="48" y="10"/>
                  </a:cxn>
                  <a:cxn ang="0">
                    <a:pos x="52" y="18"/>
                  </a:cxn>
                  <a:cxn ang="0">
                    <a:pos x="54" y="26"/>
                  </a:cxn>
                  <a:cxn ang="0">
                    <a:pos x="52" y="35"/>
                  </a:cxn>
                  <a:cxn ang="0">
                    <a:pos x="48" y="42"/>
                  </a:cxn>
                  <a:cxn ang="0">
                    <a:pos x="43" y="48"/>
                  </a:cxn>
                  <a:cxn ang="0">
                    <a:pos x="35" y="52"/>
                  </a:cxn>
                  <a:cxn ang="0">
                    <a:pos x="27" y="53"/>
                  </a:cxn>
                  <a:cxn ang="0">
                    <a:pos x="19" y="52"/>
                  </a:cxn>
                  <a:cxn ang="0">
                    <a:pos x="11" y="48"/>
                  </a:cxn>
                  <a:cxn ang="0">
                    <a:pos x="6" y="42"/>
                  </a:cxn>
                  <a:cxn ang="0">
                    <a:pos x="2" y="35"/>
                  </a:cxn>
                  <a:cxn ang="0">
                    <a:pos x="0" y="26"/>
                  </a:cxn>
                  <a:cxn ang="0">
                    <a:pos x="2" y="16"/>
                  </a:cxn>
                  <a:cxn ang="0">
                    <a:pos x="8" y="8"/>
                  </a:cxn>
                  <a:cxn ang="0">
                    <a:pos x="17" y="2"/>
                  </a:cxn>
                  <a:cxn ang="0">
                    <a:pos x="27" y="0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lnTo>
                      <a:pt x="35" y="1"/>
                    </a:lnTo>
                    <a:lnTo>
                      <a:pt x="43" y="5"/>
                    </a:lnTo>
                    <a:lnTo>
                      <a:pt x="48" y="10"/>
                    </a:lnTo>
                    <a:lnTo>
                      <a:pt x="52" y="18"/>
                    </a:lnTo>
                    <a:lnTo>
                      <a:pt x="54" y="26"/>
                    </a:lnTo>
                    <a:lnTo>
                      <a:pt x="52" y="35"/>
                    </a:lnTo>
                    <a:lnTo>
                      <a:pt x="48" y="42"/>
                    </a:lnTo>
                    <a:lnTo>
                      <a:pt x="43" y="48"/>
                    </a:lnTo>
                    <a:lnTo>
                      <a:pt x="35" y="52"/>
                    </a:lnTo>
                    <a:lnTo>
                      <a:pt x="27" y="53"/>
                    </a:lnTo>
                    <a:lnTo>
                      <a:pt x="19" y="52"/>
                    </a:lnTo>
                    <a:lnTo>
                      <a:pt x="11" y="48"/>
                    </a:lnTo>
                    <a:lnTo>
                      <a:pt x="6" y="42"/>
                    </a:lnTo>
                    <a:lnTo>
                      <a:pt x="2" y="35"/>
                    </a:lnTo>
                    <a:lnTo>
                      <a:pt x="0" y="26"/>
                    </a:lnTo>
                    <a:lnTo>
                      <a:pt x="2" y="16"/>
                    </a:lnTo>
                    <a:lnTo>
                      <a:pt x="8" y="8"/>
                    </a:lnTo>
                    <a:lnTo>
                      <a:pt x="17" y="2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43" name="Line 501"/>
              <p:cNvSpPr>
                <a:spLocks noChangeShapeType="1"/>
              </p:cNvSpPr>
              <p:nvPr/>
            </p:nvSpPr>
            <p:spPr bwMode="auto">
              <a:xfrm flipV="1">
                <a:off x="5812156" y="5041202"/>
                <a:ext cx="1333" cy="338709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44" name="Line 502"/>
              <p:cNvSpPr>
                <a:spLocks noChangeShapeType="1"/>
              </p:cNvSpPr>
              <p:nvPr/>
            </p:nvSpPr>
            <p:spPr bwMode="auto">
              <a:xfrm flipV="1">
                <a:off x="5812156" y="4631817"/>
                <a:ext cx="1333" cy="338709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45" name="Line 503"/>
              <p:cNvSpPr>
                <a:spLocks noChangeShapeType="1"/>
              </p:cNvSpPr>
              <p:nvPr/>
            </p:nvSpPr>
            <p:spPr bwMode="auto">
              <a:xfrm>
                <a:off x="5776151" y="5379911"/>
                <a:ext cx="72009" cy="133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46" name="Line 504"/>
              <p:cNvSpPr>
                <a:spLocks noChangeShapeType="1"/>
              </p:cNvSpPr>
              <p:nvPr/>
            </p:nvSpPr>
            <p:spPr bwMode="auto">
              <a:xfrm>
                <a:off x="5776151" y="4631817"/>
                <a:ext cx="72009" cy="133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47" name="Freeform 505"/>
              <p:cNvSpPr>
                <a:spLocks/>
              </p:cNvSpPr>
              <p:nvPr/>
            </p:nvSpPr>
            <p:spPr bwMode="auto">
              <a:xfrm>
                <a:off x="5776151" y="4970526"/>
                <a:ext cx="70675" cy="70676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35" y="1"/>
                  </a:cxn>
                  <a:cxn ang="0">
                    <a:pos x="42" y="5"/>
                  </a:cxn>
                  <a:cxn ang="0">
                    <a:pos x="48" y="11"/>
                  </a:cxn>
                  <a:cxn ang="0">
                    <a:pos x="52" y="17"/>
                  </a:cxn>
                  <a:cxn ang="0">
                    <a:pos x="53" y="26"/>
                  </a:cxn>
                  <a:cxn ang="0">
                    <a:pos x="52" y="35"/>
                  </a:cxn>
                  <a:cxn ang="0">
                    <a:pos x="48" y="42"/>
                  </a:cxn>
                  <a:cxn ang="0">
                    <a:pos x="42" y="48"/>
                  </a:cxn>
                  <a:cxn ang="0">
                    <a:pos x="35" y="51"/>
                  </a:cxn>
                  <a:cxn ang="0">
                    <a:pos x="27" y="53"/>
                  </a:cxn>
                  <a:cxn ang="0">
                    <a:pos x="18" y="51"/>
                  </a:cxn>
                  <a:cxn ang="0">
                    <a:pos x="11" y="48"/>
                  </a:cxn>
                  <a:cxn ang="0">
                    <a:pos x="5" y="42"/>
                  </a:cxn>
                  <a:cxn ang="0">
                    <a:pos x="2" y="35"/>
                  </a:cxn>
                  <a:cxn ang="0">
                    <a:pos x="0" y="26"/>
                  </a:cxn>
                  <a:cxn ang="0">
                    <a:pos x="2" y="17"/>
                  </a:cxn>
                  <a:cxn ang="0">
                    <a:pos x="5" y="11"/>
                  </a:cxn>
                  <a:cxn ang="0">
                    <a:pos x="11" y="5"/>
                  </a:cxn>
                  <a:cxn ang="0">
                    <a:pos x="18" y="1"/>
                  </a:cxn>
                  <a:cxn ang="0">
                    <a:pos x="27" y="0"/>
                  </a:cxn>
                </a:cxnLst>
                <a:rect l="0" t="0" r="r" b="b"/>
                <a:pathLst>
                  <a:path w="53" h="53">
                    <a:moveTo>
                      <a:pt x="27" y="0"/>
                    </a:moveTo>
                    <a:lnTo>
                      <a:pt x="35" y="1"/>
                    </a:lnTo>
                    <a:lnTo>
                      <a:pt x="42" y="5"/>
                    </a:lnTo>
                    <a:lnTo>
                      <a:pt x="48" y="11"/>
                    </a:lnTo>
                    <a:lnTo>
                      <a:pt x="52" y="17"/>
                    </a:lnTo>
                    <a:lnTo>
                      <a:pt x="53" y="26"/>
                    </a:lnTo>
                    <a:lnTo>
                      <a:pt x="52" y="35"/>
                    </a:lnTo>
                    <a:lnTo>
                      <a:pt x="48" y="42"/>
                    </a:lnTo>
                    <a:lnTo>
                      <a:pt x="42" y="48"/>
                    </a:lnTo>
                    <a:lnTo>
                      <a:pt x="35" y="51"/>
                    </a:lnTo>
                    <a:lnTo>
                      <a:pt x="27" y="53"/>
                    </a:lnTo>
                    <a:lnTo>
                      <a:pt x="18" y="51"/>
                    </a:lnTo>
                    <a:lnTo>
                      <a:pt x="11" y="48"/>
                    </a:lnTo>
                    <a:lnTo>
                      <a:pt x="5" y="42"/>
                    </a:lnTo>
                    <a:lnTo>
                      <a:pt x="2" y="35"/>
                    </a:lnTo>
                    <a:lnTo>
                      <a:pt x="0" y="26"/>
                    </a:lnTo>
                    <a:lnTo>
                      <a:pt x="2" y="17"/>
                    </a:lnTo>
                    <a:lnTo>
                      <a:pt x="5" y="11"/>
                    </a:lnTo>
                    <a:lnTo>
                      <a:pt x="11" y="5"/>
                    </a:lnTo>
                    <a:lnTo>
                      <a:pt x="18" y="1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48" name="Line 506"/>
              <p:cNvSpPr>
                <a:spLocks noChangeShapeType="1"/>
              </p:cNvSpPr>
              <p:nvPr/>
            </p:nvSpPr>
            <p:spPr bwMode="auto">
              <a:xfrm flipV="1">
                <a:off x="6009514" y="5533263"/>
                <a:ext cx="1333" cy="40671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49" name="Line 507"/>
              <p:cNvSpPr>
                <a:spLocks noChangeShapeType="1"/>
              </p:cNvSpPr>
              <p:nvPr/>
            </p:nvSpPr>
            <p:spPr bwMode="auto">
              <a:xfrm flipV="1">
                <a:off x="6009514" y="4853178"/>
                <a:ext cx="1333" cy="610743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50" name="Line 508"/>
              <p:cNvSpPr>
                <a:spLocks noChangeShapeType="1"/>
              </p:cNvSpPr>
              <p:nvPr/>
            </p:nvSpPr>
            <p:spPr bwMode="auto">
              <a:xfrm>
                <a:off x="5973509" y="5939981"/>
                <a:ext cx="70675" cy="133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51" name="Line 509"/>
              <p:cNvSpPr>
                <a:spLocks noChangeShapeType="1"/>
              </p:cNvSpPr>
              <p:nvPr/>
            </p:nvSpPr>
            <p:spPr bwMode="auto">
              <a:xfrm>
                <a:off x="5973509" y="4853178"/>
                <a:ext cx="70675" cy="1334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52" name="Freeform 510"/>
              <p:cNvSpPr>
                <a:spLocks/>
              </p:cNvSpPr>
              <p:nvPr/>
            </p:nvSpPr>
            <p:spPr bwMode="auto">
              <a:xfrm>
                <a:off x="5973509" y="5463921"/>
                <a:ext cx="70675" cy="69342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35" y="1"/>
                  </a:cxn>
                  <a:cxn ang="0">
                    <a:pos x="43" y="4"/>
                  </a:cxn>
                  <a:cxn ang="0">
                    <a:pos x="48" y="10"/>
                  </a:cxn>
                  <a:cxn ang="0">
                    <a:pos x="52" y="17"/>
                  </a:cxn>
                  <a:cxn ang="0">
                    <a:pos x="53" y="26"/>
                  </a:cxn>
                  <a:cxn ang="0">
                    <a:pos x="52" y="35"/>
                  </a:cxn>
                  <a:cxn ang="0">
                    <a:pos x="48" y="41"/>
                  </a:cxn>
                  <a:cxn ang="0">
                    <a:pos x="43" y="48"/>
                  </a:cxn>
                  <a:cxn ang="0">
                    <a:pos x="35" y="51"/>
                  </a:cxn>
                  <a:cxn ang="0">
                    <a:pos x="27" y="52"/>
                  </a:cxn>
                  <a:cxn ang="0">
                    <a:pos x="18" y="51"/>
                  </a:cxn>
                  <a:cxn ang="0">
                    <a:pos x="11" y="48"/>
                  </a:cxn>
                  <a:cxn ang="0">
                    <a:pos x="5" y="41"/>
                  </a:cxn>
                  <a:cxn ang="0">
                    <a:pos x="1" y="35"/>
                  </a:cxn>
                  <a:cxn ang="0">
                    <a:pos x="0" y="26"/>
                  </a:cxn>
                  <a:cxn ang="0">
                    <a:pos x="1" y="17"/>
                  </a:cxn>
                  <a:cxn ang="0">
                    <a:pos x="5" y="10"/>
                  </a:cxn>
                  <a:cxn ang="0">
                    <a:pos x="11" y="4"/>
                  </a:cxn>
                  <a:cxn ang="0">
                    <a:pos x="18" y="1"/>
                  </a:cxn>
                  <a:cxn ang="0">
                    <a:pos x="27" y="0"/>
                  </a:cxn>
                </a:cxnLst>
                <a:rect l="0" t="0" r="r" b="b"/>
                <a:pathLst>
                  <a:path w="53" h="52">
                    <a:moveTo>
                      <a:pt x="27" y="0"/>
                    </a:moveTo>
                    <a:lnTo>
                      <a:pt x="35" y="1"/>
                    </a:lnTo>
                    <a:lnTo>
                      <a:pt x="43" y="4"/>
                    </a:lnTo>
                    <a:lnTo>
                      <a:pt x="48" y="10"/>
                    </a:lnTo>
                    <a:lnTo>
                      <a:pt x="52" y="17"/>
                    </a:lnTo>
                    <a:lnTo>
                      <a:pt x="53" y="26"/>
                    </a:lnTo>
                    <a:lnTo>
                      <a:pt x="52" y="35"/>
                    </a:lnTo>
                    <a:lnTo>
                      <a:pt x="48" y="41"/>
                    </a:lnTo>
                    <a:lnTo>
                      <a:pt x="43" y="48"/>
                    </a:lnTo>
                    <a:lnTo>
                      <a:pt x="35" y="51"/>
                    </a:lnTo>
                    <a:lnTo>
                      <a:pt x="27" y="52"/>
                    </a:lnTo>
                    <a:lnTo>
                      <a:pt x="18" y="51"/>
                    </a:lnTo>
                    <a:lnTo>
                      <a:pt x="11" y="48"/>
                    </a:lnTo>
                    <a:lnTo>
                      <a:pt x="5" y="41"/>
                    </a:lnTo>
                    <a:lnTo>
                      <a:pt x="1" y="35"/>
                    </a:lnTo>
                    <a:lnTo>
                      <a:pt x="0" y="26"/>
                    </a:lnTo>
                    <a:lnTo>
                      <a:pt x="1" y="17"/>
                    </a:lnTo>
                    <a:lnTo>
                      <a:pt x="5" y="10"/>
                    </a:lnTo>
                    <a:lnTo>
                      <a:pt x="11" y="4"/>
                    </a:lnTo>
                    <a:lnTo>
                      <a:pt x="18" y="1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grpSp>
          <p:nvGrpSpPr>
            <p:cNvPr id="5" name="Group 504"/>
            <p:cNvGrpSpPr/>
            <p:nvPr/>
          </p:nvGrpSpPr>
          <p:grpSpPr bwMode="auto">
            <a:xfrm>
              <a:off x="3871248" y="2165731"/>
              <a:ext cx="2333625" cy="2185860"/>
              <a:chOff x="1523999" y="1626807"/>
              <a:chExt cx="2333625" cy="2185860"/>
            </a:xfrm>
          </p:grpSpPr>
          <p:grpSp>
            <p:nvGrpSpPr>
              <p:cNvPr id="6" name="Group 490"/>
              <p:cNvGrpSpPr/>
              <p:nvPr/>
            </p:nvGrpSpPr>
            <p:grpSpPr bwMode="auto">
              <a:xfrm>
                <a:off x="1523999" y="1908429"/>
                <a:ext cx="2333625" cy="1904238"/>
                <a:chOff x="1524000" y="1908429"/>
                <a:chExt cx="2333625" cy="1904238"/>
              </a:xfrm>
            </p:grpSpPr>
            <p:sp>
              <p:nvSpPr>
                <p:cNvPr id="1141" name="Freeform 6"/>
                <p:cNvSpPr>
                  <a:spLocks noEditPoints="1"/>
                </p:cNvSpPr>
                <p:nvPr/>
              </p:nvSpPr>
              <p:spPr bwMode="auto">
                <a:xfrm>
                  <a:off x="1946720" y="1952434"/>
                  <a:ext cx="1900238" cy="1706880"/>
                </a:xfrm>
                <a:custGeom>
                  <a:avLst/>
                  <a:gdLst/>
                  <a:ahLst/>
                  <a:cxnLst>
                    <a:cxn ang="0">
                      <a:pos x="6" y="2"/>
                    </a:cxn>
                    <a:cxn ang="0">
                      <a:pos x="3" y="2"/>
                    </a:cxn>
                    <a:cxn ang="0">
                      <a:pos x="3" y="6"/>
                    </a:cxn>
                    <a:cxn ang="0">
                      <a:pos x="1422" y="6"/>
                    </a:cxn>
                    <a:cxn ang="0">
                      <a:pos x="1422" y="2"/>
                    </a:cxn>
                    <a:cxn ang="0">
                      <a:pos x="1419" y="2"/>
                    </a:cxn>
                    <a:cxn ang="0">
                      <a:pos x="1419" y="1277"/>
                    </a:cxn>
                    <a:cxn ang="0">
                      <a:pos x="1422" y="1277"/>
                    </a:cxn>
                    <a:cxn ang="0">
                      <a:pos x="1422" y="1274"/>
                    </a:cxn>
                    <a:cxn ang="0">
                      <a:pos x="3" y="1274"/>
                    </a:cxn>
                    <a:cxn ang="0">
                      <a:pos x="3" y="1277"/>
                    </a:cxn>
                    <a:cxn ang="0">
                      <a:pos x="6" y="1277"/>
                    </a:cxn>
                    <a:cxn ang="0">
                      <a:pos x="6" y="2"/>
                    </a:cxn>
                    <a:cxn ang="0">
                      <a:pos x="0" y="1277"/>
                    </a:cxn>
                    <a:cxn ang="0">
                      <a:pos x="0" y="1280"/>
                    </a:cxn>
                    <a:cxn ang="0">
                      <a:pos x="1425" y="1280"/>
                    </a:cxn>
                    <a:cxn ang="0">
                      <a:pos x="1425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1277"/>
                    </a:cxn>
                  </a:cxnLst>
                  <a:rect l="0" t="0" r="r" b="b"/>
                  <a:pathLst>
                    <a:path w="1425" h="1280">
                      <a:moveTo>
                        <a:pt x="6" y="2"/>
                      </a:moveTo>
                      <a:lnTo>
                        <a:pt x="3" y="2"/>
                      </a:lnTo>
                      <a:lnTo>
                        <a:pt x="3" y="6"/>
                      </a:lnTo>
                      <a:lnTo>
                        <a:pt x="1422" y="6"/>
                      </a:lnTo>
                      <a:lnTo>
                        <a:pt x="1422" y="2"/>
                      </a:lnTo>
                      <a:lnTo>
                        <a:pt x="1419" y="2"/>
                      </a:lnTo>
                      <a:lnTo>
                        <a:pt x="1419" y="1277"/>
                      </a:lnTo>
                      <a:lnTo>
                        <a:pt x="1422" y="1277"/>
                      </a:lnTo>
                      <a:lnTo>
                        <a:pt x="1422" y="1274"/>
                      </a:lnTo>
                      <a:lnTo>
                        <a:pt x="3" y="1274"/>
                      </a:lnTo>
                      <a:lnTo>
                        <a:pt x="3" y="1277"/>
                      </a:lnTo>
                      <a:lnTo>
                        <a:pt x="6" y="1277"/>
                      </a:lnTo>
                      <a:lnTo>
                        <a:pt x="6" y="2"/>
                      </a:lnTo>
                      <a:close/>
                      <a:moveTo>
                        <a:pt x="0" y="1277"/>
                      </a:moveTo>
                      <a:lnTo>
                        <a:pt x="0" y="1280"/>
                      </a:lnTo>
                      <a:lnTo>
                        <a:pt x="1425" y="1280"/>
                      </a:lnTo>
                      <a:lnTo>
                        <a:pt x="1425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127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42" name="Line 7"/>
                <p:cNvSpPr>
                  <a:spLocks noChangeShapeType="1"/>
                </p:cNvSpPr>
                <p:nvPr/>
              </p:nvSpPr>
              <p:spPr bwMode="auto">
                <a:xfrm flipV="1">
                  <a:off x="1950720" y="1955101"/>
                  <a:ext cx="1334" cy="1700213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43" name="Line 8"/>
                <p:cNvSpPr>
                  <a:spLocks noChangeShapeType="1"/>
                </p:cNvSpPr>
                <p:nvPr/>
              </p:nvSpPr>
              <p:spPr bwMode="auto">
                <a:xfrm flipH="1">
                  <a:off x="1950720" y="3328606"/>
                  <a:ext cx="85344" cy="1334"/>
                </a:xfrm>
                <a:prstGeom prst="line">
                  <a:avLst/>
                </a:prstGeom>
                <a:noFill/>
                <a:ln w="2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44" name="Line 9"/>
                <p:cNvSpPr>
                  <a:spLocks noChangeShapeType="1"/>
                </p:cNvSpPr>
                <p:nvPr/>
              </p:nvSpPr>
              <p:spPr bwMode="auto">
                <a:xfrm flipH="1">
                  <a:off x="1950720" y="3243262"/>
                  <a:ext cx="41339" cy="1334"/>
                </a:xfrm>
                <a:prstGeom prst="line">
                  <a:avLst/>
                </a:prstGeom>
                <a:noFill/>
                <a:ln w="2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45" name="Line 10"/>
                <p:cNvSpPr>
                  <a:spLocks noChangeShapeType="1"/>
                </p:cNvSpPr>
                <p:nvPr/>
              </p:nvSpPr>
              <p:spPr bwMode="auto">
                <a:xfrm flipH="1">
                  <a:off x="1950720" y="3156585"/>
                  <a:ext cx="41339" cy="1334"/>
                </a:xfrm>
                <a:prstGeom prst="line">
                  <a:avLst/>
                </a:prstGeom>
                <a:noFill/>
                <a:ln w="2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46" name="Line 11"/>
                <p:cNvSpPr>
                  <a:spLocks noChangeShapeType="1"/>
                </p:cNvSpPr>
                <p:nvPr/>
              </p:nvSpPr>
              <p:spPr bwMode="auto">
                <a:xfrm flipH="1">
                  <a:off x="1950720" y="3072574"/>
                  <a:ext cx="41339" cy="1334"/>
                </a:xfrm>
                <a:prstGeom prst="line">
                  <a:avLst/>
                </a:prstGeom>
                <a:noFill/>
                <a:ln w="2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47" name="Line 12"/>
                <p:cNvSpPr>
                  <a:spLocks noChangeShapeType="1"/>
                </p:cNvSpPr>
                <p:nvPr/>
              </p:nvSpPr>
              <p:spPr bwMode="auto">
                <a:xfrm flipH="1">
                  <a:off x="1950720" y="2985897"/>
                  <a:ext cx="85344" cy="1334"/>
                </a:xfrm>
                <a:prstGeom prst="line">
                  <a:avLst/>
                </a:prstGeom>
                <a:noFill/>
                <a:ln w="2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48" name="Line 13"/>
                <p:cNvSpPr>
                  <a:spLocks noChangeShapeType="1"/>
                </p:cNvSpPr>
                <p:nvPr/>
              </p:nvSpPr>
              <p:spPr bwMode="auto">
                <a:xfrm flipH="1">
                  <a:off x="1950720" y="2900553"/>
                  <a:ext cx="41339" cy="1334"/>
                </a:xfrm>
                <a:prstGeom prst="line">
                  <a:avLst/>
                </a:prstGeom>
                <a:noFill/>
                <a:ln w="2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49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1950720" y="2815209"/>
                  <a:ext cx="41339" cy="1334"/>
                </a:xfrm>
                <a:prstGeom prst="line">
                  <a:avLst/>
                </a:prstGeom>
                <a:noFill/>
                <a:ln w="2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50" name="Line 15"/>
                <p:cNvSpPr>
                  <a:spLocks noChangeShapeType="1"/>
                </p:cNvSpPr>
                <p:nvPr/>
              </p:nvSpPr>
              <p:spPr bwMode="auto">
                <a:xfrm flipH="1">
                  <a:off x="1950720" y="2728531"/>
                  <a:ext cx="41339" cy="1334"/>
                </a:xfrm>
                <a:prstGeom prst="line">
                  <a:avLst/>
                </a:prstGeom>
                <a:noFill/>
                <a:ln w="2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51" name="Line 16"/>
                <p:cNvSpPr>
                  <a:spLocks noChangeShapeType="1"/>
                </p:cNvSpPr>
                <p:nvPr/>
              </p:nvSpPr>
              <p:spPr bwMode="auto">
                <a:xfrm flipH="1">
                  <a:off x="1950720" y="2643187"/>
                  <a:ext cx="85344" cy="1334"/>
                </a:xfrm>
                <a:prstGeom prst="line">
                  <a:avLst/>
                </a:prstGeom>
                <a:noFill/>
                <a:ln w="2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52" name="Line 17"/>
                <p:cNvSpPr>
                  <a:spLocks noChangeShapeType="1"/>
                </p:cNvSpPr>
                <p:nvPr/>
              </p:nvSpPr>
              <p:spPr bwMode="auto">
                <a:xfrm flipH="1">
                  <a:off x="1950720" y="2556510"/>
                  <a:ext cx="41339" cy="1334"/>
                </a:xfrm>
                <a:prstGeom prst="line">
                  <a:avLst/>
                </a:prstGeom>
                <a:noFill/>
                <a:ln w="2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53" name="Line 18"/>
                <p:cNvSpPr>
                  <a:spLocks noChangeShapeType="1"/>
                </p:cNvSpPr>
                <p:nvPr/>
              </p:nvSpPr>
              <p:spPr bwMode="auto">
                <a:xfrm flipH="1">
                  <a:off x="1950720" y="2471166"/>
                  <a:ext cx="41339" cy="1334"/>
                </a:xfrm>
                <a:prstGeom prst="line">
                  <a:avLst/>
                </a:prstGeom>
                <a:noFill/>
                <a:ln w="2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54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1950720" y="2384488"/>
                  <a:ext cx="41339" cy="1334"/>
                </a:xfrm>
                <a:prstGeom prst="line">
                  <a:avLst/>
                </a:prstGeom>
                <a:noFill/>
                <a:ln w="2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55" name="Line 20"/>
                <p:cNvSpPr>
                  <a:spLocks noChangeShapeType="1"/>
                </p:cNvSpPr>
                <p:nvPr/>
              </p:nvSpPr>
              <p:spPr bwMode="auto">
                <a:xfrm flipH="1">
                  <a:off x="1950720" y="2300478"/>
                  <a:ext cx="85344" cy="1334"/>
                </a:xfrm>
                <a:prstGeom prst="line">
                  <a:avLst/>
                </a:prstGeom>
                <a:noFill/>
                <a:ln w="2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56" name="Line 21"/>
                <p:cNvSpPr>
                  <a:spLocks noChangeShapeType="1"/>
                </p:cNvSpPr>
                <p:nvPr/>
              </p:nvSpPr>
              <p:spPr bwMode="auto">
                <a:xfrm flipH="1">
                  <a:off x="1950720" y="2213800"/>
                  <a:ext cx="41339" cy="1334"/>
                </a:xfrm>
                <a:prstGeom prst="line">
                  <a:avLst/>
                </a:prstGeom>
                <a:noFill/>
                <a:ln w="2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57" name="Line 22"/>
                <p:cNvSpPr>
                  <a:spLocks noChangeShapeType="1"/>
                </p:cNvSpPr>
                <p:nvPr/>
              </p:nvSpPr>
              <p:spPr bwMode="auto">
                <a:xfrm flipH="1">
                  <a:off x="1950720" y="2128456"/>
                  <a:ext cx="41339" cy="1334"/>
                </a:xfrm>
                <a:prstGeom prst="line">
                  <a:avLst/>
                </a:prstGeom>
                <a:noFill/>
                <a:ln w="2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58" name="Line 23"/>
                <p:cNvSpPr>
                  <a:spLocks noChangeShapeType="1"/>
                </p:cNvSpPr>
                <p:nvPr/>
              </p:nvSpPr>
              <p:spPr bwMode="auto">
                <a:xfrm flipH="1">
                  <a:off x="1950720" y="2041779"/>
                  <a:ext cx="41339" cy="1334"/>
                </a:xfrm>
                <a:prstGeom prst="line">
                  <a:avLst/>
                </a:prstGeom>
                <a:noFill/>
                <a:ln w="2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59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1950720" y="1956435"/>
                  <a:ext cx="85344" cy="1334"/>
                </a:xfrm>
                <a:prstGeom prst="line">
                  <a:avLst/>
                </a:prstGeom>
                <a:noFill/>
                <a:ln w="2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60" name="Line 25"/>
                <p:cNvSpPr>
                  <a:spLocks noChangeShapeType="1"/>
                </p:cNvSpPr>
                <p:nvPr/>
              </p:nvSpPr>
              <p:spPr bwMode="auto">
                <a:xfrm flipH="1">
                  <a:off x="1950720" y="3328606"/>
                  <a:ext cx="85344" cy="1334"/>
                </a:xfrm>
                <a:prstGeom prst="line">
                  <a:avLst/>
                </a:prstGeom>
                <a:noFill/>
                <a:ln w="2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61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1950720" y="3415284"/>
                  <a:ext cx="41339" cy="1334"/>
                </a:xfrm>
                <a:prstGeom prst="line">
                  <a:avLst/>
                </a:prstGeom>
                <a:noFill/>
                <a:ln w="2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62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1950720" y="3500628"/>
                  <a:ext cx="41339" cy="1334"/>
                </a:xfrm>
                <a:prstGeom prst="line">
                  <a:avLst/>
                </a:prstGeom>
                <a:noFill/>
                <a:ln w="2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63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1950720" y="3587305"/>
                  <a:ext cx="41339" cy="1334"/>
                </a:xfrm>
                <a:prstGeom prst="line">
                  <a:avLst/>
                </a:prstGeom>
                <a:noFill/>
                <a:ln w="2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64" name="Rectangle 29"/>
                <p:cNvSpPr>
                  <a:spLocks noChangeArrowheads="1"/>
                </p:cNvSpPr>
                <p:nvPr/>
              </p:nvSpPr>
              <p:spPr bwMode="auto">
                <a:xfrm>
                  <a:off x="1524000" y="3339274"/>
                  <a:ext cx="40005" cy="13335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65" name="Freeform 30"/>
                <p:cNvSpPr>
                  <a:spLocks noEditPoints="1"/>
                </p:cNvSpPr>
                <p:nvPr/>
              </p:nvSpPr>
              <p:spPr bwMode="auto">
                <a:xfrm>
                  <a:off x="1572006" y="3280600"/>
                  <a:ext cx="62675" cy="100013"/>
                </a:xfrm>
                <a:custGeom>
                  <a:avLst/>
                  <a:gdLst/>
                  <a:ahLst/>
                  <a:cxnLst>
                    <a:cxn ang="0">
                      <a:pos x="47" y="37"/>
                    </a:cxn>
                    <a:cxn ang="0">
                      <a:pos x="46" y="47"/>
                    </a:cxn>
                    <a:cxn ang="0">
                      <a:pos x="44" y="57"/>
                    </a:cxn>
                    <a:cxn ang="0">
                      <a:pos x="43" y="60"/>
                    </a:cxn>
                    <a:cxn ang="0">
                      <a:pos x="42" y="63"/>
                    </a:cxn>
                    <a:cxn ang="0">
                      <a:pos x="39" y="67"/>
                    </a:cxn>
                    <a:cxn ang="0">
                      <a:pos x="37" y="69"/>
                    </a:cxn>
                    <a:cxn ang="0">
                      <a:pos x="34" y="71"/>
                    </a:cxn>
                    <a:cxn ang="0">
                      <a:pos x="32" y="72"/>
                    </a:cxn>
                    <a:cxn ang="0">
                      <a:pos x="31" y="74"/>
                    </a:cxn>
                    <a:cxn ang="0">
                      <a:pos x="29" y="74"/>
                    </a:cxn>
                    <a:cxn ang="0">
                      <a:pos x="27" y="74"/>
                    </a:cxn>
                    <a:cxn ang="0">
                      <a:pos x="25" y="75"/>
                    </a:cxn>
                    <a:cxn ang="0">
                      <a:pos x="21" y="75"/>
                    </a:cxn>
                    <a:cxn ang="0">
                      <a:pos x="17" y="74"/>
                    </a:cxn>
                    <a:cxn ang="0">
                      <a:pos x="14" y="72"/>
                    </a:cxn>
                    <a:cxn ang="0">
                      <a:pos x="9" y="67"/>
                    </a:cxn>
                    <a:cxn ang="0">
                      <a:pos x="5" y="62"/>
                    </a:cxn>
                    <a:cxn ang="0">
                      <a:pos x="2" y="55"/>
                    </a:cxn>
                    <a:cxn ang="0">
                      <a:pos x="1" y="47"/>
                    </a:cxn>
                    <a:cxn ang="0">
                      <a:pos x="0" y="38"/>
                    </a:cxn>
                    <a:cxn ang="0">
                      <a:pos x="1" y="27"/>
                    </a:cxn>
                    <a:cxn ang="0">
                      <a:pos x="4" y="17"/>
                    </a:cxn>
                    <a:cxn ang="0">
                      <a:pos x="7" y="9"/>
                    </a:cxn>
                    <a:cxn ang="0">
                      <a:pos x="12" y="4"/>
                    </a:cxn>
                    <a:cxn ang="0">
                      <a:pos x="17" y="1"/>
                    </a:cxn>
                    <a:cxn ang="0">
                      <a:pos x="23" y="0"/>
                    </a:cxn>
                    <a:cxn ang="0">
                      <a:pos x="29" y="1"/>
                    </a:cxn>
                    <a:cxn ang="0">
                      <a:pos x="35" y="4"/>
                    </a:cxn>
                    <a:cxn ang="0">
                      <a:pos x="40" y="9"/>
                    </a:cxn>
                    <a:cxn ang="0">
                      <a:pos x="44" y="15"/>
                    </a:cxn>
                    <a:cxn ang="0">
                      <a:pos x="46" y="26"/>
                    </a:cxn>
                    <a:cxn ang="0">
                      <a:pos x="47" y="37"/>
                    </a:cxn>
                    <a:cxn ang="0">
                      <a:pos x="31" y="37"/>
                    </a:cxn>
                    <a:cxn ang="0">
                      <a:pos x="31" y="11"/>
                    </a:cxn>
                    <a:cxn ang="0">
                      <a:pos x="30" y="9"/>
                    </a:cxn>
                    <a:cxn ang="0">
                      <a:pos x="29" y="7"/>
                    </a:cxn>
                    <a:cxn ang="0">
                      <a:pos x="27" y="5"/>
                    </a:cxn>
                    <a:cxn ang="0">
                      <a:pos x="25" y="4"/>
                    </a:cxn>
                    <a:cxn ang="0">
                      <a:pos x="25" y="3"/>
                    </a:cxn>
                    <a:cxn ang="0">
                      <a:pos x="21" y="3"/>
                    </a:cxn>
                    <a:cxn ang="0">
                      <a:pos x="19" y="4"/>
                    </a:cxn>
                    <a:cxn ang="0">
                      <a:pos x="18" y="7"/>
                    </a:cxn>
                    <a:cxn ang="0">
                      <a:pos x="17" y="9"/>
                    </a:cxn>
                    <a:cxn ang="0">
                      <a:pos x="17" y="11"/>
                    </a:cxn>
                    <a:cxn ang="0">
                      <a:pos x="17" y="15"/>
                    </a:cxn>
                    <a:cxn ang="0">
                      <a:pos x="17" y="22"/>
                    </a:cxn>
                    <a:cxn ang="0">
                      <a:pos x="16" y="31"/>
                    </a:cxn>
                    <a:cxn ang="0">
                      <a:pos x="16" y="53"/>
                    </a:cxn>
                    <a:cxn ang="0">
                      <a:pos x="17" y="60"/>
                    </a:cxn>
                    <a:cxn ang="0">
                      <a:pos x="17" y="65"/>
                    </a:cxn>
                    <a:cxn ang="0">
                      <a:pos x="19" y="69"/>
                    </a:cxn>
                    <a:cxn ang="0">
                      <a:pos x="19" y="70"/>
                    </a:cxn>
                    <a:cxn ang="0">
                      <a:pos x="22" y="72"/>
                    </a:cxn>
                    <a:cxn ang="0">
                      <a:pos x="25" y="72"/>
                    </a:cxn>
                    <a:cxn ang="0">
                      <a:pos x="26" y="71"/>
                    </a:cxn>
                    <a:cxn ang="0">
                      <a:pos x="27" y="70"/>
                    </a:cxn>
                    <a:cxn ang="0">
                      <a:pos x="27" y="69"/>
                    </a:cxn>
                    <a:cxn ang="0">
                      <a:pos x="29" y="68"/>
                    </a:cxn>
                    <a:cxn ang="0">
                      <a:pos x="29" y="67"/>
                    </a:cxn>
                    <a:cxn ang="0">
                      <a:pos x="31" y="63"/>
                    </a:cxn>
                    <a:cxn ang="0">
                      <a:pos x="31" y="60"/>
                    </a:cxn>
                    <a:cxn ang="0">
                      <a:pos x="31" y="37"/>
                    </a:cxn>
                  </a:cxnLst>
                  <a:rect l="0" t="0" r="r" b="b"/>
                  <a:pathLst>
                    <a:path w="47" h="75">
                      <a:moveTo>
                        <a:pt x="47" y="37"/>
                      </a:moveTo>
                      <a:lnTo>
                        <a:pt x="46" y="47"/>
                      </a:lnTo>
                      <a:lnTo>
                        <a:pt x="44" y="57"/>
                      </a:lnTo>
                      <a:lnTo>
                        <a:pt x="43" y="60"/>
                      </a:lnTo>
                      <a:lnTo>
                        <a:pt x="42" y="63"/>
                      </a:lnTo>
                      <a:lnTo>
                        <a:pt x="39" y="67"/>
                      </a:lnTo>
                      <a:lnTo>
                        <a:pt x="37" y="69"/>
                      </a:lnTo>
                      <a:lnTo>
                        <a:pt x="34" y="71"/>
                      </a:lnTo>
                      <a:lnTo>
                        <a:pt x="32" y="72"/>
                      </a:lnTo>
                      <a:lnTo>
                        <a:pt x="31" y="74"/>
                      </a:lnTo>
                      <a:lnTo>
                        <a:pt x="29" y="74"/>
                      </a:lnTo>
                      <a:lnTo>
                        <a:pt x="27" y="74"/>
                      </a:lnTo>
                      <a:lnTo>
                        <a:pt x="25" y="75"/>
                      </a:lnTo>
                      <a:lnTo>
                        <a:pt x="21" y="75"/>
                      </a:lnTo>
                      <a:lnTo>
                        <a:pt x="17" y="74"/>
                      </a:lnTo>
                      <a:lnTo>
                        <a:pt x="14" y="72"/>
                      </a:lnTo>
                      <a:lnTo>
                        <a:pt x="9" y="67"/>
                      </a:lnTo>
                      <a:lnTo>
                        <a:pt x="5" y="62"/>
                      </a:lnTo>
                      <a:lnTo>
                        <a:pt x="2" y="55"/>
                      </a:lnTo>
                      <a:lnTo>
                        <a:pt x="1" y="47"/>
                      </a:lnTo>
                      <a:lnTo>
                        <a:pt x="0" y="38"/>
                      </a:lnTo>
                      <a:lnTo>
                        <a:pt x="1" y="27"/>
                      </a:lnTo>
                      <a:lnTo>
                        <a:pt x="4" y="17"/>
                      </a:lnTo>
                      <a:lnTo>
                        <a:pt x="7" y="9"/>
                      </a:lnTo>
                      <a:lnTo>
                        <a:pt x="12" y="4"/>
                      </a:lnTo>
                      <a:lnTo>
                        <a:pt x="17" y="1"/>
                      </a:lnTo>
                      <a:lnTo>
                        <a:pt x="23" y="0"/>
                      </a:lnTo>
                      <a:lnTo>
                        <a:pt x="29" y="1"/>
                      </a:lnTo>
                      <a:lnTo>
                        <a:pt x="35" y="4"/>
                      </a:lnTo>
                      <a:lnTo>
                        <a:pt x="40" y="9"/>
                      </a:lnTo>
                      <a:lnTo>
                        <a:pt x="44" y="15"/>
                      </a:lnTo>
                      <a:lnTo>
                        <a:pt x="46" y="26"/>
                      </a:lnTo>
                      <a:lnTo>
                        <a:pt x="47" y="37"/>
                      </a:lnTo>
                      <a:close/>
                      <a:moveTo>
                        <a:pt x="31" y="37"/>
                      </a:moveTo>
                      <a:lnTo>
                        <a:pt x="31" y="11"/>
                      </a:lnTo>
                      <a:lnTo>
                        <a:pt x="30" y="9"/>
                      </a:lnTo>
                      <a:lnTo>
                        <a:pt x="29" y="7"/>
                      </a:lnTo>
                      <a:lnTo>
                        <a:pt x="27" y="5"/>
                      </a:lnTo>
                      <a:lnTo>
                        <a:pt x="25" y="4"/>
                      </a:lnTo>
                      <a:lnTo>
                        <a:pt x="25" y="3"/>
                      </a:lnTo>
                      <a:lnTo>
                        <a:pt x="21" y="3"/>
                      </a:lnTo>
                      <a:lnTo>
                        <a:pt x="19" y="4"/>
                      </a:lnTo>
                      <a:lnTo>
                        <a:pt x="18" y="7"/>
                      </a:lnTo>
                      <a:lnTo>
                        <a:pt x="17" y="9"/>
                      </a:lnTo>
                      <a:lnTo>
                        <a:pt x="17" y="11"/>
                      </a:lnTo>
                      <a:lnTo>
                        <a:pt x="17" y="15"/>
                      </a:lnTo>
                      <a:lnTo>
                        <a:pt x="17" y="22"/>
                      </a:lnTo>
                      <a:lnTo>
                        <a:pt x="16" y="31"/>
                      </a:lnTo>
                      <a:lnTo>
                        <a:pt x="16" y="53"/>
                      </a:lnTo>
                      <a:lnTo>
                        <a:pt x="17" y="60"/>
                      </a:lnTo>
                      <a:lnTo>
                        <a:pt x="17" y="65"/>
                      </a:lnTo>
                      <a:lnTo>
                        <a:pt x="19" y="69"/>
                      </a:lnTo>
                      <a:lnTo>
                        <a:pt x="19" y="70"/>
                      </a:lnTo>
                      <a:lnTo>
                        <a:pt x="22" y="72"/>
                      </a:lnTo>
                      <a:lnTo>
                        <a:pt x="25" y="72"/>
                      </a:lnTo>
                      <a:lnTo>
                        <a:pt x="26" y="71"/>
                      </a:lnTo>
                      <a:lnTo>
                        <a:pt x="27" y="70"/>
                      </a:lnTo>
                      <a:lnTo>
                        <a:pt x="27" y="69"/>
                      </a:lnTo>
                      <a:lnTo>
                        <a:pt x="29" y="68"/>
                      </a:lnTo>
                      <a:lnTo>
                        <a:pt x="29" y="67"/>
                      </a:lnTo>
                      <a:lnTo>
                        <a:pt x="31" y="63"/>
                      </a:lnTo>
                      <a:lnTo>
                        <a:pt x="31" y="60"/>
                      </a:lnTo>
                      <a:lnTo>
                        <a:pt x="31" y="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66" name="Freeform 31"/>
                <p:cNvSpPr>
                  <a:spLocks/>
                </p:cNvSpPr>
                <p:nvPr/>
              </p:nvSpPr>
              <p:spPr bwMode="auto">
                <a:xfrm>
                  <a:off x="1646682" y="3356610"/>
                  <a:ext cx="22670" cy="24003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1" y="1"/>
                    </a:cxn>
                    <a:cxn ang="0">
                      <a:pos x="15" y="3"/>
                    </a:cxn>
                    <a:cxn ang="0">
                      <a:pos x="16" y="6"/>
                    </a:cxn>
                    <a:cxn ang="0">
                      <a:pos x="17" y="10"/>
                    </a:cxn>
                    <a:cxn ang="0">
                      <a:pos x="17" y="12"/>
                    </a:cxn>
                    <a:cxn ang="0">
                      <a:pos x="16" y="13"/>
                    </a:cxn>
                    <a:cxn ang="0">
                      <a:pos x="15" y="15"/>
                    </a:cxn>
                    <a:cxn ang="0">
                      <a:pos x="13" y="17"/>
                    </a:cxn>
                    <a:cxn ang="0">
                      <a:pos x="12" y="17"/>
                    </a:cxn>
                    <a:cxn ang="0">
                      <a:pos x="10" y="18"/>
                    </a:cxn>
                    <a:cxn ang="0">
                      <a:pos x="6" y="18"/>
                    </a:cxn>
                    <a:cxn ang="0">
                      <a:pos x="4" y="17"/>
                    </a:cxn>
                    <a:cxn ang="0">
                      <a:pos x="2" y="15"/>
                    </a:cxn>
                    <a:cxn ang="0">
                      <a:pos x="2" y="14"/>
                    </a:cxn>
                    <a:cxn ang="0">
                      <a:pos x="0" y="13"/>
                    </a:cxn>
                    <a:cxn ang="0">
                      <a:pos x="0" y="11"/>
                    </a:cxn>
                    <a:cxn ang="0">
                      <a:pos x="0" y="10"/>
                    </a:cxn>
                    <a:cxn ang="0">
                      <a:pos x="0" y="8"/>
                    </a:cxn>
                    <a:cxn ang="0">
                      <a:pos x="1" y="5"/>
                    </a:cxn>
                    <a:cxn ang="0">
                      <a:pos x="2" y="3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7" h="18">
                      <a:moveTo>
                        <a:pt x="8" y="0"/>
                      </a:moveTo>
                      <a:lnTo>
                        <a:pt x="11" y="1"/>
                      </a:lnTo>
                      <a:lnTo>
                        <a:pt x="15" y="3"/>
                      </a:lnTo>
                      <a:lnTo>
                        <a:pt x="16" y="6"/>
                      </a:lnTo>
                      <a:lnTo>
                        <a:pt x="17" y="10"/>
                      </a:lnTo>
                      <a:lnTo>
                        <a:pt x="17" y="12"/>
                      </a:lnTo>
                      <a:lnTo>
                        <a:pt x="16" y="13"/>
                      </a:lnTo>
                      <a:lnTo>
                        <a:pt x="15" y="15"/>
                      </a:lnTo>
                      <a:lnTo>
                        <a:pt x="13" y="17"/>
                      </a:lnTo>
                      <a:lnTo>
                        <a:pt x="12" y="17"/>
                      </a:lnTo>
                      <a:lnTo>
                        <a:pt x="10" y="18"/>
                      </a:lnTo>
                      <a:lnTo>
                        <a:pt x="6" y="18"/>
                      </a:lnTo>
                      <a:lnTo>
                        <a:pt x="4" y="17"/>
                      </a:lnTo>
                      <a:lnTo>
                        <a:pt x="2" y="15"/>
                      </a:lnTo>
                      <a:lnTo>
                        <a:pt x="2" y="14"/>
                      </a:lnTo>
                      <a:lnTo>
                        <a:pt x="0" y="13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1" y="5"/>
                      </a:lnTo>
                      <a:lnTo>
                        <a:pt x="2" y="3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67" name="Freeform 32"/>
                <p:cNvSpPr>
                  <a:spLocks noEditPoints="1"/>
                </p:cNvSpPr>
                <p:nvPr/>
              </p:nvSpPr>
              <p:spPr bwMode="auto">
                <a:xfrm>
                  <a:off x="1681353" y="3280600"/>
                  <a:ext cx="61341" cy="100013"/>
                </a:xfrm>
                <a:custGeom>
                  <a:avLst/>
                  <a:gdLst/>
                  <a:ahLst/>
                  <a:cxnLst>
                    <a:cxn ang="0">
                      <a:pos x="46" y="37"/>
                    </a:cxn>
                    <a:cxn ang="0">
                      <a:pos x="46" y="47"/>
                    </a:cxn>
                    <a:cxn ang="0">
                      <a:pos x="43" y="57"/>
                    </a:cxn>
                    <a:cxn ang="0">
                      <a:pos x="42" y="60"/>
                    </a:cxn>
                    <a:cxn ang="0">
                      <a:pos x="41" y="63"/>
                    </a:cxn>
                    <a:cxn ang="0">
                      <a:pos x="38" y="67"/>
                    </a:cxn>
                    <a:cxn ang="0">
                      <a:pos x="36" y="69"/>
                    </a:cxn>
                    <a:cxn ang="0">
                      <a:pos x="34" y="71"/>
                    </a:cxn>
                    <a:cxn ang="0">
                      <a:pos x="32" y="72"/>
                    </a:cxn>
                    <a:cxn ang="0">
                      <a:pos x="30" y="74"/>
                    </a:cxn>
                    <a:cxn ang="0">
                      <a:pos x="28" y="74"/>
                    </a:cxn>
                    <a:cxn ang="0">
                      <a:pos x="27" y="74"/>
                    </a:cxn>
                    <a:cxn ang="0">
                      <a:pos x="25" y="75"/>
                    </a:cxn>
                    <a:cxn ang="0">
                      <a:pos x="20" y="75"/>
                    </a:cxn>
                    <a:cxn ang="0">
                      <a:pos x="16" y="74"/>
                    </a:cxn>
                    <a:cxn ang="0">
                      <a:pos x="13" y="72"/>
                    </a:cxn>
                    <a:cxn ang="0">
                      <a:pos x="9" y="67"/>
                    </a:cxn>
                    <a:cxn ang="0">
                      <a:pos x="5" y="62"/>
                    </a:cxn>
                    <a:cxn ang="0">
                      <a:pos x="2" y="55"/>
                    </a:cxn>
                    <a:cxn ang="0">
                      <a:pos x="1" y="47"/>
                    </a:cxn>
                    <a:cxn ang="0">
                      <a:pos x="0" y="38"/>
                    </a:cxn>
                    <a:cxn ang="0">
                      <a:pos x="1" y="27"/>
                    </a:cxn>
                    <a:cxn ang="0">
                      <a:pos x="3" y="17"/>
                    </a:cxn>
                    <a:cxn ang="0">
                      <a:pos x="7" y="9"/>
                    </a:cxn>
                    <a:cxn ang="0">
                      <a:pos x="11" y="4"/>
                    </a:cxn>
                    <a:cxn ang="0">
                      <a:pos x="17" y="1"/>
                    </a:cxn>
                    <a:cxn ang="0">
                      <a:pos x="23" y="0"/>
                    </a:cxn>
                    <a:cxn ang="0">
                      <a:pos x="30" y="1"/>
                    </a:cxn>
                    <a:cxn ang="0">
                      <a:pos x="35" y="4"/>
                    </a:cxn>
                    <a:cxn ang="0">
                      <a:pos x="40" y="9"/>
                    </a:cxn>
                    <a:cxn ang="0">
                      <a:pos x="43" y="15"/>
                    </a:cxn>
                    <a:cxn ang="0">
                      <a:pos x="46" y="26"/>
                    </a:cxn>
                    <a:cxn ang="0">
                      <a:pos x="46" y="37"/>
                    </a:cxn>
                    <a:cxn ang="0">
                      <a:pos x="30" y="37"/>
                    </a:cxn>
                    <a:cxn ang="0">
                      <a:pos x="30" y="11"/>
                    </a:cxn>
                    <a:cxn ang="0">
                      <a:pos x="30" y="9"/>
                    </a:cxn>
                    <a:cxn ang="0">
                      <a:pos x="29" y="7"/>
                    </a:cxn>
                    <a:cxn ang="0">
                      <a:pos x="27" y="5"/>
                    </a:cxn>
                    <a:cxn ang="0">
                      <a:pos x="26" y="4"/>
                    </a:cxn>
                    <a:cxn ang="0">
                      <a:pos x="24" y="3"/>
                    </a:cxn>
                    <a:cxn ang="0">
                      <a:pos x="20" y="3"/>
                    </a:cxn>
                    <a:cxn ang="0">
                      <a:pos x="20" y="4"/>
                    </a:cxn>
                    <a:cxn ang="0">
                      <a:pos x="19" y="5"/>
                    </a:cxn>
                    <a:cxn ang="0">
                      <a:pos x="18" y="7"/>
                    </a:cxn>
                    <a:cxn ang="0">
                      <a:pos x="18" y="9"/>
                    </a:cxn>
                    <a:cxn ang="0">
                      <a:pos x="17" y="11"/>
                    </a:cxn>
                    <a:cxn ang="0">
                      <a:pos x="16" y="15"/>
                    </a:cxn>
                    <a:cxn ang="0">
                      <a:pos x="16" y="60"/>
                    </a:cxn>
                    <a:cxn ang="0">
                      <a:pos x="17" y="65"/>
                    </a:cxn>
                    <a:cxn ang="0">
                      <a:pos x="18" y="69"/>
                    </a:cxn>
                    <a:cxn ang="0">
                      <a:pos x="20" y="71"/>
                    </a:cxn>
                    <a:cxn ang="0">
                      <a:pos x="22" y="72"/>
                    </a:cxn>
                    <a:cxn ang="0">
                      <a:pos x="25" y="72"/>
                    </a:cxn>
                    <a:cxn ang="0">
                      <a:pos x="26" y="71"/>
                    </a:cxn>
                    <a:cxn ang="0">
                      <a:pos x="27" y="70"/>
                    </a:cxn>
                    <a:cxn ang="0">
                      <a:pos x="27" y="69"/>
                    </a:cxn>
                    <a:cxn ang="0">
                      <a:pos x="28" y="68"/>
                    </a:cxn>
                    <a:cxn ang="0">
                      <a:pos x="30" y="67"/>
                    </a:cxn>
                    <a:cxn ang="0">
                      <a:pos x="30" y="65"/>
                    </a:cxn>
                    <a:cxn ang="0">
                      <a:pos x="30" y="60"/>
                    </a:cxn>
                    <a:cxn ang="0">
                      <a:pos x="30" y="37"/>
                    </a:cxn>
                  </a:cxnLst>
                  <a:rect l="0" t="0" r="r" b="b"/>
                  <a:pathLst>
                    <a:path w="46" h="75">
                      <a:moveTo>
                        <a:pt x="46" y="37"/>
                      </a:moveTo>
                      <a:lnTo>
                        <a:pt x="46" y="47"/>
                      </a:lnTo>
                      <a:lnTo>
                        <a:pt x="43" y="57"/>
                      </a:lnTo>
                      <a:lnTo>
                        <a:pt x="42" y="60"/>
                      </a:lnTo>
                      <a:lnTo>
                        <a:pt x="41" y="63"/>
                      </a:lnTo>
                      <a:lnTo>
                        <a:pt x="38" y="67"/>
                      </a:lnTo>
                      <a:lnTo>
                        <a:pt x="36" y="69"/>
                      </a:lnTo>
                      <a:lnTo>
                        <a:pt x="34" y="71"/>
                      </a:lnTo>
                      <a:lnTo>
                        <a:pt x="32" y="72"/>
                      </a:lnTo>
                      <a:lnTo>
                        <a:pt x="30" y="74"/>
                      </a:lnTo>
                      <a:lnTo>
                        <a:pt x="28" y="74"/>
                      </a:lnTo>
                      <a:lnTo>
                        <a:pt x="27" y="74"/>
                      </a:lnTo>
                      <a:lnTo>
                        <a:pt x="25" y="75"/>
                      </a:lnTo>
                      <a:lnTo>
                        <a:pt x="20" y="75"/>
                      </a:lnTo>
                      <a:lnTo>
                        <a:pt x="16" y="74"/>
                      </a:lnTo>
                      <a:lnTo>
                        <a:pt x="13" y="72"/>
                      </a:lnTo>
                      <a:lnTo>
                        <a:pt x="9" y="67"/>
                      </a:lnTo>
                      <a:lnTo>
                        <a:pt x="5" y="62"/>
                      </a:lnTo>
                      <a:lnTo>
                        <a:pt x="2" y="55"/>
                      </a:lnTo>
                      <a:lnTo>
                        <a:pt x="1" y="47"/>
                      </a:lnTo>
                      <a:lnTo>
                        <a:pt x="0" y="38"/>
                      </a:lnTo>
                      <a:lnTo>
                        <a:pt x="1" y="27"/>
                      </a:lnTo>
                      <a:lnTo>
                        <a:pt x="3" y="17"/>
                      </a:lnTo>
                      <a:lnTo>
                        <a:pt x="7" y="9"/>
                      </a:lnTo>
                      <a:lnTo>
                        <a:pt x="11" y="4"/>
                      </a:lnTo>
                      <a:lnTo>
                        <a:pt x="17" y="1"/>
                      </a:lnTo>
                      <a:lnTo>
                        <a:pt x="23" y="0"/>
                      </a:lnTo>
                      <a:lnTo>
                        <a:pt x="30" y="1"/>
                      </a:lnTo>
                      <a:lnTo>
                        <a:pt x="35" y="4"/>
                      </a:lnTo>
                      <a:lnTo>
                        <a:pt x="40" y="9"/>
                      </a:lnTo>
                      <a:lnTo>
                        <a:pt x="43" y="15"/>
                      </a:lnTo>
                      <a:lnTo>
                        <a:pt x="46" y="26"/>
                      </a:lnTo>
                      <a:lnTo>
                        <a:pt x="46" y="37"/>
                      </a:lnTo>
                      <a:close/>
                      <a:moveTo>
                        <a:pt x="30" y="37"/>
                      </a:moveTo>
                      <a:lnTo>
                        <a:pt x="30" y="11"/>
                      </a:lnTo>
                      <a:lnTo>
                        <a:pt x="30" y="9"/>
                      </a:lnTo>
                      <a:lnTo>
                        <a:pt x="29" y="7"/>
                      </a:lnTo>
                      <a:lnTo>
                        <a:pt x="27" y="5"/>
                      </a:lnTo>
                      <a:lnTo>
                        <a:pt x="26" y="4"/>
                      </a:lnTo>
                      <a:lnTo>
                        <a:pt x="24" y="3"/>
                      </a:lnTo>
                      <a:lnTo>
                        <a:pt x="20" y="3"/>
                      </a:lnTo>
                      <a:lnTo>
                        <a:pt x="20" y="4"/>
                      </a:lnTo>
                      <a:lnTo>
                        <a:pt x="19" y="5"/>
                      </a:lnTo>
                      <a:lnTo>
                        <a:pt x="18" y="7"/>
                      </a:lnTo>
                      <a:lnTo>
                        <a:pt x="18" y="9"/>
                      </a:lnTo>
                      <a:lnTo>
                        <a:pt x="17" y="11"/>
                      </a:lnTo>
                      <a:lnTo>
                        <a:pt x="16" y="15"/>
                      </a:lnTo>
                      <a:lnTo>
                        <a:pt x="16" y="60"/>
                      </a:lnTo>
                      <a:lnTo>
                        <a:pt x="17" y="65"/>
                      </a:lnTo>
                      <a:lnTo>
                        <a:pt x="18" y="69"/>
                      </a:lnTo>
                      <a:lnTo>
                        <a:pt x="20" y="71"/>
                      </a:lnTo>
                      <a:lnTo>
                        <a:pt x="22" y="72"/>
                      </a:lnTo>
                      <a:lnTo>
                        <a:pt x="25" y="72"/>
                      </a:lnTo>
                      <a:lnTo>
                        <a:pt x="26" y="71"/>
                      </a:lnTo>
                      <a:lnTo>
                        <a:pt x="27" y="70"/>
                      </a:lnTo>
                      <a:lnTo>
                        <a:pt x="27" y="69"/>
                      </a:lnTo>
                      <a:lnTo>
                        <a:pt x="28" y="68"/>
                      </a:lnTo>
                      <a:lnTo>
                        <a:pt x="30" y="67"/>
                      </a:lnTo>
                      <a:lnTo>
                        <a:pt x="30" y="65"/>
                      </a:lnTo>
                      <a:lnTo>
                        <a:pt x="30" y="60"/>
                      </a:lnTo>
                      <a:lnTo>
                        <a:pt x="30" y="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68" name="Freeform 33"/>
                <p:cNvSpPr>
                  <a:spLocks noEditPoints="1"/>
                </p:cNvSpPr>
                <p:nvPr/>
              </p:nvSpPr>
              <p:spPr bwMode="auto">
                <a:xfrm>
                  <a:off x="1754696" y="3280600"/>
                  <a:ext cx="61341" cy="100013"/>
                </a:xfrm>
                <a:custGeom>
                  <a:avLst/>
                  <a:gdLst/>
                  <a:ahLst/>
                  <a:cxnLst>
                    <a:cxn ang="0">
                      <a:pos x="45" y="47"/>
                    </a:cxn>
                    <a:cxn ang="0">
                      <a:pos x="42" y="60"/>
                    </a:cxn>
                    <a:cxn ang="0">
                      <a:pos x="38" y="67"/>
                    </a:cxn>
                    <a:cxn ang="0">
                      <a:pos x="33" y="71"/>
                    </a:cxn>
                    <a:cxn ang="0">
                      <a:pos x="27" y="74"/>
                    </a:cxn>
                    <a:cxn ang="0">
                      <a:pos x="20" y="75"/>
                    </a:cxn>
                    <a:cxn ang="0">
                      <a:pos x="15" y="74"/>
                    </a:cxn>
                    <a:cxn ang="0">
                      <a:pos x="8" y="67"/>
                    </a:cxn>
                    <a:cxn ang="0">
                      <a:pos x="5" y="63"/>
                    </a:cxn>
                    <a:cxn ang="0">
                      <a:pos x="2" y="58"/>
                    </a:cxn>
                    <a:cxn ang="0">
                      <a:pos x="0" y="47"/>
                    </a:cxn>
                    <a:cxn ang="0">
                      <a:pos x="0" y="27"/>
                    </a:cxn>
                    <a:cxn ang="0">
                      <a:pos x="6" y="9"/>
                    </a:cxn>
                    <a:cxn ang="0">
                      <a:pos x="16" y="1"/>
                    </a:cxn>
                    <a:cxn ang="0">
                      <a:pos x="29" y="1"/>
                    </a:cxn>
                    <a:cxn ang="0">
                      <a:pos x="39" y="9"/>
                    </a:cxn>
                    <a:cxn ang="0">
                      <a:pos x="45" y="26"/>
                    </a:cxn>
                    <a:cxn ang="0">
                      <a:pos x="30" y="37"/>
                    </a:cxn>
                    <a:cxn ang="0">
                      <a:pos x="29" y="9"/>
                    </a:cxn>
                    <a:cxn ang="0">
                      <a:pos x="26" y="5"/>
                    </a:cxn>
                    <a:cxn ang="0">
                      <a:pos x="24" y="3"/>
                    </a:cxn>
                    <a:cxn ang="0">
                      <a:pos x="18" y="4"/>
                    </a:cxn>
                    <a:cxn ang="0">
                      <a:pos x="16" y="9"/>
                    </a:cxn>
                    <a:cxn ang="0">
                      <a:pos x="16" y="15"/>
                    </a:cxn>
                    <a:cxn ang="0">
                      <a:pos x="15" y="31"/>
                    </a:cxn>
                    <a:cxn ang="0">
                      <a:pos x="16" y="60"/>
                    </a:cxn>
                    <a:cxn ang="0">
                      <a:pos x="18" y="69"/>
                    </a:cxn>
                    <a:cxn ang="0">
                      <a:pos x="21" y="72"/>
                    </a:cxn>
                    <a:cxn ang="0">
                      <a:pos x="25" y="71"/>
                    </a:cxn>
                    <a:cxn ang="0">
                      <a:pos x="27" y="69"/>
                    </a:cxn>
                    <a:cxn ang="0">
                      <a:pos x="29" y="67"/>
                    </a:cxn>
                    <a:cxn ang="0">
                      <a:pos x="30" y="60"/>
                    </a:cxn>
                  </a:cxnLst>
                  <a:rect l="0" t="0" r="r" b="b"/>
                  <a:pathLst>
                    <a:path w="46" h="75">
                      <a:moveTo>
                        <a:pt x="46" y="37"/>
                      </a:moveTo>
                      <a:lnTo>
                        <a:pt x="45" y="47"/>
                      </a:lnTo>
                      <a:lnTo>
                        <a:pt x="43" y="57"/>
                      </a:lnTo>
                      <a:lnTo>
                        <a:pt x="42" y="60"/>
                      </a:lnTo>
                      <a:lnTo>
                        <a:pt x="41" y="63"/>
                      </a:lnTo>
                      <a:lnTo>
                        <a:pt x="38" y="67"/>
                      </a:lnTo>
                      <a:lnTo>
                        <a:pt x="36" y="69"/>
                      </a:lnTo>
                      <a:lnTo>
                        <a:pt x="33" y="71"/>
                      </a:lnTo>
                      <a:lnTo>
                        <a:pt x="29" y="74"/>
                      </a:lnTo>
                      <a:lnTo>
                        <a:pt x="27" y="74"/>
                      </a:lnTo>
                      <a:lnTo>
                        <a:pt x="25" y="75"/>
                      </a:lnTo>
                      <a:lnTo>
                        <a:pt x="20" y="75"/>
                      </a:lnTo>
                      <a:lnTo>
                        <a:pt x="18" y="74"/>
                      </a:lnTo>
                      <a:lnTo>
                        <a:pt x="15" y="74"/>
                      </a:lnTo>
                      <a:lnTo>
                        <a:pt x="13" y="72"/>
                      </a:lnTo>
                      <a:lnTo>
                        <a:pt x="8" y="67"/>
                      </a:lnTo>
                      <a:lnTo>
                        <a:pt x="6" y="65"/>
                      </a:lnTo>
                      <a:lnTo>
                        <a:pt x="5" y="63"/>
                      </a:lnTo>
                      <a:lnTo>
                        <a:pt x="4" y="60"/>
                      </a:lnTo>
                      <a:lnTo>
                        <a:pt x="2" y="58"/>
                      </a:lnTo>
                      <a:lnTo>
                        <a:pt x="2" y="55"/>
                      </a:lnTo>
                      <a:lnTo>
                        <a:pt x="0" y="47"/>
                      </a:lnTo>
                      <a:lnTo>
                        <a:pt x="0" y="38"/>
                      </a:lnTo>
                      <a:lnTo>
                        <a:pt x="0" y="27"/>
                      </a:lnTo>
                      <a:lnTo>
                        <a:pt x="3" y="17"/>
                      </a:lnTo>
                      <a:lnTo>
                        <a:pt x="6" y="9"/>
                      </a:lnTo>
                      <a:lnTo>
                        <a:pt x="11" y="4"/>
                      </a:lnTo>
                      <a:lnTo>
                        <a:pt x="16" y="1"/>
                      </a:lnTo>
                      <a:lnTo>
                        <a:pt x="22" y="0"/>
                      </a:lnTo>
                      <a:lnTo>
                        <a:pt x="29" y="1"/>
                      </a:lnTo>
                      <a:lnTo>
                        <a:pt x="35" y="4"/>
                      </a:lnTo>
                      <a:lnTo>
                        <a:pt x="39" y="9"/>
                      </a:lnTo>
                      <a:lnTo>
                        <a:pt x="43" y="15"/>
                      </a:lnTo>
                      <a:lnTo>
                        <a:pt x="45" y="26"/>
                      </a:lnTo>
                      <a:lnTo>
                        <a:pt x="46" y="37"/>
                      </a:lnTo>
                      <a:close/>
                      <a:moveTo>
                        <a:pt x="30" y="37"/>
                      </a:moveTo>
                      <a:lnTo>
                        <a:pt x="30" y="11"/>
                      </a:lnTo>
                      <a:lnTo>
                        <a:pt x="29" y="9"/>
                      </a:lnTo>
                      <a:lnTo>
                        <a:pt x="28" y="7"/>
                      </a:lnTo>
                      <a:lnTo>
                        <a:pt x="26" y="5"/>
                      </a:lnTo>
                      <a:lnTo>
                        <a:pt x="25" y="4"/>
                      </a:lnTo>
                      <a:lnTo>
                        <a:pt x="24" y="3"/>
                      </a:lnTo>
                      <a:lnTo>
                        <a:pt x="20" y="3"/>
                      </a:lnTo>
                      <a:lnTo>
                        <a:pt x="18" y="4"/>
                      </a:lnTo>
                      <a:lnTo>
                        <a:pt x="17" y="7"/>
                      </a:lnTo>
                      <a:lnTo>
                        <a:pt x="16" y="9"/>
                      </a:lnTo>
                      <a:lnTo>
                        <a:pt x="16" y="11"/>
                      </a:lnTo>
                      <a:lnTo>
                        <a:pt x="16" y="15"/>
                      </a:lnTo>
                      <a:lnTo>
                        <a:pt x="16" y="22"/>
                      </a:lnTo>
                      <a:lnTo>
                        <a:pt x="15" y="31"/>
                      </a:lnTo>
                      <a:lnTo>
                        <a:pt x="15" y="53"/>
                      </a:lnTo>
                      <a:lnTo>
                        <a:pt x="16" y="60"/>
                      </a:lnTo>
                      <a:lnTo>
                        <a:pt x="16" y="65"/>
                      </a:lnTo>
                      <a:lnTo>
                        <a:pt x="18" y="69"/>
                      </a:lnTo>
                      <a:lnTo>
                        <a:pt x="18" y="70"/>
                      </a:lnTo>
                      <a:lnTo>
                        <a:pt x="21" y="72"/>
                      </a:lnTo>
                      <a:lnTo>
                        <a:pt x="25" y="72"/>
                      </a:lnTo>
                      <a:lnTo>
                        <a:pt x="25" y="71"/>
                      </a:lnTo>
                      <a:lnTo>
                        <a:pt x="27" y="70"/>
                      </a:lnTo>
                      <a:lnTo>
                        <a:pt x="27" y="69"/>
                      </a:lnTo>
                      <a:lnTo>
                        <a:pt x="28" y="68"/>
                      </a:lnTo>
                      <a:lnTo>
                        <a:pt x="29" y="67"/>
                      </a:lnTo>
                      <a:lnTo>
                        <a:pt x="30" y="63"/>
                      </a:lnTo>
                      <a:lnTo>
                        <a:pt x="30" y="60"/>
                      </a:lnTo>
                      <a:lnTo>
                        <a:pt x="30" y="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69" name="Freeform 34"/>
                <p:cNvSpPr>
                  <a:spLocks noEditPoints="1"/>
                </p:cNvSpPr>
                <p:nvPr/>
              </p:nvSpPr>
              <p:spPr bwMode="auto">
                <a:xfrm>
                  <a:off x="1826705" y="3280600"/>
                  <a:ext cx="61341" cy="100013"/>
                </a:xfrm>
                <a:custGeom>
                  <a:avLst/>
                  <a:gdLst/>
                  <a:ahLst/>
                  <a:cxnLst>
                    <a:cxn ang="0">
                      <a:pos x="37" y="35"/>
                    </a:cxn>
                    <a:cxn ang="0">
                      <a:pos x="43" y="43"/>
                    </a:cxn>
                    <a:cxn ang="0">
                      <a:pos x="46" y="54"/>
                    </a:cxn>
                    <a:cxn ang="0">
                      <a:pos x="43" y="64"/>
                    </a:cxn>
                    <a:cxn ang="0">
                      <a:pos x="32" y="73"/>
                    </a:cxn>
                    <a:cxn ang="0">
                      <a:pos x="13" y="73"/>
                    </a:cxn>
                    <a:cxn ang="0">
                      <a:pos x="3" y="65"/>
                    </a:cxn>
                    <a:cxn ang="0">
                      <a:pos x="0" y="57"/>
                    </a:cxn>
                    <a:cxn ang="0">
                      <a:pos x="2" y="50"/>
                    </a:cxn>
                    <a:cxn ang="0">
                      <a:pos x="8" y="42"/>
                    </a:cxn>
                    <a:cxn ang="0">
                      <a:pos x="10" y="34"/>
                    </a:cxn>
                    <a:cxn ang="0">
                      <a:pos x="4" y="28"/>
                    </a:cxn>
                    <a:cxn ang="0">
                      <a:pos x="1" y="18"/>
                    </a:cxn>
                    <a:cxn ang="0">
                      <a:pos x="7" y="5"/>
                    </a:cxn>
                    <a:cxn ang="0">
                      <a:pos x="24" y="0"/>
                    </a:cxn>
                    <a:cxn ang="0">
                      <a:pos x="35" y="1"/>
                    </a:cxn>
                    <a:cxn ang="0">
                      <a:pos x="43" y="10"/>
                    </a:cxn>
                    <a:cxn ang="0">
                      <a:pos x="45" y="19"/>
                    </a:cxn>
                    <a:cxn ang="0">
                      <a:pos x="42" y="26"/>
                    </a:cxn>
                    <a:cxn ang="0">
                      <a:pos x="38" y="29"/>
                    </a:cxn>
                    <a:cxn ang="0">
                      <a:pos x="33" y="32"/>
                    </a:cxn>
                    <a:cxn ang="0">
                      <a:pos x="30" y="28"/>
                    </a:cxn>
                    <a:cxn ang="0">
                      <a:pos x="31" y="25"/>
                    </a:cxn>
                    <a:cxn ang="0">
                      <a:pos x="33" y="22"/>
                    </a:cxn>
                    <a:cxn ang="0">
                      <a:pos x="32" y="11"/>
                    </a:cxn>
                    <a:cxn ang="0">
                      <a:pos x="28" y="4"/>
                    </a:cxn>
                    <a:cxn ang="0">
                      <a:pos x="22" y="3"/>
                    </a:cxn>
                    <a:cxn ang="0">
                      <a:pos x="18" y="5"/>
                    </a:cxn>
                    <a:cxn ang="0">
                      <a:pos x="16" y="10"/>
                    </a:cxn>
                    <a:cxn ang="0">
                      <a:pos x="16" y="14"/>
                    </a:cxn>
                    <a:cxn ang="0">
                      <a:pos x="18" y="17"/>
                    </a:cxn>
                    <a:cxn ang="0">
                      <a:pos x="20" y="22"/>
                    </a:cxn>
                    <a:cxn ang="0">
                      <a:pos x="26" y="27"/>
                    </a:cxn>
                    <a:cxn ang="0">
                      <a:pos x="18" y="42"/>
                    </a:cxn>
                    <a:cxn ang="0">
                      <a:pos x="16" y="43"/>
                    </a:cxn>
                    <a:cxn ang="0">
                      <a:pos x="14" y="45"/>
                    </a:cxn>
                    <a:cxn ang="0">
                      <a:pos x="14" y="50"/>
                    </a:cxn>
                    <a:cxn ang="0">
                      <a:pos x="12" y="59"/>
                    </a:cxn>
                    <a:cxn ang="0">
                      <a:pos x="14" y="67"/>
                    </a:cxn>
                    <a:cxn ang="0">
                      <a:pos x="17" y="70"/>
                    </a:cxn>
                    <a:cxn ang="0">
                      <a:pos x="20" y="71"/>
                    </a:cxn>
                    <a:cxn ang="0">
                      <a:pos x="22" y="72"/>
                    </a:cxn>
                    <a:cxn ang="0">
                      <a:pos x="27" y="70"/>
                    </a:cxn>
                    <a:cxn ang="0">
                      <a:pos x="30" y="67"/>
                    </a:cxn>
                    <a:cxn ang="0">
                      <a:pos x="31" y="63"/>
                    </a:cxn>
                    <a:cxn ang="0">
                      <a:pos x="30" y="54"/>
                    </a:cxn>
                    <a:cxn ang="0">
                      <a:pos x="18" y="42"/>
                    </a:cxn>
                  </a:cxnLst>
                  <a:rect l="0" t="0" r="r" b="b"/>
                  <a:pathLst>
                    <a:path w="46" h="75">
                      <a:moveTo>
                        <a:pt x="33" y="32"/>
                      </a:moveTo>
                      <a:lnTo>
                        <a:pt x="37" y="35"/>
                      </a:lnTo>
                      <a:lnTo>
                        <a:pt x="42" y="40"/>
                      </a:lnTo>
                      <a:lnTo>
                        <a:pt x="43" y="43"/>
                      </a:lnTo>
                      <a:lnTo>
                        <a:pt x="45" y="48"/>
                      </a:lnTo>
                      <a:lnTo>
                        <a:pt x="46" y="54"/>
                      </a:lnTo>
                      <a:lnTo>
                        <a:pt x="45" y="59"/>
                      </a:lnTo>
                      <a:lnTo>
                        <a:pt x="43" y="64"/>
                      </a:lnTo>
                      <a:lnTo>
                        <a:pt x="39" y="69"/>
                      </a:lnTo>
                      <a:lnTo>
                        <a:pt x="32" y="73"/>
                      </a:lnTo>
                      <a:lnTo>
                        <a:pt x="22" y="75"/>
                      </a:lnTo>
                      <a:lnTo>
                        <a:pt x="13" y="73"/>
                      </a:lnTo>
                      <a:lnTo>
                        <a:pt x="6" y="69"/>
                      </a:lnTo>
                      <a:lnTo>
                        <a:pt x="3" y="65"/>
                      </a:lnTo>
                      <a:lnTo>
                        <a:pt x="1" y="61"/>
                      </a:lnTo>
                      <a:lnTo>
                        <a:pt x="0" y="57"/>
                      </a:lnTo>
                      <a:lnTo>
                        <a:pt x="0" y="53"/>
                      </a:lnTo>
                      <a:lnTo>
                        <a:pt x="2" y="50"/>
                      </a:lnTo>
                      <a:lnTo>
                        <a:pt x="4" y="47"/>
                      </a:lnTo>
                      <a:lnTo>
                        <a:pt x="8" y="42"/>
                      </a:lnTo>
                      <a:lnTo>
                        <a:pt x="14" y="38"/>
                      </a:lnTo>
                      <a:lnTo>
                        <a:pt x="10" y="34"/>
                      </a:lnTo>
                      <a:lnTo>
                        <a:pt x="6" y="31"/>
                      </a:lnTo>
                      <a:lnTo>
                        <a:pt x="4" y="28"/>
                      </a:lnTo>
                      <a:lnTo>
                        <a:pt x="2" y="25"/>
                      </a:lnTo>
                      <a:lnTo>
                        <a:pt x="1" y="18"/>
                      </a:lnTo>
                      <a:lnTo>
                        <a:pt x="2" y="11"/>
                      </a:lnTo>
                      <a:lnTo>
                        <a:pt x="7" y="5"/>
                      </a:lnTo>
                      <a:lnTo>
                        <a:pt x="14" y="1"/>
                      </a:lnTo>
                      <a:lnTo>
                        <a:pt x="24" y="0"/>
                      </a:lnTo>
                      <a:lnTo>
                        <a:pt x="30" y="0"/>
                      </a:lnTo>
                      <a:lnTo>
                        <a:pt x="35" y="1"/>
                      </a:lnTo>
                      <a:lnTo>
                        <a:pt x="39" y="4"/>
                      </a:lnTo>
                      <a:lnTo>
                        <a:pt x="43" y="10"/>
                      </a:lnTo>
                      <a:lnTo>
                        <a:pt x="45" y="17"/>
                      </a:lnTo>
                      <a:lnTo>
                        <a:pt x="45" y="19"/>
                      </a:lnTo>
                      <a:lnTo>
                        <a:pt x="45" y="22"/>
                      </a:lnTo>
                      <a:lnTo>
                        <a:pt x="42" y="26"/>
                      </a:lnTo>
                      <a:lnTo>
                        <a:pt x="40" y="28"/>
                      </a:lnTo>
                      <a:lnTo>
                        <a:pt x="38" y="29"/>
                      </a:lnTo>
                      <a:lnTo>
                        <a:pt x="36" y="31"/>
                      </a:lnTo>
                      <a:lnTo>
                        <a:pt x="33" y="32"/>
                      </a:lnTo>
                      <a:close/>
                      <a:moveTo>
                        <a:pt x="29" y="29"/>
                      </a:moveTo>
                      <a:lnTo>
                        <a:pt x="30" y="28"/>
                      </a:lnTo>
                      <a:lnTo>
                        <a:pt x="31" y="26"/>
                      </a:lnTo>
                      <a:lnTo>
                        <a:pt x="31" y="25"/>
                      </a:lnTo>
                      <a:lnTo>
                        <a:pt x="32" y="24"/>
                      </a:lnTo>
                      <a:lnTo>
                        <a:pt x="33" y="22"/>
                      </a:lnTo>
                      <a:lnTo>
                        <a:pt x="33" y="17"/>
                      </a:lnTo>
                      <a:lnTo>
                        <a:pt x="32" y="11"/>
                      </a:lnTo>
                      <a:lnTo>
                        <a:pt x="29" y="5"/>
                      </a:lnTo>
                      <a:lnTo>
                        <a:pt x="28" y="4"/>
                      </a:lnTo>
                      <a:lnTo>
                        <a:pt x="26" y="3"/>
                      </a:lnTo>
                      <a:lnTo>
                        <a:pt x="22" y="3"/>
                      </a:lnTo>
                      <a:lnTo>
                        <a:pt x="20" y="5"/>
                      </a:lnTo>
                      <a:lnTo>
                        <a:pt x="18" y="5"/>
                      </a:lnTo>
                      <a:lnTo>
                        <a:pt x="17" y="7"/>
                      </a:lnTo>
                      <a:lnTo>
                        <a:pt x="16" y="10"/>
                      </a:lnTo>
                      <a:lnTo>
                        <a:pt x="16" y="12"/>
                      </a:lnTo>
                      <a:lnTo>
                        <a:pt x="16" y="14"/>
                      </a:lnTo>
                      <a:lnTo>
                        <a:pt x="16" y="15"/>
                      </a:lnTo>
                      <a:lnTo>
                        <a:pt x="18" y="17"/>
                      </a:lnTo>
                      <a:lnTo>
                        <a:pt x="19" y="20"/>
                      </a:lnTo>
                      <a:lnTo>
                        <a:pt x="20" y="22"/>
                      </a:lnTo>
                      <a:lnTo>
                        <a:pt x="22" y="24"/>
                      </a:lnTo>
                      <a:lnTo>
                        <a:pt x="26" y="27"/>
                      </a:lnTo>
                      <a:lnTo>
                        <a:pt x="29" y="29"/>
                      </a:lnTo>
                      <a:close/>
                      <a:moveTo>
                        <a:pt x="18" y="42"/>
                      </a:moveTo>
                      <a:lnTo>
                        <a:pt x="16" y="43"/>
                      </a:lnTo>
                      <a:lnTo>
                        <a:pt x="16" y="43"/>
                      </a:lnTo>
                      <a:lnTo>
                        <a:pt x="16" y="44"/>
                      </a:lnTo>
                      <a:lnTo>
                        <a:pt x="14" y="45"/>
                      </a:lnTo>
                      <a:lnTo>
                        <a:pt x="14" y="47"/>
                      </a:lnTo>
                      <a:lnTo>
                        <a:pt x="14" y="50"/>
                      </a:lnTo>
                      <a:lnTo>
                        <a:pt x="12" y="54"/>
                      </a:lnTo>
                      <a:lnTo>
                        <a:pt x="12" y="59"/>
                      </a:lnTo>
                      <a:lnTo>
                        <a:pt x="14" y="65"/>
                      </a:lnTo>
                      <a:lnTo>
                        <a:pt x="14" y="67"/>
                      </a:lnTo>
                      <a:lnTo>
                        <a:pt x="16" y="69"/>
                      </a:lnTo>
                      <a:lnTo>
                        <a:pt x="17" y="70"/>
                      </a:lnTo>
                      <a:lnTo>
                        <a:pt x="18" y="71"/>
                      </a:lnTo>
                      <a:lnTo>
                        <a:pt x="20" y="71"/>
                      </a:lnTo>
                      <a:lnTo>
                        <a:pt x="21" y="72"/>
                      </a:lnTo>
                      <a:lnTo>
                        <a:pt x="22" y="72"/>
                      </a:lnTo>
                      <a:lnTo>
                        <a:pt x="24" y="71"/>
                      </a:lnTo>
                      <a:lnTo>
                        <a:pt x="27" y="70"/>
                      </a:lnTo>
                      <a:lnTo>
                        <a:pt x="29" y="69"/>
                      </a:lnTo>
                      <a:lnTo>
                        <a:pt x="30" y="67"/>
                      </a:lnTo>
                      <a:lnTo>
                        <a:pt x="31" y="65"/>
                      </a:lnTo>
                      <a:lnTo>
                        <a:pt x="31" y="63"/>
                      </a:lnTo>
                      <a:lnTo>
                        <a:pt x="32" y="61"/>
                      </a:lnTo>
                      <a:lnTo>
                        <a:pt x="30" y="54"/>
                      </a:lnTo>
                      <a:lnTo>
                        <a:pt x="26" y="48"/>
                      </a:lnTo>
                      <a:lnTo>
                        <a:pt x="18" y="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70" name="Rectangle 35"/>
                <p:cNvSpPr>
                  <a:spLocks noChangeArrowheads="1"/>
                </p:cNvSpPr>
                <p:nvPr/>
              </p:nvSpPr>
              <p:spPr bwMode="auto">
                <a:xfrm>
                  <a:off x="1524000" y="2995231"/>
                  <a:ext cx="40005" cy="13335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71" name="Freeform 36"/>
                <p:cNvSpPr>
                  <a:spLocks noEditPoints="1"/>
                </p:cNvSpPr>
                <p:nvPr/>
              </p:nvSpPr>
              <p:spPr bwMode="auto">
                <a:xfrm>
                  <a:off x="1572006" y="2936557"/>
                  <a:ext cx="62675" cy="100013"/>
                </a:xfrm>
                <a:custGeom>
                  <a:avLst/>
                  <a:gdLst/>
                  <a:ahLst/>
                  <a:cxnLst>
                    <a:cxn ang="0">
                      <a:pos x="46" y="48"/>
                    </a:cxn>
                    <a:cxn ang="0">
                      <a:pos x="43" y="61"/>
                    </a:cxn>
                    <a:cxn ang="0">
                      <a:pos x="39" y="67"/>
                    </a:cxn>
                    <a:cxn ang="0">
                      <a:pos x="34" y="71"/>
                    </a:cxn>
                    <a:cxn ang="0">
                      <a:pos x="31" y="74"/>
                    </a:cxn>
                    <a:cxn ang="0">
                      <a:pos x="27" y="75"/>
                    </a:cxn>
                    <a:cxn ang="0">
                      <a:pos x="21" y="75"/>
                    </a:cxn>
                    <a:cxn ang="0">
                      <a:pos x="14" y="73"/>
                    </a:cxn>
                    <a:cxn ang="0">
                      <a:pos x="5" y="63"/>
                    </a:cxn>
                    <a:cxn ang="0">
                      <a:pos x="1" y="47"/>
                    </a:cxn>
                    <a:cxn ang="0">
                      <a:pos x="1" y="27"/>
                    </a:cxn>
                    <a:cxn ang="0">
                      <a:pos x="7" y="10"/>
                    </a:cxn>
                    <a:cxn ang="0">
                      <a:pos x="17" y="1"/>
                    </a:cxn>
                    <a:cxn ang="0">
                      <a:pos x="29" y="1"/>
                    </a:cxn>
                    <a:cxn ang="0">
                      <a:pos x="40" y="9"/>
                    </a:cxn>
                    <a:cxn ang="0">
                      <a:pos x="46" y="27"/>
                    </a:cxn>
                    <a:cxn ang="0">
                      <a:pos x="31" y="38"/>
                    </a:cxn>
                    <a:cxn ang="0">
                      <a:pos x="30" y="9"/>
                    </a:cxn>
                    <a:cxn ang="0">
                      <a:pos x="27" y="5"/>
                    </a:cxn>
                    <a:cxn ang="0">
                      <a:pos x="25" y="4"/>
                    </a:cxn>
                    <a:cxn ang="0">
                      <a:pos x="19" y="4"/>
                    </a:cxn>
                    <a:cxn ang="0">
                      <a:pos x="17" y="9"/>
                    </a:cxn>
                    <a:cxn ang="0">
                      <a:pos x="17" y="15"/>
                    </a:cxn>
                    <a:cxn ang="0">
                      <a:pos x="16" y="31"/>
                    </a:cxn>
                    <a:cxn ang="0">
                      <a:pos x="17" y="61"/>
                    </a:cxn>
                    <a:cxn ang="0">
                      <a:pos x="19" y="69"/>
                    </a:cxn>
                    <a:cxn ang="0">
                      <a:pos x="22" y="72"/>
                    </a:cxn>
                    <a:cxn ang="0">
                      <a:pos x="25" y="71"/>
                    </a:cxn>
                    <a:cxn ang="0">
                      <a:pos x="27" y="71"/>
                    </a:cxn>
                    <a:cxn ang="0">
                      <a:pos x="29" y="69"/>
                    </a:cxn>
                    <a:cxn ang="0">
                      <a:pos x="31" y="63"/>
                    </a:cxn>
                    <a:cxn ang="0">
                      <a:pos x="31" y="38"/>
                    </a:cxn>
                  </a:cxnLst>
                  <a:rect l="0" t="0" r="r" b="b"/>
                  <a:pathLst>
                    <a:path w="47" h="75">
                      <a:moveTo>
                        <a:pt x="47" y="38"/>
                      </a:moveTo>
                      <a:lnTo>
                        <a:pt x="46" y="48"/>
                      </a:lnTo>
                      <a:lnTo>
                        <a:pt x="44" y="58"/>
                      </a:lnTo>
                      <a:lnTo>
                        <a:pt x="43" y="61"/>
                      </a:lnTo>
                      <a:lnTo>
                        <a:pt x="42" y="63"/>
                      </a:lnTo>
                      <a:lnTo>
                        <a:pt x="39" y="67"/>
                      </a:lnTo>
                      <a:lnTo>
                        <a:pt x="37" y="69"/>
                      </a:lnTo>
                      <a:lnTo>
                        <a:pt x="34" y="71"/>
                      </a:lnTo>
                      <a:lnTo>
                        <a:pt x="32" y="73"/>
                      </a:lnTo>
                      <a:lnTo>
                        <a:pt x="31" y="74"/>
                      </a:lnTo>
                      <a:lnTo>
                        <a:pt x="29" y="75"/>
                      </a:lnTo>
                      <a:lnTo>
                        <a:pt x="27" y="75"/>
                      </a:lnTo>
                      <a:lnTo>
                        <a:pt x="25" y="75"/>
                      </a:lnTo>
                      <a:lnTo>
                        <a:pt x="21" y="75"/>
                      </a:lnTo>
                      <a:lnTo>
                        <a:pt x="17" y="74"/>
                      </a:lnTo>
                      <a:lnTo>
                        <a:pt x="14" y="73"/>
                      </a:lnTo>
                      <a:lnTo>
                        <a:pt x="9" y="68"/>
                      </a:lnTo>
                      <a:lnTo>
                        <a:pt x="5" y="63"/>
                      </a:lnTo>
                      <a:lnTo>
                        <a:pt x="2" y="56"/>
                      </a:lnTo>
                      <a:lnTo>
                        <a:pt x="1" y="47"/>
                      </a:lnTo>
                      <a:lnTo>
                        <a:pt x="0" y="39"/>
                      </a:lnTo>
                      <a:lnTo>
                        <a:pt x="1" y="27"/>
                      </a:lnTo>
                      <a:lnTo>
                        <a:pt x="4" y="17"/>
                      </a:lnTo>
                      <a:lnTo>
                        <a:pt x="7" y="10"/>
                      </a:lnTo>
                      <a:lnTo>
                        <a:pt x="12" y="4"/>
                      </a:lnTo>
                      <a:lnTo>
                        <a:pt x="17" y="1"/>
                      </a:lnTo>
                      <a:lnTo>
                        <a:pt x="23" y="0"/>
                      </a:lnTo>
                      <a:lnTo>
                        <a:pt x="29" y="1"/>
                      </a:lnTo>
                      <a:lnTo>
                        <a:pt x="35" y="4"/>
                      </a:lnTo>
                      <a:lnTo>
                        <a:pt x="40" y="9"/>
                      </a:lnTo>
                      <a:lnTo>
                        <a:pt x="44" y="16"/>
                      </a:lnTo>
                      <a:lnTo>
                        <a:pt x="46" y="27"/>
                      </a:lnTo>
                      <a:lnTo>
                        <a:pt x="47" y="38"/>
                      </a:lnTo>
                      <a:close/>
                      <a:moveTo>
                        <a:pt x="31" y="38"/>
                      </a:moveTo>
                      <a:lnTo>
                        <a:pt x="31" y="12"/>
                      </a:lnTo>
                      <a:lnTo>
                        <a:pt x="30" y="9"/>
                      </a:lnTo>
                      <a:lnTo>
                        <a:pt x="29" y="7"/>
                      </a:lnTo>
                      <a:lnTo>
                        <a:pt x="27" y="5"/>
                      </a:lnTo>
                      <a:lnTo>
                        <a:pt x="25" y="4"/>
                      </a:lnTo>
                      <a:lnTo>
                        <a:pt x="25" y="4"/>
                      </a:lnTo>
                      <a:lnTo>
                        <a:pt x="21" y="4"/>
                      </a:lnTo>
                      <a:lnTo>
                        <a:pt x="19" y="4"/>
                      </a:lnTo>
                      <a:lnTo>
                        <a:pt x="18" y="7"/>
                      </a:lnTo>
                      <a:lnTo>
                        <a:pt x="17" y="9"/>
                      </a:lnTo>
                      <a:lnTo>
                        <a:pt x="17" y="11"/>
                      </a:lnTo>
                      <a:lnTo>
                        <a:pt x="17" y="15"/>
                      </a:lnTo>
                      <a:lnTo>
                        <a:pt x="17" y="22"/>
                      </a:lnTo>
                      <a:lnTo>
                        <a:pt x="16" y="31"/>
                      </a:lnTo>
                      <a:lnTo>
                        <a:pt x="16" y="54"/>
                      </a:lnTo>
                      <a:lnTo>
                        <a:pt x="17" y="61"/>
                      </a:lnTo>
                      <a:lnTo>
                        <a:pt x="17" y="65"/>
                      </a:lnTo>
                      <a:lnTo>
                        <a:pt x="19" y="69"/>
                      </a:lnTo>
                      <a:lnTo>
                        <a:pt x="19" y="71"/>
                      </a:lnTo>
                      <a:lnTo>
                        <a:pt x="22" y="72"/>
                      </a:lnTo>
                      <a:lnTo>
                        <a:pt x="24" y="72"/>
                      </a:lnTo>
                      <a:lnTo>
                        <a:pt x="25" y="71"/>
                      </a:lnTo>
                      <a:lnTo>
                        <a:pt x="26" y="71"/>
                      </a:lnTo>
                      <a:lnTo>
                        <a:pt x="27" y="71"/>
                      </a:lnTo>
                      <a:lnTo>
                        <a:pt x="27" y="69"/>
                      </a:lnTo>
                      <a:lnTo>
                        <a:pt x="29" y="69"/>
                      </a:lnTo>
                      <a:lnTo>
                        <a:pt x="29" y="67"/>
                      </a:lnTo>
                      <a:lnTo>
                        <a:pt x="31" y="63"/>
                      </a:lnTo>
                      <a:lnTo>
                        <a:pt x="31" y="61"/>
                      </a:lnTo>
                      <a:lnTo>
                        <a:pt x="31" y="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72" name="Freeform 37"/>
                <p:cNvSpPr>
                  <a:spLocks/>
                </p:cNvSpPr>
                <p:nvPr/>
              </p:nvSpPr>
              <p:spPr bwMode="auto">
                <a:xfrm>
                  <a:off x="1646682" y="3013900"/>
                  <a:ext cx="22670" cy="22670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1" y="1"/>
                    </a:cxn>
                    <a:cxn ang="0">
                      <a:pos x="15" y="3"/>
                    </a:cxn>
                    <a:cxn ang="0">
                      <a:pos x="16" y="5"/>
                    </a:cxn>
                    <a:cxn ang="0">
                      <a:pos x="17" y="9"/>
                    </a:cxn>
                    <a:cxn ang="0">
                      <a:pos x="17" y="11"/>
                    </a:cxn>
                    <a:cxn ang="0">
                      <a:pos x="16" y="13"/>
                    </a:cxn>
                    <a:cxn ang="0">
                      <a:pos x="15" y="15"/>
                    </a:cxn>
                    <a:cxn ang="0">
                      <a:pos x="13" y="16"/>
                    </a:cxn>
                    <a:cxn ang="0">
                      <a:pos x="12" y="17"/>
                    </a:cxn>
                    <a:cxn ang="0">
                      <a:pos x="10" y="17"/>
                    </a:cxn>
                    <a:cxn ang="0">
                      <a:pos x="6" y="17"/>
                    </a:cxn>
                    <a:cxn ang="0">
                      <a:pos x="4" y="16"/>
                    </a:cxn>
                    <a:cxn ang="0">
                      <a:pos x="2" y="15"/>
                    </a:cxn>
                    <a:cxn ang="0">
                      <a:pos x="2" y="13"/>
                    </a:cxn>
                    <a:cxn ang="0">
                      <a:pos x="0" y="12"/>
                    </a:cxn>
                    <a:cxn ang="0">
                      <a:pos x="0" y="11"/>
                    </a:cxn>
                    <a:cxn ang="0">
                      <a:pos x="0" y="9"/>
                    </a:cxn>
                    <a:cxn ang="0">
                      <a:pos x="0" y="7"/>
                    </a:cxn>
                    <a:cxn ang="0">
                      <a:pos x="1" y="5"/>
                    </a:cxn>
                    <a:cxn ang="0">
                      <a:pos x="2" y="3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7" h="17">
                      <a:moveTo>
                        <a:pt x="8" y="0"/>
                      </a:moveTo>
                      <a:lnTo>
                        <a:pt x="11" y="1"/>
                      </a:lnTo>
                      <a:lnTo>
                        <a:pt x="15" y="3"/>
                      </a:lnTo>
                      <a:lnTo>
                        <a:pt x="16" y="5"/>
                      </a:lnTo>
                      <a:lnTo>
                        <a:pt x="17" y="9"/>
                      </a:lnTo>
                      <a:lnTo>
                        <a:pt x="17" y="11"/>
                      </a:lnTo>
                      <a:lnTo>
                        <a:pt x="16" y="13"/>
                      </a:lnTo>
                      <a:lnTo>
                        <a:pt x="15" y="15"/>
                      </a:lnTo>
                      <a:lnTo>
                        <a:pt x="13" y="16"/>
                      </a:lnTo>
                      <a:lnTo>
                        <a:pt x="12" y="17"/>
                      </a:lnTo>
                      <a:lnTo>
                        <a:pt x="10" y="17"/>
                      </a:lnTo>
                      <a:lnTo>
                        <a:pt x="6" y="17"/>
                      </a:lnTo>
                      <a:lnTo>
                        <a:pt x="4" y="16"/>
                      </a:lnTo>
                      <a:lnTo>
                        <a:pt x="2" y="15"/>
                      </a:lnTo>
                      <a:lnTo>
                        <a:pt x="2" y="13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9"/>
                      </a:lnTo>
                      <a:lnTo>
                        <a:pt x="0" y="7"/>
                      </a:lnTo>
                      <a:lnTo>
                        <a:pt x="1" y="5"/>
                      </a:lnTo>
                      <a:lnTo>
                        <a:pt x="2" y="3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73" name="Freeform 38"/>
                <p:cNvSpPr>
                  <a:spLocks noEditPoints="1"/>
                </p:cNvSpPr>
                <p:nvPr/>
              </p:nvSpPr>
              <p:spPr bwMode="auto">
                <a:xfrm>
                  <a:off x="1681353" y="2936557"/>
                  <a:ext cx="61341" cy="100013"/>
                </a:xfrm>
                <a:custGeom>
                  <a:avLst/>
                  <a:gdLst/>
                  <a:ahLst/>
                  <a:cxnLst>
                    <a:cxn ang="0">
                      <a:pos x="46" y="38"/>
                    </a:cxn>
                    <a:cxn ang="0">
                      <a:pos x="46" y="48"/>
                    </a:cxn>
                    <a:cxn ang="0">
                      <a:pos x="43" y="58"/>
                    </a:cxn>
                    <a:cxn ang="0">
                      <a:pos x="42" y="61"/>
                    </a:cxn>
                    <a:cxn ang="0">
                      <a:pos x="41" y="63"/>
                    </a:cxn>
                    <a:cxn ang="0">
                      <a:pos x="38" y="67"/>
                    </a:cxn>
                    <a:cxn ang="0">
                      <a:pos x="36" y="69"/>
                    </a:cxn>
                    <a:cxn ang="0">
                      <a:pos x="34" y="71"/>
                    </a:cxn>
                    <a:cxn ang="0">
                      <a:pos x="32" y="73"/>
                    </a:cxn>
                    <a:cxn ang="0">
                      <a:pos x="30" y="74"/>
                    </a:cxn>
                    <a:cxn ang="0">
                      <a:pos x="28" y="75"/>
                    </a:cxn>
                    <a:cxn ang="0">
                      <a:pos x="27" y="75"/>
                    </a:cxn>
                    <a:cxn ang="0">
                      <a:pos x="25" y="75"/>
                    </a:cxn>
                    <a:cxn ang="0">
                      <a:pos x="20" y="75"/>
                    </a:cxn>
                    <a:cxn ang="0">
                      <a:pos x="16" y="74"/>
                    </a:cxn>
                    <a:cxn ang="0">
                      <a:pos x="13" y="73"/>
                    </a:cxn>
                    <a:cxn ang="0">
                      <a:pos x="9" y="68"/>
                    </a:cxn>
                    <a:cxn ang="0">
                      <a:pos x="5" y="63"/>
                    </a:cxn>
                    <a:cxn ang="0">
                      <a:pos x="2" y="56"/>
                    </a:cxn>
                    <a:cxn ang="0">
                      <a:pos x="1" y="47"/>
                    </a:cxn>
                    <a:cxn ang="0">
                      <a:pos x="0" y="39"/>
                    </a:cxn>
                    <a:cxn ang="0">
                      <a:pos x="1" y="27"/>
                    </a:cxn>
                    <a:cxn ang="0">
                      <a:pos x="3" y="17"/>
                    </a:cxn>
                    <a:cxn ang="0">
                      <a:pos x="7" y="10"/>
                    </a:cxn>
                    <a:cxn ang="0">
                      <a:pos x="11" y="4"/>
                    </a:cxn>
                    <a:cxn ang="0">
                      <a:pos x="17" y="1"/>
                    </a:cxn>
                    <a:cxn ang="0">
                      <a:pos x="23" y="0"/>
                    </a:cxn>
                    <a:cxn ang="0">
                      <a:pos x="30" y="1"/>
                    </a:cxn>
                    <a:cxn ang="0">
                      <a:pos x="35" y="4"/>
                    </a:cxn>
                    <a:cxn ang="0">
                      <a:pos x="40" y="9"/>
                    </a:cxn>
                    <a:cxn ang="0">
                      <a:pos x="43" y="16"/>
                    </a:cxn>
                    <a:cxn ang="0">
                      <a:pos x="46" y="27"/>
                    </a:cxn>
                    <a:cxn ang="0">
                      <a:pos x="46" y="38"/>
                    </a:cxn>
                    <a:cxn ang="0">
                      <a:pos x="30" y="38"/>
                    </a:cxn>
                    <a:cxn ang="0">
                      <a:pos x="30" y="12"/>
                    </a:cxn>
                    <a:cxn ang="0">
                      <a:pos x="30" y="9"/>
                    </a:cxn>
                    <a:cxn ang="0">
                      <a:pos x="29" y="7"/>
                    </a:cxn>
                    <a:cxn ang="0">
                      <a:pos x="27" y="6"/>
                    </a:cxn>
                    <a:cxn ang="0">
                      <a:pos x="26" y="4"/>
                    </a:cxn>
                    <a:cxn ang="0">
                      <a:pos x="24" y="4"/>
                    </a:cxn>
                    <a:cxn ang="0">
                      <a:pos x="20" y="4"/>
                    </a:cxn>
                    <a:cxn ang="0">
                      <a:pos x="20" y="4"/>
                    </a:cxn>
                    <a:cxn ang="0">
                      <a:pos x="19" y="6"/>
                    </a:cxn>
                    <a:cxn ang="0">
                      <a:pos x="18" y="7"/>
                    </a:cxn>
                    <a:cxn ang="0">
                      <a:pos x="18" y="9"/>
                    </a:cxn>
                    <a:cxn ang="0">
                      <a:pos x="17" y="11"/>
                    </a:cxn>
                    <a:cxn ang="0">
                      <a:pos x="16" y="15"/>
                    </a:cxn>
                    <a:cxn ang="0">
                      <a:pos x="16" y="61"/>
                    </a:cxn>
                    <a:cxn ang="0">
                      <a:pos x="17" y="65"/>
                    </a:cxn>
                    <a:cxn ang="0">
                      <a:pos x="18" y="69"/>
                    </a:cxn>
                    <a:cxn ang="0">
                      <a:pos x="20" y="71"/>
                    </a:cxn>
                    <a:cxn ang="0">
                      <a:pos x="22" y="72"/>
                    </a:cxn>
                    <a:cxn ang="0">
                      <a:pos x="24" y="72"/>
                    </a:cxn>
                    <a:cxn ang="0">
                      <a:pos x="25" y="71"/>
                    </a:cxn>
                    <a:cxn ang="0">
                      <a:pos x="26" y="71"/>
                    </a:cxn>
                    <a:cxn ang="0">
                      <a:pos x="27" y="71"/>
                    </a:cxn>
                    <a:cxn ang="0">
                      <a:pos x="27" y="69"/>
                    </a:cxn>
                    <a:cxn ang="0">
                      <a:pos x="28" y="69"/>
                    </a:cxn>
                    <a:cxn ang="0">
                      <a:pos x="30" y="67"/>
                    </a:cxn>
                    <a:cxn ang="0">
                      <a:pos x="30" y="65"/>
                    </a:cxn>
                    <a:cxn ang="0">
                      <a:pos x="30" y="61"/>
                    </a:cxn>
                    <a:cxn ang="0">
                      <a:pos x="30" y="38"/>
                    </a:cxn>
                  </a:cxnLst>
                  <a:rect l="0" t="0" r="r" b="b"/>
                  <a:pathLst>
                    <a:path w="46" h="75">
                      <a:moveTo>
                        <a:pt x="46" y="38"/>
                      </a:moveTo>
                      <a:lnTo>
                        <a:pt x="46" y="48"/>
                      </a:lnTo>
                      <a:lnTo>
                        <a:pt x="43" y="58"/>
                      </a:lnTo>
                      <a:lnTo>
                        <a:pt x="42" y="61"/>
                      </a:lnTo>
                      <a:lnTo>
                        <a:pt x="41" y="63"/>
                      </a:lnTo>
                      <a:lnTo>
                        <a:pt x="38" y="67"/>
                      </a:lnTo>
                      <a:lnTo>
                        <a:pt x="36" y="69"/>
                      </a:lnTo>
                      <a:lnTo>
                        <a:pt x="34" y="71"/>
                      </a:lnTo>
                      <a:lnTo>
                        <a:pt x="32" y="73"/>
                      </a:lnTo>
                      <a:lnTo>
                        <a:pt x="30" y="74"/>
                      </a:lnTo>
                      <a:lnTo>
                        <a:pt x="28" y="75"/>
                      </a:lnTo>
                      <a:lnTo>
                        <a:pt x="27" y="75"/>
                      </a:lnTo>
                      <a:lnTo>
                        <a:pt x="25" y="75"/>
                      </a:lnTo>
                      <a:lnTo>
                        <a:pt x="20" y="75"/>
                      </a:lnTo>
                      <a:lnTo>
                        <a:pt x="16" y="74"/>
                      </a:lnTo>
                      <a:lnTo>
                        <a:pt x="13" y="73"/>
                      </a:lnTo>
                      <a:lnTo>
                        <a:pt x="9" y="68"/>
                      </a:lnTo>
                      <a:lnTo>
                        <a:pt x="5" y="63"/>
                      </a:lnTo>
                      <a:lnTo>
                        <a:pt x="2" y="56"/>
                      </a:lnTo>
                      <a:lnTo>
                        <a:pt x="1" y="47"/>
                      </a:lnTo>
                      <a:lnTo>
                        <a:pt x="0" y="39"/>
                      </a:lnTo>
                      <a:lnTo>
                        <a:pt x="1" y="27"/>
                      </a:lnTo>
                      <a:lnTo>
                        <a:pt x="3" y="17"/>
                      </a:lnTo>
                      <a:lnTo>
                        <a:pt x="7" y="10"/>
                      </a:lnTo>
                      <a:lnTo>
                        <a:pt x="11" y="4"/>
                      </a:lnTo>
                      <a:lnTo>
                        <a:pt x="17" y="1"/>
                      </a:lnTo>
                      <a:lnTo>
                        <a:pt x="23" y="0"/>
                      </a:lnTo>
                      <a:lnTo>
                        <a:pt x="30" y="1"/>
                      </a:lnTo>
                      <a:lnTo>
                        <a:pt x="35" y="4"/>
                      </a:lnTo>
                      <a:lnTo>
                        <a:pt x="40" y="9"/>
                      </a:lnTo>
                      <a:lnTo>
                        <a:pt x="43" y="16"/>
                      </a:lnTo>
                      <a:lnTo>
                        <a:pt x="46" y="27"/>
                      </a:lnTo>
                      <a:lnTo>
                        <a:pt x="46" y="38"/>
                      </a:lnTo>
                      <a:close/>
                      <a:moveTo>
                        <a:pt x="30" y="38"/>
                      </a:moveTo>
                      <a:lnTo>
                        <a:pt x="30" y="12"/>
                      </a:lnTo>
                      <a:lnTo>
                        <a:pt x="30" y="9"/>
                      </a:lnTo>
                      <a:lnTo>
                        <a:pt x="29" y="7"/>
                      </a:lnTo>
                      <a:lnTo>
                        <a:pt x="27" y="6"/>
                      </a:lnTo>
                      <a:lnTo>
                        <a:pt x="26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19" y="6"/>
                      </a:lnTo>
                      <a:lnTo>
                        <a:pt x="18" y="7"/>
                      </a:lnTo>
                      <a:lnTo>
                        <a:pt x="18" y="9"/>
                      </a:lnTo>
                      <a:lnTo>
                        <a:pt x="17" y="11"/>
                      </a:lnTo>
                      <a:lnTo>
                        <a:pt x="16" y="15"/>
                      </a:lnTo>
                      <a:lnTo>
                        <a:pt x="16" y="61"/>
                      </a:lnTo>
                      <a:lnTo>
                        <a:pt x="17" y="65"/>
                      </a:lnTo>
                      <a:lnTo>
                        <a:pt x="18" y="69"/>
                      </a:lnTo>
                      <a:lnTo>
                        <a:pt x="20" y="71"/>
                      </a:lnTo>
                      <a:lnTo>
                        <a:pt x="22" y="72"/>
                      </a:lnTo>
                      <a:lnTo>
                        <a:pt x="24" y="72"/>
                      </a:lnTo>
                      <a:lnTo>
                        <a:pt x="25" y="71"/>
                      </a:lnTo>
                      <a:lnTo>
                        <a:pt x="26" y="71"/>
                      </a:lnTo>
                      <a:lnTo>
                        <a:pt x="27" y="71"/>
                      </a:lnTo>
                      <a:lnTo>
                        <a:pt x="27" y="69"/>
                      </a:lnTo>
                      <a:lnTo>
                        <a:pt x="28" y="69"/>
                      </a:lnTo>
                      <a:lnTo>
                        <a:pt x="30" y="67"/>
                      </a:lnTo>
                      <a:lnTo>
                        <a:pt x="30" y="65"/>
                      </a:lnTo>
                      <a:lnTo>
                        <a:pt x="30" y="61"/>
                      </a:lnTo>
                      <a:lnTo>
                        <a:pt x="30" y="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74" name="Freeform 39"/>
                <p:cNvSpPr>
                  <a:spLocks noEditPoints="1"/>
                </p:cNvSpPr>
                <p:nvPr/>
              </p:nvSpPr>
              <p:spPr bwMode="auto">
                <a:xfrm>
                  <a:off x="1754696" y="2936557"/>
                  <a:ext cx="61341" cy="100013"/>
                </a:xfrm>
                <a:custGeom>
                  <a:avLst/>
                  <a:gdLst/>
                  <a:ahLst/>
                  <a:cxnLst>
                    <a:cxn ang="0">
                      <a:pos x="45" y="48"/>
                    </a:cxn>
                    <a:cxn ang="0">
                      <a:pos x="42" y="61"/>
                    </a:cxn>
                    <a:cxn ang="0">
                      <a:pos x="38" y="67"/>
                    </a:cxn>
                    <a:cxn ang="0">
                      <a:pos x="33" y="71"/>
                    </a:cxn>
                    <a:cxn ang="0">
                      <a:pos x="27" y="75"/>
                    </a:cxn>
                    <a:cxn ang="0">
                      <a:pos x="20" y="75"/>
                    </a:cxn>
                    <a:cxn ang="0">
                      <a:pos x="15" y="74"/>
                    </a:cxn>
                    <a:cxn ang="0">
                      <a:pos x="8" y="68"/>
                    </a:cxn>
                    <a:cxn ang="0">
                      <a:pos x="5" y="63"/>
                    </a:cxn>
                    <a:cxn ang="0">
                      <a:pos x="2" y="59"/>
                    </a:cxn>
                    <a:cxn ang="0">
                      <a:pos x="0" y="47"/>
                    </a:cxn>
                    <a:cxn ang="0">
                      <a:pos x="0" y="27"/>
                    </a:cxn>
                    <a:cxn ang="0">
                      <a:pos x="6" y="10"/>
                    </a:cxn>
                    <a:cxn ang="0">
                      <a:pos x="16" y="1"/>
                    </a:cxn>
                    <a:cxn ang="0">
                      <a:pos x="29" y="1"/>
                    </a:cxn>
                    <a:cxn ang="0">
                      <a:pos x="39" y="9"/>
                    </a:cxn>
                    <a:cxn ang="0">
                      <a:pos x="45" y="27"/>
                    </a:cxn>
                    <a:cxn ang="0">
                      <a:pos x="30" y="38"/>
                    </a:cxn>
                    <a:cxn ang="0">
                      <a:pos x="29" y="9"/>
                    </a:cxn>
                    <a:cxn ang="0">
                      <a:pos x="26" y="5"/>
                    </a:cxn>
                    <a:cxn ang="0">
                      <a:pos x="24" y="4"/>
                    </a:cxn>
                    <a:cxn ang="0">
                      <a:pos x="18" y="4"/>
                    </a:cxn>
                    <a:cxn ang="0">
                      <a:pos x="16" y="9"/>
                    </a:cxn>
                    <a:cxn ang="0">
                      <a:pos x="16" y="15"/>
                    </a:cxn>
                    <a:cxn ang="0">
                      <a:pos x="15" y="31"/>
                    </a:cxn>
                    <a:cxn ang="0">
                      <a:pos x="16" y="61"/>
                    </a:cxn>
                    <a:cxn ang="0">
                      <a:pos x="18" y="69"/>
                    </a:cxn>
                    <a:cxn ang="0">
                      <a:pos x="21" y="72"/>
                    </a:cxn>
                    <a:cxn ang="0">
                      <a:pos x="25" y="71"/>
                    </a:cxn>
                    <a:cxn ang="0">
                      <a:pos x="27" y="71"/>
                    </a:cxn>
                    <a:cxn ang="0">
                      <a:pos x="28" y="69"/>
                    </a:cxn>
                    <a:cxn ang="0">
                      <a:pos x="30" y="63"/>
                    </a:cxn>
                    <a:cxn ang="0">
                      <a:pos x="30" y="38"/>
                    </a:cxn>
                  </a:cxnLst>
                  <a:rect l="0" t="0" r="r" b="b"/>
                  <a:pathLst>
                    <a:path w="46" h="75">
                      <a:moveTo>
                        <a:pt x="46" y="38"/>
                      </a:moveTo>
                      <a:lnTo>
                        <a:pt x="45" y="48"/>
                      </a:lnTo>
                      <a:lnTo>
                        <a:pt x="43" y="58"/>
                      </a:lnTo>
                      <a:lnTo>
                        <a:pt x="42" y="61"/>
                      </a:lnTo>
                      <a:lnTo>
                        <a:pt x="41" y="63"/>
                      </a:lnTo>
                      <a:lnTo>
                        <a:pt x="38" y="67"/>
                      </a:lnTo>
                      <a:lnTo>
                        <a:pt x="36" y="69"/>
                      </a:lnTo>
                      <a:lnTo>
                        <a:pt x="33" y="71"/>
                      </a:lnTo>
                      <a:lnTo>
                        <a:pt x="29" y="74"/>
                      </a:lnTo>
                      <a:lnTo>
                        <a:pt x="27" y="75"/>
                      </a:lnTo>
                      <a:lnTo>
                        <a:pt x="25" y="75"/>
                      </a:lnTo>
                      <a:lnTo>
                        <a:pt x="20" y="75"/>
                      </a:lnTo>
                      <a:lnTo>
                        <a:pt x="18" y="75"/>
                      </a:lnTo>
                      <a:lnTo>
                        <a:pt x="15" y="74"/>
                      </a:lnTo>
                      <a:lnTo>
                        <a:pt x="13" y="73"/>
                      </a:lnTo>
                      <a:lnTo>
                        <a:pt x="8" y="68"/>
                      </a:lnTo>
                      <a:lnTo>
                        <a:pt x="6" y="65"/>
                      </a:lnTo>
                      <a:lnTo>
                        <a:pt x="5" y="63"/>
                      </a:lnTo>
                      <a:lnTo>
                        <a:pt x="4" y="61"/>
                      </a:lnTo>
                      <a:lnTo>
                        <a:pt x="2" y="59"/>
                      </a:lnTo>
                      <a:lnTo>
                        <a:pt x="2" y="56"/>
                      </a:lnTo>
                      <a:lnTo>
                        <a:pt x="0" y="47"/>
                      </a:lnTo>
                      <a:lnTo>
                        <a:pt x="0" y="39"/>
                      </a:lnTo>
                      <a:lnTo>
                        <a:pt x="0" y="27"/>
                      </a:lnTo>
                      <a:lnTo>
                        <a:pt x="3" y="17"/>
                      </a:lnTo>
                      <a:lnTo>
                        <a:pt x="6" y="10"/>
                      </a:lnTo>
                      <a:lnTo>
                        <a:pt x="11" y="4"/>
                      </a:lnTo>
                      <a:lnTo>
                        <a:pt x="16" y="1"/>
                      </a:lnTo>
                      <a:lnTo>
                        <a:pt x="22" y="0"/>
                      </a:lnTo>
                      <a:lnTo>
                        <a:pt x="29" y="1"/>
                      </a:lnTo>
                      <a:lnTo>
                        <a:pt x="35" y="4"/>
                      </a:lnTo>
                      <a:lnTo>
                        <a:pt x="39" y="9"/>
                      </a:lnTo>
                      <a:lnTo>
                        <a:pt x="43" y="16"/>
                      </a:lnTo>
                      <a:lnTo>
                        <a:pt x="45" y="27"/>
                      </a:lnTo>
                      <a:lnTo>
                        <a:pt x="46" y="38"/>
                      </a:lnTo>
                      <a:close/>
                      <a:moveTo>
                        <a:pt x="30" y="38"/>
                      </a:moveTo>
                      <a:lnTo>
                        <a:pt x="30" y="12"/>
                      </a:lnTo>
                      <a:lnTo>
                        <a:pt x="29" y="9"/>
                      </a:lnTo>
                      <a:lnTo>
                        <a:pt x="28" y="7"/>
                      </a:lnTo>
                      <a:lnTo>
                        <a:pt x="26" y="5"/>
                      </a:lnTo>
                      <a:lnTo>
                        <a:pt x="25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8" y="4"/>
                      </a:lnTo>
                      <a:lnTo>
                        <a:pt x="17" y="7"/>
                      </a:lnTo>
                      <a:lnTo>
                        <a:pt x="16" y="9"/>
                      </a:lnTo>
                      <a:lnTo>
                        <a:pt x="16" y="11"/>
                      </a:lnTo>
                      <a:lnTo>
                        <a:pt x="16" y="15"/>
                      </a:lnTo>
                      <a:lnTo>
                        <a:pt x="16" y="22"/>
                      </a:lnTo>
                      <a:lnTo>
                        <a:pt x="15" y="31"/>
                      </a:lnTo>
                      <a:lnTo>
                        <a:pt x="15" y="54"/>
                      </a:lnTo>
                      <a:lnTo>
                        <a:pt x="16" y="61"/>
                      </a:lnTo>
                      <a:lnTo>
                        <a:pt x="16" y="65"/>
                      </a:lnTo>
                      <a:lnTo>
                        <a:pt x="18" y="69"/>
                      </a:lnTo>
                      <a:lnTo>
                        <a:pt x="18" y="71"/>
                      </a:lnTo>
                      <a:lnTo>
                        <a:pt x="21" y="72"/>
                      </a:lnTo>
                      <a:lnTo>
                        <a:pt x="23" y="72"/>
                      </a:lnTo>
                      <a:lnTo>
                        <a:pt x="25" y="71"/>
                      </a:lnTo>
                      <a:lnTo>
                        <a:pt x="25" y="71"/>
                      </a:lnTo>
                      <a:lnTo>
                        <a:pt x="27" y="71"/>
                      </a:lnTo>
                      <a:lnTo>
                        <a:pt x="27" y="69"/>
                      </a:lnTo>
                      <a:lnTo>
                        <a:pt x="28" y="69"/>
                      </a:lnTo>
                      <a:lnTo>
                        <a:pt x="29" y="67"/>
                      </a:lnTo>
                      <a:lnTo>
                        <a:pt x="30" y="63"/>
                      </a:lnTo>
                      <a:lnTo>
                        <a:pt x="30" y="61"/>
                      </a:lnTo>
                      <a:lnTo>
                        <a:pt x="30" y="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75" name="Freeform 40"/>
                <p:cNvSpPr>
                  <a:spLocks noEditPoints="1"/>
                </p:cNvSpPr>
                <p:nvPr/>
              </p:nvSpPr>
              <p:spPr bwMode="auto">
                <a:xfrm>
                  <a:off x="1826705" y="2936557"/>
                  <a:ext cx="61341" cy="100013"/>
                </a:xfrm>
                <a:custGeom>
                  <a:avLst/>
                  <a:gdLst/>
                  <a:ahLst/>
                  <a:cxnLst>
                    <a:cxn ang="0">
                      <a:pos x="46" y="0"/>
                    </a:cxn>
                    <a:cxn ang="0">
                      <a:pos x="46" y="1"/>
                    </a:cxn>
                    <a:cxn ang="0">
                      <a:pos x="38" y="4"/>
                    </a:cxn>
                    <a:cxn ang="0">
                      <a:pos x="32" y="8"/>
                    </a:cxn>
                    <a:cxn ang="0">
                      <a:pos x="29" y="11"/>
                    </a:cxn>
                    <a:cxn ang="0">
                      <a:pos x="25" y="14"/>
                    </a:cxn>
                    <a:cxn ang="0">
                      <a:pos x="22" y="17"/>
                    </a:cxn>
                    <a:cxn ang="0">
                      <a:pos x="20" y="23"/>
                    </a:cxn>
                    <a:cxn ang="0">
                      <a:pos x="18" y="31"/>
                    </a:cxn>
                    <a:cxn ang="0">
                      <a:pos x="20" y="29"/>
                    </a:cxn>
                    <a:cxn ang="0">
                      <a:pos x="21" y="29"/>
                    </a:cxn>
                    <a:cxn ang="0">
                      <a:pos x="24" y="29"/>
                    </a:cxn>
                    <a:cxn ang="0">
                      <a:pos x="29" y="29"/>
                    </a:cxn>
                    <a:cxn ang="0">
                      <a:pos x="33" y="29"/>
                    </a:cxn>
                    <a:cxn ang="0">
                      <a:pos x="37" y="31"/>
                    </a:cxn>
                    <a:cxn ang="0">
                      <a:pos x="41" y="34"/>
                    </a:cxn>
                    <a:cxn ang="0">
                      <a:pos x="45" y="41"/>
                    </a:cxn>
                    <a:cxn ang="0">
                      <a:pos x="46" y="50"/>
                    </a:cxn>
                    <a:cxn ang="0">
                      <a:pos x="45" y="57"/>
                    </a:cxn>
                    <a:cxn ang="0">
                      <a:pos x="43" y="63"/>
                    </a:cxn>
                    <a:cxn ang="0">
                      <a:pos x="42" y="65"/>
                    </a:cxn>
                    <a:cxn ang="0">
                      <a:pos x="41" y="67"/>
                    </a:cxn>
                    <a:cxn ang="0">
                      <a:pos x="39" y="69"/>
                    </a:cxn>
                    <a:cxn ang="0">
                      <a:pos x="37" y="71"/>
                    </a:cxn>
                    <a:cxn ang="0">
                      <a:pos x="35" y="72"/>
                    </a:cxn>
                    <a:cxn ang="0">
                      <a:pos x="30" y="74"/>
                    </a:cxn>
                    <a:cxn ang="0">
                      <a:pos x="24" y="75"/>
                    </a:cxn>
                    <a:cxn ang="0">
                      <a:pos x="18" y="74"/>
                    </a:cxn>
                    <a:cxn ang="0">
                      <a:pos x="11" y="72"/>
                    </a:cxn>
                    <a:cxn ang="0">
                      <a:pos x="7" y="67"/>
                    </a:cxn>
                    <a:cxn ang="0">
                      <a:pos x="4" y="61"/>
                    </a:cxn>
                    <a:cxn ang="0">
                      <a:pos x="1" y="54"/>
                    </a:cxn>
                    <a:cxn ang="0">
                      <a:pos x="0" y="46"/>
                    </a:cxn>
                    <a:cxn ang="0">
                      <a:pos x="2" y="34"/>
                    </a:cxn>
                    <a:cxn ang="0">
                      <a:pos x="6" y="23"/>
                    </a:cxn>
                    <a:cxn ang="0">
                      <a:pos x="12" y="13"/>
                    </a:cxn>
                    <a:cxn ang="0">
                      <a:pos x="21" y="6"/>
                    </a:cxn>
                    <a:cxn ang="0">
                      <a:pos x="33" y="2"/>
                    </a:cxn>
                    <a:cxn ang="0">
                      <a:pos x="46" y="0"/>
                    </a:cxn>
                    <a:cxn ang="0">
                      <a:pos x="17" y="36"/>
                    </a:cxn>
                    <a:cxn ang="0">
                      <a:pos x="16" y="39"/>
                    </a:cxn>
                    <a:cxn ang="0">
                      <a:pos x="16" y="42"/>
                    </a:cxn>
                    <a:cxn ang="0">
                      <a:pos x="16" y="53"/>
                    </a:cxn>
                    <a:cxn ang="0">
                      <a:pos x="17" y="61"/>
                    </a:cxn>
                    <a:cxn ang="0">
                      <a:pos x="18" y="64"/>
                    </a:cxn>
                    <a:cxn ang="0">
                      <a:pos x="19" y="66"/>
                    </a:cxn>
                    <a:cxn ang="0">
                      <a:pos x="20" y="68"/>
                    </a:cxn>
                    <a:cxn ang="0">
                      <a:pos x="22" y="71"/>
                    </a:cxn>
                    <a:cxn ang="0">
                      <a:pos x="25" y="72"/>
                    </a:cxn>
                    <a:cxn ang="0">
                      <a:pos x="27" y="71"/>
                    </a:cxn>
                    <a:cxn ang="0">
                      <a:pos x="29" y="70"/>
                    </a:cxn>
                    <a:cxn ang="0">
                      <a:pos x="31" y="65"/>
                    </a:cxn>
                    <a:cxn ang="0">
                      <a:pos x="32" y="57"/>
                    </a:cxn>
                    <a:cxn ang="0">
                      <a:pos x="31" y="48"/>
                    </a:cxn>
                    <a:cxn ang="0">
                      <a:pos x="30" y="42"/>
                    </a:cxn>
                    <a:cxn ang="0">
                      <a:pos x="29" y="36"/>
                    </a:cxn>
                    <a:cxn ang="0">
                      <a:pos x="27" y="35"/>
                    </a:cxn>
                    <a:cxn ang="0">
                      <a:pos x="24" y="34"/>
                    </a:cxn>
                    <a:cxn ang="0">
                      <a:pos x="22" y="33"/>
                    </a:cxn>
                    <a:cxn ang="0">
                      <a:pos x="22" y="34"/>
                    </a:cxn>
                    <a:cxn ang="0">
                      <a:pos x="20" y="34"/>
                    </a:cxn>
                    <a:cxn ang="0">
                      <a:pos x="18" y="35"/>
                    </a:cxn>
                    <a:cxn ang="0">
                      <a:pos x="17" y="36"/>
                    </a:cxn>
                  </a:cxnLst>
                  <a:rect l="0" t="0" r="r" b="b"/>
                  <a:pathLst>
                    <a:path w="46" h="75">
                      <a:moveTo>
                        <a:pt x="46" y="0"/>
                      </a:moveTo>
                      <a:lnTo>
                        <a:pt x="46" y="1"/>
                      </a:lnTo>
                      <a:lnTo>
                        <a:pt x="38" y="4"/>
                      </a:lnTo>
                      <a:lnTo>
                        <a:pt x="32" y="8"/>
                      </a:lnTo>
                      <a:lnTo>
                        <a:pt x="29" y="11"/>
                      </a:lnTo>
                      <a:lnTo>
                        <a:pt x="25" y="14"/>
                      </a:lnTo>
                      <a:lnTo>
                        <a:pt x="22" y="17"/>
                      </a:lnTo>
                      <a:lnTo>
                        <a:pt x="20" y="23"/>
                      </a:lnTo>
                      <a:lnTo>
                        <a:pt x="18" y="31"/>
                      </a:lnTo>
                      <a:lnTo>
                        <a:pt x="20" y="29"/>
                      </a:lnTo>
                      <a:lnTo>
                        <a:pt x="21" y="29"/>
                      </a:lnTo>
                      <a:lnTo>
                        <a:pt x="24" y="29"/>
                      </a:lnTo>
                      <a:lnTo>
                        <a:pt x="29" y="29"/>
                      </a:lnTo>
                      <a:lnTo>
                        <a:pt x="33" y="29"/>
                      </a:lnTo>
                      <a:lnTo>
                        <a:pt x="37" y="31"/>
                      </a:lnTo>
                      <a:lnTo>
                        <a:pt x="41" y="34"/>
                      </a:lnTo>
                      <a:lnTo>
                        <a:pt x="45" y="41"/>
                      </a:lnTo>
                      <a:lnTo>
                        <a:pt x="46" y="50"/>
                      </a:lnTo>
                      <a:lnTo>
                        <a:pt x="45" y="57"/>
                      </a:lnTo>
                      <a:lnTo>
                        <a:pt x="43" y="63"/>
                      </a:lnTo>
                      <a:lnTo>
                        <a:pt x="42" y="65"/>
                      </a:lnTo>
                      <a:lnTo>
                        <a:pt x="41" y="67"/>
                      </a:lnTo>
                      <a:lnTo>
                        <a:pt x="39" y="69"/>
                      </a:lnTo>
                      <a:lnTo>
                        <a:pt x="37" y="71"/>
                      </a:lnTo>
                      <a:lnTo>
                        <a:pt x="35" y="72"/>
                      </a:lnTo>
                      <a:lnTo>
                        <a:pt x="30" y="74"/>
                      </a:lnTo>
                      <a:lnTo>
                        <a:pt x="24" y="75"/>
                      </a:lnTo>
                      <a:lnTo>
                        <a:pt x="18" y="74"/>
                      </a:lnTo>
                      <a:lnTo>
                        <a:pt x="11" y="72"/>
                      </a:lnTo>
                      <a:lnTo>
                        <a:pt x="7" y="67"/>
                      </a:lnTo>
                      <a:lnTo>
                        <a:pt x="4" y="61"/>
                      </a:lnTo>
                      <a:lnTo>
                        <a:pt x="1" y="54"/>
                      </a:lnTo>
                      <a:lnTo>
                        <a:pt x="0" y="46"/>
                      </a:lnTo>
                      <a:lnTo>
                        <a:pt x="2" y="34"/>
                      </a:lnTo>
                      <a:lnTo>
                        <a:pt x="6" y="23"/>
                      </a:lnTo>
                      <a:lnTo>
                        <a:pt x="12" y="13"/>
                      </a:lnTo>
                      <a:lnTo>
                        <a:pt x="21" y="6"/>
                      </a:lnTo>
                      <a:lnTo>
                        <a:pt x="33" y="2"/>
                      </a:lnTo>
                      <a:lnTo>
                        <a:pt x="46" y="0"/>
                      </a:lnTo>
                      <a:close/>
                      <a:moveTo>
                        <a:pt x="17" y="36"/>
                      </a:moveTo>
                      <a:lnTo>
                        <a:pt x="16" y="39"/>
                      </a:lnTo>
                      <a:lnTo>
                        <a:pt x="16" y="42"/>
                      </a:lnTo>
                      <a:lnTo>
                        <a:pt x="16" y="53"/>
                      </a:lnTo>
                      <a:lnTo>
                        <a:pt x="17" y="61"/>
                      </a:lnTo>
                      <a:lnTo>
                        <a:pt x="18" y="64"/>
                      </a:lnTo>
                      <a:lnTo>
                        <a:pt x="19" y="66"/>
                      </a:lnTo>
                      <a:lnTo>
                        <a:pt x="20" y="68"/>
                      </a:lnTo>
                      <a:lnTo>
                        <a:pt x="22" y="71"/>
                      </a:lnTo>
                      <a:lnTo>
                        <a:pt x="25" y="72"/>
                      </a:lnTo>
                      <a:lnTo>
                        <a:pt x="27" y="71"/>
                      </a:lnTo>
                      <a:lnTo>
                        <a:pt x="29" y="70"/>
                      </a:lnTo>
                      <a:lnTo>
                        <a:pt x="31" y="65"/>
                      </a:lnTo>
                      <a:lnTo>
                        <a:pt x="32" y="57"/>
                      </a:lnTo>
                      <a:lnTo>
                        <a:pt x="31" y="48"/>
                      </a:lnTo>
                      <a:lnTo>
                        <a:pt x="30" y="42"/>
                      </a:lnTo>
                      <a:lnTo>
                        <a:pt x="29" y="36"/>
                      </a:lnTo>
                      <a:lnTo>
                        <a:pt x="27" y="35"/>
                      </a:lnTo>
                      <a:lnTo>
                        <a:pt x="24" y="34"/>
                      </a:lnTo>
                      <a:lnTo>
                        <a:pt x="22" y="33"/>
                      </a:lnTo>
                      <a:lnTo>
                        <a:pt x="22" y="34"/>
                      </a:lnTo>
                      <a:lnTo>
                        <a:pt x="20" y="34"/>
                      </a:lnTo>
                      <a:lnTo>
                        <a:pt x="18" y="35"/>
                      </a:lnTo>
                      <a:lnTo>
                        <a:pt x="17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76" name="Rectangle 41"/>
                <p:cNvSpPr>
                  <a:spLocks noChangeArrowheads="1"/>
                </p:cNvSpPr>
                <p:nvPr/>
              </p:nvSpPr>
              <p:spPr bwMode="auto">
                <a:xfrm>
                  <a:off x="1524000" y="2652522"/>
                  <a:ext cx="40005" cy="13335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77" name="Freeform 42"/>
                <p:cNvSpPr>
                  <a:spLocks noEditPoints="1"/>
                </p:cNvSpPr>
                <p:nvPr/>
              </p:nvSpPr>
              <p:spPr bwMode="auto">
                <a:xfrm>
                  <a:off x="1572006" y="2593848"/>
                  <a:ext cx="62675" cy="100013"/>
                </a:xfrm>
                <a:custGeom>
                  <a:avLst/>
                  <a:gdLst/>
                  <a:ahLst/>
                  <a:cxnLst>
                    <a:cxn ang="0">
                      <a:pos x="46" y="47"/>
                    </a:cxn>
                    <a:cxn ang="0">
                      <a:pos x="43" y="60"/>
                    </a:cxn>
                    <a:cxn ang="0">
                      <a:pos x="39" y="67"/>
                    </a:cxn>
                    <a:cxn ang="0">
                      <a:pos x="34" y="71"/>
                    </a:cxn>
                    <a:cxn ang="0">
                      <a:pos x="31" y="74"/>
                    </a:cxn>
                    <a:cxn ang="0">
                      <a:pos x="27" y="74"/>
                    </a:cxn>
                    <a:cxn ang="0">
                      <a:pos x="21" y="75"/>
                    </a:cxn>
                    <a:cxn ang="0">
                      <a:pos x="14" y="72"/>
                    </a:cxn>
                    <a:cxn ang="0">
                      <a:pos x="5" y="62"/>
                    </a:cxn>
                    <a:cxn ang="0">
                      <a:pos x="1" y="47"/>
                    </a:cxn>
                    <a:cxn ang="0">
                      <a:pos x="1" y="27"/>
                    </a:cxn>
                    <a:cxn ang="0">
                      <a:pos x="7" y="9"/>
                    </a:cxn>
                    <a:cxn ang="0">
                      <a:pos x="17" y="1"/>
                    </a:cxn>
                    <a:cxn ang="0">
                      <a:pos x="29" y="1"/>
                    </a:cxn>
                    <a:cxn ang="0">
                      <a:pos x="40" y="9"/>
                    </a:cxn>
                    <a:cxn ang="0">
                      <a:pos x="46" y="26"/>
                    </a:cxn>
                    <a:cxn ang="0">
                      <a:pos x="31" y="37"/>
                    </a:cxn>
                    <a:cxn ang="0">
                      <a:pos x="30" y="9"/>
                    </a:cxn>
                    <a:cxn ang="0">
                      <a:pos x="27" y="5"/>
                    </a:cxn>
                    <a:cxn ang="0">
                      <a:pos x="25" y="3"/>
                    </a:cxn>
                    <a:cxn ang="0">
                      <a:pos x="19" y="4"/>
                    </a:cxn>
                    <a:cxn ang="0">
                      <a:pos x="17" y="9"/>
                    </a:cxn>
                    <a:cxn ang="0">
                      <a:pos x="17" y="15"/>
                    </a:cxn>
                    <a:cxn ang="0">
                      <a:pos x="16" y="31"/>
                    </a:cxn>
                    <a:cxn ang="0">
                      <a:pos x="17" y="60"/>
                    </a:cxn>
                    <a:cxn ang="0">
                      <a:pos x="19" y="69"/>
                    </a:cxn>
                    <a:cxn ang="0">
                      <a:pos x="22" y="72"/>
                    </a:cxn>
                    <a:cxn ang="0">
                      <a:pos x="25" y="71"/>
                    </a:cxn>
                    <a:cxn ang="0">
                      <a:pos x="27" y="70"/>
                    </a:cxn>
                    <a:cxn ang="0">
                      <a:pos x="29" y="68"/>
                    </a:cxn>
                    <a:cxn ang="0">
                      <a:pos x="31" y="63"/>
                    </a:cxn>
                    <a:cxn ang="0">
                      <a:pos x="31" y="37"/>
                    </a:cxn>
                  </a:cxnLst>
                  <a:rect l="0" t="0" r="r" b="b"/>
                  <a:pathLst>
                    <a:path w="47" h="75">
                      <a:moveTo>
                        <a:pt x="47" y="37"/>
                      </a:moveTo>
                      <a:lnTo>
                        <a:pt x="46" y="47"/>
                      </a:lnTo>
                      <a:lnTo>
                        <a:pt x="44" y="57"/>
                      </a:lnTo>
                      <a:lnTo>
                        <a:pt x="43" y="60"/>
                      </a:lnTo>
                      <a:lnTo>
                        <a:pt x="42" y="63"/>
                      </a:lnTo>
                      <a:lnTo>
                        <a:pt x="39" y="67"/>
                      </a:lnTo>
                      <a:lnTo>
                        <a:pt x="37" y="69"/>
                      </a:lnTo>
                      <a:lnTo>
                        <a:pt x="34" y="71"/>
                      </a:lnTo>
                      <a:lnTo>
                        <a:pt x="32" y="72"/>
                      </a:lnTo>
                      <a:lnTo>
                        <a:pt x="31" y="74"/>
                      </a:lnTo>
                      <a:lnTo>
                        <a:pt x="29" y="74"/>
                      </a:lnTo>
                      <a:lnTo>
                        <a:pt x="27" y="74"/>
                      </a:lnTo>
                      <a:lnTo>
                        <a:pt x="25" y="75"/>
                      </a:lnTo>
                      <a:lnTo>
                        <a:pt x="21" y="75"/>
                      </a:lnTo>
                      <a:lnTo>
                        <a:pt x="17" y="74"/>
                      </a:lnTo>
                      <a:lnTo>
                        <a:pt x="14" y="72"/>
                      </a:lnTo>
                      <a:lnTo>
                        <a:pt x="9" y="67"/>
                      </a:lnTo>
                      <a:lnTo>
                        <a:pt x="5" y="62"/>
                      </a:lnTo>
                      <a:lnTo>
                        <a:pt x="2" y="55"/>
                      </a:lnTo>
                      <a:lnTo>
                        <a:pt x="1" y="47"/>
                      </a:lnTo>
                      <a:lnTo>
                        <a:pt x="0" y="38"/>
                      </a:lnTo>
                      <a:lnTo>
                        <a:pt x="1" y="27"/>
                      </a:lnTo>
                      <a:lnTo>
                        <a:pt x="4" y="17"/>
                      </a:lnTo>
                      <a:lnTo>
                        <a:pt x="7" y="9"/>
                      </a:lnTo>
                      <a:lnTo>
                        <a:pt x="12" y="4"/>
                      </a:lnTo>
                      <a:lnTo>
                        <a:pt x="17" y="1"/>
                      </a:lnTo>
                      <a:lnTo>
                        <a:pt x="23" y="0"/>
                      </a:lnTo>
                      <a:lnTo>
                        <a:pt x="29" y="1"/>
                      </a:lnTo>
                      <a:lnTo>
                        <a:pt x="35" y="4"/>
                      </a:lnTo>
                      <a:lnTo>
                        <a:pt x="40" y="9"/>
                      </a:lnTo>
                      <a:lnTo>
                        <a:pt x="44" y="15"/>
                      </a:lnTo>
                      <a:lnTo>
                        <a:pt x="46" y="26"/>
                      </a:lnTo>
                      <a:lnTo>
                        <a:pt x="47" y="37"/>
                      </a:lnTo>
                      <a:close/>
                      <a:moveTo>
                        <a:pt x="31" y="37"/>
                      </a:moveTo>
                      <a:lnTo>
                        <a:pt x="31" y="11"/>
                      </a:lnTo>
                      <a:lnTo>
                        <a:pt x="30" y="9"/>
                      </a:lnTo>
                      <a:lnTo>
                        <a:pt x="29" y="7"/>
                      </a:lnTo>
                      <a:lnTo>
                        <a:pt x="27" y="5"/>
                      </a:lnTo>
                      <a:lnTo>
                        <a:pt x="25" y="4"/>
                      </a:lnTo>
                      <a:lnTo>
                        <a:pt x="25" y="3"/>
                      </a:lnTo>
                      <a:lnTo>
                        <a:pt x="21" y="3"/>
                      </a:lnTo>
                      <a:lnTo>
                        <a:pt x="19" y="4"/>
                      </a:lnTo>
                      <a:lnTo>
                        <a:pt x="18" y="7"/>
                      </a:lnTo>
                      <a:lnTo>
                        <a:pt x="17" y="9"/>
                      </a:lnTo>
                      <a:lnTo>
                        <a:pt x="17" y="11"/>
                      </a:lnTo>
                      <a:lnTo>
                        <a:pt x="17" y="15"/>
                      </a:lnTo>
                      <a:lnTo>
                        <a:pt x="17" y="22"/>
                      </a:lnTo>
                      <a:lnTo>
                        <a:pt x="16" y="31"/>
                      </a:lnTo>
                      <a:lnTo>
                        <a:pt x="16" y="53"/>
                      </a:lnTo>
                      <a:lnTo>
                        <a:pt x="17" y="60"/>
                      </a:lnTo>
                      <a:lnTo>
                        <a:pt x="17" y="65"/>
                      </a:lnTo>
                      <a:lnTo>
                        <a:pt x="19" y="69"/>
                      </a:lnTo>
                      <a:lnTo>
                        <a:pt x="19" y="70"/>
                      </a:lnTo>
                      <a:lnTo>
                        <a:pt x="22" y="72"/>
                      </a:lnTo>
                      <a:lnTo>
                        <a:pt x="24" y="72"/>
                      </a:lnTo>
                      <a:lnTo>
                        <a:pt x="25" y="71"/>
                      </a:lnTo>
                      <a:lnTo>
                        <a:pt x="26" y="71"/>
                      </a:lnTo>
                      <a:lnTo>
                        <a:pt x="27" y="70"/>
                      </a:lnTo>
                      <a:lnTo>
                        <a:pt x="27" y="69"/>
                      </a:lnTo>
                      <a:lnTo>
                        <a:pt x="29" y="68"/>
                      </a:lnTo>
                      <a:lnTo>
                        <a:pt x="29" y="67"/>
                      </a:lnTo>
                      <a:lnTo>
                        <a:pt x="31" y="63"/>
                      </a:lnTo>
                      <a:lnTo>
                        <a:pt x="31" y="60"/>
                      </a:lnTo>
                      <a:lnTo>
                        <a:pt x="31" y="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78" name="Freeform 43"/>
                <p:cNvSpPr>
                  <a:spLocks/>
                </p:cNvSpPr>
                <p:nvPr/>
              </p:nvSpPr>
              <p:spPr bwMode="auto">
                <a:xfrm>
                  <a:off x="1646682" y="2669857"/>
                  <a:ext cx="22670" cy="24003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1" y="1"/>
                    </a:cxn>
                    <a:cxn ang="0">
                      <a:pos x="15" y="3"/>
                    </a:cxn>
                    <a:cxn ang="0">
                      <a:pos x="16" y="6"/>
                    </a:cxn>
                    <a:cxn ang="0">
                      <a:pos x="17" y="10"/>
                    </a:cxn>
                    <a:cxn ang="0">
                      <a:pos x="17" y="12"/>
                    </a:cxn>
                    <a:cxn ang="0">
                      <a:pos x="16" y="13"/>
                    </a:cxn>
                    <a:cxn ang="0">
                      <a:pos x="15" y="15"/>
                    </a:cxn>
                    <a:cxn ang="0">
                      <a:pos x="13" y="17"/>
                    </a:cxn>
                    <a:cxn ang="0">
                      <a:pos x="12" y="17"/>
                    </a:cxn>
                    <a:cxn ang="0">
                      <a:pos x="10" y="18"/>
                    </a:cxn>
                    <a:cxn ang="0">
                      <a:pos x="6" y="18"/>
                    </a:cxn>
                    <a:cxn ang="0">
                      <a:pos x="4" y="17"/>
                    </a:cxn>
                    <a:cxn ang="0">
                      <a:pos x="2" y="15"/>
                    </a:cxn>
                    <a:cxn ang="0">
                      <a:pos x="2" y="14"/>
                    </a:cxn>
                    <a:cxn ang="0">
                      <a:pos x="0" y="13"/>
                    </a:cxn>
                    <a:cxn ang="0">
                      <a:pos x="0" y="11"/>
                    </a:cxn>
                    <a:cxn ang="0">
                      <a:pos x="0" y="10"/>
                    </a:cxn>
                    <a:cxn ang="0">
                      <a:pos x="0" y="8"/>
                    </a:cxn>
                    <a:cxn ang="0">
                      <a:pos x="1" y="5"/>
                    </a:cxn>
                    <a:cxn ang="0">
                      <a:pos x="2" y="3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7" h="18">
                      <a:moveTo>
                        <a:pt x="8" y="0"/>
                      </a:moveTo>
                      <a:lnTo>
                        <a:pt x="11" y="1"/>
                      </a:lnTo>
                      <a:lnTo>
                        <a:pt x="15" y="3"/>
                      </a:lnTo>
                      <a:lnTo>
                        <a:pt x="16" y="6"/>
                      </a:lnTo>
                      <a:lnTo>
                        <a:pt x="17" y="10"/>
                      </a:lnTo>
                      <a:lnTo>
                        <a:pt x="17" y="12"/>
                      </a:lnTo>
                      <a:lnTo>
                        <a:pt x="16" y="13"/>
                      </a:lnTo>
                      <a:lnTo>
                        <a:pt x="15" y="15"/>
                      </a:lnTo>
                      <a:lnTo>
                        <a:pt x="13" y="17"/>
                      </a:lnTo>
                      <a:lnTo>
                        <a:pt x="12" y="17"/>
                      </a:lnTo>
                      <a:lnTo>
                        <a:pt x="10" y="18"/>
                      </a:lnTo>
                      <a:lnTo>
                        <a:pt x="6" y="18"/>
                      </a:lnTo>
                      <a:lnTo>
                        <a:pt x="4" y="17"/>
                      </a:lnTo>
                      <a:lnTo>
                        <a:pt x="2" y="15"/>
                      </a:lnTo>
                      <a:lnTo>
                        <a:pt x="2" y="14"/>
                      </a:lnTo>
                      <a:lnTo>
                        <a:pt x="0" y="13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1" y="5"/>
                      </a:lnTo>
                      <a:lnTo>
                        <a:pt x="2" y="3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79" name="Freeform 44"/>
                <p:cNvSpPr>
                  <a:spLocks noEditPoints="1"/>
                </p:cNvSpPr>
                <p:nvPr/>
              </p:nvSpPr>
              <p:spPr bwMode="auto">
                <a:xfrm>
                  <a:off x="1681353" y="2593848"/>
                  <a:ext cx="61341" cy="100013"/>
                </a:xfrm>
                <a:custGeom>
                  <a:avLst/>
                  <a:gdLst/>
                  <a:ahLst/>
                  <a:cxnLst>
                    <a:cxn ang="0">
                      <a:pos x="46" y="37"/>
                    </a:cxn>
                    <a:cxn ang="0">
                      <a:pos x="46" y="47"/>
                    </a:cxn>
                    <a:cxn ang="0">
                      <a:pos x="43" y="57"/>
                    </a:cxn>
                    <a:cxn ang="0">
                      <a:pos x="42" y="60"/>
                    </a:cxn>
                    <a:cxn ang="0">
                      <a:pos x="41" y="63"/>
                    </a:cxn>
                    <a:cxn ang="0">
                      <a:pos x="38" y="67"/>
                    </a:cxn>
                    <a:cxn ang="0">
                      <a:pos x="36" y="69"/>
                    </a:cxn>
                    <a:cxn ang="0">
                      <a:pos x="34" y="71"/>
                    </a:cxn>
                    <a:cxn ang="0">
                      <a:pos x="32" y="72"/>
                    </a:cxn>
                    <a:cxn ang="0">
                      <a:pos x="30" y="74"/>
                    </a:cxn>
                    <a:cxn ang="0">
                      <a:pos x="28" y="74"/>
                    </a:cxn>
                    <a:cxn ang="0">
                      <a:pos x="27" y="74"/>
                    </a:cxn>
                    <a:cxn ang="0">
                      <a:pos x="25" y="75"/>
                    </a:cxn>
                    <a:cxn ang="0">
                      <a:pos x="20" y="75"/>
                    </a:cxn>
                    <a:cxn ang="0">
                      <a:pos x="16" y="74"/>
                    </a:cxn>
                    <a:cxn ang="0">
                      <a:pos x="13" y="72"/>
                    </a:cxn>
                    <a:cxn ang="0">
                      <a:pos x="9" y="67"/>
                    </a:cxn>
                    <a:cxn ang="0">
                      <a:pos x="5" y="62"/>
                    </a:cxn>
                    <a:cxn ang="0">
                      <a:pos x="2" y="55"/>
                    </a:cxn>
                    <a:cxn ang="0">
                      <a:pos x="1" y="47"/>
                    </a:cxn>
                    <a:cxn ang="0">
                      <a:pos x="0" y="38"/>
                    </a:cxn>
                    <a:cxn ang="0">
                      <a:pos x="1" y="27"/>
                    </a:cxn>
                    <a:cxn ang="0">
                      <a:pos x="3" y="17"/>
                    </a:cxn>
                    <a:cxn ang="0">
                      <a:pos x="7" y="9"/>
                    </a:cxn>
                    <a:cxn ang="0">
                      <a:pos x="11" y="4"/>
                    </a:cxn>
                    <a:cxn ang="0">
                      <a:pos x="17" y="1"/>
                    </a:cxn>
                    <a:cxn ang="0">
                      <a:pos x="23" y="0"/>
                    </a:cxn>
                    <a:cxn ang="0">
                      <a:pos x="30" y="1"/>
                    </a:cxn>
                    <a:cxn ang="0">
                      <a:pos x="35" y="4"/>
                    </a:cxn>
                    <a:cxn ang="0">
                      <a:pos x="40" y="9"/>
                    </a:cxn>
                    <a:cxn ang="0">
                      <a:pos x="43" y="15"/>
                    </a:cxn>
                    <a:cxn ang="0">
                      <a:pos x="46" y="26"/>
                    </a:cxn>
                    <a:cxn ang="0">
                      <a:pos x="46" y="37"/>
                    </a:cxn>
                    <a:cxn ang="0">
                      <a:pos x="30" y="37"/>
                    </a:cxn>
                    <a:cxn ang="0">
                      <a:pos x="30" y="11"/>
                    </a:cxn>
                    <a:cxn ang="0">
                      <a:pos x="30" y="9"/>
                    </a:cxn>
                    <a:cxn ang="0">
                      <a:pos x="29" y="7"/>
                    </a:cxn>
                    <a:cxn ang="0">
                      <a:pos x="27" y="5"/>
                    </a:cxn>
                    <a:cxn ang="0">
                      <a:pos x="26" y="4"/>
                    </a:cxn>
                    <a:cxn ang="0">
                      <a:pos x="24" y="3"/>
                    </a:cxn>
                    <a:cxn ang="0">
                      <a:pos x="20" y="3"/>
                    </a:cxn>
                    <a:cxn ang="0">
                      <a:pos x="20" y="4"/>
                    </a:cxn>
                    <a:cxn ang="0">
                      <a:pos x="19" y="5"/>
                    </a:cxn>
                    <a:cxn ang="0">
                      <a:pos x="18" y="7"/>
                    </a:cxn>
                    <a:cxn ang="0">
                      <a:pos x="18" y="9"/>
                    </a:cxn>
                    <a:cxn ang="0">
                      <a:pos x="17" y="11"/>
                    </a:cxn>
                    <a:cxn ang="0">
                      <a:pos x="16" y="15"/>
                    </a:cxn>
                    <a:cxn ang="0">
                      <a:pos x="16" y="60"/>
                    </a:cxn>
                    <a:cxn ang="0">
                      <a:pos x="17" y="65"/>
                    </a:cxn>
                    <a:cxn ang="0">
                      <a:pos x="18" y="69"/>
                    </a:cxn>
                    <a:cxn ang="0">
                      <a:pos x="20" y="71"/>
                    </a:cxn>
                    <a:cxn ang="0">
                      <a:pos x="22" y="72"/>
                    </a:cxn>
                    <a:cxn ang="0">
                      <a:pos x="24" y="72"/>
                    </a:cxn>
                    <a:cxn ang="0">
                      <a:pos x="25" y="71"/>
                    </a:cxn>
                    <a:cxn ang="0">
                      <a:pos x="26" y="71"/>
                    </a:cxn>
                    <a:cxn ang="0">
                      <a:pos x="27" y="70"/>
                    </a:cxn>
                    <a:cxn ang="0">
                      <a:pos x="27" y="69"/>
                    </a:cxn>
                    <a:cxn ang="0">
                      <a:pos x="28" y="68"/>
                    </a:cxn>
                    <a:cxn ang="0">
                      <a:pos x="30" y="67"/>
                    </a:cxn>
                    <a:cxn ang="0">
                      <a:pos x="30" y="65"/>
                    </a:cxn>
                    <a:cxn ang="0">
                      <a:pos x="30" y="60"/>
                    </a:cxn>
                    <a:cxn ang="0">
                      <a:pos x="30" y="37"/>
                    </a:cxn>
                  </a:cxnLst>
                  <a:rect l="0" t="0" r="r" b="b"/>
                  <a:pathLst>
                    <a:path w="46" h="75">
                      <a:moveTo>
                        <a:pt x="46" y="37"/>
                      </a:moveTo>
                      <a:lnTo>
                        <a:pt x="46" y="47"/>
                      </a:lnTo>
                      <a:lnTo>
                        <a:pt x="43" y="57"/>
                      </a:lnTo>
                      <a:lnTo>
                        <a:pt x="42" y="60"/>
                      </a:lnTo>
                      <a:lnTo>
                        <a:pt x="41" y="63"/>
                      </a:lnTo>
                      <a:lnTo>
                        <a:pt x="38" y="67"/>
                      </a:lnTo>
                      <a:lnTo>
                        <a:pt x="36" y="69"/>
                      </a:lnTo>
                      <a:lnTo>
                        <a:pt x="34" y="71"/>
                      </a:lnTo>
                      <a:lnTo>
                        <a:pt x="32" y="72"/>
                      </a:lnTo>
                      <a:lnTo>
                        <a:pt x="30" y="74"/>
                      </a:lnTo>
                      <a:lnTo>
                        <a:pt x="28" y="74"/>
                      </a:lnTo>
                      <a:lnTo>
                        <a:pt x="27" y="74"/>
                      </a:lnTo>
                      <a:lnTo>
                        <a:pt x="25" y="75"/>
                      </a:lnTo>
                      <a:lnTo>
                        <a:pt x="20" y="75"/>
                      </a:lnTo>
                      <a:lnTo>
                        <a:pt x="16" y="74"/>
                      </a:lnTo>
                      <a:lnTo>
                        <a:pt x="13" y="72"/>
                      </a:lnTo>
                      <a:lnTo>
                        <a:pt x="9" y="67"/>
                      </a:lnTo>
                      <a:lnTo>
                        <a:pt x="5" y="62"/>
                      </a:lnTo>
                      <a:lnTo>
                        <a:pt x="2" y="55"/>
                      </a:lnTo>
                      <a:lnTo>
                        <a:pt x="1" y="47"/>
                      </a:lnTo>
                      <a:lnTo>
                        <a:pt x="0" y="38"/>
                      </a:lnTo>
                      <a:lnTo>
                        <a:pt x="1" y="27"/>
                      </a:lnTo>
                      <a:lnTo>
                        <a:pt x="3" y="17"/>
                      </a:lnTo>
                      <a:lnTo>
                        <a:pt x="7" y="9"/>
                      </a:lnTo>
                      <a:lnTo>
                        <a:pt x="11" y="4"/>
                      </a:lnTo>
                      <a:lnTo>
                        <a:pt x="17" y="1"/>
                      </a:lnTo>
                      <a:lnTo>
                        <a:pt x="23" y="0"/>
                      </a:lnTo>
                      <a:lnTo>
                        <a:pt x="30" y="1"/>
                      </a:lnTo>
                      <a:lnTo>
                        <a:pt x="35" y="4"/>
                      </a:lnTo>
                      <a:lnTo>
                        <a:pt x="40" y="9"/>
                      </a:lnTo>
                      <a:lnTo>
                        <a:pt x="43" y="15"/>
                      </a:lnTo>
                      <a:lnTo>
                        <a:pt x="46" y="26"/>
                      </a:lnTo>
                      <a:lnTo>
                        <a:pt x="46" y="37"/>
                      </a:lnTo>
                      <a:close/>
                      <a:moveTo>
                        <a:pt x="30" y="37"/>
                      </a:moveTo>
                      <a:lnTo>
                        <a:pt x="30" y="11"/>
                      </a:lnTo>
                      <a:lnTo>
                        <a:pt x="30" y="9"/>
                      </a:lnTo>
                      <a:lnTo>
                        <a:pt x="29" y="7"/>
                      </a:lnTo>
                      <a:lnTo>
                        <a:pt x="27" y="5"/>
                      </a:lnTo>
                      <a:lnTo>
                        <a:pt x="26" y="4"/>
                      </a:lnTo>
                      <a:lnTo>
                        <a:pt x="24" y="3"/>
                      </a:lnTo>
                      <a:lnTo>
                        <a:pt x="20" y="3"/>
                      </a:lnTo>
                      <a:lnTo>
                        <a:pt x="20" y="4"/>
                      </a:lnTo>
                      <a:lnTo>
                        <a:pt x="19" y="5"/>
                      </a:lnTo>
                      <a:lnTo>
                        <a:pt x="18" y="7"/>
                      </a:lnTo>
                      <a:lnTo>
                        <a:pt x="18" y="9"/>
                      </a:lnTo>
                      <a:lnTo>
                        <a:pt x="17" y="11"/>
                      </a:lnTo>
                      <a:lnTo>
                        <a:pt x="16" y="15"/>
                      </a:lnTo>
                      <a:lnTo>
                        <a:pt x="16" y="60"/>
                      </a:lnTo>
                      <a:lnTo>
                        <a:pt x="17" y="65"/>
                      </a:lnTo>
                      <a:lnTo>
                        <a:pt x="18" y="69"/>
                      </a:lnTo>
                      <a:lnTo>
                        <a:pt x="20" y="71"/>
                      </a:lnTo>
                      <a:lnTo>
                        <a:pt x="22" y="72"/>
                      </a:lnTo>
                      <a:lnTo>
                        <a:pt x="24" y="72"/>
                      </a:lnTo>
                      <a:lnTo>
                        <a:pt x="25" y="71"/>
                      </a:lnTo>
                      <a:lnTo>
                        <a:pt x="26" y="71"/>
                      </a:lnTo>
                      <a:lnTo>
                        <a:pt x="27" y="70"/>
                      </a:lnTo>
                      <a:lnTo>
                        <a:pt x="27" y="69"/>
                      </a:lnTo>
                      <a:lnTo>
                        <a:pt x="28" y="68"/>
                      </a:lnTo>
                      <a:lnTo>
                        <a:pt x="30" y="67"/>
                      </a:lnTo>
                      <a:lnTo>
                        <a:pt x="30" y="65"/>
                      </a:lnTo>
                      <a:lnTo>
                        <a:pt x="30" y="60"/>
                      </a:lnTo>
                      <a:lnTo>
                        <a:pt x="30" y="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80" name="Freeform 45"/>
                <p:cNvSpPr>
                  <a:spLocks noEditPoints="1"/>
                </p:cNvSpPr>
                <p:nvPr/>
              </p:nvSpPr>
              <p:spPr bwMode="auto">
                <a:xfrm>
                  <a:off x="1754696" y="2593848"/>
                  <a:ext cx="61341" cy="100013"/>
                </a:xfrm>
                <a:custGeom>
                  <a:avLst/>
                  <a:gdLst/>
                  <a:ahLst/>
                  <a:cxnLst>
                    <a:cxn ang="0">
                      <a:pos x="45" y="47"/>
                    </a:cxn>
                    <a:cxn ang="0">
                      <a:pos x="42" y="60"/>
                    </a:cxn>
                    <a:cxn ang="0">
                      <a:pos x="38" y="67"/>
                    </a:cxn>
                    <a:cxn ang="0">
                      <a:pos x="33" y="71"/>
                    </a:cxn>
                    <a:cxn ang="0">
                      <a:pos x="27" y="74"/>
                    </a:cxn>
                    <a:cxn ang="0">
                      <a:pos x="20" y="75"/>
                    </a:cxn>
                    <a:cxn ang="0">
                      <a:pos x="15" y="74"/>
                    </a:cxn>
                    <a:cxn ang="0">
                      <a:pos x="8" y="67"/>
                    </a:cxn>
                    <a:cxn ang="0">
                      <a:pos x="5" y="63"/>
                    </a:cxn>
                    <a:cxn ang="0">
                      <a:pos x="2" y="58"/>
                    </a:cxn>
                    <a:cxn ang="0">
                      <a:pos x="0" y="47"/>
                    </a:cxn>
                    <a:cxn ang="0">
                      <a:pos x="0" y="27"/>
                    </a:cxn>
                    <a:cxn ang="0">
                      <a:pos x="6" y="9"/>
                    </a:cxn>
                    <a:cxn ang="0">
                      <a:pos x="16" y="1"/>
                    </a:cxn>
                    <a:cxn ang="0">
                      <a:pos x="29" y="1"/>
                    </a:cxn>
                    <a:cxn ang="0">
                      <a:pos x="39" y="9"/>
                    </a:cxn>
                    <a:cxn ang="0">
                      <a:pos x="45" y="26"/>
                    </a:cxn>
                    <a:cxn ang="0">
                      <a:pos x="30" y="37"/>
                    </a:cxn>
                    <a:cxn ang="0">
                      <a:pos x="29" y="9"/>
                    </a:cxn>
                    <a:cxn ang="0">
                      <a:pos x="26" y="5"/>
                    </a:cxn>
                    <a:cxn ang="0">
                      <a:pos x="24" y="3"/>
                    </a:cxn>
                    <a:cxn ang="0">
                      <a:pos x="18" y="4"/>
                    </a:cxn>
                    <a:cxn ang="0">
                      <a:pos x="16" y="9"/>
                    </a:cxn>
                    <a:cxn ang="0">
                      <a:pos x="16" y="15"/>
                    </a:cxn>
                    <a:cxn ang="0">
                      <a:pos x="15" y="31"/>
                    </a:cxn>
                    <a:cxn ang="0">
                      <a:pos x="16" y="60"/>
                    </a:cxn>
                    <a:cxn ang="0">
                      <a:pos x="18" y="69"/>
                    </a:cxn>
                    <a:cxn ang="0">
                      <a:pos x="21" y="72"/>
                    </a:cxn>
                    <a:cxn ang="0">
                      <a:pos x="25" y="71"/>
                    </a:cxn>
                    <a:cxn ang="0">
                      <a:pos x="27" y="70"/>
                    </a:cxn>
                    <a:cxn ang="0">
                      <a:pos x="28" y="68"/>
                    </a:cxn>
                    <a:cxn ang="0">
                      <a:pos x="30" y="63"/>
                    </a:cxn>
                    <a:cxn ang="0">
                      <a:pos x="30" y="37"/>
                    </a:cxn>
                  </a:cxnLst>
                  <a:rect l="0" t="0" r="r" b="b"/>
                  <a:pathLst>
                    <a:path w="46" h="75">
                      <a:moveTo>
                        <a:pt x="46" y="37"/>
                      </a:moveTo>
                      <a:lnTo>
                        <a:pt x="45" y="47"/>
                      </a:lnTo>
                      <a:lnTo>
                        <a:pt x="43" y="57"/>
                      </a:lnTo>
                      <a:lnTo>
                        <a:pt x="42" y="60"/>
                      </a:lnTo>
                      <a:lnTo>
                        <a:pt x="41" y="63"/>
                      </a:lnTo>
                      <a:lnTo>
                        <a:pt x="38" y="67"/>
                      </a:lnTo>
                      <a:lnTo>
                        <a:pt x="36" y="69"/>
                      </a:lnTo>
                      <a:lnTo>
                        <a:pt x="33" y="71"/>
                      </a:lnTo>
                      <a:lnTo>
                        <a:pt x="29" y="74"/>
                      </a:lnTo>
                      <a:lnTo>
                        <a:pt x="27" y="74"/>
                      </a:lnTo>
                      <a:lnTo>
                        <a:pt x="25" y="75"/>
                      </a:lnTo>
                      <a:lnTo>
                        <a:pt x="20" y="75"/>
                      </a:lnTo>
                      <a:lnTo>
                        <a:pt x="18" y="74"/>
                      </a:lnTo>
                      <a:lnTo>
                        <a:pt x="15" y="74"/>
                      </a:lnTo>
                      <a:lnTo>
                        <a:pt x="13" y="72"/>
                      </a:lnTo>
                      <a:lnTo>
                        <a:pt x="8" y="67"/>
                      </a:lnTo>
                      <a:lnTo>
                        <a:pt x="6" y="65"/>
                      </a:lnTo>
                      <a:lnTo>
                        <a:pt x="5" y="63"/>
                      </a:lnTo>
                      <a:lnTo>
                        <a:pt x="4" y="60"/>
                      </a:lnTo>
                      <a:lnTo>
                        <a:pt x="2" y="58"/>
                      </a:lnTo>
                      <a:lnTo>
                        <a:pt x="2" y="55"/>
                      </a:lnTo>
                      <a:lnTo>
                        <a:pt x="0" y="47"/>
                      </a:lnTo>
                      <a:lnTo>
                        <a:pt x="0" y="38"/>
                      </a:lnTo>
                      <a:lnTo>
                        <a:pt x="0" y="27"/>
                      </a:lnTo>
                      <a:lnTo>
                        <a:pt x="3" y="17"/>
                      </a:lnTo>
                      <a:lnTo>
                        <a:pt x="6" y="9"/>
                      </a:lnTo>
                      <a:lnTo>
                        <a:pt x="11" y="4"/>
                      </a:lnTo>
                      <a:lnTo>
                        <a:pt x="16" y="1"/>
                      </a:lnTo>
                      <a:lnTo>
                        <a:pt x="22" y="0"/>
                      </a:lnTo>
                      <a:lnTo>
                        <a:pt x="29" y="1"/>
                      </a:lnTo>
                      <a:lnTo>
                        <a:pt x="35" y="4"/>
                      </a:lnTo>
                      <a:lnTo>
                        <a:pt x="39" y="9"/>
                      </a:lnTo>
                      <a:lnTo>
                        <a:pt x="43" y="15"/>
                      </a:lnTo>
                      <a:lnTo>
                        <a:pt x="45" y="26"/>
                      </a:lnTo>
                      <a:lnTo>
                        <a:pt x="46" y="37"/>
                      </a:lnTo>
                      <a:close/>
                      <a:moveTo>
                        <a:pt x="30" y="37"/>
                      </a:moveTo>
                      <a:lnTo>
                        <a:pt x="30" y="11"/>
                      </a:lnTo>
                      <a:lnTo>
                        <a:pt x="29" y="9"/>
                      </a:lnTo>
                      <a:lnTo>
                        <a:pt x="28" y="7"/>
                      </a:lnTo>
                      <a:lnTo>
                        <a:pt x="26" y="5"/>
                      </a:lnTo>
                      <a:lnTo>
                        <a:pt x="25" y="4"/>
                      </a:lnTo>
                      <a:lnTo>
                        <a:pt x="24" y="3"/>
                      </a:lnTo>
                      <a:lnTo>
                        <a:pt x="20" y="3"/>
                      </a:lnTo>
                      <a:lnTo>
                        <a:pt x="18" y="4"/>
                      </a:lnTo>
                      <a:lnTo>
                        <a:pt x="17" y="7"/>
                      </a:lnTo>
                      <a:lnTo>
                        <a:pt x="16" y="9"/>
                      </a:lnTo>
                      <a:lnTo>
                        <a:pt x="16" y="11"/>
                      </a:lnTo>
                      <a:lnTo>
                        <a:pt x="16" y="15"/>
                      </a:lnTo>
                      <a:lnTo>
                        <a:pt x="16" y="22"/>
                      </a:lnTo>
                      <a:lnTo>
                        <a:pt x="15" y="31"/>
                      </a:lnTo>
                      <a:lnTo>
                        <a:pt x="15" y="53"/>
                      </a:lnTo>
                      <a:lnTo>
                        <a:pt x="16" y="60"/>
                      </a:lnTo>
                      <a:lnTo>
                        <a:pt x="16" y="65"/>
                      </a:lnTo>
                      <a:lnTo>
                        <a:pt x="18" y="69"/>
                      </a:lnTo>
                      <a:lnTo>
                        <a:pt x="18" y="70"/>
                      </a:lnTo>
                      <a:lnTo>
                        <a:pt x="21" y="72"/>
                      </a:lnTo>
                      <a:lnTo>
                        <a:pt x="23" y="72"/>
                      </a:lnTo>
                      <a:lnTo>
                        <a:pt x="25" y="71"/>
                      </a:lnTo>
                      <a:lnTo>
                        <a:pt x="25" y="71"/>
                      </a:lnTo>
                      <a:lnTo>
                        <a:pt x="27" y="70"/>
                      </a:lnTo>
                      <a:lnTo>
                        <a:pt x="27" y="69"/>
                      </a:lnTo>
                      <a:lnTo>
                        <a:pt x="28" y="68"/>
                      </a:lnTo>
                      <a:lnTo>
                        <a:pt x="29" y="67"/>
                      </a:lnTo>
                      <a:lnTo>
                        <a:pt x="30" y="63"/>
                      </a:lnTo>
                      <a:lnTo>
                        <a:pt x="30" y="60"/>
                      </a:lnTo>
                      <a:lnTo>
                        <a:pt x="30" y="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81" name="Freeform 46"/>
                <p:cNvSpPr>
                  <a:spLocks noEditPoints="1"/>
                </p:cNvSpPr>
                <p:nvPr/>
              </p:nvSpPr>
              <p:spPr bwMode="auto">
                <a:xfrm>
                  <a:off x="1826705" y="2593848"/>
                  <a:ext cx="61341" cy="9867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33" y="0"/>
                    </a:cxn>
                    <a:cxn ang="0">
                      <a:pos x="39" y="0"/>
                    </a:cxn>
                    <a:cxn ang="0">
                      <a:pos x="39" y="47"/>
                    </a:cxn>
                    <a:cxn ang="0">
                      <a:pos x="46" y="47"/>
                    </a:cxn>
                    <a:cxn ang="0">
                      <a:pos x="46" y="57"/>
                    </a:cxn>
                    <a:cxn ang="0">
                      <a:pos x="39" y="57"/>
                    </a:cxn>
                    <a:cxn ang="0">
                      <a:pos x="39" y="74"/>
                    </a:cxn>
                    <a:cxn ang="0">
                      <a:pos x="24" y="74"/>
                    </a:cxn>
                    <a:cxn ang="0">
                      <a:pos x="24" y="57"/>
                    </a:cxn>
                    <a:cxn ang="0">
                      <a:pos x="0" y="57"/>
                    </a:cxn>
                    <a:cxn ang="0">
                      <a:pos x="0" y="47"/>
                    </a:cxn>
                    <a:cxn ang="0">
                      <a:pos x="4" y="47"/>
                    </a:cxn>
                    <a:cxn ang="0">
                      <a:pos x="24" y="47"/>
                    </a:cxn>
                    <a:cxn ang="0">
                      <a:pos x="24" y="18"/>
                    </a:cxn>
                    <a:cxn ang="0">
                      <a:pos x="4" y="47"/>
                    </a:cxn>
                  </a:cxnLst>
                  <a:rect l="0" t="0" r="r" b="b"/>
                  <a:pathLst>
                    <a:path w="46" h="74">
                      <a:moveTo>
                        <a:pt x="0" y="47"/>
                      </a:moveTo>
                      <a:lnTo>
                        <a:pt x="33" y="0"/>
                      </a:lnTo>
                      <a:lnTo>
                        <a:pt x="39" y="0"/>
                      </a:lnTo>
                      <a:lnTo>
                        <a:pt x="39" y="47"/>
                      </a:lnTo>
                      <a:lnTo>
                        <a:pt x="46" y="47"/>
                      </a:lnTo>
                      <a:lnTo>
                        <a:pt x="46" y="57"/>
                      </a:lnTo>
                      <a:lnTo>
                        <a:pt x="39" y="57"/>
                      </a:lnTo>
                      <a:lnTo>
                        <a:pt x="39" y="74"/>
                      </a:lnTo>
                      <a:lnTo>
                        <a:pt x="24" y="74"/>
                      </a:lnTo>
                      <a:lnTo>
                        <a:pt x="24" y="57"/>
                      </a:lnTo>
                      <a:lnTo>
                        <a:pt x="0" y="57"/>
                      </a:lnTo>
                      <a:lnTo>
                        <a:pt x="0" y="47"/>
                      </a:lnTo>
                      <a:close/>
                      <a:moveTo>
                        <a:pt x="4" y="47"/>
                      </a:moveTo>
                      <a:lnTo>
                        <a:pt x="24" y="47"/>
                      </a:lnTo>
                      <a:lnTo>
                        <a:pt x="24" y="18"/>
                      </a:lnTo>
                      <a:lnTo>
                        <a:pt x="4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82" name="Rectangle 47"/>
                <p:cNvSpPr>
                  <a:spLocks noChangeArrowheads="1"/>
                </p:cNvSpPr>
                <p:nvPr/>
              </p:nvSpPr>
              <p:spPr bwMode="auto">
                <a:xfrm>
                  <a:off x="1524000" y="2309812"/>
                  <a:ext cx="40005" cy="13335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83" name="Freeform 48"/>
                <p:cNvSpPr>
                  <a:spLocks noEditPoints="1"/>
                </p:cNvSpPr>
                <p:nvPr/>
              </p:nvSpPr>
              <p:spPr bwMode="auto">
                <a:xfrm>
                  <a:off x="1572006" y="2251138"/>
                  <a:ext cx="62675" cy="100013"/>
                </a:xfrm>
                <a:custGeom>
                  <a:avLst/>
                  <a:gdLst/>
                  <a:ahLst/>
                  <a:cxnLst>
                    <a:cxn ang="0">
                      <a:pos x="46" y="47"/>
                    </a:cxn>
                    <a:cxn ang="0">
                      <a:pos x="43" y="60"/>
                    </a:cxn>
                    <a:cxn ang="0">
                      <a:pos x="39" y="67"/>
                    </a:cxn>
                    <a:cxn ang="0">
                      <a:pos x="34" y="71"/>
                    </a:cxn>
                    <a:cxn ang="0">
                      <a:pos x="31" y="74"/>
                    </a:cxn>
                    <a:cxn ang="0">
                      <a:pos x="27" y="74"/>
                    </a:cxn>
                    <a:cxn ang="0">
                      <a:pos x="21" y="75"/>
                    </a:cxn>
                    <a:cxn ang="0">
                      <a:pos x="14" y="72"/>
                    </a:cxn>
                    <a:cxn ang="0">
                      <a:pos x="5" y="62"/>
                    </a:cxn>
                    <a:cxn ang="0">
                      <a:pos x="1" y="47"/>
                    </a:cxn>
                    <a:cxn ang="0">
                      <a:pos x="1" y="27"/>
                    </a:cxn>
                    <a:cxn ang="0">
                      <a:pos x="7" y="10"/>
                    </a:cxn>
                    <a:cxn ang="0">
                      <a:pos x="17" y="1"/>
                    </a:cxn>
                    <a:cxn ang="0">
                      <a:pos x="29" y="1"/>
                    </a:cxn>
                    <a:cxn ang="0">
                      <a:pos x="40" y="9"/>
                    </a:cxn>
                    <a:cxn ang="0">
                      <a:pos x="46" y="26"/>
                    </a:cxn>
                    <a:cxn ang="0">
                      <a:pos x="31" y="37"/>
                    </a:cxn>
                    <a:cxn ang="0">
                      <a:pos x="30" y="9"/>
                    </a:cxn>
                    <a:cxn ang="0">
                      <a:pos x="27" y="5"/>
                    </a:cxn>
                    <a:cxn ang="0">
                      <a:pos x="25" y="3"/>
                    </a:cxn>
                    <a:cxn ang="0">
                      <a:pos x="19" y="4"/>
                    </a:cxn>
                    <a:cxn ang="0">
                      <a:pos x="17" y="9"/>
                    </a:cxn>
                    <a:cxn ang="0">
                      <a:pos x="17" y="15"/>
                    </a:cxn>
                    <a:cxn ang="0">
                      <a:pos x="16" y="31"/>
                    </a:cxn>
                    <a:cxn ang="0">
                      <a:pos x="17" y="60"/>
                    </a:cxn>
                    <a:cxn ang="0">
                      <a:pos x="19" y="69"/>
                    </a:cxn>
                    <a:cxn ang="0">
                      <a:pos x="22" y="72"/>
                    </a:cxn>
                    <a:cxn ang="0">
                      <a:pos x="25" y="71"/>
                    </a:cxn>
                    <a:cxn ang="0">
                      <a:pos x="27" y="70"/>
                    </a:cxn>
                    <a:cxn ang="0">
                      <a:pos x="29" y="68"/>
                    </a:cxn>
                    <a:cxn ang="0">
                      <a:pos x="31" y="63"/>
                    </a:cxn>
                    <a:cxn ang="0">
                      <a:pos x="31" y="37"/>
                    </a:cxn>
                  </a:cxnLst>
                  <a:rect l="0" t="0" r="r" b="b"/>
                  <a:pathLst>
                    <a:path w="47" h="75">
                      <a:moveTo>
                        <a:pt x="47" y="37"/>
                      </a:moveTo>
                      <a:lnTo>
                        <a:pt x="46" y="47"/>
                      </a:lnTo>
                      <a:lnTo>
                        <a:pt x="44" y="58"/>
                      </a:lnTo>
                      <a:lnTo>
                        <a:pt x="43" y="60"/>
                      </a:lnTo>
                      <a:lnTo>
                        <a:pt x="42" y="63"/>
                      </a:lnTo>
                      <a:lnTo>
                        <a:pt x="39" y="67"/>
                      </a:lnTo>
                      <a:lnTo>
                        <a:pt x="37" y="69"/>
                      </a:lnTo>
                      <a:lnTo>
                        <a:pt x="34" y="71"/>
                      </a:lnTo>
                      <a:lnTo>
                        <a:pt x="32" y="72"/>
                      </a:lnTo>
                      <a:lnTo>
                        <a:pt x="31" y="74"/>
                      </a:lnTo>
                      <a:lnTo>
                        <a:pt x="29" y="74"/>
                      </a:lnTo>
                      <a:lnTo>
                        <a:pt x="27" y="74"/>
                      </a:lnTo>
                      <a:lnTo>
                        <a:pt x="25" y="75"/>
                      </a:lnTo>
                      <a:lnTo>
                        <a:pt x="21" y="75"/>
                      </a:lnTo>
                      <a:lnTo>
                        <a:pt x="17" y="74"/>
                      </a:lnTo>
                      <a:lnTo>
                        <a:pt x="14" y="72"/>
                      </a:lnTo>
                      <a:lnTo>
                        <a:pt x="9" y="68"/>
                      </a:lnTo>
                      <a:lnTo>
                        <a:pt x="5" y="62"/>
                      </a:lnTo>
                      <a:lnTo>
                        <a:pt x="2" y="56"/>
                      </a:lnTo>
                      <a:lnTo>
                        <a:pt x="1" y="47"/>
                      </a:lnTo>
                      <a:lnTo>
                        <a:pt x="0" y="39"/>
                      </a:lnTo>
                      <a:lnTo>
                        <a:pt x="1" y="27"/>
                      </a:lnTo>
                      <a:lnTo>
                        <a:pt x="4" y="17"/>
                      </a:lnTo>
                      <a:lnTo>
                        <a:pt x="7" y="10"/>
                      </a:lnTo>
                      <a:lnTo>
                        <a:pt x="12" y="4"/>
                      </a:lnTo>
                      <a:lnTo>
                        <a:pt x="17" y="1"/>
                      </a:lnTo>
                      <a:lnTo>
                        <a:pt x="23" y="0"/>
                      </a:lnTo>
                      <a:lnTo>
                        <a:pt x="29" y="1"/>
                      </a:lnTo>
                      <a:lnTo>
                        <a:pt x="35" y="4"/>
                      </a:lnTo>
                      <a:lnTo>
                        <a:pt x="40" y="9"/>
                      </a:lnTo>
                      <a:lnTo>
                        <a:pt x="44" y="16"/>
                      </a:lnTo>
                      <a:lnTo>
                        <a:pt x="46" y="26"/>
                      </a:lnTo>
                      <a:lnTo>
                        <a:pt x="47" y="37"/>
                      </a:lnTo>
                      <a:close/>
                      <a:moveTo>
                        <a:pt x="31" y="37"/>
                      </a:moveTo>
                      <a:lnTo>
                        <a:pt x="31" y="12"/>
                      </a:lnTo>
                      <a:lnTo>
                        <a:pt x="30" y="9"/>
                      </a:lnTo>
                      <a:lnTo>
                        <a:pt x="29" y="7"/>
                      </a:lnTo>
                      <a:lnTo>
                        <a:pt x="27" y="5"/>
                      </a:lnTo>
                      <a:lnTo>
                        <a:pt x="25" y="4"/>
                      </a:lnTo>
                      <a:lnTo>
                        <a:pt x="25" y="3"/>
                      </a:lnTo>
                      <a:lnTo>
                        <a:pt x="21" y="3"/>
                      </a:lnTo>
                      <a:lnTo>
                        <a:pt x="19" y="4"/>
                      </a:lnTo>
                      <a:lnTo>
                        <a:pt x="18" y="7"/>
                      </a:lnTo>
                      <a:lnTo>
                        <a:pt x="17" y="9"/>
                      </a:lnTo>
                      <a:lnTo>
                        <a:pt x="17" y="11"/>
                      </a:lnTo>
                      <a:lnTo>
                        <a:pt x="17" y="15"/>
                      </a:lnTo>
                      <a:lnTo>
                        <a:pt x="17" y="22"/>
                      </a:lnTo>
                      <a:lnTo>
                        <a:pt x="16" y="31"/>
                      </a:lnTo>
                      <a:lnTo>
                        <a:pt x="16" y="53"/>
                      </a:lnTo>
                      <a:lnTo>
                        <a:pt x="17" y="60"/>
                      </a:lnTo>
                      <a:lnTo>
                        <a:pt x="17" y="65"/>
                      </a:lnTo>
                      <a:lnTo>
                        <a:pt x="19" y="69"/>
                      </a:lnTo>
                      <a:lnTo>
                        <a:pt x="19" y="70"/>
                      </a:lnTo>
                      <a:lnTo>
                        <a:pt x="22" y="72"/>
                      </a:lnTo>
                      <a:lnTo>
                        <a:pt x="24" y="72"/>
                      </a:lnTo>
                      <a:lnTo>
                        <a:pt x="25" y="71"/>
                      </a:lnTo>
                      <a:lnTo>
                        <a:pt x="26" y="71"/>
                      </a:lnTo>
                      <a:lnTo>
                        <a:pt x="27" y="70"/>
                      </a:lnTo>
                      <a:lnTo>
                        <a:pt x="27" y="69"/>
                      </a:lnTo>
                      <a:lnTo>
                        <a:pt x="29" y="68"/>
                      </a:lnTo>
                      <a:lnTo>
                        <a:pt x="29" y="67"/>
                      </a:lnTo>
                      <a:lnTo>
                        <a:pt x="31" y="63"/>
                      </a:lnTo>
                      <a:lnTo>
                        <a:pt x="31" y="60"/>
                      </a:lnTo>
                      <a:lnTo>
                        <a:pt x="31" y="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84" name="Freeform 49"/>
                <p:cNvSpPr>
                  <a:spLocks/>
                </p:cNvSpPr>
                <p:nvPr/>
              </p:nvSpPr>
              <p:spPr bwMode="auto">
                <a:xfrm>
                  <a:off x="1646682" y="2328481"/>
                  <a:ext cx="22670" cy="22670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1" y="0"/>
                    </a:cxn>
                    <a:cxn ang="0">
                      <a:pos x="15" y="2"/>
                    </a:cxn>
                    <a:cxn ang="0">
                      <a:pos x="16" y="5"/>
                    </a:cxn>
                    <a:cxn ang="0">
                      <a:pos x="17" y="9"/>
                    </a:cxn>
                    <a:cxn ang="0">
                      <a:pos x="17" y="11"/>
                    </a:cxn>
                    <a:cxn ang="0">
                      <a:pos x="16" y="12"/>
                    </a:cxn>
                    <a:cxn ang="0">
                      <a:pos x="15" y="14"/>
                    </a:cxn>
                    <a:cxn ang="0">
                      <a:pos x="13" y="16"/>
                    </a:cxn>
                    <a:cxn ang="0">
                      <a:pos x="12" y="16"/>
                    </a:cxn>
                    <a:cxn ang="0">
                      <a:pos x="10" y="17"/>
                    </a:cxn>
                    <a:cxn ang="0">
                      <a:pos x="6" y="17"/>
                    </a:cxn>
                    <a:cxn ang="0">
                      <a:pos x="4" y="16"/>
                    </a:cxn>
                    <a:cxn ang="0">
                      <a:pos x="2" y="14"/>
                    </a:cxn>
                    <a:cxn ang="0">
                      <a:pos x="2" y="13"/>
                    </a:cxn>
                    <a:cxn ang="0">
                      <a:pos x="0" y="12"/>
                    </a:cxn>
                    <a:cxn ang="0">
                      <a:pos x="0" y="10"/>
                    </a:cxn>
                    <a:cxn ang="0">
                      <a:pos x="0" y="9"/>
                    </a:cxn>
                    <a:cxn ang="0">
                      <a:pos x="0" y="7"/>
                    </a:cxn>
                    <a:cxn ang="0">
                      <a:pos x="1" y="4"/>
                    </a:cxn>
                    <a:cxn ang="0">
                      <a:pos x="2" y="2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7" h="17">
                      <a:moveTo>
                        <a:pt x="8" y="0"/>
                      </a:move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6" y="5"/>
                      </a:lnTo>
                      <a:lnTo>
                        <a:pt x="17" y="9"/>
                      </a:lnTo>
                      <a:lnTo>
                        <a:pt x="17" y="11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3" y="16"/>
                      </a:lnTo>
                      <a:lnTo>
                        <a:pt x="12" y="16"/>
                      </a:lnTo>
                      <a:lnTo>
                        <a:pt x="10" y="17"/>
                      </a:lnTo>
                      <a:lnTo>
                        <a:pt x="6" y="17"/>
                      </a:lnTo>
                      <a:lnTo>
                        <a:pt x="4" y="16"/>
                      </a:lnTo>
                      <a:lnTo>
                        <a:pt x="2" y="14"/>
                      </a:lnTo>
                      <a:lnTo>
                        <a:pt x="2" y="13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7"/>
                      </a:lnTo>
                      <a:lnTo>
                        <a:pt x="1" y="4"/>
                      </a:lnTo>
                      <a:lnTo>
                        <a:pt x="2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85" name="Freeform 50"/>
                <p:cNvSpPr>
                  <a:spLocks noEditPoints="1"/>
                </p:cNvSpPr>
                <p:nvPr/>
              </p:nvSpPr>
              <p:spPr bwMode="auto">
                <a:xfrm>
                  <a:off x="1681353" y="2251138"/>
                  <a:ext cx="61341" cy="100013"/>
                </a:xfrm>
                <a:custGeom>
                  <a:avLst/>
                  <a:gdLst/>
                  <a:ahLst/>
                  <a:cxnLst>
                    <a:cxn ang="0">
                      <a:pos x="46" y="37"/>
                    </a:cxn>
                    <a:cxn ang="0">
                      <a:pos x="46" y="47"/>
                    </a:cxn>
                    <a:cxn ang="0">
                      <a:pos x="43" y="58"/>
                    </a:cxn>
                    <a:cxn ang="0">
                      <a:pos x="42" y="60"/>
                    </a:cxn>
                    <a:cxn ang="0">
                      <a:pos x="41" y="63"/>
                    </a:cxn>
                    <a:cxn ang="0">
                      <a:pos x="38" y="67"/>
                    </a:cxn>
                    <a:cxn ang="0">
                      <a:pos x="36" y="69"/>
                    </a:cxn>
                    <a:cxn ang="0">
                      <a:pos x="34" y="71"/>
                    </a:cxn>
                    <a:cxn ang="0">
                      <a:pos x="32" y="72"/>
                    </a:cxn>
                    <a:cxn ang="0">
                      <a:pos x="30" y="74"/>
                    </a:cxn>
                    <a:cxn ang="0">
                      <a:pos x="28" y="74"/>
                    </a:cxn>
                    <a:cxn ang="0">
                      <a:pos x="27" y="74"/>
                    </a:cxn>
                    <a:cxn ang="0">
                      <a:pos x="25" y="75"/>
                    </a:cxn>
                    <a:cxn ang="0">
                      <a:pos x="20" y="75"/>
                    </a:cxn>
                    <a:cxn ang="0">
                      <a:pos x="16" y="74"/>
                    </a:cxn>
                    <a:cxn ang="0">
                      <a:pos x="13" y="72"/>
                    </a:cxn>
                    <a:cxn ang="0">
                      <a:pos x="9" y="68"/>
                    </a:cxn>
                    <a:cxn ang="0">
                      <a:pos x="5" y="62"/>
                    </a:cxn>
                    <a:cxn ang="0">
                      <a:pos x="2" y="56"/>
                    </a:cxn>
                    <a:cxn ang="0">
                      <a:pos x="1" y="47"/>
                    </a:cxn>
                    <a:cxn ang="0">
                      <a:pos x="0" y="39"/>
                    </a:cxn>
                    <a:cxn ang="0">
                      <a:pos x="1" y="27"/>
                    </a:cxn>
                    <a:cxn ang="0">
                      <a:pos x="3" y="17"/>
                    </a:cxn>
                    <a:cxn ang="0">
                      <a:pos x="7" y="10"/>
                    </a:cxn>
                    <a:cxn ang="0">
                      <a:pos x="11" y="4"/>
                    </a:cxn>
                    <a:cxn ang="0">
                      <a:pos x="17" y="1"/>
                    </a:cxn>
                    <a:cxn ang="0">
                      <a:pos x="23" y="0"/>
                    </a:cxn>
                    <a:cxn ang="0">
                      <a:pos x="30" y="1"/>
                    </a:cxn>
                    <a:cxn ang="0">
                      <a:pos x="35" y="4"/>
                    </a:cxn>
                    <a:cxn ang="0">
                      <a:pos x="40" y="9"/>
                    </a:cxn>
                    <a:cxn ang="0">
                      <a:pos x="43" y="16"/>
                    </a:cxn>
                    <a:cxn ang="0">
                      <a:pos x="46" y="26"/>
                    </a:cxn>
                    <a:cxn ang="0">
                      <a:pos x="46" y="37"/>
                    </a:cxn>
                    <a:cxn ang="0">
                      <a:pos x="30" y="37"/>
                    </a:cxn>
                    <a:cxn ang="0">
                      <a:pos x="30" y="12"/>
                    </a:cxn>
                    <a:cxn ang="0">
                      <a:pos x="30" y="9"/>
                    </a:cxn>
                    <a:cxn ang="0">
                      <a:pos x="29" y="7"/>
                    </a:cxn>
                    <a:cxn ang="0">
                      <a:pos x="27" y="6"/>
                    </a:cxn>
                    <a:cxn ang="0">
                      <a:pos x="26" y="4"/>
                    </a:cxn>
                    <a:cxn ang="0">
                      <a:pos x="24" y="3"/>
                    </a:cxn>
                    <a:cxn ang="0">
                      <a:pos x="20" y="3"/>
                    </a:cxn>
                    <a:cxn ang="0">
                      <a:pos x="20" y="4"/>
                    </a:cxn>
                    <a:cxn ang="0">
                      <a:pos x="19" y="6"/>
                    </a:cxn>
                    <a:cxn ang="0">
                      <a:pos x="18" y="7"/>
                    </a:cxn>
                    <a:cxn ang="0">
                      <a:pos x="18" y="9"/>
                    </a:cxn>
                    <a:cxn ang="0">
                      <a:pos x="17" y="11"/>
                    </a:cxn>
                    <a:cxn ang="0">
                      <a:pos x="16" y="15"/>
                    </a:cxn>
                    <a:cxn ang="0">
                      <a:pos x="16" y="60"/>
                    </a:cxn>
                    <a:cxn ang="0">
                      <a:pos x="17" y="65"/>
                    </a:cxn>
                    <a:cxn ang="0">
                      <a:pos x="18" y="69"/>
                    </a:cxn>
                    <a:cxn ang="0">
                      <a:pos x="20" y="71"/>
                    </a:cxn>
                    <a:cxn ang="0">
                      <a:pos x="22" y="72"/>
                    </a:cxn>
                    <a:cxn ang="0">
                      <a:pos x="24" y="72"/>
                    </a:cxn>
                    <a:cxn ang="0">
                      <a:pos x="25" y="71"/>
                    </a:cxn>
                    <a:cxn ang="0">
                      <a:pos x="26" y="71"/>
                    </a:cxn>
                    <a:cxn ang="0">
                      <a:pos x="27" y="70"/>
                    </a:cxn>
                    <a:cxn ang="0">
                      <a:pos x="27" y="69"/>
                    </a:cxn>
                    <a:cxn ang="0">
                      <a:pos x="28" y="68"/>
                    </a:cxn>
                    <a:cxn ang="0">
                      <a:pos x="30" y="67"/>
                    </a:cxn>
                    <a:cxn ang="0">
                      <a:pos x="30" y="65"/>
                    </a:cxn>
                    <a:cxn ang="0">
                      <a:pos x="30" y="60"/>
                    </a:cxn>
                    <a:cxn ang="0">
                      <a:pos x="30" y="37"/>
                    </a:cxn>
                  </a:cxnLst>
                  <a:rect l="0" t="0" r="r" b="b"/>
                  <a:pathLst>
                    <a:path w="46" h="75">
                      <a:moveTo>
                        <a:pt x="46" y="37"/>
                      </a:moveTo>
                      <a:lnTo>
                        <a:pt x="46" y="47"/>
                      </a:lnTo>
                      <a:lnTo>
                        <a:pt x="43" y="58"/>
                      </a:lnTo>
                      <a:lnTo>
                        <a:pt x="42" y="60"/>
                      </a:lnTo>
                      <a:lnTo>
                        <a:pt x="41" y="63"/>
                      </a:lnTo>
                      <a:lnTo>
                        <a:pt x="38" y="67"/>
                      </a:lnTo>
                      <a:lnTo>
                        <a:pt x="36" y="69"/>
                      </a:lnTo>
                      <a:lnTo>
                        <a:pt x="34" y="71"/>
                      </a:lnTo>
                      <a:lnTo>
                        <a:pt x="32" y="72"/>
                      </a:lnTo>
                      <a:lnTo>
                        <a:pt x="30" y="74"/>
                      </a:lnTo>
                      <a:lnTo>
                        <a:pt x="28" y="74"/>
                      </a:lnTo>
                      <a:lnTo>
                        <a:pt x="27" y="74"/>
                      </a:lnTo>
                      <a:lnTo>
                        <a:pt x="25" y="75"/>
                      </a:lnTo>
                      <a:lnTo>
                        <a:pt x="20" y="75"/>
                      </a:lnTo>
                      <a:lnTo>
                        <a:pt x="16" y="74"/>
                      </a:lnTo>
                      <a:lnTo>
                        <a:pt x="13" y="72"/>
                      </a:lnTo>
                      <a:lnTo>
                        <a:pt x="9" y="68"/>
                      </a:lnTo>
                      <a:lnTo>
                        <a:pt x="5" y="62"/>
                      </a:lnTo>
                      <a:lnTo>
                        <a:pt x="2" y="56"/>
                      </a:lnTo>
                      <a:lnTo>
                        <a:pt x="1" y="47"/>
                      </a:lnTo>
                      <a:lnTo>
                        <a:pt x="0" y="39"/>
                      </a:lnTo>
                      <a:lnTo>
                        <a:pt x="1" y="27"/>
                      </a:lnTo>
                      <a:lnTo>
                        <a:pt x="3" y="17"/>
                      </a:lnTo>
                      <a:lnTo>
                        <a:pt x="7" y="10"/>
                      </a:lnTo>
                      <a:lnTo>
                        <a:pt x="11" y="4"/>
                      </a:lnTo>
                      <a:lnTo>
                        <a:pt x="17" y="1"/>
                      </a:lnTo>
                      <a:lnTo>
                        <a:pt x="23" y="0"/>
                      </a:lnTo>
                      <a:lnTo>
                        <a:pt x="30" y="1"/>
                      </a:lnTo>
                      <a:lnTo>
                        <a:pt x="35" y="4"/>
                      </a:lnTo>
                      <a:lnTo>
                        <a:pt x="40" y="9"/>
                      </a:lnTo>
                      <a:lnTo>
                        <a:pt x="43" y="16"/>
                      </a:lnTo>
                      <a:lnTo>
                        <a:pt x="46" y="26"/>
                      </a:lnTo>
                      <a:lnTo>
                        <a:pt x="46" y="37"/>
                      </a:lnTo>
                      <a:close/>
                      <a:moveTo>
                        <a:pt x="30" y="37"/>
                      </a:moveTo>
                      <a:lnTo>
                        <a:pt x="30" y="12"/>
                      </a:lnTo>
                      <a:lnTo>
                        <a:pt x="30" y="9"/>
                      </a:lnTo>
                      <a:lnTo>
                        <a:pt x="29" y="7"/>
                      </a:lnTo>
                      <a:lnTo>
                        <a:pt x="27" y="6"/>
                      </a:lnTo>
                      <a:lnTo>
                        <a:pt x="26" y="4"/>
                      </a:lnTo>
                      <a:lnTo>
                        <a:pt x="24" y="3"/>
                      </a:lnTo>
                      <a:lnTo>
                        <a:pt x="20" y="3"/>
                      </a:lnTo>
                      <a:lnTo>
                        <a:pt x="20" y="4"/>
                      </a:lnTo>
                      <a:lnTo>
                        <a:pt x="19" y="6"/>
                      </a:lnTo>
                      <a:lnTo>
                        <a:pt x="18" y="7"/>
                      </a:lnTo>
                      <a:lnTo>
                        <a:pt x="18" y="9"/>
                      </a:lnTo>
                      <a:lnTo>
                        <a:pt x="17" y="11"/>
                      </a:lnTo>
                      <a:lnTo>
                        <a:pt x="16" y="15"/>
                      </a:lnTo>
                      <a:lnTo>
                        <a:pt x="16" y="60"/>
                      </a:lnTo>
                      <a:lnTo>
                        <a:pt x="17" y="65"/>
                      </a:lnTo>
                      <a:lnTo>
                        <a:pt x="18" y="69"/>
                      </a:lnTo>
                      <a:lnTo>
                        <a:pt x="20" y="71"/>
                      </a:lnTo>
                      <a:lnTo>
                        <a:pt x="22" y="72"/>
                      </a:lnTo>
                      <a:lnTo>
                        <a:pt x="24" y="72"/>
                      </a:lnTo>
                      <a:lnTo>
                        <a:pt x="25" y="71"/>
                      </a:lnTo>
                      <a:lnTo>
                        <a:pt x="26" y="71"/>
                      </a:lnTo>
                      <a:lnTo>
                        <a:pt x="27" y="70"/>
                      </a:lnTo>
                      <a:lnTo>
                        <a:pt x="27" y="69"/>
                      </a:lnTo>
                      <a:lnTo>
                        <a:pt x="28" y="68"/>
                      </a:lnTo>
                      <a:lnTo>
                        <a:pt x="30" y="67"/>
                      </a:lnTo>
                      <a:lnTo>
                        <a:pt x="30" y="65"/>
                      </a:lnTo>
                      <a:lnTo>
                        <a:pt x="30" y="60"/>
                      </a:lnTo>
                      <a:lnTo>
                        <a:pt x="30" y="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86" name="Freeform 51"/>
                <p:cNvSpPr>
                  <a:spLocks noEditPoints="1"/>
                </p:cNvSpPr>
                <p:nvPr/>
              </p:nvSpPr>
              <p:spPr bwMode="auto">
                <a:xfrm>
                  <a:off x="1754696" y="2251138"/>
                  <a:ext cx="61341" cy="100013"/>
                </a:xfrm>
                <a:custGeom>
                  <a:avLst/>
                  <a:gdLst/>
                  <a:ahLst/>
                  <a:cxnLst>
                    <a:cxn ang="0">
                      <a:pos x="45" y="47"/>
                    </a:cxn>
                    <a:cxn ang="0">
                      <a:pos x="42" y="60"/>
                    </a:cxn>
                    <a:cxn ang="0">
                      <a:pos x="38" y="67"/>
                    </a:cxn>
                    <a:cxn ang="0">
                      <a:pos x="33" y="71"/>
                    </a:cxn>
                    <a:cxn ang="0">
                      <a:pos x="27" y="74"/>
                    </a:cxn>
                    <a:cxn ang="0">
                      <a:pos x="20" y="75"/>
                    </a:cxn>
                    <a:cxn ang="0">
                      <a:pos x="15" y="74"/>
                    </a:cxn>
                    <a:cxn ang="0">
                      <a:pos x="8" y="68"/>
                    </a:cxn>
                    <a:cxn ang="0">
                      <a:pos x="5" y="63"/>
                    </a:cxn>
                    <a:cxn ang="0">
                      <a:pos x="2" y="58"/>
                    </a:cxn>
                    <a:cxn ang="0">
                      <a:pos x="0" y="47"/>
                    </a:cxn>
                    <a:cxn ang="0">
                      <a:pos x="0" y="27"/>
                    </a:cxn>
                    <a:cxn ang="0">
                      <a:pos x="6" y="10"/>
                    </a:cxn>
                    <a:cxn ang="0">
                      <a:pos x="16" y="1"/>
                    </a:cxn>
                    <a:cxn ang="0">
                      <a:pos x="29" y="1"/>
                    </a:cxn>
                    <a:cxn ang="0">
                      <a:pos x="39" y="9"/>
                    </a:cxn>
                    <a:cxn ang="0">
                      <a:pos x="45" y="26"/>
                    </a:cxn>
                    <a:cxn ang="0">
                      <a:pos x="30" y="37"/>
                    </a:cxn>
                    <a:cxn ang="0">
                      <a:pos x="29" y="9"/>
                    </a:cxn>
                    <a:cxn ang="0">
                      <a:pos x="26" y="5"/>
                    </a:cxn>
                    <a:cxn ang="0">
                      <a:pos x="24" y="3"/>
                    </a:cxn>
                    <a:cxn ang="0">
                      <a:pos x="18" y="4"/>
                    </a:cxn>
                    <a:cxn ang="0">
                      <a:pos x="16" y="9"/>
                    </a:cxn>
                    <a:cxn ang="0">
                      <a:pos x="16" y="15"/>
                    </a:cxn>
                    <a:cxn ang="0">
                      <a:pos x="15" y="31"/>
                    </a:cxn>
                    <a:cxn ang="0">
                      <a:pos x="16" y="60"/>
                    </a:cxn>
                    <a:cxn ang="0">
                      <a:pos x="18" y="69"/>
                    </a:cxn>
                    <a:cxn ang="0">
                      <a:pos x="21" y="72"/>
                    </a:cxn>
                    <a:cxn ang="0">
                      <a:pos x="25" y="71"/>
                    </a:cxn>
                    <a:cxn ang="0">
                      <a:pos x="27" y="70"/>
                    </a:cxn>
                    <a:cxn ang="0">
                      <a:pos x="28" y="68"/>
                    </a:cxn>
                    <a:cxn ang="0">
                      <a:pos x="30" y="63"/>
                    </a:cxn>
                    <a:cxn ang="0">
                      <a:pos x="30" y="37"/>
                    </a:cxn>
                  </a:cxnLst>
                  <a:rect l="0" t="0" r="r" b="b"/>
                  <a:pathLst>
                    <a:path w="46" h="75">
                      <a:moveTo>
                        <a:pt x="46" y="37"/>
                      </a:moveTo>
                      <a:lnTo>
                        <a:pt x="45" y="47"/>
                      </a:lnTo>
                      <a:lnTo>
                        <a:pt x="43" y="58"/>
                      </a:lnTo>
                      <a:lnTo>
                        <a:pt x="42" y="60"/>
                      </a:lnTo>
                      <a:lnTo>
                        <a:pt x="41" y="63"/>
                      </a:lnTo>
                      <a:lnTo>
                        <a:pt x="38" y="67"/>
                      </a:lnTo>
                      <a:lnTo>
                        <a:pt x="36" y="69"/>
                      </a:lnTo>
                      <a:lnTo>
                        <a:pt x="33" y="71"/>
                      </a:lnTo>
                      <a:lnTo>
                        <a:pt x="29" y="74"/>
                      </a:lnTo>
                      <a:lnTo>
                        <a:pt x="27" y="74"/>
                      </a:lnTo>
                      <a:lnTo>
                        <a:pt x="25" y="75"/>
                      </a:lnTo>
                      <a:lnTo>
                        <a:pt x="20" y="75"/>
                      </a:lnTo>
                      <a:lnTo>
                        <a:pt x="18" y="74"/>
                      </a:lnTo>
                      <a:lnTo>
                        <a:pt x="15" y="74"/>
                      </a:lnTo>
                      <a:lnTo>
                        <a:pt x="13" y="72"/>
                      </a:lnTo>
                      <a:lnTo>
                        <a:pt x="8" y="68"/>
                      </a:lnTo>
                      <a:lnTo>
                        <a:pt x="6" y="65"/>
                      </a:lnTo>
                      <a:lnTo>
                        <a:pt x="5" y="63"/>
                      </a:lnTo>
                      <a:lnTo>
                        <a:pt x="4" y="60"/>
                      </a:lnTo>
                      <a:lnTo>
                        <a:pt x="2" y="58"/>
                      </a:lnTo>
                      <a:lnTo>
                        <a:pt x="2" y="56"/>
                      </a:lnTo>
                      <a:lnTo>
                        <a:pt x="0" y="47"/>
                      </a:lnTo>
                      <a:lnTo>
                        <a:pt x="0" y="39"/>
                      </a:lnTo>
                      <a:lnTo>
                        <a:pt x="0" y="27"/>
                      </a:lnTo>
                      <a:lnTo>
                        <a:pt x="3" y="17"/>
                      </a:lnTo>
                      <a:lnTo>
                        <a:pt x="6" y="10"/>
                      </a:lnTo>
                      <a:lnTo>
                        <a:pt x="11" y="4"/>
                      </a:lnTo>
                      <a:lnTo>
                        <a:pt x="16" y="1"/>
                      </a:lnTo>
                      <a:lnTo>
                        <a:pt x="22" y="0"/>
                      </a:lnTo>
                      <a:lnTo>
                        <a:pt x="29" y="1"/>
                      </a:lnTo>
                      <a:lnTo>
                        <a:pt x="35" y="4"/>
                      </a:lnTo>
                      <a:lnTo>
                        <a:pt x="39" y="9"/>
                      </a:lnTo>
                      <a:lnTo>
                        <a:pt x="43" y="16"/>
                      </a:lnTo>
                      <a:lnTo>
                        <a:pt x="45" y="26"/>
                      </a:lnTo>
                      <a:lnTo>
                        <a:pt x="46" y="37"/>
                      </a:lnTo>
                      <a:close/>
                      <a:moveTo>
                        <a:pt x="30" y="37"/>
                      </a:moveTo>
                      <a:lnTo>
                        <a:pt x="30" y="12"/>
                      </a:lnTo>
                      <a:lnTo>
                        <a:pt x="29" y="9"/>
                      </a:lnTo>
                      <a:lnTo>
                        <a:pt x="28" y="7"/>
                      </a:lnTo>
                      <a:lnTo>
                        <a:pt x="26" y="5"/>
                      </a:lnTo>
                      <a:lnTo>
                        <a:pt x="25" y="4"/>
                      </a:lnTo>
                      <a:lnTo>
                        <a:pt x="24" y="3"/>
                      </a:lnTo>
                      <a:lnTo>
                        <a:pt x="20" y="3"/>
                      </a:lnTo>
                      <a:lnTo>
                        <a:pt x="18" y="4"/>
                      </a:lnTo>
                      <a:lnTo>
                        <a:pt x="17" y="7"/>
                      </a:lnTo>
                      <a:lnTo>
                        <a:pt x="16" y="9"/>
                      </a:lnTo>
                      <a:lnTo>
                        <a:pt x="16" y="11"/>
                      </a:lnTo>
                      <a:lnTo>
                        <a:pt x="16" y="15"/>
                      </a:lnTo>
                      <a:lnTo>
                        <a:pt x="16" y="22"/>
                      </a:lnTo>
                      <a:lnTo>
                        <a:pt x="15" y="31"/>
                      </a:lnTo>
                      <a:lnTo>
                        <a:pt x="15" y="53"/>
                      </a:lnTo>
                      <a:lnTo>
                        <a:pt x="16" y="60"/>
                      </a:lnTo>
                      <a:lnTo>
                        <a:pt x="16" y="65"/>
                      </a:lnTo>
                      <a:lnTo>
                        <a:pt x="18" y="69"/>
                      </a:lnTo>
                      <a:lnTo>
                        <a:pt x="18" y="70"/>
                      </a:lnTo>
                      <a:lnTo>
                        <a:pt x="21" y="72"/>
                      </a:lnTo>
                      <a:lnTo>
                        <a:pt x="23" y="72"/>
                      </a:lnTo>
                      <a:lnTo>
                        <a:pt x="25" y="71"/>
                      </a:lnTo>
                      <a:lnTo>
                        <a:pt x="25" y="71"/>
                      </a:lnTo>
                      <a:lnTo>
                        <a:pt x="27" y="70"/>
                      </a:lnTo>
                      <a:lnTo>
                        <a:pt x="27" y="69"/>
                      </a:lnTo>
                      <a:lnTo>
                        <a:pt x="28" y="68"/>
                      </a:lnTo>
                      <a:lnTo>
                        <a:pt x="29" y="67"/>
                      </a:lnTo>
                      <a:lnTo>
                        <a:pt x="30" y="63"/>
                      </a:lnTo>
                      <a:lnTo>
                        <a:pt x="30" y="60"/>
                      </a:lnTo>
                      <a:lnTo>
                        <a:pt x="30" y="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87" name="Freeform 52"/>
                <p:cNvSpPr>
                  <a:spLocks/>
                </p:cNvSpPr>
                <p:nvPr/>
              </p:nvSpPr>
              <p:spPr bwMode="auto">
                <a:xfrm>
                  <a:off x="1824038" y="2251138"/>
                  <a:ext cx="62675" cy="98679"/>
                </a:xfrm>
                <a:custGeom>
                  <a:avLst/>
                  <a:gdLst/>
                  <a:ahLst/>
                  <a:cxnLst>
                    <a:cxn ang="0">
                      <a:pos x="43" y="74"/>
                    </a:cxn>
                    <a:cxn ang="0">
                      <a:pos x="0" y="74"/>
                    </a:cxn>
                    <a:cxn ang="0">
                      <a:pos x="0" y="72"/>
                    </a:cxn>
                    <a:cxn ang="0">
                      <a:pos x="10" y="62"/>
                    </a:cxn>
                    <a:cxn ang="0">
                      <a:pos x="17" y="53"/>
                    </a:cxn>
                    <a:cxn ang="0">
                      <a:pos x="22" y="46"/>
                    </a:cxn>
                    <a:cxn ang="0">
                      <a:pos x="26" y="41"/>
                    </a:cxn>
                    <a:cxn ang="0">
                      <a:pos x="29" y="33"/>
                    </a:cxn>
                    <a:cxn ang="0">
                      <a:pos x="29" y="25"/>
                    </a:cxn>
                    <a:cxn ang="0">
                      <a:pos x="29" y="22"/>
                    </a:cxn>
                    <a:cxn ang="0">
                      <a:pos x="29" y="20"/>
                    </a:cxn>
                    <a:cxn ang="0">
                      <a:pos x="26" y="16"/>
                    </a:cxn>
                    <a:cxn ang="0">
                      <a:pos x="22" y="13"/>
                    </a:cxn>
                    <a:cxn ang="0">
                      <a:pos x="19" y="12"/>
                    </a:cxn>
                    <a:cxn ang="0">
                      <a:pos x="16" y="12"/>
                    </a:cxn>
                    <a:cxn ang="0">
                      <a:pos x="11" y="13"/>
                    </a:cxn>
                    <a:cxn ang="0">
                      <a:pos x="7" y="16"/>
                    </a:cxn>
                    <a:cxn ang="0">
                      <a:pos x="3" y="20"/>
                    </a:cxn>
                    <a:cxn ang="0">
                      <a:pos x="1" y="20"/>
                    </a:cxn>
                    <a:cxn ang="0">
                      <a:pos x="5" y="11"/>
                    </a:cxn>
                    <a:cxn ang="0">
                      <a:pos x="10" y="4"/>
                    </a:cxn>
                    <a:cxn ang="0">
                      <a:pos x="16" y="1"/>
                    </a:cxn>
                    <a:cxn ang="0">
                      <a:pos x="23" y="0"/>
                    </a:cxn>
                    <a:cxn ang="0">
                      <a:pos x="26" y="0"/>
                    </a:cxn>
                    <a:cxn ang="0">
                      <a:pos x="29" y="1"/>
                    </a:cxn>
                    <a:cxn ang="0">
                      <a:pos x="32" y="1"/>
                    </a:cxn>
                    <a:cxn ang="0">
                      <a:pos x="34" y="2"/>
                    </a:cxn>
                    <a:cxn ang="0">
                      <a:pos x="38" y="6"/>
                    </a:cxn>
                    <a:cxn ang="0">
                      <a:pos x="41" y="9"/>
                    </a:cxn>
                    <a:cxn ang="0">
                      <a:pos x="42" y="12"/>
                    </a:cxn>
                    <a:cxn ang="0">
                      <a:pos x="43" y="14"/>
                    </a:cxn>
                    <a:cxn ang="0">
                      <a:pos x="43" y="16"/>
                    </a:cxn>
                    <a:cxn ang="0">
                      <a:pos x="44" y="18"/>
                    </a:cxn>
                    <a:cxn ang="0">
                      <a:pos x="43" y="25"/>
                    </a:cxn>
                    <a:cxn ang="0">
                      <a:pos x="41" y="33"/>
                    </a:cxn>
                    <a:cxn ang="0">
                      <a:pos x="36" y="41"/>
                    </a:cxn>
                    <a:cxn ang="0">
                      <a:pos x="28" y="49"/>
                    </a:cxn>
                    <a:cxn ang="0">
                      <a:pos x="16" y="60"/>
                    </a:cxn>
                    <a:cxn ang="0">
                      <a:pos x="39" y="60"/>
                    </a:cxn>
                    <a:cxn ang="0">
                      <a:pos x="41" y="60"/>
                    </a:cxn>
                    <a:cxn ang="0">
                      <a:pos x="43" y="57"/>
                    </a:cxn>
                    <a:cxn ang="0">
                      <a:pos x="44" y="56"/>
                    </a:cxn>
                    <a:cxn ang="0">
                      <a:pos x="45" y="53"/>
                    </a:cxn>
                    <a:cxn ang="0">
                      <a:pos x="47" y="53"/>
                    </a:cxn>
                    <a:cxn ang="0">
                      <a:pos x="43" y="74"/>
                    </a:cxn>
                  </a:cxnLst>
                  <a:rect l="0" t="0" r="r" b="b"/>
                  <a:pathLst>
                    <a:path w="47" h="74">
                      <a:moveTo>
                        <a:pt x="43" y="74"/>
                      </a:moveTo>
                      <a:lnTo>
                        <a:pt x="0" y="74"/>
                      </a:lnTo>
                      <a:lnTo>
                        <a:pt x="0" y="72"/>
                      </a:lnTo>
                      <a:lnTo>
                        <a:pt x="10" y="62"/>
                      </a:lnTo>
                      <a:lnTo>
                        <a:pt x="17" y="53"/>
                      </a:lnTo>
                      <a:lnTo>
                        <a:pt x="22" y="46"/>
                      </a:lnTo>
                      <a:lnTo>
                        <a:pt x="26" y="41"/>
                      </a:lnTo>
                      <a:lnTo>
                        <a:pt x="29" y="33"/>
                      </a:lnTo>
                      <a:lnTo>
                        <a:pt x="29" y="25"/>
                      </a:lnTo>
                      <a:lnTo>
                        <a:pt x="29" y="22"/>
                      </a:lnTo>
                      <a:lnTo>
                        <a:pt x="29" y="20"/>
                      </a:lnTo>
                      <a:lnTo>
                        <a:pt x="26" y="16"/>
                      </a:lnTo>
                      <a:lnTo>
                        <a:pt x="22" y="13"/>
                      </a:lnTo>
                      <a:lnTo>
                        <a:pt x="19" y="12"/>
                      </a:lnTo>
                      <a:lnTo>
                        <a:pt x="16" y="12"/>
                      </a:lnTo>
                      <a:lnTo>
                        <a:pt x="11" y="13"/>
                      </a:lnTo>
                      <a:lnTo>
                        <a:pt x="7" y="16"/>
                      </a:lnTo>
                      <a:lnTo>
                        <a:pt x="3" y="20"/>
                      </a:lnTo>
                      <a:lnTo>
                        <a:pt x="1" y="20"/>
                      </a:lnTo>
                      <a:lnTo>
                        <a:pt x="5" y="11"/>
                      </a:lnTo>
                      <a:lnTo>
                        <a:pt x="10" y="4"/>
                      </a:lnTo>
                      <a:lnTo>
                        <a:pt x="16" y="1"/>
                      </a:lnTo>
                      <a:lnTo>
                        <a:pt x="23" y="0"/>
                      </a:lnTo>
                      <a:lnTo>
                        <a:pt x="26" y="0"/>
                      </a:lnTo>
                      <a:lnTo>
                        <a:pt x="29" y="1"/>
                      </a:lnTo>
                      <a:lnTo>
                        <a:pt x="32" y="1"/>
                      </a:lnTo>
                      <a:lnTo>
                        <a:pt x="34" y="2"/>
                      </a:lnTo>
                      <a:lnTo>
                        <a:pt x="38" y="6"/>
                      </a:lnTo>
                      <a:lnTo>
                        <a:pt x="41" y="9"/>
                      </a:lnTo>
                      <a:lnTo>
                        <a:pt x="42" y="12"/>
                      </a:lnTo>
                      <a:lnTo>
                        <a:pt x="43" y="14"/>
                      </a:lnTo>
                      <a:lnTo>
                        <a:pt x="43" y="16"/>
                      </a:lnTo>
                      <a:lnTo>
                        <a:pt x="44" y="18"/>
                      </a:lnTo>
                      <a:lnTo>
                        <a:pt x="43" y="25"/>
                      </a:lnTo>
                      <a:lnTo>
                        <a:pt x="41" y="33"/>
                      </a:lnTo>
                      <a:lnTo>
                        <a:pt x="36" y="41"/>
                      </a:lnTo>
                      <a:lnTo>
                        <a:pt x="28" y="49"/>
                      </a:lnTo>
                      <a:lnTo>
                        <a:pt x="16" y="60"/>
                      </a:lnTo>
                      <a:lnTo>
                        <a:pt x="39" y="60"/>
                      </a:lnTo>
                      <a:lnTo>
                        <a:pt x="41" y="60"/>
                      </a:lnTo>
                      <a:lnTo>
                        <a:pt x="43" y="57"/>
                      </a:lnTo>
                      <a:lnTo>
                        <a:pt x="44" y="56"/>
                      </a:lnTo>
                      <a:lnTo>
                        <a:pt x="45" y="53"/>
                      </a:lnTo>
                      <a:lnTo>
                        <a:pt x="47" y="53"/>
                      </a:lnTo>
                      <a:lnTo>
                        <a:pt x="43" y="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88" name="Freeform 53"/>
                <p:cNvSpPr>
                  <a:spLocks noEditPoints="1"/>
                </p:cNvSpPr>
                <p:nvPr/>
              </p:nvSpPr>
              <p:spPr bwMode="auto">
                <a:xfrm>
                  <a:off x="1826705" y="1908429"/>
                  <a:ext cx="61341" cy="100013"/>
                </a:xfrm>
                <a:custGeom>
                  <a:avLst/>
                  <a:gdLst/>
                  <a:ahLst/>
                  <a:cxnLst>
                    <a:cxn ang="0">
                      <a:pos x="46" y="37"/>
                    </a:cxn>
                    <a:cxn ang="0">
                      <a:pos x="45" y="47"/>
                    </a:cxn>
                    <a:cxn ang="0">
                      <a:pos x="43" y="57"/>
                    </a:cxn>
                    <a:cxn ang="0">
                      <a:pos x="42" y="60"/>
                    </a:cxn>
                    <a:cxn ang="0">
                      <a:pos x="41" y="62"/>
                    </a:cxn>
                    <a:cxn ang="0">
                      <a:pos x="38" y="67"/>
                    </a:cxn>
                    <a:cxn ang="0">
                      <a:pos x="34" y="71"/>
                    </a:cxn>
                    <a:cxn ang="0">
                      <a:pos x="31" y="72"/>
                    </a:cxn>
                    <a:cxn ang="0">
                      <a:pos x="30" y="73"/>
                    </a:cxn>
                    <a:cxn ang="0">
                      <a:pos x="28" y="74"/>
                    </a:cxn>
                    <a:cxn ang="0">
                      <a:pos x="27" y="74"/>
                    </a:cxn>
                    <a:cxn ang="0">
                      <a:pos x="24" y="75"/>
                    </a:cxn>
                    <a:cxn ang="0">
                      <a:pos x="20" y="75"/>
                    </a:cxn>
                    <a:cxn ang="0">
                      <a:pos x="16" y="73"/>
                    </a:cxn>
                    <a:cxn ang="0">
                      <a:pos x="13" y="72"/>
                    </a:cxn>
                    <a:cxn ang="0">
                      <a:pos x="8" y="67"/>
                    </a:cxn>
                    <a:cxn ang="0">
                      <a:pos x="4" y="62"/>
                    </a:cxn>
                    <a:cxn ang="0">
                      <a:pos x="2" y="55"/>
                    </a:cxn>
                    <a:cxn ang="0">
                      <a:pos x="0" y="46"/>
                    </a:cxn>
                    <a:cxn ang="0">
                      <a:pos x="0" y="38"/>
                    </a:cxn>
                    <a:cxn ang="0">
                      <a:pos x="0" y="27"/>
                    </a:cxn>
                    <a:cxn ang="0">
                      <a:pos x="3" y="17"/>
                    </a:cxn>
                    <a:cxn ang="0">
                      <a:pos x="6" y="9"/>
                    </a:cxn>
                    <a:cxn ang="0">
                      <a:pos x="11" y="4"/>
                    </a:cxn>
                    <a:cxn ang="0">
                      <a:pos x="16" y="0"/>
                    </a:cxn>
                    <a:cxn ang="0">
                      <a:pos x="22" y="0"/>
                    </a:cxn>
                    <a:cxn ang="0">
                      <a:pos x="29" y="0"/>
                    </a:cxn>
                    <a:cxn ang="0">
                      <a:pos x="35" y="4"/>
                    </a:cxn>
                    <a:cxn ang="0">
                      <a:pos x="39" y="8"/>
                    </a:cxn>
                    <a:cxn ang="0">
                      <a:pos x="43" y="15"/>
                    </a:cxn>
                    <a:cxn ang="0">
                      <a:pos x="45" y="26"/>
                    </a:cxn>
                    <a:cxn ang="0">
                      <a:pos x="46" y="37"/>
                    </a:cxn>
                    <a:cxn ang="0">
                      <a:pos x="30" y="37"/>
                    </a:cxn>
                    <a:cxn ang="0">
                      <a:pos x="30" y="11"/>
                    </a:cxn>
                    <a:cxn ang="0">
                      <a:pos x="29" y="8"/>
                    </a:cxn>
                    <a:cxn ang="0">
                      <a:pos x="29" y="6"/>
                    </a:cxn>
                    <a:cxn ang="0">
                      <a:pos x="27" y="5"/>
                    </a:cxn>
                    <a:cxn ang="0">
                      <a:pos x="25" y="4"/>
                    </a:cxn>
                    <a:cxn ang="0">
                      <a:pos x="24" y="3"/>
                    </a:cxn>
                    <a:cxn ang="0">
                      <a:pos x="20" y="3"/>
                    </a:cxn>
                    <a:cxn ang="0">
                      <a:pos x="19" y="4"/>
                    </a:cxn>
                    <a:cxn ang="0">
                      <a:pos x="18" y="5"/>
                    </a:cxn>
                    <a:cxn ang="0">
                      <a:pos x="17" y="6"/>
                    </a:cxn>
                    <a:cxn ang="0">
                      <a:pos x="17" y="8"/>
                    </a:cxn>
                    <a:cxn ang="0">
                      <a:pos x="16" y="10"/>
                    </a:cxn>
                    <a:cxn ang="0">
                      <a:pos x="16" y="14"/>
                    </a:cxn>
                    <a:cxn ang="0">
                      <a:pos x="16" y="60"/>
                    </a:cxn>
                    <a:cxn ang="0">
                      <a:pos x="16" y="64"/>
                    </a:cxn>
                    <a:cxn ang="0">
                      <a:pos x="18" y="69"/>
                    </a:cxn>
                    <a:cxn ang="0">
                      <a:pos x="20" y="71"/>
                    </a:cxn>
                    <a:cxn ang="0">
                      <a:pos x="22" y="71"/>
                    </a:cxn>
                    <a:cxn ang="0">
                      <a:pos x="23" y="71"/>
                    </a:cxn>
                    <a:cxn ang="0">
                      <a:pos x="24" y="71"/>
                    </a:cxn>
                    <a:cxn ang="0">
                      <a:pos x="25" y="71"/>
                    </a:cxn>
                    <a:cxn ang="0">
                      <a:pos x="27" y="70"/>
                    </a:cxn>
                    <a:cxn ang="0">
                      <a:pos x="27" y="69"/>
                    </a:cxn>
                    <a:cxn ang="0">
                      <a:pos x="28" y="68"/>
                    </a:cxn>
                    <a:cxn ang="0">
                      <a:pos x="29" y="67"/>
                    </a:cxn>
                    <a:cxn ang="0">
                      <a:pos x="30" y="64"/>
                    </a:cxn>
                    <a:cxn ang="0">
                      <a:pos x="30" y="60"/>
                    </a:cxn>
                    <a:cxn ang="0">
                      <a:pos x="30" y="37"/>
                    </a:cxn>
                  </a:cxnLst>
                  <a:rect l="0" t="0" r="r" b="b"/>
                  <a:pathLst>
                    <a:path w="46" h="75">
                      <a:moveTo>
                        <a:pt x="46" y="37"/>
                      </a:moveTo>
                      <a:lnTo>
                        <a:pt x="45" y="47"/>
                      </a:lnTo>
                      <a:lnTo>
                        <a:pt x="43" y="57"/>
                      </a:lnTo>
                      <a:lnTo>
                        <a:pt x="42" y="60"/>
                      </a:lnTo>
                      <a:lnTo>
                        <a:pt x="41" y="62"/>
                      </a:lnTo>
                      <a:lnTo>
                        <a:pt x="38" y="67"/>
                      </a:lnTo>
                      <a:lnTo>
                        <a:pt x="34" y="71"/>
                      </a:lnTo>
                      <a:lnTo>
                        <a:pt x="31" y="72"/>
                      </a:lnTo>
                      <a:lnTo>
                        <a:pt x="30" y="73"/>
                      </a:lnTo>
                      <a:lnTo>
                        <a:pt x="28" y="74"/>
                      </a:lnTo>
                      <a:lnTo>
                        <a:pt x="27" y="74"/>
                      </a:lnTo>
                      <a:lnTo>
                        <a:pt x="24" y="75"/>
                      </a:lnTo>
                      <a:lnTo>
                        <a:pt x="20" y="75"/>
                      </a:lnTo>
                      <a:lnTo>
                        <a:pt x="16" y="73"/>
                      </a:lnTo>
                      <a:lnTo>
                        <a:pt x="13" y="72"/>
                      </a:lnTo>
                      <a:lnTo>
                        <a:pt x="8" y="67"/>
                      </a:lnTo>
                      <a:lnTo>
                        <a:pt x="4" y="62"/>
                      </a:lnTo>
                      <a:lnTo>
                        <a:pt x="2" y="55"/>
                      </a:lnTo>
                      <a:lnTo>
                        <a:pt x="0" y="46"/>
                      </a:lnTo>
                      <a:lnTo>
                        <a:pt x="0" y="38"/>
                      </a:lnTo>
                      <a:lnTo>
                        <a:pt x="0" y="27"/>
                      </a:lnTo>
                      <a:lnTo>
                        <a:pt x="3" y="17"/>
                      </a:lnTo>
                      <a:lnTo>
                        <a:pt x="6" y="9"/>
                      </a:lnTo>
                      <a:lnTo>
                        <a:pt x="11" y="4"/>
                      </a:lnTo>
                      <a:lnTo>
                        <a:pt x="16" y="0"/>
                      </a:lnTo>
                      <a:lnTo>
                        <a:pt x="22" y="0"/>
                      </a:lnTo>
                      <a:lnTo>
                        <a:pt x="29" y="0"/>
                      </a:lnTo>
                      <a:lnTo>
                        <a:pt x="35" y="4"/>
                      </a:lnTo>
                      <a:lnTo>
                        <a:pt x="39" y="8"/>
                      </a:lnTo>
                      <a:lnTo>
                        <a:pt x="43" y="15"/>
                      </a:lnTo>
                      <a:lnTo>
                        <a:pt x="45" y="26"/>
                      </a:lnTo>
                      <a:lnTo>
                        <a:pt x="46" y="37"/>
                      </a:lnTo>
                      <a:close/>
                      <a:moveTo>
                        <a:pt x="30" y="37"/>
                      </a:moveTo>
                      <a:lnTo>
                        <a:pt x="30" y="11"/>
                      </a:lnTo>
                      <a:lnTo>
                        <a:pt x="29" y="8"/>
                      </a:lnTo>
                      <a:lnTo>
                        <a:pt x="29" y="6"/>
                      </a:lnTo>
                      <a:lnTo>
                        <a:pt x="27" y="5"/>
                      </a:lnTo>
                      <a:lnTo>
                        <a:pt x="25" y="4"/>
                      </a:lnTo>
                      <a:lnTo>
                        <a:pt x="24" y="3"/>
                      </a:lnTo>
                      <a:lnTo>
                        <a:pt x="20" y="3"/>
                      </a:lnTo>
                      <a:lnTo>
                        <a:pt x="19" y="4"/>
                      </a:lnTo>
                      <a:lnTo>
                        <a:pt x="18" y="5"/>
                      </a:lnTo>
                      <a:lnTo>
                        <a:pt x="17" y="6"/>
                      </a:lnTo>
                      <a:lnTo>
                        <a:pt x="17" y="8"/>
                      </a:lnTo>
                      <a:lnTo>
                        <a:pt x="16" y="10"/>
                      </a:lnTo>
                      <a:lnTo>
                        <a:pt x="16" y="14"/>
                      </a:lnTo>
                      <a:lnTo>
                        <a:pt x="16" y="60"/>
                      </a:lnTo>
                      <a:lnTo>
                        <a:pt x="16" y="64"/>
                      </a:lnTo>
                      <a:lnTo>
                        <a:pt x="18" y="69"/>
                      </a:lnTo>
                      <a:lnTo>
                        <a:pt x="20" y="71"/>
                      </a:lnTo>
                      <a:lnTo>
                        <a:pt x="22" y="71"/>
                      </a:lnTo>
                      <a:lnTo>
                        <a:pt x="23" y="71"/>
                      </a:lnTo>
                      <a:lnTo>
                        <a:pt x="24" y="71"/>
                      </a:lnTo>
                      <a:lnTo>
                        <a:pt x="25" y="71"/>
                      </a:lnTo>
                      <a:lnTo>
                        <a:pt x="27" y="70"/>
                      </a:lnTo>
                      <a:lnTo>
                        <a:pt x="27" y="69"/>
                      </a:lnTo>
                      <a:lnTo>
                        <a:pt x="28" y="68"/>
                      </a:lnTo>
                      <a:lnTo>
                        <a:pt x="29" y="67"/>
                      </a:lnTo>
                      <a:lnTo>
                        <a:pt x="30" y="64"/>
                      </a:lnTo>
                      <a:lnTo>
                        <a:pt x="30" y="60"/>
                      </a:lnTo>
                      <a:lnTo>
                        <a:pt x="30" y="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89" name="Line 54"/>
                <p:cNvSpPr>
                  <a:spLocks noChangeShapeType="1"/>
                </p:cNvSpPr>
                <p:nvPr/>
              </p:nvSpPr>
              <p:spPr bwMode="auto">
                <a:xfrm>
                  <a:off x="1950720" y="3655314"/>
                  <a:ext cx="1892237" cy="1334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90" name="Line 55"/>
                <p:cNvSpPr>
                  <a:spLocks noChangeShapeType="1"/>
                </p:cNvSpPr>
                <p:nvPr/>
              </p:nvSpPr>
              <p:spPr bwMode="auto">
                <a:xfrm>
                  <a:off x="1950720" y="3571303"/>
                  <a:ext cx="1334" cy="85344"/>
                </a:xfrm>
                <a:prstGeom prst="line">
                  <a:avLst/>
                </a:prstGeom>
                <a:noFill/>
                <a:ln w="2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91" name="Line 56"/>
                <p:cNvSpPr>
                  <a:spLocks noChangeShapeType="1"/>
                </p:cNvSpPr>
                <p:nvPr/>
              </p:nvSpPr>
              <p:spPr bwMode="auto">
                <a:xfrm>
                  <a:off x="2044065" y="3613975"/>
                  <a:ext cx="1334" cy="42672"/>
                </a:xfrm>
                <a:prstGeom prst="line">
                  <a:avLst/>
                </a:prstGeom>
                <a:noFill/>
                <a:ln w="2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92" name="Line 57"/>
                <p:cNvSpPr>
                  <a:spLocks noChangeShapeType="1"/>
                </p:cNvSpPr>
                <p:nvPr/>
              </p:nvSpPr>
              <p:spPr bwMode="auto">
                <a:xfrm>
                  <a:off x="2140077" y="3613975"/>
                  <a:ext cx="1334" cy="42672"/>
                </a:xfrm>
                <a:prstGeom prst="line">
                  <a:avLst/>
                </a:prstGeom>
                <a:noFill/>
                <a:ln w="2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93" name="Line 58"/>
                <p:cNvSpPr>
                  <a:spLocks noChangeShapeType="1"/>
                </p:cNvSpPr>
                <p:nvPr/>
              </p:nvSpPr>
              <p:spPr bwMode="auto">
                <a:xfrm>
                  <a:off x="2234756" y="3613975"/>
                  <a:ext cx="1334" cy="42672"/>
                </a:xfrm>
                <a:prstGeom prst="line">
                  <a:avLst/>
                </a:prstGeom>
                <a:noFill/>
                <a:ln w="2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94" name="Line 59"/>
                <p:cNvSpPr>
                  <a:spLocks noChangeShapeType="1"/>
                </p:cNvSpPr>
                <p:nvPr/>
              </p:nvSpPr>
              <p:spPr bwMode="auto">
                <a:xfrm>
                  <a:off x="2329434" y="3571303"/>
                  <a:ext cx="1334" cy="85344"/>
                </a:xfrm>
                <a:prstGeom prst="line">
                  <a:avLst/>
                </a:prstGeom>
                <a:noFill/>
                <a:ln w="2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95" name="Line 60"/>
                <p:cNvSpPr>
                  <a:spLocks noChangeShapeType="1"/>
                </p:cNvSpPr>
                <p:nvPr/>
              </p:nvSpPr>
              <p:spPr bwMode="auto">
                <a:xfrm>
                  <a:off x="2424113" y="3613975"/>
                  <a:ext cx="1334" cy="42672"/>
                </a:xfrm>
                <a:prstGeom prst="line">
                  <a:avLst/>
                </a:prstGeom>
                <a:noFill/>
                <a:ln w="2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96" name="Line 61"/>
                <p:cNvSpPr>
                  <a:spLocks noChangeShapeType="1"/>
                </p:cNvSpPr>
                <p:nvPr/>
              </p:nvSpPr>
              <p:spPr bwMode="auto">
                <a:xfrm>
                  <a:off x="2518791" y="3613975"/>
                  <a:ext cx="1334" cy="42672"/>
                </a:xfrm>
                <a:prstGeom prst="line">
                  <a:avLst/>
                </a:prstGeom>
                <a:noFill/>
                <a:ln w="2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97" name="Line 62"/>
                <p:cNvSpPr>
                  <a:spLocks noChangeShapeType="1"/>
                </p:cNvSpPr>
                <p:nvPr/>
              </p:nvSpPr>
              <p:spPr bwMode="auto">
                <a:xfrm>
                  <a:off x="2613470" y="3613975"/>
                  <a:ext cx="1334" cy="42672"/>
                </a:xfrm>
                <a:prstGeom prst="line">
                  <a:avLst/>
                </a:prstGeom>
                <a:noFill/>
                <a:ln w="2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98" name="Line 63"/>
                <p:cNvSpPr>
                  <a:spLocks noChangeShapeType="1"/>
                </p:cNvSpPr>
                <p:nvPr/>
              </p:nvSpPr>
              <p:spPr bwMode="auto">
                <a:xfrm>
                  <a:off x="2708148" y="3571303"/>
                  <a:ext cx="1334" cy="85344"/>
                </a:xfrm>
                <a:prstGeom prst="line">
                  <a:avLst/>
                </a:prstGeom>
                <a:noFill/>
                <a:ln w="2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99" name="Line 64"/>
                <p:cNvSpPr>
                  <a:spLocks noChangeShapeType="1"/>
                </p:cNvSpPr>
                <p:nvPr/>
              </p:nvSpPr>
              <p:spPr bwMode="auto">
                <a:xfrm>
                  <a:off x="2802827" y="3613975"/>
                  <a:ext cx="1334" cy="42672"/>
                </a:xfrm>
                <a:prstGeom prst="line">
                  <a:avLst/>
                </a:prstGeom>
                <a:noFill/>
                <a:ln w="2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200" name="Line 65"/>
                <p:cNvSpPr>
                  <a:spLocks noChangeShapeType="1"/>
                </p:cNvSpPr>
                <p:nvPr/>
              </p:nvSpPr>
              <p:spPr bwMode="auto">
                <a:xfrm>
                  <a:off x="2897505" y="3613975"/>
                  <a:ext cx="1334" cy="42672"/>
                </a:xfrm>
                <a:prstGeom prst="line">
                  <a:avLst/>
                </a:prstGeom>
                <a:noFill/>
                <a:ln w="2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201" name="Line 66"/>
                <p:cNvSpPr>
                  <a:spLocks noChangeShapeType="1"/>
                </p:cNvSpPr>
                <p:nvPr/>
              </p:nvSpPr>
              <p:spPr bwMode="auto">
                <a:xfrm>
                  <a:off x="2993517" y="3613975"/>
                  <a:ext cx="1334" cy="42672"/>
                </a:xfrm>
                <a:prstGeom prst="line">
                  <a:avLst/>
                </a:prstGeom>
                <a:noFill/>
                <a:ln w="2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202" name="Line 67"/>
                <p:cNvSpPr>
                  <a:spLocks noChangeShapeType="1"/>
                </p:cNvSpPr>
                <p:nvPr/>
              </p:nvSpPr>
              <p:spPr bwMode="auto">
                <a:xfrm>
                  <a:off x="3088196" y="3571303"/>
                  <a:ext cx="1334" cy="85344"/>
                </a:xfrm>
                <a:prstGeom prst="line">
                  <a:avLst/>
                </a:prstGeom>
                <a:noFill/>
                <a:ln w="2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203" name="Line 68"/>
                <p:cNvSpPr>
                  <a:spLocks noChangeShapeType="1"/>
                </p:cNvSpPr>
                <p:nvPr/>
              </p:nvSpPr>
              <p:spPr bwMode="auto">
                <a:xfrm>
                  <a:off x="3182874" y="3613975"/>
                  <a:ext cx="1334" cy="42672"/>
                </a:xfrm>
                <a:prstGeom prst="line">
                  <a:avLst/>
                </a:prstGeom>
                <a:noFill/>
                <a:ln w="2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204" name="Line 69"/>
                <p:cNvSpPr>
                  <a:spLocks noChangeShapeType="1"/>
                </p:cNvSpPr>
                <p:nvPr/>
              </p:nvSpPr>
              <p:spPr bwMode="auto">
                <a:xfrm>
                  <a:off x="3277553" y="3613975"/>
                  <a:ext cx="1334" cy="42672"/>
                </a:xfrm>
                <a:prstGeom prst="line">
                  <a:avLst/>
                </a:prstGeom>
                <a:noFill/>
                <a:ln w="2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205" name="Line 70"/>
                <p:cNvSpPr>
                  <a:spLocks noChangeShapeType="1"/>
                </p:cNvSpPr>
                <p:nvPr/>
              </p:nvSpPr>
              <p:spPr bwMode="auto">
                <a:xfrm>
                  <a:off x="3372231" y="3613975"/>
                  <a:ext cx="1334" cy="42672"/>
                </a:xfrm>
                <a:prstGeom prst="line">
                  <a:avLst/>
                </a:prstGeom>
                <a:noFill/>
                <a:ln w="2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206" name="Line 71"/>
                <p:cNvSpPr>
                  <a:spLocks noChangeShapeType="1"/>
                </p:cNvSpPr>
                <p:nvPr/>
              </p:nvSpPr>
              <p:spPr bwMode="auto">
                <a:xfrm>
                  <a:off x="3466910" y="3571303"/>
                  <a:ext cx="1334" cy="85344"/>
                </a:xfrm>
                <a:prstGeom prst="line">
                  <a:avLst/>
                </a:prstGeom>
                <a:noFill/>
                <a:ln w="2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207" name="Line 72"/>
                <p:cNvSpPr>
                  <a:spLocks noChangeShapeType="1"/>
                </p:cNvSpPr>
                <p:nvPr/>
              </p:nvSpPr>
              <p:spPr bwMode="auto">
                <a:xfrm>
                  <a:off x="3466910" y="3571303"/>
                  <a:ext cx="1334" cy="85344"/>
                </a:xfrm>
                <a:prstGeom prst="line">
                  <a:avLst/>
                </a:prstGeom>
                <a:noFill/>
                <a:ln w="2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208" name="Line 73"/>
                <p:cNvSpPr>
                  <a:spLocks noChangeShapeType="1"/>
                </p:cNvSpPr>
                <p:nvPr/>
              </p:nvSpPr>
              <p:spPr bwMode="auto">
                <a:xfrm>
                  <a:off x="3561588" y="3613975"/>
                  <a:ext cx="1334" cy="42672"/>
                </a:xfrm>
                <a:prstGeom prst="line">
                  <a:avLst/>
                </a:prstGeom>
                <a:noFill/>
                <a:ln w="2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209" name="Line 74"/>
                <p:cNvSpPr>
                  <a:spLocks noChangeShapeType="1"/>
                </p:cNvSpPr>
                <p:nvPr/>
              </p:nvSpPr>
              <p:spPr bwMode="auto">
                <a:xfrm>
                  <a:off x="3656267" y="3613975"/>
                  <a:ext cx="1334" cy="42672"/>
                </a:xfrm>
                <a:prstGeom prst="line">
                  <a:avLst/>
                </a:prstGeom>
                <a:noFill/>
                <a:ln w="2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210" name="Line 75"/>
                <p:cNvSpPr>
                  <a:spLocks noChangeShapeType="1"/>
                </p:cNvSpPr>
                <p:nvPr/>
              </p:nvSpPr>
              <p:spPr bwMode="auto">
                <a:xfrm>
                  <a:off x="3750945" y="3613975"/>
                  <a:ext cx="1334" cy="42672"/>
                </a:xfrm>
                <a:prstGeom prst="line">
                  <a:avLst/>
                </a:prstGeom>
                <a:noFill/>
                <a:ln w="2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211" name="Freeform 76"/>
                <p:cNvSpPr>
                  <a:spLocks noEditPoints="1"/>
                </p:cNvSpPr>
                <p:nvPr/>
              </p:nvSpPr>
              <p:spPr bwMode="auto">
                <a:xfrm>
                  <a:off x="1918716" y="3712654"/>
                  <a:ext cx="62675" cy="100013"/>
                </a:xfrm>
                <a:custGeom>
                  <a:avLst/>
                  <a:gdLst/>
                  <a:ahLst/>
                  <a:cxnLst>
                    <a:cxn ang="0">
                      <a:pos x="47" y="37"/>
                    </a:cxn>
                    <a:cxn ang="0">
                      <a:pos x="46" y="48"/>
                    </a:cxn>
                    <a:cxn ang="0">
                      <a:pos x="43" y="58"/>
                    </a:cxn>
                    <a:cxn ang="0">
                      <a:pos x="42" y="60"/>
                    </a:cxn>
                    <a:cxn ang="0">
                      <a:pos x="41" y="63"/>
                    </a:cxn>
                    <a:cxn ang="0">
                      <a:pos x="38" y="67"/>
                    </a:cxn>
                    <a:cxn ang="0">
                      <a:pos x="34" y="71"/>
                    </a:cxn>
                    <a:cxn ang="0">
                      <a:pos x="32" y="73"/>
                    </a:cxn>
                    <a:cxn ang="0">
                      <a:pos x="30" y="74"/>
                    </a:cxn>
                    <a:cxn ang="0">
                      <a:pos x="28" y="75"/>
                    </a:cxn>
                    <a:cxn ang="0">
                      <a:pos x="27" y="75"/>
                    </a:cxn>
                    <a:cxn ang="0">
                      <a:pos x="25" y="75"/>
                    </a:cxn>
                    <a:cxn ang="0">
                      <a:pos x="20" y="75"/>
                    </a:cxn>
                    <a:cxn ang="0">
                      <a:pos x="16" y="74"/>
                    </a:cxn>
                    <a:cxn ang="0">
                      <a:pos x="13" y="73"/>
                    </a:cxn>
                    <a:cxn ang="0">
                      <a:pos x="9" y="68"/>
                    </a:cxn>
                    <a:cxn ang="0">
                      <a:pos x="5" y="62"/>
                    </a:cxn>
                    <a:cxn ang="0">
                      <a:pos x="2" y="56"/>
                    </a:cxn>
                    <a:cxn ang="0">
                      <a:pos x="1" y="47"/>
                    </a:cxn>
                    <a:cxn ang="0">
                      <a:pos x="0" y="39"/>
                    </a:cxn>
                    <a:cxn ang="0">
                      <a:pos x="1" y="27"/>
                    </a:cxn>
                    <a:cxn ang="0">
                      <a:pos x="3" y="17"/>
                    </a:cxn>
                    <a:cxn ang="0">
                      <a:pos x="7" y="10"/>
                    </a:cxn>
                    <a:cxn ang="0">
                      <a:pos x="11" y="4"/>
                    </a:cxn>
                    <a:cxn ang="0">
                      <a:pos x="17" y="1"/>
                    </a:cxn>
                    <a:cxn ang="0">
                      <a:pos x="23" y="0"/>
                    </a:cxn>
                    <a:cxn ang="0">
                      <a:pos x="30" y="1"/>
                    </a:cxn>
                    <a:cxn ang="0">
                      <a:pos x="35" y="4"/>
                    </a:cxn>
                    <a:cxn ang="0">
                      <a:pos x="40" y="9"/>
                    </a:cxn>
                    <a:cxn ang="0">
                      <a:pos x="43" y="16"/>
                    </a:cxn>
                    <a:cxn ang="0">
                      <a:pos x="46" y="27"/>
                    </a:cxn>
                    <a:cxn ang="0">
                      <a:pos x="47" y="37"/>
                    </a:cxn>
                    <a:cxn ang="0">
                      <a:pos x="30" y="37"/>
                    </a:cxn>
                    <a:cxn ang="0">
                      <a:pos x="30" y="12"/>
                    </a:cxn>
                    <a:cxn ang="0">
                      <a:pos x="30" y="9"/>
                    </a:cxn>
                    <a:cxn ang="0">
                      <a:pos x="29" y="7"/>
                    </a:cxn>
                    <a:cxn ang="0">
                      <a:pos x="27" y="6"/>
                    </a:cxn>
                    <a:cxn ang="0">
                      <a:pos x="26" y="4"/>
                    </a:cxn>
                    <a:cxn ang="0">
                      <a:pos x="24" y="4"/>
                    </a:cxn>
                    <a:cxn ang="0">
                      <a:pos x="20" y="4"/>
                    </a:cxn>
                    <a:cxn ang="0">
                      <a:pos x="20" y="4"/>
                    </a:cxn>
                    <a:cxn ang="0">
                      <a:pos x="19" y="6"/>
                    </a:cxn>
                    <a:cxn ang="0">
                      <a:pos x="18" y="7"/>
                    </a:cxn>
                    <a:cxn ang="0">
                      <a:pos x="18" y="9"/>
                    </a:cxn>
                    <a:cxn ang="0">
                      <a:pos x="17" y="11"/>
                    </a:cxn>
                    <a:cxn ang="0">
                      <a:pos x="16" y="15"/>
                    </a:cxn>
                    <a:cxn ang="0">
                      <a:pos x="16" y="60"/>
                    </a:cxn>
                    <a:cxn ang="0">
                      <a:pos x="17" y="65"/>
                    </a:cxn>
                    <a:cxn ang="0">
                      <a:pos x="18" y="69"/>
                    </a:cxn>
                    <a:cxn ang="0">
                      <a:pos x="20" y="71"/>
                    </a:cxn>
                    <a:cxn ang="0">
                      <a:pos x="22" y="72"/>
                    </a:cxn>
                    <a:cxn ang="0">
                      <a:pos x="25" y="72"/>
                    </a:cxn>
                    <a:cxn ang="0">
                      <a:pos x="26" y="71"/>
                    </a:cxn>
                    <a:cxn ang="0">
                      <a:pos x="27" y="71"/>
                    </a:cxn>
                    <a:cxn ang="0">
                      <a:pos x="27" y="69"/>
                    </a:cxn>
                    <a:cxn ang="0">
                      <a:pos x="28" y="69"/>
                    </a:cxn>
                    <a:cxn ang="0">
                      <a:pos x="30" y="67"/>
                    </a:cxn>
                    <a:cxn ang="0">
                      <a:pos x="30" y="65"/>
                    </a:cxn>
                    <a:cxn ang="0">
                      <a:pos x="30" y="60"/>
                    </a:cxn>
                    <a:cxn ang="0">
                      <a:pos x="30" y="37"/>
                    </a:cxn>
                  </a:cxnLst>
                  <a:rect l="0" t="0" r="r" b="b"/>
                  <a:pathLst>
                    <a:path w="47" h="75">
                      <a:moveTo>
                        <a:pt x="47" y="37"/>
                      </a:moveTo>
                      <a:lnTo>
                        <a:pt x="46" y="48"/>
                      </a:lnTo>
                      <a:lnTo>
                        <a:pt x="43" y="58"/>
                      </a:lnTo>
                      <a:lnTo>
                        <a:pt x="42" y="60"/>
                      </a:lnTo>
                      <a:lnTo>
                        <a:pt x="41" y="63"/>
                      </a:lnTo>
                      <a:lnTo>
                        <a:pt x="38" y="67"/>
                      </a:lnTo>
                      <a:lnTo>
                        <a:pt x="34" y="71"/>
                      </a:lnTo>
                      <a:lnTo>
                        <a:pt x="32" y="73"/>
                      </a:lnTo>
                      <a:lnTo>
                        <a:pt x="30" y="74"/>
                      </a:lnTo>
                      <a:lnTo>
                        <a:pt x="28" y="75"/>
                      </a:lnTo>
                      <a:lnTo>
                        <a:pt x="27" y="75"/>
                      </a:lnTo>
                      <a:lnTo>
                        <a:pt x="25" y="75"/>
                      </a:lnTo>
                      <a:lnTo>
                        <a:pt x="20" y="75"/>
                      </a:lnTo>
                      <a:lnTo>
                        <a:pt x="16" y="74"/>
                      </a:lnTo>
                      <a:lnTo>
                        <a:pt x="13" y="73"/>
                      </a:lnTo>
                      <a:lnTo>
                        <a:pt x="9" y="68"/>
                      </a:lnTo>
                      <a:lnTo>
                        <a:pt x="5" y="62"/>
                      </a:lnTo>
                      <a:lnTo>
                        <a:pt x="2" y="56"/>
                      </a:lnTo>
                      <a:lnTo>
                        <a:pt x="1" y="47"/>
                      </a:lnTo>
                      <a:lnTo>
                        <a:pt x="0" y="39"/>
                      </a:lnTo>
                      <a:lnTo>
                        <a:pt x="1" y="27"/>
                      </a:lnTo>
                      <a:lnTo>
                        <a:pt x="3" y="17"/>
                      </a:lnTo>
                      <a:lnTo>
                        <a:pt x="7" y="10"/>
                      </a:lnTo>
                      <a:lnTo>
                        <a:pt x="11" y="4"/>
                      </a:lnTo>
                      <a:lnTo>
                        <a:pt x="17" y="1"/>
                      </a:lnTo>
                      <a:lnTo>
                        <a:pt x="23" y="0"/>
                      </a:lnTo>
                      <a:lnTo>
                        <a:pt x="30" y="1"/>
                      </a:lnTo>
                      <a:lnTo>
                        <a:pt x="35" y="4"/>
                      </a:lnTo>
                      <a:lnTo>
                        <a:pt x="40" y="9"/>
                      </a:lnTo>
                      <a:lnTo>
                        <a:pt x="43" y="16"/>
                      </a:lnTo>
                      <a:lnTo>
                        <a:pt x="46" y="27"/>
                      </a:lnTo>
                      <a:lnTo>
                        <a:pt x="47" y="37"/>
                      </a:lnTo>
                      <a:close/>
                      <a:moveTo>
                        <a:pt x="30" y="37"/>
                      </a:moveTo>
                      <a:lnTo>
                        <a:pt x="30" y="12"/>
                      </a:lnTo>
                      <a:lnTo>
                        <a:pt x="30" y="9"/>
                      </a:lnTo>
                      <a:lnTo>
                        <a:pt x="29" y="7"/>
                      </a:lnTo>
                      <a:lnTo>
                        <a:pt x="27" y="6"/>
                      </a:lnTo>
                      <a:lnTo>
                        <a:pt x="26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19" y="6"/>
                      </a:lnTo>
                      <a:lnTo>
                        <a:pt x="18" y="7"/>
                      </a:lnTo>
                      <a:lnTo>
                        <a:pt x="18" y="9"/>
                      </a:lnTo>
                      <a:lnTo>
                        <a:pt x="17" y="11"/>
                      </a:lnTo>
                      <a:lnTo>
                        <a:pt x="16" y="15"/>
                      </a:lnTo>
                      <a:lnTo>
                        <a:pt x="16" y="60"/>
                      </a:lnTo>
                      <a:lnTo>
                        <a:pt x="17" y="65"/>
                      </a:lnTo>
                      <a:lnTo>
                        <a:pt x="18" y="69"/>
                      </a:lnTo>
                      <a:lnTo>
                        <a:pt x="20" y="71"/>
                      </a:lnTo>
                      <a:lnTo>
                        <a:pt x="22" y="72"/>
                      </a:lnTo>
                      <a:lnTo>
                        <a:pt x="25" y="72"/>
                      </a:lnTo>
                      <a:lnTo>
                        <a:pt x="26" y="71"/>
                      </a:lnTo>
                      <a:lnTo>
                        <a:pt x="27" y="71"/>
                      </a:lnTo>
                      <a:lnTo>
                        <a:pt x="27" y="69"/>
                      </a:lnTo>
                      <a:lnTo>
                        <a:pt x="28" y="69"/>
                      </a:lnTo>
                      <a:lnTo>
                        <a:pt x="30" y="67"/>
                      </a:lnTo>
                      <a:lnTo>
                        <a:pt x="30" y="65"/>
                      </a:lnTo>
                      <a:lnTo>
                        <a:pt x="30" y="60"/>
                      </a:lnTo>
                      <a:lnTo>
                        <a:pt x="30" y="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212" name="Freeform 77"/>
                <p:cNvSpPr>
                  <a:spLocks noEditPoints="1"/>
                </p:cNvSpPr>
                <p:nvPr/>
              </p:nvSpPr>
              <p:spPr bwMode="auto">
                <a:xfrm>
                  <a:off x="2242757" y="3712654"/>
                  <a:ext cx="62675" cy="100013"/>
                </a:xfrm>
                <a:custGeom>
                  <a:avLst/>
                  <a:gdLst/>
                  <a:ahLst/>
                  <a:cxnLst>
                    <a:cxn ang="0">
                      <a:pos x="47" y="37"/>
                    </a:cxn>
                    <a:cxn ang="0">
                      <a:pos x="46" y="48"/>
                    </a:cxn>
                    <a:cxn ang="0">
                      <a:pos x="44" y="58"/>
                    </a:cxn>
                    <a:cxn ang="0">
                      <a:pos x="43" y="60"/>
                    </a:cxn>
                    <a:cxn ang="0">
                      <a:pos x="42" y="63"/>
                    </a:cxn>
                    <a:cxn ang="0">
                      <a:pos x="39" y="67"/>
                    </a:cxn>
                    <a:cxn ang="0">
                      <a:pos x="35" y="71"/>
                    </a:cxn>
                    <a:cxn ang="0">
                      <a:pos x="32" y="73"/>
                    </a:cxn>
                    <a:cxn ang="0">
                      <a:pos x="31" y="74"/>
                    </a:cxn>
                    <a:cxn ang="0">
                      <a:pos x="29" y="75"/>
                    </a:cxn>
                    <a:cxn ang="0">
                      <a:pos x="27" y="75"/>
                    </a:cxn>
                    <a:cxn ang="0">
                      <a:pos x="25" y="75"/>
                    </a:cxn>
                    <a:cxn ang="0">
                      <a:pos x="21" y="75"/>
                    </a:cxn>
                    <a:cxn ang="0">
                      <a:pos x="17" y="74"/>
                    </a:cxn>
                    <a:cxn ang="0">
                      <a:pos x="14" y="73"/>
                    </a:cxn>
                    <a:cxn ang="0">
                      <a:pos x="9" y="68"/>
                    </a:cxn>
                    <a:cxn ang="0">
                      <a:pos x="5" y="62"/>
                    </a:cxn>
                    <a:cxn ang="0">
                      <a:pos x="2" y="56"/>
                    </a:cxn>
                    <a:cxn ang="0">
                      <a:pos x="1" y="47"/>
                    </a:cxn>
                    <a:cxn ang="0">
                      <a:pos x="0" y="39"/>
                    </a:cxn>
                    <a:cxn ang="0">
                      <a:pos x="1" y="27"/>
                    </a:cxn>
                    <a:cxn ang="0">
                      <a:pos x="4" y="17"/>
                    </a:cxn>
                    <a:cxn ang="0">
                      <a:pos x="7" y="10"/>
                    </a:cxn>
                    <a:cxn ang="0">
                      <a:pos x="12" y="4"/>
                    </a:cxn>
                    <a:cxn ang="0">
                      <a:pos x="17" y="1"/>
                    </a:cxn>
                    <a:cxn ang="0">
                      <a:pos x="23" y="0"/>
                    </a:cxn>
                    <a:cxn ang="0">
                      <a:pos x="30" y="1"/>
                    </a:cxn>
                    <a:cxn ang="0">
                      <a:pos x="35" y="4"/>
                    </a:cxn>
                    <a:cxn ang="0">
                      <a:pos x="40" y="9"/>
                    </a:cxn>
                    <a:cxn ang="0">
                      <a:pos x="44" y="16"/>
                    </a:cxn>
                    <a:cxn ang="0">
                      <a:pos x="46" y="27"/>
                    </a:cxn>
                    <a:cxn ang="0">
                      <a:pos x="47" y="37"/>
                    </a:cxn>
                    <a:cxn ang="0">
                      <a:pos x="31" y="37"/>
                    </a:cxn>
                    <a:cxn ang="0">
                      <a:pos x="31" y="12"/>
                    </a:cxn>
                    <a:cxn ang="0">
                      <a:pos x="30" y="9"/>
                    </a:cxn>
                    <a:cxn ang="0">
                      <a:pos x="29" y="7"/>
                    </a:cxn>
                    <a:cxn ang="0">
                      <a:pos x="27" y="6"/>
                    </a:cxn>
                    <a:cxn ang="0">
                      <a:pos x="26" y="4"/>
                    </a:cxn>
                    <a:cxn ang="0">
                      <a:pos x="25" y="4"/>
                    </a:cxn>
                    <a:cxn ang="0">
                      <a:pos x="21" y="4"/>
                    </a:cxn>
                    <a:cxn ang="0">
                      <a:pos x="20" y="4"/>
                    </a:cxn>
                    <a:cxn ang="0">
                      <a:pos x="19" y="6"/>
                    </a:cxn>
                    <a:cxn ang="0">
                      <a:pos x="18" y="7"/>
                    </a:cxn>
                    <a:cxn ang="0">
                      <a:pos x="18" y="9"/>
                    </a:cxn>
                    <a:cxn ang="0">
                      <a:pos x="17" y="11"/>
                    </a:cxn>
                    <a:cxn ang="0">
                      <a:pos x="17" y="15"/>
                    </a:cxn>
                    <a:cxn ang="0">
                      <a:pos x="17" y="60"/>
                    </a:cxn>
                    <a:cxn ang="0">
                      <a:pos x="17" y="65"/>
                    </a:cxn>
                    <a:cxn ang="0">
                      <a:pos x="19" y="69"/>
                    </a:cxn>
                    <a:cxn ang="0">
                      <a:pos x="21" y="71"/>
                    </a:cxn>
                    <a:cxn ang="0">
                      <a:pos x="23" y="72"/>
                    </a:cxn>
                    <a:cxn ang="0">
                      <a:pos x="25" y="72"/>
                    </a:cxn>
                    <a:cxn ang="0">
                      <a:pos x="26" y="71"/>
                    </a:cxn>
                    <a:cxn ang="0">
                      <a:pos x="27" y="71"/>
                    </a:cxn>
                    <a:cxn ang="0">
                      <a:pos x="27" y="69"/>
                    </a:cxn>
                    <a:cxn ang="0">
                      <a:pos x="29" y="69"/>
                    </a:cxn>
                    <a:cxn ang="0">
                      <a:pos x="30" y="67"/>
                    </a:cxn>
                    <a:cxn ang="0">
                      <a:pos x="31" y="65"/>
                    </a:cxn>
                    <a:cxn ang="0">
                      <a:pos x="31" y="60"/>
                    </a:cxn>
                    <a:cxn ang="0">
                      <a:pos x="31" y="37"/>
                    </a:cxn>
                  </a:cxnLst>
                  <a:rect l="0" t="0" r="r" b="b"/>
                  <a:pathLst>
                    <a:path w="47" h="75">
                      <a:moveTo>
                        <a:pt x="47" y="37"/>
                      </a:moveTo>
                      <a:lnTo>
                        <a:pt x="46" y="48"/>
                      </a:lnTo>
                      <a:lnTo>
                        <a:pt x="44" y="58"/>
                      </a:lnTo>
                      <a:lnTo>
                        <a:pt x="43" y="60"/>
                      </a:lnTo>
                      <a:lnTo>
                        <a:pt x="42" y="63"/>
                      </a:lnTo>
                      <a:lnTo>
                        <a:pt x="39" y="67"/>
                      </a:lnTo>
                      <a:lnTo>
                        <a:pt x="35" y="71"/>
                      </a:lnTo>
                      <a:lnTo>
                        <a:pt x="32" y="73"/>
                      </a:lnTo>
                      <a:lnTo>
                        <a:pt x="31" y="74"/>
                      </a:lnTo>
                      <a:lnTo>
                        <a:pt x="29" y="75"/>
                      </a:lnTo>
                      <a:lnTo>
                        <a:pt x="27" y="75"/>
                      </a:lnTo>
                      <a:lnTo>
                        <a:pt x="25" y="75"/>
                      </a:lnTo>
                      <a:lnTo>
                        <a:pt x="21" y="75"/>
                      </a:lnTo>
                      <a:lnTo>
                        <a:pt x="17" y="74"/>
                      </a:lnTo>
                      <a:lnTo>
                        <a:pt x="14" y="73"/>
                      </a:lnTo>
                      <a:lnTo>
                        <a:pt x="9" y="68"/>
                      </a:lnTo>
                      <a:lnTo>
                        <a:pt x="5" y="62"/>
                      </a:lnTo>
                      <a:lnTo>
                        <a:pt x="2" y="56"/>
                      </a:lnTo>
                      <a:lnTo>
                        <a:pt x="1" y="47"/>
                      </a:lnTo>
                      <a:lnTo>
                        <a:pt x="0" y="39"/>
                      </a:lnTo>
                      <a:lnTo>
                        <a:pt x="1" y="27"/>
                      </a:lnTo>
                      <a:lnTo>
                        <a:pt x="4" y="17"/>
                      </a:lnTo>
                      <a:lnTo>
                        <a:pt x="7" y="10"/>
                      </a:lnTo>
                      <a:lnTo>
                        <a:pt x="12" y="4"/>
                      </a:lnTo>
                      <a:lnTo>
                        <a:pt x="17" y="1"/>
                      </a:lnTo>
                      <a:lnTo>
                        <a:pt x="23" y="0"/>
                      </a:lnTo>
                      <a:lnTo>
                        <a:pt x="30" y="1"/>
                      </a:lnTo>
                      <a:lnTo>
                        <a:pt x="35" y="4"/>
                      </a:lnTo>
                      <a:lnTo>
                        <a:pt x="40" y="9"/>
                      </a:lnTo>
                      <a:lnTo>
                        <a:pt x="44" y="16"/>
                      </a:lnTo>
                      <a:lnTo>
                        <a:pt x="46" y="27"/>
                      </a:lnTo>
                      <a:lnTo>
                        <a:pt x="47" y="37"/>
                      </a:lnTo>
                      <a:close/>
                      <a:moveTo>
                        <a:pt x="31" y="37"/>
                      </a:moveTo>
                      <a:lnTo>
                        <a:pt x="31" y="12"/>
                      </a:lnTo>
                      <a:lnTo>
                        <a:pt x="30" y="9"/>
                      </a:lnTo>
                      <a:lnTo>
                        <a:pt x="29" y="7"/>
                      </a:lnTo>
                      <a:lnTo>
                        <a:pt x="27" y="6"/>
                      </a:lnTo>
                      <a:lnTo>
                        <a:pt x="26" y="4"/>
                      </a:lnTo>
                      <a:lnTo>
                        <a:pt x="25" y="4"/>
                      </a:lnTo>
                      <a:lnTo>
                        <a:pt x="21" y="4"/>
                      </a:lnTo>
                      <a:lnTo>
                        <a:pt x="20" y="4"/>
                      </a:lnTo>
                      <a:lnTo>
                        <a:pt x="19" y="6"/>
                      </a:lnTo>
                      <a:lnTo>
                        <a:pt x="18" y="7"/>
                      </a:lnTo>
                      <a:lnTo>
                        <a:pt x="18" y="9"/>
                      </a:lnTo>
                      <a:lnTo>
                        <a:pt x="17" y="11"/>
                      </a:lnTo>
                      <a:lnTo>
                        <a:pt x="17" y="15"/>
                      </a:lnTo>
                      <a:lnTo>
                        <a:pt x="17" y="60"/>
                      </a:lnTo>
                      <a:lnTo>
                        <a:pt x="17" y="65"/>
                      </a:lnTo>
                      <a:lnTo>
                        <a:pt x="19" y="69"/>
                      </a:lnTo>
                      <a:lnTo>
                        <a:pt x="21" y="71"/>
                      </a:lnTo>
                      <a:lnTo>
                        <a:pt x="23" y="72"/>
                      </a:lnTo>
                      <a:lnTo>
                        <a:pt x="25" y="72"/>
                      </a:lnTo>
                      <a:lnTo>
                        <a:pt x="26" y="71"/>
                      </a:lnTo>
                      <a:lnTo>
                        <a:pt x="27" y="71"/>
                      </a:lnTo>
                      <a:lnTo>
                        <a:pt x="27" y="69"/>
                      </a:lnTo>
                      <a:lnTo>
                        <a:pt x="29" y="69"/>
                      </a:lnTo>
                      <a:lnTo>
                        <a:pt x="30" y="67"/>
                      </a:lnTo>
                      <a:lnTo>
                        <a:pt x="31" y="65"/>
                      </a:lnTo>
                      <a:lnTo>
                        <a:pt x="31" y="60"/>
                      </a:lnTo>
                      <a:lnTo>
                        <a:pt x="31" y="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213" name="Freeform 78"/>
                <p:cNvSpPr>
                  <a:spLocks/>
                </p:cNvSpPr>
                <p:nvPr/>
              </p:nvSpPr>
              <p:spPr bwMode="auto">
                <a:xfrm>
                  <a:off x="2317433" y="3789997"/>
                  <a:ext cx="22670" cy="22670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0" y="0"/>
                    </a:cxn>
                    <a:cxn ang="0">
                      <a:pos x="13" y="1"/>
                    </a:cxn>
                    <a:cxn ang="0">
                      <a:pos x="15" y="2"/>
                    </a:cxn>
                    <a:cxn ang="0">
                      <a:pos x="15" y="4"/>
                    </a:cxn>
                    <a:cxn ang="0">
                      <a:pos x="17" y="5"/>
                    </a:cxn>
                    <a:cxn ang="0">
                      <a:pos x="17" y="7"/>
                    </a:cxn>
                    <a:cxn ang="0">
                      <a:pos x="17" y="9"/>
                    </a:cxn>
                    <a:cxn ang="0">
                      <a:pos x="17" y="11"/>
                    </a:cxn>
                    <a:cxn ang="0">
                      <a:pos x="16" y="13"/>
                    </a:cxn>
                    <a:cxn ang="0">
                      <a:pos x="15" y="15"/>
                    </a:cxn>
                    <a:cxn ang="0">
                      <a:pos x="13" y="16"/>
                    </a:cxn>
                    <a:cxn ang="0">
                      <a:pos x="12" y="17"/>
                    </a:cxn>
                    <a:cxn ang="0">
                      <a:pos x="10" y="17"/>
                    </a:cxn>
                    <a:cxn ang="0">
                      <a:pos x="6" y="17"/>
                    </a:cxn>
                    <a:cxn ang="0">
                      <a:pos x="4" y="16"/>
                    </a:cxn>
                    <a:cxn ang="0">
                      <a:pos x="2" y="15"/>
                    </a:cxn>
                    <a:cxn ang="0">
                      <a:pos x="0" y="9"/>
                    </a:cxn>
                    <a:cxn ang="0">
                      <a:pos x="0" y="6"/>
                    </a:cxn>
                    <a:cxn ang="0">
                      <a:pos x="2" y="2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7" h="17">
                      <a:moveTo>
                        <a:pt x="8" y="0"/>
                      </a:moveTo>
                      <a:lnTo>
                        <a:pt x="10" y="0"/>
                      </a:lnTo>
                      <a:lnTo>
                        <a:pt x="13" y="1"/>
                      </a:lnTo>
                      <a:lnTo>
                        <a:pt x="15" y="2"/>
                      </a:lnTo>
                      <a:lnTo>
                        <a:pt x="15" y="4"/>
                      </a:lnTo>
                      <a:lnTo>
                        <a:pt x="17" y="5"/>
                      </a:lnTo>
                      <a:lnTo>
                        <a:pt x="17" y="7"/>
                      </a:lnTo>
                      <a:lnTo>
                        <a:pt x="17" y="9"/>
                      </a:lnTo>
                      <a:lnTo>
                        <a:pt x="17" y="11"/>
                      </a:lnTo>
                      <a:lnTo>
                        <a:pt x="16" y="13"/>
                      </a:lnTo>
                      <a:lnTo>
                        <a:pt x="15" y="15"/>
                      </a:lnTo>
                      <a:lnTo>
                        <a:pt x="13" y="16"/>
                      </a:lnTo>
                      <a:lnTo>
                        <a:pt x="12" y="17"/>
                      </a:lnTo>
                      <a:lnTo>
                        <a:pt x="10" y="17"/>
                      </a:lnTo>
                      <a:lnTo>
                        <a:pt x="6" y="17"/>
                      </a:lnTo>
                      <a:lnTo>
                        <a:pt x="4" y="16"/>
                      </a:lnTo>
                      <a:lnTo>
                        <a:pt x="2" y="15"/>
                      </a:lnTo>
                      <a:lnTo>
                        <a:pt x="0" y="9"/>
                      </a:lnTo>
                      <a:lnTo>
                        <a:pt x="0" y="6"/>
                      </a:lnTo>
                      <a:lnTo>
                        <a:pt x="2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214" name="Freeform 79"/>
                <p:cNvSpPr>
                  <a:spLocks/>
                </p:cNvSpPr>
                <p:nvPr/>
              </p:nvSpPr>
              <p:spPr bwMode="auto">
                <a:xfrm>
                  <a:off x="2349437" y="3712654"/>
                  <a:ext cx="62675" cy="98679"/>
                </a:xfrm>
                <a:custGeom>
                  <a:avLst/>
                  <a:gdLst/>
                  <a:ahLst/>
                  <a:cxnLst>
                    <a:cxn ang="0">
                      <a:pos x="43" y="74"/>
                    </a:cxn>
                    <a:cxn ang="0">
                      <a:pos x="0" y="74"/>
                    </a:cxn>
                    <a:cxn ang="0">
                      <a:pos x="0" y="73"/>
                    </a:cxn>
                    <a:cxn ang="0">
                      <a:pos x="9" y="62"/>
                    </a:cxn>
                    <a:cxn ang="0">
                      <a:pos x="17" y="53"/>
                    </a:cxn>
                    <a:cxn ang="0">
                      <a:pos x="22" y="46"/>
                    </a:cxn>
                    <a:cxn ang="0">
                      <a:pos x="26" y="41"/>
                    </a:cxn>
                    <a:cxn ang="0">
                      <a:pos x="28" y="33"/>
                    </a:cxn>
                    <a:cxn ang="0">
                      <a:pos x="30" y="25"/>
                    </a:cxn>
                    <a:cxn ang="0">
                      <a:pos x="28" y="20"/>
                    </a:cxn>
                    <a:cxn ang="0">
                      <a:pos x="28" y="18"/>
                    </a:cxn>
                    <a:cxn ang="0">
                      <a:pos x="26" y="16"/>
                    </a:cxn>
                    <a:cxn ang="0">
                      <a:pos x="24" y="14"/>
                    </a:cxn>
                    <a:cxn ang="0">
                      <a:pos x="17" y="12"/>
                    </a:cxn>
                    <a:cxn ang="0">
                      <a:pos x="11" y="13"/>
                    </a:cxn>
                    <a:cxn ang="0">
                      <a:pos x="7" y="16"/>
                    </a:cxn>
                    <a:cxn ang="0">
                      <a:pos x="3" y="21"/>
                    </a:cxn>
                    <a:cxn ang="0">
                      <a:pos x="1" y="21"/>
                    </a:cxn>
                    <a:cxn ang="0">
                      <a:pos x="5" y="11"/>
                    </a:cxn>
                    <a:cxn ang="0">
                      <a:pos x="10" y="4"/>
                    </a:cxn>
                    <a:cxn ang="0">
                      <a:pos x="17" y="1"/>
                    </a:cxn>
                    <a:cxn ang="0">
                      <a:pos x="24" y="0"/>
                    </a:cxn>
                    <a:cxn ang="0">
                      <a:pos x="26" y="0"/>
                    </a:cxn>
                    <a:cxn ang="0">
                      <a:pos x="32" y="2"/>
                    </a:cxn>
                    <a:cxn ang="0">
                      <a:pos x="34" y="2"/>
                    </a:cxn>
                    <a:cxn ang="0">
                      <a:pos x="37" y="4"/>
                    </a:cxn>
                    <a:cxn ang="0">
                      <a:pos x="42" y="9"/>
                    </a:cxn>
                    <a:cxn ang="0">
                      <a:pos x="42" y="12"/>
                    </a:cxn>
                    <a:cxn ang="0">
                      <a:pos x="43" y="14"/>
                    </a:cxn>
                    <a:cxn ang="0">
                      <a:pos x="44" y="17"/>
                    </a:cxn>
                    <a:cxn ang="0">
                      <a:pos x="44" y="19"/>
                    </a:cxn>
                    <a:cxn ang="0">
                      <a:pos x="43" y="25"/>
                    </a:cxn>
                    <a:cxn ang="0">
                      <a:pos x="40" y="33"/>
                    </a:cxn>
                    <a:cxn ang="0">
                      <a:pos x="36" y="41"/>
                    </a:cxn>
                    <a:cxn ang="0">
                      <a:pos x="28" y="50"/>
                    </a:cxn>
                    <a:cxn ang="0">
                      <a:pos x="17" y="60"/>
                    </a:cxn>
                    <a:cxn ang="0">
                      <a:pos x="40" y="60"/>
                    </a:cxn>
                    <a:cxn ang="0">
                      <a:pos x="40" y="60"/>
                    </a:cxn>
                    <a:cxn ang="0">
                      <a:pos x="42" y="59"/>
                    </a:cxn>
                    <a:cxn ang="0">
                      <a:pos x="43" y="58"/>
                    </a:cxn>
                    <a:cxn ang="0">
                      <a:pos x="43" y="57"/>
                    </a:cxn>
                    <a:cxn ang="0">
                      <a:pos x="44" y="56"/>
                    </a:cxn>
                    <a:cxn ang="0">
                      <a:pos x="45" y="54"/>
                    </a:cxn>
                    <a:cxn ang="0">
                      <a:pos x="47" y="54"/>
                    </a:cxn>
                    <a:cxn ang="0">
                      <a:pos x="43" y="74"/>
                    </a:cxn>
                  </a:cxnLst>
                  <a:rect l="0" t="0" r="r" b="b"/>
                  <a:pathLst>
                    <a:path w="47" h="74">
                      <a:moveTo>
                        <a:pt x="43" y="74"/>
                      </a:moveTo>
                      <a:lnTo>
                        <a:pt x="0" y="74"/>
                      </a:lnTo>
                      <a:lnTo>
                        <a:pt x="0" y="73"/>
                      </a:lnTo>
                      <a:lnTo>
                        <a:pt x="9" y="62"/>
                      </a:lnTo>
                      <a:lnTo>
                        <a:pt x="17" y="53"/>
                      </a:lnTo>
                      <a:lnTo>
                        <a:pt x="22" y="46"/>
                      </a:lnTo>
                      <a:lnTo>
                        <a:pt x="26" y="41"/>
                      </a:lnTo>
                      <a:lnTo>
                        <a:pt x="28" y="33"/>
                      </a:lnTo>
                      <a:lnTo>
                        <a:pt x="30" y="25"/>
                      </a:lnTo>
                      <a:lnTo>
                        <a:pt x="28" y="20"/>
                      </a:lnTo>
                      <a:lnTo>
                        <a:pt x="28" y="18"/>
                      </a:lnTo>
                      <a:lnTo>
                        <a:pt x="26" y="16"/>
                      </a:lnTo>
                      <a:lnTo>
                        <a:pt x="24" y="14"/>
                      </a:lnTo>
                      <a:lnTo>
                        <a:pt x="17" y="12"/>
                      </a:lnTo>
                      <a:lnTo>
                        <a:pt x="11" y="13"/>
                      </a:lnTo>
                      <a:lnTo>
                        <a:pt x="7" y="16"/>
                      </a:lnTo>
                      <a:lnTo>
                        <a:pt x="3" y="21"/>
                      </a:lnTo>
                      <a:lnTo>
                        <a:pt x="1" y="21"/>
                      </a:lnTo>
                      <a:lnTo>
                        <a:pt x="5" y="11"/>
                      </a:lnTo>
                      <a:lnTo>
                        <a:pt x="10" y="4"/>
                      </a:lnTo>
                      <a:lnTo>
                        <a:pt x="17" y="1"/>
                      </a:lnTo>
                      <a:lnTo>
                        <a:pt x="24" y="0"/>
                      </a:lnTo>
                      <a:lnTo>
                        <a:pt x="26" y="0"/>
                      </a:lnTo>
                      <a:lnTo>
                        <a:pt x="32" y="2"/>
                      </a:lnTo>
                      <a:lnTo>
                        <a:pt x="34" y="2"/>
                      </a:lnTo>
                      <a:lnTo>
                        <a:pt x="37" y="4"/>
                      </a:lnTo>
                      <a:lnTo>
                        <a:pt x="42" y="9"/>
                      </a:lnTo>
                      <a:lnTo>
                        <a:pt x="42" y="12"/>
                      </a:lnTo>
                      <a:lnTo>
                        <a:pt x="43" y="14"/>
                      </a:lnTo>
                      <a:lnTo>
                        <a:pt x="44" y="17"/>
                      </a:lnTo>
                      <a:lnTo>
                        <a:pt x="44" y="19"/>
                      </a:lnTo>
                      <a:lnTo>
                        <a:pt x="43" y="25"/>
                      </a:lnTo>
                      <a:lnTo>
                        <a:pt x="40" y="33"/>
                      </a:lnTo>
                      <a:lnTo>
                        <a:pt x="36" y="41"/>
                      </a:lnTo>
                      <a:lnTo>
                        <a:pt x="28" y="50"/>
                      </a:lnTo>
                      <a:lnTo>
                        <a:pt x="17" y="60"/>
                      </a:lnTo>
                      <a:lnTo>
                        <a:pt x="40" y="60"/>
                      </a:lnTo>
                      <a:lnTo>
                        <a:pt x="40" y="60"/>
                      </a:lnTo>
                      <a:lnTo>
                        <a:pt x="42" y="59"/>
                      </a:lnTo>
                      <a:lnTo>
                        <a:pt x="43" y="58"/>
                      </a:lnTo>
                      <a:lnTo>
                        <a:pt x="43" y="57"/>
                      </a:lnTo>
                      <a:lnTo>
                        <a:pt x="44" y="56"/>
                      </a:lnTo>
                      <a:lnTo>
                        <a:pt x="45" y="54"/>
                      </a:lnTo>
                      <a:lnTo>
                        <a:pt x="47" y="54"/>
                      </a:lnTo>
                      <a:lnTo>
                        <a:pt x="43" y="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215" name="Freeform 80"/>
                <p:cNvSpPr>
                  <a:spLocks noEditPoints="1"/>
                </p:cNvSpPr>
                <p:nvPr/>
              </p:nvSpPr>
              <p:spPr bwMode="auto">
                <a:xfrm>
                  <a:off x="2621471" y="3712654"/>
                  <a:ext cx="62675" cy="100013"/>
                </a:xfrm>
                <a:custGeom>
                  <a:avLst/>
                  <a:gdLst/>
                  <a:ahLst/>
                  <a:cxnLst>
                    <a:cxn ang="0">
                      <a:pos x="47" y="37"/>
                    </a:cxn>
                    <a:cxn ang="0">
                      <a:pos x="46" y="48"/>
                    </a:cxn>
                    <a:cxn ang="0">
                      <a:pos x="43" y="58"/>
                    </a:cxn>
                    <a:cxn ang="0">
                      <a:pos x="43" y="60"/>
                    </a:cxn>
                    <a:cxn ang="0">
                      <a:pos x="41" y="63"/>
                    </a:cxn>
                    <a:cxn ang="0">
                      <a:pos x="39" y="67"/>
                    </a:cxn>
                    <a:cxn ang="0">
                      <a:pos x="35" y="71"/>
                    </a:cxn>
                    <a:cxn ang="0">
                      <a:pos x="32" y="73"/>
                    </a:cxn>
                    <a:cxn ang="0">
                      <a:pos x="31" y="74"/>
                    </a:cxn>
                    <a:cxn ang="0">
                      <a:pos x="29" y="75"/>
                    </a:cxn>
                    <a:cxn ang="0">
                      <a:pos x="27" y="75"/>
                    </a:cxn>
                    <a:cxn ang="0">
                      <a:pos x="25" y="75"/>
                    </a:cxn>
                    <a:cxn ang="0">
                      <a:pos x="21" y="75"/>
                    </a:cxn>
                    <a:cxn ang="0">
                      <a:pos x="16" y="74"/>
                    </a:cxn>
                    <a:cxn ang="0">
                      <a:pos x="14" y="73"/>
                    </a:cxn>
                    <a:cxn ang="0">
                      <a:pos x="9" y="68"/>
                    </a:cxn>
                    <a:cxn ang="0">
                      <a:pos x="5" y="62"/>
                    </a:cxn>
                    <a:cxn ang="0">
                      <a:pos x="2" y="56"/>
                    </a:cxn>
                    <a:cxn ang="0">
                      <a:pos x="1" y="47"/>
                    </a:cxn>
                    <a:cxn ang="0">
                      <a:pos x="0" y="39"/>
                    </a:cxn>
                    <a:cxn ang="0">
                      <a:pos x="1" y="27"/>
                    </a:cxn>
                    <a:cxn ang="0">
                      <a:pos x="4" y="17"/>
                    </a:cxn>
                    <a:cxn ang="0">
                      <a:pos x="7" y="10"/>
                    </a:cxn>
                    <a:cxn ang="0">
                      <a:pos x="12" y="4"/>
                    </a:cxn>
                    <a:cxn ang="0">
                      <a:pos x="17" y="1"/>
                    </a:cxn>
                    <a:cxn ang="0">
                      <a:pos x="23" y="0"/>
                    </a:cxn>
                    <a:cxn ang="0">
                      <a:pos x="30" y="1"/>
                    </a:cxn>
                    <a:cxn ang="0">
                      <a:pos x="35" y="4"/>
                    </a:cxn>
                    <a:cxn ang="0">
                      <a:pos x="40" y="9"/>
                    </a:cxn>
                    <a:cxn ang="0">
                      <a:pos x="43" y="16"/>
                    </a:cxn>
                    <a:cxn ang="0">
                      <a:pos x="46" y="27"/>
                    </a:cxn>
                    <a:cxn ang="0">
                      <a:pos x="47" y="37"/>
                    </a:cxn>
                    <a:cxn ang="0">
                      <a:pos x="31" y="37"/>
                    </a:cxn>
                    <a:cxn ang="0">
                      <a:pos x="31" y="12"/>
                    </a:cxn>
                    <a:cxn ang="0">
                      <a:pos x="30" y="9"/>
                    </a:cxn>
                    <a:cxn ang="0">
                      <a:pos x="29" y="7"/>
                    </a:cxn>
                    <a:cxn ang="0">
                      <a:pos x="27" y="6"/>
                    </a:cxn>
                    <a:cxn ang="0">
                      <a:pos x="26" y="4"/>
                    </a:cxn>
                    <a:cxn ang="0">
                      <a:pos x="25" y="4"/>
                    </a:cxn>
                    <a:cxn ang="0">
                      <a:pos x="21" y="4"/>
                    </a:cxn>
                    <a:cxn ang="0">
                      <a:pos x="20" y="4"/>
                    </a:cxn>
                    <a:cxn ang="0">
                      <a:pos x="19" y="6"/>
                    </a:cxn>
                    <a:cxn ang="0">
                      <a:pos x="18" y="7"/>
                    </a:cxn>
                    <a:cxn ang="0">
                      <a:pos x="18" y="9"/>
                    </a:cxn>
                    <a:cxn ang="0">
                      <a:pos x="17" y="11"/>
                    </a:cxn>
                    <a:cxn ang="0">
                      <a:pos x="16" y="15"/>
                    </a:cxn>
                    <a:cxn ang="0">
                      <a:pos x="16" y="60"/>
                    </a:cxn>
                    <a:cxn ang="0">
                      <a:pos x="17" y="65"/>
                    </a:cxn>
                    <a:cxn ang="0">
                      <a:pos x="18" y="69"/>
                    </a:cxn>
                    <a:cxn ang="0">
                      <a:pos x="21" y="71"/>
                    </a:cxn>
                    <a:cxn ang="0">
                      <a:pos x="23" y="72"/>
                    </a:cxn>
                    <a:cxn ang="0">
                      <a:pos x="25" y="72"/>
                    </a:cxn>
                    <a:cxn ang="0">
                      <a:pos x="26" y="71"/>
                    </a:cxn>
                    <a:cxn ang="0">
                      <a:pos x="27" y="71"/>
                    </a:cxn>
                    <a:cxn ang="0">
                      <a:pos x="27" y="69"/>
                    </a:cxn>
                    <a:cxn ang="0">
                      <a:pos x="29" y="69"/>
                    </a:cxn>
                    <a:cxn ang="0">
                      <a:pos x="30" y="67"/>
                    </a:cxn>
                    <a:cxn ang="0">
                      <a:pos x="31" y="65"/>
                    </a:cxn>
                    <a:cxn ang="0">
                      <a:pos x="31" y="60"/>
                    </a:cxn>
                    <a:cxn ang="0">
                      <a:pos x="31" y="37"/>
                    </a:cxn>
                  </a:cxnLst>
                  <a:rect l="0" t="0" r="r" b="b"/>
                  <a:pathLst>
                    <a:path w="47" h="75">
                      <a:moveTo>
                        <a:pt x="47" y="37"/>
                      </a:moveTo>
                      <a:lnTo>
                        <a:pt x="46" y="48"/>
                      </a:lnTo>
                      <a:lnTo>
                        <a:pt x="43" y="58"/>
                      </a:lnTo>
                      <a:lnTo>
                        <a:pt x="43" y="60"/>
                      </a:lnTo>
                      <a:lnTo>
                        <a:pt x="41" y="63"/>
                      </a:lnTo>
                      <a:lnTo>
                        <a:pt x="39" y="67"/>
                      </a:lnTo>
                      <a:lnTo>
                        <a:pt x="35" y="71"/>
                      </a:lnTo>
                      <a:lnTo>
                        <a:pt x="32" y="73"/>
                      </a:lnTo>
                      <a:lnTo>
                        <a:pt x="31" y="74"/>
                      </a:lnTo>
                      <a:lnTo>
                        <a:pt x="29" y="75"/>
                      </a:lnTo>
                      <a:lnTo>
                        <a:pt x="27" y="75"/>
                      </a:lnTo>
                      <a:lnTo>
                        <a:pt x="25" y="75"/>
                      </a:lnTo>
                      <a:lnTo>
                        <a:pt x="21" y="75"/>
                      </a:lnTo>
                      <a:lnTo>
                        <a:pt x="16" y="74"/>
                      </a:lnTo>
                      <a:lnTo>
                        <a:pt x="14" y="73"/>
                      </a:lnTo>
                      <a:lnTo>
                        <a:pt x="9" y="68"/>
                      </a:lnTo>
                      <a:lnTo>
                        <a:pt x="5" y="62"/>
                      </a:lnTo>
                      <a:lnTo>
                        <a:pt x="2" y="56"/>
                      </a:lnTo>
                      <a:lnTo>
                        <a:pt x="1" y="47"/>
                      </a:lnTo>
                      <a:lnTo>
                        <a:pt x="0" y="39"/>
                      </a:lnTo>
                      <a:lnTo>
                        <a:pt x="1" y="27"/>
                      </a:lnTo>
                      <a:lnTo>
                        <a:pt x="4" y="17"/>
                      </a:lnTo>
                      <a:lnTo>
                        <a:pt x="7" y="10"/>
                      </a:lnTo>
                      <a:lnTo>
                        <a:pt x="12" y="4"/>
                      </a:lnTo>
                      <a:lnTo>
                        <a:pt x="17" y="1"/>
                      </a:lnTo>
                      <a:lnTo>
                        <a:pt x="23" y="0"/>
                      </a:lnTo>
                      <a:lnTo>
                        <a:pt x="30" y="1"/>
                      </a:lnTo>
                      <a:lnTo>
                        <a:pt x="35" y="4"/>
                      </a:lnTo>
                      <a:lnTo>
                        <a:pt x="40" y="9"/>
                      </a:lnTo>
                      <a:lnTo>
                        <a:pt x="43" y="16"/>
                      </a:lnTo>
                      <a:lnTo>
                        <a:pt x="46" y="27"/>
                      </a:lnTo>
                      <a:lnTo>
                        <a:pt x="47" y="37"/>
                      </a:lnTo>
                      <a:close/>
                      <a:moveTo>
                        <a:pt x="31" y="37"/>
                      </a:moveTo>
                      <a:lnTo>
                        <a:pt x="31" y="12"/>
                      </a:lnTo>
                      <a:lnTo>
                        <a:pt x="30" y="9"/>
                      </a:lnTo>
                      <a:lnTo>
                        <a:pt x="29" y="7"/>
                      </a:lnTo>
                      <a:lnTo>
                        <a:pt x="27" y="6"/>
                      </a:lnTo>
                      <a:lnTo>
                        <a:pt x="26" y="4"/>
                      </a:lnTo>
                      <a:lnTo>
                        <a:pt x="25" y="4"/>
                      </a:lnTo>
                      <a:lnTo>
                        <a:pt x="21" y="4"/>
                      </a:lnTo>
                      <a:lnTo>
                        <a:pt x="20" y="4"/>
                      </a:lnTo>
                      <a:lnTo>
                        <a:pt x="19" y="6"/>
                      </a:lnTo>
                      <a:lnTo>
                        <a:pt x="18" y="7"/>
                      </a:lnTo>
                      <a:lnTo>
                        <a:pt x="18" y="9"/>
                      </a:lnTo>
                      <a:lnTo>
                        <a:pt x="17" y="11"/>
                      </a:lnTo>
                      <a:lnTo>
                        <a:pt x="16" y="15"/>
                      </a:lnTo>
                      <a:lnTo>
                        <a:pt x="16" y="60"/>
                      </a:lnTo>
                      <a:lnTo>
                        <a:pt x="17" y="65"/>
                      </a:lnTo>
                      <a:lnTo>
                        <a:pt x="18" y="69"/>
                      </a:lnTo>
                      <a:lnTo>
                        <a:pt x="21" y="71"/>
                      </a:lnTo>
                      <a:lnTo>
                        <a:pt x="23" y="72"/>
                      </a:lnTo>
                      <a:lnTo>
                        <a:pt x="25" y="72"/>
                      </a:lnTo>
                      <a:lnTo>
                        <a:pt x="26" y="71"/>
                      </a:lnTo>
                      <a:lnTo>
                        <a:pt x="27" y="71"/>
                      </a:lnTo>
                      <a:lnTo>
                        <a:pt x="27" y="69"/>
                      </a:lnTo>
                      <a:lnTo>
                        <a:pt x="29" y="69"/>
                      </a:lnTo>
                      <a:lnTo>
                        <a:pt x="30" y="67"/>
                      </a:lnTo>
                      <a:lnTo>
                        <a:pt x="31" y="65"/>
                      </a:lnTo>
                      <a:lnTo>
                        <a:pt x="31" y="60"/>
                      </a:lnTo>
                      <a:lnTo>
                        <a:pt x="31" y="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216" name="Freeform 81"/>
                <p:cNvSpPr>
                  <a:spLocks/>
                </p:cNvSpPr>
                <p:nvPr/>
              </p:nvSpPr>
              <p:spPr bwMode="auto">
                <a:xfrm>
                  <a:off x="2696147" y="3789997"/>
                  <a:ext cx="22670" cy="22670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0" y="0"/>
                    </a:cxn>
                    <a:cxn ang="0">
                      <a:pos x="12" y="1"/>
                    </a:cxn>
                    <a:cxn ang="0">
                      <a:pos x="14" y="2"/>
                    </a:cxn>
                    <a:cxn ang="0">
                      <a:pos x="15" y="4"/>
                    </a:cxn>
                    <a:cxn ang="0">
                      <a:pos x="16" y="5"/>
                    </a:cxn>
                    <a:cxn ang="0">
                      <a:pos x="16" y="7"/>
                    </a:cxn>
                    <a:cxn ang="0">
                      <a:pos x="17" y="9"/>
                    </a:cxn>
                    <a:cxn ang="0">
                      <a:pos x="16" y="11"/>
                    </a:cxn>
                    <a:cxn ang="0">
                      <a:pos x="16" y="13"/>
                    </a:cxn>
                    <a:cxn ang="0">
                      <a:pos x="14" y="15"/>
                    </a:cxn>
                    <a:cxn ang="0">
                      <a:pos x="13" y="16"/>
                    </a:cxn>
                    <a:cxn ang="0">
                      <a:pos x="12" y="17"/>
                    </a:cxn>
                    <a:cxn ang="0">
                      <a:pos x="10" y="17"/>
                    </a:cxn>
                    <a:cxn ang="0">
                      <a:pos x="6" y="17"/>
                    </a:cxn>
                    <a:cxn ang="0">
                      <a:pos x="4" y="16"/>
                    </a:cxn>
                    <a:cxn ang="0">
                      <a:pos x="2" y="15"/>
                    </a:cxn>
                    <a:cxn ang="0">
                      <a:pos x="0" y="9"/>
                    </a:cxn>
                    <a:cxn ang="0">
                      <a:pos x="0" y="6"/>
                    </a:cxn>
                    <a:cxn ang="0">
                      <a:pos x="2" y="2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7" h="17">
                      <a:moveTo>
                        <a:pt x="8" y="0"/>
                      </a:move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4" y="2"/>
                      </a:lnTo>
                      <a:lnTo>
                        <a:pt x="15" y="4"/>
                      </a:lnTo>
                      <a:lnTo>
                        <a:pt x="16" y="5"/>
                      </a:lnTo>
                      <a:lnTo>
                        <a:pt x="16" y="7"/>
                      </a:lnTo>
                      <a:lnTo>
                        <a:pt x="17" y="9"/>
                      </a:lnTo>
                      <a:lnTo>
                        <a:pt x="16" y="11"/>
                      </a:lnTo>
                      <a:lnTo>
                        <a:pt x="16" y="13"/>
                      </a:lnTo>
                      <a:lnTo>
                        <a:pt x="14" y="15"/>
                      </a:lnTo>
                      <a:lnTo>
                        <a:pt x="13" y="16"/>
                      </a:lnTo>
                      <a:lnTo>
                        <a:pt x="12" y="17"/>
                      </a:lnTo>
                      <a:lnTo>
                        <a:pt x="10" y="17"/>
                      </a:lnTo>
                      <a:lnTo>
                        <a:pt x="6" y="17"/>
                      </a:lnTo>
                      <a:lnTo>
                        <a:pt x="4" y="16"/>
                      </a:lnTo>
                      <a:lnTo>
                        <a:pt x="2" y="15"/>
                      </a:lnTo>
                      <a:lnTo>
                        <a:pt x="0" y="9"/>
                      </a:lnTo>
                      <a:lnTo>
                        <a:pt x="0" y="6"/>
                      </a:lnTo>
                      <a:lnTo>
                        <a:pt x="2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217" name="Freeform 82"/>
                <p:cNvSpPr>
                  <a:spLocks noEditPoints="1"/>
                </p:cNvSpPr>
                <p:nvPr/>
              </p:nvSpPr>
              <p:spPr bwMode="auto">
                <a:xfrm>
                  <a:off x="2730818" y="3712654"/>
                  <a:ext cx="61341" cy="9867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33" y="0"/>
                    </a:cxn>
                    <a:cxn ang="0">
                      <a:pos x="40" y="0"/>
                    </a:cxn>
                    <a:cxn ang="0">
                      <a:pos x="40" y="47"/>
                    </a:cxn>
                    <a:cxn ang="0">
                      <a:pos x="46" y="47"/>
                    </a:cxn>
                    <a:cxn ang="0">
                      <a:pos x="46" y="58"/>
                    </a:cxn>
                    <a:cxn ang="0">
                      <a:pos x="40" y="58"/>
                    </a:cxn>
                    <a:cxn ang="0">
                      <a:pos x="40" y="74"/>
                    </a:cxn>
                    <a:cxn ang="0">
                      <a:pos x="24" y="74"/>
                    </a:cxn>
                    <a:cxn ang="0">
                      <a:pos x="24" y="58"/>
                    </a:cxn>
                    <a:cxn ang="0">
                      <a:pos x="0" y="58"/>
                    </a:cxn>
                    <a:cxn ang="0">
                      <a:pos x="0" y="47"/>
                    </a:cxn>
                    <a:cxn ang="0">
                      <a:pos x="3" y="47"/>
                    </a:cxn>
                    <a:cxn ang="0">
                      <a:pos x="24" y="47"/>
                    </a:cxn>
                    <a:cxn ang="0">
                      <a:pos x="24" y="19"/>
                    </a:cxn>
                    <a:cxn ang="0">
                      <a:pos x="3" y="47"/>
                    </a:cxn>
                  </a:cxnLst>
                  <a:rect l="0" t="0" r="r" b="b"/>
                  <a:pathLst>
                    <a:path w="46" h="74">
                      <a:moveTo>
                        <a:pt x="0" y="47"/>
                      </a:moveTo>
                      <a:lnTo>
                        <a:pt x="33" y="0"/>
                      </a:lnTo>
                      <a:lnTo>
                        <a:pt x="40" y="0"/>
                      </a:lnTo>
                      <a:lnTo>
                        <a:pt x="40" y="47"/>
                      </a:lnTo>
                      <a:lnTo>
                        <a:pt x="46" y="47"/>
                      </a:lnTo>
                      <a:lnTo>
                        <a:pt x="46" y="58"/>
                      </a:lnTo>
                      <a:lnTo>
                        <a:pt x="40" y="58"/>
                      </a:lnTo>
                      <a:lnTo>
                        <a:pt x="40" y="74"/>
                      </a:lnTo>
                      <a:lnTo>
                        <a:pt x="24" y="74"/>
                      </a:lnTo>
                      <a:lnTo>
                        <a:pt x="24" y="58"/>
                      </a:lnTo>
                      <a:lnTo>
                        <a:pt x="0" y="58"/>
                      </a:lnTo>
                      <a:lnTo>
                        <a:pt x="0" y="47"/>
                      </a:lnTo>
                      <a:close/>
                      <a:moveTo>
                        <a:pt x="3" y="47"/>
                      </a:moveTo>
                      <a:lnTo>
                        <a:pt x="24" y="47"/>
                      </a:lnTo>
                      <a:lnTo>
                        <a:pt x="24" y="19"/>
                      </a:lnTo>
                      <a:lnTo>
                        <a:pt x="3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218" name="Freeform 83"/>
                <p:cNvSpPr>
                  <a:spLocks noEditPoints="1"/>
                </p:cNvSpPr>
                <p:nvPr/>
              </p:nvSpPr>
              <p:spPr bwMode="auto">
                <a:xfrm>
                  <a:off x="3001518" y="3712654"/>
                  <a:ext cx="61341" cy="100013"/>
                </a:xfrm>
                <a:custGeom>
                  <a:avLst/>
                  <a:gdLst/>
                  <a:ahLst/>
                  <a:cxnLst>
                    <a:cxn ang="0">
                      <a:pos x="46" y="37"/>
                    </a:cxn>
                    <a:cxn ang="0">
                      <a:pos x="46" y="48"/>
                    </a:cxn>
                    <a:cxn ang="0">
                      <a:pos x="43" y="58"/>
                    </a:cxn>
                    <a:cxn ang="0">
                      <a:pos x="42" y="60"/>
                    </a:cxn>
                    <a:cxn ang="0">
                      <a:pos x="41" y="63"/>
                    </a:cxn>
                    <a:cxn ang="0">
                      <a:pos x="38" y="67"/>
                    </a:cxn>
                    <a:cxn ang="0">
                      <a:pos x="34" y="71"/>
                    </a:cxn>
                    <a:cxn ang="0">
                      <a:pos x="32" y="73"/>
                    </a:cxn>
                    <a:cxn ang="0">
                      <a:pos x="30" y="74"/>
                    </a:cxn>
                    <a:cxn ang="0">
                      <a:pos x="28" y="75"/>
                    </a:cxn>
                    <a:cxn ang="0">
                      <a:pos x="27" y="75"/>
                    </a:cxn>
                    <a:cxn ang="0">
                      <a:pos x="25" y="75"/>
                    </a:cxn>
                    <a:cxn ang="0">
                      <a:pos x="20" y="75"/>
                    </a:cxn>
                    <a:cxn ang="0">
                      <a:pos x="16" y="74"/>
                    </a:cxn>
                    <a:cxn ang="0">
                      <a:pos x="13" y="73"/>
                    </a:cxn>
                    <a:cxn ang="0">
                      <a:pos x="9" y="68"/>
                    </a:cxn>
                    <a:cxn ang="0">
                      <a:pos x="5" y="62"/>
                    </a:cxn>
                    <a:cxn ang="0">
                      <a:pos x="2" y="56"/>
                    </a:cxn>
                    <a:cxn ang="0">
                      <a:pos x="0" y="47"/>
                    </a:cxn>
                    <a:cxn ang="0">
                      <a:pos x="0" y="39"/>
                    </a:cxn>
                    <a:cxn ang="0">
                      <a:pos x="0" y="27"/>
                    </a:cxn>
                    <a:cxn ang="0">
                      <a:pos x="3" y="17"/>
                    </a:cxn>
                    <a:cxn ang="0">
                      <a:pos x="7" y="10"/>
                    </a:cxn>
                    <a:cxn ang="0">
                      <a:pos x="11" y="4"/>
                    </a:cxn>
                    <a:cxn ang="0">
                      <a:pos x="17" y="1"/>
                    </a:cxn>
                    <a:cxn ang="0">
                      <a:pos x="23" y="0"/>
                    </a:cxn>
                    <a:cxn ang="0">
                      <a:pos x="29" y="1"/>
                    </a:cxn>
                    <a:cxn ang="0">
                      <a:pos x="35" y="4"/>
                    </a:cxn>
                    <a:cxn ang="0">
                      <a:pos x="40" y="9"/>
                    </a:cxn>
                    <a:cxn ang="0">
                      <a:pos x="43" y="16"/>
                    </a:cxn>
                    <a:cxn ang="0">
                      <a:pos x="46" y="27"/>
                    </a:cxn>
                    <a:cxn ang="0">
                      <a:pos x="46" y="37"/>
                    </a:cxn>
                    <a:cxn ang="0">
                      <a:pos x="30" y="37"/>
                    </a:cxn>
                    <a:cxn ang="0">
                      <a:pos x="30" y="12"/>
                    </a:cxn>
                    <a:cxn ang="0">
                      <a:pos x="29" y="9"/>
                    </a:cxn>
                    <a:cxn ang="0">
                      <a:pos x="29" y="7"/>
                    </a:cxn>
                    <a:cxn ang="0">
                      <a:pos x="27" y="6"/>
                    </a:cxn>
                    <a:cxn ang="0">
                      <a:pos x="25" y="4"/>
                    </a:cxn>
                    <a:cxn ang="0">
                      <a:pos x="24" y="4"/>
                    </a:cxn>
                    <a:cxn ang="0">
                      <a:pos x="20" y="4"/>
                    </a:cxn>
                    <a:cxn ang="0">
                      <a:pos x="19" y="4"/>
                    </a:cxn>
                    <a:cxn ang="0">
                      <a:pos x="19" y="6"/>
                    </a:cxn>
                    <a:cxn ang="0">
                      <a:pos x="17" y="7"/>
                    </a:cxn>
                    <a:cxn ang="0">
                      <a:pos x="17" y="9"/>
                    </a:cxn>
                    <a:cxn ang="0">
                      <a:pos x="17" y="11"/>
                    </a:cxn>
                    <a:cxn ang="0">
                      <a:pos x="16" y="15"/>
                    </a:cxn>
                    <a:cxn ang="0">
                      <a:pos x="16" y="60"/>
                    </a:cxn>
                    <a:cxn ang="0">
                      <a:pos x="17" y="65"/>
                    </a:cxn>
                    <a:cxn ang="0">
                      <a:pos x="18" y="69"/>
                    </a:cxn>
                    <a:cxn ang="0">
                      <a:pos x="20" y="71"/>
                    </a:cxn>
                    <a:cxn ang="0">
                      <a:pos x="22" y="72"/>
                    </a:cxn>
                    <a:cxn ang="0">
                      <a:pos x="25" y="72"/>
                    </a:cxn>
                    <a:cxn ang="0">
                      <a:pos x="25" y="71"/>
                    </a:cxn>
                    <a:cxn ang="0">
                      <a:pos x="27" y="71"/>
                    </a:cxn>
                    <a:cxn ang="0">
                      <a:pos x="27" y="69"/>
                    </a:cxn>
                    <a:cxn ang="0">
                      <a:pos x="28" y="69"/>
                    </a:cxn>
                    <a:cxn ang="0">
                      <a:pos x="29" y="67"/>
                    </a:cxn>
                    <a:cxn ang="0">
                      <a:pos x="30" y="65"/>
                    </a:cxn>
                    <a:cxn ang="0">
                      <a:pos x="30" y="60"/>
                    </a:cxn>
                    <a:cxn ang="0">
                      <a:pos x="30" y="37"/>
                    </a:cxn>
                  </a:cxnLst>
                  <a:rect l="0" t="0" r="r" b="b"/>
                  <a:pathLst>
                    <a:path w="46" h="75">
                      <a:moveTo>
                        <a:pt x="46" y="37"/>
                      </a:moveTo>
                      <a:lnTo>
                        <a:pt x="46" y="48"/>
                      </a:lnTo>
                      <a:lnTo>
                        <a:pt x="43" y="58"/>
                      </a:lnTo>
                      <a:lnTo>
                        <a:pt x="42" y="60"/>
                      </a:lnTo>
                      <a:lnTo>
                        <a:pt x="41" y="63"/>
                      </a:lnTo>
                      <a:lnTo>
                        <a:pt x="38" y="67"/>
                      </a:lnTo>
                      <a:lnTo>
                        <a:pt x="34" y="71"/>
                      </a:lnTo>
                      <a:lnTo>
                        <a:pt x="32" y="73"/>
                      </a:lnTo>
                      <a:lnTo>
                        <a:pt x="30" y="74"/>
                      </a:lnTo>
                      <a:lnTo>
                        <a:pt x="28" y="75"/>
                      </a:lnTo>
                      <a:lnTo>
                        <a:pt x="27" y="75"/>
                      </a:lnTo>
                      <a:lnTo>
                        <a:pt x="25" y="75"/>
                      </a:lnTo>
                      <a:lnTo>
                        <a:pt x="20" y="75"/>
                      </a:lnTo>
                      <a:lnTo>
                        <a:pt x="16" y="74"/>
                      </a:lnTo>
                      <a:lnTo>
                        <a:pt x="13" y="73"/>
                      </a:lnTo>
                      <a:lnTo>
                        <a:pt x="9" y="68"/>
                      </a:lnTo>
                      <a:lnTo>
                        <a:pt x="5" y="62"/>
                      </a:lnTo>
                      <a:lnTo>
                        <a:pt x="2" y="56"/>
                      </a:lnTo>
                      <a:lnTo>
                        <a:pt x="0" y="47"/>
                      </a:lnTo>
                      <a:lnTo>
                        <a:pt x="0" y="39"/>
                      </a:lnTo>
                      <a:lnTo>
                        <a:pt x="0" y="27"/>
                      </a:lnTo>
                      <a:lnTo>
                        <a:pt x="3" y="17"/>
                      </a:lnTo>
                      <a:lnTo>
                        <a:pt x="7" y="10"/>
                      </a:lnTo>
                      <a:lnTo>
                        <a:pt x="11" y="4"/>
                      </a:lnTo>
                      <a:lnTo>
                        <a:pt x="17" y="1"/>
                      </a:lnTo>
                      <a:lnTo>
                        <a:pt x="23" y="0"/>
                      </a:lnTo>
                      <a:lnTo>
                        <a:pt x="29" y="1"/>
                      </a:lnTo>
                      <a:lnTo>
                        <a:pt x="35" y="4"/>
                      </a:lnTo>
                      <a:lnTo>
                        <a:pt x="40" y="9"/>
                      </a:lnTo>
                      <a:lnTo>
                        <a:pt x="43" y="16"/>
                      </a:lnTo>
                      <a:lnTo>
                        <a:pt x="46" y="27"/>
                      </a:lnTo>
                      <a:lnTo>
                        <a:pt x="46" y="37"/>
                      </a:lnTo>
                      <a:close/>
                      <a:moveTo>
                        <a:pt x="30" y="37"/>
                      </a:moveTo>
                      <a:lnTo>
                        <a:pt x="30" y="12"/>
                      </a:lnTo>
                      <a:lnTo>
                        <a:pt x="29" y="9"/>
                      </a:lnTo>
                      <a:lnTo>
                        <a:pt x="29" y="7"/>
                      </a:lnTo>
                      <a:lnTo>
                        <a:pt x="27" y="6"/>
                      </a:lnTo>
                      <a:lnTo>
                        <a:pt x="25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9" y="4"/>
                      </a:lnTo>
                      <a:lnTo>
                        <a:pt x="19" y="6"/>
                      </a:lnTo>
                      <a:lnTo>
                        <a:pt x="17" y="7"/>
                      </a:lnTo>
                      <a:lnTo>
                        <a:pt x="17" y="9"/>
                      </a:lnTo>
                      <a:lnTo>
                        <a:pt x="17" y="11"/>
                      </a:lnTo>
                      <a:lnTo>
                        <a:pt x="16" y="15"/>
                      </a:lnTo>
                      <a:lnTo>
                        <a:pt x="16" y="60"/>
                      </a:lnTo>
                      <a:lnTo>
                        <a:pt x="17" y="65"/>
                      </a:lnTo>
                      <a:lnTo>
                        <a:pt x="18" y="69"/>
                      </a:lnTo>
                      <a:lnTo>
                        <a:pt x="20" y="71"/>
                      </a:lnTo>
                      <a:lnTo>
                        <a:pt x="22" y="72"/>
                      </a:lnTo>
                      <a:lnTo>
                        <a:pt x="25" y="72"/>
                      </a:lnTo>
                      <a:lnTo>
                        <a:pt x="25" y="71"/>
                      </a:lnTo>
                      <a:lnTo>
                        <a:pt x="27" y="71"/>
                      </a:lnTo>
                      <a:lnTo>
                        <a:pt x="27" y="69"/>
                      </a:lnTo>
                      <a:lnTo>
                        <a:pt x="28" y="69"/>
                      </a:lnTo>
                      <a:lnTo>
                        <a:pt x="29" y="67"/>
                      </a:lnTo>
                      <a:lnTo>
                        <a:pt x="30" y="65"/>
                      </a:lnTo>
                      <a:lnTo>
                        <a:pt x="30" y="60"/>
                      </a:lnTo>
                      <a:lnTo>
                        <a:pt x="30" y="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219" name="Freeform 84"/>
                <p:cNvSpPr>
                  <a:spLocks/>
                </p:cNvSpPr>
                <p:nvPr/>
              </p:nvSpPr>
              <p:spPr bwMode="auto">
                <a:xfrm>
                  <a:off x="3074861" y="3789997"/>
                  <a:ext cx="24003" cy="22670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1" y="0"/>
                    </a:cxn>
                    <a:cxn ang="0">
                      <a:pos x="13" y="1"/>
                    </a:cxn>
                    <a:cxn ang="0">
                      <a:pos x="15" y="2"/>
                    </a:cxn>
                    <a:cxn ang="0">
                      <a:pos x="16" y="4"/>
                    </a:cxn>
                    <a:cxn ang="0">
                      <a:pos x="17" y="5"/>
                    </a:cxn>
                    <a:cxn ang="0">
                      <a:pos x="17" y="7"/>
                    </a:cxn>
                    <a:cxn ang="0">
                      <a:pos x="18" y="9"/>
                    </a:cxn>
                    <a:cxn ang="0">
                      <a:pos x="17" y="11"/>
                    </a:cxn>
                    <a:cxn ang="0">
                      <a:pos x="16" y="13"/>
                    </a:cxn>
                    <a:cxn ang="0">
                      <a:pos x="15" y="15"/>
                    </a:cxn>
                    <a:cxn ang="0">
                      <a:pos x="14" y="16"/>
                    </a:cxn>
                    <a:cxn ang="0">
                      <a:pos x="12" y="17"/>
                    </a:cxn>
                    <a:cxn ang="0">
                      <a:pos x="10" y="17"/>
                    </a:cxn>
                    <a:cxn ang="0">
                      <a:pos x="7" y="17"/>
                    </a:cxn>
                    <a:cxn ang="0">
                      <a:pos x="4" y="16"/>
                    </a:cxn>
                    <a:cxn ang="0">
                      <a:pos x="3" y="15"/>
                    </a:cxn>
                    <a:cxn ang="0">
                      <a:pos x="0" y="9"/>
                    </a:cxn>
                    <a:cxn ang="0">
                      <a:pos x="1" y="6"/>
                    </a:cxn>
                    <a:cxn ang="0">
                      <a:pos x="3" y="2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8" h="17">
                      <a:moveTo>
                        <a:pt x="8" y="0"/>
                      </a:moveTo>
                      <a:lnTo>
                        <a:pt x="11" y="0"/>
                      </a:lnTo>
                      <a:lnTo>
                        <a:pt x="13" y="1"/>
                      </a:lnTo>
                      <a:lnTo>
                        <a:pt x="15" y="2"/>
                      </a:lnTo>
                      <a:lnTo>
                        <a:pt x="16" y="4"/>
                      </a:lnTo>
                      <a:lnTo>
                        <a:pt x="17" y="5"/>
                      </a:lnTo>
                      <a:lnTo>
                        <a:pt x="17" y="7"/>
                      </a:lnTo>
                      <a:lnTo>
                        <a:pt x="18" y="9"/>
                      </a:lnTo>
                      <a:lnTo>
                        <a:pt x="17" y="11"/>
                      </a:lnTo>
                      <a:lnTo>
                        <a:pt x="16" y="13"/>
                      </a:lnTo>
                      <a:lnTo>
                        <a:pt x="15" y="15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10" y="17"/>
                      </a:lnTo>
                      <a:lnTo>
                        <a:pt x="7" y="17"/>
                      </a:lnTo>
                      <a:lnTo>
                        <a:pt x="4" y="16"/>
                      </a:lnTo>
                      <a:lnTo>
                        <a:pt x="3" y="15"/>
                      </a:lnTo>
                      <a:lnTo>
                        <a:pt x="0" y="9"/>
                      </a:lnTo>
                      <a:lnTo>
                        <a:pt x="1" y="6"/>
                      </a:lnTo>
                      <a:lnTo>
                        <a:pt x="3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220" name="Freeform 85"/>
                <p:cNvSpPr>
                  <a:spLocks noEditPoints="1"/>
                </p:cNvSpPr>
                <p:nvPr/>
              </p:nvSpPr>
              <p:spPr bwMode="auto">
                <a:xfrm>
                  <a:off x="3109532" y="3712654"/>
                  <a:ext cx="62675" cy="100013"/>
                </a:xfrm>
                <a:custGeom>
                  <a:avLst/>
                  <a:gdLst/>
                  <a:ahLst/>
                  <a:cxnLst>
                    <a:cxn ang="0">
                      <a:pos x="47" y="0"/>
                    </a:cxn>
                    <a:cxn ang="0">
                      <a:pos x="47" y="1"/>
                    </a:cxn>
                    <a:cxn ang="0">
                      <a:pos x="39" y="4"/>
                    </a:cxn>
                    <a:cxn ang="0">
                      <a:pos x="32" y="8"/>
                    </a:cxn>
                    <a:cxn ang="0">
                      <a:pos x="29" y="10"/>
                    </a:cxn>
                    <a:cxn ang="0">
                      <a:pos x="23" y="17"/>
                    </a:cxn>
                    <a:cxn ang="0">
                      <a:pos x="21" y="23"/>
                    </a:cxn>
                    <a:cxn ang="0">
                      <a:pos x="19" y="31"/>
                    </a:cxn>
                    <a:cxn ang="0">
                      <a:pos x="20" y="30"/>
                    </a:cxn>
                    <a:cxn ang="0">
                      <a:pos x="21" y="29"/>
                    </a:cxn>
                    <a:cxn ang="0">
                      <a:pos x="22" y="29"/>
                    </a:cxn>
                    <a:cxn ang="0">
                      <a:pos x="24" y="29"/>
                    </a:cxn>
                    <a:cxn ang="0">
                      <a:pos x="29" y="29"/>
                    </a:cxn>
                    <a:cxn ang="0">
                      <a:pos x="34" y="29"/>
                    </a:cxn>
                    <a:cxn ang="0">
                      <a:pos x="38" y="31"/>
                    </a:cxn>
                    <a:cxn ang="0">
                      <a:pos x="42" y="34"/>
                    </a:cxn>
                    <a:cxn ang="0">
                      <a:pos x="46" y="41"/>
                    </a:cxn>
                    <a:cxn ang="0">
                      <a:pos x="47" y="50"/>
                    </a:cxn>
                    <a:cxn ang="0">
                      <a:pos x="46" y="57"/>
                    </a:cxn>
                    <a:cxn ang="0">
                      <a:pos x="44" y="62"/>
                    </a:cxn>
                    <a:cxn ang="0">
                      <a:pos x="43" y="65"/>
                    </a:cxn>
                    <a:cxn ang="0">
                      <a:pos x="42" y="67"/>
                    </a:cxn>
                    <a:cxn ang="0">
                      <a:pos x="40" y="69"/>
                    </a:cxn>
                    <a:cxn ang="0">
                      <a:pos x="37" y="71"/>
                    </a:cxn>
                    <a:cxn ang="0">
                      <a:pos x="35" y="72"/>
                    </a:cxn>
                    <a:cxn ang="0">
                      <a:pos x="31" y="74"/>
                    </a:cxn>
                    <a:cxn ang="0">
                      <a:pos x="25" y="75"/>
                    </a:cxn>
                    <a:cxn ang="0">
                      <a:pos x="18" y="74"/>
                    </a:cxn>
                    <a:cxn ang="0">
                      <a:pos x="12" y="72"/>
                    </a:cxn>
                    <a:cxn ang="0">
                      <a:pos x="7" y="67"/>
                    </a:cxn>
                    <a:cxn ang="0">
                      <a:pos x="4" y="60"/>
                    </a:cxn>
                    <a:cxn ang="0">
                      <a:pos x="1" y="54"/>
                    </a:cxn>
                    <a:cxn ang="0">
                      <a:pos x="0" y="46"/>
                    </a:cxn>
                    <a:cxn ang="0">
                      <a:pos x="2" y="33"/>
                    </a:cxn>
                    <a:cxn ang="0">
                      <a:pos x="6" y="23"/>
                    </a:cxn>
                    <a:cxn ang="0">
                      <a:pos x="13" y="13"/>
                    </a:cxn>
                    <a:cxn ang="0">
                      <a:pos x="22" y="6"/>
                    </a:cxn>
                    <a:cxn ang="0">
                      <a:pos x="34" y="2"/>
                    </a:cxn>
                    <a:cxn ang="0">
                      <a:pos x="47" y="0"/>
                    </a:cxn>
                    <a:cxn ang="0">
                      <a:pos x="17" y="35"/>
                    </a:cxn>
                    <a:cxn ang="0">
                      <a:pos x="17" y="39"/>
                    </a:cxn>
                    <a:cxn ang="0">
                      <a:pos x="17" y="53"/>
                    </a:cxn>
                    <a:cxn ang="0">
                      <a:pos x="17" y="60"/>
                    </a:cxn>
                    <a:cxn ang="0">
                      <a:pos x="19" y="64"/>
                    </a:cxn>
                    <a:cxn ang="0">
                      <a:pos x="19" y="66"/>
                    </a:cxn>
                    <a:cxn ang="0">
                      <a:pos x="21" y="68"/>
                    </a:cxn>
                    <a:cxn ang="0">
                      <a:pos x="23" y="71"/>
                    </a:cxn>
                    <a:cxn ang="0">
                      <a:pos x="25" y="71"/>
                    </a:cxn>
                    <a:cxn ang="0">
                      <a:pos x="25" y="72"/>
                    </a:cxn>
                    <a:cxn ang="0">
                      <a:pos x="29" y="70"/>
                    </a:cxn>
                    <a:cxn ang="0">
                      <a:pos x="30" y="69"/>
                    </a:cxn>
                    <a:cxn ang="0">
                      <a:pos x="31" y="64"/>
                    </a:cxn>
                    <a:cxn ang="0">
                      <a:pos x="32" y="57"/>
                    </a:cxn>
                    <a:cxn ang="0">
                      <a:pos x="32" y="48"/>
                    </a:cxn>
                    <a:cxn ang="0">
                      <a:pos x="31" y="42"/>
                    </a:cxn>
                    <a:cxn ang="0">
                      <a:pos x="29" y="36"/>
                    </a:cxn>
                    <a:cxn ang="0">
                      <a:pos x="28" y="35"/>
                    </a:cxn>
                    <a:cxn ang="0">
                      <a:pos x="27" y="34"/>
                    </a:cxn>
                    <a:cxn ang="0">
                      <a:pos x="25" y="33"/>
                    </a:cxn>
                    <a:cxn ang="0">
                      <a:pos x="23" y="33"/>
                    </a:cxn>
                    <a:cxn ang="0">
                      <a:pos x="22" y="33"/>
                    </a:cxn>
                    <a:cxn ang="0">
                      <a:pos x="20" y="34"/>
                    </a:cxn>
                    <a:cxn ang="0">
                      <a:pos x="17" y="35"/>
                    </a:cxn>
                  </a:cxnLst>
                  <a:rect l="0" t="0" r="r" b="b"/>
                  <a:pathLst>
                    <a:path w="47" h="75">
                      <a:moveTo>
                        <a:pt x="47" y="0"/>
                      </a:moveTo>
                      <a:lnTo>
                        <a:pt x="47" y="1"/>
                      </a:lnTo>
                      <a:lnTo>
                        <a:pt x="39" y="4"/>
                      </a:lnTo>
                      <a:lnTo>
                        <a:pt x="32" y="8"/>
                      </a:lnTo>
                      <a:lnTo>
                        <a:pt x="29" y="10"/>
                      </a:lnTo>
                      <a:lnTo>
                        <a:pt x="23" y="17"/>
                      </a:lnTo>
                      <a:lnTo>
                        <a:pt x="21" y="23"/>
                      </a:lnTo>
                      <a:lnTo>
                        <a:pt x="19" y="31"/>
                      </a:lnTo>
                      <a:lnTo>
                        <a:pt x="20" y="30"/>
                      </a:lnTo>
                      <a:lnTo>
                        <a:pt x="21" y="29"/>
                      </a:lnTo>
                      <a:lnTo>
                        <a:pt x="22" y="29"/>
                      </a:lnTo>
                      <a:lnTo>
                        <a:pt x="24" y="29"/>
                      </a:lnTo>
                      <a:lnTo>
                        <a:pt x="29" y="29"/>
                      </a:lnTo>
                      <a:lnTo>
                        <a:pt x="34" y="29"/>
                      </a:lnTo>
                      <a:lnTo>
                        <a:pt x="38" y="31"/>
                      </a:lnTo>
                      <a:lnTo>
                        <a:pt x="42" y="34"/>
                      </a:lnTo>
                      <a:lnTo>
                        <a:pt x="46" y="41"/>
                      </a:lnTo>
                      <a:lnTo>
                        <a:pt x="47" y="50"/>
                      </a:lnTo>
                      <a:lnTo>
                        <a:pt x="46" y="57"/>
                      </a:lnTo>
                      <a:lnTo>
                        <a:pt x="44" y="62"/>
                      </a:lnTo>
                      <a:lnTo>
                        <a:pt x="43" y="65"/>
                      </a:lnTo>
                      <a:lnTo>
                        <a:pt x="42" y="67"/>
                      </a:lnTo>
                      <a:lnTo>
                        <a:pt x="40" y="69"/>
                      </a:lnTo>
                      <a:lnTo>
                        <a:pt x="37" y="71"/>
                      </a:lnTo>
                      <a:lnTo>
                        <a:pt x="35" y="72"/>
                      </a:lnTo>
                      <a:lnTo>
                        <a:pt x="31" y="74"/>
                      </a:lnTo>
                      <a:lnTo>
                        <a:pt x="25" y="75"/>
                      </a:lnTo>
                      <a:lnTo>
                        <a:pt x="18" y="74"/>
                      </a:lnTo>
                      <a:lnTo>
                        <a:pt x="12" y="72"/>
                      </a:lnTo>
                      <a:lnTo>
                        <a:pt x="7" y="67"/>
                      </a:lnTo>
                      <a:lnTo>
                        <a:pt x="4" y="60"/>
                      </a:lnTo>
                      <a:lnTo>
                        <a:pt x="1" y="54"/>
                      </a:lnTo>
                      <a:lnTo>
                        <a:pt x="0" y="46"/>
                      </a:lnTo>
                      <a:lnTo>
                        <a:pt x="2" y="33"/>
                      </a:lnTo>
                      <a:lnTo>
                        <a:pt x="6" y="23"/>
                      </a:lnTo>
                      <a:lnTo>
                        <a:pt x="13" y="13"/>
                      </a:lnTo>
                      <a:lnTo>
                        <a:pt x="22" y="6"/>
                      </a:lnTo>
                      <a:lnTo>
                        <a:pt x="34" y="2"/>
                      </a:lnTo>
                      <a:lnTo>
                        <a:pt x="47" y="0"/>
                      </a:lnTo>
                      <a:close/>
                      <a:moveTo>
                        <a:pt x="17" y="35"/>
                      </a:moveTo>
                      <a:lnTo>
                        <a:pt x="17" y="39"/>
                      </a:lnTo>
                      <a:lnTo>
                        <a:pt x="17" y="53"/>
                      </a:lnTo>
                      <a:lnTo>
                        <a:pt x="17" y="60"/>
                      </a:lnTo>
                      <a:lnTo>
                        <a:pt x="19" y="64"/>
                      </a:lnTo>
                      <a:lnTo>
                        <a:pt x="19" y="66"/>
                      </a:lnTo>
                      <a:lnTo>
                        <a:pt x="21" y="68"/>
                      </a:lnTo>
                      <a:lnTo>
                        <a:pt x="23" y="71"/>
                      </a:lnTo>
                      <a:lnTo>
                        <a:pt x="25" y="71"/>
                      </a:lnTo>
                      <a:lnTo>
                        <a:pt x="25" y="72"/>
                      </a:lnTo>
                      <a:lnTo>
                        <a:pt x="29" y="70"/>
                      </a:lnTo>
                      <a:lnTo>
                        <a:pt x="30" y="69"/>
                      </a:lnTo>
                      <a:lnTo>
                        <a:pt x="31" y="64"/>
                      </a:lnTo>
                      <a:lnTo>
                        <a:pt x="32" y="57"/>
                      </a:lnTo>
                      <a:lnTo>
                        <a:pt x="32" y="48"/>
                      </a:lnTo>
                      <a:lnTo>
                        <a:pt x="31" y="42"/>
                      </a:lnTo>
                      <a:lnTo>
                        <a:pt x="29" y="36"/>
                      </a:lnTo>
                      <a:lnTo>
                        <a:pt x="28" y="35"/>
                      </a:lnTo>
                      <a:lnTo>
                        <a:pt x="27" y="34"/>
                      </a:lnTo>
                      <a:lnTo>
                        <a:pt x="25" y="33"/>
                      </a:lnTo>
                      <a:lnTo>
                        <a:pt x="23" y="33"/>
                      </a:lnTo>
                      <a:lnTo>
                        <a:pt x="22" y="33"/>
                      </a:lnTo>
                      <a:lnTo>
                        <a:pt x="20" y="34"/>
                      </a:lnTo>
                      <a:lnTo>
                        <a:pt x="17" y="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221" name="Freeform 86"/>
                <p:cNvSpPr>
                  <a:spLocks noEditPoints="1"/>
                </p:cNvSpPr>
                <p:nvPr/>
              </p:nvSpPr>
              <p:spPr bwMode="auto">
                <a:xfrm>
                  <a:off x="3380232" y="3712654"/>
                  <a:ext cx="62675" cy="100013"/>
                </a:xfrm>
                <a:custGeom>
                  <a:avLst/>
                  <a:gdLst/>
                  <a:ahLst/>
                  <a:cxnLst>
                    <a:cxn ang="0">
                      <a:pos x="47" y="37"/>
                    </a:cxn>
                    <a:cxn ang="0">
                      <a:pos x="46" y="48"/>
                    </a:cxn>
                    <a:cxn ang="0">
                      <a:pos x="44" y="58"/>
                    </a:cxn>
                    <a:cxn ang="0">
                      <a:pos x="43" y="60"/>
                    </a:cxn>
                    <a:cxn ang="0">
                      <a:pos x="41" y="63"/>
                    </a:cxn>
                    <a:cxn ang="0">
                      <a:pos x="39" y="67"/>
                    </a:cxn>
                    <a:cxn ang="0">
                      <a:pos x="35" y="71"/>
                    </a:cxn>
                    <a:cxn ang="0">
                      <a:pos x="32" y="73"/>
                    </a:cxn>
                    <a:cxn ang="0">
                      <a:pos x="31" y="74"/>
                    </a:cxn>
                    <a:cxn ang="0">
                      <a:pos x="29" y="75"/>
                    </a:cxn>
                    <a:cxn ang="0">
                      <a:pos x="27" y="75"/>
                    </a:cxn>
                    <a:cxn ang="0">
                      <a:pos x="25" y="75"/>
                    </a:cxn>
                    <a:cxn ang="0">
                      <a:pos x="21" y="75"/>
                    </a:cxn>
                    <a:cxn ang="0">
                      <a:pos x="17" y="74"/>
                    </a:cxn>
                    <a:cxn ang="0">
                      <a:pos x="14" y="73"/>
                    </a:cxn>
                    <a:cxn ang="0">
                      <a:pos x="9" y="68"/>
                    </a:cxn>
                    <a:cxn ang="0">
                      <a:pos x="5" y="62"/>
                    </a:cxn>
                    <a:cxn ang="0">
                      <a:pos x="2" y="56"/>
                    </a:cxn>
                    <a:cxn ang="0">
                      <a:pos x="1" y="47"/>
                    </a:cxn>
                    <a:cxn ang="0">
                      <a:pos x="0" y="39"/>
                    </a:cxn>
                    <a:cxn ang="0">
                      <a:pos x="1" y="27"/>
                    </a:cxn>
                    <a:cxn ang="0">
                      <a:pos x="4" y="17"/>
                    </a:cxn>
                    <a:cxn ang="0">
                      <a:pos x="7" y="10"/>
                    </a:cxn>
                    <a:cxn ang="0">
                      <a:pos x="12" y="4"/>
                    </a:cxn>
                    <a:cxn ang="0">
                      <a:pos x="17" y="1"/>
                    </a:cxn>
                    <a:cxn ang="0">
                      <a:pos x="23" y="0"/>
                    </a:cxn>
                    <a:cxn ang="0">
                      <a:pos x="30" y="1"/>
                    </a:cxn>
                    <a:cxn ang="0">
                      <a:pos x="35" y="4"/>
                    </a:cxn>
                    <a:cxn ang="0">
                      <a:pos x="40" y="9"/>
                    </a:cxn>
                    <a:cxn ang="0">
                      <a:pos x="44" y="16"/>
                    </a:cxn>
                    <a:cxn ang="0">
                      <a:pos x="46" y="27"/>
                    </a:cxn>
                    <a:cxn ang="0">
                      <a:pos x="47" y="37"/>
                    </a:cxn>
                    <a:cxn ang="0">
                      <a:pos x="31" y="37"/>
                    </a:cxn>
                    <a:cxn ang="0">
                      <a:pos x="31" y="12"/>
                    </a:cxn>
                    <a:cxn ang="0">
                      <a:pos x="30" y="9"/>
                    </a:cxn>
                    <a:cxn ang="0">
                      <a:pos x="29" y="7"/>
                    </a:cxn>
                    <a:cxn ang="0">
                      <a:pos x="27" y="6"/>
                    </a:cxn>
                    <a:cxn ang="0">
                      <a:pos x="26" y="4"/>
                    </a:cxn>
                    <a:cxn ang="0">
                      <a:pos x="25" y="4"/>
                    </a:cxn>
                    <a:cxn ang="0">
                      <a:pos x="21" y="4"/>
                    </a:cxn>
                    <a:cxn ang="0">
                      <a:pos x="20" y="4"/>
                    </a:cxn>
                    <a:cxn ang="0">
                      <a:pos x="19" y="6"/>
                    </a:cxn>
                    <a:cxn ang="0">
                      <a:pos x="18" y="7"/>
                    </a:cxn>
                    <a:cxn ang="0">
                      <a:pos x="18" y="9"/>
                    </a:cxn>
                    <a:cxn ang="0">
                      <a:pos x="17" y="11"/>
                    </a:cxn>
                    <a:cxn ang="0">
                      <a:pos x="17" y="15"/>
                    </a:cxn>
                    <a:cxn ang="0">
                      <a:pos x="17" y="60"/>
                    </a:cxn>
                    <a:cxn ang="0">
                      <a:pos x="17" y="65"/>
                    </a:cxn>
                    <a:cxn ang="0">
                      <a:pos x="19" y="69"/>
                    </a:cxn>
                    <a:cxn ang="0">
                      <a:pos x="21" y="71"/>
                    </a:cxn>
                    <a:cxn ang="0">
                      <a:pos x="23" y="72"/>
                    </a:cxn>
                    <a:cxn ang="0">
                      <a:pos x="25" y="72"/>
                    </a:cxn>
                    <a:cxn ang="0">
                      <a:pos x="26" y="71"/>
                    </a:cxn>
                    <a:cxn ang="0">
                      <a:pos x="27" y="71"/>
                    </a:cxn>
                    <a:cxn ang="0">
                      <a:pos x="27" y="69"/>
                    </a:cxn>
                    <a:cxn ang="0">
                      <a:pos x="29" y="69"/>
                    </a:cxn>
                    <a:cxn ang="0">
                      <a:pos x="30" y="67"/>
                    </a:cxn>
                    <a:cxn ang="0">
                      <a:pos x="31" y="65"/>
                    </a:cxn>
                    <a:cxn ang="0">
                      <a:pos x="31" y="60"/>
                    </a:cxn>
                    <a:cxn ang="0">
                      <a:pos x="31" y="37"/>
                    </a:cxn>
                  </a:cxnLst>
                  <a:rect l="0" t="0" r="r" b="b"/>
                  <a:pathLst>
                    <a:path w="47" h="75">
                      <a:moveTo>
                        <a:pt x="47" y="37"/>
                      </a:moveTo>
                      <a:lnTo>
                        <a:pt x="46" y="48"/>
                      </a:lnTo>
                      <a:lnTo>
                        <a:pt x="44" y="58"/>
                      </a:lnTo>
                      <a:lnTo>
                        <a:pt x="43" y="60"/>
                      </a:lnTo>
                      <a:lnTo>
                        <a:pt x="41" y="63"/>
                      </a:lnTo>
                      <a:lnTo>
                        <a:pt x="39" y="67"/>
                      </a:lnTo>
                      <a:lnTo>
                        <a:pt x="35" y="71"/>
                      </a:lnTo>
                      <a:lnTo>
                        <a:pt x="32" y="73"/>
                      </a:lnTo>
                      <a:lnTo>
                        <a:pt x="31" y="74"/>
                      </a:lnTo>
                      <a:lnTo>
                        <a:pt x="29" y="75"/>
                      </a:lnTo>
                      <a:lnTo>
                        <a:pt x="27" y="75"/>
                      </a:lnTo>
                      <a:lnTo>
                        <a:pt x="25" y="75"/>
                      </a:lnTo>
                      <a:lnTo>
                        <a:pt x="21" y="75"/>
                      </a:lnTo>
                      <a:lnTo>
                        <a:pt x="17" y="74"/>
                      </a:lnTo>
                      <a:lnTo>
                        <a:pt x="14" y="73"/>
                      </a:lnTo>
                      <a:lnTo>
                        <a:pt x="9" y="68"/>
                      </a:lnTo>
                      <a:lnTo>
                        <a:pt x="5" y="62"/>
                      </a:lnTo>
                      <a:lnTo>
                        <a:pt x="2" y="56"/>
                      </a:lnTo>
                      <a:lnTo>
                        <a:pt x="1" y="47"/>
                      </a:lnTo>
                      <a:lnTo>
                        <a:pt x="0" y="39"/>
                      </a:lnTo>
                      <a:lnTo>
                        <a:pt x="1" y="27"/>
                      </a:lnTo>
                      <a:lnTo>
                        <a:pt x="4" y="17"/>
                      </a:lnTo>
                      <a:lnTo>
                        <a:pt x="7" y="10"/>
                      </a:lnTo>
                      <a:lnTo>
                        <a:pt x="12" y="4"/>
                      </a:lnTo>
                      <a:lnTo>
                        <a:pt x="17" y="1"/>
                      </a:lnTo>
                      <a:lnTo>
                        <a:pt x="23" y="0"/>
                      </a:lnTo>
                      <a:lnTo>
                        <a:pt x="30" y="1"/>
                      </a:lnTo>
                      <a:lnTo>
                        <a:pt x="35" y="4"/>
                      </a:lnTo>
                      <a:lnTo>
                        <a:pt x="40" y="9"/>
                      </a:lnTo>
                      <a:lnTo>
                        <a:pt x="44" y="16"/>
                      </a:lnTo>
                      <a:lnTo>
                        <a:pt x="46" y="27"/>
                      </a:lnTo>
                      <a:lnTo>
                        <a:pt x="47" y="37"/>
                      </a:lnTo>
                      <a:close/>
                      <a:moveTo>
                        <a:pt x="31" y="37"/>
                      </a:moveTo>
                      <a:lnTo>
                        <a:pt x="31" y="12"/>
                      </a:lnTo>
                      <a:lnTo>
                        <a:pt x="30" y="9"/>
                      </a:lnTo>
                      <a:lnTo>
                        <a:pt x="29" y="7"/>
                      </a:lnTo>
                      <a:lnTo>
                        <a:pt x="27" y="6"/>
                      </a:lnTo>
                      <a:lnTo>
                        <a:pt x="26" y="4"/>
                      </a:lnTo>
                      <a:lnTo>
                        <a:pt x="25" y="4"/>
                      </a:lnTo>
                      <a:lnTo>
                        <a:pt x="21" y="4"/>
                      </a:lnTo>
                      <a:lnTo>
                        <a:pt x="20" y="4"/>
                      </a:lnTo>
                      <a:lnTo>
                        <a:pt x="19" y="6"/>
                      </a:lnTo>
                      <a:lnTo>
                        <a:pt x="18" y="7"/>
                      </a:lnTo>
                      <a:lnTo>
                        <a:pt x="18" y="9"/>
                      </a:lnTo>
                      <a:lnTo>
                        <a:pt x="17" y="11"/>
                      </a:lnTo>
                      <a:lnTo>
                        <a:pt x="17" y="15"/>
                      </a:lnTo>
                      <a:lnTo>
                        <a:pt x="17" y="60"/>
                      </a:lnTo>
                      <a:lnTo>
                        <a:pt x="17" y="65"/>
                      </a:lnTo>
                      <a:lnTo>
                        <a:pt x="19" y="69"/>
                      </a:lnTo>
                      <a:lnTo>
                        <a:pt x="21" y="71"/>
                      </a:lnTo>
                      <a:lnTo>
                        <a:pt x="23" y="72"/>
                      </a:lnTo>
                      <a:lnTo>
                        <a:pt x="25" y="72"/>
                      </a:lnTo>
                      <a:lnTo>
                        <a:pt x="26" y="71"/>
                      </a:lnTo>
                      <a:lnTo>
                        <a:pt x="27" y="71"/>
                      </a:lnTo>
                      <a:lnTo>
                        <a:pt x="27" y="69"/>
                      </a:lnTo>
                      <a:lnTo>
                        <a:pt x="29" y="69"/>
                      </a:lnTo>
                      <a:lnTo>
                        <a:pt x="30" y="67"/>
                      </a:lnTo>
                      <a:lnTo>
                        <a:pt x="31" y="65"/>
                      </a:lnTo>
                      <a:lnTo>
                        <a:pt x="31" y="60"/>
                      </a:lnTo>
                      <a:lnTo>
                        <a:pt x="31" y="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222" name="Freeform 87"/>
                <p:cNvSpPr>
                  <a:spLocks/>
                </p:cNvSpPr>
                <p:nvPr/>
              </p:nvSpPr>
              <p:spPr bwMode="auto">
                <a:xfrm>
                  <a:off x="3454908" y="3789997"/>
                  <a:ext cx="22670" cy="22670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0" y="0"/>
                    </a:cxn>
                    <a:cxn ang="0">
                      <a:pos x="12" y="1"/>
                    </a:cxn>
                    <a:cxn ang="0">
                      <a:pos x="14" y="2"/>
                    </a:cxn>
                    <a:cxn ang="0">
                      <a:pos x="15" y="4"/>
                    </a:cxn>
                    <a:cxn ang="0">
                      <a:pos x="17" y="5"/>
                    </a:cxn>
                    <a:cxn ang="0">
                      <a:pos x="17" y="7"/>
                    </a:cxn>
                    <a:cxn ang="0">
                      <a:pos x="17" y="9"/>
                    </a:cxn>
                    <a:cxn ang="0">
                      <a:pos x="17" y="11"/>
                    </a:cxn>
                    <a:cxn ang="0">
                      <a:pos x="16" y="13"/>
                    </a:cxn>
                    <a:cxn ang="0">
                      <a:pos x="14" y="15"/>
                    </a:cxn>
                    <a:cxn ang="0">
                      <a:pos x="13" y="16"/>
                    </a:cxn>
                    <a:cxn ang="0">
                      <a:pos x="12" y="17"/>
                    </a:cxn>
                    <a:cxn ang="0">
                      <a:pos x="10" y="17"/>
                    </a:cxn>
                    <a:cxn ang="0">
                      <a:pos x="6" y="17"/>
                    </a:cxn>
                    <a:cxn ang="0">
                      <a:pos x="4" y="16"/>
                    </a:cxn>
                    <a:cxn ang="0">
                      <a:pos x="2" y="15"/>
                    </a:cxn>
                    <a:cxn ang="0">
                      <a:pos x="0" y="9"/>
                    </a:cxn>
                    <a:cxn ang="0">
                      <a:pos x="0" y="6"/>
                    </a:cxn>
                    <a:cxn ang="0">
                      <a:pos x="2" y="2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7" h="17">
                      <a:moveTo>
                        <a:pt x="8" y="0"/>
                      </a:move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4" y="2"/>
                      </a:lnTo>
                      <a:lnTo>
                        <a:pt x="15" y="4"/>
                      </a:lnTo>
                      <a:lnTo>
                        <a:pt x="17" y="5"/>
                      </a:lnTo>
                      <a:lnTo>
                        <a:pt x="17" y="7"/>
                      </a:lnTo>
                      <a:lnTo>
                        <a:pt x="17" y="9"/>
                      </a:lnTo>
                      <a:lnTo>
                        <a:pt x="17" y="11"/>
                      </a:lnTo>
                      <a:lnTo>
                        <a:pt x="16" y="13"/>
                      </a:lnTo>
                      <a:lnTo>
                        <a:pt x="14" y="15"/>
                      </a:lnTo>
                      <a:lnTo>
                        <a:pt x="13" y="16"/>
                      </a:lnTo>
                      <a:lnTo>
                        <a:pt x="12" y="17"/>
                      </a:lnTo>
                      <a:lnTo>
                        <a:pt x="10" y="17"/>
                      </a:lnTo>
                      <a:lnTo>
                        <a:pt x="6" y="17"/>
                      </a:lnTo>
                      <a:lnTo>
                        <a:pt x="4" y="16"/>
                      </a:lnTo>
                      <a:lnTo>
                        <a:pt x="2" y="15"/>
                      </a:lnTo>
                      <a:lnTo>
                        <a:pt x="0" y="9"/>
                      </a:lnTo>
                      <a:lnTo>
                        <a:pt x="0" y="6"/>
                      </a:lnTo>
                      <a:lnTo>
                        <a:pt x="2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223" name="Freeform 88"/>
                <p:cNvSpPr>
                  <a:spLocks noEditPoints="1"/>
                </p:cNvSpPr>
                <p:nvPr/>
              </p:nvSpPr>
              <p:spPr bwMode="auto">
                <a:xfrm>
                  <a:off x="3489579" y="3712654"/>
                  <a:ext cx="61341" cy="100013"/>
                </a:xfrm>
                <a:custGeom>
                  <a:avLst/>
                  <a:gdLst/>
                  <a:ahLst/>
                  <a:cxnLst>
                    <a:cxn ang="0">
                      <a:pos x="37" y="35"/>
                    </a:cxn>
                    <a:cxn ang="0">
                      <a:pos x="42" y="41"/>
                    </a:cxn>
                    <a:cxn ang="0">
                      <a:pos x="46" y="48"/>
                    </a:cxn>
                    <a:cxn ang="0">
                      <a:pos x="46" y="60"/>
                    </a:cxn>
                    <a:cxn ang="0">
                      <a:pos x="40" y="69"/>
                    </a:cxn>
                    <a:cxn ang="0">
                      <a:pos x="23" y="75"/>
                    </a:cxn>
                    <a:cxn ang="0">
                      <a:pos x="6" y="69"/>
                    </a:cxn>
                    <a:cxn ang="0">
                      <a:pos x="1" y="62"/>
                    </a:cxn>
                    <a:cxn ang="0">
                      <a:pos x="1" y="50"/>
                    </a:cxn>
                    <a:cxn ang="0">
                      <a:pos x="8" y="43"/>
                    </a:cxn>
                    <a:cxn ang="0">
                      <a:pos x="9" y="35"/>
                    </a:cxn>
                    <a:cxn ang="0">
                      <a:pos x="3" y="29"/>
                    </a:cxn>
                    <a:cxn ang="0">
                      <a:pos x="1" y="22"/>
                    </a:cxn>
                    <a:cxn ang="0">
                      <a:pos x="3" y="12"/>
                    </a:cxn>
                    <a:cxn ang="0">
                      <a:pos x="15" y="2"/>
                    </a:cxn>
                    <a:cxn ang="0">
                      <a:pos x="30" y="0"/>
                    </a:cxn>
                    <a:cxn ang="0">
                      <a:pos x="40" y="4"/>
                    </a:cxn>
                    <a:cxn ang="0">
                      <a:pos x="45" y="17"/>
                    </a:cxn>
                    <a:cxn ang="0">
                      <a:pos x="44" y="22"/>
                    </a:cxn>
                    <a:cxn ang="0">
                      <a:pos x="42" y="26"/>
                    </a:cxn>
                    <a:cxn ang="0">
                      <a:pos x="38" y="29"/>
                    </a:cxn>
                    <a:cxn ang="0">
                      <a:pos x="33" y="33"/>
                    </a:cxn>
                    <a:cxn ang="0">
                      <a:pos x="32" y="25"/>
                    </a:cxn>
                    <a:cxn ang="0">
                      <a:pos x="32" y="22"/>
                    </a:cxn>
                    <a:cxn ang="0">
                      <a:pos x="33" y="17"/>
                    </a:cxn>
                    <a:cxn ang="0">
                      <a:pos x="30" y="6"/>
                    </a:cxn>
                    <a:cxn ang="0">
                      <a:pos x="26" y="4"/>
                    </a:cxn>
                    <a:cxn ang="0">
                      <a:pos x="18" y="6"/>
                    </a:cxn>
                    <a:cxn ang="0">
                      <a:pos x="16" y="10"/>
                    </a:cxn>
                    <a:cxn ang="0">
                      <a:pos x="17" y="16"/>
                    </a:cxn>
                    <a:cxn ang="0">
                      <a:pos x="20" y="22"/>
                    </a:cxn>
                    <a:cxn ang="0">
                      <a:pos x="24" y="25"/>
                    </a:cxn>
                    <a:cxn ang="0">
                      <a:pos x="30" y="29"/>
                    </a:cxn>
                    <a:cxn ang="0">
                      <a:pos x="17" y="44"/>
                    </a:cxn>
                    <a:cxn ang="0">
                      <a:pos x="16" y="44"/>
                    </a:cxn>
                    <a:cxn ang="0">
                      <a:pos x="14" y="48"/>
                    </a:cxn>
                    <a:cxn ang="0">
                      <a:pos x="13" y="52"/>
                    </a:cxn>
                    <a:cxn ang="0">
                      <a:pos x="13" y="65"/>
                    </a:cxn>
                    <a:cxn ang="0">
                      <a:pos x="17" y="71"/>
                    </a:cxn>
                    <a:cxn ang="0">
                      <a:pos x="20" y="71"/>
                    </a:cxn>
                    <a:cxn ang="0">
                      <a:pos x="23" y="72"/>
                    </a:cxn>
                    <a:cxn ang="0">
                      <a:pos x="28" y="71"/>
                    </a:cxn>
                    <a:cxn ang="0">
                      <a:pos x="30" y="68"/>
                    </a:cxn>
                    <a:cxn ang="0">
                      <a:pos x="32" y="61"/>
                    </a:cxn>
                    <a:cxn ang="0">
                      <a:pos x="26" y="48"/>
                    </a:cxn>
                  </a:cxnLst>
                  <a:rect l="0" t="0" r="r" b="b"/>
                  <a:pathLst>
                    <a:path w="46" h="75">
                      <a:moveTo>
                        <a:pt x="33" y="33"/>
                      </a:moveTo>
                      <a:lnTo>
                        <a:pt x="37" y="35"/>
                      </a:lnTo>
                      <a:lnTo>
                        <a:pt x="40" y="38"/>
                      </a:lnTo>
                      <a:lnTo>
                        <a:pt x="42" y="41"/>
                      </a:lnTo>
                      <a:lnTo>
                        <a:pt x="43" y="44"/>
                      </a:lnTo>
                      <a:lnTo>
                        <a:pt x="46" y="48"/>
                      </a:lnTo>
                      <a:lnTo>
                        <a:pt x="46" y="54"/>
                      </a:lnTo>
                      <a:lnTo>
                        <a:pt x="46" y="60"/>
                      </a:lnTo>
                      <a:lnTo>
                        <a:pt x="44" y="64"/>
                      </a:lnTo>
                      <a:lnTo>
                        <a:pt x="40" y="69"/>
                      </a:lnTo>
                      <a:lnTo>
                        <a:pt x="32" y="73"/>
                      </a:lnTo>
                      <a:lnTo>
                        <a:pt x="23" y="75"/>
                      </a:lnTo>
                      <a:lnTo>
                        <a:pt x="13" y="73"/>
                      </a:lnTo>
                      <a:lnTo>
                        <a:pt x="6" y="69"/>
                      </a:lnTo>
                      <a:lnTo>
                        <a:pt x="3" y="66"/>
                      </a:lnTo>
                      <a:lnTo>
                        <a:pt x="1" y="62"/>
                      </a:lnTo>
                      <a:lnTo>
                        <a:pt x="0" y="57"/>
                      </a:lnTo>
                      <a:lnTo>
                        <a:pt x="1" y="50"/>
                      </a:lnTo>
                      <a:lnTo>
                        <a:pt x="3" y="47"/>
                      </a:lnTo>
                      <a:lnTo>
                        <a:pt x="8" y="43"/>
                      </a:lnTo>
                      <a:lnTo>
                        <a:pt x="15" y="39"/>
                      </a:lnTo>
                      <a:lnTo>
                        <a:pt x="9" y="35"/>
                      </a:lnTo>
                      <a:lnTo>
                        <a:pt x="5" y="31"/>
                      </a:lnTo>
                      <a:lnTo>
                        <a:pt x="3" y="29"/>
                      </a:lnTo>
                      <a:lnTo>
                        <a:pt x="3" y="25"/>
                      </a:lnTo>
                      <a:lnTo>
                        <a:pt x="1" y="22"/>
                      </a:lnTo>
                      <a:lnTo>
                        <a:pt x="1" y="19"/>
                      </a:lnTo>
                      <a:lnTo>
                        <a:pt x="3" y="12"/>
                      </a:lnTo>
                      <a:lnTo>
                        <a:pt x="7" y="6"/>
                      </a:lnTo>
                      <a:lnTo>
                        <a:pt x="15" y="2"/>
                      </a:lnTo>
                      <a:lnTo>
                        <a:pt x="24" y="0"/>
                      </a:lnTo>
                      <a:lnTo>
                        <a:pt x="30" y="0"/>
                      </a:lnTo>
                      <a:lnTo>
                        <a:pt x="36" y="2"/>
                      </a:lnTo>
                      <a:lnTo>
                        <a:pt x="40" y="4"/>
                      </a:lnTo>
                      <a:lnTo>
                        <a:pt x="44" y="10"/>
                      </a:lnTo>
                      <a:lnTo>
                        <a:pt x="45" y="17"/>
                      </a:lnTo>
                      <a:lnTo>
                        <a:pt x="45" y="19"/>
                      </a:lnTo>
                      <a:lnTo>
                        <a:pt x="44" y="22"/>
                      </a:lnTo>
                      <a:lnTo>
                        <a:pt x="44" y="24"/>
                      </a:lnTo>
                      <a:lnTo>
                        <a:pt x="42" y="26"/>
                      </a:lnTo>
                      <a:lnTo>
                        <a:pt x="40" y="28"/>
                      </a:lnTo>
                      <a:lnTo>
                        <a:pt x="38" y="29"/>
                      </a:lnTo>
                      <a:lnTo>
                        <a:pt x="36" y="31"/>
                      </a:lnTo>
                      <a:lnTo>
                        <a:pt x="33" y="33"/>
                      </a:lnTo>
                      <a:close/>
                      <a:moveTo>
                        <a:pt x="30" y="29"/>
                      </a:moveTo>
                      <a:lnTo>
                        <a:pt x="32" y="25"/>
                      </a:lnTo>
                      <a:lnTo>
                        <a:pt x="32" y="24"/>
                      </a:lnTo>
                      <a:lnTo>
                        <a:pt x="32" y="22"/>
                      </a:lnTo>
                      <a:lnTo>
                        <a:pt x="33" y="19"/>
                      </a:lnTo>
                      <a:lnTo>
                        <a:pt x="33" y="17"/>
                      </a:lnTo>
                      <a:lnTo>
                        <a:pt x="32" y="11"/>
                      </a:lnTo>
                      <a:lnTo>
                        <a:pt x="30" y="6"/>
                      </a:lnTo>
                      <a:lnTo>
                        <a:pt x="28" y="4"/>
                      </a:lnTo>
                      <a:lnTo>
                        <a:pt x="26" y="4"/>
                      </a:lnTo>
                      <a:lnTo>
                        <a:pt x="22" y="4"/>
                      </a:lnTo>
                      <a:lnTo>
                        <a:pt x="18" y="6"/>
                      </a:lnTo>
                      <a:lnTo>
                        <a:pt x="17" y="8"/>
                      </a:lnTo>
                      <a:lnTo>
                        <a:pt x="16" y="10"/>
                      </a:lnTo>
                      <a:lnTo>
                        <a:pt x="16" y="14"/>
                      </a:lnTo>
                      <a:lnTo>
                        <a:pt x="17" y="16"/>
                      </a:lnTo>
                      <a:lnTo>
                        <a:pt x="18" y="18"/>
                      </a:lnTo>
                      <a:lnTo>
                        <a:pt x="20" y="22"/>
                      </a:lnTo>
                      <a:lnTo>
                        <a:pt x="22" y="24"/>
                      </a:lnTo>
                      <a:lnTo>
                        <a:pt x="24" y="25"/>
                      </a:lnTo>
                      <a:lnTo>
                        <a:pt x="26" y="27"/>
                      </a:lnTo>
                      <a:lnTo>
                        <a:pt x="30" y="29"/>
                      </a:lnTo>
                      <a:close/>
                      <a:moveTo>
                        <a:pt x="18" y="42"/>
                      </a:moveTo>
                      <a:lnTo>
                        <a:pt x="17" y="44"/>
                      </a:lnTo>
                      <a:lnTo>
                        <a:pt x="16" y="44"/>
                      </a:lnTo>
                      <a:lnTo>
                        <a:pt x="16" y="44"/>
                      </a:lnTo>
                      <a:lnTo>
                        <a:pt x="15" y="46"/>
                      </a:lnTo>
                      <a:lnTo>
                        <a:pt x="14" y="48"/>
                      </a:lnTo>
                      <a:lnTo>
                        <a:pt x="13" y="50"/>
                      </a:lnTo>
                      <a:lnTo>
                        <a:pt x="13" y="52"/>
                      </a:lnTo>
                      <a:lnTo>
                        <a:pt x="13" y="62"/>
                      </a:lnTo>
                      <a:lnTo>
                        <a:pt x="13" y="65"/>
                      </a:lnTo>
                      <a:lnTo>
                        <a:pt x="16" y="69"/>
                      </a:lnTo>
                      <a:lnTo>
                        <a:pt x="17" y="71"/>
                      </a:lnTo>
                      <a:lnTo>
                        <a:pt x="18" y="71"/>
                      </a:lnTo>
                      <a:lnTo>
                        <a:pt x="20" y="71"/>
                      </a:lnTo>
                      <a:lnTo>
                        <a:pt x="22" y="72"/>
                      </a:lnTo>
                      <a:lnTo>
                        <a:pt x="23" y="72"/>
                      </a:lnTo>
                      <a:lnTo>
                        <a:pt x="25" y="71"/>
                      </a:lnTo>
                      <a:lnTo>
                        <a:pt x="28" y="71"/>
                      </a:lnTo>
                      <a:lnTo>
                        <a:pt x="30" y="69"/>
                      </a:lnTo>
                      <a:lnTo>
                        <a:pt x="30" y="68"/>
                      </a:lnTo>
                      <a:lnTo>
                        <a:pt x="32" y="64"/>
                      </a:lnTo>
                      <a:lnTo>
                        <a:pt x="32" y="61"/>
                      </a:lnTo>
                      <a:lnTo>
                        <a:pt x="30" y="54"/>
                      </a:lnTo>
                      <a:lnTo>
                        <a:pt x="26" y="48"/>
                      </a:lnTo>
                      <a:lnTo>
                        <a:pt x="18" y="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224" name="Line 89"/>
                <p:cNvSpPr>
                  <a:spLocks noChangeShapeType="1"/>
                </p:cNvSpPr>
                <p:nvPr/>
              </p:nvSpPr>
              <p:spPr bwMode="auto">
                <a:xfrm>
                  <a:off x="1950720" y="1956435"/>
                  <a:ext cx="1892237" cy="1334"/>
                </a:xfrm>
                <a:prstGeom prst="line">
                  <a:avLst/>
                </a:prstGeom>
                <a:noFill/>
                <a:ln w="2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225" name="Freeform 90"/>
                <p:cNvSpPr>
                  <a:spLocks noEditPoints="1"/>
                </p:cNvSpPr>
                <p:nvPr/>
              </p:nvSpPr>
              <p:spPr bwMode="auto">
                <a:xfrm>
                  <a:off x="1950720" y="1955101"/>
                  <a:ext cx="1892237" cy="1113473"/>
                </a:xfrm>
                <a:custGeom>
                  <a:avLst/>
                  <a:gdLst/>
                  <a:ahLst/>
                  <a:cxnLst>
                    <a:cxn ang="0">
                      <a:pos x="283" y="801"/>
                    </a:cxn>
                    <a:cxn ang="0">
                      <a:pos x="180" y="800"/>
                    </a:cxn>
                    <a:cxn ang="0">
                      <a:pos x="30" y="130"/>
                    </a:cxn>
                    <a:cxn ang="0">
                      <a:pos x="1116" y="7"/>
                    </a:cxn>
                    <a:cxn ang="0">
                      <a:pos x="4" y="0"/>
                    </a:cxn>
                    <a:cxn ang="0">
                      <a:pos x="6" y="4"/>
                    </a:cxn>
                    <a:cxn ang="0">
                      <a:pos x="9" y="13"/>
                    </a:cxn>
                    <a:cxn ang="0">
                      <a:pos x="12" y="27"/>
                    </a:cxn>
                    <a:cxn ang="0">
                      <a:pos x="15" y="46"/>
                    </a:cxn>
                    <a:cxn ang="0">
                      <a:pos x="44" y="221"/>
                    </a:cxn>
                    <a:cxn ang="0">
                      <a:pos x="70" y="380"/>
                    </a:cxn>
                    <a:cxn ang="0">
                      <a:pos x="95" y="516"/>
                    </a:cxn>
                    <a:cxn ang="0">
                      <a:pos x="124" y="639"/>
                    </a:cxn>
                    <a:cxn ang="0">
                      <a:pos x="153" y="732"/>
                    </a:cxn>
                    <a:cxn ang="0">
                      <a:pos x="174" y="778"/>
                    </a:cxn>
                    <a:cxn ang="0">
                      <a:pos x="201" y="815"/>
                    </a:cxn>
                    <a:cxn ang="0">
                      <a:pos x="228" y="828"/>
                    </a:cxn>
                    <a:cxn ang="0">
                      <a:pos x="254" y="823"/>
                    </a:cxn>
                    <a:cxn ang="0">
                      <a:pos x="282" y="801"/>
                    </a:cxn>
                    <a:cxn ang="0">
                      <a:pos x="310" y="770"/>
                    </a:cxn>
                    <a:cxn ang="0">
                      <a:pos x="362" y="690"/>
                    </a:cxn>
                    <a:cxn ang="0">
                      <a:pos x="508" y="448"/>
                    </a:cxn>
                    <a:cxn ang="0">
                      <a:pos x="564" y="363"/>
                    </a:cxn>
                    <a:cxn ang="0">
                      <a:pos x="621" y="289"/>
                    </a:cxn>
                    <a:cxn ang="0">
                      <a:pos x="735" y="172"/>
                    </a:cxn>
                    <a:cxn ang="0">
                      <a:pos x="778" y="138"/>
                    </a:cxn>
                    <a:cxn ang="0">
                      <a:pos x="842" y="96"/>
                    </a:cxn>
                    <a:cxn ang="0">
                      <a:pos x="923" y="56"/>
                    </a:cxn>
                    <a:cxn ang="0">
                      <a:pos x="1034" y="22"/>
                    </a:cxn>
                    <a:cxn ang="0">
                      <a:pos x="1115" y="7"/>
                    </a:cxn>
                    <a:cxn ang="0">
                      <a:pos x="1419" y="2"/>
                    </a:cxn>
                    <a:cxn ang="0">
                      <a:pos x="1193" y="6"/>
                    </a:cxn>
                    <a:cxn ang="0">
                      <a:pos x="1035" y="28"/>
                    </a:cxn>
                    <a:cxn ang="0">
                      <a:pos x="923" y="63"/>
                    </a:cxn>
                    <a:cxn ang="0">
                      <a:pos x="812" y="122"/>
                    </a:cxn>
                    <a:cxn ang="0">
                      <a:pos x="711" y="203"/>
                    </a:cxn>
                    <a:cxn ang="0">
                      <a:pos x="598" y="328"/>
                    </a:cxn>
                    <a:cxn ang="0">
                      <a:pos x="485" y="496"/>
                    </a:cxn>
                    <a:cxn ang="0">
                      <a:pos x="333" y="749"/>
                    </a:cxn>
                    <a:cxn ang="0">
                      <a:pos x="300" y="792"/>
                    </a:cxn>
                    <a:cxn ang="0">
                      <a:pos x="270" y="820"/>
                    </a:cxn>
                    <a:cxn ang="0">
                      <a:pos x="240" y="835"/>
                    </a:cxn>
                    <a:cxn ang="0">
                      <a:pos x="208" y="828"/>
                    </a:cxn>
                    <a:cxn ang="0">
                      <a:pos x="196" y="820"/>
                    </a:cxn>
                    <a:cxn ang="0">
                      <a:pos x="176" y="795"/>
                    </a:cxn>
                    <a:cxn ang="0">
                      <a:pos x="163" y="772"/>
                    </a:cxn>
                    <a:cxn ang="0">
                      <a:pos x="132" y="692"/>
                    </a:cxn>
                    <a:cxn ang="0">
                      <a:pos x="110" y="610"/>
                    </a:cxn>
                    <a:cxn ang="0">
                      <a:pos x="81" y="474"/>
                    </a:cxn>
                    <a:cxn ang="0">
                      <a:pos x="53" y="310"/>
                    </a:cxn>
                    <a:cxn ang="0">
                      <a:pos x="10" y="55"/>
                    </a:cxn>
                    <a:cxn ang="0">
                      <a:pos x="8" y="40"/>
                    </a:cxn>
                    <a:cxn ang="0">
                      <a:pos x="6" y="34"/>
                    </a:cxn>
                    <a:cxn ang="0">
                      <a:pos x="3" y="21"/>
                    </a:cxn>
                    <a:cxn ang="0">
                      <a:pos x="1" y="11"/>
                    </a:cxn>
                    <a:cxn ang="0">
                      <a:pos x="0" y="1"/>
                    </a:cxn>
                  </a:cxnLst>
                  <a:rect l="0" t="0" r="r" b="b"/>
                  <a:pathLst>
                    <a:path w="1419" h="835">
                      <a:moveTo>
                        <a:pt x="194" y="818"/>
                      </a:moveTo>
                      <a:lnTo>
                        <a:pt x="196" y="820"/>
                      </a:lnTo>
                      <a:lnTo>
                        <a:pt x="194" y="818"/>
                      </a:lnTo>
                      <a:close/>
                      <a:moveTo>
                        <a:pt x="283" y="801"/>
                      </a:moveTo>
                      <a:lnTo>
                        <a:pt x="282" y="801"/>
                      </a:lnTo>
                      <a:lnTo>
                        <a:pt x="279" y="803"/>
                      </a:lnTo>
                      <a:lnTo>
                        <a:pt x="283" y="801"/>
                      </a:lnTo>
                      <a:close/>
                      <a:moveTo>
                        <a:pt x="180" y="800"/>
                      </a:moveTo>
                      <a:lnTo>
                        <a:pt x="181" y="802"/>
                      </a:lnTo>
                      <a:lnTo>
                        <a:pt x="185" y="807"/>
                      </a:lnTo>
                      <a:lnTo>
                        <a:pt x="180" y="800"/>
                      </a:lnTo>
                      <a:close/>
                      <a:moveTo>
                        <a:pt x="30" y="130"/>
                      </a:moveTo>
                      <a:lnTo>
                        <a:pt x="31" y="134"/>
                      </a:lnTo>
                      <a:lnTo>
                        <a:pt x="30" y="131"/>
                      </a:lnTo>
                      <a:lnTo>
                        <a:pt x="30" y="130"/>
                      </a:lnTo>
                      <a:close/>
                      <a:moveTo>
                        <a:pt x="1116" y="7"/>
                      </a:moveTo>
                      <a:lnTo>
                        <a:pt x="1115" y="7"/>
                      </a:lnTo>
                      <a:lnTo>
                        <a:pt x="1112" y="7"/>
                      </a:lnTo>
                      <a:lnTo>
                        <a:pt x="1116" y="7"/>
                      </a:lnTo>
                      <a:close/>
                      <a:moveTo>
                        <a:pt x="4" y="0"/>
                      </a:move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4" y="2"/>
                      </a:lnTo>
                      <a:lnTo>
                        <a:pt x="6" y="4"/>
                      </a:lnTo>
                      <a:lnTo>
                        <a:pt x="6" y="5"/>
                      </a:lnTo>
                      <a:lnTo>
                        <a:pt x="6" y="6"/>
                      </a:lnTo>
                      <a:lnTo>
                        <a:pt x="7" y="9"/>
                      </a:lnTo>
                      <a:lnTo>
                        <a:pt x="9" y="13"/>
                      </a:lnTo>
                      <a:lnTo>
                        <a:pt x="9" y="15"/>
                      </a:lnTo>
                      <a:lnTo>
                        <a:pt x="10" y="20"/>
                      </a:lnTo>
                      <a:lnTo>
                        <a:pt x="12" y="26"/>
                      </a:lnTo>
                      <a:lnTo>
                        <a:pt x="12" y="27"/>
                      </a:lnTo>
                      <a:lnTo>
                        <a:pt x="12" y="33"/>
                      </a:lnTo>
                      <a:lnTo>
                        <a:pt x="14" y="39"/>
                      </a:lnTo>
                      <a:lnTo>
                        <a:pt x="14" y="40"/>
                      </a:lnTo>
                      <a:lnTo>
                        <a:pt x="15" y="46"/>
                      </a:lnTo>
                      <a:lnTo>
                        <a:pt x="16" y="54"/>
                      </a:lnTo>
                      <a:lnTo>
                        <a:pt x="23" y="86"/>
                      </a:lnTo>
                      <a:lnTo>
                        <a:pt x="31" y="135"/>
                      </a:lnTo>
                      <a:lnTo>
                        <a:pt x="44" y="221"/>
                      </a:lnTo>
                      <a:lnTo>
                        <a:pt x="59" y="309"/>
                      </a:lnTo>
                      <a:lnTo>
                        <a:pt x="58" y="303"/>
                      </a:lnTo>
                      <a:lnTo>
                        <a:pt x="59" y="309"/>
                      </a:lnTo>
                      <a:lnTo>
                        <a:pt x="70" y="380"/>
                      </a:lnTo>
                      <a:lnTo>
                        <a:pt x="72" y="393"/>
                      </a:lnTo>
                      <a:lnTo>
                        <a:pt x="83" y="446"/>
                      </a:lnTo>
                      <a:lnTo>
                        <a:pt x="87" y="473"/>
                      </a:lnTo>
                      <a:lnTo>
                        <a:pt x="95" y="516"/>
                      </a:lnTo>
                      <a:lnTo>
                        <a:pt x="101" y="544"/>
                      </a:lnTo>
                      <a:lnTo>
                        <a:pt x="109" y="581"/>
                      </a:lnTo>
                      <a:lnTo>
                        <a:pt x="116" y="609"/>
                      </a:lnTo>
                      <a:lnTo>
                        <a:pt x="124" y="639"/>
                      </a:lnTo>
                      <a:lnTo>
                        <a:pt x="130" y="663"/>
                      </a:lnTo>
                      <a:lnTo>
                        <a:pt x="138" y="690"/>
                      </a:lnTo>
                      <a:lnTo>
                        <a:pt x="145" y="711"/>
                      </a:lnTo>
                      <a:lnTo>
                        <a:pt x="153" y="732"/>
                      </a:lnTo>
                      <a:lnTo>
                        <a:pt x="161" y="752"/>
                      </a:lnTo>
                      <a:lnTo>
                        <a:pt x="161" y="752"/>
                      </a:lnTo>
                      <a:lnTo>
                        <a:pt x="169" y="770"/>
                      </a:lnTo>
                      <a:lnTo>
                        <a:pt x="174" y="778"/>
                      </a:lnTo>
                      <a:lnTo>
                        <a:pt x="182" y="791"/>
                      </a:lnTo>
                      <a:lnTo>
                        <a:pt x="190" y="803"/>
                      </a:lnTo>
                      <a:lnTo>
                        <a:pt x="199" y="813"/>
                      </a:lnTo>
                      <a:lnTo>
                        <a:pt x="201" y="815"/>
                      </a:lnTo>
                      <a:lnTo>
                        <a:pt x="211" y="822"/>
                      </a:lnTo>
                      <a:lnTo>
                        <a:pt x="221" y="827"/>
                      </a:lnTo>
                      <a:lnTo>
                        <a:pt x="228" y="829"/>
                      </a:lnTo>
                      <a:lnTo>
                        <a:pt x="228" y="828"/>
                      </a:lnTo>
                      <a:lnTo>
                        <a:pt x="239" y="828"/>
                      </a:lnTo>
                      <a:lnTo>
                        <a:pt x="239" y="829"/>
                      </a:lnTo>
                      <a:lnTo>
                        <a:pt x="249" y="825"/>
                      </a:lnTo>
                      <a:lnTo>
                        <a:pt x="254" y="823"/>
                      </a:lnTo>
                      <a:lnTo>
                        <a:pt x="266" y="815"/>
                      </a:lnTo>
                      <a:lnTo>
                        <a:pt x="266" y="815"/>
                      </a:lnTo>
                      <a:lnTo>
                        <a:pt x="279" y="804"/>
                      </a:lnTo>
                      <a:lnTo>
                        <a:pt x="282" y="801"/>
                      </a:lnTo>
                      <a:lnTo>
                        <a:pt x="282" y="802"/>
                      </a:lnTo>
                      <a:lnTo>
                        <a:pt x="296" y="787"/>
                      </a:lnTo>
                      <a:lnTo>
                        <a:pt x="310" y="770"/>
                      </a:lnTo>
                      <a:lnTo>
                        <a:pt x="310" y="770"/>
                      </a:lnTo>
                      <a:lnTo>
                        <a:pt x="327" y="745"/>
                      </a:lnTo>
                      <a:lnTo>
                        <a:pt x="338" y="730"/>
                      </a:lnTo>
                      <a:lnTo>
                        <a:pt x="360" y="694"/>
                      </a:lnTo>
                      <a:lnTo>
                        <a:pt x="362" y="690"/>
                      </a:lnTo>
                      <a:lnTo>
                        <a:pt x="360" y="693"/>
                      </a:lnTo>
                      <a:lnTo>
                        <a:pt x="366" y="684"/>
                      </a:lnTo>
                      <a:lnTo>
                        <a:pt x="480" y="493"/>
                      </a:lnTo>
                      <a:lnTo>
                        <a:pt x="508" y="448"/>
                      </a:lnTo>
                      <a:lnTo>
                        <a:pt x="536" y="405"/>
                      </a:lnTo>
                      <a:lnTo>
                        <a:pt x="539" y="399"/>
                      </a:lnTo>
                      <a:lnTo>
                        <a:pt x="536" y="404"/>
                      </a:lnTo>
                      <a:lnTo>
                        <a:pt x="564" y="363"/>
                      </a:lnTo>
                      <a:lnTo>
                        <a:pt x="592" y="324"/>
                      </a:lnTo>
                      <a:lnTo>
                        <a:pt x="589" y="329"/>
                      </a:lnTo>
                      <a:lnTo>
                        <a:pt x="593" y="324"/>
                      </a:lnTo>
                      <a:lnTo>
                        <a:pt x="621" y="289"/>
                      </a:lnTo>
                      <a:lnTo>
                        <a:pt x="650" y="256"/>
                      </a:lnTo>
                      <a:lnTo>
                        <a:pt x="678" y="226"/>
                      </a:lnTo>
                      <a:lnTo>
                        <a:pt x="706" y="198"/>
                      </a:lnTo>
                      <a:lnTo>
                        <a:pt x="735" y="172"/>
                      </a:lnTo>
                      <a:lnTo>
                        <a:pt x="735" y="171"/>
                      </a:lnTo>
                      <a:lnTo>
                        <a:pt x="765" y="148"/>
                      </a:lnTo>
                      <a:lnTo>
                        <a:pt x="765" y="148"/>
                      </a:lnTo>
                      <a:lnTo>
                        <a:pt x="778" y="138"/>
                      </a:lnTo>
                      <a:lnTo>
                        <a:pt x="779" y="137"/>
                      </a:lnTo>
                      <a:lnTo>
                        <a:pt x="778" y="138"/>
                      </a:lnTo>
                      <a:lnTo>
                        <a:pt x="809" y="117"/>
                      </a:lnTo>
                      <a:lnTo>
                        <a:pt x="842" y="96"/>
                      </a:lnTo>
                      <a:lnTo>
                        <a:pt x="849" y="92"/>
                      </a:lnTo>
                      <a:lnTo>
                        <a:pt x="882" y="74"/>
                      </a:lnTo>
                      <a:lnTo>
                        <a:pt x="920" y="57"/>
                      </a:lnTo>
                      <a:lnTo>
                        <a:pt x="923" y="56"/>
                      </a:lnTo>
                      <a:lnTo>
                        <a:pt x="921" y="57"/>
                      </a:lnTo>
                      <a:lnTo>
                        <a:pt x="957" y="44"/>
                      </a:lnTo>
                      <a:lnTo>
                        <a:pt x="991" y="33"/>
                      </a:lnTo>
                      <a:lnTo>
                        <a:pt x="1034" y="22"/>
                      </a:lnTo>
                      <a:lnTo>
                        <a:pt x="1062" y="16"/>
                      </a:lnTo>
                      <a:lnTo>
                        <a:pt x="1063" y="16"/>
                      </a:lnTo>
                      <a:lnTo>
                        <a:pt x="1112" y="8"/>
                      </a:lnTo>
                      <a:lnTo>
                        <a:pt x="1115" y="7"/>
                      </a:lnTo>
                      <a:lnTo>
                        <a:pt x="1134" y="5"/>
                      </a:lnTo>
                      <a:lnTo>
                        <a:pt x="1180" y="0"/>
                      </a:lnTo>
                      <a:lnTo>
                        <a:pt x="1419" y="0"/>
                      </a:lnTo>
                      <a:lnTo>
                        <a:pt x="1419" y="2"/>
                      </a:lnTo>
                      <a:lnTo>
                        <a:pt x="1347" y="2"/>
                      </a:lnTo>
                      <a:lnTo>
                        <a:pt x="1277" y="3"/>
                      </a:lnTo>
                      <a:lnTo>
                        <a:pt x="1205" y="6"/>
                      </a:lnTo>
                      <a:lnTo>
                        <a:pt x="1193" y="6"/>
                      </a:lnTo>
                      <a:lnTo>
                        <a:pt x="1135" y="12"/>
                      </a:lnTo>
                      <a:lnTo>
                        <a:pt x="1113" y="14"/>
                      </a:lnTo>
                      <a:lnTo>
                        <a:pt x="1064" y="22"/>
                      </a:lnTo>
                      <a:lnTo>
                        <a:pt x="1035" y="28"/>
                      </a:lnTo>
                      <a:lnTo>
                        <a:pt x="993" y="39"/>
                      </a:lnTo>
                      <a:lnTo>
                        <a:pt x="959" y="50"/>
                      </a:lnTo>
                      <a:lnTo>
                        <a:pt x="923" y="63"/>
                      </a:lnTo>
                      <a:lnTo>
                        <a:pt x="923" y="63"/>
                      </a:lnTo>
                      <a:lnTo>
                        <a:pt x="884" y="80"/>
                      </a:lnTo>
                      <a:lnTo>
                        <a:pt x="852" y="97"/>
                      </a:lnTo>
                      <a:lnTo>
                        <a:pt x="845" y="101"/>
                      </a:lnTo>
                      <a:lnTo>
                        <a:pt x="812" y="122"/>
                      </a:lnTo>
                      <a:lnTo>
                        <a:pt x="782" y="143"/>
                      </a:lnTo>
                      <a:lnTo>
                        <a:pt x="769" y="153"/>
                      </a:lnTo>
                      <a:lnTo>
                        <a:pt x="739" y="177"/>
                      </a:lnTo>
                      <a:lnTo>
                        <a:pt x="711" y="203"/>
                      </a:lnTo>
                      <a:lnTo>
                        <a:pt x="683" y="231"/>
                      </a:lnTo>
                      <a:lnTo>
                        <a:pt x="654" y="261"/>
                      </a:lnTo>
                      <a:lnTo>
                        <a:pt x="626" y="293"/>
                      </a:lnTo>
                      <a:lnTo>
                        <a:pt x="598" y="328"/>
                      </a:lnTo>
                      <a:lnTo>
                        <a:pt x="569" y="367"/>
                      </a:lnTo>
                      <a:lnTo>
                        <a:pt x="541" y="408"/>
                      </a:lnTo>
                      <a:lnTo>
                        <a:pt x="513" y="451"/>
                      </a:lnTo>
                      <a:lnTo>
                        <a:pt x="485" y="496"/>
                      </a:lnTo>
                      <a:lnTo>
                        <a:pt x="372" y="688"/>
                      </a:lnTo>
                      <a:lnTo>
                        <a:pt x="366" y="697"/>
                      </a:lnTo>
                      <a:lnTo>
                        <a:pt x="343" y="734"/>
                      </a:lnTo>
                      <a:lnTo>
                        <a:pt x="333" y="749"/>
                      </a:lnTo>
                      <a:lnTo>
                        <a:pt x="315" y="774"/>
                      </a:lnTo>
                      <a:lnTo>
                        <a:pt x="300" y="791"/>
                      </a:lnTo>
                      <a:lnTo>
                        <a:pt x="296" y="796"/>
                      </a:lnTo>
                      <a:lnTo>
                        <a:pt x="300" y="792"/>
                      </a:lnTo>
                      <a:lnTo>
                        <a:pt x="287" y="807"/>
                      </a:lnTo>
                      <a:lnTo>
                        <a:pt x="286" y="807"/>
                      </a:lnTo>
                      <a:lnTo>
                        <a:pt x="283" y="809"/>
                      </a:lnTo>
                      <a:lnTo>
                        <a:pt x="270" y="820"/>
                      </a:lnTo>
                      <a:lnTo>
                        <a:pt x="259" y="828"/>
                      </a:lnTo>
                      <a:lnTo>
                        <a:pt x="257" y="829"/>
                      </a:lnTo>
                      <a:lnTo>
                        <a:pt x="251" y="831"/>
                      </a:lnTo>
                      <a:lnTo>
                        <a:pt x="240" y="835"/>
                      </a:lnTo>
                      <a:lnTo>
                        <a:pt x="227" y="835"/>
                      </a:lnTo>
                      <a:lnTo>
                        <a:pt x="219" y="833"/>
                      </a:lnTo>
                      <a:lnTo>
                        <a:pt x="218" y="832"/>
                      </a:lnTo>
                      <a:lnTo>
                        <a:pt x="208" y="828"/>
                      </a:lnTo>
                      <a:lnTo>
                        <a:pt x="198" y="821"/>
                      </a:lnTo>
                      <a:lnTo>
                        <a:pt x="196" y="820"/>
                      </a:lnTo>
                      <a:lnTo>
                        <a:pt x="197" y="821"/>
                      </a:lnTo>
                      <a:lnTo>
                        <a:pt x="196" y="820"/>
                      </a:lnTo>
                      <a:lnTo>
                        <a:pt x="194" y="818"/>
                      </a:lnTo>
                      <a:lnTo>
                        <a:pt x="186" y="807"/>
                      </a:lnTo>
                      <a:lnTo>
                        <a:pt x="181" y="802"/>
                      </a:lnTo>
                      <a:lnTo>
                        <a:pt x="176" y="795"/>
                      </a:lnTo>
                      <a:lnTo>
                        <a:pt x="168" y="782"/>
                      </a:lnTo>
                      <a:lnTo>
                        <a:pt x="163" y="773"/>
                      </a:lnTo>
                      <a:lnTo>
                        <a:pt x="165" y="775"/>
                      </a:lnTo>
                      <a:lnTo>
                        <a:pt x="163" y="772"/>
                      </a:lnTo>
                      <a:lnTo>
                        <a:pt x="155" y="755"/>
                      </a:lnTo>
                      <a:lnTo>
                        <a:pt x="147" y="735"/>
                      </a:lnTo>
                      <a:lnTo>
                        <a:pt x="139" y="713"/>
                      </a:lnTo>
                      <a:lnTo>
                        <a:pt x="132" y="692"/>
                      </a:lnTo>
                      <a:lnTo>
                        <a:pt x="124" y="665"/>
                      </a:lnTo>
                      <a:lnTo>
                        <a:pt x="124" y="665"/>
                      </a:lnTo>
                      <a:lnTo>
                        <a:pt x="118" y="640"/>
                      </a:lnTo>
                      <a:lnTo>
                        <a:pt x="110" y="610"/>
                      </a:lnTo>
                      <a:lnTo>
                        <a:pt x="103" y="582"/>
                      </a:lnTo>
                      <a:lnTo>
                        <a:pt x="95" y="546"/>
                      </a:lnTo>
                      <a:lnTo>
                        <a:pt x="89" y="517"/>
                      </a:lnTo>
                      <a:lnTo>
                        <a:pt x="81" y="474"/>
                      </a:lnTo>
                      <a:lnTo>
                        <a:pt x="76" y="448"/>
                      </a:lnTo>
                      <a:lnTo>
                        <a:pt x="66" y="394"/>
                      </a:lnTo>
                      <a:lnTo>
                        <a:pt x="64" y="381"/>
                      </a:lnTo>
                      <a:lnTo>
                        <a:pt x="53" y="310"/>
                      </a:lnTo>
                      <a:lnTo>
                        <a:pt x="38" y="223"/>
                      </a:lnTo>
                      <a:lnTo>
                        <a:pt x="25" y="136"/>
                      </a:lnTo>
                      <a:lnTo>
                        <a:pt x="16" y="88"/>
                      </a:lnTo>
                      <a:lnTo>
                        <a:pt x="10" y="55"/>
                      </a:lnTo>
                      <a:lnTo>
                        <a:pt x="9" y="52"/>
                      </a:lnTo>
                      <a:lnTo>
                        <a:pt x="9" y="55"/>
                      </a:lnTo>
                      <a:lnTo>
                        <a:pt x="8" y="47"/>
                      </a:lnTo>
                      <a:lnTo>
                        <a:pt x="8" y="40"/>
                      </a:lnTo>
                      <a:lnTo>
                        <a:pt x="8" y="40"/>
                      </a:lnTo>
                      <a:lnTo>
                        <a:pt x="6" y="35"/>
                      </a:lnTo>
                      <a:lnTo>
                        <a:pt x="6" y="34"/>
                      </a:lnTo>
                      <a:lnTo>
                        <a:pt x="6" y="34"/>
                      </a:lnTo>
                      <a:lnTo>
                        <a:pt x="5" y="27"/>
                      </a:lnTo>
                      <a:lnTo>
                        <a:pt x="6" y="27"/>
                      </a:lnTo>
                      <a:lnTo>
                        <a:pt x="4" y="22"/>
                      </a:lnTo>
                      <a:lnTo>
                        <a:pt x="3" y="21"/>
                      </a:lnTo>
                      <a:lnTo>
                        <a:pt x="3" y="21"/>
                      </a:lnTo>
                      <a:lnTo>
                        <a:pt x="2" y="15"/>
                      </a:lnTo>
                      <a:lnTo>
                        <a:pt x="3" y="15"/>
                      </a:lnTo>
                      <a:lnTo>
                        <a:pt x="1" y="11"/>
                      </a:lnTo>
                      <a:lnTo>
                        <a:pt x="1" y="11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0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226" name="Line 111"/>
                <p:cNvSpPr>
                  <a:spLocks noChangeShapeType="1"/>
                </p:cNvSpPr>
                <p:nvPr/>
              </p:nvSpPr>
              <p:spPr bwMode="auto">
                <a:xfrm>
                  <a:off x="2897505" y="2248471"/>
                  <a:ext cx="1334" cy="1334"/>
                </a:xfrm>
                <a:prstGeom prst="line">
                  <a:avLst/>
                </a:prstGeom>
                <a:noFill/>
                <a:ln w="6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227" name="Freeform 112"/>
                <p:cNvSpPr>
                  <a:spLocks/>
                </p:cNvSpPr>
                <p:nvPr/>
              </p:nvSpPr>
              <p:spPr bwMode="auto">
                <a:xfrm>
                  <a:off x="3060192" y="2228469"/>
                  <a:ext cx="78677" cy="78677"/>
                </a:xfrm>
                <a:custGeom>
                  <a:avLst/>
                  <a:gdLst/>
                  <a:ahLst/>
                  <a:cxnLst>
                    <a:cxn ang="0">
                      <a:pos x="59" y="0"/>
                    </a:cxn>
                    <a:cxn ang="0">
                      <a:pos x="46" y="11"/>
                    </a:cxn>
                    <a:cxn ang="0">
                      <a:pos x="45" y="41"/>
                    </a:cxn>
                    <a:cxn ang="0">
                      <a:pos x="45" y="45"/>
                    </a:cxn>
                    <a:cxn ang="0">
                      <a:pos x="48" y="47"/>
                    </a:cxn>
                    <a:cxn ang="0">
                      <a:pos x="50" y="48"/>
                    </a:cxn>
                    <a:cxn ang="0">
                      <a:pos x="53" y="48"/>
                    </a:cxn>
                    <a:cxn ang="0">
                      <a:pos x="55" y="45"/>
                    </a:cxn>
                    <a:cxn ang="0">
                      <a:pos x="56" y="43"/>
                    </a:cxn>
                    <a:cxn ang="0">
                      <a:pos x="59" y="41"/>
                    </a:cxn>
                    <a:cxn ang="0">
                      <a:pos x="57" y="52"/>
                    </a:cxn>
                    <a:cxn ang="0">
                      <a:pos x="53" y="57"/>
                    </a:cxn>
                    <a:cxn ang="0">
                      <a:pos x="48" y="59"/>
                    </a:cxn>
                    <a:cxn ang="0">
                      <a:pos x="42" y="57"/>
                    </a:cxn>
                    <a:cxn ang="0">
                      <a:pos x="39" y="51"/>
                    </a:cxn>
                    <a:cxn ang="0">
                      <a:pos x="37" y="23"/>
                    </a:cxn>
                    <a:cxn ang="0">
                      <a:pos x="24" y="11"/>
                    </a:cxn>
                    <a:cxn ang="0">
                      <a:pos x="22" y="42"/>
                    </a:cxn>
                    <a:cxn ang="0">
                      <a:pos x="19" y="54"/>
                    </a:cxn>
                    <a:cxn ang="0">
                      <a:pos x="14" y="58"/>
                    </a:cxn>
                    <a:cxn ang="0">
                      <a:pos x="11" y="59"/>
                    </a:cxn>
                    <a:cxn ang="0">
                      <a:pos x="7" y="55"/>
                    </a:cxn>
                    <a:cxn ang="0">
                      <a:pos x="8" y="50"/>
                    </a:cxn>
                    <a:cxn ang="0">
                      <a:pos x="11" y="46"/>
                    </a:cxn>
                    <a:cxn ang="0">
                      <a:pos x="14" y="41"/>
                    </a:cxn>
                    <a:cxn ang="0">
                      <a:pos x="15" y="35"/>
                    </a:cxn>
                    <a:cxn ang="0">
                      <a:pos x="19" y="20"/>
                    </a:cxn>
                    <a:cxn ang="0">
                      <a:pos x="12" y="11"/>
                    </a:cxn>
                    <a:cxn ang="0">
                      <a:pos x="6" y="14"/>
                    </a:cxn>
                    <a:cxn ang="0">
                      <a:pos x="2" y="18"/>
                    </a:cxn>
                    <a:cxn ang="0">
                      <a:pos x="2" y="12"/>
                    </a:cxn>
                    <a:cxn ang="0">
                      <a:pos x="7" y="3"/>
                    </a:cxn>
                    <a:cxn ang="0">
                      <a:pos x="11" y="1"/>
                    </a:cxn>
                    <a:cxn ang="0">
                      <a:pos x="17" y="0"/>
                    </a:cxn>
                  </a:cxnLst>
                  <a:rect l="0" t="0" r="r" b="b"/>
                  <a:pathLst>
                    <a:path w="59" h="59">
                      <a:moveTo>
                        <a:pt x="17" y="0"/>
                      </a:moveTo>
                      <a:lnTo>
                        <a:pt x="59" y="0"/>
                      </a:lnTo>
                      <a:lnTo>
                        <a:pt x="59" y="11"/>
                      </a:lnTo>
                      <a:lnTo>
                        <a:pt x="46" y="11"/>
                      </a:lnTo>
                      <a:lnTo>
                        <a:pt x="45" y="25"/>
                      </a:lnTo>
                      <a:lnTo>
                        <a:pt x="45" y="41"/>
                      </a:lnTo>
                      <a:lnTo>
                        <a:pt x="45" y="43"/>
                      </a:lnTo>
                      <a:lnTo>
                        <a:pt x="45" y="45"/>
                      </a:lnTo>
                      <a:lnTo>
                        <a:pt x="46" y="46"/>
                      </a:lnTo>
                      <a:lnTo>
                        <a:pt x="48" y="47"/>
                      </a:lnTo>
                      <a:lnTo>
                        <a:pt x="48" y="48"/>
                      </a:lnTo>
                      <a:lnTo>
                        <a:pt x="50" y="48"/>
                      </a:lnTo>
                      <a:lnTo>
                        <a:pt x="52" y="49"/>
                      </a:lnTo>
                      <a:lnTo>
                        <a:pt x="53" y="48"/>
                      </a:lnTo>
                      <a:lnTo>
                        <a:pt x="54" y="48"/>
                      </a:lnTo>
                      <a:lnTo>
                        <a:pt x="55" y="45"/>
                      </a:lnTo>
                      <a:lnTo>
                        <a:pt x="56" y="44"/>
                      </a:lnTo>
                      <a:lnTo>
                        <a:pt x="56" y="43"/>
                      </a:lnTo>
                      <a:lnTo>
                        <a:pt x="57" y="41"/>
                      </a:lnTo>
                      <a:lnTo>
                        <a:pt x="59" y="41"/>
                      </a:lnTo>
                      <a:lnTo>
                        <a:pt x="58" y="47"/>
                      </a:lnTo>
                      <a:lnTo>
                        <a:pt x="57" y="52"/>
                      </a:lnTo>
                      <a:lnTo>
                        <a:pt x="56" y="55"/>
                      </a:lnTo>
                      <a:lnTo>
                        <a:pt x="53" y="57"/>
                      </a:lnTo>
                      <a:lnTo>
                        <a:pt x="50" y="58"/>
                      </a:lnTo>
                      <a:lnTo>
                        <a:pt x="48" y="59"/>
                      </a:lnTo>
                      <a:lnTo>
                        <a:pt x="45" y="58"/>
                      </a:lnTo>
                      <a:lnTo>
                        <a:pt x="42" y="57"/>
                      </a:lnTo>
                      <a:lnTo>
                        <a:pt x="40" y="55"/>
                      </a:lnTo>
                      <a:lnTo>
                        <a:pt x="39" y="51"/>
                      </a:lnTo>
                      <a:lnTo>
                        <a:pt x="37" y="45"/>
                      </a:lnTo>
                      <a:lnTo>
                        <a:pt x="37" y="23"/>
                      </a:lnTo>
                      <a:lnTo>
                        <a:pt x="39" y="11"/>
                      </a:lnTo>
                      <a:lnTo>
                        <a:pt x="24" y="11"/>
                      </a:lnTo>
                      <a:lnTo>
                        <a:pt x="23" y="29"/>
                      </a:lnTo>
                      <a:lnTo>
                        <a:pt x="22" y="42"/>
                      </a:lnTo>
                      <a:lnTo>
                        <a:pt x="21" y="51"/>
                      </a:lnTo>
                      <a:lnTo>
                        <a:pt x="19" y="54"/>
                      </a:lnTo>
                      <a:lnTo>
                        <a:pt x="17" y="57"/>
                      </a:lnTo>
                      <a:lnTo>
                        <a:pt x="14" y="58"/>
                      </a:lnTo>
                      <a:lnTo>
                        <a:pt x="12" y="59"/>
                      </a:lnTo>
                      <a:lnTo>
                        <a:pt x="11" y="59"/>
                      </a:lnTo>
                      <a:lnTo>
                        <a:pt x="8" y="58"/>
                      </a:lnTo>
                      <a:lnTo>
                        <a:pt x="7" y="55"/>
                      </a:lnTo>
                      <a:lnTo>
                        <a:pt x="7" y="51"/>
                      </a:lnTo>
                      <a:lnTo>
                        <a:pt x="8" y="50"/>
                      </a:lnTo>
                      <a:lnTo>
                        <a:pt x="9" y="48"/>
                      </a:lnTo>
                      <a:lnTo>
                        <a:pt x="11" y="46"/>
                      </a:lnTo>
                      <a:lnTo>
                        <a:pt x="13" y="43"/>
                      </a:lnTo>
                      <a:lnTo>
                        <a:pt x="14" y="41"/>
                      </a:lnTo>
                      <a:lnTo>
                        <a:pt x="15" y="38"/>
                      </a:lnTo>
                      <a:lnTo>
                        <a:pt x="15" y="35"/>
                      </a:lnTo>
                      <a:lnTo>
                        <a:pt x="17" y="29"/>
                      </a:lnTo>
                      <a:lnTo>
                        <a:pt x="19" y="20"/>
                      </a:lnTo>
                      <a:lnTo>
                        <a:pt x="19" y="11"/>
                      </a:lnTo>
                      <a:lnTo>
                        <a:pt x="12" y="11"/>
                      </a:lnTo>
                      <a:lnTo>
                        <a:pt x="10" y="12"/>
                      </a:lnTo>
                      <a:lnTo>
                        <a:pt x="6" y="14"/>
                      </a:lnTo>
                      <a:lnTo>
                        <a:pt x="4" y="16"/>
                      </a:lnTo>
                      <a:lnTo>
                        <a:pt x="2" y="18"/>
                      </a:lnTo>
                      <a:lnTo>
                        <a:pt x="0" y="18"/>
                      </a:lnTo>
                      <a:lnTo>
                        <a:pt x="2" y="12"/>
                      </a:lnTo>
                      <a:lnTo>
                        <a:pt x="5" y="7"/>
                      </a:lnTo>
                      <a:lnTo>
                        <a:pt x="7" y="3"/>
                      </a:lnTo>
                      <a:lnTo>
                        <a:pt x="9" y="2"/>
                      </a:lnTo>
                      <a:lnTo>
                        <a:pt x="11" y="1"/>
                      </a:lnTo>
                      <a:lnTo>
                        <a:pt x="14" y="1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228" name="Freeform 113"/>
                <p:cNvSpPr>
                  <a:spLocks/>
                </p:cNvSpPr>
                <p:nvPr/>
              </p:nvSpPr>
              <p:spPr bwMode="auto">
                <a:xfrm>
                  <a:off x="3145536" y="2152459"/>
                  <a:ext cx="61341" cy="61341"/>
                </a:xfrm>
                <a:custGeom>
                  <a:avLst/>
                  <a:gdLst/>
                  <a:ahLst/>
                  <a:cxnLst>
                    <a:cxn ang="0">
                      <a:pos x="20" y="0"/>
                    </a:cxn>
                    <a:cxn ang="0">
                      <a:pos x="25" y="0"/>
                    </a:cxn>
                    <a:cxn ang="0">
                      <a:pos x="25" y="20"/>
                    </a:cxn>
                    <a:cxn ang="0">
                      <a:pos x="46" y="20"/>
                    </a:cxn>
                    <a:cxn ang="0">
                      <a:pos x="46" y="25"/>
                    </a:cxn>
                    <a:cxn ang="0">
                      <a:pos x="25" y="25"/>
                    </a:cxn>
                    <a:cxn ang="0">
                      <a:pos x="25" y="46"/>
                    </a:cxn>
                    <a:cxn ang="0">
                      <a:pos x="20" y="46"/>
                    </a:cxn>
                    <a:cxn ang="0">
                      <a:pos x="20" y="25"/>
                    </a:cxn>
                    <a:cxn ang="0">
                      <a:pos x="0" y="25"/>
                    </a:cxn>
                    <a:cxn ang="0">
                      <a:pos x="0" y="20"/>
                    </a:cxn>
                    <a:cxn ang="0">
                      <a:pos x="20" y="20"/>
                    </a:cxn>
                    <a:cxn ang="0">
                      <a:pos x="20" y="0"/>
                    </a:cxn>
                  </a:cxnLst>
                  <a:rect l="0" t="0" r="r" b="b"/>
                  <a:pathLst>
                    <a:path w="46" h="46">
                      <a:moveTo>
                        <a:pt x="20" y="0"/>
                      </a:moveTo>
                      <a:lnTo>
                        <a:pt x="25" y="0"/>
                      </a:lnTo>
                      <a:lnTo>
                        <a:pt x="25" y="20"/>
                      </a:lnTo>
                      <a:lnTo>
                        <a:pt x="46" y="20"/>
                      </a:lnTo>
                      <a:lnTo>
                        <a:pt x="46" y="25"/>
                      </a:lnTo>
                      <a:lnTo>
                        <a:pt x="25" y="25"/>
                      </a:lnTo>
                      <a:lnTo>
                        <a:pt x="25" y="46"/>
                      </a:lnTo>
                      <a:lnTo>
                        <a:pt x="20" y="46"/>
                      </a:lnTo>
                      <a:lnTo>
                        <a:pt x="20" y="25"/>
                      </a:lnTo>
                      <a:lnTo>
                        <a:pt x="0" y="25"/>
                      </a:lnTo>
                      <a:lnTo>
                        <a:pt x="0" y="20"/>
                      </a:lnTo>
                      <a:lnTo>
                        <a:pt x="20" y="2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229" name="Freeform 114"/>
                <p:cNvSpPr>
                  <a:spLocks noEditPoints="1"/>
                </p:cNvSpPr>
                <p:nvPr/>
              </p:nvSpPr>
              <p:spPr bwMode="auto">
                <a:xfrm>
                  <a:off x="3258884" y="2228469"/>
                  <a:ext cx="80010" cy="113348"/>
                </a:xfrm>
                <a:custGeom>
                  <a:avLst/>
                  <a:gdLst/>
                  <a:ahLst/>
                  <a:cxnLst>
                    <a:cxn ang="0">
                      <a:pos x="28" y="8"/>
                    </a:cxn>
                    <a:cxn ang="0">
                      <a:pos x="23" y="16"/>
                    </a:cxn>
                    <a:cxn ang="0">
                      <a:pos x="28" y="53"/>
                    </a:cxn>
                    <a:cxn ang="0">
                      <a:pos x="36" y="55"/>
                    </a:cxn>
                    <a:cxn ang="0">
                      <a:pos x="38" y="53"/>
                    </a:cxn>
                    <a:cxn ang="0">
                      <a:pos x="41" y="46"/>
                    </a:cxn>
                    <a:cxn ang="0">
                      <a:pos x="43" y="23"/>
                    </a:cxn>
                    <a:cxn ang="0">
                      <a:pos x="39" y="11"/>
                    </a:cxn>
                    <a:cxn ang="0">
                      <a:pos x="37" y="8"/>
                    </a:cxn>
                    <a:cxn ang="0">
                      <a:pos x="31" y="7"/>
                    </a:cxn>
                    <a:cxn ang="0">
                      <a:pos x="43" y="2"/>
                    </a:cxn>
                    <a:cxn ang="0">
                      <a:pos x="52" y="6"/>
                    </a:cxn>
                    <a:cxn ang="0">
                      <a:pos x="58" y="14"/>
                    </a:cxn>
                    <a:cxn ang="0">
                      <a:pos x="60" y="29"/>
                    </a:cxn>
                    <a:cxn ang="0">
                      <a:pos x="58" y="45"/>
                    </a:cxn>
                    <a:cxn ang="0">
                      <a:pos x="54" y="51"/>
                    </a:cxn>
                    <a:cxn ang="0">
                      <a:pos x="43" y="58"/>
                    </a:cxn>
                    <a:cxn ang="0">
                      <a:pos x="35" y="59"/>
                    </a:cxn>
                    <a:cxn ang="0">
                      <a:pos x="31" y="58"/>
                    </a:cxn>
                    <a:cxn ang="0">
                      <a:pos x="27" y="56"/>
                    </a:cxn>
                    <a:cxn ang="0">
                      <a:pos x="24" y="53"/>
                    </a:cxn>
                    <a:cxn ang="0">
                      <a:pos x="23" y="79"/>
                    </a:cxn>
                    <a:cxn ang="0">
                      <a:pos x="24" y="81"/>
                    </a:cxn>
                    <a:cxn ang="0">
                      <a:pos x="26" y="82"/>
                    </a:cxn>
                    <a:cxn ang="0">
                      <a:pos x="30" y="83"/>
                    </a:cxn>
                    <a:cxn ang="0">
                      <a:pos x="0" y="85"/>
                    </a:cxn>
                    <a:cxn ang="0">
                      <a:pos x="3" y="81"/>
                    </a:cxn>
                    <a:cxn ang="0">
                      <a:pos x="5" y="79"/>
                    </a:cxn>
                    <a:cxn ang="0">
                      <a:pos x="6" y="75"/>
                    </a:cxn>
                    <a:cxn ang="0">
                      <a:pos x="5" y="10"/>
                    </a:cxn>
                    <a:cxn ang="0">
                      <a:pos x="4" y="7"/>
                    </a:cxn>
                    <a:cxn ang="0">
                      <a:pos x="3" y="5"/>
                    </a:cxn>
                    <a:cxn ang="0">
                      <a:pos x="0" y="4"/>
                    </a:cxn>
                    <a:cxn ang="0">
                      <a:pos x="23" y="2"/>
                    </a:cxn>
                    <a:cxn ang="0">
                      <a:pos x="25" y="6"/>
                    </a:cxn>
                    <a:cxn ang="0">
                      <a:pos x="29" y="3"/>
                    </a:cxn>
                    <a:cxn ang="0">
                      <a:pos x="33" y="1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60" h="85">
                      <a:moveTo>
                        <a:pt x="31" y="7"/>
                      </a:moveTo>
                      <a:lnTo>
                        <a:pt x="28" y="8"/>
                      </a:lnTo>
                      <a:lnTo>
                        <a:pt x="24" y="12"/>
                      </a:lnTo>
                      <a:lnTo>
                        <a:pt x="23" y="16"/>
                      </a:lnTo>
                      <a:lnTo>
                        <a:pt x="23" y="48"/>
                      </a:lnTo>
                      <a:lnTo>
                        <a:pt x="28" y="53"/>
                      </a:lnTo>
                      <a:lnTo>
                        <a:pt x="34" y="55"/>
                      </a:lnTo>
                      <a:lnTo>
                        <a:pt x="36" y="55"/>
                      </a:lnTo>
                      <a:lnTo>
                        <a:pt x="37" y="54"/>
                      </a:lnTo>
                      <a:lnTo>
                        <a:pt x="38" y="53"/>
                      </a:lnTo>
                      <a:lnTo>
                        <a:pt x="39" y="51"/>
                      </a:lnTo>
                      <a:lnTo>
                        <a:pt x="41" y="46"/>
                      </a:lnTo>
                      <a:lnTo>
                        <a:pt x="43" y="40"/>
                      </a:lnTo>
                      <a:lnTo>
                        <a:pt x="43" y="23"/>
                      </a:lnTo>
                      <a:lnTo>
                        <a:pt x="41" y="16"/>
                      </a:lnTo>
                      <a:lnTo>
                        <a:pt x="39" y="11"/>
                      </a:lnTo>
                      <a:lnTo>
                        <a:pt x="38" y="9"/>
                      </a:lnTo>
                      <a:lnTo>
                        <a:pt x="37" y="8"/>
                      </a:lnTo>
                      <a:lnTo>
                        <a:pt x="35" y="7"/>
                      </a:lnTo>
                      <a:lnTo>
                        <a:pt x="31" y="7"/>
                      </a:lnTo>
                      <a:close/>
                      <a:moveTo>
                        <a:pt x="38" y="0"/>
                      </a:moveTo>
                      <a:lnTo>
                        <a:pt x="43" y="2"/>
                      </a:lnTo>
                      <a:lnTo>
                        <a:pt x="50" y="4"/>
                      </a:lnTo>
                      <a:lnTo>
                        <a:pt x="52" y="6"/>
                      </a:lnTo>
                      <a:lnTo>
                        <a:pt x="56" y="12"/>
                      </a:lnTo>
                      <a:lnTo>
                        <a:pt x="58" y="14"/>
                      </a:lnTo>
                      <a:lnTo>
                        <a:pt x="59" y="22"/>
                      </a:lnTo>
                      <a:lnTo>
                        <a:pt x="60" y="29"/>
                      </a:lnTo>
                      <a:lnTo>
                        <a:pt x="59" y="37"/>
                      </a:lnTo>
                      <a:lnTo>
                        <a:pt x="58" y="45"/>
                      </a:lnTo>
                      <a:lnTo>
                        <a:pt x="56" y="48"/>
                      </a:lnTo>
                      <a:lnTo>
                        <a:pt x="54" y="51"/>
                      </a:lnTo>
                      <a:lnTo>
                        <a:pt x="50" y="55"/>
                      </a:lnTo>
                      <a:lnTo>
                        <a:pt x="43" y="58"/>
                      </a:lnTo>
                      <a:lnTo>
                        <a:pt x="38" y="59"/>
                      </a:lnTo>
                      <a:lnTo>
                        <a:pt x="35" y="59"/>
                      </a:lnTo>
                      <a:lnTo>
                        <a:pt x="33" y="58"/>
                      </a:lnTo>
                      <a:lnTo>
                        <a:pt x="31" y="58"/>
                      </a:lnTo>
                      <a:lnTo>
                        <a:pt x="29" y="56"/>
                      </a:lnTo>
                      <a:lnTo>
                        <a:pt x="27" y="56"/>
                      </a:lnTo>
                      <a:lnTo>
                        <a:pt x="25" y="54"/>
                      </a:lnTo>
                      <a:lnTo>
                        <a:pt x="24" y="53"/>
                      </a:lnTo>
                      <a:lnTo>
                        <a:pt x="23" y="51"/>
                      </a:lnTo>
                      <a:lnTo>
                        <a:pt x="23" y="79"/>
                      </a:lnTo>
                      <a:lnTo>
                        <a:pt x="24" y="80"/>
                      </a:lnTo>
                      <a:lnTo>
                        <a:pt x="24" y="81"/>
                      </a:lnTo>
                      <a:lnTo>
                        <a:pt x="25" y="81"/>
                      </a:lnTo>
                      <a:lnTo>
                        <a:pt x="26" y="82"/>
                      </a:lnTo>
                      <a:lnTo>
                        <a:pt x="28" y="83"/>
                      </a:lnTo>
                      <a:lnTo>
                        <a:pt x="30" y="83"/>
                      </a:lnTo>
                      <a:lnTo>
                        <a:pt x="30" y="85"/>
                      </a:lnTo>
                      <a:lnTo>
                        <a:pt x="0" y="85"/>
                      </a:lnTo>
                      <a:lnTo>
                        <a:pt x="0" y="83"/>
                      </a:lnTo>
                      <a:lnTo>
                        <a:pt x="3" y="81"/>
                      </a:lnTo>
                      <a:lnTo>
                        <a:pt x="4" y="80"/>
                      </a:lnTo>
                      <a:lnTo>
                        <a:pt x="5" y="79"/>
                      </a:lnTo>
                      <a:lnTo>
                        <a:pt x="5" y="77"/>
                      </a:lnTo>
                      <a:lnTo>
                        <a:pt x="6" y="75"/>
                      </a:lnTo>
                      <a:lnTo>
                        <a:pt x="6" y="12"/>
                      </a:lnTo>
                      <a:lnTo>
                        <a:pt x="5" y="10"/>
                      </a:lnTo>
                      <a:lnTo>
                        <a:pt x="5" y="8"/>
                      </a:lnTo>
                      <a:lnTo>
                        <a:pt x="4" y="7"/>
                      </a:lnTo>
                      <a:lnTo>
                        <a:pt x="4" y="6"/>
                      </a:lnTo>
                      <a:lnTo>
                        <a:pt x="3" y="5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3" y="2"/>
                      </a:lnTo>
                      <a:lnTo>
                        <a:pt x="23" y="10"/>
                      </a:lnTo>
                      <a:lnTo>
                        <a:pt x="25" y="6"/>
                      </a:lnTo>
                      <a:lnTo>
                        <a:pt x="27" y="4"/>
                      </a:lnTo>
                      <a:lnTo>
                        <a:pt x="29" y="3"/>
                      </a:lnTo>
                      <a:lnTo>
                        <a:pt x="31" y="2"/>
                      </a:lnTo>
                      <a:lnTo>
                        <a:pt x="33" y="1"/>
                      </a:lnTo>
                      <a:lnTo>
                        <a:pt x="35" y="1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230" name="Freeform 115"/>
                <p:cNvSpPr>
                  <a:spLocks/>
                </p:cNvSpPr>
                <p:nvPr/>
              </p:nvSpPr>
              <p:spPr bwMode="auto">
                <a:xfrm>
                  <a:off x="3352229" y="2228469"/>
                  <a:ext cx="64008" cy="77343"/>
                </a:xfrm>
                <a:custGeom>
                  <a:avLst/>
                  <a:gdLst/>
                  <a:ahLst/>
                  <a:cxnLst>
                    <a:cxn ang="0">
                      <a:pos x="41" y="0"/>
                    </a:cxn>
                    <a:cxn ang="0">
                      <a:pos x="42" y="1"/>
                    </a:cxn>
                    <a:cxn ang="0">
                      <a:pos x="44" y="1"/>
                    </a:cxn>
                    <a:cxn ang="0">
                      <a:pos x="48" y="5"/>
                    </a:cxn>
                    <a:cxn ang="0">
                      <a:pos x="48" y="6"/>
                    </a:cxn>
                    <a:cxn ang="0">
                      <a:pos x="48" y="8"/>
                    </a:cxn>
                    <a:cxn ang="0">
                      <a:pos x="48" y="11"/>
                    </a:cxn>
                    <a:cxn ang="0">
                      <a:pos x="47" y="13"/>
                    </a:cxn>
                    <a:cxn ang="0">
                      <a:pos x="46" y="14"/>
                    </a:cxn>
                    <a:cxn ang="0">
                      <a:pos x="45" y="16"/>
                    </a:cxn>
                    <a:cxn ang="0">
                      <a:pos x="42" y="17"/>
                    </a:cxn>
                    <a:cxn ang="0">
                      <a:pos x="39" y="17"/>
                    </a:cxn>
                    <a:cxn ang="0">
                      <a:pos x="36" y="16"/>
                    </a:cxn>
                    <a:cxn ang="0">
                      <a:pos x="36" y="14"/>
                    </a:cxn>
                    <a:cxn ang="0">
                      <a:pos x="34" y="14"/>
                    </a:cxn>
                    <a:cxn ang="0">
                      <a:pos x="33" y="12"/>
                    </a:cxn>
                    <a:cxn ang="0">
                      <a:pos x="29" y="12"/>
                    </a:cxn>
                    <a:cxn ang="0">
                      <a:pos x="27" y="14"/>
                    </a:cxn>
                    <a:cxn ang="0">
                      <a:pos x="25" y="18"/>
                    </a:cxn>
                    <a:cxn ang="0">
                      <a:pos x="23" y="25"/>
                    </a:cxn>
                    <a:cxn ang="0">
                      <a:pos x="23" y="32"/>
                    </a:cxn>
                    <a:cxn ang="0">
                      <a:pos x="23" y="52"/>
                    </a:cxn>
                    <a:cxn ang="0">
                      <a:pos x="23" y="53"/>
                    </a:cxn>
                    <a:cxn ang="0">
                      <a:pos x="23" y="54"/>
                    </a:cxn>
                    <a:cxn ang="0">
                      <a:pos x="25" y="55"/>
                    </a:cxn>
                    <a:cxn ang="0">
                      <a:pos x="27" y="55"/>
                    </a:cxn>
                    <a:cxn ang="0">
                      <a:pos x="27" y="58"/>
                    </a:cxn>
                    <a:cxn ang="0">
                      <a:pos x="0" y="58"/>
                    </a:cxn>
                    <a:cxn ang="0">
                      <a:pos x="0" y="55"/>
                    </a:cxn>
                    <a:cxn ang="0">
                      <a:pos x="2" y="55"/>
                    </a:cxn>
                    <a:cxn ang="0">
                      <a:pos x="3" y="54"/>
                    </a:cxn>
                    <a:cxn ang="0">
                      <a:pos x="4" y="54"/>
                    </a:cxn>
                    <a:cxn ang="0">
                      <a:pos x="5" y="54"/>
                    </a:cxn>
                    <a:cxn ang="0">
                      <a:pos x="5" y="52"/>
                    </a:cxn>
                    <a:cxn ang="0">
                      <a:pos x="5" y="51"/>
                    </a:cxn>
                    <a:cxn ang="0">
                      <a:pos x="6" y="48"/>
                    </a:cxn>
                    <a:cxn ang="0">
                      <a:pos x="6" y="8"/>
                    </a:cxn>
                    <a:cxn ang="0">
                      <a:pos x="5" y="8"/>
                    </a:cxn>
                    <a:cxn ang="0">
                      <a:pos x="5" y="6"/>
                    </a:cxn>
                    <a:cxn ang="0">
                      <a:pos x="5" y="6"/>
                    </a:cxn>
                    <a:cxn ang="0">
                      <a:pos x="2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3" y="2"/>
                    </a:cxn>
                    <a:cxn ang="0">
                      <a:pos x="23" y="14"/>
                    </a:cxn>
                    <a:cxn ang="0">
                      <a:pos x="26" y="9"/>
                    </a:cxn>
                    <a:cxn ang="0">
                      <a:pos x="29" y="5"/>
                    </a:cxn>
                    <a:cxn ang="0">
                      <a:pos x="33" y="3"/>
                    </a:cxn>
                    <a:cxn ang="0">
                      <a:pos x="36" y="2"/>
                    </a:cxn>
                    <a:cxn ang="0">
                      <a:pos x="41" y="0"/>
                    </a:cxn>
                  </a:cxnLst>
                  <a:rect l="0" t="0" r="r" b="b"/>
                  <a:pathLst>
                    <a:path w="48" h="58">
                      <a:moveTo>
                        <a:pt x="41" y="0"/>
                      </a:moveTo>
                      <a:lnTo>
                        <a:pt x="42" y="1"/>
                      </a:lnTo>
                      <a:lnTo>
                        <a:pt x="44" y="1"/>
                      </a:lnTo>
                      <a:lnTo>
                        <a:pt x="48" y="5"/>
                      </a:lnTo>
                      <a:lnTo>
                        <a:pt x="48" y="6"/>
                      </a:lnTo>
                      <a:lnTo>
                        <a:pt x="48" y="8"/>
                      </a:lnTo>
                      <a:lnTo>
                        <a:pt x="48" y="11"/>
                      </a:lnTo>
                      <a:lnTo>
                        <a:pt x="47" y="13"/>
                      </a:lnTo>
                      <a:lnTo>
                        <a:pt x="46" y="14"/>
                      </a:lnTo>
                      <a:lnTo>
                        <a:pt x="45" y="16"/>
                      </a:lnTo>
                      <a:lnTo>
                        <a:pt x="42" y="17"/>
                      </a:lnTo>
                      <a:lnTo>
                        <a:pt x="39" y="17"/>
                      </a:lnTo>
                      <a:lnTo>
                        <a:pt x="36" y="16"/>
                      </a:lnTo>
                      <a:lnTo>
                        <a:pt x="36" y="14"/>
                      </a:lnTo>
                      <a:lnTo>
                        <a:pt x="34" y="14"/>
                      </a:lnTo>
                      <a:lnTo>
                        <a:pt x="33" y="12"/>
                      </a:lnTo>
                      <a:lnTo>
                        <a:pt x="29" y="12"/>
                      </a:lnTo>
                      <a:lnTo>
                        <a:pt x="27" y="14"/>
                      </a:lnTo>
                      <a:lnTo>
                        <a:pt x="25" y="18"/>
                      </a:lnTo>
                      <a:lnTo>
                        <a:pt x="23" y="25"/>
                      </a:lnTo>
                      <a:lnTo>
                        <a:pt x="23" y="32"/>
                      </a:lnTo>
                      <a:lnTo>
                        <a:pt x="23" y="52"/>
                      </a:lnTo>
                      <a:lnTo>
                        <a:pt x="23" y="53"/>
                      </a:lnTo>
                      <a:lnTo>
                        <a:pt x="23" y="54"/>
                      </a:lnTo>
                      <a:lnTo>
                        <a:pt x="25" y="55"/>
                      </a:lnTo>
                      <a:lnTo>
                        <a:pt x="27" y="55"/>
                      </a:lnTo>
                      <a:lnTo>
                        <a:pt x="27" y="58"/>
                      </a:lnTo>
                      <a:lnTo>
                        <a:pt x="0" y="58"/>
                      </a:lnTo>
                      <a:lnTo>
                        <a:pt x="0" y="55"/>
                      </a:lnTo>
                      <a:lnTo>
                        <a:pt x="2" y="55"/>
                      </a:lnTo>
                      <a:lnTo>
                        <a:pt x="3" y="54"/>
                      </a:lnTo>
                      <a:lnTo>
                        <a:pt x="4" y="54"/>
                      </a:lnTo>
                      <a:lnTo>
                        <a:pt x="5" y="54"/>
                      </a:lnTo>
                      <a:lnTo>
                        <a:pt x="5" y="52"/>
                      </a:lnTo>
                      <a:lnTo>
                        <a:pt x="5" y="51"/>
                      </a:lnTo>
                      <a:lnTo>
                        <a:pt x="6" y="48"/>
                      </a:lnTo>
                      <a:lnTo>
                        <a:pt x="6" y="8"/>
                      </a:lnTo>
                      <a:lnTo>
                        <a:pt x="5" y="8"/>
                      </a:lnTo>
                      <a:lnTo>
                        <a:pt x="5" y="6"/>
                      </a:lnTo>
                      <a:lnTo>
                        <a:pt x="5" y="6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3" y="2"/>
                      </a:lnTo>
                      <a:lnTo>
                        <a:pt x="23" y="14"/>
                      </a:lnTo>
                      <a:lnTo>
                        <a:pt x="26" y="9"/>
                      </a:lnTo>
                      <a:lnTo>
                        <a:pt x="29" y="5"/>
                      </a:lnTo>
                      <a:lnTo>
                        <a:pt x="33" y="3"/>
                      </a:lnTo>
                      <a:lnTo>
                        <a:pt x="36" y="2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231" name="Freeform 116"/>
                <p:cNvSpPr>
                  <a:spLocks noEditPoints="1"/>
                </p:cNvSpPr>
                <p:nvPr/>
              </p:nvSpPr>
              <p:spPr bwMode="auto">
                <a:xfrm>
                  <a:off x="3424238" y="2228469"/>
                  <a:ext cx="72009" cy="78677"/>
                </a:xfrm>
                <a:custGeom>
                  <a:avLst/>
                  <a:gdLst/>
                  <a:ahLst/>
                  <a:cxnLst>
                    <a:cxn ang="0">
                      <a:pos x="25" y="4"/>
                    </a:cxn>
                    <a:cxn ang="0">
                      <a:pos x="23" y="5"/>
                    </a:cxn>
                    <a:cxn ang="0">
                      <a:pos x="22" y="6"/>
                    </a:cxn>
                    <a:cxn ang="0">
                      <a:pos x="21" y="7"/>
                    </a:cxn>
                    <a:cxn ang="0">
                      <a:pos x="19" y="9"/>
                    </a:cxn>
                    <a:cxn ang="0">
                      <a:pos x="19" y="11"/>
                    </a:cxn>
                    <a:cxn ang="0">
                      <a:pos x="18" y="13"/>
                    </a:cxn>
                    <a:cxn ang="0">
                      <a:pos x="18" y="16"/>
                    </a:cxn>
                    <a:cxn ang="0">
                      <a:pos x="17" y="20"/>
                    </a:cxn>
                    <a:cxn ang="0">
                      <a:pos x="17" y="43"/>
                    </a:cxn>
                    <a:cxn ang="0">
                      <a:pos x="18" y="46"/>
                    </a:cxn>
                    <a:cxn ang="0">
                      <a:pos x="18" y="49"/>
                    </a:cxn>
                    <a:cxn ang="0">
                      <a:pos x="19" y="51"/>
                    </a:cxn>
                    <a:cxn ang="0">
                      <a:pos x="22" y="54"/>
                    </a:cxn>
                    <a:cxn ang="0">
                      <a:pos x="23" y="54"/>
                    </a:cxn>
                    <a:cxn ang="0">
                      <a:pos x="25" y="55"/>
                    </a:cxn>
                    <a:cxn ang="0">
                      <a:pos x="31" y="55"/>
                    </a:cxn>
                    <a:cxn ang="0">
                      <a:pos x="33" y="52"/>
                    </a:cxn>
                    <a:cxn ang="0">
                      <a:pos x="35" y="50"/>
                    </a:cxn>
                    <a:cxn ang="0">
                      <a:pos x="36" y="48"/>
                    </a:cxn>
                    <a:cxn ang="0">
                      <a:pos x="37" y="43"/>
                    </a:cxn>
                    <a:cxn ang="0">
                      <a:pos x="37" y="35"/>
                    </a:cxn>
                    <a:cxn ang="0">
                      <a:pos x="37" y="19"/>
                    </a:cxn>
                    <a:cxn ang="0">
                      <a:pos x="37" y="14"/>
                    </a:cxn>
                    <a:cxn ang="0">
                      <a:pos x="36" y="11"/>
                    </a:cxn>
                    <a:cxn ang="0">
                      <a:pos x="33" y="7"/>
                    </a:cxn>
                    <a:cxn ang="0">
                      <a:pos x="32" y="6"/>
                    </a:cxn>
                    <a:cxn ang="0">
                      <a:pos x="31" y="5"/>
                    </a:cxn>
                    <a:cxn ang="0">
                      <a:pos x="29" y="4"/>
                    </a:cxn>
                    <a:cxn ang="0">
                      <a:pos x="25" y="4"/>
                    </a:cxn>
                    <a:cxn ang="0">
                      <a:pos x="27" y="0"/>
                    </a:cxn>
                    <a:cxn ang="0">
                      <a:pos x="34" y="2"/>
                    </a:cxn>
                    <a:cxn ang="0">
                      <a:pos x="41" y="4"/>
                    </a:cxn>
                    <a:cxn ang="0">
                      <a:pos x="44" y="6"/>
                    </a:cxn>
                    <a:cxn ang="0">
                      <a:pos x="48" y="10"/>
                    </a:cxn>
                    <a:cxn ang="0">
                      <a:pos x="49" y="12"/>
                    </a:cxn>
                    <a:cxn ang="0">
                      <a:pos x="50" y="14"/>
                    </a:cxn>
                    <a:cxn ang="0">
                      <a:pos x="53" y="22"/>
                    </a:cxn>
                    <a:cxn ang="0">
                      <a:pos x="54" y="31"/>
                    </a:cxn>
                    <a:cxn ang="0">
                      <a:pos x="52" y="41"/>
                    </a:cxn>
                    <a:cxn ang="0">
                      <a:pos x="48" y="50"/>
                    </a:cxn>
                    <a:cxn ang="0">
                      <a:pos x="42" y="55"/>
                    </a:cxn>
                    <a:cxn ang="0">
                      <a:pos x="35" y="58"/>
                    </a:cxn>
                    <a:cxn ang="0">
                      <a:pos x="27" y="59"/>
                    </a:cxn>
                    <a:cxn ang="0">
                      <a:pos x="19" y="58"/>
                    </a:cxn>
                    <a:cxn ang="0">
                      <a:pos x="12" y="55"/>
                    </a:cxn>
                    <a:cxn ang="0">
                      <a:pos x="6" y="50"/>
                    </a:cxn>
                    <a:cxn ang="0">
                      <a:pos x="2" y="44"/>
                    </a:cxn>
                    <a:cxn ang="0">
                      <a:pos x="0" y="37"/>
                    </a:cxn>
                    <a:cxn ang="0">
                      <a:pos x="0" y="31"/>
                    </a:cxn>
                    <a:cxn ang="0">
                      <a:pos x="0" y="23"/>
                    </a:cxn>
                    <a:cxn ang="0">
                      <a:pos x="3" y="16"/>
                    </a:cxn>
                    <a:cxn ang="0">
                      <a:pos x="7" y="10"/>
                    </a:cxn>
                    <a:cxn ang="0">
                      <a:pos x="12" y="4"/>
                    </a:cxn>
                    <a:cxn ang="0">
                      <a:pos x="19" y="2"/>
                    </a:cxn>
                    <a:cxn ang="0">
                      <a:pos x="27" y="0"/>
                    </a:cxn>
                  </a:cxnLst>
                  <a:rect l="0" t="0" r="r" b="b"/>
                  <a:pathLst>
                    <a:path w="54" h="59">
                      <a:moveTo>
                        <a:pt x="25" y="4"/>
                      </a:moveTo>
                      <a:lnTo>
                        <a:pt x="23" y="5"/>
                      </a:lnTo>
                      <a:lnTo>
                        <a:pt x="22" y="6"/>
                      </a:lnTo>
                      <a:lnTo>
                        <a:pt x="21" y="7"/>
                      </a:lnTo>
                      <a:lnTo>
                        <a:pt x="19" y="9"/>
                      </a:lnTo>
                      <a:lnTo>
                        <a:pt x="19" y="11"/>
                      </a:lnTo>
                      <a:lnTo>
                        <a:pt x="18" y="13"/>
                      </a:lnTo>
                      <a:lnTo>
                        <a:pt x="18" y="16"/>
                      </a:lnTo>
                      <a:lnTo>
                        <a:pt x="17" y="20"/>
                      </a:lnTo>
                      <a:lnTo>
                        <a:pt x="17" y="43"/>
                      </a:lnTo>
                      <a:lnTo>
                        <a:pt x="18" y="46"/>
                      </a:lnTo>
                      <a:lnTo>
                        <a:pt x="18" y="49"/>
                      </a:lnTo>
                      <a:lnTo>
                        <a:pt x="19" y="51"/>
                      </a:lnTo>
                      <a:lnTo>
                        <a:pt x="22" y="54"/>
                      </a:lnTo>
                      <a:lnTo>
                        <a:pt x="23" y="54"/>
                      </a:lnTo>
                      <a:lnTo>
                        <a:pt x="25" y="55"/>
                      </a:lnTo>
                      <a:lnTo>
                        <a:pt x="31" y="55"/>
                      </a:lnTo>
                      <a:lnTo>
                        <a:pt x="33" y="52"/>
                      </a:lnTo>
                      <a:lnTo>
                        <a:pt x="35" y="50"/>
                      </a:lnTo>
                      <a:lnTo>
                        <a:pt x="36" y="48"/>
                      </a:lnTo>
                      <a:lnTo>
                        <a:pt x="37" y="43"/>
                      </a:lnTo>
                      <a:lnTo>
                        <a:pt x="37" y="35"/>
                      </a:lnTo>
                      <a:lnTo>
                        <a:pt x="37" y="19"/>
                      </a:lnTo>
                      <a:lnTo>
                        <a:pt x="37" y="14"/>
                      </a:lnTo>
                      <a:lnTo>
                        <a:pt x="36" y="11"/>
                      </a:lnTo>
                      <a:lnTo>
                        <a:pt x="33" y="7"/>
                      </a:lnTo>
                      <a:lnTo>
                        <a:pt x="32" y="6"/>
                      </a:lnTo>
                      <a:lnTo>
                        <a:pt x="31" y="5"/>
                      </a:lnTo>
                      <a:lnTo>
                        <a:pt x="29" y="4"/>
                      </a:lnTo>
                      <a:lnTo>
                        <a:pt x="25" y="4"/>
                      </a:lnTo>
                      <a:close/>
                      <a:moveTo>
                        <a:pt x="27" y="0"/>
                      </a:moveTo>
                      <a:lnTo>
                        <a:pt x="34" y="2"/>
                      </a:lnTo>
                      <a:lnTo>
                        <a:pt x="41" y="4"/>
                      </a:lnTo>
                      <a:lnTo>
                        <a:pt x="44" y="6"/>
                      </a:lnTo>
                      <a:lnTo>
                        <a:pt x="48" y="10"/>
                      </a:lnTo>
                      <a:lnTo>
                        <a:pt x="49" y="12"/>
                      </a:lnTo>
                      <a:lnTo>
                        <a:pt x="50" y="14"/>
                      </a:lnTo>
                      <a:lnTo>
                        <a:pt x="53" y="22"/>
                      </a:lnTo>
                      <a:lnTo>
                        <a:pt x="54" y="31"/>
                      </a:lnTo>
                      <a:lnTo>
                        <a:pt x="52" y="41"/>
                      </a:lnTo>
                      <a:lnTo>
                        <a:pt x="48" y="50"/>
                      </a:lnTo>
                      <a:lnTo>
                        <a:pt x="42" y="55"/>
                      </a:lnTo>
                      <a:lnTo>
                        <a:pt x="35" y="58"/>
                      </a:lnTo>
                      <a:lnTo>
                        <a:pt x="27" y="59"/>
                      </a:lnTo>
                      <a:lnTo>
                        <a:pt x="19" y="58"/>
                      </a:lnTo>
                      <a:lnTo>
                        <a:pt x="12" y="55"/>
                      </a:lnTo>
                      <a:lnTo>
                        <a:pt x="6" y="50"/>
                      </a:lnTo>
                      <a:lnTo>
                        <a:pt x="2" y="44"/>
                      </a:lnTo>
                      <a:lnTo>
                        <a:pt x="0" y="37"/>
                      </a:lnTo>
                      <a:lnTo>
                        <a:pt x="0" y="31"/>
                      </a:lnTo>
                      <a:lnTo>
                        <a:pt x="0" y="23"/>
                      </a:lnTo>
                      <a:lnTo>
                        <a:pt x="3" y="16"/>
                      </a:lnTo>
                      <a:lnTo>
                        <a:pt x="7" y="10"/>
                      </a:lnTo>
                      <a:lnTo>
                        <a:pt x="12" y="4"/>
                      </a:lnTo>
                      <a:lnTo>
                        <a:pt x="19" y="2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232" name="Freeform 117"/>
                <p:cNvSpPr>
                  <a:spLocks/>
                </p:cNvSpPr>
                <p:nvPr/>
              </p:nvSpPr>
              <p:spPr bwMode="auto">
                <a:xfrm>
                  <a:off x="3504248" y="2203132"/>
                  <a:ext cx="50673" cy="104013"/>
                </a:xfrm>
                <a:custGeom>
                  <a:avLst/>
                  <a:gdLst/>
                  <a:ahLst/>
                  <a:cxnLst>
                    <a:cxn ang="0">
                      <a:pos x="23" y="0"/>
                    </a:cxn>
                    <a:cxn ang="0">
                      <a:pos x="25" y="0"/>
                    </a:cxn>
                    <a:cxn ang="0">
                      <a:pos x="25" y="21"/>
                    </a:cxn>
                    <a:cxn ang="0">
                      <a:pos x="38" y="21"/>
                    </a:cxn>
                    <a:cxn ang="0">
                      <a:pos x="38" y="27"/>
                    </a:cxn>
                    <a:cxn ang="0">
                      <a:pos x="25" y="27"/>
                    </a:cxn>
                    <a:cxn ang="0">
                      <a:pos x="25" y="68"/>
                    </a:cxn>
                    <a:cxn ang="0">
                      <a:pos x="26" y="69"/>
                    </a:cxn>
                    <a:cxn ang="0">
                      <a:pos x="27" y="69"/>
                    </a:cxn>
                    <a:cxn ang="0">
                      <a:pos x="28" y="70"/>
                    </a:cxn>
                    <a:cxn ang="0">
                      <a:pos x="31" y="70"/>
                    </a:cxn>
                    <a:cxn ang="0">
                      <a:pos x="32" y="69"/>
                    </a:cxn>
                    <a:cxn ang="0">
                      <a:pos x="34" y="67"/>
                    </a:cxn>
                    <a:cxn ang="0">
                      <a:pos x="35" y="65"/>
                    </a:cxn>
                    <a:cxn ang="0">
                      <a:pos x="37" y="67"/>
                    </a:cxn>
                    <a:cxn ang="0">
                      <a:pos x="33" y="73"/>
                    </a:cxn>
                    <a:cxn ang="0">
                      <a:pos x="28" y="77"/>
                    </a:cxn>
                    <a:cxn ang="0">
                      <a:pos x="21" y="78"/>
                    </a:cxn>
                    <a:cxn ang="0">
                      <a:pos x="19" y="78"/>
                    </a:cxn>
                    <a:cxn ang="0">
                      <a:pos x="15" y="77"/>
                    </a:cxn>
                    <a:cxn ang="0">
                      <a:pos x="13" y="75"/>
                    </a:cxn>
                    <a:cxn ang="0">
                      <a:pos x="12" y="73"/>
                    </a:cxn>
                    <a:cxn ang="0">
                      <a:pos x="9" y="71"/>
                    </a:cxn>
                    <a:cxn ang="0">
                      <a:pos x="9" y="69"/>
                    </a:cxn>
                    <a:cxn ang="0">
                      <a:pos x="9" y="27"/>
                    </a:cxn>
                    <a:cxn ang="0">
                      <a:pos x="0" y="27"/>
                    </a:cxn>
                    <a:cxn ang="0">
                      <a:pos x="0" y="25"/>
                    </a:cxn>
                    <a:cxn ang="0">
                      <a:pos x="8" y="19"/>
                    </a:cxn>
                    <a:cxn ang="0">
                      <a:pos x="19" y="7"/>
                    </a:cxn>
                    <a:cxn ang="0">
                      <a:pos x="23" y="0"/>
                    </a:cxn>
                  </a:cxnLst>
                  <a:rect l="0" t="0" r="r" b="b"/>
                  <a:pathLst>
                    <a:path w="38" h="78">
                      <a:moveTo>
                        <a:pt x="23" y="0"/>
                      </a:moveTo>
                      <a:lnTo>
                        <a:pt x="25" y="0"/>
                      </a:lnTo>
                      <a:lnTo>
                        <a:pt x="25" y="21"/>
                      </a:lnTo>
                      <a:lnTo>
                        <a:pt x="38" y="21"/>
                      </a:lnTo>
                      <a:lnTo>
                        <a:pt x="38" y="27"/>
                      </a:lnTo>
                      <a:lnTo>
                        <a:pt x="25" y="27"/>
                      </a:lnTo>
                      <a:lnTo>
                        <a:pt x="25" y="68"/>
                      </a:lnTo>
                      <a:lnTo>
                        <a:pt x="26" y="69"/>
                      </a:lnTo>
                      <a:lnTo>
                        <a:pt x="27" y="69"/>
                      </a:lnTo>
                      <a:lnTo>
                        <a:pt x="28" y="70"/>
                      </a:lnTo>
                      <a:lnTo>
                        <a:pt x="31" y="70"/>
                      </a:lnTo>
                      <a:lnTo>
                        <a:pt x="32" y="69"/>
                      </a:lnTo>
                      <a:lnTo>
                        <a:pt x="34" y="67"/>
                      </a:lnTo>
                      <a:lnTo>
                        <a:pt x="35" y="65"/>
                      </a:lnTo>
                      <a:lnTo>
                        <a:pt x="37" y="67"/>
                      </a:lnTo>
                      <a:lnTo>
                        <a:pt x="33" y="73"/>
                      </a:lnTo>
                      <a:lnTo>
                        <a:pt x="28" y="77"/>
                      </a:lnTo>
                      <a:lnTo>
                        <a:pt x="21" y="78"/>
                      </a:lnTo>
                      <a:lnTo>
                        <a:pt x="19" y="78"/>
                      </a:lnTo>
                      <a:lnTo>
                        <a:pt x="15" y="77"/>
                      </a:lnTo>
                      <a:lnTo>
                        <a:pt x="13" y="75"/>
                      </a:lnTo>
                      <a:lnTo>
                        <a:pt x="12" y="73"/>
                      </a:lnTo>
                      <a:lnTo>
                        <a:pt x="9" y="71"/>
                      </a:lnTo>
                      <a:lnTo>
                        <a:pt x="9" y="69"/>
                      </a:lnTo>
                      <a:lnTo>
                        <a:pt x="9" y="27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8" y="19"/>
                      </a:lnTo>
                      <a:lnTo>
                        <a:pt x="19" y="7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233" name="Freeform 118"/>
                <p:cNvSpPr>
                  <a:spLocks noEditPoints="1"/>
                </p:cNvSpPr>
                <p:nvPr/>
              </p:nvSpPr>
              <p:spPr bwMode="auto">
                <a:xfrm>
                  <a:off x="3562922" y="2228469"/>
                  <a:ext cx="72009" cy="78677"/>
                </a:xfrm>
                <a:custGeom>
                  <a:avLst/>
                  <a:gdLst/>
                  <a:ahLst/>
                  <a:cxnLst>
                    <a:cxn ang="0">
                      <a:pos x="25" y="4"/>
                    </a:cxn>
                    <a:cxn ang="0">
                      <a:pos x="23" y="5"/>
                    </a:cxn>
                    <a:cxn ang="0">
                      <a:pos x="22" y="6"/>
                    </a:cxn>
                    <a:cxn ang="0">
                      <a:pos x="20" y="7"/>
                    </a:cxn>
                    <a:cxn ang="0">
                      <a:pos x="18" y="9"/>
                    </a:cxn>
                    <a:cxn ang="0">
                      <a:pos x="18" y="11"/>
                    </a:cxn>
                    <a:cxn ang="0">
                      <a:pos x="18" y="13"/>
                    </a:cxn>
                    <a:cxn ang="0">
                      <a:pos x="18" y="16"/>
                    </a:cxn>
                    <a:cxn ang="0">
                      <a:pos x="16" y="20"/>
                    </a:cxn>
                    <a:cxn ang="0">
                      <a:pos x="16" y="43"/>
                    </a:cxn>
                    <a:cxn ang="0">
                      <a:pos x="18" y="46"/>
                    </a:cxn>
                    <a:cxn ang="0">
                      <a:pos x="18" y="49"/>
                    </a:cxn>
                    <a:cxn ang="0">
                      <a:pos x="19" y="51"/>
                    </a:cxn>
                    <a:cxn ang="0">
                      <a:pos x="22" y="54"/>
                    </a:cxn>
                    <a:cxn ang="0">
                      <a:pos x="23" y="54"/>
                    </a:cxn>
                    <a:cxn ang="0">
                      <a:pos x="25" y="55"/>
                    </a:cxn>
                    <a:cxn ang="0">
                      <a:pos x="31" y="55"/>
                    </a:cxn>
                    <a:cxn ang="0">
                      <a:pos x="33" y="52"/>
                    </a:cxn>
                    <a:cxn ang="0">
                      <a:pos x="35" y="50"/>
                    </a:cxn>
                    <a:cxn ang="0">
                      <a:pos x="36" y="48"/>
                    </a:cxn>
                    <a:cxn ang="0">
                      <a:pos x="37" y="43"/>
                    </a:cxn>
                    <a:cxn ang="0">
                      <a:pos x="37" y="35"/>
                    </a:cxn>
                    <a:cxn ang="0">
                      <a:pos x="37" y="19"/>
                    </a:cxn>
                    <a:cxn ang="0">
                      <a:pos x="37" y="14"/>
                    </a:cxn>
                    <a:cxn ang="0">
                      <a:pos x="36" y="11"/>
                    </a:cxn>
                    <a:cxn ang="0">
                      <a:pos x="33" y="7"/>
                    </a:cxn>
                    <a:cxn ang="0">
                      <a:pos x="32" y="6"/>
                    </a:cxn>
                    <a:cxn ang="0">
                      <a:pos x="31" y="5"/>
                    </a:cxn>
                    <a:cxn ang="0">
                      <a:pos x="29" y="4"/>
                    </a:cxn>
                    <a:cxn ang="0">
                      <a:pos x="25" y="4"/>
                    </a:cxn>
                    <a:cxn ang="0">
                      <a:pos x="27" y="0"/>
                    </a:cxn>
                    <a:cxn ang="0">
                      <a:pos x="34" y="2"/>
                    </a:cxn>
                    <a:cxn ang="0">
                      <a:pos x="41" y="4"/>
                    </a:cxn>
                    <a:cxn ang="0">
                      <a:pos x="43" y="6"/>
                    </a:cxn>
                    <a:cxn ang="0">
                      <a:pos x="47" y="10"/>
                    </a:cxn>
                    <a:cxn ang="0">
                      <a:pos x="49" y="12"/>
                    </a:cxn>
                    <a:cxn ang="0">
                      <a:pos x="50" y="14"/>
                    </a:cxn>
                    <a:cxn ang="0">
                      <a:pos x="53" y="22"/>
                    </a:cxn>
                    <a:cxn ang="0">
                      <a:pos x="54" y="31"/>
                    </a:cxn>
                    <a:cxn ang="0">
                      <a:pos x="52" y="41"/>
                    </a:cxn>
                    <a:cxn ang="0">
                      <a:pos x="47" y="50"/>
                    </a:cxn>
                    <a:cxn ang="0">
                      <a:pos x="42" y="55"/>
                    </a:cxn>
                    <a:cxn ang="0">
                      <a:pos x="35" y="58"/>
                    </a:cxn>
                    <a:cxn ang="0">
                      <a:pos x="27" y="59"/>
                    </a:cxn>
                    <a:cxn ang="0">
                      <a:pos x="18" y="58"/>
                    </a:cxn>
                    <a:cxn ang="0">
                      <a:pos x="12" y="55"/>
                    </a:cxn>
                    <a:cxn ang="0">
                      <a:pos x="6" y="50"/>
                    </a:cxn>
                    <a:cxn ang="0">
                      <a:pos x="2" y="44"/>
                    </a:cxn>
                    <a:cxn ang="0">
                      <a:pos x="0" y="37"/>
                    </a:cxn>
                    <a:cxn ang="0">
                      <a:pos x="0" y="31"/>
                    </a:cxn>
                    <a:cxn ang="0">
                      <a:pos x="0" y="23"/>
                    </a:cxn>
                    <a:cxn ang="0">
                      <a:pos x="3" y="16"/>
                    </a:cxn>
                    <a:cxn ang="0">
                      <a:pos x="7" y="10"/>
                    </a:cxn>
                    <a:cxn ang="0">
                      <a:pos x="12" y="4"/>
                    </a:cxn>
                    <a:cxn ang="0">
                      <a:pos x="18" y="2"/>
                    </a:cxn>
                    <a:cxn ang="0">
                      <a:pos x="27" y="0"/>
                    </a:cxn>
                  </a:cxnLst>
                  <a:rect l="0" t="0" r="r" b="b"/>
                  <a:pathLst>
                    <a:path w="54" h="59">
                      <a:moveTo>
                        <a:pt x="25" y="4"/>
                      </a:moveTo>
                      <a:lnTo>
                        <a:pt x="23" y="5"/>
                      </a:lnTo>
                      <a:lnTo>
                        <a:pt x="22" y="6"/>
                      </a:lnTo>
                      <a:lnTo>
                        <a:pt x="20" y="7"/>
                      </a:lnTo>
                      <a:lnTo>
                        <a:pt x="18" y="9"/>
                      </a:lnTo>
                      <a:lnTo>
                        <a:pt x="18" y="11"/>
                      </a:lnTo>
                      <a:lnTo>
                        <a:pt x="18" y="13"/>
                      </a:lnTo>
                      <a:lnTo>
                        <a:pt x="18" y="16"/>
                      </a:lnTo>
                      <a:lnTo>
                        <a:pt x="16" y="20"/>
                      </a:lnTo>
                      <a:lnTo>
                        <a:pt x="16" y="43"/>
                      </a:lnTo>
                      <a:lnTo>
                        <a:pt x="18" y="46"/>
                      </a:lnTo>
                      <a:lnTo>
                        <a:pt x="18" y="49"/>
                      </a:lnTo>
                      <a:lnTo>
                        <a:pt x="19" y="51"/>
                      </a:lnTo>
                      <a:lnTo>
                        <a:pt x="22" y="54"/>
                      </a:lnTo>
                      <a:lnTo>
                        <a:pt x="23" y="54"/>
                      </a:lnTo>
                      <a:lnTo>
                        <a:pt x="25" y="55"/>
                      </a:lnTo>
                      <a:lnTo>
                        <a:pt x="31" y="55"/>
                      </a:lnTo>
                      <a:lnTo>
                        <a:pt x="33" y="52"/>
                      </a:lnTo>
                      <a:lnTo>
                        <a:pt x="35" y="50"/>
                      </a:lnTo>
                      <a:lnTo>
                        <a:pt x="36" y="48"/>
                      </a:lnTo>
                      <a:lnTo>
                        <a:pt x="37" y="43"/>
                      </a:lnTo>
                      <a:lnTo>
                        <a:pt x="37" y="35"/>
                      </a:lnTo>
                      <a:lnTo>
                        <a:pt x="37" y="19"/>
                      </a:lnTo>
                      <a:lnTo>
                        <a:pt x="37" y="14"/>
                      </a:lnTo>
                      <a:lnTo>
                        <a:pt x="36" y="11"/>
                      </a:lnTo>
                      <a:lnTo>
                        <a:pt x="33" y="7"/>
                      </a:lnTo>
                      <a:lnTo>
                        <a:pt x="32" y="6"/>
                      </a:lnTo>
                      <a:lnTo>
                        <a:pt x="31" y="5"/>
                      </a:lnTo>
                      <a:lnTo>
                        <a:pt x="29" y="4"/>
                      </a:lnTo>
                      <a:lnTo>
                        <a:pt x="25" y="4"/>
                      </a:lnTo>
                      <a:close/>
                      <a:moveTo>
                        <a:pt x="27" y="0"/>
                      </a:moveTo>
                      <a:lnTo>
                        <a:pt x="34" y="2"/>
                      </a:lnTo>
                      <a:lnTo>
                        <a:pt x="41" y="4"/>
                      </a:lnTo>
                      <a:lnTo>
                        <a:pt x="43" y="6"/>
                      </a:lnTo>
                      <a:lnTo>
                        <a:pt x="47" y="10"/>
                      </a:lnTo>
                      <a:lnTo>
                        <a:pt x="49" y="12"/>
                      </a:lnTo>
                      <a:lnTo>
                        <a:pt x="50" y="14"/>
                      </a:lnTo>
                      <a:lnTo>
                        <a:pt x="53" y="22"/>
                      </a:lnTo>
                      <a:lnTo>
                        <a:pt x="54" y="31"/>
                      </a:lnTo>
                      <a:lnTo>
                        <a:pt x="52" y="41"/>
                      </a:lnTo>
                      <a:lnTo>
                        <a:pt x="47" y="50"/>
                      </a:lnTo>
                      <a:lnTo>
                        <a:pt x="42" y="55"/>
                      </a:lnTo>
                      <a:lnTo>
                        <a:pt x="35" y="58"/>
                      </a:lnTo>
                      <a:lnTo>
                        <a:pt x="27" y="59"/>
                      </a:lnTo>
                      <a:lnTo>
                        <a:pt x="18" y="58"/>
                      </a:lnTo>
                      <a:lnTo>
                        <a:pt x="12" y="55"/>
                      </a:lnTo>
                      <a:lnTo>
                        <a:pt x="6" y="50"/>
                      </a:lnTo>
                      <a:lnTo>
                        <a:pt x="2" y="44"/>
                      </a:lnTo>
                      <a:lnTo>
                        <a:pt x="0" y="37"/>
                      </a:lnTo>
                      <a:lnTo>
                        <a:pt x="0" y="31"/>
                      </a:lnTo>
                      <a:lnTo>
                        <a:pt x="0" y="23"/>
                      </a:lnTo>
                      <a:lnTo>
                        <a:pt x="3" y="16"/>
                      </a:lnTo>
                      <a:lnTo>
                        <a:pt x="7" y="10"/>
                      </a:lnTo>
                      <a:lnTo>
                        <a:pt x="12" y="4"/>
                      </a:lnTo>
                      <a:lnTo>
                        <a:pt x="18" y="2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234" name="Freeform 119"/>
                <p:cNvSpPr>
                  <a:spLocks/>
                </p:cNvSpPr>
                <p:nvPr/>
              </p:nvSpPr>
              <p:spPr bwMode="auto">
                <a:xfrm>
                  <a:off x="3646932" y="2228469"/>
                  <a:ext cx="78677" cy="77343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42" y="1"/>
                    </a:cxn>
                    <a:cxn ang="0">
                      <a:pos x="44" y="1"/>
                    </a:cxn>
                    <a:cxn ang="0">
                      <a:pos x="46" y="2"/>
                    </a:cxn>
                    <a:cxn ang="0">
                      <a:pos x="48" y="3"/>
                    </a:cxn>
                    <a:cxn ang="0">
                      <a:pos x="50" y="6"/>
                    </a:cxn>
                    <a:cxn ang="0">
                      <a:pos x="51" y="8"/>
                    </a:cxn>
                    <a:cxn ang="0">
                      <a:pos x="52" y="11"/>
                    </a:cxn>
                    <a:cxn ang="0">
                      <a:pos x="53" y="16"/>
                    </a:cxn>
                    <a:cxn ang="0">
                      <a:pos x="53" y="51"/>
                    </a:cxn>
                    <a:cxn ang="0">
                      <a:pos x="54" y="52"/>
                    </a:cxn>
                    <a:cxn ang="0">
                      <a:pos x="55" y="52"/>
                    </a:cxn>
                    <a:cxn ang="0">
                      <a:pos x="55" y="54"/>
                    </a:cxn>
                    <a:cxn ang="0">
                      <a:pos x="55" y="54"/>
                    </a:cxn>
                    <a:cxn ang="0">
                      <a:pos x="57" y="55"/>
                    </a:cxn>
                    <a:cxn ang="0">
                      <a:pos x="59" y="55"/>
                    </a:cxn>
                    <a:cxn ang="0">
                      <a:pos x="59" y="58"/>
                    </a:cxn>
                    <a:cxn ang="0">
                      <a:pos x="31" y="58"/>
                    </a:cxn>
                    <a:cxn ang="0">
                      <a:pos x="31" y="55"/>
                    </a:cxn>
                    <a:cxn ang="0">
                      <a:pos x="33" y="55"/>
                    </a:cxn>
                    <a:cxn ang="0">
                      <a:pos x="34" y="54"/>
                    </a:cxn>
                    <a:cxn ang="0">
                      <a:pos x="35" y="54"/>
                    </a:cxn>
                    <a:cxn ang="0">
                      <a:pos x="35" y="52"/>
                    </a:cxn>
                    <a:cxn ang="0">
                      <a:pos x="36" y="50"/>
                    </a:cxn>
                    <a:cxn ang="0">
                      <a:pos x="36" y="12"/>
                    </a:cxn>
                    <a:cxn ang="0">
                      <a:pos x="36" y="11"/>
                    </a:cxn>
                    <a:cxn ang="0">
                      <a:pos x="34" y="10"/>
                    </a:cxn>
                    <a:cxn ang="0">
                      <a:pos x="34" y="10"/>
                    </a:cxn>
                    <a:cxn ang="0">
                      <a:pos x="34" y="9"/>
                    </a:cxn>
                    <a:cxn ang="0">
                      <a:pos x="33" y="8"/>
                    </a:cxn>
                    <a:cxn ang="0">
                      <a:pos x="30" y="8"/>
                    </a:cxn>
                    <a:cxn ang="0">
                      <a:pos x="26" y="11"/>
                    </a:cxn>
                    <a:cxn ang="0">
                      <a:pos x="24" y="14"/>
                    </a:cxn>
                    <a:cxn ang="0">
                      <a:pos x="22" y="17"/>
                    </a:cxn>
                    <a:cxn ang="0">
                      <a:pos x="22" y="50"/>
                    </a:cxn>
                    <a:cxn ang="0">
                      <a:pos x="24" y="52"/>
                    </a:cxn>
                    <a:cxn ang="0">
                      <a:pos x="24" y="54"/>
                    </a:cxn>
                    <a:cxn ang="0">
                      <a:pos x="24" y="54"/>
                    </a:cxn>
                    <a:cxn ang="0">
                      <a:pos x="26" y="55"/>
                    </a:cxn>
                    <a:cxn ang="0">
                      <a:pos x="27" y="55"/>
                    </a:cxn>
                    <a:cxn ang="0">
                      <a:pos x="27" y="58"/>
                    </a:cxn>
                    <a:cxn ang="0">
                      <a:pos x="0" y="58"/>
                    </a:cxn>
                    <a:cxn ang="0">
                      <a:pos x="0" y="55"/>
                    </a:cxn>
                    <a:cxn ang="0">
                      <a:pos x="2" y="55"/>
                    </a:cxn>
                    <a:cxn ang="0">
                      <a:pos x="3" y="54"/>
                    </a:cxn>
                    <a:cxn ang="0">
                      <a:pos x="5" y="50"/>
                    </a:cxn>
                    <a:cxn ang="0">
                      <a:pos x="5" y="10"/>
                    </a:cxn>
                    <a:cxn ang="0">
                      <a:pos x="5" y="8"/>
                    </a:cxn>
                    <a:cxn ang="0">
                      <a:pos x="5" y="8"/>
                    </a:cxn>
                    <a:cxn ang="0">
                      <a:pos x="4" y="7"/>
                    </a:cxn>
                    <a:cxn ang="0">
                      <a:pos x="4" y="6"/>
                    </a:cxn>
                    <a:cxn ang="0">
                      <a:pos x="2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2" y="2"/>
                    </a:cxn>
                    <a:cxn ang="0">
                      <a:pos x="22" y="10"/>
                    </a:cxn>
                    <a:cxn ang="0">
                      <a:pos x="27" y="5"/>
                    </a:cxn>
                    <a:cxn ang="0">
                      <a:pos x="30" y="3"/>
                    </a:cxn>
                    <a:cxn ang="0">
                      <a:pos x="32" y="2"/>
                    </a:cxn>
                    <a:cxn ang="0">
                      <a:pos x="34" y="1"/>
                    </a:cxn>
                    <a:cxn ang="0">
                      <a:pos x="36" y="1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59" h="58">
                      <a:moveTo>
                        <a:pt x="39" y="0"/>
                      </a:moveTo>
                      <a:lnTo>
                        <a:pt x="42" y="1"/>
                      </a:lnTo>
                      <a:lnTo>
                        <a:pt x="44" y="1"/>
                      </a:lnTo>
                      <a:lnTo>
                        <a:pt x="46" y="2"/>
                      </a:lnTo>
                      <a:lnTo>
                        <a:pt x="48" y="3"/>
                      </a:lnTo>
                      <a:lnTo>
                        <a:pt x="50" y="6"/>
                      </a:lnTo>
                      <a:lnTo>
                        <a:pt x="51" y="8"/>
                      </a:lnTo>
                      <a:lnTo>
                        <a:pt x="52" y="11"/>
                      </a:lnTo>
                      <a:lnTo>
                        <a:pt x="53" y="16"/>
                      </a:lnTo>
                      <a:lnTo>
                        <a:pt x="53" y="51"/>
                      </a:lnTo>
                      <a:lnTo>
                        <a:pt x="54" y="52"/>
                      </a:lnTo>
                      <a:lnTo>
                        <a:pt x="55" y="52"/>
                      </a:lnTo>
                      <a:lnTo>
                        <a:pt x="55" y="54"/>
                      </a:lnTo>
                      <a:lnTo>
                        <a:pt x="55" y="54"/>
                      </a:lnTo>
                      <a:lnTo>
                        <a:pt x="57" y="55"/>
                      </a:lnTo>
                      <a:lnTo>
                        <a:pt x="59" y="55"/>
                      </a:lnTo>
                      <a:lnTo>
                        <a:pt x="59" y="58"/>
                      </a:lnTo>
                      <a:lnTo>
                        <a:pt x="31" y="58"/>
                      </a:lnTo>
                      <a:lnTo>
                        <a:pt x="31" y="55"/>
                      </a:lnTo>
                      <a:lnTo>
                        <a:pt x="33" y="55"/>
                      </a:lnTo>
                      <a:lnTo>
                        <a:pt x="34" y="54"/>
                      </a:lnTo>
                      <a:lnTo>
                        <a:pt x="35" y="54"/>
                      </a:lnTo>
                      <a:lnTo>
                        <a:pt x="35" y="52"/>
                      </a:lnTo>
                      <a:lnTo>
                        <a:pt x="36" y="50"/>
                      </a:lnTo>
                      <a:lnTo>
                        <a:pt x="36" y="12"/>
                      </a:lnTo>
                      <a:lnTo>
                        <a:pt x="36" y="11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9"/>
                      </a:lnTo>
                      <a:lnTo>
                        <a:pt x="33" y="8"/>
                      </a:lnTo>
                      <a:lnTo>
                        <a:pt x="30" y="8"/>
                      </a:lnTo>
                      <a:lnTo>
                        <a:pt x="26" y="11"/>
                      </a:lnTo>
                      <a:lnTo>
                        <a:pt x="24" y="14"/>
                      </a:lnTo>
                      <a:lnTo>
                        <a:pt x="22" y="17"/>
                      </a:lnTo>
                      <a:lnTo>
                        <a:pt x="22" y="50"/>
                      </a:lnTo>
                      <a:lnTo>
                        <a:pt x="24" y="52"/>
                      </a:lnTo>
                      <a:lnTo>
                        <a:pt x="24" y="54"/>
                      </a:lnTo>
                      <a:lnTo>
                        <a:pt x="24" y="54"/>
                      </a:lnTo>
                      <a:lnTo>
                        <a:pt x="26" y="55"/>
                      </a:lnTo>
                      <a:lnTo>
                        <a:pt x="27" y="55"/>
                      </a:lnTo>
                      <a:lnTo>
                        <a:pt x="27" y="58"/>
                      </a:lnTo>
                      <a:lnTo>
                        <a:pt x="0" y="58"/>
                      </a:lnTo>
                      <a:lnTo>
                        <a:pt x="0" y="55"/>
                      </a:lnTo>
                      <a:lnTo>
                        <a:pt x="2" y="55"/>
                      </a:lnTo>
                      <a:lnTo>
                        <a:pt x="3" y="54"/>
                      </a:lnTo>
                      <a:lnTo>
                        <a:pt x="5" y="50"/>
                      </a:lnTo>
                      <a:lnTo>
                        <a:pt x="5" y="10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4" y="7"/>
                      </a:lnTo>
                      <a:lnTo>
                        <a:pt x="4" y="6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2" y="2"/>
                      </a:lnTo>
                      <a:lnTo>
                        <a:pt x="22" y="10"/>
                      </a:lnTo>
                      <a:lnTo>
                        <a:pt x="27" y="5"/>
                      </a:lnTo>
                      <a:lnTo>
                        <a:pt x="30" y="3"/>
                      </a:lnTo>
                      <a:lnTo>
                        <a:pt x="32" y="2"/>
                      </a:lnTo>
                      <a:lnTo>
                        <a:pt x="34" y="1"/>
                      </a:lnTo>
                      <a:lnTo>
                        <a:pt x="36" y="1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235" name="Line 120"/>
                <p:cNvSpPr>
                  <a:spLocks noChangeShapeType="1"/>
                </p:cNvSpPr>
                <p:nvPr/>
              </p:nvSpPr>
              <p:spPr bwMode="auto">
                <a:xfrm>
                  <a:off x="3618929" y="3749992"/>
                  <a:ext cx="1334" cy="1334"/>
                </a:xfrm>
                <a:prstGeom prst="line">
                  <a:avLst/>
                </a:prstGeom>
                <a:noFill/>
                <a:ln w="6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236" name="Freeform 121"/>
                <p:cNvSpPr>
                  <a:spLocks/>
                </p:cNvSpPr>
                <p:nvPr/>
              </p:nvSpPr>
              <p:spPr bwMode="auto">
                <a:xfrm>
                  <a:off x="3780282" y="3731323"/>
                  <a:ext cx="77343" cy="76010"/>
                </a:xfrm>
                <a:custGeom>
                  <a:avLst/>
                  <a:gdLst/>
                  <a:ahLst/>
                  <a:cxnLst>
                    <a:cxn ang="0">
                      <a:pos x="31" y="0"/>
                    </a:cxn>
                    <a:cxn ang="0">
                      <a:pos x="27" y="5"/>
                    </a:cxn>
                    <a:cxn ang="0">
                      <a:pos x="29" y="9"/>
                    </a:cxn>
                    <a:cxn ang="0">
                      <a:pos x="34" y="19"/>
                    </a:cxn>
                    <a:cxn ang="0">
                      <a:pos x="38" y="12"/>
                    </a:cxn>
                    <a:cxn ang="0">
                      <a:pos x="41" y="6"/>
                    </a:cxn>
                    <a:cxn ang="0">
                      <a:pos x="40" y="5"/>
                    </a:cxn>
                    <a:cxn ang="0">
                      <a:pos x="38" y="3"/>
                    </a:cxn>
                    <a:cxn ang="0">
                      <a:pos x="35" y="0"/>
                    </a:cxn>
                    <a:cxn ang="0">
                      <a:pos x="56" y="3"/>
                    </a:cxn>
                    <a:cxn ang="0">
                      <a:pos x="52" y="5"/>
                    </a:cxn>
                    <a:cxn ang="0">
                      <a:pos x="44" y="10"/>
                    </a:cxn>
                    <a:cxn ang="0">
                      <a:pos x="35" y="23"/>
                    </a:cxn>
                    <a:cxn ang="0">
                      <a:pos x="49" y="46"/>
                    </a:cxn>
                    <a:cxn ang="0">
                      <a:pos x="55" y="53"/>
                    </a:cxn>
                    <a:cxn ang="0">
                      <a:pos x="58" y="54"/>
                    </a:cxn>
                    <a:cxn ang="0">
                      <a:pos x="27" y="57"/>
                    </a:cxn>
                    <a:cxn ang="0">
                      <a:pos x="30" y="54"/>
                    </a:cxn>
                    <a:cxn ang="0">
                      <a:pos x="32" y="53"/>
                    </a:cxn>
                    <a:cxn ang="0">
                      <a:pos x="33" y="51"/>
                    </a:cxn>
                    <a:cxn ang="0">
                      <a:pos x="30" y="46"/>
                    </a:cxn>
                    <a:cxn ang="0">
                      <a:pos x="21" y="44"/>
                    </a:cxn>
                    <a:cxn ang="0">
                      <a:pos x="19" y="46"/>
                    </a:cxn>
                    <a:cxn ang="0">
                      <a:pos x="18" y="47"/>
                    </a:cxn>
                    <a:cxn ang="0">
                      <a:pos x="17" y="53"/>
                    </a:cxn>
                    <a:cxn ang="0">
                      <a:pos x="20" y="54"/>
                    </a:cxn>
                    <a:cxn ang="0">
                      <a:pos x="23" y="57"/>
                    </a:cxn>
                    <a:cxn ang="0">
                      <a:pos x="0" y="54"/>
                    </a:cxn>
                    <a:cxn ang="0">
                      <a:pos x="6" y="53"/>
                    </a:cxn>
                    <a:cxn ang="0">
                      <a:pos x="10" y="50"/>
                    </a:cxn>
                    <a:cxn ang="0">
                      <a:pos x="16" y="44"/>
                    </a:cxn>
                    <a:cxn ang="0">
                      <a:pos x="23" y="33"/>
                    </a:cxn>
                    <a:cxn ang="0">
                      <a:pos x="11" y="13"/>
                    </a:cxn>
                    <a:cxn ang="0">
                      <a:pos x="6" y="6"/>
                    </a:cxn>
                    <a:cxn ang="0">
                      <a:pos x="3" y="4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58" h="57">
                      <a:moveTo>
                        <a:pt x="0" y="0"/>
                      </a:moveTo>
                      <a:lnTo>
                        <a:pt x="31" y="0"/>
                      </a:lnTo>
                      <a:lnTo>
                        <a:pt x="31" y="3"/>
                      </a:lnTo>
                      <a:lnTo>
                        <a:pt x="27" y="5"/>
                      </a:lnTo>
                      <a:lnTo>
                        <a:pt x="27" y="7"/>
                      </a:lnTo>
                      <a:lnTo>
                        <a:pt x="29" y="9"/>
                      </a:lnTo>
                      <a:lnTo>
                        <a:pt x="29" y="10"/>
                      </a:lnTo>
                      <a:lnTo>
                        <a:pt x="34" y="19"/>
                      </a:lnTo>
                      <a:lnTo>
                        <a:pt x="37" y="15"/>
                      </a:lnTo>
                      <a:lnTo>
                        <a:pt x="38" y="12"/>
                      </a:lnTo>
                      <a:lnTo>
                        <a:pt x="40" y="10"/>
                      </a:lnTo>
                      <a:lnTo>
                        <a:pt x="41" y="6"/>
                      </a:lnTo>
                      <a:lnTo>
                        <a:pt x="40" y="5"/>
                      </a:lnTo>
                      <a:lnTo>
                        <a:pt x="40" y="5"/>
                      </a:lnTo>
                      <a:lnTo>
                        <a:pt x="40" y="5"/>
                      </a:lnTo>
                      <a:lnTo>
                        <a:pt x="38" y="3"/>
                      </a:lnTo>
                      <a:lnTo>
                        <a:pt x="35" y="3"/>
                      </a:lnTo>
                      <a:lnTo>
                        <a:pt x="35" y="0"/>
                      </a:lnTo>
                      <a:lnTo>
                        <a:pt x="56" y="0"/>
                      </a:lnTo>
                      <a:lnTo>
                        <a:pt x="56" y="3"/>
                      </a:lnTo>
                      <a:lnTo>
                        <a:pt x="54" y="4"/>
                      </a:lnTo>
                      <a:lnTo>
                        <a:pt x="52" y="5"/>
                      </a:lnTo>
                      <a:lnTo>
                        <a:pt x="50" y="6"/>
                      </a:lnTo>
                      <a:lnTo>
                        <a:pt x="44" y="10"/>
                      </a:lnTo>
                      <a:lnTo>
                        <a:pt x="42" y="13"/>
                      </a:lnTo>
                      <a:lnTo>
                        <a:pt x="35" y="23"/>
                      </a:lnTo>
                      <a:lnTo>
                        <a:pt x="46" y="41"/>
                      </a:lnTo>
                      <a:lnTo>
                        <a:pt x="49" y="46"/>
                      </a:lnTo>
                      <a:lnTo>
                        <a:pt x="52" y="50"/>
                      </a:lnTo>
                      <a:lnTo>
                        <a:pt x="55" y="53"/>
                      </a:lnTo>
                      <a:lnTo>
                        <a:pt x="56" y="54"/>
                      </a:lnTo>
                      <a:lnTo>
                        <a:pt x="58" y="54"/>
                      </a:lnTo>
                      <a:lnTo>
                        <a:pt x="58" y="57"/>
                      </a:lnTo>
                      <a:lnTo>
                        <a:pt x="27" y="57"/>
                      </a:lnTo>
                      <a:lnTo>
                        <a:pt x="27" y="54"/>
                      </a:lnTo>
                      <a:lnTo>
                        <a:pt x="30" y="54"/>
                      </a:lnTo>
                      <a:lnTo>
                        <a:pt x="31" y="53"/>
                      </a:lnTo>
                      <a:lnTo>
                        <a:pt x="32" y="53"/>
                      </a:lnTo>
                      <a:lnTo>
                        <a:pt x="33" y="52"/>
                      </a:lnTo>
                      <a:lnTo>
                        <a:pt x="33" y="51"/>
                      </a:lnTo>
                      <a:lnTo>
                        <a:pt x="31" y="48"/>
                      </a:lnTo>
                      <a:lnTo>
                        <a:pt x="30" y="46"/>
                      </a:lnTo>
                      <a:lnTo>
                        <a:pt x="25" y="37"/>
                      </a:lnTo>
                      <a:lnTo>
                        <a:pt x="21" y="44"/>
                      </a:lnTo>
                      <a:lnTo>
                        <a:pt x="20" y="45"/>
                      </a:lnTo>
                      <a:lnTo>
                        <a:pt x="19" y="46"/>
                      </a:lnTo>
                      <a:lnTo>
                        <a:pt x="19" y="47"/>
                      </a:lnTo>
                      <a:lnTo>
                        <a:pt x="18" y="47"/>
                      </a:lnTo>
                      <a:lnTo>
                        <a:pt x="17" y="48"/>
                      </a:lnTo>
                      <a:lnTo>
                        <a:pt x="17" y="53"/>
                      </a:lnTo>
                      <a:lnTo>
                        <a:pt x="19" y="53"/>
                      </a:lnTo>
                      <a:lnTo>
                        <a:pt x="20" y="54"/>
                      </a:lnTo>
                      <a:lnTo>
                        <a:pt x="23" y="54"/>
                      </a:lnTo>
                      <a:lnTo>
                        <a:pt x="23" y="57"/>
                      </a:lnTo>
                      <a:lnTo>
                        <a:pt x="0" y="57"/>
                      </a:lnTo>
                      <a:lnTo>
                        <a:pt x="0" y="54"/>
                      </a:lnTo>
                      <a:lnTo>
                        <a:pt x="2" y="54"/>
                      </a:lnTo>
                      <a:lnTo>
                        <a:pt x="6" y="53"/>
                      </a:lnTo>
                      <a:lnTo>
                        <a:pt x="8" y="51"/>
                      </a:lnTo>
                      <a:lnTo>
                        <a:pt x="10" y="50"/>
                      </a:lnTo>
                      <a:lnTo>
                        <a:pt x="14" y="46"/>
                      </a:lnTo>
                      <a:lnTo>
                        <a:pt x="16" y="44"/>
                      </a:lnTo>
                      <a:lnTo>
                        <a:pt x="19" y="41"/>
                      </a:lnTo>
                      <a:lnTo>
                        <a:pt x="23" y="33"/>
                      </a:lnTo>
                      <a:lnTo>
                        <a:pt x="13" y="16"/>
                      </a:lnTo>
                      <a:lnTo>
                        <a:pt x="11" y="13"/>
                      </a:lnTo>
                      <a:lnTo>
                        <a:pt x="9" y="9"/>
                      </a:lnTo>
                      <a:lnTo>
                        <a:pt x="6" y="6"/>
                      </a:lnTo>
                      <a:lnTo>
                        <a:pt x="4" y="5"/>
                      </a:lnTo>
                      <a:lnTo>
                        <a:pt x="3" y="4"/>
                      </a:lnTo>
                      <a:lnTo>
                        <a:pt x="2" y="3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  <p:pic>
            <p:nvPicPr>
              <p:cNvPr id="1140" name="Picture 1139" descr="txp_fig"/>
              <p:cNvPicPr>
                <a:picLocks noChangeAspect="1"/>
              </p:cNvPicPr>
              <p:nvPr>
                <p:custDataLst>
                  <p:tags r:id="rId9"/>
                </p:custDataLst>
              </p:nvPr>
            </p:nvPicPr>
            <p:blipFill>
              <a:blip r:embed="rId18"/>
              <a:stretch>
                <a:fillRect/>
              </a:stretch>
            </p:blipFill>
            <p:spPr bwMode="auto">
              <a:xfrm>
                <a:off x="2011045" y="1626807"/>
                <a:ext cx="1036956" cy="278250"/>
              </a:xfrm>
              <a:prstGeom prst="rect">
                <a:avLst/>
              </a:prstGeom>
              <a:noFill/>
              <a:ln/>
              <a:effectLst/>
            </p:spPr>
          </p:pic>
        </p:grpSp>
        <p:grpSp>
          <p:nvGrpSpPr>
            <p:cNvPr id="7" name="Group 509"/>
            <p:cNvGrpSpPr/>
            <p:nvPr/>
          </p:nvGrpSpPr>
          <p:grpSpPr bwMode="auto">
            <a:xfrm>
              <a:off x="6538247" y="2165731"/>
              <a:ext cx="2300953" cy="2193729"/>
              <a:chOff x="4190998" y="1626807"/>
              <a:chExt cx="2300953" cy="2193729"/>
            </a:xfrm>
          </p:grpSpPr>
          <p:grpSp>
            <p:nvGrpSpPr>
              <p:cNvPr id="8" name="Group 491"/>
              <p:cNvGrpSpPr/>
              <p:nvPr/>
            </p:nvGrpSpPr>
            <p:grpSpPr bwMode="auto">
              <a:xfrm>
                <a:off x="4190998" y="1959236"/>
                <a:ext cx="2300953" cy="1861300"/>
                <a:chOff x="4191000" y="1959236"/>
                <a:chExt cx="2300953" cy="1861300"/>
              </a:xfrm>
            </p:grpSpPr>
            <p:sp>
              <p:nvSpPr>
                <p:cNvPr id="1054" name="Freeform 126"/>
                <p:cNvSpPr>
                  <a:spLocks noEditPoints="1"/>
                </p:cNvSpPr>
                <p:nvPr/>
              </p:nvSpPr>
              <p:spPr bwMode="auto">
                <a:xfrm>
                  <a:off x="4566246" y="1959236"/>
                  <a:ext cx="1900504" cy="1707281"/>
                </a:xfrm>
                <a:custGeom>
                  <a:avLst/>
                  <a:gdLst/>
                  <a:ahLst/>
                  <a:cxnLst>
                    <a:cxn ang="0">
                      <a:pos x="9" y="4"/>
                    </a:cxn>
                    <a:cxn ang="0">
                      <a:pos x="4" y="4"/>
                    </a:cxn>
                    <a:cxn ang="0">
                      <a:pos x="4" y="9"/>
                    </a:cxn>
                    <a:cxn ang="0">
                      <a:pos x="2032" y="9"/>
                    </a:cxn>
                    <a:cxn ang="0">
                      <a:pos x="2032" y="4"/>
                    </a:cxn>
                    <a:cxn ang="0">
                      <a:pos x="2028" y="4"/>
                    </a:cxn>
                    <a:cxn ang="0">
                      <a:pos x="2028" y="1825"/>
                    </a:cxn>
                    <a:cxn ang="0">
                      <a:pos x="2032" y="1825"/>
                    </a:cxn>
                    <a:cxn ang="0">
                      <a:pos x="2032" y="1821"/>
                    </a:cxn>
                    <a:cxn ang="0">
                      <a:pos x="4" y="1821"/>
                    </a:cxn>
                    <a:cxn ang="0">
                      <a:pos x="4" y="1825"/>
                    </a:cxn>
                    <a:cxn ang="0">
                      <a:pos x="9" y="1825"/>
                    </a:cxn>
                    <a:cxn ang="0">
                      <a:pos x="9" y="4"/>
                    </a:cxn>
                    <a:cxn ang="0">
                      <a:pos x="0" y="1825"/>
                    </a:cxn>
                    <a:cxn ang="0">
                      <a:pos x="0" y="1829"/>
                    </a:cxn>
                    <a:cxn ang="0">
                      <a:pos x="2036" y="1829"/>
                    </a:cxn>
                    <a:cxn ang="0">
                      <a:pos x="2036" y="0"/>
                    </a:cxn>
                    <a:cxn ang="0">
                      <a:pos x="0" y="0"/>
                    </a:cxn>
                    <a:cxn ang="0">
                      <a:pos x="0" y="4"/>
                    </a:cxn>
                    <a:cxn ang="0">
                      <a:pos x="0" y="1825"/>
                    </a:cxn>
                  </a:cxnLst>
                  <a:rect l="0" t="0" r="r" b="b"/>
                  <a:pathLst>
                    <a:path w="2036" h="1829">
                      <a:moveTo>
                        <a:pt x="9" y="4"/>
                      </a:moveTo>
                      <a:lnTo>
                        <a:pt x="4" y="4"/>
                      </a:lnTo>
                      <a:lnTo>
                        <a:pt x="4" y="9"/>
                      </a:lnTo>
                      <a:lnTo>
                        <a:pt x="2032" y="9"/>
                      </a:lnTo>
                      <a:lnTo>
                        <a:pt x="2032" y="4"/>
                      </a:lnTo>
                      <a:lnTo>
                        <a:pt x="2028" y="4"/>
                      </a:lnTo>
                      <a:lnTo>
                        <a:pt x="2028" y="1825"/>
                      </a:lnTo>
                      <a:lnTo>
                        <a:pt x="2032" y="1825"/>
                      </a:lnTo>
                      <a:lnTo>
                        <a:pt x="2032" y="1821"/>
                      </a:lnTo>
                      <a:lnTo>
                        <a:pt x="4" y="1821"/>
                      </a:lnTo>
                      <a:lnTo>
                        <a:pt x="4" y="1825"/>
                      </a:lnTo>
                      <a:lnTo>
                        <a:pt x="9" y="1825"/>
                      </a:lnTo>
                      <a:lnTo>
                        <a:pt x="9" y="4"/>
                      </a:lnTo>
                      <a:close/>
                      <a:moveTo>
                        <a:pt x="0" y="1825"/>
                      </a:moveTo>
                      <a:lnTo>
                        <a:pt x="0" y="1829"/>
                      </a:lnTo>
                      <a:lnTo>
                        <a:pt x="2036" y="1829"/>
                      </a:lnTo>
                      <a:lnTo>
                        <a:pt x="2036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18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55" name="Line 127"/>
                <p:cNvSpPr>
                  <a:spLocks noChangeShapeType="1"/>
                </p:cNvSpPr>
                <p:nvPr/>
              </p:nvSpPr>
              <p:spPr bwMode="auto">
                <a:xfrm flipV="1">
                  <a:off x="4569980" y="1962969"/>
                  <a:ext cx="933" cy="1699814"/>
                </a:xfrm>
                <a:prstGeom prst="line">
                  <a:avLst/>
                </a:pr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56" name="Line 128"/>
                <p:cNvSpPr>
                  <a:spLocks noChangeShapeType="1"/>
                </p:cNvSpPr>
                <p:nvPr/>
              </p:nvSpPr>
              <p:spPr bwMode="auto">
                <a:xfrm flipH="1">
                  <a:off x="4569980" y="3662782"/>
                  <a:ext cx="84944" cy="933"/>
                </a:xfrm>
                <a:prstGeom prst="line">
                  <a:avLst/>
                </a:prstGeom>
                <a:noFill/>
                <a:ln w="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57" name="Line 129"/>
                <p:cNvSpPr>
                  <a:spLocks noChangeShapeType="1"/>
                </p:cNvSpPr>
                <p:nvPr/>
              </p:nvSpPr>
              <p:spPr bwMode="auto">
                <a:xfrm flipH="1">
                  <a:off x="4569980" y="3573171"/>
                  <a:ext cx="42005" cy="933"/>
                </a:xfrm>
                <a:prstGeom prst="line">
                  <a:avLst/>
                </a:prstGeom>
                <a:noFill/>
                <a:ln w="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58" name="Line 130"/>
                <p:cNvSpPr>
                  <a:spLocks noChangeShapeType="1"/>
                </p:cNvSpPr>
                <p:nvPr/>
              </p:nvSpPr>
              <p:spPr bwMode="auto">
                <a:xfrm flipH="1">
                  <a:off x="4569980" y="3483560"/>
                  <a:ext cx="42005" cy="933"/>
                </a:xfrm>
                <a:prstGeom prst="line">
                  <a:avLst/>
                </a:prstGeom>
                <a:noFill/>
                <a:ln w="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59" name="Line 131"/>
                <p:cNvSpPr>
                  <a:spLocks noChangeShapeType="1"/>
                </p:cNvSpPr>
                <p:nvPr/>
              </p:nvSpPr>
              <p:spPr bwMode="auto">
                <a:xfrm flipH="1">
                  <a:off x="4569980" y="3393949"/>
                  <a:ext cx="42005" cy="933"/>
                </a:xfrm>
                <a:prstGeom prst="line">
                  <a:avLst/>
                </a:prstGeom>
                <a:noFill/>
                <a:ln w="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60" name="Line 132"/>
                <p:cNvSpPr>
                  <a:spLocks noChangeShapeType="1"/>
                </p:cNvSpPr>
                <p:nvPr/>
              </p:nvSpPr>
              <p:spPr bwMode="auto">
                <a:xfrm flipH="1">
                  <a:off x="4569980" y="3304337"/>
                  <a:ext cx="42005" cy="933"/>
                </a:xfrm>
                <a:prstGeom prst="line">
                  <a:avLst/>
                </a:prstGeom>
                <a:noFill/>
                <a:ln w="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61" name="Line 133"/>
                <p:cNvSpPr>
                  <a:spLocks noChangeShapeType="1"/>
                </p:cNvSpPr>
                <p:nvPr/>
              </p:nvSpPr>
              <p:spPr bwMode="auto">
                <a:xfrm flipH="1">
                  <a:off x="4569980" y="3215659"/>
                  <a:ext cx="84944" cy="933"/>
                </a:xfrm>
                <a:prstGeom prst="line">
                  <a:avLst/>
                </a:prstGeom>
                <a:noFill/>
                <a:ln w="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62" name="Line 134"/>
                <p:cNvSpPr>
                  <a:spLocks noChangeShapeType="1"/>
                </p:cNvSpPr>
                <p:nvPr/>
              </p:nvSpPr>
              <p:spPr bwMode="auto">
                <a:xfrm flipH="1">
                  <a:off x="4569980" y="3126048"/>
                  <a:ext cx="42005" cy="933"/>
                </a:xfrm>
                <a:prstGeom prst="line">
                  <a:avLst/>
                </a:prstGeom>
                <a:noFill/>
                <a:ln w="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63" name="Line 135"/>
                <p:cNvSpPr>
                  <a:spLocks noChangeShapeType="1"/>
                </p:cNvSpPr>
                <p:nvPr/>
              </p:nvSpPr>
              <p:spPr bwMode="auto">
                <a:xfrm flipH="1">
                  <a:off x="4569980" y="3037371"/>
                  <a:ext cx="42005" cy="933"/>
                </a:xfrm>
                <a:prstGeom prst="line">
                  <a:avLst/>
                </a:prstGeom>
                <a:noFill/>
                <a:ln w="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64" name="Line 136"/>
                <p:cNvSpPr>
                  <a:spLocks noChangeShapeType="1"/>
                </p:cNvSpPr>
                <p:nvPr/>
              </p:nvSpPr>
              <p:spPr bwMode="auto">
                <a:xfrm flipH="1">
                  <a:off x="4569980" y="2946826"/>
                  <a:ext cx="42005" cy="933"/>
                </a:xfrm>
                <a:prstGeom prst="line">
                  <a:avLst/>
                </a:prstGeom>
                <a:noFill/>
                <a:ln w="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65" name="Line 137"/>
                <p:cNvSpPr>
                  <a:spLocks noChangeShapeType="1"/>
                </p:cNvSpPr>
                <p:nvPr/>
              </p:nvSpPr>
              <p:spPr bwMode="auto">
                <a:xfrm flipH="1">
                  <a:off x="4569980" y="2858149"/>
                  <a:ext cx="42005" cy="933"/>
                </a:xfrm>
                <a:prstGeom prst="line">
                  <a:avLst/>
                </a:prstGeom>
                <a:noFill/>
                <a:ln w="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66" name="Line 138"/>
                <p:cNvSpPr>
                  <a:spLocks noChangeShapeType="1"/>
                </p:cNvSpPr>
                <p:nvPr/>
              </p:nvSpPr>
              <p:spPr bwMode="auto">
                <a:xfrm flipH="1">
                  <a:off x="4569980" y="2768537"/>
                  <a:ext cx="84944" cy="933"/>
                </a:xfrm>
                <a:prstGeom prst="line">
                  <a:avLst/>
                </a:prstGeom>
                <a:noFill/>
                <a:ln w="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67" name="Line 139"/>
                <p:cNvSpPr>
                  <a:spLocks noChangeShapeType="1"/>
                </p:cNvSpPr>
                <p:nvPr/>
              </p:nvSpPr>
              <p:spPr bwMode="auto">
                <a:xfrm flipH="1">
                  <a:off x="4569980" y="2679859"/>
                  <a:ext cx="42005" cy="933"/>
                </a:xfrm>
                <a:prstGeom prst="line">
                  <a:avLst/>
                </a:prstGeom>
                <a:noFill/>
                <a:ln w="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68" name="Line 140"/>
                <p:cNvSpPr>
                  <a:spLocks noChangeShapeType="1"/>
                </p:cNvSpPr>
                <p:nvPr/>
              </p:nvSpPr>
              <p:spPr bwMode="auto">
                <a:xfrm flipH="1">
                  <a:off x="4569980" y="2589315"/>
                  <a:ext cx="42005" cy="933"/>
                </a:xfrm>
                <a:prstGeom prst="line">
                  <a:avLst/>
                </a:prstGeom>
                <a:noFill/>
                <a:ln w="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69" name="Line 141"/>
                <p:cNvSpPr>
                  <a:spLocks noChangeShapeType="1"/>
                </p:cNvSpPr>
                <p:nvPr/>
              </p:nvSpPr>
              <p:spPr bwMode="auto">
                <a:xfrm flipH="1">
                  <a:off x="4569980" y="2499704"/>
                  <a:ext cx="42005" cy="933"/>
                </a:xfrm>
                <a:prstGeom prst="line">
                  <a:avLst/>
                </a:prstGeom>
                <a:noFill/>
                <a:ln w="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70" name="Line 142"/>
                <p:cNvSpPr>
                  <a:spLocks noChangeShapeType="1"/>
                </p:cNvSpPr>
                <p:nvPr/>
              </p:nvSpPr>
              <p:spPr bwMode="auto">
                <a:xfrm flipH="1">
                  <a:off x="4569980" y="2411026"/>
                  <a:ext cx="42005" cy="933"/>
                </a:xfrm>
                <a:prstGeom prst="line">
                  <a:avLst/>
                </a:prstGeom>
                <a:noFill/>
                <a:ln w="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71" name="Line 143"/>
                <p:cNvSpPr>
                  <a:spLocks noChangeShapeType="1"/>
                </p:cNvSpPr>
                <p:nvPr/>
              </p:nvSpPr>
              <p:spPr bwMode="auto">
                <a:xfrm flipH="1">
                  <a:off x="4569980" y="2321414"/>
                  <a:ext cx="84944" cy="933"/>
                </a:xfrm>
                <a:prstGeom prst="line">
                  <a:avLst/>
                </a:prstGeom>
                <a:noFill/>
                <a:ln w="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72" name="Line 144"/>
                <p:cNvSpPr>
                  <a:spLocks noChangeShapeType="1"/>
                </p:cNvSpPr>
                <p:nvPr/>
              </p:nvSpPr>
              <p:spPr bwMode="auto">
                <a:xfrm flipH="1">
                  <a:off x="4569980" y="2321414"/>
                  <a:ext cx="84944" cy="933"/>
                </a:xfrm>
                <a:prstGeom prst="line">
                  <a:avLst/>
                </a:prstGeom>
                <a:noFill/>
                <a:ln w="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73" name="Line 145"/>
                <p:cNvSpPr>
                  <a:spLocks noChangeShapeType="1"/>
                </p:cNvSpPr>
                <p:nvPr/>
              </p:nvSpPr>
              <p:spPr bwMode="auto">
                <a:xfrm flipH="1">
                  <a:off x="4569980" y="2232736"/>
                  <a:ext cx="42005" cy="933"/>
                </a:xfrm>
                <a:prstGeom prst="line">
                  <a:avLst/>
                </a:prstGeom>
                <a:noFill/>
                <a:ln w="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74" name="Line 146"/>
                <p:cNvSpPr>
                  <a:spLocks noChangeShapeType="1"/>
                </p:cNvSpPr>
                <p:nvPr/>
              </p:nvSpPr>
              <p:spPr bwMode="auto">
                <a:xfrm flipH="1">
                  <a:off x="4569980" y="2141258"/>
                  <a:ext cx="42005" cy="933"/>
                </a:xfrm>
                <a:prstGeom prst="line">
                  <a:avLst/>
                </a:prstGeom>
                <a:noFill/>
                <a:ln w="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75" name="Line 147"/>
                <p:cNvSpPr>
                  <a:spLocks noChangeShapeType="1"/>
                </p:cNvSpPr>
                <p:nvPr/>
              </p:nvSpPr>
              <p:spPr bwMode="auto">
                <a:xfrm flipH="1">
                  <a:off x="4569980" y="2053514"/>
                  <a:ext cx="42005" cy="933"/>
                </a:xfrm>
                <a:prstGeom prst="line">
                  <a:avLst/>
                </a:prstGeom>
                <a:noFill/>
                <a:ln w="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76" name="Freeform 148"/>
                <p:cNvSpPr>
                  <a:spLocks noEditPoints="1"/>
                </p:cNvSpPr>
                <p:nvPr/>
              </p:nvSpPr>
              <p:spPr bwMode="auto">
                <a:xfrm>
                  <a:off x="4445832" y="3614243"/>
                  <a:ext cx="61607" cy="100813"/>
                </a:xfrm>
                <a:custGeom>
                  <a:avLst/>
                  <a:gdLst/>
                  <a:ahLst/>
                  <a:cxnLst>
                    <a:cxn ang="0">
                      <a:pos x="66" y="54"/>
                    </a:cxn>
                    <a:cxn ang="0">
                      <a:pos x="65" y="68"/>
                    </a:cxn>
                    <a:cxn ang="0">
                      <a:pos x="61" y="82"/>
                    </a:cxn>
                    <a:cxn ang="0">
                      <a:pos x="60" y="86"/>
                    </a:cxn>
                    <a:cxn ang="0">
                      <a:pos x="59" y="90"/>
                    </a:cxn>
                    <a:cxn ang="0">
                      <a:pos x="55" y="96"/>
                    </a:cxn>
                    <a:cxn ang="0">
                      <a:pos x="49" y="102"/>
                    </a:cxn>
                    <a:cxn ang="0">
                      <a:pos x="45" y="104"/>
                    </a:cxn>
                    <a:cxn ang="0">
                      <a:pos x="43" y="106"/>
                    </a:cxn>
                    <a:cxn ang="0">
                      <a:pos x="40" y="107"/>
                    </a:cxn>
                    <a:cxn ang="0">
                      <a:pos x="38" y="107"/>
                    </a:cxn>
                    <a:cxn ang="0">
                      <a:pos x="35" y="108"/>
                    </a:cxn>
                    <a:cxn ang="0">
                      <a:pos x="29" y="108"/>
                    </a:cxn>
                    <a:cxn ang="0">
                      <a:pos x="23" y="106"/>
                    </a:cxn>
                    <a:cxn ang="0">
                      <a:pos x="19" y="104"/>
                    </a:cxn>
                    <a:cxn ang="0">
                      <a:pos x="12" y="97"/>
                    </a:cxn>
                    <a:cxn ang="0">
                      <a:pos x="7" y="89"/>
                    </a:cxn>
                    <a:cxn ang="0">
                      <a:pos x="3" y="80"/>
                    </a:cxn>
                    <a:cxn ang="0">
                      <a:pos x="1" y="67"/>
                    </a:cxn>
                    <a:cxn ang="0">
                      <a:pos x="0" y="55"/>
                    </a:cxn>
                    <a:cxn ang="0">
                      <a:pos x="1" y="39"/>
                    </a:cxn>
                    <a:cxn ang="0">
                      <a:pos x="5" y="25"/>
                    </a:cxn>
                    <a:cxn ang="0">
                      <a:pos x="9" y="14"/>
                    </a:cxn>
                    <a:cxn ang="0">
                      <a:pos x="16" y="6"/>
                    </a:cxn>
                    <a:cxn ang="0">
                      <a:pos x="24" y="1"/>
                    </a:cxn>
                    <a:cxn ang="0">
                      <a:pos x="33" y="0"/>
                    </a:cxn>
                    <a:cxn ang="0">
                      <a:pos x="42" y="1"/>
                    </a:cxn>
                    <a:cxn ang="0">
                      <a:pos x="50" y="6"/>
                    </a:cxn>
                    <a:cxn ang="0">
                      <a:pos x="57" y="13"/>
                    </a:cxn>
                    <a:cxn ang="0">
                      <a:pos x="61" y="23"/>
                    </a:cxn>
                    <a:cxn ang="0">
                      <a:pos x="65" y="38"/>
                    </a:cxn>
                    <a:cxn ang="0">
                      <a:pos x="66" y="54"/>
                    </a:cxn>
                    <a:cxn ang="0">
                      <a:pos x="43" y="54"/>
                    </a:cxn>
                    <a:cxn ang="0">
                      <a:pos x="43" y="17"/>
                    </a:cxn>
                    <a:cxn ang="0">
                      <a:pos x="42" y="13"/>
                    </a:cxn>
                    <a:cxn ang="0">
                      <a:pos x="41" y="10"/>
                    </a:cxn>
                    <a:cxn ang="0">
                      <a:pos x="38" y="8"/>
                    </a:cxn>
                    <a:cxn ang="0">
                      <a:pos x="36" y="6"/>
                    </a:cxn>
                    <a:cxn ang="0">
                      <a:pos x="34" y="5"/>
                    </a:cxn>
                    <a:cxn ang="0">
                      <a:pos x="29" y="5"/>
                    </a:cxn>
                    <a:cxn ang="0">
                      <a:pos x="28" y="6"/>
                    </a:cxn>
                    <a:cxn ang="0">
                      <a:pos x="27" y="8"/>
                    </a:cxn>
                    <a:cxn ang="0">
                      <a:pos x="25" y="10"/>
                    </a:cxn>
                    <a:cxn ang="0">
                      <a:pos x="25" y="13"/>
                    </a:cxn>
                    <a:cxn ang="0">
                      <a:pos x="24" y="16"/>
                    </a:cxn>
                    <a:cxn ang="0">
                      <a:pos x="23" y="22"/>
                    </a:cxn>
                    <a:cxn ang="0">
                      <a:pos x="23" y="86"/>
                    </a:cxn>
                    <a:cxn ang="0">
                      <a:pos x="24" y="93"/>
                    </a:cxn>
                    <a:cxn ang="0">
                      <a:pos x="26" y="99"/>
                    </a:cxn>
                    <a:cxn ang="0">
                      <a:pos x="29" y="102"/>
                    </a:cxn>
                    <a:cxn ang="0">
                      <a:pos x="32" y="103"/>
                    </a:cxn>
                    <a:cxn ang="0">
                      <a:pos x="35" y="103"/>
                    </a:cxn>
                    <a:cxn ang="0">
                      <a:pos x="36" y="102"/>
                    </a:cxn>
                    <a:cxn ang="0">
                      <a:pos x="38" y="101"/>
                    </a:cxn>
                    <a:cxn ang="0">
                      <a:pos x="38" y="99"/>
                    </a:cxn>
                    <a:cxn ang="0">
                      <a:pos x="40" y="98"/>
                    </a:cxn>
                    <a:cxn ang="0">
                      <a:pos x="42" y="96"/>
                    </a:cxn>
                    <a:cxn ang="0">
                      <a:pos x="43" y="93"/>
                    </a:cxn>
                    <a:cxn ang="0">
                      <a:pos x="43" y="86"/>
                    </a:cxn>
                    <a:cxn ang="0">
                      <a:pos x="43" y="54"/>
                    </a:cxn>
                  </a:cxnLst>
                  <a:rect l="0" t="0" r="r" b="b"/>
                  <a:pathLst>
                    <a:path w="66" h="108">
                      <a:moveTo>
                        <a:pt x="66" y="54"/>
                      </a:moveTo>
                      <a:lnTo>
                        <a:pt x="65" y="68"/>
                      </a:lnTo>
                      <a:lnTo>
                        <a:pt x="61" y="82"/>
                      </a:lnTo>
                      <a:lnTo>
                        <a:pt x="60" y="86"/>
                      </a:lnTo>
                      <a:lnTo>
                        <a:pt x="59" y="90"/>
                      </a:lnTo>
                      <a:lnTo>
                        <a:pt x="55" y="96"/>
                      </a:lnTo>
                      <a:lnTo>
                        <a:pt x="49" y="102"/>
                      </a:lnTo>
                      <a:lnTo>
                        <a:pt x="45" y="104"/>
                      </a:lnTo>
                      <a:lnTo>
                        <a:pt x="43" y="106"/>
                      </a:lnTo>
                      <a:lnTo>
                        <a:pt x="40" y="107"/>
                      </a:lnTo>
                      <a:lnTo>
                        <a:pt x="38" y="107"/>
                      </a:lnTo>
                      <a:lnTo>
                        <a:pt x="35" y="108"/>
                      </a:lnTo>
                      <a:lnTo>
                        <a:pt x="29" y="108"/>
                      </a:lnTo>
                      <a:lnTo>
                        <a:pt x="23" y="106"/>
                      </a:lnTo>
                      <a:lnTo>
                        <a:pt x="19" y="104"/>
                      </a:lnTo>
                      <a:lnTo>
                        <a:pt x="12" y="97"/>
                      </a:lnTo>
                      <a:lnTo>
                        <a:pt x="7" y="89"/>
                      </a:lnTo>
                      <a:lnTo>
                        <a:pt x="3" y="80"/>
                      </a:lnTo>
                      <a:lnTo>
                        <a:pt x="1" y="67"/>
                      </a:lnTo>
                      <a:lnTo>
                        <a:pt x="0" y="55"/>
                      </a:lnTo>
                      <a:lnTo>
                        <a:pt x="1" y="39"/>
                      </a:lnTo>
                      <a:lnTo>
                        <a:pt x="5" y="25"/>
                      </a:lnTo>
                      <a:lnTo>
                        <a:pt x="9" y="14"/>
                      </a:lnTo>
                      <a:lnTo>
                        <a:pt x="16" y="6"/>
                      </a:lnTo>
                      <a:lnTo>
                        <a:pt x="24" y="1"/>
                      </a:lnTo>
                      <a:lnTo>
                        <a:pt x="33" y="0"/>
                      </a:lnTo>
                      <a:lnTo>
                        <a:pt x="42" y="1"/>
                      </a:lnTo>
                      <a:lnTo>
                        <a:pt x="50" y="6"/>
                      </a:lnTo>
                      <a:lnTo>
                        <a:pt x="57" y="13"/>
                      </a:lnTo>
                      <a:lnTo>
                        <a:pt x="61" y="23"/>
                      </a:lnTo>
                      <a:lnTo>
                        <a:pt x="65" y="38"/>
                      </a:lnTo>
                      <a:lnTo>
                        <a:pt x="66" y="54"/>
                      </a:lnTo>
                      <a:close/>
                      <a:moveTo>
                        <a:pt x="43" y="54"/>
                      </a:moveTo>
                      <a:lnTo>
                        <a:pt x="43" y="17"/>
                      </a:lnTo>
                      <a:lnTo>
                        <a:pt x="42" y="13"/>
                      </a:lnTo>
                      <a:lnTo>
                        <a:pt x="41" y="10"/>
                      </a:lnTo>
                      <a:lnTo>
                        <a:pt x="38" y="8"/>
                      </a:lnTo>
                      <a:lnTo>
                        <a:pt x="36" y="6"/>
                      </a:lnTo>
                      <a:lnTo>
                        <a:pt x="34" y="5"/>
                      </a:lnTo>
                      <a:lnTo>
                        <a:pt x="29" y="5"/>
                      </a:lnTo>
                      <a:lnTo>
                        <a:pt x="28" y="6"/>
                      </a:lnTo>
                      <a:lnTo>
                        <a:pt x="27" y="8"/>
                      </a:lnTo>
                      <a:lnTo>
                        <a:pt x="25" y="10"/>
                      </a:lnTo>
                      <a:lnTo>
                        <a:pt x="25" y="13"/>
                      </a:lnTo>
                      <a:lnTo>
                        <a:pt x="24" y="16"/>
                      </a:lnTo>
                      <a:lnTo>
                        <a:pt x="23" y="22"/>
                      </a:lnTo>
                      <a:lnTo>
                        <a:pt x="23" y="86"/>
                      </a:lnTo>
                      <a:lnTo>
                        <a:pt x="24" y="93"/>
                      </a:lnTo>
                      <a:lnTo>
                        <a:pt x="26" y="99"/>
                      </a:lnTo>
                      <a:lnTo>
                        <a:pt x="29" y="102"/>
                      </a:lnTo>
                      <a:lnTo>
                        <a:pt x="32" y="103"/>
                      </a:lnTo>
                      <a:lnTo>
                        <a:pt x="35" y="103"/>
                      </a:lnTo>
                      <a:lnTo>
                        <a:pt x="36" y="102"/>
                      </a:lnTo>
                      <a:lnTo>
                        <a:pt x="38" y="101"/>
                      </a:lnTo>
                      <a:lnTo>
                        <a:pt x="38" y="99"/>
                      </a:lnTo>
                      <a:lnTo>
                        <a:pt x="40" y="98"/>
                      </a:lnTo>
                      <a:lnTo>
                        <a:pt x="42" y="96"/>
                      </a:lnTo>
                      <a:lnTo>
                        <a:pt x="43" y="93"/>
                      </a:lnTo>
                      <a:lnTo>
                        <a:pt x="43" y="86"/>
                      </a:lnTo>
                      <a:lnTo>
                        <a:pt x="43" y="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77" name="Freeform 149"/>
                <p:cNvSpPr>
                  <a:spLocks noEditPoints="1"/>
                </p:cNvSpPr>
                <p:nvPr/>
              </p:nvSpPr>
              <p:spPr bwMode="auto">
                <a:xfrm>
                  <a:off x="4191000" y="3167120"/>
                  <a:ext cx="62541" cy="99879"/>
                </a:xfrm>
                <a:custGeom>
                  <a:avLst/>
                  <a:gdLst/>
                  <a:ahLst/>
                  <a:cxnLst>
                    <a:cxn ang="0">
                      <a:pos x="67" y="53"/>
                    </a:cxn>
                    <a:cxn ang="0">
                      <a:pos x="66" y="67"/>
                    </a:cxn>
                    <a:cxn ang="0">
                      <a:pos x="62" y="82"/>
                    </a:cxn>
                    <a:cxn ang="0">
                      <a:pos x="61" y="86"/>
                    </a:cxn>
                    <a:cxn ang="0">
                      <a:pos x="59" y="89"/>
                    </a:cxn>
                    <a:cxn ang="0">
                      <a:pos x="55" y="95"/>
                    </a:cxn>
                    <a:cxn ang="0">
                      <a:pos x="49" y="101"/>
                    </a:cxn>
                    <a:cxn ang="0">
                      <a:pos x="45" y="103"/>
                    </a:cxn>
                    <a:cxn ang="0">
                      <a:pos x="43" y="105"/>
                    </a:cxn>
                    <a:cxn ang="0">
                      <a:pos x="41" y="106"/>
                    </a:cxn>
                    <a:cxn ang="0">
                      <a:pos x="39" y="106"/>
                    </a:cxn>
                    <a:cxn ang="0">
                      <a:pos x="36" y="107"/>
                    </a:cxn>
                    <a:cxn ang="0">
                      <a:pos x="29" y="107"/>
                    </a:cxn>
                    <a:cxn ang="0">
                      <a:pos x="23" y="105"/>
                    </a:cxn>
                    <a:cxn ang="0">
                      <a:pos x="19" y="103"/>
                    </a:cxn>
                    <a:cxn ang="0">
                      <a:pos x="13" y="96"/>
                    </a:cxn>
                    <a:cxn ang="0">
                      <a:pos x="7" y="89"/>
                    </a:cxn>
                    <a:cxn ang="0">
                      <a:pos x="3" y="79"/>
                    </a:cxn>
                    <a:cxn ang="0">
                      <a:pos x="1" y="66"/>
                    </a:cxn>
                    <a:cxn ang="0">
                      <a:pos x="0" y="55"/>
                    </a:cxn>
                    <a:cxn ang="0">
                      <a:pos x="1" y="38"/>
                    </a:cxn>
                    <a:cxn ang="0">
                      <a:pos x="5" y="24"/>
                    </a:cxn>
                    <a:cxn ang="0">
                      <a:pos x="10" y="13"/>
                    </a:cxn>
                    <a:cxn ang="0">
                      <a:pos x="17" y="6"/>
                    </a:cxn>
                    <a:cxn ang="0">
                      <a:pos x="24" y="1"/>
                    </a:cxn>
                    <a:cxn ang="0">
                      <a:pos x="33" y="0"/>
                    </a:cxn>
                    <a:cxn ang="0">
                      <a:pos x="43" y="1"/>
                    </a:cxn>
                    <a:cxn ang="0">
                      <a:pos x="50" y="6"/>
                    </a:cxn>
                    <a:cxn ang="0">
                      <a:pos x="57" y="12"/>
                    </a:cxn>
                    <a:cxn ang="0">
                      <a:pos x="62" y="22"/>
                    </a:cxn>
                    <a:cxn ang="0">
                      <a:pos x="66" y="37"/>
                    </a:cxn>
                    <a:cxn ang="0">
                      <a:pos x="67" y="53"/>
                    </a:cxn>
                    <a:cxn ang="0">
                      <a:pos x="43" y="53"/>
                    </a:cxn>
                    <a:cxn ang="0">
                      <a:pos x="43" y="16"/>
                    </a:cxn>
                    <a:cxn ang="0">
                      <a:pos x="43" y="12"/>
                    </a:cxn>
                    <a:cxn ang="0">
                      <a:pos x="42" y="9"/>
                    </a:cxn>
                    <a:cxn ang="0">
                      <a:pos x="39" y="7"/>
                    </a:cxn>
                    <a:cxn ang="0">
                      <a:pos x="37" y="6"/>
                    </a:cxn>
                    <a:cxn ang="0">
                      <a:pos x="35" y="5"/>
                    </a:cxn>
                    <a:cxn ang="0">
                      <a:pos x="29" y="5"/>
                    </a:cxn>
                    <a:cxn ang="0">
                      <a:pos x="28" y="6"/>
                    </a:cxn>
                    <a:cxn ang="0">
                      <a:pos x="27" y="7"/>
                    </a:cxn>
                    <a:cxn ang="0">
                      <a:pos x="25" y="9"/>
                    </a:cxn>
                    <a:cxn ang="0">
                      <a:pos x="25" y="12"/>
                    </a:cxn>
                    <a:cxn ang="0">
                      <a:pos x="24" y="15"/>
                    </a:cxn>
                    <a:cxn ang="0">
                      <a:pos x="23" y="21"/>
                    </a:cxn>
                    <a:cxn ang="0">
                      <a:pos x="23" y="86"/>
                    </a:cxn>
                    <a:cxn ang="0">
                      <a:pos x="24" y="92"/>
                    </a:cxn>
                    <a:cxn ang="0">
                      <a:pos x="26" y="98"/>
                    </a:cxn>
                    <a:cxn ang="0">
                      <a:pos x="29" y="101"/>
                    </a:cxn>
                    <a:cxn ang="0">
                      <a:pos x="32" y="102"/>
                    </a:cxn>
                    <a:cxn ang="0">
                      <a:pos x="34" y="102"/>
                    </a:cxn>
                    <a:cxn ang="0">
                      <a:pos x="36" y="101"/>
                    </a:cxn>
                    <a:cxn ang="0">
                      <a:pos x="37" y="101"/>
                    </a:cxn>
                    <a:cxn ang="0">
                      <a:pos x="39" y="100"/>
                    </a:cxn>
                    <a:cxn ang="0">
                      <a:pos x="39" y="98"/>
                    </a:cxn>
                    <a:cxn ang="0">
                      <a:pos x="41" y="97"/>
                    </a:cxn>
                    <a:cxn ang="0">
                      <a:pos x="43" y="95"/>
                    </a:cxn>
                    <a:cxn ang="0">
                      <a:pos x="43" y="92"/>
                    </a:cxn>
                    <a:cxn ang="0">
                      <a:pos x="43" y="86"/>
                    </a:cxn>
                    <a:cxn ang="0">
                      <a:pos x="43" y="53"/>
                    </a:cxn>
                  </a:cxnLst>
                  <a:rect l="0" t="0" r="r" b="b"/>
                  <a:pathLst>
                    <a:path w="67" h="107">
                      <a:moveTo>
                        <a:pt x="67" y="53"/>
                      </a:moveTo>
                      <a:lnTo>
                        <a:pt x="66" y="67"/>
                      </a:lnTo>
                      <a:lnTo>
                        <a:pt x="62" y="82"/>
                      </a:lnTo>
                      <a:lnTo>
                        <a:pt x="61" y="86"/>
                      </a:lnTo>
                      <a:lnTo>
                        <a:pt x="59" y="89"/>
                      </a:lnTo>
                      <a:lnTo>
                        <a:pt x="55" y="95"/>
                      </a:lnTo>
                      <a:lnTo>
                        <a:pt x="49" y="101"/>
                      </a:lnTo>
                      <a:lnTo>
                        <a:pt x="45" y="103"/>
                      </a:lnTo>
                      <a:lnTo>
                        <a:pt x="43" y="105"/>
                      </a:lnTo>
                      <a:lnTo>
                        <a:pt x="41" y="106"/>
                      </a:lnTo>
                      <a:lnTo>
                        <a:pt x="39" y="106"/>
                      </a:lnTo>
                      <a:lnTo>
                        <a:pt x="36" y="107"/>
                      </a:lnTo>
                      <a:lnTo>
                        <a:pt x="29" y="107"/>
                      </a:lnTo>
                      <a:lnTo>
                        <a:pt x="23" y="105"/>
                      </a:lnTo>
                      <a:lnTo>
                        <a:pt x="19" y="103"/>
                      </a:lnTo>
                      <a:lnTo>
                        <a:pt x="13" y="96"/>
                      </a:lnTo>
                      <a:lnTo>
                        <a:pt x="7" y="89"/>
                      </a:lnTo>
                      <a:lnTo>
                        <a:pt x="3" y="79"/>
                      </a:lnTo>
                      <a:lnTo>
                        <a:pt x="1" y="66"/>
                      </a:lnTo>
                      <a:lnTo>
                        <a:pt x="0" y="55"/>
                      </a:lnTo>
                      <a:lnTo>
                        <a:pt x="1" y="38"/>
                      </a:lnTo>
                      <a:lnTo>
                        <a:pt x="5" y="24"/>
                      </a:lnTo>
                      <a:lnTo>
                        <a:pt x="10" y="13"/>
                      </a:lnTo>
                      <a:lnTo>
                        <a:pt x="17" y="6"/>
                      </a:lnTo>
                      <a:lnTo>
                        <a:pt x="24" y="1"/>
                      </a:lnTo>
                      <a:lnTo>
                        <a:pt x="33" y="0"/>
                      </a:lnTo>
                      <a:lnTo>
                        <a:pt x="43" y="1"/>
                      </a:lnTo>
                      <a:lnTo>
                        <a:pt x="50" y="6"/>
                      </a:lnTo>
                      <a:lnTo>
                        <a:pt x="57" y="12"/>
                      </a:lnTo>
                      <a:lnTo>
                        <a:pt x="62" y="22"/>
                      </a:lnTo>
                      <a:lnTo>
                        <a:pt x="66" y="37"/>
                      </a:lnTo>
                      <a:lnTo>
                        <a:pt x="67" y="53"/>
                      </a:lnTo>
                      <a:close/>
                      <a:moveTo>
                        <a:pt x="43" y="53"/>
                      </a:moveTo>
                      <a:lnTo>
                        <a:pt x="43" y="16"/>
                      </a:lnTo>
                      <a:lnTo>
                        <a:pt x="43" y="12"/>
                      </a:lnTo>
                      <a:lnTo>
                        <a:pt x="42" y="9"/>
                      </a:lnTo>
                      <a:lnTo>
                        <a:pt x="39" y="7"/>
                      </a:lnTo>
                      <a:lnTo>
                        <a:pt x="37" y="6"/>
                      </a:lnTo>
                      <a:lnTo>
                        <a:pt x="35" y="5"/>
                      </a:lnTo>
                      <a:lnTo>
                        <a:pt x="29" y="5"/>
                      </a:lnTo>
                      <a:lnTo>
                        <a:pt x="28" y="6"/>
                      </a:lnTo>
                      <a:lnTo>
                        <a:pt x="27" y="7"/>
                      </a:lnTo>
                      <a:lnTo>
                        <a:pt x="25" y="9"/>
                      </a:lnTo>
                      <a:lnTo>
                        <a:pt x="25" y="12"/>
                      </a:lnTo>
                      <a:lnTo>
                        <a:pt x="24" y="15"/>
                      </a:lnTo>
                      <a:lnTo>
                        <a:pt x="23" y="21"/>
                      </a:lnTo>
                      <a:lnTo>
                        <a:pt x="23" y="86"/>
                      </a:lnTo>
                      <a:lnTo>
                        <a:pt x="24" y="92"/>
                      </a:lnTo>
                      <a:lnTo>
                        <a:pt x="26" y="98"/>
                      </a:lnTo>
                      <a:lnTo>
                        <a:pt x="29" y="101"/>
                      </a:lnTo>
                      <a:lnTo>
                        <a:pt x="32" y="102"/>
                      </a:lnTo>
                      <a:lnTo>
                        <a:pt x="34" y="102"/>
                      </a:lnTo>
                      <a:lnTo>
                        <a:pt x="36" y="101"/>
                      </a:lnTo>
                      <a:lnTo>
                        <a:pt x="37" y="101"/>
                      </a:lnTo>
                      <a:lnTo>
                        <a:pt x="39" y="100"/>
                      </a:lnTo>
                      <a:lnTo>
                        <a:pt x="39" y="98"/>
                      </a:lnTo>
                      <a:lnTo>
                        <a:pt x="41" y="97"/>
                      </a:lnTo>
                      <a:lnTo>
                        <a:pt x="43" y="95"/>
                      </a:lnTo>
                      <a:lnTo>
                        <a:pt x="43" y="92"/>
                      </a:lnTo>
                      <a:lnTo>
                        <a:pt x="43" y="86"/>
                      </a:lnTo>
                      <a:lnTo>
                        <a:pt x="43" y="5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78" name="Freeform 150"/>
                <p:cNvSpPr>
                  <a:spLocks/>
                </p:cNvSpPr>
                <p:nvPr/>
              </p:nvSpPr>
              <p:spPr bwMode="auto">
                <a:xfrm>
                  <a:off x="4264743" y="3243663"/>
                  <a:ext cx="23336" cy="23336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16" y="1"/>
                    </a:cxn>
                    <a:cxn ang="0">
                      <a:pos x="18" y="2"/>
                    </a:cxn>
                    <a:cxn ang="0">
                      <a:pos x="21" y="4"/>
                    </a:cxn>
                    <a:cxn ang="0">
                      <a:pos x="22" y="6"/>
                    </a:cxn>
                    <a:cxn ang="0">
                      <a:pos x="24" y="7"/>
                    </a:cxn>
                    <a:cxn ang="0">
                      <a:pos x="24" y="10"/>
                    </a:cxn>
                    <a:cxn ang="0">
                      <a:pos x="25" y="13"/>
                    </a:cxn>
                    <a:cxn ang="0">
                      <a:pos x="24" y="16"/>
                    </a:cxn>
                    <a:cxn ang="0">
                      <a:pos x="23" y="18"/>
                    </a:cxn>
                    <a:cxn ang="0">
                      <a:pos x="21" y="21"/>
                    </a:cxn>
                    <a:cxn ang="0">
                      <a:pos x="19" y="23"/>
                    </a:cxn>
                    <a:cxn ang="0">
                      <a:pos x="17" y="24"/>
                    </a:cxn>
                    <a:cxn ang="0">
                      <a:pos x="15" y="25"/>
                    </a:cxn>
                    <a:cxn ang="0">
                      <a:pos x="10" y="25"/>
                    </a:cxn>
                    <a:cxn ang="0">
                      <a:pos x="6" y="23"/>
                    </a:cxn>
                    <a:cxn ang="0">
                      <a:pos x="4" y="21"/>
                    </a:cxn>
                    <a:cxn ang="0">
                      <a:pos x="0" y="13"/>
                    </a:cxn>
                    <a:cxn ang="0">
                      <a:pos x="1" y="8"/>
                    </a:cxn>
                    <a:cxn ang="0">
                      <a:pos x="4" y="4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25" h="25">
                      <a:moveTo>
                        <a:pt x="12" y="0"/>
                      </a:moveTo>
                      <a:lnTo>
                        <a:pt x="16" y="1"/>
                      </a:lnTo>
                      <a:lnTo>
                        <a:pt x="18" y="2"/>
                      </a:lnTo>
                      <a:lnTo>
                        <a:pt x="21" y="4"/>
                      </a:lnTo>
                      <a:lnTo>
                        <a:pt x="22" y="6"/>
                      </a:lnTo>
                      <a:lnTo>
                        <a:pt x="24" y="7"/>
                      </a:lnTo>
                      <a:lnTo>
                        <a:pt x="24" y="10"/>
                      </a:lnTo>
                      <a:lnTo>
                        <a:pt x="25" y="13"/>
                      </a:lnTo>
                      <a:lnTo>
                        <a:pt x="24" y="16"/>
                      </a:lnTo>
                      <a:lnTo>
                        <a:pt x="23" y="18"/>
                      </a:lnTo>
                      <a:lnTo>
                        <a:pt x="21" y="21"/>
                      </a:lnTo>
                      <a:lnTo>
                        <a:pt x="19" y="23"/>
                      </a:lnTo>
                      <a:lnTo>
                        <a:pt x="17" y="24"/>
                      </a:lnTo>
                      <a:lnTo>
                        <a:pt x="15" y="25"/>
                      </a:lnTo>
                      <a:lnTo>
                        <a:pt x="10" y="25"/>
                      </a:lnTo>
                      <a:lnTo>
                        <a:pt x="6" y="23"/>
                      </a:lnTo>
                      <a:lnTo>
                        <a:pt x="4" y="21"/>
                      </a:lnTo>
                      <a:lnTo>
                        <a:pt x="0" y="13"/>
                      </a:lnTo>
                      <a:lnTo>
                        <a:pt x="1" y="8"/>
                      </a:lnTo>
                      <a:lnTo>
                        <a:pt x="4" y="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79" name="Freeform 151"/>
                <p:cNvSpPr>
                  <a:spLocks noEditPoints="1"/>
                </p:cNvSpPr>
                <p:nvPr/>
              </p:nvSpPr>
              <p:spPr bwMode="auto">
                <a:xfrm>
                  <a:off x="4300213" y="3167120"/>
                  <a:ext cx="61607" cy="99879"/>
                </a:xfrm>
                <a:custGeom>
                  <a:avLst/>
                  <a:gdLst/>
                  <a:ahLst/>
                  <a:cxnLst>
                    <a:cxn ang="0">
                      <a:pos x="65" y="67"/>
                    </a:cxn>
                    <a:cxn ang="0">
                      <a:pos x="60" y="86"/>
                    </a:cxn>
                    <a:cxn ang="0">
                      <a:pos x="58" y="92"/>
                    </a:cxn>
                    <a:cxn ang="0">
                      <a:pos x="45" y="103"/>
                    </a:cxn>
                    <a:cxn ang="0">
                      <a:pos x="40" y="106"/>
                    </a:cxn>
                    <a:cxn ang="0">
                      <a:pos x="35" y="107"/>
                    </a:cxn>
                    <a:cxn ang="0">
                      <a:pos x="23" y="105"/>
                    </a:cxn>
                    <a:cxn ang="0">
                      <a:pos x="16" y="100"/>
                    </a:cxn>
                    <a:cxn ang="0">
                      <a:pos x="9" y="92"/>
                    </a:cxn>
                    <a:cxn ang="0">
                      <a:pos x="5" y="84"/>
                    </a:cxn>
                    <a:cxn ang="0">
                      <a:pos x="1" y="66"/>
                    </a:cxn>
                    <a:cxn ang="0">
                      <a:pos x="1" y="38"/>
                    </a:cxn>
                    <a:cxn ang="0">
                      <a:pos x="9" y="13"/>
                    </a:cxn>
                    <a:cxn ang="0">
                      <a:pos x="24" y="1"/>
                    </a:cxn>
                    <a:cxn ang="0">
                      <a:pos x="42" y="1"/>
                    </a:cxn>
                    <a:cxn ang="0">
                      <a:pos x="57" y="12"/>
                    </a:cxn>
                    <a:cxn ang="0">
                      <a:pos x="65" y="37"/>
                    </a:cxn>
                    <a:cxn ang="0">
                      <a:pos x="44" y="53"/>
                    </a:cxn>
                    <a:cxn ang="0">
                      <a:pos x="43" y="16"/>
                    </a:cxn>
                    <a:cxn ang="0">
                      <a:pos x="41" y="9"/>
                    </a:cxn>
                    <a:cxn ang="0">
                      <a:pos x="37" y="6"/>
                    </a:cxn>
                    <a:cxn ang="0">
                      <a:pos x="34" y="5"/>
                    </a:cxn>
                    <a:cxn ang="0">
                      <a:pos x="28" y="6"/>
                    </a:cxn>
                    <a:cxn ang="0">
                      <a:pos x="25" y="9"/>
                    </a:cxn>
                    <a:cxn ang="0">
                      <a:pos x="24" y="15"/>
                    </a:cxn>
                    <a:cxn ang="0">
                      <a:pos x="23" y="86"/>
                    </a:cxn>
                    <a:cxn ang="0">
                      <a:pos x="26" y="98"/>
                    </a:cxn>
                    <a:cxn ang="0">
                      <a:pos x="32" y="102"/>
                    </a:cxn>
                    <a:cxn ang="0">
                      <a:pos x="35" y="101"/>
                    </a:cxn>
                    <a:cxn ang="0">
                      <a:pos x="38" y="100"/>
                    </a:cxn>
                    <a:cxn ang="0">
                      <a:pos x="41" y="96"/>
                    </a:cxn>
                    <a:cxn ang="0">
                      <a:pos x="44" y="86"/>
                    </a:cxn>
                  </a:cxnLst>
                  <a:rect l="0" t="0" r="r" b="b"/>
                  <a:pathLst>
                    <a:path w="66" h="107">
                      <a:moveTo>
                        <a:pt x="66" y="53"/>
                      </a:moveTo>
                      <a:lnTo>
                        <a:pt x="65" y="67"/>
                      </a:lnTo>
                      <a:lnTo>
                        <a:pt x="61" y="82"/>
                      </a:lnTo>
                      <a:lnTo>
                        <a:pt x="60" y="86"/>
                      </a:lnTo>
                      <a:lnTo>
                        <a:pt x="58" y="89"/>
                      </a:lnTo>
                      <a:lnTo>
                        <a:pt x="58" y="92"/>
                      </a:lnTo>
                      <a:lnTo>
                        <a:pt x="49" y="101"/>
                      </a:lnTo>
                      <a:lnTo>
                        <a:pt x="45" y="103"/>
                      </a:lnTo>
                      <a:lnTo>
                        <a:pt x="43" y="105"/>
                      </a:lnTo>
                      <a:lnTo>
                        <a:pt x="40" y="106"/>
                      </a:lnTo>
                      <a:lnTo>
                        <a:pt x="38" y="106"/>
                      </a:lnTo>
                      <a:lnTo>
                        <a:pt x="35" y="107"/>
                      </a:lnTo>
                      <a:lnTo>
                        <a:pt x="29" y="107"/>
                      </a:lnTo>
                      <a:lnTo>
                        <a:pt x="23" y="105"/>
                      </a:lnTo>
                      <a:lnTo>
                        <a:pt x="19" y="103"/>
                      </a:lnTo>
                      <a:lnTo>
                        <a:pt x="16" y="100"/>
                      </a:lnTo>
                      <a:lnTo>
                        <a:pt x="13" y="96"/>
                      </a:lnTo>
                      <a:lnTo>
                        <a:pt x="9" y="92"/>
                      </a:lnTo>
                      <a:lnTo>
                        <a:pt x="6" y="89"/>
                      </a:lnTo>
                      <a:lnTo>
                        <a:pt x="5" y="84"/>
                      </a:lnTo>
                      <a:lnTo>
                        <a:pt x="4" y="79"/>
                      </a:lnTo>
                      <a:lnTo>
                        <a:pt x="1" y="66"/>
                      </a:lnTo>
                      <a:lnTo>
                        <a:pt x="0" y="55"/>
                      </a:lnTo>
                      <a:lnTo>
                        <a:pt x="1" y="38"/>
                      </a:lnTo>
                      <a:lnTo>
                        <a:pt x="5" y="24"/>
                      </a:lnTo>
                      <a:lnTo>
                        <a:pt x="9" y="13"/>
                      </a:lnTo>
                      <a:lnTo>
                        <a:pt x="16" y="6"/>
                      </a:lnTo>
                      <a:lnTo>
                        <a:pt x="24" y="1"/>
                      </a:lnTo>
                      <a:lnTo>
                        <a:pt x="32" y="0"/>
                      </a:lnTo>
                      <a:lnTo>
                        <a:pt x="42" y="1"/>
                      </a:lnTo>
                      <a:lnTo>
                        <a:pt x="50" y="6"/>
                      </a:lnTo>
                      <a:lnTo>
                        <a:pt x="57" y="12"/>
                      </a:lnTo>
                      <a:lnTo>
                        <a:pt x="61" y="22"/>
                      </a:lnTo>
                      <a:lnTo>
                        <a:pt x="65" y="37"/>
                      </a:lnTo>
                      <a:lnTo>
                        <a:pt x="66" y="53"/>
                      </a:lnTo>
                      <a:close/>
                      <a:moveTo>
                        <a:pt x="44" y="53"/>
                      </a:moveTo>
                      <a:lnTo>
                        <a:pt x="44" y="21"/>
                      </a:lnTo>
                      <a:lnTo>
                        <a:pt x="43" y="16"/>
                      </a:lnTo>
                      <a:lnTo>
                        <a:pt x="42" y="12"/>
                      </a:lnTo>
                      <a:lnTo>
                        <a:pt x="41" y="9"/>
                      </a:lnTo>
                      <a:lnTo>
                        <a:pt x="39" y="7"/>
                      </a:lnTo>
                      <a:lnTo>
                        <a:pt x="37" y="6"/>
                      </a:lnTo>
                      <a:lnTo>
                        <a:pt x="36" y="6"/>
                      </a:lnTo>
                      <a:lnTo>
                        <a:pt x="34" y="5"/>
                      </a:lnTo>
                      <a:lnTo>
                        <a:pt x="29" y="5"/>
                      </a:lnTo>
                      <a:lnTo>
                        <a:pt x="28" y="6"/>
                      </a:lnTo>
                      <a:lnTo>
                        <a:pt x="27" y="7"/>
                      </a:lnTo>
                      <a:lnTo>
                        <a:pt x="25" y="9"/>
                      </a:lnTo>
                      <a:lnTo>
                        <a:pt x="25" y="12"/>
                      </a:lnTo>
                      <a:lnTo>
                        <a:pt x="24" y="15"/>
                      </a:lnTo>
                      <a:lnTo>
                        <a:pt x="23" y="21"/>
                      </a:lnTo>
                      <a:lnTo>
                        <a:pt x="23" y="86"/>
                      </a:lnTo>
                      <a:lnTo>
                        <a:pt x="24" y="92"/>
                      </a:lnTo>
                      <a:lnTo>
                        <a:pt x="26" y="98"/>
                      </a:lnTo>
                      <a:lnTo>
                        <a:pt x="28" y="100"/>
                      </a:lnTo>
                      <a:lnTo>
                        <a:pt x="32" y="102"/>
                      </a:lnTo>
                      <a:lnTo>
                        <a:pt x="34" y="102"/>
                      </a:lnTo>
                      <a:lnTo>
                        <a:pt x="35" y="101"/>
                      </a:lnTo>
                      <a:lnTo>
                        <a:pt x="37" y="101"/>
                      </a:lnTo>
                      <a:lnTo>
                        <a:pt x="38" y="100"/>
                      </a:lnTo>
                      <a:lnTo>
                        <a:pt x="39" y="98"/>
                      </a:lnTo>
                      <a:lnTo>
                        <a:pt x="41" y="96"/>
                      </a:lnTo>
                      <a:lnTo>
                        <a:pt x="43" y="90"/>
                      </a:lnTo>
                      <a:lnTo>
                        <a:pt x="44" y="86"/>
                      </a:lnTo>
                      <a:lnTo>
                        <a:pt x="44" y="5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80" name="Freeform 152"/>
                <p:cNvSpPr>
                  <a:spLocks noEditPoints="1"/>
                </p:cNvSpPr>
                <p:nvPr/>
              </p:nvSpPr>
              <p:spPr bwMode="auto">
                <a:xfrm>
                  <a:off x="4373023" y="3167120"/>
                  <a:ext cx="61607" cy="99879"/>
                </a:xfrm>
                <a:custGeom>
                  <a:avLst/>
                  <a:gdLst/>
                  <a:ahLst/>
                  <a:cxnLst>
                    <a:cxn ang="0">
                      <a:pos x="65" y="67"/>
                    </a:cxn>
                    <a:cxn ang="0">
                      <a:pos x="60" y="86"/>
                    </a:cxn>
                    <a:cxn ang="0">
                      <a:pos x="55" y="95"/>
                    </a:cxn>
                    <a:cxn ang="0">
                      <a:pos x="48" y="101"/>
                    </a:cxn>
                    <a:cxn ang="0">
                      <a:pos x="43" y="105"/>
                    </a:cxn>
                    <a:cxn ang="0">
                      <a:pos x="38" y="106"/>
                    </a:cxn>
                    <a:cxn ang="0">
                      <a:pos x="29" y="107"/>
                    </a:cxn>
                    <a:cxn ang="0">
                      <a:pos x="19" y="103"/>
                    </a:cxn>
                    <a:cxn ang="0">
                      <a:pos x="6" y="89"/>
                    </a:cxn>
                    <a:cxn ang="0">
                      <a:pos x="1" y="66"/>
                    </a:cxn>
                    <a:cxn ang="0">
                      <a:pos x="1" y="38"/>
                    </a:cxn>
                    <a:cxn ang="0">
                      <a:pos x="9" y="13"/>
                    </a:cxn>
                    <a:cxn ang="0">
                      <a:pos x="24" y="1"/>
                    </a:cxn>
                    <a:cxn ang="0">
                      <a:pos x="42" y="1"/>
                    </a:cxn>
                    <a:cxn ang="0">
                      <a:pos x="57" y="12"/>
                    </a:cxn>
                    <a:cxn ang="0">
                      <a:pos x="65" y="37"/>
                    </a:cxn>
                    <a:cxn ang="0">
                      <a:pos x="43" y="53"/>
                    </a:cxn>
                    <a:cxn ang="0">
                      <a:pos x="42" y="12"/>
                    </a:cxn>
                    <a:cxn ang="0">
                      <a:pos x="38" y="7"/>
                    </a:cxn>
                    <a:cxn ang="0">
                      <a:pos x="34" y="5"/>
                    </a:cxn>
                    <a:cxn ang="0">
                      <a:pos x="26" y="7"/>
                    </a:cxn>
                    <a:cxn ang="0">
                      <a:pos x="24" y="12"/>
                    </a:cxn>
                    <a:cxn ang="0">
                      <a:pos x="23" y="21"/>
                    </a:cxn>
                    <a:cxn ang="0">
                      <a:pos x="22" y="62"/>
                    </a:cxn>
                    <a:cxn ang="0">
                      <a:pos x="23" y="86"/>
                    </a:cxn>
                    <a:cxn ang="0">
                      <a:pos x="26" y="98"/>
                    </a:cxn>
                    <a:cxn ang="0">
                      <a:pos x="31" y="102"/>
                    </a:cxn>
                    <a:cxn ang="0">
                      <a:pos x="35" y="101"/>
                    </a:cxn>
                    <a:cxn ang="0">
                      <a:pos x="38" y="100"/>
                    </a:cxn>
                    <a:cxn ang="0">
                      <a:pos x="40" y="97"/>
                    </a:cxn>
                    <a:cxn ang="0">
                      <a:pos x="43" y="92"/>
                    </a:cxn>
                    <a:cxn ang="0">
                      <a:pos x="43" y="53"/>
                    </a:cxn>
                  </a:cxnLst>
                  <a:rect l="0" t="0" r="r" b="b"/>
                  <a:pathLst>
                    <a:path w="66" h="107">
                      <a:moveTo>
                        <a:pt x="66" y="53"/>
                      </a:moveTo>
                      <a:lnTo>
                        <a:pt x="65" y="67"/>
                      </a:lnTo>
                      <a:lnTo>
                        <a:pt x="61" y="82"/>
                      </a:lnTo>
                      <a:lnTo>
                        <a:pt x="60" y="86"/>
                      </a:lnTo>
                      <a:lnTo>
                        <a:pt x="59" y="89"/>
                      </a:lnTo>
                      <a:lnTo>
                        <a:pt x="55" y="95"/>
                      </a:lnTo>
                      <a:lnTo>
                        <a:pt x="52" y="98"/>
                      </a:lnTo>
                      <a:lnTo>
                        <a:pt x="48" y="101"/>
                      </a:lnTo>
                      <a:lnTo>
                        <a:pt x="45" y="103"/>
                      </a:lnTo>
                      <a:lnTo>
                        <a:pt x="43" y="105"/>
                      </a:lnTo>
                      <a:lnTo>
                        <a:pt x="40" y="106"/>
                      </a:lnTo>
                      <a:lnTo>
                        <a:pt x="38" y="106"/>
                      </a:lnTo>
                      <a:lnTo>
                        <a:pt x="35" y="107"/>
                      </a:lnTo>
                      <a:lnTo>
                        <a:pt x="29" y="107"/>
                      </a:lnTo>
                      <a:lnTo>
                        <a:pt x="23" y="105"/>
                      </a:lnTo>
                      <a:lnTo>
                        <a:pt x="19" y="103"/>
                      </a:lnTo>
                      <a:lnTo>
                        <a:pt x="12" y="96"/>
                      </a:lnTo>
                      <a:lnTo>
                        <a:pt x="6" y="89"/>
                      </a:lnTo>
                      <a:lnTo>
                        <a:pt x="3" y="79"/>
                      </a:lnTo>
                      <a:lnTo>
                        <a:pt x="1" y="66"/>
                      </a:lnTo>
                      <a:lnTo>
                        <a:pt x="0" y="55"/>
                      </a:lnTo>
                      <a:lnTo>
                        <a:pt x="1" y="38"/>
                      </a:lnTo>
                      <a:lnTo>
                        <a:pt x="5" y="24"/>
                      </a:lnTo>
                      <a:lnTo>
                        <a:pt x="9" y="13"/>
                      </a:lnTo>
                      <a:lnTo>
                        <a:pt x="16" y="6"/>
                      </a:lnTo>
                      <a:lnTo>
                        <a:pt x="24" y="1"/>
                      </a:lnTo>
                      <a:lnTo>
                        <a:pt x="32" y="0"/>
                      </a:lnTo>
                      <a:lnTo>
                        <a:pt x="42" y="1"/>
                      </a:lnTo>
                      <a:lnTo>
                        <a:pt x="50" y="6"/>
                      </a:lnTo>
                      <a:lnTo>
                        <a:pt x="57" y="12"/>
                      </a:lnTo>
                      <a:lnTo>
                        <a:pt x="61" y="22"/>
                      </a:lnTo>
                      <a:lnTo>
                        <a:pt x="65" y="37"/>
                      </a:lnTo>
                      <a:lnTo>
                        <a:pt x="66" y="53"/>
                      </a:lnTo>
                      <a:close/>
                      <a:moveTo>
                        <a:pt x="43" y="53"/>
                      </a:moveTo>
                      <a:lnTo>
                        <a:pt x="43" y="16"/>
                      </a:lnTo>
                      <a:lnTo>
                        <a:pt x="42" y="12"/>
                      </a:lnTo>
                      <a:lnTo>
                        <a:pt x="41" y="9"/>
                      </a:lnTo>
                      <a:lnTo>
                        <a:pt x="38" y="7"/>
                      </a:lnTo>
                      <a:lnTo>
                        <a:pt x="36" y="6"/>
                      </a:lnTo>
                      <a:lnTo>
                        <a:pt x="34" y="5"/>
                      </a:lnTo>
                      <a:lnTo>
                        <a:pt x="29" y="5"/>
                      </a:lnTo>
                      <a:lnTo>
                        <a:pt x="26" y="7"/>
                      </a:lnTo>
                      <a:lnTo>
                        <a:pt x="25" y="9"/>
                      </a:lnTo>
                      <a:lnTo>
                        <a:pt x="24" y="12"/>
                      </a:lnTo>
                      <a:lnTo>
                        <a:pt x="24" y="15"/>
                      </a:lnTo>
                      <a:lnTo>
                        <a:pt x="23" y="21"/>
                      </a:lnTo>
                      <a:lnTo>
                        <a:pt x="23" y="44"/>
                      </a:lnTo>
                      <a:lnTo>
                        <a:pt x="22" y="62"/>
                      </a:lnTo>
                      <a:lnTo>
                        <a:pt x="22" y="76"/>
                      </a:lnTo>
                      <a:lnTo>
                        <a:pt x="23" y="86"/>
                      </a:lnTo>
                      <a:lnTo>
                        <a:pt x="24" y="92"/>
                      </a:lnTo>
                      <a:lnTo>
                        <a:pt x="26" y="98"/>
                      </a:lnTo>
                      <a:lnTo>
                        <a:pt x="29" y="101"/>
                      </a:lnTo>
                      <a:lnTo>
                        <a:pt x="31" y="102"/>
                      </a:lnTo>
                      <a:lnTo>
                        <a:pt x="33" y="102"/>
                      </a:lnTo>
                      <a:lnTo>
                        <a:pt x="35" y="101"/>
                      </a:lnTo>
                      <a:lnTo>
                        <a:pt x="36" y="101"/>
                      </a:lnTo>
                      <a:lnTo>
                        <a:pt x="38" y="100"/>
                      </a:lnTo>
                      <a:lnTo>
                        <a:pt x="38" y="98"/>
                      </a:lnTo>
                      <a:lnTo>
                        <a:pt x="40" y="97"/>
                      </a:lnTo>
                      <a:lnTo>
                        <a:pt x="41" y="95"/>
                      </a:lnTo>
                      <a:lnTo>
                        <a:pt x="43" y="92"/>
                      </a:lnTo>
                      <a:lnTo>
                        <a:pt x="43" y="86"/>
                      </a:lnTo>
                      <a:lnTo>
                        <a:pt x="43" y="5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81" name="Freeform 153"/>
                <p:cNvSpPr>
                  <a:spLocks/>
                </p:cNvSpPr>
                <p:nvPr/>
              </p:nvSpPr>
              <p:spPr bwMode="auto">
                <a:xfrm>
                  <a:off x="4445832" y="3168054"/>
                  <a:ext cx="61607" cy="98946"/>
                </a:xfrm>
                <a:custGeom>
                  <a:avLst/>
                  <a:gdLst/>
                  <a:ahLst/>
                  <a:cxnLst>
                    <a:cxn ang="0">
                      <a:pos x="19" y="0"/>
                    </a:cxn>
                    <a:cxn ang="0">
                      <a:pos x="66" y="0"/>
                    </a:cxn>
                    <a:cxn ang="0">
                      <a:pos x="58" y="20"/>
                    </a:cxn>
                    <a:cxn ang="0">
                      <a:pos x="17" y="20"/>
                    </a:cxn>
                    <a:cxn ang="0">
                      <a:pos x="12" y="30"/>
                    </a:cxn>
                    <a:cxn ang="0">
                      <a:pos x="29" y="31"/>
                    </a:cxn>
                    <a:cxn ang="0">
                      <a:pos x="43" y="35"/>
                    </a:cxn>
                    <a:cxn ang="0">
                      <a:pos x="55" y="42"/>
                    </a:cxn>
                    <a:cxn ang="0">
                      <a:pos x="61" y="50"/>
                    </a:cxn>
                    <a:cxn ang="0">
                      <a:pos x="64" y="59"/>
                    </a:cxn>
                    <a:cxn ang="0">
                      <a:pos x="66" y="68"/>
                    </a:cxn>
                    <a:cxn ang="0">
                      <a:pos x="64" y="78"/>
                    </a:cxn>
                    <a:cxn ang="0">
                      <a:pos x="61" y="88"/>
                    </a:cxn>
                    <a:cxn ang="0">
                      <a:pos x="58" y="93"/>
                    </a:cxn>
                    <a:cxn ang="0">
                      <a:pos x="52" y="98"/>
                    </a:cxn>
                    <a:cxn ang="0">
                      <a:pos x="45" y="101"/>
                    </a:cxn>
                    <a:cxn ang="0">
                      <a:pos x="35" y="104"/>
                    </a:cxn>
                    <a:cxn ang="0">
                      <a:pos x="24" y="106"/>
                    </a:cxn>
                    <a:cxn ang="0">
                      <a:pos x="16" y="106"/>
                    </a:cxn>
                    <a:cxn ang="0">
                      <a:pos x="9" y="104"/>
                    </a:cxn>
                    <a:cxn ang="0">
                      <a:pos x="5" y="101"/>
                    </a:cxn>
                    <a:cxn ang="0">
                      <a:pos x="1" y="97"/>
                    </a:cxn>
                    <a:cxn ang="0">
                      <a:pos x="0" y="95"/>
                    </a:cxn>
                    <a:cxn ang="0">
                      <a:pos x="0" y="90"/>
                    </a:cxn>
                    <a:cxn ang="0">
                      <a:pos x="3" y="88"/>
                    </a:cxn>
                    <a:cxn ang="0">
                      <a:pos x="5" y="87"/>
                    </a:cxn>
                    <a:cxn ang="0">
                      <a:pos x="6" y="85"/>
                    </a:cxn>
                    <a:cxn ang="0">
                      <a:pos x="10" y="85"/>
                    </a:cxn>
                    <a:cxn ang="0">
                      <a:pos x="12" y="86"/>
                    </a:cxn>
                    <a:cxn ang="0">
                      <a:pos x="14" y="86"/>
                    </a:cxn>
                    <a:cxn ang="0">
                      <a:pos x="15" y="87"/>
                    </a:cxn>
                    <a:cxn ang="0">
                      <a:pos x="18" y="88"/>
                    </a:cxn>
                    <a:cxn ang="0">
                      <a:pos x="20" y="90"/>
                    </a:cxn>
                    <a:cxn ang="0">
                      <a:pos x="24" y="92"/>
                    </a:cxn>
                    <a:cxn ang="0">
                      <a:pos x="26" y="94"/>
                    </a:cxn>
                    <a:cxn ang="0">
                      <a:pos x="29" y="96"/>
                    </a:cxn>
                    <a:cxn ang="0">
                      <a:pos x="31" y="97"/>
                    </a:cxn>
                    <a:cxn ang="0">
                      <a:pos x="32" y="97"/>
                    </a:cxn>
                    <a:cxn ang="0">
                      <a:pos x="35" y="99"/>
                    </a:cxn>
                    <a:cxn ang="0">
                      <a:pos x="38" y="99"/>
                    </a:cxn>
                    <a:cxn ang="0">
                      <a:pos x="41" y="98"/>
                    </a:cxn>
                    <a:cxn ang="0">
                      <a:pos x="45" y="97"/>
                    </a:cxn>
                    <a:cxn ang="0">
                      <a:pos x="48" y="94"/>
                    </a:cxn>
                    <a:cxn ang="0">
                      <a:pos x="50" y="91"/>
                    </a:cxn>
                    <a:cxn ang="0">
                      <a:pos x="52" y="89"/>
                    </a:cxn>
                    <a:cxn ang="0">
                      <a:pos x="53" y="87"/>
                    </a:cxn>
                    <a:cxn ang="0">
                      <a:pos x="53" y="83"/>
                    </a:cxn>
                    <a:cxn ang="0">
                      <a:pos x="52" y="74"/>
                    </a:cxn>
                    <a:cxn ang="0">
                      <a:pos x="47" y="66"/>
                    </a:cxn>
                    <a:cxn ang="0">
                      <a:pos x="40" y="60"/>
                    </a:cxn>
                    <a:cxn ang="0">
                      <a:pos x="24" y="55"/>
                    </a:cxn>
                    <a:cxn ang="0">
                      <a:pos x="6" y="52"/>
                    </a:cxn>
                    <a:cxn ang="0">
                      <a:pos x="0" y="52"/>
                    </a:cxn>
                    <a:cxn ang="0">
                      <a:pos x="19" y="0"/>
                    </a:cxn>
                  </a:cxnLst>
                  <a:rect l="0" t="0" r="r" b="b"/>
                  <a:pathLst>
                    <a:path w="66" h="106">
                      <a:moveTo>
                        <a:pt x="19" y="0"/>
                      </a:moveTo>
                      <a:lnTo>
                        <a:pt x="66" y="0"/>
                      </a:lnTo>
                      <a:lnTo>
                        <a:pt x="58" y="20"/>
                      </a:lnTo>
                      <a:lnTo>
                        <a:pt x="17" y="20"/>
                      </a:lnTo>
                      <a:lnTo>
                        <a:pt x="12" y="30"/>
                      </a:lnTo>
                      <a:lnTo>
                        <a:pt x="29" y="31"/>
                      </a:lnTo>
                      <a:lnTo>
                        <a:pt x="43" y="35"/>
                      </a:lnTo>
                      <a:lnTo>
                        <a:pt x="55" y="42"/>
                      </a:lnTo>
                      <a:lnTo>
                        <a:pt x="61" y="50"/>
                      </a:lnTo>
                      <a:lnTo>
                        <a:pt x="64" y="59"/>
                      </a:lnTo>
                      <a:lnTo>
                        <a:pt x="66" y="68"/>
                      </a:lnTo>
                      <a:lnTo>
                        <a:pt x="64" y="78"/>
                      </a:lnTo>
                      <a:lnTo>
                        <a:pt x="61" y="88"/>
                      </a:lnTo>
                      <a:lnTo>
                        <a:pt x="58" y="93"/>
                      </a:lnTo>
                      <a:lnTo>
                        <a:pt x="52" y="98"/>
                      </a:lnTo>
                      <a:lnTo>
                        <a:pt x="45" y="101"/>
                      </a:lnTo>
                      <a:lnTo>
                        <a:pt x="35" y="104"/>
                      </a:lnTo>
                      <a:lnTo>
                        <a:pt x="24" y="106"/>
                      </a:lnTo>
                      <a:lnTo>
                        <a:pt x="16" y="106"/>
                      </a:lnTo>
                      <a:lnTo>
                        <a:pt x="9" y="104"/>
                      </a:lnTo>
                      <a:lnTo>
                        <a:pt x="5" y="101"/>
                      </a:lnTo>
                      <a:lnTo>
                        <a:pt x="1" y="97"/>
                      </a:lnTo>
                      <a:lnTo>
                        <a:pt x="0" y="95"/>
                      </a:lnTo>
                      <a:lnTo>
                        <a:pt x="0" y="90"/>
                      </a:lnTo>
                      <a:lnTo>
                        <a:pt x="3" y="88"/>
                      </a:lnTo>
                      <a:lnTo>
                        <a:pt x="5" y="87"/>
                      </a:lnTo>
                      <a:lnTo>
                        <a:pt x="6" y="85"/>
                      </a:lnTo>
                      <a:lnTo>
                        <a:pt x="10" y="85"/>
                      </a:lnTo>
                      <a:lnTo>
                        <a:pt x="12" y="86"/>
                      </a:lnTo>
                      <a:lnTo>
                        <a:pt x="14" y="86"/>
                      </a:lnTo>
                      <a:lnTo>
                        <a:pt x="15" y="87"/>
                      </a:lnTo>
                      <a:lnTo>
                        <a:pt x="18" y="88"/>
                      </a:lnTo>
                      <a:lnTo>
                        <a:pt x="20" y="90"/>
                      </a:lnTo>
                      <a:lnTo>
                        <a:pt x="24" y="92"/>
                      </a:lnTo>
                      <a:lnTo>
                        <a:pt x="26" y="94"/>
                      </a:lnTo>
                      <a:lnTo>
                        <a:pt x="29" y="96"/>
                      </a:lnTo>
                      <a:lnTo>
                        <a:pt x="31" y="97"/>
                      </a:lnTo>
                      <a:lnTo>
                        <a:pt x="32" y="97"/>
                      </a:lnTo>
                      <a:lnTo>
                        <a:pt x="35" y="99"/>
                      </a:lnTo>
                      <a:lnTo>
                        <a:pt x="38" y="99"/>
                      </a:lnTo>
                      <a:lnTo>
                        <a:pt x="41" y="98"/>
                      </a:lnTo>
                      <a:lnTo>
                        <a:pt x="45" y="97"/>
                      </a:lnTo>
                      <a:lnTo>
                        <a:pt x="48" y="94"/>
                      </a:lnTo>
                      <a:lnTo>
                        <a:pt x="50" y="91"/>
                      </a:lnTo>
                      <a:lnTo>
                        <a:pt x="52" y="89"/>
                      </a:lnTo>
                      <a:lnTo>
                        <a:pt x="53" y="87"/>
                      </a:lnTo>
                      <a:lnTo>
                        <a:pt x="53" y="83"/>
                      </a:lnTo>
                      <a:lnTo>
                        <a:pt x="52" y="74"/>
                      </a:lnTo>
                      <a:lnTo>
                        <a:pt x="47" y="66"/>
                      </a:lnTo>
                      <a:lnTo>
                        <a:pt x="40" y="60"/>
                      </a:lnTo>
                      <a:lnTo>
                        <a:pt x="24" y="55"/>
                      </a:lnTo>
                      <a:lnTo>
                        <a:pt x="6" y="52"/>
                      </a:lnTo>
                      <a:lnTo>
                        <a:pt x="0" y="52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82" name="Freeform 154"/>
                <p:cNvSpPr>
                  <a:spLocks noEditPoints="1"/>
                </p:cNvSpPr>
                <p:nvPr/>
              </p:nvSpPr>
              <p:spPr bwMode="auto">
                <a:xfrm>
                  <a:off x="4263809" y="2719998"/>
                  <a:ext cx="62541" cy="99879"/>
                </a:xfrm>
                <a:custGeom>
                  <a:avLst/>
                  <a:gdLst/>
                  <a:ahLst/>
                  <a:cxnLst>
                    <a:cxn ang="0">
                      <a:pos x="67" y="53"/>
                    </a:cxn>
                    <a:cxn ang="0">
                      <a:pos x="66" y="68"/>
                    </a:cxn>
                    <a:cxn ang="0">
                      <a:pos x="62" y="82"/>
                    </a:cxn>
                    <a:cxn ang="0">
                      <a:pos x="61" y="86"/>
                    </a:cxn>
                    <a:cxn ang="0">
                      <a:pos x="59" y="90"/>
                    </a:cxn>
                    <a:cxn ang="0">
                      <a:pos x="55" y="96"/>
                    </a:cxn>
                    <a:cxn ang="0">
                      <a:pos x="49" y="101"/>
                    </a:cxn>
                    <a:cxn ang="0">
                      <a:pos x="45" y="103"/>
                    </a:cxn>
                    <a:cxn ang="0">
                      <a:pos x="44" y="105"/>
                    </a:cxn>
                    <a:cxn ang="0">
                      <a:pos x="41" y="106"/>
                    </a:cxn>
                    <a:cxn ang="0">
                      <a:pos x="39" y="106"/>
                    </a:cxn>
                    <a:cxn ang="0">
                      <a:pos x="36" y="107"/>
                    </a:cxn>
                    <a:cxn ang="0">
                      <a:pos x="29" y="107"/>
                    </a:cxn>
                    <a:cxn ang="0">
                      <a:pos x="23" y="105"/>
                    </a:cxn>
                    <a:cxn ang="0">
                      <a:pos x="19" y="103"/>
                    </a:cxn>
                    <a:cxn ang="0">
                      <a:pos x="13" y="96"/>
                    </a:cxn>
                    <a:cxn ang="0">
                      <a:pos x="7" y="89"/>
                    </a:cxn>
                    <a:cxn ang="0">
                      <a:pos x="3" y="79"/>
                    </a:cxn>
                    <a:cxn ang="0">
                      <a:pos x="1" y="67"/>
                    </a:cxn>
                    <a:cxn ang="0">
                      <a:pos x="0" y="55"/>
                    </a:cxn>
                    <a:cxn ang="0">
                      <a:pos x="1" y="39"/>
                    </a:cxn>
                    <a:cxn ang="0">
                      <a:pos x="5" y="24"/>
                    </a:cxn>
                    <a:cxn ang="0">
                      <a:pos x="10" y="13"/>
                    </a:cxn>
                    <a:cxn ang="0">
                      <a:pos x="17" y="6"/>
                    </a:cxn>
                    <a:cxn ang="0">
                      <a:pos x="24" y="1"/>
                    </a:cxn>
                    <a:cxn ang="0">
                      <a:pos x="33" y="0"/>
                    </a:cxn>
                    <a:cxn ang="0">
                      <a:pos x="43" y="1"/>
                    </a:cxn>
                    <a:cxn ang="0">
                      <a:pos x="50" y="6"/>
                    </a:cxn>
                    <a:cxn ang="0">
                      <a:pos x="57" y="12"/>
                    </a:cxn>
                    <a:cxn ang="0">
                      <a:pos x="62" y="22"/>
                    </a:cxn>
                    <a:cxn ang="0">
                      <a:pos x="66" y="38"/>
                    </a:cxn>
                    <a:cxn ang="0">
                      <a:pos x="67" y="53"/>
                    </a:cxn>
                    <a:cxn ang="0">
                      <a:pos x="44" y="53"/>
                    </a:cxn>
                    <a:cxn ang="0">
                      <a:pos x="44" y="16"/>
                    </a:cxn>
                    <a:cxn ang="0">
                      <a:pos x="43" y="12"/>
                    </a:cxn>
                    <a:cxn ang="0">
                      <a:pos x="42" y="10"/>
                    </a:cxn>
                    <a:cxn ang="0">
                      <a:pos x="39" y="8"/>
                    </a:cxn>
                    <a:cxn ang="0">
                      <a:pos x="37" y="6"/>
                    </a:cxn>
                    <a:cxn ang="0">
                      <a:pos x="35" y="5"/>
                    </a:cxn>
                    <a:cxn ang="0">
                      <a:pos x="29" y="5"/>
                    </a:cxn>
                    <a:cxn ang="0">
                      <a:pos x="28" y="6"/>
                    </a:cxn>
                    <a:cxn ang="0">
                      <a:pos x="27" y="8"/>
                    </a:cxn>
                    <a:cxn ang="0">
                      <a:pos x="25" y="10"/>
                    </a:cxn>
                    <a:cxn ang="0">
                      <a:pos x="25" y="12"/>
                    </a:cxn>
                    <a:cxn ang="0">
                      <a:pos x="24" y="15"/>
                    </a:cxn>
                    <a:cxn ang="0">
                      <a:pos x="23" y="21"/>
                    </a:cxn>
                    <a:cxn ang="0">
                      <a:pos x="23" y="86"/>
                    </a:cxn>
                    <a:cxn ang="0">
                      <a:pos x="24" y="93"/>
                    </a:cxn>
                    <a:cxn ang="0">
                      <a:pos x="26" y="98"/>
                    </a:cxn>
                    <a:cxn ang="0">
                      <a:pos x="29" y="101"/>
                    </a:cxn>
                    <a:cxn ang="0">
                      <a:pos x="32" y="102"/>
                    </a:cxn>
                    <a:cxn ang="0">
                      <a:pos x="34" y="102"/>
                    </a:cxn>
                    <a:cxn ang="0">
                      <a:pos x="36" y="101"/>
                    </a:cxn>
                    <a:cxn ang="0">
                      <a:pos x="37" y="101"/>
                    </a:cxn>
                    <a:cxn ang="0">
                      <a:pos x="39" y="100"/>
                    </a:cxn>
                    <a:cxn ang="0">
                      <a:pos x="39" y="98"/>
                    </a:cxn>
                    <a:cxn ang="0">
                      <a:pos x="41" y="97"/>
                    </a:cxn>
                    <a:cxn ang="0">
                      <a:pos x="43" y="96"/>
                    </a:cxn>
                    <a:cxn ang="0">
                      <a:pos x="44" y="93"/>
                    </a:cxn>
                    <a:cxn ang="0">
                      <a:pos x="44" y="86"/>
                    </a:cxn>
                    <a:cxn ang="0">
                      <a:pos x="44" y="53"/>
                    </a:cxn>
                  </a:cxnLst>
                  <a:rect l="0" t="0" r="r" b="b"/>
                  <a:pathLst>
                    <a:path w="67" h="107">
                      <a:moveTo>
                        <a:pt x="67" y="53"/>
                      </a:moveTo>
                      <a:lnTo>
                        <a:pt x="66" y="68"/>
                      </a:lnTo>
                      <a:lnTo>
                        <a:pt x="62" y="82"/>
                      </a:lnTo>
                      <a:lnTo>
                        <a:pt x="61" y="86"/>
                      </a:lnTo>
                      <a:lnTo>
                        <a:pt x="59" y="90"/>
                      </a:lnTo>
                      <a:lnTo>
                        <a:pt x="55" y="96"/>
                      </a:lnTo>
                      <a:lnTo>
                        <a:pt x="49" y="101"/>
                      </a:lnTo>
                      <a:lnTo>
                        <a:pt x="45" y="103"/>
                      </a:lnTo>
                      <a:lnTo>
                        <a:pt x="44" y="105"/>
                      </a:lnTo>
                      <a:lnTo>
                        <a:pt x="41" y="106"/>
                      </a:lnTo>
                      <a:lnTo>
                        <a:pt x="39" y="106"/>
                      </a:lnTo>
                      <a:lnTo>
                        <a:pt x="36" y="107"/>
                      </a:lnTo>
                      <a:lnTo>
                        <a:pt x="29" y="107"/>
                      </a:lnTo>
                      <a:lnTo>
                        <a:pt x="23" y="105"/>
                      </a:lnTo>
                      <a:lnTo>
                        <a:pt x="19" y="103"/>
                      </a:lnTo>
                      <a:lnTo>
                        <a:pt x="13" y="96"/>
                      </a:lnTo>
                      <a:lnTo>
                        <a:pt x="7" y="89"/>
                      </a:lnTo>
                      <a:lnTo>
                        <a:pt x="3" y="79"/>
                      </a:lnTo>
                      <a:lnTo>
                        <a:pt x="1" y="67"/>
                      </a:lnTo>
                      <a:lnTo>
                        <a:pt x="0" y="55"/>
                      </a:lnTo>
                      <a:lnTo>
                        <a:pt x="1" y="39"/>
                      </a:lnTo>
                      <a:lnTo>
                        <a:pt x="5" y="24"/>
                      </a:lnTo>
                      <a:lnTo>
                        <a:pt x="10" y="13"/>
                      </a:lnTo>
                      <a:lnTo>
                        <a:pt x="17" y="6"/>
                      </a:lnTo>
                      <a:lnTo>
                        <a:pt x="24" y="1"/>
                      </a:lnTo>
                      <a:lnTo>
                        <a:pt x="33" y="0"/>
                      </a:lnTo>
                      <a:lnTo>
                        <a:pt x="43" y="1"/>
                      </a:lnTo>
                      <a:lnTo>
                        <a:pt x="50" y="6"/>
                      </a:lnTo>
                      <a:lnTo>
                        <a:pt x="57" y="12"/>
                      </a:lnTo>
                      <a:lnTo>
                        <a:pt x="62" y="22"/>
                      </a:lnTo>
                      <a:lnTo>
                        <a:pt x="66" y="38"/>
                      </a:lnTo>
                      <a:lnTo>
                        <a:pt x="67" y="53"/>
                      </a:lnTo>
                      <a:close/>
                      <a:moveTo>
                        <a:pt x="44" y="53"/>
                      </a:moveTo>
                      <a:lnTo>
                        <a:pt x="44" y="16"/>
                      </a:lnTo>
                      <a:lnTo>
                        <a:pt x="43" y="12"/>
                      </a:lnTo>
                      <a:lnTo>
                        <a:pt x="42" y="10"/>
                      </a:lnTo>
                      <a:lnTo>
                        <a:pt x="39" y="8"/>
                      </a:lnTo>
                      <a:lnTo>
                        <a:pt x="37" y="6"/>
                      </a:lnTo>
                      <a:lnTo>
                        <a:pt x="35" y="5"/>
                      </a:lnTo>
                      <a:lnTo>
                        <a:pt x="29" y="5"/>
                      </a:lnTo>
                      <a:lnTo>
                        <a:pt x="28" y="6"/>
                      </a:lnTo>
                      <a:lnTo>
                        <a:pt x="27" y="8"/>
                      </a:lnTo>
                      <a:lnTo>
                        <a:pt x="25" y="10"/>
                      </a:lnTo>
                      <a:lnTo>
                        <a:pt x="25" y="12"/>
                      </a:lnTo>
                      <a:lnTo>
                        <a:pt x="24" y="15"/>
                      </a:lnTo>
                      <a:lnTo>
                        <a:pt x="23" y="21"/>
                      </a:lnTo>
                      <a:lnTo>
                        <a:pt x="23" y="86"/>
                      </a:lnTo>
                      <a:lnTo>
                        <a:pt x="24" y="93"/>
                      </a:lnTo>
                      <a:lnTo>
                        <a:pt x="26" y="98"/>
                      </a:lnTo>
                      <a:lnTo>
                        <a:pt x="29" y="101"/>
                      </a:lnTo>
                      <a:lnTo>
                        <a:pt x="32" y="102"/>
                      </a:lnTo>
                      <a:lnTo>
                        <a:pt x="34" y="102"/>
                      </a:lnTo>
                      <a:lnTo>
                        <a:pt x="36" y="101"/>
                      </a:lnTo>
                      <a:lnTo>
                        <a:pt x="37" y="101"/>
                      </a:lnTo>
                      <a:lnTo>
                        <a:pt x="39" y="100"/>
                      </a:lnTo>
                      <a:lnTo>
                        <a:pt x="39" y="98"/>
                      </a:lnTo>
                      <a:lnTo>
                        <a:pt x="41" y="97"/>
                      </a:lnTo>
                      <a:lnTo>
                        <a:pt x="43" y="96"/>
                      </a:lnTo>
                      <a:lnTo>
                        <a:pt x="44" y="93"/>
                      </a:lnTo>
                      <a:lnTo>
                        <a:pt x="44" y="86"/>
                      </a:lnTo>
                      <a:lnTo>
                        <a:pt x="44" y="5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83" name="Freeform 155"/>
                <p:cNvSpPr>
                  <a:spLocks/>
                </p:cNvSpPr>
                <p:nvPr/>
              </p:nvSpPr>
              <p:spPr bwMode="auto">
                <a:xfrm>
                  <a:off x="4337551" y="2796540"/>
                  <a:ext cx="23336" cy="23336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16" y="1"/>
                    </a:cxn>
                    <a:cxn ang="0">
                      <a:pos x="18" y="2"/>
                    </a:cxn>
                    <a:cxn ang="0">
                      <a:pos x="21" y="4"/>
                    </a:cxn>
                    <a:cxn ang="0">
                      <a:pos x="22" y="6"/>
                    </a:cxn>
                    <a:cxn ang="0">
                      <a:pos x="24" y="8"/>
                    </a:cxn>
                    <a:cxn ang="0">
                      <a:pos x="24" y="11"/>
                    </a:cxn>
                    <a:cxn ang="0">
                      <a:pos x="25" y="14"/>
                    </a:cxn>
                    <a:cxn ang="0">
                      <a:pos x="24" y="16"/>
                    </a:cxn>
                    <a:cxn ang="0">
                      <a:pos x="23" y="18"/>
                    </a:cxn>
                    <a:cxn ang="0">
                      <a:pos x="21" y="21"/>
                    </a:cxn>
                    <a:cxn ang="0">
                      <a:pos x="19" y="23"/>
                    </a:cxn>
                    <a:cxn ang="0">
                      <a:pos x="18" y="24"/>
                    </a:cxn>
                    <a:cxn ang="0">
                      <a:pos x="15" y="25"/>
                    </a:cxn>
                    <a:cxn ang="0">
                      <a:pos x="10" y="25"/>
                    </a:cxn>
                    <a:cxn ang="0">
                      <a:pos x="6" y="23"/>
                    </a:cxn>
                    <a:cxn ang="0">
                      <a:pos x="4" y="21"/>
                    </a:cxn>
                    <a:cxn ang="0">
                      <a:pos x="0" y="14"/>
                    </a:cxn>
                    <a:cxn ang="0">
                      <a:pos x="1" y="9"/>
                    </a:cxn>
                    <a:cxn ang="0">
                      <a:pos x="4" y="4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25" h="25">
                      <a:moveTo>
                        <a:pt x="12" y="0"/>
                      </a:moveTo>
                      <a:lnTo>
                        <a:pt x="16" y="1"/>
                      </a:lnTo>
                      <a:lnTo>
                        <a:pt x="18" y="2"/>
                      </a:lnTo>
                      <a:lnTo>
                        <a:pt x="21" y="4"/>
                      </a:lnTo>
                      <a:lnTo>
                        <a:pt x="22" y="6"/>
                      </a:lnTo>
                      <a:lnTo>
                        <a:pt x="24" y="8"/>
                      </a:lnTo>
                      <a:lnTo>
                        <a:pt x="24" y="11"/>
                      </a:lnTo>
                      <a:lnTo>
                        <a:pt x="25" y="14"/>
                      </a:lnTo>
                      <a:lnTo>
                        <a:pt x="24" y="16"/>
                      </a:lnTo>
                      <a:lnTo>
                        <a:pt x="23" y="18"/>
                      </a:lnTo>
                      <a:lnTo>
                        <a:pt x="21" y="21"/>
                      </a:lnTo>
                      <a:lnTo>
                        <a:pt x="19" y="23"/>
                      </a:lnTo>
                      <a:lnTo>
                        <a:pt x="18" y="24"/>
                      </a:lnTo>
                      <a:lnTo>
                        <a:pt x="15" y="25"/>
                      </a:lnTo>
                      <a:lnTo>
                        <a:pt x="10" y="25"/>
                      </a:lnTo>
                      <a:lnTo>
                        <a:pt x="6" y="23"/>
                      </a:lnTo>
                      <a:lnTo>
                        <a:pt x="4" y="21"/>
                      </a:lnTo>
                      <a:lnTo>
                        <a:pt x="0" y="14"/>
                      </a:lnTo>
                      <a:lnTo>
                        <a:pt x="1" y="9"/>
                      </a:lnTo>
                      <a:lnTo>
                        <a:pt x="4" y="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84" name="Freeform 156"/>
                <p:cNvSpPr>
                  <a:spLocks noEditPoints="1"/>
                </p:cNvSpPr>
                <p:nvPr/>
              </p:nvSpPr>
              <p:spPr bwMode="auto">
                <a:xfrm>
                  <a:off x="4373023" y="2719998"/>
                  <a:ext cx="61607" cy="99879"/>
                </a:xfrm>
                <a:custGeom>
                  <a:avLst/>
                  <a:gdLst/>
                  <a:ahLst/>
                  <a:cxnLst>
                    <a:cxn ang="0">
                      <a:pos x="65" y="68"/>
                    </a:cxn>
                    <a:cxn ang="0">
                      <a:pos x="60" y="86"/>
                    </a:cxn>
                    <a:cxn ang="0">
                      <a:pos x="58" y="93"/>
                    </a:cxn>
                    <a:cxn ang="0">
                      <a:pos x="45" y="103"/>
                    </a:cxn>
                    <a:cxn ang="0">
                      <a:pos x="40" y="106"/>
                    </a:cxn>
                    <a:cxn ang="0">
                      <a:pos x="35" y="107"/>
                    </a:cxn>
                    <a:cxn ang="0">
                      <a:pos x="23" y="105"/>
                    </a:cxn>
                    <a:cxn ang="0">
                      <a:pos x="16" y="100"/>
                    </a:cxn>
                    <a:cxn ang="0">
                      <a:pos x="9" y="93"/>
                    </a:cxn>
                    <a:cxn ang="0">
                      <a:pos x="5" y="84"/>
                    </a:cxn>
                    <a:cxn ang="0">
                      <a:pos x="1" y="67"/>
                    </a:cxn>
                    <a:cxn ang="0">
                      <a:pos x="1" y="39"/>
                    </a:cxn>
                    <a:cxn ang="0">
                      <a:pos x="9" y="13"/>
                    </a:cxn>
                    <a:cxn ang="0">
                      <a:pos x="24" y="1"/>
                    </a:cxn>
                    <a:cxn ang="0">
                      <a:pos x="42" y="1"/>
                    </a:cxn>
                    <a:cxn ang="0">
                      <a:pos x="57" y="12"/>
                    </a:cxn>
                    <a:cxn ang="0">
                      <a:pos x="65" y="38"/>
                    </a:cxn>
                    <a:cxn ang="0">
                      <a:pos x="44" y="53"/>
                    </a:cxn>
                    <a:cxn ang="0">
                      <a:pos x="43" y="16"/>
                    </a:cxn>
                    <a:cxn ang="0">
                      <a:pos x="41" y="10"/>
                    </a:cxn>
                    <a:cxn ang="0">
                      <a:pos x="37" y="7"/>
                    </a:cxn>
                    <a:cxn ang="0">
                      <a:pos x="34" y="5"/>
                    </a:cxn>
                    <a:cxn ang="0">
                      <a:pos x="28" y="6"/>
                    </a:cxn>
                    <a:cxn ang="0">
                      <a:pos x="25" y="10"/>
                    </a:cxn>
                    <a:cxn ang="0">
                      <a:pos x="24" y="15"/>
                    </a:cxn>
                    <a:cxn ang="0">
                      <a:pos x="23" y="86"/>
                    </a:cxn>
                    <a:cxn ang="0">
                      <a:pos x="26" y="98"/>
                    </a:cxn>
                    <a:cxn ang="0">
                      <a:pos x="32" y="102"/>
                    </a:cxn>
                    <a:cxn ang="0">
                      <a:pos x="35" y="101"/>
                    </a:cxn>
                    <a:cxn ang="0">
                      <a:pos x="38" y="100"/>
                    </a:cxn>
                    <a:cxn ang="0">
                      <a:pos x="41" y="96"/>
                    </a:cxn>
                    <a:cxn ang="0">
                      <a:pos x="44" y="86"/>
                    </a:cxn>
                  </a:cxnLst>
                  <a:rect l="0" t="0" r="r" b="b"/>
                  <a:pathLst>
                    <a:path w="66" h="107">
                      <a:moveTo>
                        <a:pt x="66" y="53"/>
                      </a:moveTo>
                      <a:lnTo>
                        <a:pt x="65" y="68"/>
                      </a:lnTo>
                      <a:lnTo>
                        <a:pt x="61" y="82"/>
                      </a:lnTo>
                      <a:lnTo>
                        <a:pt x="60" y="86"/>
                      </a:lnTo>
                      <a:lnTo>
                        <a:pt x="59" y="90"/>
                      </a:lnTo>
                      <a:lnTo>
                        <a:pt x="58" y="93"/>
                      </a:lnTo>
                      <a:lnTo>
                        <a:pt x="49" y="101"/>
                      </a:lnTo>
                      <a:lnTo>
                        <a:pt x="45" y="103"/>
                      </a:lnTo>
                      <a:lnTo>
                        <a:pt x="43" y="105"/>
                      </a:lnTo>
                      <a:lnTo>
                        <a:pt x="40" y="106"/>
                      </a:lnTo>
                      <a:lnTo>
                        <a:pt x="38" y="106"/>
                      </a:lnTo>
                      <a:lnTo>
                        <a:pt x="35" y="107"/>
                      </a:lnTo>
                      <a:lnTo>
                        <a:pt x="29" y="107"/>
                      </a:lnTo>
                      <a:lnTo>
                        <a:pt x="23" y="105"/>
                      </a:lnTo>
                      <a:lnTo>
                        <a:pt x="19" y="103"/>
                      </a:lnTo>
                      <a:lnTo>
                        <a:pt x="16" y="100"/>
                      </a:lnTo>
                      <a:lnTo>
                        <a:pt x="13" y="96"/>
                      </a:lnTo>
                      <a:lnTo>
                        <a:pt x="9" y="93"/>
                      </a:lnTo>
                      <a:lnTo>
                        <a:pt x="6" y="89"/>
                      </a:lnTo>
                      <a:lnTo>
                        <a:pt x="5" y="84"/>
                      </a:lnTo>
                      <a:lnTo>
                        <a:pt x="4" y="79"/>
                      </a:lnTo>
                      <a:lnTo>
                        <a:pt x="1" y="67"/>
                      </a:lnTo>
                      <a:lnTo>
                        <a:pt x="0" y="55"/>
                      </a:lnTo>
                      <a:lnTo>
                        <a:pt x="1" y="39"/>
                      </a:lnTo>
                      <a:lnTo>
                        <a:pt x="5" y="24"/>
                      </a:lnTo>
                      <a:lnTo>
                        <a:pt x="9" y="13"/>
                      </a:lnTo>
                      <a:lnTo>
                        <a:pt x="16" y="6"/>
                      </a:lnTo>
                      <a:lnTo>
                        <a:pt x="24" y="1"/>
                      </a:lnTo>
                      <a:lnTo>
                        <a:pt x="32" y="0"/>
                      </a:lnTo>
                      <a:lnTo>
                        <a:pt x="42" y="1"/>
                      </a:lnTo>
                      <a:lnTo>
                        <a:pt x="50" y="6"/>
                      </a:lnTo>
                      <a:lnTo>
                        <a:pt x="57" y="12"/>
                      </a:lnTo>
                      <a:lnTo>
                        <a:pt x="61" y="22"/>
                      </a:lnTo>
                      <a:lnTo>
                        <a:pt x="65" y="38"/>
                      </a:lnTo>
                      <a:lnTo>
                        <a:pt x="66" y="53"/>
                      </a:lnTo>
                      <a:close/>
                      <a:moveTo>
                        <a:pt x="44" y="53"/>
                      </a:moveTo>
                      <a:lnTo>
                        <a:pt x="44" y="21"/>
                      </a:lnTo>
                      <a:lnTo>
                        <a:pt x="43" y="16"/>
                      </a:lnTo>
                      <a:lnTo>
                        <a:pt x="42" y="12"/>
                      </a:lnTo>
                      <a:lnTo>
                        <a:pt x="41" y="10"/>
                      </a:lnTo>
                      <a:lnTo>
                        <a:pt x="39" y="8"/>
                      </a:lnTo>
                      <a:lnTo>
                        <a:pt x="37" y="7"/>
                      </a:lnTo>
                      <a:lnTo>
                        <a:pt x="36" y="6"/>
                      </a:lnTo>
                      <a:lnTo>
                        <a:pt x="34" y="5"/>
                      </a:lnTo>
                      <a:lnTo>
                        <a:pt x="29" y="5"/>
                      </a:lnTo>
                      <a:lnTo>
                        <a:pt x="28" y="6"/>
                      </a:lnTo>
                      <a:lnTo>
                        <a:pt x="27" y="8"/>
                      </a:lnTo>
                      <a:lnTo>
                        <a:pt x="25" y="10"/>
                      </a:lnTo>
                      <a:lnTo>
                        <a:pt x="25" y="12"/>
                      </a:lnTo>
                      <a:lnTo>
                        <a:pt x="24" y="15"/>
                      </a:lnTo>
                      <a:lnTo>
                        <a:pt x="23" y="21"/>
                      </a:lnTo>
                      <a:lnTo>
                        <a:pt x="23" y="86"/>
                      </a:lnTo>
                      <a:lnTo>
                        <a:pt x="24" y="93"/>
                      </a:lnTo>
                      <a:lnTo>
                        <a:pt x="26" y="98"/>
                      </a:lnTo>
                      <a:lnTo>
                        <a:pt x="28" y="100"/>
                      </a:lnTo>
                      <a:lnTo>
                        <a:pt x="32" y="102"/>
                      </a:lnTo>
                      <a:lnTo>
                        <a:pt x="34" y="102"/>
                      </a:lnTo>
                      <a:lnTo>
                        <a:pt x="35" y="101"/>
                      </a:lnTo>
                      <a:lnTo>
                        <a:pt x="37" y="101"/>
                      </a:lnTo>
                      <a:lnTo>
                        <a:pt x="38" y="100"/>
                      </a:lnTo>
                      <a:lnTo>
                        <a:pt x="39" y="98"/>
                      </a:lnTo>
                      <a:lnTo>
                        <a:pt x="41" y="96"/>
                      </a:lnTo>
                      <a:lnTo>
                        <a:pt x="43" y="91"/>
                      </a:lnTo>
                      <a:lnTo>
                        <a:pt x="44" y="86"/>
                      </a:lnTo>
                      <a:lnTo>
                        <a:pt x="44" y="5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85" name="Freeform 157"/>
                <p:cNvSpPr>
                  <a:spLocks/>
                </p:cNvSpPr>
                <p:nvPr/>
              </p:nvSpPr>
              <p:spPr bwMode="auto">
                <a:xfrm>
                  <a:off x="4452366" y="2719998"/>
                  <a:ext cx="49473" cy="98012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38" y="96"/>
                    </a:cxn>
                    <a:cxn ang="0">
                      <a:pos x="44" y="101"/>
                    </a:cxn>
                    <a:cxn ang="0">
                      <a:pos x="46" y="101"/>
                    </a:cxn>
                    <a:cxn ang="0">
                      <a:pos x="48" y="102"/>
                    </a:cxn>
                    <a:cxn ang="0">
                      <a:pos x="53" y="102"/>
                    </a:cxn>
                    <a:cxn ang="0">
                      <a:pos x="53" y="105"/>
                    </a:cxn>
                    <a:cxn ang="0">
                      <a:pos x="0" y="105"/>
                    </a:cxn>
                    <a:cxn ang="0">
                      <a:pos x="0" y="102"/>
                    </a:cxn>
                    <a:cxn ang="0">
                      <a:pos x="5" y="102"/>
                    </a:cxn>
                    <a:cxn ang="0">
                      <a:pos x="7" y="101"/>
                    </a:cxn>
                    <a:cxn ang="0">
                      <a:pos x="9" y="101"/>
                    </a:cxn>
                    <a:cxn ang="0">
                      <a:pos x="11" y="99"/>
                    </a:cxn>
                    <a:cxn ang="0">
                      <a:pos x="13" y="98"/>
                    </a:cxn>
                    <a:cxn ang="0">
                      <a:pos x="14" y="98"/>
                    </a:cxn>
                    <a:cxn ang="0">
                      <a:pos x="14" y="97"/>
                    </a:cxn>
                    <a:cxn ang="0">
                      <a:pos x="15" y="96"/>
                    </a:cxn>
                    <a:cxn ang="0">
                      <a:pos x="15" y="21"/>
                    </a:cxn>
                    <a:cxn ang="0">
                      <a:pos x="14" y="20"/>
                    </a:cxn>
                    <a:cxn ang="0">
                      <a:pos x="13" y="20"/>
                    </a:cxn>
                    <a:cxn ang="0">
                      <a:pos x="12" y="19"/>
                    </a:cxn>
                    <a:cxn ang="0">
                      <a:pos x="11" y="19"/>
                    </a:cxn>
                    <a:cxn ang="0">
                      <a:pos x="10" y="18"/>
                    </a:cxn>
                    <a:cxn ang="0">
                      <a:pos x="10" y="17"/>
                    </a:cxn>
                    <a:cxn ang="0">
                      <a:pos x="9" y="17"/>
                    </a:cxn>
                    <a:cxn ang="0">
                      <a:pos x="7" y="18"/>
                    </a:cxn>
                    <a:cxn ang="0">
                      <a:pos x="4" y="19"/>
                    </a:cxn>
                    <a:cxn ang="0">
                      <a:pos x="0" y="21"/>
                    </a:cxn>
                    <a:cxn ang="0">
                      <a:pos x="0" y="17"/>
                    </a:cxn>
                    <a:cxn ang="0">
                      <a:pos x="36" y="0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53" h="105">
                      <a:moveTo>
                        <a:pt x="38" y="0"/>
                      </a:moveTo>
                      <a:lnTo>
                        <a:pt x="38" y="96"/>
                      </a:lnTo>
                      <a:lnTo>
                        <a:pt x="44" y="101"/>
                      </a:lnTo>
                      <a:lnTo>
                        <a:pt x="46" y="101"/>
                      </a:lnTo>
                      <a:lnTo>
                        <a:pt x="48" y="102"/>
                      </a:lnTo>
                      <a:lnTo>
                        <a:pt x="53" y="102"/>
                      </a:lnTo>
                      <a:lnTo>
                        <a:pt x="53" y="105"/>
                      </a:lnTo>
                      <a:lnTo>
                        <a:pt x="0" y="105"/>
                      </a:lnTo>
                      <a:lnTo>
                        <a:pt x="0" y="102"/>
                      </a:lnTo>
                      <a:lnTo>
                        <a:pt x="5" y="102"/>
                      </a:lnTo>
                      <a:lnTo>
                        <a:pt x="7" y="101"/>
                      </a:lnTo>
                      <a:lnTo>
                        <a:pt x="9" y="101"/>
                      </a:lnTo>
                      <a:lnTo>
                        <a:pt x="11" y="99"/>
                      </a:lnTo>
                      <a:lnTo>
                        <a:pt x="13" y="98"/>
                      </a:lnTo>
                      <a:lnTo>
                        <a:pt x="14" y="98"/>
                      </a:lnTo>
                      <a:lnTo>
                        <a:pt x="14" y="97"/>
                      </a:lnTo>
                      <a:lnTo>
                        <a:pt x="15" y="96"/>
                      </a:lnTo>
                      <a:lnTo>
                        <a:pt x="15" y="21"/>
                      </a:lnTo>
                      <a:lnTo>
                        <a:pt x="14" y="20"/>
                      </a:lnTo>
                      <a:lnTo>
                        <a:pt x="13" y="20"/>
                      </a:lnTo>
                      <a:lnTo>
                        <a:pt x="12" y="19"/>
                      </a:lnTo>
                      <a:lnTo>
                        <a:pt x="11" y="19"/>
                      </a:lnTo>
                      <a:lnTo>
                        <a:pt x="10" y="18"/>
                      </a:lnTo>
                      <a:lnTo>
                        <a:pt x="10" y="17"/>
                      </a:lnTo>
                      <a:lnTo>
                        <a:pt x="9" y="17"/>
                      </a:lnTo>
                      <a:lnTo>
                        <a:pt x="7" y="18"/>
                      </a:lnTo>
                      <a:lnTo>
                        <a:pt x="4" y="19"/>
                      </a:lnTo>
                      <a:lnTo>
                        <a:pt x="0" y="21"/>
                      </a:lnTo>
                      <a:lnTo>
                        <a:pt x="0" y="17"/>
                      </a:lnTo>
                      <a:lnTo>
                        <a:pt x="36" y="0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86" name="Freeform 158"/>
                <p:cNvSpPr>
                  <a:spLocks noEditPoints="1"/>
                </p:cNvSpPr>
                <p:nvPr/>
              </p:nvSpPr>
              <p:spPr bwMode="auto">
                <a:xfrm>
                  <a:off x="4191000" y="2272875"/>
                  <a:ext cx="62541" cy="99879"/>
                </a:xfrm>
                <a:custGeom>
                  <a:avLst/>
                  <a:gdLst/>
                  <a:ahLst/>
                  <a:cxnLst>
                    <a:cxn ang="0">
                      <a:pos x="67" y="53"/>
                    </a:cxn>
                    <a:cxn ang="0">
                      <a:pos x="66" y="68"/>
                    </a:cxn>
                    <a:cxn ang="0">
                      <a:pos x="62" y="82"/>
                    </a:cxn>
                    <a:cxn ang="0">
                      <a:pos x="61" y="86"/>
                    </a:cxn>
                    <a:cxn ang="0">
                      <a:pos x="59" y="90"/>
                    </a:cxn>
                    <a:cxn ang="0">
                      <a:pos x="55" y="96"/>
                    </a:cxn>
                    <a:cxn ang="0">
                      <a:pos x="49" y="102"/>
                    </a:cxn>
                    <a:cxn ang="0">
                      <a:pos x="45" y="103"/>
                    </a:cxn>
                    <a:cxn ang="0">
                      <a:pos x="43" y="105"/>
                    </a:cxn>
                    <a:cxn ang="0">
                      <a:pos x="41" y="106"/>
                    </a:cxn>
                    <a:cxn ang="0">
                      <a:pos x="39" y="106"/>
                    </a:cxn>
                    <a:cxn ang="0">
                      <a:pos x="36" y="107"/>
                    </a:cxn>
                    <a:cxn ang="0">
                      <a:pos x="29" y="107"/>
                    </a:cxn>
                    <a:cxn ang="0">
                      <a:pos x="23" y="105"/>
                    </a:cxn>
                    <a:cxn ang="0">
                      <a:pos x="19" y="103"/>
                    </a:cxn>
                    <a:cxn ang="0">
                      <a:pos x="13" y="97"/>
                    </a:cxn>
                    <a:cxn ang="0">
                      <a:pos x="7" y="89"/>
                    </a:cxn>
                    <a:cxn ang="0">
                      <a:pos x="3" y="79"/>
                    </a:cxn>
                    <a:cxn ang="0">
                      <a:pos x="1" y="67"/>
                    </a:cxn>
                    <a:cxn ang="0">
                      <a:pos x="0" y="55"/>
                    </a:cxn>
                    <a:cxn ang="0">
                      <a:pos x="1" y="39"/>
                    </a:cxn>
                    <a:cxn ang="0">
                      <a:pos x="5" y="24"/>
                    </a:cxn>
                    <a:cxn ang="0">
                      <a:pos x="10" y="14"/>
                    </a:cxn>
                    <a:cxn ang="0">
                      <a:pos x="17" y="6"/>
                    </a:cxn>
                    <a:cxn ang="0">
                      <a:pos x="24" y="1"/>
                    </a:cxn>
                    <a:cxn ang="0">
                      <a:pos x="33" y="0"/>
                    </a:cxn>
                    <a:cxn ang="0">
                      <a:pos x="43" y="1"/>
                    </a:cxn>
                    <a:cxn ang="0">
                      <a:pos x="50" y="6"/>
                    </a:cxn>
                    <a:cxn ang="0">
                      <a:pos x="57" y="13"/>
                    </a:cxn>
                    <a:cxn ang="0">
                      <a:pos x="62" y="22"/>
                    </a:cxn>
                    <a:cxn ang="0">
                      <a:pos x="66" y="38"/>
                    </a:cxn>
                    <a:cxn ang="0">
                      <a:pos x="67" y="53"/>
                    </a:cxn>
                    <a:cxn ang="0">
                      <a:pos x="43" y="53"/>
                    </a:cxn>
                    <a:cxn ang="0">
                      <a:pos x="43" y="17"/>
                    </a:cxn>
                    <a:cxn ang="0">
                      <a:pos x="43" y="13"/>
                    </a:cxn>
                    <a:cxn ang="0">
                      <a:pos x="42" y="10"/>
                    </a:cxn>
                    <a:cxn ang="0">
                      <a:pos x="39" y="8"/>
                    </a:cxn>
                    <a:cxn ang="0">
                      <a:pos x="37" y="6"/>
                    </a:cxn>
                    <a:cxn ang="0">
                      <a:pos x="35" y="5"/>
                    </a:cxn>
                    <a:cxn ang="0">
                      <a:pos x="29" y="5"/>
                    </a:cxn>
                    <a:cxn ang="0">
                      <a:pos x="28" y="6"/>
                    </a:cxn>
                    <a:cxn ang="0">
                      <a:pos x="27" y="8"/>
                    </a:cxn>
                    <a:cxn ang="0">
                      <a:pos x="25" y="10"/>
                    </a:cxn>
                    <a:cxn ang="0">
                      <a:pos x="25" y="13"/>
                    </a:cxn>
                    <a:cxn ang="0">
                      <a:pos x="24" y="16"/>
                    </a:cxn>
                    <a:cxn ang="0">
                      <a:pos x="23" y="21"/>
                    </a:cxn>
                    <a:cxn ang="0">
                      <a:pos x="23" y="86"/>
                    </a:cxn>
                    <a:cxn ang="0">
                      <a:pos x="24" y="93"/>
                    </a:cxn>
                    <a:cxn ang="0">
                      <a:pos x="26" y="99"/>
                    </a:cxn>
                    <a:cxn ang="0">
                      <a:pos x="29" y="102"/>
                    </a:cxn>
                    <a:cxn ang="0">
                      <a:pos x="32" y="103"/>
                    </a:cxn>
                    <a:cxn ang="0">
                      <a:pos x="34" y="103"/>
                    </a:cxn>
                    <a:cxn ang="0">
                      <a:pos x="36" y="102"/>
                    </a:cxn>
                    <a:cxn ang="0">
                      <a:pos x="37" y="102"/>
                    </a:cxn>
                    <a:cxn ang="0">
                      <a:pos x="39" y="101"/>
                    </a:cxn>
                    <a:cxn ang="0">
                      <a:pos x="39" y="99"/>
                    </a:cxn>
                    <a:cxn ang="0">
                      <a:pos x="41" y="98"/>
                    </a:cxn>
                    <a:cxn ang="0">
                      <a:pos x="43" y="96"/>
                    </a:cxn>
                    <a:cxn ang="0">
                      <a:pos x="43" y="93"/>
                    </a:cxn>
                    <a:cxn ang="0">
                      <a:pos x="43" y="86"/>
                    </a:cxn>
                    <a:cxn ang="0">
                      <a:pos x="43" y="53"/>
                    </a:cxn>
                  </a:cxnLst>
                  <a:rect l="0" t="0" r="r" b="b"/>
                  <a:pathLst>
                    <a:path w="67" h="107">
                      <a:moveTo>
                        <a:pt x="67" y="53"/>
                      </a:moveTo>
                      <a:lnTo>
                        <a:pt x="66" y="68"/>
                      </a:lnTo>
                      <a:lnTo>
                        <a:pt x="62" y="82"/>
                      </a:lnTo>
                      <a:lnTo>
                        <a:pt x="61" y="86"/>
                      </a:lnTo>
                      <a:lnTo>
                        <a:pt x="59" y="90"/>
                      </a:lnTo>
                      <a:lnTo>
                        <a:pt x="55" y="96"/>
                      </a:lnTo>
                      <a:lnTo>
                        <a:pt x="49" y="102"/>
                      </a:lnTo>
                      <a:lnTo>
                        <a:pt x="45" y="103"/>
                      </a:lnTo>
                      <a:lnTo>
                        <a:pt x="43" y="105"/>
                      </a:lnTo>
                      <a:lnTo>
                        <a:pt x="41" y="106"/>
                      </a:lnTo>
                      <a:lnTo>
                        <a:pt x="39" y="106"/>
                      </a:lnTo>
                      <a:lnTo>
                        <a:pt x="36" y="107"/>
                      </a:lnTo>
                      <a:lnTo>
                        <a:pt x="29" y="107"/>
                      </a:lnTo>
                      <a:lnTo>
                        <a:pt x="23" y="105"/>
                      </a:lnTo>
                      <a:lnTo>
                        <a:pt x="19" y="103"/>
                      </a:lnTo>
                      <a:lnTo>
                        <a:pt x="13" y="97"/>
                      </a:lnTo>
                      <a:lnTo>
                        <a:pt x="7" y="89"/>
                      </a:lnTo>
                      <a:lnTo>
                        <a:pt x="3" y="79"/>
                      </a:lnTo>
                      <a:lnTo>
                        <a:pt x="1" y="67"/>
                      </a:lnTo>
                      <a:lnTo>
                        <a:pt x="0" y="55"/>
                      </a:lnTo>
                      <a:lnTo>
                        <a:pt x="1" y="39"/>
                      </a:lnTo>
                      <a:lnTo>
                        <a:pt x="5" y="24"/>
                      </a:lnTo>
                      <a:lnTo>
                        <a:pt x="10" y="14"/>
                      </a:lnTo>
                      <a:lnTo>
                        <a:pt x="17" y="6"/>
                      </a:lnTo>
                      <a:lnTo>
                        <a:pt x="24" y="1"/>
                      </a:lnTo>
                      <a:lnTo>
                        <a:pt x="33" y="0"/>
                      </a:lnTo>
                      <a:lnTo>
                        <a:pt x="43" y="1"/>
                      </a:lnTo>
                      <a:lnTo>
                        <a:pt x="50" y="6"/>
                      </a:lnTo>
                      <a:lnTo>
                        <a:pt x="57" y="13"/>
                      </a:lnTo>
                      <a:lnTo>
                        <a:pt x="62" y="22"/>
                      </a:lnTo>
                      <a:lnTo>
                        <a:pt x="66" y="38"/>
                      </a:lnTo>
                      <a:lnTo>
                        <a:pt x="67" y="53"/>
                      </a:lnTo>
                      <a:close/>
                      <a:moveTo>
                        <a:pt x="43" y="53"/>
                      </a:moveTo>
                      <a:lnTo>
                        <a:pt x="43" y="17"/>
                      </a:lnTo>
                      <a:lnTo>
                        <a:pt x="43" y="13"/>
                      </a:lnTo>
                      <a:lnTo>
                        <a:pt x="42" y="10"/>
                      </a:lnTo>
                      <a:lnTo>
                        <a:pt x="39" y="8"/>
                      </a:lnTo>
                      <a:lnTo>
                        <a:pt x="37" y="6"/>
                      </a:lnTo>
                      <a:lnTo>
                        <a:pt x="35" y="5"/>
                      </a:lnTo>
                      <a:lnTo>
                        <a:pt x="29" y="5"/>
                      </a:lnTo>
                      <a:lnTo>
                        <a:pt x="28" y="6"/>
                      </a:lnTo>
                      <a:lnTo>
                        <a:pt x="27" y="8"/>
                      </a:lnTo>
                      <a:lnTo>
                        <a:pt x="25" y="10"/>
                      </a:lnTo>
                      <a:lnTo>
                        <a:pt x="25" y="13"/>
                      </a:lnTo>
                      <a:lnTo>
                        <a:pt x="24" y="16"/>
                      </a:lnTo>
                      <a:lnTo>
                        <a:pt x="23" y="21"/>
                      </a:lnTo>
                      <a:lnTo>
                        <a:pt x="23" y="86"/>
                      </a:lnTo>
                      <a:lnTo>
                        <a:pt x="24" y="93"/>
                      </a:lnTo>
                      <a:lnTo>
                        <a:pt x="26" y="99"/>
                      </a:lnTo>
                      <a:lnTo>
                        <a:pt x="29" y="102"/>
                      </a:lnTo>
                      <a:lnTo>
                        <a:pt x="32" y="103"/>
                      </a:lnTo>
                      <a:lnTo>
                        <a:pt x="34" y="103"/>
                      </a:lnTo>
                      <a:lnTo>
                        <a:pt x="36" y="102"/>
                      </a:lnTo>
                      <a:lnTo>
                        <a:pt x="37" y="102"/>
                      </a:lnTo>
                      <a:lnTo>
                        <a:pt x="39" y="101"/>
                      </a:lnTo>
                      <a:lnTo>
                        <a:pt x="39" y="99"/>
                      </a:lnTo>
                      <a:lnTo>
                        <a:pt x="41" y="98"/>
                      </a:lnTo>
                      <a:lnTo>
                        <a:pt x="43" y="96"/>
                      </a:lnTo>
                      <a:lnTo>
                        <a:pt x="43" y="93"/>
                      </a:lnTo>
                      <a:lnTo>
                        <a:pt x="43" y="86"/>
                      </a:lnTo>
                      <a:lnTo>
                        <a:pt x="43" y="5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87" name="Freeform 159"/>
                <p:cNvSpPr>
                  <a:spLocks/>
                </p:cNvSpPr>
                <p:nvPr/>
              </p:nvSpPr>
              <p:spPr bwMode="auto">
                <a:xfrm>
                  <a:off x="4264743" y="2349417"/>
                  <a:ext cx="23336" cy="23336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16" y="1"/>
                    </a:cxn>
                    <a:cxn ang="0">
                      <a:pos x="18" y="2"/>
                    </a:cxn>
                    <a:cxn ang="0">
                      <a:pos x="21" y="4"/>
                    </a:cxn>
                    <a:cxn ang="0">
                      <a:pos x="22" y="6"/>
                    </a:cxn>
                    <a:cxn ang="0">
                      <a:pos x="24" y="8"/>
                    </a:cxn>
                    <a:cxn ang="0">
                      <a:pos x="24" y="11"/>
                    </a:cxn>
                    <a:cxn ang="0">
                      <a:pos x="25" y="14"/>
                    </a:cxn>
                    <a:cxn ang="0">
                      <a:pos x="24" y="17"/>
                    </a:cxn>
                    <a:cxn ang="0">
                      <a:pos x="23" y="19"/>
                    </a:cxn>
                    <a:cxn ang="0">
                      <a:pos x="21" y="21"/>
                    </a:cxn>
                    <a:cxn ang="0">
                      <a:pos x="19" y="23"/>
                    </a:cxn>
                    <a:cxn ang="0">
                      <a:pos x="17" y="24"/>
                    </a:cxn>
                    <a:cxn ang="0">
                      <a:pos x="15" y="25"/>
                    </a:cxn>
                    <a:cxn ang="0">
                      <a:pos x="10" y="25"/>
                    </a:cxn>
                    <a:cxn ang="0">
                      <a:pos x="6" y="23"/>
                    </a:cxn>
                    <a:cxn ang="0">
                      <a:pos x="4" y="21"/>
                    </a:cxn>
                    <a:cxn ang="0">
                      <a:pos x="0" y="14"/>
                    </a:cxn>
                    <a:cxn ang="0">
                      <a:pos x="1" y="9"/>
                    </a:cxn>
                    <a:cxn ang="0">
                      <a:pos x="4" y="4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25" h="25">
                      <a:moveTo>
                        <a:pt x="12" y="0"/>
                      </a:moveTo>
                      <a:lnTo>
                        <a:pt x="16" y="1"/>
                      </a:lnTo>
                      <a:lnTo>
                        <a:pt x="18" y="2"/>
                      </a:lnTo>
                      <a:lnTo>
                        <a:pt x="21" y="4"/>
                      </a:lnTo>
                      <a:lnTo>
                        <a:pt x="22" y="6"/>
                      </a:lnTo>
                      <a:lnTo>
                        <a:pt x="24" y="8"/>
                      </a:lnTo>
                      <a:lnTo>
                        <a:pt x="24" y="11"/>
                      </a:lnTo>
                      <a:lnTo>
                        <a:pt x="25" y="14"/>
                      </a:lnTo>
                      <a:lnTo>
                        <a:pt x="24" y="17"/>
                      </a:lnTo>
                      <a:lnTo>
                        <a:pt x="23" y="19"/>
                      </a:lnTo>
                      <a:lnTo>
                        <a:pt x="21" y="21"/>
                      </a:lnTo>
                      <a:lnTo>
                        <a:pt x="19" y="23"/>
                      </a:lnTo>
                      <a:lnTo>
                        <a:pt x="17" y="24"/>
                      </a:lnTo>
                      <a:lnTo>
                        <a:pt x="15" y="25"/>
                      </a:lnTo>
                      <a:lnTo>
                        <a:pt x="10" y="25"/>
                      </a:lnTo>
                      <a:lnTo>
                        <a:pt x="6" y="23"/>
                      </a:lnTo>
                      <a:lnTo>
                        <a:pt x="4" y="21"/>
                      </a:lnTo>
                      <a:lnTo>
                        <a:pt x="0" y="14"/>
                      </a:lnTo>
                      <a:lnTo>
                        <a:pt x="1" y="9"/>
                      </a:lnTo>
                      <a:lnTo>
                        <a:pt x="4" y="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88" name="Freeform 160"/>
                <p:cNvSpPr>
                  <a:spLocks noEditPoints="1"/>
                </p:cNvSpPr>
                <p:nvPr/>
              </p:nvSpPr>
              <p:spPr bwMode="auto">
                <a:xfrm>
                  <a:off x="4300213" y="2272875"/>
                  <a:ext cx="61607" cy="99879"/>
                </a:xfrm>
                <a:custGeom>
                  <a:avLst/>
                  <a:gdLst/>
                  <a:ahLst/>
                  <a:cxnLst>
                    <a:cxn ang="0">
                      <a:pos x="65" y="68"/>
                    </a:cxn>
                    <a:cxn ang="0">
                      <a:pos x="60" y="86"/>
                    </a:cxn>
                    <a:cxn ang="0">
                      <a:pos x="58" y="93"/>
                    </a:cxn>
                    <a:cxn ang="0">
                      <a:pos x="45" y="103"/>
                    </a:cxn>
                    <a:cxn ang="0">
                      <a:pos x="40" y="106"/>
                    </a:cxn>
                    <a:cxn ang="0">
                      <a:pos x="35" y="107"/>
                    </a:cxn>
                    <a:cxn ang="0">
                      <a:pos x="23" y="105"/>
                    </a:cxn>
                    <a:cxn ang="0">
                      <a:pos x="16" y="101"/>
                    </a:cxn>
                    <a:cxn ang="0">
                      <a:pos x="9" y="93"/>
                    </a:cxn>
                    <a:cxn ang="0">
                      <a:pos x="5" y="84"/>
                    </a:cxn>
                    <a:cxn ang="0">
                      <a:pos x="1" y="67"/>
                    </a:cxn>
                    <a:cxn ang="0">
                      <a:pos x="1" y="39"/>
                    </a:cxn>
                    <a:cxn ang="0">
                      <a:pos x="9" y="14"/>
                    </a:cxn>
                    <a:cxn ang="0">
                      <a:pos x="24" y="1"/>
                    </a:cxn>
                    <a:cxn ang="0">
                      <a:pos x="42" y="1"/>
                    </a:cxn>
                    <a:cxn ang="0">
                      <a:pos x="57" y="13"/>
                    </a:cxn>
                    <a:cxn ang="0">
                      <a:pos x="65" y="38"/>
                    </a:cxn>
                    <a:cxn ang="0">
                      <a:pos x="44" y="53"/>
                    </a:cxn>
                    <a:cxn ang="0">
                      <a:pos x="43" y="17"/>
                    </a:cxn>
                    <a:cxn ang="0">
                      <a:pos x="41" y="10"/>
                    </a:cxn>
                    <a:cxn ang="0">
                      <a:pos x="37" y="7"/>
                    </a:cxn>
                    <a:cxn ang="0">
                      <a:pos x="34" y="5"/>
                    </a:cxn>
                    <a:cxn ang="0">
                      <a:pos x="28" y="6"/>
                    </a:cxn>
                    <a:cxn ang="0">
                      <a:pos x="25" y="10"/>
                    </a:cxn>
                    <a:cxn ang="0">
                      <a:pos x="24" y="16"/>
                    </a:cxn>
                    <a:cxn ang="0">
                      <a:pos x="23" y="86"/>
                    </a:cxn>
                    <a:cxn ang="0">
                      <a:pos x="26" y="99"/>
                    </a:cxn>
                    <a:cxn ang="0">
                      <a:pos x="32" y="103"/>
                    </a:cxn>
                    <a:cxn ang="0">
                      <a:pos x="35" y="102"/>
                    </a:cxn>
                    <a:cxn ang="0">
                      <a:pos x="38" y="101"/>
                    </a:cxn>
                    <a:cxn ang="0">
                      <a:pos x="41" y="97"/>
                    </a:cxn>
                    <a:cxn ang="0">
                      <a:pos x="44" y="86"/>
                    </a:cxn>
                  </a:cxnLst>
                  <a:rect l="0" t="0" r="r" b="b"/>
                  <a:pathLst>
                    <a:path w="66" h="107">
                      <a:moveTo>
                        <a:pt x="66" y="53"/>
                      </a:moveTo>
                      <a:lnTo>
                        <a:pt x="65" y="68"/>
                      </a:lnTo>
                      <a:lnTo>
                        <a:pt x="61" y="82"/>
                      </a:lnTo>
                      <a:lnTo>
                        <a:pt x="60" y="86"/>
                      </a:lnTo>
                      <a:lnTo>
                        <a:pt x="58" y="90"/>
                      </a:lnTo>
                      <a:lnTo>
                        <a:pt x="58" y="93"/>
                      </a:lnTo>
                      <a:lnTo>
                        <a:pt x="49" y="102"/>
                      </a:lnTo>
                      <a:lnTo>
                        <a:pt x="45" y="103"/>
                      </a:lnTo>
                      <a:lnTo>
                        <a:pt x="43" y="105"/>
                      </a:lnTo>
                      <a:lnTo>
                        <a:pt x="40" y="106"/>
                      </a:lnTo>
                      <a:lnTo>
                        <a:pt x="38" y="106"/>
                      </a:lnTo>
                      <a:lnTo>
                        <a:pt x="35" y="107"/>
                      </a:lnTo>
                      <a:lnTo>
                        <a:pt x="29" y="107"/>
                      </a:lnTo>
                      <a:lnTo>
                        <a:pt x="23" y="105"/>
                      </a:lnTo>
                      <a:lnTo>
                        <a:pt x="19" y="103"/>
                      </a:lnTo>
                      <a:lnTo>
                        <a:pt x="16" y="101"/>
                      </a:lnTo>
                      <a:lnTo>
                        <a:pt x="13" y="97"/>
                      </a:lnTo>
                      <a:lnTo>
                        <a:pt x="9" y="93"/>
                      </a:lnTo>
                      <a:lnTo>
                        <a:pt x="6" y="89"/>
                      </a:lnTo>
                      <a:lnTo>
                        <a:pt x="5" y="84"/>
                      </a:lnTo>
                      <a:lnTo>
                        <a:pt x="4" y="79"/>
                      </a:lnTo>
                      <a:lnTo>
                        <a:pt x="1" y="67"/>
                      </a:lnTo>
                      <a:lnTo>
                        <a:pt x="0" y="55"/>
                      </a:lnTo>
                      <a:lnTo>
                        <a:pt x="1" y="39"/>
                      </a:lnTo>
                      <a:lnTo>
                        <a:pt x="5" y="24"/>
                      </a:lnTo>
                      <a:lnTo>
                        <a:pt x="9" y="14"/>
                      </a:lnTo>
                      <a:lnTo>
                        <a:pt x="16" y="6"/>
                      </a:lnTo>
                      <a:lnTo>
                        <a:pt x="24" y="1"/>
                      </a:lnTo>
                      <a:lnTo>
                        <a:pt x="32" y="0"/>
                      </a:lnTo>
                      <a:lnTo>
                        <a:pt x="42" y="1"/>
                      </a:lnTo>
                      <a:lnTo>
                        <a:pt x="50" y="6"/>
                      </a:lnTo>
                      <a:lnTo>
                        <a:pt x="57" y="13"/>
                      </a:lnTo>
                      <a:lnTo>
                        <a:pt x="61" y="22"/>
                      </a:lnTo>
                      <a:lnTo>
                        <a:pt x="65" y="38"/>
                      </a:lnTo>
                      <a:lnTo>
                        <a:pt x="66" y="53"/>
                      </a:lnTo>
                      <a:close/>
                      <a:moveTo>
                        <a:pt x="44" y="53"/>
                      </a:moveTo>
                      <a:lnTo>
                        <a:pt x="44" y="21"/>
                      </a:lnTo>
                      <a:lnTo>
                        <a:pt x="43" y="17"/>
                      </a:lnTo>
                      <a:lnTo>
                        <a:pt x="42" y="13"/>
                      </a:lnTo>
                      <a:lnTo>
                        <a:pt x="41" y="10"/>
                      </a:lnTo>
                      <a:lnTo>
                        <a:pt x="39" y="8"/>
                      </a:lnTo>
                      <a:lnTo>
                        <a:pt x="37" y="7"/>
                      </a:lnTo>
                      <a:lnTo>
                        <a:pt x="36" y="6"/>
                      </a:lnTo>
                      <a:lnTo>
                        <a:pt x="34" y="5"/>
                      </a:lnTo>
                      <a:lnTo>
                        <a:pt x="29" y="5"/>
                      </a:lnTo>
                      <a:lnTo>
                        <a:pt x="28" y="6"/>
                      </a:lnTo>
                      <a:lnTo>
                        <a:pt x="27" y="8"/>
                      </a:lnTo>
                      <a:lnTo>
                        <a:pt x="25" y="10"/>
                      </a:lnTo>
                      <a:lnTo>
                        <a:pt x="25" y="13"/>
                      </a:lnTo>
                      <a:lnTo>
                        <a:pt x="24" y="16"/>
                      </a:lnTo>
                      <a:lnTo>
                        <a:pt x="23" y="21"/>
                      </a:lnTo>
                      <a:lnTo>
                        <a:pt x="23" y="86"/>
                      </a:lnTo>
                      <a:lnTo>
                        <a:pt x="24" y="93"/>
                      </a:lnTo>
                      <a:lnTo>
                        <a:pt x="26" y="99"/>
                      </a:lnTo>
                      <a:lnTo>
                        <a:pt x="28" y="101"/>
                      </a:lnTo>
                      <a:lnTo>
                        <a:pt x="32" y="103"/>
                      </a:lnTo>
                      <a:lnTo>
                        <a:pt x="34" y="103"/>
                      </a:lnTo>
                      <a:lnTo>
                        <a:pt x="35" y="102"/>
                      </a:lnTo>
                      <a:lnTo>
                        <a:pt x="37" y="102"/>
                      </a:lnTo>
                      <a:lnTo>
                        <a:pt x="38" y="101"/>
                      </a:lnTo>
                      <a:lnTo>
                        <a:pt x="39" y="99"/>
                      </a:lnTo>
                      <a:lnTo>
                        <a:pt x="41" y="97"/>
                      </a:lnTo>
                      <a:lnTo>
                        <a:pt x="43" y="91"/>
                      </a:lnTo>
                      <a:lnTo>
                        <a:pt x="44" y="86"/>
                      </a:lnTo>
                      <a:lnTo>
                        <a:pt x="44" y="5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89" name="Freeform 161"/>
                <p:cNvSpPr>
                  <a:spLocks/>
                </p:cNvSpPr>
                <p:nvPr/>
              </p:nvSpPr>
              <p:spPr bwMode="auto">
                <a:xfrm>
                  <a:off x="4378623" y="2272875"/>
                  <a:ext cx="49473" cy="98012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39" y="96"/>
                    </a:cxn>
                    <a:cxn ang="0">
                      <a:pos x="45" y="102"/>
                    </a:cxn>
                    <a:cxn ang="0">
                      <a:pos x="47" y="102"/>
                    </a:cxn>
                    <a:cxn ang="0">
                      <a:pos x="49" y="103"/>
                    </a:cxn>
                    <a:cxn ang="0">
                      <a:pos x="53" y="103"/>
                    </a:cxn>
                    <a:cxn ang="0">
                      <a:pos x="53" y="105"/>
                    </a:cxn>
                    <a:cxn ang="0">
                      <a:pos x="0" y="105"/>
                    </a:cxn>
                    <a:cxn ang="0">
                      <a:pos x="0" y="103"/>
                    </a:cxn>
                    <a:cxn ang="0">
                      <a:pos x="6" y="103"/>
                    </a:cxn>
                    <a:cxn ang="0">
                      <a:pos x="8" y="102"/>
                    </a:cxn>
                    <a:cxn ang="0">
                      <a:pos x="10" y="102"/>
                    </a:cxn>
                    <a:cxn ang="0">
                      <a:pos x="12" y="100"/>
                    </a:cxn>
                    <a:cxn ang="0">
                      <a:pos x="14" y="99"/>
                    </a:cxn>
                    <a:cxn ang="0">
                      <a:pos x="15" y="99"/>
                    </a:cxn>
                    <a:cxn ang="0">
                      <a:pos x="15" y="98"/>
                    </a:cxn>
                    <a:cxn ang="0">
                      <a:pos x="16" y="96"/>
                    </a:cxn>
                    <a:cxn ang="0">
                      <a:pos x="16" y="21"/>
                    </a:cxn>
                    <a:cxn ang="0">
                      <a:pos x="15" y="20"/>
                    </a:cxn>
                    <a:cxn ang="0">
                      <a:pos x="14" y="20"/>
                    </a:cxn>
                    <a:cxn ang="0">
                      <a:pos x="13" y="19"/>
                    </a:cxn>
                    <a:cxn ang="0">
                      <a:pos x="12" y="19"/>
                    </a:cxn>
                    <a:cxn ang="0">
                      <a:pos x="11" y="19"/>
                    </a:cxn>
                    <a:cxn ang="0">
                      <a:pos x="11" y="18"/>
                    </a:cxn>
                    <a:cxn ang="0">
                      <a:pos x="10" y="18"/>
                    </a:cxn>
                    <a:cxn ang="0">
                      <a:pos x="8" y="19"/>
                    </a:cxn>
                    <a:cxn ang="0">
                      <a:pos x="5" y="19"/>
                    </a:cxn>
                    <a:cxn ang="0">
                      <a:pos x="1" y="21"/>
                    </a:cxn>
                    <a:cxn ang="0">
                      <a:pos x="0" y="18"/>
                    </a:cxn>
                    <a:cxn ang="0">
                      <a:pos x="37" y="0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53" h="105">
                      <a:moveTo>
                        <a:pt x="39" y="0"/>
                      </a:moveTo>
                      <a:lnTo>
                        <a:pt x="39" y="96"/>
                      </a:lnTo>
                      <a:lnTo>
                        <a:pt x="45" y="102"/>
                      </a:lnTo>
                      <a:lnTo>
                        <a:pt x="47" y="102"/>
                      </a:lnTo>
                      <a:lnTo>
                        <a:pt x="49" y="103"/>
                      </a:lnTo>
                      <a:lnTo>
                        <a:pt x="53" y="103"/>
                      </a:lnTo>
                      <a:lnTo>
                        <a:pt x="53" y="105"/>
                      </a:lnTo>
                      <a:lnTo>
                        <a:pt x="0" y="105"/>
                      </a:lnTo>
                      <a:lnTo>
                        <a:pt x="0" y="103"/>
                      </a:lnTo>
                      <a:lnTo>
                        <a:pt x="6" y="103"/>
                      </a:lnTo>
                      <a:lnTo>
                        <a:pt x="8" y="102"/>
                      </a:lnTo>
                      <a:lnTo>
                        <a:pt x="10" y="102"/>
                      </a:lnTo>
                      <a:lnTo>
                        <a:pt x="12" y="100"/>
                      </a:lnTo>
                      <a:lnTo>
                        <a:pt x="14" y="99"/>
                      </a:lnTo>
                      <a:lnTo>
                        <a:pt x="15" y="99"/>
                      </a:lnTo>
                      <a:lnTo>
                        <a:pt x="15" y="98"/>
                      </a:lnTo>
                      <a:lnTo>
                        <a:pt x="16" y="96"/>
                      </a:lnTo>
                      <a:lnTo>
                        <a:pt x="16" y="21"/>
                      </a:lnTo>
                      <a:lnTo>
                        <a:pt x="15" y="20"/>
                      </a:lnTo>
                      <a:lnTo>
                        <a:pt x="14" y="20"/>
                      </a:lnTo>
                      <a:lnTo>
                        <a:pt x="13" y="19"/>
                      </a:lnTo>
                      <a:lnTo>
                        <a:pt x="12" y="19"/>
                      </a:lnTo>
                      <a:lnTo>
                        <a:pt x="11" y="19"/>
                      </a:lnTo>
                      <a:lnTo>
                        <a:pt x="11" y="18"/>
                      </a:lnTo>
                      <a:lnTo>
                        <a:pt x="10" y="18"/>
                      </a:lnTo>
                      <a:lnTo>
                        <a:pt x="8" y="19"/>
                      </a:lnTo>
                      <a:lnTo>
                        <a:pt x="5" y="19"/>
                      </a:lnTo>
                      <a:lnTo>
                        <a:pt x="1" y="21"/>
                      </a:lnTo>
                      <a:lnTo>
                        <a:pt x="0" y="18"/>
                      </a:lnTo>
                      <a:lnTo>
                        <a:pt x="37" y="0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90" name="Freeform 162"/>
                <p:cNvSpPr>
                  <a:spLocks/>
                </p:cNvSpPr>
                <p:nvPr/>
              </p:nvSpPr>
              <p:spPr bwMode="auto">
                <a:xfrm>
                  <a:off x="4445832" y="2273808"/>
                  <a:ext cx="61607" cy="98946"/>
                </a:xfrm>
                <a:custGeom>
                  <a:avLst/>
                  <a:gdLst/>
                  <a:ahLst/>
                  <a:cxnLst>
                    <a:cxn ang="0">
                      <a:pos x="19" y="0"/>
                    </a:cxn>
                    <a:cxn ang="0">
                      <a:pos x="66" y="0"/>
                    </a:cxn>
                    <a:cxn ang="0">
                      <a:pos x="58" y="20"/>
                    </a:cxn>
                    <a:cxn ang="0">
                      <a:pos x="17" y="20"/>
                    </a:cxn>
                    <a:cxn ang="0">
                      <a:pos x="12" y="30"/>
                    </a:cxn>
                    <a:cxn ang="0">
                      <a:pos x="29" y="31"/>
                    </a:cxn>
                    <a:cxn ang="0">
                      <a:pos x="43" y="36"/>
                    </a:cxn>
                    <a:cxn ang="0">
                      <a:pos x="55" y="43"/>
                    </a:cxn>
                    <a:cxn ang="0">
                      <a:pos x="61" y="50"/>
                    </a:cxn>
                    <a:cxn ang="0">
                      <a:pos x="64" y="59"/>
                    </a:cxn>
                    <a:cxn ang="0">
                      <a:pos x="66" y="69"/>
                    </a:cxn>
                    <a:cxn ang="0">
                      <a:pos x="64" y="78"/>
                    </a:cxn>
                    <a:cxn ang="0">
                      <a:pos x="61" y="88"/>
                    </a:cxn>
                    <a:cxn ang="0">
                      <a:pos x="58" y="94"/>
                    </a:cxn>
                    <a:cxn ang="0">
                      <a:pos x="52" y="99"/>
                    </a:cxn>
                    <a:cxn ang="0">
                      <a:pos x="45" y="102"/>
                    </a:cxn>
                    <a:cxn ang="0">
                      <a:pos x="35" y="104"/>
                    </a:cxn>
                    <a:cxn ang="0">
                      <a:pos x="24" y="106"/>
                    </a:cxn>
                    <a:cxn ang="0">
                      <a:pos x="16" y="106"/>
                    </a:cxn>
                    <a:cxn ang="0">
                      <a:pos x="9" y="104"/>
                    </a:cxn>
                    <a:cxn ang="0">
                      <a:pos x="5" y="102"/>
                    </a:cxn>
                    <a:cxn ang="0">
                      <a:pos x="1" y="98"/>
                    </a:cxn>
                    <a:cxn ang="0">
                      <a:pos x="0" y="96"/>
                    </a:cxn>
                    <a:cxn ang="0">
                      <a:pos x="0" y="91"/>
                    </a:cxn>
                    <a:cxn ang="0">
                      <a:pos x="3" y="88"/>
                    </a:cxn>
                    <a:cxn ang="0">
                      <a:pos x="5" y="87"/>
                    </a:cxn>
                    <a:cxn ang="0">
                      <a:pos x="6" y="85"/>
                    </a:cxn>
                    <a:cxn ang="0">
                      <a:pos x="10" y="85"/>
                    </a:cxn>
                    <a:cxn ang="0">
                      <a:pos x="12" y="86"/>
                    </a:cxn>
                    <a:cxn ang="0">
                      <a:pos x="14" y="86"/>
                    </a:cxn>
                    <a:cxn ang="0">
                      <a:pos x="15" y="87"/>
                    </a:cxn>
                    <a:cxn ang="0">
                      <a:pos x="18" y="89"/>
                    </a:cxn>
                    <a:cxn ang="0">
                      <a:pos x="20" y="91"/>
                    </a:cxn>
                    <a:cxn ang="0">
                      <a:pos x="24" y="93"/>
                    </a:cxn>
                    <a:cxn ang="0">
                      <a:pos x="26" y="95"/>
                    </a:cxn>
                    <a:cxn ang="0">
                      <a:pos x="29" y="97"/>
                    </a:cxn>
                    <a:cxn ang="0">
                      <a:pos x="31" y="98"/>
                    </a:cxn>
                    <a:cxn ang="0">
                      <a:pos x="32" y="98"/>
                    </a:cxn>
                    <a:cxn ang="0">
                      <a:pos x="35" y="100"/>
                    </a:cxn>
                    <a:cxn ang="0">
                      <a:pos x="38" y="100"/>
                    </a:cxn>
                    <a:cxn ang="0">
                      <a:pos x="41" y="99"/>
                    </a:cxn>
                    <a:cxn ang="0">
                      <a:pos x="45" y="98"/>
                    </a:cxn>
                    <a:cxn ang="0">
                      <a:pos x="48" y="95"/>
                    </a:cxn>
                    <a:cxn ang="0">
                      <a:pos x="50" y="92"/>
                    </a:cxn>
                    <a:cxn ang="0">
                      <a:pos x="52" y="90"/>
                    </a:cxn>
                    <a:cxn ang="0">
                      <a:pos x="53" y="87"/>
                    </a:cxn>
                    <a:cxn ang="0">
                      <a:pos x="53" y="83"/>
                    </a:cxn>
                    <a:cxn ang="0">
                      <a:pos x="52" y="74"/>
                    </a:cxn>
                    <a:cxn ang="0">
                      <a:pos x="47" y="67"/>
                    </a:cxn>
                    <a:cxn ang="0">
                      <a:pos x="40" y="61"/>
                    </a:cxn>
                    <a:cxn ang="0">
                      <a:pos x="24" y="55"/>
                    </a:cxn>
                    <a:cxn ang="0">
                      <a:pos x="6" y="52"/>
                    </a:cxn>
                    <a:cxn ang="0">
                      <a:pos x="0" y="52"/>
                    </a:cxn>
                    <a:cxn ang="0">
                      <a:pos x="19" y="0"/>
                    </a:cxn>
                  </a:cxnLst>
                  <a:rect l="0" t="0" r="r" b="b"/>
                  <a:pathLst>
                    <a:path w="66" h="106">
                      <a:moveTo>
                        <a:pt x="19" y="0"/>
                      </a:moveTo>
                      <a:lnTo>
                        <a:pt x="66" y="0"/>
                      </a:lnTo>
                      <a:lnTo>
                        <a:pt x="58" y="20"/>
                      </a:lnTo>
                      <a:lnTo>
                        <a:pt x="17" y="20"/>
                      </a:lnTo>
                      <a:lnTo>
                        <a:pt x="12" y="30"/>
                      </a:lnTo>
                      <a:lnTo>
                        <a:pt x="29" y="31"/>
                      </a:lnTo>
                      <a:lnTo>
                        <a:pt x="43" y="36"/>
                      </a:lnTo>
                      <a:lnTo>
                        <a:pt x="55" y="43"/>
                      </a:lnTo>
                      <a:lnTo>
                        <a:pt x="61" y="50"/>
                      </a:lnTo>
                      <a:lnTo>
                        <a:pt x="64" y="59"/>
                      </a:lnTo>
                      <a:lnTo>
                        <a:pt x="66" y="69"/>
                      </a:lnTo>
                      <a:lnTo>
                        <a:pt x="64" y="78"/>
                      </a:lnTo>
                      <a:lnTo>
                        <a:pt x="61" y="88"/>
                      </a:lnTo>
                      <a:lnTo>
                        <a:pt x="58" y="94"/>
                      </a:lnTo>
                      <a:lnTo>
                        <a:pt x="52" y="99"/>
                      </a:lnTo>
                      <a:lnTo>
                        <a:pt x="45" y="102"/>
                      </a:lnTo>
                      <a:lnTo>
                        <a:pt x="35" y="104"/>
                      </a:lnTo>
                      <a:lnTo>
                        <a:pt x="24" y="106"/>
                      </a:lnTo>
                      <a:lnTo>
                        <a:pt x="16" y="106"/>
                      </a:lnTo>
                      <a:lnTo>
                        <a:pt x="9" y="104"/>
                      </a:lnTo>
                      <a:lnTo>
                        <a:pt x="5" y="102"/>
                      </a:lnTo>
                      <a:lnTo>
                        <a:pt x="1" y="98"/>
                      </a:lnTo>
                      <a:lnTo>
                        <a:pt x="0" y="96"/>
                      </a:lnTo>
                      <a:lnTo>
                        <a:pt x="0" y="91"/>
                      </a:lnTo>
                      <a:lnTo>
                        <a:pt x="3" y="88"/>
                      </a:lnTo>
                      <a:lnTo>
                        <a:pt x="5" y="87"/>
                      </a:lnTo>
                      <a:lnTo>
                        <a:pt x="6" y="85"/>
                      </a:lnTo>
                      <a:lnTo>
                        <a:pt x="10" y="85"/>
                      </a:lnTo>
                      <a:lnTo>
                        <a:pt x="12" y="86"/>
                      </a:lnTo>
                      <a:lnTo>
                        <a:pt x="14" y="86"/>
                      </a:lnTo>
                      <a:lnTo>
                        <a:pt x="15" y="87"/>
                      </a:lnTo>
                      <a:lnTo>
                        <a:pt x="18" y="89"/>
                      </a:lnTo>
                      <a:lnTo>
                        <a:pt x="20" y="91"/>
                      </a:lnTo>
                      <a:lnTo>
                        <a:pt x="24" y="93"/>
                      </a:lnTo>
                      <a:lnTo>
                        <a:pt x="26" y="95"/>
                      </a:lnTo>
                      <a:lnTo>
                        <a:pt x="29" y="97"/>
                      </a:lnTo>
                      <a:lnTo>
                        <a:pt x="31" y="98"/>
                      </a:lnTo>
                      <a:lnTo>
                        <a:pt x="32" y="98"/>
                      </a:lnTo>
                      <a:lnTo>
                        <a:pt x="35" y="100"/>
                      </a:lnTo>
                      <a:lnTo>
                        <a:pt x="38" y="100"/>
                      </a:lnTo>
                      <a:lnTo>
                        <a:pt x="41" y="99"/>
                      </a:lnTo>
                      <a:lnTo>
                        <a:pt x="45" y="98"/>
                      </a:lnTo>
                      <a:lnTo>
                        <a:pt x="48" y="95"/>
                      </a:lnTo>
                      <a:lnTo>
                        <a:pt x="50" y="92"/>
                      </a:lnTo>
                      <a:lnTo>
                        <a:pt x="52" y="90"/>
                      </a:lnTo>
                      <a:lnTo>
                        <a:pt x="53" y="87"/>
                      </a:lnTo>
                      <a:lnTo>
                        <a:pt x="53" y="83"/>
                      </a:lnTo>
                      <a:lnTo>
                        <a:pt x="52" y="74"/>
                      </a:lnTo>
                      <a:lnTo>
                        <a:pt x="47" y="67"/>
                      </a:lnTo>
                      <a:lnTo>
                        <a:pt x="40" y="61"/>
                      </a:lnTo>
                      <a:lnTo>
                        <a:pt x="24" y="55"/>
                      </a:lnTo>
                      <a:lnTo>
                        <a:pt x="6" y="52"/>
                      </a:lnTo>
                      <a:lnTo>
                        <a:pt x="0" y="52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91" name="Line 163"/>
                <p:cNvSpPr>
                  <a:spLocks noChangeShapeType="1"/>
                </p:cNvSpPr>
                <p:nvPr/>
              </p:nvSpPr>
              <p:spPr bwMode="auto">
                <a:xfrm>
                  <a:off x="4569980" y="3662782"/>
                  <a:ext cx="1893036" cy="933"/>
                </a:xfrm>
                <a:prstGeom prst="line">
                  <a:avLst/>
                </a:pr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92" name="Line 164"/>
                <p:cNvSpPr>
                  <a:spLocks noChangeShapeType="1"/>
                </p:cNvSpPr>
                <p:nvPr/>
              </p:nvSpPr>
              <p:spPr bwMode="auto">
                <a:xfrm>
                  <a:off x="4569980" y="3577839"/>
                  <a:ext cx="933" cy="85877"/>
                </a:xfrm>
                <a:prstGeom prst="line">
                  <a:avLst/>
                </a:prstGeom>
                <a:noFill/>
                <a:ln w="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93" name="Line 165"/>
                <p:cNvSpPr>
                  <a:spLocks noChangeShapeType="1"/>
                </p:cNvSpPr>
                <p:nvPr/>
              </p:nvSpPr>
              <p:spPr bwMode="auto">
                <a:xfrm>
                  <a:off x="4666126" y="3620777"/>
                  <a:ext cx="933" cy="42939"/>
                </a:xfrm>
                <a:prstGeom prst="line">
                  <a:avLst/>
                </a:prstGeom>
                <a:noFill/>
                <a:ln w="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94" name="Line 166"/>
                <p:cNvSpPr>
                  <a:spLocks noChangeShapeType="1"/>
                </p:cNvSpPr>
                <p:nvPr/>
              </p:nvSpPr>
              <p:spPr bwMode="auto">
                <a:xfrm>
                  <a:off x="4761338" y="3620777"/>
                  <a:ext cx="933" cy="42939"/>
                </a:xfrm>
                <a:prstGeom prst="line">
                  <a:avLst/>
                </a:prstGeom>
                <a:noFill/>
                <a:ln w="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95" name="Line 167"/>
                <p:cNvSpPr>
                  <a:spLocks noChangeShapeType="1"/>
                </p:cNvSpPr>
                <p:nvPr/>
              </p:nvSpPr>
              <p:spPr bwMode="auto">
                <a:xfrm>
                  <a:off x="4856550" y="3620777"/>
                  <a:ext cx="933" cy="42939"/>
                </a:xfrm>
                <a:prstGeom prst="line">
                  <a:avLst/>
                </a:prstGeom>
                <a:noFill/>
                <a:ln w="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96" name="Line 168"/>
                <p:cNvSpPr>
                  <a:spLocks noChangeShapeType="1"/>
                </p:cNvSpPr>
                <p:nvPr/>
              </p:nvSpPr>
              <p:spPr bwMode="auto">
                <a:xfrm>
                  <a:off x="4951762" y="3577839"/>
                  <a:ext cx="933" cy="85877"/>
                </a:xfrm>
                <a:prstGeom prst="line">
                  <a:avLst/>
                </a:prstGeom>
                <a:noFill/>
                <a:ln w="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97" name="Line 169"/>
                <p:cNvSpPr>
                  <a:spLocks noChangeShapeType="1"/>
                </p:cNvSpPr>
                <p:nvPr/>
              </p:nvSpPr>
              <p:spPr bwMode="auto">
                <a:xfrm>
                  <a:off x="5047907" y="3620777"/>
                  <a:ext cx="933" cy="42939"/>
                </a:xfrm>
                <a:prstGeom prst="line">
                  <a:avLst/>
                </a:prstGeom>
                <a:noFill/>
                <a:ln w="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98" name="Line 170"/>
                <p:cNvSpPr>
                  <a:spLocks noChangeShapeType="1"/>
                </p:cNvSpPr>
                <p:nvPr/>
              </p:nvSpPr>
              <p:spPr bwMode="auto">
                <a:xfrm>
                  <a:off x="5144052" y="3620777"/>
                  <a:ext cx="933" cy="42939"/>
                </a:xfrm>
                <a:prstGeom prst="line">
                  <a:avLst/>
                </a:prstGeom>
                <a:noFill/>
                <a:ln w="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99" name="Line 171"/>
                <p:cNvSpPr>
                  <a:spLocks noChangeShapeType="1"/>
                </p:cNvSpPr>
                <p:nvPr/>
              </p:nvSpPr>
              <p:spPr bwMode="auto">
                <a:xfrm>
                  <a:off x="5239264" y="3620777"/>
                  <a:ext cx="933" cy="42939"/>
                </a:xfrm>
                <a:prstGeom prst="line">
                  <a:avLst/>
                </a:prstGeom>
                <a:noFill/>
                <a:ln w="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00" name="Line 172"/>
                <p:cNvSpPr>
                  <a:spLocks noChangeShapeType="1"/>
                </p:cNvSpPr>
                <p:nvPr/>
              </p:nvSpPr>
              <p:spPr bwMode="auto">
                <a:xfrm>
                  <a:off x="5336342" y="3577839"/>
                  <a:ext cx="933" cy="85877"/>
                </a:xfrm>
                <a:prstGeom prst="line">
                  <a:avLst/>
                </a:prstGeom>
                <a:noFill/>
                <a:ln w="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01" name="Line 173"/>
                <p:cNvSpPr>
                  <a:spLocks noChangeShapeType="1"/>
                </p:cNvSpPr>
                <p:nvPr/>
              </p:nvSpPr>
              <p:spPr bwMode="auto">
                <a:xfrm>
                  <a:off x="5431555" y="3620777"/>
                  <a:ext cx="933" cy="42939"/>
                </a:xfrm>
                <a:prstGeom prst="line">
                  <a:avLst/>
                </a:prstGeom>
                <a:noFill/>
                <a:ln w="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02" name="Line 174"/>
                <p:cNvSpPr>
                  <a:spLocks noChangeShapeType="1"/>
                </p:cNvSpPr>
                <p:nvPr/>
              </p:nvSpPr>
              <p:spPr bwMode="auto">
                <a:xfrm>
                  <a:off x="5526766" y="3620777"/>
                  <a:ext cx="933" cy="42939"/>
                </a:xfrm>
                <a:prstGeom prst="line">
                  <a:avLst/>
                </a:prstGeom>
                <a:noFill/>
                <a:ln w="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03" name="Line 175"/>
                <p:cNvSpPr>
                  <a:spLocks noChangeShapeType="1"/>
                </p:cNvSpPr>
                <p:nvPr/>
              </p:nvSpPr>
              <p:spPr bwMode="auto">
                <a:xfrm>
                  <a:off x="5621979" y="3620777"/>
                  <a:ext cx="933" cy="42939"/>
                </a:xfrm>
                <a:prstGeom prst="line">
                  <a:avLst/>
                </a:prstGeom>
                <a:noFill/>
                <a:ln w="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04" name="Line 176"/>
                <p:cNvSpPr>
                  <a:spLocks noChangeShapeType="1"/>
                </p:cNvSpPr>
                <p:nvPr/>
              </p:nvSpPr>
              <p:spPr bwMode="auto">
                <a:xfrm>
                  <a:off x="5717190" y="3577839"/>
                  <a:ext cx="933" cy="85877"/>
                </a:xfrm>
                <a:prstGeom prst="line">
                  <a:avLst/>
                </a:prstGeom>
                <a:noFill/>
                <a:ln w="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05" name="Line 177"/>
                <p:cNvSpPr>
                  <a:spLocks noChangeShapeType="1"/>
                </p:cNvSpPr>
                <p:nvPr/>
              </p:nvSpPr>
              <p:spPr bwMode="auto">
                <a:xfrm>
                  <a:off x="5813336" y="3620777"/>
                  <a:ext cx="933" cy="42939"/>
                </a:xfrm>
                <a:prstGeom prst="line">
                  <a:avLst/>
                </a:prstGeom>
                <a:noFill/>
                <a:ln w="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06" name="Line 178"/>
                <p:cNvSpPr>
                  <a:spLocks noChangeShapeType="1"/>
                </p:cNvSpPr>
                <p:nvPr/>
              </p:nvSpPr>
              <p:spPr bwMode="auto">
                <a:xfrm>
                  <a:off x="5908548" y="3620777"/>
                  <a:ext cx="933" cy="42939"/>
                </a:xfrm>
                <a:prstGeom prst="line">
                  <a:avLst/>
                </a:prstGeom>
                <a:noFill/>
                <a:ln w="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07" name="Line 179"/>
                <p:cNvSpPr>
                  <a:spLocks noChangeShapeType="1"/>
                </p:cNvSpPr>
                <p:nvPr/>
              </p:nvSpPr>
              <p:spPr bwMode="auto">
                <a:xfrm>
                  <a:off x="6003759" y="3620777"/>
                  <a:ext cx="933" cy="42939"/>
                </a:xfrm>
                <a:prstGeom prst="line">
                  <a:avLst/>
                </a:prstGeom>
                <a:noFill/>
                <a:ln w="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08" name="Line 180"/>
                <p:cNvSpPr>
                  <a:spLocks noChangeShapeType="1"/>
                </p:cNvSpPr>
                <p:nvPr/>
              </p:nvSpPr>
              <p:spPr bwMode="auto">
                <a:xfrm>
                  <a:off x="6098972" y="3577839"/>
                  <a:ext cx="933" cy="85877"/>
                </a:xfrm>
                <a:prstGeom prst="line">
                  <a:avLst/>
                </a:prstGeom>
                <a:noFill/>
                <a:ln w="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09" name="Line 181"/>
                <p:cNvSpPr>
                  <a:spLocks noChangeShapeType="1"/>
                </p:cNvSpPr>
                <p:nvPr/>
              </p:nvSpPr>
              <p:spPr bwMode="auto">
                <a:xfrm>
                  <a:off x="6098972" y="3577839"/>
                  <a:ext cx="933" cy="85877"/>
                </a:xfrm>
                <a:prstGeom prst="line">
                  <a:avLst/>
                </a:prstGeom>
                <a:noFill/>
                <a:ln w="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10" name="Line 182"/>
                <p:cNvSpPr>
                  <a:spLocks noChangeShapeType="1"/>
                </p:cNvSpPr>
                <p:nvPr/>
              </p:nvSpPr>
              <p:spPr bwMode="auto">
                <a:xfrm>
                  <a:off x="6196050" y="3620777"/>
                  <a:ext cx="933" cy="42939"/>
                </a:xfrm>
                <a:prstGeom prst="line">
                  <a:avLst/>
                </a:prstGeom>
                <a:noFill/>
                <a:ln w="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11" name="Line 183"/>
                <p:cNvSpPr>
                  <a:spLocks noChangeShapeType="1"/>
                </p:cNvSpPr>
                <p:nvPr/>
              </p:nvSpPr>
              <p:spPr bwMode="auto">
                <a:xfrm>
                  <a:off x="6292195" y="3620777"/>
                  <a:ext cx="933" cy="42939"/>
                </a:xfrm>
                <a:prstGeom prst="line">
                  <a:avLst/>
                </a:prstGeom>
                <a:noFill/>
                <a:ln w="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12" name="Line 184"/>
                <p:cNvSpPr>
                  <a:spLocks noChangeShapeType="1"/>
                </p:cNvSpPr>
                <p:nvPr/>
              </p:nvSpPr>
              <p:spPr bwMode="auto">
                <a:xfrm>
                  <a:off x="6387407" y="3620777"/>
                  <a:ext cx="933" cy="42939"/>
                </a:xfrm>
                <a:prstGeom prst="line">
                  <a:avLst/>
                </a:prstGeom>
                <a:noFill/>
                <a:ln w="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13" name="Freeform 185"/>
                <p:cNvSpPr>
                  <a:spLocks noEditPoints="1"/>
                </p:cNvSpPr>
                <p:nvPr/>
              </p:nvSpPr>
              <p:spPr bwMode="auto">
                <a:xfrm>
                  <a:off x="4538243" y="3719723"/>
                  <a:ext cx="61607" cy="100813"/>
                </a:xfrm>
                <a:custGeom>
                  <a:avLst/>
                  <a:gdLst/>
                  <a:ahLst/>
                  <a:cxnLst>
                    <a:cxn ang="0">
                      <a:pos x="66" y="53"/>
                    </a:cxn>
                    <a:cxn ang="0">
                      <a:pos x="66" y="68"/>
                    </a:cxn>
                    <a:cxn ang="0">
                      <a:pos x="62" y="82"/>
                    </a:cxn>
                    <a:cxn ang="0">
                      <a:pos x="61" y="86"/>
                    </a:cxn>
                    <a:cxn ang="0">
                      <a:pos x="59" y="90"/>
                    </a:cxn>
                    <a:cxn ang="0">
                      <a:pos x="55" y="96"/>
                    </a:cxn>
                    <a:cxn ang="0">
                      <a:pos x="49" y="102"/>
                    </a:cxn>
                    <a:cxn ang="0">
                      <a:pos x="45" y="104"/>
                    </a:cxn>
                    <a:cxn ang="0">
                      <a:pos x="43" y="106"/>
                    </a:cxn>
                    <a:cxn ang="0">
                      <a:pos x="40" y="107"/>
                    </a:cxn>
                    <a:cxn ang="0">
                      <a:pos x="39" y="107"/>
                    </a:cxn>
                    <a:cxn ang="0">
                      <a:pos x="36" y="108"/>
                    </a:cxn>
                    <a:cxn ang="0">
                      <a:pos x="29" y="108"/>
                    </a:cxn>
                    <a:cxn ang="0">
                      <a:pos x="23" y="106"/>
                    </a:cxn>
                    <a:cxn ang="0">
                      <a:pos x="19" y="104"/>
                    </a:cxn>
                    <a:cxn ang="0">
                      <a:pos x="13" y="97"/>
                    </a:cxn>
                    <a:cxn ang="0">
                      <a:pos x="7" y="89"/>
                    </a:cxn>
                    <a:cxn ang="0">
                      <a:pos x="3" y="80"/>
                    </a:cxn>
                    <a:cxn ang="0">
                      <a:pos x="1" y="67"/>
                    </a:cxn>
                    <a:cxn ang="0">
                      <a:pos x="0" y="55"/>
                    </a:cxn>
                    <a:cxn ang="0">
                      <a:pos x="1" y="39"/>
                    </a:cxn>
                    <a:cxn ang="0">
                      <a:pos x="5" y="25"/>
                    </a:cxn>
                    <a:cxn ang="0">
                      <a:pos x="10" y="14"/>
                    </a:cxn>
                    <a:cxn ang="0">
                      <a:pos x="16" y="6"/>
                    </a:cxn>
                    <a:cxn ang="0">
                      <a:pos x="24" y="1"/>
                    </a:cxn>
                    <a:cxn ang="0">
                      <a:pos x="33" y="0"/>
                    </a:cxn>
                    <a:cxn ang="0">
                      <a:pos x="42" y="1"/>
                    </a:cxn>
                    <a:cxn ang="0">
                      <a:pos x="50" y="6"/>
                    </a:cxn>
                    <a:cxn ang="0">
                      <a:pos x="57" y="13"/>
                    </a:cxn>
                    <a:cxn ang="0">
                      <a:pos x="62" y="23"/>
                    </a:cxn>
                    <a:cxn ang="0">
                      <a:pos x="66" y="38"/>
                    </a:cxn>
                    <a:cxn ang="0">
                      <a:pos x="66" y="53"/>
                    </a:cxn>
                    <a:cxn ang="0">
                      <a:pos x="43" y="53"/>
                    </a:cxn>
                    <a:cxn ang="0">
                      <a:pos x="43" y="17"/>
                    </a:cxn>
                    <a:cxn ang="0">
                      <a:pos x="42" y="13"/>
                    </a:cxn>
                    <a:cxn ang="0">
                      <a:pos x="41" y="10"/>
                    </a:cxn>
                    <a:cxn ang="0">
                      <a:pos x="39" y="8"/>
                    </a:cxn>
                    <a:cxn ang="0">
                      <a:pos x="37" y="6"/>
                    </a:cxn>
                    <a:cxn ang="0">
                      <a:pos x="35" y="5"/>
                    </a:cxn>
                    <a:cxn ang="0">
                      <a:pos x="29" y="5"/>
                    </a:cxn>
                    <a:cxn ang="0">
                      <a:pos x="28" y="6"/>
                    </a:cxn>
                    <a:cxn ang="0">
                      <a:pos x="27" y="8"/>
                    </a:cxn>
                    <a:cxn ang="0">
                      <a:pos x="25" y="10"/>
                    </a:cxn>
                    <a:cxn ang="0">
                      <a:pos x="25" y="13"/>
                    </a:cxn>
                    <a:cxn ang="0">
                      <a:pos x="24" y="16"/>
                    </a:cxn>
                    <a:cxn ang="0">
                      <a:pos x="23" y="22"/>
                    </a:cxn>
                    <a:cxn ang="0">
                      <a:pos x="23" y="86"/>
                    </a:cxn>
                    <a:cxn ang="0">
                      <a:pos x="24" y="93"/>
                    </a:cxn>
                    <a:cxn ang="0">
                      <a:pos x="26" y="99"/>
                    </a:cxn>
                    <a:cxn ang="0">
                      <a:pos x="29" y="102"/>
                    </a:cxn>
                    <a:cxn ang="0">
                      <a:pos x="32" y="103"/>
                    </a:cxn>
                    <a:cxn ang="0">
                      <a:pos x="36" y="103"/>
                    </a:cxn>
                    <a:cxn ang="0">
                      <a:pos x="37" y="102"/>
                    </a:cxn>
                    <a:cxn ang="0">
                      <a:pos x="39" y="101"/>
                    </a:cxn>
                    <a:cxn ang="0">
                      <a:pos x="39" y="99"/>
                    </a:cxn>
                    <a:cxn ang="0">
                      <a:pos x="40" y="98"/>
                    </a:cxn>
                    <a:cxn ang="0">
                      <a:pos x="42" y="96"/>
                    </a:cxn>
                    <a:cxn ang="0">
                      <a:pos x="43" y="93"/>
                    </a:cxn>
                    <a:cxn ang="0">
                      <a:pos x="43" y="86"/>
                    </a:cxn>
                    <a:cxn ang="0">
                      <a:pos x="43" y="53"/>
                    </a:cxn>
                  </a:cxnLst>
                  <a:rect l="0" t="0" r="r" b="b"/>
                  <a:pathLst>
                    <a:path w="66" h="108">
                      <a:moveTo>
                        <a:pt x="66" y="53"/>
                      </a:moveTo>
                      <a:lnTo>
                        <a:pt x="66" y="68"/>
                      </a:lnTo>
                      <a:lnTo>
                        <a:pt x="62" y="82"/>
                      </a:lnTo>
                      <a:lnTo>
                        <a:pt x="61" y="86"/>
                      </a:lnTo>
                      <a:lnTo>
                        <a:pt x="59" y="90"/>
                      </a:lnTo>
                      <a:lnTo>
                        <a:pt x="55" y="96"/>
                      </a:lnTo>
                      <a:lnTo>
                        <a:pt x="49" y="102"/>
                      </a:lnTo>
                      <a:lnTo>
                        <a:pt x="45" y="104"/>
                      </a:lnTo>
                      <a:lnTo>
                        <a:pt x="43" y="106"/>
                      </a:lnTo>
                      <a:lnTo>
                        <a:pt x="40" y="107"/>
                      </a:lnTo>
                      <a:lnTo>
                        <a:pt x="39" y="107"/>
                      </a:lnTo>
                      <a:lnTo>
                        <a:pt x="36" y="108"/>
                      </a:lnTo>
                      <a:lnTo>
                        <a:pt x="29" y="108"/>
                      </a:lnTo>
                      <a:lnTo>
                        <a:pt x="23" y="106"/>
                      </a:lnTo>
                      <a:lnTo>
                        <a:pt x="19" y="104"/>
                      </a:lnTo>
                      <a:lnTo>
                        <a:pt x="13" y="97"/>
                      </a:lnTo>
                      <a:lnTo>
                        <a:pt x="7" y="89"/>
                      </a:lnTo>
                      <a:lnTo>
                        <a:pt x="3" y="80"/>
                      </a:lnTo>
                      <a:lnTo>
                        <a:pt x="1" y="67"/>
                      </a:lnTo>
                      <a:lnTo>
                        <a:pt x="0" y="55"/>
                      </a:lnTo>
                      <a:lnTo>
                        <a:pt x="1" y="39"/>
                      </a:lnTo>
                      <a:lnTo>
                        <a:pt x="5" y="25"/>
                      </a:lnTo>
                      <a:lnTo>
                        <a:pt x="10" y="14"/>
                      </a:lnTo>
                      <a:lnTo>
                        <a:pt x="16" y="6"/>
                      </a:lnTo>
                      <a:lnTo>
                        <a:pt x="24" y="1"/>
                      </a:lnTo>
                      <a:lnTo>
                        <a:pt x="33" y="0"/>
                      </a:lnTo>
                      <a:lnTo>
                        <a:pt x="42" y="1"/>
                      </a:lnTo>
                      <a:lnTo>
                        <a:pt x="50" y="6"/>
                      </a:lnTo>
                      <a:lnTo>
                        <a:pt x="57" y="13"/>
                      </a:lnTo>
                      <a:lnTo>
                        <a:pt x="62" y="23"/>
                      </a:lnTo>
                      <a:lnTo>
                        <a:pt x="66" y="38"/>
                      </a:lnTo>
                      <a:lnTo>
                        <a:pt x="66" y="53"/>
                      </a:lnTo>
                      <a:close/>
                      <a:moveTo>
                        <a:pt x="43" y="53"/>
                      </a:moveTo>
                      <a:lnTo>
                        <a:pt x="43" y="17"/>
                      </a:lnTo>
                      <a:lnTo>
                        <a:pt x="42" y="13"/>
                      </a:lnTo>
                      <a:lnTo>
                        <a:pt x="41" y="10"/>
                      </a:lnTo>
                      <a:lnTo>
                        <a:pt x="39" y="8"/>
                      </a:lnTo>
                      <a:lnTo>
                        <a:pt x="37" y="6"/>
                      </a:lnTo>
                      <a:lnTo>
                        <a:pt x="35" y="5"/>
                      </a:lnTo>
                      <a:lnTo>
                        <a:pt x="29" y="5"/>
                      </a:lnTo>
                      <a:lnTo>
                        <a:pt x="28" y="6"/>
                      </a:lnTo>
                      <a:lnTo>
                        <a:pt x="27" y="8"/>
                      </a:lnTo>
                      <a:lnTo>
                        <a:pt x="25" y="10"/>
                      </a:lnTo>
                      <a:lnTo>
                        <a:pt x="25" y="13"/>
                      </a:lnTo>
                      <a:lnTo>
                        <a:pt x="24" y="16"/>
                      </a:lnTo>
                      <a:lnTo>
                        <a:pt x="23" y="22"/>
                      </a:lnTo>
                      <a:lnTo>
                        <a:pt x="23" y="86"/>
                      </a:lnTo>
                      <a:lnTo>
                        <a:pt x="24" y="93"/>
                      </a:lnTo>
                      <a:lnTo>
                        <a:pt x="26" y="99"/>
                      </a:lnTo>
                      <a:lnTo>
                        <a:pt x="29" y="102"/>
                      </a:lnTo>
                      <a:lnTo>
                        <a:pt x="32" y="103"/>
                      </a:lnTo>
                      <a:lnTo>
                        <a:pt x="36" y="103"/>
                      </a:lnTo>
                      <a:lnTo>
                        <a:pt x="37" y="102"/>
                      </a:lnTo>
                      <a:lnTo>
                        <a:pt x="39" y="101"/>
                      </a:lnTo>
                      <a:lnTo>
                        <a:pt x="39" y="99"/>
                      </a:lnTo>
                      <a:lnTo>
                        <a:pt x="40" y="98"/>
                      </a:lnTo>
                      <a:lnTo>
                        <a:pt x="42" y="96"/>
                      </a:lnTo>
                      <a:lnTo>
                        <a:pt x="43" y="93"/>
                      </a:lnTo>
                      <a:lnTo>
                        <a:pt x="43" y="86"/>
                      </a:lnTo>
                      <a:lnTo>
                        <a:pt x="43" y="5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14" name="Freeform 186"/>
                <p:cNvSpPr>
                  <a:spLocks noEditPoints="1"/>
                </p:cNvSpPr>
                <p:nvPr/>
              </p:nvSpPr>
              <p:spPr bwMode="auto">
                <a:xfrm>
                  <a:off x="4865885" y="3719723"/>
                  <a:ext cx="61607" cy="100813"/>
                </a:xfrm>
                <a:custGeom>
                  <a:avLst/>
                  <a:gdLst/>
                  <a:ahLst/>
                  <a:cxnLst>
                    <a:cxn ang="0">
                      <a:pos x="66" y="53"/>
                    </a:cxn>
                    <a:cxn ang="0">
                      <a:pos x="65" y="68"/>
                    </a:cxn>
                    <a:cxn ang="0">
                      <a:pos x="61" y="82"/>
                    </a:cxn>
                    <a:cxn ang="0">
                      <a:pos x="60" y="86"/>
                    </a:cxn>
                    <a:cxn ang="0">
                      <a:pos x="58" y="90"/>
                    </a:cxn>
                    <a:cxn ang="0">
                      <a:pos x="55" y="96"/>
                    </a:cxn>
                    <a:cxn ang="0">
                      <a:pos x="49" y="102"/>
                    </a:cxn>
                    <a:cxn ang="0">
                      <a:pos x="45" y="104"/>
                    </a:cxn>
                    <a:cxn ang="0">
                      <a:pos x="43" y="106"/>
                    </a:cxn>
                    <a:cxn ang="0">
                      <a:pos x="40" y="107"/>
                    </a:cxn>
                    <a:cxn ang="0">
                      <a:pos x="38" y="107"/>
                    </a:cxn>
                    <a:cxn ang="0">
                      <a:pos x="35" y="108"/>
                    </a:cxn>
                    <a:cxn ang="0">
                      <a:pos x="29" y="108"/>
                    </a:cxn>
                    <a:cxn ang="0">
                      <a:pos x="23" y="106"/>
                    </a:cxn>
                    <a:cxn ang="0">
                      <a:pos x="19" y="104"/>
                    </a:cxn>
                    <a:cxn ang="0">
                      <a:pos x="12" y="97"/>
                    </a:cxn>
                    <a:cxn ang="0">
                      <a:pos x="6" y="89"/>
                    </a:cxn>
                    <a:cxn ang="0">
                      <a:pos x="3" y="80"/>
                    </a:cxn>
                    <a:cxn ang="0">
                      <a:pos x="1" y="67"/>
                    </a:cxn>
                    <a:cxn ang="0">
                      <a:pos x="0" y="55"/>
                    </a:cxn>
                    <a:cxn ang="0">
                      <a:pos x="1" y="39"/>
                    </a:cxn>
                    <a:cxn ang="0">
                      <a:pos x="4" y="25"/>
                    </a:cxn>
                    <a:cxn ang="0">
                      <a:pos x="9" y="14"/>
                    </a:cxn>
                    <a:cxn ang="0">
                      <a:pos x="16" y="6"/>
                    </a:cxn>
                    <a:cxn ang="0">
                      <a:pos x="24" y="1"/>
                    </a:cxn>
                    <a:cxn ang="0">
                      <a:pos x="32" y="0"/>
                    </a:cxn>
                    <a:cxn ang="0">
                      <a:pos x="42" y="1"/>
                    </a:cxn>
                    <a:cxn ang="0">
                      <a:pos x="50" y="6"/>
                    </a:cxn>
                    <a:cxn ang="0">
                      <a:pos x="57" y="13"/>
                    </a:cxn>
                    <a:cxn ang="0">
                      <a:pos x="61" y="23"/>
                    </a:cxn>
                    <a:cxn ang="0">
                      <a:pos x="65" y="38"/>
                    </a:cxn>
                    <a:cxn ang="0">
                      <a:pos x="66" y="53"/>
                    </a:cxn>
                    <a:cxn ang="0">
                      <a:pos x="43" y="53"/>
                    </a:cxn>
                    <a:cxn ang="0">
                      <a:pos x="43" y="17"/>
                    </a:cxn>
                    <a:cxn ang="0">
                      <a:pos x="42" y="13"/>
                    </a:cxn>
                    <a:cxn ang="0">
                      <a:pos x="41" y="10"/>
                    </a:cxn>
                    <a:cxn ang="0">
                      <a:pos x="38" y="8"/>
                    </a:cxn>
                    <a:cxn ang="0">
                      <a:pos x="36" y="6"/>
                    </a:cxn>
                    <a:cxn ang="0">
                      <a:pos x="34" y="5"/>
                    </a:cxn>
                    <a:cxn ang="0">
                      <a:pos x="29" y="5"/>
                    </a:cxn>
                    <a:cxn ang="0">
                      <a:pos x="28" y="6"/>
                    </a:cxn>
                    <a:cxn ang="0">
                      <a:pos x="27" y="8"/>
                    </a:cxn>
                    <a:cxn ang="0">
                      <a:pos x="25" y="10"/>
                    </a:cxn>
                    <a:cxn ang="0">
                      <a:pos x="25" y="13"/>
                    </a:cxn>
                    <a:cxn ang="0">
                      <a:pos x="24" y="16"/>
                    </a:cxn>
                    <a:cxn ang="0">
                      <a:pos x="23" y="22"/>
                    </a:cxn>
                    <a:cxn ang="0">
                      <a:pos x="23" y="86"/>
                    </a:cxn>
                    <a:cxn ang="0">
                      <a:pos x="24" y="93"/>
                    </a:cxn>
                    <a:cxn ang="0">
                      <a:pos x="26" y="99"/>
                    </a:cxn>
                    <a:cxn ang="0">
                      <a:pos x="29" y="102"/>
                    </a:cxn>
                    <a:cxn ang="0">
                      <a:pos x="31" y="103"/>
                    </a:cxn>
                    <a:cxn ang="0">
                      <a:pos x="35" y="103"/>
                    </a:cxn>
                    <a:cxn ang="0">
                      <a:pos x="36" y="102"/>
                    </a:cxn>
                    <a:cxn ang="0">
                      <a:pos x="38" y="101"/>
                    </a:cxn>
                    <a:cxn ang="0">
                      <a:pos x="38" y="99"/>
                    </a:cxn>
                    <a:cxn ang="0">
                      <a:pos x="40" y="98"/>
                    </a:cxn>
                    <a:cxn ang="0">
                      <a:pos x="42" y="96"/>
                    </a:cxn>
                    <a:cxn ang="0">
                      <a:pos x="43" y="93"/>
                    </a:cxn>
                    <a:cxn ang="0">
                      <a:pos x="43" y="86"/>
                    </a:cxn>
                    <a:cxn ang="0">
                      <a:pos x="43" y="53"/>
                    </a:cxn>
                  </a:cxnLst>
                  <a:rect l="0" t="0" r="r" b="b"/>
                  <a:pathLst>
                    <a:path w="66" h="108">
                      <a:moveTo>
                        <a:pt x="66" y="53"/>
                      </a:moveTo>
                      <a:lnTo>
                        <a:pt x="65" y="68"/>
                      </a:lnTo>
                      <a:lnTo>
                        <a:pt x="61" y="82"/>
                      </a:lnTo>
                      <a:lnTo>
                        <a:pt x="60" y="86"/>
                      </a:lnTo>
                      <a:lnTo>
                        <a:pt x="58" y="90"/>
                      </a:lnTo>
                      <a:lnTo>
                        <a:pt x="55" y="96"/>
                      </a:lnTo>
                      <a:lnTo>
                        <a:pt x="49" y="102"/>
                      </a:lnTo>
                      <a:lnTo>
                        <a:pt x="45" y="104"/>
                      </a:lnTo>
                      <a:lnTo>
                        <a:pt x="43" y="106"/>
                      </a:lnTo>
                      <a:lnTo>
                        <a:pt x="40" y="107"/>
                      </a:lnTo>
                      <a:lnTo>
                        <a:pt x="38" y="107"/>
                      </a:lnTo>
                      <a:lnTo>
                        <a:pt x="35" y="108"/>
                      </a:lnTo>
                      <a:lnTo>
                        <a:pt x="29" y="108"/>
                      </a:lnTo>
                      <a:lnTo>
                        <a:pt x="23" y="106"/>
                      </a:lnTo>
                      <a:lnTo>
                        <a:pt x="19" y="104"/>
                      </a:lnTo>
                      <a:lnTo>
                        <a:pt x="12" y="97"/>
                      </a:lnTo>
                      <a:lnTo>
                        <a:pt x="6" y="89"/>
                      </a:lnTo>
                      <a:lnTo>
                        <a:pt x="3" y="80"/>
                      </a:lnTo>
                      <a:lnTo>
                        <a:pt x="1" y="67"/>
                      </a:lnTo>
                      <a:lnTo>
                        <a:pt x="0" y="55"/>
                      </a:lnTo>
                      <a:lnTo>
                        <a:pt x="1" y="39"/>
                      </a:lnTo>
                      <a:lnTo>
                        <a:pt x="4" y="25"/>
                      </a:lnTo>
                      <a:lnTo>
                        <a:pt x="9" y="14"/>
                      </a:lnTo>
                      <a:lnTo>
                        <a:pt x="16" y="6"/>
                      </a:lnTo>
                      <a:lnTo>
                        <a:pt x="24" y="1"/>
                      </a:lnTo>
                      <a:lnTo>
                        <a:pt x="32" y="0"/>
                      </a:lnTo>
                      <a:lnTo>
                        <a:pt x="42" y="1"/>
                      </a:lnTo>
                      <a:lnTo>
                        <a:pt x="50" y="6"/>
                      </a:lnTo>
                      <a:lnTo>
                        <a:pt x="57" y="13"/>
                      </a:lnTo>
                      <a:lnTo>
                        <a:pt x="61" y="23"/>
                      </a:lnTo>
                      <a:lnTo>
                        <a:pt x="65" y="38"/>
                      </a:lnTo>
                      <a:lnTo>
                        <a:pt x="66" y="53"/>
                      </a:lnTo>
                      <a:close/>
                      <a:moveTo>
                        <a:pt x="43" y="53"/>
                      </a:moveTo>
                      <a:lnTo>
                        <a:pt x="43" y="17"/>
                      </a:lnTo>
                      <a:lnTo>
                        <a:pt x="42" y="13"/>
                      </a:lnTo>
                      <a:lnTo>
                        <a:pt x="41" y="10"/>
                      </a:lnTo>
                      <a:lnTo>
                        <a:pt x="38" y="8"/>
                      </a:lnTo>
                      <a:lnTo>
                        <a:pt x="36" y="6"/>
                      </a:lnTo>
                      <a:lnTo>
                        <a:pt x="34" y="5"/>
                      </a:lnTo>
                      <a:lnTo>
                        <a:pt x="29" y="5"/>
                      </a:lnTo>
                      <a:lnTo>
                        <a:pt x="28" y="6"/>
                      </a:lnTo>
                      <a:lnTo>
                        <a:pt x="27" y="8"/>
                      </a:lnTo>
                      <a:lnTo>
                        <a:pt x="25" y="10"/>
                      </a:lnTo>
                      <a:lnTo>
                        <a:pt x="25" y="13"/>
                      </a:lnTo>
                      <a:lnTo>
                        <a:pt x="24" y="16"/>
                      </a:lnTo>
                      <a:lnTo>
                        <a:pt x="23" y="22"/>
                      </a:lnTo>
                      <a:lnTo>
                        <a:pt x="23" y="86"/>
                      </a:lnTo>
                      <a:lnTo>
                        <a:pt x="24" y="93"/>
                      </a:lnTo>
                      <a:lnTo>
                        <a:pt x="26" y="99"/>
                      </a:lnTo>
                      <a:lnTo>
                        <a:pt x="29" y="102"/>
                      </a:lnTo>
                      <a:lnTo>
                        <a:pt x="31" y="103"/>
                      </a:lnTo>
                      <a:lnTo>
                        <a:pt x="35" y="103"/>
                      </a:lnTo>
                      <a:lnTo>
                        <a:pt x="36" y="102"/>
                      </a:lnTo>
                      <a:lnTo>
                        <a:pt x="38" y="101"/>
                      </a:lnTo>
                      <a:lnTo>
                        <a:pt x="38" y="99"/>
                      </a:lnTo>
                      <a:lnTo>
                        <a:pt x="40" y="98"/>
                      </a:lnTo>
                      <a:lnTo>
                        <a:pt x="42" y="96"/>
                      </a:lnTo>
                      <a:lnTo>
                        <a:pt x="43" y="93"/>
                      </a:lnTo>
                      <a:lnTo>
                        <a:pt x="43" y="86"/>
                      </a:lnTo>
                      <a:lnTo>
                        <a:pt x="43" y="5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15" name="Freeform 187"/>
                <p:cNvSpPr>
                  <a:spLocks/>
                </p:cNvSpPr>
                <p:nvPr/>
              </p:nvSpPr>
              <p:spPr bwMode="auto">
                <a:xfrm>
                  <a:off x="4939626" y="3796266"/>
                  <a:ext cx="23336" cy="24270"/>
                </a:xfrm>
                <a:custGeom>
                  <a:avLst/>
                  <a:gdLst/>
                  <a:ahLst/>
                  <a:cxnLst>
                    <a:cxn ang="0">
                      <a:pos x="11" y="0"/>
                    </a:cxn>
                    <a:cxn ang="0">
                      <a:pos x="15" y="1"/>
                    </a:cxn>
                    <a:cxn ang="0">
                      <a:pos x="18" y="2"/>
                    </a:cxn>
                    <a:cxn ang="0">
                      <a:pos x="21" y="4"/>
                    </a:cxn>
                    <a:cxn ang="0">
                      <a:pos x="22" y="6"/>
                    </a:cxn>
                    <a:cxn ang="0">
                      <a:pos x="24" y="8"/>
                    </a:cxn>
                    <a:cxn ang="0">
                      <a:pos x="24" y="11"/>
                    </a:cxn>
                    <a:cxn ang="0">
                      <a:pos x="25" y="14"/>
                    </a:cxn>
                    <a:cxn ang="0">
                      <a:pos x="24" y="17"/>
                    </a:cxn>
                    <a:cxn ang="0">
                      <a:pos x="23" y="19"/>
                    </a:cxn>
                    <a:cxn ang="0">
                      <a:pos x="21" y="22"/>
                    </a:cxn>
                    <a:cxn ang="0">
                      <a:pos x="19" y="24"/>
                    </a:cxn>
                    <a:cxn ang="0">
                      <a:pos x="17" y="25"/>
                    </a:cxn>
                    <a:cxn ang="0">
                      <a:pos x="14" y="26"/>
                    </a:cxn>
                    <a:cxn ang="0">
                      <a:pos x="9" y="26"/>
                    </a:cxn>
                    <a:cxn ang="0">
                      <a:pos x="5" y="24"/>
                    </a:cxn>
                    <a:cxn ang="0">
                      <a:pos x="4" y="22"/>
                    </a:cxn>
                    <a:cxn ang="0">
                      <a:pos x="0" y="14"/>
                    </a:cxn>
                    <a:cxn ang="0">
                      <a:pos x="1" y="9"/>
                    </a:cxn>
                    <a:cxn ang="0">
                      <a:pos x="4" y="4"/>
                    </a:cxn>
                    <a:cxn ang="0">
                      <a:pos x="11" y="0"/>
                    </a:cxn>
                  </a:cxnLst>
                  <a:rect l="0" t="0" r="r" b="b"/>
                  <a:pathLst>
                    <a:path w="25" h="26">
                      <a:moveTo>
                        <a:pt x="11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1" y="4"/>
                      </a:lnTo>
                      <a:lnTo>
                        <a:pt x="22" y="6"/>
                      </a:lnTo>
                      <a:lnTo>
                        <a:pt x="24" y="8"/>
                      </a:lnTo>
                      <a:lnTo>
                        <a:pt x="24" y="11"/>
                      </a:lnTo>
                      <a:lnTo>
                        <a:pt x="25" y="14"/>
                      </a:lnTo>
                      <a:lnTo>
                        <a:pt x="24" y="17"/>
                      </a:lnTo>
                      <a:lnTo>
                        <a:pt x="23" y="19"/>
                      </a:lnTo>
                      <a:lnTo>
                        <a:pt x="21" y="22"/>
                      </a:lnTo>
                      <a:lnTo>
                        <a:pt x="19" y="24"/>
                      </a:lnTo>
                      <a:lnTo>
                        <a:pt x="17" y="25"/>
                      </a:lnTo>
                      <a:lnTo>
                        <a:pt x="14" y="26"/>
                      </a:lnTo>
                      <a:lnTo>
                        <a:pt x="9" y="26"/>
                      </a:lnTo>
                      <a:lnTo>
                        <a:pt x="5" y="24"/>
                      </a:lnTo>
                      <a:lnTo>
                        <a:pt x="4" y="22"/>
                      </a:lnTo>
                      <a:lnTo>
                        <a:pt x="0" y="14"/>
                      </a:lnTo>
                      <a:lnTo>
                        <a:pt x="1" y="9"/>
                      </a:lnTo>
                      <a:lnTo>
                        <a:pt x="4" y="4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16" name="Freeform 188"/>
                <p:cNvSpPr>
                  <a:spLocks/>
                </p:cNvSpPr>
                <p:nvPr/>
              </p:nvSpPr>
              <p:spPr bwMode="auto">
                <a:xfrm>
                  <a:off x="4971364" y="3719723"/>
                  <a:ext cx="63475" cy="98946"/>
                </a:xfrm>
                <a:custGeom>
                  <a:avLst/>
                  <a:gdLst/>
                  <a:ahLst/>
                  <a:cxnLst>
                    <a:cxn ang="0">
                      <a:pos x="62" y="106"/>
                    </a:cxn>
                    <a:cxn ang="0">
                      <a:pos x="0" y="106"/>
                    </a:cxn>
                    <a:cxn ang="0">
                      <a:pos x="0" y="104"/>
                    </a:cxn>
                    <a:cxn ang="0">
                      <a:pos x="14" y="88"/>
                    </a:cxn>
                    <a:cxn ang="0">
                      <a:pos x="24" y="76"/>
                    </a:cxn>
                    <a:cxn ang="0">
                      <a:pos x="32" y="66"/>
                    </a:cxn>
                    <a:cxn ang="0">
                      <a:pos x="38" y="58"/>
                    </a:cxn>
                    <a:cxn ang="0">
                      <a:pos x="41" y="47"/>
                    </a:cxn>
                    <a:cxn ang="0">
                      <a:pos x="43" y="36"/>
                    </a:cxn>
                    <a:cxn ang="0">
                      <a:pos x="41" y="28"/>
                    </a:cxn>
                    <a:cxn ang="0">
                      <a:pos x="40" y="25"/>
                    </a:cxn>
                    <a:cxn ang="0">
                      <a:pos x="38" y="23"/>
                    </a:cxn>
                    <a:cxn ang="0">
                      <a:pos x="34" y="20"/>
                    </a:cxn>
                    <a:cxn ang="0">
                      <a:pos x="24" y="18"/>
                    </a:cxn>
                    <a:cxn ang="0">
                      <a:pos x="17" y="19"/>
                    </a:cxn>
                    <a:cxn ang="0">
                      <a:pos x="10" y="23"/>
                    </a:cxn>
                    <a:cxn ang="0">
                      <a:pos x="5" y="29"/>
                    </a:cxn>
                    <a:cxn ang="0">
                      <a:pos x="1" y="29"/>
                    </a:cxn>
                    <a:cxn ang="0">
                      <a:pos x="8" y="16"/>
                    </a:cxn>
                    <a:cxn ang="0">
                      <a:pos x="15" y="6"/>
                    </a:cxn>
                    <a:cxn ang="0">
                      <a:pos x="24" y="1"/>
                    </a:cxn>
                    <a:cxn ang="0">
                      <a:pos x="34" y="0"/>
                    </a:cxn>
                    <a:cxn ang="0">
                      <a:pos x="38" y="0"/>
                    </a:cxn>
                    <a:cxn ang="0">
                      <a:pos x="46" y="2"/>
                    </a:cxn>
                    <a:cxn ang="0">
                      <a:pos x="49" y="3"/>
                    </a:cxn>
                    <a:cxn ang="0">
                      <a:pos x="53" y="6"/>
                    </a:cxn>
                    <a:cxn ang="0">
                      <a:pos x="60" y="13"/>
                    </a:cxn>
                    <a:cxn ang="0">
                      <a:pos x="61" y="17"/>
                    </a:cxn>
                    <a:cxn ang="0">
                      <a:pos x="62" y="20"/>
                    </a:cxn>
                    <a:cxn ang="0">
                      <a:pos x="63" y="24"/>
                    </a:cxn>
                    <a:cxn ang="0">
                      <a:pos x="63" y="26"/>
                    </a:cxn>
                    <a:cxn ang="0">
                      <a:pos x="62" y="36"/>
                    </a:cxn>
                    <a:cxn ang="0">
                      <a:pos x="58" y="47"/>
                    </a:cxn>
                    <a:cxn ang="0">
                      <a:pos x="51" y="58"/>
                    </a:cxn>
                    <a:cxn ang="0">
                      <a:pos x="40" y="71"/>
                    </a:cxn>
                    <a:cxn ang="0">
                      <a:pos x="24" y="86"/>
                    </a:cxn>
                    <a:cxn ang="0">
                      <a:pos x="57" y="86"/>
                    </a:cxn>
                    <a:cxn ang="0">
                      <a:pos x="58" y="85"/>
                    </a:cxn>
                    <a:cxn ang="0">
                      <a:pos x="60" y="84"/>
                    </a:cxn>
                    <a:cxn ang="0">
                      <a:pos x="62" y="82"/>
                    </a:cxn>
                    <a:cxn ang="0">
                      <a:pos x="62" y="81"/>
                    </a:cxn>
                    <a:cxn ang="0">
                      <a:pos x="63" y="80"/>
                    </a:cxn>
                    <a:cxn ang="0">
                      <a:pos x="65" y="77"/>
                    </a:cxn>
                    <a:cxn ang="0">
                      <a:pos x="68" y="77"/>
                    </a:cxn>
                    <a:cxn ang="0">
                      <a:pos x="62" y="106"/>
                    </a:cxn>
                  </a:cxnLst>
                  <a:rect l="0" t="0" r="r" b="b"/>
                  <a:pathLst>
                    <a:path w="68" h="106">
                      <a:moveTo>
                        <a:pt x="62" y="106"/>
                      </a:moveTo>
                      <a:lnTo>
                        <a:pt x="0" y="106"/>
                      </a:lnTo>
                      <a:lnTo>
                        <a:pt x="0" y="104"/>
                      </a:lnTo>
                      <a:lnTo>
                        <a:pt x="14" y="88"/>
                      </a:lnTo>
                      <a:lnTo>
                        <a:pt x="24" y="76"/>
                      </a:lnTo>
                      <a:lnTo>
                        <a:pt x="32" y="66"/>
                      </a:lnTo>
                      <a:lnTo>
                        <a:pt x="38" y="58"/>
                      </a:lnTo>
                      <a:lnTo>
                        <a:pt x="41" y="47"/>
                      </a:lnTo>
                      <a:lnTo>
                        <a:pt x="43" y="36"/>
                      </a:lnTo>
                      <a:lnTo>
                        <a:pt x="41" y="28"/>
                      </a:lnTo>
                      <a:lnTo>
                        <a:pt x="40" y="25"/>
                      </a:lnTo>
                      <a:lnTo>
                        <a:pt x="38" y="23"/>
                      </a:lnTo>
                      <a:lnTo>
                        <a:pt x="34" y="20"/>
                      </a:lnTo>
                      <a:lnTo>
                        <a:pt x="24" y="18"/>
                      </a:lnTo>
                      <a:lnTo>
                        <a:pt x="17" y="19"/>
                      </a:lnTo>
                      <a:lnTo>
                        <a:pt x="10" y="23"/>
                      </a:lnTo>
                      <a:lnTo>
                        <a:pt x="5" y="29"/>
                      </a:lnTo>
                      <a:lnTo>
                        <a:pt x="1" y="29"/>
                      </a:lnTo>
                      <a:lnTo>
                        <a:pt x="8" y="16"/>
                      </a:lnTo>
                      <a:lnTo>
                        <a:pt x="15" y="6"/>
                      </a:lnTo>
                      <a:lnTo>
                        <a:pt x="24" y="1"/>
                      </a:lnTo>
                      <a:lnTo>
                        <a:pt x="34" y="0"/>
                      </a:lnTo>
                      <a:lnTo>
                        <a:pt x="38" y="0"/>
                      </a:lnTo>
                      <a:lnTo>
                        <a:pt x="46" y="2"/>
                      </a:lnTo>
                      <a:lnTo>
                        <a:pt x="49" y="3"/>
                      </a:lnTo>
                      <a:lnTo>
                        <a:pt x="53" y="6"/>
                      </a:lnTo>
                      <a:lnTo>
                        <a:pt x="60" y="13"/>
                      </a:lnTo>
                      <a:lnTo>
                        <a:pt x="61" y="17"/>
                      </a:lnTo>
                      <a:lnTo>
                        <a:pt x="62" y="20"/>
                      </a:lnTo>
                      <a:lnTo>
                        <a:pt x="63" y="24"/>
                      </a:lnTo>
                      <a:lnTo>
                        <a:pt x="63" y="26"/>
                      </a:lnTo>
                      <a:lnTo>
                        <a:pt x="62" y="36"/>
                      </a:lnTo>
                      <a:lnTo>
                        <a:pt x="58" y="47"/>
                      </a:lnTo>
                      <a:lnTo>
                        <a:pt x="51" y="58"/>
                      </a:lnTo>
                      <a:lnTo>
                        <a:pt x="40" y="71"/>
                      </a:lnTo>
                      <a:lnTo>
                        <a:pt x="24" y="86"/>
                      </a:lnTo>
                      <a:lnTo>
                        <a:pt x="57" y="86"/>
                      </a:lnTo>
                      <a:lnTo>
                        <a:pt x="58" y="85"/>
                      </a:lnTo>
                      <a:lnTo>
                        <a:pt x="60" y="84"/>
                      </a:lnTo>
                      <a:lnTo>
                        <a:pt x="62" y="82"/>
                      </a:lnTo>
                      <a:lnTo>
                        <a:pt x="62" y="81"/>
                      </a:lnTo>
                      <a:lnTo>
                        <a:pt x="63" y="80"/>
                      </a:lnTo>
                      <a:lnTo>
                        <a:pt x="65" y="77"/>
                      </a:lnTo>
                      <a:lnTo>
                        <a:pt x="68" y="77"/>
                      </a:lnTo>
                      <a:lnTo>
                        <a:pt x="62" y="10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17" name="Freeform 189"/>
                <p:cNvSpPr>
                  <a:spLocks noEditPoints="1"/>
                </p:cNvSpPr>
                <p:nvPr/>
              </p:nvSpPr>
              <p:spPr bwMode="auto">
                <a:xfrm>
                  <a:off x="5249532" y="3719723"/>
                  <a:ext cx="62541" cy="100813"/>
                </a:xfrm>
                <a:custGeom>
                  <a:avLst/>
                  <a:gdLst/>
                  <a:ahLst/>
                  <a:cxnLst>
                    <a:cxn ang="0">
                      <a:pos x="67" y="53"/>
                    </a:cxn>
                    <a:cxn ang="0">
                      <a:pos x="66" y="68"/>
                    </a:cxn>
                    <a:cxn ang="0">
                      <a:pos x="62" y="82"/>
                    </a:cxn>
                    <a:cxn ang="0">
                      <a:pos x="61" y="86"/>
                    </a:cxn>
                    <a:cxn ang="0">
                      <a:pos x="59" y="90"/>
                    </a:cxn>
                    <a:cxn ang="0">
                      <a:pos x="55" y="96"/>
                    </a:cxn>
                    <a:cxn ang="0">
                      <a:pos x="49" y="102"/>
                    </a:cxn>
                    <a:cxn ang="0">
                      <a:pos x="45" y="104"/>
                    </a:cxn>
                    <a:cxn ang="0">
                      <a:pos x="43" y="106"/>
                    </a:cxn>
                    <a:cxn ang="0">
                      <a:pos x="41" y="107"/>
                    </a:cxn>
                    <a:cxn ang="0">
                      <a:pos x="39" y="107"/>
                    </a:cxn>
                    <a:cxn ang="0">
                      <a:pos x="36" y="108"/>
                    </a:cxn>
                    <a:cxn ang="0">
                      <a:pos x="29" y="108"/>
                    </a:cxn>
                    <a:cxn ang="0">
                      <a:pos x="23" y="106"/>
                    </a:cxn>
                    <a:cxn ang="0">
                      <a:pos x="19" y="104"/>
                    </a:cxn>
                    <a:cxn ang="0">
                      <a:pos x="13" y="97"/>
                    </a:cxn>
                    <a:cxn ang="0">
                      <a:pos x="7" y="89"/>
                    </a:cxn>
                    <a:cxn ang="0">
                      <a:pos x="3" y="80"/>
                    </a:cxn>
                    <a:cxn ang="0">
                      <a:pos x="1" y="67"/>
                    </a:cxn>
                    <a:cxn ang="0">
                      <a:pos x="0" y="55"/>
                    </a:cxn>
                    <a:cxn ang="0">
                      <a:pos x="1" y="39"/>
                    </a:cxn>
                    <a:cxn ang="0">
                      <a:pos x="5" y="25"/>
                    </a:cxn>
                    <a:cxn ang="0">
                      <a:pos x="10" y="14"/>
                    </a:cxn>
                    <a:cxn ang="0">
                      <a:pos x="16" y="6"/>
                    </a:cxn>
                    <a:cxn ang="0">
                      <a:pos x="24" y="1"/>
                    </a:cxn>
                    <a:cxn ang="0">
                      <a:pos x="33" y="0"/>
                    </a:cxn>
                    <a:cxn ang="0">
                      <a:pos x="42" y="1"/>
                    </a:cxn>
                    <a:cxn ang="0">
                      <a:pos x="50" y="6"/>
                    </a:cxn>
                    <a:cxn ang="0">
                      <a:pos x="57" y="13"/>
                    </a:cxn>
                    <a:cxn ang="0">
                      <a:pos x="62" y="23"/>
                    </a:cxn>
                    <a:cxn ang="0">
                      <a:pos x="66" y="38"/>
                    </a:cxn>
                    <a:cxn ang="0">
                      <a:pos x="67" y="53"/>
                    </a:cxn>
                    <a:cxn ang="0">
                      <a:pos x="43" y="53"/>
                    </a:cxn>
                    <a:cxn ang="0">
                      <a:pos x="43" y="17"/>
                    </a:cxn>
                    <a:cxn ang="0">
                      <a:pos x="42" y="13"/>
                    </a:cxn>
                    <a:cxn ang="0">
                      <a:pos x="41" y="10"/>
                    </a:cxn>
                    <a:cxn ang="0">
                      <a:pos x="39" y="8"/>
                    </a:cxn>
                    <a:cxn ang="0">
                      <a:pos x="37" y="6"/>
                    </a:cxn>
                    <a:cxn ang="0">
                      <a:pos x="35" y="5"/>
                    </a:cxn>
                    <a:cxn ang="0">
                      <a:pos x="29" y="5"/>
                    </a:cxn>
                    <a:cxn ang="0">
                      <a:pos x="28" y="6"/>
                    </a:cxn>
                    <a:cxn ang="0">
                      <a:pos x="27" y="8"/>
                    </a:cxn>
                    <a:cxn ang="0">
                      <a:pos x="25" y="10"/>
                    </a:cxn>
                    <a:cxn ang="0">
                      <a:pos x="25" y="13"/>
                    </a:cxn>
                    <a:cxn ang="0">
                      <a:pos x="24" y="16"/>
                    </a:cxn>
                    <a:cxn ang="0">
                      <a:pos x="23" y="22"/>
                    </a:cxn>
                    <a:cxn ang="0">
                      <a:pos x="23" y="86"/>
                    </a:cxn>
                    <a:cxn ang="0">
                      <a:pos x="24" y="93"/>
                    </a:cxn>
                    <a:cxn ang="0">
                      <a:pos x="26" y="99"/>
                    </a:cxn>
                    <a:cxn ang="0">
                      <a:pos x="29" y="102"/>
                    </a:cxn>
                    <a:cxn ang="0">
                      <a:pos x="32" y="103"/>
                    </a:cxn>
                    <a:cxn ang="0">
                      <a:pos x="36" y="103"/>
                    </a:cxn>
                    <a:cxn ang="0">
                      <a:pos x="37" y="102"/>
                    </a:cxn>
                    <a:cxn ang="0">
                      <a:pos x="39" y="101"/>
                    </a:cxn>
                    <a:cxn ang="0">
                      <a:pos x="39" y="99"/>
                    </a:cxn>
                    <a:cxn ang="0">
                      <a:pos x="41" y="98"/>
                    </a:cxn>
                    <a:cxn ang="0">
                      <a:pos x="42" y="96"/>
                    </a:cxn>
                    <a:cxn ang="0">
                      <a:pos x="43" y="93"/>
                    </a:cxn>
                    <a:cxn ang="0">
                      <a:pos x="43" y="86"/>
                    </a:cxn>
                    <a:cxn ang="0">
                      <a:pos x="43" y="53"/>
                    </a:cxn>
                  </a:cxnLst>
                  <a:rect l="0" t="0" r="r" b="b"/>
                  <a:pathLst>
                    <a:path w="67" h="108">
                      <a:moveTo>
                        <a:pt x="67" y="53"/>
                      </a:moveTo>
                      <a:lnTo>
                        <a:pt x="66" y="68"/>
                      </a:lnTo>
                      <a:lnTo>
                        <a:pt x="62" y="82"/>
                      </a:lnTo>
                      <a:lnTo>
                        <a:pt x="61" y="86"/>
                      </a:lnTo>
                      <a:lnTo>
                        <a:pt x="59" y="90"/>
                      </a:lnTo>
                      <a:lnTo>
                        <a:pt x="55" y="96"/>
                      </a:lnTo>
                      <a:lnTo>
                        <a:pt x="49" y="102"/>
                      </a:lnTo>
                      <a:lnTo>
                        <a:pt x="45" y="104"/>
                      </a:lnTo>
                      <a:lnTo>
                        <a:pt x="43" y="106"/>
                      </a:lnTo>
                      <a:lnTo>
                        <a:pt x="41" y="107"/>
                      </a:lnTo>
                      <a:lnTo>
                        <a:pt x="39" y="107"/>
                      </a:lnTo>
                      <a:lnTo>
                        <a:pt x="36" y="108"/>
                      </a:lnTo>
                      <a:lnTo>
                        <a:pt x="29" y="108"/>
                      </a:lnTo>
                      <a:lnTo>
                        <a:pt x="23" y="106"/>
                      </a:lnTo>
                      <a:lnTo>
                        <a:pt x="19" y="104"/>
                      </a:lnTo>
                      <a:lnTo>
                        <a:pt x="13" y="97"/>
                      </a:lnTo>
                      <a:lnTo>
                        <a:pt x="7" y="89"/>
                      </a:lnTo>
                      <a:lnTo>
                        <a:pt x="3" y="80"/>
                      </a:lnTo>
                      <a:lnTo>
                        <a:pt x="1" y="67"/>
                      </a:lnTo>
                      <a:lnTo>
                        <a:pt x="0" y="55"/>
                      </a:lnTo>
                      <a:lnTo>
                        <a:pt x="1" y="39"/>
                      </a:lnTo>
                      <a:lnTo>
                        <a:pt x="5" y="25"/>
                      </a:lnTo>
                      <a:lnTo>
                        <a:pt x="10" y="14"/>
                      </a:lnTo>
                      <a:lnTo>
                        <a:pt x="16" y="6"/>
                      </a:lnTo>
                      <a:lnTo>
                        <a:pt x="24" y="1"/>
                      </a:lnTo>
                      <a:lnTo>
                        <a:pt x="33" y="0"/>
                      </a:lnTo>
                      <a:lnTo>
                        <a:pt x="42" y="1"/>
                      </a:lnTo>
                      <a:lnTo>
                        <a:pt x="50" y="6"/>
                      </a:lnTo>
                      <a:lnTo>
                        <a:pt x="57" y="13"/>
                      </a:lnTo>
                      <a:lnTo>
                        <a:pt x="62" y="23"/>
                      </a:lnTo>
                      <a:lnTo>
                        <a:pt x="66" y="38"/>
                      </a:lnTo>
                      <a:lnTo>
                        <a:pt x="67" y="53"/>
                      </a:lnTo>
                      <a:close/>
                      <a:moveTo>
                        <a:pt x="43" y="53"/>
                      </a:moveTo>
                      <a:lnTo>
                        <a:pt x="43" y="17"/>
                      </a:lnTo>
                      <a:lnTo>
                        <a:pt x="42" y="13"/>
                      </a:lnTo>
                      <a:lnTo>
                        <a:pt x="41" y="10"/>
                      </a:lnTo>
                      <a:lnTo>
                        <a:pt x="39" y="8"/>
                      </a:lnTo>
                      <a:lnTo>
                        <a:pt x="37" y="6"/>
                      </a:lnTo>
                      <a:lnTo>
                        <a:pt x="35" y="5"/>
                      </a:lnTo>
                      <a:lnTo>
                        <a:pt x="29" y="5"/>
                      </a:lnTo>
                      <a:lnTo>
                        <a:pt x="28" y="6"/>
                      </a:lnTo>
                      <a:lnTo>
                        <a:pt x="27" y="8"/>
                      </a:lnTo>
                      <a:lnTo>
                        <a:pt x="25" y="10"/>
                      </a:lnTo>
                      <a:lnTo>
                        <a:pt x="25" y="13"/>
                      </a:lnTo>
                      <a:lnTo>
                        <a:pt x="24" y="16"/>
                      </a:lnTo>
                      <a:lnTo>
                        <a:pt x="23" y="22"/>
                      </a:lnTo>
                      <a:lnTo>
                        <a:pt x="23" y="86"/>
                      </a:lnTo>
                      <a:lnTo>
                        <a:pt x="24" y="93"/>
                      </a:lnTo>
                      <a:lnTo>
                        <a:pt x="26" y="99"/>
                      </a:lnTo>
                      <a:lnTo>
                        <a:pt x="29" y="102"/>
                      </a:lnTo>
                      <a:lnTo>
                        <a:pt x="32" y="103"/>
                      </a:lnTo>
                      <a:lnTo>
                        <a:pt x="36" y="103"/>
                      </a:lnTo>
                      <a:lnTo>
                        <a:pt x="37" y="102"/>
                      </a:lnTo>
                      <a:lnTo>
                        <a:pt x="39" y="101"/>
                      </a:lnTo>
                      <a:lnTo>
                        <a:pt x="39" y="99"/>
                      </a:lnTo>
                      <a:lnTo>
                        <a:pt x="41" y="98"/>
                      </a:lnTo>
                      <a:lnTo>
                        <a:pt x="42" y="96"/>
                      </a:lnTo>
                      <a:lnTo>
                        <a:pt x="43" y="93"/>
                      </a:lnTo>
                      <a:lnTo>
                        <a:pt x="43" y="86"/>
                      </a:lnTo>
                      <a:lnTo>
                        <a:pt x="43" y="5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18" name="Freeform 190"/>
                <p:cNvSpPr>
                  <a:spLocks/>
                </p:cNvSpPr>
                <p:nvPr/>
              </p:nvSpPr>
              <p:spPr bwMode="auto">
                <a:xfrm>
                  <a:off x="5323275" y="3796266"/>
                  <a:ext cx="23336" cy="24270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15" y="1"/>
                    </a:cxn>
                    <a:cxn ang="0">
                      <a:pos x="18" y="2"/>
                    </a:cxn>
                    <a:cxn ang="0">
                      <a:pos x="21" y="4"/>
                    </a:cxn>
                    <a:cxn ang="0">
                      <a:pos x="22" y="6"/>
                    </a:cxn>
                    <a:cxn ang="0">
                      <a:pos x="24" y="8"/>
                    </a:cxn>
                    <a:cxn ang="0">
                      <a:pos x="24" y="11"/>
                    </a:cxn>
                    <a:cxn ang="0">
                      <a:pos x="25" y="14"/>
                    </a:cxn>
                    <a:cxn ang="0">
                      <a:pos x="24" y="17"/>
                    </a:cxn>
                    <a:cxn ang="0">
                      <a:pos x="23" y="19"/>
                    </a:cxn>
                    <a:cxn ang="0">
                      <a:pos x="21" y="22"/>
                    </a:cxn>
                    <a:cxn ang="0">
                      <a:pos x="19" y="24"/>
                    </a:cxn>
                    <a:cxn ang="0">
                      <a:pos x="17" y="25"/>
                    </a:cxn>
                    <a:cxn ang="0">
                      <a:pos x="14" y="26"/>
                    </a:cxn>
                    <a:cxn ang="0">
                      <a:pos x="10" y="26"/>
                    </a:cxn>
                    <a:cxn ang="0">
                      <a:pos x="6" y="24"/>
                    </a:cxn>
                    <a:cxn ang="0">
                      <a:pos x="4" y="22"/>
                    </a:cxn>
                    <a:cxn ang="0">
                      <a:pos x="0" y="14"/>
                    </a:cxn>
                    <a:cxn ang="0">
                      <a:pos x="1" y="9"/>
                    </a:cxn>
                    <a:cxn ang="0">
                      <a:pos x="4" y="4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25" h="26">
                      <a:moveTo>
                        <a:pt x="12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1" y="4"/>
                      </a:lnTo>
                      <a:lnTo>
                        <a:pt x="22" y="6"/>
                      </a:lnTo>
                      <a:lnTo>
                        <a:pt x="24" y="8"/>
                      </a:lnTo>
                      <a:lnTo>
                        <a:pt x="24" y="11"/>
                      </a:lnTo>
                      <a:lnTo>
                        <a:pt x="25" y="14"/>
                      </a:lnTo>
                      <a:lnTo>
                        <a:pt x="24" y="17"/>
                      </a:lnTo>
                      <a:lnTo>
                        <a:pt x="23" y="19"/>
                      </a:lnTo>
                      <a:lnTo>
                        <a:pt x="21" y="22"/>
                      </a:lnTo>
                      <a:lnTo>
                        <a:pt x="19" y="24"/>
                      </a:lnTo>
                      <a:lnTo>
                        <a:pt x="17" y="25"/>
                      </a:lnTo>
                      <a:lnTo>
                        <a:pt x="14" y="26"/>
                      </a:lnTo>
                      <a:lnTo>
                        <a:pt x="10" y="26"/>
                      </a:lnTo>
                      <a:lnTo>
                        <a:pt x="6" y="24"/>
                      </a:lnTo>
                      <a:lnTo>
                        <a:pt x="4" y="22"/>
                      </a:lnTo>
                      <a:lnTo>
                        <a:pt x="0" y="14"/>
                      </a:lnTo>
                      <a:lnTo>
                        <a:pt x="1" y="9"/>
                      </a:lnTo>
                      <a:lnTo>
                        <a:pt x="4" y="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19" name="Freeform 191"/>
                <p:cNvSpPr>
                  <a:spLocks noEditPoints="1"/>
                </p:cNvSpPr>
                <p:nvPr/>
              </p:nvSpPr>
              <p:spPr bwMode="auto">
                <a:xfrm>
                  <a:off x="5358745" y="3719723"/>
                  <a:ext cx="61607" cy="98946"/>
                </a:xfrm>
                <a:custGeom>
                  <a:avLst/>
                  <a:gdLst/>
                  <a:ahLst/>
                  <a:cxnLst>
                    <a:cxn ang="0">
                      <a:pos x="0" y="67"/>
                    </a:cxn>
                    <a:cxn ang="0">
                      <a:pos x="47" y="0"/>
                    </a:cxn>
                    <a:cxn ang="0">
                      <a:pos x="56" y="0"/>
                    </a:cxn>
                    <a:cxn ang="0">
                      <a:pos x="56" y="67"/>
                    </a:cxn>
                    <a:cxn ang="0">
                      <a:pos x="66" y="67"/>
                    </a:cxn>
                    <a:cxn ang="0">
                      <a:pos x="66" y="82"/>
                    </a:cxn>
                    <a:cxn ang="0">
                      <a:pos x="56" y="82"/>
                    </a:cxn>
                    <a:cxn ang="0">
                      <a:pos x="56" y="106"/>
                    </a:cxn>
                    <a:cxn ang="0">
                      <a:pos x="34" y="106"/>
                    </a:cxn>
                    <a:cxn ang="0">
                      <a:pos x="34" y="82"/>
                    </a:cxn>
                    <a:cxn ang="0">
                      <a:pos x="0" y="82"/>
                    </a:cxn>
                    <a:cxn ang="0">
                      <a:pos x="0" y="67"/>
                    </a:cxn>
                    <a:cxn ang="0">
                      <a:pos x="4" y="67"/>
                    </a:cxn>
                    <a:cxn ang="0">
                      <a:pos x="34" y="67"/>
                    </a:cxn>
                    <a:cxn ang="0">
                      <a:pos x="34" y="26"/>
                    </a:cxn>
                    <a:cxn ang="0">
                      <a:pos x="4" y="67"/>
                    </a:cxn>
                  </a:cxnLst>
                  <a:rect l="0" t="0" r="r" b="b"/>
                  <a:pathLst>
                    <a:path w="66" h="106">
                      <a:moveTo>
                        <a:pt x="0" y="67"/>
                      </a:moveTo>
                      <a:lnTo>
                        <a:pt x="47" y="0"/>
                      </a:lnTo>
                      <a:lnTo>
                        <a:pt x="56" y="0"/>
                      </a:lnTo>
                      <a:lnTo>
                        <a:pt x="56" y="67"/>
                      </a:lnTo>
                      <a:lnTo>
                        <a:pt x="66" y="67"/>
                      </a:lnTo>
                      <a:lnTo>
                        <a:pt x="66" y="82"/>
                      </a:lnTo>
                      <a:lnTo>
                        <a:pt x="56" y="82"/>
                      </a:lnTo>
                      <a:lnTo>
                        <a:pt x="56" y="106"/>
                      </a:lnTo>
                      <a:lnTo>
                        <a:pt x="34" y="106"/>
                      </a:lnTo>
                      <a:lnTo>
                        <a:pt x="34" y="82"/>
                      </a:lnTo>
                      <a:lnTo>
                        <a:pt x="0" y="82"/>
                      </a:lnTo>
                      <a:lnTo>
                        <a:pt x="0" y="67"/>
                      </a:lnTo>
                      <a:close/>
                      <a:moveTo>
                        <a:pt x="4" y="67"/>
                      </a:moveTo>
                      <a:lnTo>
                        <a:pt x="34" y="67"/>
                      </a:lnTo>
                      <a:lnTo>
                        <a:pt x="34" y="26"/>
                      </a:lnTo>
                      <a:lnTo>
                        <a:pt x="4" y="6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20" name="Freeform 192"/>
                <p:cNvSpPr>
                  <a:spLocks noEditPoints="1"/>
                </p:cNvSpPr>
                <p:nvPr/>
              </p:nvSpPr>
              <p:spPr bwMode="auto">
                <a:xfrm>
                  <a:off x="5631313" y="3719723"/>
                  <a:ext cx="62541" cy="100813"/>
                </a:xfrm>
                <a:custGeom>
                  <a:avLst/>
                  <a:gdLst/>
                  <a:ahLst/>
                  <a:cxnLst>
                    <a:cxn ang="0">
                      <a:pos x="67" y="53"/>
                    </a:cxn>
                    <a:cxn ang="0">
                      <a:pos x="66" y="68"/>
                    </a:cxn>
                    <a:cxn ang="0">
                      <a:pos x="62" y="82"/>
                    </a:cxn>
                    <a:cxn ang="0">
                      <a:pos x="61" y="86"/>
                    </a:cxn>
                    <a:cxn ang="0">
                      <a:pos x="59" y="90"/>
                    </a:cxn>
                    <a:cxn ang="0">
                      <a:pos x="55" y="96"/>
                    </a:cxn>
                    <a:cxn ang="0">
                      <a:pos x="50" y="102"/>
                    </a:cxn>
                    <a:cxn ang="0">
                      <a:pos x="46" y="104"/>
                    </a:cxn>
                    <a:cxn ang="0">
                      <a:pos x="44" y="106"/>
                    </a:cxn>
                    <a:cxn ang="0">
                      <a:pos x="41" y="107"/>
                    </a:cxn>
                    <a:cxn ang="0">
                      <a:pos x="39" y="107"/>
                    </a:cxn>
                    <a:cxn ang="0">
                      <a:pos x="36" y="108"/>
                    </a:cxn>
                    <a:cxn ang="0">
                      <a:pos x="29" y="108"/>
                    </a:cxn>
                    <a:cxn ang="0">
                      <a:pos x="24" y="106"/>
                    </a:cxn>
                    <a:cxn ang="0">
                      <a:pos x="20" y="104"/>
                    </a:cxn>
                    <a:cxn ang="0">
                      <a:pos x="13" y="97"/>
                    </a:cxn>
                    <a:cxn ang="0">
                      <a:pos x="7" y="89"/>
                    </a:cxn>
                    <a:cxn ang="0">
                      <a:pos x="3" y="80"/>
                    </a:cxn>
                    <a:cxn ang="0">
                      <a:pos x="1" y="67"/>
                    </a:cxn>
                    <a:cxn ang="0">
                      <a:pos x="0" y="55"/>
                    </a:cxn>
                    <a:cxn ang="0">
                      <a:pos x="1" y="39"/>
                    </a:cxn>
                    <a:cxn ang="0">
                      <a:pos x="5" y="25"/>
                    </a:cxn>
                    <a:cxn ang="0">
                      <a:pos x="10" y="14"/>
                    </a:cxn>
                    <a:cxn ang="0">
                      <a:pos x="17" y="6"/>
                    </a:cxn>
                    <a:cxn ang="0">
                      <a:pos x="25" y="1"/>
                    </a:cxn>
                    <a:cxn ang="0">
                      <a:pos x="33" y="0"/>
                    </a:cxn>
                    <a:cxn ang="0">
                      <a:pos x="43" y="1"/>
                    </a:cxn>
                    <a:cxn ang="0">
                      <a:pos x="51" y="6"/>
                    </a:cxn>
                    <a:cxn ang="0">
                      <a:pos x="57" y="13"/>
                    </a:cxn>
                    <a:cxn ang="0">
                      <a:pos x="62" y="23"/>
                    </a:cxn>
                    <a:cxn ang="0">
                      <a:pos x="66" y="38"/>
                    </a:cxn>
                    <a:cxn ang="0">
                      <a:pos x="67" y="53"/>
                    </a:cxn>
                    <a:cxn ang="0">
                      <a:pos x="44" y="53"/>
                    </a:cxn>
                    <a:cxn ang="0">
                      <a:pos x="44" y="17"/>
                    </a:cxn>
                    <a:cxn ang="0">
                      <a:pos x="43" y="13"/>
                    </a:cxn>
                    <a:cxn ang="0">
                      <a:pos x="42" y="10"/>
                    </a:cxn>
                    <a:cxn ang="0">
                      <a:pos x="39" y="8"/>
                    </a:cxn>
                    <a:cxn ang="0">
                      <a:pos x="37" y="6"/>
                    </a:cxn>
                    <a:cxn ang="0">
                      <a:pos x="35" y="5"/>
                    </a:cxn>
                    <a:cxn ang="0">
                      <a:pos x="29" y="5"/>
                    </a:cxn>
                    <a:cxn ang="0">
                      <a:pos x="28" y="6"/>
                    </a:cxn>
                    <a:cxn ang="0">
                      <a:pos x="27" y="8"/>
                    </a:cxn>
                    <a:cxn ang="0">
                      <a:pos x="26" y="10"/>
                    </a:cxn>
                    <a:cxn ang="0">
                      <a:pos x="26" y="13"/>
                    </a:cxn>
                    <a:cxn ang="0">
                      <a:pos x="25" y="16"/>
                    </a:cxn>
                    <a:cxn ang="0">
                      <a:pos x="24" y="22"/>
                    </a:cxn>
                    <a:cxn ang="0">
                      <a:pos x="24" y="86"/>
                    </a:cxn>
                    <a:cxn ang="0">
                      <a:pos x="25" y="93"/>
                    </a:cxn>
                    <a:cxn ang="0">
                      <a:pos x="27" y="99"/>
                    </a:cxn>
                    <a:cxn ang="0">
                      <a:pos x="29" y="102"/>
                    </a:cxn>
                    <a:cxn ang="0">
                      <a:pos x="32" y="103"/>
                    </a:cxn>
                    <a:cxn ang="0">
                      <a:pos x="36" y="103"/>
                    </a:cxn>
                    <a:cxn ang="0">
                      <a:pos x="37" y="102"/>
                    </a:cxn>
                    <a:cxn ang="0">
                      <a:pos x="39" y="101"/>
                    </a:cxn>
                    <a:cxn ang="0">
                      <a:pos x="39" y="99"/>
                    </a:cxn>
                    <a:cxn ang="0">
                      <a:pos x="41" y="98"/>
                    </a:cxn>
                    <a:cxn ang="0">
                      <a:pos x="43" y="96"/>
                    </a:cxn>
                    <a:cxn ang="0">
                      <a:pos x="44" y="93"/>
                    </a:cxn>
                    <a:cxn ang="0">
                      <a:pos x="44" y="86"/>
                    </a:cxn>
                    <a:cxn ang="0">
                      <a:pos x="44" y="53"/>
                    </a:cxn>
                  </a:cxnLst>
                  <a:rect l="0" t="0" r="r" b="b"/>
                  <a:pathLst>
                    <a:path w="67" h="108">
                      <a:moveTo>
                        <a:pt x="67" y="53"/>
                      </a:moveTo>
                      <a:lnTo>
                        <a:pt x="66" y="68"/>
                      </a:lnTo>
                      <a:lnTo>
                        <a:pt x="62" y="82"/>
                      </a:lnTo>
                      <a:lnTo>
                        <a:pt x="61" y="86"/>
                      </a:lnTo>
                      <a:lnTo>
                        <a:pt x="59" y="90"/>
                      </a:lnTo>
                      <a:lnTo>
                        <a:pt x="55" y="96"/>
                      </a:lnTo>
                      <a:lnTo>
                        <a:pt x="50" y="102"/>
                      </a:lnTo>
                      <a:lnTo>
                        <a:pt x="46" y="104"/>
                      </a:lnTo>
                      <a:lnTo>
                        <a:pt x="44" y="106"/>
                      </a:lnTo>
                      <a:lnTo>
                        <a:pt x="41" y="107"/>
                      </a:lnTo>
                      <a:lnTo>
                        <a:pt x="39" y="107"/>
                      </a:lnTo>
                      <a:lnTo>
                        <a:pt x="36" y="108"/>
                      </a:lnTo>
                      <a:lnTo>
                        <a:pt x="29" y="108"/>
                      </a:lnTo>
                      <a:lnTo>
                        <a:pt x="24" y="106"/>
                      </a:lnTo>
                      <a:lnTo>
                        <a:pt x="20" y="104"/>
                      </a:lnTo>
                      <a:lnTo>
                        <a:pt x="13" y="97"/>
                      </a:lnTo>
                      <a:lnTo>
                        <a:pt x="7" y="89"/>
                      </a:lnTo>
                      <a:lnTo>
                        <a:pt x="3" y="80"/>
                      </a:lnTo>
                      <a:lnTo>
                        <a:pt x="1" y="67"/>
                      </a:lnTo>
                      <a:lnTo>
                        <a:pt x="0" y="55"/>
                      </a:lnTo>
                      <a:lnTo>
                        <a:pt x="1" y="39"/>
                      </a:lnTo>
                      <a:lnTo>
                        <a:pt x="5" y="25"/>
                      </a:lnTo>
                      <a:lnTo>
                        <a:pt x="10" y="14"/>
                      </a:lnTo>
                      <a:lnTo>
                        <a:pt x="17" y="6"/>
                      </a:lnTo>
                      <a:lnTo>
                        <a:pt x="25" y="1"/>
                      </a:lnTo>
                      <a:lnTo>
                        <a:pt x="33" y="0"/>
                      </a:lnTo>
                      <a:lnTo>
                        <a:pt x="43" y="1"/>
                      </a:lnTo>
                      <a:lnTo>
                        <a:pt x="51" y="6"/>
                      </a:lnTo>
                      <a:lnTo>
                        <a:pt x="57" y="13"/>
                      </a:lnTo>
                      <a:lnTo>
                        <a:pt x="62" y="23"/>
                      </a:lnTo>
                      <a:lnTo>
                        <a:pt x="66" y="38"/>
                      </a:lnTo>
                      <a:lnTo>
                        <a:pt x="67" y="53"/>
                      </a:lnTo>
                      <a:close/>
                      <a:moveTo>
                        <a:pt x="44" y="53"/>
                      </a:moveTo>
                      <a:lnTo>
                        <a:pt x="44" y="17"/>
                      </a:lnTo>
                      <a:lnTo>
                        <a:pt x="43" y="13"/>
                      </a:lnTo>
                      <a:lnTo>
                        <a:pt x="42" y="10"/>
                      </a:lnTo>
                      <a:lnTo>
                        <a:pt x="39" y="8"/>
                      </a:lnTo>
                      <a:lnTo>
                        <a:pt x="37" y="6"/>
                      </a:lnTo>
                      <a:lnTo>
                        <a:pt x="35" y="5"/>
                      </a:lnTo>
                      <a:lnTo>
                        <a:pt x="29" y="5"/>
                      </a:lnTo>
                      <a:lnTo>
                        <a:pt x="28" y="6"/>
                      </a:lnTo>
                      <a:lnTo>
                        <a:pt x="27" y="8"/>
                      </a:lnTo>
                      <a:lnTo>
                        <a:pt x="26" y="10"/>
                      </a:lnTo>
                      <a:lnTo>
                        <a:pt x="26" y="13"/>
                      </a:lnTo>
                      <a:lnTo>
                        <a:pt x="25" y="16"/>
                      </a:lnTo>
                      <a:lnTo>
                        <a:pt x="24" y="22"/>
                      </a:lnTo>
                      <a:lnTo>
                        <a:pt x="24" y="86"/>
                      </a:lnTo>
                      <a:lnTo>
                        <a:pt x="25" y="93"/>
                      </a:lnTo>
                      <a:lnTo>
                        <a:pt x="27" y="99"/>
                      </a:lnTo>
                      <a:lnTo>
                        <a:pt x="29" y="102"/>
                      </a:lnTo>
                      <a:lnTo>
                        <a:pt x="32" y="103"/>
                      </a:lnTo>
                      <a:lnTo>
                        <a:pt x="36" y="103"/>
                      </a:lnTo>
                      <a:lnTo>
                        <a:pt x="37" y="102"/>
                      </a:lnTo>
                      <a:lnTo>
                        <a:pt x="39" y="101"/>
                      </a:lnTo>
                      <a:lnTo>
                        <a:pt x="39" y="99"/>
                      </a:lnTo>
                      <a:lnTo>
                        <a:pt x="41" y="98"/>
                      </a:lnTo>
                      <a:lnTo>
                        <a:pt x="43" y="96"/>
                      </a:lnTo>
                      <a:lnTo>
                        <a:pt x="44" y="93"/>
                      </a:lnTo>
                      <a:lnTo>
                        <a:pt x="44" y="86"/>
                      </a:lnTo>
                      <a:lnTo>
                        <a:pt x="44" y="5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21" name="Freeform 193"/>
                <p:cNvSpPr>
                  <a:spLocks/>
                </p:cNvSpPr>
                <p:nvPr/>
              </p:nvSpPr>
              <p:spPr bwMode="auto">
                <a:xfrm>
                  <a:off x="5705055" y="3796266"/>
                  <a:ext cx="24269" cy="24270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16" y="1"/>
                    </a:cxn>
                    <a:cxn ang="0">
                      <a:pos x="19" y="2"/>
                    </a:cxn>
                    <a:cxn ang="0">
                      <a:pos x="22" y="4"/>
                    </a:cxn>
                    <a:cxn ang="0">
                      <a:pos x="23" y="6"/>
                    </a:cxn>
                    <a:cxn ang="0">
                      <a:pos x="25" y="8"/>
                    </a:cxn>
                    <a:cxn ang="0">
                      <a:pos x="25" y="11"/>
                    </a:cxn>
                    <a:cxn ang="0">
                      <a:pos x="26" y="14"/>
                    </a:cxn>
                    <a:cxn ang="0">
                      <a:pos x="25" y="17"/>
                    </a:cxn>
                    <a:cxn ang="0">
                      <a:pos x="24" y="19"/>
                    </a:cxn>
                    <a:cxn ang="0">
                      <a:pos x="22" y="22"/>
                    </a:cxn>
                    <a:cxn ang="0">
                      <a:pos x="20" y="24"/>
                    </a:cxn>
                    <a:cxn ang="0">
                      <a:pos x="18" y="25"/>
                    </a:cxn>
                    <a:cxn ang="0">
                      <a:pos x="15" y="26"/>
                    </a:cxn>
                    <a:cxn ang="0">
                      <a:pos x="10" y="26"/>
                    </a:cxn>
                    <a:cxn ang="0">
                      <a:pos x="6" y="24"/>
                    </a:cxn>
                    <a:cxn ang="0">
                      <a:pos x="4" y="22"/>
                    </a:cxn>
                    <a:cxn ang="0">
                      <a:pos x="0" y="14"/>
                    </a:cxn>
                    <a:cxn ang="0">
                      <a:pos x="1" y="9"/>
                    </a:cxn>
                    <a:cxn ang="0">
                      <a:pos x="4" y="4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26" h="26">
                      <a:moveTo>
                        <a:pt x="12" y="0"/>
                      </a:moveTo>
                      <a:lnTo>
                        <a:pt x="16" y="1"/>
                      </a:lnTo>
                      <a:lnTo>
                        <a:pt x="19" y="2"/>
                      </a:lnTo>
                      <a:lnTo>
                        <a:pt x="22" y="4"/>
                      </a:lnTo>
                      <a:lnTo>
                        <a:pt x="23" y="6"/>
                      </a:lnTo>
                      <a:lnTo>
                        <a:pt x="25" y="8"/>
                      </a:lnTo>
                      <a:lnTo>
                        <a:pt x="25" y="11"/>
                      </a:lnTo>
                      <a:lnTo>
                        <a:pt x="26" y="14"/>
                      </a:lnTo>
                      <a:lnTo>
                        <a:pt x="25" y="17"/>
                      </a:lnTo>
                      <a:lnTo>
                        <a:pt x="24" y="19"/>
                      </a:lnTo>
                      <a:lnTo>
                        <a:pt x="22" y="22"/>
                      </a:lnTo>
                      <a:lnTo>
                        <a:pt x="20" y="24"/>
                      </a:lnTo>
                      <a:lnTo>
                        <a:pt x="18" y="25"/>
                      </a:lnTo>
                      <a:lnTo>
                        <a:pt x="15" y="26"/>
                      </a:lnTo>
                      <a:lnTo>
                        <a:pt x="10" y="26"/>
                      </a:lnTo>
                      <a:lnTo>
                        <a:pt x="6" y="24"/>
                      </a:lnTo>
                      <a:lnTo>
                        <a:pt x="4" y="22"/>
                      </a:lnTo>
                      <a:lnTo>
                        <a:pt x="0" y="14"/>
                      </a:lnTo>
                      <a:lnTo>
                        <a:pt x="1" y="9"/>
                      </a:lnTo>
                      <a:lnTo>
                        <a:pt x="4" y="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22" name="Freeform 194"/>
                <p:cNvSpPr>
                  <a:spLocks noEditPoints="1"/>
                </p:cNvSpPr>
                <p:nvPr/>
              </p:nvSpPr>
              <p:spPr bwMode="auto">
                <a:xfrm>
                  <a:off x="5740527" y="3719723"/>
                  <a:ext cx="62541" cy="100813"/>
                </a:xfrm>
                <a:custGeom>
                  <a:avLst/>
                  <a:gdLst/>
                  <a:ahLst/>
                  <a:cxnLst>
                    <a:cxn ang="0">
                      <a:pos x="67" y="0"/>
                    </a:cxn>
                    <a:cxn ang="0">
                      <a:pos x="67" y="1"/>
                    </a:cxn>
                    <a:cxn ang="0">
                      <a:pos x="55" y="5"/>
                    </a:cxn>
                    <a:cxn ang="0">
                      <a:pos x="45" y="11"/>
                    </a:cxn>
                    <a:cxn ang="0">
                      <a:pos x="41" y="15"/>
                    </a:cxn>
                    <a:cxn ang="0">
                      <a:pos x="33" y="25"/>
                    </a:cxn>
                    <a:cxn ang="0">
                      <a:pos x="29" y="33"/>
                    </a:cxn>
                    <a:cxn ang="0">
                      <a:pos x="26" y="44"/>
                    </a:cxn>
                    <a:cxn ang="0">
                      <a:pos x="28" y="43"/>
                    </a:cxn>
                    <a:cxn ang="0">
                      <a:pos x="29" y="42"/>
                    </a:cxn>
                    <a:cxn ang="0">
                      <a:pos x="31" y="42"/>
                    </a:cxn>
                    <a:cxn ang="0">
                      <a:pos x="34" y="41"/>
                    </a:cxn>
                    <a:cxn ang="0">
                      <a:pos x="41" y="41"/>
                    </a:cxn>
                    <a:cxn ang="0">
                      <a:pos x="48" y="42"/>
                    </a:cxn>
                    <a:cxn ang="0">
                      <a:pos x="54" y="45"/>
                    </a:cxn>
                    <a:cxn ang="0">
                      <a:pos x="59" y="49"/>
                    </a:cxn>
                    <a:cxn ang="0">
                      <a:pos x="65" y="58"/>
                    </a:cxn>
                    <a:cxn ang="0">
                      <a:pos x="67" y="72"/>
                    </a:cxn>
                    <a:cxn ang="0">
                      <a:pos x="66" y="81"/>
                    </a:cxn>
                    <a:cxn ang="0">
                      <a:pos x="62" y="89"/>
                    </a:cxn>
                    <a:cxn ang="0">
                      <a:pos x="61" y="93"/>
                    </a:cxn>
                    <a:cxn ang="0">
                      <a:pos x="59" y="96"/>
                    </a:cxn>
                    <a:cxn ang="0">
                      <a:pos x="56" y="98"/>
                    </a:cxn>
                    <a:cxn ang="0">
                      <a:pos x="53" y="101"/>
                    </a:cxn>
                    <a:cxn ang="0">
                      <a:pos x="50" y="103"/>
                    </a:cxn>
                    <a:cxn ang="0">
                      <a:pos x="43" y="106"/>
                    </a:cxn>
                    <a:cxn ang="0">
                      <a:pos x="35" y="108"/>
                    </a:cxn>
                    <a:cxn ang="0">
                      <a:pos x="25" y="106"/>
                    </a:cxn>
                    <a:cxn ang="0">
                      <a:pos x="16" y="103"/>
                    </a:cxn>
                    <a:cxn ang="0">
                      <a:pos x="10" y="96"/>
                    </a:cxn>
                    <a:cxn ang="0">
                      <a:pos x="5" y="86"/>
                    </a:cxn>
                    <a:cxn ang="0">
                      <a:pos x="1" y="77"/>
                    </a:cxn>
                    <a:cxn ang="0">
                      <a:pos x="0" y="65"/>
                    </a:cxn>
                    <a:cxn ang="0">
                      <a:pos x="2" y="48"/>
                    </a:cxn>
                    <a:cxn ang="0">
                      <a:pos x="9" y="32"/>
                    </a:cxn>
                    <a:cxn ang="0">
                      <a:pos x="18" y="19"/>
                    </a:cxn>
                    <a:cxn ang="0">
                      <a:pos x="31" y="8"/>
                    </a:cxn>
                    <a:cxn ang="0">
                      <a:pos x="48" y="2"/>
                    </a:cxn>
                    <a:cxn ang="0">
                      <a:pos x="67" y="0"/>
                    </a:cxn>
                    <a:cxn ang="0">
                      <a:pos x="24" y="51"/>
                    </a:cxn>
                    <a:cxn ang="0">
                      <a:pos x="23" y="56"/>
                    </a:cxn>
                    <a:cxn ang="0">
                      <a:pos x="23" y="76"/>
                    </a:cxn>
                    <a:cxn ang="0">
                      <a:pos x="24" y="86"/>
                    </a:cxn>
                    <a:cxn ang="0">
                      <a:pos x="26" y="91"/>
                    </a:cxn>
                    <a:cxn ang="0">
                      <a:pos x="27" y="94"/>
                    </a:cxn>
                    <a:cxn ang="0">
                      <a:pos x="29" y="97"/>
                    </a:cxn>
                    <a:cxn ang="0">
                      <a:pos x="33" y="101"/>
                    </a:cxn>
                    <a:cxn ang="0">
                      <a:pos x="35" y="102"/>
                    </a:cxn>
                    <a:cxn ang="0">
                      <a:pos x="36" y="103"/>
                    </a:cxn>
                    <a:cxn ang="0">
                      <a:pos x="41" y="100"/>
                    </a:cxn>
                    <a:cxn ang="0">
                      <a:pos x="42" y="98"/>
                    </a:cxn>
                    <a:cxn ang="0">
                      <a:pos x="44" y="92"/>
                    </a:cxn>
                    <a:cxn ang="0">
                      <a:pos x="45" y="81"/>
                    </a:cxn>
                    <a:cxn ang="0">
                      <a:pos x="45" y="69"/>
                    </a:cxn>
                    <a:cxn ang="0">
                      <a:pos x="43" y="59"/>
                    </a:cxn>
                    <a:cxn ang="0">
                      <a:pos x="41" y="52"/>
                    </a:cxn>
                    <a:cxn ang="0">
                      <a:pos x="40" y="50"/>
                    </a:cxn>
                    <a:cxn ang="0">
                      <a:pos x="38" y="49"/>
                    </a:cxn>
                    <a:cxn ang="0">
                      <a:pos x="35" y="48"/>
                    </a:cxn>
                    <a:cxn ang="0">
                      <a:pos x="33" y="47"/>
                    </a:cxn>
                    <a:cxn ang="0">
                      <a:pos x="31" y="48"/>
                    </a:cxn>
                    <a:cxn ang="0">
                      <a:pos x="28" y="49"/>
                    </a:cxn>
                    <a:cxn ang="0">
                      <a:pos x="24" y="51"/>
                    </a:cxn>
                  </a:cxnLst>
                  <a:rect l="0" t="0" r="r" b="b"/>
                  <a:pathLst>
                    <a:path w="67" h="108">
                      <a:moveTo>
                        <a:pt x="67" y="0"/>
                      </a:moveTo>
                      <a:lnTo>
                        <a:pt x="67" y="1"/>
                      </a:lnTo>
                      <a:lnTo>
                        <a:pt x="55" y="5"/>
                      </a:lnTo>
                      <a:lnTo>
                        <a:pt x="45" y="11"/>
                      </a:lnTo>
                      <a:lnTo>
                        <a:pt x="41" y="15"/>
                      </a:lnTo>
                      <a:lnTo>
                        <a:pt x="33" y="25"/>
                      </a:lnTo>
                      <a:lnTo>
                        <a:pt x="29" y="33"/>
                      </a:lnTo>
                      <a:lnTo>
                        <a:pt x="26" y="44"/>
                      </a:lnTo>
                      <a:lnTo>
                        <a:pt x="28" y="43"/>
                      </a:lnTo>
                      <a:lnTo>
                        <a:pt x="29" y="42"/>
                      </a:lnTo>
                      <a:lnTo>
                        <a:pt x="31" y="42"/>
                      </a:lnTo>
                      <a:lnTo>
                        <a:pt x="34" y="41"/>
                      </a:lnTo>
                      <a:lnTo>
                        <a:pt x="41" y="41"/>
                      </a:lnTo>
                      <a:lnTo>
                        <a:pt x="48" y="42"/>
                      </a:lnTo>
                      <a:lnTo>
                        <a:pt x="54" y="45"/>
                      </a:lnTo>
                      <a:lnTo>
                        <a:pt x="59" y="49"/>
                      </a:lnTo>
                      <a:lnTo>
                        <a:pt x="65" y="58"/>
                      </a:lnTo>
                      <a:lnTo>
                        <a:pt x="67" y="72"/>
                      </a:lnTo>
                      <a:lnTo>
                        <a:pt x="66" y="81"/>
                      </a:lnTo>
                      <a:lnTo>
                        <a:pt x="62" y="89"/>
                      </a:lnTo>
                      <a:lnTo>
                        <a:pt x="61" y="93"/>
                      </a:lnTo>
                      <a:lnTo>
                        <a:pt x="59" y="96"/>
                      </a:lnTo>
                      <a:lnTo>
                        <a:pt x="56" y="98"/>
                      </a:lnTo>
                      <a:lnTo>
                        <a:pt x="53" y="101"/>
                      </a:lnTo>
                      <a:lnTo>
                        <a:pt x="50" y="103"/>
                      </a:lnTo>
                      <a:lnTo>
                        <a:pt x="43" y="106"/>
                      </a:lnTo>
                      <a:lnTo>
                        <a:pt x="35" y="108"/>
                      </a:lnTo>
                      <a:lnTo>
                        <a:pt x="25" y="106"/>
                      </a:lnTo>
                      <a:lnTo>
                        <a:pt x="16" y="103"/>
                      </a:lnTo>
                      <a:lnTo>
                        <a:pt x="10" y="96"/>
                      </a:lnTo>
                      <a:lnTo>
                        <a:pt x="5" y="86"/>
                      </a:lnTo>
                      <a:lnTo>
                        <a:pt x="1" y="77"/>
                      </a:lnTo>
                      <a:lnTo>
                        <a:pt x="0" y="65"/>
                      </a:lnTo>
                      <a:lnTo>
                        <a:pt x="2" y="48"/>
                      </a:lnTo>
                      <a:lnTo>
                        <a:pt x="9" y="32"/>
                      </a:lnTo>
                      <a:lnTo>
                        <a:pt x="18" y="19"/>
                      </a:lnTo>
                      <a:lnTo>
                        <a:pt x="31" y="8"/>
                      </a:lnTo>
                      <a:lnTo>
                        <a:pt x="48" y="2"/>
                      </a:lnTo>
                      <a:lnTo>
                        <a:pt x="67" y="0"/>
                      </a:lnTo>
                      <a:close/>
                      <a:moveTo>
                        <a:pt x="24" y="51"/>
                      </a:moveTo>
                      <a:lnTo>
                        <a:pt x="23" y="56"/>
                      </a:lnTo>
                      <a:lnTo>
                        <a:pt x="23" y="76"/>
                      </a:lnTo>
                      <a:lnTo>
                        <a:pt x="24" y="86"/>
                      </a:lnTo>
                      <a:lnTo>
                        <a:pt x="26" y="91"/>
                      </a:lnTo>
                      <a:lnTo>
                        <a:pt x="27" y="94"/>
                      </a:lnTo>
                      <a:lnTo>
                        <a:pt x="29" y="97"/>
                      </a:lnTo>
                      <a:lnTo>
                        <a:pt x="33" y="101"/>
                      </a:lnTo>
                      <a:lnTo>
                        <a:pt x="35" y="102"/>
                      </a:lnTo>
                      <a:lnTo>
                        <a:pt x="36" y="103"/>
                      </a:lnTo>
                      <a:lnTo>
                        <a:pt x="41" y="100"/>
                      </a:lnTo>
                      <a:lnTo>
                        <a:pt x="42" y="98"/>
                      </a:lnTo>
                      <a:lnTo>
                        <a:pt x="44" y="92"/>
                      </a:lnTo>
                      <a:lnTo>
                        <a:pt x="45" y="81"/>
                      </a:lnTo>
                      <a:lnTo>
                        <a:pt x="45" y="69"/>
                      </a:lnTo>
                      <a:lnTo>
                        <a:pt x="43" y="59"/>
                      </a:lnTo>
                      <a:lnTo>
                        <a:pt x="41" y="52"/>
                      </a:lnTo>
                      <a:lnTo>
                        <a:pt x="40" y="50"/>
                      </a:lnTo>
                      <a:lnTo>
                        <a:pt x="38" y="49"/>
                      </a:lnTo>
                      <a:lnTo>
                        <a:pt x="35" y="48"/>
                      </a:lnTo>
                      <a:lnTo>
                        <a:pt x="33" y="47"/>
                      </a:lnTo>
                      <a:lnTo>
                        <a:pt x="31" y="48"/>
                      </a:lnTo>
                      <a:lnTo>
                        <a:pt x="28" y="49"/>
                      </a:lnTo>
                      <a:lnTo>
                        <a:pt x="24" y="5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23" name="Freeform 195"/>
                <p:cNvSpPr>
                  <a:spLocks noEditPoints="1"/>
                </p:cNvSpPr>
                <p:nvPr/>
              </p:nvSpPr>
              <p:spPr bwMode="auto">
                <a:xfrm>
                  <a:off x="6013094" y="3719723"/>
                  <a:ext cx="61607" cy="100813"/>
                </a:xfrm>
                <a:custGeom>
                  <a:avLst/>
                  <a:gdLst/>
                  <a:ahLst/>
                  <a:cxnLst>
                    <a:cxn ang="0">
                      <a:pos x="66" y="53"/>
                    </a:cxn>
                    <a:cxn ang="0">
                      <a:pos x="65" y="68"/>
                    </a:cxn>
                    <a:cxn ang="0">
                      <a:pos x="62" y="82"/>
                    </a:cxn>
                    <a:cxn ang="0">
                      <a:pos x="61" y="86"/>
                    </a:cxn>
                    <a:cxn ang="0">
                      <a:pos x="59" y="90"/>
                    </a:cxn>
                    <a:cxn ang="0">
                      <a:pos x="55" y="96"/>
                    </a:cxn>
                    <a:cxn ang="0">
                      <a:pos x="49" y="102"/>
                    </a:cxn>
                    <a:cxn ang="0">
                      <a:pos x="45" y="104"/>
                    </a:cxn>
                    <a:cxn ang="0">
                      <a:pos x="43" y="106"/>
                    </a:cxn>
                    <a:cxn ang="0">
                      <a:pos x="40" y="107"/>
                    </a:cxn>
                    <a:cxn ang="0">
                      <a:pos x="39" y="107"/>
                    </a:cxn>
                    <a:cxn ang="0">
                      <a:pos x="36" y="108"/>
                    </a:cxn>
                    <a:cxn ang="0">
                      <a:pos x="29" y="108"/>
                    </a:cxn>
                    <a:cxn ang="0">
                      <a:pos x="23" y="106"/>
                    </a:cxn>
                    <a:cxn ang="0">
                      <a:pos x="19" y="104"/>
                    </a:cxn>
                    <a:cxn ang="0">
                      <a:pos x="12" y="97"/>
                    </a:cxn>
                    <a:cxn ang="0">
                      <a:pos x="7" y="89"/>
                    </a:cxn>
                    <a:cxn ang="0">
                      <a:pos x="3" y="80"/>
                    </a:cxn>
                    <a:cxn ang="0">
                      <a:pos x="1" y="67"/>
                    </a:cxn>
                    <a:cxn ang="0">
                      <a:pos x="0" y="55"/>
                    </a:cxn>
                    <a:cxn ang="0">
                      <a:pos x="1" y="39"/>
                    </a:cxn>
                    <a:cxn ang="0">
                      <a:pos x="5" y="25"/>
                    </a:cxn>
                    <a:cxn ang="0">
                      <a:pos x="10" y="14"/>
                    </a:cxn>
                    <a:cxn ang="0">
                      <a:pos x="16" y="6"/>
                    </a:cxn>
                    <a:cxn ang="0">
                      <a:pos x="24" y="1"/>
                    </a:cxn>
                    <a:cxn ang="0">
                      <a:pos x="33" y="0"/>
                    </a:cxn>
                    <a:cxn ang="0">
                      <a:pos x="42" y="1"/>
                    </a:cxn>
                    <a:cxn ang="0">
                      <a:pos x="50" y="6"/>
                    </a:cxn>
                    <a:cxn ang="0">
                      <a:pos x="57" y="13"/>
                    </a:cxn>
                    <a:cxn ang="0">
                      <a:pos x="62" y="23"/>
                    </a:cxn>
                    <a:cxn ang="0">
                      <a:pos x="65" y="38"/>
                    </a:cxn>
                    <a:cxn ang="0">
                      <a:pos x="66" y="53"/>
                    </a:cxn>
                    <a:cxn ang="0">
                      <a:pos x="43" y="53"/>
                    </a:cxn>
                    <a:cxn ang="0">
                      <a:pos x="43" y="17"/>
                    </a:cxn>
                    <a:cxn ang="0">
                      <a:pos x="42" y="13"/>
                    </a:cxn>
                    <a:cxn ang="0">
                      <a:pos x="41" y="10"/>
                    </a:cxn>
                    <a:cxn ang="0">
                      <a:pos x="39" y="8"/>
                    </a:cxn>
                    <a:cxn ang="0">
                      <a:pos x="37" y="6"/>
                    </a:cxn>
                    <a:cxn ang="0">
                      <a:pos x="35" y="5"/>
                    </a:cxn>
                    <a:cxn ang="0">
                      <a:pos x="29" y="5"/>
                    </a:cxn>
                    <a:cxn ang="0">
                      <a:pos x="28" y="6"/>
                    </a:cxn>
                    <a:cxn ang="0">
                      <a:pos x="27" y="8"/>
                    </a:cxn>
                    <a:cxn ang="0">
                      <a:pos x="25" y="10"/>
                    </a:cxn>
                    <a:cxn ang="0">
                      <a:pos x="25" y="13"/>
                    </a:cxn>
                    <a:cxn ang="0">
                      <a:pos x="24" y="16"/>
                    </a:cxn>
                    <a:cxn ang="0">
                      <a:pos x="23" y="22"/>
                    </a:cxn>
                    <a:cxn ang="0">
                      <a:pos x="23" y="86"/>
                    </a:cxn>
                    <a:cxn ang="0">
                      <a:pos x="24" y="93"/>
                    </a:cxn>
                    <a:cxn ang="0">
                      <a:pos x="26" y="99"/>
                    </a:cxn>
                    <a:cxn ang="0">
                      <a:pos x="29" y="102"/>
                    </a:cxn>
                    <a:cxn ang="0">
                      <a:pos x="32" y="103"/>
                    </a:cxn>
                    <a:cxn ang="0">
                      <a:pos x="36" y="103"/>
                    </a:cxn>
                    <a:cxn ang="0">
                      <a:pos x="37" y="102"/>
                    </a:cxn>
                    <a:cxn ang="0">
                      <a:pos x="39" y="101"/>
                    </a:cxn>
                    <a:cxn ang="0">
                      <a:pos x="39" y="99"/>
                    </a:cxn>
                    <a:cxn ang="0">
                      <a:pos x="40" y="98"/>
                    </a:cxn>
                    <a:cxn ang="0">
                      <a:pos x="42" y="96"/>
                    </a:cxn>
                    <a:cxn ang="0">
                      <a:pos x="43" y="93"/>
                    </a:cxn>
                    <a:cxn ang="0">
                      <a:pos x="43" y="86"/>
                    </a:cxn>
                    <a:cxn ang="0">
                      <a:pos x="43" y="53"/>
                    </a:cxn>
                  </a:cxnLst>
                  <a:rect l="0" t="0" r="r" b="b"/>
                  <a:pathLst>
                    <a:path w="66" h="108">
                      <a:moveTo>
                        <a:pt x="66" y="53"/>
                      </a:moveTo>
                      <a:lnTo>
                        <a:pt x="65" y="68"/>
                      </a:lnTo>
                      <a:lnTo>
                        <a:pt x="62" y="82"/>
                      </a:lnTo>
                      <a:lnTo>
                        <a:pt x="61" y="86"/>
                      </a:lnTo>
                      <a:lnTo>
                        <a:pt x="59" y="90"/>
                      </a:lnTo>
                      <a:lnTo>
                        <a:pt x="55" y="96"/>
                      </a:lnTo>
                      <a:lnTo>
                        <a:pt x="49" y="102"/>
                      </a:lnTo>
                      <a:lnTo>
                        <a:pt x="45" y="104"/>
                      </a:lnTo>
                      <a:lnTo>
                        <a:pt x="43" y="106"/>
                      </a:lnTo>
                      <a:lnTo>
                        <a:pt x="40" y="107"/>
                      </a:lnTo>
                      <a:lnTo>
                        <a:pt x="39" y="107"/>
                      </a:lnTo>
                      <a:lnTo>
                        <a:pt x="36" y="108"/>
                      </a:lnTo>
                      <a:lnTo>
                        <a:pt x="29" y="108"/>
                      </a:lnTo>
                      <a:lnTo>
                        <a:pt x="23" y="106"/>
                      </a:lnTo>
                      <a:lnTo>
                        <a:pt x="19" y="104"/>
                      </a:lnTo>
                      <a:lnTo>
                        <a:pt x="12" y="97"/>
                      </a:lnTo>
                      <a:lnTo>
                        <a:pt x="7" y="89"/>
                      </a:lnTo>
                      <a:lnTo>
                        <a:pt x="3" y="80"/>
                      </a:lnTo>
                      <a:lnTo>
                        <a:pt x="1" y="67"/>
                      </a:lnTo>
                      <a:lnTo>
                        <a:pt x="0" y="55"/>
                      </a:lnTo>
                      <a:lnTo>
                        <a:pt x="1" y="39"/>
                      </a:lnTo>
                      <a:lnTo>
                        <a:pt x="5" y="25"/>
                      </a:lnTo>
                      <a:lnTo>
                        <a:pt x="10" y="14"/>
                      </a:lnTo>
                      <a:lnTo>
                        <a:pt x="16" y="6"/>
                      </a:lnTo>
                      <a:lnTo>
                        <a:pt x="24" y="1"/>
                      </a:lnTo>
                      <a:lnTo>
                        <a:pt x="33" y="0"/>
                      </a:lnTo>
                      <a:lnTo>
                        <a:pt x="42" y="1"/>
                      </a:lnTo>
                      <a:lnTo>
                        <a:pt x="50" y="6"/>
                      </a:lnTo>
                      <a:lnTo>
                        <a:pt x="57" y="13"/>
                      </a:lnTo>
                      <a:lnTo>
                        <a:pt x="62" y="23"/>
                      </a:lnTo>
                      <a:lnTo>
                        <a:pt x="65" y="38"/>
                      </a:lnTo>
                      <a:lnTo>
                        <a:pt x="66" y="53"/>
                      </a:lnTo>
                      <a:close/>
                      <a:moveTo>
                        <a:pt x="43" y="53"/>
                      </a:moveTo>
                      <a:lnTo>
                        <a:pt x="43" y="17"/>
                      </a:lnTo>
                      <a:lnTo>
                        <a:pt x="42" y="13"/>
                      </a:lnTo>
                      <a:lnTo>
                        <a:pt x="41" y="10"/>
                      </a:lnTo>
                      <a:lnTo>
                        <a:pt x="39" y="8"/>
                      </a:lnTo>
                      <a:lnTo>
                        <a:pt x="37" y="6"/>
                      </a:lnTo>
                      <a:lnTo>
                        <a:pt x="35" y="5"/>
                      </a:lnTo>
                      <a:lnTo>
                        <a:pt x="29" y="5"/>
                      </a:lnTo>
                      <a:lnTo>
                        <a:pt x="28" y="6"/>
                      </a:lnTo>
                      <a:lnTo>
                        <a:pt x="27" y="8"/>
                      </a:lnTo>
                      <a:lnTo>
                        <a:pt x="25" y="10"/>
                      </a:lnTo>
                      <a:lnTo>
                        <a:pt x="25" y="13"/>
                      </a:lnTo>
                      <a:lnTo>
                        <a:pt x="24" y="16"/>
                      </a:lnTo>
                      <a:lnTo>
                        <a:pt x="23" y="22"/>
                      </a:lnTo>
                      <a:lnTo>
                        <a:pt x="23" y="86"/>
                      </a:lnTo>
                      <a:lnTo>
                        <a:pt x="24" y="93"/>
                      </a:lnTo>
                      <a:lnTo>
                        <a:pt x="26" y="99"/>
                      </a:lnTo>
                      <a:lnTo>
                        <a:pt x="29" y="102"/>
                      </a:lnTo>
                      <a:lnTo>
                        <a:pt x="32" y="103"/>
                      </a:lnTo>
                      <a:lnTo>
                        <a:pt x="36" y="103"/>
                      </a:lnTo>
                      <a:lnTo>
                        <a:pt x="37" y="102"/>
                      </a:lnTo>
                      <a:lnTo>
                        <a:pt x="39" y="101"/>
                      </a:lnTo>
                      <a:lnTo>
                        <a:pt x="39" y="99"/>
                      </a:lnTo>
                      <a:lnTo>
                        <a:pt x="40" y="98"/>
                      </a:lnTo>
                      <a:lnTo>
                        <a:pt x="42" y="96"/>
                      </a:lnTo>
                      <a:lnTo>
                        <a:pt x="43" y="93"/>
                      </a:lnTo>
                      <a:lnTo>
                        <a:pt x="43" y="86"/>
                      </a:lnTo>
                      <a:lnTo>
                        <a:pt x="43" y="5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24" name="Freeform 196"/>
                <p:cNvSpPr>
                  <a:spLocks/>
                </p:cNvSpPr>
                <p:nvPr/>
              </p:nvSpPr>
              <p:spPr bwMode="auto">
                <a:xfrm>
                  <a:off x="6086836" y="3796266"/>
                  <a:ext cx="23336" cy="24270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15" y="1"/>
                    </a:cxn>
                    <a:cxn ang="0">
                      <a:pos x="18" y="2"/>
                    </a:cxn>
                    <a:cxn ang="0">
                      <a:pos x="21" y="4"/>
                    </a:cxn>
                    <a:cxn ang="0">
                      <a:pos x="22" y="6"/>
                    </a:cxn>
                    <a:cxn ang="0">
                      <a:pos x="24" y="8"/>
                    </a:cxn>
                    <a:cxn ang="0">
                      <a:pos x="24" y="11"/>
                    </a:cxn>
                    <a:cxn ang="0">
                      <a:pos x="25" y="14"/>
                    </a:cxn>
                    <a:cxn ang="0">
                      <a:pos x="24" y="17"/>
                    </a:cxn>
                    <a:cxn ang="0">
                      <a:pos x="23" y="19"/>
                    </a:cxn>
                    <a:cxn ang="0">
                      <a:pos x="21" y="22"/>
                    </a:cxn>
                    <a:cxn ang="0">
                      <a:pos x="19" y="24"/>
                    </a:cxn>
                    <a:cxn ang="0">
                      <a:pos x="17" y="25"/>
                    </a:cxn>
                    <a:cxn ang="0">
                      <a:pos x="14" y="26"/>
                    </a:cxn>
                    <a:cxn ang="0">
                      <a:pos x="10" y="26"/>
                    </a:cxn>
                    <a:cxn ang="0">
                      <a:pos x="6" y="24"/>
                    </a:cxn>
                    <a:cxn ang="0">
                      <a:pos x="4" y="22"/>
                    </a:cxn>
                    <a:cxn ang="0">
                      <a:pos x="0" y="14"/>
                    </a:cxn>
                    <a:cxn ang="0">
                      <a:pos x="1" y="9"/>
                    </a:cxn>
                    <a:cxn ang="0">
                      <a:pos x="4" y="4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25" h="26">
                      <a:moveTo>
                        <a:pt x="12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1" y="4"/>
                      </a:lnTo>
                      <a:lnTo>
                        <a:pt x="22" y="6"/>
                      </a:lnTo>
                      <a:lnTo>
                        <a:pt x="24" y="8"/>
                      </a:lnTo>
                      <a:lnTo>
                        <a:pt x="24" y="11"/>
                      </a:lnTo>
                      <a:lnTo>
                        <a:pt x="25" y="14"/>
                      </a:lnTo>
                      <a:lnTo>
                        <a:pt x="24" y="17"/>
                      </a:lnTo>
                      <a:lnTo>
                        <a:pt x="23" y="19"/>
                      </a:lnTo>
                      <a:lnTo>
                        <a:pt x="21" y="22"/>
                      </a:lnTo>
                      <a:lnTo>
                        <a:pt x="19" y="24"/>
                      </a:lnTo>
                      <a:lnTo>
                        <a:pt x="17" y="25"/>
                      </a:lnTo>
                      <a:lnTo>
                        <a:pt x="14" y="26"/>
                      </a:lnTo>
                      <a:lnTo>
                        <a:pt x="10" y="26"/>
                      </a:lnTo>
                      <a:lnTo>
                        <a:pt x="6" y="24"/>
                      </a:lnTo>
                      <a:lnTo>
                        <a:pt x="4" y="22"/>
                      </a:lnTo>
                      <a:lnTo>
                        <a:pt x="0" y="14"/>
                      </a:lnTo>
                      <a:lnTo>
                        <a:pt x="1" y="9"/>
                      </a:lnTo>
                      <a:lnTo>
                        <a:pt x="4" y="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25" name="Freeform 197"/>
                <p:cNvSpPr>
                  <a:spLocks noEditPoints="1"/>
                </p:cNvSpPr>
                <p:nvPr/>
              </p:nvSpPr>
              <p:spPr bwMode="auto">
                <a:xfrm>
                  <a:off x="6122308" y="3719723"/>
                  <a:ext cx="61607" cy="100813"/>
                </a:xfrm>
                <a:custGeom>
                  <a:avLst/>
                  <a:gdLst/>
                  <a:ahLst/>
                  <a:cxnLst>
                    <a:cxn ang="0">
                      <a:pos x="53" y="51"/>
                    </a:cxn>
                    <a:cxn ang="0">
                      <a:pos x="59" y="58"/>
                    </a:cxn>
                    <a:cxn ang="0">
                      <a:pos x="65" y="69"/>
                    </a:cxn>
                    <a:cxn ang="0">
                      <a:pos x="65" y="85"/>
                    </a:cxn>
                    <a:cxn ang="0">
                      <a:pos x="56" y="99"/>
                    </a:cxn>
                    <a:cxn ang="0">
                      <a:pos x="32" y="108"/>
                    </a:cxn>
                    <a:cxn ang="0">
                      <a:pos x="8" y="99"/>
                    </a:cxn>
                    <a:cxn ang="0">
                      <a:pos x="0" y="88"/>
                    </a:cxn>
                    <a:cxn ang="0">
                      <a:pos x="1" y="72"/>
                    </a:cxn>
                    <a:cxn ang="0">
                      <a:pos x="11" y="61"/>
                    </a:cxn>
                    <a:cxn ang="0">
                      <a:pos x="13" y="50"/>
                    </a:cxn>
                    <a:cxn ang="0">
                      <a:pos x="4" y="41"/>
                    </a:cxn>
                    <a:cxn ang="0">
                      <a:pos x="1" y="31"/>
                    </a:cxn>
                    <a:cxn ang="0">
                      <a:pos x="3" y="17"/>
                    </a:cxn>
                    <a:cxn ang="0">
                      <a:pos x="21" y="2"/>
                    </a:cxn>
                    <a:cxn ang="0">
                      <a:pos x="43" y="0"/>
                    </a:cxn>
                    <a:cxn ang="0">
                      <a:pos x="56" y="6"/>
                    </a:cxn>
                    <a:cxn ang="0">
                      <a:pos x="64" y="25"/>
                    </a:cxn>
                    <a:cxn ang="0">
                      <a:pos x="63" y="31"/>
                    </a:cxn>
                    <a:cxn ang="0">
                      <a:pos x="59" y="37"/>
                    </a:cxn>
                    <a:cxn ang="0">
                      <a:pos x="54" y="42"/>
                    </a:cxn>
                    <a:cxn ang="0">
                      <a:pos x="47" y="47"/>
                    </a:cxn>
                    <a:cxn ang="0">
                      <a:pos x="45" y="36"/>
                    </a:cxn>
                    <a:cxn ang="0">
                      <a:pos x="46" y="31"/>
                    </a:cxn>
                    <a:cxn ang="0">
                      <a:pos x="47" y="25"/>
                    </a:cxn>
                    <a:cxn ang="0">
                      <a:pos x="42" y="8"/>
                    </a:cxn>
                    <a:cxn ang="0">
                      <a:pos x="37" y="5"/>
                    </a:cxn>
                    <a:cxn ang="0">
                      <a:pos x="26" y="8"/>
                    </a:cxn>
                    <a:cxn ang="0">
                      <a:pos x="23" y="15"/>
                    </a:cxn>
                    <a:cxn ang="0">
                      <a:pos x="24" y="23"/>
                    </a:cxn>
                    <a:cxn ang="0">
                      <a:pos x="28" y="31"/>
                    </a:cxn>
                    <a:cxn ang="0">
                      <a:pos x="33" y="36"/>
                    </a:cxn>
                    <a:cxn ang="0">
                      <a:pos x="42" y="42"/>
                    </a:cxn>
                    <a:cxn ang="0">
                      <a:pos x="24" y="62"/>
                    </a:cxn>
                    <a:cxn ang="0">
                      <a:pos x="23" y="63"/>
                    </a:cxn>
                    <a:cxn ang="0">
                      <a:pos x="20" y="68"/>
                    </a:cxn>
                    <a:cxn ang="0">
                      <a:pos x="18" y="75"/>
                    </a:cxn>
                    <a:cxn ang="0">
                      <a:pos x="19" y="93"/>
                    </a:cxn>
                    <a:cxn ang="0">
                      <a:pos x="24" y="101"/>
                    </a:cxn>
                    <a:cxn ang="0">
                      <a:pos x="28" y="102"/>
                    </a:cxn>
                    <a:cxn ang="0">
                      <a:pos x="32" y="103"/>
                    </a:cxn>
                    <a:cxn ang="0">
                      <a:pos x="39" y="101"/>
                    </a:cxn>
                    <a:cxn ang="0">
                      <a:pos x="43" y="97"/>
                    </a:cxn>
                    <a:cxn ang="0">
                      <a:pos x="45" y="87"/>
                    </a:cxn>
                    <a:cxn ang="0">
                      <a:pos x="36" y="69"/>
                    </a:cxn>
                  </a:cxnLst>
                  <a:rect l="0" t="0" r="r" b="b"/>
                  <a:pathLst>
                    <a:path w="66" h="108">
                      <a:moveTo>
                        <a:pt x="47" y="47"/>
                      </a:moveTo>
                      <a:lnTo>
                        <a:pt x="53" y="51"/>
                      </a:lnTo>
                      <a:lnTo>
                        <a:pt x="56" y="54"/>
                      </a:lnTo>
                      <a:lnTo>
                        <a:pt x="59" y="58"/>
                      </a:lnTo>
                      <a:lnTo>
                        <a:pt x="61" y="62"/>
                      </a:lnTo>
                      <a:lnTo>
                        <a:pt x="65" y="69"/>
                      </a:lnTo>
                      <a:lnTo>
                        <a:pt x="66" y="78"/>
                      </a:lnTo>
                      <a:lnTo>
                        <a:pt x="65" y="85"/>
                      </a:lnTo>
                      <a:lnTo>
                        <a:pt x="62" y="92"/>
                      </a:lnTo>
                      <a:lnTo>
                        <a:pt x="56" y="99"/>
                      </a:lnTo>
                      <a:lnTo>
                        <a:pt x="46" y="105"/>
                      </a:lnTo>
                      <a:lnTo>
                        <a:pt x="32" y="108"/>
                      </a:lnTo>
                      <a:lnTo>
                        <a:pt x="19" y="105"/>
                      </a:lnTo>
                      <a:lnTo>
                        <a:pt x="8" y="99"/>
                      </a:lnTo>
                      <a:lnTo>
                        <a:pt x="3" y="94"/>
                      </a:lnTo>
                      <a:lnTo>
                        <a:pt x="0" y="88"/>
                      </a:lnTo>
                      <a:lnTo>
                        <a:pt x="0" y="81"/>
                      </a:lnTo>
                      <a:lnTo>
                        <a:pt x="1" y="72"/>
                      </a:lnTo>
                      <a:lnTo>
                        <a:pt x="4" y="67"/>
                      </a:lnTo>
                      <a:lnTo>
                        <a:pt x="11" y="61"/>
                      </a:lnTo>
                      <a:lnTo>
                        <a:pt x="21" y="55"/>
                      </a:lnTo>
                      <a:lnTo>
                        <a:pt x="13" y="50"/>
                      </a:lnTo>
                      <a:lnTo>
                        <a:pt x="7" y="45"/>
                      </a:lnTo>
                      <a:lnTo>
                        <a:pt x="4" y="41"/>
                      </a:lnTo>
                      <a:lnTo>
                        <a:pt x="3" y="36"/>
                      </a:lnTo>
                      <a:lnTo>
                        <a:pt x="1" y="31"/>
                      </a:lnTo>
                      <a:lnTo>
                        <a:pt x="1" y="26"/>
                      </a:lnTo>
                      <a:lnTo>
                        <a:pt x="3" y="17"/>
                      </a:lnTo>
                      <a:lnTo>
                        <a:pt x="9" y="8"/>
                      </a:lnTo>
                      <a:lnTo>
                        <a:pt x="21" y="2"/>
                      </a:lnTo>
                      <a:lnTo>
                        <a:pt x="34" y="0"/>
                      </a:lnTo>
                      <a:lnTo>
                        <a:pt x="43" y="0"/>
                      </a:lnTo>
                      <a:lnTo>
                        <a:pt x="51" y="2"/>
                      </a:lnTo>
                      <a:lnTo>
                        <a:pt x="56" y="6"/>
                      </a:lnTo>
                      <a:lnTo>
                        <a:pt x="62" y="15"/>
                      </a:lnTo>
                      <a:lnTo>
                        <a:pt x="64" y="25"/>
                      </a:lnTo>
                      <a:lnTo>
                        <a:pt x="64" y="27"/>
                      </a:lnTo>
                      <a:lnTo>
                        <a:pt x="63" y="31"/>
                      </a:lnTo>
                      <a:lnTo>
                        <a:pt x="62" y="34"/>
                      </a:lnTo>
                      <a:lnTo>
                        <a:pt x="59" y="37"/>
                      </a:lnTo>
                      <a:lnTo>
                        <a:pt x="57" y="40"/>
                      </a:lnTo>
                      <a:lnTo>
                        <a:pt x="54" y="42"/>
                      </a:lnTo>
                      <a:lnTo>
                        <a:pt x="51" y="45"/>
                      </a:lnTo>
                      <a:lnTo>
                        <a:pt x="47" y="47"/>
                      </a:lnTo>
                      <a:close/>
                      <a:moveTo>
                        <a:pt x="42" y="42"/>
                      </a:moveTo>
                      <a:lnTo>
                        <a:pt x="45" y="36"/>
                      </a:lnTo>
                      <a:lnTo>
                        <a:pt x="45" y="34"/>
                      </a:lnTo>
                      <a:lnTo>
                        <a:pt x="46" y="31"/>
                      </a:lnTo>
                      <a:lnTo>
                        <a:pt x="47" y="27"/>
                      </a:lnTo>
                      <a:lnTo>
                        <a:pt x="47" y="25"/>
                      </a:lnTo>
                      <a:lnTo>
                        <a:pt x="46" y="16"/>
                      </a:lnTo>
                      <a:lnTo>
                        <a:pt x="42" y="8"/>
                      </a:lnTo>
                      <a:lnTo>
                        <a:pt x="40" y="6"/>
                      </a:lnTo>
                      <a:lnTo>
                        <a:pt x="37" y="5"/>
                      </a:lnTo>
                      <a:lnTo>
                        <a:pt x="31" y="5"/>
                      </a:lnTo>
                      <a:lnTo>
                        <a:pt x="26" y="8"/>
                      </a:lnTo>
                      <a:lnTo>
                        <a:pt x="24" y="11"/>
                      </a:lnTo>
                      <a:lnTo>
                        <a:pt x="23" y="15"/>
                      </a:lnTo>
                      <a:lnTo>
                        <a:pt x="23" y="21"/>
                      </a:lnTo>
                      <a:lnTo>
                        <a:pt x="24" y="23"/>
                      </a:lnTo>
                      <a:lnTo>
                        <a:pt x="26" y="25"/>
                      </a:lnTo>
                      <a:lnTo>
                        <a:pt x="28" y="31"/>
                      </a:lnTo>
                      <a:lnTo>
                        <a:pt x="30" y="34"/>
                      </a:lnTo>
                      <a:lnTo>
                        <a:pt x="33" y="36"/>
                      </a:lnTo>
                      <a:lnTo>
                        <a:pt x="37" y="39"/>
                      </a:lnTo>
                      <a:lnTo>
                        <a:pt x="42" y="42"/>
                      </a:lnTo>
                      <a:close/>
                      <a:moveTo>
                        <a:pt x="26" y="60"/>
                      </a:moveTo>
                      <a:lnTo>
                        <a:pt x="24" y="62"/>
                      </a:lnTo>
                      <a:lnTo>
                        <a:pt x="23" y="62"/>
                      </a:lnTo>
                      <a:lnTo>
                        <a:pt x="23" y="63"/>
                      </a:lnTo>
                      <a:lnTo>
                        <a:pt x="21" y="65"/>
                      </a:lnTo>
                      <a:lnTo>
                        <a:pt x="20" y="68"/>
                      </a:lnTo>
                      <a:lnTo>
                        <a:pt x="19" y="72"/>
                      </a:lnTo>
                      <a:lnTo>
                        <a:pt x="18" y="75"/>
                      </a:lnTo>
                      <a:lnTo>
                        <a:pt x="18" y="89"/>
                      </a:lnTo>
                      <a:lnTo>
                        <a:pt x="19" y="93"/>
                      </a:lnTo>
                      <a:lnTo>
                        <a:pt x="23" y="99"/>
                      </a:lnTo>
                      <a:lnTo>
                        <a:pt x="24" y="101"/>
                      </a:lnTo>
                      <a:lnTo>
                        <a:pt x="26" y="102"/>
                      </a:lnTo>
                      <a:lnTo>
                        <a:pt x="28" y="102"/>
                      </a:lnTo>
                      <a:lnTo>
                        <a:pt x="30" y="103"/>
                      </a:lnTo>
                      <a:lnTo>
                        <a:pt x="32" y="103"/>
                      </a:lnTo>
                      <a:lnTo>
                        <a:pt x="35" y="102"/>
                      </a:lnTo>
                      <a:lnTo>
                        <a:pt x="39" y="101"/>
                      </a:lnTo>
                      <a:lnTo>
                        <a:pt x="42" y="99"/>
                      </a:lnTo>
                      <a:lnTo>
                        <a:pt x="43" y="97"/>
                      </a:lnTo>
                      <a:lnTo>
                        <a:pt x="45" y="91"/>
                      </a:lnTo>
                      <a:lnTo>
                        <a:pt x="45" y="87"/>
                      </a:lnTo>
                      <a:lnTo>
                        <a:pt x="43" y="78"/>
                      </a:lnTo>
                      <a:lnTo>
                        <a:pt x="36" y="69"/>
                      </a:lnTo>
                      <a:lnTo>
                        <a:pt x="26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26" name="Line 198"/>
                <p:cNvSpPr>
                  <a:spLocks noChangeShapeType="1"/>
                </p:cNvSpPr>
                <p:nvPr/>
              </p:nvSpPr>
              <p:spPr bwMode="auto">
                <a:xfrm>
                  <a:off x="4569980" y="3662782"/>
                  <a:ext cx="1893036" cy="933"/>
                </a:xfrm>
                <a:prstGeom prst="line">
                  <a:avLst/>
                </a:prstGeom>
                <a:noFill/>
                <a:ln w="2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27" name="Freeform 199"/>
                <p:cNvSpPr>
                  <a:spLocks noEditPoints="1"/>
                </p:cNvSpPr>
                <p:nvPr/>
              </p:nvSpPr>
              <p:spPr bwMode="auto">
                <a:xfrm>
                  <a:off x="4569980" y="2748001"/>
                  <a:ext cx="1893036" cy="914781"/>
                </a:xfrm>
                <a:custGeom>
                  <a:avLst/>
                  <a:gdLst/>
                  <a:ahLst/>
                  <a:cxnLst>
                    <a:cxn ang="0">
                      <a:pos x="1103" y="776"/>
                    </a:cxn>
                    <a:cxn ang="0">
                      <a:pos x="770" y="445"/>
                    </a:cxn>
                    <a:cxn ang="0">
                      <a:pos x="478" y="55"/>
                    </a:cxn>
                    <a:cxn ang="0">
                      <a:pos x="371" y="0"/>
                    </a:cxn>
                    <a:cxn ang="0">
                      <a:pos x="412" y="10"/>
                    </a:cxn>
                    <a:cxn ang="0">
                      <a:pos x="455" y="36"/>
                    </a:cxn>
                    <a:cxn ang="0">
                      <a:pos x="479" y="57"/>
                    </a:cxn>
                    <a:cxn ang="0">
                      <a:pos x="573" y="161"/>
                    </a:cxn>
                    <a:cxn ang="0">
                      <a:pos x="702" y="337"/>
                    </a:cxn>
                    <a:cxn ang="0">
                      <a:pos x="866" y="542"/>
                    </a:cxn>
                    <a:cxn ang="0">
                      <a:pos x="1029" y="706"/>
                    </a:cxn>
                    <a:cxn ang="0">
                      <a:pos x="1173" y="811"/>
                    </a:cxn>
                    <a:cxn ang="0">
                      <a:pos x="1336" y="891"/>
                    </a:cxn>
                    <a:cxn ang="0">
                      <a:pos x="1539" y="946"/>
                    </a:cxn>
                    <a:cxn ang="0">
                      <a:pos x="1717" y="966"/>
                    </a:cxn>
                    <a:cxn ang="0">
                      <a:pos x="2028" y="972"/>
                    </a:cxn>
                    <a:cxn ang="0">
                      <a:pos x="1716" y="976"/>
                    </a:cxn>
                    <a:cxn ang="0">
                      <a:pos x="1544" y="955"/>
                    </a:cxn>
                    <a:cxn ang="0">
                      <a:pos x="1382" y="916"/>
                    </a:cxn>
                    <a:cxn ang="0">
                      <a:pos x="1288" y="880"/>
                    </a:cxn>
                    <a:cxn ang="0">
                      <a:pos x="1168" y="818"/>
                    </a:cxn>
                    <a:cxn ang="0">
                      <a:pos x="1063" y="746"/>
                    </a:cxn>
                    <a:cxn ang="0">
                      <a:pos x="900" y="595"/>
                    </a:cxn>
                    <a:cxn ang="0">
                      <a:pos x="819" y="501"/>
                    </a:cxn>
                    <a:cxn ang="0">
                      <a:pos x="694" y="343"/>
                    </a:cxn>
                    <a:cxn ang="0">
                      <a:pos x="565" y="167"/>
                    </a:cxn>
                    <a:cxn ang="0">
                      <a:pos x="517" y="110"/>
                    </a:cxn>
                    <a:cxn ang="0">
                      <a:pos x="427" y="27"/>
                    </a:cxn>
                    <a:cxn ang="0">
                      <a:pos x="386" y="10"/>
                    </a:cxn>
                    <a:cxn ang="0">
                      <a:pos x="332" y="20"/>
                    </a:cxn>
                    <a:cxn ang="0">
                      <a:pos x="276" y="76"/>
                    </a:cxn>
                    <a:cxn ang="0">
                      <a:pos x="234" y="152"/>
                    </a:cxn>
                    <a:cxn ang="0">
                      <a:pos x="200" y="239"/>
                    </a:cxn>
                    <a:cxn ang="0">
                      <a:pos x="161" y="370"/>
                    </a:cxn>
                    <a:cxn ang="0">
                      <a:pos x="106" y="590"/>
                    </a:cxn>
                    <a:cxn ang="0">
                      <a:pos x="44" y="857"/>
                    </a:cxn>
                    <a:cxn ang="0">
                      <a:pos x="22" y="940"/>
                    </a:cxn>
                    <a:cxn ang="0">
                      <a:pos x="17" y="958"/>
                    </a:cxn>
                    <a:cxn ang="0">
                      <a:pos x="13" y="968"/>
                    </a:cxn>
                    <a:cxn ang="0">
                      <a:pos x="9" y="978"/>
                    </a:cxn>
                    <a:cxn ang="0">
                      <a:pos x="0" y="975"/>
                    </a:cxn>
                    <a:cxn ang="0">
                      <a:pos x="5" y="965"/>
                    </a:cxn>
                    <a:cxn ang="0">
                      <a:pos x="9" y="952"/>
                    </a:cxn>
                    <a:cxn ang="0">
                      <a:pos x="16" y="931"/>
                    </a:cxn>
                    <a:cxn ang="0">
                      <a:pos x="57" y="769"/>
                    </a:cxn>
                    <a:cxn ang="0">
                      <a:pos x="134" y="439"/>
                    </a:cxn>
                    <a:cxn ang="0">
                      <a:pos x="171" y="298"/>
                    </a:cxn>
                    <a:cxn ang="0">
                      <a:pos x="215" y="177"/>
                    </a:cxn>
                    <a:cxn ang="0">
                      <a:pos x="239" y="121"/>
                    </a:cxn>
                    <a:cxn ang="0">
                      <a:pos x="271" y="66"/>
                    </a:cxn>
                    <a:cxn ang="0">
                      <a:pos x="299" y="34"/>
                    </a:cxn>
                    <a:cxn ang="0">
                      <a:pos x="327" y="12"/>
                    </a:cxn>
                    <a:cxn ang="0">
                      <a:pos x="358" y="2"/>
                    </a:cxn>
                  </a:cxnLst>
                  <a:rect l="0" t="0" r="r" b="b"/>
                  <a:pathLst>
                    <a:path w="2028" h="980">
                      <a:moveTo>
                        <a:pt x="1103" y="776"/>
                      </a:moveTo>
                      <a:lnTo>
                        <a:pt x="1104" y="777"/>
                      </a:lnTo>
                      <a:lnTo>
                        <a:pt x="1106" y="778"/>
                      </a:lnTo>
                      <a:lnTo>
                        <a:pt x="1103" y="776"/>
                      </a:lnTo>
                      <a:close/>
                      <a:moveTo>
                        <a:pt x="770" y="445"/>
                      </a:moveTo>
                      <a:lnTo>
                        <a:pt x="772" y="447"/>
                      </a:lnTo>
                      <a:lnTo>
                        <a:pt x="775" y="451"/>
                      </a:lnTo>
                      <a:lnTo>
                        <a:pt x="770" y="445"/>
                      </a:lnTo>
                      <a:close/>
                      <a:moveTo>
                        <a:pt x="243" y="112"/>
                      </a:moveTo>
                      <a:lnTo>
                        <a:pt x="242" y="116"/>
                      </a:lnTo>
                      <a:lnTo>
                        <a:pt x="243" y="112"/>
                      </a:lnTo>
                      <a:close/>
                      <a:moveTo>
                        <a:pt x="478" y="55"/>
                      </a:moveTo>
                      <a:lnTo>
                        <a:pt x="482" y="59"/>
                      </a:lnTo>
                      <a:lnTo>
                        <a:pt x="479" y="57"/>
                      </a:lnTo>
                      <a:lnTo>
                        <a:pt x="478" y="55"/>
                      </a:lnTo>
                      <a:close/>
                      <a:moveTo>
                        <a:pt x="371" y="0"/>
                      </a:moveTo>
                      <a:lnTo>
                        <a:pt x="387" y="1"/>
                      </a:lnTo>
                      <a:lnTo>
                        <a:pt x="389" y="2"/>
                      </a:lnTo>
                      <a:lnTo>
                        <a:pt x="405" y="8"/>
                      </a:lnTo>
                      <a:lnTo>
                        <a:pt x="412" y="10"/>
                      </a:lnTo>
                      <a:lnTo>
                        <a:pt x="430" y="19"/>
                      </a:lnTo>
                      <a:lnTo>
                        <a:pt x="432" y="20"/>
                      </a:lnTo>
                      <a:lnTo>
                        <a:pt x="431" y="19"/>
                      </a:lnTo>
                      <a:lnTo>
                        <a:pt x="455" y="36"/>
                      </a:lnTo>
                      <a:lnTo>
                        <a:pt x="454" y="36"/>
                      </a:lnTo>
                      <a:lnTo>
                        <a:pt x="455" y="37"/>
                      </a:lnTo>
                      <a:lnTo>
                        <a:pt x="477" y="55"/>
                      </a:lnTo>
                      <a:lnTo>
                        <a:pt x="479" y="57"/>
                      </a:lnTo>
                      <a:lnTo>
                        <a:pt x="497" y="73"/>
                      </a:lnTo>
                      <a:lnTo>
                        <a:pt x="524" y="103"/>
                      </a:lnTo>
                      <a:lnTo>
                        <a:pt x="538" y="119"/>
                      </a:lnTo>
                      <a:lnTo>
                        <a:pt x="573" y="161"/>
                      </a:lnTo>
                      <a:lnTo>
                        <a:pt x="573" y="162"/>
                      </a:lnTo>
                      <a:lnTo>
                        <a:pt x="579" y="170"/>
                      </a:lnTo>
                      <a:lnTo>
                        <a:pt x="621" y="225"/>
                      </a:lnTo>
                      <a:lnTo>
                        <a:pt x="702" y="337"/>
                      </a:lnTo>
                      <a:lnTo>
                        <a:pt x="742" y="392"/>
                      </a:lnTo>
                      <a:lnTo>
                        <a:pt x="783" y="445"/>
                      </a:lnTo>
                      <a:lnTo>
                        <a:pt x="825" y="495"/>
                      </a:lnTo>
                      <a:lnTo>
                        <a:pt x="866" y="542"/>
                      </a:lnTo>
                      <a:lnTo>
                        <a:pt x="906" y="589"/>
                      </a:lnTo>
                      <a:lnTo>
                        <a:pt x="947" y="631"/>
                      </a:lnTo>
                      <a:lnTo>
                        <a:pt x="989" y="671"/>
                      </a:lnTo>
                      <a:lnTo>
                        <a:pt x="1029" y="706"/>
                      </a:lnTo>
                      <a:lnTo>
                        <a:pt x="1069" y="738"/>
                      </a:lnTo>
                      <a:lnTo>
                        <a:pt x="1111" y="770"/>
                      </a:lnTo>
                      <a:lnTo>
                        <a:pt x="1131" y="783"/>
                      </a:lnTo>
                      <a:lnTo>
                        <a:pt x="1173" y="811"/>
                      </a:lnTo>
                      <a:lnTo>
                        <a:pt x="1219" y="836"/>
                      </a:lnTo>
                      <a:lnTo>
                        <a:pt x="1234" y="844"/>
                      </a:lnTo>
                      <a:lnTo>
                        <a:pt x="1278" y="866"/>
                      </a:lnTo>
                      <a:lnTo>
                        <a:pt x="1336" y="891"/>
                      </a:lnTo>
                      <a:lnTo>
                        <a:pt x="1385" y="907"/>
                      </a:lnTo>
                      <a:lnTo>
                        <a:pt x="1438" y="924"/>
                      </a:lnTo>
                      <a:lnTo>
                        <a:pt x="1493" y="936"/>
                      </a:lnTo>
                      <a:lnTo>
                        <a:pt x="1539" y="946"/>
                      </a:lnTo>
                      <a:lnTo>
                        <a:pt x="1539" y="945"/>
                      </a:lnTo>
                      <a:lnTo>
                        <a:pt x="1604" y="954"/>
                      </a:lnTo>
                      <a:lnTo>
                        <a:pt x="1641" y="960"/>
                      </a:lnTo>
                      <a:lnTo>
                        <a:pt x="1717" y="966"/>
                      </a:lnTo>
                      <a:lnTo>
                        <a:pt x="1744" y="967"/>
                      </a:lnTo>
                      <a:lnTo>
                        <a:pt x="1847" y="971"/>
                      </a:lnTo>
                      <a:lnTo>
                        <a:pt x="1949" y="972"/>
                      </a:lnTo>
                      <a:lnTo>
                        <a:pt x="2028" y="972"/>
                      </a:lnTo>
                      <a:lnTo>
                        <a:pt x="2028" y="980"/>
                      </a:lnTo>
                      <a:lnTo>
                        <a:pt x="1821" y="980"/>
                      </a:lnTo>
                      <a:lnTo>
                        <a:pt x="1744" y="977"/>
                      </a:lnTo>
                      <a:lnTo>
                        <a:pt x="1716" y="976"/>
                      </a:lnTo>
                      <a:lnTo>
                        <a:pt x="1640" y="970"/>
                      </a:lnTo>
                      <a:lnTo>
                        <a:pt x="1603" y="964"/>
                      </a:lnTo>
                      <a:lnTo>
                        <a:pt x="1538" y="954"/>
                      </a:lnTo>
                      <a:lnTo>
                        <a:pt x="1544" y="955"/>
                      </a:lnTo>
                      <a:lnTo>
                        <a:pt x="1537" y="954"/>
                      </a:lnTo>
                      <a:lnTo>
                        <a:pt x="1491" y="945"/>
                      </a:lnTo>
                      <a:lnTo>
                        <a:pt x="1435" y="932"/>
                      </a:lnTo>
                      <a:lnTo>
                        <a:pt x="1382" y="916"/>
                      </a:lnTo>
                      <a:lnTo>
                        <a:pt x="1330" y="899"/>
                      </a:lnTo>
                      <a:lnTo>
                        <a:pt x="1332" y="899"/>
                      </a:lnTo>
                      <a:lnTo>
                        <a:pt x="1274" y="874"/>
                      </a:lnTo>
                      <a:lnTo>
                        <a:pt x="1288" y="880"/>
                      </a:lnTo>
                      <a:lnTo>
                        <a:pt x="1274" y="873"/>
                      </a:lnTo>
                      <a:lnTo>
                        <a:pt x="1229" y="852"/>
                      </a:lnTo>
                      <a:lnTo>
                        <a:pt x="1215" y="843"/>
                      </a:lnTo>
                      <a:lnTo>
                        <a:pt x="1168" y="818"/>
                      </a:lnTo>
                      <a:lnTo>
                        <a:pt x="1126" y="790"/>
                      </a:lnTo>
                      <a:lnTo>
                        <a:pt x="1107" y="778"/>
                      </a:lnTo>
                      <a:lnTo>
                        <a:pt x="1104" y="777"/>
                      </a:lnTo>
                      <a:lnTo>
                        <a:pt x="1063" y="746"/>
                      </a:lnTo>
                      <a:lnTo>
                        <a:pt x="1023" y="714"/>
                      </a:lnTo>
                      <a:lnTo>
                        <a:pt x="982" y="677"/>
                      </a:lnTo>
                      <a:lnTo>
                        <a:pt x="940" y="638"/>
                      </a:lnTo>
                      <a:lnTo>
                        <a:pt x="900" y="595"/>
                      </a:lnTo>
                      <a:lnTo>
                        <a:pt x="904" y="600"/>
                      </a:lnTo>
                      <a:lnTo>
                        <a:pt x="900" y="594"/>
                      </a:lnTo>
                      <a:lnTo>
                        <a:pt x="859" y="548"/>
                      </a:lnTo>
                      <a:lnTo>
                        <a:pt x="819" y="501"/>
                      </a:lnTo>
                      <a:lnTo>
                        <a:pt x="776" y="451"/>
                      </a:lnTo>
                      <a:lnTo>
                        <a:pt x="772" y="447"/>
                      </a:lnTo>
                      <a:lnTo>
                        <a:pt x="735" y="398"/>
                      </a:lnTo>
                      <a:lnTo>
                        <a:pt x="694" y="343"/>
                      </a:lnTo>
                      <a:lnTo>
                        <a:pt x="613" y="231"/>
                      </a:lnTo>
                      <a:lnTo>
                        <a:pt x="571" y="176"/>
                      </a:lnTo>
                      <a:lnTo>
                        <a:pt x="573" y="178"/>
                      </a:lnTo>
                      <a:lnTo>
                        <a:pt x="565" y="167"/>
                      </a:lnTo>
                      <a:lnTo>
                        <a:pt x="566" y="167"/>
                      </a:lnTo>
                      <a:lnTo>
                        <a:pt x="532" y="124"/>
                      </a:lnTo>
                      <a:lnTo>
                        <a:pt x="532" y="125"/>
                      </a:lnTo>
                      <a:lnTo>
                        <a:pt x="517" y="110"/>
                      </a:lnTo>
                      <a:lnTo>
                        <a:pt x="490" y="80"/>
                      </a:lnTo>
                      <a:lnTo>
                        <a:pt x="471" y="62"/>
                      </a:lnTo>
                      <a:lnTo>
                        <a:pt x="450" y="43"/>
                      </a:lnTo>
                      <a:lnTo>
                        <a:pt x="427" y="27"/>
                      </a:lnTo>
                      <a:lnTo>
                        <a:pt x="408" y="18"/>
                      </a:lnTo>
                      <a:lnTo>
                        <a:pt x="408" y="19"/>
                      </a:lnTo>
                      <a:lnTo>
                        <a:pt x="401" y="16"/>
                      </a:lnTo>
                      <a:lnTo>
                        <a:pt x="386" y="10"/>
                      </a:lnTo>
                      <a:lnTo>
                        <a:pt x="372" y="10"/>
                      </a:lnTo>
                      <a:lnTo>
                        <a:pt x="360" y="10"/>
                      </a:lnTo>
                      <a:lnTo>
                        <a:pt x="345" y="14"/>
                      </a:lnTo>
                      <a:lnTo>
                        <a:pt x="332" y="20"/>
                      </a:lnTo>
                      <a:lnTo>
                        <a:pt x="319" y="29"/>
                      </a:lnTo>
                      <a:lnTo>
                        <a:pt x="306" y="40"/>
                      </a:lnTo>
                      <a:lnTo>
                        <a:pt x="292" y="56"/>
                      </a:lnTo>
                      <a:lnTo>
                        <a:pt x="276" y="76"/>
                      </a:lnTo>
                      <a:lnTo>
                        <a:pt x="264" y="95"/>
                      </a:lnTo>
                      <a:lnTo>
                        <a:pt x="249" y="121"/>
                      </a:lnTo>
                      <a:lnTo>
                        <a:pt x="246" y="125"/>
                      </a:lnTo>
                      <a:lnTo>
                        <a:pt x="234" y="152"/>
                      </a:lnTo>
                      <a:lnTo>
                        <a:pt x="222" y="180"/>
                      </a:lnTo>
                      <a:lnTo>
                        <a:pt x="223" y="180"/>
                      </a:lnTo>
                      <a:lnTo>
                        <a:pt x="209" y="217"/>
                      </a:lnTo>
                      <a:lnTo>
                        <a:pt x="200" y="239"/>
                      </a:lnTo>
                      <a:lnTo>
                        <a:pt x="189" y="277"/>
                      </a:lnTo>
                      <a:lnTo>
                        <a:pt x="180" y="301"/>
                      </a:lnTo>
                      <a:lnTo>
                        <a:pt x="167" y="345"/>
                      </a:lnTo>
                      <a:lnTo>
                        <a:pt x="161" y="370"/>
                      </a:lnTo>
                      <a:lnTo>
                        <a:pt x="146" y="422"/>
                      </a:lnTo>
                      <a:lnTo>
                        <a:pt x="142" y="441"/>
                      </a:lnTo>
                      <a:lnTo>
                        <a:pt x="127" y="503"/>
                      </a:lnTo>
                      <a:lnTo>
                        <a:pt x="106" y="590"/>
                      </a:lnTo>
                      <a:lnTo>
                        <a:pt x="85" y="681"/>
                      </a:lnTo>
                      <a:lnTo>
                        <a:pt x="65" y="771"/>
                      </a:lnTo>
                      <a:lnTo>
                        <a:pt x="54" y="817"/>
                      </a:lnTo>
                      <a:lnTo>
                        <a:pt x="44" y="857"/>
                      </a:lnTo>
                      <a:lnTo>
                        <a:pt x="32" y="906"/>
                      </a:lnTo>
                      <a:lnTo>
                        <a:pt x="25" y="934"/>
                      </a:lnTo>
                      <a:lnTo>
                        <a:pt x="24" y="935"/>
                      </a:lnTo>
                      <a:lnTo>
                        <a:pt x="22" y="940"/>
                      </a:lnTo>
                      <a:lnTo>
                        <a:pt x="21" y="947"/>
                      </a:lnTo>
                      <a:lnTo>
                        <a:pt x="21" y="946"/>
                      </a:lnTo>
                      <a:lnTo>
                        <a:pt x="18" y="953"/>
                      </a:lnTo>
                      <a:lnTo>
                        <a:pt x="17" y="958"/>
                      </a:lnTo>
                      <a:lnTo>
                        <a:pt x="16" y="958"/>
                      </a:lnTo>
                      <a:lnTo>
                        <a:pt x="16" y="959"/>
                      </a:lnTo>
                      <a:lnTo>
                        <a:pt x="14" y="964"/>
                      </a:lnTo>
                      <a:lnTo>
                        <a:pt x="13" y="968"/>
                      </a:lnTo>
                      <a:lnTo>
                        <a:pt x="12" y="969"/>
                      </a:lnTo>
                      <a:lnTo>
                        <a:pt x="9" y="975"/>
                      </a:lnTo>
                      <a:lnTo>
                        <a:pt x="10" y="975"/>
                      </a:lnTo>
                      <a:lnTo>
                        <a:pt x="9" y="978"/>
                      </a:lnTo>
                      <a:lnTo>
                        <a:pt x="8" y="979"/>
                      </a:lnTo>
                      <a:lnTo>
                        <a:pt x="8" y="980"/>
                      </a:lnTo>
                      <a:lnTo>
                        <a:pt x="0" y="980"/>
                      </a:lnTo>
                      <a:lnTo>
                        <a:pt x="0" y="975"/>
                      </a:lnTo>
                      <a:lnTo>
                        <a:pt x="1" y="974"/>
                      </a:lnTo>
                      <a:lnTo>
                        <a:pt x="2" y="972"/>
                      </a:lnTo>
                      <a:lnTo>
                        <a:pt x="1" y="973"/>
                      </a:lnTo>
                      <a:lnTo>
                        <a:pt x="5" y="965"/>
                      </a:lnTo>
                      <a:lnTo>
                        <a:pt x="6" y="962"/>
                      </a:lnTo>
                      <a:lnTo>
                        <a:pt x="6" y="961"/>
                      </a:lnTo>
                      <a:lnTo>
                        <a:pt x="8" y="955"/>
                      </a:lnTo>
                      <a:lnTo>
                        <a:pt x="9" y="952"/>
                      </a:lnTo>
                      <a:lnTo>
                        <a:pt x="9" y="950"/>
                      </a:lnTo>
                      <a:lnTo>
                        <a:pt x="11" y="946"/>
                      </a:lnTo>
                      <a:lnTo>
                        <a:pt x="12" y="939"/>
                      </a:lnTo>
                      <a:lnTo>
                        <a:pt x="16" y="931"/>
                      </a:lnTo>
                      <a:lnTo>
                        <a:pt x="23" y="904"/>
                      </a:lnTo>
                      <a:lnTo>
                        <a:pt x="35" y="855"/>
                      </a:lnTo>
                      <a:lnTo>
                        <a:pt x="45" y="816"/>
                      </a:lnTo>
                      <a:lnTo>
                        <a:pt x="57" y="769"/>
                      </a:lnTo>
                      <a:lnTo>
                        <a:pt x="76" y="679"/>
                      </a:lnTo>
                      <a:lnTo>
                        <a:pt x="97" y="588"/>
                      </a:lnTo>
                      <a:lnTo>
                        <a:pt x="118" y="501"/>
                      </a:lnTo>
                      <a:lnTo>
                        <a:pt x="134" y="439"/>
                      </a:lnTo>
                      <a:lnTo>
                        <a:pt x="137" y="420"/>
                      </a:lnTo>
                      <a:lnTo>
                        <a:pt x="152" y="368"/>
                      </a:lnTo>
                      <a:lnTo>
                        <a:pt x="159" y="344"/>
                      </a:lnTo>
                      <a:lnTo>
                        <a:pt x="171" y="298"/>
                      </a:lnTo>
                      <a:lnTo>
                        <a:pt x="180" y="274"/>
                      </a:lnTo>
                      <a:lnTo>
                        <a:pt x="191" y="236"/>
                      </a:lnTo>
                      <a:lnTo>
                        <a:pt x="200" y="214"/>
                      </a:lnTo>
                      <a:lnTo>
                        <a:pt x="215" y="177"/>
                      </a:lnTo>
                      <a:lnTo>
                        <a:pt x="208" y="192"/>
                      </a:lnTo>
                      <a:lnTo>
                        <a:pt x="215" y="177"/>
                      </a:lnTo>
                      <a:lnTo>
                        <a:pt x="226" y="149"/>
                      </a:lnTo>
                      <a:lnTo>
                        <a:pt x="239" y="121"/>
                      </a:lnTo>
                      <a:lnTo>
                        <a:pt x="242" y="116"/>
                      </a:lnTo>
                      <a:lnTo>
                        <a:pt x="256" y="91"/>
                      </a:lnTo>
                      <a:lnTo>
                        <a:pt x="269" y="71"/>
                      </a:lnTo>
                      <a:lnTo>
                        <a:pt x="271" y="66"/>
                      </a:lnTo>
                      <a:lnTo>
                        <a:pt x="269" y="70"/>
                      </a:lnTo>
                      <a:lnTo>
                        <a:pt x="284" y="49"/>
                      </a:lnTo>
                      <a:lnTo>
                        <a:pt x="285" y="49"/>
                      </a:lnTo>
                      <a:lnTo>
                        <a:pt x="299" y="34"/>
                      </a:lnTo>
                      <a:lnTo>
                        <a:pt x="312" y="22"/>
                      </a:lnTo>
                      <a:lnTo>
                        <a:pt x="311" y="22"/>
                      </a:lnTo>
                      <a:lnTo>
                        <a:pt x="313" y="21"/>
                      </a:lnTo>
                      <a:lnTo>
                        <a:pt x="327" y="12"/>
                      </a:lnTo>
                      <a:lnTo>
                        <a:pt x="342" y="6"/>
                      </a:lnTo>
                      <a:lnTo>
                        <a:pt x="343" y="5"/>
                      </a:lnTo>
                      <a:lnTo>
                        <a:pt x="343" y="6"/>
                      </a:lnTo>
                      <a:lnTo>
                        <a:pt x="358" y="2"/>
                      </a:lnTo>
                      <a:lnTo>
                        <a:pt x="361" y="1"/>
                      </a:lnTo>
                      <a:lnTo>
                        <a:pt x="359" y="1"/>
                      </a:lnTo>
                      <a:lnTo>
                        <a:pt x="371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0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28" name="Line 220"/>
                <p:cNvSpPr>
                  <a:spLocks noChangeShapeType="1"/>
                </p:cNvSpPr>
                <p:nvPr/>
              </p:nvSpPr>
              <p:spPr bwMode="auto">
                <a:xfrm>
                  <a:off x="5526766" y="2213134"/>
                  <a:ext cx="933" cy="933"/>
                </a:xfrm>
                <a:prstGeom prst="line">
                  <a:avLst/>
                </a:prstGeom>
                <a:noFill/>
                <a:ln w="9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29" name="Freeform 221"/>
                <p:cNvSpPr>
                  <a:spLocks/>
                </p:cNvSpPr>
                <p:nvPr/>
              </p:nvSpPr>
              <p:spPr bwMode="auto">
                <a:xfrm>
                  <a:off x="5688254" y="2193531"/>
                  <a:ext cx="79343" cy="78410"/>
                </a:xfrm>
                <a:custGeom>
                  <a:avLst/>
                  <a:gdLst/>
                  <a:ahLst/>
                  <a:cxnLst>
                    <a:cxn ang="0">
                      <a:pos x="85" y="0"/>
                    </a:cxn>
                    <a:cxn ang="0">
                      <a:pos x="67" y="16"/>
                    </a:cxn>
                    <a:cxn ang="0">
                      <a:pos x="65" y="59"/>
                    </a:cxn>
                    <a:cxn ang="0">
                      <a:pos x="66" y="64"/>
                    </a:cxn>
                    <a:cxn ang="0">
                      <a:pos x="69" y="67"/>
                    </a:cxn>
                    <a:cxn ang="0">
                      <a:pos x="71" y="69"/>
                    </a:cxn>
                    <a:cxn ang="0">
                      <a:pos x="76" y="69"/>
                    </a:cxn>
                    <a:cxn ang="0">
                      <a:pos x="79" y="64"/>
                    </a:cxn>
                    <a:cxn ang="0">
                      <a:pos x="81" y="61"/>
                    </a:cxn>
                    <a:cxn ang="0">
                      <a:pos x="85" y="58"/>
                    </a:cxn>
                    <a:cxn ang="0">
                      <a:pos x="82" y="74"/>
                    </a:cxn>
                    <a:cxn ang="0">
                      <a:pos x="76" y="81"/>
                    </a:cxn>
                    <a:cxn ang="0">
                      <a:pos x="69" y="84"/>
                    </a:cxn>
                    <a:cxn ang="0">
                      <a:pos x="61" y="81"/>
                    </a:cxn>
                    <a:cxn ang="0">
                      <a:pos x="56" y="73"/>
                    </a:cxn>
                    <a:cxn ang="0">
                      <a:pos x="54" y="33"/>
                    </a:cxn>
                    <a:cxn ang="0">
                      <a:pos x="35" y="16"/>
                    </a:cxn>
                    <a:cxn ang="0">
                      <a:pos x="32" y="60"/>
                    </a:cxn>
                    <a:cxn ang="0">
                      <a:pos x="27" y="77"/>
                    </a:cxn>
                    <a:cxn ang="0">
                      <a:pos x="21" y="83"/>
                    </a:cxn>
                    <a:cxn ang="0">
                      <a:pos x="17" y="84"/>
                    </a:cxn>
                    <a:cxn ang="0">
                      <a:pos x="11" y="78"/>
                    </a:cxn>
                    <a:cxn ang="0">
                      <a:pos x="13" y="71"/>
                    </a:cxn>
                    <a:cxn ang="0">
                      <a:pos x="17" y="66"/>
                    </a:cxn>
                    <a:cxn ang="0">
                      <a:pos x="20" y="58"/>
                    </a:cxn>
                    <a:cxn ang="0">
                      <a:pos x="22" y="50"/>
                    </a:cxn>
                    <a:cxn ang="0">
                      <a:pos x="27" y="29"/>
                    </a:cxn>
                    <a:cxn ang="0">
                      <a:pos x="18" y="16"/>
                    </a:cxn>
                    <a:cxn ang="0">
                      <a:pos x="9" y="20"/>
                    </a:cxn>
                    <a:cxn ang="0">
                      <a:pos x="4" y="26"/>
                    </a:cxn>
                    <a:cxn ang="0">
                      <a:pos x="4" y="17"/>
                    </a:cxn>
                    <a:cxn ang="0">
                      <a:pos x="11" y="4"/>
                    </a:cxn>
                    <a:cxn ang="0">
                      <a:pos x="17" y="1"/>
                    </a:cxn>
                    <a:cxn ang="0">
                      <a:pos x="24" y="0"/>
                    </a:cxn>
                  </a:cxnLst>
                  <a:rect l="0" t="0" r="r" b="b"/>
                  <a:pathLst>
                    <a:path w="85" h="84">
                      <a:moveTo>
                        <a:pt x="24" y="0"/>
                      </a:moveTo>
                      <a:lnTo>
                        <a:pt x="85" y="0"/>
                      </a:lnTo>
                      <a:lnTo>
                        <a:pt x="85" y="16"/>
                      </a:lnTo>
                      <a:lnTo>
                        <a:pt x="67" y="16"/>
                      </a:lnTo>
                      <a:lnTo>
                        <a:pt x="65" y="35"/>
                      </a:lnTo>
                      <a:lnTo>
                        <a:pt x="65" y="59"/>
                      </a:lnTo>
                      <a:lnTo>
                        <a:pt x="66" y="62"/>
                      </a:lnTo>
                      <a:lnTo>
                        <a:pt x="66" y="64"/>
                      </a:lnTo>
                      <a:lnTo>
                        <a:pt x="67" y="66"/>
                      </a:lnTo>
                      <a:lnTo>
                        <a:pt x="69" y="67"/>
                      </a:lnTo>
                      <a:lnTo>
                        <a:pt x="70" y="68"/>
                      </a:lnTo>
                      <a:lnTo>
                        <a:pt x="71" y="69"/>
                      </a:lnTo>
                      <a:lnTo>
                        <a:pt x="74" y="70"/>
                      </a:lnTo>
                      <a:lnTo>
                        <a:pt x="76" y="69"/>
                      </a:lnTo>
                      <a:lnTo>
                        <a:pt x="77" y="68"/>
                      </a:lnTo>
                      <a:lnTo>
                        <a:pt x="79" y="64"/>
                      </a:lnTo>
                      <a:lnTo>
                        <a:pt x="80" y="63"/>
                      </a:lnTo>
                      <a:lnTo>
                        <a:pt x="81" y="61"/>
                      </a:lnTo>
                      <a:lnTo>
                        <a:pt x="82" y="58"/>
                      </a:lnTo>
                      <a:lnTo>
                        <a:pt x="85" y="58"/>
                      </a:lnTo>
                      <a:lnTo>
                        <a:pt x="84" y="67"/>
                      </a:lnTo>
                      <a:lnTo>
                        <a:pt x="82" y="74"/>
                      </a:lnTo>
                      <a:lnTo>
                        <a:pt x="80" y="78"/>
                      </a:lnTo>
                      <a:lnTo>
                        <a:pt x="76" y="81"/>
                      </a:lnTo>
                      <a:lnTo>
                        <a:pt x="72" y="83"/>
                      </a:lnTo>
                      <a:lnTo>
                        <a:pt x="69" y="84"/>
                      </a:lnTo>
                      <a:lnTo>
                        <a:pt x="65" y="83"/>
                      </a:lnTo>
                      <a:lnTo>
                        <a:pt x="61" y="81"/>
                      </a:lnTo>
                      <a:lnTo>
                        <a:pt x="58" y="78"/>
                      </a:lnTo>
                      <a:lnTo>
                        <a:pt x="56" y="73"/>
                      </a:lnTo>
                      <a:lnTo>
                        <a:pt x="54" y="65"/>
                      </a:lnTo>
                      <a:lnTo>
                        <a:pt x="54" y="33"/>
                      </a:lnTo>
                      <a:lnTo>
                        <a:pt x="56" y="16"/>
                      </a:lnTo>
                      <a:lnTo>
                        <a:pt x="35" y="16"/>
                      </a:lnTo>
                      <a:lnTo>
                        <a:pt x="33" y="42"/>
                      </a:lnTo>
                      <a:lnTo>
                        <a:pt x="32" y="60"/>
                      </a:lnTo>
                      <a:lnTo>
                        <a:pt x="30" y="73"/>
                      </a:lnTo>
                      <a:lnTo>
                        <a:pt x="27" y="77"/>
                      </a:lnTo>
                      <a:lnTo>
                        <a:pt x="24" y="81"/>
                      </a:lnTo>
                      <a:lnTo>
                        <a:pt x="21" y="83"/>
                      </a:lnTo>
                      <a:lnTo>
                        <a:pt x="18" y="84"/>
                      </a:lnTo>
                      <a:lnTo>
                        <a:pt x="17" y="84"/>
                      </a:lnTo>
                      <a:lnTo>
                        <a:pt x="13" y="82"/>
                      </a:lnTo>
                      <a:lnTo>
                        <a:pt x="11" y="78"/>
                      </a:lnTo>
                      <a:lnTo>
                        <a:pt x="11" y="73"/>
                      </a:lnTo>
                      <a:lnTo>
                        <a:pt x="13" y="71"/>
                      </a:lnTo>
                      <a:lnTo>
                        <a:pt x="14" y="69"/>
                      </a:lnTo>
                      <a:lnTo>
                        <a:pt x="17" y="66"/>
                      </a:lnTo>
                      <a:lnTo>
                        <a:pt x="19" y="62"/>
                      </a:lnTo>
                      <a:lnTo>
                        <a:pt x="20" y="58"/>
                      </a:lnTo>
                      <a:lnTo>
                        <a:pt x="22" y="54"/>
                      </a:lnTo>
                      <a:lnTo>
                        <a:pt x="22" y="50"/>
                      </a:lnTo>
                      <a:lnTo>
                        <a:pt x="25" y="42"/>
                      </a:lnTo>
                      <a:lnTo>
                        <a:pt x="27" y="29"/>
                      </a:lnTo>
                      <a:lnTo>
                        <a:pt x="28" y="16"/>
                      </a:lnTo>
                      <a:lnTo>
                        <a:pt x="18" y="16"/>
                      </a:lnTo>
                      <a:lnTo>
                        <a:pt x="15" y="17"/>
                      </a:lnTo>
                      <a:lnTo>
                        <a:pt x="9" y="20"/>
                      </a:lnTo>
                      <a:lnTo>
                        <a:pt x="6" y="22"/>
                      </a:lnTo>
                      <a:lnTo>
                        <a:pt x="4" y="26"/>
                      </a:lnTo>
                      <a:lnTo>
                        <a:pt x="0" y="26"/>
                      </a:lnTo>
                      <a:lnTo>
                        <a:pt x="4" y="17"/>
                      </a:lnTo>
                      <a:lnTo>
                        <a:pt x="8" y="10"/>
                      </a:lnTo>
                      <a:lnTo>
                        <a:pt x="11" y="4"/>
                      </a:lnTo>
                      <a:lnTo>
                        <a:pt x="14" y="3"/>
                      </a:lnTo>
                      <a:lnTo>
                        <a:pt x="17" y="1"/>
                      </a:lnTo>
                      <a:lnTo>
                        <a:pt x="20" y="1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30" name="Rectangle 222"/>
                <p:cNvSpPr>
                  <a:spLocks noChangeArrowheads="1"/>
                </p:cNvSpPr>
                <p:nvPr/>
              </p:nvSpPr>
              <p:spPr bwMode="auto">
                <a:xfrm>
                  <a:off x="5776931" y="2155260"/>
                  <a:ext cx="30804" cy="1026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31" name="Freeform 223"/>
                <p:cNvSpPr>
                  <a:spLocks noEditPoints="1"/>
                </p:cNvSpPr>
                <p:nvPr/>
              </p:nvSpPr>
              <p:spPr bwMode="auto">
                <a:xfrm>
                  <a:off x="5860008" y="2193531"/>
                  <a:ext cx="79343" cy="112947"/>
                </a:xfrm>
                <a:custGeom>
                  <a:avLst/>
                  <a:gdLst/>
                  <a:ahLst/>
                  <a:cxnLst>
                    <a:cxn ang="0">
                      <a:pos x="40" y="12"/>
                    </a:cxn>
                    <a:cxn ang="0">
                      <a:pos x="32" y="22"/>
                    </a:cxn>
                    <a:cxn ang="0">
                      <a:pos x="40" y="76"/>
                    </a:cxn>
                    <a:cxn ang="0">
                      <a:pos x="51" y="78"/>
                    </a:cxn>
                    <a:cxn ang="0">
                      <a:pos x="54" y="76"/>
                    </a:cxn>
                    <a:cxn ang="0">
                      <a:pos x="59" y="66"/>
                    </a:cxn>
                    <a:cxn ang="0">
                      <a:pos x="61" y="32"/>
                    </a:cxn>
                    <a:cxn ang="0">
                      <a:pos x="56" y="16"/>
                    </a:cxn>
                    <a:cxn ang="0">
                      <a:pos x="52" y="11"/>
                    </a:cxn>
                    <a:cxn ang="0">
                      <a:pos x="44" y="10"/>
                    </a:cxn>
                    <a:cxn ang="0">
                      <a:pos x="62" y="2"/>
                    </a:cxn>
                    <a:cxn ang="0">
                      <a:pos x="74" y="9"/>
                    </a:cxn>
                    <a:cxn ang="0">
                      <a:pos x="82" y="21"/>
                    </a:cxn>
                    <a:cxn ang="0">
                      <a:pos x="85" y="42"/>
                    </a:cxn>
                    <a:cxn ang="0">
                      <a:pos x="82" y="64"/>
                    </a:cxn>
                    <a:cxn ang="0">
                      <a:pos x="76" y="73"/>
                    </a:cxn>
                    <a:cxn ang="0">
                      <a:pos x="62" y="82"/>
                    </a:cxn>
                    <a:cxn ang="0">
                      <a:pos x="50" y="84"/>
                    </a:cxn>
                    <a:cxn ang="0">
                      <a:pos x="44" y="82"/>
                    </a:cxn>
                    <a:cxn ang="0">
                      <a:pos x="39" y="79"/>
                    </a:cxn>
                    <a:cxn ang="0">
                      <a:pos x="34" y="76"/>
                    </a:cxn>
                    <a:cxn ang="0">
                      <a:pos x="32" y="112"/>
                    </a:cxn>
                    <a:cxn ang="0">
                      <a:pos x="34" y="115"/>
                    </a:cxn>
                    <a:cxn ang="0">
                      <a:pos x="37" y="117"/>
                    </a:cxn>
                    <a:cxn ang="0">
                      <a:pos x="43" y="118"/>
                    </a:cxn>
                    <a:cxn ang="0">
                      <a:pos x="0" y="121"/>
                    </a:cxn>
                    <a:cxn ang="0">
                      <a:pos x="4" y="116"/>
                    </a:cxn>
                    <a:cxn ang="0">
                      <a:pos x="7" y="112"/>
                    </a:cxn>
                    <a:cxn ang="0">
                      <a:pos x="8" y="106"/>
                    </a:cxn>
                    <a:cxn ang="0">
                      <a:pos x="7" y="14"/>
                    </a:cxn>
                    <a:cxn ang="0">
                      <a:pos x="6" y="10"/>
                    </a:cxn>
                    <a:cxn ang="0">
                      <a:pos x="4" y="7"/>
                    </a:cxn>
                    <a:cxn ang="0">
                      <a:pos x="0" y="6"/>
                    </a:cxn>
                    <a:cxn ang="0">
                      <a:pos x="32" y="2"/>
                    </a:cxn>
                    <a:cxn ang="0">
                      <a:pos x="36" y="8"/>
                    </a:cxn>
                    <a:cxn ang="0">
                      <a:pos x="41" y="4"/>
                    </a:cxn>
                    <a:cxn ang="0">
                      <a:pos x="46" y="1"/>
                    </a:cxn>
                    <a:cxn ang="0">
                      <a:pos x="54" y="0"/>
                    </a:cxn>
                  </a:cxnLst>
                  <a:rect l="0" t="0" r="r" b="b"/>
                  <a:pathLst>
                    <a:path w="85" h="121">
                      <a:moveTo>
                        <a:pt x="44" y="10"/>
                      </a:moveTo>
                      <a:lnTo>
                        <a:pt x="40" y="12"/>
                      </a:lnTo>
                      <a:lnTo>
                        <a:pt x="34" y="18"/>
                      </a:lnTo>
                      <a:lnTo>
                        <a:pt x="32" y="22"/>
                      </a:lnTo>
                      <a:lnTo>
                        <a:pt x="32" y="68"/>
                      </a:lnTo>
                      <a:lnTo>
                        <a:pt x="40" y="76"/>
                      </a:lnTo>
                      <a:lnTo>
                        <a:pt x="48" y="78"/>
                      </a:lnTo>
                      <a:lnTo>
                        <a:pt x="51" y="78"/>
                      </a:lnTo>
                      <a:lnTo>
                        <a:pt x="53" y="77"/>
                      </a:lnTo>
                      <a:lnTo>
                        <a:pt x="54" y="76"/>
                      </a:lnTo>
                      <a:lnTo>
                        <a:pt x="56" y="73"/>
                      </a:lnTo>
                      <a:lnTo>
                        <a:pt x="59" y="66"/>
                      </a:lnTo>
                      <a:lnTo>
                        <a:pt x="61" y="57"/>
                      </a:lnTo>
                      <a:lnTo>
                        <a:pt x="61" y="32"/>
                      </a:lnTo>
                      <a:lnTo>
                        <a:pt x="59" y="22"/>
                      </a:lnTo>
                      <a:lnTo>
                        <a:pt x="56" y="16"/>
                      </a:lnTo>
                      <a:lnTo>
                        <a:pt x="54" y="13"/>
                      </a:lnTo>
                      <a:lnTo>
                        <a:pt x="52" y="11"/>
                      </a:lnTo>
                      <a:lnTo>
                        <a:pt x="49" y="10"/>
                      </a:lnTo>
                      <a:lnTo>
                        <a:pt x="44" y="10"/>
                      </a:lnTo>
                      <a:close/>
                      <a:moveTo>
                        <a:pt x="54" y="0"/>
                      </a:moveTo>
                      <a:lnTo>
                        <a:pt x="62" y="2"/>
                      </a:lnTo>
                      <a:lnTo>
                        <a:pt x="71" y="6"/>
                      </a:lnTo>
                      <a:lnTo>
                        <a:pt x="74" y="9"/>
                      </a:lnTo>
                      <a:lnTo>
                        <a:pt x="80" y="17"/>
                      </a:lnTo>
                      <a:lnTo>
                        <a:pt x="82" y="21"/>
                      </a:lnTo>
                      <a:lnTo>
                        <a:pt x="84" y="31"/>
                      </a:lnTo>
                      <a:lnTo>
                        <a:pt x="85" y="42"/>
                      </a:lnTo>
                      <a:lnTo>
                        <a:pt x="84" y="53"/>
                      </a:lnTo>
                      <a:lnTo>
                        <a:pt x="82" y="64"/>
                      </a:lnTo>
                      <a:lnTo>
                        <a:pt x="79" y="69"/>
                      </a:lnTo>
                      <a:lnTo>
                        <a:pt x="76" y="73"/>
                      </a:lnTo>
                      <a:lnTo>
                        <a:pt x="71" y="78"/>
                      </a:lnTo>
                      <a:lnTo>
                        <a:pt x="62" y="82"/>
                      </a:lnTo>
                      <a:lnTo>
                        <a:pt x="54" y="84"/>
                      </a:lnTo>
                      <a:lnTo>
                        <a:pt x="50" y="84"/>
                      </a:lnTo>
                      <a:lnTo>
                        <a:pt x="46" y="83"/>
                      </a:lnTo>
                      <a:lnTo>
                        <a:pt x="44" y="82"/>
                      </a:lnTo>
                      <a:lnTo>
                        <a:pt x="41" y="80"/>
                      </a:lnTo>
                      <a:lnTo>
                        <a:pt x="39" y="79"/>
                      </a:lnTo>
                      <a:lnTo>
                        <a:pt x="36" y="77"/>
                      </a:lnTo>
                      <a:lnTo>
                        <a:pt x="34" y="76"/>
                      </a:lnTo>
                      <a:lnTo>
                        <a:pt x="32" y="73"/>
                      </a:lnTo>
                      <a:lnTo>
                        <a:pt x="32" y="112"/>
                      </a:lnTo>
                      <a:lnTo>
                        <a:pt x="34" y="114"/>
                      </a:lnTo>
                      <a:lnTo>
                        <a:pt x="34" y="115"/>
                      </a:lnTo>
                      <a:lnTo>
                        <a:pt x="35" y="116"/>
                      </a:lnTo>
                      <a:lnTo>
                        <a:pt x="37" y="117"/>
                      </a:lnTo>
                      <a:lnTo>
                        <a:pt x="40" y="118"/>
                      </a:lnTo>
                      <a:lnTo>
                        <a:pt x="43" y="118"/>
                      </a:lnTo>
                      <a:lnTo>
                        <a:pt x="43" y="121"/>
                      </a:lnTo>
                      <a:lnTo>
                        <a:pt x="0" y="121"/>
                      </a:lnTo>
                      <a:lnTo>
                        <a:pt x="0" y="118"/>
                      </a:lnTo>
                      <a:lnTo>
                        <a:pt x="4" y="116"/>
                      </a:lnTo>
                      <a:lnTo>
                        <a:pt x="6" y="114"/>
                      </a:lnTo>
                      <a:lnTo>
                        <a:pt x="7" y="112"/>
                      </a:lnTo>
                      <a:lnTo>
                        <a:pt x="7" y="109"/>
                      </a:lnTo>
                      <a:lnTo>
                        <a:pt x="8" y="106"/>
                      </a:lnTo>
                      <a:lnTo>
                        <a:pt x="8" y="17"/>
                      </a:lnTo>
                      <a:lnTo>
                        <a:pt x="7" y="14"/>
                      </a:lnTo>
                      <a:lnTo>
                        <a:pt x="7" y="12"/>
                      </a:lnTo>
                      <a:lnTo>
                        <a:pt x="6" y="10"/>
                      </a:lnTo>
                      <a:lnTo>
                        <a:pt x="5" y="9"/>
                      </a:lnTo>
                      <a:lnTo>
                        <a:pt x="4" y="7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32" y="2"/>
                      </a:lnTo>
                      <a:lnTo>
                        <a:pt x="32" y="14"/>
                      </a:lnTo>
                      <a:lnTo>
                        <a:pt x="36" y="8"/>
                      </a:lnTo>
                      <a:lnTo>
                        <a:pt x="39" y="6"/>
                      </a:lnTo>
                      <a:lnTo>
                        <a:pt x="41" y="4"/>
                      </a:lnTo>
                      <a:lnTo>
                        <a:pt x="44" y="3"/>
                      </a:lnTo>
                      <a:lnTo>
                        <a:pt x="46" y="1"/>
                      </a:lnTo>
                      <a:lnTo>
                        <a:pt x="50" y="1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32" name="Freeform 224"/>
                <p:cNvSpPr>
                  <a:spLocks/>
                </p:cNvSpPr>
                <p:nvPr/>
              </p:nvSpPr>
              <p:spPr bwMode="auto">
                <a:xfrm>
                  <a:off x="5953353" y="2193531"/>
                  <a:ext cx="64408" cy="76543"/>
                </a:xfrm>
                <a:custGeom>
                  <a:avLst/>
                  <a:gdLst/>
                  <a:ahLst/>
                  <a:cxnLst>
                    <a:cxn ang="0">
                      <a:pos x="58" y="0"/>
                    </a:cxn>
                    <a:cxn ang="0">
                      <a:pos x="60" y="1"/>
                    </a:cxn>
                    <a:cxn ang="0">
                      <a:pos x="62" y="1"/>
                    </a:cxn>
                    <a:cxn ang="0">
                      <a:pos x="68" y="7"/>
                    </a:cxn>
                    <a:cxn ang="0">
                      <a:pos x="69" y="9"/>
                    </a:cxn>
                    <a:cxn ang="0">
                      <a:pos x="69" y="12"/>
                    </a:cxn>
                    <a:cxn ang="0">
                      <a:pos x="68" y="16"/>
                    </a:cxn>
                    <a:cxn ang="0">
                      <a:pos x="67" y="19"/>
                    </a:cxn>
                    <a:cxn ang="0">
                      <a:pos x="65" y="21"/>
                    </a:cxn>
                    <a:cxn ang="0">
                      <a:pos x="64" y="22"/>
                    </a:cxn>
                    <a:cxn ang="0">
                      <a:pos x="60" y="24"/>
                    </a:cxn>
                    <a:cxn ang="0">
                      <a:pos x="55" y="24"/>
                    </a:cxn>
                    <a:cxn ang="0">
                      <a:pos x="51" y="22"/>
                    </a:cxn>
                    <a:cxn ang="0">
                      <a:pos x="50" y="21"/>
                    </a:cxn>
                    <a:cxn ang="0">
                      <a:pos x="49" y="20"/>
                    </a:cxn>
                    <a:cxn ang="0">
                      <a:pos x="47" y="18"/>
                    </a:cxn>
                    <a:cxn ang="0">
                      <a:pos x="41" y="18"/>
                    </a:cxn>
                    <a:cxn ang="0">
                      <a:pos x="38" y="21"/>
                    </a:cxn>
                    <a:cxn ang="0">
                      <a:pos x="35" y="26"/>
                    </a:cxn>
                    <a:cxn ang="0">
                      <a:pos x="33" y="35"/>
                    </a:cxn>
                    <a:cxn ang="0">
                      <a:pos x="32" y="46"/>
                    </a:cxn>
                    <a:cxn ang="0">
                      <a:pos x="32" y="75"/>
                    </a:cxn>
                    <a:cxn ang="0">
                      <a:pos x="33" y="76"/>
                    </a:cxn>
                    <a:cxn ang="0">
                      <a:pos x="33" y="77"/>
                    </a:cxn>
                    <a:cxn ang="0">
                      <a:pos x="35" y="78"/>
                    </a:cxn>
                    <a:cxn ang="0">
                      <a:pos x="39" y="78"/>
                    </a:cxn>
                    <a:cxn ang="0">
                      <a:pos x="39" y="82"/>
                    </a:cxn>
                    <a:cxn ang="0">
                      <a:pos x="0" y="82"/>
                    </a:cxn>
                    <a:cxn ang="0">
                      <a:pos x="0" y="78"/>
                    </a:cxn>
                    <a:cxn ang="0">
                      <a:pos x="2" y="78"/>
                    </a:cxn>
                    <a:cxn ang="0">
                      <a:pos x="4" y="77"/>
                    </a:cxn>
                    <a:cxn ang="0">
                      <a:pos x="5" y="77"/>
                    </a:cxn>
                    <a:cxn ang="0">
                      <a:pos x="6" y="77"/>
                    </a:cxn>
                    <a:cxn ang="0">
                      <a:pos x="7" y="75"/>
                    </a:cxn>
                    <a:cxn ang="0">
                      <a:pos x="7" y="73"/>
                    </a:cxn>
                    <a:cxn ang="0">
                      <a:pos x="8" y="69"/>
                    </a:cxn>
                    <a:cxn ang="0">
                      <a:pos x="8" y="12"/>
                    </a:cxn>
                    <a:cxn ang="0">
                      <a:pos x="7" y="11"/>
                    </a:cxn>
                    <a:cxn ang="0">
                      <a:pos x="7" y="9"/>
                    </a:cxn>
                    <a:cxn ang="0">
                      <a:pos x="6" y="8"/>
                    </a:cxn>
                    <a:cxn ang="0">
                      <a:pos x="2" y="6"/>
                    </a:cxn>
                    <a:cxn ang="0">
                      <a:pos x="0" y="6"/>
                    </a:cxn>
                    <a:cxn ang="0">
                      <a:pos x="0" y="2"/>
                    </a:cxn>
                    <a:cxn ang="0">
                      <a:pos x="32" y="2"/>
                    </a:cxn>
                    <a:cxn ang="0">
                      <a:pos x="32" y="21"/>
                    </a:cxn>
                    <a:cxn ang="0">
                      <a:pos x="37" y="13"/>
                    </a:cxn>
                    <a:cxn ang="0">
                      <a:pos x="42" y="7"/>
                    </a:cxn>
                    <a:cxn ang="0">
                      <a:pos x="47" y="4"/>
                    </a:cxn>
                    <a:cxn ang="0">
                      <a:pos x="50" y="2"/>
                    </a:cxn>
                    <a:cxn ang="0">
                      <a:pos x="58" y="0"/>
                    </a:cxn>
                  </a:cxnLst>
                  <a:rect l="0" t="0" r="r" b="b"/>
                  <a:pathLst>
                    <a:path w="69" h="82">
                      <a:moveTo>
                        <a:pt x="58" y="0"/>
                      </a:moveTo>
                      <a:lnTo>
                        <a:pt x="60" y="1"/>
                      </a:lnTo>
                      <a:lnTo>
                        <a:pt x="62" y="1"/>
                      </a:lnTo>
                      <a:lnTo>
                        <a:pt x="68" y="7"/>
                      </a:lnTo>
                      <a:lnTo>
                        <a:pt x="69" y="9"/>
                      </a:lnTo>
                      <a:lnTo>
                        <a:pt x="69" y="12"/>
                      </a:lnTo>
                      <a:lnTo>
                        <a:pt x="68" y="16"/>
                      </a:lnTo>
                      <a:lnTo>
                        <a:pt x="67" y="19"/>
                      </a:lnTo>
                      <a:lnTo>
                        <a:pt x="65" y="21"/>
                      </a:lnTo>
                      <a:lnTo>
                        <a:pt x="64" y="22"/>
                      </a:lnTo>
                      <a:lnTo>
                        <a:pt x="60" y="24"/>
                      </a:lnTo>
                      <a:lnTo>
                        <a:pt x="55" y="24"/>
                      </a:lnTo>
                      <a:lnTo>
                        <a:pt x="51" y="22"/>
                      </a:lnTo>
                      <a:lnTo>
                        <a:pt x="50" y="21"/>
                      </a:lnTo>
                      <a:lnTo>
                        <a:pt x="49" y="20"/>
                      </a:lnTo>
                      <a:lnTo>
                        <a:pt x="47" y="18"/>
                      </a:lnTo>
                      <a:lnTo>
                        <a:pt x="41" y="18"/>
                      </a:lnTo>
                      <a:lnTo>
                        <a:pt x="38" y="21"/>
                      </a:lnTo>
                      <a:lnTo>
                        <a:pt x="35" y="26"/>
                      </a:lnTo>
                      <a:lnTo>
                        <a:pt x="33" y="35"/>
                      </a:lnTo>
                      <a:lnTo>
                        <a:pt x="32" y="46"/>
                      </a:lnTo>
                      <a:lnTo>
                        <a:pt x="32" y="75"/>
                      </a:lnTo>
                      <a:lnTo>
                        <a:pt x="33" y="76"/>
                      </a:lnTo>
                      <a:lnTo>
                        <a:pt x="33" y="77"/>
                      </a:lnTo>
                      <a:lnTo>
                        <a:pt x="35" y="78"/>
                      </a:lnTo>
                      <a:lnTo>
                        <a:pt x="39" y="78"/>
                      </a:lnTo>
                      <a:lnTo>
                        <a:pt x="39" y="82"/>
                      </a:lnTo>
                      <a:lnTo>
                        <a:pt x="0" y="82"/>
                      </a:lnTo>
                      <a:lnTo>
                        <a:pt x="0" y="78"/>
                      </a:lnTo>
                      <a:lnTo>
                        <a:pt x="2" y="78"/>
                      </a:lnTo>
                      <a:lnTo>
                        <a:pt x="4" y="77"/>
                      </a:lnTo>
                      <a:lnTo>
                        <a:pt x="5" y="77"/>
                      </a:lnTo>
                      <a:lnTo>
                        <a:pt x="6" y="77"/>
                      </a:lnTo>
                      <a:lnTo>
                        <a:pt x="7" y="75"/>
                      </a:lnTo>
                      <a:lnTo>
                        <a:pt x="7" y="73"/>
                      </a:lnTo>
                      <a:lnTo>
                        <a:pt x="8" y="69"/>
                      </a:lnTo>
                      <a:lnTo>
                        <a:pt x="8" y="12"/>
                      </a:lnTo>
                      <a:lnTo>
                        <a:pt x="7" y="11"/>
                      </a:lnTo>
                      <a:lnTo>
                        <a:pt x="7" y="9"/>
                      </a:lnTo>
                      <a:lnTo>
                        <a:pt x="6" y="8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32" y="2"/>
                      </a:lnTo>
                      <a:lnTo>
                        <a:pt x="32" y="21"/>
                      </a:lnTo>
                      <a:lnTo>
                        <a:pt x="37" y="13"/>
                      </a:lnTo>
                      <a:lnTo>
                        <a:pt x="42" y="7"/>
                      </a:lnTo>
                      <a:lnTo>
                        <a:pt x="47" y="4"/>
                      </a:lnTo>
                      <a:lnTo>
                        <a:pt x="50" y="2"/>
                      </a:lnTo>
                      <a:lnTo>
                        <a:pt x="5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33" name="Freeform 225"/>
                <p:cNvSpPr>
                  <a:spLocks noEditPoints="1"/>
                </p:cNvSpPr>
                <p:nvPr/>
              </p:nvSpPr>
              <p:spPr bwMode="auto">
                <a:xfrm>
                  <a:off x="6024296" y="2193531"/>
                  <a:ext cx="73743" cy="78410"/>
                </a:xfrm>
                <a:custGeom>
                  <a:avLst/>
                  <a:gdLst/>
                  <a:ahLst/>
                  <a:cxnLst>
                    <a:cxn ang="0">
                      <a:pos x="37" y="6"/>
                    </a:cxn>
                    <a:cxn ang="0">
                      <a:pos x="34" y="7"/>
                    </a:cxn>
                    <a:cxn ang="0">
                      <a:pos x="32" y="9"/>
                    </a:cxn>
                    <a:cxn ang="0">
                      <a:pos x="30" y="10"/>
                    </a:cxn>
                    <a:cxn ang="0">
                      <a:pos x="27" y="13"/>
                    </a:cxn>
                    <a:cxn ang="0">
                      <a:pos x="27" y="16"/>
                    </a:cxn>
                    <a:cxn ang="0">
                      <a:pos x="27" y="19"/>
                    </a:cxn>
                    <a:cxn ang="0">
                      <a:pos x="27" y="22"/>
                    </a:cxn>
                    <a:cxn ang="0">
                      <a:pos x="25" y="29"/>
                    </a:cxn>
                    <a:cxn ang="0">
                      <a:pos x="25" y="61"/>
                    </a:cxn>
                    <a:cxn ang="0">
                      <a:pos x="27" y="66"/>
                    </a:cxn>
                    <a:cxn ang="0">
                      <a:pos x="27" y="70"/>
                    </a:cxn>
                    <a:cxn ang="0">
                      <a:pos x="28" y="73"/>
                    </a:cxn>
                    <a:cxn ang="0">
                      <a:pos x="32" y="77"/>
                    </a:cxn>
                    <a:cxn ang="0">
                      <a:pos x="34" y="77"/>
                    </a:cxn>
                    <a:cxn ang="0">
                      <a:pos x="37" y="78"/>
                    </a:cxn>
                    <a:cxn ang="0">
                      <a:pos x="45" y="78"/>
                    </a:cxn>
                    <a:cxn ang="0">
                      <a:pos x="49" y="75"/>
                    </a:cxn>
                    <a:cxn ang="0">
                      <a:pos x="51" y="71"/>
                    </a:cxn>
                    <a:cxn ang="0">
                      <a:pos x="53" y="68"/>
                    </a:cxn>
                    <a:cxn ang="0">
                      <a:pos x="53" y="61"/>
                    </a:cxn>
                    <a:cxn ang="0">
                      <a:pos x="54" y="50"/>
                    </a:cxn>
                    <a:cxn ang="0">
                      <a:pos x="54" y="27"/>
                    </a:cxn>
                    <a:cxn ang="0">
                      <a:pos x="53" y="21"/>
                    </a:cxn>
                    <a:cxn ang="0">
                      <a:pos x="53" y="16"/>
                    </a:cxn>
                    <a:cxn ang="0">
                      <a:pos x="49" y="10"/>
                    </a:cxn>
                    <a:cxn ang="0">
                      <a:pos x="47" y="8"/>
                    </a:cxn>
                    <a:cxn ang="0">
                      <a:pos x="45" y="7"/>
                    </a:cxn>
                    <a:cxn ang="0">
                      <a:pos x="42" y="6"/>
                    </a:cxn>
                    <a:cxn ang="0">
                      <a:pos x="37" y="6"/>
                    </a:cxn>
                    <a:cxn ang="0">
                      <a:pos x="39" y="0"/>
                    </a:cxn>
                    <a:cxn ang="0">
                      <a:pos x="50" y="2"/>
                    </a:cxn>
                    <a:cxn ang="0">
                      <a:pos x="59" y="6"/>
                    </a:cxn>
                    <a:cxn ang="0">
                      <a:pos x="63" y="8"/>
                    </a:cxn>
                    <a:cxn ang="0">
                      <a:pos x="69" y="14"/>
                    </a:cxn>
                    <a:cxn ang="0">
                      <a:pos x="71" y="17"/>
                    </a:cxn>
                    <a:cxn ang="0">
                      <a:pos x="73" y="21"/>
                    </a:cxn>
                    <a:cxn ang="0">
                      <a:pos x="77" y="31"/>
                    </a:cxn>
                    <a:cxn ang="0">
                      <a:pos x="79" y="44"/>
                    </a:cxn>
                    <a:cxn ang="0">
                      <a:pos x="76" y="59"/>
                    </a:cxn>
                    <a:cxn ang="0">
                      <a:pos x="69" y="71"/>
                    </a:cxn>
                    <a:cxn ang="0">
                      <a:pos x="61" y="78"/>
                    </a:cxn>
                    <a:cxn ang="0">
                      <a:pos x="51" y="83"/>
                    </a:cxn>
                    <a:cxn ang="0">
                      <a:pos x="39" y="84"/>
                    </a:cxn>
                    <a:cxn ang="0">
                      <a:pos x="27" y="83"/>
                    </a:cxn>
                    <a:cxn ang="0">
                      <a:pos x="18" y="78"/>
                    </a:cxn>
                    <a:cxn ang="0">
                      <a:pos x="9" y="71"/>
                    </a:cxn>
                    <a:cxn ang="0">
                      <a:pos x="4" y="63"/>
                    </a:cxn>
                    <a:cxn ang="0">
                      <a:pos x="1" y="53"/>
                    </a:cxn>
                    <a:cxn ang="0">
                      <a:pos x="0" y="44"/>
                    </a:cxn>
                    <a:cxn ang="0">
                      <a:pos x="1" y="32"/>
                    </a:cxn>
                    <a:cxn ang="0">
                      <a:pos x="5" y="22"/>
                    </a:cxn>
                    <a:cxn ang="0">
                      <a:pos x="11" y="14"/>
                    </a:cxn>
                    <a:cxn ang="0">
                      <a:pos x="18" y="6"/>
                    </a:cxn>
                    <a:cxn ang="0">
                      <a:pos x="27" y="2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79" h="84">
                      <a:moveTo>
                        <a:pt x="37" y="6"/>
                      </a:moveTo>
                      <a:lnTo>
                        <a:pt x="34" y="7"/>
                      </a:lnTo>
                      <a:lnTo>
                        <a:pt x="32" y="9"/>
                      </a:lnTo>
                      <a:lnTo>
                        <a:pt x="30" y="10"/>
                      </a:lnTo>
                      <a:lnTo>
                        <a:pt x="27" y="13"/>
                      </a:lnTo>
                      <a:lnTo>
                        <a:pt x="27" y="16"/>
                      </a:lnTo>
                      <a:lnTo>
                        <a:pt x="27" y="19"/>
                      </a:lnTo>
                      <a:lnTo>
                        <a:pt x="27" y="22"/>
                      </a:lnTo>
                      <a:lnTo>
                        <a:pt x="25" y="29"/>
                      </a:lnTo>
                      <a:lnTo>
                        <a:pt x="25" y="61"/>
                      </a:lnTo>
                      <a:lnTo>
                        <a:pt x="27" y="66"/>
                      </a:lnTo>
                      <a:lnTo>
                        <a:pt x="27" y="70"/>
                      </a:lnTo>
                      <a:lnTo>
                        <a:pt x="28" y="73"/>
                      </a:lnTo>
                      <a:lnTo>
                        <a:pt x="32" y="77"/>
                      </a:lnTo>
                      <a:lnTo>
                        <a:pt x="34" y="77"/>
                      </a:lnTo>
                      <a:lnTo>
                        <a:pt x="37" y="78"/>
                      </a:lnTo>
                      <a:lnTo>
                        <a:pt x="45" y="78"/>
                      </a:lnTo>
                      <a:lnTo>
                        <a:pt x="49" y="75"/>
                      </a:lnTo>
                      <a:lnTo>
                        <a:pt x="51" y="71"/>
                      </a:lnTo>
                      <a:lnTo>
                        <a:pt x="53" y="68"/>
                      </a:lnTo>
                      <a:lnTo>
                        <a:pt x="53" y="61"/>
                      </a:lnTo>
                      <a:lnTo>
                        <a:pt x="54" y="50"/>
                      </a:lnTo>
                      <a:lnTo>
                        <a:pt x="54" y="27"/>
                      </a:lnTo>
                      <a:lnTo>
                        <a:pt x="53" y="21"/>
                      </a:lnTo>
                      <a:lnTo>
                        <a:pt x="53" y="16"/>
                      </a:lnTo>
                      <a:lnTo>
                        <a:pt x="49" y="10"/>
                      </a:lnTo>
                      <a:lnTo>
                        <a:pt x="47" y="8"/>
                      </a:lnTo>
                      <a:lnTo>
                        <a:pt x="45" y="7"/>
                      </a:lnTo>
                      <a:lnTo>
                        <a:pt x="42" y="6"/>
                      </a:lnTo>
                      <a:lnTo>
                        <a:pt x="37" y="6"/>
                      </a:lnTo>
                      <a:close/>
                      <a:moveTo>
                        <a:pt x="39" y="0"/>
                      </a:moveTo>
                      <a:lnTo>
                        <a:pt x="50" y="2"/>
                      </a:lnTo>
                      <a:lnTo>
                        <a:pt x="59" y="6"/>
                      </a:lnTo>
                      <a:lnTo>
                        <a:pt x="63" y="8"/>
                      </a:lnTo>
                      <a:lnTo>
                        <a:pt x="69" y="14"/>
                      </a:lnTo>
                      <a:lnTo>
                        <a:pt x="71" y="17"/>
                      </a:lnTo>
                      <a:lnTo>
                        <a:pt x="73" y="21"/>
                      </a:lnTo>
                      <a:lnTo>
                        <a:pt x="77" y="31"/>
                      </a:lnTo>
                      <a:lnTo>
                        <a:pt x="79" y="44"/>
                      </a:lnTo>
                      <a:lnTo>
                        <a:pt x="76" y="59"/>
                      </a:lnTo>
                      <a:lnTo>
                        <a:pt x="69" y="71"/>
                      </a:lnTo>
                      <a:lnTo>
                        <a:pt x="61" y="78"/>
                      </a:lnTo>
                      <a:lnTo>
                        <a:pt x="51" y="83"/>
                      </a:lnTo>
                      <a:lnTo>
                        <a:pt x="39" y="84"/>
                      </a:lnTo>
                      <a:lnTo>
                        <a:pt x="27" y="83"/>
                      </a:lnTo>
                      <a:lnTo>
                        <a:pt x="18" y="78"/>
                      </a:lnTo>
                      <a:lnTo>
                        <a:pt x="9" y="71"/>
                      </a:lnTo>
                      <a:lnTo>
                        <a:pt x="4" y="63"/>
                      </a:lnTo>
                      <a:lnTo>
                        <a:pt x="1" y="53"/>
                      </a:lnTo>
                      <a:lnTo>
                        <a:pt x="0" y="44"/>
                      </a:lnTo>
                      <a:lnTo>
                        <a:pt x="1" y="32"/>
                      </a:lnTo>
                      <a:lnTo>
                        <a:pt x="5" y="22"/>
                      </a:lnTo>
                      <a:lnTo>
                        <a:pt x="11" y="14"/>
                      </a:lnTo>
                      <a:lnTo>
                        <a:pt x="18" y="6"/>
                      </a:lnTo>
                      <a:lnTo>
                        <a:pt x="27" y="2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34" name="Freeform 226"/>
                <p:cNvSpPr>
                  <a:spLocks/>
                </p:cNvSpPr>
                <p:nvPr/>
              </p:nvSpPr>
              <p:spPr bwMode="auto">
                <a:xfrm>
                  <a:off x="6105505" y="2167394"/>
                  <a:ext cx="50406" cy="104546"/>
                </a:xfrm>
                <a:custGeom>
                  <a:avLst/>
                  <a:gdLst/>
                  <a:ahLst/>
                  <a:cxnLst>
                    <a:cxn ang="0">
                      <a:pos x="32" y="0"/>
                    </a:cxn>
                    <a:cxn ang="0">
                      <a:pos x="36" y="0"/>
                    </a:cxn>
                    <a:cxn ang="0">
                      <a:pos x="36" y="30"/>
                    </a:cxn>
                    <a:cxn ang="0">
                      <a:pos x="54" y="30"/>
                    </a:cxn>
                    <a:cxn ang="0">
                      <a:pos x="54" y="40"/>
                    </a:cxn>
                    <a:cxn ang="0">
                      <a:pos x="36" y="40"/>
                    </a:cxn>
                    <a:cxn ang="0">
                      <a:pos x="36" y="98"/>
                    </a:cxn>
                    <a:cxn ang="0">
                      <a:pos x="37" y="99"/>
                    </a:cxn>
                    <a:cxn ang="0">
                      <a:pos x="38" y="99"/>
                    </a:cxn>
                    <a:cxn ang="0">
                      <a:pos x="40" y="101"/>
                    </a:cxn>
                    <a:cxn ang="0">
                      <a:pos x="44" y="101"/>
                    </a:cxn>
                    <a:cxn ang="0">
                      <a:pos x="45" y="100"/>
                    </a:cxn>
                    <a:cxn ang="0">
                      <a:pos x="48" y="97"/>
                    </a:cxn>
                    <a:cxn ang="0">
                      <a:pos x="50" y="94"/>
                    </a:cxn>
                    <a:cxn ang="0">
                      <a:pos x="52" y="96"/>
                    </a:cxn>
                    <a:cxn ang="0">
                      <a:pos x="47" y="105"/>
                    </a:cxn>
                    <a:cxn ang="0">
                      <a:pos x="40" y="110"/>
                    </a:cxn>
                    <a:cxn ang="0">
                      <a:pos x="30" y="112"/>
                    </a:cxn>
                    <a:cxn ang="0">
                      <a:pos x="27" y="112"/>
                    </a:cxn>
                    <a:cxn ang="0">
                      <a:pos x="21" y="110"/>
                    </a:cxn>
                    <a:cxn ang="0">
                      <a:pos x="18" y="108"/>
                    </a:cxn>
                    <a:cxn ang="0">
                      <a:pos x="17" y="105"/>
                    </a:cxn>
                    <a:cxn ang="0">
                      <a:pos x="13" y="102"/>
                    </a:cxn>
                    <a:cxn ang="0">
                      <a:pos x="12" y="99"/>
                    </a:cxn>
                    <a:cxn ang="0">
                      <a:pos x="12" y="40"/>
                    </a:cxn>
                    <a:cxn ang="0">
                      <a:pos x="0" y="40"/>
                    </a:cxn>
                    <a:cxn ang="0">
                      <a:pos x="0" y="36"/>
                    </a:cxn>
                    <a:cxn ang="0">
                      <a:pos x="11" y="28"/>
                    </a:cxn>
                    <a:cxn ang="0">
                      <a:pos x="26" y="11"/>
                    </a:cxn>
                    <a:cxn ang="0">
                      <a:pos x="32" y="0"/>
                    </a:cxn>
                  </a:cxnLst>
                  <a:rect l="0" t="0" r="r" b="b"/>
                  <a:pathLst>
                    <a:path w="54" h="112">
                      <a:moveTo>
                        <a:pt x="32" y="0"/>
                      </a:moveTo>
                      <a:lnTo>
                        <a:pt x="36" y="0"/>
                      </a:lnTo>
                      <a:lnTo>
                        <a:pt x="36" y="30"/>
                      </a:lnTo>
                      <a:lnTo>
                        <a:pt x="54" y="30"/>
                      </a:lnTo>
                      <a:lnTo>
                        <a:pt x="54" y="40"/>
                      </a:lnTo>
                      <a:lnTo>
                        <a:pt x="36" y="40"/>
                      </a:lnTo>
                      <a:lnTo>
                        <a:pt x="36" y="98"/>
                      </a:lnTo>
                      <a:lnTo>
                        <a:pt x="37" y="99"/>
                      </a:lnTo>
                      <a:lnTo>
                        <a:pt x="38" y="99"/>
                      </a:lnTo>
                      <a:lnTo>
                        <a:pt x="40" y="101"/>
                      </a:lnTo>
                      <a:lnTo>
                        <a:pt x="44" y="101"/>
                      </a:lnTo>
                      <a:lnTo>
                        <a:pt x="45" y="100"/>
                      </a:lnTo>
                      <a:lnTo>
                        <a:pt x="48" y="97"/>
                      </a:lnTo>
                      <a:lnTo>
                        <a:pt x="50" y="94"/>
                      </a:lnTo>
                      <a:lnTo>
                        <a:pt x="52" y="96"/>
                      </a:lnTo>
                      <a:lnTo>
                        <a:pt x="47" y="105"/>
                      </a:lnTo>
                      <a:lnTo>
                        <a:pt x="40" y="110"/>
                      </a:lnTo>
                      <a:lnTo>
                        <a:pt x="30" y="112"/>
                      </a:lnTo>
                      <a:lnTo>
                        <a:pt x="27" y="112"/>
                      </a:lnTo>
                      <a:lnTo>
                        <a:pt x="21" y="110"/>
                      </a:lnTo>
                      <a:lnTo>
                        <a:pt x="18" y="108"/>
                      </a:lnTo>
                      <a:lnTo>
                        <a:pt x="17" y="105"/>
                      </a:lnTo>
                      <a:lnTo>
                        <a:pt x="13" y="102"/>
                      </a:lnTo>
                      <a:lnTo>
                        <a:pt x="12" y="99"/>
                      </a:lnTo>
                      <a:lnTo>
                        <a:pt x="12" y="40"/>
                      </a:lnTo>
                      <a:lnTo>
                        <a:pt x="0" y="40"/>
                      </a:lnTo>
                      <a:lnTo>
                        <a:pt x="0" y="36"/>
                      </a:lnTo>
                      <a:lnTo>
                        <a:pt x="11" y="28"/>
                      </a:lnTo>
                      <a:lnTo>
                        <a:pt x="26" y="11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35" name="Freeform 227"/>
                <p:cNvSpPr>
                  <a:spLocks noEditPoints="1"/>
                </p:cNvSpPr>
                <p:nvPr/>
              </p:nvSpPr>
              <p:spPr bwMode="auto">
                <a:xfrm>
                  <a:off x="6163379" y="2193531"/>
                  <a:ext cx="72809" cy="78410"/>
                </a:xfrm>
                <a:custGeom>
                  <a:avLst/>
                  <a:gdLst/>
                  <a:ahLst/>
                  <a:cxnLst>
                    <a:cxn ang="0">
                      <a:pos x="36" y="6"/>
                    </a:cxn>
                    <a:cxn ang="0">
                      <a:pos x="34" y="7"/>
                    </a:cxn>
                    <a:cxn ang="0">
                      <a:pos x="32" y="9"/>
                    </a:cxn>
                    <a:cxn ang="0">
                      <a:pos x="30" y="10"/>
                    </a:cxn>
                    <a:cxn ang="0">
                      <a:pos x="27" y="13"/>
                    </a:cxn>
                    <a:cxn ang="0">
                      <a:pos x="27" y="16"/>
                    </a:cxn>
                    <a:cxn ang="0">
                      <a:pos x="26" y="19"/>
                    </a:cxn>
                    <a:cxn ang="0">
                      <a:pos x="26" y="22"/>
                    </a:cxn>
                    <a:cxn ang="0">
                      <a:pos x="24" y="29"/>
                    </a:cxn>
                    <a:cxn ang="0">
                      <a:pos x="24" y="61"/>
                    </a:cxn>
                    <a:cxn ang="0">
                      <a:pos x="26" y="66"/>
                    </a:cxn>
                    <a:cxn ang="0">
                      <a:pos x="26" y="70"/>
                    </a:cxn>
                    <a:cxn ang="0">
                      <a:pos x="28" y="73"/>
                    </a:cxn>
                    <a:cxn ang="0">
                      <a:pos x="32" y="77"/>
                    </a:cxn>
                    <a:cxn ang="0">
                      <a:pos x="34" y="77"/>
                    </a:cxn>
                    <a:cxn ang="0">
                      <a:pos x="36" y="78"/>
                    </a:cxn>
                    <a:cxn ang="0">
                      <a:pos x="44" y="78"/>
                    </a:cxn>
                    <a:cxn ang="0">
                      <a:pos x="48" y="75"/>
                    </a:cxn>
                    <a:cxn ang="0">
                      <a:pos x="50" y="71"/>
                    </a:cxn>
                    <a:cxn ang="0">
                      <a:pos x="52" y="68"/>
                    </a:cxn>
                    <a:cxn ang="0">
                      <a:pos x="53" y="61"/>
                    </a:cxn>
                    <a:cxn ang="0">
                      <a:pos x="54" y="50"/>
                    </a:cxn>
                    <a:cxn ang="0">
                      <a:pos x="54" y="27"/>
                    </a:cxn>
                    <a:cxn ang="0">
                      <a:pos x="53" y="21"/>
                    </a:cxn>
                    <a:cxn ang="0">
                      <a:pos x="52" y="16"/>
                    </a:cxn>
                    <a:cxn ang="0">
                      <a:pos x="48" y="10"/>
                    </a:cxn>
                    <a:cxn ang="0">
                      <a:pos x="46" y="8"/>
                    </a:cxn>
                    <a:cxn ang="0">
                      <a:pos x="44" y="7"/>
                    </a:cxn>
                    <a:cxn ang="0">
                      <a:pos x="41" y="6"/>
                    </a:cxn>
                    <a:cxn ang="0">
                      <a:pos x="36" y="6"/>
                    </a:cxn>
                    <a:cxn ang="0">
                      <a:pos x="38" y="0"/>
                    </a:cxn>
                    <a:cxn ang="0">
                      <a:pos x="49" y="2"/>
                    </a:cxn>
                    <a:cxn ang="0">
                      <a:pos x="59" y="6"/>
                    </a:cxn>
                    <a:cxn ang="0">
                      <a:pos x="62" y="8"/>
                    </a:cxn>
                    <a:cxn ang="0">
                      <a:pos x="68" y="14"/>
                    </a:cxn>
                    <a:cxn ang="0">
                      <a:pos x="70" y="17"/>
                    </a:cxn>
                    <a:cxn ang="0">
                      <a:pos x="72" y="21"/>
                    </a:cxn>
                    <a:cxn ang="0">
                      <a:pos x="76" y="31"/>
                    </a:cxn>
                    <a:cxn ang="0">
                      <a:pos x="78" y="44"/>
                    </a:cxn>
                    <a:cxn ang="0">
                      <a:pos x="75" y="59"/>
                    </a:cxn>
                    <a:cxn ang="0">
                      <a:pos x="68" y="71"/>
                    </a:cxn>
                    <a:cxn ang="0">
                      <a:pos x="61" y="78"/>
                    </a:cxn>
                    <a:cxn ang="0">
                      <a:pos x="50" y="83"/>
                    </a:cxn>
                    <a:cxn ang="0">
                      <a:pos x="38" y="84"/>
                    </a:cxn>
                    <a:cxn ang="0">
                      <a:pos x="27" y="83"/>
                    </a:cxn>
                    <a:cxn ang="0">
                      <a:pos x="17" y="78"/>
                    </a:cxn>
                    <a:cxn ang="0">
                      <a:pos x="9" y="71"/>
                    </a:cxn>
                    <a:cxn ang="0">
                      <a:pos x="4" y="63"/>
                    </a:cxn>
                    <a:cxn ang="0">
                      <a:pos x="1" y="53"/>
                    </a:cxn>
                    <a:cxn ang="0">
                      <a:pos x="0" y="44"/>
                    </a:cxn>
                    <a:cxn ang="0">
                      <a:pos x="1" y="32"/>
                    </a:cxn>
                    <a:cxn ang="0">
                      <a:pos x="5" y="22"/>
                    </a:cxn>
                    <a:cxn ang="0">
                      <a:pos x="10" y="14"/>
                    </a:cxn>
                    <a:cxn ang="0">
                      <a:pos x="17" y="6"/>
                    </a:cxn>
                    <a:cxn ang="0">
                      <a:pos x="27" y="2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78" h="84">
                      <a:moveTo>
                        <a:pt x="36" y="6"/>
                      </a:moveTo>
                      <a:lnTo>
                        <a:pt x="34" y="7"/>
                      </a:lnTo>
                      <a:lnTo>
                        <a:pt x="32" y="9"/>
                      </a:lnTo>
                      <a:lnTo>
                        <a:pt x="30" y="10"/>
                      </a:lnTo>
                      <a:lnTo>
                        <a:pt x="27" y="13"/>
                      </a:lnTo>
                      <a:lnTo>
                        <a:pt x="27" y="16"/>
                      </a:lnTo>
                      <a:lnTo>
                        <a:pt x="26" y="19"/>
                      </a:lnTo>
                      <a:lnTo>
                        <a:pt x="26" y="22"/>
                      </a:lnTo>
                      <a:lnTo>
                        <a:pt x="24" y="29"/>
                      </a:lnTo>
                      <a:lnTo>
                        <a:pt x="24" y="61"/>
                      </a:lnTo>
                      <a:lnTo>
                        <a:pt x="26" y="66"/>
                      </a:lnTo>
                      <a:lnTo>
                        <a:pt x="26" y="70"/>
                      </a:lnTo>
                      <a:lnTo>
                        <a:pt x="28" y="73"/>
                      </a:lnTo>
                      <a:lnTo>
                        <a:pt x="32" y="77"/>
                      </a:lnTo>
                      <a:lnTo>
                        <a:pt x="34" y="77"/>
                      </a:lnTo>
                      <a:lnTo>
                        <a:pt x="36" y="78"/>
                      </a:lnTo>
                      <a:lnTo>
                        <a:pt x="44" y="78"/>
                      </a:lnTo>
                      <a:lnTo>
                        <a:pt x="48" y="75"/>
                      </a:lnTo>
                      <a:lnTo>
                        <a:pt x="50" y="71"/>
                      </a:lnTo>
                      <a:lnTo>
                        <a:pt x="52" y="68"/>
                      </a:lnTo>
                      <a:lnTo>
                        <a:pt x="53" y="61"/>
                      </a:lnTo>
                      <a:lnTo>
                        <a:pt x="54" y="50"/>
                      </a:lnTo>
                      <a:lnTo>
                        <a:pt x="54" y="27"/>
                      </a:lnTo>
                      <a:lnTo>
                        <a:pt x="53" y="21"/>
                      </a:lnTo>
                      <a:lnTo>
                        <a:pt x="52" y="16"/>
                      </a:lnTo>
                      <a:lnTo>
                        <a:pt x="48" y="10"/>
                      </a:lnTo>
                      <a:lnTo>
                        <a:pt x="46" y="8"/>
                      </a:lnTo>
                      <a:lnTo>
                        <a:pt x="44" y="7"/>
                      </a:lnTo>
                      <a:lnTo>
                        <a:pt x="41" y="6"/>
                      </a:lnTo>
                      <a:lnTo>
                        <a:pt x="36" y="6"/>
                      </a:lnTo>
                      <a:close/>
                      <a:moveTo>
                        <a:pt x="38" y="0"/>
                      </a:moveTo>
                      <a:lnTo>
                        <a:pt x="49" y="2"/>
                      </a:lnTo>
                      <a:lnTo>
                        <a:pt x="59" y="6"/>
                      </a:lnTo>
                      <a:lnTo>
                        <a:pt x="62" y="8"/>
                      </a:lnTo>
                      <a:lnTo>
                        <a:pt x="68" y="14"/>
                      </a:lnTo>
                      <a:lnTo>
                        <a:pt x="70" y="17"/>
                      </a:lnTo>
                      <a:lnTo>
                        <a:pt x="72" y="21"/>
                      </a:lnTo>
                      <a:lnTo>
                        <a:pt x="76" y="31"/>
                      </a:lnTo>
                      <a:lnTo>
                        <a:pt x="78" y="44"/>
                      </a:lnTo>
                      <a:lnTo>
                        <a:pt x="75" y="59"/>
                      </a:lnTo>
                      <a:lnTo>
                        <a:pt x="68" y="71"/>
                      </a:lnTo>
                      <a:lnTo>
                        <a:pt x="61" y="78"/>
                      </a:lnTo>
                      <a:lnTo>
                        <a:pt x="50" y="83"/>
                      </a:lnTo>
                      <a:lnTo>
                        <a:pt x="38" y="84"/>
                      </a:lnTo>
                      <a:lnTo>
                        <a:pt x="27" y="83"/>
                      </a:lnTo>
                      <a:lnTo>
                        <a:pt x="17" y="78"/>
                      </a:lnTo>
                      <a:lnTo>
                        <a:pt x="9" y="71"/>
                      </a:lnTo>
                      <a:lnTo>
                        <a:pt x="4" y="63"/>
                      </a:lnTo>
                      <a:lnTo>
                        <a:pt x="1" y="53"/>
                      </a:lnTo>
                      <a:lnTo>
                        <a:pt x="0" y="44"/>
                      </a:lnTo>
                      <a:lnTo>
                        <a:pt x="1" y="32"/>
                      </a:lnTo>
                      <a:lnTo>
                        <a:pt x="5" y="22"/>
                      </a:lnTo>
                      <a:lnTo>
                        <a:pt x="10" y="14"/>
                      </a:lnTo>
                      <a:lnTo>
                        <a:pt x="17" y="6"/>
                      </a:lnTo>
                      <a:lnTo>
                        <a:pt x="27" y="2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36" name="Freeform 228"/>
                <p:cNvSpPr>
                  <a:spLocks/>
                </p:cNvSpPr>
                <p:nvPr/>
              </p:nvSpPr>
              <p:spPr bwMode="auto">
                <a:xfrm>
                  <a:off x="6247390" y="2193531"/>
                  <a:ext cx="78410" cy="76543"/>
                </a:xfrm>
                <a:custGeom>
                  <a:avLst/>
                  <a:gdLst/>
                  <a:ahLst/>
                  <a:cxnLst>
                    <a:cxn ang="0">
                      <a:pos x="56" y="0"/>
                    </a:cxn>
                    <a:cxn ang="0">
                      <a:pos x="60" y="1"/>
                    </a:cxn>
                    <a:cxn ang="0">
                      <a:pos x="63" y="1"/>
                    </a:cxn>
                    <a:cxn ang="0">
                      <a:pos x="66" y="3"/>
                    </a:cxn>
                    <a:cxn ang="0">
                      <a:pos x="69" y="4"/>
                    </a:cxn>
                    <a:cxn ang="0">
                      <a:pos x="72" y="8"/>
                    </a:cxn>
                    <a:cxn ang="0">
                      <a:pos x="74" y="12"/>
                    </a:cxn>
                    <a:cxn ang="0">
                      <a:pos x="75" y="16"/>
                    </a:cxn>
                    <a:cxn ang="0">
                      <a:pos x="77" y="22"/>
                    </a:cxn>
                    <a:cxn ang="0">
                      <a:pos x="77" y="73"/>
                    </a:cxn>
                    <a:cxn ang="0">
                      <a:pos x="77" y="75"/>
                    </a:cxn>
                    <a:cxn ang="0">
                      <a:pos x="78" y="75"/>
                    </a:cxn>
                    <a:cxn ang="0">
                      <a:pos x="78" y="77"/>
                    </a:cxn>
                    <a:cxn ang="0">
                      <a:pos x="79" y="77"/>
                    </a:cxn>
                    <a:cxn ang="0">
                      <a:pos x="81" y="78"/>
                    </a:cxn>
                    <a:cxn ang="0">
                      <a:pos x="84" y="78"/>
                    </a:cxn>
                    <a:cxn ang="0">
                      <a:pos x="84" y="82"/>
                    </a:cxn>
                    <a:cxn ang="0">
                      <a:pos x="45" y="82"/>
                    </a:cxn>
                    <a:cxn ang="0">
                      <a:pos x="45" y="78"/>
                    </a:cxn>
                    <a:cxn ang="0">
                      <a:pos x="48" y="78"/>
                    </a:cxn>
                    <a:cxn ang="0">
                      <a:pos x="50" y="77"/>
                    </a:cxn>
                    <a:cxn ang="0">
                      <a:pos x="51" y="77"/>
                    </a:cxn>
                    <a:cxn ang="0">
                      <a:pos x="51" y="75"/>
                    </a:cxn>
                    <a:cxn ang="0">
                      <a:pos x="52" y="71"/>
                    </a:cxn>
                    <a:cxn ang="0">
                      <a:pos x="52" y="18"/>
                    </a:cxn>
                    <a:cxn ang="0">
                      <a:pos x="51" y="16"/>
                    </a:cxn>
                    <a:cxn ang="0">
                      <a:pos x="50" y="14"/>
                    </a:cxn>
                    <a:cxn ang="0">
                      <a:pos x="49" y="14"/>
                    </a:cxn>
                    <a:cxn ang="0">
                      <a:pos x="49" y="13"/>
                    </a:cxn>
                    <a:cxn ang="0">
                      <a:pos x="48" y="12"/>
                    </a:cxn>
                    <a:cxn ang="0">
                      <a:pos x="43" y="12"/>
                    </a:cxn>
                    <a:cxn ang="0">
                      <a:pos x="37" y="16"/>
                    </a:cxn>
                    <a:cxn ang="0">
                      <a:pos x="34" y="20"/>
                    </a:cxn>
                    <a:cxn ang="0">
                      <a:pos x="32" y="24"/>
                    </a:cxn>
                    <a:cxn ang="0">
                      <a:pos x="32" y="71"/>
                    </a:cxn>
                    <a:cxn ang="0">
                      <a:pos x="34" y="75"/>
                    </a:cxn>
                    <a:cxn ang="0">
                      <a:pos x="34" y="77"/>
                    </a:cxn>
                    <a:cxn ang="0">
                      <a:pos x="35" y="77"/>
                    </a:cxn>
                    <a:cxn ang="0">
                      <a:pos x="37" y="78"/>
                    </a:cxn>
                    <a:cxn ang="0">
                      <a:pos x="39" y="78"/>
                    </a:cxn>
                    <a:cxn ang="0">
                      <a:pos x="39" y="82"/>
                    </a:cxn>
                    <a:cxn ang="0">
                      <a:pos x="0" y="82"/>
                    </a:cxn>
                    <a:cxn ang="0">
                      <a:pos x="0" y="78"/>
                    </a:cxn>
                    <a:cxn ang="0">
                      <a:pos x="3" y="78"/>
                    </a:cxn>
                    <a:cxn ang="0">
                      <a:pos x="5" y="77"/>
                    </a:cxn>
                    <a:cxn ang="0">
                      <a:pos x="8" y="71"/>
                    </a:cxn>
                    <a:cxn ang="0">
                      <a:pos x="8" y="15"/>
                    </a:cxn>
                    <a:cxn ang="0">
                      <a:pos x="7" y="12"/>
                    </a:cxn>
                    <a:cxn ang="0">
                      <a:pos x="7" y="11"/>
                    </a:cxn>
                    <a:cxn ang="0">
                      <a:pos x="6" y="10"/>
                    </a:cxn>
                    <a:cxn ang="0">
                      <a:pos x="6" y="9"/>
                    </a:cxn>
                    <a:cxn ang="0">
                      <a:pos x="3" y="6"/>
                    </a:cxn>
                    <a:cxn ang="0">
                      <a:pos x="0" y="6"/>
                    </a:cxn>
                    <a:cxn ang="0">
                      <a:pos x="0" y="2"/>
                    </a:cxn>
                    <a:cxn ang="0">
                      <a:pos x="32" y="2"/>
                    </a:cxn>
                    <a:cxn ang="0">
                      <a:pos x="32" y="14"/>
                    </a:cxn>
                    <a:cxn ang="0">
                      <a:pos x="39" y="7"/>
                    </a:cxn>
                    <a:cxn ang="0">
                      <a:pos x="43" y="4"/>
                    </a:cxn>
                    <a:cxn ang="0">
                      <a:pos x="46" y="3"/>
                    </a:cxn>
                    <a:cxn ang="0">
                      <a:pos x="49" y="1"/>
                    </a:cxn>
                    <a:cxn ang="0">
                      <a:pos x="52" y="1"/>
                    </a:cxn>
                    <a:cxn ang="0">
                      <a:pos x="56" y="0"/>
                    </a:cxn>
                  </a:cxnLst>
                  <a:rect l="0" t="0" r="r" b="b"/>
                  <a:pathLst>
                    <a:path w="84" h="82">
                      <a:moveTo>
                        <a:pt x="56" y="0"/>
                      </a:moveTo>
                      <a:lnTo>
                        <a:pt x="60" y="1"/>
                      </a:lnTo>
                      <a:lnTo>
                        <a:pt x="63" y="1"/>
                      </a:lnTo>
                      <a:lnTo>
                        <a:pt x="66" y="3"/>
                      </a:lnTo>
                      <a:lnTo>
                        <a:pt x="69" y="4"/>
                      </a:lnTo>
                      <a:lnTo>
                        <a:pt x="72" y="8"/>
                      </a:lnTo>
                      <a:lnTo>
                        <a:pt x="74" y="12"/>
                      </a:lnTo>
                      <a:lnTo>
                        <a:pt x="75" y="16"/>
                      </a:lnTo>
                      <a:lnTo>
                        <a:pt x="77" y="22"/>
                      </a:lnTo>
                      <a:lnTo>
                        <a:pt x="77" y="73"/>
                      </a:lnTo>
                      <a:lnTo>
                        <a:pt x="77" y="75"/>
                      </a:lnTo>
                      <a:lnTo>
                        <a:pt x="78" y="75"/>
                      </a:lnTo>
                      <a:lnTo>
                        <a:pt x="78" y="77"/>
                      </a:lnTo>
                      <a:lnTo>
                        <a:pt x="79" y="77"/>
                      </a:lnTo>
                      <a:lnTo>
                        <a:pt x="81" y="78"/>
                      </a:lnTo>
                      <a:lnTo>
                        <a:pt x="84" y="78"/>
                      </a:lnTo>
                      <a:lnTo>
                        <a:pt x="84" y="82"/>
                      </a:lnTo>
                      <a:lnTo>
                        <a:pt x="45" y="82"/>
                      </a:lnTo>
                      <a:lnTo>
                        <a:pt x="45" y="78"/>
                      </a:lnTo>
                      <a:lnTo>
                        <a:pt x="48" y="78"/>
                      </a:lnTo>
                      <a:lnTo>
                        <a:pt x="50" y="77"/>
                      </a:lnTo>
                      <a:lnTo>
                        <a:pt x="51" y="77"/>
                      </a:lnTo>
                      <a:lnTo>
                        <a:pt x="51" y="75"/>
                      </a:lnTo>
                      <a:lnTo>
                        <a:pt x="52" y="71"/>
                      </a:lnTo>
                      <a:lnTo>
                        <a:pt x="52" y="18"/>
                      </a:lnTo>
                      <a:lnTo>
                        <a:pt x="51" y="16"/>
                      </a:lnTo>
                      <a:lnTo>
                        <a:pt x="50" y="14"/>
                      </a:lnTo>
                      <a:lnTo>
                        <a:pt x="49" y="14"/>
                      </a:lnTo>
                      <a:lnTo>
                        <a:pt x="49" y="13"/>
                      </a:lnTo>
                      <a:lnTo>
                        <a:pt x="48" y="12"/>
                      </a:lnTo>
                      <a:lnTo>
                        <a:pt x="43" y="12"/>
                      </a:lnTo>
                      <a:lnTo>
                        <a:pt x="37" y="16"/>
                      </a:lnTo>
                      <a:lnTo>
                        <a:pt x="34" y="20"/>
                      </a:lnTo>
                      <a:lnTo>
                        <a:pt x="32" y="24"/>
                      </a:lnTo>
                      <a:lnTo>
                        <a:pt x="32" y="71"/>
                      </a:lnTo>
                      <a:lnTo>
                        <a:pt x="34" y="75"/>
                      </a:lnTo>
                      <a:lnTo>
                        <a:pt x="34" y="77"/>
                      </a:lnTo>
                      <a:lnTo>
                        <a:pt x="35" y="77"/>
                      </a:lnTo>
                      <a:lnTo>
                        <a:pt x="37" y="78"/>
                      </a:lnTo>
                      <a:lnTo>
                        <a:pt x="39" y="78"/>
                      </a:lnTo>
                      <a:lnTo>
                        <a:pt x="39" y="82"/>
                      </a:lnTo>
                      <a:lnTo>
                        <a:pt x="0" y="82"/>
                      </a:lnTo>
                      <a:lnTo>
                        <a:pt x="0" y="78"/>
                      </a:lnTo>
                      <a:lnTo>
                        <a:pt x="3" y="78"/>
                      </a:lnTo>
                      <a:lnTo>
                        <a:pt x="5" y="77"/>
                      </a:lnTo>
                      <a:lnTo>
                        <a:pt x="8" y="71"/>
                      </a:lnTo>
                      <a:lnTo>
                        <a:pt x="8" y="15"/>
                      </a:lnTo>
                      <a:lnTo>
                        <a:pt x="7" y="12"/>
                      </a:lnTo>
                      <a:lnTo>
                        <a:pt x="7" y="11"/>
                      </a:lnTo>
                      <a:lnTo>
                        <a:pt x="6" y="10"/>
                      </a:lnTo>
                      <a:lnTo>
                        <a:pt x="6" y="9"/>
                      </a:lnTo>
                      <a:lnTo>
                        <a:pt x="3" y="6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32" y="2"/>
                      </a:lnTo>
                      <a:lnTo>
                        <a:pt x="32" y="14"/>
                      </a:lnTo>
                      <a:lnTo>
                        <a:pt x="39" y="7"/>
                      </a:lnTo>
                      <a:lnTo>
                        <a:pt x="43" y="4"/>
                      </a:lnTo>
                      <a:lnTo>
                        <a:pt x="46" y="3"/>
                      </a:lnTo>
                      <a:lnTo>
                        <a:pt x="49" y="1"/>
                      </a:lnTo>
                      <a:lnTo>
                        <a:pt x="52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37" name="Line 229"/>
                <p:cNvSpPr>
                  <a:spLocks noChangeShapeType="1"/>
                </p:cNvSpPr>
                <p:nvPr/>
              </p:nvSpPr>
              <p:spPr bwMode="auto">
                <a:xfrm>
                  <a:off x="6252991" y="3751460"/>
                  <a:ext cx="933" cy="933"/>
                </a:xfrm>
                <a:prstGeom prst="line">
                  <a:avLst/>
                </a:prstGeom>
                <a:noFill/>
                <a:ln w="9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38" name="Freeform 230"/>
                <p:cNvSpPr>
                  <a:spLocks/>
                </p:cNvSpPr>
                <p:nvPr/>
              </p:nvSpPr>
              <p:spPr bwMode="auto">
                <a:xfrm>
                  <a:off x="6415411" y="3733724"/>
                  <a:ext cx="76542" cy="74676"/>
                </a:xfrm>
                <a:custGeom>
                  <a:avLst/>
                  <a:gdLst/>
                  <a:ahLst/>
                  <a:cxnLst>
                    <a:cxn ang="0">
                      <a:pos x="44" y="0"/>
                    </a:cxn>
                    <a:cxn ang="0">
                      <a:pos x="38" y="6"/>
                    </a:cxn>
                    <a:cxn ang="0">
                      <a:pos x="40" y="11"/>
                    </a:cxn>
                    <a:cxn ang="0">
                      <a:pos x="48" y="26"/>
                    </a:cxn>
                    <a:cxn ang="0">
                      <a:pos x="54" y="16"/>
                    </a:cxn>
                    <a:cxn ang="0">
                      <a:pos x="57" y="8"/>
                    </a:cxn>
                    <a:cxn ang="0">
                      <a:pos x="56" y="6"/>
                    </a:cxn>
                    <a:cxn ang="0">
                      <a:pos x="54" y="4"/>
                    </a:cxn>
                    <a:cxn ang="0">
                      <a:pos x="50" y="0"/>
                    </a:cxn>
                    <a:cxn ang="0">
                      <a:pos x="80" y="4"/>
                    </a:cxn>
                    <a:cxn ang="0">
                      <a:pos x="73" y="6"/>
                    </a:cxn>
                    <a:cxn ang="0">
                      <a:pos x="62" y="13"/>
                    </a:cxn>
                    <a:cxn ang="0">
                      <a:pos x="50" y="32"/>
                    </a:cxn>
                    <a:cxn ang="0">
                      <a:pos x="69" y="65"/>
                    </a:cxn>
                    <a:cxn ang="0">
                      <a:pos x="78" y="74"/>
                    </a:cxn>
                    <a:cxn ang="0">
                      <a:pos x="82" y="76"/>
                    </a:cxn>
                    <a:cxn ang="0">
                      <a:pos x="38" y="80"/>
                    </a:cxn>
                    <a:cxn ang="0">
                      <a:pos x="42" y="76"/>
                    </a:cxn>
                    <a:cxn ang="0">
                      <a:pos x="45" y="74"/>
                    </a:cxn>
                    <a:cxn ang="0">
                      <a:pos x="46" y="72"/>
                    </a:cxn>
                    <a:cxn ang="0">
                      <a:pos x="42" y="65"/>
                    </a:cxn>
                    <a:cxn ang="0">
                      <a:pos x="29" y="62"/>
                    </a:cxn>
                    <a:cxn ang="0">
                      <a:pos x="27" y="65"/>
                    </a:cxn>
                    <a:cxn ang="0">
                      <a:pos x="25" y="66"/>
                    </a:cxn>
                    <a:cxn ang="0">
                      <a:pos x="24" y="74"/>
                    </a:cxn>
                    <a:cxn ang="0">
                      <a:pos x="28" y="76"/>
                    </a:cxn>
                    <a:cxn ang="0">
                      <a:pos x="32" y="80"/>
                    </a:cxn>
                    <a:cxn ang="0">
                      <a:pos x="0" y="76"/>
                    </a:cxn>
                    <a:cxn ang="0">
                      <a:pos x="8" y="74"/>
                    </a:cxn>
                    <a:cxn ang="0">
                      <a:pos x="13" y="71"/>
                    </a:cxn>
                    <a:cxn ang="0">
                      <a:pos x="22" y="62"/>
                    </a:cxn>
                    <a:cxn ang="0">
                      <a:pos x="32" y="46"/>
                    </a:cxn>
                    <a:cxn ang="0">
                      <a:pos x="15" y="18"/>
                    </a:cxn>
                    <a:cxn ang="0">
                      <a:pos x="7" y="8"/>
                    </a:cxn>
                    <a:cxn ang="0">
                      <a:pos x="3" y="5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82" h="80">
                      <a:moveTo>
                        <a:pt x="0" y="0"/>
                      </a:moveTo>
                      <a:lnTo>
                        <a:pt x="44" y="0"/>
                      </a:lnTo>
                      <a:lnTo>
                        <a:pt x="44" y="4"/>
                      </a:lnTo>
                      <a:lnTo>
                        <a:pt x="38" y="6"/>
                      </a:lnTo>
                      <a:lnTo>
                        <a:pt x="38" y="10"/>
                      </a:lnTo>
                      <a:lnTo>
                        <a:pt x="40" y="11"/>
                      </a:lnTo>
                      <a:lnTo>
                        <a:pt x="40" y="13"/>
                      </a:lnTo>
                      <a:lnTo>
                        <a:pt x="48" y="26"/>
                      </a:lnTo>
                      <a:lnTo>
                        <a:pt x="52" y="20"/>
                      </a:lnTo>
                      <a:lnTo>
                        <a:pt x="54" y="16"/>
                      </a:lnTo>
                      <a:lnTo>
                        <a:pt x="55" y="13"/>
                      </a:lnTo>
                      <a:lnTo>
                        <a:pt x="57" y="8"/>
                      </a:lnTo>
                      <a:lnTo>
                        <a:pt x="56" y="7"/>
                      </a:lnTo>
                      <a:lnTo>
                        <a:pt x="56" y="6"/>
                      </a:lnTo>
                      <a:lnTo>
                        <a:pt x="55" y="6"/>
                      </a:lnTo>
                      <a:lnTo>
                        <a:pt x="54" y="4"/>
                      </a:lnTo>
                      <a:lnTo>
                        <a:pt x="50" y="4"/>
                      </a:lnTo>
                      <a:lnTo>
                        <a:pt x="50" y="0"/>
                      </a:lnTo>
                      <a:lnTo>
                        <a:pt x="80" y="0"/>
                      </a:lnTo>
                      <a:lnTo>
                        <a:pt x="80" y="4"/>
                      </a:lnTo>
                      <a:lnTo>
                        <a:pt x="76" y="5"/>
                      </a:lnTo>
                      <a:lnTo>
                        <a:pt x="73" y="6"/>
                      </a:lnTo>
                      <a:lnTo>
                        <a:pt x="70" y="8"/>
                      </a:lnTo>
                      <a:lnTo>
                        <a:pt x="62" y="13"/>
                      </a:lnTo>
                      <a:lnTo>
                        <a:pt x="58" y="18"/>
                      </a:lnTo>
                      <a:lnTo>
                        <a:pt x="50" y="32"/>
                      </a:lnTo>
                      <a:lnTo>
                        <a:pt x="64" y="58"/>
                      </a:lnTo>
                      <a:lnTo>
                        <a:pt x="69" y="65"/>
                      </a:lnTo>
                      <a:lnTo>
                        <a:pt x="74" y="71"/>
                      </a:lnTo>
                      <a:lnTo>
                        <a:pt x="78" y="74"/>
                      </a:lnTo>
                      <a:lnTo>
                        <a:pt x="80" y="76"/>
                      </a:lnTo>
                      <a:lnTo>
                        <a:pt x="82" y="76"/>
                      </a:lnTo>
                      <a:lnTo>
                        <a:pt x="82" y="80"/>
                      </a:lnTo>
                      <a:lnTo>
                        <a:pt x="38" y="80"/>
                      </a:lnTo>
                      <a:lnTo>
                        <a:pt x="38" y="76"/>
                      </a:lnTo>
                      <a:lnTo>
                        <a:pt x="42" y="76"/>
                      </a:lnTo>
                      <a:lnTo>
                        <a:pt x="44" y="74"/>
                      </a:lnTo>
                      <a:lnTo>
                        <a:pt x="45" y="74"/>
                      </a:lnTo>
                      <a:lnTo>
                        <a:pt x="46" y="73"/>
                      </a:lnTo>
                      <a:lnTo>
                        <a:pt x="46" y="72"/>
                      </a:lnTo>
                      <a:lnTo>
                        <a:pt x="44" y="68"/>
                      </a:lnTo>
                      <a:lnTo>
                        <a:pt x="42" y="65"/>
                      </a:lnTo>
                      <a:lnTo>
                        <a:pt x="34" y="52"/>
                      </a:lnTo>
                      <a:lnTo>
                        <a:pt x="29" y="62"/>
                      </a:lnTo>
                      <a:lnTo>
                        <a:pt x="28" y="64"/>
                      </a:lnTo>
                      <a:lnTo>
                        <a:pt x="27" y="65"/>
                      </a:lnTo>
                      <a:lnTo>
                        <a:pt x="26" y="66"/>
                      </a:lnTo>
                      <a:lnTo>
                        <a:pt x="25" y="66"/>
                      </a:lnTo>
                      <a:lnTo>
                        <a:pt x="24" y="67"/>
                      </a:lnTo>
                      <a:lnTo>
                        <a:pt x="24" y="74"/>
                      </a:lnTo>
                      <a:lnTo>
                        <a:pt x="26" y="74"/>
                      </a:lnTo>
                      <a:lnTo>
                        <a:pt x="28" y="76"/>
                      </a:lnTo>
                      <a:lnTo>
                        <a:pt x="32" y="76"/>
                      </a:lnTo>
                      <a:lnTo>
                        <a:pt x="32" y="80"/>
                      </a:lnTo>
                      <a:lnTo>
                        <a:pt x="0" y="80"/>
                      </a:lnTo>
                      <a:lnTo>
                        <a:pt x="0" y="76"/>
                      </a:lnTo>
                      <a:lnTo>
                        <a:pt x="2" y="76"/>
                      </a:lnTo>
                      <a:lnTo>
                        <a:pt x="8" y="74"/>
                      </a:lnTo>
                      <a:lnTo>
                        <a:pt x="10" y="72"/>
                      </a:lnTo>
                      <a:lnTo>
                        <a:pt x="13" y="71"/>
                      </a:lnTo>
                      <a:lnTo>
                        <a:pt x="19" y="65"/>
                      </a:lnTo>
                      <a:lnTo>
                        <a:pt x="22" y="62"/>
                      </a:lnTo>
                      <a:lnTo>
                        <a:pt x="26" y="58"/>
                      </a:lnTo>
                      <a:lnTo>
                        <a:pt x="32" y="46"/>
                      </a:lnTo>
                      <a:lnTo>
                        <a:pt x="18" y="22"/>
                      </a:lnTo>
                      <a:lnTo>
                        <a:pt x="15" y="18"/>
                      </a:lnTo>
                      <a:lnTo>
                        <a:pt x="12" y="12"/>
                      </a:lnTo>
                      <a:lnTo>
                        <a:pt x="7" y="8"/>
                      </a:lnTo>
                      <a:lnTo>
                        <a:pt x="5" y="7"/>
                      </a:lnTo>
                      <a:lnTo>
                        <a:pt x="3" y="5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  <p:pic>
            <p:nvPicPr>
              <p:cNvPr id="1053" name="Picture 1052" descr="txp_fig"/>
              <p:cNvPicPr>
                <a:picLocks noChangeAspect="1"/>
              </p:cNvPicPr>
              <p:nvPr>
                <p:custDataLst>
                  <p:tags r:id="rId8"/>
                </p:custDataLst>
              </p:nvPr>
            </p:nvPicPr>
            <p:blipFill>
              <a:blip r:embed="rId18"/>
              <a:stretch>
                <a:fillRect/>
              </a:stretch>
            </p:blipFill>
            <p:spPr bwMode="auto">
              <a:xfrm>
                <a:off x="4602055" y="1626807"/>
                <a:ext cx="1036747" cy="278194"/>
              </a:xfrm>
              <a:prstGeom prst="rect">
                <a:avLst/>
              </a:prstGeom>
              <a:noFill/>
              <a:ln/>
              <a:effectLst/>
            </p:spPr>
          </p:pic>
        </p:grpSp>
      </p:grpSp>
      <p:sp>
        <p:nvSpPr>
          <p:cNvPr id="1470" name="Text Box 5"/>
          <p:cNvSpPr txBox="1">
            <a:spLocks noChangeArrowheads="1"/>
          </p:cNvSpPr>
          <p:nvPr/>
        </p:nvSpPr>
        <p:spPr bwMode="auto">
          <a:xfrm>
            <a:off x="0" y="4572000"/>
            <a:ext cx="3657600" cy="9906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endParaRPr lang="en-US" dirty="0">
              <a:solidFill>
                <a:srgbClr val="0000FF"/>
              </a:solidFill>
            </a:endParaRPr>
          </a:p>
          <a:p>
            <a:pPr>
              <a:buFont typeface="Wingdings" pitchFamily="2" charset="2"/>
              <a:buChar char="ü"/>
            </a:pPr>
            <a:r>
              <a:rPr lang="en-US" dirty="0"/>
              <a:t> experiment planned at </a:t>
            </a:r>
            <a:r>
              <a:rPr lang="en-US" dirty="0" smtClean="0"/>
              <a:t>CLAS12</a:t>
            </a:r>
            <a:r>
              <a:rPr lang="en-US" dirty="0"/>
              <a:t/>
            </a:r>
            <a:br>
              <a:rPr lang="en-US" dirty="0"/>
            </a:br>
            <a:r>
              <a:rPr lang="en-US" dirty="0">
                <a:solidFill>
                  <a:srgbClr val="009900"/>
                </a:solidFill>
              </a:rPr>
              <a:t>(H. Avakian at al., LOI 12-06-108)</a:t>
            </a:r>
            <a:endParaRPr lang="it-IT" dirty="0">
              <a:solidFill>
                <a:srgbClr val="009900"/>
              </a:solidFill>
            </a:endParaRPr>
          </a:p>
        </p:txBody>
      </p:sp>
      <p:grpSp>
        <p:nvGrpSpPr>
          <p:cNvPr id="9" name="Group 1470"/>
          <p:cNvGrpSpPr/>
          <p:nvPr/>
        </p:nvGrpSpPr>
        <p:grpSpPr>
          <a:xfrm>
            <a:off x="152400" y="3962400"/>
            <a:ext cx="72009" cy="220028"/>
            <a:chOff x="2635564" y="533400"/>
            <a:chExt cx="72009" cy="220028"/>
          </a:xfrm>
        </p:grpSpPr>
        <p:sp>
          <p:nvSpPr>
            <p:cNvPr id="1472" name="Line 341"/>
            <p:cNvSpPr>
              <a:spLocks noChangeShapeType="1"/>
            </p:cNvSpPr>
            <p:nvPr/>
          </p:nvSpPr>
          <p:spPr bwMode="auto">
            <a:xfrm flipV="1">
              <a:off x="2671569" y="677418"/>
              <a:ext cx="1333" cy="74676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73" name="Line 342"/>
            <p:cNvSpPr>
              <a:spLocks noChangeShapeType="1"/>
            </p:cNvSpPr>
            <p:nvPr/>
          </p:nvSpPr>
          <p:spPr bwMode="auto">
            <a:xfrm flipV="1">
              <a:off x="2671569" y="534733"/>
              <a:ext cx="1333" cy="73343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74" name="Line 343"/>
            <p:cNvSpPr>
              <a:spLocks noChangeShapeType="1"/>
            </p:cNvSpPr>
            <p:nvPr/>
          </p:nvSpPr>
          <p:spPr bwMode="auto">
            <a:xfrm>
              <a:off x="2635564" y="752094"/>
              <a:ext cx="72009" cy="1334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75" name="Line 344"/>
            <p:cNvSpPr>
              <a:spLocks noChangeShapeType="1"/>
            </p:cNvSpPr>
            <p:nvPr/>
          </p:nvSpPr>
          <p:spPr bwMode="auto">
            <a:xfrm>
              <a:off x="2635564" y="533400"/>
              <a:ext cx="72009" cy="1334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76" name="Freeform 345"/>
            <p:cNvSpPr>
              <a:spLocks/>
            </p:cNvSpPr>
            <p:nvPr/>
          </p:nvSpPr>
          <p:spPr bwMode="auto">
            <a:xfrm>
              <a:off x="2635564" y="608076"/>
              <a:ext cx="70675" cy="69342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35" y="1"/>
                </a:cxn>
                <a:cxn ang="0">
                  <a:pos x="42" y="4"/>
                </a:cxn>
                <a:cxn ang="0">
                  <a:pos x="48" y="10"/>
                </a:cxn>
                <a:cxn ang="0">
                  <a:pos x="52" y="17"/>
                </a:cxn>
                <a:cxn ang="0">
                  <a:pos x="53" y="26"/>
                </a:cxn>
                <a:cxn ang="0">
                  <a:pos x="52" y="35"/>
                </a:cxn>
                <a:cxn ang="0">
                  <a:pos x="48" y="41"/>
                </a:cxn>
                <a:cxn ang="0">
                  <a:pos x="42" y="48"/>
                </a:cxn>
                <a:cxn ang="0">
                  <a:pos x="35" y="51"/>
                </a:cxn>
                <a:cxn ang="0">
                  <a:pos x="27" y="52"/>
                </a:cxn>
                <a:cxn ang="0">
                  <a:pos x="18" y="51"/>
                </a:cxn>
                <a:cxn ang="0">
                  <a:pos x="11" y="48"/>
                </a:cxn>
                <a:cxn ang="0">
                  <a:pos x="5" y="41"/>
                </a:cxn>
                <a:cxn ang="0">
                  <a:pos x="2" y="35"/>
                </a:cxn>
                <a:cxn ang="0">
                  <a:pos x="0" y="26"/>
                </a:cxn>
                <a:cxn ang="0">
                  <a:pos x="2" y="17"/>
                </a:cxn>
                <a:cxn ang="0">
                  <a:pos x="5" y="10"/>
                </a:cxn>
                <a:cxn ang="0">
                  <a:pos x="11" y="4"/>
                </a:cxn>
                <a:cxn ang="0">
                  <a:pos x="18" y="1"/>
                </a:cxn>
                <a:cxn ang="0">
                  <a:pos x="27" y="0"/>
                </a:cxn>
              </a:cxnLst>
              <a:rect l="0" t="0" r="r" b="b"/>
              <a:pathLst>
                <a:path w="53" h="52">
                  <a:moveTo>
                    <a:pt x="27" y="0"/>
                  </a:moveTo>
                  <a:lnTo>
                    <a:pt x="35" y="1"/>
                  </a:lnTo>
                  <a:lnTo>
                    <a:pt x="42" y="4"/>
                  </a:lnTo>
                  <a:lnTo>
                    <a:pt x="48" y="10"/>
                  </a:lnTo>
                  <a:lnTo>
                    <a:pt x="52" y="17"/>
                  </a:lnTo>
                  <a:lnTo>
                    <a:pt x="53" y="26"/>
                  </a:lnTo>
                  <a:lnTo>
                    <a:pt x="52" y="35"/>
                  </a:lnTo>
                  <a:lnTo>
                    <a:pt x="48" y="41"/>
                  </a:lnTo>
                  <a:lnTo>
                    <a:pt x="42" y="48"/>
                  </a:lnTo>
                  <a:lnTo>
                    <a:pt x="35" y="51"/>
                  </a:lnTo>
                  <a:lnTo>
                    <a:pt x="27" y="52"/>
                  </a:lnTo>
                  <a:lnTo>
                    <a:pt x="18" y="51"/>
                  </a:lnTo>
                  <a:lnTo>
                    <a:pt x="11" y="48"/>
                  </a:lnTo>
                  <a:lnTo>
                    <a:pt x="5" y="41"/>
                  </a:lnTo>
                  <a:lnTo>
                    <a:pt x="2" y="35"/>
                  </a:lnTo>
                  <a:lnTo>
                    <a:pt x="0" y="26"/>
                  </a:lnTo>
                  <a:lnTo>
                    <a:pt x="2" y="17"/>
                  </a:lnTo>
                  <a:lnTo>
                    <a:pt x="5" y="10"/>
                  </a:lnTo>
                  <a:lnTo>
                    <a:pt x="11" y="4"/>
                  </a:lnTo>
                  <a:lnTo>
                    <a:pt x="18" y="1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446" name="Text Box 5"/>
          <p:cNvSpPr txBox="1">
            <a:spLocks noChangeArrowheads="1"/>
          </p:cNvSpPr>
          <p:nvPr/>
        </p:nvSpPr>
        <p:spPr bwMode="auto">
          <a:xfrm>
            <a:off x="76200" y="5410200"/>
            <a:ext cx="4038600" cy="120032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endParaRPr lang="en-US" dirty="0">
              <a:solidFill>
                <a:srgbClr val="0000FF"/>
              </a:solidFill>
            </a:endParaRPr>
          </a:p>
          <a:p>
            <a:pPr>
              <a:buFont typeface="Wingdings" pitchFamily="2" charset="2"/>
              <a:buChar char="ü"/>
            </a:pPr>
            <a:r>
              <a:rPr lang="en-US" dirty="0"/>
              <a:t> </a:t>
            </a:r>
            <a:r>
              <a:rPr lang="en-US" dirty="0" smtClean="0"/>
              <a:t>preliminary HERMES  data </a:t>
            </a:r>
            <a:br>
              <a:rPr lang="en-US" dirty="0" smtClean="0"/>
            </a:br>
            <a:r>
              <a:rPr lang="en-US" dirty="0" smtClean="0"/>
              <a:t>compatible with zero </a:t>
            </a:r>
            <a:br>
              <a:rPr lang="en-US" dirty="0" smtClean="0"/>
            </a:br>
            <a:r>
              <a:rPr lang="en-US" dirty="0" smtClean="0">
                <a:latin typeface="cmsy10"/>
              </a:rPr>
              <a:t>!</a:t>
            </a:r>
            <a:r>
              <a:rPr lang="en-US" dirty="0" smtClean="0"/>
              <a:t> talk of L. </a:t>
            </a:r>
            <a:r>
              <a:rPr lang="en-US" dirty="0" err="1" smtClean="0"/>
              <a:t>Pappalardo</a:t>
            </a:r>
            <a:endParaRPr lang="it-IT" dirty="0">
              <a:solidFill>
                <a:srgbClr val="009900"/>
              </a:solidFill>
            </a:endParaRPr>
          </a:p>
        </p:txBody>
      </p:sp>
      <p:grpSp>
        <p:nvGrpSpPr>
          <p:cNvPr id="10" name="Group 450"/>
          <p:cNvGrpSpPr/>
          <p:nvPr/>
        </p:nvGrpSpPr>
        <p:grpSpPr>
          <a:xfrm>
            <a:off x="0" y="2514600"/>
            <a:ext cx="3132846" cy="1323439"/>
            <a:chOff x="0" y="2590800"/>
            <a:chExt cx="3132846" cy="1323439"/>
          </a:xfrm>
        </p:grpSpPr>
        <p:pic>
          <p:nvPicPr>
            <p:cNvPr id="450" name="Picture 449" descr="txp_fig"/>
            <p:cNvPicPr>
              <a:picLocks noChangeAspect="1"/>
            </p:cNvPicPr>
            <p:nvPr>
              <p:custDataLst>
                <p:tags r:id="rId7"/>
              </p:custDataLst>
            </p:nvPr>
          </p:nvPicPr>
          <p:blipFill>
            <a:blip r:embed="rId19"/>
            <a:stretch>
              <a:fillRect/>
            </a:stretch>
          </p:blipFill>
          <p:spPr bwMode="auto">
            <a:xfrm>
              <a:off x="813517" y="3121511"/>
              <a:ext cx="2319329" cy="231289"/>
            </a:xfrm>
            <a:prstGeom prst="rect">
              <a:avLst/>
            </a:prstGeom>
            <a:noFill/>
            <a:ln/>
            <a:effectLst/>
          </p:spPr>
        </p:pic>
        <p:sp>
          <p:nvSpPr>
            <p:cNvPr id="447" name="TextBox 446"/>
            <p:cNvSpPr txBox="1"/>
            <p:nvPr/>
          </p:nvSpPr>
          <p:spPr>
            <a:xfrm>
              <a:off x="0" y="2590800"/>
              <a:ext cx="2895600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buFont typeface="Wingdings" pitchFamily="2" charset="2"/>
                <a:buChar char="Ø"/>
              </a:pPr>
              <a:r>
                <a:rPr lang="en-US" dirty="0" smtClean="0"/>
                <a:t> smaller predictions than expected from positivity bounds</a:t>
              </a:r>
              <a:br>
                <a:rPr lang="en-US" dirty="0" smtClean="0"/>
              </a:br>
              <a:r>
                <a:rPr lang="en-US" dirty="0" smtClean="0"/>
                <a:t>with </a:t>
              </a:r>
              <a:r>
                <a:rPr lang="en-US" dirty="0" smtClean="0">
                  <a:latin typeface="Arial"/>
                </a:rPr>
                <a:t>f</a:t>
              </a:r>
              <a:r>
                <a:rPr lang="en-US" baseline="-25000" dirty="0" smtClean="0">
                  <a:latin typeface="Comic Sans MS"/>
                </a:rPr>
                <a:t>1</a:t>
              </a:r>
              <a:r>
                <a:rPr lang="en-US" dirty="0" smtClean="0"/>
                <a:t> and </a:t>
              </a:r>
              <a:r>
                <a:rPr lang="en-US" dirty="0" smtClean="0">
                  <a:latin typeface="Arial"/>
                </a:rPr>
                <a:t>g</a:t>
              </a:r>
              <a:r>
                <a:rPr lang="en-US" baseline="-25000" dirty="0" smtClean="0">
                  <a:latin typeface="Comic Sans MS"/>
                </a:rPr>
                <a:t>1</a:t>
              </a:r>
              <a:r>
                <a:rPr lang="en-US" dirty="0" smtClean="0"/>
                <a:t> from GRV at Q</a:t>
              </a:r>
              <a:r>
                <a:rPr lang="en-US" baseline="30000" dirty="0" smtClean="0"/>
                <a:t>2</a:t>
              </a:r>
              <a:r>
                <a:rPr lang="en-US" dirty="0" smtClean="0"/>
                <a:t>=2.5 GeV</a:t>
              </a:r>
              <a:r>
                <a:rPr lang="en-US" baseline="30000" dirty="0" smtClean="0"/>
                <a:t>2</a:t>
              </a:r>
              <a:endParaRPr lang="en-US" baseline="30000" dirty="0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2"/>
          <p:cNvSpPr>
            <a:spLocks noChangeArrowheads="1"/>
          </p:cNvSpPr>
          <p:nvPr/>
        </p:nvSpPr>
        <p:spPr bwMode="auto">
          <a:xfrm>
            <a:off x="46038" y="533400"/>
            <a:ext cx="9021762" cy="53975"/>
          </a:xfrm>
          <a:prstGeom prst="rect">
            <a:avLst/>
          </a:prstGeom>
          <a:gradFill rotWithShape="1">
            <a:gsLst>
              <a:gs pos="0">
                <a:srgbClr val="FF0000"/>
              </a:gs>
              <a:gs pos="100000">
                <a:schemeClr val="bg1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spcBef>
                <a:spcPct val="0"/>
              </a:spcBef>
            </a:pPr>
            <a:r>
              <a:rPr lang="en-US" sz="4400" dirty="0">
                <a:solidFill>
                  <a:schemeClr val="tx2"/>
                </a:solidFill>
                <a:latin typeface="Arial" charset="0"/>
              </a:rPr>
              <a:t/>
            </a:r>
            <a:br>
              <a:rPr lang="en-US" sz="4400" dirty="0">
                <a:solidFill>
                  <a:schemeClr val="tx2"/>
                </a:solidFill>
                <a:latin typeface="Arial" charset="0"/>
              </a:rPr>
            </a:br>
            <a:endParaRPr lang="it-IT" sz="4400">
              <a:solidFill>
                <a:schemeClr val="tx2"/>
              </a:solidFill>
              <a:latin typeface="Arial" charset="0"/>
            </a:endParaRPr>
          </a:p>
        </p:txBody>
      </p:sp>
      <p:sp>
        <p:nvSpPr>
          <p:cNvPr id="171011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3600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  <a:t>Summary</a:t>
            </a:r>
            <a:endParaRPr lang="it-IT" sz="36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cs typeface="Arial" pitchFamily="34" charset="0"/>
            </a:endParaRPr>
          </a:p>
        </p:txBody>
      </p:sp>
      <p:sp>
        <p:nvSpPr>
          <p:cNvPr id="44036" name="Rectangle 4"/>
          <p:cNvSpPr>
            <a:spLocks noChangeArrowheads="1"/>
          </p:cNvSpPr>
          <p:nvPr/>
        </p:nvSpPr>
        <p:spPr bwMode="auto">
          <a:xfrm>
            <a:off x="0" y="805351"/>
            <a:ext cx="94488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lnSpc>
                <a:spcPct val="80000"/>
              </a:lnSpc>
              <a:spcBef>
                <a:spcPct val="20000"/>
              </a:spcBef>
              <a:buFontTx/>
              <a:buBlip>
                <a:blip r:embed="rId8"/>
              </a:buBlip>
            </a:pPr>
            <a:r>
              <a:rPr lang="en-US" sz="1650" dirty="0" smtClean="0">
                <a:solidFill>
                  <a:srgbClr val="3333FF"/>
                </a:solidFill>
              </a:rPr>
              <a:t>Model relations among T-even TMDs in quark models </a:t>
            </a:r>
            <a:br>
              <a:rPr lang="en-US" sz="1650" dirty="0" smtClean="0">
                <a:solidFill>
                  <a:srgbClr val="3333FF"/>
                </a:solidFill>
              </a:rPr>
            </a:br>
            <a:r>
              <a:rPr lang="en-US" sz="1650" dirty="0" smtClean="0">
                <a:solidFill>
                  <a:srgbClr val="3333FF"/>
                </a:solidFill>
              </a:rPr>
              <a:t/>
            </a:r>
            <a:br>
              <a:rPr lang="en-US" sz="1650" dirty="0" smtClean="0">
                <a:solidFill>
                  <a:srgbClr val="3333FF"/>
                </a:solidFill>
              </a:rPr>
            </a:br>
            <a:r>
              <a:rPr lang="en-US" sz="1650" dirty="0" smtClean="0">
                <a:solidFill>
                  <a:srgbClr val="3333FF"/>
                </a:solidFill>
              </a:rPr>
              <a:t/>
            </a:r>
            <a:br>
              <a:rPr lang="en-US" sz="1650" dirty="0" smtClean="0">
                <a:solidFill>
                  <a:srgbClr val="3333FF"/>
                </a:solidFill>
              </a:rPr>
            </a:br>
            <a:r>
              <a:rPr lang="en-US" sz="1650" dirty="0" smtClean="0">
                <a:solidFill>
                  <a:srgbClr val="3333FF"/>
                </a:solidFill>
              </a:rPr>
              <a:t/>
            </a:r>
            <a:br>
              <a:rPr lang="en-US" sz="1650" dirty="0" smtClean="0">
                <a:solidFill>
                  <a:srgbClr val="3333FF"/>
                </a:solidFill>
              </a:rPr>
            </a:br>
            <a:r>
              <a:rPr lang="en-US" sz="1650" dirty="0" smtClean="0">
                <a:solidFill>
                  <a:srgbClr val="3333FF"/>
                </a:solidFill>
              </a:rPr>
              <a:t/>
            </a:r>
            <a:br>
              <a:rPr lang="en-US" sz="1650" dirty="0" smtClean="0">
                <a:solidFill>
                  <a:srgbClr val="3333FF"/>
                </a:solidFill>
              </a:rPr>
            </a:br>
            <a:r>
              <a:rPr lang="en-US" sz="1650" dirty="0" smtClean="0">
                <a:solidFill>
                  <a:srgbClr val="3333FF"/>
                </a:solidFill>
              </a:rPr>
              <a:t/>
            </a:r>
            <a:br>
              <a:rPr lang="en-US" sz="1650" dirty="0" smtClean="0">
                <a:solidFill>
                  <a:srgbClr val="3333FF"/>
                </a:solidFill>
              </a:rPr>
            </a:br>
            <a:endParaRPr lang="en-US" sz="1650" dirty="0">
              <a:solidFill>
                <a:srgbClr val="3333FF"/>
              </a:solidFill>
            </a:endParaRPr>
          </a:p>
          <a:p>
            <a:pPr marL="342900" indent="-342900">
              <a:lnSpc>
                <a:spcPct val="80000"/>
              </a:lnSpc>
              <a:spcBef>
                <a:spcPct val="20000"/>
              </a:spcBef>
              <a:buFontTx/>
              <a:buBlip>
                <a:blip r:embed="rId8"/>
              </a:buBlip>
            </a:pPr>
            <a:r>
              <a:rPr lang="en-US" sz="1650" b="1" dirty="0" smtClean="0">
                <a:solidFill>
                  <a:srgbClr val="3333FF"/>
                </a:solidFill>
              </a:rPr>
              <a:t>Model </a:t>
            </a:r>
            <a:r>
              <a:rPr lang="en-US" sz="1650" b="1" dirty="0">
                <a:solidFill>
                  <a:srgbClr val="3333FF"/>
                </a:solidFill>
              </a:rPr>
              <a:t>calculation in a Light-Cone </a:t>
            </a:r>
            <a:r>
              <a:rPr lang="en-US" sz="1650" b="1" dirty="0" smtClean="0">
                <a:solidFill>
                  <a:srgbClr val="3333FF"/>
                </a:solidFill>
              </a:rPr>
              <a:t>CQM </a:t>
            </a:r>
          </a:p>
          <a:p>
            <a:pPr marL="342900" indent="-342900">
              <a:lnSpc>
                <a:spcPct val="80000"/>
              </a:lnSpc>
              <a:spcBef>
                <a:spcPct val="20000"/>
              </a:spcBef>
              <a:buFontTx/>
              <a:buBlip>
                <a:blip r:embed="rId8"/>
              </a:buBlip>
            </a:pPr>
            <a:endParaRPr lang="en-US" sz="1650" dirty="0" smtClean="0">
              <a:solidFill>
                <a:srgbClr val="3333FF"/>
              </a:solidFill>
            </a:endParaRPr>
          </a:p>
          <a:p>
            <a:pPr marL="342900" indent="-342900">
              <a:lnSpc>
                <a:spcPct val="80000"/>
              </a:lnSpc>
              <a:spcBef>
                <a:spcPct val="20000"/>
              </a:spcBef>
            </a:pPr>
            <a:endParaRPr lang="en-US" sz="1650" dirty="0" smtClean="0">
              <a:solidFill>
                <a:srgbClr val="3333FF"/>
              </a:solidFill>
            </a:endParaRPr>
          </a:p>
          <a:p>
            <a:pPr marL="342900" indent="-342900">
              <a:lnSpc>
                <a:spcPct val="80000"/>
              </a:lnSpc>
              <a:spcBef>
                <a:spcPct val="20000"/>
              </a:spcBef>
            </a:pPr>
            <a:r>
              <a:rPr lang="en-US" sz="1650" dirty="0" smtClean="0">
                <a:solidFill>
                  <a:srgbClr val="3333FF"/>
                </a:solidFill>
              </a:rPr>
              <a:t>     </a:t>
            </a:r>
          </a:p>
          <a:p>
            <a:pPr marL="342900" indent="-342900">
              <a:lnSpc>
                <a:spcPct val="80000"/>
              </a:lnSpc>
              <a:spcBef>
                <a:spcPct val="20000"/>
              </a:spcBef>
            </a:pPr>
            <a:r>
              <a:rPr lang="en-US" sz="1650" dirty="0">
                <a:solidFill>
                  <a:srgbClr val="3333FF"/>
                </a:solidFill>
              </a:rPr>
              <a:t/>
            </a:r>
            <a:br>
              <a:rPr lang="en-US" sz="1650" dirty="0">
                <a:solidFill>
                  <a:srgbClr val="3333FF"/>
                </a:solidFill>
              </a:rPr>
            </a:br>
            <a:endParaRPr lang="en-US" sz="1650" dirty="0">
              <a:solidFill>
                <a:srgbClr val="0000FF"/>
              </a:solidFill>
            </a:endParaRPr>
          </a:p>
          <a:p>
            <a:pPr marL="342900" indent="-342900">
              <a:lnSpc>
                <a:spcPct val="80000"/>
              </a:lnSpc>
              <a:spcBef>
                <a:spcPct val="20000"/>
              </a:spcBef>
              <a:buFontTx/>
              <a:buBlip>
                <a:blip r:embed="rId8"/>
              </a:buBlip>
            </a:pPr>
            <a:r>
              <a:rPr lang="en-US" sz="1650" dirty="0" smtClean="0">
                <a:solidFill>
                  <a:srgbClr val="0000FF"/>
                </a:solidFill>
              </a:rPr>
              <a:t>Predictions for all the leading-twist azimuthal spin asymmetries in SIDIS due to T-even TMDs</a:t>
            </a:r>
            <a:r>
              <a:rPr lang="en-US" dirty="0">
                <a:solidFill>
                  <a:srgbClr val="0000FF"/>
                </a:solidFill>
              </a:rPr>
              <a:t/>
            </a:r>
            <a:br>
              <a:rPr lang="en-US" dirty="0">
                <a:solidFill>
                  <a:srgbClr val="0000FF"/>
                </a:solidFill>
              </a:rPr>
            </a:br>
            <a:endParaRPr lang="en-US" dirty="0" smtClean="0">
              <a:solidFill>
                <a:srgbClr val="0000FF"/>
              </a:solidFill>
            </a:endParaRPr>
          </a:p>
          <a:p>
            <a:pPr marL="342900" indent="-342900">
              <a:lnSpc>
                <a:spcPct val="80000"/>
              </a:lnSpc>
              <a:spcBef>
                <a:spcPct val="20000"/>
              </a:spcBef>
            </a:pPr>
            <a:endParaRPr lang="en-US" dirty="0" smtClean="0">
              <a:solidFill>
                <a:srgbClr val="0000FF"/>
              </a:solidFill>
            </a:endParaRPr>
          </a:p>
          <a:p>
            <a:pPr marL="342900" indent="-342900">
              <a:lnSpc>
                <a:spcPct val="80000"/>
              </a:lnSpc>
              <a:spcBef>
                <a:spcPct val="20000"/>
              </a:spcBef>
              <a:buFontTx/>
              <a:buBlip>
                <a:blip r:embed="rId8"/>
              </a:buBlip>
            </a:pPr>
            <a:endParaRPr lang="en-US" dirty="0" smtClean="0">
              <a:solidFill>
                <a:srgbClr val="0000FF"/>
              </a:solidFill>
            </a:endParaRPr>
          </a:p>
          <a:p>
            <a:pPr marL="342900" indent="-342900">
              <a:lnSpc>
                <a:spcPct val="80000"/>
              </a:lnSpc>
              <a:spcBef>
                <a:spcPct val="20000"/>
              </a:spcBef>
              <a:buFontTx/>
              <a:buBlip>
                <a:blip r:embed="rId8"/>
              </a:buBlip>
            </a:pPr>
            <a:endParaRPr lang="en-US" dirty="0" smtClean="0">
              <a:solidFill>
                <a:srgbClr val="0000FF"/>
              </a:solidFill>
            </a:endParaRPr>
          </a:p>
          <a:p>
            <a:pPr marL="342900" indent="-342900">
              <a:lnSpc>
                <a:spcPct val="80000"/>
              </a:lnSpc>
              <a:spcBef>
                <a:spcPct val="20000"/>
              </a:spcBef>
            </a:pPr>
            <a:endParaRPr lang="en-US" dirty="0" smtClean="0">
              <a:solidFill>
                <a:srgbClr val="0000FF"/>
              </a:solidFill>
            </a:endParaRPr>
          </a:p>
          <a:p>
            <a:pPr marL="342900" indent="-342900">
              <a:lnSpc>
                <a:spcPct val="80000"/>
              </a:lnSpc>
              <a:spcBef>
                <a:spcPct val="20000"/>
              </a:spcBef>
              <a:buFontTx/>
              <a:buBlip>
                <a:blip r:embed="rId8"/>
              </a:buBlip>
            </a:pPr>
            <a:endParaRPr lang="en-US" dirty="0" smtClean="0">
              <a:solidFill>
                <a:srgbClr val="0000FF"/>
              </a:solidFill>
            </a:endParaRPr>
          </a:p>
          <a:p>
            <a:pPr marL="342900" indent="-342900">
              <a:lnSpc>
                <a:spcPct val="80000"/>
              </a:lnSpc>
              <a:spcBef>
                <a:spcPct val="20000"/>
              </a:spcBef>
            </a:pPr>
            <a:endParaRPr lang="en-US" dirty="0" smtClean="0">
              <a:solidFill>
                <a:srgbClr val="0000FF"/>
              </a:solidFill>
            </a:endParaRPr>
          </a:p>
          <a:p>
            <a:pPr marL="342900" indent="-342900">
              <a:lnSpc>
                <a:spcPct val="80000"/>
              </a:lnSpc>
              <a:spcBef>
                <a:spcPct val="20000"/>
              </a:spcBef>
            </a:pPr>
            <a:r>
              <a:rPr lang="en-US" dirty="0">
                <a:solidFill>
                  <a:srgbClr val="0000FF"/>
                </a:solidFill>
              </a:rPr>
              <a:t/>
            </a:r>
            <a:br>
              <a:rPr lang="en-US" dirty="0">
                <a:solidFill>
                  <a:srgbClr val="0000FF"/>
                </a:solidFill>
              </a:rPr>
            </a:br>
            <a:r>
              <a:rPr lang="en-US" dirty="0">
                <a:solidFill>
                  <a:srgbClr val="0000FF"/>
                </a:solidFill>
              </a:rPr>
              <a:t/>
            </a:r>
            <a:br>
              <a:rPr lang="en-US" dirty="0">
                <a:solidFill>
                  <a:srgbClr val="0000FF"/>
                </a:solidFill>
              </a:rPr>
            </a:br>
            <a:r>
              <a:rPr lang="en-US" dirty="0">
                <a:solidFill>
                  <a:srgbClr val="0000FF"/>
                </a:solidFill>
              </a:rPr>
              <a:t/>
            </a:r>
            <a:br>
              <a:rPr lang="en-US" dirty="0">
                <a:solidFill>
                  <a:srgbClr val="0000FF"/>
                </a:solidFill>
              </a:rPr>
            </a:br>
            <a:r>
              <a:rPr lang="en-US" dirty="0">
                <a:solidFill>
                  <a:srgbClr val="0000FF"/>
                </a:solidFill>
              </a:rPr>
              <a:t/>
            </a:r>
            <a:br>
              <a:rPr lang="en-US" dirty="0">
                <a:solidFill>
                  <a:srgbClr val="0000FF"/>
                </a:solidFill>
              </a:rPr>
            </a:br>
            <a:r>
              <a:rPr lang="en-US" dirty="0">
                <a:solidFill>
                  <a:srgbClr val="0000FF"/>
                </a:solidFill>
              </a:rPr>
              <a:t/>
            </a:r>
            <a:br>
              <a:rPr lang="en-US" dirty="0">
                <a:solidFill>
                  <a:srgbClr val="0000FF"/>
                </a:solidFill>
              </a:rPr>
            </a:br>
            <a:r>
              <a:rPr lang="en-US" dirty="0" smtClean="0">
                <a:solidFill>
                  <a:srgbClr val="3333FF"/>
                </a:solidFill>
              </a:rPr>
              <a:t> </a:t>
            </a:r>
            <a:endParaRPr lang="en-US" dirty="0">
              <a:solidFill>
                <a:srgbClr val="FF0000"/>
              </a:solidFill>
            </a:endParaRPr>
          </a:p>
          <a:p>
            <a:pPr marL="342900" indent="-342900">
              <a:lnSpc>
                <a:spcPct val="80000"/>
              </a:lnSpc>
              <a:spcBef>
                <a:spcPct val="20000"/>
              </a:spcBef>
            </a:pPr>
            <a:endParaRPr lang="en-US" dirty="0">
              <a:solidFill>
                <a:srgbClr val="0000FF"/>
              </a:solidFill>
            </a:endParaRPr>
          </a:p>
          <a:p>
            <a:pPr marL="342900" indent="-342900">
              <a:lnSpc>
                <a:spcPct val="80000"/>
              </a:lnSpc>
              <a:spcBef>
                <a:spcPct val="20000"/>
              </a:spcBef>
            </a:pPr>
            <a:endParaRPr lang="it-IT" dirty="0">
              <a:solidFill>
                <a:srgbClr val="0000FF"/>
              </a:solidFill>
            </a:endParaRPr>
          </a:p>
        </p:txBody>
      </p:sp>
      <p:grpSp>
        <p:nvGrpSpPr>
          <p:cNvPr id="24" name="Group 23"/>
          <p:cNvGrpSpPr/>
          <p:nvPr/>
        </p:nvGrpSpPr>
        <p:grpSpPr>
          <a:xfrm>
            <a:off x="152400" y="4343400"/>
            <a:ext cx="9220200" cy="1796306"/>
            <a:chOff x="152400" y="4909294"/>
            <a:chExt cx="9220200" cy="1796306"/>
          </a:xfrm>
        </p:grpSpPr>
        <p:sp>
          <p:nvSpPr>
            <p:cNvPr id="44045" name="AutoShape 39"/>
            <p:cNvSpPr>
              <a:spLocks noChangeAspect="1" noChangeArrowheads="1"/>
            </p:cNvSpPr>
            <p:nvPr/>
          </p:nvSpPr>
          <p:spPr bwMode="auto">
            <a:xfrm>
              <a:off x="152400" y="5588489"/>
              <a:ext cx="346075" cy="115888"/>
            </a:xfrm>
            <a:prstGeom prst="rightArrow">
              <a:avLst>
                <a:gd name="adj1" fmla="val 50000"/>
                <a:gd name="adj2" fmla="val 74657"/>
              </a:avLst>
            </a:prstGeom>
            <a:solidFill>
              <a:srgbClr val="FF0000"/>
            </a:solidFill>
            <a:ln w="15875">
              <a:solidFill>
                <a:srgbClr val="0066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44046" name="Text Box 40"/>
            <p:cNvSpPr txBox="1">
              <a:spLocks noChangeArrowheads="1"/>
            </p:cNvSpPr>
            <p:nvPr/>
          </p:nvSpPr>
          <p:spPr bwMode="auto">
            <a:xfrm>
              <a:off x="457200" y="5512289"/>
              <a:ext cx="8534400" cy="558294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>
                <a:lnSpc>
                  <a:spcPct val="80000"/>
                </a:lnSpc>
                <a:spcBef>
                  <a:spcPct val="20000"/>
                </a:spcBef>
              </a:pPr>
              <a:r>
                <a:rPr lang="it-IT" sz="1650" dirty="0" smtClean="0">
                  <a:solidFill>
                    <a:srgbClr val="FF0000"/>
                  </a:solidFill>
                </a:rPr>
                <a:t>Collins asymmetry is the only non-zero within the present day error bars </a:t>
              </a:r>
            </a:p>
            <a:p>
              <a:pPr>
                <a:lnSpc>
                  <a:spcPct val="80000"/>
                </a:lnSpc>
                <a:spcBef>
                  <a:spcPct val="20000"/>
                </a:spcBef>
              </a:pPr>
              <a:r>
                <a:rPr lang="it-IT" sz="1650" dirty="0" smtClean="0">
                  <a:solidFill>
                    <a:srgbClr val="FF0000"/>
                  </a:solidFill>
                  <a:latin typeface="cmsy10"/>
                </a:rPr>
                <a:t>!</a:t>
              </a:r>
              <a:r>
                <a:rPr lang="it-IT" sz="1650" dirty="0" smtClean="0">
                  <a:solidFill>
                    <a:srgbClr val="FF0000"/>
                  </a:solidFill>
                </a:rPr>
                <a:t> very good agreement between model predictions and  exp. data</a:t>
              </a:r>
              <a:endParaRPr lang="it-IT" sz="1650" dirty="0">
                <a:solidFill>
                  <a:srgbClr val="FF0000"/>
                </a:solidFill>
              </a:endParaRPr>
            </a:p>
          </p:txBody>
        </p:sp>
        <p:sp>
          <p:nvSpPr>
            <p:cNvPr id="44047" name="AutoShape 41"/>
            <p:cNvSpPr>
              <a:spLocks noChangeAspect="1" noChangeArrowheads="1"/>
            </p:cNvSpPr>
            <p:nvPr/>
          </p:nvSpPr>
          <p:spPr bwMode="auto">
            <a:xfrm>
              <a:off x="152400" y="6228569"/>
              <a:ext cx="346075" cy="115888"/>
            </a:xfrm>
            <a:prstGeom prst="rightArrow">
              <a:avLst>
                <a:gd name="adj1" fmla="val 50000"/>
                <a:gd name="adj2" fmla="val 74657"/>
              </a:avLst>
            </a:prstGeom>
            <a:solidFill>
              <a:srgbClr val="FF0000"/>
            </a:solidFill>
            <a:ln w="15875">
              <a:solidFill>
                <a:srgbClr val="0066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44048" name="Text Box 42"/>
            <p:cNvSpPr txBox="1">
              <a:spLocks noChangeArrowheads="1"/>
            </p:cNvSpPr>
            <p:nvPr/>
          </p:nvSpPr>
          <p:spPr bwMode="auto">
            <a:xfrm>
              <a:off x="533400" y="6198089"/>
              <a:ext cx="8686800" cy="507511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>
                <a:lnSpc>
                  <a:spcPct val="80000"/>
                </a:lnSpc>
                <a:spcBef>
                  <a:spcPct val="20000"/>
                </a:spcBef>
              </a:pPr>
              <a:r>
                <a:rPr lang="en-US" dirty="0" smtClean="0">
                  <a:solidFill>
                    <a:srgbClr val="FF0000"/>
                  </a:solidFill>
                  <a:latin typeface="Arial"/>
                </a:rPr>
                <a:t>                                           </a:t>
              </a:r>
              <a:r>
                <a:rPr lang="en-US" dirty="0" smtClean="0">
                  <a:solidFill>
                    <a:srgbClr val="FF0000"/>
                  </a:solidFill>
                </a:rPr>
                <a:t>:    </a:t>
              </a:r>
              <a:r>
                <a:rPr lang="en-US" sz="1650" dirty="0" smtClean="0">
                  <a:solidFill>
                    <a:srgbClr val="FF0000"/>
                  </a:solidFill>
                </a:rPr>
                <a:t>:available exp. data compatible with zero within error bars</a:t>
              </a:r>
              <a:br>
                <a:rPr lang="en-US" sz="1650" dirty="0" smtClean="0">
                  <a:solidFill>
                    <a:srgbClr val="FF0000"/>
                  </a:solidFill>
                </a:rPr>
              </a:br>
              <a:r>
                <a:rPr lang="en-US" sz="1650" dirty="0" smtClean="0">
                  <a:solidFill>
                    <a:srgbClr val="FF0000"/>
                  </a:solidFill>
                  <a:latin typeface="cmsy10"/>
                </a:rPr>
                <a:t>!</a:t>
              </a:r>
              <a:r>
                <a:rPr lang="en-US" sz="1650" dirty="0" smtClean="0">
                  <a:solidFill>
                    <a:srgbClr val="FF0000"/>
                  </a:solidFill>
                </a:rPr>
                <a:t> model results with “approximate” evolution are compatible with data </a:t>
              </a:r>
              <a:endParaRPr lang="it-IT" sz="1650" dirty="0">
                <a:solidFill>
                  <a:srgbClr val="FF0000"/>
                </a:solidFill>
              </a:endParaRPr>
            </a:p>
          </p:txBody>
        </p:sp>
        <p:pic>
          <p:nvPicPr>
            <p:cNvPr id="17" name="Picture 38" descr="txp_fig"/>
            <p:cNvPicPr>
              <a:picLocks noChangeAspect="1" noChangeArrowheads="1"/>
            </p:cNvPicPr>
            <p:nvPr>
              <p:custDataLst>
                <p:tags r:id="rId1"/>
              </p:custDataLst>
            </p:nvPr>
          </p:nvPicPr>
          <p:blipFill>
            <a:blip r:embed="rId9"/>
            <a:srcRect/>
            <a:stretch>
              <a:fillRect/>
            </a:stretch>
          </p:blipFill>
          <p:spPr bwMode="auto">
            <a:xfrm>
              <a:off x="2514600" y="6139351"/>
              <a:ext cx="880112" cy="25763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</p:pic>
        <p:pic>
          <p:nvPicPr>
            <p:cNvPr id="22" name="Picture 21" descr="txp_fig"/>
            <p:cNvPicPr>
              <a:picLocks noChangeAspect="1"/>
            </p:cNvPicPr>
            <p:nvPr>
              <p:custDataLst>
                <p:tags r:id="rId2"/>
              </p:custDataLst>
            </p:nvPr>
          </p:nvPicPr>
          <p:blipFill>
            <a:blip r:embed="rId10"/>
            <a:stretch>
              <a:fillRect/>
            </a:stretch>
          </p:blipFill>
          <p:spPr bwMode="auto">
            <a:xfrm>
              <a:off x="560256" y="6177591"/>
              <a:ext cx="1039944" cy="249053"/>
            </a:xfrm>
            <a:prstGeom prst="rect">
              <a:avLst/>
            </a:prstGeom>
            <a:noFill/>
            <a:ln/>
            <a:effectLst/>
          </p:spPr>
        </p:pic>
        <p:pic>
          <p:nvPicPr>
            <p:cNvPr id="23" name="Picture 22" descr="txp_fig"/>
            <p:cNvPicPr>
              <a:picLocks noChangeAspect="1"/>
            </p:cNvPicPr>
            <p:nvPr>
              <p:custDataLst>
                <p:tags r:id="rId3"/>
              </p:custDataLst>
            </p:nvPr>
          </p:nvPicPr>
          <p:blipFill>
            <a:blip r:embed="rId11"/>
            <a:stretch>
              <a:fillRect/>
            </a:stretch>
          </p:blipFill>
          <p:spPr bwMode="auto">
            <a:xfrm>
              <a:off x="1752600" y="6139351"/>
              <a:ext cx="729161" cy="257634"/>
            </a:xfrm>
            <a:prstGeom prst="rect">
              <a:avLst/>
            </a:prstGeom>
            <a:noFill/>
            <a:ln/>
            <a:effectLst/>
          </p:spPr>
        </p:pic>
        <p:grpSp>
          <p:nvGrpSpPr>
            <p:cNvPr id="21" name="Group 20"/>
            <p:cNvGrpSpPr/>
            <p:nvPr/>
          </p:nvGrpSpPr>
          <p:grpSpPr>
            <a:xfrm>
              <a:off x="152400" y="4909294"/>
              <a:ext cx="9220200" cy="500906"/>
              <a:chOff x="152400" y="4081951"/>
              <a:chExt cx="9220200" cy="500906"/>
            </a:xfrm>
          </p:grpSpPr>
          <p:sp>
            <p:nvSpPr>
              <p:cNvPr id="44040" name="AutoShape 31"/>
              <p:cNvSpPr>
                <a:spLocks noChangeAspect="1" noChangeArrowheads="1"/>
              </p:cNvSpPr>
              <p:nvPr/>
            </p:nvSpPr>
            <p:spPr bwMode="auto">
              <a:xfrm>
                <a:off x="152400" y="4191000"/>
                <a:ext cx="346075" cy="115887"/>
              </a:xfrm>
              <a:prstGeom prst="rightArrow">
                <a:avLst>
                  <a:gd name="adj1" fmla="val 50000"/>
                  <a:gd name="adj2" fmla="val 74658"/>
                </a:avLst>
              </a:prstGeom>
              <a:solidFill>
                <a:srgbClr val="FF0000"/>
              </a:solidFill>
              <a:ln w="15875">
                <a:solidFill>
                  <a:srgbClr val="0066FF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 dirty="0"/>
              </a:p>
            </p:txBody>
          </p:sp>
          <p:sp>
            <p:nvSpPr>
              <p:cNvPr id="44041" name="Text Box 32"/>
              <p:cNvSpPr txBox="1">
                <a:spLocks noChangeArrowheads="1"/>
              </p:cNvSpPr>
              <p:nvPr/>
            </p:nvSpPr>
            <p:spPr bwMode="auto">
              <a:xfrm>
                <a:off x="533400" y="4081951"/>
                <a:ext cx="8839200" cy="500906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>
                  <a:lnSpc>
                    <a:spcPct val="80000"/>
                  </a:lnSpc>
                  <a:spcBef>
                    <a:spcPct val="20000"/>
                  </a:spcBef>
                </a:pPr>
                <a:r>
                  <a:rPr lang="en-US" dirty="0" smtClean="0">
                    <a:solidFill>
                      <a:srgbClr val="FF0000"/>
                    </a:solidFill>
                  </a:rPr>
                  <a:t>       </a:t>
                </a:r>
                <a:r>
                  <a:rPr lang="en-US" sz="1650" dirty="0" smtClean="0">
                    <a:solidFill>
                      <a:srgbClr val="FF0000"/>
                    </a:solidFill>
                  </a:rPr>
                  <a:t>and</a:t>
                </a:r>
                <a:r>
                  <a:rPr lang="en-US" dirty="0" smtClean="0">
                    <a:solidFill>
                      <a:srgbClr val="FF0000"/>
                    </a:solidFill>
                  </a:rPr>
                  <a:t>   :    </a:t>
                </a:r>
                <a:r>
                  <a:rPr lang="en-US" sz="1650" dirty="0" smtClean="0">
                    <a:solidFill>
                      <a:srgbClr val="FF0000"/>
                    </a:solidFill>
                  </a:rPr>
                  <a:t>the model is capable to describe the data in the valence region with </a:t>
                </a:r>
                <a:br>
                  <a:rPr lang="en-US" sz="1650" dirty="0" smtClean="0">
                    <a:solidFill>
                      <a:srgbClr val="FF0000"/>
                    </a:solidFill>
                  </a:rPr>
                </a:br>
                <a:r>
                  <a:rPr lang="en-US" sz="1650" dirty="0" smtClean="0">
                    <a:solidFill>
                      <a:srgbClr val="FF0000"/>
                    </a:solidFill>
                  </a:rPr>
                  <a:t>accuracy of 20-30%</a:t>
                </a:r>
                <a:endParaRPr lang="it-IT" sz="1650" dirty="0">
                  <a:solidFill>
                    <a:srgbClr val="FF0000"/>
                  </a:solidFill>
                </a:endParaRPr>
              </a:p>
            </p:txBody>
          </p:sp>
          <p:pic>
            <p:nvPicPr>
              <p:cNvPr id="26" name="Picture 25" descr="txp_fig"/>
              <p:cNvPicPr>
                <a:picLocks noChangeAspect="1"/>
              </p:cNvPicPr>
              <p:nvPr>
                <p:custDataLst>
                  <p:tags r:id="rId4"/>
                </p:custDataLst>
              </p:nvPr>
            </p:nvPicPr>
            <p:blipFill>
              <a:blip r:embed="rId12"/>
              <a:stretch>
                <a:fillRect/>
              </a:stretch>
            </p:blipFill>
            <p:spPr bwMode="auto">
              <a:xfrm>
                <a:off x="609600" y="4099560"/>
                <a:ext cx="329049" cy="169057"/>
              </a:xfrm>
              <a:prstGeom prst="rect">
                <a:avLst/>
              </a:prstGeom>
              <a:noFill/>
              <a:ln/>
              <a:effectLst/>
            </p:spPr>
          </p:pic>
          <p:pic>
            <p:nvPicPr>
              <p:cNvPr id="28" name="Picture 27" descr="txp_fig"/>
              <p:cNvPicPr>
                <a:picLocks noChangeAspect="1"/>
              </p:cNvPicPr>
              <p:nvPr>
                <p:custDataLst>
                  <p:tags r:id="rId5"/>
                </p:custDataLst>
              </p:nvPr>
            </p:nvPicPr>
            <p:blipFill>
              <a:blip r:embed="rId13"/>
              <a:stretch>
                <a:fillRect/>
              </a:stretch>
            </p:blipFill>
            <p:spPr bwMode="auto">
              <a:xfrm>
                <a:off x="1447800" y="4098052"/>
                <a:ext cx="204366" cy="169148"/>
              </a:xfrm>
              <a:prstGeom prst="rect">
                <a:avLst/>
              </a:prstGeom>
              <a:noFill/>
              <a:ln/>
              <a:effectLst/>
            </p:spPr>
          </p:pic>
        </p:grpSp>
      </p:grpSp>
      <p:sp>
        <p:nvSpPr>
          <p:cNvPr id="19" name="Rectangle 4"/>
          <p:cNvSpPr>
            <a:spLocks noChangeArrowheads="1"/>
          </p:cNvSpPr>
          <p:nvPr/>
        </p:nvSpPr>
        <p:spPr bwMode="auto">
          <a:xfrm>
            <a:off x="228600" y="2743200"/>
            <a:ext cx="9144000" cy="838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lnSpc>
                <a:spcPct val="80000"/>
              </a:lnSpc>
              <a:spcBef>
                <a:spcPct val="20000"/>
              </a:spcBef>
              <a:buClr>
                <a:srgbClr val="FF0000"/>
              </a:buClr>
              <a:buFont typeface="Wingdings" pitchFamily="2" charset="2"/>
              <a:buChar char="Ø"/>
            </a:pPr>
            <a:r>
              <a:rPr lang="en-US" sz="1650" dirty="0" smtClean="0">
                <a:solidFill>
                  <a:srgbClr val="FF0000"/>
                </a:solidFill>
              </a:rPr>
              <a:t>representation in terms of overlap of LCWF with different orbital angular momentum</a:t>
            </a:r>
          </a:p>
          <a:p>
            <a:pPr marL="342900" indent="-342900">
              <a:lnSpc>
                <a:spcPct val="80000"/>
              </a:lnSpc>
              <a:spcBef>
                <a:spcPct val="20000"/>
              </a:spcBef>
              <a:buClr>
                <a:srgbClr val="FF0000"/>
              </a:buClr>
            </a:pPr>
            <a:r>
              <a:rPr lang="en-US" sz="1650" dirty="0" smtClean="0">
                <a:solidFill>
                  <a:srgbClr val="FF0000"/>
                </a:solidFill>
              </a:rPr>
              <a:t> </a:t>
            </a:r>
          </a:p>
          <a:p>
            <a:pPr marL="342900" indent="-342900">
              <a:lnSpc>
                <a:spcPct val="80000"/>
              </a:lnSpc>
              <a:spcBef>
                <a:spcPct val="20000"/>
              </a:spcBef>
              <a:buClr>
                <a:srgbClr val="FF0000"/>
              </a:buClr>
              <a:buFont typeface="Wingdings" pitchFamily="2" charset="2"/>
              <a:buChar char="Ø"/>
            </a:pPr>
            <a:r>
              <a:rPr lang="en-US" sz="1650" dirty="0" smtClean="0">
                <a:solidFill>
                  <a:srgbClr val="FF0000"/>
                </a:solidFill>
              </a:rPr>
              <a:t>predictions for T-odd TMDs consistent with phenomenological </a:t>
            </a:r>
            <a:r>
              <a:rPr lang="en-US" sz="1650" dirty="0" err="1" smtClean="0">
                <a:solidFill>
                  <a:srgbClr val="FF0000"/>
                </a:solidFill>
              </a:rPr>
              <a:t>parametrizations</a:t>
            </a:r>
            <a:r>
              <a:rPr lang="en-US" sz="1650" dirty="0" smtClean="0">
                <a:solidFill>
                  <a:srgbClr val="FF0000"/>
                </a:solidFill>
              </a:rPr>
              <a:t>   </a:t>
            </a:r>
          </a:p>
        </p:txBody>
      </p:sp>
      <p:sp>
        <p:nvSpPr>
          <p:cNvPr id="20" name="Rectangle 4"/>
          <p:cNvSpPr>
            <a:spLocks noChangeArrowheads="1"/>
          </p:cNvSpPr>
          <p:nvPr/>
        </p:nvSpPr>
        <p:spPr bwMode="auto">
          <a:xfrm>
            <a:off x="381000" y="1143000"/>
            <a:ext cx="9144000" cy="838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lnSpc>
                <a:spcPct val="80000"/>
              </a:lnSpc>
              <a:spcBef>
                <a:spcPct val="20000"/>
              </a:spcBef>
              <a:buClr>
                <a:srgbClr val="FF0000"/>
              </a:buClr>
              <a:buFont typeface="Wingdings" pitchFamily="2" charset="2"/>
              <a:buChar char="Ø"/>
            </a:pPr>
            <a:r>
              <a:rPr lang="en-US" sz="1650" dirty="0" smtClean="0">
                <a:solidFill>
                  <a:srgbClr val="FF0000"/>
                </a:solidFill>
              </a:rPr>
              <a:t>s</a:t>
            </a:r>
            <a:r>
              <a:rPr lang="en-US" sz="1650" smtClean="0">
                <a:solidFill>
                  <a:srgbClr val="FF0000"/>
                </a:solidFill>
              </a:rPr>
              <a:t>pherical </a:t>
            </a:r>
            <a:r>
              <a:rPr lang="en-US" sz="1650" dirty="0" smtClean="0">
                <a:solidFill>
                  <a:srgbClr val="FF0000"/>
                </a:solidFill>
              </a:rPr>
              <a:t>symmetry of the models is a sufficient but not necessary condition</a:t>
            </a:r>
            <a:br>
              <a:rPr lang="en-US" sz="1650" dirty="0" smtClean="0">
                <a:solidFill>
                  <a:srgbClr val="FF0000"/>
                </a:solidFill>
              </a:rPr>
            </a:br>
            <a:endParaRPr lang="en-US" sz="1650" dirty="0" smtClean="0">
              <a:solidFill>
                <a:srgbClr val="FF0000"/>
              </a:solidFill>
            </a:endParaRPr>
          </a:p>
          <a:p>
            <a:pPr marL="342900" indent="-342900">
              <a:lnSpc>
                <a:spcPct val="80000"/>
              </a:lnSpc>
              <a:spcBef>
                <a:spcPct val="20000"/>
              </a:spcBef>
              <a:buClr>
                <a:srgbClr val="FF0000"/>
              </a:buClr>
              <a:buFont typeface="Wingdings" pitchFamily="2" charset="2"/>
              <a:buChar char="Ø"/>
            </a:pPr>
            <a:r>
              <a:rPr lang="en-US" sz="1650" dirty="0" smtClean="0">
                <a:solidFill>
                  <a:srgbClr val="FF0000"/>
                </a:solidFill>
              </a:rPr>
              <a:t> useful guideline for parametrizations of quark contributions to TMDs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Text Box 4"/>
          <p:cNvSpPr txBox="1">
            <a:spLocks noChangeArrowheads="1"/>
          </p:cNvSpPr>
          <p:nvPr/>
        </p:nvSpPr>
        <p:spPr bwMode="auto">
          <a:xfrm>
            <a:off x="838200" y="2438400"/>
            <a:ext cx="7391400" cy="5191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sz="2800" dirty="0"/>
              <a:t>BACKUP SLIDES</a:t>
            </a:r>
            <a:endParaRPr lang="it-IT" sz="28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24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  <a:t>Gaussian Ansatz</a:t>
            </a:r>
            <a:endParaRPr lang="it-IT" sz="2400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cs typeface="Arial" pitchFamily="34" charset="0"/>
            </a:endParaRPr>
          </a:p>
        </p:txBody>
      </p:sp>
      <p:sp>
        <p:nvSpPr>
          <p:cNvPr id="5" name="Rectangle 344"/>
          <p:cNvSpPr>
            <a:spLocks noChangeArrowheads="1"/>
          </p:cNvSpPr>
          <p:nvPr/>
        </p:nvSpPr>
        <p:spPr bwMode="auto">
          <a:xfrm>
            <a:off x="46038" y="479425"/>
            <a:ext cx="9021762" cy="45720"/>
          </a:xfrm>
          <a:prstGeom prst="rect">
            <a:avLst/>
          </a:prstGeom>
          <a:gradFill rotWithShape="1">
            <a:gsLst>
              <a:gs pos="0">
                <a:srgbClr val="FF0000"/>
              </a:gs>
              <a:gs pos="100000">
                <a:schemeClr val="bg1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spcBef>
                <a:spcPct val="0"/>
              </a:spcBef>
            </a:pPr>
            <a:r>
              <a:rPr lang="en-US" sz="4400" dirty="0">
                <a:solidFill>
                  <a:schemeClr val="tx2"/>
                </a:solidFill>
                <a:latin typeface="Arial" charset="0"/>
              </a:rPr>
              <a:t/>
            </a:r>
            <a:br>
              <a:rPr lang="en-US" sz="4400" dirty="0">
                <a:solidFill>
                  <a:schemeClr val="tx2"/>
                </a:solidFill>
                <a:latin typeface="Arial" charset="0"/>
              </a:rPr>
            </a:br>
            <a:endParaRPr lang="it-IT" sz="4400">
              <a:solidFill>
                <a:schemeClr val="tx2"/>
              </a:solidFill>
              <a:latin typeface="Arial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28600" y="685800"/>
            <a:ext cx="9144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Font typeface="Wingdings" pitchFamily="2" charset="2"/>
              <a:buChar char="Ø"/>
            </a:pPr>
            <a:r>
              <a:rPr lang="en-US" dirty="0" smtClean="0"/>
              <a:t> k</a:t>
            </a:r>
            <a:r>
              <a:rPr lang="en-US" baseline="-25000" dirty="0" smtClean="0">
                <a:latin typeface="cmsy10"/>
              </a:rPr>
              <a:t>?</a:t>
            </a:r>
            <a:r>
              <a:rPr lang="en-US" dirty="0" smtClean="0"/>
              <a:t> dependence of the model is not of gaussian form</a:t>
            </a:r>
          </a:p>
          <a:p>
            <a:pPr>
              <a:buFont typeface="Wingdings" pitchFamily="2" charset="2"/>
              <a:buChar char="Ø"/>
            </a:pPr>
            <a:r>
              <a:rPr lang="en-US" dirty="0" smtClean="0"/>
              <a:t> how well can it be approximated by a gaussian form? </a:t>
            </a:r>
            <a:endParaRPr lang="en-US" dirty="0"/>
          </a:p>
        </p:txBody>
      </p:sp>
      <p:pic>
        <p:nvPicPr>
          <p:cNvPr id="95" name="Picture 94" descr="txp_fi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6"/>
          <a:stretch>
            <a:fillRect/>
          </a:stretch>
        </p:blipFill>
        <p:spPr bwMode="auto">
          <a:xfrm>
            <a:off x="2504722" y="1766865"/>
            <a:ext cx="4174617" cy="2209608"/>
          </a:xfrm>
          <a:prstGeom prst="rect">
            <a:avLst/>
          </a:prstGeom>
          <a:noFill/>
          <a:ln/>
          <a:effectLst/>
        </p:spPr>
      </p:pic>
      <p:sp>
        <p:nvSpPr>
          <p:cNvPr id="45" name="TextBox 44"/>
          <p:cNvSpPr txBox="1"/>
          <p:nvPr/>
        </p:nvSpPr>
        <p:spPr bwMode="auto">
          <a:xfrm>
            <a:off x="7010400" y="1837391"/>
            <a:ext cx="2179320" cy="3724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9900CC"/>
                </a:solidFill>
              </a:rPr>
              <a:t>=1 in Gauss Ansatz</a:t>
            </a:r>
            <a:endParaRPr lang="en-US" dirty="0">
              <a:solidFill>
                <a:srgbClr val="9900CC"/>
              </a:solidFill>
            </a:endParaRPr>
          </a:p>
        </p:txBody>
      </p:sp>
      <p:grpSp>
        <p:nvGrpSpPr>
          <p:cNvPr id="2" name="Group 98"/>
          <p:cNvGrpSpPr/>
          <p:nvPr/>
        </p:nvGrpSpPr>
        <p:grpSpPr>
          <a:xfrm>
            <a:off x="81268" y="4257675"/>
            <a:ext cx="9362562" cy="2447925"/>
            <a:chOff x="81268" y="4257675"/>
            <a:chExt cx="9362562" cy="2447925"/>
          </a:xfrm>
        </p:grpSpPr>
        <p:sp>
          <p:nvSpPr>
            <p:cNvPr id="145" name="Line 6"/>
            <p:cNvSpPr>
              <a:spLocks noChangeShapeType="1"/>
            </p:cNvSpPr>
            <p:nvPr/>
          </p:nvSpPr>
          <p:spPr bwMode="auto">
            <a:xfrm>
              <a:off x="152400" y="5054025"/>
              <a:ext cx="381000" cy="0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>
              <a:spAutoFit/>
            </a:bodyPr>
            <a:lstStyle/>
            <a:p>
              <a:endParaRPr lang="en-US" dirty="0"/>
            </a:p>
          </p:txBody>
        </p:sp>
        <p:sp>
          <p:nvSpPr>
            <p:cNvPr id="148" name="Line 6"/>
            <p:cNvSpPr>
              <a:spLocks noChangeShapeType="1"/>
            </p:cNvSpPr>
            <p:nvPr/>
          </p:nvSpPr>
          <p:spPr bwMode="auto">
            <a:xfrm>
              <a:off x="152400" y="5511225"/>
              <a:ext cx="381000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spAutoFit/>
            </a:bodyPr>
            <a:lstStyle/>
            <a:p>
              <a:endParaRPr lang="en-US" dirty="0"/>
            </a:p>
          </p:txBody>
        </p:sp>
        <p:grpSp>
          <p:nvGrpSpPr>
            <p:cNvPr id="4" name="Group 97"/>
            <p:cNvGrpSpPr/>
            <p:nvPr/>
          </p:nvGrpSpPr>
          <p:grpSpPr bwMode="auto">
            <a:xfrm>
              <a:off x="81268" y="4257675"/>
              <a:ext cx="9362562" cy="2447925"/>
              <a:chOff x="86238" y="4257675"/>
              <a:chExt cx="9362562" cy="2447925"/>
            </a:xfrm>
          </p:grpSpPr>
          <p:grpSp>
            <p:nvGrpSpPr>
              <p:cNvPr id="6" name="Group 153"/>
              <p:cNvGrpSpPr/>
              <p:nvPr/>
            </p:nvGrpSpPr>
            <p:grpSpPr bwMode="auto">
              <a:xfrm>
                <a:off x="3276600" y="4257675"/>
                <a:ext cx="2576512" cy="2447925"/>
                <a:chOff x="3792538" y="4257675"/>
                <a:chExt cx="2576512" cy="2447925"/>
              </a:xfrm>
            </p:grpSpPr>
            <p:grpSp>
              <p:nvGrpSpPr>
                <p:cNvPr id="7" name="Group 140"/>
                <p:cNvGrpSpPr/>
                <p:nvPr/>
              </p:nvGrpSpPr>
              <p:grpSpPr bwMode="auto">
                <a:xfrm>
                  <a:off x="3792538" y="4257675"/>
                  <a:ext cx="2576512" cy="2447925"/>
                  <a:chOff x="3792538" y="4170363"/>
                  <a:chExt cx="2576512" cy="2447925"/>
                </a:xfrm>
              </p:grpSpPr>
              <p:sp>
                <p:nvSpPr>
                  <p:cNvPr id="2054" name="Rectangle 6"/>
                  <p:cNvSpPr>
                    <a:spLocks noChangeArrowheads="1"/>
                  </p:cNvSpPr>
                  <p:nvPr/>
                </p:nvSpPr>
                <p:spPr bwMode="auto">
                  <a:xfrm>
                    <a:off x="4068763" y="4217988"/>
                    <a:ext cx="2266950" cy="2266950"/>
                  </a:xfrm>
                  <a:prstGeom prst="rect">
                    <a:avLst/>
                  </a:prstGeom>
                  <a:noFill/>
                  <a:ln w="3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055" name="Line 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068763" y="4217988"/>
                    <a:ext cx="1587" cy="226695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056" name="Line 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068763" y="6484938"/>
                    <a:ext cx="47625" cy="1588"/>
                  </a:xfrm>
                  <a:prstGeom prst="line">
                    <a:avLst/>
                  </a:prstGeom>
                  <a:noFill/>
                  <a:ln w="1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057" name="Line 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067175" y="6372225"/>
                    <a:ext cx="25400" cy="1588"/>
                  </a:xfrm>
                  <a:prstGeom prst="line">
                    <a:avLst/>
                  </a:prstGeom>
                  <a:noFill/>
                  <a:ln w="1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058" name="Line 1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067175" y="6259513"/>
                    <a:ext cx="25400" cy="1588"/>
                  </a:xfrm>
                  <a:prstGeom prst="line">
                    <a:avLst/>
                  </a:prstGeom>
                  <a:noFill/>
                  <a:ln w="1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059" name="Line 1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067175" y="6145213"/>
                    <a:ext cx="25400" cy="1588"/>
                  </a:xfrm>
                  <a:prstGeom prst="line">
                    <a:avLst/>
                  </a:prstGeom>
                  <a:noFill/>
                  <a:ln w="1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060" name="Line 1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068763" y="6032500"/>
                    <a:ext cx="47625" cy="1588"/>
                  </a:xfrm>
                  <a:prstGeom prst="line">
                    <a:avLst/>
                  </a:prstGeom>
                  <a:noFill/>
                  <a:ln w="1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061" name="Line 1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067175" y="5919788"/>
                    <a:ext cx="25400" cy="1588"/>
                  </a:xfrm>
                  <a:prstGeom prst="line">
                    <a:avLst/>
                  </a:prstGeom>
                  <a:noFill/>
                  <a:ln w="1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062" name="Line 1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067175" y="5807075"/>
                    <a:ext cx="25400" cy="1588"/>
                  </a:xfrm>
                  <a:prstGeom prst="line">
                    <a:avLst/>
                  </a:prstGeom>
                  <a:noFill/>
                  <a:ln w="1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063" name="Line 1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067175" y="5691188"/>
                    <a:ext cx="25400" cy="1588"/>
                  </a:xfrm>
                  <a:prstGeom prst="line">
                    <a:avLst/>
                  </a:prstGeom>
                  <a:noFill/>
                  <a:ln w="1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064" name="Line 1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068763" y="5578475"/>
                    <a:ext cx="47625" cy="1588"/>
                  </a:xfrm>
                  <a:prstGeom prst="line">
                    <a:avLst/>
                  </a:prstGeom>
                  <a:noFill/>
                  <a:ln w="1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065" name="Line 1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067175" y="5465763"/>
                    <a:ext cx="25400" cy="1588"/>
                  </a:xfrm>
                  <a:prstGeom prst="line">
                    <a:avLst/>
                  </a:prstGeom>
                  <a:noFill/>
                  <a:ln w="1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066" name="Line 1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067175" y="5351463"/>
                    <a:ext cx="25400" cy="1588"/>
                  </a:xfrm>
                  <a:prstGeom prst="line">
                    <a:avLst/>
                  </a:prstGeom>
                  <a:noFill/>
                  <a:ln w="1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067" name="Line 1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067175" y="5240338"/>
                    <a:ext cx="25400" cy="1588"/>
                  </a:xfrm>
                  <a:prstGeom prst="line">
                    <a:avLst/>
                  </a:prstGeom>
                  <a:noFill/>
                  <a:ln w="1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068" name="Line 2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068763" y="5126038"/>
                    <a:ext cx="47625" cy="1588"/>
                  </a:xfrm>
                  <a:prstGeom prst="line">
                    <a:avLst/>
                  </a:prstGeom>
                  <a:noFill/>
                  <a:ln w="1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069" name="Line 2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067175" y="5013325"/>
                    <a:ext cx="25400" cy="1588"/>
                  </a:xfrm>
                  <a:prstGeom prst="line">
                    <a:avLst/>
                  </a:prstGeom>
                  <a:noFill/>
                  <a:ln w="1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070" name="Line 2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067175" y="4897438"/>
                    <a:ext cx="25400" cy="1588"/>
                  </a:xfrm>
                  <a:prstGeom prst="line">
                    <a:avLst/>
                  </a:prstGeom>
                  <a:noFill/>
                  <a:ln w="1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071" name="Line 2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067175" y="4784725"/>
                    <a:ext cx="25400" cy="1588"/>
                  </a:xfrm>
                  <a:prstGeom prst="line">
                    <a:avLst/>
                  </a:prstGeom>
                  <a:noFill/>
                  <a:ln w="1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072" name="Line 2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068763" y="4672013"/>
                    <a:ext cx="47625" cy="1588"/>
                  </a:xfrm>
                  <a:prstGeom prst="line">
                    <a:avLst/>
                  </a:prstGeom>
                  <a:noFill/>
                  <a:ln w="1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073" name="Line 2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067175" y="4559300"/>
                    <a:ext cx="25400" cy="1588"/>
                  </a:xfrm>
                  <a:prstGeom prst="line">
                    <a:avLst/>
                  </a:prstGeom>
                  <a:noFill/>
                  <a:ln w="1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074" name="Line 2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067175" y="4446588"/>
                    <a:ext cx="25400" cy="1588"/>
                  </a:xfrm>
                  <a:prstGeom prst="line">
                    <a:avLst/>
                  </a:prstGeom>
                  <a:noFill/>
                  <a:ln w="1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075" name="Line 2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067175" y="4333875"/>
                    <a:ext cx="25400" cy="1588"/>
                  </a:xfrm>
                  <a:prstGeom prst="line">
                    <a:avLst/>
                  </a:prstGeom>
                  <a:noFill/>
                  <a:ln w="1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076" name="Line 2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068763" y="4219575"/>
                    <a:ext cx="47625" cy="1588"/>
                  </a:xfrm>
                  <a:prstGeom prst="line">
                    <a:avLst/>
                  </a:prstGeom>
                  <a:noFill/>
                  <a:ln w="1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077" name="Freeform 29"/>
                  <p:cNvSpPr>
                    <a:spLocks noEditPoints="1"/>
                  </p:cNvSpPr>
                  <p:nvPr/>
                </p:nvSpPr>
                <p:spPr bwMode="auto">
                  <a:xfrm>
                    <a:off x="3970338" y="6437313"/>
                    <a:ext cx="60325" cy="98425"/>
                  </a:xfrm>
                  <a:custGeom>
                    <a:avLst/>
                    <a:gdLst/>
                    <a:ahLst/>
                    <a:cxnLst>
                      <a:cxn ang="0">
                        <a:pos x="38" y="31"/>
                      </a:cxn>
                      <a:cxn ang="0">
                        <a:pos x="38" y="40"/>
                      </a:cxn>
                      <a:cxn ang="0">
                        <a:pos x="35" y="48"/>
                      </a:cxn>
                      <a:cxn ang="0">
                        <a:pos x="34" y="52"/>
                      </a:cxn>
                      <a:cxn ang="0">
                        <a:pos x="32" y="56"/>
                      </a:cxn>
                      <a:cxn ang="0">
                        <a:pos x="28" y="59"/>
                      </a:cxn>
                      <a:cxn ang="0">
                        <a:pos x="26" y="60"/>
                      </a:cxn>
                      <a:cxn ang="0">
                        <a:pos x="24" y="61"/>
                      </a:cxn>
                      <a:cxn ang="0">
                        <a:pos x="22" y="62"/>
                      </a:cxn>
                      <a:cxn ang="0">
                        <a:pos x="20" y="62"/>
                      </a:cxn>
                      <a:cxn ang="0">
                        <a:pos x="19" y="62"/>
                      </a:cxn>
                      <a:cxn ang="0">
                        <a:pos x="17" y="62"/>
                      </a:cxn>
                      <a:cxn ang="0">
                        <a:pos x="13" y="61"/>
                      </a:cxn>
                      <a:cxn ang="0">
                        <a:pos x="11" y="60"/>
                      </a:cxn>
                      <a:cxn ang="0">
                        <a:pos x="7" y="56"/>
                      </a:cxn>
                      <a:cxn ang="0">
                        <a:pos x="6" y="54"/>
                      </a:cxn>
                      <a:cxn ang="0">
                        <a:pos x="3" y="50"/>
                      </a:cxn>
                      <a:cxn ang="0">
                        <a:pos x="2" y="46"/>
                      </a:cxn>
                      <a:cxn ang="0">
                        <a:pos x="1" y="39"/>
                      </a:cxn>
                      <a:cxn ang="0">
                        <a:pos x="0" y="32"/>
                      </a:cxn>
                      <a:cxn ang="0">
                        <a:pos x="1" y="23"/>
                      </a:cxn>
                      <a:cxn ang="0">
                        <a:pos x="3" y="14"/>
                      </a:cxn>
                      <a:cxn ang="0">
                        <a:pos x="6" y="8"/>
                      </a:cxn>
                      <a:cxn ang="0">
                        <a:pos x="11" y="2"/>
                      </a:cxn>
                      <a:cxn ang="0">
                        <a:pos x="14" y="1"/>
                      </a:cxn>
                      <a:cxn ang="0">
                        <a:pos x="19" y="0"/>
                      </a:cxn>
                      <a:cxn ang="0">
                        <a:pos x="24" y="1"/>
                      </a:cxn>
                      <a:cxn ang="0">
                        <a:pos x="29" y="4"/>
                      </a:cxn>
                      <a:cxn ang="0">
                        <a:pos x="31" y="6"/>
                      </a:cxn>
                      <a:cxn ang="0">
                        <a:pos x="32" y="8"/>
                      </a:cxn>
                      <a:cxn ang="0">
                        <a:pos x="34" y="10"/>
                      </a:cxn>
                      <a:cxn ang="0">
                        <a:pos x="35" y="14"/>
                      </a:cxn>
                      <a:cxn ang="0">
                        <a:pos x="38" y="22"/>
                      </a:cxn>
                      <a:cxn ang="0">
                        <a:pos x="38" y="31"/>
                      </a:cxn>
                      <a:cxn ang="0">
                        <a:pos x="25" y="31"/>
                      </a:cxn>
                      <a:cxn ang="0">
                        <a:pos x="25" y="10"/>
                      </a:cxn>
                      <a:cxn ang="0">
                        <a:pos x="24" y="7"/>
                      </a:cxn>
                      <a:cxn ang="0">
                        <a:pos x="24" y="6"/>
                      </a:cxn>
                      <a:cxn ang="0">
                        <a:pos x="22" y="4"/>
                      </a:cxn>
                      <a:cxn ang="0">
                        <a:pos x="20" y="4"/>
                      </a:cxn>
                      <a:cxn ang="0">
                        <a:pos x="20" y="3"/>
                      </a:cxn>
                      <a:cxn ang="0">
                        <a:pos x="17" y="3"/>
                      </a:cxn>
                      <a:cxn ang="0">
                        <a:pos x="15" y="5"/>
                      </a:cxn>
                      <a:cxn ang="0">
                        <a:pos x="14" y="6"/>
                      </a:cxn>
                      <a:cxn ang="0">
                        <a:pos x="14" y="8"/>
                      </a:cxn>
                      <a:cxn ang="0">
                        <a:pos x="14" y="10"/>
                      </a:cxn>
                      <a:cxn ang="0">
                        <a:pos x="13" y="13"/>
                      </a:cxn>
                      <a:cxn ang="0">
                        <a:pos x="13" y="50"/>
                      </a:cxn>
                      <a:cxn ang="0">
                        <a:pos x="14" y="54"/>
                      </a:cxn>
                      <a:cxn ang="0">
                        <a:pos x="14" y="56"/>
                      </a:cxn>
                      <a:cxn ang="0">
                        <a:pos x="16" y="58"/>
                      </a:cxn>
                      <a:cxn ang="0">
                        <a:pos x="18" y="59"/>
                      </a:cxn>
                      <a:cxn ang="0">
                        <a:pos x="20" y="59"/>
                      </a:cxn>
                      <a:cxn ang="0">
                        <a:pos x="24" y="56"/>
                      </a:cxn>
                      <a:cxn ang="0">
                        <a:pos x="24" y="55"/>
                      </a:cxn>
                      <a:cxn ang="0">
                        <a:pos x="25" y="52"/>
                      </a:cxn>
                      <a:cxn ang="0">
                        <a:pos x="25" y="50"/>
                      </a:cxn>
                      <a:cxn ang="0">
                        <a:pos x="25" y="31"/>
                      </a:cxn>
                    </a:cxnLst>
                    <a:rect l="0" t="0" r="r" b="b"/>
                    <a:pathLst>
                      <a:path w="38" h="62">
                        <a:moveTo>
                          <a:pt x="38" y="31"/>
                        </a:moveTo>
                        <a:lnTo>
                          <a:pt x="38" y="40"/>
                        </a:lnTo>
                        <a:lnTo>
                          <a:pt x="35" y="48"/>
                        </a:lnTo>
                        <a:lnTo>
                          <a:pt x="34" y="52"/>
                        </a:lnTo>
                        <a:lnTo>
                          <a:pt x="32" y="56"/>
                        </a:lnTo>
                        <a:lnTo>
                          <a:pt x="28" y="59"/>
                        </a:lnTo>
                        <a:lnTo>
                          <a:pt x="26" y="60"/>
                        </a:lnTo>
                        <a:lnTo>
                          <a:pt x="24" y="61"/>
                        </a:lnTo>
                        <a:lnTo>
                          <a:pt x="22" y="62"/>
                        </a:lnTo>
                        <a:lnTo>
                          <a:pt x="20" y="62"/>
                        </a:lnTo>
                        <a:lnTo>
                          <a:pt x="19" y="62"/>
                        </a:lnTo>
                        <a:lnTo>
                          <a:pt x="17" y="62"/>
                        </a:lnTo>
                        <a:lnTo>
                          <a:pt x="13" y="61"/>
                        </a:lnTo>
                        <a:lnTo>
                          <a:pt x="11" y="60"/>
                        </a:lnTo>
                        <a:lnTo>
                          <a:pt x="7" y="56"/>
                        </a:lnTo>
                        <a:lnTo>
                          <a:pt x="6" y="54"/>
                        </a:lnTo>
                        <a:lnTo>
                          <a:pt x="3" y="50"/>
                        </a:lnTo>
                        <a:lnTo>
                          <a:pt x="2" y="46"/>
                        </a:lnTo>
                        <a:lnTo>
                          <a:pt x="1" y="39"/>
                        </a:lnTo>
                        <a:lnTo>
                          <a:pt x="0" y="32"/>
                        </a:lnTo>
                        <a:lnTo>
                          <a:pt x="1" y="23"/>
                        </a:lnTo>
                        <a:lnTo>
                          <a:pt x="3" y="14"/>
                        </a:lnTo>
                        <a:lnTo>
                          <a:pt x="6" y="8"/>
                        </a:lnTo>
                        <a:lnTo>
                          <a:pt x="11" y="2"/>
                        </a:lnTo>
                        <a:lnTo>
                          <a:pt x="14" y="1"/>
                        </a:lnTo>
                        <a:lnTo>
                          <a:pt x="19" y="0"/>
                        </a:lnTo>
                        <a:lnTo>
                          <a:pt x="24" y="1"/>
                        </a:lnTo>
                        <a:lnTo>
                          <a:pt x="29" y="4"/>
                        </a:lnTo>
                        <a:lnTo>
                          <a:pt x="31" y="6"/>
                        </a:lnTo>
                        <a:lnTo>
                          <a:pt x="32" y="8"/>
                        </a:lnTo>
                        <a:lnTo>
                          <a:pt x="34" y="10"/>
                        </a:lnTo>
                        <a:lnTo>
                          <a:pt x="35" y="14"/>
                        </a:lnTo>
                        <a:lnTo>
                          <a:pt x="38" y="22"/>
                        </a:lnTo>
                        <a:lnTo>
                          <a:pt x="38" y="31"/>
                        </a:lnTo>
                        <a:close/>
                        <a:moveTo>
                          <a:pt x="25" y="31"/>
                        </a:moveTo>
                        <a:lnTo>
                          <a:pt x="25" y="10"/>
                        </a:lnTo>
                        <a:lnTo>
                          <a:pt x="24" y="7"/>
                        </a:lnTo>
                        <a:lnTo>
                          <a:pt x="24" y="6"/>
                        </a:lnTo>
                        <a:lnTo>
                          <a:pt x="22" y="4"/>
                        </a:lnTo>
                        <a:lnTo>
                          <a:pt x="20" y="4"/>
                        </a:lnTo>
                        <a:lnTo>
                          <a:pt x="20" y="3"/>
                        </a:lnTo>
                        <a:lnTo>
                          <a:pt x="17" y="3"/>
                        </a:lnTo>
                        <a:lnTo>
                          <a:pt x="15" y="5"/>
                        </a:lnTo>
                        <a:lnTo>
                          <a:pt x="14" y="6"/>
                        </a:lnTo>
                        <a:lnTo>
                          <a:pt x="14" y="8"/>
                        </a:lnTo>
                        <a:lnTo>
                          <a:pt x="14" y="10"/>
                        </a:lnTo>
                        <a:lnTo>
                          <a:pt x="13" y="13"/>
                        </a:lnTo>
                        <a:lnTo>
                          <a:pt x="13" y="50"/>
                        </a:lnTo>
                        <a:lnTo>
                          <a:pt x="14" y="54"/>
                        </a:lnTo>
                        <a:lnTo>
                          <a:pt x="14" y="56"/>
                        </a:lnTo>
                        <a:lnTo>
                          <a:pt x="16" y="58"/>
                        </a:lnTo>
                        <a:lnTo>
                          <a:pt x="18" y="59"/>
                        </a:lnTo>
                        <a:lnTo>
                          <a:pt x="20" y="59"/>
                        </a:lnTo>
                        <a:lnTo>
                          <a:pt x="24" y="56"/>
                        </a:lnTo>
                        <a:lnTo>
                          <a:pt x="24" y="55"/>
                        </a:lnTo>
                        <a:lnTo>
                          <a:pt x="25" y="52"/>
                        </a:lnTo>
                        <a:lnTo>
                          <a:pt x="25" y="50"/>
                        </a:lnTo>
                        <a:lnTo>
                          <a:pt x="25" y="3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078" name="Freeform 30"/>
                  <p:cNvSpPr>
                    <a:spLocks noEditPoints="1"/>
                  </p:cNvSpPr>
                  <p:nvPr/>
                </p:nvSpPr>
                <p:spPr bwMode="auto">
                  <a:xfrm>
                    <a:off x="3792538" y="5983288"/>
                    <a:ext cx="60325" cy="98425"/>
                  </a:xfrm>
                  <a:custGeom>
                    <a:avLst/>
                    <a:gdLst/>
                    <a:ahLst/>
                    <a:cxnLst>
                      <a:cxn ang="0">
                        <a:pos x="38" y="31"/>
                      </a:cxn>
                      <a:cxn ang="0">
                        <a:pos x="37" y="39"/>
                      </a:cxn>
                      <a:cxn ang="0">
                        <a:pos x="35" y="48"/>
                      </a:cxn>
                      <a:cxn ang="0">
                        <a:pos x="34" y="52"/>
                      </a:cxn>
                      <a:cxn ang="0">
                        <a:pos x="31" y="55"/>
                      </a:cxn>
                      <a:cxn ang="0">
                        <a:pos x="27" y="59"/>
                      </a:cxn>
                      <a:cxn ang="0">
                        <a:pos x="26" y="60"/>
                      </a:cxn>
                      <a:cxn ang="0">
                        <a:pos x="24" y="61"/>
                      </a:cxn>
                      <a:cxn ang="0">
                        <a:pos x="22" y="62"/>
                      </a:cxn>
                      <a:cxn ang="0">
                        <a:pos x="20" y="62"/>
                      </a:cxn>
                      <a:cxn ang="0">
                        <a:pos x="18" y="62"/>
                      </a:cxn>
                      <a:cxn ang="0">
                        <a:pos x="16" y="62"/>
                      </a:cxn>
                      <a:cxn ang="0">
                        <a:pos x="13" y="61"/>
                      </a:cxn>
                      <a:cxn ang="0">
                        <a:pos x="11" y="60"/>
                      </a:cxn>
                      <a:cxn ang="0">
                        <a:pos x="7" y="56"/>
                      </a:cxn>
                      <a:cxn ang="0">
                        <a:pos x="5" y="54"/>
                      </a:cxn>
                      <a:cxn ang="0">
                        <a:pos x="3" y="50"/>
                      </a:cxn>
                      <a:cxn ang="0">
                        <a:pos x="1" y="46"/>
                      </a:cxn>
                      <a:cxn ang="0">
                        <a:pos x="0" y="39"/>
                      </a:cxn>
                      <a:cxn ang="0">
                        <a:pos x="0" y="32"/>
                      </a:cxn>
                      <a:cxn ang="0">
                        <a:pos x="0" y="23"/>
                      </a:cxn>
                      <a:cxn ang="0">
                        <a:pos x="2" y="14"/>
                      </a:cxn>
                      <a:cxn ang="0">
                        <a:pos x="5" y="8"/>
                      </a:cxn>
                      <a:cxn ang="0">
                        <a:pos x="11" y="2"/>
                      </a:cxn>
                      <a:cxn ang="0">
                        <a:pos x="13" y="1"/>
                      </a:cxn>
                      <a:cxn ang="0">
                        <a:pos x="18" y="0"/>
                      </a:cxn>
                      <a:cxn ang="0">
                        <a:pos x="24" y="1"/>
                      </a:cxn>
                      <a:cxn ang="0">
                        <a:pos x="29" y="4"/>
                      </a:cxn>
                      <a:cxn ang="0">
                        <a:pos x="31" y="6"/>
                      </a:cxn>
                      <a:cxn ang="0">
                        <a:pos x="32" y="8"/>
                      </a:cxn>
                      <a:cxn ang="0">
                        <a:pos x="34" y="10"/>
                      </a:cxn>
                      <a:cxn ang="0">
                        <a:pos x="35" y="13"/>
                      </a:cxn>
                      <a:cxn ang="0">
                        <a:pos x="37" y="22"/>
                      </a:cxn>
                      <a:cxn ang="0">
                        <a:pos x="38" y="31"/>
                      </a:cxn>
                      <a:cxn ang="0">
                        <a:pos x="24" y="31"/>
                      </a:cxn>
                      <a:cxn ang="0">
                        <a:pos x="24" y="10"/>
                      </a:cxn>
                      <a:cxn ang="0">
                        <a:pos x="24" y="7"/>
                      </a:cxn>
                      <a:cxn ang="0">
                        <a:pos x="23" y="6"/>
                      </a:cxn>
                      <a:cxn ang="0">
                        <a:pos x="21" y="4"/>
                      </a:cxn>
                      <a:cxn ang="0">
                        <a:pos x="20" y="4"/>
                      </a:cxn>
                      <a:cxn ang="0">
                        <a:pos x="19" y="3"/>
                      </a:cxn>
                      <a:cxn ang="0">
                        <a:pos x="16" y="3"/>
                      </a:cxn>
                      <a:cxn ang="0">
                        <a:pos x="14" y="5"/>
                      </a:cxn>
                      <a:cxn ang="0">
                        <a:pos x="14" y="6"/>
                      </a:cxn>
                      <a:cxn ang="0">
                        <a:pos x="14" y="8"/>
                      </a:cxn>
                      <a:cxn ang="0">
                        <a:pos x="13" y="10"/>
                      </a:cxn>
                      <a:cxn ang="0">
                        <a:pos x="13" y="13"/>
                      </a:cxn>
                      <a:cxn ang="0">
                        <a:pos x="13" y="50"/>
                      </a:cxn>
                      <a:cxn ang="0">
                        <a:pos x="13" y="54"/>
                      </a:cxn>
                      <a:cxn ang="0">
                        <a:pos x="14" y="55"/>
                      </a:cxn>
                      <a:cxn ang="0">
                        <a:pos x="15" y="58"/>
                      </a:cxn>
                      <a:cxn ang="0">
                        <a:pos x="18" y="59"/>
                      </a:cxn>
                      <a:cxn ang="0">
                        <a:pos x="20" y="59"/>
                      </a:cxn>
                      <a:cxn ang="0">
                        <a:pos x="23" y="56"/>
                      </a:cxn>
                      <a:cxn ang="0">
                        <a:pos x="24" y="55"/>
                      </a:cxn>
                      <a:cxn ang="0">
                        <a:pos x="24" y="52"/>
                      </a:cxn>
                      <a:cxn ang="0">
                        <a:pos x="24" y="50"/>
                      </a:cxn>
                      <a:cxn ang="0">
                        <a:pos x="24" y="31"/>
                      </a:cxn>
                    </a:cxnLst>
                    <a:rect l="0" t="0" r="r" b="b"/>
                    <a:pathLst>
                      <a:path w="38" h="62">
                        <a:moveTo>
                          <a:pt x="38" y="31"/>
                        </a:moveTo>
                        <a:lnTo>
                          <a:pt x="37" y="39"/>
                        </a:lnTo>
                        <a:lnTo>
                          <a:pt x="35" y="48"/>
                        </a:lnTo>
                        <a:lnTo>
                          <a:pt x="34" y="52"/>
                        </a:lnTo>
                        <a:lnTo>
                          <a:pt x="31" y="55"/>
                        </a:lnTo>
                        <a:lnTo>
                          <a:pt x="27" y="59"/>
                        </a:lnTo>
                        <a:lnTo>
                          <a:pt x="26" y="60"/>
                        </a:lnTo>
                        <a:lnTo>
                          <a:pt x="24" y="61"/>
                        </a:lnTo>
                        <a:lnTo>
                          <a:pt x="22" y="62"/>
                        </a:lnTo>
                        <a:lnTo>
                          <a:pt x="20" y="62"/>
                        </a:lnTo>
                        <a:lnTo>
                          <a:pt x="18" y="62"/>
                        </a:lnTo>
                        <a:lnTo>
                          <a:pt x="16" y="62"/>
                        </a:lnTo>
                        <a:lnTo>
                          <a:pt x="13" y="61"/>
                        </a:lnTo>
                        <a:lnTo>
                          <a:pt x="11" y="60"/>
                        </a:lnTo>
                        <a:lnTo>
                          <a:pt x="7" y="56"/>
                        </a:lnTo>
                        <a:lnTo>
                          <a:pt x="5" y="54"/>
                        </a:lnTo>
                        <a:lnTo>
                          <a:pt x="3" y="50"/>
                        </a:lnTo>
                        <a:lnTo>
                          <a:pt x="1" y="46"/>
                        </a:lnTo>
                        <a:lnTo>
                          <a:pt x="0" y="39"/>
                        </a:lnTo>
                        <a:lnTo>
                          <a:pt x="0" y="32"/>
                        </a:lnTo>
                        <a:lnTo>
                          <a:pt x="0" y="23"/>
                        </a:lnTo>
                        <a:lnTo>
                          <a:pt x="2" y="14"/>
                        </a:lnTo>
                        <a:lnTo>
                          <a:pt x="5" y="8"/>
                        </a:lnTo>
                        <a:lnTo>
                          <a:pt x="11" y="2"/>
                        </a:lnTo>
                        <a:lnTo>
                          <a:pt x="13" y="1"/>
                        </a:lnTo>
                        <a:lnTo>
                          <a:pt x="18" y="0"/>
                        </a:lnTo>
                        <a:lnTo>
                          <a:pt x="24" y="1"/>
                        </a:lnTo>
                        <a:lnTo>
                          <a:pt x="29" y="4"/>
                        </a:lnTo>
                        <a:lnTo>
                          <a:pt x="31" y="6"/>
                        </a:lnTo>
                        <a:lnTo>
                          <a:pt x="32" y="8"/>
                        </a:lnTo>
                        <a:lnTo>
                          <a:pt x="34" y="10"/>
                        </a:lnTo>
                        <a:lnTo>
                          <a:pt x="35" y="13"/>
                        </a:lnTo>
                        <a:lnTo>
                          <a:pt x="37" y="22"/>
                        </a:lnTo>
                        <a:lnTo>
                          <a:pt x="38" y="31"/>
                        </a:lnTo>
                        <a:close/>
                        <a:moveTo>
                          <a:pt x="24" y="31"/>
                        </a:moveTo>
                        <a:lnTo>
                          <a:pt x="24" y="10"/>
                        </a:lnTo>
                        <a:lnTo>
                          <a:pt x="24" y="7"/>
                        </a:lnTo>
                        <a:lnTo>
                          <a:pt x="23" y="6"/>
                        </a:lnTo>
                        <a:lnTo>
                          <a:pt x="21" y="4"/>
                        </a:lnTo>
                        <a:lnTo>
                          <a:pt x="20" y="4"/>
                        </a:lnTo>
                        <a:lnTo>
                          <a:pt x="19" y="3"/>
                        </a:lnTo>
                        <a:lnTo>
                          <a:pt x="16" y="3"/>
                        </a:lnTo>
                        <a:lnTo>
                          <a:pt x="14" y="5"/>
                        </a:lnTo>
                        <a:lnTo>
                          <a:pt x="14" y="6"/>
                        </a:lnTo>
                        <a:lnTo>
                          <a:pt x="14" y="8"/>
                        </a:lnTo>
                        <a:lnTo>
                          <a:pt x="13" y="10"/>
                        </a:lnTo>
                        <a:lnTo>
                          <a:pt x="13" y="13"/>
                        </a:lnTo>
                        <a:lnTo>
                          <a:pt x="13" y="50"/>
                        </a:lnTo>
                        <a:lnTo>
                          <a:pt x="13" y="54"/>
                        </a:lnTo>
                        <a:lnTo>
                          <a:pt x="14" y="55"/>
                        </a:lnTo>
                        <a:lnTo>
                          <a:pt x="15" y="58"/>
                        </a:lnTo>
                        <a:lnTo>
                          <a:pt x="18" y="59"/>
                        </a:lnTo>
                        <a:lnTo>
                          <a:pt x="20" y="59"/>
                        </a:lnTo>
                        <a:lnTo>
                          <a:pt x="23" y="56"/>
                        </a:lnTo>
                        <a:lnTo>
                          <a:pt x="24" y="55"/>
                        </a:lnTo>
                        <a:lnTo>
                          <a:pt x="24" y="52"/>
                        </a:lnTo>
                        <a:lnTo>
                          <a:pt x="24" y="50"/>
                        </a:lnTo>
                        <a:lnTo>
                          <a:pt x="24" y="3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079" name="Freeform 31"/>
                  <p:cNvSpPr>
                    <a:spLocks/>
                  </p:cNvSpPr>
                  <p:nvPr/>
                </p:nvSpPr>
                <p:spPr bwMode="auto">
                  <a:xfrm>
                    <a:off x="3863975" y="6059488"/>
                    <a:ext cx="23812" cy="22225"/>
                  </a:xfrm>
                  <a:custGeom>
                    <a:avLst/>
                    <a:gdLst/>
                    <a:ahLst/>
                    <a:cxnLst>
                      <a:cxn ang="0">
                        <a:pos x="7" y="0"/>
                      </a:cxn>
                      <a:cxn ang="0">
                        <a:pos x="8" y="0"/>
                      </a:cxn>
                      <a:cxn ang="0">
                        <a:pos x="10" y="1"/>
                      </a:cxn>
                      <a:cxn ang="0">
                        <a:pos x="13" y="2"/>
                      </a:cxn>
                      <a:cxn ang="0">
                        <a:pos x="14" y="4"/>
                      </a:cxn>
                      <a:cxn ang="0">
                        <a:pos x="14" y="6"/>
                      </a:cxn>
                      <a:cxn ang="0">
                        <a:pos x="15" y="7"/>
                      </a:cxn>
                      <a:cxn ang="0">
                        <a:pos x="14" y="9"/>
                      </a:cxn>
                      <a:cxn ang="0">
                        <a:pos x="13" y="12"/>
                      </a:cxn>
                      <a:cxn ang="0">
                        <a:pos x="11" y="13"/>
                      </a:cxn>
                      <a:cxn ang="0">
                        <a:pos x="10" y="14"/>
                      </a:cxn>
                      <a:cxn ang="0">
                        <a:pos x="8" y="14"/>
                      </a:cxn>
                      <a:cxn ang="0">
                        <a:pos x="7" y="14"/>
                      </a:cxn>
                      <a:cxn ang="0">
                        <a:pos x="5" y="14"/>
                      </a:cxn>
                      <a:cxn ang="0">
                        <a:pos x="5" y="14"/>
                      </a:cxn>
                      <a:cxn ang="0">
                        <a:pos x="3" y="13"/>
                      </a:cxn>
                      <a:cxn ang="0">
                        <a:pos x="2" y="12"/>
                      </a:cxn>
                      <a:cxn ang="0">
                        <a:pos x="2" y="11"/>
                      </a:cxn>
                      <a:cxn ang="0">
                        <a:pos x="1" y="10"/>
                      </a:cxn>
                      <a:cxn ang="0">
                        <a:pos x="0" y="9"/>
                      </a:cxn>
                      <a:cxn ang="0">
                        <a:pos x="0" y="6"/>
                      </a:cxn>
                      <a:cxn ang="0">
                        <a:pos x="1" y="4"/>
                      </a:cxn>
                      <a:cxn ang="0">
                        <a:pos x="2" y="2"/>
                      </a:cxn>
                      <a:cxn ang="0">
                        <a:pos x="5" y="1"/>
                      </a:cxn>
                      <a:cxn ang="0">
                        <a:pos x="5" y="0"/>
                      </a:cxn>
                      <a:cxn ang="0">
                        <a:pos x="7" y="0"/>
                      </a:cxn>
                    </a:cxnLst>
                    <a:rect l="0" t="0" r="r" b="b"/>
                    <a:pathLst>
                      <a:path w="15" h="14">
                        <a:moveTo>
                          <a:pt x="7" y="0"/>
                        </a:moveTo>
                        <a:lnTo>
                          <a:pt x="8" y="0"/>
                        </a:lnTo>
                        <a:lnTo>
                          <a:pt x="10" y="1"/>
                        </a:lnTo>
                        <a:lnTo>
                          <a:pt x="13" y="2"/>
                        </a:lnTo>
                        <a:lnTo>
                          <a:pt x="14" y="4"/>
                        </a:lnTo>
                        <a:lnTo>
                          <a:pt x="14" y="6"/>
                        </a:lnTo>
                        <a:lnTo>
                          <a:pt x="15" y="7"/>
                        </a:lnTo>
                        <a:lnTo>
                          <a:pt x="14" y="9"/>
                        </a:lnTo>
                        <a:lnTo>
                          <a:pt x="13" y="12"/>
                        </a:lnTo>
                        <a:lnTo>
                          <a:pt x="11" y="13"/>
                        </a:lnTo>
                        <a:lnTo>
                          <a:pt x="10" y="14"/>
                        </a:lnTo>
                        <a:lnTo>
                          <a:pt x="8" y="14"/>
                        </a:lnTo>
                        <a:lnTo>
                          <a:pt x="7" y="14"/>
                        </a:lnTo>
                        <a:lnTo>
                          <a:pt x="5" y="14"/>
                        </a:lnTo>
                        <a:lnTo>
                          <a:pt x="5" y="14"/>
                        </a:lnTo>
                        <a:lnTo>
                          <a:pt x="3" y="13"/>
                        </a:lnTo>
                        <a:lnTo>
                          <a:pt x="2" y="12"/>
                        </a:lnTo>
                        <a:lnTo>
                          <a:pt x="2" y="11"/>
                        </a:lnTo>
                        <a:lnTo>
                          <a:pt x="1" y="10"/>
                        </a:lnTo>
                        <a:lnTo>
                          <a:pt x="0" y="9"/>
                        </a:lnTo>
                        <a:lnTo>
                          <a:pt x="0" y="6"/>
                        </a:lnTo>
                        <a:lnTo>
                          <a:pt x="1" y="4"/>
                        </a:lnTo>
                        <a:lnTo>
                          <a:pt x="2" y="2"/>
                        </a:lnTo>
                        <a:lnTo>
                          <a:pt x="5" y="1"/>
                        </a:lnTo>
                        <a:lnTo>
                          <a:pt x="5" y="0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080" name="Freeform 32"/>
                  <p:cNvSpPr>
                    <a:spLocks noEditPoints="1"/>
                  </p:cNvSpPr>
                  <p:nvPr/>
                </p:nvSpPr>
                <p:spPr bwMode="auto">
                  <a:xfrm>
                    <a:off x="3898900" y="5983288"/>
                    <a:ext cx="60325" cy="98425"/>
                  </a:xfrm>
                  <a:custGeom>
                    <a:avLst/>
                    <a:gdLst/>
                    <a:ahLst/>
                    <a:cxnLst>
                      <a:cxn ang="0">
                        <a:pos x="38" y="31"/>
                      </a:cxn>
                      <a:cxn ang="0">
                        <a:pos x="38" y="39"/>
                      </a:cxn>
                      <a:cxn ang="0">
                        <a:pos x="35" y="48"/>
                      </a:cxn>
                      <a:cxn ang="0">
                        <a:pos x="34" y="52"/>
                      </a:cxn>
                      <a:cxn ang="0">
                        <a:pos x="31" y="55"/>
                      </a:cxn>
                      <a:cxn ang="0">
                        <a:pos x="28" y="59"/>
                      </a:cxn>
                      <a:cxn ang="0">
                        <a:pos x="26" y="60"/>
                      </a:cxn>
                      <a:cxn ang="0">
                        <a:pos x="25" y="61"/>
                      </a:cxn>
                      <a:cxn ang="0">
                        <a:pos x="23" y="62"/>
                      </a:cxn>
                      <a:cxn ang="0">
                        <a:pos x="20" y="62"/>
                      </a:cxn>
                      <a:cxn ang="0">
                        <a:pos x="19" y="62"/>
                      </a:cxn>
                      <a:cxn ang="0">
                        <a:pos x="17" y="62"/>
                      </a:cxn>
                      <a:cxn ang="0">
                        <a:pos x="13" y="61"/>
                      </a:cxn>
                      <a:cxn ang="0">
                        <a:pos x="11" y="60"/>
                      </a:cxn>
                      <a:cxn ang="0">
                        <a:pos x="7" y="56"/>
                      </a:cxn>
                      <a:cxn ang="0">
                        <a:pos x="6" y="54"/>
                      </a:cxn>
                      <a:cxn ang="0">
                        <a:pos x="3" y="50"/>
                      </a:cxn>
                      <a:cxn ang="0">
                        <a:pos x="2" y="46"/>
                      </a:cxn>
                      <a:cxn ang="0">
                        <a:pos x="1" y="39"/>
                      </a:cxn>
                      <a:cxn ang="0">
                        <a:pos x="0" y="32"/>
                      </a:cxn>
                      <a:cxn ang="0">
                        <a:pos x="1" y="23"/>
                      </a:cxn>
                      <a:cxn ang="0">
                        <a:pos x="2" y="14"/>
                      </a:cxn>
                      <a:cxn ang="0">
                        <a:pos x="6" y="8"/>
                      </a:cxn>
                      <a:cxn ang="0">
                        <a:pos x="9" y="4"/>
                      </a:cxn>
                      <a:cxn ang="0">
                        <a:pos x="12" y="2"/>
                      </a:cxn>
                      <a:cxn ang="0">
                        <a:pos x="14" y="1"/>
                      </a:cxn>
                      <a:cxn ang="0">
                        <a:pos x="19" y="0"/>
                      </a:cxn>
                      <a:cxn ang="0">
                        <a:pos x="24" y="1"/>
                      </a:cxn>
                      <a:cxn ang="0">
                        <a:pos x="29" y="4"/>
                      </a:cxn>
                      <a:cxn ang="0">
                        <a:pos x="33" y="8"/>
                      </a:cxn>
                      <a:cxn ang="0">
                        <a:pos x="34" y="10"/>
                      </a:cxn>
                      <a:cxn ang="0">
                        <a:pos x="35" y="13"/>
                      </a:cxn>
                      <a:cxn ang="0">
                        <a:pos x="38" y="22"/>
                      </a:cxn>
                      <a:cxn ang="0">
                        <a:pos x="38" y="31"/>
                      </a:cxn>
                      <a:cxn ang="0">
                        <a:pos x="25" y="31"/>
                      </a:cxn>
                      <a:cxn ang="0">
                        <a:pos x="25" y="12"/>
                      </a:cxn>
                      <a:cxn ang="0">
                        <a:pos x="25" y="10"/>
                      </a:cxn>
                      <a:cxn ang="0">
                        <a:pos x="25" y="7"/>
                      </a:cxn>
                      <a:cxn ang="0">
                        <a:pos x="21" y="4"/>
                      </a:cxn>
                      <a:cxn ang="0">
                        <a:pos x="20" y="3"/>
                      </a:cxn>
                      <a:cxn ang="0">
                        <a:pos x="17" y="3"/>
                      </a:cxn>
                      <a:cxn ang="0">
                        <a:pos x="15" y="5"/>
                      </a:cxn>
                      <a:cxn ang="0">
                        <a:pos x="14" y="6"/>
                      </a:cxn>
                      <a:cxn ang="0">
                        <a:pos x="14" y="8"/>
                      </a:cxn>
                      <a:cxn ang="0">
                        <a:pos x="14" y="10"/>
                      </a:cxn>
                      <a:cxn ang="0">
                        <a:pos x="13" y="13"/>
                      </a:cxn>
                      <a:cxn ang="0">
                        <a:pos x="13" y="50"/>
                      </a:cxn>
                      <a:cxn ang="0">
                        <a:pos x="14" y="54"/>
                      </a:cxn>
                      <a:cxn ang="0">
                        <a:pos x="14" y="55"/>
                      </a:cxn>
                      <a:cxn ang="0">
                        <a:pos x="15" y="58"/>
                      </a:cxn>
                      <a:cxn ang="0">
                        <a:pos x="18" y="59"/>
                      </a:cxn>
                      <a:cxn ang="0">
                        <a:pos x="20" y="59"/>
                      </a:cxn>
                      <a:cxn ang="0">
                        <a:pos x="21" y="59"/>
                      </a:cxn>
                      <a:cxn ang="0">
                        <a:pos x="22" y="58"/>
                      </a:cxn>
                      <a:cxn ang="0">
                        <a:pos x="22" y="57"/>
                      </a:cxn>
                      <a:cxn ang="0">
                        <a:pos x="23" y="56"/>
                      </a:cxn>
                      <a:cxn ang="0">
                        <a:pos x="24" y="55"/>
                      </a:cxn>
                      <a:cxn ang="0">
                        <a:pos x="25" y="50"/>
                      </a:cxn>
                      <a:cxn ang="0">
                        <a:pos x="25" y="31"/>
                      </a:cxn>
                    </a:cxnLst>
                    <a:rect l="0" t="0" r="r" b="b"/>
                    <a:pathLst>
                      <a:path w="38" h="62">
                        <a:moveTo>
                          <a:pt x="38" y="31"/>
                        </a:moveTo>
                        <a:lnTo>
                          <a:pt x="38" y="39"/>
                        </a:lnTo>
                        <a:lnTo>
                          <a:pt x="35" y="48"/>
                        </a:lnTo>
                        <a:lnTo>
                          <a:pt x="34" y="52"/>
                        </a:lnTo>
                        <a:lnTo>
                          <a:pt x="31" y="55"/>
                        </a:lnTo>
                        <a:lnTo>
                          <a:pt x="28" y="59"/>
                        </a:lnTo>
                        <a:lnTo>
                          <a:pt x="26" y="60"/>
                        </a:lnTo>
                        <a:lnTo>
                          <a:pt x="25" y="61"/>
                        </a:lnTo>
                        <a:lnTo>
                          <a:pt x="23" y="62"/>
                        </a:lnTo>
                        <a:lnTo>
                          <a:pt x="20" y="62"/>
                        </a:lnTo>
                        <a:lnTo>
                          <a:pt x="19" y="62"/>
                        </a:lnTo>
                        <a:lnTo>
                          <a:pt x="17" y="62"/>
                        </a:lnTo>
                        <a:lnTo>
                          <a:pt x="13" y="61"/>
                        </a:lnTo>
                        <a:lnTo>
                          <a:pt x="11" y="60"/>
                        </a:lnTo>
                        <a:lnTo>
                          <a:pt x="7" y="56"/>
                        </a:lnTo>
                        <a:lnTo>
                          <a:pt x="6" y="54"/>
                        </a:lnTo>
                        <a:lnTo>
                          <a:pt x="3" y="50"/>
                        </a:lnTo>
                        <a:lnTo>
                          <a:pt x="2" y="46"/>
                        </a:lnTo>
                        <a:lnTo>
                          <a:pt x="1" y="39"/>
                        </a:lnTo>
                        <a:lnTo>
                          <a:pt x="0" y="32"/>
                        </a:lnTo>
                        <a:lnTo>
                          <a:pt x="1" y="23"/>
                        </a:lnTo>
                        <a:lnTo>
                          <a:pt x="2" y="14"/>
                        </a:lnTo>
                        <a:lnTo>
                          <a:pt x="6" y="8"/>
                        </a:lnTo>
                        <a:lnTo>
                          <a:pt x="9" y="4"/>
                        </a:lnTo>
                        <a:lnTo>
                          <a:pt x="12" y="2"/>
                        </a:lnTo>
                        <a:lnTo>
                          <a:pt x="14" y="1"/>
                        </a:lnTo>
                        <a:lnTo>
                          <a:pt x="19" y="0"/>
                        </a:lnTo>
                        <a:lnTo>
                          <a:pt x="24" y="1"/>
                        </a:lnTo>
                        <a:lnTo>
                          <a:pt x="29" y="4"/>
                        </a:lnTo>
                        <a:lnTo>
                          <a:pt x="33" y="8"/>
                        </a:lnTo>
                        <a:lnTo>
                          <a:pt x="34" y="10"/>
                        </a:lnTo>
                        <a:lnTo>
                          <a:pt x="35" y="13"/>
                        </a:lnTo>
                        <a:lnTo>
                          <a:pt x="38" y="22"/>
                        </a:lnTo>
                        <a:lnTo>
                          <a:pt x="38" y="31"/>
                        </a:lnTo>
                        <a:close/>
                        <a:moveTo>
                          <a:pt x="25" y="31"/>
                        </a:moveTo>
                        <a:lnTo>
                          <a:pt x="25" y="12"/>
                        </a:lnTo>
                        <a:lnTo>
                          <a:pt x="25" y="10"/>
                        </a:lnTo>
                        <a:lnTo>
                          <a:pt x="25" y="7"/>
                        </a:lnTo>
                        <a:lnTo>
                          <a:pt x="21" y="4"/>
                        </a:lnTo>
                        <a:lnTo>
                          <a:pt x="20" y="3"/>
                        </a:lnTo>
                        <a:lnTo>
                          <a:pt x="17" y="3"/>
                        </a:lnTo>
                        <a:lnTo>
                          <a:pt x="15" y="5"/>
                        </a:lnTo>
                        <a:lnTo>
                          <a:pt x="14" y="6"/>
                        </a:lnTo>
                        <a:lnTo>
                          <a:pt x="14" y="8"/>
                        </a:lnTo>
                        <a:lnTo>
                          <a:pt x="14" y="10"/>
                        </a:lnTo>
                        <a:lnTo>
                          <a:pt x="13" y="13"/>
                        </a:lnTo>
                        <a:lnTo>
                          <a:pt x="13" y="50"/>
                        </a:lnTo>
                        <a:lnTo>
                          <a:pt x="14" y="54"/>
                        </a:lnTo>
                        <a:lnTo>
                          <a:pt x="14" y="55"/>
                        </a:lnTo>
                        <a:lnTo>
                          <a:pt x="15" y="58"/>
                        </a:lnTo>
                        <a:lnTo>
                          <a:pt x="18" y="59"/>
                        </a:lnTo>
                        <a:lnTo>
                          <a:pt x="20" y="59"/>
                        </a:lnTo>
                        <a:lnTo>
                          <a:pt x="21" y="59"/>
                        </a:lnTo>
                        <a:lnTo>
                          <a:pt x="22" y="58"/>
                        </a:lnTo>
                        <a:lnTo>
                          <a:pt x="22" y="57"/>
                        </a:lnTo>
                        <a:lnTo>
                          <a:pt x="23" y="56"/>
                        </a:lnTo>
                        <a:lnTo>
                          <a:pt x="24" y="55"/>
                        </a:lnTo>
                        <a:lnTo>
                          <a:pt x="25" y="50"/>
                        </a:lnTo>
                        <a:lnTo>
                          <a:pt x="25" y="3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081" name="Freeform 33"/>
                  <p:cNvSpPr>
                    <a:spLocks/>
                  </p:cNvSpPr>
                  <p:nvPr/>
                </p:nvSpPr>
                <p:spPr bwMode="auto">
                  <a:xfrm>
                    <a:off x="3967163" y="5983288"/>
                    <a:ext cx="61912" cy="96838"/>
                  </a:xfrm>
                  <a:custGeom>
                    <a:avLst/>
                    <a:gdLst/>
                    <a:ahLst/>
                    <a:cxnLst>
                      <a:cxn ang="0">
                        <a:pos x="35" y="61"/>
                      </a:cxn>
                      <a:cxn ang="0">
                        <a:pos x="0" y="61"/>
                      </a:cxn>
                      <a:cxn ang="0">
                        <a:pos x="0" y="60"/>
                      </a:cxn>
                      <a:cxn ang="0">
                        <a:pos x="8" y="51"/>
                      </a:cxn>
                      <a:cxn ang="0">
                        <a:pos x="14" y="44"/>
                      </a:cxn>
                      <a:cxn ang="0">
                        <a:pos x="19" y="38"/>
                      </a:cxn>
                      <a:cxn ang="0">
                        <a:pos x="21" y="34"/>
                      </a:cxn>
                      <a:cxn ang="0">
                        <a:pos x="24" y="27"/>
                      </a:cxn>
                      <a:cxn ang="0">
                        <a:pos x="24" y="21"/>
                      </a:cxn>
                      <a:cxn ang="0">
                        <a:pos x="24" y="19"/>
                      </a:cxn>
                      <a:cxn ang="0">
                        <a:pos x="24" y="17"/>
                      </a:cxn>
                      <a:cxn ang="0">
                        <a:pos x="22" y="15"/>
                      </a:cxn>
                      <a:cxn ang="0">
                        <a:pos x="20" y="12"/>
                      </a:cxn>
                      <a:cxn ang="0">
                        <a:pos x="18" y="11"/>
                      </a:cxn>
                      <a:cxn ang="0">
                        <a:pos x="16" y="10"/>
                      </a:cxn>
                      <a:cxn ang="0">
                        <a:pos x="14" y="10"/>
                      </a:cxn>
                      <a:cxn ang="0">
                        <a:pos x="9" y="11"/>
                      </a:cxn>
                      <a:cxn ang="0">
                        <a:pos x="6" y="13"/>
                      </a:cxn>
                      <a:cxn ang="0">
                        <a:pos x="3" y="17"/>
                      </a:cxn>
                      <a:cxn ang="0">
                        <a:pos x="1" y="17"/>
                      </a:cxn>
                      <a:cxn ang="0">
                        <a:pos x="4" y="9"/>
                      </a:cxn>
                      <a:cxn ang="0">
                        <a:pos x="8" y="4"/>
                      </a:cxn>
                      <a:cxn ang="0">
                        <a:pos x="14" y="1"/>
                      </a:cxn>
                      <a:cxn ang="0">
                        <a:pos x="19" y="0"/>
                      </a:cxn>
                      <a:cxn ang="0">
                        <a:pos x="22" y="0"/>
                      </a:cxn>
                      <a:cxn ang="0">
                        <a:pos x="24" y="0"/>
                      </a:cxn>
                      <a:cxn ang="0">
                        <a:pos x="26" y="1"/>
                      </a:cxn>
                      <a:cxn ang="0">
                        <a:pos x="28" y="2"/>
                      </a:cxn>
                      <a:cxn ang="0">
                        <a:pos x="31" y="4"/>
                      </a:cxn>
                      <a:cxn ang="0">
                        <a:pos x="34" y="8"/>
                      </a:cxn>
                      <a:cxn ang="0">
                        <a:pos x="37" y="15"/>
                      </a:cxn>
                      <a:cxn ang="0">
                        <a:pos x="35" y="21"/>
                      </a:cxn>
                      <a:cxn ang="0">
                        <a:pos x="34" y="27"/>
                      </a:cxn>
                      <a:cxn ang="0">
                        <a:pos x="29" y="33"/>
                      </a:cxn>
                      <a:cxn ang="0">
                        <a:pos x="23" y="41"/>
                      </a:cxn>
                      <a:cxn ang="0">
                        <a:pos x="14" y="50"/>
                      </a:cxn>
                      <a:cxn ang="0">
                        <a:pos x="32" y="50"/>
                      </a:cxn>
                      <a:cxn ang="0">
                        <a:pos x="34" y="49"/>
                      </a:cxn>
                      <a:cxn ang="0">
                        <a:pos x="34" y="49"/>
                      </a:cxn>
                      <a:cxn ang="0">
                        <a:pos x="35" y="48"/>
                      </a:cxn>
                      <a:cxn ang="0">
                        <a:pos x="35" y="47"/>
                      </a:cxn>
                      <a:cxn ang="0">
                        <a:pos x="37" y="46"/>
                      </a:cxn>
                      <a:cxn ang="0">
                        <a:pos x="37" y="44"/>
                      </a:cxn>
                      <a:cxn ang="0">
                        <a:pos x="39" y="44"/>
                      </a:cxn>
                      <a:cxn ang="0">
                        <a:pos x="35" y="61"/>
                      </a:cxn>
                    </a:cxnLst>
                    <a:rect l="0" t="0" r="r" b="b"/>
                    <a:pathLst>
                      <a:path w="39" h="61">
                        <a:moveTo>
                          <a:pt x="35" y="61"/>
                        </a:moveTo>
                        <a:lnTo>
                          <a:pt x="0" y="61"/>
                        </a:lnTo>
                        <a:lnTo>
                          <a:pt x="0" y="60"/>
                        </a:lnTo>
                        <a:lnTo>
                          <a:pt x="8" y="51"/>
                        </a:lnTo>
                        <a:lnTo>
                          <a:pt x="14" y="44"/>
                        </a:lnTo>
                        <a:lnTo>
                          <a:pt x="19" y="38"/>
                        </a:lnTo>
                        <a:lnTo>
                          <a:pt x="21" y="34"/>
                        </a:lnTo>
                        <a:lnTo>
                          <a:pt x="24" y="27"/>
                        </a:lnTo>
                        <a:lnTo>
                          <a:pt x="24" y="21"/>
                        </a:lnTo>
                        <a:lnTo>
                          <a:pt x="24" y="19"/>
                        </a:lnTo>
                        <a:lnTo>
                          <a:pt x="24" y="17"/>
                        </a:lnTo>
                        <a:lnTo>
                          <a:pt x="22" y="15"/>
                        </a:lnTo>
                        <a:lnTo>
                          <a:pt x="20" y="12"/>
                        </a:lnTo>
                        <a:lnTo>
                          <a:pt x="18" y="11"/>
                        </a:lnTo>
                        <a:lnTo>
                          <a:pt x="16" y="10"/>
                        </a:lnTo>
                        <a:lnTo>
                          <a:pt x="14" y="10"/>
                        </a:lnTo>
                        <a:lnTo>
                          <a:pt x="9" y="11"/>
                        </a:lnTo>
                        <a:lnTo>
                          <a:pt x="6" y="13"/>
                        </a:lnTo>
                        <a:lnTo>
                          <a:pt x="3" y="17"/>
                        </a:lnTo>
                        <a:lnTo>
                          <a:pt x="1" y="17"/>
                        </a:lnTo>
                        <a:lnTo>
                          <a:pt x="4" y="9"/>
                        </a:lnTo>
                        <a:lnTo>
                          <a:pt x="8" y="4"/>
                        </a:lnTo>
                        <a:lnTo>
                          <a:pt x="14" y="1"/>
                        </a:lnTo>
                        <a:lnTo>
                          <a:pt x="19" y="0"/>
                        </a:lnTo>
                        <a:lnTo>
                          <a:pt x="22" y="0"/>
                        </a:lnTo>
                        <a:lnTo>
                          <a:pt x="24" y="0"/>
                        </a:lnTo>
                        <a:lnTo>
                          <a:pt x="26" y="1"/>
                        </a:lnTo>
                        <a:lnTo>
                          <a:pt x="28" y="2"/>
                        </a:lnTo>
                        <a:lnTo>
                          <a:pt x="31" y="4"/>
                        </a:lnTo>
                        <a:lnTo>
                          <a:pt x="34" y="8"/>
                        </a:lnTo>
                        <a:lnTo>
                          <a:pt x="37" y="15"/>
                        </a:lnTo>
                        <a:lnTo>
                          <a:pt x="35" y="21"/>
                        </a:lnTo>
                        <a:lnTo>
                          <a:pt x="34" y="27"/>
                        </a:lnTo>
                        <a:lnTo>
                          <a:pt x="29" y="33"/>
                        </a:lnTo>
                        <a:lnTo>
                          <a:pt x="23" y="41"/>
                        </a:lnTo>
                        <a:lnTo>
                          <a:pt x="14" y="50"/>
                        </a:lnTo>
                        <a:lnTo>
                          <a:pt x="32" y="50"/>
                        </a:lnTo>
                        <a:lnTo>
                          <a:pt x="34" y="49"/>
                        </a:lnTo>
                        <a:lnTo>
                          <a:pt x="34" y="49"/>
                        </a:lnTo>
                        <a:lnTo>
                          <a:pt x="35" y="48"/>
                        </a:lnTo>
                        <a:lnTo>
                          <a:pt x="35" y="47"/>
                        </a:lnTo>
                        <a:lnTo>
                          <a:pt x="37" y="46"/>
                        </a:lnTo>
                        <a:lnTo>
                          <a:pt x="37" y="44"/>
                        </a:lnTo>
                        <a:lnTo>
                          <a:pt x="39" y="44"/>
                        </a:lnTo>
                        <a:lnTo>
                          <a:pt x="35" y="6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082" name="Freeform 34"/>
                  <p:cNvSpPr>
                    <a:spLocks noEditPoints="1"/>
                  </p:cNvSpPr>
                  <p:nvPr/>
                </p:nvSpPr>
                <p:spPr bwMode="auto">
                  <a:xfrm>
                    <a:off x="3792538" y="5530850"/>
                    <a:ext cx="60325" cy="98425"/>
                  </a:xfrm>
                  <a:custGeom>
                    <a:avLst/>
                    <a:gdLst/>
                    <a:ahLst/>
                    <a:cxnLst>
                      <a:cxn ang="0">
                        <a:pos x="38" y="31"/>
                      </a:cxn>
                      <a:cxn ang="0">
                        <a:pos x="37" y="40"/>
                      </a:cxn>
                      <a:cxn ang="0">
                        <a:pos x="35" y="48"/>
                      </a:cxn>
                      <a:cxn ang="0">
                        <a:pos x="34" y="52"/>
                      </a:cxn>
                      <a:cxn ang="0">
                        <a:pos x="31" y="56"/>
                      </a:cxn>
                      <a:cxn ang="0">
                        <a:pos x="27" y="59"/>
                      </a:cxn>
                      <a:cxn ang="0">
                        <a:pos x="26" y="60"/>
                      </a:cxn>
                      <a:cxn ang="0">
                        <a:pos x="24" y="61"/>
                      </a:cxn>
                      <a:cxn ang="0">
                        <a:pos x="22" y="62"/>
                      </a:cxn>
                      <a:cxn ang="0">
                        <a:pos x="20" y="62"/>
                      </a:cxn>
                      <a:cxn ang="0">
                        <a:pos x="18" y="62"/>
                      </a:cxn>
                      <a:cxn ang="0">
                        <a:pos x="16" y="62"/>
                      </a:cxn>
                      <a:cxn ang="0">
                        <a:pos x="13" y="61"/>
                      </a:cxn>
                      <a:cxn ang="0">
                        <a:pos x="11" y="60"/>
                      </a:cxn>
                      <a:cxn ang="0">
                        <a:pos x="7" y="56"/>
                      </a:cxn>
                      <a:cxn ang="0">
                        <a:pos x="5" y="54"/>
                      </a:cxn>
                      <a:cxn ang="0">
                        <a:pos x="3" y="50"/>
                      </a:cxn>
                      <a:cxn ang="0">
                        <a:pos x="1" y="46"/>
                      </a:cxn>
                      <a:cxn ang="0">
                        <a:pos x="0" y="39"/>
                      </a:cxn>
                      <a:cxn ang="0">
                        <a:pos x="0" y="32"/>
                      </a:cxn>
                      <a:cxn ang="0">
                        <a:pos x="0" y="23"/>
                      </a:cxn>
                      <a:cxn ang="0">
                        <a:pos x="2" y="14"/>
                      </a:cxn>
                      <a:cxn ang="0">
                        <a:pos x="5" y="8"/>
                      </a:cxn>
                      <a:cxn ang="0">
                        <a:pos x="11" y="2"/>
                      </a:cxn>
                      <a:cxn ang="0">
                        <a:pos x="13" y="1"/>
                      </a:cxn>
                      <a:cxn ang="0">
                        <a:pos x="18" y="0"/>
                      </a:cxn>
                      <a:cxn ang="0">
                        <a:pos x="24" y="1"/>
                      </a:cxn>
                      <a:cxn ang="0">
                        <a:pos x="29" y="4"/>
                      </a:cxn>
                      <a:cxn ang="0">
                        <a:pos x="31" y="6"/>
                      </a:cxn>
                      <a:cxn ang="0">
                        <a:pos x="32" y="8"/>
                      </a:cxn>
                      <a:cxn ang="0">
                        <a:pos x="34" y="11"/>
                      </a:cxn>
                      <a:cxn ang="0">
                        <a:pos x="35" y="14"/>
                      </a:cxn>
                      <a:cxn ang="0">
                        <a:pos x="37" y="22"/>
                      </a:cxn>
                      <a:cxn ang="0">
                        <a:pos x="38" y="31"/>
                      </a:cxn>
                      <a:cxn ang="0">
                        <a:pos x="24" y="31"/>
                      </a:cxn>
                      <a:cxn ang="0">
                        <a:pos x="24" y="10"/>
                      </a:cxn>
                      <a:cxn ang="0">
                        <a:pos x="24" y="7"/>
                      </a:cxn>
                      <a:cxn ang="0">
                        <a:pos x="23" y="6"/>
                      </a:cxn>
                      <a:cxn ang="0">
                        <a:pos x="21" y="4"/>
                      </a:cxn>
                      <a:cxn ang="0">
                        <a:pos x="20" y="4"/>
                      </a:cxn>
                      <a:cxn ang="0">
                        <a:pos x="19" y="3"/>
                      </a:cxn>
                      <a:cxn ang="0">
                        <a:pos x="16" y="3"/>
                      </a:cxn>
                      <a:cxn ang="0">
                        <a:pos x="14" y="5"/>
                      </a:cxn>
                      <a:cxn ang="0">
                        <a:pos x="14" y="6"/>
                      </a:cxn>
                      <a:cxn ang="0">
                        <a:pos x="14" y="8"/>
                      </a:cxn>
                      <a:cxn ang="0">
                        <a:pos x="13" y="10"/>
                      </a:cxn>
                      <a:cxn ang="0">
                        <a:pos x="13" y="13"/>
                      </a:cxn>
                      <a:cxn ang="0">
                        <a:pos x="13" y="50"/>
                      </a:cxn>
                      <a:cxn ang="0">
                        <a:pos x="13" y="54"/>
                      </a:cxn>
                      <a:cxn ang="0">
                        <a:pos x="14" y="56"/>
                      </a:cxn>
                      <a:cxn ang="0">
                        <a:pos x="15" y="58"/>
                      </a:cxn>
                      <a:cxn ang="0">
                        <a:pos x="18" y="59"/>
                      </a:cxn>
                      <a:cxn ang="0">
                        <a:pos x="20" y="59"/>
                      </a:cxn>
                      <a:cxn ang="0">
                        <a:pos x="23" y="56"/>
                      </a:cxn>
                      <a:cxn ang="0">
                        <a:pos x="24" y="55"/>
                      </a:cxn>
                      <a:cxn ang="0">
                        <a:pos x="24" y="53"/>
                      </a:cxn>
                      <a:cxn ang="0">
                        <a:pos x="24" y="50"/>
                      </a:cxn>
                      <a:cxn ang="0">
                        <a:pos x="24" y="31"/>
                      </a:cxn>
                    </a:cxnLst>
                    <a:rect l="0" t="0" r="r" b="b"/>
                    <a:pathLst>
                      <a:path w="38" h="62">
                        <a:moveTo>
                          <a:pt x="38" y="31"/>
                        </a:moveTo>
                        <a:lnTo>
                          <a:pt x="37" y="40"/>
                        </a:lnTo>
                        <a:lnTo>
                          <a:pt x="35" y="48"/>
                        </a:lnTo>
                        <a:lnTo>
                          <a:pt x="34" y="52"/>
                        </a:lnTo>
                        <a:lnTo>
                          <a:pt x="31" y="56"/>
                        </a:lnTo>
                        <a:lnTo>
                          <a:pt x="27" y="59"/>
                        </a:lnTo>
                        <a:lnTo>
                          <a:pt x="26" y="60"/>
                        </a:lnTo>
                        <a:lnTo>
                          <a:pt x="24" y="61"/>
                        </a:lnTo>
                        <a:lnTo>
                          <a:pt x="22" y="62"/>
                        </a:lnTo>
                        <a:lnTo>
                          <a:pt x="20" y="62"/>
                        </a:lnTo>
                        <a:lnTo>
                          <a:pt x="18" y="62"/>
                        </a:lnTo>
                        <a:lnTo>
                          <a:pt x="16" y="62"/>
                        </a:lnTo>
                        <a:lnTo>
                          <a:pt x="13" y="61"/>
                        </a:lnTo>
                        <a:lnTo>
                          <a:pt x="11" y="60"/>
                        </a:lnTo>
                        <a:lnTo>
                          <a:pt x="7" y="56"/>
                        </a:lnTo>
                        <a:lnTo>
                          <a:pt x="5" y="54"/>
                        </a:lnTo>
                        <a:lnTo>
                          <a:pt x="3" y="50"/>
                        </a:lnTo>
                        <a:lnTo>
                          <a:pt x="1" y="46"/>
                        </a:lnTo>
                        <a:lnTo>
                          <a:pt x="0" y="39"/>
                        </a:lnTo>
                        <a:lnTo>
                          <a:pt x="0" y="32"/>
                        </a:lnTo>
                        <a:lnTo>
                          <a:pt x="0" y="23"/>
                        </a:lnTo>
                        <a:lnTo>
                          <a:pt x="2" y="14"/>
                        </a:lnTo>
                        <a:lnTo>
                          <a:pt x="5" y="8"/>
                        </a:lnTo>
                        <a:lnTo>
                          <a:pt x="11" y="2"/>
                        </a:lnTo>
                        <a:lnTo>
                          <a:pt x="13" y="1"/>
                        </a:lnTo>
                        <a:lnTo>
                          <a:pt x="18" y="0"/>
                        </a:lnTo>
                        <a:lnTo>
                          <a:pt x="24" y="1"/>
                        </a:lnTo>
                        <a:lnTo>
                          <a:pt x="29" y="4"/>
                        </a:lnTo>
                        <a:lnTo>
                          <a:pt x="31" y="6"/>
                        </a:lnTo>
                        <a:lnTo>
                          <a:pt x="32" y="8"/>
                        </a:lnTo>
                        <a:lnTo>
                          <a:pt x="34" y="11"/>
                        </a:lnTo>
                        <a:lnTo>
                          <a:pt x="35" y="14"/>
                        </a:lnTo>
                        <a:lnTo>
                          <a:pt x="37" y="22"/>
                        </a:lnTo>
                        <a:lnTo>
                          <a:pt x="38" y="31"/>
                        </a:lnTo>
                        <a:close/>
                        <a:moveTo>
                          <a:pt x="24" y="31"/>
                        </a:moveTo>
                        <a:lnTo>
                          <a:pt x="24" y="10"/>
                        </a:lnTo>
                        <a:lnTo>
                          <a:pt x="24" y="7"/>
                        </a:lnTo>
                        <a:lnTo>
                          <a:pt x="23" y="6"/>
                        </a:lnTo>
                        <a:lnTo>
                          <a:pt x="21" y="4"/>
                        </a:lnTo>
                        <a:lnTo>
                          <a:pt x="20" y="4"/>
                        </a:lnTo>
                        <a:lnTo>
                          <a:pt x="19" y="3"/>
                        </a:lnTo>
                        <a:lnTo>
                          <a:pt x="16" y="3"/>
                        </a:lnTo>
                        <a:lnTo>
                          <a:pt x="14" y="5"/>
                        </a:lnTo>
                        <a:lnTo>
                          <a:pt x="14" y="6"/>
                        </a:lnTo>
                        <a:lnTo>
                          <a:pt x="14" y="8"/>
                        </a:lnTo>
                        <a:lnTo>
                          <a:pt x="13" y="10"/>
                        </a:lnTo>
                        <a:lnTo>
                          <a:pt x="13" y="13"/>
                        </a:lnTo>
                        <a:lnTo>
                          <a:pt x="13" y="50"/>
                        </a:lnTo>
                        <a:lnTo>
                          <a:pt x="13" y="54"/>
                        </a:lnTo>
                        <a:lnTo>
                          <a:pt x="14" y="56"/>
                        </a:lnTo>
                        <a:lnTo>
                          <a:pt x="15" y="58"/>
                        </a:lnTo>
                        <a:lnTo>
                          <a:pt x="18" y="59"/>
                        </a:lnTo>
                        <a:lnTo>
                          <a:pt x="20" y="59"/>
                        </a:lnTo>
                        <a:lnTo>
                          <a:pt x="23" y="56"/>
                        </a:lnTo>
                        <a:lnTo>
                          <a:pt x="24" y="55"/>
                        </a:lnTo>
                        <a:lnTo>
                          <a:pt x="24" y="53"/>
                        </a:lnTo>
                        <a:lnTo>
                          <a:pt x="24" y="50"/>
                        </a:lnTo>
                        <a:lnTo>
                          <a:pt x="24" y="3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083" name="Freeform 35"/>
                  <p:cNvSpPr>
                    <a:spLocks/>
                  </p:cNvSpPr>
                  <p:nvPr/>
                </p:nvSpPr>
                <p:spPr bwMode="auto">
                  <a:xfrm>
                    <a:off x="3863975" y="5607050"/>
                    <a:ext cx="23812" cy="22225"/>
                  </a:xfrm>
                  <a:custGeom>
                    <a:avLst/>
                    <a:gdLst/>
                    <a:ahLst/>
                    <a:cxnLst>
                      <a:cxn ang="0">
                        <a:pos x="7" y="0"/>
                      </a:cxn>
                      <a:cxn ang="0">
                        <a:pos x="8" y="0"/>
                      </a:cxn>
                      <a:cxn ang="0">
                        <a:pos x="10" y="1"/>
                      </a:cxn>
                      <a:cxn ang="0">
                        <a:pos x="13" y="2"/>
                      </a:cxn>
                      <a:cxn ang="0">
                        <a:pos x="14" y="5"/>
                      </a:cxn>
                      <a:cxn ang="0">
                        <a:pos x="14" y="6"/>
                      </a:cxn>
                      <a:cxn ang="0">
                        <a:pos x="15" y="8"/>
                      </a:cxn>
                      <a:cxn ang="0">
                        <a:pos x="14" y="9"/>
                      </a:cxn>
                      <a:cxn ang="0">
                        <a:pos x="13" y="12"/>
                      </a:cxn>
                      <a:cxn ang="0">
                        <a:pos x="11" y="13"/>
                      </a:cxn>
                      <a:cxn ang="0">
                        <a:pos x="10" y="14"/>
                      </a:cxn>
                      <a:cxn ang="0">
                        <a:pos x="8" y="14"/>
                      </a:cxn>
                      <a:cxn ang="0">
                        <a:pos x="7" y="14"/>
                      </a:cxn>
                      <a:cxn ang="0">
                        <a:pos x="5" y="14"/>
                      </a:cxn>
                      <a:cxn ang="0">
                        <a:pos x="5" y="14"/>
                      </a:cxn>
                      <a:cxn ang="0">
                        <a:pos x="3" y="13"/>
                      </a:cxn>
                      <a:cxn ang="0">
                        <a:pos x="2" y="12"/>
                      </a:cxn>
                      <a:cxn ang="0">
                        <a:pos x="2" y="11"/>
                      </a:cxn>
                      <a:cxn ang="0">
                        <a:pos x="1" y="10"/>
                      </a:cxn>
                      <a:cxn ang="0">
                        <a:pos x="0" y="9"/>
                      </a:cxn>
                      <a:cxn ang="0">
                        <a:pos x="0" y="6"/>
                      </a:cxn>
                      <a:cxn ang="0">
                        <a:pos x="1" y="4"/>
                      </a:cxn>
                      <a:cxn ang="0">
                        <a:pos x="2" y="2"/>
                      </a:cxn>
                      <a:cxn ang="0">
                        <a:pos x="5" y="1"/>
                      </a:cxn>
                      <a:cxn ang="0">
                        <a:pos x="5" y="0"/>
                      </a:cxn>
                      <a:cxn ang="0">
                        <a:pos x="7" y="0"/>
                      </a:cxn>
                    </a:cxnLst>
                    <a:rect l="0" t="0" r="r" b="b"/>
                    <a:pathLst>
                      <a:path w="15" h="14">
                        <a:moveTo>
                          <a:pt x="7" y="0"/>
                        </a:moveTo>
                        <a:lnTo>
                          <a:pt x="8" y="0"/>
                        </a:lnTo>
                        <a:lnTo>
                          <a:pt x="10" y="1"/>
                        </a:lnTo>
                        <a:lnTo>
                          <a:pt x="13" y="2"/>
                        </a:lnTo>
                        <a:lnTo>
                          <a:pt x="14" y="5"/>
                        </a:lnTo>
                        <a:lnTo>
                          <a:pt x="14" y="6"/>
                        </a:lnTo>
                        <a:lnTo>
                          <a:pt x="15" y="8"/>
                        </a:lnTo>
                        <a:lnTo>
                          <a:pt x="14" y="9"/>
                        </a:lnTo>
                        <a:lnTo>
                          <a:pt x="13" y="12"/>
                        </a:lnTo>
                        <a:lnTo>
                          <a:pt x="11" y="13"/>
                        </a:lnTo>
                        <a:lnTo>
                          <a:pt x="10" y="14"/>
                        </a:lnTo>
                        <a:lnTo>
                          <a:pt x="8" y="14"/>
                        </a:lnTo>
                        <a:lnTo>
                          <a:pt x="7" y="14"/>
                        </a:lnTo>
                        <a:lnTo>
                          <a:pt x="5" y="14"/>
                        </a:lnTo>
                        <a:lnTo>
                          <a:pt x="5" y="14"/>
                        </a:lnTo>
                        <a:lnTo>
                          <a:pt x="3" y="13"/>
                        </a:lnTo>
                        <a:lnTo>
                          <a:pt x="2" y="12"/>
                        </a:lnTo>
                        <a:lnTo>
                          <a:pt x="2" y="11"/>
                        </a:lnTo>
                        <a:lnTo>
                          <a:pt x="1" y="10"/>
                        </a:lnTo>
                        <a:lnTo>
                          <a:pt x="0" y="9"/>
                        </a:lnTo>
                        <a:lnTo>
                          <a:pt x="0" y="6"/>
                        </a:lnTo>
                        <a:lnTo>
                          <a:pt x="1" y="4"/>
                        </a:lnTo>
                        <a:lnTo>
                          <a:pt x="2" y="2"/>
                        </a:lnTo>
                        <a:lnTo>
                          <a:pt x="5" y="1"/>
                        </a:lnTo>
                        <a:lnTo>
                          <a:pt x="5" y="0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084" name="Freeform 36"/>
                  <p:cNvSpPr>
                    <a:spLocks noEditPoints="1"/>
                  </p:cNvSpPr>
                  <p:nvPr/>
                </p:nvSpPr>
                <p:spPr bwMode="auto">
                  <a:xfrm>
                    <a:off x="3898900" y="5530850"/>
                    <a:ext cx="60325" cy="98425"/>
                  </a:xfrm>
                  <a:custGeom>
                    <a:avLst/>
                    <a:gdLst/>
                    <a:ahLst/>
                    <a:cxnLst>
                      <a:cxn ang="0">
                        <a:pos x="38" y="31"/>
                      </a:cxn>
                      <a:cxn ang="0">
                        <a:pos x="38" y="40"/>
                      </a:cxn>
                      <a:cxn ang="0">
                        <a:pos x="35" y="48"/>
                      </a:cxn>
                      <a:cxn ang="0">
                        <a:pos x="34" y="52"/>
                      </a:cxn>
                      <a:cxn ang="0">
                        <a:pos x="31" y="56"/>
                      </a:cxn>
                      <a:cxn ang="0">
                        <a:pos x="28" y="59"/>
                      </a:cxn>
                      <a:cxn ang="0">
                        <a:pos x="26" y="60"/>
                      </a:cxn>
                      <a:cxn ang="0">
                        <a:pos x="25" y="61"/>
                      </a:cxn>
                      <a:cxn ang="0">
                        <a:pos x="23" y="62"/>
                      </a:cxn>
                      <a:cxn ang="0">
                        <a:pos x="20" y="62"/>
                      </a:cxn>
                      <a:cxn ang="0">
                        <a:pos x="19" y="62"/>
                      </a:cxn>
                      <a:cxn ang="0">
                        <a:pos x="17" y="62"/>
                      </a:cxn>
                      <a:cxn ang="0">
                        <a:pos x="13" y="61"/>
                      </a:cxn>
                      <a:cxn ang="0">
                        <a:pos x="11" y="60"/>
                      </a:cxn>
                      <a:cxn ang="0">
                        <a:pos x="7" y="56"/>
                      </a:cxn>
                      <a:cxn ang="0">
                        <a:pos x="6" y="54"/>
                      </a:cxn>
                      <a:cxn ang="0">
                        <a:pos x="3" y="50"/>
                      </a:cxn>
                      <a:cxn ang="0">
                        <a:pos x="2" y="46"/>
                      </a:cxn>
                      <a:cxn ang="0">
                        <a:pos x="1" y="39"/>
                      </a:cxn>
                      <a:cxn ang="0">
                        <a:pos x="0" y="32"/>
                      </a:cxn>
                      <a:cxn ang="0">
                        <a:pos x="1" y="23"/>
                      </a:cxn>
                      <a:cxn ang="0">
                        <a:pos x="2" y="14"/>
                      </a:cxn>
                      <a:cxn ang="0">
                        <a:pos x="6" y="8"/>
                      </a:cxn>
                      <a:cxn ang="0">
                        <a:pos x="9" y="4"/>
                      </a:cxn>
                      <a:cxn ang="0">
                        <a:pos x="12" y="2"/>
                      </a:cxn>
                      <a:cxn ang="0">
                        <a:pos x="14" y="1"/>
                      </a:cxn>
                      <a:cxn ang="0">
                        <a:pos x="19" y="0"/>
                      </a:cxn>
                      <a:cxn ang="0">
                        <a:pos x="24" y="1"/>
                      </a:cxn>
                      <a:cxn ang="0">
                        <a:pos x="29" y="4"/>
                      </a:cxn>
                      <a:cxn ang="0">
                        <a:pos x="33" y="8"/>
                      </a:cxn>
                      <a:cxn ang="0">
                        <a:pos x="34" y="11"/>
                      </a:cxn>
                      <a:cxn ang="0">
                        <a:pos x="35" y="14"/>
                      </a:cxn>
                      <a:cxn ang="0">
                        <a:pos x="38" y="22"/>
                      </a:cxn>
                      <a:cxn ang="0">
                        <a:pos x="38" y="31"/>
                      </a:cxn>
                      <a:cxn ang="0">
                        <a:pos x="25" y="31"/>
                      </a:cxn>
                      <a:cxn ang="0">
                        <a:pos x="25" y="12"/>
                      </a:cxn>
                      <a:cxn ang="0">
                        <a:pos x="25" y="10"/>
                      </a:cxn>
                      <a:cxn ang="0">
                        <a:pos x="25" y="7"/>
                      </a:cxn>
                      <a:cxn ang="0">
                        <a:pos x="21" y="4"/>
                      </a:cxn>
                      <a:cxn ang="0">
                        <a:pos x="20" y="3"/>
                      </a:cxn>
                      <a:cxn ang="0">
                        <a:pos x="17" y="3"/>
                      </a:cxn>
                      <a:cxn ang="0">
                        <a:pos x="15" y="5"/>
                      </a:cxn>
                      <a:cxn ang="0">
                        <a:pos x="14" y="6"/>
                      </a:cxn>
                      <a:cxn ang="0">
                        <a:pos x="14" y="8"/>
                      </a:cxn>
                      <a:cxn ang="0">
                        <a:pos x="14" y="10"/>
                      </a:cxn>
                      <a:cxn ang="0">
                        <a:pos x="13" y="13"/>
                      </a:cxn>
                      <a:cxn ang="0">
                        <a:pos x="13" y="50"/>
                      </a:cxn>
                      <a:cxn ang="0">
                        <a:pos x="14" y="54"/>
                      </a:cxn>
                      <a:cxn ang="0">
                        <a:pos x="14" y="56"/>
                      </a:cxn>
                      <a:cxn ang="0">
                        <a:pos x="15" y="58"/>
                      </a:cxn>
                      <a:cxn ang="0">
                        <a:pos x="18" y="59"/>
                      </a:cxn>
                      <a:cxn ang="0">
                        <a:pos x="20" y="59"/>
                      </a:cxn>
                      <a:cxn ang="0">
                        <a:pos x="21" y="59"/>
                      </a:cxn>
                      <a:cxn ang="0">
                        <a:pos x="22" y="58"/>
                      </a:cxn>
                      <a:cxn ang="0">
                        <a:pos x="22" y="57"/>
                      </a:cxn>
                      <a:cxn ang="0">
                        <a:pos x="23" y="56"/>
                      </a:cxn>
                      <a:cxn ang="0">
                        <a:pos x="24" y="55"/>
                      </a:cxn>
                      <a:cxn ang="0">
                        <a:pos x="25" y="50"/>
                      </a:cxn>
                      <a:cxn ang="0">
                        <a:pos x="25" y="31"/>
                      </a:cxn>
                    </a:cxnLst>
                    <a:rect l="0" t="0" r="r" b="b"/>
                    <a:pathLst>
                      <a:path w="38" h="62">
                        <a:moveTo>
                          <a:pt x="38" y="31"/>
                        </a:moveTo>
                        <a:lnTo>
                          <a:pt x="38" y="40"/>
                        </a:lnTo>
                        <a:lnTo>
                          <a:pt x="35" y="48"/>
                        </a:lnTo>
                        <a:lnTo>
                          <a:pt x="34" y="52"/>
                        </a:lnTo>
                        <a:lnTo>
                          <a:pt x="31" y="56"/>
                        </a:lnTo>
                        <a:lnTo>
                          <a:pt x="28" y="59"/>
                        </a:lnTo>
                        <a:lnTo>
                          <a:pt x="26" y="60"/>
                        </a:lnTo>
                        <a:lnTo>
                          <a:pt x="25" y="61"/>
                        </a:lnTo>
                        <a:lnTo>
                          <a:pt x="23" y="62"/>
                        </a:lnTo>
                        <a:lnTo>
                          <a:pt x="20" y="62"/>
                        </a:lnTo>
                        <a:lnTo>
                          <a:pt x="19" y="62"/>
                        </a:lnTo>
                        <a:lnTo>
                          <a:pt x="17" y="62"/>
                        </a:lnTo>
                        <a:lnTo>
                          <a:pt x="13" y="61"/>
                        </a:lnTo>
                        <a:lnTo>
                          <a:pt x="11" y="60"/>
                        </a:lnTo>
                        <a:lnTo>
                          <a:pt x="7" y="56"/>
                        </a:lnTo>
                        <a:lnTo>
                          <a:pt x="6" y="54"/>
                        </a:lnTo>
                        <a:lnTo>
                          <a:pt x="3" y="50"/>
                        </a:lnTo>
                        <a:lnTo>
                          <a:pt x="2" y="46"/>
                        </a:lnTo>
                        <a:lnTo>
                          <a:pt x="1" y="39"/>
                        </a:lnTo>
                        <a:lnTo>
                          <a:pt x="0" y="32"/>
                        </a:lnTo>
                        <a:lnTo>
                          <a:pt x="1" y="23"/>
                        </a:lnTo>
                        <a:lnTo>
                          <a:pt x="2" y="14"/>
                        </a:lnTo>
                        <a:lnTo>
                          <a:pt x="6" y="8"/>
                        </a:lnTo>
                        <a:lnTo>
                          <a:pt x="9" y="4"/>
                        </a:lnTo>
                        <a:lnTo>
                          <a:pt x="12" y="2"/>
                        </a:lnTo>
                        <a:lnTo>
                          <a:pt x="14" y="1"/>
                        </a:lnTo>
                        <a:lnTo>
                          <a:pt x="19" y="0"/>
                        </a:lnTo>
                        <a:lnTo>
                          <a:pt x="24" y="1"/>
                        </a:lnTo>
                        <a:lnTo>
                          <a:pt x="29" y="4"/>
                        </a:lnTo>
                        <a:lnTo>
                          <a:pt x="33" y="8"/>
                        </a:lnTo>
                        <a:lnTo>
                          <a:pt x="34" y="11"/>
                        </a:lnTo>
                        <a:lnTo>
                          <a:pt x="35" y="14"/>
                        </a:lnTo>
                        <a:lnTo>
                          <a:pt x="38" y="22"/>
                        </a:lnTo>
                        <a:lnTo>
                          <a:pt x="38" y="31"/>
                        </a:lnTo>
                        <a:close/>
                        <a:moveTo>
                          <a:pt x="25" y="31"/>
                        </a:moveTo>
                        <a:lnTo>
                          <a:pt x="25" y="12"/>
                        </a:lnTo>
                        <a:lnTo>
                          <a:pt x="25" y="10"/>
                        </a:lnTo>
                        <a:lnTo>
                          <a:pt x="25" y="7"/>
                        </a:lnTo>
                        <a:lnTo>
                          <a:pt x="21" y="4"/>
                        </a:lnTo>
                        <a:lnTo>
                          <a:pt x="20" y="3"/>
                        </a:lnTo>
                        <a:lnTo>
                          <a:pt x="17" y="3"/>
                        </a:lnTo>
                        <a:lnTo>
                          <a:pt x="15" y="5"/>
                        </a:lnTo>
                        <a:lnTo>
                          <a:pt x="14" y="6"/>
                        </a:lnTo>
                        <a:lnTo>
                          <a:pt x="14" y="8"/>
                        </a:lnTo>
                        <a:lnTo>
                          <a:pt x="14" y="10"/>
                        </a:lnTo>
                        <a:lnTo>
                          <a:pt x="13" y="13"/>
                        </a:lnTo>
                        <a:lnTo>
                          <a:pt x="13" y="50"/>
                        </a:lnTo>
                        <a:lnTo>
                          <a:pt x="14" y="54"/>
                        </a:lnTo>
                        <a:lnTo>
                          <a:pt x="14" y="56"/>
                        </a:lnTo>
                        <a:lnTo>
                          <a:pt x="15" y="58"/>
                        </a:lnTo>
                        <a:lnTo>
                          <a:pt x="18" y="59"/>
                        </a:lnTo>
                        <a:lnTo>
                          <a:pt x="20" y="59"/>
                        </a:lnTo>
                        <a:lnTo>
                          <a:pt x="21" y="59"/>
                        </a:lnTo>
                        <a:lnTo>
                          <a:pt x="22" y="58"/>
                        </a:lnTo>
                        <a:lnTo>
                          <a:pt x="22" y="57"/>
                        </a:lnTo>
                        <a:lnTo>
                          <a:pt x="23" y="56"/>
                        </a:lnTo>
                        <a:lnTo>
                          <a:pt x="24" y="55"/>
                        </a:lnTo>
                        <a:lnTo>
                          <a:pt x="25" y="50"/>
                        </a:lnTo>
                        <a:lnTo>
                          <a:pt x="25" y="3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085" name="Freeform 37"/>
                  <p:cNvSpPr>
                    <a:spLocks noEditPoints="1"/>
                  </p:cNvSpPr>
                  <p:nvPr/>
                </p:nvSpPr>
                <p:spPr bwMode="auto">
                  <a:xfrm>
                    <a:off x="3968750" y="5530850"/>
                    <a:ext cx="61912" cy="96838"/>
                  </a:xfrm>
                  <a:custGeom>
                    <a:avLst/>
                    <a:gdLst/>
                    <a:ahLst/>
                    <a:cxnLst>
                      <a:cxn ang="0">
                        <a:pos x="0" y="39"/>
                      </a:cxn>
                      <a:cxn ang="0">
                        <a:pos x="28" y="0"/>
                      </a:cxn>
                      <a:cxn ang="0">
                        <a:pos x="33" y="0"/>
                      </a:cxn>
                      <a:cxn ang="0">
                        <a:pos x="33" y="39"/>
                      </a:cxn>
                      <a:cxn ang="0">
                        <a:pos x="39" y="39"/>
                      </a:cxn>
                      <a:cxn ang="0">
                        <a:pos x="39" y="48"/>
                      </a:cxn>
                      <a:cxn ang="0">
                        <a:pos x="33" y="48"/>
                      </a:cxn>
                      <a:cxn ang="0">
                        <a:pos x="33" y="61"/>
                      </a:cxn>
                      <a:cxn ang="0">
                        <a:pos x="20" y="61"/>
                      </a:cxn>
                      <a:cxn ang="0">
                        <a:pos x="20" y="48"/>
                      </a:cxn>
                      <a:cxn ang="0">
                        <a:pos x="0" y="48"/>
                      </a:cxn>
                      <a:cxn ang="0">
                        <a:pos x="0" y="39"/>
                      </a:cxn>
                      <a:cxn ang="0">
                        <a:pos x="4" y="39"/>
                      </a:cxn>
                      <a:cxn ang="0">
                        <a:pos x="20" y="39"/>
                      </a:cxn>
                      <a:cxn ang="0">
                        <a:pos x="20" y="15"/>
                      </a:cxn>
                      <a:cxn ang="0">
                        <a:pos x="4" y="39"/>
                      </a:cxn>
                    </a:cxnLst>
                    <a:rect l="0" t="0" r="r" b="b"/>
                    <a:pathLst>
                      <a:path w="39" h="61">
                        <a:moveTo>
                          <a:pt x="0" y="39"/>
                        </a:moveTo>
                        <a:lnTo>
                          <a:pt x="28" y="0"/>
                        </a:lnTo>
                        <a:lnTo>
                          <a:pt x="33" y="0"/>
                        </a:lnTo>
                        <a:lnTo>
                          <a:pt x="33" y="39"/>
                        </a:lnTo>
                        <a:lnTo>
                          <a:pt x="39" y="39"/>
                        </a:lnTo>
                        <a:lnTo>
                          <a:pt x="39" y="48"/>
                        </a:lnTo>
                        <a:lnTo>
                          <a:pt x="33" y="48"/>
                        </a:lnTo>
                        <a:lnTo>
                          <a:pt x="33" y="61"/>
                        </a:lnTo>
                        <a:lnTo>
                          <a:pt x="20" y="61"/>
                        </a:lnTo>
                        <a:lnTo>
                          <a:pt x="20" y="48"/>
                        </a:lnTo>
                        <a:lnTo>
                          <a:pt x="0" y="48"/>
                        </a:lnTo>
                        <a:lnTo>
                          <a:pt x="0" y="39"/>
                        </a:lnTo>
                        <a:close/>
                        <a:moveTo>
                          <a:pt x="4" y="39"/>
                        </a:moveTo>
                        <a:lnTo>
                          <a:pt x="20" y="39"/>
                        </a:lnTo>
                        <a:lnTo>
                          <a:pt x="20" y="15"/>
                        </a:lnTo>
                        <a:lnTo>
                          <a:pt x="4" y="3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086" name="Freeform 38"/>
                  <p:cNvSpPr>
                    <a:spLocks noEditPoints="1"/>
                  </p:cNvSpPr>
                  <p:nvPr/>
                </p:nvSpPr>
                <p:spPr bwMode="auto">
                  <a:xfrm>
                    <a:off x="3792538" y="5076825"/>
                    <a:ext cx="60325" cy="98425"/>
                  </a:xfrm>
                  <a:custGeom>
                    <a:avLst/>
                    <a:gdLst/>
                    <a:ahLst/>
                    <a:cxnLst>
                      <a:cxn ang="0">
                        <a:pos x="38" y="31"/>
                      </a:cxn>
                      <a:cxn ang="0">
                        <a:pos x="37" y="39"/>
                      </a:cxn>
                      <a:cxn ang="0">
                        <a:pos x="35" y="48"/>
                      </a:cxn>
                      <a:cxn ang="0">
                        <a:pos x="34" y="52"/>
                      </a:cxn>
                      <a:cxn ang="0">
                        <a:pos x="31" y="56"/>
                      </a:cxn>
                      <a:cxn ang="0">
                        <a:pos x="27" y="59"/>
                      </a:cxn>
                      <a:cxn ang="0">
                        <a:pos x="26" y="60"/>
                      </a:cxn>
                      <a:cxn ang="0">
                        <a:pos x="24" y="61"/>
                      </a:cxn>
                      <a:cxn ang="0">
                        <a:pos x="22" y="62"/>
                      </a:cxn>
                      <a:cxn ang="0">
                        <a:pos x="20" y="62"/>
                      </a:cxn>
                      <a:cxn ang="0">
                        <a:pos x="18" y="62"/>
                      </a:cxn>
                      <a:cxn ang="0">
                        <a:pos x="16" y="62"/>
                      </a:cxn>
                      <a:cxn ang="0">
                        <a:pos x="13" y="61"/>
                      </a:cxn>
                      <a:cxn ang="0">
                        <a:pos x="11" y="60"/>
                      </a:cxn>
                      <a:cxn ang="0">
                        <a:pos x="7" y="56"/>
                      </a:cxn>
                      <a:cxn ang="0">
                        <a:pos x="5" y="54"/>
                      </a:cxn>
                      <a:cxn ang="0">
                        <a:pos x="3" y="50"/>
                      </a:cxn>
                      <a:cxn ang="0">
                        <a:pos x="1" y="46"/>
                      </a:cxn>
                      <a:cxn ang="0">
                        <a:pos x="0" y="39"/>
                      </a:cxn>
                      <a:cxn ang="0">
                        <a:pos x="0" y="32"/>
                      </a:cxn>
                      <a:cxn ang="0">
                        <a:pos x="0" y="23"/>
                      </a:cxn>
                      <a:cxn ang="0">
                        <a:pos x="2" y="14"/>
                      </a:cxn>
                      <a:cxn ang="0">
                        <a:pos x="5" y="8"/>
                      </a:cxn>
                      <a:cxn ang="0">
                        <a:pos x="11" y="2"/>
                      </a:cxn>
                      <a:cxn ang="0">
                        <a:pos x="13" y="1"/>
                      </a:cxn>
                      <a:cxn ang="0">
                        <a:pos x="18" y="0"/>
                      </a:cxn>
                      <a:cxn ang="0">
                        <a:pos x="24" y="1"/>
                      </a:cxn>
                      <a:cxn ang="0">
                        <a:pos x="29" y="4"/>
                      </a:cxn>
                      <a:cxn ang="0">
                        <a:pos x="31" y="6"/>
                      </a:cxn>
                      <a:cxn ang="0">
                        <a:pos x="32" y="8"/>
                      </a:cxn>
                      <a:cxn ang="0">
                        <a:pos x="34" y="10"/>
                      </a:cxn>
                      <a:cxn ang="0">
                        <a:pos x="35" y="14"/>
                      </a:cxn>
                      <a:cxn ang="0">
                        <a:pos x="37" y="22"/>
                      </a:cxn>
                      <a:cxn ang="0">
                        <a:pos x="38" y="31"/>
                      </a:cxn>
                      <a:cxn ang="0">
                        <a:pos x="24" y="31"/>
                      </a:cxn>
                      <a:cxn ang="0">
                        <a:pos x="24" y="10"/>
                      </a:cxn>
                      <a:cxn ang="0">
                        <a:pos x="24" y="7"/>
                      </a:cxn>
                      <a:cxn ang="0">
                        <a:pos x="23" y="6"/>
                      </a:cxn>
                      <a:cxn ang="0">
                        <a:pos x="21" y="4"/>
                      </a:cxn>
                      <a:cxn ang="0">
                        <a:pos x="20" y="4"/>
                      </a:cxn>
                      <a:cxn ang="0">
                        <a:pos x="19" y="3"/>
                      </a:cxn>
                      <a:cxn ang="0">
                        <a:pos x="16" y="3"/>
                      </a:cxn>
                      <a:cxn ang="0">
                        <a:pos x="14" y="5"/>
                      </a:cxn>
                      <a:cxn ang="0">
                        <a:pos x="14" y="6"/>
                      </a:cxn>
                      <a:cxn ang="0">
                        <a:pos x="14" y="8"/>
                      </a:cxn>
                      <a:cxn ang="0">
                        <a:pos x="13" y="10"/>
                      </a:cxn>
                      <a:cxn ang="0">
                        <a:pos x="13" y="13"/>
                      </a:cxn>
                      <a:cxn ang="0">
                        <a:pos x="13" y="50"/>
                      </a:cxn>
                      <a:cxn ang="0">
                        <a:pos x="13" y="54"/>
                      </a:cxn>
                      <a:cxn ang="0">
                        <a:pos x="14" y="56"/>
                      </a:cxn>
                      <a:cxn ang="0">
                        <a:pos x="15" y="58"/>
                      </a:cxn>
                      <a:cxn ang="0">
                        <a:pos x="18" y="59"/>
                      </a:cxn>
                      <a:cxn ang="0">
                        <a:pos x="20" y="59"/>
                      </a:cxn>
                      <a:cxn ang="0">
                        <a:pos x="23" y="56"/>
                      </a:cxn>
                      <a:cxn ang="0">
                        <a:pos x="24" y="55"/>
                      </a:cxn>
                      <a:cxn ang="0">
                        <a:pos x="24" y="52"/>
                      </a:cxn>
                      <a:cxn ang="0">
                        <a:pos x="24" y="50"/>
                      </a:cxn>
                      <a:cxn ang="0">
                        <a:pos x="24" y="31"/>
                      </a:cxn>
                    </a:cxnLst>
                    <a:rect l="0" t="0" r="r" b="b"/>
                    <a:pathLst>
                      <a:path w="38" h="62">
                        <a:moveTo>
                          <a:pt x="38" y="31"/>
                        </a:moveTo>
                        <a:lnTo>
                          <a:pt x="37" y="39"/>
                        </a:lnTo>
                        <a:lnTo>
                          <a:pt x="35" y="48"/>
                        </a:lnTo>
                        <a:lnTo>
                          <a:pt x="34" y="52"/>
                        </a:lnTo>
                        <a:lnTo>
                          <a:pt x="31" y="56"/>
                        </a:lnTo>
                        <a:lnTo>
                          <a:pt x="27" y="59"/>
                        </a:lnTo>
                        <a:lnTo>
                          <a:pt x="26" y="60"/>
                        </a:lnTo>
                        <a:lnTo>
                          <a:pt x="24" y="61"/>
                        </a:lnTo>
                        <a:lnTo>
                          <a:pt x="22" y="62"/>
                        </a:lnTo>
                        <a:lnTo>
                          <a:pt x="20" y="62"/>
                        </a:lnTo>
                        <a:lnTo>
                          <a:pt x="18" y="62"/>
                        </a:lnTo>
                        <a:lnTo>
                          <a:pt x="16" y="62"/>
                        </a:lnTo>
                        <a:lnTo>
                          <a:pt x="13" y="61"/>
                        </a:lnTo>
                        <a:lnTo>
                          <a:pt x="11" y="60"/>
                        </a:lnTo>
                        <a:lnTo>
                          <a:pt x="7" y="56"/>
                        </a:lnTo>
                        <a:lnTo>
                          <a:pt x="5" y="54"/>
                        </a:lnTo>
                        <a:lnTo>
                          <a:pt x="3" y="50"/>
                        </a:lnTo>
                        <a:lnTo>
                          <a:pt x="1" y="46"/>
                        </a:lnTo>
                        <a:lnTo>
                          <a:pt x="0" y="39"/>
                        </a:lnTo>
                        <a:lnTo>
                          <a:pt x="0" y="32"/>
                        </a:lnTo>
                        <a:lnTo>
                          <a:pt x="0" y="23"/>
                        </a:lnTo>
                        <a:lnTo>
                          <a:pt x="2" y="14"/>
                        </a:lnTo>
                        <a:lnTo>
                          <a:pt x="5" y="8"/>
                        </a:lnTo>
                        <a:lnTo>
                          <a:pt x="11" y="2"/>
                        </a:lnTo>
                        <a:lnTo>
                          <a:pt x="13" y="1"/>
                        </a:lnTo>
                        <a:lnTo>
                          <a:pt x="18" y="0"/>
                        </a:lnTo>
                        <a:lnTo>
                          <a:pt x="24" y="1"/>
                        </a:lnTo>
                        <a:lnTo>
                          <a:pt x="29" y="4"/>
                        </a:lnTo>
                        <a:lnTo>
                          <a:pt x="31" y="6"/>
                        </a:lnTo>
                        <a:lnTo>
                          <a:pt x="32" y="8"/>
                        </a:lnTo>
                        <a:lnTo>
                          <a:pt x="34" y="10"/>
                        </a:lnTo>
                        <a:lnTo>
                          <a:pt x="35" y="14"/>
                        </a:lnTo>
                        <a:lnTo>
                          <a:pt x="37" y="22"/>
                        </a:lnTo>
                        <a:lnTo>
                          <a:pt x="38" y="31"/>
                        </a:lnTo>
                        <a:close/>
                        <a:moveTo>
                          <a:pt x="24" y="31"/>
                        </a:moveTo>
                        <a:lnTo>
                          <a:pt x="24" y="10"/>
                        </a:lnTo>
                        <a:lnTo>
                          <a:pt x="24" y="7"/>
                        </a:lnTo>
                        <a:lnTo>
                          <a:pt x="23" y="6"/>
                        </a:lnTo>
                        <a:lnTo>
                          <a:pt x="21" y="4"/>
                        </a:lnTo>
                        <a:lnTo>
                          <a:pt x="20" y="4"/>
                        </a:lnTo>
                        <a:lnTo>
                          <a:pt x="19" y="3"/>
                        </a:lnTo>
                        <a:lnTo>
                          <a:pt x="16" y="3"/>
                        </a:lnTo>
                        <a:lnTo>
                          <a:pt x="14" y="5"/>
                        </a:lnTo>
                        <a:lnTo>
                          <a:pt x="14" y="6"/>
                        </a:lnTo>
                        <a:lnTo>
                          <a:pt x="14" y="8"/>
                        </a:lnTo>
                        <a:lnTo>
                          <a:pt x="13" y="10"/>
                        </a:lnTo>
                        <a:lnTo>
                          <a:pt x="13" y="13"/>
                        </a:lnTo>
                        <a:lnTo>
                          <a:pt x="13" y="50"/>
                        </a:lnTo>
                        <a:lnTo>
                          <a:pt x="13" y="54"/>
                        </a:lnTo>
                        <a:lnTo>
                          <a:pt x="14" y="56"/>
                        </a:lnTo>
                        <a:lnTo>
                          <a:pt x="15" y="58"/>
                        </a:lnTo>
                        <a:lnTo>
                          <a:pt x="18" y="59"/>
                        </a:lnTo>
                        <a:lnTo>
                          <a:pt x="20" y="59"/>
                        </a:lnTo>
                        <a:lnTo>
                          <a:pt x="23" y="56"/>
                        </a:lnTo>
                        <a:lnTo>
                          <a:pt x="24" y="55"/>
                        </a:lnTo>
                        <a:lnTo>
                          <a:pt x="24" y="52"/>
                        </a:lnTo>
                        <a:lnTo>
                          <a:pt x="24" y="50"/>
                        </a:lnTo>
                        <a:lnTo>
                          <a:pt x="24" y="3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087" name="Freeform 39"/>
                  <p:cNvSpPr>
                    <a:spLocks/>
                  </p:cNvSpPr>
                  <p:nvPr/>
                </p:nvSpPr>
                <p:spPr bwMode="auto">
                  <a:xfrm>
                    <a:off x="3863975" y="5153025"/>
                    <a:ext cx="23812" cy="22225"/>
                  </a:xfrm>
                  <a:custGeom>
                    <a:avLst/>
                    <a:gdLst/>
                    <a:ahLst/>
                    <a:cxnLst>
                      <a:cxn ang="0">
                        <a:pos x="7" y="0"/>
                      </a:cxn>
                      <a:cxn ang="0">
                        <a:pos x="8" y="0"/>
                      </a:cxn>
                      <a:cxn ang="0">
                        <a:pos x="10" y="1"/>
                      </a:cxn>
                      <a:cxn ang="0">
                        <a:pos x="13" y="2"/>
                      </a:cxn>
                      <a:cxn ang="0">
                        <a:pos x="14" y="4"/>
                      </a:cxn>
                      <a:cxn ang="0">
                        <a:pos x="14" y="6"/>
                      </a:cxn>
                      <a:cxn ang="0">
                        <a:pos x="15" y="8"/>
                      </a:cxn>
                      <a:cxn ang="0">
                        <a:pos x="14" y="9"/>
                      </a:cxn>
                      <a:cxn ang="0">
                        <a:pos x="13" y="12"/>
                      </a:cxn>
                      <a:cxn ang="0">
                        <a:pos x="11" y="13"/>
                      </a:cxn>
                      <a:cxn ang="0">
                        <a:pos x="10" y="14"/>
                      </a:cxn>
                      <a:cxn ang="0">
                        <a:pos x="8" y="14"/>
                      </a:cxn>
                      <a:cxn ang="0">
                        <a:pos x="7" y="14"/>
                      </a:cxn>
                      <a:cxn ang="0">
                        <a:pos x="5" y="14"/>
                      </a:cxn>
                      <a:cxn ang="0">
                        <a:pos x="5" y="14"/>
                      </a:cxn>
                      <a:cxn ang="0">
                        <a:pos x="3" y="13"/>
                      </a:cxn>
                      <a:cxn ang="0">
                        <a:pos x="2" y="12"/>
                      </a:cxn>
                      <a:cxn ang="0">
                        <a:pos x="2" y="11"/>
                      </a:cxn>
                      <a:cxn ang="0">
                        <a:pos x="1" y="10"/>
                      </a:cxn>
                      <a:cxn ang="0">
                        <a:pos x="0" y="9"/>
                      </a:cxn>
                      <a:cxn ang="0">
                        <a:pos x="0" y="6"/>
                      </a:cxn>
                      <a:cxn ang="0">
                        <a:pos x="1" y="4"/>
                      </a:cxn>
                      <a:cxn ang="0">
                        <a:pos x="2" y="2"/>
                      </a:cxn>
                      <a:cxn ang="0">
                        <a:pos x="5" y="1"/>
                      </a:cxn>
                      <a:cxn ang="0">
                        <a:pos x="5" y="0"/>
                      </a:cxn>
                      <a:cxn ang="0">
                        <a:pos x="7" y="0"/>
                      </a:cxn>
                    </a:cxnLst>
                    <a:rect l="0" t="0" r="r" b="b"/>
                    <a:pathLst>
                      <a:path w="15" h="14">
                        <a:moveTo>
                          <a:pt x="7" y="0"/>
                        </a:moveTo>
                        <a:lnTo>
                          <a:pt x="8" y="0"/>
                        </a:lnTo>
                        <a:lnTo>
                          <a:pt x="10" y="1"/>
                        </a:lnTo>
                        <a:lnTo>
                          <a:pt x="13" y="2"/>
                        </a:lnTo>
                        <a:lnTo>
                          <a:pt x="14" y="4"/>
                        </a:lnTo>
                        <a:lnTo>
                          <a:pt x="14" y="6"/>
                        </a:lnTo>
                        <a:lnTo>
                          <a:pt x="15" y="8"/>
                        </a:lnTo>
                        <a:lnTo>
                          <a:pt x="14" y="9"/>
                        </a:lnTo>
                        <a:lnTo>
                          <a:pt x="13" y="12"/>
                        </a:lnTo>
                        <a:lnTo>
                          <a:pt x="11" y="13"/>
                        </a:lnTo>
                        <a:lnTo>
                          <a:pt x="10" y="14"/>
                        </a:lnTo>
                        <a:lnTo>
                          <a:pt x="8" y="14"/>
                        </a:lnTo>
                        <a:lnTo>
                          <a:pt x="7" y="14"/>
                        </a:lnTo>
                        <a:lnTo>
                          <a:pt x="5" y="14"/>
                        </a:lnTo>
                        <a:lnTo>
                          <a:pt x="5" y="14"/>
                        </a:lnTo>
                        <a:lnTo>
                          <a:pt x="3" y="13"/>
                        </a:lnTo>
                        <a:lnTo>
                          <a:pt x="2" y="12"/>
                        </a:lnTo>
                        <a:lnTo>
                          <a:pt x="2" y="11"/>
                        </a:lnTo>
                        <a:lnTo>
                          <a:pt x="1" y="10"/>
                        </a:lnTo>
                        <a:lnTo>
                          <a:pt x="0" y="9"/>
                        </a:lnTo>
                        <a:lnTo>
                          <a:pt x="0" y="6"/>
                        </a:lnTo>
                        <a:lnTo>
                          <a:pt x="1" y="4"/>
                        </a:lnTo>
                        <a:lnTo>
                          <a:pt x="2" y="2"/>
                        </a:lnTo>
                        <a:lnTo>
                          <a:pt x="5" y="1"/>
                        </a:lnTo>
                        <a:lnTo>
                          <a:pt x="5" y="0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088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3898900" y="5076825"/>
                    <a:ext cx="60325" cy="98425"/>
                  </a:xfrm>
                  <a:custGeom>
                    <a:avLst/>
                    <a:gdLst/>
                    <a:ahLst/>
                    <a:cxnLst>
                      <a:cxn ang="0">
                        <a:pos x="38" y="31"/>
                      </a:cxn>
                      <a:cxn ang="0">
                        <a:pos x="38" y="39"/>
                      </a:cxn>
                      <a:cxn ang="0">
                        <a:pos x="35" y="48"/>
                      </a:cxn>
                      <a:cxn ang="0">
                        <a:pos x="34" y="52"/>
                      </a:cxn>
                      <a:cxn ang="0">
                        <a:pos x="31" y="56"/>
                      </a:cxn>
                      <a:cxn ang="0">
                        <a:pos x="28" y="59"/>
                      </a:cxn>
                      <a:cxn ang="0">
                        <a:pos x="26" y="60"/>
                      </a:cxn>
                      <a:cxn ang="0">
                        <a:pos x="25" y="61"/>
                      </a:cxn>
                      <a:cxn ang="0">
                        <a:pos x="23" y="62"/>
                      </a:cxn>
                      <a:cxn ang="0">
                        <a:pos x="20" y="62"/>
                      </a:cxn>
                      <a:cxn ang="0">
                        <a:pos x="19" y="62"/>
                      </a:cxn>
                      <a:cxn ang="0">
                        <a:pos x="17" y="62"/>
                      </a:cxn>
                      <a:cxn ang="0">
                        <a:pos x="13" y="61"/>
                      </a:cxn>
                      <a:cxn ang="0">
                        <a:pos x="11" y="60"/>
                      </a:cxn>
                      <a:cxn ang="0">
                        <a:pos x="7" y="56"/>
                      </a:cxn>
                      <a:cxn ang="0">
                        <a:pos x="6" y="54"/>
                      </a:cxn>
                      <a:cxn ang="0">
                        <a:pos x="3" y="50"/>
                      </a:cxn>
                      <a:cxn ang="0">
                        <a:pos x="2" y="46"/>
                      </a:cxn>
                      <a:cxn ang="0">
                        <a:pos x="1" y="39"/>
                      </a:cxn>
                      <a:cxn ang="0">
                        <a:pos x="0" y="32"/>
                      </a:cxn>
                      <a:cxn ang="0">
                        <a:pos x="1" y="23"/>
                      </a:cxn>
                      <a:cxn ang="0">
                        <a:pos x="2" y="14"/>
                      </a:cxn>
                      <a:cxn ang="0">
                        <a:pos x="6" y="8"/>
                      </a:cxn>
                      <a:cxn ang="0">
                        <a:pos x="9" y="4"/>
                      </a:cxn>
                      <a:cxn ang="0">
                        <a:pos x="12" y="2"/>
                      </a:cxn>
                      <a:cxn ang="0">
                        <a:pos x="14" y="1"/>
                      </a:cxn>
                      <a:cxn ang="0">
                        <a:pos x="19" y="0"/>
                      </a:cxn>
                      <a:cxn ang="0">
                        <a:pos x="24" y="1"/>
                      </a:cxn>
                      <a:cxn ang="0">
                        <a:pos x="29" y="4"/>
                      </a:cxn>
                      <a:cxn ang="0">
                        <a:pos x="33" y="8"/>
                      </a:cxn>
                      <a:cxn ang="0">
                        <a:pos x="34" y="10"/>
                      </a:cxn>
                      <a:cxn ang="0">
                        <a:pos x="35" y="14"/>
                      </a:cxn>
                      <a:cxn ang="0">
                        <a:pos x="38" y="22"/>
                      </a:cxn>
                      <a:cxn ang="0">
                        <a:pos x="38" y="31"/>
                      </a:cxn>
                      <a:cxn ang="0">
                        <a:pos x="25" y="31"/>
                      </a:cxn>
                      <a:cxn ang="0">
                        <a:pos x="25" y="12"/>
                      </a:cxn>
                      <a:cxn ang="0">
                        <a:pos x="25" y="10"/>
                      </a:cxn>
                      <a:cxn ang="0">
                        <a:pos x="25" y="7"/>
                      </a:cxn>
                      <a:cxn ang="0">
                        <a:pos x="21" y="4"/>
                      </a:cxn>
                      <a:cxn ang="0">
                        <a:pos x="20" y="3"/>
                      </a:cxn>
                      <a:cxn ang="0">
                        <a:pos x="17" y="3"/>
                      </a:cxn>
                      <a:cxn ang="0">
                        <a:pos x="15" y="5"/>
                      </a:cxn>
                      <a:cxn ang="0">
                        <a:pos x="14" y="6"/>
                      </a:cxn>
                      <a:cxn ang="0">
                        <a:pos x="14" y="8"/>
                      </a:cxn>
                      <a:cxn ang="0">
                        <a:pos x="14" y="10"/>
                      </a:cxn>
                      <a:cxn ang="0">
                        <a:pos x="13" y="13"/>
                      </a:cxn>
                      <a:cxn ang="0">
                        <a:pos x="13" y="50"/>
                      </a:cxn>
                      <a:cxn ang="0">
                        <a:pos x="14" y="54"/>
                      </a:cxn>
                      <a:cxn ang="0">
                        <a:pos x="14" y="56"/>
                      </a:cxn>
                      <a:cxn ang="0">
                        <a:pos x="15" y="58"/>
                      </a:cxn>
                      <a:cxn ang="0">
                        <a:pos x="18" y="59"/>
                      </a:cxn>
                      <a:cxn ang="0">
                        <a:pos x="20" y="59"/>
                      </a:cxn>
                      <a:cxn ang="0">
                        <a:pos x="21" y="59"/>
                      </a:cxn>
                      <a:cxn ang="0">
                        <a:pos x="22" y="58"/>
                      </a:cxn>
                      <a:cxn ang="0">
                        <a:pos x="22" y="57"/>
                      </a:cxn>
                      <a:cxn ang="0">
                        <a:pos x="23" y="56"/>
                      </a:cxn>
                      <a:cxn ang="0">
                        <a:pos x="24" y="55"/>
                      </a:cxn>
                      <a:cxn ang="0">
                        <a:pos x="25" y="50"/>
                      </a:cxn>
                      <a:cxn ang="0">
                        <a:pos x="25" y="31"/>
                      </a:cxn>
                    </a:cxnLst>
                    <a:rect l="0" t="0" r="r" b="b"/>
                    <a:pathLst>
                      <a:path w="38" h="62">
                        <a:moveTo>
                          <a:pt x="38" y="31"/>
                        </a:moveTo>
                        <a:lnTo>
                          <a:pt x="38" y="39"/>
                        </a:lnTo>
                        <a:lnTo>
                          <a:pt x="35" y="48"/>
                        </a:lnTo>
                        <a:lnTo>
                          <a:pt x="34" y="52"/>
                        </a:lnTo>
                        <a:lnTo>
                          <a:pt x="31" y="56"/>
                        </a:lnTo>
                        <a:lnTo>
                          <a:pt x="28" y="59"/>
                        </a:lnTo>
                        <a:lnTo>
                          <a:pt x="26" y="60"/>
                        </a:lnTo>
                        <a:lnTo>
                          <a:pt x="25" y="61"/>
                        </a:lnTo>
                        <a:lnTo>
                          <a:pt x="23" y="62"/>
                        </a:lnTo>
                        <a:lnTo>
                          <a:pt x="20" y="62"/>
                        </a:lnTo>
                        <a:lnTo>
                          <a:pt x="19" y="62"/>
                        </a:lnTo>
                        <a:lnTo>
                          <a:pt x="17" y="62"/>
                        </a:lnTo>
                        <a:lnTo>
                          <a:pt x="13" y="61"/>
                        </a:lnTo>
                        <a:lnTo>
                          <a:pt x="11" y="60"/>
                        </a:lnTo>
                        <a:lnTo>
                          <a:pt x="7" y="56"/>
                        </a:lnTo>
                        <a:lnTo>
                          <a:pt x="6" y="54"/>
                        </a:lnTo>
                        <a:lnTo>
                          <a:pt x="3" y="50"/>
                        </a:lnTo>
                        <a:lnTo>
                          <a:pt x="2" y="46"/>
                        </a:lnTo>
                        <a:lnTo>
                          <a:pt x="1" y="39"/>
                        </a:lnTo>
                        <a:lnTo>
                          <a:pt x="0" y="32"/>
                        </a:lnTo>
                        <a:lnTo>
                          <a:pt x="1" y="23"/>
                        </a:lnTo>
                        <a:lnTo>
                          <a:pt x="2" y="14"/>
                        </a:lnTo>
                        <a:lnTo>
                          <a:pt x="6" y="8"/>
                        </a:lnTo>
                        <a:lnTo>
                          <a:pt x="9" y="4"/>
                        </a:lnTo>
                        <a:lnTo>
                          <a:pt x="12" y="2"/>
                        </a:lnTo>
                        <a:lnTo>
                          <a:pt x="14" y="1"/>
                        </a:lnTo>
                        <a:lnTo>
                          <a:pt x="19" y="0"/>
                        </a:lnTo>
                        <a:lnTo>
                          <a:pt x="24" y="1"/>
                        </a:lnTo>
                        <a:lnTo>
                          <a:pt x="29" y="4"/>
                        </a:lnTo>
                        <a:lnTo>
                          <a:pt x="33" y="8"/>
                        </a:lnTo>
                        <a:lnTo>
                          <a:pt x="34" y="10"/>
                        </a:lnTo>
                        <a:lnTo>
                          <a:pt x="35" y="14"/>
                        </a:lnTo>
                        <a:lnTo>
                          <a:pt x="38" y="22"/>
                        </a:lnTo>
                        <a:lnTo>
                          <a:pt x="38" y="31"/>
                        </a:lnTo>
                        <a:close/>
                        <a:moveTo>
                          <a:pt x="25" y="31"/>
                        </a:moveTo>
                        <a:lnTo>
                          <a:pt x="25" y="12"/>
                        </a:lnTo>
                        <a:lnTo>
                          <a:pt x="25" y="10"/>
                        </a:lnTo>
                        <a:lnTo>
                          <a:pt x="25" y="7"/>
                        </a:lnTo>
                        <a:lnTo>
                          <a:pt x="21" y="4"/>
                        </a:lnTo>
                        <a:lnTo>
                          <a:pt x="20" y="3"/>
                        </a:lnTo>
                        <a:lnTo>
                          <a:pt x="17" y="3"/>
                        </a:lnTo>
                        <a:lnTo>
                          <a:pt x="15" y="5"/>
                        </a:lnTo>
                        <a:lnTo>
                          <a:pt x="14" y="6"/>
                        </a:lnTo>
                        <a:lnTo>
                          <a:pt x="14" y="8"/>
                        </a:lnTo>
                        <a:lnTo>
                          <a:pt x="14" y="10"/>
                        </a:lnTo>
                        <a:lnTo>
                          <a:pt x="13" y="13"/>
                        </a:lnTo>
                        <a:lnTo>
                          <a:pt x="13" y="50"/>
                        </a:lnTo>
                        <a:lnTo>
                          <a:pt x="14" y="54"/>
                        </a:lnTo>
                        <a:lnTo>
                          <a:pt x="14" y="56"/>
                        </a:lnTo>
                        <a:lnTo>
                          <a:pt x="15" y="58"/>
                        </a:lnTo>
                        <a:lnTo>
                          <a:pt x="18" y="59"/>
                        </a:lnTo>
                        <a:lnTo>
                          <a:pt x="20" y="59"/>
                        </a:lnTo>
                        <a:lnTo>
                          <a:pt x="21" y="59"/>
                        </a:lnTo>
                        <a:lnTo>
                          <a:pt x="22" y="58"/>
                        </a:lnTo>
                        <a:lnTo>
                          <a:pt x="22" y="57"/>
                        </a:lnTo>
                        <a:lnTo>
                          <a:pt x="23" y="56"/>
                        </a:lnTo>
                        <a:lnTo>
                          <a:pt x="24" y="55"/>
                        </a:lnTo>
                        <a:lnTo>
                          <a:pt x="25" y="50"/>
                        </a:lnTo>
                        <a:lnTo>
                          <a:pt x="25" y="3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089" name="Freeform 41"/>
                  <p:cNvSpPr>
                    <a:spLocks noEditPoints="1"/>
                  </p:cNvSpPr>
                  <p:nvPr/>
                </p:nvSpPr>
                <p:spPr bwMode="auto">
                  <a:xfrm>
                    <a:off x="3968750" y="5076825"/>
                    <a:ext cx="61912" cy="98425"/>
                  </a:xfrm>
                  <a:custGeom>
                    <a:avLst/>
                    <a:gdLst/>
                    <a:ahLst/>
                    <a:cxnLst>
                      <a:cxn ang="0">
                        <a:pos x="39" y="0"/>
                      </a:cxn>
                      <a:cxn ang="0">
                        <a:pos x="39" y="1"/>
                      </a:cxn>
                      <a:cxn ang="0">
                        <a:pos x="33" y="3"/>
                      </a:cxn>
                      <a:cxn ang="0">
                        <a:pos x="27" y="7"/>
                      </a:cxn>
                      <a:cxn ang="0">
                        <a:pos x="24" y="9"/>
                      </a:cxn>
                      <a:cxn ang="0">
                        <a:pos x="21" y="12"/>
                      </a:cxn>
                      <a:cxn ang="0">
                        <a:pos x="20" y="14"/>
                      </a:cxn>
                      <a:cxn ang="0">
                        <a:pos x="17" y="19"/>
                      </a:cxn>
                      <a:cxn ang="0">
                        <a:pos x="16" y="25"/>
                      </a:cxn>
                      <a:cxn ang="0">
                        <a:pos x="17" y="25"/>
                      </a:cxn>
                      <a:cxn ang="0">
                        <a:pos x="18" y="25"/>
                      </a:cxn>
                      <a:cxn ang="0">
                        <a:pos x="22" y="23"/>
                      </a:cxn>
                      <a:cxn ang="0">
                        <a:pos x="24" y="23"/>
                      </a:cxn>
                      <a:cxn ang="0">
                        <a:pos x="28" y="24"/>
                      </a:cxn>
                      <a:cxn ang="0">
                        <a:pos x="31" y="26"/>
                      </a:cxn>
                      <a:cxn ang="0">
                        <a:pos x="34" y="28"/>
                      </a:cxn>
                      <a:cxn ang="0">
                        <a:pos x="38" y="34"/>
                      </a:cxn>
                      <a:cxn ang="0">
                        <a:pos x="39" y="41"/>
                      </a:cxn>
                      <a:cxn ang="0">
                        <a:pos x="38" y="47"/>
                      </a:cxn>
                      <a:cxn ang="0">
                        <a:pos x="36" y="52"/>
                      </a:cxn>
                      <a:cxn ang="0">
                        <a:pos x="36" y="54"/>
                      </a:cxn>
                      <a:cxn ang="0">
                        <a:pos x="34" y="56"/>
                      </a:cxn>
                      <a:cxn ang="0">
                        <a:pos x="33" y="57"/>
                      </a:cxn>
                      <a:cxn ang="0">
                        <a:pos x="28" y="60"/>
                      </a:cxn>
                      <a:cxn ang="0">
                        <a:pos x="25" y="61"/>
                      </a:cxn>
                      <a:cxn ang="0">
                        <a:pos x="23" y="62"/>
                      </a:cxn>
                      <a:cxn ang="0">
                        <a:pos x="20" y="62"/>
                      </a:cxn>
                      <a:cxn ang="0">
                        <a:pos x="15" y="61"/>
                      </a:cxn>
                      <a:cxn ang="0">
                        <a:pos x="10" y="59"/>
                      </a:cxn>
                      <a:cxn ang="0">
                        <a:pos x="7" y="56"/>
                      </a:cxn>
                      <a:cxn ang="0">
                        <a:pos x="5" y="52"/>
                      </a:cxn>
                      <a:cxn ang="0">
                        <a:pos x="4" y="50"/>
                      </a:cxn>
                      <a:cxn ang="0">
                        <a:pos x="2" y="44"/>
                      </a:cxn>
                      <a:cxn ang="0">
                        <a:pos x="0" y="38"/>
                      </a:cxn>
                      <a:cxn ang="0">
                        <a:pos x="2" y="28"/>
                      </a:cxn>
                      <a:cxn ang="0">
                        <a:pos x="5" y="19"/>
                      </a:cxn>
                      <a:cxn ang="0">
                        <a:pos x="11" y="11"/>
                      </a:cxn>
                      <a:cxn ang="0">
                        <a:pos x="18" y="5"/>
                      </a:cxn>
                      <a:cxn ang="0">
                        <a:pos x="28" y="2"/>
                      </a:cxn>
                      <a:cxn ang="0">
                        <a:pos x="39" y="0"/>
                      </a:cxn>
                      <a:cxn ang="0">
                        <a:pos x="15" y="29"/>
                      </a:cxn>
                      <a:cxn ang="0">
                        <a:pos x="14" y="32"/>
                      </a:cxn>
                      <a:cxn ang="0">
                        <a:pos x="14" y="44"/>
                      </a:cxn>
                      <a:cxn ang="0">
                        <a:pos x="15" y="50"/>
                      </a:cxn>
                      <a:cxn ang="0">
                        <a:pos x="15" y="52"/>
                      </a:cxn>
                      <a:cxn ang="0">
                        <a:pos x="17" y="56"/>
                      </a:cxn>
                      <a:cxn ang="0">
                        <a:pos x="18" y="57"/>
                      </a:cxn>
                      <a:cxn ang="0">
                        <a:pos x="20" y="58"/>
                      </a:cxn>
                      <a:cxn ang="0">
                        <a:pos x="20" y="59"/>
                      </a:cxn>
                      <a:cxn ang="0">
                        <a:pos x="21" y="59"/>
                      </a:cxn>
                      <a:cxn ang="0">
                        <a:pos x="24" y="58"/>
                      </a:cxn>
                      <a:cxn ang="0">
                        <a:pos x="25" y="56"/>
                      </a:cxn>
                      <a:cxn ang="0">
                        <a:pos x="26" y="55"/>
                      </a:cxn>
                      <a:cxn ang="0">
                        <a:pos x="26" y="53"/>
                      </a:cxn>
                      <a:cxn ang="0">
                        <a:pos x="27" y="51"/>
                      </a:cxn>
                      <a:cxn ang="0">
                        <a:pos x="27" y="47"/>
                      </a:cxn>
                      <a:cxn ang="0">
                        <a:pos x="26" y="39"/>
                      </a:cxn>
                      <a:cxn ang="0">
                        <a:pos x="26" y="35"/>
                      </a:cxn>
                      <a:cxn ang="0">
                        <a:pos x="24" y="30"/>
                      </a:cxn>
                      <a:cxn ang="0">
                        <a:pos x="23" y="29"/>
                      </a:cxn>
                      <a:cxn ang="0">
                        <a:pos x="20" y="27"/>
                      </a:cxn>
                      <a:cxn ang="0">
                        <a:pos x="18" y="28"/>
                      </a:cxn>
                      <a:cxn ang="0">
                        <a:pos x="15" y="29"/>
                      </a:cxn>
                    </a:cxnLst>
                    <a:rect l="0" t="0" r="r" b="b"/>
                    <a:pathLst>
                      <a:path w="39" h="62">
                        <a:moveTo>
                          <a:pt x="39" y="0"/>
                        </a:moveTo>
                        <a:lnTo>
                          <a:pt x="39" y="1"/>
                        </a:lnTo>
                        <a:lnTo>
                          <a:pt x="33" y="3"/>
                        </a:lnTo>
                        <a:lnTo>
                          <a:pt x="27" y="7"/>
                        </a:lnTo>
                        <a:lnTo>
                          <a:pt x="24" y="9"/>
                        </a:lnTo>
                        <a:lnTo>
                          <a:pt x="21" y="12"/>
                        </a:lnTo>
                        <a:lnTo>
                          <a:pt x="20" y="14"/>
                        </a:lnTo>
                        <a:lnTo>
                          <a:pt x="17" y="19"/>
                        </a:lnTo>
                        <a:lnTo>
                          <a:pt x="16" y="25"/>
                        </a:lnTo>
                        <a:lnTo>
                          <a:pt x="17" y="25"/>
                        </a:lnTo>
                        <a:lnTo>
                          <a:pt x="18" y="25"/>
                        </a:lnTo>
                        <a:lnTo>
                          <a:pt x="22" y="23"/>
                        </a:lnTo>
                        <a:lnTo>
                          <a:pt x="24" y="23"/>
                        </a:lnTo>
                        <a:lnTo>
                          <a:pt x="28" y="24"/>
                        </a:lnTo>
                        <a:lnTo>
                          <a:pt x="31" y="26"/>
                        </a:lnTo>
                        <a:lnTo>
                          <a:pt x="34" y="28"/>
                        </a:lnTo>
                        <a:lnTo>
                          <a:pt x="38" y="34"/>
                        </a:lnTo>
                        <a:lnTo>
                          <a:pt x="39" y="41"/>
                        </a:lnTo>
                        <a:lnTo>
                          <a:pt x="38" y="47"/>
                        </a:lnTo>
                        <a:lnTo>
                          <a:pt x="36" y="52"/>
                        </a:lnTo>
                        <a:lnTo>
                          <a:pt x="36" y="54"/>
                        </a:lnTo>
                        <a:lnTo>
                          <a:pt x="34" y="56"/>
                        </a:lnTo>
                        <a:lnTo>
                          <a:pt x="33" y="57"/>
                        </a:lnTo>
                        <a:lnTo>
                          <a:pt x="28" y="60"/>
                        </a:lnTo>
                        <a:lnTo>
                          <a:pt x="25" y="61"/>
                        </a:lnTo>
                        <a:lnTo>
                          <a:pt x="23" y="62"/>
                        </a:lnTo>
                        <a:lnTo>
                          <a:pt x="20" y="62"/>
                        </a:lnTo>
                        <a:lnTo>
                          <a:pt x="15" y="61"/>
                        </a:lnTo>
                        <a:lnTo>
                          <a:pt x="10" y="59"/>
                        </a:lnTo>
                        <a:lnTo>
                          <a:pt x="7" y="56"/>
                        </a:lnTo>
                        <a:lnTo>
                          <a:pt x="5" y="52"/>
                        </a:lnTo>
                        <a:lnTo>
                          <a:pt x="4" y="50"/>
                        </a:lnTo>
                        <a:lnTo>
                          <a:pt x="2" y="44"/>
                        </a:lnTo>
                        <a:lnTo>
                          <a:pt x="0" y="38"/>
                        </a:lnTo>
                        <a:lnTo>
                          <a:pt x="2" y="28"/>
                        </a:lnTo>
                        <a:lnTo>
                          <a:pt x="5" y="19"/>
                        </a:lnTo>
                        <a:lnTo>
                          <a:pt x="11" y="11"/>
                        </a:lnTo>
                        <a:lnTo>
                          <a:pt x="18" y="5"/>
                        </a:lnTo>
                        <a:lnTo>
                          <a:pt x="28" y="2"/>
                        </a:lnTo>
                        <a:lnTo>
                          <a:pt x="39" y="0"/>
                        </a:lnTo>
                        <a:close/>
                        <a:moveTo>
                          <a:pt x="15" y="29"/>
                        </a:moveTo>
                        <a:lnTo>
                          <a:pt x="14" y="32"/>
                        </a:lnTo>
                        <a:lnTo>
                          <a:pt x="14" y="44"/>
                        </a:lnTo>
                        <a:lnTo>
                          <a:pt x="15" y="50"/>
                        </a:lnTo>
                        <a:lnTo>
                          <a:pt x="15" y="52"/>
                        </a:lnTo>
                        <a:lnTo>
                          <a:pt x="17" y="56"/>
                        </a:lnTo>
                        <a:lnTo>
                          <a:pt x="18" y="57"/>
                        </a:lnTo>
                        <a:lnTo>
                          <a:pt x="20" y="58"/>
                        </a:lnTo>
                        <a:lnTo>
                          <a:pt x="20" y="59"/>
                        </a:lnTo>
                        <a:lnTo>
                          <a:pt x="21" y="59"/>
                        </a:lnTo>
                        <a:lnTo>
                          <a:pt x="24" y="58"/>
                        </a:lnTo>
                        <a:lnTo>
                          <a:pt x="25" y="56"/>
                        </a:lnTo>
                        <a:lnTo>
                          <a:pt x="26" y="55"/>
                        </a:lnTo>
                        <a:lnTo>
                          <a:pt x="26" y="53"/>
                        </a:lnTo>
                        <a:lnTo>
                          <a:pt x="27" y="51"/>
                        </a:lnTo>
                        <a:lnTo>
                          <a:pt x="27" y="47"/>
                        </a:lnTo>
                        <a:lnTo>
                          <a:pt x="26" y="39"/>
                        </a:lnTo>
                        <a:lnTo>
                          <a:pt x="26" y="35"/>
                        </a:lnTo>
                        <a:lnTo>
                          <a:pt x="24" y="30"/>
                        </a:lnTo>
                        <a:lnTo>
                          <a:pt x="23" y="29"/>
                        </a:lnTo>
                        <a:lnTo>
                          <a:pt x="20" y="27"/>
                        </a:lnTo>
                        <a:lnTo>
                          <a:pt x="18" y="28"/>
                        </a:lnTo>
                        <a:lnTo>
                          <a:pt x="15" y="2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090" name="Freeform 42"/>
                  <p:cNvSpPr>
                    <a:spLocks noEditPoints="1"/>
                  </p:cNvSpPr>
                  <p:nvPr/>
                </p:nvSpPr>
                <p:spPr bwMode="auto">
                  <a:xfrm>
                    <a:off x="3792538" y="4624388"/>
                    <a:ext cx="60325" cy="98425"/>
                  </a:xfrm>
                  <a:custGeom>
                    <a:avLst/>
                    <a:gdLst/>
                    <a:ahLst/>
                    <a:cxnLst>
                      <a:cxn ang="0">
                        <a:pos x="38" y="31"/>
                      </a:cxn>
                      <a:cxn ang="0">
                        <a:pos x="37" y="40"/>
                      </a:cxn>
                      <a:cxn ang="0">
                        <a:pos x="35" y="48"/>
                      </a:cxn>
                      <a:cxn ang="0">
                        <a:pos x="34" y="52"/>
                      </a:cxn>
                      <a:cxn ang="0">
                        <a:pos x="31" y="56"/>
                      </a:cxn>
                      <a:cxn ang="0">
                        <a:pos x="27" y="59"/>
                      </a:cxn>
                      <a:cxn ang="0">
                        <a:pos x="26" y="60"/>
                      </a:cxn>
                      <a:cxn ang="0">
                        <a:pos x="24" y="61"/>
                      </a:cxn>
                      <a:cxn ang="0">
                        <a:pos x="22" y="62"/>
                      </a:cxn>
                      <a:cxn ang="0">
                        <a:pos x="20" y="62"/>
                      </a:cxn>
                      <a:cxn ang="0">
                        <a:pos x="18" y="62"/>
                      </a:cxn>
                      <a:cxn ang="0">
                        <a:pos x="16" y="62"/>
                      </a:cxn>
                      <a:cxn ang="0">
                        <a:pos x="13" y="61"/>
                      </a:cxn>
                      <a:cxn ang="0">
                        <a:pos x="11" y="60"/>
                      </a:cxn>
                      <a:cxn ang="0">
                        <a:pos x="7" y="56"/>
                      </a:cxn>
                      <a:cxn ang="0">
                        <a:pos x="5" y="54"/>
                      </a:cxn>
                      <a:cxn ang="0">
                        <a:pos x="3" y="50"/>
                      </a:cxn>
                      <a:cxn ang="0">
                        <a:pos x="1" y="46"/>
                      </a:cxn>
                      <a:cxn ang="0">
                        <a:pos x="0" y="39"/>
                      </a:cxn>
                      <a:cxn ang="0">
                        <a:pos x="0" y="32"/>
                      </a:cxn>
                      <a:cxn ang="0">
                        <a:pos x="0" y="23"/>
                      </a:cxn>
                      <a:cxn ang="0">
                        <a:pos x="2" y="14"/>
                      </a:cxn>
                      <a:cxn ang="0">
                        <a:pos x="5" y="8"/>
                      </a:cxn>
                      <a:cxn ang="0">
                        <a:pos x="11" y="3"/>
                      </a:cxn>
                      <a:cxn ang="0">
                        <a:pos x="13" y="1"/>
                      </a:cxn>
                      <a:cxn ang="0">
                        <a:pos x="18" y="0"/>
                      </a:cxn>
                      <a:cxn ang="0">
                        <a:pos x="24" y="1"/>
                      </a:cxn>
                      <a:cxn ang="0">
                        <a:pos x="29" y="4"/>
                      </a:cxn>
                      <a:cxn ang="0">
                        <a:pos x="31" y="6"/>
                      </a:cxn>
                      <a:cxn ang="0">
                        <a:pos x="32" y="8"/>
                      </a:cxn>
                      <a:cxn ang="0">
                        <a:pos x="34" y="11"/>
                      </a:cxn>
                      <a:cxn ang="0">
                        <a:pos x="35" y="14"/>
                      </a:cxn>
                      <a:cxn ang="0">
                        <a:pos x="37" y="22"/>
                      </a:cxn>
                      <a:cxn ang="0">
                        <a:pos x="38" y="31"/>
                      </a:cxn>
                      <a:cxn ang="0">
                        <a:pos x="24" y="31"/>
                      </a:cxn>
                      <a:cxn ang="0">
                        <a:pos x="24" y="10"/>
                      </a:cxn>
                      <a:cxn ang="0">
                        <a:pos x="24" y="7"/>
                      </a:cxn>
                      <a:cxn ang="0">
                        <a:pos x="23" y="6"/>
                      </a:cxn>
                      <a:cxn ang="0">
                        <a:pos x="21" y="4"/>
                      </a:cxn>
                      <a:cxn ang="0">
                        <a:pos x="20" y="4"/>
                      </a:cxn>
                      <a:cxn ang="0">
                        <a:pos x="19" y="3"/>
                      </a:cxn>
                      <a:cxn ang="0">
                        <a:pos x="16" y="3"/>
                      </a:cxn>
                      <a:cxn ang="0">
                        <a:pos x="14" y="5"/>
                      </a:cxn>
                      <a:cxn ang="0">
                        <a:pos x="14" y="6"/>
                      </a:cxn>
                      <a:cxn ang="0">
                        <a:pos x="14" y="8"/>
                      </a:cxn>
                      <a:cxn ang="0">
                        <a:pos x="13" y="10"/>
                      </a:cxn>
                      <a:cxn ang="0">
                        <a:pos x="13" y="13"/>
                      </a:cxn>
                      <a:cxn ang="0">
                        <a:pos x="13" y="50"/>
                      </a:cxn>
                      <a:cxn ang="0">
                        <a:pos x="13" y="54"/>
                      </a:cxn>
                      <a:cxn ang="0">
                        <a:pos x="14" y="56"/>
                      </a:cxn>
                      <a:cxn ang="0">
                        <a:pos x="15" y="58"/>
                      </a:cxn>
                      <a:cxn ang="0">
                        <a:pos x="18" y="59"/>
                      </a:cxn>
                      <a:cxn ang="0">
                        <a:pos x="20" y="59"/>
                      </a:cxn>
                      <a:cxn ang="0">
                        <a:pos x="23" y="56"/>
                      </a:cxn>
                      <a:cxn ang="0">
                        <a:pos x="24" y="55"/>
                      </a:cxn>
                      <a:cxn ang="0">
                        <a:pos x="24" y="53"/>
                      </a:cxn>
                      <a:cxn ang="0">
                        <a:pos x="24" y="50"/>
                      </a:cxn>
                      <a:cxn ang="0">
                        <a:pos x="24" y="31"/>
                      </a:cxn>
                    </a:cxnLst>
                    <a:rect l="0" t="0" r="r" b="b"/>
                    <a:pathLst>
                      <a:path w="38" h="62">
                        <a:moveTo>
                          <a:pt x="38" y="31"/>
                        </a:moveTo>
                        <a:lnTo>
                          <a:pt x="37" y="40"/>
                        </a:lnTo>
                        <a:lnTo>
                          <a:pt x="35" y="48"/>
                        </a:lnTo>
                        <a:lnTo>
                          <a:pt x="34" y="52"/>
                        </a:lnTo>
                        <a:lnTo>
                          <a:pt x="31" y="56"/>
                        </a:lnTo>
                        <a:lnTo>
                          <a:pt x="27" y="59"/>
                        </a:lnTo>
                        <a:lnTo>
                          <a:pt x="26" y="60"/>
                        </a:lnTo>
                        <a:lnTo>
                          <a:pt x="24" y="61"/>
                        </a:lnTo>
                        <a:lnTo>
                          <a:pt x="22" y="62"/>
                        </a:lnTo>
                        <a:lnTo>
                          <a:pt x="20" y="62"/>
                        </a:lnTo>
                        <a:lnTo>
                          <a:pt x="18" y="62"/>
                        </a:lnTo>
                        <a:lnTo>
                          <a:pt x="16" y="62"/>
                        </a:lnTo>
                        <a:lnTo>
                          <a:pt x="13" y="61"/>
                        </a:lnTo>
                        <a:lnTo>
                          <a:pt x="11" y="60"/>
                        </a:lnTo>
                        <a:lnTo>
                          <a:pt x="7" y="56"/>
                        </a:lnTo>
                        <a:lnTo>
                          <a:pt x="5" y="54"/>
                        </a:lnTo>
                        <a:lnTo>
                          <a:pt x="3" y="50"/>
                        </a:lnTo>
                        <a:lnTo>
                          <a:pt x="1" y="46"/>
                        </a:lnTo>
                        <a:lnTo>
                          <a:pt x="0" y="39"/>
                        </a:lnTo>
                        <a:lnTo>
                          <a:pt x="0" y="32"/>
                        </a:lnTo>
                        <a:lnTo>
                          <a:pt x="0" y="23"/>
                        </a:lnTo>
                        <a:lnTo>
                          <a:pt x="2" y="14"/>
                        </a:lnTo>
                        <a:lnTo>
                          <a:pt x="5" y="8"/>
                        </a:lnTo>
                        <a:lnTo>
                          <a:pt x="11" y="3"/>
                        </a:lnTo>
                        <a:lnTo>
                          <a:pt x="13" y="1"/>
                        </a:lnTo>
                        <a:lnTo>
                          <a:pt x="18" y="0"/>
                        </a:lnTo>
                        <a:lnTo>
                          <a:pt x="24" y="1"/>
                        </a:lnTo>
                        <a:lnTo>
                          <a:pt x="29" y="4"/>
                        </a:lnTo>
                        <a:lnTo>
                          <a:pt x="31" y="6"/>
                        </a:lnTo>
                        <a:lnTo>
                          <a:pt x="32" y="8"/>
                        </a:lnTo>
                        <a:lnTo>
                          <a:pt x="34" y="11"/>
                        </a:lnTo>
                        <a:lnTo>
                          <a:pt x="35" y="14"/>
                        </a:lnTo>
                        <a:lnTo>
                          <a:pt x="37" y="22"/>
                        </a:lnTo>
                        <a:lnTo>
                          <a:pt x="38" y="31"/>
                        </a:lnTo>
                        <a:close/>
                        <a:moveTo>
                          <a:pt x="24" y="31"/>
                        </a:moveTo>
                        <a:lnTo>
                          <a:pt x="24" y="10"/>
                        </a:lnTo>
                        <a:lnTo>
                          <a:pt x="24" y="7"/>
                        </a:lnTo>
                        <a:lnTo>
                          <a:pt x="23" y="6"/>
                        </a:lnTo>
                        <a:lnTo>
                          <a:pt x="21" y="4"/>
                        </a:lnTo>
                        <a:lnTo>
                          <a:pt x="20" y="4"/>
                        </a:lnTo>
                        <a:lnTo>
                          <a:pt x="19" y="3"/>
                        </a:lnTo>
                        <a:lnTo>
                          <a:pt x="16" y="3"/>
                        </a:lnTo>
                        <a:lnTo>
                          <a:pt x="14" y="5"/>
                        </a:lnTo>
                        <a:lnTo>
                          <a:pt x="14" y="6"/>
                        </a:lnTo>
                        <a:lnTo>
                          <a:pt x="14" y="8"/>
                        </a:lnTo>
                        <a:lnTo>
                          <a:pt x="13" y="10"/>
                        </a:lnTo>
                        <a:lnTo>
                          <a:pt x="13" y="13"/>
                        </a:lnTo>
                        <a:lnTo>
                          <a:pt x="13" y="50"/>
                        </a:lnTo>
                        <a:lnTo>
                          <a:pt x="13" y="54"/>
                        </a:lnTo>
                        <a:lnTo>
                          <a:pt x="14" y="56"/>
                        </a:lnTo>
                        <a:lnTo>
                          <a:pt x="15" y="58"/>
                        </a:lnTo>
                        <a:lnTo>
                          <a:pt x="18" y="59"/>
                        </a:lnTo>
                        <a:lnTo>
                          <a:pt x="20" y="59"/>
                        </a:lnTo>
                        <a:lnTo>
                          <a:pt x="23" y="56"/>
                        </a:lnTo>
                        <a:lnTo>
                          <a:pt x="24" y="55"/>
                        </a:lnTo>
                        <a:lnTo>
                          <a:pt x="24" y="53"/>
                        </a:lnTo>
                        <a:lnTo>
                          <a:pt x="24" y="50"/>
                        </a:lnTo>
                        <a:lnTo>
                          <a:pt x="24" y="3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091" name="Freeform 43"/>
                  <p:cNvSpPr>
                    <a:spLocks/>
                  </p:cNvSpPr>
                  <p:nvPr/>
                </p:nvSpPr>
                <p:spPr bwMode="auto">
                  <a:xfrm>
                    <a:off x="3863975" y="4700588"/>
                    <a:ext cx="23812" cy="22225"/>
                  </a:xfrm>
                  <a:custGeom>
                    <a:avLst/>
                    <a:gdLst/>
                    <a:ahLst/>
                    <a:cxnLst>
                      <a:cxn ang="0">
                        <a:pos x="7" y="0"/>
                      </a:cxn>
                      <a:cxn ang="0">
                        <a:pos x="8" y="0"/>
                      </a:cxn>
                      <a:cxn ang="0">
                        <a:pos x="10" y="1"/>
                      </a:cxn>
                      <a:cxn ang="0">
                        <a:pos x="13" y="2"/>
                      </a:cxn>
                      <a:cxn ang="0">
                        <a:pos x="14" y="5"/>
                      </a:cxn>
                      <a:cxn ang="0">
                        <a:pos x="14" y="6"/>
                      </a:cxn>
                      <a:cxn ang="0">
                        <a:pos x="15" y="8"/>
                      </a:cxn>
                      <a:cxn ang="0">
                        <a:pos x="14" y="10"/>
                      </a:cxn>
                      <a:cxn ang="0">
                        <a:pos x="13" y="12"/>
                      </a:cxn>
                      <a:cxn ang="0">
                        <a:pos x="11" y="13"/>
                      </a:cxn>
                      <a:cxn ang="0">
                        <a:pos x="10" y="14"/>
                      </a:cxn>
                      <a:cxn ang="0">
                        <a:pos x="8" y="14"/>
                      </a:cxn>
                      <a:cxn ang="0">
                        <a:pos x="7" y="14"/>
                      </a:cxn>
                      <a:cxn ang="0">
                        <a:pos x="5" y="14"/>
                      </a:cxn>
                      <a:cxn ang="0">
                        <a:pos x="5" y="14"/>
                      </a:cxn>
                      <a:cxn ang="0">
                        <a:pos x="3" y="13"/>
                      </a:cxn>
                      <a:cxn ang="0">
                        <a:pos x="2" y="12"/>
                      </a:cxn>
                      <a:cxn ang="0">
                        <a:pos x="2" y="11"/>
                      </a:cxn>
                      <a:cxn ang="0">
                        <a:pos x="1" y="10"/>
                      </a:cxn>
                      <a:cxn ang="0">
                        <a:pos x="0" y="9"/>
                      </a:cxn>
                      <a:cxn ang="0">
                        <a:pos x="0" y="6"/>
                      </a:cxn>
                      <a:cxn ang="0">
                        <a:pos x="1" y="4"/>
                      </a:cxn>
                      <a:cxn ang="0">
                        <a:pos x="2" y="2"/>
                      </a:cxn>
                      <a:cxn ang="0">
                        <a:pos x="5" y="1"/>
                      </a:cxn>
                      <a:cxn ang="0">
                        <a:pos x="5" y="0"/>
                      </a:cxn>
                      <a:cxn ang="0">
                        <a:pos x="7" y="0"/>
                      </a:cxn>
                    </a:cxnLst>
                    <a:rect l="0" t="0" r="r" b="b"/>
                    <a:pathLst>
                      <a:path w="15" h="14">
                        <a:moveTo>
                          <a:pt x="7" y="0"/>
                        </a:moveTo>
                        <a:lnTo>
                          <a:pt x="8" y="0"/>
                        </a:lnTo>
                        <a:lnTo>
                          <a:pt x="10" y="1"/>
                        </a:lnTo>
                        <a:lnTo>
                          <a:pt x="13" y="2"/>
                        </a:lnTo>
                        <a:lnTo>
                          <a:pt x="14" y="5"/>
                        </a:lnTo>
                        <a:lnTo>
                          <a:pt x="14" y="6"/>
                        </a:lnTo>
                        <a:lnTo>
                          <a:pt x="15" y="8"/>
                        </a:lnTo>
                        <a:lnTo>
                          <a:pt x="14" y="10"/>
                        </a:lnTo>
                        <a:lnTo>
                          <a:pt x="13" y="12"/>
                        </a:lnTo>
                        <a:lnTo>
                          <a:pt x="11" y="13"/>
                        </a:lnTo>
                        <a:lnTo>
                          <a:pt x="10" y="14"/>
                        </a:lnTo>
                        <a:lnTo>
                          <a:pt x="8" y="14"/>
                        </a:lnTo>
                        <a:lnTo>
                          <a:pt x="7" y="14"/>
                        </a:lnTo>
                        <a:lnTo>
                          <a:pt x="5" y="14"/>
                        </a:lnTo>
                        <a:lnTo>
                          <a:pt x="5" y="14"/>
                        </a:lnTo>
                        <a:lnTo>
                          <a:pt x="3" y="13"/>
                        </a:lnTo>
                        <a:lnTo>
                          <a:pt x="2" y="12"/>
                        </a:lnTo>
                        <a:lnTo>
                          <a:pt x="2" y="11"/>
                        </a:lnTo>
                        <a:lnTo>
                          <a:pt x="1" y="10"/>
                        </a:lnTo>
                        <a:lnTo>
                          <a:pt x="0" y="9"/>
                        </a:lnTo>
                        <a:lnTo>
                          <a:pt x="0" y="6"/>
                        </a:lnTo>
                        <a:lnTo>
                          <a:pt x="1" y="4"/>
                        </a:lnTo>
                        <a:lnTo>
                          <a:pt x="2" y="2"/>
                        </a:lnTo>
                        <a:lnTo>
                          <a:pt x="5" y="1"/>
                        </a:lnTo>
                        <a:lnTo>
                          <a:pt x="5" y="0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092" name="Freeform 44"/>
                  <p:cNvSpPr>
                    <a:spLocks noEditPoints="1"/>
                  </p:cNvSpPr>
                  <p:nvPr/>
                </p:nvSpPr>
                <p:spPr bwMode="auto">
                  <a:xfrm>
                    <a:off x="3898900" y="4624388"/>
                    <a:ext cx="60325" cy="98425"/>
                  </a:xfrm>
                  <a:custGeom>
                    <a:avLst/>
                    <a:gdLst/>
                    <a:ahLst/>
                    <a:cxnLst>
                      <a:cxn ang="0">
                        <a:pos x="38" y="31"/>
                      </a:cxn>
                      <a:cxn ang="0">
                        <a:pos x="38" y="40"/>
                      </a:cxn>
                      <a:cxn ang="0">
                        <a:pos x="35" y="48"/>
                      </a:cxn>
                      <a:cxn ang="0">
                        <a:pos x="34" y="52"/>
                      </a:cxn>
                      <a:cxn ang="0">
                        <a:pos x="31" y="56"/>
                      </a:cxn>
                      <a:cxn ang="0">
                        <a:pos x="28" y="59"/>
                      </a:cxn>
                      <a:cxn ang="0">
                        <a:pos x="26" y="60"/>
                      </a:cxn>
                      <a:cxn ang="0">
                        <a:pos x="25" y="61"/>
                      </a:cxn>
                      <a:cxn ang="0">
                        <a:pos x="23" y="62"/>
                      </a:cxn>
                      <a:cxn ang="0">
                        <a:pos x="20" y="62"/>
                      </a:cxn>
                      <a:cxn ang="0">
                        <a:pos x="19" y="62"/>
                      </a:cxn>
                      <a:cxn ang="0">
                        <a:pos x="17" y="62"/>
                      </a:cxn>
                      <a:cxn ang="0">
                        <a:pos x="13" y="61"/>
                      </a:cxn>
                      <a:cxn ang="0">
                        <a:pos x="11" y="60"/>
                      </a:cxn>
                      <a:cxn ang="0">
                        <a:pos x="7" y="56"/>
                      </a:cxn>
                      <a:cxn ang="0">
                        <a:pos x="6" y="54"/>
                      </a:cxn>
                      <a:cxn ang="0">
                        <a:pos x="3" y="50"/>
                      </a:cxn>
                      <a:cxn ang="0">
                        <a:pos x="2" y="46"/>
                      </a:cxn>
                      <a:cxn ang="0">
                        <a:pos x="1" y="39"/>
                      </a:cxn>
                      <a:cxn ang="0">
                        <a:pos x="0" y="32"/>
                      </a:cxn>
                      <a:cxn ang="0">
                        <a:pos x="1" y="23"/>
                      </a:cxn>
                      <a:cxn ang="0">
                        <a:pos x="2" y="14"/>
                      </a:cxn>
                      <a:cxn ang="0">
                        <a:pos x="6" y="8"/>
                      </a:cxn>
                      <a:cxn ang="0">
                        <a:pos x="9" y="4"/>
                      </a:cxn>
                      <a:cxn ang="0">
                        <a:pos x="12" y="3"/>
                      </a:cxn>
                      <a:cxn ang="0">
                        <a:pos x="14" y="1"/>
                      </a:cxn>
                      <a:cxn ang="0">
                        <a:pos x="19" y="0"/>
                      </a:cxn>
                      <a:cxn ang="0">
                        <a:pos x="24" y="1"/>
                      </a:cxn>
                      <a:cxn ang="0">
                        <a:pos x="29" y="4"/>
                      </a:cxn>
                      <a:cxn ang="0">
                        <a:pos x="33" y="8"/>
                      </a:cxn>
                      <a:cxn ang="0">
                        <a:pos x="34" y="11"/>
                      </a:cxn>
                      <a:cxn ang="0">
                        <a:pos x="35" y="14"/>
                      </a:cxn>
                      <a:cxn ang="0">
                        <a:pos x="38" y="22"/>
                      </a:cxn>
                      <a:cxn ang="0">
                        <a:pos x="38" y="31"/>
                      </a:cxn>
                      <a:cxn ang="0">
                        <a:pos x="25" y="31"/>
                      </a:cxn>
                      <a:cxn ang="0">
                        <a:pos x="25" y="12"/>
                      </a:cxn>
                      <a:cxn ang="0">
                        <a:pos x="25" y="10"/>
                      </a:cxn>
                      <a:cxn ang="0">
                        <a:pos x="25" y="7"/>
                      </a:cxn>
                      <a:cxn ang="0">
                        <a:pos x="21" y="4"/>
                      </a:cxn>
                      <a:cxn ang="0">
                        <a:pos x="20" y="3"/>
                      </a:cxn>
                      <a:cxn ang="0">
                        <a:pos x="17" y="3"/>
                      </a:cxn>
                      <a:cxn ang="0">
                        <a:pos x="15" y="5"/>
                      </a:cxn>
                      <a:cxn ang="0">
                        <a:pos x="14" y="6"/>
                      </a:cxn>
                      <a:cxn ang="0">
                        <a:pos x="14" y="8"/>
                      </a:cxn>
                      <a:cxn ang="0">
                        <a:pos x="14" y="10"/>
                      </a:cxn>
                      <a:cxn ang="0">
                        <a:pos x="13" y="13"/>
                      </a:cxn>
                      <a:cxn ang="0">
                        <a:pos x="13" y="50"/>
                      </a:cxn>
                      <a:cxn ang="0">
                        <a:pos x="14" y="54"/>
                      </a:cxn>
                      <a:cxn ang="0">
                        <a:pos x="14" y="56"/>
                      </a:cxn>
                      <a:cxn ang="0">
                        <a:pos x="15" y="58"/>
                      </a:cxn>
                      <a:cxn ang="0">
                        <a:pos x="18" y="59"/>
                      </a:cxn>
                      <a:cxn ang="0">
                        <a:pos x="20" y="59"/>
                      </a:cxn>
                      <a:cxn ang="0">
                        <a:pos x="21" y="59"/>
                      </a:cxn>
                      <a:cxn ang="0">
                        <a:pos x="22" y="58"/>
                      </a:cxn>
                      <a:cxn ang="0">
                        <a:pos x="22" y="58"/>
                      </a:cxn>
                      <a:cxn ang="0">
                        <a:pos x="23" y="56"/>
                      </a:cxn>
                      <a:cxn ang="0">
                        <a:pos x="24" y="55"/>
                      </a:cxn>
                      <a:cxn ang="0">
                        <a:pos x="25" y="50"/>
                      </a:cxn>
                      <a:cxn ang="0">
                        <a:pos x="25" y="31"/>
                      </a:cxn>
                    </a:cxnLst>
                    <a:rect l="0" t="0" r="r" b="b"/>
                    <a:pathLst>
                      <a:path w="38" h="62">
                        <a:moveTo>
                          <a:pt x="38" y="31"/>
                        </a:moveTo>
                        <a:lnTo>
                          <a:pt x="38" y="40"/>
                        </a:lnTo>
                        <a:lnTo>
                          <a:pt x="35" y="48"/>
                        </a:lnTo>
                        <a:lnTo>
                          <a:pt x="34" y="52"/>
                        </a:lnTo>
                        <a:lnTo>
                          <a:pt x="31" y="56"/>
                        </a:lnTo>
                        <a:lnTo>
                          <a:pt x="28" y="59"/>
                        </a:lnTo>
                        <a:lnTo>
                          <a:pt x="26" y="60"/>
                        </a:lnTo>
                        <a:lnTo>
                          <a:pt x="25" y="61"/>
                        </a:lnTo>
                        <a:lnTo>
                          <a:pt x="23" y="62"/>
                        </a:lnTo>
                        <a:lnTo>
                          <a:pt x="20" y="62"/>
                        </a:lnTo>
                        <a:lnTo>
                          <a:pt x="19" y="62"/>
                        </a:lnTo>
                        <a:lnTo>
                          <a:pt x="17" y="62"/>
                        </a:lnTo>
                        <a:lnTo>
                          <a:pt x="13" y="61"/>
                        </a:lnTo>
                        <a:lnTo>
                          <a:pt x="11" y="60"/>
                        </a:lnTo>
                        <a:lnTo>
                          <a:pt x="7" y="56"/>
                        </a:lnTo>
                        <a:lnTo>
                          <a:pt x="6" y="54"/>
                        </a:lnTo>
                        <a:lnTo>
                          <a:pt x="3" y="50"/>
                        </a:lnTo>
                        <a:lnTo>
                          <a:pt x="2" y="46"/>
                        </a:lnTo>
                        <a:lnTo>
                          <a:pt x="1" y="39"/>
                        </a:lnTo>
                        <a:lnTo>
                          <a:pt x="0" y="32"/>
                        </a:lnTo>
                        <a:lnTo>
                          <a:pt x="1" y="23"/>
                        </a:lnTo>
                        <a:lnTo>
                          <a:pt x="2" y="14"/>
                        </a:lnTo>
                        <a:lnTo>
                          <a:pt x="6" y="8"/>
                        </a:lnTo>
                        <a:lnTo>
                          <a:pt x="9" y="4"/>
                        </a:lnTo>
                        <a:lnTo>
                          <a:pt x="12" y="3"/>
                        </a:lnTo>
                        <a:lnTo>
                          <a:pt x="14" y="1"/>
                        </a:lnTo>
                        <a:lnTo>
                          <a:pt x="19" y="0"/>
                        </a:lnTo>
                        <a:lnTo>
                          <a:pt x="24" y="1"/>
                        </a:lnTo>
                        <a:lnTo>
                          <a:pt x="29" y="4"/>
                        </a:lnTo>
                        <a:lnTo>
                          <a:pt x="33" y="8"/>
                        </a:lnTo>
                        <a:lnTo>
                          <a:pt x="34" y="11"/>
                        </a:lnTo>
                        <a:lnTo>
                          <a:pt x="35" y="14"/>
                        </a:lnTo>
                        <a:lnTo>
                          <a:pt x="38" y="22"/>
                        </a:lnTo>
                        <a:lnTo>
                          <a:pt x="38" y="31"/>
                        </a:lnTo>
                        <a:close/>
                        <a:moveTo>
                          <a:pt x="25" y="31"/>
                        </a:moveTo>
                        <a:lnTo>
                          <a:pt x="25" y="12"/>
                        </a:lnTo>
                        <a:lnTo>
                          <a:pt x="25" y="10"/>
                        </a:lnTo>
                        <a:lnTo>
                          <a:pt x="25" y="7"/>
                        </a:lnTo>
                        <a:lnTo>
                          <a:pt x="21" y="4"/>
                        </a:lnTo>
                        <a:lnTo>
                          <a:pt x="20" y="3"/>
                        </a:lnTo>
                        <a:lnTo>
                          <a:pt x="17" y="3"/>
                        </a:lnTo>
                        <a:lnTo>
                          <a:pt x="15" y="5"/>
                        </a:lnTo>
                        <a:lnTo>
                          <a:pt x="14" y="6"/>
                        </a:lnTo>
                        <a:lnTo>
                          <a:pt x="14" y="8"/>
                        </a:lnTo>
                        <a:lnTo>
                          <a:pt x="14" y="10"/>
                        </a:lnTo>
                        <a:lnTo>
                          <a:pt x="13" y="13"/>
                        </a:lnTo>
                        <a:lnTo>
                          <a:pt x="13" y="50"/>
                        </a:lnTo>
                        <a:lnTo>
                          <a:pt x="14" y="54"/>
                        </a:lnTo>
                        <a:lnTo>
                          <a:pt x="14" y="56"/>
                        </a:lnTo>
                        <a:lnTo>
                          <a:pt x="15" y="58"/>
                        </a:lnTo>
                        <a:lnTo>
                          <a:pt x="18" y="59"/>
                        </a:lnTo>
                        <a:lnTo>
                          <a:pt x="20" y="59"/>
                        </a:lnTo>
                        <a:lnTo>
                          <a:pt x="21" y="59"/>
                        </a:lnTo>
                        <a:lnTo>
                          <a:pt x="22" y="58"/>
                        </a:lnTo>
                        <a:lnTo>
                          <a:pt x="22" y="58"/>
                        </a:lnTo>
                        <a:lnTo>
                          <a:pt x="23" y="56"/>
                        </a:lnTo>
                        <a:lnTo>
                          <a:pt x="24" y="55"/>
                        </a:lnTo>
                        <a:lnTo>
                          <a:pt x="25" y="50"/>
                        </a:lnTo>
                        <a:lnTo>
                          <a:pt x="25" y="3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093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3968750" y="4624388"/>
                    <a:ext cx="61912" cy="98425"/>
                  </a:xfrm>
                  <a:custGeom>
                    <a:avLst/>
                    <a:gdLst/>
                    <a:ahLst/>
                    <a:cxnLst>
                      <a:cxn ang="0">
                        <a:pos x="31" y="30"/>
                      </a:cxn>
                      <a:cxn ang="0">
                        <a:pos x="35" y="34"/>
                      </a:cxn>
                      <a:cxn ang="0">
                        <a:pos x="39" y="45"/>
                      </a:cxn>
                      <a:cxn ang="0">
                        <a:pos x="33" y="58"/>
                      </a:cxn>
                      <a:cxn ang="0">
                        <a:pos x="20" y="62"/>
                      </a:cxn>
                      <a:cxn ang="0">
                        <a:pos x="5" y="58"/>
                      </a:cxn>
                      <a:cxn ang="0">
                        <a:pos x="1" y="51"/>
                      </a:cxn>
                      <a:cxn ang="0">
                        <a:pos x="1" y="45"/>
                      </a:cxn>
                      <a:cxn ang="0">
                        <a:pos x="4" y="39"/>
                      </a:cxn>
                      <a:cxn ang="0">
                        <a:pos x="10" y="34"/>
                      </a:cxn>
                      <a:cxn ang="0">
                        <a:pos x="10" y="30"/>
                      </a:cxn>
                      <a:cxn ang="0">
                        <a:pos x="6" y="27"/>
                      </a:cxn>
                      <a:cxn ang="0">
                        <a:pos x="4" y="24"/>
                      </a:cxn>
                      <a:cxn ang="0">
                        <a:pos x="2" y="18"/>
                      </a:cxn>
                      <a:cxn ang="0">
                        <a:pos x="3" y="10"/>
                      </a:cxn>
                      <a:cxn ang="0">
                        <a:pos x="13" y="2"/>
                      </a:cxn>
                      <a:cxn ang="0">
                        <a:pos x="26" y="1"/>
                      </a:cxn>
                      <a:cxn ang="0">
                        <a:pos x="33" y="4"/>
                      </a:cxn>
                      <a:cxn ang="0">
                        <a:pos x="38" y="14"/>
                      </a:cxn>
                      <a:cxn ang="0">
                        <a:pos x="38" y="18"/>
                      </a:cxn>
                      <a:cxn ang="0">
                        <a:pos x="36" y="22"/>
                      </a:cxn>
                      <a:cxn ang="0">
                        <a:pos x="33" y="25"/>
                      </a:cxn>
                      <a:cxn ang="0">
                        <a:pos x="25" y="25"/>
                      </a:cxn>
                      <a:cxn ang="0">
                        <a:pos x="27" y="20"/>
                      </a:cxn>
                      <a:cxn ang="0">
                        <a:pos x="28" y="12"/>
                      </a:cxn>
                      <a:cxn ang="0">
                        <a:pos x="25" y="5"/>
                      </a:cxn>
                      <a:cxn ang="0">
                        <a:pos x="22" y="3"/>
                      </a:cxn>
                      <a:cxn ang="0">
                        <a:pos x="17" y="4"/>
                      </a:cxn>
                      <a:cxn ang="0">
                        <a:pos x="15" y="7"/>
                      </a:cxn>
                      <a:cxn ang="0">
                        <a:pos x="14" y="12"/>
                      </a:cxn>
                      <a:cxn ang="0">
                        <a:pos x="17" y="17"/>
                      </a:cxn>
                      <a:cxn ang="0">
                        <a:pos x="25" y="25"/>
                      </a:cxn>
                      <a:cxn ang="0">
                        <a:pos x="15" y="36"/>
                      </a:cxn>
                      <a:cxn ang="0">
                        <a:pos x="14" y="37"/>
                      </a:cxn>
                      <a:cxn ang="0">
                        <a:pos x="13" y="38"/>
                      </a:cxn>
                      <a:cxn ang="0">
                        <a:pos x="12" y="41"/>
                      </a:cxn>
                      <a:cxn ang="0">
                        <a:pos x="11" y="50"/>
                      </a:cxn>
                      <a:cxn ang="0">
                        <a:pos x="13" y="56"/>
                      </a:cxn>
                      <a:cxn ang="0">
                        <a:pos x="15" y="58"/>
                      </a:cxn>
                      <a:cxn ang="0">
                        <a:pos x="21" y="59"/>
                      </a:cxn>
                      <a:cxn ang="0">
                        <a:pos x="25" y="58"/>
                      </a:cxn>
                      <a:cxn ang="0">
                        <a:pos x="27" y="53"/>
                      </a:cxn>
                      <a:cxn ang="0">
                        <a:pos x="26" y="45"/>
                      </a:cxn>
                      <a:cxn ang="0">
                        <a:pos x="16" y="35"/>
                      </a:cxn>
                    </a:cxnLst>
                    <a:rect l="0" t="0" r="r" b="b"/>
                    <a:pathLst>
                      <a:path w="39" h="62">
                        <a:moveTo>
                          <a:pt x="28" y="27"/>
                        </a:moveTo>
                        <a:lnTo>
                          <a:pt x="31" y="30"/>
                        </a:lnTo>
                        <a:lnTo>
                          <a:pt x="33" y="32"/>
                        </a:lnTo>
                        <a:lnTo>
                          <a:pt x="35" y="34"/>
                        </a:lnTo>
                        <a:lnTo>
                          <a:pt x="38" y="38"/>
                        </a:lnTo>
                        <a:lnTo>
                          <a:pt x="39" y="45"/>
                        </a:lnTo>
                        <a:lnTo>
                          <a:pt x="38" y="52"/>
                        </a:lnTo>
                        <a:lnTo>
                          <a:pt x="33" y="58"/>
                        </a:lnTo>
                        <a:lnTo>
                          <a:pt x="27" y="61"/>
                        </a:lnTo>
                        <a:lnTo>
                          <a:pt x="20" y="62"/>
                        </a:lnTo>
                        <a:lnTo>
                          <a:pt x="12" y="61"/>
                        </a:lnTo>
                        <a:lnTo>
                          <a:pt x="5" y="58"/>
                        </a:lnTo>
                        <a:lnTo>
                          <a:pt x="3" y="54"/>
                        </a:lnTo>
                        <a:lnTo>
                          <a:pt x="1" y="51"/>
                        </a:lnTo>
                        <a:lnTo>
                          <a:pt x="0" y="47"/>
                        </a:lnTo>
                        <a:lnTo>
                          <a:pt x="1" y="45"/>
                        </a:lnTo>
                        <a:lnTo>
                          <a:pt x="2" y="41"/>
                        </a:lnTo>
                        <a:lnTo>
                          <a:pt x="4" y="39"/>
                        </a:lnTo>
                        <a:lnTo>
                          <a:pt x="7" y="35"/>
                        </a:lnTo>
                        <a:lnTo>
                          <a:pt x="10" y="34"/>
                        </a:lnTo>
                        <a:lnTo>
                          <a:pt x="13" y="32"/>
                        </a:lnTo>
                        <a:lnTo>
                          <a:pt x="10" y="30"/>
                        </a:lnTo>
                        <a:lnTo>
                          <a:pt x="8" y="28"/>
                        </a:lnTo>
                        <a:lnTo>
                          <a:pt x="6" y="27"/>
                        </a:lnTo>
                        <a:lnTo>
                          <a:pt x="4" y="25"/>
                        </a:lnTo>
                        <a:lnTo>
                          <a:pt x="4" y="24"/>
                        </a:lnTo>
                        <a:lnTo>
                          <a:pt x="3" y="21"/>
                        </a:lnTo>
                        <a:lnTo>
                          <a:pt x="2" y="18"/>
                        </a:lnTo>
                        <a:lnTo>
                          <a:pt x="2" y="16"/>
                        </a:lnTo>
                        <a:lnTo>
                          <a:pt x="3" y="10"/>
                        </a:lnTo>
                        <a:lnTo>
                          <a:pt x="7" y="5"/>
                        </a:lnTo>
                        <a:lnTo>
                          <a:pt x="13" y="2"/>
                        </a:lnTo>
                        <a:lnTo>
                          <a:pt x="20" y="0"/>
                        </a:lnTo>
                        <a:lnTo>
                          <a:pt x="26" y="1"/>
                        </a:lnTo>
                        <a:lnTo>
                          <a:pt x="30" y="2"/>
                        </a:lnTo>
                        <a:lnTo>
                          <a:pt x="33" y="4"/>
                        </a:lnTo>
                        <a:lnTo>
                          <a:pt x="37" y="9"/>
                        </a:lnTo>
                        <a:lnTo>
                          <a:pt x="38" y="14"/>
                        </a:lnTo>
                        <a:lnTo>
                          <a:pt x="38" y="16"/>
                        </a:lnTo>
                        <a:lnTo>
                          <a:pt x="38" y="18"/>
                        </a:lnTo>
                        <a:lnTo>
                          <a:pt x="36" y="20"/>
                        </a:lnTo>
                        <a:lnTo>
                          <a:pt x="36" y="22"/>
                        </a:lnTo>
                        <a:lnTo>
                          <a:pt x="34" y="23"/>
                        </a:lnTo>
                        <a:lnTo>
                          <a:pt x="33" y="25"/>
                        </a:lnTo>
                        <a:lnTo>
                          <a:pt x="28" y="27"/>
                        </a:lnTo>
                        <a:close/>
                        <a:moveTo>
                          <a:pt x="25" y="25"/>
                        </a:moveTo>
                        <a:lnTo>
                          <a:pt x="27" y="21"/>
                        </a:lnTo>
                        <a:lnTo>
                          <a:pt x="27" y="20"/>
                        </a:lnTo>
                        <a:lnTo>
                          <a:pt x="28" y="18"/>
                        </a:lnTo>
                        <a:lnTo>
                          <a:pt x="28" y="12"/>
                        </a:lnTo>
                        <a:lnTo>
                          <a:pt x="26" y="7"/>
                        </a:lnTo>
                        <a:lnTo>
                          <a:pt x="25" y="5"/>
                        </a:lnTo>
                        <a:lnTo>
                          <a:pt x="24" y="4"/>
                        </a:lnTo>
                        <a:lnTo>
                          <a:pt x="22" y="3"/>
                        </a:lnTo>
                        <a:lnTo>
                          <a:pt x="19" y="3"/>
                        </a:lnTo>
                        <a:lnTo>
                          <a:pt x="17" y="4"/>
                        </a:lnTo>
                        <a:lnTo>
                          <a:pt x="16" y="5"/>
                        </a:lnTo>
                        <a:lnTo>
                          <a:pt x="15" y="7"/>
                        </a:lnTo>
                        <a:lnTo>
                          <a:pt x="14" y="9"/>
                        </a:lnTo>
                        <a:lnTo>
                          <a:pt x="14" y="12"/>
                        </a:lnTo>
                        <a:lnTo>
                          <a:pt x="15" y="16"/>
                        </a:lnTo>
                        <a:lnTo>
                          <a:pt x="17" y="17"/>
                        </a:lnTo>
                        <a:lnTo>
                          <a:pt x="22" y="23"/>
                        </a:lnTo>
                        <a:lnTo>
                          <a:pt x="25" y="25"/>
                        </a:lnTo>
                        <a:close/>
                        <a:moveTo>
                          <a:pt x="16" y="35"/>
                        </a:moveTo>
                        <a:lnTo>
                          <a:pt x="15" y="36"/>
                        </a:lnTo>
                        <a:lnTo>
                          <a:pt x="15" y="36"/>
                        </a:lnTo>
                        <a:lnTo>
                          <a:pt x="14" y="37"/>
                        </a:lnTo>
                        <a:lnTo>
                          <a:pt x="14" y="37"/>
                        </a:lnTo>
                        <a:lnTo>
                          <a:pt x="13" y="38"/>
                        </a:lnTo>
                        <a:lnTo>
                          <a:pt x="12" y="40"/>
                        </a:lnTo>
                        <a:lnTo>
                          <a:pt x="12" y="41"/>
                        </a:lnTo>
                        <a:lnTo>
                          <a:pt x="11" y="45"/>
                        </a:lnTo>
                        <a:lnTo>
                          <a:pt x="11" y="50"/>
                        </a:lnTo>
                        <a:lnTo>
                          <a:pt x="12" y="52"/>
                        </a:lnTo>
                        <a:lnTo>
                          <a:pt x="13" y="56"/>
                        </a:lnTo>
                        <a:lnTo>
                          <a:pt x="14" y="57"/>
                        </a:lnTo>
                        <a:lnTo>
                          <a:pt x="15" y="58"/>
                        </a:lnTo>
                        <a:lnTo>
                          <a:pt x="17" y="59"/>
                        </a:lnTo>
                        <a:lnTo>
                          <a:pt x="21" y="59"/>
                        </a:lnTo>
                        <a:lnTo>
                          <a:pt x="23" y="58"/>
                        </a:lnTo>
                        <a:lnTo>
                          <a:pt x="25" y="58"/>
                        </a:lnTo>
                        <a:lnTo>
                          <a:pt x="26" y="56"/>
                        </a:lnTo>
                        <a:lnTo>
                          <a:pt x="27" y="53"/>
                        </a:lnTo>
                        <a:lnTo>
                          <a:pt x="27" y="51"/>
                        </a:lnTo>
                        <a:lnTo>
                          <a:pt x="26" y="45"/>
                        </a:lnTo>
                        <a:lnTo>
                          <a:pt x="22" y="40"/>
                        </a:lnTo>
                        <a:lnTo>
                          <a:pt x="16" y="3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094" name="Freeform 46"/>
                  <p:cNvSpPr>
                    <a:spLocks noEditPoints="1"/>
                  </p:cNvSpPr>
                  <p:nvPr/>
                </p:nvSpPr>
                <p:spPr bwMode="auto">
                  <a:xfrm>
                    <a:off x="3863975" y="4170363"/>
                    <a:ext cx="60325" cy="98425"/>
                  </a:xfrm>
                  <a:custGeom>
                    <a:avLst/>
                    <a:gdLst/>
                    <a:ahLst/>
                    <a:cxnLst>
                      <a:cxn ang="0">
                        <a:pos x="38" y="31"/>
                      </a:cxn>
                      <a:cxn ang="0">
                        <a:pos x="37" y="40"/>
                      </a:cxn>
                      <a:cxn ang="0">
                        <a:pos x="35" y="48"/>
                      </a:cxn>
                      <a:cxn ang="0">
                        <a:pos x="34" y="52"/>
                      </a:cxn>
                      <a:cxn ang="0">
                        <a:pos x="31" y="56"/>
                      </a:cxn>
                      <a:cxn ang="0">
                        <a:pos x="28" y="59"/>
                      </a:cxn>
                      <a:cxn ang="0">
                        <a:pos x="26" y="60"/>
                      </a:cxn>
                      <a:cxn ang="0">
                        <a:pos x="24" y="61"/>
                      </a:cxn>
                      <a:cxn ang="0">
                        <a:pos x="22" y="62"/>
                      </a:cxn>
                      <a:cxn ang="0">
                        <a:pos x="20" y="62"/>
                      </a:cxn>
                      <a:cxn ang="0">
                        <a:pos x="18" y="62"/>
                      </a:cxn>
                      <a:cxn ang="0">
                        <a:pos x="16" y="62"/>
                      </a:cxn>
                      <a:cxn ang="0">
                        <a:pos x="13" y="61"/>
                      </a:cxn>
                      <a:cxn ang="0">
                        <a:pos x="11" y="60"/>
                      </a:cxn>
                      <a:cxn ang="0">
                        <a:pos x="7" y="56"/>
                      </a:cxn>
                      <a:cxn ang="0">
                        <a:pos x="5" y="54"/>
                      </a:cxn>
                      <a:cxn ang="0">
                        <a:pos x="3" y="50"/>
                      </a:cxn>
                      <a:cxn ang="0">
                        <a:pos x="2" y="46"/>
                      </a:cxn>
                      <a:cxn ang="0">
                        <a:pos x="0" y="39"/>
                      </a:cxn>
                      <a:cxn ang="0">
                        <a:pos x="0" y="32"/>
                      </a:cxn>
                      <a:cxn ang="0">
                        <a:pos x="0" y="23"/>
                      </a:cxn>
                      <a:cxn ang="0">
                        <a:pos x="2" y="14"/>
                      </a:cxn>
                      <a:cxn ang="0">
                        <a:pos x="5" y="8"/>
                      </a:cxn>
                      <a:cxn ang="0">
                        <a:pos x="11" y="2"/>
                      </a:cxn>
                      <a:cxn ang="0">
                        <a:pos x="13" y="1"/>
                      </a:cxn>
                      <a:cxn ang="0">
                        <a:pos x="18" y="0"/>
                      </a:cxn>
                      <a:cxn ang="0">
                        <a:pos x="24" y="1"/>
                      </a:cxn>
                      <a:cxn ang="0">
                        <a:pos x="29" y="4"/>
                      </a:cxn>
                      <a:cxn ang="0">
                        <a:pos x="31" y="6"/>
                      </a:cxn>
                      <a:cxn ang="0">
                        <a:pos x="32" y="8"/>
                      </a:cxn>
                      <a:cxn ang="0">
                        <a:pos x="34" y="10"/>
                      </a:cxn>
                      <a:cxn ang="0">
                        <a:pos x="35" y="14"/>
                      </a:cxn>
                      <a:cxn ang="0">
                        <a:pos x="37" y="22"/>
                      </a:cxn>
                      <a:cxn ang="0">
                        <a:pos x="38" y="31"/>
                      </a:cxn>
                      <a:cxn ang="0">
                        <a:pos x="24" y="31"/>
                      </a:cxn>
                      <a:cxn ang="0">
                        <a:pos x="24" y="10"/>
                      </a:cxn>
                      <a:cxn ang="0">
                        <a:pos x="24" y="7"/>
                      </a:cxn>
                      <a:cxn ang="0">
                        <a:pos x="23" y="6"/>
                      </a:cxn>
                      <a:cxn ang="0">
                        <a:pos x="21" y="4"/>
                      </a:cxn>
                      <a:cxn ang="0">
                        <a:pos x="20" y="4"/>
                      </a:cxn>
                      <a:cxn ang="0">
                        <a:pos x="20" y="3"/>
                      </a:cxn>
                      <a:cxn ang="0">
                        <a:pos x="16" y="3"/>
                      </a:cxn>
                      <a:cxn ang="0">
                        <a:pos x="15" y="5"/>
                      </a:cxn>
                      <a:cxn ang="0">
                        <a:pos x="14" y="6"/>
                      </a:cxn>
                      <a:cxn ang="0">
                        <a:pos x="14" y="8"/>
                      </a:cxn>
                      <a:cxn ang="0">
                        <a:pos x="13" y="10"/>
                      </a:cxn>
                      <a:cxn ang="0">
                        <a:pos x="13" y="13"/>
                      </a:cxn>
                      <a:cxn ang="0">
                        <a:pos x="13" y="50"/>
                      </a:cxn>
                      <a:cxn ang="0">
                        <a:pos x="13" y="54"/>
                      </a:cxn>
                      <a:cxn ang="0">
                        <a:pos x="14" y="56"/>
                      </a:cxn>
                      <a:cxn ang="0">
                        <a:pos x="15" y="58"/>
                      </a:cxn>
                      <a:cxn ang="0">
                        <a:pos x="18" y="59"/>
                      </a:cxn>
                      <a:cxn ang="0">
                        <a:pos x="20" y="59"/>
                      </a:cxn>
                      <a:cxn ang="0">
                        <a:pos x="23" y="56"/>
                      </a:cxn>
                      <a:cxn ang="0">
                        <a:pos x="24" y="55"/>
                      </a:cxn>
                      <a:cxn ang="0">
                        <a:pos x="24" y="52"/>
                      </a:cxn>
                      <a:cxn ang="0">
                        <a:pos x="24" y="50"/>
                      </a:cxn>
                      <a:cxn ang="0">
                        <a:pos x="24" y="31"/>
                      </a:cxn>
                    </a:cxnLst>
                    <a:rect l="0" t="0" r="r" b="b"/>
                    <a:pathLst>
                      <a:path w="38" h="62">
                        <a:moveTo>
                          <a:pt x="38" y="31"/>
                        </a:moveTo>
                        <a:lnTo>
                          <a:pt x="37" y="40"/>
                        </a:lnTo>
                        <a:lnTo>
                          <a:pt x="35" y="48"/>
                        </a:lnTo>
                        <a:lnTo>
                          <a:pt x="34" y="52"/>
                        </a:lnTo>
                        <a:lnTo>
                          <a:pt x="31" y="56"/>
                        </a:lnTo>
                        <a:lnTo>
                          <a:pt x="28" y="59"/>
                        </a:lnTo>
                        <a:lnTo>
                          <a:pt x="26" y="60"/>
                        </a:lnTo>
                        <a:lnTo>
                          <a:pt x="24" y="61"/>
                        </a:lnTo>
                        <a:lnTo>
                          <a:pt x="22" y="62"/>
                        </a:lnTo>
                        <a:lnTo>
                          <a:pt x="20" y="62"/>
                        </a:lnTo>
                        <a:lnTo>
                          <a:pt x="18" y="62"/>
                        </a:lnTo>
                        <a:lnTo>
                          <a:pt x="16" y="62"/>
                        </a:lnTo>
                        <a:lnTo>
                          <a:pt x="13" y="61"/>
                        </a:lnTo>
                        <a:lnTo>
                          <a:pt x="11" y="60"/>
                        </a:lnTo>
                        <a:lnTo>
                          <a:pt x="7" y="56"/>
                        </a:lnTo>
                        <a:lnTo>
                          <a:pt x="5" y="54"/>
                        </a:lnTo>
                        <a:lnTo>
                          <a:pt x="3" y="50"/>
                        </a:lnTo>
                        <a:lnTo>
                          <a:pt x="2" y="46"/>
                        </a:lnTo>
                        <a:lnTo>
                          <a:pt x="0" y="39"/>
                        </a:lnTo>
                        <a:lnTo>
                          <a:pt x="0" y="32"/>
                        </a:lnTo>
                        <a:lnTo>
                          <a:pt x="0" y="23"/>
                        </a:lnTo>
                        <a:lnTo>
                          <a:pt x="2" y="14"/>
                        </a:lnTo>
                        <a:lnTo>
                          <a:pt x="5" y="8"/>
                        </a:lnTo>
                        <a:lnTo>
                          <a:pt x="11" y="2"/>
                        </a:lnTo>
                        <a:lnTo>
                          <a:pt x="13" y="1"/>
                        </a:lnTo>
                        <a:lnTo>
                          <a:pt x="18" y="0"/>
                        </a:lnTo>
                        <a:lnTo>
                          <a:pt x="24" y="1"/>
                        </a:lnTo>
                        <a:lnTo>
                          <a:pt x="29" y="4"/>
                        </a:lnTo>
                        <a:lnTo>
                          <a:pt x="31" y="6"/>
                        </a:lnTo>
                        <a:lnTo>
                          <a:pt x="32" y="8"/>
                        </a:lnTo>
                        <a:lnTo>
                          <a:pt x="34" y="10"/>
                        </a:lnTo>
                        <a:lnTo>
                          <a:pt x="35" y="14"/>
                        </a:lnTo>
                        <a:lnTo>
                          <a:pt x="37" y="22"/>
                        </a:lnTo>
                        <a:lnTo>
                          <a:pt x="38" y="31"/>
                        </a:lnTo>
                        <a:close/>
                        <a:moveTo>
                          <a:pt x="24" y="31"/>
                        </a:moveTo>
                        <a:lnTo>
                          <a:pt x="24" y="10"/>
                        </a:lnTo>
                        <a:lnTo>
                          <a:pt x="24" y="7"/>
                        </a:lnTo>
                        <a:lnTo>
                          <a:pt x="23" y="6"/>
                        </a:lnTo>
                        <a:lnTo>
                          <a:pt x="21" y="4"/>
                        </a:lnTo>
                        <a:lnTo>
                          <a:pt x="20" y="4"/>
                        </a:lnTo>
                        <a:lnTo>
                          <a:pt x="20" y="3"/>
                        </a:lnTo>
                        <a:lnTo>
                          <a:pt x="16" y="3"/>
                        </a:lnTo>
                        <a:lnTo>
                          <a:pt x="15" y="5"/>
                        </a:lnTo>
                        <a:lnTo>
                          <a:pt x="14" y="6"/>
                        </a:lnTo>
                        <a:lnTo>
                          <a:pt x="14" y="8"/>
                        </a:lnTo>
                        <a:lnTo>
                          <a:pt x="13" y="10"/>
                        </a:lnTo>
                        <a:lnTo>
                          <a:pt x="13" y="13"/>
                        </a:lnTo>
                        <a:lnTo>
                          <a:pt x="13" y="50"/>
                        </a:lnTo>
                        <a:lnTo>
                          <a:pt x="13" y="54"/>
                        </a:lnTo>
                        <a:lnTo>
                          <a:pt x="14" y="56"/>
                        </a:lnTo>
                        <a:lnTo>
                          <a:pt x="15" y="58"/>
                        </a:lnTo>
                        <a:lnTo>
                          <a:pt x="18" y="59"/>
                        </a:lnTo>
                        <a:lnTo>
                          <a:pt x="20" y="59"/>
                        </a:lnTo>
                        <a:lnTo>
                          <a:pt x="23" y="56"/>
                        </a:lnTo>
                        <a:lnTo>
                          <a:pt x="24" y="55"/>
                        </a:lnTo>
                        <a:lnTo>
                          <a:pt x="24" y="52"/>
                        </a:lnTo>
                        <a:lnTo>
                          <a:pt x="24" y="50"/>
                        </a:lnTo>
                        <a:lnTo>
                          <a:pt x="24" y="3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095" name="Freeform 47"/>
                  <p:cNvSpPr>
                    <a:spLocks/>
                  </p:cNvSpPr>
                  <p:nvPr/>
                </p:nvSpPr>
                <p:spPr bwMode="auto">
                  <a:xfrm>
                    <a:off x="3935413" y="4246563"/>
                    <a:ext cx="23812" cy="22225"/>
                  </a:xfrm>
                  <a:custGeom>
                    <a:avLst/>
                    <a:gdLst/>
                    <a:ahLst/>
                    <a:cxnLst>
                      <a:cxn ang="0">
                        <a:pos x="7" y="0"/>
                      </a:cxn>
                      <a:cxn ang="0">
                        <a:pos x="8" y="0"/>
                      </a:cxn>
                      <a:cxn ang="0">
                        <a:pos x="10" y="1"/>
                      </a:cxn>
                      <a:cxn ang="0">
                        <a:pos x="13" y="2"/>
                      </a:cxn>
                      <a:cxn ang="0">
                        <a:pos x="14" y="4"/>
                      </a:cxn>
                      <a:cxn ang="0">
                        <a:pos x="14" y="6"/>
                      </a:cxn>
                      <a:cxn ang="0">
                        <a:pos x="15" y="8"/>
                      </a:cxn>
                      <a:cxn ang="0">
                        <a:pos x="14" y="9"/>
                      </a:cxn>
                      <a:cxn ang="0">
                        <a:pos x="13" y="12"/>
                      </a:cxn>
                      <a:cxn ang="0">
                        <a:pos x="12" y="13"/>
                      </a:cxn>
                      <a:cxn ang="0">
                        <a:pos x="10" y="14"/>
                      </a:cxn>
                      <a:cxn ang="0">
                        <a:pos x="8" y="14"/>
                      </a:cxn>
                      <a:cxn ang="0">
                        <a:pos x="7" y="14"/>
                      </a:cxn>
                      <a:cxn ang="0">
                        <a:pos x="5" y="14"/>
                      </a:cxn>
                      <a:cxn ang="0">
                        <a:pos x="5" y="14"/>
                      </a:cxn>
                      <a:cxn ang="0">
                        <a:pos x="4" y="13"/>
                      </a:cxn>
                      <a:cxn ang="0">
                        <a:pos x="2" y="12"/>
                      </a:cxn>
                      <a:cxn ang="0">
                        <a:pos x="2" y="11"/>
                      </a:cxn>
                      <a:cxn ang="0">
                        <a:pos x="1" y="10"/>
                      </a:cxn>
                      <a:cxn ang="0">
                        <a:pos x="0" y="9"/>
                      </a:cxn>
                      <a:cxn ang="0">
                        <a:pos x="0" y="6"/>
                      </a:cxn>
                      <a:cxn ang="0">
                        <a:pos x="1" y="4"/>
                      </a:cxn>
                      <a:cxn ang="0">
                        <a:pos x="2" y="2"/>
                      </a:cxn>
                      <a:cxn ang="0">
                        <a:pos x="5" y="1"/>
                      </a:cxn>
                      <a:cxn ang="0">
                        <a:pos x="5" y="0"/>
                      </a:cxn>
                      <a:cxn ang="0">
                        <a:pos x="7" y="0"/>
                      </a:cxn>
                    </a:cxnLst>
                    <a:rect l="0" t="0" r="r" b="b"/>
                    <a:pathLst>
                      <a:path w="15" h="14">
                        <a:moveTo>
                          <a:pt x="7" y="0"/>
                        </a:moveTo>
                        <a:lnTo>
                          <a:pt x="8" y="0"/>
                        </a:lnTo>
                        <a:lnTo>
                          <a:pt x="10" y="1"/>
                        </a:lnTo>
                        <a:lnTo>
                          <a:pt x="13" y="2"/>
                        </a:lnTo>
                        <a:lnTo>
                          <a:pt x="14" y="4"/>
                        </a:lnTo>
                        <a:lnTo>
                          <a:pt x="14" y="6"/>
                        </a:lnTo>
                        <a:lnTo>
                          <a:pt x="15" y="8"/>
                        </a:lnTo>
                        <a:lnTo>
                          <a:pt x="14" y="9"/>
                        </a:lnTo>
                        <a:lnTo>
                          <a:pt x="13" y="12"/>
                        </a:lnTo>
                        <a:lnTo>
                          <a:pt x="12" y="13"/>
                        </a:lnTo>
                        <a:lnTo>
                          <a:pt x="10" y="14"/>
                        </a:lnTo>
                        <a:lnTo>
                          <a:pt x="8" y="14"/>
                        </a:lnTo>
                        <a:lnTo>
                          <a:pt x="7" y="14"/>
                        </a:lnTo>
                        <a:lnTo>
                          <a:pt x="5" y="14"/>
                        </a:lnTo>
                        <a:lnTo>
                          <a:pt x="5" y="14"/>
                        </a:lnTo>
                        <a:lnTo>
                          <a:pt x="4" y="13"/>
                        </a:lnTo>
                        <a:lnTo>
                          <a:pt x="2" y="12"/>
                        </a:lnTo>
                        <a:lnTo>
                          <a:pt x="2" y="11"/>
                        </a:lnTo>
                        <a:lnTo>
                          <a:pt x="1" y="10"/>
                        </a:lnTo>
                        <a:lnTo>
                          <a:pt x="0" y="9"/>
                        </a:lnTo>
                        <a:lnTo>
                          <a:pt x="0" y="6"/>
                        </a:lnTo>
                        <a:lnTo>
                          <a:pt x="1" y="4"/>
                        </a:lnTo>
                        <a:lnTo>
                          <a:pt x="2" y="2"/>
                        </a:lnTo>
                        <a:lnTo>
                          <a:pt x="5" y="1"/>
                        </a:lnTo>
                        <a:lnTo>
                          <a:pt x="5" y="0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096" name="Freeform 48"/>
                  <p:cNvSpPr>
                    <a:spLocks/>
                  </p:cNvSpPr>
                  <p:nvPr/>
                </p:nvSpPr>
                <p:spPr bwMode="auto">
                  <a:xfrm>
                    <a:off x="3976688" y="4170363"/>
                    <a:ext cx="49212" cy="96838"/>
                  </a:xfrm>
                  <a:custGeom>
                    <a:avLst/>
                    <a:gdLst/>
                    <a:ahLst/>
                    <a:cxnLst>
                      <a:cxn ang="0">
                        <a:pos x="22" y="0"/>
                      </a:cxn>
                      <a:cxn ang="0">
                        <a:pos x="22" y="56"/>
                      </a:cxn>
                      <a:cxn ang="0">
                        <a:pos x="25" y="58"/>
                      </a:cxn>
                      <a:cxn ang="0">
                        <a:pos x="26" y="59"/>
                      </a:cxn>
                      <a:cxn ang="0">
                        <a:pos x="31" y="59"/>
                      </a:cxn>
                      <a:cxn ang="0">
                        <a:pos x="31" y="61"/>
                      </a:cxn>
                      <a:cxn ang="0">
                        <a:pos x="0" y="61"/>
                      </a:cxn>
                      <a:cxn ang="0">
                        <a:pos x="0" y="59"/>
                      </a:cxn>
                      <a:cxn ang="0">
                        <a:pos x="4" y="59"/>
                      </a:cxn>
                      <a:cxn ang="0">
                        <a:pos x="5" y="59"/>
                      </a:cxn>
                      <a:cxn ang="0">
                        <a:pos x="7" y="57"/>
                      </a:cxn>
                      <a:cxn ang="0">
                        <a:pos x="7" y="57"/>
                      </a:cxn>
                      <a:cxn ang="0">
                        <a:pos x="8" y="57"/>
                      </a:cxn>
                      <a:cxn ang="0">
                        <a:pos x="8" y="56"/>
                      </a:cxn>
                      <a:cxn ang="0">
                        <a:pos x="8" y="56"/>
                      </a:cxn>
                      <a:cxn ang="0">
                        <a:pos x="8" y="54"/>
                      </a:cxn>
                      <a:cxn ang="0">
                        <a:pos x="9" y="53"/>
                      </a:cxn>
                      <a:cxn ang="0">
                        <a:pos x="9" y="13"/>
                      </a:cxn>
                      <a:cxn ang="0">
                        <a:pos x="8" y="12"/>
                      </a:cxn>
                      <a:cxn ang="0">
                        <a:pos x="8" y="12"/>
                      </a:cxn>
                      <a:cxn ang="0">
                        <a:pos x="7" y="12"/>
                      </a:cxn>
                      <a:cxn ang="0">
                        <a:pos x="7" y="12"/>
                      </a:cxn>
                      <a:cxn ang="0">
                        <a:pos x="6" y="11"/>
                      </a:cxn>
                      <a:cxn ang="0">
                        <a:pos x="6" y="10"/>
                      </a:cxn>
                      <a:cxn ang="0">
                        <a:pos x="5" y="10"/>
                      </a:cxn>
                      <a:cxn ang="0">
                        <a:pos x="4" y="11"/>
                      </a:cxn>
                      <a:cxn ang="0">
                        <a:pos x="0" y="12"/>
                      </a:cxn>
                      <a:cxn ang="0">
                        <a:pos x="0" y="10"/>
                      </a:cxn>
                      <a:cxn ang="0">
                        <a:pos x="21" y="0"/>
                      </a:cxn>
                      <a:cxn ang="0">
                        <a:pos x="22" y="0"/>
                      </a:cxn>
                    </a:cxnLst>
                    <a:rect l="0" t="0" r="r" b="b"/>
                    <a:pathLst>
                      <a:path w="31" h="61">
                        <a:moveTo>
                          <a:pt x="22" y="0"/>
                        </a:moveTo>
                        <a:lnTo>
                          <a:pt x="22" y="56"/>
                        </a:lnTo>
                        <a:lnTo>
                          <a:pt x="25" y="58"/>
                        </a:lnTo>
                        <a:lnTo>
                          <a:pt x="26" y="59"/>
                        </a:lnTo>
                        <a:lnTo>
                          <a:pt x="31" y="59"/>
                        </a:lnTo>
                        <a:lnTo>
                          <a:pt x="31" y="61"/>
                        </a:lnTo>
                        <a:lnTo>
                          <a:pt x="0" y="61"/>
                        </a:lnTo>
                        <a:lnTo>
                          <a:pt x="0" y="59"/>
                        </a:lnTo>
                        <a:lnTo>
                          <a:pt x="4" y="59"/>
                        </a:lnTo>
                        <a:lnTo>
                          <a:pt x="5" y="59"/>
                        </a:lnTo>
                        <a:lnTo>
                          <a:pt x="7" y="57"/>
                        </a:lnTo>
                        <a:lnTo>
                          <a:pt x="7" y="57"/>
                        </a:lnTo>
                        <a:lnTo>
                          <a:pt x="8" y="57"/>
                        </a:lnTo>
                        <a:lnTo>
                          <a:pt x="8" y="56"/>
                        </a:lnTo>
                        <a:lnTo>
                          <a:pt x="8" y="56"/>
                        </a:lnTo>
                        <a:lnTo>
                          <a:pt x="8" y="54"/>
                        </a:lnTo>
                        <a:lnTo>
                          <a:pt x="9" y="53"/>
                        </a:lnTo>
                        <a:lnTo>
                          <a:pt x="9" y="13"/>
                        </a:lnTo>
                        <a:lnTo>
                          <a:pt x="8" y="12"/>
                        </a:lnTo>
                        <a:lnTo>
                          <a:pt x="8" y="12"/>
                        </a:lnTo>
                        <a:lnTo>
                          <a:pt x="7" y="12"/>
                        </a:lnTo>
                        <a:lnTo>
                          <a:pt x="7" y="12"/>
                        </a:lnTo>
                        <a:lnTo>
                          <a:pt x="6" y="11"/>
                        </a:lnTo>
                        <a:lnTo>
                          <a:pt x="6" y="10"/>
                        </a:lnTo>
                        <a:lnTo>
                          <a:pt x="5" y="10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lnTo>
                          <a:pt x="0" y="10"/>
                        </a:lnTo>
                        <a:lnTo>
                          <a:pt x="21" y="0"/>
                        </a:lnTo>
                        <a:lnTo>
                          <a:pt x="22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097" name="Line 49"/>
                  <p:cNvSpPr>
                    <a:spLocks noChangeShapeType="1"/>
                  </p:cNvSpPr>
                  <p:nvPr/>
                </p:nvSpPr>
                <p:spPr bwMode="auto">
                  <a:xfrm>
                    <a:off x="4068763" y="6484938"/>
                    <a:ext cx="2266950" cy="1588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098" name="Line 50"/>
                  <p:cNvSpPr>
                    <a:spLocks noChangeShapeType="1"/>
                  </p:cNvSpPr>
                  <p:nvPr/>
                </p:nvSpPr>
                <p:spPr bwMode="auto">
                  <a:xfrm>
                    <a:off x="4392613" y="6437313"/>
                    <a:ext cx="1587" cy="47625"/>
                  </a:xfrm>
                  <a:prstGeom prst="line">
                    <a:avLst/>
                  </a:prstGeom>
                  <a:noFill/>
                  <a:ln w="1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099" name="Line 51"/>
                  <p:cNvSpPr>
                    <a:spLocks noChangeShapeType="1"/>
                  </p:cNvSpPr>
                  <p:nvPr/>
                </p:nvSpPr>
                <p:spPr bwMode="auto">
                  <a:xfrm>
                    <a:off x="4554538" y="6461125"/>
                    <a:ext cx="1587" cy="25400"/>
                  </a:xfrm>
                  <a:prstGeom prst="line">
                    <a:avLst/>
                  </a:prstGeom>
                  <a:noFill/>
                  <a:ln w="1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100" name="Line 52"/>
                  <p:cNvSpPr>
                    <a:spLocks noChangeShapeType="1"/>
                  </p:cNvSpPr>
                  <p:nvPr/>
                </p:nvSpPr>
                <p:spPr bwMode="auto">
                  <a:xfrm>
                    <a:off x="4716463" y="6461125"/>
                    <a:ext cx="1587" cy="25400"/>
                  </a:xfrm>
                  <a:prstGeom prst="line">
                    <a:avLst/>
                  </a:prstGeom>
                  <a:noFill/>
                  <a:ln w="1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101" name="Line 53"/>
                  <p:cNvSpPr>
                    <a:spLocks noChangeShapeType="1"/>
                  </p:cNvSpPr>
                  <p:nvPr/>
                </p:nvSpPr>
                <p:spPr bwMode="auto">
                  <a:xfrm>
                    <a:off x="4878388" y="6461125"/>
                    <a:ext cx="1587" cy="25400"/>
                  </a:xfrm>
                  <a:prstGeom prst="line">
                    <a:avLst/>
                  </a:prstGeom>
                  <a:noFill/>
                  <a:ln w="1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102" name="Line 54"/>
                  <p:cNvSpPr>
                    <a:spLocks noChangeShapeType="1"/>
                  </p:cNvSpPr>
                  <p:nvPr/>
                </p:nvSpPr>
                <p:spPr bwMode="auto">
                  <a:xfrm>
                    <a:off x="5041900" y="6437313"/>
                    <a:ext cx="1587" cy="47625"/>
                  </a:xfrm>
                  <a:prstGeom prst="line">
                    <a:avLst/>
                  </a:prstGeom>
                  <a:noFill/>
                  <a:ln w="1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103" name="Line 55"/>
                  <p:cNvSpPr>
                    <a:spLocks noChangeShapeType="1"/>
                  </p:cNvSpPr>
                  <p:nvPr/>
                </p:nvSpPr>
                <p:spPr bwMode="auto">
                  <a:xfrm>
                    <a:off x="5202238" y="6461125"/>
                    <a:ext cx="1587" cy="25400"/>
                  </a:xfrm>
                  <a:prstGeom prst="line">
                    <a:avLst/>
                  </a:prstGeom>
                  <a:noFill/>
                  <a:ln w="1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104" name="Line 56"/>
                  <p:cNvSpPr>
                    <a:spLocks noChangeShapeType="1"/>
                  </p:cNvSpPr>
                  <p:nvPr/>
                </p:nvSpPr>
                <p:spPr bwMode="auto">
                  <a:xfrm>
                    <a:off x="5365750" y="6461125"/>
                    <a:ext cx="1587" cy="25400"/>
                  </a:xfrm>
                  <a:prstGeom prst="line">
                    <a:avLst/>
                  </a:prstGeom>
                  <a:noFill/>
                  <a:ln w="1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105" name="Line 57"/>
                  <p:cNvSpPr>
                    <a:spLocks noChangeShapeType="1"/>
                  </p:cNvSpPr>
                  <p:nvPr/>
                </p:nvSpPr>
                <p:spPr bwMode="auto">
                  <a:xfrm>
                    <a:off x="5527675" y="6461125"/>
                    <a:ext cx="1587" cy="25400"/>
                  </a:xfrm>
                  <a:prstGeom prst="line">
                    <a:avLst/>
                  </a:prstGeom>
                  <a:noFill/>
                  <a:ln w="1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106" name="Line 58"/>
                  <p:cNvSpPr>
                    <a:spLocks noChangeShapeType="1"/>
                  </p:cNvSpPr>
                  <p:nvPr/>
                </p:nvSpPr>
                <p:spPr bwMode="auto">
                  <a:xfrm>
                    <a:off x="5689600" y="6437313"/>
                    <a:ext cx="1587" cy="47625"/>
                  </a:xfrm>
                  <a:prstGeom prst="line">
                    <a:avLst/>
                  </a:prstGeom>
                  <a:noFill/>
                  <a:ln w="1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107" name="Line 59"/>
                  <p:cNvSpPr>
                    <a:spLocks noChangeShapeType="1"/>
                  </p:cNvSpPr>
                  <p:nvPr/>
                </p:nvSpPr>
                <p:spPr bwMode="auto">
                  <a:xfrm>
                    <a:off x="4392613" y="6437313"/>
                    <a:ext cx="1587" cy="47625"/>
                  </a:xfrm>
                  <a:prstGeom prst="line">
                    <a:avLst/>
                  </a:prstGeom>
                  <a:noFill/>
                  <a:ln w="1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108" name="Line 60"/>
                  <p:cNvSpPr>
                    <a:spLocks noChangeShapeType="1"/>
                  </p:cNvSpPr>
                  <p:nvPr/>
                </p:nvSpPr>
                <p:spPr bwMode="auto">
                  <a:xfrm>
                    <a:off x="4230688" y="6461125"/>
                    <a:ext cx="1587" cy="25400"/>
                  </a:xfrm>
                  <a:prstGeom prst="line">
                    <a:avLst/>
                  </a:prstGeom>
                  <a:noFill/>
                  <a:ln w="1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109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4068763" y="6461125"/>
                    <a:ext cx="1587" cy="25400"/>
                  </a:xfrm>
                  <a:prstGeom prst="line">
                    <a:avLst/>
                  </a:prstGeom>
                  <a:noFill/>
                  <a:ln w="1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110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5689600" y="6437313"/>
                    <a:ext cx="1587" cy="47625"/>
                  </a:xfrm>
                  <a:prstGeom prst="line">
                    <a:avLst/>
                  </a:prstGeom>
                  <a:noFill/>
                  <a:ln w="1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111" name="Line 63"/>
                  <p:cNvSpPr>
                    <a:spLocks noChangeShapeType="1"/>
                  </p:cNvSpPr>
                  <p:nvPr/>
                </p:nvSpPr>
                <p:spPr bwMode="auto">
                  <a:xfrm>
                    <a:off x="5851525" y="6461125"/>
                    <a:ext cx="1587" cy="25400"/>
                  </a:xfrm>
                  <a:prstGeom prst="line">
                    <a:avLst/>
                  </a:prstGeom>
                  <a:noFill/>
                  <a:ln w="1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112" name="Line 64"/>
                  <p:cNvSpPr>
                    <a:spLocks noChangeShapeType="1"/>
                  </p:cNvSpPr>
                  <p:nvPr/>
                </p:nvSpPr>
                <p:spPr bwMode="auto">
                  <a:xfrm>
                    <a:off x="6013450" y="6461125"/>
                    <a:ext cx="1587" cy="25400"/>
                  </a:xfrm>
                  <a:prstGeom prst="line">
                    <a:avLst/>
                  </a:prstGeom>
                  <a:noFill/>
                  <a:ln w="1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113" name="Line 65"/>
                  <p:cNvSpPr>
                    <a:spLocks noChangeShapeType="1"/>
                  </p:cNvSpPr>
                  <p:nvPr/>
                </p:nvSpPr>
                <p:spPr bwMode="auto">
                  <a:xfrm>
                    <a:off x="6176963" y="6461125"/>
                    <a:ext cx="1587" cy="25400"/>
                  </a:xfrm>
                  <a:prstGeom prst="line">
                    <a:avLst/>
                  </a:prstGeom>
                  <a:noFill/>
                  <a:ln w="1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114" name="Freeform 66"/>
                  <p:cNvSpPr>
                    <a:spLocks noEditPoints="1"/>
                  </p:cNvSpPr>
                  <p:nvPr/>
                </p:nvSpPr>
                <p:spPr bwMode="auto">
                  <a:xfrm>
                    <a:off x="4308475" y="6518275"/>
                    <a:ext cx="60325" cy="100013"/>
                  </a:xfrm>
                  <a:custGeom>
                    <a:avLst/>
                    <a:gdLst/>
                    <a:ahLst/>
                    <a:cxnLst>
                      <a:cxn ang="0">
                        <a:pos x="38" y="31"/>
                      </a:cxn>
                      <a:cxn ang="0">
                        <a:pos x="37" y="40"/>
                      </a:cxn>
                      <a:cxn ang="0">
                        <a:pos x="35" y="48"/>
                      </a:cxn>
                      <a:cxn ang="0">
                        <a:pos x="34" y="52"/>
                      </a:cxn>
                      <a:cxn ang="0">
                        <a:pos x="31" y="56"/>
                      </a:cxn>
                      <a:cxn ang="0">
                        <a:pos x="27" y="60"/>
                      </a:cxn>
                      <a:cxn ang="0">
                        <a:pos x="26" y="60"/>
                      </a:cxn>
                      <a:cxn ang="0">
                        <a:pos x="24" y="61"/>
                      </a:cxn>
                      <a:cxn ang="0">
                        <a:pos x="22" y="62"/>
                      </a:cxn>
                      <a:cxn ang="0">
                        <a:pos x="20" y="62"/>
                      </a:cxn>
                      <a:cxn ang="0">
                        <a:pos x="18" y="63"/>
                      </a:cxn>
                      <a:cxn ang="0">
                        <a:pos x="16" y="63"/>
                      </a:cxn>
                      <a:cxn ang="0">
                        <a:pos x="13" y="61"/>
                      </a:cxn>
                      <a:cxn ang="0">
                        <a:pos x="11" y="60"/>
                      </a:cxn>
                      <a:cxn ang="0">
                        <a:pos x="7" y="56"/>
                      </a:cxn>
                      <a:cxn ang="0">
                        <a:pos x="5" y="54"/>
                      </a:cxn>
                      <a:cxn ang="0">
                        <a:pos x="3" y="50"/>
                      </a:cxn>
                      <a:cxn ang="0">
                        <a:pos x="1" y="47"/>
                      </a:cxn>
                      <a:cxn ang="0">
                        <a:pos x="0" y="39"/>
                      </a:cxn>
                      <a:cxn ang="0">
                        <a:pos x="0" y="32"/>
                      </a:cxn>
                      <a:cxn ang="0">
                        <a:pos x="0" y="23"/>
                      </a:cxn>
                      <a:cxn ang="0">
                        <a:pos x="2" y="14"/>
                      </a:cxn>
                      <a:cxn ang="0">
                        <a:pos x="5" y="8"/>
                      </a:cxn>
                      <a:cxn ang="0">
                        <a:pos x="11" y="3"/>
                      </a:cxn>
                      <a:cxn ang="0">
                        <a:pos x="13" y="1"/>
                      </a:cxn>
                      <a:cxn ang="0">
                        <a:pos x="18" y="0"/>
                      </a:cxn>
                      <a:cxn ang="0">
                        <a:pos x="24" y="1"/>
                      </a:cxn>
                      <a:cxn ang="0">
                        <a:pos x="29" y="5"/>
                      </a:cxn>
                      <a:cxn ang="0">
                        <a:pos x="31" y="6"/>
                      </a:cxn>
                      <a:cxn ang="0">
                        <a:pos x="32" y="8"/>
                      </a:cxn>
                      <a:cxn ang="0">
                        <a:pos x="34" y="11"/>
                      </a:cxn>
                      <a:cxn ang="0">
                        <a:pos x="35" y="14"/>
                      </a:cxn>
                      <a:cxn ang="0">
                        <a:pos x="37" y="23"/>
                      </a:cxn>
                      <a:cxn ang="0">
                        <a:pos x="38" y="31"/>
                      </a:cxn>
                      <a:cxn ang="0">
                        <a:pos x="24" y="31"/>
                      </a:cxn>
                      <a:cxn ang="0">
                        <a:pos x="24" y="10"/>
                      </a:cxn>
                      <a:cxn ang="0">
                        <a:pos x="24" y="8"/>
                      </a:cxn>
                      <a:cxn ang="0">
                        <a:pos x="23" y="6"/>
                      </a:cxn>
                      <a:cxn ang="0">
                        <a:pos x="21" y="5"/>
                      </a:cxn>
                      <a:cxn ang="0">
                        <a:pos x="20" y="4"/>
                      </a:cxn>
                      <a:cxn ang="0">
                        <a:pos x="19" y="3"/>
                      </a:cxn>
                      <a:cxn ang="0">
                        <a:pos x="16" y="3"/>
                      </a:cxn>
                      <a:cxn ang="0">
                        <a:pos x="14" y="5"/>
                      </a:cxn>
                      <a:cxn ang="0">
                        <a:pos x="14" y="6"/>
                      </a:cxn>
                      <a:cxn ang="0">
                        <a:pos x="14" y="8"/>
                      </a:cxn>
                      <a:cxn ang="0">
                        <a:pos x="13" y="10"/>
                      </a:cxn>
                      <a:cxn ang="0">
                        <a:pos x="13" y="13"/>
                      </a:cxn>
                      <a:cxn ang="0">
                        <a:pos x="13" y="50"/>
                      </a:cxn>
                      <a:cxn ang="0">
                        <a:pos x="13" y="54"/>
                      </a:cxn>
                      <a:cxn ang="0">
                        <a:pos x="14" y="56"/>
                      </a:cxn>
                      <a:cxn ang="0">
                        <a:pos x="15" y="58"/>
                      </a:cxn>
                      <a:cxn ang="0">
                        <a:pos x="18" y="60"/>
                      </a:cxn>
                      <a:cxn ang="0">
                        <a:pos x="20" y="60"/>
                      </a:cxn>
                      <a:cxn ang="0">
                        <a:pos x="23" y="56"/>
                      </a:cxn>
                      <a:cxn ang="0">
                        <a:pos x="24" y="55"/>
                      </a:cxn>
                      <a:cxn ang="0">
                        <a:pos x="24" y="53"/>
                      </a:cxn>
                      <a:cxn ang="0">
                        <a:pos x="24" y="50"/>
                      </a:cxn>
                      <a:cxn ang="0">
                        <a:pos x="24" y="31"/>
                      </a:cxn>
                    </a:cxnLst>
                    <a:rect l="0" t="0" r="r" b="b"/>
                    <a:pathLst>
                      <a:path w="38" h="63">
                        <a:moveTo>
                          <a:pt x="38" y="31"/>
                        </a:moveTo>
                        <a:lnTo>
                          <a:pt x="37" y="40"/>
                        </a:lnTo>
                        <a:lnTo>
                          <a:pt x="35" y="48"/>
                        </a:lnTo>
                        <a:lnTo>
                          <a:pt x="34" y="52"/>
                        </a:lnTo>
                        <a:lnTo>
                          <a:pt x="31" y="56"/>
                        </a:lnTo>
                        <a:lnTo>
                          <a:pt x="27" y="60"/>
                        </a:lnTo>
                        <a:lnTo>
                          <a:pt x="26" y="60"/>
                        </a:lnTo>
                        <a:lnTo>
                          <a:pt x="24" y="61"/>
                        </a:lnTo>
                        <a:lnTo>
                          <a:pt x="22" y="62"/>
                        </a:lnTo>
                        <a:lnTo>
                          <a:pt x="20" y="62"/>
                        </a:lnTo>
                        <a:lnTo>
                          <a:pt x="18" y="63"/>
                        </a:lnTo>
                        <a:lnTo>
                          <a:pt x="16" y="63"/>
                        </a:lnTo>
                        <a:lnTo>
                          <a:pt x="13" y="61"/>
                        </a:lnTo>
                        <a:lnTo>
                          <a:pt x="11" y="60"/>
                        </a:lnTo>
                        <a:lnTo>
                          <a:pt x="7" y="56"/>
                        </a:lnTo>
                        <a:lnTo>
                          <a:pt x="5" y="54"/>
                        </a:lnTo>
                        <a:lnTo>
                          <a:pt x="3" y="50"/>
                        </a:lnTo>
                        <a:lnTo>
                          <a:pt x="1" y="47"/>
                        </a:lnTo>
                        <a:lnTo>
                          <a:pt x="0" y="39"/>
                        </a:lnTo>
                        <a:lnTo>
                          <a:pt x="0" y="32"/>
                        </a:lnTo>
                        <a:lnTo>
                          <a:pt x="0" y="23"/>
                        </a:lnTo>
                        <a:lnTo>
                          <a:pt x="2" y="14"/>
                        </a:lnTo>
                        <a:lnTo>
                          <a:pt x="5" y="8"/>
                        </a:lnTo>
                        <a:lnTo>
                          <a:pt x="11" y="3"/>
                        </a:lnTo>
                        <a:lnTo>
                          <a:pt x="13" y="1"/>
                        </a:lnTo>
                        <a:lnTo>
                          <a:pt x="18" y="0"/>
                        </a:lnTo>
                        <a:lnTo>
                          <a:pt x="24" y="1"/>
                        </a:lnTo>
                        <a:lnTo>
                          <a:pt x="29" y="5"/>
                        </a:lnTo>
                        <a:lnTo>
                          <a:pt x="31" y="6"/>
                        </a:lnTo>
                        <a:lnTo>
                          <a:pt x="32" y="8"/>
                        </a:lnTo>
                        <a:lnTo>
                          <a:pt x="34" y="11"/>
                        </a:lnTo>
                        <a:lnTo>
                          <a:pt x="35" y="14"/>
                        </a:lnTo>
                        <a:lnTo>
                          <a:pt x="37" y="23"/>
                        </a:lnTo>
                        <a:lnTo>
                          <a:pt x="38" y="31"/>
                        </a:lnTo>
                        <a:close/>
                        <a:moveTo>
                          <a:pt x="24" y="31"/>
                        </a:moveTo>
                        <a:lnTo>
                          <a:pt x="24" y="10"/>
                        </a:lnTo>
                        <a:lnTo>
                          <a:pt x="24" y="8"/>
                        </a:lnTo>
                        <a:lnTo>
                          <a:pt x="23" y="6"/>
                        </a:lnTo>
                        <a:lnTo>
                          <a:pt x="21" y="5"/>
                        </a:lnTo>
                        <a:lnTo>
                          <a:pt x="20" y="4"/>
                        </a:lnTo>
                        <a:lnTo>
                          <a:pt x="19" y="3"/>
                        </a:lnTo>
                        <a:lnTo>
                          <a:pt x="16" y="3"/>
                        </a:lnTo>
                        <a:lnTo>
                          <a:pt x="14" y="5"/>
                        </a:lnTo>
                        <a:lnTo>
                          <a:pt x="14" y="6"/>
                        </a:lnTo>
                        <a:lnTo>
                          <a:pt x="14" y="8"/>
                        </a:lnTo>
                        <a:lnTo>
                          <a:pt x="13" y="10"/>
                        </a:lnTo>
                        <a:lnTo>
                          <a:pt x="13" y="13"/>
                        </a:lnTo>
                        <a:lnTo>
                          <a:pt x="13" y="50"/>
                        </a:lnTo>
                        <a:lnTo>
                          <a:pt x="13" y="54"/>
                        </a:lnTo>
                        <a:lnTo>
                          <a:pt x="14" y="56"/>
                        </a:lnTo>
                        <a:lnTo>
                          <a:pt x="15" y="58"/>
                        </a:lnTo>
                        <a:lnTo>
                          <a:pt x="18" y="60"/>
                        </a:lnTo>
                        <a:lnTo>
                          <a:pt x="20" y="60"/>
                        </a:lnTo>
                        <a:lnTo>
                          <a:pt x="23" y="56"/>
                        </a:lnTo>
                        <a:lnTo>
                          <a:pt x="24" y="55"/>
                        </a:lnTo>
                        <a:lnTo>
                          <a:pt x="24" y="53"/>
                        </a:lnTo>
                        <a:lnTo>
                          <a:pt x="24" y="50"/>
                        </a:lnTo>
                        <a:lnTo>
                          <a:pt x="24" y="3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115" name="Freeform 67"/>
                  <p:cNvSpPr>
                    <a:spLocks/>
                  </p:cNvSpPr>
                  <p:nvPr/>
                </p:nvSpPr>
                <p:spPr bwMode="auto">
                  <a:xfrm>
                    <a:off x="4379913" y="6594475"/>
                    <a:ext cx="23812" cy="23813"/>
                  </a:xfrm>
                  <a:custGeom>
                    <a:avLst/>
                    <a:gdLst/>
                    <a:ahLst/>
                    <a:cxnLst>
                      <a:cxn ang="0">
                        <a:pos x="7" y="0"/>
                      </a:cxn>
                      <a:cxn ang="0">
                        <a:pos x="8" y="0"/>
                      </a:cxn>
                      <a:cxn ang="0">
                        <a:pos x="10" y="1"/>
                      </a:cxn>
                      <a:cxn ang="0">
                        <a:pos x="13" y="2"/>
                      </a:cxn>
                      <a:cxn ang="0">
                        <a:pos x="14" y="5"/>
                      </a:cxn>
                      <a:cxn ang="0">
                        <a:pos x="14" y="6"/>
                      </a:cxn>
                      <a:cxn ang="0">
                        <a:pos x="15" y="8"/>
                      </a:cxn>
                      <a:cxn ang="0">
                        <a:pos x="14" y="10"/>
                      </a:cxn>
                      <a:cxn ang="0">
                        <a:pos x="13" y="12"/>
                      </a:cxn>
                      <a:cxn ang="0">
                        <a:pos x="11" y="13"/>
                      </a:cxn>
                      <a:cxn ang="0">
                        <a:pos x="10" y="14"/>
                      </a:cxn>
                      <a:cxn ang="0">
                        <a:pos x="8" y="14"/>
                      </a:cxn>
                      <a:cxn ang="0">
                        <a:pos x="7" y="15"/>
                      </a:cxn>
                      <a:cxn ang="0">
                        <a:pos x="5" y="15"/>
                      </a:cxn>
                      <a:cxn ang="0">
                        <a:pos x="5" y="14"/>
                      </a:cxn>
                      <a:cxn ang="0">
                        <a:pos x="3" y="13"/>
                      </a:cxn>
                      <a:cxn ang="0">
                        <a:pos x="2" y="12"/>
                      </a:cxn>
                      <a:cxn ang="0">
                        <a:pos x="2" y="11"/>
                      </a:cxn>
                      <a:cxn ang="0">
                        <a:pos x="1" y="10"/>
                      </a:cxn>
                      <a:cxn ang="0">
                        <a:pos x="0" y="9"/>
                      </a:cxn>
                      <a:cxn ang="0">
                        <a:pos x="0" y="6"/>
                      </a:cxn>
                      <a:cxn ang="0">
                        <a:pos x="1" y="4"/>
                      </a:cxn>
                      <a:cxn ang="0">
                        <a:pos x="2" y="2"/>
                      </a:cxn>
                      <a:cxn ang="0">
                        <a:pos x="5" y="1"/>
                      </a:cxn>
                      <a:cxn ang="0">
                        <a:pos x="5" y="0"/>
                      </a:cxn>
                      <a:cxn ang="0">
                        <a:pos x="7" y="0"/>
                      </a:cxn>
                    </a:cxnLst>
                    <a:rect l="0" t="0" r="r" b="b"/>
                    <a:pathLst>
                      <a:path w="15" h="15">
                        <a:moveTo>
                          <a:pt x="7" y="0"/>
                        </a:moveTo>
                        <a:lnTo>
                          <a:pt x="8" y="0"/>
                        </a:lnTo>
                        <a:lnTo>
                          <a:pt x="10" y="1"/>
                        </a:lnTo>
                        <a:lnTo>
                          <a:pt x="13" y="2"/>
                        </a:lnTo>
                        <a:lnTo>
                          <a:pt x="14" y="5"/>
                        </a:lnTo>
                        <a:lnTo>
                          <a:pt x="14" y="6"/>
                        </a:lnTo>
                        <a:lnTo>
                          <a:pt x="15" y="8"/>
                        </a:lnTo>
                        <a:lnTo>
                          <a:pt x="14" y="10"/>
                        </a:lnTo>
                        <a:lnTo>
                          <a:pt x="13" y="12"/>
                        </a:lnTo>
                        <a:lnTo>
                          <a:pt x="11" y="13"/>
                        </a:lnTo>
                        <a:lnTo>
                          <a:pt x="10" y="14"/>
                        </a:lnTo>
                        <a:lnTo>
                          <a:pt x="8" y="14"/>
                        </a:lnTo>
                        <a:lnTo>
                          <a:pt x="7" y="15"/>
                        </a:lnTo>
                        <a:lnTo>
                          <a:pt x="5" y="15"/>
                        </a:lnTo>
                        <a:lnTo>
                          <a:pt x="5" y="14"/>
                        </a:lnTo>
                        <a:lnTo>
                          <a:pt x="3" y="13"/>
                        </a:lnTo>
                        <a:lnTo>
                          <a:pt x="2" y="12"/>
                        </a:lnTo>
                        <a:lnTo>
                          <a:pt x="2" y="11"/>
                        </a:lnTo>
                        <a:lnTo>
                          <a:pt x="1" y="10"/>
                        </a:lnTo>
                        <a:lnTo>
                          <a:pt x="0" y="9"/>
                        </a:lnTo>
                        <a:lnTo>
                          <a:pt x="0" y="6"/>
                        </a:lnTo>
                        <a:lnTo>
                          <a:pt x="1" y="4"/>
                        </a:lnTo>
                        <a:lnTo>
                          <a:pt x="2" y="2"/>
                        </a:lnTo>
                        <a:lnTo>
                          <a:pt x="5" y="1"/>
                        </a:lnTo>
                        <a:lnTo>
                          <a:pt x="5" y="0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116" name="Freeform 68"/>
                  <p:cNvSpPr>
                    <a:spLocks/>
                  </p:cNvSpPr>
                  <p:nvPr/>
                </p:nvSpPr>
                <p:spPr bwMode="auto">
                  <a:xfrm>
                    <a:off x="4411663" y="6518275"/>
                    <a:ext cx="61912" cy="96838"/>
                  </a:xfrm>
                  <a:custGeom>
                    <a:avLst/>
                    <a:gdLst/>
                    <a:ahLst/>
                    <a:cxnLst>
                      <a:cxn ang="0">
                        <a:pos x="35" y="61"/>
                      </a:cxn>
                      <a:cxn ang="0">
                        <a:pos x="0" y="61"/>
                      </a:cxn>
                      <a:cxn ang="0">
                        <a:pos x="0" y="60"/>
                      </a:cxn>
                      <a:cxn ang="0">
                        <a:pos x="8" y="52"/>
                      </a:cxn>
                      <a:cxn ang="0">
                        <a:pos x="14" y="44"/>
                      </a:cxn>
                      <a:cxn ang="0">
                        <a:pos x="19" y="39"/>
                      </a:cxn>
                      <a:cxn ang="0">
                        <a:pos x="22" y="34"/>
                      </a:cxn>
                      <a:cxn ang="0">
                        <a:pos x="24" y="27"/>
                      </a:cxn>
                      <a:cxn ang="0">
                        <a:pos x="24" y="21"/>
                      </a:cxn>
                      <a:cxn ang="0">
                        <a:pos x="24" y="19"/>
                      </a:cxn>
                      <a:cxn ang="0">
                        <a:pos x="24" y="17"/>
                      </a:cxn>
                      <a:cxn ang="0">
                        <a:pos x="22" y="15"/>
                      </a:cxn>
                      <a:cxn ang="0">
                        <a:pos x="22" y="14"/>
                      </a:cxn>
                      <a:cxn ang="0">
                        <a:pos x="19" y="12"/>
                      </a:cxn>
                      <a:cxn ang="0">
                        <a:pos x="17" y="11"/>
                      </a:cxn>
                      <a:cxn ang="0">
                        <a:pos x="14" y="11"/>
                      </a:cxn>
                      <a:cxn ang="0">
                        <a:pos x="9" y="11"/>
                      </a:cxn>
                      <a:cxn ang="0">
                        <a:pos x="6" y="14"/>
                      </a:cxn>
                      <a:cxn ang="0">
                        <a:pos x="3" y="18"/>
                      </a:cxn>
                      <a:cxn ang="0">
                        <a:pos x="1" y="18"/>
                      </a:cxn>
                      <a:cxn ang="0">
                        <a:pos x="4" y="10"/>
                      </a:cxn>
                      <a:cxn ang="0">
                        <a:pos x="8" y="5"/>
                      </a:cxn>
                      <a:cxn ang="0">
                        <a:pos x="14" y="1"/>
                      </a:cxn>
                      <a:cxn ang="0">
                        <a:pos x="19" y="0"/>
                      </a:cxn>
                      <a:cxn ang="0">
                        <a:pos x="22" y="1"/>
                      </a:cxn>
                      <a:cxn ang="0">
                        <a:pos x="24" y="1"/>
                      </a:cxn>
                      <a:cxn ang="0">
                        <a:pos x="26" y="1"/>
                      </a:cxn>
                      <a:cxn ang="0">
                        <a:pos x="28" y="3"/>
                      </a:cxn>
                      <a:cxn ang="0">
                        <a:pos x="33" y="6"/>
                      </a:cxn>
                      <a:cxn ang="0">
                        <a:pos x="35" y="8"/>
                      </a:cxn>
                      <a:cxn ang="0">
                        <a:pos x="36" y="12"/>
                      </a:cxn>
                      <a:cxn ang="0">
                        <a:pos x="36" y="14"/>
                      </a:cxn>
                      <a:cxn ang="0">
                        <a:pos x="37" y="16"/>
                      </a:cxn>
                      <a:cxn ang="0">
                        <a:pos x="36" y="21"/>
                      </a:cxn>
                      <a:cxn ang="0">
                        <a:pos x="34" y="27"/>
                      </a:cxn>
                      <a:cxn ang="0">
                        <a:pos x="30" y="34"/>
                      </a:cxn>
                      <a:cxn ang="0">
                        <a:pos x="23" y="42"/>
                      </a:cxn>
                      <a:cxn ang="0">
                        <a:pos x="14" y="50"/>
                      </a:cxn>
                      <a:cxn ang="0">
                        <a:pos x="33" y="50"/>
                      </a:cxn>
                      <a:cxn ang="0">
                        <a:pos x="34" y="50"/>
                      </a:cxn>
                      <a:cxn ang="0">
                        <a:pos x="35" y="49"/>
                      </a:cxn>
                      <a:cxn ang="0">
                        <a:pos x="35" y="48"/>
                      </a:cxn>
                      <a:cxn ang="0">
                        <a:pos x="37" y="45"/>
                      </a:cxn>
                      <a:cxn ang="0">
                        <a:pos x="39" y="45"/>
                      </a:cxn>
                      <a:cxn ang="0">
                        <a:pos x="35" y="61"/>
                      </a:cxn>
                    </a:cxnLst>
                    <a:rect l="0" t="0" r="r" b="b"/>
                    <a:pathLst>
                      <a:path w="39" h="61">
                        <a:moveTo>
                          <a:pt x="35" y="61"/>
                        </a:moveTo>
                        <a:lnTo>
                          <a:pt x="0" y="61"/>
                        </a:lnTo>
                        <a:lnTo>
                          <a:pt x="0" y="60"/>
                        </a:lnTo>
                        <a:lnTo>
                          <a:pt x="8" y="52"/>
                        </a:lnTo>
                        <a:lnTo>
                          <a:pt x="14" y="44"/>
                        </a:lnTo>
                        <a:lnTo>
                          <a:pt x="19" y="39"/>
                        </a:lnTo>
                        <a:lnTo>
                          <a:pt x="22" y="34"/>
                        </a:lnTo>
                        <a:lnTo>
                          <a:pt x="24" y="27"/>
                        </a:lnTo>
                        <a:lnTo>
                          <a:pt x="24" y="21"/>
                        </a:lnTo>
                        <a:lnTo>
                          <a:pt x="24" y="19"/>
                        </a:lnTo>
                        <a:lnTo>
                          <a:pt x="24" y="17"/>
                        </a:lnTo>
                        <a:lnTo>
                          <a:pt x="22" y="15"/>
                        </a:lnTo>
                        <a:lnTo>
                          <a:pt x="22" y="14"/>
                        </a:lnTo>
                        <a:lnTo>
                          <a:pt x="19" y="12"/>
                        </a:lnTo>
                        <a:lnTo>
                          <a:pt x="17" y="11"/>
                        </a:lnTo>
                        <a:lnTo>
                          <a:pt x="14" y="11"/>
                        </a:lnTo>
                        <a:lnTo>
                          <a:pt x="9" y="11"/>
                        </a:lnTo>
                        <a:lnTo>
                          <a:pt x="6" y="14"/>
                        </a:lnTo>
                        <a:lnTo>
                          <a:pt x="3" y="18"/>
                        </a:lnTo>
                        <a:lnTo>
                          <a:pt x="1" y="18"/>
                        </a:lnTo>
                        <a:lnTo>
                          <a:pt x="4" y="10"/>
                        </a:lnTo>
                        <a:lnTo>
                          <a:pt x="8" y="5"/>
                        </a:lnTo>
                        <a:lnTo>
                          <a:pt x="14" y="1"/>
                        </a:lnTo>
                        <a:lnTo>
                          <a:pt x="19" y="0"/>
                        </a:lnTo>
                        <a:lnTo>
                          <a:pt x="22" y="1"/>
                        </a:lnTo>
                        <a:lnTo>
                          <a:pt x="24" y="1"/>
                        </a:lnTo>
                        <a:lnTo>
                          <a:pt x="26" y="1"/>
                        </a:lnTo>
                        <a:lnTo>
                          <a:pt x="28" y="3"/>
                        </a:lnTo>
                        <a:lnTo>
                          <a:pt x="33" y="6"/>
                        </a:lnTo>
                        <a:lnTo>
                          <a:pt x="35" y="8"/>
                        </a:lnTo>
                        <a:lnTo>
                          <a:pt x="36" y="12"/>
                        </a:lnTo>
                        <a:lnTo>
                          <a:pt x="36" y="14"/>
                        </a:lnTo>
                        <a:lnTo>
                          <a:pt x="37" y="16"/>
                        </a:lnTo>
                        <a:lnTo>
                          <a:pt x="36" y="21"/>
                        </a:lnTo>
                        <a:lnTo>
                          <a:pt x="34" y="27"/>
                        </a:lnTo>
                        <a:lnTo>
                          <a:pt x="30" y="34"/>
                        </a:lnTo>
                        <a:lnTo>
                          <a:pt x="23" y="42"/>
                        </a:lnTo>
                        <a:lnTo>
                          <a:pt x="14" y="50"/>
                        </a:lnTo>
                        <a:lnTo>
                          <a:pt x="33" y="50"/>
                        </a:lnTo>
                        <a:lnTo>
                          <a:pt x="34" y="50"/>
                        </a:lnTo>
                        <a:lnTo>
                          <a:pt x="35" y="49"/>
                        </a:lnTo>
                        <a:lnTo>
                          <a:pt x="35" y="48"/>
                        </a:lnTo>
                        <a:lnTo>
                          <a:pt x="37" y="45"/>
                        </a:lnTo>
                        <a:lnTo>
                          <a:pt x="39" y="45"/>
                        </a:lnTo>
                        <a:lnTo>
                          <a:pt x="35" y="6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117" name="Freeform 69"/>
                  <p:cNvSpPr>
                    <a:spLocks noEditPoints="1"/>
                  </p:cNvSpPr>
                  <p:nvPr/>
                </p:nvSpPr>
                <p:spPr bwMode="auto">
                  <a:xfrm>
                    <a:off x="4957763" y="6518275"/>
                    <a:ext cx="60325" cy="100013"/>
                  </a:xfrm>
                  <a:custGeom>
                    <a:avLst/>
                    <a:gdLst/>
                    <a:ahLst/>
                    <a:cxnLst>
                      <a:cxn ang="0">
                        <a:pos x="38" y="31"/>
                      </a:cxn>
                      <a:cxn ang="0">
                        <a:pos x="37" y="40"/>
                      </a:cxn>
                      <a:cxn ang="0">
                        <a:pos x="35" y="48"/>
                      </a:cxn>
                      <a:cxn ang="0">
                        <a:pos x="34" y="52"/>
                      </a:cxn>
                      <a:cxn ang="0">
                        <a:pos x="31" y="56"/>
                      </a:cxn>
                      <a:cxn ang="0">
                        <a:pos x="28" y="60"/>
                      </a:cxn>
                      <a:cxn ang="0">
                        <a:pos x="26" y="60"/>
                      </a:cxn>
                      <a:cxn ang="0">
                        <a:pos x="24" y="61"/>
                      </a:cxn>
                      <a:cxn ang="0">
                        <a:pos x="22" y="62"/>
                      </a:cxn>
                      <a:cxn ang="0">
                        <a:pos x="20" y="62"/>
                      </a:cxn>
                      <a:cxn ang="0">
                        <a:pos x="18" y="63"/>
                      </a:cxn>
                      <a:cxn ang="0">
                        <a:pos x="16" y="63"/>
                      </a:cxn>
                      <a:cxn ang="0">
                        <a:pos x="13" y="61"/>
                      </a:cxn>
                      <a:cxn ang="0">
                        <a:pos x="11" y="60"/>
                      </a:cxn>
                      <a:cxn ang="0">
                        <a:pos x="7" y="56"/>
                      </a:cxn>
                      <a:cxn ang="0">
                        <a:pos x="5" y="54"/>
                      </a:cxn>
                      <a:cxn ang="0">
                        <a:pos x="3" y="50"/>
                      </a:cxn>
                      <a:cxn ang="0">
                        <a:pos x="2" y="47"/>
                      </a:cxn>
                      <a:cxn ang="0">
                        <a:pos x="0" y="39"/>
                      </a:cxn>
                      <a:cxn ang="0">
                        <a:pos x="0" y="32"/>
                      </a:cxn>
                      <a:cxn ang="0">
                        <a:pos x="0" y="23"/>
                      </a:cxn>
                      <a:cxn ang="0">
                        <a:pos x="2" y="14"/>
                      </a:cxn>
                      <a:cxn ang="0">
                        <a:pos x="5" y="8"/>
                      </a:cxn>
                      <a:cxn ang="0">
                        <a:pos x="11" y="3"/>
                      </a:cxn>
                      <a:cxn ang="0">
                        <a:pos x="13" y="1"/>
                      </a:cxn>
                      <a:cxn ang="0">
                        <a:pos x="18" y="0"/>
                      </a:cxn>
                      <a:cxn ang="0">
                        <a:pos x="24" y="1"/>
                      </a:cxn>
                      <a:cxn ang="0">
                        <a:pos x="29" y="5"/>
                      </a:cxn>
                      <a:cxn ang="0">
                        <a:pos x="31" y="6"/>
                      </a:cxn>
                      <a:cxn ang="0">
                        <a:pos x="32" y="8"/>
                      </a:cxn>
                      <a:cxn ang="0">
                        <a:pos x="34" y="11"/>
                      </a:cxn>
                      <a:cxn ang="0">
                        <a:pos x="35" y="14"/>
                      </a:cxn>
                      <a:cxn ang="0">
                        <a:pos x="37" y="23"/>
                      </a:cxn>
                      <a:cxn ang="0">
                        <a:pos x="38" y="31"/>
                      </a:cxn>
                      <a:cxn ang="0">
                        <a:pos x="24" y="31"/>
                      </a:cxn>
                      <a:cxn ang="0">
                        <a:pos x="24" y="10"/>
                      </a:cxn>
                      <a:cxn ang="0">
                        <a:pos x="24" y="8"/>
                      </a:cxn>
                      <a:cxn ang="0">
                        <a:pos x="23" y="6"/>
                      </a:cxn>
                      <a:cxn ang="0">
                        <a:pos x="21" y="5"/>
                      </a:cxn>
                      <a:cxn ang="0">
                        <a:pos x="20" y="4"/>
                      </a:cxn>
                      <a:cxn ang="0">
                        <a:pos x="19" y="3"/>
                      </a:cxn>
                      <a:cxn ang="0">
                        <a:pos x="16" y="3"/>
                      </a:cxn>
                      <a:cxn ang="0">
                        <a:pos x="15" y="5"/>
                      </a:cxn>
                      <a:cxn ang="0">
                        <a:pos x="14" y="6"/>
                      </a:cxn>
                      <a:cxn ang="0">
                        <a:pos x="14" y="8"/>
                      </a:cxn>
                      <a:cxn ang="0">
                        <a:pos x="13" y="10"/>
                      </a:cxn>
                      <a:cxn ang="0">
                        <a:pos x="13" y="13"/>
                      </a:cxn>
                      <a:cxn ang="0">
                        <a:pos x="13" y="50"/>
                      </a:cxn>
                      <a:cxn ang="0">
                        <a:pos x="13" y="54"/>
                      </a:cxn>
                      <a:cxn ang="0">
                        <a:pos x="14" y="56"/>
                      </a:cxn>
                      <a:cxn ang="0">
                        <a:pos x="15" y="58"/>
                      </a:cxn>
                      <a:cxn ang="0">
                        <a:pos x="18" y="60"/>
                      </a:cxn>
                      <a:cxn ang="0">
                        <a:pos x="20" y="60"/>
                      </a:cxn>
                      <a:cxn ang="0">
                        <a:pos x="23" y="56"/>
                      </a:cxn>
                      <a:cxn ang="0">
                        <a:pos x="24" y="55"/>
                      </a:cxn>
                      <a:cxn ang="0">
                        <a:pos x="24" y="53"/>
                      </a:cxn>
                      <a:cxn ang="0">
                        <a:pos x="24" y="50"/>
                      </a:cxn>
                      <a:cxn ang="0">
                        <a:pos x="24" y="31"/>
                      </a:cxn>
                    </a:cxnLst>
                    <a:rect l="0" t="0" r="r" b="b"/>
                    <a:pathLst>
                      <a:path w="38" h="63">
                        <a:moveTo>
                          <a:pt x="38" y="31"/>
                        </a:moveTo>
                        <a:lnTo>
                          <a:pt x="37" y="40"/>
                        </a:lnTo>
                        <a:lnTo>
                          <a:pt x="35" y="48"/>
                        </a:lnTo>
                        <a:lnTo>
                          <a:pt x="34" y="52"/>
                        </a:lnTo>
                        <a:lnTo>
                          <a:pt x="31" y="56"/>
                        </a:lnTo>
                        <a:lnTo>
                          <a:pt x="28" y="60"/>
                        </a:lnTo>
                        <a:lnTo>
                          <a:pt x="26" y="60"/>
                        </a:lnTo>
                        <a:lnTo>
                          <a:pt x="24" y="61"/>
                        </a:lnTo>
                        <a:lnTo>
                          <a:pt x="22" y="62"/>
                        </a:lnTo>
                        <a:lnTo>
                          <a:pt x="20" y="62"/>
                        </a:lnTo>
                        <a:lnTo>
                          <a:pt x="18" y="63"/>
                        </a:lnTo>
                        <a:lnTo>
                          <a:pt x="16" y="63"/>
                        </a:lnTo>
                        <a:lnTo>
                          <a:pt x="13" y="61"/>
                        </a:lnTo>
                        <a:lnTo>
                          <a:pt x="11" y="60"/>
                        </a:lnTo>
                        <a:lnTo>
                          <a:pt x="7" y="56"/>
                        </a:lnTo>
                        <a:lnTo>
                          <a:pt x="5" y="54"/>
                        </a:lnTo>
                        <a:lnTo>
                          <a:pt x="3" y="50"/>
                        </a:lnTo>
                        <a:lnTo>
                          <a:pt x="2" y="47"/>
                        </a:lnTo>
                        <a:lnTo>
                          <a:pt x="0" y="39"/>
                        </a:lnTo>
                        <a:lnTo>
                          <a:pt x="0" y="32"/>
                        </a:lnTo>
                        <a:lnTo>
                          <a:pt x="0" y="23"/>
                        </a:lnTo>
                        <a:lnTo>
                          <a:pt x="2" y="14"/>
                        </a:lnTo>
                        <a:lnTo>
                          <a:pt x="5" y="8"/>
                        </a:lnTo>
                        <a:lnTo>
                          <a:pt x="11" y="3"/>
                        </a:lnTo>
                        <a:lnTo>
                          <a:pt x="13" y="1"/>
                        </a:lnTo>
                        <a:lnTo>
                          <a:pt x="18" y="0"/>
                        </a:lnTo>
                        <a:lnTo>
                          <a:pt x="24" y="1"/>
                        </a:lnTo>
                        <a:lnTo>
                          <a:pt x="29" y="5"/>
                        </a:lnTo>
                        <a:lnTo>
                          <a:pt x="31" y="6"/>
                        </a:lnTo>
                        <a:lnTo>
                          <a:pt x="32" y="8"/>
                        </a:lnTo>
                        <a:lnTo>
                          <a:pt x="34" y="11"/>
                        </a:lnTo>
                        <a:lnTo>
                          <a:pt x="35" y="14"/>
                        </a:lnTo>
                        <a:lnTo>
                          <a:pt x="37" y="23"/>
                        </a:lnTo>
                        <a:lnTo>
                          <a:pt x="38" y="31"/>
                        </a:lnTo>
                        <a:close/>
                        <a:moveTo>
                          <a:pt x="24" y="31"/>
                        </a:moveTo>
                        <a:lnTo>
                          <a:pt x="24" y="10"/>
                        </a:lnTo>
                        <a:lnTo>
                          <a:pt x="24" y="8"/>
                        </a:lnTo>
                        <a:lnTo>
                          <a:pt x="23" y="6"/>
                        </a:lnTo>
                        <a:lnTo>
                          <a:pt x="21" y="5"/>
                        </a:lnTo>
                        <a:lnTo>
                          <a:pt x="20" y="4"/>
                        </a:lnTo>
                        <a:lnTo>
                          <a:pt x="19" y="3"/>
                        </a:lnTo>
                        <a:lnTo>
                          <a:pt x="16" y="3"/>
                        </a:lnTo>
                        <a:lnTo>
                          <a:pt x="15" y="5"/>
                        </a:lnTo>
                        <a:lnTo>
                          <a:pt x="14" y="6"/>
                        </a:lnTo>
                        <a:lnTo>
                          <a:pt x="14" y="8"/>
                        </a:lnTo>
                        <a:lnTo>
                          <a:pt x="13" y="10"/>
                        </a:lnTo>
                        <a:lnTo>
                          <a:pt x="13" y="13"/>
                        </a:lnTo>
                        <a:lnTo>
                          <a:pt x="13" y="50"/>
                        </a:lnTo>
                        <a:lnTo>
                          <a:pt x="13" y="54"/>
                        </a:lnTo>
                        <a:lnTo>
                          <a:pt x="14" y="56"/>
                        </a:lnTo>
                        <a:lnTo>
                          <a:pt x="15" y="58"/>
                        </a:lnTo>
                        <a:lnTo>
                          <a:pt x="18" y="60"/>
                        </a:lnTo>
                        <a:lnTo>
                          <a:pt x="20" y="60"/>
                        </a:lnTo>
                        <a:lnTo>
                          <a:pt x="23" y="56"/>
                        </a:lnTo>
                        <a:lnTo>
                          <a:pt x="24" y="55"/>
                        </a:lnTo>
                        <a:lnTo>
                          <a:pt x="24" y="53"/>
                        </a:lnTo>
                        <a:lnTo>
                          <a:pt x="24" y="50"/>
                        </a:lnTo>
                        <a:lnTo>
                          <a:pt x="24" y="3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118" name="Freeform 70"/>
                  <p:cNvSpPr>
                    <a:spLocks/>
                  </p:cNvSpPr>
                  <p:nvPr/>
                </p:nvSpPr>
                <p:spPr bwMode="auto">
                  <a:xfrm>
                    <a:off x="5029200" y="6594475"/>
                    <a:ext cx="23812" cy="23813"/>
                  </a:xfrm>
                  <a:custGeom>
                    <a:avLst/>
                    <a:gdLst/>
                    <a:ahLst/>
                    <a:cxnLst>
                      <a:cxn ang="0">
                        <a:pos x="7" y="0"/>
                      </a:cxn>
                      <a:cxn ang="0">
                        <a:pos x="8" y="0"/>
                      </a:cxn>
                      <a:cxn ang="0">
                        <a:pos x="10" y="1"/>
                      </a:cxn>
                      <a:cxn ang="0">
                        <a:pos x="13" y="2"/>
                      </a:cxn>
                      <a:cxn ang="0">
                        <a:pos x="14" y="5"/>
                      </a:cxn>
                      <a:cxn ang="0">
                        <a:pos x="14" y="6"/>
                      </a:cxn>
                      <a:cxn ang="0">
                        <a:pos x="15" y="8"/>
                      </a:cxn>
                      <a:cxn ang="0">
                        <a:pos x="14" y="10"/>
                      </a:cxn>
                      <a:cxn ang="0">
                        <a:pos x="13" y="12"/>
                      </a:cxn>
                      <a:cxn ang="0">
                        <a:pos x="12" y="13"/>
                      </a:cxn>
                      <a:cxn ang="0">
                        <a:pos x="10" y="14"/>
                      </a:cxn>
                      <a:cxn ang="0">
                        <a:pos x="8" y="14"/>
                      </a:cxn>
                      <a:cxn ang="0">
                        <a:pos x="7" y="15"/>
                      </a:cxn>
                      <a:cxn ang="0">
                        <a:pos x="5" y="15"/>
                      </a:cxn>
                      <a:cxn ang="0">
                        <a:pos x="5" y="14"/>
                      </a:cxn>
                      <a:cxn ang="0">
                        <a:pos x="4" y="13"/>
                      </a:cxn>
                      <a:cxn ang="0">
                        <a:pos x="2" y="12"/>
                      </a:cxn>
                      <a:cxn ang="0">
                        <a:pos x="2" y="11"/>
                      </a:cxn>
                      <a:cxn ang="0">
                        <a:pos x="1" y="10"/>
                      </a:cxn>
                      <a:cxn ang="0">
                        <a:pos x="0" y="9"/>
                      </a:cxn>
                      <a:cxn ang="0">
                        <a:pos x="0" y="6"/>
                      </a:cxn>
                      <a:cxn ang="0">
                        <a:pos x="1" y="4"/>
                      </a:cxn>
                      <a:cxn ang="0">
                        <a:pos x="2" y="2"/>
                      </a:cxn>
                      <a:cxn ang="0">
                        <a:pos x="5" y="1"/>
                      </a:cxn>
                      <a:cxn ang="0">
                        <a:pos x="5" y="0"/>
                      </a:cxn>
                      <a:cxn ang="0">
                        <a:pos x="7" y="0"/>
                      </a:cxn>
                    </a:cxnLst>
                    <a:rect l="0" t="0" r="r" b="b"/>
                    <a:pathLst>
                      <a:path w="15" h="15">
                        <a:moveTo>
                          <a:pt x="7" y="0"/>
                        </a:moveTo>
                        <a:lnTo>
                          <a:pt x="8" y="0"/>
                        </a:lnTo>
                        <a:lnTo>
                          <a:pt x="10" y="1"/>
                        </a:lnTo>
                        <a:lnTo>
                          <a:pt x="13" y="2"/>
                        </a:lnTo>
                        <a:lnTo>
                          <a:pt x="14" y="5"/>
                        </a:lnTo>
                        <a:lnTo>
                          <a:pt x="14" y="6"/>
                        </a:lnTo>
                        <a:lnTo>
                          <a:pt x="15" y="8"/>
                        </a:lnTo>
                        <a:lnTo>
                          <a:pt x="14" y="10"/>
                        </a:lnTo>
                        <a:lnTo>
                          <a:pt x="13" y="12"/>
                        </a:lnTo>
                        <a:lnTo>
                          <a:pt x="12" y="13"/>
                        </a:lnTo>
                        <a:lnTo>
                          <a:pt x="10" y="14"/>
                        </a:lnTo>
                        <a:lnTo>
                          <a:pt x="8" y="14"/>
                        </a:lnTo>
                        <a:lnTo>
                          <a:pt x="7" y="15"/>
                        </a:lnTo>
                        <a:lnTo>
                          <a:pt x="5" y="15"/>
                        </a:lnTo>
                        <a:lnTo>
                          <a:pt x="5" y="14"/>
                        </a:lnTo>
                        <a:lnTo>
                          <a:pt x="4" y="13"/>
                        </a:lnTo>
                        <a:lnTo>
                          <a:pt x="2" y="12"/>
                        </a:lnTo>
                        <a:lnTo>
                          <a:pt x="2" y="11"/>
                        </a:lnTo>
                        <a:lnTo>
                          <a:pt x="1" y="10"/>
                        </a:lnTo>
                        <a:lnTo>
                          <a:pt x="0" y="9"/>
                        </a:lnTo>
                        <a:lnTo>
                          <a:pt x="0" y="6"/>
                        </a:lnTo>
                        <a:lnTo>
                          <a:pt x="1" y="4"/>
                        </a:lnTo>
                        <a:lnTo>
                          <a:pt x="2" y="2"/>
                        </a:lnTo>
                        <a:lnTo>
                          <a:pt x="5" y="1"/>
                        </a:lnTo>
                        <a:lnTo>
                          <a:pt x="5" y="0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119" name="Freeform 71"/>
                  <p:cNvSpPr>
                    <a:spLocks noEditPoints="1"/>
                  </p:cNvSpPr>
                  <p:nvPr/>
                </p:nvSpPr>
                <p:spPr bwMode="auto">
                  <a:xfrm>
                    <a:off x="5064125" y="6518275"/>
                    <a:ext cx="60325" cy="96838"/>
                  </a:xfrm>
                  <a:custGeom>
                    <a:avLst/>
                    <a:gdLst/>
                    <a:ahLst/>
                    <a:cxnLst>
                      <a:cxn ang="0">
                        <a:pos x="0" y="39"/>
                      </a:cxn>
                      <a:cxn ang="0">
                        <a:pos x="27" y="0"/>
                      </a:cxn>
                      <a:cxn ang="0">
                        <a:pos x="33" y="0"/>
                      </a:cxn>
                      <a:cxn ang="0">
                        <a:pos x="33" y="39"/>
                      </a:cxn>
                      <a:cxn ang="0">
                        <a:pos x="38" y="39"/>
                      </a:cxn>
                      <a:cxn ang="0">
                        <a:pos x="38" y="48"/>
                      </a:cxn>
                      <a:cxn ang="0">
                        <a:pos x="33" y="48"/>
                      </a:cxn>
                      <a:cxn ang="0">
                        <a:pos x="33" y="61"/>
                      </a:cxn>
                      <a:cxn ang="0">
                        <a:pos x="20" y="61"/>
                      </a:cxn>
                      <a:cxn ang="0">
                        <a:pos x="20" y="48"/>
                      </a:cxn>
                      <a:cxn ang="0">
                        <a:pos x="0" y="48"/>
                      </a:cxn>
                      <a:cxn ang="0">
                        <a:pos x="0" y="39"/>
                      </a:cxn>
                      <a:cxn ang="0">
                        <a:pos x="3" y="39"/>
                      </a:cxn>
                      <a:cxn ang="0">
                        <a:pos x="20" y="39"/>
                      </a:cxn>
                      <a:cxn ang="0">
                        <a:pos x="20" y="16"/>
                      </a:cxn>
                      <a:cxn ang="0">
                        <a:pos x="3" y="39"/>
                      </a:cxn>
                    </a:cxnLst>
                    <a:rect l="0" t="0" r="r" b="b"/>
                    <a:pathLst>
                      <a:path w="38" h="61">
                        <a:moveTo>
                          <a:pt x="0" y="39"/>
                        </a:moveTo>
                        <a:lnTo>
                          <a:pt x="27" y="0"/>
                        </a:lnTo>
                        <a:lnTo>
                          <a:pt x="33" y="0"/>
                        </a:lnTo>
                        <a:lnTo>
                          <a:pt x="33" y="39"/>
                        </a:lnTo>
                        <a:lnTo>
                          <a:pt x="38" y="39"/>
                        </a:lnTo>
                        <a:lnTo>
                          <a:pt x="38" y="48"/>
                        </a:lnTo>
                        <a:lnTo>
                          <a:pt x="33" y="48"/>
                        </a:lnTo>
                        <a:lnTo>
                          <a:pt x="33" y="61"/>
                        </a:lnTo>
                        <a:lnTo>
                          <a:pt x="20" y="61"/>
                        </a:lnTo>
                        <a:lnTo>
                          <a:pt x="20" y="48"/>
                        </a:lnTo>
                        <a:lnTo>
                          <a:pt x="0" y="48"/>
                        </a:lnTo>
                        <a:lnTo>
                          <a:pt x="0" y="39"/>
                        </a:lnTo>
                        <a:close/>
                        <a:moveTo>
                          <a:pt x="3" y="39"/>
                        </a:moveTo>
                        <a:lnTo>
                          <a:pt x="20" y="39"/>
                        </a:lnTo>
                        <a:lnTo>
                          <a:pt x="20" y="16"/>
                        </a:lnTo>
                        <a:lnTo>
                          <a:pt x="3" y="3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120" name="Freeform 72"/>
                  <p:cNvSpPr>
                    <a:spLocks noEditPoints="1"/>
                  </p:cNvSpPr>
                  <p:nvPr/>
                </p:nvSpPr>
                <p:spPr bwMode="auto">
                  <a:xfrm>
                    <a:off x="5605463" y="6518275"/>
                    <a:ext cx="60325" cy="100013"/>
                  </a:xfrm>
                  <a:custGeom>
                    <a:avLst/>
                    <a:gdLst/>
                    <a:ahLst/>
                    <a:cxnLst>
                      <a:cxn ang="0">
                        <a:pos x="38" y="31"/>
                      </a:cxn>
                      <a:cxn ang="0">
                        <a:pos x="38" y="40"/>
                      </a:cxn>
                      <a:cxn ang="0">
                        <a:pos x="35" y="48"/>
                      </a:cxn>
                      <a:cxn ang="0">
                        <a:pos x="34" y="52"/>
                      </a:cxn>
                      <a:cxn ang="0">
                        <a:pos x="32" y="56"/>
                      </a:cxn>
                      <a:cxn ang="0">
                        <a:pos x="28" y="60"/>
                      </a:cxn>
                      <a:cxn ang="0">
                        <a:pos x="26" y="60"/>
                      </a:cxn>
                      <a:cxn ang="0">
                        <a:pos x="24" y="61"/>
                      </a:cxn>
                      <a:cxn ang="0">
                        <a:pos x="22" y="62"/>
                      </a:cxn>
                      <a:cxn ang="0">
                        <a:pos x="21" y="62"/>
                      </a:cxn>
                      <a:cxn ang="0">
                        <a:pos x="19" y="63"/>
                      </a:cxn>
                      <a:cxn ang="0">
                        <a:pos x="17" y="63"/>
                      </a:cxn>
                      <a:cxn ang="0">
                        <a:pos x="13" y="61"/>
                      </a:cxn>
                      <a:cxn ang="0">
                        <a:pos x="11" y="60"/>
                      </a:cxn>
                      <a:cxn ang="0">
                        <a:pos x="8" y="56"/>
                      </a:cxn>
                      <a:cxn ang="0">
                        <a:pos x="6" y="54"/>
                      </a:cxn>
                      <a:cxn ang="0">
                        <a:pos x="3" y="50"/>
                      </a:cxn>
                      <a:cxn ang="0">
                        <a:pos x="2" y="47"/>
                      </a:cxn>
                      <a:cxn ang="0">
                        <a:pos x="1" y="39"/>
                      </a:cxn>
                      <a:cxn ang="0">
                        <a:pos x="0" y="32"/>
                      </a:cxn>
                      <a:cxn ang="0">
                        <a:pos x="1" y="23"/>
                      </a:cxn>
                      <a:cxn ang="0">
                        <a:pos x="3" y="14"/>
                      </a:cxn>
                      <a:cxn ang="0">
                        <a:pos x="6" y="8"/>
                      </a:cxn>
                      <a:cxn ang="0">
                        <a:pos x="11" y="3"/>
                      </a:cxn>
                      <a:cxn ang="0">
                        <a:pos x="14" y="1"/>
                      </a:cxn>
                      <a:cxn ang="0">
                        <a:pos x="19" y="0"/>
                      </a:cxn>
                      <a:cxn ang="0">
                        <a:pos x="24" y="1"/>
                      </a:cxn>
                      <a:cxn ang="0">
                        <a:pos x="29" y="5"/>
                      </a:cxn>
                      <a:cxn ang="0">
                        <a:pos x="31" y="6"/>
                      </a:cxn>
                      <a:cxn ang="0">
                        <a:pos x="32" y="8"/>
                      </a:cxn>
                      <a:cxn ang="0">
                        <a:pos x="34" y="11"/>
                      </a:cxn>
                      <a:cxn ang="0">
                        <a:pos x="35" y="14"/>
                      </a:cxn>
                      <a:cxn ang="0">
                        <a:pos x="38" y="23"/>
                      </a:cxn>
                      <a:cxn ang="0">
                        <a:pos x="38" y="31"/>
                      </a:cxn>
                      <a:cxn ang="0">
                        <a:pos x="25" y="31"/>
                      </a:cxn>
                      <a:cxn ang="0">
                        <a:pos x="25" y="10"/>
                      </a:cxn>
                      <a:cxn ang="0">
                        <a:pos x="24" y="8"/>
                      </a:cxn>
                      <a:cxn ang="0">
                        <a:pos x="24" y="6"/>
                      </a:cxn>
                      <a:cxn ang="0">
                        <a:pos x="22" y="5"/>
                      </a:cxn>
                      <a:cxn ang="0">
                        <a:pos x="21" y="4"/>
                      </a:cxn>
                      <a:cxn ang="0">
                        <a:pos x="20" y="3"/>
                      </a:cxn>
                      <a:cxn ang="0">
                        <a:pos x="17" y="3"/>
                      </a:cxn>
                      <a:cxn ang="0">
                        <a:pos x="15" y="5"/>
                      </a:cxn>
                      <a:cxn ang="0">
                        <a:pos x="14" y="6"/>
                      </a:cxn>
                      <a:cxn ang="0">
                        <a:pos x="14" y="8"/>
                      </a:cxn>
                      <a:cxn ang="0">
                        <a:pos x="14" y="10"/>
                      </a:cxn>
                      <a:cxn ang="0">
                        <a:pos x="13" y="13"/>
                      </a:cxn>
                      <a:cxn ang="0">
                        <a:pos x="13" y="50"/>
                      </a:cxn>
                      <a:cxn ang="0">
                        <a:pos x="14" y="54"/>
                      </a:cxn>
                      <a:cxn ang="0">
                        <a:pos x="14" y="56"/>
                      </a:cxn>
                      <a:cxn ang="0">
                        <a:pos x="16" y="58"/>
                      </a:cxn>
                      <a:cxn ang="0">
                        <a:pos x="18" y="60"/>
                      </a:cxn>
                      <a:cxn ang="0">
                        <a:pos x="21" y="60"/>
                      </a:cxn>
                      <a:cxn ang="0">
                        <a:pos x="24" y="56"/>
                      </a:cxn>
                      <a:cxn ang="0">
                        <a:pos x="24" y="55"/>
                      </a:cxn>
                      <a:cxn ang="0">
                        <a:pos x="25" y="53"/>
                      </a:cxn>
                      <a:cxn ang="0">
                        <a:pos x="25" y="50"/>
                      </a:cxn>
                      <a:cxn ang="0">
                        <a:pos x="25" y="31"/>
                      </a:cxn>
                    </a:cxnLst>
                    <a:rect l="0" t="0" r="r" b="b"/>
                    <a:pathLst>
                      <a:path w="38" h="63">
                        <a:moveTo>
                          <a:pt x="38" y="31"/>
                        </a:moveTo>
                        <a:lnTo>
                          <a:pt x="38" y="40"/>
                        </a:lnTo>
                        <a:lnTo>
                          <a:pt x="35" y="48"/>
                        </a:lnTo>
                        <a:lnTo>
                          <a:pt x="34" y="52"/>
                        </a:lnTo>
                        <a:lnTo>
                          <a:pt x="32" y="56"/>
                        </a:lnTo>
                        <a:lnTo>
                          <a:pt x="28" y="60"/>
                        </a:lnTo>
                        <a:lnTo>
                          <a:pt x="26" y="60"/>
                        </a:lnTo>
                        <a:lnTo>
                          <a:pt x="24" y="61"/>
                        </a:lnTo>
                        <a:lnTo>
                          <a:pt x="22" y="62"/>
                        </a:lnTo>
                        <a:lnTo>
                          <a:pt x="21" y="62"/>
                        </a:lnTo>
                        <a:lnTo>
                          <a:pt x="19" y="63"/>
                        </a:lnTo>
                        <a:lnTo>
                          <a:pt x="17" y="63"/>
                        </a:lnTo>
                        <a:lnTo>
                          <a:pt x="13" y="61"/>
                        </a:lnTo>
                        <a:lnTo>
                          <a:pt x="11" y="60"/>
                        </a:lnTo>
                        <a:lnTo>
                          <a:pt x="8" y="56"/>
                        </a:lnTo>
                        <a:lnTo>
                          <a:pt x="6" y="54"/>
                        </a:lnTo>
                        <a:lnTo>
                          <a:pt x="3" y="50"/>
                        </a:lnTo>
                        <a:lnTo>
                          <a:pt x="2" y="47"/>
                        </a:lnTo>
                        <a:lnTo>
                          <a:pt x="1" y="39"/>
                        </a:lnTo>
                        <a:lnTo>
                          <a:pt x="0" y="32"/>
                        </a:lnTo>
                        <a:lnTo>
                          <a:pt x="1" y="23"/>
                        </a:lnTo>
                        <a:lnTo>
                          <a:pt x="3" y="14"/>
                        </a:lnTo>
                        <a:lnTo>
                          <a:pt x="6" y="8"/>
                        </a:lnTo>
                        <a:lnTo>
                          <a:pt x="11" y="3"/>
                        </a:lnTo>
                        <a:lnTo>
                          <a:pt x="14" y="1"/>
                        </a:lnTo>
                        <a:lnTo>
                          <a:pt x="19" y="0"/>
                        </a:lnTo>
                        <a:lnTo>
                          <a:pt x="24" y="1"/>
                        </a:lnTo>
                        <a:lnTo>
                          <a:pt x="29" y="5"/>
                        </a:lnTo>
                        <a:lnTo>
                          <a:pt x="31" y="6"/>
                        </a:lnTo>
                        <a:lnTo>
                          <a:pt x="32" y="8"/>
                        </a:lnTo>
                        <a:lnTo>
                          <a:pt x="34" y="11"/>
                        </a:lnTo>
                        <a:lnTo>
                          <a:pt x="35" y="14"/>
                        </a:lnTo>
                        <a:lnTo>
                          <a:pt x="38" y="23"/>
                        </a:lnTo>
                        <a:lnTo>
                          <a:pt x="38" y="31"/>
                        </a:lnTo>
                        <a:close/>
                        <a:moveTo>
                          <a:pt x="25" y="31"/>
                        </a:moveTo>
                        <a:lnTo>
                          <a:pt x="25" y="10"/>
                        </a:lnTo>
                        <a:lnTo>
                          <a:pt x="24" y="8"/>
                        </a:lnTo>
                        <a:lnTo>
                          <a:pt x="24" y="6"/>
                        </a:lnTo>
                        <a:lnTo>
                          <a:pt x="22" y="5"/>
                        </a:lnTo>
                        <a:lnTo>
                          <a:pt x="21" y="4"/>
                        </a:lnTo>
                        <a:lnTo>
                          <a:pt x="20" y="3"/>
                        </a:lnTo>
                        <a:lnTo>
                          <a:pt x="17" y="3"/>
                        </a:lnTo>
                        <a:lnTo>
                          <a:pt x="15" y="5"/>
                        </a:lnTo>
                        <a:lnTo>
                          <a:pt x="14" y="6"/>
                        </a:lnTo>
                        <a:lnTo>
                          <a:pt x="14" y="8"/>
                        </a:lnTo>
                        <a:lnTo>
                          <a:pt x="14" y="10"/>
                        </a:lnTo>
                        <a:lnTo>
                          <a:pt x="13" y="13"/>
                        </a:lnTo>
                        <a:lnTo>
                          <a:pt x="13" y="50"/>
                        </a:lnTo>
                        <a:lnTo>
                          <a:pt x="14" y="54"/>
                        </a:lnTo>
                        <a:lnTo>
                          <a:pt x="14" y="56"/>
                        </a:lnTo>
                        <a:lnTo>
                          <a:pt x="16" y="58"/>
                        </a:lnTo>
                        <a:lnTo>
                          <a:pt x="18" y="60"/>
                        </a:lnTo>
                        <a:lnTo>
                          <a:pt x="21" y="60"/>
                        </a:lnTo>
                        <a:lnTo>
                          <a:pt x="24" y="56"/>
                        </a:lnTo>
                        <a:lnTo>
                          <a:pt x="24" y="55"/>
                        </a:lnTo>
                        <a:lnTo>
                          <a:pt x="25" y="53"/>
                        </a:lnTo>
                        <a:lnTo>
                          <a:pt x="25" y="50"/>
                        </a:lnTo>
                        <a:lnTo>
                          <a:pt x="25" y="3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121" name="Freeform 73"/>
                  <p:cNvSpPr>
                    <a:spLocks/>
                  </p:cNvSpPr>
                  <p:nvPr/>
                </p:nvSpPr>
                <p:spPr bwMode="auto">
                  <a:xfrm>
                    <a:off x="5678488" y="6594475"/>
                    <a:ext cx="22225" cy="23813"/>
                  </a:xfrm>
                  <a:custGeom>
                    <a:avLst/>
                    <a:gdLst/>
                    <a:ahLst/>
                    <a:cxnLst>
                      <a:cxn ang="0">
                        <a:pos x="6" y="0"/>
                      </a:cxn>
                      <a:cxn ang="0">
                        <a:pos x="8" y="0"/>
                      </a:cxn>
                      <a:cxn ang="0">
                        <a:pos x="10" y="1"/>
                      </a:cxn>
                      <a:cxn ang="0">
                        <a:pos x="12" y="2"/>
                      </a:cxn>
                      <a:cxn ang="0">
                        <a:pos x="13" y="5"/>
                      </a:cxn>
                      <a:cxn ang="0">
                        <a:pos x="13" y="6"/>
                      </a:cxn>
                      <a:cxn ang="0">
                        <a:pos x="14" y="8"/>
                      </a:cxn>
                      <a:cxn ang="0">
                        <a:pos x="13" y="10"/>
                      </a:cxn>
                      <a:cxn ang="0">
                        <a:pos x="12" y="12"/>
                      </a:cxn>
                      <a:cxn ang="0">
                        <a:pos x="11" y="13"/>
                      </a:cxn>
                      <a:cxn ang="0">
                        <a:pos x="10" y="14"/>
                      </a:cxn>
                      <a:cxn ang="0">
                        <a:pos x="8" y="14"/>
                      </a:cxn>
                      <a:cxn ang="0">
                        <a:pos x="6" y="15"/>
                      </a:cxn>
                      <a:cxn ang="0">
                        <a:pos x="5" y="15"/>
                      </a:cxn>
                      <a:cxn ang="0">
                        <a:pos x="4" y="14"/>
                      </a:cxn>
                      <a:cxn ang="0">
                        <a:pos x="3" y="13"/>
                      </a:cxn>
                      <a:cxn ang="0">
                        <a:pos x="2" y="12"/>
                      </a:cxn>
                      <a:cxn ang="0">
                        <a:pos x="1" y="11"/>
                      </a:cxn>
                      <a:cxn ang="0">
                        <a:pos x="0" y="10"/>
                      </a:cxn>
                      <a:cxn ang="0">
                        <a:pos x="0" y="9"/>
                      </a:cxn>
                      <a:cxn ang="0">
                        <a:pos x="0" y="6"/>
                      </a:cxn>
                      <a:cxn ang="0">
                        <a:pos x="0" y="4"/>
                      </a:cxn>
                      <a:cxn ang="0">
                        <a:pos x="2" y="2"/>
                      </a:cxn>
                      <a:cxn ang="0">
                        <a:pos x="4" y="1"/>
                      </a:cxn>
                      <a:cxn ang="0">
                        <a:pos x="5" y="0"/>
                      </a:cxn>
                      <a:cxn ang="0">
                        <a:pos x="6" y="0"/>
                      </a:cxn>
                    </a:cxnLst>
                    <a:rect l="0" t="0" r="r" b="b"/>
                    <a:pathLst>
                      <a:path w="14" h="15">
                        <a:moveTo>
                          <a:pt x="6" y="0"/>
                        </a:moveTo>
                        <a:lnTo>
                          <a:pt x="8" y="0"/>
                        </a:lnTo>
                        <a:lnTo>
                          <a:pt x="10" y="1"/>
                        </a:lnTo>
                        <a:lnTo>
                          <a:pt x="12" y="2"/>
                        </a:lnTo>
                        <a:lnTo>
                          <a:pt x="13" y="5"/>
                        </a:lnTo>
                        <a:lnTo>
                          <a:pt x="13" y="6"/>
                        </a:lnTo>
                        <a:lnTo>
                          <a:pt x="14" y="8"/>
                        </a:lnTo>
                        <a:lnTo>
                          <a:pt x="13" y="10"/>
                        </a:lnTo>
                        <a:lnTo>
                          <a:pt x="12" y="12"/>
                        </a:lnTo>
                        <a:lnTo>
                          <a:pt x="11" y="13"/>
                        </a:lnTo>
                        <a:lnTo>
                          <a:pt x="10" y="14"/>
                        </a:lnTo>
                        <a:lnTo>
                          <a:pt x="8" y="14"/>
                        </a:lnTo>
                        <a:lnTo>
                          <a:pt x="6" y="15"/>
                        </a:lnTo>
                        <a:lnTo>
                          <a:pt x="5" y="15"/>
                        </a:lnTo>
                        <a:lnTo>
                          <a:pt x="4" y="14"/>
                        </a:lnTo>
                        <a:lnTo>
                          <a:pt x="3" y="13"/>
                        </a:lnTo>
                        <a:lnTo>
                          <a:pt x="2" y="12"/>
                        </a:lnTo>
                        <a:lnTo>
                          <a:pt x="1" y="11"/>
                        </a:lnTo>
                        <a:lnTo>
                          <a:pt x="0" y="10"/>
                        </a:lnTo>
                        <a:lnTo>
                          <a:pt x="0" y="9"/>
                        </a:lnTo>
                        <a:lnTo>
                          <a:pt x="0" y="6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4" y="1"/>
                        </a:lnTo>
                        <a:lnTo>
                          <a:pt x="5" y="0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122" name="Freeform 74"/>
                  <p:cNvSpPr>
                    <a:spLocks noEditPoints="1"/>
                  </p:cNvSpPr>
                  <p:nvPr/>
                </p:nvSpPr>
                <p:spPr bwMode="auto">
                  <a:xfrm>
                    <a:off x="5711825" y="6518275"/>
                    <a:ext cx="61912" cy="100013"/>
                  </a:xfrm>
                  <a:custGeom>
                    <a:avLst/>
                    <a:gdLst/>
                    <a:ahLst/>
                    <a:cxnLst>
                      <a:cxn ang="0">
                        <a:pos x="39" y="0"/>
                      </a:cxn>
                      <a:cxn ang="0">
                        <a:pos x="39" y="1"/>
                      </a:cxn>
                      <a:cxn ang="0">
                        <a:pos x="32" y="3"/>
                      </a:cxn>
                      <a:cxn ang="0">
                        <a:pos x="26" y="7"/>
                      </a:cxn>
                      <a:cxn ang="0">
                        <a:pos x="24" y="10"/>
                      </a:cxn>
                      <a:cxn ang="0">
                        <a:pos x="21" y="12"/>
                      </a:cxn>
                      <a:cxn ang="0">
                        <a:pos x="19" y="14"/>
                      </a:cxn>
                      <a:cxn ang="0">
                        <a:pos x="17" y="19"/>
                      </a:cxn>
                      <a:cxn ang="0">
                        <a:pos x="15" y="26"/>
                      </a:cxn>
                      <a:cxn ang="0">
                        <a:pos x="17" y="25"/>
                      </a:cxn>
                      <a:cxn ang="0">
                        <a:pos x="18" y="25"/>
                      </a:cxn>
                      <a:cxn ang="0">
                        <a:pos x="20" y="24"/>
                      </a:cxn>
                      <a:cxn ang="0">
                        <a:pos x="22" y="24"/>
                      </a:cxn>
                      <a:cxn ang="0">
                        <a:pos x="24" y="24"/>
                      </a:cxn>
                      <a:cxn ang="0">
                        <a:pos x="30" y="25"/>
                      </a:cxn>
                      <a:cxn ang="0">
                        <a:pos x="34" y="29"/>
                      </a:cxn>
                      <a:cxn ang="0">
                        <a:pos x="38" y="34"/>
                      </a:cxn>
                      <a:cxn ang="0">
                        <a:pos x="39" y="42"/>
                      </a:cxn>
                      <a:cxn ang="0">
                        <a:pos x="38" y="47"/>
                      </a:cxn>
                      <a:cxn ang="0">
                        <a:pos x="36" y="52"/>
                      </a:cxn>
                      <a:cxn ang="0">
                        <a:pos x="35" y="54"/>
                      </a:cxn>
                      <a:cxn ang="0">
                        <a:pos x="34" y="56"/>
                      </a:cxn>
                      <a:cxn ang="0">
                        <a:pos x="33" y="57"/>
                      </a:cxn>
                      <a:cxn ang="0">
                        <a:pos x="31" y="58"/>
                      </a:cxn>
                      <a:cxn ang="0">
                        <a:pos x="30" y="60"/>
                      </a:cxn>
                      <a:cxn ang="0">
                        <a:pos x="27" y="61"/>
                      </a:cxn>
                      <a:cxn ang="0">
                        <a:pos x="25" y="61"/>
                      </a:cxn>
                      <a:cxn ang="0">
                        <a:pos x="20" y="63"/>
                      </a:cxn>
                      <a:cxn ang="0">
                        <a:pos x="15" y="61"/>
                      </a:cxn>
                      <a:cxn ang="0">
                        <a:pos x="10" y="60"/>
                      </a:cxn>
                      <a:cxn ang="0">
                        <a:pos x="6" y="56"/>
                      </a:cxn>
                      <a:cxn ang="0">
                        <a:pos x="5" y="53"/>
                      </a:cxn>
                      <a:cxn ang="0">
                        <a:pos x="3" y="50"/>
                      </a:cxn>
                      <a:cxn ang="0">
                        <a:pos x="1" y="45"/>
                      </a:cxn>
                      <a:cxn ang="0">
                        <a:pos x="0" y="38"/>
                      </a:cxn>
                      <a:cxn ang="0">
                        <a:pos x="2" y="28"/>
                      </a:cxn>
                      <a:cxn ang="0">
                        <a:pos x="5" y="19"/>
                      </a:cxn>
                      <a:cxn ang="0">
                        <a:pos x="10" y="11"/>
                      </a:cxn>
                      <a:cxn ang="0">
                        <a:pos x="18" y="5"/>
                      </a:cxn>
                      <a:cxn ang="0">
                        <a:pos x="28" y="2"/>
                      </a:cxn>
                      <a:cxn ang="0">
                        <a:pos x="39" y="0"/>
                      </a:cxn>
                      <a:cxn ang="0">
                        <a:pos x="14" y="29"/>
                      </a:cxn>
                      <a:cxn ang="0">
                        <a:pos x="13" y="32"/>
                      </a:cxn>
                      <a:cxn ang="0">
                        <a:pos x="13" y="44"/>
                      </a:cxn>
                      <a:cxn ang="0">
                        <a:pos x="14" y="50"/>
                      </a:cxn>
                      <a:cxn ang="0">
                        <a:pos x="15" y="53"/>
                      </a:cxn>
                      <a:cxn ang="0">
                        <a:pos x="17" y="56"/>
                      </a:cxn>
                      <a:cxn ang="0">
                        <a:pos x="18" y="58"/>
                      </a:cxn>
                      <a:cxn ang="0">
                        <a:pos x="19" y="58"/>
                      </a:cxn>
                      <a:cxn ang="0">
                        <a:pos x="20" y="60"/>
                      </a:cxn>
                      <a:cxn ang="0">
                        <a:pos x="22" y="60"/>
                      </a:cxn>
                      <a:cxn ang="0">
                        <a:pos x="23" y="59"/>
                      </a:cxn>
                      <a:cxn ang="0">
                        <a:pos x="25" y="55"/>
                      </a:cxn>
                      <a:cxn ang="0">
                        <a:pos x="26" y="53"/>
                      </a:cxn>
                      <a:cxn ang="0">
                        <a:pos x="26" y="51"/>
                      </a:cxn>
                      <a:cxn ang="0">
                        <a:pos x="26" y="40"/>
                      </a:cxn>
                      <a:cxn ang="0">
                        <a:pos x="25" y="35"/>
                      </a:cxn>
                      <a:cxn ang="0">
                        <a:pos x="24" y="31"/>
                      </a:cxn>
                      <a:cxn ang="0">
                        <a:pos x="23" y="29"/>
                      </a:cxn>
                      <a:cxn ang="0">
                        <a:pos x="19" y="27"/>
                      </a:cxn>
                      <a:cxn ang="0">
                        <a:pos x="18" y="28"/>
                      </a:cxn>
                      <a:cxn ang="0">
                        <a:pos x="14" y="29"/>
                      </a:cxn>
                    </a:cxnLst>
                    <a:rect l="0" t="0" r="r" b="b"/>
                    <a:pathLst>
                      <a:path w="39" h="63">
                        <a:moveTo>
                          <a:pt x="39" y="0"/>
                        </a:moveTo>
                        <a:lnTo>
                          <a:pt x="39" y="1"/>
                        </a:lnTo>
                        <a:lnTo>
                          <a:pt x="32" y="3"/>
                        </a:lnTo>
                        <a:lnTo>
                          <a:pt x="26" y="7"/>
                        </a:lnTo>
                        <a:lnTo>
                          <a:pt x="24" y="10"/>
                        </a:lnTo>
                        <a:lnTo>
                          <a:pt x="21" y="12"/>
                        </a:lnTo>
                        <a:lnTo>
                          <a:pt x="19" y="14"/>
                        </a:lnTo>
                        <a:lnTo>
                          <a:pt x="17" y="19"/>
                        </a:lnTo>
                        <a:lnTo>
                          <a:pt x="15" y="26"/>
                        </a:lnTo>
                        <a:lnTo>
                          <a:pt x="17" y="25"/>
                        </a:lnTo>
                        <a:lnTo>
                          <a:pt x="18" y="25"/>
                        </a:lnTo>
                        <a:lnTo>
                          <a:pt x="20" y="24"/>
                        </a:lnTo>
                        <a:lnTo>
                          <a:pt x="22" y="24"/>
                        </a:lnTo>
                        <a:lnTo>
                          <a:pt x="24" y="24"/>
                        </a:lnTo>
                        <a:lnTo>
                          <a:pt x="30" y="25"/>
                        </a:lnTo>
                        <a:lnTo>
                          <a:pt x="34" y="29"/>
                        </a:lnTo>
                        <a:lnTo>
                          <a:pt x="38" y="34"/>
                        </a:lnTo>
                        <a:lnTo>
                          <a:pt x="39" y="42"/>
                        </a:lnTo>
                        <a:lnTo>
                          <a:pt x="38" y="47"/>
                        </a:lnTo>
                        <a:lnTo>
                          <a:pt x="36" y="52"/>
                        </a:lnTo>
                        <a:lnTo>
                          <a:pt x="35" y="54"/>
                        </a:lnTo>
                        <a:lnTo>
                          <a:pt x="34" y="56"/>
                        </a:lnTo>
                        <a:lnTo>
                          <a:pt x="33" y="57"/>
                        </a:lnTo>
                        <a:lnTo>
                          <a:pt x="31" y="58"/>
                        </a:lnTo>
                        <a:lnTo>
                          <a:pt x="30" y="60"/>
                        </a:lnTo>
                        <a:lnTo>
                          <a:pt x="27" y="61"/>
                        </a:lnTo>
                        <a:lnTo>
                          <a:pt x="25" y="61"/>
                        </a:lnTo>
                        <a:lnTo>
                          <a:pt x="20" y="63"/>
                        </a:lnTo>
                        <a:lnTo>
                          <a:pt x="15" y="61"/>
                        </a:lnTo>
                        <a:lnTo>
                          <a:pt x="10" y="60"/>
                        </a:lnTo>
                        <a:lnTo>
                          <a:pt x="6" y="56"/>
                        </a:lnTo>
                        <a:lnTo>
                          <a:pt x="5" y="53"/>
                        </a:lnTo>
                        <a:lnTo>
                          <a:pt x="3" y="50"/>
                        </a:lnTo>
                        <a:lnTo>
                          <a:pt x="1" y="45"/>
                        </a:lnTo>
                        <a:lnTo>
                          <a:pt x="0" y="38"/>
                        </a:lnTo>
                        <a:lnTo>
                          <a:pt x="2" y="28"/>
                        </a:lnTo>
                        <a:lnTo>
                          <a:pt x="5" y="19"/>
                        </a:lnTo>
                        <a:lnTo>
                          <a:pt x="10" y="11"/>
                        </a:lnTo>
                        <a:lnTo>
                          <a:pt x="18" y="5"/>
                        </a:lnTo>
                        <a:lnTo>
                          <a:pt x="28" y="2"/>
                        </a:lnTo>
                        <a:lnTo>
                          <a:pt x="39" y="0"/>
                        </a:lnTo>
                        <a:close/>
                        <a:moveTo>
                          <a:pt x="14" y="29"/>
                        </a:moveTo>
                        <a:lnTo>
                          <a:pt x="13" y="32"/>
                        </a:lnTo>
                        <a:lnTo>
                          <a:pt x="13" y="44"/>
                        </a:lnTo>
                        <a:lnTo>
                          <a:pt x="14" y="50"/>
                        </a:lnTo>
                        <a:lnTo>
                          <a:pt x="15" y="53"/>
                        </a:lnTo>
                        <a:lnTo>
                          <a:pt x="17" y="56"/>
                        </a:lnTo>
                        <a:lnTo>
                          <a:pt x="18" y="58"/>
                        </a:lnTo>
                        <a:lnTo>
                          <a:pt x="19" y="58"/>
                        </a:lnTo>
                        <a:lnTo>
                          <a:pt x="20" y="60"/>
                        </a:lnTo>
                        <a:lnTo>
                          <a:pt x="22" y="60"/>
                        </a:lnTo>
                        <a:lnTo>
                          <a:pt x="23" y="59"/>
                        </a:lnTo>
                        <a:lnTo>
                          <a:pt x="25" y="55"/>
                        </a:lnTo>
                        <a:lnTo>
                          <a:pt x="26" y="53"/>
                        </a:lnTo>
                        <a:lnTo>
                          <a:pt x="26" y="51"/>
                        </a:lnTo>
                        <a:lnTo>
                          <a:pt x="26" y="40"/>
                        </a:lnTo>
                        <a:lnTo>
                          <a:pt x="25" y="35"/>
                        </a:lnTo>
                        <a:lnTo>
                          <a:pt x="24" y="31"/>
                        </a:lnTo>
                        <a:lnTo>
                          <a:pt x="23" y="29"/>
                        </a:lnTo>
                        <a:lnTo>
                          <a:pt x="19" y="27"/>
                        </a:lnTo>
                        <a:lnTo>
                          <a:pt x="18" y="28"/>
                        </a:lnTo>
                        <a:lnTo>
                          <a:pt x="14" y="2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123" name="Freeform 75"/>
                  <p:cNvSpPr>
                    <a:spLocks noEditPoints="1"/>
                  </p:cNvSpPr>
                  <p:nvPr/>
                </p:nvSpPr>
                <p:spPr bwMode="auto">
                  <a:xfrm>
                    <a:off x="4068763" y="4972050"/>
                    <a:ext cx="2266950" cy="590550"/>
                  </a:xfrm>
                  <a:custGeom>
                    <a:avLst/>
                    <a:gdLst/>
                    <a:ahLst/>
                    <a:cxnLst>
                      <a:cxn ang="0">
                        <a:pos x="2" y="175"/>
                      </a:cxn>
                      <a:cxn ang="0">
                        <a:pos x="3" y="174"/>
                      </a:cxn>
                      <a:cxn ang="0">
                        <a:pos x="510" y="0"/>
                      </a:cxn>
                      <a:cxn ang="0">
                        <a:pos x="560" y="2"/>
                      </a:cxn>
                      <a:cxn ang="0">
                        <a:pos x="609" y="7"/>
                      </a:cxn>
                      <a:cxn ang="0">
                        <a:pos x="656" y="15"/>
                      </a:cxn>
                      <a:cxn ang="0">
                        <a:pos x="780" y="42"/>
                      </a:cxn>
                      <a:cxn ang="0">
                        <a:pos x="818" y="52"/>
                      </a:cxn>
                      <a:cxn ang="0">
                        <a:pos x="919" y="85"/>
                      </a:cxn>
                      <a:cxn ang="0">
                        <a:pos x="1022" y="128"/>
                      </a:cxn>
                      <a:cxn ang="0">
                        <a:pos x="1123" y="178"/>
                      </a:cxn>
                      <a:cxn ang="0">
                        <a:pos x="1195" y="215"/>
                      </a:cxn>
                      <a:cxn ang="0">
                        <a:pos x="1226" y="233"/>
                      </a:cxn>
                      <a:cxn ang="0">
                        <a:pos x="1329" y="295"/>
                      </a:cxn>
                      <a:cxn ang="0">
                        <a:pos x="1428" y="364"/>
                      </a:cxn>
                      <a:cxn ang="0">
                        <a:pos x="1427" y="372"/>
                      </a:cxn>
                      <a:cxn ang="0">
                        <a:pos x="1326" y="300"/>
                      </a:cxn>
                      <a:cxn ang="0">
                        <a:pos x="1223" y="238"/>
                      </a:cxn>
                      <a:cxn ang="0">
                        <a:pos x="1121" y="183"/>
                      </a:cxn>
                      <a:cxn ang="0">
                        <a:pos x="1019" y="133"/>
                      </a:cxn>
                      <a:cxn ang="0">
                        <a:pos x="977" y="115"/>
                      </a:cxn>
                      <a:cxn ang="0">
                        <a:pos x="872" y="75"/>
                      </a:cxn>
                      <a:cxn ang="0">
                        <a:pos x="779" y="48"/>
                      </a:cxn>
                      <a:cxn ang="0">
                        <a:pos x="655" y="20"/>
                      </a:cxn>
                      <a:cxn ang="0">
                        <a:pos x="559" y="8"/>
                      </a:cxn>
                      <a:cxn ang="0">
                        <a:pos x="455" y="6"/>
                      </a:cxn>
                      <a:cxn ang="0">
                        <a:pos x="361" y="17"/>
                      </a:cxn>
                      <a:cxn ang="0">
                        <a:pos x="278" y="35"/>
                      </a:cxn>
                      <a:cxn ang="0">
                        <a:pos x="204" y="57"/>
                      </a:cxn>
                      <a:cxn ang="0">
                        <a:pos x="186" y="65"/>
                      </a:cxn>
                      <a:cxn ang="0">
                        <a:pos x="104" y="112"/>
                      </a:cxn>
                      <a:cxn ang="0">
                        <a:pos x="41" y="154"/>
                      </a:cxn>
                      <a:cxn ang="0">
                        <a:pos x="0" y="185"/>
                      </a:cxn>
                      <a:cxn ang="0">
                        <a:pos x="2" y="175"/>
                      </a:cxn>
                      <a:cxn ang="0">
                        <a:pos x="34" y="151"/>
                      </a:cxn>
                      <a:cxn ang="0">
                        <a:pos x="85" y="117"/>
                      </a:cxn>
                      <a:cxn ang="0">
                        <a:pos x="154" y="76"/>
                      </a:cxn>
                      <a:cxn ang="0">
                        <a:pos x="202" y="52"/>
                      </a:cxn>
                      <a:cxn ang="0">
                        <a:pos x="203" y="52"/>
                      </a:cxn>
                      <a:cxn ang="0">
                        <a:pos x="277" y="29"/>
                      </a:cxn>
                      <a:cxn ang="0">
                        <a:pos x="359" y="12"/>
                      </a:cxn>
                      <a:cxn ang="0">
                        <a:pos x="407" y="4"/>
                      </a:cxn>
                      <a:cxn ang="0">
                        <a:pos x="407" y="4"/>
                      </a:cxn>
                    </a:cxnLst>
                    <a:rect l="0" t="0" r="r" b="b"/>
                    <a:pathLst>
                      <a:path w="1428" h="372">
                        <a:moveTo>
                          <a:pt x="3" y="174"/>
                        </a:moveTo>
                        <a:lnTo>
                          <a:pt x="2" y="175"/>
                        </a:lnTo>
                        <a:lnTo>
                          <a:pt x="0" y="177"/>
                        </a:lnTo>
                        <a:lnTo>
                          <a:pt x="3" y="174"/>
                        </a:lnTo>
                        <a:close/>
                        <a:moveTo>
                          <a:pt x="454" y="0"/>
                        </a:moveTo>
                        <a:lnTo>
                          <a:pt x="510" y="0"/>
                        </a:lnTo>
                        <a:lnTo>
                          <a:pt x="559" y="2"/>
                        </a:lnTo>
                        <a:lnTo>
                          <a:pt x="560" y="2"/>
                        </a:lnTo>
                        <a:lnTo>
                          <a:pt x="613" y="7"/>
                        </a:lnTo>
                        <a:lnTo>
                          <a:pt x="609" y="7"/>
                        </a:lnTo>
                        <a:lnTo>
                          <a:pt x="613" y="7"/>
                        </a:lnTo>
                        <a:lnTo>
                          <a:pt x="656" y="15"/>
                        </a:lnTo>
                        <a:lnTo>
                          <a:pt x="715" y="27"/>
                        </a:lnTo>
                        <a:lnTo>
                          <a:pt x="780" y="42"/>
                        </a:lnTo>
                        <a:lnTo>
                          <a:pt x="817" y="52"/>
                        </a:lnTo>
                        <a:lnTo>
                          <a:pt x="818" y="52"/>
                        </a:lnTo>
                        <a:lnTo>
                          <a:pt x="874" y="70"/>
                        </a:lnTo>
                        <a:lnTo>
                          <a:pt x="919" y="85"/>
                        </a:lnTo>
                        <a:lnTo>
                          <a:pt x="979" y="109"/>
                        </a:lnTo>
                        <a:lnTo>
                          <a:pt x="1022" y="128"/>
                        </a:lnTo>
                        <a:lnTo>
                          <a:pt x="1091" y="162"/>
                        </a:lnTo>
                        <a:lnTo>
                          <a:pt x="1123" y="178"/>
                        </a:lnTo>
                        <a:lnTo>
                          <a:pt x="1192" y="214"/>
                        </a:lnTo>
                        <a:lnTo>
                          <a:pt x="1195" y="215"/>
                        </a:lnTo>
                        <a:lnTo>
                          <a:pt x="1192" y="214"/>
                        </a:lnTo>
                        <a:lnTo>
                          <a:pt x="1226" y="233"/>
                        </a:lnTo>
                        <a:lnTo>
                          <a:pt x="1285" y="267"/>
                        </a:lnTo>
                        <a:lnTo>
                          <a:pt x="1329" y="295"/>
                        </a:lnTo>
                        <a:lnTo>
                          <a:pt x="1388" y="335"/>
                        </a:lnTo>
                        <a:lnTo>
                          <a:pt x="1428" y="364"/>
                        </a:lnTo>
                        <a:lnTo>
                          <a:pt x="1428" y="372"/>
                        </a:lnTo>
                        <a:lnTo>
                          <a:pt x="1427" y="372"/>
                        </a:lnTo>
                        <a:lnTo>
                          <a:pt x="1384" y="340"/>
                        </a:lnTo>
                        <a:lnTo>
                          <a:pt x="1326" y="300"/>
                        </a:lnTo>
                        <a:lnTo>
                          <a:pt x="1282" y="272"/>
                        </a:lnTo>
                        <a:lnTo>
                          <a:pt x="1223" y="238"/>
                        </a:lnTo>
                        <a:lnTo>
                          <a:pt x="1189" y="219"/>
                        </a:lnTo>
                        <a:lnTo>
                          <a:pt x="1121" y="183"/>
                        </a:lnTo>
                        <a:lnTo>
                          <a:pt x="1089" y="167"/>
                        </a:lnTo>
                        <a:lnTo>
                          <a:pt x="1019" y="133"/>
                        </a:lnTo>
                        <a:lnTo>
                          <a:pt x="977" y="114"/>
                        </a:lnTo>
                        <a:lnTo>
                          <a:pt x="977" y="115"/>
                        </a:lnTo>
                        <a:lnTo>
                          <a:pt x="917" y="91"/>
                        </a:lnTo>
                        <a:lnTo>
                          <a:pt x="872" y="75"/>
                        </a:lnTo>
                        <a:lnTo>
                          <a:pt x="816" y="58"/>
                        </a:lnTo>
                        <a:lnTo>
                          <a:pt x="779" y="48"/>
                        </a:lnTo>
                        <a:lnTo>
                          <a:pt x="714" y="33"/>
                        </a:lnTo>
                        <a:lnTo>
                          <a:pt x="655" y="20"/>
                        </a:lnTo>
                        <a:lnTo>
                          <a:pt x="612" y="13"/>
                        </a:lnTo>
                        <a:lnTo>
                          <a:pt x="559" y="8"/>
                        </a:lnTo>
                        <a:lnTo>
                          <a:pt x="510" y="6"/>
                        </a:lnTo>
                        <a:lnTo>
                          <a:pt x="455" y="6"/>
                        </a:lnTo>
                        <a:lnTo>
                          <a:pt x="408" y="10"/>
                        </a:lnTo>
                        <a:lnTo>
                          <a:pt x="361" y="17"/>
                        </a:lnTo>
                        <a:lnTo>
                          <a:pt x="306" y="29"/>
                        </a:lnTo>
                        <a:lnTo>
                          <a:pt x="278" y="35"/>
                        </a:lnTo>
                        <a:lnTo>
                          <a:pt x="235" y="47"/>
                        </a:lnTo>
                        <a:lnTo>
                          <a:pt x="204" y="57"/>
                        </a:lnTo>
                        <a:lnTo>
                          <a:pt x="204" y="57"/>
                        </a:lnTo>
                        <a:lnTo>
                          <a:pt x="186" y="65"/>
                        </a:lnTo>
                        <a:lnTo>
                          <a:pt x="157" y="81"/>
                        </a:lnTo>
                        <a:lnTo>
                          <a:pt x="104" y="112"/>
                        </a:lnTo>
                        <a:lnTo>
                          <a:pt x="88" y="122"/>
                        </a:lnTo>
                        <a:lnTo>
                          <a:pt x="41" y="154"/>
                        </a:lnTo>
                        <a:lnTo>
                          <a:pt x="1" y="183"/>
                        </a:lnTo>
                        <a:lnTo>
                          <a:pt x="0" y="185"/>
                        </a:lnTo>
                        <a:lnTo>
                          <a:pt x="0" y="177"/>
                        </a:lnTo>
                        <a:lnTo>
                          <a:pt x="2" y="175"/>
                        </a:lnTo>
                        <a:lnTo>
                          <a:pt x="38" y="149"/>
                        </a:lnTo>
                        <a:lnTo>
                          <a:pt x="34" y="151"/>
                        </a:lnTo>
                        <a:lnTo>
                          <a:pt x="38" y="149"/>
                        </a:lnTo>
                        <a:lnTo>
                          <a:pt x="85" y="117"/>
                        </a:lnTo>
                        <a:lnTo>
                          <a:pt x="101" y="107"/>
                        </a:lnTo>
                        <a:lnTo>
                          <a:pt x="154" y="76"/>
                        </a:lnTo>
                        <a:lnTo>
                          <a:pt x="184" y="60"/>
                        </a:lnTo>
                        <a:lnTo>
                          <a:pt x="202" y="52"/>
                        </a:lnTo>
                        <a:lnTo>
                          <a:pt x="204" y="51"/>
                        </a:lnTo>
                        <a:lnTo>
                          <a:pt x="203" y="52"/>
                        </a:lnTo>
                        <a:lnTo>
                          <a:pt x="233" y="41"/>
                        </a:lnTo>
                        <a:lnTo>
                          <a:pt x="277" y="29"/>
                        </a:lnTo>
                        <a:lnTo>
                          <a:pt x="305" y="23"/>
                        </a:lnTo>
                        <a:lnTo>
                          <a:pt x="359" y="12"/>
                        </a:lnTo>
                        <a:lnTo>
                          <a:pt x="360" y="12"/>
                        </a:lnTo>
                        <a:lnTo>
                          <a:pt x="407" y="4"/>
                        </a:lnTo>
                        <a:lnTo>
                          <a:pt x="411" y="4"/>
                        </a:lnTo>
                        <a:lnTo>
                          <a:pt x="407" y="4"/>
                        </a:lnTo>
                        <a:lnTo>
                          <a:pt x="454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124" name="Freeform 76"/>
                  <p:cNvSpPr>
                    <a:spLocks noEditPoints="1"/>
                  </p:cNvSpPr>
                  <p:nvPr/>
                </p:nvSpPr>
                <p:spPr bwMode="auto">
                  <a:xfrm>
                    <a:off x="4068763" y="4567238"/>
                    <a:ext cx="2263775" cy="731838"/>
                  </a:xfrm>
                  <a:custGeom>
                    <a:avLst/>
                    <a:gdLst/>
                    <a:ahLst/>
                    <a:cxnLst>
                      <a:cxn ang="0">
                        <a:pos x="1221" y="286"/>
                      </a:cxn>
                      <a:cxn ang="0">
                        <a:pos x="80" y="162"/>
                      </a:cxn>
                      <a:cxn ang="0">
                        <a:pos x="76" y="165"/>
                      </a:cxn>
                      <a:cxn ang="0">
                        <a:pos x="158" y="105"/>
                      </a:cxn>
                      <a:cxn ang="0">
                        <a:pos x="156" y="107"/>
                      </a:cxn>
                      <a:cxn ang="0">
                        <a:pos x="485" y="0"/>
                      </a:cxn>
                      <a:cxn ang="0">
                        <a:pos x="566" y="4"/>
                      </a:cxn>
                      <a:cxn ang="0">
                        <a:pos x="607" y="6"/>
                      </a:cxn>
                      <a:cxn ang="0">
                        <a:pos x="649" y="14"/>
                      </a:cxn>
                      <a:cxn ang="0">
                        <a:pos x="730" y="35"/>
                      </a:cxn>
                      <a:cxn ang="0">
                        <a:pos x="812" y="58"/>
                      </a:cxn>
                      <a:cxn ang="0">
                        <a:pos x="853" y="74"/>
                      </a:cxn>
                      <a:cxn ang="0">
                        <a:pos x="913" y="99"/>
                      </a:cxn>
                      <a:cxn ang="0">
                        <a:pos x="1017" y="157"/>
                      </a:cxn>
                      <a:cxn ang="0">
                        <a:pos x="1220" y="285"/>
                      </a:cxn>
                      <a:cxn ang="0">
                        <a:pos x="1335" y="377"/>
                      </a:cxn>
                      <a:cxn ang="0">
                        <a:pos x="1336" y="377"/>
                      </a:cxn>
                      <a:cxn ang="0">
                        <a:pos x="1422" y="461"/>
                      </a:cxn>
                      <a:cxn ang="0">
                        <a:pos x="1217" y="291"/>
                      </a:cxn>
                      <a:cxn ang="0">
                        <a:pos x="1014" y="162"/>
                      </a:cxn>
                      <a:cxn ang="0">
                        <a:pos x="911" y="105"/>
                      </a:cxn>
                      <a:cxn ang="0">
                        <a:pos x="811" y="63"/>
                      </a:cxn>
                      <a:cxn ang="0">
                        <a:pos x="729" y="41"/>
                      </a:cxn>
                      <a:cxn ang="0">
                        <a:pos x="647" y="20"/>
                      </a:cxn>
                      <a:cxn ang="0">
                        <a:pos x="566" y="10"/>
                      </a:cxn>
                      <a:cxn ang="0">
                        <a:pos x="486" y="6"/>
                      </a:cxn>
                      <a:cxn ang="0">
                        <a:pos x="404" y="16"/>
                      </a:cxn>
                      <a:cxn ang="0">
                        <a:pos x="324" y="37"/>
                      </a:cxn>
                      <a:cxn ang="0">
                        <a:pos x="324" y="37"/>
                      </a:cxn>
                      <a:cxn ang="0">
                        <a:pos x="243" y="67"/>
                      </a:cxn>
                      <a:cxn ang="0">
                        <a:pos x="201" y="89"/>
                      </a:cxn>
                      <a:cxn ang="0">
                        <a:pos x="120" y="140"/>
                      </a:cxn>
                      <a:cxn ang="0">
                        <a:pos x="41" y="203"/>
                      </a:cxn>
                      <a:cxn ang="0">
                        <a:pos x="0" y="237"/>
                      </a:cxn>
                      <a:cxn ang="0">
                        <a:pos x="76" y="165"/>
                      </a:cxn>
                      <a:cxn ang="0">
                        <a:pos x="117" y="135"/>
                      </a:cxn>
                      <a:cxn ang="0">
                        <a:pos x="159" y="105"/>
                      </a:cxn>
                      <a:cxn ang="0">
                        <a:pos x="240" y="61"/>
                      </a:cxn>
                      <a:cxn ang="0">
                        <a:pos x="279" y="45"/>
                      </a:cxn>
                      <a:cxn ang="0">
                        <a:pos x="322" y="32"/>
                      </a:cxn>
                      <a:cxn ang="0">
                        <a:pos x="363" y="16"/>
                      </a:cxn>
                      <a:cxn ang="0">
                        <a:pos x="445" y="6"/>
                      </a:cxn>
                    </a:cxnLst>
                    <a:rect l="0" t="0" r="r" b="b"/>
                    <a:pathLst>
                      <a:path w="1426" h="461">
                        <a:moveTo>
                          <a:pt x="1220" y="285"/>
                        </a:moveTo>
                        <a:lnTo>
                          <a:pt x="1221" y="286"/>
                        </a:lnTo>
                        <a:lnTo>
                          <a:pt x="1220" y="285"/>
                        </a:lnTo>
                        <a:close/>
                        <a:moveTo>
                          <a:pt x="80" y="162"/>
                        </a:moveTo>
                        <a:lnTo>
                          <a:pt x="79" y="163"/>
                        </a:lnTo>
                        <a:lnTo>
                          <a:pt x="76" y="165"/>
                        </a:lnTo>
                        <a:lnTo>
                          <a:pt x="80" y="162"/>
                        </a:lnTo>
                        <a:close/>
                        <a:moveTo>
                          <a:pt x="158" y="105"/>
                        </a:moveTo>
                        <a:lnTo>
                          <a:pt x="157" y="107"/>
                        </a:lnTo>
                        <a:lnTo>
                          <a:pt x="156" y="107"/>
                        </a:lnTo>
                        <a:lnTo>
                          <a:pt x="158" y="105"/>
                        </a:lnTo>
                        <a:close/>
                        <a:moveTo>
                          <a:pt x="485" y="0"/>
                        </a:moveTo>
                        <a:lnTo>
                          <a:pt x="526" y="2"/>
                        </a:lnTo>
                        <a:lnTo>
                          <a:pt x="566" y="4"/>
                        </a:lnTo>
                        <a:lnTo>
                          <a:pt x="608" y="6"/>
                        </a:lnTo>
                        <a:lnTo>
                          <a:pt x="607" y="6"/>
                        </a:lnTo>
                        <a:lnTo>
                          <a:pt x="609" y="6"/>
                        </a:lnTo>
                        <a:lnTo>
                          <a:pt x="649" y="14"/>
                        </a:lnTo>
                        <a:lnTo>
                          <a:pt x="689" y="24"/>
                        </a:lnTo>
                        <a:lnTo>
                          <a:pt x="730" y="35"/>
                        </a:lnTo>
                        <a:lnTo>
                          <a:pt x="770" y="47"/>
                        </a:lnTo>
                        <a:lnTo>
                          <a:pt x="812" y="58"/>
                        </a:lnTo>
                        <a:lnTo>
                          <a:pt x="812" y="58"/>
                        </a:lnTo>
                        <a:lnTo>
                          <a:pt x="853" y="74"/>
                        </a:lnTo>
                        <a:lnTo>
                          <a:pt x="914" y="100"/>
                        </a:lnTo>
                        <a:lnTo>
                          <a:pt x="913" y="99"/>
                        </a:lnTo>
                        <a:lnTo>
                          <a:pt x="914" y="100"/>
                        </a:lnTo>
                        <a:lnTo>
                          <a:pt x="1017" y="157"/>
                        </a:lnTo>
                        <a:lnTo>
                          <a:pt x="1118" y="216"/>
                        </a:lnTo>
                        <a:lnTo>
                          <a:pt x="1220" y="285"/>
                        </a:lnTo>
                        <a:lnTo>
                          <a:pt x="1221" y="286"/>
                        </a:lnTo>
                        <a:lnTo>
                          <a:pt x="1335" y="377"/>
                        </a:lnTo>
                        <a:lnTo>
                          <a:pt x="1338" y="380"/>
                        </a:lnTo>
                        <a:lnTo>
                          <a:pt x="1336" y="377"/>
                        </a:lnTo>
                        <a:lnTo>
                          <a:pt x="1426" y="456"/>
                        </a:lnTo>
                        <a:lnTo>
                          <a:pt x="1422" y="461"/>
                        </a:lnTo>
                        <a:lnTo>
                          <a:pt x="1331" y="381"/>
                        </a:lnTo>
                        <a:lnTo>
                          <a:pt x="1217" y="291"/>
                        </a:lnTo>
                        <a:lnTo>
                          <a:pt x="1115" y="221"/>
                        </a:lnTo>
                        <a:lnTo>
                          <a:pt x="1014" y="162"/>
                        </a:lnTo>
                        <a:lnTo>
                          <a:pt x="911" y="105"/>
                        </a:lnTo>
                        <a:lnTo>
                          <a:pt x="911" y="105"/>
                        </a:lnTo>
                        <a:lnTo>
                          <a:pt x="850" y="79"/>
                        </a:lnTo>
                        <a:lnTo>
                          <a:pt x="811" y="63"/>
                        </a:lnTo>
                        <a:lnTo>
                          <a:pt x="769" y="53"/>
                        </a:lnTo>
                        <a:lnTo>
                          <a:pt x="729" y="41"/>
                        </a:lnTo>
                        <a:lnTo>
                          <a:pt x="688" y="29"/>
                        </a:lnTo>
                        <a:lnTo>
                          <a:pt x="647" y="20"/>
                        </a:lnTo>
                        <a:lnTo>
                          <a:pt x="607" y="12"/>
                        </a:lnTo>
                        <a:lnTo>
                          <a:pt x="566" y="10"/>
                        </a:lnTo>
                        <a:lnTo>
                          <a:pt x="526" y="8"/>
                        </a:lnTo>
                        <a:lnTo>
                          <a:pt x="486" y="6"/>
                        </a:lnTo>
                        <a:lnTo>
                          <a:pt x="445" y="12"/>
                        </a:lnTo>
                        <a:lnTo>
                          <a:pt x="404" y="16"/>
                        </a:lnTo>
                        <a:lnTo>
                          <a:pt x="364" y="22"/>
                        </a:lnTo>
                        <a:lnTo>
                          <a:pt x="324" y="37"/>
                        </a:lnTo>
                        <a:lnTo>
                          <a:pt x="325" y="37"/>
                        </a:lnTo>
                        <a:lnTo>
                          <a:pt x="324" y="37"/>
                        </a:lnTo>
                        <a:lnTo>
                          <a:pt x="283" y="50"/>
                        </a:lnTo>
                        <a:lnTo>
                          <a:pt x="243" y="67"/>
                        </a:lnTo>
                        <a:lnTo>
                          <a:pt x="243" y="66"/>
                        </a:lnTo>
                        <a:lnTo>
                          <a:pt x="201" y="89"/>
                        </a:lnTo>
                        <a:lnTo>
                          <a:pt x="162" y="110"/>
                        </a:lnTo>
                        <a:lnTo>
                          <a:pt x="120" y="140"/>
                        </a:lnTo>
                        <a:lnTo>
                          <a:pt x="80" y="170"/>
                        </a:lnTo>
                        <a:lnTo>
                          <a:pt x="41" y="203"/>
                        </a:lnTo>
                        <a:lnTo>
                          <a:pt x="0" y="246"/>
                        </a:lnTo>
                        <a:lnTo>
                          <a:pt x="0" y="237"/>
                        </a:lnTo>
                        <a:lnTo>
                          <a:pt x="36" y="199"/>
                        </a:lnTo>
                        <a:lnTo>
                          <a:pt x="76" y="165"/>
                        </a:lnTo>
                        <a:lnTo>
                          <a:pt x="79" y="163"/>
                        </a:lnTo>
                        <a:lnTo>
                          <a:pt x="117" y="135"/>
                        </a:lnTo>
                        <a:lnTo>
                          <a:pt x="157" y="107"/>
                        </a:lnTo>
                        <a:lnTo>
                          <a:pt x="159" y="105"/>
                        </a:lnTo>
                        <a:lnTo>
                          <a:pt x="199" y="84"/>
                        </a:lnTo>
                        <a:lnTo>
                          <a:pt x="240" y="61"/>
                        </a:lnTo>
                        <a:lnTo>
                          <a:pt x="280" y="44"/>
                        </a:lnTo>
                        <a:lnTo>
                          <a:pt x="279" y="45"/>
                        </a:lnTo>
                        <a:lnTo>
                          <a:pt x="281" y="44"/>
                        </a:lnTo>
                        <a:lnTo>
                          <a:pt x="322" y="32"/>
                        </a:lnTo>
                        <a:lnTo>
                          <a:pt x="363" y="16"/>
                        </a:lnTo>
                        <a:lnTo>
                          <a:pt x="363" y="16"/>
                        </a:lnTo>
                        <a:lnTo>
                          <a:pt x="403" y="10"/>
                        </a:lnTo>
                        <a:lnTo>
                          <a:pt x="445" y="6"/>
                        </a:lnTo>
                        <a:lnTo>
                          <a:pt x="485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0">
                    <a:solidFill>
                      <a:srgbClr val="FF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141" name="Line 93"/>
                  <p:cNvSpPr>
                    <a:spLocks noChangeShapeType="1"/>
                  </p:cNvSpPr>
                  <p:nvPr/>
                </p:nvSpPr>
                <p:spPr bwMode="auto">
                  <a:xfrm>
                    <a:off x="6192838" y="6557963"/>
                    <a:ext cx="1587" cy="1588"/>
                  </a:xfrm>
                  <a:prstGeom prst="line">
                    <a:avLst/>
                  </a:prstGeom>
                  <a:noFill/>
                  <a:ln w="3">
                    <a:solidFill>
                      <a:srgbClr val="FF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142" name="Freeform 94"/>
                  <p:cNvSpPr>
                    <a:spLocks/>
                  </p:cNvSpPr>
                  <p:nvPr/>
                </p:nvSpPr>
                <p:spPr bwMode="auto">
                  <a:xfrm>
                    <a:off x="6284913" y="6538913"/>
                    <a:ext cx="84137" cy="79375"/>
                  </a:xfrm>
                  <a:custGeom>
                    <a:avLst/>
                    <a:gdLst/>
                    <a:ahLst/>
                    <a:cxnLst>
                      <a:cxn ang="0">
                        <a:pos x="28" y="0"/>
                      </a:cxn>
                      <a:cxn ang="0">
                        <a:pos x="25" y="3"/>
                      </a:cxn>
                      <a:cxn ang="0">
                        <a:pos x="26" y="6"/>
                      </a:cxn>
                      <a:cxn ang="0">
                        <a:pos x="31" y="16"/>
                      </a:cxn>
                      <a:cxn ang="0">
                        <a:pos x="34" y="10"/>
                      </a:cxn>
                      <a:cxn ang="0">
                        <a:pos x="37" y="5"/>
                      </a:cxn>
                      <a:cxn ang="0">
                        <a:pos x="34" y="3"/>
                      </a:cxn>
                      <a:cxn ang="0">
                        <a:pos x="32" y="2"/>
                      </a:cxn>
                      <a:cxn ang="0">
                        <a:pos x="50" y="0"/>
                      </a:cxn>
                      <a:cxn ang="0">
                        <a:pos x="48" y="3"/>
                      </a:cxn>
                      <a:cxn ang="0">
                        <a:pos x="45" y="5"/>
                      </a:cxn>
                      <a:cxn ang="0">
                        <a:pos x="37" y="11"/>
                      </a:cxn>
                      <a:cxn ang="0">
                        <a:pos x="41" y="36"/>
                      </a:cxn>
                      <a:cxn ang="0">
                        <a:pos x="47" y="45"/>
                      </a:cxn>
                      <a:cxn ang="0">
                        <a:pos x="50" y="48"/>
                      </a:cxn>
                      <a:cxn ang="0">
                        <a:pos x="53" y="50"/>
                      </a:cxn>
                      <a:cxn ang="0">
                        <a:pos x="25" y="48"/>
                      </a:cxn>
                      <a:cxn ang="0">
                        <a:pos x="28" y="47"/>
                      </a:cxn>
                      <a:cxn ang="0">
                        <a:pos x="29" y="44"/>
                      </a:cxn>
                      <a:cxn ang="0">
                        <a:pos x="27" y="41"/>
                      </a:cxn>
                      <a:cxn ang="0">
                        <a:pos x="19" y="39"/>
                      </a:cxn>
                      <a:cxn ang="0">
                        <a:pos x="17" y="41"/>
                      </a:cxn>
                      <a:cxn ang="0">
                        <a:pos x="15" y="42"/>
                      </a:cxn>
                      <a:cxn ang="0">
                        <a:pos x="16" y="47"/>
                      </a:cxn>
                      <a:cxn ang="0">
                        <a:pos x="17" y="47"/>
                      </a:cxn>
                      <a:cxn ang="0">
                        <a:pos x="21" y="48"/>
                      </a:cxn>
                      <a:cxn ang="0">
                        <a:pos x="0" y="50"/>
                      </a:cxn>
                      <a:cxn ang="0">
                        <a:pos x="2" y="48"/>
                      </a:cxn>
                      <a:cxn ang="0">
                        <a:pos x="7" y="45"/>
                      </a:cxn>
                      <a:cxn ang="0">
                        <a:pos x="10" y="43"/>
                      </a:cxn>
                      <a:cxn ang="0">
                        <a:pos x="15" y="39"/>
                      </a:cxn>
                      <a:cxn ang="0">
                        <a:pos x="21" y="29"/>
                      </a:cxn>
                      <a:cxn ang="0">
                        <a:pos x="10" y="11"/>
                      </a:cxn>
                      <a:cxn ang="0">
                        <a:pos x="8" y="8"/>
                      </a:cxn>
                      <a:cxn ang="0">
                        <a:pos x="6" y="5"/>
                      </a:cxn>
                      <a:cxn ang="0">
                        <a:pos x="3" y="3"/>
                      </a:cxn>
                      <a:cxn ang="0">
                        <a:pos x="0" y="2"/>
                      </a:cxn>
                    </a:cxnLst>
                    <a:rect l="0" t="0" r="r" b="b"/>
                    <a:pathLst>
                      <a:path w="53" h="50">
                        <a:moveTo>
                          <a:pt x="0" y="0"/>
                        </a:moveTo>
                        <a:lnTo>
                          <a:pt x="28" y="0"/>
                        </a:lnTo>
                        <a:lnTo>
                          <a:pt x="28" y="2"/>
                        </a:lnTo>
                        <a:lnTo>
                          <a:pt x="25" y="3"/>
                        </a:lnTo>
                        <a:lnTo>
                          <a:pt x="25" y="6"/>
                        </a:lnTo>
                        <a:lnTo>
                          <a:pt x="26" y="6"/>
                        </a:lnTo>
                        <a:lnTo>
                          <a:pt x="26" y="8"/>
                        </a:lnTo>
                        <a:lnTo>
                          <a:pt x="31" y="16"/>
                        </a:lnTo>
                        <a:lnTo>
                          <a:pt x="33" y="13"/>
                        </a:lnTo>
                        <a:lnTo>
                          <a:pt x="34" y="10"/>
                        </a:lnTo>
                        <a:lnTo>
                          <a:pt x="36" y="8"/>
                        </a:lnTo>
                        <a:lnTo>
                          <a:pt x="37" y="5"/>
                        </a:lnTo>
                        <a:lnTo>
                          <a:pt x="35" y="3"/>
                        </a:lnTo>
                        <a:lnTo>
                          <a:pt x="34" y="3"/>
                        </a:lnTo>
                        <a:lnTo>
                          <a:pt x="33" y="2"/>
                        </a:lnTo>
                        <a:lnTo>
                          <a:pt x="32" y="2"/>
                        </a:lnTo>
                        <a:lnTo>
                          <a:pt x="32" y="0"/>
                        </a:lnTo>
                        <a:lnTo>
                          <a:pt x="50" y="0"/>
                        </a:lnTo>
                        <a:lnTo>
                          <a:pt x="50" y="2"/>
                        </a:lnTo>
                        <a:lnTo>
                          <a:pt x="48" y="3"/>
                        </a:lnTo>
                        <a:lnTo>
                          <a:pt x="46" y="3"/>
                        </a:lnTo>
                        <a:lnTo>
                          <a:pt x="45" y="5"/>
                        </a:lnTo>
                        <a:lnTo>
                          <a:pt x="40" y="8"/>
                        </a:lnTo>
                        <a:lnTo>
                          <a:pt x="37" y="11"/>
                        </a:lnTo>
                        <a:lnTo>
                          <a:pt x="32" y="20"/>
                        </a:lnTo>
                        <a:lnTo>
                          <a:pt x="41" y="36"/>
                        </a:lnTo>
                        <a:lnTo>
                          <a:pt x="44" y="41"/>
                        </a:lnTo>
                        <a:lnTo>
                          <a:pt x="47" y="45"/>
                        </a:lnTo>
                        <a:lnTo>
                          <a:pt x="49" y="47"/>
                        </a:lnTo>
                        <a:lnTo>
                          <a:pt x="50" y="48"/>
                        </a:lnTo>
                        <a:lnTo>
                          <a:pt x="53" y="48"/>
                        </a:lnTo>
                        <a:lnTo>
                          <a:pt x="53" y="50"/>
                        </a:lnTo>
                        <a:lnTo>
                          <a:pt x="25" y="50"/>
                        </a:lnTo>
                        <a:lnTo>
                          <a:pt x="25" y="48"/>
                        </a:lnTo>
                        <a:lnTo>
                          <a:pt x="27" y="48"/>
                        </a:lnTo>
                        <a:lnTo>
                          <a:pt x="28" y="47"/>
                        </a:lnTo>
                        <a:lnTo>
                          <a:pt x="29" y="47"/>
                        </a:lnTo>
                        <a:lnTo>
                          <a:pt x="29" y="44"/>
                        </a:lnTo>
                        <a:lnTo>
                          <a:pt x="28" y="43"/>
                        </a:lnTo>
                        <a:lnTo>
                          <a:pt x="27" y="41"/>
                        </a:lnTo>
                        <a:lnTo>
                          <a:pt x="23" y="33"/>
                        </a:lnTo>
                        <a:lnTo>
                          <a:pt x="19" y="39"/>
                        </a:lnTo>
                        <a:lnTo>
                          <a:pt x="18" y="40"/>
                        </a:lnTo>
                        <a:lnTo>
                          <a:pt x="17" y="41"/>
                        </a:lnTo>
                        <a:lnTo>
                          <a:pt x="16" y="42"/>
                        </a:lnTo>
                        <a:lnTo>
                          <a:pt x="15" y="42"/>
                        </a:lnTo>
                        <a:lnTo>
                          <a:pt x="15" y="47"/>
                        </a:lnTo>
                        <a:lnTo>
                          <a:pt x="16" y="47"/>
                        </a:lnTo>
                        <a:lnTo>
                          <a:pt x="16" y="47"/>
                        </a:lnTo>
                        <a:lnTo>
                          <a:pt x="17" y="47"/>
                        </a:lnTo>
                        <a:lnTo>
                          <a:pt x="18" y="48"/>
                        </a:lnTo>
                        <a:lnTo>
                          <a:pt x="21" y="48"/>
                        </a:lnTo>
                        <a:lnTo>
                          <a:pt x="21" y="50"/>
                        </a:lnTo>
                        <a:lnTo>
                          <a:pt x="0" y="50"/>
                        </a:lnTo>
                        <a:lnTo>
                          <a:pt x="0" y="48"/>
                        </a:lnTo>
                        <a:lnTo>
                          <a:pt x="2" y="48"/>
                        </a:lnTo>
                        <a:lnTo>
                          <a:pt x="6" y="47"/>
                        </a:lnTo>
                        <a:lnTo>
                          <a:pt x="7" y="45"/>
                        </a:lnTo>
                        <a:lnTo>
                          <a:pt x="9" y="45"/>
                        </a:lnTo>
                        <a:lnTo>
                          <a:pt x="10" y="43"/>
                        </a:lnTo>
                        <a:lnTo>
                          <a:pt x="13" y="41"/>
                        </a:lnTo>
                        <a:lnTo>
                          <a:pt x="15" y="39"/>
                        </a:lnTo>
                        <a:lnTo>
                          <a:pt x="16" y="36"/>
                        </a:lnTo>
                        <a:lnTo>
                          <a:pt x="21" y="29"/>
                        </a:lnTo>
                        <a:lnTo>
                          <a:pt x="12" y="14"/>
                        </a:lnTo>
                        <a:lnTo>
                          <a:pt x="10" y="11"/>
                        </a:lnTo>
                        <a:lnTo>
                          <a:pt x="9" y="9"/>
                        </a:lnTo>
                        <a:lnTo>
                          <a:pt x="8" y="8"/>
                        </a:lnTo>
                        <a:lnTo>
                          <a:pt x="7" y="6"/>
                        </a:lnTo>
                        <a:lnTo>
                          <a:pt x="6" y="5"/>
                        </a:lnTo>
                        <a:lnTo>
                          <a:pt x="5" y="5"/>
                        </a:lnTo>
                        <a:lnTo>
                          <a:pt x="3" y="3"/>
                        </a:lnTo>
                        <a:lnTo>
                          <a:pt x="2" y="3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</p:grpSp>
            <p:pic>
              <p:nvPicPr>
                <p:cNvPr id="144" name="Picture 143" descr="txp_fig"/>
                <p:cNvPicPr>
                  <a:picLocks noChangeAspect="1"/>
                </p:cNvPicPr>
                <p:nvPr>
                  <p:custDataLst>
                    <p:tags r:id="rId3"/>
                  </p:custDataLst>
                </p:nvPr>
              </p:nvPicPr>
              <p:blipFill>
                <a:blip r:embed="rId7"/>
                <a:stretch>
                  <a:fillRect/>
                </a:stretch>
              </p:blipFill>
              <p:spPr bwMode="auto">
                <a:xfrm>
                  <a:off x="5105400" y="4343400"/>
                  <a:ext cx="1093966" cy="278714"/>
                </a:xfrm>
                <a:prstGeom prst="rect">
                  <a:avLst/>
                </a:prstGeom>
                <a:noFill/>
                <a:ln/>
                <a:effectLst/>
              </p:spPr>
            </p:pic>
          </p:grpSp>
          <p:sp>
            <p:nvSpPr>
              <p:cNvPr id="149" name="TextBox 148"/>
              <p:cNvSpPr txBox="1"/>
              <p:nvPr/>
            </p:nvSpPr>
            <p:spPr bwMode="auto">
              <a:xfrm>
                <a:off x="609600" y="4843046"/>
                <a:ext cx="289560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>
                    <a:solidFill>
                      <a:srgbClr val="FF0000"/>
                    </a:solidFill>
                  </a:rPr>
                  <a:t>with Gaussian Ansatz</a:t>
                </a:r>
                <a:endParaRPr lang="en-US" baseline="30000" dirty="0">
                  <a:solidFill>
                    <a:srgbClr val="FF0000"/>
                  </a:solidFill>
                  <a:latin typeface="Comic Sans MS"/>
                </a:endParaRPr>
              </a:p>
            </p:txBody>
          </p:sp>
          <p:sp>
            <p:nvSpPr>
              <p:cNvPr id="151" name="TextBox 150"/>
              <p:cNvSpPr txBox="1"/>
              <p:nvPr/>
            </p:nvSpPr>
            <p:spPr bwMode="auto">
              <a:xfrm>
                <a:off x="609600" y="5300246"/>
                <a:ext cx="289560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exact result</a:t>
                </a:r>
                <a:endParaRPr lang="en-US" dirty="0">
                  <a:latin typeface="Comic Sans MS"/>
                </a:endParaRPr>
              </a:p>
            </p:txBody>
          </p:sp>
          <p:sp>
            <p:nvSpPr>
              <p:cNvPr id="153" name="TextBox 152"/>
              <p:cNvSpPr txBox="1"/>
              <p:nvPr/>
            </p:nvSpPr>
            <p:spPr bwMode="auto">
              <a:xfrm>
                <a:off x="5943600" y="4800600"/>
                <a:ext cx="320040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results agree within 20%          </a:t>
                </a:r>
                <a:endParaRPr lang="en-US" dirty="0"/>
              </a:p>
            </p:txBody>
          </p:sp>
          <p:grpSp>
            <p:nvGrpSpPr>
              <p:cNvPr id="8" name="Group 155"/>
              <p:cNvGrpSpPr/>
              <p:nvPr/>
            </p:nvGrpSpPr>
            <p:grpSpPr bwMode="auto">
              <a:xfrm>
                <a:off x="6096000" y="5105400"/>
                <a:ext cx="3352800" cy="830997"/>
                <a:chOff x="6096000" y="5257800"/>
                <a:chExt cx="3352800" cy="830997"/>
              </a:xfrm>
            </p:grpSpPr>
            <p:sp>
              <p:nvSpPr>
                <p:cNvPr id="152" name="Right Arrow 151"/>
                <p:cNvSpPr/>
                <p:nvPr/>
              </p:nvSpPr>
              <p:spPr bwMode="auto">
                <a:xfrm>
                  <a:off x="6096000" y="5342382"/>
                  <a:ext cx="336042" cy="144018"/>
                </a:xfrm>
                <a:prstGeom prst="rightArrow">
                  <a:avLst/>
                </a:prstGeom>
                <a:noFill/>
                <a:ln w="1587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6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Comic Sans MS" pitchFamily="66" charset="0"/>
                    <a:cs typeface="Arial" pitchFamily="34" charset="0"/>
                  </a:endParaRPr>
                </a:p>
              </p:txBody>
            </p:sp>
            <p:sp>
              <p:nvSpPr>
                <p:cNvPr id="155" name="TextBox 154"/>
                <p:cNvSpPr txBox="1"/>
                <p:nvPr/>
              </p:nvSpPr>
              <p:spPr bwMode="auto">
                <a:xfrm>
                  <a:off x="6400800" y="5257800"/>
                  <a:ext cx="3048000" cy="8309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dirty="0" smtClean="0"/>
                    <a:t>Gaussian Ansatz gives uncertainty within typical accuracy of the model</a:t>
                  </a:r>
                  <a:endParaRPr lang="en-US" dirty="0"/>
                </a:p>
              </p:txBody>
            </p:sp>
          </p:grpSp>
          <p:pic>
            <p:nvPicPr>
              <p:cNvPr id="96" name="Picture 95" descr="txp_fig"/>
              <p:cNvPicPr>
                <a:picLocks noChangeAspect="1"/>
              </p:cNvPicPr>
              <p:nvPr>
                <p:custDataLst>
                  <p:tags r:id="rId2"/>
                </p:custDataLst>
              </p:nvPr>
            </p:nvPicPr>
            <p:blipFill>
              <a:blip r:embed="rId8"/>
              <a:stretch>
                <a:fillRect/>
              </a:stretch>
            </p:blipFill>
            <p:spPr bwMode="auto">
              <a:xfrm>
                <a:off x="86238" y="5852159"/>
                <a:ext cx="506943" cy="208742"/>
              </a:xfrm>
              <a:prstGeom prst="rect">
                <a:avLst/>
              </a:prstGeom>
              <a:noFill/>
              <a:ln/>
              <a:effectLst/>
            </p:spPr>
          </p:pic>
          <p:sp>
            <p:nvSpPr>
              <p:cNvPr id="159" name="TextBox 158"/>
              <p:cNvSpPr txBox="1"/>
              <p:nvPr/>
            </p:nvSpPr>
            <p:spPr bwMode="auto">
              <a:xfrm>
                <a:off x="533400" y="5791200"/>
                <a:ext cx="4343400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/>
                  <a:t>from Bacchetta et al., </a:t>
                </a:r>
                <a:br>
                  <a:rPr lang="en-US" dirty="0" smtClean="0"/>
                </a:br>
                <a:r>
                  <a:rPr lang="en-US" dirty="0" smtClean="0"/>
                  <a:t>PLB659, 2008 </a:t>
                </a:r>
                <a:endParaRPr lang="en-US" dirty="0"/>
              </a:p>
            </p:txBody>
          </p:sp>
        </p:grpSp>
      </p:grpSp>
      <p:cxnSp>
        <p:nvCxnSpPr>
          <p:cNvPr id="110" name="Straight Arrow Connector 109"/>
          <p:cNvCxnSpPr/>
          <p:nvPr/>
        </p:nvCxnSpPr>
        <p:spPr bwMode="auto">
          <a:xfrm>
            <a:off x="6553200" y="2011680"/>
            <a:ext cx="457200" cy="1588"/>
          </a:xfrm>
          <a:prstGeom prst="straightConnector1">
            <a:avLst/>
          </a:prstGeom>
          <a:noFill/>
          <a:ln w="25400" cap="flat" cmpd="sng" algn="ctr">
            <a:solidFill>
              <a:srgbClr val="9900CC"/>
            </a:solidFill>
            <a:prstDash val="solid"/>
            <a:round/>
            <a:headEnd type="none" w="med" len="med"/>
            <a:tailEnd type="arrow"/>
          </a:ln>
          <a:effectLst/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3416453" y="1143000"/>
            <a:ext cx="8382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dirty="0">
                <a:latin typeface="Symbol" pitchFamily="18" charset="2"/>
                <a:sym typeface="Symbol" pitchFamily="18" charset="2"/>
              </a:rPr>
              <a:t>l, </a:t>
            </a:r>
            <a:r>
              <a:rPr lang="en-US" dirty="0" smtClean="0">
                <a:sym typeface="Symbol" pitchFamily="18" charset="2"/>
              </a:rPr>
              <a:t>x, k</a:t>
            </a:r>
            <a:r>
              <a:rPr lang="en-US" baseline="-25000" dirty="0">
                <a:latin typeface="Symbol" pitchFamily="18" charset="2"/>
                <a:sym typeface="Symbol" pitchFamily="18" charset="2"/>
              </a:rPr>
              <a:t></a:t>
            </a:r>
          </a:p>
        </p:txBody>
      </p: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5023003" y="1143000"/>
            <a:ext cx="1136650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r>
              <a:rPr lang="en-US" dirty="0">
                <a:latin typeface="Symbol" pitchFamily="18" charset="2"/>
                <a:sym typeface="Symbol" pitchFamily="18" charset="2"/>
              </a:rPr>
              <a:t>l</a:t>
            </a:r>
            <a:r>
              <a:rPr lang="en-US" dirty="0">
                <a:sym typeface="Symbol" pitchFamily="18" charset="2"/>
              </a:rPr>
              <a:t>’</a:t>
            </a:r>
            <a:r>
              <a:rPr lang="en-US" dirty="0">
                <a:latin typeface="Symbol" pitchFamily="18" charset="2"/>
                <a:sym typeface="Symbol" pitchFamily="18" charset="2"/>
              </a:rPr>
              <a:t>, </a:t>
            </a:r>
            <a:r>
              <a:rPr lang="en-US" dirty="0" smtClean="0">
                <a:sym typeface="Symbol" pitchFamily="18" charset="2"/>
              </a:rPr>
              <a:t>x, k</a:t>
            </a:r>
            <a:r>
              <a:rPr lang="en-US" baseline="-25000" dirty="0" smtClean="0">
                <a:latin typeface="Symbol" pitchFamily="18" charset="2"/>
                <a:sym typeface="Symbol" pitchFamily="18" charset="2"/>
              </a:rPr>
              <a:t></a:t>
            </a:r>
            <a:endParaRPr lang="en-US" dirty="0">
              <a:sym typeface="Symbol" pitchFamily="18" charset="2"/>
            </a:endParaRPr>
          </a:p>
        </p:txBody>
      </p:sp>
      <p:grpSp>
        <p:nvGrpSpPr>
          <p:cNvPr id="2" name="Group 30"/>
          <p:cNvGrpSpPr>
            <a:grpSpLocks noChangeAspect="1"/>
          </p:cNvGrpSpPr>
          <p:nvPr/>
        </p:nvGrpSpPr>
        <p:grpSpPr bwMode="auto">
          <a:xfrm>
            <a:off x="2959253" y="1066800"/>
            <a:ext cx="3243263" cy="1066800"/>
            <a:chOff x="4409" y="2214"/>
            <a:chExt cx="2169" cy="713"/>
          </a:xfrm>
        </p:grpSpPr>
        <p:sp>
          <p:nvSpPr>
            <p:cNvPr id="7" name="Freeform 31"/>
            <p:cNvSpPr>
              <a:spLocks noChangeAspect="1"/>
            </p:cNvSpPr>
            <p:nvPr/>
          </p:nvSpPr>
          <p:spPr bwMode="auto">
            <a:xfrm>
              <a:off x="5009" y="2419"/>
              <a:ext cx="7" cy="1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7" y="0"/>
                </a:cxn>
                <a:cxn ang="0">
                  <a:pos x="7" y="0"/>
                </a:cxn>
              </a:cxnLst>
              <a:rect l="0" t="0" r="r" b="b"/>
              <a:pathLst>
                <a:path w="7">
                  <a:moveTo>
                    <a:pt x="7" y="0"/>
                  </a:moveTo>
                  <a:lnTo>
                    <a:pt x="7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E1E1E1"/>
            </a:solidFill>
            <a:ln w="0">
              <a:solidFill>
                <a:srgbClr val="E1E1E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32"/>
            <p:cNvSpPr>
              <a:spLocks noChangeAspect="1" noEditPoints="1"/>
            </p:cNvSpPr>
            <p:nvPr/>
          </p:nvSpPr>
          <p:spPr bwMode="auto">
            <a:xfrm>
              <a:off x="5009" y="2418"/>
              <a:ext cx="7" cy="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4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1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4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7" y="1"/>
                </a:cxn>
                <a:cxn ang="0">
                  <a:pos x="7" y="0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lnTo>
                    <a:pt x="7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4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1"/>
                  </a:lnTo>
                  <a:lnTo>
                    <a:pt x="7" y="0"/>
                  </a:lnTo>
                  <a:close/>
                  <a:moveTo>
                    <a:pt x="7" y="0"/>
                  </a:moveTo>
                  <a:lnTo>
                    <a:pt x="7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4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33"/>
            <p:cNvSpPr>
              <a:spLocks noChangeAspect="1"/>
            </p:cNvSpPr>
            <p:nvPr/>
          </p:nvSpPr>
          <p:spPr bwMode="auto">
            <a:xfrm>
              <a:off x="5083" y="2587"/>
              <a:ext cx="824" cy="338"/>
            </a:xfrm>
            <a:custGeom>
              <a:avLst/>
              <a:gdLst/>
              <a:ahLst/>
              <a:cxnLst>
                <a:cxn ang="0">
                  <a:pos x="824" y="168"/>
                </a:cxn>
                <a:cxn ang="0">
                  <a:pos x="818" y="196"/>
                </a:cxn>
                <a:cxn ang="0">
                  <a:pos x="802" y="223"/>
                </a:cxn>
                <a:cxn ang="0">
                  <a:pos x="778" y="247"/>
                </a:cxn>
                <a:cxn ang="0">
                  <a:pos x="744" y="269"/>
                </a:cxn>
                <a:cxn ang="0">
                  <a:pos x="702" y="288"/>
                </a:cxn>
                <a:cxn ang="0">
                  <a:pos x="654" y="304"/>
                </a:cxn>
                <a:cxn ang="0">
                  <a:pos x="602" y="319"/>
                </a:cxn>
                <a:cxn ang="0">
                  <a:pos x="542" y="328"/>
                </a:cxn>
                <a:cxn ang="0">
                  <a:pos x="478" y="335"/>
                </a:cxn>
                <a:cxn ang="0">
                  <a:pos x="411" y="338"/>
                </a:cxn>
                <a:cxn ang="0">
                  <a:pos x="346" y="335"/>
                </a:cxn>
                <a:cxn ang="0">
                  <a:pos x="282" y="328"/>
                </a:cxn>
                <a:cxn ang="0">
                  <a:pos x="222" y="319"/>
                </a:cxn>
                <a:cxn ang="0">
                  <a:pos x="170" y="304"/>
                </a:cxn>
                <a:cxn ang="0">
                  <a:pos x="122" y="288"/>
                </a:cxn>
                <a:cxn ang="0">
                  <a:pos x="80" y="269"/>
                </a:cxn>
                <a:cxn ang="0">
                  <a:pos x="46" y="247"/>
                </a:cxn>
                <a:cxn ang="0">
                  <a:pos x="22" y="223"/>
                </a:cxn>
                <a:cxn ang="0">
                  <a:pos x="6" y="196"/>
                </a:cxn>
                <a:cxn ang="0">
                  <a:pos x="0" y="168"/>
                </a:cxn>
                <a:cxn ang="0">
                  <a:pos x="6" y="141"/>
                </a:cxn>
                <a:cxn ang="0">
                  <a:pos x="22" y="116"/>
                </a:cxn>
                <a:cxn ang="0">
                  <a:pos x="46" y="92"/>
                </a:cxn>
                <a:cxn ang="0">
                  <a:pos x="80" y="69"/>
                </a:cxn>
                <a:cxn ang="0">
                  <a:pos x="122" y="50"/>
                </a:cxn>
                <a:cxn ang="0">
                  <a:pos x="170" y="34"/>
                </a:cxn>
                <a:cxn ang="0">
                  <a:pos x="222" y="20"/>
                </a:cxn>
                <a:cxn ang="0">
                  <a:pos x="282" y="10"/>
                </a:cxn>
                <a:cxn ang="0">
                  <a:pos x="346" y="4"/>
                </a:cxn>
                <a:cxn ang="0">
                  <a:pos x="411" y="0"/>
                </a:cxn>
                <a:cxn ang="0">
                  <a:pos x="478" y="4"/>
                </a:cxn>
                <a:cxn ang="0">
                  <a:pos x="542" y="10"/>
                </a:cxn>
                <a:cxn ang="0">
                  <a:pos x="602" y="20"/>
                </a:cxn>
                <a:cxn ang="0">
                  <a:pos x="654" y="34"/>
                </a:cxn>
                <a:cxn ang="0">
                  <a:pos x="702" y="50"/>
                </a:cxn>
                <a:cxn ang="0">
                  <a:pos x="744" y="69"/>
                </a:cxn>
                <a:cxn ang="0">
                  <a:pos x="778" y="92"/>
                </a:cxn>
                <a:cxn ang="0">
                  <a:pos x="802" y="116"/>
                </a:cxn>
                <a:cxn ang="0">
                  <a:pos x="818" y="141"/>
                </a:cxn>
                <a:cxn ang="0">
                  <a:pos x="824" y="168"/>
                </a:cxn>
              </a:cxnLst>
              <a:rect l="0" t="0" r="r" b="b"/>
              <a:pathLst>
                <a:path w="824" h="338">
                  <a:moveTo>
                    <a:pt x="824" y="168"/>
                  </a:moveTo>
                  <a:lnTo>
                    <a:pt x="818" y="196"/>
                  </a:lnTo>
                  <a:lnTo>
                    <a:pt x="802" y="223"/>
                  </a:lnTo>
                  <a:lnTo>
                    <a:pt x="778" y="247"/>
                  </a:lnTo>
                  <a:lnTo>
                    <a:pt x="744" y="269"/>
                  </a:lnTo>
                  <a:lnTo>
                    <a:pt x="702" y="288"/>
                  </a:lnTo>
                  <a:lnTo>
                    <a:pt x="654" y="304"/>
                  </a:lnTo>
                  <a:lnTo>
                    <a:pt x="602" y="319"/>
                  </a:lnTo>
                  <a:lnTo>
                    <a:pt x="542" y="328"/>
                  </a:lnTo>
                  <a:lnTo>
                    <a:pt x="478" y="335"/>
                  </a:lnTo>
                  <a:lnTo>
                    <a:pt x="411" y="338"/>
                  </a:lnTo>
                  <a:lnTo>
                    <a:pt x="346" y="335"/>
                  </a:lnTo>
                  <a:lnTo>
                    <a:pt x="282" y="328"/>
                  </a:lnTo>
                  <a:lnTo>
                    <a:pt x="222" y="319"/>
                  </a:lnTo>
                  <a:lnTo>
                    <a:pt x="170" y="304"/>
                  </a:lnTo>
                  <a:lnTo>
                    <a:pt x="122" y="288"/>
                  </a:lnTo>
                  <a:lnTo>
                    <a:pt x="80" y="269"/>
                  </a:lnTo>
                  <a:lnTo>
                    <a:pt x="46" y="247"/>
                  </a:lnTo>
                  <a:lnTo>
                    <a:pt x="22" y="223"/>
                  </a:lnTo>
                  <a:lnTo>
                    <a:pt x="6" y="196"/>
                  </a:lnTo>
                  <a:lnTo>
                    <a:pt x="0" y="168"/>
                  </a:lnTo>
                  <a:lnTo>
                    <a:pt x="6" y="141"/>
                  </a:lnTo>
                  <a:lnTo>
                    <a:pt x="22" y="116"/>
                  </a:lnTo>
                  <a:lnTo>
                    <a:pt x="46" y="92"/>
                  </a:lnTo>
                  <a:lnTo>
                    <a:pt x="80" y="69"/>
                  </a:lnTo>
                  <a:lnTo>
                    <a:pt x="122" y="50"/>
                  </a:lnTo>
                  <a:lnTo>
                    <a:pt x="170" y="34"/>
                  </a:lnTo>
                  <a:lnTo>
                    <a:pt x="222" y="20"/>
                  </a:lnTo>
                  <a:lnTo>
                    <a:pt x="282" y="10"/>
                  </a:lnTo>
                  <a:lnTo>
                    <a:pt x="346" y="4"/>
                  </a:lnTo>
                  <a:lnTo>
                    <a:pt x="411" y="0"/>
                  </a:lnTo>
                  <a:lnTo>
                    <a:pt x="478" y="4"/>
                  </a:lnTo>
                  <a:lnTo>
                    <a:pt x="542" y="10"/>
                  </a:lnTo>
                  <a:lnTo>
                    <a:pt x="602" y="20"/>
                  </a:lnTo>
                  <a:lnTo>
                    <a:pt x="654" y="34"/>
                  </a:lnTo>
                  <a:lnTo>
                    <a:pt x="702" y="50"/>
                  </a:lnTo>
                  <a:lnTo>
                    <a:pt x="744" y="69"/>
                  </a:lnTo>
                  <a:lnTo>
                    <a:pt x="778" y="92"/>
                  </a:lnTo>
                  <a:lnTo>
                    <a:pt x="802" y="116"/>
                  </a:lnTo>
                  <a:lnTo>
                    <a:pt x="818" y="141"/>
                  </a:lnTo>
                  <a:lnTo>
                    <a:pt x="824" y="168"/>
                  </a:lnTo>
                  <a:close/>
                </a:path>
              </a:pathLst>
            </a:custGeom>
            <a:solidFill>
              <a:srgbClr val="D36BC6"/>
            </a:solidFill>
            <a:ln w="0">
              <a:solidFill>
                <a:srgbClr val="D36BC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34"/>
            <p:cNvSpPr>
              <a:spLocks noChangeAspect="1" noEditPoints="1"/>
            </p:cNvSpPr>
            <p:nvPr/>
          </p:nvSpPr>
          <p:spPr bwMode="auto">
            <a:xfrm>
              <a:off x="5081" y="2586"/>
              <a:ext cx="828" cy="341"/>
            </a:xfrm>
            <a:custGeom>
              <a:avLst/>
              <a:gdLst/>
              <a:ahLst/>
              <a:cxnLst>
                <a:cxn ang="0">
                  <a:pos x="820" y="192"/>
                </a:cxn>
                <a:cxn ang="0">
                  <a:pos x="792" y="235"/>
                </a:cxn>
                <a:cxn ang="0">
                  <a:pos x="738" y="272"/>
                </a:cxn>
                <a:cxn ang="0">
                  <a:pos x="656" y="304"/>
                </a:cxn>
                <a:cxn ang="0">
                  <a:pos x="544" y="328"/>
                </a:cxn>
                <a:cxn ang="0">
                  <a:pos x="413" y="336"/>
                </a:cxn>
                <a:cxn ang="0">
                  <a:pos x="284" y="328"/>
                </a:cxn>
                <a:cxn ang="0">
                  <a:pos x="172" y="304"/>
                </a:cxn>
                <a:cxn ang="0">
                  <a:pos x="90" y="272"/>
                </a:cxn>
                <a:cxn ang="0">
                  <a:pos x="36" y="235"/>
                </a:cxn>
                <a:cxn ang="0">
                  <a:pos x="8" y="192"/>
                </a:cxn>
                <a:cxn ang="0">
                  <a:pos x="8" y="147"/>
                </a:cxn>
                <a:cxn ang="0">
                  <a:pos x="36" y="105"/>
                </a:cxn>
                <a:cxn ang="0">
                  <a:pos x="90" y="69"/>
                </a:cxn>
                <a:cxn ang="0">
                  <a:pos x="172" y="37"/>
                </a:cxn>
                <a:cxn ang="0">
                  <a:pos x="284" y="13"/>
                </a:cxn>
                <a:cxn ang="0">
                  <a:pos x="413" y="3"/>
                </a:cxn>
                <a:cxn ang="0">
                  <a:pos x="544" y="13"/>
                </a:cxn>
                <a:cxn ang="0">
                  <a:pos x="656" y="37"/>
                </a:cxn>
                <a:cxn ang="0">
                  <a:pos x="738" y="69"/>
                </a:cxn>
                <a:cxn ang="0">
                  <a:pos x="792" y="105"/>
                </a:cxn>
                <a:cxn ang="0">
                  <a:pos x="820" y="147"/>
                </a:cxn>
                <a:cxn ang="0">
                  <a:pos x="828" y="169"/>
                </a:cxn>
                <a:cxn ang="0">
                  <a:pos x="812" y="125"/>
                </a:cxn>
                <a:cxn ang="0">
                  <a:pos x="770" y="83"/>
                </a:cxn>
                <a:cxn ang="0">
                  <a:pos x="706" y="49"/>
                </a:cxn>
                <a:cxn ang="0">
                  <a:pos x="604" y="19"/>
                </a:cxn>
                <a:cxn ang="0">
                  <a:pos x="480" y="1"/>
                </a:cxn>
                <a:cxn ang="0">
                  <a:pos x="348" y="1"/>
                </a:cxn>
                <a:cxn ang="0">
                  <a:pos x="224" y="19"/>
                </a:cxn>
                <a:cxn ang="0">
                  <a:pos x="122" y="49"/>
                </a:cxn>
                <a:cxn ang="0">
                  <a:pos x="58" y="83"/>
                </a:cxn>
                <a:cxn ang="0">
                  <a:pos x="16" y="125"/>
                </a:cxn>
                <a:cxn ang="0">
                  <a:pos x="0" y="169"/>
                </a:cxn>
                <a:cxn ang="0">
                  <a:pos x="16" y="216"/>
                </a:cxn>
                <a:cxn ang="0">
                  <a:pos x="58" y="256"/>
                </a:cxn>
                <a:cxn ang="0">
                  <a:pos x="122" y="291"/>
                </a:cxn>
                <a:cxn ang="0">
                  <a:pos x="224" y="321"/>
                </a:cxn>
                <a:cxn ang="0">
                  <a:pos x="348" y="337"/>
                </a:cxn>
                <a:cxn ang="0">
                  <a:pos x="480" y="337"/>
                </a:cxn>
                <a:cxn ang="0">
                  <a:pos x="604" y="321"/>
                </a:cxn>
                <a:cxn ang="0">
                  <a:pos x="706" y="291"/>
                </a:cxn>
                <a:cxn ang="0">
                  <a:pos x="770" y="256"/>
                </a:cxn>
                <a:cxn ang="0">
                  <a:pos x="812" y="216"/>
                </a:cxn>
                <a:cxn ang="0">
                  <a:pos x="828" y="169"/>
                </a:cxn>
              </a:cxnLst>
              <a:rect l="0" t="0" r="r" b="b"/>
              <a:pathLst>
                <a:path w="828" h="341">
                  <a:moveTo>
                    <a:pt x="823" y="169"/>
                  </a:moveTo>
                  <a:lnTo>
                    <a:pt x="820" y="192"/>
                  </a:lnTo>
                  <a:lnTo>
                    <a:pt x="808" y="214"/>
                  </a:lnTo>
                  <a:lnTo>
                    <a:pt x="792" y="235"/>
                  </a:lnTo>
                  <a:lnTo>
                    <a:pt x="768" y="254"/>
                  </a:lnTo>
                  <a:lnTo>
                    <a:pt x="738" y="272"/>
                  </a:lnTo>
                  <a:lnTo>
                    <a:pt x="704" y="288"/>
                  </a:lnTo>
                  <a:lnTo>
                    <a:pt x="656" y="304"/>
                  </a:lnTo>
                  <a:lnTo>
                    <a:pt x="602" y="318"/>
                  </a:lnTo>
                  <a:lnTo>
                    <a:pt x="544" y="328"/>
                  </a:lnTo>
                  <a:lnTo>
                    <a:pt x="480" y="334"/>
                  </a:lnTo>
                  <a:lnTo>
                    <a:pt x="413" y="336"/>
                  </a:lnTo>
                  <a:lnTo>
                    <a:pt x="348" y="334"/>
                  </a:lnTo>
                  <a:lnTo>
                    <a:pt x="284" y="328"/>
                  </a:lnTo>
                  <a:lnTo>
                    <a:pt x="226" y="318"/>
                  </a:lnTo>
                  <a:lnTo>
                    <a:pt x="172" y="304"/>
                  </a:lnTo>
                  <a:lnTo>
                    <a:pt x="124" y="288"/>
                  </a:lnTo>
                  <a:lnTo>
                    <a:pt x="90" y="272"/>
                  </a:lnTo>
                  <a:lnTo>
                    <a:pt x="60" y="254"/>
                  </a:lnTo>
                  <a:lnTo>
                    <a:pt x="36" y="235"/>
                  </a:lnTo>
                  <a:lnTo>
                    <a:pt x="20" y="214"/>
                  </a:lnTo>
                  <a:lnTo>
                    <a:pt x="8" y="192"/>
                  </a:lnTo>
                  <a:lnTo>
                    <a:pt x="5" y="169"/>
                  </a:lnTo>
                  <a:lnTo>
                    <a:pt x="8" y="147"/>
                  </a:lnTo>
                  <a:lnTo>
                    <a:pt x="20" y="126"/>
                  </a:lnTo>
                  <a:lnTo>
                    <a:pt x="36" y="105"/>
                  </a:lnTo>
                  <a:lnTo>
                    <a:pt x="60" y="86"/>
                  </a:lnTo>
                  <a:lnTo>
                    <a:pt x="90" y="69"/>
                  </a:lnTo>
                  <a:lnTo>
                    <a:pt x="124" y="53"/>
                  </a:lnTo>
                  <a:lnTo>
                    <a:pt x="172" y="37"/>
                  </a:lnTo>
                  <a:lnTo>
                    <a:pt x="226" y="22"/>
                  </a:lnTo>
                  <a:lnTo>
                    <a:pt x="284" y="13"/>
                  </a:lnTo>
                  <a:lnTo>
                    <a:pt x="348" y="6"/>
                  </a:lnTo>
                  <a:lnTo>
                    <a:pt x="413" y="3"/>
                  </a:lnTo>
                  <a:lnTo>
                    <a:pt x="480" y="6"/>
                  </a:lnTo>
                  <a:lnTo>
                    <a:pt x="544" y="13"/>
                  </a:lnTo>
                  <a:lnTo>
                    <a:pt x="602" y="22"/>
                  </a:lnTo>
                  <a:lnTo>
                    <a:pt x="656" y="37"/>
                  </a:lnTo>
                  <a:lnTo>
                    <a:pt x="704" y="53"/>
                  </a:lnTo>
                  <a:lnTo>
                    <a:pt x="738" y="69"/>
                  </a:lnTo>
                  <a:lnTo>
                    <a:pt x="768" y="86"/>
                  </a:lnTo>
                  <a:lnTo>
                    <a:pt x="792" y="105"/>
                  </a:lnTo>
                  <a:lnTo>
                    <a:pt x="808" y="126"/>
                  </a:lnTo>
                  <a:lnTo>
                    <a:pt x="820" y="147"/>
                  </a:lnTo>
                  <a:lnTo>
                    <a:pt x="823" y="169"/>
                  </a:lnTo>
                  <a:close/>
                  <a:moveTo>
                    <a:pt x="828" y="169"/>
                  </a:moveTo>
                  <a:lnTo>
                    <a:pt x="823" y="147"/>
                  </a:lnTo>
                  <a:lnTo>
                    <a:pt x="812" y="125"/>
                  </a:lnTo>
                  <a:lnTo>
                    <a:pt x="794" y="104"/>
                  </a:lnTo>
                  <a:lnTo>
                    <a:pt x="770" y="83"/>
                  </a:lnTo>
                  <a:lnTo>
                    <a:pt x="741" y="65"/>
                  </a:lnTo>
                  <a:lnTo>
                    <a:pt x="706" y="49"/>
                  </a:lnTo>
                  <a:lnTo>
                    <a:pt x="658" y="32"/>
                  </a:lnTo>
                  <a:lnTo>
                    <a:pt x="604" y="19"/>
                  </a:lnTo>
                  <a:lnTo>
                    <a:pt x="544" y="8"/>
                  </a:lnTo>
                  <a:lnTo>
                    <a:pt x="480" y="1"/>
                  </a:lnTo>
                  <a:lnTo>
                    <a:pt x="413" y="0"/>
                  </a:lnTo>
                  <a:lnTo>
                    <a:pt x="348" y="1"/>
                  </a:lnTo>
                  <a:lnTo>
                    <a:pt x="284" y="8"/>
                  </a:lnTo>
                  <a:lnTo>
                    <a:pt x="224" y="19"/>
                  </a:lnTo>
                  <a:lnTo>
                    <a:pt x="170" y="32"/>
                  </a:lnTo>
                  <a:lnTo>
                    <a:pt x="122" y="49"/>
                  </a:lnTo>
                  <a:lnTo>
                    <a:pt x="87" y="65"/>
                  </a:lnTo>
                  <a:lnTo>
                    <a:pt x="58" y="83"/>
                  </a:lnTo>
                  <a:lnTo>
                    <a:pt x="34" y="104"/>
                  </a:lnTo>
                  <a:lnTo>
                    <a:pt x="16" y="125"/>
                  </a:lnTo>
                  <a:lnTo>
                    <a:pt x="5" y="147"/>
                  </a:lnTo>
                  <a:lnTo>
                    <a:pt x="0" y="169"/>
                  </a:lnTo>
                  <a:lnTo>
                    <a:pt x="5" y="193"/>
                  </a:lnTo>
                  <a:lnTo>
                    <a:pt x="16" y="216"/>
                  </a:lnTo>
                  <a:lnTo>
                    <a:pt x="34" y="237"/>
                  </a:lnTo>
                  <a:lnTo>
                    <a:pt x="58" y="256"/>
                  </a:lnTo>
                  <a:lnTo>
                    <a:pt x="87" y="275"/>
                  </a:lnTo>
                  <a:lnTo>
                    <a:pt x="122" y="291"/>
                  </a:lnTo>
                  <a:lnTo>
                    <a:pt x="170" y="307"/>
                  </a:lnTo>
                  <a:lnTo>
                    <a:pt x="224" y="321"/>
                  </a:lnTo>
                  <a:lnTo>
                    <a:pt x="284" y="331"/>
                  </a:lnTo>
                  <a:lnTo>
                    <a:pt x="348" y="337"/>
                  </a:lnTo>
                  <a:lnTo>
                    <a:pt x="413" y="341"/>
                  </a:lnTo>
                  <a:lnTo>
                    <a:pt x="480" y="337"/>
                  </a:lnTo>
                  <a:lnTo>
                    <a:pt x="544" y="331"/>
                  </a:lnTo>
                  <a:lnTo>
                    <a:pt x="604" y="321"/>
                  </a:lnTo>
                  <a:lnTo>
                    <a:pt x="658" y="307"/>
                  </a:lnTo>
                  <a:lnTo>
                    <a:pt x="706" y="291"/>
                  </a:lnTo>
                  <a:lnTo>
                    <a:pt x="741" y="275"/>
                  </a:lnTo>
                  <a:lnTo>
                    <a:pt x="770" y="256"/>
                  </a:lnTo>
                  <a:lnTo>
                    <a:pt x="794" y="237"/>
                  </a:lnTo>
                  <a:lnTo>
                    <a:pt x="812" y="216"/>
                  </a:lnTo>
                  <a:lnTo>
                    <a:pt x="823" y="193"/>
                  </a:lnTo>
                  <a:lnTo>
                    <a:pt x="828" y="16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35"/>
            <p:cNvSpPr>
              <a:spLocks noChangeAspect="1"/>
            </p:cNvSpPr>
            <p:nvPr/>
          </p:nvSpPr>
          <p:spPr bwMode="auto">
            <a:xfrm>
              <a:off x="5254" y="2430"/>
              <a:ext cx="13" cy="20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11" y="20"/>
                </a:cxn>
                <a:cxn ang="0">
                  <a:pos x="7" y="13"/>
                </a:cxn>
                <a:cxn ang="0">
                  <a:pos x="0" y="13"/>
                </a:cxn>
                <a:cxn ang="0">
                  <a:pos x="13" y="0"/>
                </a:cxn>
              </a:cxnLst>
              <a:rect l="0" t="0" r="r" b="b"/>
              <a:pathLst>
                <a:path w="13" h="20">
                  <a:moveTo>
                    <a:pt x="13" y="0"/>
                  </a:moveTo>
                  <a:lnTo>
                    <a:pt x="11" y="20"/>
                  </a:lnTo>
                  <a:lnTo>
                    <a:pt x="7" y="13"/>
                  </a:lnTo>
                  <a:lnTo>
                    <a:pt x="0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36"/>
            <p:cNvSpPr>
              <a:spLocks noChangeAspect="1" noEditPoints="1"/>
            </p:cNvSpPr>
            <p:nvPr/>
          </p:nvSpPr>
          <p:spPr bwMode="auto">
            <a:xfrm>
              <a:off x="5152" y="2214"/>
              <a:ext cx="222" cy="447"/>
            </a:xfrm>
            <a:custGeom>
              <a:avLst/>
              <a:gdLst/>
              <a:ahLst/>
              <a:cxnLst>
                <a:cxn ang="0">
                  <a:pos x="113" y="215"/>
                </a:cxn>
                <a:cxn ang="0">
                  <a:pos x="110" y="236"/>
                </a:cxn>
                <a:cxn ang="0">
                  <a:pos x="113" y="236"/>
                </a:cxn>
                <a:cxn ang="0">
                  <a:pos x="113" y="234"/>
                </a:cxn>
                <a:cxn ang="0">
                  <a:pos x="110" y="229"/>
                </a:cxn>
                <a:cxn ang="0">
                  <a:pos x="109" y="228"/>
                </a:cxn>
                <a:cxn ang="0">
                  <a:pos x="109" y="228"/>
                </a:cxn>
                <a:cxn ang="0">
                  <a:pos x="102" y="228"/>
                </a:cxn>
                <a:cxn ang="0">
                  <a:pos x="102" y="229"/>
                </a:cxn>
                <a:cxn ang="0">
                  <a:pos x="102" y="231"/>
                </a:cxn>
                <a:cxn ang="0">
                  <a:pos x="117" y="216"/>
                </a:cxn>
                <a:cxn ang="0">
                  <a:pos x="115" y="216"/>
                </a:cxn>
                <a:cxn ang="0">
                  <a:pos x="113" y="215"/>
                </a:cxn>
                <a:cxn ang="0">
                  <a:pos x="113" y="215"/>
                </a:cxn>
                <a:cxn ang="0">
                  <a:pos x="101" y="228"/>
                </a:cxn>
                <a:cxn ang="0">
                  <a:pos x="97" y="231"/>
                </a:cxn>
                <a:cxn ang="0">
                  <a:pos x="102" y="231"/>
                </a:cxn>
                <a:cxn ang="0">
                  <a:pos x="109" y="231"/>
                </a:cxn>
                <a:cxn ang="0">
                  <a:pos x="109" y="229"/>
                </a:cxn>
                <a:cxn ang="0">
                  <a:pos x="107" y="231"/>
                </a:cxn>
                <a:cxn ang="0">
                  <a:pos x="112" y="236"/>
                </a:cxn>
                <a:cxn ang="0">
                  <a:pos x="113" y="240"/>
                </a:cxn>
                <a:cxn ang="0">
                  <a:pos x="115" y="236"/>
                </a:cxn>
                <a:cxn ang="0">
                  <a:pos x="117" y="216"/>
                </a:cxn>
                <a:cxn ang="0">
                  <a:pos x="118" y="210"/>
                </a:cxn>
                <a:cxn ang="0">
                  <a:pos x="113" y="215"/>
                </a:cxn>
                <a:cxn ang="0">
                  <a:pos x="5" y="445"/>
                </a:cxn>
                <a:cxn ang="0">
                  <a:pos x="221" y="4"/>
                </a:cxn>
                <a:cxn ang="0">
                  <a:pos x="222" y="2"/>
                </a:cxn>
                <a:cxn ang="0">
                  <a:pos x="219" y="0"/>
                </a:cxn>
                <a:cxn ang="0">
                  <a:pos x="217" y="2"/>
                </a:cxn>
                <a:cxn ang="0">
                  <a:pos x="1" y="444"/>
                </a:cxn>
                <a:cxn ang="0">
                  <a:pos x="0" y="445"/>
                </a:cxn>
                <a:cxn ang="0">
                  <a:pos x="3" y="447"/>
                </a:cxn>
                <a:cxn ang="0">
                  <a:pos x="5" y="445"/>
                </a:cxn>
              </a:cxnLst>
              <a:rect l="0" t="0" r="r" b="b"/>
              <a:pathLst>
                <a:path w="222" h="447">
                  <a:moveTo>
                    <a:pt x="113" y="215"/>
                  </a:moveTo>
                  <a:lnTo>
                    <a:pt x="110" y="236"/>
                  </a:lnTo>
                  <a:lnTo>
                    <a:pt x="113" y="236"/>
                  </a:lnTo>
                  <a:lnTo>
                    <a:pt x="113" y="234"/>
                  </a:lnTo>
                  <a:lnTo>
                    <a:pt x="110" y="229"/>
                  </a:lnTo>
                  <a:lnTo>
                    <a:pt x="109" y="228"/>
                  </a:lnTo>
                  <a:lnTo>
                    <a:pt x="109" y="228"/>
                  </a:lnTo>
                  <a:lnTo>
                    <a:pt x="102" y="228"/>
                  </a:lnTo>
                  <a:lnTo>
                    <a:pt x="102" y="229"/>
                  </a:lnTo>
                  <a:lnTo>
                    <a:pt x="102" y="231"/>
                  </a:lnTo>
                  <a:lnTo>
                    <a:pt x="117" y="216"/>
                  </a:lnTo>
                  <a:lnTo>
                    <a:pt x="115" y="216"/>
                  </a:lnTo>
                  <a:lnTo>
                    <a:pt x="113" y="215"/>
                  </a:lnTo>
                  <a:close/>
                  <a:moveTo>
                    <a:pt x="113" y="215"/>
                  </a:moveTo>
                  <a:lnTo>
                    <a:pt x="101" y="228"/>
                  </a:lnTo>
                  <a:lnTo>
                    <a:pt x="97" y="231"/>
                  </a:lnTo>
                  <a:lnTo>
                    <a:pt x="102" y="231"/>
                  </a:lnTo>
                  <a:lnTo>
                    <a:pt x="109" y="231"/>
                  </a:lnTo>
                  <a:lnTo>
                    <a:pt x="109" y="229"/>
                  </a:lnTo>
                  <a:lnTo>
                    <a:pt x="107" y="231"/>
                  </a:lnTo>
                  <a:lnTo>
                    <a:pt x="112" y="236"/>
                  </a:lnTo>
                  <a:lnTo>
                    <a:pt x="113" y="240"/>
                  </a:lnTo>
                  <a:lnTo>
                    <a:pt x="115" y="236"/>
                  </a:lnTo>
                  <a:lnTo>
                    <a:pt x="117" y="216"/>
                  </a:lnTo>
                  <a:lnTo>
                    <a:pt x="118" y="210"/>
                  </a:lnTo>
                  <a:lnTo>
                    <a:pt x="113" y="215"/>
                  </a:lnTo>
                  <a:close/>
                  <a:moveTo>
                    <a:pt x="5" y="445"/>
                  </a:moveTo>
                  <a:lnTo>
                    <a:pt x="221" y="4"/>
                  </a:lnTo>
                  <a:lnTo>
                    <a:pt x="222" y="2"/>
                  </a:lnTo>
                  <a:lnTo>
                    <a:pt x="219" y="0"/>
                  </a:lnTo>
                  <a:lnTo>
                    <a:pt x="217" y="2"/>
                  </a:lnTo>
                  <a:lnTo>
                    <a:pt x="1" y="444"/>
                  </a:lnTo>
                  <a:lnTo>
                    <a:pt x="0" y="445"/>
                  </a:lnTo>
                  <a:lnTo>
                    <a:pt x="3" y="447"/>
                  </a:lnTo>
                  <a:lnTo>
                    <a:pt x="5" y="44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37"/>
            <p:cNvSpPr>
              <a:spLocks noChangeAspect="1"/>
            </p:cNvSpPr>
            <p:nvPr/>
          </p:nvSpPr>
          <p:spPr bwMode="auto">
            <a:xfrm>
              <a:off x="5725" y="2427"/>
              <a:ext cx="14" cy="19"/>
            </a:xfrm>
            <a:custGeom>
              <a:avLst/>
              <a:gdLst/>
              <a:ahLst/>
              <a:cxnLst>
                <a:cxn ang="0">
                  <a:pos x="14" y="19"/>
                </a:cxn>
                <a:cxn ang="0">
                  <a:pos x="0" y="5"/>
                </a:cxn>
                <a:cxn ang="0">
                  <a:pos x="6" y="5"/>
                </a:cxn>
                <a:cxn ang="0">
                  <a:pos x="11" y="0"/>
                </a:cxn>
                <a:cxn ang="0">
                  <a:pos x="14" y="19"/>
                </a:cxn>
              </a:cxnLst>
              <a:rect l="0" t="0" r="r" b="b"/>
              <a:pathLst>
                <a:path w="14" h="19">
                  <a:moveTo>
                    <a:pt x="14" y="19"/>
                  </a:moveTo>
                  <a:lnTo>
                    <a:pt x="0" y="5"/>
                  </a:lnTo>
                  <a:lnTo>
                    <a:pt x="6" y="5"/>
                  </a:lnTo>
                  <a:lnTo>
                    <a:pt x="11" y="0"/>
                  </a:lnTo>
                  <a:lnTo>
                    <a:pt x="14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38"/>
            <p:cNvSpPr>
              <a:spLocks noChangeAspect="1" noEditPoints="1"/>
            </p:cNvSpPr>
            <p:nvPr/>
          </p:nvSpPr>
          <p:spPr bwMode="auto">
            <a:xfrm>
              <a:off x="5627" y="2214"/>
              <a:ext cx="214" cy="447"/>
            </a:xfrm>
            <a:custGeom>
              <a:avLst/>
              <a:gdLst/>
              <a:ahLst/>
              <a:cxnLst>
                <a:cxn ang="0">
                  <a:pos x="112" y="231"/>
                </a:cxn>
                <a:cxn ang="0">
                  <a:pos x="99" y="216"/>
                </a:cxn>
                <a:cxn ang="0">
                  <a:pos x="98" y="218"/>
                </a:cxn>
                <a:cxn ang="0">
                  <a:pos x="98" y="220"/>
                </a:cxn>
                <a:cxn ang="0">
                  <a:pos x="104" y="220"/>
                </a:cxn>
                <a:cxn ang="0">
                  <a:pos x="106" y="220"/>
                </a:cxn>
                <a:cxn ang="0">
                  <a:pos x="106" y="220"/>
                </a:cxn>
                <a:cxn ang="0">
                  <a:pos x="110" y="215"/>
                </a:cxn>
                <a:cxn ang="0">
                  <a:pos x="109" y="213"/>
                </a:cxn>
                <a:cxn ang="0">
                  <a:pos x="107" y="213"/>
                </a:cxn>
                <a:cxn ang="0">
                  <a:pos x="109" y="232"/>
                </a:cxn>
                <a:cxn ang="0">
                  <a:pos x="112" y="232"/>
                </a:cxn>
                <a:cxn ang="0">
                  <a:pos x="112" y="231"/>
                </a:cxn>
                <a:cxn ang="0">
                  <a:pos x="114" y="232"/>
                </a:cxn>
                <a:cxn ang="0">
                  <a:pos x="110" y="213"/>
                </a:cxn>
                <a:cxn ang="0">
                  <a:pos x="110" y="208"/>
                </a:cxn>
                <a:cxn ang="0">
                  <a:pos x="107" y="212"/>
                </a:cxn>
                <a:cxn ang="0">
                  <a:pos x="102" y="218"/>
                </a:cxn>
                <a:cxn ang="0">
                  <a:pos x="104" y="218"/>
                </a:cxn>
                <a:cxn ang="0">
                  <a:pos x="104" y="216"/>
                </a:cxn>
                <a:cxn ang="0">
                  <a:pos x="98" y="216"/>
                </a:cxn>
                <a:cxn ang="0">
                  <a:pos x="93" y="216"/>
                </a:cxn>
                <a:cxn ang="0">
                  <a:pos x="96" y="220"/>
                </a:cxn>
                <a:cxn ang="0">
                  <a:pos x="110" y="234"/>
                </a:cxn>
                <a:cxn ang="0">
                  <a:pos x="114" y="237"/>
                </a:cxn>
                <a:cxn ang="0">
                  <a:pos x="114" y="232"/>
                </a:cxn>
                <a:cxn ang="0">
                  <a:pos x="214" y="444"/>
                </a:cxn>
                <a:cxn ang="0">
                  <a:pos x="5" y="2"/>
                </a:cxn>
                <a:cxn ang="0">
                  <a:pos x="3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10" y="445"/>
                </a:cxn>
                <a:cxn ang="0">
                  <a:pos x="211" y="447"/>
                </a:cxn>
                <a:cxn ang="0">
                  <a:pos x="214" y="445"/>
                </a:cxn>
                <a:cxn ang="0">
                  <a:pos x="214" y="444"/>
                </a:cxn>
              </a:cxnLst>
              <a:rect l="0" t="0" r="r" b="b"/>
              <a:pathLst>
                <a:path w="214" h="447">
                  <a:moveTo>
                    <a:pt x="112" y="231"/>
                  </a:moveTo>
                  <a:lnTo>
                    <a:pt x="99" y="216"/>
                  </a:lnTo>
                  <a:lnTo>
                    <a:pt x="98" y="218"/>
                  </a:lnTo>
                  <a:lnTo>
                    <a:pt x="98" y="220"/>
                  </a:lnTo>
                  <a:lnTo>
                    <a:pt x="104" y="220"/>
                  </a:lnTo>
                  <a:lnTo>
                    <a:pt x="106" y="220"/>
                  </a:lnTo>
                  <a:lnTo>
                    <a:pt x="106" y="220"/>
                  </a:lnTo>
                  <a:lnTo>
                    <a:pt x="110" y="215"/>
                  </a:lnTo>
                  <a:lnTo>
                    <a:pt x="109" y="213"/>
                  </a:lnTo>
                  <a:lnTo>
                    <a:pt x="107" y="213"/>
                  </a:lnTo>
                  <a:lnTo>
                    <a:pt x="109" y="232"/>
                  </a:lnTo>
                  <a:lnTo>
                    <a:pt x="112" y="232"/>
                  </a:lnTo>
                  <a:lnTo>
                    <a:pt x="112" y="231"/>
                  </a:lnTo>
                  <a:close/>
                  <a:moveTo>
                    <a:pt x="114" y="232"/>
                  </a:moveTo>
                  <a:lnTo>
                    <a:pt x="110" y="213"/>
                  </a:lnTo>
                  <a:lnTo>
                    <a:pt x="110" y="208"/>
                  </a:lnTo>
                  <a:lnTo>
                    <a:pt x="107" y="212"/>
                  </a:lnTo>
                  <a:lnTo>
                    <a:pt x="102" y="218"/>
                  </a:lnTo>
                  <a:lnTo>
                    <a:pt x="104" y="218"/>
                  </a:lnTo>
                  <a:lnTo>
                    <a:pt x="104" y="216"/>
                  </a:lnTo>
                  <a:lnTo>
                    <a:pt x="98" y="216"/>
                  </a:lnTo>
                  <a:lnTo>
                    <a:pt x="93" y="216"/>
                  </a:lnTo>
                  <a:lnTo>
                    <a:pt x="96" y="220"/>
                  </a:lnTo>
                  <a:lnTo>
                    <a:pt x="110" y="234"/>
                  </a:lnTo>
                  <a:lnTo>
                    <a:pt x="114" y="237"/>
                  </a:lnTo>
                  <a:lnTo>
                    <a:pt x="114" y="232"/>
                  </a:lnTo>
                  <a:close/>
                  <a:moveTo>
                    <a:pt x="214" y="444"/>
                  </a:moveTo>
                  <a:lnTo>
                    <a:pt x="5" y="2"/>
                  </a:lnTo>
                  <a:lnTo>
                    <a:pt x="3" y="0"/>
                  </a:lnTo>
                  <a:lnTo>
                    <a:pt x="0" y="2"/>
                  </a:lnTo>
                  <a:lnTo>
                    <a:pt x="2" y="4"/>
                  </a:lnTo>
                  <a:lnTo>
                    <a:pt x="210" y="445"/>
                  </a:lnTo>
                  <a:lnTo>
                    <a:pt x="211" y="447"/>
                  </a:lnTo>
                  <a:lnTo>
                    <a:pt x="214" y="445"/>
                  </a:lnTo>
                  <a:lnTo>
                    <a:pt x="214" y="44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39"/>
            <p:cNvSpPr>
              <a:spLocks noChangeAspect="1"/>
            </p:cNvSpPr>
            <p:nvPr/>
          </p:nvSpPr>
          <p:spPr bwMode="auto">
            <a:xfrm>
              <a:off x="4716" y="2744"/>
              <a:ext cx="56" cy="39"/>
            </a:xfrm>
            <a:custGeom>
              <a:avLst/>
              <a:gdLst/>
              <a:ahLst/>
              <a:cxnLst>
                <a:cxn ang="0">
                  <a:pos x="56" y="19"/>
                </a:cxn>
                <a:cxn ang="0">
                  <a:pos x="0" y="39"/>
                </a:cxn>
                <a:cxn ang="0">
                  <a:pos x="10" y="19"/>
                </a:cxn>
                <a:cxn ang="0">
                  <a:pos x="0" y="0"/>
                </a:cxn>
                <a:cxn ang="0">
                  <a:pos x="56" y="19"/>
                </a:cxn>
              </a:cxnLst>
              <a:rect l="0" t="0" r="r" b="b"/>
              <a:pathLst>
                <a:path w="56" h="39">
                  <a:moveTo>
                    <a:pt x="56" y="19"/>
                  </a:moveTo>
                  <a:lnTo>
                    <a:pt x="0" y="39"/>
                  </a:lnTo>
                  <a:lnTo>
                    <a:pt x="10" y="19"/>
                  </a:lnTo>
                  <a:lnTo>
                    <a:pt x="0" y="0"/>
                  </a:lnTo>
                  <a:lnTo>
                    <a:pt x="56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40"/>
            <p:cNvSpPr>
              <a:spLocks noChangeAspect="1" noEditPoints="1"/>
            </p:cNvSpPr>
            <p:nvPr/>
          </p:nvSpPr>
          <p:spPr bwMode="auto">
            <a:xfrm>
              <a:off x="4409" y="2735"/>
              <a:ext cx="672" cy="57"/>
            </a:xfrm>
            <a:custGeom>
              <a:avLst/>
              <a:gdLst/>
              <a:ahLst/>
              <a:cxnLst>
                <a:cxn ang="0">
                  <a:pos x="362" y="24"/>
                </a:cxn>
                <a:cxn ang="0">
                  <a:pos x="306" y="41"/>
                </a:cxn>
                <a:cxn ang="0">
                  <a:pos x="307" y="48"/>
                </a:cxn>
                <a:cxn ang="0">
                  <a:pos x="314" y="49"/>
                </a:cxn>
                <a:cxn ang="0">
                  <a:pos x="322" y="32"/>
                </a:cxn>
                <a:cxn ang="0">
                  <a:pos x="323" y="28"/>
                </a:cxn>
                <a:cxn ang="0">
                  <a:pos x="322" y="27"/>
                </a:cxn>
                <a:cxn ang="0">
                  <a:pos x="314" y="8"/>
                </a:cxn>
                <a:cxn ang="0">
                  <a:pos x="307" y="9"/>
                </a:cxn>
                <a:cxn ang="0">
                  <a:pos x="306" y="16"/>
                </a:cxn>
                <a:cxn ang="0">
                  <a:pos x="362" y="33"/>
                </a:cxn>
                <a:cxn ang="0">
                  <a:pos x="363" y="28"/>
                </a:cxn>
                <a:cxn ang="0">
                  <a:pos x="362" y="24"/>
                </a:cxn>
                <a:cxn ang="0">
                  <a:pos x="367" y="24"/>
                </a:cxn>
                <a:cxn ang="0">
                  <a:pos x="309" y="4"/>
                </a:cxn>
                <a:cxn ang="0">
                  <a:pos x="296" y="0"/>
                </a:cxn>
                <a:cxn ang="0">
                  <a:pos x="303" y="12"/>
                </a:cxn>
                <a:cxn ang="0">
                  <a:pos x="312" y="32"/>
                </a:cxn>
                <a:cxn ang="0">
                  <a:pos x="317" y="28"/>
                </a:cxn>
                <a:cxn ang="0">
                  <a:pos x="312" y="27"/>
                </a:cxn>
                <a:cxn ang="0">
                  <a:pos x="303" y="44"/>
                </a:cxn>
                <a:cxn ang="0">
                  <a:pos x="296" y="57"/>
                </a:cxn>
                <a:cxn ang="0">
                  <a:pos x="309" y="52"/>
                </a:cxn>
                <a:cxn ang="0">
                  <a:pos x="367" y="33"/>
                </a:cxn>
                <a:cxn ang="0">
                  <a:pos x="383" y="28"/>
                </a:cxn>
                <a:cxn ang="0">
                  <a:pos x="367" y="24"/>
                </a:cxn>
                <a:cxn ang="0">
                  <a:pos x="5" y="35"/>
                </a:cxn>
                <a:cxn ang="0">
                  <a:pos x="668" y="35"/>
                </a:cxn>
                <a:cxn ang="0">
                  <a:pos x="672" y="35"/>
                </a:cxn>
                <a:cxn ang="0">
                  <a:pos x="672" y="24"/>
                </a:cxn>
                <a:cxn ang="0">
                  <a:pos x="668" y="24"/>
                </a:cxn>
                <a:cxn ang="0">
                  <a:pos x="5" y="24"/>
                </a:cxn>
                <a:cxn ang="0">
                  <a:pos x="0" y="24"/>
                </a:cxn>
                <a:cxn ang="0">
                  <a:pos x="0" y="35"/>
                </a:cxn>
                <a:cxn ang="0">
                  <a:pos x="5" y="35"/>
                </a:cxn>
              </a:cxnLst>
              <a:rect l="0" t="0" r="r" b="b"/>
              <a:pathLst>
                <a:path w="672" h="57">
                  <a:moveTo>
                    <a:pt x="362" y="24"/>
                  </a:moveTo>
                  <a:lnTo>
                    <a:pt x="306" y="41"/>
                  </a:lnTo>
                  <a:lnTo>
                    <a:pt x="307" y="48"/>
                  </a:lnTo>
                  <a:lnTo>
                    <a:pt x="314" y="49"/>
                  </a:lnTo>
                  <a:lnTo>
                    <a:pt x="322" y="32"/>
                  </a:lnTo>
                  <a:lnTo>
                    <a:pt x="323" y="28"/>
                  </a:lnTo>
                  <a:lnTo>
                    <a:pt x="322" y="27"/>
                  </a:lnTo>
                  <a:lnTo>
                    <a:pt x="314" y="8"/>
                  </a:lnTo>
                  <a:lnTo>
                    <a:pt x="307" y="9"/>
                  </a:lnTo>
                  <a:lnTo>
                    <a:pt x="306" y="16"/>
                  </a:lnTo>
                  <a:lnTo>
                    <a:pt x="362" y="33"/>
                  </a:lnTo>
                  <a:lnTo>
                    <a:pt x="363" y="28"/>
                  </a:lnTo>
                  <a:lnTo>
                    <a:pt x="362" y="24"/>
                  </a:lnTo>
                  <a:close/>
                  <a:moveTo>
                    <a:pt x="367" y="24"/>
                  </a:moveTo>
                  <a:lnTo>
                    <a:pt x="309" y="4"/>
                  </a:lnTo>
                  <a:lnTo>
                    <a:pt x="296" y="0"/>
                  </a:lnTo>
                  <a:lnTo>
                    <a:pt x="303" y="12"/>
                  </a:lnTo>
                  <a:lnTo>
                    <a:pt x="312" y="32"/>
                  </a:lnTo>
                  <a:lnTo>
                    <a:pt x="317" y="28"/>
                  </a:lnTo>
                  <a:lnTo>
                    <a:pt x="312" y="27"/>
                  </a:lnTo>
                  <a:lnTo>
                    <a:pt x="303" y="44"/>
                  </a:lnTo>
                  <a:lnTo>
                    <a:pt x="296" y="57"/>
                  </a:lnTo>
                  <a:lnTo>
                    <a:pt x="309" y="52"/>
                  </a:lnTo>
                  <a:lnTo>
                    <a:pt x="367" y="33"/>
                  </a:lnTo>
                  <a:lnTo>
                    <a:pt x="383" y="28"/>
                  </a:lnTo>
                  <a:lnTo>
                    <a:pt x="367" y="24"/>
                  </a:lnTo>
                  <a:close/>
                  <a:moveTo>
                    <a:pt x="5" y="35"/>
                  </a:moveTo>
                  <a:lnTo>
                    <a:pt x="668" y="35"/>
                  </a:lnTo>
                  <a:lnTo>
                    <a:pt x="672" y="35"/>
                  </a:lnTo>
                  <a:lnTo>
                    <a:pt x="672" y="24"/>
                  </a:lnTo>
                  <a:lnTo>
                    <a:pt x="668" y="24"/>
                  </a:lnTo>
                  <a:lnTo>
                    <a:pt x="5" y="24"/>
                  </a:lnTo>
                  <a:lnTo>
                    <a:pt x="0" y="24"/>
                  </a:lnTo>
                  <a:lnTo>
                    <a:pt x="0" y="35"/>
                  </a:lnTo>
                  <a:lnTo>
                    <a:pt x="5" y="3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41"/>
            <p:cNvSpPr>
              <a:spLocks noChangeAspect="1"/>
            </p:cNvSpPr>
            <p:nvPr/>
          </p:nvSpPr>
          <p:spPr bwMode="auto">
            <a:xfrm>
              <a:off x="6213" y="2744"/>
              <a:ext cx="56" cy="39"/>
            </a:xfrm>
            <a:custGeom>
              <a:avLst/>
              <a:gdLst/>
              <a:ahLst/>
              <a:cxnLst>
                <a:cxn ang="0">
                  <a:pos x="56" y="19"/>
                </a:cxn>
                <a:cxn ang="0">
                  <a:pos x="0" y="39"/>
                </a:cxn>
                <a:cxn ang="0">
                  <a:pos x="9" y="19"/>
                </a:cxn>
                <a:cxn ang="0">
                  <a:pos x="0" y="0"/>
                </a:cxn>
                <a:cxn ang="0">
                  <a:pos x="56" y="19"/>
                </a:cxn>
              </a:cxnLst>
              <a:rect l="0" t="0" r="r" b="b"/>
              <a:pathLst>
                <a:path w="56" h="39">
                  <a:moveTo>
                    <a:pt x="56" y="19"/>
                  </a:moveTo>
                  <a:lnTo>
                    <a:pt x="0" y="39"/>
                  </a:lnTo>
                  <a:lnTo>
                    <a:pt x="9" y="19"/>
                  </a:lnTo>
                  <a:lnTo>
                    <a:pt x="0" y="0"/>
                  </a:lnTo>
                  <a:lnTo>
                    <a:pt x="56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42"/>
            <p:cNvSpPr>
              <a:spLocks noChangeAspect="1" noEditPoints="1"/>
            </p:cNvSpPr>
            <p:nvPr/>
          </p:nvSpPr>
          <p:spPr bwMode="auto">
            <a:xfrm>
              <a:off x="5904" y="2735"/>
              <a:ext cx="674" cy="57"/>
            </a:xfrm>
            <a:custGeom>
              <a:avLst/>
              <a:gdLst/>
              <a:ahLst/>
              <a:cxnLst>
                <a:cxn ang="0">
                  <a:pos x="363" y="24"/>
                </a:cxn>
                <a:cxn ang="0">
                  <a:pos x="307" y="41"/>
                </a:cxn>
                <a:cxn ang="0">
                  <a:pos x="309" y="48"/>
                </a:cxn>
                <a:cxn ang="0">
                  <a:pos x="314" y="49"/>
                </a:cxn>
                <a:cxn ang="0">
                  <a:pos x="323" y="32"/>
                </a:cxn>
                <a:cxn ang="0">
                  <a:pos x="325" y="28"/>
                </a:cxn>
                <a:cxn ang="0">
                  <a:pos x="323" y="27"/>
                </a:cxn>
                <a:cxn ang="0">
                  <a:pos x="314" y="8"/>
                </a:cxn>
                <a:cxn ang="0">
                  <a:pos x="309" y="9"/>
                </a:cxn>
                <a:cxn ang="0">
                  <a:pos x="307" y="16"/>
                </a:cxn>
                <a:cxn ang="0">
                  <a:pos x="363" y="33"/>
                </a:cxn>
                <a:cxn ang="0">
                  <a:pos x="365" y="28"/>
                </a:cxn>
                <a:cxn ang="0">
                  <a:pos x="363" y="24"/>
                </a:cxn>
                <a:cxn ang="0">
                  <a:pos x="366" y="24"/>
                </a:cxn>
                <a:cxn ang="0">
                  <a:pos x="310" y="4"/>
                </a:cxn>
                <a:cxn ang="0">
                  <a:pos x="298" y="0"/>
                </a:cxn>
                <a:cxn ang="0">
                  <a:pos x="304" y="12"/>
                </a:cxn>
                <a:cxn ang="0">
                  <a:pos x="314" y="32"/>
                </a:cxn>
                <a:cxn ang="0">
                  <a:pos x="318" y="28"/>
                </a:cxn>
                <a:cxn ang="0">
                  <a:pos x="314" y="27"/>
                </a:cxn>
                <a:cxn ang="0">
                  <a:pos x="304" y="44"/>
                </a:cxn>
                <a:cxn ang="0">
                  <a:pos x="298" y="57"/>
                </a:cxn>
                <a:cxn ang="0">
                  <a:pos x="310" y="52"/>
                </a:cxn>
                <a:cxn ang="0">
                  <a:pos x="366" y="33"/>
                </a:cxn>
                <a:cxn ang="0">
                  <a:pos x="382" y="28"/>
                </a:cxn>
                <a:cxn ang="0">
                  <a:pos x="366" y="24"/>
                </a:cxn>
                <a:cxn ang="0">
                  <a:pos x="6" y="35"/>
                </a:cxn>
                <a:cxn ang="0">
                  <a:pos x="669" y="35"/>
                </a:cxn>
                <a:cxn ang="0">
                  <a:pos x="674" y="35"/>
                </a:cxn>
                <a:cxn ang="0">
                  <a:pos x="674" y="24"/>
                </a:cxn>
                <a:cxn ang="0">
                  <a:pos x="669" y="24"/>
                </a:cxn>
                <a:cxn ang="0">
                  <a:pos x="6" y="24"/>
                </a:cxn>
                <a:cxn ang="0">
                  <a:pos x="0" y="24"/>
                </a:cxn>
                <a:cxn ang="0">
                  <a:pos x="0" y="35"/>
                </a:cxn>
                <a:cxn ang="0">
                  <a:pos x="6" y="35"/>
                </a:cxn>
              </a:cxnLst>
              <a:rect l="0" t="0" r="r" b="b"/>
              <a:pathLst>
                <a:path w="674" h="57">
                  <a:moveTo>
                    <a:pt x="363" y="24"/>
                  </a:moveTo>
                  <a:lnTo>
                    <a:pt x="307" y="41"/>
                  </a:lnTo>
                  <a:lnTo>
                    <a:pt x="309" y="48"/>
                  </a:lnTo>
                  <a:lnTo>
                    <a:pt x="314" y="49"/>
                  </a:lnTo>
                  <a:lnTo>
                    <a:pt x="323" y="32"/>
                  </a:lnTo>
                  <a:lnTo>
                    <a:pt x="325" y="28"/>
                  </a:lnTo>
                  <a:lnTo>
                    <a:pt x="323" y="27"/>
                  </a:lnTo>
                  <a:lnTo>
                    <a:pt x="314" y="8"/>
                  </a:lnTo>
                  <a:lnTo>
                    <a:pt x="309" y="9"/>
                  </a:lnTo>
                  <a:lnTo>
                    <a:pt x="307" y="16"/>
                  </a:lnTo>
                  <a:lnTo>
                    <a:pt x="363" y="33"/>
                  </a:lnTo>
                  <a:lnTo>
                    <a:pt x="365" y="28"/>
                  </a:lnTo>
                  <a:lnTo>
                    <a:pt x="363" y="24"/>
                  </a:lnTo>
                  <a:close/>
                  <a:moveTo>
                    <a:pt x="366" y="24"/>
                  </a:moveTo>
                  <a:lnTo>
                    <a:pt x="310" y="4"/>
                  </a:lnTo>
                  <a:lnTo>
                    <a:pt x="298" y="0"/>
                  </a:lnTo>
                  <a:lnTo>
                    <a:pt x="304" y="12"/>
                  </a:lnTo>
                  <a:lnTo>
                    <a:pt x="314" y="32"/>
                  </a:lnTo>
                  <a:lnTo>
                    <a:pt x="318" y="28"/>
                  </a:lnTo>
                  <a:lnTo>
                    <a:pt x="314" y="27"/>
                  </a:lnTo>
                  <a:lnTo>
                    <a:pt x="304" y="44"/>
                  </a:lnTo>
                  <a:lnTo>
                    <a:pt x="298" y="57"/>
                  </a:lnTo>
                  <a:lnTo>
                    <a:pt x="310" y="52"/>
                  </a:lnTo>
                  <a:lnTo>
                    <a:pt x="366" y="33"/>
                  </a:lnTo>
                  <a:lnTo>
                    <a:pt x="382" y="28"/>
                  </a:lnTo>
                  <a:lnTo>
                    <a:pt x="366" y="24"/>
                  </a:lnTo>
                  <a:close/>
                  <a:moveTo>
                    <a:pt x="6" y="35"/>
                  </a:moveTo>
                  <a:lnTo>
                    <a:pt x="669" y="35"/>
                  </a:lnTo>
                  <a:lnTo>
                    <a:pt x="674" y="35"/>
                  </a:lnTo>
                  <a:lnTo>
                    <a:pt x="674" y="24"/>
                  </a:lnTo>
                  <a:lnTo>
                    <a:pt x="669" y="24"/>
                  </a:lnTo>
                  <a:lnTo>
                    <a:pt x="6" y="24"/>
                  </a:lnTo>
                  <a:lnTo>
                    <a:pt x="0" y="24"/>
                  </a:lnTo>
                  <a:lnTo>
                    <a:pt x="0" y="35"/>
                  </a:lnTo>
                  <a:lnTo>
                    <a:pt x="6" y="3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pic>
        <p:nvPicPr>
          <p:cNvPr id="44" name="Picture 43" descr="txp_fi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1"/>
          <a:stretch>
            <a:fillRect/>
          </a:stretch>
        </p:blipFill>
        <p:spPr bwMode="auto">
          <a:xfrm>
            <a:off x="1594598" y="1752600"/>
            <a:ext cx="1217855" cy="194328"/>
          </a:xfrm>
          <a:prstGeom prst="rect">
            <a:avLst/>
          </a:prstGeom>
          <a:noFill/>
          <a:ln/>
          <a:effectLst/>
        </p:spPr>
      </p:pic>
      <p:pic>
        <p:nvPicPr>
          <p:cNvPr id="22" name="Picture 21" descr="txp_fi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2"/>
          <a:stretch>
            <a:fillRect/>
          </a:stretch>
        </p:blipFill>
        <p:spPr bwMode="auto">
          <a:xfrm>
            <a:off x="6249833" y="1752600"/>
            <a:ext cx="1281420" cy="195951"/>
          </a:xfrm>
          <a:prstGeom prst="rect">
            <a:avLst/>
          </a:prstGeom>
          <a:noFill/>
          <a:ln/>
          <a:effectLst/>
        </p:spPr>
      </p:pic>
      <p:pic>
        <p:nvPicPr>
          <p:cNvPr id="50" name="Picture 49" descr="txp_fi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3"/>
          <a:stretch>
            <a:fillRect/>
          </a:stretch>
        </p:blipFill>
        <p:spPr bwMode="auto">
          <a:xfrm>
            <a:off x="1715872" y="2590800"/>
            <a:ext cx="5664719" cy="265659"/>
          </a:xfrm>
          <a:prstGeom prst="rect">
            <a:avLst/>
          </a:prstGeom>
          <a:noFill/>
          <a:ln/>
          <a:effectLst/>
        </p:spPr>
      </p:pic>
      <p:grpSp>
        <p:nvGrpSpPr>
          <p:cNvPr id="3" name="Group 40"/>
          <p:cNvGrpSpPr/>
          <p:nvPr/>
        </p:nvGrpSpPr>
        <p:grpSpPr>
          <a:xfrm>
            <a:off x="1447800" y="4076700"/>
            <a:ext cx="6858000" cy="1409700"/>
            <a:chOff x="1600200" y="4806950"/>
            <a:chExt cx="6858000" cy="1409700"/>
          </a:xfrm>
        </p:grpSpPr>
        <p:sp>
          <p:nvSpPr>
            <p:cNvPr id="25" name="Text Box 7"/>
            <p:cNvSpPr txBox="1">
              <a:spLocks noChangeAspect="1" noChangeArrowheads="1"/>
            </p:cNvSpPr>
            <p:nvPr/>
          </p:nvSpPr>
          <p:spPr bwMode="auto">
            <a:xfrm>
              <a:off x="2397125" y="4806950"/>
              <a:ext cx="434975" cy="396875"/>
            </a:xfrm>
            <a:prstGeom prst="rect">
              <a:avLst/>
            </a:prstGeom>
            <a:noFill/>
            <a:ln w="31750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eaLnBrk="0" hangingPunct="0"/>
              <a:r>
                <a:rPr lang="en-US" sz="2000" dirty="0">
                  <a:solidFill>
                    <a:srgbClr val="FF0000"/>
                  </a:solidFill>
                  <a:latin typeface="Symbol" pitchFamily="18" charset="2"/>
                  <a:sym typeface="Symbol" pitchFamily="18" charset="2"/>
                </a:rPr>
                <a:t></a:t>
              </a:r>
              <a:r>
                <a:rPr lang="en-US" sz="2000" baseline="30000" dirty="0">
                  <a:solidFill>
                    <a:srgbClr val="FF0000"/>
                  </a:solidFill>
                  <a:sym typeface="Symbol" pitchFamily="18" charset="2"/>
                </a:rPr>
                <a:t>+</a:t>
              </a:r>
              <a:endParaRPr lang="it-IT" sz="2000" baseline="30000">
                <a:solidFill>
                  <a:srgbClr val="FF0000"/>
                </a:solidFill>
              </a:endParaRPr>
            </a:p>
          </p:txBody>
        </p:sp>
        <p:sp>
          <p:nvSpPr>
            <p:cNvPr id="26" name="Text Box 8"/>
            <p:cNvSpPr txBox="1">
              <a:spLocks noChangeAspect="1" noChangeArrowheads="1"/>
            </p:cNvSpPr>
            <p:nvPr/>
          </p:nvSpPr>
          <p:spPr bwMode="auto">
            <a:xfrm>
              <a:off x="2324100" y="5313363"/>
              <a:ext cx="652463" cy="396875"/>
            </a:xfrm>
            <a:prstGeom prst="rect">
              <a:avLst/>
            </a:prstGeom>
            <a:noFill/>
            <a:ln w="31750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eaLnBrk="0" hangingPunct="0"/>
              <a:r>
                <a:rPr lang="en-US" sz="2000" dirty="0">
                  <a:solidFill>
                    <a:srgbClr val="FF0000"/>
                  </a:solidFill>
                  <a:latin typeface="Symbol" pitchFamily="18" charset="2"/>
                  <a:sym typeface="Symbol" pitchFamily="18" charset="2"/>
                </a:rPr>
                <a:t></a:t>
              </a:r>
              <a:r>
                <a:rPr lang="en-US" sz="2000" baseline="30000" dirty="0">
                  <a:solidFill>
                    <a:srgbClr val="FF0000"/>
                  </a:solidFill>
                  <a:sym typeface="Symbol" pitchFamily="18" charset="2"/>
                </a:rPr>
                <a:t>+</a:t>
              </a:r>
              <a:r>
                <a:rPr lang="en-US" sz="2000" dirty="0">
                  <a:solidFill>
                    <a:srgbClr val="FF0000"/>
                  </a:solidFill>
                  <a:latin typeface="Symbol" pitchFamily="18" charset="2"/>
                  <a:sym typeface="Symbol" pitchFamily="18" charset="2"/>
                </a:rPr>
                <a:t></a:t>
              </a:r>
              <a:r>
                <a:rPr lang="en-US" sz="2000" baseline="30000" dirty="0">
                  <a:solidFill>
                    <a:srgbClr val="FF0000"/>
                  </a:solidFill>
                  <a:sym typeface="Symbol" pitchFamily="18" charset="2"/>
                </a:rPr>
                <a:t>5</a:t>
              </a:r>
              <a:endParaRPr lang="it-IT" sz="2000" baseline="30000">
                <a:solidFill>
                  <a:srgbClr val="FF0000"/>
                </a:solidFill>
              </a:endParaRPr>
            </a:p>
          </p:txBody>
        </p:sp>
        <p:sp>
          <p:nvSpPr>
            <p:cNvPr id="27" name="Text Box 9"/>
            <p:cNvSpPr txBox="1">
              <a:spLocks noChangeAspect="1" noChangeArrowheads="1"/>
            </p:cNvSpPr>
            <p:nvPr/>
          </p:nvSpPr>
          <p:spPr bwMode="auto">
            <a:xfrm>
              <a:off x="1600200" y="5313363"/>
              <a:ext cx="652463" cy="396875"/>
            </a:xfrm>
            <a:prstGeom prst="rect">
              <a:avLst/>
            </a:prstGeom>
            <a:noFill/>
            <a:ln w="31750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eaLnBrk="0" hangingPunct="0"/>
              <a:r>
                <a:rPr lang="en-US" sz="2000" dirty="0">
                  <a:solidFill>
                    <a:srgbClr val="FF0000"/>
                  </a:solidFill>
                  <a:latin typeface="Symbol" pitchFamily="18" charset="2"/>
                  <a:sym typeface="Symbol" pitchFamily="18" charset="2"/>
                </a:rPr>
                <a:t>G =</a:t>
              </a:r>
              <a:endParaRPr lang="it-IT" sz="2000" baseline="30000">
                <a:solidFill>
                  <a:srgbClr val="FF0000"/>
                </a:solidFill>
              </a:endParaRPr>
            </a:p>
          </p:txBody>
        </p:sp>
        <p:sp>
          <p:nvSpPr>
            <p:cNvPr id="28" name="Text Box 10"/>
            <p:cNvSpPr txBox="1">
              <a:spLocks noChangeAspect="1" noChangeArrowheads="1"/>
            </p:cNvSpPr>
            <p:nvPr/>
          </p:nvSpPr>
          <p:spPr bwMode="auto">
            <a:xfrm>
              <a:off x="2252663" y="5819775"/>
              <a:ext cx="941387" cy="396875"/>
            </a:xfrm>
            <a:prstGeom prst="rect">
              <a:avLst/>
            </a:prstGeom>
            <a:noFill/>
            <a:ln w="31750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eaLnBrk="0" hangingPunct="0"/>
              <a:r>
                <a:rPr lang="en-US" sz="2000" dirty="0">
                  <a:solidFill>
                    <a:srgbClr val="FF0000"/>
                  </a:solidFill>
                  <a:sym typeface="Symbol" pitchFamily="18" charset="2"/>
                </a:rPr>
                <a:t>i</a:t>
              </a:r>
              <a:r>
                <a:rPr lang="en-US" sz="2000" dirty="0">
                  <a:solidFill>
                    <a:srgbClr val="FF0000"/>
                  </a:solidFill>
                  <a:latin typeface="Symbol" pitchFamily="18" charset="2"/>
                  <a:sym typeface="Symbol" pitchFamily="18" charset="2"/>
                </a:rPr>
                <a:t>s</a:t>
              </a:r>
              <a:r>
                <a:rPr lang="en-US" sz="2000" baseline="30000" dirty="0">
                  <a:solidFill>
                    <a:srgbClr val="FF0000"/>
                  </a:solidFill>
                  <a:sym typeface="Symbol" pitchFamily="18" charset="2"/>
                </a:rPr>
                <a:t>x+ </a:t>
              </a:r>
              <a:r>
                <a:rPr lang="en-US" sz="2000" dirty="0">
                  <a:solidFill>
                    <a:srgbClr val="FF0000"/>
                  </a:solidFill>
                  <a:latin typeface="Symbol" pitchFamily="18" charset="2"/>
                  <a:sym typeface="Symbol" pitchFamily="18" charset="2"/>
                </a:rPr>
                <a:t></a:t>
              </a:r>
              <a:r>
                <a:rPr lang="en-US" sz="2000" baseline="30000" dirty="0">
                  <a:solidFill>
                    <a:srgbClr val="FF0000"/>
                  </a:solidFill>
                  <a:sym typeface="Symbol" pitchFamily="18" charset="2"/>
                </a:rPr>
                <a:t>5</a:t>
              </a:r>
              <a:endParaRPr lang="it-IT" sz="2000" baseline="30000" dirty="0">
                <a:solidFill>
                  <a:srgbClr val="FF0000"/>
                </a:solidFill>
              </a:endParaRPr>
            </a:p>
          </p:txBody>
        </p:sp>
        <p:sp>
          <p:nvSpPr>
            <p:cNvPr id="29" name="AutoShape 11"/>
            <p:cNvSpPr>
              <a:spLocks noChangeAspect="1"/>
            </p:cNvSpPr>
            <p:nvPr/>
          </p:nvSpPr>
          <p:spPr bwMode="auto">
            <a:xfrm>
              <a:off x="2106613" y="4865688"/>
              <a:ext cx="217487" cy="1303337"/>
            </a:xfrm>
            <a:prstGeom prst="leftBrace">
              <a:avLst>
                <a:gd name="adj1" fmla="val 49939"/>
                <a:gd name="adj2" fmla="val 50000"/>
              </a:avLst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/>
            </a:p>
          </p:txBody>
        </p:sp>
        <p:pic>
          <p:nvPicPr>
            <p:cNvPr id="30" name="Picture 12" descr="txp_fig"/>
            <p:cNvPicPr>
              <a:picLocks noChangeAspect="1" noChangeArrowheads="1"/>
            </p:cNvPicPr>
            <p:nvPr>
              <p:custDataLst>
                <p:tags r:id="rId6"/>
              </p:custDataLst>
            </p:nvPr>
          </p:nvPicPr>
          <p:blipFill>
            <a:blip r:embed="rId14"/>
            <a:srcRect/>
            <a:stretch>
              <a:fillRect/>
            </a:stretch>
          </p:blipFill>
          <p:spPr bwMode="auto">
            <a:xfrm>
              <a:off x="3811588" y="4860925"/>
              <a:ext cx="1209675" cy="3238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1" name="Picture 13" descr="txp_fig"/>
            <p:cNvPicPr>
              <a:picLocks noChangeAspect="1" noChangeArrowheads="1"/>
            </p:cNvPicPr>
            <p:nvPr>
              <p:custDataLst>
                <p:tags r:id="rId7"/>
              </p:custDataLst>
            </p:nvPr>
          </p:nvPicPr>
          <p:blipFill>
            <a:blip r:embed="rId15"/>
            <a:srcRect/>
            <a:stretch>
              <a:fillRect/>
            </a:stretch>
          </p:blipFill>
          <p:spPr bwMode="auto">
            <a:xfrm>
              <a:off x="3819525" y="5321300"/>
              <a:ext cx="1209675" cy="3238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2" name="Picture 14" descr="txp_fig"/>
            <p:cNvPicPr>
              <a:picLocks noChangeAspect="1" noChangeArrowheads="1"/>
            </p:cNvPicPr>
            <p:nvPr>
              <p:custDataLst>
                <p:tags r:id="rId8"/>
              </p:custDataLst>
            </p:nvPr>
          </p:nvPicPr>
          <p:blipFill>
            <a:blip r:embed="rId16"/>
            <a:srcRect/>
            <a:stretch>
              <a:fillRect/>
            </a:stretch>
          </p:blipFill>
          <p:spPr bwMode="auto">
            <a:xfrm>
              <a:off x="3819525" y="5854700"/>
              <a:ext cx="1209675" cy="3238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33" name="AutoShape 15"/>
            <p:cNvSpPr>
              <a:spLocks noChangeAspect="1" noChangeArrowheads="1"/>
            </p:cNvSpPr>
            <p:nvPr/>
          </p:nvSpPr>
          <p:spPr bwMode="auto">
            <a:xfrm>
              <a:off x="3205163" y="4991100"/>
              <a:ext cx="288925" cy="104775"/>
            </a:xfrm>
            <a:prstGeom prst="rightArrow">
              <a:avLst>
                <a:gd name="adj1" fmla="val 50000"/>
                <a:gd name="adj2" fmla="val 68939"/>
              </a:avLst>
            </a:prstGeom>
            <a:solidFill>
              <a:srgbClr val="FF0000"/>
            </a:solidFill>
            <a:ln w="158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34" name="Text Box 16"/>
            <p:cNvSpPr txBox="1">
              <a:spLocks noChangeAspect="1" noChangeArrowheads="1"/>
            </p:cNvSpPr>
            <p:nvPr/>
          </p:nvSpPr>
          <p:spPr bwMode="auto">
            <a:xfrm>
              <a:off x="5319713" y="4879975"/>
              <a:ext cx="3138487" cy="3365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r>
                <a:rPr lang="en-US" dirty="0"/>
                <a:t>quark-number density</a:t>
              </a:r>
              <a:endParaRPr lang="it-IT"/>
            </a:p>
          </p:txBody>
        </p:sp>
        <p:sp>
          <p:nvSpPr>
            <p:cNvPr id="35" name="Text Box 17"/>
            <p:cNvSpPr txBox="1">
              <a:spLocks noChangeAspect="1" noChangeArrowheads="1"/>
            </p:cNvSpPr>
            <p:nvPr/>
          </p:nvSpPr>
          <p:spPr bwMode="auto">
            <a:xfrm>
              <a:off x="5334000" y="5356225"/>
              <a:ext cx="2909888" cy="3365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r>
                <a:rPr lang="en-US" dirty="0"/>
                <a:t>quark-helicity density</a:t>
              </a:r>
              <a:endParaRPr lang="it-IT"/>
            </a:p>
          </p:txBody>
        </p:sp>
        <p:sp>
          <p:nvSpPr>
            <p:cNvPr id="36" name="Text Box 18"/>
            <p:cNvSpPr txBox="1">
              <a:spLocks noChangeAspect="1" noChangeArrowheads="1"/>
            </p:cNvSpPr>
            <p:nvPr/>
          </p:nvSpPr>
          <p:spPr bwMode="auto">
            <a:xfrm>
              <a:off x="5334000" y="5842000"/>
              <a:ext cx="2752725" cy="3365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r>
                <a:rPr lang="en-US" dirty="0"/>
                <a:t>transverse-spin density</a:t>
              </a:r>
              <a:endParaRPr lang="it-IT"/>
            </a:p>
          </p:txBody>
        </p:sp>
        <p:sp>
          <p:nvSpPr>
            <p:cNvPr id="37" name="AutoShape 19"/>
            <p:cNvSpPr>
              <a:spLocks noChangeAspect="1" noChangeArrowheads="1"/>
            </p:cNvSpPr>
            <p:nvPr/>
          </p:nvSpPr>
          <p:spPr bwMode="auto">
            <a:xfrm>
              <a:off x="3205163" y="5462588"/>
              <a:ext cx="288925" cy="106362"/>
            </a:xfrm>
            <a:prstGeom prst="rightArrow">
              <a:avLst>
                <a:gd name="adj1" fmla="val 50000"/>
                <a:gd name="adj2" fmla="val 67911"/>
              </a:avLst>
            </a:prstGeom>
            <a:solidFill>
              <a:srgbClr val="FF0000"/>
            </a:solidFill>
            <a:ln w="158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38" name="AutoShape 20"/>
            <p:cNvSpPr>
              <a:spLocks noChangeAspect="1" noChangeArrowheads="1"/>
            </p:cNvSpPr>
            <p:nvPr/>
          </p:nvSpPr>
          <p:spPr bwMode="auto">
            <a:xfrm>
              <a:off x="3200400" y="5997575"/>
              <a:ext cx="288925" cy="104775"/>
            </a:xfrm>
            <a:prstGeom prst="rightArrow">
              <a:avLst>
                <a:gd name="adj1" fmla="val 50000"/>
                <a:gd name="adj2" fmla="val 68939"/>
              </a:avLst>
            </a:prstGeom>
            <a:solidFill>
              <a:srgbClr val="FF0000"/>
            </a:solidFill>
            <a:ln w="158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/>
            </a:p>
          </p:txBody>
        </p:sp>
      </p:grpSp>
      <p:pic>
        <p:nvPicPr>
          <p:cNvPr id="49" name="Picture 48" descr="txp_fi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7"/>
          <a:stretch>
            <a:fillRect/>
          </a:stretch>
        </p:blipFill>
        <p:spPr bwMode="auto">
          <a:xfrm>
            <a:off x="1752600" y="3276600"/>
            <a:ext cx="5637086" cy="490181"/>
          </a:xfrm>
          <a:prstGeom prst="rect">
            <a:avLst/>
          </a:prstGeom>
          <a:noFill/>
          <a:ln/>
          <a:effectLst/>
        </p:spPr>
      </p:pic>
      <p:sp>
        <p:nvSpPr>
          <p:cNvPr id="42" name="Text Box 24"/>
          <p:cNvSpPr txBox="1">
            <a:spLocks noChangeArrowheads="1"/>
          </p:cNvSpPr>
          <p:nvPr/>
        </p:nvSpPr>
        <p:spPr bwMode="auto">
          <a:xfrm>
            <a:off x="0" y="136525"/>
            <a:ext cx="9144000" cy="430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lang="en-US" sz="2200" b="1" dirty="0" smtClean="0">
                <a:solidFill>
                  <a:srgbClr val="FF0000"/>
                </a:solidFill>
              </a:rPr>
              <a:t>TMDs </a:t>
            </a:r>
            <a:endParaRPr lang="it-IT" sz="2200" b="1" dirty="0">
              <a:solidFill>
                <a:srgbClr val="FF0000"/>
              </a:solidFill>
            </a:endParaRPr>
          </a:p>
        </p:txBody>
      </p:sp>
      <p:sp>
        <p:nvSpPr>
          <p:cNvPr id="43" name="Rectangle 25"/>
          <p:cNvSpPr>
            <a:spLocks noChangeArrowheads="1"/>
          </p:cNvSpPr>
          <p:nvPr/>
        </p:nvSpPr>
        <p:spPr bwMode="auto">
          <a:xfrm>
            <a:off x="46038" y="573088"/>
            <a:ext cx="9021762" cy="36512"/>
          </a:xfrm>
          <a:prstGeom prst="rect">
            <a:avLst/>
          </a:prstGeom>
          <a:gradFill rotWithShape="1">
            <a:gsLst>
              <a:gs pos="0">
                <a:srgbClr val="FF0000"/>
              </a:gs>
              <a:gs pos="100000">
                <a:schemeClr val="bg1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>
              <a:spcBef>
                <a:spcPct val="0"/>
              </a:spcBef>
            </a:pPr>
            <a:r>
              <a:rPr lang="en-US" sz="4400" dirty="0">
                <a:solidFill>
                  <a:schemeClr val="tx2"/>
                </a:solidFill>
                <a:latin typeface="Arial" charset="0"/>
              </a:rPr>
              <a:t/>
            </a:r>
            <a:br>
              <a:rPr lang="en-US" sz="4400" dirty="0">
                <a:solidFill>
                  <a:schemeClr val="tx2"/>
                </a:solidFill>
                <a:latin typeface="Arial" charset="0"/>
              </a:rPr>
            </a:br>
            <a:endParaRPr lang="it-IT" sz="4400">
              <a:solidFill>
                <a:schemeClr val="tx2"/>
              </a:solidFill>
              <a:latin typeface="Arial" charset="0"/>
            </a:endParaRPr>
          </a:p>
        </p:txBody>
      </p:sp>
      <p:pic>
        <p:nvPicPr>
          <p:cNvPr id="56" name="Picture 55" descr="txp_fi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8"/>
          <a:stretch>
            <a:fillRect/>
          </a:stretch>
        </p:blipFill>
        <p:spPr bwMode="auto">
          <a:xfrm>
            <a:off x="304800" y="6012943"/>
            <a:ext cx="1133546" cy="387857"/>
          </a:xfrm>
          <a:prstGeom prst="rect">
            <a:avLst/>
          </a:prstGeom>
          <a:noFill/>
          <a:ln/>
          <a:effectLst/>
        </p:spPr>
      </p:pic>
      <p:sp>
        <p:nvSpPr>
          <p:cNvPr id="57" name="TextBox 56"/>
          <p:cNvSpPr txBox="1"/>
          <p:nvPr/>
        </p:nvSpPr>
        <p:spPr>
          <a:xfrm>
            <a:off x="1371600" y="6055389"/>
            <a:ext cx="54864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FF"/>
                </a:solidFill>
              </a:rPr>
              <a:t>:Wilson line which ensures the color gauge invariance </a:t>
            </a:r>
            <a:endParaRPr lang="en-US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344"/>
          <p:cNvSpPr>
            <a:spLocks noChangeArrowheads="1"/>
          </p:cNvSpPr>
          <p:nvPr/>
        </p:nvSpPr>
        <p:spPr bwMode="auto">
          <a:xfrm>
            <a:off x="46038" y="533400"/>
            <a:ext cx="9021762" cy="45720"/>
          </a:xfrm>
          <a:prstGeom prst="rect">
            <a:avLst/>
          </a:prstGeom>
          <a:gradFill rotWithShape="1">
            <a:gsLst>
              <a:gs pos="0">
                <a:srgbClr val="FF0000"/>
              </a:gs>
              <a:gs pos="100000">
                <a:schemeClr val="bg1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spcBef>
                <a:spcPct val="0"/>
              </a:spcBef>
            </a:pPr>
            <a:r>
              <a:rPr lang="en-US" sz="4400" dirty="0">
                <a:solidFill>
                  <a:schemeClr val="tx2"/>
                </a:solidFill>
                <a:latin typeface="Arial" charset="0"/>
              </a:rPr>
              <a:t/>
            </a:r>
            <a:br>
              <a:rPr lang="en-US" sz="4400" dirty="0">
                <a:solidFill>
                  <a:schemeClr val="tx2"/>
                </a:solidFill>
                <a:latin typeface="Arial" charset="0"/>
              </a:rPr>
            </a:br>
            <a:endParaRPr lang="it-IT" sz="4400">
              <a:solidFill>
                <a:schemeClr val="tx2"/>
              </a:solidFill>
              <a:latin typeface="Arial" charset="0"/>
            </a:endParaRPr>
          </a:p>
        </p:txBody>
      </p:sp>
      <p:sp>
        <p:nvSpPr>
          <p:cNvPr id="27" name="Text Box 27"/>
          <p:cNvSpPr txBox="1">
            <a:spLocks noChangeArrowheads="1"/>
          </p:cNvSpPr>
          <p:nvPr/>
        </p:nvSpPr>
        <p:spPr bwMode="auto">
          <a:xfrm>
            <a:off x="609600" y="2057400"/>
            <a:ext cx="7848600" cy="32316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400" dirty="0"/>
              <a:t>        </a:t>
            </a:r>
            <a:r>
              <a:rPr lang="en-US" sz="1500" dirty="0" smtClean="0"/>
              <a:t>from </a:t>
            </a:r>
            <a:r>
              <a:rPr lang="en-US" sz="1500" dirty="0"/>
              <a:t>HERMES &amp; BELLE data</a:t>
            </a:r>
            <a:endParaRPr lang="it-IT" sz="1500" dirty="0"/>
          </a:p>
        </p:txBody>
      </p:sp>
      <p:sp>
        <p:nvSpPr>
          <p:cNvPr id="28" name="Text Box 28"/>
          <p:cNvSpPr txBox="1">
            <a:spLocks noChangeArrowheads="1"/>
          </p:cNvSpPr>
          <p:nvPr/>
        </p:nvSpPr>
        <p:spPr bwMode="auto">
          <a:xfrm>
            <a:off x="0" y="2063750"/>
            <a:ext cx="6934200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Font typeface="Wingdings" pitchFamily="2" charset="2"/>
              <a:buChar char="Ø"/>
            </a:pPr>
            <a:r>
              <a:rPr lang="en-US" dirty="0"/>
              <a:t>  </a:t>
            </a:r>
            <a:endParaRPr lang="it-IT"/>
          </a:p>
        </p:txBody>
      </p:sp>
      <p:pic>
        <p:nvPicPr>
          <p:cNvPr id="601" name="Picture 600" descr="txp_fi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0"/>
          <a:stretch>
            <a:fillRect/>
          </a:stretch>
        </p:blipFill>
        <p:spPr bwMode="auto">
          <a:xfrm>
            <a:off x="609600" y="47967"/>
            <a:ext cx="1577065" cy="423179"/>
          </a:xfrm>
          <a:prstGeom prst="rect">
            <a:avLst/>
          </a:prstGeom>
          <a:noFill/>
          <a:ln/>
          <a:effectLst/>
        </p:spPr>
      </p:pic>
      <p:pic>
        <p:nvPicPr>
          <p:cNvPr id="603" name="Picture 602" descr="txp_fi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1"/>
          <a:stretch>
            <a:fillRect/>
          </a:stretch>
        </p:blipFill>
        <p:spPr bwMode="auto">
          <a:xfrm>
            <a:off x="2461318" y="695978"/>
            <a:ext cx="4396682" cy="566967"/>
          </a:xfrm>
          <a:prstGeom prst="rect">
            <a:avLst/>
          </a:prstGeom>
          <a:noFill/>
          <a:ln/>
          <a:effectLst/>
        </p:spPr>
      </p:pic>
      <p:pic>
        <p:nvPicPr>
          <p:cNvPr id="29" name="Picture 28" descr="txp_fi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2"/>
          <a:stretch>
            <a:fillRect/>
          </a:stretch>
        </p:blipFill>
        <p:spPr bwMode="auto">
          <a:xfrm>
            <a:off x="304800" y="2057400"/>
            <a:ext cx="702914" cy="277482"/>
          </a:xfrm>
          <a:prstGeom prst="rect">
            <a:avLst/>
          </a:prstGeom>
          <a:noFill/>
          <a:ln/>
          <a:effectLst/>
        </p:spPr>
      </p:pic>
      <p:sp>
        <p:nvSpPr>
          <p:cNvPr id="30" name="Text Box 30"/>
          <p:cNvSpPr txBox="1">
            <a:spLocks noChangeArrowheads="1"/>
          </p:cNvSpPr>
          <p:nvPr/>
        </p:nvSpPr>
        <p:spPr bwMode="auto">
          <a:xfrm>
            <a:off x="3733800" y="2057400"/>
            <a:ext cx="5562600" cy="52322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buClr>
                <a:srgbClr val="FF0000"/>
              </a:buClr>
              <a:buFont typeface="Wingdings" pitchFamily="2" charset="2"/>
              <a:buNone/>
            </a:pPr>
            <a:r>
              <a:rPr lang="en-US" sz="1400" dirty="0">
                <a:solidFill>
                  <a:srgbClr val="009900"/>
                </a:solidFill>
              </a:rPr>
              <a:t>Efremov, Goeke, Schweitzer, PRD73 (2006); </a:t>
            </a:r>
            <a:br>
              <a:rPr lang="en-US" sz="1400" dirty="0">
                <a:solidFill>
                  <a:srgbClr val="009900"/>
                </a:solidFill>
              </a:rPr>
            </a:br>
            <a:r>
              <a:rPr lang="en-US" sz="1400" dirty="0">
                <a:solidFill>
                  <a:srgbClr val="009900"/>
                </a:solidFill>
              </a:rPr>
              <a:t>Anselmino et al., PRD75 (2007); Vogelsang, Yuan, PRD72 (2005)</a:t>
            </a:r>
            <a:endParaRPr lang="it-IT" sz="1400" dirty="0">
              <a:solidFill>
                <a:srgbClr val="009900"/>
              </a:solidFill>
            </a:endParaRPr>
          </a:p>
        </p:txBody>
      </p:sp>
      <p:sp>
        <p:nvSpPr>
          <p:cNvPr id="32" name="Text Box 25"/>
          <p:cNvSpPr txBox="1">
            <a:spLocks noChangeArrowheads="1"/>
          </p:cNvSpPr>
          <p:nvPr/>
        </p:nvSpPr>
        <p:spPr bwMode="auto">
          <a:xfrm>
            <a:off x="0" y="1371601"/>
            <a:ext cx="8610600" cy="66941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buSzPct val="100000"/>
              <a:buFont typeface="Wingdings" pitchFamily="2" charset="2"/>
              <a:buChar char="Ø"/>
            </a:pPr>
            <a:r>
              <a:rPr lang="en-US" sz="1400" dirty="0" smtClean="0"/>
              <a:t>            </a:t>
            </a:r>
            <a:r>
              <a:rPr lang="en-US" sz="1500" dirty="0" smtClean="0"/>
              <a:t>from </a:t>
            </a:r>
            <a:r>
              <a:rPr lang="en-US" sz="1500" dirty="0"/>
              <a:t>Light-Cone CQM evolved at </a:t>
            </a:r>
            <a:r>
              <a:rPr lang="en-US" sz="1500" dirty="0" smtClean="0"/>
              <a:t>the hadronic scale Q</a:t>
            </a:r>
            <a:r>
              <a:rPr lang="en-US" sz="1500" baseline="30000" dirty="0" smtClean="0"/>
              <a:t>2</a:t>
            </a:r>
            <a:r>
              <a:rPr lang="en-US" sz="1500" dirty="0" smtClean="0"/>
              <a:t>=0.079 GeV</a:t>
            </a:r>
            <a:r>
              <a:rPr lang="en-US" sz="1500" baseline="30000" dirty="0" smtClean="0"/>
              <a:t>2</a:t>
            </a:r>
            <a:endParaRPr lang="en-US" sz="1500" dirty="0" smtClean="0"/>
          </a:p>
          <a:p>
            <a:pPr>
              <a:buFont typeface="Wingdings" pitchFamily="2" charset="2"/>
              <a:buChar char="Ø"/>
            </a:pPr>
            <a:r>
              <a:rPr lang="en-US" sz="1500" dirty="0" smtClean="0"/>
              <a:t>           from GRV at Q</a:t>
            </a:r>
            <a:r>
              <a:rPr lang="en-US" sz="1500" baseline="30000" dirty="0" smtClean="0"/>
              <a:t>2</a:t>
            </a:r>
            <a:r>
              <a:rPr lang="en-US" sz="1500" dirty="0" smtClean="0"/>
              <a:t>=2.5 GeV</a:t>
            </a:r>
            <a:r>
              <a:rPr lang="en-US" sz="1500" baseline="30000" dirty="0" smtClean="0"/>
              <a:t>2</a:t>
            </a:r>
            <a:endParaRPr lang="it-IT" sz="1500" baseline="30000" dirty="0">
              <a:solidFill>
                <a:srgbClr val="009900"/>
              </a:solidFill>
            </a:endParaRPr>
          </a:p>
        </p:txBody>
      </p:sp>
      <p:pic>
        <p:nvPicPr>
          <p:cNvPr id="604" name="Picture 603" descr="txp_fi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3"/>
          <a:stretch>
            <a:fillRect/>
          </a:stretch>
        </p:blipFill>
        <p:spPr bwMode="auto">
          <a:xfrm>
            <a:off x="319913" y="1364435"/>
            <a:ext cx="434750" cy="276983"/>
          </a:xfrm>
          <a:prstGeom prst="rect">
            <a:avLst/>
          </a:prstGeom>
          <a:noFill/>
          <a:ln/>
          <a:effectLst/>
        </p:spPr>
      </p:pic>
      <p:sp>
        <p:nvSpPr>
          <p:cNvPr id="35" name="TextBox 34"/>
          <p:cNvSpPr txBox="1"/>
          <p:nvPr/>
        </p:nvSpPr>
        <p:spPr>
          <a:xfrm>
            <a:off x="278130" y="848380"/>
            <a:ext cx="3760470" cy="3554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gaussian ansatz</a:t>
            </a:r>
            <a:endParaRPr lang="en-US" dirty="0"/>
          </a:p>
        </p:txBody>
      </p:sp>
      <p:sp>
        <p:nvSpPr>
          <p:cNvPr id="36" name="Right Arrow 35"/>
          <p:cNvSpPr/>
          <p:nvPr/>
        </p:nvSpPr>
        <p:spPr bwMode="auto">
          <a:xfrm>
            <a:off x="2054352" y="932962"/>
            <a:ext cx="336042" cy="144018"/>
          </a:xfrm>
          <a:prstGeom prst="rightArrow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6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Comic Sans MS" pitchFamily="66" charset="0"/>
              <a:cs typeface="Arial" pitchFamily="34" charset="0"/>
            </a:endParaRPr>
          </a:p>
        </p:txBody>
      </p:sp>
      <p:pic>
        <p:nvPicPr>
          <p:cNvPr id="45" name="Picture 44" descr="txp_fi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4"/>
          <a:stretch>
            <a:fillRect/>
          </a:stretch>
        </p:blipFill>
        <p:spPr bwMode="auto">
          <a:xfrm>
            <a:off x="304800" y="1773517"/>
            <a:ext cx="445034" cy="207683"/>
          </a:xfrm>
          <a:prstGeom prst="rect">
            <a:avLst/>
          </a:prstGeom>
          <a:noFill/>
          <a:ln/>
          <a:effectLst/>
        </p:spPr>
      </p:pic>
      <p:sp>
        <p:nvSpPr>
          <p:cNvPr id="634" name="Text Box 20"/>
          <p:cNvSpPr txBox="1">
            <a:spLocks noChangeArrowheads="1"/>
          </p:cNvSpPr>
          <p:nvPr/>
        </p:nvSpPr>
        <p:spPr bwMode="auto">
          <a:xfrm>
            <a:off x="0" y="4290536"/>
            <a:ext cx="3657600" cy="30777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sz="1400" dirty="0" smtClean="0"/>
              <a:t>Kotzinian, arXiv:0705.2402</a:t>
            </a:r>
            <a:endParaRPr lang="it-IT" sz="1400" dirty="0"/>
          </a:p>
        </p:txBody>
      </p:sp>
      <p:sp>
        <p:nvSpPr>
          <p:cNvPr id="599" name="TextBox 598"/>
          <p:cNvSpPr txBox="1"/>
          <p:nvPr/>
        </p:nvSpPr>
        <p:spPr>
          <a:xfrm>
            <a:off x="304800" y="3962400"/>
            <a:ext cx="16764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COMPASS Coll.</a:t>
            </a:r>
            <a:endParaRPr lang="en-US" dirty="0">
              <a:solidFill>
                <a:srgbClr val="FF0000"/>
              </a:solidFill>
            </a:endParaRPr>
          </a:p>
        </p:txBody>
      </p:sp>
      <p:pic>
        <p:nvPicPr>
          <p:cNvPr id="1140" name="Picture 1139" descr="txp_fi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5"/>
          <a:stretch>
            <a:fillRect/>
          </a:stretch>
        </p:blipFill>
        <p:spPr bwMode="auto">
          <a:xfrm>
            <a:off x="4039662" y="2656296"/>
            <a:ext cx="975672" cy="261805"/>
          </a:xfrm>
          <a:prstGeom prst="rect">
            <a:avLst/>
          </a:prstGeom>
          <a:noFill/>
          <a:ln/>
          <a:effectLst/>
        </p:spPr>
      </p:pic>
      <p:pic>
        <p:nvPicPr>
          <p:cNvPr id="1053" name="Picture 1052" descr="txp_fi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5"/>
          <a:stretch>
            <a:fillRect/>
          </a:stretch>
        </p:blipFill>
        <p:spPr bwMode="auto">
          <a:xfrm>
            <a:off x="6477543" y="2656296"/>
            <a:ext cx="975475" cy="261753"/>
          </a:xfrm>
          <a:prstGeom prst="rect">
            <a:avLst/>
          </a:prstGeom>
          <a:noFill/>
          <a:ln/>
          <a:effectLst/>
        </p:spPr>
      </p:pic>
      <p:grpSp>
        <p:nvGrpSpPr>
          <p:cNvPr id="2" name="Group 1470"/>
          <p:cNvGrpSpPr/>
          <p:nvPr/>
        </p:nvGrpSpPr>
        <p:grpSpPr>
          <a:xfrm>
            <a:off x="152400" y="3962400"/>
            <a:ext cx="72009" cy="220028"/>
            <a:chOff x="2635564" y="533400"/>
            <a:chExt cx="72009" cy="220028"/>
          </a:xfrm>
        </p:grpSpPr>
        <p:sp>
          <p:nvSpPr>
            <p:cNvPr id="1472" name="Line 341"/>
            <p:cNvSpPr>
              <a:spLocks noChangeShapeType="1"/>
            </p:cNvSpPr>
            <p:nvPr/>
          </p:nvSpPr>
          <p:spPr bwMode="auto">
            <a:xfrm flipV="1">
              <a:off x="2671569" y="677418"/>
              <a:ext cx="1333" cy="74676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73" name="Line 342"/>
            <p:cNvSpPr>
              <a:spLocks noChangeShapeType="1"/>
            </p:cNvSpPr>
            <p:nvPr/>
          </p:nvSpPr>
          <p:spPr bwMode="auto">
            <a:xfrm flipV="1">
              <a:off x="2671569" y="534733"/>
              <a:ext cx="1333" cy="73343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74" name="Line 343"/>
            <p:cNvSpPr>
              <a:spLocks noChangeShapeType="1"/>
            </p:cNvSpPr>
            <p:nvPr/>
          </p:nvSpPr>
          <p:spPr bwMode="auto">
            <a:xfrm>
              <a:off x="2635564" y="752094"/>
              <a:ext cx="72009" cy="1334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75" name="Line 344"/>
            <p:cNvSpPr>
              <a:spLocks noChangeShapeType="1"/>
            </p:cNvSpPr>
            <p:nvPr/>
          </p:nvSpPr>
          <p:spPr bwMode="auto">
            <a:xfrm>
              <a:off x="2635564" y="533400"/>
              <a:ext cx="72009" cy="1334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76" name="Freeform 345"/>
            <p:cNvSpPr>
              <a:spLocks/>
            </p:cNvSpPr>
            <p:nvPr/>
          </p:nvSpPr>
          <p:spPr bwMode="auto">
            <a:xfrm>
              <a:off x="2635564" y="608076"/>
              <a:ext cx="70675" cy="69342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35" y="1"/>
                </a:cxn>
                <a:cxn ang="0">
                  <a:pos x="42" y="4"/>
                </a:cxn>
                <a:cxn ang="0">
                  <a:pos x="48" y="10"/>
                </a:cxn>
                <a:cxn ang="0">
                  <a:pos x="52" y="17"/>
                </a:cxn>
                <a:cxn ang="0">
                  <a:pos x="53" y="26"/>
                </a:cxn>
                <a:cxn ang="0">
                  <a:pos x="52" y="35"/>
                </a:cxn>
                <a:cxn ang="0">
                  <a:pos x="48" y="41"/>
                </a:cxn>
                <a:cxn ang="0">
                  <a:pos x="42" y="48"/>
                </a:cxn>
                <a:cxn ang="0">
                  <a:pos x="35" y="51"/>
                </a:cxn>
                <a:cxn ang="0">
                  <a:pos x="27" y="52"/>
                </a:cxn>
                <a:cxn ang="0">
                  <a:pos x="18" y="51"/>
                </a:cxn>
                <a:cxn ang="0">
                  <a:pos x="11" y="48"/>
                </a:cxn>
                <a:cxn ang="0">
                  <a:pos x="5" y="41"/>
                </a:cxn>
                <a:cxn ang="0">
                  <a:pos x="2" y="35"/>
                </a:cxn>
                <a:cxn ang="0">
                  <a:pos x="0" y="26"/>
                </a:cxn>
                <a:cxn ang="0">
                  <a:pos x="2" y="17"/>
                </a:cxn>
                <a:cxn ang="0">
                  <a:pos x="5" y="10"/>
                </a:cxn>
                <a:cxn ang="0">
                  <a:pos x="11" y="4"/>
                </a:cxn>
                <a:cxn ang="0">
                  <a:pos x="18" y="1"/>
                </a:cxn>
                <a:cxn ang="0">
                  <a:pos x="27" y="0"/>
                </a:cxn>
              </a:cxnLst>
              <a:rect l="0" t="0" r="r" b="b"/>
              <a:pathLst>
                <a:path w="53" h="52">
                  <a:moveTo>
                    <a:pt x="27" y="0"/>
                  </a:moveTo>
                  <a:lnTo>
                    <a:pt x="35" y="1"/>
                  </a:lnTo>
                  <a:lnTo>
                    <a:pt x="42" y="4"/>
                  </a:lnTo>
                  <a:lnTo>
                    <a:pt x="48" y="10"/>
                  </a:lnTo>
                  <a:lnTo>
                    <a:pt x="52" y="17"/>
                  </a:lnTo>
                  <a:lnTo>
                    <a:pt x="53" y="26"/>
                  </a:lnTo>
                  <a:lnTo>
                    <a:pt x="52" y="35"/>
                  </a:lnTo>
                  <a:lnTo>
                    <a:pt x="48" y="41"/>
                  </a:lnTo>
                  <a:lnTo>
                    <a:pt x="42" y="48"/>
                  </a:lnTo>
                  <a:lnTo>
                    <a:pt x="35" y="51"/>
                  </a:lnTo>
                  <a:lnTo>
                    <a:pt x="27" y="52"/>
                  </a:lnTo>
                  <a:lnTo>
                    <a:pt x="18" y="51"/>
                  </a:lnTo>
                  <a:lnTo>
                    <a:pt x="11" y="48"/>
                  </a:lnTo>
                  <a:lnTo>
                    <a:pt x="5" y="41"/>
                  </a:lnTo>
                  <a:lnTo>
                    <a:pt x="2" y="35"/>
                  </a:lnTo>
                  <a:lnTo>
                    <a:pt x="0" y="26"/>
                  </a:lnTo>
                  <a:lnTo>
                    <a:pt x="2" y="17"/>
                  </a:lnTo>
                  <a:lnTo>
                    <a:pt x="5" y="10"/>
                  </a:lnTo>
                  <a:lnTo>
                    <a:pt x="11" y="4"/>
                  </a:lnTo>
                  <a:lnTo>
                    <a:pt x="18" y="1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446" name="TextBox 445"/>
          <p:cNvSpPr txBox="1"/>
          <p:nvPr/>
        </p:nvSpPr>
        <p:spPr>
          <a:xfrm>
            <a:off x="0" y="0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                                     :</a:t>
            </a:r>
            <a:r>
              <a:rPr lang="en-US" sz="2400" dirty="0" smtClean="0">
                <a:solidFill>
                  <a:srgbClr val="FF0000"/>
                </a:solidFill>
              </a:rPr>
              <a:t>orbital angular momentum decomposition</a:t>
            </a:r>
            <a:endParaRPr lang="en-US" sz="2400" dirty="0">
              <a:solidFill>
                <a:srgbClr val="FF0000"/>
              </a:solidFill>
            </a:endParaRPr>
          </a:p>
        </p:txBody>
      </p:sp>
      <p:grpSp>
        <p:nvGrpSpPr>
          <p:cNvPr id="3" name="Group 556"/>
          <p:cNvGrpSpPr/>
          <p:nvPr/>
        </p:nvGrpSpPr>
        <p:grpSpPr>
          <a:xfrm>
            <a:off x="3678237" y="2971800"/>
            <a:ext cx="2189163" cy="1800224"/>
            <a:chOff x="2378075" y="3535363"/>
            <a:chExt cx="2189163" cy="1800224"/>
          </a:xfrm>
        </p:grpSpPr>
        <p:sp>
          <p:nvSpPr>
            <p:cNvPr id="1030" name="Freeform 6"/>
            <p:cNvSpPr>
              <a:spLocks noEditPoints="1"/>
            </p:cNvSpPr>
            <p:nvPr/>
          </p:nvSpPr>
          <p:spPr bwMode="auto">
            <a:xfrm>
              <a:off x="2717800" y="3535363"/>
              <a:ext cx="1838325" cy="1651000"/>
            </a:xfrm>
            <a:custGeom>
              <a:avLst/>
              <a:gdLst/>
              <a:ahLst/>
              <a:cxnLst>
                <a:cxn ang="0">
                  <a:pos x="5" y="3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1155" y="5"/>
                </a:cxn>
                <a:cxn ang="0">
                  <a:pos x="1155" y="3"/>
                </a:cxn>
                <a:cxn ang="0">
                  <a:pos x="1153" y="3"/>
                </a:cxn>
                <a:cxn ang="0">
                  <a:pos x="1153" y="1038"/>
                </a:cxn>
                <a:cxn ang="0">
                  <a:pos x="1155" y="1038"/>
                </a:cxn>
                <a:cxn ang="0">
                  <a:pos x="1155" y="1035"/>
                </a:cxn>
                <a:cxn ang="0">
                  <a:pos x="2" y="1035"/>
                </a:cxn>
                <a:cxn ang="0">
                  <a:pos x="2" y="1038"/>
                </a:cxn>
                <a:cxn ang="0">
                  <a:pos x="5" y="1038"/>
                </a:cxn>
                <a:cxn ang="0">
                  <a:pos x="5" y="3"/>
                </a:cxn>
                <a:cxn ang="0">
                  <a:pos x="0" y="1038"/>
                </a:cxn>
                <a:cxn ang="0">
                  <a:pos x="0" y="1040"/>
                </a:cxn>
                <a:cxn ang="0">
                  <a:pos x="1158" y="1040"/>
                </a:cxn>
                <a:cxn ang="0">
                  <a:pos x="1158" y="0"/>
                </a:cxn>
                <a:cxn ang="0">
                  <a:pos x="0" y="0"/>
                </a:cxn>
                <a:cxn ang="0">
                  <a:pos x="0" y="3"/>
                </a:cxn>
                <a:cxn ang="0">
                  <a:pos x="0" y="1038"/>
                </a:cxn>
              </a:cxnLst>
              <a:rect l="0" t="0" r="r" b="b"/>
              <a:pathLst>
                <a:path w="1158" h="1040">
                  <a:moveTo>
                    <a:pt x="5" y="3"/>
                  </a:moveTo>
                  <a:lnTo>
                    <a:pt x="2" y="3"/>
                  </a:lnTo>
                  <a:lnTo>
                    <a:pt x="2" y="5"/>
                  </a:lnTo>
                  <a:lnTo>
                    <a:pt x="1155" y="5"/>
                  </a:lnTo>
                  <a:lnTo>
                    <a:pt x="1155" y="3"/>
                  </a:lnTo>
                  <a:lnTo>
                    <a:pt x="1153" y="3"/>
                  </a:lnTo>
                  <a:lnTo>
                    <a:pt x="1153" y="1038"/>
                  </a:lnTo>
                  <a:lnTo>
                    <a:pt x="1155" y="1038"/>
                  </a:lnTo>
                  <a:lnTo>
                    <a:pt x="1155" y="1035"/>
                  </a:lnTo>
                  <a:lnTo>
                    <a:pt x="2" y="1035"/>
                  </a:lnTo>
                  <a:lnTo>
                    <a:pt x="2" y="1038"/>
                  </a:lnTo>
                  <a:lnTo>
                    <a:pt x="5" y="1038"/>
                  </a:lnTo>
                  <a:lnTo>
                    <a:pt x="5" y="3"/>
                  </a:lnTo>
                  <a:close/>
                  <a:moveTo>
                    <a:pt x="0" y="1038"/>
                  </a:moveTo>
                  <a:lnTo>
                    <a:pt x="0" y="1040"/>
                  </a:lnTo>
                  <a:lnTo>
                    <a:pt x="1158" y="1040"/>
                  </a:lnTo>
                  <a:lnTo>
                    <a:pt x="1158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10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31" name="Line 7"/>
            <p:cNvSpPr>
              <a:spLocks noChangeShapeType="1"/>
            </p:cNvSpPr>
            <p:nvPr/>
          </p:nvSpPr>
          <p:spPr bwMode="auto">
            <a:xfrm flipV="1">
              <a:off x="2720975" y="3540125"/>
              <a:ext cx="1588" cy="1643062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32" name="Line 8"/>
            <p:cNvSpPr>
              <a:spLocks noChangeShapeType="1"/>
            </p:cNvSpPr>
            <p:nvPr/>
          </p:nvSpPr>
          <p:spPr bwMode="auto">
            <a:xfrm flipH="1">
              <a:off x="2720975" y="4819650"/>
              <a:ext cx="82550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33" name="Line 9"/>
            <p:cNvSpPr>
              <a:spLocks noChangeShapeType="1"/>
            </p:cNvSpPr>
            <p:nvPr/>
          </p:nvSpPr>
          <p:spPr bwMode="auto">
            <a:xfrm flipH="1">
              <a:off x="2720975" y="4729163"/>
              <a:ext cx="41275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34" name="Line 10"/>
            <p:cNvSpPr>
              <a:spLocks noChangeShapeType="1"/>
            </p:cNvSpPr>
            <p:nvPr/>
          </p:nvSpPr>
          <p:spPr bwMode="auto">
            <a:xfrm flipH="1">
              <a:off x="2720975" y="4638675"/>
              <a:ext cx="41275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35" name="Line 11"/>
            <p:cNvSpPr>
              <a:spLocks noChangeShapeType="1"/>
            </p:cNvSpPr>
            <p:nvPr/>
          </p:nvSpPr>
          <p:spPr bwMode="auto">
            <a:xfrm flipH="1">
              <a:off x="2720975" y="4546600"/>
              <a:ext cx="41275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36" name="Line 12"/>
            <p:cNvSpPr>
              <a:spLocks noChangeShapeType="1"/>
            </p:cNvSpPr>
            <p:nvPr/>
          </p:nvSpPr>
          <p:spPr bwMode="auto">
            <a:xfrm flipH="1">
              <a:off x="2720975" y="4454525"/>
              <a:ext cx="82550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37" name="Line 13"/>
            <p:cNvSpPr>
              <a:spLocks noChangeShapeType="1"/>
            </p:cNvSpPr>
            <p:nvPr/>
          </p:nvSpPr>
          <p:spPr bwMode="auto">
            <a:xfrm flipH="1">
              <a:off x="2720975" y="4362450"/>
              <a:ext cx="41275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38" name="Line 14"/>
            <p:cNvSpPr>
              <a:spLocks noChangeShapeType="1"/>
            </p:cNvSpPr>
            <p:nvPr/>
          </p:nvSpPr>
          <p:spPr bwMode="auto">
            <a:xfrm flipH="1">
              <a:off x="2720975" y="4271963"/>
              <a:ext cx="41275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39" name="Line 15"/>
            <p:cNvSpPr>
              <a:spLocks noChangeShapeType="1"/>
            </p:cNvSpPr>
            <p:nvPr/>
          </p:nvSpPr>
          <p:spPr bwMode="auto">
            <a:xfrm flipH="1">
              <a:off x="2720975" y="4179888"/>
              <a:ext cx="41275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40" name="Line 16"/>
            <p:cNvSpPr>
              <a:spLocks noChangeShapeType="1"/>
            </p:cNvSpPr>
            <p:nvPr/>
          </p:nvSpPr>
          <p:spPr bwMode="auto">
            <a:xfrm flipH="1">
              <a:off x="2720975" y="4089400"/>
              <a:ext cx="82550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41" name="Line 17"/>
            <p:cNvSpPr>
              <a:spLocks noChangeShapeType="1"/>
            </p:cNvSpPr>
            <p:nvPr/>
          </p:nvSpPr>
          <p:spPr bwMode="auto">
            <a:xfrm flipH="1">
              <a:off x="2720975" y="3997325"/>
              <a:ext cx="41275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42" name="Line 18"/>
            <p:cNvSpPr>
              <a:spLocks noChangeShapeType="1"/>
            </p:cNvSpPr>
            <p:nvPr/>
          </p:nvSpPr>
          <p:spPr bwMode="auto">
            <a:xfrm flipH="1">
              <a:off x="2720975" y="3906838"/>
              <a:ext cx="41275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43" name="Line 19"/>
            <p:cNvSpPr>
              <a:spLocks noChangeShapeType="1"/>
            </p:cNvSpPr>
            <p:nvPr/>
          </p:nvSpPr>
          <p:spPr bwMode="auto">
            <a:xfrm flipH="1">
              <a:off x="2720975" y="3813175"/>
              <a:ext cx="41275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44" name="Line 20"/>
            <p:cNvSpPr>
              <a:spLocks noChangeShapeType="1"/>
            </p:cNvSpPr>
            <p:nvPr/>
          </p:nvSpPr>
          <p:spPr bwMode="auto">
            <a:xfrm flipH="1">
              <a:off x="2720975" y="3722688"/>
              <a:ext cx="82550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45" name="Line 21"/>
            <p:cNvSpPr>
              <a:spLocks noChangeShapeType="1"/>
            </p:cNvSpPr>
            <p:nvPr/>
          </p:nvSpPr>
          <p:spPr bwMode="auto">
            <a:xfrm flipH="1">
              <a:off x="2720975" y="4819650"/>
              <a:ext cx="82550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46" name="Line 22"/>
            <p:cNvSpPr>
              <a:spLocks noChangeShapeType="1"/>
            </p:cNvSpPr>
            <p:nvPr/>
          </p:nvSpPr>
          <p:spPr bwMode="auto">
            <a:xfrm flipH="1">
              <a:off x="2720975" y="4911725"/>
              <a:ext cx="41275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47" name="Line 23"/>
            <p:cNvSpPr>
              <a:spLocks noChangeShapeType="1"/>
            </p:cNvSpPr>
            <p:nvPr/>
          </p:nvSpPr>
          <p:spPr bwMode="auto">
            <a:xfrm flipH="1">
              <a:off x="2720975" y="5003800"/>
              <a:ext cx="41275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48" name="Line 24"/>
            <p:cNvSpPr>
              <a:spLocks noChangeShapeType="1"/>
            </p:cNvSpPr>
            <p:nvPr/>
          </p:nvSpPr>
          <p:spPr bwMode="auto">
            <a:xfrm flipH="1">
              <a:off x="2720975" y="5095875"/>
              <a:ext cx="41275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49" name="Line 25"/>
            <p:cNvSpPr>
              <a:spLocks noChangeShapeType="1"/>
            </p:cNvSpPr>
            <p:nvPr/>
          </p:nvSpPr>
          <p:spPr bwMode="auto">
            <a:xfrm flipH="1">
              <a:off x="2720975" y="3722688"/>
              <a:ext cx="82550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50" name="Line 26"/>
            <p:cNvSpPr>
              <a:spLocks noChangeShapeType="1"/>
            </p:cNvSpPr>
            <p:nvPr/>
          </p:nvSpPr>
          <p:spPr bwMode="auto">
            <a:xfrm flipH="1">
              <a:off x="2720975" y="3630613"/>
              <a:ext cx="41275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51" name="Rectangle 27"/>
            <p:cNvSpPr>
              <a:spLocks noChangeArrowheads="1"/>
            </p:cNvSpPr>
            <p:nvPr/>
          </p:nvSpPr>
          <p:spPr bwMode="auto">
            <a:xfrm>
              <a:off x="2378075" y="4829175"/>
              <a:ext cx="38100" cy="14287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52" name="Freeform 28"/>
            <p:cNvSpPr>
              <a:spLocks noEditPoints="1"/>
            </p:cNvSpPr>
            <p:nvPr/>
          </p:nvSpPr>
          <p:spPr bwMode="auto">
            <a:xfrm>
              <a:off x="2425700" y="4773613"/>
              <a:ext cx="60325" cy="96837"/>
            </a:xfrm>
            <a:custGeom>
              <a:avLst/>
              <a:gdLst/>
              <a:ahLst/>
              <a:cxnLst>
                <a:cxn ang="0">
                  <a:pos x="37" y="38"/>
                </a:cxn>
                <a:cxn ang="0">
                  <a:pos x="34" y="49"/>
                </a:cxn>
                <a:cxn ang="0">
                  <a:pos x="31" y="54"/>
                </a:cxn>
                <a:cxn ang="0">
                  <a:pos x="27" y="57"/>
                </a:cxn>
                <a:cxn ang="0">
                  <a:pos x="24" y="60"/>
                </a:cxn>
                <a:cxn ang="0">
                  <a:pos x="21" y="60"/>
                </a:cxn>
                <a:cxn ang="0">
                  <a:pos x="16" y="61"/>
                </a:cxn>
                <a:cxn ang="0">
                  <a:pos x="11" y="58"/>
                </a:cxn>
                <a:cxn ang="0">
                  <a:pos x="4" y="50"/>
                </a:cxn>
                <a:cxn ang="0">
                  <a:pos x="0" y="38"/>
                </a:cxn>
                <a:cxn ang="0">
                  <a:pos x="0" y="22"/>
                </a:cxn>
                <a:cxn ang="0">
                  <a:pos x="5" y="7"/>
                </a:cxn>
                <a:cxn ang="0">
                  <a:pos x="13" y="0"/>
                </a:cxn>
                <a:cxn ang="0">
                  <a:pos x="23" y="0"/>
                </a:cxn>
                <a:cxn ang="0">
                  <a:pos x="32" y="7"/>
                </a:cxn>
                <a:cxn ang="0">
                  <a:pos x="37" y="21"/>
                </a:cxn>
                <a:cxn ang="0">
                  <a:pos x="24" y="30"/>
                </a:cxn>
                <a:cxn ang="0">
                  <a:pos x="24" y="7"/>
                </a:cxn>
                <a:cxn ang="0">
                  <a:pos x="21" y="4"/>
                </a:cxn>
                <a:cxn ang="0">
                  <a:pos x="20" y="2"/>
                </a:cxn>
                <a:cxn ang="0">
                  <a:pos x="15" y="3"/>
                </a:cxn>
                <a:cxn ang="0">
                  <a:pos x="13" y="7"/>
                </a:cxn>
                <a:cxn ang="0">
                  <a:pos x="13" y="12"/>
                </a:cxn>
                <a:cxn ang="0">
                  <a:pos x="12" y="25"/>
                </a:cxn>
                <a:cxn ang="0">
                  <a:pos x="13" y="49"/>
                </a:cxn>
                <a:cxn ang="0">
                  <a:pos x="15" y="56"/>
                </a:cxn>
                <a:cxn ang="0">
                  <a:pos x="17" y="58"/>
                </a:cxn>
                <a:cxn ang="0">
                  <a:pos x="20" y="57"/>
                </a:cxn>
                <a:cxn ang="0">
                  <a:pos x="22" y="57"/>
                </a:cxn>
                <a:cxn ang="0">
                  <a:pos x="23" y="55"/>
                </a:cxn>
                <a:cxn ang="0">
                  <a:pos x="24" y="51"/>
                </a:cxn>
                <a:cxn ang="0">
                  <a:pos x="24" y="30"/>
                </a:cxn>
              </a:cxnLst>
              <a:rect l="0" t="0" r="r" b="b"/>
              <a:pathLst>
                <a:path w="38" h="61">
                  <a:moveTo>
                    <a:pt x="38" y="30"/>
                  </a:moveTo>
                  <a:lnTo>
                    <a:pt x="37" y="38"/>
                  </a:lnTo>
                  <a:lnTo>
                    <a:pt x="35" y="46"/>
                  </a:lnTo>
                  <a:lnTo>
                    <a:pt x="34" y="49"/>
                  </a:lnTo>
                  <a:lnTo>
                    <a:pt x="33" y="51"/>
                  </a:lnTo>
                  <a:lnTo>
                    <a:pt x="31" y="54"/>
                  </a:lnTo>
                  <a:lnTo>
                    <a:pt x="29" y="56"/>
                  </a:lnTo>
                  <a:lnTo>
                    <a:pt x="27" y="57"/>
                  </a:lnTo>
                  <a:lnTo>
                    <a:pt x="26" y="58"/>
                  </a:lnTo>
                  <a:lnTo>
                    <a:pt x="24" y="60"/>
                  </a:lnTo>
                  <a:lnTo>
                    <a:pt x="23" y="60"/>
                  </a:lnTo>
                  <a:lnTo>
                    <a:pt x="21" y="60"/>
                  </a:lnTo>
                  <a:lnTo>
                    <a:pt x="20" y="61"/>
                  </a:lnTo>
                  <a:lnTo>
                    <a:pt x="16" y="61"/>
                  </a:lnTo>
                  <a:lnTo>
                    <a:pt x="13" y="60"/>
                  </a:lnTo>
                  <a:lnTo>
                    <a:pt x="11" y="58"/>
                  </a:lnTo>
                  <a:lnTo>
                    <a:pt x="7" y="55"/>
                  </a:lnTo>
                  <a:lnTo>
                    <a:pt x="4" y="50"/>
                  </a:lnTo>
                  <a:lnTo>
                    <a:pt x="1" y="45"/>
                  </a:lnTo>
                  <a:lnTo>
                    <a:pt x="0" y="38"/>
                  </a:lnTo>
                  <a:lnTo>
                    <a:pt x="0" y="31"/>
                  </a:lnTo>
                  <a:lnTo>
                    <a:pt x="0" y="22"/>
                  </a:lnTo>
                  <a:lnTo>
                    <a:pt x="3" y="13"/>
                  </a:lnTo>
                  <a:lnTo>
                    <a:pt x="5" y="7"/>
                  </a:lnTo>
                  <a:lnTo>
                    <a:pt x="9" y="3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3" y="0"/>
                  </a:lnTo>
                  <a:lnTo>
                    <a:pt x="28" y="3"/>
                  </a:lnTo>
                  <a:lnTo>
                    <a:pt x="32" y="7"/>
                  </a:lnTo>
                  <a:lnTo>
                    <a:pt x="35" y="12"/>
                  </a:lnTo>
                  <a:lnTo>
                    <a:pt x="37" y="21"/>
                  </a:lnTo>
                  <a:lnTo>
                    <a:pt x="38" y="30"/>
                  </a:lnTo>
                  <a:close/>
                  <a:moveTo>
                    <a:pt x="24" y="30"/>
                  </a:moveTo>
                  <a:lnTo>
                    <a:pt x="24" y="9"/>
                  </a:lnTo>
                  <a:lnTo>
                    <a:pt x="24" y="7"/>
                  </a:lnTo>
                  <a:lnTo>
                    <a:pt x="23" y="5"/>
                  </a:lnTo>
                  <a:lnTo>
                    <a:pt x="21" y="4"/>
                  </a:lnTo>
                  <a:lnTo>
                    <a:pt x="20" y="3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5" y="3"/>
                  </a:lnTo>
                  <a:lnTo>
                    <a:pt x="14" y="5"/>
                  </a:lnTo>
                  <a:lnTo>
                    <a:pt x="13" y="7"/>
                  </a:lnTo>
                  <a:lnTo>
                    <a:pt x="13" y="9"/>
                  </a:lnTo>
                  <a:lnTo>
                    <a:pt x="13" y="12"/>
                  </a:lnTo>
                  <a:lnTo>
                    <a:pt x="13" y="17"/>
                  </a:lnTo>
                  <a:lnTo>
                    <a:pt x="12" y="25"/>
                  </a:lnTo>
                  <a:lnTo>
                    <a:pt x="12" y="43"/>
                  </a:lnTo>
                  <a:lnTo>
                    <a:pt x="13" y="49"/>
                  </a:lnTo>
                  <a:lnTo>
                    <a:pt x="13" y="52"/>
                  </a:lnTo>
                  <a:lnTo>
                    <a:pt x="15" y="56"/>
                  </a:lnTo>
                  <a:lnTo>
                    <a:pt x="15" y="57"/>
                  </a:lnTo>
                  <a:lnTo>
                    <a:pt x="17" y="58"/>
                  </a:lnTo>
                  <a:lnTo>
                    <a:pt x="19" y="58"/>
                  </a:lnTo>
                  <a:lnTo>
                    <a:pt x="20" y="57"/>
                  </a:lnTo>
                  <a:lnTo>
                    <a:pt x="21" y="57"/>
                  </a:lnTo>
                  <a:lnTo>
                    <a:pt x="22" y="57"/>
                  </a:lnTo>
                  <a:lnTo>
                    <a:pt x="22" y="56"/>
                  </a:lnTo>
                  <a:lnTo>
                    <a:pt x="23" y="55"/>
                  </a:lnTo>
                  <a:lnTo>
                    <a:pt x="23" y="54"/>
                  </a:lnTo>
                  <a:lnTo>
                    <a:pt x="24" y="51"/>
                  </a:lnTo>
                  <a:lnTo>
                    <a:pt x="24" y="49"/>
                  </a:lnTo>
                  <a:lnTo>
                    <a:pt x="24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" name="Freeform 29"/>
            <p:cNvSpPr>
              <a:spLocks/>
            </p:cNvSpPr>
            <p:nvPr/>
          </p:nvSpPr>
          <p:spPr bwMode="auto">
            <a:xfrm>
              <a:off x="2497138" y="4846638"/>
              <a:ext cx="22225" cy="23812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9" y="1"/>
                </a:cxn>
                <a:cxn ang="0">
                  <a:pos x="12" y="3"/>
                </a:cxn>
                <a:cxn ang="0">
                  <a:pos x="13" y="5"/>
                </a:cxn>
                <a:cxn ang="0">
                  <a:pos x="14" y="8"/>
                </a:cxn>
                <a:cxn ang="0">
                  <a:pos x="13" y="10"/>
                </a:cxn>
                <a:cxn ang="0">
                  <a:pos x="13" y="11"/>
                </a:cxn>
                <a:cxn ang="0">
                  <a:pos x="12" y="12"/>
                </a:cxn>
                <a:cxn ang="0">
                  <a:pos x="11" y="14"/>
                </a:cxn>
                <a:cxn ang="0">
                  <a:pos x="10" y="14"/>
                </a:cxn>
                <a:cxn ang="0">
                  <a:pos x="8" y="15"/>
                </a:cxn>
                <a:cxn ang="0">
                  <a:pos x="5" y="15"/>
                </a:cxn>
                <a:cxn ang="0">
                  <a:pos x="3" y="14"/>
                </a:cxn>
                <a:cxn ang="0">
                  <a:pos x="2" y="12"/>
                </a:cxn>
                <a:cxn ang="0">
                  <a:pos x="1" y="11"/>
                </a:cxn>
                <a:cxn ang="0">
                  <a:pos x="0" y="10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1" y="4"/>
                </a:cxn>
                <a:cxn ang="0">
                  <a:pos x="2" y="3"/>
                </a:cxn>
                <a:cxn ang="0">
                  <a:pos x="6" y="0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lnTo>
                    <a:pt x="9" y="1"/>
                  </a:lnTo>
                  <a:lnTo>
                    <a:pt x="12" y="3"/>
                  </a:lnTo>
                  <a:lnTo>
                    <a:pt x="13" y="5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3" y="11"/>
                  </a:lnTo>
                  <a:lnTo>
                    <a:pt x="12" y="12"/>
                  </a:lnTo>
                  <a:lnTo>
                    <a:pt x="11" y="14"/>
                  </a:lnTo>
                  <a:lnTo>
                    <a:pt x="10" y="14"/>
                  </a:lnTo>
                  <a:lnTo>
                    <a:pt x="8" y="15"/>
                  </a:lnTo>
                  <a:lnTo>
                    <a:pt x="5" y="15"/>
                  </a:lnTo>
                  <a:lnTo>
                    <a:pt x="3" y="14"/>
                  </a:lnTo>
                  <a:lnTo>
                    <a:pt x="2" y="12"/>
                  </a:lnTo>
                  <a:lnTo>
                    <a:pt x="1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4"/>
                  </a:lnTo>
                  <a:lnTo>
                    <a:pt x="2" y="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" name="Freeform 30"/>
            <p:cNvSpPr>
              <a:spLocks noEditPoints="1"/>
            </p:cNvSpPr>
            <p:nvPr/>
          </p:nvSpPr>
          <p:spPr bwMode="auto">
            <a:xfrm>
              <a:off x="2530475" y="4773613"/>
              <a:ext cx="60325" cy="96837"/>
            </a:xfrm>
            <a:custGeom>
              <a:avLst/>
              <a:gdLst/>
              <a:ahLst/>
              <a:cxnLst>
                <a:cxn ang="0">
                  <a:pos x="38" y="30"/>
                </a:cxn>
                <a:cxn ang="0">
                  <a:pos x="37" y="38"/>
                </a:cxn>
                <a:cxn ang="0">
                  <a:pos x="35" y="46"/>
                </a:cxn>
                <a:cxn ang="0">
                  <a:pos x="35" y="49"/>
                </a:cxn>
                <a:cxn ang="0">
                  <a:pos x="34" y="51"/>
                </a:cxn>
                <a:cxn ang="0">
                  <a:pos x="31" y="54"/>
                </a:cxn>
                <a:cxn ang="0">
                  <a:pos x="30" y="56"/>
                </a:cxn>
                <a:cxn ang="0">
                  <a:pos x="27" y="57"/>
                </a:cxn>
                <a:cxn ang="0">
                  <a:pos x="26" y="58"/>
                </a:cxn>
                <a:cxn ang="0">
                  <a:pos x="25" y="60"/>
                </a:cxn>
                <a:cxn ang="0">
                  <a:pos x="23" y="60"/>
                </a:cxn>
                <a:cxn ang="0">
                  <a:pos x="22" y="60"/>
                </a:cxn>
                <a:cxn ang="0">
                  <a:pos x="20" y="61"/>
                </a:cxn>
                <a:cxn ang="0">
                  <a:pos x="17" y="61"/>
                </a:cxn>
                <a:cxn ang="0">
                  <a:pos x="13" y="60"/>
                </a:cxn>
                <a:cxn ang="0">
                  <a:pos x="11" y="58"/>
                </a:cxn>
                <a:cxn ang="0">
                  <a:pos x="7" y="55"/>
                </a:cxn>
                <a:cxn ang="0">
                  <a:pos x="4" y="50"/>
                </a:cxn>
                <a:cxn ang="0">
                  <a:pos x="2" y="45"/>
                </a:cxn>
                <a:cxn ang="0">
                  <a:pos x="1" y="38"/>
                </a:cxn>
                <a:cxn ang="0">
                  <a:pos x="0" y="31"/>
                </a:cxn>
                <a:cxn ang="0">
                  <a:pos x="1" y="22"/>
                </a:cxn>
                <a:cxn ang="0">
                  <a:pos x="3" y="13"/>
                </a:cxn>
                <a:cxn ang="0">
                  <a:pos x="6" y="7"/>
                </a:cxn>
                <a:cxn ang="0">
                  <a:pos x="9" y="3"/>
                </a:cxn>
                <a:cxn ang="0">
                  <a:pos x="14" y="0"/>
                </a:cxn>
                <a:cxn ang="0">
                  <a:pos x="19" y="0"/>
                </a:cxn>
                <a:cxn ang="0">
                  <a:pos x="24" y="0"/>
                </a:cxn>
                <a:cxn ang="0">
                  <a:pos x="29" y="3"/>
                </a:cxn>
                <a:cxn ang="0">
                  <a:pos x="32" y="7"/>
                </a:cxn>
                <a:cxn ang="0">
                  <a:pos x="35" y="12"/>
                </a:cxn>
                <a:cxn ang="0">
                  <a:pos x="37" y="21"/>
                </a:cxn>
                <a:cxn ang="0">
                  <a:pos x="38" y="30"/>
                </a:cxn>
                <a:cxn ang="0">
                  <a:pos x="25" y="30"/>
                </a:cxn>
                <a:cxn ang="0">
                  <a:pos x="25" y="9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2" y="4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5" y="4"/>
                </a:cxn>
                <a:cxn ang="0">
                  <a:pos x="14" y="5"/>
                </a:cxn>
                <a:cxn ang="0">
                  <a:pos x="14" y="7"/>
                </a:cxn>
                <a:cxn ang="0">
                  <a:pos x="14" y="9"/>
                </a:cxn>
                <a:cxn ang="0">
                  <a:pos x="13" y="12"/>
                </a:cxn>
                <a:cxn ang="0">
                  <a:pos x="13" y="49"/>
                </a:cxn>
                <a:cxn ang="0">
                  <a:pos x="14" y="52"/>
                </a:cxn>
                <a:cxn ang="0">
                  <a:pos x="15" y="56"/>
                </a:cxn>
                <a:cxn ang="0">
                  <a:pos x="17" y="57"/>
                </a:cxn>
                <a:cxn ang="0">
                  <a:pos x="18" y="58"/>
                </a:cxn>
                <a:cxn ang="0">
                  <a:pos x="19" y="58"/>
                </a:cxn>
                <a:cxn ang="0">
                  <a:pos x="20" y="57"/>
                </a:cxn>
                <a:cxn ang="0">
                  <a:pos x="21" y="57"/>
                </a:cxn>
                <a:cxn ang="0">
                  <a:pos x="22" y="57"/>
                </a:cxn>
                <a:cxn ang="0">
                  <a:pos x="22" y="56"/>
                </a:cxn>
                <a:cxn ang="0">
                  <a:pos x="23" y="55"/>
                </a:cxn>
                <a:cxn ang="0">
                  <a:pos x="24" y="54"/>
                </a:cxn>
                <a:cxn ang="0">
                  <a:pos x="25" y="52"/>
                </a:cxn>
                <a:cxn ang="0">
                  <a:pos x="25" y="49"/>
                </a:cxn>
                <a:cxn ang="0">
                  <a:pos x="25" y="30"/>
                </a:cxn>
              </a:cxnLst>
              <a:rect l="0" t="0" r="r" b="b"/>
              <a:pathLst>
                <a:path w="38" h="61">
                  <a:moveTo>
                    <a:pt x="38" y="30"/>
                  </a:moveTo>
                  <a:lnTo>
                    <a:pt x="37" y="38"/>
                  </a:lnTo>
                  <a:lnTo>
                    <a:pt x="35" y="46"/>
                  </a:lnTo>
                  <a:lnTo>
                    <a:pt x="35" y="49"/>
                  </a:lnTo>
                  <a:lnTo>
                    <a:pt x="34" y="51"/>
                  </a:lnTo>
                  <a:lnTo>
                    <a:pt x="31" y="54"/>
                  </a:lnTo>
                  <a:lnTo>
                    <a:pt x="30" y="56"/>
                  </a:lnTo>
                  <a:lnTo>
                    <a:pt x="27" y="57"/>
                  </a:lnTo>
                  <a:lnTo>
                    <a:pt x="26" y="58"/>
                  </a:lnTo>
                  <a:lnTo>
                    <a:pt x="25" y="60"/>
                  </a:lnTo>
                  <a:lnTo>
                    <a:pt x="23" y="60"/>
                  </a:lnTo>
                  <a:lnTo>
                    <a:pt x="22" y="60"/>
                  </a:lnTo>
                  <a:lnTo>
                    <a:pt x="20" y="61"/>
                  </a:lnTo>
                  <a:lnTo>
                    <a:pt x="17" y="61"/>
                  </a:lnTo>
                  <a:lnTo>
                    <a:pt x="13" y="60"/>
                  </a:lnTo>
                  <a:lnTo>
                    <a:pt x="11" y="58"/>
                  </a:lnTo>
                  <a:lnTo>
                    <a:pt x="7" y="55"/>
                  </a:lnTo>
                  <a:lnTo>
                    <a:pt x="4" y="50"/>
                  </a:lnTo>
                  <a:lnTo>
                    <a:pt x="2" y="45"/>
                  </a:lnTo>
                  <a:lnTo>
                    <a:pt x="1" y="38"/>
                  </a:lnTo>
                  <a:lnTo>
                    <a:pt x="0" y="31"/>
                  </a:lnTo>
                  <a:lnTo>
                    <a:pt x="1" y="22"/>
                  </a:lnTo>
                  <a:lnTo>
                    <a:pt x="3" y="13"/>
                  </a:lnTo>
                  <a:lnTo>
                    <a:pt x="6" y="7"/>
                  </a:lnTo>
                  <a:lnTo>
                    <a:pt x="9" y="3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9" y="3"/>
                  </a:lnTo>
                  <a:lnTo>
                    <a:pt x="32" y="7"/>
                  </a:lnTo>
                  <a:lnTo>
                    <a:pt x="35" y="12"/>
                  </a:lnTo>
                  <a:lnTo>
                    <a:pt x="37" y="21"/>
                  </a:lnTo>
                  <a:lnTo>
                    <a:pt x="38" y="30"/>
                  </a:lnTo>
                  <a:close/>
                  <a:moveTo>
                    <a:pt x="25" y="30"/>
                  </a:moveTo>
                  <a:lnTo>
                    <a:pt x="25" y="9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3" y="12"/>
                  </a:lnTo>
                  <a:lnTo>
                    <a:pt x="13" y="49"/>
                  </a:lnTo>
                  <a:lnTo>
                    <a:pt x="14" y="52"/>
                  </a:lnTo>
                  <a:lnTo>
                    <a:pt x="15" y="56"/>
                  </a:lnTo>
                  <a:lnTo>
                    <a:pt x="17" y="57"/>
                  </a:lnTo>
                  <a:lnTo>
                    <a:pt x="18" y="58"/>
                  </a:lnTo>
                  <a:lnTo>
                    <a:pt x="19" y="58"/>
                  </a:lnTo>
                  <a:lnTo>
                    <a:pt x="20" y="57"/>
                  </a:lnTo>
                  <a:lnTo>
                    <a:pt x="21" y="57"/>
                  </a:lnTo>
                  <a:lnTo>
                    <a:pt x="22" y="57"/>
                  </a:lnTo>
                  <a:lnTo>
                    <a:pt x="22" y="56"/>
                  </a:lnTo>
                  <a:lnTo>
                    <a:pt x="23" y="55"/>
                  </a:lnTo>
                  <a:lnTo>
                    <a:pt x="24" y="54"/>
                  </a:lnTo>
                  <a:lnTo>
                    <a:pt x="25" y="52"/>
                  </a:lnTo>
                  <a:lnTo>
                    <a:pt x="25" y="49"/>
                  </a:lnTo>
                  <a:lnTo>
                    <a:pt x="25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" name="Freeform 31"/>
            <p:cNvSpPr>
              <a:spLocks/>
            </p:cNvSpPr>
            <p:nvPr/>
          </p:nvSpPr>
          <p:spPr bwMode="auto">
            <a:xfrm>
              <a:off x="2597150" y="4773613"/>
              <a:ext cx="61913" cy="95250"/>
            </a:xfrm>
            <a:custGeom>
              <a:avLst/>
              <a:gdLst/>
              <a:ahLst/>
              <a:cxnLst>
                <a:cxn ang="0">
                  <a:pos x="35" y="60"/>
                </a:cxn>
                <a:cxn ang="0">
                  <a:pos x="0" y="60"/>
                </a:cxn>
                <a:cxn ang="0">
                  <a:pos x="0" y="58"/>
                </a:cxn>
                <a:cxn ang="0">
                  <a:pos x="8" y="50"/>
                </a:cxn>
                <a:cxn ang="0">
                  <a:pos x="15" y="43"/>
                </a:cxn>
                <a:cxn ang="0">
                  <a:pos x="19" y="37"/>
                </a:cxn>
                <a:cxn ang="0">
                  <a:pos x="22" y="33"/>
                </a:cxn>
                <a:cxn ang="0">
                  <a:pos x="24" y="26"/>
                </a:cxn>
                <a:cxn ang="0">
                  <a:pos x="24" y="20"/>
                </a:cxn>
                <a:cxn ang="0">
                  <a:pos x="24" y="18"/>
                </a:cxn>
                <a:cxn ang="0">
                  <a:pos x="24" y="16"/>
                </a:cxn>
                <a:cxn ang="0">
                  <a:pos x="22" y="12"/>
                </a:cxn>
                <a:cxn ang="0">
                  <a:pos x="18" y="10"/>
                </a:cxn>
                <a:cxn ang="0">
                  <a:pos x="16" y="10"/>
                </a:cxn>
                <a:cxn ang="0">
                  <a:pos x="15" y="10"/>
                </a:cxn>
                <a:cxn ang="0">
                  <a:pos x="10" y="10"/>
                </a:cxn>
                <a:cxn ang="0">
                  <a:pos x="6" y="12"/>
                </a:cxn>
                <a:cxn ang="0">
                  <a:pos x="3" y="16"/>
                </a:cxn>
                <a:cxn ang="0">
                  <a:pos x="1" y="16"/>
                </a:cxn>
                <a:cxn ang="0">
                  <a:pos x="5" y="9"/>
                </a:cxn>
                <a:cxn ang="0">
                  <a:pos x="9" y="3"/>
                </a:cxn>
                <a:cxn ang="0">
                  <a:pos x="15" y="0"/>
                </a:cxn>
                <a:cxn ang="0">
                  <a:pos x="20" y="0"/>
                </a:cxn>
                <a:cxn ang="0">
                  <a:pos x="22" y="0"/>
                </a:cxn>
                <a:cxn ang="0">
                  <a:pos x="27" y="1"/>
                </a:cxn>
                <a:cxn ang="0">
                  <a:pos x="28" y="1"/>
                </a:cxn>
                <a:cxn ang="0">
                  <a:pos x="30" y="3"/>
                </a:cxn>
                <a:cxn ang="0">
                  <a:pos x="33" y="5"/>
                </a:cxn>
                <a:cxn ang="0">
                  <a:pos x="35" y="7"/>
                </a:cxn>
                <a:cxn ang="0">
                  <a:pos x="35" y="9"/>
                </a:cxn>
                <a:cxn ang="0">
                  <a:pos x="36" y="11"/>
                </a:cxn>
                <a:cxn ang="0">
                  <a:pos x="36" y="13"/>
                </a:cxn>
                <a:cxn ang="0">
                  <a:pos x="36" y="15"/>
                </a:cxn>
                <a:cxn ang="0">
                  <a:pos x="36" y="20"/>
                </a:cxn>
                <a:cxn ang="0">
                  <a:pos x="34" y="26"/>
                </a:cxn>
                <a:cxn ang="0">
                  <a:pos x="30" y="33"/>
                </a:cxn>
                <a:cxn ang="0">
                  <a:pos x="23" y="40"/>
                </a:cxn>
                <a:cxn ang="0">
                  <a:pos x="15" y="49"/>
                </a:cxn>
                <a:cxn ang="0">
                  <a:pos x="33" y="49"/>
                </a:cxn>
                <a:cxn ang="0">
                  <a:pos x="35" y="47"/>
                </a:cxn>
                <a:cxn ang="0">
                  <a:pos x="35" y="46"/>
                </a:cxn>
                <a:cxn ang="0">
                  <a:pos x="36" y="46"/>
                </a:cxn>
                <a:cxn ang="0">
                  <a:pos x="36" y="45"/>
                </a:cxn>
                <a:cxn ang="0">
                  <a:pos x="38" y="43"/>
                </a:cxn>
                <a:cxn ang="0">
                  <a:pos x="39" y="43"/>
                </a:cxn>
                <a:cxn ang="0">
                  <a:pos x="35" y="60"/>
                </a:cxn>
              </a:cxnLst>
              <a:rect l="0" t="0" r="r" b="b"/>
              <a:pathLst>
                <a:path w="39" h="60">
                  <a:moveTo>
                    <a:pt x="35" y="60"/>
                  </a:moveTo>
                  <a:lnTo>
                    <a:pt x="0" y="60"/>
                  </a:lnTo>
                  <a:lnTo>
                    <a:pt x="0" y="58"/>
                  </a:lnTo>
                  <a:lnTo>
                    <a:pt x="8" y="50"/>
                  </a:lnTo>
                  <a:lnTo>
                    <a:pt x="15" y="43"/>
                  </a:lnTo>
                  <a:lnTo>
                    <a:pt x="19" y="37"/>
                  </a:lnTo>
                  <a:lnTo>
                    <a:pt x="22" y="33"/>
                  </a:lnTo>
                  <a:lnTo>
                    <a:pt x="24" y="26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2" y="12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15" y="10"/>
                  </a:lnTo>
                  <a:lnTo>
                    <a:pt x="10" y="10"/>
                  </a:lnTo>
                  <a:lnTo>
                    <a:pt x="6" y="12"/>
                  </a:lnTo>
                  <a:lnTo>
                    <a:pt x="3" y="16"/>
                  </a:lnTo>
                  <a:lnTo>
                    <a:pt x="1" y="16"/>
                  </a:lnTo>
                  <a:lnTo>
                    <a:pt x="5" y="9"/>
                  </a:lnTo>
                  <a:lnTo>
                    <a:pt x="9" y="3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30" y="3"/>
                  </a:lnTo>
                  <a:lnTo>
                    <a:pt x="33" y="5"/>
                  </a:lnTo>
                  <a:lnTo>
                    <a:pt x="35" y="7"/>
                  </a:lnTo>
                  <a:lnTo>
                    <a:pt x="35" y="9"/>
                  </a:lnTo>
                  <a:lnTo>
                    <a:pt x="36" y="11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6" y="20"/>
                  </a:lnTo>
                  <a:lnTo>
                    <a:pt x="34" y="26"/>
                  </a:lnTo>
                  <a:lnTo>
                    <a:pt x="30" y="33"/>
                  </a:lnTo>
                  <a:lnTo>
                    <a:pt x="23" y="40"/>
                  </a:lnTo>
                  <a:lnTo>
                    <a:pt x="15" y="49"/>
                  </a:lnTo>
                  <a:lnTo>
                    <a:pt x="33" y="49"/>
                  </a:lnTo>
                  <a:lnTo>
                    <a:pt x="35" y="47"/>
                  </a:lnTo>
                  <a:lnTo>
                    <a:pt x="35" y="46"/>
                  </a:lnTo>
                  <a:lnTo>
                    <a:pt x="36" y="46"/>
                  </a:lnTo>
                  <a:lnTo>
                    <a:pt x="36" y="45"/>
                  </a:lnTo>
                  <a:lnTo>
                    <a:pt x="38" y="43"/>
                  </a:lnTo>
                  <a:lnTo>
                    <a:pt x="39" y="43"/>
                  </a:lnTo>
                  <a:lnTo>
                    <a:pt x="35" y="6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" name="Rectangle 32"/>
            <p:cNvSpPr>
              <a:spLocks noChangeArrowheads="1"/>
            </p:cNvSpPr>
            <p:nvPr/>
          </p:nvSpPr>
          <p:spPr bwMode="auto">
            <a:xfrm>
              <a:off x="2378075" y="4464050"/>
              <a:ext cx="38100" cy="1270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" name="Freeform 33"/>
            <p:cNvSpPr>
              <a:spLocks noEditPoints="1"/>
            </p:cNvSpPr>
            <p:nvPr/>
          </p:nvSpPr>
          <p:spPr bwMode="auto">
            <a:xfrm>
              <a:off x="2425700" y="4406900"/>
              <a:ext cx="60325" cy="96837"/>
            </a:xfrm>
            <a:custGeom>
              <a:avLst/>
              <a:gdLst/>
              <a:ahLst/>
              <a:cxnLst>
                <a:cxn ang="0">
                  <a:pos x="37" y="39"/>
                </a:cxn>
                <a:cxn ang="0">
                  <a:pos x="34" y="49"/>
                </a:cxn>
                <a:cxn ang="0">
                  <a:pos x="31" y="55"/>
                </a:cxn>
                <a:cxn ang="0">
                  <a:pos x="27" y="58"/>
                </a:cxn>
                <a:cxn ang="0">
                  <a:pos x="24" y="60"/>
                </a:cxn>
                <a:cxn ang="0">
                  <a:pos x="21" y="61"/>
                </a:cxn>
                <a:cxn ang="0">
                  <a:pos x="16" y="61"/>
                </a:cxn>
                <a:cxn ang="0">
                  <a:pos x="11" y="59"/>
                </a:cxn>
                <a:cxn ang="0">
                  <a:pos x="4" y="51"/>
                </a:cxn>
                <a:cxn ang="0">
                  <a:pos x="0" y="38"/>
                </a:cxn>
                <a:cxn ang="0">
                  <a:pos x="0" y="22"/>
                </a:cxn>
                <a:cxn ang="0">
                  <a:pos x="5" y="8"/>
                </a:cxn>
                <a:cxn ang="0">
                  <a:pos x="13" y="1"/>
                </a:cxn>
                <a:cxn ang="0">
                  <a:pos x="23" y="1"/>
                </a:cxn>
                <a:cxn ang="0">
                  <a:pos x="32" y="7"/>
                </a:cxn>
                <a:cxn ang="0">
                  <a:pos x="37" y="22"/>
                </a:cxn>
                <a:cxn ang="0">
                  <a:pos x="24" y="30"/>
                </a:cxn>
                <a:cxn ang="0">
                  <a:pos x="24" y="7"/>
                </a:cxn>
                <a:cxn ang="0">
                  <a:pos x="21" y="4"/>
                </a:cxn>
                <a:cxn ang="0">
                  <a:pos x="20" y="3"/>
                </a:cxn>
                <a:cxn ang="0">
                  <a:pos x="15" y="4"/>
                </a:cxn>
                <a:cxn ang="0">
                  <a:pos x="13" y="7"/>
                </a:cxn>
                <a:cxn ang="0">
                  <a:pos x="13" y="12"/>
                </a:cxn>
                <a:cxn ang="0">
                  <a:pos x="12" y="25"/>
                </a:cxn>
                <a:cxn ang="0">
                  <a:pos x="13" y="49"/>
                </a:cxn>
                <a:cxn ang="0">
                  <a:pos x="15" y="56"/>
                </a:cxn>
                <a:cxn ang="0">
                  <a:pos x="17" y="58"/>
                </a:cxn>
                <a:cxn ang="0">
                  <a:pos x="20" y="58"/>
                </a:cxn>
                <a:cxn ang="0">
                  <a:pos x="22" y="57"/>
                </a:cxn>
                <a:cxn ang="0">
                  <a:pos x="23" y="56"/>
                </a:cxn>
                <a:cxn ang="0">
                  <a:pos x="24" y="51"/>
                </a:cxn>
                <a:cxn ang="0">
                  <a:pos x="24" y="30"/>
                </a:cxn>
              </a:cxnLst>
              <a:rect l="0" t="0" r="r" b="b"/>
              <a:pathLst>
                <a:path w="38" h="61">
                  <a:moveTo>
                    <a:pt x="38" y="30"/>
                  </a:moveTo>
                  <a:lnTo>
                    <a:pt x="37" y="39"/>
                  </a:lnTo>
                  <a:lnTo>
                    <a:pt x="35" y="47"/>
                  </a:lnTo>
                  <a:lnTo>
                    <a:pt x="34" y="49"/>
                  </a:lnTo>
                  <a:lnTo>
                    <a:pt x="33" y="51"/>
                  </a:lnTo>
                  <a:lnTo>
                    <a:pt x="31" y="55"/>
                  </a:lnTo>
                  <a:lnTo>
                    <a:pt x="29" y="56"/>
                  </a:lnTo>
                  <a:lnTo>
                    <a:pt x="27" y="58"/>
                  </a:lnTo>
                  <a:lnTo>
                    <a:pt x="26" y="59"/>
                  </a:lnTo>
                  <a:lnTo>
                    <a:pt x="24" y="60"/>
                  </a:lnTo>
                  <a:lnTo>
                    <a:pt x="23" y="61"/>
                  </a:lnTo>
                  <a:lnTo>
                    <a:pt x="21" y="61"/>
                  </a:lnTo>
                  <a:lnTo>
                    <a:pt x="20" y="61"/>
                  </a:lnTo>
                  <a:lnTo>
                    <a:pt x="16" y="61"/>
                  </a:lnTo>
                  <a:lnTo>
                    <a:pt x="13" y="60"/>
                  </a:lnTo>
                  <a:lnTo>
                    <a:pt x="11" y="59"/>
                  </a:lnTo>
                  <a:lnTo>
                    <a:pt x="7" y="55"/>
                  </a:lnTo>
                  <a:lnTo>
                    <a:pt x="4" y="51"/>
                  </a:lnTo>
                  <a:lnTo>
                    <a:pt x="1" y="45"/>
                  </a:lnTo>
                  <a:lnTo>
                    <a:pt x="0" y="38"/>
                  </a:lnTo>
                  <a:lnTo>
                    <a:pt x="0" y="32"/>
                  </a:lnTo>
                  <a:lnTo>
                    <a:pt x="0" y="22"/>
                  </a:lnTo>
                  <a:lnTo>
                    <a:pt x="3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3" y="1"/>
                  </a:lnTo>
                  <a:lnTo>
                    <a:pt x="18" y="0"/>
                  </a:lnTo>
                  <a:lnTo>
                    <a:pt x="23" y="1"/>
                  </a:lnTo>
                  <a:lnTo>
                    <a:pt x="28" y="4"/>
                  </a:lnTo>
                  <a:lnTo>
                    <a:pt x="32" y="7"/>
                  </a:lnTo>
                  <a:lnTo>
                    <a:pt x="35" y="13"/>
                  </a:lnTo>
                  <a:lnTo>
                    <a:pt x="37" y="22"/>
                  </a:lnTo>
                  <a:lnTo>
                    <a:pt x="38" y="30"/>
                  </a:lnTo>
                  <a:close/>
                  <a:moveTo>
                    <a:pt x="24" y="30"/>
                  </a:moveTo>
                  <a:lnTo>
                    <a:pt x="24" y="10"/>
                  </a:lnTo>
                  <a:lnTo>
                    <a:pt x="24" y="7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20" y="4"/>
                  </a:lnTo>
                  <a:lnTo>
                    <a:pt x="20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3" y="9"/>
                  </a:lnTo>
                  <a:lnTo>
                    <a:pt x="13" y="12"/>
                  </a:lnTo>
                  <a:lnTo>
                    <a:pt x="13" y="18"/>
                  </a:lnTo>
                  <a:lnTo>
                    <a:pt x="12" y="25"/>
                  </a:lnTo>
                  <a:lnTo>
                    <a:pt x="12" y="44"/>
                  </a:lnTo>
                  <a:lnTo>
                    <a:pt x="13" y="49"/>
                  </a:lnTo>
                  <a:lnTo>
                    <a:pt x="13" y="53"/>
                  </a:lnTo>
                  <a:lnTo>
                    <a:pt x="15" y="56"/>
                  </a:lnTo>
                  <a:lnTo>
                    <a:pt x="15" y="57"/>
                  </a:lnTo>
                  <a:lnTo>
                    <a:pt x="17" y="58"/>
                  </a:lnTo>
                  <a:lnTo>
                    <a:pt x="19" y="58"/>
                  </a:lnTo>
                  <a:lnTo>
                    <a:pt x="20" y="58"/>
                  </a:lnTo>
                  <a:lnTo>
                    <a:pt x="21" y="58"/>
                  </a:lnTo>
                  <a:lnTo>
                    <a:pt x="22" y="57"/>
                  </a:lnTo>
                  <a:lnTo>
                    <a:pt x="22" y="56"/>
                  </a:lnTo>
                  <a:lnTo>
                    <a:pt x="23" y="56"/>
                  </a:lnTo>
                  <a:lnTo>
                    <a:pt x="23" y="55"/>
                  </a:lnTo>
                  <a:lnTo>
                    <a:pt x="24" y="51"/>
                  </a:lnTo>
                  <a:lnTo>
                    <a:pt x="24" y="49"/>
                  </a:lnTo>
                  <a:lnTo>
                    <a:pt x="24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auto">
            <a:xfrm>
              <a:off x="2497138" y="4481513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9" y="0"/>
                </a:cxn>
                <a:cxn ang="0">
                  <a:pos x="12" y="2"/>
                </a:cxn>
                <a:cxn ang="0">
                  <a:pos x="13" y="4"/>
                </a:cxn>
                <a:cxn ang="0">
                  <a:pos x="14" y="8"/>
                </a:cxn>
                <a:cxn ang="0">
                  <a:pos x="13" y="9"/>
                </a:cxn>
                <a:cxn ang="0">
                  <a:pos x="13" y="10"/>
                </a:cxn>
                <a:cxn ang="0">
                  <a:pos x="12" y="12"/>
                </a:cxn>
                <a:cxn ang="0">
                  <a:pos x="11" y="13"/>
                </a:cxn>
                <a:cxn ang="0">
                  <a:pos x="10" y="14"/>
                </a:cxn>
                <a:cxn ang="0">
                  <a:pos x="8" y="14"/>
                </a:cxn>
                <a:cxn ang="0">
                  <a:pos x="5" y="14"/>
                </a:cxn>
                <a:cxn ang="0">
                  <a:pos x="3" y="13"/>
                </a:cxn>
                <a:cxn ang="0">
                  <a:pos x="2" y="12"/>
                </a:cxn>
                <a:cxn ang="0">
                  <a:pos x="1" y="11"/>
                </a:cxn>
                <a:cxn ang="0">
                  <a:pos x="0" y="10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1" y="4"/>
                </a:cxn>
                <a:cxn ang="0">
                  <a:pos x="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9" y="0"/>
                  </a:lnTo>
                  <a:lnTo>
                    <a:pt x="12" y="2"/>
                  </a:lnTo>
                  <a:lnTo>
                    <a:pt x="13" y="4"/>
                  </a:lnTo>
                  <a:lnTo>
                    <a:pt x="14" y="8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2" y="12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5" y="14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1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4"/>
                  </a:lnTo>
                  <a:lnTo>
                    <a:pt x="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" name="Freeform 35"/>
            <p:cNvSpPr>
              <a:spLocks noEditPoints="1"/>
            </p:cNvSpPr>
            <p:nvPr/>
          </p:nvSpPr>
          <p:spPr bwMode="auto">
            <a:xfrm>
              <a:off x="2530475" y="4406900"/>
              <a:ext cx="60325" cy="96837"/>
            </a:xfrm>
            <a:custGeom>
              <a:avLst/>
              <a:gdLst/>
              <a:ahLst/>
              <a:cxnLst>
                <a:cxn ang="0">
                  <a:pos x="38" y="30"/>
                </a:cxn>
                <a:cxn ang="0">
                  <a:pos x="37" y="39"/>
                </a:cxn>
                <a:cxn ang="0">
                  <a:pos x="35" y="47"/>
                </a:cxn>
                <a:cxn ang="0">
                  <a:pos x="35" y="49"/>
                </a:cxn>
                <a:cxn ang="0">
                  <a:pos x="34" y="51"/>
                </a:cxn>
                <a:cxn ang="0">
                  <a:pos x="31" y="55"/>
                </a:cxn>
                <a:cxn ang="0">
                  <a:pos x="30" y="56"/>
                </a:cxn>
                <a:cxn ang="0">
                  <a:pos x="27" y="58"/>
                </a:cxn>
                <a:cxn ang="0">
                  <a:pos x="26" y="59"/>
                </a:cxn>
                <a:cxn ang="0">
                  <a:pos x="25" y="60"/>
                </a:cxn>
                <a:cxn ang="0">
                  <a:pos x="23" y="61"/>
                </a:cxn>
                <a:cxn ang="0">
                  <a:pos x="22" y="61"/>
                </a:cxn>
                <a:cxn ang="0">
                  <a:pos x="20" y="61"/>
                </a:cxn>
                <a:cxn ang="0">
                  <a:pos x="17" y="61"/>
                </a:cxn>
                <a:cxn ang="0">
                  <a:pos x="13" y="60"/>
                </a:cxn>
                <a:cxn ang="0">
                  <a:pos x="11" y="59"/>
                </a:cxn>
                <a:cxn ang="0">
                  <a:pos x="7" y="55"/>
                </a:cxn>
                <a:cxn ang="0">
                  <a:pos x="4" y="51"/>
                </a:cxn>
                <a:cxn ang="0">
                  <a:pos x="2" y="45"/>
                </a:cxn>
                <a:cxn ang="0">
                  <a:pos x="1" y="38"/>
                </a:cxn>
                <a:cxn ang="0">
                  <a:pos x="0" y="32"/>
                </a:cxn>
                <a:cxn ang="0">
                  <a:pos x="1" y="22"/>
                </a:cxn>
                <a:cxn ang="0">
                  <a:pos x="3" y="14"/>
                </a:cxn>
                <a:cxn ang="0">
                  <a:pos x="6" y="8"/>
                </a:cxn>
                <a:cxn ang="0">
                  <a:pos x="9" y="4"/>
                </a:cxn>
                <a:cxn ang="0">
                  <a:pos x="14" y="1"/>
                </a:cxn>
                <a:cxn ang="0">
                  <a:pos x="19" y="0"/>
                </a:cxn>
                <a:cxn ang="0">
                  <a:pos x="24" y="1"/>
                </a:cxn>
                <a:cxn ang="0">
                  <a:pos x="29" y="4"/>
                </a:cxn>
                <a:cxn ang="0">
                  <a:pos x="32" y="7"/>
                </a:cxn>
                <a:cxn ang="0">
                  <a:pos x="35" y="13"/>
                </a:cxn>
                <a:cxn ang="0">
                  <a:pos x="37" y="22"/>
                </a:cxn>
                <a:cxn ang="0">
                  <a:pos x="38" y="30"/>
                </a:cxn>
                <a:cxn ang="0">
                  <a:pos x="25" y="30"/>
                </a:cxn>
                <a:cxn ang="0">
                  <a:pos x="25" y="10"/>
                </a:cxn>
                <a:cxn ang="0">
                  <a:pos x="24" y="7"/>
                </a:cxn>
                <a:cxn ang="0">
                  <a:pos x="24" y="6"/>
                </a:cxn>
                <a:cxn ang="0">
                  <a:pos x="22" y="5"/>
                </a:cxn>
                <a:cxn ang="0">
                  <a:pos x="21" y="4"/>
                </a:cxn>
                <a:cxn ang="0">
                  <a:pos x="20" y="3"/>
                </a:cxn>
                <a:cxn ang="0">
                  <a:pos x="17" y="3"/>
                </a:cxn>
                <a:cxn ang="0">
                  <a:pos x="16" y="4"/>
                </a:cxn>
                <a:cxn ang="0">
                  <a:pos x="15" y="5"/>
                </a:cxn>
                <a:cxn ang="0">
                  <a:pos x="14" y="6"/>
                </a:cxn>
                <a:cxn ang="0">
                  <a:pos x="14" y="7"/>
                </a:cxn>
                <a:cxn ang="0">
                  <a:pos x="14" y="9"/>
                </a:cxn>
                <a:cxn ang="0">
                  <a:pos x="13" y="12"/>
                </a:cxn>
                <a:cxn ang="0">
                  <a:pos x="13" y="49"/>
                </a:cxn>
                <a:cxn ang="0">
                  <a:pos x="14" y="53"/>
                </a:cxn>
                <a:cxn ang="0">
                  <a:pos x="15" y="56"/>
                </a:cxn>
                <a:cxn ang="0">
                  <a:pos x="17" y="58"/>
                </a:cxn>
                <a:cxn ang="0">
                  <a:pos x="18" y="58"/>
                </a:cxn>
                <a:cxn ang="0">
                  <a:pos x="19" y="58"/>
                </a:cxn>
                <a:cxn ang="0">
                  <a:pos x="20" y="58"/>
                </a:cxn>
                <a:cxn ang="0">
                  <a:pos x="21" y="58"/>
                </a:cxn>
                <a:cxn ang="0">
                  <a:pos x="22" y="57"/>
                </a:cxn>
                <a:cxn ang="0">
                  <a:pos x="22" y="56"/>
                </a:cxn>
                <a:cxn ang="0">
                  <a:pos x="23" y="56"/>
                </a:cxn>
                <a:cxn ang="0">
                  <a:pos x="24" y="55"/>
                </a:cxn>
                <a:cxn ang="0">
                  <a:pos x="25" y="53"/>
                </a:cxn>
                <a:cxn ang="0">
                  <a:pos x="25" y="49"/>
                </a:cxn>
                <a:cxn ang="0">
                  <a:pos x="25" y="30"/>
                </a:cxn>
              </a:cxnLst>
              <a:rect l="0" t="0" r="r" b="b"/>
              <a:pathLst>
                <a:path w="38" h="61">
                  <a:moveTo>
                    <a:pt x="38" y="30"/>
                  </a:moveTo>
                  <a:lnTo>
                    <a:pt x="37" y="39"/>
                  </a:lnTo>
                  <a:lnTo>
                    <a:pt x="35" y="47"/>
                  </a:lnTo>
                  <a:lnTo>
                    <a:pt x="35" y="49"/>
                  </a:lnTo>
                  <a:lnTo>
                    <a:pt x="34" y="51"/>
                  </a:lnTo>
                  <a:lnTo>
                    <a:pt x="31" y="55"/>
                  </a:lnTo>
                  <a:lnTo>
                    <a:pt x="30" y="56"/>
                  </a:lnTo>
                  <a:lnTo>
                    <a:pt x="27" y="58"/>
                  </a:lnTo>
                  <a:lnTo>
                    <a:pt x="26" y="59"/>
                  </a:lnTo>
                  <a:lnTo>
                    <a:pt x="25" y="60"/>
                  </a:lnTo>
                  <a:lnTo>
                    <a:pt x="23" y="61"/>
                  </a:lnTo>
                  <a:lnTo>
                    <a:pt x="22" y="61"/>
                  </a:lnTo>
                  <a:lnTo>
                    <a:pt x="20" y="61"/>
                  </a:lnTo>
                  <a:lnTo>
                    <a:pt x="17" y="61"/>
                  </a:lnTo>
                  <a:lnTo>
                    <a:pt x="13" y="60"/>
                  </a:lnTo>
                  <a:lnTo>
                    <a:pt x="11" y="59"/>
                  </a:lnTo>
                  <a:lnTo>
                    <a:pt x="7" y="55"/>
                  </a:lnTo>
                  <a:lnTo>
                    <a:pt x="4" y="51"/>
                  </a:lnTo>
                  <a:lnTo>
                    <a:pt x="2" y="45"/>
                  </a:lnTo>
                  <a:lnTo>
                    <a:pt x="1" y="38"/>
                  </a:lnTo>
                  <a:lnTo>
                    <a:pt x="0" y="32"/>
                  </a:lnTo>
                  <a:lnTo>
                    <a:pt x="1" y="22"/>
                  </a:lnTo>
                  <a:lnTo>
                    <a:pt x="3" y="14"/>
                  </a:lnTo>
                  <a:lnTo>
                    <a:pt x="6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29" y="4"/>
                  </a:lnTo>
                  <a:lnTo>
                    <a:pt x="32" y="7"/>
                  </a:lnTo>
                  <a:lnTo>
                    <a:pt x="35" y="13"/>
                  </a:lnTo>
                  <a:lnTo>
                    <a:pt x="37" y="22"/>
                  </a:lnTo>
                  <a:lnTo>
                    <a:pt x="38" y="30"/>
                  </a:lnTo>
                  <a:close/>
                  <a:moveTo>
                    <a:pt x="25" y="30"/>
                  </a:moveTo>
                  <a:lnTo>
                    <a:pt x="25" y="10"/>
                  </a:lnTo>
                  <a:lnTo>
                    <a:pt x="24" y="7"/>
                  </a:lnTo>
                  <a:lnTo>
                    <a:pt x="24" y="6"/>
                  </a:lnTo>
                  <a:lnTo>
                    <a:pt x="22" y="5"/>
                  </a:lnTo>
                  <a:lnTo>
                    <a:pt x="21" y="4"/>
                  </a:lnTo>
                  <a:lnTo>
                    <a:pt x="20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4" y="6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3" y="12"/>
                  </a:lnTo>
                  <a:lnTo>
                    <a:pt x="13" y="49"/>
                  </a:lnTo>
                  <a:lnTo>
                    <a:pt x="14" y="53"/>
                  </a:lnTo>
                  <a:lnTo>
                    <a:pt x="15" y="56"/>
                  </a:lnTo>
                  <a:lnTo>
                    <a:pt x="17" y="58"/>
                  </a:lnTo>
                  <a:lnTo>
                    <a:pt x="18" y="58"/>
                  </a:lnTo>
                  <a:lnTo>
                    <a:pt x="19" y="58"/>
                  </a:lnTo>
                  <a:lnTo>
                    <a:pt x="20" y="58"/>
                  </a:lnTo>
                  <a:lnTo>
                    <a:pt x="21" y="58"/>
                  </a:lnTo>
                  <a:lnTo>
                    <a:pt x="22" y="57"/>
                  </a:lnTo>
                  <a:lnTo>
                    <a:pt x="22" y="56"/>
                  </a:lnTo>
                  <a:lnTo>
                    <a:pt x="23" y="56"/>
                  </a:lnTo>
                  <a:lnTo>
                    <a:pt x="24" y="55"/>
                  </a:lnTo>
                  <a:lnTo>
                    <a:pt x="25" y="53"/>
                  </a:lnTo>
                  <a:lnTo>
                    <a:pt x="25" y="49"/>
                  </a:lnTo>
                  <a:lnTo>
                    <a:pt x="25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auto">
            <a:xfrm>
              <a:off x="2606675" y="4406900"/>
              <a:ext cx="47625" cy="952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55"/>
                </a:cxn>
                <a:cxn ang="0">
                  <a:pos x="26" y="58"/>
                </a:cxn>
                <a:cxn ang="0">
                  <a:pos x="27" y="58"/>
                </a:cxn>
                <a:cxn ang="0">
                  <a:pos x="28" y="58"/>
                </a:cxn>
                <a:cxn ang="0">
                  <a:pos x="30" y="58"/>
                </a:cxn>
                <a:cxn ang="0">
                  <a:pos x="30" y="60"/>
                </a:cxn>
                <a:cxn ang="0">
                  <a:pos x="0" y="60"/>
                </a:cxn>
                <a:cxn ang="0">
                  <a:pos x="0" y="58"/>
                </a:cxn>
                <a:cxn ang="0">
                  <a:pos x="3" y="58"/>
                </a:cxn>
                <a:cxn ang="0">
                  <a:pos x="5" y="58"/>
                </a:cxn>
                <a:cxn ang="0">
                  <a:pos x="6" y="58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6"/>
                </a:cxn>
                <a:cxn ang="0">
                  <a:pos x="9" y="55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8" y="12"/>
                </a:cxn>
                <a:cxn ang="0">
                  <a:pos x="7" y="11"/>
                </a:cxn>
                <a:cxn ang="0">
                  <a:pos x="7" y="11"/>
                </a:cxn>
                <a:cxn ang="0">
                  <a:pos x="6" y="11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5" y="11"/>
                </a:cxn>
                <a:cxn ang="0">
                  <a:pos x="2" y="11"/>
                </a:cxn>
                <a:cxn ang="0">
                  <a:pos x="1" y="12"/>
                </a:cxn>
                <a:cxn ang="0">
                  <a:pos x="0" y="10"/>
                </a:cxn>
                <a:cxn ang="0">
                  <a:pos x="21" y="0"/>
                </a:cxn>
                <a:cxn ang="0">
                  <a:pos x="22" y="0"/>
                </a:cxn>
              </a:cxnLst>
              <a:rect l="0" t="0" r="r" b="b"/>
              <a:pathLst>
                <a:path w="30" h="60">
                  <a:moveTo>
                    <a:pt x="22" y="0"/>
                  </a:moveTo>
                  <a:lnTo>
                    <a:pt x="22" y="55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30" y="58"/>
                  </a:lnTo>
                  <a:lnTo>
                    <a:pt x="30" y="60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3" y="58"/>
                  </a:lnTo>
                  <a:lnTo>
                    <a:pt x="5" y="58"/>
                  </a:lnTo>
                  <a:lnTo>
                    <a:pt x="6" y="58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6"/>
                  </a:lnTo>
                  <a:lnTo>
                    <a:pt x="9" y="55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8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5" y="11"/>
                  </a:lnTo>
                  <a:lnTo>
                    <a:pt x="2" y="11"/>
                  </a:lnTo>
                  <a:lnTo>
                    <a:pt x="1" y="12"/>
                  </a:lnTo>
                  <a:lnTo>
                    <a:pt x="0" y="10"/>
                  </a:lnTo>
                  <a:lnTo>
                    <a:pt x="21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" name="Freeform 37"/>
            <p:cNvSpPr>
              <a:spLocks noEditPoints="1"/>
            </p:cNvSpPr>
            <p:nvPr/>
          </p:nvSpPr>
          <p:spPr bwMode="auto">
            <a:xfrm>
              <a:off x="2600325" y="4041775"/>
              <a:ext cx="60325" cy="96837"/>
            </a:xfrm>
            <a:custGeom>
              <a:avLst/>
              <a:gdLst/>
              <a:ahLst/>
              <a:cxnLst>
                <a:cxn ang="0">
                  <a:pos x="38" y="30"/>
                </a:cxn>
                <a:cxn ang="0">
                  <a:pos x="38" y="39"/>
                </a:cxn>
                <a:cxn ang="0">
                  <a:pos x="36" y="47"/>
                </a:cxn>
                <a:cxn ang="0">
                  <a:pos x="35" y="49"/>
                </a:cxn>
                <a:cxn ang="0">
                  <a:pos x="34" y="51"/>
                </a:cxn>
                <a:cxn ang="0">
                  <a:pos x="32" y="55"/>
                </a:cxn>
                <a:cxn ang="0">
                  <a:pos x="28" y="58"/>
                </a:cxn>
                <a:cxn ang="0">
                  <a:pos x="26" y="59"/>
                </a:cxn>
                <a:cxn ang="0">
                  <a:pos x="25" y="60"/>
                </a:cxn>
                <a:cxn ang="0">
                  <a:pos x="23" y="61"/>
                </a:cxn>
                <a:cxn ang="0">
                  <a:pos x="22" y="61"/>
                </a:cxn>
                <a:cxn ang="0">
                  <a:pos x="21" y="61"/>
                </a:cxn>
                <a:cxn ang="0">
                  <a:pos x="17" y="61"/>
                </a:cxn>
                <a:cxn ang="0">
                  <a:pos x="14" y="60"/>
                </a:cxn>
                <a:cxn ang="0">
                  <a:pos x="11" y="59"/>
                </a:cxn>
                <a:cxn ang="0">
                  <a:pos x="8" y="55"/>
                </a:cxn>
                <a:cxn ang="0">
                  <a:pos x="4" y="51"/>
                </a:cxn>
                <a:cxn ang="0">
                  <a:pos x="2" y="45"/>
                </a:cxn>
                <a:cxn ang="0">
                  <a:pos x="1" y="38"/>
                </a:cxn>
                <a:cxn ang="0">
                  <a:pos x="0" y="32"/>
                </a:cxn>
                <a:cxn ang="0">
                  <a:pos x="1" y="22"/>
                </a:cxn>
                <a:cxn ang="0">
                  <a:pos x="3" y="14"/>
                </a:cxn>
                <a:cxn ang="0">
                  <a:pos x="6" y="8"/>
                </a:cxn>
                <a:cxn ang="0">
                  <a:pos x="10" y="4"/>
                </a:cxn>
                <a:cxn ang="0">
                  <a:pos x="14" y="1"/>
                </a:cxn>
                <a:cxn ang="0">
                  <a:pos x="19" y="0"/>
                </a:cxn>
                <a:cxn ang="0">
                  <a:pos x="25" y="1"/>
                </a:cxn>
                <a:cxn ang="0">
                  <a:pos x="29" y="4"/>
                </a:cxn>
                <a:cxn ang="0">
                  <a:pos x="33" y="7"/>
                </a:cxn>
                <a:cxn ang="0">
                  <a:pos x="36" y="13"/>
                </a:cxn>
                <a:cxn ang="0">
                  <a:pos x="38" y="22"/>
                </a:cxn>
                <a:cxn ang="0">
                  <a:pos x="38" y="30"/>
                </a:cxn>
                <a:cxn ang="0">
                  <a:pos x="25" y="30"/>
                </a:cxn>
                <a:cxn ang="0">
                  <a:pos x="25" y="10"/>
                </a:cxn>
                <a:cxn ang="0">
                  <a:pos x="25" y="7"/>
                </a:cxn>
                <a:cxn ang="0">
                  <a:pos x="24" y="6"/>
                </a:cxn>
                <a:cxn ang="0">
                  <a:pos x="22" y="5"/>
                </a:cxn>
                <a:cxn ang="0">
                  <a:pos x="21" y="4"/>
                </a:cxn>
                <a:cxn ang="0">
                  <a:pos x="20" y="3"/>
                </a:cxn>
                <a:cxn ang="0">
                  <a:pos x="17" y="3"/>
                </a:cxn>
                <a:cxn ang="0">
                  <a:pos x="16" y="4"/>
                </a:cxn>
                <a:cxn ang="0">
                  <a:pos x="16" y="5"/>
                </a:cxn>
                <a:cxn ang="0">
                  <a:pos x="15" y="6"/>
                </a:cxn>
                <a:cxn ang="0">
                  <a:pos x="15" y="7"/>
                </a:cxn>
                <a:cxn ang="0">
                  <a:pos x="14" y="9"/>
                </a:cxn>
                <a:cxn ang="0">
                  <a:pos x="14" y="12"/>
                </a:cxn>
                <a:cxn ang="0">
                  <a:pos x="14" y="49"/>
                </a:cxn>
                <a:cxn ang="0">
                  <a:pos x="14" y="53"/>
                </a:cxn>
                <a:cxn ang="0">
                  <a:pos x="15" y="56"/>
                </a:cxn>
                <a:cxn ang="0">
                  <a:pos x="17" y="58"/>
                </a:cxn>
                <a:cxn ang="0">
                  <a:pos x="19" y="58"/>
                </a:cxn>
                <a:cxn ang="0">
                  <a:pos x="20" y="58"/>
                </a:cxn>
                <a:cxn ang="0">
                  <a:pos x="21" y="58"/>
                </a:cxn>
                <a:cxn ang="0">
                  <a:pos x="21" y="58"/>
                </a:cxn>
                <a:cxn ang="0">
                  <a:pos x="22" y="57"/>
                </a:cxn>
                <a:cxn ang="0">
                  <a:pos x="22" y="56"/>
                </a:cxn>
                <a:cxn ang="0">
                  <a:pos x="23" y="56"/>
                </a:cxn>
                <a:cxn ang="0">
                  <a:pos x="25" y="55"/>
                </a:cxn>
                <a:cxn ang="0">
                  <a:pos x="25" y="53"/>
                </a:cxn>
                <a:cxn ang="0">
                  <a:pos x="25" y="49"/>
                </a:cxn>
                <a:cxn ang="0">
                  <a:pos x="25" y="30"/>
                </a:cxn>
              </a:cxnLst>
              <a:rect l="0" t="0" r="r" b="b"/>
              <a:pathLst>
                <a:path w="38" h="61">
                  <a:moveTo>
                    <a:pt x="38" y="30"/>
                  </a:moveTo>
                  <a:lnTo>
                    <a:pt x="38" y="39"/>
                  </a:lnTo>
                  <a:lnTo>
                    <a:pt x="36" y="47"/>
                  </a:lnTo>
                  <a:lnTo>
                    <a:pt x="35" y="49"/>
                  </a:lnTo>
                  <a:lnTo>
                    <a:pt x="34" y="51"/>
                  </a:lnTo>
                  <a:lnTo>
                    <a:pt x="32" y="55"/>
                  </a:lnTo>
                  <a:lnTo>
                    <a:pt x="28" y="58"/>
                  </a:lnTo>
                  <a:lnTo>
                    <a:pt x="26" y="59"/>
                  </a:lnTo>
                  <a:lnTo>
                    <a:pt x="25" y="60"/>
                  </a:lnTo>
                  <a:lnTo>
                    <a:pt x="23" y="61"/>
                  </a:lnTo>
                  <a:lnTo>
                    <a:pt x="22" y="61"/>
                  </a:lnTo>
                  <a:lnTo>
                    <a:pt x="21" y="61"/>
                  </a:lnTo>
                  <a:lnTo>
                    <a:pt x="17" y="61"/>
                  </a:lnTo>
                  <a:lnTo>
                    <a:pt x="14" y="60"/>
                  </a:lnTo>
                  <a:lnTo>
                    <a:pt x="11" y="59"/>
                  </a:lnTo>
                  <a:lnTo>
                    <a:pt x="8" y="55"/>
                  </a:lnTo>
                  <a:lnTo>
                    <a:pt x="4" y="51"/>
                  </a:lnTo>
                  <a:lnTo>
                    <a:pt x="2" y="45"/>
                  </a:lnTo>
                  <a:lnTo>
                    <a:pt x="1" y="38"/>
                  </a:lnTo>
                  <a:lnTo>
                    <a:pt x="0" y="32"/>
                  </a:lnTo>
                  <a:lnTo>
                    <a:pt x="1" y="22"/>
                  </a:lnTo>
                  <a:lnTo>
                    <a:pt x="3" y="14"/>
                  </a:lnTo>
                  <a:lnTo>
                    <a:pt x="6" y="8"/>
                  </a:lnTo>
                  <a:lnTo>
                    <a:pt x="10" y="4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25" y="1"/>
                  </a:lnTo>
                  <a:lnTo>
                    <a:pt x="29" y="4"/>
                  </a:lnTo>
                  <a:lnTo>
                    <a:pt x="33" y="7"/>
                  </a:lnTo>
                  <a:lnTo>
                    <a:pt x="36" y="13"/>
                  </a:lnTo>
                  <a:lnTo>
                    <a:pt x="38" y="22"/>
                  </a:lnTo>
                  <a:lnTo>
                    <a:pt x="38" y="30"/>
                  </a:lnTo>
                  <a:close/>
                  <a:moveTo>
                    <a:pt x="25" y="30"/>
                  </a:moveTo>
                  <a:lnTo>
                    <a:pt x="25" y="10"/>
                  </a:lnTo>
                  <a:lnTo>
                    <a:pt x="25" y="7"/>
                  </a:lnTo>
                  <a:lnTo>
                    <a:pt x="24" y="6"/>
                  </a:lnTo>
                  <a:lnTo>
                    <a:pt x="22" y="5"/>
                  </a:lnTo>
                  <a:lnTo>
                    <a:pt x="21" y="4"/>
                  </a:lnTo>
                  <a:lnTo>
                    <a:pt x="20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5" y="7"/>
                  </a:lnTo>
                  <a:lnTo>
                    <a:pt x="14" y="9"/>
                  </a:lnTo>
                  <a:lnTo>
                    <a:pt x="14" y="12"/>
                  </a:lnTo>
                  <a:lnTo>
                    <a:pt x="14" y="49"/>
                  </a:lnTo>
                  <a:lnTo>
                    <a:pt x="14" y="53"/>
                  </a:lnTo>
                  <a:lnTo>
                    <a:pt x="15" y="56"/>
                  </a:lnTo>
                  <a:lnTo>
                    <a:pt x="17" y="58"/>
                  </a:lnTo>
                  <a:lnTo>
                    <a:pt x="19" y="58"/>
                  </a:lnTo>
                  <a:lnTo>
                    <a:pt x="20" y="58"/>
                  </a:lnTo>
                  <a:lnTo>
                    <a:pt x="21" y="58"/>
                  </a:lnTo>
                  <a:lnTo>
                    <a:pt x="21" y="58"/>
                  </a:lnTo>
                  <a:lnTo>
                    <a:pt x="22" y="57"/>
                  </a:lnTo>
                  <a:lnTo>
                    <a:pt x="22" y="56"/>
                  </a:lnTo>
                  <a:lnTo>
                    <a:pt x="23" y="56"/>
                  </a:lnTo>
                  <a:lnTo>
                    <a:pt x="25" y="55"/>
                  </a:lnTo>
                  <a:lnTo>
                    <a:pt x="25" y="53"/>
                  </a:lnTo>
                  <a:lnTo>
                    <a:pt x="25" y="49"/>
                  </a:lnTo>
                  <a:lnTo>
                    <a:pt x="25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" name="Freeform 38"/>
            <p:cNvSpPr>
              <a:spLocks noEditPoints="1"/>
            </p:cNvSpPr>
            <p:nvPr/>
          </p:nvSpPr>
          <p:spPr bwMode="auto">
            <a:xfrm>
              <a:off x="2425700" y="3675063"/>
              <a:ext cx="60325" cy="96837"/>
            </a:xfrm>
            <a:custGeom>
              <a:avLst/>
              <a:gdLst/>
              <a:ahLst/>
              <a:cxnLst>
                <a:cxn ang="0">
                  <a:pos x="38" y="30"/>
                </a:cxn>
                <a:cxn ang="0">
                  <a:pos x="37" y="39"/>
                </a:cxn>
                <a:cxn ang="0">
                  <a:pos x="35" y="47"/>
                </a:cxn>
                <a:cxn ang="0">
                  <a:pos x="34" y="49"/>
                </a:cxn>
                <a:cxn ang="0">
                  <a:pos x="33" y="51"/>
                </a:cxn>
                <a:cxn ang="0">
                  <a:pos x="31" y="55"/>
                </a:cxn>
                <a:cxn ang="0">
                  <a:pos x="28" y="58"/>
                </a:cxn>
                <a:cxn ang="0">
                  <a:pos x="26" y="59"/>
                </a:cxn>
                <a:cxn ang="0">
                  <a:pos x="24" y="60"/>
                </a:cxn>
                <a:cxn ang="0">
                  <a:pos x="23" y="61"/>
                </a:cxn>
                <a:cxn ang="0">
                  <a:pos x="22" y="61"/>
                </a:cxn>
                <a:cxn ang="0">
                  <a:pos x="20" y="61"/>
                </a:cxn>
                <a:cxn ang="0">
                  <a:pos x="16" y="61"/>
                </a:cxn>
                <a:cxn ang="0">
                  <a:pos x="13" y="60"/>
                </a:cxn>
                <a:cxn ang="0">
                  <a:pos x="11" y="59"/>
                </a:cxn>
                <a:cxn ang="0">
                  <a:pos x="7" y="55"/>
                </a:cxn>
                <a:cxn ang="0">
                  <a:pos x="4" y="51"/>
                </a:cxn>
                <a:cxn ang="0">
                  <a:pos x="1" y="45"/>
                </a:cxn>
                <a:cxn ang="0">
                  <a:pos x="0" y="38"/>
                </a:cxn>
                <a:cxn ang="0">
                  <a:pos x="0" y="32"/>
                </a:cxn>
                <a:cxn ang="0">
                  <a:pos x="0" y="22"/>
                </a:cxn>
                <a:cxn ang="0">
                  <a:pos x="3" y="14"/>
                </a:cxn>
                <a:cxn ang="0">
                  <a:pos x="5" y="8"/>
                </a:cxn>
                <a:cxn ang="0">
                  <a:pos x="9" y="4"/>
                </a:cxn>
                <a:cxn ang="0">
                  <a:pos x="13" y="1"/>
                </a:cxn>
                <a:cxn ang="0">
                  <a:pos x="18" y="0"/>
                </a:cxn>
                <a:cxn ang="0">
                  <a:pos x="24" y="1"/>
                </a:cxn>
                <a:cxn ang="0">
                  <a:pos x="28" y="4"/>
                </a:cxn>
                <a:cxn ang="0">
                  <a:pos x="32" y="7"/>
                </a:cxn>
                <a:cxn ang="0">
                  <a:pos x="35" y="13"/>
                </a:cxn>
                <a:cxn ang="0">
                  <a:pos x="37" y="22"/>
                </a:cxn>
                <a:cxn ang="0">
                  <a:pos x="38" y="30"/>
                </a:cxn>
                <a:cxn ang="0">
                  <a:pos x="24" y="30"/>
                </a:cxn>
                <a:cxn ang="0">
                  <a:pos x="24" y="10"/>
                </a:cxn>
                <a:cxn ang="0">
                  <a:pos x="24" y="7"/>
                </a:cxn>
                <a:cxn ang="0">
                  <a:pos x="23" y="6"/>
                </a:cxn>
                <a:cxn ang="0">
                  <a:pos x="22" y="5"/>
                </a:cxn>
                <a:cxn ang="0">
                  <a:pos x="21" y="4"/>
                </a:cxn>
                <a:cxn ang="0">
                  <a:pos x="20" y="3"/>
                </a:cxn>
                <a:cxn ang="0">
                  <a:pos x="16" y="3"/>
                </a:cxn>
                <a:cxn ang="0">
                  <a:pos x="16" y="4"/>
                </a:cxn>
                <a:cxn ang="0">
                  <a:pos x="15" y="5"/>
                </a:cxn>
                <a:cxn ang="0">
                  <a:pos x="14" y="6"/>
                </a:cxn>
                <a:cxn ang="0">
                  <a:pos x="14" y="7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3" y="49"/>
                </a:cxn>
                <a:cxn ang="0">
                  <a:pos x="13" y="53"/>
                </a:cxn>
                <a:cxn ang="0">
                  <a:pos x="15" y="56"/>
                </a:cxn>
                <a:cxn ang="0">
                  <a:pos x="16" y="58"/>
                </a:cxn>
                <a:cxn ang="0">
                  <a:pos x="18" y="58"/>
                </a:cxn>
                <a:cxn ang="0">
                  <a:pos x="19" y="58"/>
                </a:cxn>
                <a:cxn ang="0">
                  <a:pos x="20" y="58"/>
                </a:cxn>
                <a:cxn ang="0">
                  <a:pos x="21" y="58"/>
                </a:cxn>
                <a:cxn ang="0">
                  <a:pos x="22" y="57"/>
                </a:cxn>
                <a:cxn ang="0">
                  <a:pos x="22" y="56"/>
                </a:cxn>
                <a:cxn ang="0">
                  <a:pos x="23" y="56"/>
                </a:cxn>
                <a:cxn ang="0">
                  <a:pos x="24" y="55"/>
                </a:cxn>
                <a:cxn ang="0">
                  <a:pos x="24" y="53"/>
                </a:cxn>
                <a:cxn ang="0">
                  <a:pos x="24" y="49"/>
                </a:cxn>
                <a:cxn ang="0">
                  <a:pos x="24" y="30"/>
                </a:cxn>
              </a:cxnLst>
              <a:rect l="0" t="0" r="r" b="b"/>
              <a:pathLst>
                <a:path w="38" h="61">
                  <a:moveTo>
                    <a:pt x="38" y="30"/>
                  </a:moveTo>
                  <a:lnTo>
                    <a:pt x="37" y="39"/>
                  </a:lnTo>
                  <a:lnTo>
                    <a:pt x="35" y="47"/>
                  </a:lnTo>
                  <a:lnTo>
                    <a:pt x="34" y="49"/>
                  </a:lnTo>
                  <a:lnTo>
                    <a:pt x="33" y="51"/>
                  </a:lnTo>
                  <a:lnTo>
                    <a:pt x="31" y="55"/>
                  </a:lnTo>
                  <a:lnTo>
                    <a:pt x="28" y="58"/>
                  </a:lnTo>
                  <a:lnTo>
                    <a:pt x="26" y="59"/>
                  </a:lnTo>
                  <a:lnTo>
                    <a:pt x="24" y="60"/>
                  </a:lnTo>
                  <a:lnTo>
                    <a:pt x="23" y="61"/>
                  </a:lnTo>
                  <a:lnTo>
                    <a:pt x="22" y="61"/>
                  </a:lnTo>
                  <a:lnTo>
                    <a:pt x="20" y="61"/>
                  </a:lnTo>
                  <a:lnTo>
                    <a:pt x="16" y="61"/>
                  </a:lnTo>
                  <a:lnTo>
                    <a:pt x="13" y="60"/>
                  </a:lnTo>
                  <a:lnTo>
                    <a:pt x="11" y="59"/>
                  </a:lnTo>
                  <a:lnTo>
                    <a:pt x="7" y="55"/>
                  </a:lnTo>
                  <a:lnTo>
                    <a:pt x="4" y="51"/>
                  </a:lnTo>
                  <a:lnTo>
                    <a:pt x="1" y="45"/>
                  </a:lnTo>
                  <a:lnTo>
                    <a:pt x="0" y="38"/>
                  </a:lnTo>
                  <a:lnTo>
                    <a:pt x="0" y="32"/>
                  </a:lnTo>
                  <a:lnTo>
                    <a:pt x="0" y="22"/>
                  </a:lnTo>
                  <a:lnTo>
                    <a:pt x="3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3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8" y="4"/>
                  </a:lnTo>
                  <a:lnTo>
                    <a:pt x="32" y="7"/>
                  </a:lnTo>
                  <a:lnTo>
                    <a:pt x="35" y="13"/>
                  </a:lnTo>
                  <a:lnTo>
                    <a:pt x="37" y="22"/>
                  </a:lnTo>
                  <a:lnTo>
                    <a:pt x="38" y="30"/>
                  </a:lnTo>
                  <a:close/>
                  <a:moveTo>
                    <a:pt x="24" y="30"/>
                  </a:moveTo>
                  <a:lnTo>
                    <a:pt x="24" y="10"/>
                  </a:lnTo>
                  <a:lnTo>
                    <a:pt x="24" y="7"/>
                  </a:lnTo>
                  <a:lnTo>
                    <a:pt x="23" y="6"/>
                  </a:lnTo>
                  <a:lnTo>
                    <a:pt x="22" y="5"/>
                  </a:lnTo>
                  <a:lnTo>
                    <a:pt x="21" y="4"/>
                  </a:lnTo>
                  <a:lnTo>
                    <a:pt x="20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4" y="6"/>
                  </a:lnTo>
                  <a:lnTo>
                    <a:pt x="14" y="7"/>
                  </a:lnTo>
                  <a:lnTo>
                    <a:pt x="13" y="9"/>
                  </a:lnTo>
                  <a:lnTo>
                    <a:pt x="13" y="12"/>
                  </a:lnTo>
                  <a:lnTo>
                    <a:pt x="13" y="49"/>
                  </a:lnTo>
                  <a:lnTo>
                    <a:pt x="13" y="53"/>
                  </a:lnTo>
                  <a:lnTo>
                    <a:pt x="15" y="56"/>
                  </a:lnTo>
                  <a:lnTo>
                    <a:pt x="16" y="58"/>
                  </a:lnTo>
                  <a:lnTo>
                    <a:pt x="18" y="58"/>
                  </a:lnTo>
                  <a:lnTo>
                    <a:pt x="19" y="58"/>
                  </a:lnTo>
                  <a:lnTo>
                    <a:pt x="20" y="58"/>
                  </a:lnTo>
                  <a:lnTo>
                    <a:pt x="21" y="58"/>
                  </a:lnTo>
                  <a:lnTo>
                    <a:pt x="22" y="57"/>
                  </a:lnTo>
                  <a:lnTo>
                    <a:pt x="22" y="56"/>
                  </a:lnTo>
                  <a:lnTo>
                    <a:pt x="23" y="56"/>
                  </a:lnTo>
                  <a:lnTo>
                    <a:pt x="24" y="55"/>
                  </a:lnTo>
                  <a:lnTo>
                    <a:pt x="24" y="53"/>
                  </a:lnTo>
                  <a:lnTo>
                    <a:pt x="24" y="49"/>
                  </a:lnTo>
                  <a:lnTo>
                    <a:pt x="24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auto">
            <a:xfrm>
              <a:off x="2497138" y="3749675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" y="0"/>
                </a:cxn>
                <a:cxn ang="0">
                  <a:pos x="10" y="1"/>
                </a:cxn>
                <a:cxn ang="0">
                  <a:pos x="12" y="2"/>
                </a:cxn>
                <a:cxn ang="0">
                  <a:pos x="12" y="3"/>
                </a:cxn>
                <a:cxn ang="0">
                  <a:pos x="13" y="4"/>
                </a:cxn>
                <a:cxn ang="0">
                  <a:pos x="13" y="6"/>
                </a:cxn>
                <a:cxn ang="0">
                  <a:pos x="14" y="8"/>
                </a:cxn>
                <a:cxn ang="0">
                  <a:pos x="13" y="9"/>
                </a:cxn>
                <a:cxn ang="0">
                  <a:pos x="13" y="10"/>
                </a:cxn>
                <a:cxn ang="0">
                  <a:pos x="12" y="12"/>
                </a:cxn>
                <a:cxn ang="0">
                  <a:pos x="11" y="13"/>
                </a:cxn>
                <a:cxn ang="0">
                  <a:pos x="10" y="14"/>
                </a:cxn>
                <a:cxn ang="0">
                  <a:pos x="8" y="14"/>
                </a:cxn>
                <a:cxn ang="0">
                  <a:pos x="5" y="14"/>
                </a:cxn>
                <a:cxn ang="0">
                  <a:pos x="3" y="13"/>
                </a:cxn>
                <a:cxn ang="0">
                  <a:pos x="2" y="12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8" y="0"/>
                  </a:lnTo>
                  <a:lnTo>
                    <a:pt x="10" y="1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4" y="8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2" y="12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5" y="14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0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" name="Freeform 40"/>
            <p:cNvSpPr>
              <a:spLocks noEditPoints="1"/>
            </p:cNvSpPr>
            <p:nvPr/>
          </p:nvSpPr>
          <p:spPr bwMode="auto">
            <a:xfrm>
              <a:off x="2530475" y="3675063"/>
              <a:ext cx="60325" cy="96837"/>
            </a:xfrm>
            <a:custGeom>
              <a:avLst/>
              <a:gdLst/>
              <a:ahLst/>
              <a:cxnLst>
                <a:cxn ang="0">
                  <a:pos x="37" y="39"/>
                </a:cxn>
                <a:cxn ang="0">
                  <a:pos x="35" y="49"/>
                </a:cxn>
                <a:cxn ang="0">
                  <a:pos x="33" y="53"/>
                </a:cxn>
                <a:cxn ang="0">
                  <a:pos x="26" y="59"/>
                </a:cxn>
                <a:cxn ang="0">
                  <a:pos x="23" y="61"/>
                </a:cxn>
                <a:cxn ang="0">
                  <a:pos x="20" y="61"/>
                </a:cxn>
                <a:cxn ang="0">
                  <a:pos x="13" y="60"/>
                </a:cxn>
                <a:cxn ang="0">
                  <a:pos x="9" y="57"/>
                </a:cxn>
                <a:cxn ang="0">
                  <a:pos x="6" y="53"/>
                </a:cxn>
                <a:cxn ang="0">
                  <a:pos x="3" y="48"/>
                </a:cxn>
                <a:cxn ang="0">
                  <a:pos x="1" y="38"/>
                </a:cxn>
                <a:cxn ang="0">
                  <a:pos x="1" y="22"/>
                </a:cxn>
                <a:cxn ang="0">
                  <a:pos x="6" y="8"/>
                </a:cxn>
                <a:cxn ang="0">
                  <a:pos x="14" y="1"/>
                </a:cxn>
                <a:cxn ang="0">
                  <a:pos x="24" y="1"/>
                </a:cxn>
                <a:cxn ang="0">
                  <a:pos x="32" y="7"/>
                </a:cxn>
                <a:cxn ang="0">
                  <a:pos x="37" y="22"/>
                </a:cxn>
                <a:cxn ang="0">
                  <a:pos x="25" y="30"/>
                </a:cxn>
                <a:cxn ang="0">
                  <a:pos x="25" y="10"/>
                </a:cxn>
                <a:cxn ang="0">
                  <a:pos x="24" y="6"/>
                </a:cxn>
                <a:cxn ang="0">
                  <a:pos x="21" y="4"/>
                </a:cxn>
                <a:cxn ang="0">
                  <a:pos x="20" y="3"/>
                </a:cxn>
                <a:cxn ang="0">
                  <a:pos x="16" y="4"/>
                </a:cxn>
                <a:cxn ang="0">
                  <a:pos x="14" y="6"/>
                </a:cxn>
                <a:cxn ang="0">
                  <a:pos x="14" y="9"/>
                </a:cxn>
                <a:cxn ang="0">
                  <a:pos x="13" y="49"/>
                </a:cxn>
                <a:cxn ang="0">
                  <a:pos x="15" y="56"/>
                </a:cxn>
                <a:cxn ang="0">
                  <a:pos x="18" y="58"/>
                </a:cxn>
                <a:cxn ang="0">
                  <a:pos x="20" y="58"/>
                </a:cxn>
                <a:cxn ang="0">
                  <a:pos x="22" y="57"/>
                </a:cxn>
                <a:cxn ang="0">
                  <a:pos x="24" y="55"/>
                </a:cxn>
                <a:cxn ang="0">
                  <a:pos x="25" y="49"/>
                </a:cxn>
              </a:cxnLst>
              <a:rect l="0" t="0" r="r" b="b"/>
              <a:pathLst>
                <a:path w="38" h="61">
                  <a:moveTo>
                    <a:pt x="38" y="30"/>
                  </a:moveTo>
                  <a:lnTo>
                    <a:pt x="37" y="39"/>
                  </a:lnTo>
                  <a:lnTo>
                    <a:pt x="35" y="47"/>
                  </a:lnTo>
                  <a:lnTo>
                    <a:pt x="35" y="49"/>
                  </a:lnTo>
                  <a:lnTo>
                    <a:pt x="34" y="51"/>
                  </a:lnTo>
                  <a:lnTo>
                    <a:pt x="33" y="53"/>
                  </a:lnTo>
                  <a:lnTo>
                    <a:pt x="28" y="58"/>
                  </a:lnTo>
                  <a:lnTo>
                    <a:pt x="26" y="59"/>
                  </a:lnTo>
                  <a:lnTo>
                    <a:pt x="25" y="60"/>
                  </a:lnTo>
                  <a:lnTo>
                    <a:pt x="23" y="61"/>
                  </a:lnTo>
                  <a:lnTo>
                    <a:pt x="22" y="61"/>
                  </a:lnTo>
                  <a:lnTo>
                    <a:pt x="20" y="61"/>
                  </a:lnTo>
                  <a:lnTo>
                    <a:pt x="17" y="61"/>
                  </a:lnTo>
                  <a:lnTo>
                    <a:pt x="13" y="60"/>
                  </a:lnTo>
                  <a:lnTo>
                    <a:pt x="11" y="59"/>
                  </a:lnTo>
                  <a:lnTo>
                    <a:pt x="9" y="57"/>
                  </a:lnTo>
                  <a:lnTo>
                    <a:pt x="8" y="55"/>
                  </a:lnTo>
                  <a:lnTo>
                    <a:pt x="6" y="53"/>
                  </a:lnTo>
                  <a:lnTo>
                    <a:pt x="4" y="51"/>
                  </a:lnTo>
                  <a:lnTo>
                    <a:pt x="3" y="48"/>
                  </a:lnTo>
                  <a:lnTo>
                    <a:pt x="2" y="45"/>
                  </a:lnTo>
                  <a:lnTo>
                    <a:pt x="1" y="38"/>
                  </a:lnTo>
                  <a:lnTo>
                    <a:pt x="0" y="32"/>
                  </a:lnTo>
                  <a:lnTo>
                    <a:pt x="1" y="22"/>
                  </a:lnTo>
                  <a:lnTo>
                    <a:pt x="3" y="14"/>
                  </a:lnTo>
                  <a:lnTo>
                    <a:pt x="6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29" y="4"/>
                  </a:lnTo>
                  <a:lnTo>
                    <a:pt x="32" y="7"/>
                  </a:lnTo>
                  <a:lnTo>
                    <a:pt x="35" y="13"/>
                  </a:lnTo>
                  <a:lnTo>
                    <a:pt x="37" y="22"/>
                  </a:lnTo>
                  <a:lnTo>
                    <a:pt x="38" y="30"/>
                  </a:lnTo>
                  <a:close/>
                  <a:moveTo>
                    <a:pt x="25" y="30"/>
                  </a:moveTo>
                  <a:lnTo>
                    <a:pt x="25" y="12"/>
                  </a:lnTo>
                  <a:lnTo>
                    <a:pt x="25" y="10"/>
                  </a:lnTo>
                  <a:lnTo>
                    <a:pt x="24" y="7"/>
                  </a:lnTo>
                  <a:lnTo>
                    <a:pt x="24" y="6"/>
                  </a:lnTo>
                  <a:lnTo>
                    <a:pt x="23" y="5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0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4" y="6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3" y="12"/>
                  </a:lnTo>
                  <a:lnTo>
                    <a:pt x="13" y="49"/>
                  </a:lnTo>
                  <a:lnTo>
                    <a:pt x="14" y="53"/>
                  </a:lnTo>
                  <a:lnTo>
                    <a:pt x="15" y="56"/>
                  </a:lnTo>
                  <a:lnTo>
                    <a:pt x="16" y="57"/>
                  </a:lnTo>
                  <a:lnTo>
                    <a:pt x="18" y="58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21" y="58"/>
                  </a:lnTo>
                  <a:lnTo>
                    <a:pt x="22" y="57"/>
                  </a:lnTo>
                  <a:lnTo>
                    <a:pt x="23" y="56"/>
                  </a:lnTo>
                  <a:lnTo>
                    <a:pt x="24" y="55"/>
                  </a:lnTo>
                  <a:lnTo>
                    <a:pt x="25" y="52"/>
                  </a:lnTo>
                  <a:lnTo>
                    <a:pt x="25" y="49"/>
                  </a:lnTo>
                  <a:lnTo>
                    <a:pt x="25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" name="Freeform 41"/>
            <p:cNvSpPr>
              <a:spLocks/>
            </p:cNvSpPr>
            <p:nvPr/>
          </p:nvSpPr>
          <p:spPr bwMode="auto">
            <a:xfrm>
              <a:off x="2606675" y="3675063"/>
              <a:ext cx="47625" cy="952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55"/>
                </a:cxn>
                <a:cxn ang="0">
                  <a:pos x="26" y="58"/>
                </a:cxn>
                <a:cxn ang="0">
                  <a:pos x="27" y="58"/>
                </a:cxn>
                <a:cxn ang="0">
                  <a:pos x="28" y="58"/>
                </a:cxn>
                <a:cxn ang="0">
                  <a:pos x="30" y="58"/>
                </a:cxn>
                <a:cxn ang="0">
                  <a:pos x="30" y="60"/>
                </a:cxn>
                <a:cxn ang="0">
                  <a:pos x="0" y="60"/>
                </a:cxn>
                <a:cxn ang="0">
                  <a:pos x="0" y="58"/>
                </a:cxn>
                <a:cxn ang="0">
                  <a:pos x="4" y="58"/>
                </a:cxn>
                <a:cxn ang="0">
                  <a:pos x="5" y="58"/>
                </a:cxn>
                <a:cxn ang="0">
                  <a:pos x="6" y="58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9" y="55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8" y="12"/>
                </a:cxn>
                <a:cxn ang="0">
                  <a:pos x="7" y="11"/>
                </a:cxn>
                <a:cxn ang="0">
                  <a:pos x="7" y="11"/>
                </a:cxn>
                <a:cxn ang="0">
                  <a:pos x="6" y="11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5" y="11"/>
                </a:cxn>
                <a:cxn ang="0">
                  <a:pos x="3" y="11"/>
                </a:cxn>
                <a:cxn ang="0">
                  <a:pos x="1" y="12"/>
                </a:cxn>
                <a:cxn ang="0">
                  <a:pos x="0" y="10"/>
                </a:cxn>
                <a:cxn ang="0">
                  <a:pos x="21" y="0"/>
                </a:cxn>
                <a:cxn ang="0">
                  <a:pos x="22" y="0"/>
                </a:cxn>
              </a:cxnLst>
              <a:rect l="0" t="0" r="r" b="b"/>
              <a:pathLst>
                <a:path w="30" h="60">
                  <a:moveTo>
                    <a:pt x="22" y="0"/>
                  </a:moveTo>
                  <a:lnTo>
                    <a:pt x="22" y="55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30" y="58"/>
                  </a:lnTo>
                  <a:lnTo>
                    <a:pt x="30" y="60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4" y="58"/>
                  </a:lnTo>
                  <a:lnTo>
                    <a:pt x="5" y="58"/>
                  </a:lnTo>
                  <a:lnTo>
                    <a:pt x="6" y="58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5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8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1" y="12"/>
                  </a:lnTo>
                  <a:lnTo>
                    <a:pt x="0" y="10"/>
                  </a:lnTo>
                  <a:lnTo>
                    <a:pt x="21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" name="Line 42"/>
            <p:cNvSpPr>
              <a:spLocks noChangeShapeType="1"/>
            </p:cNvSpPr>
            <p:nvPr/>
          </p:nvSpPr>
          <p:spPr bwMode="auto">
            <a:xfrm>
              <a:off x="2720975" y="5183188"/>
              <a:ext cx="1830388" cy="1587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" name="Line 43"/>
            <p:cNvSpPr>
              <a:spLocks noChangeShapeType="1"/>
            </p:cNvSpPr>
            <p:nvPr/>
          </p:nvSpPr>
          <p:spPr bwMode="auto">
            <a:xfrm>
              <a:off x="2720975" y="5100638"/>
              <a:ext cx="1588" cy="8255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" name="Line 44"/>
            <p:cNvSpPr>
              <a:spLocks noChangeShapeType="1"/>
            </p:cNvSpPr>
            <p:nvPr/>
          </p:nvSpPr>
          <p:spPr bwMode="auto">
            <a:xfrm>
              <a:off x="2813050" y="5141913"/>
              <a:ext cx="1588" cy="4127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" name="Line 45"/>
            <p:cNvSpPr>
              <a:spLocks noChangeShapeType="1"/>
            </p:cNvSpPr>
            <p:nvPr/>
          </p:nvSpPr>
          <p:spPr bwMode="auto">
            <a:xfrm>
              <a:off x="2905125" y="5141913"/>
              <a:ext cx="1588" cy="4127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77" name="Line 46"/>
            <p:cNvSpPr>
              <a:spLocks noChangeShapeType="1"/>
            </p:cNvSpPr>
            <p:nvPr/>
          </p:nvSpPr>
          <p:spPr bwMode="auto">
            <a:xfrm>
              <a:off x="2995613" y="5141913"/>
              <a:ext cx="1588" cy="4127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78" name="Line 47"/>
            <p:cNvSpPr>
              <a:spLocks noChangeShapeType="1"/>
            </p:cNvSpPr>
            <p:nvPr/>
          </p:nvSpPr>
          <p:spPr bwMode="auto">
            <a:xfrm>
              <a:off x="3087688" y="5100638"/>
              <a:ext cx="1588" cy="8255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79" name="Line 48"/>
            <p:cNvSpPr>
              <a:spLocks noChangeShapeType="1"/>
            </p:cNvSpPr>
            <p:nvPr/>
          </p:nvSpPr>
          <p:spPr bwMode="auto">
            <a:xfrm>
              <a:off x="3179763" y="5141913"/>
              <a:ext cx="1588" cy="4127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80" name="Line 49"/>
            <p:cNvSpPr>
              <a:spLocks noChangeShapeType="1"/>
            </p:cNvSpPr>
            <p:nvPr/>
          </p:nvSpPr>
          <p:spPr bwMode="auto">
            <a:xfrm>
              <a:off x="3271838" y="5141913"/>
              <a:ext cx="1588" cy="4127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81" name="Line 50"/>
            <p:cNvSpPr>
              <a:spLocks noChangeShapeType="1"/>
            </p:cNvSpPr>
            <p:nvPr/>
          </p:nvSpPr>
          <p:spPr bwMode="auto">
            <a:xfrm>
              <a:off x="3362325" y="5141913"/>
              <a:ext cx="1588" cy="4127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82" name="Line 51"/>
            <p:cNvSpPr>
              <a:spLocks noChangeShapeType="1"/>
            </p:cNvSpPr>
            <p:nvPr/>
          </p:nvSpPr>
          <p:spPr bwMode="auto">
            <a:xfrm>
              <a:off x="3454400" y="5100638"/>
              <a:ext cx="1588" cy="8255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83" name="Line 52"/>
            <p:cNvSpPr>
              <a:spLocks noChangeShapeType="1"/>
            </p:cNvSpPr>
            <p:nvPr/>
          </p:nvSpPr>
          <p:spPr bwMode="auto">
            <a:xfrm>
              <a:off x="3546475" y="5141913"/>
              <a:ext cx="1588" cy="4127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84" name="Line 53"/>
            <p:cNvSpPr>
              <a:spLocks noChangeShapeType="1"/>
            </p:cNvSpPr>
            <p:nvPr/>
          </p:nvSpPr>
          <p:spPr bwMode="auto">
            <a:xfrm>
              <a:off x="3638550" y="5141913"/>
              <a:ext cx="1588" cy="4127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85" name="Line 54"/>
            <p:cNvSpPr>
              <a:spLocks noChangeShapeType="1"/>
            </p:cNvSpPr>
            <p:nvPr/>
          </p:nvSpPr>
          <p:spPr bwMode="auto">
            <a:xfrm>
              <a:off x="3730625" y="5141913"/>
              <a:ext cx="1588" cy="4127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86" name="Line 55"/>
            <p:cNvSpPr>
              <a:spLocks noChangeShapeType="1"/>
            </p:cNvSpPr>
            <p:nvPr/>
          </p:nvSpPr>
          <p:spPr bwMode="auto">
            <a:xfrm>
              <a:off x="3821113" y="5100638"/>
              <a:ext cx="1588" cy="8255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87" name="Line 56"/>
            <p:cNvSpPr>
              <a:spLocks noChangeShapeType="1"/>
            </p:cNvSpPr>
            <p:nvPr/>
          </p:nvSpPr>
          <p:spPr bwMode="auto">
            <a:xfrm>
              <a:off x="3913188" y="5141913"/>
              <a:ext cx="1588" cy="4127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88" name="Line 57"/>
            <p:cNvSpPr>
              <a:spLocks noChangeShapeType="1"/>
            </p:cNvSpPr>
            <p:nvPr/>
          </p:nvSpPr>
          <p:spPr bwMode="auto">
            <a:xfrm>
              <a:off x="4005263" y="5141913"/>
              <a:ext cx="1588" cy="4127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89" name="Line 58"/>
            <p:cNvSpPr>
              <a:spLocks noChangeShapeType="1"/>
            </p:cNvSpPr>
            <p:nvPr/>
          </p:nvSpPr>
          <p:spPr bwMode="auto">
            <a:xfrm>
              <a:off x="4095750" y="5141913"/>
              <a:ext cx="1588" cy="4127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90" name="Line 59"/>
            <p:cNvSpPr>
              <a:spLocks noChangeShapeType="1"/>
            </p:cNvSpPr>
            <p:nvPr/>
          </p:nvSpPr>
          <p:spPr bwMode="auto">
            <a:xfrm>
              <a:off x="4187825" y="5100638"/>
              <a:ext cx="1588" cy="8255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91" name="Line 60"/>
            <p:cNvSpPr>
              <a:spLocks noChangeShapeType="1"/>
            </p:cNvSpPr>
            <p:nvPr/>
          </p:nvSpPr>
          <p:spPr bwMode="auto">
            <a:xfrm>
              <a:off x="4187825" y="5100638"/>
              <a:ext cx="1588" cy="8255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92" name="Line 61"/>
            <p:cNvSpPr>
              <a:spLocks noChangeShapeType="1"/>
            </p:cNvSpPr>
            <p:nvPr/>
          </p:nvSpPr>
          <p:spPr bwMode="auto">
            <a:xfrm>
              <a:off x="4279900" y="5141913"/>
              <a:ext cx="1588" cy="4127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93" name="Line 62"/>
            <p:cNvSpPr>
              <a:spLocks noChangeShapeType="1"/>
            </p:cNvSpPr>
            <p:nvPr/>
          </p:nvSpPr>
          <p:spPr bwMode="auto">
            <a:xfrm>
              <a:off x="4371975" y="5141913"/>
              <a:ext cx="1588" cy="4127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94" name="Line 63"/>
            <p:cNvSpPr>
              <a:spLocks noChangeShapeType="1"/>
            </p:cNvSpPr>
            <p:nvPr/>
          </p:nvSpPr>
          <p:spPr bwMode="auto">
            <a:xfrm>
              <a:off x="4464050" y="5141913"/>
              <a:ext cx="1588" cy="4127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95" name="Freeform 64"/>
            <p:cNvSpPr>
              <a:spLocks noEditPoints="1"/>
            </p:cNvSpPr>
            <p:nvPr/>
          </p:nvSpPr>
          <p:spPr bwMode="auto">
            <a:xfrm>
              <a:off x="2690813" y="5238750"/>
              <a:ext cx="60325" cy="96837"/>
            </a:xfrm>
            <a:custGeom>
              <a:avLst/>
              <a:gdLst/>
              <a:ahLst/>
              <a:cxnLst>
                <a:cxn ang="0">
                  <a:pos x="38" y="30"/>
                </a:cxn>
                <a:cxn ang="0">
                  <a:pos x="37" y="38"/>
                </a:cxn>
                <a:cxn ang="0">
                  <a:pos x="35" y="46"/>
                </a:cxn>
                <a:cxn ang="0">
                  <a:pos x="34" y="49"/>
                </a:cxn>
                <a:cxn ang="0">
                  <a:pos x="33" y="51"/>
                </a:cxn>
                <a:cxn ang="0">
                  <a:pos x="31" y="54"/>
                </a:cxn>
                <a:cxn ang="0">
                  <a:pos x="28" y="57"/>
                </a:cxn>
                <a:cxn ang="0">
                  <a:pos x="26" y="59"/>
                </a:cxn>
                <a:cxn ang="0">
                  <a:pos x="25" y="60"/>
                </a:cxn>
                <a:cxn ang="0">
                  <a:pos x="23" y="60"/>
                </a:cxn>
                <a:cxn ang="0">
                  <a:pos x="22" y="60"/>
                </a:cxn>
                <a:cxn ang="0">
                  <a:pos x="20" y="61"/>
                </a:cxn>
                <a:cxn ang="0">
                  <a:pos x="16" y="61"/>
                </a:cxn>
                <a:cxn ang="0">
                  <a:pos x="13" y="60"/>
                </a:cxn>
                <a:cxn ang="0">
                  <a:pos x="11" y="59"/>
                </a:cxn>
                <a:cxn ang="0">
                  <a:pos x="7" y="55"/>
                </a:cxn>
                <a:cxn ang="0">
                  <a:pos x="4" y="50"/>
                </a:cxn>
                <a:cxn ang="0">
                  <a:pos x="2" y="45"/>
                </a:cxn>
                <a:cxn ang="0">
                  <a:pos x="0" y="38"/>
                </a:cxn>
                <a:cxn ang="0">
                  <a:pos x="0" y="31"/>
                </a:cxn>
                <a:cxn ang="0">
                  <a:pos x="0" y="22"/>
                </a:cxn>
                <a:cxn ang="0">
                  <a:pos x="3" y="14"/>
                </a:cxn>
                <a:cxn ang="0">
                  <a:pos x="5" y="7"/>
                </a:cxn>
                <a:cxn ang="0">
                  <a:pos x="9" y="3"/>
                </a:cxn>
                <a:cxn ang="0">
                  <a:pos x="14" y="0"/>
                </a:cxn>
                <a:cxn ang="0">
                  <a:pos x="19" y="0"/>
                </a:cxn>
                <a:cxn ang="0">
                  <a:pos x="24" y="0"/>
                </a:cxn>
                <a:cxn ang="0">
                  <a:pos x="28" y="3"/>
                </a:cxn>
                <a:cxn ang="0">
                  <a:pos x="32" y="7"/>
                </a:cxn>
                <a:cxn ang="0">
                  <a:pos x="35" y="12"/>
                </a:cxn>
                <a:cxn ang="0">
                  <a:pos x="37" y="21"/>
                </a:cxn>
                <a:cxn ang="0">
                  <a:pos x="38" y="30"/>
                </a:cxn>
                <a:cxn ang="0">
                  <a:pos x="25" y="30"/>
                </a:cxn>
                <a:cxn ang="0">
                  <a:pos x="25" y="9"/>
                </a:cxn>
                <a:cxn ang="0">
                  <a:pos x="24" y="7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1" y="3"/>
                </a:cxn>
                <a:cxn ang="0">
                  <a:pos x="20" y="3"/>
                </a:cxn>
                <a:cxn ang="0">
                  <a:pos x="16" y="3"/>
                </a:cxn>
                <a:cxn ang="0">
                  <a:pos x="16" y="3"/>
                </a:cxn>
                <a:cxn ang="0">
                  <a:pos x="15" y="4"/>
                </a:cxn>
                <a:cxn ang="0">
                  <a:pos x="14" y="5"/>
                </a:cxn>
                <a:cxn ang="0">
                  <a:pos x="14" y="7"/>
                </a:cxn>
                <a:cxn ang="0">
                  <a:pos x="14" y="9"/>
                </a:cxn>
                <a:cxn ang="0">
                  <a:pos x="13" y="12"/>
                </a:cxn>
                <a:cxn ang="0">
                  <a:pos x="13" y="49"/>
                </a:cxn>
                <a:cxn ang="0">
                  <a:pos x="14" y="52"/>
                </a:cxn>
                <a:cxn ang="0">
                  <a:pos x="15" y="56"/>
                </a:cxn>
                <a:cxn ang="0">
                  <a:pos x="16" y="57"/>
                </a:cxn>
                <a:cxn ang="0">
                  <a:pos x="18" y="58"/>
                </a:cxn>
                <a:cxn ang="0">
                  <a:pos x="20" y="58"/>
                </a:cxn>
                <a:cxn ang="0">
                  <a:pos x="21" y="57"/>
                </a:cxn>
                <a:cxn ang="0">
                  <a:pos x="22" y="57"/>
                </a:cxn>
                <a:cxn ang="0">
                  <a:pos x="22" y="56"/>
                </a:cxn>
                <a:cxn ang="0">
                  <a:pos x="23" y="55"/>
                </a:cxn>
                <a:cxn ang="0">
                  <a:pos x="24" y="54"/>
                </a:cxn>
                <a:cxn ang="0">
                  <a:pos x="25" y="52"/>
                </a:cxn>
                <a:cxn ang="0">
                  <a:pos x="25" y="49"/>
                </a:cxn>
                <a:cxn ang="0">
                  <a:pos x="25" y="30"/>
                </a:cxn>
              </a:cxnLst>
              <a:rect l="0" t="0" r="r" b="b"/>
              <a:pathLst>
                <a:path w="38" h="61">
                  <a:moveTo>
                    <a:pt x="38" y="30"/>
                  </a:moveTo>
                  <a:lnTo>
                    <a:pt x="37" y="38"/>
                  </a:lnTo>
                  <a:lnTo>
                    <a:pt x="35" y="46"/>
                  </a:lnTo>
                  <a:lnTo>
                    <a:pt x="34" y="49"/>
                  </a:lnTo>
                  <a:lnTo>
                    <a:pt x="33" y="51"/>
                  </a:lnTo>
                  <a:lnTo>
                    <a:pt x="31" y="54"/>
                  </a:lnTo>
                  <a:lnTo>
                    <a:pt x="28" y="57"/>
                  </a:lnTo>
                  <a:lnTo>
                    <a:pt x="26" y="59"/>
                  </a:lnTo>
                  <a:lnTo>
                    <a:pt x="25" y="60"/>
                  </a:lnTo>
                  <a:lnTo>
                    <a:pt x="23" y="60"/>
                  </a:lnTo>
                  <a:lnTo>
                    <a:pt x="22" y="60"/>
                  </a:lnTo>
                  <a:lnTo>
                    <a:pt x="20" y="61"/>
                  </a:lnTo>
                  <a:lnTo>
                    <a:pt x="16" y="61"/>
                  </a:lnTo>
                  <a:lnTo>
                    <a:pt x="13" y="60"/>
                  </a:lnTo>
                  <a:lnTo>
                    <a:pt x="11" y="59"/>
                  </a:lnTo>
                  <a:lnTo>
                    <a:pt x="7" y="55"/>
                  </a:lnTo>
                  <a:lnTo>
                    <a:pt x="4" y="50"/>
                  </a:lnTo>
                  <a:lnTo>
                    <a:pt x="2" y="45"/>
                  </a:lnTo>
                  <a:lnTo>
                    <a:pt x="0" y="38"/>
                  </a:lnTo>
                  <a:lnTo>
                    <a:pt x="0" y="31"/>
                  </a:lnTo>
                  <a:lnTo>
                    <a:pt x="0" y="22"/>
                  </a:lnTo>
                  <a:lnTo>
                    <a:pt x="3" y="14"/>
                  </a:lnTo>
                  <a:lnTo>
                    <a:pt x="5" y="7"/>
                  </a:lnTo>
                  <a:lnTo>
                    <a:pt x="9" y="3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3"/>
                  </a:lnTo>
                  <a:lnTo>
                    <a:pt x="32" y="7"/>
                  </a:lnTo>
                  <a:lnTo>
                    <a:pt x="35" y="12"/>
                  </a:lnTo>
                  <a:lnTo>
                    <a:pt x="37" y="21"/>
                  </a:lnTo>
                  <a:lnTo>
                    <a:pt x="38" y="30"/>
                  </a:lnTo>
                  <a:close/>
                  <a:moveTo>
                    <a:pt x="25" y="30"/>
                  </a:moveTo>
                  <a:lnTo>
                    <a:pt x="25" y="9"/>
                  </a:lnTo>
                  <a:lnTo>
                    <a:pt x="24" y="7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3" y="12"/>
                  </a:lnTo>
                  <a:lnTo>
                    <a:pt x="13" y="49"/>
                  </a:lnTo>
                  <a:lnTo>
                    <a:pt x="14" y="52"/>
                  </a:lnTo>
                  <a:lnTo>
                    <a:pt x="15" y="56"/>
                  </a:lnTo>
                  <a:lnTo>
                    <a:pt x="16" y="57"/>
                  </a:lnTo>
                  <a:lnTo>
                    <a:pt x="18" y="58"/>
                  </a:lnTo>
                  <a:lnTo>
                    <a:pt x="20" y="58"/>
                  </a:lnTo>
                  <a:lnTo>
                    <a:pt x="21" y="57"/>
                  </a:lnTo>
                  <a:lnTo>
                    <a:pt x="22" y="57"/>
                  </a:lnTo>
                  <a:lnTo>
                    <a:pt x="22" y="56"/>
                  </a:lnTo>
                  <a:lnTo>
                    <a:pt x="23" y="55"/>
                  </a:lnTo>
                  <a:lnTo>
                    <a:pt x="24" y="54"/>
                  </a:lnTo>
                  <a:lnTo>
                    <a:pt x="25" y="52"/>
                  </a:lnTo>
                  <a:lnTo>
                    <a:pt x="25" y="49"/>
                  </a:lnTo>
                  <a:lnTo>
                    <a:pt x="25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96" name="Freeform 65"/>
            <p:cNvSpPr>
              <a:spLocks noEditPoints="1"/>
            </p:cNvSpPr>
            <p:nvPr/>
          </p:nvSpPr>
          <p:spPr bwMode="auto">
            <a:xfrm>
              <a:off x="3005138" y="5238750"/>
              <a:ext cx="60325" cy="96837"/>
            </a:xfrm>
            <a:custGeom>
              <a:avLst/>
              <a:gdLst/>
              <a:ahLst/>
              <a:cxnLst>
                <a:cxn ang="0">
                  <a:pos x="38" y="30"/>
                </a:cxn>
                <a:cxn ang="0">
                  <a:pos x="37" y="38"/>
                </a:cxn>
                <a:cxn ang="0">
                  <a:pos x="35" y="46"/>
                </a:cxn>
                <a:cxn ang="0">
                  <a:pos x="34" y="49"/>
                </a:cxn>
                <a:cxn ang="0">
                  <a:pos x="33" y="51"/>
                </a:cxn>
                <a:cxn ang="0">
                  <a:pos x="31" y="54"/>
                </a:cxn>
                <a:cxn ang="0">
                  <a:pos x="28" y="57"/>
                </a:cxn>
                <a:cxn ang="0">
                  <a:pos x="25" y="59"/>
                </a:cxn>
                <a:cxn ang="0">
                  <a:pos x="24" y="60"/>
                </a:cxn>
                <a:cxn ang="0">
                  <a:pos x="23" y="60"/>
                </a:cxn>
                <a:cxn ang="0">
                  <a:pos x="22" y="60"/>
                </a:cxn>
                <a:cxn ang="0">
                  <a:pos x="20" y="61"/>
                </a:cxn>
                <a:cxn ang="0">
                  <a:pos x="16" y="61"/>
                </a:cxn>
                <a:cxn ang="0">
                  <a:pos x="13" y="60"/>
                </a:cxn>
                <a:cxn ang="0">
                  <a:pos x="11" y="59"/>
                </a:cxn>
                <a:cxn ang="0">
                  <a:pos x="7" y="55"/>
                </a:cxn>
                <a:cxn ang="0">
                  <a:pos x="4" y="50"/>
                </a:cxn>
                <a:cxn ang="0">
                  <a:pos x="1" y="45"/>
                </a:cxn>
                <a:cxn ang="0">
                  <a:pos x="0" y="38"/>
                </a:cxn>
                <a:cxn ang="0">
                  <a:pos x="0" y="31"/>
                </a:cxn>
                <a:cxn ang="0">
                  <a:pos x="0" y="22"/>
                </a:cxn>
                <a:cxn ang="0">
                  <a:pos x="2" y="14"/>
                </a:cxn>
                <a:cxn ang="0">
                  <a:pos x="5" y="7"/>
                </a:cxn>
                <a:cxn ang="0">
                  <a:pos x="9" y="3"/>
                </a:cxn>
                <a:cxn ang="0">
                  <a:pos x="13" y="0"/>
                </a:cxn>
                <a:cxn ang="0">
                  <a:pos x="18" y="0"/>
                </a:cxn>
                <a:cxn ang="0">
                  <a:pos x="24" y="0"/>
                </a:cxn>
                <a:cxn ang="0">
                  <a:pos x="28" y="3"/>
                </a:cxn>
                <a:cxn ang="0">
                  <a:pos x="32" y="7"/>
                </a:cxn>
                <a:cxn ang="0">
                  <a:pos x="35" y="12"/>
                </a:cxn>
                <a:cxn ang="0">
                  <a:pos x="37" y="21"/>
                </a:cxn>
                <a:cxn ang="0">
                  <a:pos x="38" y="30"/>
                </a:cxn>
                <a:cxn ang="0">
                  <a:pos x="24" y="30"/>
                </a:cxn>
                <a:cxn ang="0">
                  <a:pos x="24" y="9"/>
                </a:cxn>
                <a:cxn ang="0">
                  <a:pos x="24" y="7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1" y="3"/>
                </a:cxn>
                <a:cxn ang="0">
                  <a:pos x="19" y="3"/>
                </a:cxn>
                <a:cxn ang="0">
                  <a:pos x="16" y="3"/>
                </a:cxn>
                <a:cxn ang="0">
                  <a:pos x="16" y="3"/>
                </a:cxn>
                <a:cxn ang="0">
                  <a:pos x="15" y="4"/>
                </a:cxn>
                <a:cxn ang="0">
                  <a:pos x="14" y="5"/>
                </a:cxn>
                <a:cxn ang="0">
                  <a:pos x="14" y="7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3" y="49"/>
                </a:cxn>
                <a:cxn ang="0">
                  <a:pos x="13" y="52"/>
                </a:cxn>
                <a:cxn ang="0">
                  <a:pos x="14" y="56"/>
                </a:cxn>
                <a:cxn ang="0">
                  <a:pos x="16" y="57"/>
                </a:cxn>
                <a:cxn ang="0">
                  <a:pos x="18" y="58"/>
                </a:cxn>
                <a:cxn ang="0">
                  <a:pos x="20" y="58"/>
                </a:cxn>
                <a:cxn ang="0">
                  <a:pos x="21" y="57"/>
                </a:cxn>
                <a:cxn ang="0">
                  <a:pos x="22" y="57"/>
                </a:cxn>
                <a:cxn ang="0">
                  <a:pos x="22" y="56"/>
                </a:cxn>
                <a:cxn ang="0">
                  <a:pos x="23" y="55"/>
                </a:cxn>
                <a:cxn ang="0">
                  <a:pos x="24" y="54"/>
                </a:cxn>
                <a:cxn ang="0">
                  <a:pos x="24" y="52"/>
                </a:cxn>
                <a:cxn ang="0">
                  <a:pos x="24" y="49"/>
                </a:cxn>
                <a:cxn ang="0">
                  <a:pos x="24" y="30"/>
                </a:cxn>
              </a:cxnLst>
              <a:rect l="0" t="0" r="r" b="b"/>
              <a:pathLst>
                <a:path w="38" h="61">
                  <a:moveTo>
                    <a:pt x="38" y="30"/>
                  </a:moveTo>
                  <a:lnTo>
                    <a:pt x="37" y="38"/>
                  </a:lnTo>
                  <a:lnTo>
                    <a:pt x="35" y="46"/>
                  </a:lnTo>
                  <a:lnTo>
                    <a:pt x="34" y="49"/>
                  </a:lnTo>
                  <a:lnTo>
                    <a:pt x="33" y="51"/>
                  </a:lnTo>
                  <a:lnTo>
                    <a:pt x="31" y="54"/>
                  </a:lnTo>
                  <a:lnTo>
                    <a:pt x="28" y="57"/>
                  </a:lnTo>
                  <a:lnTo>
                    <a:pt x="25" y="59"/>
                  </a:lnTo>
                  <a:lnTo>
                    <a:pt x="24" y="60"/>
                  </a:lnTo>
                  <a:lnTo>
                    <a:pt x="23" y="60"/>
                  </a:lnTo>
                  <a:lnTo>
                    <a:pt x="22" y="60"/>
                  </a:lnTo>
                  <a:lnTo>
                    <a:pt x="20" y="61"/>
                  </a:lnTo>
                  <a:lnTo>
                    <a:pt x="16" y="61"/>
                  </a:lnTo>
                  <a:lnTo>
                    <a:pt x="13" y="60"/>
                  </a:lnTo>
                  <a:lnTo>
                    <a:pt x="11" y="59"/>
                  </a:lnTo>
                  <a:lnTo>
                    <a:pt x="7" y="55"/>
                  </a:lnTo>
                  <a:lnTo>
                    <a:pt x="4" y="50"/>
                  </a:lnTo>
                  <a:lnTo>
                    <a:pt x="1" y="45"/>
                  </a:lnTo>
                  <a:lnTo>
                    <a:pt x="0" y="38"/>
                  </a:lnTo>
                  <a:lnTo>
                    <a:pt x="0" y="31"/>
                  </a:lnTo>
                  <a:lnTo>
                    <a:pt x="0" y="22"/>
                  </a:lnTo>
                  <a:lnTo>
                    <a:pt x="2" y="14"/>
                  </a:lnTo>
                  <a:lnTo>
                    <a:pt x="5" y="7"/>
                  </a:lnTo>
                  <a:lnTo>
                    <a:pt x="9" y="3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8" y="3"/>
                  </a:lnTo>
                  <a:lnTo>
                    <a:pt x="32" y="7"/>
                  </a:lnTo>
                  <a:lnTo>
                    <a:pt x="35" y="12"/>
                  </a:lnTo>
                  <a:lnTo>
                    <a:pt x="37" y="21"/>
                  </a:lnTo>
                  <a:lnTo>
                    <a:pt x="38" y="30"/>
                  </a:lnTo>
                  <a:close/>
                  <a:moveTo>
                    <a:pt x="24" y="30"/>
                  </a:moveTo>
                  <a:lnTo>
                    <a:pt x="24" y="9"/>
                  </a:lnTo>
                  <a:lnTo>
                    <a:pt x="24" y="7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4" y="7"/>
                  </a:lnTo>
                  <a:lnTo>
                    <a:pt x="13" y="9"/>
                  </a:lnTo>
                  <a:lnTo>
                    <a:pt x="13" y="12"/>
                  </a:lnTo>
                  <a:lnTo>
                    <a:pt x="13" y="49"/>
                  </a:lnTo>
                  <a:lnTo>
                    <a:pt x="13" y="52"/>
                  </a:lnTo>
                  <a:lnTo>
                    <a:pt x="14" y="56"/>
                  </a:lnTo>
                  <a:lnTo>
                    <a:pt x="16" y="57"/>
                  </a:lnTo>
                  <a:lnTo>
                    <a:pt x="18" y="58"/>
                  </a:lnTo>
                  <a:lnTo>
                    <a:pt x="20" y="58"/>
                  </a:lnTo>
                  <a:lnTo>
                    <a:pt x="21" y="57"/>
                  </a:lnTo>
                  <a:lnTo>
                    <a:pt x="22" y="57"/>
                  </a:lnTo>
                  <a:lnTo>
                    <a:pt x="22" y="56"/>
                  </a:lnTo>
                  <a:lnTo>
                    <a:pt x="23" y="55"/>
                  </a:lnTo>
                  <a:lnTo>
                    <a:pt x="24" y="54"/>
                  </a:lnTo>
                  <a:lnTo>
                    <a:pt x="24" y="52"/>
                  </a:lnTo>
                  <a:lnTo>
                    <a:pt x="24" y="49"/>
                  </a:lnTo>
                  <a:lnTo>
                    <a:pt x="24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97" name="Freeform 66"/>
            <p:cNvSpPr>
              <a:spLocks/>
            </p:cNvSpPr>
            <p:nvPr/>
          </p:nvSpPr>
          <p:spPr bwMode="auto">
            <a:xfrm>
              <a:off x="3076575" y="5311775"/>
              <a:ext cx="22225" cy="23812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" y="1"/>
                </a:cxn>
                <a:cxn ang="0">
                  <a:pos x="10" y="2"/>
                </a:cxn>
                <a:cxn ang="0">
                  <a:pos x="12" y="3"/>
                </a:cxn>
                <a:cxn ang="0">
                  <a:pos x="12" y="4"/>
                </a:cxn>
                <a:cxn ang="0">
                  <a:pos x="13" y="5"/>
                </a:cxn>
                <a:cxn ang="0">
                  <a:pos x="13" y="6"/>
                </a:cxn>
                <a:cxn ang="0">
                  <a:pos x="14" y="8"/>
                </a:cxn>
                <a:cxn ang="0">
                  <a:pos x="13" y="10"/>
                </a:cxn>
                <a:cxn ang="0">
                  <a:pos x="13" y="11"/>
                </a:cxn>
                <a:cxn ang="0">
                  <a:pos x="12" y="13"/>
                </a:cxn>
                <a:cxn ang="0">
                  <a:pos x="11" y="14"/>
                </a:cxn>
                <a:cxn ang="0">
                  <a:pos x="9" y="14"/>
                </a:cxn>
                <a:cxn ang="0">
                  <a:pos x="8" y="15"/>
                </a:cxn>
                <a:cxn ang="0">
                  <a:pos x="5" y="15"/>
                </a:cxn>
                <a:cxn ang="0">
                  <a:pos x="3" y="14"/>
                </a:cxn>
                <a:cxn ang="0">
                  <a:pos x="2" y="13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2" y="3"/>
                </a:cxn>
                <a:cxn ang="0">
                  <a:pos x="6" y="0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lnTo>
                    <a:pt x="8" y="1"/>
                  </a:lnTo>
                  <a:lnTo>
                    <a:pt x="10" y="2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3" y="11"/>
                  </a:lnTo>
                  <a:lnTo>
                    <a:pt x="12" y="13"/>
                  </a:lnTo>
                  <a:lnTo>
                    <a:pt x="11" y="14"/>
                  </a:lnTo>
                  <a:lnTo>
                    <a:pt x="9" y="14"/>
                  </a:lnTo>
                  <a:lnTo>
                    <a:pt x="8" y="15"/>
                  </a:lnTo>
                  <a:lnTo>
                    <a:pt x="5" y="15"/>
                  </a:lnTo>
                  <a:lnTo>
                    <a:pt x="3" y="14"/>
                  </a:lnTo>
                  <a:lnTo>
                    <a:pt x="2" y="13"/>
                  </a:lnTo>
                  <a:lnTo>
                    <a:pt x="0" y="8"/>
                  </a:lnTo>
                  <a:lnTo>
                    <a:pt x="0" y="5"/>
                  </a:lnTo>
                  <a:lnTo>
                    <a:pt x="2" y="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98" name="Freeform 67"/>
            <p:cNvSpPr>
              <a:spLocks/>
            </p:cNvSpPr>
            <p:nvPr/>
          </p:nvSpPr>
          <p:spPr bwMode="auto">
            <a:xfrm>
              <a:off x="3106738" y="5238750"/>
              <a:ext cx="61913" cy="95250"/>
            </a:xfrm>
            <a:custGeom>
              <a:avLst/>
              <a:gdLst/>
              <a:ahLst/>
              <a:cxnLst>
                <a:cxn ang="0">
                  <a:pos x="35" y="60"/>
                </a:cxn>
                <a:cxn ang="0">
                  <a:pos x="0" y="60"/>
                </a:cxn>
                <a:cxn ang="0">
                  <a:pos x="0" y="59"/>
                </a:cxn>
                <a:cxn ang="0">
                  <a:pos x="8" y="50"/>
                </a:cxn>
                <a:cxn ang="0">
                  <a:pos x="14" y="43"/>
                </a:cxn>
                <a:cxn ang="0">
                  <a:pos x="18" y="37"/>
                </a:cxn>
                <a:cxn ang="0">
                  <a:pos x="22" y="33"/>
                </a:cxn>
                <a:cxn ang="0">
                  <a:pos x="23" y="26"/>
                </a:cxn>
                <a:cxn ang="0">
                  <a:pos x="24" y="20"/>
                </a:cxn>
                <a:cxn ang="0">
                  <a:pos x="23" y="16"/>
                </a:cxn>
                <a:cxn ang="0">
                  <a:pos x="23" y="14"/>
                </a:cxn>
                <a:cxn ang="0">
                  <a:pos x="22" y="12"/>
                </a:cxn>
                <a:cxn ang="0">
                  <a:pos x="20" y="11"/>
                </a:cxn>
                <a:cxn ang="0">
                  <a:pos x="14" y="10"/>
                </a:cxn>
                <a:cxn ang="0">
                  <a:pos x="10" y="10"/>
                </a:cxn>
                <a:cxn ang="0">
                  <a:pos x="6" y="12"/>
                </a:cxn>
                <a:cxn ang="0">
                  <a:pos x="3" y="16"/>
                </a:cxn>
                <a:cxn ang="0">
                  <a:pos x="1" y="16"/>
                </a:cxn>
                <a:cxn ang="0">
                  <a:pos x="5" y="9"/>
                </a:cxn>
                <a:cxn ang="0">
                  <a:pos x="9" y="3"/>
                </a:cxn>
                <a:cxn ang="0">
                  <a:pos x="14" y="0"/>
                </a:cxn>
                <a:cxn ang="0">
                  <a:pos x="20" y="0"/>
                </a:cxn>
                <a:cxn ang="0">
                  <a:pos x="22" y="0"/>
                </a:cxn>
                <a:cxn ang="0">
                  <a:pos x="26" y="1"/>
                </a:cxn>
                <a:cxn ang="0">
                  <a:pos x="28" y="1"/>
                </a:cxn>
                <a:cxn ang="0">
                  <a:pos x="30" y="3"/>
                </a:cxn>
                <a:cxn ang="0">
                  <a:pos x="34" y="7"/>
                </a:cxn>
                <a:cxn ang="0">
                  <a:pos x="35" y="9"/>
                </a:cxn>
                <a:cxn ang="0">
                  <a:pos x="35" y="11"/>
                </a:cxn>
                <a:cxn ang="0">
                  <a:pos x="36" y="13"/>
                </a:cxn>
                <a:cxn ang="0">
                  <a:pos x="36" y="15"/>
                </a:cxn>
                <a:cxn ang="0">
                  <a:pos x="35" y="20"/>
                </a:cxn>
                <a:cxn ang="0">
                  <a:pos x="33" y="26"/>
                </a:cxn>
                <a:cxn ang="0">
                  <a:pos x="29" y="33"/>
                </a:cxn>
                <a:cxn ang="0">
                  <a:pos x="23" y="40"/>
                </a:cxn>
                <a:cxn ang="0">
                  <a:pos x="14" y="49"/>
                </a:cxn>
                <a:cxn ang="0">
                  <a:pos x="33" y="49"/>
                </a:cxn>
                <a:cxn ang="0">
                  <a:pos x="33" y="48"/>
                </a:cxn>
                <a:cxn ang="0">
                  <a:pos x="34" y="48"/>
                </a:cxn>
                <a:cxn ang="0">
                  <a:pos x="35" y="46"/>
                </a:cxn>
                <a:cxn ang="0">
                  <a:pos x="35" y="46"/>
                </a:cxn>
                <a:cxn ang="0">
                  <a:pos x="36" y="45"/>
                </a:cxn>
                <a:cxn ang="0">
                  <a:pos x="37" y="43"/>
                </a:cxn>
                <a:cxn ang="0">
                  <a:pos x="39" y="43"/>
                </a:cxn>
                <a:cxn ang="0">
                  <a:pos x="35" y="60"/>
                </a:cxn>
              </a:cxnLst>
              <a:rect l="0" t="0" r="r" b="b"/>
              <a:pathLst>
                <a:path w="39" h="60">
                  <a:moveTo>
                    <a:pt x="35" y="60"/>
                  </a:moveTo>
                  <a:lnTo>
                    <a:pt x="0" y="60"/>
                  </a:lnTo>
                  <a:lnTo>
                    <a:pt x="0" y="59"/>
                  </a:lnTo>
                  <a:lnTo>
                    <a:pt x="8" y="50"/>
                  </a:lnTo>
                  <a:lnTo>
                    <a:pt x="14" y="43"/>
                  </a:lnTo>
                  <a:lnTo>
                    <a:pt x="18" y="37"/>
                  </a:lnTo>
                  <a:lnTo>
                    <a:pt x="22" y="33"/>
                  </a:lnTo>
                  <a:lnTo>
                    <a:pt x="23" y="26"/>
                  </a:lnTo>
                  <a:lnTo>
                    <a:pt x="24" y="20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2" y="12"/>
                  </a:lnTo>
                  <a:lnTo>
                    <a:pt x="20" y="11"/>
                  </a:lnTo>
                  <a:lnTo>
                    <a:pt x="14" y="10"/>
                  </a:lnTo>
                  <a:lnTo>
                    <a:pt x="10" y="10"/>
                  </a:lnTo>
                  <a:lnTo>
                    <a:pt x="6" y="12"/>
                  </a:lnTo>
                  <a:lnTo>
                    <a:pt x="3" y="16"/>
                  </a:lnTo>
                  <a:lnTo>
                    <a:pt x="1" y="16"/>
                  </a:lnTo>
                  <a:lnTo>
                    <a:pt x="5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30" y="3"/>
                  </a:lnTo>
                  <a:lnTo>
                    <a:pt x="34" y="7"/>
                  </a:lnTo>
                  <a:lnTo>
                    <a:pt x="35" y="9"/>
                  </a:lnTo>
                  <a:lnTo>
                    <a:pt x="35" y="11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5" y="20"/>
                  </a:lnTo>
                  <a:lnTo>
                    <a:pt x="33" y="26"/>
                  </a:lnTo>
                  <a:lnTo>
                    <a:pt x="29" y="33"/>
                  </a:lnTo>
                  <a:lnTo>
                    <a:pt x="23" y="40"/>
                  </a:lnTo>
                  <a:lnTo>
                    <a:pt x="14" y="49"/>
                  </a:lnTo>
                  <a:lnTo>
                    <a:pt x="33" y="49"/>
                  </a:lnTo>
                  <a:lnTo>
                    <a:pt x="33" y="48"/>
                  </a:lnTo>
                  <a:lnTo>
                    <a:pt x="34" y="48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6" y="45"/>
                  </a:lnTo>
                  <a:lnTo>
                    <a:pt x="37" y="43"/>
                  </a:lnTo>
                  <a:lnTo>
                    <a:pt x="39" y="43"/>
                  </a:lnTo>
                  <a:lnTo>
                    <a:pt x="35" y="6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99" name="Freeform 68"/>
            <p:cNvSpPr>
              <a:spLocks noEditPoints="1"/>
            </p:cNvSpPr>
            <p:nvPr/>
          </p:nvSpPr>
          <p:spPr bwMode="auto">
            <a:xfrm>
              <a:off x="3370263" y="5238750"/>
              <a:ext cx="60325" cy="96837"/>
            </a:xfrm>
            <a:custGeom>
              <a:avLst/>
              <a:gdLst/>
              <a:ahLst/>
              <a:cxnLst>
                <a:cxn ang="0">
                  <a:pos x="38" y="30"/>
                </a:cxn>
                <a:cxn ang="0">
                  <a:pos x="38" y="38"/>
                </a:cxn>
                <a:cxn ang="0">
                  <a:pos x="35" y="46"/>
                </a:cxn>
                <a:cxn ang="0">
                  <a:pos x="35" y="49"/>
                </a:cxn>
                <a:cxn ang="0">
                  <a:pos x="34" y="51"/>
                </a:cxn>
                <a:cxn ang="0">
                  <a:pos x="32" y="54"/>
                </a:cxn>
                <a:cxn ang="0">
                  <a:pos x="28" y="57"/>
                </a:cxn>
                <a:cxn ang="0">
                  <a:pos x="26" y="59"/>
                </a:cxn>
                <a:cxn ang="0">
                  <a:pos x="25" y="60"/>
                </a:cxn>
                <a:cxn ang="0">
                  <a:pos x="23" y="60"/>
                </a:cxn>
                <a:cxn ang="0">
                  <a:pos x="22" y="60"/>
                </a:cxn>
                <a:cxn ang="0">
                  <a:pos x="21" y="61"/>
                </a:cxn>
                <a:cxn ang="0">
                  <a:pos x="17" y="61"/>
                </a:cxn>
                <a:cxn ang="0">
                  <a:pos x="14" y="60"/>
                </a:cxn>
                <a:cxn ang="0">
                  <a:pos x="11" y="59"/>
                </a:cxn>
                <a:cxn ang="0">
                  <a:pos x="7" y="55"/>
                </a:cxn>
                <a:cxn ang="0">
                  <a:pos x="4" y="50"/>
                </a:cxn>
                <a:cxn ang="0">
                  <a:pos x="2" y="45"/>
                </a:cxn>
                <a:cxn ang="0">
                  <a:pos x="1" y="38"/>
                </a:cxn>
                <a:cxn ang="0">
                  <a:pos x="0" y="31"/>
                </a:cxn>
                <a:cxn ang="0">
                  <a:pos x="1" y="22"/>
                </a:cxn>
                <a:cxn ang="0">
                  <a:pos x="3" y="14"/>
                </a:cxn>
                <a:cxn ang="0">
                  <a:pos x="6" y="7"/>
                </a:cxn>
                <a:cxn ang="0">
                  <a:pos x="10" y="3"/>
                </a:cxn>
                <a:cxn ang="0">
                  <a:pos x="14" y="0"/>
                </a:cxn>
                <a:cxn ang="0">
                  <a:pos x="19" y="0"/>
                </a:cxn>
                <a:cxn ang="0">
                  <a:pos x="24" y="0"/>
                </a:cxn>
                <a:cxn ang="0">
                  <a:pos x="29" y="3"/>
                </a:cxn>
                <a:cxn ang="0">
                  <a:pos x="33" y="7"/>
                </a:cxn>
                <a:cxn ang="0">
                  <a:pos x="35" y="12"/>
                </a:cxn>
                <a:cxn ang="0">
                  <a:pos x="38" y="21"/>
                </a:cxn>
                <a:cxn ang="0">
                  <a:pos x="38" y="30"/>
                </a:cxn>
                <a:cxn ang="0">
                  <a:pos x="25" y="30"/>
                </a:cxn>
                <a:cxn ang="0">
                  <a:pos x="25" y="9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2" y="4"/>
                </a:cxn>
                <a:cxn ang="0">
                  <a:pos x="21" y="3"/>
                </a:cxn>
                <a:cxn ang="0">
                  <a:pos x="20" y="3"/>
                </a:cxn>
                <a:cxn ang="0">
                  <a:pos x="17" y="3"/>
                </a:cxn>
                <a:cxn ang="0">
                  <a:pos x="16" y="3"/>
                </a:cxn>
                <a:cxn ang="0">
                  <a:pos x="16" y="4"/>
                </a:cxn>
                <a:cxn ang="0">
                  <a:pos x="15" y="5"/>
                </a:cxn>
                <a:cxn ang="0">
                  <a:pos x="15" y="7"/>
                </a:cxn>
                <a:cxn ang="0">
                  <a:pos x="14" y="9"/>
                </a:cxn>
                <a:cxn ang="0">
                  <a:pos x="14" y="12"/>
                </a:cxn>
                <a:cxn ang="0">
                  <a:pos x="14" y="49"/>
                </a:cxn>
                <a:cxn ang="0">
                  <a:pos x="14" y="52"/>
                </a:cxn>
                <a:cxn ang="0">
                  <a:pos x="15" y="56"/>
                </a:cxn>
                <a:cxn ang="0">
                  <a:pos x="17" y="57"/>
                </a:cxn>
                <a:cxn ang="0">
                  <a:pos x="18" y="58"/>
                </a:cxn>
                <a:cxn ang="0">
                  <a:pos x="21" y="58"/>
                </a:cxn>
                <a:cxn ang="0">
                  <a:pos x="21" y="57"/>
                </a:cxn>
                <a:cxn ang="0">
                  <a:pos x="22" y="57"/>
                </a:cxn>
                <a:cxn ang="0">
                  <a:pos x="22" y="56"/>
                </a:cxn>
                <a:cxn ang="0">
                  <a:pos x="23" y="55"/>
                </a:cxn>
                <a:cxn ang="0">
                  <a:pos x="24" y="54"/>
                </a:cxn>
                <a:cxn ang="0">
                  <a:pos x="25" y="52"/>
                </a:cxn>
                <a:cxn ang="0">
                  <a:pos x="25" y="49"/>
                </a:cxn>
                <a:cxn ang="0">
                  <a:pos x="25" y="30"/>
                </a:cxn>
              </a:cxnLst>
              <a:rect l="0" t="0" r="r" b="b"/>
              <a:pathLst>
                <a:path w="38" h="61">
                  <a:moveTo>
                    <a:pt x="38" y="30"/>
                  </a:moveTo>
                  <a:lnTo>
                    <a:pt x="38" y="38"/>
                  </a:lnTo>
                  <a:lnTo>
                    <a:pt x="35" y="46"/>
                  </a:lnTo>
                  <a:lnTo>
                    <a:pt x="35" y="49"/>
                  </a:lnTo>
                  <a:lnTo>
                    <a:pt x="34" y="51"/>
                  </a:lnTo>
                  <a:lnTo>
                    <a:pt x="32" y="54"/>
                  </a:lnTo>
                  <a:lnTo>
                    <a:pt x="28" y="57"/>
                  </a:lnTo>
                  <a:lnTo>
                    <a:pt x="26" y="59"/>
                  </a:lnTo>
                  <a:lnTo>
                    <a:pt x="25" y="60"/>
                  </a:lnTo>
                  <a:lnTo>
                    <a:pt x="23" y="60"/>
                  </a:lnTo>
                  <a:lnTo>
                    <a:pt x="22" y="60"/>
                  </a:lnTo>
                  <a:lnTo>
                    <a:pt x="21" y="61"/>
                  </a:lnTo>
                  <a:lnTo>
                    <a:pt x="17" y="61"/>
                  </a:lnTo>
                  <a:lnTo>
                    <a:pt x="14" y="60"/>
                  </a:lnTo>
                  <a:lnTo>
                    <a:pt x="11" y="59"/>
                  </a:lnTo>
                  <a:lnTo>
                    <a:pt x="7" y="55"/>
                  </a:lnTo>
                  <a:lnTo>
                    <a:pt x="4" y="50"/>
                  </a:lnTo>
                  <a:lnTo>
                    <a:pt x="2" y="45"/>
                  </a:lnTo>
                  <a:lnTo>
                    <a:pt x="1" y="38"/>
                  </a:lnTo>
                  <a:lnTo>
                    <a:pt x="0" y="31"/>
                  </a:lnTo>
                  <a:lnTo>
                    <a:pt x="1" y="22"/>
                  </a:lnTo>
                  <a:lnTo>
                    <a:pt x="3" y="14"/>
                  </a:lnTo>
                  <a:lnTo>
                    <a:pt x="6" y="7"/>
                  </a:lnTo>
                  <a:lnTo>
                    <a:pt x="10" y="3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9" y="3"/>
                  </a:lnTo>
                  <a:lnTo>
                    <a:pt x="33" y="7"/>
                  </a:lnTo>
                  <a:lnTo>
                    <a:pt x="35" y="12"/>
                  </a:lnTo>
                  <a:lnTo>
                    <a:pt x="38" y="21"/>
                  </a:lnTo>
                  <a:lnTo>
                    <a:pt x="38" y="30"/>
                  </a:lnTo>
                  <a:close/>
                  <a:moveTo>
                    <a:pt x="25" y="30"/>
                  </a:moveTo>
                  <a:lnTo>
                    <a:pt x="25" y="9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5" y="7"/>
                  </a:lnTo>
                  <a:lnTo>
                    <a:pt x="14" y="9"/>
                  </a:lnTo>
                  <a:lnTo>
                    <a:pt x="14" y="12"/>
                  </a:lnTo>
                  <a:lnTo>
                    <a:pt x="14" y="49"/>
                  </a:lnTo>
                  <a:lnTo>
                    <a:pt x="14" y="52"/>
                  </a:lnTo>
                  <a:lnTo>
                    <a:pt x="15" y="56"/>
                  </a:lnTo>
                  <a:lnTo>
                    <a:pt x="17" y="57"/>
                  </a:lnTo>
                  <a:lnTo>
                    <a:pt x="18" y="58"/>
                  </a:lnTo>
                  <a:lnTo>
                    <a:pt x="21" y="58"/>
                  </a:lnTo>
                  <a:lnTo>
                    <a:pt x="21" y="57"/>
                  </a:lnTo>
                  <a:lnTo>
                    <a:pt x="22" y="57"/>
                  </a:lnTo>
                  <a:lnTo>
                    <a:pt x="22" y="56"/>
                  </a:lnTo>
                  <a:lnTo>
                    <a:pt x="23" y="55"/>
                  </a:lnTo>
                  <a:lnTo>
                    <a:pt x="24" y="54"/>
                  </a:lnTo>
                  <a:lnTo>
                    <a:pt x="25" y="52"/>
                  </a:lnTo>
                  <a:lnTo>
                    <a:pt x="25" y="49"/>
                  </a:lnTo>
                  <a:lnTo>
                    <a:pt x="25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00" name="Freeform 69"/>
            <p:cNvSpPr>
              <a:spLocks/>
            </p:cNvSpPr>
            <p:nvPr/>
          </p:nvSpPr>
          <p:spPr bwMode="auto">
            <a:xfrm>
              <a:off x="3441700" y="5311775"/>
              <a:ext cx="23813" cy="23812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9" y="1"/>
                </a:cxn>
                <a:cxn ang="0">
                  <a:pos x="11" y="2"/>
                </a:cxn>
                <a:cxn ang="0">
                  <a:pos x="12" y="3"/>
                </a:cxn>
                <a:cxn ang="0">
                  <a:pos x="13" y="4"/>
                </a:cxn>
                <a:cxn ang="0">
                  <a:pos x="14" y="5"/>
                </a:cxn>
                <a:cxn ang="0">
                  <a:pos x="14" y="6"/>
                </a:cxn>
                <a:cxn ang="0">
                  <a:pos x="15" y="8"/>
                </a:cxn>
                <a:cxn ang="0">
                  <a:pos x="14" y="10"/>
                </a:cxn>
                <a:cxn ang="0">
                  <a:pos x="13" y="11"/>
                </a:cxn>
                <a:cxn ang="0">
                  <a:pos x="12" y="13"/>
                </a:cxn>
                <a:cxn ang="0">
                  <a:pos x="11" y="14"/>
                </a:cxn>
                <a:cxn ang="0">
                  <a:pos x="10" y="14"/>
                </a:cxn>
                <a:cxn ang="0">
                  <a:pos x="9" y="15"/>
                </a:cxn>
                <a:cxn ang="0">
                  <a:pos x="6" y="15"/>
                </a:cxn>
                <a:cxn ang="0">
                  <a:pos x="4" y="14"/>
                </a:cxn>
                <a:cxn ang="0">
                  <a:pos x="2" y="13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2" y="3"/>
                </a:cxn>
                <a:cxn ang="0">
                  <a:pos x="7" y="0"/>
                </a:cxn>
              </a:cxnLst>
              <a:rect l="0" t="0" r="r" b="b"/>
              <a:pathLst>
                <a:path w="15" h="15">
                  <a:moveTo>
                    <a:pt x="7" y="0"/>
                  </a:moveTo>
                  <a:lnTo>
                    <a:pt x="9" y="1"/>
                  </a:lnTo>
                  <a:lnTo>
                    <a:pt x="11" y="2"/>
                  </a:lnTo>
                  <a:lnTo>
                    <a:pt x="12" y="3"/>
                  </a:lnTo>
                  <a:lnTo>
                    <a:pt x="13" y="4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5" y="8"/>
                  </a:lnTo>
                  <a:lnTo>
                    <a:pt x="14" y="10"/>
                  </a:lnTo>
                  <a:lnTo>
                    <a:pt x="13" y="11"/>
                  </a:lnTo>
                  <a:lnTo>
                    <a:pt x="12" y="13"/>
                  </a:lnTo>
                  <a:lnTo>
                    <a:pt x="11" y="14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6" y="15"/>
                  </a:lnTo>
                  <a:lnTo>
                    <a:pt x="4" y="14"/>
                  </a:lnTo>
                  <a:lnTo>
                    <a:pt x="2" y="13"/>
                  </a:lnTo>
                  <a:lnTo>
                    <a:pt x="0" y="8"/>
                  </a:lnTo>
                  <a:lnTo>
                    <a:pt x="1" y="5"/>
                  </a:lnTo>
                  <a:lnTo>
                    <a:pt x="2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01" name="Freeform 70"/>
            <p:cNvSpPr>
              <a:spLocks noEditPoints="1"/>
            </p:cNvSpPr>
            <p:nvPr/>
          </p:nvSpPr>
          <p:spPr bwMode="auto">
            <a:xfrm>
              <a:off x="3476625" y="5238750"/>
              <a:ext cx="58738" cy="95250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27" y="0"/>
                </a:cxn>
                <a:cxn ang="0">
                  <a:pos x="32" y="0"/>
                </a:cxn>
                <a:cxn ang="0">
                  <a:pos x="32" y="38"/>
                </a:cxn>
                <a:cxn ang="0">
                  <a:pos x="37" y="38"/>
                </a:cxn>
                <a:cxn ang="0">
                  <a:pos x="37" y="46"/>
                </a:cxn>
                <a:cxn ang="0">
                  <a:pos x="32" y="46"/>
                </a:cxn>
                <a:cxn ang="0">
                  <a:pos x="32" y="60"/>
                </a:cxn>
                <a:cxn ang="0">
                  <a:pos x="19" y="60"/>
                </a:cxn>
                <a:cxn ang="0">
                  <a:pos x="19" y="46"/>
                </a:cxn>
                <a:cxn ang="0">
                  <a:pos x="0" y="46"/>
                </a:cxn>
                <a:cxn ang="0">
                  <a:pos x="0" y="38"/>
                </a:cxn>
                <a:cxn ang="0">
                  <a:pos x="2" y="38"/>
                </a:cxn>
                <a:cxn ang="0">
                  <a:pos x="19" y="38"/>
                </a:cxn>
                <a:cxn ang="0">
                  <a:pos x="19" y="15"/>
                </a:cxn>
                <a:cxn ang="0">
                  <a:pos x="2" y="38"/>
                </a:cxn>
              </a:cxnLst>
              <a:rect l="0" t="0" r="r" b="b"/>
              <a:pathLst>
                <a:path w="37" h="60">
                  <a:moveTo>
                    <a:pt x="0" y="38"/>
                  </a:moveTo>
                  <a:lnTo>
                    <a:pt x="27" y="0"/>
                  </a:lnTo>
                  <a:lnTo>
                    <a:pt x="32" y="0"/>
                  </a:lnTo>
                  <a:lnTo>
                    <a:pt x="32" y="38"/>
                  </a:lnTo>
                  <a:lnTo>
                    <a:pt x="37" y="38"/>
                  </a:lnTo>
                  <a:lnTo>
                    <a:pt x="37" y="46"/>
                  </a:lnTo>
                  <a:lnTo>
                    <a:pt x="32" y="46"/>
                  </a:lnTo>
                  <a:lnTo>
                    <a:pt x="32" y="60"/>
                  </a:lnTo>
                  <a:lnTo>
                    <a:pt x="19" y="60"/>
                  </a:lnTo>
                  <a:lnTo>
                    <a:pt x="19" y="46"/>
                  </a:lnTo>
                  <a:lnTo>
                    <a:pt x="0" y="46"/>
                  </a:lnTo>
                  <a:lnTo>
                    <a:pt x="0" y="38"/>
                  </a:lnTo>
                  <a:close/>
                  <a:moveTo>
                    <a:pt x="2" y="38"/>
                  </a:moveTo>
                  <a:lnTo>
                    <a:pt x="19" y="38"/>
                  </a:lnTo>
                  <a:lnTo>
                    <a:pt x="19" y="15"/>
                  </a:lnTo>
                  <a:lnTo>
                    <a:pt x="2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02" name="Freeform 71"/>
            <p:cNvSpPr>
              <a:spLocks noEditPoints="1"/>
            </p:cNvSpPr>
            <p:nvPr/>
          </p:nvSpPr>
          <p:spPr bwMode="auto">
            <a:xfrm>
              <a:off x="3738563" y="5238750"/>
              <a:ext cx="58738" cy="96837"/>
            </a:xfrm>
            <a:custGeom>
              <a:avLst/>
              <a:gdLst/>
              <a:ahLst/>
              <a:cxnLst>
                <a:cxn ang="0">
                  <a:pos x="37" y="30"/>
                </a:cxn>
                <a:cxn ang="0">
                  <a:pos x="37" y="38"/>
                </a:cxn>
                <a:cxn ang="0">
                  <a:pos x="35" y="46"/>
                </a:cxn>
                <a:cxn ang="0">
                  <a:pos x="34" y="49"/>
                </a:cxn>
                <a:cxn ang="0">
                  <a:pos x="33" y="51"/>
                </a:cxn>
                <a:cxn ang="0">
                  <a:pos x="31" y="54"/>
                </a:cxn>
                <a:cxn ang="0">
                  <a:pos x="28" y="57"/>
                </a:cxn>
                <a:cxn ang="0">
                  <a:pos x="25" y="59"/>
                </a:cxn>
                <a:cxn ang="0">
                  <a:pos x="24" y="60"/>
                </a:cxn>
                <a:cxn ang="0">
                  <a:pos x="23" y="60"/>
                </a:cxn>
                <a:cxn ang="0">
                  <a:pos x="21" y="60"/>
                </a:cxn>
                <a:cxn ang="0">
                  <a:pos x="20" y="61"/>
                </a:cxn>
                <a:cxn ang="0">
                  <a:pos x="16" y="61"/>
                </a:cxn>
                <a:cxn ang="0">
                  <a:pos x="13" y="60"/>
                </a:cxn>
                <a:cxn ang="0">
                  <a:pos x="11" y="59"/>
                </a:cxn>
                <a:cxn ang="0">
                  <a:pos x="7" y="55"/>
                </a:cxn>
                <a:cxn ang="0">
                  <a:pos x="3" y="50"/>
                </a:cxn>
                <a:cxn ang="0">
                  <a:pos x="1" y="45"/>
                </a:cxn>
                <a:cxn ang="0">
                  <a:pos x="0" y="38"/>
                </a:cxn>
                <a:cxn ang="0">
                  <a:pos x="0" y="31"/>
                </a:cxn>
                <a:cxn ang="0">
                  <a:pos x="0" y="22"/>
                </a:cxn>
                <a:cxn ang="0">
                  <a:pos x="2" y="14"/>
                </a:cxn>
                <a:cxn ang="0">
                  <a:pos x="5" y="7"/>
                </a:cxn>
                <a:cxn ang="0">
                  <a:pos x="9" y="3"/>
                </a:cxn>
                <a:cxn ang="0">
                  <a:pos x="13" y="0"/>
                </a:cxn>
                <a:cxn ang="0">
                  <a:pos x="18" y="0"/>
                </a:cxn>
                <a:cxn ang="0">
                  <a:pos x="24" y="0"/>
                </a:cxn>
                <a:cxn ang="0">
                  <a:pos x="28" y="3"/>
                </a:cxn>
                <a:cxn ang="0">
                  <a:pos x="32" y="7"/>
                </a:cxn>
                <a:cxn ang="0">
                  <a:pos x="35" y="12"/>
                </a:cxn>
                <a:cxn ang="0">
                  <a:pos x="37" y="21"/>
                </a:cxn>
                <a:cxn ang="0">
                  <a:pos x="37" y="30"/>
                </a:cxn>
                <a:cxn ang="0">
                  <a:pos x="24" y="30"/>
                </a:cxn>
                <a:cxn ang="0">
                  <a:pos x="24" y="9"/>
                </a:cxn>
                <a:cxn ang="0">
                  <a:pos x="24" y="7"/>
                </a:cxn>
                <a:cxn ang="0">
                  <a:pos x="23" y="5"/>
                </a:cxn>
                <a:cxn ang="0">
                  <a:pos x="21" y="4"/>
                </a:cxn>
                <a:cxn ang="0">
                  <a:pos x="20" y="3"/>
                </a:cxn>
                <a:cxn ang="0">
                  <a:pos x="19" y="3"/>
                </a:cxn>
                <a:cxn ang="0">
                  <a:pos x="16" y="3"/>
                </a:cxn>
                <a:cxn ang="0">
                  <a:pos x="15" y="3"/>
                </a:cxn>
                <a:cxn ang="0">
                  <a:pos x="15" y="4"/>
                </a:cxn>
                <a:cxn ang="0">
                  <a:pos x="14" y="5"/>
                </a:cxn>
                <a:cxn ang="0">
                  <a:pos x="14" y="7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3" y="49"/>
                </a:cxn>
                <a:cxn ang="0">
                  <a:pos x="13" y="52"/>
                </a:cxn>
                <a:cxn ang="0">
                  <a:pos x="14" y="56"/>
                </a:cxn>
                <a:cxn ang="0">
                  <a:pos x="16" y="57"/>
                </a:cxn>
                <a:cxn ang="0">
                  <a:pos x="18" y="58"/>
                </a:cxn>
                <a:cxn ang="0">
                  <a:pos x="20" y="58"/>
                </a:cxn>
                <a:cxn ang="0">
                  <a:pos x="20" y="57"/>
                </a:cxn>
                <a:cxn ang="0">
                  <a:pos x="21" y="57"/>
                </a:cxn>
                <a:cxn ang="0">
                  <a:pos x="21" y="56"/>
                </a:cxn>
                <a:cxn ang="0">
                  <a:pos x="23" y="55"/>
                </a:cxn>
                <a:cxn ang="0">
                  <a:pos x="24" y="54"/>
                </a:cxn>
                <a:cxn ang="0">
                  <a:pos x="24" y="52"/>
                </a:cxn>
                <a:cxn ang="0">
                  <a:pos x="24" y="49"/>
                </a:cxn>
                <a:cxn ang="0">
                  <a:pos x="24" y="30"/>
                </a:cxn>
              </a:cxnLst>
              <a:rect l="0" t="0" r="r" b="b"/>
              <a:pathLst>
                <a:path w="37" h="61">
                  <a:moveTo>
                    <a:pt x="37" y="30"/>
                  </a:moveTo>
                  <a:lnTo>
                    <a:pt x="37" y="38"/>
                  </a:lnTo>
                  <a:lnTo>
                    <a:pt x="35" y="46"/>
                  </a:lnTo>
                  <a:lnTo>
                    <a:pt x="34" y="49"/>
                  </a:lnTo>
                  <a:lnTo>
                    <a:pt x="33" y="51"/>
                  </a:lnTo>
                  <a:lnTo>
                    <a:pt x="31" y="54"/>
                  </a:lnTo>
                  <a:lnTo>
                    <a:pt x="28" y="57"/>
                  </a:lnTo>
                  <a:lnTo>
                    <a:pt x="25" y="59"/>
                  </a:lnTo>
                  <a:lnTo>
                    <a:pt x="24" y="60"/>
                  </a:lnTo>
                  <a:lnTo>
                    <a:pt x="23" y="60"/>
                  </a:lnTo>
                  <a:lnTo>
                    <a:pt x="21" y="60"/>
                  </a:lnTo>
                  <a:lnTo>
                    <a:pt x="20" y="61"/>
                  </a:lnTo>
                  <a:lnTo>
                    <a:pt x="16" y="61"/>
                  </a:lnTo>
                  <a:lnTo>
                    <a:pt x="13" y="60"/>
                  </a:lnTo>
                  <a:lnTo>
                    <a:pt x="11" y="59"/>
                  </a:lnTo>
                  <a:lnTo>
                    <a:pt x="7" y="55"/>
                  </a:lnTo>
                  <a:lnTo>
                    <a:pt x="3" y="50"/>
                  </a:lnTo>
                  <a:lnTo>
                    <a:pt x="1" y="45"/>
                  </a:lnTo>
                  <a:lnTo>
                    <a:pt x="0" y="38"/>
                  </a:lnTo>
                  <a:lnTo>
                    <a:pt x="0" y="31"/>
                  </a:lnTo>
                  <a:lnTo>
                    <a:pt x="0" y="22"/>
                  </a:lnTo>
                  <a:lnTo>
                    <a:pt x="2" y="14"/>
                  </a:lnTo>
                  <a:lnTo>
                    <a:pt x="5" y="7"/>
                  </a:lnTo>
                  <a:lnTo>
                    <a:pt x="9" y="3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8" y="3"/>
                  </a:lnTo>
                  <a:lnTo>
                    <a:pt x="32" y="7"/>
                  </a:lnTo>
                  <a:lnTo>
                    <a:pt x="35" y="12"/>
                  </a:lnTo>
                  <a:lnTo>
                    <a:pt x="37" y="21"/>
                  </a:lnTo>
                  <a:lnTo>
                    <a:pt x="37" y="30"/>
                  </a:lnTo>
                  <a:close/>
                  <a:moveTo>
                    <a:pt x="24" y="30"/>
                  </a:moveTo>
                  <a:lnTo>
                    <a:pt x="24" y="9"/>
                  </a:lnTo>
                  <a:lnTo>
                    <a:pt x="24" y="7"/>
                  </a:lnTo>
                  <a:lnTo>
                    <a:pt x="23" y="5"/>
                  </a:lnTo>
                  <a:lnTo>
                    <a:pt x="21" y="4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4" y="7"/>
                  </a:lnTo>
                  <a:lnTo>
                    <a:pt x="13" y="9"/>
                  </a:lnTo>
                  <a:lnTo>
                    <a:pt x="13" y="12"/>
                  </a:lnTo>
                  <a:lnTo>
                    <a:pt x="13" y="49"/>
                  </a:lnTo>
                  <a:lnTo>
                    <a:pt x="13" y="52"/>
                  </a:lnTo>
                  <a:lnTo>
                    <a:pt x="14" y="56"/>
                  </a:lnTo>
                  <a:lnTo>
                    <a:pt x="16" y="57"/>
                  </a:lnTo>
                  <a:lnTo>
                    <a:pt x="18" y="58"/>
                  </a:lnTo>
                  <a:lnTo>
                    <a:pt x="20" y="58"/>
                  </a:lnTo>
                  <a:lnTo>
                    <a:pt x="20" y="57"/>
                  </a:lnTo>
                  <a:lnTo>
                    <a:pt x="21" y="57"/>
                  </a:lnTo>
                  <a:lnTo>
                    <a:pt x="21" y="56"/>
                  </a:lnTo>
                  <a:lnTo>
                    <a:pt x="23" y="55"/>
                  </a:lnTo>
                  <a:lnTo>
                    <a:pt x="24" y="54"/>
                  </a:lnTo>
                  <a:lnTo>
                    <a:pt x="24" y="52"/>
                  </a:lnTo>
                  <a:lnTo>
                    <a:pt x="24" y="49"/>
                  </a:lnTo>
                  <a:lnTo>
                    <a:pt x="24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03" name="Freeform 72"/>
            <p:cNvSpPr>
              <a:spLocks/>
            </p:cNvSpPr>
            <p:nvPr/>
          </p:nvSpPr>
          <p:spPr bwMode="auto">
            <a:xfrm>
              <a:off x="3810000" y="5311775"/>
              <a:ext cx="22225" cy="23812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" y="1"/>
                </a:cxn>
                <a:cxn ang="0">
                  <a:pos x="10" y="2"/>
                </a:cxn>
                <a:cxn ang="0">
                  <a:pos x="12" y="3"/>
                </a:cxn>
                <a:cxn ang="0">
                  <a:pos x="12" y="4"/>
                </a:cxn>
                <a:cxn ang="0">
                  <a:pos x="13" y="5"/>
                </a:cxn>
                <a:cxn ang="0">
                  <a:pos x="13" y="6"/>
                </a:cxn>
                <a:cxn ang="0">
                  <a:pos x="14" y="8"/>
                </a:cxn>
                <a:cxn ang="0">
                  <a:pos x="13" y="10"/>
                </a:cxn>
                <a:cxn ang="0">
                  <a:pos x="13" y="11"/>
                </a:cxn>
                <a:cxn ang="0">
                  <a:pos x="12" y="13"/>
                </a:cxn>
                <a:cxn ang="0">
                  <a:pos x="10" y="14"/>
                </a:cxn>
                <a:cxn ang="0">
                  <a:pos x="9" y="14"/>
                </a:cxn>
                <a:cxn ang="0">
                  <a:pos x="8" y="15"/>
                </a:cxn>
                <a:cxn ang="0">
                  <a:pos x="5" y="15"/>
                </a:cxn>
                <a:cxn ang="0">
                  <a:pos x="3" y="14"/>
                </a:cxn>
                <a:cxn ang="0">
                  <a:pos x="2" y="13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2" y="3"/>
                </a:cxn>
                <a:cxn ang="0">
                  <a:pos x="6" y="0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lnTo>
                    <a:pt x="8" y="1"/>
                  </a:lnTo>
                  <a:lnTo>
                    <a:pt x="10" y="2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3" y="11"/>
                  </a:lnTo>
                  <a:lnTo>
                    <a:pt x="12" y="13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8" y="15"/>
                  </a:lnTo>
                  <a:lnTo>
                    <a:pt x="5" y="15"/>
                  </a:lnTo>
                  <a:lnTo>
                    <a:pt x="3" y="14"/>
                  </a:lnTo>
                  <a:lnTo>
                    <a:pt x="2" y="13"/>
                  </a:lnTo>
                  <a:lnTo>
                    <a:pt x="0" y="8"/>
                  </a:lnTo>
                  <a:lnTo>
                    <a:pt x="0" y="5"/>
                  </a:lnTo>
                  <a:lnTo>
                    <a:pt x="2" y="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3" name="Freeform 73"/>
            <p:cNvSpPr>
              <a:spLocks noEditPoints="1"/>
            </p:cNvSpPr>
            <p:nvPr/>
          </p:nvSpPr>
          <p:spPr bwMode="auto">
            <a:xfrm>
              <a:off x="3843338" y="5238750"/>
              <a:ext cx="60325" cy="96837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1" y="3"/>
                </a:cxn>
                <a:cxn ang="0">
                  <a:pos x="26" y="6"/>
                </a:cxn>
                <a:cxn ang="0">
                  <a:pos x="23" y="8"/>
                </a:cxn>
                <a:cxn ang="0">
                  <a:pos x="19" y="14"/>
                </a:cxn>
                <a:cxn ang="0">
                  <a:pos x="16" y="18"/>
                </a:cxn>
                <a:cxn ang="0">
                  <a:pos x="15" y="24"/>
                </a:cxn>
                <a:cxn ang="0">
                  <a:pos x="16" y="24"/>
                </a:cxn>
                <a:cxn ang="0">
                  <a:pos x="16" y="23"/>
                </a:cxn>
                <a:cxn ang="0">
                  <a:pos x="17" y="23"/>
                </a:cxn>
                <a:cxn ang="0">
                  <a:pos x="19" y="23"/>
                </a:cxn>
                <a:cxn ang="0">
                  <a:pos x="23" y="23"/>
                </a:cxn>
                <a:cxn ang="0">
                  <a:pos x="27" y="23"/>
                </a:cxn>
                <a:cxn ang="0">
                  <a:pos x="31" y="25"/>
                </a:cxn>
                <a:cxn ang="0">
                  <a:pos x="33" y="27"/>
                </a:cxn>
                <a:cxn ang="0">
                  <a:pos x="37" y="33"/>
                </a:cxn>
                <a:cxn ang="0">
                  <a:pos x="38" y="40"/>
                </a:cxn>
                <a:cxn ang="0">
                  <a:pos x="37" y="46"/>
                </a:cxn>
                <a:cxn ang="0">
                  <a:pos x="35" y="50"/>
                </a:cxn>
                <a:cxn ang="0">
                  <a:pos x="34" y="52"/>
                </a:cxn>
                <a:cxn ang="0">
                  <a:pos x="33" y="54"/>
                </a:cxn>
                <a:cxn ang="0">
                  <a:pos x="32" y="55"/>
                </a:cxn>
                <a:cxn ang="0">
                  <a:pos x="30" y="57"/>
                </a:cxn>
                <a:cxn ang="0">
                  <a:pos x="28" y="58"/>
                </a:cxn>
                <a:cxn ang="0">
                  <a:pos x="25" y="60"/>
                </a:cxn>
                <a:cxn ang="0">
                  <a:pos x="20" y="61"/>
                </a:cxn>
                <a:cxn ang="0">
                  <a:pos x="14" y="60"/>
                </a:cxn>
                <a:cxn ang="0">
                  <a:pos x="9" y="58"/>
                </a:cxn>
                <a:cxn ang="0">
                  <a:pos x="5" y="54"/>
                </a:cxn>
                <a:cxn ang="0">
                  <a:pos x="3" y="49"/>
                </a:cxn>
                <a:cxn ang="0">
                  <a:pos x="0" y="43"/>
                </a:cxn>
                <a:cxn ang="0">
                  <a:pos x="0" y="37"/>
                </a:cxn>
                <a:cxn ang="0">
                  <a:pos x="1" y="27"/>
                </a:cxn>
                <a:cxn ang="0">
                  <a:pos x="5" y="18"/>
                </a:cxn>
                <a:cxn ang="0">
                  <a:pos x="10" y="10"/>
                </a:cxn>
                <a:cxn ang="0">
                  <a:pos x="17" y="4"/>
                </a:cxn>
                <a:cxn ang="0">
                  <a:pos x="27" y="1"/>
                </a:cxn>
                <a:cxn ang="0">
                  <a:pos x="38" y="0"/>
                </a:cxn>
                <a:cxn ang="0">
                  <a:pos x="14" y="28"/>
                </a:cxn>
                <a:cxn ang="0">
                  <a:pos x="13" y="32"/>
                </a:cxn>
                <a:cxn ang="0">
                  <a:pos x="13" y="43"/>
                </a:cxn>
                <a:cxn ang="0">
                  <a:pos x="14" y="49"/>
                </a:cxn>
                <a:cxn ang="0">
                  <a:pos x="15" y="51"/>
                </a:cxn>
                <a:cxn ang="0">
                  <a:pos x="15" y="53"/>
                </a:cxn>
                <a:cxn ang="0">
                  <a:pos x="16" y="55"/>
                </a:cxn>
                <a:cxn ang="0">
                  <a:pos x="19" y="57"/>
                </a:cxn>
                <a:cxn ang="0">
                  <a:pos x="20" y="57"/>
                </a:cxn>
                <a:cxn ang="0">
                  <a:pos x="20" y="58"/>
                </a:cxn>
                <a:cxn ang="0">
                  <a:pos x="23" y="56"/>
                </a:cxn>
                <a:cxn ang="0">
                  <a:pos x="24" y="55"/>
                </a:cxn>
                <a:cxn ang="0">
                  <a:pos x="25" y="52"/>
                </a:cxn>
                <a:cxn ang="0">
                  <a:pos x="26" y="46"/>
                </a:cxn>
                <a:cxn ang="0">
                  <a:pos x="26" y="39"/>
                </a:cxn>
                <a:cxn ang="0">
                  <a:pos x="25" y="33"/>
                </a:cxn>
                <a:cxn ang="0">
                  <a:pos x="23" y="29"/>
                </a:cxn>
                <a:cxn ang="0">
                  <a:pos x="22" y="28"/>
                </a:cxn>
                <a:cxn ang="0">
                  <a:pos x="21" y="27"/>
                </a:cxn>
                <a:cxn ang="0">
                  <a:pos x="20" y="27"/>
                </a:cxn>
                <a:cxn ang="0">
                  <a:pos x="19" y="26"/>
                </a:cxn>
                <a:cxn ang="0">
                  <a:pos x="17" y="27"/>
                </a:cxn>
                <a:cxn ang="0">
                  <a:pos x="16" y="27"/>
                </a:cxn>
                <a:cxn ang="0">
                  <a:pos x="14" y="28"/>
                </a:cxn>
              </a:cxnLst>
              <a:rect l="0" t="0" r="r" b="b"/>
              <a:pathLst>
                <a:path w="38" h="61">
                  <a:moveTo>
                    <a:pt x="38" y="0"/>
                  </a:moveTo>
                  <a:lnTo>
                    <a:pt x="38" y="0"/>
                  </a:lnTo>
                  <a:lnTo>
                    <a:pt x="31" y="3"/>
                  </a:lnTo>
                  <a:lnTo>
                    <a:pt x="26" y="6"/>
                  </a:lnTo>
                  <a:lnTo>
                    <a:pt x="23" y="8"/>
                  </a:lnTo>
                  <a:lnTo>
                    <a:pt x="19" y="14"/>
                  </a:lnTo>
                  <a:lnTo>
                    <a:pt x="16" y="18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7" y="23"/>
                  </a:lnTo>
                  <a:lnTo>
                    <a:pt x="31" y="25"/>
                  </a:lnTo>
                  <a:lnTo>
                    <a:pt x="33" y="27"/>
                  </a:lnTo>
                  <a:lnTo>
                    <a:pt x="37" y="33"/>
                  </a:lnTo>
                  <a:lnTo>
                    <a:pt x="38" y="40"/>
                  </a:lnTo>
                  <a:lnTo>
                    <a:pt x="37" y="46"/>
                  </a:lnTo>
                  <a:lnTo>
                    <a:pt x="35" y="50"/>
                  </a:lnTo>
                  <a:lnTo>
                    <a:pt x="34" y="52"/>
                  </a:lnTo>
                  <a:lnTo>
                    <a:pt x="33" y="54"/>
                  </a:lnTo>
                  <a:lnTo>
                    <a:pt x="32" y="55"/>
                  </a:lnTo>
                  <a:lnTo>
                    <a:pt x="30" y="57"/>
                  </a:lnTo>
                  <a:lnTo>
                    <a:pt x="28" y="58"/>
                  </a:lnTo>
                  <a:lnTo>
                    <a:pt x="25" y="60"/>
                  </a:lnTo>
                  <a:lnTo>
                    <a:pt x="20" y="61"/>
                  </a:lnTo>
                  <a:lnTo>
                    <a:pt x="14" y="60"/>
                  </a:lnTo>
                  <a:lnTo>
                    <a:pt x="9" y="58"/>
                  </a:lnTo>
                  <a:lnTo>
                    <a:pt x="5" y="54"/>
                  </a:lnTo>
                  <a:lnTo>
                    <a:pt x="3" y="49"/>
                  </a:lnTo>
                  <a:lnTo>
                    <a:pt x="0" y="43"/>
                  </a:lnTo>
                  <a:lnTo>
                    <a:pt x="0" y="37"/>
                  </a:lnTo>
                  <a:lnTo>
                    <a:pt x="1" y="27"/>
                  </a:lnTo>
                  <a:lnTo>
                    <a:pt x="5" y="18"/>
                  </a:lnTo>
                  <a:lnTo>
                    <a:pt x="10" y="10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8" y="0"/>
                  </a:lnTo>
                  <a:close/>
                  <a:moveTo>
                    <a:pt x="14" y="28"/>
                  </a:moveTo>
                  <a:lnTo>
                    <a:pt x="13" y="32"/>
                  </a:lnTo>
                  <a:lnTo>
                    <a:pt x="13" y="43"/>
                  </a:lnTo>
                  <a:lnTo>
                    <a:pt x="14" y="49"/>
                  </a:lnTo>
                  <a:lnTo>
                    <a:pt x="15" y="51"/>
                  </a:lnTo>
                  <a:lnTo>
                    <a:pt x="15" y="53"/>
                  </a:lnTo>
                  <a:lnTo>
                    <a:pt x="16" y="55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0" y="58"/>
                  </a:lnTo>
                  <a:lnTo>
                    <a:pt x="23" y="56"/>
                  </a:lnTo>
                  <a:lnTo>
                    <a:pt x="24" y="55"/>
                  </a:lnTo>
                  <a:lnTo>
                    <a:pt x="25" y="52"/>
                  </a:lnTo>
                  <a:lnTo>
                    <a:pt x="26" y="46"/>
                  </a:lnTo>
                  <a:lnTo>
                    <a:pt x="26" y="39"/>
                  </a:lnTo>
                  <a:lnTo>
                    <a:pt x="25" y="33"/>
                  </a:lnTo>
                  <a:lnTo>
                    <a:pt x="23" y="29"/>
                  </a:lnTo>
                  <a:lnTo>
                    <a:pt x="22" y="28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9" y="26"/>
                  </a:lnTo>
                  <a:lnTo>
                    <a:pt x="17" y="27"/>
                  </a:lnTo>
                  <a:lnTo>
                    <a:pt x="16" y="27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" name="Freeform 74"/>
            <p:cNvSpPr>
              <a:spLocks noEditPoints="1"/>
            </p:cNvSpPr>
            <p:nvPr/>
          </p:nvSpPr>
          <p:spPr bwMode="auto">
            <a:xfrm>
              <a:off x="4105275" y="5238750"/>
              <a:ext cx="60325" cy="96837"/>
            </a:xfrm>
            <a:custGeom>
              <a:avLst/>
              <a:gdLst/>
              <a:ahLst/>
              <a:cxnLst>
                <a:cxn ang="0">
                  <a:pos x="38" y="30"/>
                </a:cxn>
                <a:cxn ang="0">
                  <a:pos x="37" y="38"/>
                </a:cxn>
                <a:cxn ang="0">
                  <a:pos x="35" y="46"/>
                </a:cxn>
                <a:cxn ang="0">
                  <a:pos x="34" y="49"/>
                </a:cxn>
                <a:cxn ang="0">
                  <a:pos x="33" y="51"/>
                </a:cxn>
                <a:cxn ang="0">
                  <a:pos x="31" y="54"/>
                </a:cxn>
                <a:cxn ang="0">
                  <a:pos x="28" y="57"/>
                </a:cxn>
                <a:cxn ang="0">
                  <a:pos x="26" y="59"/>
                </a:cxn>
                <a:cxn ang="0">
                  <a:pos x="24" y="60"/>
                </a:cxn>
                <a:cxn ang="0">
                  <a:pos x="23" y="60"/>
                </a:cxn>
                <a:cxn ang="0">
                  <a:pos x="22" y="60"/>
                </a:cxn>
                <a:cxn ang="0">
                  <a:pos x="20" y="61"/>
                </a:cxn>
                <a:cxn ang="0">
                  <a:pos x="16" y="61"/>
                </a:cxn>
                <a:cxn ang="0">
                  <a:pos x="13" y="60"/>
                </a:cxn>
                <a:cxn ang="0">
                  <a:pos x="11" y="59"/>
                </a:cxn>
                <a:cxn ang="0">
                  <a:pos x="7" y="55"/>
                </a:cxn>
                <a:cxn ang="0">
                  <a:pos x="4" y="50"/>
                </a:cxn>
                <a:cxn ang="0">
                  <a:pos x="1" y="45"/>
                </a:cxn>
                <a:cxn ang="0">
                  <a:pos x="0" y="38"/>
                </a:cxn>
                <a:cxn ang="0">
                  <a:pos x="0" y="31"/>
                </a:cxn>
                <a:cxn ang="0">
                  <a:pos x="0" y="22"/>
                </a:cxn>
                <a:cxn ang="0">
                  <a:pos x="3" y="14"/>
                </a:cxn>
                <a:cxn ang="0">
                  <a:pos x="5" y="7"/>
                </a:cxn>
                <a:cxn ang="0">
                  <a:pos x="9" y="3"/>
                </a:cxn>
                <a:cxn ang="0">
                  <a:pos x="13" y="0"/>
                </a:cxn>
                <a:cxn ang="0">
                  <a:pos x="18" y="0"/>
                </a:cxn>
                <a:cxn ang="0">
                  <a:pos x="24" y="0"/>
                </a:cxn>
                <a:cxn ang="0">
                  <a:pos x="28" y="3"/>
                </a:cxn>
                <a:cxn ang="0">
                  <a:pos x="32" y="7"/>
                </a:cxn>
                <a:cxn ang="0">
                  <a:pos x="35" y="12"/>
                </a:cxn>
                <a:cxn ang="0">
                  <a:pos x="37" y="21"/>
                </a:cxn>
                <a:cxn ang="0">
                  <a:pos x="38" y="30"/>
                </a:cxn>
                <a:cxn ang="0">
                  <a:pos x="24" y="30"/>
                </a:cxn>
                <a:cxn ang="0">
                  <a:pos x="24" y="9"/>
                </a:cxn>
                <a:cxn ang="0">
                  <a:pos x="24" y="7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1" y="3"/>
                </a:cxn>
                <a:cxn ang="0">
                  <a:pos x="20" y="3"/>
                </a:cxn>
                <a:cxn ang="0">
                  <a:pos x="16" y="3"/>
                </a:cxn>
                <a:cxn ang="0">
                  <a:pos x="16" y="3"/>
                </a:cxn>
                <a:cxn ang="0">
                  <a:pos x="15" y="4"/>
                </a:cxn>
                <a:cxn ang="0">
                  <a:pos x="14" y="5"/>
                </a:cxn>
                <a:cxn ang="0">
                  <a:pos x="14" y="7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3" y="49"/>
                </a:cxn>
                <a:cxn ang="0">
                  <a:pos x="13" y="52"/>
                </a:cxn>
                <a:cxn ang="0">
                  <a:pos x="15" y="56"/>
                </a:cxn>
                <a:cxn ang="0">
                  <a:pos x="16" y="57"/>
                </a:cxn>
                <a:cxn ang="0">
                  <a:pos x="18" y="58"/>
                </a:cxn>
                <a:cxn ang="0">
                  <a:pos x="20" y="58"/>
                </a:cxn>
                <a:cxn ang="0">
                  <a:pos x="21" y="57"/>
                </a:cxn>
                <a:cxn ang="0">
                  <a:pos x="22" y="57"/>
                </a:cxn>
                <a:cxn ang="0">
                  <a:pos x="22" y="56"/>
                </a:cxn>
                <a:cxn ang="0">
                  <a:pos x="23" y="55"/>
                </a:cxn>
                <a:cxn ang="0">
                  <a:pos x="24" y="54"/>
                </a:cxn>
                <a:cxn ang="0">
                  <a:pos x="24" y="52"/>
                </a:cxn>
                <a:cxn ang="0">
                  <a:pos x="24" y="49"/>
                </a:cxn>
                <a:cxn ang="0">
                  <a:pos x="24" y="30"/>
                </a:cxn>
              </a:cxnLst>
              <a:rect l="0" t="0" r="r" b="b"/>
              <a:pathLst>
                <a:path w="38" h="61">
                  <a:moveTo>
                    <a:pt x="38" y="30"/>
                  </a:moveTo>
                  <a:lnTo>
                    <a:pt x="37" y="38"/>
                  </a:lnTo>
                  <a:lnTo>
                    <a:pt x="35" y="46"/>
                  </a:lnTo>
                  <a:lnTo>
                    <a:pt x="34" y="49"/>
                  </a:lnTo>
                  <a:lnTo>
                    <a:pt x="33" y="51"/>
                  </a:lnTo>
                  <a:lnTo>
                    <a:pt x="31" y="54"/>
                  </a:lnTo>
                  <a:lnTo>
                    <a:pt x="28" y="57"/>
                  </a:lnTo>
                  <a:lnTo>
                    <a:pt x="26" y="59"/>
                  </a:lnTo>
                  <a:lnTo>
                    <a:pt x="24" y="60"/>
                  </a:lnTo>
                  <a:lnTo>
                    <a:pt x="23" y="60"/>
                  </a:lnTo>
                  <a:lnTo>
                    <a:pt x="22" y="60"/>
                  </a:lnTo>
                  <a:lnTo>
                    <a:pt x="20" y="61"/>
                  </a:lnTo>
                  <a:lnTo>
                    <a:pt x="16" y="61"/>
                  </a:lnTo>
                  <a:lnTo>
                    <a:pt x="13" y="60"/>
                  </a:lnTo>
                  <a:lnTo>
                    <a:pt x="11" y="59"/>
                  </a:lnTo>
                  <a:lnTo>
                    <a:pt x="7" y="55"/>
                  </a:lnTo>
                  <a:lnTo>
                    <a:pt x="4" y="50"/>
                  </a:lnTo>
                  <a:lnTo>
                    <a:pt x="1" y="45"/>
                  </a:lnTo>
                  <a:lnTo>
                    <a:pt x="0" y="38"/>
                  </a:lnTo>
                  <a:lnTo>
                    <a:pt x="0" y="31"/>
                  </a:lnTo>
                  <a:lnTo>
                    <a:pt x="0" y="22"/>
                  </a:lnTo>
                  <a:lnTo>
                    <a:pt x="3" y="14"/>
                  </a:lnTo>
                  <a:lnTo>
                    <a:pt x="5" y="7"/>
                  </a:lnTo>
                  <a:lnTo>
                    <a:pt x="9" y="3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8" y="3"/>
                  </a:lnTo>
                  <a:lnTo>
                    <a:pt x="32" y="7"/>
                  </a:lnTo>
                  <a:lnTo>
                    <a:pt x="35" y="12"/>
                  </a:lnTo>
                  <a:lnTo>
                    <a:pt x="37" y="21"/>
                  </a:lnTo>
                  <a:lnTo>
                    <a:pt x="38" y="30"/>
                  </a:lnTo>
                  <a:close/>
                  <a:moveTo>
                    <a:pt x="24" y="30"/>
                  </a:moveTo>
                  <a:lnTo>
                    <a:pt x="24" y="9"/>
                  </a:lnTo>
                  <a:lnTo>
                    <a:pt x="24" y="7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4" y="7"/>
                  </a:lnTo>
                  <a:lnTo>
                    <a:pt x="13" y="9"/>
                  </a:lnTo>
                  <a:lnTo>
                    <a:pt x="13" y="12"/>
                  </a:lnTo>
                  <a:lnTo>
                    <a:pt x="13" y="49"/>
                  </a:lnTo>
                  <a:lnTo>
                    <a:pt x="13" y="52"/>
                  </a:lnTo>
                  <a:lnTo>
                    <a:pt x="15" y="56"/>
                  </a:lnTo>
                  <a:lnTo>
                    <a:pt x="16" y="57"/>
                  </a:lnTo>
                  <a:lnTo>
                    <a:pt x="18" y="58"/>
                  </a:lnTo>
                  <a:lnTo>
                    <a:pt x="20" y="58"/>
                  </a:lnTo>
                  <a:lnTo>
                    <a:pt x="21" y="57"/>
                  </a:lnTo>
                  <a:lnTo>
                    <a:pt x="22" y="57"/>
                  </a:lnTo>
                  <a:lnTo>
                    <a:pt x="22" y="56"/>
                  </a:lnTo>
                  <a:lnTo>
                    <a:pt x="23" y="55"/>
                  </a:lnTo>
                  <a:lnTo>
                    <a:pt x="24" y="54"/>
                  </a:lnTo>
                  <a:lnTo>
                    <a:pt x="24" y="52"/>
                  </a:lnTo>
                  <a:lnTo>
                    <a:pt x="24" y="49"/>
                  </a:lnTo>
                  <a:lnTo>
                    <a:pt x="24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" name="Freeform 75"/>
            <p:cNvSpPr>
              <a:spLocks/>
            </p:cNvSpPr>
            <p:nvPr/>
          </p:nvSpPr>
          <p:spPr bwMode="auto">
            <a:xfrm>
              <a:off x="4176713" y="5311775"/>
              <a:ext cx="22225" cy="23812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" y="1"/>
                </a:cxn>
                <a:cxn ang="0">
                  <a:pos x="10" y="2"/>
                </a:cxn>
                <a:cxn ang="0">
                  <a:pos x="12" y="3"/>
                </a:cxn>
                <a:cxn ang="0">
                  <a:pos x="12" y="4"/>
                </a:cxn>
                <a:cxn ang="0">
                  <a:pos x="13" y="5"/>
                </a:cxn>
                <a:cxn ang="0">
                  <a:pos x="13" y="6"/>
                </a:cxn>
                <a:cxn ang="0">
                  <a:pos x="14" y="8"/>
                </a:cxn>
                <a:cxn ang="0">
                  <a:pos x="13" y="10"/>
                </a:cxn>
                <a:cxn ang="0">
                  <a:pos x="13" y="11"/>
                </a:cxn>
                <a:cxn ang="0">
                  <a:pos x="12" y="13"/>
                </a:cxn>
                <a:cxn ang="0">
                  <a:pos x="11" y="14"/>
                </a:cxn>
                <a:cxn ang="0">
                  <a:pos x="10" y="14"/>
                </a:cxn>
                <a:cxn ang="0">
                  <a:pos x="8" y="15"/>
                </a:cxn>
                <a:cxn ang="0">
                  <a:pos x="5" y="15"/>
                </a:cxn>
                <a:cxn ang="0">
                  <a:pos x="3" y="14"/>
                </a:cxn>
                <a:cxn ang="0">
                  <a:pos x="2" y="13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2" y="3"/>
                </a:cxn>
                <a:cxn ang="0">
                  <a:pos x="6" y="0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lnTo>
                    <a:pt x="8" y="1"/>
                  </a:lnTo>
                  <a:lnTo>
                    <a:pt x="10" y="2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3" y="11"/>
                  </a:lnTo>
                  <a:lnTo>
                    <a:pt x="12" y="13"/>
                  </a:lnTo>
                  <a:lnTo>
                    <a:pt x="11" y="14"/>
                  </a:lnTo>
                  <a:lnTo>
                    <a:pt x="10" y="14"/>
                  </a:lnTo>
                  <a:lnTo>
                    <a:pt x="8" y="15"/>
                  </a:lnTo>
                  <a:lnTo>
                    <a:pt x="5" y="15"/>
                  </a:lnTo>
                  <a:lnTo>
                    <a:pt x="3" y="14"/>
                  </a:lnTo>
                  <a:lnTo>
                    <a:pt x="2" y="13"/>
                  </a:lnTo>
                  <a:lnTo>
                    <a:pt x="0" y="8"/>
                  </a:lnTo>
                  <a:lnTo>
                    <a:pt x="0" y="5"/>
                  </a:lnTo>
                  <a:lnTo>
                    <a:pt x="2" y="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" name="Freeform 76"/>
            <p:cNvSpPr>
              <a:spLocks noEditPoints="1"/>
            </p:cNvSpPr>
            <p:nvPr/>
          </p:nvSpPr>
          <p:spPr bwMode="auto">
            <a:xfrm>
              <a:off x="4210050" y="5238750"/>
              <a:ext cx="60325" cy="96837"/>
            </a:xfrm>
            <a:custGeom>
              <a:avLst/>
              <a:gdLst/>
              <a:ahLst/>
              <a:cxnLst>
                <a:cxn ang="0">
                  <a:pos x="30" y="28"/>
                </a:cxn>
                <a:cxn ang="0">
                  <a:pos x="34" y="33"/>
                </a:cxn>
                <a:cxn ang="0">
                  <a:pos x="37" y="39"/>
                </a:cxn>
                <a:cxn ang="0">
                  <a:pos x="37" y="48"/>
                </a:cxn>
                <a:cxn ang="0">
                  <a:pos x="32" y="56"/>
                </a:cxn>
                <a:cxn ang="0">
                  <a:pos x="19" y="61"/>
                </a:cxn>
                <a:cxn ang="0">
                  <a:pos x="5" y="56"/>
                </a:cxn>
                <a:cxn ang="0">
                  <a:pos x="1" y="50"/>
                </a:cxn>
                <a:cxn ang="0">
                  <a:pos x="1" y="40"/>
                </a:cxn>
                <a:cxn ang="0">
                  <a:pos x="7" y="34"/>
                </a:cxn>
                <a:cxn ang="0">
                  <a:pos x="8" y="28"/>
                </a:cxn>
                <a:cxn ang="0">
                  <a:pos x="3" y="23"/>
                </a:cxn>
                <a:cxn ang="0">
                  <a:pos x="1" y="17"/>
                </a:cxn>
                <a:cxn ang="0">
                  <a:pos x="2" y="9"/>
                </a:cxn>
                <a:cxn ang="0">
                  <a:pos x="12" y="1"/>
                </a:cxn>
                <a:cxn ang="0">
                  <a:pos x="25" y="0"/>
                </a:cxn>
                <a:cxn ang="0">
                  <a:pos x="32" y="3"/>
                </a:cxn>
                <a:cxn ang="0">
                  <a:pos x="37" y="14"/>
                </a:cxn>
                <a:cxn ang="0">
                  <a:pos x="36" y="17"/>
                </a:cxn>
                <a:cxn ang="0">
                  <a:pos x="34" y="21"/>
                </a:cxn>
                <a:cxn ang="0">
                  <a:pos x="31" y="23"/>
                </a:cxn>
                <a:cxn ang="0">
                  <a:pos x="27" y="26"/>
                </a:cxn>
                <a:cxn ang="0">
                  <a:pos x="26" y="20"/>
                </a:cxn>
                <a:cxn ang="0">
                  <a:pos x="26" y="17"/>
                </a:cxn>
                <a:cxn ang="0">
                  <a:pos x="27" y="14"/>
                </a:cxn>
                <a:cxn ang="0">
                  <a:pos x="24" y="4"/>
                </a:cxn>
                <a:cxn ang="0">
                  <a:pos x="21" y="3"/>
                </a:cxn>
                <a:cxn ang="0">
                  <a:pos x="15" y="4"/>
                </a:cxn>
                <a:cxn ang="0">
                  <a:pos x="13" y="8"/>
                </a:cxn>
                <a:cxn ang="0">
                  <a:pos x="14" y="12"/>
                </a:cxn>
                <a:cxn ang="0">
                  <a:pos x="17" y="17"/>
                </a:cxn>
                <a:cxn ang="0">
                  <a:pos x="19" y="20"/>
                </a:cxn>
                <a:cxn ang="0">
                  <a:pos x="24" y="23"/>
                </a:cxn>
                <a:cxn ang="0">
                  <a:pos x="14" y="35"/>
                </a:cxn>
                <a:cxn ang="0">
                  <a:pos x="13" y="35"/>
                </a:cxn>
                <a:cxn ang="0">
                  <a:pos x="12" y="38"/>
                </a:cxn>
                <a:cxn ang="0">
                  <a:pos x="11" y="42"/>
                </a:cxn>
                <a:cxn ang="0">
                  <a:pos x="11" y="52"/>
                </a:cxn>
                <a:cxn ang="0">
                  <a:pos x="14" y="57"/>
                </a:cxn>
                <a:cxn ang="0">
                  <a:pos x="17" y="57"/>
                </a:cxn>
                <a:cxn ang="0">
                  <a:pos x="19" y="58"/>
                </a:cxn>
                <a:cxn ang="0">
                  <a:pos x="23" y="57"/>
                </a:cxn>
                <a:cxn ang="0">
                  <a:pos x="25" y="55"/>
                </a:cxn>
                <a:cxn ang="0">
                  <a:pos x="26" y="49"/>
                </a:cxn>
                <a:cxn ang="0">
                  <a:pos x="21" y="39"/>
                </a:cxn>
              </a:cxnLst>
              <a:rect l="0" t="0" r="r" b="b"/>
              <a:pathLst>
                <a:path w="38" h="61">
                  <a:moveTo>
                    <a:pt x="27" y="26"/>
                  </a:moveTo>
                  <a:lnTo>
                    <a:pt x="30" y="28"/>
                  </a:lnTo>
                  <a:lnTo>
                    <a:pt x="32" y="31"/>
                  </a:lnTo>
                  <a:lnTo>
                    <a:pt x="34" y="33"/>
                  </a:lnTo>
                  <a:lnTo>
                    <a:pt x="35" y="35"/>
                  </a:lnTo>
                  <a:lnTo>
                    <a:pt x="37" y="39"/>
                  </a:lnTo>
                  <a:lnTo>
                    <a:pt x="38" y="44"/>
                  </a:lnTo>
                  <a:lnTo>
                    <a:pt x="37" y="48"/>
                  </a:lnTo>
                  <a:lnTo>
                    <a:pt x="36" y="52"/>
                  </a:lnTo>
                  <a:lnTo>
                    <a:pt x="32" y="56"/>
                  </a:lnTo>
                  <a:lnTo>
                    <a:pt x="26" y="59"/>
                  </a:lnTo>
                  <a:lnTo>
                    <a:pt x="19" y="61"/>
                  </a:lnTo>
                  <a:lnTo>
                    <a:pt x="11" y="59"/>
                  </a:lnTo>
                  <a:lnTo>
                    <a:pt x="5" y="56"/>
                  </a:lnTo>
                  <a:lnTo>
                    <a:pt x="2" y="53"/>
                  </a:lnTo>
                  <a:lnTo>
                    <a:pt x="1" y="50"/>
                  </a:lnTo>
                  <a:lnTo>
                    <a:pt x="0" y="46"/>
                  </a:lnTo>
                  <a:lnTo>
                    <a:pt x="1" y="40"/>
                  </a:lnTo>
                  <a:lnTo>
                    <a:pt x="3" y="38"/>
                  </a:lnTo>
                  <a:lnTo>
                    <a:pt x="7" y="34"/>
                  </a:lnTo>
                  <a:lnTo>
                    <a:pt x="12" y="31"/>
                  </a:lnTo>
                  <a:lnTo>
                    <a:pt x="8" y="28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2" y="9"/>
                  </a:lnTo>
                  <a:lnTo>
                    <a:pt x="6" y="4"/>
                  </a:lnTo>
                  <a:lnTo>
                    <a:pt x="12" y="1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29" y="1"/>
                  </a:lnTo>
                  <a:lnTo>
                    <a:pt x="32" y="3"/>
                  </a:lnTo>
                  <a:lnTo>
                    <a:pt x="36" y="8"/>
                  </a:lnTo>
                  <a:lnTo>
                    <a:pt x="37" y="14"/>
                  </a:lnTo>
                  <a:lnTo>
                    <a:pt x="37" y="15"/>
                  </a:lnTo>
                  <a:lnTo>
                    <a:pt x="36" y="17"/>
                  </a:lnTo>
                  <a:lnTo>
                    <a:pt x="36" y="19"/>
                  </a:lnTo>
                  <a:lnTo>
                    <a:pt x="34" y="21"/>
                  </a:lnTo>
                  <a:lnTo>
                    <a:pt x="33" y="22"/>
                  </a:lnTo>
                  <a:lnTo>
                    <a:pt x="31" y="23"/>
                  </a:lnTo>
                  <a:lnTo>
                    <a:pt x="29" y="25"/>
                  </a:lnTo>
                  <a:lnTo>
                    <a:pt x="27" y="26"/>
                  </a:lnTo>
                  <a:close/>
                  <a:moveTo>
                    <a:pt x="24" y="23"/>
                  </a:moveTo>
                  <a:lnTo>
                    <a:pt x="26" y="20"/>
                  </a:lnTo>
                  <a:lnTo>
                    <a:pt x="26" y="19"/>
                  </a:lnTo>
                  <a:lnTo>
                    <a:pt x="26" y="17"/>
                  </a:lnTo>
                  <a:lnTo>
                    <a:pt x="27" y="15"/>
                  </a:lnTo>
                  <a:lnTo>
                    <a:pt x="27" y="14"/>
                  </a:lnTo>
                  <a:lnTo>
                    <a:pt x="26" y="9"/>
                  </a:lnTo>
                  <a:lnTo>
                    <a:pt x="24" y="4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8" y="3"/>
                  </a:lnTo>
                  <a:lnTo>
                    <a:pt x="15" y="4"/>
                  </a:lnTo>
                  <a:lnTo>
                    <a:pt x="14" y="6"/>
                  </a:lnTo>
                  <a:lnTo>
                    <a:pt x="13" y="8"/>
                  </a:lnTo>
                  <a:lnTo>
                    <a:pt x="13" y="11"/>
                  </a:lnTo>
                  <a:lnTo>
                    <a:pt x="14" y="12"/>
                  </a:lnTo>
                  <a:lnTo>
                    <a:pt x="15" y="14"/>
                  </a:lnTo>
                  <a:lnTo>
                    <a:pt x="17" y="17"/>
                  </a:lnTo>
                  <a:lnTo>
                    <a:pt x="18" y="19"/>
                  </a:lnTo>
                  <a:lnTo>
                    <a:pt x="19" y="20"/>
                  </a:lnTo>
                  <a:lnTo>
                    <a:pt x="21" y="22"/>
                  </a:lnTo>
                  <a:lnTo>
                    <a:pt x="24" y="23"/>
                  </a:lnTo>
                  <a:close/>
                  <a:moveTo>
                    <a:pt x="15" y="34"/>
                  </a:moveTo>
                  <a:lnTo>
                    <a:pt x="14" y="35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12" y="37"/>
                  </a:lnTo>
                  <a:lnTo>
                    <a:pt x="12" y="38"/>
                  </a:lnTo>
                  <a:lnTo>
                    <a:pt x="11" y="40"/>
                  </a:lnTo>
                  <a:lnTo>
                    <a:pt x="11" y="42"/>
                  </a:lnTo>
                  <a:lnTo>
                    <a:pt x="11" y="50"/>
                  </a:lnTo>
                  <a:lnTo>
                    <a:pt x="11" y="52"/>
                  </a:lnTo>
                  <a:lnTo>
                    <a:pt x="13" y="56"/>
                  </a:lnTo>
                  <a:lnTo>
                    <a:pt x="14" y="57"/>
                  </a:lnTo>
                  <a:lnTo>
                    <a:pt x="15" y="57"/>
                  </a:lnTo>
                  <a:lnTo>
                    <a:pt x="17" y="57"/>
                  </a:lnTo>
                  <a:lnTo>
                    <a:pt x="18" y="58"/>
                  </a:lnTo>
                  <a:lnTo>
                    <a:pt x="19" y="58"/>
                  </a:lnTo>
                  <a:lnTo>
                    <a:pt x="20" y="57"/>
                  </a:lnTo>
                  <a:lnTo>
                    <a:pt x="23" y="57"/>
                  </a:lnTo>
                  <a:lnTo>
                    <a:pt x="24" y="56"/>
                  </a:lnTo>
                  <a:lnTo>
                    <a:pt x="25" y="55"/>
                  </a:lnTo>
                  <a:lnTo>
                    <a:pt x="26" y="51"/>
                  </a:lnTo>
                  <a:lnTo>
                    <a:pt x="26" y="49"/>
                  </a:lnTo>
                  <a:lnTo>
                    <a:pt x="25" y="44"/>
                  </a:lnTo>
                  <a:lnTo>
                    <a:pt x="21" y="39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" name="Line 77"/>
            <p:cNvSpPr>
              <a:spLocks noChangeShapeType="1"/>
            </p:cNvSpPr>
            <p:nvPr/>
          </p:nvSpPr>
          <p:spPr bwMode="auto">
            <a:xfrm>
              <a:off x="2720975" y="4089400"/>
              <a:ext cx="1830388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" name="Freeform 78"/>
            <p:cNvSpPr>
              <a:spLocks noEditPoints="1"/>
            </p:cNvSpPr>
            <p:nvPr/>
          </p:nvSpPr>
          <p:spPr bwMode="auto">
            <a:xfrm>
              <a:off x="2720975" y="4078288"/>
              <a:ext cx="1830388" cy="661987"/>
            </a:xfrm>
            <a:custGeom>
              <a:avLst/>
              <a:gdLst/>
              <a:ahLst/>
              <a:cxnLst>
                <a:cxn ang="0">
                  <a:pos x="183" y="177"/>
                </a:cxn>
                <a:cxn ang="0">
                  <a:pos x="980" y="79"/>
                </a:cxn>
                <a:cxn ang="0">
                  <a:pos x="1082" y="17"/>
                </a:cxn>
                <a:cxn ang="0">
                  <a:pos x="1138" y="0"/>
                </a:cxn>
                <a:cxn ang="0">
                  <a:pos x="1153" y="8"/>
                </a:cxn>
                <a:cxn ang="0">
                  <a:pos x="1129" y="6"/>
                </a:cxn>
                <a:cxn ang="0">
                  <a:pos x="1079" y="23"/>
                </a:cxn>
                <a:cxn ang="0">
                  <a:pos x="1009" y="64"/>
                </a:cxn>
                <a:cxn ang="0">
                  <a:pos x="918" y="138"/>
                </a:cxn>
                <a:cxn ang="0">
                  <a:pos x="777" y="261"/>
                </a:cxn>
                <a:cxn ang="0">
                  <a:pos x="686" y="332"/>
                </a:cxn>
                <a:cxn ang="0">
                  <a:pos x="636" y="363"/>
                </a:cxn>
                <a:cxn ang="0">
                  <a:pos x="601" y="382"/>
                </a:cxn>
                <a:cxn ang="0">
                  <a:pos x="544" y="406"/>
                </a:cxn>
                <a:cxn ang="0">
                  <a:pos x="526" y="411"/>
                </a:cxn>
                <a:cxn ang="0">
                  <a:pos x="503" y="416"/>
                </a:cxn>
                <a:cxn ang="0">
                  <a:pos x="431" y="415"/>
                </a:cxn>
                <a:cxn ang="0">
                  <a:pos x="407" y="409"/>
                </a:cxn>
                <a:cxn ang="0">
                  <a:pos x="368" y="393"/>
                </a:cxn>
                <a:cxn ang="0">
                  <a:pos x="329" y="366"/>
                </a:cxn>
                <a:cxn ang="0">
                  <a:pos x="312" y="352"/>
                </a:cxn>
                <a:cxn ang="0">
                  <a:pos x="252" y="283"/>
                </a:cxn>
                <a:cxn ang="0">
                  <a:pos x="206" y="214"/>
                </a:cxn>
                <a:cxn ang="0">
                  <a:pos x="151" y="126"/>
                </a:cxn>
                <a:cxn ang="0">
                  <a:pos x="101" y="54"/>
                </a:cxn>
                <a:cxn ang="0">
                  <a:pos x="78" y="31"/>
                </a:cxn>
                <a:cxn ang="0">
                  <a:pos x="57" y="17"/>
                </a:cxn>
                <a:cxn ang="0">
                  <a:pos x="46" y="13"/>
                </a:cxn>
                <a:cxn ang="0">
                  <a:pos x="0" y="5"/>
                </a:cxn>
                <a:cxn ang="0">
                  <a:pos x="46" y="7"/>
                </a:cxn>
                <a:cxn ang="0">
                  <a:pos x="58" y="13"/>
                </a:cxn>
                <a:cxn ang="0">
                  <a:pos x="80" y="25"/>
                </a:cxn>
                <a:cxn ang="0">
                  <a:pos x="94" y="38"/>
                </a:cxn>
                <a:cxn ang="0">
                  <a:pos x="117" y="65"/>
                </a:cxn>
                <a:cxn ang="0">
                  <a:pos x="140" y="99"/>
                </a:cxn>
                <a:cxn ang="0">
                  <a:pos x="209" y="212"/>
                </a:cxn>
                <a:cxn ang="0">
                  <a:pos x="255" y="280"/>
                </a:cxn>
                <a:cxn ang="0">
                  <a:pos x="293" y="326"/>
                </a:cxn>
                <a:cxn ang="0">
                  <a:pos x="347" y="374"/>
                </a:cxn>
                <a:cxn ang="0">
                  <a:pos x="382" y="395"/>
                </a:cxn>
                <a:cxn ang="0">
                  <a:pos x="431" y="410"/>
                </a:cxn>
                <a:cxn ang="0">
                  <a:pos x="503" y="411"/>
                </a:cxn>
                <a:cxn ang="0">
                  <a:pos x="543" y="402"/>
                </a:cxn>
                <a:cxn ang="0">
                  <a:pos x="598" y="378"/>
                </a:cxn>
                <a:cxn ang="0">
                  <a:pos x="683" y="328"/>
                </a:cxn>
                <a:cxn ang="0">
                  <a:pos x="774" y="257"/>
                </a:cxn>
                <a:cxn ang="0">
                  <a:pos x="922" y="127"/>
                </a:cxn>
                <a:cxn ang="0">
                  <a:pos x="1025" y="48"/>
                </a:cxn>
                <a:cxn ang="0">
                  <a:pos x="1079" y="18"/>
                </a:cxn>
                <a:cxn ang="0">
                  <a:pos x="1119" y="1"/>
                </a:cxn>
              </a:cxnLst>
              <a:rect l="0" t="0" r="r" b="b"/>
              <a:pathLst>
                <a:path w="1153" h="417">
                  <a:moveTo>
                    <a:pt x="183" y="177"/>
                  </a:moveTo>
                  <a:lnTo>
                    <a:pt x="186" y="182"/>
                  </a:lnTo>
                  <a:lnTo>
                    <a:pt x="188" y="186"/>
                  </a:lnTo>
                  <a:lnTo>
                    <a:pt x="183" y="177"/>
                  </a:lnTo>
                  <a:close/>
                  <a:moveTo>
                    <a:pt x="980" y="79"/>
                  </a:moveTo>
                  <a:lnTo>
                    <a:pt x="978" y="80"/>
                  </a:lnTo>
                  <a:lnTo>
                    <a:pt x="978" y="81"/>
                  </a:lnTo>
                  <a:lnTo>
                    <a:pt x="980" y="79"/>
                  </a:lnTo>
                  <a:close/>
                  <a:moveTo>
                    <a:pt x="101" y="54"/>
                  </a:moveTo>
                  <a:lnTo>
                    <a:pt x="103" y="56"/>
                  </a:lnTo>
                  <a:lnTo>
                    <a:pt x="101" y="54"/>
                  </a:lnTo>
                  <a:close/>
                  <a:moveTo>
                    <a:pt x="1082" y="17"/>
                  </a:moveTo>
                  <a:lnTo>
                    <a:pt x="1079" y="18"/>
                  </a:lnTo>
                  <a:lnTo>
                    <a:pt x="1078" y="19"/>
                  </a:lnTo>
                  <a:lnTo>
                    <a:pt x="1082" y="17"/>
                  </a:lnTo>
                  <a:close/>
                  <a:moveTo>
                    <a:pt x="1138" y="0"/>
                  </a:moveTo>
                  <a:lnTo>
                    <a:pt x="1138" y="0"/>
                  </a:lnTo>
                  <a:lnTo>
                    <a:pt x="1147" y="2"/>
                  </a:lnTo>
                  <a:lnTo>
                    <a:pt x="1153" y="3"/>
                  </a:lnTo>
                  <a:lnTo>
                    <a:pt x="1153" y="8"/>
                  </a:lnTo>
                  <a:lnTo>
                    <a:pt x="1146" y="6"/>
                  </a:lnTo>
                  <a:lnTo>
                    <a:pt x="1138" y="5"/>
                  </a:lnTo>
                  <a:lnTo>
                    <a:pt x="1138" y="5"/>
                  </a:lnTo>
                  <a:lnTo>
                    <a:pt x="1129" y="6"/>
                  </a:lnTo>
                  <a:lnTo>
                    <a:pt x="1119" y="6"/>
                  </a:lnTo>
                  <a:lnTo>
                    <a:pt x="1115" y="8"/>
                  </a:lnTo>
                  <a:lnTo>
                    <a:pt x="1098" y="15"/>
                  </a:lnTo>
                  <a:lnTo>
                    <a:pt x="1079" y="23"/>
                  </a:lnTo>
                  <a:lnTo>
                    <a:pt x="1058" y="34"/>
                  </a:lnTo>
                  <a:lnTo>
                    <a:pt x="1041" y="43"/>
                  </a:lnTo>
                  <a:lnTo>
                    <a:pt x="1027" y="52"/>
                  </a:lnTo>
                  <a:lnTo>
                    <a:pt x="1009" y="64"/>
                  </a:lnTo>
                  <a:lnTo>
                    <a:pt x="983" y="83"/>
                  </a:lnTo>
                  <a:lnTo>
                    <a:pt x="925" y="131"/>
                  </a:lnTo>
                  <a:lnTo>
                    <a:pt x="925" y="130"/>
                  </a:lnTo>
                  <a:lnTo>
                    <a:pt x="918" y="138"/>
                  </a:lnTo>
                  <a:lnTo>
                    <a:pt x="921" y="136"/>
                  </a:lnTo>
                  <a:lnTo>
                    <a:pt x="867" y="182"/>
                  </a:lnTo>
                  <a:lnTo>
                    <a:pt x="810" y="233"/>
                  </a:lnTo>
                  <a:lnTo>
                    <a:pt x="777" y="261"/>
                  </a:lnTo>
                  <a:lnTo>
                    <a:pt x="752" y="282"/>
                  </a:lnTo>
                  <a:lnTo>
                    <a:pt x="719" y="307"/>
                  </a:lnTo>
                  <a:lnTo>
                    <a:pt x="694" y="325"/>
                  </a:lnTo>
                  <a:lnTo>
                    <a:pt x="686" y="332"/>
                  </a:lnTo>
                  <a:lnTo>
                    <a:pt x="659" y="349"/>
                  </a:lnTo>
                  <a:lnTo>
                    <a:pt x="665" y="344"/>
                  </a:lnTo>
                  <a:lnTo>
                    <a:pt x="659" y="349"/>
                  </a:lnTo>
                  <a:lnTo>
                    <a:pt x="636" y="363"/>
                  </a:lnTo>
                  <a:lnTo>
                    <a:pt x="624" y="371"/>
                  </a:lnTo>
                  <a:lnTo>
                    <a:pt x="624" y="371"/>
                  </a:lnTo>
                  <a:lnTo>
                    <a:pt x="623" y="371"/>
                  </a:lnTo>
                  <a:lnTo>
                    <a:pt x="601" y="382"/>
                  </a:lnTo>
                  <a:lnTo>
                    <a:pt x="597" y="384"/>
                  </a:lnTo>
                  <a:lnTo>
                    <a:pt x="578" y="393"/>
                  </a:lnTo>
                  <a:lnTo>
                    <a:pt x="555" y="402"/>
                  </a:lnTo>
                  <a:lnTo>
                    <a:pt x="544" y="406"/>
                  </a:lnTo>
                  <a:lnTo>
                    <a:pt x="545" y="405"/>
                  </a:lnTo>
                  <a:lnTo>
                    <a:pt x="544" y="406"/>
                  </a:lnTo>
                  <a:lnTo>
                    <a:pt x="531" y="410"/>
                  </a:lnTo>
                  <a:lnTo>
                    <a:pt x="526" y="411"/>
                  </a:lnTo>
                  <a:lnTo>
                    <a:pt x="508" y="415"/>
                  </a:lnTo>
                  <a:lnTo>
                    <a:pt x="504" y="415"/>
                  </a:lnTo>
                  <a:lnTo>
                    <a:pt x="508" y="415"/>
                  </a:lnTo>
                  <a:lnTo>
                    <a:pt x="503" y="416"/>
                  </a:lnTo>
                  <a:lnTo>
                    <a:pt x="485" y="417"/>
                  </a:lnTo>
                  <a:lnTo>
                    <a:pt x="453" y="417"/>
                  </a:lnTo>
                  <a:lnTo>
                    <a:pt x="438" y="416"/>
                  </a:lnTo>
                  <a:lnTo>
                    <a:pt x="431" y="415"/>
                  </a:lnTo>
                  <a:lnTo>
                    <a:pt x="432" y="415"/>
                  </a:lnTo>
                  <a:lnTo>
                    <a:pt x="430" y="415"/>
                  </a:lnTo>
                  <a:lnTo>
                    <a:pt x="415" y="411"/>
                  </a:lnTo>
                  <a:lnTo>
                    <a:pt x="407" y="409"/>
                  </a:lnTo>
                  <a:lnTo>
                    <a:pt x="391" y="403"/>
                  </a:lnTo>
                  <a:lnTo>
                    <a:pt x="380" y="399"/>
                  </a:lnTo>
                  <a:lnTo>
                    <a:pt x="380" y="399"/>
                  </a:lnTo>
                  <a:lnTo>
                    <a:pt x="368" y="393"/>
                  </a:lnTo>
                  <a:lnTo>
                    <a:pt x="361" y="389"/>
                  </a:lnTo>
                  <a:lnTo>
                    <a:pt x="345" y="378"/>
                  </a:lnTo>
                  <a:lnTo>
                    <a:pt x="335" y="371"/>
                  </a:lnTo>
                  <a:lnTo>
                    <a:pt x="329" y="366"/>
                  </a:lnTo>
                  <a:lnTo>
                    <a:pt x="335" y="371"/>
                  </a:lnTo>
                  <a:lnTo>
                    <a:pt x="321" y="360"/>
                  </a:lnTo>
                  <a:lnTo>
                    <a:pt x="310" y="350"/>
                  </a:lnTo>
                  <a:lnTo>
                    <a:pt x="312" y="352"/>
                  </a:lnTo>
                  <a:lnTo>
                    <a:pt x="290" y="330"/>
                  </a:lnTo>
                  <a:lnTo>
                    <a:pt x="275" y="312"/>
                  </a:lnTo>
                  <a:lnTo>
                    <a:pt x="265" y="301"/>
                  </a:lnTo>
                  <a:lnTo>
                    <a:pt x="252" y="283"/>
                  </a:lnTo>
                  <a:lnTo>
                    <a:pt x="242" y="270"/>
                  </a:lnTo>
                  <a:lnTo>
                    <a:pt x="229" y="251"/>
                  </a:lnTo>
                  <a:lnTo>
                    <a:pt x="223" y="242"/>
                  </a:lnTo>
                  <a:lnTo>
                    <a:pt x="206" y="214"/>
                  </a:lnTo>
                  <a:lnTo>
                    <a:pt x="186" y="182"/>
                  </a:lnTo>
                  <a:lnTo>
                    <a:pt x="183" y="176"/>
                  </a:lnTo>
                  <a:lnTo>
                    <a:pt x="160" y="139"/>
                  </a:lnTo>
                  <a:lnTo>
                    <a:pt x="151" y="126"/>
                  </a:lnTo>
                  <a:lnTo>
                    <a:pt x="136" y="102"/>
                  </a:lnTo>
                  <a:lnTo>
                    <a:pt x="125" y="86"/>
                  </a:lnTo>
                  <a:lnTo>
                    <a:pt x="113" y="68"/>
                  </a:lnTo>
                  <a:lnTo>
                    <a:pt x="101" y="54"/>
                  </a:lnTo>
                  <a:lnTo>
                    <a:pt x="99" y="52"/>
                  </a:lnTo>
                  <a:lnTo>
                    <a:pt x="90" y="41"/>
                  </a:lnTo>
                  <a:lnTo>
                    <a:pt x="88" y="39"/>
                  </a:lnTo>
                  <a:lnTo>
                    <a:pt x="78" y="31"/>
                  </a:lnTo>
                  <a:lnTo>
                    <a:pt x="77" y="29"/>
                  </a:lnTo>
                  <a:lnTo>
                    <a:pt x="68" y="23"/>
                  </a:lnTo>
                  <a:lnTo>
                    <a:pt x="65" y="21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4" y="16"/>
                  </a:lnTo>
                  <a:lnTo>
                    <a:pt x="46" y="12"/>
                  </a:lnTo>
                  <a:lnTo>
                    <a:pt x="46" y="13"/>
                  </a:lnTo>
                  <a:lnTo>
                    <a:pt x="34" y="11"/>
                  </a:lnTo>
                  <a:lnTo>
                    <a:pt x="23" y="10"/>
                  </a:lnTo>
                  <a:lnTo>
                    <a:pt x="0" y="10"/>
                  </a:lnTo>
                  <a:lnTo>
                    <a:pt x="0" y="5"/>
                  </a:lnTo>
                  <a:lnTo>
                    <a:pt x="24" y="5"/>
                  </a:lnTo>
                  <a:lnTo>
                    <a:pt x="35" y="6"/>
                  </a:lnTo>
                  <a:lnTo>
                    <a:pt x="47" y="8"/>
                  </a:lnTo>
                  <a:lnTo>
                    <a:pt x="46" y="7"/>
                  </a:lnTo>
                  <a:lnTo>
                    <a:pt x="47" y="8"/>
                  </a:lnTo>
                  <a:lnTo>
                    <a:pt x="56" y="11"/>
                  </a:lnTo>
                  <a:lnTo>
                    <a:pt x="57" y="12"/>
                  </a:lnTo>
                  <a:lnTo>
                    <a:pt x="58" y="13"/>
                  </a:lnTo>
                  <a:lnTo>
                    <a:pt x="67" y="17"/>
                  </a:lnTo>
                  <a:lnTo>
                    <a:pt x="67" y="17"/>
                  </a:lnTo>
                  <a:lnTo>
                    <a:pt x="71" y="20"/>
                  </a:lnTo>
                  <a:lnTo>
                    <a:pt x="80" y="25"/>
                  </a:lnTo>
                  <a:lnTo>
                    <a:pt x="82" y="27"/>
                  </a:lnTo>
                  <a:lnTo>
                    <a:pt x="91" y="36"/>
                  </a:lnTo>
                  <a:lnTo>
                    <a:pt x="96" y="41"/>
                  </a:lnTo>
                  <a:lnTo>
                    <a:pt x="94" y="38"/>
                  </a:lnTo>
                  <a:lnTo>
                    <a:pt x="103" y="49"/>
                  </a:lnTo>
                  <a:lnTo>
                    <a:pt x="101" y="47"/>
                  </a:lnTo>
                  <a:lnTo>
                    <a:pt x="105" y="51"/>
                  </a:lnTo>
                  <a:lnTo>
                    <a:pt x="117" y="65"/>
                  </a:lnTo>
                  <a:lnTo>
                    <a:pt x="116" y="64"/>
                  </a:lnTo>
                  <a:lnTo>
                    <a:pt x="117" y="66"/>
                  </a:lnTo>
                  <a:lnTo>
                    <a:pt x="129" y="83"/>
                  </a:lnTo>
                  <a:lnTo>
                    <a:pt x="140" y="99"/>
                  </a:lnTo>
                  <a:lnTo>
                    <a:pt x="155" y="123"/>
                  </a:lnTo>
                  <a:lnTo>
                    <a:pt x="163" y="136"/>
                  </a:lnTo>
                  <a:lnTo>
                    <a:pt x="186" y="174"/>
                  </a:lnTo>
                  <a:lnTo>
                    <a:pt x="209" y="212"/>
                  </a:lnTo>
                  <a:lnTo>
                    <a:pt x="227" y="240"/>
                  </a:lnTo>
                  <a:lnTo>
                    <a:pt x="232" y="248"/>
                  </a:lnTo>
                  <a:lnTo>
                    <a:pt x="246" y="268"/>
                  </a:lnTo>
                  <a:lnTo>
                    <a:pt x="255" y="280"/>
                  </a:lnTo>
                  <a:lnTo>
                    <a:pt x="269" y="297"/>
                  </a:lnTo>
                  <a:lnTo>
                    <a:pt x="278" y="308"/>
                  </a:lnTo>
                  <a:lnTo>
                    <a:pt x="294" y="326"/>
                  </a:lnTo>
                  <a:lnTo>
                    <a:pt x="293" y="326"/>
                  </a:lnTo>
                  <a:lnTo>
                    <a:pt x="313" y="347"/>
                  </a:lnTo>
                  <a:lnTo>
                    <a:pt x="324" y="356"/>
                  </a:lnTo>
                  <a:lnTo>
                    <a:pt x="338" y="367"/>
                  </a:lnTo>
                  <a:lnTo>
                    <a:pt x="347" y="374"/>
                  </a:lnTo>
                  <a:lnTo>
                    <a:pt x="363" y="385"/>
                  </a:lnTo>
                  <a:lnTo>
                    <a:pt x="370" y="389"/>
                  </a:lnTo>
                  <a:lnTo>
                    <a:pt x="382" y="395"/>
                  </a:lnTo>
                  <a:lnTo>
                    <a:pt x="382" y="395"/>
                  </a:lnTo>
                  <a:lnTo>
                    <a:pt x="393" y="399"/>
                  </a:lnTo>
                  <a:lnTo>
                    <a:pt x="408" y="404"/>
                  </a:lnTo>
                  <a:lnTo>
                    <a:pt x="416" y="406"/>
                  </a:lnTo>
                  <a:lnTo>
                    <a:pt x="431" y="410"/>
                  </a:lnTo>
                  <a:lnTo>
                    <a:pt x="438" y="411"/>
                  </a:lnTo>
                  <a:lnTo>
                    <a:pt x="454" y="412"/>
                  </a:lnTo>
                  <a:lnTo>
                    <a:pt x="484" y="412"/>
                  </a:lnTo>
                  <a:lnTo>
                    <a:pt x="503" y="411"/>
                  </a:lnTo>
                  <a:lnTo>
                    <a:pt x="507" y="410"/>
                  </a:lnTo>
                  <a:lnTo>
                    <a:pt x="525" y="407"/>
                  </a:lnTo>
                  <a:lnTo>
                    <a:pt x="530" y="405"/>
                  </a:lnTo>
                  <a:lnTo>
                    <a:pt x="543" y="402"/>
                  </a:lnTo>
                  <a:lnTo>
                    <a:pt x="553" y="398"/>
                  </a:lnTo>
                  <a:lnTo>
                    <a:pt x="576" y="389"/>
                  </a:lnTo>
                  <a:lnTo>
                    <a:pt x="595" y="380"/>
                  </a:lnTo>
                  <a:lnTo>
                    <a:pt x="598" y="378"/>
                  </a:lnTo>
                  <a:lnTo>
                    <a:pt x="621" y="367"/>
                  </a:lnTo>
                  <a:lnTo>
                    <a:pt x="633" y="359"/>
                  </a:lnTo>
                  <a:lnTo>
                    <a:pt x="656" y="345"/>
                  </a:lnTo>
                  <a:lnTo>
                    <a:pt x="683" y="328"/>
                  </a:lnTo>
                  <a:lnTo>
                    <a:pt x="691" y="321"/>
                  </a:lnTo>
                  <a:lnTo>
                    <a:pt x="717" y="303"/>
                  </a:lnTo>
                  <a:lnTo>
                    <a:pt x="749" y="279"/>
                  </a:lnTo>
                  <a:lnTo>
                    <a:pt x="774" y="257"/>
                  </a:lnTo>
                  <a:lnTo>
                    <a:pt x="807" y="229"/>
                  </a:lnTo>
                  <a:lnTo>
                    <a:pt x="864" y="178"/>
                  </a:lnTo>
                  <a:lnTo>
                    <a:pt x="917" y="132"/>
                  </a:lnTo>
                  <a:lnTo>
                    <a:pt x="922" y="127"/>
                  </a:lnTo>
                  <a:lnTo>
                    <a:pt x="978" y="80"/>
                  </a:lnTo>
                  <a:lnTo>
                    <a:pt x="980" y="79"/>
                  </a:lnTo>
                  <a:lnTo>
                    <a:pt x="1007" y="60"/>
                  </a:lnTo>
                  <a:lnTo>
                    <a:pt x="1025" y="48"/>
                  </a:lnTo>
                  <a:lnTo>
                    <a:pt x="1038" y="39"/>
                  </a:lnTo>
                  <a:lnTo>
                    <a:pt x="1056" y="30"/>
                  </a:lnTo>
                  <a:lnTo>
                    <a:pt x="1077" y="20"/>
                  </a:lnTo>
                  <a:lnTo>
                    <a:pt x="1079" y="18"/>
                  </a:lnTo>
                  <a:lnTo>
                    <a:pt x="1096" y="11"/>
                  </a:lnTo>
                  <a:lnTo>
                    <a:pt x="1113" y="4"/>
                  </a:lnTo>
                  <a:lnTo>
                    <a:pt x="1119" y="1"/>
                  </a:lnTo>
                  <a:lnTo>
                    <a:pt x="1119" y="1"/>
                  </a:lnTo>
                  <a:lnTo>
                    <a:pt x="1129" y="1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" name="Freeform 79"/>
            <p:cNvSpPr>
              <a:spLocks noEditPoints="1"/>
            </p:cNvSpPr>
            <p:nvPr/>
          </p:nvSpPr>
          <p:spPr bwMode="auto">
            <a:xfrm>
              <a:off x="2720975" y="3940175"/>
              <a:ext cx="1830388" cy="433387"/>
            </a:xfrm>
            <a:custGeom>
              <a:avLst/>
              <a:gdLst/>
              <a:ahLst/>
              <a:cxnLst>
                <a:cxn ang="0">
                  <a:pos x="1068" y="25"/>
                </a:cxn>
                <a:cxn ang="0">
                  <a:pos x="1045" y="12"/>
                </a:cxn>
                <a:cxn ang="0">
                  <a:pos x="1037" y="9"/>
                </a:cxn>
                <a:cxn ang="0">
                  <a:pos x="974" y="0"/>
                </a:cxn>
                <a:cxn ang="0">
                  <a:pos x="1001" y="0"/>
                </a:cxn>
                <a:cxn ang="0">
                  <a:pos x="1035" y="8"/>
                </a:cxn>
                <a:cxn ang="0">
                  <a:pos x="1056" y="18"/>
                </a:cxn>
                <a:cxn ang="0">
                  <a:pos x="1095" y="42"/>
                </a:cxn>
                <a:cxn ang="0">
                  <a:pos x="1150" y="87"/>
                </a:cxn>
                <a:cxn ang="0">
                  <a:pos x="1147" y="91"/>
                </a:cxn>
                <a:cxn ang="0">
                  <a:pos x="1092" y="46"/>
                </a:cxn>
                <a:cxn ang="0">
                  <a:pos x="1043" y="17"/>
                </a:cxn>
                <a:cxn ang="0">
                  <a:pos x="1014" y="7"/>
                </a:cxn>
                <a:cxn ang="0">
                  <a:pos x="978" y="4"/>
                </a:cxn>
                <a:cxn ang="0">
                  <a:pos x="952" y="6"/>
                </a:cxn>
                <a:cxn ang="0">
                  <a:pos x="883" y="27"/>
                </a:cxn>
                <a:cxn ang="0">
                  <a:pos x="789" y="77"/>
                </a:cxn>
                <a:cxn ang="0">
                  <a:pos x="635" y="176"/>
                </a:cxn>
                <a:cxn ang="0">
                  <a:pos x="599" y="197"/>
                </a:cxn>
                <a:cxn ang="0">
                  <a:pos x="507" y="244"/>
                </a:cxn>
                <a:cxn ang="0">
                  <a:pos x="484" y="253"/>
                </a:cxn>
                <a:cxn ang="0">
                  <a:pos x="454" y="262"/>
                </a:cxn>
                <a:cxn ang="0">
                  <a:pos x="430" y="268"/>
                </a:cxn>
                <a:cxn ang="0">
                  <a:pos x="403" y="272"/>
                </a:cxn>
                <a:cxn ang="0">
                  <a:pos x="368" y="273"/>
                </a:cxn>
                <a:cxn ang="0">
                  <a:pos x="345" y="270"/>
                </a:cxn>
                <a:cxn ang="0">
                  <a:pos x="310" y="263"/>
                </a:cxn>
                <a:cxn ang="0">
                  <a:pos x="287" y="255"/>
                </a:cxn>
                <a:cxn ang="0">
                  <a:pos x="241" y="231"/>
                </a:cxn>
                <a:cxn ang="0">
                  <a:pos x="201" y="202"/>
                </a:cxn>
                <a:cxn ang="0">
                  <a:pos x="136" y="147"/>
                </a:cxn>
                <a:cxn ang="0">
                  <a:pos x="113" y="129"/>
                </a:cxn>
                <a:cxn ang="0">
                  <a:pos x="89" y="113"/>
                </a:cxn>
                <a:cxn ang="0">
                  <a:pos x="66" y="103"/>
                </a:cxn>
                <a:cxn ang="0">
                  <a:pos x="46" y="99"/>
                </a:cxn>
                <a:cxn ang="0">
                  <a:pos x="0" y="92"/>
                </a:cxn>
                <a:cxn ang="0">
                  <a:pos x="47" y="94"/>
                </a:cxn>
                <a:cxn ang="0">
                  <a:pos x="69" y="99"/>
                </a:cxn>
                <a:cxn ang="0">
                  <a:pos x="80" y="103"/>
                </a:cxn>
                <a:cxn ang="0">
                  <a:pos x="93" y="109"/>
                </a:cxn>
                <a:cxn ang="0">
                  <a:pos x="127" y="134"/>
                </a:cxn>
                <a:cxn ang="0">
                  <a:pos x="208" y="202"/>
                </a:cxn>
                <a:cxn ang="0">
                  <a:pos x="254" y="234"/>
                </a:cxn>
                <a:cxn ang="0">
                  <a:pos x="289" y="251"/>
                </a:cxn>
                <a:cxn ang="0">
                  <a:pos x="335" y="264"/>
                </a:cxn>
                <a:cxn ang="0">
                  <a:pos x="381" y="268"/>
                </a:cxn>
                <a:cxn ang="0">
                  <a:pos x="429" y="263"/>
                </a:cxn>
                <a:cxn ang="0">
                  <a:pos x="477" y="250"/>
                </a:cxn>
                <a:cxn ang="0">
                  <a:pos x="525" y="231"/>
                </a:cxn>
                <a:cxn ang="0">
                  <a:pos x="625" y="176"/>
                </a:cxn>
                <a:cxn ang="0">
                  <a:pos x="747" y="98"/>
                </a:cxn>
                <a:cxn ang="0">
                  <a:pos x="864" y="30"/>
                </a:cxn>
                <a:cxn ang="0">
                  <a:pos x="909" y="12"/>
                </a:cxn>
                <a:cxn ang="0">
                  <a:pos x="963" y="0"/>
                </a:cxn>
              </a:cxnLst>
              <a:rect l="0" t="0" r="r" b="b"/>
              <a:pathLst>
                <a:path w="1153" h="273">
                  <a:moveTo>
                    <a:pt x="500" y="241"/>
                  </a:moveTo>
                  <a:lnTo>
                    <a:pt x="499" y="242"/>
                  </a:lnTo>
                  <a:lnTo>
                    <a:pt x="500" y="241"/>
                  </a:lnTo>
                  <a:close/>
                  <a:moveTo>
                    <a:pt x="1068" y="25"/>
                  </a:moveTo>
                  <a:lnTo>
                    <a:pt x="1071" y="26"/>
                  </a:lnTo>
                  <a:lnTo>
                    <a:pt x="1068" y="25"/>
                  </a:lnTo>
                  <a:close/>
                  <a:moveTo>
                    <a:pt x="1044" y="12"/>
                  </a:moveTo>
                  <a:lnTo>
                    <a:pt x="1045" y="12"/>
                  </a:lnTo>
                  <a:lnTo>
                    <a:pt x="1044" y="12"/>
                  </a:lnTo>
                  <a:close/>
                  <a:moveTo>
                    <a:pt x="1037" y="9"/>
                  </a:moveTo>
                  <a:lnTo>
                    <a:pt x="1040" y="10"/>
                  </a:lnTo>
                  <a:lnTo>
                    <a:pt x="1037" y="9"/>
                  </a:lnTo>
                  <a:close/>
                  <a:moveTo>
                    <a:pt x="1035" y="8"/>
                  </a:moveTo>
                  <a:lnTo>
                    <a:pt x="1037" y="9"/>
                  </a:lnTo>
                  <a:lnTo>
                    <a:pt x="1035" y="8"/>
                  </a:lnTo>
                  <a:close/>
                  <a:moveTo>
                    <a:pt x="974" y="0"/>
                  </a:moveTo>
                  <a:lnTo>
                    <a:pt x="978" y="0"/>
                  </a:lnTo>
                  <a:lnTo>
                    <a:pt x="990" y="0"/>
                  </a:lnTo>
                  <a:lnTo>
                    <a:pt x="1002" y="1"/>
                  </a:lnTo>
                  <a:lnTo>
                    <a:pt x="1001" y="0"/>
                  </a:lnTo>
                  <a:lnTo>
                    <a:pt x="1003" y="1"/>
                  </a:lnTo>
                  <a:lnTo>
                    <a:pt x="1015" y="3"/>
                  </a:lnTo>
                  <a:lnTo>
                    <a:pt x="1024" y="5"/>
                  </a:lnTo>
                  <a:lnTo>
                    <a:pt x="1035" y="8"/>
                  </a:lnTo>
                  <a:lnTo>
                    <a:pt x="1038" y="9"/>
                  </a:lnTo>
                  <a:lnTo>
                    <a:pt x="1044" y="12"/>
                  </a:lnTo>
                  <a:lnTo>
                    <a:pt x="1045" y="13"/>
                  </a:lnTo>
                  <a:lnTo>
                    <a:pt x="1056" y="18"/>
                  </a:lnTo>
                  <a:lnTo>
                    <a:pt x="1068" y="25"/>
                  </a:lnTo>
                  <a:lnTo>
                    <a:pt x="1070" y="25"/>
                  </a:lnTo>
                  <a:lnTo>
                    <a:pt x="1084" y="34"/>
                  </a:lnTo>
                  <a:lnTo>
                    <a:pt x="1095" y="42"/>
                  </a:lnTo>
                  <a:lnTo>
                    <a:pt x="1108" y="52"/>
                  </a:lnTo>
                  <a:lnTo>
                    <a:pt x="1124" y="64"/>
                  </a:lnTo>
                  <a:lnTo>
                    <a:pt x="1136" y="75"/>
                  </a:lnTo>
                  <a:lnTo>
                    <a:pt x="1150" y="87"/>
                  </a:lnTo>
                  <a:lnTo>
                    <a:pt x="1153" y="90"/>
                  </a:lnTo>
                  <a:lnTo>
                    <a:pt x="1150" y="93"/>
                  </a:lnTo>
                  <a:lnTo>
                    <a:pt x="1147" y="90"/>
                  </a:lnTo>
                  <a:lnTo>
                    <a:pt x="1147" y="91"/>
                  </a:lnTo>
                  <a:lnTo>
                    <a:pt x="1133" y="79"/>
                  </a:lnTo>
                  <a:lnTo>
                    <a:pt x="1121" y="68"/>
                  </a:lnTo>
                  <a:lnTo>
                    <a:pt x="1106" y="56"/>
                  </a:lnTo>
                  <a:lnTo>
                    <a:pt x="1092" y="46"/>
                  </a:lnTo>
                  <a:lnTo>
                    <a:pt x="1081" y="38"/>
                  </a:lnTo>
                  <a:lnTo>
                    <a:pt x="1066" y="29"/>
                  </a:lnTo>
                  <a:lnTo>
                    <a:pt x="1054" y="22"/>
                  </a:lnTo>
                  <a:lnTo>
                    <a:pt x="1043" y="17"/>
                  </a:lnTo>
                  <a:lnTo>
                    <a:pt x="1035" y="13"/>
                  </a:lnTo>
                  <a:lnTo>
                    <a:pt x="1033" y="13"/>
                  </a:lnTo>
                  <a:lnTo>
                    <a:pt x="1023" y="9"/>
                  </a:lnTo>
                  <a:lnTo>
                    <a:pt x="1014" y="7"/>
                  </a:lnTo>
                  <a:lnTo>
                    <a:pt x="1002" y="5"/>
                  </a:lnTo>
                  <a:lnTo>
                    <a:pt x="1002" y="6"/>
                  </a:lnTo>
                  <a:lnTo>
                    <a:pt x="990" y="5"/>
                  </a:lnTo>
                  <a:lnTo>
                    <a:pt x="978" y="4"/>
                  </a:lnTo>
                  <a:lnTo>
                    <a:pt x="974" y="4"/>
                  </a:lnTo>
                  <a:lnTo>
                    <a:pt x="963" y="5"/>
                  </a:lnTo>
                  <a:lnTo>
                    <a:pt x="952" y="7"/>
                  </a:lnTo>
                  <a:lnTo>
                    <a:pt x="952" y="6"/>
                  </a:lnTo>
                  <a:lnTo>
                    <a:pt x="940" y="8"/>
                  </a:lnTo>
                  <a:lnTo>
                    <a:pt x="910" y="17"/>
                  </a:lnTo>
                  <a:lnTo>
                    <a:pt x="898" y="21"/>
                  </a:lnTo>
                  <a:lnTo>
                    <a:pt x="883" y="27"/>
                  </a:lnTo>
                  <a:lnTo>
                    <a:pt x="864" y="35"/>
                  </a:lnTo>
                  <a:lnTo>
                    <a:pt x="850" y="42"/>
                  </a:lnTo>
                  <a:lnTo>
                    <a:pt x="834" y="51"/>
                  </a:lnTo>
                  <a:lnTo>
                    <a:pt x="789" y="77"/>
                  </a:lnTo>
                  <a:lnTo>
                    <a:pt x="750" y="102"/>
                  </a:lnTo>
                  <a:lnTo>
                    <a:pt x="692" y="139"/>
                  </a:lnTo>
                  <a:lnTo>
                    <a:pt x="659" y="161"/>
                  </a:lnTo>
                  <a:lnTo>
                    <a:pt x="635" y="176"/>
                  </a:lnTo>
                  <a:lnTo>
                    <a:pt x="637" y="174"/>
                  </a:lnTo>
                  <a:lnTo>
                    <a:pt x="634" y="176"/>
                  </a:lnTo>
                  <a:lnTo>
                    <a:pt x="627" y="180"/>
                  </a:lnTo>
                  <a:lnTo>
                    <a:pt x="599" y="197"/>
                  </a:lnTo>
                  <a:lnTo>
                    <a:pt x="553" y="222"/>
                  </a:lnTo>
                  <a:lnTo>
                    <a:pt x="530" y="233"/>
                  </a:lnTo>
                  <a:lnTo>
                    <a:pt x="527" y="235"/>
                  </a:lnTo>
                  <a:lnTo>
                    <a:pt x="507" y="244"/>
                  </a:lnTo>
                  <a:lnTo>
                    <a:pt x="507" y="243"/>
                  </a:lnTo>
                  <a:lnTo>
                    <a:pt x="506" y="244"/>
                  </a:lnTo>
                  <a:lnTo>
                    <a:pt x="502" y="245"/>
                  </a:lnTo>
                  <a:lnTo>
                    <a:pt x="484" y="253"/>
                  </a:lnTo>
                  <a:lnTo>
                    <a:pt x="478" y="255"/>
                  </a:lnTo>
                  <a:lnTo>
                    <a:pt x="478" y="255"/>
                  </a:lnTo>
                  <a:lnTo>
                    <a:pt x="460" y="260"/>
                  </a:lnTo>
                  <a:lnTo>
                    <a:pt x="454" y="262"/>
                  </a:lnTo>
                  <a:lnTo>
                    <a:pt x="437" y="266"/>
                  </a:lnTo>
                  <a:lnTo>
                    <a:pt x="430" y="267"/>
                  </a:lnTo>
                  <a:lnTo>
                    <a:pt x="427" y="268"/>
                  </a:lnTo>
                  <a:lnTo>
                    <a:pt x="430" y="268"/>
                  </a:lnTo>
                  <a:lnTo>
                    <a:pt x="414" y="270"/>
                  </a:lnTo>
                  <a:lnTo>
                    <a:pt x="414" y="270"/>
                  </a:lnTo>
                  <a:lnTo>
                    <a:pt x="406" y="271"/>
                  </a:lnTo>
                  <a:lnTo>
                    <a:pt x="403" y="272"/>
                  </a:lnTo>
                  <a:lnTo>
                    <a:pt x="405" y="272"/>
                  </a:lnTo>
                  <a:lnTo>
                    <a:pt x="391" y="272"/>
                  </a:lnTo>
                  <a:lnTo>
                    <a:pt x="381" y="273"/>
                  </a:lnTo>
                  <a:lnTo>
                    <a:pt x="368" y="273"/>
                  </a:lnTo>
                  <a:lnTo>
                    <a:pt x="357" y="272"/>
                  </a:lnTo>
                  <a:lnTo>
                    <a:pt x="345" y="271"/>
                  </a:lnTo>
                  <a:lnTo>
                    <a:pt x="355" y="272"/>
                  </a:lnTo>
                  <a:lnTo>
                    <a:pt x="345" y="270"/>
                  </a:lnTo>
                  <a:lnTo>
                    <a:pt x="334" y="268"/>
                  </a:lnTo>
                  <a:lnTo>
                    <a:pt x="322" y="266"/>
                  </a:lnTo>
                  <a:lnTo>
                    <a:pt x="321" y="266"/>
                  </a:lnTo>
                  <a:lnTo>
                    <a:pt x="310" y="263"/>
                  </a:lnTo>
                  <a:lnTo>
                    <a:pt x="298" y="259"/>
                  </a:lnTo>
                  <a:lnTo>
                    <a:pt x="287" y="255"/>
                  </a:lnTo>
                  <a:lnTo>
                    <a:pt x="286" y="255"/>
                  </a:lnTo>
                  <a:lnTo>
                    <a:pt x="287" y="255"/>
                  </a:lnTo>
                  <a:lnTo>
                    <a:pt x="275" y="250"/>
                  </a:lnTo>
                  <a:lnTo>
                    <a:pt x="264" y="244"/>
                  </a:lnTo>
                  <a:lnTo>
                    <a:pt x="252" y="238"/>
                  </a:lnTo>
                  <a:lnTo>
                    <a:pt x="241" y="231"/>
                  </a:lnTo>
                  <a:lnTo>
                    <a:pt x="229" y="222"/>
                  </a:lnTo>
                  <a:lnTo>
                    <a:pt x="220" y="217"/>
                  </a:lnTo>
                  <a:lnTo>
                    <a:pt x="206" y="206"/>
                  </a:lnTo>
                  <a:lnTo>
                    <a:pt x="201" y="202"/>
                  </a:lnTo>
                  <a:lnTo>
                    <a:pt x="197" y="199"/>
                  </a:lnTo>
                  <a:lnTo>
                    <a:pt x="200" y="202"/>
                  </a:lnTo>
                  <a:lnTo>
                    <a:pt x="182" y="187"/>
                  </a:lnTo>
                  <a:lnTo>
                    <a:pt x="136" y="147"/>
                  </a:lnTo>
                  <a:lnTo>
                    <a:pt x="124" y="138"/>
                  </a:lnTo>
                  <a:lnTo>
                    <a:pt x="116" y="131"/>
                  </a:lnTo>
                  <a:lnTo>
                    <a:pt x="124" y="138"/>
                  </a:lnTo>
                  <a:lnTo>
                    <a:pt x="113" y="129"/>
                  </a:lnTo>
                  <a:lnTo>
                    <a:pt x="101" y="121"/>
                  </a:lnTo>
                  <a:lnTo>
                    <a:pt x="90" y="114"/>
                  </a:lnTo>
                  <a:lnTo>
                    <a:pt x="89" y="113"/>
                  </a:lnTo>
                  <a:lnTo>
                    <a:pt x="89" y="113"/>
                  </a:lnTo>
                  <a:lnTo>
                    <a:pt x="78" y="108"/>
                  </a:lnTo>
                  <a:lnTo>
                    <a:pt x="77" y="107"/>
                  </a:lnTo>
                  <a:lnTo>
                    <a:pt x="68" y="103"/>
                  </a:lnTo>
                  <a:lnTo>
                    <a:pt x="66" y="103"/>
                  </a:lnTo>
                  <a:lnTo>
                    <a:pt x="57" y="101"/>
                  </a:lnTo>
                  <a:lnTo>
                    <a:pt x="55" y="100"/>
                  </a:lnTo>
                  <a:lnTo>
                    <a:pt x="46" y="98"/>
                  </a:lnTo>
                  <a:lnTo>
                    <a:pt x="46" y="99"/>
                  </a:lnTo>
                  <a:lnTo>
                    <a:pt x="34" y="97"/>
                  </a:lnTo>
                  <a:lnTo>
                    <a:pt x="23" y="97"/>
                  </a:lnTo>
                  <a:lnTo>
                    <a:pt x="0" y="97"/>
                  </a:lnTo>
                  <a:lnTo>
                    <a:pt x="0" y="92"/>
                  </a:lnTo>
                  <a:lnTo>
                    <a:pt x="23" y="92"/>
                  </a:lnTo>
                  <a:lnTo>
                    <a:pt x="34" y="92"/>
                  </a:lnTo>
                  <a:lnTo>
                    <a:pt x="35" y="92"/>
                  </a:lnTo>
                  <a:lnTo>
                    <a:pt x="47" y="94"/>
                  </a:lnTo>
                  <a:lnTo>
                    <a:pt x="56" y="96"/>
                  </a:lnTo>
                  <a:lnTo>
                    <a:pt x="57" y="96"/>
                  </a:lnTo>
                  <a:lnTo>
                    <a:pt x="58" y="96"/>
                  </a:lnTo>
                  <a:lnTo>
                    <a:pt x="69" y="99"/>
                  </a:lnTo>
                  <a:lnTo>
                    <a:pt x="70" y="99"/>
                  </a:lnTo>
                  <a:lnTo>
                    <a:pt x="79" y="103"/>
                  </a:lnTo>
                  <a:lnTo>
                    <a:pt x="81" y="103"/>
                  </a:lnTo>
                  <a:lnTo>
                    <a:pt x="80" y="103"/>
                  </a:lnTo>
                  <a:lnTo>
                    <a:pt x="81" y="104"/>
                  </a:lnTo>
                  <a:lnTo>
                    <a:pt x="91" y="109"/>
                  </a:lnTo>
                  <a:lnTo>
                    <a:pt x="91" y="109"/>
                  </a:lnTo>
                  <a:lnTo>
                    <a:pt x="93" y="109"/>
                  </a:lnTo>
                  <a:lnTo>
                    <a:pt x="93" y="110"/>
                  </a:lnTo>
                  <a:lnTo>
                    <a:pt x="104" y="117"/>
                  </a:lnTo>
                  <a:lnTo>
                    <a:pt x="116" y="125"/>
                  </a:lnTo>
                  <a:lnTo>
                    <a:pt x="127" y="134"/>
                  </a:lnTo>
                  <a:lnTo>
                    <a:pt x="139" y="143"/>
                  </a:lnTo>
                  <a:lnTo>
                    <a:pt x="185" y="183"/>
                  </a:lnTo>
                  <a:lnTo>
                    <a:pt x="203" y="198"/>
                  </a:lnTo>
                  <a:lnTo>
                    <a:pt x="208" y="202"/>
                  </a:lnTo>
                  <a:lnTo>
                    <a:pt x="223" y="213"/>
                  </a:lnTo>
                  <a:lnTo>
                    <a:pt x="231" y="218"/>
                  </a:lnTo>
                  <a:lnTo>
                    <a:pt x="244" y="227"/>
                  </a:lnTo>
                  <a:lnTo>
                    <a:pt x="254" y="234"/>
                  </a:lnTo>
                  <a:lnTo>
                    <a:pt x="266" y="240"/>
                  </a:lnTo>
                  <a:lnTo>
                    <a:pt x="277" y="246"/>
                  </a:lnTo>
                  <a:lnTo>
                    <a:pt x="277" y="245"/>
                  </a:lnTo>
                  <a:lnTo>
                    <a:pt x="289" y="251"/>
                  </a:lnTo>
                  <a:lnTo>
                    <a:pt x="300" y="255"/>
                  </a:lnTo>
                  <a:lnTo>
                    <a:pt x="311" y="259"/>
                  </a:lnTo>
                  <a:lnTo>
                    <a:pt x="322" y="262"/>
                  </a:lnTo>
                  <a:lnTo>
                    <a:pt x="335" y="264"/>
                  </a:lnTo>
                  <a:lnTo>
                    <a:pt x="345" y="266"/>
                  </a:lnTo>
                  <a:lnTo>
                    <a:pt x="358" y="267"/>
                  </a:lnTo>
                  <a:lnTo>
                    <a:pt x="368" y="268"/>
                  </a:lnTo>
                  <a:lnTo>
                    <a:pt x="381" y="268"/>
                  </a:lnTo>
                  <a:lnTo>
                    <a:pt x="391" y="267"/>
                  </a:lnTo>
                  <a:lnTo>
                    <a:pt x="405" y="267"/>
                  </a:lnTo>
                  <a:lnTo>
                    <a:pt x="414" y="265"/>
                  </a:lnTo>
                  <a:lnTo>
                    <a:pt x="429" y="263"/>
                  </a:lnTo>
                  <a:lnTo>
                    <a:pt x="436" y="261"/>
                  </a:lnTo>
                  <a:lnTo>
                    <a:pt x="453" y="257"/>
                  </a:lnTo>
                  <a:lnTo>
                    <a:pt x="459" y="255"/>
                  </a:lnTo>
                  <a:lnTo>
                    <a:pt x="477" y="250"/>
                  </a:lnTo>
                  <a:lnTo>
                    <a:pt x="482" y="248"/>
                  </a:lnTo>
                  <a:lnTo>
                    <a:pt x="500" y="241"/>
                  </a:lnTo>
                  <a:lnTo>
                    <a:pt x="505" y="239"/>
                  </a:lnTo>
                  <a:lnTo>
                    <a:pt x="525" y="231"/>
                  </a:lnTo>
                  <a:lnTo>
                    <a:pt x="528" y="229"/>
                  </a:lnTo>
                  <a:lnTo>
                    <a:pt x="551" y="218"/>
                  </a:lnTo>
                  <a:lnTo>
                    <a:pt x="597" y="193"/>
                  </a:lnTo>
                  <a:lnTo>
                    <a:pt x="625" y="176"/>
                  </a:lnTo>
                  <a:lnTo>
                    <a:pt x="632" y="172"/>
                  </a:lnTo>
                  <a:lnTo>
                    <a:pt x="656" y="157"/>
                  </a:lnTo>
                  <a:lnTo>
                    <a:pt x="689" y="136"/>
                  </a:lnTo>
                  <a:lnTo>
                    <a:pt x="747" y="98"/>
                  </a:lnTo>
                  <a:lnTo>
                    <a:pt x="786" y="74"/>
                  </a:lnTo>
                  <a:lnTo>
                    <a:pt x="832" y="47"/>
                  </a:lnTo>
                  <a:lnTo>
                    <a:pt x="848" y="38"/>
                  </a:lnTo>
                  <a:lnTo>
                    <a:pt x="864" y="30"/>
                  </a:lnTo>
                  <a:lnTo>
                    <a:pt x="862" y="31"/>
                  </a:lnTo>
                  <a:lnTo>
                    <a:pt x="882" y="23"/>
                  </a:lnTo>
                  <a:lnTo>
                    <a:pt x="896" y="17"/>
                  </a:lnTo>
                  <a:lnTo>
                    <a:pt x="909" y="12"/>
                  </a:lnTo>
                  <a:lnTo>
                    <a:pt x="939" y="4"/>
                  </a:lnTo>
                  <a:lnTo>
                    <a:pt x="939" y="4"/>
                  </a:lnTo>
                  <a:lnTo>
                    <a:pt x="952" y="2"/>
                  </a:lnTo>
                  <a:lnTo>
                    <a:pt x="963" y="0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" name="Freeform 80"/>
            <p:cNvSpPr>
              <a:spLocks noEditPoints="1"/>
            </p:cNvSpPr>
            <p:nvPr/>
          </p:nvSpPr>
          <p:spPr bwMode="auto">
            <a:xfrm>
              <a:off x="2720975" y="4084638"/>
              <a:ext cx="1830388" cy="442912"/>
            </a:xfrm>
            <a:custGeom>
              <a:avLst/>
              <a:gdLst/>
              <a:ahLst/>
              <a:cxnLst>
                <a:cxn ang="0">
                  <a:pos x="410" y="230"/>
                </a:cxn>
                <a:cxn ang="0">
                  <a:pos x="1153" y="1"/>
                </a:cxn>
                <a:cxn ang="0">
                  <a:pos x="1141" y="15"/>
                </a:cxn>
                <a:cxn ang="0">
                  <a:pos x="1067" y="90"/>
                </a:cxn>
                <a:cxn ang="0">
                  <a:pos x="1039" y="121"/>
                </a:cxn>
                <a:cxn ang="0">
                  <a:pos x="1013" y="144"/>
                </a:cxn>
                <a:cxn ang="0">
                  <a:pos x="997" y="158"/>
                </a:cxn>
                <a:cxn ang="0">
                  <a:pos x="957" y="188"/>
                </a:cxn>
                <a:cxn ang="0">
                  <a:pos x="942" y="197"/>
                </a:cxn>
                <a:cxn ang="0">
                  <a:pos x="922" y="209"/>
                </a:cxn>
                <a:cxn ang="0">
                  <a:pos x="884" y="230"/>
                </a:cxn>
                <a:cxn ang="0">
                  <a:pos x="862" y="239"/>
                </a:cxn>
                <a:cxn ang="0">
                  <a:pos x="844" y="246"/>
                </a:cxn>
                <a:cxn ang="0">
                  <a:pos x="789" y="263"/>
                </a:cxn>
                <a:cxn ang="0">
                  <a:pos x="745" y="272"/>
                </a:cxn>
                <a:cxn ang="0">
                  <a:pos x="733" y="273"/>
                </a:cxn>
                <a:cxn ang="0">
                  <a:pos x="691" y="278"/>
                </a:cxn>
                <a:cxn ang="0">
                  <a:pos x="621" y="278"/>
                </a:cxn>
                <a:cxn ang="0">
                  <a:pos x="579" y="276"/>
                </a:cxn>
                <a:cxn ang="0">
                  <a:pos x="529" y="267"/>
                </a:cxn>
                <a:cxn ang="0">
                  <a:pos x="460" y="249"/>
                </a:cxn>
                <a:cxn ang="0">
                  <a:pos x="410" y="230"/>
                </a:cxn>
                <a:cxn ang="0">
                  <a:pos x="387" y="220"/>
                </a:cxn>
                <a:cxn ang="0">
                  <a:pos x="368" y="210"/>
                </a:cxn>
                <a:cxn ang="0">
                  <a:pos x="318" y="182"/>
                </a:cxn>
                <a:cxn ang="0">
                  <a:pos x="230" y="119"/>
                </a:cxn>
                <a:cxn ang="0">
                  <a:pos x="206" y="100"/>
                </a:cxn>
                <a:cxn ang="0">
                  <a:pos x="137" y="46"/>
                </a:cxn>
                <a:cxn ang="0">
                  <a:pos x="102" y="24"/>
                </a:cxn>
                <a:cxn ang="0">
                  <a:pos x="69" y="10"/>
                </a:cxn>
                <a:cxn ang="0">
                  <a:pos x="46" y="7"/>
                </a:cxn>
                <a:cxn ang="0">
                  <a:pos x="0" y="6"/>
                </a:cxn>
                <a:cxn ang="0">
                  <a:pos x="34" y="1"/>
                </a:cxn>
                <a:cxn ang="0">
                  <a:pos x="58" y="3"/>
                </a:cxn>
                <a:cxn ang="0">
                  <a:pos x="81" y="10"/>
                </a:cxn>
                <a:cxn ang="0">
                  <a:pos x="93" y="15"/>
                </a:cxn>
                <a:cxn ang="0">
                  <a:pos x="130" y="35"/>
                </a:cxn>
                <a:cxn ang="0">
                  <a:pos x="140" y="42"/>
                </a:cxn>
                <a:cxn ang="0">
                  <a:pos x="209" y="96"/>
                </a:cxn>
                <a:cxn ang="0">
                  <a:pos x="301" y="166"/>
                </a:cxn>
                <a:cxn ang="0">
                  <a:pos x="366" y="204"/>
                </a:cxn>
                <a:cxn ang="0">
                  <a:pos x="389" y="215"/>
                </a:cxn>
                <a:cxn ang="0">
                  <a:pos x="416" y="227"/>
                </a:cxn>
                <a:cxn ang="0">
                  <a:pos x="484" y="252"/>
                </a:cxn>
                <a:cxn ang="0">
                  <a:pos x="576" y="271"/>
                </a:cxn>
                <a:cxn ang="0">
                  <a:pos x="633" y="274"/>
                </a:cxn>
                <a:cxn ang="0">
                  <a:pos x="712" y="272"/>
                </a:cxn>
                <a:cxn ang="0">
                  <a:pos x="769" y="263"/>
                </a:cxn>
                <a:cxn ang="0">
                  <a:pos x="825" y="247"/>
                </a:cxn>
                <a:cxn ang="0">
                  <a:pos x="862" y="234"/>
                </a:cxn>
                <a:cxn ang="0">
                  <a:pos x="913" y="209"/>
                </a:cxn>
                <a:cxn ang="0">
                  <a:pos x="955" y="184"/>
                </a:cxn>
                <a:cxn ang="0">
                  <a:pos x="993" y="154"/>
                </a:cxn>
                <a:cxn ang="0">
                  <a:pos x="1036" y="117"/>
                </a:cxn>
                <a:cxn ang="0">
                  <a:pos x="1085" y="64"/>
                </a:cxn>
                <a:cxn ang="0">
                  <a:pos x="1152" y="0"/>
                </a:cxn>
              </a:cxnLst>
              <a:rect l="0" t="0" r="r" b="b"/>
              <a:pathLst>
                <a:path w="1153" h="279">
                  <a:moveTo>
                    <a:pt x="406" y="228"/>
                  </a:moveTo>
                  <a:lnTo>
                    <a:pt x="407" y="229"/>
                  </a:lnTo>
                  <a:lnTo>
                    <a:pt x="410" y="230"/>
                  </a:lnTo>
                  <a:lnTo>
                    <a:pt x="406" y="228"/>
                  </a:lnTo>
                  <a:close/>
                  <a:moveTo>
                    <a:pt x="1152" y="0"/>
                  </a:moveTo>
                  <a:lnTo>
                    <a:pt x="1153" y="1"/>
                  </a:lnTo>
                  <a:lnTo>
                    <a:pt x="1153" y="5"/>
                  </a:lnTo>
                  <a:lnTo>
                    <a:pt x="1141" y="16"/>
                  </a:lnTo>
                  <a:lnTo>
                    <a:pt x="1141" y="15"/>
                  </a:lnTo>
                  <a:lnTo>
                    <a:pt x="1119" y="36"/>
                  </a:lnTo>
                  <a:lnTo>
                    <a:pt x="1088" y="67"/>
                  </a:lnTo>
                  <a:lnTo>
                    <a:pt x="1067" y="90"/>
                  </a:lnTo>
                  <a:lnTo>
                    <a:pt x="1050" y="109"/>
                  </a:lnTo>
                  <a:lnTo>
                    <a:pt x="1037" y="122"/>
                  </a:lnTo>
                  <a:lnTo>
                    <a:pt x="1039" y="121"/>
                  </a:lnTo>
                  <a:lnTo>
                    <a:pt x="1028" y="130"/>
                  </a:lnTo>
                  <a:lnTo>
                    <a:pt x="1028" y="130"/>
                  </a:lnTo>
                  <a:lnTo>
                    <a:pt x="1013" y="144"/>
                  </a:lnTo>
                  <a:lnTo>
                    <a:pt x="1009" y="148"/>
                  </a:lnTo>
                  <a:lnTo>
                    <a:pt x="1013" y="145"/>
                  </a:lnTo>
                  <a:lnTo>
                    <a:pt x="997" y="158"/>
                  </a:lnTo>
                  <a:lnTo>
                    <a:pt x="981" y="170"/>
                  </a:lnTo>
                  <a:lnTo>
                    <a:pt x="973" y="177"/>
                  </a:lnTo>
                  <a:lnTo>
                    <a:pt x="957" y="188"/>
                  </a:lnTo>
                  <a:lnTo>
                    <a:pt x="958" y="187"/>
                  </a:lnTo>
                  <a:lnTo>
                    <a:pt x="957" y="188"/>
                  </a:lnTo>
                  <a:lnTo>
                    <a:pt x="942" y="197"/>
                  </a:lnTo>
                  <a:lnTo>
                    <a:pt x="923" y="209"/>
                  </a:lnTo>
                  <a:lnTo>
                    <a:pt x="923" y="208"/>
                  </a:lnTo>
                  <a:lnTo>
                    <a:pt x="922" y="209"/>
                  </a:lnTo>
                  <a:lnTo>
                    <a:pt x="916" y="213"/>
                  </a:lnTo>
                  <a:lnTo>
                    <a:pt x="900" y="221"/>
                  </a:lnTo>
                  <a:lnTo>
                    <a:pt x="884" y="230"/>
                  </a:lnTo>
                  <a:lnTo>
                    <a:pt x="864" y="238"/>
                  </a:lnTo>
                  <a:lnTo>
                    <a:pt x="864" y="238"/>
                  </a:lnTo>
                  <a:lnTo>
                    <a:pt x="862" y="239"/>
                  </a:lnTo>
                  <a:lnTo>
                    <a:pt x="844" y="246"/>
                  </a:lnTo>
                  <a:lnTo>
                    <a:pt x="845" y="245"/>
                  </a:lnTo>
                  <a:lnTo>
                    <a:pt x="844" y="246"/>
                  </a:lnTo>
                  <a:lnTo>
                    <a:pt x="826" y="252"/>
                  </a:lnTo>
                  <a:lnTo>
                    <a:pt x="807" y="258"/>
                  </a:lnTo>
                  <a:lnTo>
                    <a:pt x="789" y="263"/>
                  </a:lnTo>
                  <a:lnTo>
                    <a:pt x="769" y="267"/>
                  </a:lnTo>
                  <a:lnTo>
                    <a:pt x="750" y="271"/>
                  </a:lnTo>
                  <a:lnTo>
                    <a:pt x="745" y="272"/>
                  </a:lnTo>
                  <a:lnTo>
                    <a:pt x="750" y="271"/>
                  </a:lnTo>
                  <a:lnTo>
                    <a:pt x="733" y="273"/>
                  </a:lnTo>
                  <a:lnTo>
                    <a:pt x="733" y="273"/>
                  </a:lnTo>
                  <a:lnTo>
                    <a:pt x="710" y="277"/>
                  </a:lnTo>
                  <a:lnTo>
                    <a:pt x="712" y="277"/>
                  </a:lnTo>
                  <a:lnTo>
                    <a:pt x="691" y="278"/>
                  </a:lnTo>
                  <a:lnTo>
                    <a:pt x="677" y="279"/>
                  </a:lnTo>
                  <a:lnTo>
                    <a:pt x="633" y="279"/>
                  </a:lnTo>
                  <a:lnTo>
                    <a:pt x="621" y="278"/>
                  </a:lnTo>
                  <a:lnTo>
                    <a:pt x="598" y="278"/>
                  </a:lnTo>
                  <a:lnTo>
                    <a:pt x="575" y="276"/>
                  </a:lnTo>
                  <a:lnTo>
                    <a:pt x="579" y="276"/>
                  </a:lnTo>
                  <a:lnTo>
                    <a:pt x="575" y="275"/>
                  </a:lnTo>
                  <a:lnTo>
                    <a:pt x="529" y="267"/>
                  </a:lnTo>
                  <a:lnTo>
                    <a:pt x="529" y="267"/>
                  </a:lnTo>
                  <a:lnTo>
                    <a:pt x="506" y="263"/>
                  </a:lnTo>
                  <a:lnTo>
                    <a:pt x="483" y="256"/>
                  </a:lnTo>
                  <a:lnTo>
                    <a:pt x="460" y="249"/>
                  </a:lnTo>
                  <a:lnTo>
                    <a:pt x="437" y="241"/>
                  </a:lnTo>
                  <a:lnTo>
                    <a:pt x="414" y="232"/>
                  </a:lnTo>
                  <a:lnTo>
                    <a:pt x="410" y="230"/>
                  </a:lnTo>
                  <a:lnTo>
                    <a:pt x="407" y="229"/>
                  </a:lnTo>
                  <a:lnTo>
                    <a:pt x="391" y="221"/>
                  </a:lnTo>
                  <a:lnTo>
                    <a:pt x="387" y="220"/>
                  </a:lnTo>
                  <a:lnTo>
                    <a:pt x="390" y="221"/>
                  </a:lnTo>
                  <a:lnTo>
                    <a:pt x="387" y="220"/>
                  </a:lnTo>
                  <a:lnTo>
                    <a:pt x="368" y="210"/>
                  </a:lnTo>
                  <a:lnTo>
                    <a:pt x="364" y="208"/>
                  </a:lnTo>
                  <a:lnTo>
                    <a:pt x="345" y="198"/>
                  </a:lnTo>
                  <a:lnTo>
                    <a:pt x="318" y="182"/>
                  </a:lnTo>
                  <a:lnTo>
                    <a:pt x="299" y="170"/>
                  </a:lnTo>
                  <a:lnTo>
                    <a:pt x="276" y="154"/>
                  </a:lnTo>
                  <a:lnTo>
                    <a:pt x="230" y="119"/>
                  </a:lnTo>
                  <a:lnTo>
                    <a:pt x="226" y="116"/>
                  </a:lnTo>
                  <a:lnTo>
                    <a:pt x="229" y="119"/>
                  </a:lnTo>
                  <a:lnTo>
                    <a:pt x="206" y="100"/>
                  </a:lnTo>
                  <a:lnTo>
                    <a:pt x="161" y="63"/>
                  </a:lnTo>
                  <a:lnTo>
                    <a:pt x="154" y="58"/>
                  </a:lnTo>
                  <a:lnTo>
                    <a:pt x="137" y="46"/>
                  </a:lnTo>
                  <a:lnTo>
                    <a:pt x="128" y="39"/>
                  </a:lnTo>
                  <a:lnTo>
                    <a:pt x="114" y="31"/>
                  </a:lnTo>
                  <a:lnTo>
                    <a:pt x="102" y="24"/>
                  </a:lnTo>
                  <a:lnTo>
                    <a:pt x="91" y="19"/>
                  </a:lnTo>
                  <a:lnTo>
                    <a:pt x="80" y="14"/>
                  </a:lnTo>
                  <a:lnTo>
                    <a:pt x="69" y="10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46" y="7"/>
                  </a:lnTo>
                  <a:lnTo>
                    <a:pt x="34" y="6"/>
                  </a:lnTo>
                  <a:lnTo>
                    <a:pt x="23" y="6"/>
                  </a:lnTo>
                  <a:lnTo>
                    <a:pt x="0" y="6"/>
                  </a:lnTo>
                  <a:lnTo>
                    <a:pt x="0" y="1"/>
                  </a:lnTo>
                  <a:lnTo>
                    <a:pt x="23" y="1"/>
                  </a:lnTo>
                  <a:lnTo>
                    <a:pt x="34" y="1"/>
                  </a:lnTo>
                  <a:lnTo>
                    <a:pt x="46" y="2"/>
                  </a:lnTo>
                  <a:lnTo>
                    <a:pt x="47" y="2"/>
                  </a:lnTo>
                  <a:lnTo>
                    <a:pt x="58" y="3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81" y="10"/>
                  </a:lnTo>
                  <a:lnTo>
                    <a:pt x="93" y="14"/>
                  </a:lnTo>
                  <a:lnTo>
                    <a:pt x="92" y="14"/>
                  </a:lnTo>
                  <a:lnTo>
                    <a:pt x="93" y="15"/>
                  </a:lnTo>
                  <a:lnTo>
                    <a:pt x="104" y="20"/>
                  </a:lnTo>
                  <a:lnTo>
                    <a:pt x="116" y="27"/>
                  </a:lnTo>
                  <a:lnTo>
                    <a:pt x="130" y="35"/>
                  </a:lnTo>
                  <a:lnTo>
                    <a:pt x="131" y="36"/>
                  </a:lnTo>
                  <a:lnTo>
                    <a:pt x="130" y="35"/>
                  </a:lnTo>
                  <a:lnTo>
                    <a:pt x="140" y="42"/>
                  </a:lnTo>
                  <a:lnTo>
                    <a:pt x="157" y="55"/>
                  </a:lnTo>
                  <a:lnTo>
                    <a:pt x="163" y="59"/>
                  </a:lnTo>
                  <a:lnTo>
                    <a:pt x="209" y="96"/>
                  </a:lnTo>
                  <a:lnTo>
                    <a:pt x="232" y="115"/>
                  </a:lnTo>
                  <a:lnTo>
                    <a:pt x="278" y="150"/>
                  </a:lnTo>
                  <a:lnTo>
                    <a:pt x="301" y="166"/>
                  </a:lnTo>
                  <a:lnTo>
                    <a:pt x="321" y="179"/>
                  </a:lnTo>
                  <a:lnTo>
                    <a:pt x="347" y="194"/>
                  </a:lnTo>
                  <a:lnTo>
                    <a:pt x="366" y="204"/>
                  </a:lnTo>
                  <a:lnTo>
                    <a:pt x="370" y="207"/>
                  </a:lnTo>
                  <a:lnTo>
                    <a:pt x="389" y="216"/>
                  </a:lnTo>
                  <a:lnTo>
                    <a:pt x="389" y="215"/>
                  </a:lnTo>
                  <a:lnTo>
                    <a:pt x="393" y="217"/>
                  </a:lnTo>
                  <a:lnTo>
                    <a:pt x="412" y="226"/>
                  </a:lnTo>
                  <a:lnTo>
                    <a:pt x="416" y="227"/>
                  </a:lnTo>
                  <a:lnTo>
                    <a:pt x="438" y="236"/>
                  </a:lnTo>
                  <a:lnTo>
                    <a:pt x="461" y="244"/>
                  </a:lnTo>
                  <a:lnTo>
                    <a:pt x="484" y="252"/>
                  </a:lnTo>
                  <a:lnTo>
                    <a:pt x="507" y="258"/>
                  </a:lnTo>
                  <a:lnTo>
                    <a:pt x="530" y="263"/>
                  </a:lnTo>
                  <a:lnTo>
                    <a:pt x="576" y="271"/>
                  </a:lnTo>
                  <a:lnTo>
                    <a:pt x="599" y="273"/>
                  </a:lnTo>
                  <a:lnTo>
                    <a:pt x="621" y="273"/>
                  </a:lnTo>
                  <a:lnTo>
                    <a:pt x="633" y="274"/>
                  </a:lnTo>
                  <a:lnTo>
                    <a:pt x="677" y="274"/>
                  </a:lnTo>
                  <a:lnTo>
                    <a:pt x="691" y="273"/>
                  </a:lnTo>
                  <a:lnTo>
                    <a:pt x="712" y="272"/>
                  </a:lnTo>
                  <a:lnTo>
                    <a:pt x="732" y="269"/>
                  </a:lnTo>
                  <a:lnTo>
                    <a:pt x="749" y="266"/>
                  </a:lnTo>
                  <a:lnTo>
                    <a:pt x="769" y="263"/>
                  </a:lnTo>
                  <a:lnTo>
                    <a:pt x="787" y="259"/>
                  </a:lnTo>
                  <a:lnTo>
                    <a:pt x="806" y="254"/>
                  </a:lnTo>
                  <a:lnTo>
                    <a:pt x="825" y="247"/>
                  </a:lnTo>
                  <a:lnTo>
                    <a:pt x="843" y="242"/>
                  </a:lnTo>
                  <a:lnTo>
                    <a:pt x="860" y="235"/>
                  </a:lnTo>
                  <a:lnTo>
                    <a:pt x="862" y="234"/>
                  </a:lnTo>
                  <a:lnTo>
                    <a:pt x="882" y="225"/>
                  </a:lnTo>
                  <a:lnTo>
                    <a:pt x="898" y="218"/>
                  </a:lnTo>
                  <a:lnTo>
                    <a:pt x="913" y="209"/>
                  </a:lnTo>
                  <a:lnTo>
                    <a:pt x="920" y="205"/>
                  </a:lnTo>
                  <a:lnTo>
                    <a:pt x="939" y="193"/>
                  </a:lnTo>
                  <a:lnTo>
                    <a:pt x="955" y="184"/>
                  </a:lnTo>
                  <a:lnTo>
                    <a:pt x="970" y="173"/>
                  </a:lnTo>
                  <a:lnTo>
                    <a:pt x="978" y="166"/>
                  </a:lnTo>
                  <a:lnTo>
                    <a:pt x="993" y="154"/>
                  </a:lnTo>
                  <a:lnTo>
                    <a:pt x="1009" y="141"/>
                  </a:lnTo>
                  <a:lnTo>
                    <a:pt x="1025" y="126"/>
                  </a:lnTo>
                  <a:lnTo>
                    <a:pt x="1036" y="117"/>
                  </a:lnTo>
                  <a:lnTo>
                    <a:pt x="1047" y="106"/>
                  </a:lnTo>
                  <a:lnTo>
                    <a:pt x="1064" y="86"/>
                  </a:lnTo>
                  <a:lnTo>
                    <a:pt x="1085" y="64"/>
                  </a:lnTo>
                  <a:lnTo>
                    <a:pt x="1116" y="33"/>
                  </a:lnTo>
                  <a:lnTo>
                    <a:pt x="1138" y="12"/>
                  </a:lnTo>
                  <a:lnTo>
                    <a:pt x="1152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25" name="Line 101"/>
            <p:cNvSpPr>
              <a:spLocks noChangeShapeType="1"/>
            </p:cNvSpPr>
            <p:nvPr/>
          </p:nvSpPr>
          <p:spPr bwMode="auto">
            <a:xfrm>
              <a:off x="3638550" y="4967288"/>
              <a:ext cx="1588" cy="1587"/>
            </a:xfrm>
            <a:prstGeom prst="line">
              <a:avLst/>
            </a:prstGeom>
            <a:noFill/>
            <a:ln w="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26" name="Freeform 102"/>
            <p:cNvSpPr>
              <a:spLocks/>
            </p:cNvSpPr>
            <p:nvPr/>
          </p:nvSpPr>
          <p:spPr bwMode="auto">
            <a:xfrm>
              <a:off x="3794125" y="4946650"/>
              <a:ext cx="76200" cy="7620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38" y="9"/>
                </a:cxn>
                <a:cxn ang="0">
                  <a:pos x="37" y="34"/>
                </a:cxn>
                <a:cxn ang="0">
                  <a:pos x="37" y="37"/>
                </a:cxn>
                <a:cxn ang="0">
                  <a:pos x="39" y="38"/>
                </a:cxn>
                <a:cxn ang="0">
                  <a:pos x="41" y="39"/>
                </a:cxn>
                <a:cxn ang="0">
                  <a:pos x="43" y="39"/>
                </a:cxn>
                <a:cxn ang="0">
                  <a:pos x="45" y="37"/>
                </a:cxn>
                <a:cxn ang="0">
                  <a:pos x="46" y="35"/>
                </a:cxn>
                <a:cxn ang="0">
                  <a:pos x="48" y="33"/>
                </a:cxn>
                <a:cxn ang="0">
                  <a:pos x="47" y="42"/>
                </a:cxn>
                <a:cxn ang="0">
                  <a:pos x="43" y="47"/>
                </a:cxn>
                <a:cxn ang="0">
                  <a:pos x="39" y="48"/>
                </a:cxn>
                <a:cxn ang="0">
                  <a:pos x="35" y="47"/>
                </a:cxn>
                <a:cxn ang="0">
                  <a:pos x="32" y="42"/>
                </a:cxn>
                <a:cxn ang="0">
                  <a:pos x="31" y="19"/>
                </a:cxn>
                <a:cxn ang="0">
                  <a:pos x="20" y="9"/>
                </a:cxn>
                <a:cxn ang="0">
                  <a:pos x="18" y="35"/>
                </a:cxn>
                <a:cxn ang="0">
                  <a:pos x="16" y="44"/>
                </a:cxn>
                <a:cxn ang="0">
                  <a:pos x="12" y="48"/>
                </a:cxn>
                <a:cxn ang="0">
                  <a:pos x="10" y="48"/>
                </a:cxn>
                <a:cxn ang="0">
                  <a:pos x="6" y="45"/>
                </a:cxn>
                <a:cxn ang="0">
                  <a:pos x="7" y="41"/>
                </a:cxn>
                <a:cxn ang="0">
                  <a:pos x="10" y="38"/>
                </a:cxn>
                <a:cxn ang="0">
                  <a:pos x="12" y="33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0" y="9"/>
                </a:cxn>
                <a:cxn ang="0">
                  <a:pos x="5" y="11"/>
                </a:cxn>
                <a:cxn ang="0">
                  <a:pos x="2" y="15"/>
                </a:cxn>
                <a:cxn ang="0">
                  <a:pos x="2" y="10"/>
                </a:cxn>
                <a:cxn ang="0">
                  <a:pos x="6" y="3"/>
                </a:cxn>
                <a:cxn ang="0">
                  <a:pos x="10" y="1"/>
                </a:cxn>
                <a:cxn ang="0">
                  <a:pos x="14" y="0"/>
                </a:cxn>
              </a:cxnLst>
              <a:rect l="0" t="0" r="r" b="b"/>
              <a:pathLst>
                <a:path w="48" h="48">
                  <a:moveTo>
                    <a:pt x="14" y="0"/>
                  </a:moveTo>
                  <a:lnTo>
                    <a:pt x="48" y="0"/>
                  </a:lnTo>
                  <a:lnTo>
                    <a:pt x="48" y="9"/>
                  </a:lnTo>
                  <a:lnTo>
                    <a:pt x="38" y="9"/>
                  </a:lnTo>
                  <a:lnTo>
                    <a:pt x="37" y="20"/>
                  </a:lnTo>
                  <a:lnTo>
                    <a:pt x="37" y="34"/>
                  </a:lnTo>
                  <a:lnTo>
                    <a:pt x="37" y="36"/>
                  </a:lnTo>
                  <a:lnTo>
                    <a:pt x="37" y="37"/>
                  </a:lnTo>
                  <a:lnTo>
                    <a:pt x="38" y="38"/>
                  </a:lnTo>
                  <a:lnTo>
                    <a:pt x="39" y="38"/>
                  </a:lnTo>
                  <a:lnTo>
                    <a:pt x="40" y="39"/>
                  </a:lnTo>
                  <a:lnTo>
                    <a:pt x="41" y="39"/>
                  </a:lnTo>
                  <a:lnTo>
                    <a:pt x="42" y="40"/>
                  </a:lnTo>
                  <a:lnTo>
                    <a:pt x="43" y="39"/>
                  </a:lnTo>
                  <a:lnTo>
                    <a:pt x="44" y="39"/>
                  </a:lnTo>
                  <a:lnTo>
                    <a:pt x="45" y="37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7" y="33"/>
                  </a:lnTo>
                  <a:lnTo>
                    <a:pt x="48" y="33"/>
                  </a:lnTo>
                  <a:lnTo>
                    <a:pt x="48" y="38"/>
                  </a:lnTo>
                  <a:lnTo>
                    <a:pt x="47" y="42"/>
                  </a:lnTo>
                  <a:lnTo>
                    <a:pt x="46" y="45"/>
                  </a:lnTo>
                  <a:lnTo>
                    <a:pt x="43" y="47"/>
                  </a:lnTo>
                  <a:lnTo>
                    <a:pt x="41" y="48"/>
                  </a:lnTo>
                  <a:lnTo>
                    <a:pt x="39" y="48"/>
                  </a:lnTo>
                  <a:lnTo>
                    <a:pt x="37" y="48"/>
                  </a:lnTo>
                  <a:lnTo>
                    <a:pt x="35" y="47"/>
                  </a:lnTo>
                  <a:lnTo>
                    <a:pt x="33" y="45"/>
                  </a:lnTo>
                  <a:lnTo>
                    <a:pt x="32" y="42"/>
                  </a:lnTo>
                  <a:lnTo>
                    <a:pt x="31" y="37"/>
                  </a:lnTo>
                  <a:lnTo>
                    <a:pt x="31" y="19"/>
                  </a:lnTo>
                  <a:lnTo>
                    <a:pt x="32" y="9"/>
                  </a:lnTo>
                  <a:lnTo>
                    <a:pt x="20" y="9"/>
                  </a:lnTo>
                  <a:lnTo>
                    <a:pt x="19" y="24"/>
                  </a:lnTo>
                  <a:lnTo>
                    <a:pt x="18" y="35"/>
                  </a:lnTo>
                  <a:lnTo>
                    <a:pt x="17" y="42"/>
                  </a:lnTo>
                  <a:lnTo>
                    <a:pt x="16" y="44"/>
                  </a:lnTo>
                  <a:lnTo>
                    <a:pt x="14" y="47"/>
                  </a:lnTo>
                  <a:lnTo>
                    <a:pt x="12" y="48"/>
                  </a:lnTo>
                  <a:lnTo>
                    <a:pt x="11" y="48"/>
                  </a:lnTo>
                  <a:lnTo>
                    <a:pt x="10" y="48"/>
                  </a:lnTo>
                  <a:lnTo>
                    <a:pt x="7" y="47"/>
                  </a:lnTo>
                  <a:lnTo>
                    <a:pt x="6" y="45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39"/>
                  </a:lnTo>
                  <a:lnTo>
                    <a:pt x="10" y="38"/>
                  </a:lnTo>
                  <a:lnTo>
                    <a:pt x="11" y="36"/>
                  </a:lnTo>
                  <a:lnTo>
                    <a:pt x="12" y="33"/>
                  </a:lnTo>
                  <a:lnTo>
                    <a:pt x="13" y="31"/>
                  </a:lnTo>
                  <a:lnTo>
                    <a:pt x="13" y="29"/>
                  </a:lnTo>
                  <a:lnTo>
                    <a:pt x="14" y="24"/>
                  </a:lnTo>
                  <a:lnTo>
                    <a:pt x="16" y="17"/>
                  </a:lnTo>
                  <a:lnTo>
                    <a:pt x="16" y="9"/>
                  </a:lnTo>
                  <a:lnTo>
                    <a:pt x="10" y="9"/>
                  </a:lnTo>
                  <a:lnTo>
                    <a:pt x="8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5" y="6"/>
                  </a:lnTo>
                  <a:lnTo>
                    <a:pt x="6" y="3"/>
                  </a:lnTo>
                  <a:lnTo>
                    <a:pt x="8" y="2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39" name="Freeform 103"/>
            <p:cNvSpPr>
              <a:spLocks/>
            </p:cNvSpPr>
            <p:nvPr/>
          </p:nvSpPr>
          <p:spPr bwMode="auto">
            <a:xfrm>
              <a:off x="3876675" y="4873625"/>
              <a:ext cx="60325" cy="60325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21" y="0"/>
                </a:cxn>
                <a:cxn ang="0">
                  <a:pos x="21" y="17"/>
                </a:cxn>
                <a:cxn ang="0">
                  <a:pos x="38" y="17"/>
                </a:cxn>
                <a:cxn ang="0">
                  <a:pos x="38" y="21"/>
                </a:cxn>
                <a:cxn ang="0">
                  <a:pos x="21" y="21"/>
                </a:cxn>
                <a:cxn ang="0">
                  <a:pos x="21" y="38"/>
                </a:cxn>
                <a:cxn ang="0">
                  <a:pos x="17" y="38"/>
                </a:cxn>
                <a:cxn ang="0">
                  <a:pos x="17" y="21"/>
                </a:cxn>
                <a:cxn ang="0">
                  <a:pos x="0" y="21"/>
                </a:cxn>
                <a:cxn ang="0">
                  <a:pos x="0" y="17"/>
                </a:cxn>
                <a:cxn ang="0">
                  <a:pos x="17" y="17"/>
                </a:cxn>
                <a:cxn ang="0">
                  <a:pos x="17" y="0"/>
                </a:cxn>
              </a:cxnLst>
              <a:rect l="0" t="0" r="r" b="b"/>
              <a:pathLst>
                <a:path w="38" h="38">
                  <a:moveTo>
                    <a:pt x="17" y="0"/>
                  </a:moveTo>
                  <a:lnTo>
                    <a:pt x="21" y="0"/>
                  </a:lnTo>
                  <a:lnTo>
                    <a:pt x="21" y="17"/>
                  </a:lnTo>
                  <a:lnTo>
                    <a:pt x="38" y="17"/>
                  </a:lnTo>
                  <a:lnTo>
                    <a:pt x="38" y="21"/>
                  </a:lnTo>
                  <a:lnTo>
                    <a:pt x="21" y="21"/>
                  </a:lnTo>
                  <a:lnTo>
                    <a:pt x="21" y="38"/>
                  </a:lnTo>
                  <a:lnTo>
                    <a:pt x="17" y="38"/>
                  </a:lnTo>
                  <a:lnTo>
                    <a:pt x="17" y="21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17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6" name="Freeform 104"/>
            <p:cNvSpPr>
              <a:spLocks noEditPoints="1"/>
            </p:cNvSpPr>
            <p:nvPr/>
          </p:nvSpPr>
          <p:spPr bwMode="auto">
            <a:xfrm>
              <a:off x="3987800" y="4946650"/>
              <a:ext cx="76200" cy="109537"/>
            </a:xfrm>
            <a:custGeom>
              <a:avLst/>
              <a:gdLst/>
              <a:ahLst/>
              <a:cxnLst>
                <a:cxn ang="0">
                  <a:pos x="22" y="7"/>
                </a:cxn>
                <a:cxn ang="0">
                  <a:pos x="18" y="13"/>
                </a:cxn>
                <a:cxn ang="0">
                  <a:pos x="22" y="43"/>
                </a:cxn>
                <a:cxn ang="0">
                  <a:pos x="29" y="45"/>
                </a:cxn>
                <a:cxn ang="0">
                  <a:pos x="31" y="43"/>
                </a:cxn>
                <a:cxn ang="0">
                  <a:pos x="33" y="38"/>
                </a:cxn>
                <a:cxn ang="0">
                  <a:pos x="34" y="19"/>
                </a:cxn>
                <a:cxn ang="0">
                  <a:pos x="32" y="9"/>
                </a:cxn>
                <a:cxn ang="0">
                  <a:pos x="29" y="7"/>
                </a:cxn>
                <a:cxn ang="0">
                  <a:pos x="24" y="6"/>
                </a:cxn>
                <a:cxn ang="0">
                  <a:pos x="35" y="2"/>
                </a:cxn>
                <a:cxn ang="0">
                  <a:pos x="42" y="5"/>
                </a:cxn>
                <a:cxn ang="0">
                  <a:pos x="46" y="12"/>
                </a:cxn>
                <a:cxn ang="0">
                  <a:pos x="48" y="24"/>
                </a:cxn>
                <a:cxn ang="0">
                  <a:pos x="46" y="37"/>
                </a:cxn>
                <a:cxn ang="0">
                  <a:pos x="43" y="42"/>
                </a:cxn>
                <a:cxn ang="0">
                  <a:pos x="35" y="47"/>
                </a:cxn>
                <a:cxn ang="0">
                  <a:pos x="28" y="48"/>
                </a:cxn>
                <a:cxn ang="0">
                  <a:pos x="24" y="47"/>
                </a:cxn>
                <a:cxn ang="0">
                  <a:pos x="22" y="45"/>
                </a:cxn>
                <a:cxn ang="0">
                  <a:pos x="19" y="43"/>
                </a:cxn>
                <a:cxn ang="0">
                  <a:pos x="18" y="64"/>
                </a:cxn>
                <a:cxn ang="0">
                  <a:pos x="19" y="66"/>
                </a:cxn>
                <a:cxn ang="0">
                  <a:pos x="21" y="67"/>
                </a:cxn>
                <a:cxn ang="0">
                  <a:pos x="24" y="67"/>
                </a:cxn>
                <a:cxn ang="0">
                  <a:pos x="0" y="69"/>
                </a:cxn>
                <a:cxn ang="0">
                  <a:pos x="2" y="66"/>
                </a:cxn>
                <a:cxn ang="0">
                  <a:pos x="4" y="64"/>
                </a:cxn>
                <a:cxn ang="0">
                  <a:pos x="4" y="61"/>
                </a:cxn>
                <a:cxn ang="0">
                  <a:pos x="4" y="8"/>
                </a:cxn>
                <a:cxn ang="0">
                  <a:pos x="3" y="6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18" y="2"/>
                </a:cxn>
                <a:cxn ang="0">
                  <a:pos x="20" y="5"/>
                </a:cxn>
                <a:cxn ang="0">
                  <a:pos x="23" y="3"/>
                </a:cxn>
                <a:cxn ang="0">
                  <a:pos x="26" y="1"/>
                </a:cxn>
                <a:cxn ang="0">
                  <a:pos x="31" y="0"/>
                </a:cxn>
              </a:cxnLst>
              <a:rect l="0" t="0" r="r" b="b"/>
              <a:pathLst>
                <a:path w="48" h="69">
                  <a:moveTo>
                    <a:pt x="24" y="6"/>
                  </a:moveTo>
                  <a:lnTo>
                    <a:pt x="22" y="7"/>
                  </a:lnTo>
                  <a:lnTo>
                    <a:pt x="19" y="10"/>
                  </a:lnTo>
                  <a:lnTo>
                    <a:pt x="18" y="13"/>
                  </a:lnTo>
                  <a:lnTo>
                    <a:pt x="18" y="39"/>
                  </a:lnTo>
                  <a:lnTo>
                    <a:pt x="22" y="43"/>
                  </a:lnTo>
                  <a:lnTo>
                    <a:pt x="27" y="45"/>
                  </a:lnTo>
                  <a:lnTo>
                    <a:pt x="29" y="45"/>
                  </a:lnTo>
                  <a:lnTo>
                    <a:pt x="30" y="44"/>
                  </a:lnTo>
                  <a:lnTo>
                    <a:pt x="31" y="43"/>
                  </a:lnTo>
                  <a:lnTo>
                    <a:pt x="32" y="42"/>
                  </a:lnTo>
                  <a:lnTo>
                    <a:pt x="33" y="38"/>
                  </a:lnTo>
                  <a:lnTo>
                    <a:pt x="34" y="33"/>
                  </a:lnTo>
                  <a:lnTo>
                    <a:pt x="34" y="19"/>
                  </a:lnTo>
                  <a:lnTo>
                    <a:pt x="33" y="13"/>
                  </a:lnTo>
                  <a:lnTo>
                    <a:pt x="32" y="9"/>
                  </a:lnTo>
                  <a:lnTo>
                    <a:pt x="31" y="8"/>
                  </a:lnTo>
                  <a:lnTo>
                    <a:pt x="29" y="7"/>
                  </a:lnTo>
                  <a:lnTo>
                    <a:pt x="28" y="6"/>
                  </a:lnTo>
                  <a:lnTo>
                    <a:pt x="24" y="6"/>
                  </a:lnTo>
                  <a:close/>
                  <a:moveTo>
                    <a:pt x="31" y="0"/>
                  </a:moveTo>
                  <a:lnTo>
                    <a:pt x="35" y="2"/>
                  </a:lnTo>
                  <a:lnTo>
                    <a:pt x="40" y="4"/>
                  </a:lnTo>
                  <a:lnTo>
                    <a:pt x="42" y="5"/>
                  </a:lnTo>
                  <a:lnTo>
                    <a:pt x="45" y="10"/>
                  </a:lnTo>
                  <a:lnTo>
                    <a:pt x="46" y="12"/>
                  </a:lnTo>
                  <a:lnTo>
                    <a:pt x="48" y="18"/>
                  </a:lnTo>
                  <a:lnTo>
                    <a:pt x="48" y="24"/>
                  </a:lnTo>
                  <a:lnTo>
                    <a:pt x="48" y="31"/>
                  </a:lnTo>
                  <a:lnTo>
                    <a:pt x="46" y="37"/>
                  </a:lnTo>
                  <a:lnTo>
                    <a:pt x="45" y="39"/>
                  </a:lnTo>
                  <a:lnTo>
                    <a:pt x="43" y="42"/>
                  </a:lnTo>
                  <a:lnTo>
                    <a:pt x="40" y="45"/>
                  </a:lnTo>
                  <a:lnTo>
                    <a:pt x="35" y="47"/>
                  </a:lnTo>
                  <a:lnTo>
                    <a:pt x="31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4" y="47"/>
                  </a:lnTo>
                  <a:lnTo>
                    <a:pt x="23" y="46"/>
                  </a:lnTo>
                  <a:lnTo>
                    <a:pt x="22" y="45"/>
                  </a:lnTo>
                  <a:lnTo>
                    <a:pt x="20" y="44"/>
                  </a:lnTo>
                  <a:lnTo>
                    <a:pt x="19" y="43"/>
                  </a:lnTo>
                  <a:lnTo>
                    <a:pt x="18" y="4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1" y="67"/>
                  </a:lnTo>
                  <a:lnTo>
                    <a:pt x="22" y="67"/>
                  </a:lnTo>
                  <a:lnTo>
                    <a:pt x="24" y="67"/>
                  </a:lnTo>
                  <a:lnTo>
                    <a:pt x="24" y="69"/>
                  </a:lnTo>
                  <a:lnTo>
                    <a:pt x="0" y="69"/>
                  </a:lnTo>
                  <a:lnTo>
                    <a:pt x="0" y="67"/>
                  </a:lnTo>
                  <a:lnTo>
                    <a:pt x="2" y="66"/>
                  </a:lnTo>
                  <a:lnTo>
                    <a:pt x="3" y="65"/>
                  </a:lnTo>
                  <a:lnTo>
                    <a:pt x="4" y="64"/>
                  </a:lnTo>
                  <a:lnTo>
                    <a:pt x="4" y="63"/>
                  </a:lnTo>
                  <a:lnTo>
                    <a:pt x="4" y="61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18" y="2"/>
                  </a:lnTo>
                  <a:lnTo>
                    <a:pt x="18" y="8"/>
                  </a:lnTo>
                  <a:lnTo>
                    <a:pt x="20" y="5"/>
                  </a:lnTo>
                  <a:lnTo>
                    <a:pt x="22" y="4"/>
                  </a:lnTo>
                  <a:lnTo>
                    <a:pt x="23" y="3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7" name="Freeform 105"/>
            <p:cNvSpPr>
              <a:spLocks/>
            </p:cNvSpPr>
            <p:nvPr/>
          </p:nvSpPr>
          <p:spPr bwMode="auto">
            <a:xfrm>
              <a:off x="4078288" y="4946650"/>
              <a:ext cx="61913" cy="74612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34" y="1"/>
                </a:cxn>
                <a:cxn ang="0">
                  <a:pos x="35" y="1"/>
                </a:cxn>
                <a:cxn ang="0">
                  <a:pos x="38" y="4"/>
                </a:cxn>
                <a:cxn ang="0">
                  <a:pos x="39" y="5"/>
                </a:cxn>
                <a:cxn ang="0">
                  <a:pos x="39" y="7"/>
                </a:cxn>
                <a:cxn ang="0">
                  <a:pos x="38" y="9"/>
                </a:cxn>
                <a:cxn ang="0">
                  <a:pos x="38" y="11"/>
                </a:cxn>
                <a:cxn ang="0">
                  <a:pos x="37" y="12"/>
                </a:cxn>
                <a:cxn ang="0">
                  <a:pos x="36" y="13"/>
                </a:cxn>
                <a:cxn ang="0">
                  <a:pos x="34" y="14"/>
                </a:cxn>
                <a:cxn ang="0">
                  <a:pos x="31" y="14"/>
                </a:cxn>
                <a:cxn ang="0">
                  <a:pos x="29" y="13"/>
                </a:cxn>
                <a:cxn ang="0">
                  <a:pos x="28" y="12"/>
                </a:cxn>
                <a:cxn ang="0">
                  <a:pos x="27" y="11"/>
                </a:cxn>
                <a:cxn ang="0">
                  <a:pos x="26" y="10"/>
                </a:cxn>
                <a:cxn ang="0">
                  <a:pos x="23" y="10"/>
                </a:cxn>
                <a:cxn ang="0">
                  <a:pos x="21" y="12"/>
                </a:cxn>
                <a:cxn ang="0">
                  <a:pos x="20" y="15"/>
                </a:cxn>
                <a:cxn ang="0">
                  <a:pos x="18" y="20"/>
                </a:cxn>
                <a:cxn ang="0">
                  <a:pos x="18" y="26"/>
                </a:cxn>
                <a:cxn ang="0">
                  <a:pos x="18" y="43"/>
                </a:cxn>
                <a:cxn ang="0">
                  <a:pos x="18" y="43"/>
                </a:cxn>
                <a:cxn ang="0">
                  <a:pos x="18" y="44"/>
                </a:cxn>
                <a:cxn ang="0">
                  <a:pos x="20" y="45"/>
                </a:cxn>
                <a:cxn ang="0">
                  <a:pos x="22" y="45"/>
                </a:cxn>
                <a:cxn ang="0">
                  <a:pos x="22" y="47"/>
                </a:cxn>
                <a:cxn ang="0">
                  <a:pos x="0" y="47"/>
                </a:cxn>
                <a:cxn ang="0">
                  <a:pos x="0" y="45"/>
                </a:cxn>
                <a:cxn ang="0">
                  <a:pos x="1" y="45"/>
                </a:cxn>
                <a:cxn ang="0">
                  <a:pos x="2" y="44"/>
                </a:cxn>
                <a:cxn ang="0">
                  <a:pos x="3" y="44"/>
                </a:cxn>
                <a:cxn ang="0">
                  <a:pos x="3" y="44"/>
                </a:cxn>
                <a:cxn ang="0">
                  <a:pos x="4" y="43"/>
                </a:cxn>
                <a:cxn ang="0">
                  <a:pos x="4" y="42"/>
                </a:cxn>
                <a:cxn ang="0">
                  <a:pos x="4" y="39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5"/>
                </a:cxn>
                <a:cxn ang="0">
                  <a:pos x="3" y="5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18" y="2"/>
                </a:cxn>
                <a:cxn ang="0">
                  <a:pos x="18" y="12"/>
                </a:cxn>
                <a:cxn ang="0">
                  <a:pos x="21" y="8"/>
                </a:cxn>
                <a:cxn ang="0">
                  <a:pos x="23" y="4"/>
                </a:cxn>
                <a:cxn ang="0">
                  <a:pos x="26" y="3"/>
                </a:cxn>
                <a:cxn ang="0">
                  <a:pos x="28" y="2"/>
                </a:cxn>
                <a:cxn ang="0">
                  <a:pos x="33" y="0"/>
                </a:cxn>
              </a:cxnLst>
              <a:rect l="0" t="0" r="r" b="b"/>
              <a:pathLst>
                <a:path w="39" h="47">
                  <a:moveTo>
                    <a:pt x="33" y="0"/>
                  </a:moveTo>
                  <a:lnTo>
                    <a:pt x="34" y="1"/>
                  </a:lnTo>
                  <a:lnTo>
                    <a:pt x="35" y="1"/>
                  </a:lnTo>
                  <a:lnTo>
                    <a:pt x="38" y="4"/>
                  </a:lnTo>
                  <a:lnTo>
                    <a:pt x="39" y="5"/>
                  </a:lnTo>
                  <a:lnTo>
                    <a:pt x="39" y="7"/>
                  </a:lnTo>
                  <a:lnTo>
                    <a:pt x="38" y="9"/>
                  </a:lnTo>
                  <a:lnTo>
                    <a:pt x="38" y="11"/>
                  </a:lnTo>
                  <a:lnTo>
                    <a:pt x="37" y="12"/>
                  </a:lnTo>
                  <a:lnTo>
                    <a:pt x="36" y="13"/>
                  </a:lnTo>
                  <a:lnTo>
                    <a:pt x="34" y="14"/>
                  </a:lnTo>
                  <a:lnTo>
                    <a:pt x="31" y="14"/>
                  </a:lnTo>
                  <a:lnTo>
                    <a:pt x="29" y="13"/>
                  </a:lnTo>
                  <a:lnTo>
                    <a:pt x="28" y="12"/>
                  </a:lnTo>
                  <a:lnTo>
                    <a:pt x="27" y="11"/>
                  </a:lnTo>
                  <a:lnTo>
                    <a:pt x="26" y="10"/>
                  </a:lnTo>
                  <a:lnTo>
                    <a:pt x="23" y="10"/>
                  </a:lnTo>
                  <a:lnTo>
                    <a:pt x="21" y="12"/>
                  </a:lnTo>
                  <a:lnTo>
                    <a:pt x="20" y="15"/>
                  </a:lnTo>
                  <a:lnTo>
                    <a:pt x="18" y="20"/>
                  </a:lnTo>
                  <a:lnTo>
                    <a:pt x="18" y="26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18" y="44"/>
                  </a:lnTo>
                  <a:lnTo>
                    <a:pt x="20" y="45"/>
                  </a:lnTo>
                  <a:lnTo>
                    <a:pt x="22" y="45"/>
                  </a:lnTo>
                  <a:lnTo>
                    <a:pt x="22" y="47"/>
                  </a:lnTo>
                  <a:lnTo>
                    <a:pt x="0" y="47"/>
                  </a:lnTo>
                  <a:lnTo>
                    <a:pt x="0" y="45"/>
                  </a:lnTo>
                  <a:lnTo>
                    <a:pt x="1" y="45"/>
                  </a:lnTo>
                  <a:lnTo>
                    <a:pt x="2" y="44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4" y="43"/>
                  </a:lnTo>
                  <a:lnTo>
                    <a:pt x="4" y="42"/>
                  </a:lnTo>
                  <a:lnTo>
                    <a:pt x="4" y="39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5"/>
                  </a:lnTo>
                  <a:lnTo>
                    <a:pt x="3" y="5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18" y="2"/>
                  </a:lnTo>
                  <a:lnTo>
                    <a:pt x="18" y="12"/>
                  </a:lnTo>
                  <a:lnTo>
                    <a:pt x="21" y="8"/>
                  </a:lnTo>
                  <a:lnTo>
                    <a:pt x="23" y="4"/>
                  </a:lnTo>
                  <a:lnTo>
                    <a:pt x="26" y="3"/>
                  </a:lnTo>
                  <a:lnTo>
                    <a:pt x="28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8" name="Freeform 106"/>
            <p:cNvSpPr>
              <a:spLocks noEditPoints="1"/>
            </p:cNvSpPr>
            <p:nvPr/>
          </p:nvSpPr>
          <p:spPr bwMode="auto">
            <a:xfrm>
              <a:off x="4146550" y="4946650"/>
              <a:ext cx="69850" cy="76200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19" y="4"/>
                </a:cxn>
                <a:cxn ang="0">
                  <a:pos x="18" y="5"/>
                </a:cxn>
                <a:cxn ang="0">
                  <a:pos x="17" y="6"/>
                </a:cxn>
                <a:cxn ang="0">
                  <a:pos x="15" y="8"/>
                </a:cxn>
                <a:cxn ang="0">
                  <a:pos x="15" y="9"/>
                </a:cxn>
                <a:cxn ang="0">
                  <a:pos x="15" y="11"/>
                </a:cxn>
                <a:cxn ang="0">
                  <a:pos x="15" y="13"/>
                </a:cxn>
                <a:cxn ang="0">
                  <a:pos x="14" y="17"/>
                </a:cxn>
                <a:cxn ang="0">
                  <a:pos x="14" y="35"/>
                </a:cxn>
                <a:cxn ang="0">
                  <a:pos x="15" y="38"/>
                </a:cxn>
                <a:cxn ang="0">
                  <a:pos x="15" y="40"/>
                </a:cxn>
                <a:cxn ang="0">
                  <a:pos x="16" y="42"/>
                </a:cxn>
                <a:cxn ang="0">
                  <a:pos x="18" y="44"/>
                </a:cxn>
                <a:cxn ang="0">
                  <a:pos x="19" y="44"/>
                </a:cxn>
                <a:cxn ang="0">
                  <a:pos x="21" y="45"/>
                </a:cxn>
                <a:cxn ang="0">
                  <a:pos x="25" y="45"/>
                </a:cxn>
                <a:cxn ang="0">
                  <a:pos x="27" y="43"/>
                </a:cxn>
                <a:cxn ang="0">
                  <a:pos x="29" y="41"/>
                </a:cxn>
                <a:cxn ang="0">
                  <a:pos x="30" y="39"/>
                </a:cxn>
                <a:cxn ang="0">
                  <a:pos x="30" y="35"/>
                </a:cxn>
                <a:cxn ang="0">
                  <a:pos x="31" y="29"/>
                </a:cxn>
                <a:cxn ang="0">
                  <a:pos x="31" y="16"/>
                </a:cxn>
                <a:cxn ang="0">
                  <a:pos x="30" y="12"/>
                </a:cxn>
                <a:cxn ang="0">
                  <a:pos x="30" y="9"/>
                </a:cxn>
                <a:cxn ang="0">
                  <a:pos x="27" y="6"/>
                </a:cxn>
                <a:cxn ang="0">
                  <a:pos x="26" y="5"/>
                </a:cxn>
                <a:cxn ang="0">
                  <a:pos x="25" y="4"/>
                </a:cxn>
                <a:cxn ang="0">
                  <a:pos x="24" y="4"/>
                </a:cxn>
                <a:cxn ang="0">
                  <a:pos x="21" y="4"/>
                </a:cxn>
                <a:cxn ang="0">
                  <a:pos x="22" y="0"/>
                </a:cxn>
                <a:cxn ang="0">
                  <a:pos x="28" y="2"/>
                </a:cxn>
                <a:cxn ang="0">
                  <a:pos x="34" y="4"/>
                </a:cxn>
                <a:cxn ang="0">
                  <a:pos x="36" y="5"/>
                </a:cxn>
                <a:cxn ang="0">
                  <a:pos x="39" y="8"/>
                </a:cxn>
                <a:cxn ang="0">
                  <a:pos x="40" y="10"/>
                </a:cxn>
                <a:cxn ang="0">
                  <a:pos x="41" y="12"/>
                </a:cxn>
                <a:cxn ang="0">
                  <a:pos x="43" y="18"/>
                </a:cxn>
                <a:cxn ang="0">
                  <a:pos x="44" y="25"/>
                </a:cxn>
                <a:cxn ang="0">
                  <a:pos x="43" y="34"/>
                </a:cxn>
                <a:cxn ang="0">
                  <a:pos x="39" y="41"/>
                </a:cxn>
                <a:cxn ang="0">
                  <a:pos x="35" y="45"/>
                </a:cxn>
                <a:cxn ang="0">
                  <a:pos x="29" y="48"/>
                </a:cxn>
                <a:cxn ang="0">
                  <a:pos x="22" y="48"/>
                </a:cxn>
                <a:cxn ang="0">
                  <a:pos x="15" y="48"/>
                </a:cxn>
                <a:cxn ang="0">
                  <a:pos x="10" y="45"/>
                </a:cxn>
                <a:cxn ang="0">
                  <a:pos x="5" y="41"/>
                </a:cxn>
                <a:cxn ang="0">
                  <a:pos x="2" y="36"/>
                </a:cxn>
                <a:cxn ang="0">
                  <a:pos x="1" y="31"/>
                </a:cxn>
                <a:cxn ang="0">
                  <a:pos x="0" y="25"/>
                </a:cxn>
                <a:cxn ang="0">
                  <a:pos x="1" y="19"/>
                </a:cxn>
                <a:cxn ang="0">
                  <a:pos x="3" y="13"/>
                </a:cxn>
                <a:cxn ang="0">
                  <a:pos x="6" y="8"/>
                </a:cxn>
                <a:cxn ang="0">
                  <a:pos x="10" y="4"/>
                </a:cxn>
                <a:cxn ang="0">
                  <a:pos x="15" y="2"/>
                </a:cxn>
                <a:cxn ang="0">
                  <a:pos x="22" y="0"/>
                </a:cxn>
              </a:cxnLst>
              <a:rect l="0" t="0" r="r" b="b"/>
              <a:pathLst>
                <a:path w="44" h="48">
                  <a:moveTo>
                    <a:pt x="21" y="4"/>
                  </a:moveTo>
                  <a:lnTo>
                    <a:pt x="19" y="4"/>
                  </a:lnTo>
                  <a:lnTo>
                    <a:pt x="18" y="5"/>
                  </a:lnTo>
                  <a:lnTo>
                    <a:pt x="17" y="6"/>
                  </a:lnTo>
                  <a:lnTo>
                    <a:pt x="15" y="8"/>
                  </a:lnTo>
                  <a:lnTo>
                    <a:pt x="15" y="9"/>
                  </a:lnTo>
                  <a:lnTo>
                    <a:pt x="15" y="11"/>
                  </a:lnTo>
                  <a:lnTo>
                    <a:pt x="15" y="13"/>
                  </a:lnTo>
                  <a:lnTo>
                    <a:pt x="14" y="17"/>
                  </a:lnTo>
                  <a:lnTo>
                    <a:pt x="14" y="35"/>
                  </a:lnTo>
                  <a:lnTo>
                    <a:pt x="15" y="38"/>
                  </a:lnTo>
                  <a:lnTo>
                    <a:pt x="15" y="40"/>
                  </a:lnTo>
                  <a:lnTo>
                    <a:pt x="16" y="42"/>
                  </a:lnTo>
                  <a:lnTo>
                    <a:pt x="18" y="44"/>
                  </a:lnTo>
                  <a:lnTo>
                    <a:pt x="19" y="44"/>
                  </a:lnTo>
                  <a:lnTo>
                    <a:pt x="21" y="45"/>
                  </a:lnTo>
                  <a:lnTo>
                    <a:pt x="25" y="45"/>
                  </a:lnTo>
                  <a:lnTo>
                    <a:pt x="27" y="43"/>
                  </a:lnTo>
                  <a:lnTo>
                    <a:pt x="29" y="41"/>
                  </a:lnTo>
                  <a:lnTo>
                    <a:pt x="30" y="39"/>
                  </a:lnTo>
                  <a:lnTo>
                    <a:pt x="30" y="35"/>
                  </a:lnTo>
                  <a:lnTo>
                    <a:pt x="31" y="29"/>
                  </a:lnTo>
                  <a:lnTo>
                    <a:pt x="31" y="16"/>
                  </a:lnTo>
                  <a:lnTo>
                    <a:pt x="30" y="12"/>
                  </a:lnTo>
                  <a:lnTo>
                    <a:pt x="30" y="9"/>
                  </a:lnTo>
                  <a:lnTo>
                    <a:pt x="27" y="6"/>
                  </a:lnTo>
                  <a:lnTo>
                    <a:pt x="26" y="5"/>
                  </a:lnTo>
                  <a:lnTo>
                    <a:pt x="25" y="4"/>
                  </a:lnTo>
                  <a:lnTo>
                    <a:pt x="24" y="4"/>
                  </a:lnTo>
                  <a:lnTo>
                    <a:pt x="21" y="4"/>
                  </a:lnTo>
                  <a:close/>
                  <a:moveTo>
                    <a:pt x="22" y="0"/>
                  </a:moveTo>
                  <a:lnTo>
                    <a:pt x="28" y="2"/>
                  </a:lnTo>
                  <a:lnTo>
                    <a:pt x="34" y="4"/>
                  </a:lnTo>
                  <a:lnTo>
                    <a:pt x="36" y="5"/>
                  </a:lnTo>
                  <a:lnTo>
                    <a:pt x="39" y="8"/>
                  </a:lnTo>
                  <a:lnTo>
                    <a:pt x="40" y="10"/>
                  </a:lnTo>
                  <a:lnTo>
                    <a:pt x="41" y="12"/>
                  </a:lnTo>
                  <a:lnTo>
                    <a:pt x="43" y="18"/>
                  </a:lnTo>
                  <a:lnTo>
                    <a:pt x="44" y="25"/>
                  </a:lnTo>
                  <a:lnTo>
                    <a:pt x="43" y="34"/>
                  </a:lnTo>
                  <a:lnTo>
                    <a:pt x="39" y="41"/>
                  </a:lnTo>
                  <a:lnTo>
                    <a:pt x="35" y="45"/>
                  </a:lnTo>
                  <a:lnTo>
                    <a:pt x="29" y="48"/>
                  </a:lnTo>
                  <a:lnTo>
                    <a:pt x="22" y="48"/>
                  </a:lnTo>
                  <a:lnTo>
                    <a:pt x="15" y="48"/>
                  </a:lnTo>
                  <a:lnTo>
                    <a:pt x="10" y="45"/>
                  </a:lnTo>
                  <a:lnTo>
                    <a:pt x="5" y="41"/>
                  </a:lnTo>
                  <a:lnTo>
                    <a:pt x="2" y="36"/>
                  </a:lnTo>
                  <a:lnTo>
                    <a:pt x="1" y="31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3"/>
                  </a:lnTo>
                  <a:lnTo>
                    <a:pt x="6" y="8"/>
                  </a:lnTo>
                  <a:lnTo>
                    <a:pt x="10" y="4"/>
                  </a:lnTo>
                  <a:lnTo>
                    <a:pt x="15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9" name="Freeform 107"/>
            <p:cNvSpPr>
              <a:spLocks/>
            </p:cNvSpPr>
            <p:nvPr/>
          </p:nvSpPr>
          <p:spPr bwMode="auto">
            <a:xfrm>
              <a:off x="4224338" y="4922838"/>
              <a:ext cx="49213" cy="100012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21" y="0"/>
                </a:cxn>
                <a:cxn ang="0">
                  <a:pos x="21" y="17"/>
                </a:cxn>
                <a:cxn ang="0">
                  <a:pos x="31" y="17"/>
                </a:cxn>
                <a:cxn ang="0">
                  <a:pos x="31" y="22"/>
                </a:cxn>
                <a:cxn ang="0">
                  <a:pos x="21" y="22"/>
                </a:cxn>
                <a:cxn ang="0">
                  <a:pos x="21" y="55"/>
                </a:cxn>
                <a:cxn ang="0">
                  <a:pos x="21" y="56"/>
                </a:cxn>
                <a:cxn ang="0">
                  <a:pos x="22" y="56"/>
                </a:cxn>
                <a:cxn ang="0">
                  <a:pos x="23" y="57"/>
                </a:cxn>
                <a:cxn ang="0">
                  <a:pos x="25" y="57"/>
                </a:cxn>
                <a:cxn ang="0">
                  <a:pos x="26" y="56"/>
                </a:cxn>
                <a:cxn ang="0">
                  <a:pos x="28" y="54"/>
                </a:cxn>
                <a:cxn ang="0">
                  <a:pos x="29" y="53"/>
                </a:cxn>
                <a:cxn ang="0">
                  <a:pos x="30" y="54"/>
                </a:cxn>
                <a:cxn ang="0">
                  <a:pos x="27" y="59"/>
                </a:cxn>
                <a:cxn ang="0">
                  <a:pos x="23" y="62"/>
                </a:cxn>
                <a:cxn ang="0">
                  <a:pos x="17" y="63"/>
                </a:cxn>
                <a:cxn ang="0">
                  <a:pos x="16" y="63"/>
                </a:cxn>
                <a:cxn ang="0">
                  <a:pos x="12" y="62"/>
                </a:cxn>
                <a:cxn ang="0">
                  <a:pos x="11" y="61"/>
                </a:cxn>
                <a:cxn ang="0">
                  <a:pos x="10" y="59"/>
                </a:cxn>
                <a:cxn ang="0">
                  <a:pos x="8" y="57"/>
                </a:cxn>
                <a:cxn ang="0">
                  <a:pos x="7" y="56"/>
                </a:cxn>
                <a:cxn ang="0">
                  <a:pos x="7" y="22"/>
                </a:cxn>
                <a:cxn ang="0">
                  <a:pos x="0" y="22"/>
                </a:cxn>
                <a:cxn ang="0">
                  <a:pos x="0" y="20"/>
                </a:cxn>
                <a:cxn ang="0">
                  <a:pos x="6" y="15"/>
                </a:cxn>
                <a:cxn ang="0">
                  <a:pos x="15" y="6"/>
                </a:cxn>
                <a:cxn ang="0">
                  <a:pos x="18" y="0"/>
                </a:cxn>
              </a:cxnLst>
              <a:rect l="0" t="0" r="r" b="b"/>
              <a:pathLst>
                <a:path w="31" h="63">
                  <a:moveTo>
                    <a:pt x="18" y="0"/>
                  </a:moveTo>
                  <a:lnTo>
                    <a:pt x="21" y="0"/>
                  </a:lnTo>
                  <a:lnTo>
                    <a:pt x="21" y="17"/>
                  </a:lnTo>
                  <a:lnTo>
                    <a:pt x="31" y="17"/>
                  </a:lnTo>
                  <a:lnTo>
                    <a:pt x="31" y="22"/>
                  </a:lnTo>
                  <a:lnTo>
                    <a:pt x="21" y="22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3" y="57"/>
                  </a:lnTo>
                  <a:lnTo>
                    <a:pt x="25" y="57"/>
                  </a:lnTo>
                  <a:lnTo>
                    <a:pt x="26" y="56"/>
                  </a:lnTo>
                  <a:lnTo>
                    <a:pt x="28" y="54"/>
                  </a:lnTo>
                  <a:lnTo>
                    <a:pt x="29" y="53"/>
                  </a:lnTo>
                  <a:lnTo>
                    <a:pt x="30" y="54"/>
                  </a:lnTo>
                  <a:lnTo>
                    <a:pt x="27" y="59"/>
                  </a:lnTo>
                  <a:lnTo>
                    <a:pt x="23" y="62"/>
                  </a:lnTo>
                  <a:lnTo>
                    <a:pt x="17" y="63"/>
                  </a:lnTo>
                  <a:lnTo>
                    <a:pt x="16" y="63"/>
                  </a:lnTo>
                  <a:lnTo>
                    <a:pt x="12" y="62"/>
                  </a:lnTo>
                  <a:lnTo>
                    <a:pt x="11" y="61"/>
                  </a:lnTo>
                  <a:lnTo>
                    <a:pt x="10" y="59"/>
                  </a:lnTo>
                  <a:lnTo>
                    <a:pt x="8" y="57"/>
                  </a:lnTo>
                  <a:lnTo>
                    <a:pt x="7" y="56"/>
                  </a:lnTo>
                  <a:lnTo>
                    <a:pt x="7" y="22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6" y="15"/>
                  </a:lnTo>
                  <a:lnTo>
                    <a:pt x="15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0" name="Freeform 108"/>
            <p:cNvSpPr>
              <a:spLocks noEditPoints="1"/>
            </p:cNvSpPr>
            <p:nvPr/>
          </p:nvSpPr>
          <p:spPr bwMode="auto">
            <a:xfrm>
              <a:off x="4279900" y="4946650"/>
              <a:ext cx="71438" cy="76200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20" y="4"/>
                </a:cxn>
                <a:cxn ang="0">
                  <a:pos x="19" y="5"/>
                </a:cxn>
                <a:cxn ang="0">
                  <a:pos x="17" y="6"/>
                </a:cxn>
                <a:cxn ang="0">
                  <a:pos x="16" y="8"/>
                </a:cxn>
                <a:cxn ang="0">
                  <a:pos x="16" y="9"/>
                </a:cxn>
                <a:cxn ang="0">
                  <a:pos x="15" y="11"/>
                </a:cxn>
                <a:cxn ang="0">
                  <a:pos x="15" y="13"/>
                </a:cxn>
                <a:cxn ang="0">
                  <a:pos x="14" y="17"/>
                </a:cxn>
                <a:cxn ang="0">
                  <a:pos x="14" y="35"/>
                </a:cxn>
                <a:cxn ang="0">
                  <a:pos x="15" y="38"/>
                </a:cxn>
                <a:cxn ang="0">
                  <a:pos x="15" y="40"/>
                </a:cxn>
                <a:cxn ang="0">
                  <a:pos x="16" y="42"/>
                </a:cxn>
                <a:cxn ang="0">
                  <a:pos x="19" y="44"/>
                </a:cxn>
                <a:cxn ang="0">
                  <a:pos x="20" y="44"/>
                </a:cxn>
                <a:cxn ang="0">
                  <a:pos x="21" y="45"/>
                </a:cxn>
                <a:cxn ang="0">
                  <a:pos x="26" y="45"/>
                </a:cxn>
                <a:cxn ang="0">
                  <a:pos x="28" y="43"/>
                </a:cxn>
                <a:cxn ang="0">
                  <a:pos x="29" y="41"/>
                </a:cxn>
                <a:cxn ang="0">
                  <a:pos x="30" y="39"/>
                </a:cxn>
                <a:cxn ang="0">
                  <a:pos x="31" y="35"/>
                </a:cxn>
                <a:cxn ang="0">
                  <a:pos x="31" y="29"/>
                </a:cxn>
                <a:cxn ang="0">
                  <a:pos x="31" y="16"/>
                </a:cxn>
                <a:cxn ang="0">
                  <a:pos x="31" y="12"/>
                </a:cxn>
                <a:cxn ang="0">
                  <a:pos x="30" y="9"/>
                </a:cxn>
                <a:cxn ang="0">
                  <a:pos x="28" y="6"/>
                </a:cxn>
                <a:cxn ang="0">
                  <a:pos x="27" y="5"/>
                </a:cxn>
                <a:cxn ang="0">
                  <a:pos x="26" y="4"/>
                </a:cxn>
                <a:cxn ang="0">
                  <a:pos x="24" y="4"/>
                </a:cxn>
                <a:cxn ang="0">
                  <a:pos x="21" y="4"/>
                </a:cxn>
                <a:cxn ang="0">
                  <a:pos x="22" y="0"/>
                </a:cxn>
                <a:cxn ang="0">
                  <a:pos x="28" y="2"/>
                </a:cxn>
                <a:cxn ang="0">
                  <a:pos x="34" y="4"/>
                </a:cxn>
                <a:cxn ang="0">
                  <a:pos x="36" y="5"/>
                </a:cxn>
                <a:cxn ang="0">
                  <a:pos x="39" y="8"/>
                </a:cxn>
                <a:cxn ang="0">
                  <a:pos x="40" y="10"/>
                </a:cxn>
                <a:cxn ang="0">
                  <a:pos x="42" y="12"/>
                </a:cxn>
                <a:cxn ang="0">
                  <a:pos x="44" y="18"/>
                </a:cxn>
                <a:cxn ang="0">
                  <a:pos x="45" y="25"/>
                </a:cxn>
                <a:cxn ang="0">
                  <a:pos x="43" y="34"/>
                </a:cxn>
                <a:cxn ang="0">
                  <a:pos x="39" y="41"/>
                </a:cxn>
                <a:cxn ang="0">
                  <a:pos x="35" y="45"/>
                </a:cxn>
                <a:cxn ang="0">
                  <a:pos x="29" y="48"/>
                </a:cxn>
                <a:cxn ang="0">
                  <a:pos x="22" y="48"/>
                </a:cxn>
                <a:cxn ang="0">
                  <a:pos x="16" y="48"/>
                </a:cxn>
                <a:cxn ang="0">
                  <a:pos x="10" y="45"/>
                </a:cxn>
                <a:cxn ang="0">
                  <a:pos x="5" y="41"/>
                </a:cxn>
                <a:cxn ang="0">
                  <a:pos x="3" y="36"/>
                </a:cxn>
                <a:cxn ang="0">
                  <a:pos x="1" y="31"/>
                </a:cxn>
                <a:cxn ang="0">
                  <a:pos x="0" y="25"/>
                </a:cxn>
                <a:cxn ang="0">
                  <a:pos x="1" y="19"/>
                </a:cxn>
                <a:cxn ang="0">
                  <a:pos x="3" y="13"/>
                </a:cxn>
                <a:cxn ang="0">
                  <a:pos x="7" y="8"/>
                </a:cxn>
                <a:cxn ang="0">
                  <a:pos x="10" y="4"/>
                </a:cxn>
                <a:cxn ang="0">
                  <a:pos x="16" y="2"/>
                </a:cxn>
                <a:cxn ang="0">
                  <a:pos x="22" y="0"/>
                </a:cxn>
              </a:cxnLst>
              <a:rect l="0" t="0" r="r" b="b"/>
              <a:pathLst>
                <a:path w="45" h="48">
                  <a:moveTo>
                    <a:pt x="21" y="4"/>
                  </a:moveTo>
                  <a:lnTo>
                    <a:pt x="20" y="4"/>
                  </a:lnTo>
                  <a:lnTo>
                    <a:pt x="19" y="5"/>
                  </a:lnTo>
                  <a:lnTo>
                    <a:pt x="17" y="6"/>
                  </a:lnTo>
                  <a:lnTo>
                    <a:pt x="16" y="8"/>
                  </a:lnTo>
                  <a:lnTo>
                    <a:pt x="16" y="9"/>
                  </a:lnTo>
                  <a:lnTo>
                    <a:pt x="15" y="11"/>
                  </a:lnTo>
                  <a:lnTo>
                    <a:pt x="15" y="13"/>
                  </a:lnTo>
                  <a:lnTo>
                    <a:pt x="14" y="17"/>
                  </a:lnTo>
                  <a:lnTo>
                    <a:pt x="14" y="35"/>
                  </a:lnTo>
                  <a:lnTo>
                    <a:pt x="15" y="38"/>
                  </a:lnTo>
                  <a:lnTo>
                    <a:pt x="15" y="40"/>
                  </a:lnTo>
                  <a:lnTo>
                    <a:pt x="16" y="42"/>
                  </a:lnTo>
                  <a:lnTo>
                    <a:pt x="19" y="44"/>
                  </a:lnTo>
                  <a:lnTo>
                    <a:pt x="20" y="44"/>
                  </a:lnTo>
                  <a:lnTo>
                    <a:pt x="21" y="45"/>
                  </a:lnTo>
                  <a:lnTo>
                    <a:pt x="26" y="45"/>
                  </a:lnTo>
                  <a:lnTo>
                    <a:pt x="28" y="43"/>
                  </a:lnTo>
                  <a:lnTo>
                    <a:pt x="29" y="41"/>
                  </a:lnTo>
                  <a:lnTo>
                    <a:pt x="30" y="39"/>
                  </a:lnTo>
                  <a:lnTo>
                    <a:pt x="31" y="35"/>
                  </a:lnTo>
                  <a:lnTo>
                    <a:pt x="31" y="29"/>
                  </a:lnTo>
                  <a:lnTo>
                    <a:pt x="31" y="16"/>
                  </a:lnTo>
                  <a:lnTo>
                    <a:pt x="31" y="12"/>
                  </a:lnTo>
                  <a:lnTo>
                    <a:pt x="30" y="9"/>
                  </a:lnTo>
                  <a:lnTo>
                    <a:pt x="28" y="6"/>
                  </a:lnTo>
                  <a:lnTo>
                    <a:pt x="27" y="5"/>
                  </a:lnTo>
                  <a:lnTo>
                    <a:pt x="26" y="4"/>
                  </a:lnTo>
                  <a:lnTo>
                    <a:pt x="24" y="4"/>
                  </a:lnTo>
                  <a:lnTo>
                    <a:pt x="21" y="4"/>
                  </a:lnTo>
                  <a:close/>
                  <a:moveTo>
                    <a:pt x="22" y="0"/>
                  </a:moveTo>
                  <a:lnTo>
                    <a:pt x="28" y="2"/>
                  </a:lnTo>
                  <a:lnTo>
                    <a:pt x="34" y="4"/>
                  </a:lnTo>
                  <a:lnTo>
                    <a:pt x="36" y="5"/>
                  </a:lnTo>
                  <a:lnTo>
                    <a:pt x="39" y="8"/>
                  </a:lnTo>
                  <a:lnTo>
                    <a:pt x="40" y="10"/>
                  </a:lnTo>
                  <a:lnTo>
                    <a:pt x="42" y="12"/>
                  </a:lnTo>
                  <a:lnTo>
                    <a:pt x="44" y="18"/>
                  </a:lnTo>
                  <a:lnTo>
                    <a:pt x="45" y="25"/>
                  </a:lnTo>
                  <a:lnTo>
                    <a:pt x="43" y="34"/>
                  </a:lnTo>
                  <a:lnTo>
                    <a:pt x="39" y="41"/>
                  </a:lnTo>
                  <a:lnTo>
                    <a:pt x="35" y="45"/>
                  </a:lnTo>
                  <a:lnTo>
                    <a:pt x="29" y="48"/>
                  </a:lnTo>
                  <a:lnTo>
                    <a:pt x="22" y="48"/>
                  </a:lnTo>
                  <a:lnTo>
                    <a:pt x="16" y="48"/>
                  </a:lnTo>
                  <a:lnTo>
                    <a:pt x="10" y="45"/>
                  </a:lnTo>
                  <a:lnTo>
                    <a:pt x="5" y="41"/>
                  </a:lnTo>
                  <a:lnTo>
                    <a:pt x="3" y="36"/>
                  </a:lnTo>
                  <a:lnTo>
                    <a:pt x="1" y="31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3"/>
                  </a:lnTo>
                  <a:lnTo>
                    <a:pt x="7" y="8"/>
                  </a:lnTo>
                  <a:lnTo>
                    <a:pt x="10" y="4"/>
                  </a:lnTo>
                  <a:lnTo>
                    <a:pt x="16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1" name="Freeform 109"/>
            <p:cNvSpPr>
              <a:spLocks/>
            </p:cNvSpPr>
            <p:nvPr/>
          </p:nvSpPr>
          <p:spPr bwMode="auto">
            <a:xfrm>
              <a:off x="4362450" y="4946650"/>
              <a:ext cx="76200" cy="74612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4" y="1"/>
                </a:cxn>
                <a:cxn ang="0">
                  <a:pos x="36" y="1"/>
                </a:cxn>
                <a:cxn ang="0">
                  <a:pos x="37" y="2"/>
                </a:cxn>
                <a:cxn ang="0">
                  <a:pos x="39" y="3"/>
                </a:cxn>
                <a:cxn ang="0">
                  <a:pos x="41" y="5"/>
                </a:cxn>
                <a:cxn ang="0">
                  <a:pos x="42" y="7"/>
                </a:cxn>
                <a:cxn ang="0">
                  <a:pos x="42" y="9"/>
                </a:cxn>
                <a:cxn ang="0">
                  <a:pos x="43" y="13"/>
                </a:cxn>
                <a:cxn ang="0">
                  <a:pos x="43" y="42"/>
                </a:cxn>
                <a:cxn ang="0">
                  <a:pos x="44" y="43"/>
                </a:cxn>
                <a:cxn ang="0">
                  <a:pos x="44" y="43"/>
                </a:cxn>
                <a:cxn ang="0">
                  <a:pos x="44" y="44"/>
                </a:cxn>
                <a:cxn ang="0">
                  <a:pos x="45" y="44"/>
                </a:cxn>
                <a:cxn ang="0">
                  <a:pos x="46" y="45"/>
                </a:cxn>
                <a:cxn ang="0">
                  <a:pos x="48" y="45"/>
                </a:cxn>
                <a:cxn ang="0">
                  <a:pos x="48" y="47"/>
                </a:cxn>
                <a:cxn ang="0">
                  <a:pos x="25" y="47"/>
                </a:cxn>
                <a:cxn ang="0">
                  <a:pos x="25" y="45"/>
                </a:cxn>
                <a:cxn ang="0">
                  <a:pos x="27" y="45"/>
                </a:cxn>
                <a:cxn ang="0">
                  <a:pos x="28" y="44"/>
                </a:cxn>
                <a:cxn ang="0">
                  <a:pos x="28" y="44"/>
                </a:cxn>
                <a:cxn ang="0">
                  <a:pos x="28" y="43"/>
                </a:cxn>
                <a:cxn ang="0">
                  <a:pos x="30" y="41"/>
                </a:cxn>
                <a:cxn ang="0">
                  <a:pos x="30" y="10"/>
                </a:cxn>
                <a:cxn ang="0">
                  <a:pos x="29" y="9"/>
                </a:cxn>
                <a:cxn ang="0">
                  <a:pos x="28" y="8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7" y="7"/>
                </a:cxn>
                <a:cxn ang="0">
                  <a:pos x="24" y="7"/>
                </a:cxn>
                <a:cxn ang="0">
                  <a:pos x="21" y="9"/>
                </a:cxn>
                <a:cxn ang="0">
                  <a:pos x="19" y="11"/>
                </a:cxn>
                <a:cxn ang="0">
                  <a:pos x="18" y="14"/>
                </a:cxn>
                <a:cxn ang="0">
                  <a:pos x="18" y="41"/>
                </a:cxn>
                <a:cxn ang="0">
                  <a:pos x="19" y="43"/>
                </a:cxn>
                <a:cxn ang="0">
                  <a:pos x="19" y="44"/>
                </a:cxn>
                <a:cxn ang="0">
                  <a:pos x="20" y="44"/>
                </a:cxn>
                <a:cxn ang="0">
                  <a:pos x="21" y="45"/>
                </a:cxn>
                <a:cxn ang="0">
                  <a:pos x="22" y="45"/>
                </a:cxn>
                <a:cxn ang="0">
                  <a:pos x="22" y="47"/>
                </a:cxn>
                <a:cxn ang="0">
                  <a:pos x="0" y="47"/>
                </a:cxn>
                <a:cxn ang="0">
                  <a:pos x="0" y="45"/>
                </a:cxn>
                <a:cxn ang="0">
                  <a:pos x="2" y="45"/>
                </a:cxn>
                <a:cxn ang="0">
                  <a:pos x="3" y="44"/>
                </a:cxn>
                <a:cxn ang="0">
                  <a:pos x="4" y="41"/>
                </a:cxn>
                <a:cxn ang="0">
                  <a:pos x="4" y="9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3" y="6"/>
                </a:cxn>
                <a:cxn ang="0">
                  <a:pos x="3" y="5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18" y="2"/>
                </a:cxn>
                <a:cxn ang="0">
                  <a:pos x="18" y="8"/>
                </a:cxn>
                <a:cxn ang="0">
                  <a:pos x="22" y="4"/>
                </a:cxn>
                <a:cxn ang="0">
                  <a:pos x="24" y="3"/>
                </a:cxn>
                <a:cxn ang="0">
                  <a:pos x="26" y="2"/>
                </a:cxn>
                <a:cxn ang="0">
                  <a:pos x="27" y="1"/>
                </a:cxn>
                <a:cxn ang="0">
                  <a:pos x="30" y="1"/>
                </a:cxn>
                <a:cxn ang="0">
                  <a:pos x="32" y="0"/>
                </a:cxn>
              </a:cxnLst>
              <a:rect l="0" t="0" r="r" b="b"/>
              <a:pathLst>
                <a:path w="48" h="47">
                  <a:moveTo>
                    <a:pt x="32" y="0"/>
                  </a:moveTo>
                  <a:lnTo>
                    <a:pt x="34" y="1"/>
                  </a:lnTo>
                  <a:lnTo>
                    <a:pt x="36" y="1"/>
                  </a:lnTo>
                  <a:lnTo>
                    <a:pt x="37" y="2"/>
                  </a:lnTo>
                  <a:lnTo>
                    <a:pt x="39" y="3"/>
                  </a:lnTo>
                  <a:lnTo>
                    <a:pt x="41" y="5"/>
                  </a:lnTo>
                  <a:lnTo>
                    <a:pt x="42" y="7"/>
                  </a:lnTo>
                  <a:lnTo>
                    <a:pt x="42" y="9"/>
                  </a:lnTo>
                  <a:lnTo>
                    <a:pt x="43" y="13"/>
                  </a:lnTo>
                  <a:lnTo>
                    <a:pt x="43" y="42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4"/>
                  </a:lnTo>
                  <a:lnTo>
                    <a:pt x="45" y="44"/>
                  </a:lnTo>
                  <a:lnTo>
                    <a:pt x="46" y="45"/>
                  </a:lnTo>
                  <a:lnTo>
                    <a:pt x="48" y="45"/>
                  </a:lnTo>
                  <a:lnTo>
                    <a:pt x="48" y="47"/>
                  </a:lnTo>
                  <a:lnTo>
                    <a:pt x="25" y="47"/>
                  </a:lnTo>
                  <a:lnTo>
                    <a:pt x="25" y="45"/>
                  </a:lnTo>
                  <a:lnTo>
                    <a:pt x="27" y="45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3"/>
                  </a:lnTo>
                  <a:lnTo>
                    <a:pt x="30" y="41"/>
                  </a:lnTo>
                  <a:lnTo>
                    <a:pt x="30" y="10"/>
                  </a:lnTo>
                  <a:lnTo>
                    <a:pt x="29" y="9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4" y="7"/>
                  </a:lnTo>
                  <a:lnTo>
                    <a:pt x="21" y="9"/>
                  </a:lnTo>
                  <a:lnTo>
                    <a:pt x="19" y="11"/>
                  </a:lnTo>
                  <a:lnTo>
                    <a:pt x="18" y="14"/>
                  </a:lnTo>
                  <a:lnTo>
                    <a:pt x="18" y="41"/>
                  </a:lnTo>
                  <a:lnTo>
                    <a:pt x="19" y="43"/>
                  </a:lnTo>
                  <a:lnTo>
                    <a:pt x="19" y="44"/>
                  </a:lnTo>
                  <a:lnTo>
                    <a:pt x="20" y="44"/>
                  </a:lnTo>
                  <a:lnTo>
                    <a:pt x="21" y="45"/>
                  </a:lnTo>
                  <a:lnTo>
                    <a:pt x="22" y="45"/>
                  </a:lnTo>
                  <a:lnTo>
                    <a:pt x="22" y="47"/>
                  </a:lnTo>
                  <a:lnTo>
                    <a:pt x="0" y="47"/>
                  </a:lnTo>
                  <a:lnTo>
                    <a:pt x="0" y="45"/>
                  </a:lnTo>
                  <a:lnTo>
                    <a:pt x="2" y="45"/>
                  </a:lnTo>
                  <a:lnTo>
                    <a:pt x="3" y="44"/>
                  </a:lnTo>
                  <a:lnTo>
                    <a:pt x="4" y="41"/>
                  </a:lnTo>
                  <a:lnTo>
                    <a:pt x="4" y="9"/>
                  </a:lnTo>
                  <a:lnTo>
                    <a:pt x="4" y="7"/>
                  </a:lnTo>
                  <a:lnTo>
                    <a:pt x="4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18" y="2"/>
                  </a:lnTo>
                  <a:lnTo>
                    <a:pt x="18" y="8"/>
                  </a:lnTo>
                  <a:lnTo>
                    <a:pt x="22" y="4"/>
                  </a:lnTo>
                  <a:lnTo>
                    <a:pt x="24" y="3"/>
                  </a:lnTo>
                  <a:lnTo>
                    <a:pt x="26" y="2"/>
                  </a:lnTo>
                  <a:lnTo>
                    <a:pt x="27" y="1"/>
                  </a:lnTo>
                  <a:lnTo>
                    <a:pt x="30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2" name="Line 110"/>
            <p:cNvSpPr>
              <a:spLocks noChangeShapeType="1"/>
            </p:cNvSpPr>
            <p:nvPr/>
          </p:nvSpPr>
          <p:spPr bwMode="auto">
            <a:xfrm>
              <a:off x="4335463" y="5276850"/>
              <a:ext cx="1588" cy="1587"/>
            </a:xfrm>
            <a:prstGeom prst="line">
              <a:avLst/>
            </a:prstGeom>
            <a:noFill/>
            <a:ln w="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3" name="Freeform 111"/>
            <p:cNvSpPr>
              <a:spLocks/>
            </p:cNvSpPr>
            <p:nvPr/>
          </p:nvSpPr>
          <p:spPr bwMode="auto">
            <a:xfrm>
              <a:off x="4492625" y="5260975"/>
              <a:ext cx="74613" cy="714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2" y="3"/>
                </a:cxn>
                <a:cxn ang="0">
                  <a:pos x="23" y="6"/>
                </a:cxn>
                <a:cxn ang="0">
                  <a:pos x="27" y="14"/>
                </a:cxn>
                <a:cxn ang="0">
                  <a:pos x="30" y="9"/>
                </a:cxn>
                <a:cxn ang="0">
                  <a:pos x="32" y="4"/>
                </a:cxn>
                <a:cxn ang="0">
                  <a:pos x="32" y="3"/>
                </a:cxn>
                <a:cxn ang="0">
                  <a:pos x="30" y="2"/>
                </a:cxn>
                <a:cxn ang="0">
                  <a:pos x="28" y="0"/>
                </a:cxn>
                <a:cxn ang="0">
                  <a:pos x="45" y="2"/>
                </a:cxn>
                <a:cxn ang="0">
                  <a:pos x="41" y="3"/>
                </a:cxn>
                <a:cxn ang="0">
                  <a:pos x="35" y="7"/>
                </a:cxn>
                <a:cxn ang="0">
                  <a:pos x="28" y="18"/>
                </a:cxn>
                <a:cxn ang="0">
                  <a:pos x="39" y="37"/>
                </a:cxn>
                <a:cxn ang="0">
                  <a:pos x="44" y="42"/>
                </a:cxn>
                <a:cxn ang="0">
                  <a:pos x="47" y="43"/>
                </a:cxn>
                <a:cxn ang="0">
                  <a:pos x="22" y="45"/>
                </a:cxn>
                <a:cxn ang="0">
                  <a:pos x="24" y="43"/>
                </a:cxn>
                <a:cxn ang="0">
                  <a:pos x="25" y="42"/>
                </a:cxn>
                <a:cxn ang="0">
                  <a:pos x="26" y="41"/>
                </a:cxn>
                <a:cxn ang="0">
                  <a:pos x="24" y="37"/>
                </a:cxn>
                <a:cxn ang="0">
                  <a:pos x="17" y="35"/>
                </a:cxn>
                <a:cxn ang="0">
                  <a:pos x="15" y="37"/>
                </a:cxn>
                <a:cxn ang="0">
                  <a:pos x="14" y="37"/>
                </a:cxn>
                <a:cxn ang="0">
                  <a:pos x="13" y="42"/>
                </a:cxn>
                <a:cxn ang="0">
                  <a:pos x="16" y="43"/>
                </a:cxn>
                <a:cxn ang="0">
                  <a:pos x="18" y="45"/>
                </a:cxn>
                <a:cxn ang="0">
                  <a:pos x="0" y="43"/>
                </a:cxn>
                <a:cxn ang="0">
                  <a:pos x="5" y="42"/>
                </a:cxn>
                <a:cxn ang="0">
                  <a:pos x="7" y="40"/>
                </a:cxn>
                <a:cxn ang="0">
                  <a:pos x="12" y="35"/>
                </a:cxn>
                <a:cxn ang="0">
                  <a:pos x="18" y="26"/>
                </a:cxn>
                <a:cxn ang="0">
                  <a:pos x="8" y="10"/>
                </a:cxn>
                <a:cxn ang="0">
                  <a:pos x="4" y="4"/>
                </a:cxn>
                <a:cxn ang="0">
                  <a:pos x="2" y="2"/>
                </a:cxn>
                <a:cxn ang="0">
                  <a:pos x="0" y="2"/>
                </a:cxn>
              </a:cxnLst>
              <a:rect l="0" t="0" r="r" b="b"/>
              <a:pathLst>
                <a:path w="47" h="45">
                  <a:moveTo>
                    <a:pt x="0" y="0"/>
                  </a:moveTo>
                  <a:lnTo>
                    <a:pt x="25" y="0"/>
                  </a:lnTo>
                  <a:lnTo>
                    <a:pt x="25" y="2"/>
                  </a:lnTo>
                  <a:lnTo>
                    <a:pt x="22" y="3"/>
                  </a:lnTo>
                  <a:lnTo>
                    <a:pt x="22" y="5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7" y="14"/>
                  </a:lnTo>
                  <a:lnTo>
                    <a:pt x="29" y="11"/>
                  </a:lnTo>
                  <a:lnTo>
                    <a:pt x="30" y="9"/>
                  </a:lnTo>
                  <a:lnTo>
                    <a:pt x="31" y="7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1" y="3"/>
                  </a:lnTo>
                  <a:lnTo>
                    <a:pt x="40" y="4"/>
                  </a:lnTo>
                  <a:lnTo>
                    <a:pt x="35" y="7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36" y="32"/>
                  </a:lnTo>
                  <a:lnTo>
                    <a:pt x="39" y="37"/>
                  </a:lnTo>
                  <a:lnTo>
                    <a:pt x="42" y="40"/>
                  </a:lnTo>
                  <a:lnTo>
                    <a:pt x="44" y="42"/>
                  </a:lnTo>
                  <a:lnTo>
                    <a:pt x="45" y="43"/>
                  </a:lnTo>
                  <a:lnTo>
                    <a:pt x="47" y="43"/>
                  </a:lnTo>
                  <a:lnTo>
                    <a:pt x="47" y="45"/>
                  </a:lnTo>
                  <a:lnTo>
                    <a:pt x="22" y="45"/>
                  </a:lnTo>
                  <a:lnTo>
                    <a:pt x="22" y="43"/>
                  </a:lnTo>
                  <a:lnTo>
                    <a:pt x="24" y="43"/>
                  </a:lnTo>
                  <a:lnTo>
                    <a:pt x="25" y="42"/>
                  </a:lnTo>
                  <a:lnTo>
                    <a:pt x="25" y="42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5" y="38"/>
                  </a:lnTo>
                  <a:lnTo>
                    <a:pt x="24" y="37"/>
                  </a:lnTo>
                  <a:lnTo>
                    <a:pt x="19" y="29"/>
                  </a:lnTo>
                  <a:lnTo>
                    <a:pt x="17" y="35"/>
                  </a:lnTo>
                  <a:lnTo>
                    <a:pt x="16" y="36"/>
                  </a:lnTo>
                  <a:lnTo>
                    <a:pt x="15" y="37"/>
                  </a:lnTo>
                  <a:lnTo>
                    <a:pt x="14" y="37"/>
                  </a:lnTo>
                  <a:lnTo>
                    <a:pt x="14" y="37"/>
                  </a:lnTo>
                  <a:lnTo>
                    <a:pt x="13" y="38"/>
                  </a:lnTo>
                  <a:lnTo>
                    <a:pt x="13" y="42"/>
                  </a:lnTo>
                  <a:lnTo>
                    <a:pt x="14" y="42"/>
                  </a:lnTo>
                  <a:lnTo>
                    <a:pt x="16" y="43"/>
                  </a:lnTo>
                  <a:lnTo>
                    <a:pt x="18" y="43"/>
                  </a:lnTo>
                  <a:lnTo>
                    <a:pt x="18" y="45"/>
                  </a:lnTo>
                  <a:lnTo>
                    <a:pt x="0" y="45"/>
                  </a:lnTo>
                  <a:lnTo>
                    <a:pt x="0" y="43"/>
                  </a:lnTo>
                  <a:lnTo>
                    <a:pt x="1" y="43"/>
                  </a:lnTo>
                  <a:lnTo>
                    <a:pt x="5" y="42"/>
                  </a:lnTo>
                  <a:lnTo>
                    <a:pt x="6" y="41"/>
                  </a:lnTo>
                  <a:lnTo>
                    <a:pt x="7" y="40"/>
                  </a:lnTo>
                  <a:lnTo>
                    <a:pt x="11" y="37"/>
                  </a:lnTo>
                  <a:lnTo>
                    <a:pt x="12" y="35"/>
                  </a:lnTo>
                  <a:lnTo>
                    <a:pt x="14" y="32"/>
                  </a:lnTo>
                  <a:lnTo>
                    <a:pt x="18" y="26"/>
                  </a:lnTo>
                  <a:lnTo>
                    <a:pt x="10" y="12"/>
                  </a:lnTo>
                  <a:lnTo>
                    <a:pt x="8" y="10"/>
                  </a:lnTo>
                  <a:lnTo>
                    <a:pt x="7" y="7"/>
                  </a:lnTo>
                  <a:lnTo>
                    <a:pt x="4" y="4"/>
                  </a:lnTo>
                  <a:lnTo>
                    <a:pt x="3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4" name="Group 663"/>
          <p:cNvGrpSpPr/>
          <p:nvPr/>
        </p:nvGrpSpPr>
        <p:grpSpPr>
          <a:xfrm>
            <a:off x="6116637" y="2971800"/>
            <a:ext cx="2189163" cy="1800224"/>
            <a:chOff x="5883275" y="3535363"/>
            <a:chExt cx="2189163" cy="1800224"/>
          </a:xfrm>
        </p:grpSpPr>
        <p:sp>
          <p:nvSpPr>
            <p:cNvPr id="427" name="Freeform 116"/>
            <p:cNvSpPr>
              <a:spLocks noEditPoints="1"/>
            </p:cNvSpPr>
            <p:nvPr/>
          </p:nvSpPr>
          <p:spPr bwMode="auto">
            <a:xfrm>
              <a:off x="6223000" y="3535363"/>
              <a:ext cx="1838325" cy="1651000"/>
            </a:xfrm>
            <a:custGeom>
              <a:avLst/>
              <a:gdLst/>
              <a:ahLst/>
              <a:cxnLst>
                <a:cxn ang="0">
                  <a:pos x="5" y="3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1155" y="5"/>
                </a:cxn>
                <a:cxn ang="0">
                  <a:pos x="1155" y="3"/>
                </a:cxn>
                <a:cxn ang="0">
                  <a:pos x="1153" y="3"/>
                </a:cxn>
                <a:cxn ang="0">
                  <a:pos x="1153" y="1038"/>
                </a:cxn>
                <a:cxn ang="0">
                  <a:pos x="1155" y="1038"/>
                </a:cxn>
                <a:cxn ang="0">
                  <a:pos x="1155" y="1035"/>
                </a:cxn>
                <a:cxn ang="0">
                  <a:pos x="2" y="1035"/>
                </a:cxn>
                <a:cxn ang="0">
                  <a:pos x="2" y="1038"/>
                </a:cxn>
                <a:cxn ang="0">
                  <a:pos x="5" y="1038"/>
                </a:cxn>
                <a:cxn ang="0">
                  <a:pos x="5" y="3"/>
                </a:cxn>
                <a:cxn ang="0">
                  <a:pos x="0" y="1038"/>
                </a:cxn>
                <a:cxn ang="0">
                  <a:pos x="0" y="1040"/>
                </a:cxn>
                <a:cxn ang="0">
                  <a:pos x="1158" y="1040"/>
                </a:cxn>
                <a:cxn ang="0">
                  <a:pos x="1158" y="0"/>
                </a:cxn>
                <a:cxn ang="0">
                  <a:pos x="0" y="0"/>
                </a:cxn>
                <a:cxn ang="0">
                  <a:pos x="0" y="3"/>
                </a:cxn>
                <a:cxn ang="0">
                  <a:pos x="0" y="1038"/>
                </a:cxn>
              </a:cxnLst>
              <a:rect l="0" t="0" r="r" b="b"/>
              <a:pathLst>
                <a:path w="1158" h="1040">
                  <a:moveTo>
                    <a:pt x="5" y="3"/>
                  </a:moveTo>
                  <a:lnTo>
                    <a:pt x="2" y="3"/>
                  </a:lnTo>
                  <a:lnTo>
                    <a:pt x="2" y="5"/>
                  </a:lnTo>
                  <a:lnTo>
                    <a:pt x="1155" y="5"/>
                  </a:lnTo>
                  <a:lnTo>
                    <a:pt x="1155" y="3"/>
                  </a:lnTo>
                  <a:lnTo>
                    <a:pt x="1153" y="3"/>
                  </a:lnTo>
                  <a:lnTo>
                    <a:pt x="1153" y="1038"/>
                  </a:lnTo>
                  <a:lnTo>
                    <a:pt x="1155" y="1038"/>
                  </a:lnTo>
                  <a:lnTo>
                    <a:pt x="1155" y="1035"/>
                  </a:lnTo>
                  <a:lnTo>
                    <a:pt x="2" y="1035"/>
                  </a:lnTo>
                  <a:lnTo>
                    <a:pt x="2" y="1038"/>
                  </a:lnTo>
                  <a:lnTo>
                    <a:pt x="5" y="1038"/>
                  </a:lnTo>
                  <a:lnTo>
                    <a:pt x="5" y="3"/>
                  </a:lnTo>
                  <a:close/>
                  <a:moveTo>
                    <a:pt x="0" y="1038"/>
                  </a:moveTo>
                  <a:lnTo>
                    <a:pt x="0" y="1040"/>
                  </a:lnTo>
                  <a:lnTo>
                    <a:pt x="1158" y="1040"/>
                  </a:lnTo>
                  <a:lnTo>
                    <a:pt x="1158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10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8" name="Line 117"/>
            <p:cNvSpPr>
              <a:spLocks noChangeShapeType="1"/>
            </p:cNvSpPr>
            <p:nvPr/>
          </p:nvSpPr>
          <p:spPr bwMode="auto">
            <a:xfrm flipV="1">
              <a:off x="6226175" y="3540125"/>
              <a:ext cx="1588" cy="1643062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9" name="Line 118"/>
            <p:cNvSpPr>
              <a:spLocks noChangeShapeType="1"/>
            </p:cNvSpPr>
            <p:nvPr/>
          </p:nvSpPr>
          <p:spPr bwMode="auto">
            <a:xfrm flipH="1">
              <a:off x="6226175" y="5065713"/>
              <a:ext cx="82550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0" name="Line 119"/>
            <p:cNvSpPr>
              <a:spLocks noChangeShapeType="1"/>
            </p:cNvSpPr>
            <p:nvPr/>
          </p:nvSpPr>
          <p:spPr bwMode="auto">
            <a:xfrm flipH="1">
              <a:off x="6226175" y="4948238"/>
              <a:ext cx="41275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1" name="Line 120"/>
            <p:cNvSpPr>
              <a:spLocks noChangeShapeType="1"/>
            </p:cNvSpPr>
            <p:nvPr/>
          </p:nvSpPr>
          <p:spPr bwMode="auto">
            <a:xfrm flipH="1">
              <a:off x="6226175" y="4830763"/>
              <a:ext cx="41275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2" name="Line 121"/>
            <p:cNvSpPr>
              <a:spLocks noChangeShapeType="1"/>
            </p:cNvSpPr>
            <p:nvPr/>
          </p:nvSpPr>
          <p:spPr bwMode="auto">
            <a:xfrm flipH="1">
              <a:off x="6226175" y="4713288"/>
              <a:ext cx="41275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3" name="Line 122"/>
            <p:cNvSpPr>
              <a:spLocks noChangeShapeType="1"/>
            </p:cNvSpPr>
            <p:nvPr/>
          </p:nvSpPr>
          <p:spPr bwMode="auto">
            <a:xfrm flipH="1">
              <a:off x="6226175" y="4595813"/>
              <a:ext cx="82550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4" name="Line 123"/>
            <p:cNvSpPr>
              <a:spLocks noChangeShapeType="1"/>
            </p:cNvSpPr>
            <p:nvPr/>
          </p:nvSpPr>
          <p:spPr bwMode="auto">
            <a:xfrm flipH="1">
              <a:off x="6226175" y="4479925"/>
              <a:ext cx="41275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5" name="Line 124"/>
            <p:cNvSpPr>
              <a:spLocks noChangeShapeType="1"/>
            </p:cNvSpPr>
            <p:nvPr/>
          </p:nvSpPr>
          <p:spPr bwMode="auto">
            <a:xfrm flipH="1">
              <a:off x="6226175" y="4360863"/>
              <a:ext cx="41275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6" name="Line 125"/>
            <p:cNvSpPr>
              <a:spLocks noChangeShapeType="1"/>
            </p:cNvSpPr>
            <p:nvPr/>
          </p:nvSpPr>
          <p:spPr bwMode="auto">
            <a:xfrm flipH="1">
              <a:off x="6226175" y="4243388"/>
              <a:ext cx="41275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7" name="Line 126"/>
            <p:cNvSpPr>
              <a:spLocks noChangeShapeType="1"/>
            </p:cNvSpPr>
            <p:nvPr/>
          </p:nvSpPr>
          <p:spPr bwMode="auto">
            <a:xfrm flipH="1">
              <a:off x="6226175" y="4127500"/>
              <a:ext cx="82550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8" name="Line 127"/>
            <p:cNvSpPr>
              <a:spLocks noChangeShapeType="1"/>
            </p:cNvSpPr>
            <p:nvPr/>
          </p:nvSpPr>
          <p:spPr bwMode="auto">
            <a:xfrm flipH="1">
              <a:off x="6226175" y="4008438"/>
              <a:ext cx="41275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9" name="Line 128"/>
            <p:cNvSpPr>
              <a:spLocks noChangeShapeType="1"/>
            </p:cNvSpPr>
            <p:nvPr/>
          </p:nvSpPr>
          <p:spPr bwMode="auto">
            <a:xfrm flipH="1">
              <a:off x="6226175" y="3892550"/>
              <a:ext cx="41275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0" name="Line 129"/>
            <p:cNvSpPr>
              <a:spLocks noChangeShapeType="1"/>
            </p:cNvSpPr>
            <p:nvPr/>
          </p:nvSpPr>
          <p:spPr bwMode="auto">
            <a:xfrm flipH="1">
              <a:off x="6226175" y="3775075"/>
              <a:ext cx="41275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1" name="Line 130"/>
            <p:cNvSpPr>
              <a:spLocks noChangeShapeType="1"/>
            </p:cNvSpPr>
            <p:nvPr/>
          </p:nvSpPr>
          <p:spPr bwMode="auto">
            <a:xfrm flipH="1">
              <a:off x="6226175" y="3657600"/>
              <a:ext cx="82550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2" name="Line 131"/>
            <p:cNvSpPr>
              <a:spLocks noChangeShapeType="1"/>
            </p:cNvSpPr>
            <p:nvPr/>
          </p:nvSpPr>
          <p:spPr bwMode="auto">
            <a:xfrm flipH="1">
              <a:off x="6226175" y="5065713"/>
              <a:ext cx="82550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3" name="Line 132"/>
            <p:cNvSpPr>
              <a:spLocks noChangeShapeType="1"/>
            </p:cNvSpPr>
            <p:nvPr/>
          </p:nvSpPr>
          <p:spPr bwMode="auto">
            <a:xfrm flipH="1">
              <a:off x="6226175" y="3657600"/>
              <a:ext cx="82550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4" name="Line 133"/>
            <p:cNvSpPr>
              <a:spLocks noChangeShapeType="1"/>
            </p:cNvSpPr>
            <p:nvPr/>
          </p:nvSpPr>
          <p:spPr bwMode="auto">
            <a:xfrm flipH="1">
              <a:off x="6226175" y="3540125"/>
              <a:ext cx="41275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5" name="Rectangle 134"/>
            <p:cNvSpPr>
              <a:spLocks noChangeArrowheads="1"/>
            </p:cNvSpPr>
            <p:nvPr/>
          </p:nvSpPr>
          <p:spPr bwMode="auto">
            <a:xfrm>
              <a:off x="5883275" y="5075238"/>
              <a:ext cx="38100" cy="1270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4" name="Freeform 135"/>
            <p:cNvSpPr>
              <a:spLocks noEditPoints="1"/>
            </p:cNvSpPr>
            <p:nvPr/>
          </p:nvSpPr>
          <p:spPr bwMode="auto">
            <a:xfrm>
              <a:off x="5930900" y="5018088"/>
              <a:ext cx="60325" cy="96837"/>
            </a:xfrm>
            <a:custGeom>
              <a:avLst/>
              <a:gdLst/>
              <a:ahLst/>
              <a:cxnLst>
                <a:cxn ang="0">
                  <a:pos x="38" y="30"/>
                </a:cxn>
                <a:cxn ang="0">
                  <a:pos x="37" y="38"/>
                </a:cxn>
                <a:cxn ang="0">
                  <a:pos x="35" y="47"/>
                </a:cxn>
                <a:cxn ang="0">
                  <a:pos x="34" y="49"/>
                </a:cxn>
                <a:cxn ang="0">
                  <a:pos x="33" y="51"/>
                </a:cxn>
                <a:cxn ang="0">
                  <a:pos x="31" y="54"/>
                </a:cxn>
                <a:cxn ang="0">
                  <a:pos x="29" y="56"/>
                </a:cxn>
                <a:cxn ang="0">
                  <a:pos x="27" y="58"/>
                </a:cxn>
                <a:cxn ang="0">
                  <a:pos x="26" y="59"/>
                </a:cxn>
                <a:cxn ang="0">
                  <a:pos x="24" y="60"/>
                </a:cxn>
                <a:cxn ang="0">
                  <a:pos x="23" y="60"/>
                </a:cxn>
                <a:cxn ang="0">
                  <a:pos x="21" y="60"/>
                </a:cxn>
                <a:cxn ang="0">
                  <a:pos x="20" y="61"/>
                </a:cxn>
                <a:cxn ang="0">
                  <a:pos x="16" y="61"/>
                </a:cxn>
                <a:cxn ang="0">
                  <a:pos x="13" y="60"/>
                </a:cxn>
                <a:cxn ang="0">
                  <a:pos x="11" y="59"/>
                </a:cxn>
                <a:cxn ang="0">
                  <a:pos x="7" y="55"/>
                </a:cxn>
                <a:cxn ang="0">
                  <a:pos x="4" y="50"/>
                </a:cxn>
                <a:cxn ang="0">
                  <a:pos x="1" y="45"/>
                </a:cxn>
                <a:cxn ang="0">
                  <a:pos x="0" y="38"/>
                </a:cxn>
                <a:cxn ang="0">
                  <a:pos x="0" y="31"/>
                </a:cxn>
                <a:cxn ang="0">
                  <a:pos x="0" y="22"/>
                </a:cxn>
                <a:cxn ang="0">
                  <a:pos x="3" y="14"/>
                </a:cxn>
                <a:cxn ang="0">
                  <a:pos x="5" y="8"/>
                </a:cxn>
                <a:cxn ang="0">
                  <a:pos x="9" y="3"/>
                </a:cxn>
                <a:cxn ang="0">
                  <a:pos x="13" y="0"/>
                </a:cxn>
                <a:cxn ang="0">
                  <a:pos x="18" y="0"/>
                </a:cxn>
                <a:cxn ang="0">
                  <a:pos x="23" y="0"/>
                </a:cxn>
                <a:cxn ang="0">
                  <a:pos x="28" y="3"/>
                </a:cxn>
                <a:cxn ang="0">
                  <a:pos x="32" y="7"/>
                </a:cxn>
                <a:cxn ang="0">
                  <a:pos x="35" y="13"/>
                </a:cxn>
                <a:cxn ang="0">
                  <a:pos x="37" y="21"/>
                </a:cxn>
                <a:cxn ang="0">
                  <a:pos x="38" y="30"/>
                </a:cxn>
                <a:cxn ang="0">
                  <a:pos x="24" y="30"/>
                </a:cxn>
                <a:cxn ang="0">
                  <a:pos x="24" y="9"/>
                </a:cxn>
                <a:cxn ang="0">
                  <a:pos x="24" y="7"/>
                </a:cxn>
                <a:cxn ang="0">
                  <a:pos x="23" y="5"/>
                </a:cxn>
                <a:cxn ang="0">
                  <a:pos x="21" y="4"/>
                </a:cxn>
                <a:cxn ang="0">
                  <a:pos x="20" y="3"/>
                </a:cxn>
                <a:cxn ang="0">
                  <a:pos x="20" y="3"/>
                </a:cxn>
                <a:cxn ang="0">
                  <a:pos x="16" y="3"/>
                </a:cxn>
                <a:cxn ang="0">
                  <a:pos x="15" y="3"/>
                </a:cxn>
                <a:cxn ang="0">
                  <a:pos x="14" y="5"/>
                </a:cxn>
                <a:cxn ang="0">
                  <a:pos x="13" y="7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3" y="18"/>
                </a:cxn>
                <a:cxn ang="0">
                  <a:pos x="12" y="25"/>
                </a:cxn>
                <a:cxn ang="0">
                  <a:pos x="12" y="43"/>
                </a:cxn>
                <a:cxn ang="0">
                  <a:pos x="13" y="49"/>
                </a:cxn>
                <a:cxn ang="0">
                  <a:pos x="13" y="53"/>
                </a:cxn>
                <a:cxn ang="0">
                  <a:pos x="15" y="56"/>
                </a:cxn>
                <a:cxn ang="0">
                  <a:pos x="15" y="57"/>
                </a:cxn>
                <a:cxn ang="0">
                  <a:pos x="17" y="58"/>
                </a:cxn>
                <a:cxn ang="0">
                  <a:pos x="20" y="58"/>
                </a:cxn>
                <a:cxn ang="0">
                  <a:pos x="21" y="58"/>
                </a:cxn>
                <a:cxn ang="0">
                  <a:pos x="22" y="57"/>
                </a:cxn>
                <a:cxn ang="0">
                  <a:pos x="22" y="56"/>
                </a:cxn>
                <a:cxn ang="0">
                  <a:pos x="23" y="55"/>
                </a:cxn>
                <a:cxn ang="0">
                  <a:pos x="23" y="54"/>
                </a:cxn>
                <a:cxn ang="0">
                  <a:pos x="24" y="51"/>
                </a:cxn>
                <a:cxn ang="0">
                  <a:pos x="24" y="49"/>
                </a:cxn>
                <a:cxn ang="0">
                  <a:pos x="24" y="30"/>
                </a:cxn>
              </a:cxnLst>
              <a:rect l="0" t="0" r="r" b="b"/>
              <a:pathLst>
                <a:path w="38" h="61">
                  <a:moveTo>
                    <a:pt x="38" y="30"/>
                  </a:moveTo>
                  <a:lnTo>
                    <a:pt x="37" y="38"/>
                  </a:lnTo>
                  <a:lnTo>
                    <a:pt x="35" y="47"/>
                  </a:lnTo>
                  <a:lnTo>
                    <a:pt x="34" y="49"/>
                  </a:lnTo>
                  <a:lnTo>
                    <a:pt x="33" y="51"/>
                  </a:lnTo>
                  <a:lnTo>
                    <a:pt x="31" y="54"/>
                  </a:lnTo>
                  <a:lnTo>
                    <a:pt x="29" y="56"/>
                  </a:lnTo>
                  <a:lnTo>
                    <a:pt x="27" y="58"/>
                  </a:lnTo>
                  <a:lnTo>
                    <a:pt x="26" y="59"/>
                  </a:lnTo>
                  <a:lnTo>
                    <a:pt x="24" y="60"/>
                  </a:lnTo>
                  <a:lnTo>
                    <a:pt x="23" y="60"/>
                  </a:lnTo>
                  <a:lnTo>
                    <a:pt x="21" y="60"/>
                  </a:lnTo>
                  <a:lnTo>
                    <a:pt x="20" y="61"/>
                  </a:lnTo>
                  <a:lnTo>
                    <a:pt x="16" y="61"/>
                  </a:lnTo>
                  <a:lnTo>
                    <a:pt x="13" y="60"/>
                  </a:lnTo>
                  <a:lnTo>
                    <a:pt x="11" y="59"/>
                  </a:lnTo>
                  <a:lnTo>
                    <a:pt x="7" y="55"/>
                  </a:lnTo>
                  <a:lnTo>
                    <a:pt x="4" y="50"/>
                  </a:lnTo>
                  <a:lnTo>
                    <a:pt x="1" y="45"/>
                  </a:lnTo>
                  <a:lnTo>
                    <a:pt x="0" y="38"/>
                  </a:lnTo>
                  <a:lnTo>
                    <a:pt x="0" y="31"/>
                  </a:lnTo>
                  <a:lnTo>
                    <a:pt x="0" y="22"/>
                  </a:lnTo>
                  <a:lnTo>
                    <a:pt x="3" y="14"/>
                  </a:lnTo>
                  <a:lnTo>
                    <a:pt x="5" y="8"/>
                  </a:lnTo>
                  <a:lnTo>
                    <a:pt x="9" y="3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3" y="0"/>
                  </a:lnTo>
                  <a:lnTo>
                    <a:pt x="28" y="3"/>
                  </a:lnTo>
                  <a:lnTo>
                    <a:pt x="32" y="7"/>
                  </a:lnTo>
                  <a:lnTo>
                    <a:pt x="35" y="13"/>
                  </a:lnTo>
                  <a:lnTo>
                    <a:pt x="37" y="21"/>
                  </a:lnTo>
                  <a:lnTo>
                    <a:pt x="38" y="30"/>
                  </a:lnTo>
                  <a:close/>
                  <a:moveTo>
                    <a:pt x="24" y="30"/>
                  </a:moveTo>
                  <a:lnTo>
                    <a:pt x="24" y="9"/>
                  </a:lnTo>
                  <a:lnTo>
                    <a:pt x="24" y="7"/>
                  </a:lnTo>
                  <a:lnTo>
                    <a:pt x="23" y="5"/>
                  </a:lnTo>
                  <a:lnTo>
                    <a:pt x="21" y="4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14" y="5"/>
                  </a:lnTo>
                  <a:lnTo>
                    <a:pt x="13" y="7"/>
                  </a:lnTo>
                  <a:lnTo>
                    <a:pt x="13" y="9"/>
                  </a:lnTo>
                  <a:lnTo>
                    <a:pt x="13" y="12"/>
                  </a:lnTo>
                  <a:lnTo>
                    <a:pt x="13" y="18"/>
                  </a:lnTo>
                  <a:lnTo>
                    <a:pt x="12" y="25"/>
                  </a:lnTo>
                  <a:lnTo>
                    <a:pt x="12" y="43"/>
                  </a:lnTo>
                  <a:lnTo>
                    <a:pt x="13" y="49"/>
                  </a:lnTo>
                  <a:lnTo>
                    <a:pt x="13" y="53"/>
                  </a:lnTo>
                  <a:lnTo>
                    <a:pt x="15" y="56"/>
                  </a:lnTo>
                  <a:lnTo>
                    <a:pt x="15" y="57"/>
                  </a:lnTo>
                  <a:lnTo>
                    <a:pt x="17" y="58"/>
                  </a:lnTo>
                  <a:lnTo>
                    <a:pt x="20" y="58"/>
                  </a:lnTo>
                  <a:lnTo>
                    <a:pt x="21" y="58"/>
                  </a:lnTo>
                  <a:lnTo>
                    <a:pt x="22" y="57"/>
                  </a:lnTo>
                  <a:lnTo>
                    <a:pt x="22" y="56"/>
                  </a:lnTo>
                  <a:lnTo>
                    <a:pt x="23" y="55"/>
                  </a:lnTo>
                  <a:lnTo>
                    <a:pt x="23" y="54"/>
                  </a:lnTo>
                  <a:lnTo>
                    <a:pt x="24" y="51"/>
                  </a:lnTo>
                  <a:lnTo>
                    <a:pt x="24" y="49"/>
                  </a:lnTo>
                  <a:lnTo>
                    <a:pt x="24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5" name="Freeform 136"/>
            <p:cNvSpPr>
              <a:spLocks/>
            </p:cNvSpPr>
            <p:nvPr/>
          </p:nvSpPr>
          <p:spPr bwMode="auto">
            <a:xfrm>
              <a:off x="6002338" y="50927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9" y="0"/>
                </a:cxn>
                <a:cxn ang="0">
                  <a:pos x="12" y="2"/>
                </a:cxn>
                <a:cxn ang="0">
                  <a:pos x="13" y="4"/>
                </a:cxn>
                <a:cxn ang="0">
                  <a:pos x="14" y="7"/>
                </a:cxn>
                <a:cxn ang="0">
                  <a:pos x="13" y="9"/>
                </a:cxn>
                <a:cxn ang="0">
                  <a:pos x="13" y="10"/>
                </a:cxn>
                <a:cxn ang="0">
                  <a:pos x="12" y="12"/>
                </a:cxn>
                <a:cxn ang="0">
                  <a:pos x="11" y="13"/>
                </a:cxn>
                <a:cxn ang="0">
                  <a:pos x="10" y="13"/>
                </a:cxn>
                <a:cxn ang="0">
                  <a:pos x="8" y="14"/>
                </a:cxn>
                <a:cxn ang="0">
                  <a:pos x="5" y="14"/>
                </a:cxn>
                <a:cxn ang="0">
                  <a:pos x="3" y="13"/>
                </a:cxn>
                <a:cxn ang="0">
                  <a:pos x="2" y="12"/>
                </a:cxn>
                <a:cxn ang="0">
                  <a:pos x="1" y="11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1" y="3"/>
                </a:cxn>
                <a:cxn ang="0">
                  <a:pos x="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9" y="0"/>
                  </a:lnTo>
                  <a:lnTo>
                    <a:pt x="12" y="2"/>
                  </a:lnTo>
                  <a:lnTo>
                    <a:pt x="13" y="4"/>
                  </a:lnTo>
                  <a:lnTo>
                    <a:pt x="14" y="7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2" y="12"/>
                  </a:lnTo>
                  <a:lnTo>
                    <a:pt x="11" y="13"/>
                  </a:lnTo>
                  <a:lnTo>
                    <a:pt x="10" y="13"/>
                  </a:lnTo>
                  <a:lnTo>
                    <a:pt x="8" y="14"/>
                  </a:lnTo>
                  <a:lnTo>
                    <a:pt x="5" y="14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1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3"/>
                  </a:lnTo>
                  <a:lnTo>
                    <a:pt x="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6" name="Freeform 137"/>
            <p:cNvSpPr>
              <a:spLocks noEditPoints="1"/>
            </p:cNvSpPr>
            <p:nvPr/>
          </p:nvSpPr>
          <p:spPr bwMode="auto">
            <a:xfrm>
              <a:off x="6035675" y="5018088"/>
              <a:ext cx="60325" cy="96837"/>
            </a:xfrm>
            <a:custGeom>
              <a:avLst/>
              <a:gdLst/>
              <a:ahLst/>
              <a:cxnLst>
                <a:cxn ang="0">
                  <a:pos x="38" y="30"/>
                </a:cxn>
                <a:cxn ang="0">
                  <a:pos x="37" y="38"/>
                </a:cxn>
                <a:cxn ang="0">
                  <a:pos x="35" y="47"/>
                </a:cxn>
                <a:cxn ang="0">
                  <a:pos x="35" y="49"/>
                </a:cxn>
                <a:cxn ang="0">
                  <a:pos x="34" y="51"/>
                </a:cxn>
                <a:cxn ang="0">
                  <a:pos x="31" y="54"/>
                </a:cxn>
                <a:cxn ang="0">
                  <a:pos x="30" y="56"/>
                </a:cxn>
                <a:cxn ang="0">
                  <a:pos x="27" y="58"/>
                </a:cxn>
                <a:cxn ang="0">
                  <a:pos x="26" y="59"/>
                </a:cxn>
                <a:cxn ang="0">
                  <a:pos x="25" y="60"/>
                </a:cxn>
                <a:cxn ang="0">
                  <a:pos x="23" y="60"/>
                </a:cxn>
                <a:cxn ang="0">
                  <a:pos x="22" y="60"/>
                </a:cxn>
                <a:cxn ang="0">
                  <a:pos x="20" y="61"/>
                </a:cxn>
                <a:cxn ang="0">
                  <a:pos x="17" y="61"/>
                </a:cxn>
                <a:cxn ang="0">
                  <a:pos x="13" y="60"/>
                </a:cxn>
                <a:cxn ang="0">
                  <a:pos x="11" y="59"/>
                </a:cxn>
                <a:cxn ang="0">
                  <a:pos x="7" y="55"/>
                </a:cxn>
                <a:cxn ang="0">
                  <a:pos x="4" y="50"/>
                </a:cxn>
                <a:cxn ang="0">
                  <a:pos x="2" y="45"/>
                </a:cxn>
                <a:cxn ang="0">
                  <a:pos x="1" y="38"/>
                </a:cxn>
                <a:cxn ang="0">
                  <a:pos x="0" y="31"/>
                </a:cxn>
                <a:cxn ang="0">
                  <a:pos x="1" y="22"/>
                </a:cxn>
                <a:cxn ang="0">
                  <a:pos x="3" y="14"/>
                </a:cxn>
                <a:cxn ang="0">
                  <a:pos x="6" y="8"/>
                </a:cxn>
                <a:cxn ang="0">
                  <a:pos x="9" y="3"/>
                </a:cxn>
                <a:cxn ang="0">
                  <a:pos x="14" y="0"/>
                </a:cxn>
                <a:cxn ang="0">
                  <a:pos x="19" y="0"/>
                </a:cxn>
                <a:cxn ang="0">
                  <a:pos x="24" y="0"/>
                </a:cxn>
                <a:cxn ang="0">
                  <a:pos x="29" y="3"/>
                </a:cxn>
                <a:cxn ang="0">
                  <a:pos x="32" y="7"/>
                </a:cxn>
                <a:cxn ang="0">
                  <a:pos x="35" y="13"/>
                </a:cxn>
                <a:cxn ang="0">
                  <a:pos x="37" y="21"/>
                </a:cxn>
                <a:cxn ang="0">
                  <a:pos x="38" y="30"/>
                </a:cxn>
                <a:cxn ang="0">
                  <a:pos x="25" y="30"/>
                </a:cxn>
                <a:cxn ang="0">
                  <a:pos x="25" y="9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2" y="4"/>
                </a:cxn>
                <a:cxn ang="0">
                  <a:pos x="21" y="3"/>
                </a:cxn>
                <a:cxn ang="0">
                  <a:pos x="20" y="3"/>
                </a:cxn>
                <a:cxn ang="0">
                  <a:pos x="17" y="3"/>
                </a:cxn>
                <a:cxn ang="0">
                  <a:pos x="16" y="3"/>
                </a:cxn>
                <a:cxn ang="0">
                  <a:pos x="15" y="4"/>
                </a:cxn>
                <a:cxn ang="0">
                  <a:pos x="14" y="5"/>
                </a:cxn>
                <a:cxn ang="0">
                  <a:pos x="14" y="7"/>
                </a:cxn>
                <a:cxn ang="0">
                  <a:pos x="14" y="9"/>
                </a:cxn>
                <a:cxn ang="0">
                  <a:pos x="13" y="12"/>
                </a:cxn>
                <a:cxn ang="0">
                  <a:pos x="13" y="49"/>
                </a:cxn>
                <a:cxn ang="0">
                  <a:pos x="14" y="53"/>
                </a:cxn>
                <a:cxn ang="0">
                  <a:pos x="15" y="56"/>
                </a:cxn>
                <a:cxn ang="0">
                  <a:pos x="17" y="58"/>
                </a:cxn>
                <a:cxn ang="0">
                  <a:pos x="18" y="58"/>
                </a:cxn>
                <a:cxn ang="0">
                  <a:pos x="20" y="58"/>
                </a:cxn>
                <a:cxn ang="0">
                  <a:pos x="21" y="58"/>
                </a:cxn>
                <a:cxn ang="0">
                  <a:pos x="22" y="57"/>
                </a:cxn>
                <a:cxn ang="0">
                  <a:pos x="22" y="56"/>
                </a:cxn>
                <a:cxn ang="0">
                  <a:pos x="23" y="55"/>
                </a:cxn>
                <a:cxn ang="0">
                  <a:pos x="24" y="54"/>
                </a:cxn>
                <a:cxn ang="0">
                  <a:pos x="25" y="53"/>
                </a:cxn>
                <a:cxn ang="0">
                  <a:pos x="25" y="49"/>
                </a:cxn>
                <a:cxn ang="0">
                  <a:pos x="25" y="30"/>
                </a:cxn>
              </a:cxnLst>
              <a:rect l="0" t="0" r="r" b="b"/>
              <a:pathLst>
                <a:path w="38" h="61">
                  <a:moveTo>
                    <a:pt x="38" y="30"/>
                  </a:moveTo>
                  <a:lnTo>
                    <a:pt x="37" y="38"/>
                  </a:lnTo>
                  <a:lnTo>
                    <a:pt x="35" y="47"/>
                  </a:lnTo>
                  <a:lnTo>
                    <a:pt x="35" y="49"/>
                  </a:lnTo>
                  <a:lnTo>
                    <a:pt x="34" y="51"/>
                  </a:lnTo>
                  <a:lnTo>
                    <a:pt x="31" y="54"/>
                  </a:lnTo>
                  <a:lnTo>
                    <a:pt x="30" y="56"/>
                  </a:lnTo>
                  <a:lnTo>
                    <a:pt x="27" y="58"/>
                  </a:lnTo>
                  <a:lnTo>
                    <a:pt x="26" y="59"/>
                  </a:lnTo>
                  <a:lnTo>
                    <a:pt x="25" y="60"/>
                  </a:lnTo>
                  <a:lnTo>
                    <a:pt x="23" y="60"/>
                  </a:lnTo>
                  <a:lnTo>
                    <a:pt x="22" y="60"/>
                  </a:lnTo>
                  <a:lnTo>
                    <a:pt x="20" y="61"/>
                  </a:lnTo>
                  <a:lnTo>
                    <a:pt x="17" y="61"/>
                  </a:lnTo>
                  <a:lnTo>
                    <a:pt x="13" y="60"/>
                  </a:lnTo>
                  <a:lnTo>
                    <a:pt x="11" y="59"/>
                  </a:lnTo>
                  <a:lnTo>
                    <a:pt x="7" y="55"/>
                  </a:lnTo>
                  <a:lnTo>
                    <a:pt x="4" y="50"/>
                  </a:lnTo>
                  <a:lnTo>
                    <a:pt x="2" y="45"/>
                  </a:lnTo>
                  <a:lnTo>
                    <a:pt x="1" y="38"/>
                  </a:lnTo>
                  <a:lnTo>
                    <a:pt x="0" y="31"/>
                  </a:lnTo>
                  <a:lnTo>
                    <a:pt x="1" y="22"/>
                  </a:lnTo>
                  <a:lnTo>
                    <a:pt x="3" y="14"/>
                  </a:lnTo>
                  <a:lnTo>
                    <a:pt x="6" y="8"/>
                  </a:lnTo>
                  <a:lnTo>
                    <a:pt x="9" y="3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9" y="3"/>
                  </a:lnTo>
                  <a:lnTo>
                    <a:pt x="32" y="7"/>
                  </a:lnTo>
                  <a:lnTo>
                    <a:pt x="35" y="13"/>
                  </a:lnTo>
                  <a:lnTo>
                    <a:pt x="37" y="21"/>
                  </a:lnTo>
                  <a:lnTo>
                    <a:pt x="38" y="30"/>
                  </a:lnTo>
                  <a:close/>
                  <a:moveTo>
                    <a:pt x="25" y="30"/>
                  </a:moveTo>
                  <a:lnTo>
                    <a:pt x="25" y="9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3" y="12"/>
                  </a:lnTo>
                  <a:lnTo>
                    <a:pt x="13" y="49"/>
                  </a:lnTo>
                  <a:lnTo>
                    <a:pt x="14" y="53"/>
                  </a:lnTo>
                  <a:lnTo>
                    <a:pt x="15" y="56"/>
                  </a:lnTo>
                  <a:lnTo>
                    <a:pt x="17" y="58"/>
                  </a:lnTo>
                  <a:lnTo>
                    <a:pt x="18" y="58"/>
                  </a:lnTo>
                  <a:lnTo>
                    <a:pt x="20" y="58"/>
                  </a:lnTo>
                  <a:lnTo>
                    <a:pt x="21" y="58"/>
                  </a:lnTo>
                  <a:lnTo>
                    <a:pt x="22" y="57"/>
                  </a:lnTo>
                  <a:lnTo>
                    <a:pt x="22" y="56"/>
                  </a:lnTo>
                  <a:lnTo>
                    <a:pt x="23" y="55"/>
                  </a:lnTo>
                  <a:lnTo>
                    <a:pt x="24" y="54"/>
                  </a:lnTo>
                  <a:lnTo>
                    <a:pt x="25" y="53"/>
                  </a:lnTo>
                  <a:lnTo>
                    <a:pt x="25" y="49"/>
                  </a:lnTo>
                  <a:lnTo>
                    <a:pt x="25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7" name="Freeform 138"/>
            <p:cNvSpPr>
              <a:spLocks/>
            </p:cNvSpPr>
            <p:nvPr/>
          </p:nvSpPr>
          <p:spPr bwMode="auto">
            <a:xfrm>
              <a:off x="6102350" y="5018088"/>
              <a:ext cx="61913" cy="95250"/>
            </a:xfrm>
            <a:custGeom>
              <a:avLst/>
              <a:gdLst/>
              <a:ahLst/>
              <a:cxnLst>
                <a:cxn ang="0">
                  <a:pos x="35" y="60"/>
                </a:cxn>
                <a:cxn ang="0">
                  <a:pos x="0" y="60"/>
                </a:cxn>
                <a:cxn ang="0">
                  <a:pos x="0" y="59"/>
                </a:cxn>
                <a:cxn ang="0">
                  <a:pos x="8" y="50"/>
                </a:cxn>
                <a:cxn ang="0">
                  <a:pos x="15" y="43"/>
                </a:cxn>
                <a:cxn ang="0">
                  <a:pos x="19" y="37"/>
                </a:cxn>
                <a:cxn ang="0">
                  <a:pos x="22" y="33"/>
                </a:cxn>
                <a:cxn ang="0">
                  <a:pos x="24" y="26"/>
                </a:cxn>
                <a:cxn ang="0">
                  <a:pos x="24" y="20"/>
                </a:cxn>
                <a:cxn ang="0">
                  <a:pos x="24" y="18"/>
                </a:cxn>
                <a:cxn ang="0">
                  <a:pos x="24" y="16"/>
                </a:cxn>
                <a:cxn ang="0">
                  <a:pos x="22" y="13"/>
                </a:cxn>
                <a:cxn ang="0">
                  <a:pos x="18" y="10"/>
                </a:cxn>
                <a:cxn ang="0">
                  <a:pos x="16" y="10"/>
                </a:cxn>
                <a:cxn ang="0">
                  <a:pos x="15" y="10"/>
                </a:cxn>
                <a:cxn ang="0">
                  <a:pos x="10" y="10"/>
                </a:cxn>
                <a:cxn ang="0">
                  <a:pos x="6" y="13"/>
                </a:cxn>
                <a:cxn ang="0">
                  <a:pos x="3" y="16"/>
                </a:cxn>
                <a:cxn ang="0">
                  <a:pos x="1" y="16"/>
                </a:cxn>
                <a:cxn ang="0">
                  <a:pos x="5" y="9"/>
                </a:cxn>
                <a:cxn ang="0">
                  <a:pos x="9" y="3"/>
                </a:cxn>
                <a:cxn ang="0">
                  <a:pos x="15" y="0"/>
                </a:cxn>
                <a:cxn ang="0">
                  <a:pos x="20" y="0"/>
                </a:cxn>
                <a:cxn ang="0">
                  <a:pos x="22" y="0"/>
                </a:cxn>
                <a:cxn ang="0">
                  <a:pos x="27" y="1"/>
                </a:cxn>
                <a:cxn ang="0">
                  <a:pos x="28" y="2"/>
                </a:cxn>
                <a:cxn ang="0">
                  <a:pos x="30" y="3"/>
                </a:cxn>
                <a:cxn ang="0">
                  <a:pos x="33" y="5"/>
                </a:cxn>
                <a:cxn ang="0">
                  <a:pos x="35" y="7"/>
                </a:cxn>
                <a:cxn ang="0">
                  <a:pos x="35" y="9"/>
                </a:cxn>
                <a:cxn ang="0">
                  <a:pos x="36" y="11"/>
                </a:cxn>
                <a:cxn ang="0">
                  <a:pos x="36" y="13"/>
                </a:cxn>
                <a:cxn ang="0">
                  <a:pos x="36" y="15"/>
                </a:cxn>
                <a:cxn ang="0">
                  <a:pos x="36" y="20"/>
                </a:cxn>
                <a:cxn ang="0">
                  <a:pos x="34" y="26"/>
                </a:cxn>
                <a:cxn ang="0">
                  <a:pos x="30" y="33"/>
                </a:cxn>
                <a:cxn ang="0">
                  <a:pos x="23" y="40"/>
                </a:cxn>
                <a:cxn ang="0">
                  <a:pos x="15" y="49"/>
                </a:cxn>
                <a:cxn ang="0">
                  <a:pos x="33" y="49"/>
                </a:cxn>
                <a:cxn ang="0">
                  <a:pos x="35" y="48"/>
                </a:cxn>
                <a:cxn ang="0">
                  <a:pos x="35" y="47"/>
                </a:cxn>
                <a:cxn ang="0">
                  <a:pos x="36" y="46"/>
                </a:cxn>
                <a:cxn ang="0">
                  <a:pos x="36" y="45"/>
                </a:cxn>
                <a:cxn ang="0">
                  <a:pos x="38" y="43"/>
                </a:cxn>
                <a:cxn ang="0">
                  <a:pos x="39" y="43"/>
                </a:cxn>
                <a:cxn ang="0">
                  <a:pos x="35" y="60"/>
                </a:cxn>
              </a:cxnLst>
              <a:rect l="0" t="0" r="r" b="b"/>
              <a:pathLst>
                <a:path w="39" h="60">
                  <a:moveTo>
                    <a:pt x="35" y="60"/>
                  </a:moveTo>
                  <a:lnTo>
                    <a:pt x="0" y="60"/>
                  </a:lnTo>
                  <a:lnTo>
                    <a:pt x="0" y="59"/>
                  </a:lnTo>
                  <a:lnTo>
                    <a:pt x="8" y="50"/>
                  </a:lnTo>
                  <a:lnTo>
                    <a:pt x="15" y="43"/>
                  </a:lnTo>
                  <a:lnTo>
                    <a:pt x="19" y="37"/>
                  </a:lnTo>
                  <a:lnTo>
                    <a:pt x="22" y="33"/>
                  </a:lnTo>
                  <a:lnTo>
                    <a:pt x="24" y="26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2" y="13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15" y="10"/>
                  </a:lnTo>
                  <a:lnTo>
                    <a:pt x="10" y="10"/>
                  </a:lnTo>
                  <a:lnTo>
                    <a:pt x="6" y="13"/>
                  </a:lnTo>
                  <a:lnTo>
                    <a:pt x="3" y="16"/>
                  </a:lnTo>
                  <a:lnTo>
                    <a:pt x="1" y="16"/>
                  </a:lnTo>
                  <a:lnTo>
                    <a:pt x="5" y="9"/>
                  </a:lnTo>
                  <a:lnTo>
                    <a:pt x="9" y="3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30" y="3"/>
                  </a:lnTo>
                  <a:lnTo>
                    <a:pt x="33" y="5"/>
                  </a:lnTo>
                  <a:lnTo>
                    <a:pt x="35" y="7"/>
                  </a:lnTo>
                  <a:lnTo>
                    <a:pt x="35" y="9"/>
                  </a:lnTo>
                  <a:lnTo>
                    <a:pt x="36" y="11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6" y="20"/>
                  </a:lnTo>
                  <a:lnTo>
                    <a:pt x="34" y="26"/>
                  </a:lnTo>
                  <a:lnTo>
                    <a:pt x="30" y="33"/>
                  </a:lnTo>
                  <a:lnTo>
                    <a:pt x="23" y="40"/>
                  </a:lnTo>
                  <a:lnTo>
                    <a:pt x="15" y="49"/>
                  </a:lnTo>
                  <a:lnTo>
                    <a:pt x="33" y="49"/>
                  </a:lnTo>
                  <a:lnTo>
                    <a:pt x="35" y="48"/>
                  </a:lnTo>
                  <a:lnTo>
                    <a:pt x="35" y="47"/>
                  </a:lnTo>
                  <a:lnTo>
                    <a:pt x="36" y="46"/>
                  </a:lnTo>
                  <a:lnTo>
                    <a:pt x="36" y="45"/>
                  </a:lnTo>
                  <a:lnTo>
                    <a:pt x="38" y="43"/>
                  </a:lnTo>
                  <a:lnTo>
                    <a:pt x="39" y="43"/>
                  </a:lnTo>
                  <a:lnTo>
                    <a:pt x="35" y="6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8" name="Freeform 139"/>
            <p:cNvSpPr>
              <a:spLocks noEditPoints="1"/>
            </p:cNvSpPr>
            <p:nvPr/>
          </p:nvSpPr>
          <p:spPr bwMode="auto">
            <a:xfrm>
              <a:off x="6105525" y="4549775"/>
              <a:ext cx="60325" cy="96837"/>
            </a:xfrm>
            <a:custGeom>
              <a:avLst/>
              <a:gdLst/>
              <a:ahLst/>
              <a:cxnLst>
                <a:cxn ang="0">
                  <a:pos x="38" y="30"/>
                </a:cxn>
                <a:cxn ang="0">
                  <a:pos x="38" y="38"/>
                </a:cxn>
                <a:cxn ang="0">
                  <a:pos x="36" y="46"/>
                </a:cxn>
                <a:cxn ang="0">
                  <a:pos x="35" y="49"/>
                </a:cxn>
                <a:cxn ang="0">
                  <a:pos x="34" y="51"/>
                </a:cxn>
                <a:cxn ang="0">
                  <a:pos x="32" y="54"/>
                </a:cxn>
                <a:cxn ang="0">
                  <a:pos x="28" y="57"/>
                </a:cxn>
                <a:cxn ang="0">
                  <a:pos x="26" y="58"/>
                </a:cxn>
                <a:cxn ang="0">
                  <a:pos x="25" y="60"/>
                </a:cxn>
                <a:cxn ang="0">
                  <a:pos x="23" y="60"/>
                </a:cxn>
                <a:cxn ang="0">
                  <a:pos x="22" y="60"/>
                </a:cxn>
                <a:cxn ang="0">
                  <a:pos x="21" y="61"/>
                </a:cxn>
                <a:cxn ang="0">
                  <a:pos x="17" y="61"/>
                </a:cxn>
                <a:cxn ang="0">
                  <a:pos x="14" y="60"/>
                </a:cxn>
                <a:cxn ang="0">
                  <a:pos x="11" y="58"/>
                </a:cxn>
                <a:cxn ang="0">
                  <a:pos x="8" y="55"/>
                </a:cxn>
                <a:cxn ang="0">
                  <a:pos x="4" y="50"/>
                </a:cxn>
                <a:cxn ang="0">
                  <a:pos x="2" y="45"/>
                </a:cxn>
                <a:cxn ang="0">
                  <a:pos x="1" y="38"/>
                </a:cxn>
                <a:cxn ang="0">
                  <a:pos x="0" y="31"/>
                </a:cxn>
                <a:cxn ang="0">
                  <a:pos x="1" y="22"/>
                </a:cxn>
                <a:cxn ang="0">
                  <a:pos x="3" y="13"/>
                </a:cxn>
                <a:cxn ang="0">
                  <a:pos x="6" y="7"/>
                </a:cxn>
                <a:cxn ang="0">
                  <a:pos x="10" y="3"/>
                </a:cxn>
                <a:cxn ang="0">
                  <a:pos x="14" y="0"/>
                </a:cxn>
                <a:cxn ang="0">
                  <a:pos x="19" y="0"/>
                </a:cxn>
                <a:cxn ang="0">
                  <a:pos x="25" y="0"/>
                </a:cxn>
                <a:cxn ang="0">
                  <a:pos x="29" y="3"/>
                </a:cxn>
                <a:cxn ang="0">
                  <a:pos x="33" y="7"/>
                </a:cxn>
                <a:cxn ang="0">
                  <a:pos x="36" y="12"/>
                </a:cxn>
                <a:cxn ang="0">
                  <a:pos x="38" y="21"/>
                </a:cxn>
                <a:cxn ang="0">
                  <a:pos x="38" y="30"/>
                </a:cxn>
                <a:cxn ang="0">
                  <a:pos x="25" y="30"/>
                </a:cxn>
                <a:cxn ang="0">
                  <a:pos x="25" y="9"/>
                </a:cxn>
                <a:cxn ang="0">
                  <a:pos x="25" y="7"/>
                </a:cxn>
                <a:cxn ang="0">
                  <a:pos x="24" y="5"/>
                </a:cxn>
                <a:cxn ang="0">
                  <a:pos x="22" y="4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6" y="4"/>
                </a:cxn>
                <a:cxn ang="0">
                  <a:pos x="15" y="5"/>
                </a:cxn>
                <a:cxn ang="0">
                  <a:pos x="15" y="7"/>
                </a:cxn>
                <a:cxn ang="0">
                  <a:pos x="14" y="8"/>
                </a:cxn>
                <a:cxn ang="0">
                  <a:pos x="14" y="12"/>
                </a:cxn>
                <a:cxn ang="0">
                  <a:pos x="14" y="49"/>
                </a:cxn>
                <a:cxn ang="0">
                  <a:pos x="14" y="52"/>
                </a:cxn>
                <a:cxn ang="0">
                  <a:pos x="15" y="56"/>
                </a:cxn>
                <a:cxn ang="0">
                  <a:pos x="17" y="57"/>
                </a:cxn>
                <a:cxn ang="0">
                  <a:pos x="19" y="58"/>
                </a:cxn>
                <a:cxn ang="0">
                  <a:pos x="20" y="58"/>
                </a:cxn>
                <a:cxn ang="0">
                  <a:pos x="21" y="57"/>
                </a:cxn>
                <a:cxn ang="0">
                  <a:pos x="21" y="57"/>
                </a:cxn>
                <a:cxn ang="0">
                  <a:pos x="22" y="57"/>
                </a:cxn>
                <a:cxn ang="0">
                  <a:pos x="22" y="56"/>
                </a:cxn>
                <a:cxn ang="0">
                  <a:pos x="23" y="55"/>
                </a:cxn>
                <a:cxn ang="0">
                  <a:pos x="25" y="54"/>
                </a:cxn>
                <a:cxn ang="0">
                  <a:pos x="25" y="52"/>
                </a:cxn>
                <a:cxn ang="0">
                  <a:pos x="25" y="49"/>
                </a:cxn>
                <a:cxn ang="0">
                  <a:pos x="25" y="30"/>
                </a:cxn>
              </a:cxnLst>
              <a:rect l="0" t="0" r="r" b="b"/>
              <a:pathLst>
                <a:path w="38" h="61">
                  <a:moveTo>
                    <a:pt x="38" y="30"/>
                  </a:moveTo>
                  <a:lnTo>
                    <a:pt x="38" y="38"/>
                  </a:lnTo>
                  <a:lnTo>
                    <a:pt x="36" y="46"/>
                  </a:lnTo>
                  <a:lnTo>
                    <a:pt x="35" y="49"/>
                  </a:lnTo>
                  <a:lnTo>
                    <a:pt x="34" y="51"/>
                  </a:lnTo>
                  <a:lnTo>
                    <a:pt x="32" y="54"/>
                  </a:lnTo>
                  <a:lnTo>
                    <a:pt x="28" y="57"/>
                  </a:lnTo>
                  <a:lnTo>
                    <a:pt x="26" y="58"/>
                  </a:lnTo>
                  <a:lnTo>
                    <a:pt x="25" y="60"/>
                  </a:lnTo>
                  <a:lnTo>
                    <a:pt x="23" y="60"/>
                  </a:lnTo>
                  <a:lnTo>
                    <a:pt x="22" y="60"/>
                  </a:lnTo>
                  <a:lnTo>
                    <a:pt x="21" y="61"/>
                  </a:lnTo>
                  <a:lnTo>
                    <a:pt x="17" y="61"/>
                  </a:lnTo>
                  <a:lnTo>
                    <a:pt x="14" y="60"/>
                  </a:lnTo>
                  <a:lnTo>
                    <a:pt x="11" y="58"/>
                  </a:lnTo>
                  <a:lnTo>
                    <a:pt x="8" y="55"/>
                  </a:lnTo>
                  <a:lnTo>
                    <a:pt x="4" y="50"/>
                  </a:lnTo>
                  <a:lnTo>
                    <a:pt x="2" y="45"/>
                  </a:lnTo>
                  <a:lnTo>
                    <a:pt x="1" y="38"/>
                  </a:lnTo>
                  <a:lnTo>
                    <a:pt x="0" y="31"/>
                  </a:lnTo>
                  <a:lnTo>
                    <a:pt x="1" y="22"/>
                  </a:lnTo>
                  <a:lnTo>
                    <a:pt x="3" y="13"/>
                  </a:lnTo>
                  <a:lnTo>
                    <a:pt x="6" y="7"/>
                  </a:lnTo>
                  <a:lnTo>
                    <a:pt x="10" y="3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9" y="3"/>
                  </a:lnTo>
                  <a:lnTo>
                    <a:pt x="33" y="7"/>
                  </a:lnTo>
                  <a:lnTo>
                    <a:pt x="36" y="12"/>
                  </a:lnTo>
                  <a:lnTo>
                    <a:pt x="38" y="21"/>
                  </a:lnTo>
                  <a:lnTo>
                    <a:pt x="38" y="30"/>
                  </a:lnTo>
                  <a:close/>
                  <a:moveTo>
                    <a:pt x="25" y="30"/>
                  </a:moveTo>
                  <a:lnTo>
                    <a:pt x="25" y="9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5" y="7"/>
                  </a:lnTo>
                  <a:lnTo>
                    <a:pt x="14" y="8"/>
                  </a:lnTo>
                  <a:lnTo>
                    <a:pt x="14" y="12"/>
                  </a:lnTo>
                  <a:lnTo>
                    <a:pt x="14" y="49"/>
                  </a:lnTo>
                  <a:lnTo>
                    <a:pt x="14" y="52"/>
                  </a:lnTo>
                  <a:lnTo>
                    <a:pt x="15" y="56"/>
                  </a:lnTo>
                  <a:lnTo>
                    <a:pt x="17" y="57"/>
                  </a:lnTo>
                  <a:lnTo>
                    <a:pt x="19" y="58"/>
                  </a:lnTo>
                  <a:lnTo>
                    <a:pt x="20" y="58"/>
                  </a:lnTo>
                  <a:lnTo>
                    <a:pt x="21" y="57"/>
                  </a:lnTo>
                  <a:lnTo>
                    <a:pt x="21" y="57"/>
                  </a:lnTo>
                  <a:lnTo>
                    <a:pt x="22" y="57"/>
                  </a:lnTo>
                  <a:lnTo>
                    <a:pt x="22" y="56"/>
                  </a:lnTo>
                  <a:lnTo>
                    <a:pt x="23" y="55"/>
                  </a:lnTo>
                  <a:lnTo>
                    <a:pt x="25" y="54"/>
                  </a:lnTo>
                  <a:lnTo>
                    <a:pt x="25" y="52"/>
                  </a:lnTo>
                  <a:lnTo>
                    <a:pt x="25" y="49"/>
                  </a:lnTo>
                  <a:lnTo>
                    <a:pt x="25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9" name="Freeform 140"/>
            <p:cNvSpPr>
              <a:spLocks noEditPoints="1"/>
            </p:cNvSpPr>
            <p:nvPr/>
          </p:nvSpPr>
          <p:spPr bwMode="auto">
            <a:xfrm>
              <a:off x="5930900" y="4079875"/>
              <a:ext cx="60325" cy="96837"/>
            </a:xfrm>
            <a:custGeom>
              <a:avLst/>
              <a:gdLst/>
              <a:ahLst/>
              <a:cxnLst>
                <a:cxn ang="0">
                  <a:pos x="38" y="31"/>
                </a:cxn>
                <a:cxn ang="0">
                  <a:pos x="37" y="39"/>
                </a:cxn>
                <a:cxn ang="0">
                  <a:pos x="35" y="47"/>
                </a:cxn>
                <a:cxn ang="0">
                  <a:pos x="34" y="49"/>
                </a:cxn>
                <a:cxn ang="0">
                  <a:pos x="33" y="51"/>
                </a:cxn>
                <a:cxn ang="0">
                  <a:pos x="31" y="55"/>
                </a:cxn>
                <a:cxn ang="0">
                  <a:pos x="28" y="58"/>
                </a:cxn>
                <a:cxn ang="0">
                  <a:pos x="26" y="59"/>
                </a:cxn>
                <a:cxn ang="0">
                  <a:pos x="24" y="60"/>
                </a:cxn>
                <a:cxn ang="0">
                  <a:pos x="23" y="61"/>
                </a:cxn>
                <a:cxn ang="0">
                  <a:pos x="22" y="61"/>
                </a:cxn>
                <a:cxn ang="0">
                  <a:pos x="20" y="61"/>
                </a:cxn>
                <a:cxn ang="0">
                  <a:pos x="16" y="61"/>
                </a:cxn>
                <a:cxn ang="0">
                  <a:pos x="13" y="60"/>
                </a:cxn>
                <a:cxn ang="0">
                  <a:pos x="11" y="59"/>
                </a:cxn>
                <a:cxn ang="0">
                  <a:pos x="7" y="55"/>
                </a:cxn>
                <a:cxn ang="0">
                  <a:pos x="4" y="51"/>
                </a:cxn>
                <a:cxn ang="0">
                  <a:pos x="1" y="45"/>
                </a:cxn>
                <a:cxn ang="0">
                  <a:pos x="0" y="38"/>
                </a:cxn>
                <a:cxn ang="0">
                  <a:pos x="0" y="32"/>
                </a:cxn>
                <a:cxn ang="0">
                  <a:pos x="0" y="22"/>
                </a:cxn>
                <a:cxn ang="0">
                  <a:pos x="3" y="14"/>
                </a:cxn>
                <a:cxn ang="0">
                  <a:pos x="5" y="8"/>
                </a:cxn>
                <a:cxn ang="0">
                  <a:pos x="9" y="4"/>
                </a:cxn>
                <a:cxn ang="0">
                  <a:pos x="13" y="1"/>
                </a:cxn>
                <a:cxn ang="0">
                  <a:pos x="18" y="0"/>
                </a:cxn>
                <a:cxn ang="0">
                  <a:pos x="24" y="1"/>
                </a:cxn>
                <a:cxn ang="0">
                  <a:pos x="28" y="4"/>
                </a:cxn>
                <a:cxn ang="0">
                  <a:pos x="32" y="8"/>
                </a:cxn>
                <a:cxn ang="0">
                  <a:pos x="35" y="13"/>
                </a:cxn>
                <a:cxn ang="0">
                  <a:pos x="37" y="22"/>
                </a:cxn>
                <a:cxn ang="0">
                  <a:pos x="38" y="31"/>
                </a:cxn>
                <a:cxn ang="0">
                  <a:pos x="24" y="31"/>
                </a:cxn>
                <a:cxn ang="0">
                  <a:pos x="24" y="10"/>
                </a:cxn>
                <a:cxn ang="0">
                  <a:pos x="24" y="8"/>
                </a:cxn>
                <a:cxn ang="0">
                  <a:pos x="23" y="6"/>
                </a:cxn>
                <a:cxn ang="0">
                  <a:pos x="22" y="5"/>
                </a:cxn>
                <a:cxn ang="0">
                  <a:pos x="21" y="4"/>
                </a:cxn>
                <a:cxn ang="0">
                  <a:pos x="20" y="3"/>
                </a:cxn>
                <a:cxn ang="0">
                  <a:pos x="16" y="3"/>
                </a:cxn>
                <a:cxn ang="0">
                  <a:pos x="16" y="4"/>
                </a:cxn>
                <a:cxn ang="0">
                  <a:pos x="15" y="5"/>
                </a:cxn>
                <a:cxn ang="0">
                  <a:pos x="14" y="6"/>
                </a:cxn>
                <a:cxn ang="0">
                  <a:pos x="14" y="8"/>
                </a:cxn>
                <a:cxn ang="0">
                  <a:pos x="13" y="9"/>
                </a:cxn>
                <a:cxn ang="0">
                  <a:pos x="13" y="13"/>
                </a:cxn>
                <a:cxn ang="0">
                  <a:pos x="13" y="49"/>
                </a:cxn>
                <a:cxn ang="0">
                  <a:pos x="13" y="53"/>
                </a:cxn>
                <a:cxn ang="0">
                  <a:pos x="15" y="56"/>
                </a:cxn>
                <a:cxn ang="0">
                  <a:pos x="16" y="58"/>
                </a:cxn>
                <a:cxn ang="0">
                  <a:pos x="18" y="59"/>
                </a:cxn>
                <a:cxn ang="0">
                  <a:pos x="19" y="59"/>
                </a:cxn>
                <a:cxn ang="0">
                  <a:pos x="20" y="58"/>
                </a:cxn>
                <a:cxn ang="0">
                  <a:pos x="21" y="58"/>
                </a:cxn>
                <a:cxn ang="0">
                  <a:pos x="22" y="58"/>
                </a:cxn>
                <a:cxn ang="0">
                  <a:pos x="22" y="56"/>
                </a:cxn>
                <a:cxn ang="0">
                  <a:pos x="23" y="56"/>
                </a:cxn>
                <a:cxn ang="0">
                  <a:pos x="24" y="55"/>
                </a:cxn>
                <a:cxn ang="0">
                  <a:pos x="24" y="53"/>
                </a:cxn>
                <a:cxn ang="0">
                  <a:pos x="24" y="49"/>
                </a:cxn>
                <a:cxn ang="0">
                  <a:pos x="24" y="31"/>
                </a:cxn>
              </a:cxnLst>
              <a:rect l="0" t="0" r="r" b="b"/>
              <a:pathLst>
                <a:path w="38" h="61">
                  <a:moveTo>
                    <a:pt x="38" y="31"/>
                  </a:moveTo>
                  <a:lnTo>
                    <a:pt x="37" y="39"/>
                  </a:lnTo>
                  <a:lnTo>
                    <a:pt x="35" y="47"/>
                  </a:lnTo>
                  <a:lnTo>
                    <a:pt x="34" y="49"/>
                  </a:lnTo>
                  <a:lnTo>
                    <a:pt x="33" y="51"/>
                  </a:lnTo>
                  <a:lnTo>
                    <a:pt x="31" y="55"/>
                  </a:lnTo>
                  <a:lnTo>
                    <a:pt x="28" y="58"/>
                  </a:lnTo>
                  <a:lnTo>
                    <a:pt x="26" y="59"/>
                  </a:lnTo>
                  <a:lnTo>
                    <a:pt x="24" y="60"/>
                  </a:lnTo>
                  <a:lnTo>
                    <a:pt x="23" y="61"/>
                  </a:lnTo>
                  <a:lnTo>
                    <a:pt x="22" y="61"/>
                  </a:lnTo>
                  <a:lnTo>
                    <a:pt x="20" y="61"/>
                  </a:lnTo>
                  <a:lnTo>
                    <a:pt x="16" y="61"/>
                  </a:lnTo>
                  <a:lnTo>
                    <a:pt x="13" y="60"/>
                  </a:lnTo>
                  <a:lnTo>
                    <a:pt x="11" y="59"/>
                  </a:lnTo>
                  <a:lnTo>
                    <a:pt x="7" y="55"/>
                  </a:lnTo>
                  <a:lnTo>
                    <a:pt x="4" y="51"/>
                  </a:lnTo>
                  <a:lnTo>
                    <a:pt x="1" y="45"/>
                  </a:lnTo>
                  <a:lnTo>
                    <a:pt x="0" y="38"/>
                  </a:lnTo>
                  <a:lnTo>
                    <a:pt x="0" y="32"/>
                  </a:lnTo>
                  <a:lnTo>
                    <a:pt x="0" y="22"/>
                  </a:lnTo>
                  <a:lnTo>
                    <a:pt x="3" y="14"/>
                  </a:lnTo>
                  <a:lnTo>
                    <a:pt x="5" y="8"/>
                  </a:lnTo>
                  <a:lnTo>
                    <a:pt x="9" y="4"/>
                  </a:lnTo>
                  <a:lnTo>
                    <a:pt x="13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8" y="4"/>
                  </a:lnTo>
                  <a:lnTo>
                    <a:pt x="32" y="8"/>
                  </a:lnTo>
                  <a:lnTo>
                    <a:pt x="35" y="13"/>
                  </a:lnTo>
                  <a:lnTo>
                    <a:pt x="37" y="22"/>
                  </a:lnTo>
                  <a:lnTo>
                    <a:pt x="38" y="31"/>
                  </a:lnTo>
                  <a:close/>
                  <a:moveTo>
                    <a:pt x="24" y="31"/>
                  </a:moveTo>
                  <a:lnTo>
                    <a:pt x="24" y="10"/>
                  </a:lnTo>
                  <a:lnTo>
                    <a:pt x="24" y="8"/>
                  </a:lnTo>
                  <a:lnTo>
                    <a:pt x="23" y="6"/>
                  </a:lnTo>
                  <a:lnTo>
                    <a:pt x="22" y="5"/>
                  </a:lnTo>
                  <a:lnTo>
                    <a:pt x="21" y="4"/>
                  </a:lnTo>
                  <a:lnTo>
                    <a:pt x="20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3" y="9"/>
                  </a:lnTo>
                  <a:lnTo>
                    <a:pt x="13" y="13"/>
                  </a:lnTo>
                  <a:lnTo>
                    <a:pt x="13" y="49"/>
                  </a:lnTo>
                  <a:lnTo>
                    <a:pt x="13" y="53"/>
                  </a:lnTo>
                  <a:lnTo>
                    <a:pt x="15" y="56"/>
                  </a:lnTo>
                  <a:lnTo>
                    <a:pt x="16" y="58"/>
                  </a:lnTo>
                  <a:lnTo>
                    <a:pt x="18" y="59"/>
                  </a:lnTo>
                  <a:lnTo>
                    <a:pt x="19" y="59"/>
                  </a:lnTo>
                  <a:lnTo>
                    <a:pt x="20" y="58"/>
                  </a:lnTo>
                  <a:lnTo>
                    <a:pt x="21" y="58"/>
                  </a:lnTo>
                  <a:lnTo>
                    <a:pt x="22" y="58"/>
                  </a:lnTo>
                  <a:lnTo>
                    <a:pt x="22" y="56"/>
                  </a:lnTo>
                  <a:lnTo>
                    <a:pt x="23" y="56"/>
                  </a:lnTo>
                  <a:lnTo>
                    <a:pt x="24" y="55"/>
                  </a:lnTo>
                  <a:lnTo>
                    <a:pt x="24" y="53"/>
                  </a:lnTo>
                  <a:lnTo>
                    <a:pt x="24" y="49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0" name="Freeform 141"/>
            <p:cNvSpPr>
              <a:spLocks/>
            </p:cNvSpPr>
            <p:nvPr/>
          </p:nvSpPr>
          <p:spPr bwMode="auto">
            <a:xfrm>
              <a:off x="6002338" y="4154488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" y="1"/>
                </a:cxn>
                <a:cxn ang="0">
                  <a:pos x="10" y="1"/>
                </a:cxn>
                <a:cxn ang="0">
                  <a:pos x="12" y="2"/>
                </a:cxn>
                <a:cxn ang="0">
                  <a:pos x="12" y="3"/>
                </a:cxn>
                <a:cxn ang="0">
                  <a:pos x="13" y="4"/>
                </a:cxn>
                <a:cxn ang="0">
                  <a:pos x="13" y="6"/>
                </a:cxn>
                <a:cxn ang="0">
                  <a:pos x="14" y="8"/>
                </a:cxn>
                <a:cxn ang="0">
                  <a:pos x="13" y="9"/>
                </a:cxn>
                <a:cxn ang="0">
                  <a:pos x="13" y="11"/>
                </a:cxn>
                <a:cxn ang="0">
                  <a:pos x="12" y="12"/>
                </a:cxn>
                <a:cxn ang="0">
                  <a:pos x="11" y="13"/>
                </a:cxn>
                <a:cxn ang="0">
                  <a:pos x="10" y="14"/>
                </a:cxn>
                <a:cxn ang="0">
                  <a:pos x="8" y="14"/>
                </a:cxn>
                <a:cxn ang="0">
                  <a:pos x="5" y="14"/>
                </a:cxn>
                <a:cxn ang="0">
                  <a:pos x="3" y="13"/>
                </a:cxn>
                <a:cxn ang="0">
                  <a:pos x="2" y="12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8" y="1"/>
                  </a:lnTo>
                  <a:lnTo>
                    <a:pt x="10" y="1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4" y="8"/>
                  </a:lnTo>
                  <a:lnTo>
                    <a:pt x="13" y="9"/>
                  </a:lnTo>
                  <a:lnTo>
                    <a:pt x="13" y="11"/>
                  </a:lnTo>
                  <a:lnTo>
                    <a:pt x="12" y="12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5" y="14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0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1" name="Freeform 142"/>
            <p:cNvSpPr>
              <a:spLocks noEditPoints="1"/>
            </p:cNvSpPr>
            <p:nvPr/>
          </p:nvSpPr>
          <p:spPr bwMode="auto">
            <a:xfrm>
              <a:off x="6035675" y="4079875"/>
              <a:ext cx="60325" cy="96837"/>
            </a:xfrm>
            <a:custGeom>
              <a:avLst/>
              <a:gdLst/>
              <a:ahLst/>
              <a:cxnLst>
                <a:cxn ang="0">
                  <a:pos x="37" y="39"/>
                </a:cxn>
                <a:cxn ang="0">
                  <a:pos x="35" y="49"/>
                </a:cxn>
                <a:cxn ang="0">
                  <a:pos x="33" y="53"/>
                </a:cxn>
                <a:cxn ang="0">
                  <a:pos x="26" y="59"/>
                </a:cxn>
                <a:cxn ang="0">
                  <a:pos x="23" y="61"/>
                </a:cxn>
                <a:cxn ang="0">
                  <a:pos x="20" y="61"/>
                </a:cxn>
                <a:cxn ang="0">
                  <a:pos x="13" y="60"/>
                </a:cxn>
                <a:cxn ang="0">
                  <a:pos x="9" y="58"/>
                </a:cxn>
                <a:cxn ang="0">
                  <a:pos x="6" y="53"/>
                </a:cxn>
                <a:cxn ang="0">
                  <a:pos x="3" y="48"/>
                </a:cxn>
                <a:cxn ang="0">
                  <a:pos x="1" y="38"/>
                </a:cxn>
                <a:cxn ang="0">
                  <a:pos x="1" y="22"/>
                </a:cxn>
                <a:cxn ang="0">
                  <a:pos x="6" y="8"/>
                </a:cxn>
                <a:cxn ang="0">
                  <a:pos x="14" y="1"/>
                </a:cxn>
                <a:cxn ang="0">
                  <a:pos x="24" y="1"/>
                </a:cxn>
                <a:cxn ang="0">
                  <a:pos x="32" y="8"/>
                </a:cxn>
                <a:cxn ang="0">
                  <a:pos x="37" y="22"/>
                </a:cxn>
                <a:cxn ang="0">
                  <a:pos x="25" y="31"/>
                </a:cxn>
                <a:cxn ang="0">
                  <a:pos x="25" y="10"/>
                </a:cxn>
                <a:cxn ang="0">
                  <a:pos x="24" y="6"/>
                </a:cxn>
                <a:cxn ang="0">
                  <a:pos x="21" y="4"/>
                </a:cxn>
                <a:cxn ang="0">
                  <a:pos x="20" y="3"/>
                </a:cxn>
                <a:cxn ang="0">
                  <a:pos x="16" y="4"/>
                </a:cxn>
                <a:cxn ang="0">
                  <a:pos x="14" y="6"/>
                </a:cxn>
                <a:cxn ang="0">
                  <a:pos x="14" y="9"/>
                </a:cxn>
                <a:cxn ang="0">
                  <a:pos x="13" y="49"/>
                </a:cxn>
                <a:cxn ang="0">
                  <a:pos x="15" y="56"/>
                </a:cxn>
                <a:cxn ang="0">
                  <a:pos x="18" y="59"/>
                </a:cxn>
                <a:cxn ang="0">
                  <a:pos x="20" y="58"/>
                </a:cxn>
                <a:cxn ang="0">
                  <a:pos x="22" y="58"/>
                </a:cxn>
                <a:cxn ang="0">
                  <a:pos x="24" y="55"/>
                </a:cxn>
                <a:cxn ang="0">
                  <a:pos x="25" y="49"/>
                </a:cxn>
              </a:cxnLst>
              <a:rect l="0" t="0" r="r" b="b"/>
              <a:pathLst>
                <a:path w="38" h="61">
                  <a:moveTo>
                    <a:pt x="38" y="31"/>
                  </a:moveTo>
                  <a:lnTo>
                    <a:pt x="37" y="39"/>
                  </a:lnTo>
                  <a:lnTo>
                    <a:pt x="35" y="47"/>
                  </a:lnTo>
                  <a:lnTo>
                    <a:pt x="35" y="49"/>
                  </a:lnTo>
                  <a:lnTo>
                    <a:pt x="34" y="51"/>
                  </a:lnTo>
                  <a:lnTo>
                    <a:pt x="33" y="53"/>
                  </a:lnTo>
                  <a:lnTo>
                    <a:pt x="28" y="58"/>
                  </a:lnTo>
                  <a:lnTo>
                    <a:pt x="26" y="59"/>
                  </a:lnTo>
                  <a:lnTo>
                    <a:pt x="25" y="60"/>
                  </a:lnTo>
                  <a:lnTo>
                    <a:pt x="23" y="61"/>
                  </a:lnTo>
                  <a:lnTo>
                    <a:pt x="22" y="61"/>
                  </a:lnTo>
                  <a:lnTo>
                    <a:pt x="20" y="61"/>
                  </a:lnTo>
                  <a:lnTo>
                    <a:pt x="17" y="61"/>
                  </a:lnTo>
                  <a:lnTo>
                    <a:pt x="13" y="60"/>
                  </a:lnTo>
                  <a:lnTo>
                    <a:pt x="11" y="59"/>
                  </a:lnTo>
                  <a:lnTo>
                    <a:pt x="9" y="58"/>
                  </a:lnTo>
                  <a:lnTo>
                    <a:pt x="8" y="55"/>
                  </a:lnTo>
                  <a:lnTo>
                    <a:pt x="6" y="53"/>
                  </a:lnTo>
                  <a:lnTo>
                    <a:pt x="4" y="51"/>
                  </a:lnTo>
                  <a:lnTo>
                    <a:pt x="3" y="48"/>
                  </a:lnTo>
                  <a:lnTo>
                    <a:pt x="2" y="45"/>
                  </a:lnTo>
                  <a:lnTo>
                    <a:pt x="1" y="38"/>
                  </a:lnTo>
                  <a:lnTo>
                    <a:pt x="0" y="32"/>
                  </a:lnTo>
                  <a:lnTo>
                    <a:pt x="1" y="22"/>
                  </a:lnTo>
                  <a:lnTo>
                    <a:pt x="3" y="14"/>
                  </a:lnTo>
                  <a:lnTo>
                    <a:pt x="6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29" y="4"/>
                  </a:lnTo>
                  <a:lnTo>
                    <a:pt x="32" y="8"/>
                  </a:lnTo>
                  <a:lnTo>
                    <a:pt x="35" y="13"/>
                  </a:lnTo>
                  <a:lnTo>
                    <a:pt x="37" y="22"/>
                  </a:lnTo>
                  <a:lnTo>
                    <a:pt x="38" y="31"/>
                  </a:lnTo>
                  <a:close/>
                  <a:moveTo>
                    <a:pt x="25" y="31"/>
                  </a:moveTo>
                  <a:lnTo>
                    <a:pt x="25" y="13"/>
                  </a:lnTo>
                  <a:lnTo>
                    <a:pt x="25" y="10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3" y="5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0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4" y="9"/>
                  </a:lnTo>
                  <a:lnTo>
                    <a:pt x="13" y="13"/>
                  </a:lnTo>
                  <a:lnTo>
                    <a:pt x="13" y="49"/>
                  </a:lnTo>
                  <a:lnTo>
                    <a:pt x="14" y="53"/>
                  </a:lnTo>
                  <a:lnTo>
                    <a:pt x="15" y="56"/>
                  </a:lnTo>
                  <a:lnTo>
                    <a:pt x="16" y="58"/>
                  </a:lnTo>
                  <a:lnTo>
                    <a:pt x="18" y="59"/>
                  </a:lnTo>
                  <a:lnTo>
                    <a:pt x="20" y="59"/>
                  </a:lnTo>
                  <a:lnTo>
                    <a:pt x="20" y="58"/>
                  </a:lnTo>
                  <a:lnTo>
                    <a:pt x="21" y="58"/>
                  </a:lnTo>
                  <a:lnTo>
                    <a:pt x="22" y="58"/>
                  </a:lnTo>
                  <a:lnTo>
                    <a:pt x="23" y="56"/>
                  </a:lnTo>
                  <a:lnTo>
                    <a:pt x="24" y="55"/>
                  </a:lnTo>
                  <a:lnTo>
                    <a:pt x="25" y="52"/>
                  </a:lnTo>
                  <a:lnTo>
                    <a:pt x="25" y="49"/>
                  </a:lnTo>
                  <a:lnTo>
                    <a:pt x="25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2" name="Freeform 143"/>
            <p:cNvSpPr>
              <a:spLocks/>
            </p:cNvSpPr>
            <p:nvPr/>
          </p:nvSpPr>
          <p:spPr bwMode="auto">
            <a:xfrm>
              <a:off x="6103938" y="4079875"/>
              <a:ext cx="60325" cy="95250"/>
            </a:xfrm>
            <a:custGeom>
              <a:avLst/>
              <a:gdLst/>
              <a:ahLst/>
              <a:cxnLst>
                <a:cxn ang="0">
                  <a:pos x="34" y="60"/>
                </a:cxn>
                <a:cxn ang="0">
                  <a:pos x="0" y="60"/>
                </a:cxn>
                <a:cxn ang="0">
                  <a:pos x="0" y="59"/>
                </a:cxn>
                <a:cxn ang="0">
                  <a:pos x="7" y="50"/>
                </a:cxn>
                <a:cxn ang="0">
                  <a:pos x="14" y="43"/>
                </a:cxn>
                <a:cxn ang="0">
                  <a:pos x="18" y="38"/>
                </a:cxn>
                <a:cxn ang="0">
                  <a:pos x="21" y="33"/>
                </a:cxn>
                <a:cxn ang="0">
                  <a:pos x="23" y="27"/>
                </a:cxn>
                <a:cxn ang="0">
                  <a:pos x="23" y="21"/>
                </a:cxn>
                <a:cxn ang="0">
                  <a:pos x="23" y="19"/>
                </a:cxn>
                <a:cxn ang="0">
                  <a:pos x="23" y="16"/>
                </a:cxn>
                <a:cxn ang="0">
                  <a:pos x="21" y="13"/>
                </a:cxn>
                <a:cxn ang="0">
                  <a:pos x="17" y="11"/>
                </a:cxn>
                <a:cxn ang="0">
                  <a:pos x="16" y="10"/>
                </a:cxn>
                <a:cxn ang="0">
                  <a:pos x="14" y="10"/>
                </a:cxn>
                <a:cxn ang="0">
                  <a:pos x="9" y="11"/>
                </a:cxn>
                <a:cxn ang="0">
                  <a:pos x="5" y="13"/>
                </a:cxn>
                <a:cxn ang="0">
                  <a:pos x="3" y="17"/>
                </a:cxn>
                <a:cxn ang="0">
                  <a:pos x="0" y="17"/>
                </a:cxn>
                <a:cxn ang="0">
                  <a:pos x="4" y="9"/>
                </a:cxn>
                <a:cxn ang="0">
                  <a:pos x="8" y="4"/>
                </a:cxn>
                <a:cxn ang="0">
                  <a:pos x="14" y="1"/>
                </a:cxn>
                <a:cxn ang="0">
                  <a:pos x="19" y="0"/>
                </a:cxn>
                <a:cxn ang="0">
                  <a:pos x="21" y="0"/>
                </a:cxn>
                <a:cxn ang="0">
                  <a:pos x="26" y="2"/>
                </a:cxn>
                <a:cxn ang="0">
                  <a:pos x="27" y="2"/>
                </a:cxn>
                <a:cxn ang="0">
                  <a:pos x="30" y="4"/>
                </a:cxn>
                <a:cxn ang="0">
                  <a:pos x="32" y="6"/>
                </a:cxn>
                <a:cxn ang="0">
                  <a:pos x="34" y="8"/>
                </a:cxn>
                <a:cxn ang="0">
                  <a:pos x="34" y="10"/>
                </a:cxn>
                <a:cxn ang="0">
                  <a:pos x="35" y="11"/>
                </a:cxn>
                <a:cxn ang="0">
                  <a:pos x="35" y="14"/>
                </a:cxn>
                <a:cxn ang="0">
                  <a:pos x="35" y="15"/>
                </a:cxn>
                <a:cxn ang="0">
                  <a:pos x="35" y="21"/>
                </a:cxn>
                <a:cxn ang="0">
                  <a:pos x="33" y="27"/>
                </a:cxn>
                <a:cxn ang="0">
                  <a:pos x="29" y="33"/>
                </a:cxn>
                <a:cxn ang="0">
                  <a:pos x="22" y="40"/>
                </a:cxn>
                <a:cxn ang="0">
                  <a:pos x="14" y="49"/>
                </a:cxn>
                <a:cxn ang="0">
                  <a:pos x="32" y="49"/>
                </a:cxn>
                <a:cxn ang="0">
                  <a:pos x="34" y="48"/>
                </a:cxn>
                <a:cxn ang="0">
                  <a:pos x="34" y="47"/>
                </a:cxn>
                <a:cxn ang="0">
                  <a:pos x="35" y="47"/>
                </a:cxn>
                <a:cxn ang="0">
                  <a:pos x="35" y="45"/>
                </a:cxn>
                <a:cxn ang="0">
                  <a:pos x="37" y="44"/>
                </a:cxn>
                <a:cxn ang="0">
                  <a:pos x="38" y="44"/>
                </a:cxn>
                <a:cxn ang="0">
                  <a:pos x="34" y="60"/>
                </a:cxn>
              </a:cxnLst>
              <a:rect l="0" t="0" r="r" b="b"/>
              <a:pathLst>
                <a:path w="38" h="60">
                  <a:moveTo>
                    <a:pt x="34" y="60"/>
                  </a:moveTo>
                  <a:lnTo>
                    <a:pt x="0" y="60"/>
                  </a:lnTo>
                  <a:lnTo>
                    <a:pt x="0" y="59"/>
                  </a:lnTo>
                  <a:lnTo>
                    <a:pt x="7" y="50"/>
                  </a:lnTo>
                  <a:lnTo>
                    <a:pt x="14" y="43"/>
                  </a:lnTo>
                  <a:lnTo>
                    <a:pt x="18" y="38"/>
                  </a:lnTo>
                  <a:lnTo>
                    <a:pt x="21" y="33"/>
                  </a:lnTo>
                  <a:lnTo>
                    <a:pt x="23" y="27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3" y="16"/>
                  </a:lnTo>
                  <a:lnTo>
                    <a:pt x="21" y="13"/>
                  </a:lnTo>
                  <a:lnTo>
                    <a:pt x="17" y="11"/>
                  </a:lnTo>
                  <a:lnTo>
                    <a:pt x="16" y="10"/>
                  </a:lnTo>
                  <a:lnTo>
                    <a:pt x="14" y="10"/>
                  </a:lnTo>
                  <a:lnTo>
                    <a:pt x="9" y="11"/>
                  </a:lnTo>
                  <a:lnTo>
                    <a:pt x="5" y="13"/>
                  </a:lnTo>
                  <a:lnTo>
                    <a:pt x="3" y="17"/>
                  </a:lnTo>
                  <a:lnTo>
                    <a:pt x="0" y="17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30" y="4"/>
                  </a:lnTo>
                  <a:lnTo>
                    <a:pt x="32" y="6"/>
                  </a:lnTo>
                  <a:lnTo>
                    <a:pt x="34" y="8"/>
                  </a:lnTo>
                  <a:lnTo>
                    <a:pt x="34" y="10"/>
                  </a:lnTo>
                  <a:lnTo>
                    <a:pt x="35" y="11"/>
                  </a:lnTo>
                  <a:lnTo>
                    <a:pt x="35" y="14"/>
                  </a:lnTo>
                  <a:lnTo>
                    <a:pt x="35" y="15"/>
                  </a:lnTo>
                  <a:lnTo>
                    <a:pt x="35" y="21"/>
                  </a:lnTo>
                  <a:lnTo>
                    <a:pt x="33" y="27"/>
                  </a:lnTo>
                  <a:lnTo>
                    <a:pt x="29" y="33"/>
                  </a:lnTo>
                  <a:lnTo>
                    <a:pt x="22" y="40"/>
                  </a:lnTo>
                  <a:lnTo>
                    <a:pt x="14" y="49"/>
                  </a:lnTo>
                  <a:lnTo>
                    <a:pt x="32" y="49"/>
                  </a:lnTo>
                  <a:lnTo>
                    <a:pt x="34" y="48"/>
                  </a:lnTo>
                  <a:lnTo>
                    <a:pt x="34" y="47"/>
                  </a:lnTo>
                  <a:lnTo>
                    <a:pt x="35" y="47"/>
                  </a:lnTo>
                  <a:lnTo>
                    <a:pt x="35" y="45"/>
                  </a:lnTo>
                  <a:lnTo>
                    <a:pt x="37" y="44"/>
                  </a:lnTo>
                  <a:lnTo>
                    <a:pt x="38" y="44"/>
                  </a:lnTo>
                  <a:lnTo>
                    <a:pt x="34" y="6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3" name="Freeform 144"/>
            <p:cNvSpPr>
              <a:spLocks noEditPoints="1"/>
            </p:cNvSpPr>
            <p:nvPr/>
          </p:nvSpPr>
          <p:spPr bwMode="auto">
            <a:xfrm>
              <a:off x="5930900" y="3609975"/>
              <a:ext cx="60325" cy="96837"/>
            </a:xfrm>
            <a:custGeom>
              <a:avLst/>
              <a:gdLst/>
              <a:ahLst/>
              <a:cxnLst>
                <a:cxn ang="0">
                  <a:pos x="38" y="30"/>
                </a:cxn>
                <a:cxn ang="0">
                  <a:pos x="37" y="38"/>
                </a:cxn>
                <a:cxn ang="0">
                  <a:pos x="35" y="47"/>
                </a:cxn>
                <a:cxn ang="0">
                  <a:pos x="34" y="49"/>
                </a:cxn>
                <a:cxn ang="0">
                  <a:pos x="33" y="51"/>
                </a:cxn>
                <a:cxn ang="0">
                  <a:pos x="31" y="54"/>
                </a:cxn>
                <a:cxn ang="0">
                  <a:pos x="28" y="58"/>
                </a:cxn>
                <a:cxn ang="0">
                  <a:pos x="26" y="59"/>
                </a:cxn>
                <a:cxn ang="0">
                  <a:pos x="24" y="60"/>
                </a:cxn>
                <a:cxn ang="0">
                  <a:pos x="23" y="60"/>
                </a:cxn>
                <a:cxn ang="0">
                  <a:pos x="22" y="60"/>
                </a:cxn>
                <a:cxn ang="0">
                  <a:pos x="20" y="61"/>
                </a:cxn>
                <a:cxn ang="0">
                  <a:pos x="16" y="61"/>
                </a:cxn>
                <a:cxn ang="0">
                  <a:pos x="13" y="60"/>
                </a:cxn>
                <a:cxn ang="0">
                  <a:pos x="11" y="59"/>
                </a:cxn>
                <a:cxn ang="0">
                  <a:pos x="7" y="55"/>
                </a:cxn>
                <a:cxn ang="0">
                  <a:pos x="4" y="51"/>
                </a:cxn>
                <a:cxn ang="0">
                  <a:pos x="1" y="45"/>
                </a:cxn>
                <a:cxn ang="0">
                  <a:pos x="0" y="38"/>
                </a:cxn>
                <a:cxn ang="0">
                  <a:pos x="0" y="31"/>
                </a:cxn>
                <a:cxn ang="0">
                  <a:pos x="0" y="22"/>
                </a:cxn>
                <a:cxn ang="0">
                  <a:pos x="3" y="14"/>
                </a:cxn>
                <a:cxn ang="0">
                  <a:pos x="5" y="8"/>
                </a:cxn>
                <a:cxn ang="0">
                  <a:pos x="9" y="3"/>
                </a:cxn>
                <a:cxn ang="0">
                  <a:pos x="13" y="1"/>
                </a:cxn>
                <a:cxn ang="0">
                  <a:pos x="18" y="0"/>
                </a:cxn>
                <a:cxn ang="0">
                  <a:pos x="24" y="1"/>
                </a:cxn>
                <a:cxn ang="0">
                  <a:pos x="28" y="3"/>
                </a:cxn>
                <a:cxn ang="0">
                  <a:pos x="32" y="7"/>
                </a:cxn>
                <a:cxn ang="0">
                  <a:pos x="35" y="13"/>
                </a:cxn>
                <a:cxn ang="0">
                  <a:pos x="37" y="21"/>
                </a:cxn>
                <a:cxn ang="0">
                  <a:pos x="38" y="30"/>
                </a:cxn>
                <a:cxn ang="0">
                  <a:pos x="24" y="30"/>
                </a:cxn>
                <a:cxn ang="0">
                  <a:pos x="24" y="9"/>
                </a:cxn>
                <a:cxn ang="0">
                  <a:pos x="24" y="7"/>
                </a:cxn>
                <a:cxn ang="0">
                  <a:pos x="23" y="6"/>
                </a:cxn>
                <a:cxn ang="0">
                  <a:pos x="22" y="4"/>
                </a:cxn>
                <a:cxn ang="0">
                  <a:pos x="21" y="3"/>
                </a:cxn>
                <a:cxn ang="0">
                  <a:pos x="20" y="3"/>
                </a:cxn>
                <a:cxn ang="0">
                  <a:pos x="16" y="3"/>
                </a:cxn>
                <a:cxn ang="0">
                  <a:pos x="16" y="3"/>
                </a:cxn>
                <a:cxn ang="0">
                  <a:pos x="15" y="4"/>
                </a:cxn>
                <a:cxn ang="0">
                  <a:pos x="14" y="6"/>
                </a:cxn>
                <a:cxn ang="0">
                  <a:pos x="14" y="7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3" y="49"/>
                </a:cxn>
                <a:cxn ang="0">
                  <a:pos x="13" y="53"/>
                </a:cxn>
                <a:cxn ang="0">
                  <a:pos x="15" y="56"/>
                </a:cxn>
                <a:cxn ang="0">
                  <a:pos x="16" y="58"/>
                </a:cxn>
                <a:cxn ang="0">
                  <a:pos x="18" y="58"/>
                </a:cxn>
                <a:cxn ang="0">
                  <a:pos x="19" y="58"/>
                </a:cxn>
                <a:cxn ang="0">
                  <a:pos x="20" y="58"/>
                </a:cxn>
                <a:cxn ang="0">
                  <a:pos x="21" y="58"/>
                </a:cxn>
                <a:cxn ang="0">
                  <a:pos x="22" y="57"/>
                </a:cxn>
                <a:cxn ang="0">
                  <a:pos x="22" y="56"/>
                </a:cxn>
                <a:cxn ang="0">
                  <a:pos x="23" y="56"/>
                </a:cxn>
                <a:cxn ang="0">
                  <a:pos x="24" y="54"/>
                </a:cxn>
                <a:cxn ang="0">
                  <a:pos x="24" y="53"/>
                </a:cxn>
                <a:cxn ang="0">
                  <a:pos x="24" y="49"/>
                </a:cxn>
                <a:cxn ang="0">
                  <a:pos x="24" y="30"/>
                </a:cxn>
              </a:cxnLst>
              <a:rect l="0" t="0" r="r" b="b"/>
              <a:pathLst>
                <a:path w="38" h="61">
                  <a:moveTo>
                    <a:pt x="38" y="30"/>
                  </a:moveTo>
                  <a:lnTo>
                    <a:pt x="37" y="38"/>
                  </a:lnTo>
                  <a:lnTo>
                    <a:pt x="35" y="47"/>
                  </a:lnTo>
                  <a:lnTo>
                    <a:pt x="34" y="49"/>
                  </a:lnTo>
                  <a:lnTo>
                    <a:pt x="33" y="51"/>
                  </a:lnTo>
                  <a:lnTo>
                    <a:pt x="31" y="54"/>
                  </a:lnTo>
                  <a:lnTo>
                    <a:pt x="28" y="58"/>
                  </a:lnTo>
                  <a:lnTo>
                    <a:pt x="26" y="59"/>
                  </a:lnTo>
                  <a:lnTo>
                    <a:pt x="24" y="60"/>
                  </a:lnTo>
                  <a:lnTo>
                    <a:pt x="23" y="60"/>
                  </a:lnTo>
                  <a:lnTo>
                    <a:pt x="22" y="60"/>
                  </a:lnTo>
                  <a:lnTo>
                    <a:pt x="20" y="61"/>
                  </a:lnTo>
                  <a:lnTo>
                    <a:pt x="16" y="61"/>
                  </a:lnTo>
                  <a:lnTo>
                    <a:pt x="13" y="60"/>
                  </a:lnTo>
                  <a:lnTo>
                    <a:pt x="11" y="59"/>
                  </a:lnTo>
                  <a:lnTo>
                    <a:pt x="7" y="55"/>
                  </a:lnTo>
                  <a:lnTo>
                    <a:pt x="4" y="51"/>
                  </a:lnTo>
                  <a:lnTo>
                    <a:pt x="1" y="45"/>
                  </a:lnTo>
                  <a:lnTo>
                    <a:pt x="0" y="38"/>
                  </a:lnTo>
                  <a:lnTo>
                    <a:pt x="0" y="31"/>
                  </a:lnTo>
                  <a:lnTo>
                    <a:pt x="0" y="22"/>
                  </a:lnTo>
                  <a:lnTo>
                    <a:pt x="3" y="14"/>
                  </a:lnTo>
                  <a:lnTo>
                    <a:pt x="5" y="8"/>
                  </a:lnTo>
                  <a:lnTo>
                    <a:pt x="9" y="3"/>
                  </a:lnTo>
                  <a:lnTo>
                    <a:pt x="13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8" y="3"/>
                  </a:lnTo>
                  <a:lnTo>
                    <a:pt x="32" y="7"/>
                  </a:lnTo>
                  <a:lnTo>
                    <a:pt x="35" y="13"/>
                  </a:lnTo>
                  <a:lnTo>
                    <a:pt x="37" y="21"/>
                  </a:lnTo>
                  <a:lnTo>
                    <a:pt x="38" y="30"/>
                  </a:lnTo>
                  <a:close/>
                  <a:moveTo>
                    <a:pt x="24" y="30"/>
                  </a:moveTo>
                  <a:lnTo>
                    <a:pt x="24" y="9"/>
                  </a:lnTo>
                  <a:lnTo>
                    <a:pt x="24" y="7"/>
                  </a:lnTo>
                  <a:lnTo>
                    <a:pt x="23" y="6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4" y="6"/>
                  </a:lnTo>
                  <a:lnTo>
                    <a:pt x="14" y="7"/>
                  </a:lnTo>
                  <a:lnTo>
                    <a:pt x="13" y="9"/>
                  </a:lnTo>
                  <a:lnTo>
                    <a:pt x="13" y="12"/>
                  </a:lnTo>
                  <a:lnTo>
                    <a:pt x="13" y="49"/>
                  </a:lnTo>
                  <a:lnTo>
                    <a:pt x="13" y="53"/>
                  </a:lnTo>
                  <a:lnTo>
                    <a:pt x="15" y="56"/>
                  </a:lnTo>
                  <a:lnTo>
                    <a:pt x="16" y="58"/>
                  </a:lnTo>
                  <a:lnTo>
                    <a:pt x="18" y="58"/>
                  </a:lnTo>
                  <a:lnTo>
                    <a:pt x="19" y="58"/>
                  </a:lnTo>
                  <a:lnTo>
                    <a:pt x="20" y="58"/>
                  </a:lnTo>
                  <a:lnTo>
                    <a:pt x="21" y="58"/>
                  </a:lnTo>
                  <a:lnTo>
                    <a:pt x="22" y="57"/>
                  </a:lnTo>
                  <a:lnTo>
                    <a:pt x="22" y="56"/>
                  </a:lnTo>
                  <a:lnTo>
                    <a:pt x="23" y="56"/>
                  </a:lnTo>
                  <a:lnTo>
                    <a:pt x="24" y="54"/>
                  </a:lnTo>
                  <a:lnTo>
                    <a:pt x="24" y="53"/>
                  </a:lnTo>
                  <a:lnTo>
                    <a:pt x="24" y="49"/>
                  </a:lnTo>
                  <a:lnTo>
                    <a:pt x="24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4" name="Freeform 145"/>
            <p:cNvSpPr>
              <a:spLocks/>
            </p:cNvSpPr>
            <p:nvPr/>
          </p:nvSpPr>
          <p:spPr bwMode="auto">
            <a:xfrm>
              <a:off x="6002338" y="3684588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" y="0"/>
                </a:cxn>
                <a:cxn ang="0">
                  <a:pos x="10" y="1"/>
                </a:cxn>
                <a:cxn ang="0">
                  <a:pos x="12" y="2"/>
                </a:cxn>
                <a:cxn ang="0">
                  <a:pos x="12" y="3"/>
                </a:cxn>
                <a:cxn ang="0">
                  <a:pos x="13" y="4"/>
                </a:cxn>
                <a:cxn ang="0">
                  <a:pos x="13" y="6"/>
                </a:cxn>
                <a:cxn ang="0">
                  <a:pos x="14" y="7"/>
                </a:cxn>
                <a:cxn ang="0">
                  <a:pos x="13" y="9"/>
                </a:cxn>
                <a:cxn ang="0">
                  <a:pos x="13" y="10"/>
                </a:cxn>
                <a:cxn ang="0">
                  <a:pos x="12" y="12"/>
                </a:cxn>
                <a:cxn ang="0">
                  <a:pos x="11" y="13"/>
                </a:cxn>
                <a:cxn ang="0">
                  <a:pos x="10" y="13"/>
                </a:cxn>
                <a:cxn ang="0">
                  <a:pos x="8" y="14"/>
                </a:cxn>
                <a:cxn ang="0">
                  <a:pos x="5" y="14"/>
                </a:cxn>
                <a:cxn ang="0">
                  <a:pos x="3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0" y="5"/>
                </a:cxn>
                <a:cxn ang="0">
                  <a:pos x="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8" y="0"/>
                  </a:lnTo>
                  <a:lnTo>
                    <a:pt x="10" y="1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4" y="7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2" y="12"/>
                  </a:lnTo>
                  <a:lnTo>
                    <a:pt x="11" y="13"/>
                  </a:lnTo>
                  <a:lnTo>
                    <a:pt x="10" y="13"/>
                  </a:lnTo>
                  <a:lnTo>
                    <a:pt x="8" y="14"/>
                  </a:lnTo>
                  <a:lnTo>
                    <a:pt x="5" y="14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5" name="Freeform 146"/>
            <p:cNvSpPr>
              <a:spLocks noEditPoints="1"/>
            </p:cNvSpPr>
            <p:nvPr/>
          </p:nvSpPr>
          <p:spPr bwMode="auto">
            <a:xfrm>
              <a:off x="6035675" y="3609975"/>
              <a:ext cx="60325" cy="96837"/>
            </a:xfrm>
            <a:custGeom>
              <a:avLst/>
              <a:gdLst/>
              <a:ahLst/>
              <a:cxnLst>
                <a:cxn ang="0">
                  <a:pos x="37" y="38"/>
                </a:cxn>
                <a:cxn ang="0">
                  <a:pos x="35" y="49"/>
                </a:cxn>
                <a:cxn ang="0">
                  <a:pos x="33" y="53"/>
                </a:cxn>
                <a:cxn ang="0">
                  <a:pos x="26" y="59"/>
                </a:cxn>
                <a:cxn ang="0">
                  <a:pos x="23" y="60"/>
                </a:cxn>
                <a:cxn ang="0">
                  <a:pos x="20" y="61"/>
                </a:cxn>
                <a:cxn ang="0">
                  <a:pos x="13" y="60"/>
                </a:cxn>
                <a:cxn ang="0">
                  <a:pos x="9" y="57"/>
                </a:cxn>
                <a:cxn ang="0">
                  <a:pos x="6" y="53"/>
                </a:cxn>
                <a:cxn ang="0">
                  <a:pos x="3" y="48"/>
                </a:cxn>
                <a:cxn ang="0">
                  <a:pos x="1" y="38"/>
                </a:cxn>
                <a:cxn ang="0">
                  <a:pos x="1" y="22"/>
                </a:cxn>
                <a:cxn ang="0">
                  <a:pos x="6" y="8"/>
                </a:cxn>
                <a:cxn ang="0">
                  <a:pos x="14" y="1"/>
                </a:cxn>
                <a:cxn ang="0">
                  <a:pos x="24" y="1"/>
                </a:cxn>
                <a:cxn ang="0">
                  <a:pos x="32" y="7"/>
                </a:cxn>
                <a:cxn ang="0">
                  <a:pos x="37" y="21"/>
                </a:cxn>
                <a:cxn ang="0">
                  <a:pos x="25" y="30"/>
                </a:cxn>
                <a:cxn ang="0">
                  <a:pos x="25" y="9"/>
                </a:cxn>
                <a:cxn ang="0">
                  <a:pos x="24" y="6"/>
                </a:cxn>
                <a:cxn ang="0">
                  <a:pos x="21" y="4"/>
                </a:cxn>
                <a:cxn ang="0">
                  <a:pos x="20" y="3"/>
                </a:cxn>
                <a:cxn ang="0">
                  <a:pos x="16" y="3"/>
                </a:cxn>
                <a:cxn ang="0">
                  <a:pos x="14" y="6"/>
                </a:cxn>
                <a:cxn ang="0">
                  <a:pos x="14" y="9"/>
                </a:cxn>
                <a:cxn ang="0">
                  <a:pos x="13" y="49"/>
                </a:cxn>
                <a:cxn ang="0">
                  <a:pos x="15" y="56"/>
                </a:cxn>
                <a:cxn ang="0">
                  <a:pos x="18" y="58"/>
                </a:cxn>
                <a:cxn ang="0">
                  <a:pos x="20" y="58"/>
                </a:cxn>
                <a:cxn ang="0">
                  <a:pos x="22" y="57"/>
                </a:cxn>
                <a:cxn ang="0">
                  <a:pos x="24" y="55"/>
                </a:cxn>
                <a:cxn ang="0">
                  <a:pos x="25" y="49"/>
                </a:cxn>
              </a:cxnLst>
              <a:rect l="0" t="0" r="r" b="b"/>
              <a:pathLst>
                <a:path w="38" h="61">
                  <a:moveTo>
                    <a:pt x="38" y="30"/>
                  </a:moveTo>
                  <a:lnTo>
                    <a:pt x="37" y="38"/>
                  </a:lnTo>
                  <a:lnTo>
                    <a:pt x="35" y="47"/>
                  </a:lnTo>
                  <a:lnTo>
                    <a:pt x="35" y="49"/>
                  </a:lnTo>
                  <a:lnTo>
                    <a:pt x="34" y="51"/>
                  </a:lnTo>
                  <a:lnTo>
                    <a:pt x="33" y="53"/>
                  </a:lnTo>
                  <a:lnTo>
                    <a:pt x="28" y="58"/>
                  </a:lnTo>
                  <a:lnTo>
                    <a:pt x="26" y="59"/>
                  </a:lnTo>
                  <a:lnTo>
                    <a:pt x="25" y="60"/>
                  </a:lnTo>
                  <a:lnTo>
                    <a:pt x="23" y="60"/>
                  </a:lnTo>
                  <a:lnTo>
                    <a:pt x="22" y="60"/>
                  </a:lnTo>
                  <a:lnTo>
                    <a:pt x="20" y="61"/>
                  </a:lnTo>
                  <a:lnTo>
                    <a:pt x="17" y="61"/>
                  </a:lnTo>
                  <a:lnTo>
                    <a:pt x="13" y="60"/>
                  </a:lnTo>
                  <a:lnTo>
                    <a:pt x="11" y="59"/>
                  </a:lnTo>
                  <a:lnTo>
                    <a:pt x="9" y="57"/>
                  </a:lnTo>
                  <a:lnTo>
                    <a:pt x="8" y="55"/>
                  </a:lnTo>
                  <a:lnTo>
                    <a:pt x="6" y="53"/>
                  </a:lnTo>
                  <a:lnTo>
                    <a:pt x="4" y="51"/>
                  </a:lnTo>
                  <a:lnTo>
                    <a:pt x="3" y="48"/>
                  </a:lnTo>
                  <a:lnTo>
                    <a:pt x="2" y="45"/>
                  </a:lnTo>
                  <a:lnTo>
                    <a:pt x="1" y="38"/>
                  </a:lnTo>
                  <a:lnTo>
                    <a:pt x="0" y="31"/>
                  </a:lnTo>
                  <a:lnTo>
                    <a:pt x="1" y="22"/>
                  </a:lnTo>
                  <a:lnTo>
                    <a:pt x="3" y="14"/>
                  </a:lnTo>
                  <a:lnTo>
                    <a:pt x="6" y="8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29" y="3"/>
                  </a:lnTo>
                  <a:lnTo>
                    <a:pt x="32" y="7"/>
                  </a:lnTo>
                  <a:lnTo>
                    <a:pt x="35" y="13"/>
                  </a:lnTo>
                  <a:lnTo>
                    <a:pt x="37" y="21"/>
                  </a:lnTo>
                  <a:lnTo>
                    <a:pt x="38" y="30"/>
                  </a:lnTo>
                  <a:close/>
                  <a:moveTo>
                    <a:pt x="25" y="30"/>
                  </a:moveTo>
                  <a:lnTo>
                    <a:pt x="25" y="12"/>
                  </a:lnTo>
                  <a:lnTo>
                    <a:pt x="25" y="9"/>
                  </a:lnTo>
                  <a:lnTo>
                    <a:pt x="24" y="7"/>
                  </a:lnTo>
                  <a:lnTo>
                    <a:pt x="24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4" y="6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3" y="12"/>
                  </a:lnTo>
                  <a:lnTo>
                    <a:pt x="13" y="49"/>
                  </a:lnTo>
                  <a:lnTo>
                    <a:pt x="14" y="53"/>
                  </a:lnTo>
                  <a:lnTo>
                    <a:pt x="15" y="56"/>
                  </a:lnTo>
                  <a:lnTo>
                    <a:pt x="16" y="57"/>
                  </a:lnTo>
                  <a:lnTo>
                    <a:pt x="18" y="58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21" y="58"/>
                  </a:lnTo>
                  <a:lnTo>
                    <a:pt x="22" y="57"/>
                  </a:lnTo>
                  <a:lnTo>
                    <a:pt x="23" y="56"/>
                  </a:lnTo>
                  <a:lnTo>
                    <a:pt x="24" y="55"/>
                  </a:lnTo>
                  <a:lnTo>
                    <a:pt x="25" y="52"/>
                  </a:lnTo>
                  <a:lnTo>
                    <a:pt x="25" y="49"/>
                  </a:lnTo>
                  <a:lnTo>
                    <a:pt x="25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6" name="Freeform 147"/>
            <p:cNvSpPr>
              <a:spLocks noEditPoints="1"/>
            </p:cNvSpPr>
            <p:nvPr/>
          </p:nvSpPr>
          <p:spPr bwMode="auto">
            <a:xfrm>
              <a:off x="6105525" y="3609975"/>
              <a:ext cx="60325" cy="95250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27" y="0"/>
                </a:cxn>
                <a:cxn ang="0">
                  <a:pos x="33" y="0"/>
                </a:cxn>
                <a:cxn ang="0">
                  <a:pos x="33" y="38"/>
                </a:cxn>
                <a:cxn ang="0">
                  <a:pos x="38" y="38"/>
                </a:cxn>
                <a:cxn ang="0">
                  <a:pos x="38" y="47"/>
                </a:cxn>
                <a:cxn ang="0">
                  <a:pos x="33" y="47"/>
                </a:cxn>
                <a:cxn ang="0">
                  <a:pos x="33" y="60"/>
                </a:cxn>
                <a:cxn ang="0">
                  <a:pos x="20" y="60"/>
                </a:cxn>
                <a:cxn ang="0">
                  <a:pos x="20" y="47"/>
                </a:cxn>
                <a:cxn ang="0">
                  <a:pos x="0" y="47"/>
                </a:cxn>
                <a:cxn ang="0">
                  <a:pos x="0" y="38"/>
                </a:cxn>
                <a:cxn ang="0">
                  <a:pos x="3" y="38"/>
                </a:cxn>
                <a:cxn ang="0">
                  <a:pos x="20" y="38"/>
                </a:cxn>
                <a:cxn ang="0">
                  <a:pos x="20" y="15"/>
                </a:cxn>
                <a:cxn ang="0">
                  <a:pos x="3" y="38"/>
                </a:cxn>
              </a:cxnLst>
              <a:rect l="0" t="0" r="r" b="b"/>
              <a:pathLst>
                <a:path w="38" h="60">
                  <a:moveTo>
                    <a:pt x="0" y="38"/>
                  </a:moveTo>
                  <a:lnTo>
                    <a:pt x="27" y="0"/>
                  </a:lnTo>
                  <a:lnTo>
                    <a:pt x="33" y="0"/>
                  </a:lnTo>
                  <a:lnTo>
                    <a:pt x="33" y="38"/>
                  </a:lnTo>
                  <a:lnTo>
                    <a:pt x="38" y="38"/>
                  </a:lnTo>
                  <a:lnTo>
                    <a:pt x="38" y="47"/>
                  </a:lnTo>
                  <a:lnTo>
                    <a:pt x="33" y="47"/>
                  </a:lnTo>
                  <a:lnTo>
                    <a:pt x="33" y="60"/>
                  </a:lnTo>
                  <a:lnTo>
                    <a:pt x="20" y="60"/>
                  </a:lnTo>
                  <a:lnTo>
                    <a:pt x="20" y="47"/>
                  </a:lnTo>
                  <a:lnTo>
                    <a:pt x="0" y="47"/>
                  </a:lnTo>
                  <a:lnTo>
                    <a:pt x="0" y="38"/>
                  </a:lnTo>
                  <a:close/>
                  <a:moveTo>
                    <a:pt x="3" y="38"/>
                  </a:moveTo>
                  <a:lnTo>
                    <a:pt x="20" y="38"/>
                  </a:lnTo>
                  <a:lnTo>
                    <a:pt x="20" y="15"/>
                  </a:lnTo>
                  <a:lnTo>
                    <a:pt x="3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9" name="Line 148"/>
            <p:cNvSpPr>
              <a:spLocks noChangeShapeType="1"/>
            </p:cNvSpPr>
            <p:nvPr/>
          </p:nvSpPr>
          <p:spPr bwMode="auto">
            <a:xfrm>
              <a:off x="6226175" y="5183188"/>
              <a:ext cx="1830388" cy="1587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0" name="Line 149"/>
            <p:cNvSpPr>
              <a:spLocks noChangeShapeType="1"/>
            </p:cNvSpPr>
            <p:nvPr/>
          </p:nvSpPr>
          <p:spPr bwMode="auto">
            <a:xfrm>
              <a:off x="6226175" y="5100638"/>
              <a:ext cx="1588" cy="8255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1" name="Line 150"/>
            <p:cNvSpPr>
              <a:spLocks noChangeShapeType="1"/>
            </p:cNvSpPr>
            <p:nvPr/>
          </p:nvSpPr>
          <p:spPr bwMode="auto">
            <a:xfrm>
              <a:off x="6318250" y="5141913"/>
              <a:ext cx="1588" cy="4127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2" name="Line 151"/>
            <p:cNvSpPr>
              <a:spLocks noChangeShapeType="1"/>
            </p:cNvSpPr>
            <p:nvPr/>
          </p:nvSpPr>
          <p:spPr bwMode="auto">
            <a:xfrm>
              <a:off x="6410325" y="5141913"/>
              <a:ext cx="1588" cy="4127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3" name="Line 152"/>
            <p:cNvSpPr>
              <a:spLocks noChangeShapeType="1"/>
            </p:cNvSpPr>
            <p:nvPr/>
          </p:nvSpPr>
          <p:spPr bwMode="auto">
            <a:xfrm>
              <a:off x="6500813" y="5141913"/>
              <a:ext cx="1588" cy="4127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4" name="Line 153"/>
            <p:cNvSpPr>
              <a:spLocks noChangeShapeType="1"/>
            </p:cNvSpPr>
            <p:nvPr/>
          </p:nvSpPr>
          <p:spPr bwMode="auto">
            <a:xfrm>
              <a:off x="6592888" y="5100638"/>
              <a:ext cx="1588" cy="8255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5" name="Line 154"/>
            <p:cNvSpPr>
              <a:spLocks noChangeShapeType="1"/>
            </p:cNvSpPr>
            <p:nvPr/>
          </p:nvSpPr>
          <p:spPr bwMode="auto">
            <a:xfrm>
              <a:off x="6684963" y="5141913"/>
              <a:ext cx="1588" cy="4127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6" name="Line 155"/>
            <p:cNvSpPr>
              <a:spLocks noChangeShapeType="1"/>
            </p:cNvSpPr>
            <p:nvPr/>
          </p:nvSpPr>
          <p:spPr bwMode="auto">
            <a:xfrm>
              <a:off x="6777038" y="5141913"/>
              <a:ext cx="1588" cy="4127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7" name="Line 156"/>
            <p:cNvSpPr>
              <a:spLocks noChangeShapeType="1"/>
            </p:cNvSpPr>
            <p:nvPr/>
          </p:nvSpPr>
          <p:spPr bwMode="auto">
            <a:xfrm>
              <a:off x="6867525" y="5141913"/>
              <a:ext cx="1588" cy="4127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8" name="Line 157"/>
            <p:cNvSpPr>
              <a:spLocks noChangeShapeType="1"/>
            </p:cNvSpPr>
            <p:nvPr/>
          </p:nvSpPr>
          <p:spPr bwMode="auto">
            <a:xfrm>
              <a:off x="6959600" y="5100638"/>
              <a:ext cx="1588" cy="8255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9" name="Line 158"/>
            <p:cNvSpPr>
              <a:spLocks noChangeShapeType="1"/>
            </p:cNvSpPr>
            <p:nvPr/>
          </p:nvSpPr>
          <p:spPr bwMode="auto">
            <a:xfrm>
              <a:off x="7051675" y="5141913"/>
              <a:ext cx="1588" cy="4127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0" name="Line 159"/>
            <p:cNvSpPr>
              <a:spLocks noChangeShapeType="1"/>
            </p:cNvSpPr>
            <p:nvPr/>
          </p:nvSpPr>
          <p:spPr bwMode="auto">
            <a:xfrm>
              <a:off x="7143750" y="5141913"/>
              <a:ext cx="1588" cy="4127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1" name="Line 160"/>
            <p:cNvSpPr>
              <a:spLocks noChangeShapeType="1"/>
            </p:cNvSpPr>
            <p:nvPr/>
          </p:nvSpPr>
          <p:spPr bwMode="auto">
            <a:xfrm>
              <a:off x="7235825" y="5141913"/>
              <a:ext cx="1588" cy="4127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2" name="Line 161"/>
            <p:cNvSpPr>
              <a:spLocks noChangeShapeType="1"/>
            </p:cNvSpPr>
            <p:nvPr/>
          </p:nvSpPr>
          <p:spPr bwMode="auto">
            <a:xfrm>
              <a:off x="7326313" y="5100638"/>
              <a:ext cx="1588" cy="8255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3" name="Line 162"/>
            <p:cNvSpPr>
              <a:spLocks noChangeShapeType="1"/>
            </p:cNvSpPr>
            <p:nvPr/>
          </p:nvSpPr>
          <p:spPr bwMode="auto">
            <a:xfrm>
              <a:off x="7418388" y="5141913"/>
              <a:ext cx="1588" cy="4127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4" name="Line 163"/>
            <p:cNvSpPr>
              <a:spLocks noChangeShapeType="1"/>
            </p:cNvSpPr>
            <p:nvPr/>
          </p:nvSpPr>
          <p:spPr bwMode="auto">
            <a:xfrm>
              <a:off x="7510463" y="5141913"/>
              <a:ext cx="1588" cy="4127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5" name="Line 164"/>
            <p:cNvSpPr>
              <a:spLocks noChangeShapeType="1"/>
            </p:cNvSpPr>
            <p:nvPr/>
          </p:nvSpPr>
          <p:spPr bwMode="auto">
            <a:xfrm>
              <a:off x="7600950" y="5141913"/>
              <a:ext cx="1588" cy="4127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6" name="Line 165"/>
            <p:cNvSpPr>
              <a:spLocks noChangeShapeType="1"/>
            </p:cNvSpPr>
            <p:nvPr/>
          </p:nvSpPr>
          <p:spPr bwMode="auto">
            <a:xfrm>
              <a:off x="7693025" y="5100638"/>
              <a:ext cx="1588" cy="8255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7" name="Line 166"/>
            <p:cNvSpPr>
              <a:spLocks noChangeShapeType="1"/>
            </p:cNvSpPr>
            <p:nvPr/>
          </p:nvSpPr>
          <p:spPr bwMode="auto">
            <a:xfrm>
              <a:off x="7693025" y="5100638"/>
              <a:ext cx="1588" cy="8255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8" name="Line 167"/>
            <p:cNvSpPr>
              <a:spLocks noChangeShapeType="1"/>
            </p:cNvSpPr>
            <p:nvPr/>
          </p:nvSpPr>
          <p:spPr bwMode="auto">
            <a:xfrm>
              <a:off x="7785100" y="5141913"/>
              <a:ext cx="1588" cy="4127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9" name="Line 168"/>
            <p:cNvSpPr>
              <a:spLocks noChangeShapeType="1"/>
            </p:cNvSpPr>
            <p:nvPr/>
          </p:nvSpPr>
          <p:spPr bwMode="auto">
            <a:xfrm>
              <a:off x="7877175" y="5141913"/>
              <a:ext cx="1588" cy="4127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0" name="Line 169"/>
            <p:cNvSpPr>
              <a:spLocks noChangeShapeType="1"/>
            </p:cNvSpPr>
            <p:nvPr/>
          </p:nvSpPr>
          <p:spPr bwMode="auto">
            <a:xfrm>
              <a:off x="7969250" y="5141913"/>
              <a:ext cx="1588" cy="4127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1" name="Freeform 170"/>
            <p:cNvSpPr>
              <a:spLocks noEditPoints="1"/>
            </p:cNvSpPr>
            <p:nvPr/>
          </p:nvSpPr>
          <p:spPr bwMode="auto">
            <a:xfrm>
              <a:off x="6196013" y="5238750"/>
              <a:ext cx="60325" cy="96837"/>
            </a:xfrm>
            <a:custGeom>
              <a:avLst/>
              <a:gdLst/>
              <a:ahLst/>
              <a:cxnLst>
                <a:cxn ang="0">
                  <a:pos x="38" y="30"/>
                </a:cxn>
                <a:cxn ang="0">
                  <a:pos x="37" y="38"/>
                </a:cxn>
                <a:cxn ang="0">
                  <a:pos x="35" y="46"/>
                </a:cxn>
                <a:cxn ang="0">
                  <a:pos x="34" y="49"/>
                </a:cxn>
                <a:cxn ang="0">
                  <a:pos x="33" y="51"/>
                </a:cxn>
                <a:cxn ang="0">
                  <a:pos x="31" y="54"/>
                </a:cxn>
                <a:cxn ang="0">
                  <a:pos x="28" y="57"/>
                </a:cxn>
                <a:cxn ang="0">
                  <a:pos x="26" y="59"/>
                </a:cxn>
                <a:cxn ang="0">
                  <a:pos x="25" y="60"/>
                </a:cxn>
                <a:cxn ang="0">
                  <a:pos x="23" y="60"/>
                </a:cxn>
                <a:cxn ang="0">
                  <a:pos x="22" y="60"/>
                </a:cxn>
                <a:cxn ang="0">
                  <a:pos x="20" y="61"/>
                </a:cxn>
                <a:cxn ang="0">
                  <a:pos x="16" y="61"/>
                </a:cxn>
                <a:cxn ang="0">
                  <a:pos x="13" y="60"/>
                </a:cxn>
                <a:cxn ang="0">
                  <a:pos x="11" y="59"/>
                </a:cxn>
                <a:cxn ang="0">
                  <a:pos x="7" y="55"/>
                </a:cxn>
                <a:cxn ang="0">
                  <a:pos x="4" y="50"/>
                </a:cxn>
                <a:cxn ang="0">
                  <a:pos x="2" y="45"/>
                </a:cxn>
                <a:cxn ang="0">
                  <a:pos x="0" y="38"/>
                </a:cxn>
                <a:cxn ang="0">
                  <a:pos x="0" y="31"/>
                </a:cxn>
                <a:cxn ang="0">
                  <a:pos x="0" y="22"/>
                </a:cxn>
                <a:cxn ang="0">
                  <a:pos x="3" y="14"/>
                </a:cxn>
                <a:cxn ang="0">
                  <a:pos x="5" y="7"/>
                </a:cxn>
                <a:cxn ang="0">
                  <a:pos x="9" y="3"/>
                </a:cxn>
                <a:cxn ang="0">
                  <a:pos x="14" y="0"/>
                </a:cxn>
                <a:cxn ang="0">
                  <a:pos x="19" y="0"/>
                </a:cxn>
                <a:cxn ang="0">
                  <a:pos x="24" y="0"/>
                </a:cxn>
                <a:cxn ang="0">
                  <a:pos x="28" y="3"/>
                </a:cxn>
                <a:cxn ang="0">
                  <a:pos x="32" y="7"/>
                </a:cxn>
                <a:cxn ang="0">
                  <a:pos x="35" y="12"/>
                </a:cxn>
                <a:cxn ang="0">
                  <a:pos x="37" y="21"/>
                </a:cxn>
                <a:cxn ang="0">
                  <a:pos x="38" y="30"/>
                </a:cxn>
                <a:cxn ang="0">
                  <a:pos x="25" y="30"/>
                </a:cxn>
                <a:cxn ang="0">
                  <a:pos x="25" y="9"/>
                </a:cxn>
                <a:cxn ang="0">
                  <a:pos x="24" y="7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1" y="3"/>
                </a:cxn>
                <a:cxn ang="0">
                  <a:pos x="20" y="3"/>
                </a:cxn>
                <a:cxn ang="0">
                  <a:pos x="16" y="3"/>
                </a:cxn>
                <a:cxn ang="0">
                  <a:pos x="16" y="3"/>
                </a:cxn>
                <a:cxn ang="0">
                  <a:pos x="15" y="4"/>
                </a:cxn>
                <a:cxn ang="0">
                  <a:pos x="14" y="5"/>
                </a:cxn>
                <a:cxn ang="0">
                  <a:pos x="14" y="7"/>
                </a:cxn>
                <a:cxn ang="0">
                  <a:pos x="14" y="9"/>
                </a:cxn>
                <a:cxn ang="0">
                  <a:pos x="13" y="12"/>
                </a:cxn>
                <a:cxn ang="0">
                  <a:pos x="13" y="49"/>
                </a:cxn>
                <a:cxn ang="0">
                  <a:pos x="14" y="52"/>
                </a:cxn>
                <a:cxn ang="0">
                  <a:pos x="15" y="56"/>
                </a:cxn>
                <a:cxn ang="0">
                  <a:pos x="16" y="57"/>
                </a:cxn>
                <a:cxn ang="0">
                  <a:pos x="18" y="58"/>
                </a:cxn>
                <a:cxn ang="0">
                  <a:pos x="20" y="58"/>
                </a:cxn>
                <a:cxn ang="0">
                  <a:pos x="21" y="57"/>
                </a:cxn>
                <a:cxn ang="0">
                  <a:pos x="22" y="57"/>
                </a:cxn>
                <a:cxn ang="0">
                  <a:pos x="22" y="56"/>
                </a:cxn>
                <a:cxn ang="0">
                  <a:pos x="23" y="55"/>
                </a:cxn>
                <a:cxn ang="0">
                  <a:pos x="24" y="54"/>
                </a:cxn>
                <a:cxn ang="0">
                  <a:pos x="25" y="52"/>
                </a:cxn>
                <a:cxn ang="0">
                  <a:pos x="25" y="49"/>
                </a:cxn>
                <a:cxn ang="0">
                  <a:pos x="25" y="30"/>
                </a:cxn>
              </a:cxnLst>
              <a:rect l="0" t="0" r="r" b="b"/>
              <a:pathLst>
                <a:path w="38" h="61">
                  <a:moveTo>
                    <a:pt x="38" y="30"/>
                  </a:moveTo>
                  <a:lnTo>
                    <a:pt x="37" y="38"/>
                  </a:lnTo>
                  <a:lnTo>
                    <a:pt x="35" y="46"/>
                  </a:lnTo>
                  <a:lnTo>
                    <a:pt x="34" y="49"/>
                  </a:lnTo>
                  <a:lnTo>
                    <a:pt x="33" y="51"/>
                  </a:lnTo>
                  <a:lnTo>
                    <a:pt x="31" y="54"/>
                  </a:lnTo>
                  <a:lnTo>
                    <a:pt x="28" y="57"/>
                  </a:lnTo>
                  <a:lnTo>
                    <a:pt x="26" y="59"/>
                  </a:lnTo>
                  <a:lnTo>
                    <a:pt x="25" y="60"/>
                  </a:lnTo>
                  <a:lnTo>
                    <a:pt x="23" y="60"/>
                  </a:lnTo>
                  <a:lnTo>
                    <a:pt x="22" y="60"/>
                  </a:lnTo>
                  <a:lnTo>
                    <a:pt x="20" y="61"/>
                  </a:lnTo>
                  <a:lnTo>
                    <a:pt x="16" y="61"/>
                  </a:lnTo>
                  <a:lnTo>
                    <a:pt x="13" y="60"/>
                  </a:lnTo>
                  <a:lnTo>
                    <a:pt x="11" y="59"/>
                  </a:lnTo>
                  <a:lnTo>
                    <a:pt x="7" y="55"/>
                  </a:lnTo>
                  <a:lnTo>
                    <a:pt x="4" y="50"/>
                  </a:lnTo>
                  <a:lnTo>
                    <a:pt x="2" y="45"/>
                  </a:lnTo>
                  <a:lnTo>
                    <a:pt x="0" y="38"/>
                  </a:lnTo>
                  <a:lnTo>
                    <a:pt x="0" y="31"/>
                  </a:lnTo>
                  <a:lnTo>
                    <a:pt x="0" y="22"/>
                  </a:lnTo>
                  <a:lnTo>
                    <a:pt x="3" y="14"/>
                  </a:lnTo>
                  <a:lnTo>
                    <a:pt x="5" y="7"/>
                  </a:lnTo>
                  <a:lnTo>
                    <a:pt x="9" y="3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3"/>
                  </a:lnTo>
                  <a:lnTo>
                    <a:pt x="32" y="7"/>
                  </a:lnTo>
                  <a:lnTo>
                    <a:pt x="35" y="12"/>
                  </a:lnTo>
                  <a:lnTo>
                    <a:pt x="37" y="21"/>
                  </a:lnTo>
                  <a:lnTo>
                    <a:pt x="38" y="30"/>
                  </a:lnTo>
                  <a:close/>
                  <a:moveTo>
                    <a:pt x="25" y="30"/>
                  </a:moveTo>
                  <a:lnTo>
                    <a:pt x="25" y="9"/>
                  </a:lnTo>
                  <a:lnTo>
                    <a:pt x="24" y="7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3" y="12"/>
                  </a:lnTo>
                  <a:lnTo>
                    <a:pt x="13" y="49"/>
                  </a:lnTo>
                  <a:lnTo>
                    <a:pt x="14" y="52"/>
                  </a:lnTo>
                  <a:lnTo>
                    <a:pt x="15" y="56"/>
                  </a:lnTo>
                  <a:lnTo>
                    <a:pt x="16" y="57"/>
                  </a:lnTo>
                  <a:lnTo>
                    <a:pt x="18" y="58"/>
                  </a:lnTo>
                  <a:lnTo>
                    <a:pt x="20" y="58"/>
                  </a:lnTo>
                  <a:lnTo>
                    <a:pt x="21" y="57"/>
                  </a:lnTo>
                  <a:lnTo>
                    <a:pt x="22" y="57"/>
                  </a:lnTo>
                  <a:lnTo>
                    <a:pt x="22" y="56"/>
                  </a:lnTo>
                  <a:lnTo>
                    <a:pt x="23" y="55"/>
                  </a:lnTo>
                  <a:lnTo>
                    <a:pt x="24" y="54"/>
                  </a:lnTo>
                  <a:lnTo>
                    <a:pt x="25" y="52"/>
                  </a:lnTo>
                  <a:lnTo>
                    <a:pt x="25" y="49"/>
                  </a:lnTo>
                  <a:lnTo>
                    <a:pt x="25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2" name="Freeform 171"/>
            <p:cNvSpPr>
              <a:spLocks noEditPoints="1"/>
            </p:cNvSpPr>
            <p:nvPr/>
          </p:nvSpPr>
          <p:spPr bwMode="auto">
            <a:xfrm>
              <a:off x="6510338" y="5238750"/>
              <a:ext cx="60325" cy="96837"/>
            </a:xfrm>
            <a:custGeom>
              <a:avLst/>
              <a:gdLst/>
              <a:ahLst/>
              <a:cxnLst>
                <a:cxn ang="0">
                  <a:pos x="38" y="30"/>
                </a:cxn>
                <a:cxn ang="0">
                  <a:pos x="37" y="38"/>
                </a:cxn>
                <a:cxn ang="0">
                  <a:pos x="35" y="46"/>
                </a:cxn>
                <a:cxn ang="0">
                  <a:pos x="34" y="49"/>
                </a:cxn>
                <a:cxn ang="0">
                  <a:pos x="33" y="51"/>
                </a:cxn>
                <a:cxn ang="0">
                  <a:pos x="31" y="54"/>
                </a:cxn>
                <a:cxn ang="0">
                  <a:pos x="28" y="57"/>
                </a:cxn>
                <a:cxn ang="0">
                  <a:pos x="25" y="59"/>
                </a:cxn>
                <a:cxn ang="0">
                  <a:pos x="24" y="60"/>
                </a:cxn>
                <a:cxn ang="0">
                  <a:pos x="23" y="60"/>
                </a:cxn>
                <a:cxn ang="0">
                  <a:pos x="22" y="60"/>
                </a:cxn>
                <a:cxn ang="0">
                  <a:pos x="20" y="61"/>
                </a:cxn>
                <a:cxn ang="0">
                  <a:pos x="16" y="61"/>
                </a:cxn>
                <a:cxn ang="0">
                  <a:pos x="13" y="60"/>
                </a:cxn>
                <a:cxn ang="0">
                  <a:pos x="11" y="59"/>
                </a:cxn>
                <a:cxn ang="0">
                  <a:pos x="7" y="55"/>
                </a:cxn>
                <a:cxn ang="0">
                  <a:pos x="4" y="50"/>
                </a:cxn>
                <a:cxn ang="0">
                  <a:pos x="1" y="45"/>
                </a:cxn>
                <a:cxn ang="0">
                  <a:pos x="0" y="38"/>
                </a:cxn>
                <a:cxn ang="0">
                  <a:pos x="0" y="31"/>
                </a:cxn>
                <a:cxn ang="0">
                  <a:pos x="0" y="22"/>
                </a:cxn>
                <a:cxn ang="0">
                  <a:pos x="2" y="14"/>
                </a:cxn>
                <a:cxn ang="0">
                  <a:pos x="5" y="7"/>
                </a:cxn>
                <a:cxn ang="0">
                  <a:pos x="9" y="3"/>
                </a:cxn>
                <a:cxn ang="0">
                  <a:pos x="13" y="0"/>
                </a:cxn>
                <a:cxn ang="0">
                  <a:pos x="18" y="0"/>
                </a:cxn>
                <a:cxn ang="0">
                  <a:pos x="24" y="0"/>
                </a:cxn>
                <a:cxn ang="0">
                  <a:pos x="28" y="3"/>
                </a:cxn>
                <a:cxn ang="0">
                  <a:pos x="32" y="7"/>
                </a:cxn>
                <a:cxn ang="0">
                  <a:pos x="35" y="12"/>
                </a:cxn>
                <a:cxn ang="0">
                  <a:pos x="37" y="21"/>
                </a:cxn>
                <a:cxn ang="0">
                  <a:pos x="38" y="30"/>
                </a:cxn>
                <a:cxn ang="0">
                  <a:pos x="24" y="30"/>
                </a:cxn>
                <a:cxn ang="0">
                  <a:pos x="24" y="9"/>
                </a:cxn>
                <a:cxn ang="0">
                  <a:pos x="24" y="7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1" y="3"/>
                </a:cxn>
                <a:cxn ang="0">
                  <a:pos x="19" y="3"/>
                </a:cxn>
                <a:cxn ang="0">
                  <a:pos x="16" y="3"/>
                </a:cxn>
                <a:cxn ang="0">
                  <a:pos x="16" y="3"/>
                </a:cxn>
                <a:cxn ang="0">
                  <a:pos x="15" y="4"/>
                </a:cxn>
                <a:cxn ang="0">
                  <a:pos x="14" y="5"/>
                </a:cxn>
                <a:cxn ang="0">
                  <a:pos x="14" y="7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3" y="49"/>
                </a:cxn>
                <a:cxn ang="0">
                  <a:pos x="13" y="52"/>
                </a:cxn>
                <a:cxn ang="0">
                  <a:pos x="14" y="56"/>
                </a:cxn>
                <a:cxn ang="0">
                  <a:pos x="16" y="57"/>
                </a:cxn>
                <a:cxn ang="0">
                  <a:pos x="18" y="58"/>
                </a:cxn>
                <a:cxn ang="0">
                  <a:pos x="20" y="58"/>
                </a:cxn>
                <a:cxn ang="0">
                  <a:pos x="21" y="57"/>
                </a:cxn>
                <a:cxn ang="0">
                  <a:pos x="22" y="57"/>
                </a:cxn>
                <a:cxn ang="0">
                  <a:pos x="22" y="56"/>
                </a:cxn>
                <a:cxn ang="0">
                  <a:pos x="23" y="55"/>
                </a:cxn>
                <a:cxn ang="0">
                  <a:pos x="24" y="54"/>
                </a:cxn>
                <a:cxn ang="0">
                  <a:pos x="24" y="52"/>
                </a:cxn>
                <a:cxn ang="0">
                  <a:pos x="24" y="49"/>
                </a:cxn>
                <a:cxn ang="0">
                  <a:pos x="24" y="30"/>
                </a:cxn>
              </a:cxnLst>
              <a:rect l="0" t="0" r="r" b="b"/>
              <a:pathLst>
                <a:path w="38" h="61">
                  <a:moveTo>
                    <a:pt x="38" y="30"/>
                  </a:moveTo>
                  <a:lnTo>
                    <a:pt x="37" y="38"/>
                  </a:lnTo>
                  <a:lnTo>
                    <a:pt x="35" y="46"/>
                  </a:lnTo>
                  <a:lnTo>
                    <a:pt x="34" y="49"/>
                  </a:lnTo>
                  <a:lnTo>
                    <a:pt x="33" y="51"/>
                  </a:lnTo>
                  <a:lnTo>
                    <a:pt x="31" y="54"/>
                  </a:lnTo>
                  <a:lnTo>
                    <a:pt x="28" y="57"/>
                  </a:lnTo>
                  <a:lnTo>
                    <a:pt x="25" y="59"/>
                  </a:lnTo>
                  <a:lnTo>
                    <a:pt x="24" y="60"/>
                  </a:lnTo>
                  <a:lnTo>
                    <a:pt x="23" y="60"/>
                  </a:lnTo>
                  <a:lnTo>
                    <a:pt x="22" y="60"/>
                  </a:lnTo>
                  <a:lnTo>
                    <a:pt x="20" y="61"/>
                  </a:lnTo>
                  <a:lnTo>
                    <a:pt x="16" y="61"/>
                  </a:lnTo>
                  <a:lnTo>
                    <a:pt x="13" y="60"/>
                  </a:lnTo>
                  <a:lnTo>
                    <a:pt x="11" y="59"/>
                  </a:lnTo>
                  <a:lnTo>
                    <a:pt x="7" y="55"/>
                  </a:lnTo>
                  <a:lnTo>
                    <a:pt x="4" y="50"/>
                  </a:lnTo>
                  <a:lnTo>
                    <a:pt x="1" y="45"/>
                  </a:lnTo>
                  <a:lnTo>
                    <a:pt x="0" y="38"/>
                  </a:lnTo>
                  <a:lnTo>
                    <a:pt x="0" y="31"/>
                  </a:lnTo>
                  <a:lnTo>
                    <a:pt x="0" y="22"/>
                  </a:lnTo>
                  <a:lnTo>
                    <a:pt x="2" y="14"/>
                  </a:lnTo>
                  <a:lnTo>
                    <a:pt x="5" y="7"/>
                  </a:lnTo>
                  <a:lnTo>
                    <a:pt x="9" y="3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8" y="3"/>
                  </a:lnTo>
                  <a:lnTo>
                    <a:pt x="32" y="7"/>
                  </a:lnTo>
                  <a:lnTo>
                    <a:pt x="35" y="12"/>
                  </a:lnTo>
                  <a:lnTo>
                    <a:pt x="37" y="21"/>
                  </a:lnTo>
                  <a:lnTo>
                    <a:pt x="38" y="30"/>
                  </a:lnTo>
                  <a:close/>
                  <a:moveTo>
                    <a:pt x="24" y="30"/>
                  </a:moveTo>
                  <a:lnTo>
                    <a:pt x="24" y="9"/>
                  </a:lnTo>
                  <a:lnTo>
                    <a:pt x="24" y="7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4" y="7"/>
                  </a:lnTo>
                  <a:lnTo>
                    <a:pt x="13" y="9"/>
                  </a:lnTo>
                  <a:lnTo>
                    <a:pt x="13" y="12"/>
                  </a:lnTo>
                  <a:lnTo>
                    <a:pt x="13" y="49"/>
                  </a:lnTo>
                  <a:lnTo>
                    <a:pt x="13" y="52"/>
                  </a:lnTo>
                  <a:lnTo>
                    <a:pt x="14" y="56"/>
                  </a:lnTo>
                  <a:lnTo>
                    <a:pt x="16" y="57"/>
                  </a:lnTo>
                  <a:lnTo>
                    <a:pt x="18" y="58"/>
                  </a:lnTo>
                  <a:lnTo>
                    <a:pt x="20" y="58"/>
                  </a:lnTo>
                  <a:lnTo>
                    <a:pt x="21" y="57"/>
                  </a:lnTo>
                  <a:lnTo>
                    <a:pt x="22" y="57"/>
                  </a:lnTo>
                  <a:lnTo>
                    <a:pt x="22" y="56"/>
                  </a:lnTo>
                  <a:lnTo>
                    <a:pt x="23" y="55"/>
                  </a:lnTo>
                  <a:lnTo>
                    <a:pt x="24" y="54"/>
                  </a:lnTo>
                  <a:lnTo>
                    <a:pt x="24" y="52"/>
                  </a:lnTo>
                  <a:lnTo>
                    <a:pt x="24" y="49"/>
                  </a:lnTo>
                  <a:lnTo>
                    <a:pt x="24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3" name="Freeform 172"/>
            <p:cNvSpPr>
              <a:spLocks/>
            </p:cNvSpPr>
            <p:nvPr/>
          </p:nvSpPr>
          <p:spPr bwMode="auto">
            <a:xfrm>
              <a:off x="6581775" y="5311775"/>
              <a:ext cx="22225" cy="23812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" y="1"/>
                </a:cxn>
                <a:cxn ang="0">
                  <a:pos x="10" y="2"/>
                </a:cxn>
                <a:cxn ang="0">
                  <a:pos x="12" y="3"/>
                </a:cxn>
                <a:cxn ang="0">
                  <a:pos x="12" y="4"/>
                </a:cxn>
                <a:cxn ang="0">
                  <a:pos x="13" y="5"/>
                </a:cxn>
                <a:cxn ang="0">
                  <a:pos x="13" y="6"/>
                </a:cxn>
                <a:cxn ang="0">
                  <a:pos x="14" y="8"/>
                </a:cxn>
                <a:cxn ang="0">
                  <a:pos x="13" y="10"/>
                </a:cxn>
                <a:cxn ang="0">
                  <a:pos x="13" y="11"/>
                </a:cxn>
                <a:cxn ang="0">
                  <a:pos x="12" y="13"/>
                </a:cxn>
                <a:cxn ang="0">
                  <a:pos x="11" y="14"/>
                </a:cxn>
                <a:cxn ang="0">
                  <a:pos x="9" y="14"/>
                </a:cxn>
                <a:cxn ang="0">
                  <a:pos x="8" y="15"/>
                </a:cxn>
                <a:cxn ang="0">
                  <a:pos x="5" y="15"/>
                </a:cxn>
                <a:cxn ang="0">
                  <a:pos x="3" y="14"/>
                </a:cxn>
                <a:cxn ang="0">
                  <a:pos x="2" y="13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2" y="3"/>
                </a:cxn>
                <a:cxn ang="0">
                  <a:pos x="6" y="0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lnTo>
                    <a:pt x="8" y="1"/>
                  </a:lnTo>
                  <a:lnTo>
                    <a:pt x="10" y="2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3" y="11"/>
                  </a:lnTo>
                  <a:lnTo>
                    <a:pt x="12" y="13"/>
                  </a:lnTo>
                  <a:lnTo>
                    <a:pt x="11" y="14"/>
                  </a:lnTo>
                  <a:lnTo>
                    <a:pt x="9" y="14"/>
                  </a:lnTo>
                  <a:lnTo>
                    <a:pt x="8" y="15"/>
                  </a:lnTo>
                  <a:lnTo>
                    <a:pt x="5" y="15"/>
                  </a:lnTo>
                  <a:lnTo>
                    <a:pt x="3" y="14"/>
                  </a:lnTo>
                  <a:lnTo>
                    <a:pt x="2" y="13"/>
                  </a:lnTo>
                  <a:lnTo>
                    <a:pt x="0" y="8"/>
                  </a:lnTo>
                  <a:lnTo>
                    <a:pt x="0" y="5"/>
                  </a:lnTo>
                  <a:lnTo>
                    <a:pt x="2" y="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4" name="Freeform 173"/>
            <p:cNvSpPr>
              <a:spLocks/>
            </p:cNvSpPr>
            <p:nvPr/>
          </p:nvSpPr>
          <p:spPr bwMode="auto">
            <a:xfrm>
              <a:off x="6611938" y="5238750"/>
              <a:ext cx="61913" cy="95250"/>
            </a:xfrm>
            <a:custGeom>
              <a:avLst/>
              <a:gdLst/>
              <a:ahLst/>
              <a:cxnLst>
                <a:cxn ang="0">
                  <a:pos x="35" y="60"/>
                </a:cxn>
                <a:cxn ang="0">
                  <a:pos x="0" y="60"/>
                </a:cxn>
                <a:cxn ang="0">
                  <a:pos x="0" y="59"/>
                </a:cxn>
                <a:cxn ang="0">
                  <a:pos x="8" y="50"/>
                </a:cxn>
                <a:cxn ang="0">
                  <a:pos x="14" y="43"/>
                </a:cxn>
                <a:cxn ang="0">
                  <a:pos x="18" y="37"/>
                </a:cxn>
                <a:cxn ang="0">
                  <a:pos x="22" y="33"/>
                </a:cxn>
                <a:cxn ang="0">
                  <a:pos x="23" y="26"/>
                </a:cxn>
                <a:cxn ang="0">
                  <a:pos x="24" y="20"/>
                </a:cxn>
                <a:cxn ang="0">
                  <a:pos x="23" y="16"/>
                </a:cxn>
                <a:cxn ang="0">
                  <a:pos x="23" y="14"/>
                </a:cxn>
                <a:cxn ang="0">
                  <a:pos x="22" y="12"/>
                </a:cxn>
                <a:cxn ang="0">
                  <a:pos x="20" y="11"/>
                </a:cxn>
                <a:cxn ang="0">
                  <a:pos x="14" y="10"/>
                </a:cxn>
                <a:cxn ang="0">
                  <a:pos x="10" y="10"/>
                </a:cxn>
                <a:cxn ang="0">
                  <a:pos x="6" y="12"/>
                </a:cxn>
                <a:cxn ang="0">
                  <a:pos x="3" y="16"/>
                </a:cxn>
                <a:cxn ang="0">
                  <a:pos x="1" y="16"/>
                </a:cxn>
                <a:cxn ang="0">
                  <a:pos x="5" y="9"/>
                </a:cxn>
                <a:cxn ang="0">
                  <a:pos x="9" y="3"/>
                </a:cxn>
                <a:cxn ang="0">
                  <a:pos x="14" y="0"/>
                </a:cxn>
                <a:cxn ang="0">
                  <a:pos x="20" y="0"/>
                </a:cxn>
                <a:cxn ang="0">
                  <a:pos x="22" y="0"/>
                </a:cxn>
                <a:cxn ang="0">
                  <a:pos x="26" y="1"/>
                </a:cxn>
                <a:cxn ang="0">
                  <a:pos x="28" y="1"/>
                </a:cxn>
                <a:cxn ang="0">
                  <a:pos x="30" y="3"/>
                </a:cxn>
                <a:cxn ang="0">
                  <a:pos x="34" y="7"/>
                </a:cxn>
                <a:cxn ang="0">
                  <a:pos x="35" y="9"/>
                </a:cxn>
                <a:cxn ang="0">
                  <a:pos x="35" y="11"/>
                </a:cxn>
                <a:cxn ang="0">
                  <a:pos x="36" y="13"/>
                </a:cxn>
                <a:cxn ang="0">
                  <a:pos x="36" y="15"/>
                </a:cxn>
                <a:cxn ang="0">
                  <a:pos x="35" y="20"/>
                </a:cxn>
                <a:cxn ang="0">
                  <a:pos x="33" y="26"/>
                </a:cxn>
                <a:cxn ang="0">
                  <a:pos x="29" y="33"/>
                </a:cxn>
                <a:cxn ang="0">
                  <a:pos x="23" y="40"/>
                </a:cxn>
                <a:cxn ang="0">
                  <a:pos x="14" y="49"/>
                </a:cxn>
                <a:cxn ang="0">
                  <a:pos x="33" y="49"/>
                </a:cxn>
                <a:cxn ang="0">
                  <a:pos x="33" y="48"/>
                </a:cxn>
                <a:cxn ang="0">
                  <a:pos x="34" y="48"/>
                </a:cxn>
                <a:cxn ang="0">
                  <a:pos x="35" y="46"/>
                </a:cxn>
                <a:cxn ang="0">
                  <a:pos x="35" y="46"/>
                </a:cxn>
                <a:cxn ang="0">
                  <a:pos x="36" y="45"/>
                </a:cxn>
                <a:cxn ang="0">
                  <a:pos x="37" y="43"/>
                </a:cxn>
                <a:cxn ang="0">
                  <a:pos x="39" y="43"/>
                </a:cxn>
                <a:cxn ang="0">
                  <a:pos x="35" y="60"/>
                </a:cxn>
              </a:cxnLst>
              <a:rect l="0" t="0" r="r" b="b"/>
              <a:pathLst>
                <a:path w="39" h="60">
                  <a:moveTo>
                    <a:pt x="35" y="60"/>
                  </a:moveTo>
                  <a:lnTo>
                    <a:pt x="0" y="60"/>
                  </a:lnTo>
                  <a:lnTo>
                    <a:pt x="0" y="59"/>
                  </a:lnTo>
                  <a:lnTo>
                    <a:pt x="8" y="50"/>
                  </a:lnTo>
                  <a:lnTo>
                    <a:pt x="14" y="43"/>
                  </a:lnTo>
                  <a:lnTo>
                    <a:pt x="18" y="37"/>
                  </a:lnTo>
                  <a:lnTo>
                    <a:pt x="22" y="33"/>
                  </a:lnTo>
                  <a:lnTo>
                    <a:pt x="23" y="26"/>
                  </a:lnTo>
                  <a:lnTo>
                    <a:pt x="24" y="20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2" y="12"/>
                  </a:lnTo>
                  <a:lnTo>
                    <a:pt x="20" y="11"/>
                  </a:lnTo>
                  <a:lnTo>
                    <a:pt x="14" y="10"/>
                  </a:lnTo>
                  <a:lnTo>
                    <a:pt x="10" y="10"/>
                  </a:lnTo>
                  <a:lnTo>
                    <a:pt x="6" y="12"/>
                  </a:lnTo>
                  <a:lnTo>
                    <a:pt x="3" y="16"/>
                  </a:lnTo>
                  <a:lnTo>
                    <a:pt x="1" y="16"/>
                  </a:lnTo>
                  <a:lnTo>
                    <a:pt x="5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30" y="3"/>
                  </a:lnTo>
                  <a:lnTo>
                    <a:pt x="34" y="7"/>
                  </a:lnTo>
                  <a:lnTo>
                    <a:pt x="35" y="9"/>
                  </a:lnTo>
                  <a:lnTo>
                    <a:pt x="35" y="11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5" y="20"/>
                  </a:lnTo>
                  <a:lnTo>
                    <a:pt x="33" y="26"/>
                  </a:lnTo>
                  <a:lnTo>
                    <a:pt x="29" y="33"/>
                  </a:lnTo>
                  <a:lnTo>
                    <a:pt x="23" y="40"/>
                  </a:lnTo>
                  <a:lnTo>
                    <a:pt x="14" y="49"/>
                  </a:lnTo>
                  <a:lnTo>
                    <a:pt x="33" y="49"/>
                  </a:lnTo>
                  <a:lnTo>
                    <a:pt x="33" y="48"/>
                  </a:lnTo>
                  <a:lnTo>
                    <a:pt x="34" y="48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6" y="45"/>
                  </a:lnTo>
                  <a:lnTo>
                    <a:pt x="37" y="43"/>
                  </a:lnTo>
                  <a:lnTo>
                    <a:pt x="39" y="43"/>
                  </a:lnTo>
                  <a:lnTo>
                    <a:pt x="35" y="6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5" name="Freeform 174"/>
            <p:cNvSpPr>
              <a:spLocks noEditPoints="1"/>
            </p:cNvSpPr>
            <p:nvPr/>
          </p:nvSpPr>
          <p:spPr bwMode="auto">
            <a:xfrm>
              <a:off x="6875463" y="5238750"/>
              <a:ext cx="60325" cy="96837"/>
            </a:xfrm>
            <a:custGeom>
              <a:avLst/>
              <a:gdLst/>
              <a:ahLst/>
              <a:cxnLst>
                <a:cxn ang="0">
                  <a:pos x="38" y="30"/>
                </a:cxn>
                <a:cxn ang="0">
                  <a:pos x="38" y="38"/>
                </a:cxn>
                <a:cxn ang="0">
                  <a:pos x="35" y="46"/>
                </a:cxn>
                <a:cxn ang="0">
                  <a:pos x="35" y="49"/>
                </a:cxn>
                <a:cxn ang="0">
                  <a:pos x="34" y="51"/>
                </a:cxn>
                <a:cxn ang="0">
                  <a:pos x="32" y="54"/>
                </a:cxn>
                <a:cxn ang="0">
                  <a:pos x="28" y="57"/>
                </a:cxn>
                <a:cxn ang="0">
                  <a:pos x="26" y="59"/>
                </a:cxn>
                <a:cxn ang="0">
                  <a:pos x="25" y="60"/>
                </a:cxn>
                <a:cxn ang="0">
                  <a:pos x="23" y="60"/>
                </a:cxn>
                <a:cxn ang="0">
                  <a:pos x="22" y="60"/>
                </a:cxn>
                <a:cxn ang="0">
                  <a:pos x="21" y="61"/>
                </a:cxn>
                <a:cxn ang="0">
                  <a:pos x="17" y="61"/>
                </a:cxn>
                <a:cxn ang="0">
                  <a:pos x="14" y="60"/>
                </a:cxn>
                <a:cxn ang="0">
                  <a:pos x="11" y="59"/>
                </a:cxn>
                <a:cxn ang="0">
                  <a:pos x="7" y="55"/>
                </a:cxn>
                <a:cxn ang="0">
                  <a:pos x="4" y="50"/>
                </a:cxn>
                <a:cxn ang="0">
                  <a:pos x="2" y="45"/>
                </a:cxn>
                <a:cxn ang="0">
                  <a:pos x="1" y="38"/>
                </a:cxn>
                <a:cxn ang="0">
                  <a:pos x="0" y="31"/>
                </a:cxn>
                <a:cxn ang="0">
                  <a:pos x="1" y="22"/>
                </a:cxn>
                <a:cxn ang="0">
                  <a:pos x="3" y="14"/>
                </a:cxn>
                <a:cxn ang="0">
                  <a:pos x="6" y="7"/>
                </a:cxn>
                <a:cxn ang="0">
                  <a:pos x="10" y="3"/>
                </a:cxn>
                <a:cxn ang="0">
                  <a:pos x="14" y="0"/>
                </a:cxn>
                <a:cxn ang="0">
                  <a:pos x="19" y="0"/>
                </a:cxn>
                <a:cxn ang="0">
                  <a:pos x="24" y="0"/>
                </a:cxn>
                <a:cxn ang="0">
                  <a:pos x="29" y="3"/>
                </a:cxn>
                <a:cxn ang="0">
                  <a:pos x="33" y="7"/>
                </a:cxn>
                <a:cxn ang="0">
                  <a:pos x="35" y="12"/>
                </a:cxn>
                <a:cxn ang="0">
                  <a:pos x="38" y="21"/>
                </a:cxn>
                <a:cxn ang="0">
                  <a:pos x="38" y="30"/>
                </a:cxn>
                <a:cxn ang="0">
                  <a:pos x="25" y="30"/>
                </a:cxn>
                <a:cxn ang="0">
                  <a:pos x="25" y="9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2" y="4"/>
                </a:cxn>
                <a:cxn ang="0">
                  <a:pos x="21" y="3"/>
                </a:cxn>
                <a:cxn ang="0">
                  <a:pos x="20" y="3"/>
                </a:cxn>
                <a:cxn ang="0">
                  <a:pos x="17" y="3"/>
                </a:cxn>
                <a:cxn ang="0">
                  <a:pos x="16" y="3"/>
                </a:cxn>
                <a:cxn ang="0">
                  <a:pos x="16" y="4"/>
                </a:cxn>
                <a:cxn ang="0">
                  <a:pos x="15" y="5"/>
                </a:cxn>
                <a:cxn ang="0">
                  <a:pos x="15" y="7"/>
                </a:cxn>
                <a:cxn ang="0">
                  <a:pos x="14" y="9"/>
                </a:cxn>
                <a:cxn ang="0">
                  <a:pos x="14" y="12"/>
                </a:cxn>
                <a:cxn ang="0">
                  <a:pos x="14" y="49"/>
                </a:cxn>
                <a:cxn ang="0">
                  <a:pos x="14" y="52"/>
                </a:cxn>
                <a:cxn ang="0">
                  <a:pos x="15" y="56"/>
                </a:cxn>
                <a:cxn ang="0">
                  <a:pos x="17" y="57"/>
                </a:cxn>
                <a:cxn ang="0">
                  <a:pos x="18" y="58"/>
                </a:cxn>
                <a:cxn ang="0">
                  <a:pos x="21" y="58"/>
                </a:cxn>
                <a:cxn ang="0">
                  <a:pos x="21" y="57"/>
                </a:cxn>
                <a:cxn ang="0">
                  <a:pos x="22" y="57"/>
                </a:cxn>
                <a:cxn ang="0">
                  <a:pos x="22" y="56"/>
                </a:cxn>
                <a:cxn ang="0">
                  <a:pos x="23" y="55"/>
                </a:cxn>
                <a:cxn ang="0">
                  <a:pos x="24" y="54"/>
                </a:cxn>
                <a:cxn ang="0">
                  <a:pos x="25" y="52"/>
                </a:cxn>
                <a:cxn ang="0">
                  <a:pos x="25" y="49"/>
                </a:cxn>
                <a:cxn ang="0">
                  <a:pos x="25" y="30"/>
                </a:cxn>
              </a:cxnLst>
              <a:rect l="0" t="0" r="r" b="b"/>
              <a:pathLst>
                <a:path w="38" h="61">
                  <a:moveTo>
                    <a:pt x="38" y="30"/>
                  </a:moveTo>
                  <a:lnTo>
                    <a:pt x="38" y="38"/>
                  </a:lnTo>
                  <a:lnTo>
                    <a:pt x="35" y="46"/>
                  </a:lnTo>
                  <a:lnTo>
                    <a:pt x="35" y="49"/>
                  </a:lnTo>
                  <a:lnTo>
                    <a:pt x="34" y="51"/>
                  </a:lnTo>
                  <a:lnTo>
                    <a:pt x="32" y="54"/>
                  </a:lnTo>
                  <a:lnTo>
                    <a:pt x="28" y="57"/>
                  </a:lnTo>
                  <a:lnTo>
                    <a:pt x="26" y="59"/>
                  </a:lnTo>
                  <a:lnTo>
                    <a:pt x="25" y="60"/>
                  </a:lnTo>
                  <a:lnTo>
                    <a:pt x="23" y="60"/>
                  </a:lnTo>
                  <a:lnTo>
                    <a:pt x="22" y="60"/>
                  </a:lnTo>
                  <a:lnTo>
                    <a:pt x="21" y="61"/>
                  </a:lnTo>
                  <a:lnTo>
                    <a:pt x="17" y="61"/>
                  </a:lnTo>
                  <a:lnTo>
                    <a:pt x="14" y="60"/>
                  </a:lnTo>
                  <a:lnTo>
                    <a:pt x="11" y="59"/>
                  </a:lnTo>
                  <a:lnTo>
                    <a:pt x="7" y="55"/>
                  </a:lnTo>
                  <a:lnTo>
                    <a:pt x="4" y="50"/>
                  </a:lnTo>
                  <a:lnTo>
                    <a:pt x="2" y="45"/>
                  </a:lnTo>
                  <a:lnTo>
                    <a:pt x="1" y="38"/>
                  </a:lnTo>
                  <a:lnTo>
                    <a:pt x="0" y="31"/>
                  </a:lnTo>
                  <a:lnTo>
                    <a:pt x="1" y="22"/>
                  </a:lnTo>
                  <a:lnTo>
                    <a:pt x="3" y="14"/>
                  </a:lnTo>
                  <a:lnTo>
                    <a:pt x="6" y="7"/>
                  </a:lnTo>
                  <a:lnTo>
                    <a:pt x="10" y="3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9" y="3"/>
                  </a:lnTo>
                  <a:lnTo>
                    <a:pt x="33" y="7"/>
                  </a:lnTo>
                  <a:lnTo>
                    <a:pt x="35" y="12"/>
                  </a:lnTo>
                  <a:lnTo>
                    <a:pt x="38" y="21"/>
                  </a:lnTo>
                  <a:lnTo>
                    <a:pt x="38" y="30"/>
                  </a:lnTo>
                  <a:close/>
                  <a:moveTo>
                    <a:pt x="25" y="30"/>
                  </a:moveTo>
                  <a:lnTo>
                    <a:pt x="25" y="9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5" y="7"/>
                  </a:lnTo>
                  <a:lnTo>
                    <a:pt x="14" y="9"/>
                  </a:lnTo>
                  <a:lnTo>
                    <a:pt x="14" y="12"/>
                  </a:lnTo>
                  <a:lnTo>
                    <a:pt x="14" y="49"/>
                  </a:lnTo>
                  <a:lnTo>
                    <a:pt x="14" y="52"/>
                  </a:lnTo>
                  <a:lnTo>
                    <a:pt x="15" y="56"/>
                  </a:lnTo>
                  <a:lnTo>
                    <a:pt x="17" y="57"/>
                  </a:lnTo>
                  <a:lnTo>
                    <a:pt x="18" y="58"/>
                  </a:lnTo>
                  <a:lnTo>
                    <a:pt x="21" y="58"/>
                  </a:lnTo>
                  <a:lnTo>
                    <a:pt x="21" y="57"/>
                  </a:lnTo>
                  <a:lnTo>
                    <a:pt x="22" y="57"/>
                  </a:lnTo>
                  <a:lnTo>
                    <a:pt x="22" y="56"/>
                  </a:lnTo>
                  <a:lnTo>
                    <a:pt x="23" y="55"/>
                  </a:lnTo>
                  <a:lnTo>
                    <a:pt x="24" y="54"/>
                  </a:lnTo>
                  <a:lnTo>
                    <a:pt x="25" y="52"/>
                  </a:lnTo>
                  <a:lnTo>
                    <a:pt x="25" y="49"/>
                  </a:lnTo>
                  <a:lnTo>
                    <a:pt x="25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6" name="Freeform 175"/>
            <p:cNvSpPr>
              <a:spLocks/>
            </p:cNvSpPr>
            <p:nvPr/>
          </p:nvSpPr>
          <p:spPr bwMode="auto">
            <a:xfrm>
              <a:off x="6946900" y="5311775"/>
              <a:ext cx="23813" cy="23812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9" y="1"/>
                </a:cxn>
                <a:cxn ang="0">
                  <a:pos x="11" y="2"/>
                </a:cxn>
                <a:cxn ang="0">
                  <a:pos x="12" y="3"/>
                </a:cxn>
                <a:cxn ang="0">
                  <a:pos x="13" y="4"/>
                </a:cxn>
                <a:cxn ang="0">
                  <a:pos x="14" y="5"/>
                </a:cxn>
                <a:cxn ang="0">
                  <a:pos x="14" y="6"/>
                </a:cxn>
                <a:cxn ang="0">
                  <a:pos x="15" y="8"/>
                </a:cxn>
                <a:cxn ang="0">
                  <a:pos x="14" y="10"/>
                </a:cxn>
                <a:cxn ang="0">
                  <a:pos x="13" y="11"/>
                </a:cxn>
                <a:cxn ang="0">
                  <a:pos x="12" y="13"/>
                </a:cxn>
                <a:cxn ang="0">
                  <a:pos x="11" y="14"/>
                </a:cxn>
                <a:cxn ang="0">
                  <a:pos x="10" y="14"/>
                </a:cxn>
                <a:cxn ang="0">
                  <a:pos x="9" y="15"/>
                </a:cxn>
                <a:cxn ang="0">
                  <a:pos x="6" y="15"/>
                </a:cxn>
                <a:cxn ang="0">
                  <a:pos x="4" y="14"/>
                </a:cxn>
                <a:cxn ang="0">
                  <a:pos x="2" y="13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2" y="3"/>
                </a:cxn>
                <a:cxn ang="0">
                  <a:pos x="7" y="0"/>
                </a:cxn>
              </a:cxnLst>
              <a:rect l="0" t="0" r="r" b="b"/>
              <a:pathLst>
                <a:path w="15" h="15">
                  <a:moveTo>
                    <a:pt x="7" y="0"/>
                  </a:moveTo>
                  <a:lnTo>
                    <a:pt x="9" y="1"/>
                  </a:lnTo>
                  <a:lnTo>
                    <a:pt x="11" y="2"/>
                  </a:lnTo>
                  <a:lnTo>
                    <a:pt x="12" y="3"/>
                  </a:lnTo>
                  <a:lnTo>
                    <a:pt x="13" y="4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5" y="8"/>
                  </a:lnTo>
                  <a:lnTo>
                    <a:pt x="14" y="10"/>
                  </a:lnTo>
                  <a:lnTo>
                    <a:pt x="13" y="11"/>
                  </a:lnTo>
                  <a:lnTo>
                    <a:pt x="12" y="13"/>
                  </a:lnTo>
                  <a:lnTo>
                    <a:pt x="11" y="14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6" y="15"/>
                  </a:lnTo>
                  <a:lnTo>
                    <a:pt x="4" y="14"/>
                  </a:lnTo>
                  <a:lnTo>
                    <a:pt x="2" y="13"/>
                  </a:lnTo>
                  <a:lnTo>
                    <a:pt x="0" y="8"/>
                  </a:lnTo>
                  <a:lnTo>
                    <a:pt x="1" y="5"/>
                  </a:lnTo>
                  <a:lnTo>
                    <a:pt x="2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7" name="Freeform 176"/>
            <p:cNvSpPr>
              <a:spLocks noEditPoints="1"/>
            </p:cNvSpPr>
            <p:nvPr/>
          </p:nvSpPr>
          <p:spPr bwMode="auto">
            <a:xfrm>
              <a:off x="6981825" y="5238750"/>
              <a:ext cx="58738" cy="95250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27" y="0"/>
                </a:cxn>
                <a:cxn ang="0">
                  <a:pos x="32" y="0"/>
                </a:cxn>
                <a:cxn ang="0">
                  <a:pos x="32" y="38"/>
                </a:cxn>
                <a:cxn ang="0">
                  <a:pos x="37" y="38"/>
                </a:cxn>
                <a:cxn ang="0">
                  <a:pos x="37" y="46"/>
                </a:cxn>
                <a:cxn ang="0">
                  <a:pos x="32" y="46"/>
                </a:cxn>
                <a:cxn ang="0">
                  <a:pos x="32" y="60"/>
                </a:cxn>
                <a:cxn ang="0">
                  <a:pos x="19" y="60"/>
                </a:cxn>
                <a:cxn ang="0">
                  <a:pos x="19" y="46"/>
                </a:cxn>
                <a:cxn ang="0">
                  <a:pos x="0" y="46"/>
                </a:cxn>
                <a:cxn ang="0">
                  <a:pos x="0" y="38"/>
                </a:cxn>
                <a:cxn ang="0">
                  <a:pos x="2" y="38"/>
                </a:cxn>
                <a:cxn ang="0">
                  <a:pos x="19" y="38"/>
                </a:cxn>
                <a:cxn ang="0">
                  <a:pos x="19" y="15"/>
                </a:cxn>
                <a:cxn ang="0">
                  <a:pos x="2" y="38"/>
                </a:cxn>
              </a:cxnLst>
              <a:rect l="0" t="0" r="r" b="b"/>
              <a:pathLst>
                <a:path w="37" h="60">
                  <a:moveTo>
                    <a:pt x="0" y="38"/>
                  </a:moveTo>
                  <a:lnTo>
                    <a:pt x="27" y="0"/>
                  </a:lnTo>
                  <a:lnTo>
                    <a:pt x="32" y="0"/>
                  </a:lnTo>
                  <a:lnTo>
                    <a:pt x="32" y="38"/>
                  </a:lnTo>
                  <a:lnTo>
                    <a:pt x="37" y="38"/>
                  </a:lnTo>
                  <a:lnTo>
                    <a:pt x="37" y="46"/>
                  </a:lnTo>
                  <a:lnTo>
                    <a:pt x="32" y="46"/>
                  </a:lnTo>
                  <a:lnTo>
                    <a:pt x="32" y="60"/>
                  </a:lnTo>
                  <a:lnTo>
                    <a:pt x="19" y="60"/>
                  </a:lnTo>
                  <a:lnTo>
                    <a:pt x="19" y="46"/>
                  </a:lnTo>
                  <a:lnTo>
                    <a:pt x="0" y="46"/>
                  </a:lnTo>
                  <a:lnTo>
                    <a:pt x="0" y="38"/>
                  </a:lnTo>
                  <a:close/>
                  <a:moveTo>
                    <a:pt x="2" y="38"/>
                  </a:moveTo>
                  <a:lnTo>
                    <a:pt x="19" y="38"/>
                  </a:lnTo>
                  <a:lnTo>
                    <a:pt x="19" y="15"/>
                  </a:lnTo>
                  <a:lnTo>
                    <a:pt x="2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8" name="Freeform 177"/>
            <p:cNvSpPr>
              <a:spLocks noEditPoints="1"/>
            </p:cNvSpPr>
            <p:nvPr/>
          </p:nvSpPr>
          <p:spPr bwMode="auto">
            <a:xfrm>
              <a:off x="7243763" y="5238750"/>
              <a:ext cx="58738" cy="96837"/>
            </a:xfrm>
            <a:custGeom>
              <a:avLst/>
              <a:gdLst/>
              <a:ahLst/>
              <a:cxnLst>
                <a:cxn ang="0">
                  <a:pos x="37" y="30"/>
                </a:cxn>
                <a:cxn ang="0">
                  <a:pos x="37" y="38"/>
                </a:cxn>
                <a:cxn ang="0">
                  <a:pos x="35" y="46"/>
                </a:cxn>
                <a:cxn ang="0">
                  <a:pos x="34" y="49"/>
                </a:cxn>
                <a:cxn ang="0">
                  <a:pos x="33" y="51"/>
                </a:cxn>
                <a:cxn ang="0">
                  <a:pos x="31" y="54"/>
                </a:cxn>
                <a:cxn ang="0">
                  <a:pos x="28" y="57"/>
                </a:cxn>
                <a:cxn ang="0">
                  <a:pos x="25" y="59"/>
                </a:cxn>
                <a:cxn ang="0">
                  <a:pos x="24" y="60"/>
                </a:cxn>
                <a:cxn ang="0">
                  <a:pos x="23" y="60"/>
                </a:cxn>
                <a:cxn ang="0">
                  <a:pos x="21" y="60"/>
                </a:cxn>
                <a:cxn ang="0">
                  <a:pos x="20" y="61"/>
                </a:cxn>
                <a:cxn ang="0">
                  <a:pos x="16" y="61"/>
                </a:cxn>
                <a:cxn ang="0">
                  <a:pos x="13" y="60"/>
                </a:cxn>
                <a:cxn ang="0">
                  <a:pos x="11" y="59"/>
                </a:cxn>
                <a:cxn ang="0">
                  <a:pos x="7" y="55"/>
                </a:cxn>
                <a:cxn ang="0">
                  <a:pos x="3" y="50"/>
                </a:cxn>
                <a:cxn ang="0">
                  <a:pos x="1" y="45"/>
                </a:cxn>
                <a:cxn ang="0">
                  <a:pos x="0" y="38"/>
                </a:cxn>
                <a:cxn ang="0">
                  <a:pos x="0" y="31"/>
                </a:cxn>
                <a:cxn ang="0">
                  <a:pos x="0" y="22"/>
                </a:cxn>
                <a:cxn ang="0">
                  <a:pos x="2" y="14"/>
                </a:cxn>
                <a:cxn ang="0">
                  <a:pos x="5" y="7"/>
                </a:cxn>
                <a:cxn ang="0">
                  <a:pos x="9" y="3"/>
                </a:cxn>
                <a:cxn ang="0">
                  <a:pos x="13" y="0"/>
                </a:cxn>
                <a:cxn ang="0">
                  <a:pos x="18" y="0"/>
                </a:cxn>
                <a:cxn ang="0">
                  <a:pos x="24" y="0"/>
                </a:cxn>
                <a:cxn ang="0">
                  <a:pos x="28" y="3"/>
                </a:cxn>
                <a:cxn ang="0">
                  <a:pos x="32" y="7"/>
                </a:cxn>
                <a:cxn ang="0">
                  <a:pos x="35" y="12"/>
                </a:cxn>
                <a:cxn ang="0">
                  <a:pos x="37" y="21"/>
                </a:cxn>
                <a:cxn ang="0">
                  <a:pos x="37" y="30"/>
                </a:cxn>
                <a:cxn ang="0">
                  <a:pos x="24" y="30"/>
                </a:cxn>
                <a:cxn ang="0">
                  <a:pos x="24" y="9"/>
                </a:cxn>
                <a:cxn ang="0">
                  <a:pos x="24" y="7"/>
                </a:cxn>
                <a:cxn ang="0">
                  <a:pos x="23" y="5"/>
                </a:cxn>
                <a:cxn ang="0">
                  <a:pos x="21" y="4"/>
                </a:cxn>
                <a:cxn ang="0">
                  <a:pos x="20" y="3"/>
                </a:cxn>
                <a:cxn ang="0">
                  <a:pos x="19" y="3"/>
                </a:cxn>
                <a:cxn ang="0">
                  <a:pos x="16" y="3"/>
                </a:cxn>
                <a:cxn ang="0">
                  <a:pos x="15" y="3"/>
                </a:cxn>
                <a:cxn ang="0">
                  <a:pos x="15" y="4"/>
                </a:cxn>
                <a:cxn ang="0">
                  <a:pos x="14" y="5"/>
                </a:cxn>
                <a:cxn ang="0">
                  <a:pos x="14" y="7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3" y="49"/>
                </a:cxn>
                <a:cxn ang="0">
                  <a:pos x="13" y="52"/>
                </a:cxn>
                <a:cxn ang="0">
                  <a:pos x="14" y="56"/>
                </a:cxn>
                <a:cxn ang="0">
                  <a:pos x="16" y="57"/>
                </a:cxn>
                <a:cxn ang="0">
                  <a:pos x="18" y="58"/>
                </a:cxn>
                <a:cxn ang="0">
                  <a:pos x="20" y="58"/>
                </a:cxn>
                <a:cxn ang="0">
                  <a:pos x="20" y="57"/>
                </a:cxn>
                <a:cxn ang="0">
                  <a:pos x="21" y="57"/>
                </a:cxn>
                <a:cxn ang="0">
                  <a:pos x="21" y="56"/>
                </a:cxn>
                <a:cxn ang="0">
                  <a:pos x="23" y="55"/>
                </a:cxn>
                <a:cxn ang="0">
                  <a:pos x="24" y="54"/>
                </a:cxn>
                <a:cxn ang="0">
                  <a:pos x="24" y="52"/>
                </a:cxn>
                <a:cxn ang="0">
                  <a:pos x="24" y="49"/>
                </a:cxn>
                <a:cxn ang="0">
                  <a:pos x="24" y="30"/>
                </a:cxn>
              </a:cxnLst>
              <a:rect l="0" t="0" r="r" b="b"/>
              <a:pathLst>
                <a:path w="37" h="61">
                  <a:moveTo>
                    <a:pt x="37" y="30"/>
                  </a:moveTo>
                  <a:lnTo>
                    <a:pt x="37" y="38"/>
                  </a:lnTo>
                  <a:lnTo>
                    <a:pt x="35" y="46"/>
                  </a:lnTo>
                  <a:lnTo>
                    <a:pt x="34" y="49"/>
                  </a:lnTo>
                  <a:lnTo>
                    <a:pt x="33" y="51"/>
                  </a:lnTo>
                  <a:lnTo>
                    <a:pt x="31" y="54"/>
                  </a:lnTo>
                  <a:lnTo>
                    <a:pt x="28" y="57"/>
                  </a:lnTo>
                  <a:lnTo>
                    <a:pt x="25" y="59"/>
                  </a:lnTo>
                  <a:lnTo>
                    <a:pt x="24" y="60"/>
                  </a:lnTo>
                  <a:lnTo>
                    <a:pt x="23" y="60"/>
                  </a:lnTo>
                  <a:lnTo>
                    <a:pt x="21" y="60"/>
                  </a:lnTo>
                  <a:lnTo>
                    <a:pt x="20" y="61"/>
                  </a:lnTo>
                  <a:lnTo>
                    <a:pt x="16" y="61"/>
                  </a:lnTo>
                  <a:lnTo>
                    <a:pt x="13" y="60"/>
                  </a:lnTo>
                  <a:lnTo>
                    <a:pt x="11" y="59"/>
                  </a:lnTo>
                  <a:lnTo>
                    <a:pt x="7" y="55"/>
                  </a:lnTo>
                  <a:lnTo>
                    <a:pt x="3" y="50"/>
                  </a:lnTo>
                  <a:lnTo>
                    <a:pt x="1" y="45"/>
                  </a:lnTo>
                  <a:lnTo>
                    <a:pt x="0" y="38"/>
                  </a:lnTo>
                  <a:lnTo>
                    <a:pt x="0" y="31"/>
                  </a:lnTo>
                  <a:lnTo>
                    <a:pt x="0" y="22"/>
                  </a:lnTo>
                  <a:lnTo>
                    <a:pt x="2" y="14"/>
                  </a:lnTo>
                  <a:lnTo>
                    <a:pt x="5" y="7"/>
                  </a:lnTo>
                  <a:lnTo>
                    <a:pt x="9" y="3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8" y="3"/>
                  </a:lnTo>
                  <a:lnTo>
                    <a:pt x="32" y="7"/>
                  </a:lnTo>
                  <a:lnTo>
                    <a:pt x="35" y="12"/>
                  </a:lnTo>
                  <a:lnTo>
                    <a:pt x="37" y="21"/>
                  </a:lnTo>
                  <a:lnTo>
                    <a:pt x="37" y="30"/>
                  </a:lnTo>
                  <a:close/>
                  <a:moveTo>
                    <a:pt x="24" y="30"/>
                  </a:moveTo>
                  <a:lnTo>
                    <a:pt x="24" y="9"/>
                  </a:lnTo>
                  <a:lnTo>
                    <a:pt x="24" y="7"/>
                  </a:lnTo>
                  <a:lnTo>
                    <a:pt x="23" y="5"/>
                  </a:lnTo>
                  <a:lnTo>
                    <a:pt x="21" y="4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4" y="7"/>
                  </a:lnTo>
                  <a:lnTo>
                    <a:pt x="13" y="9"/>
                  </a:lnTo>
                  <a:lnTo>
                    <a:pt x="13" y="12"/>
                  </a:lnTo>
                  <a:lnTo>
                    <a:pt x="13" y="49"/>
                  </a:lnTo>
                  <a:lnTo>
                    <a:pt x="13" y="52"/>
                  </a:lnTo>
                  <a:lnTo>
                    <a:pt x="14" y="56"/>
                  </a:lnTo>
                  <a:lnTo>
                    <a:pt x="16" y="57"/>
                  </a:lnTo>
                  <a:lnTo>
                    <a:pt x="18" y="58"/>
                  </a:lnTo>
                  <a:lnTo>
                    <a:pt x="20" y="58"/>
                  </a:lnTo>
                  <a:lnTo>
                    <a:pt x="20" y="57"/>
                  </a:lnTo>
                  <a:lnTo>
                    <a:pt x="21" y="57"/>
                  </a:lnTo>
                  <a:lnTo>
                    <a:pt x="21" y="56"/>
                  </a:lnTo>
                  <a:lnTo>
                    <a:pt x="23" y="55"/>
                  </a:lnTo>
                  <a:lnTo>
                    <a:pt x="24" y="54"/>
                  </a:lnTo>
                  <a:lnTo>
                    <a:pt x="24" y="52"/>
                  </a:lnTo>
                  <a:lnTo>
                    <a:pt x="24" y="49"/>
                  </a:lnTo>
                  <a:lnTo>
                    <a:pt x="24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9" name="Freeform 178"/>
            <p:cNvSpPr>
              <a:spLocks/>
            </p:cNvSpPr>
            <p:nvPr/>
          </p:nvSpPr>
          <p:spPr bwMode="auto">
            <a:xfrm>
              <a:off x="7315200" y="5311775"/>
              <a:ext cx="22225" cy="23812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" y="1"/>
                </a:cxn>
                <a:cxn ang="0">
                  <a:pos x="10" y="2"/>
                </a:cxn>
                <a:cxn ang="0">
                  <a:pos x="12" y="3"/>
                </a:cxn>
                <a:cxn ang="0">
                  <a:pos x="12" y="4"/>
                </a:cxn>
                <a:cxn ang="0">
                  <a:pos x="13" y="5"/>
                </a:cxn>
                <a:cxn ang="0">
                  <a:pos x="13" y="6"/>
                </a:cxn>
                <a:cxn ang="0">
                  <a:pos x="14" y="8"/>
                </a:cxn>
                <a:cxn ang="0">
                  <a:pos x="13" y="10"/>
                </a:cxn>
                <a:cxn ang="0">
                  <a:pos x="13" y="11"/>
                </a:cxn>
                <a:cxn ang="0">
                  <a:pos x="12" y="13"/>
                </a:cxn>
                <a:cxn ang="0">
                  <a:pos x="10" y="14"/>
                </a:cxn>
                <a:cxn ang="0">
                  <a:pos x="9" y="14"/>
                </a:cxn>
                <a:cxn ang="0">
                  <a:pos x="8" y="15"/>
                </a:cxn>
                <a:cxn ang="0">
                  <a:pos x="5" y="15"/>
                </a:cxn>
                <a:cxn ang="0">
                  <a:pos x="3" y="14"/>
                </a:cxn>
                <a:cxn ang="0">
                  <a:pos x="2" y="13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2" y="3"/>
                </a:cxn>
                <a:cxn ang="0">
                  <a:pos x="6" y="0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lnTo>
                    <a:pt x="8" y="1"/>
                  </a:lnTo>
                  <a:lnTo>
                    <a:pt x="10" y="2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3" y="11"/>
                  </a:lnTo>
                  <a:lnTo>
                    <a:pt x="12" y="13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8" y="15"/>
                  </a:lnTo>
                  <a:lnTo>
                    <a:pt x="5" y="15"/>
                  </a:lnTo>
                  <a:lnTo>
                    <a:pt x="3" y="14"/>
                  </a:lnTo>
                  <a:lnTo>
                    <a:pt x="2" y="13"/>
                  </a:lnTo>
                  <a:lnTo>
                    <a:pt x="0" y="8"/>
                  </a:lnTo>
                  <a:lnTo>
                    <a:pt x="0" y="5"/>
                  </a:lnTo>
                  <a:lnTo>
                    <a:pt x="2" y="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90" name="Freeform 179"/>
            <p:cNvSpPr>
              <a:spLocks noEditPoints="1"/>
            </p:cNvSpPr>
            <p:nvPr/>
          </p:nvSpPr>
          <p:spPr bwMode="auto">
            <a:xfrm>
              <a:off x="7348538" y="5238750"/>
              <a:ext cx="60325" cy="96837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1" y="3"/>
                </a:cxn>
                <a:cxn ang="0">
                  <a:pos x="26" y="6"/>
                </a:cxn>
                <a:cxn ang="0">
                  <a:pos x="23" y="8"/>
                </a:cxn>
                <a:cxn ang="0">
                  <a:pos x="19" y="14"/>
                </a:cxn>
                <a:cxn ang="0">
                  <a:pos x="16" y="18"/>
                </a:cxn>
                <a:cxn ang="0">
                  <a:pos x="15" y="24"/>
                </a:cxn>
                <a:cxn ang="0">
                  <a:pos x="16" y="24"/>
                </a:cxn>
                <a:cxn ang="0">
                  <a:pos x="16" y="23"/>
                </a:cxn>
                <a:cxn ang="0">
                  <a:pos x="17" y="23"/>
                </a:cxn>
                <a:cxn ang="0">
                  <a:pos x="19" y="23"/>
                </a:cxn>
                <a:cxn ang="0">
                  <a:pos x="23" y="23"/>
                </a:cxn>
                <a:cxn ang="0">
                  <a:pos x="27" y="23"/>
                </a:cxn>
                <a:cxn ang="0">
                  <a:pos x="31" y="25"/>
                </a:cxn>
                <a:cxn ang="0">
                  <a:pos x="33" y="27"/>
                </a:cxn>
                <a:cxn ang="0">
                  <a:pos x="37" y="33"/>
                </a:cxn>
                <a:cxn ang="0">
                  <a:pos x="38" y="40"/>
                </a:cxn>
                <a:cxn ang="0">
                  <a:pos x="37" y="46"/>
                </a:cxn>
                <a:cxn ang="0">
                  <a:pos x="35" y="50"/>
                </a:cxn>
                <a:cxn ang="0">
                  <a:pos x="34" y="52"/>
                </a:cxn>
                <a:cxn ang="0">
                  <a:pos x="33" y="54"/>
                </a:cxn>
                <a:cxn ang="0">
                  <a:pos x="32" y="55"/>
                </a:cxn>
                <a:cxn ang="0">
                  <a:pos x="30" y="57"/>
                </a:cxn>
                <a:cxn ang="0">
                  <a:pos x="28" y="58"/>
                </a:cxn>
                <a:cxn ang="0">
                  <a:pos x="25" y="60"/>
                </a:cxn>
                <a:cxn ang="0">
                  <a:pos x="20" y="61"/>
                </a:cxn>
                <a:cxn ang="0">
                  <a:pos x="14" y="60"/>
                </a:cxn>
                <a:cxn ang="0">
                  <a:pos x="9" y="58"/>
                </a:cxn>
                <a:cxn ang="0">
                  <a:pos x="5" y="54"/>
                </a:cxn>
                <a:cxn ang="0">
                  <a:pos x="3" y="49"/>
                </a:cxn>
                <a:cxn ang="0">
                  <a:pos x="0" y="43"/>
                </a:cxn>
                <a:cxn ang="0">
                  <a:pos x="0" y="37"/>
                </a:cxn>
                <a:cxn ang="0">
                  <a:pos x="1" y="27"/>
                </a:cxn>
                <a:cxn ang="0">
                  <a:pos x="5" y="18"/>
                </a:cxn>
                <a:cxn ang="0">
                  <a:pos x="10" y="10"/>
                </a:cxn>
                <a:cxn ang="0">
                  <a:pos x="17" y="4"/>
                </a:cxn>
                <a:cxn ang="0">
                  <a:pos x="27" y="1"/>
                </a:cxn>
                <a:cxn ang="0">
                  <a:pos x="38" y="0"/>
                </a:cxn>
                <a:cxn ang="0">
                  <a:pos x="14" y="28"/>
                </a:cxn>
                <a:cxn ang="0">
                  <a:pos x="13" y="32"/>
                </a:cxn>
                <a:cxn ang="0">
                  <a:pos x="13" y="43"/>
                </a:cxn>
                <a:cxn ang="0">
                  <a:pos x="14" y="49"/>
                </a:cxn>
                <a:cxn ang="0">
                  <a:pos x="15" y="51"/>
                </a:cxn>
                <a:cxn ang="0">
                  <a:pos x="15" y="53"/>
                </a:cxn>
                <a:cxn ang="0">
                  <a:pos x="16" y="55"/>
                </a:cxn>
                <a:cxn ang="0">
                  <a:pos x="19" y="57"/>
                </a:cxn>
                <a:cxn ang="0">
                  <a:pos x="20" y="57"/>
                </a:cxn>
                <a:cxn ang="0">
                  <a:pos x="20" y="58"/>
                </a:cxn>
                <a:cxn ang="0">
                  <a:pos x="23" y="56"/>
                </a:cxn>
                <a:cxn ang="0">
                  <a:pos x="24" y="55"/>
                </a:cxn>
                <a:cxn ang="0">
                  <a:pos x="25" y="52"/>
                </a:cxn>
                <a:cxn ang="0">
                  <a:pos x="26" y="46"/>
                </a:cxn>
                <a:cxn ang="0">
                  <a:pos x="26" y="39"/>
                </a:cxn>
                <a:cxn ang="0">
                  <a:pos x="25" y="33"/>
                </a:cxn>
                <a:cxn ang="0">
                  <a:pos x="23" y="29"/>
                </a:cxn>
                <a:cxn ang="0">
                  <a:pos x="22" y="28"/>
                </a:cxn>
                <a:cxn ang="0">
                  <a:pos x="21" y="27"/>
                </a:cxn>
                <a:cxn ang="0">
                  <a:pos x="20" y="27"/>
                </a:cxn>
                <a:cxn ang="0">
                  <a:pos x="19" y="26"/>
                </a:cxn>
                <a:cxn ang="0">
                  <a:pos x="17" y="27"/>
                </a:cxn>
                <a:cxn ang="0">
                  <a:pos x="16" y="27"/>
                </a:cxn>
                <a:cxn ang="0">
                  <a:pos x="14" y="28"/>
                </a:cxn>
              </a:cxnLst>
              <a:rect l="0" t="0" r="r" b="b"/>
              <a:pathLst>
                <a:path w="38" h="61">
                  <a:moveTo>
                    <a:pt x="38" y="0"/>
                  </a:moveTo>
                  <a:lnTo>
                    <a:pt x="38" y="0"/>
                  </a:lnTo>
                  <a:lnTo>
                    <a:pt x="31" y="3"/>
                  </a:lnTo>
                  <a:lnTo>
                    <a:pt x="26" y="6"/>
                  </a:lnTo>
                  <a:lnTo>
                    <a:pt x="23" y="8"/>
                  </a:lnTo>
                  <a:lnTo>
                    <a:pt x="19" y="14"/>
                  </a:lnTo>
                  <a:lnTo>
                    <a:pt x="16" y="18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7" y="23"/>
                  </a:lnTo>
                  <a:lnTo>
                    <a:pt x="31" y="25"/>
                  </a:lnTo>
                  <a:lnTo>
                    <a:pt x="33" y="27"/>
                  </a:lnTo>
                  <a:lnTo>
                    <a:pt x="37" y="33"/>
                  </a:lnTo>
                  <a:lnTo>
                    <a:pt x="38" y="40"/>
                  </a:lnTo>
                  <a:lnTo>
                    <a:pt x="37" y="46"/>
                  </a:lnTo>
                  <a:lnTo>
                    <a:pt x="35" y="50"/>
                  </a:lnTo>
                  <a:lnTo>
                    <a:pt x="34" y="52"/>
                  </a:lnTo>
                  <a:lnTo>
                    <a:pt x="33" y="54"/>
                  </a:lnTo>
                  <a:lnTo>
                    <a:pt x="32" y="55"/>
                  </a:lnTo>
                  <a:lnTo>
                    <a:pt x="30" y="57"/>
                  </a:lnTo>
                  <a:lnTo>
                    <a:pt x="28" y="58"/>
                  </a:lnTo>
                  <a:lnTo>
                    <a:pt x="25" y="60"/>
                  </a:lnTo>
                  <a:lnTo>
                    <a:pt x="20" y="61"/>
                  </a:lnTo>
                  <a:lnTo>
                    <a:pt x="14" y="60"/>
                  </a:lnTo>
                  <a:lnTo>
                    <a:pt x="9" y="58"/>
                  </a:lnTo>
                  <a:lnTo>
                    <a:pt x="5" y="54"/>
                  </a:lnTo>
                  <a:lnTo>
                    <a:pt x="3" y="49"/>
                  </a:lnTo>
                  <a:lnTo>
                    <a:pt x="0" y="43"/>
                  </a:lnTo>
                  <a:lnTo>
                    <a:pt x="0" y="37"/>
                  </a:lnTo>
                  <a:lnTo>
                    <a:pt x="1" y="27"/>
                  </a:lnTo>
                  <a:lnTo>
                    <a:pt x="5" y="18"/>
                  </a:lnTo>
                  <a:lnTo>
                    <a:pt x="10" y="10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8" y="0"/>
                  </a:lnTo>
                  <a:close/>
                  <a:moveTo>
                    <a:pt x="14" y="28"/>
                  </a:moveTo>
                  <a:lnTo>
                    <a:pt x="13" y="32"/>
                  </a:lnTo>
                  <a:lnTo>
                    <a:pt x="13" y="43"/>
                  </a:lnTo>
                  <a:lnTo>
                    <a:pt x="14" y="49"/>
                  </a:lnTo>
                  <a:lnTo>
                    <a:pt x="15" y="51"/>
                  </a:lnTo>
                  <a:lnTo>
                    <a:pt x="15" y="53"/>
                  </a:lnTo>
                  <a:lnTo>
                    <a:pt x="16" y="55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0" y="58"/>
                  </a:lnTo>
                  <a:lnTo>
                    <a:pt x="23" y="56"/>
                  </a:lnTo>
                  <a:lnTo>
                    <a:pt x="24" y="55"/>
                  </a:lnTo>
                  <a:lnTo>
                    <a:pt x="25" y="52"/>
                  </a:lnTo>
                  <a:lnTo>
                    <a:pt x="26" y="46"/>
                  </a:lnTo>
                  <a:lnTo>
                    <a:pt x="26" y="39"/>
                  </a:lnTo>
                  <a:lnTo>
                    <a:pt x="25" y="33"/>
                  </a:lnTo>
                  <a:lnTo>
                    <a:pt x="23" y="29"/>
                  </a:lnTo>
                  <a:lnTo>
                    <a:pt x="22" y="28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9" y="26"/>
                  </a:lnTo>
                  <a:lnTo>
                    <a:pt x="17" y="27"/>
                  </a:lnTo>
                  <a:lnTo>
                    <a:pt x="16" y="27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91" name="Freeform 180"/>
            <p:cNvSpPr>
              <a:spLocks noEditPoints="1"/>
            </p:cNvSpPr>
            <p:nvPr/>
          </p:nvSpPr>
          <p:spPr bwMode="auto">
            <a:xfrm>
              <a:off x="7610475" y="5238750"/>
              <a:ext cx="60325" cy="96837"/>
            </a:xfrm>
            <a:custGeom>
              <a:avLst/>
              <a:gdLst/>
              <a:ahLst/>
              <a:cxnLst>
                <a:cxn ang="0">
                  <a:pos x="38" y="30"/>
                </a:cxn>
                <a:cxn ang="0">
                  <a:pos x="37" y="38"/>
                </a:cxn>
                <a:cxn ang="0">
                  <a:pos x="35" y="46"/>
                </a:cxn>
                <a:cxn ang="0">
                  <a:pos x="34" y="49"/>
                </a:cxn>
                <a:cxn ang="0">
                  <a:pos x="33" y="51"/>
                </a:cxn>
                <a:cxn ang="0">
                  <a:pos x="31" y="54"/>
                </a:cxn>
                <a:cxn ang="0">
                  <a:pos x="28" y="57"/>
                </a:cxn>
                <a:cxn ang="0">
                  <a:pos x="26" y="59"/>
                </a:cxn>
                <a:cxn ang="0">
                  <a:pos x="24" y="60"/>
                </a:cxn>
                <a:cxn ang="0">
                  <a:pos x="23" y="60"/>
                </a:cxn>
                <a:cxn ang="0">
                  <a:pos x="22" y="60"/>
                </a:cxn>
                <a:cxn ang="0">
                  <a:pos x="20" y="61"/>
                </a:cxn>
                <a:cxn ang="0">
                  <a:pos x="16" y="61"/>
                </a:cxn>
                <a:cxn ang="0">
                  <a:pos x="13" y="60"/>
                </a:cxn>
                <a:cxn ang="0">
                  <a:pos x="11" y="59"/>
                </a:cxn>
                <a:cxn ang="0">
                  <a:pos x="7" y="55"/>
                </a:cxn>
                <a:cxn ang="0">
                  <a:pos x="4" y="50"/>
                </a:cxn>
                <a:cxn ang="0">
                  <a:pos x="1" y="45"/>
                </a:cxn>
                <a:cxn ang="0">
                  <a:pos x="0" y="38"/>
                </a:cxn>
                <a:cxn ang="0">
                  <a:pos x="0" y="31"/>
                </a:cxn>
                <a:cxn ang="0">
                  <a:pos x="0" y="22"/>
                </a:cxn>
                <a:cxn ang="0">
                  <a:pos x="3" y="14"/>
                </a:cxn>
                <a:cxn ang="0">
                  <a:pos x="5" y="7"/>
                </a:cxn>
                <a:cxn ang="0">
                  <a:pos x="9" y="3"/>
                </a:cxn>
                <a:cxn ang="0">
                  <a:pos x="13" y="0"/>
                </a:cxn>
                <a:cxn ang="0">
                  <a:pos x="18" y="0"/>
                </a:cxn>
                <a:cxn ang="0">
                  <a:pos x="24" y="0"/>
                </a:cxn>
                <a:cxn ang="0">
                  <a:pos x="28" y="3"/>
                </a:cxn>
                <a:cxn ang="0">
                  <a:pos x="32" y="7"/>
                </a:cxn>
                <a:cxn ang="0">
                  <a:pos x="35" y="12"/>
                </a:cxn>
                <a:cxn ang="0">
                  <a:pos x="37" y="21"/>
                </a:cxn>
                <a:cxn ang="0">
                  <a:pos x="38" y="30"/>
                </a:cxn>
                <a:cxn ang="0">
                  <a:pos x="24" y="30"/>
                </a:cxn>
                <a:cxn ang="0">
                  <a:pos x="24" y="9"/>
                </a:cxn>
                <a:cxn ang="0">
                  <a:pos x="24" y="7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1" y="3"/>
                </a:cxn>
                <a:cxn ang="0">
                  <a:pos x="20" y="3"/>
                </a:cxn>
                <a:cxn ang="0">
                  <a:pos x="16" y="3"/>
                </a:cxn>
                <a:cxn ang="0">
                  <a:pos x="16" y="3"/>
                </a:cxn>
                <a:cxn ang="0">
                  <a:pos x="15" y="4"/>
                </a:cxn>
                <a:cxn ang="0">
                  <a:pos x="14" y="5"/>
                </a:cxn>
                <a:cxn ang="0">
                  <a:pos x="14" y="7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3" y="49"/>
                </a:cxn>
                <a:cxn ang="0">
                  <a:pos x="13" y="52"/>
                </a:cxn>
                <a:cxn ang="0">
                  <a:pos x="15" y="56"/>
                </a:cxn>
                <a:cxn ang="0">
                  <a:pos x="16" y="57"/>
                </a:cxn>
                <a:cxn ang="0">
                  <a:pos x="18" y="58"/>
                </a:cxn>
                <a:cxn ang="0">
                  <a:pos x="20" y="58"/>
                </a:cxn>
                <a:cxn ang="0">
                  <a:pos x="21" y="57"/>
                </a:cxn>
                <a:cxn ang="0">
                  <a:pos x="22" y="57"/>
                </a:cxn>
                <a:cxn ang="0">
                  <a:pos x="22" y="56"/>
                </a:cxn>
                <a:cxn ang="0">
                  <a:pos x="23" y="55"/>
                </a:cxn>
                <a:cxn ang="0">
                  <a:pos x="24" y="54"/>
                </a:cxn>
                <a:cxn ang="0">
                  <a:pos x="24" y="52"/>
                </a:cxn>
                <a:cxn ang="0">
                  <a:pos x="24" y="49"/>
                </a:cxn>
                <a:cxn ang="0">
                  <a:pos x="24" y="30"/>
                </a:cxn>
              </a:cxnLst>
              <a:rect l="0" t="0" r="r" b="b"/>
              <a:pathLst>
                <a:path w="38" h="61">
                  <a:moveTo>
                    <a:pt x="38" y="30"/>
                  </a:moveTo>
                  <a:lnTo>
                    <a:pt x="37" y="38"/>
                  </a:lnTo>
                  <a:lnTo>
                    <a:pt x="35" y="46"/>
                  </a:lnTo>
                  <a:lnTo>
                    <a:pt x="34" y="49"/>
                  </a:lnTo>
                  <a:lnTo>
                    <a:pt x="33" y="51"/>
                  </a:lnTo>
                  <a:lnTo>
                    <a:pt x="31" y="54"/>
                  </a:lnTo>
                  <a:lnTo>
                    <a:pt x="28" y="57"/>
                  </a:lnTo>
                  <a:lnTo>
                    <a:pt x="26" y="59"/>
                  </a:lnTo>
                  <a:lnTo>
                    <a:pt x="24" y="60"/>
                  </a:lnTo>
                  <a:lnTo>
                    <a:pt x="23" y="60"/>
                  </a:lnTo>
                  <a:lnTo>
                    <a:pt x="22" y="60"/>
                  </a:lnTo>
                  <a:lnTo>
                    <a:pt x="20" y="61"/>
                  </a:lnTo>
                  <a:lnTo>
                    <a:pt x="16" y="61"/>
                  </a:lnTo>
                  <a:lnTo>
                    <a:pt x="13" y="60"/>
                  </a:lnTo>
                  <a:lnTo>
                    <a:pt x="11" y="59"/>
                  </a:lnTo>
                  <a:lnTo>
                    <a:pt x="7" y="55"/>
                  </a:lnTo>
                  <a:lnTo>
                    <a:pt x="4" y="50"/>
                  </a:lnTo>
                  <a:lnTo>
                    <a:pt x="1" y="45"/>
                  </a:lnTo>
                  <a:lnTo>
                    <a:pt x="0" y="38"/>
                  </a:lnTo>
                  <a:lnTo>
                    <a:pt x="0" y="31"/>
                  </a:lnTo>
                  <a:lnTo>
                    <a:pt x="0" y="22"/>
                  </a:lnTo>
                  <a:lnTo>
                    <a:pt x="3" y="14"/>
                  </a:lnTo>
                  <a:lnTo>
                    <a:pt x="5" y="7"/>
                  </a:lnTo>
                  <a:lnTo>
                    <a:pt x="9" y="3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8" y="3"/>
                  </a:lnTo>
                  <a:lnTo>
                    <a:pt x="32" y="7"/>
                  </a:lnTo>
                  <a:lnTo>
                    <a:pt x="35" y="12"/>
                  </a:lnTo>
                  <a:lnTo>
                    <a:pt x="37" y="21"/>
                  </a:lnTo>
                  <a:lnTo>
                    <a:pt x="38" y="30"/>
                  </a:lnTo>
                  <a:close/>
                  <a:moveTo>
                    <a:pt x="24" y="30"/>
                  </a:moveTo>
                  <a:lnTo>
                    <a:pt x="24" y="9"/>
                  </a:lnTo>
                  <a:lnTo>
                    <a:pt x="24" y="7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4" y="7"/>
                  </a:lnTo>
                  <a:lnTo>
                    <a:pt x="13" y="9"/>
                  </a:lnTo>
                  <a:lnTo>
                    <a:pt x="13" y="12"/>
                  </a:lnTo>
                  <a:lnTo>
                    <a:pt x="13" y="49"/>
                  </a:lnTo>
                  <a:lnTo>
                    <a:pt x="13" y="52"/>
                  </a:lnTo>
                  <a:lnTo>
                    <a:pt x="15" y="56"/>
                  </a:lnTo>
                  <a:lnTo>
                    <a:pt x="16" y="57"/>
                  </a:lnTo>
                  <a:lnTo>
                    <a:pt x="18" y="58"/>
                  </a:lnTo>
                  <a:lnTo>
                    <a:pt x="20" y="58"/>
                  </a:lnTo>
                  <a:lnTo>
                    <a:pt x="21" y="57"/>
                  </a:lnTo>
                  <a:lnTo>
                    <a:pt x="22" y="57"/>
                  </a:lnTo>
                  <a:lnTo>
                    <a:pt x="22" y="56"/>
                  </a:lnTo>
                  <a:lnTo>
                    <a:pt x="23" y="55"/>
                  </a:lnTo>
                  <a:lnTo>
                    <a:pt x="24" y="54"/>
                  </a:lnTo>
                  <a:lnTo>
                    <a:pt x="24" y="52"/>
                  </a:lnTo>
                  <a:lnTo>
                    <a:pt x="24" y="49"/>
                  </a:lnTo>
                  <a:lnTo>
                    <a:pt x="24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92" name="Freeform 181"/>
            <p:cNvSpPr>
              <a:spLocks/>
            </p:cNvSpPr>
            <p:nvPr/>
          </p:nvSpPr>
          <p:spPr bwMode="auto">
            <a:xfrm>
              <a:off x="7681913" y="5311775"/>
              <a:ext cx="22225" cy="23812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" y="1"/>
                </a:cxn>
                <a:cxn ang="0">
                  <a:pos x="10" y="2"/>
                </a:cxn>
                <a:cxn ang="0">
                  <a:pos x="12" y="3"/>
                </a:cxn>
                <a:cxn ang="0">
                  <a:pos x="12" y="4"/>
                </a:cxn>
                <a:cxn ang="0">
                  <a:pos x="13" y="5"/>
                </a:cxn>
                <a:cxn ang="0">
                  <a:pos x="13" y="6"/>
                </a:cxn>
                <a:cxn ang="0">
                  <a:pos x="14" y="8"/>
                </a:cxn>
                <a:cxn ang="0">
                  <a:pos x="13" y="10"/>
                </a:cxn>
                <a:cxn ang="0">
                  <a:pos x="13" y="11"/>
                </a:cxn>
                <a:cxn ang="0">
                  <a:pos x="12" y="13"/>
                </a:cxn>
                <a:cxn ang="0">
                  <a:pos x="11" y="14"/>
                </a:cxn>
                <a:cxn ang="0">
                  <a:pos x="10" y="14"/>
                </a:cxn>
                <a:cxn ang="0">
                  <a:pos x="8" y="15"/>
                </a:cxn>
                <a:cxn ang="0">
                  <a:pos x="5" y="15"/>
                </a:cxn>
                <a:cxn ang="0">
                  <a:pos x="3" y="14"/>
                </a:cxn>
                <a:cxn ang="0">
                  <a:pos x="2" y="13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2" y="3"/>
                </a:cxn>
                <a:cxn ang="0">
                  <a:pos x="6" y="0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lnTo>
                    <a:pt x="8" y="1"/>
                  </a:lnTo>
                  <a:lnTo>
                    <a:pt x="10" y="2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3" y="11"/>
                  </a:lnTo>
                  <a:lnTo>
                    <a:pt x="12" y="13"/>
                  </a:lnTo>
                  <a:lnTo>
                    <a:pt x="11" y="14"/>
                  </a:lnTo>
                  <a:lnTo>
                    <a:pt x="10" y="14"/>
                  </a:lnTo>
                  <a:lnTo>
                    <a:pt x="8" y="15"/>
                  </a:lnTo>
                  <a:lnTo>
                    <a:pt x="5" y="15"/>
                  </a:lnTo>
                  <a:lnTo>
                    <a:pt x="3" y="14"/>
                  </a:lnTo>
                  <a:lnTo>
                    <a:pt x="2" y="13"/>
                  </a:lnTo>
                  <a:lnTo>
                    <a:pt x="0" y="8"/>
                  </a:lnTo>
                  <a:lnTo>
                    <a:pt x="0" y="5"/>
                  </a:lnTo>
                  <a:lnTo>
                    <a:pt x="2" y="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93" name="Freeform 182"/>
            <p:cNvSpPr>
              <a:spLocks noEditPoints="1"/>
            </p:cNvSpPr>
            <p:nvPr/>
          </p:nvSpPr>
          <p:spPr bwMode="auto">
            <a:xfrm>
              <a:off x="7715250" y="5238750"/>
              <a:ext cx="60325" cy="96837"/>
            </a:xfrm>
            <a:custGeom>
              <a:avLst/>
              <a:gdLst/>
              <a:ahLst/>
              <a:cxnLst>
                <a:cxn ang="0">
                  <a:pos x="30" y="28"/>
                </a:cxn>
                <a:cxn ang="0">
                  <a:pos x="34" y="33"/>
                </a:cxn>
                <a:cxn ang="0">
                  <a:pos x="37" y="39"/>
                </a:cxn>
                <a:cxn ang="0">
                  <a:pos x="37" y="48"/>
                </a:cxn>
                <a:cxn ang="0">
                  <a:pos x="32" y="56"/>
                </a:cxn>
                <a:cxn ang="0">
                  <a:pos x="19" y="61"/>
                </a:cxn>
                <a:cxn ang="0">
                  <a:pos x="5" y="56"/>
                </a:cxn>
                <a:cxn ang="0">
                  <a:pos x="1" y="50"/>
                </a:cxn>
                <a:cxn ang="0">
                  <a:pos x="1" y="40"/>
                </a:cxn>
                <a:cxn ang="0">
                  <a:pos x="7" y="34"/>
                </a:cxn>
                <a:cxn ang="0">
                  <a:pos x="8" y="28"/>
                </a:cxn>
                <a:cxn ang="0">
                  <a:pos x="3" y="23"/>
                </a:cxn>
                <a:cxn ang="0">
                  <a:pos x="1" y="17"/>
                </a:cxn>
                <a:cxn ang="0">
                  <a:pos x="2" y="9"/>
                </a:cxn>
                <a:cxn ang="0">
                  <a:pos x="12" y="1"/>
                </a:cxn>
                <a:cxn ang="0">
                  <a:pos x="25" y="0"/>
                </a:cxn>
                <a:cxn ang="0">
                  <a:pos x="32" y="3"/>
                </a:cxn>
                <a:cxn ang="0">
                  <a:pos x="37" y="14"/>
                </a:cxn>
                <a:cxn ang="0">
                  <a:pos x="36" y="17"/>
                </a:cxn>
                <a:cxn ang="0">
                  <a:pos x="34" y="21"/>
                </a:cxn>
                <a:cxn ang="0">
                  <a:pos x="31" y="23"/>
                </a:cxn>
                <a:cxn ang="0">
                  <a:pos x="27" y="26"/>
                </a:cxn>
                <a:cxn ang="0">
                  <a:pos x="26" y="20"/>
                </a:cxn>
                <a:cxn ang="0">
                  <a:pos x="26" y="17"/>
                </a:cxn>
                <a:cxn ang="0">
                  <a:pos x="27" y="14"/>
                </a:cxn>
                <a:cxn ang="0">
                  <a:pos x="24" y="4"/>
                </a:cxn>
                <a:cxn ang="0">
                  <a:pos x="21" y="3"/>
                </a:cxn>
                <a:cxn ang="0">
                  <a:pos x="15" y="4"/>
                </a:cxn>
                <a:cxn ang="0">
                  <a:pos x="13" y="8"/>
                </a:cxn>
                <a:cxn ang="0">
                  <a:pos x="14" y="12"/>
                </a:cxn>
                <a:cxn ang="0">
                  <a:pos x="17" y="17"/>
                </a:cxn>
                <a:cxn ang="0">
                  <a:pos x="19" y="20"/>
                </a:cxn>
                <a:cxn ang="0">
                  <a:pos x="24" y="23"/>
                </a:cxn>
                <a:cxn ang="0">
                  <a:pos x="14" y="35"/>
                </a:cxn>
                <a:cxn ang="0">
                  <a:pos x="13" y="35"/>
                </a:cxn>
                <a:cxn ang="0">
                  <a:pos x="12" y="38"/>
                </a:cxn>
                <a:cxn ang="0">
                  <a:pos x="11" y="42"/>
                </a:cxn>
                <a:cxn ang="0">
                  <a:pos x="11" y="52"/>
                </a:cxn>
                <a:cxn ang="0">
                  <a:pos x="14" y="57"/>
                </a:cxn>
                <a:cxn ang="0">
                  <a:pos x="17" y="57"/>
                </a:cxn>
                <a:cxn ang="0">
                  <a:pos x="19" y="58"/>
                </a:cxn>
                <a:cxn ang="0">
                  <a:pos x="23" y="57"/>
                </a:cxn>
                <a:cxn ang="0">
                  <a:pos x="25" y="55"/>
                </a:cxn>
                <a:cxn ang="0">
                  <a:pos x="26" y="49"/>
                </a:cxn>
                <a:cxn ang="0">
                  <a:pos x="21" y="39"/>
                </a:cxn>
              </a:cxnLst>
              <a:rect l="0" t="0" r="r" b="b"/>
              <a:pathLst>
                <a:path w="38" h="61">
                  <a:moveTo>
                    <a:pt x="27" y="26"/>
                  </a:moveTo>
                  <a:lnTo>
                    <a:pt x="30" y="28"/>
                  </a:lnTo>
                  <a:lnTo>
                    <a:pt x="32" y="31"/>
                  </a:lnTo>
                  <a:lnTo>
                    <a:pt x="34" y="33"/>
                  </a:lnTo>
                  <a:lnTo>
                    <a:pt x="35" y="35"/>
                  </a:lnTo>
                  <a:lnTo>
                    <a:pt x="37" y="39"/>
                  </a:lnTo>
                  <a:lnTo>
                    <a:pt x="38" y="44"/>
                  </a:lnTo>
                  <a:lnTo>
                    <a:pt x="37" y="48"/>
                  </a:lnTo>
                  <a:lnTo>
                    <a:pt x="36" y="52"/>
                  </a:lnTo>
                  <a:lnTo>
                    <a:pt x="32" y="56"/>
                  </a:lnTo>
                  <a:lnTo>
                    <a:pt x="26" y="59"/>
                  </a:lnTo>
                  <a:lnTo>
                    <a:pt x="19" y="61"/>
                  </a:lnTo>
                  <a:lnTo>
                    <a:pt x="11" y="59"/>
                  </a:lnTo>
                  <a:lnTo>
                    <a:pt x="5" y="56"/>
                  </a:lnTo>
                  <a:lnTo>
                    <a:pt x="2" y="53"/>
                  </a:lnTo>
                  <a:lnTo>
                    <a:pt x="1" y="50"/>
                  </a:lnTo>
                  <a:lnTo>
                    <a:pt x="0" y="46"/>
                  </a:lnTo>
                  <a:lnTo>
                    <a:pt x="1" y="40"/>
                  </a:lnTo>
                  <a:lnTo>
                    <a:pt x="3" y="38"/>
                  </a:lnTo>
                  <a:lnTo>
                    <a:pt x="7" y="34"/>
                  </a:lnTo>
                  <a:lnTo>
                    <a:pt x="12" y="31"/>
                  </a:lnTo>
                  <a:lnTo>
                    <a:pt x="8" y="28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2" y="9"/>
                  </a:lnTo>
                  <a:lnTo>
                    <a:pt x="6" y="4"/>
                  </a:lnTo>
                  <a:lnTo>
                    <a:pt x="12" y="1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29" y="1"/>
                  </a:lnTo>
                  <a:lnTo>
                    <a:pt x="32" y="3"/>
                  </a:lnTo>
                  <a:lnTo>
                    <a:pt x="36" y="8"/>
                  </a:lnTo>
                  <a:lnTo>
                    <a:pt x="37" y="14"/>
                  </a:lnTo>
                  <a:lnTo>
                    <a:pt x="37" y="15"/>
                  </a:lnTo>
                  <a:lnTo>
                    <a:pt x="36" y="17"/>
                  </a:lnTo>
                  <a:lnTo>
                    <a:pt x="36" y="19"/>
                  </a:lnTo>
                  <a:lnTo>
                    <a:pt x="34" y="21"/>
                  </a:lnTo>
                  <a:lnTo>
                    <a:pt x="33" y="22"/>
                  </a:lnTo>
                  <a:lnTo>
                    <a:pt x="31" y="23"/>
                  </a:lnTo>
                  <a:lnTo>
                    <a:pt x="29" y="25"/>
                  </a:lnTo>
                  <a:lnTo>
                    <a:pt x="27" y="26"/>
                  </a:lnTo>
                  <a:close/>
                  <a:moveTo>
                    <a:pt x="24" y="23"/>
                  </a:moveTo>
                  <a:lnTo>
                    <a:pt x="26" y="20"/>
                  </a:lnTo>
                  <a:lnTo>
                    <a:pt x="26" y="19"/>
                  </a:lnTo>
                  <a:lnTo>
                    <a:pt x="26" y="17"/>
                  </a:lnTo>
                  <a:lnTo>
                    <a:pt x="27" y="15"/>
                  </a:lnTo>
                  <a:lnTo>
                    <a:pt x="27" y="14"/>
                  </a:lnTo>
                  <a:lnTo>
                    <a:pt x="26" y="9"/>
                  </a:lnTo>
                  <a:lnTo>
                    <a:pt x="24" y="4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8" y="3"/>
                  </a:lnTo>
                  <a:lnTo>
                    <a:pt x="15" y="4"/>
                  </a:lnTo>
                  <a:lnTo>
                    <a:pt x="14" y="6"/>
                  </a:lnTo>
                  <a:lnTo>
                    <a:pt x="13" y="8"/>
                  </a:lnTo>
                  <a:lnTo>
                    <a:pt x="13" y="11"/>
                  </a:lnTo>
                  <a:lnTo>
                    <a:pt x="14" y="12"/>
                  </a:lnTo>
                  <a:lnTo>
                    <a:pt x="15" y="14"/>
                  </a:lnTo>
                  <a:lnTo>
                    <a:pt x="17" y="17"/>
                  </a:lnTo>
                  <a:lnTo>
                    <a:pt x="18" y="19"/>
                  </a:lnTo>
                  <a:lnTo>
                    <a:pt x="19" y="20"/>
                  </a:lnTo>
                  <a:lnTo>
                    <a:pt x="21" y="22"/>
                  </a:lnTo>
                  <a:lnTo>
                    <a:pt x="24" y="23"/>
                  </a:lnTo>
                  <a:close/>
                  <a:moveTo>
                    <a:pt x="15" y="34"/>
                  </a:moveTo>
                  <a:lnTo>
                    <a:pt x="14" y="35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12" y="37"/>
                  </a:lnTo>
                  <a:lnTo>
                    <a:pt x="12" y="38"/>
                  </a:lnTo>
                  <a:lnTo>
                    <a:pt x="11" y="40"/>
                  </a:lnTo>
                  <a:lnTo>
                    <a:pt x="11" y="42"/>
                  </a:lnTo>
                  <a:lnTo>
                    <a:pt x="11" y="50"/>
                  </a:lnTo>
                  <a:lnTo>
                    <a:pt x="11" y="52"/>
                  </a:lnTo>
                  <a:lnTo>
                    <a:pt x="13" y="56"/>
                  </a:lnTo>
                  <a:lnTo>
                    <a:pt x="14" y="57"/>
                  </a:lnTo>
                  <a:lnTo>
                    <a:pt x="15" y="57"/>
                  </a:lnTo>
                  <a:lnTo>
                    <a:pt x="17" y="57"/>
                  </a:lnTo>
                  <a:lnTo>
                    <a:pt x="18" y="58"/>
                  </a:lnTo>
                  <a:lnTo>
                    <a:pt x="19" y="58"/>
                  </a:lnTo>
                  <a:lnTo>
                    <a:pt x="20" y="57"/>
                  </a:lnTo>
                  <a:lnTo>
                    <a:pt x="23" y="57"/>
                  </a:lnTo>
                  <a:lnTo>
                    <a:pt x="24" y="56"/>
                  </a:lnTo>
                  <a:lnTo>
                    <a:pt x="25" y="55"/>
                  </a:lnTo>
                  <a:lnTo>
                    <a:pt x="26" y="51"/>
                  </a:lnTo>
                  <a:lnTo>
                    <a:pt x="26" y="49"/>
                  </a:lnTo>
                  <a:lnTo>
                    <a:pt x="25" y="44"/>
                  </a:lnTo>
                  <a:lnTo>
                    <a:pt x="21" y="39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94" name="Line 183"/>
            <p:cNvSpPr>
              <a:spLocks noChangeShapeType="1"/>
            </p:cNvSpPr>
            <p:nvPr/>
          </p:nvSpPr>
          <p:spPr bwMode="auto">
            <a:xfrm>
              <a:off x="6226175" y="4595813"/>
              <a:ext cx="1830388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95" name="Freeform 184"/>
            <p:cNvSpPr>
              <a:spLocks noEditPoints="1"/>
            </p:cNvSpPr>
            <p:nvPr/>
          </p:nvSpPr>
          <p:spPr bwMode="auto">
            <a:xfrm>
              <a:off x="6226175" y="3849688"/>
              <a:ext cx="1830388" cy="758825"/>
            </a:xfrm>
            <a:custGeom>
              <a:avLst/>
              <a:gdLst/>
              <a:ahLst/>
              <a:cxnLst>
                <a:cxn ang="0">
                  <a:pos x="102" y="425"/>
                </a:cxn>
                <a:cxn ang="0">
                  <a:pos x="291" y="121"/>
                </a:cxn>
                <a:cxn ang="0">
                  <a:pos x="636" y="51"/>
                </a:cxn>
                <a:cxn ang="0">
                  <a:pos x="581" y="27"/>
                </a:cxn>
                <a:cxn ang="0">
                  <a:pos x="507" y="0"/>
                </a:cxn>
                <a:cxn ang="0">
                  <a:pos x="578" y="20"/>
                </a:cxn>
                <a:cxn ang="0">
                  <a:pos x="621" y="43"/>
                </a:cxn>
                <a:cxn ang="0">
                  <a:pos x="682" y="83"/>
                </a:cxn>
                <a:cxn ang="0">
                  <a:pos x="752" y="142"/>
                </a:cxn>
                <a:cxn ang="0">
                  <a:pos x="925" y="319"/>
                </a:cxn>
                <a:cxn ang="0">
                  <a:pos x="1029" y="416"/>
                </a:cxn>
                <a:cxn ang="0">
                  <a:pos x="1098" y="460"/>
                </a:cxn>
                <a:cxn ang="0">
                  <a:pos x="1129" y="473"/>
                </a:cxn>
                <a:cxn ang="0">
                  <a:pos x="1147" y="476"/>
                </a:cxn>
                <a:cxn ang="0">
                  <a:pos x="1129" y="477"/>
                </a:cxn>
                <a:cxn ang="0">
                  <a:pos x="1119" y="475"/>
                </a:cxn>
                <a:cxn ang="0">
                  <a:pos x="1077" y="454"/>
                </a:cxn>
                <a:cxn ang="0">
                  <a:pos x="1022" y="417"/>
                </a:cxn>
                <a:cxn ang="0">
                  <a:pos x="982" y="383"/>
                </a:cxn>
                <a:cxn ang="0">
                  <a:pos x="807" y="201"/>
                </a:cxn>
                <a:cxn ang="0">
                  <a:pos x="741" y="139"/>
                </a:cxn>
                <a:cxn ang="0">
                  <a:pos x="656" y="70"/>
                </a:cxn>
                <a:cxn ang="0">
                  <a:pos x="594" y="32"/>
                </a:cxn>
                <a:cxn ang="0">
                  <a:pos x="524" y="6"/>
                </a:cxn>
                <a:cxn ang="0">
                  <a:pos x="461" y="7"/>
                </a:cxn>
                <a:cxn ang="0">
                  <a:pos x="432" y="13"/>
                </a:cxn>
                <a:cxn ang="0">
                  <a:pos x="383" y="37"/>
                </a:cxn>
                <a:cxn ang="0">
                  <a:pos x="346" y="66"/>
                </a:cxn>
                <a:cxn ang="0">
                  <a:pos x="313" y="102"/>
                </a:cxn>
                <a:cxn ang="0">
                  <a:pos x="270" y="160"/>
                </a:cxn>
                <a:cxn ang="0">
                  <a:pos x="208" y="262"/>
                </a:cxn>
                <a:cxn ang="0">
                  <a:pos x="153" y="360"/>
                </a:cxn>
                <a:cxn ang="0">
                  <a:pos x="104" y="430"/>
                </a:cxn>
                <a:cxn ang="0">
                  <a:pos x="90" y="445"/>
                </a:cxn>
                <a:cxn ang="0">
                  <a:pos x="80" y="454"/>
                </a:cxn>
                <a:cxn ang="0">
                  <a:pos x="58" y="466"/>
                </a:cxn>
                <a:cxn ang="0">
                  <a:pos x="32" y="473"/>
                </a:cxn>
                <a:cxn ang="0">
                  <a:pos x="0" y="468"/>
                </a:cxn>
                <a:cxn ang="0">
                  <a:pos x="57" y="462"/>
                </a:cxn>
                <a:cxn ang="0">
                  <a:pos x="76" y="451"/>
                </a:cxn>
                <a:cxn ang="0">
                  <a:pos x="101" y="426"/>
                </a:cxn>
                <a:cxn ang="0">
                  <a:pos x="150" y="357"/>
                </a:cxn>
                <a:cxn ang="0">
                  <a:pos x="227" y="219"/>
                </a:cxn>
                <a:cxn ang="0">
                  <a:pos x="274" y="147"/>
                </a:cxn>
                <a:cxn ang="0">
                  <a:pos x="310" y="99"/>
                </a:cxn>
                <a:cxn ang="0">
                  <a:pos x="334" y="71"/>
                </a:cxn>
                <a:cxn ang="0">
                  <a:pos x="359" y="48"/>
                </a:cxn>
                <a:cxn ang="0">
                  <a:pos x="406" y="19"/>
                </a:cxn>
                <a:cxn ang="0">
                  <a:pos x="430" y="9"/>
                </a:cxn>
                <a:cxn ang="0">
                  <a:pos x="448" y="4"/>
                </a:cxn>
              </a:cxnLst>
              <a:rect l="0" t="0" r="r" b="b"/>
              <a:pathLst>
                <a:path w="1153" h="478">
                  <a:moveTo>
                    <a:pt x="102" y="425"/>
                  </a:moveTo>
                  <a:lnTo>
                    <a:pt x="101" y="426"/>
                  </a:lnTo>
                  <a:lnTo>
                    <a:pt x="100" y="427"/>
                  </a:lnTo>
                  <a:lnTo>
                    <a:pt x="102" y="425"/>
                  </a:lnTo>
                  <a:close/>
                  <a:moveTo>
                    <a:pt x="291" y="121"/>
                  </a:moveTo>
                  <a:lnTo>
                    <a:pt x="290" y="122"/>
                  </a:lnTo>
                  <a:lnTo>
                    <a:pt x="290" y="123"/>
                  </a:lnTo>
                  <a:lnTo>
                    <a:pt x="291" y="121"/>
                  </a:lnTo>
                  <a:close/>
                  <a:moveTo>
                    <a:pt x="636" y="51"/>
                  </a:moveTo>
                  <a:lnTo>
                    <a:pt x="637" y="52"/>
                  </a:lnTo>
                  <a:lnTo>
                    <a:pt x="637" y="52"/>
                  </a:lnTo>
                  <a:lnTo>
                    <a:pt x="636" y="51"/>
                  </a:lnTo>
                  <a:close/>
                  <a:moveTo>
                    <a:pt x="599" y="30"/>
                  </a:moveTo>
                  <a:lnTo>
                    <a:pt x="601" y="30"/>
                  </a:lnTo>
                  <a:lnTo>
                    <a:pt x="599" y="30"/>
                  </a:lnTo>
                  <a:close/>
                  <a:moveTo>
                    <a:pt x="581" y="27"/>
                  </a:moveTo>
                  <a:lnTo>
                    <a:pt x="593" y="32"/>
                  </a:lnTo>
                  <a:lnTo>
                    <a:pt x="581" y="27"/>
                  </a:lnTo>
                  <a:close/>
                  <a:moveTo>
                    <a:pt x="478" y="0"/>
                  </a:moveTo>
                  <a:lnTo>
                    <a:pt x="507" y="0"/>
                  </a:lnTo>
                  <a:lnTo>
                    <a:pt x="524" y="2"/>
                  </a:lnTo>
                  <a:lnTo>
                    <a:pt x="531" y="3"/>
                  </a:lnTo>
                  <a:lnTo>
                    <a:pt x="532" y="3"/>
                  </a:lnTo>
                  <a:lnTo>
                    <a:pt x="578" y="20"/>
                  </a:lnTo>
                  <a:lnTo>
                    <a:pt x="596" y="28"/>
                  </a:lnTo>
                  <a:lnTo>
                    <a:pt x="599" y="30"/>
                  </a:lnTo>
                  <a:lnTo>
                    <a:pt x="601" y="31"/>
                  </a:lnTo>
                  <a:lnTo>
                    <a:pt x="621" y="43"/>
                  </a:lnTo>
                  <a:lnTo>
                    <a:pt x="636" y="51"/>
                  </a:lnTo>
                  <a:lnTo>
                    <a:pt x="637" y="52"/>
                  </a:lnTo>
                  <a:lnTo>
                    <a:pt x="659" y="66"/>
                  </a:lnTo>
                  <a:lnTo>
                    <a:pt x="682" y="83"/>
                  </a:lnTo>
                  <a:lnTo>
                    <a:pt x="694" y="92"/>
                  </a:lnTo>
                  <a:lnTo>
                    <a:pt x="718" y="112"/>
                  </a:lnTo>
                  <a:lnTo>
                    <a:pt x="744" y="135"/>
                  </a:lnTo>
                  <a:lnTo>
                    <a:pt x="752" y="142"/>
                  </a:lnTo>
                  <a:lnTo>
                    <a:pt x="775" y="163"/>
                  </a:lnTo>
                  <a:lnTo>
                    <a:pt x="810" y="198"/>
                  </a:lnTo>
                  <a:lnTo>
                    <a:pt x="867" y="258"/>
                  </a:lnTo>
                  <a:lnTo>
                    <a:pt x="925" y="319"/>
                  </a:lnTo>
                  <a:lnTo>
                    <a:pt x="969" y="363"/>
                  </a:lnTo>
                  <a:lnTo>
                    <a:pt x="983" y="377"/>
                  </a:lnTo>
                  <a:lnTo>
                    <a:pt x="1011" y="402"/>
                  </a:lnTo>
                  <a:lnTo>
                    <a:pt x="1029" y="416"/>
                  </a:lnTo>
                  <a:lnTo>
                    <a:pt x="1041" y="425"/>
                  </a:lnTo>
                  <a:lnTo>
                    <a:pt x="1059" y="437"/>
                  </a:lnTo>
                  <a:lnTo>
                    <a:pt x="1079" y="450"/>
                  </a:lnTo>
                  <a:lnTo>
                    <a:pt x="1098" y="460"/>
                  </a:lnTo>
                  <a:lnTo>
                    <a:pt x="1116" y="470"/>
                  </a:lnTo>
                  <a:lnTo>
                    <a:pt x="1116" y="469"/>
                  </a:lnTo>
                  <a:lnTo>
                    <a:pt x="1121" y="471"/>
                  </a:lnTo>
                  <a:lnTo>
                    <a:pt x="1129" y="473"/>
                  </a:lnTo>
                  <a:lnTo>
                    <a:pt x="1138" y="473"/>
                  </a:lnTo>
                  <a:lnTo>
                    <a:pt x="1153" y="470"/>
                  </a:lnTo>
                  <a:lnTo>
                    <a:pt x="1153" y="474"/>
                  </a:lnTo>
                  <a:lnTo>
                    <a:pt x="1147" y="476"/>
                  </a:lnTo>
                  <a:lnTo>
                    <a:pt x="1139" y="477"/>
                  </a:lnTo>
                  <a:lnTo>
                    <a:pt x="1137" y="477"/>
                  </a:lnTo>
                  <a:lnTo>
                    <a:pt x="1138" y="478"/>
                  </a:lnTo>
                  <a:lnTo>
                    <a:pt x="1129" y="477"/>
                  </a:lnTo>
                  <a:lnTo>
                    <a:pt x="1130" y="477"/>
                  </a:lnTo>
                  <a:lnTo>
                    <a:pt x="1129" y="477"/>
                  </a:lnTo>
                  <a:lnTo>
                    <a:pt x="1120" y="475"/>
                  </a:lnTo>
                  <a:lnTo>
                    <a:pt x="1119" y="475"/>
                  </a:lnTo>
                  <a:lnTo>
                    <a:pt x="1115" y="474"/>
                  </a:lnTo>
                  <a:lnTo>
                    <a:pt x="1114" y="474"/>
                  </a:lnTo>
                  <a:lnTo>
                    <a:pt x="1096" y="464"/>
                  </a:lnTo>
                  <a:lnTo>
                    <a:pt x="1077" y="454"/>
                  </a:lnTo>
                  <a:lnTo>
                    <a:pt x="1056" y="441"/>
                  </a:lnTo>
                  <a:lnTo>
                    <a:pt x="1038" y="429"/>
                  </a:lnTo>
                  <a:lnTo>
                    <a:pt x="1026" y="420"/>
                  </a:lnTo>
                  <a:lnTo>
                    <a:pt x="1022" y="417"/>
                  </a:lnTo>
                  <a:lnTo>
                    <a:pt x="1025" y="420"/>
                  </a:lnTo>
                  <a:lnTo>
                    <a:pt x="1008" y="406"/>
                  </a:lnTo>
                  <a:lnTo>
                    <a:pt x="980" y="381"/>
                  </a:lnTo>
                  <a:lnTo>
                    <a:pt x="982" y="383"/>
                  </a:lnTo>
                  <a:lnTo>
                    <a:pt x="966" y="367"/>
                  </a:lnTo>
                  <a:lnTo>
                    <a:pt x="922" y="322"/>
                  </a:lnTo>
                  <a:lnTo>
                    <a:pt x="864" y="261"/>
                  </a:lnTo>
                  <a:lnTo>
                    <a:pt x="807" y="201"/>
                  </a:lnTo>
                  <a:lnTo>
                    <a:pt x="772" y="166"/>
                  </a:lnTo>
                  <a:lnTo>
                    <a:pt x="749" y="145"/>
                  </a:lnTo>
                  <a:lnTo>
                    <a:pt x="749" y="145"/>
                  </a:lnTo>
                  <a:lnTo>
                    <a:pt x="741" y="139"/>
                  </a:lnTo>
                  <a:lnTo>
                    <a:pt x="715" y="116"/>
                  </a:lnTo>
                  <a:lnTo>
                    <a:pt x="690" y="96"/>
                  </a:lnTo>
                  <a:lnTo>
                    <a:pt x="679" y="87"/>
                  </a:lnTo>
                  <a:lnTo>
                    <a:pt x="656" y="70"/>
                  </a:lnTo>
                  <a:lnTo>
                    <a:pt x="633" y="55"/>
                  </a:lnTo>
                  <a:lnTo>
                    <a:pt x="619" y="47"/>
                  </a:lnTo>
                  <a:lnTo>
                    <a:pt x="598" y="35"/>
                  </a:lnTo>
                  <a:lnTo>
                    <a:pt x="594" y="32"/>
                  </a:lnTo>
                  <a:lnTo>
                    <a:pt x="581" y="27"/>
                  </a:lnTo>
                  <a:lnTo>
                    <a:pt x="575" y="24"/>
                  </a:lnTo>
                  <a:lnTo>
                    <a:pt x="530" y="8"/>
                  </a:lnTo>
                  <a:lnTo>
                    <a:pt x="524" y="6"/>
                  </a:lnTo>
                  <a:lnTo>
                    <a:pt x="524" y="7"/>
                  </a:lnTo>
                  <a:lnTo>
                    <a:pt x="507" y="5"/>
                  </a:lnTo>
                  <a:lnTo>
                    <a:pt x="479" y="5"/>
                  </a:lnTo>
                  <a:lnTo>
                    <a:pt x="461" y="7"/>
                  </a:lnTo>
                  <a:lnTo>
                    <a:pt x="461" y="6"/>
                  </a:lnTo>
                  <a:lnTo>
                    <a:pt x="453" y="8"/>
                  </a:lnTo>
                  <a:lnTo>
                    <a:pt x="438" y="11"/>
                  </a:lnTo>
                  <a:lnTo>
                    <a:pt x="432" y="13"/>
                  </a:lnTo>
                  <a:lnTo>
                    <a:pt x="416" y="20"/>
                  </a:lnTo>
                  <a:lnTo>
                    <a:pt x="408" y="23"/>
                  </a:lnTo>
                  <a:lnTo>
                    <a:pt x="392" y="32"/>
                  </a:lnTo>
                  <a:lnTo>
                    <a:pt x="383" y="37"/>
                  </a:lnTo>
                  <a:lnTo>
                    <a:pt x="370" y="47"/>
                  </a:lnTo>
                  <a:lnTo>
                    <a:pt x="362" y="52"/>
                  </a:lnTo>
                  <a:lnTo>
                    <a:pt x="362" y="52"/>
                  </a:lnTo>
                  <a:lnTo>
                    <a:pt x="346" y="66"/>
                  </a:lnTo>
                  <a:lnTo>
                    <a:pt x="338" y="74"/>
                  </a:lnTo>
                  <a:lnTo>
                    <a:pt x="323" y="89"/>
                  </a:lnTo>
                  <a:lnTo>
                    <a:pt x="313" y="102"/>
                  </a:lnTo>
                  <a:lnTo>
                    <a:pt x="313" y="102"/>
                  </a:lnTo>
                  <a:lnTo>
                    <a:pt x="301" y="117"/>
                  </a:lnTo>
                  <a:lnTo>
                    <a:pt x="294" y="126"/>
                  </a:lnTo>
                  <a:lnTo>
                    <a:pt x="278" y="149"/>
                  </a:lnTo>
                  <a:lnTo>
                    <a:pt x="270" y="160"/>
                  </a:lnTo>
                  <a:lnTo>
                    <a:pt x="254" y="183"/>
                  </a:lnTo>
                  <a:lnTo>
                    <a:pt x="249" y="192"/>
                  </a:lnTo>
                  <a:lnTo>
                    <a:pt x="231" y="221"/>
                  </a:lnTo>
                  <a:lnTo>
                    <a:pt x="208" y="262"/>
                  </a:lnTo>
                  <a:lnTo>
                    <a:pt x="185" y="303"/>
                  </a:lnTo>
                  <a:lnTo>
                    <a:pt x="162" y="344"/>
                  </a:lnTo>
                  <a:lnTo>
                    <a:pt x="151" y="363"/>
                  </a:lnTo>
                  <a:lnTo>
                    <a:pt x="153" y="360"/>
                  </a:lnTo>
                  <a:lnTo>
                    <a:pt x="139" y="383"/>
                  </a:lnTo>
                  <a:lnTo>
                    <a:pt x="127" y="401"/>
                  </a:lnTo>
                  <a:lnTo>
                    <a:pt x="116" y="416"/>
                  </a:lnTo>
                  <a:lnTo>
                    <a:pt x="104" y="430"/>
                  </a:lnTo>
                  <a:lnTo>
                    <a:pt x="103" y="432"/>
                  </a:lnTo>
                  <a:lnTo>
                    <a:pt x="102" y="432"/>
                  </a:lnTo>
                  <a:lnTo>
                    <a:pt x="88" y="446"/>
                  </a:lnTo>
                  <a:lnTo>
                    <a:pt x="90" y="445"/>
                  </a:lnTo>
                  <a:lnTo>
                    <a:pt x="81" y="453"/>
                  </a:lnTo>
                  <a:lnTo>
                    <a:pt x="81" y="452"/>
                  </a:lnTo>
                  <a:lnTo>
                    <a:pt x="80" y="454"/>
                  </a:lnTo>
                  <a:lnTo>
                    <a:pt x="80" y="454"/>
                  </a:lnTo>
                  <a:lnTo>
                    <a:pt x="70" y="461"/>
                  </a:lnTo>
                  <a:lnTo>
                    <a:pt x="69" y="461"/>
                  </a:lnTo>
                  <a:lnTo>
                    <a:pt x="67" y="462"/>
                  </a:lnTo>
                  <a:lnTo>
                    <a:pt x="58" y="466"/>
                  </a:lnTo>
                  <a:lnTo>
                    <a:pt x="58" y="466"/>
                  </a:lnTo>
                  <a:lnTo>
                    <a:pt x="47" y="470"/>
                  </a:lnTo>
                  <a:lnTo>
                    <a:pt x="35" y="472"/>
                  </a:lnTo>
                  <a:lnTo>
                    <a:pt x="32" y="473"/>
                  </a:lnTo>
                  <a:lnTo>
                    <a:pt x="34" y="473"/>
                  </a:lnTo>
                  <a:lnTo>
                    <a:pt x="23" y="473"/>
                  </a:lnTo>
                  <a:lnTo>
                    <a:pt x="0" y="473"/>
                  </a:lnTo>
                  <a:lnTo>
                    <a:pt x="0" y="468"/>
                  </a:lnTo>
                  <a:lnTo>
                    <a:pt x="23" y="468"/>
                  </a:lnTo>
                  <a:lnTo>
                    <a:pt x="34" y="468"/>
                  </a:lnTo>
                  <a:lnTo>
                    <a:pt x="46" y="465"/>
                  </a:lnTo>
                  <a:lnTo>
                    <a:pt x="57" y="462"/>
                  </a:lnTo>
                  <a:lnTo>
                    <a:pt x="65" y="458"/>
                  </a:lnTo>
                  <a:lnTo>
                    <a:pt x="66" y="457"/>
                  </a:lnTo>
                  <a:lnTo>
                    <a:pt x="68" y="457"/>
                  </a:lnTo>
                  <a:lnTo>
                    <a:pt x="76" y="451"/>
                  </a:lnTo>
                  <a:lnTo>
                    <a:pt x="78" y="449"/>
                  </a:lnTo>
                  <a:lnTo>
                    <a:pt x="87" y="441"/>
                  </a:lnTo>
                  <a:lnTo>
                    <a:pt x="100" y="428"/>
                  </a:lnTo>
                  <a:lnTo>
                    <a:pt x="101" y="426"/>
                  </a:lnTo>
                  <a:lnTo>
                    <a:pt x="112" y="413"/>
                  </a:lnTo>
                  <a:lnTo>
                    <a:pt x="123" y="398"/>
                  </a:lnTo>
                  <a:lnTo>
                    <a:pt x="135" y="380"/>
                  </a:lnTo>
                  <a:lnTo>
                    <a:pt x="150" y="357"/>
                  </a:lnTo>
                  <a:lnTo>
                    <a:pt x="158" y="342"/>
                  </a:lnTo>
                  <a:lnTo>
                    <a:pt x="181" y="301"/>
                  </a:lnTo>
                  <a:lnTo>
                    <a:pt x="204" y="260"/>
                  </a:lnTo>
                  <a:lnTo>
                    <a:pt x="227" y="219"/>
                  </a:lnTo>
                  <a:lnTo>
                    <a:pt x="245" y="189"/>
                  </a:lnTo>
                  <a:lnTo>
                    <a:pt x="250" y="181"/>
                  </a:lnTo>
                  <a:lnTo>
                    <a:pt x="266" y="158"/>
                  </a:lnTo>
                  <a:lnTo>
                    <a:pt x="274" y="147"/>
                  </a:lnTo>
                  <a:lnTo>
                    <a:pt x="290" y="123"/>
                  </a:lnTo>
                  <a:lnTo>
                    <a:pt x="290" y="122"/>
                  </a:lnTo>
                  <a:lnTo>
                    <a:pt x="297" y="114"/>
                  </a:lnTo>
                  <a:lnTo>
                    <a:pt x="310" y="99"/>
                  </a:lnTo>
                  <a:lnTo>
                    <a:pt x="309" y="99"/>
                  </a:lnTo>
                  <a:lnTo>
                    <a:pt x="310" y="98"/>
                  </a:lnTo>
                  <a:lnTo>
                    <a:pt x="320" y="86"/>
                  </a:lnTo>
                  <a:lnTo>
                    <a:pt x="334" y="71"/>
                  </a:lnTo>
                  <a:lnTo>
                    <a:pt x="343" y="63"/>
                  </a:lnTo>
                  <a:lnTo>
                    <a:pt x="358" y="48"/>
                  </a:lnTo>
                  <a:lnTo>
                    <a:pt x="359" y="48"/>
                  </a:lnTo>
                  <a:lnTo>
                    <a:pt x="359" y="48"/>
                  </a:lnTo>
                  <a:lnTo>
                    <a:pt x="367" y="43"/>
                  </a:lnTo>
                  <a:lnTo>
                    <a:pt x="380" y="33"/>
                  </a:lnTo>
                  <a:lnTo>
                    <a:pt x="390" y="28"/>
                  </a:lnTo>
                  <a:lnTo>
                    <a:pt x="406" y="19"/>
                  </a:lnTo>
                  <a:lnTo>
                    <a:pt x="407" y="19"/>
                  </a:lnTo>
                  <a:lnTo>
                    <a:pt x="406" y="19"/>
                  </a:lnTo>
                  <a:lnTo>
                    <a:pt x="414" y="15"/>
                  </a:lnTo>
                  <a:lnTo>
                    <a:pt x="430" y="9"/>
                  </a:lnTo>
                  <a:lnTo>
                    <a:pt x="429" y="9"/>
                  </a:lnTo>
                  <a:lnTo>
                    <a:pt x="437" y="7"/>
                  </a:lnTo>
                  <a:lnTo>
                    <a:pt x="452" y="3"/>
                  </a:lnTo>
                  <a:lnTo>
                    <a:pt x="448" y="4"/>
                  </a:lnTo>
                  <a:lnTo>
                    <a:pt x="453" y="3"/>
                  </a:lnTo>
                  <a:lnTo>
                    <a:pt x="461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96" name="Freeform 185"/>
            <p:cNvSpPr>
              <a:spLocks noEditPoints="1"/>
            </p:cNvSpPr>
            <p:nvPr/>
          </p:nvSpPr>
          <p:spPr bwMode="auto">
            <a:xfrm>
              <a:off x="6226175" y="4279900"/>
              <a:ext cx="1830388" cy="496887"/>
            </a:xfrm>
            <a:custGeom>
              <a:avLst/>
              <a:gdLst/>
              <a:ahLst/>
              <a:cxnLst>
                <a:cxn ang="0">
                  <a:pos x="126" y="156"/>
                </a:cxn>
                <a:cxn ang="0">
                  <a:pos x="223" y="70"/>
                </a:cxn>
                <a:cxn ang="0">
                  <a:pos x="578" y="65"/>
                </a:cxn>
                <a:cxn ang="0">
                  <a:pos x="243" y="53"/>
                </a:cxn>
                <a:cxn ang="0">
                  <a:pos x="526" y="35"/>
                </a:cxn>
                <a:cxn ang="0">
                  <a:pos x="300" y="19"/>
                </a:cxn>
                <a:cxn ang="0">
                  <a:pos x="487" y="18"/>
                </a:cxn>
                <a:cxn ang="0">
                  <a:pos x="485" y="18"/>
                </a:cxn>
                <a:cxn ang="0">
                  <a:pos x="406" y="1"/>
                </a:cxn>
                <a:cxn ang="0">
                  <a:pos x="427" y="2"/>
                </a:cxn>
                <a:cxn ang="0">
                  <a:pos x="478" y="15"/>
                </a:cxn>
                <a:cxn ang="0">
                  <a:pos x="503" y="25"/>
                </a:cxn>
                <a:cxn ang="0">
                  <a:pos x="527" y="36"/>
                </a:cxn>
                <a:cxn ang="0">
                  <a:pos x="551" y="49"/>
                </a:cxn>
                <a:cxn ang="0">
                  <a:pos x="601" y="79"/>
                </a:cxn>
                <a:cxn ang="0">
                  <a:pos x="693" y="146"/>
                </a:cxn>
                <a:cxn ang="0">
                  <a:pos x="839" y="254"/>
                </a:cxn>
                <a:cxn ang="0">
                  <a:pos x="899" y="287"/>
                </a:cxn>
                <a:cxn ang="0">
                  <a:pos x="953" y="306"/>
                </a:cxn>
                <a:cxn ang="0">
                  <a:pos x="1003" y="307"/>
                </a:cxn>
                <a:cxn ang="0">
                  <a:pos x="1033" y="299"/>
                </a:cxn>
                <a:cxn ang="0">
                  <a:pos x="1065" y="280"/>
                </a:cxn>
                <a:cxn ang="0">
                  <a:pos x="1119" y="233"/>
                </a:cxn>
                <a:cxn ang="0">
                  <a:pos x="1153" y="200"/>
                </a:cxn>
                <a:cxn ang="0">
                  <a:pos x="1122" y="236"/>
                </a:cxn>
                <a:cxn ang="0">
                  <a:pos x="1108" y="249"/>
                </a:cxn>
                <a:cxn ang="0">
                  <a:pos x="1082" y="273"/>
                </a:cxn>
                <a:cxn ang="0">
                  <a:pos x="1049" y="296"/>
                </a:cxn>
                <a:cxn ang="0">
                  <a:pos x="1035" y="303"/>
                </a:cxn>
                <a:cxn ang="0">
                  <a:pos x="1003" y="311"/>
                </a:cxn>
                <a:cxn ang="0">
                  <a:pos x="974" y="313"/>
                </a:cxn>
                <a:cxn ang="0">
                  <a:pos x="952" y="310"/>
                </a:cxn>
                <a:cxn ang="0">
                  <a:pos x="897" y="291"/>
                </a:cxn>
                <a:cxn ang="0">
                  <a:pos x="853" y="268"/>
                </a:cxn>
                <a:cxn ang="0">
                  <a:pos x="748" y="194"/>
                </a:cxn>
                <a:cxn ang="0">
                  <a:pos x="624" y="101"/>
                </a:cxn>
                <a:cxn ang="0">
                  <a:pos x="549" y="53"/>
                </a:cxn>
                <a:cxn ang="0">
                  <a:pos x="507" y="32"/>
                </a:cxn>
                <a:cxn ang="0">
                  <a:pos x="477" y="20"/>
                </a:cxn>
                <a:cxn ang="0">
                  <a:pos x="429" y="7"/>
                </a:cxn>
                <a:cxn ang="0">
                  <a:pos x="392" y="5"/>
                </a:cxn>
                <a:cxn ang="0">
                  <a:pos x="359" y="7"/>
                </a:cxn>
                <a:cxn ang="0">
                  <a:pos x="313" y="19"/>
                </a:cxn>
                <a:cxn ang="0">
                  <a:pos x="269" y="42"/>
                </a:cxn>
                <a:cxn ang="0">
                  <a:pos x="232" y="69"/>
                </a:cxn>
                <a:cxn ang="0">
                  <a:pos x="186" y="109"/>
                </a:cxn>
                <a:cxn ang="0">
                  <a:pos x="157" y="136"/>
                </a:cxn>
                <a:cxn ang="0">
                  <a:pos x="105" y="178"/>
                </a:cxn>
                <a:cxn ang="0">
                  <a:pos x="82" y="191"/>
                </a:cxn>
                <a:cxn ang="0">
                  <a:pos x="70" y="195"/>
                </a:cxn>
                <a:cxn ang="0">
                  <a:pos x="46" y="201"/>
                </a:cxn>
                <a:cxn ang="0">
                  <a:pos x="0" y="197"/>
                </a:cxn>
                <a:cxn ang="0">
                  <a:pos x="57" y="194"/>
                </a:cxn>
                <a:cxn ang="0">
                  <a:pos x="92" y="181"/>
                </a:cxn>
                <a:cxn ang="0">
                  <a:pos x="127" y="156"/>
                </a:cxn>
                <a:cxn ang="0">
                  <a:pos x="183" y="105"/>
                </a:cxn>
                <a:cxn ang="0">
                  <a:pos x="229" y="65"/>
                </a:cxn>
                <a:cxn ang="0">
                  <a:pos x="266" y="39"/>
                </a:cxn>
                <a:cxn ang="0">
                  <a:pos x="300" y="19"/>
                </a:cxn>
                <a:cxn ang="0">
                  <a:pos x="345" y="4"/>
                </a:cxn>
                <a:cxn ang="0">
                  <a:pos x="369" y="1"/>
                </a:cxn>
              </a:cxnLst>
              <a:rect l="0" t="0" r="r" b="b"/>
              <a:pathLst>
                <a:path w="1153" h="313">
                  <a:moveTo>
                    <a:pt x="78" y="187"/>
                  </a:moveTo>
                  <a:lnTo>
                    <a:pt x="73" y="189"/>
                  </a:lnTo>
                  <a:lnTo>
                    <a:pt x="78" y="187"/>
                  </a:lnTo>
                  <a:close/>
                  <a:moveTo>
                    <a:pt x="126" y="156"/>
                  </a:moveTo>
                  <a:lnTo>
                    <a:pt x="124" y="158"/>
                  </a:lnTo>
                  <a:lnTo>
                    <a:pt x="120" y="160"/>
                  </a:lnTo>
                  <a:lnTo>
                    <a:pt x="126" y="156"/>
                  </a:lnTo>
                  <a:close/>
                  <a:moveTo>
                    <a:pt x="223" y="70"/>
                  </a:moveTo>
                  <a:lnTo>
                    <a:pt x="221" y="71"/>
                  </a:lnTo>
                  <a:lnTo>
                    <a:pt x="220" y="72"/>
                  </a:lnTo>
                  <a:lnTo>
                    <a:pt x="223" y="70"/>
                  </a:lnTo>
                  <a:close/>
                  <a:moveTo>
                    <a:pt x="578" y="65"/>
                  </a:moveTo>
                  <a:lnTo>
                    <a:pt x="584" y="69"/>
                  </a:lnTo>
                  <a:lnTo>
                    <a:pt x="581" y="67"/>
                  </a:lnTo>
                  <a:lnTo>
                    <a:pt x="578" y="65"/>
                  </a:lnTo>
                  <a:close/>
                  <a:moveTo>
                    <a:pt x="243" y="53"/>
                  </a:moveTo>
                  <a:lnTo>
                    <a:pt x="243" y="54"/>
                  </a:lnTo>
                  <a:lnTo>
                    <a:pt x="242" y="54"/>
                  </a:lnTo>
                  <a:lnTo>
                    <a:pt x="243" y="53"/>
                  </a:lnTo>
                  <a:close/>
                  <a:moveTo>
                    <a:pt x="526" y="35"/>
                  </a:moveTo>
                  <a:lnTo>
                    <a:pt x="527" y="36"/>
                  </a:lnTo>
                  <a:lnTo>
                    <a:pt x="526" y="35"/>
                  </a:lnTo>
                  <a:close/>
                  <a:moveTo>
                    <a:pt x="300" y="19"/>
                  </a:moveTo>
                  <a:lnTo>
                    <a:pt x="300" y="19"/>
                  </a:lnTo>
                  <a:lnTo>
                    <a:pt x="299" y="20"/>
                  </a:lnTo>
                  <a:lnTo>
                    <a:pt x="300" y="19"/>
                  </a:lnTo>
                  <a:close/>
                  <a:moveTo>
                    <a:pt x="485" y="18"/>
                  </a:moveTo>
                  <a:lnTo>
                    <a:pt x="487" y="18"/>
                  </a:lnTo>
                  <a:lnTo>
                    <a:pt x="486" y="18"/>
                  </a:lnTo>
                  <a:lnTo>
                    <a:pt x="485" y="18"/>
                  </a:lnTo>
                  <a:close/>
                  <a:moveTo>
                    <a:pt x="478" y="15"/>
                  </a:moveTo>
                  <a:lnTo>
                    <a:pt x="485" y="18"/>
                  </a:lnTo>
                  <a:lnTo>
                    <a:pt x="478" y="15"/>
                  </a:lnTo>
                  <a:close/>
                  <a:moveTo>
                    <a:pt x="383" y="0"/>
                  </a:moveTo>
                  <a:lnTo>
                    <a:pt x="392" y="0"/>
                  </a:lnTo>
                  <a:lnTo>
                    <a:pt x="406" y="1"/>
                  </a:lnTo>
                  <a:lnTo>
                    <a:pt x="415" y="1"/>
                  </a:lnTo>
                  <a:lnTo>
                    <a:pt x="415" y="1"/>
                  </a:lnTo>
                  <a:lnTo>
                    <a:pt x="430" y="3"/>
                  </a:lnTo>
                  <a:lnTo>
                    <a:pt x="427" y="2"/>
                  </a:lnTo>
                  <a:lnTo>
                    <a:pt x="438" y="4"/>
                  </a:lnTo>
                  <a:lnTo>
                    <a:pt x="454" y="8"/>
                  </a:lnTo>
                  <a:lnTo>
                    <a:pt x="461" y="10"/>
                  </a:lnTo>
                  <a:lnTo>
                    <a:pt x="478" y="15"/>
                  </a:lnTo>
                  <a:lnTo>
                    <a:pt x="486" y="18"/>
                  </a:lnTo>
                  <a:lnTo>
                    <a:pt x="503" y="24"/>
                  </a:lnTo>
                  <a:lnTo>
                    <a:pt x="502" y="24"/>
                  </a:lnTo>
                  <a:lnTo>
                    <a:pt x="503" y="25"/>
                  </a:lnTo>
                  <a:lnTo>
                    <a:pt x="508" y="28"/>
                  </a:lnTo>
                  <a:lnTo>
                    <a:pt x="508" y="28"/>
                  </a:lnTo>
                  <a:lnTo>
                    <a:pt x="526" y="35"/>
                  </a:lnTo>
                  <a:lnTo>
                    <a:pt x="527" y="36"/>
                  </a:lnTo>
                  <a:lnTo>
                    <a:pt x="531" y="39"/>
                  </a:lnTo>
                  <a:lnTo>
                    <a:pt x="551" y="49"/>
                  </a:lnTo>
                  <a:lnTo>
                    <a:pt x="552" y="49"/>
                  </a:lnTo>
                  <a:lnTo>
                    <a:pt x="551" y="49"/>
                  </a:lnTo>
                  <a:lnTo>
                    <a:pt x="555" y="51"/>
                  </a:lnTo>
                  <a:lnTo>
                    <a:pt x="577" y="65"/>
                  </a:lnTo>
                  <a:lnTo>
                    <a:pt x="581" y="67"/>
                  </a:lnTo>
                  <a:lnTo>
                    <a:pt x="601" y="79"/>
                  </a:lnTo>
                  <a:lnTo>
                    <a:pt x="627" y="97"/>
                  </a:lnTo>
                  <a:lnTo>
                    <a:pt x="636" y="103"/>
                  </a:lnTo>
                  <a:lnTo>
                    <a:pt x="662" y="122"/>
                  </a:lnTo>
                  <a:lnTo>
                    <a:pt x="693" y="146"/>
                  </a:lnTo>
                  <a:lnTo>
                    <a:pt x="751" y="190"/>
                  </a:lnTo>
                  <a:lnTo>
                    <a:pt x="796" y="223"/>
                  </a:lnTo>
                  <a:lnTo>
                    <a:pt x="808" y="232"/>
                  </a:lnTo>
                  <a:lnTo>
                    <a:pt x="839" y="254"/>
                  </a:lnTo>
                  <a:lnTo>
                    <a:pt x="855" y="264"/>
                  </a:lnTo>
                  <a:lnTo>
                    <a:pt x="866" y="271"/>
                  </a:lnTo>
                  <a:lnTo>
                    <a:pt x="899" y="287"/>
                  </a:lnTo>
                  <a:lnTo>
                    <a:pt x="899" y="287"/>
                  </a:lnTo>
                  <a:lnTo>
                    <a:pt x="911" y="292"/>
                  </a:lnTo>
                  <a:lnTo>
                    <a:pt x="923" y="297"/>
                  </a:lnTo>
                  <a:lnTo>
                    <a:pt x="941" y="302"/>
                  </a:lnTo>
                  <a:lnTo>
                    <a:pt x="953" y="306"/>
                  </a:lnTo>
                  <a:lnTo>
                    <a:pt x="964" y="308"/>
                  </a:lnTo>
                  <a:lnTo>
                    <a:pt x="974" y="309"/>
                  </a:lnTo>
                  <a:lnTo>
                    <a:pt x="992" y="309"/>
                  </a:lnTo>
                  <a:lnTo>
                    <a:pt x="1003" y="307"/>
                  </a:lnTo>
                  <a:lnTo>
                    <a:pt x="1014" y="305"/>
                  </a:lnTo>
                  <a:lnTo>
                    <a:pt x="1024" y="302"/>
                  </a:lnTo>
                  <a:lnTo>
                    <a:pt x="1033" y="299"/>
                  </a:lnTo>
                  <a:lnTo>
                    <a:pt x="1033" y="299"/>
                  </a:lnTo>
                  <a:lnTo>
                    <a:pt x="1037" y="298"/>
                  </a:lnTo>
                  <a:lnTo>
                    <a:pt x="1044" y="294"/>
                  </a:lnTo>
                  <a:lnTo>
                    <a:pt x="1055" y="287"/>
                  </a:lnTo>
                  <a:lnTo>
                    <a:pt x="1065" y="280"/>
                  </a:lnTo>
                  <a:lnTo>
                    <a:pt x="1078" y="270"/>
                  </a:lnTo>
                  <a:lnTo>
                    <a:pt x="1093" y="257"/>
                  </a:lnTo>
                  <a:lnTo>
                    <a:pt x="1105" y="245"/>
                  </a:lnTo>
                  <a:lnTo>
                    <a:pt x="1119" y="233"/>
                  </a:lnTo>
                  <a:lnTo>
                    <a:pt x="1131" y="220"/>
                  </a:lnTo>
                  <a:lnTo>
                    <a:pt x="1144" y="206"/>
                  </a:lnTo>
                  <a:lnTo>
                    <a:pt x="1151" y="198"/>
                  </a:lnTo>
                  <a:lnTo>
                    <a:pt x="1153" y="200"/>
                  </a:lnTo>
                  <a:lnTo>
                    <a:pt x="1153" y="202"/>
                  </a:lnTo>
                  <a:lnTo>
                    <a:pt x="1147" y="209"/>
                  </a:lnTo>
                  <a:lnTo>
                    <a:pt x="1134" y="223"/>
                  </a:lnTo>
                  <a:lnTo>
                    <a:pt x="1122" y="236"/>
                  </a:lnTo>
                  <a:lnTo>
                    <a:pt x="1120" y="238"/>
                  </a:lnTo>
                  <a:lnTo>
                    <a:pt x="1122" y="237"/>
                  </a:lnTo>
                  <a:lnTo>
                    <a:pt x="1108" y="249"/>
                  </a:lnTo>
                  <a:lnTo>
                    <a:pt x="1108" y="249"/>
                  </a:lnTo>
                  <a:lnTo>
                    <a:pt x="1096" y="261"/>
                  </a:lnTo>
                  <a:lnTo>
                    <a:pt x="1094" y="263"/>
                  </a:lnTo>
                  <a:lnTo>
                    <a:pt x="1096" y="261"/>
                  </a:lnTo>
                  <a:lnTo>
                    <a:pt x="1082" y="273"/>
                  </a:lnTo>
                  <a:lnTo>
                    <a:pt x="1068" y="284"/>
                  </a:lnTo>
                  <a:lnTo>
                    <a:pt x="1058" y="291"/>
                  </a:lnTo>
                  <a:lnTo>
                    <a:pt x="1047" y="298"/>
                  </a:lnTo>
                  <a:lnTo>
                    <a:pt x="1049" y="296"/>
                  </a:lnTo>
                  <a:lnTo>
                    <a:pt x="1047" y="298"/>
                  </a:lnTo>
                  <a:lnTo>
                    <a:pt x="1038" y="302"/>
                  </a:lnTo>
                  <a:lnTo>
                    <a:pt x="1037" y="302"/>
                  </a:lnTo>
                  <a:lnTo>
                    <a:pt x="1035" y="303"/>
                  </a:lnTo>
                  <a:lnTo>
                    <a:pt x="1025" y="307"/>
                  </a:lnTo>
                  <a:lnTo>
                    <a:pt x="1025" y="307"/>
                  </a:lnTo>
                  <a:lnTo>
                    <a:pt x="1015" y="309"/>
                  </a:lnTo>
                  <a:lnTo>
                    <a:pt x="1003" y="311"/>
                  </a:lnTo>
                  <a:lnTo>
                    <a:pt x="995" y="313"/>
                  </a:lnTo>
                  <a:lnTo>
                    <a:pt x="1003" y="312"/>
                  </a:lnTo>
                  <a:lnTo>
                    <a:pt x="992" y="313"/>
                  </a:lnTo>
                  <a:lnTo>
                    <a:pt x="974" y="313"/>
                  </a:lnTo>
                  <a:lnTo>
                    <a:pt x="963" y="313"/>
                  </a:lnTo>
                  <a:lnTo>
                    <a:pt x="964" y="313"/>
                  </a:lnTo>
                  <a:lnTo>
                    <a:pt x="963" y="312"/>
                  </a:lnTo>
                  <a:lnTo>
                    <a:pt x="952" y="310"/>
                  </a:lnTo>
                  <a:lnTo>
                    <a:pt x="940" y="307"/>
                  </a:lnTo>
                  <a:lnTo>
                    <a:pt x="922" y="301"/>
                  </a:lnTo>
                  <a:lnTo>
                    <a:pt x="910" y="296"/>
                  </a:lnTo>
                  <a:lnTo>
                    <a:pt x="897" y="291"/>
                  </a:lnTo>
                  <a:lnTo>
                    <a:pt x="899" y="292"/>
                  </a:lnTo>
                  <a:lnTo>
                    <a:pt x="882" y="284"/>
                  </a:lnTo>
                  <a:lnTo>
                    <a:pt x="863" y="275"/>
                  </a:lnTo>
                  <a:lnTo>
                    <a:pt x="853" y="268"/>
                  </a:lnTo>
                  <a:lnTo>
                    <a:pt x="837" y="257"/>
                  </a:lnTo>
                  <a:lnTo>
                    <a:pt x="806" y="236"/>
                  </a:lnTo>
                  <a:lnTo>
                    <a:pt x="793" y="227"/>
                  </a:lnTo>
                  <a:lnTo>
                    <a:pt x="748" y="194"/>
                  </a:lnTo>
                  <a:lnTo>
                    <a:pt x="690" y="149"/>
                  </a:lnTo>
                  <a:lnTo>
                    <a:pt x="660" y="126"/>
                  </a:lnTo>
                  <a:lnTo>
                    <a:pt x="633" y="107"/>
                  </a:lnTo>
                  <a:lnTo>
                    <a:pt x="624" y="101"/>
                  </a:lnTo>
                  <a:lnTo>
                    <a:pt x="598" y="83"/>
                  </a:lnTo>
                  <a:lnTo>
                    <a:pt x="575" y="69"/>
                  </a:lnTo>
                  <a:lnTo>
                    <a:pt x="552" y="55"/>
                  </a:lnTo>
                  <a:lnTo>
                    <a:pt x="549" y="53"/>
                  </a:lnTo>
                  <a:lnTo>
                    <a:pt x="529" y="42"/>
                  </a:lnTo>
                  <a:lnTo>
                    <a:pt x="525" y="40"/>
                  </a:lnTo>
                  <a:lnTo>
                    <a:pt x="506" y="32"/>
                  </a:lnTo>
                  <a:lnTo>
                    <a:pt x="507" y="32"/>
                  </a:lnTo>
                  <a:lnTo>
                    <a:pt x="506" y="32"/>
                  </a:lnTo>
                  <a:lnTo>
                    <a:pt x="500" y="29"/>
                  </a:lnTo>
                  <a:lnTo>
                    <a:pt x="483" y="22"/>
                  </a:lnTo>
                  <a:lnTo>
                    <a:pt x="477" y="20"/>
                  </a:lnTo>
                  <a:lnTo>
                    <a:pt x="460" y="14"/>
                  </a:lnTo>
                  <a:lnTo>
                    <a:pt x="453" y="13"/>
                  </a:lnTo>
                  <a:lnTo>
                    <a:pt x="437" y="9"/>
                  </a:lnTo>
                  <a:lnTo>
                    <a:pt x="429" y="7"/>
                  </a:lnTo>
                  <a:lnTo>
                    <a:pt x="429" y="8"/>
                  </a:lnTo>
                  <a:lnTo>
                    <a:pt x="415" y="6"/>
                  </a:lnTo>
                  <a:lnTo>
                    <a:pt x="406" y="6"/>
                  </a:lnTo>
                  <a:lnTo>
                    <a:pt x="392" y="5"/>
                  </a:lnTo>
                  <a:lnTo>
                    <a:pt x="383" y="5"/>
                  </a:lnTo>
                  <a:lnTo>
                    <a:pt x="369" y="6"/>
                  </a:lnTo>
                  <a:lnTo>
                    <a:pt x="369" y="5"/>
                  </a:lnTo>
                  <a:lnTo>
                    <a:pt x="359" y="7"/>
                  </a:lnTo>
                  <a:lnTo>
                    <a:pt x="346" y="9"/>
                  </a:lnTo>
                  <a:lnTo>
                    <a:pt x="336" y="11"/>
                  </a:lnTo>
                  <a:lnTo>
                    <a:pt x="324" y="15"/>
                  </a:lnTo>
                  <a:lnTo>
                    <a:pt x="313" y="19"/>
                  </a:lnTo>
                  <a:lnTo>
                    <a:pt x="301" y="24"/>
                  </a:lnTo>
                  <a:lnTo>
                    <a:pt x="290" y="30"/>
                  </a:lnTo>
                  <a:lnTo>
                    <a:pt x="278" y="37"/>
                  </a:lnTo>
                  <a:lnTo>
                    <a:pt x="269" y="42"/>
                  </a:lnTo>
                  <a:lnTo>
                    <a:pt x="255" y="52"/>
                  </a:lnTo>
                  <a:lnTo>
                    <a:pt x="258" y="49"/>
                  </a:lnTo>
                  <a:lnTo>
                    <a:pt x="247" y="57"/>
                  </a:lnTo>
                  <a:lnTo>
                    <a:pt x="232" y="69"/>
                  </a:lnTo>
                  <a:lnTo>
                    <a:pt x="226" y="74"/>
                  </a:lnTo>
                  <a:lnTo>
                    <a:pt x="209" y="88"/>
                  </a:lnTo>
                  <a:lnTo>
                    <a:pt x="186" y="109"/>
                  </a:lnTo>
                  <a:lnTo>
                    <a:pt x="186" y="109"/>
                  </a:lnTo>
                  <a:lnTo>
                    <a:pt x="163" y="130"/>
                  </a:lnTo>
                  <a:lnTo>
                    <a:pt x="153" y="139"/>
                  </a:lnTo>
                  <a:lnTo>
                    <a:pt x="163" y="131"/>
                  </a:lnTo>
                  <a:lnTo>
                    <a:pt x="157" y="136"/>
                  </a:lnTo>
                  <a:lnTo>
                    <a:pt x="140" y="152"/>
                  </a:lnTo>
                  <a:lnTo>
                    <a:pt x="129" y="160"/>
                  </a:lnTo>
                  <a:lnTo>
                    <a:pt x="117" y="170"/>
                  </a:lnTo>
                  <a:lnTo>
                    <a:pt x="105" y="178"/>
                  </a:lnTo>
                  <a:lnTo>
                    <a:pt x="94" y="186"/>
                  </a:lnTo>
                  <a:lnTo>
                    <a:pt x="93" y="186"/>
                  </a:lnTo>
                  <a:lnTo>
                    <a:pt x="81" y="191"/>
                  </a:lnTo>
                  <a:lnTo>
                    <a:pt x="82" y="191"/>
                  </a:lnTo>
                  <a:lnTo>
                    <a:pt x="80" y="192"/>
                  </a:lnTo>
                  <a:lnTo>
                    <a:pt x="70" y="195"/>
                  </a:lnTo>
                  <a:lnTo>
                    <a:pt x="71" y="194"/>
                  </a:lnTo>
                  <a:lnTo>
                    <a:pt x="70" y="195"/>
                  </a:lnTo>
                  <a:lnTo>
                    <a:pt x="58" y="198"/>
                  </a:lnTo>
                  <a:lnTo>
                    <a:pt x="47" y="200"/>
                  </a:lnTo>
                  <a:lnTo>
                    <a:pt x="44" y="201"/>
                  </a:lnTo>
                  <a:lnTo>
                    <a:pt x="46" y="201"/>
                  </a:lnTo>
                  <a:lnTo>
                    <a:pt x="34" y="202"/>
                  </a:lnTo>
                  <a:lnTo>
                    <a:pt x="23" y="202"/>
                  </a:lnTo>
                  <a:lnTo>
                    <a:pt x="0" y="202"/>
                  </a:lnTo>
                  <a:lnTo>
                    <a:pt x="0" y="197"/>
                  </a:lnTo>
                  <a:lnTo>
                    <a:pt x="23" y="197"/>
                  </a:lnTo>
                  <a:lnTo>
                    <a:pt x="34" y="197"/>
                  </a:lnTo>
                  <a:lnTo>
                    <a:pt x="46" y="196"/>
                  </a:lnTo>
                  <a:lnTo>
                    <a:pt x="57" y="194"/>
                  </a:lnTo>
                  <a:lnTo>
                    <a:pt x="69" y="191"/>
                  </a:lnTo>
                  <a:lnTo>
                    <a:pt x="78" y="187"/>
                  </a:lnTo>
                  <a:lnTo>
                    <a:pt x="80" y="187"/>
                  </a:lnTo>
                  <a:lnTo>
                    <a:pt x="92" y="181"/>
                  </a:lnTo>
                  <a:lnTo>
                    <a:pt x="102" y="175"/>
                  </a:lnTo>
                  <a:lnTo>
                    <a:pt x="113" y="166"/>
                  </a:lnTo>
                  <a:lnTo>
                    <a:pt x="124" y="158"/>
                  </a:lnTo>
                  <a:lnTo>
                    <a:pt x="127" y="156"/>
                  </a:lnTo>
                  <a:lnTo>
                    <a:pt x="137" y="148"/>
                  </a:lnTo>
                  <a:lnTo>
                    <a:pt x="154" y="132"/>
                  </a:lnTo>
                  <a:lnTo>
                    <a:pt x="160" y="127"/>
                  </a:lnTo>
                  <a:lnTo>
                    <a:pt x="183" y="105"/>
                  </a:lnTo>
                  <a:lnTo>
                    <a:pt x="206" y="85"/>
                  </a:lnTo>
                  <a:lnTo>
                    <a:pt x="221" y="71"/>
                  </a:lnTo>
                  <a:lnTo>
                    <a:pt x="223" y="70"/>
                  </a:lnTo>
                  <a:lnTo>
                    <a:pt x="229" y="65"/>
                  </a:lnTo>
                  <a:lnTo>
                    <a:pt x="243" y="54"/>
                  </a:lnTo>
                  <a:lnTo>
                    <a:pt x="244" y="53"/>
                  </a:lnTo>
                  <a:lnTo>
                    <a:pt x="253" y="48"/>
                  </a:lnTo>
                  <a:lnTo>
                    <a:pt x="266" y="39"/>
                  </a:lnTo>
                  <a:lnTo>
                    <a:pt x="276" y="33"/>
                  </a:lnTo>
                  <a:lnTo>
                    <a:pt x="288" y="26"/>
                  </a:lnTo>
                  <a:lnTo>
                    <a:pt x="299" y="20"/>
                  </a:lnTo>
                  <a:lnTo>
                    <a:pt x="300" y="19"/>
                  </a:lnTo>
                  <a:lnTo>
                    <a:pt x="312" y="14"/>
                  </a:lnTo>
                  <a:lnTo>
                    <a:pt x="322" y="11"/>
                  </a:lnTo>
                  <a:lnTo>
                    <a:pt x="335" y="7"/>
                  </a:lnTo>
                  <a:lnTo>
                    <a:pt x="345" y="4"/>
                  </a:lnTo>
                  <a:lnTo>
                    <a:pt x="344" y="5"/>
                  </a:lnTo>
                  <a:lnTo>
                    <a:pt x="346" y="4"/>
                  </a:lnTo>
                  <a:lnTo>
                    <a:pt x="358" y="2"/>
                  </a:lnTo>
                  <a:lnTo>
                    <a:pt x="369" y="1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97" name="Freeform 186"/>
            <p:cNvSpPr>
              <a:spLocks noEditPoints="1"/>
            </p:cNvSpPr>
            <p:nvPr/>
          </p:nvSpPr>
          <p:spPr bwMode="auto">
            <a:xfrm>
              <a:off x="6226175" y="4078288"/>
              <a:ext cx="1830388" cy="522287"/>
            </a:xfrm>
            <a:custGeom>
              <a:avLst/>
              <a:gdLst/>
              <a:ahLst/>
              <a:cxnLst>
                <a:cxn ang="0">
                  <a:pos x="299" y="149"/>
                </a:cxn>
                <a:cxn ang="0">
                  <a:pos x="900" y="60"/>
                </a:cxn>
                <a:cxn ang="0">
                  <a:pos x="438" y="56"/>
                </a:cxn>
                <a:cxn ang="0">
                  <a:pos x="808" y="18"/>
                </a:cxn>
                <a:cxn ang="0">
                  <a:pos x="612" y="4"/>
                </a:cxn>
                <a:cxn ang="0">
                  <a:pos x="713" y="1"/>
                </a:cxn>
                <a:cxn ang="0">
                  <a:pos x="770" y="9"/>
                </a:cxn>
                <a:cxn ang="0">
                  <a:pos x="809" y="19"/>
                </a:cxn>
                <a:cxn ang="0">
                  <a:pos x="861" y="39"/>
                </a:cxn>
                <a:cxn ang="0">
                  <a:pos x="865" y="41"/>
                </a:cxn>
                <a:cxn ang="0">
                  <a:pos x="903" y="61"/>
                </a:cxn>
                <a:cxn ang="0">
                  <a:pos x="924" y="74"/>
                </a:cxn>
                <a:cxn ang="0">
                  <a:pos x="957" y="100"/>
                </a:cxn>
                <a:cxn ang="0">
                  <a:pos x="996" y="135"/>
                </a:cxn>
                <a:cxn ang="0">
                  <a:pos x="1026" y="166"/>
                </a:cxn>
                <a:cxn ang="0">
                  <a:pos x="1040" y="182"/>
                </a:cxn>
                <a:cxn ang="0">
                  <a:pos x="1143" y="312"/>
                </a:cxn>
                <a:cxn ang="0">
                  <a:pos x="1152" y="329"/>
                </a:cxn>
                <a:cxn ang="0">
                  <a:pos x="1094" y="260"/>
                </a:cxn>
                <a:cxn ang="0">
                  <a:pos x="1008" y="153"/>
                </a:cxn>
                <a:cxn ang="0">
                  <a:pos x="968" y="115"/>
                </a:cxn>
                <a:cxn ang="0">
                  <a:pos x="939" y="91"/>
                </a:cxn>
                <a:cxn ang="0">
                  <a:pos x="898" y="63"/>
                </a:cxn>
                <a:cxn ang="0">
                  <a:pos x="859" y="43"/>
                </a:cxn>
                <a:cxn ang="0">
                  <a:pos x="806" y="23"/>
                </a:cxn>
                <a:cxn ang="0">
                  <a:pos x="750" y="10"/>
                </a:cxn>
                <a:cxn ang="0">
                  <a:pos x="712" y="6"/>
                </a:cxn>
                <a:cxn ang="0">
                  <a:pos x="635" y="6"/>
                </a:cxn>
                <a:cxn ang="0">
                  <a:pos x="599" y="10"/>
                </a:cxn>
                <a:cxn ang="0">
                  <a:pos x="530" y="26"/>
                </a:cxn>
                <a:cxn ang="0">
                  <a:pos x="462" y="51"/>
                </a:cxn>
                <a:cxn ang="0">
                  <a:pos x="393" y="87"/>
                </a:cxn>
                <a:cxn ang="0">
                  <a:pos x="325" y="134"/>
                </a:cxn>
                <a:cxn ang="0">
                  <a:pos x="256" y="191"/>
                </a:cxn>
                <a:cxn ang="0">
                  <a:pos x="187" y="252"/>
                </a:cxn>
                <a:cxn ang="0">
                  <a:pos x="164" y="273"/>
                </a:cxn>
                <a:cxn ang="0">
                  <a:pos x="130" y="297"/>
                </a:cxn>
                <a:cxn ang="0">
                  <a:pos x="105" y="311"/>
                </a:cxn>
                <a:cxn ang="0">
                  <a:pos x="82" y="320"/>
                </a:cxn>
                <a:cxn ang="0">
                  <a:pos x="58" y="326"/>
                </a:cxn>
                <a:cxn ang="0">
                  <a:pos x="47" y="329"/>
                </a:cxn>
                <a:cxn ang="0">
                  <a:pos x="35" y="329"/>
                </a:cxn>
                <a:cxn ang="0">
                  <a:pos x="35" y="324"/>
                </a:cxn>
                <a:cxn ang="0">
                  <a:pos x="69" y="320"/>
                </a:cxn>
                <a:cxn ang="0">
                  <a:pos x="106" y="305"/>
                </a:cxn>
                <a:cxn ang="0">
                  <a:pos x="127" y="293"/>
                </a:cxn>
                <a:cxn ang="0">
                  <a:pos x="161" y="269"/>
                </a:cxn>
                <a:cxn ang="0">
                  <a:pos x="207" y="229"/>
                </a:cxn>
                <a:cxn ang="0">
                  <a:pos x="296" y="150"/>
                </a:cxn>
                <a:cxn ang="0">
                  <a:pos x="345" y="113"/>
                </a:cxn>
                <a:cxn ang="0">
                  <a:pos x="414" y="69"/>
                </a:cxn>
                <a:cxn ang="0">
                  <a:pos x="460" y="46"/>
                </a:cxn>
                <a:cxn ang="0">
                  <a:pos x="529" y="21"/>
                </a:cxn>
                <a:cxn ang="0">
                  <a:pos x="576" y="10"/>
                </a:cxn>
                <a:cxn ang="0">
                  <a:pos x="634" y="1"/>
                </a:cxn>
              </a:cxnLst>
              <a:rect l="0" t="0" r="r" b="b"/>
              <a:pathLst>
                <a:path w="1153" h="329">
                  <a:moveTo>
                    <a:pt x="299" y="149"/>
                  </a:moveTo>
                  <a:lnTo>
                    <a:pt x="294" y="152"/>
                  </a:lnTo>
                  <a:lnTo>
                    <a:pt x="299" y="149"/>
                  </a:lnTo>
                  <a:close/>
                  <a:moveTo>
                    <a:pt x="900" y="60"/>
                  </a:moveTo>
                  <a:lnTo>
                    <a:pt x="903" y="61"/>
                  </a:lnTo>
                  <a:lnTo>
                    <a:pt x="900" y="60"/>
                  </a:lnTo>
                  <a:close/>
                  <a:moveTo>
                    <a:pt x="438" y="56"/>
                  </a:moveTo>
                  <a:lnTo>
                    <a:pt x="437" y="57"/>
                  </a:lnTo>
                  <a:lnTo>
                    <a:pt x="438" y="56"/>
                  </a:lnTo>
                  <a:close/>
                  <a:moveTo>
                    <a:pt x="808" y="18"/>
                  </a:moveTo>
                  <a:lnTo>
                    <a:pt x="809" y="19"/>
                  </a:lnTo>
                  <a:lnTo>
                    <a:pt x="808" y="18"/>
                  </a:lnTo>
                  <a:close/>
                  <a:moveTo>
                    <a:pt x="612" y="4"/>
                  </a:moveTo>
                  <a:lnTo>
                    <a:pt x="599" y="6"/>
                  </a:lnTo>
                  <a:lnTo>
                    <a:pt x="612" y="4"/>
                  </a:lnTo>
                  <a:close/>
                  <a:moveTo>
                    <a:pt x="676" y="0"/>
                  </a:moveTo>
                  <a:lnTo>
                    <a:pt x="692" y="0"/>
                  </a:lnTo>
                  <a:lnTo>
                    <a:pt x="713" y="1"/>
                  </a:lnTo>
                  <a:lnTo>
                    <a:pt x="733" y="3"/>
                  </a:lnTo>
                  <a:lnTo>
                    <a:pt x="750" y="5"/>
                  </a:lnTo>
                  <a:lnTo>
                    <a:pt x="770" y="9"/>
                  </a:lnTo>
                  <a:lnTo>
                    <a:pt x="788" y="13"/>
                  </a:lnTo>
                  <a:lnTo>
                    <a:pt x="807" y="18"/>
                  </a:lnTo>
                  <a:lnTo>
                    <a:pt x="809" y="19"/>
                  </a:lnTo>
                  <a:lnTo>
                    <a:pt x="827" y="25"/>
                  </a:lnTo>
                  <a:lnTo>
                    <a:pt x="843" y="32"/>
                  </a:lnTo>
                  <a:lnTo>
                    <a:pt x="861" y="39"/>
                  </a:lnTo>
                  <a:lnTo>
                    <a:pt x="860" y="39"/>
                  </a:lnTo>
                  <a:lnTo>
                    <a:pt x="861" y="39"/>
                  </a:lnTo>
                  <a:lnTo>
                    <a:pt x="865" y="41"/>
                  </a:lnTo>
                  <a:lnTo>
                    <a:pt x="884" y="51"/>
                  </a:lnTo>
                  <a:lnTo>
                    <a:pt x="900" y="60"/>
                  </a:lnTo>
                  <a:lnTo>
                    <a:pt x="903" y="61"/>
                  </a:lnTo>
                  <a:lnTo>
                    <a:pt x="916" y="69"/>
                  </a:lnTo>
                  <a:lnTo>
                    <a:pt x="923" y="74"/>
                  </a:lnTo>
                  <a:lnTo>
                    <a:pt x="924" y="74"/>
                  </a:lnTo>
                  <a:lnTo>
                    <a:pt x="924" y="74"/>
                  </a:lnTo>
                  <a:lnTo>
                    <a:pt x="942" y="88"/>
                  </a:lnTo>
                  <a:lnTo>
                    <a:pt x="957" y="100"/>
                  </a:lnTo>
                  <a:lnTo>
                    <a:pt x="972" y="112"/>
                  </a:lnTo>
                  <a:lnTo>
                    <a:pt x="981" y="121"/>
                  </a:lnTo>
                  <a:lnTo>
                    <a:pt x="996" y="135"/>
                  </a:lnTo>
                  <a:lnTo>
                    <a:pt x="1014" y="153"/>
                  </a:lnTo>
                  <a:lnTo>
                    <a:pt x="1012" y="150"/>
                  </a:lnTo>
                  <a:lnTo>
                    <a:pt x="1026" y="166"/>
                  </a:lnTo>
                  <a:lnTo>
                    <a:pt x="1040" y="181"/>
                  </a:lnTo>
                  <a:lnTo>
                    <a:pt x="1038" y="180"/>
                  </a:lnTo>
                  <a:lnTo>
                    <a:pt x="1040" y="182"/>
                  </a:lnTo>
                  <a:lnTo>
                    <a:pt x="1098" y="257"/>
                  </a:lnTo>
                  <a:lnTo>
                    <a:pt x="1120" y="285"/>
                  </a:lnTo>
                  <a:lnTo>
                    <a:pt x="1143" y="312"/>
                  </a:lnTo>
                  <a:lnTo>
                    <a:pt x="1153" y="323"/>
                  </a:lnTo>
                  <a:lnTo>
                    <a:pt x="1153" y="327"/>
                  </a:lnTo>
                  <a:lnTo>
                    <a:pt x="1152" y="329"/>
                  </a:lnTo>
                  <a:lnTo>
                    <a:pt x="1139" y="315"/>
                  </a:lnTo>
                  <a:lnTo>
                    <a:pt x="1116" y="288"/>
                  </a:lnTo>
                  <a:lnTo>
                    <a:pt x="1094" y="260"/>
                  </a:lnTo>
                  <a:lnTo>
                    <a:pt x="1036" y="185"/>
                  </a:lnTo>
                  <a:lnTo>
                    <a:pt x="1022" y="169"/>
                  </a:lnTo>
                  <a:lnTo>
                    <a:pt x="1008" y="153"/>
                  </a:lnTo>
                  <a:lnTo>
                    <a:pt x="993" y="138"/>
                  </a:lnTo>
                  <a:lnTo>
                    <a:pt x="978" y="124"/>
                  </a:lnTo>
                  <a:lnTo>
                    <a:pt x="968" y="115"/>
                  </a:lnTo>
                  <a:lnTo>
                    <a:pt x="968" y="116"/>
                  </a:lnTo>
                  <a:lnTo>
                    <a:pt x="954" y="104"/>
                  </a:lnTo>
                  <a:lnTo>
                    <a:pt x="939" y="91"/>
                  </a:lnTo>
                  <a:lnTo>
                    <a:pt x="921" y="78"/>
                  </a:lnTo>
                  <a:lnTo>
                    <a:pt x="913" y="73"/>
                  </a:lnTo>
                  <a:lnTo>
                    <a:pt x="898" y="63"/>
                  </a:lnTo>
                  <a:lnTo>
                    <a:pt x="882" y="55"/>
                  </a:lnTo>
                  <a:lnTo>
                    <a:pt x="862" y="45"/>
                  </a:lnTo>
                  <a:lnTo>
                    <a:pt x="859" y="43"/>
                  </a:lnTo>
                  <a:lnTo>
                    <a:pt x="842" y="36"/>
                  </a:lnTo>
                  <a:lnTo>
                    <a:pt x="826" y="29"/>
                  </a:lnTo>
                  <a:lnTo>
                    <a:pt x="806" y="23"/>
                  </a:lnTo>
                  <a:lnTo>
                    <a:pt x="787" y="17"/>
                  </a:lnTo>
                  <a:lnTo>
                    <a:pt x="769" y="14"/>
                  </a:lnTo>
                  <a:lnTo>
                    <a:pt x="750" y="10"/>
                  </a:lnTo>
                  <a:lnTo>
                    <a:pt x="750" y="10"/>
                  </a:lnTo>
                  <a:lnTo>
                    <a:pt x="732" y="8"/>
                  </a:lnTo>
                  <a:lnTo>
                    <a:pt x="712" y="6"/>
                  </a:lnTo>
                  <a:lnTo>
                    <a:pt x="692" y="5"/>
                  </a:lnTo>
                  <a:lnTo>
                    <a:pt x="676" y="5"/>
                  </a:lnTo>
                  <a:lnTo>
                    <a:pt x="635" y="6"/>
                  </a:lnTo>
                  <a:lnTo>
                    <a:pt x="622" y="7"/>
                  </a:lnTo>
                  <a:lnTo>
                    <a:pt x="599" y="11"/>
                  </a:lnTo>
                  <a:lnTo>
                    <a:pt x="599" y="10"/>
                  </a:lnTo>
                  <a:lnTo>
                    <a:pt x="576" y="14"/>
                  </a:lnTo>
                  <a:lnTo>
                    <a:pt x="553" y="19"/>
                  </a:lnTo>
                  <a:lnTo>
                    <a:pt x="530" y="26"/>
                  </a:lnTo>
                  <a:lnTo>
                    <a:pt x="508" y="33"/>
                  </a:lnTo>
                  <a:lnTo>
                    <a:pt x="485" y="41"/>
                  </a:lnTo>
                  <a:lnTo>
                    <a:pt x="462" y="51"/>
                  </a:lnTo>
                  <a:lnTo>
                    <a:pt x="439" y="61"/>
                  </a:lnTo>
                  <a:lnTo>
                    <a:pt x="416" y="73"/>
                  </a:lnTo>
                  <a:lnTo>
                    <a:pt x="393" y="87"/>
                  </a:lnTo>
                  <a:lnTo>
                    <a:pt x="371" y="101"/>
                  </a:lnTo>
                  <a:lnTo>
                    <a:pt x="348" y="117"/>
                  </a:lnTo>
                  <a:lnTo>
                    <a:pt x="325" y="134"/>
                  </a:lnTo>
                  <a:lnTo>
                    <a:pt x="302" y="152"/>
                  </a:lnTo>
                  <a:lnTo>
                    <a:pt x="279" y="172"/>
                  </a:lnTo>
                  <a:lnTo>
                    <a:pt x="256" y="191"/>
                  </a:lnTo>
                  <a:lnTo>
                    <a:pt x="210" y="233"/>
                  </a:lnTo>
                  <a:lnTo>
                    <a:pt x="187" y="253"/>
                  </a:lnTo>
                  <a:lnTo>
                    <a:pt x="187" y="252"/>
                  </a:lnTo>
                  <a:lnTo>
                    <a:pt x="181" y="258"/>
                  </a:lnTo>
                  <a:lnTo>
                    <a:pt x="183" y="257"/>
                  </a:lnTo>
                  <a:lnTo>
                    <a:pt x="164" y="273"/>
                  </a:lnTo>
                  <a:lnTo>
                    <a:pt x="156" y="279"/>
                  </a:lnTo>
                  <a:lnTo>
                    <a:pt x="140" y="290"/>
                  </a:lnTo>
                  <a:lnTo>
                    <a:pt x="130" y="297"/>
                  </a:lnTo>
                  <a:lnTo>
                    <a:pt x="117" y="305"/>
                  </a:lnTo>
                  <a:lnTo>
                    <a:pt x="117" y="305"/>
                  </a:lnTo>
                  <a:lnTo>
                    <a:pt x="105" y="311"/>
                  </a:lnTo>
                  <a:lnTo>
                    <a:pt x="94" y="316"/>
                  </a:lnTo>
                  <a:lnTo>
                    <a:pt x="93" y="316"/>
                  </a:lnTo>
                  <a:lnTo>
                    <a:pt x="82" y="320"/>
                  </a:lnTo>
                  <a:lnTo>
                    <a:pt x="71" y="324"/>
                  </a:lnTo>
                  <a:lnTo>
                    <a:pt x="70" y="324"/>
                  </a:lnTo>
                  <a:lnTo>
                    <a:pt x="58" y="326"/>
                  </a:lnTo>
                  <a:lnTo>
                    <a:pt x="49" y="328"/>
                  </a:lnTo>
                  <a:lnTo>
                    <a:pt x="58" y="327"/>
                  </a:lnTo>
                  <a:lnTo>
                    <a:pt x="47" y="329"/>
                  </a:lnTo>
                  <a:lnTo>
                    <a:pt x="47" y="328"/>
                  </a:lnTo>
                  <a:lnTo>
                    <a:pt x="47" y="329"/>
                  </a:lnTo>
                  <a:lnTo>
                    <a:pt x="35" y="329"/>
                  </a:lnTo>
                  <a:lnTo>
                    <a:pt x="0" y="329"/>
                  </a:lnTo>
                  <a:lnTo>
                    <a:pt x="0" y="324"/>
                  </a:lnTo>
                  <a:lnTo>
                    <a:pt x="35" y="324"/>
                  </a:lnTo>
                  <a:lnTo>
                    <a:pt x="47" y="324"/>
                  </a:lnTo>
                  <a:lnTo>
                    <a:pt x="58" y="322"/>
                  </a:lnTo>
                  <a:lnTo>
                    <a:pt x="69" y="320"/>
                  </a:lnTo>
                  <a:lnTo>
                    <a:pt x="80" y="316"/>
                  </a:lnTo>
                  <a:lnTo>
                    <a:pt x="92" y="312"/>
                  </a:lnTo>
                  <a:lnTo>
                    <a:pt x="106" y="305"/>
                  </a:lnTo>
                  <a:lnTo>
                    <a:pt x="103" y="307"/>
                  </a:lnTo>
                  <a:lnTo>
                    <a:pt x="115" y="301"/>
                  </a:lnTo>
                  <a:lnTo>
                    <a:pt x="127" y="293"/>
                  </a:lnTo>
                  <a:lnTo>
                    <a:pt x="138" y="286"/>
                  </a:lnTo>
                  <a:lnTo>
                    <a:pt x="153" y="275"/>
                  </a:lnTo>
                  <a:lnTo>
                    <a:pt x="161" y="269"/>
                  </a:lnTo>
                  <a:lnTo>
                    <a:pt x="180" y="253"/>
                  </a:lnTo>
                  <a:lnTo>
                    <a:pt x="184" y="249"/>
                  </a:lnTo>
                  <a:lnTo>
                    <a:pt x="207" y="229"/>
                  </a:lnTo>
                  <a:lnTo>
                    <a:pt x="253" y="187"/>
                  </a:lnTo>
                  <a:lnTo>
                    <a:pt x="276" y="168"/>
                  </a:lnTo>
                  <a:lnTo>
                    <a:pt x="296" y="150"/>
                  </a:lnTo>
                  <a:lnTo>
                    <a:pt x="299" y="149"/>
                  </a:lnTo>
                  <a:lnTo>
                    <a:pt x="322" y="130"/>
                  </a:lnTo>
                  <a:lnTo>
                    <a:pt x="345" y="113"/>
                  </a:lnTo>
                  <a:lnTo>
                    <a:pt x="368" y="97"/>
                  </a:lnTo>
                  <a:lnTo>
                    <a:pt x="391" y="83"/>
                  </a:lnTo>
                  <a:lnTo>
                    <a:pt x="414" y="69"/>
                  </a:lnTo>
                  <a:lnTo>
                    <a:pt x="437" y="57"/>
                  </a:lnTo>
                  <a:lnTo>
                    <a:pt x="438" y="56"/>
                  </a:lnTo>
                  <a:lnTo>
                    <a:pt x="460" y="46"/>
                  </a:lnTo>
                  <a:lnTo>
                    <a:pt x="483" y="37"/>
                  </a:lnTo>
                  <a:lnTo>
                    <a:pt x="506" y="28"/>
                  </a:lnTo>
                  <a:lnTo>
                    <a:pt x="529" y="21"/>
                  </a:lnTo>
                  <a:lnTo>
                    <a:pt x="552" y="15"/>
                  </a:lnTo>
                  <a:lnTo>
                    <a:pt x="575" y="10"/>
                  </a:lnTo>
                  <a:lnTo>
                    <a:pt x="576" y="10"/>
                  </a:lnTo>
                  <a:lnTo>
                    <a:pt x="599" y="6"/>
                  </a:lnTo>
                  <a:lnTo>
                    <a:pt x="621" y="3"/>
                  </a:lnTo>
                  <a:lnTo>
                    <a:pt x="634" y="1"/>
                  </a:lnTo>
                  <a:lnTo>
                    <a:pt x="655" y="0"/>
                  </a:lnTo>
                  <a:lnTo>
                    <a:pt x="676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22" name="Line 207"/>
            <p:cNvSpPr>
              <a:spLocks noChangeShapeType="1"/>
            </p:cNvSpPr>
            <p:nvPr/>
          </p:nvSpPr>
          <p:spPr bwMode="auto">
            <a:xfrm>
              <a:off x="7143750" y="4984750"/>
              <a:ext cx="1588" cy="1587"/>
            </a:xfrm>
            <a:prstGeom prst="line">
              <a:avLst/>
            </a:prstGeom>
            <a:noFill/>
            <a:ln w="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23" name="Freeform 208"/>
            <p:cNvSpPr>
              <a:spLocks/>
            </p:cNvSpPr>
            <p:nvPr/>
          </p:nvSpPr>
          <p:spPr bwMode="auto">
            <a:xfrm>
              <a:off x="7299325" y="4964113"/>
              <a:ext cx="76200" cy="7620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38" y="9"/>
                </a:cxn>
                <a:cxn ang="0">
                  <a:pos x="37" y="33"/>
                </a:cxn>
                <a:cxn ang="0">
                  <a:pos x="37" y="36"/>
                </a:cxn>
                <a:cxn ang="0">
                  <a:pos x="39" y="38"/>
                </a:cxn>
                <a:cxn ang="0">
                  <a:pos x="41" y="39"/>
                </a:cxn>
                <a:cxn ang="0">
                  <a:pos x="43" y="39"/>
                </a:cxn>
                <a:cxn ang="0">
                  <a:pos x="45" y="36"/>
                </a:cxn>
                <a:cxn ang="0">
                  <a:pos x="46" y="34"/>
                </a:cxn>
                <a:cxn ang="0">
                  <a:pos x="48" y="33"/>
                </a:cxn>
                <a:cxn ang="0">
                  <a:pos x="47" y="42"/>
                </a:cxn>
                <a:cxn ang="0">
                  <a:pos x="43" y="46"/>
                </a:cxn>
                <a:cxn ang="0">
                  <a:pos x="39" y="48"/>
                </a:cxn>
                <a:cxn ang="0">
                  <a:pos x="35" y="46"/>
                </a:cxn>
                <a:cxn ang="0">
                  <a:pos x="32" y="41"/>
                </a:cxn>
                <a:cxn ang="0">
                  <a:pos x="31" y="19"/>
                </a:cxn>
                <a:cxn ang="0">
                  <a:pos x="20" y="9"/>
                </a:cxn>
                <a:cxn ang="0">
                  <a:pos x="18" y="34"/>
                </a:cxn>
                <a:cxn ang="0">
                  <a:pos x="16" y="44"/>
                </a:cxn>
                <a:cxn ang="0">
                  <a:pos x="12" y="47"/>
                </a:cxn>
                <a:cxn ang="0">
                  <a:pos x="10" y="48"/>
                </a:cxn>
                <a:cxn ang="0">
                  <a:pos x="6" y="44"/>
                </a:cxn>
                <a:cxn ang="0">
                  <a:pos x="7" y="40"/>
                </a:cxn>
                <a:cxn ang="0">
                  <a:pos x="10" y="37"/>
                </a:cxn>
                <a:cxn ang="0">
                  <a:pos x="12" y="33"/>
                </a:cxn>
                <a:cxn ang="0">
                  <a:pos x="13" y="28"/>
                </a:cxn>
                <a:cxn ang="0">
                  <a:pos x="16" y="16"/>
                </a:cxn>
                <a:cxn ang="0">
                  <a:pos x="10" y="9"/>
                </a:cxn>
                <a:cxn ang="0">
                  <a:pos x="5" y="11"/>
                </a:cxn>
                <a:cxn ang="0">
                  <a:pos x="2" y="15"/>
                </a:cxn>
                <a:cxn ang="0">
                  <a:pos x="2" y="9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0"/>
                </a:cxn>
              </a:cxnLst>
              <a:rect l="0" t="0" r="r" b="b"/>
              <a:pathLst>
                <a:path w="48" h="48">
                  <a:moveTo>
                    <a:pt x="14" y="0"/>
                  </a:moveTo>
                  <a:lnTo>
                    <a:pt x="48" y="0"/>
                  </a:lnTo>
                  <a:lnTo>
                    <a:pt x="48" y="9"/>
                  </a:lnTo>
                  <a:lnTo>
                    <a:pt x="38" y="9"/>
                  </a:lnTo>
                  <a:lnTo>
                    <a:pt x="37" y="20"/>
                  </a:lnTo>
                  <a:lnTo>
                    <a:pt x="37" y="33"/>
                  </a:lnTo>
                  <a:lnTo>
                    <a:pt x="37" y="35"/>
                  </a:lnTo>
                  <a:lnTo>
                    <a:pt x="37" y="36"/>
                  </a:lnTo>
                  <a:lnTo>
                    <a:pt x="38" y="37"/>
                  </a:lnTo>
                  <a:lnTo>
                    <a:pt x="39" y="38"/>
                  </a:lnTo>
                  <a:lnTo>
                    <a:pt x="40" y="38"/>
                  </a:lnTo>
                  <a:lnTo>
                    <a:pt x="41" y="39"/>
                  </a:lnTo>
                  <a:lnTo>
                    <a:pt x="42" y="39"/>
                  </a:lnTo>
                  <a:lnTo>
                    <a:pt x="43" y="39"/>
                  </a:lnTo>
                  <a:lnTo>
                    <a:pt x="44" y="38"/>
                  </a:lnTo>
                  <a:lnTo>
                    <a:pt x="45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7" y="33"/>
                  </a:lnTo>
                  <a:lnTo>
                    <a:pt x="48" y="33"/>
                  </a:lnTo>
                  <a:lnTo>
                    <a:pt x="48" y="38"/>
                  </a:lnTo>
                  <a:lnTo>
                    <a:pt x="47" y="42"/>
                  </a:lnTo>
                  <a:lnTo>
                    <a:pt x="46" y="44"/>
                  </a:lnTo>
                  <a:lnTo>
                    <a:pt x="43" y="46"/>
                  </a:lnTo>
                  <a:lnTo>
                    <a:pt x="41" y="47"/>
                  </a:lnTo>
                  <a:lnTo>
                    <a:pt x="39" y="48"/>
                  </a:lnTo>
                  <a:lnTo>
                    <a:pt x="37" y="47"/>
                  </a:lnTo>
                  <a:lnTo>
                    <a:pt x="35" y="46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7"/>
                  </a:lnTo>
                  <a:lnTo>
                    <a:pt x="31" y="19"/>
                  </a:lnTo>
                  <a:lnTo>
                    <a:pt x="32" y="9"/>
                  </a:lnTo>
                  <a:lnTo>
                    <a:pt x="20" y="9"/>
                  </a:lnTo>
                  <a:lnTo>
                    <a:pt x="19" y="24"/>
                  </a:lnTo>
                  <a:lnTo>
                    <a:pt x="18" y="34"/>
                  </a:lnTo>
                  <a:lnTo>
                    <a:pt x="17" y="41"/>
                  </a:lnTo>
                  <a:lnTo>
                    <a:pt x="16" y="44"/>
                  </a:lnTo>
                  <a:lnTo>
                    <a:pt x="14" y="46"/>
                  </a:lnTo>
                  <a:lnTo>
                    <a:pt x="12" y="47"/>
                  </a:lnTo>
                  <a:lnTo>
                    <a:pt x="11" y="48"/>
                  </a:lnTo>
                  <a:lnTo>
                    <a:pt x="10" y="48"/>
                  </a:lnTo>
                  <a:lnTo>
                    <a:pt x="7" y="47"/>
                  </a:lnTo>
                  <a:lnTo>
                    <a:pt x="6" y="44"/>
                  </a:lnTo>
                  <a:lnTo>
                    <a:pt x="6" y="41"/>
                  </a:lnTo>
                  <a:lnTo>
                    <a:pt x="7" y="40"/>
                  </a:lnTo>
                  <a:lnTo>
                    <a:pt x="8" y="39"/>
                  </a:lnTo>
                  <a:lnTo>
                    <a:pt x="10" y="37"/>
                  </a:lnTo>
                  <a:lnTo>
                    <a:pt x="11" y="35"/>
                  </a:lnTo>
                  <a:lnTo>
                    <a:pt x="12" y="33"/>
                  </a:lnTo>
                  <a:lnTo>
                    <a:pt x="13" y="31"/>
                  </a:lnTo>
                  <a:lnTo>
                    <a:pt x="13" y="28"/>
                  </a:lnTo>
                  <a:lnTo>
                    <a:pt x="14" y="24"/>
                  </a:lnTo>
                  <a:lnTo>
                    <a:pt x="16" y="16"/>
                  </a:lnTo>
                  <a:lnTo>
                    <a:pt x="16" y="9"/>
                  </a:lnTo>
                  <a:lnTo>
                    <a:pt x="10" y="9"/>
                  </a:lnTo>
                  <a:lnTo>
                    <a:pt x="8" y="9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2" y="9"/>
                  </a:lnTo>
                  <a:lnTo>
                    <a:pt x="5" y="5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24" name="Rectangle 209"/>
            <p:cNvSpPr>
              <a:spLocks noChangeArrowheads="1"/>
            </p:cNvSpPr>
            <p:nvPr/>
          </p:nvSpPr>
          <p:spPr bwMode="auto">
            <a:xfrm>
              <a:off x="7385050" y="4926013"/>
              <a:ext cx="30163" cy="1111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25" name="Freeform 210"/>
            <p:cNvSpPr>
              <a:spLocks noEditPoints="1"/>
            </p:cNvSpPr>
            <p:nvPr/>
          </p:nvSpPr>
          <p:spPr bwMode="auto">
            <a:xfrm>
              <a:off x="7466013" y="4964113"/>
              <a:ext cx="76200" cy="109537"/>
            </a:xfrm>
            <a:custGeom>
              <a:avLst/>
              <a:gdLst/>
              <a:ahLst/>
              <a:cxnLst>
                <a:cxn ang="0">
                  <a:pos x="22" y="7"/>
                </a:cxn>
                <a:cxn ang="0">
                  <a:pos x="18" y="13"/>
                </a:cxn>
                <a:cxn ang="0">
                  <a:pos x="22" y="43"/>
                </a:cxn>
                <a:cxn ang="0">
                  <a:pos x="29" y="44"/>
                </a:cxn>
                <a:cxn ang="0">
                  <a:pos x="31" y="43"/>
                </a:cxn>
                <a:cxn ang="0">
                  <a:pos x="33" y="37"/>
                </a:cxn>
                <a:cxn ang="0">
                  <a:pos x="34" y="18"/>
                </a:cxn>
                <a:cxn ang="0">
                  <a:pos x="32" y="9"/>
                </a:cxn>
                <a:cxn ang="0">
                  <a:pos x="29" y="6"/>
                </a:cxn>
                <a:cxn ang="0">
                  <a:pos x="25" y="5"/>
                </a:cxn>
                <a:cxn ang="0">
                  <a:pos x="35" y="1"/>
                </a:cxn>
                <a:cxn ang="0">
                  <a:pos x="42" y="5"/>
                </a:cxn>
                <a:cxn ang="0">
                  <a:pos x="46" y="11"/>
                </a:cxn>
                <a:cxn ang="0">
                  <a:pos x="48" y="24"/>
                </a:cxn>
                <a:cxn ang="0">
                  <a:pos x="46" y="36"/>
                </a:cxn>
                <a:cxn ang="0">
                  <a:pos x="43" y="41"/>
                </a:cxn>
                <a:cxn ang="0">
                  <a:pos x="35" y="47"/>
                </a:cxn>
                <a:cxn ang="0">
                  <a:pos x="28" y="48"/>
                </a:cxn>
                <a:cxn ang="0">
                  <a:pos x="25" y="47"/>
                </a:cxn>
                <a:cxn ang="0">
                  <a:pos x="22" y="45"/>
                </a:cxn>
                <a:cxn ang="0">
                  <a:pos x="19" y="43"/>
                </a:cxn>
                <a:cxn ang="0">
                  <a:pos x="18" y="64"/>
                </a:cxn>
                <a:cxn ang="0">
                  <a:pos x="19" y="65"/>
                </a:cxn>
                <a:cxn ang="0">
                  <a:pos x="21" y="66"/>
                </a:cxn>
                <a:cxn ang="0">
                  <a:pos x="24" y="67"/>
                </a:cxn>
                <a:cxn ang="0">
                  <a:pos x="0" y="69"/>
                </a:cxn>
                <a:cxn ang="0">
                  <a:pos x="2" y="66"/>
                </a:cxn>
                <a:cxn ang="0">
                  <a:pos x="4" y="64"/>
                </a:cxn>
                <a:cxn ang="0">
                  <a:pos x="4" y="60"/>
                </a:cxn>
                <a:cxn ang="0">
                  <a:pos x="4" y="8"/>
                </a:cxn>
                <a:cxn ang="0">
                  <a:pos x="3" y="5"/>
                </a:cxn>
                <a:cxn ang="0">
                  <a:pos x="2" y="4"/>
                </a:cxn>
                <a:cxn ang="0">
                  <a:pos x="0" y="3"/>
                </a:cxn>
                <a:cxn ang="0">
                  <a:pos x="18" y="1"/>
                </a:cxn>
                <a:cxn ang="0">
                  <a:pos x="20" y="4"/>
                </a:cxn>
                <a:cxn ang="0">
                  <a:pos x="23" y="2"/>
                </a:cxn>
                <a:cxn ang="0">
                  <a:pos x="26" y="0"/>
                </a:cxn>
                <a:cxn ang="0">
                  <a:pos x="31" y="0"/>
                </a:cxn>
              </a:cxnLst>
              <a:rect l="0" t="0" r="r" b="b"/>
              <a:pathLst>
                <a:path w="48" h="69">
                  <a:moveTo>
                    <a:pt x="25" y="5"/>
                  </a:moveTo>
                  <a:lnTo>
                    <a:pt x="22" y="7"/>
                  </a:lnTo>
                  <a:lnTo>
                    <a:pt x="19" y="10"/>
                  </a:lnTo>
                  <a:lnTo>
                    <a:pt x="18" y="13"/>
                  </a:lnTo>
                  <a:lnTo>
                    <a:pt x="18" y="38"/>
                  </a:lnTo>
                  <a:lnTo>
                    <a:pt x="22" y="43"/>
                  </a:lnTo>
                  <a:lnTo>
                    <a:pt x="27" y="44"/>
                  </a:lnTo>
                  <a:lnTo>
                    <a:pt x="29" y="44"/>
                  </a:lnTo>
                  <a:lnTo>
                    <a:pt x="30" y="44"/>
                  </a:lnTo>
                  <a:lnTo>
                    <a:pt x="31" y="43"/>
                  </a:lnTo>
                  <a:lnTo>
                    <a:pt x="32" y="41"/>
                  </a:lnTo>
                  <a:lnTo>
                    <a:pt x="33" y="37"/>
                  </a:lnTo>
                  <a:lnTo>
                    <a:pt x="34" y="32"/>
                  </a:lnTo>
                  <a:lnTo>
                    <a:pt x="34" y="18"/>
                  </a:lnTo>
                  <a:lnTo>
                    <a:pt x="33" y="13"/>
                  </a:lnTo>
                  <a:lnTo>
                    <a:pt x="32" y="9"/>
                  </a:lnTo>
                  <a:lnTo>
                    <a:pt x="31" y="7"/>
                  </a:lnTo>
                  <a:lnTo>
                    <a:pt x="29" y="6"/>
                  </a:lnTo>
                  <a:lnTo>
                    <a:pt x="28" y="5"/>
                  </a:lnTo>
                  <a:lnTo>
                    <a:pt x="25" y="5"/>
                  </a:lnTo>
                  <a:close/>
                  <a:moveTo>
                    <a:pt x="31" y="0"/>
                  </a:moveTo>
                  <a:lnTo>
                    <a:pt x="35" y="1"/>
                  </a:lnTo>
                  <a:lnTo>
                    <a:pt x="40" y="3"/>
                  </a:lnTo>
                  <a:lnTo>
                    <a:pt x="42" y="5"/>
                  </a:lnTo>
                  <a:lnTo>
                    <a:pt x="45" y="9"/>
                  </a:lnTo>
                  <a:lnTo>
                    <a:pt x="46" y="11"/>
                  </a:lnTo>
                  <a:lnTo>
                    <a:pt x="48" y="17"/>
                  </a:lnTo>
                  <a:lnTo>
                    <a:pt x="48" y="24"/>
                  </a:lnTo>
                  <a:lnTo>
                    <a:pt x="48" y="30"/>
                  </a:lnTo>
                  <a:lnTo>
                    <a:pt x="46" y="36"/>
                  </a:lnTo>
                  <a:lnTo>
                    <a:pt x="45" y="39"/>
                  </a:lnTo>
                  <a:lnTo>
                    <a:pt x="43" y="41"/>
                  </a:lnTo>
                  <a:lnTo>
                    <a:pt x="40" y="44"/>
                  </a:lnTo>
                  <a:lnTo>
                    <a:pt x="35" y="47"/>
                  </a:lnTo>
                  <a:lnTo>
                    <a:pt x="31" y="48"/>
                  </a:lnTo>
                  <a:lnTo>
                    <a:pt x="28" y="48"/>
                  </a:lnTo>
                  <a:lnTo>
                    <a:pt x="26" y="47"/>
                  </a:lnTo>
                  <a:lnTo>
                    <a:pt x="25" y="47"/>
                  </a:lnTo>
                  <a:lnTo>
                    <a:pt x="23" y="45"/>
                  </a:lnTo>
                  <a:lnTo>
                    <a:pt x="22" y="45"/>
                  </a:lnTo>
                  <a:lnTo>
                    <a:pt x="20" y="44"/>
                  </a:lnTo>
                  <a:lnTo>
                    <a:pt x="19" y="43"/>
                  </a:lnTo>
                  <a:lnTo>
                    <a:pt x="18" y="41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9" y="65"/>
                  </a:lnTo>
                  <a:lnTo>
                    <a:pt x="20" y="66"/>
                  </a:lnTo>
                  <a:lnTo>
                    <a:pt x="21" y="66"/>
                  </a:lnTo>
                  <a:lnTo>
                    <a:pt x="22" y="67"/>
                  </a:lnTo>
                  <a:lnTo>
                    <a:pt x="24" y="67"/>
                  </a:lnTo>
                  <a:lnTo>
                    <a:pt x="24" y="69"/>
                  </a:lnTo>
                  <a:lnTo>
                    <a:pt x="0" y="69"/>
                  </a:lnTo>
                  <a:lnTo>
                    <a:pt x="0" y="67"/>
                  </a:lnTo>
                  <a:lnTo>
                    <a:pt x="2" y="66"/>
                  </a:lnTo>
                  <a:lnTo>
                    <a:pt x="3" y="65"/>
                  </a:lnTo>
                  <a:lnTo>
                    <a:pt x="4" y="64"/>
                  </a:lnTo>
                  <a:lnTo>
                    <a:pt x="4" y="62"/>
                  </a:lnTo>
                  <a:lnTo>
                    <a:pt x="4" y="60"/>
                  </a:lnTo>
                  <a:lnTo>
                    <a:pt x="4" y="9"/>
                  </a:lnTo>
                  <a:lnTo>
                    <a:pt x="4" y="8"/>
                  </a:lnTo>
                  <a:lnTo>
                    <a:pt x="4" y="7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18" y="1"/>
                  </a:lnTo>
                  <a:lnTo>
                    <a:pt x="18" y="8"/>
                  </a:lnTo>
                  <a:lnTo>
                    <a:pt x="20" y="4"/>
                  </a:lnTo>
                  <a:lnTo>
                    <a:pt x="22" y="3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26" name="Freeform 211"/>
            <p:cNvSpPr>
              <a:spLocks/>
            </p:cNvSpPr>
            <p:nvPr/>
          </p:nvSpPr>
          <p:spPr bwMode="auto">
            <a:xfrm>
              <a:off x="7556500" y="4964113"/>
              <a:ext cx="61913" cy="74612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34" y="0"/>
                </a:cxn>
                <a:cxn ang="0">
                  <a:pos x="35" y="0"/>
                </a:cxn>
                <a:cxn ang="0">
                  <a:pos x="38" y="4"/>
                </a:cxn>
                <a:cxn ang="0">
                  <a:pos x="39" y="5"/>
                </a:cxn>
                <a:cxn ang="0">
                  <a:pos x="39" y="7"/>
                </a:cxn>
                <a:cxn ang="0">
                  <a:pos x="38" y="9"/>
                </a:cxn>
                <a:cxn ang="0">
                  <a:pos x="38" y="10"/>
                </a:cxn>
                <a:cxn ang="0">
                  <a:pos x="37" y="11"/>
                </a:cxn>
                <a:cxn ang="0">
                  <a:pos x="36" y="13"/>
                </a:cxn>
                <a:cxn ang="0">
                  <a:pos x="34" y="14"/>
                </a:cxn>
                <a:cxn ang="0">
                  <a:pos x="31" y="14"/>
                </a:cxn>
                <a:cxn ang="0">
                  <a:pos x="29" y="13"/>
                </a:cxn>
                <a:cxn ang="0">
                  <a:pos x="28" y="11"/>
                </a:cxn>
                <a:cxn ang="0">
                  <a:pos x="27" y="11"/>
                </a:cxn>
                <a:cxn ang="0">
                  <a:pos x="26" y="10"/>
                </a:cxn>
                <a:cxn ang="0">
                  <a:pos x="23" y="10"/>
                </a:cxn>
                <a:cxn ang="0">
                  <a:pos x="21" y="11"/>
                </a:cxn>
                <a:cxn ang="0">
                  <a:pos x="20" y="15"/>
                </a:cxn>
                <a:cxn ang="0">
                  <a:pos x="18" y="20"/>
                </a:cxn>
                <a:cxn ang="0">
                  <a:pos x="18" y="26"/>
                </a:cxn>
                <a:cxn ang="0">
                  <a:pos x="18" y="42"/>
                </a:cxn>
                <a:cxn ang="0">
                  <a:pos x="18" y="43"/>
                </a:cxn>
                <a:cxn ang="0">
                  <a:pos x="18" y="43"/>
                </a:cxn>
                <a:cxn ang="0">
                  <a:pos x="20" y="44"/>
                </a:cxn>
                <a:cxn ang="0">
                  <a:pos x="22" y="44"/>
                </a:cxn>
                <a:cxn ang="0">
                  <a:pos x="22" y="47"/>
                </a:cxn>
                <a:cxn ang="0">
                  <a:pos x="0" y="47"/>
                </a:cxn>
                <a:cxn ang="0">
                  <a:pos x="0" y="44"/>
                </a:cxn>
                <a:cxn ang="0">
                  <a:pos x="1" y="44"/>
                </a:cxn>
                <a:cxn ang="0">
                  <a:pos x="2" y="44"/>
                </a:cxn>
                <a:cxn ang="0">
                  <a:pos x="3" y="44"/>
                </a:cxn>
                <a:cxn ang="0">
                  <a:pos x="3" y="43"/>
                </a:cxn>
                <a:cxn ang="0">
                  <a:pos x="4" y="42"/>
                </a:cxn>
                <a:cxn ang="0">
                  <a:pos x="4" y="41"/>
                </a:cxn>
                <a:cxn ang="0">
                  <a:pos x="4" y="39"/>
                </a:cxn>
                <a:cxn ang="0">
                  <a:pos x="4" y="7"/>
                </a:cxn>
                <a:cxn ang="0">
                  <a:pos x="4" y="6"/>
                </a:cxn>
                <a:cxn ang="0">
                  <a:pos x="4" y="5"/>
                </a:cxn>
                <a:cxn ang="0">
                  <a:pos x="3" y="4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1"/>
                </a:cxn>
                <a:cxn ang="0">
                  <a:pos x="18" y="1"/>
                </a:cxn>
                <a:cxn ang="0">
                  <a:pos x="18" y="11"/>
                </a:cxn>
                <a:cxn ang="0">
                  <a:pos x="21" y="7"/>
                </a:cxn>
                <a:cxn ang="0">
                  <a:pos x="23" y="4"/>
                </a:cxn>
                <a:cxn ang="0">
                  <a:pos x="26" y="2"/>
                </a:cxn>
                <a:cxn ang="0">
                  <a:pos x="28" y="1"/>
                </a:cxn>
                <a:cxn ang="0">
                  <a:pos x="33" y="0"/>
                </a:cxn>
              </a:cxnLst>
              <a:rect l="0" t="0" r="r" b="b"/>
              <a:pathLst>
                <a:path w="39" h="47">
                  <a:moveTo>
                    <a:pt x="33" y="0"/>
                  </a:moveTo>
                  <a:lnTo>
                    <a:pt x="34" y="0"/>
                  </a:lnTo>
                  <a:lnTo>
                    <a:pt x="35" y="0"/>
                  </a:lnTo>
                  <a:lnTo>
                    <a:pt x="38" y="4"/>
                  </a:lnTo>
                  <a:lnTo>
                    <a:pt x="39" y="5"/>
                  </a:lnTo>
                  <a:lnTo>
                    <a:pt x="39" y="7"/>
                  </a:lnTo>
                  <a:lnTo>
                    <a:pt x="38" y="9"/>
                  </a:lnTo>
                  <a:lnTo>
                    <a:pt x="38" y="10"/>
                  </a:lnTo>
                  <a:lnTo>
                    <a:pt x="37" y="11"/>
                  </a:lnTo>
                  <a:lnTo>
                    <a:pt x="36" y="13"/>
                  </a:lnTo>
                  <a:lnTo>
                    <a:pt x="34" y="14"/>
                  </a:lnTo>
                  <a:lnTo>
                    <a:pt x="31" y="14"/>
                  </a:lnTo>
                  <a:lnTo>
                    <a:pt x="29" y="13"/>
                  </a:lnTo>
                  <a:lnTo>
                    <a:pt x="28" y="11"/>
                  </a:lnTo>
                  <a:lnTo>
                    <a:pt x="27" y="11"/>
                  </a:lnTo>
                  <a:lnTo>
                    <a:pt x="26" y="10"/>
                  </a:lnTo>
                  <a:lnTo>
                    <a:pt x="23" y="10"/>
                  </a:lnTo>
                  <a:lnTo>
                    <a:pt x="21" y="11"/>
                  </a:lnTo>
                  <a:lnTo>
                    <a:pt x="20" y="15"/>
                  </a:lnTo>
                  <a:lnTo>
                    <a:pt x="18" y="20"/>
                  </a:lnTo>
                  <a:lnTo>
                    <a:pt x="18" y="26"/>
                  </a:lnTo>
                  <a:lnTo>
                    <a:pt x="18" y="42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20" y="44"/>
                  </a:lnTo>
                  <a:lnTo>
                    <a:pt x="22" y="44"/>
                  </a:lnTo>
                  <a:lnTo>
                    <a:pt x="22" y="47"/>
                  </a:lnTo>
                  <a:lnTo>
                    <a:pt x="0" y="47"/>
                  </a:lnTo>
                  <a:lnTo>
                    <a:pt x="0" y="44"/>
                  </a:lnTo>
                  <a:lnTo>
                    <a:pt x="1" y="44"/>
                  </a:lnTo>
                  <a:lnTo>
                    <a:pt x="2" y="44"/>
                  </a:lnTo>
                  <a:lnTo>
                    <a:pt x="3" y="44"/>
                  </a:lnTo>
                  <a:lnTo>
                    <a:pt x="3" y="43"/>
                  </a:lnTo>
                  <a:lnTo>
                    <a:pt x="4" y="42"/>
                  </a:lnTo>
                  <a:lnTo>
                    <a:pt x="4" y="41"/>
                  </a:lnTo>
                  <a:lnTo>
                    <a:pt x="4" y="39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5"/>
                  </a:lnTo>
                  <a:lnTo>
                    <a:pt x="3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18" y="1"/>
                  </a:lnTo>
                  <a:lnTo>
                    <a:pt x="18" y="11"/>
                  </a:lnTo>
                  <a:lnTo>
                    <a:pt x="21" y="7"/>
                  </a:lnTo>
                  <a:lnTo>
                    <a:pt x="23" y="4"/>
                  </a:lnTo>
                  <a:lnTo>
                    <a:pt x="26" y="2"/>
                  </a:lnTo>
                  <a:lnTo>
                    <a:pt x="28" y="1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27" name="Freeform 212"/>
            <p:cNvSpPr>
              <a:spLocks noEditPoints="1"/>
            </p:cNvSpPr>
            <p:nvPr/>
          </p:nvSpPr>
          <p:spPr bwMode="auto">
            <a:xfrm>
              <a:off x="7624763" y="4964113"/>
              <a:ext cx="69850" cy="76200"/>
            </a:xfrm>
            <a:custGeom>
              <a:avLst/>
              <a:gdLst/>
              <a:ahLst/>
              <a:cxnLst>
                <a:cxn ang="0">
                  <a:pos x="21" y="3"/>
                </a:cxn>
                <a:cxn ang="0">
                  <a:pos x="19" y="4"/>
                </a:cxn>
                <a:cxn ang="0">
                  <a:pos x="18" y="5"/>
                </a:cxn>
                <a:cxn ang="0">
                  <a:pos x="17" y="5"/>
                </a:cxn>
                <a:cxn ang="0">
                  <a:pos x="15" y="7"/>
                </a:cxn>
                <a:cxn ang="0">
                  <a:pos x="15" y="9"/>
                </a:cxn>
                <a:cxn ang="0">
                  <a:pos x="15" y="10"/>
                </a:cxn>
                <a:cxn ang="0">
                  <a:pos x="15" y="13"/>
                </a:cxn>
                <a:cxn ang="0">
                  <a:pos x="14" y="16"/>
                </a:cxn>
                <a:cxn ang="0">
                  <a:pos x="14" y="34"/>
                </a:cxn>
                <a:cxn ang="0">
                  <a:pos x="15" y="37"/>
                </a:cxn>
                <a:cxn ang="0">
                  <a:pos x="15" y="39"/>
                </a:cxn>
                <a:cxn ang="0">
                  <a:pos x="16" y="41"/>
                </a:cxn>
                <a:cxn ang="0">
                  <a:pos x="18" y="43"/>
                </a:cxn>
                <a:cxn ang="0">
                  <a:pos x="19" y="44"/>
                </a:cxn>
                <a:cxn ang="0">
                  <a:pos x="21" y="44"/>
                </a:cxn>
                <a:cxn ang="0">
                  <a:pos x="25" y="44"/>
                </a:cxn>
                <a:cxn ang="0">
                  <a:pos x="28" y="42"/>
                </a:cxn>
                <a:cxn ang="0">
                  <a:pos x="29" y="40"/>
                </a:cxn>
                <a:cxn ang="0">
                  <a:pos x="30" y="38"/>
                </a:cxn>
                <a:cxn ang="0">
                  <a:pos x="30" y="34"/>
                </a:cxn>
                <a:cxn ang="0">
                  <a:pos x="31" y="28"/>
                </a:cxn>
                <a:cxn ang="0">
                  <a:pos x="31" y="15"/>
                </a:cxn>
                <a:cxn ang="0">
                  <a:pos x="30" y="11"/>
                </a:cxn>
                <a:cxn ang="0">
                  <a:pos x="30" y="9"/>
                </a:cxn>
                <a:cxn ang="0">
                  <a:pos x="28" y="5"/>
                </a:cxn>
                <a:cxn ang="0">
                  <a:pos x="26" y="4"/>
                </a:cxn>
                <a:cxn ang="0">
                  <a:pos x="25" y="4"/>
                </a:cxn>
                <a:cxn ang="0">
                  <a:pos x="24" y="3"/>
                </a:cxn>
                <a:cxn ang="0">
                  <a:pos x="21" y="3"/>
                </a:cxn>
                <a:cxn ang="0">
                  <a:pos x="22" y="0"/>
                </a:cxn>
                <a:cxn ang="0">
                  <a:pos x="28" y="1"/>
                </a:cxn>
                <a:cxn ang="0">
                  <a:pos x="34" y="3"/>
                </a:cxn>
                <a:cxn ang="0">
                  <a:pos x="36" y="4"/>
                </a:cxn>
                <a:cxn ang="0">
                  <a:pos x="39" y="8"/>
                </a:cxn>
                <a:cxn ang="0">
                  <a:pos x="40" y="9"/>
                </a:cxn>
                <a:cxn ang="0">
                  <a:pos x="41" y="11"/>
                </a:cxn>
                <a:cxn ang="0">
                  <a:pos x="43" y="17"/>
                </a:cxn>
                <a:cxn ang="0">
                  <a:pos x="44" y="25"/>
                </a:cxn>
                <a:cxn ang="0">
                  <a:pos x="43" y="33"/>
                </a:cxn>
                <a:cxn ang="0">
                  <a:pos x="39" y="40"/>
                </a:cxn>
                <a:cxn ang="0">
                  <a:pos x="35" y="44"/>
                </a:cxn>
                <a:cxn ang="0">
                  <a:pos x="29" y="47"/>
                </a:cxn>
                <a:cxn ang="0">
                  <a:pos x="22" y="48"/>
                </a:cxn>
                <a:cxn ang="0">
                  <a:pos x="15" y="47"/>
                </a:cxn>
                <a:cxn ang="0">
                  <a:pos x="10" y="44"/>
                </a:cxn>
                <a:cxn ang="0">
                  <a:pos x="5" y="40"/>
                </a:cxn>
                <a:cxn ang="0">
                  <a:pos x="2" y="36"/>
                </a:cxn>
                <a:cxn ang="0">
                  <a:pos x="1" y="30"/>
                </a:cxn>
                <a:cxn ang="0">
                  <a:pos x="0" y="25"/>
                </a:cxn>
                <a:cxn ang="0">
                  <a:pos x="1" y="18"/>
                </a:cxn>
                <a:cxn ang="0">
                  <a:pos x="3" y="13"/>
                </a:cxn>
                <a:cxn ang="0">
                  <a:pos x="6" y="8"/>
                </a:cxn>
                <a:cxn ang="0">
                  <a:pos x="10" y="3"/>
                </a:cxn>
                <a:cxn ang="0">
                  <a:pos x="15" y="1"/>
                </a:cxn>
                <a:cxn ang="0">
                  <a:pos x="22" y="0"/>
                </a:cxn>
              </a:cxnLst>
              <a:rect l="0" t="0" r="r" b="b"/>
              <a:pathLst>
                <a:path w="44" h="48">
                  <a:moveTo>
                    <a:pt x="21" y="3"/>
                  </a:moveTo>
                  <a:lnTo>
                    <a:pt x="19" y="4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15" y="7"/>
                  </a:lnTo>
                  <a:lnTo>
                    <a:pt x="15" y="9"/>
                  </a:lnTo>
                  <a:lnTo>
                    <a:pt x="15" y="10"/>
                  </a:lnTo>
                  <a:lnTo>
                    <a:pt x="15" y="13"/>
                  </a:lnTo>
                  <a:lnTo>
                    <a:pt x="14" y="16"/>
                  </a:lnTo>
                  <a:lnTo>
                    <a:pt x="14" y="34"/>
                  </a:lnTo>
                  <a:lnTo>
                    <a:pt x="15" y="37"/>
                  </a:lnTo>
                  <a:lnTo>
                    <a:pt x="15" y="39"/>
                  </a:lnTo>
                  <a:lnTo>
                    <a:pt x="16" y="41"/>
                  </a:lnTo>
                  <a:lnTo>
                    <a:pt x="18" y="43"/>
                  </a:lnTo>
                  <a:lnTo>
                    <a:pt x="19" y="44"/>
                  </a:lnTo>
                  <a:lnTo>
                    <a:pt x="21" y="44"/>
                  </a:lnTo>
                  <a:lnTo>
                    <a:pt x="25" y="44"/>
                  </a:lnTo>
                  <a:lnTo>
                    <a:pt x="28" y="42"/>
                  </a:lnTo>
                  <a:lnTo>
                    <a:pt x="29" y="40"/>
                  </a:lnTo>
                  <a:lnTo>
                    <a:pt x="30" y="38"/>
                  </a:lnTo>
                  <a:lnTo>
                    <a:pt x="30" y="34"/>
                  </a:lnTo>
                  <a:lnTo>
                    <a:pt x="31" y="28"/>
                  </a:lnTo>
                  <a:lnTo>
                    <a:pt x="31" y="15"/>
                  </a:lnTo>
                  <a:lnTo>
                    <a:pt x="30" y="11"/>
                  </a:lnTo>
                  <a:lnTo>
                    <a:pt x="30" y="9"/>
                  </a:lnTo>
                  <a:lnTo>
                    <a:pt x="28" y="5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4" y="3"/>
                  </a:lnTo>
                  <a:lnTo>
                    <a:pt x="21" y="3"/>
                  </a:lnTo>
                  <a:close/>
                  <a:moveTo>
                    <a:pt x="22" y="0"/>
                  </a:moveTo>
                  <a:lnTo>
                    <a:pt x="28" y="1"/>
                  </a:lnTo>
                  <a:lnTo>
                    <a:pt x="34" y="3"/>
                  </a:lnTo>
                  <a:lnTo>
                    <a:pt x="36" y="4"/>
                  </a:lnTo>
                  <a:lnTo>
                    <a:pt x="39" y="8"/>
                  </a:lnTo>
                  <a:lnTo>
                    <a:pt x="40" y="9"/>
                  </a:lnTo>
                  <a:lnTo>
                    <a:pt x="41" y="11"/>
                  </a:lnTo>
                  <a:lnTo>
                    <a:pt x="43" y="17"/>
                  </a:lnTo>
                  <a:lnTo>
                    <a:pt x="44" y="25"/>
                  </a:lnTo>
                  <a:lnTo>
                    <a:pt x="43" y="33"/>
                  </a:lnTo>
                  <a:lnTo>
                    <a:pt x="39" y="40"/>
                  </a:lnTo>
                  <a:lnTo>
                    <a:pt x="35" y="44"/>
                  </a:lnTo>
                  <a:lnTo>
                    <a:pt x="29" y="47"/>
                  </a:lnTo>
                  <a:lnTo>
                    <a:pt x="22" y="48"/>
                  </a:lnTo>
                  <a:lnTo>
                    <a:pt x="15" y="47"/>
                  </a:lnTo>
                  <a:lnTo>
                    <a:pt x="10" y="44"/>
                  </a:lnTo>
                  <a:lnTo>
                    <a:pt x="5" y="40"/>
                  </a:lnTo>
                  <a:lnTo>
                    <a:pt x="2" y="36"/>
                  </a:lnTo>
                  <a:lnTo>
                    <a:pt x="1" y="30"/>
                  </a:lnTo>
                  <a:lnTo>
                    <a:pt x="0" y="25"/>
                  </a:lnTo>
                  <a:lnTo>
                    <a:pt x="1" y="18"/>
                  </a:lnTo>
                  <a:lnTo>
                    <a:pt x="3" y="13"/>
                  </a:lnTo>
                  <a:lnTo>
                    <a:pt x="6" y="8"/>
                  </a:lnTo>
                  <a:lnTo>
                    <a:pt x="10" y="3"/>
                  </a:lnTo>
                  <a:lnTo>
                    <a:pt x="15" y="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28" name="Freeform 213"/>
            <p:cNvSpPr>
              <a:spLocks/>
            </p:cNvSpPr>
            <p:nvPr/>
          </p:nvSpPr>
          <p:spPr bwMode="auto">
            <a:xfrm>
              <a:off x="7702550" y="4938713"/>
              <a:ext cx="49213" cy="101600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21" y="0"/>
                </a:cxn>
                <a:cxn ang="0">
                  <a:pos x="21" y="17"/>
                </a:cxn>
                <a:cxn ang="0">
                  <a:pos x="31" y="17"/>
                </a:cxn>
                <a:cxn ang="0">
                  <a:pos x="31" y="23"/>
                </a:cxn>
                <a:cxn ang="0">
                  <a:pos x="21" y="23"/>
                </a:cxn>
                <a:cxn ang="0">
                  <a:pos x="21" y="55"/>
                </a:cxn>
                <a:cxn ang="0">
                  <a:pos x="21" y="56"/>
                </a:cxn>
                <a:cxn ang="0">
                  <a:pos x="22" y="56"/>
                </a:cxn>
                <a:cxn ang="0">
                  <a:pos x="23" y="57"/>
                </a:cxn>
                <a:cxn ang="0">
                  <a:pos x="25" y="57"/>
                </a:cxn>
                <a:cxn ang="0">
                  <a:pos x="26" y="57"/>
                </a:cxn>
                <a:cxn ang="0">
                  <a:pos x="28" y="55"/>
                </a:cxn>
                <a:cxn ang="0">
                  <a:pos x="29" y="53"/>
                </a:cxn>
                <a:cxn ang="0">
                  <a:pos x="30" y="54"/>
                </a:cxn>
                <a:cxn ang="0">
                  <a:pos x="27" y="59"/>
                </a:cxn>
                <a:cxn ang="0">
                  <a:pos x="23" y="63"/>
                </a:cxn>
                <a:cxn ang="0">
                  <a:pos x="17" y="64"/>
                </a:cxn>
                <a:cxn ang="0">
                  <a:pos x="16" y="64"/>
                </a:cxn>
                <a:cxn ang="0">
                  <a:pos x="12" y="63"/>
                </a:cxn>
                <a:cxn ang="0">
                  <a:pos x="11" y="61"/>
                </a:cxn>
                <a:cxn ang="0">
                  <a:pos x="10" y="60"/>
                </a:cxn>
                <a:cxn ang="0">
                  <a:pos x="8" y="58"/>
                </a:cxn>
                <a:cxn ang="0">
                  <a:pos x="7" y="56"/>
                </a:cxn>
                <a:cxn ang="0">
                  <a:pos x="7" y="23"/>
                </a:cxn>
                <a:cxn ang="0">
                  <a:pos x="0" y="23"/>
                </a:cxn>
                <a:cxn ang="0">
                  <a:pos x="0" y="20"/>
                </a:cxn>
                <a:cxn ang="0">
                  <a:pos x="6" y="16"/>
                </a:cxn>
                <a:cxn ang="0">
                  <a:pos x="15" y="6"/>
                </a:cxn>
                <a:cxn ang="0">
                  <a:pos x="19" y="0"/>
                </a:cxn>
              </a:cxnLst>
              <a:rect l="0" t="0" r="r" b="b"/>
              <a:pathLst>
                <a:path w="31" h="64">
                  <a:moveTo>
                    <a:pt x="19" y="0"/>
                  </a:moveTo>
                  <a:lnTo>
                    <a:pt x="21" y="0"/>
                  </a:lnTo>
                  <a:lnTo>
                    <a:pt x="21" y="17"/>
                  </a:lnTo>
                  <a:lnTo>
                    <a:pt x="31" y="17"/>
                  </a:lnTo>
                  <a:lnTo>
                    <a:pt x="31" y="23"/>
                  </a:lnTo>
                  <a:lnTo>
                    <a:pt x="21" y="2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3" y="57"/>
                  </a:lnTo>
                  <a:lnTo>
                    <a:pt x="25" y="57"/>
                  </a:lnTo>
                  <a:lnTo>
                    <a:pt x="26" y="57"/>
                  </a:lnTo>
                  <a:lnTo>
                    <a:pt x="28" y="55"/>
                  </a:lnTo>
                  <a:lnTo>
                    <a:pt x="29" y="53"/>
                  </a:lnTo>
                  <a:lnTo>
                    <a:pt x="30" y="54"/>
                  </a:lnTo>
                  <a:lnTo>
                    <a:pt x="27" y="59"/>
                  </a:lnTo>
                  <a:lnTo>
                    <a:pt x="23" y="63"/>
                  </a:lnTo>
                  <a:lnTo>
                    <a:pt x="17" y="64"/>
                  </a:lnTo>
                  <a:lnTo>
                    <a:pt x="16" y="64"/>
                  </a:lnTo>
                  <a:lnTo>
                    <a:pt x="12" y="63"/>
                  </a:lnTo>
                  <a:lnTo>
                    <a:pt x="11" y="61"/>
                  </a:lnTo>
                  <a:lnTo>
                    <a:pt x="10" y="60"/>
                  </a:lnTo>
                  <a:lnTo>
                    <a:pt x="8" y="58"/>
                  </a:lnTo>
                  <a:lnTo>
                    <a:pt x="7" y="56"/>
                  </a:lnTo>
                  <a:lnTo>
                    <a:pt x="7" y="23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5" y="6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29" name="Freeform 214"/>
            <p:cNvSpPr>
              <a:spLocks noEditPoints="1"/>
            </p:cNvSpPr>
            <p:nvPr/>
          </p:nvSpPr>
          <p:spPr bwMode="auto">
            <a:xfrm>
              <a:off x="7758113" y="4964113"/>
              <a:ext cx="71438" cy="76200"/>
            </a:xfrm>
            <a:custGeom>
              <a:avLst/>
              <a:gdLst/>
              <a:ahLst/>
              <a:cxnLst>
                <a:cxn ang="0">
                  <a:pos x="21" y="3"/>
                </a:cxn>
                <a:cxn ang="0">
                  <a:pos x="20" y="4"/>
                </a:cxn>
                <a:cxn ang="0">
                  <a:pos x="19" y="5"/>
                </a:cxn>
                <a:cxn ang="0">
                  <a:pos x="17" y="5"/>
                </a:cxn>
                <a:cxn ang="0">
                  <a:pos x="16" y="7"/>
                </a:cxn>
                <a:cxn ang="0">
                  <a:pos x="16" y="9"/>
                </a:cxn>
                <a:cxn ang="0">
                  <a:pos x="15" y="10"/>
                </a:cxn>
                <a:cxn ang="0">
                  <a:pos x="15" y="13"/>
                </a:cxn>
                <a:cxn ang="0">
                  <a:pos x="14" y="16"/>
                </a:cxn>
                <a:cxn ang="0">
                  <a:pos x="14" y="34"/>
                </a:cxn>
                <a:cxn ang="0">
                  <a:pos x="15" y="37"/>
                </a:cxn>
                <a:cxn ang="0">
                  <a:pos x="15" y="39"/>
                </a:cxn>
                <a:cxn ang="0">
                  <a:pos x="16" y="41"/>
                </a:cxn>
                <a:cxn ang="0">
                  <a:pos x="19" y="43"/>
                </a:cxn>
                <a:cxn ang="0">
                  <a:pos x="20" y="44"/>
                </a:cxn>
                <a:cxn ang="0">
                  <a:pos x="21" y="44"/>
                </a:cxn>
                <a:cxn ang="0">
                  <a:pos x="26" y="44"/>
                </a:cxn>
                <a:cxn ang="0">
                  <a:pos x="28" y="42"/>
                </a:cxn>
                <a:cxn ang="0">
                  <a:pos x="29" y="40"/>
                </a:cxn>
                <a:cxn ang="0">
                  <a:pos x="30" y="38"/>
                </a:cxn>
                <a:cxn ang="0">
                  <a:pos x="31" y="34"/>
                </a:cxn>
                <a:cxn ang="0">
                  <a:pos x="31" y="28"/>
                </a:cxn>
                <a:cxn ang="0">
                  <a:pos x="31" y="15"/>
                </a:cxn>
                <a:cxn ang="0">
                  <a:pos x="31" y="11"/>
                </a:cxn>
                <a:cxn ang="0">
                  <a:pos x="30" y="9"/>
                </a:cxn>
                <a:cxn ang="0">
                  <a:pos x="28" y="5"/>
                </a:cxn>
                <a:cxn ang="0">
                  <a:pos x="27" y="4"/>
                </a:cxn>
                <a:cxn ang="0">
                  <a:pos x="26" y="4"/>
                </a:cxn>
                <a:cxn ang="0">
                  <a:pos x="24" y="3"/>
                </a:cxn>
                <a:cxn ang="0">
                  <a:pos x="21" y="3"/>
                </a:cxn>
                <a:cxn ang="0">
                  <a:pos x="22" y="0"/>
                </a:cxn>
                <a:cxn ang="0">
                  <a:pos x="28" y="1"/>
                </a:cxn>
                <a:cxn ang="0">
                  <a:pos x="34" y="3"/>
                </a:cxn>
                <a:cxn ang="0">
                  <a:pos x="36" y="4"/>
                </a:cxn>
                <a:cxn ang="0">
                  <a:pos x="39" y="8"/>
                </a:cxn>
                <a:cxn ang="0">
                  <a:pos x="40" y="9"/>
                </a:cxn>
                <a:cxn ang="0">
                  <a:pos x="42" y="11"/>
                </a:cxn>
                <a:cxn ang="0">
                  <a:pos x="44" y="17"/>
                </a:cxn>
                <a:cxn ang="0">
                  <a:pos x="45" y="25"/>
                </a:cxn>
                <a:cxn ang="0">
                  <a:pos x="43" y="33"/>
                </a:cxn>
                <a:cxn ang="0">
                  <a:pos x="39" y="40"/>
                </a:cxn>
                <a:cxn ang="0">
                  <a:pos x="35" y="44"/>
                </a:cxn>
                <a:cxn ang="0">
                  <a:pos x="29" y="47"/>
                </a:cxn>
                <a:cxn ang="0">
                  <a:pos x="22" y="48"/>
                </a:cxn>
                <a:cxn ang="0">
                  <a:pos x="16" y="47"/>
                </a:cxn>
                <a:cxn ang="0">
                  <a:pos x="10" y="44"/>
                </a:cxn>
                <a:cxn ang="0">
                  <a:pos x="5" y="40"/>
                </a:cxn>
                <a:cxn ang="0">
                  <a:pos x="3" y="36"/>
                </a:cxn>
                <a:cxn ang="0">
                  <a:pos x="1" y="30"/>
                </a:cxn>
                <a:cxn ang="0">
                  <a:pos x="0" y="25"/>
                </a:cxn>
                <a:cxn ang="0">
                  <a:pos x="1" y="18"/>
                </a:cxn>
                <a:cxn ang="0">
                  <a:pos x="3" y="13"/>
                </a:cxn>
                <a:cxn ang="0">
                  <a:pos x="7" y="8"/>
                </a:cxn>
                <a:cxn ang="0">
                  <a:pos x="10" y="3"/>
                </a:cxn>
                <a:cxn ang="0">
                  <a:pos x="16" y="1"/>
                </a:cxn>
                <a:cxn ang="0">
                  <a:pos x="22" y="0"/>
                </a:cxn>
              </a:cxnLst>
              <a:rect l="0" t="0" r="r" b="b"/>
              <a:pathLst>
                <a:path w="45" h="48">
                  <a:moveTo>
                    <a:pt x="21" y="3"/>
                  </a:moveTo>
                  <a:lnTo>
                    <a:pt x="20" y="4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5" y="10"/>
                  </a:lnTo>
                  <a:lnTo>
                    <a:pt x="15" y="13"/>
                  </a:lnTo>
                  <a:lnTo>
                    <a:pt x="14" y="16"/>
                  </a:lnTo>
                  <a:lnTo>
                    <a:pt x="14" y="34"/>
                  </a:lnTo>
                  <a:lnTo>
                    <a:pt x="15" y="37"/>
                  </a:lnTo>
                  <a:lnTo>
                    <a:pt x="15" y="39"/>
                  </a:lnTo>
                  <a:lnTo>
                    <a:pt x="16" y="41"/>
                  </a:lnTo>
                  <a:lnTo>
                    <a:pt x="19" y="43"/>
                  </a:lnTo>
                  <a:lnTo>
                    <a:pt x="20" y="44"/>
                  </a:lnTo>
                  <a:lnTo>
                    <a:pt x="21" y="44"/>
                  </a:lnTo>
                  <a:lnTo>
                    <a:pt x="26" y="44"/>
                  </a:lnTo>
                  <a:lnTo>
                    <a:pt x="28" y="42"/>
                  </a:lnTo>
                  <a:lnTo>
                    <a:pt x="29" y="40"/>
                  </a:lnTo>
                  <a:lnTo>
                    <a:pt x="30" y="38"/>
                  </a:lnTo>
                  <a:lnTo>
                    <a:pt x="31" y="34"/>
                  </a:lnTo>
                  <a:lnTo>
                    <a:pt x="31" y="28"/>
                  </a:lnTo>
                  <a:lnTo>
                    <a:pt x="31" y="15"/>
                  </a:lnTo>
                  <a:lnTo>
                    <a:pt x="31" y="11"/>
                  </a:lnTo>
                  <a:lnTo>
                    <a:pt x="30" y="9"/>
                  </a:lnTo>
                  <a:lnTo>
                    <a:pt x="28" y="5"/>
                  </a:lnTo>
                  <a:lnTo>
                    <a:pt x="27" y="4"/>
                  </a:lnTo>
                  <a:lnTo>
                    <a:pt x="26" y="4"/>
                  </a:lnTo>
                  <a:lnTo>
                    <a:pt x="24" y="3"/>
                  </a:lnTo>
                  <a:lnTo>
                    <a:pt x="21" y="3"/>
                  </a:lnTo>
                  <a:close/>
                  <a:moveTo>
                    <a:pt x="22" y="0"/>
                  </a:moveTo>
                  <a:lnTo>
                    <a:pt x="28" y="1"/>
                  </a:lnTo>
                  <a:lnTo>
                    <a:pt x="34" y="3"/>
                  </a:lnTo>
                  <a:lnTo>
                    <a:pt x="36" y="4"/>
                  </a:lnTo>
                  <a:lnTo>
                    <a:pt x="39" y="8"/>
                  </a:lnTo>
                  <a:lnTo>
                    <a:pt x="40" y="9"/>
                  </a:lnTo>
                  <a:lnTo>
                    <a:pt x="42" y="11"/>
                  </a:lnTo>
                  <a:lnTo>
                    <a:pt x="44" y="17"/>
                  </a:lnTo>
                  <a:lnTo>
                    <a:pt x="45" y="25"/>
                  </a:lnTo>
                  <a:lnTo>
                    <a:pt x="43" y="33"/>
                  </a:lnTo>
                  <a:lnTo>
                    <a:pt x="39" y="40"/>
                  </a:lnTo>
                  <a:lnTo>
                    <a:pt x="35" y="44"/>
                  </a:lnTo>
                  <a:lnTo>
                    <a:pt x="29" y="47"/>
                  </a:lnTo>
                  <a:lnTo>
                    <a:pt x="22" y="48"/>
                  </a:lnTo>
                  <a:lnTo>
                    <a:pt x="16" y="47"/>
                  </a:lnTo>
                  <a:lnTo>
                    <a:pt x="10" y="44"/>
                  </a:lnTo>
                  <a:lnTo>
                    <a:pt x="5" y="40"/>
                  </a:lnTo>
                  <a:lnTo>
                    <a:pt x="3" y="36"/>
                  </a:lnTo>
                  <a:lnTo>
                    <a:pt x="1" y="30"/>
                  </a:lnTo>
                  <a:lnTo>
                    <a:pt x="0" y="25"/>
                  </a:lnTo>
                  <a:lnTo>
                    <a:pt x="1" y="18"/>
                  </a:lnTo>
                  <a:lnTo>
                    <a:pt x="3" y="13"/>
                  </a:lnTo>
                  <a:lnTo>
                    <a:pt x="7" y="8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0" name="Freeform 215"/>
            <p:cNvSpPr>
              <a:spLocks/>
            </p:cNvSpPr>
            <p:nvPr/>
          </p:nvSpPr>
          <p:spPr bwMode="auto">
            <a:xfrm>
              <a:off x="7840663" y="4964113"/>
              <a:ext cx="76200" cy="74612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4" y="0"/>
                </a:cxn>
                <a:cxn ang="0">
                  <a:pos x="36" y="0"/>
                </a:cxn>
                <a:cxn ang="0">
                  <a:pos x="37" y="2"/>
                </a:cxn>
                <a:cxn ang="0">
                  <a:pos x="39" y="2"/>
                </a:cxn>
                <a:cxn ang="0">
                  <a:pos x="41" y="4"/>
                </a:cxn>
                <a:cxn ang="0">
                  <a:pos x="42" y="7"/>
                </a:cxn>
                <a:cxn ang="0">
                  <a:pos x="42" y="9"/>
                </a:cxn>
                <a:cxn ang="0">
                  <a:pos x="43" y="13"/>
                </a:cxn>
                <a:cxn ang="0">
                  <a:pos x="43" y="41"/>
                </a:cxn>
                <a:cxn ang="0">
                  <a:pos x="44" y="42"/>
                </a:cxn>
                <a:cxn ang="0">
                  <a:pos x="44" y="42"/>
                </a:cxn>
                <a:cxn ang="0">
                  <a:pos x="44" y="43"/>
                </a:cxn>
                <a:cxn ang="0">
                  <a:pos x="45" y="44"/>
                </a:cxn>
                <a:cxn ang="0">
                  <a:pos x="46" y="44"/>
                </a:cxn>
                <a:cxn ang="0">
                  <a:pos x="48" y="44"/>
                </a:cxn>
                <a:cxn ang="0">
                  <a:pos x="48" y="47"/>
                </a:cxn>
                <a:cxn ang="0">
                  <a:pos x="25" y="47"/>
                </a:cxn>
                <a:cxn ang="0">
                  <a:pos x="25" y="44"/>
                </a:cxn>
                <a:cxn ang="0">
                  <a:pos x="27" y="44"/>
                </a:cxn>
                <a:cxn ang="0">
                  <a:pos x="28" y="44"/>
                </a:cxn>
                <a:cxn ang="0">
                  <a:pos x="28" y="43"/>
                </a:cxn>
                <a:cxn ang="0">
                  <a:pos x="28" y="42"/>
                </a:cxn>
                <a:cxn ang="0">
                  <a:pos x="30" y="40"/>
                </a:cxn>
                <a:cxn ang="0">
                  <a:pos x="30" y="10"/>
                </a:cxn>
                <a:cxn ang="0">
                  <a:pos x="29" y="9"/>
                </a:cxn>
                <a:cxn ang="0">
                  <a:pos x="28" y="8"/>
                </a:cxn>
                <a:cxn ang="0">
                  <a:pos x="27" y="8"/>
                </a:cxn>
                <a:cxn ang="0">
                  <a:pos x="27" y="7"/>
                </a:cxn>
                <a:cxn ang="0">
                  <a:pos x="27" y="7"/>
                </a:cxn>
                <a:cxn ang="0">
                  <a:pos x="24" y="7"/>
                </a:cxn>
                <a:cxn ang="0">
                  <a:pos x="21" y="9"/>
                </a:cxn>
                <a:cxn ang="0">
                  <a:pos x="19" y="11"/>
                </a:cxn>
                <a:cxn ang="0">
                  <a:pos x="18" y="14"/>
                </a:cxn>
                <a:cxn ang="0">
                  <a:pos x="18" y="40"/>
                </a:cxn>
                <a:cxn ang="0">
                  <a:pos x="19" y="42"/>
                </a:cxn>
                <a:cxn ang="0">
                  <a:pos x="19" y="43"/>
                </a:cxn>
                <a:cxn ang="0">
                  <a:pos x="20" y="44"/>
                </a:cxn>
                <a:cxn ang="0">
                  <a:pos x="21" y="44"/>
                </a:cxn>
                <a:cxn ang="0">
                  <a:pos x="22" y="44"/>
                </a:cxn>
                <a:cxn ang="0">
                  <a:pos x="22" y="47"/>
                </a:cxn>
                <a:cxn ang="0">
                  <a:pos x="0" y="47"/>
                </a:cxn>
                <a:cxn ang="0">
                  <a:pos x="0" y="44"/>
                </a:cxn>
                <a:cxn ang="0">
                  <a:pos x="2" y="44"/>
                </a:cxn>
                <a:cxn ang="0">
                  <a:pos x="3" y="43"/>
                </a:cxn>
                <a:cxn ang="0">
                  <a:pos x="4" y="40"/>
                </a:cxn>
                <a:cxn ang="0">
                  <a:pos x="4" y="8"/>
                </a:cxn>
                <a:cxn ang="0">
                  <a:pos x="4" y="7"/>
                </a:cxn>
                <a:cxn ang="0">
                  <a:pos x="4" y="6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2" y="3"/>
                </a:cxn>
                <a:cxn ang="0">
                  <a:pos x="0" y="3"/>
                </a:cxn>
                <a:cxn ang="0">
                  <a:pos x="0" y="1"/>
                </a:cxn>
                <a:cxn ang="0">
                  <a:pos x="18" y="1"/>
                </a:cxn>
                <a:cxn ang="0">
                  <a:pos x="18" y="8"/>
                </a:cxn>
                <a:cxn ang="0">
                  <a:pos x="22" y="4"/>
                </a:cxn>
                <a:cxn ang="0">
                  <a:pos x="24" y="2"/>
                </a:cxn>
                <a:cxn ang="0">
                  <a:pos x="26" y="2"/>
                </a:cxn>
                <a:cxn ang="0">
                  <a:pos x="27" y="0"/>
                </a:cxn>
                <a:cxn ang="0">
                  <a:pos x="30" y="0"/>
                </a:cxn>
                <a:cxn ang="0">
                  <a:pos x="32" y="0"/>
                </a:cxn>
              </a:cxnLst>
              <a:rect l="0" t="0" r="r" b="b"/>
              <a:pathLst>
                <a:path w="48" h="47">
                  <a:moveTo>
                    <a:pt x="32" y="0"/>
                  </a:moveTo>
                  <a:lnTo>
                    <a:pt x="34" y="0"/>
                  </a:lnTo>
                  <a:lnTo>
                    <a:pt x="36" y="0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41" y="4"/>
                  </a:lnTo>
                  <a:lnTo>
                    <a:pt x="42" y="7"/>
                  </a:lnTo>
                  <a:lnTo>
                    <a:pt x="42" y="9"/>
                  </a:lnTo>
                  <a:lnTo>
                    <a:pt x="43" y="13"/>
                  </a:lnTo>
                  <a:lnTo>
                    <a:pt x="43" y="41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3"/>
                  </a:lnTo>
                  <a:lnTo>
                    <a:pt x="45" y="44"/>
                  </a:lnTo>
                  <a:lnTo>
                    <a:pt x="46" y="44"/>
                  </a:lnTo>
                  <a:lnTo>
                    <a:pt x="48" y="44"/>
                  </a:lnTo>
                  <a:lnTo>
                    <a:pt x="48" y="47"/>
                  </a:lnTo>
                  <a:lnTo>
                    <a:pt x="25" y="47"/>
                  </a:lnTo>
                  <a:lnTo>
                    <a:pt x="25" y="44"/>
                  </a:lnTo>
                  <a:lnTo>
                    <a:pt x="27" y="44"/>
                  </a:lnTo>
                  <a:lnTo>
                    <a:pt x="28" y="44"/>
                  </a:lnTo>
                  <a:lnTo>
                    <a:pt x="28" y="43"/>
                  </a:lnTo>
                  <a:lnTo>
                    <a:pt x="28" y="42"/>
                  </a:lnTo>
                  <a:lnTo>
                    <a:pt x="30" y="40"/>
                  </a:lnTo>
                  <a:lnTo>
                    <a:pt x="30" y="10"/>
                  </a:lnTo>
                  <a:lnTo>
                    <a:pt x="29" y="9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4" y="7"/>
                  </a:lnTo>
                  <a:lnTo>
                    <a:pt x="21" y="9"/>
                  </a:lnTo>
                  <a:lnTo>
                    <a:pt x="19" y="11"/>
                  </a:lnTo>
                  <a:lnTo>
                    <a:pt x="18" y="14"/>
                  </a:lnTo>
                  <a:lnTo>
                    <a:pt x="18" y="40"/>
                  </a:lnTo>
                  <a:lnTo>
                    <a:pt x="19" y="42"/>
                  </a:lnTo>
                  <a:lnTo>
                    <a:pt x="19" y="43"/>
                  </a:lnTo>
                  <a:lnTo>
                    <a:pt x="20" y="44"/>
                  </a:lnTo>
                  <a:lnTo>
                    <a:pt x="21" y="44"/>
                  </a:lnTo>
                  <a:lnTo>
                    <a:pt x="22" y="44"/>
                  </a:lnTo>
                  <a:lnTo>
                    <a:pt x="22" y="47"/>
                  </a:lnTo>
                  <a:lnTo>
                    <a:pt x="0" y="47"/>
                  </a:lnTo>
                  <a:lnTo>
                    <a:pt x="0" y="44"/>
                  </a:lnTo>
                  <a:lnTo>
                    <a:pt x="2" y="44"/>
                  </a:lnTo>
                  <a:lnTo>
                    <a:pt x="3" y="43"/>
                  </a:lnTo>
                  <a:lnTo>
                    <a:pt x="4" y="40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18" y="1"/>
                  </a:lnTo>
                  <a:lnTo>
                    <a:pt x="18" y="8"/>
                  </a:lnTo>
                  <a:lnTo>
                    <a:pt x="22" y="4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1" name="Line 216"/>
            <p:cNvSpPr>
              <a:spLocks noChangeShapeType="1"/>
            </p:cNvSpPr>
            <p:nvPr/>
          </p:nvSpPr>
          <p:spPr bwMode="auto">
            <a:xfrm>
              <a:off x="7840663" y="5276850"/>
              <a:ext cx="1588" cy="1587"/>
            </a:xfrm>
            <a:prstGeom prst="line">
              <a:avLst/>
            </a:prstGeom>
            <a:noFill/>
            <a:ln w="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2" name="Freeform 217"/>
            <p:cNvSpPr>
              <a:spLocks/>
            </p:cNvSpPr>
            <p:nvPr/>
          </p:nvSpPr>
          <p:spPr bwMode="auto">
            <a:xfrm>
              <a:off x="7997825" y="5259388"/>
              <a:ext cx="74613" cy="7302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2" y="3"/>
                </a:cxn>
                <a:cxn ang="0">
                  <a:pos x="23" y="7"/>
                </a:cxn>
                <a:cxn ang="0">
                  <a:pos x="27" y="15"/>
                </a:cxn>
                <a:cxn ang="0">
                  <a:pos x="30" y="9"/>
                </a:cxn>
                <a:cxn ang="0">
                  <a:pos x="32" y="4"/>
                </a:cxn>
                <a:cxn ang="0">
                  <a:pos x="32" y="3"/>
                </a:cxn>
                <a:cxn ang="0">
                  <a:pos x="30" y="2"/>
                </a:cxn>
                <a:cxn ang="0">
                  <a:pos x="28" y="0"/>
                </a:cxn>
                <a:cxn ang="0">
                  <a:pos x="45" y="2"/>
                </a:cxn>
                <a:cxn ang="0">
                  <a:pos x="41" y="3"/>
                </a:cxn>
                <a:cxn ang="0">
                  <a:pos x="35" y="8"/>
                </a:cxn>
                <a:cxn ang="0">
                  <a:pos x="28" y="18"/>
                </a:cxn>
                <a:cxn ang="0">
                  <a:pos x="39" y="37"/>
                </a:cxn>
                <a:cxn ang="0">
                  <a:pos x="44" y="42"/>
                </a:cxn>
                <a:cxn ang="0">
                  <a:pos x="47" y="43"/>
                </a:cxn>
                <a:cxn ang="0">
                  <a:pos x="22" y="46"/>
                </a:cxn>
                <a:cxn ang="0">
                  <a:pos x="24" y="43"/>
                </a:cxn>
                <a:cxn ang="0">
                  <a:pos x="25" y="42"/>
                </a:cxn>
                <a:cxn ang="0">
                  <a:pos x="26" y="41"/>
                </a:cxn>
                <a:cxn ang="0">
                  <a:pos x="24" y="37"/>
                </a:cxn>
                <a:cxn ang="0">
                  <a:pos x="17" y="35"/>
                </a:cxn>
                <a:cxn ang="0">
                  <a:pos x="15" y="37"/>
                </a:cxn>
                <a:cxn ang="0">
                  <a:pos x="14" y="38"/>
                </a:cxn>
                <a:cxn ang="0">
                  <a:pos x="13" y="42"/>
                </a:cxn>
                <a:cxn ang="0">
                  <a:pos x="16" y="43"/>
                </a:cxn>
                <a:cxn ang="0">
                  <a:pos x="18" y="46"/>
                </a:cxn>
                <a:cxn ang="0">
                  <a:pos x="0" y="43"/>
                </a:cxn>
                <a:cxn ang="0">
                  <a:pos x="5" y="42"/>
                </a:cxn>
                <a:cxn ang="0">
                  <a:pos x="7" y="41"/>
                </a:cxn>
                <a:cxn ang="0">
                  <a:pos x="12" y="35"/>
                </a:cxn>
                <a:cxn ang="0">
                  <a:pos x="18" y="26"/>
                </a:cxn>
                <a:cxn ang="0">
                  <a:pos x="8" y="10"/>
                </a:cxn>
                <a:cxn ang="0">
                  <a:pos x="4" y="4"/>
                </a:cxn>
                <a:cxn ang="0">
                  <a:pos x="2" y="3"/>
                </a:cxn>
                <a:cxn ang="0">
                  <a:pos x="0" y="2"/>
                </a:cxn>
              </a:cxnLst>
              <a:rect l="0" t="0" r="r" b="b"/>
              <a:pathLst>
                <a:path w="47" h="46">
                  <a:moveTo>
                    <a:pt x="0" y="0"/>
                  </a:moveTo>
                  <a:lnTo>
                    <a:pt x="25" y="0"/>
                  </a:lnTo>
                  <a:lnTo>
                    <a:pt x="25" y="2"/>
                  </a:lnTo>
                  <a:lnTo>
                    <a:pt x="22" y="3"/>
                  </a:lnTo>
                  <a:lnTo>
                    <a:pt x="22" y="5"/>
                  </a:lnTo>
                  <a:lnTo>
                    <a:pt x="23" y="7"/>
                  </a:lnTo>
                  <a:lnTo>
                    <a:pt x="23" y="8"/>
                  </a:lnTo>
                  <a:lnTo>
                    <a:pt x="27" y="15"/>
                  </a:lnTo>
                  <a:lnTo>
                    <a:pt x="29" y="11"/>
                  </a:lnTo>
                  <a:lnTo>
                    <a:pt x="30" y="9"/>
                  </a:lnTo>
                  <a:lnTo>
                    <a:pt x="31" y="8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1" y="3"/>
                  </a:lnTo>
                  <a:lnTo>
                    <a:pt x="40" y="4"/>
                  </a:lnTo>
                  <a:lnTo>
                    <a:pt x="35" y="8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36" y="33"/>
                  </a:lnTo>
                  <a:lnTo>
                    <a:pt x="39" y="37"/>
                  </a:lnTo>
                  <a:lnTo>
                    <a:pt x="42" y="41"/>
                  </a:lnTo>
                  <a:lnTo>
                    <a:pt x="44" y="42"/>
                  </a:lnTo>
                  <a:lnTo>
                    <a:pt x="45" y="43"/>
                  </a:lnTo>
                  <a:lnTo>
                    <a:pt x="47" y="43"/>
                  </a:lnTo>
                  <a:lnTo>
                    <a:pt x="47" y="46"/>
                  </a:lnTo>
                  <a:lnTo>
                    <a:pt x="22" y="46"/>
                  </a:lnTo>
                  <a:lnTo>
                    <a:pt x="22" y="43"/>
                  </a:lnTo>
                  <a:lnTo>
                    <a:pt x="24" y="43"/>
                  </a:lnTo>
                  <a:lnTo>
                    <a:pt x="25" y="42"/>
                  </a:lnTo>
                  <a:lnTo>
                    <a:pt x="25" y="42"/>
                  </a:lnTo>
                  <a:lnTo>
                    <a:pt x="26" y="42"/>
                  </a:lnTo>
                  <a:lnTo>
                    <a:pt x="26" y="41"/>
                  </a:lnTo>
                  <a:lnTo>
                    <a:pt x="25" y="39"/>
                  </a:lnTo>
                  <a:lnTo>
                    <a:pt x="24" y="37"/>
                  </a:lnTo>
                  <a:lnTo>
                    <a:pt x="19" y="30"/>
                  </a:lnTo>
                  <a:lnTo>
                    <a:pt x="17" y="35"/>
                  </a:lnTo>
                  <a:lnTo>
                    <a:pt x="16" y="36"/>
                  </a:lnTo>
                  <a:lnTo>
                    <a:pt x="15" y="37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3" y="38"/>
                  </a:lnTo>
                  <a:lnTo>
                    <a:pt x="13" y="42"/>
                  </a:lnTo>
                  <a:lnTo>
                    <a:pt x="14" y="42"/>
                  </a:lnTo>
                  <a:lnTo>
                    <a:pt x="16" y="43"/>
                  </a:lnTo>
                  <a:lnTo>
                    <a:pt x="18" y="43"/>
                  </a:lnTo>
                  <a:lnTo>
                    <a:pt x="18" y="46"/>
                  </a:lnTo>
                  <a:lnTo>
                    <a:pt x="0" y="46"/>
                  </a:lnTo>
                  <a:lnTo>
                    <a:pt x="0" y="43"/>
                  </a:lnTo>
                  <a:lnTo>
                    <a:pt x="1" y="43"/>
                  </a:lnTo>
                  <a:lnTo>
                    <a:pt x="5" y="42"/>
                  </a:lnTo>
                  <a:lnTo>
                    <a:pt x="6" y="41"/>
                  </a:lnTo>
                  <a:lnTo>
                    <a:pt x="7" y="41"/>
                  </a:lnTo>
                  <a:lnTo>
                    <a:pt x="11" y="37"/>
                  </a:lnTo>
                  <a:lnTo>
                    <a:pt x="12" y="35"/>
                  </a:lnTo>
                  <a:lnTo>
                    <a:pt x="14" y="33"/>
                  </a:lnTo>
                  <a:lnTo>
                    <a:pt x="18" y="26"/>
                  </a:lnTo>
                  <a:lnTo>
                    <a:pt x="10" y="13"/>
                  </a:lnTo>
                  <a:lnTo>
                    <a:pt x="8" y="10"/>
                  </a:lnTo>
                  <a:lnTo>
                    <a:pt x="7" y="7"/>
                  </a:lnTo>
                  <a:lnTo>
                    <a:pt x="4" y="4"/>
                  </a:lnTo>
                  <a:lnTo>
                    <a:pt x="3" y="4"/>
                  </a:lnTo>
                  <a:lnTo>
                    <a:pt x="2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5" name="Group 783"/>
          <p:cNvGrpSpPr/>
          <p:nvPr/>
        </p:nvGrpSpPr>
        <p:grpSpPr>
          <a:xfrm>
            <a:off x="3675888" y="4905376"/>
            <a:ext cx="2259013" cy="1800224"/>
            <a:chOff x="3608387" y="4905376"/>
            <a:chExt cx="2259013" cy="1800224"/>
          </a:xfrm>
        </p:grpSpPr>
        <p:sp>
          <p:nvSpPr>
            <p:cNvPr id="637" name="Freeform 222"/>
            <p:cNvSpPr>
              <a:spLocks noEditPoints="1"/>
            </p:cNvSpPr>
            <p:nvPr/>
          </p:nvSpPr>
          <p:spPr bwMode="auto">
            <a:xfrm>
              <a:off x="4017962" y="4905376"/>
              <a:ext cx="1838325" cy="1651000"/>
            </a:xfrm>
            <a:custGeom>
              <a:avLst/>
              <a:gdLst/>
              <a:ahLst/>
              <a:cxnLst>
                <a:cxn ang="0">
                  <a:pos x="5" y="3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1155" y="5"/>
                </a:cxn>
                <a:cxn ang="0">
                  <a:pos x="1155" y="3"/>
                </a:cxn>
                <a:cxn ang="0">
                  <a:pos x="1153" y="3"/>
                </a:cxn>
                <a:cxn ang="0">
                  <a:pos x="1153" y="1038"/>
                </a:cxn>
                <a:cxn ang="0">
                  <a:pos x="1155" y="1038"/>
                </a:cxn>
                <a:cxn ang="0">
                  <a:pos x="1155" y="1035"/>
                </a:cxn>
                <a:cxn ang="0">
                  <a:pos x="2" y="1035"/>
                </a:cxn>
                <a:cxn ang="0">
                  <a:pos x="2" y="1038"/>
                </a:cxn>
                <a:cxn ang="0">
                  <a:pos x="5" y="1038"/>
                </a:cxn>
                <a:cxn ang="0">
                  <a:pos x="5" y="3"/>
                </a:cxn>
                <a:cxn ang="0">
                  <a:pos x="0" y="1038"/>
                </a:cxn>
                <a:cxn ang="0">
                  <a:pos x="0" y="1040"/>
                </a:cxn>
                <a:cxn ang="0">
                  <a:pos x="1158" y="1040"/>
                </a:cxn>
                <a:cxn ang="0">
                  <a:pos x="1158" y="0"/>
                </a:cxn>
                <a:cxn ang="0">
                  <a:pos x="0" y="0"/>
                </a:cxn>
                <a:cxn ang="0">
                  <a:pos x="0" y="3"/>
                </a:cxn>
                <a:cxn ang="0">
                  <a:pos x="0" y="1038"/>
                </a:cxn>
              </a:cxnLst>
              <a:rect l="0" t="0" r="r" b="b"/>
              <a:pathLst>
                <a:path w="1158" h="1040">
                  <a:moveTo>
                    <a:pt x="5" y="3"/>
                  </a:moveTo>
                  <a:lnTo>
                    <a:pt x="2" y="3"/>
                  </a:lnTo>
                  <a:lnTo>
                    <a:pt x="2" y="5"/>
                  </a:lnTo>
                  <a:lnTo>
                    <a:pt x="1155" y="5"/>
                  </a:lnTo>
                  <a:lnTo>
                    <a:pt x="1155" y="3"/>
                  </a:lnTo>
                  <a:lnTo>
                    <a:pt x="1153" y="3"/>
                  </a:lnTo>
                  <a:lnTo>
                    <a:pt x="1153" y="1038"/>
                  </a:lnTo>
                  <a:lnTo>
                    <a:pt x="1155" y="1038"/>
                  </a:lnTo>
                  <a:lnTo>
                    <a:pt x="1155" y="1035"/>
                  </a:lnTo>
                  <a:lnTo>
                    <a:pt x="2" y="1035"/>
                  </a:lnTo>
                  <a:lnTo>
                    <a:pt x="2" y="1038"/>
                  </a:lnTo>
                  <a:lnTo>
                    <a:pt x="5" y="1038"/>
                  </a:lnTo>
                  <a:lnTo>
                    <a:pt x="5" y="3"/>
                  </a:lnTo>
                  <a:close/>
                  <a:moveTo>
                    <a:pt x="0" y="1038"/>
                  </a:moveTo>
                  <a:lnTo>
                    <a:pt x="0" y="1040"/>
                  </a:lnTo>
                  <a:lnTo>
                    <a:pt x="1158" y="1040"/>
                  </a:lnTo>
                  <a:lnTo>
                    <a:pt x="1158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10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8" name="Line 223"/>
            <p:cNvSpPr>
              <a:spLocks noChangeShapeType="1"/>
            </p:cNvSpPr>
            <p:nvPr/>
          </p:nvSpPr>
          <p:spPr bwMode="auto">
            <a:xfrm flipV="1">
              <a:off x="4021137" y="4910138"/>
              <a:ext cx="1588" cy="1643062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9" name="Line 224"/>
            <p:cNvSpPr>
              <a:spLocks noChangeShapeType="1"/>
            </p:cNvSpPr>
            <p:nvPr/>
          </p:nvSpPr>
          <p:spPr bwMode="auto">
            <a:xfrm flipH="1">
              <a:off x="4021137" y="6365876"/>
              <a:ext cx="82550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0" name="Line 225"/>
            <p:cNvSpPr>
              <a:spLocks noChangeShapeType="1"/>
            </p:cNvSpPr>
            <p:nvPr/>
          </p:nvSpPr>
          <p:spPr bwMode="auto">
            <a:xfrm flipH="1">
              <a:off x="4021137" y="6269038"/>
              <a:ext cx="41275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1" name="Line 226"/>
            <p:cNvSpPr>
              <a:spLocks noChangeShapeType="1"/>
            </p:cNvSpPr>
            <p:nvPr/>
          </p:nvSpPr>
          <p:spPr bwMode="auto">
            <a:xfrm flipH="1">
              <a:off x="4021137" y="6170613"/>
              <a:ext cx="41275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2" name="Line 227"/>
            <p:cNvSpPr>
              <a:spLocks noChangeShapeType="1"/>
            </p:cNvSpPr>
            <p:nvPr/>
          </p:nvSpPr>
          <p:spPr bwMode="auto">
            <a:xfrm flipH="1">
              <a:off x="4021137" y="6073776"/>
              <a:ext cx="41275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3" name="Line 228"/>
            <p:cNvSpPr>
              <a:spLocks noChangeShapeType="1"/>
            </p:cNvSpPr>
            <p:nvPr/>
          </p:nvSpPr>
          <p:spPr bwMode="auto">
            <a:xfrm flipH="1">
              <a:off x="4021137" y="5975351"/>
              <a:ext cx="41275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4" name="Line 229"/>
            <p:cNvSpPr>
              <a:spLocks noChangeShapeType="1"/>
            </p:cNvSpPr>
            <p:nvPr/>
          </p:nvSpPr>
          <p:spPr bwMode="auto">
            <a:xfrm flipH="1">
              <a:off x="4021137" y="5878513"/>
              <a:ext cx="82550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5" name="Line 230"/>
            <p:cNvSpPr>
              <a:spLocks noChangeShapeType="1"/>
            </p:cNvSpPr>
            <p:nvPr/>
          </p:nvSpPr>
          <p:spPr bwMode="auto">
            <a:xfrm flipH="1">
              <a:off x="4021137" y="5780088"/>
              <a:ext cx="41275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6" name="Line 231"/>
            <p:cNvSpPr>
              <a:spLocks noChangeShapeType="1"/>
            </p:cNvSpPr>
            <p:nvPr/>
          </p:nvSpPr>
          <p:spPr bwMode="auto">
            <a:xfrm flipH="1">
              <a:off x="4021137" y="5681663"/>
              <a:ext cx="41275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7" name="Line 232"/>
            <p:cNvSpPr>
              <a:spLocks noChangeShapeType="1"/>
            </p:cNvSpPr>
            <p:nvPr/>
          </p:nvSpPr>
          <p:spPr bwMode="auto">
            <a:xfrm flipH="1">
              <a:off x="4021137" y="5584826"/>
              <a:ext cx="41275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8" name="Line 233"/>
            <p:cNvSpPr>
              <a:spLocks noChangeShapeType="1"/>
            </p:cNvSpPr>
            <p:nvPr/>
          </p:nvSpPr>
          <p:spPr bwMode="auto">
            <a:xfrm flipH="1">
              <a:off x="4021137" y="5486401"/>
              <a:ext cx="41275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9" name="Line 234"/>
            <p:cNvSpPr>
              <a:spLocks noChangeShapeType="1"/>
            </p:cNvSpPr>
            <p:nvPr/>
          </p:nvSpPr>
          <p:spPr bwMode="auto">
            <a:xfrm flipH="1">
              <a:off x="4021137" y="5389563"/>
              <a:ext cx="82550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0" name="Line 235"/>
            <p:cNvSpPr>
              <a:spLocks noChangeShapeType="1"/>
            </p:cNvSpPr>
            <p:nvPr/>
          </p:nvSpPr>
          <p:spPr bwMode="auto">
            <a:xfrm flipH="1">
              <a:off x="4021137" y="6365876"/>
              <a:ext cx="82550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1" name="Line 236"/>
            <p:cNvSpPr>
              <a:spLocks noChangeShapeType="1"/>
            </p:cNvSpPr>
            <p:nvPr/>
          </p:nvSpPr>
          <p:spPr bwMode="auto">
            <a:xfrm flipH="1">
              <a:off x="4021137" y="6465888"/>
              <a:ext cx="41275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2" name="Line 237"/>
            <p:cNvSpPr>
              <a:spLocks noChangeShapeType="1"/>
            </p:cNvSpPr>
            <p:nvPr/>
          </p:nvSpPr>
          <p:spPr bwMode="auto">
            <a:xfrm flipH="1">
              <a:off x="4021137" y="5389563"/>
              <a:ext cx="82550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3" name="Line 238"/>
            <p:cNvSpPr>
              <a:spLocks noChangeShapeType="1"/>
            </p:cNvSpPr>
            <p:nvPr/>
          </p:nvSpPr>
          <p:spPr bwMode="auto">
            <a:xfrm flipH="1">
              <a:off x="4021137" y="5292726"/>
              <a:ext cx="41275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4" name="Line 239"/>
            <p:cNvSpPr>
              <a:spLocks noChangeShapeType="1"/>
            </p:cNvSpPr>
            <p:nvPr/>
          </p:nvSpPr>
          <p:spPr bwMode="auto">
            <a:xfrm flipH="1">
              <a:off x="4021137" y="5194301"/>
              <a:ext cx="41275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5" name="Line 240"/>
            <p:cNvSpPr>
              <a:spLocks noChangeShapeType="1"/>
            </p:cNvSpPr>
            <p:nvPr/>
          </p:nvSpPr>
          <p:spPr bwMode="auto">
            <a:xfrm flipH="1">
              <a:off x="4021137" y="5095876"/>
              <a:ext cx="41275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6" name="Line 241"/>
            <p:cNvSpPr>
              <a:spLocks noChangeShapeType="1"/>
            </p:cNvSpPr>
            <p:nvPr/>
          </p:nvSpPr>
          <p:spPr bwMode="auto">
            <a:xfrm flipH="1">
              <a:off x="4021137" y="4997451"/>
              <a:ext cx="41275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7" name="Rectangle 242"/>
            <p:cNvSpPr>
              <a:spLocks noChangeArrowheads="1"/>
            </p:cNvSpPr>
            <p:nvPr/>
          </p:nvSpPr>
          <p:spPr bwMode="auto">
            <a:xfrm>
              <a:off x="3678237" y="6376988"/>
              <a:ext cx="38100" cy="1270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8" name="Freeform 243"/>
            <p:cNvSpPr>
              <a:spLocks noEditPoints="1"/>
            </p:cNvSpPr>
            <p:nvPr/>
          </p:nvSpPr>
          <p:spPr bwMode="auto">
            <a:xfrm>
              <a:off x="3725862" y="6319838"/>
              <a:ext cx="60325" cy="96837"/>
            </a:xfrm>
            <a:custGeom>
              <a:avLst/>
              <a:gdLst/>
              <a:ahLst/>
              <a:cxnLst>
                <a:cxn ang="0">
                  <a:pos x="38" y="30"/>
                </a:cxn>
                <a:cxn ang="0">
                  <a:pos x="37" y="39"/>
                </a:cxn>
                <a:cxn ang="0">
                  <a:pos x="35" y="47"/>
                </a:cxn>
                <a:cxn ang="0">
                  <a:pos x="34" y="49"/>
                </a:cxn>
                <a:cxn ang="0">
                  <a:pos x="33" y="51"/>
                </a:cxn>
                <a:cxn ang="0">
                  <a:pos x="31" y="54"/>
                </a:cxn>
                <a:cxn ang="0">
                  <a:pos x="29" y="56"/>
                </a:cxn>
                <a:cxn ang="0">
                  <a:pos x="27" y="58"/>
                </a:cxn>
                <a:cxn ang="0">
                  <a:pos x="26" y="59"/>
                </a:cxn>
                <a:cxn ang="0">
                  <a:pos x="24" y="60"/>
                </a:cxn>
                <a:cxn ang="0">
                  <a:pos x="23" y="61"/>
                </a:cxn>
                <a:cxn ang="0">
                  <a:pos x="21" y="61"/>
                </a:cxn>
                <a:cxn ang="0">
                  <a:pos x="20" y="61"/>
                </a:cxn>
                <a:cxn ang="0">
                  <a:pos x="16" y="61"/>
                </a:cxn>
                <a:cxn ang="0">
                  <a:pos x="13" y="60"/>
                </a:cxn>
                <a:cxn ang="0">
                  <a:pos x="11" y="59"/>
                </a:cxn>
                <a:cxn ang="0">
                  <a:pos x="7" y="55"/>
                </a:cxn>
                <a:cxn ang="0">
                  <a:pos x="4" y="51"/>
                </a:cxn>
                <a:cxn ang="0">
                  <a:pos x="1" y="45"/>
                </a:cxn>
                <a:cxn ang="0">
                  <a:pos x="0" y="38"/>
                </a:cxn>
                <a:cxn ang="0">
                  <a:pos x="0" y="31"/>
                </a:cxn>
                <a:cxn ang="0">
                  <a:pos x="0" y="22"/>
                </a:cxn>
                <a:cxn ang="0">
                  <a:pos x="3" y="14"/>
                </a:cxn>
                <a:cxn ang="0">
                  <a:pos x="5" y="8"/>
                </a:cxn>
                <a:cxn ang="0">
                  <a:pos x="9" y="3"/>
                </a:cxn>
                <a:cxn ang="0">
                  <a:pos x="13" y="1"/>
                </a:cxn>
                <a:cxn ang="0">
                  <a:pos x="18" y="0"/>
                </a:cxn>
                <a:cxn ang="0">
                  <a:pos x="23" y="1"/>
                </a:cxn>
                <a:cxn ang="0">
                  <a:pos x="28" y="3"/>
                </a:cxn>
                <a:cxn ang="0">
                  <a:pos x="32" y="7"/>
                </a:cxn>
                <a:cxn ang="0">
                  <a:pos x="35" y="13"/>
                </a:cxn>
                <a:cxn ang="0">
                  <a:pos x="37" y="22"/>
                </a:cxn>
                <a:cxn ang="0">
                  <a:pos x="38" y="30"/>
                </a:cxn>
                <a:cxn ang="0">
                  <a:pos x="24" y="30"/>
                </a:cxn>
                <a:cxn ang="0">
                  <a:pos x="24" y="9"/>
                </a:cxn>
                <a:cxn ang="0">
                  <a:pos x="24" y="7"/>
                </a:cxn>
                <a:cxn ang="0">
                  <a:pos x="23" y="6"/>
                </a:cxn>
                <a:cxn ang="0">
                  <a:pos x="21" y="4"/>
                </a:cxn>
                <a:cxn ang="0">
                  <a:pos x="20" y="3"/>
                </a:cxn>
                <a:cxn ang="0">
                  <a:pos x="20" y="3"/>
                </a:cxn>
                <a:cxn ang="0">
                  <a:pos x="16" y="3"/>
                </a:cxn>
                <a:cxn ang="0">
                  <a:pos x="15" y="3"/>
                </a:cxn>
                <a:cxn ang="0">
                  <a:pos x="14" y="6"/>
                </a:cxn>
                <a:cxn ang="0">
                  <a:pos x="13" y="7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3" y="18"/>
                </a:cxn>
                <a:cxn ang="0">
                  <a:pos x="12" y="25"/>
                </a:cxn>
                <a:cxn ang="0">
                  <a:pos x="12" y="43"/>
                </a:cxn>
                <a:cxn ang="0">
                  <a:pos x="13" y="49"/>
                </a:cxn>
                <a:cxn ang="0">
                  <a:pos x="13" y="53"/>
                </a:cxn>
                <a:cxn ang="0">
                  <a:pos x="15" y="56"/>
                </a:cxn>
                <a:cxn ang="0">
                  <a:pos x="15" y="57"/>
                </a:cxn>
                <a:cxn ang="0">
                  <a:pos x="17" y="58"/>
                </a:cxn>
                <a:cxn ang="0">
                  <a:pos x="20" y="58"/>
                </a:cxn>
                <a:cxn ang="0">
                  <a:pos x="21" y="58"/>
                </a:cxn>
                <a:cxn ang="0">
                  <a:pos x="22" y="57"/>
                </a:cxn>
                <a:cxn ang="0">
                  <a:pos x="22" y="56"/>
                </a:cxn>
                <a:cxn ang="0">
                  <a:pos x="23" y="56"/>
                </a:cxn>
                <a:cxn ang="0">
                  <a:pos x="23" y="54"/>
                </a:cxn>
                <a:cxn ang="0">
                  <a:pos x="24" y="51"/>
                </a:cxn>
                <a:cxn ang="0">
                  <a:pos x="24" y="49"/>
                </a:cxn>
                <a:cxn ang="0">
                  <a:pos x="24" y="30"/>
                </a:cxn>
              </a:cxnLst>
              <a:rect l="0" t="0" r="r" b="b"/>
              <a:pathLst>
                <a:path w="38" h="61">
                  <a:moveTo>
                    <a:pt x="38" y="30"/>
                  </a:moveTo>
                  <a:lnTo>
                    <a:pt x="37" y="39"/>
                  </a:lnTo>
                  <a:lnTo>
                    <a:pt x="35" y="47"/>
                  </a:lnTo>
                  <a:lnTo>
                    <a:pt x="34" y="49"/>
                  </a:lnTo>
                  <a:lnTo>
                    <a:pt x="33" y="51"/>
                  </a:lnTo>
                  <a:lnTo>
                    <a:pt x="31" y="54"/>
                  </a:lnTo>
                  <a:lnTo>
                    <a:pt x="29" y="56"/>
                  </a:lnTo>
                  <a:lnTo>
                    <a:pt x="27" y="58"/>
                  </a:lnTo>
                  <a:lnTo>
                    <a:pt x="26" y="59"/>
                  </a:lnTo>
                  <a:lnTo>
                    <a:pt x="24" y="60"/>
                  </a:lnTo>
                  <a:lnTo>
                    <a:pt x="23" y="61"/>
                  </a:lnTo>
                  <a:lnTo>
                    <a:pt x="21" y="61"/>
                  </a:lnTo>
                  <a:lnTo>
                    <a:pt x="20" y="61"/>
                  </a:lnTo>
                  <a:lnTo>
                    <a:pt x="16" y="61"/>
                  </a:lnTo>
                  <a:lnTo>
                    <a:pt x="13" y="60"/>
                  </a:lnTo>
                  <a:lnTo>
                    <a:pt x="11" y="59"/>
                  </a:lnTo>
                  <a:lnTo>
                    <a:pt x="7" y="55"/>
                  </a:lnTo>
                  <a:lnTo>
                    <a:pt x="4" y="51"/>
                  </a:lnTo>
                  <a:lnTo>
                    <a:pt x="1" y="45"/>
                  </a:lnTo>
                  <a:lnTo>
                    <a:pt x="0" y="38"/>
                  </a:lnTo>
                  <a:lnTo>
                    <a:pt x="0" y="31"/>
                  </a:lnTo>
                  <a:lnTo>
                    <a:pt x="0" y="22"/>
                  </a:lnTo>
                  <a:lnTo>
                    <a:pt x="3" y="14"/>
                  </a:lnTo>
                  <a:lnTo>
                    <a:pt x="5" y="8"/>
                  </a:lnTo>
                  <a:lnTo>
                    <a:pt x="9" y="3"/>
                  </a:lnTo>
                  <a:lnTo>
                    <a:pt x="13" y="1"/>
                  </a:lnTo>
                  <a:lnTo>
                    <a:pt x="18" y="0"/>
                  </a:lnTo>
                  <a:lnTo>
                    <a:pt x="23" y="1"/>
                  </a:lnTo>
                  <a:lnTo>
                    <a:pt x="28" y="3"/>
                  </a:lnTo>
                  <a:lnTo>
                    <a:pt x="32" y="7"/>
                  </a:lnTo>
                  <a:lnTo>
                    <a:pt x="35" y="13"/>
                  </a:lnTo>
                  <a:lnTo>
                    <a:pt x="37" y="22"/>
                  </a:lnTo>
                  <a:lnTo>
                    <a:pt x="38" y="30"/>
                  </a:lnTo>
                  <a:close/>
                  <a:moveTo>
                    <a:pt x="24" y="30"/>
                  </a:moveTo>
                  <a:lnTo>
                    <a:pt x="24" y="9"/>
                  </a:lnTo>
                  <a:lnTo>
                    <a:pt x="24" y="7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3" y="9"/>
                  </a:lnTo>
                  <a:lnTo>
                    <a:pt x="13" y="12"/>
                  </a:lnTo>
                  <a:lnTo>
                    <a:pt x="13" y="18"/>
                  </a:lnTo>
                  <a:lnTo>
                    <a:pt x="12" y="25"/>
                  </a:lnTo>
                  <a:lnTo>
                    <a:pt x="12" y="43"/>
                  </a:lnTo>
                  <a:lnTo>
                    <a:pt x="13" y="49"/>
                  </a:lnTo>
                  <a:lnTo>
                    <a:pt x="13" y="53"/>
                  </a:lnTo>
                  <a:lnTo>
                    <a:pt x="15" y="56"/>
                  </a:lnTo>
                  <a:lnTo>
                    <a:pt x="15" y="57"/>
                  </a:lnTo>
                  <a:lnTo>
                    <a:pt x="17" y="58"/>
                  </a:lnTo>
                  <a:lnTo>
                    <a:pt x="20" y="58"/>
                  </a:lnTo>
                  <a:lnTo>
                    <a:pt x="21" y="58"/>
                  </a:lnTo>
                  <a:lnTo>
                    <a:pt x="22" y="57"/>
                  </a:lnTo>
                  <a:lnTo>
                    <a:pt x="22" y="56"/>
                  </a:lnTo>
                  <a:lnTo>
                    <a:pt x="23" y="56"/>
                  </a:lnTo>
                  <a:lnTo>
                    <a:pt x="23" y="54"/>
                  </a:lnTo>
                  <a:lnTo>
                    <a:pt x="24" y="51"/>
                  </a:lnTo>
                  <a:lnTo>
                    <a:pt x="24" y="49"/>
                  </a:lnTo>
                  <a:lnTo>
                    <a:pt x="24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9" name="Freeform 244"/>
            <p:cNvSpPr>
              <a:spLocks/>
            </p:cNvSpPr>
            <p:nvPr/>
          </p:nvSpPr>
          <p:spPr bwMode="auto">
            <a:xfrm>
              <a:off x="3797300" y="6394451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9" y="0"/>
                </a:cxn>
                <a:cxn ang="0">
                  <a:pos x="12" y="2"/>
                </a:cxn>
                <a:cxn ang="0">
                  <a:pos x="13" y="4"/>
                </a:cxn>
                <a:cxn ang="0">
                  <a:pos x="14" y="7"/>
                </a:cxn>
                <a:cxn ang="0">
                  <a:pos x="13" y="9"/>
                </a:cxn>
                <a:cxn ang="0">
                  <a:pos x="13" y="10"/>
                </a:cxn>
                <a:cxn ang="0">
                  <a:pos x="12" y="12"/>
                </a:cxn>
                <a:cxn ang="0">
                  <a:pos x="11" y="13"/>
                </a:cxn>
                <a:cxn ang="0">
                  <a:pos x="10" y="14"/>
                </a:cxn>
                <a:cxn ang="0">
                  <a:pos x="8" y="14"/>
                </a:cxn>
                <a:cxn ang="0">
                  <a:pos x="5" y="14"/>
                </a:cxn>
                <a:cxn ang="0">
                  <a:pos x="3" y="13"/>
                </a:cxn>
                <a:cxn ang="0">
                  <a:pos x="2" y="12"/>
                </a:cxn>
                <a:cxn ang="0">
                  <a:pos x="1" y="11"/>
                </a:cxn>
                <a:cxn ang="0">
                  <a:pos x="0" y="10"/>
                </a:cxn>
                <a:cxn ang="0">
                  <a:pos x="0" y="9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1" y="4"/>
                </a:cxn>
                <a:cxn ang="0">
                  <a:pos x="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9" y="0"/>
                  </a:lnTo>
                  <a:lnTo>
                    <a:pt x="12" y="2"/>
                  </a:lnTo>
                  <a:lnTo>
                    <a:pt x="13" y="4"/>
                  </a:lnTo>
                  <a:lnTo>
                    <a:pt x="14" y="7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2" y="12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5" y="14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1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4"/>
                  </a:lnTo>
                  <a:lnTo>
                    <a:pt x="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0" name="Freeform 245"/>
            <p:cNvSpPr>
              <a:spLocks noEditPoints="1"/>
            </p:cNvSpPr>
            <p:nvPr/>
          </p:nvSpPr>
          <p:spPr bwMode="auto">
            <a:xfrm>
              <a:off x="3830637" y="6319838"/>
              <a:ext cx="60325" cy="96837"/>
            </a:xfrm>
            <a:custGeom>
              <a:avLst/>
              <a:gdLst/>
              <a:ahLst/>
              <a:cxnLst>
                <a:cxn ang="0">
                  <a:pos x="38" y="30"/>
                </a:cxn>
                <a:cxn ang="0">
                  <a:pos x="37" y="39"/>
                </a:cxn>
                <a:cxn ang="0">
                  <a:pos x="35" y="47"/>
                </a:cxn>
                <a:cxn ang="0">
                  <a:pos x="35" y="49"/>
                </a:cxn>
                <a:cxn ang="0">
                  <a:pos x="34" y="51"/>
                </a:cxn>
                <a:cxn ang="0">
                  <a:pos x="31" y="54"/>
                </a:cxn>
                <a:cxn ang="0">
                  <a:pos x="30" y="56"/>
                </a:cxn>
                <a:cxn ang="0">
                  <a:pos x="27" y="58"/>
                </a:cxn>
                <a:cxn ang="0">
                  <a:pos x="26" y="59"/>
                </a:cxn>
                <a:cxn ang="0">
                  <a:pos x="25" y="60"/>
                </a:cxn>
                <a:cxn ang="0">
                  <a:pos x="23" y="61"/>
                </a:cxn>
                <a:cxn ang="0">
                  <a:pos x="22" y="61"/>
                </a:cxn>
                <a:cxn ang="0">
                  <a:pos x="20" y="61"/>
                </a:cxn>
                <a:cxn ang="0">
                  <a:pos x="17" y="61"/>
                </a:cxn>
                <a:cxn ang="0">
                  <a:pos x="13" y="60"/>
                </a:cxn>
                <a:cxn ang="0">
                  <a:pos x="11" y="59"/>
                </a:cxn>
                <a:cxn ang="0">
                  <a:pos x="7" y="55"/>
                </a:cxn>
                <a:cxn ang="0">
                  <a:pos x="4" y="51"/>
                </a:cxn>
                <a:cxn ang="0">
                  <a:pos x="2" y="45"/>
                </a:cxn>
                <a:cxn ang="0">
                  <a:pos x="1" y="38"/>
                </a:cxn>
                <a:cxn ang="0">
                  <a:pos x="0" y="31"/>
                </a:cxn>
                <a:cxn ang="0">
                  <a:pos x="1" y="22"/>
                </a:cxn>
                <a:cxn ang="0">
                  <a:pos x="3" y="14"/>
                </a:cxn>
                <a:cxn ang="0">
                  <a:pos x="6" y="8"/>
                </a:cxn>
                <a:cxn ang="0">
                  <a:pos x="9" y="3"/>
                </a:cxn>
                <a:cxn ang="0">
                  <a:pos x="14" y="1"/>
                </a:cxn>
                <a:cxn ang="0">
                  <a:pos x="19" y="0"/>
                </a:cxn>
                <a:cxn ang="0">
                  <a:pos x="24" y="1"/>
                </a:cxn>
                <a:cxn ang="0">
                  <a:pos x="29" y="3"/>
                </a:cxn>
                <a:cxn ang="0">
                  <a:pos x="32" y="7"/>
                </a:cxn>
                <a:cxn ang="0">
                  <a:pos x="35" y="13"/>
                </a:cxn>
                <a:cxn ang="0">
                  <a:pos x="37" y="22"/>
                </a:cxn>
                <a:cxn ang="0">
                  <a:pos x="38" y="30"/>
                </a:cxn>
                <a:cxn ang="0">
                  <a:pos x="25" y="30"/>
                </a:cxn>
                <a:cxn ang="0">
                  <a:pos x="25" y="9"/>
                </a:cxn>
                <a:cxn ang="0">
                  <a:pos x="24" y="7"/>
                </a:cxn>
                <a:cxn ang="0">
                  <a:pos x="24" y="6"/>
                </a:cxn>
                <a:cxn ang="0">
                  <a:pos x="22" y="5"/>
                </a:cxn>
                <a:cxn ang="0">
                  <a:pos x="21" y="3"/>
                </a:cxn>
                <a:cxn ang="0">
                  <a:pos x="20" y="3"/>
                </a:cxn>
                <a:cxn ang="0">
                  <a:pos x="17" y="3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4" y="6"/>
                </a:cxn>
                <a:cxn ang="0">
                  <a:pos x="14" y="7"/>
                </a:cxn>
                <a:cxn ang="0">
                  <a:pos x="14" y="9"/>
                </a:cxn>
                <a:cxn ang="0">
                  <a:pos x="13" y="12"/>
                </a:cxn>
                <a:cxn ang="0">
                  <a:pos x="13" y="49"/>
                </a:cxn>
                <a:cxn ang="0">
                  <a:pos x="14" y="53"/>
                </a:cxn>
                <a:cxn ang="0">
                  <a:pos x="15" y="56"/>
                </a:cxn>
                <a:cxn ang="0">
                  <a:pos x="17" y="58"/>
                </a:cxn>
                <a:cxn ang="0">
                  <a:pos x="18" y="58"/>
                </a:cxn>
                <a:cxn ang="0">
                  <a:pos x="20" y="58"/>
                </a:cxn>
                <a:cxn ang="0">
                  <a:pos x="21" y="58"/>
                </a:cxn>
                <a:cxn ang="0">
                  <a:pos x="22" y="57"/>
                </a:cxn>
                <a:cxn ang="0">
                  <a:pos x="22" y="56"/>
                </a:cxn>
                <a:cxn ang="0">
                  <a:pos x="23" y="56"/>
                </a:cxn>
                <a:cxn ang="0">
                  <a:pos x="24" y="54"/>
                </a:cxn>
                <a:cxn ang="0">
                  <a:pos x="25" y="53"/>
                </a:cxn>
                <a:cxn ang="0">
                  <a:pos x="25" y="49"/>
                </a:cxn>
                <a:cxn ang="0">
                  <a:pos x="25" y="30"/>
                </a:cxn>
              </a:cxnLst>
              <a:rect l="0" t="0" r="r" b="b"/>
              <a:pathLst>
                <a:path w="38" h="61">
                  <a:moveTo>
                    <a:pt x="38" y="30"/>
                  </a:moveTo>
                  <a:lnTo>
                    <a:pt x="37" y="39"/>
                  </a:lnTo>
                  <a:lnTo>
                    <a:pt x="35" y="47"/>
                  </a:lnTo>
                  <a:lnTo>
                    <a:pt x="35" y="49"/>
                  </a:lnTo>
                  <a:lnTo>
                    <a:pt x="34" y="51"/>
                  </a:lnTo>
                  <a:lnTo>
                    <a:pt x="31" y="54"/>
                  </a:lnTo>
                  <a:lnTo>
                    <a:pt x="30" y="56"/>
                  </a:lnTo>
                  <a:lnTo>
                    <a:pt x="27" y="58"/>
                  </a:lnTo>
                  <a:lnTo>
                    <a:pt x="26" y="59"/>
                  </a:lnTo>
                  <a:lnTo>
                    <a:pt x="25" y="60"/>
                  </a:lnTo>
                  <a:lnTo>
                    <a:pt x="23" y="61"/>
                  </a:lnTo>
                  <a:lnTo>
                    <a:pt x="22" y="61"/>
                  </a:lnTo>
                  <a:lnTo>
                    <a:pt x="20" y="61"/>
                  </a:lnTo>
                  <a:lnTo>
                    <a:pt x="17" y="61"/>
                  </a:lnTo>
                  <a:lnTo>
                    <a:pt x="13" y="60"/>
                  </a:lnTo>
                  <a:lnTo>
                    <a:pt x="11" y="59"/>
                  </a:lnTo>
                  <a:lnTo>
                    <a:pt x="7" y="55"/>
                  </a:lnTo>
                  <a:lnTo>
                    <a:pt x="4" y="51"/>
                  </a:lnTo>
                  <a:lnTo>
                    <a:pt x="2" y="45"/>
                  </a:lnTo>
                  <a:lnTo>
                    <a:pt x="1" y="38"/>
                  </a:lnTo>
                  <a:lnTo>
                    <a:pt x="0" y="31"/>
                  </a:lnTo>
                  <a:lnTo>
                    <a:pt x="1" y="22"/>
                  </a:lnTo>
                  <a:lnTo>
                    <a:pt x="3" y="14"/>
                  </a:lnTo>
                  <a:lnTo>
                    <a:pt x="6" y="8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29" y="3"/>
                  </a:lnTo>
                  <a:lnTo>
                    <a:pt x="32" y="7"/>
                  </a:lnTo>
                  <a:lnTo>
                    <a:pt x="35" y="13"/>
                  </a:lnTo>
                  <a:lnTo>
                    <a:pt x="37" y="22"/>
                  </a:lnTo>
                  <a:lnTo>
                    <a:pt x="38" y="30"/>
                  </a:lnTo>
                  <a:close/>
                  <a:moveTo>
                    <a:pt x="25" y="30"/>
                  </a:moveTo>
                  <a:lnTo>
                    <a:pt x="25" y="9"/>
                  </a:lnTo>
                  <a:lnTo>
                    <a:pt x="24" y="7"/>
                  </a:lnTo>
                  <a:lnTo>
                    <a:pt x="24" y="6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4" y="6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3" y="12"/>
                  </a:lnTo>
                  <a:lnTo>
                    <a:pt x="13" y="49"/>
                  </a:lnTo>
                  <a:lnTo>
                    <a:pt x="14" y="53"/>
                  </a:lnTo>
                  <a:lnTo>
                    <a:pt x="15" y="56"/>
                  </a:lnTo>
                  <a:lnTo>
                    <a:pt x="17" y="58"/>
                  </a:lnTo>
                  <a:lnTo>
                    <a:pt x="18" y="58"/>
                  </a:lnTo>
                  <a:lnTo>
                    <a:pt x="20" y="58"/>
                  </a:lnTo>
                  <a:lnTo>
                    <a:pt x="21" y="58"/>
                  </a:lnTo>
                  <a:lnTo>
                    <a:pt x="22" y="57"/>
                  </a:lnTo>
                  <a:lnTo>
                    <a:pt x="22" y="56"/>
                  </a:lnTo>
                  <a:lnTo>
                    <a:pt x="23" y="56"/>
                  </a:lnTo>
                  <a:lnTo>
                    <a:pt x="24" y="54"/>
                  </a:lnTo>
                  <a:lnTo>
                    <a:pt x="25" y="53"/>
                  </a:lnTo>
                  <a:lnTo>
                    <a:pt x="25" y="49"/>
                  </a:lnTo>
                  <a:lnTo>
                    <a:pt x="25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1" name="Freeform 246"/>
            <p:cNvSpPr>
              <a:spLocks/>
            </p:cNvSpPr>
            <p:nvPr/>
          </p:nvSpPr>
          <p:spPr bwMode="auto">
            <a:xfrm>
              <a:off x="3906837" y="6319838"/>
              <a:ext cx="47625" cy="952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54"/>
                </a:cxn>
                <a:cxn ang="0">
                  <a:pos x="26" y="58"/>
                </a:cxn>
                <a:cxn ang="0">
                  <a:pos x="27" y="58"/>
                </a:cxn>
                <a:cxn ang="0">
                  <a:pos x="28" y="58"/>
                </a:cxn>
                <a:cxn ang="0">
                  <a:pos x="30" y="58"/>
                </a:cxn>
                <a:cxn ang="0">
                  <a:pos x="30" y="60"/>
                </a:cxn>
                <a:cxn ang="0">
                  <a:pos x="0" y="60"/>
                </a:cxn>
                <a:cxn ang="0">
                  <a:pos x="0" y="58"/>
                </a:cxn>
                <a:cxn ang="0">
                  <a:pos x="3" y="58"/>
                </a:cxn>
                <a:cxn ang="0">
                  <a:pos x="5" y="58"/>
                </a:cxn>
                <a:cxn ang="0">
                  <a:pos x="6" y="58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6"/>
                </a:cxn>
                <a:cxn ang="0">
                  <a:pos x="9" y="54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8" y="12"/>
                </a:cxn>
                <a:cxn ang="0">
                  <a:pos x="7" y="11"/>
                </a:cxn>
                <a:cxn ang="0">
                  <a:pos x="7" y="11"/>
                </a:cxn>
                <a:cxn ang="0">
                  <a:pos x="6" y="11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5" y="11"/>
                </a:cxn>
                <a:cxn ang="0">
                  <a:pos x="2" y="11"/>
                </a:cxn>
                <a:cxn ang="0">
                  <a:pos x="1" y="12"/>
                </a:cxn>
                <a:cxn ang="0">
                  <a:pos x="0" y="10"/>
                </a:cxn>
                <a:cxn ang="0">
                  <a:pos x="21" y="0"/>
                </a:cxn>
                <a:cxn ang="0">
                  <a:pos x="22" y="0"/>
                </a:cxn>
              </a:cxnLst>
              <a:rect l="0" t="0" r="r" b="b"/>
              <a:pathLst>
                <a:path w="30" h="60">
                  <a:moveTo>
                    <a:pt x="22" y="0"/>
                  </a:moveTo>
                  <a:lnTo>
                    <a:pt x="22" y="54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30" y="58"/>
                  </a:lnTo>
                  <a:lnTo>
                    <a:pt x="30" y="60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3" y="58"/>
                  </a:lnTo>
                  <a:lnTo>
                    <a:pt x="5" y="58"/>
                  </a:lnTo>
                  <a:lnTo>
                    <a:pt x="6" y="58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6"/>
                  </a:lnTo>
                  <a:lnTo>
                    <a:pt x="9" y="54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8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5" y="11"/>
                  </a:lnTo>
                  <a:lnTo>
                    <a:pt x="2" y="11"/>
                  </a:lnTo>
                  <a:lnTo>
                    <a:pt x="1" y="12"/>
                  </a:lnTo>
                  <a:lnTo>
                    <a:pt x="0" y="10"/>
                  </a:lnTo>
                  <a:lnTo>
                    <a:pt x="21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2" name="Rectangle 247"/>
            <p:cNvSpPr>
              <a:spLocks noChangeArrowheads="1"/>
            </p:cNvSpPr>
            <p:nvPr/>
          </p:nvSpPr>
          <p:spPr bwMode="auto">
            <a:xfrm>
              <a:off x="3608387" y="5888038"/>
              <a:ext cx="38100" cy="14287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3" name="Freeform 248"/>
            <p:cNvSpPr>
              <a:spLocks noEditPoints="1"/>
            </p:cNvSpPr>
            <p:nvPr/>
          </p:nvSpPr>
          <p:spPr bwMode="auto">
            <a:xfrm>
              <a:off x="3656012" y="5832476"/>
              <a:ext cx="60325" cy="96837"/>
            </a:xfrm>
            <a:custGeom>
              <a:avLst/>
              <a:gdLst/>
              <a:ahLst/>
              <a:cxnLst>
                <a:cxn ang="0">
                  <a:pos x="37" y="38"/>
                </a:cxn>
                <a:cxn ang="0">
                  <a:pos x="34" y="49"/>
                </a:cxn>
                <a:cxn ang="0">
                  <a:pos x="31" y="54"/>
                </a:cxn>
                <a:cxn ang="0">
                  <a:pos x="27" y="57"/>
                </a:cxn>
                <a:cxn ang="0">
                  <a:pos x="25" y="60"/>
                </a:cxn>
                <a:cxn ang="0">
                  <a:pos x="21" y="60"/>
                </a:cxn>
                <a:cxn ang="0">
                  <a:pos x="16" y="61"/>
                </a:cxn>
                <a:cxn ang="0">
                  <a:pos x="11" y="59"/>
                </a:cxn>
                <a:cxn ang="0">
                  <a:pos x="4" y="50"/>
                </a:cxn>
                <a:cxn ang="0">
                  <a:pos x="1" y="38"/>
                </a:cxn>
                <a:cxn ang="0">
                  <a:pos x="1" y="22"/>
                </a:cxn>
                <a:cxn ang="0">
                  <a:pos x="5" y="7"/>
                </a:cxn>
                <a:cxn ang="0">
                  <a:pos x="14" y="0"/>
                </a:cxn>
                <a:cxn ang="0">
                  <a:pos x="24" y="0"/>
                </a:cxn>
                <a:cxn ang="0">
                  <a:pos x="32" y="7"/>
                </a:cxn>
                <a:cxn ang="0">
                  <a:pos x="37" y="21"/>
                </a:cxn>
                <a:cxn ang="0">
                  <a:pos x="25" y="30"/>
                </a:cxn>
                <a:cxn ang="0">
                  <a:pos x="24" y="7"/>
                </a:cxn>
                <a:cxn ang="0">
                  <a:pos x="21" y="4"/>
                </a:cxn>
                <a:cxn ang="0">
                  <a:pos x="20" y="3"/>
                </a:cxn>
                <a:cxn ang="0">
                  <a:pos x="15" y="3"/>
                </a:cxn>
                <a:cxn ang="0">
                  <a:pos x="14" y="7"/>
                </a:cxn>
                <a:cxn ang="0">
                  <a:pos x="13" y="12"/>
                </a:cxn>
                <a:cxn ang="0">
                  <a:pos x="13" y="25"/>
                </a:cxn>
                <a:cxn ang="0">
                  <a:pos x="13" y="49"/>
                </a:cxn>
                <a:cxn ang="0">
                  <a:pos x="15" y="56"/>
                </a:cxn>
                <a:cxn ang="0">
                  <a:pos x="17" y="58"/>
                </a:cxn>
                <a:cxn ang="0">
                  <a:pos x="20" y="57"/>
                </a:cxn>
                <a:cxn ang="0">
                  <a:pos x="22" y="57"/>
                </a:cxn>
                <a:cxn ang="0">
                  <a:pos x="23" y="55"/>
                </a:cxn>
                <a:cxn ang="0">
                  <a:pos x="25" y="51"/>
                </a:cxn>
                <a:cxn ang="0">
                  <a:pos x="25" y="30"/>
                </a:cxn>
              </a:cxnLst>
              <a:rect l="0" t="0" r="r" b="b"/>
              <a:pathLst>
                <a:path w="38" h="61">
                  <a:moveTo>
                    <a:pt x="38" y="30"/>
                  </a:moveTo>
                  <a:lnTo>
                    <a:pt x="37" y="38"/>
                  </a:lnTo>
                  <a:lnTo>
                    <a:pt x="35" y="46"/>
                  </a:lnTo>
                  <a:lnTo>
                    <a:pt x="34" y="49"/>
                  </a:lnTo>
                  <a:lnTo>
                    <a:pt x="33" y="51"/>
                  </a:lnTo>
                  <a:lnTo>
                    <a:pt x="31" y="54"/>
                  </a:lnTo>
                  <a:lnTo>
                    <a:pt x="30" y="56"/>
                  </a:lnTo>
                  <a:lnTo>
                    <a:pt x="27" y="57"/>
                  </a:lnTo>
                  <a:lnTo>
                    <a:pt x="26" y="59"/>
                  </a:lnTo>
                  <a:lnTo>
                    <a:pt x="25" y="60"/>
                  </a:lnTo>
                  <a:lnTo>
                    <a:pt x="23" y="60"/>
                  </a:lnTo>
                  <a:lnTo>
                    <a:pt x="21" y="60"/>
                  </a:lnTo>
                  <a:lnTo>
                    <a:pt x="20" y="61"/>
                  </a:lnTo>
                  <a:lnTo>
                    <a:pt x="16" y="61"/>
                  </a:lnTo>
                  <a:lnTo>
                    <a:pt x="13" y="60"/>
                  </a:lnTo>
                  <a:lnTo>
                    <a:pt x="11" y="59"/>
                  </a:lnTo>
                  <a:lnTo>
                    <a:pt x="7" y="55"/>
                  </a:lnTo>
                  <a:lnTo>
                    <a:pt x="4" y="50"/>
                  </a:lnTo>
                  <a:lnTo>
                    <a:pt x="2" y="45"/>
                  </a:lnTo>
                  <a:lnTo>
                    <a:pt x="1" y="38"/>
                  </a:lnTo>
                  <a:lnTo>
                    <a:pt x="0" y="31"/>
                  </a:lnTo>
                  <a:lnTo>
                    <a:pt x="1" y="22"/>
                  </a:lnTo>
                  <a:lnTo>
                    <a:pt x="3" y="14"/>
                  </a:lnTo>
                  <a:lnTo>
                    <a:pt x="5" y="7"/>
                  </a:lnTo>
                  <a:lnTo>
                    <a:pt x="9" y="3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3"/>
                  </a:lnTo>
                  <a:lnTo>
                    <a:pt x="32" y="7"/>
                  </a:lnTo>
                  <a:lnTo>
                    <a:pt x="35" y="12"/>
                  </a:lnTo>
                  <a:lnTo>
                    <a:pt x="37" y="21"/>
                  </a:lnTo>
                  <a:lnTo>
                    <a:pt x="38" y="30"/>
                  </a:lnTo>
                  <a:close/>
                  <a:moveTo>
                    <a:pt x="25" y="30"/>
                  </a:moveTo>
                  <a:lnTo>
                    <a:pt x="25" y="9"/>
                  </a:lnTo>
                  <a:lnTo>
                    <a:pt x="24" y="7"/>
                  </a:lnTo>
                  <a:lnTo>
                    <a:pt x="23" y="5"/>
                  </a:lnTo>
                  <a:lnTo>
                    <a:pt x="21" y="4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14" y="5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3" y="12"/>
                  </a:lnTo>
                  <a:lnTo>
                    <a:pt x="13" y="17"/>
                  </a:lnTo>
                  <a:lnTo>
                    <a:pt x="13" y="25"/>
                  </a:lnTo>
                  <a:lnTo>
                    <a:pt x="13" y="43"/>
                  </a:lnTo>
                  <a:lnTo>
                    <a:pt x="13" y="49"/>
                  </a:lnTo>
                  <a:lnTo>
                    <a:pt x="14" y="52"/>
                  </a:lnTo>
                  <a:lnTo>
                    <a:pt x="15" y="56"/>
                  </a:lnTo>
                  <a:lnTo>
                    <a:pt x="15" y="57"/>
                  </a:lnTo>
                  <a:lnTo>
                    <a:pt x="17" y="58"/>
                  </a:lnTo>
                  <a:lnTo>
                    <a:pt x="19" y="58"/>
                  </a:lnTo>
                  <a:lnTo>
                    <a:pt x="20" y="57"/>
                  </a:lnTo>
                  <a:lnTo>
                    <a:pt x="21" y="57"/>
                  </a:lnTo>
                  <a:lnTo>
                    <a:pt x="22" y="57"/>
                  </a:lnTo>
                  <a:lnTo>
                    <a:pt x="22" y="56"/>
                  </a:lnTo>
                  <a:lnTo>
                    <a:pt x="23" y="55"/>
                  </a:lnTo>
                  <a:lnTo>
                    <a:pt x="24" y="54"/>
                  </a:lnTo>
                  <a:lnTo>
                    <a:pt x="25" y="51"/>
                  </a:lnTo>
                  <a:lnTo>
                    <a:pt x="25" y="49"/>
                  </a:lnTo>
                  <a:lnTo>
                    <a:pt x="25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6" name="Freeform 249"/>
            <p:cNvSpPr>
              <a:spLocks/>
            </p:cNvSpPr>
            <p:nvPr/>
          </p:nvSpPr>
          <p:spPr bwMode="auto">
            <a:xfrm>
              <a:off x="3727450" y="5905501"/>
              <a:ext cx="22225" cy="23812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9" y="1"/>
                </a:cxn>
                <a:cxn ang="0">
                  <a:pos x="12" y="3"/>
                </a:cxn>
                <a:cxn ang="0">
                  <a:pos x="13" y="5"/>
                </a:cxn>
                <a:cxn ang="0">
                  <a:pos x="14" y="8"/>
                </a:cxn>
                <a:cxn ang="0">
                  <a:pos x="14" y="10"/>
                </a:cxn>
                <a:cxn ang="0">
                  <a:pos x="13" y="11"/>
                </a:cxn>
                <a:cxn ang="0">
                  <a:pos x="12" y="13"/>
                </a:cxn>
                <a:cxn ang="0">
                  <a:pos x="11" y="14"/>
                </a:cxn>
                <a:cxn ang="0">
                  <a:pos x="10" y="14"/>
                </a:cxn>
                <a:cxn ang="0">
                  <a:pos x="8" y="15"/>
                </a:cxn>
                <a:cxn ang="0">
                  <a:pos x="5" y="15"/>
                </a:cxn>
                <a:cxn ang="0">
                  <a:pos x="3" y="14"/>
                </a:cxn>
                <a:cxn ang="0">
                  <a:pos x="2" y="13"/>
                </a:cxn>
                <a:cxn ang="0">
                  <a:pos x="2" y="11"/>
                </a:cxn>
                <a:cxn ang="0">
                  <a:pos x="0" y="10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1" y="4"/>
                </a:cxn>
                <a:cxn ang="0">
                  <a:pos x="2" y="3"/>
                </a:cxn>
                <a:cxn ang="0">
                  <a:pos x="6" y="0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lnTo>
                    <a:pt x="9" y="1"/>
                  </a:lnTo>
                  <a:lnTo>
                    <a:pt x="12" y="3"/>
                  </a:lnTo>
                  <a:lnTo>
                    <a:pt x="13" y="5"/>
                  </a:lnTo>
                  <a:lnTo>
                    <a:pt x="14" y="8"/>
                  </a:lnTo>
                  <a:lnTo>
                    <a:pt x="14" y="10"/>
                  </a:lnTo>
                  <a:lnTo>
                    <a:pt x="13" y="11"/>
                  </a:lnTo>
                  <a:lnTo>
                    <a:pt x="12" y="13"/>
                  </a:lnTo>
                  <a:lnTo>
                    <a:pt x="11" y="14"/>
                  </a:lnTo>
                  <a:lnTo>
                    <a:pt x="10" y="14"/>
                  </a:lnTo>
                  <a:lnTo>
                    <a:pt x="8" y="15"/>
                  </a:lnTo>
                  <a:lnTo>
                    <a:pt x="5" y="15"/>
                  </a:lnTo>
                  <a:lnTo>
                    <a:pt x="3" y="14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4"/>
                  </a:lnTo>
                  <a:lnTo>
                    <a:pt x="2" y="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7" name="Freeform 250"/>
            <p:cNvSpPr>
              <a:spLocks noEditPoints="1"/>
            </p:cNvSpPr>
            <p:nvPr/>
          </p:nvSpPr>
          <p:spPr bwMode="auto">
            <a:xfrm>
              <a:off x="3760787" y="5832476"/>
              <a:ext cx="60325" cy="96837"/>
            </a:xfrm>
            <a:custGeom>
              <a:avLst/>
              <a:gdLst/>
              <a:ahLst/>
              <a:cxnLst>
                <a:cxn ang="0">
                  <a:pos x="38" y="30"/>
                </a:cxn>
                <a:cxn ang="0">
                  <a:pos x="38" y="38"/>
                </a:cxn>
                <a:cxn ang="0">
                  <a:pos x="35" y="46"/>
                </a:cxn>
                <a:cxn ang="0">
                  <a:pos x="35" y="49"/>
                </a:cxn>
                <a:cxn ang="0">
                  <a:pos x="34" y="51"/>
                </a:cxn>
                <a:cxn ang="0">
                  <a:pos x="31" y="54"/>
                </a:cxn>
                <a:cxn ang="0">
                  <a:pos x="30" y="56"/>
                </a:cxn>
                <a:cxn ang="0">
                  <a:pos x="28" y="57"/>
                </a:cxn>
                <a:cxn ang="0">
                  <a:pos x="26" y="59"/>
                </a:cxn>
                <a:cxn ang="0">
                  <a:pos x="25" y="60"/>
                </a:cxn>
                <a:cxn ang="0">
                  <a:pos x="23" y="60"/>
                </a:cxn>
                <a:cxn ang="0">
                  <a:pos x="22" y="60"/>
                </a:cxn>
                <a:cxn ang="0">
                  <a:pos x="21" y="61"/>
                </a:cxn>
                <a:cxn ang="0">
                  <a:pos x="17" y="61"/>
                </a:cxn>
                <a:cxn ang="0">
                  <a:pos x="13" y="60"/>
                </a:cxn>
                <a:cxn ang="0">
                  <a:pos x="11" y="59"/>
                </a:cxn>
                <a:cxn ang="0">
                  <a:pos x="7" y="55"/>
                </a:cxn>
                <a:cxn ang="0">
                  <a:pos x="4" y="50"/>
                </a:cxn>
                <a:cxn ang="0">
                  <a:pos x="2" y="45"/>
                </a:cxn>
                <a:cxn ang="0">
                  <a:pos x="1" y="38"/>
                </a:cxn>
                <a:cxn ang="0">
                  <a:pos x="0" y="31"/>
                </a:cxn>
                <a:cxn ang="0">
                  <a:pos x="1" y="22"/>
                </a:cxn>
                <a:cxn ang="0">
                  <a:pos x="3" y="14"/>
                </a:cxn>
                <a:cxn ang="0">
                  <a:pos x="6" y="7"/>
                </a:cxn>
                <a:cxn ang="0">
                  <a:pos x="10" y="3"/>
                </a:cxn>
                <a:cxn ang="0">
                  <a:pos x="14" y="0"/>
                </a:cxn>
                <a:cxn ang="0">
                  <a:pos x="19" y="0"/>
                </a:cxn>
                <a:cxn ang="0">
                  <a:pos x="24" y="0"/>
                </a:cxn>
                <a:cxn ang="0">
                  <a:pos x="29" y="3"/>
                </a:cxn>
                <a:cxn ang="0">
                  <a:pos x="33" y="7"/>
                </a:cxn>
                <a:cxn ang="0">
                  <a:pos x="35" y="12"/>
                </a:cxn>
                <a:cxn ang="0">
                  <a:pos x="38" y="21"/>
                </a:cxn>
                <a:cxn ang="0">
                  <a:pos x="38" y="30"/>
                </a:cxn>
                <a:cxn ang="0">
                  <a:pos x="25" y="30"/>
                </a:cxn>
                <a:cxn ang="0">
                  <a:pos x="25" y="9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2" y="4"/>
                </a:cxn>
                <a:cxn ang="0">
                  <a:pos x="21" y="3"/>
                </a:cxn>
                <a:cxn ang="0">
                  <a:pos x="20" y="3"/>
                </a:cxn>
                <a:cxn ang="0">
                  <a:pos x="17" y="3"/>
                </a:cxn>
                <a:cxn ang="0">
                  <a:pos x="16" y="3"/>
                </a:cxn>
                <a:cxn ang="0">
                  <a:pos x="16" y="4"/>
                </a:cxn>
                <a:cxn ang="0">
                  <a:pos x="14" y="5"/>
                </a:cxn>
                <a:cxn ang="0">
                  <a:pos x="14" y="7"/>
                </a:cxn>
                <a:cxn ang="0">
                  <a:pos x="14" y="9"/>
                </a:cxn>
                <a:cxn ang="0">
                  <a:pos x="13" y="12"/>
                </a:cxn>
                <a:cxn ang="0">
                  <a:pos x="13" y="49"/>
                </a:cxn>
                <a:cxn ang="0">
                  <a:pos x="14" y="52"/>
                </a:cxn>
                <a:cxn ang="0">
                  <a:pos x="15" y="56"/>
                </a:cxn>
                <a:cxn ang="0">
                  <a:pos x="17" y="57"/>
                </a:cxn>
                <a:cxn ang="0">
                  <a:pos x="18" y="58"/>
                </a:cxn>
                <a:cxn ang="0">
                  <a:pos x="19" y="58"/>
                </a:cxn>
                <a:cxn ang="0">
                  <a:pos x="21" y="57"/>
                </a:cxn>
                <a:cxn ang="0">
                  <a:pos x="21" y="57"/>
                </a:cxn>
                <a:cxn ang="0">
                  <a:pos x="22" y="57"/>
                </a:cxn>
                <a:cxn ang="0">
                  <a:pos x="22" y="56"/>
                </a:cxn>
                <a:cxn ang="0">
                  <a:pos x="23" y="55"/>
                </a:cxn>
                <a:cxn ang="0">
                  <a:pos x="24" y="54"/>
                </a:cxn>
                <a:cxn ang="0">
                  <a:pos x="25" y="52"/>
                </a:cxn>
                <a:cxn ang="0">
                  <a:pos x="25" y="49"/>
                </a:cxn>
                <a:cxn ang="0">
                  <a:pos x="25" y="30"/>
                </a:cxn>
              </a:cxnLst>
              <a:rect l="0" t="0" r="r" b="b"/>
              <a:pathLst>
                <a:path w="38" h="61">
                  <a:moveTo>
                    <a:pt x="38" y="30"/>
                  </a:moveTo>
                  <a:lnTo>
                    <a:pt x="38" y="38"/>
                  </a:lnTo>
                  <a:lnTo>
                    <a:pt x="35" y="46"/>
                  </a:lnTo>
                  <a:lnTo>
                    <a:pt x="35" y="49"/>
                  </a:lnTo>
                  <a:lnTo>
                    <a:pt x="34" y="51"/>
                  </a:lnTo>
                  <a:lnTo>
                    <a:pt x="31" y="54"/>
                  </a:lnTo>
                  <a:lnTo>
                    <a:pt x="30" y="56"/>
                  </a:lnTo>
                  <a:lnTo>
                    <a:pt x="28" y="57"/>
                  </a:lnTo>
                  <a:lnTo>
                    <a:pt x="26" y="59"/>
                  </a:lnTo>
                  <a:lnTo>
                    <a:pt x="25" y="60"/>
                  </a:lnTo>
                  <a:lnTo>
                    <a:pt x="23" y="60"/>
                  </a:lnTo>
                  <a:lnTo>
                    <a:pt x="22" y="60"/>
                  </a:lnTo>
                  <a:lnTo>
                    <a:pt x="21" y="61"/>
                  </a:lnTo>
                  <a:lnTo>
                    <a:pt x="17" y="61"/>
                  </a:lnTo>
                  <a:lnTo>
                    <a:pt x="13" y="60"/>
                  </a:lnTo>
                  <a:lnTo>
                    <a:pt x="11" y="59"/>
                  </a:lnTo>
                  <a:lnTo>
                    <a:pt x="7" y="55"/>
                  </a:lnTo>
                  <a:lnTo>
                    <a:pt x="4" y="50"/>
                  </a:lnTo>
                  <a:lnTo>
                    <a:pt x="2" y="45"/>
                  </a:lnTo>
                  <a:lnTo>
                    <a:pt x="1" y="38"/>
                  </a:lnTo>
                  <a:lnTo>
                    <a:pt x="0" y="31"/>
                  </a:lnTo>
                  <a:lnTo>
                    <a:pt x="1" y="22"/>
                  </a:lnTo>
                  <a:lnTo>
                    <a:pt x="3" y="14"/>
                  </a:lnTo>
                  <a:lnTo>
                    <a:pt x="6" y="7"/>
                  </a:lnTo>
                  <a:lnTo>
                    <a:pt x="10" y="3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9" y="3"/>
                  </a:lnTo>
                  <a:lnTo>
                    <a:pt x="33" y="7"/>
                  </a:lnTo>
                  <a:lnTo>
                    <a:pt x="35" y="12"/>
                  </a:lnTo>
                  <a:lnTo>
                    <a:pt x="38" y="21"/>
                  </a:lnTo>
                  <a:lnTo>
                    <a:pt x="38" y="30"/>
                  </a:lnTo>
                  <a:close/>
                  <a:moveTo>
                    <a:pt x="25" y="30"/>
                  </a:moveTo>
                  <a:lnTo>
                    <a:pt x="25" y="9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4" y="5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3" y="12"/>
                  </a:lnTo>
                  <a:lnTo>
                    <a:pt x="13" y="49"/>
                  </a:lnTo>
                  <a:lnTo>
                    <a:pt x="14" y="52"/>
                  </a:lnTo>
                  <a:lnTo>
                    <a:pt x="15" y="56"/>
                  </a:lnTo>
                  <a:lnTo>
                    <a:pt x="17" y="57"/>
                  </a:lnTo>
                  <a:lnTo>
                    <a:pt x="18" y="58"/>
                  </a:lnTo>
                  <a:lnTo>
                    <a:pt x="19" y="58"/>
                  </a:lnTo>
                  <a:lnTo>
                    <a:pt x="21" y="57"/>
                  </a:lnTo>
                  <a:lnTo>
                    <a:pt x="21" y="57"/>
                  </a:lnTo>
                  <a:lnTo>
                    <a:pt x="22" y="57"/>
                  </a:lnTo>
                  <a:lnTo>
                    <a:pt x="22" y="56"/>
                  </a:lnTo>
                  <a:lnTo>
                    <a:pt x="23" y="55"/>
                  </a:lnTo>
                  <a:lnTo>
                    <a:pt x="24" y="54"/>
                  </a:lnTo>
                  <a:lnTo>
                    <a:pt x="25" y="52"/>
                  </a:lnTo>
                  <a:lnTo>
                    <a:pt x="25" y="49"/>
                  </a:lnTo>
                  <a:lnTo>
                    <a:pt x="25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8" name="Freeform 251"/>
            <p:cNvSpPr>
              <a:spLocks noEditPoints="1"/>
            </p:cNvSpPr>
            <p:nvPr/>
          </p:nvSpPr>
          <p:spPr bwMode="auto">
            <a:xfrm>
              <a:off x="3832225" y="5832476"/>
              <a:ext cx="58738" cy="96837"/>
            </a:xfrm>
            <a:custGeom>
              <a:avLst/>
              <a:gdLst/>
              <a:ahLst/>
              <a:cxnLst>
                <a:cxn ang="0">
                  <a:pos x="37" y="38"/>
                </a:cxn>
                <a:cxn ang="0">
                  <a:pos x="34" y="49"/>
                </a:cxn>
                <a:cxn ang="0">
                  <a:pos x="31" y="54"/>
                </a:cxn>
                <a:cxn ang="0">
                  <a:pos x="27" y="57"/>
                </a:cxn>
                <a:cxn ang="0">
                  <a:pos x="22" y="60"/>
                </a:cxn>
                <a:cxn ang="0">
                  <a:pos x="16" y="61"/>
                </a:cxn>
                <a:cxn ang="0">
                  <a:pos x="12" y="60"/>
                </a:cxn>
                <a:cxn ang="0">
                  <a:pos x="7" y="55"/>
                </a:cxn>
                <a:cxn ang="0">
                  <a:pos x="4" y="51"/>
                </a:cxn>
                <a:cxn ang="0">
                  <a:pos x="2" y="47"/>
                </a:cxn>
                <a:cxn ang="0">
                  <a:pos x="0" y="38"/>
                </a:cxn>
                <a:cxn ang="0">
                  <a:pos x="0" y="22"/>
                </a:cxn>
                <a:cxn ang="0">
                  <a:pos x="5" y="7"/>
                </a:cxn>
                <a:cxn ang="0">
                  <a:pos x="13" y="0"/>
                </a:cxn>
                <a:cxn ang="0">
                  <a:pos x="23" y="0"/>
                </a:cxn>
                <a:cxn ang="0">
                  <a:pos x="31" y="7"/>
                </a:cxn>
                <a:cxn ang="0">
                  <a:pos x="37" y="21"/>
                </a:cxn>
                <a:cxn ang="0">
                  <a:pos x="24" y="30"/>
                </a:cxn>
                <a:cxn ang="0">
                  <a:pos x="24" y="7"/>
                </a:cxn>
                <a:cxn ang="0">
                  <a:pos x="21" y="4"/>
                </a:cxn>
                <a:cxn ang="0">
                  <a:pos x="19" y="3"/>
                </a:cxn>
                <a:cxn ang="0">
                  <a:pos x="15" y="3"/>
                </a:cxn>
                <a:cxn ang="0">
                  <a:pos x="13" y="7"/>
                </a:cxn>
                <a:cxn ang="0">
                  <a:pos x="13" y="12"/>
                </a:cxn>
                <a:cxn ang="0">
                  <a:pos x="12" y="25"/>
                </a:cxn>
                <a:cxn ang="0">
                  <a:pos x="13" y="49"/>
                </a:cxn>
                <a:cxn ang="0">
                  <a:pos x="14" y="56"/>
                </a:cxn>
                <a:cxn ang="0">
                  <a:pos x="17" y="58"/>
                </a:cxn>
                <a:cxn ang="0">
                  <a:pos x="20" y="57"/>
                </a:cxn>
                <a:cxn ang="0">
                  <a:pos x="22" y="57"/>
                </a:cxn>
                <a:cxn ang="0">
                  <a:pos x="23" y="55"/>
                </a:cxn>
                <a:cxn ang="0">
                  <a:pos x="24" y="51"/>
                </a:cxn>
                <a:cxn ang="0">
                  <a:pos x="24" y="30"/>
                </a:cxn>
              </a:cxnLst>
              <a:rect l="0" t="0" r="r" b="b"/>
              <a:pathLst>
                <a:path w="37" h="61">
                  <a:moveTo>
                    <a:pt x="37" y="30"/>
                  </a:moveTo>
                  <a:lnTo>
                    <a:pt x="37" y="38"/>
                  </a:lnTo>
                  <a:lnTo>
                    <a:pt x="35" y="46"/>
                  </a:lnTo>
                  <a:lnTo>
                    <a:pt x="34" y="49"/>
                  </a:lnTo>
                  <a:lnTo>
                    <a:pt x="33" y="51"/>
                  </a:lnTo>
                  <a:lnTo>
                    <a:pt x="31" y="54"/>
                  </a:lnTo>
                  <a:lnTo>
                    <a:pt x="29" y="56"/>
                  </a:lnTo>
                  <a:lnTo>
                    <a:pt x="27" y="57"/>
                  </a:lnTo>
                  <a:lnTo>
                    <a:pt x="24" y="60"/>
                  </a:lnTo>
                  <a:lnTo>
                    <a:pt x="22" y="60"/>
                  </a:lnTo>
                  <a:lnTo>
                    <a:pt x="20" y="61"/>
                  </a:lnTo>
                  <a:lnTo>
                    <a:pt x="16" y="61"/>
                  </a:lnTo>
                  <a:lnTo>
                    <a:pt x="14" y="60"/>
                  </a:lnTo>
                  <a:lnTo>
                    <a:pt x="12" y="60"/>
                  </a:lnTo>
                  <a:lnTo>
                    <a:pt x="11" y="59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51"/>
                  </a:lnTo>
                  <a:lnTo>
                    <a:pt x="3" y="49"/>
                  </a:lnTo>
                  <a:lnTo>
                    <a:pt x="2" y="47"/>
                  </a:lnTo>
                  <a:lnTo>
                    <a:pt x="1" y="45"/>
                  </a:lnTo>
                  <a:lnTo>
                    <a:pt x="0" y="38"/>
                  </a:lnTo>
                  <a:lnTo>
                    <a:pt x="0" y="31"/>
                  </a:lnTo>
                  <a:lnTo>
                    <a:pt x="0" y="22"/>
                  </a:lnTo>
                  <a:lnTo>
                    <a:pt x="2" y="14"/>
                  </a:lnTo>
                  <a:lnTo>
                    <a:pt x="5" y="7"/>
                  </a:lnTo>
                  <a:lnTo>
                    <a:pt x="9" y="3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3" y="0"/>
                  </a:lnTo>
                  <a:lnTo>
                    <a:pt x="28" y="3"/>
                  </a:lnTo>
                  <a:lnTo>
                    <a:pt x="31" y="7"/>
                  </a:lnTo>
                  <a:lnTo>
                    <a:pt x="35" y="12"/>
                  </a:lnTo>
                  <a:lnTo>
                    <a:pt x="37" y="21"/>
                  </a:lnTo>
                  <a:lnTo>
                    <a:pt x="37" y="30"/>
                  </a:lnTo>
                  <a:close/>
                  <a:moveTo>
                    <a:pt x="24" y="30"/>
                  </a:moveTo>
                  <a:lnTo>
                    <a:pt x="24" y="9"/>
                  </a:lnTo>
                  <a:lnTo>
                    <a:pt x="24" y="7"/>
                  </a:lnTo>
                  <a:lnTo>
                    <a:pt x="23" y="5"/>
                  </a:lnTo>
                  <a:lnTo>
                    <a:pt x="21" y="4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14" y="5"/>
                  </a:lnTo>
                  <a:lnTo>
                    <a:pt x="13" y="7"/>
                  </a:lnTo>
                  <a:lnTo>
                    <a:pt x="13" y="9"/>
                  </a:lnTo>
                  <a:lnTo>
                    <a:pt x="13" y="12"/>
                  </a:lnTo>
                  <a:lnTo>
                    <a:pt x="13" y="17"/>
                  </a:lnTo>
                  <a:lnTo>
                    <a:pt x="12" y="25"/>
                  </a:lnTo>
                  <a:lnTo>
                    <a:pt x="12" y="43"/>
                  </a:lnTo>
                  <a:lnTo>
                    <a:pt x="13" y="49"/>
                  </a:lnTo>
                  <a:lnTo>
                    <a:pt x="13" y="52"/>
                  </a:lnTo>
                  <a:lnTo>
                    <a:pt x="14" y="56"/>
                  </a:lnTo>
                  <a:lnTo>
                    <a:pt x="15" y="57"/>
                  </a:lnTo>
                  <a:lnTo>
                    <a:pt x="17" y="58"/>
                  </a:lnTo>
                  <a:lnTo>
                    <a:pt x="19" y="58"/>
                  </a:lnTo>
                  <a:lnTo>
                    <a:pt x="20" y="57"/>
                  </a:lnTo>
                  <a:lnTo>
                    <a:pt x="20" y="57"/>
                  </a:lnTo>
                  <a:lnTo>
                    <a:pt x="22" y="57"/>
                  </a:lnTo>
                  <a:lnTo>
                    <a:pt x="22" y="56"/>
                  </a:lnTo>
                  <a:lnTo>
                    <a:pt x="23" y="55"/>
                  </a:lnTo>
                  <a:lnTo>
                    <a:pt x="23" y="54"/>
                  </a:lnTo>
                  <a:lnTo>
                    <a:pt x="24" y="51"/>
                  </a:lnTo>
                  <a:lnTo>
                    <a:pt x="24" y="49"/>
                  </a:lnTo>
                  <a:lnTo>
                    <a:pt x="24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9" name="Freeform 252"/>
            <p:cNvSpPr>
              <a:spLocks/>
            </p:cNvSpPr>
            <p:nvPr/>
          </p:nvSpPr>
          <p:spPr bwMode="auto">
            <a:xfrm>
              <a:off x="3902075" y="5832476"/>
              <a:ext cx="58738" cy="9683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37" y="0"/>
                </a:cxn>
                <a:cxn ang="0">
                  <a:pos x="33" y="12"/>
                </a:cxn>
                <a:cxn ang="0">
                  <a:pos x="10" y="12"/>
                </a:cxn>
                <a:cxn ang="0">
                  <a:pos x="7" y="17"/>
                </a:cxn>
                <a:cxn ang="0">
                  <a:pos x="16" y="18"/>
                </a:cxn>
                <a:cxn ang="0">
                  <a:pos x="25" y="21"/>
                </a:cxn>
                <a:cxn ang="0">
                  <a:pos x="31" y="25"/>
                </a:cxn>
                <a:cxn ang="0">
                  <a:pos x="35" y="29"/>
                </a:cxn>
                <a:cxn ang="0">
                  <a:pos x="37" y="34"/>
                </a:cxn>
                <a:cxn ang="0">
                  <a:pos x="37" y="39"/>
                </a:cxn>
                <a:cxn ang="0">
                  <a:pos x="37" y="45"/>
                </a:cxn>
                <a:cxn ang="0">
                  <a:pos x="35" y="50"/>
                </a:cxn>
                <a:cxn ang="0">
                  <a:pos x="32" y="54"/>
                </a:cxn>
                <a:cxn ang="0">
                  <a:pos x="30" y="56"/>
                </a:cxn>
                <a:cxn ang="0">
                  <a:pos x="26" y="58"/>
                </a:cxn>
                <a:cxn ang="0">
                  <a:pos x="20" y="60"/>
                </a:cxn>
                <a:cxn ang="0">
                  <a:pos x="14" y="61"/>
                </a:cxn>
                <a:cxn ang="0">
                  <a:pos x="9" y="61"/>
                </a:cxn>
                <a:cxn ang="0">
                  <a:pos x="5" y="60"/>
                </a:cxn>
                <a:cxn ang="0">
                  <a:pos x="3" y="58"/>
                </a:cxn>
                <a:cxn ang="0">
                  <a:pos x="1" y="56"/>
                </a:cxn>
                <a:cxn ang="0">
                  <a:pos x="0" y="55"/>
                </a:cxn>
                <a:cxn ang="0">
                  <a:pos x="0" y="52"/>
                </a:cxn>
                <a:cxn ang="0">
                  <a:pos x="2" y="50"/>
                </a:cxn>
                <a:cxn ang="0">
                  <a:pos x="3" y="50"/>
                </a:cxn>
                <a:cxn ang="0">
                  <a:pos x="3" y="49"/>
                </a:cxn>
                <a:cxn ang="0">
                  <a:pos x="6" y="49"/>
                </a:cxn>
                <a:cxn ang="0">
                  <a:pos x="7" y="49"/>
                </a:cxn>
                <a:cxn ang="0">
                  <a:pos x="8" y="49"/>
                </a:cxn>
                <a:cxn ang="0">
                  <a:pos x="10" y="51"/>
                </a:cxn>
                <a:cxn ang="0">
                  <a:pos x="12" y="52"/>
                </a:cxn>
                <a:cxn ang="0">
                  <a:pos x="14" y="53"/>
                </a:cxn>
                <a:cxn ang="0">
                  <a:pos x="15" y="54"/>
                </a:cxn>
                <a:cxn ang="0">
                  <a:pos x="16" y="55"/>
                </a:cxn>
                <a:cxn ang="0">
                  <a:pos x="18" y="56"/>
                </a:cxn>
                <a:cxn ang="0">
                  <a:pos x="18" y="56"/>
                </a:cxn>
                <a:cxn ang="0">
                  <a:pos x="20" y="57"/>
                </a:cxn>
                <a:cxn ang="0">
                  <a:pos x="22" y="57"/>
                </a:cxn>
                <a:cxn ang="0">
                  <a:pos x="24" y="56"/>
                </a:cxn>
                <a:cxn ang="0">
                  <a:pos x="26" y="56"/>
                </a:cxn>
                <a:cxn ang="0">
                  <a:pos x="27" y="54"/>
                </a:cxn>
                <a:cxn ang="0">
                  <a:pos x="29" y="52"/>
                </a:cxn>
                <a:cxn ang="0">
                  <a:pos x="30" y="51"/>
                </a:cxn>
                <a:cxn ang="0">
                  <a:pos x="30" y="50"/>
                </a:cxn>
                <a:cxn ang="0">
                  <a:pos x="30" y="48"/>
                </a:cxn>
                <a:cxn ang="0">
                  <a:pos x="29" y="43"/>
                </a:cxn>
                <a:cxn ang="0">
                  <a:pos x="27" y="38"/>
                </a:cxn>
                <a:cxn ang="0">
                  <a:pos x="23" y="35"/>
                </a:cxn>
                <a:cxn ang="0">
                  <a:pos x="14" y="32"/>
                </a:cxn>
                <a:cxn ang="0">
                  <a:pos x="3" y="30"/>
                </a:cxn>
                <a:cxn ang="0">
                  <a:pos x="0" y="30"/>
                </a:cxn>
                <a:cxn ang="0">
                  <a:pos x="11" y="0"/>
                </a:cxn>
              </a:cxnLst>
              <a:rect l="0" t="0" r="r" b="b"/>
              <a:pathLst>
                <a:path w="37" h="61">
                  <a:moveTo>
                    <a:pt x="11" y="0"/>
                  </a:moveTo>
                  <a:lnTo>
                    <a:pt x="37" y="0"/>
                  </a:lnTo>
                  <a:lnTo>
                    <a:pt x="33" y="12"/>
                  </a:lnTo>
                  <a:lnTo>
                    <a:pt x="10" y="12"/>
                  </a:lnTo>
                  <a:lnTo>
                    <a:pt x="7" y="17"/>
                  </a:lnTo>
                  <a:lnTo>
                    <a:pt x="16" y="18"/>
                  </a:lnTo>
                  <a:lnTo>
                    <a:pt x="25" y="21"/>
                  </a:lnTo>
                  <a:lnTo>
                    <a:pt x="31" y="25"/>
                  </a:lnTo>
                  <a:lnTo>
                    <a:pt x="35" y="29"/>
                  </a:lnTo>
                  <a:lnTo>
                    <a:pt x="37" y="34"/>
                  </a:lnTo>
                  <a:lnTo>
                    <a:pt x="37" y="39"/>
                  </a:lnTo>
                  <a:lnTo>
                    <a:pt x="37" y="45"/>
                  </a:lnTo>
                  <a:lnTo>
                    <a:pt x="35" y="50"/>
                  </a:lnTo>
                  <a:lnTo>
                    <a:pt x="32" y="54"/>
                  </a:lnTo>
                  <a:lnTo>
                    <a:pt x="30" y="56"/>
                  </a:lnTo>
                  <a:lnTo>
                    <a:pt x="26" y="58"/>
                  </a:lnTo>
                  <a:lnTo>
                    <a:pt x="20" y="60"/>
                  </a:lnTo>
                  <a:lnTo>
                    <a:pt x="14" y="61"/>
                  </a:lnTo>
                  <a:lnTo>
                    <a:pt x="9" y="61"/>
                  </a:lnTo>
                  <a:lnTo>
                    <a:pt x="5" y="60"/>
                  </a:lnTo>
                  <a:lnTo>
                    <a:pt x="3" y="58"/>
                  </a:lnTo>
                  <a:lnTo>
                    <a:pt x="1" y="56"/>
                  </a:lnTo>
                  <a:lnTo>
                    <a:pt x="0" y="55"/>
                  </a:lnTo>
                  <a:lnTo>
                    <a:pt x="0" y="52"/>
                  </a:lnTo>
                  <a:lnTo>
                    <a:pt x="2" y="50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6" y="49"/>
                  </a:lnTo>
                  <a:lnTo>
                    <a:pt x="7" y="49"/>
                  </a:lnTo>
                  <a:lnTo>
                    <a:pt x="8" y="49"/>
                  </a:lnTo>
                  <a:lnTo>
                    <a:pt x="10" y="51"/>
                  </a:lnTo>
                  <a:lnTo>
                    <a:pt x="12" y="52"/>
                  </a:lnTo>
                  <a:lnTo>
                    <a:pt x="14" y="53"/>
                  </a:lnTo>
                  <a:lnTo>
                    <a:pt x="15" y="54"/>
                  </a:lnTo>
                  <a:lnTo>
                    <a:pt x="16" y="55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20" y="57"/>
                  </a:lnTo>
                  <a:lnTo>
                    <a:pt x="22" y="57"/>
                  </a:lnTo>
                  <a:lnTo>
                    <a:pt x="24" y="56"/>
                  </a:lnTo>
                  <a:lnTo>
                    <a:pt x="26" y="56"/>
                  </a:lnTo>
                  <a:lnTo>
                    <a:pt x="27" y="54"/>
                  </a:lnTo>
                  <a:lnTo>
                    <a:pt x="29" y="52"/>
                  </a:lnTo>
                  <a:lnTo>
                    <a:pt x="30" y="51"/>
                  </a:lnTo>
                  <a:lnTo>
                    <a:pt x="30" y="50"/>
                  </a:lnTo>
                  <a:lnTo>
                    <a:pt x="30" y="48"/>
                  </a:lnTo>
                  <a:lnTo>
                    <a:pt x="29" y="43"/>
                  </a:lnTo>
                  <a:lnTo>
                    <a:pt x="27" y="38"/>
                  </a:lnTo>
                  <a:lnTo>
                    <a:pt x="23" y="35"/>
                  </a:lnTo>
                  <a:lnTo>
                    <a:pt x="14" y="32"/>
                  </a:lnTo>
                  <a:lnTo>
                    <a:pt x="3" y="30"/>
                  </a:lnTo>
                  <a:lnTo>
                    <a:pt x="0" y="3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70" name="Freeform 253"/>
            <p:cNvSpPr>
              <a:spLocks noEditPoints="1"/>
            </p:cNvSpPr>
            <p:nvPr/>
          </p:nvSpPr>
          <p:spPr bwMode="auto">
            <a:xfrm>
              <a:off x="3900487" y="5341938"/>
              <a:ext cx="60325" cy="96837"/>
            </a:xfrm>
            <a:custGeom>
              <a:avLst/>
              <a:gdLst/>
              <a:ahLst/>
              <a:cxnLst>
                <a:cxn ang="0">
                  <a:pos x="38" y="31"/>
                </a:cxn>
                <a:cxn ang="0">
                  <a:pos x="38" y="39"/>
                </a:cxn>
                <a:cxn ang="0">
                  <a:pos x="36" y="47"/>
                </a:cxn>
                <a:cxn ang="0">
                  <a:pos x="35" y="49"/>
                </a:cxn>
                <a:cxn ang="0">
                  <a:pos x="34" y="51"/>
                </a:cxn>
                <a:cxn ang="0">
                  <a:pos x="32" y="55"/>
                </a:cxn>
                <a:cxn ang="0">
                  <a:pos x="28" y="58"/>
                </a:cxn>
                <a:cxn ang="0">
                  <a:pos x="26" y="59"/>
                </a:cxn>
                <a:cxn ang="0">
                  <a:pos x="25" y="60"/>
                </a:cxn>
                <a:cxn ang="0">
                  <a:pos x="23" y="61"/>
                </a:cxn>
                <a:cxn ang="0">
                  <a:pos x="22" y="61"/>
                </a:cxn>
                <a:cxn ang="0">
                  <a:pos x="21" y="61"/>
                </a:cxn>
                <a:cxn ang="0">
                  <a:pos x="17" y="61"/>
                </a:cxn>
                <a:cxn ang="0">
                  <a:pos x="14" y="60"/>
                </a:cxn>
                <a:cxn ang="0">
                  <a:pos x="11" y="59"/>
                </a:cxn>
                <a:cxn ang="0">
                  <a:pos x="8" y="55"/>
                </a:cxn>
                <a:cxn ang="0">
                  <a:pos x="4" y="51"/>
                </a:cxn>
                <a:cxn ang="0">
                  <a:pos x="2" y="45"/>
                </a:cxn>
                <a:cxn ang="0">
                  <a:pos x="1" y="38"/>
                </a:cxn>
                <a:cxn ang="0">
                  <a:pos x="0" y="32"/>
                </a:cxn>
                <a:cxn ang="0">
                  <a:pos x="1" y="22"/>
                </a:cxn>
                <a:cxn ang="0">
                  <a:pos x="3" y="14"/>
                </a:cxn>
                <a:cxn ang="0">
                  <a:pos x="6" y="8"/>
                </a:cxn>
                <a:cxn ang="0">
                  <a:pos x="10" y="4"/>
                </a:cxn>
                <a:cxn ang="0">
                  <a:pos x="14" y="1"/>
                </a:cxn>
                <a:cxn ang="0">
                  <a:pos x="19" y="0"/>
                </a:cxn>
                <a:cxn ang="0">
                  <a:pos x="25" y="1"/>
                </a:cxn>
                <a:cxn ang="0">
                  <a:pos x="29" y="4"/>
                </a:cxn>
                <a:cxn ang="0">
                  <a:pos x="33" y="8"/>
                </a:cxn>
                <a:cxn ang="0">
                  <a:pos x="36" y="13"/>
                </a:cxn>
                <a:cxn ang="0">
                  <a:pos x="38" y="22"/>
                </a:cxn>
                <a:cxn ang="0">
                  <a:pos x="38" y="31"/>
                </a:cxn>
                <a:cxn ang="0">
                  <a:pos x="25" y="31"/>
                </a:cxn>
                <a:cxn ang="0">
                  <a:pos x="25" y="10"/>
                </a:cxn>
                <a:cxn ang="0">
                  <a:pos x="25" y="8"/>
                </a:cxn>
                <a:cxn ang="0">
                  <a:pos x="24" y="6"/>
                </a:cxn>
                <a:cxn ang="0">
                  <a:pos x="22" y="5"/>
                </a:cxn>
                <a:cxn ang="0">
                  <a:pos x="21" y="4"/>
                </a:cxn>
                <a:cxn ang="0">
                  <a:pos x="20" y="3"/>
                </a:cxn>
                <a:cxn ang="0">
                  <a:pos x="17" y="3"/>
                </a:cxn>
                <a:cxn ang="0">
                  <a:pos x="16" y="4"/>
                </a:cxn>
                <a:cxn ang="0">
                  <a:pos x="16" y="5"/>
                </a:cxn>
                <a:cxn ang="0">
                  <a:pos x="15" y="6"/>
                </a:cxn>
                <a:cxn ang="0">
                  <a:pos x="15" y="8"/>
                </a:cxn>
                <a:cxn ang="0">
                  <a:pos x="14" y="9"/>
                </a:cxn>
                <a:cxn ang="0">
                  <a:pos x="14" y="12"/>
                </a:cxn>
                <a:cxn ang="0">
                  <a:pos x="14" y="49"/>
                </a:cxn>
                <a:cxn ang="0">
                  <a:pos x="14" y="53"/>
                </a:cxn>
                <a:cxn ang="0">
                  <a:pos x="15" y="56"/>
                </a:cxn>
                <a:cxn ang="0">
                  <a:pos x="17" y="58"/>
                </a:cxn>
                <a:cxn ang="0">
                  <a:pos x="19" y="59"/>
                </a:cxn>
                <a:cxn ang="0">
                  <a:pos x="20" y="59"/>
                </a:cxn>
                <a:cxn ang="0">
                  <a:pos x="21" y="58"/>
                </a:cxn>
                <a:cxn ang="0">
                  <a:pos x="21" y="58"/>
                </a:cxn>
                <a:cxn ang="0">
                  <a:pos x="22" y="57"/>
                </a:cxn>
                <a:cxn ang="0">
                  <a:pos x="22" y="56"/>
                </a:cxn>
                <a:cxn ang="0">
                  <a:pos x="23" y="56"/>
                </a:cxn>
                <a:cxn ang="0">
                  <a:pos x="25" y="55"/>
                </a:cxn>
                <a:cxn ang="0">
                  <a:pos x="25" y="53"/>
                </a:cxn>
                <a:cxn ang="0">
                  <a:pos x="25" y="49"/>
                </a:cxn>
                <a:cxn ang="0">
                  <a:pos x="25" y="31"/>
                </a:cxn>
              </a:cxnLst>
              <a:rect l="0" t="0" r="r" b="b"/>
              <a:pathLst>
                <a:path w="38" h="61">
                  <a:moveTo>
                    <a:pt x="38" y="31"/>
                  </a:moveTo>
                  <a:lnTo>
                    <a:pt x="38" y="39"/>
                  </a:lnTo>
                  <a:lnTo>
                    <a:pt x="36" y="47"/>
                  </a:lnTo>
                  <a:lnTo>
                    <a:pt x="35" y="49"/>
                  </a:lnTo>
                  <a:lnTo>
                    <a:pt x="34" y="51"/>
                  </a:lnTo>
                  <a:lnTo>
                    <a:pt x="32" y="55"/>
                  </a:lnTo>
                  <a:lnTo>
                    <a:pt x="28" y="58"/>
                  </a:lnTo>
                  <a:lnTo>
                    <a:pt x="26" y="59"/>
                  </a:lnTo>
                  <a:lnTo>
                    <a:pt x="25" y="60"/>
                  </a:lnTo>
                  <a:lnTo>
                    <a:pt x="23" y="61"/>
                  </a:lnTo>
                  <a:lnTo>
                    <a:pt x="22" y="61"/>
                  </a:lnTo>
                  <a:lnTo>
                    <a:pt x="21" y="61"/>
                  </a:lnTo>
                  <a:lnTo>
                    <a:pt x="17" y="61"/>
                  </a:lnTo>
                  <a:lnTo>
                    <a:pt x="14" y="60"/>
                  </a:lnTo>
                  <a:lnTo>
                    <a:pt x="11" y="59"/>
                  </a:lnTo>
                  <a:lnTo>
                    <a:pt x="8" y="55"/>
                  </a:lnTo>
                  <a:lnTo>
                    <a:pt x="4" y="51"/>
                  </a:lnTo>
                  <a:lnTo>
                    <a:pt x="2" y="45"/>
                  </a:lnTo>
                  <a:lnTo>
                    <a:pt x="1" y="38"/>
                  </a:lnTo>
                  <a:lnTo>
                    <a:pt x="0" y="32"/>
                  </a:lnTo>
                  <a:lnTo>
                    <a:pt x="1" y="22"/>
                  </a:lnTo>
                  <a:lnTo>
                    <a:pt x="3" y="14"/>
                  </a:lnTo>
                  <a:lnTo>
                    <a:pt x="6" y="8"/>
                  </a:lnTo>
                  <a:lnTo>
                    <a:pt x="10" y="4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25" y="1"/>
                  </a:lnTo>
                  <a:lnTo>
                    <a:pt x="29" y="4"/>
                  </a:lnTo>
                  <a:lnTo>
                    <a:pt x="33" y="8"/>
                  </a:lnTo>
                  <a:lnTo>
                    <a:pt x="36" y="13"/>
                  </a:lnTo>
                  <a:lnTo>
                    <a:pt x="38" y="22"/>
                  </a:lnTo>
                  <a:lnTo>
                    <a:pt x="38" y="31"/>
                  </a:lnTo>
                  <a:close/>
                  <a:moveTo>
                    <a:pt x="25" y="31"/>
                  </a:moveTo>
                  <a:lnTo>
                    <a:pt x="25" y="10"/>
                  </a:lnTo>
                  <a:lnTo>
                    <a:pt x="25" y="8"/>
                  </a:lnTo>
                  <a:lnTo>
                    <a:pt x="24" y="6"/>
                  </a:lnTo>
                  <a:lnTo>
                    <a:pt x="22" y="5"/>
                  </a:lnTo>
                  <a:lnTo>
                    <a:pt x="21" y="4"/>
                  </a:lnTo>
                  <a:lnTo>
                    <a:pt x="20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5" y="8"/>
                  </a:lnTo>
                  <a:lnTo>
                    <a:pt x="14" y="9"/>
                  </a:lnTo>
                  <a:lnTo>
                    <a:pt x="14" y="12"/>
                  </a:lnTo>
                  <a:lnTo>
                    <a:pt x="14" y="49"/>
                  </a:lnTo>
                  <a:lnTo>
                    <a:pt x="14" y="53"/>
                  </a:lnTo>
                  <a:lnTo>
                    <a:pt x="15" y="56"/>
                  </a:lnTo>
                  <a:lnTo>
                    <a:pt x="17" y="58"/>
                  </a:lnTo>
                  <a:lnTo>
                    <a:pt x="19" y="59"/>
                  </a:lnTo>
                  <a:lnTo>
                    <a:pt x="20" y="59"/>
                  </a:lnTo>
                  <a:lnTo>
                    <a:pt x="21" y="58"/>
                  </a:lnTo>
                  <a:lnTo>
                    <a:pt x="21" y="58"/>
                  </a:lnTo>
                  <a:lnTo>
                    <a:pt x="22" y="57"/>
                  </a:lnTo>
                  <a:lnTo>
                    <a:pt x="22" y="56"/>
                  </a:lnTo>
                  <a:lnTo>
                    <a:pt x="23" y="56"/>
                  </a:lnTo>
                  <a:lnTo>
                    <a:pt x="25" y="55"/>
                  </a:lnTo>
                  <a:lnTo>
                    <a:pt x="25" y="53"/>
                  </a:lnTo>
                  <a:lnTo>
                    <a:pt x="25" y="49"/>
                  </a:lnTo>
                  <a:lnTo>
                    <a:pt x="25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71" name="Line 254"/>
            <p:cNvSpPr>
              <a:spLocks noChangeShapeType="1"/>
            </p:cNvSpPr>
            <p:nvPr/>
          </p:nvSpPr>
          <p:spPr bwMode="auto">
            <a:xfrm>
              <a:off x="4021137" y="6553201"/>
              <a:ext cx="1830388" cy="1587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69" name="Line 255"/>
            <p:cNvSpPr>
              <a:spLocks noChangeShapeType="1"/>
            </p:cNvSpPr>
            <p:nvPr/>
          </p:nvSpPr>
          <p:spPr bwMode="auto">
            <a:xfrm>
              <a:off x="4021137" y="6470651"/>
              <a:ext cx="1588" cy="8255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71" name="Line 256"/>
            <p:cNvSpPr>
              <a:spLocks noChangeShapeType="1"/>
            </p:cNvSpPr>
            <p:nvPr/>
          </p:nvSpPr>
          <p:spPr bwMode="auto">
            <a:xfrm>
              <a:off x="4113212" y="6511926"/>
              <a:ext cx="1588" cy="4127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04" name="Line 257"/>
            <p:cNvSpPr>
              <a:spLocks noChangeShapeType="1"/>
            </p:cNvSpPr>
            <p:nvPr/>
          </p:nvSpPr>
          <p:spPr bwMode="auto">
            <a:xfrm>
              <a:off x="4205287" y="6511926"/>
              <a:ext cx="1588" cy="4127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05" name="Line 258"/>
            <p:cNvSpPr>
              <a:spLocks noChangeShapeType="1"/>
            </p:cNvSpPr>
            <p:nvPr/>
          </p:nvSpPr>
          <p:spPr bwMode="auto">
            <a:xfrm>
              <a:off x="4295775" y="6511926"/>
              <a:ext cx="1588" cy="4127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06" name="Line 259"/>
            <p:cNvSpPr>
              <a:spLocks noChangeShapeType="1"/>
            </p:cNvSpPr>
            <p:nvPr/>
          </p:nvSpPr>
          <p:spPr bwMode="auto">
            <a:xfrm>
              <a:off x="4387850" y="6470651"/>
              <a:ext cx="1588" cy="8255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07" name="Line 260"/>
            <p:cNvSpPr>
              <a:spLocks noChangeShapeType="1"/>
            </p:cNvSpPr>
            <p:nvPr/>
          </p:nvSpPr>
          <p:spPr bwMode="auto">
            <a:xfrm>
              <a:off x="4479925" y="6511926"/>
              <a:ext cx="1588" cy="4127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08" name="Line 261"/>
            <p:cNvSpPr>
              <a:spLocks noChangeShapeType="1"/>
            </p:cNvSpPr>
            <p:nvPr/>
          </p:nvSpPr>
          <p:spPr bwMode="auto">
            <a:xfrm>
              <a:off x="4572000" y="6511926"/>
              <a:ext cx="1588" cy="4127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09" name="Line 262"/>
            <p:cNvSpPr>
              <a:spLocks noChangeShapeType="1"/>
            </p:cNvSpPr>
            <p:nvPr/>
          </p:nvSpPr>
          <p:spPr bwMode="auto">
            <a:xfrm>
              <a:off x="4662487" y="6511926"/>
              <a:ext cx="1588" cy="4127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10" name="Line 263"/>
            <p:cNvSpPr>
              <a:spLocks noChangeShapeType="1"/>
            </p:cNvSpPr>
            <p:nvPr/>
          </p:nvSpPr>
          <p:spPr bwMode="auto">
            <a:xfrm>
              <a:off x="4754562" y="6470651"/>
              <a:ext cx="1588" cy="8255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11" name="Line 264"/>
            <p:cNvSpPr>
              <a:spLocks noChangeShapeType="1"/>
            </p:cNvSpPr>
            <p:nvPr/>
          </p:nvSpPr>
          <p:spPr bwMode="auto">
            <a:xfrm>
              <a:off x="4846637" y="6511926"/>
              <a:ext cx="1588" cy="4127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12" name="Line 265"/>
            <p:cNvSpPr>
              <a:spLocks noChangeShapeType="1"/>
            </p:cNvSpPr>
            <p:nvPr/>
          </p:nvSpPr>
          <p:spPr bwMode="auto">
            <a:xfrm>
              <a:off x="4938712" y="6511926"/>
              <a:ext cx="1588" cy="4127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13" name="Line 266"/>
            <p:cNvSpPr>
              <a:spLocks noChangeShapeType="1"/>
            </p:cNvSpPr>
            <p:nvPr/>
          </p:nvSpPr>
          <p:spPr bwMode="auto">
            <a:xfrm>
              <a:off x="5030787" y="6511926"/>
              <a:ext cx="1588" cy="4127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14" name="Line 267"/>
            <p:cNvSpPr>
              <a:spLocks noChangeShapeType="1"/>
            </p:cNvSpPr>
            <p:nvPr/>
          </p:nvSpPr>
          <p:spPr bwMode="auto">
            <a:xfrm>
              <a:off x="5121275" y="6470651"/>
              <a:ext cx="1588" cy="8255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15" name="Line 268"/>
            <p:cNvSpPr>
              <a:spLocks noChangeShapeType="1"/>
            </p:cNvSpPr>
            <p:nvPr/>
          </p:nvSpPr>
          <p:spPr bwMode="auto">
            <a:xfrm>
              <a:off x="5213350" y="6511926"/>
              <a:ext cx="1588" cy="4127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16" name="Line 269"/>
            <p:cNvSpPr>
              <a:spLocks noChangeShapeType="1"/>
            </p:cNvSpPr>
            <p:nvPr/>
          </p:nvSpPr>
          <p:spPr bwMode="auto">
            <a:xfrm>
              <a:off x="5305425" y="6511926"/>
              <a:ext cx="1588" cy="4127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17" name="Line 270"/>
            <p:cNvSpPr>
              <a:spLocks noChangeShapeType="1"/>
            </p:cNvSpPr>
            <p:nvPr/>
          </p:nvSpPr>
          <p:spPr bwMode="auto">
            <a:xfrm>
              <a:off x="5395912" y="6511926"/>
              <a:ext cx="1588" cy="4127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18" name="Line 271"/>
            <p:cNvSpPr>
              <a:spLocks noChangeShapeType="1"/>
            </p:cNvSpPr>
            <p:nvPr/>
          </p:nvSpPr>
          <p:spPr bwMode="auto">
            <a:xfrm>
              <a:off x="5487987" y="6470651"/>
              <a:ext cx="1588" cy="8255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19" name="Line 272"/>
            <p:cNvSpPr>
              <a:spLocks noChangeShapeType="1"/>
            </p:cNvSpPr>
            <p:nvPr/>
          </p:nvSpPr>
          <p:spPr bwMode="auto">
            <a:xfrm>
              <a:off x="5487987" y="6470651"/>
              <a:ext cx="1588" cy="8255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20" name="Line 273"/>
            <p:cNvSpPr>
              <a:spLocks noChangeShapeType="1"/>
            </p:cNvSpPr>
            <p:nvPr/>
          </p:nvSpPr>
          <p:spPr bwMode="auto">
            <a:xfrm>
              <a:off x="5580062" y="6511926"/>
              <a:ext cx="1588" cy="4127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21" name="Line 274"/>
            <p:cNvSpPr>
              <a:spLocks noChangeShapeType="1"/>
            </p:cNvSpPr>
            <p:nvPr/>
          </p:nvSpPr>
          <p:spPr bwMode="auto">
            <a:xfrm>
              <a:off x="5672137" y="6511926"/>
              <a:ext cx="1588" cy="4127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22" name="Line 275"/>
            <p:cNvSpPr>
              <a:spLocks noChangeShapeType="1"/>
            </p:cNvSpPr>
            <p:nvPr/>
          </p:nvSpPr>
          <p:spPr bwMode="auto">
            <a:xfrm>
              <a:off x="5764212" y="6511926"/>
              <a:ext cx="1588" cy="4127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23" name="Freeform 276"/>
            <p:cNvSpPr>
              <a:spLocks noEditPoints="1"/>
            </p:cNvSpPr>
            <p:nvPr/>
          </p:nvSpPr>
          <p:spPr bwMode="auto">
            <a:xfrm>
              <a:off x="3990975" y="6608763"/>
              <a:ext cx="60325" cy="96837"/>
            </a:xfrm>
            <a:custGeom>
              <a:avLst/>
              <a:gdLst/>
              <a:ahLst/>
              <a:cxnLst>
                <a:cxn ang="0">
                  <a:pos x="38" y="30"/>
                </a:cxn>
                <a:cxn ang="0">
                  <a:pos x="37" y="38"/>
                </a:cxn>
                <a:cxn ang="0">
                  <a:pos x="35" y="46"/>
                </a:cxn>
                <a:cxn ang="0">
                  <a:pos x="34" y="49"/>
                </a:cxn>
                <a:cxn ang="0">
                  <a:pos x="33" y="51"/>
                </a:cxn>
                <a:cxn ang="0">
                  <a:pos x="31" y="54"/>
                </a:cxn>
                <a:cxn ang="0">
                  <a:pos x="28" y="57"/>
                </a:cxn>
                <a:cxn ang="0">
                  <a:pos x="26" y="59"/>
                </a:cxn>
                <a:cxn ang="0">
                  <a:pos x="25" y="60"/>
                </a:cxn>
                <a:cxn ang="0">
                  <a:pos x="23" y="60"/>
                </a:cxn>
                <a:cxn ang="0">
                  <a:pos x="22" y="60"/>
                </a:cxn>
                <a:cxn ang="0">
                  <a:pos x="20" y="61"/>
                </a:cxn>
                <a:cxn ang="0">
                  <a:pos x="16" y="61"/>
                </a:cxn>
                <a:cxn ang="0">
                  <a:pos x="13" y="60"/>
                </a:cxn>
                <a:cxn ang="0">
                  <a:pos x="11" y="59"/>
                </a:cxn>
                <a:cxn ang="0">
                  <a:pos x="7" y="55"/>
                </a:cxn>
                <a:cxn ang="0">
                  <a:pos x="4" y="50"/>
                </a:cxn>
                <a:cxn ang="0">
                  <a:pos x="2" y="45"/>
                </a:cxn>
                <a:cxn ang="0">
                  <a:pos x="0" y="38"/>
                </a:cxn>
                <a:cxn ang="0">
                  <a:pos x="0" y="31"/>
                </a:cxn>
                <a:cxn ang="0">
                  <a:pos x="0" y="22"/>
                </a:cxn>
                <a:cxn ang="0">
                  <a:pos x="3" y="14"/>
                </a:cxn>
                <a:cxn ang="0">
                  <a:pos x="5" y="7"/>
                </a:cxn>
                <a:cxn ang="0">
                  <a:pos x="9" y="3"/>
                </a:cxn>
                <a:cxn ang="0">
                  <a:pos x="14" y="0"/>
                </a:cxn>
                <a:cxn ang="0">
                  <a:pos x="19" y="0"/>
                </a:cxn>
                <a:cxn ang="0">
                  <a:pos x="24" y="0"/>
                </a:cxn>
                <a:cxn ang="0">
                  <a:pos x="28" y="3"/>
                </a:cxn>
                <a:cxn ang="0">
                  <a:pos x="32" y="7"/>
                </a:cxn>
                <a:cxn ang="0">
                  <a:pos x="35" y="12"/>
                </a:cxn>
                <a:cxn ang="0">
                  <a:pos x="37" y="21"/>
                </a:cxn>
                <a:cxn ang="0">
                  <a:pos x="38" y="30"/>
                </a:cxn>
                <a:cxn ang="0">
                  <a:pos x="25" y="30"/>
                </a:cxn>
                <a:cxn ang="0">
                  <a:pos x="25" y="9"/>
                </a:cxn>
                <a:cxn ang="0">
                  <a:pos x="24" y="7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1" y="3"/>
                </a:cxn>
                <a:cxn ang="0">
                  <a:pos x="20" y="3"/>
                </a:cxn>
                <a:cxn ang="0">
                  <a:pos x="16" y="3"/>
                </a:cxn>
                <a:cxn ang="0">
                  <a:pos x="16" y="3"/>
                </a:cxn>
                <a:cxn ang="0">
                  <a:pos x="15" y="4"/>
                </a:cxn>
                <a:cxn ang="0">
                  <a:pos x="14" y="5"/>
                </a:cxn>
                <a:cxn ang="0">
                  <a:pos x="14" y="7"/>
                </a:cxn>
                <a:cxn ang="0">
                  <a:pos x="14" y="9"/>
                </a:cxn>
                <a:cxn ang="0">
                  <a:pos x="13" y="12"/>
                </a:cxn>
                <a:cxn ang="0">
                  <a:pos x="13" y="49"/>
                </a:cxn>
                <a:cxn ang="0">
                  <a:pos x="14" y="52"/>
                </a:cxn>
                <a:cxn ang="0">
                  <a:pos x="15" y="56"/>
                </a:cxn>
                <a:cxn ang="0">
                  <a:pos x="16" y="57"/>
                </a:cxn>
                <a:cxn ang="0">
                  <a:pos x="18" y="58"/>
                </a:cxn>
                <a:cxn ang="0">
                  <a:pos x="20" y="58"/>
                </a:cxn>
                <a:cxn ang="0">
                  <a:pos x="21" y="57"/>
                </a:cxn>
                <a:cxn ang="0">
                  <a:pos x="22" y="57"/>
                </a:cxn>
                <a:cxn ang="0">
                  <a:pos x="22" y="56"/>
                </a:cxn>
                <a:cxn ang="0">
                  <a:pos x="23" y="55"/>
                </a:cxn>
                <a:cxn ang="0">
                  <a:pos x="24" y="54"/>
                </a:cxn>
                <a:cxn ang="0">
                  <a:pos x="25" y="52"/>
                </a:cxn>
                <a:cxn ang="0">
                  <a:pos x="25" y="49"/>
                </a:cxn>
                <a:cxn ang="0">
                  <a:pos x="25" y="30"/>
                </a:cxn>
              </a:cxnLst>
              <a:rect l="0" t="0" r="r" b="b"/>
              <a:pathLst>
                <a:path w="38" h="61">
                  <a:moveTo>
                    <a:pt x="38" y="30"/>
                  </a:moveTo>
                  <a:lnTo>
                    <a:pt x="37" y="38"/>
                  </a:lnTo>
                  <a:lnTo>
                    <a:pt x="35" y="46"/>
                  </a:lnTo>
                  <a:lnTo>
                    <a:pt x="34" y="49"/>
                  </a:lnTo>
                  <a:lnTo>
                    <a:pt x="33" y="51"/>
                  </a:lnTo>
                  <a:lnTo>
                    <a:pt x="31" y="54"/>
                  </a:lnTo>
                  <a:lnTo>
                    <a:pt x="28" y="57"/>
                  </a:lnTo>
                  <a:lnTo>
                    <a:pt x="26" y="59"/>
                  </a:lnTo>
                  <a:lnTo>
                    <a:pt x="25" y="60"/>
                  </a:lnTo>
                  <a:lnTo>
                    <a:pt x="23" y="60"/>
                  </a:lnTo>
                  <a:lnTo>
                    <a:pt x="22" y="60"/>
                  </a:lnTo>
                  <a:lnTo>
                    <a:pt x="20" y="61"/>
                  </a:lnTo>
                  <a:lnTo>
                    <a:pt x="16" y="61"/>
                  </a:lnTo>
                  <a:lnTo>
                    <a:pt x="13" y="60"/>
                  </a:lnTo>
                  <a:lnTo>
                    <a:pt x="11" y="59"/>
                  </a:lnTo>
                  <a:lnTo>
                    <a:pt x="7" y="55"/>
                  </a:lnTo>
                  <a:lnTo>
                    <a:pt x="4" y="50"/>
                  </a:lnTo>
                  <a:lnTo>
                    <a:pt x="2" y="45"/>
                  </a:lnTo>
                  <a:lnTo>
                    <a:pt x="0" y="38"/>
                  </a:lnTo>
                  <a:lnTo>
                    <a:pt x="0" y="31"/>
                  </a:lnTo>
                  <a:lnTo>
                    <a:pt x="0" y="22"/>
                  </a:lnTo>
                  <a:lnTo>
                    <a:pt x="3" y="14"/>
                  </a:lnTo>
                  <a:lnTo>
                    <a:pt x="5" y="7"/>
                  </a:lnTo>
                  <a:lnTo>
                    <a:pt x="9" y="3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3"/>
                  </a:lnTo>
                  <a:lnTo>
                    <a:pt x="32" y="7"/>
                  </a:lnTo>
                  <a:lnTo>
                    <a:pt x="35" y="12"/>
                  </a:lnTo>
                  <a:lnTo>
                    <a:pt x="37" y="21"/>
                  </a:lnTo>
                  <a:lnTo>
                    <a:pt x="38" y="30"/>
                  </a:lnTo>
                  <a:close/>
                  <a:moveTo>
                    <a:pt x="25" y="30"/>
                  </a:moveTo>
                  <a:lnTo>
                    <a:pt x="25" y="9"/>
                  </a:lnTo>
                  <a:lnTo>
                    <a:pt x="24" y="7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3" y="12"/>
                  </a:lnTo>
                  <a:lnTo>
                    <a:pt x="13" y="49"/>
                  </a:lnTo>
                  <a:lnTo>
                    <a:pt x="14" y="52"/>
                  </a:lnTo>
                  <a:lnTo>
                    <a:pt x="15" y="56"/>
                  </a:lnTo>
                  <a:lnTo>
                    <a:pt x="16" y="57"/>
                  </a:lnTo>
                  <a:lnTo>
                    <a:pt x="18" y="58"/>
                  </a:lnTo>
                  <a:lnTo>
                    <a:pt x="20" y="58"/>
                  </a:lnTo>
                  <a:lnTo>
                    <a:pt x="21" y="57"/>
                  </a:lnTo>
                  <a:lnTo>
                    <a:pt x="22" y="57"/>
                  </a:lnTo>
                  <a:lnTo>
                    <a:pt x="22" y="56"/>
                  </a:lnTo>
                  <a:lnTo>
                    <a:pt x="23" y="55"/>
                  </a:lnTo>
                  <a:lnTo>
                    <a:pt x="24" y="54"/>
                  </a:lnTo>
                  <a:lnTo>
                    <a:pt x="25" y="52"/>
                  </a:lnTo>
                  <a:lnTo>
                    <a:pt x="25" y="49"/>
                  </a:lnTo>
                  <a:lnTo>
                    <a:pt x="25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24" name="Freeform 277"/>
            <p:cNvSpPr>
              <a:spLocks noEditPoints="1"/>
            </p:cNvSpPr>
            <p:nvPr/>
          </p:nvSpPr>
          <p:spPr bwMode="auto">
            <a:xfrm>
              <a:off x="4305300" y="6608763"/>
              <a:ext cx="60325" cy="96837"/>
            </a:xfrm>
            <a:custGeom>
              <a:avLst/>
              <a:gdLst/>
              <a:ahLst/>
              <a:cxnLst>
                <a:cxn ang="0">
                  <a:pos x="38" y="30"/>
                </a:cxn>
                <a:cxn ang="0">
                  <a:pos x="37" y="38"/>
                </a:cxn>
                <a:cxn ang="0">
                  <a:pos x="35" y="46"/>
                </a:cxn>
                <a:cxn ang="0">
                  <a:pos x="34" y="49"/>
                </a:cxn>
                <a:cxn ang="0">
                  <a:pos x="33" y="51"/>
                </a:cxn>
                <a:cxn ang="0">
                  <a:pos x="31" y="54"/>
                </a:cxn>
                <a:cxn ang="0">
                  <a:pos x="28" y="57"/>
                </a:cxn>
                <a:cxn ang="0">
                  <a:pos x="25" y="59"/>
                </a:cxn>
                <a:cxn ang="0">
                  <a:pos x="24" y="60"/>
                </a:cxn>
                <a:cxn ang="0">
                  <a:pos x="23" y="60"/>
                </a:cxn>
                <a:cxn ang="0">
                  <a:pos x="22" y="60"/>
                </a:cxn>
                <a:cxn ang="0">
                  <a:pos x="20" y="61"/>
                </a:cxn>
                <a:cxn ang="0">
                  <a:pos x="16" y="61"/>
                </a:cxn>
                <a:cxn ang="0">
                  <a:pos x="13" y="60"/>
                </a:cxn>
                <a:cxn ang="0">
                  <a:pos x="11" y="59"/>
                </a:cxn>
                <a:cxn ang="0">
                  <a:pos x="7" y="55"/>
                </a:cxn>
                <a:cxn ang="0">
                  <a:pos x="4" y="50"/>
                </a:cxn>
                <a:cxn ang="0">
                  <a:pos x="1" y="45"/>
                </a:cxn>
                <a:cxn ang="0">
                  <a:pos x="0" y="38"/>
                </a:cxn>
                <a:cxn ang="0">
                  <a:pos x="0" y="31"/>
                </a:cxn>
                <a:cxn ang="0">
                  <a:pos x="0" y="22"/>
                </a:cxn>
                <a:cxn ang="0">
                  <a:pos x="2" y="14"/>
                </a:cxn>
                <a:cxn ang="0">
                  <a:pos x="5" y="7"/>
                </a:cxn>
                <a:cxn ang="0">
                  <a:pos x="9" y="3"/>
                </a:cxn>
                <a:cxn ang="0">
                  <a:pos x="13" y="0"/>
                </a:cxn>
                <a:cxn ang="0">
                  <a:pos x="18" y="0"/>
                </a:cxn>
                <a:cxn ang="0">
                  <a:pos x="24" y="0"/>
                </a:cxn>
                <a:cxn ang="0">
                  <a:pos x="28" y="3"/>
                </a:cxn>
                <a:cxn ang="0">
                  <a:pos x="32" y="7"/>
                </a:cxn>
                <a:cxn ang="0">
                  <a:pos x="35" y="12"/>
                </a:cxn>
                <a:cxn ang="0">
                  <a:pos x="37" y="21"/>
                </a:cxn>
                <a:cxn ang="0">
                  <a:pos x="38" y="30"/>
                </a:cxn>
                <a:cxn ang="0">
                  <a:pos x="24" y="30"/>
                </a:cxn>
                <a:cxn ang="0">
                  <a:pos x="24" y="9"/>
                </a:cxn>
                <a:cxn ang="0">
                  <a:pos x="24" y="7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1" y="3"/>
                </a:cxn>
                <a:cxn ang="0">
                  <a:pos x="19" y="3"/>
                </a:cxn>
                <a:cxn ang="0">
                  <a:pos x="16" y="3"/>
                </a:cxn>
                <a:cxn ang="0">
                  <a:pos x="16" y="3"/>
                </a:cxn>
                <a:cxn ang="0">
                  <a:pos x="15" y="4"/>
                </a:cxn>
                <a:cxn ang="0">
                  <a:pos x="14" y="5"/>
                </a:cxn>
                <a:cxn ang="0">
                  <a:pos x="14" y="7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3" y="49"/>
                </a:cxn>
                <a:cxn ang="0">
                  <a:pos x="13" y="52"/>
                </a:cxn>
                <a:cxn ang="0">
                  <a:pos x="14" y="56"/>
                </a:cxn>
                <a:cxn ang="0">
                  <a:pos x="16" y="57"/>
                </a:cxn>
                <a:cxn ang="0">
                  <a:pos x="18" y="58"/>
                </a:cxn>
                <a:cxn ang="0">
                  <a:pos x="20" y="58"/>
                </a:cxn>
                <a:cxn ang="0">
                  <a:pos x="21" y="57"/>
                </a:cxn>
                <a:cxn ang="0">
                  <a:pos x="22" y="57"/>
                </a:cxn>
                <a:cxn ang="0">
                  <a:pos x="22" y="56"/>
                </a:cxn>
                <a:cxn ang="0">
                  <a:pos x="23" y="55"/>
                </a:cxn>
                <a:cxn ang="0">
                  <a:pos x="24" y="54"/>
                </a:cxn>
                <a:cxn ang="0">
                  <a:pos x="24" y="52"/>
                </a:cxn>
                <a:cxn ang="0">
                  <a:pos x="24" y="49"/>
                </a:cxn>
                <a:cxn ang="0">
                  <a:pos x="24" y="30"/>
                </a:cxn>
              </a:cxnLst>
              <a:rect l="0" t="0" r="r" b="b"/>
              <a:pathLst>
                <a:path w="38" h="61">
                  <a:moveTo>
                    <a:pt x="38" y="30"/>
                  </a:moveTo>
                  <a:lnTo>
                    <a:pt x="37" y="38"/>
                  </a:lnTo>
                  <a:lnTo>
                    <a:pt x="35" y="46"/>
                  </a:lnTo>
                  <a:lnTo>
                    <a:pt x="34" y="49"/>
                  </a:lnTo>
                  <a:lnTo>
                    <a:pt x="33" y="51"/>
                  </a:lnTo>
                  <a:lnTo>
                    <a:pt x="31" y="54"/>
                  </a:lnTo>
                  <a:lnTo>
                    <a:pt x="28" y="57"/>
                  </a:lnTo>
                  <a:lnTo>
                    <a:pt x="25" y="59"/>
                  </a:lnTo>
                  <a:lnTo>
                    <a:pt x="24" y="60"/>
                  </a:lnTo>
                  <a:lnTo>
                    <a:pt x="23" y="60"/>
                  </a:lnTo>
                  <a:lnTo>
                    <a:pt x="22" y="60"/>
                  </a:lnTo>
                  <a:lnTo>
                    <a:pt x="20" y="61"/>
                  </a:lnTo>
                  <a:lnTo>
                    <a:pt x="16" y="61"/>
                  </a:lnTo>
                  <a:lnTo>
                    <a:pt x="13" y="60"/>
                  </a:lnTo>
                  <a:lnTo>
                    <a:pt x="11" y="59"/>
                  </a:lnTo>
                  <a:lnTo>
                    <a:pt x="7" y="55"/>
                  </a:lnTo>
                  <a:lnTo>
                    <a:pt x="4" y="50"/>
                  </a:lnTo>
                  <a:lnTo>
                    <a:pt x="1" y="45"/>
                  </a:lnTo>
                  <a:lnTo>
                    <a:pt x="0" y="38"/>
                  </a:lnTo>
                  <a:lnTo>
                    <a:pt x="0" y="31"/>
                  </a:lnTo>
                  <a:lnTo>
                    <a:pt x="0" y="22"/>
                  </a:lnTo>
                  <a:lnTo>
                    <a:pt x="2" y="14"/>
                  </a:lnTo>
                  <a:lnTo>
                    <a:pt x="5" y="7"/>
                  </a:lnTo>
                  <a:lnTo>
                    <a:pt x="9" y="3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8" y="3"/>
                  </a:lnTo>
                  <a:lnTo>
                    <a:pt x="32" y="7"/>
                  </a:lnTo>
                  <a:lnTo>
                    <a:pt x="35" y="12"/>
                  </a:lnTo>
                  <a:lnTo>
                    <a:pt x="37" y="21"/>
                  </a:lnTo>
                  <a:lnTo>
                    <a:pt x="38" y="30"/>
                  </a:lnTo>
                  <a:close/>
                  <a:moveTo>
                    <a:pt x="24" y="30"/>
                  </a:moveTo>
                  <a:lnTo>
                    <a:pt x="24" y="9"/>
                  </a:lnTo>
                  <a:lnTo>
                    <a:pt x="24" y="7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4" y="7"/>
                  </a:lnTo>
                  <a:lnTo>
                    <a:pt x="13" y="9"/>
                  </a:lnTo>
                  <a:lnTo>
                    <a:pt x="13" y="12"/>
                  </a:lnTo>
                  <a:lnTo>
                    <a:pt x="13" y="49"/>
                  </a:lnTo>
                  <a:lnTo>
                    <a:pt x="13" y="52"/>
                  </a:lnTo>
                  <a:lnTo>
                    <a:pt x="14" y="56"/>
                  </a:lnTo>
                  <a:lnTo>
                    <a:pt x="16" y="57"/>
                  </a:lnTo>
                  <a:lnTo>
                    <a:pt x="18" y="58"/>
                  </a:lnTo>
                  <a:lnTo>
                    <a:pt x="20" y="58"/>
                  </a:lnTo>
                  <a:lnTo>
                    <a:pt x="21" y="57"/>
                  </a:lnTo>
                  <a:lnTo>
                    <a:pt x="22" y="57"/>
                  </a:lnTo>
                  <a:lnTo>
                    <a:pt x="22" y="56"/>
                  </a:lnTo>
                  <a:lnTo>
                    <a:pt x="23" y="55"/>
                  </a:lnTo>
                  <a:lnTo>
                    <a:pt x="24" y="54"/>
                  </a:lnTo>
                  <a:lnTo>
                    <a:pt x="24" y="52"/>
                  </a:lnTo>
                  <a:lnTo>
                    <a:pt x="24" y="49"/>
                  </a:lnTo>
                  <a:lnTo>
                    <a:pt x="24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25" name="Freeform 278"/>
            <p:cNvSpPr>
              <a:spLocks/>
            </p:cNvSpPr>
            <p:nvPr/>
          </p:nvSpPr>
          <p:spPr bwMode="auto">
            <a:xfrm>
              <a:off x="4376737" y="6681788"/>
              <a:ext cx="22225" cy="23812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" y="1"/>
                </a:cxn>
                <a:cxn ang="0">
                  <a:pos x="10" y="2"/>
                </a:cxn>
                <a:cxn ang="0">
                  <a:pos x="12" y="3"/>
                </a:cxn>
                <a:cxn ang="0">
                  <a:pos x="12" y="4"/>
                </a:cxn>
                <a:cxn ang="0">
                  <a:pos x="13" y="5"/>
                </a:cxn>
                <a:cxn ang="0">
                  <a:pos x="13" y="6"/>
                </a:cxn>
                <a:cxn ang="0">
                  <a:pos x="14" y="8"/>
                </a:cxn>
                <a:cxn ang="0">
                  <a:pos x="13" y="10"/>
                </a:cxn>
                <a:cxn ang="0">
                  <a:pos x="13" y="11"/>
                </a:cxn>
                <a:cxn ang="0">
                  <a:pos x="12" y="13"/>
                </a:cxn>
                <a:cxn ang="0">
                  <a:pos x="11" y="14"/>
                </a:cxn>
                <a:cxn ang="0">
                  <a:pos x="9" y="14"/>
                </a:cxn>
                <a:cxn ang="0">
                  <a:pos x="8" y="15"/>
                </a:cxn>
                <a:cxn ang="0">
                  <a:pos x="5" y="15"/>
                </a:cxn>
                <a:cxn ang="0">
                  <a:pos x="3" y="14"/>
                </a:cxn>
                <a:cxn ang="0">
                  <a:pos x="2" y="13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2" y="3"/>
                </a:cxn>
                <a:cxn ang="0">
                  <a:pos x="6" y="0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lnTo>
                    <a:pt x="8" y="1"/>
                  </a:lnTo>
                  <a:lnTo>
                    <a:pt x="10" y="2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3" y="11"/>
                  </a:lnTo>
                  <a:lnTo>
                    <a:pt x="12" y="13"/>
                  </a:lnTo>
                  <a:lnTo>
                    <a:pt x="11" y="14"/>
                  </a:lnTo>
                  <a:lnTo>
                    <a:pt x="9" y="14"/>
                  </a:lnTo>
                  <a:lnTo>
                    <a:pt x="8" y="15"/>
                  </a:lnTo>
                  <a:lnTo>
                    <a:pt x="5" y="15"/>
                  </a:lnTo>
                  <a:lnTo>
                    <a:pt x="3" y="14"/>
                  </a:lnTo>
                  <a:lnTo>
                    <a:pt x="2" y="13"/>
                  </a:lnTo>
                  <a:lnTo>
                    <a:pt x="0" y="8"/>
                  </a:lnTo>
                  <a:lnTo>
                    <a:pt x="0" y="5"/>
                  </a:lnTo>
                  <a:lnTo>
                    <a:pt x="2" y="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26" name="Freeform 279"/>
            <p:cNvSpPr>
              <a:spLocks/>
            </p:cNvSpPr>
            <p:nvPr/>
          </p:nvSpPr>
          <p:spPr bwMode="auto">
            <a:xfrm>
              <a:off x="4406900" y="6608763"/>
              <a:ext cx="61913" cy="95250"/>
            </a:xfrm>
            <a:custGeom>
              <a:avLst/>
              <a:gdLst/>
              <a:ahLst/>
              <a:cxnLst>
                <a:cxn ang="0">
                  <a:pos x="35" y="60"/>
                </a:cxn>
                <a:cxn ang="0">
                  <a:pos x="0" y="60"/>
                </a:cxn>
                <a:cxn ang="0">
                  <a:pos x="0" y="59"/>
                </a:cxn>
                <a:cxn ang="0">
                  <a:pos x="8" y="50"/>
                </a:cxn>
                <a:cxn ang="0">
                  <a:pos x="14" y="43"/>
                </a:cxn>
                <a:cxn ang="0">
                  <a:pos x="18" y="37"/>
                </a:cxn>
                <a:cxn ang="0">
                  <a:pos x="22" y="33"/>
                </a:cxn>
                <a:cxn ang="0">
                  <a:pos x="23" y="26"/>
                </a:cxn>
                <a:cxn ang="0">
                  <a:pos x="24" y="20"/>
                </a:cxn>
                <a:cxn ang="0">
                  <a:pos x="23" y="16"/>
                </a:cxn>
                <a:cxn ang="0">
                  <a:pos x="23" y="14"/>
                </a:cxn>
                <a:cxn ang="0">
                  <a:pos x="22" y="12"/>
                </a:cxn>
                <a:cxn ang="0">
                  <a:pos x="20" y="11"/>
                </a:cxn>
                <a:cxn ang="0">
                  <a:pos x="14" y="10"/>
                </a:cxn>
                <a:cxn ang="0">
                  <a:pos x="10" y="10"/>
                </a:cxn>
                <a:cxn ang="0">
                  <a:pos x="6" y="12"/>
                </a:cxn>
                <a:cxn ang="0">
                  <a:pos x="3" y="16"/>
                </a:cxn>
                <a:cxn ang="0">
                  <a:pos x="1" y="16"/>
                </a:cxn>
                <a:cxn ang="0">
                  <a:pos x="5" y="9"/>
                </a:cxn>
                <a:cxn ang="0">
                  <a:pos x="9" y="3"/>
                </a:cxn>
                <a:cxn ang="0">
                  <a:pos x="14" y="0"/>
                </a:cxn>
                <a:cxn ang="0">
                  <a:pos x="20" y="0"/>
                </a:cxn>
                <a:cxn ang="0">
                  <a:pos x="22" y="0"/>
                </a:cxn>
                <a:cxn ang="0">
                  <a:pos x="26" y="1"/>
                </a:cxn>
                <a:cxn ang="0">
                  <a:pos x="28" y="1"/>
                </a:cxn>
                <a:cxn ang="0">
                  <a:pos x="30" y="3"/>
                </a:cxn>
                <a:cxn ang="0">
                  <a:pos x="34" y="7"/>
                </a:cxn>
                <a:cxn ang="0">
                  <a:pos x="35" y="9"/>
                </a:cxn>
                <a:cxn ang="0">
                  <a:pos x="35" y="11"/>
                </a:cxn>
                <a:cxn ang="0">
                  <a:pos x="36" y="13"/>
                </a:cxn>
                <a:cxn ang="0">
                  <a:pos x="36" y="15"/>
                </a:cxn>
                <a:cxn ang="0">
                  <a:pos x="35" y="20"/>
                </a:cxn>
                <a:cxn ang="0">
                  <a:pos x="33" y="26"/>
                </a:cxn>
                <a:cxn ang="0">
                  <a:pos x="29" y="33"/>
                </a:cxn>
                <a:cxn ang="0">
                  <a:pos x="23" y="40"/>
                </a:cxn>
                <a:cxn ang="0">
                  <a:pos x="14" y="49"/>
                </a:cxn>
                <a:cxn ang="0">
                  <a:pos x="33" y="49"/>
                </a:cxn>
                <a:cxn ang="0">
                  <a:pos x="33" y="48"/>
                </a:cxn>
                <a:cxn ang="0">
                  <a:pos x="34" y="48"/>
                </a:cxn>
                <a:cxn ang="0">
                  <a:pos x="35" y="46"/>
                </a:cxn>
                <a:cxn ang="0">
                  <a:pos x="35" y="46"/>
                </a:cxn>
                <a:cxn ang="0">
                  <a:pos x="36" y="45"/>
                </a:cxn>
                <a:cxn ang="0">
                  <a:pos x="37" y="43"/>
                </a:cxn>
                <a:cxn ang="0">
                  <a:pos x="39" y="43"/>
                </a:cxn>
                <a:cxn ang="0">
                  <a:pos x="35" y="60"/>
                </a:cxn>
              </a:cxnLst>
              <a:rect l="0" t="0" r="r" b="b"/>
              <a:pathLst>
                <a:path w="39" h="60">
                  <a:moveTo>
                    <a:pt x="35" y="60"/>
                  </a:moveTo>
                  <a:lnTo>
                    <a:pt x="0" y="60"/>
                  </a:lnTo>
                  <a:lnTo>
                    <a:pt x="0" y="59"/>
                  </a:lnTo>
                  <a:lnTo>
                    <a:pt x="8" y="50"/>
                  </a:lnTo>
                  <a:lnTo>
                    <a:pt x="14" y="43"/>
                  </a:lnTo>
                  <a:lnTo>
                    <a:pt x="18" y="37"/>
                  </a:lnTo>
                  <a:lnTo>
                    <a:pt x="22" y="33"/>
                  </a:lnTo>
                  <a:lnTo>
                    <a:pt x="23" y="26"/>
                  </a:lnTo>
                  <a:lnTo>
                    <a:pt x="24" y="20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2" y="12"/>
                  </a:lnTo>
                  <a:lnTo>
                    <a:pt x="20" y="11"/>
                  </a:lnTo>
                  <a:lnTo>
                    <a:pt x="14" y="10"/>
                  </a:lnTo>
                  <a:lnTo>
                    <a:pt x="10" y="10"/>
                  </a:lnTo>
                  <a:lnTo>
                    <a:pt x="6" y="12"/>
                  </a:lnTo>
                  <a:lnTo>
                    <a:pt x="3" y="16"/>
                  </a:lnTo>
                  <a:lnTo>
                    <a:pt x="1" y="16"/>
                  </a:lnTo>
                  <a:lnTo>
                    <a:pt x="5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30" y="3"/>
                  </a:lnTo>
                  <a:lnTo>
                    <a:pt x="34" y="7"/>
                  </a:lnTo>
                  <a:lnTo>
                    <a:pt x="35" y="9"/>
                  </a:lnTo>
                  <a:lnTo>
                    <a:pt x="35" y="11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5" y="20"/>
                  </a:lnTo>
                  <a:lnTo>
                    <a:pt x="33" y="26"/>
                  </a:lnTo>
                  <a:lnTo>
                    <a:pt x="29" y="33"/>
                  </a:lnTo>
                  <a:lnTo>
                    <a:pt x="23" y="40"/>
                  </a:lnTo>
                  <a:lnTo>
                    <a:pt x="14" y="49"/>
                  </a:lnTo>
                  <a:lnTo>
                    <a:pt x="33" y="49"/>
                  </a:lnTo>
                  <a:lnTo>
                    <a:pt x="33" y="48"/>
                  </a:lnTo>
                  <a:lnTo>
                    <a:pt x="34" y="48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6" y="45"/>
                  </a:lnTo>
                  <a:lnTo>
                    <a:pt x="37" y="43"/>
                  </a:lnTo>
                  <a:lnTo>
                    <a:pt x="39" y="43"/>
                  </a:lnTo>
                  <a:lnTo>
                    <a:pt x="35" y="6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27" name="Freeform 280"/>
            <p:cNvSpPr>
              <a:spLocks noEditPoints="1"/>
            </p:cNvSpPr>
            <p:nvPr/>
          </p:nvSpPr>
          <p:spPr bwMode="auto">
            <a:xfrm>
              <a:off x="4670425" y="6608763"/>
              <a:ext cx="60325" cy="96837"/>
            </a:xfrm>
            <a:custGeom>
              <a:avLst/>
              <a:gdLst/>
              <a:ahLst/>
              <a:cxnLst>
                <a:cxn ang="0">
                  <a:pos x="38" y="30"/>
                </a:cxn>
                <a:cxn ang="0">
                  <a:pos x="38" y="38"/>
                </a:cxn>
                <a:cxn ang="0">
                  <a:pos x="35" y="46"/>
                </a:cxn>
                <a:cxn ang="0">
                  <a:pos x="35" y="49"/>
                </a:cxn>
                <a:cxn ang="0">
                  <a:pos x="34" y="51"/>
                </a:cxn>
                <a:cxn ang="0">
                  <a:pos x="32" y="54"/>
                </a:cxn>
                <a:cxn ang="0">
                  <a:pos x="28" y="57"/>
                </a:cxn>
                <a:cxn ang="0">
                  <a:pos x="26" y="59"/>
                </a:cxn>
                <a:cxn ang="0">
                  <a:pos x="25" y="60"/>
                </a:cxn>
                <a:cxn ang="0">
                  <a:pos x="23" y="60"/>
                </a:cxn>
                <a:cxn ang="0">
                  <a:pos x="22" y="60"/>
                </a:cxn>
                <a:cxn ang="0">
                  <a:pos x="21" y="61"/>
                </a:cxn>
                <a:cxn ang="0">
                  <a:pos x="17" y="61"/>
                </a:cxn>
                <a:cxn ang="0">
                  <a:pos x="14" y="60"/>
                </a:cxn>
                <a:cxn ang="0">
                  <a:pos x="11" y="59"/>
                </a:cxn>
                <a:cxn ang="0">
                  <a:pos x="7" y="55"/>
                </a:cxn>
                <a:cxn ang="0">
                  <a:pos x="4" y="50"/>
                </a:cxn>
                <a:cxn ang="0">
                  <a:pos x="2" y="45"/>
                </a:cxn>
                <a:cxn ang="0">
                  <a:pos x="1" y="38"/>
                </a:cxn>
                <a:cxn ang="0">
                  <a:pos x="0" y="31"/>
                </a:cxn>
                <a:cxn ang="0">
                  <a:pos x="1" y="22"/>
                </a:cxn>
                <a:cxn ang="0">
                  <a:pos x="3" y="14"/>
                </a:cxn>
                <a:cxn ang="0">
                  <a:pos x="6" y="7"/>
                </a:cxn>
                <a:cxn ang="0">
                  <a:pos x="10" y="3"/>
                </a:cxn>
                <a:cxn ang="0">
                  <a:pos x="14" y="0"/>
                </a:cxn>
                <a:cxn ang="0">
                  <a:pos x="19" y="0"/>
                </a:cxn>
                <a:cxn ang="0">
                  <a:pos x="24" y="0"/>
                </a:cxn>
                <a:cxn ang="0">
                  <a:pos x="29" y="3"/>
                </a:cxn>
                <a:cxn ang="0">
                  <a:pos x="33" y="7"/>
                </a:cxn>
                <a:cxn ang="0">
                  <a:pos x="35" y="12"/>
                </a:cxn>
                <a:cxn ang="0">
                  <a:pos x="38" y="21"/>
                </a:cxn>
                <a:cxn ang="0">
                  <a:pos x="38" y="30"/>
                </a:cxn>
                <a:cxn ang="0">
                  <a:pos x="25" y="30"/>
                </a:cxn>
                <a:cxn ang="0">
                  <a:pos x="25" y="9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2" y="4"/>
                </a:cxn>
                <a:cxn ang="0">
                  <a:pos x="21" y="3"/>
                </a:cxn>
                <a:cxn ang="0">
                  <a:pos x="20" y="3"/>
                </a:cxn>
                <a:cxn ang="0">
                  <a:pos x="17" y="3"/>
                </a:cxn>
                <a:cxn ang="0">
                  <a:pos x="16" y="3"/>
                </a:cxn>
                <a:cxn ang="0">
                  <a:pos x="16" y="4"/>
                </a:cxn>
                <a:cxn ang="0">
                  <a:pos x="15" y="5"/>
                </a:cxn>
                <a:cxn ang="0">
                  <a:pos x="15" y="7"/>
                </a:cxn>
                <a:cxn ang="0">
                  <a:pos x="14" y="9"/>
                </a:cxn>
                <a:cxn ang="0">
                  <a:pos x="14" y="12"/>
                </a:cxn>
                <a:cxn ang="0">
                  <a:pos x="14" y="49"/>
                </a:cxn>
                <a:cxn ang="0">
                  <a:pos x="14" y="52"/>
                </a:cxn>
                <a:cxn ang="0">
                  <a:pos x="15" y="56"/>
                </a:cxn>
                <a:cxn ang="0">
                  <a:pos x="17" y="57"/>
                </a:cxn>
                <a:cxn ang="0">
                  <a:pos x="18" y="58"/>
                </a:cxn>
                <a:cxn ang="0">
                  <a:pos x="21" y="58"/>
                </a:cxn>
                <a:cxn ang="0">
                  <a:pos x="21" y="57"/>
                </a:cxn>
                <a:cxn ang="0">
                  <a:pos x="22" y="57"/>
                </a:cxn>
                <a:cxn ang="0">
                  <a:pos x="22" y="56"/>
                </a:cxn>
                <a:cxn ang="0">
                  <a:pos x="23" y="55"/>
                </a:cxn>
                <a:cxn ang="0">
                  <a:pos x="24" y="54"/>
                </a:cxn>
                <a:cxn ang="0">
                  <a:pos x="25" y="52"/>
                </a:cxn>
                <a:cxn ang="0">
                  <a:pos x="25" y="49"/>
                </a:cxn>
                <a:cxn ang="0">
                  <a:pos x="25" y="30"/>
                </a:cxn>
              </a:cxnLst>
              <a:rect l="0" t="0" r="r" b="b"/>
              <a:pathLst>
                <a:path w="38" h="61">
                  <a:moveTo>
                    <a:pt x="38" y="30"/>
                  </a:moveTo>
                  <a:lnTo>
                    <a:pt x="38" y="38"/>
                  </a:lnTo>
                  <a:lnTo>
                    <a:pt x="35" y="46"/>
                  </a:lnTo>
                  <a:lnTo>
                    <a:pt x="35" y="49"/>
                  </a:lnTo>
                  <a:lnTo>
                    <a:pt x="34" y="51"/>
                  </a:lnTo>
                  <a:lnTo>
                    <a:pt x="32" y="54"/>
                  </a:lnTo>
                  <a:lnTo>
                    <a:pt x="28" y="57"/>
                  </a:lnTo>
                  <a:lnTo>
                    <a:pt x="26" y="59"/>
                  </a:lnTo>
                  <a:lnTo>
                    <a:pt x="25" y="60"/>
                  </a:lnTo>
                  <a:lnTo>
                    <a:pt x="23" y="60"/>
                  </a:lnTo>
                  <a:lnTo>
                    <a:pt x="22" y="60"/>
                  </a:lnTo>
                  <a:lnTo>
                    <a:pt x="21" y="61"/>
                  </a:lnTo>
                  <a:lnTo>
                    <a:pt x="17" y="61"/>
                  </a:lnTo>
                  <a:lnTo>
                    <a:pt x="14" y="60"/>
                  </a:lnTo>
                  <a:lnTo>
                    <a:pt x="11" y="59"/>
                  </a:lnTo>
                  <a:lnTo>
                    <a:pt x="7" y="55"/>
                  </a:lnTo>
                  <a:lnTo>
                    <a:pt x="4" y="50"/>
                  </a:lnTo>
                  <a:lnTo>
                    <a:pt x="2" y="45"/>
                  </a:lnTo>
                  <a:lnTo>
                    <a:pt x="1" y="38"/>
                  </a:lnTo>
                  <a:lnTo>
                    <a:pt x="0" y="31"/>
                  </a:lnTo>
                  <a:lnTo>
                    <a:pt x="1" y="22"/>
                  </a:lnTo>
                  <a:lnTo>
                    <a:pt x="3" y="14"/>
                  </a:lnTo>
                  <a:lnTo>
                    <a:pt x="6" y="7"/>
                  </a:lnTo>
                  <a:lnTo>
                    <a:pt x="10" y="3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9" y="3"/>
                  </a:lnTo>
                  <a:lnTo>
                    <a:pt x="33" y="7"/>
                  </a:lnTo>
                  <a:lnTo>
                    <a:pt x="35" y="12"/>
                  </a:lnTo>
                  <a:lnTo>
                    <a:pt x="38" y="21"/>
                  </a:lnTo>
                  <a:lnTo>
                    <a:pt x="38" y="30"/>
                  </a:lnTo>
                  <a:close/>
                  <a:moveTo>
                    <a:pt x="25" y="30"/>
                  </a:moveTo>
                  <a:lnTo>
                    <a:pt x="25" y="9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5" y="7"/>
                  </a:lnTo>
                  <a:lnTo>
                    <a:pt x="14" y="9"/>
                  </a:lnTo>
                  <a:lnTo>
                    <a:pt x="14" y="12"/>
                  </a:lnTo>
                  <a:lnTo>
                    <a:pt x="14" y="49"/>
                  </a:lnTo>
                  <a:lnTo>
                    <a:pt x="14" y="52"/>
                  </a:lnTo>
                  <a:lnTo>
                    <a:pt x="15" y="56"/>
                  </a:lnTo>
                  <a:lnTo>
                    <a:pt x="17" y="57"/>
                  </a:lnTo>
                  <a:lnTo>
                    <a:pt x="18" y="58"/>
                  </a:lnTo>
                  <a:lnTo>
                    <a:pt x="21" y="58"/>
                  </a:lnTo>
                  <a:lnTo>
                    <a:pt x="21" y="57"/>
                  </a:lnTo>
                  <a:lnTo>
                    <a:pt x="22" y="57"/>
                  </a:lnTo>
                  <a:lnTo>
                    <a:pt x="22" y="56"/>
                  </a:lnTo>
                  <a:lnTo>
                    <a:pt x="23" y="55"/>
                  </a:lnTo>
                  <a:lnTo>
                    <a:pt x="24" y="54"/>
                  </a:lnTo>
                  <a:lnTo>
                    <a:pt x="25" y="52"/>
                  </a:lnTo>
                  <a:lnTo>
                    <a:pt x="25" y="49"/>
                  </a:lnTo>
                  <a:lnTo>
                    <a:pt x="25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28" name="Freeform 281"/>
            <p:cNvSpPr>
              <a:spLocks/>
            </p:cNvSpPr>
            <p:nvPr/>
          </p:nvSpPr>
          <p:spPr bwMode="auto">
            <a:xfrm>
              <a:off x="4741862" y="6681788"/>
              <a:ext cx="23813" cy="23812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9" y="1"/>
                </a:cxn>
                <a:cxn ang="0">
                  <a:pos x="11" y="2"/>
                </a:cxn>
                <a:cxn ang="0">
                  <a:pos x="12" y="3"/>
                </a:cxn>
                <a:cxn ang="0">
                  <a:pos x="13" y="4"/>
                </a:cxn>
                <a:cxn ang="0">
                  <a:pos x="14" y="5"/>
                </a:cxn>
                <a:cxn ang="0">
                  <a:pos x="14" y="6"/>
                </a:cxn>
                <a:cxn ang="0">
                  <a:pos x="15" y="8"/>
                </a:cxn>
                <a:cxn ang="0">
                  <a:pos x="14" y="10"/>
                </a:cxn>
                <a:cxn ang="0">
                  <a:pos x="13" y="11"/>
                </a:cxn>
                <a:cxn ang="0">
                  <a:pos x="12" y="13"/>
                </a:cxn>
                <a:cxn ang="0">
                  <a:pos x="11" y="14"/>
                </a:cxn>
                <a:cxn ang="0">
                  <a:pos x="10" y="14"/>
                </a:cxn>
                <a:cxn ang="0">
                  <a:pos x="9" y="15"/>
                </a:cxn>
                <a:cxn ang="0">
                  <a:pos x="6" y="15"/>
                </a:cxn>
                <a:cxn ang="0">
                  <a:pos x="4" y="14"/>
                </a:cxn>
                <a:cxn ang="0">
                  <a:pos x="2" y="13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2" y="3"/>
                </a:cxn>
                <a:cxn ang="0">
                  <a:pos x="7" y="0"/>
                </a:cxn>
              </a:cxnLst>
              <a:rect l="0" t="0" r="r" b="b"/>
              <a:pathLst>
                <a:path w="15" h="15">
                  <a:moveTo>
                    <a:pt x="7" y="0"/>
                  </a:moveTo>
                  <a:lnTo>
                    <a:pt x="9" y="1"/>
                  </a:lnTo>
                  <a:lnTo>
                    <a:pt x="11" y="2"/>
                  </a:lnTo>
                  <a:lnTo>
                    <a:pt x="12" y="3"/>
                  </a:lnTo>
                  <a:lnTo>
                    <a:pt x="13" y="4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5" y="8"/>
                  </a:lnTo>
                  <a:lnTo>
                    <a:pt x="14" y="10"/>
                  </a:lnTo>
                  <a:lnTo>
                    <a:pt x="13" y="11"/>
                  </a:lnTo>
                  <a:lnTo>
                    <a:pt x="12" y="13"/>
                  </a:lnTo>
                  <a:lnTo>
                    <a:pt x="11" y="14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6" y="15"/>
                  </a:lnTo>
                  <a:lnTo>
                    <a:pt x="4" y="14"/>
                  </a:lnTo>
                  <a:lnTo>
                    <a:pt x="2" y="13"/>
                  </a:lnTo>
                  <a:lnTo>
                    <a:pt x="0" y="8"/>
                  </a:lnTo>
                  <a:lnTo>
                    <a:pt x="1" y="5"/>
                  </a:lnTo>
                  <a:lnTo>
                    <a:pt x="2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29" name="Freeform 282"/>
            <p:cNvSpPr>
              <a:spLocks noEditPoints="1"/>
            </p:cNvSpPr>
            <p:nvPr/>
          </p:nvSpPr>
          <p:spPr bwMode="auto">
            <a:xfrm>
              <a:off x="4776787" y="6608763"/>
              <a:ext cx="58738" cy="95250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27" y="0"/>
                </a:cxn>
                <a:cxn ang="0">
                  <a:pos x="32" y="0"/>
                </a:cxn>
                <a:cxn ang="0">
                  <a:pos x="32" y="38"/>
                </a:cxn>
                <a:cxn ang="0">
                  <a:pos x="37" y="38"/>
                </a:cxn>
                <a:cxn ang="0">
                  <a:pos x="37" y="46"/>
                </a:cxn>
                <a:cxn ang="0">
                  <a:pos x="32" y="46"/>
                </a:cxn>
                <a:cxn ang="0">
                  <a:pos x="32" y="60"/>
                </a:cxn>
                <a:cxn ang="0">
                  <a:pos x="19" y="60"/>
                </a:cxn>
                <a:cxn ang="0">
                  <a:pos x="19" y="46"/>
                </a:cxn>
                <a:cxn ang="0">
                  <a:pos x="0" y="46"/>
                </a:cxn>
                <a:cxn ang="0">
                  <a:pos x="0" y="38"/>
                </a:cxn>
                <a:cxn ang="0">
                  <a:pos x="2" y="38"/>
                </a:cxn>
                <a:cxn ang="0">
                  <a:pos x="19" y="38"/>
                </a:cxn>
                <a:cxn ang="0">
                  <a:pos x="19" y="15"/>
                </a:cxn>
                <a:cxn ang="0">
                  <a:pos x="2" y="38"/>
                </a:cxn>
              </a:cxnLst>
              <a:rect l="0" t="0" r="r" b="b"/>
              <a:pathLst>
                <a:path w="37" h="60">
                  <a:moveTo>
                    <a:pt x="0" y="38"/>
                  </a:moveTo>
                  <a:lnTo>
                    <a:pt x="27" y="0"/>
                  </a:lnTo>
                  <a:lnTo>
                    <a:pt x="32" y="0"/>
                  </a:lnTo>
                  <a:lnTo>
                    <a:pt x="32" y="38"/>
                  </a:lnTo>
                  <a:lnTo>
                    <a:pt x="37" y="38"/>
                  </a:lnTo>
                  <a:lnTo>
                    <a:pt x="37" y="46"/>
                  </a:lnTo>
                  <a:lnTo>
                    <a:pt x="32" y="46"/>
                  </a:lnTo>
                  <a:lnTo>
                    <a:pt x="32" y="60"/>
                  </a:lnTo>
                  <a:lnTo>
                    <a:pt x="19" y="60"/>
                  </a:lnTo>
                  <a:lnTo>
                    <a:pt x="19" y="46"/>
                  </a:lnTo>
                  <a:lnTo>
                    <a:pt x="0" y="46"/>
                  </a:lnTo>
                  <a:lnTo>
                    <a:pt x="0" y="38"/>
                  </a:lnTo>
                  <a:close/>
                  <a:moveTo>
                    <a:pt x="2" y="38"/>
                  </a:moveTo>
                  <a:lnTo>
                    <a:pt x="19" y="38"/>
                  </a:lnTo>
                  <a:lnTo>
                    <a:pt x="19" y="15"/>
                  </a:lnTo>
                  <a:lnTo>
                    <a:pt x="2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30" name="Freeform 283"/>
            <p:cNvSpPr>
              <a:spLocks noEditPoints="1"/>
            </p:cNvSpPr>
            <p:nvPr/>
          </p:nvSpPr>
          <p:spPr bwMode="auto">
            <a:xfrm>
              <a:off x="5038725" y="6608763"/>
              <a:ext cx="58738" cy="96837"/>
            </a:xfrm>
            <a:custGeom>
              <a:avLst/>
              <a:gdLst/>
              <a:ahLst/>
              <a:cxnLst>
                <a:cxn ang="0">
                  <a:pos x="37" y="30"/>
                </a:cxn>
                <a:cxn ang="0">
                  <a:pos x="37" y="38"/>
                </a:cxn>
                <a:cxn ang="0">
                  <a:pos x="35" y="46"/>
                </a:cxn>
                <a:cxn ang="0">
                  <a:pos x="34" y="49"/>
                </a:cxn>
                <a:cxn ang="0">
                  <a:pos x="33" y="51"/>
                </a:cxn>
                <a:cxn ang="0">
                  <a:pos x="31" y="54"/>
                </a:cxn>
                <a:cxn ang="0">
                  <a:pos x="28" y="57"/>
                </a:cxn>
                <a:cxn ang="0">
                  <a:pos x="25" y="59"/>
                </a:cxn>
                <a:cxn ang="0">
                  <a:pos x="24" y="60"/>
                </a:cxn>
                <a:cxn ang="0">
                  <a:pos x="23" y="60"/>
                </a:cxn>
                <a:cxn ang="0">
                  <a:pos x="21" y="60"/>
                </a:cxn>
                <a:cxn ang="0">
                  <a:pos x="20" y="61"/>
                </a:cxn>
                <a:cxn ang="0">
                  <a:pos x="16" y="61"/>
                </a:cxn>
                <a:cxn ang="0">
                  <a:pos x="13" y="60"/>
                </a:cxn>
                <a:cxn ang="0">
                  <a:pos x="11" y="59"/>
                </a:cxn>
                <a:cxn ang="0">
                  <a:pos x="7" y="55"/>
                </a:cxn>
                <a:cxn ang="0">
                  <a:pos x="3" y="50"/>
                </a:cxn>
                <a:cxn ang="0">
                  <a:pos x="1" y="45"/>
                </a:cxn>
                <a:cxn ang="0">
                  <a:pos x="0" y="38"/>
                </a:cxn>
                <a:cxn ang="0">
                  <a:pos x="0" y="31"/>
                </a:cxn>
                <a:cxn ang="0">
                  <a:pos x="0" y="22"/>
                </a:cxn>
                <a:cxn ang="0">
                  <a:pos x="2" y="14"/>
                </a:cxn>
                <a:cxn ang="0">
                  <a:pos x="5" y="7"/>
                </a:cxn>
                <a:cxn ang="0">
                  <a:pos x="9" y="3"/>
                </a:cxn>
                <a:cxn ang="0">
                  <a:pos x="13" y="0"/>
                </a:cxn>
                <a:cxn ang="0">
                  <a:pos x="18" y="0"/>
                </a:cxn>
                <a:cxn ang="0">
                  <a:pos x="24" y="0"/>
                </a:cxn>
                <a:cxn ang="0">
                  <a:pos x="28" y="3"/>
                </a:cxn>
                <a:cxn ang="0">
                  <a:pos x="32" y="7"/>
                </a:cxn>
                <a:cxn ang="0">
                  <a:pos x="35" y="12"/>
                </a:cxn>
                <a:cxn ang="0">
                  <a:pos x="37" y="21"/>
                </a:cxn>
                <a:cxn ang="0">
                  <a:pos x="37" y="30"/>
                </a:cxn>
                <a:cxn ang="0">
                  <a:pos x="24" y="30"/>
                </a:cxn>
                <a:cxn ang="0">
                  <a:pos x="24" y="9"/>
                </a:cxn>
                <a:cxn ang="0">
                  <a:pos x="24" y="7"/>
                </a:cxn>
                <a:cxn ang="0">
                  <a:pos x="23" y="5"/>
                </a:cxn>
                <a:cxn ang="0">
                  <a:pos x="21" y="4"/>
                </a:cxn>
                <a:cxn ang="0">
                  <a:pos x="20" y="3"/>
                </a:cxn>
                <a:cxn ang="0">
                  <a:pos x="19" y="3"/>
                </a:cxn>
                <a:cxn ang="0">
                  <a:pos x="16" y="3"/>
                </a:cxn>
                <a:cxn ang="0">
                  <a:pos x="15" y="3"/>
                </a:cxn>
                <a:cxn ang="0">
                  <a:pos x="15" y="4"/>
                </a:cxn>
                <a:cxn ang="0">
                  <a:pos x="14" y="5"/>
                </a:cxn>
                <a:cxn ang="0">
                  <a:pos x="14" y="7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3" y="49"/>
                </a:cxn>
                <a:cxn ang="0">
                  <a:pos x="13" y="52"/>
                </a:cxn>
                <a:cxn ang="0">
                  <a:pos x="14" y="56"/>
                </a:cxn>
                <a:cxn ang="0">
                  <a:pos x="16" y="57"/>
                </a:cxn>
                <a:cxn ang="0">
                  <a:pos x="18" y="58"/>
                </a:cxn>
                <a:cxn ang="0">
                  <a:pos x="20" y="58"/>
                </a:cxn>
                <a:cxn ang="0">
                  <a:pos x="20" y="57"/>
                </a:cxn>
                <a:cxn ang="0">
                  <a:pos x="21" y="57"/>
                </a:cxn>
                <a:cxn ang="0">
                  <a:pos x="21" y="56"/>
                </a:cxn>
                <a:cxn ang="0">
                  <a:pos x="23" y="55"/>
                </a:cxn>
                <a:cxn ang="0">
                  <a:pos x="24" y="54"/>
                </a:cxn>
                <a:cxn ang="0">
                  <a:pos x="24" y="52"/>
                </a:cxn>
                <a:cxn ang="0">
                  <a:pos x="24" y="49"/>
                </a:cxn>
                <a:cxn ang="0">
                  <a:pos x="24" y="30"/>
                </a:cxn>
              </a:cxnLst>
              <a:rect l="0" t="0" r="r" b="b"/>
              <a:pathLst>
                <a:path w="37" h="61">
                  <a:moveTo>
                    <a:pt x="37" y="30"/>
                  </a:moveTo>
                  <a:lnTo>
                    <a:pt x="37" y="38"/>
                  </a:lnTo>
                  <a:lnTo>
                    <a:pt x="35" y="46"/>
                  </a:lnTo>
                  <a:lnTo>
                    <a:pt x="34" y="49"/>
                  </a:lnTo>
                  <a:lnTo>
                    <a:pt x="33" y="51"/>
                  </a:lnTo>
                  <a:lnTo>
                    <a:pt x="31" y="54"/>
                  </a:lnTo>
                  <a:lnTo>
                    <a:pt x="28" y="57"/>
                  </a:lnTo>
                  <a:lnTo>
                    <a:pt x="25" y="59"/>
                  </a:lnTo>
                  <a:lnTo>
                    <a:pt x="24" y="60"/>
                  </a:lnTo>
                  <a:lnTo>
                    <a:pt x="23" y="60"/>
                  </a:lnTo>
                  <a:lnTo>
                    <a:pt x="21" y="60"/>
                  </a:lnTo>
                  <a:lnTo>
                    <a:pt x="20" y="61"/>
                  </a:lnTo>
                  <a:lnTo>
                    <a:pt x="16" y="61"/>
                  </a:lnTo>
                  <a:lnTo>
                    <a:pt x="13" y="60"/>
                  </a:lnTo>
                  <a:lnTo>
                    <a:pt x="11" y="59"/>
                  </a:lnTo>
                  <a:lnTo>
                    <a:pt x="7" y="55"/>
                  </a:lnTo>
                  <a:lnTo>
                    <a:pt x="3" y="50"/>
                  </a:lnTo>
                  <a:lnTo>
                    <a:pt x="1" y="45"/>
                  </a:lnTo>
                  <a:lnTo>
                    <a:pt x="0" y="38"/>
                  </a:lnTo>
                  <a:lnTo>
                    <a:pt x="0" y="31"/>
                  </a:lnTo>
                  <a:lnTo>
                    <a:pt x="0" y="22"/>
                  </a:lnTo>
                  <a:lnTo>
                    <a:pt x="2" y="14"/>
                  </a:lnTo>
                  <a:lnTo>
                    <a:pt x="5" y="7"/>
                  </a:lnTo>
                  <a:lnTo>
                    <a:pt x="9" y="3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8" y="3"/>
                  </a:lnTo>
                  <a:lnTo>
                    <a:pt x="32" y="7"/>
                  </a:lnTo>
                  <a:lnTo>
                    <a:pt x="35" y="12"/>
                  </a:lnTo>
                  <a:lnTo>
                    <a:pt x="37" y="21"/>
                  </a:lnTo>
                  <a:lnTo>
                    <a:pt x="37" y="30"/>
                  </a:lnTo>
                  <a:close/>
                  <a:moveTo>
                    <a:pt x="24" y="30"/>
                  </a:moveTo>
                  <a:lnTo>
                    <a:pt x="24" y="9"/>
                  </a:lnTo>
                  <a:lnTo>
                    <a:pt x="24" y="7"/>
                  </a:lnTo>
                  <a:lnTo>
                    <a:pt x="23" y="5"/>
                  </a:lnTo>
                  <a:lnTo>
                    <a:pt x="21" y="4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4" y="7"/>
                  </a:lnTo>
                  <a:lnTo>
                    <a:pt x="13" y="9"/>
                  </a:lnTo>
                  <a:lnTo>
                    <a:pt x="13" y="12"/>
                  </a:lnTo>
                  <a:lnTo>
                    <a:pt x="13" y="49"/>
                  </a:lnTo>
                  <a:lnTo>
                    <a:pt x="13" y="52"/>
                  </a:lnTo>
                  <a:lnTo>
                    <a:pt x="14" y="56"/>
                  </a:lnTo>
                  <a:lnTo>
                    <a:pt x="16" y="57"/>
                  </a:lnTo>
                  <a:lnTo>
                    <a:pt x="18" y="58"/>
                  </a:lnTo>
                  <a:lnTo>
                    <a:pt x="20" y="58"/>
                  </a:lnTo>
                  <a:lnTo>
                    <a:pt x="20" y="57"/>
                  </a:lnTo>
                  <a:lnTo>
                    <a:pt x="21" y="57"/>
                  </a:lnTo>
                  <a:lnTo>
                    <a:pt x="21" y="56"/>
                  </a:lnTo>
                  <a:lnTo>
                    <a:pt x="23" y="55"/>
                  </a:lnTo>
                  <a:lnTo>
                    <a:pt x="24" y="54"/>
                  </a:lnTo>
                  <a:lnTo>
                    <a:pt x="24" y="52"/>
                  </a:lnTo>
                  <a:lnTo>
                    <a:pt x="24" y="49"/>
                  </a:lnTo>
                  <a:lnTo>
                    <a:pt x="24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31" name="Freeform 284"/>
            <p:cNvSpPr>
              <a:spLocks/>
            </p:cNvSpPr>
            <p:nvPr/>
          </p:nvSpPr>
          <p:spPr bwMode="auto">
            <a:xfrm>
              <a:off x="5110162" y="6681788"/>
              <a:ext cx="22225" cy="23812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" y="1"/>
                </a:cxn>
                <a:cxn ang="0">
                  <a:pos x="10" y="2"/>
                </a:cxn>
                <a:cxn ang="0">
                  <a:pos x="12" y="3"/>
                </a:cxn>
                <a:cxn ang="0">
                  <a:pos x="12" y="4"/>
                </a:cxn>
                <a:cxn ang="0">
                  <a:pos x="13" y="5"/>
                </a:cxn>
                <a:cxn ang="0">
                  <a:pos x="13" y="6"/>
                </a:cxn>
                <a:cxn ang="0">
                  <a:pos x="14" y="8"/>
                </a:cxn>
                <a:cxn ang="0">
                  <a:pos x="13" y="10"/>
                </a:cxn>
                <a:cxn ang="0">
                  <a:pos x="13" y="11"/>
                </a:cxn>
                <a:cxn ang="0">
                  <a:pos x="12" y="13"/>
                </a:cxn>
                <a:cxn ang="0">
                  <a:pos x="10" y="14"/>
                </a:cxn>
                <a:cxn ang="0">
                  <a:pos x="9" y="14"/>
                </a:cxn>
                <a:cxn ang="0">
                  <a:pos x="8" y="15"/>
                </a:cxn>
                <a:cxn ang="0">
                  <a:pos x="5" y="15"/>
                </a:cxn>
                <a:cxn ang="0">
                  <a:pos x="3" y="14"/>
                </a:cxn>
                <a:cxn ang="0">
                  <a:pos x="2" y="13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2" y="3"/>
                </a:cxn>
                <a:cxn ang="0">
                  <a:pos x="6" y="0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lnTo>
                    <a:pt x="8" y="1"/>
                  </a:lnTo>
                  <a:lnTo>
                    <a:pt x="10" y="2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3" y="11"/>
                  </a:lnTo>
                  <a:lnTo>
                    <a:pt x="12" y="13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8" y="15"/>
                  </a:lnTo>
                  <a:lnTo>
                    <a:pt x="5" y="15"/>
                  </a:lnTo>
                  <a:lnTo>
                    <a:pt x="3" y="14"/>
                  </a:lnTo>
                  <a:lnTo>
                    <a:pt x="2" y="13"/>
                  </a:lnTo>
                  <a:lnTo>
                    <a:pt x="0" y="8"/>
                  </a:lnTo>
                  <a:lnTo>
                    <a:pt x="0" y="5"/>
                  </a:lnTo>
                  <a:lnTo>
                    <a:pt x="2" y="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32" name="Freeform 285"/>
            <p:cNvSpPr>
              <a:spLocks noEditPoints="1"/>
            </p:cNvSpPr>
            <p:nvPr/>
          </p:nvSpPr>
          <p:spPr bwMode="auto">
            <a:xfrm>
              <a:off x="5143500" y="6608763"/>
              <a:ext cx="60325" cy="96837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1" y="3"/>
                </a:cxn>
                <a:cxn ang="0">
                  <a:pos x="26" y="6"/>
                </a:cxn>
                <a:cxn ang="0">
                  <a:pos x="23" y="8"/>
                </a:cxn>
                <a:cxn ang="0">
                  <a:pos x="19" y="14"/>
                </a:cxn>
                <a:cxn ang="0">
                  <a:pos x="16" y="18"/>
                </a:cxn>
                <a:cxn ang="0">
                  <a:pos x="15" y="24"/>
                </a:cxn>
                <a:cxn ang="0">
                  <a:pos x="16" y="24"/>
                </a:cxn>
                <a:cxn ang="0">
                  <a:pos x="16" y="23"/>
                </a:cxn>
                <a:cxn ang="0">
                  <a:pos x="17" y="23"/>
                </a:cxn>
                <a:cxn ang="0">
                  <a:pos x="19" y="23"/>
                </a:cxn>
                <a:cxn ang="0">
                  <a:pos x="23" y="23"/>
                </a:cxn>
                <a:cxn ang="0">
                  <a:pos x="27" y="23"/>
                </a:cxn>
                <a:cxn ang="0">
                  <a:pos x="31" y="25"/>
                </a:cxn>
                <a:cxn ang="0">
                  <a:pos x="33" y="27"/>
                </a:cxn>
                <a:cxn ang="0">
                  <a:pos x="37" y="33"/>
                </a:cxn>
                <a:cxn ang="0">
                  <a:pos x="38" y="40"/>
                </a:cxn>
                <a:cxn ang="0">
                  <a:pos x="37" y="46"/>
                </a:cxn>
                <a:cxn ang="0">
                  <a:pos x="35" y="50"/>
                </a:cxn>
                <a:cxn ang="0">
                  <a:pos x="34" y="52"/>
                </a:cxn>
                <a:cxn ang="0">
                  <a:pos x="33" y="54"/>
                </a:cxn>
                <a:cxn ang="0">
                  <a:pos x="32" y="55"/>
                </a:cxn>
                <a:cxn ang="0">
                  <a:pos x="30" y="57"/>
                </a:cxn>
                <a:cxn ang="0">
                  <a:pos x="28" y="58"/>
                </a:cxn>
                <a:cxn ang="0">
                  <a:pos x="25" y="60"/>
                </a:cxn>
                <a:cxn ang="0">
                  <a:pos x="20" y="61"/>
                </a:cxn>
                <a:cxn ang="0">
                  <a:pos x="14" y="60"/>
                </a:cxn>
                <a:cxn ang="0">
                  <a:pos x="9" y="58"/>
                </a:cxn>
                <a:cxn ang="0">
                  <a:pos x="5" y="54"/>
                </a:cxn>
                <a:cxn ang="0">
                  <a:pos x="3" y="49"/>
                </a:cxn>
                <a:cxn ang="0">
                  <a:pos x="0" y="43"/>
                </a:cxn>
                <a:cxn ang="0">
                  <a:pos x="0" y="37"/>
                </a:cxn>
                <a:cxn ang="0">
                  <a:pos x="1" y="27"/>
                </a:cxn>
                <a:cxn ang="0">
                  <a:pos x="5" y="18"/>
                </a:cxn>
                <a:cxn ang="0">
                  <a:pos x="10" y="10"/>
                </a:cxn>
                <a:cxn ang="0">
                  <a:pos x="17" y="4"/>
                </a:cxn>
                <a:cxn ang="0">
                  <a:pos x="27" y="1"/>
                </a:cxn>
                <a:cxn ang="0">
                  <a:pos x="38" y="0"/>
                </a:cxn>
                <a:cxn ang="0">
                  <a:pos x="14" y="28"/>
                </a:cxn>
                <a:cxn ang="0">
                  <a:pos x="13" y="32"/>
                </a:cxn>
                <a:cxn ang="0">
                  <a:pos x="13" y="43"/>
                </a:cxn>
                <a:cxn ang="0">
                  <a:pos x="14" y="49"/>
                </a:cxn>
                <a:cxn ang="0">
                  <a:pos x="15" y="51"/>
                </a:cxn>
                <a:cxn ang="0">
                  <a:pos x="15" y="53"/>
                </a:cxn>
                <a:cxn ang="0">
                  <a:pos x="16" y="55"/>
                </a:cxn>
                <a:cxn ang="0">
                  <a:pos x="19" y="57"/>
                </a:cxn>
                <a:cxn ang="0">
                  <a:pos x="20" y="57"/>
                </a:cxn>
                <a:cxn ang="0">
                  <a:pos x="20" y="58"/>
                </a:cxn>
                <a:cxn ang="0">
                  <a:pos x="23" y="56"/>
                </a:cxn>
                <a:cxn ang="0">
                  <a:pos x="24" y="55"/>
                </a:cxn>
                <a:cxn ang="0">
                  <a:pos x="25" y="52"/>
                </a:cxn>
                <a:cxn ang="0">
                  <a:pos x="26" y="46"/>
                </a:cxn>
                <a:cxn ang="0">
                  <a:pos x="26" y="39"/>
                </a:cxn>
                <a:cxn ang="0">
                  <a:pos x="25" y="33"/>
                </a:cxn>
                <a:cxn ang="0">
                  <a:pos x="23" y="29"/>
                </a:cxn>
                <a:cxn ang="0">
                  <a:pos x="22" y="28"/>
                </a:cxn>
                <a:cxn ang="0">
                  <a:pos x="21" y="27"/>
                </a:cxn>
                <a:cxn ang="0">
                  <a:pos x="20" y="27"/>
                </a:cxn>
                <a:cxn ang="0">
                  <a:pos x="19" y="26"/>
                </a:cxn>
                <a:cxn ang="0">
                  <a:pos x="17" y="27"/>
                </a:cxn>
                <a:cxn ang="0">
                  <a:pos x="16" y="27"/>
                </a:cxn>
                <a:cxn ang="0">
                  <a:pos x="14" y="28"/>
                </a:cxn>
              </a:cxnLst>
              <a:rect l="0" t="0" r="r" b="b"/>
              <a:pathLst>
                <a:path w="38" h="61">
                  <a:moveTo>
                    <a:pt x="38" y="0"/>
                  </a:moveTo>
                  <a:lnTo>
                    <a:pt x="38" y="0"/>
                  </a:lnTo>
                  <a:lnTo>
                    <a:pt x="31" y="3"/>
                  </a:lnTo>
                  <a:lnTo>
                    <a:pt x="26" y="6"/>
                  </a:lnTo>
                  <a:lnTo>
                    <a:pt x="23" y="8"/>
                  </a:lnTo>
                  <a:lnTo>
                    <a:pt x="19" y="14"/>
                  </a:lnTo>
                  <a:lnTo>
                    <a:pt x="16" y="18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7" y="23"/>
                  </a:lnTo>
                  <a:lnTo>
                    <a:pt x="31" y="25"/>
                  </a:lnTo>
                  <a:lnTo>
                    <a:pt x="33" y="27"/>
                  </a:lnTo>
                  <a:lnTo>
                    <a:pt x="37" y="33"/>
                  </a:lnTo>
                  <a:lnTo>
                    <a:pt x="38" y="40"/>
                  </a:lnTo>
                  <a:lnTo>
                    <a:pt x="37" y="46"/>
                  </a:lnTo>
                  <a:lnTo>
                    <a:pt x="35" y="50"/>
                  </a:lnTo>
                  <a:lnTo>
                    <a:pt x="34" y="52"/>
                  </a:lnTo>
                  <a:lnTo>
                    <a:pt x="33" y="54"/>
                  </a:lnTo>
                  <a:lnTo>
                    <a:pt x="32" y="55"/>
                  </a:lnTo>
                  <a:lnTo>
                    <a:pt x="30" y="57"/>
                  </a:lnTo>
                  <a:lnTo>
                    <a:pt x="28" y="58"/>
                  </a:lnTo>
                  <a:lnTo>
                    <a:pt x="25" y="60"/>
                  </a:lnTo>
                  <a:lnTo>
                    <a:pt x="20" y="61"/>
                  </a:lnTo>
                  <a:lnTo>
                    <a:pt x="14" y="60"/>
                  </a:lnTo>
                  <a:lnTo>
                    <a:pt x="9" y="58"/>
                  </a:lnTo>
                  <a:lnTo>
                    <a:pt x="5" y="54"/>
                  </a:lnTo>
                  <a:lnTo>
                    <a:pt x="3" y="49"/>
                  </a:lnTo>
                  <a:lnTo>
                    <a:pt x="0" y="43"/>
                  </a:lnTo>
                  <a:lnTo>
                    <a:pt x="0" y="37"/>
                  </a:lnTo>
                  <a:lnTo>
                    <a:pt x="1" y="27"/>
                  </a:lnTo>
                  <a:lnTo>
                    <a:pt x="5" y="18"/>
                  </a:lnTo>
                  <a:lnTo>
                    <a:pt x="10" y="10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8" y="0"/>
                  </a:lnTo>
                  <a:close/>
                  <a:moveTo>
                    <a:pt x="14" y="28"/>
                  </a:moveTo>
                  <a:lnTo>
                    <a:pt x="13" y="32"/>
                  </a:lnTo>
                  <a:lnTo>
                    <a:pt x="13" y="43"/>
                  </a:lnTo>
                  <a:lnTo>
                    <a:pt x="14" y="49"/>
                  </a:lnTo>
                  <a:lnTo>
                    <a:pt x="15" y="51"/>
                  </a:lnTo>
                  <a:lnTo>
                    <a:pt x="15" y="53"/>
                  </a:lnTo>
                  <a:lnTo>
                    <a:pt x="16" y="55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0" y="58"/>
                  </a:lnTo>
                  <a:lnTo>
                    <a:pt x="23" y="56"/>
                  </a:lnTo>
                  <a:lnTo>
                    <a:pt x="24" y="55"/>
                  </a:lnTo>
                  <a:lnTo>
                    <a:pt x="25" y="52"/>
                  </a:lnTo>
                  <a:lnTo>
                    <a:pt x="26" y="46"/>
                  </a:lnTo>
                  <a:lnTo>
                    <a:pt x="26" y="39"/>
                  </a:lnTo>
                  <a:lnTo>
                    <a:pt x="25" y="33"/>
                  </a:lnTo>
                  <a:lnTo>
                    <a:pt x="23" y="29"/>
                  </a:lnTo>
                  <a:lnTo>
                    <a:pt x="22" y="28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9" y="26"/>
                  </a:lnTo>
                  <a:lnTo>
                    <a:pt x="17" y="27"/>
                  </a:lnTo>
                  <a:lnTo>
                    <a:pt x="16" y="27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33" name="Freeform 286"/>
            <p:cNvSpPr>
              <a:spLocks noEditPoints="1"/>
            </p:cNvSpPr>
            <p:nvPr/>
          </p:nvSpPr>
          <p:spPr bwMode="auto">
            <a:xfrm>
              <a:off x="5405437" y="6608763"/>
              <a:ext cx="60325" cy="96837"/>
            </a:xfrm>
            <a:custGeom>
              <a:avLst/>
              <a:gdLst/>
              <a:ahLst/>
              <a:cxnLst>
                <a:cxn ang="0">
                  <a:pos x="38" y="30"/>
                </a:cxn>
                <a:cxn ang="0">
                  <a:pos x="37" y="38"/>
                </a:cxn>
                <a:cxn ang="0">
                  <a:pos x="35" y="46"/>
                </a:cxn>
                <a:cxn ang="0">
                  <a:pos x="34" y="49"/>
                </a:cxn>
                <a:cxn ang="0">
                  <a:pos x="33" y="51"/>
                </a:cxn>
                <a:cxn ang="0">
                  <a:pos x="31" y="54"/>
                </a:cxn>
                <a:cxn ang="0">
                  <a:pos x="28" y="57"/>
                </a:cxn>
                <a:cxn ang="0">
                  <a:pos x="26" y="59"/>
                </a:cxn>
                <a:cxn ang="0">
                  <a:pos x="24" y="60"/>
                </a:cxn>
                <a:cxn ang="0">
                  <a:pos x="23" y="60"/>
                </a:cxn>
                <a:cxn ang="0">
                  <a:pos x="22" y="60"/>
                </a:cxn>
                <a:cxn ang="0">
                  <a:pos x="20" y="61"/>
                </a:cxn>
                <a:cxn ang="0">
                  <a:pos x="16" y="61"/>
                </a:cxn>
                <a:cxn ang="0">
                  <a:pos x="13" y="60"/>
                </a:cxn>
                <a:cxn ang="0">
                  <a:pos x="11" y="59"/>
                </a:cxn>
                <a:cxn ang="0">
                  <a:pos x="7" y="55"/>
                </a:cxn>
                <a:cxn ang="0">
                  <a:pos x="4" y="50"/>
                </a:cxn>
                <a:cxn ang="0">
                  <a:pos x="1" y="45"/>
                </a:cxn>
                <a:cxn ang="0">
                  <a:pos x="0" y="38"/>
                </a:cxn>
                <a:cxn ang="0">
                  <a:pos x="0" y="31"/>
                </a:cxn>
                <a:cxn ang="0">
                  <a:pos x="0" y="22"/>
                </a:cxn>
                <a:cxn ang="0">
                  <a:pos x="3" y="14"/>
                </a:cxn>
                <a:cxn ang="0">
                  <a:pos x="5" y="7"/>
                </a:cxn>
                <a:cxn ang="0">
                  <a:pos x="9" y="3"/>
                </a:cxn>
                <a:cxn ang="0">
                  <a:pos x="13" y="0"/>
                </a:cxn>
                <a:cxn ang="0">
                  <a:pos x="18" y="0"/>
                </a:cxn>
                <a:cxn ang="0">
                  <a:pos x="24" y="0"/>
                </a:cxn>
                <a:cxn ang="0">
                  <a:pos x="28" y="3"/>
                </a:cxn>
                <a:cxn ang="0">
                  <a:pos x="32" y="7"/>
                </a:cxn>
                <a:cxn ang="0">
                  <a:pos x="35" y="12"/>
                </a:cxn>
                <a:cxn ang="0">
                  <a:pos x="37" y="21"/>
                </a:cxn>
                <a:cxn ang="0">
                  <a:pos x="38" y="30"/>
                </a:cxn>
                <a:cxn ang="0">
                  <a:pos x="24" y="30"/>
                </a:cxn>
                <a:cxn ang="0">
                  <a:pos x="24" y="9"/>
                </a:cxn>
                <a:cxn ang="0">
                  <a:pos x="24" y="7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1" y="3"/>
                </a:cxn>
                <a:cxn ang="0">
                  <a:pos x="20" y="3"/>
                </a:cxn>
                <a:cxn ang="0">
                  <a:pos x="16" y="3"/>
                </a:cxn>
                <a:cxn ang="0">
                  <a:pos x="16" y="3"/>
                </a:cxn>
                <a:cxn ang="0">
                  <a:pos x="15" y="4"/>
                </a:cxn>
                <a:cxn ang="0">
                  <a:pos x="14" y="5"/>
                </a:cxn>
                <a:cxn ang="0">
                  <a:pos x="14" y="7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3" y="49"/>
                </a:cxn>
                <a:cxn ang="0">
                  <a:pos x="13" y="52"/>
                </a:cxn>
                <a:cxn ang="0">
                  <a:pos x="15" y="56"/>
                </a:cxn>
                <a:cxn ang="0">
                  <a:pos x="16" y="57"/>
                </a:cxn>
                <a:cxn ang="0">
                  <a:pos x="18" y="58"/>
                </a:cxn>
                <a:cxn ang="0">
                  <a:pos x="20" y="58"/>
                </a:cxn>
                <a:cxn ang="0">
                  <a:pos x="21" y="57"/>
                </a:cxn>
                <a:cxn ang="0">
                  <a:pos x="22" y="57"/>
                </a:cxn>
                <a:cxn ang="0">
                  <a:pos x="22" y="56"/>
                </a:cxn>
                <a:cxn ang="0">
                  <a:pos x="23" y="55"/>
                </a:cxn>
                <a:cxn ang="0">
                  <a:pos x="24" y="54"/>
                </a:cxn>
                <a:cxn ang="0">
                  <a:pos x="24" y="52"/>
                </a:cxn>
                <a:cxn ang="0">
                  <a:pos x="24" y="49"/>
                </a:cxn>
                <a:cxn ang="0">
                  <a:pos x="24" y="30"/>
                </a:cxn>
              </a:cxnLst>
              <a:rect l="0" t="0" r="r" b="b"/>
              <a:pathLst>
                <a:path w="38" h="61">
                  <a:moveTo>
                    <a:pt x="38" y="30"/>
                  </a:moveTo>
                  <a:lnTo>
                    <a:pt x="37" y="38"/>
                  </a:lnTo>
                  <a:lnTo>
                    <a:pt x="35" y="46"/>
                  </a:lnTo>
                  <a:lnTo>
                    <a:pt x="34" y="49"/>
                  </a:lnTo>
                  <a:lnTo>
                    <a:pt x="33" y="51"/>
                  </a:lnTo>
                  <a:lnTo>
                    <a:pt x="31" y="54"/>
                  </a:lnTo>
                  <a:lnTo>
                    <a:pt x="28" y="57"/>
                  </a:lnTo>
                  <a:lnTo>
                    <a:pt x="26" y="59"/>
                  </a:lnTo>
                  <a:lnTo>
                    <a:pt x="24" y="60"/>
                  </a:lnTo>
                  <a:lnTo>
                    <a:pt x="23" y="60"/>
                  </a:lnTo>
                  <a:lnTo>
                    <a:pt x="22" y="60"/>
                  </a:lnTo>
                  <a:lnTo>
                    <a:pt x="20" y="61"/>
                  </a:lnTo>
                  <a:lnTo>
                    <a:pt x="16" y="61"/>
                  </a:lnTo>
                  <a:lnTo>
                    <a:pt x="13" y="60"/>
                  </a:lnTo>
                  <a:lnTo>
                    <a:pt x="11" y="59"/>
                  </a:lnTo>
                  <a:lnTo>
                    <a:pt x="7" y="55"/>
                  </a:lnTo>
                  <a:lnTo>
                    <a:pt x="4" y="50"/>
                  </a:lnTo>
                  <a:lnTo>
                    <a:pt x="1" y="45"/>
                  </a:lnTo>
                  <a:lnTo>
                    <a:pt x="0" y="38"/>
                  </a:lnTo>
                  <a:lnTo>
                    <a:pt x="0" y="31"/>
                  </a:lnTo>
                  <a:lnTo>
                    <a:pt x="0" y="22"/>
                  </a:lnTo>
                  <a:lnTo>
                    <a:pt x="3" y="14"/>
                  </a:lnTo>
                  <a:lnTo>
                    <a:pt x="5" y="7"/>
                  </a:lnTo>
                  <a:lnTo>
                    <a:pt x="9" y="3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8" y="3"/>
                  </a:lnTo>
                  <a:lnTo>
                    <a:pt x="32" y="7"/>
                  </a:lnTo>
                  <a:lnTo>
                    <a:pt x="35" y="12"/>
                  </a:lnTo>
                  <a:lnTo>
                    <a:pt x="37" y="21"/>
                  </a:lnTo>
                  <a:lnTo>
                    <a:pt x="38" y="30"/>
                  </a:lnTo>
                  <a:close/>
                  <a:moveTo>
                    <a:pt x="24" y="30"/>
                  </a:moveTo>
                  <a:lnTo>
                    <a:pt x="24" y="9"/>
                  </a:lnTo>
                  <a:lnTo>
                    <a:pt x="24" y="7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4" y="7"/>
                  </a:lnTo>
                  <a:lnTo>
                    <a:pt x="13" y="9"/>
                  </a:lnTo>
                  <a:lnTo>
                    <a:pt x="13" y="12"/>
                  </a:lnTo>
                  <a:lnTo>
                    <a:pt x="13" y="49"/>
                  </a:lnTo>
                  <a:lnTo>
                    <a:pt x="13" y="52"/>
                  </a:lnTo>
                  <a:lnTo>
                    <a:pt x="15" y="56"/>
                  </a:lnTo>
                  <a:lnTo>
                    <a:pt x="16" y="57"/>
                  </a:lnTo>
                  <a:lnTo>
                    <a:pt x="18" y="58"/>
                  </a:lnTo>
                  <a:lnTo>
                    <a:pt x="20" y="58"/>
                  </a:lnTo>
                  <a:lnTo>
                    <a:pt x="21" y="57"/>
                  </a:lnTo>
                  <a:lnTo>
                    <a:pt x="22" y="57"/>
                  </a:lnTo>
                  <a:lnTo>
                    <a:pt x="22" y="56"/>
                  </a:lnTo>
                  <a:lnTo>
                    <a:pt x="23" y="55"/>
                  </a:lnTo>
                  <a:lnTo>
                    <a:pt x="24" y="54"/>
                  </a:lnTo>
                  <a:lnTo>
                    <a:pt x="24" y="52"/>
                  </a:lnTo>
                  <a:lnTo>
                    <a:pt x="24" y="49"/>
                  </a:lnTo>
                  <a:lnTo>
                    <a:pt x="24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34" name="Freeform 287"/>
            <p:cNvSpPr>
              <a:spLocks/>
            </p:cNvSpPr>
            <p:nvPr/>
          </p:nvSpPr>
          <p:spPr bwMode="auto">
            <a:xfrm>
              <a:off x="5476875" y="6681788"/>
              <a:ext cx="22225" cy="23812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" y="1"/>
                </a:cxn>
                <a:cxn ang="0">
                  <a:pos x="10" y="2"/>
                </a:cxn>
                <a:cxn ang="0">
                  <a:pos x="12" y="3"/>
                </a:cxn>
                <a:cxn ang="0">
                  <a:pos x="12" y="4"/>
                </a:cxn>
                <a:cxn ang="0">
                  <a:pos x="13" y="5"/>
                </a:cxn>
                <a:cxn ang="0">
                  <a:pos x="13" y="6"/>
                </a:cxn>
                <a:cxn ang="0">
                  <a:pos x="14" y="8"/>
                </a:cxn>
                <a:cxn ang="0">
                  <a:pos x="13" y="10"/>
                </a:cxn>
                <a:cxn ang="0">
                  <a:pos x="13" y="11"/>
                </a:cxn>
                <a:cxn ang="0">
                  <a:pos x="12" y="13"/>
                </a:cxn>
                <a:cxn ang="0">
                  <a:pos x="11" y="14"/>
                </a:cxn>
                <a:cxn ang="0">
                  <a:pos x="10" y="14"/>
                </a:cxn>
                <a:cxn ang="0">
                  <a:pos x="8" y="15"/>
                </a:cxn>
                <a:cxn ang="0">
                  <a:pos x="5" y="15"/>
                </a:cxn>
                <a:cxn ang="0">
                  <a:pos x="3" y="14"/>
                </a:cxn>
                <a:cxn ang="0">
                  <a:pos x="2" y="13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2" y="3"/>
                </a:cxn>
                <a:cxn ang="0">
                  <a:pos x="6" y="0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lnTo>
                    <a:pt x="8" y="1"/>
                  </a:lnTo>
                  <a:lnTo>
                    <a:pt x="10" y="2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3" y="11"/>
                  </a:lnTo>
                  <a:lnTo>
                    <a:pt x="12" y="13"/>
                  </a:lnTo>
                  <a:lnTo>
                    <a:pt x="11" y="14"/>
                  </a:lnTo>
                  <a:lnTo>
                    <a:pt x="10" y="14"/>
                  </a:lnTo>
                  <a:lnTo>
                    <a:pt x="8" y="15"/>
                  </a:lnTo>
                  <a:lnTo>
                    <a:pt x="5" y="15"/>
                  </a:lnTo>
                  <a:lnTo>
                    <a:pt x="3" y="14"/>
                  </a:lnTo>
                  <a:lnTo>
                    <a:pt x="2" y="13"/>
                  </a:lnTo>
                  <a:lnTo>
                    <a:pt x="0" y="8"/>
                  </a:lnTo>
                  <a:lnTo>
                    <a:pt x="0" y="5"/>
                  </a:lnTo>
                  <a:lnTo>
                    <a:pt x="2" y="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35" name="Freeform 288"/>
            <p:cNvSpPr>
              <a:spLocks noEditPoints="1"/>
            </p:cNvSpPr>
            <p:nvPr/>
          </p:nvSpPr>
          <p:spPr bwMode="auto">
            <a:xfrm>
              <a:off x="5510212" y="6608763"/>
              <a:ext cx="60325" cy="96837"/>
            </a:xfrm>
            <a:custGeom>
              <a:avLst/>
              <a:gdLst/>
              <a:ahLst/>
              <a:cxnLst>
                <a:cxn ang="0">
                  <a:pos x="30" y="28"/>
                </a:cxn>
                <a:cxn ang="0">
                  <a:pos x="34" y="33"/>
                </a:cxn>
                <a:cxn ang="0">
                  <a:pos x="37" y="39"/>
                </a:cxn>
                <a:cxn ang="0">
                  <a:pos x="37" y="48"/>
                </a:cxn>
                <a:cxn ang="0">
                  <a:pos x="32" y="56"/>
                </a:cxn>
                <a:cxn ang="0">
                  <a:pos x="19" y="61"/>
                </a:cxn>
                <a:cxn ang="0">
                  <a:pos x="5" y="56"/>
                </a:cxn>
                <a:cxn ang="0">
                  <a:pos x="1" y="50"/>
                </a:cxn>
                <a:cxn ang="0">
                  <a:pos x="1" y="40"/>
                </a:cxn>
                <a:cxn ang="0">
                  <a:pos x="7" y="34"/>
                </a:cxn>
                <a:cxn ang="0">
                  <a:pos x="8" y="28"/>
                </a:cxn>
                <a:cxn ang="0">
                  <a:pos x="3" y="23"/>
                </a:cxn>
                <a:cxn ang="0">
                  <a:pos x="1" y="17"/>
                </a:cxn>
                <a:cxn ang="0">
                  <a:pos x="2" y="9"/>
                </a:cxn>
                <a:cxn ang="0">
                  <a:pos x="12" y="1"/>
                </a:cxn>
                <a:cxn ang="0">
                  <a:pos x="25" y="0"/>
                </a:cxn>
                <a:cxn ang="0">
                  <a:pos x="32" y="3"/>
                </a:cxn>
                <a:cxn ang="0">
                  <a:pos x="37" y="14"/>
                </a:cxn>
                <a:cxn ang="0">
                  <a:pos x="36" y="17"/>
                </a:cxn>
                <a:cxn ang="0">
                  <a:pos x="34" y="21"/>
                </a:cxn>
                <a:cxn ang="0">
                  <a:pos x="31" y="23"/>
                </a:cxn>
                <a:cxn ang="0">
                  <a:pos x="27" y="26"/>
                </a:cxn>
                <a:cxn ang="0">
                  <a:pos x="26" y="20"/>
                </a:cxn>
                <a:cxn ang="0">
                  <a:pos x="26" y="17"/>
                </a:cxn>
                <a:cxn ang="0">
                  <a:pos x="27" y="14"/>
                </a:cxn>
                <a:cxn ang="0">
                  <a:pos x="24" y="4"/>
                </a:cxn>
                <a:cxn ang="0">
                  <a:pos x="21" y="3"/>
                </a:cxn>
                <a:cxn ang="0">
                  <a:pos x="15" y="4"/>
                </a:cxn>
                <a:cxn ang="0">
                  <a:pos x="13" y="8"/>
                </a:cxn>
                <a:cxn ang="0">
                  <a:pos x="14" y="12"/>
                </a:cxn>
                <a:cxn ang="0">
                  <a:pos x="17" y="17"/>
                </a:cxn>
                <a:cxn ang="0">
                  <a:pos x="19" y="20"/>
                </a:cxn>
                <a:cxn ang="0">
                  <a:pos x="24" y="23"/>
                </a:cxn>
                <a:cxn ang="0">
                  <a:pos x="14" y="35"/>
                </a:cxn>
                <a:cxn ang="0">
                  <a:pos x="13" y="35"/>
                </a:cxn>
                <a:cxn ang="0">
                  <a:pos x="12" y="38"/>
                </a:cxn>
                <a:cxn ang="0">
                  <a:pos x="11" y="42"/>
                </a:cxn>
                <a:cxn ang="0">
                  <a:pos x="11" y="52"/>
                </a:cxn>
                <a:cxn ang="0">
                  <a:pos x="14" y="57"/>
                </a:cxn>
                <a:cxn ang="0">
                  <a:pos x="17" y="57"/>
                </a:cxn>
                <a:cxn ang="0">
                  <a:pos x="19" y="58"/>
                </a:cxn>
                <a:cxn ang="0">
                  <a:pos x="23" y="57"/>
                </a:cxn>
                <a:cxn ang="0">
                  <a:pos x="25" y="55"/>
                </a:cxn>
                <a:cxn ang="0">
                  <a:pos x="26" y="49"/>
                </a:cxn>
                <a:cxn ang="0">
                  <a:pos x="21" y="39"/>
                </a:cxn>
              </a:cxnLst>
              <a:rect l="0" t="0" r="r" b="b"/>
              <a:pathLst>
                <a:path w="38" h="61">
                  <a:moveTo>
                    <a:pt x="27" y="26"/>
                  </a:moveTo>
                  <a:lnTo>
                    <a:pt x="30" y="28"/>
                  </a:lnTo>
                  <a:lnTo>
                    <a:pt x="32" y="31"/>
                  </a:lnTo>
                  <a:lnTo>
                    <a:pt x="34" y="33"/>
                  </a:lnTo>
                  <a:lnTo>
                    <a:pt x="35" y="35"/>
                  </a:lnTo>
                  <a:lnTo>
                    <a:pt x="37" y="39"/>
                  </a:lnTo>
                  <a:lnTo>
                    <a:pt x="38" y="44"/>
                  </a:lnTo>
                  <a:lnTo>
                    <a:pt x="37" y="48"/>
                  </a:lnTo>
                  <a:lnTo>
                    <a:pt x="36" y="52"/>
                  </a:lnTo>
                  <a:lnTo>
                    <a:pt x="32" y="56"/>
                  </a:lnTo>
                  <a:lnTo>
                    <a:pt x="26" y="59"/>
                  </a:lnTo>
                  <a:lnTo>
                    <a:pt x="19" y="61"/>
                  </a:lnTo>
                  <a:lnTo>
                    <a:pt x="11" y="59"/>
                  </a:lnTo>
                  <a:lnTo>
                    <a:pt x="5" y="56"/>
                  </a:lnTo>
                  <a:lnTo>
                    <a:pt x="2" y="53"/>
                  </a:lnTo>
                  <a:lnTo>
                    <a:pt x="1" y="50"/>
                  </a:lnTo>
                  <a:lnTo>
                    <a:pt x="0" y="46"/>
                  </a:lnTo>
                  <a:lnTo>
                    <a:pt x="1" y="40"/>
                  </a:lnTo>
                  <a:lnTo>
                    <a:pt x="3" y="38"/>
                  </a:lnTo>
                  <a:lnTo>
                    <a:pt x="7" y="34"/>
                  </a:lnTo>
                  <a:lnTo>
                    <a:pt x="12" y="31"/>
                  </a:lnTo>
                  <a:lnTo>
                    <a:pt x="8" y="28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2" y="9"/>
                  </a:lnTo>
                  <a:lnTo>
                    <a:pt x="6" y="4"/>
                  </a:lnTo>
                  <a:lnTo>
                    <a:pt x="12" y="1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29" y="1"/>
                  </a:lnTo>
                  <a:lnTo>
                    <a:pt x="32" y="3"/>
                  </a:lnTo>
                  <a:lnTo>
                    <a:pt x="36" y="8"/>
                  </a:lnTo>
                  <a:lnTo>
                    <a:pt x="37" y="14"/>
                  </a:lnTo>
                  <a:lnTo>
                    <a:pt x="37" y="15"/>
                  </a:lnTo>
                  <a:lnTo>
                    <a:pt x="36" y="17"/>
                  </a:lnTo>
                  <a:lnTo>
                    <a:pt x="36" y="19"/>
                  </a:lnTo>
                  <a:lnTo>
                    <a:pt x="34" y="21"/>
                  </a:lnTo>
                  <a:lnTo>
                    <a:pt x="33" y="22"/>
                  </a:lnTo>
                  <a:lnTo>
                    <a:pt x="31" y="23"/>
                  </a:lnTo>
                  <a:lnTo>
                    <a:pt x="29" y="25"/>
                  </a:lnTo>
                  <a:lnTo>
                    <a:pt x="27" y="26"/>
                  </a:lnTo>
                  <a:close/>
                  <a:moveTo>
                    <a:pt x="24" y="23"/>
                  </a:moveTo>
                  <a:lnTo>
                    <a:pt x="26" y="20"/>
                  </a:lnTo>
                  <a:lnTo>
                    <a:pt x="26" y="19"/>
                  </a:lnTo>
                  <a:lnTo>
                    <a:pt x="26" y="17"/>
                  </a:lnTo>
                  <a:lnTo>
                    <a:pt x="27" y="15"/>
                  </a:lnTo>
                  <a:lnTo>
                    <a:pt x="27" y="14"/>
                  </a:lnTo>
                  <a:lnTo>
                    <a:pt x="26" y="9"/>
                  </a:lnTo>
                  <a:lnTo>
                    <a:pt x="24" y="4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8" y="3"/>
                  </a:lnTo>
                  <a:lnTo>
                    <a:pt x="15" y="4"/>
                  </a:lnTo>
                  <a:lnTo>
                    <a:pt x="14" y="6"/>
                  </a:lnTo>
                  <a:lnTo>
                    <a:pt x="13" y="8"/>
                  </a:lnTo>
                  <a:lnTo>
                    <a:pt x="13" y="11"/>
                  </a:lnTo>
                  <a:lnTo>
                    <a:pt x="14" y="12"/>
                  </a:lnTo>
                  <a:lnTo>
                    <a:pt x="15" y="14"/>
                  </a:lnTo>
                  <a:lnTo>
                    <a:pt x="17" y="17"/>
                  </a:lnTo>
                  <a:lnTo>
                    <a:pt x="18" y="19"/>
                  </a:lnTo>
                  <a:lnTo>
                    <a:pt x="19" y="20"/>
                  </a:lnTo>
                  <a:lnTo>
                    <a:pt x="21" y="22"/>
                  </a:lnTo>
                  <a:lnTo>
                    <a:pt x="24" y="23"/>
                  </a:lnTo>
                  <a:close/>
                  <a:moveTo>
                    <a:pt x="15" y="34"/>
                  </a:moveTo>
                  <a:lnTo>
                    <a:pt x="14" y="35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12" y="37"/>
                  </a:lnTo>
                  <a:lnTo>
                    <a:pt x="12" y="38"/>
                  </a:lnTo>
                  <a:lnTo>
                    <a:pt x="11" y="40"/>
                  </a:lnTo>
                  <a:lnTo>
                    <a:pt x="11" y="42"/>
                  </a:lnTo>
                  <a:lnTo>
                    <a:pt x="11" y="50"/>
                  </a:lnTo>
                  <a:lnTo>
                    <a:pt x="11" y="52"/>
                  </a:lnTo>
                  <a:lnTo>
                    <a:pt x="13" y="56"/>
                  </a:lnTo>
                  <a:lnTo>
                    <a:pt x="14" y="57"/>
                  </a:lnTo>
                  <a:lnTo>
                    <a:pt x="15" y="57"/>
                  </a:lnTo>
                  <a:lnTo>
                    <a:pt x="17" y="57"/>
                  </a:lnTo>
                  <a:lnTo>
                    <a:pt x="18" y="58"/>
                  </a:lnTo>
                  <a:lnTo>
                    <a:pt x="19" y="58"/>
                  </a:lnTo>
                  <a:lnTo>
                    <a:pt x="20" y="57"/>
                  </a:lnTo>
                  <a:lnTo>
                    <a:pt x="23" y="57"/>
                  </a:lnTo>
                  <a:lnTo>
                    <a:pt x="24" y="56"/>
                  </a:lnTo>
                  <a:lnTo>
                    <a:pt x="25" y="55"/>
                  </a:lnTo>
                  <a:lnTo>
                    <a:pt x="26" y="51"/>
                  </a:lnTo>
                  <a:lnTo>
                    <a:pt x="26" y="49"/>
                  </a:lnTo>
                  <a:lnTo>
                    <a:pt x="25" y="44"/>
                  </a:lnTo>
                  <a:lnTo>
                    <a:pt x="21" y="39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36" name="Line 289"/>
            <p:cNvSpPr>
              <a:spLocks noChangeShapeType="1"/>
            </p:cNvSpPr>
            <p:nvPr/>
          </p:nvSpPr>
          <p:spPr bwMode="auto">
            <a:xfrm>
              <a:off x="4021137" y="5389563"/>
              <a:ext cx="1830388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37" name="Freeform 290"/>
            <p:cNvSpPr>
              <a:spLocks noEditPoints="1"/>
            </p:cNvSpPr>
            <p:nvPr/>
          </p:nvSpPr>
          <p:spPr bwMode="auto">
            <a:xfrm>
              <a:off x="4021137" y="5378451"/>
              <a:ext cx="1830388" cy="636587"/>
            </a:xfrm>
            <a:custGeom>
              <a:avLst/>
              <a:gdLst/>
              <a:ahLst/>
              <a:cxnLst>
                <a:cxn ang="0">
                  <a:pos x="372" y="351"/>
                </a:cxn>
                <a:cxn ang="0">
                  <a:pos x="980" y="89"/>
                </a:cxn>
                <a:cxn ang="0">
                  <a:pos x="129" y="63"/>
                </a:cxn>
                <a:cxn ang="0">
                  <a:pos x="128" y="62"/>
                </a:cxn>
                <a:cxn ang="0">
                  <a:pos x="1130" y="0"/>
                </a:cxn>
                <a:cxn ang="0">
                  <a:pos x="1153" y="7"/>
                </a:cxn>
                <a:cxn ang="0">
                  <a:pos x="1130" y="5"/>
                </a:cxn>
                <a:cxn ang="0">
                  <a:pos x="1099" y="17"/>
                </a:cxn>
                <a:cxn ang="0">
                  <a:pos x="1026" y="60"/>
                </a:cxn>
                <a:cxn ang="0">
                  <a:pos x="926" y="145"/>
                </a:cxn>
                <a:cxn ang="0">
                  <a:pos x="831" y="233"/>
                </a:cxn>
                <a:cxn ang="0">
                  <a:pos x="753" y="297"/>
                </a:cxn>
                <a:cxn ang="0">
                  <a:pos x="701" y="333"/>
                </a:cxn>
                <a:cxn ang="0">
                  <a:pos x="637" y="369"/>
                </a:cxn>
                <a:cxn ang="0">
                  <a:pos x="596" y="386"/>
                </a:cxn>
                <a:cxn ang="0">
                  <a:pos x="540" y="399"/>
                </a:cxn>
                <a:cxn ang="0">
                  <a:pos x="503" y="401"/>
                </a:cxn>
                <a:cxn ang="0">
                  <a:pos x="464" y="397"/>
                </a:cxn>
                <a:cxn ang="0">
                  <a:pos x="433" y="388"/>
                </a:cxn>
                <a:cxn ang="0">
                  <a:pos x="408" y="378"/>
                </a:cxn>
                <a:cxn ang="0">
                  <a:pos x="363" y="351"/>
                </a:cxn>
                <a:cxn ang="0">
                  <a:pos x="337" y="331"/>
                </a:cxn>
                <a:cxn ang="0">
                  <a:pos x="312" y="307"/>
                </a:cxn>
                <a:cxn ang="0">
                  <a:pos x="269" y="259"/>
                </a:cxn>
                <a:cxn ang="0">
                  <a:pos x="206" y="175"/>
                </a:cxn>
                <a:cxn ang="0">
                  <a:pos x="137" y="80"/>
                </a:cxn>
                <a:cxn ang="0">
                  <a:pos x="101" y="43"/>
                </a:cxn>
                <a:cxn ang="0">
                  <a:pos x="90" y="33"/>
                </a:cxn>
                <a:cxn ang="0">
                  <a:pos x="78" y="25"/>
                </a:cxn>
                <a:cxn ang="0">
                  <a:pos x="57" y="15"/>
                </a:cxn>
                <a:cxn ang="0">
                  <a:pos x="23" y="10"/>
                </a:cxn>
                <a:cxn ang="0">
                  <a:pos x="34" y="5"/>
                </a:cxn>
                <a:cxn ang="0">
                  <a:pos x="59" y="11"/>
                </a:cxn>
                <a:cxn ang="0">
                  <a:pos x="70" y="15"/>
                </a:cxn>
                <a:cxn ang="0">
                  <a:pos x="81" y="21"/>
                </a:cxn>
                <a:cxn ang="0">
                  <a:pos x="94" y="29"/>
                </a:cxn>
                <a:cxn ang="0">
                  <a:pos x="117" y="50"/>
                </a:cxn>
                <a:cxn ang="0">
                  <a:pos x="163" y="108"/>
                </a:cxn>
                <a:cxn ang="0">
                  <a:pos x="250" y="230"/>
                </a:cxn>
                <a:cxn ang="0">
                  <a:pos x="296" y="283"/>
                </a:cxn>
                <a:cxn ang="0">
                  <a:pos x="325" y="313"/>
                </a:cxn>
                <a:cxn ang="0">
                  <a:pos x="372" y="351"/>
                </a:cxn>
                <a:cxn ang="0">
                  <a:pos x="410" y="374"/>
                </a:cxn>
                <a:cxn ang="0">
                  <a:pos x="440" y="386"/>
                </a:cxn>
                <a:cxn ang="0">
                  <a:pos x="486" y="394"/>
                </a:cxn>
                <a:cxn ang="0">
                  <a:pos x="544" y="394"/>
                </a:cxn>
                <a:cxn ang="0">
                  <a:pos x="600" y="379"/>
                </a:cxn>
                <a:cxn ang="0">
                  <a:pos x="677" y="343"/>
                </a:cxn>
                <a:cxn ang="0">
                  <a:pos x="750" y="293"/>
                </a:cxn>
                <a:cxn ang="0">
                  <a:pos x="865" y="194"/>
                </a:cxn>
                <a:cxn ang="0">
                  <a:pos x="981" y="89"/>
                </a:cxn>
                <a:cxn ang="0">
                  <a:pos x="1056" y="34"/>
                </a:cxn>
                <a:cxn ang="0">
                  <a:pos x="1115" y="4"/>
                </a:cxn>
              </a:cxnLst>
              <a:rect l="0" t="0" r="r" b="b"/>
              <a:pathLst>
                <a:path w="1153" h="401">
                  <a:moveTo>
                    <a:pt x="372" y="351"/>
                  </a:moveTo>
                  <a:lnTo>
                    <a:pt x="373" y="352"/>
                  </a:lnTo>
                  <a:lnTo>
                    <a:pt x="373" y="352"/>
                  </a:lnTo>
                  <a:lnTo>
                    <a:pt x="372" y="351"/>
                  </a:lnTo>
                  <a:close/>
                  <a:moveTo>
                    <a:pt x="290" y="284"/>
                  </a:moveTo>
                  <a:lnTo>
                    <a:pt x="292" y="286"/>
                  </a:lnTo>
                  <a:lnTo>
                    <a:pt x="290" y="284"/>
                  </a:lnTo>
                  <a:close/>
                  <a:moveTo>
                    <a:pt x="980" y="89"/>
                  </a:moveTo>
                  <a:lnTo>
                    <a:pt x="980" y="90"/>
                  </a:lnTo>
                  <a:lnTo>
                    <a:pt x="979" y="90"/>
                  </a:lnTo>
                  <a:lnTo>
                    <a:pt x="980" y="89"/>
                  </a:lnTo>
                  <a:close/>
                  <a:moveTo>
                    <a:pt x="129" y="63"/>
                  </a:moveTo>
                  <a:lnTo>
                    <a:pt x="140" y="77"/>
                  </a:lnTo>
                  <a:lnTo>
                    <a:pt x="130" y="64"/>
                  </a:lnTo>
                  <a:lnTo>
                    <a:pt x="129" y="63"/>
                  </a:lnTo>
                  <a:close/>
                  <a:moveTo>
                    <a:pt x="128" y="62"/>
                  </a:moveTo>
                  <a:lnTo>
                    <a:pt x="130" y="64"/>
                  </a:lnTo>
                  <a:lnTo>
                    <a:pt x="130" y="65"/>
                  </a:lnTo>
                  <a:lnTo>
                    <a:pt x="128" y="62"/>
                  </a:lnTo>
                  <a:close/>
                  <a:moveTo>
                    <a:pt x="1130" y="0"/>
                  </a:moveTo>
                  <a:lnTo>
                    <a:pt x="1140" y="0"/>
                  </a:lnTo>
                  <a:lnTo>
                    <a:pt x="1148" y="1"/>
                  </a:lnTo>
                  <a:lnTo>
                    <a:pt x="1153" y="2"/>
                  </a:lnTo>
                  <a:lnTo>
                    <a:pt x="1153" y="7"/>
                  </a:lnTo>
                  <a:lnTo>
                    <a:pt x="1147" y="5"/>
                  </a:lnTo>
                  <a:lnTo>
                    <a:pt x="1147" y="6"/>
                  </a:lnTo>
                  <a:lnTo>
                    <a:pt x="1139" y="5"/>
                  </a:lnTo>
                  <a:lnTo>
                    <a:pt x="1130" y="5"/>
                  </a:lnTo>
                  <a:lnTo>
                    <a:pt x="1130" y="5"/>
                  </a:lnTo>
                  <a:lnTo>
                    <a:pt x="1122" y="6"/>
                  </a:lnTo>
                  <a:lnTo>
                    <a:pt x="1116" y="9"/>
                  </a:lnTo>
                  <a:lnTo>
                    <a:pt x="1099" y="17"/>
                  </a:lnTo>
                  <a:lnTo>
                    <a:pt x="1079" y="27"/>
                  </a:lnTo>
                  <a:lnTo>
                    <a:pt x="1059" y="38"/>
                  </a:lnTo>
                  <a:lnTo>
                    <a:pt x="1042" y="49"/>
                  </a:lnTo>
                  <a:lnTo>
                    <a:pt x="1026" y="60"/>
                  </a:lnTo>
                  <a:lnTo>
                    <a:pt x="1009" y="73"/>
                  </a:lnTo>
                  <a:lnTo>
                    <a:pt x="984" y="93"/>
                  </a:lnTo>
                  <a:lnTo>
                    <a:pt x="968" y="107"/>
                  </a:lnTo>
                  <a:lnTo>
                    <a:pt x="926" y="145"/>
                  </a:lnTo>
                  <a:lnTo>
                    <a:pt x="868" y="198"/>
                  </a:lnTo>
                  <a:lnTo>
                    <a:pt x="868" y="197"/>
                  </a:lnTo>
                  <a:lnTo>
                    <a:pt x="835" y="229"/>
                  </a:lnTo>
                  <a:lnTo>
                    <a:pt x="831" y="233"/>
                  </a:lnTo>
                  <a:lnTo>
                    <a:pt x="835" y="229"/>
                  </a:lnTo>
                  <a:lnTo>
                    <a:pt x="810" y="250"/>
                  </a:lnTo>
                  <a:lnTo>
                    <a:pt x="778" y="278"/>
                  </a:lnTo>
                  <a:lnTo>
                    <a:pt x="753" y="297"/>
                  </a:lnTo>
                  <a:lnTo>
                    <a:pt x="740" y="306"/>
                  </a:lnTo>
                  <a:lnTo>
                    <a:pt x="717" y="323"/>
                  </a:lnTo>
                  <a:lnTo>
                    <a:pt x="695" y="337"/>
                  </a:lnTo>
                  <a:lnTo>
                    <a:pt x="701" y="333"/>
                  </a:lnTo>
                  <a:lnTo>
                    <a:pt x="694" y="337"/>
                  </a:lnTo>
                  <a:lnTo>
                    <a:pt x="679" y="347"/>
                  </a:lnTo>
                  <a:lnTo>
                    <a:pt x="658" y="358"/>
                  </a:lnTo>
                  <a:lnTo>
                    <a:pt x="637" y="369"/>
                  </a:lnTo>
                  <a:lnTo>
                    <a:pt x="621" y="375"/>
                  </a:lnTo>
                  <a:lnTo>
                    <a:pt x="602" y="383"/>
                  </a:lnTo>
                  <a:lnTo>
                    <a:pt x="596" y="386"/>
                  </a:lnTo>
                  <a:lnTo>
                    <a:pt x="596" y="386"/>
                  </a:lnTo>
                  <a:lnTo>
                    <a:pt x="578" y="391"/>
                  </a:lnTo>
                  <a:lnTo>
                    <a:pt x="555" y="396"/>
                  </a:lnTo>
                  <a:lnTo>
                    <a:pt x="544" y="398"/>
                  </a:lnTo>
                  <a:lnTo>
                    <a:pt x="540" y="399"/>
                  </a:lnTo>
                  <a:lnTo>
                    <a:pt x="544" y="399"/>
                  </a:lnTo>
                  <a:lnTo>
                    <a:pt x="532" y="401"/>
                  </a:lnTo>
                  <a:lnTo>
                    <a:pt x="527" y="401"/>
                  </a:lnTo>
                  <a:lnTo>
                    <a:pt x="503" y="401"/>
                  </a:lnTo>
                  <a:lnTo>
                    <a:pt x="486" y="399"/>
                  </a:lnTo>
                  <a:lnTo>
                    <a:pt x="480" y="399"/>
                  </a:lnTo>
                  <a:lnTo>
                    <a:pt x="463" y="397"/>
                  </a:lnTo>
                  <a:lnTo>
                    <a:pt x="464" y="397"/>
                  </a:lnTo>
                  <a:lnTo>
                    <a:pt x="462" y="396"/>
                  </a:lnTo>
                  <a:lnTo>
                    <a:pt x="454" y="394"/>
                  </a:lnTo>
                  <a:lnTo>
                    <a:pt x="438" y="390"/>
                  </a:lnTo>
                  <a:lnTo>
                    <a:pt x="433" y="388"/>
                  </a:lnTo>
                  <a:lnTo>
                    <a:pt x="432" y="388"/>
                  </a:lnTo>
                  <a:lnTo>
                    <a:pt x="415" y="380"/>
                  </a:lnTo>
                  <a:lnTo>
                    <a:pt x="409" y="378"/>
                  </a:lnTo>
                  <a:lnTo>
                    <a:pt x="408" y="378"/>
                  </a:lnTo>
                  <a:lnTo>
                    <a:pt x="392" y="369"/>
                  </a:lnTo>
                  <a:lnTo>
                    <a:pt x="382" y="364"/>
                  </a:lnTo>
                  <a:lnTo>
                    <a:pt x="369" y="355"/>
                  </a:lnTo>
                  <a:lnTo>
                    <a:pt x="363" y="351"/>
                  </a:lnTo>
                  <a:lnTo>
                    <a:pt x="361" y="349"/>
                  </a:lnTo>
                  <a:lnTo>
                    <a:pt x="362" y="351"/>
                  </a:lnTo>
                  <a:lnTo>
                    <a:pt x="345" y="337"/>
                  </a:lnTo>
                  <a:lnTo>
                    <a:pt x="337" y="331"/>
                  </a:lnTo>
                  <a:lnTo>
                    <a:pt x="339" y="332"/>
                  </a:lnTo>
                  <a:lnTo>
                    <a:pt x="337" y="330"/>
                  </a:lnTo>
                  <a:lnTo>
                    <a:pt x="322" y="316"/>
                  </a:lnTo>
                  <a:lnTo>
                    <a:pt x="312" y="307"/>
                  </a:lnTo>
                  <a:lnTo>
                    <a:pt x="299" y="293"/>
                  </a:lnTo>
                  <a:lnTo>
                    <a:pt x="292" y="286"/>
                  </a:lnTo>
                  <a:lnTo>
                    <a:pt x="275" y="267"/>
                  </a:lnTo>
                  <a:lnTo>
                    <a:pt x="269" y="259"/>
                  </a:lnTo>
                  <a:lnTo>
                    <a:pt x="252" y="239"/>
                  </a:lnTo>
                  <a:lnTo>
                    <a:pt x="247" y="233"/>
                  </a:lnTo>
                  <a:lnTo>
                    <a:pt x="229" y="207"/>
                  </a:lnTo>
                  <a:lnTo>
                    <a:pt x="206" y="175"/>
                  </a:lnTo>
                  <a:lnTo>
                    <a:pt x="183" y="143"/>
                  </a:lnTo>
                  <a:lnTo>
                    <a:pt x="160" y="111"/>
                  </a:lnTo>
                  <a:lnTo>
                    <a:pt x="149" y="95"/>
                  </a:lnTo>
                  <a:lnTo>
                    <a:pt x="137" y="80"/>
                  </a:lnTo>
                  <a:lnTo>
                    <a:pt x="126" y="66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1" y="43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90" y="33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79" y="25"/>
                  </a:lnTo>
                  <a:lnTo>
                    <a:pt x="78" y="25"/>
                  </a:lnTo>
                  <a:lnTo>
                    <a:pt x="77" y="25"/>
                  </a:lnTo>
                  <a:lnTo>
                    <a:pt x="68" y="19"/>
                  </a:lnTo>
                  <a:lnTo>
                    <a:pt x="67" y="19"/>
                  </a:lnTo>
                  <a:lnTo>
                    <a:pt x="57" y="15"/>
                  </a:lnTo>
                  <a:lnTo>
                    <a:pt x="46" y="11"/>
                  </a:lnTo>
                  <a:lnTo>
                    <a:pt x="46" y="12"/>
                  </a:lnTo>
                  <a:lnTo>
                    <a:pt x="34" y="10"/>
                  </a:lnTo>
                  <a:lnTo>
                    <a:pt x="23" y="10"/>
                  </a:lnTo>
                  <a:lnTo>
                    <a:pt x="0" y="10"/>
                  </a:lnTo>
                  <a:lnTo>
                    <a:pt x="0" y="5"/>
                  </a:lnTo>
                  <a:lnTo>
                    <a:pt x="23" y="5"/>
                  </a:lnTo>
                  <a:lnTo>
                    <a:pt x="34" y="5"/>
                  </a:lnTo>
                  <a:lnTo>
                    <a:pt x="35" y="5"/>
                  </a:lnTo>
                  <a:lnTo>
                    <a:pt x="47" y="7"/>
                  </a:lnTo>
                  <a:lnTo>
                    <a:pt x="58" y="10"/>
                  </a:lnTo>
                  <a:lnTo>
                    <a:pt x="59" y="11"/>
                  </a:lnTo>
                  <a:lnTo>
                    <a:pt x="58" y="10"/>
                  </a:lnTo>
                  <a:lnTo>
                    <a:pt x="69" y="14"/>
                  </a:lnTo>
                  <a:lnTo>
                    <a:pt x="70" y="15"/>
                  </a:lnTo>
                  <a:lnTo>
                    <a:pt x="70" y="15"/>
                  </a:lnTo>
                  <a:lnTo>
                    <a:pt x="70" y="15"/>
                  </a:lnTo>
                  <a:lnTo>
                    <a:pt x="80" y="21"/>
                  </a:lnTo>
                  <a:lnTo>
                    <a:pt x="80" y="20"/>
                  </a:lnTo>
                  <a:lnTo>
                    <a:pt x="81" y="21"/>
                  </a:lnTo>
                  <a:lnTo>
                    <a:pt x="82" y="21"/>
                  </a:lnTo>
                  <a:lnTo>
                    <a:pt x="92" y="28"/>
                  </a:lnTo>
                  <a:lnTo>
                    <a:pt x="93" y="28"/>
                  </a:lnTo>
                  <a:lnTo>
                    <a:pt x="94" y="29"/>
                  </a:lnTo>
                  <a:lnTo>
                    <a:pt x="104" y="38"/>
                  </a:lnTo>
                  <a:lnTo>
                    <a:pt x="105" y="39"/>
                  </a:lnTo>
                  <a:lnTo>
                    <a:pt x="105" y="39"/>
                  </a:lnTo>
                  <a:lnTo>
                    <a:pt x="117" y="50"/>
                  </a:lnTo>
                  <a:lnTo>
                    <a:pt x="129" y="63"/>
                  </a:lnTo>
                  <a:lnTo>
                    <a:pt x="130" y="65"/>
                  </a:lnTo>
                  <a:lnTo>
                    <a:pt x="152" y="93"/>
                  </a:lnTo>
                  <a:lnTo>
                    <a:pt x="163" y="108"/>
                  </a:lnTo>
                  <a:lnTo>
                    <a:pt x="186" y="140"/>
                  </a:lnTo>
                  <a:lnTo>
                    <a:pt x="209" y="173"/>
                  </a:lnTo>
                  <a:lnTo>
                    <a:pt x="232" y="205"/>
                  </a:lnTo>
                  <a:lnTo>
                    <a:pt x="250" y="230"/>
                  </a:lnTo>
                  <a:lnTo>
                    <a:pt x="255" y="235"/>
                  </a:lnTo>
                  <a:lnTo>
                    <a:pt x="272" y="256"/>
                  </a:lnTo>
                  <a:lnTo>
                    <a:pt x="279" y="263"/>
                  </a:lnTo>
                  <a:lnTo>
                    <a:pt x="296" y="283"/>
                  </a:lnTo>
                  <a:lnTo>
                    <a:pt x="295" y="283"/>
                  </a:lnTo>
                  <a:lnTo>
                    <a:pt x="302" y="290"/>
                  </a:lnTo>
                  <a:lnTo>
                    <a:pt x="316" y="304"/>
                  </a:lnTo>
                  <a:lnTo>
                    <a:pt x="325" y="313"/>
                  </a:lnTo>
                  <a:lnTo>
                    <a:pt x="340" y="327"/>
                  </a:lnTo>
                  <a:lnTo>
                    <a:pt x="349" y="334"/>
                  </a:lnTo>
                  <a:lnTo>
                    <a:pt x="366" y="347"/>
                  </a:lnTo>
                  <a:lnTo>
                    <a:pt x="372" y="351"/>
                  </a:lnTo>
                  <a:lnTo>
                    <a:pt x="373" y="352"/>
                  </a:lnTo>
                  <a:lnTo>
                    <a:pt x="385" y="360"/>
                  </a:lnTo>
                  <a:lnTo>
                    <a:pt x="395" y="365"/>
                  </a:lnTo>
                  <a:lnTo>
                    <a:pt x="410" y="374"/>
                  </a:lnTo>
                  <a:lnTo>
                    <a:pt x="417" y="376"/>
                  </a:lnTo>
                  <a:lnTo>
                    <a:pt x="418" y="376"/>
                  </a:lnTo>
                  <a:lnTo>
                    <a:pt x="434" y="384"/>
                  </a:lnTo>
                  <a:lnTo>
                    <a:pt x="440" y="386"/>
                  </a:lnTo>
                  <a:lnTo>
                    <a:pt x="455" y="390"/>
                  </a:lnTo>
                  <a:lnTo>
                    <a:pt x="463" y="392"/>
                  </a:lnTo>
                  <a:lnTo>
                    <a:pt x="481" y="394"/>
                  </a:lnTo>
                  <a:lnTo>
                    <a:pt x="486" y="394"/>
                  </a:lnTo>
                  <a:lnTo>
                    <a:pt x="504" y="396"/>
                  </a:lnTo>
                  <a:lnTo>
                    <a:pt x="526" y="396"/>
                  </a:lnTo>
                  <a:lnTo>
                    <a:pt x="532" y="396"/>
                  </a:lnTo>
                  <a:lnTo>
                    <a:pt x="544" y="394"/>
                  </a:lnTo>
                  <a:lnTo>
                    <a:pt x="554" y="392"/>
                  </a:lnTo>
                  <a:lnTo>
                    <a:pt x="577" y="386"/>
                  </a:lnTo>
                  <a:lnTo>
                    <a:pt x="595" y="381"/>
                  </a:lnTo>
                  <a:lnTo>
                    <a:pt x="600" y="379"/>
                  </a:lnTo>
                  <a:lnTo>
                    <a:pt x="619" y="371"/>
                  </a:lnTo>
                  <a:lnTo>
                    <a:pt x="635" y="364"/>
                  </a:lnTo>
                  <a:lnTo>
                    <a:pt x="655" y="354"/>
                  </a:lnTo>
                  <a:lnTo>
                    <a:pt x="677" y="343"/>
                  </a:lnTo>
                  <a:lnTo>
                    <a:pt x="692" y="334"/>
                  </a:lnTo>
                  <a:lnTo>
                    <a:pt x="715" y="319"/>
                  </a:lnTo>
                  <a:lnTo>
                    <a:pt x="738" y="302"/>
                  </a:lnTo>
                  <a:lnTo>
                    <a:pt x="750" y="293"/>
                  </a:lnTo>
                  <a:lnTo>
                    <a:pt x="774" y="274"/>
                  </a:lnTo>
                  <a:lnTo>
                    <a:pt x="807" y="246"/>
                  </a:lnTo>
                  <a:lnTo>
                    <a:pt x="831" y="225"/>
                  </a:lnTo>
                  <a:lnTo>
                    <a:pt x="865" y="194"/>
                  </a:lnTo>
                  <a:lnTo>
                    <a:pt x="923" y="141"/>
                  </a:lnTo>
                  <a:lnTo>
                    <a:pt x="965" y="103"/>
                  </a:lnTo>
                  <a:lnTo>
                    <a:pt x="980" y="90"/>
                  </a:lnTo>
                  <a:lnTo>
                    <a:pt x="981" y="89"/>
                  </a:lnTo>
                  <a:lnTo>
                    <a:pt x="1007" y="70"/>
                  </a:lnTo>
                  <a:lnTo>
                    <a:pt x="1024" y="56"/>
                  </a:lnTo>
                  <a:lnTo>
                    <a:pt x="1039" y="45"/>
                  </a:lnTo>
                  <a:lnTo>
                    <a:pt x="1056" y="34"/>
                  </a:lnTo>
                  <a:lnTo>
                    <a:pt x="1077" y="23"/>
                  </a:lnTo>
                  <a:lnTo>
                    <a:pt x="1097" y="13"/>
                  </a:lnTo>
                  <a:lnTo>
                    <a:pt x="1114" y="5"/>
                  </a:lnTo>
                  <a:lnTo>
                    <a:pt x="1115" y="4"/>
                  </a:lnTo>
                  <a:lnTo>
                    <a:pt x="1121" y="2"/>
                  </a:lnTo>
                  <a:lnTo>
                    <a:pt x="1122" y="2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38" name="Freeform 291"/>
            <p:cNvSpPr>
              <a:spLocks noEditPoints="1"/>
            </p:cNvSpPr>
            <p:nvPr/>
          </p:nvSpPr>
          <p:spPr bwMode="auto">
            <a:xfrm>
              <a:off x="4021137" y="5221288"/>
              <a:ext cx="1830388" cy="428625"/>
            </a:xfrm>
            <a:custGeom>
              <a:avLst/>
              <a:gdLst/>
              <a:ahLst/>
              <a:cxnLst>
                <a:cxn ang="0">
                  <a:pos x="1044" y="13"/>
                </a:cxn>
                <a:cxn ang="0">
                  <a:pos x="1011" y="7"/>
                </a:cxn>
                <a:cxn ang="0">
                  <a:pos x="991" y="0"/>
                </a:cxn>
                <a:cxn ang="0">
                  <a:pos x="1013" y="3"/>
                </a:cxn>
                <a:cxn ang="0">
                  <a:pos x="1037" y="9"/>
                </a:cxn>
                <a:cxn ang="0">
                  <a:pos x="1059" y="21"/>
                </a:cxn>
                <a:cxn ang="0">
                  <a:pos x="1094" y="47"/>
                </a:cxn>
                <a:cxn ang="0">
                  <a:pos x="1144" y="92"/>
                </a:cxn>
                <a:cxn ang="0">
                  <a:pos x="1116" y="71"/>
                </a:cxn>
                <a:cxn ang="0">
                  <a:pos x="1076" y="39"/>
                </a:cxn>
                <a:cxn ang="0">
                  <a:pos x="1035" y="14"/>
                </a:cxn>
                <a:cxn ang="0">
                  <a:pos x="1011" y="7"/>
                </a:cxn>
                <a:cxn ang="0">
                  <a:pos x="972" y="5"/>
                </a:cxn>
                <a:cxn ang="0">
                  <a:pos x="940" y="11"/>
                </a:cxn>
                <a:cxn ang="0">
                  <a:pos x="888" y="31"/>
                </a:cxn>
                <a:cxn ang="0">
                  <a:pos x="808" y="76"/>
                </a:cxn>
                <a:cxn ang="0">
                  <a:pos x="695" y="152"/>
                </a:cxn>
                <a:cxn ang="0">
                  <a:pos x="599" y="209"/>
                </a:cxn>
                <a:cxn ang="0">
                  <a:pos x="530" y="242"/>
                </a:cxn>
                <a:cxn ang="0">
                  <a:pos x="501" y="253"/>
                </a:cxn>
                <a:cxn ang="0">
                  <a:pos x="453" y="265"/>
                </a:cxn>
                <a:cxn ang="0">
                  <a:pos x="437" y="267"/>
                </a:cxn>
                <a:cxn ang="0">
                  <a:pos x="406" y="270"/>
                </a:cxn>
                <a:cxn ang="0">
                  <a:pos x="359" y="267"/>
                </a:cxn>
                <a:cxn ang="0">
                  <a:pos x="345" y="264"/>
                </a:cxn>
                <a:cxn ang="0">
                  <a:pos x="299" y="250"/>
                </a:cxn>
                <a:cxn ang="0">
                  <a:pos x="275" y="239"/>
                </a:cxn>
                <a:cxn ang="0">
                  <a:pos x="245" y="223"/>
                </a:cxn>
                <a:cxn ang="0">
                  <a:pos x="183" y="182"/>
                </a:cxn>
                <a:cxn ang="0">
                  <a:pos x="114" y="134"/>
                </a:cxn>
                <a:cxn ang="0">
                  <a:pos x="69" y="113"/>
                </a:cxn>
                <a:cxn ang="0">
                  <a:pos x="34" y="109"/>
                </a:cxn>
                <a:cxn ang="0">
                  <a:pos x="23" y="104"/>
                </a:cxn>
                <a:cxn ang="0">
                  <a:pos x="58" y="107"/>
                </a:cxn>
                <a:cxn ang="0">
                  <a:pos x="93" y="118"/>
                </a:cxn>
                <a:cxn ang="0">
                  <a:pos x="116" y="130"/>
                </a:cxn>
                <a:cxn ang="0">
                  <a:pos x="140" y="144"/>
                </a:cxn>
                <a:cxn ang="0">
                  <a:pos x="228" y="208"/>
                </a:cxn>
                <a:cxn ang="0">
                  <a:pos x="256" y="224"/>
                </a:cxn>
                <a:cxn ang="0">
                  <a:pos x="273" y="233"/>
                </a:cxn>
                <a:cxn ang="0">
                  <a:pos x="300" y="245"/>
                </a:cxn>
                <a:cxn ang="0">
                  <a:pos x="346" y="260"/>
                </a:cxn>
                <a:cxn ang="0">
                  <a:pos x="383" y="264"/>
                </a:cxn>
                <a:cxn ang="0">
                  <a:pos x="429" y="264"/>
                </a:cxn>
                <a:cxn ang="0">
                  <a:pos x="476" y="255"/>
                </a:cxn>
                <a:cxn ang="0">
                  <a:pos x="524" y="240"/>
                </a:cxn>
                <a:cxn ang="0">
                  <a:pos x="571" y="219"/>
                </a:cxn>
                <a:cxn ang="0">
                  <a:pos x="632" y="186"/>
                </a:cxn>
                <a:cxn ang="0">
                  <a:pos x="805" y="73"/>
                </a:cxn>
                <a:cxn ang="0">
                  <a:pos x="885" y="28"/>
                </a:cxn>
                <a:cxn ang="0">
                  <a:pos x="911" y="15"/>
                </a:cxn>
                <a:cxn ang="0">
                  <a:pos x="952" y="3"/>
                </a:cxn>
              </a:cxnLst>
              <a:rect l="0" t="0" r="r" b="b"/>
              <a:pathLst>
                <a:path w="1153" h="270">
                  <a:moveTo>
                    <a:pt x="573" y="223"/>
                  </a:moveTo>
                  <a:lnTo>
                    <a:pt x="563" y="228"/>
                  </a:lnTo>
                  <a:lnTo>
                    <a:pt x="573" y="223"/>
                  </a:lnTo>
                  <a:close/>
                  <a:moveTo>
                    <a:pt x="1044" y="13"/>
                  </a:moveTo>
                  <a:lnTo>
                    <a:pt x="1045" y="13"/>
                  </a:lnTo>
                  <a:lnTo>
                    <a:pt x="1044" y="13"/>
                  </a:lnTo>
                  <a:close/>
                  <a:moveTo>
                    <a:pt x="1008" y="7"/>
                  </a:moveTo>
                  <a:lnTo>
                    <a:pt x="1011" y="7"/>
                  </a:lnTo>
                  <a:lnTo>
                    <a:pt x="1012" y="7"/>
                  </a:lnTo>
                  <a:lnTo>
                    <a:pt x="1008" y="7"/>
                  </a:lnTo>
                  <a:close/>
                  <a:moveTo>
                    <a:pt x="972" y="0"/>
                  </a:moveTo>
                  <a:lnTo>
                    <a:pt x="991" y="0"/>
                  </a:lnTo>
                  <a:lnTo>
                    <a:pt x="1002" y="1"/>
                  </a:lnTo>
                  <a:lnTo>
                    <a:pt x="1001" y="0"/>
                  </a:lnTo>
                  <a:lnTo>
                    <a:pt x="1002" y="1"/>
                  </a:lnTo>
                  <a:lnTo>
                    <a:pt x="1013" y="3"/>
                  </a:lnTo>
                  <a:lnTo>
                    <a:pt x="1022" y="4"/>
                  </a:lnTo>
                  <a:lnTo>
                    <a:pt x="1022" y="4"/>
                  </a:lnTo>
                  <a:lnTo>
                    <a:pt x="1032" y="8"/>
                  </a:lnTo>
                  <a:lnTo>
                    <a:pt x="1037" y="9"/>
                  </a:lnTo>
                  <a:lnTo>
                    <a:pt x="1044" y="13"/>
                  </a:lnTo>
                  <a:lnTo>
                    <a:pt x="1045" y="14"/>
                  </a:lnTo>
                  <a:lnTo>
                    <a:pt x="1055" y="19"/>
                  </a:lnTo>
                  <a:lnTo>
                    <a:pt x="1059" y="21"/>
                  </a:lnTo>
                  <a:lnTo>
                    <a:pt x="1055" y="19"/>
                  </a:lnTo>
                  <a:lnTo>
                    <a:pt x="1066" y="26"/>
                  </a:lnTo>
                  <a:lnTo>
                    <a:pt x="1078" y="35"/>
                  </a:lnTo>
                  <a:lnTo>
                    <a:pt x="1094" y="47"/>
                  </a:lnTo>
                  <a:lnTo>
                    <a:pt x="1106" y="57"/>
                  </a:lnTo>
                  <a:lnTo>
                    <a:pt x="1119" y="68"/>
                  </a:lnTo>
                  <a:lnTo>
                    <a:pt x="1146" y="94"/>
                  </a:lnTo>
                  <a:lnTo>
                    <a:pt x="1144" y="92"/>
                  </a:lnTo>
                  <a:lnTo>
                    <a:pt x="1153" y="102"/>
                  </a:lnTo>
                  <a:lnTo>
                    <a:pt x="1149" y="105"/>
                  </a:lnTo>
                  <a:lnTo>
                    <a:pt x="1140" y="95"/>
                  </a:lnTo>
                  <a:lnTo>
                    <a:pt x="1116" y="71"/>
                  </a:lnTo>
                  <a:lnTo>
                    <a:pt x="1116" y="71"/>
                  </a:lnTo>
                  <a:lnTo>
                    <a:pt x="1103" y="60"/>
                  </a:lnTo>
                  <a:lnTo>
                    <a:pt x="1092" y="51"/>
                  </a:lnTo>
                  <a:lnTo>
                    <a:pt x="1076" y="39"/>
                  </a:lnTo>
                  <a:lnTo>
                    <a:pt x="1063" y="30"/>
                  </a:lnTo>
                  <a:lnTo>
                    <a:pt x="1053" y="23"/>
                  </a:lnTo>
                  <a:lnTo>
                    <a:pt x="1043" y="18"/>
                  </a:lnTo>
                  <a:lnTo>
                    <a:pt x="1035" y="14"/>
                  </a:lnTo>
                  <a:lnTo>
                    <a:pt x="1030" y="12"/>
                  </a:lnTo>
                  <a:lnTo>
                    <a:pt x="1021" y="9"/>
                  </a:lnTo>
                  <a:lnTo>
                    <a:pt x="1013" y="7"/>
                  </a:lnTo>
                  <a:lnTo>
                    <a:pt x="1011" y="7"/>
                  </a:lnTo>
                  <a:lnTo>
                    <a:pt x="1002" y="5"/>
                  </a:lnTo>
                  <a:lnTo>
                    <a:pt x="1002" y="6"/>
                  </a:lnTo>
                  <a:lnTo>
                    <a:pt x="991" y="5"/>
                  </a:lnTo>
                  <a:lnTo>
                    <a:pt x="972" y="5"/>
                  </a:lnTo>
                  <a:lnTo>
                    <a:pt x="972" y="4"/>
                  </a:lnTo>
                  <a:lnTo>
                    <a:pt x="963" y="6"/>
                  </a:lnTo>
                  <a:lnTo>
                    <a:pt x="952" y="8"/>
                  </a:lnTo>
                  <a:lnTo>
                    <a:pt x="940" y="11"/>
                  </a:lnTo>
                  <a:lnTo>
                    <a:pt x="922" y="17"/>
                  </a:lnTo>
                  <a:lnTo>
                    <a:pt x="913" y="20"/>
                  </a:lnTo>
                  <a:lnTo>
                    <a:pt x="900" y="25"/>
                  </a:lnTo>
                  <a:lnTo>
                    <a:pt x="888" y="31"/>
                  </a:lnTo>
                  <a:lnTo>
                    <a:pt x="865" y="42"/>
                  </a:lnTo>
                  <a:lnTo>
                    <a:pt x="854" y="48"/>
                  </a:lnTo>
                  <a:lnTo>
                    <a:pt x="838" y="57"/>
                  </a:lnTo>
                  <a:lnTo>
                    <a:pt x="808" y="76"/>
                  </a:lnTo>
                  <a:lnTo>
                    <a:pt x="795" y="85"/>
                  </a:lnTo>
                  <a:lnTo>
                    <a:pt x="728" y="130"/>
                  </a:lnTo>
                  <a:lnTo>
                    <a:pt x="693" y="154"/>
                  </a:lnTo>
                  <a:lnTo>
                    <a:pt x="695" y="152"/>
                  </a:lnTo>
                  <a:lnTo>
                    <a:pt x="692" y="154"/>
                  </a:lnTo>
                  <a:lnTo>
                    <a:pt x="635" y="189"/>
                  </a:lnTo>
                  <a:lnTo>
                    <a:pt x="623" y="197"/>
                  </a:lnTo>
                  <a:lnTo>
                    <a:pt x="599" y="209"/>
                  </a:lnTo>
                  <a:lnTo>
                    <a:pt x="576" y="221"/>
                  </a:lnTo>
                  <a:lnTo>
                    <a:pt x="573" y="223"/>
                  </a:lnTo>
                  <a:lnTo>
                    <a:pt x="553" y="232"/>
                  </a:lnTo>
                  <a:lnTo>
                    <a:pt x="530" y="242"/>
                  </a:lnTo>
                  <a:lnTo>
                    <a:pt x="526" y="244"/>
                  </a:lnTo>
                  <a:lnTo>
                    <a:pt x="507" y="251"/>
                  </a:lnTo>
                  <a:lnTo>
                    <a:pt x="502" y="253"/>
                  </a:lnTo>
                  <a:lnTo>
                    <a:pt x="501" y="253"/>
                  </a:lnTo>
                  <a:lnTo>
                    <a:pt x="484" y="258"/>
                  </a:lnTo>
                  <a:lnTo>
                    <a:pt x="477" y="260"/>
                  </a:lnTo>
                  <a:lnTo>
                    <a:pt x="460" y="264"/>
                  </a:lnTo>
                  <a:lnTo>
                    <a:pt x="453" y="265"/>
                  </a:lnTo>
                  <a:lnTo>
                    <a:pt x="450" y="266"/>
                  </a:lnTo>
                  <a:lnTo>
                    <a:pt x="453" y="266"/>
                  </a:lnTo>
                  <a:lnTo>
                    <a:pt x="437" y="268"/>
                  </a:lnTo>
                  <a:lnTo>
                    <a:pt x="437" y="267"/>
                  </a:lnTo>
                  <a:lnTo>
                    <a:pt x="437" y="268"/>
                  </a:lnTo>
                  <a:lnTo>
                    <a:pt x="429" y="268"/>
                  </a:lnTo>
                  <a:lnTo>
                    <a:pt x="414" y="269"/>
                  </a:lnTo>
                  <a:lnTo>
                    <a:pt x="406" y="270"/>
                  </a:lnTo>
                  <a:lnTo>
                    <a:pt x="391" y="270"/>
                  </a:lnTo>
                  <a:lnTo>
                    <a:pt x="382" y="269"/>
                  </a:lnTo>
                  <a:lnTo>
                    <a:pt x="368" y="267"/>
                  </a:lnTo>
                  <a:lnTo>
                    <a:pt x="359" y="267"/>
                  </a:lnTo>
                  <a:lnTo>
                    <a:pt x="361" y="267"/>
                  </a:lnTo>
                  <a:lnTo>
                    <a:pt x="359" y="266"/>
                  </a:lnTo>
                  <a:lnTo>
                    <a:pt x="345" y="264"/>
                  </a:lnTo>
                  <a:lnTo>
                    <a:pt x="345" y="264"/>
                  </a:lnTo>
                  <a:lnTo>
                    <a:pt x="335" y="262"/>
                  </a:lnTo>
                  <a:lnTo>
                    <a:pt x="322" y="258"/>
                  </a:lnTo>
                  <a:lnTo>
                    <a:pt x="312" y="255"/>
                  </a:lnTo>
                  <a:lnTo>
                    <a:pt x="299" y="250"/>
                  </a:lnTo>
                  <a:lnTo>
                    <a:pt x="289" y="246"/>
                  </a:lnTo>
                  <a:lnTo>
                    <a:pt x="291" y="247"/>
                  </a:lnTo>
                  <a:lnTo>
                    <a:pt x="289" y="246"/>
                  </a:lnTo>
                  <a:lnTo>
                    <a:pt x="275" y="239"/>
                  </a:lnTo>
                  <a:lnTo>
                    <a:pt x="267" y="236"/>
                  </a:lnTo>
                  <a:lnTo>
                    <a:pt x="266" y="236"/>
                  </a:lnTo>
                  <a:lnTo>
                    <a:pt x="252" y="227"/>
                  </a:lnTo>
                  <a:lnTo>
                    <a:pt x="245" y="223"/>
                  </a:lnTo>
                  <a:lnTo>
                    <a:pt x="229" y="214"/>
                  </a:lnTo>
                  <a:lnTo>
                    <a:pt x="225" y="211"/>
                  </a:lnTo>
                  <a:lnTo>
                    <a:pt x="206" y="198"/>
                  </a:lnTo>
                  <a:lnTo>
                    <a:pt x="183" y="182"/>
                  </a:lnTo>
                  <a:lnTo>
                    <a:pt x="160" y="164"/>
                  </a:lnTo>
                  <a:lnTo>
                    <a:pt x="137" y="148"/>
                  </a:lnTo>
                  <a:lnTo>
                    <a:pt x="128" y="143"/>
                  </a:lnTo>
                  <a:lnTo>
                    <a:pt x="114" y="134"/>
                  </a:lnTo>
                  <a:lnTo>
                    <a:pt x="102" y="127"/>
                  </a:lnTo>
                  <a:lnTo>
                    <a:pt x="91" y="122"/>
                  </a:lnTo>
                  <a:lnTo>
                    <a:pt x="80" y="117"/>
                  </a:lnTo>
                  <a:lnTo>
                    <a:pt x="69" y="113"/>
                  </a:lnTo>
                  <a:lnTo>
                    <a:pt x="57" y="111"/>
                  </a:lnTo>
                  <a:lnTo>
                    <a:pt x="57" y="112"/>
                  </a:lnTo>
                  <a:lnTo>
                    <a:pt x="46" y="110"/>
                  </a:lnTo>
                  <a:lnTo>
                    <a:pt x="34" y="109"/>
                  </a:lnTo>
                  <a:lnTo>
                    <a:pt x="23" y="109"/>
                  </a:lnTo>
                  <a:lnTo>
                    <a:pt x="0" y="109"/>
                  </a:lnTo>
                  <a:lnTo>
                    <a:pt x="0" y="104"/>
                  </a:lnTo>
                  <a:lnTo>
                    <a:pt x="23" y="104"/>
                  </a:lnTo>
                  <a:lnTo>
                    <a:pt x="34" y="104"/>
                  </a:lnTo>
                  <a:lnTo>
                    <a:pt x="46" y="105"/>
                  </a:lnTo>
                  <a:lnTo>
                    <a:pt x="47" y="105"/>
                  </a:lnTo>
                  <a:lnTo>
                    <a:pt x="58" y="107"/>
                  </a:lnTo>
                  <a:lnTo>
                    <a:pt x="70" y="109"/>
                  </a:lnTo>
                  <a:lnTo>
                    <a:pt x="70" y="109"/>
                  </a:lnTo>
                  <a:lnTo>
                    <a:pt x="81" y="113"/>
                  </a:lnTo>
                  <a:lnTo>
                    <a:pt x="93" y="118"/>
                  </a:lnTo>
                  <a:lnTo>
                    <a:pt x="92" y="117"/>
                  </a:lnTo>
                  <a:lnTo>
                    <a:pt x="93" y="118"/>
                  </a:lnTo>
                  <a:lnTo>
                    <a:pt x="104" y="124"/>
                  </a:lnTo>
                  <a:lnTo>
                    <a:pt x="116" y="130"/>
                  </a:lnTo>
                  <a:lnTo>
                    <a:pt x="118" y="131"/>
                  </a:lnTo>
                  <a:lnTo>
                    <a:pt x="117" y="130"/>
                  </a:lnTo>
                  <a:lnTo>
                    <a:pt x="131" y="139"/>
                  </a:lnTo>
                  <a:lnTo>
                    <a:pt x="140" y="144"/>
                  </a:lnTo>
                  <a:lnTo>
                    <a:pt x="163" y="160"/>
                  </a:lnTo>
                  <a:lnTo>
                    <a:pt x="186" y="178"/>
                  </a:lnTo>
                  <a:lnTo>
                    <a:pt x="209" y="194"/>
                  </a:lnTo>
                  <a:lnTo>
                    <a:pt x="228" y="208"/>
                  </a:lnTo>
                  <a:lnTo>
                    <a:pt x="231" y="210"/>
                  </a:lnTo>
                  <a:lnTo>
                    <a:pt x="247" y="219"/>
                  </a:lnTo>
                  <a:lnTo>
                    <a:pt x="254" y="223"/>
                  </a:lnTo>
                  <a:lnTo>
                    <a:pt x="256" y="224"/>
                  </a:lnTo>
                  <a:lnTo>
                    <a:pt x="255" y="223"/>
                  </a:lnTo>
                  <a:lnTo>
                    <a:pt x="269" y="231"/>
                  </a:lnTo>
                  <a:lnTo>
                    <a:pt x="277" y="235"/>
                  </a:lnTo>
                  <a:lnTo>
                    <a:pt x="273" y="233"/>
                  </a:lnTo>
                  <a:lnTo>
                    <a:pt x="277" y="236"/>
                  </a:lnTo>
                  <a:lnTo>
                    <a:pt x="291" y="242"/>
                  </a:lnTo>
                  <a:lnTo>
                    <a:pt x="291" y="242"/>
                  </a:lnTo>
                  <a:lnTo>
                    <a:pt x="300" y="245"/>
                  </a:lnTo>
                  <a:lnTo>
                    <a:pt x="314" y="250"/>
                  </a:lnTo>
                  <a:lnTo>
                    <a:pt x="323" y="254"/>
                  </a:lnTo>
                  <a:lnTo>
                    <a:pt x="336" y="257"/>
                  </a:lnTo>
                  <a:lnTo>
                    <a:pt x="346" y="260"/>
                  </a:lnTo>
                  <a:lnTo>
                    <a:pt x="360" y="262"/>
                  </a:lnTo>
                  <a:lnTo>
                    <a:pt x="368" y="262"/>
                  </a:lnTo>
                  <a:lnTo>
                    <a:pt x="369" y="262"/>
                  </a:lnTo>
                  <a:lnTo>
                    <a:pt x="383" y="264"/>
                  </a:lnTo>
                  <a:lnTo>
                    <a:pt x="391" y="265"/>
                  </a:lnTo>
                  <a:lnTo>
                    <a:pt x="406" y="265"/>
                  </a:lnTo>
                  <a:lnTo>
                    <a:pt x="414" y="264"/>
                  </a:lnTo>
                  <a:lnTo>
                    <a:pt x="429" y="264"/>
                  </a:lnTo>
                  <a:lnTo>
                    <a:pt x="437" y="263"/>
                  </a:lnTo>
                  <a:lnTo>
                    <a:pt x="452" y="261"/>
                  </a:lnTo>
                  <a:lnTo>
                    <a:pt x="459" y="259"/>
                  </a:lnTo>
                  <a:lnTo>
                    <a:pt x="476" y="255"/>
                  </a:lnTo>
                  <a:lnTo>
                    <a:pt x="483" y="254"/>
                  </a:lnTo>
                  <a:lnTo>
                    <a:pt x="500" y="249"/>
                  </a:lnTo>
                  <a:lnTo>
                    <a:pt x="506" y="247"/>
                  </a:lnTo>
                  <a:lnTo>
                    <a:pt x="524" y="240"/>
                  </a:lnTo>
                  <a:lnTo>
                    <a:pt x="529" y="238"/>
                  </a:lnTo>
                  <a:lnTo>
                    <a:pt x="551" y="228"/>
                  </a:lnTo>
                  <a:lnTo>
                    <a:pt x="571" y="219"/>
                  </a:lnTo>
                  <a:lnTo>
                    <a:pt x="571" y="219"/>
                  </a:lnTo>
                  <a:lnTo>
                    <a:pt x="574" y="217"/>
                  </a:lnTo>
                  <a:lnTo>
                    <a:pt x="597" y="205"/>
                  </a:lnTo>
                  <a:lnTo>
                    <a:pt x="620" y="193"/>
                  </a:lnTo>
                  <a:lnTo>
                    <a:pt x="632" y="186"/>
                  </a:lnTo>
                  <a:lnTo>
                    <a:pt x="690" y="150"/>
                  </a:lnTo>
                  <a:lnTo>
                    <a:pt x="725" y="126"/>
                  </a:lnTo>
                  <a:lnTo>
                    <a:pt x="792" y="81"/>
                  </a:lnTo>
                  <a:lnTo>
                    <a:pt x="805" y="73"/>
                  </a:lnTo>
                  <a:lnTo>
                    <a:pt x="835" y="53"/>
                  </a:lnTo>
                  <a:lnTo>
                    <a:pt x="852" y="44"/>
                  </a:lnTo>
                  <a:lnTo>
                    <a:pt x="862" y="39"/>
                  </a:lnTo>
                  <a:lnTo>
                    <a:pt x="885" y="28"/>
                  </a:lnTo>
                  <a:lnTo>
                    <a:pt x="898" y="21"/>
                  </a:lnTo>
                  <a:lnTo>
                    <a:pt x="899" y="20"/>
                  </a:lnTo>
                  <a:lnTo>
                    <a:pt x="899" y="20"/>
                  </a:lnTo>
                  <a:lnTo>
                    <a:pt x="911" y="15"/>
                  </a:lnTo>
                  <a:lnTo>
                    <a:pt x="921" y="12"/>
                  </a:lnTo>
                  <a:lnTo>
                    <a:pt x="939" y="7"/>
                  </a:lnTo>
                  <a:lnTo>
                    <a:pt x="951" y="3"/>
                  </a:lnTo>
                  <a:lnTo>
                    <a:pt x="952" y="3"/>
                  </a:lnTo>
                  <a:lnTo>
                    <a:pt x="962" y="2"/>
                  </a:lnTo>
                  <a:lnTo>
                    <a:pt x="972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39" name="Freeform 292"/>
            <p:cNvSpPr>
              <a:spLocks noEditPoints="1"/>
            </p:cNvSpPr>
            <p:nvPr/>
          </p:nvSpPr>
          <p:spPr bwMode="auto">
            <a:xfrm>
              <a:off x="4021137" y="5386388"/>
              <a:ext cx="1830388" cy="457200"/>
            </a:xfrm>
            <a:custGeom>
              <a:avLst/>
              <a:gdLst/>
              <a:ahLst/>
              <a:cxnLst>
                <a:cxn ang="0">
                  <a:pos x="437" y="226"/>
                </a:cxn>
                <a:cxn ang="0">
                  <a:pos x="35" y="0"/>
                </a:cxn>
                <a:cxn ang="0">
                  <a:pos x="58" y="2"/>
                </a:cxn>
                <a:cxn ang="0">
                  <a:pos x="93" y="10"/>
                </a:cxn>
                <a:cxn ang="0">
                  <a:pos x="117" y="20"/>
                </a:cxn>
                <a:cxn ang="0">
                  <a:pos x="131" y="27"/>
                </a:cxn>
                <a:cxn ang="0">
                  <a:pos x="163" y="45"/>
                </a:cxn>
                <a:cxn ang="0">
                  <a:pos x="187" y="61"/>
                </a:cxn>
                <a:cxn ang="0">
                  <a:pos x="279" y="128"/>
                </a:cxn>
                <a:cxn ang="0">
                  <a:pos x="348" y="173"/>
                </a:cxn>
                <a:cxn ang="0">
                  <a:pos x="416" y="212"/>
                </a:cxn>
                <a:cxn ang="0">
                  <a:pos x="462" y="232"/>
                </a:cxn>
                <a:cxn ang="0">
                  <a:pos x="530" y="257"/>
                </a:cxn>
                <a:cxn ang="0">
                  <a:pos x="599" y="274"/>
                </a:cxn>
                <a:cxn ang="0">
                  <a:pos x="656" y="281"/>
                </a:cxn>
                <a:cxn ang="0">
                  <a:pos x="712" y="284"/>
                </a:cxn>
                <a:cxn ang="0">
                  <a:pos x="769" y="279"/>
                </a:cxn>
                <a:cxn ang="0">
                  <a:pos x="825" y="268"/>
                </a:cxn>
                <a:cxn ang="0">
                  <a:pos x="863" y="256"/>
                </a:cxn>
                <a:cxn ang="0">
                  <a:pos x="911" y="234"/>
                </a:cxn>
                <a:cxn ang="0">
                  <a:pos x="951" y="210"/>
                </a:cxn>
                <a:cxn ang="0">
                  <a:pos x="992" y="178"/>
                </a:cxn>
                <a:cxn ang="0">
                  <a:pos x="1045" y="125"/>
                </a:cxn>
                <a:cxn ang="0">
                  <a:pos x="1093" y="67"/>
                </a:cxn>
                <a:cxn ang="0">
                  <a:pos x="1153" y="5"/>
                </a:cxn>
                <a:cxn ang="0">
                  <a:pos x="1096" y="71"/>
                </a:cxn>
                <a:cxn ang="0">
                  <a:pos x="1064" y="111"/>
                </a:cxn>
                <a:cxn ang="0">
                  <a:pos x="1049" y="129"/>
                </a:cxn>
                <a:cxn ang="0">
                  <a:pos x="1009" y="170"/>
                </a:cxn>
                <a:cxn ang="0">
                  <a:pos x="981" y="194"/>
                </a:cxn>
                <a:cxn ang="0">
                  <a:pos x="939" y="223"/>
                </a:cxn>
                <a:cxn ang="0">
                  <a:pos x="923" y="233"/>
                </a:cxn>
                <a:cxn ang="0">
                  <a:pos x="884" y="253"/>
                </a:cxn>
                <a:cxn ang="0">
                  <a:pos x="843" y="268"/>
                </a:cxn>
                <a:cxn ang="0">
                  <a:pos x="826" y="273"/>
                </a:cxn>
                <a:cxn ang="0">
                  <a:pos x="782" y="282"/>
                </a:cxn>
                <a:cxn ang="0">
                  <a:pos x="750" y="286"/>
                </a:cxn>
                <a:cxn ang="0">
                  <a:pos x="712" y="288"/>
                </a:cxn>
                <a:cxn ang="0">
                  <a:pos x="655" y="286"/>
                </a:cxn>
                <a:cxn ang="0">
                  <a:pos x="628" y="283"/>
                </a:cxn>
                <a:cxn ang="0">
                  <a:pos x="598" y="278"/>
                </a:cxn>
                <a:cxn ang="0">
                  <a:pos x="529" y="261"/>
                </a:cxn>
                <a:cxn ang="0">
                  <a:pos x="460" y="236"/>
                </a:cxn>
                <a:cxn ang="0">
                  <a:pos x="414" y="215"/>
                </a:cxn>
                <a:cxn ang="0">
                  <a:pos x="345" y="177"/>
                </a:cxn>
                <a:cxn ang="0">
                  <a:pos x="276" y="132"/>
                </a:cxn>
                <a:cxn ang="0">
                  <a:pos x="184" y="65"/>
                </a:cxn>
                <a:cxn ang="0">
                  <a:pos x="138" y="36"/>
                </a:cxn>
                <a:cxn ang="0">
                  <a:pos x="103" y="19"/>
                </a:cxn>
                <a:cxn ang="0">
                  <a:pos x="69" y="9"/>
                </a:cxn>
                <a:cxn ang="0">
                  <a:pos x="47" y="5"/>
                </a:cxn>
                <a:cxn ang="0">
                  <a:pos x="0" y="0"/>
                </a:cxn>
              </a:cxnLst>
              <a:rect l="0" t="0" r="r" b="b"/>
              <a:pathLst>
                <a:path w="1153" h="288">
                  <a:moveTo>
                    <a:pt x="426" y="221"/>
                  </a:moveTo>
                  <a:lnTo>
                    <a:pt x="430" y="223"/>
                  </a:lnTo>
                  <a:lnTo>
                    <a:pt x="437" y="226"/>
                  </a:lnTo>
                  <a:lnTo>
                    <a:pt x="426" y="221"/>
                  </a:lnTo>
                  <a:close/>
                  <a:moveTo>
                    <a:pt x="0" y="0"/>
                  </a:moveTo>
                  <a:lnTo>
                    <a:pt x="35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58" y="2"/>
                  </a:lnTo>
                  <a:lnTo>
                    <a:pt x="70" y="4"/>
                  </a:lnTo>
                  <a:lnTo>
                    <a:pt x="81" y="6"/>
                  </a:lnTo>
                  <a:lnTo>
                    <a:pt x="93" y="10"/>
                  </a:lnTo>
                  <a:lnTo>
                    <a:pt x="94" y="10"/>
                  </a:lnTo>
                  <a:lnTo>
                    <a:pt x="105" y="15"/>
                  </a:lnTo>
                  <a:lnTo>
                    <a:pt x="117" y="20"/>
                  </a:lnTo>
                  <a:lnTo>
                    <a:pt x="115" y="19"/>
                  </a:lnTo>
                  <a:lnTo>
                    <a:pt x="117" y="20"/>
                  </a:lnTo>
                  <a:lnTo>
                    <a:pt x="131" y="27"/>
                  </a:lnTo>
                  <a:lnTo>
                    <a:pt x="140" y="32"/>
                  </a:lnTo>
                  <a:lnTo>
                    <a:pt x="157" y="42"/>
                  </a:lnTo>
                  <a:lnTo>
                    <a:pt x="163" y="45"/>
                  </a:lnTo>
                  <a:lnTo>
                    <a:pt x="166" y="46"/>
                  </a:lnTo>
                  <a:lnTo>
                    <a:pt x="164" y="45"/>
                  </a:lnTo>
                  <a:lnTo>
                    <a:pt x="187" y="61"/>
                  </a:lnTo>
                  <a:lnTo>
                    <a:pt x="210" y="78"/>
                  </a:lnTo>
                  <a:lnTo>
                    <a:pt x="233" y="94"/>
                  </a:lnTo>
                  <a:lnTo>
                    <a:pt x="279" y="128"/>
                  </a:lnTo>
                  <a:lnTo>
                    <a:pt x="302" y="144"/>
                  </a:lnTo>
                  <a:lnTo>
                    <a:pt x="325" y="159"/>
                  </a:lnTo>
                  <a:lnTo>
                    <a:pt x="348" y="173"/>
                  </a:lnTo>
                  <a:lnTo>
                    <a:pt x="370" y="187"/>
                  </a:lnTo>
                  <a:lnTo>
                    <a:pt x="393" y="200"/>
                  </a:lnTo>
                  <a:lnTo>
                    <a:pt x="416" y="212"/>
                  </a:lnTo>
                  <a:lnTo>
                    <a:pt x="416" y="211"/>
                  </a:lnTo>
                  <a:lnTo>
                    <a:pt x="439" y="222"/>
                  </a:lnTo>
                  <a:lnTo>
                    <a:pt x="462" y="232"/>
                  </a:lnTo>
                  <a:lnTo>
                    <a:pt x="485" y="241"/>
                  </a:lnTo>
                  <a:lnTo>
                    <a:pt x="508" y="250"/>
                  </a:lnTo>
                  <a:lnTo>
                    <a:pt x="530" y="257"/>
                  </a:lnTo>
                  <a:lnTo>
                    <a:pt x="553" y="263"/>
                  </a:lnTo>
                  <a:lnTo>
                    <a:pt x="576" y="269"/>
                  </a:lnTo>
                  <a:lnTo>
                    <a:pt x="599" y="274"/>
                  </a:lnTo>
                  <a:lnTo>
                    <a:pt x="622" y="278"/>
                  </a:lnTo>
                  <a:lnTo>
                    <a:pt x="635" y="279"/>
                  </a:lnTo>
                  <a:lnTo>
                    <a:pt x="656" y="281"/>
                  </a:lnTo>
                  <a:lnTo>
                    <a:pt x="676" y="283"/>
                  </a:lnTo>
                  <a:lnTo>
                    <a:pt x="691" y="284"/>
                  </a:lnTo>
                  <a:lnTo>
                    <a:pt x="712" y="284"/>
                  </a:lnTo>
                  <a:lnTo>
                    <a:pt x="731" y="283"/>
                  </a:lnTo>
                  <a:lnTo>
                    <a:pt x="749" y="281"/>
                  </a:lnTo>
                  <a:lnTo>
                    <a:pt x="769" y="279"/>
                  </a:lnTo>
                  <a:lnTo>
                    <a:pt x="786" y="277"/>
                  </a:lnTo>
                  <a:lnTo>
                    <a:pt x="806" y="273"/>
                  </a:lnTo>
                  <a:lnTo>
                    <a:pt x="825" y="268"/>
                  </a:lnTo>
                  <a:lnTo>
                    <a:pt x="842" y="263"/>
                  </a:lnTo>
                  <a:lnTo>
                    <a:pt x="858" y="258"/>
                  </a:lnTo>
                  <a:lnTo>
                    <a:pt x="863" y="256"/>
                  </a:lnTo>
                  <a:lnTo>
                    <a:pt x="882" y="248"/>
                  </a:lnTo>
                  <a:lnTo>
                    <a:pt x="898" y="241"/>
                  </a:lnTo>
                  <a:lnTo>
                    <a:pt x="911" y="234"/>
                  </a:lnTo>
                  <a:lnTo>
                    <a:pt x="921" y="229"/>
                  </a:lnTo>
                  <a:lnTo>
                    <a:pt x="936" y="219"/>
                  </a:lnTo>
                  <a:lnTo>
                    <a:pt x="951" y="210"/>
                  </a:lnTo>
                  <a:lnTo>
                    <a:pt x="964" y="201"/>
                  </a:lnTo>
                  <a:lnTo>
                    <a:pt x="978" y="190"/>
                  </a:lnTo>
                  <a:lnTo>
                    <a:pt x="992" y="178"/>
                  </a:lnTo>
                  <a:lnTo>
                    <a:pt x="1007" y="165"/>
                  </a:lnTo>
                  <a:lnTo>
                    <a:pt x="1036" y="136"/>
                  </a:lnTo>
                  <a:lnTo>
                    <a:pt x="1045" y="125"/>
                  </a:lnTo>
                  <a:lnTo>
                    <a:pt x="1060" y="108"/>
                  </a:lnTo>
                  <a:lnTo>
                    <a:pt x="1086" y="76"/>
                  </a:lnTo>
                  <a:lnTo>
                    <a:pt x="1093" y="67"/>
                  </a:lnTo>
                  <a:lnTo>
                    <a:pt x="1141" y="14"/>
                  </a:lnTo>
                  <a:lnTo>
                    <a:pt x="1152" y="3"/>
                  </a:lnTo>
                  <a:lnTo>
                    <a:pt x="1153" y="5"/>
                  </a:lnTo>
                  <a:lnTo>
                    <a:pt x="1153" y="8"/>
                  </a:lnTo>
                  <a:lnTo>
                    <a:pt x="1145" y="17"/>
                  </a:lnTo>
                  <a:lnTo>
                    <a:pt x="1096" y="71"/>
                  </a:lnTo>
                  <a:lnTo>
                    <a:pt x="1097" y="71"/>
                  </a:lnTo>
                  <a:lnTo>
                    <a:pt x="1090" y="79"/>
                  </a:lnTo>
                  <a:lnTo>
                    <a:pt x="1064" y="111"/>
                  </a:lnTo>
                  <a:lnTo>
                    <a:pt x="1067" y="107"/>
                  </a:lnTo>
                  <a:lnTo>
                    <a:pt x="1048" y="129"/>
                  </a:lnTo>
                  <a:lnTo>
                    <a:pt x="1049" y="129"/>
                  </a:lnTo>
                  <a:lnTo>
                    <a:pt x="1039" y="140"/>
                  </a:lnTo>
                  <a:lnTo>
                    <a:pt x="1041" y="138"/>
                  </a:lnTo>
                  <a:lnTo>
                    <a:pt x="1009" y="170"/>
                  </a:lnTo>
                  <a:lnTo>
                    <a:pt x="1010" y="169"/>
                  </a:lnTo>
                  <a:lnTo>
                    <a:pt x="995" y="181"/>
                  </a:lnTo>
                  <a:lnTo>
                    <a:pt x="981" y="194"/>
                  </a:lnTo>
                  <a:lnTo>
                    <a:pt x="967" y="205"/>
                  </a:lnTo>
                  <a:lnTo>
                    <a:pt x="953" y="214"/>
                  </a:lnTo>
                  <a:lnTo>
                    <a:pt x="939" y="223"/>
                  </a:lnTo>
                  <a:lnTo>
                    <a:pt x="941" y="222"/>
                  </a:lnTo>
                  <a:lnTo>
                    <a:pt x="939" y="223"/>
                  </a:lnTo>
                  <a:lnTo>
                    <a:pt x="923" y="233"/>
                  </a:lnTo>
                  <a:lnTo>
                    <a:pt x="913" y="237"/>
                  </a:lnTo>
                  <a:lnTo>
                    <a:pt x="899" y="246"/>
                  </a:lnTo>
                  <a:lnTo>
                    <a:pt x="884" y="253"/>
                  </a:lnTo>
                  <a:lnTo>
                    <a:pt x="865" y="260"/>
                  </a:lnTo>
                  <a:lnTo>
                    <a:pt x="859" y="262"/>
                  </a:lnTo>
                  <a:lnTo>
                    <a:pt x="843" y="268"/>
                  </a:lnTo>
                  <a:lnTo>
                    <a:pt x="844" y="267"/>
                  </a:lnTo>
                  <a:lnTo>
                    <a:pt x="843" y="268"/>
                  </a:lnTo>
                  <a:lnTo>
                    <a:pt x="826" y="273"/>
                  </a:lnTo>
                  <a:lnTo>
                    <a:pt x="807" y="278"/>
                  </a:lnTo>
                  <a:lnTo>
                    <a:pt x="787" y="281"/>
                  </a:lnTo>
                  <a:lnTo>
                    <a:pt x="782" y="282"/>
                  </a:lnTo>
                  <a:lnTo>
                    <a:pt x="787" y="282"/>
                  </a:lnTo>
                  <a:lnTo>
                    <a:pt x="769" y="284"/>
                  </a:lnTo>
                  <a:lnTo>
                    <a:pt x="750" y="286"/>
                  </a:lnTo>
                  <a:lnTo>
                    <a:pt x="732" y="288"/>
                  </a:lnTo>
                  <a:lnTo>
                    <a:pt x="731" y="288"/>
                  </a:lnTo>
                  <a:lnTo>
                    <a:pt x="712" y="288"/>
                  </a:lnTo>
                  <a:lnTo>
                    <a:pt x="691" y="288"/>
                  </a:lnTo>
                  <a:lnTo>
                    <a:pt x="675" y="288"/>
                  </a:lnTo>
                  <a:lnTo>
                    <a:pt x="655" y="286"/>
                  </a:lnTo>
                  <a:lnTo>
                    <a:pt x="634" y="284"/>
                  </a:lnTo>
                  <a:lnTo>
                    <a:pt x="621" y="282"/>
                  </a:lnTo>
                  <a:lnTo>
                    <a:pt x="628" y="283"/>
                  </a:lnTo>
                  <a:lnTo>
                    <a:pt x="621" y="282"/>
                  </a:lnTo>
                  <a:lnTo>
                    <a:pt x="599" y="278"/>
                  </a:lnTo>
                  <a:lnTo>
                    <a:pt x="598" y="278"/>
                  </a:lnTo>
                  <a:lnTo>
                    <a:pt x="575" y="273"/>
                  </a:lnTo>
                  <a:lnTo>
                    <a:pt x="552" y="268"/>
                  </a:lnTo>
                  <a:lnTo>
                    <a:pt x="529" y="261"/>
                  </a:lnTo>
                  <a:lnTo>
                    <a:pt x="506" y="254"/>
                  </a:lnTo>
                  <a:lnTo>
                    <a:pt x="483" y="246"/>
                  </a:lnTo>
                  <a:lnTo>
                    <a:pt x="460" y="236"/>
                  </a:lnTo>
                  <a:lnTo>
                    <a:pt x="437" y="226"/>
                  </a:lnTo>
                  <a:lnTo>
                    <a:pt x="430" y="223"/>
                  </a:lnTo>
                  <a:lnTo>
                    <a:pt x="414" y="215"/>
                  </a:lnTo>
                  <a:lnTo>
                    <a:pt x="391" y="203"/>
                  </a:lnTo>
                  <a:lnTo>
                    <a:pt x="368" y="191"/>
                  </a:lnTo>
                  <a:lnTo>
                    <a:pt x="345" y="177"/>
                  </a:lnTo>
                  <a:lnTo>
                    <a:pt x="322" y="163"/>
                  </a:lnTo>
                  <a:lnTo>
                    <a:pt x="299" y="147"/>
                  </a:lnTo>
                  <a:lnTo>
                    <a:pt x="276" y="132"/>
                  </a:lnTo>
                  <a:lnTo>
                    <a:pt x="230" y="98"/>
                  </a:lnTo>
                  <a:lnTo>
                    <a:pt x="207" y="82"/>
                  </a:lnTo>
                  <a:lnTo>
                    <a:pt x="184" y="65"/>
                  </a:lnTo>
                  <a:lnTo>
                    <a:pt x="161" y="49"/>
                  </a:lnTo>
                  <a:lnTo>
                    <a:pt x="155" y="45"/>
                  </a:lnTo>
                  <a:lnTo>
                    <a:pt x="138" y="36"/>
                  </a:lnTo>
                  <a:lnTo>
                    <a:pt x="129" y="31"/>
                  </a:lnTo>
                  <a:lnTo>
                    <a:pt x="115" y="24"/>
                  </a:lnTo>
                  <a:lnTo>
                    <a:pt x="103" y="19"/>
                  </a:lnTo>
                  <a:lnTo>
                    <a:pt x="92" y="14"/>
                  </a:lnTo>
                  <a:lnTo>
                    <a:pt x="80" y="11"/>
                  </a:lnTo>
                  <a:lnTo>
                    <a:pt x="69" y="9"/>
                  </a:lnTo>
                  <a:lnTo>
                    <a:pt x="58" y="6"/>
                  </a:lnTo>
                  <a:lnTo>
                    <a:pt x="58" y="7"/>
                  </a:lnTo>
                  <a:lnTo>
                    <a:pt x="47" y="5"/>
                  </a:lnTo>
                  <a:lnTo>
                    <a:pt x="35" y="5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60" name="Line 313"/>
            <p:cNvSpPr>
              <a:spLocks noChangeShapeType="1"/>
            </p:cNvSpPr>
            <p:nvPr/>
          </p:nvSpPr>
          <p:spPr bwMode="auto">
            <a:xfrm>
              <a:off x="4791075" y="6348413"/>
              <a:ext cx="1588" cy="1587"/>
            </a:xfrm>
            <a:prstGeom prst="line">
              <a:avLst/>
            </a:prstGeom>
            <a:noFill/>
            <a:ln w="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61" name="Freeform 314"/>
            <p:cNvSpPr>
              <a:spLocks/>
            </p:cNvSpPr>
            <p:nvPr/>
          </p:nvSpPr>
          <p:spPr bwMode="auto">
            <a:xfrm>
              <a:off x="4948237" y="6327776"/>
              <a:ext cx="76200" cy="7620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37" y="9"/>
                </a:cxn>
                <a:cxn ang="0">
                  <a:pos x="36" y="34"/>
                </a:cxn>
                <a:cxn ang="0">
                  <a:pos x="37" y="36"/>
                </a:cxn>
                <a:cxn ang="0">
                  <a:pos x="39" y="38"/>
                </a:cxn>
                <a:cxn ang="0">
                  <a:pos x="40" y="39"/>
                </a:cxn>
                <a:cxn ang="0">
                  <a:pos x="43" y="39"/>
                </a:cxn>
                <a:cxn ang="0">
                  <a:pos x="45" y="36"/>
                </a:cxn>
                <a:cxn ang="0">
                  <a:pos x="46" y="35"/>
                </a:cxn>
                <a:cxn ang="0">
                  <a:pos x="48" y="33"/>
                </a:cxn>
                <a:cxn ang="0">
                  <a:pos x="46" y="42"/>
                </a:cxn>
                <a:cxn ang="0">
                  <a:pos x="43" y="46"/>
                </a:cxn>
                <a:cxn ang="0">
                  <a:pos x="39" y="48"/>
                </a:cxn>
                <a:cxn ang="0">
                  <a:pos x="34" y="46"/>
                </a:cxn>
                <a:cxn ang="0">
                  <a:pos x="31" y="41"/>
                </a:cxn>
                <a:cxn ang="0">
                  <a:pos x="30" y="19"/>
                </a:cxn>
                <a:cxn ang="0">
                  <a:pos x="19" y="9"/>
                </a:cxn>
                <a:cxn ang="0">
                  <a:pos x="18" y="34"/>
                </a:cxn>
                <a:cxn ang="0">
                  <a:pos x="15" y="44"/>
                </a:cxn>
                <a:cxn ang="0">
                  <a:pos x="12" y="47"/>
                </a:cxn>
                <a:cxn ang="0">
                  <a:pos x="9" y="48"/>
                </a:cxn>
                <a:cxn ang="0">
                  <a:pos x="6" y="45"/>
                </a:cxn>
                <a:cxn ang="0">
                  <a:pos x="7" y="40"/>
                </a:cxn>
                <a:cxn ang="0">
                  <a:pos x="9" y="37"/>
                </a:cxn>
                <a:cxn ang="0">
                  <a:pos x="11" y="33"/>
                </a:cxn>
                <a:cxn ang="0">
                  <a:pos x="12" y="29"/>
                </a:cxn>
                <a:cxn ang="0">
                  <a:pos x="15" y="17"/>
                </a:cxn>
                <a:cxn ang="0">
                  <a:pos x="9" y="9"/>
                </a:cxn>
                <a:cxn ang="0">
                  <a:pos x="5" y="11"/>
                </a:cxn>
                <a:cxn ang="0">
                  <a:pos x="2" y="15"/>
                </a:cxn>
                <a:cxn ang="0">
                  <a:pos x="2" y="9"/>
                </a:cxn>
                <a:cxn ang="0">
                  <a:pos x="6" y="2"/>
                </a:cxn>
                <a:cxn ang="0">
                  <a:pos x="9" y="1"/>
                </a:cxn>
                <a:cxn ang="0">
                  <a:pos x="13" y="0"/>
                </a:cxn>
              </a:cxnLst>
              <a:rect l="0" t="0" r="r" b="b"/>
              <a:pathLst>
                <a:path w="48" h="48">
                  <a:moveTo>
                    <a:pt x="13" y="0"/>
                  </a:moveTo>
                  <a:lnTo>
                    <a:pt x="48" y="0"/>
                  </a:lnTo>
                  <a:lnTo>
                    <a:pt x="48" y="9"/>
                  </a:lnTo>
                  <a:lnTo>
                    <a:pt x="37" y="9"/>
                  </a:lnTo>
                  <a:lnTo>
                    <a:pt x="36" y="20"/>
                  </a:lnTo>
                  <a:lnTo>
                    <a:pt x="36" y="34"/>
                  </a:lnTo>
                  <a:lnTo>
                    <a:pt x="37" y="35"/>
                  </a:lnTo>
                  <a:lnTo>
                    <a:pt x="37" y="36"/>
                  </a:lnTo>
                  <a:lnTo>
                    <a:pt x="37" y="37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40" y="39"/>
                  </a:lnTo>
                  <a:lnTo>
                    <a:pt x="42" y="40"/>
                  </a:lnTo>
                  <a:lnTo>
                    <a:pt x="43" y="39"/>
                  </a:lnTo>
                  <a:lnTo>
                    <a:pt x="43" y="38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6" y="35"/>
                  </a:lnTo>
                  <a:lnTo>
                    <a:pt x="46" y="33"/>
                  </a:lnTo>
                  <a:lnTo>
                    <a:pt x="48" y="33"/>
                  </a:lnTo>
                  <a:lnTo>
                    <a:pt x="47" y="38"/>
                  </a:lnTo>
                  <a:lnTo>
                    <a:pt x="46" y="42"/>
                  </a:lnTo>
                  <a:lnTo>
                    <a:pt x="45" y="45"/>
                  </a:lnTo>
                  <a:lnTo>
                    <a:pt x="43" y="46"/>
                  </a:lnTo>
                  <a:lnTo>
                    <a:pt x="41" y="47"/>
                  </a:lnTo>
                  <a:lnTo>
                    <a:pt x="39" y="48"/>
                  </a:lnTo>
                  <a:lnTo>
                    <a:pt x="36" y="47"/>
                  </a:lnTo>
                  <a:lnTo>
                    <a:pt x="34" y="46"/>
                  </a:lnTo>
                  <a:lnTo>
                    <a:pt x="32" y="45"/>
                  </a:lnTo>
                  <a:lnTo>
                    <a:pt x="31" y="41"/>
                  </a:lnTo>
                  <a:lnTo>
                    <a:pt x="30" y="37"/>
                  </a:lnTo>
                  <a:lnTo>
                    <a:pt x="30" y="19"/>
                  </a:lnTo>
                  <a:lnTo>
                    <a:pt x="31" y="9"/>
                  </a:lnTo>
                  <a:lnTo>
                    <a:pt x="19" y="9"/>
                  </a:lnTo>
                  <a:lnTo>
                    <a:pt x="18" y="24"/>
                  </a:lnTo>
                  <a:lnTo>
                    <a:pt x="18" y="34"/>
                  </a:lnTo>
                  <a:lnTo>
                    <a:pt x="17" y="41"/>
                  </a:lnTo>
                  <a:lnTo>
                    <a:pt x="15" y="44"/>
                  </a:lnTo>
                  <a:lnTo>
                    <a:pt x="13" y="46"/>
                  </a:lnTo>
                  <a:lnTo>
                    <a:pt x="12" y="47"/>
                  </a:lnTo>
                  <a:lnTo>
                    <a:pt x="10" y="48"/>
                  </a:lnTo>
                  <a:lnTo>
                    <a:pt x="9" y="48"/>
                  </a:lnTo>
                  <a:lnTo>
                    <a:pt x="7" y="47"/>
                  </a:lnTo>
                  <a:lnTo>
                    <a:pt x="6" y="45"/>
                  </a:lnTo>
                  <a:lnTo>
                    <a:pt x="6" y="41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9" y="37"/>
                  </a:lnTo>
                  <a:lnTo>
                    <a:pt x="11" y="35"/>
                  </a:lnTo>
                  <a:lnTo>
                    <a:pt x="11" y="33"/>
                  </a:lnTo>
                  <a:lnTo>
                    <a:pt x="12" y="31"/>
                  </a:lnTo>
                  <a:lnTo>
                    <a:pt x="12" y="29"/>
                  </a:lnTo>
                  <a:lnTo>
                    <a:pt x="14" y="24"/>
                  </a:lnTo>
                  <a:lnTo>
                    <a:pt x="15" y="17"/>
                  </a:lnTo>
                  <a:lnTo>
                    <a:pt x="15" y="9"/>
                  </a:lnTo>
                  <a:lnTo>
                    <a:pt x="9" y="9"/>
                  </a:lnTo>
                  <a:lnTo>
                    <a:pt x="8" y="9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2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62" name="Freeform 315"/>
            <p:cNvSpPr>
              <a:spLocks/>
            </p:cNvSpPr>
            <p:nvPr/>
          </p:nvSpPr>
          <p:spPr bwMode="auto">
            <a:xfrm>
              <a:off x="5030787" y="6254751"/>
              <a:ext cx="58738" cy="58737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20" y="0"/>
                </a:cxn>
                <a:cxn ang="0">
                  <a:pos x="20" y="16"/>
                </a:cxn>
                <a:cxn ang="0">
                  <a:pos x="37" y="16"/>
                </a:cxn>
                <a:cxn ang="0">
                  <a:pos x="37" y="21"/>
                </a:cxn>
                <a:cxn ang="0">
                  <a:pos x="20" y="21"/>
                </a:cxn>
                <a:cxn ang="0">
                  <a:pos x="20" y="37"/>
                </a:cxn>
                <a:cxn ang="0">
                  <a:pos x="16" y="37"/>
                </a:cxn>
                <a:cxn ang="0">
                  <a:pos x="16" y="21"/>
                </a:cxn>
                <a:cxn ang="0">
                  <a:pos x="0" y="21"/>
                </a:cxn>
                <a:cxn ang="0">
                  <a:pos x="0" y="16"/>
                </a:cxn>
                <a:cxn ang="0">
                  <a:pos x="16" y="16"/>
                </a:cxn>
                <a:cxn ang="0">
                  <a:pos x="16" y="0"/>
                </a:cxn>
              </a:cxnLst>
              <a:rect l="0" t="0" r="r" b="b"/>
              <a:pathLst>
                <a:path w="37" h="37">
                  <a:moveTo>
                    <a:pt x="16" y="0"/>
                  </a:moveTo>
                  <a:lnTo>
                    <a:pt x="20" y="0"/>
                  </a:lnTo>
                  <a:lnTo>
                    <a:pt x="20" y="16"/>
                  </a:lnTo>
                  <a:lnTo>
                    <a:pt x="37" y="16"/>
                  </a:lnTo>
                  <a:lnTo>
                    <a:pt x="37" y="21"/>
                  </a:lnTo>
                  <a:lnTo>
                    <a:pt x="20" y="21"/>
                  </a:lnTo>
                  <a:lnTo>
                    <a:pt x="20" y="37"/>
                  </a:lnTo>
                  <a:lnTo>
                    <a:pt x="16" y="37"/>
                  </a:lnTo>
                  <a:lnTo>
                    <a:pt x="16" y="21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6" y="16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63" name="Freeform 316"/>
            <p:cNvSpPr>
              <a:spLocks noEditPoints="1"/>
            </p:cNvSpPr>
            <p:nvPr/>
          </p:nvSpPr>
          <p:spPr bwMode="auto">
            <a:xfrm>
              <a:off x="5138737" y="6294438"/>
              <a:ext cx="77788" cy="109537"/>
            </a:xfrm>
            <a:custGeom>
              <a:avLst/>
              <a:gdLst/>
              <a:ahLst/>
              <a:cxnLst>
                <a:cxn ang="0">
                  <a:pos x="19" y="25"/>
                </a:cxn>
                <a:cxn ang="0">
                  <a:pos x="17" y="27"/>
                </a:cxn>
                <a:cxn ang="0">
                  <a:pos x="14" y="34"/>
                </a:cxn>
                <a:cxn ang="0">
                  <a:pos x="14" y="51"/>
                </a:cxn>
                <a:cxn ang="0">
                  <a:pos x="15" y="58"/>
                </a:cxn>
                <a:cxn ang="0">
                  <a:pos x="19" y="62"/>
                </a:cxn>
                <a:cxn ang="0">
                  <a:pos x="24" y="63"/>
                </a:cxn>
                <a:cxn ang="0">
                  <a:pos x="28" y="61"/>
                </a:cxn>
                <a:cxn ang="0">
                  <a:pos x="31" y="57"/>
                </a:cxn>
                <a:cxn ang="0">
                  <a:pos x="28" y="29"/>
                </a:cxn>
                <a:cxn ang="0">
                  <a:pos x="21" y="24"/>
                </a:cxn>
                <a:cxn ang="0">
                  <a:pos x="24" y="0"/>
                </a:cxn>
                <a:cxn ang="0">
                  <a:pos x="45" y="61"/>
                </a:cxn>
                <a:cxn ang="0">
                  <a:pos x="45" y="62"/>
                </a:cxn>
                <a:cxn ang="0">
                  <a:pos x="47" y="63"/>
                </a:cxn>
                <a:cxn ang="0">
                  <a:pos x="49" y="66"/>
                </a:cxn>
                <a:cxn ang="0">
                  <a:pos x="31" y="61"/>
                </a:cxn>
                <a:cxn ang="0">
                  <a:pos x="26" y="66"/>
                </a:cxn>
                <a:cxn ang="0">
                  <a:pos x="22" y="68"/>
                </a:cxn>
                <a:cxn ang="0">
                  <a:pos x="18" y="69"/>
                </a:cxn>
                <a:cxn ang="0">
                  <a:pos x="8" y="66"/>
                </a:cxn>
                <a:cxn ang="0">
                  <a:pos x="2" y="57"/>
                </a:cxn>
                <a:cxn ang="0">
                  <a:pos x="0" y="46"/>
                </a:cxn>
                <a:cxn ang="0">
                  <a:pos x="2" y="33"/>
                </a:cxn>
                <a:cxn ang="0">
                  <a:pos x="6" y="28"/>
                </a:cxn>
                <a:cxn ang="0">
                  <a:pos x="9" y="24"/>
                </a:cxn>
                <a:cxn ang="0">
                  <a:pos x="19" y="21"/>
                </a:cxn>
                <a:cxn ang="0">
                  <a:pos x="23" y="22"/>
                </a:cxn>
                <a:cxn ang="0">
                  <a:pos x="31" y="28"/>
                </a:cxn>
                <a:cxn ang="0">
                  <a:pos x="30" y="4"/>
                </a:cxn>
                <a:cxn ang="0">
                  <a:pos x="28" y="2"/>
                </a:cxn>
                <a:cxn ang="0">
                  <a:pos x="24" y="0"/>
                </a:cxn>
              </a:cxnLst>
              <a:rect l="0" t="0" r="r" b="b"/>
              <a:pathLst>
                <a:path w="49" h="69">
                  <a:moveTo>
                    <a:pt x="20" y="24"/>
                  </a:moveTo>
                  <a:lnTo>
                    <a:pt x="19" y="25"/>
                  </a:lnTo>
                  <a:lnTo>
                    <a:pt x="18" y="25"/>
                  </a:lnTo>
                  <a:lnTo>
                    <a:pt x="17" y="27"/>
                  </a:lnTo>
                  <a:lnTo>
                    <a:pt x="15" y="31"/>
                  </a:lnTo>
                  <a:lnTo>
                    <a:pt x="14" y="34"/>
                  </a:lnTo>
                  <a:lnTo>
                    <a:pt x="14" y="38"/>
                  </a:lnTo>
                  <a:lnTo>
                    <a:pt x="14" y="51"/>
                  </a:lnTo>
                  <a:lnTo>
                    <a:pt x="15" y="56"/>
                  </a:lnTo>
                  <a:lnTo>
                    <a:pt x="15" y="58"/>
                  </a:lnTo>
                  <a:lnTo>
                    <a:pt x="18" y="62"/>
                  </a:lnTo>
                  <a:lnTo>
                    <a:pt x="19" y="62"/>
                  </a:lnTo>
                  <a:lnTo>
                    <a:pt x="20" y="63"/>
                  </a:lnTo>
                  <a:lnTo>
                    <a:pt x="24" y="63"/>
                  </a:lnTo>
                  <a:lnTo>
                    <a:pt x="26" y="62"/>
                  </a:lnTo>
                  <a:lnTo>
                    <a:pt x="28" y="61"/>
                  </a:lnTo>
                  <a:lnTo>
                    <a:pt x="29" y="59"/>
                  </a:lnTo>
                  <a:lnTo>
                    <a:pt x="31" y="57"/>
                  </a:lnTo>
                  <a:lnTo>
                    <a:pt x="31" y="34"/>
                  </a:lnTo>
                  <a:lnTo>
                    <a:pt x="28" y="29"/>
                  </a:lnTo>
                  <a:lnTo>
                    <a:pt x="25" y="25"/>
                  </a:lnTo>
                  <a:lnTo>
                    <a:pt x="21" y="24"/>
                  </a:lnTo>
                  <a:lnTo>
                    <a:pt x="20" y="24"/>
                  </a:lnTo>
                  <a:close/>
                  <a:moveTo>
                    <a:pt x="24" y="0"/>
                  </a:moveTo>
                  <a:lnTo>
                    <a:pt x="45" y="0"/>
                  </a:lnTo>
                  <a:lnTo>
                    <a:pt x="45" y="61"/>
                  </a:lnTo>
                  <a:lnTo>
                    <a:pt x="45" y="62"/>
                  </a:lnTo>
                  <a:lnTo>
                    <a:pt x="45" y="62"/>
                  </a:lnTo>
                  <a:lnTo>
                    <a:pt x="46" y="62"/>
                  </a:lnTo>
                  <a:lnTo>
                    <a:pt x="47" y="63"/>
                  </a:lnTo>
                  <a:lnTo>
                    <a:pt x="49" y="63"/>
                  </a:lnTo>
                  <a:lnTo>
                    <a:pt x="49" y="66"/>
                  </a:lnTo>
                  <a:lnTo>
                    <a:pt x="31" y="69"/>
                  </a:lnTo>
                  <a:lnTo>
                    <a:pt x="31" y="61"/>
                  </a:lnTo>
                  <a:lnTo>
                    <a:pt x="29" y="64"/>
                  </a:lnTo>
                  <a:lnTo>
                    <a:pt x="26" y="66"/>
                  </a:lnTo>
                  <a:lnTo>
                    <a:pt x="24" y="68"/>
                  </a:lnTo>
                  <a:lnTo>
                    <a:pt x="22" y="68"/>
                  </a:lnTo>
                  <a:lnTo>
                    <a:pt x="20" y="69"/>
                  </a:lnTo>
                  <a:lnTo>
                    <a:pt x="18" y="69"/>
                  </a:lnTo>
                  <a:lnTo>
                    <a:pt x="13" y="68"/>
                  </a:lnTo>
                  <a:lnTo>
                    <a:pt x="8" y="66"/>
                  </a:lnTo>
                  <a:lnTo>
                    <a:pt x="5" y="61"/>
                  </a:lnTo>
                  <a:lnTo>
                    <a:pt x="2" y="57"/>
                  </a:lnTo>
                  <a:lnTo>
                    <a:pt x="1" y="51"/>
                  </a:lnTo>
                  <a:lnTo>
                    <a:pt x="0" y="46"/>
                  </a:lnTo>
                  <a:lnTo>
                    <a:pt x="1" y="39"/>
                  </a:lnTo>
                  <a:lnTo>
                    <a:pt x="2" y="33"/>
                  </a:lnTo>
                  <a:lnTo>
                    <a:pt x="4" y="30"/>
                  </a:lnTo>
                  <a:lnTo>
                    <a:pt x="6" y="28"/>
                  </a:lnTo>
                  <a:lnTo>
                    <a:pt x="7" y="26"/>
                  </a:lnTo>
                  <a:lnTo>
                    <a:pt x="9" y="24"/>
                  </a:lnTo>
                  <a:lnTo>
                    <a:pt x="14" y="22"/>
                  </a:lnTo>
                  <a:lnTo>
                    <a:pt x="19" y="21"/>
                  </a:lnTo>
                  <a:lnTo>
                    <a:pt x="22" y="21"/>
                  </a:lnTo>
                  <a:lnTo>
                    <a:pt x="23" y="22"/>
                  </a:lnTo>
                  <a:lnTo>
                    <a:pt x="25" y="22"/>
                  </a:lnTo>
                  <a:lnTo>
                    <a:pt x="31" y="28"/>
                  </a:lnTo>
                  <a:lnTo>
                    <a:pt x="31" y="5"/>
                  </a:lnTo>
                  <a:lnTo>
                    <a:pt x="30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4" y="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64" name="Freeform 317"/>
            <p:cNvSpPr>
              <a:spLocks noEditPoints="1"/>
            </p:cNvSpPr>
            <p:nvPr/>
          </p:nvSpPr>
          <p:spPr bwMode="auto">
            <a:xfrm>
              <a:off x="5227637" y="6327776"/>
              <a:ext cx="63500" cy="76200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19" y="4"/>
                </a:cxn>
                <a:cxn ang="0">
                  <a:pos x="17" y="6"/>
                </a:cxn>
                <a:cxn ang="0">
                  <a:pos x="14" y="11"/>
                </a:cxn>
                <a:cxn ang="0">
                  <a:pos x="14" y="17"/>
                </a:cxn>
                <a:cxn ang="0">
                  <a:pos x="14" y="19"/>
                </a:cxn>
                <a:cxn ang="0">
                  <a:pos x="27" y="19"/>
                </a:cxn>
                <a:cxn ang="0">
                  <a:pos x="27" y="13"/>
                </a:cxn>
                <a:cxn ang="0">
                  <a:pos x="26" y="9"/>
                </a:cxn>
                <a:cxn ang="0">
                  <a:pos x="26" y="7"/>
                </a:cxn>
                <a:cxn ang="0">
                  <a:pos x="25" y="5"/>
                </a:cxn>
                <a:cxn ang="0">
                  <a:pos x="22" y="3"/>
                </a:cxn>
                <a:cxn ang="0">
                  <a:pos x="20" y="3"/>
                </a:cxn>
                <a:cxn ang="0">
                  <a:pos x="22" y="0"/>
                </a:cxn>
                <a:cxn ang="0">
                  <a:pos x="29" y="2"/>
                </a:cxn>
                <a:cxn ang="0">
                  <a:pos x="35" y="6"/>
                </a:cxn>
                <a:cxn ang="0">
                  <a:pos x="38" y="10"/>
                </a:cxn>
                <a:cxn ang="0">
                  <a:pos x="39" y="15"/>
                </a:cxn>
                <a:cxn ang="0">
                  <a:pos x="40" y="23"/>
                </a:cxn>
                <a:cxn ang="0">
                  <a:pos x="14" y="23"/>
                </a:cxn>
                <a:cxn ang="0">
                  <a:pos x="14" y="28"/>
                </a:cxn>
                <a:cxn ang="0">
                  <a:pos x="16" y="31"/>
                </a:cxn>
                <a:cxn ang="0">
                  <a:pos x="19" y="35"/>
                </a:cxn>
                <a:cxn ang="0">
                  <a:pos x="20" y="37"/>
                </a:cxn>
                <a:cxn ang="0">
                  <a:pos x="22" y="38"/>
                </a:cxn>
                <a:cxn ang="0">
                  <a:pos x="24" y="38"/>
                </a:cxn>
                <a:cxn ang="0">
                  <a:pos x="26" y="39"/>
                </a:cxn>
                <a:cxn ang="0">
                  <a:pos x="27" y="40"/>
                </a:cxn>
                <a:cxn ang="0">
                  <a:pos x="30" y="39"/>
                </a:cxn>
                <a:cxn ang="0">
                  <a:pos x="31" y="38"/>
                </a:cxn>
                <a:cxn ang="0">
                  <a:pos x="33" y="37"/>
                </a:cxn>
                <a:cxn ang="0">
                  <a:pos x="34" y="37"/>
                </a:cxn>
                <a:cxn ang="0">
                  <a:pos x="37" y="34"/>
                </a:cxn>
                <a:cxn ang="0">
                  <a:pos x="38" y="32"/>
                </a:cxn>
                <a:cxn ang="0">
                  <a:pos x="40" y="33"/>
                </a:cxn>
                <a:cxn ang="0">
                  <a:pos x="36" y="40"/>
                </a:cxn>
                <a:cxn ang="0">
                  <a:pos x="32" y="45"/>
                </a:cxn>
                <a:cxn ang="0">
                  <a:pos x="26" y="47"/>
                </a:cxn>
                <a:cxn ang="0">
                  <a:pos x="20" y="48"/>
                </a:cxn>
                <a:cxn ang="0">
                  <a:pos x="14" y="47"/>
                </a:cxn>
                <a:cxn ang="0">
                  <a:pos x="9" y="45"/>
                </a:cxn>
                <a:cxn ang="0">
                  <a:pos x="4" y="40"/>
                </a:cxn>
                <a:cxn ang="0">
                  <a:pos x="2" y="36"/>
                </a:cxn>
                <a:cxn ang="0">
                  <a:pos x="1" y="30"/>
                </a:cxn>
                <a:cxn ang="0">
                  <a:pos x="0" y="25"/>
                </a:cxn>
                <a:cxn ang="0">
                  <a:pos x="1" y="18"/>
                </a:cxn>
                <a:cxn ang="0">
                  <a:pos x="3" y="12"/>
                </a:cxn>
                <a:cxn ang="0">
                  <a:pos x="7" y="7"/>
                </a:cxn>
                <a:cxn ang="0">
                  <a:pos x="11" y="3"/>
                </a:cxn>
                <a:cxn ang="0">
                  <a:pos x="16" y="1"/>
                </a:cxn>
                <a:cxn ang="0">
                  <a:pos x="22" y="0"/>
                </a:cxn>
              </a:cxnLst>
              <a:rect l="0" t="0" r="r" b="b"/>
              <a:pathLst>
                <a:path w="40" h="48">
                  <a:moveTo>
                    <a:pt x="20" y="3"/>
                  </a:moveTo>
                  <a:lnTo>
                    <a:pt x="19" y="4"/>
                  </a:lnTo>
                  <a:lnTo>
                    <a:pt x="17" y="6"/>
                  </a:lnTo>
                  <a:lnTo>
                    <a:pt x="14" y="11"/>
                  </a:lnTo>
                  <a:lnTo>
                    <a:pt x="14" y="17"/>
                  </a:lnTo>
                  <a:lnTo>
                    <a:pt x="14" y="19"/>
                  </a:lnTo>
                  <a:lnTo>
                    <a:pt x="27" y="19"/>
                  </a:lnTo>
                  <a:lnTo>
                    <a:pt x="27" y="13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5" y="5"/>
                  </a:lnTo>
                  <a:lnTo>
                    <a:pt x="22" y="3"/>
                  </a:lnTo>
                  <a:lnTo>
                    <a:pt x="20" y="3"/>
                  </a:lnTo>
                  <a:close/>
                  <a:moveTo>
                    <a:pt x="22" y="0"/>
                  </a:moveTo>
                  <a:lnTo>
                    <a:pt x="29" y="2"/>
                  </a:lnTo>
                  <a:lnTo>
                    <a:pt x="35" y="6"/>
                  </a:lnTo>
                  <a:lnTo>
                    <a:pt x="38" y="10"/>
                  </a:lnTo>
                  <a:lnTo>
                    <a:pt x="39" y="15"/>
                  </a:lnTo>
                  <a:lnTo>
                    <a:pt x="40" y="23"/>
                  </a:lnTo>
                  <a:lnTo>
                    <a:pt x="14" y="23"/>
                  </a:lnTo>
                  <a:lnTo>
                    <a:pt x="14" y="28"/>
                  </a:lnTo>
                  <a:lnTo>
                    <a:pt x="16" y="31"/>
                  </a:lnTo>
                  <a:lnTo>
                    <a:pt x="19" y="35"/>
                  </a:lnTo>
                  <a:lnTo>
                    <a:pt x="20" y="37"/>
                  </a:lnTo>
                  <a:lnTo>
                    <a:pt x="22" y="38"/>
                  </a:lnTo>
                  <a:lnTo>
                    <a:pt x="24" y="38"/>
                  </a:lnTo>
                  <a:lnTo>
                    <a:pt x="26" y="39"/>
                  </a:lnTo>
                  <a:lnTo>
                    <a:pt x="27" y="40"/>
                  </a:lnTo>
                  <a:lnTo>
                    <a:pt x="30" y="39"/>
                  </a:lnTo>
                  <a:lnTo>
                    <a:pt x="31" y="38"/>
                  </a:lnTo>
                  <a:lnTo>
                    <a:pt x="33" y="37"/>
                  </a:lnTo>
                  <a:lnTo>
                    <a:pt x="34" y="37"/>
                  </a:lnTo>
                  <a:lnTo>
                    <a:pt x="37" y="34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36" y="40"/>
                  </a:lnTo>
                  <a:lnTo>
                    <a:pt x="32" y="45"/>
                  </a:lnTo>
                  <a:lnTo>
                    <a:pt x="26" y="47"/>
                  </a:lnTo>
                  <a:lnTo>
                    <a:pt x="20" y="48"/>
                  </a:lnTo>
                  <a:lnTo>
                    <a:pt x="14" y="47"/>
                  </a:lnTo>
                  <a:lnTo>
                    <a:pt x="9" y="45"/>
                  </a:lnTo>
                  <a:lnTo>
                    <a:pt x="4" y="40"/>
                  </a:lnTo>
                  <a:lnTo>
                    <a:pt x="2" y="36"/>
                  </a:lnTo>
                  <a:lnTo>
                    <a:pt x="1" y="30"/>
                  </a:lnTo>
                  <a:lnTo>
                    <a:pt x="0" y="25"/>
                  </a:lnTo>
                  <a:lnTo>
                    <a:pt x="1" y="18"/>
                  </a:lnTo>
                  <a:lnTo>
                    <a:pt x="3" y="12"/>
                  </a:lnTo>
                  <a:lnTo>
                    <a:pt x="7" y="7"/>
                  </a:lnTo>
                  <a:lnTo>
                    <a:pt x="11" y="3"/>
                  </a:lnTo>
                  <a:lnTo>
                    <a:pt x="16" y="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65" name="Freeform 318"/>
            <p:cNvSpPr>
              <a:spLocks/>
            </p:cNvSpPr>
            <p:nvPr/>
          </p:nvSpPr>
          <p:spPr bwMode="auto">
            <a:xfrm>
              <a:off x="5302250" y="6329363"/>
              <a:ext cx="74613" cy="746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7" y="37"/>
                </a:cxn>
                <a:cxn ang="0">
                  <a:pos x="19" y="39"/>
                </a:cxn>
                <a:cxn ang="0">
                  <a:pos x="19" y="39"/>
                </a:cxn>
                <a:cxn ang="0">
                  <a:pos x="19" y="40"/>
                </a:cxn>
                <a:cxn ang="0">
                  <a:pos x="20" y="40"/>
                </a:cxn>
                <a:cxn ang="0">
                  <a:pos x="24" y="40"/>
                </a:cxn>
                <a:cxn ang="0">
                  <a:pos x="27" y="37"/>
                </a:cxn>
                <a:cxn ang="0">
                  <a:pos x="28" y="36"/>
                </a:cxn>
                <a:cxn ang="0">
                  <a:pos x="29" y="34"/>
                </a:cxn>
                <a:cxn ang="0">
                  <a:pos x="29" y="7"/>
                </a:cxn>
                <a:cxn ang="0">
                  <a:pos x="29" y="6"/>
                </a:cxn>
                <a:cxn ang="0">
                  <a:pos x="29" y="5"/>
                </a:cxn>
                <a:cxn ang="0">
                  <a:pos x="28" y="4"/>
                </a:cxn>
                <a:cxn ang="0">
                  <a:pos x="27" y="3"/>
                </a:cxn>
                <a:cxn ang="0">
                  <a:pos x="26" y="2"/>
                </a:cxn>
                <a:cxn ang="0">
                  <a:pos x="25" y="2"/>
                </a:cxn>
                <a:cxn ang="0">
                  <a:pos x="25" y="0"/>
                </a:cxn>
                <a:cxn ang="0">
                  <a:pos x="43" y="0"/>
                </a:cxn>
                <a:cxn ang="0">
                  <a:pos x="43" y="40"/>
                </a:cxn>
                <a:cxn ang="0">
                  <a:pos x="43" y="41"/>
                </a:cxn>
                <a:cxn ang="0">
                  <a:pos x="44" y="41"/>
                </a:cxn>
                <a:cxn ang="0">
                  <a:pos x="44" y="42"/>
                </a:cxn>
                <a:cxn ang="0">
                  <a:pos x="45" y="43"/>
                </a:cxn>
                <a:cxn ang="0">
                  <a:pos x="46" y="44"/>
                </a:cxn>
                <a:cxn ang="0">
                  <a:pos x="47" y="44"/>
                </a:cxn>
                <a:cxn ang="0">
                  <a:pos x="47" y="46"/>
                </a:cxn>
                <a:cxn ang="0">
                  <a:pos x="29" y="46"/>
                </a:cxn>
                <a:cxn ang="0">
                  <a:pos x="29" y="39"/>
                </a:cxn>
                <a:cxn ang="0">
                  <a:pos x="28" y="41"/>
                </a:cxn>
                <a:cxn ang="0">
                  <a:pos x="26" y="43"/>
                </a:cxn>
                <a:cxn ang="0">
                  <a:pos x="24" y="44"/>
                </a:cxn>
                <a:cxn ang="0">
                  <a:pos x="23" y="45"/>
                </a:cxn>
                <a:cxn ang="0">
                  <a:pos x="21" y="46"/>
                </a:cxn>
                <a:cxn ang="0">
                  <a:pos x="18" y="47"/>
                </a:cxn>
                <a:cxn ang="0">
                  <a:pos x="14" y="47"/>
                </a:cxn>
                <a:cxn ang="0">
                  <a:pos x="11" y="46"/>
                </a:cxn>
                <a:cxn ang="0">
                  <a:pos x="9" y="45"/>
                </a:cxn>
                <a:cxn ang="0">
                  <a:pos x="6" y="42"/>
                </a:cxn>
                <a:cxn ang="0">
                  <a:pos x="6" y="41"/>
                </a:cxn>
                <a:cxn ang="0">
                  <a:pos x="5" y="39"/>
                </a:cxn>
                <a:cxn ang="0">
                  <a:pos x="4" y="36"/>
                </a:cxn>
                <a:cxn ang="0">
                  <a:pos x="3" y="33"/>
                </a:cxn>
                <a:cxn ang="0">
                  <a:pos x="3" y="6"/>
                </a:cxn>
                <a:cxn ang="0">
                  <a:pos x="2" y="5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w="47" h="47">
                  <a:moveTo>
                    <a:pt x="0" y="0"/>
                  </a:moveTo>
                  <a:lnTo>
                    <a:pt x="17" y="0"/>
                  </a:lnTo>
                  <a:lnTo>
                    <a:pt x="17" y="37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19" y="40"/>
                  </a:lnTo>
                  <a:lnTo>
                    <a:pt x="20" y="40"/>
                  </a:lnTo>
                  <a:lnTo>
                    <a:pt x="24" y="40"/>
                  </a:lnTo>
                  <a:lnTo>
                    <a:pt x="27" y="37"/>
                  </a:lnTo>
                  <a:lnTo>
                    <a:pt x="28" y="36"/>
                  </a:lnTo>
                  <a:lnTo>
                    <a:pt x="29" y="34"/>
                  </a:lnTo>
                  <a:lnTo>
                    <a:pt x="29" y="7"/>
                  </a:lnTo>
                  <a:lnTo>
                    <a:pt x="29" y="6"/>
                  </a:lnTo>
                  <a:lnTo>
                    <a:pt x="29" y="5"/>
                  </a:lnTo>
                  <a:lnTo>
                    <a:pt x="28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5" y="0"/>
                  </a:lnTo>
                  <a:lnTo>
                    <a:pt x="43" y="0"/>
                  </a:lnTo>
                  <a:lnTo>
                    <a:pt x="43" y="40"/>
                  </a:lnTo>
                  <a:lnTo>
                    <a:pt x="43" y="41"/>
                  </a:lnTo>
                  <a:lnTo>
                    <a:pt x="44" y="41"/>
                  </a:lnTo>
                  <a:lnTo>
                    <a:pt x="44" y="42"/>
                  </a:lnTo>
                  <a:lnTo>
                    <a:pt x="45" y="43"/>
                  </a:lnTo>
                  <a:lnTo>
                    <a:pt x="46" y="44"/>
                  </a:lnTo>
                  <a:lnTo>
                    <a:pt x="47" y="44"/>
                  </a:lnTo>
                  <a:lnTo>
                    <a:pt x="47" y="46"/>
                  </a:lnTo>
                  <a:lnTo>
                    <a:pt x="29" y="46"/>
                  </a:lnTo>
                  <a:lnTo>
                    <a:pt x="29" y="39"/>
                  </a:lnTo>
                  <a:lnTo>
                    <a:pt x="28" y="41"/>
                  </a:lnTo>
                  <a:lnTo>
                    <a:pt x="26" y="43"/>
                  </a:lnTo>
                  <a:lnTo>
                    <a:pt x="24" y="44"/>
                  </a:lnTo>
                  <a:lnTo>
                    <a:pt x="23" y="45"/>
                  </a:lnTo>
                  <a:lnTo>
                    <a:pt x="21" y="46"/>
                  </a:lnTo>
                  <a:lnTo>
                    <a:pt x="18" y="47"/>
                  </a:lnTo>
                  <a:lnTo>
                    <a:pt x="14" y="47"/>
                  </a:lnTo>
                  <a:lnTo>
                    <a:pt x="11" y="46"/>
                  </a:lnTo>
                  <a:lnTo>
                    <a:pt x="9" y="45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5" y="39"/>
                  </a:lnTo>
                  <a:lnTo>
                    <a:pt x="4" y="36"/>
                  </a:lnTo>
                  <a:lnTo>
                    <a:pt x="3" y="33"/>
                  </a:lnTo>
                  <a:lnTo>
                    <a:pt x="3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66" name="Freeform 319"/>
            <p:cNvSpPr>
              <a:spLocks/>
            </p:cNvSpPr>
            <p:nvPr/>
          </p:nvSpPr>
          <p:spPr bwMode="auto">
            <a:xfrm>
              <a:off x="5386387" y="6302376"/>
              <a:ext cx="49213" cy="101600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20" y="0"/>
                </a:cxn>
                <a:cxn ang="0">
                  <a:pos x="20" y="17"/>
                </a:cxn>
                <a:cxn ang="0">
                  <a:pos x="31" y="17"/>
                </a:cxn>
                <a:cxn ang="0">
                  <a:pos x="31" y="23"/>
                </a:cxn>
                <a:cxn ang="0">
                  <a:pos x="20" y="23"/>
                </a:cxn>
                <a:cxn ang="0">
                  <a:pos x="20" y="56"/>
                </a:cxn>
                <a:cxn ang="0">
                  <a:pos x="21" y="56"/>
                </a:cxn>
                <a:cxn ang="0">
                  <a:pos x="21" y="56"/>
                </a:cxn>
                <a:cxn ang="0">
                  <a:pos x="21" y="56"/>
                </a:cxn>
                <a:cxn ang="0">
                  <a:pos x="22" y="57"/>
                </a:cxn>
                <a:cxn ang="0">
                  <a:pos x="24" y="57"/>
                </a:cxn>
                <a:cxn ang="0">
                  <a:pos x="27" y="56"/>
                </a:cxn>
                <a:cxn ang="0">
                  <a:pos x="28" y="55"/>
                </a:cxn>
                <a:cxn ang="0">
                  <a:pos x="29" y="53"/>
                </a:cxn>
                <a:cxn ang="0">
                  <a:pos x="30" y="54"/>
                </a:cxn>
                <a:cxn ang="0">
                  <a:pos x="27" y="59"/>
                </a:cxn>
                <a:cxn ang="0">
                  <a:pos x="23" y="63"/>
                </a:cxn>
                <a:cxn ang="0">
                  <a:pos x="17" y="64"/>
                </a:cxn>
                <a:cxn ang="0">
                  <a:pos x="16" y="64"/>
                </a:cxn>
                <a:cxn ang="0">
                  <a:pos x="12" y="63"/>
                </a:cxn>
                <a:cxn ang="0">
                  <a:pos x="11" y="62"/>
                </a:cxn>
                <a:cxn ang="0">
                  <a:pos x="10" y="60"/>
                </a:cxn>
                <a:cxn ang="0">
                  <a:pos x="7" y="58"/>
                </a:cxn>
                <a:cxn ang="0">
                  <a:pos x="6" y="56"/>
                </a:cxn>
                <a:cxn ang="0">
                  <a:pos x="6" y="23"/>
                </a:cxn>
                <a:cxn ang="0">
                  <a:pos x="0" y="23"/>
                </a:cxn>
                <a:cxn ang="0">
                  <a:pos x="0" y="20"/>
                </a:cxn>
                <a:cxn ang="0">
                  <a:pos x="6" y="16"/>
                </a:cxn>
                <a:cxn ang="0">
                  <a:pos x="11" y="11"/>
                </a:cxn>
                <a:cxn ang="0">
                  <a:pos x="15" y="6"/>
                </a:cxn>
                <a:cxn ang="0">
                  <a:pos x="18" y="0"/>
                </a:cxn>
              </a:cxnLst>
              <a:rect l="0" t="0" r="r" b="b"/>
              <a:pathLst>
                <a:path w="31" h="64">
                  <a:moveTo>
                    <a:pt x="18" y="0"/>
                  </a:moveTo>
                  <a:lnTo>
                    <a:pt x="20" y="0"/>
                  </a:lnTo>
                  <a:lnTo>
                    <a:pt x="20" y="17"/>
                  </a:lnTo>
                  <a:lnTo>
                    <a:pt x="31" y="17"/>
                  </a:lnTo>
                  <a:lnTo>
                    <a:pt x="31" y="23"/>
                  </a:lnTo>
                  <a:lnTo>
                    <a:pt x="20" y="23"/>
                  </a:lnTo>
                  <a:lnTo>
                    <a:pt x="20" y="56"/>
                  </a:lnTo>
                  <a:lnTo>
                    <a:pt x="21" y="56"/>
                  </a:lnTo>
                  <a:lnTo>
                    <a:pt x="21" y="56"/>
                  </a:lnTo>
                  <a:lnTo>
                    <a:pt x="21" y="56"/>
                  </a:lnTo>
                  <a:lnTo>
                    <a:pt x="22" y="57"/>
                  </a:lnTo>
                  <a:lnTo>
                    <a:pt x="24" y="57"/>
                  </a:lnTo>
                  <a:lnTo>
                    <a:pt x="27" y="56"/>
                  </a:lnTo>
                  <a:lnTo>
                    <a:pt x="28" y="55"/>
                  </a:lnTo>
                  <a:lnTo>
                    <a:pt x="29" y="53"/>
                  </a:lnTo>
                  <a:lnTo>
                    <a:pt x="30" y="54"/>
                  </a:lnTo>
                  <a:lnTo>
                    <a:pt x="27" y="59"/>
                  </a:lnTo>
                  <a:lnTo>
                    <a:pt x="23" y="63"/>
                  </a:lnTo>
                  <a:lnTo>
                    <a:pt x="17" y="64"/>
                  </a:lnTo>
                  <a:lnTo>
                    <a:pt x="16" y="64"/>
                  </a:lnTo>
                  <a:lnTo>
                    <a:pt x="12" y="63"/>
                  </a:lnTo>
                  <a:lnTo>
                    <a:pt x="11" y="62"/>
                  </a:lnTo>
                  <a:lnTo>
                    <a:pt x="10" y="60"/>
                  </a:lnTo>
                  <a:lnTo>
                    <a:pt x="7" y="58"/>
                  </a:lnTo>
                  <a:lnTo>
                    <a:pt x="6" y="56"/>
                  </a:lnTo>
                  <a:lnTo>
                    <a:pt x="6" y="23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1" y="11"/>
                  </a:lnTo>
                  <a:lnTo>
                    <a:pt x="15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67" name="Freeform 320"/>
            <p:cNvSpPr>
              <a:spLocks noEditPoints="1"/>
            </p:cNvSpPr>
            <p:nvPr/>
          </p:nvSpPr>
          <p:spPr bwMode="auto">
            <a:xfrm>
              <a:off x="5441950" y="6327776"/>
              <a:ext cx="63500" cy="76200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18" y="4"/>
                </a:cxn>
                <a:cxn ang="0">
                  <a:pos x="18" y="5"/>
                </a:cxn>
                <a:cxn ang="0">
                  <a:pos x="17" y="6"/>
                </a:cxn>
                <a:cxn ang="0">
                  <a:pos x="15" y="11"/>
                </a:cxn>
                <a:cxn ang="0">
                  <a:pos x="14" y="17"/>
                </a:cxn>
                <a:cxn ang="0">
                  <a:pos x="14" y="19"/>
                </a:cxn>
                <a:cxn ang="0">
                  <a:pos x="27" y="19"/>
                </a:cxn>
                <a:cxn ang="0">
                  <a:pos x="27" y="13"/>
                </a:cxn>
                <a:cxn ang="0">
                  <a:pos x="26" y="9"/>
                </a:cxn>
                <a:cxn ang="0">
                  <a:pos x="26" y="7"/>
                </a:cxn>
                <a:cxn ang="0">
                  <a:pos x="25" y="5"/>
                </a:cxn>
                <a:cxn ang="0">
                  <a:pos x="24" y="4"/>
                </a:cxn>
                <a:cxn ang="0">
                  <a:pos x="22" y="3"/>
                </a:cxn>
                <a:cxn ang="0">
                  <a:pos x="20" y="3"/>
                </a:cxn>
                <a:cxn ang="0">
                  <a:pos x="22" y="0"/>
                </a:cxn>
                <a:cxn ang="0">
                  <a:pos x="28" y="2"/>
                </a:cxn>
                <a:cxn ang="0">
                  <a:pos x="35" y="6"/>
                </a:cxn>
                <a:cxn ang="0">
                  <a:pos x="38" y="10"/>
                </a:cxn>
                <a:cxn ang="0">
                  <a:pos x="39" y="15"/>
                </a:cxn>
                <a:cxn ang="0">
                  <a:pos x="40" y="23"/>
                </a:cxn>
                <a:cxn ang="0">
                  <a:pos x="14" y="23"/>
                </a:cxn>
                <a:cxn ang="0">
                  <a:pos x="15" y="30"/>
                </a:cxn>
                <a:cxn ang="0">
                  <a:pos x="19" y="35"/>
                </a:cxn>
                <a:cxn ang="0">
                  <a:pos x="22" y="38"/>
                </a:cxn>
                <a:cxn ang="0">
                  <a:pos x="24" y="38"/>
                </a:cxn>
                <a:cxn ang="0">
                  <a:pos x="27" y="40"/>
                </a:cxn>
                <a:cxn ang="0">
                  <a:pos x="32" y="38"/>
                </a:cxn>
                <a:cxn ang="0">
                  <a:pos x="33" y="37"/>
                </a:cxn>
                <a:cxn ang="0">
                  <a:pos x="34" y="37"/>
                </a:cxn>
                <a:cxn ang="0">
                  <a:pos x="35" y="36"/>
                </a:cxn>
                <a:cxn ang="0">
                  <a:pos x="37" y="35"/>
                </a:cxn>
                <a:cxn ang="0">
                  <a:pos x="37" y="34"/>
                </a:cxn>
                <a:cxn ang="0">
                  <a:pos x="38" y="32"/>
                </a:cxn>
                <a:cxn ang="0">
                  <a:pos x="40" y="33"/>
                </a:cxn>
                <a:cxn ang="0">
                  <a:pos x="37" y="40"/>
                </a:cxn>
                <a:cxn ang="0">
                  <a:pos x="32" y="45"/>
                </a:cxn>
                <a:cxn ang="0">
                  <a:pos x="26" y="47"/>
                </a:cxn>
                <a:cxn ang="0">
                  <a:pos x="20" y="48"/>
                </a:cxn>
                <a:cxn ang="0">
                  <a:pos x="14" y="47"/>
                </a:cxn>
                <a:cxn ang="0">
                  <a:pos x="9" y="45"/>
                </a:cxn>
                <a:cxn ang="0">
                  <a:pos x="4" y="40"/>
                </a:cxn>
                <a:cxn ang="0">
                  <a:pos x="1" y="36"/>
                </a:cxn>
                <a:cxn ang="0">
                  <a:pos x="0" y="30"/>
                </a:cxn>
                <a:cxn ang="0">
                  <a:pos x="0" y="25"/>
                </a:cxn>
                <a:cxn ang="0">
                  <a:pos x="1" y="18"/>
                </a:cxn>
                <a:cxn ang="0">
                  <a:pos x="3" y="12"/>
                </a:cxn>
                <a:cxn ang="0">
                  <a:pos x="6" y="7"/>
                </a:cxn>
                <a:cxn ang="0">
                  <a:pos x="11" y="3"/>
                </a:cxn>
                <a:cxn ang="0">
                  <a:pos x="16" y="1"/>
                </a:cxn>
                <a:cxn ang="0">
                  <a:pos x="22" y="0"/>
                </a:cxn>
              </a:cxnLst>
              <a:rect l="0" t="0" r="r" b="b"/>
              <a:pathLst>
                <a:path w="40" h="48">
                  <a:moveTo>
                    <a:pt x="20" y="3"/>
                  </a:moveTo>
                  <a:lnTo>
                    <a:pt x="18" y="4"/>
                  </a:lnTo>
                  <a:lnTo>
                    <a:pt x="18" y="5"/>
                  </a:lnTo>
                  <a:lnTo>
                    <a:pt x="17" y="6"/>
                  </a:lnTo>
                  <a:lnTo>
                    <a:pt x="15" y="11"/>
                  </a:lnTo>
                  <a:lnTo>
                    <a:pt x="14" y="17"/>
                  </a:lnTo>
                  <a:lnTo>
                    <a:pt x="14" y="19"/>
                  </a:lnTo>
                  <a:lnTo>
                    <a:pt x="27" y="19"/>
                  </a:lnTo>
                  <a:lnTo>
                    <a:pt x="27" y="13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5" y="5"/>
                  </a:lnTo>
                  <a:lnTo>
                    <a:pt x="24" y="4"/>
                  </a:lnTo>
                  <a:lnTo>
                    <a:pt x="22" y="3"/>
                  </a:lnTo>
                  <a:lnTo>
                    <a:pt x="20" y="3"/>
                  </a:lnTo>
                  <a:close/>
                  <a:moveTo>
                    <a:pt x="22" y="0"/>
                  </a:moveTo>
                  <a:lnTo>
                    <a:pt x="28" y="2"/>
                  </a:lnTo>
                  <a:lnTo>
                    <a:pt x="35" y="6"/>
                  </a:lnTo>
                  <a:lnTo>
                    <a:pt x="38" y="10"/>
                  </a:lnTo>
                  <a:lnTo>
                    <a:pt x="39" y="15"/>
                  </a:lnTo>
                  <a:lnTo>
                    <a:pt x="40" y="23"/>
                  </a:lnTo>
                  <a:lnTo>
                    <a:pt x="14" y="23"/>
                  </a:lnTo>
                  <a:lnTo>
                    <a:pt x="15" y="30"/>
                  </a:lnTo>
                  <a:lnTo>
                    <a:pt x="19" y="35"/>
                  </a:lnTo>
                  <a:lnTo>
                    <a:pt x="22" y="38"/>
                  </a:lnTo>
                  <a:lnTo>
                    <a:pt x="24" y="38"/>
                  </a:lnTo>
                  <a:lnTo>
                    <a:pt x="27" y="40"/>
                  </a:lnTo>
                  <a:lnTo>
                    <a:pt x="32" y="38"/>
                  </a:lnTo>
                  <a:lnTo>
                    <a:pt x="33" y="37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7" y="35"/>
                  </a:lnTo>
                  <a:lnTo>
                    <a:pt x="37" y="34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37" y="40"/>
                  </a:lnTo>
                  <a:lnTo>
                    <a:pt x="32" y="45"/>
                  </a:lnTo>
                  <a:lnTo>
                    <a:pt x="26" y="47"/>
                  </a:lnTo>
                  <a:lnTo>
                    <a:pt x="20" y="48"/>
                  </a:lnTo>
                  <a:lnTo>
                    <a:pt x="14" y="47"/>
                  </a:lnTo>
                  <a:lnTo>
                    <a:pt x="9" y="45"/>
                  </a:lnTo>
                  <a:lnTo>
                    <a:pt x="4" y="40"/>
                  </a:lnTo>
                  <a:lnTo>
                    <a:pt x="1" y="36"/>
                  </a:lnTo>
                  <a:lnTo>
                    <a:pt x="0" y="30"/>
                  </a:lnTo>
                  <a:lnTo>
                    <a:pt x="0" y="25"/>
                  </a:lnTo>
                  <a:lnTo>
                    <a:pt x="1" y="18"/>
                  </a:lnTo>
                  <a:lnTo>
                    <a:pt x="3" y="12"/>
                  </a:lnTo>
                  <a:lnTo>
                    <a:pt x="6" y="7"/>
                  </a:lnTo>
                  <a:lnTo>
                    <a:pt x="11" y="3"/>
                  </a:lnTo>
                  <a:lnTo>
                    <a:pt x="16" y="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68" name="Freeform 321"/>
            <p:cNvSpPr>
              <a:spLocks/>
            </p:cNvSpPr>
            <p:nvPr/>
          </p:nvSpPr>
          <p:spPr bwMode="auto">
            <a:xfrm>
              <a:off x="5516562" y="6327776"/>
              <a:ext cx="61913" cy="74612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34" y="1"/>
                </a:cxn>
                <a:cxn ang="0">
                  <a:pos x="36" y="1"/>
                </a:cxn>
                <a:cxn ang="0">
                  <a:pos x="39" y="4"/>
                </a:cxn>
                <a:cxn ang="0">
                  <a:pos x="39" y="5"/>
                </a:cxn>
                <a:cxn ang="0">
                  <a:pos x="39" y="9"/>
                </a:cxn>
                <a:cxn ang="0">
                  <a:pos x="38" y="11"/>
                </a:cxn>
                <a:cxn ang="0">
                  <a:pos x="37" y="12"/>
                </a:cxn>
                <a:cxn ang="0">
                  <a:pos x="37" y="13"/>
                </a:cxn>
                <a:cxn ang="0">
                  <a:pos x="34" y="14"/>
                </a:cxn>
                <a:cxn ang="0">
                  <a:pos x="32" y="14"/>
                </a:cxn>
                <a:cxn ang="0">
                  <a:pos x="30" y="13"/>
                </a:cxn>
                <a:cxn ang="0">
                  <a:pos x="29" y="12"/>
                </a:cxn>
                <a:cxn ang="0">
                  <a:pos x="28" y="11"/>
                </a:cxn>
                <a:cxn ang="0">
                  <a:pos x="27" y="11"/>
                </a:cxn>
                <a:cxn ang="0">
                  <a:pos x="27" y="10"/>
                </a:cxn>
                <a:cxn ang="0">
                  <a:pos x="23" y="10"/>
                </a:cxn>
                <a:cxn ang="0">
                  <a:pos x="22" y="12"/>
                </a:cxn>
                <a:cxn ang="0">
                  <a:pos x="21" y="14"/>
                </a:cxn>
                <a:cxn ang="0">
                  <a:pos x="21" y="15"/>
                </a:cxn>
                <a:cxn ang="0">
                  <a:pos x="19" y="20"/>
                </a:cxn>
                <a:cxn ang="0">
                  <a:pos x="19" y="26"/>
                </a:cxn>
                <a:cxn ang="0">
                  <a:pos x="19" y="4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20" y="43"/>
                </a:cxn>
                <a:cxn ang="0">
                  <a:pos x="21" y="45"/>
                </a:cxn>
                <a:cxn ang="0">
                  <a:pos x="22" y="45"/>
                </a:cxn>
                <a:cxn ang="0">
                  <a:pos x="22" y="47"/>
                </a:cxn>
                <a:cxn ang="0">
                  <a:pos x="0" y="47"/>
                </a:cxn>
                <a:cxn ang="0">
                  <a:pos x="0" y="45"/>
                </a:cxn>
                <a:cxn ang="0">
                  <a:pos x="2" y="45"/>
                </a:cxn>
                <a:cxn ang="0">
                  <a:pos x="3" y="44"/>
                </a:cxn>
                <a:cxn ang="0">
                  <a:pos x="3" y="44"/>
                </a:cxn>
                <a:cxn ang="0">
                  <a:pos x="4" y="43"/>
                </a:cxn>
                <a:cxn ang="0">
                  <a:pos x="4" y="42"/>
                </a:cxn>
                <a:cxn ang="0">
                  <a:pos x="4" y="41"/>
                </a:cxn>
                <a:cxn ang="0">
                  <a:pos x="5" y="39"/>
                </a:cxn>
                <a:cxn ang="0">
                  <a:pos x="5" y="6"/>
                </a:cxn>
                <a:cxn ang="0">
                  <a:pos x="4" y="5"/>
                </a:cxn>
                <a:cxn ang="0">
                  <a:pos x="4" y="4"/>
                </a:cxn>
                <a:cxn ang="0">
                  <a:pos x="2" y="3"/>
                </a:cxn>
                <a:cxn ang="0">
                  <a:pos x="0" y="3"/>
                </a:cxn>
                <a:cxn ang="0">
                  <a:pos x="0" y="1"/>
                </a:cxn>
                <a:cxn ang="0">
                  <a:pos x="19" y="1"/>
                </a:cxn>
                <a:cxn ang="0">
                  <a:pos x="19" y="12"/>
                </a:cxn>
                <a:cxn ang="0">
                  <a:pos x="21" y="7"/>
                </a:cxn>
                <a:cxn ang="0">
                  <a:pos x="24" y="4"/>
                </a:cxn>
                <a:cxn ang="0">
                  <a:pos x="27" y="2"/>
                </a:cxn>
                <a:cxn ang="0">
                  <a:pos x="29" y="1"/>
                </a:cxn>
                <a:cxn ang="0">
                  <a:pos x="33" y="0"/>
                </a:cxn>
              </a:cxnLst>
              <a:rect l="0" t="0" r="r" b="b"/>
              <a:pathLst>
                <a:path w="39" h="47">
                  <a:moveTo>
                    <a:pt x="33" y="0"/>
                  </a:moveTo>
                  <a:lnTo>
                    <a:pt x="34" y="1"/>
                  </a:lnTo>
                  <a:lnTo>
                    <a:pt x="36" y="1"/>
                  </a:lnTo>
                  <a:lnTo>
                    <a:pt x="39" y="4"/>
                  </a:lnTo>
                  <a:lnTo>
                    <a:pt x="39" y="5"/>
                  </a:lnTo>
                  <a:lnTo>
                    <a:pt x="39" y="9"/>
                  </a:lnTo>
                  <a:lnTo>
                    <a:pt x="38" y="11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34" y="14"/>
                  </a:lnTo>
                  <a:lnTo>
                    <a:pt x="32" y="14"/>
                  </a:lnTo>
                  <a:lnTo>
                    <a:pt x="30" y="13"/>
                  </a:lnTo>
                  <a:lnTo>
                    <a:pt x="29" y="12"/>
                  </a:lnTo>
                  <a:lnTo>
                    <a:pt x="28" y="11"/>
                  </a:lnTo>
                  <a:lnTo>
                    <a:pt x="27" y="11"/>
                  </a:lnTo>
                  <a:lnTo>
                    <a:pt x="27" y="10"/>
                  </a:lnTo>
                  <a:lnTo>
                    <a:pt x="23" y="10"/>
                  </a:lnTo>
                  <a:lnTo>
                    <a:pt x="22" y="12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19" y="20"/>
                  </a:lnTo>
                  <a:lnTo>
                    <a:pt x="19" y="26"/>
                  </a:lnTo>
                  <a:lnTo>
                    <a:pt x="19" y="4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0" y="43"/>
                  </a:lnTo>
                  <a:lnTo>
                    <a:pt x="21" y="45"/>
                  </a:lnTo>
                  <a:lnTo>
                    <a:pt x="22" y="45"/>
                  </a:lnTo>
                  <a:lnTo>
                    <a:pt x="22" y="47"/>
                  </a:lnTo>
                  <a:lnTo>
                    <a:pt x="0" y="47"/>
                  </a:lnTo>
                  <a:lnTo>
                    <a:pt x="0" y="45"/>
                  </a:lnTo>
                  <a:lnTo>
                    <a:pt x="2" y="45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4" y="43"/>
                  </a:lnTo>
                  <a:lnTo>
                    <a:pt x="4" y="42"/>
                  </a:lnTo>
                  <a:lnTo>
                    <a:pt x="4" y="41"/>
                  </a:lnTo>
                  <a:lnTo>
                    <a:pt x="5" y="39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19" y="1"/>
                  </a:lnTo>
                  <a:lnTo>
                    <a:pt x="19" y="12"/>
                  </a:lnTo>
                  <a:lnTo>
                    <a:pt x="21" y="7"/>
                  </a:lnTo>
                  <a:lnTo>
                    <a:pt x="24" y="4"/>
                  </a:lnTo>
                  <a:lnTo>
                    <a:pt x="27" y="2"/>
                  </a:lnTo>
                  <a:lnTo>
                    <a:pt x="29" y="1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69" name="Freeform 322"/>
            <p:cNvSpPr>
              <a:spLocks noEditPoints="1"/>
            </p:cNvSpPr>
            <p:nvPr/>
          </p:nvSpPr>
          <p:spPr bwMode="auto">
            <a:xfrm>
              <a:off x="5586412" y="6327776"/>
              <a:ext cx="69850" cy="76200"/>
            </a:xfrm>
            <a:custGeom>
              <a:avLst/>
              <a:gdLst/>
              <a:ahLst/>
              <a:cxnLst>
                <a:cxn ang="0">
                  <a:pos x="21" y="3"/>
                </a:cxn>
                <a:cxn ang="0">
                  <a:pos x="19" y="4"/>
                </a:cxn>
                <a:cxn ang="0">
                  <a:pos x="18" y="5"/>
                </a:cxn>
                <a:cxn ang="0">
                  <a:pos x="17" y="6"/>
                </a:cxn>
                <a:cxn ang="0">
                  <a:pos x="16" y="6"/>
                </a:cxn>
                <a:cxn ang="0">
                  <a:pos x="16" y="7"/>
                </a:cxn>
                <a:cxn ang="0">
                  <a:pos x="15" y="11"/>
                </a:cxn>
                <a:cxn ang="0">
                  <a:pos x="15" y="13"/>
                </a:cxn>
                <a:cxn ang="0">
                  <a:pos x="14" y="17"/>
                </a:cxn>
                <a:cxn ang="0">
                  <a:pos x="13" y="22"/>
                </a:cxn>
                <a:cxn ang="0">
                  <a:pos x="13" y="31"/>
                </a:cxn>
                <a:cxn ang="0">
                  <a:pos x="14" y="35"/>
                </a:cxn>
                <a:cxn ang="0">
                  <a:pos x="15" y="37"/>
                </a:cxn>
                <a:cxn ang="0">
                  <a:pos x="15" y="40"/>
                </a:cxn>
                <a:cxn ang="0">
                  <a:pos x="16" y="41"/>
                </a:cxn>
                <a:cxn ang="0">
                  <a:pos x="18" y="43"/>
                </a:cxn>
                <a:cxn ang="0">
                  <a:pos x="19" y="44"/>
                </a:cxn>
                <a:cxn ang="0">
                  <a:pos x="21" y="45"/>
                </a:cxn>
                <a:cxn ang="0">
                  <a:pos x="25" y="45"/>
                </a:cxn>
                <a:cxn ang="0">
                  <a:pos x="27" y="42"/>
                </a:cxn>
                <a:cxn ang="0">
                  <a:pos x="28" y="40"/>
                </a:cxn>
                <a:cxn ang="0">
                  <a:pos x="29" y="38"/>
                </a:cxn>
                <a:cxn ang="0">
                  <a:pos x="30" y="35"/>
                </a:cxn>
                <a:cxn ang="0">
                  <a:pos x="30" y="29"/>
                </a:cxn>
                <a:cxn ang="0">
                  <a:pos x="30" y="15"/>
                </a:cxn>
                <a:cxn ang="0">
                  <a:pos x="30" y="12"/>
                </a:cxn>
                <a:cxn ang="0">
                  <a:pos x="29" y="9"/>
                </a:cxn>
                <a:cxn ang="0">
                  <a:pos x="27" y="6"/>
                </a:cxn>
                <a:cxn ang="0">
                  <a:pos x="26" y="4"/>
                </a:cxn>
                <a:cxn ang="0">
                  <a:pos x="24" y="3"/>
                </a:cxn>
                <a:cxn ang="0">
                  <a:pos x="21" y="3"/>
                </a:cxn>
                <a:cxn ang="0">
                  <a:pos x="22" y="0"/>
                </a:cxn>
                <a:cxn ang="0">
                  <a:pos x="28" y="1"/>
                </a:cxn>
                <a:cxn ang="0">
                  <a:pos x="34" y="3"/>
                </a:cxn>
                <a:cxn ang="0">
                  <a:pos x="35" y="4"/>
                </a:cxn>
                <a:cxn ang="0">
                  <a:pos x="39" y="8"/>
                </a:cxn>
                <a:cxn ang="0">
                  <a:pos x="40" y="9"/>
                </a:cxn>
                <a:cxn ang="0">
                  <a:pos x="41" y="12"/>
                </a:cxn>
                <a:cxn ang="0">
                  <a:pos x="43" y="18"/>
                </a:cxn>
                <a:cxn ang="0">
                  <a:pos x="44" y="25"/>
                </a:cxn>
                <a:cxn ang="0">
                  <a:pos x="43" y="34"/>
                </a:cxn>
                <a:cxn ang="0">
                  <a:pos x="39" y="40"/>
                </a:cxn>
                <a:cxn ang="0">
                  <a:pos x="34" y="45"/>
                </a:cxn>
                <a:cxn ang="0">
                  <a:pos x="29" y="47"/>
                </a:cxn>
                <a:cxn ang="0">
                  <a:pos x="22" y="48"/>
                </a:cxn>
                <a:cxn ang="0">
                  <a:pos x="15" y="47"/>
                </a:cxn>
                <a:cxn ang="0">
                  <a:pos x="10" y="45"/>
                </a:cxn>
                <a:cxn ang="0">
                  <a:pos x="5" y="40"/>
                </a:cxn>
                <a:cxn ang="0">
                  <a:pos x="3" y="36"/>
                </a:cxn>
                <a:cxn ang="0">
                  <a:pos x="0" y="30"/>
                </a:cxn>
                <a:cxn ang="0">
                  <a:pos x="0" y="25"/>
                </a:cxn>
                <a:cxn ang="0">
                  <a:pos x="0" y="18"/>
                </a:cxn>
                <a:cxn ang="0">
                  <a:pos x="3" y="13"/>
                </a:cxn>
                <a:cxn ang="0">
                  <a:pos x="6" y="8"/>
                </a:cxn>
                <a:cxn ang="0">
                  <a:pos x="10" y="3"/>
                </a:cxn>
                <a:cxn ang="0">
                  <a:pos x="15" y="1"/>
                </a:cxn>
                <a:cxn ang="0">
                  <a:pos x="22" y="0"/>
                </a:cxn>
              </a:cxnLst>
              <a:rect l="0" t="0" r="r" b="b"/>
              <a:pathLst>
                <a:path w="44" h="48">
                  <a:moveTo>
                    <a:pt x="21" y="3"/>
                  </a:moveTo>
                  <a:lnTo>
                    <a:pt x="19" y="4"/>
                  </a:lnTo>
                  <a:lnTo>
                    <a:pt x="18" y="5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11"/>
                  </a:lnTo>
                  <a:lnTo>
                    <a:pt x="15" y="13"/>
                  </a:lnTo>
                  <a:lnTo>
                    <a:pt x="14" y="17"/>
                  </a:lnTo>
                  <a:lnTo>
                    <a:pt x="13" y="22"/>
                  </a:lnTo>
                  <a:lnTo>
                    <a:pt x="13" y="31"/>
                  </a:lnTo>
                  <a:lnTo>
                    <a:pt x="14" y="35"/>
                  </a:lnTo>
                  <a:lnTo>
                    <a:pt x="15" y="37"/>
                  </a:lnTo>
                  <a:lnTo>
                    <a:pt x="15" y="40"/>
                  </a:lnTo>
                  <a:lnTo>
                    <a:pt x="16" y="41"/>
                  </a:lnTo>
                  <a:lnTo>
                    <a:pt x="18" y="43"/>
                  </a:lnTo>
                  <a:lnTo>
                    <a:pt x="19" y="44"/>
                  </a:lnTo>
                  <a:lnTo>
                    <a:pt x="21" y="45"/>
                  </a:lnTo>
                  <a:lnTo>
                    <a:pt x="25" y="45"/>
                  </a:lnTo>
                  <a:lnTo>
                    <a:pt x="27" y="42"/>
                  </a:lnTo>
                  <a:lnTo>
                    <a:pt x="28" y="40"/>
                  </a:lnTo>
                  <a:lnTo>
                    <a:pt x="29" y="38"/>
                  </a:lnTo>
                  <a:lnTo>
                    <a:pt x="30" y="35"/>
                  </a:lnTo>
                  <a:lnTo>
                    <a:pt x="30" y="29"/>
                  </a:lnTo>
                  <a:lnTo>
                    <a:pt x="30" y="15"/>
                  </a:lnTo>
                  <a:lnTo>
                    <a:pt x="30" y="12"/>
                  </a:lnTo>
                  <a:lnTo>
                    <a:pt x="29" y="9"/>
                  </a:lnTo>
                  <a:lnTo>
                    <a:pt x="27" y="6"/>
                  </a:lnTo>
                  <a:lnTo>
                    <a:pt x="26" y="4"/>
                  </a:lnTo>
                  <a:lnTo>
                    <a:pt x="24" y="3"/>
                  </a:lnTo>
                  <a:lnTo>
                    <a:pt x="21" y="3"/>
                  </a:lnTo>
                  <a:close/>
                  <a:moveTo>
                    <a:pt x="22" y="0"/>
                  </a:moveTo>
                  <a:lnTo>
                    <a:pt x="28" y="1"/>
                  </a:lnTo>
                  <a:lnTo>
                    <a:pt x="34" y="3"/>
                  </a:lnTo>
                  <a:lnTo>
                    <a:pt x="35" y="4"/>
                  </a:lnTo>
                  <a:lnTo>
                    <a:pt x="39" y="8"/>
                  </a:lnTo>
                  <a:lnTo>
                    <a:pt x="40" y="9"/>
                  </a:lnTo>
                  <a:lnTo>
                    <a:pt x="41" y="12"/>
                  </a:lnTo>
                  <a:lnTo>
                    <a:pt x="43" y="18"/>
                  </a:lnTo>
                  <a:lnTo>
                    <a:pt x="44" y="25"/>
                  </a:lnTo>
                  <a:lnTo>
                    <a:pt x="43" y="34"/>
                  </a:lnTo>
                  <a:lnTo>
                    <a:pt x="39" y="40"/>
                  </a:lnTo>
                  <a:lnTo>
                    <a:pt x="34" y="45"/>
                  </a:lnTo>
                  <a:lnTo>
                    <a:pt x="29" y="47"/>
                  </a:lnTo>
                  <a:lnTo>
                    <a:pt x="22" y="48"/>
                  </a:lnTo>
                  <a:lnTo>
                    <a:pt x="15" y="47"/>
                  </a:lnTo>
                  <a:lnTo>
                    <a:pt x="10" y="45"/>
                  </a:lnTo>
                  <a:lnTo>
                    <a:pt x="5" y="40"/>
                  </a:lnTo>
                  <a:lnTo>
                    <a:pt x="3" y="36"/>
                  </a:lnTo>
                  <a:lnTo>
                    <a:pt x="0" y="30"/>
                  </a:lnTo>
                  <a:lnTo>
                    <a:pt x="0" y="25"/>
                  </a:lnTo>
                  <a:lnTo>
                    <a:pt x="0" y="18"/>
                  </a:lnTo>
                  <a:lnTo>
                    <a:pt x="3" y="13"/>
                  </a:lnTo>
                  <a:lnTo>
                    <a:pt x="6" y="8"/>
                  </a:lnTo>
                  <a:lnTo>
                    <a:pt x="10" y="3"/>
                  </a:lnTo>
                  <a:lnTo>
                    <a:pt x="15" y="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70" name="Freeform 323"/>
            <p:cNvSpPr>
              <a:spLocks/>
            </p:cNvSpPr>
            <p:nvPr/>
          </p:nvSpPr>
          <p:spPr bwMode="auto">
            <a:xfrm>
              <a:off x="5667375" y="6327776"/>
              <a:ext cx="76200" cy="74612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4" y="1"/>
                </a:cxn>
                <a:cxn ang="0">
                  <a:pos x="36" y="1"/>
                </a:cxn>
                <a:cxn ang="0">
                  <a:pos x="39" y="2"/>
                </a:cxn>
                <a:cxn ang="0">
                  <a:pos x="41" y="4"/>
                </a:cxn>
                <a:cxn ang="0">
                  <a:pos x="42" y="7"/>
                </a:cxn>
                <a:cxn ang="0">
                  <a:pos x="42" y="9"/>
                </a:cxn>
                <a:cxn ang="0">
                  <a:pos x="44" y="13"/>
                </a:cxn>
                <a:cxn ang="0">
                  <a:pos x="44" y="40"/>
                </a:cxn>
                <a:cxn ang="0">
                  <a:pos x="44" y="41"/>
                </a:cxn>
                <a:cxn ang="0">
                  <a:pos x="44" y="42"/>
                </a:cxn>
                <a:cxn ang="0">
                  <a:pos x="45" y="42"/>
                </a:cxn>
                <a:cxn ang="0">
                  <a:pos x="45" y="43"/>
                </a:cxn>
                <a:cxn ang="0">
                  <a:pos x="46" y="44"/>
                </a:cxn>
                <a:cxn ang="0">
                  <a:pos x="46" y="45"/>
                </a:cxn>
                <a:cxn ang="0">
                  <a:pos x="48" y="45"/>
                </a:cxn>
                <a:cxn ang="0">
                  <a:pos x="48" y="47"/>
                </a:cxn>
                <a:cxn ang="0">
                  <a:pos x="25" y="47"/>
                </a:cxn>
                <a:cxn ang="0">
                  <a:pos x="25" y="45"/>
                </a:cxn>
                <a:cxn ang="0">
                  <a:pos x="27" y="45"/>
                </a:cxn>
                <a:cxn ang="0">
                  <a:pos x="28" y="44"/>
                </a:cxn>
                <a:cxn ang="0">
                  <a:pos x="29" y="43"/>
                </a:cxn>
                <a:cxn ang="0">
                  <a:pos x="29" y="42"/>
                </a:cxn>
                <a:cxn ang="0">
                  <a:pos x="30" y="40"/>
                </a:cxn>
                <a:cxn ang="0">
                  <a:pos x="30" y="10"/>
                </a:cxn>
                <a:cxn ang="0">
                  <a:pos x="29" y="9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8" y="7"/>
                </a:cxn>
                <a:cxn ang="0">
                  <a:pos x="27" y="7"/>
                </a:cxn>
                <a:cxn ang="0">
                  <a:pos x="24" y="7"/>
                </a:cxn>
                <a:cxn ang="0">
                  <a:pos x="21" y="9"/>
                </a:cxn>
                <a:cxn ang="0">
                  <a:pos x="19" y="11"/>
                </a:cxn>
                <a:cxn ang="0">
                  <a:pos x="18" y="14"/>
                </a:cxn>
                <a:cxn ang="0">
                  <a:pos x="18" y="40"/>
                </a:cxn>
                <a:cxn ang="0">
                  <a:pos x="19" y="42"/>
                </a:cxn>
                <a:cxn ang="0">
                  <a:pos x="19" y="43"/>
                </a:cxn>
                <a:cxn ang="0">
                  <a:pos x="20" y="44"/>
                </a:cxn>
                <a:cxn ang="0">
                  <a:pos x="21" y="45"/>
                </a:cxn>
                <a:cxn ang="0">
                  <a:pos x="23" y="45"/>
                </a:cxn>
                <a:cxn ang="0">
                  <a:pos x="23" y="47"/>
                </a:cxn>
                <a:cxn ang="0">
                  <a:pos x="0" y="47"/>
                </a:cxn>
                <a:cxn ang="0">
                  <a:pos x="0" y="45"/>
                </a:cxn>
                <a:cxn ang="0">
                  <a:pos x="2" y="45"/>
                </a:cxn>
                <a:cxn ang="0">
                  <a:pos x="3" y="44"/>
                </a:cxn>
                <a:cxn ang="0">
                  <a:pos x="4" y="43"/>
                </a:cxn>
                <a:cxn ang="0">
                  <a:pos x="4" y="42"/>
                </a:cxn>
                <a:cxn ang="0">
                  <a:pos x="5" y="40"/>
                </a:cxn>
                <a:cxn ang="0">
                  <a:pos x="5" y="7"/>
                </a:cxn>
                <a:cxn ang="0">
                  <a:pos x="4" y="6"/>
                </a:cxn>
                <a:cxn ang="0">
                  <a:pos x="4" y="5"/>
                </a:cxn>
                <a:cxn ang="0">
                  <a:pos x="3" y="4"/>
                </a:cxn>
                <a:cxn ang="0">
                  <a:pos x="2" y="3"/>
                </a:cxn>
                <a:cxn ang="0">
                  <a:pos x="0" y="3"/>
                </a:cxn>
                <a:cxn ang="0">
                  <a:pos x="0" y="1"/>
                </a:cxn>
                <a:cxn ang="0">
                  <a:pos x="18" y="1"/>
                </a:cxn>
                <a:cxn ang="0">
                  <a:pos x="18" y="8"/>
                </a:cxn>
                <a:cxn ang="0">
                  <a:pos x="21" y="6"/>
                </a:cxn>
                <a:cxn ang="0">
                  <a:pos x="25" y="2"/>
                </a:cxn>
                <a:cxn ang="0">
                  <a:pos x="27" y="2"/>
                </a:cxn>
                <a:cxn ang="0">
                  <a:pos x="28" y="1"/>
                </a:cxn>
                <a:cxn ang="0">
                  <a:pos x="30" y="1"/>
                </a:cxn>
                <a:cxn ang="0">
                  <a:pos x="32" y="0"/>
                </a:cxn>
              </a:cxnLst>
              <a:rect l="0" t="0" r="r" b="b"/>
              <a:pathLst>
                <a:path w="48" h="47">
                  <a:moveTo>
                    <a:pt x="32" y="0"/>
                  </a:moveTo>
                  <a:lnTo>
                    <a:pt x="34" y="1"/>
                  </a:lnTo>
                  <a:lnTo>
                    <a:pt x="36" y="1"/>
                  </a:lnTo>
                  <a:lnTo>
                    <a:pt x="39" y="2"/>
                  </a:lnTo>
                  <a:lnTo>
                    <a:pt x="41" y="4"/>
                  </a:lnTo>
                  <a:lnTo>
                    <a:pt x="42" y="7"/>
                  </a:lnTo>
                  <a:lnTo>
                    <a:pt x="42" y="9"/>
                  </a:lnTo>
                  <a:lnTo>
                    <a:pt x="44" y="13"/>
                  </a:lnTo>
                  <a:lnTo>
                    <a:pt x="44" y="40"/>
                  </a:lnTo>
                  <a:lnTo>
                    <a:pt x="44" y="41"/>
                  </a:lnTo>
                  <a:lnTo>
                    <a:pt x="44" y="42"/>
                  </a:lnTo>
                  <a:lnTo>
                    <a:pt x="45" y="42"/>
                  </a:lnTo>
                  <a:lnTo>
                    <a:pt x="45" y="43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8" y="45"/>
                  </a:lnTo>
                  <a:lnTo>
                    <a:pt x="48" y="47"/>
                  </a:lnTo>
                  <a:lnTo>
                    <a:pt x="25" y="47"/>
                  </a:lnTo>
                  <a:lnTo>
                    <a:pt x="25" y="45"/>
                  </a:lnTo>
                  <a:lnTo>
                    <a:pt x="27" y="45"/>
                  </a:lnTo>
                  <a:lnTo>
                    <a:pt x="28" y="44"/>
                  </a:lnTo>
                  <a:lnTo>
                    <a:pt x="29" y="43"/>
                  </a:lnTo>
                  <a:lnTo>
                    <a:pt x="29" y="42"/>
                  </a:lnTo>
                  <a:lnTo>
                    <a:pt x="30" y="40"/>
                  </a:lnTo>
                  <a:lnTo>
                    <a:pt x="30" y="10"/>
                  </a:lnTo>
                  <a:lnTo>
                    <a:pt x="29" y="9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4" y="7"/>
                  </a:lnTo>
                  <a:lnTo>
                    <a:pt x="21" y="9"/>
                  </a:lnTo>
                  <a:lnTo>
                    <a:pt x="19" y="11"/>
                  </a:lnTo>
                  <a:lnTo>
                    <a:pt x="18" y="14"/>
                  </a:lnTo>
                  <a:lnTo>
                    <a:pt x="18" y="40"/>
                  </a:lnTo>
                  <a:lnTo>
                    <a:pt x="19" y="42"/>
                  </a:lnTo>
                  <a:lnTo>
                    <a:pt x="19" y="43"/>
                  </a:lnTo>
                  <a:lnTo>
                    <a:pt x="20" y="44"/>
                  </a:lnTo>
                  <a:lnTo>
                    <a:pt x="21" y="45"/>
                  </a:lnTo>
                  <a:lnTo>
                    <a:pt x="23" y="45"/>
                  </a:lnTo>
                  <a:lnTo>
                    <a:pt x="23" y="47"/>
                  </a:lnTo>
                  <a:lnTo>
                    <a:pt x="0" y="47"/>
                  </a:lnTo>
                  <a:lnTo>
                    <a:pt x="0" y="45"/>
                  </a:lnTo>
                  <a:lnTo>
                    <a:pt x="2" y="45"/>
                  </a:lnTo>
                  <a:lnTo>
                    <a:pt x="3" y="44"/>
                  </a:lnTo>
                  <a:lnTo>
                    <a:pt x="4" y="43"/>
                  </a:lnTo>
                  <a:lnTo>
                    <a:pt x="4" y="42"/>
                  </a:lnTo>
                  <a:lnTo>
                    <a:pt x="5" y="40"/>
                  </a:lnTo>
                  <a:lnTo>
                    <a:pt x="5" y="7"/>
                  </a:lnTo>
                  <a:lnTo>
                    <a:pt x="4" y="6"/>
                  </a:lnTo>
                  <a:lnTo>
                    <a:pt x="4" y="5"/>
                  </a:lnTo>
                  <a:lnTo>
                    <a:pt x="3" y="4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18" y="1"/>
                  </a:lnTo>
                  <a:lnTo>
                    <a:pt x="18" y="8"/>
                  </a:lnTo>
                  <a:lnTo>
                    <a:pt x="21" y="6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71" name="Line 324"/>
            <p:cNvSpPr>
              <a:spLocks noChangeShapeType="1"/>
            </p:cNvSpPr>
            <p:nvPr/>
          </p:nvSpPr>
          <p:spPr bwMode="auto">
            <a:xfrm>
              <a:off x="5635625" y="6645276"/>
              <a:ext cx="1588" cy="1587"/>
            </a:xfrm>
            <a:prstGeom prst="line">
              <a:avLst/>
            </a:prstGeom>
            <a:noFill/>
            <a:ln w="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72" name="Freeform 325"/>
            <p:cNvSpPr>
              <a:spLocks/>
            </p:cNvSpPr>
            <p:nvPr/>
          </p:nvSpPr>
          <p:spPr bwMode="auto">
            <a:xfrm>
              <a:off x="5792787" y="6627813"/>
              <a:ext cx="74613" cy="714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2" y="3"/>
                </a:cxn>
                <a:cxn ang="0">
                  <a:pos x="23" y="6"/>
                </a:cxn>
                <a:cxn ang="0">
                  <a:pos x="27" y="15"/>
                </a:cxn>
                <a:cxn ang="0">
                  <a:pos x="30" y="9"/>
                </a:cxn>
                <a:cxn ang="0">
                  <a:pos x="32" y="4"/>
                </a:cxn>
                <a:cxn ang="0">
                  <a:pos x="32" y="3"/>
                </a:cxn>
                <a:cxn ang="0">
                  <a:pos x="30" y="2"/>
                </a:cxn>
                <a:cxn ang="0">
                  <a:pos x="28" y="0"/>
                </a:cxn>
                <a:cxn ang="0">
                  <a:pos x="45" y="2"/>
                </a:cxn>
                <a:cxn ang="0">
                  <a:pos x="41" y="3"/>
                </a:cxn>
                <a:cxn ang="0">
                  <a:pos x="35" y="8"/>
                </a:cxn>
                <a:cxn ang="0">
                  <a:pos x="28" y="18"/>
                </a:cxn>
                <a:cxn ang="0">
                  <a:pos x="39" y="37"/>
                </a:cxn>
                <a:cxn ang="0">
                  <a:pos x="44" y="42"/>
                </a:cxn>
                <a:cxn ang="0">
                  <a:pos x="47" y="43"/>
                </a:cxn>
                <a:cxn ang="0">
                  <a:pos x="22" y="45"/>
                </a:cxn>
                <a:cxn ang="0">
                  <a:pos x="24" y="43"/>
                </a:cxn>
                <a:cxn ang="0">
                  <a:pos x="25" y="42"/>
                </a:cxn>
                <a:cxn ang="0">
                  <a:pos x="26" y="41"/>
                </a:cxn>
                <a:cxn ang="0">
                  <a:pos x="24" y="37"/>
                </a:cxn>
                <a:cxn ang="0">
                  <a:pos x="17" y="35"/>
                </a:cxn>
                <a:cxn ang="0">
                  <a:pos x="15" y="37"/>
                </a:cxn>
                <a:cxn ang="0">
                  <a:pos x="14" y="38"/>
                </a:cxn>
                <a:cxn ang="0">
                  <a:pos x="13" y="42"/>
                </a:cxn>
                <a:cxn ang="0">
                  <a:pos x="16" y="43"/>
                </a:cxn>
                <a:cxn ang="0">
                  <a:pos x="18" y="45"/>
                </a:cxn>
                <a:cxn ang="0">
                  <a:pos x="0" y="43"/>
                </a:cxn>
                <a:cxn ang="0">
                  <a:pos x="5" y="42"/>
                </a:cxn>
                <a:cxn ang="0">
                  <a:pos x="7" y="40"/>
                </a:cxn>
                <a:cxn ang="0">
                  <a:pos x="12" y="35"/>
                </a:cxn>
                <a:cxn ang="0">
                  <a:pos x="18" y="26"/>
                </a:cxn>
                <a:cxn ang="0">
                  <a:pos x="8" y="10"/>
                </a:cxn>
                <a:cxn ang="0">
                  <a:pos x="4" y="4"/>
                </a:cxn>
                <a:cxn ang="0">
                  <a:pos x="2" y="3"/>
                </a:cxn>
                <a:cxn ang="0">
                  <a:pos x="0" y="2"/>
                </a:cxn>
              </a:cxnLst>
              <a:rect l="0" t="0" r="r" b="b"/>
              <a:pathLst>
                <a:path w="47" h="45">
                  <a:moveTo>
                    <a:pt x="0" y="0"/>
                  </a:moveTo>
                  <a:lnTo>
                    <a:pt x="25" y="0"/>
                  </a:lnTo>
                  <a:lnTo>
                    <a:pt x="25" y="2"/>
                  </a:lnTo>
                  <a:lnTo>
                    <a:pt x="22" y="3"/>
                  </a:lnTo>
                  <a:lnTo>
                    <a:pt x="22" y="5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7" y="15"/>
                  </a:lnTo>
                  <a:lnTo>
                    <a:pt x="29" y="11"/>
                  </a:lnTo>
                  <a:lnTo>
                    <a:pt x="30" y="9"/>
                  </a:lnTo>
                  <a:lnTo>
                    <a:pt x="31" y="8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1" y="3"/>
                  </a:lnTo>
                  <a:lnTo>
                    <a:pt x="40" y="4"/>
                  </a:lnTo>
                  <a:lnTo>
                    <a:pt x="35" y="8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36" y="33"/>
                  </a:lnTo>
                  <a:lnTo>
                    <a:pt x="39" y="37"/>
                  </a:lnTo>
                  <a:lnTo>
                    <a:pt x="42" y="40"/>
                  </a:lnTo>
                  <a:lnTo>
                    <a:pt x="44" y="42"/>
                  </a:lnTo>
                  <a:lnTo>
                    <a:pt x="45" y="43"/>
                  </a:lnTo>
                  <a:lnTo>
                    <a:pt x="47" y="43"/>
                  </a:lnTo>
                  <a:lnTo>
                    <a:pt x="47" y="45"/>
                  </a:lnTo>
                  <a:lnTo>
                    <a:pt x="22" y="45"/>
                  </a:lnTo>
                  <a:lnTo>
                    <a:pt x="22" y="43"/>
                  </a:lnTo>
                  <a:lnTo>
                    <a:pt x="24" y="43"/>
                  </a:lnTo>
                  <a:lnTo>
                    <a:pt x="25" y="42"/>
                  </a:lnTo>
                  <a:lnTo>
                    <a:pt x="25" y="42"/>
                  </a:lnTo>
                  <a:lnTo>
                    <a:pt x="26" y="42"/>
                  </a:lnTo>
                  <a:lnTo>
                    <a:pt x="26" y="41"/>
                  </a:lnTo>
                  <a:lnTo>
                    <a:pt x="25" y="39"/>
                  </a:lnTo>
                  <a:lnTo>
                    <a:pt x="24" y="37"/>
                  </a:lnTo>
                  <a:lnTo>
                    <a:pt x="19" y="29"/>
                  </a:lnTo>
                  <a:lnTo>
                    <a:pt x="17" y="35"/>
                  </a:lnTo>
                  <a:lnTo>
                    <a:pt x="16" y="36"/>
                  </a:lnTo>
                  <a:lnTo>
                    <a:pt x="15" y="37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3" y="38"/>
                  </a:lnTo>
                  <a:lnTo>
                    <a:pt x="13" y="42"/>
                  </a:lnTo>
                  <a:lnTo>
                    <a:pt x="14" y="42"/>
                  </a:lnTo>
                  <a:lnTo>
                    <a:pt x="16" y="43"/>
                  </a:lnTo>
                  <a:lnTo>
                    <a:pt x="18" y="43"/>
                  </a:lnTo>
                  <a:lnTo>
                    <a:pt x="18" y="45"/>
                  </a:lnTo>
                  <a:lnTo>
                    <a:pt x="0" y="45"/>
                  </a:lnTo>
                  <a:lnTo>
                    <a:pt x="0" y="43"/>
                  </a:lnTo>
                  <a:lnTo>
                    <a:pt x="1" y="43"/>
                  </a:lnTo>
                  <a:lnTo>
                    <a:pt x="5" y="42"/>
                  </a:lnTo>
                  <a:lnTo>
                    <a:pt x="6" y="41"/>
                  </a:lnTo>
                  <a:lnTo>
                    <a:pt x="7" y="40"/>
                  </a:lnTo>
                  <a:lnTo>
                    <a:pt x="11" y="37"/>
                  </a:lnTo>
                  <a:lnTo>
                    <a:pt x="12" y="35"/>
                  </a:lnTo>
                  <a:lnTo>
                    <a:pt x="14" y="33"/>
                  </a:lnTo>
                  <a:lnTo>
                    <a:pt x="18" y="26"/>
                  </a:lnTo>
                  <a:lnTo>
                    <a:pt x="10" y="12"/>
                  </a:lnTo>
                  <a:lnTo>
                    <a:pt x="8" y="10"/>
                  </a:lnTo>
                  <a:lnTo>
                    <a:pt x="7" y="7"/>
                  </a:lnTo>
                  <a:lnTo>
                    <a:pt x="4" y="4"/>
                  </a:lnTo>
                  <a:lnTo>
                    <a:pt x="3" y="4"/>
                  </a:lnTo>
                  <a:lnTo>
                    <a:pt x="2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775" name="Line 6"/>
          <p:cNvSpPr>
            <a:spLocks noChangeShapeType="1"/>
          </p:cNvSpPr>
          <p:nvPr/>
        </p:nvSpPr>
        <p:spPr bwMode="auto">
          <a:xfrm>
            <a:off x="304800" y="5410200"/>
            <a:ext cx="381000" cy="0"/>
          </a:xfrm>
          <a:prstGeom prst="line">
            <a:avLst/>
          </a:prstGeom>
          <a:noFill/>
          <a:ln w="22225">
            <a:solidFill>
              <a:srgbClr val="FF0000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endParaRPr lang="en-US" dirty="0"/>
          </a:p>
        </p:txBody>
      </p:sp>
      <p:sp>
        <p:nvSpPr>
          <p:cNvPr id="776" name="Line 6"/>
          <p:cNvSpPr>
            <a:spLocks noChangeShapeType="1"/>
          </p:cNvSpPr>
          <p:nvPr/>
        </p:nvSpPr>
        <p:spPr bwMode="auto">
          <a:xfrm>
            <a:off x="304800" y="5715000"/>
            <a:ext cx="381000" cy="0"/>
          </a:xfrm>
          <a:prstGeom prst="line">
            <a:avLst/>
          </a:prstGeom>
          <a:noFill/>
          <a:ln w="22225">
            <a:solidFill>
              <a:srgbClr val="0000FF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endParaRPr lang="en-US" dirty="0"/>
          </a:p>
        </p:txBody>
      </p:sp>
      <p:sp>
        <p:nvSpPr>
          <p:cNvPr id="778" name="TextBox 777"/>
          <p:cNvSpPr txBox="1"/>
          <p:nvPr/>
        </p:nvSpPr>
        <p:spPr>
          <a:xfrm>
            <a:off x="685800" y="5224046"/>
            <a:ext cx="17526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S-D wave int.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779" name="TextBox 778"/>
          <p:cNvSpPr txBox="1"/>
          <p:nvPr/>
        </p:nvSpPr>
        <p:spPr>
          <a:xfrm>
            <a:off x="685800" y="5528846"/>
            <a:ext cx="15240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FF"/>
                </a:solidFill>
              </a:rPr>
              <a:t>P</a:t>
            </a:r>
            <a:r>
              <a:rPr lang="en-US" dirty="0" smtClean="0">
                <a:solidFill>
                  <a:srgbClr val="0000FF"/>
                </a:solidFill>
              </a:rPr>
              <a:t> waves int.</a:t>
            </a:r>
            <a:endParaRPr lang="en-US" dirty="0">
              <a:solidFill>
                <a:srgbClr val="0000FF"/>
              </a:solidFill>
            </a:endParaRPr>
          </a:p>
        </p:txBody>
      </p:sp>
      <p:sp>
        <p:nvSpPr>
          <p:cNvPr id="781" name="Line 6"/>
          <p:cNvSpPr>
            <a:spLocks noChangeShapeType="1"/>
          </p:cNvSpPr>
          <p:nvPr/>
        </p:nvSpPr>
        <p:spPr bwMode="auto">
          <a:xfrm>
            <a:off x="304800" y="5105400"/>
            <a:ext cx="381000" cy="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endParaRPr lang="en-US" dirty="0"/>
          </a:p>
        </p:txBody>
      </p:sp>
      <p:sp>
        <p:nvSpPr>
          <p:cNvPr id="782" name="TextBox 781"/>
          <p:cNvSpPr txBox="1"/>
          <p:nvPr/>
        </p:nvSpPr>
        <p:spPr>
          <a:xfrm>
            <a:off x="685800" y="4919246"/>
            <a:ext cx="6858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TOT</a:t>
            </a:r>
            <a:endParaRPr lang="en-US" dirty="0"/>
          </a:p>
        </p:txBody>
      </p:sp>
      <p:grpSp>
        <p:nvGrpSpPr>
          <p:cNvPr id="6" name="Group 907"/>
          <p:cNvGrpSpPr/>
          <p:nvPr/>
        </p:nvGrpSpPr>
        <p:grpSpPr>
          <a:xfrm>
            <a:off x="6035040" y="4752976"/>
            <a:ext cx="2259013" cy="1952624"/>
            <a:chOff x="1216025" y="6049963"/>
            <a:chExt cx="2259013" cy="1952624"/>
          </a:xfrm>
        </p:grpSpPr>
        <p:sp>
          <p:nvSpPr>
            <p:cNvPr id="1576" name="Freeform 330"/>
            <p:cNvSpPr>
              <a:spLocks noEditPoints="1"/>
            </p:cNvSpPr>
            <p:nvPr/>
          </p:nvSpPr>
          <p:spPr bwMode="auto">
            <a:xfrm>
              <a:off x="1625600" y="6202363"/>
              <a:ext cx="1838325" cy="1651000"/>
            </a:xfrm>
            <a:custGeom>
              <a:avLst/>
              <a:gdLst/>
              <a:ahLst/>
              <a:cxnLst>
                <a:cxn ang="0">
                  <a:pos x="5" y="3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1155" y="5"/>
                </a:cxn>
                <a:cxn ang="0">
                  <a:pos x="1155" y="3"/>
                </a:cxn>
                <a:cxn ang="0">
                  <a:pos x="1153" y="3"/>
                </a:cxn>
                <a:cxn ang="0">
                  <a:pos x="1153" y="1038"/>
                </a:cxn>
                <a:cxn ang="0">
                  <a:pos x="1155" y="1038"/>
                </a:cxn>
                <a:cxn ang="0">
                  <a:pos x="1155" y="1035"/>
                </a:cxn>
                <a:cxn ang="0">
                  <a:pos x="2" y="1035"/>
                </a:cxn>
                <a:cxn ang="0">
                  <a:pos x="2" y="1038"/>
                </a:cxn>
                <a:cxn ang="0">
                  <a:pos x="5" y="1038"/>
                </a:cxn>
                <a:cxn ang="0">
                  <a:pos x="5" y="3"/>
                </a:cxn>
                <a:cxn ang="0">
                  <a:pos x="0" y="1038"/>
                </a:cxn>
                <a:cxn ang="0">
                  <a:pos x="0" y="1040"/>
                </a:cxn>
                <a:cxn ang="0">
                  <a:pos x="1158" y="1040"/>
                </a:cxn>
                <a:cxn ang="0">
                  <a:pos x="1158" y="0"/>
                </a:cxn>
                <a:cxn ang="0">
                  <a:pos x="0" y="0"/>
                </a:cxn>
                <a:cxn ang="0">
                  <a:pos x="0" y="3"/>
                </a:cxn>
                <a:cxn ang="0">
                  <a:pos x="0" y="1038"/>
                </a:cxn>
              </a:cxnLst>
              <a:rect l="0" t="0" r="r" b="b"/>
              <a:pathLst>
                <a:path w="1158" h="1040">
                  <a:moveTo>
                    <a:pt x="5" y="3"/>
                  </a:moveTo>
                  <a:lnTo>
                    <a:pt x="2" y="3"/>
                  </a:lnTo>
                  <a:lnTo>
                    <a:pt x="2" y="5"/>
                  </a:lnTo>
                  <a:lnTo>
                    <a:pt x="1155" y="5"/>
                  </a:lnTo>
                  <a:lnTo>
                    <a:pt x="1155" y="3"/>
                  </a:lnTo>
                  <a:lnTo>
                    <a:pt x="1153" y="3"/>
                  </a:lnTo>
                  <a:lnTo>
                    <a:pt x="1153" y="1038"/>
                  </a:lnTo>
                  <a:lnTo>
                    <a:pt x="1155" y="1038"/>
                  </a:lnTo>
                  <a:lnTo>
                    <a:pt x="1155" y="1035"/>
                  </a:lnTo>
                  <a:lnTo>
                    <a:pt x="2" y="1035"/>
                  </a:lnTo>
                  <a:lnTo>
                    <a:pt x="2" y="1038"/>
                  </a:lnTo>
                  <a:lnTo>
                    <a:pt x="5" y="1038"/>
                  </a:lnTo>
                  <a:lnTo>
                    <a:pt x="5" y="3"/>
                  </a:lnTo>
                  <a:close/>
                  <a:moveTo>
                    <a:pt x="0" y="1038"/>
                  </a:moveTo>
                  <a:lnTo>
                    <a:pt x="0" y="1040"/>
                  </a:lnTo>
                  <a:lnTo>
                    <a:pt x="1158" y="1040"/>
                  </a:lnTo>
                  <a:lnTo>
                    <a:pt x="1158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10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77" name="Line 331"/>
            <p:cNvSpPr>
              <a:spLocks noChangeShapeType="1"/>
            </p:cNvSpPr>
            <p:nvPr/>
          </p:nvSpPr>
          <p:spPr bwMode="auto">
            <a:xfrm flipV="1">
              <a:off x="1628775" y="6207125"/>
              <a:ext cx="1588" cy="1643062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78" name="Line 332"/>
            <p:cNvSpPr>
              <a:spLocks noChangeShapeType="1"/>
            </p:cNvSpPr>
            <p:nvPr/>
          </p:nvSpPr>
          <p:spPr bwMode="auto">
            <a:xfrm flipH="1">
              <a:off x="1628775" y="7635875"/>
              <a:ext cx="82550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79" name="Line 333"/>
            <p:cNvSpPr>
              <a:spLocks noChangeShapeType="1"/>
            </p:cNvSpPr>
            <p:nvPr/>
          </p:nvSpPr>
          <p:spPr bwMode="auto">
            <a:xfrm flipH="1">
              <a:off x="1628775" y="7564438"/>
              <a:ext cx="41275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80" name="Line 334"/>
            <p:cNvSpPr>
              <a:spLocks noChangeShapeType="1"/>
            </p:cNvSpPr>
            <p:nvPr/>
          </p:nvSpPr>
          <p:spPr bwMode="auto">
            <a:xfrm flipH="1">
              <a:off x="1628775" y="7493000"/>
              <a:ext cx="41275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81" name="Line 335"/>
            <p:cNvSpPr>
              <a:spLocks noChangeShapeType="1"/>
            </p:cNvSpPr>
            <p:nvPr/>
          </p:nvSpPr>
          <p:spPr bwMode="auto">
            <a:xfrm flipH="1">
              <a:off x="1628775" y="7421563"/>
              <a:ext cx="41275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82" name="Line 336"/>
            <p:cNvSpPr>
              <a:spLocks noChangeShapeType="1"/>
            </p:cNvSpPr>
            <p:nvPr/>
          </p:nvSpPr>
          <p:spPr bwMode="auto">
            <a:xfrm flipH="1">
              <a:off x="1628775" y="7350125"/>
              <a:ext cx="41275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83" name="Line 337"/>
            <p:cNvSpPr>
              <a:spLocks noChangeShapeType="1"/>
            </p:cNvSpPr>
            <p:nvPr/>
          </p:nvSpPr>
          <p:spPr bwMode="auto">
            <a:xfrm flipH="1">
              <a:off x="1628775" y="7278688"/>
              <a:ext cx="82550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84" name="Line 338"/>
            <p:cNvSpPr>
              <a:spLocks noChangeShapeType="1"/>
            </p:cNvSpPr>
            <p:nvPr/>
          </p:nvSpPr>
          <p:spPr bwMode="auto">
            <a:xfrm flipH="1">
              <a:off x="1628775" y="7207250"/>
              <a:ext cx="41275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85" name="Line 339"/>
            <p:cNvSpPr>
              <a:spLocks noChangeShapeType="1"/>
            </p:cNvSpPr>
            <p:nvPr/>
          </p:nvSpPr>
          <p:spPr bwMode="auto">
            <a:xfrm flipH="1">
              <a:off x="1628775" y="7135813"/>
              <a:ext cx="41275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86" name="Line 340"/>
            <p:cNvSpPr>
              <a:spLocks noChangeShapeType="1"/>
            </p:cNvSpPr>
            <p:nvPr/>
          </p:nvSpPr>
          <p:spPr bwMode="auto">
            <a:xfrm flipH="1">
              <a:off x="1628775" y="7064375"/>
              <a:ext cx="41275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87" name="Line 341"/>
            <p:cNvSpPr>
              <a:spLocks noChangeShapeType="1"/>
            </p:cNvSpPr>
            <p:nvPr/>
          </p:nvSpPr>
          <p:spPr bwMode="auto">
            <a:xfrm flipH="1">
              <a:off x="1628775" y="6992938"/>
              <a:ext cx="41275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88" name="Line 342"/>
            <p:cNvSpPr>
              <a:spLocks noChangeShapeType="1"/>
            </p:cNvSpPr>
            <p:nvPr/>
          </p:nvSpPr>
          <p:spPr bwMode="auto">
            <a:xfrm flipH="1">
              <a:off x="1628775" y="6921500"/>
              <a:ext cx="82550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89" name="Line 343"/>
            <p:cNvSpPr>
              <a:spLocks noChangeShapeType="1"/>
            </p:cNvSpPr>
            <p:nvPr/>
          </p:nvSpPr>
          <p:spPr bwMode="auto">
            <a:xfrm flipH="1">
              <a:off x="1628775" y="6850063"/>
              <a:ext cx="41275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90" name="Line 344"/>
            <p:cNvSpPr>
              <a:spLocks noChangeShapeType="1"/>
            </p:cNvSpPr>
            <p:nvPr/>
          </p:nvSpPr>
          <p:spPr bwMode="auto">
            <a:xfrm flipH="1">
              <a:off x="1628775" y="6778625"/>
              <a:ext cx="41275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91" name="Line 345"/>
            <p:cNvSpPr>
              <a:spLocks noChangeShapeType="1"/>
            </p:cNvSpPr>
            <p:nvPr/>
          </p:nvSpPr>
          <p:spPr bwMode="auto">
            <a:xfrm flipH="1">
              <a:off x="1628775" y="6707188"/>
              <a:ext cx="41275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92" name="Line 346"/>
            <p:cNvSpPr>
              <a:spLocks noChangeShapeType="1"/>
            </p:cNvSpPr>
            <p:nvPr/>
          </p:nvSpPr>
          <p:spPr bwMode="auto">
            <a:xfrm flipH="1">
              <a:off x="1628775" y="6635750"/>
              <a:ext cx="41275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93" name="Line 347"/>
            <p:cNvSpPr>
              <a:spLocks noChangeShapeType="1"/>
            </p:cNvSpPr>
            <p:nvPr/>
          </p:nvSpPr>
          <p:spPr bwMode="auto">
            <a:xfrm flipH="1">
              <a:off x="1628775" y="6564313"/>
              <a:ext cx="82550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94" name="Line 348"/>
            <p:cNvSpPr>
              <a:spLocks noChangeShapeType="1"/>
            </p:cNvSpPr>
            <p:nvPr/>
          </p:nvSpPr>
          <p:spPr bwMode="auto">
            <a:xfrm flipH="1">
              <a:off x="1628775" y="6492875"/>
              <a:ext cx="41275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95" name="Line 349"/>
            <p:cNvSpPr>
              <a:spLocks noChangeShapeType="1"/>
            </p:cNvSpPr>
            <p:nvPr/>
          </p:nvSpPr>
          <p:spPr bwMode="auto">
            <a:xfrm flipH="1">
              <a:off x="1628775" y="6421438"/>
              <a:ext cx="41275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96" name="Line 350"/>
            <p:cNvSpPr>
              <a:spLocks noChangeShapeType="1"/>
            </p:cNvSpPr>
            <p:nvPr/>
          </p:nvSpPr>
          <p:spPr bwMode="auto">
            <a:xfrm flipH="1">
              <a:off x="1628775" y="6350000"/>
              <a:ext cx="41275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97" name="Line 351"/>
            <p:cNvSpPr>
              <a:spLocks noChangeShapeType="1"/>
            </p:cNvSpPr>
            <p:nvPr/>
          </p:nvSpPr>
          <p:spPr bwMode="auto">
            <a:xfrm flipH="1">
              <a:off x="1628775" y="6278563"/>
              <a:ext cx="41275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98" name="Line 352"/>
            <p:cNvSpPr>
              <a:spLocks noChangeShapeType="1"/>
            </p:cNvSpPr>
            <p:nvPr/>
          </p:nvSpPr>
          <p:spPr bwMode="auto">
            <a:xfrm flipH="1">
              <a:off x="1628775" y="6207125"/>
              <a:ext cx="82550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99" name="Line 353"/>
            <p:cNvSpPr>
              <a:spLocks noChangeShapeType="1"/>
            </p:cNvSpPr>
            <p:nvPr/>
          </p:nvSpPr>
          <p:spPr bwMode="auto">
            <a:xfrm flipH="1">
              <a:off x="1628775" y="7635875"/>
              <a:ext cx="82550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8" name="Line 354"/>
            <p:cNvSpPr>
              <a:spLocks noChangeShapeType="1"/>
            </p:cNvSpPr>
            <p:nvPr/>
          </p:nvSpPr>
          <p:spPr bwMode="auto">
            <a:xfrm flipH="1">
              <a:off x="1628775" y="7707313"/>
              <a:ext cx="41275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9" name="Line 355"/>
            <p:cNvSpPr>
              <a:spLocks noChangeShapeType="1"/>
            </p:cNvSpPr>
            <p:nvPr/>
          </p:nvSpPr>
          <p:spPr bwMode="auto">
            <a:xfrm flipH="1">
              <a:off x="1628775" y="7778750"/>
              <a:ext cx="41275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0" name="Line 356"/>
            <p:cNvSpPr>
              <a:spLocks noChangeShapeType="1"/>
            </p:cNvSpPr>
            <p:nvPr/>
          </p:nvSpPr>
          <p:spPr bwMode="auto">
            <a:xfrm flipH="1">
              <a:off x="1628775" y="7850188"/>
              <a:ext cx="41275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1" name="Rectangle 357"/>
            <p:cNvSpPr>
              <a:spLocks noChangeArrowheads="1"/>
            </p:cNvSpPr>
            <p:nvPr/>
          </p:nvSpPr>
          <p:spPr bwMode="auto">
            <a:xfrm>
              <a:off x="1216025" y="7645400"/>
              <a:ext cx="38100" cy="1270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2" name="Freeform 358"/>
            <p:cNvSpPr>
              <a:spLocks noEditPoints="1"/>
            </p:cNvSpPr>
            <p:nvPr/>
          </p:nvSpPr>
          <p:spPr bwMode="auto">
            <a:xfrm>
              <a:off x="1263650" y="7589838"/>
              <a:ext cx="60325" cy="95250"/>
            </a:xfrm>
            <a:custGeom>
              <a:avLst/>
              <a:gdLst/>
              <a:ahLst/>
              <a:cxnLst>
                <a:cxn ang="0">
                  <a:pos x="38" y="30"/>
                </a:cxn>
                <a:cxn ang="0">
                  <a:pos x="37" y="38"/>
                </a:cxn>
                <a:cxn ang="0">
                  <a:pos x="35" y="46"/>
                </a:cxn>
                <a:cxn ang="0">
                  <a:pos x="34" y="48"/>
                </a:cxn>
                <a:cxn ang="0">
                  <a:pos x="33" y="51"/>
                </a:cxn>
                <a:cxn ang="0">
                  <a:pos x="31" y="54"/>
                </a:cxn>
                <a:cxn ang="0">
                  <a:pos x="30" y="56"/>
                </a:cxn>
                <a:cxn ang="0">
                  <a:pos x="27" y="57"/>
                </a:cxn>
                <a:cxn ang="0">
                  <a:pos x="26" y="58"/>
                </a:cxn>
                <a:cxn ang="0">
                  <a:pos x="25" y="59"/>
                </a:cxn>
                <a:cxn ang="0">
                  <a:pos x="23" y="60"/>
                </a:cxn>
                <a:cxn ang="0">
                  <a:pos x="21" y="60"/>
                </a:cxn>
                <a:cxn ang="0">
                  <a:pos x="20" y="60"/>
                </a:cxn>
                <a:cxn ang="0">
                  <a:pos x="16" y="60"/>
                </a:cxn>
                <a:cxn ang="0">
                  <a:pos x="13" y="59"/>
                </a:cxn>
                <a:cxn ang="0">
                  <a:pos x="11" y="58"/>
                </a:cxn>
                <a:cxn ang="0">
                  <a:pos x="7" y="54"/>
                </a:cxn>
                <a:cxn ang="0">
                  <a:pos x="4" y="50"/>
                </a:cxn>
                <a:cxn ang="0">
                  <a:pos x="2" y="45"/>
                </a:cxn>
                <a:cxn ang="0">
                  <a:pos x="1" y="37"/>
                </a:cxn>
                <a:cxn ang="0">
                  <a:pos x="0" y="31"/>
                </a:cxn>
                <a:cxn ang="0">
                  <a:pos x="1" y="22"/>
                </a:cxn>
                <a:cxn ang="0">
                  <a:pos x="3" y="13"/>
                </a:cxn>
                <a:cxn ang="0">
                  <a:pos x="5" y="7"/>
                </a:cxn>
                <a:cxn ang="0">
                  <a:pos x="9" y="3"/>
                </a:cxn>
                <a:cxn ang="0">
                  <a:pos x="14" y="0"/>
                </a:cxn>
                <a:cxn ang="0">
                  <a:pos x="19" y="0"/>
                </a:cxn>
                <a:cxn ang="0">
                  <a:pos x="24" y="0"/>
                </a:cxn>
                <a:cxn ang="0">
                  <a:pos x="28" y="3"/>
                </a:cxn>
                <a:cxn ang="0">
                  <a:pos x="32" y="7"/>
                </a:cxn>
                <a:cxn ang="0">
                  <a:pos x="35" y="12"/>
                </a:cxn>
                <a:cxn ang="0">
                  <a:pos x="37" y="21"/>
                </a:cxn>
                <a:cxn ang="0">
                  <a:pos x="38" y="30"/>
                </a:cxn>
                <a:cxn ang="0">
                  <a:pos x="25" y="30"/>
                </a:cxn>
                <a:cxn ang="0">
                  <a:pos x="25" y="9"/>
                </a:cxn>
                <a:cxn ang="0">
                  <a:pos x="24" y="7"/>
                </a:cxn>
                <a:cxn ang="0">
                  <a:pos x="23" y="5"/>
                </a:cxn>
                <a:cxn ang="0">
                  <a:pos x="21" y="3"/>
                </a:cxn>
                <a:cxn ang="0">
                  <a:pos x="20" y="3"/>
                </a:cxn>
                <a:cxn ang="0">
                  <a:pos x="20" y="2"/>
                </a:cxn>
                <a:cxn ang="0">
                  <a:pos x="16" y="2"/>
                </a:cxn>
                <a:cxn ang="0">
                  <a:pos x="15" y="3"/>
                </a:cxn>
                <a:cxn ang="0">
                  <a:pos x="14" y="5"/>
                </a:cxn>
                <a:cxn ang="0">
                  <a:pos x="14" y="7"/>
                </a:cxn>
                <a:cxn ang="0">
                  <a:pos x="14" y="8"/>
                </a:cxn>
                <a:cxn ang="0">
                  <a:pos x="13" y="12"/>
                </a:cxn>
                <a:cxn ang="0">
                  <a:pos x="13" y="17"/>
                </a:cxn>
                <a:cxn ang="0">
                  <a:pos x="13" y="25"/>
                </a:cxn>
                <a:cxn ang="0">
                  <a:pos x="13" y="43"/>
                </a:cxn>
                <a:cxn ang="0">
                  <a:pos x="13" y="48"/>
                </a:cxn>
                <a:cxn ang="0">
                  <a:pos x="14" y="52"/>
                </a:cxn>
                <a:cxn ang="0">
                  <a:pos x="15" y="56"/>
                </a:cxn>
                <a:cxn ang="0">
                  <a:pos x="15" y="57"/>
                </a:cxn>
                <a:cxn ang="0">
                  <a:pos x="17" y="58"/>
                </a:cxn>
                <a:cxn ang="0">
                  <a:pos x="20" y="58"/>
                </a:cxn>
                <a:cxn ang="0">
                  <a:pos x="21" y="57"/>
                </a:cxn>
                <a:cxn ang="0">
                  <a:pos x="22" y="57"/>
                </a:cxn>
                <a:cxn ang="0">
                  <a:pos x="22" y="56"/>
                </a:cxn>
                <a:cxn ang="0">
                  <a:pos x="23" y="55"/>
                </a:cxn>
                <a:cxn ang="0">
                  <a:pos x="24" y="54"/>
                </a:cxn>
                <a:cxn ang="0">
                  <a:pos x="25" y="51"/>
                </a:cxn>
                <a:cxn ang="0">
                  <a:pos x="25" y="48"/>
                </a:cxn>
                <a:cxn ang="0">
                  <a:pos x="25" y="30"/>
                </a:cxn>
              </a:cxnLst>
              <a:rect l="0" t="0" r="r" b="b"/>
              <a:pathLst>
                <a:path w="38" h="60">
                  <a:moveTo>
                    <a:pt x="38" y="30"/>
                  </a:moveTo>
                  <a:lnTo>
                    <a:pt x="37" y="38"/>
                  </a:lnTo>
                  <a:lnTo>
                    <a:pt x="35" y="46"/>
                  </a:lnTo>
                  <a:lnTo>
                    <a:pt x="34" y="48"/>
                  </a:lnTo>
                  <a:lnTo>
                    <a:pt x="33" y="51"/>
                  </a:lnTo>
                  <a:lnTo>
                    <a:pt x="31" y="54"/>
                  </a:lnTo>
                  <a:lnTo>
                    <a:pt x="30" y="56"/>
                  </a:lnTo>
                  <a:lnTo>
                    <a:pt x="27" y="57"/>
                  </a:lnTo>
                  <a:lnTo>
                    <a:pt x="26" y="58"/>
                  </a:lnTo>
                  <a:lnTo>
                    <a:pt x="25" y="59"/>
                  </a:lnTo>
                  <a:lnTo>
                    <a:pt x="23" y="60"/>
                  </a:lnTo>
                  <a:lnTo>
                    <a:pt x="21" y="60"/>
                  </a:lnTo>
                  <a:lnTo>
                    <a:pt x="20" y="60"/>
                  </a:lnTo>
                  <a:lnTo>
                    <a:pt x="16" y="60"/>
                  </a:lnTo>
                  <a:lnTo>
                    <a:pt x="13" y="59"/>
                  </a:lnTo>
                  <a:lnTo>
                    <a:pt x="11" y="58"/>
                  </a:lnTo>
                  <a:lnTo>
                    <a:pt x="7" y="54"/>
                  </a:lnTo>
                  <a:lnTo>
                    <a:pt x="4" y="50"/>
                  </a:lnTo>
                  <a:lnTo>
                    <a:pt x="2" y="45"/>
                  </a:lnTo>
                  <a:lnTo>
                    <a:pt x="1" y="37"/>
                  </a:lnTo>
                  <a:lnTo>
                    <a:pt x="0" y="31"/>
                  </a:lnTo>
                  <a:lnTo>
                    <a:pt x="1" y="22"/>
                  </a:lnTo>
                  <a:lnTo>
                    <a:pt x="3" y="13"/>
                  </a:lnTo>
                  <a:lnTo>
                    <a:pt x="5" y="7"/>
                  </a:lnTo>
                  <a:lnTo>
                    <a:pt x="9" y="3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3"/>
                  </a:lnTo>
                  <a:lnTo>
                    <a:pt x="32" y="7"/>
                  </a:lnTo>
                  <a:lnTo>
                    <a:pt x="35" y="12"/>
                  </a:lnTo>
                  <a:lnTo>
                    <a:pt x="37" y="21"/>
                  </a:lnTo>
                  <a:lnTo>
                    <a:pt x="38" y="30"/>
                  </a:lnTo>
                  <a:close/>
                  <a:moveTo>
                    <a:pt x="25" y="30"/>
                  </a:moveTo>
                  <a:lnTo>
                    <a:pt x="25" y="9"/>
                  </a:lnTo>
                  <a:lnTo>
                    <a:pt x="24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5" y="3"/>
                  </a:lnTo>
                  <a:lnTo>
                    <a:pt x="14" y="5"/>
                  </a:lnTo>
                  <a:lnTo>
                    <a:pt x="14" y="7"/>
                  </a:lnTo>
                  <a:lnTo>
                    <a:pt x="14" y="8"/>
                  </a:lnTo>
                  <a:lnTo>
                    <a:pt x="13" y="12"/>
                  </a:lnTo>
                  <a:lnTo>
                    <a:pt x="13" y="17"/>
                  </a:lnTo>
                  <a:lnTo>
                    <a:pt x="13" y="25"/>
                  </a:lnTo>
                  <a:lnTo>
                    <a:pt x="13" y="43"/>
                  </a:lnTo>
                  <a:lnTo>
                    <a:pt x="13" y="48"/>
                  </a:lnTo>
                  <a:lnTo>
                    <a:pt x="14" y="52"/>
                  </a:lnTo>
                  <a:lnTo>
                    <a:pt x="15" y="56"/>
                  </a:lnTo>
                  <a:lnTo>
                    <a:pt x="15" y="57"/>
                  </a:lnTo>
                  <a:lnTo>
                    <a:pt x="17" y="58"/>
                  </a:lnTo>
                  <a:lnTo>
                    <a:pt x="20" y="58"/>
                  </a:lnTo>
                  <a:lnTo>
                    <a:pt x="21" y="57"/>
                  </a:lnTo>
                  <a:lnTo>
                    <a:pt x="22" y="57"/>
                  </a:lnTo>
                  <a:lnTo>
                    <a:pt x="22" y="56"/>
                  </a:lnTo>
                  <a:lnTo>
                    <a:pt x="23" y="55"/>
                  </a:lnTo>
                  <a:lnTo>
                    <a:pt x="24" y="54"/>
                  </a:lnTo>
                  <a:lnTo>
                    <a:pt x="25" y="51"/>
                  </a:lnTo>
                  <a:lnTo>
                    <a:pt x="25" y="48"/>
                  </a:lnTo>
                  <a:lnTo>
                    <a:pt x="25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5" name="Freeform 359"/>
            <p:cNvSpPr>
              <a:spLocks/>
            </p:cNvSpPr>
            <p:nvPr/>
          </p:nvSpPr>
          <p:spPr bwMode="auto">
            <a:xfrm>
              <a:off x="1335088" y="7662863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9" y="1"/>
                </a:cxn>
                <a:cxn ang="0">
                  <a:pos x="12" y="2"/>
                </a:cxn>
                <a:cxn ang="0">
                  <a:pos x="13" y="5"/>
                </a:cxn>
                <a:cxn ang="0">
                  <a:pos x="14" y="8"/>
                </a:cxn>
                <a:cxn ang="0">
                  <a:pos x="14" y="10"/>
                </a:cxn>
                <a:cxn ang="0">
                  <a:pos x="13" y="11"/>
                </a:cxn>
                <a:cxn ang="0">
                  <a:pos x="12" y="12"/>
                </a:cxn>
                <a:cxn ang="0">
                  <a:pos x="11" y="13"/>
                </a:cxn>
                <a:cxn ang="0">
                  <a:pos x="10" y="14"/>
                </a:cxn>
                <a:cxn ang="0">
                  <a:pos x="8" y="14"/>
                </a:cxn>
                <a:cxn ang="0">
                  <a:pos x="5" y="14"/>
                </a:cxn>
                <a:cxn ang="0">
                  <a:pos x="3" y="13"/>
                </a:cxn>
                <a:cxn ang="0">
                  <a:pos x="2" y="12"/>
                </a:cxn>
                <a:cxn ang="0">
                  <a:pos x="2" y="11"/>
                </a:cxn>
                <a:cxn ang="0">
                  <a:pos x="0" y="10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1" y="4"/>
                </a:cxn>
                <a:cxn ang="0">
                  <a:pos x="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9" y="1"/>
                  </a:lnTo>
                  <a:lnTo>
                    <a:pt x="12" y="2"/>
                  </a:lnTo>
                  <a:lnTo>
                    <a:pt x="13" y="5"/>
                  </a:lnTo>
                  <a:lnTo>
                    <a:pt x="14" y="8"/>
                  </a:lnTo>
                  <a:lnTo>
                    <a:pt x="14" y="10"/>
                  </a:lnTo>
                  <a:lnTo>
                    <a:pt x="13" y="11"/>
                  </a:lnTo>
                  <a:lnTo>
                    <a:pt x="12" y="12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5" y="14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4"/>
                  </a:lnTo>
                  <a:lnTo>
                    <a:pt x="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6" name="Freeform 360"/>
            <p:cNvSpPr>
              <a:spLocks noEditPoints="1"/>
            </p:cNvSpPr>
            <p:nvPr/>
          </p:nvSpPr>
          <p:spPr bwMode="auto">
            <a:xfrm>
              <a:off x="1368425" y="7589838"/>
              <a:ext cx="60325" cy="95250"/>
            </a:xfrm>
            <a:custGeom>
              <a:avLst/>
              <a:gdLst/>
              <a:ahLst/>
              <a:cxnLst>
                <a:cxn ang="0">
                  <a:pos x="38" y="30"/>
                </a:cxn>
                <a:cxn ang="0">
                  <a:pos x="38" y="38"/>
                </a:cxn>
                <a:cxn ang="0">
                  <a:pos x="35" y="46"/>
                </a:cxn>
                <a:cxn ang="0">
                  <a:pos x="35" y="48"/>
                </a:cxn>
                <a:cxn ang="0">
                  <a:pos x="34" y="51"/>
                </a:cxn>
                <a:cxn ang="0">
                  <a:pos x="31" y="54"/>
                </a:cxn>
                <a:cxn ang="0">
                  <a:pos x="30" y="56"/>
                </a:cxn>
                <a:cxn ang="0">
                  <a:pos x="28" y="57"/>
                </a:cxn>
                <a:cxn ang="0">
                  <a:pos x="26" y="58"/>
                </a:cxn>
                <a:cxn ang="0">
                  <a:pos x="25" y="59"/>
                </a:cxn>
                <a:cxn ang="0">
                  <a:pos x="23" y="60"/>
                </a:cxn>
                <a:cxn ang="0">
                  <a:pos x="22" y="60"/>
                </a:cxn>
                <a:cxn ang="0">
                  <a:pos x="21" y="60"/>
                </a:cxn>
                <a:cxn ang="0">
                  <a:pos x="17" y="60"/>
                </a:cxn>
                <a:cxn ang="0">
                  <a:pos x="13" y="59"/>
                </a:cxn>
                <a:cxn ang="0">
                  <a:pos x="11" y="58"/>
                </a:cxn>
                <a:cxn ang="0">
                  <a:pos x="7" y="54"/>
                </a:cxn>
                <a:cxn ang="0">
                  <a:pos x="4" y="50"/>
                </a:cxn>
                <a:cxn ang="0">
                  <a:pos x="2" y="45"/>
                </a:cxn>
                <a:cxn ang="0">
                  <a:pos x="1" y="37"/>
                </a:cxn>
                <a:cxn ang="0">
                  <a:pos x="0" y="31"/>
                </a:cxn>
                <a:cxn ang="0">
                  <a:pos x="1" y="22"/>
                </a:cxn>
                <a:cxn ang="0">
                  <a:pos x="3" y="13"/>
                </a:cxn>
                <a:cxn ang="0">
                  <a:pos x="6" y="7"/>
                </a:cxn>
                <a:cxn ang="0">
                  <a:pos x="10" y="3"/>
                </a:cxn>
                <a:cxn ang="0">
                  <a:pos x="14" y="0"/>
                </a:cxn>
                <a:cxn ang="0">
                  <a:pos x="19" y="0"/>
                </a:cxn>
                <a:cxn ang="0">
                  <a:pos x="24" y="0"/>
                </a:cxn>
                <a:cxn ang="0">
                  <a:pos x="29" y="3"/>
                </a:cxn>
                <a:cxn ang="0">
                  <a:pos x="33" y="7"/>
                </a:cxn>
                <a:cxn ang="0">
                  <a:pos x="35" y="12"/>
                </a:cxn>
                <a:cxn ang="0">
                  <a:pos x="38" y="21"/>
                </a:cxn>
                <a:cxn ang="0">
                  <a:pos x="38" y="30"/>
                </a:cxn>
                <a:cxn ang="0">
                  <a:pos x="25" y="30"/>
                </a:cxn>
                <a:cxn ang="0">
                  <a:pos x="25" y="9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2" y="4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6" y="4"/>
                </a:cxn>
                <a:cxn ang="0">
                  <a:pos x="14" y="5"/>
                </a:cxn>
                <a:cxn ang="0">
                  <a:pos x="14" y="7"/>
                </a:cxn>
                <a:cxn ang="0">
                  <a:pos x="14" y="8"/>
                </a:cxn>
                <a:cxn ang="0">
                  <a:pos x="13" y="12"/>
                </a:cxn>
                <a:cxn ang="0">
                  <a:pos x="13" y="48"/>
                </a:cxn>
                <a:cxn ang="0">
                  <a:pos x="14" y="52"/>
                </a:cxn>
                <a:cxn ang="0">
                  <a:pos x="15" y="56"/>
                </a:cxn>
                <a:cxn ang="0">
                  <a:pos x="17" y="57"/>
                </a:cxn>
                <a:cxn ang="0">
                  <a:pos x="18" y="58"/>
                </a:cxn>
                <a:cxn ang="0">
                  <a:pos x="21" y="58"/>
                </a:cxn>
                <a:cxn ang="0">
                  <a:pos x="21" y="57"/>
                </a:cxn>
                <a:cxn ang="0">
                  <a:pos x="22" y="57"/>
                </a:cxn>
                <a:cxn ang="0">
                  <a:pos x="22" y="56"/>
                </a:cxn>
                <a:cxn ang="0">
                  <a:pos x="23" y="55"/>
                </a:cxn>
                <a:cxn ang="0">
                  <a:pos x="24" y="54"/>
                </a:cxn>
                <a:cxn ang="0">
                  <a:pos x="25" y="52"/>
                </a:cxn>
                <a:cxn ang="0">
                  <a:pos x="25" y="48"/>
                </a:cxn>
                <a:cxn ang="0">
                  <a:pos x="25" y="30"/>
                </a:cxn>
              </a:cxnLst>
              <a:rect l="0" t="0" r="r" b="b"/>
              <a:pathLst>
                <a:path w="38" h="60">
                  <a:moveTo>
                    <a:pt x="38" y="30"/>
                  </a:moveTo>
                  <a:lnTo>
                    <a:pt x="38" y="38"/>
                  </a:lnTo>
                  <a:lnTo>
                    <a:pt x="35" y="46"/>
                  </a:lnTo>
                  <a:lnTo>
                    <a:pt x="35" y="48"/>
                  </a:lnTo>
                  <a:lnTo>
                    <a:pt x="34" y="51"/>
                  </a:lnTo>
                  <a:lnTo>
                    <a:pt x="31" y="54"/>
                  </a:lnTo>
                  <a:lnTo>
                    <a:pt x="30" y="56"/>
                  </a:lnTo>
                  <a:lnTo>
                    <a:pt x="28" y="57"/>
                  </a:lnTo>
                  <a:lnTo>
                    <a:pt x="26" y="58"/>
                  </a:lnTo>
                  <a:lnTo>
                    <a:pt x="25" y="59"/>
                  </a:lnTo>
                  <a:lnTo>
                    <a:pt x="23" y="60"/>
                  </a:lnTo>
                  <a:lnTo>
                    <a:pt x="22" y="60"/>
                  </a:lnTo>
                  <a:lnTo>
                    <a:pt x="21" y="60"/>
                  </a:lnTo>
                  <a:lnTo>
                    <a:pt x="17" y="60"/>
                  </a:lnTo>
                  <a:lnTo>
                    <a:pt x="13" y="59"/>
                  </a:lnTo>
                  <a:lnTo>
                    <a:pt x="11" y="58"/>
                  </a:lnTo>
                  <a:lnTo>
                    <a:pt x="7" y="54"/>
                  </a:lnTo>
                  <a:lnTo>
                    <a:pt x="4" y="50"/>
                  </a:lnTo>
                  <a:lnTo>
                    <a:pt x="2" y="45"/>
                  </a:lnTo>
                  <a:lnTo>
                    <a:pt x="1" y="37"/>
                  </a:lnTo>
                  <a:lnTo>
                    <a:pt x="0" y="31"/>
                  </a:lnTo>
                  <a:lnTo>
                    <a:pt x="1" y="22"/>
                  </a:lnTo>
                  <a:lnTo>
                    <a:pt x="3" y="13"/>
                  </a:lnTo>
                  <a:lnTo>
                    <a:pt x="6" y="7"/>
                  </a:lnTo>
                  <a:lnTo>
                    <a:pt x="10" y="3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9" y="3"/>
                  </a:lnTo>
                  <a:lnTo>
                    <a:pt x="33" y="7"/>
                  </a:lnTo>
                  <a:lnTo>
                    <a:pt x="35" y="12"/>
                  </a:lnTo>
                  <a:lnTo>
                    <a:pt x="38" y="21"/>
                  </a:lnTo>
                  <a:lnTo>
                    <a:pt x="38" y="30"/>
                  </a:lnTo>
                  <a:close/>
                  <a:moveTo>
                    <a:pt x="25" y="30"/>
                  </a:moveTo>
                  <a:lnTo>
                    <a:pt x="25" y="9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4" y="5"/>
                  </a:lnTo>
                  <a:lnTo>
                    <a:pt x="14" y="7"/>
                  </a:lnTo>
                  <a:lnTo>
                    <a:pt x="14" y="8"/>
                  </a:lnTo>
                  <a:lnTo>
                    <a:pt x="13" y="12"/>
                  </a:lnTo>
                  <a:lnTo>
                    <a:pt x="13" y="48"/>
                  </a:lnTo>
                  <a:lnTo>
                    <a:pt x="14" y="52"/>
                  </a:lnTo>
                  <a:lnTo>
                    <a:pt x="15" y="56"/>
                  </a:lnTo>
                  <a:lnTo>
                    <a:pt x="17" y="57"/>
                  </a:lnTo>
                  <a:lnTo>
                    <a:pt x="18" y="58"/>
                  </a:lnTo>
                  <a:lnTo>
                    <a:pt x="21" y="58"/>
                  </a:lnTo>
                  <a:lnTo>
                    <a:pt x="21" y="57"/>
                  </a:lnTo>
                  <a:lnTo>
                    <a:pt x="22" y="57"/>
                  </a:lnTo>
                  <a:lnTo>
                    <a:pt x="22" y="56"/>
                  </a:lnTo>
                  <a:lnTo>
                    <a:pt x="23" y="55"/>
                  </a:lnTo>
                  <a:lnTo>
                    <a:pt x="24" y="54"/>
                  </a:lnTo>
                  <a:lnTo>
                    <a:pt x="25" y="52"/>
                  </a:lnTo>
                  <a:lnTo>
                    <a:pt x="25" y="48"/>
                  </a:lnTo>
                  <a:lnTo>
                    <a:pt x="25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7" name="Freeform 361"/>
            <p:cNvSpPr>
              <a:spLocks noEditPoints="1"/>
            </p:cNvSpPr>
            <p:nvPr/>
          </p:nvSpPr>
          <p:spPr bwMode="auto">
            <a:xfrm>
              <a:off x="1439863" y="7589838"/>
              <a:ext cx="58738" cy="95250"/>
            </a:xfrm>
            <a:custGeom>
              <a:avLst/>
              <a:gdLst/>
              <a:ahLst/>
              <a:cxnLst>
                <a:cxn ang="0">
                  <a:pos x="37" y="38"/>
                </a:cxn>
                <a:cxn ang="0">
                  <a:pos x="34" y="48"/>
                </a:cxn>
                <a:cxn ang="0">
                  <a:pos x="31" y="54"/>
                </a:cxn>
                <a:cxn ang="0">
                  <a:pos x="27" y="57"/>
                </a:cxn>
                <a:cxn ang="0">
                  <a:pos x="22" y="60"/>
                </a:cxn>
                <a:cxn ang="0">
                  <a:pos x="16" y="60"/>
                </a:cxn>
                <a:cxn ang="0">
                  <a:pos x="12" y="59"/>
                </a:cxn>
                <a:cxn ang="0">
                  <a:pos x="7" y="54"/>
                </a:cxn>
                <a:cxn ang="0">
                  <a:pos x="4" y="51"/>
                </a:cxn>
                <a:cxn ang="0">
                  <a:pos x="2" y="47"/>
                </a:cxn>
                <a:cxn ang="0">
                  <a:pos x="0" y="37"/>
                </a:cxn>
                <a:cxn ang="0">
                  <a:pos x="0" y="22"/>
                </a:cxn>
                <a:cxn ang="0">
                  <a:pos x="5" y="7"/>
                </a:cxn>
                <a:cxn ang="0">
                  <a:pos x="13" y="0"/>
                </a:cxn>
                <a:cxn ang="0">
                  <a:pos x="23" y="0"/>
                </a:cxn>
                <a:cxn ang="0">
                  <a:pos x="31" y="7"/>
                </a:cxn>
                <a:cxn ang="0">
                  <a:pos x="37" y="21"/>
                </a:cxn>
                <a:cxn ang="0">
                  <a:pos x="24" y="30"/>
                </a:cxn>
                <a:cxn ang="0">
                  <a:pos x="24" y="7"/>
                </a:cxn>
                <a:cxn ang="0">
                  <a:pos x="21" y="3"/>
                </a:cxn>
                <a:cxn ang="0">
                  <a:pos x="19" y="2"/>
                </a:cxn>
                <a:cxn ang="0">
                  <a:pos x="15" y="3"/>
                </a:cxn>
                <a:cxn ang="0">
                  <a:pos x="13" y="7"/>
                </a:cxn>
                <a:cxn ang="0">
                  <a:pos x="13" y="12"/>
                </a:cxn>
                <a:cxn ang="0">
                  <a:pos x="12" y="25"/>
                </a:cxn>
                <a:cxn ang="0">
                  <a:pos x="13" y="48"/>
                </a:cxn>
                <a:cxn ang="0">
                  <a:pos x="14" y="56"/>
                </a:cxn>
                <a:cxn ang="0">
                  <a:pos x="17" y="58"/>
                </a:cxn>
                <a:cxn ang="0">
                  <a:pos x="20" y="57"/>
                </a:cxn>
                <a:cxn ang="0">
                  <a:pos x="22" y="56"/>
                </a:cxn>
                <a:cxn ang="0">
                  <a:pos x="23" y="54"/>
                </a:cxn>
                <a:cxn ang="0">
                  <a:pos x="24" y="48"/>
                </a:cxn>
              </a:cxnLst>
              <a:rect l="0" t="0" r="r" b="b"/>
              <a:pathLst>
                <a:path w="37" h="60">
                  <a:moveTo>
                    <a:pt x="37" y="30"/>
                  </a:moveTo>
                  <a:lnTo>
                    <a:pt x="37" y="38"/>
                  </a:lnTo>
                  <a:lnTo>
                    <a:pt x="35" y="46"/>
                  </a:lnTo>
                  <a:lnTo>
                    <a:pt x="34" y="48"/>
                  </a:lnTo>
                  <a:lnTo>
                    <a:pt x="33" y="51"/>
                  </a:lnTo>
                  <a:lnTo>
                    <a:pt x="31" y="54"/>
                  </a:lnTo>
                  <a:lnTo>
                    <a:pt x="29" y="56"/>
                  </a:lnTo>
                  <a:lnTo>
                    <a:pt x="27" y="57"/>
                  </a:lnTo>
                  <a:lnTo>
                    <a:pt x="24" y="59"/>
                  </a:lnTo>
                  <a:lnTo>
                    <a:pt x="22" y="60"/>
                  </a:lnTo>
                  <a:lnTo>
                    <a:pt x="20" y="60"/>
                  </a:lnTo>
                  <a:lnTo>
                    <a:pt x="16" y="60"/>
                  </a:lnTo>
                  <a:lnTo>
                    <a:pt x="14" y="60"/>
                  </a:lnTo>
                  <a:lnTo>
                    <a:pt x="12" y="59"/>
                  </a:lnTo>
                  <a:lnTo>
                    <a:pt x="11" y="58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51"/>
                  </a:lnTo>
                  <a:lnTo>
                    <a:pt x="3" y="48"/>
                  </a:lnTo>
                  <a:lnTo>
                    <a:pt x="2" y="47"/>
                  </a:lnTo>
                  <a:lnTo>
                    <a:pt x="1" y="45"/>
                  </a:lnTo>
                  <a:lnTo>
                    <a:pt x="0" y="37"/>
                  </a:lnTo>
                  <a:lnTo>
                    <a:pt x="0" y="31"/>
                  </a:lnTo>
                  <a:lnTo>
                    <a:pt x="0" y="22"/>
                  </a:lnTo>
                  <a:lnTo>
                    <a:pt x="2" y="13"/>
                  </a:lnTo>
                  <a:lnTo>
                    <a:pt x="5" y="7"/>
                  </a:lnTo>
                  <a:lnTo>
                    <a:pt x="9" y="3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3" y="0"/>
                  </a:lnTo>
                  <a:lnTo>
                    <a:pt x="28" y="3"/>
                  </a:lnTo>
                  <a:lnTo>
                    <a:pt x="31" y="7"/>
                  </a:lnTo>
                  <a:lnTo>
                    <a:pt x="35" y="12"/>
                  </a:lnTo>
                  <a:lnTo>
                    <a:pt x="37" y="21"/>
                  </a:lnTo>
                  <a:lnTo>
                    <a:pt x="37" y="30"/>
                  </a:lnTo>
                  <a:close/>
                  <a:moveTo>
                    <a:pt x="24" y="30"/>
                  </a:moveTo>
                  <a:lnTo>
                    <a:pt x="24" y="9"/>
                  </a:lnTo>
                  <a:lnTo>
                    <a:pt x="24" y="7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9" y="2"/>
                  </a:lnTo>
                  <a:lnTo>
                    <a:pt x="16" y="2"/>
                  </a:lnTo>
                  <a:lnTo>
                    <a:pt x="15" y="3"/>
                  </a:lnTo>
                  <a:lnTo>
                    <a:pt x="14" y="5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3" y="12"/>
                  </a:lnTo>
                  <a:lnTo>
                    <a:pt x="13" y="17"/>
                  </a:lnTo>
                  <a:lnTo>
                    <a:pt x="12" y="25"/>
                  </a:lnTo>
                  <a:lnTo>
                    <a:pt x="12" y="43"/>
                  </a:lnTo>
                  <a:lnTo>
                    <a:pt x="13" y="48"/>
                  </a:lnTo>
                  <a:lnTo>
                    <a:pt x="13" y="52"/>
                  </a:lnTo>
                  <a:lnTo>
                    <a:pt x="14" y="56"/>
                  </a:lnTo>
                  <a:lnTo>
                    <a:pt x="15" y="57"/>
                  </a:lnTo>
                  <a:lnTo>
                    <a:pt x="17" y="58"/>
                  </a:lnTo>
                  <a:lnTo>
                    <a:pt x="20" y="58"/>
                  </a:lnTo>
                  <a:lnTo>
                    <a:pt x="20" y="57"/>
                  </a:lnTo>
                  <a:lnTo>
                    <a:pt x="22" y="57"/>
                  </a:lnTo>
                  <a:lnTo>
                    <a:pt x="22" y="56"/>
                  </a:lnTo>
                  <a:lnTo>
                    <a:pt x="23" y="55"/>
                  </a:lnTo>
                  <a:lnTo>
                    <a:pt x="23" y="54"/>
                  </a:lnTo>
                  <a:lnTo>
                    <a:pt x="24" y="51"/>
                  </a:lnTo>
                  <a:lnTo>
                    <a:pt x="24" y="48"/>
                  </a:lnTo>
                  <a:lnTo>
                    <a:pt x="24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8" name="Freeform 362"/>
            <p:cNvSpPr>
              <a:spLocks/>
            </p:cNvSpPr>
            <p:nvPr/>
          </p:nvSpPr>
          <p:spPr bwMode="auto">
            <a:xfrm>
              <a:off x="1509713" y="7589838"/>
              <a:ext cx="58738" cy="95250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37" y="0"/>
                </a:cxn>
                <a:cxn ang="0">
                  <a:pos x="33" y="12"/>
                </a:cxn>
                <a:cxn ang="0">
                  <a:pos x="10" y="12"/>
                </a:cxn>
                <a:cxn ang="0">
                  <a:pos x="7" y="17"/>
                </a:cxn>
                <a:cxn ang="0">
                  <a:pos x="16" y="18"/>
                </a:cxn>
                <a:cxn ang="0">
                  <a:pos x="25" y="20"/>
                </a:cxn>
                <a:cxn ang="0">
                  <a:pos x="31" y="24"/>
                </a:cxn>
                <a:cxn ang="0">
                  <a:pos x="35" y="29"/>
                </a:cxn>
                <a:cxn ang="0">
                  <a:pos x="37" y="34"/>
                </a:cxn>
                <a:cxn ang="0">
                  <a:pos x="37" y="39"/>
                </a:cxn>
                <a:cxn ang="0">
                  <a:pos x="37" y="45"/>
                </a:cxn>
                <a:cxn ang="0">
                  <a:pos x="35" y="50"/>
                </a:cxn>
                <a:cxn ang="0">
                  <a:pos x="32" y="53"/>
                </a:cxn>
                <a:cxn ang="0">
                  <a:pos x="30" y="56"/>
                </a:cxn>
                <a:cxn ang="0">
                  <a:pos x="26" y="58"/>
                </a:cxn>
                <a:cxn ang="0">
                  <a:pos x="20" y="59"/>
                </a:cxn>
                <a:cxn ang="0">
                  <a:pos x="14" y="60"/>
                </a:cxn>
                <a:cxn ang="0">
                  <a:pos x="9" y="60"/>
                </a:cxn>
                <a:cxn ang="0">
                  <a:pos x="5" y="59"/>
                </a:cxn>
                <a:cxn ang="0">
                  <a:pos x="3" y="58"/>
                </a:cxn>
                <a:cxn ang="0">
                  <a:pos x="1" y="56"/>
                </a:cxn>
                <a:cxn ang="0">
                  <a:pos x="0" y="54"/>
                </a:cxn>
                <a:cxn ang="0">
                  <a:pos x="0" y="52"/>
                </a:cxn>
                <a:cxn ang="0">
                  <a:pos x="2" y="50"/>
                </a:cxn>
                <a:cxn ang="0">
                  <a:pos x="3" y="50"/>
                </a:cxn>
                <a:cxn ang="0">
                  <a:pos x="3" y="48"/>
                </a:cxn>
                <a:cxn ang="0">
                  <a:pos x="6" y="48"/>
                </a:cxn>
                <a:cxn ang="0">
                  <a:pos x="7" y="49"/>
                </a:cxn>
                <a:cxn ang="0">
                  <a:pos x="8" y="49"/>
                </a:cxn>
                <a:cxn ang="0">
                  <a:pos x="10" y="51"/>
                </a:cxn>
                <a:cxn ang="0">
                  <a:pos x="12" y="52"/>
                </a:cxn>
                <a:cxn ang="0">
                  <a:pos x="14" y="53"/>
                </a:cxn>
                <a:cxn ang="0">
                  <a:pos x="15" y="54"/>
                </a:cxn>
                <a:cxn ang="0">
                  <a:pos x="16" y="55"/>
                </a:cxn>
                <a:cxn ang="0">
                  <a:pos x="18" y="56"/>
                </a:cxn>
                <a:cxn ang="0">
                  <a:pos x="18" y="56"/>
                </a:cxn>
                <a:cxn ang="0">
                  <a:pos x="20" y="57"/>
                </a:cxn>
                <a:cxn ang="0">
                  <a:pos x="22" y="57"/>
                </a:cxn>
                <a:cxn ang="0">
                  <a:pos x="24" y="56"/>
                </a:cxn>
                <a:cxn ang="0">
                  <a:pos x="26" y="56"/>
                </a:cxn>
                <a:cxn ang="0">
                  <a:pos x="27" y="54"/>
                </a:cxn>
                <a:cxn ang="0">
                  <a:pos x="29" y="52"/>
                </a:cxn>
                <a:cxn ang="0">
                  <a:pos x="30" y="51"/>
                </a:cxn>
                <a:cxn ang="0">
                  <a:pos x="30" y="50"/>
                </a:cxn>
                <a:cxn ang="0">
                  <a:pos x="30" y="47"/>
                </a:cxn>
                <a:cxn ang="0">
                  <a:pos x="29" y="42"/>
                </a:cxn>
                <a:cxn ang="0">
                  <a:pos x="27" y="38"/>
                </a:cxn>
                <a:cxn ang="0">
                  <a:pos x="23" y="35"/>
                </a:cxn>
                <a:cxn ang="0">
                  <a:pos x="14" y="31"/>
                </a:cxn>
                <a:cxn ang="0">
                  <a:pos x="3" y="30"/>
                </a:cxn>
                <a:cxn ang="0">
                  <a:pos x="0" y="30"/>
                </a:cxn>
                <a:cxn ang="0">
                  <a:pos x="11" y="0"/>
                </a:cxn>
              </a:cxnLst>
              <a:rect l="0" t="0" r="r" b="b"/>
              <a:pathLst>
                <a:path w="37" h="60">
                  <a:moveTo>
                    <a:pt x="11" y="0"/>
                  </a:moveTo>
                  <a:lnTo>
                    <a:pt x="37" y="0"/>
                  </a:lnTo>
                  <a:lnTo>
                    <a:pt x="33" y="12"/>
                  </a:lnTo>
                  <a:lnTo>
                    <a:pt x="10" y="12"/>
                  </a:lnTo>
                  <a:lnTo>
                    <a:pt x="7" y="17"/>
                  </a:lnTo>
                  <a:lnTo>
                    <a:pt x="16" y="18"/>
                  </a:lnTo>
                  <a:lnTo>
                    <a:pt x="25" y="20"/>
                  </a:lnTo>
                  <a:lnTo>
                    <a:pt x="31" y="24"/>
                  </a:lnTo>
                  <a:lnTo>
                    <a:pt x="35" y="29"/>
                  </a:lnTo>
                  <a:lnTo>
                    <a:pt x="37" y="34"/>
                  </a:lnTo>
                  <a:lnTo>
                    <a:pt x="37" y="39"/>
                  </a:lnTo>
                  <a:lnTo>
                    <a:pt x="37" y="45"/>
                  </a:lnTo>
                  <a:lnTo>
                    <a:pt x="35" y="50"/>
                  </a:lnTo>
                  <a:lnTo>
                    <a:pt x="32" y="53"/>
                  </a:lnTo>
                  <a:lnTo>
                    <a:pt x="30" y="56"/>
                  </a:lnTo>
                  <a:lnTo>
                    <a:pt x="26" y="58"/>
                  </a:lnTo>
                  <a:lnTo>
                    <a:pt x="20" y="59"/>
                  </a:lnTo>
                  <a:lnTo>
                    <a:pt x="14" y="60"/>
                  </a:lnTo>
                  <a:lnTo>
                    <a:pt x="9" y="60"/>
                  </a:lnTo>
                  <a:lnTo>
                    <a:pt x="5" y="59"/>
                  </a:lnTo>
                  <a:lnTo>
                    <a:pt x="3" y="58"/>
                  </a:lnTo>
                  <a:lnTo>
                    <a:pt x="1" y="56"/>
                  </a:lnTo>
                  <a:lnTo>
                    <a:pt x="0" y="54"/>
                  </a:lnTo>
                  <a:lnTo>
                    <a:pt x="0" y="52"/>
                  </a:lnTo>
                  <a:lnTo>
                    <a:pt x="2" y="50"/>
                  </a:lnTo>
                  <a:lnTo>
                    <a:pt x="3" y="50"/>
                  </a:lnTo>
                  <a:lnTo>
                    <a:pt x="3" y="48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8" y="49"/>
                  </a:lnTo>
                  <a:lnTo>
                    <a:pt x="10" y="51"/>
                  </a:lnTo>
                  <a:lnTo>
                    <a:pt x="12" y="52"/>
                  </a:lnTo>
                  <a:lnTo>
                    <a:pt x="14" y="53"/>
                  </a:lnTo>
                  <a:lnTo>
                    <a:pt x="15" y="54"/>
                  </a:lnTo>
                  <a:lnTo>
                    <a:pt x="16" y="55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20" y="57"/>
                  </a:lnTo>
                  <a:lnTo>
                    <a:pt x="22" y="57"/>
                  </a:lnTo>
                  <a:lnTo>
                    <a:pt x="24" y="56"/>
                  </a:lnTo>
                  <a:lnTo>
                    <a:pt x="26" y="56"/>
                  </a:lnTo>
                  <a:lnTo>
                    <a:pt x="27" y="54"/>
                  </a:lnTo>
                  <a:lnTo>
                    <a:pt x="29" y="52"/>
                  </a:lnTo>
                  <a:lnTo>
                    <a:pt x="30" y="51"/>
                  </a:lnTo>
                  <a:lnTo>
                    <a:pt x="30" y="50"/>
                  </a:lnTo>
                  <a:lnTo>
                    <a:pt x="30" y="47"/>
                  </a:lnTo>
                  <a:lnTo>
                    <a:pt x="29" y="42"/>
                  </a:lnTo>
                  <a:lnTo>
                    <a:pt x="27" y="38"/>
                  </a:lnTo>
                  <a:lnTo>
                    <a:pt x="23" y="35"/>
                  </a:lnTo>
                  <a:lnTo>
                    <a:pt x="14" y="31"/>
                  </a:lnTo>
                  <a:lnTo>
                    <a:pt x="3" y="30"/>
                  </a:lnTo>
                  <a:lnTo>
                    <a:pt x="0" y="3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9" name="Freeform 363"/>
            <p:cNvSpPr>
              <a:spLocks noEditPoints="1"/>
            </p:cNvSpPr>
            <p:nvPr/>
          </p:nvSpPr>
          <p:spPr bwMode="auto">
            <a:xfrm>
              <a:off x="1508125" y="7231063"/>
              <a:ext cx="60325" cy="96837"/>
            </a:xfrm>
            <a:custGeom>
              <a:avLst/>
              <a:gdLst/>
              <a:ahLst/>
              <a:cxnLst>
                <a:cxn ang="0">
                  <a:pos x="38" y="30"/>
                </a:cxn>
                <a:cxn ang="0">
                  <a:pos x="38" y="38"/>
                </a:cxn>
                <a:cxn ang="0">
                  <a:pos x="36" y="47"/>
                </a:cxn>
                <a:cxn ang="0">
                  <a:pos x="35" y="49"/>
                </a:cxn>
                <a:cxn ang="0">
                  <a:pos x="34" y="51"/>
                </a:cxn>
                <a:cxn ang="0">
                  <a:pos x="32" y="54"/>
                </a:cxn>
                <a:cxn ang="0">
                  <a:pos x="28" y="58"/>
                </a:cxn>
                <a:cxn ang="0">
                  <a:pos x="26" y="59"/>
                </a:cxn>
                <a:cxn ang="0">
                  <a:pos x="25" y="60"/>
                </a:cxn>
                <a:cxn ang="0">
                  <a:pos x="23" y="60"/>
                </a:cxn>
                <a:cxn ang="0">
                  <a:pos x="22" y="60"/>
                </a:cxn>
                <a:cxn ang="0">
                  <a:pos x="21" y="61"/>
                </a:cxn>
                <a:cxn ang="0">
                  <a:pos x="17" y="61"/>
                </a:cxn>
                <a:cxn ang="0">
                  <a:pos x="14" y="60"/>
                </a:cxn>
                <a:cxn ang="0">
                  <a:pos x="11" y="59"/>
                </a:cxn>
                <a:cxn ang="0">
                  <a:pos x="8" y="55"/>
                </a:cxn>
                <a:cxn ang="0">
                  <a:pos x="4" y="51"/>
                </a:cxn>
                <a:cxn ang="0">
                  <a:pos x="2" y="45"/>
                </a:cxn>
                <a:cxn ang="0">
                  <a:pos x="1" y="38"/>
                </a:cxn>
                <a:cxn ang="0">
                  <a:pos x="0" y="31"/>
                </a:cxn>
                <a:cxn ang="0">
                  <a:pos x="1" y="22"/>
                </a:cxn>
                <a:cxn ang="0">
                  <a:pos x="3" y="14"/>
                </a:cxn>
                <a:cxn ang="0">
                  <a:pos x="6" y="8"/>
                </a:cxn>
                <a:cxn ang="0">
                  <a:pos x="10" y="3"/>
                </a:cxn>
                <a:cxn ang="0">
                  <a:pos x="14" y="1"/>
                </a:cxn>
                <a:cxn ang="0">
                  <a:pos x="19" y="0"/>
                </a:cxn>
                <a:cxn ang="0">
                  <a:pos x="25" y="1"/>
                </a:cxn>
                <a:cxn ang="0">
                  <a:pos x="29" y="3"/>
                </a:cxn>
                <a:cxn ang="0">
                  <a:pos x="33" y="7"/>
                </a:cxn>
                <a:cxn ang="0">
                  <a:pos x="36" y="13"/>
                </a:cxn>
                <a:cxn ang="0">
                  <a:pos x="38" y="21"/>
                </a:cxn>
                <a:cxn ang="0">
                  <a:pos x="38" y="30"/>
                </a:cxn>
                <a:cxn ang="0">
                  <a:pos x="25" y="30"/>
                </a:cxn>
                <a:cxn ang="0">
                  <a:pos x="25" y="9"/>
                </a:cxn>
                <a:cxn ang="0">
                  <a:pos x="25" y="7"/>
                </a:cxn>
                <a:cxn ang="0">
                  <a:pos x="24" y="6"/>
                </a:cxn>
                <a:cxn ang="0">
                  <a:pos x="22" y="4"/>
                </a:cxn>
                <a:cxn ang="0">
                  <a:pos x="21" y="3"/>
                </a:cxn>
                <a:cxn ang="0">
                  <a:pos x="20" y="3"/>
                </a:cxn>
                <a:cxn ang="0">
                  <a:pos x="17" y="3"/>
                </a:cxn>
                <a:cxn ang="0">
                  <a:pos x="16" y="3"/>
                </a:cxn>
                <a:cxn ang="0">
                  <a:pos x="16" y="4"/>
                </a:cxn>
                <a:cxn ang="0">
                  <a:pos x="15" y="6"/>
                </a:cxn>
                <a:cxn ang="0">
                  <a:pos x="15" y="7"/>
                </a:cxn>
                <a:cxn ang="0">
                  <a:pos x="14" y="9"/>
                </a:cxn>
                <a:cxn ang="0">
                  <a:pos x="14" y="12"/>
                </a:cxn>
                <a:cxn ang="0">
                  <a:pos x="14" y="49"/>
                </a:cxn>
                <a:cxn ang="0">
                  <a:pos x="14" y="53"/>
                </a:cxn>
                <a:cxn ang="0">
                  <a:pos x="15" y="56"/>
                </a:cxn>
                <a:cxn ang="0">
                  <a:pos x="17" y="58"/>
                </a:cxn>
                <a:cxn ang="0">
                  <a:pos x="19" y="58"/>
                </a:cxn>
                <a:cxn ang="0">
                  <a:pos x="20" y="58"/>
                </a:cxn>
                <a:cxn ang="0">
                  <a:pos x="21" y="58"/>
                </a:cxn>
                <a:cxn ang="0">
                  <a:pos x="21" y="58"/>
                </a:cxn>
                <a:cxn ang="0">
                  <a:pos x="22" y="57"/>
                </a:cxn>
                <a:cxn ang="0">
                  <a:pos x="22" y="56"/>
                </a:cxn>
                <a:cxn ang="0">
                  <a:pos x="23" y="55"/>
                </a:cxn>
                <a:cxn ang="0">
                  <a:pos x="25" y="54"/>
                </a:cxn>
                <a:cxn ang="0">
                  <a:pos x="25" y="53"/>
                </a:cxn>
                <a:cxn ang="0">
                  <a:pos x="25" y="49"/>
                </a:cxn>
                <a:cxn ang="0">
                  <a:pos x="25" y="30"/>
                </a:cxn>
              </a:cxnLst>
              <a:rect l="0" t="0" r="r" b="b"/>
              <a:pathLst>
                <a:path w="38" h="61">
                  <a:moveTo>
                    <a:pt x="38" y="30"/>
                  </a:moveTo>
                  <a:lnTo>
                    <a:pt x="38" y="38"/>
                  </a:lnTo>
                  <a:lnTo>
                    <a:pt x="36" y="47"/>
                  </a:lnTo>
                  <a:lnTo>
                    <a:pt x="35" y="49"/>
                  </a:lnTo>
                  <a:lnTo>
                    <a:pt x="34" y="51"/>
                  </a:lnTo>
                  <a:lnTo>
                    <a:pt x="32" y="54"/>
                  </a:lnTo>
                  <a:lnTo>
                    <a:pt x="28" y="58"/>
                  </a:lnTo>
                  <a:lnTo>
                    <a:pt x="26" y="59"/>
                  </a:lnTo>
                  <a:lnTo>
                    <a:pt x="25" y="60"/>
                  </a:lnTo>
                  <a:lnTo>
                    <a:pt x="23" y="60"/>
                  </a:lnTo>
                  <a:lnTo>
                    <a:pt x="22" y="60"/>
                  </a:lnTo>
                  <a:lnTo>
                    <a:pt x="21" y="61"/>
                  </a:lnTo>
                  <a:lnTo>
                    <a:pt x="17" y="61"/>
                  </a:lnTo>
                  <a:lnTo>
                    <a:pt x="14" y="60"/>
                  </a:lnTo>
                  <a:lnTo>
                    <a:pt x="11" y="59"/>
                  </a:lnTo>
                  <a:lnTo>
                    <a:pt x="8" y="55"/>
                  </a:lnTo>
                  <a:lnTo>
                    <a:pt x="4" y="51"/>
                  </a:lnTo>
                  <a:lnTo>
                    <a:pt x="2" y="45"/>
                  </a:lnTo>
                  <a:lnTo>
                    <a:pt x="1" y="38"/>
                  </a:lnTo>
                  <a:lnTo>
                    <a:pt x="0" y="31"/>
                  </a:lnTo>
                  <a:lnTo>
                    <a:pt x="1" y="22"/>
                  </a:lnTo>
                  <a:lnTo>
                    <a:pt x="3" y="14"/>
                  </a:lnTo>
                  <a:lnTo>
                    <a:pt x="6" y="8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25" y="1"/>
                  </a:lnTo>
                  <a:lnTo>
                    <a:pt x="29" y="3"/>
                  </a:lnTo>
                  <a:lnTo>
                    <a:pt x="33" y="7"/>
                  </a:lnTo>
                  <a:lnTo>
                    <a:pt x="36" y="13"/>
                  </a:lnTo>
                  <a:lnTo>
                    <a:pt x="38" y="21"/>
                  </a:lnTo>
                  <a:lnTo>
                    <a:pt x="38" y="30"/>
                  </a:lnTo>
                  <a:close/>
                  <a:moveTo>
                    <a:pt x="25" y="30"/>
                  </a:moveTo>
                  <a:lnTo>
                    <a:pt x="25" y="9"/>
                  </a:lnTo>
                  <a:lnTo>
                    <a:pt x="25" y="7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5" y="6"/>
                  </a:lnTo>
                  <a:lnTo>
                    <a:pt x="15" y="7"/>
                  </a:lnTo>
                  <a:lnTo>
                    <a:pt x="14" y="9"/>
                  </a:lnTo>
                  <a:lnTo>
                    <a:pt x="14" y="12"/>
                  </a:lnTo>
                  <a:lnTo>
                    <a:pt x="14" y="49"/>
                  </a:lnTo>
                  <a:lnTo>
                    <a:pt x="14" y="53"/>
                  </a:lnTo>
                  <a:lnTo>
                    <a:pt x="15" y="56"/>
                  </a:lnTo>
                  <a:lnTo>
                    <a:pt x="17" y="58"/>
                  </a:lnTo>
                  <a:lnTo>
                    <a:pt x="19" y="58"/>
                  </a:lnTo>
                  <a:lnTo>
                    <a:pt x="20" y="58"/>
                  </a:lnTo>
                  <a:lnTo>
                    <a:pt x="21" y="58"/>
                  </a:lnTo>
                  <a:lnTo>
                    <a:pt x="21" y="58"/>
                  </a:lnTo>
                  <a:lnTo>
                    <a:pt x="22" y="57"/>
                  </a:lnTo>
                  <a:lnTo>
                    <a:pt x="22" y="56"/>
                  </a:lnTo>
                  <a:lnTo>
                    <a:pt x="23" y="55"/>
                  </a:lnTo>
                  <a:lnTo>
                    <a:pt x="25" y="54"/>
                  </a:lnTo>
                  <a:lnTo>
                    <a:pt x="25" y="53"/>
                  </a:lnTo>
                  <a:lnTo>
                    <a:pt x="25" y="49"/>
                  </a:lnTo>
                  <a:lnTo>
                    <a:pt x="25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0" name="Freeform 364"/>
            <p:cNvSpPr>
              <a:spLocks noEditPoints="1"/>
            </p:cNvSpPr>
            <p:nvPr/>
          </p:nvSpPr>
          <p:spPr bwMode="auto">
            <a:xfrm>
              <a:off x="1262063" y="6873875"/>
              <a:ext cx="60325" cy="96837"/>
            </a:xfrm>
            <a:custGeom>
              <a:avLst/>
              <a:gdLst/>
              <a:ahLst/>
              <a:cxnLst>
                <a:cxn ang="0">
                  <a:pos x="38" y="30"/>
                </a:cxn>
                <a:cxn ang="0">
                  <a:pos x="38" y="38"/>
                </a:cxn>
                <a:cxn ang="0">
                  <a:pos x="35" y="47"/>
                </a:cxn>
                <a:cxn ang="0">
                  <a:pos x="35" y="49"/>
                </a:cxn>
                <a:cxn ang="0">
                  <a:pos x="34" y="51"/>
                </a:cxn>
                <a:cxn ang="0">
                  <a:pos x="32" y="54"/>
                </a:cxn>
                <a:cxn ang="0">
                  <a:pos x="28" y="58"/>
                </a:cxn>
                <a:cxn ang="0">
                  <a:pos x="26" y="59"/>
                </a:cxn>
                <a:cxn ang="0">
                  <a:pos x="25" y="60"/>
                </a:cxn>
                <a:cxn ang="0">
                  <a:pos x="23" y="60"/>
                </a:cxn>
                <a:cxn ang="0">
                  <a:pos x="22" y="60"/>
                </a:cxn>
                <a:cxn ang="0">
                  <a:pos x="21" y="61"/>
                </a:cxn>
                <a:cxn ang="0">
                  <a:pos x="17" y="61"/>
                </a:cxn>
                <a:cxn ang="0">
                  <a:pos x="14" y="60"/>
                </a:cxn>
                <a:cxn ang="0">
                  <a:pos x="11" y="59"/>
                </a:cxn>
                <a:cxn ang="0">
                  <a:pos x="8" y="55"/>
                </a:cxn>
                <a:cxn ang="0">
                  <a:pos x="4" y="50"/>
                </a:cxn>
                <a:cxn ang="0">
                  <a:pos x="2" y="45"/>
                </a:cxn>
                <a:cxn ang="0">
                  <a:pos x="1" y="38"/>
                </a:cxn>
                <a:cxn ang="0">
                  <a:pos x="0" y="31"/>
                </a:cxn>
                <a:cxn ang="0">
                  <a:pos x="1" y="22"/>
                </a:cxn>
                <a:cxn ang="0">
                  <a:pos x="3" y="14"/>
                </a:cxn>
                <a:cxn ang="0">
                  <a:pos x="6" y="8"/>
                </a:cxn>
                <a:cxn ang="0">
                  <a:pos x="10" y="3"/>
                </a:cxn>
                <a:cxn ang="0">
                  <a:pos x="14" y="1"/>
                </a:cxn>
                <a:cxn ang="0">
                  <a:pos x="19" y="0"/>
                </a:cxn>
                <a:cxn ang="0">
                  <a:pos x="25" y="1"/>
                </a:cxn>
                <a:cxn ang="0">
                  <a:pos x="29" y="3"/>
                </a:cxn>
                <a:cxn ang="0">
                  <a:pos x="33" y="7"/>
                </a:cxn>
                <a:cxn ang="0">
                  <a:pos x="35" y="13"/>
                </a:cxn>
                <a:cxn ang="0">
                  <a:pos x="38" y="21"/>
                </a:cxn>
                <a:cxn ang="0">
                  <a:pos x="38" y="30"/>
                </a:cxn>
                <a:cxn ang="0">
                  <a:pos x="25" y="30"/>
                </a:cxn>
                <a:cxn ang="0">
                  <a:pos x="25" y="9"/>
                </a:cxn>
                <a:cxn ang="0">
                  <a:pos x="25" y="7"/>
                </a:cxn>
                <a:cxn ang="0">
                  <a:pos x="24" y="5"/>
                </a:cxn>
                <a:cxn ang="0">
                  <a:pos x="22" y="4"/>
                </a:cxn>
                <a:cxn ang="0">
                  <a:pos x="21" y="3"/>
                </a:cxn>
                <a:cxn ang="0">
                  <a:pos x="20" y="3"/>
                </a:cxn>
                <a:cxn ang="0">
                  <a:pos x="17" y="3"/>
                </a:cxn>
                <a:cxn ang="0">
                  <a:pos x="16" y="3"/>
                </a:cxn>
                <a:cxn ang="0">
                  <a:pos x="16" y="4"/>
                </a:cxn>
                <a:cxn ang="0">
                  <a:pos x="15" y="5"/>
                </a:cxn>
                <a:cxn ang="0">
                  <a:pos x="15" y="7"/>
                </a:cxn>
                <a:cxn ang="0">
                  <a:pos x="14" y="9"/>
                </a:cxn>
                <a:cxn ang="0">
                  <a:pos x="14" y="12"/>
                </a:cxn>
                <a:cxn ang="0">
                  <a:pos x="14" y="49"/>
                </a:cxn>
                <a:cxn ang="0">
                  <a:pos x="14" y="53"/>
                </a:cxn>
                <a:cxn ang="0">
                  <a:pos x="15" y="56"/>
                </a:cxn>
                <a:cxn ang="0">
                  <a:pos x="17" y="58"/>
                </a:cxn>
                <a:cxn ang="0">
                  <a:pos x="18" y="58"/>
                </a:cxn>
                <a:cxn ang="0">
                  <a:pos x="20" y="58"/>
                </a:cxn>
                <a:cxn ang="0">
                  <a:pos x="21" y="58"/>
                </a:cxn>
                <a:cxn ang="0">
                  <a:pos x="21" y="58"/>
                </a:cxn>
                <a:cxn ang="0">
                  <a:pos x="22" y="57"/>
                </a:cxn>
                <a:cxn ang="0">
                  <a:pos x="22" y="56"/>
                </a:cxn>
                <a:cxn ang="0">
                  <a:pos x="23" y="55"/>
                </a:cxn>
                <a:cxn ang="0">
                  <a:pos x="25" y="54"/>
                </a:cxn>
                <a:cxn ang="0">
                  <a:pos x="25" y="53"/>
                </a:cxn>
                <a:cxn ang="0">
                  <a:pos x="25" y="49"/>
                </a:cxn>
                <a:cxn ang="0">
                  <a:pos x="25" y="30"/>
                </a:cxn>
              </a:cxnLst>
              <a:rect l="0" t="0" r="r" b="b"/>
              <a:pathLst>
                <a:path w="38" h="61">
                  <a:moveTo>
                    <a:pt x="38" y="30"/>
                  </a:moveTo>
                  <a:lnTo>
                    <a:pt x="38" y="38"/>
                  </a:lnTo>
                  <a:lnTo>
                    <a:pt x="35" y="47"/>
                  </a:lnTo>
                  <a:lnTo>
                    <a:pt x="35" y="49"/>
                  </a:lnTo>
                  <a:lnTo>
                    <a:pt x="34" y="51"/>
                  </a:lnTo>
                  <a:lnTo>
                    <a:pt x="32" y="54"/>
                  </a:lnTo>
                  <a:lnTo>
                    <a:pt x="28" y="58"/>
                  </a:lnTo>
                  <a:lnTo>
                    <a:pt x="26" y="59"/>
                  </a:lnTo>
                  <a:lnTo>
                    <a:pt x="25" y="60"/>
                  </a:lnTo>
                  <a:lnTo>
                    <a:pt x="23" y="60"/>
                  </a:lnTo>
                  <a:lnTo>
                    <a:pt x="22" y="60"/>
                  </a:lnTo>
                  <a:lnTo>
                    <a:pt x="21" y="61"/>
                  </a:lnTo>
                  <a:lnTo>
                    <a:pt x="17" y="61"/>
                  </a:lnTo>
                  <a:lnTo>
                    <a:pt x="14" y="60"/>
                  </a:lnTo>
                  <a:lnTo>
                    <a:pt x="11" y="59"/>
                  </a:lnTo>
                  <a:lnTo>
                    <a:pt x="8" y="55"/>
                  </a:lnTo>
                  <a:lnTo>
                    <a:pt x="4" y="50"/>
                  </a:lnTo>
                  <a:lnTo>
                    <a:pt x="2" y="45"/>
                  </a:lnTo>
                  <a:lnTo>
                    <a:pt x="1" y="38"/>
                  </a:lnTo>
                  <a:lnTo>
                    <a:pt x="0" y="31"/>
                  </a:lnTo>
                  <a:lnTo>
                    <a:pt x="1" y="22"/>
                  </a:lnTo>
                  <a:lnTo>
                    <a:pt x="3" y="14"/>
                  </a:lnTo>
                  <a:lnTo>
                    <a:pt x="6" y="8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25" y="1"/>
                  </a:lnTo>
                  <a:lnTo>
                    <a:pt x="29" y="3"/>
                  </a:lnTo>
                  <a:lnTo>
                    <a:pt x="33" y="7"/>
                  </a:lnTo>
                  <a:lnTo>
                    <a:pt x="35" y="13"/>
                  </a:lnTo>
                  <a:lnTo>
                    <a:pt x="38" y="21"/>
                  </a:lnTo>
                  <a:lnTo>
                    <a:pt x="38" y="30"/>
                  </a:lnTo>
                  <a:close/>
                  <a:moveTo>
                    <a:pt x="25" y="30"/>
                  </a:moveTo>
                  <a:lnTo>
                    <a:pt x="25" y="9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5" y="7"/>
                  </a:lnTo>
                  <a:lnTo>
                    <a:pt x="14" y="9"/>
                  </a:lnTo>
                  <a:lnTo>
                    <a:pt x="14" y="12"/>
                  </a:lnTo>
                  <a:lnTo>
                    <a:pt x="14" y="49"/>
                  </a:lnTo>
                  <a:lnTo>
                    <a:pt x="14" y="53"/>
                  </a:lnTo>
                  <a:lnTo>
                    <a:pt x="15" y="56"/>
                  </a:lnTo>
                  <a:lnTo>
                    <a:pt x="17" y="58"/>
                  </a:lnTo>
                  <a:lnTo>
                    <a:pt x="18" y="58"/>
                  </a:lnTo>
                  <a:lnTo>
                    <a:pt x="20" y="58"/>
                  </a:lnTo>
                  <a:lnTo>
                    <a:pt x="21" y="58"/>
                  </a:lnTo>
                  <a:lnTo>
                    <a:pt x="21" y="58"/>
                  </a:lnTo>
                  <a:lnTo>
                    <a:pt x="22" y="57"/>
                  </a:lnTo>
                  <a:lnTo>
                    <a:pt x="22" y="56"/>
                  </a:lnTo>
                  <a:lnTo>
                    <a:pt x="23" y="55"/>
                  </a:lnTo>
                  <a:lnTo>
                    <a:pt x="25" y="54"/>
                  </a:lnTo>
                  <a:lnTo>
                    <a:pt x="25" y="53"/>
                  </a:lnTo>
                  <a:lnTo>
                    <a:pt x="25" y="49"/>
                  </a:lnTo>
                  <a:lnTo>
                    <a:pt x="25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1" name="Freeform 365"/>
            <p:cNvSpPr>
              <a:spLocks/>
            </p:cNvSpPr>
            <p:nvPr/>
          </p:nvSpPr>
          <p:spPr bwMode="auto">
            <a:xfrm>
              <a:off x="1333500" y="6948488"/>
              <a:ext cx="23813" cy="2222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9" y="0"/>
                </a:cxn>
                <a:cxn ang="0">
                  <a:pos x="11" y="1"/>
                </a:cxn>
                <a:cxn ang="0">
                  <a:pos x="12" y="2"/>
                </a:cxn>
                <a:cxn ang="0">
                  <a:pos x="13" y="3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5" y="7"/>
                </a:cxn>
                <a:cxn ang="0">
                  <a:pos x="14" y="9"/>
                </a:cxn>
                <a:cxn ang="0">
                  <a:pos x="13" y="10"/>
                </a:cxn>
                <a:cxn ang="0">
                  <a:pos x="12" y="12"/>
                </a:cxn>
                <a:cxn ang="0">
                  <a:pos x="11" y="13"/>
                </a:cxn>
                <a:cxn ang="0">
                  <a:pos x="10" y="13"/>
                </a:cxn>
                <a:cxn ang="0">
                  <a:pos x="9" y="14"/>
                </a:cxn>
                <a:cxn ang="0">
                  <a:pos x="6" y="14"/>
                </a:cxn>
                <a:cxn ang="0">
                  <a:pos x="4" y="13"/>
                </a:cxn>
                <a:cxn ang="0">
                  <a:pos x="3" y="12"/>
                </a:cxn>
                <a:cxn ang="0">
                  <a:pos x="0" y="7"/>
                </a:cxn>
                <a:cxn ang="0">
                  <a:pos x="1" y="5"/>
                </a:cxn>
                <a:cxn ang="0">
                  <a:pos x="3" y="2"/>
                </a:cxn>
                <a:cxn ang="0">
                  <a:pos x="7" y="0"/>
                </a:cxn>
              </a:cxnLst>
              <a:rect l="0" t="0" r="r" b="b"/>
              <a:pathLst>
                <a:path w="15" h="14">
                  <a:moveTo>
                    <a:pt x="7" y="0"/>
                  </a:moveTo>
                  <a:lnTo>
                    <a:pt x="9" y="0"/>
                  </a:lnTo>
                  <a:lnTo>
                    <a:pt x="11" y="1"/>
                  </a:lnTo>
                  <a:lnTo>
                    <a:pt x="12" y="2"/>
                  </a:lnTo>
                  <a:lnTo>
                    <a:pt x="13" y="3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5" y="7"/>
                  </a:lnTo>
                  <a:lnTo>
                    <a:pt x="14" y="9"/>
                  </a:lnTo>
                  <a:lnTo>
                    <a:pt x="13" y="10"/>
                  </a:lnTo>
                  <a:lnTo>
                    <a:pt x="12" y="12"/>
                  </a:lnTo>
                  <a:lnTo>
                    <a:pt x="11" y="13"/>
                  </a:lnTo>
                  <a:lnTo>
                    <a:pt x="10" y="13"/>
                  </a:lnTo>
                  <a:lnTo>
                    <a:pt x="9" y="14"/>
                  </a:lnTo>
                  <a:lnTo>
                    <a:pt x="6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0" y="7"/>
                  </a:lnTo>
                  <a:lnTo>
                    <a:pt x="1" y="5"/>
                  </a:lnTo>
                  <a:lnTo>
                    <a:pt x="3" y="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2" name="Freeform 366"/>
            <p:cNvSpPr>
              <a:spLocks noEditPoints="1"/>
            </p:cNvSpPr>
            <p:nvPr/>
          </p:nvSpPr>
          <p:spPr bwMode="auto">
            <a:xfrm>
              <a:off x="1368425" y="6873875"/>
              <a:ext cx="60325" cy="96837"/>
            </a:xfrm>
            <a:custGeom>
              <a:avLst/>
              <a:gdLst/>
              <a:ahLst/>
              <a:cxnLst>
                <a:cxn ang="0">
                  <a:pos x="37" y="38"/>
                </a:cxn>
                <a:cxn ang="0">
                  <a:pos x="34" y="49"/>
                </a:cxn>
                <a:cxn ang="0">
                  <a:pos x="33" y="53"/>
                </a:cxn>
                <a:cxn ang="0">
                  <a:pos x="25" y="59"/>
                </a:cxn>
                <a:cxn ang="0">
                  <a:pos x="23" y="60"/>
                </a:cxn>
                <a:cxn ang="0">
                  <a:pos x="20" y="61"/>
                </a:cxn>
                <a:cxn ang="0">
                  <a:pos x="13" y="60"/>
                </a:cxn>
                <a:cxn ang="0">
                  <a:pos x="9" y="57"/>
                </a:cxn>
                <a:cxn ang="0">
                  <a:pos x="5" y="53"/>
                </a:cxn>
                <a:cxn ang="0">
                  <a:pos x="2" y="48"/>
                </a:cxn>
                <a:cxn ang="0">
                  <a:pos x="0" y="38"/>
                </a:cxn>
                <a:cxn ang="0">
                  <a:pos x="0" y="22"/>
                </a:cxn>
                <a:cxn ang="0">
                  <a:pos x="5" y="8"/>
                </a:cxn>
                <a:cxn ang="0">
                  <a:pos x="13" y="1"/>
                </a:cxn>
                <a:cxn ang="0">
                  <a:pos x="24" y="1"/>
                </a:cxn>
                <a:cxn ang="0">
                  <a:pos x="32" y="7"/>
                </a:cxn>
                <a:cxn ang="0">
                  <a:pos x="37" y="21"/>
                </a:cxn>
                <a:cxn ang="0">
                  <a:pos x="25" y="30"/>
                </a:cxn>
                <a:cxn ang="0">
                  <a:pos x="24" y="9"/>
                </a:cxn>
                <a:cxn ang="0">
                  <a:pos x="23" y="5"/>
                </a:cxn>
                <a:cxn ang="0">
                  <a:pos x="21" y="4"/>
                </a:cxn>
                <a:cxn ang="0">
                  <a:pos x="19" y="3"/>
                </a:cxn>
                <a:cxn ang="0">
                  <a:pos x="16" y="3"/>
                </a:cxn>
                <a:cxn ang="0">
                  <a:pos x="14" y="5"/>
                </a:cxn>
                <a:cxn ang="0">
                  <a:pos x="13" y="9"/>
                </a:cxn>
                <a:cxn ang="0">
                  <a:pos x="13" y="49"/>
                </a:cxn>
                <a:cxn ang="0">
                  <a:pos x="14" y="56"/>
                </a:cxn>
                <a:cxn ang="0">
                  <a:pos x="18" y="58"/>
                </a:cxn>
                <a:cxn ang="0">
                  <a:pos x="20" y="58"/>
                </a:cxn>
                <a:cxn ang="0">
                  <a:pos x="22" y="57"/>
                </a:cxn>
                <a:cxn ang="0">
                  <a:pos x="23" y="55"/>
                </a:cxn>
                <a:cxn ang="0">
                  <a:pos x="25" y="49"/>
                </a:cxn>
              </a:cxnLst>
              <a:rect l="0" t="0" r="r" b="b"/>
              <a:pathLst>
                <a:path w="38" h="61">
                  <a:moveTo>
                    <a:pt x="38" y="30"/>
                  </a:moveTo>
                  <a:lnTo>
                    <a:pt x="37" y="38"/>
                  </a:lnTo>
                  <a:lnTo>
                    <a:pt x="35" y="47"/>
                  </a:lnTo>
                  <a:lnTo>
                    <a:pt x="34" y="49"/>
                  </a:lnTo>
                  <a:lnTo>
                    <a:pt x="33" y="51"/>
                  </a:lnTo>
                  <a:lnTo>
                    <a:pt x="33" y="53"/>
                  </a:lnTo>
                  <a:lnTo>
                    <a:pt x="28" y="58"/>
                  </a:lnTo>
                  <a:lnTo>
                    <a:pt x="25" y="59"/>
                  </a:lnTo>
                  <a:lnTo>
                    <a:pt x="24" y="60"/>
                  </a:lnTo>
                  <a:lnTo>
                    <a:pt x="23" y="60"/>
                  </a:lnTo>
                  <a:lnTo>
                    <a:pt x="22" y="60"/>
                  </a:lnTo>
                  <a:lnTo>
                    <a:pt x="20" y="61"/>
                  </a:lnTo>
                  <a:lnTo>
                    <a:pt x="16" y="61"/>
                  </a:lnTo>
                  <a:lnTo>
                    <a:pt x="13" y="60"/>
                  </a:lnTo>
                  <a:lnTo>
                    <a:pt x="11" y="59"/>
                  </a:lnTo>
                  <a:lnTo>
                    <a:pt x="9" y="57"/>
                  </a:lnTo>
                  <a:lnTo>
                    <a:pt x="7" y="55"/>
                  </a:lnTo>
                  <a:lnTo>
                    <a:pt x="5" y="53"/>
                  </a:lnTo>
                  <a:lnTo>
                    <a:pt x="4" y="50"/>
                  </a:lnTo>
                  <a:lnTo>
                    <a:pt x="2" y="48"/>
                  </a:lnTo>
                  <a:lnTo>
                    <a:pt x="2" y="45"/>
                  </a:lnTo>
                  <a:lnTo>
                    <a:pt x="0" y="38"/>
                  </a:lnTo>
                  <a:lnTo>
                    <a:pt x="0" y="31"/>
                  </a:lnTo>
                  <a:lnTo>
                    <a:pt x="0" y="22"/>
                  </a:lnTo>
                  <a:lnTo>
                    <a:pt x="2" y="14"/>
                  </a:lnTo>
                  <a:lnTo>
                    <a:pt x="5" y="8"/>
                  </a:lnTo>
                  <a:lnTo>
                    <a:pt x="9" y="3"/>
                  </a:lnTo>
                  <a:lnTo>
                    <a:pt x="13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8" y="3"/>
                  </a:lnTo>
                  <a:lnTo>
                    <a:pt x="32" y="7"/>
                  </a:lnTo>
                  <a:lnTo>
                    <a:pt x="35" y="13"/>
                  </a:lnTo>
                  <a:lnTo>
                    <a:pt x="37" y="21"/>
                  </a:lnTo>
                  <a:lnTo>
                    <a:pt x="38" y="30"/>
                  </a:lnTo>
                  <a:close/>
                  <a:moveTo>
                    <a:pt x="25" y="30"/>
                  </a:moveTo>
                  <a:lnTo>
                    <a:pt x="25" y="12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1" y="4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4" y="7"/>
                  </a:lnTo>
                  <a:lnTo>
                    <a:pt x="13" y="9"/>
                  </a:lnTo>
                  <a:lnTo>
                    <a:pt x="13" y="12"/>
                  </a:lnTo>
                  <a:lnTo>
                    <a:pt x="13" y="49"/>
                  </a:lnTo>
                  <a:lnTo>
                    <a:pt x="13" y="53"/>
                  </a:lnTo>
                  <a:lnTo>
                    <a:pt x="14" y="56"/>
                  </a:lnTo>
                  <a:lnTo>
                    <a:pt x="16" y="57"/>
                  </a:lnTo>
                  <a:lnTo>
                    <a:pt x="18" y="58"/>
                  </a:lnTo>
                  <a:lnTo>
                    <a:pt x="19" y="58"/>
                  </a:lnTo>
                  <a:lnTo>
                    <a:pt x="20" y="58"/>
                  </a:lnTo>
                  <a:lnTo>
                    <a:pt x="21" y="58"/>
                  </a:lnTo>
                  <a:lnTo>
                    <a:pt x="22" y="57"/>
                  </a:lnTo>
                  <a:lnTo>
                    <a:pt x="22" y="56"/>
                  </a:lnTo>
                  <a:lnTo>
                    <a:pt x="23" y="55"/>
                  </a:lnTo>
                  <a:lnTo>
                    <a:pt x="24" y="52"/>
                  </a:lnTo>
                  <a:lnTo>
                    <a:pt x="25" y="49"/>
                  </a:lnTo>
                  <a:lnTo>
                    <a:pt x="25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3" name="Freeform 367"/>
            <p:cNvSpPr>
              <a:spLocks noEditPoints="1"/>
            </p:cNvSpPr>
            <p:nvPr/>
          </p:nvSpPr>
          <p:spPr bwMode="auto">
            <a:xfrm>
              <a:off x="1438275" y="6873875"/>
              <a:ext cx="60325" cy="96837"/>
            </a:xfrm>
            <a:custGeom>
              <a:avLst/>
              <a:gdLst/>
              <a:ahLst/>
              <a:cxnLst>
                <a:cxn ang="0">
                  <a:pos x="37" y="38"/>
                </a:cxn>
                <a:cxn ang="0">
                  <a:pos x="35" y="49"/>
                </a:cxn>
                <a:cxn ang="0">
                  <a:pos x="31" y="54"/>
                </a:cxn>
                <a:cxn ang="0">
                  <a:pos x="27" y="58"/>
                </a:cxn>
                <a:cxn ang="0">
                  <a:pos x="25" y="60"/>
                </a:cxn>
                <a:cxn ang="0">
                  <a:pos x="22" y="60"/>
                </a:cxn>
                <a:cxn ang="0">
                  <a:pos x="17" y="61"/>
                </a:cxn>
                <a:cxn ang="0">
                  <a:pos x="11" y="59"/>
                </a:cxn>
                <a:cxn ang="0">
                  <a:pos x="4" y="50"/>
                </a:cxn>
                <a:cxn ang="0">
                  <a:pos x="1" y="38"/>
                </a:cxn>
                <a:cxn ang="0">
                  <a:pos x="1" y="22"/>
                </a:cxn>
                <a:cxn ang="0">
                  <a:pos x="6" y="8"/>
                </a:cxn>
                <a:cxn ang="0">
                  <a:pos x="14" y="1"/>
                </a:cxn>
                <a:cxn ang="0">
                  <a:pos x="24" y="1"/>
                </a:cxn>
                <a:cxn ang="0">
                  <a:pos x="32" y="7"/>
                </a:cxn>
                <a:cxn ang="0">
                  <a:pos x="37" y="21"/>
                </a:cxn>
                <a:cxn ang="0">
                  <a:pos x="25" y="30"/>
                </a:cxn>
                <a:cxn ang="0">
                  <a:pos x="24" y="7"/>
                </a:cxn>
                <a:cxn ang="0">
                  <a:pos x="22" y="4"/>
                </a:cxn>
                <a:cxn ang="0">
                  <a:pos x="20" y="3"/>
                </a:cxn>
                <a:cxn ang="0">
                  <a:pos x="15" y="4"/>
                </a:cxn>
                <a:cxn ang="0">
                  <a:pos x="14" y="7"/>
                </a:cxn>
                <a:cxn ang="0">
                  <a:pos x="13" y="12"/>
                </a:cxn>
                <a:cxn ang="0">
                  <a:pos x="13" y="36"/>
                </a:cxn>
                <a:cxn ang="0">
                  <a:pos x="13" y="49"/>
                </a:cxn>
                <a:cxn ang="0">
                  <a:pos x="15" y="56"/>
                </a:cxn>
                <a:cxn ang="0">
                  <a:pos x="18" y="58"/>
                </a:cxn>
                <a:cxn ang="0">
                  <a:pos x="20" y="58"/>
                </a:cxn>
                <a:cxn ang="0">
                  <a:pos x="22" y="57"/>
                </a:cxn>
                <a:cxn ang="0">
                  <a:pos x="23" y="55"/>
                </a:cxn>
                <a:cxn ang="0">
                  <a:pos x="25" y="53"/>
                </a:cxn>
                <a:cxn ang="0">
                  <a:pos x="25" y="30"/>
                </a:cxn>
              </a:cxnLst>
              <a:rect l="0" t="0" r="r" b="b"/>
              <a:pathLst>
                <a:path w="38" h="61">
                  <a:moveTo>
                    <a:pt x="38" y="30"/>
                  </a:moveTo>
                  <a:lnTo>
                    <a:pt x="37" y="38"/>
                  </a:lnTo>
                  <a:lnTo>
                    <a:pt x="35" y="47"/>
                  </a:lnTo>
                  <a:lnTo>
                    <a:pt x="35" y="49"/>
                  </a:lnTo>
                  <a:lnTo>
                    <a:pt x="34" y="51"/>
                  </a:lnTo>
                  <a:lnTo>
                    <a:pt x="31" y="54"/>
                  </a:lnTo>
                  <a:lnTo>
                    <a:pt x="30" y="56"/>
                  </a:lnTo>
                  <a:lnTo>
                    <a:pt x="27" y="58"/>
                  </a:lnTo>
                  <a:lnTo>
                    <a:pt x="26" y="59"/>
                  </a:lnTo>
                  <a:lnTo>
                    <a:pt x="25" y="60"/>
                  </a:lnTo>
                  <a:lnTo>
                    <a:pt x="23" y="60"/>
                  </a:lnTo>
                  <a:lnTo>
                    <a:pt x="22" y="60"/>
                  </a:lnTo>
                  <a:lnTo>
                    <a:pt x="20" y="61"/>
                  </a:lnTo>
                  <a:lnTo>
                    <a:pt x="17" y="61"/>
                  </a:lnTo>
                  <a:lnTo>
                    <a:pt x="13" y="60"/>
                  </a:lnTo>
                  <a:lnTo>
                    <a:pt x="11" y="59"/>
                  </a:lnTo>
                  <a:lnTo>
                    <a:pt x="7" y="55"/>
                  </a:lnTo>
                  <a:lnTo>
                    <a:pt x="4" y="50"/>
                  </a:lnTo>
                  <a:lnTo>
                    <a:pt x="2" y="45"/>
                  </a:lnTo>
                  <a:lnTo>
                    <a:pt x="1" y="38"/>
                  </a:lnTo>
                  <a:lnTo>
                    <a:pt x="0" y="31"/>
                  </a:lnTo>
                  <a:lnTo>
                    <a:pt x="1" y="22"/>
                  </a:lnTo>
                  <a:lnTo>
                    <a:pt x="3" y="14"/>
                  </a:lnTo>
                  <a:lnTo>
                    <a:pt x="6" y="8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29" y="3"/>
                  </a:lnTo>
                  <a:lnTo>
                    <a:pt x="32" y="7"/>
                  </a:lnTo>
                  <a:lnTo>
                    <a:pt x="35" y="13"/>
                  </a:lnTo>
                  <a:lnTo>
                    <a:pt x="37" y="21"/>
                  </a:lnTo>
                  <a:lnTo>
                    <a:pt x="38" y="30"/>
                  </a:lnTo>
                  <a:close/>
                  <a:moveTo>
                    <a:pt x="25" y="30"/>
                  </a:moveTo>
                  <a:lnTo>
                    <a:pt x="25" y="9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7" y="3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3" y="12"/>
                  </a:lnTo>
                  <a:lnTo>
                    <a:pt x="13" y="25"/>
                  </a:lnTo>
                  <a:lnTo>
                    <a:pt x="13" y="36"/>
                  </a:lnTo>
                  <a:lnTo>
                    <a:pt x="13" y="43"/>
                  </a:lnTo>
                  <a:lnTo>
                    <a:pt x="13" y="49"/>
                  </a:lnTo>
                  <a:lnTo>
                    <a:pt x="14" y="53"/>
                  </a:lnTo>
                  <a:lnTo>
                    <a:pt x="15" y="56"/>
                  </a:lnTo>
                  <a:lnTo>
                    <a:pt x="17" y="58"/>
                  </a:lnTo>
                  <a:lnTo>
                    <a:pt x="18" y="58"/>
                  </a:lnTo>
                  <a:lnTo>
                    <a:pt x="19" y="58"/>
                  </a:lnTo>
                  <a:lnTo>
                    <a:pt x="20" y="58"/>
                  </a:lnTo>
                  <a:lnTo>
                    <a:pt x="21" y="58"/>
                  </a:lnTo>
                  <a:lnTo>
                    <a:pt x="22" y="57"/>
                  </a:lnTo>
                  <a:lnTo>
                    <a:pt x="22" y="56"/>
                  </a:lnTo>
                  <a:lnTo>
                    <a:pt x="23" y="55"/>
                  </a:lnTo>
                  <a:lnTo>
                    <a:pt x="24" y="54"/>
                  </a:lnTo>
                  <a:lnTo>
                    <a:pt x="25" y="53"/>
                  </a:lnTo>
                  <a:lnTo>
                    <a:pt x="25" y="49"/>
                  </a:lnTo>
                  <a:lnTo>
                    <a:pt x="25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4" name="Freeform 368"/>
            <p:cNvSpPr>
              <a:spLocks/>
            </p:cNvSpPr>
            <p:nvPr/>
          </p:nvSpPr>
          <p:spPr bwMode="auto">
            <a:xfrm>
              <a:off x="1508125" y="6875463"/>
              <a:ext cx="60325" cy="95250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38" y="0"/>
                </a:cxn>
                <a:cxn ang="0">
                  <a:pos x="33" y="11"/>
                </a:cxn>
                <a:cxn ang="0">
                  <a:pos x="10" y="11"/>
                </a:cxn>
                <a:cxn ang="0">
                  <a:pos x="8" y="17"/>
                </a:cxn>
                <a:cxn ang="0">
                  <a:pos x="17" y="17"/>
                </a:cxn>
                <a:cxn ang="0">
                  <a:pos x="25" y="20"/>
                </a:cxn>
                <a:cxn ang="0">
                  <a:pos x="32" y="24"/>
                </a:cxn>
                <a:cxn ang="0">
                  <a:pos x="36" y="28"/>
                </a:cxn>
                <a:cxn ang="0">
                  <a:pos x="37" y="33"/>
                </a:cxn>
                <a:cxn ang="0">
                  <a:pos x="38" y="39"/>
                </a:cxn>
                <a:cxn ang="0">
                  <a:pos x="37" y="44"/>
                </a:cxn>
                <a:cxn ang="0">
                  <a:pos x="36" y="49"/>
                </a:cxn>
                <a:cxn ang="0">
                  <a:pos x="33" y="53"/>
                </a:cxn>
                <a:cxn ang="0">
                  <a:pos x="30" y="56"/>
                </a:cxn>
                <a:cxn ang="0">
                  <a:pos x="26" y="57"/>
                </a:cxn>
                <a:cxn ang="0">
                  <a:pos x="21" y="59"/>
                </a:cxn>
                <a:cxn ang="0">
                  <a:pos x="14" y="60"/>
                </a:cxn>
                <a:cxn ang="0">
                  <a:pos x="10" y="60"/>
                </a:cxn>
                <a:cxn ang="0">
                  <a:pos x="6" y="59"/>
                </a:cxn>
                <a:cxn ang="0">
                  <a:pos x="3" y="57"/>
                </a:cxn>
                <a:cxn ang="0">
                  <a:pos x="1" y="55"/>
                </a:cxn>
                <a:cxn ang="0">
                  <a:pos x="0" y="54"/>
                </a:cxn>
                <a:cxn ang="0">
                  <a:pos x="0" y="51"/>
                </a:cxn>
                <a:cxn ang="0">
                  <a:pos x="2" y="49"/>
                </a:cxn>
                <a:cxn ang="0">
                  <a:pos x="3" y="49"/>
                </a:cxn>
                <a:cxn ang="0">
                  <a:pos x="4" y="48"/>
                </a:cxn>
                <a:cxn ang="0">
                  <a:pos x="6" y="48"/>
                </a:cxn>
                <a:cxn ang="0">
                  <a:pos x="8" y="48"/>
                </a:cxn>
                <a:cxn ang="0">
                  <a:pos x="9" y="48"/>
                </a:cxn>
                <a:cxn ang="0">
                  <a:pos x="9" y="49"/>
                </a:cxn>
                <a:cxn ang="0">
                  <a:pos x="11" y="50"/>
                </a:cxn>
                <a:cxn ang="0">
                  <a:pos x="12" y="51"/>
                </a:cxn>
                <a:cxn ang="0">
                  <a:pos x="14" y="52"/>
                </a:cxn>
                <a:cxn ang="0">
                  <a:pos x="15" y="53"/>
                </a:cxn>
                <a:cxn ang="0">
                  <a:pos x="17" y="54"/>
                </a:cxn>
                <a:cxn ang="0">
                  <a:pos x="18" y="55"/>
                </a:cxn>
                <a:cxn ang="0">
                  <a:pos x="19" y="55"/>
                </a:cxn>
                <a:cxn ang="0">
                  <a:pos x="21" y="56"/>
                </a:cxn>
                <a:cxn ang="0">
                  <a:pos x="22" y="56"/>
                </a:cxn>
                <a:cxn ang="0">
                  <a:pos x="24" y="56"/>
                </a:cxn>
                <a:cxn ang="0">
                  <a:pos x="26" y="55"/>
                </a:cxn>
                <a:cxn ang="0">
                  <a:pos x="28" y="53"/>
                </a:cxn>
                <a:cxn ang="0">
                  <a:pos x="29" y="52"/>
                </a:cxn>
                <a:cxn ang="0">
                  <a:pos x="30" y="51"/>
                </a:cxn>
                <a:cxn ang="0">
                  <a:pos x="31" y="49"/>
                </a:cxn>
                <a:cxn ang="0">
                  <a:pos x="31" y="47"/>
                </a:cxn>
                <a:cxn ang="0">
                  <a:pos x="30" y="42"/>
                </a:cxn>
                <a:cxn ang="0">
                  <a:pos x="27" y="37"/>
                </a:cxn>
                <a:cxn ang="0">
                  <a:pos x="23" y="34"/>
                </a:cxn>
                <a:cxn ang="0">
                  <a:pos x="14" y="31"/>
                </a:cxn>
                <a:cxn ang="0">
                  <a:pos x="4" y="29"/>
                </a:cxn>
                <a:cxn ang="0">
                  <a:pos x="0" y="29"/>
                </a:cxn>
                <a:cxn ang="0">
                  <a:pos x="11" y="0"/>
                </a:cxn>
              </a:cxnLst>
              <a:rect l="0" t="0" r="r" b="b"/>
              <a:pathLst>
                <a:path w="38" h="60">
                  <a:moveTo>
                    <a:pt x="11" y="0"/>
                  </a:moveTo>
                  <a:lnTo>
                    <a:pt x="38" y="0"/>
                  </a:lnTo>
                  <a:lnTo>
                    <a:pt x="33" y="11"/>
                  </a:lnTo>
                  <a:lnTo>
                    <a:pt x="10" y="11"/>
                  </a:lnTo>
                  <a:lnTo>
                    <a:pt x="8" y="17"/>
                  </a:lnTo>
                  <a:lnTo>
                    <a:pt x="17" y="17"/>
                  </a:lnTo>
                  <a:lnTo>
                    <a:pt x="25" y="20"/>
                  </a:lnTo>
                  <a:lnTo>
                    <a:pt x="32" y="24"/>
                  </a:lnTo>
                  <a:lnTo>
                    <a:pt x="36" y="28"/>
                  </a:lnTo>
                  <a:lnTo>
                    <a:pt x="37" y="33"/>
                  </a:lnTo>
                  <a:lnTo>
                    <a:pt x="38" y="39"/>
                  </a:lnTo>
                  <a:lnTo>
                    <a:pt x="37" y="44"/>
                  </a:lnTo>
                  <a:lnTo>
                    <a:pt x="36" y="49"/>
                  </a:lnTo>
                  <a:lnTo>
                    <a:pt x="33" y="53"/>
                  </a:lnTo>
                  <a:lnTo>
                    <a:pt x="30" y="56"/>
                  </a:lnTo>
                  <a:lnTo>
                    <a:pt x="26" y="57"/>
                  </a:lnTo>
                  <a:lnTo>
                    <a:pt x="21" y="59"/>
                  </a:lnTo>
                  <a:lnTo>
                    <a:pt x="14" y="60"/>
                  </a:lnTo>
                  <a:lnTo>
                    <a:pt x="10" y="60"/>
                  </a:lnTo>
                  <a:lnTo>
                    <a:pt x="6" y="59"/>
                  </a:lnTo>
                  <a:lnTo>
                    <a:pt x="3" y="57"/>
                  </a:lnTo>
                  <a:lnTo>
                    <a:pt x="1" y="55"/>
                  </a:lnTo>
                  <a:lnTo>
                    <a:pt x="0" y="54"/>
                  </a:lnTo>
                  <a:lnTo>
                    <a:pt x="0" y="51"/>
                  </a:lnTo>
                  <a:lnTo>
                    <a:pt x="2" y="49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8" y="48"/>
                  </a:lnTo>
                  <a:lnTo>
                    <a:pt x="9" y="48"/>
                  </a:lnTo>
                  <a:lnTo>
                    <a:pt x="9" y="49"/>
                  </a:lnTo>
                  <a:lnTo>
                    <a:pt x="11" y="50"/>
                  </a:lnTo>
                  <a:lnTo>
                    <a:pt x="12" y="51"/>
                  </a:lnTo>
                  <a:lnTo>
                    <a:pt x="14" y="52"/>
                  </a:lnTo>
                  <a:lnTo>
                    <a:pt x="15" y="53"/>
                  </a:lnTo>
                  <a:lnTo>
                    <a:pt x="17" y="54"/>
                  </a:lnTo>
                  <a:lnTo>
                    <a:pt x="18" y="55"/>
                  </a:lnTo>
                  <a:lnTo>
                    <a:pt x="19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4" y="56"/>
                  </a:lnTo>
                  <a:lnTo>
                    <a:pt x="26" y="55"/>
                  </a:lnTo>
                  <a:lnTo>
                    <a:pt x="28" y="53"/>
                  </a:lnTo>
                  <a:lnTo>
                    <a:pt x="29" y="52"/>
                  </a:lnTo>
                  <a:lnTo>
                    <a:pt x="30" y="51"/>
                  </a:lnTo>
                  <a:lnTo>
                    <a:pt x="31" y="49"/>
                  </a:lnTo>
                  <a:lnTo>
                    <a:pt x="31" y="47"/>
                  </a:lnTo>
                  <a:lnTo>
                    <a:pt x="30" y="42"/>
                  </a:lnTo>
                  <a:lnTo>
                    <a:pt x="27" y="37"/>
                  </a:lnTo>
                  <a:lnTo>
                    <a:pt x="23" y="34"/>
                  </a:lnTo>
                  <a:lnTo>
                    <a:pt x="14" y="31"/>
                  </a:lnTo>
                  <a:lnTo>
                    <a:pt x="4" y="29"/>
                  </a:lnTo>
                  <a:lnTo>
                    <a:pt x="0" y="29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5" name="Freeform 369"/>
            <p:cNvSpPr>
              <a:spLocks noEditPoints="1"/>
            </p:cNvSpPr>
            <p:nvPr/>
          </p:nvSpPr>
          <p:spPr bwMode="auto">
            <a:xfrm>
              <a:off x="1333500" y="6518275"/>
              <a:ext cx="60325" cy="95250"/>
            </a:xfrm>
            <a:custGeom>
              <a:avLst/>
              <a:gdLst/>
              <a:ahLst/>
              <a:cxnLst>
                <a:cxn ang="0">
                  <a:pos x="38" y="30"/>
                </a:cxn>
                <a:cxn ang="0">
                  <a:pos x="37" y="38"/>
                </a:cxn>
                <a:cxn ang="0">
                  <a:pos x="35" y="46"/>
                </a:cxn>
                <a:cxn ang="0">
                  <a:pos x="34" y="48"/>
                </a:cxn>
                <a:cxn ang="0">
                  <a:pos x="33" y="51"/>
                </a:cxn>
                <a:cxn ang="0">
                  <a:pos x="31" y="54"/>
                </a:cxn>
                <a:cxn ang="0">
                  <a:pos x="28" y="57"/>
                </a:cxn>
                <a:cxn ang="0">
                  <a:pos x="26" y="58"/>
                </a:cxn>
                <a:cxn ang="0">
                  <a:pos x="24" y="59"/>
                </a:cxn>
                <a:cxn ang="0">
                  <a:pos x="23" y="60"/>
                </a:cxn>
                <a:cxn ang="0">
                  <a:pos x="22" y="60"/>
                </a:cxn>
                <a:cxn ang="0">
                  <a:pos x="20" y="60"/>
                </a:cxn>
                <a:cxn ang="0">
                  <a:pos x="16" y="60"/>
                </a:cxn>
                <a:cxn ang="0">
                  <a:pos x="13" y="59"/>
                </a:cxn>
                <a:cxn ang="0">
                  <a:pos x="11" y="58"/>
                </a:cxn>
                <a:cxn ang="0">
                  <a:pos x="7" y="54"/>
                </a:cxn>
                <a:cxn ang="0">
                  <a:pos x="4" y="50"/>
                </a:cxn>
                <a:cxn ang="0">
                  <a:pos x="1" y="45"/>
                </a:cxn>
                <a:cxn ang="0">
                  <a:pos x="0" y="37"/>
                </a:cxn>
                <a:cxn ang="0">
                  <a:pos x="0" y="31"/>
                </a:cxn>
                <a:cxn ang="0">
                  <a:pos x="0" y="21"/>
                </a:cxn>
                <a:cxn ang="0">
                  <a:pos x="3" y="13"/>
                </a:cxn>
                <a:cxn ang="0">
                  <a:pos x="5" y="7"/>
                </a:cxn>
                <a:cxn ang="0">
                  <a:pos x="9" y="3"/>
                </a:cxn>
                <a:cxn ang="0">
                  <a:pos x="13" y="0"/>
                </a:cxn>
                <a:cxn ang="0">
                  <a:pos x="18" y="0"/>
                </a:cxn>
                <a:cxn ang="0">
                  <a:pos x="24" y="0"/>
                </a:cxn>
                <a:cxn ang="0">
                  <a:pos x="28" y="3"/>
                </a:cxn>
                <a:cxn ang="0">
                  <a:pos x="32" y="7"/>
                </a:cxn>
                <a:cxn ang="0">
                  <a:pos x="35" y="12"/>
                </a:cxn>
                <a:cxn ang="0">
                  <a:pos x="37" y="21"/>
                </a:cxn>
                <a:cxn ang="0">
                  <a:pos x="38" y="30"/>
                </a:cxn>
                <a:cxn ang="0">
                  <a:pos x="24" y="30"/>
                </a:cxn>
                <a:cxn ang="0">
                  <a:pos x="24" y="9"/>
                </a:cxn>
                <a:cxn ang="0">
                  <a:pos x="24" y="7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6" y="2"/>
                </a:cxn>
                <a:cxn ang="0">
                  <a:pos x="16" y="3"/>
                </a:cxn>
                <a:cxn ang="0">
                  <a:pos x="15" y="4"/>
                </a:cxn>
                <a:cxn ang="0">
                  <a:pos x="14" y="5"/>
                </a:cxn>
                <a:cxn ang="0">
                  <a:pos x="14" y="7"/>
                </a:cxn>
                <a:cxn ang="0">
                  <a:pos x="13" y="8"/>
                </a:cxn>
                <a:cxn ang="0">
                  <a:pos x="13" y="12"/>
                </a:cxn>
                <a:cxn ang="0">
                  <a:pos x="13" y="48"/>
                </a:cxn>
                <a:cxn ang="0">
                  <a:pos x="13" y="52"/>
                </a:cxn>
                <a:cxn ang="0">
                  <a:pos x="15" y="56"/>
                </a:cxn>
                <a:cxn ang="0">
                  <a:pos x="16" y="57"/>
                </a:cxn>
                <a:cxn ang="0">
                  <a:pos x="18" y="58"/>
                </a:cxn>
                <a:cxn ang="0">
                  <a:pos x="19" y="58"/>
                </a:cxn>
                <a:cxn ang="0">
                  <a:pos x="20" y="57"/>
                </a:cxn>
                <a:cxn ang="0">
                  <a:pos x="21" y="57"/>
                </a:cxn>
                <a:cxn ang="0">
                  <a:pos x="22" y="57"/>
                </a:cxn>
                <a:cxn ang="0">
                  <a:pos x="22" y="56"/>
                </a:cxn>
                <a:cxn ang="0">
                  <a:pos x="23" y="55"/>
                </a:cxn>
                <a:cxn ang="0">
                  <a:pos x="24" y="54"/>
                </a:cxn>
                <a:cxn ang="0">
                  <a:pos x="24" y="52"/>
                </a:cxn>
                <a:cxn ang="0">
                  <a:pos x="24" y="48"/>
                </a:cxn>
                <a:cxn ang="0">
                  <a:pos x="24" y="30"/>
                </a:cxn>
              </a:cxnLst>
              <a:rect l="0" t="0" r="r" b="b"/>
              <a:pathLst>
                <a:path w="38" h="60">
                  <a:moveTo>
                    <a:pt x="38" y="30"/>
                  </a:moveTo>
                  <a:lnTo>
                    <a:pt x="37" y="38"/>
                  </a:lnTo>
                  <a:lnTo>
                    <a:pt x="35" y="46"/>
                  </a:lnTo>
                  <a:lnTo>
                    <a:pt x="34" y="48"/>
                  </a:lnTo>
                  <a:lnTo>
                    <a:pt x="33" y="51"/>
                  </a:lnTo>
                  <a:lnTo>
                    <a:pt x="31" y="54"/>
                  </a:lnTo>
                  <a:lnTo>
                    <a:pt x="28" y="57"/>
                  </a:lnTo>
                  <a:lnTo>
                    <a:pt x="26" y="58"/>
                  </a:lnTo>
                  <a:lnTo>
                    <a:pt x="24" y="59"/>
                  </a:lnTo>
                  <a:lnTo>
                    <a:pt x="23" y="60"/>
                  </a:lnTo>
                  <a:lnTo>
                    <a:pt x="22" y="60"/>
                  </a:lnTo>
                  <a:lnTo>
                    <a:pt x="20" y="60"/>
                  </a:lnTo>
                  <a:lnTo>
                    <a:pt x="16" y="60"/>
                  </a:lnTo>
                  <a:lnTo>
                    <a:pt x="13" y="59"/>
                  </a:lnTo>
                  <a:lnTo>
                    <a:pt x="11" y="58"/>
                  </a:lnTo>
                  <a:lnTo>
                    <a:pt x="7" y="54"/>
                  </a:lnTo>
                  <a:lnTo>
                    <a:pt x="4" y="50"/>
                  </a:lnTo>
                  <a:lnTo>
                    <a:pt x="1" y="45"/>
                  </a:lnTo>
                  <a:lnTo>
                    <a:pt x="0" y="37"/>
                  </a:lnTo>
                  <a:lnTo>
                    <a:pt x="0" y="31"/>
                  </a:lnTo>
                  <a:lnTo>
                    <a:pt x="0" y="21"/>
                  </a:lnTo>
                  <a:lnTo>
                    <a:pt x="3" y="13"/>
                  </a:lnTo>
                  <a:lnTo>
                    <a:pt x="5" y="7"/>
                  </a:lnTo>
                  <a:lnTo>
                    <a:pt x="9" y="3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8" y="3"/>
                  </a:lnTo>
                  <a:lnTo>
                    <a:pt x="32" y="7"/>
                  </a:lnTo>
                  <a:lnTo>
                    <a:pt x="35" y="12"/>
                  </a:lnTo>
                  <a:lnTo>
                    <a:pt x="37" y="21"/>
                  </a:lnTo>
                  <a:lnTo>
                    <a:pt x="38" y="30"/>
                  </a:lnTo>
                  <a:close/>
                  <a:moveTo>
                    <a:pt x="24" y="30"/>
                  </a:moveTo>
                  <a:lnTo>
                    <a:pt x="24" y="9"/>
                  </a:lnTo>
                  <a:lnTo>
                    <a:pt x="24" y="7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4" y="7"/>
                  </a:lnTo>
                  <a:lnTo>
                    <a:pt x="13" y="8"/>
                  </a:lnTo>
                  <a:lnTo>
                    <a:pt x="13" y="12"/>
                  </a:lnTo>
                  <a:lnTo>
                    <a:pt x="13" y="48"/>
                  </a:lnTo>
                  <a:lnTo>
                    <a:pt x="13" y="52"/>
                  </a:lnTo>
                  <a:lnTo>
                    <a:pt x="15" y="56"/>
                  </a:lnTo>
                  <a:lnTo>
                    <a:pt x="16" y="57"/>
                  </a:lnTo>
                  <a:lnTo>
                    <a:pt x="18" y="58"/>
                  </a:lnTo>
                  <a:lnTo>
                    <a:pt x="19" y="58"/>
                  </a:lnTo>
                  <a:lnTo>
                    <a:pt x="20" y="57"/>
                  </a:lnTo>
                  <a:lnTo>
                    <a:pt x="21" y="57"/>
                  </a:lnTo>
                  <a:lnTo>
                    <a:pt x="22" y="57"/>
                  </a:lnTo>
                  <a:lnTo>
                    <a:pt x="22" y="56"/>
                  </a:lnTo>
                  <a:lnTo>
                    <a:pt x="23" y="55"/>
                  </a:lnTo>
                  <a:lnTo>
                    <a:pt x="24" y="54"/>
                  </a:lnTo>
                  <a:lnTo>
                    <a:pt x="24" y="52"/>
                  </a:lnTo>
                  <a:lnTo>
                    <a:pt x="24" y="48"/>
                  </a:lnTo>
                  <a:lnTo>
                    <a:pt x="24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6" name="Freeform 370"/>
            <p:cNvSpPr>
              <a:spLocks/>
            </p:cNvSpPr>
            <p:nvPr/>
          </p:nvSpPr>
          <p:spPr bwMode="auto">
            <a:xfrm>
              <a:off x="1404938" y="6591300"/>
              <a:ext cx="22225" cy="222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" y="1"/>
                </a:cxn>
                <a:cxn ang="0">
                  <a:pos x="10" y="1"/>
                </a:cxn>
                <a:cxn ang="0">
                  <a:pos x="12" y="2"/>
                </a:cxn>
                <a:cxn ang="0">
                  <a:pos x="12" y="3"/>
                </a:cxn>
                <a:cxn ang="0">
                  <a:pos x="13" y="5"/>
                </a:cxn>
                <a:cxn ang="0">
                  <a:pos x="13" y="6"/>
                </a:cxn>
                <a:cxn ang="0">
                  <a:pos x="14" y="8"/>
                </a:cxn>
                <a:cxn ang="0">
                  <a:pos x="13" y="10"/>
                </a:cxn>
                <a:cxn ang="0">
                  <a:pos x="13" y="11"/>
                </a:cxn>
                <a:cxn ang="0">
                  <a:pos x="12" y="12"/>
                </a:cxn>
                <a:cxn ang="0">
                  <a:pos x="11" y="13"/>
                </a:cxn>
                <a:cxn ang="0">
                  <a:pos x="10" y="14"/>
                </a:cxn>
                <a:cxn ang="0">
                  <a:pos x="8" y="14"/>
                </a:cxn>
                <a:cxn ang="0">
                  <a:pos x="5" y="14"/>
                </a:cxn>
                <a:cxn ang="0">
                  <a:pos x="3" y="13"/>
                </a:cxn>
                <a:cxn ang="0">
                  <a:pos x="2" y="12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2" y="2"/>
                </a:cxn>
                <a:cxn ang="0">
                  <a:pos x="6" y="0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lnTo>
                    <a:pt x="8" y="1"/>
                  </a:lnTo>
                  <a:lnTo>
                    <a:pt x="10" y="1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3" y="11"/>
                  </a:lnTo>
                  <a:lnTo>
                    <a:pt x="12" y="12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5" y="14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0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7" name="Freeform 371"/>
            <p:cNvSpPr>
              <a:spLocks noEditPoints="1"/>
            </p:cNvSpPr>
            <p:nvPr/>
          </p:nvSpPr>
          <p:spPr bwMode="auto">
            <a:xfrm>
              <a:off x="1438275" y="6518275"/>
              <a:ext cx="60325" cy="95250"/>
            </a:xfrm>
            <a:custGeom>
              <a:avLst/>
              <a:gdLst/>
              <a:ahLst/>
              <a:cxnLst>
                <a:cxn ang="0">
                  <a:pos x="37" y="38"/>
                </a:cxn>
                <a:cxn ang="0">
                  <a:pos x="35" y="48"/>
                </a:cxn>
                <a:cxn ang="0">
                  <a:pos x="33" y="52"/>
                </a:cxn>
                <a:cxn ang="0">
                  <a:pos x="26" y="58"/>
                </a:cxn>
                <a:cxn ang="0">
                  <a:pos x="23" y="60"/>
                </a:cxn>
                <a:cxn ang="0">
                  <a:pos x="20" y="60"/>
                </a:cxn>
                <a:cxn ang="0">
                  <a:pos x="13" y="59"/>
                </a:cxn>
                <a:cxn ang="0">
                  <a:pos x="9" y="57"/>
                </a:cxn>
                <a:cxn ang="0">
                  <a:pos x="6" y="52"/>
                </a:cxn>
                <a:cxn ang="0">
                  <a:pos x="3" y="47"/>
                </a:cxn>
                <a:cxn ang="0">
                  <a:pos x="1" y="37"/>
                </a:cxn>
                <a:cxn ang="0">
                  <a:pos x="1" y="21"/>
                </a:cxn>
                <a:cxn ang="0">
                  <a:pos x="6" y="7"/>
                </a:cxn>
                <a:cxn ang="0">
                  <a:pos x="14" y="0"/>
                </a:cxn>
                <a:cxn ang="0">
                  <a:pos x="24" y="0"/>
                </a:cxn>
                <a:cxn ang="0">
                  <a:pos x="32" y="7"/>
                </a:cxn>
                <a:cxn ang="0">
                  <a:pos x="37" y="21"/>
                </a:cxn>
                <a:cxn ang="0">
                  <a:pos x="25" y="30"/>
                </a:cxn>
                <a:cxn ang="0">
                  <a:pos x="25" y="9"/>
                </a:cxn>
                <a:cxn ang="0">
                  <a:pos x="24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6" y="3"/>
                </a:cxn>
                <a:cxn ang="0">
                  <a:pos x="14" y="5"/>
                </a:cxn>
                <a:cxn ang="0">
                  <a:pos x="14" y="8"/>
                </a:cxn>
                <a:cxn ang="0">
                  <a:pos x="13" y="48"/>
                </a:cxn>
                <a:cxn ang="0">
                  <a:pos x="15" y="56"/>
                </a:cxn>
                <a:cxn ang="0">
                  <a:pos x="18" y="58"/>
                </a:cxn>
                <a:cxn ang="0">
                  <a:pos x="20" y="57"/>
                </a:cxn>
                <a:cxn ang="0">
                  <a:pos x="22" y="57"/>
                </a:cxn>
                <a:cxn ang="0">
                  <a:pos x="24" y="54"/>
                </a:cxn>
                <a:cxn ang="0">
                  <a:pos x="25" y="48"/>
                </a:cxn>
              </a:cxnLst>
              <a:rect l="0" t="0" r="r" b="b"/>
              <a:pathLst>
                <a:path w="38" h="60">
                  <a:moveTo>
                    <a:pt x="38" y="30"/>
                  </a:moveTo>
                  <a:lnTo>
                    <a:pt x="37" y="38"/>
                  </a:lnTo>
                  <a:lnTo>
                    <a:pt x="35" y="46"/>
                  </a:lnTo>
                  <a:lnTo>
                    <a:pt x="35" y="48"/>
                  </a:lnTo>
                  <a:lnTo>
                    <a:pt x="34" y="51"/>
                  </a:lnTo>
                  <a:lnTo>
                    <a:pt x="33" y="52"/>
                  </a:lnTo>
                  <a:lnTo>
                    <a:pt x="28" y="57"/>
                  </a:lnTo>
                  <a:lnTo>
                    <a:pt x="26" y="58"/>
                  </a:lnTo>
                  <a:lnTo>
                    <a:pt x="25" y="59"/>
                  </a:lnTo>
                  <a:lnTo>
                    <a:pt x="23" y="60"/>
                  </a:lnTo>
                  <a:lnTo>
                    <a:pt x="22" y="60"/>
                  </a:lnTo>
                  <a:lnTo>
                    <a:pt x="20" y="60"/>
                  </a:lnTo>
                  <a:lnTo>
                    <a:pt x="17" y="60"/>
                  </a:lnTo>
                  <a:lnTo>
                    <a:pt x="13" y="59"/>
                  </a:lnTo>
                  <a:lnTo>
                    <a:pt x="11" y="58"/>
                  </a:lnTo>
                  <a:lnTo>
                    <a:pt x="9" y="57"/>
                  </a:lnTo>
                  <a:lnTo>
                    <a:pt x="8" y="54"/>
                  </a:lnTo>
                  <a:lnTo>
                    <a:pt x="6" y="52"/>
                  </a:lnTo>
                  <a:lnTo>
                    <a:pt x="4" y="50"/>
                  </a:lnTo>
                  <a:lnTo>
                    <a:pt x="3" y="47"/>
                  </a:lnTo>
                  <a:lnTo>
                    <a:pt x="2" y="45"/>
                  </a:lnTo>
                  <a:lnTo>
                    <a:pt x="1" y="37"/>
                  </a:lnTo>
                  <a:lnTo>
                    <a:pt x="0" y="31"/>
                  </a:lnTo>
                  <a:lnTo>
                    <a:pt x="1" y="21"/>
                  </a:lnTo>
                  <a:lnTo>
                    <a:pt x="3" y="13"/>
                  </a:lnTo>
                  <a:lnTo>
                    <a:pt x="6" y="7"/>
                  </a:lnTo>
                  <a:lnTo>
                    <a:pt x="9" y="3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9" y="3"/>
                  </a:lnTo>
                  <a:lnTo>
                    <a:pt x="32" y="7"/>
                  </a:lnTo>
                  <a:lnTo>
                    <a:pt x="35" y="12"/>
                  </a:lnTo>
                  <a:lnTo>
                    <a:pt x="37" y="21"/>
                  </a:lnTo>
                  <a:lnTo>
                    <a:pt x="38" y="30"/>
                  </a:lnTo>
                  <a:close/>
                  <a:moveTo>
                    <a:pt x="25" y="30"/>
                  </a:moveTo>
                  <a:lnTo>
                    <a:pt x="25" y="12"/>
                  </a:lnTo>
                  <a:lnTo>
                    <a:pt x="25" y="9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3" y="4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4" y="7"/>
                  </a:lnTo>
                  <a:lnTo>
                    <a:pt x="14" y="8"/>
                  </a:lnTo>
                  <a:lnTo>
                    <a:pt x="13" y="12"/>
                  </a:lnTo>
                  <a:lnTo>
                    <a:pt x="13" y="48"/>
                  </a:lnTo>
                  <a:lnTo>
                    <a:pt x="14" y="52"/>
                  </a:lnTo>
                  <a:lnTo>
                    <a:pt x="15" y="56"/>
                  </a:lnTo>
                  <a:lnTo>
                    <a:pt x="16" y="57"/>
                  </a:lnTo>
                  <a:lnTo>
                    <a:pt x="18" y="58"/>
                  </a:lnTo>
                  <a:lnTo>
                    <a:pt x="20" y="58"/>
                  </a:lnTo>
                  <a:lnTo>
                    <a:pt x="20" y="57"/>
                  </a:lnTo>
                  <a:lnTo>
                    <a:pt x="21" y="57"/>
                  </a:lnTo>
                  <a:lnTo>
                    <a:pt x="22" y="57"/>
                  </a:lnTo>
                  <a:lnTo>
                    <a:pt x="23" y="56"/>
                  </a:lnTo>
                  <a:lnTo>
                    <a:pt x="24" y="54"/>
                  </a:lnTo>
                  <a:lnTo>
                    <a:pt x="25" y="51"/>
                  </a:lnTo>
                  <a:lnTo>
                    <a:pt x="25" y="48"/>
                  </a:lnTo>
                  <a:lnTo>
                    <a:pt x="25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8" name="Freeform 372"/>
            <p:cNvSpPr>
              <a:spLocks/>
            </p:cNvSpPr>
            <p:nvPr/>
          </p:nvSpPr>
          <p:spPr bwMode="auto">
            <a:xfrm>
              <a:off x="1514475" y="6518275"/>
              <a:ext cx="47625" cy="93662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54"/>
                </a:cxn>
                <a:cxn ang="0">
                  <a:pos x="26" y="57"/>
                </a:cxn>
                <a:cxn ang="0">
                  <a:pos x="27" y="57"/>
                </a:cxn>
                <a:cxn ang="0">
                  <a:pos x="28" y="58"/>
                </a:cxn>
                <a:cxn ang="0">
                  <a:pos x="30" y="58"/>
                </a:cxn>
                <a:cxn ang="0">
                  <a:pos x="30" y="59"/>
                </a:cxn>
                <a:cxn ang="0">
                  <a:pos x="0" y="59"/>
                </a:cxn>
                <a:cxn ang="0">
                  <a:pos x="0" y="58"/>
                </a:cxn>
                <a:cxn ang="0">
                  <a:pos x="4" y="58"/>
                </a:cxn>
                <a:cxn ang="0">
                  <a:pos x="5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8" y="56"/>
                </a:cxn>
                <a:cxn ang="0">
                  <a:pos x="9" y="56"/>
                </a:cxn>
                <a:cxn ang="0">
                  <a:pos x="9" y="55"/>
                </a:cxn>
                <a:cxn ang="0">
                  <a:pos x="9" y="54"/>
                </a:cxn>
                <a:cxn ang="0">
                  <a:pos x="9" y="12"/>
                </a:cxn>
                <a:cxn ang="0">
                  <a:pos x="9" y="11"/>
                </a:cxn>
                <a:cxn ang="0">
                  <a:pos x="8" y="11"/>
                </a:cxn>
                <a:cxn ang="0">
                  <a:pos x="7" y="11"/>
                </a:cxn>
                <a:cxn ang="0">
                  <a:pos x="7" y="11"/>
                </a:cxn>
                <a:cxn ang="0">
                  <a:pos x="6" y="10"/>
                </a:cxn>
                <a:cxn ang="0">
                  <a:pos x="6" y="9"/>
                </a:cxn>
                <a:cxn ang="0">
                  <a:pos x="6" y="9"/>
                </a:cxn>
                <a:cxn ang="0">
                  <a:pos x="5" y="10"/>
                </a:cxn>
                <a:cxn ang="0">
                  <a:pos x="3" y="11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21" y="0"/>
                </a:cxn>
                <a:cxn ang="0">
                  <a:pos x="22" y="0"/>
                </a:cxn>
              </a:cxnLst>
              <a:rect l="0" t="0" r="r" b="b"/>
              <a:pathLst>
                <a:path w="30" h="59">
                  <a:moveTo>
                    <a:pt x="22" y="0"/>
                  </a:moveTo>
                  <a:lnTo>
                    <a:pt x="22" y="54"/>
                  </a:lnTo>
                  <a:lnTo>
                    <a:pt x="26" y="57"/>
                  </a:lnTo>
                  <a:lnTo>
                    <a:pt x="27" y="57"/>
                  </a:lnTo>
                  <a:lnTo>
                    <a:pt x="28" y="58"/>
                  </a:lnTo>
                  <a:lnTo>
                    <a:pt x="30" y="58"/>
                  </a:lnTo>
                  <a:lnTo>
                    <a:pt x="30" y="59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4" y="58"/>
                  </a:lnTo>
                  <a:lnTo>
                    <a:pt x="5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9" y="56"/>
                  </a:lnTo>
                  <a:lnTo>
                    <a:pt x="9" y="55"/>
                  </a:lnTo>
                  <a:lnTo>
                    <a:pt x="9" y="5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6" y="10"/>
                  </a:lnTo>
                  <a:lnTo>
                    <a:pt x="6" y="9"/>
                  </a:lnTo>
                  <a:lnTo>
                    <a:pt x="6" y="9"/>
                  </a:lnTo>
                  <a:lnTo>
                    <a:pt x="5" y="10"/>
                  </a:lnTo>
                  <a:lnTo>
                    <a:pt x="3" y="11"/>
                  </a:lnTo>
                  <a:lnTo>
                    <a:pt x="1" y="12"/>
                  </a:lnTo>
                  <a:lnTo>
                    <a:pt x="0" y="9"/>
                  </a:lnTo>
                  <a:lnTo>
                    <a:pt x="21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9" name="Freeform 373"/>
            <p:cNvSpPr>
              <a:spLocks noEditPoints="1"/>
            </p:cNvSpPr>
            <p:nvPr/>
          </p:nvSpPr>
          <p:spPr bwMode="auto">
            <a:xfrm>
              <a:off x="1262063" y="6161088"/>
              <a:ext cx="60325" cy="95250"/>
            </a:xfrm>
            <a:custGeom>
              <a:avLst/>
              <a:gdLst/>
              <a:ahLst/>
              <a:cxnLst>
                <a:cxn ang="0">
                  <a:pos x="38" y="30"/>
                </a:cxn>
                <a:cxn ang="0">
                  <a:pos x="38" y="38"/>
                </a:cxn>
                <a:cxn ang="0">
                  <a:pos x="35" y="46"/>
                </a:cxn>
                <a:cxn ang="0">
                  <a:pos x="35" y="48"/>
                </a:cxn>
                <a:cxn ang="0">
                  <a:pos x="34" y="51"/>
                </a:cxn>
                <a:cxn ang="0">
                  <a:pos x="32" y="54"/>
                </a:cxn>
                <a:cxn ang="0">
                  <a:pos x="28" y="57"/>
                </a:cxn>
                <a:cxn ang="0">
                  <a:pos x="26" y="58"/>
                </a:cxn>
                <a:cxn ang="0">
                  <a:pos x="25" y="59"/>
                </a:cxn>
                <a:cxn ang="0">
                  <a:pos x="23" y="60"/>
                </a:cxn>
                <a:cxn ang="0">
                  <a:pos x="22" y="60"/>
                </a:cxn>
                <a:cxn ang="0">
                  <a:pos x="21" y="60"/>
                </a:cxn>
                <a:cxn ang="0">
                  <a:pos x="17" y="60"/>
                </a:cxn>
                <a:cxn ang="0">
                  <a:pos x="14" y="59"/>
                </a:cxn>
                <a:cxn ang="0">
                  <a:pos x="11" y="58"/>
                </a:cxn>
                <a:cxn ang="0">
                  <a:pos x="8" y="54"/>
                </a:cxn>
                <a:cxn ang="0">
                  <a:pos x="4" y="50"/>
                </a:cxn>
                <a:cxn ang="0">
                  <a:pos x="2" y="45"/>
                </a:cxn>
                <a:cxn ang="0">
                  <a:pos x="1" y="37"/>
                </a:cxn>
                <a:cxn ang="0">
                  <a:pos x="0" y="31"/>
                </a:cxn>
                <a:cxn ang="0">
                  <a:pos x="1" y="21"/>
                </a:cxn>
                <a:cxn ang="0">
                  <a:pos x="3" y="13"/>
                </a:cxn>
                <a:cxn ang="0">
                  <a:pos x="6" y="7"/>
                </a:cxn>
                <a:cxn ang="0">
                  <a:pos x="10" y="3"/>
                </a:cxn>
                <a:cxn ang="0">
                  <a:pos x="14" y="0"/>
                </a:cxn>
                <a:cxn ang="0">
                  <a:pos x="19" y="0"/>
                </a:cxn>
                <a:cxn ang="0">
                  <a:pos x="25" y="0"/>
                </a:cxn>
                <a:cxn ang="0">
                  <a:pos x="29" y="3"/>
                </a:cxn>
                <a:cxn ang="0">
                  <a:pos x="33" y="7"/>
                </a:cxn>
                <a:cxn ang="0">
                  <a:pos x="35" y="12"/>
                </a:cxn>
                <a:cxn ang="0">
                  <a:pos x="38" y="21"/>
                </a:cxn>
                <a:cxn ang="0">
                  <a:pos x="38" y="30"/>
                </a:cxn>
                <a:cxn ang="0">
                  <a:pos x="25" y="30"/>
                </a:cxn>
                <a:cxn ang="0">
                  <a:pos x="25" y="9"/>
                </a:cxn>
                <a:cxn ang="0">
                  <a:pos x="25" y="7"/>
                </a:cxn>
                <a:cxn ang="0">
                  <a:pos x="24" y="5"/>
                </a:cxn>
                <a:cxn ang="0">
                  <a:pos x="22" y="4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6" y="4"/>
                </a:cxn>
                <a:cxn ang="0">
                  <a:pos x="15" y="5"/>
                </a:cxn>
                <a:cxn ang="0">
                  <a:pos x="15" y="7"/>
                </a:cxn>
                <a:cxn ang="0">
                  <a:pos x="14" y="8"/>
                </a:cxn>
                <a:cxn ang="0">
                  <a:pos x="14" y="12"/>
                </a:cxn>
                <a:cxn ang="0">
                  <a:pos x="14" y="48"/>
                </a:cxn>
                <a:cxn ang="0">
                  <a:pos x="14" y="52"/>
                </a:cxn>
                <a:cxn ang="0">
                  <a:pos x="15" y="56"/>
                </a:cxn>
                <a:cxn ang="0">
                  <a:pos x="17" y="57"/>
                </a:cxn>
                <a:cxn ang="0">
                  <a:pos x="18" y="58"/>
                </a:cxn>
                <a:cxn ang="0">
                  <a:pos x="20" y="58"/>
                </a:cxn>
                <a:cxn ang="0">
                  <a:pos x="21" y="57"/>
                </a:cxn>
                <a:cxn ang="0">
                  <a:pos x="21" y="57"/>
                </a:cxn>
                <a:cxn ang="0">
                  <a:pos x="22" y="57"/>
                </a:cxn>
                <a:cxn ang="0">
                  <a:pos x="22" y="56"/>
                </a:cxn>
                <a:cxn ang="0">
                  <a:pos x="23" y="55"/>
                </a:cxn>
                <a:cxn ang="0">
                  <a:pos x="25" y="54"/>
                </a:cxn>
                <a:cxn ang="0">
                  <a:pos x="25" y="52"/>
                </a:cxn>
                <a:cxn ang="0">
                  <a:pos x="25" y="48"/>
                </a:cxn>
                <a:cxn ang="0">
                  <a:pos x="25" y="30"/>
                </a:cxn>
              </a:cxnLst>
              <a:rect l="0" t="0" r="r" b="b"/>
              <a:pathLst>
                <a:path w="38" h="60">
                  <a:moveTo>
                    <a:pt x="38" y="30"/>
                  </a:moveTo>
                  <a:lnTo>
                    <a:pt x="38" y="38"/>
                  </a:lnTo>
                  <a:lnTo>
                    <a:pt x="35" y="46"/>
                  </a:lnTo>
                  <a:lnTo>
                    <a:pt x="35" y="48"/>
                  </a:lnTo>
                  <a:lnTo>
                    <a:pt x="34" y="51"/>
                  </a:lnTo>
                  <a:lnTo>
                    <a:pt x="32" y="54"/>
                  </a:lnTo>
                  <a:lnTo>
                    <a:pt x="28" y="57"/>
                  </a:lnTo>
                  <a:lnTo>
                    <a:pt x="26" y="58"/>
                  </a:lnTo>
                  <a:lnTo>
                    <a:pt x="25" y="59"/>
                  </a:lnTo>
                  <a:lnTo>
                    <a:pt x="23" y="60"/>
                  </a:lnTo>
                  <a:lnTo>
                    <a:pt x="22" y="60"/>
                  </a:lnTo>
                  <a:lnTo>
                    <a:pt x="21" y="60"/>
                  </a:lnTo>
                  <a:lnTo>
                    <a:pt x="17" y="60"/>
                  </a:lnTo>
                  <a:lnTo>
                    <a:pt x="14" y="59"/>
                  </a:lnTo>
                  <a:lnTo>
                    <a:pt x="11" y="58"/>
                  </a:lnTo>
                  <a:lnTo>
                    <a:pt x="8" y="54"/>
                  </a:lnTo>
                  <a:lnTo>
                    <a:pt x="4" y="50"/>
                  </a:lnTo>
                  <a:lnTo>
                    <a:pt x="2" y="45"/>
                  </a:lnTo>
                  <a:lnTo>
                    <a:pt x="1" y="37"/>
                  </a:lnTo>
                  <a:lnTo>
                    <a:pt x="0" y="31"/>
                  </a:lnTo>
                  <a:lnTo>
                    <a:pt x="1" y="21"/>
                  </a:lnTo>
                  <a:lnTo>
                    <a:pt x="3" y="13"/>
                  </a:lnTo>
                  <a:lnTo>
                    <a:pt x="6" y="7"/>
                  </a:lnTo>
                  <a:lnTo>
                    <a:pt x="10" y="3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9" y="3"/>
                  </a:lnTo>
                  <a:lnTo>
                    <a:pt x="33" y="7"/>
                  </a:lnTo>
                  <a:lnTo>
                    <a:pt x="35" y="12"/>
                  </a:lnTo>
                  <a:lnTo>
                    <a:pt x="38" y="21"/>
                  </a:lnTo>
                  <a:lnTo>
                    <a:pt x="38" y="30"/>
                  </a:lnTo>
                  <a:close/>
                  <a:moveTo>
                    <a:pt x="25" y="30"/>
                  </a:moveTo>
                  <a:lnTo>
                    <a:pt x="25" y="9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5" y="7"/>
                  </a:lnTo>
                  <a:lnTo>
                    <a:pt x="14" y="8"/>
                  </a:lnTo>
                  <a:lnTo>
                    <a:pt x="14" y="12"/>
                  </a:lnTo>
                  <a:lnTo>
                    <a:pt x="14" y="48"/>
                  </a:lnTo>
                  <a:lnTo>
                    <a:pt x="14" y="52"/>
                  </a:lnTo>
                  <a:lnTo>
                    <a:pt x="15" y="56"/>
                  </a:lnTo>
                  <a:lnTo>
                    <a:pt x="17" y="57"/>
                  </a:lnTo>
                  <a:lnTo>
                    <a:pt x="18" y="58"/>
                  </a:lnTo>
                  <a:lnTo>
                    <a:pt x="20" y="58"/>
                  </a:lnTo>
                  <a:lnTo>
                    <a:pt x="21" y="57"/>
                  </a:lnTo>
                  <a:lnTo>
                    <a:pt x="21" y="57"/>
                  </a:lnTo>
                  <a:lnTo>
                    <a:pt x="22" y="57"/>
                  </a:lnTo>
                  <a:lnTo>
                    <a:pt x="22" y="56"/>
                  </a:lnTo>
                  <a:lnTo>
                    <a:pt x="23" y="55"/>
                  </a:lnTo>
                  <a:lnTo>
                    <a:pt x="25" y="54"/>
                  </a:lnTo>
                  <a:lnTo>
                    <a:pt x="25" y="52"/>
                  </a:lnTo>
                  <a:lnTo>
                    <a:pt x="25" y="48"/>
                  </a:lnTo>
                  <a:lnTo>
                    <a:pt x="25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00" name="Freeform 374"/>
            <p:cNvSpPr>
              <a:spLocks/>
            </p:cNvSpPr>
            <p:nvPr/>
          </p:nvSpPr>
          <p:spPr bwMode="auto">
            <a:xfrm>
              <a:off x="1333500" y="6234113"/>
              <a:ext cx="23813" cy="2222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9" y="1"/>
                </a:cxn>
                <a:cxn ang="0">
                  <a:pos x="11" y="1"/>
                </a:cxn>
                <a:cxn ang="0">
                  <a:pos x="12" y="2"/>
                </a:cxn>
                <a:cxn ang="0">
                  <a:pos x="13" y="3"/>
                </a:cxn>
                <a:cxn ang="0">
                  <a:pos x="14" y="5"/>
                </a:cxn>
                <a:cxn ang="0">
                  <a:pos x="14" y="6"/>
                </a:cxn>
                <a:cxn ang="0">
                  <a:pos x="15" y="8"/>
                </a:cxn>
                <a:cxn ang="0">
                  <a:pos x="14" y="10"/>
                </a:cxn>
                <a:cxn ang="0">
                  <a:pos x="13" y="11"/>
                </a:cxn>
                <a:cxn ang="0">
                  <a:pos x="12" y="12"/>
                </a:cxn>
                <a:cxn ang="0">
                  <a:pos x="11" y="13"/>
                </a:cxn>
                <a:cxn ang="0">
                  <a:pos x="10" y="14"/>
                </a:cxn>
                <a:cxn ang="0">
                  <a:pos x="9" y="14"/>
                </a:cxn>
                <a:cxn ang="0">
                  <a:pos x="6" y="14"/>
                </a:cxn>
                <a:cxn ang="0">
                  <a:pos x="4" y="13"/>
                </a:cxn>
                <a:cxn ang="0">
                  <a:pos x="3" y="12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3" y="2"/>
                </a:cxn>
                <a:cxn ang="0">
                  <a:pos x="7" y="0"/>
                </a:cxn>
              </a:cxnLst>
              <a:rect l="0" t="0" r="r" b="b"/>
              <a:pathLst>
                <a:path w="15" h="14">
                  <a:moveTo>
                    <a:pt x="7" y="0"/>
                  </a:moveTo>
                  <a:lnTo>
                    <a:pt x="9" y="1"/>
                  </a:lnTo>
                  <a:lnTo>
                    <a:pt x="11" y="1"/>
                  </a:lnTo>
                  <a:lnTo>
                    <a:pt x="12" y="2"/>
                  </a:lnTo>
                  <a:lnTo>
                    <a:pt x="13" y="3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5" y="8"/>
                  </a:lnTo>
                  <a:lnTo>
                    <a:pt x="14" y="10"/>
                  </a:lnTo>
                  <a:lnTo>
                    <a:pt x="13" y="11"/>
                  </a:lnTo>
                  <a:lnTo>
                    <a:pt x="12" y="12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6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0" y="8"/>
                  </a:lnTo>
                  <a:lnTo>
                    <a:pt x="1" y="5"/>
                  </a:lnTo>
                  <a:lnTo>
                    <a:pt x="3" y="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01" name="Freeform 375"/>
            <p:cNvSpPr>
              <a:spLocks noEditPoints="1"/>
            </p:cNvSpPr>
            <p:nvPr/>
          </p:nvSpPr>
          <p:spPr bwMode="auto">
            <a:xfrm>
              <a:off x="1368425" y="6161088"/>
              <a:ext cx="60325" cy="95250"/>
            </a:xfrm>
            <a:custGeom>
              <a:avLst/>
              <a:gdLst/>
              <a:ahLst/>
              <a:cxnLst>
                <a:cxn ang="0">
                  <a:pos x="37" y="38"/>
                </a:cxn>
                <a:cxn ang="0">
                  <a:pos x="34" y="48"/>
                </a:cxn>
                <a:cxn ang="0">
                  <a:pos x="33" y="52"/>
                </a:cxn>
                <a:cxn ang="0">
                  <a:pos x="25" y="58"/>
                </a:cxn>
                <a:cxn ang="0">
                  <a:pos x="23" y="60"/>
                </a:cxn>
                <a:cxn ang="0">
                  <a:pos x="20" y="60"/>
                </a:cxn>
                <a:cxn ang="0">
                  <a:pos x="13" y="59"/>
                </a:cxn>
                <a:cxn ang="0">
                  <a:pos x="9" y="57"/>
                </a:cxn>
                <a:cxn ang="0">
                  <a:pos x="5" y="52"/>
                </a:cxn>
                <a:cxn ang="0">
                  <a:pos x="2" y="47"/>
                </a:cxn>
                <a:cxn ang="0">
                  <a:pos x="0" y="37"/>
                </a:cxn>
                <a:cxn ang="0">
                  <a:pos x="0" y="21"/>
                </a:cxn>
                <a:cxn ang="0">
                  <a:pos x="5" y="7"/>
                </a:cxn>
                <a:cxn ang="0">
                  <a:pos x="13" y="0"/>
                </a:cxn>
                <a:cxn ang="0">
                  <a:pos x="24" y="0"/>
                </a:cxn>
                <a:cxn ang="0">
                  <a:pos x="32" y="7"/>
                </a:cxn>
                <a:cxn ang="0">
                  <a:pos x="37" y="21"/>
                </a:cxn>
                <a:cxn ang="0">
                  <a:pos x="25" y="30"/>
                </a:cxn>
                <a:cxn ang="0">
                  <a:pos x="24" y="9"/>
                </a:cxn>
                <a:cxn ang="0">
                  <a:pos x="23" y="5"/>
                </a:cxn>
                <a:cxn ang="0">
                  <a:pos x="21" y="3"/>
                </a:cxn>
                <a:cxn ang="0">
                  <a:pos x="19" y="2"/>
                </a:cxn>
                <a:cxn ang="0">
                  <a:pos x="16" y="3"/>
                </a:cxn>
                <a:cxn ang="0">
                  <a:pos x="14" y="5"/>
                </a:cxn>
                <a:cxn ang="0">
                  <a:pos x="13" y="8"/>
                </a:cxn>
                <a:cxn ang="0">
                  <a:pos x="13" y="48"/>
                </a:cxn>
                <a:cxn ang="0">
                  <a:pos x="14" y="56"/>
                </a:cxn>
                <a:cxn ang="0">
                  <a:pos x="18" y="58"/>
                </a:cxn>
                <a:cxn ang="0">
                  <a:pos x="20" y="57"/>
                </a:cxn>
                <a:cxn ang="0">
                  <a:pos x="22" y="57"/>
                </a:cxn>
                <a:cxn ang="0">
                  <a:pos x="23" y="54"/>
                </a:cxn>
                <a:cxn ang="0">
                  <a:pos x="25" y="48"/>
                </a:cxn>
              </a:cxnLst>
              <a:rect l="0" t="0" r="r" b="b"/>
              <a:pathLst>
                <a:path w="38" h="60">
                  <a:moveTo>
                    <a:pt x="38" y="30"/>
                  </a:moveTo>
                  <a:lnTo>
                    <a:pt x="37" y="38"/>
                  </a:lnTo>
                  <a:lnTo>
                    <a:pt x="35" y="46"/>
                  </a:lnTo>
                  <a:lnTo>
                    <a:pt x="34" y="48"/>
                  </a:lnTo>
                  <a:lnTo>
                    <a:pt x="33" y="51"/>
                  </a:lnTo>
                  <a:lnTo>
                    <a:pt x="33" y="52"/>
                  </a:lnTo>
                  <a:lnTo>
                    <a:pt x="28" y="57"/>
                  </a:lnTo>
                  <a:lnTo>
                    <a:pt x="25" y="58"/>
                  </a:lnTo>
                  <a:lnTo>
                    <a:pt x="24" y="59"/>
                  </a:lnTo>
                  <a:lnTo>
                    <a:pt x="23" y="60"/>
                  </a:lnTo>
                  <a:lnTo>
                    <a:pt x="22" y="60"/>
                  </a:lnTo>
                  <a:lnTo>
                    <a:pt x="20" y="60"/>
                  </a:lnTo>
                  <a:lnTo>
                    <a:pt x="16" y="60"/>
                  </a:lnTo>
                  <a:lnTo>
                    <a:pt x="13" y="59"/>
                  </a:lnTo>
                  <a:lnTo>
                    <a:pt x="11" y="58"/>
                  </a:lnTo>
                  <a:lnTo>
                    <a:pt x="9" y="57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4" y="50"/>
                  </a:lnTo>
                  <a:lnTo>
                    <a:pt x="2" y="47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0" y="31"/>
                  </a:lnTo>
                  <a:lnTo>
                    <a:pt x="0" y="21"/>
                  </a:lnTo>
                  <a:lnTo>
                    <a:pt x="2" y="13"/>
                  </a:lnTo>
                  <a:lnTo>
                    <a:pt x="5" y="7"/>
                  </a:lnTo>
                  <a:lnTo>
                    <a:pt x="9" y="3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8" y="3"/>
                  </a:lnTo>
                  <a:lnTo>
                    <a:pt x="32" y="7"/>
                  </a:lnTo>
                  <a:lnTo>
                    <a:pt x="35" y="12"/>
                  </a:lnTo>
                  <a:lnTo>
                    <a:pt x="37" y="21"/>
                  </a:lnTo>
                  <a:lnTo>
                    <a:pt x="38" y="30"/>
                  </a:lnTo>
                  <a:close/>
                  <a:moveTo>
                    <a:pt x="25" y="30"/>
                  </a:moveTo>
                  <a:lnTo>
                    <a:pt x="25" y="12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4" y="7"/>
                  </a:lnTo>
                  <a:lnTo>
                    <a:pt x="13" y="8"/>
                  </a:lnTo>
                  <a:lnTo>
                    <a:pt x="13" y="12"/>
                  </a:lnTo>
                  <a:lnTo>
                    <a:pt x="13" y="48"/>
                  </a:lnTo>
                  <a:lnTo>
                    <a:pt x="13" y="52"/>
                  </a:lnTo>
                  <a:lnTo>
                    <a:pt x="14" y="56"/>
                  </a:lnTo>
                  <a:lnTo>
                    <a:pt x="16" y="57"/>
                  </a:lnTo>
                  <a:lnTo>
                    <a:pt x="18" y="58"/>
                  </a:lnTo>
                  <a:lnTo>
                    <a:pt x="19" y="58"/>
                  </a:lnTo>
                  <a:lnTo>
                    <a:pt x="20" y="57"/>
                  </a:lnTo>
                  <a:lnTo>
                    <a:pt x="21" y="57"/>
                  </a:lnTo>
                  <a:lnTo>
                    <a:pt x="22" y="57"/>
                  </a:lnTo>
                  <a:lnTo>
                    <a:pt x="22" y="56"/>
                  </a:lnTo>
                  <a:lnTo>
                    <a:pt x="23" y="54"/>
                  </a:lnTo>
                  <a:lnTo>
                    <a:pt x="24" y="51"/>
                  </a:lnTo>
                  <a:lnTo>
                    <a:pt x="25" y="48"/>
                  </a:lnTo>
                  <a:lnTo>
                    <a:pt x="25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02" name="Freeform 376"/>
            <p:cNvSpPr>
              <a:spLocks/>
            </p:cNvSpPr>
            <p:nvPr/>
          </p:nvSpPr>
          <p:spPr bwMode="auto">
            <a:xfrm>
              <a:off x="1444625" y="6161088"/>
              <a:ext cx="47625" cy="93662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54"/>
                </a:cxn>
                <a:cxn ang="0">
                  <a:pos x="25" y="57"/>
                </a:cxn>
                <a:cxn ang="0">
                  <a:pos x="26" y="57"/>
                </a:cxn>
                <a:cxn ang="0">
                  <a:pos x="27" y="58"/>
                </a:cxn>
                <a:cxn ang="0">
                  <a:pos x="30" y="58"/>
                </a:cxn>
                <a:cxn ang="0">
                  <a:pos x="30" y="59"/>
                </a:cxn>
                <a:cxn ang="0">
                  <a:pos x="0" y="59"/>
                </a:cxn>
                <a:cxn ang="0">
                  <a:pos x="0" y="58"/>
                </a:cxn>
                <a:cxn ang="0">
                  <a:pos x="3" y="58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8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12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7" y="11"/>
                </a:cxn>
                <a:cxn ang="0">
                  <a:pos x="6" y="11"/>
                </a:cxn>
                <a:cxn ang="0">
                  <a:pos x="6" y="10"/>
                </a:cxn>
                <a:cxn ang="0">
                  <a:pos x="6" y="9"/>
                </a:cxn>
                <a:cxn ang="0">
                  <a:pos x="5" y="9"/>
                </a:cxn>
                <a:cxn ang="0">
                  <a:pos x="4" y="10"/>
                </a:cxn>
                <a:cxn ang="0">
                  <a:pos x="3" y="11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21" y="0"/>
                </a:cxn>
                <a:cxn ang="0">
                  <a:pos x="22" y="0"/>
                </a:cxn>
              </a:cxnLst>
              <a:rect l="0" t="0" r="r" b="b"/>
              <a:pathLst>
                <a:path w="30" h="59">
                  <a:moveTo>
                    <a:pt x="22" y="0"/>
                  </a:moveTo>
                  <a:lnTo>
                    <a:pt x="22" y="54"/>
                  </a:lnTo>
                  <a:lnTo>
                    <a:pt x="25" y="57"/>
                  </a:lnTo>
                  <a:lnTo>
                    <a:pt x="26" y="57"/>
                  </a:lnTo>
                  <a:lnTo>
                    <a:pt x="27" y="58"/>
                  </a:lnTo>
                  <a:lnTo>
                    <a:pt x="30" y="58"/>
                  </a:lnTo>
                  <a:lnTo>
                    <a:pt x="30" y="59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3" y="58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12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6" y="9"/>
                  </a:lnTo>
                  <a:lnTo>
                    <a:pt x="5" y="9"/>
                  </a:lnTo>
                  <a:lnTo>
                    <a:pt x="4" y="10"/>
                  </a:lnTo>
                  <a:lnTo>
                    <a:pt x="3" y="11"/>
                  </a:lnTo>
                  <a:lnTo>
                    <a:pt x="0" y="12"/>
                  </a:lnTo>
                  <a:lnTo>
                    <a:pt x="0" y="9"/>
                  </a:lnTo>
                  <a:lnTo>
                    <a:pt x="21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03" name="Freeform 377"/>
            <p:cNvSpPr>
              <a:spLocks/>
            </p:cNvSpPr>
            <p:nvPr/>
          </p:nvSpPr>
          <p:spPr bwMode="auto">
            <a:xfrm>
              <a:off x="1508125" y="6161088"/>
              <a:ext cx="60325" cy="95250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38" y="0"/>
                </a:cxn>
                <a:cxn ang="0">
                  <a:pos x="33" y="12"/>
                </a:cxn>
                <a:cxn ang="0">
                  <a:pos x="10" y="12"/>
                </a:cxn>
                <a:cxn ang="0">
                  <a:pos x="8" y="17"/>
                </a:cxn>
                <a:cxn ang="0">
                  <a:pos x="17" y="18"/>
                </a:cxn>
                <a:cxn ang="0">
                  <a:pos x="25" y="20"/>
                </a:cxn>
                <a:cxn ang="0">
                  <a:pos x="32" y="24"/>
                </a:cxn>
                <a:cxn ang="0">
                  <a:pos x="36" y="29"/>
                </a:cxn>
                <a:cxn ang="0">
                  <a:pos x="37" y="34"/>
                </a:cxn>
                <a:cxn ang="0">
                  <a:pos x="38" y="39"/>
                </a:cxn>
                <a:cxn ang="0">
                  <a:pos x="37" y="45"/>
                </a:cxn>
                <a:cxn ang="0">
                  <a:pos x="36" y="50"/>
                </a:cxn>
                <a:cxn ang="0">
                  <a:pos x="33" y="53"/>
                </a:cxn>
                <a:cxn ang="0">
                  <a:pos x="30" y="56"/>
                </a:cxn>
                <a:cxn ang="0">
                  <a:pos x="26" y="58"/>
                </a:cxn>
                <a:cxn ang="0">
                  <a:pos x="21" y="59"/>
                </a:cxn>
                <a:cxn ang="0">
                  <a:pos x="14" y="60"/>
                </a:cxn>
                <a:cxn ang="0">
                  <a:pos x="10" y="60"/>
                </a:cxn>
                <a:cxn ang="0">
                  <a:pos x="6" y="59"/>
                </a:cxn>
                <a:cxn ang="0">
                  <a:pos x="3" y="58"/>
                </a:cxn>
                <a:cxn ang="0">
                  <a:pos x="1" y="56"/>
                </a:cxn>
                <a:cxn ang="0">
                  <a:pos x="0" y="54"/>
                </a:cxn>
                <a:cxn ang="0">
                  <a:pos x="0" y="52"/>
                </a:cxn>
                <a:cxn ang="0">
                  <a:pos x="2" y="50"/>
                </a:cxn>
                <a:cxn ang="0">
                  <a:pos x="3" y="49"/>
                </a:cxn>
                <a:cxn ang="0">
                  <a:pos x="4" y="48"/>
                </a:cxn>
                <a:cxn ang="0">
                  <a:pos x="6" y="48"/>
                </a:cxn>
                <a:cxn ang="0">
                  <a:pos x="8" y="49"/>
                </a:cxn>
                <a:cxn ang="0">
                  <a:pos x="9" y="49"/>
                </a:cxn>
                <a:cxn ang="0">
                  <a:pos x="9" y="49"/>
                </a:cxn>
                <a:cxn ang="0">
                  <a:pos x="11" y="51"/>
                </a:cxn>
                <a:cxn ang="0">
                  <a:pos x="12" y="52"/>
                </a:cxn>
                <a:cxn ang="0">
                  <a:pos x="14" y="53"/>
                </a:cxn>
                <a:cxn ang="0">
                  <a:pos x="15" y="54"/>
                </a:cxn>
                <a:cxn ang="0">
                  <a:pos x="17" y="55"/>
                </a:cxn>
                <a:cxn ang="0">
                  <a:pos x="18" y="56"/>
                </a:cxn>
                <a:cxn ang="0">
                  <a:pos x="19" y="56"/>
                </a:cxn>
                <a:cxn ang="0">
                  <a:pos x="21" y="57"/>
                </a:cxn>
                <a:cxn ang="0">
                  <a:pos x="22" y="57"/>
                </a:cxn>
                <a:cxn ang="0">
                  <a:pos x="24" y="56"/>
                </a:cxn>
                <a:cxn ang="0">
                  <a:pos x="26" y="56"/>
                </a:cxn>
                <a:cxn ang="0">
                  <a:pos x="28" y="54"/>
                </a:cxn>
                <a:cxn ang="0">
                  <a:pos x="29" y="52"/>
                </a:cxn>
                <a:cxn ang="0">
                  <a:pos x="30" y="51"/>
                </a:cxn>
                <a:cxn ang="0">
                  <a:pos x="31" y="49"/>
                </a:cxn>
                <a:cxn ang="0">
                  <a:pos x="31" y="47"/>
                </a:cxn>
                <a:cxn ang="0">
                  <a:pos x="30" y="42"/>
                </a:cxn>
                <a:cxn ang="0">
                  <a:pos x="27" y="38"/>
                </a:cxn>
                <a:cxn ang="0">
                  <a:pos x="23" y="35"/>
                </a:cxn>
                <a:cxn ang="0">
                  <a:pos x="14" y="31"/>
                </a:cxn>
                <a:cxn ang="0">
                  <a:pos x="4" y="30"/>
                </a:cxn>
                <a:cxn ang="0">
                  <a:pos x="0" y="30"/>
                </a:cxn>
                <a:cxn ang="0">
                  <a:pos x="11" y="0"/>
                </a:cxn>
              </a:cxnLst>
              <a:rect l="0" t="0" r="r" b="b"/>
              <a:pathLst>
                <a:path w="38" h="60">
                  <a:moveTo>
                    <a:pt x="11" y="0"/>
                  </a:moveTo>
                  <a:lnTo>
                    <a:pt x="38" y="0"/>
                  </a:lnTo>
                  <a:lnTo>
                    <a:pt x="33" y="12"/>
                  </a:lnTo>
                  <a:lnTo>
                    <a:pt x="10" y="12"/>
                  </a:lnTo>
                  <a:lnTo>
                    <a:pt x="8" y="17"/>
                  </a:lnTo>
                  <a:lnTo>
                    <a:pt x="17" y="18"/>
                  </a:lnTo>
                  <a:lnTo>
                    <a:pt x="25" y="20"/>
                  </a:lnTo>
                  <a:lnTo>
                    <a:pt x="32" y="24"/>
                  </a:lnTo>
                  <a:lnTo>
                    <a:pt x="36" y="29"/>
                  </a:lnTo>
                  <a:lnTo>
                    <a:pt x="37" y="34"/>
                  </a:lnTo>
                  <a:lnTo>
                    <a:pt x="38" y="39"/>
                  </a:lnTo>
                  <a:lnTo>
                    <a:pt x="37" y="45"/>
                  </a:lnTo>
                  <a:lnTo>
                    <a:pt x="36" y="50"/>
                  </a:lnTo>
                  <a:lnTo>
                    <a:pt x="33" y="53"/>
                  </a:lnTo>
                  <a:lnTo>
                    <a:pt x="30" y="56"/>
                  </a:lnTo>
                  <a:lnTo>
                    <a:pt x="26" y="58"/>
                  </a:lnTo>
                  <a:lnTo>
                    <a:pt x="21" y="59"/>
                  </a:lnTo>
                  <a:lnTo>
                    <a:pt x="14" y="60"/>
                  </a:lnTo>
                  <a:lnTo>
                    <a:pt x="10" y="60"/>
                  </a:lnTo>
                  <a:lnTo>
                    <a:pt x="6" y="59"/>
                  </a:lnTo>
                  <a:lnTo>
                    <a:pt x="3" y="58"/>
                  </a:lnTo>
                  <a:lnTo>
                    <a:pt x="1" y="56"/>
                  </a:lnTo>
                  <a:lnTo>
                    <a:pt x="0" y="54"/>
                  </a:lnTo>
                  <a:lnTo>
                    <a:pt x="0" y="52"/>
                  </a:lnTo>
                  <a:lnTo>
                    <a:pt x="2" y="50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8" y="49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11" y="51"/>
                  </a:lnTo>
                  <a:lnTo>
                    <a:pt x="12" y="52"/>
                  </a:lnTo>
                  <a:lnTo>
                    <a:pt x="14" y="53"/>
                  </a:lnTo>
                  <a:lnTo>
                    <a:pt x="15" y="54"/>
                  </a:lnTo>
                  <a:lnTo>
                    <a:pt x="17" y="55"/>
                  </a:lnTo>
                  <a:lnTo>
                    <a:pt x="18" y="56"/>
                  </a:lnTo>
                  <a:lnTo>
                    <a:pt x="19" y="56"/>
                  </a:lnTo>
                  <a:lnTo>
                    <a:pt x="21" y="57"/>
                  </a:lnTo>
                  <a:lnTo>
                    <a:pt x="22" y="57"/>
                  </a:lnTo>
                  <a:lnTo>
                    <a:pt x="24" y="56"/>
                  </a:lnTo>
                  <a:lnTo>
                    <a:pt x="26" y="56"/>
                  </a:lnTo>
                  <a:lnTo>
                    <a:pt x="28" y="54"/>
                  </a:lnTo>
                  <a:lnTo>
                    <a:pt x="29" y="52"/>
                  </a:lnTo>
                  <a:lnTo>
                    <a:pt x="30" y="51"/>
                  </a:lnTo>
                  <a:lnTo>
                    <a:pt x="31" y="49"/>
                  </a:lnTo>
                  <a:lnTo>
                    <a:pt x="31" y="47"/>
                  </a:lnTo>
                  <a:lnTo>
                    <a:pt x="30" y="42"/>
                  </a:lnTo>
                  <a:lnTo>
                    <a:pt x="27" y="38"/>
                  </a:lnTo>
                  <a:lnTo>
                    <a:pt x="23" y="35"/>
                  </a:lnTo>
                  <a:lnTo>
                    <a:pt x="14" y="31"/>
                  </a:lnTo>
                  <a:lnTo>
                    <a:pt x="4" y="30"/>
                  </a:lnTo>
                  <a:lnTo>
                    <a:pt x="0" y="3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04" name="Line 378"/>
            <p:cNvSpPr>
              <a:spLocks noChangeShapeType="1"/>
            </p:cNvSpPr>
            <p:nvPr/>
          </p:nvSpPr>
          <p:spPr bwMode="auto">
            <a:xfrm>
              <a:off x="1628775" y="7850188"/>
              <a:ext cx="1830388" cy="1587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05" name="Line 379"/>
            <p:cNvSpPr>
              <a:spLocks noChangeShapeType="1"/>
            </p:cNvSpPr>
            <p:nvPr/>
          </p:nvSpPr>
          <p:spPr bwMode="auto">
            <a:xfrm>
              <a:off x="1628775" y="7767638"/>
              <a:ext cx="1588" cy="8255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06" name="Line 380"/>
            <p:cNvSpPr>
              <a:spLocks noChangeShapeType="1"/>
            </p:cNvSpPr>
            <p:nvPr/>
          </p:nvSpPr>
          <p:spPr bwMode="auto">
            <a:xfrm>
              <a:off x="1720850" y="7808913"/>
              <a:ext cx="1588" cy="4127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07" name="Line 381"/>
            <p:cNvSpPr>
              <a:spLocks noChangeShapeType="1"/>
            </p:cNvSpPr>
            <p:nvPr/>
          </p:nvSpPr>
          <p:spPr bwMode="auto">
            <a:xfrm>
              <a:off x="1812925" y="7808913"/>
              <a:ext cx="1588" cy="4127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08" name="Line 382"/>
            <p:cNvSpPr>
              <a:spLocks noChangeShapeType="1"/>
            </p:cNvSpPr>
            <p:nvPr/>
          </p:nvSpPr>
          <p:spPr bwMode="auto">
            <a:xfrm>
              <a:off x="1903413" y="7808913"/>
              <a:ext cx="1588" cy="4127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09" name="Line 383"/>
            <p:cNvSpPr>
              <a:spLocks noChangeShapeType="1"/>
            </p:cNvSpPr>
            <p:nvPr/>
          </p:nvSpPr>
          <p:spPr bwMode="auto">
            <a:xfrm>
              <a:off x="1995488" y="7767638"/>
              <a:ext cx="1588" cy="8255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10" name="Line 384"/>
            <p:cNvSpPr>
              <a:spLocks noChangeShapeType="1"/>
            </p:cNvSpPr>
            <p:nvPr/>
          </p:nvSpPr>
          <p:spPr bwMode="auto">
            <a:xfrm>
              <a:off x="2087563" y="7808913"/>
              <a:ext cx="1588" cy="4127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11" name="Line 385"/>
            <p:cNvSpPr>
              <a:spLocks noChangeShapeType="1"/>
            </p:cNvSpPr>
            <p:nvPr/>
          </p:nvSpPr>
          <p:spPr bwMode="auto">
            <a:xfrm>
              <a:off x="2179638" y="7808913"/>
              <a:ext cx="1588" cy="4127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12" name="Line 386"/>
            <p:cNvSpPr>
              <a:spLocks noChangeShapeType="1"/>
            </p:cNvSpPr>
            <p:nvPr/>
          </p:nvSpPr>
          <p:spPr bwMode="auto">
            <a:xfrm>
              <a:off x="2270125" y="7808913"/>
              <a:ext cx="1588" cy="4127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13" name="Line 387"/>
            <p:cNvSpPr>
              <a:spLocks noChangeShapeType="1"/>
            </p:cNvSpPr>
            <p:nvPr/>
          </p:nvSpPr>
          <p:spPr bwMode="auto">
            <a:xfrm>
              <a:off x="2362200" y="7767638"/>
              <a:ext cx="1588" cy="8255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14" name="Line 388"/>
            <p:cNvSpPr>
              <a:spLocks noChangeShapeType="1"/>
            </p:cNvSpPr>
            <p:nvPr/>
          </p:nvSpPr>
          <p:spPr bwMode="auto">
            <a:xfrm>
              <a:off x="2454275" y="7808913"/>
              <a:ext cx="1588" cy="4127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15" name="Line 389"/>
            <p:cNvSpPr>
              <a:spLocks noChangeShapeType="1"/>
            </p:cNvSpPr>
            <p:nvPr/>
          </p:nvSpPr>
          <p:spPr bwMode="auto">
            <a:xfrm>
              <a:off x="2546350" y="7808913"/>
              <a:ext cx="1588" cy="4127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16" name="Line 390"/>
            <p:cNvSpPr>
              <a:spLocks noChangeShapeType="1"/>
            </p:cNvSpPr>
            <p:nvPr/>
          </p:nvSpPr>
          <p:spPr bwMode="auto">
            <a:xfrm>
              <a:off x="2638425" y="7808913"/>
              <a:ext cx="1588" cy="4127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17" name="Line 391"/>
            <p:cNvSpPr>
              <a:spLocks noChangeShapeType="1"/>
            </p:cNvSpPr>
            <p:nvPr/>
          </p:nvSpPr>
          <p:spPr bwMode="auto">
            <a:xfrm>
              <a:off x="2728913" y="7767638"/>
              <a:ext cx="1588" cy="8255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18" name="Line 392"/>
            <p:cNvSpPr>
              <a:spLocks noChangeShapeType="1"/>
            </p:cNvSpPr>
            <p:nvPr/>
          </p:nvSpPr>
          <p:spPr bwMode="auto">
            <a:xfrm>
              <a:off x="2820988" y="7808913"/>
              <a:ext cx="1588" cy="4127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19" name="Line 393"/>
            <p:cNvSpPr>
              <a:spLocks noChangeShapeType="1"/>
            </p:cNvSpPr>
            <p:nvPr/>
          </p:nvSpPr>
          <p:spPr bwMode="auto">
            <a:xfrm>
              <a:off x="2913063" y="7808913"/>
              <a:ext cx="1588" cy="4127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20" name="Line 394"/>
            <p:cNvSpPr>
              <a:spLocks noChangeShapeType="1"/>
            </p:cNvSpPr>
            <p:nvPr/>
          </p:nvSpPr>
          <p:spPr bwMode="auto">
            <a:xfrm>
              <a:off x="3003550" y="7808913"/>
              <a:ext cx="1588" cy="4127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21" name="Line 395"/>
            <p:cNvSpPr>
              <a:spLocks noChangeShapeType="1"/>
            </p:cNvSpPr>
            <p:nvPr/>
          </p:nvSpPr>
          <p:spPr bwMode="auto">
            <a:xfrm>
              <a:off x="3095625" y="7767638"/>
              <a:ext cx="1588" cy="8255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22" name="Line 396"/>
            <p:cNvSpPr>
              <a:spLocks noChangeShapeType="1"/>
            </p:cNvSpPr>
            <p:nvPr/>
          </p:nvSpPr>
          <p:spPr bwMode="auto">
            <a:xfrm>
              <a:off x="3095625" y="7767638"/>
              <a:ext cx="1588" cy="8255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23" name="Line 397"/>
            <p:cNvSpPr>
              <a:spLocks noChangeShapeType="1"/>
            </p:cNvSpPr>
            <p:nvPr/>
          </p:nvSpPr>
          <p:spPr bwMode="auto">
            <a:xfrm>
              <a:off x="3187700" y="7808913"/>
              <a:ext cx="1588" cy="4127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24" name="Line 398"/>
            <p:cNvSpPr>
              <a:spLocks noChangeShapeType="1"/>
            </p:cNvSpPr>
            <p:nvPr/>
          </p:nvSpPr>
          <p:spPr bwMode="auto">
            <a:xfrm>
              <a:off x="3279775" y="7808913"/>
              <a:ext cx="1588" cy="4127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25" name="Line 399"/>
            <p:cNvSpPr>
              <a:spLocks noChangeShapeType="1"/>
            </p:cNvSpPr>
            <p:nvPr/>
          </p:nvSpPr>
          <p:spPr bwMode="auto">
            <a:xfrm>
              <a:off x="3371850" y="7808913"/>
              <a:ext cx="1588" cy="41275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26" name="Freeform 400"/>
            <p:cNvSpPr>
              <a:spLocks noEditPoints="1"/>
            </p:cNvSpPr>
            <p:nvPr/>
          </p:nvSpPr>
          <p:spPr bwMode="auto">
            <a:xfrm>
              <a:off x="1598613" y="7905750"/>
              <a:ext cx="60325" cy="96837"/>
            </a:xfrm>
            <a:custGeom>
              <a:avLst/>
              <a:gdLst/>
              <a:ahLst/>
              <a:cxnLst>
                <a:cxn ang="0">
                  <a:pos x="38" y="30"/>
                </a:cxn>
                <a:cxn ang="0">
                  <a:pos x="37" y="38"/>
                </a:cxn>
                <a:cxn ang="0">
                  <a:pos x="35" y="46"/>
                </a:cxn>
                <a:cxn ang="0">
                  <a:pos x="34" y="49"/>
                </a:cxn>
                <a:cxn ang="0">
                  <a:pos x="33" y="51"/>
                </a:cxn>
                <a:cxn ang="0">
                  <a:pos x="31" y="54"/>
                </a:cxn>
                <a:cxn ang="0">
                  <a:pos x="28" y="57"/>
                </a:cxn>
                <a:cxn ang="0">
                  <a:pos x="26" y="59"/>
                </a:cxn>
                <a:cxn ang="0">
                  <a:pos x="25" y="60"/>
                </a:cxn>
                <a:cxn ang="0">
                  <a:pos x="23" y="60"/>
                </a:cxn>
                <a:cxn ang="0">
                  <a:pos x="22" y="60"/>
                </a:cxn>
                <a:cxn ang="0">
                  <a:pos x="20" y="61"/>
                </a:cxn>
                <a:cxn ang="0">
                  <a:pos x="16" y="61"/>
                </a:cxn>
                <a:cxn ang="0">
                  <a:pos x="13" y="60"/>
                </a:cxn>
                <a:cxn ang="0">
                  <a:pos x="11" y="59"/>
                </a:cxn>
                <a:cxn ang="0">
                  <a:pos x="7" y="55"/>
                </a:cxn>
                <a:cxn ang="0">
                  <a:pos x="4" y="50"/>
                </a:cxn>
                <a:cxn ang="0">
                  <a:pos x="2" y="45"/>
                </a:cxn>
                <a:cxn ang="0">
                  <a:pos x="0" y="38"/>
                </a:cxn>
                <a:cxn ang="0">
                  <a:pos x="0" y="31"/>
                </a:cxn>
                <a:cxn ang="0">
                  <a:pos x="0" y="22"/>
                </a:cxn>
                <a:cxn ang="0">
                  <a:pos x="3" y="14"/>
                </a:cxn>
                <a:cxn ang="0">
                  <a:pos x="5" y="7"/>
                </a:cxn>
                <a:cxn ang="0">
                  <a:pos x="9" y="3"/>
                </a:cxn>
                <a:cxn ang="0">
                  <a:pos x="14" y="0"/>
                </a:cxn>
                <a:cxn ang="0">
                  <a:pos x="19" y="0"/>
                </a:cxn>
                <a:cxn ang="0">
                  <a:pos x="24" y="0"/>
                </a:cxn>
                <a:cxn ang="0">
                  <a:pos x="28" y="3"/>
                </a:cxn>
                <a:cxn ang="0">
                  <a:pos x="32" y="7"/>
                </a:cxn>
                <a:cxn ang="0">
                  <a:pos x="35" y="12"/>
                </a:cxn>
                <a:cxn ang="0">
                  <a:pos x="37" y="21"/>
                </a:cxn>
                <a:cxn ang="0">
                  <a:pos x="38" y="30"/>
                </a:cxn>
                <a:cxn ang="0">
                  <a:pos x="25" y="30"/>
                </a:cxn>
                <a:cxn ang="0">
                  <a:pos x="25" y="9"/>
                </a:cxn>
                <a:cxn ang="0">
                  <a:pos x="24" y="7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1" y="3"/>
                </a:cxn>
                <a:cxn ang="0">
                  <a:pos x="20" y="3"/>
                </a:cxn>
                <a:cxn ang="0">
                  <a:pos x="16" y="3"/>
                </a:cxn>
                <a:cxn ang="0">
                  <a:pos x="16" y="3"/>
                </a:cxn>
                <a:cxn ang="0">
                  <a:pos x="15" y="4"/>
                </a:cxn>
                <a:cxn ang="0">
                  <a:pos x="14" y="5"/>
                </a:cxn>
                <a:cxn ang="0">
                  <a:pos x="14" y="7"/>
                </a:cxn>
                <a:cxn ang="0">
                  <a:pos x="14" y="9"/>
                </a:cxn>
                <a:cxn ang="0">
                  <a:pos x="13" y="12"/>
                </a:cxn>
                <a:cxn ang="0">
                  <a:pos x="13" y="49"/>
                </a:cxn>
                <a:cxn ang="0">
                  <a:pos x="14" y="52"/>
                </a:cxn>
                <a:cxn ang="0">
                  <a:pos x="15" y="56"/>
                </a:cxn>
                <a:cxn ang="0">
                  <a:pos x="16" y="57"/>
                </a:cxn>
                <a:cxn ang="0">
                  <a:pos x="18" y="58"/>
                </a:cxn>
                <a:cxn ang="0">
                  <a:pos x="20" y="58"/>
                </a:cxn>
                <a:cxn ang="0">
                  <a:pos x="21" y="57"/>
                </a:cxn>
                <a:cxn ang="0">
                  <a:pos x="22" y="57"/>
                </a:cxn>
                <a:cxn ang="0">
                  <a:pos x="22" y="56"/>
                </a:cxn>
                <a:cxn ang="0">
                  <a:pos x="23" y="55"/>
                </a:cxn>
                <a:cxn ang="0">
                  <a:pos x="24" y="54"/>
                </a:cxn>
                <a:cxn ang="0">
                  <a:pos x="25" y="52"/>
                </a:cxn>
                <a:cxn ang="0">
                  <a:pos x="25" y="49"/>
                </a:cxn>
                <a:cxn ang="0">
                  <a:pos x="25" y="30"/>
                </a:cxn>
              </a:cxnLst>
              <a:rect l="0" t="0" r="r" b="b"/>
              <a:pathLst>
                <a:path w="38" h="61">
                  <a:moveTo>
                    <a:pt x="38" y="30"/>
                  </a:moveTo>
                  <a:lnTo>
                    <a:pt x="37" y="38"/>
                  </a:lnTo>
                  <a:lnTo>
                    <a:pt x="35" y="46"/>
                  </a:lnTo>
                  <a:lnTo>
                    <a:pt x="34" y="49"/>
                  </a:lnTo>
                  <a:lnTo>
                    <a:pt x="33" y="51"/>
                  </a:lnTo>
                  <a:lnTo>
                    <a:pt x="31" y="54"/>
                  </a:lnTo>
                  <a:lnTo>
                    <a:pt x="28" y="57"/>
                  </a:lnTo>
                  <a:lnTo>
                    <a:pt x="26" y="59"/>
                  </a:lnTo>
                  <a:lnTo>
                    <a:pt x="25" y="60"/>
                  </a:lnTo>
                  <a:lnTo>
                    <a:pt x="23" y="60"/>
                  </a:lnTo>
                  <a:lnTo>
                    <a:pt x="22" y="60"/>
                  </a:lnTo>
                  <a:lnTo>
                    <a:pt x="20" y="61"/>
                  </a:lnTo>
                  <a:lnTo>
                    <a:pt x="16" y="61"/>
                  </a:lnTo>
                  <a:lnTo>
                    <a:pt x="13" y="60"/>
                  </a:lnTo>
                  <a:lnTo>
                    <a:pt x="11" y="59"/>
                  </a:lnTo>
                  <a:lnTo>
                    <a:pt x="7" y="55"/>
                  </a:lnTo>
                  <a:lnTo>
                    <a:pt x="4" y="50"/>
                  </a:lnTo>
                  <a:lnTo>
                    <a:pt x="2" y="45"/>
                  </a:lnTo>
                  <a:lnTo>
                    <a:pt x="0" y="38"/>
                  </a:lnTo>
                  <a:lnTo>
                    <a:pt x="0" y="31"/>
                  </a:lnTo>
                  <a:lnTo>
                    <a:pt x="0" y="22"/>
                  </a:lnTo>
                  <a:lnTo>
                    <a:pt x="3" y="14"/>
                  </a:lnTo>
                  <a:lnTo>
                    <a:pt x="5" y="7"/>
                  </a:lnTo>
                  <a:lnTo>
                    <a:pt x="9" y="3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3"/>
                  </a:lnTo>
                  <a:lnTo>
                    <a:pt x="32" y="7"/>
                  </a:lnTo>
                  <a:lnTo>
                    <a:pt x="35" y="12"/>
                  </a:lnTo>
                  <a:lnTo>
                    <a:pt x="37" y="21"/>
                  </a:lnTo>
                  <a:lnTo>
                    <a:pt x="38" y="30"/>
                  </a:lnTo>
                  <a:close/>
                  <a:moveTo>
                    <a:pt x="25" y="30"/>
                  </a:moveTo>
                  <a:lnTo>
                    <a:pt x="25" y="9"/>
                  </a:lnTo>
                  <a:lnTo>
                    <a:pt x="24" y="7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3" y="12"/>
                  </a:lnTo>
                  <a:lnTo>
                    <a:pt x="13" y="49"/>
                  </a:lnTo>
                  <a:lnTo>
                    <a:pt x="14" y="52"/>
                  </a:lnTo>
                  <a:lnTo>
                    <a:pt x="15" y="56"/>
                  </a:lnTo>
                  <a:lnTo>
                    <a:pt x="16" y="57"/>
                  </a:lnTo>
                  <a:lnTo>
                    <a:pt x="18" y="58"/>
                  </a:lnTo>
                  <a:lnTo>
                    <a:pt x="20" y="58"/>
                  </a:lnTo>
                  <a:lnTo>
                    <a:pt x="21" y="57"/>
                  </a:lnTo>
                  <a:lnTo>
                    <a:pt x="22" y="57"/>
                  </a:lnTo>
                  <a:lnTo>
                    <a:pt x="22" y="56"/>
                  </a:lnTo>
                  <a:lnTo>
                    <a:pt x="23" y="55"/>
                  </a:lnTo>
                  <a:lnTo>
                    <a:pt x="24" y="54"/>
                  </a:lnTo>
                  <a:lnTo>
                    <a:pt x="25" y="52"/>
                  </a:lnTo>
                  <a:lnTo>
                    <a:pt x="25" y="49"/>
                  </a:lnTo>
                  <a:lnTo>
                    <a:pt x="25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27" name="Freeform 401"/>
            <p:cNvSpPr>
              <a:spLocks noEditPoints="1"/>
            </p:cNvSpPr>
            <p:nvPr/>
          </p:nvSpPr>
          <p:spPr bwMode="auto">
            <a:xfrm>
              <a:off x="1912938" y="7905750"/>
              <a:ext cx="60325" cy="96837"/>
            </a:xfrm>
            <a:custGeom>
              <a:avLst/>
              <a:gdLst/>
              <a:ahLst/>
              <a:cxnLst>
                <a:cxn ang="0">
                  <a:pos x="38" y="30"/>
                </a:cxn>
                <a:cxn ang="0">
                  <a:pos x="37" y="38"/>
                </a:cxn>
                <a:cxn ang="0">
                  <a:pos x="35" y="46"/>
                </a:cxn>
                <a:cxn ang="0">
                  <a:pos x="34" y="49"/>
                </a:cxn>
                <a:cxn ang="0">
                  <a:pos x="33" y="51"/>
                </a:cxn>
                <a:cxn ang="0">
                  <a:pos x="31" y="54"/>
                </a:cxn>
                <a:cxn ang="0">
                  <a:pos x="28" y="57"/>
                </a:cxn>
                <a:cxn ang="0">
                  <a:pos x="25" y="59"/>
                </a:cxn>
                <a:cxn ang="0">
                  <a:pos x="24" y="60"/>
                </a:cxn>
                <a:cxn ang="0">
                  <a:pos x="23" y="60"/>
                </a:cxn>
                <a:cxn ang="0">
                  <a:pos x="22" y="60"/>
                </a:cxn>
                <a:cxn ang="0">
                  <a:pos x="20" y="61"/>
                </a:cxn>
                <a:cxn ang="0">
                  <a:pos x="16" y="61"/>
                </a:cxn>
                <a:cxn ang="0">
                  <a:pos x="13" y="60"/>
                </a:cxn>
                <a:cxn ang="0">
                  <a:pos x="11" y="59"/>
                </a:cxn>
                <a:cxn ang="0">
                  <a:pos x="7" y="55"/>
                </a:cxn>
                <a:cxn ang="0">
                  <a:pos x="4" y="50"/>
                </a:cxn>
                <a:cxn ang="0">
                  <a:pos x="1" y="45"/>
                </a:cxn>
                <a:cxn ang="0">
                  <a:pos x="0" y="38"/>
                </a:cxn>
                <a:cxn ang="0">
                  <a:pos x="0" y="31"/>
                </a:cxn>
                <a:cxn ang="0">
                  <a:pos x="0" y="22"/>
                </a:cxn>
                <a:cxn ang="0">
                  <a:pos x="2" y="14"/>
                </a:cxn>
                <a:cxn ang="0">
                  <a:pos x="5" y="7"/>
                </a:cxn>
                <a:cxn ang="0">
                  <a:pos x="9" y="3"/>
                </a:cxn>
                <a:cxn ang="0">
                  <a:pos x="13" y="0"/>
                </a:cxn>
                <a:cxn ang="0">
                  <a:pos x="18" y="0"/>
                </a:cxn>
                <a:cxn ang="0">
                  <a:pos x="24" y="0"/>
                </a:cxn>
                <a:cxn ang="0">
                  <a:pos x="28" y="3"/>
                </a:cxn>
                <a:cxn ang="0">
                  <a:pos x="32" y="7"/>
                </a:cxn>
                <a:cxn ang="0">
                  <a:pos x="35" y="12"/>
                </a:cxn>
                <a:cxn ang="0">
                  <a:pos x="37" y="21"/>
                </a:cxn>
                <a:cxn ang="0">
                  <a:pos x="38" y="30"/>
                </a:cxn>
                <a:cxn ang="0">
                  <a:pos x="24" y="30"/>
                </a:cxn>
                <a:cxn ang="0">
                  <a:pos x="24" y="9"/>
                </a:cxn>
                <a:cxn ang="0">
                  <a:pos x="24" y="7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1" y="3"/>
                </a:cxn>
                <a:cxn ang="0">
                  <a:pos x="19" y="3"/>
                </a:cxn>
                <a:cxn ang="0">
                  <a:pos x="16" y="3"/>
                </a:cxn>
                <a:cxn ang="0">
                  <a:pos x="16" y="3"/>
                </a:cxn>
                <a:cxn ang="0">
                  <a:pos x="15" y="4"/>
                </a:cxn>
                <a:cxn ang="0">
                  <a:pos x="14" y="5"/>
                </a:cxn>
                <a:cxn ang="0">
                  <a:pos x="14" y="7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3" y="49"/>
                </a:cxn>
                <a:cxn ang="0">
                  <a:pos x="13" y="52"/>
                </a:cxn>
                <a:cxn ang="0">
                  <a:pos x="14" y="56"/>
                </a:cxn>
                <a:cxn ang="0">
                  <a:pos x="16" y="57"/>
                </a:cxn>
                <a:cxn ang="0">
                  <a:pos x="18" y="58"/>
                </a:cxn>
                <a:cxn ang="0">
                  <a:pos x="20" y="58"/>
                </a:cxn>
                <a:cxn ang="0">
                  <a:pos x="21" y="57"/>
                </a:cxn>
                <a:cxn ang="0">
                  <a:pos x="22" y="57"/>
                </a:cxn>
                <a:cxn ang="0">
                  <a:pos x="22" y="56"/>
                </a:cxn>
                <a:cxn ang="0">
                  <a:pos x="23" y="55"/>
                </a:cxn>
                <a:cxn ang="0">
                  <a:pos x="24" y="54"/>
                </a:cxn>
                <a:cxn ang="0">
                  <a:pos x="24" y="52"/>
                </a:cxn>
                <a:cxn ang="0">
                  <a:pos x="24" y="49"/>
                </a:cxn>
                <a:cxn ang="0">
                  <a:pos x="24" y="30"/>
                </a:cxn>
              </a:cxnLst>
              <a:rect l="0" t="0" r="r" b="b"/>
              <a:pathLst>
                <a:path w="38" h="61">
                  <a:moveTo>
                    <a:pt x="38" y="30"/>
                  </a:moveTo>
                  <a:lnTo>
                    <a:pt x="37" y="38"/>
                  </a:lnTo>
                  <a:lnTo>
                    <a:pt x="35" y="46"/>
                  </a:lnTo>
                  <a:lnTo>
                    <a:pt x="34" y="49"/>
                  </a:lnTo>
                  <a:lnTo>
                    <a:pt x="33" y="51"/>
                  </a:lnTo>
                  <a:lnTo>
                    <a:pt x="31" y="54"/>
                  </a:lnTo>
                  <a:lnTo>
                    <a:pt x="28" y="57"/>
                  </a:lnTo>
                  <a:lnTo>
                    <a:pt x="25" y="59"/>
                  </a:lnTo>
                  <a:lnTo>
                    <a:pt x="24" y="60"/>
                  </a:lnTo>
                  <a:lnTo>
                    <a:pt x="23" y="60"/>
                  </a:lnTo>
                  <a:lnTo>
                    <a:pt x="22" y="60"/>
                  </a:lnTo>
                  <a:lnTo>
                    <a:pt x="20" y="61"/>
                  </a:lnTo>
                  <a:lnTo>
                    <a:pt x="16" y="61"/>
                  </a:lnTo>
                  <a:lnTo>
                    <a:pt x="13" y="60"/>
                  </a:lnTo>
                  <a:lnTo>
                    <a:pt x="11" y="59"/>
                  </a:lnTo>
                  <a:lnTo>
                    <a:pt x="7" y="55"/>
                  </a:lnTo>
                  <a:lnTo>
                    <a:pt x="4" y="50"/>
                  </a:lnTo>
                  <a:lnTo>
                    <a:pt x="1" y="45"/>
                  </a:lnTo>
                  <a:lnTo>
                    <a:pt x="0" y="38"/>
                  </a:lnTo>
                  <a:lnTo>
                    <a:pt x="0" y="31"/>
                  </a:lnTo>
                  <a:lnTo>
                    <a:pt x="0" y="22"/>
                  </a:lnTo>
                  <a:lnTo>
                    <a:pt x="2" y="14"/>
                  </a:lnTo>
                  <a:lnTo>
                    <a:pt x="5" y="7"/>
                  </a:lnTo>
                  <a:lnTo>
                    <a:pt x="9" y="3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8" y="3"/>
                  </a:lnTo>
                  <a:lnTo>
                    <a:pt x="32" y="7"/>
                  </a:lnTo>
                  <a:lnTo>
                    <a:pt x="35" y="12"/>
                  </a:lnTo>
                  <a:lnTo>
                    <a:pt x="37" y="21"/>
                  </a:lnTo>
                  <a:lnTo>
                    <a:pt x="38" y="30"/>
                  </a:lnTo>
                  <a:close/>
                  <a:moveTo>
                    <a:pt x="24" y="30"/>
                  </a:moveTo>
                  <a:lnTo>
                    <a:pt x="24" y="9"/>
                  </a:lnTo>
                  <a:lnTo>
                    <a:pt x="24" y="7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4" y="7"/>
                  </a:lnTo>
                  <a:lnTo>
                    <a:pt x="13" y="9"/>
                  </a:lnTo>
                  <a:lnTo>
                    <a:pt x="13" y="12"/>
                  </a:lnTo>
                  <a:lnTo>
                    <a:pt x="13" y="49"/>
                  </a:lnTo>
                  <a:lnTo>
                    <a:pt x="13" y="52"/>
                  </a:lnTo>
                  <a:lnTo>
                    <a:pt x="14" y="56"/>
                  </a:lnTo>
                  <a:lnTo>
                    <a:pt x="16" y="57"/>
                  </a:lnTo>
                  <a:lnTo>
                    <a:pt x="18" y="58"/>
                  </a:lnTo>
                  <a:lnTo>
                    <a:pt x="20" y="58"/>
                  </a:lnTo>
                  <a:lnTo>
                    <a:pt x="21" y="57"/>
                  </a:lnTo>
                  <a:lnTo>
                    <a:pt x="22" y="57"/>
                  </a:lnTo>
                  <a:lnTo>
                    <a:pt x="22" y="56"/>
                  </a:lnTo>
                  <a:lnTo>
                    <a:pt x="23" y="55"/>
                  </a:lnTo>
                  <a:lnTo>
                    <a:pt x="24" y="54"/>
                  </a:lnTo>
                  <a:lnTo>
                    <a:pt x="24" y="52"/>
                  </a:lnTo>
                  <a:lnTo>
                    <a:pt x="24" y="49"/>
                  </a:lnTo>
                  <a:lnTo>
                    <a:pt x="24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28" name="Freeform 402"/>
            <p:cNvSpPr>
              <a:spLocks/>
            </p:cNvSpPr>
            <p:nvPr/>
          </p:nvSpPr>
          <p:spPr bwMode="auto">
            <a:xfrm>
              <a:off x="1984375" y="7978775"/>
              <a:ext cx="22225" cy="23812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" y="1"/>
                </a:cxn>
                <a:cxn ang="0">
                  <a:pos x="10" y="2"/>
                </a:cxn>
                <a:cxn ang="0">
                  <a:pos x="12" y="3"/>
                </a:cxn>
                <a:cxn ang="0">
                  <a:pos x="12" y="4"/>
                </a:cxn>
                <a:cxn ang="0">
                  <a:pos x="13" y="5"/>
                </a:cxn>
                <a:cxn ang="0">
                  <a:pos x="13" y="6"/>
                </a:cxn>
                <a:cxn ang="0">
                  <a:pos x="14" y="8"/>
                </a:cxn>
                <a:cxn ang="0">
                  <a:pos x="13" y="10"/>
                </a:cxn>
                <a:cxn ang="0">
                  <a:pos x="13" y="11"/>
                </a:cxn>
                <a:cxn ang="0">
                  <a:pos x="12" y="13"/>
                </a:cxn>
                <a:cxn ang="0">
                  <a:pos x="11" y="14"/>
                </a:cxn>
                <a:cxn ang="0">
                  <a:pos x="9" y="14"/>
                </a:cxn>
                <a:cxn ang="0">
                  <a:pos x="8" y="15"/>
                </a:cxn>
                <a:cxn ang="0">
                  <a:pos x="5" y="15"/>
                </a:cxn>
                <a:cxn ang="0">
                  <a:pos x="3" y="14"/>
                </a:cxn>
                <a:cxn ang="0">
                  <a:pos x="2" y="13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2" y="3"/>
                </a:cxn>
                <a:cxn ang="0">
                  <a:pos x="6" y="0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lnTo>
                    <a:pt x="8" y="1"/>
                  </a:lnTo>
                  <a:lnTo>
                    <a:pt x="10" y="2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3" y="11"/>
                  </a:lnTo>
                  <a:lnTo>
                    <a:pt x="12" y="13"/>
                  </a:lnTo>
                  <a:lnTo>
                    <a:pt x="11" y="14"/>
                  </a:lnTo>
                  <a:lnTo>
                    <a:pt x="9" y="14"/>
                  </a:lnTo>
                  <a:lnTo>
                    <a:pt x="8" y="15"/>
                  </a:lnTo>
                  <a:lnTo>
                    <a:pt x="5" y="15"/>
                  </a:lnTo>
                  <a:lnTo>
                    <a:pt x="3" y="14"/>
                  </a:lnTo>
                  <a:lnTo>
                    <a:pt x="2" y="13"/>
                  </a:lnTo>
                  <a:lnTo>
                    <a:pt x="0" y="8"/>
                  </a:lnTo>
                  <a:lnTo>
                    <a:pt x="0" y="5"/>
                  </a:lnTo>
                  <a:lnTo>
                    <a:pt x="2" y="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29" name="Freeform 403"/>
            <p:cNvSpPr>
              <a:spLocks/>
            </p:cNvSpPr>
            <p:nvPr/>
          </p:nvSpPr>
          <p:spPr bwMode="auto">
            <a:xfrm>
              <a:off x="2014538" y="7905750"/>
              <a:ext cx="61913" cy="95250"/>
            </a:xfrm>
            <a:custGeom>
              <a:avLst/>
              <a:gdLst/>
              <a:ahLst/>
              <a:cxnLst>
                <a:cxn ang="0">
                  <a:pos x="35" y="60"/>
                </a:cxn>
                <a:cxn ang="0">
                  <a:pos x="0" y="60"/>
                </a:cxn>
                <a:cxn ang="0">
                  <a:pos x="0" y="59"/>
                </a:cxn>
                <a:cxn ang="0">
                  <a:pos x="8" y="50"/>
                </a:cxn>
                <a:cxn ang="0">
                  <a:pos x="14" y="43"/>
                </a:cxn>
                <a:cxn ang="0">
                  <a:pos x="18" y="37"/>
                </a:cxn>
                <a:cxn ang="0">
                  <a:pos x="22" y="33"/>
                </a:cxn>
                <a:cxn ang="0">
                  <a:pos x="23" y="26"/>
                </a:cxn>
                <a:cxn ang="0">
                  <a:pos x="24" y="20"/>
                </a:cxn>
                <a:cxn ang="0">
                  <a:pos x="23" y="16"/>
                </a:cxn>
                <a:cxn ang="0">
                  <a:pos x="23" y="14"/>
                </a:cxn>
                <a:cxn ang="0">
                  <a:pos x="22" y="12"/>
                </a:cxn>
                <a:cxn ang="0">
                  <a:pos x="20" y="11"/>
                </a:cxn>
                <a:cxn ang="0">
                  <a:pos x="14" y="10"/>
                </a:cxn>
                <a:cxn ang="0">
                  <a:pos x="10" y="10"/>
                </a:cxn>
                <a:cxn ang="0">
                  <a:pos x="6" y="12"/>
                </a:cxn>
                <a:cxn ang="0">
                  <a:pos x="3" y="16"/>
                </a:cxn>
                <a:cxn ang="0">
                  <a:pos x="1" y="16"/>
                </a:cxn>
                <a:cxn ang="0">
                  <a:pos x="5" y="9"/>
                </a:cxn>
                <a:cxn ang="0">
                  <a:pos x="9" y="3"/>
                </a:cxn>
                <a:cxn ang="0">
                  <a:pos x="14" y="0"/>
                </a:cxn>
                <a:cxn ang="0">
                  <a:pos x="20" y="0"/>
                </a:cxn>
                <a:cxn ang="0">
                  <a:pos x="22" y="0"/>
                </a:cxn>
                <a:cxn ang="0">
                  <a:pos x="26" y="1"/>
                </a:cxn>
                <a:cxn ang="0">
                  <a:pos x="28" y="1"/>
                </a:cxn>
                <a:cxn ang="0">
                  <a:pos x="30" y="3"/>
                </a:cxn>
                <a:cxn ang="0">
                  <a:pos x="34" y="7"/>
                </a:cxn>
                <a:cxn ang="0">
                  <a:pos x="35" y="9"/>
                </a:cxn>
                <a:cxn ang="0">
                  <a:pos x="35" y="11"/>
                </a:cxn>
                <a:cxn ang="0">
                  <a:pos x="36" y="13"/>
                </a:cxn>
                <a:cxn ang="0">
                  <a:pos x="36" y="15"/>
                </a:cxn>
                <a:cxn ang="0">
                  <a:pos x="35" y="20"/>
                </a:cxn>
                <a:cxn ang="0">
                  <a:pos x="33" y="26"/>
                </a:cxn>
                <a:cxn ang="0">
                  <a:pos x="29" y="33"/>
                </a:cxn>
                <a:cxn ang="0">
                  <a:pos x="23" y="40"/>
                </a:cxn>
                <a:cxn ang="0">
                  <a:pos x="14" y="49"/>
                </a:cxn>
                <a:cxn ang="0">
                  <a:pos x="33" y="49"/>
                </a:cxn>
                <a:cxn ang="0">
                  <a:pos x="33" y="48"/>
                </a:cxn>
                <a:cxn ang="0">
                  <a:pos x="34" y="48"/>
                </a:cxn>
                <a:cxn ang="0">
                  <a:pos x="35" y="46"/>
                </a:cxn>
                <a:cxn ang="0">
                  <a:pos x="35" y="46"/>
                </a:cxn>
                <a:cxn ang="0">
                  <a:pos x="36" y="45"/>
                </a:cxn>
                <a:cxn ang="0">
                  <a:pos x="37" y="43"/>
                </a:cxn>
                <a:cxn ang="0">
                  <a:pos x="39" y="43"/>
                </a:cxn>
                <a:cxn ang="0">
                  <a:pos x="35" y="60"/>
                </a:cxn>
              </a:cxnLst>
              <a:rect l="0" t="0" r="r" b="b"/>
              <a:pathLst>
                <a:path w="39" h="60">
                  <a:moveTo>
                    <a:pt x="35" y="60"/>
                  </a:moveTo>
                  <a:lnTo>
                    <a:pt x="0" y="60"/>
                  </a:lnTo>
                  <a:lnTo>
                    <a:pt x="0" y="59"/>
                  </a:lnTo>
                  <a:lnTo>
                    <a:pt x="8" y="50"/>
                  </a:lnTo>
                  <a:lnTo>
                    <a:pt x="14" y="43"/>
                  </a:lnTo>
                  <a:lnTo>
                    <a:pt x="18" y="37"/>
                  </a:lnTo>
                  <a:lnTo>
                    <a:pt x="22" y="33"/>
                  </a:lnTo>
                  <a:lnTo>
                    <a:pt x="23" y="26"/>
                  </a:lnTo>
                  <a:lnTo>
                    <a:pt x="24" y="20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2" y="12"/>
                  </a:lnTo>
                  <a:lnTo>
                    <a:pt x="20" y="11"/>
                  </a:lnTo>
                  <a:lnTo>
                    <a:pt x="14" y="10"/>
                  </a:lnTo>
                  <a:lnTo>
                    <a:pt x="10" y="10"/>
                  </a:lnTo>
                  <a:lnTo>
                    <a:pt x="6" y="12"/>
                  </a:lnTo>
                  <a:lnTo>
                    <a:pt x="3" y="16"/>
                  </a:lnTo>
                  <a:lnTo>
                    <a:pt x="1" y="16"/>
                  </a:lnTo>
                  <a:lnTo>
                    <a:pt x="5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30" y="3"/>
                  </a:lnTo>
                  <a:lnTo>
                    <a:pt x="34" y="7"/>
                  </a:lnTo>
                  <a:lnTo>
                    <a:pt x="35" y="9"/>
                  </a:lnTo>
                  <a:lnTo>
                    <a:pt x="35" y="11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5" y="20"/>
                  </a:lnTo>
                  <a:lnTo>
                    <a:pt x="33" y="26"/>
                  </a:lnTo>
                  <a:lnTo>
                    <a:pt x="29" y="33"/>
                  </a:lnTo>
                  <a:lnTo>
                    <a:pt x="23" y="40"/>
                  </a:lnTo>
                  <a:lnTo>
                    <a:pt x="14" y="49"/>
                  </a:lnTo>
                  <a:lnTo>
                    <a:pt x="33" y="49"/>
                  </a:lnTo>
                  <a:lnTo>
                    <a:pt x="33" y="48"/>
                  </a:lnTo>
                  <a:lnTo>
                    <a:pt x="34" y="48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6" y="45"/>
                  </a:lnTo>
                  <a:lnTo>
                    <a:pt x="37" y="43"/>
                  </a:lnTo>
                  <a:lnTo>
                    <a:pt x="39" y="43"/>
                  </a:lnTo>
                  <a:lnTo>
                    <a:pt x="35" y="6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30" name="Freeform 404"/>
            <p:cNvSpPr>
              <a:spLocks noEditPoints="1"/>
            </p:cNvSpPr>
            <p:nvPr/>
          </p:nvSpPr>
          <p:spPr bwMode="auto">
            <a:xfrm>
              <a:off x="2278063" y="7905750"/>
              <a:ext cx="60325" cy="96837"/>
            </a:xfrm>
            <a:custGeom>
              <a:avLst/>
              <a:gdLst/>
              <a:ahLst/>
              <a:cxnLst>
                <a:cxn ang="0">
                  <a:pos x="38" y="30"/>
                </a:cxn>
                <a:cxn ang="0">
                  <a:pos x="38" y="38"/>
                </a:cxn>
                <a:cxn ang="0">
                  <a:pos x="35" y="46"/>
                </a:cxn>
                <a:cxn ang="0">
                  <a:pos x="35" y="49"/>
                </a:cxn>
                <a:cxn ang="0">
                  <a:pos x="34" y="51"/>
                </a:cxn>
                <a:cxn ang="0">
                  <a:pos x="32" y="54"/>
                </a:cxn>
                <a:cxn ang="0">
                  <a:pos x="28" y="57"/>
                </a:cxn>
                <a:cxn ang="0">
                  <a:pos x="26" y="59"/>
                </a:cxn>
                <a:cxn ang="0">
                  <a:pos x="25" y="60"/>
                </a:cxn>
                <a:cxn ang="0">
                  <a:pos x="23" y="60"/>
                </a:cxn>
                <a:cxn ang="0">
                  <a:pos x="22" y="60"/>
                </a:cxn>
                <a:cxn ang="0">
                  <a:pos x="21" y="61"/>
                </a:cxn>
                <a:cxn ang="0">
                  <a:pos x="17" y="61"/>
                </a:cxn>
                <a:cxn ang="0">
                  <a:pos x="14" y="60"/>
                </a:cxn>
                <a:cxn ang="0">
                  <a:pos x="11" y="59"/>
                </a:cxn>
                <a:cxn ang="0">
                  <a:pos x="7" y="55"/>
                </a:cxn>
                <a:cxn ang="0">
                  <a:pos x="4" y="50"/>
                </a:cxn>
                <a:cxn ang="0">
                  <a:pos x="2" y="45"/>
                </a:cxn>
                <a:cxn ang="0">
                  <a:pos x="1" y="38"/>
                </a:cxn>
                <a:cxn ang="0">
                  <a:pos x="0" y="31"/>
                </a:cxn>
                <a:cxn ang="0">
                  <a:pos x="1" y="22"/>
                </a:cxn>
                <a:cxn ang="0">
                  <a:pos x="3" y="14"/>
                </a:cxn>
                <a:cxn ang="0">
                  <a:pos x="6" y="7"/>
                </a:cxn>
                <a:cxn ang="0">
                  <a:pos x="10" y="3"/>
                </a:cxn>
                <a:cxn ang="0">
                  <a:pos x="14" y="0"/>
                </a:cxn>
                <a:cxn ang="0">
                  <a:pos x="19" y="0"/>
                </a:cxn>
                <a:cxn ang="0">
                  <a:pos x="24" y="0"/>
                </a:cxn>
                <a:cxn ang="0">
                  <a:pos x="29" y="3"/>
                </a:cxn>
                <a:cxn ang="0">
                  <a:pos x="33" y="7"/>
                </a:cxn>
                <a:cxn ang="0">
                  <a:pos x="35" y="12"/>
                </a:cxn>
                <a:cxn ang="0">
                  <a:pos x="38" y="21"/>
                </a:cxn>
                <a:cxn ang="0">
                  <a:pos x="38" y="30"/>
                </a:cxn>
                <a:cxn ang="0">
                  <a:pos x="25" y="30"/>
                </a:cxn>
                <a:cxn ang="0">
                  <a:pos x="25" y="9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2" y="4"/>
                </a:cxn>
                <a:cxn ang="0">
                  <a:pos x="21" y="3"/>
                </a:cxn>
                <a:cxn ang="0">
                  <a:pos x="20" y="3"/>
                </a:cxn>
                <a:cxn ang="0">
                  <a:pos x="17" y="3"/>
                </a:cxn>
                <a:cxn ang="0">
                  <a:pos x="16" y="3"/>
                </a:cxn>
                <a:cxn ang="0">
                  <a:pos x="16" y="4"/>
                </a:cxn>
                <a:cxn ang="0">
                  <a:pos x="15" y="5"/>
                </a:cxn>
                <a:cxn ang="0">
                  <a:pos x="15" y="7"/>
                </a:cxn>
                <a:cxn ang="0">
                  <a:pos x="14" y="9"/>
                </a:cxn>
                <a:cxn ang="0">
                  <a:pos x="14" y="12"/>
                </a:cxn>
                <a:cxn ang="0">
                  <a:pos x="14" y="49"/>
                </a:cxn>
                <a:cxn ang="0">
                  <a:pos x="14" y="52"/>
                </a:cxn>
                <a:cxn ang="0">
                  <a:pos x="15" y="56"/>
                </a:cxn>
                <a:cxn ang="0">
                  <a:pos x="17" y="57"/>
                </a:cxn>
                <a:cxn ang="0">
                  <a:pos x="18" y="58"/>
                </a:cxn>
                <a:cxn ang="0">
                  <a:pos x="21" y="58"/>
                </a:cxn>
                <a:cxn ang="0">
                  <a:pos x="21" y="57"/>
                </a:cxn>
                <a:cxn ang="0">
                  <a:pos x="22" y="57"/>
                </a:cxn>
                <a:cxn ang="0">
                  <a:pos x="22" y="56"/>
                </a:cxn>
                <a:cxn ang="0">
                  <a:pos x="23" y="55"/>
                </a:cxn>
                <a:cxn ang="0">
                  <a:pos x="24" y="54"/>
                </a:cxn>
                <a:cxn ang="0">
                  <a:pos x="25" y="52"/>
                </a:cxn>
                <a:cxn ang="0">
                  <a:pos x="25" y="49"/>
                </a:cxn>
                <a:cxn ang="0">
                  <a:pos x="25" y="30"/>
                </a:cxn>
              </a:cxnLst>
              <a:rect l="0" t="0" r="r" b="b"/>
              <a:pathLst>
                <a:path w="38" h="61">
                  <a:moveTo>
                    <a:pt x="38" y="30"/>
                  </a:moveTo>
                  <a:lnTo>
                    <a:pt x="38" y="38"/>
                  </a:lnTo>
                  <a:lnTo>
                    <a:pt x="35" y="46"/>
                  </a:lnTo>
                  <a:lnTo>
                    <a:pt x="35" y="49"/>
                  </a:lnTo>
                  <a:lnTo>
                    <a:pt x="34" y="51"/>
                  </a:lnTo>
                  <a:lnTo>
                    <a:pt x="32" y="54"/>
                  </a:lnTo>
                  <a:lnTo>
                    <a:pt x="28" y="57"/>
                  </a:lnTo>
                  <a:lnTo>
                    <a:pt x="26" y="59"/>
                  </a:lnTo>
                  <a:lnTo>
                    <a:pt x="25" y="60"/>
                  </a:lnTo>
                  <a:lnTo>
                    <a:pt x="23" y="60"/>
                  </a:lnTo>
                  <a:lnTo>
                    <a:pt x="22" y="60"/>
                  </a:lnTo>
                  <a:lnTo>
                    <a:pt x="21" y="61"/>
                  </a:lnTo>
                  <a:lnTo>
                    <a:pt x="17" y="61"/>
                  </a:lnTo>
                  <a:lnTo>
                    <a:pt x="14" y="60"/>
                  </a:lnTo>
                  <a:lnTo>
                    <a:pt x="11" y="59"/>
                  </a:lnTo>
                  <a:lnTo>
                    <a:pt x="7" y="55"/>
                  </a:lnTo>
                  <a:lnTo>
                    <a:pt x="4" y="50"/>
                  </a:lnTo>
                  <a:lnTo>
                    <a:pt x="2" y="45"/>
                  </a:lnTo>
                  <a:lnTo>
                    <a:pt x="1" y="38"/>
                  </a:lnTo>
                  <a:lnTo>
                    <a:pt x="0" y="31"/>
                  </a:lnTo>
                  <a:lnTo>
                    <a:pt x="1" y="22"/>
                  </a:lnTo>
                  <a:lnTo>
                    <a:pt x="3" y="14"/>
                  </a:lnTo>
                  <a:lnTo>
                    <a:pt x="6" y="7"/>
                  </a:lnTo>
                  <a:lnTo>
                    <a:pt x="10" y="3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9" y="3"/>
                  </a:lnTo>
                  <a:lnTo>
                    <a:pt x="33" y="7"/>
                  </a:lnTo>
                  <a:lnTo>
                    <a:pt x="35" y="12"/>
                  </a:lnTo>
                  <a:lnTo>
                    <a:pt x="38" y="21"/>
                  </a:lnTo>
                  <a:lnTo>
                    <a:pt x="38" y="30"/>
                  </a:lnTo>
                  <a:close/>
                  <a:moveTo>
                    <a:pt x="25" y="30"/>
                  </a:moveTo>
                  <a:lnTo>
                    <a:pt x="25" y="9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5" y="7"/>
                  </a:lnTo>
                  <a:lnTo>
                    <a:pt x="14" y="9"/>
                  </a:lnTo>
                  <a:lnTo>
                    <a:pt x="14" y="12"/>
                  </a:lnTo>
                  <a:lnTo>
                    <a:pt x="14" y="49"/>
                  </a:lnTo>
                  <a:lnTo>
                    <a:pt x="14" y="52"/>
                  </a:lnTo>
                  <a:lnTo>
                    <a:pt x="15" y="56"/>
                  </a:lnTo>
                  <a:lnTo>
                    <a:pt x="17" y="57"/>
                  </a:lnTo>
                  <a:lnTo>
                    <a:pt x="18" y="58"/>
                  </a:lnTo>
                  <a:lnTo>
                    <a:pt x="21" y="58"/>
                  </a:lnTo>
                  <a:lnTo>
                    <a:pt x="21" y="57"/>
                  </a:lnTo>
                  <a:lnTo>
                    <a:pt x="22" y="57"/>
                  </a:lnTo>
                  <a:lnTo>
                    <a:pt x="22" y="56"/>
                  </a:lnTo>
                  <a:lnTo>
                    <a:pt x="23" y="55"/>
                  </a:lnTo>
                  <a:lnTo>
                    <a:pt x="24" y="54"/>
                  </a:lnTo>
                  <a:lnTo>
                    <a:pt x="25" y="52"/>
                  </a:lnTo>
                  <a:lnTo>
                    <a:pt x="25" y="49"/>
                  </a:lnTo>
                  <a:lnTo>
                    <a:pt x="25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31" name="Freeform 405"/>
            <p:cNvSpPr>
              <a:spLocks/>
            </p:cNvSpPr>
            <p:nvPr/>
          </p:nvSpPr>
          <p:spPr bwMode="auto">
            <a:xfrm>
              <a:off x="2349500" y="7978775"/>
              <a:ext cx="23813" cy="23812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9" y="1"/>
                </a:cxn>
                <a:cxn ang="0">
                  <a:pos x="11" y="2"/>
                </a:cxn>
                <a:cxn ang="0">
                  <a:pos x="12" y="3"/>
                </a:cxn>
                <a:cxn ang="0">
                  <a:pos x="13" y="4"/>
                </a:cxn>
                <a:cxn ang="0">
                  <a:pos x="14" y="5"/>
                </a:cxn>
                <a:cxn ang="0">
                  <a:pos x="14" y="6"/>
                </a:cxn>
                <a:cxn ang="0">
                  <a:pos x="15" y="8"/>
                </a:cxn>
                <a:cxn ang="0">
                  <a:pos x="14" y="10"/>
                </a:cxn>
                <a:cxn ang="0">
                  <a:pos x="13" y="11"/>
                </a:cxn>
                <a:cxn ang="0">
                  <a:pos x="12" y="13"/>
                </a:cxn>
                <a:cxn ang="0">
                  <a:pos x="11" y="14"/>
                </a:cxn>
                <a:cxn ang="0">
                  <a:pos x="10" y="14"/>
                </a:cxn>
                <a:cxn ang="0">
                  <a:pos x="9" y="15"/>
                </a:cxn>
                <a:cxn ang="0">
                  <a:pos x="6" y="15"/>
                </a:cxn>
                <a:cxn ang="0">
                  <a:pos x="4" y="14"/>
                </a:cxn>
                <a:cxn ang="0">
                  <a:pos x="2" y="13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2" y="3"/>
                </a:cxn>
                <a:cxn ang="0">
                  <a:pos x="7" y="0"/>
                </a:cxn>
              </a:cxnLst>
              <a:rect l="0" t="0" r="r" b="b"/>
              <a:pathLst>
                <a:path w="15" h="15">
                  <a:moveTo>
                    <a:pt x="7" y="0"/>
                  </a:moveTo>
                  <a:lnTo>
                    <a:pt x="9" y="1"/>
                  </a:lnTo>
                  <a:lnTo>
                    <a:pt x="11" y="2"/>
                  </a:lnTo>
                  <a:lnTo>
                    <a:pt x="12" y="3"/>
                  </a:lnTo>
                  <a:lnTo>
                    <a:pt x="13" y="4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5" y="8"/>
                  </a:lnTo>
                  <a:lnTo>
                    <a:pt x="14" y="10"/>
                  </a:lnTo>
                  <a:lnTo>
                    <a:pt x="13" y="11"/>
                  </a:lnTo>
                  <a:lnTo>
                    <a:pt x="12" y="13"/>
                  </a:lnTo>
                  <a:lnTo>
                    <a:pt x="11" y="14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6" y="15"/>
                  </a:lnTo>
                  <a:lnTo>
                    <a:pt x="4" y="14"/>
                  </a:lnTo>
                  <a:lnTo>
                    <a:pt x="2" y="13"/>
                  </a:lnTo>
                  <a:lnTo>
                    <a:pt x="0" y="8"/>
                  </a:lnTo>
                  <a:lnTo>
                    <a:pt x="1" y="5"/>
                  </a:lnTo>
                  <a:lnTo>
                    <a:pt x="2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32" name="Freeform 406"/>
            <p:cNvSpPr>
              <a:spLocks noEditPoints="1"/>
            </p:cNvSpPr>
            <p:nvPr/>
          </p:nvSpPr>
          <p:spPr bwMode="auto">
            <a:xfrm>
              <a:off x="2384425" y="7905750"/>
              <a:ext cx="58738" cy="95250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27" y="0"/>
                </a:cxn>
                <a:cxn ang="0">
                  <a:pos x="32" y="0"/>
                </a:cxn>
                <a:cxn ang="0">
                  <a:pos x="32" y="38"/>
                </a:cxn>
                <a:cxn ang="0">
                  <a:pos x="37" y="38"/>
                </a:cxn>
                <a:cxn ang="0">
                  <a:pos x="37" y="46"/>
                </a:cxn>
                <a:cxn ang="0">
                  <a:pos x="32" y="46"/>
                </a:cxn>
                <a:cxn ang="0">
                  <a:pos x="32" y="60"/>
                </a:cxn>
                <a:cxn ang="0">
                  <a:pos x="19" y="60"/>
                </a:cxn>
                <a:cxn ang="0">
                  <a:pos x="19" y="46"/>
                </a:cxn>
                <a:cxn ang="0">
                  <a:pos x="0" y="46"/>
                </a:cxn>
                <a:cxn ang="0">
                  <a:pos x="0" y="38"/>
                </a:cxn>
                <a:cxn ang="0">
                  <a:pos x="2" y="38"/>
                </a:cxn>
                <a:cxn ang="0">
                  <a:pos x="19" y="38"/>
                </a:cxn>
                <a:cxn ang="0">
                  <a:pos x="19" y="15"/>
                </a:cxn>
                <a:cxn ang="0">
                  <a:pos x="2" y="38"/>
                </a:cxn>
              </a:cxnLst>
              <a:rect l="0" t="0" r="r" b="b"/>
              <a:pathLst>
                <a:path w="37" h="60">
                  <a:moveTo>
                    <a:pt x="0" y="38"/>
                  </a:moveTo>
                  <a:lnTo>
                    <a:pt x="27" y="0"/>
                  </a:lnTo>
                  <a:lnTo>
                    <a:pt x="32" y="0"/>
                  </a:lnTo>
                  <a:lnTo>
                    <a:pt x="32" y="38"/>
                  </a:lnTo>
                  <a:lnTo>
                    <a:pt x="37" y="38"/>
                  </a:lnTo>
                  <a:lnTo>
                    <a:pt x="37" y="46"/>
                  </a:lnTo>
                  <a:lnTo>
                    <a:pt x="32" y="46"/>
                  </a:lnTo>
                  <a:lnTo>
                    <a:pt x="32" y="60"/>
                  </a:lnTo>
                  <a:lnTo>
                    <a:pt x="19" y="60"/>
                  </a:lnTo>
                  <a:lnTo>
                    <a:pt x="19" y="46"/>
                  </a:lnTo>
                  <a:lnTo>
                    <a:pt x="0" y="46"/>
                  </a:lnTo>
                  <a:lnTo>
                    <a:pt x="0" y="38"/>
                  </a:lnTo>
                  <a:close/>
                  <a:moveTo>
                    <a:pt x="2" y="38"/>
                  </a:moveTo>
                  <a:lnTo>
                    <a:pt x="19" y="38"/>
                  </a:lnTo>
                  <a:lnTo>
                    <a:pt x="19" y="15"/>
                  </a:lnTo>
                  <a:lnTo>
                    <a:pt x="2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33" name="Freeform 407"/>
            <p:cNvSpPr>
              <a:spLocks noEditPoints="1"/>
            </p:cNvSpPr>
            <p:nvPr/>
          </p:nvSpPr>
          <p:spPr bwMode="auto">
            <a:xfrm>
              <a:off x="2646363" y="7905750"/>
              <a:ext cx="58738" cy="96837"/>
            </a:xfrm>
            <a:custGeom>
              <a:avLst/>
              <a:gdLst/>
              <a:ahLst/>
              <a:cxnLst>
                <a:cxn ang="0">
                  <a:pos x="37" y="30"/>
                </a:cxn>
                <a:cxn ang="0">
                  <a:pos x="37" y="38"/>
                </a:cxn>
                <a:cxn ang="0">
                  <a:pos x="35" y="46"/>
                </a:cxn>
                <a:cxn ang="0">
                  <a:pos x="34" y="49"/>
                </a:cxn>
                <a:cxn ang="0">
                  <a:pos x="33" y="51"/>
                </a:cxn>
                <a:cxn ang="0">
                  <a:pos x="31" y="54"/>
                </a:cxn>
                <a:cxn ang="0">
                  <a:pos x="28" y="57"/>
                </a:cxn>
                <a:cxn ang="0">
                  <a:pos x="25" y="59"/>
                </a:cxn>
                <a:cxn ang="0">
                  <a:pos x="24" y="60"/>
                </a:cxn>
                <a:cxn ang="0">
                  <a:pos x="23" y="60"/>
                </a:cxn>
                <a:cxn ang="0">
                  <a:pos x="21" y="60"/>
                </a:cxn>
                <a:cxn ang="0">
                  <a:pos x="20" y="61"/>
                </a:cxn>
                <a:cxn ang="0">
                  <a:pos x="16" y="61"/>
                </a:cxn>
                <a:cxn ang="0">
                  <a:pos x="13" y="60"/>
                </a:cxn>
                <a:cxn ang="0">
                  <a:pos x="11" y="59"/>
                </a:cxn>
                <a:cxn ang="0">
                  <a:pos x="7" y="55"/>
                </a:cxn>
                <a:cxn ang="0">
                  <a:pos x="3" y="50"/>
                </a:cxn>
                <a:cxn ang="0">
                  <a:pos x="1" y="45"/>
                </a:cxn>
                <a:cxn ang="0">
                  <a:pos x="0" y="38"/>
                </a:cxn>
                <a:cxn ang="0">
                  <a:pos x="0" y="31"/>
                </a:cxn>
                <a:cxn ang="0">
                  <a:pos x="0" y="22"/>
                </a:cxn>
                <a:cxn ang="0">
                  <a:pos x="2" y="14"/>
                </a:cxn>
                <a:cxn ang="0">
                  <a:pos x="5" y="7"/>
                </a:cxn>
                <a:cxn ang="0">
                  <a:pos x="9" y="3"/>
                </a:cxn>
                <a:cxn ang="0">
                  <a:pos x="13" y="0"/>
                </a:cxn>
                <a:cxn ang="0">
                  <a:pos x="18" y="0"/>
                </a:cxn>
                <a:cxn ang="0">
                  <a:pos x="24" y="0"/>
                </a:cxn>
                <a:cxn ang="0">
                  <a:pos x="28" y="3"/>
                </a:cxn>
                <a:cxn ang="0">
                  <a:pos x="32" y="7"/>
                </a:cxn>
                <a:cxn ang="0">
                  <a:pos x="35" y="12"/>
                </a:cxn>
                <a:cxn ang="0">
                  <a:pos x="37" y="21"/>
                </a:cxn>
                <a:cxn ang="0">
                  <a:pos x="37" y="30"/>
                </a:cxn>
                <a:cxn ang="0">
                  <a:pos x="24" y="30"/>
                </a:cxn>
                <a:cxn ang="0">
                  <a:pos x="24" y="9"/>
                </a:cxn>
                <a:cxn ang="0">
                  <a:pos x="24" y="7"/>
                </a:cxn>
                <a:cxn ang="0">
                  <a:pos x="23" y="5"/>
                </a:cxn>
                <a:cxn ang="0">
                  <a:pos x="21" y="4"/>
                </a:cxn>
                <a:cxn ang="0">
                  <a:pos x="20" y="3"/>
                </a:cxn>
                <a:cxn ang="0">
                  <a:pos x="19" y="3"/>
                </a:cxn>
                <a:cxn ang="0">
                  <a:pos x="16" y="3"/>
                </a:cxn>
                <a:cxn ang="0">
                  <a:pos x="15" y="3"/>
                </a:cxn>
                <a:cxn ang="0">
                  <a:pos x="15" y="4"/>
                </a:cxn>
                <a:cxn ang="0">
                  <a:pos x="14" y="5"/>
                </a:cxn>
                <a:cxn ang="0">
                  <a:pos x="14" y="7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3" y="49"/>
                </a:cxn>
                <a:cxn ang="0">
                  <a:pos x="13" y="52"/>
                </a:cxn>
                <a:cxn ang="0">
                  <a:pos x="14" y="56"/>
                </a:cxn>
                <a:cxn ang="0">
                  <a:pos x="16" y="57"/>
                </a:cxn>
                <a:cxn ang="0">
                  <a:pos x="18" y="58"/>
                </a:cxn>
                <a:cxn ang="0">
                  <a:pos x="20" y="58"/>
                </a:cxn>
                <a:cxn ang="0">
                  <a:pos x="20" y="57"/>
                </a:cxn>
                <a:cxn ang="0">
                  <a:pos x="21" y="57"/>
                </a:cxn>
                <a:cxn ang="0">
                  <a:pos x="21" y="56"/>
                </a:cxn>
                <a:cxn ang="0">
                  <a:pos x="23" y="55"/>
                </a:cxn>
                <a:cxn ang="0">
                  <a:pos x="24" y="54"/>
                </a:cxn>
                <a:cxn ang="0">
                  <a:pos x="24" y="52"/>
                </a:cxn>
                <a:cxn ang="0">
                  <a:pos x="24" y="49"/>
                </a:cxn>
                <a:cxn ang="0">
                  <a:pos x="24" y="30"/>
                </a:cxn>
              </a:cxnLst>
              <a:rect l="0" t="0" r="r" b="b"/>
              <a:pathLst>
                <a:path w="37" h="61">
                  <a:moveTo>
                    <a:pt x="37" y="30"/>
                  </a:moveTo>
                  <a:lnTo>
                    <a:pt x="37" y="38"/>
                  </a:lnTo>
                  <a:lnTo>
                    <a:pt x="35" y="46"/>
                  </a:lnTo>
                  <a:lnTo>
                    <a:pt x="34" y="49"/>
                  </a:lnTo>
                  <a:lnTo>
                    <a:pt x="33" y="51"/>
                  </a:lnTo>
                  <a:lnTo>
                    <a:pt x="31" y="54"/>
                  </a:lnTo>
                  <a:lnTo>
                    <a:pt x="28" y="57"/>
                  </a:lnTo>
                  <a:lnTo>
                    <a:pt x="25" y="59"/>
                  </a:lnTo>
                  <a:lnTo>
                    <a:pt x="24" y="60"/>
                  </a:lnTo>
                  <a:lnTo>
                    <a:pt x="23" y="60"/>
                  </a:lnTo>
                  <a:lnTo>
                    <a:pt x="21" y="60"/>
                  </a:lnTo>
                  <a:lnTo>
                    <a:pt x="20" y="61"/>
                  </a:lnTo>
                  <a:lnTo>
                    <a:pt x="16" y="61"/>
                  </a:lnTo>
                  <a:lnTo>
                    <a:pt x="13" y="60"/>
                  </a:lnTo>
                  <a:lnTo>
                    <a:pt x="11" y="59"/>
                  </a:lnTo>
                  <a:lnTo>
                    <a:pt x="7" y="55"/>
                  </a:lnTo>
                  <a:lnTo>
                    <a:pt x="3" y="50"/>
                  </a:lnTo>
                  <a:lnTo>
                    <a:pt x="1" y="45"/>
                  </a:lnTo>
                  <a:lnTo>
                    <a:pt x="0" y="38"/>
                  </a:lnTo>
                  <a:lnTo>
                    <a:pt x="0" y="31"/>
                  </a:lnTo>
                  <a:lnTo>
                    <a:pt x="0" y="22"/>
                  </a:lnTo>
                  <a:lnTo>
                    <a:pt x="2" y="14"/>
                  </a:lnTo>
                  <a:lnTo>
                    <a:pt x="5" y="7"/>
                  </a:lnTo>
                  <a:lnTo>
                    <a:pt x="9" y="3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8" y="3"/>
                  </a:lnTo>
                  <a:lnTo>
                    <a:pt x="32" y="7"/>
                  </a:lnTo>
                  <a:lnTo>
                    <a:pt x="35" y="12"/>
                  </a:lnTo>
                  <a:lnTo>
                    <a:pt x="37" y="21"/>
                  </a:lnTo>
                  <a:lnTo>
                    <a:pt x="37" y="30"/>
                  </a:lnTo>
                  <a:close/>
                  <a:moveTo>
                    <a:pt x="24" y="30"/>
                  </a:moveTo>
                  <a:lnTo>
                    <a:pt x="24" y="9"/>
                  </a:lnTo>
                  <a:lnTo>
                    <a:pt x="24" y="7"/>
                  </a:lnTo>
                  <a:lnTo>
                    <a:pt x="23" y="5"/>
                  </a:lnTo>
                  <a:lnTo>
                    <a:pt x="21" y="4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4" y="7"/>
                  </a:lnTo>
                  <a:lnTo>
                    <a:pt x="13" y="9"/>
                  </a:lnTo>
                  <a:lnTo>
                    <a:pt x="13" y="12"/>
                  </a:lnTo>
                  <a:lnTo>
                    <a:pt x="13" y="49"/>
                  </a:lnTo>
                  <a:lnTo>
                    <a:pt x="13" y="52"/>
                  </a:lnTo>
                  <a:lnTo>
                    <a:pt x="14" y="56"/>
                  </a:lnTo>
                  <a:lnTo>
                    <a:pt x="16" y="57"/>
                  </a:lnTo>
                  <a:lnTo>
                    <a:pt x="18" y="58"/>
                  </a:lnTo>
                  <a:lnTo>
                    <a:pt x="20" y="58"/>
                  </a:lnTo>
                  <a:lnTo>
                    <a:pt x="20" y="57"/>
                  </a:lnTo>
                  <a:lnTo>
                    <a:pt x="21" y="57"/>
                  </a:lnTo>
                  <a:lnTo>
                    <a:pt x="21" y="56"/>
                  </a:lnTo>
                  <a:lnTo>
                    <a:pt x="23" y="55"/>
                  </a:lnTo>
                  <a:lnTo>
                    <a:pt x="24" y="54"/>
                  </a:lnTo>
                  <a:lnTo>
                    <a:pt x="24" y="52"/>
                  </a:lnTo>
                  <a:lnTo>
                    <a:pt x="24" y="49"/>
                  </a:lnTo>
                  <a:lnTo>
                    <a:pt x="24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34" name="Freeform 408"/>
            <p:cNvSpPr>
              <a:spLocks/>
            </p:cNvSpPr>
            <p:nvPr/>
          </p:nvSpPr>
          <p:spPr bwMode="auto">
            <a:xfrm>
              <a:off x="2717800" y="7978775"/>
              <a:ext cx="22225" cy="23812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" y="1"/>
                </a:cxn>
                <a:cxn ang="0">
                  <a:pos x="10" y="2"/>
                </a:cxn>
                <a:cxn ang="0">
                  <a:pos x="12" y="3"/>
                </a:cxn>
                <a:cxn ang="0">
                  <a:pos x="12" y="4"/>
                </a:cxn>
                <a:cxn ang="0">
                  <a:pos x="13" y="5"/>
                </a:cxn>
                <a:cxn ang="0">
                  <a:pos x="13" y="6"/>
                </a:cxn>
                <a:cxn ang="0">
                  <a:pos x="14" y="8"/>
                </a:cxn>
                <a:cxn ang="0">
                  <a:pos x="13" y="10"/>
                </a:cxn>
                <a:cxn ang="0">
                  <a:pos x="13" y="11"/>
                </a:cxn>
                <a:cxn ang="0">
                  <a:pos x="12" y="13"/>
                </a:cxn>
                <a:cxn ang="0">
                  <a:pos x="10" y="14"/>
                </a:cxn>
                <a:cxn ang="0">
                  <a:pos x="9" y="14"/>
                </a:cxn>
                <a:cxn ang="0">
                  <a:pos x="8" y="15"/>
                </a:cxn>
                <a:cxn ang="0">
                  <a:pos x="5" y="15"/>
                </a:cxn>
                <a:cxn ang="0">
                  <a:pos x="3" y="14"/>
                </a:cxn>
                <a:cxn ang="0">
                  <a:pos x="2" y="13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2" y="3"/>
                </a:cxn>
                <a:cxn ang="0">
                  <a:pos x="6" y="0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lnTo>
                    <a:pt x="8" y="1"/>
                  </a:lnTo>
                  <a:lnTo>
                    <a:pt x="10" y="2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3" y="11"/>
                  </a:lnTo>
                  <a:lnTo>
                    <a:pt x="12" y="13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8" y="15"/>
                  </a:lnTo>
                  <a:lnTo>
                    <a:pt x="5" y="15"/>
                  </a:lnTo>
                  <a:lnTo>
                    <a:pt x="3" y="14"/>
                  </a:lnTo>
                  <a:lnTo>
                    <a:pt x="2" y="13"/>
                  </a:lnTo>
                  <a:lnTo>
                    <a:pt x="0" y="8"/>
                  </a:lnTo>
                  <a:lnTo>
                    <a:pt x="0" y="5"/>
                  </a:lnTo>
                  <a:lnTo>
                    <a:pt x="2" y="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35" name="Freeform 409"/>
            <p:cNvSpPr>
              <a:spLocks noEditPoints="1"/>
            </p:cNvSpPr>
            <p:nvPr/>
          </p:nvSpPr>
          <p:spPr bwMode="auto">
            <a:xfrm>
              <a:off x="2751138" y="7905750"/>
              <a:ext cx="60325" cy="96837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1" y="3"/>
                </a:cxn>
                <a:cxn ang="0">
                  <a:pos x="26" y="6"/>
                </a:cxn>
                <a:cxn ang="0">
                  <a:pos x="23" y="8"/>
                </a:cxn>
                <a:cxn ang="0">
                  <a:pos x="19" y="14"/>
                </a:cxn>
                <a:cxn ang="0">
                  <a:pos x="16" y="18"/>
                </a:cxn>
                <a:cxn ang="0">
                  <a:pos x="15" y="24"/>
                </a:cxn>
                <a:cxn ang="0">
                  <a:pos x="16" y="24"/>
                </a:cxn>
                <a:cxn ang="0">
                  <a:pos x="16" y="23"/>
                </a:cxn>
                <a:cxn ang="0">
                  <a:pos x="17" y="23"/>
                </a:cxn>
                <a:cxn ang="0">
                  <a:pos x="19" y="23"/>
                </a:cxn>
                <a:cxn ang="0">
                  <a:pos x="23" y="23"/>
                </a:cxn>
                <a:cxn ang="0">
                  <a:pos x="27" y="23"/>
                </a:cxn>
                <a:cxn ang="0">
                  <a:pos x="31" y="25"/>
                </a:cxn>
                <a:cxn ang="0">
                  <a:pos x="33" y="27"/>
                </a:cxn>
                <a:cxn ang="0">
                  <a:pos x="37" y="33"/>
                </a:cxn>
                <a:cxn ang="0">
                  <a:pos x="38" y="40"/>
                </a:cxn>
                <a:cxn ang="0">
                  <a:pos x="37" y="46"/>
                </a:cxn>
                <a:cxn ang="0">
                  <a:pos x="35" y="50"/>
                </a:cxn>
                <a:cxn ang="0">
                  <a:pos x="34" y="52"/>
                </a:cxn>
                <a:cxn ang="0">
                  <a:pos x="33" y="54"/>
                </a:cxn>
                <a:cxn ang="0">
                  <a:pos x="32" y="55"/>
                </a:cxn>
                <a:cxn ang="0">
                  <a:pos x="30" y="57"/>
                </a:cxn>
                <a:cxn ang="0">
                  <a:pos x="28" y="58"/>
                </a:cxn>
                <a:cxn ang="0">
                  <a:pos x="25" y="60"/>
                </a:cxn>
                <a:cxn ang="0">
                  <a:pos x="20" y="61"/>
                </a:cxn>
                <a:cxn ang="0">
                  <a:pos x="14" y="60"/>
                </a:cxn>
                <a:cxn ang="0">
                  <a:pos x="9" y="58"/>
                </a:cxn>
                <a:cxn ang="0">
                  <a:pos x="5" y="54"/>
                </a:cxn>
                <a:cxn ang="0">
                  <a:pos x="3" y="49"/>
                </a:cxn>
                <a:cxn ang="0">
                  <a:pos x="0" y="43"/>
                </a:cxn>
                <a:cxn ang="0">
                  <a:pos x="0" y="37"/>
                </a:cxn>
                <a:cxn ang="0">
                  <a:pos x="1" y="27"/>
                </a:cxn>
                <a:cxn ang="0">
                  <a:pos x="5" y="18"/>
                </a:cxn>
                <a:cxn ang="0">
                  <a:pos x="10" y="10"/>
                </a:cxn>
                <a:cxn ang="0">
                  <a:pos x="17" y="4"/>
                </a:cxn>
                <a:cxn ang="0">
                  <a:pos x="27" y="1"/>
                </a:cxn>
                <a:cxn ang="0">
                  <a:pos x="38" y="0"/>
                </a:cxn>
                <a:cxn ang="0">
                  <a:pos x="14" y="28"/>
                </a:cxn>
                <a:cxn ang="0">
                  <a:pos x="13" y="32"/>
                </a:cxn>
                <a:cxn ang="0">
                  <a:pos x="13" y="43"/>
                </a:cxn>
                <a:cxn ang="0">
                  <a:pos x="14" y="49"/>
                </a:cxn>
                <a:cxn ang="0">
                  <a:pos x="15" y="51"/>
                </a:cxn>
                <a:cxn ang="0">
                  <a:pos x="15" y="53"/>
                </a:cxn>
                <a:cxn ang="0">
                  <a:pos x="16" y="55"/>
                </a:cxn>
                <a:cxn ang="0">
                  <a:pos x="19" y="57"/>
                </a:cxn>
                <a:cxn ang="0">
                  <a:pos x="20" y="57"/>
                </a:cxn>
                <a:cxn ang="0">
                  <a:pos x="20" y="58"/>
                </a:cxn>
                <a:cxn ang="0">
                  <a:pos x="23" y="56"/>
                </a:cxn>
                <a:cxn ang="0">
                  <a:pos x="24" y="55"/>
                </a:cxn>
                <a:cxn ang="0">
                  <a:pos x="25" y="52"/>
                </a:cxn>
                <a:cxn ang="0">
                  <a:pos x="26" y="46"/>
                </a:cxn>
                <a:cxn ang="0">
                  <a:pos x="26" y="39"/>
                </a:cxn>
                <a:cxn ang="0">
                  <a:pos x="25" y="33"/>
                </a:cxn>
                <a:cxn ang="0">
                  <a:pos x="23" y="29"/>
                </a:cxn>
                <a:cxn ang="0">
                  <a:pos x="22" y="28"/>
                </a:cxn>
                <a:cxn ang="0">
                  <a:pos x="21" y="27"/>
                </a:cxn>
                <a:cxn ang="0">
                  <a:pos x="20" y="27"/>
                </a:cxn>
                <a:cxn ang="0">
                  <a:pos x="19" y="26"/>
                </a:cxn>
                <a:cxn ang="0">
                  <a:pos x="17" y="27"/>
                </a:cxn>
                <a:cxn ang="0">
                  <a:pos x="16" y="27"/>
                </a:cxn>
                <a:cxn ang="0">
                  <a:pos x="14" y="28"/>
                </a:cxn>
              </a:cxnLst>
              <a:rect l="0" t="0" r="r" b="b"/>
              <a:pathLst>
                <a:path w="38" h="61">
                  <a:moveTo>
                    <a:pt x="38" y="0"/>
                  </a:moveTo>
                  <a:lnTo>
                    <a:pt x="38" y="0"/>
                  </a:lnTo>
                  <a:lnTo>
                    <a:pt x="31" y="3"/>
                  </a:lnTo>
                  <a:lnTo>
                    <a:pt x="26" y="6"/>
                  </a:lnTo>
                  <a:lnTo>
                    <a:pt x="23" y="8"/>
                  </a:lnTo>
                  <a:lnTo>
                    <a:pt x="19" y="14"/>
                  </a:lnTo>
                  <a:lnTo>
                    <a:pt x="16" y="18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7" y="23"/>
                  </a:lnTo>
                  <a:lnTo>
                    <a:pt x="31" y="25"/>
                  </a:lnTo>
                  <a:lnTo>
                    <a:pt x="33" y="27"/>
                  </a:lnTo>
                  <a:lnTo>
                    <a:pt x="37" y="33"/>
                  </a:lnTo>
                  <a:lnTo>
                    <a:pt x="38" y="40"/>
                  </a:lnTo>
                  <a:lnTo>
                    <a:pt x="37" y="46"/>
                  </a:lnTo>
                  <a:lnTo>
                    <a:pt x="35" y="50"/>
                  </a:lnTo>
                  <a:lnTo>
                    <a:pt x="34" y="52"/>
                  </a:lnTo>
                  <a:lnTo>
                    <a:pt x="33" y="54"/>
                  </a:lnTo>
                  <a:lnTo>
                    <a:pt x="32" y="55"/>
                  </a:lnTo>
                  <a:lnTo>
                    <a:pt x="30" y="57"/>
                  </a:lnTo>
                  <a:lnTo>
                    <a:pt x="28" y="58"/>
                  </a:lnTo>
                  <a:lnTo>
                    <a:pt x="25" y="60"/>
                  </a:lnTo>
                  <a:lnTo>
                    <a:pt x="20" y="61"/>
                  </a:lnTo>
                  <a:lnTo>
                    <a:pt x="14" y="60"/>
                  </a:lnTo>
                  <a:lnTo>
                    <a:pt x="9" y="58"/>
                  </a:lnTo>
                  <a:lnTo>
                    <a:pt x="5" y="54"/>
                  </a:lnTo>
                  <a:lnTo>
                    <a:pt x="3" y="49"/>
                  </a:lnTo>
                  <a:lnTo>
                    <a:pt x="0" y="43"/>
                  </a:lnTo>
                  <a:lnTo>
                    <a:pt x="0" y="37"/>
                  </a:lnTo>
                  <a:lnTo>
                    <a:pt x="1" y="27"/>
                  </a:lnTo>
                  <a:lnTo>
                    <a:pt x="5" y="18"/>
                  </a:lnTo>
                  <a:lnTo>
                    <a:pt x="10" y="10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8" y="0"/>
                  </a:lnTo>
                  <a:close/>
                  <a:moveTo>
                    <a:pt x="14" y="28"/>
                  </a:moveTo>
                  <a:lnTo>
                    <a:pt x="13" y="32"/>
                  </a:lnTo>
                  <a:lnTo>
                    <a:pt x="13" y="43"/>
                  </a:lnTo>
                  <a:lnTo>
                    <a:pt x="14" y="49"/>
                  </a:lnTo>
                  <a:lnTo>
                    <a:pt x="15" y="51"/>
                  </a:lnTo>
                  <a:lnTo>
                    <a:pt x="15" y="53"/>
                  </a:lnTo>
                  <a:lnTo>
                    <a:pt x="16" y="55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0" y="58"/>
                  </a:lnTo>
                  <a:lnTo>
                    <a:pt x="23" y="56"/>
                  </a:lnTo>
                  <a:lnTo>
                    <a:pt x="24" y="55"/>
                  </a:lnTo>
                  <a:lnTo>
                    <a:pt x="25" y="52"/>
                  </a:lnTo>
                  <a:lnTo>
                    <a:pt x="26" y="46"/>
                  </a:lnTo>
                  <a:lnTo>
                    <a:pt x="26" y="39"/>
                  </a:lnTo>
                  <a:lnTo>
                    <a:pt x="25" y="33"/>
                  </a:lnTo>
                  <a:lnTo>
                    <a:pt x="23" y="29"/>
                  </a:lnTo>
                  <a:lnTo>
                    <a:pt x="22" y="28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9" y="26"/>
                  </a:lnTo>
                  <a:lnTo>
                    <a:pt x="17" y="27"/>
                  </a:lnTo>
                  <a:lnTo>
                    <a:pt x="16" y="27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36" name="Freeform 410"/>
            <p:cNvSpPr>
              <a:spLocks noEditPoints="1"/>
            </p:cNvSpPr>
            <p:nvPr/>
          </p:nvSpPr>
          <p:spPr bwMode="auto">
            <a:xfrm>
              <a:off x="3013075" y="7905750"/>
              <a:ext cx="60325" cy="96837"/>
            </a:xfrm>
            <a:custGeom>
              <a:avLst/>
              <a:gdLst/>
              <a:ahLst/>
              <a:cxnLst>
                <a:cxn ang="0">
                  <a:pos x="38" y="30"/>
                </a:cxn>
                <a:cxn ang="0">
                  <a:pos x="37" y="38"/>
                </a:cxn>
                <a:cxn ang="0">
                  <a:pos x="35" y="46"/>
                </a:cxn>
                <a:cxn ang="0">
                  <a:pos x="34" y="49"/>
                </a:cxn>
                <a:cxn ang="0">
                  <a:pos x="33" y="51"/>
                </a:cxn>
                <a:cxn ang="0">
                  <a:pos x="31" y="54"/>
                </a:cxn>
                <a:cxn ang="0">
                  <a:pos x="28" y="57"/>
                </a:cxn>
                <a:cxn ang="0">
                  <a:pos x="26" y="59"/>
                </a:cxn>
                <a:cxn ang="0">
                  <a:pos x="24" y="60"/>
                </a:cxn>
                <a:cxn ang="0">
                  <a:pos x="23" y="60"/>
                </a:cxn>
                <a:cxn ang="0">
                  <a:pos x="22" y="60"/>
                </a:cxn>
                <a:cxn ang="0">
                  <a:pos x="20" y="61"/>
                </a:cxn>
                <a:cxn ang="0">
                  <a:pos x="16" y="61"/>
                </a:cxn>
                <a:cxn ang="0">
                  <a:pos x="13" y="60"/>
                </a:cxn>
                <a:cxn ang="0">
                  <a:pos x="11" y="59"/>
                </a:cxn>
                <a:cxn ang="0">
                  <a:pos x="7" y="55"/>
                </a:cxn>
                <a:cxn ang="0">
                  <a:pos x="4" y="50"/>
                </a:cxn>
                <a:cxn ang="0">
                  <a:pos x="1" y="45"/>
                </a:cxn>
                <a:cxn ang="0">
                  <a:pos x="0" y="38"/>
                </a:cxn>
                <a:cxn ang="0">
                  <a:pos x="0" y="31"/>
                </a:cxn>
                <a:cxn ang="0">
                  <a:pos x="0" y="22"/>
                </a:cxn>
                <a:cxn ang="0">
                  <a:pos x="3" y="14"/>
                </a:cxn>
                <a:cxn ang="0">
                  <a:pos x="5" y="7"/>
                </a:cxn>
                <a:cxn ang="0">
                  <a:pos x="9" y="3"/>
                </a:cxn>
                <a:cxn ang="0">
                  <a:pos x="13" y="0"/>
                </a:cxn>
                <a:cxn ang="0">
                  <a:pos x="18" y="0"/>
                </a:cxn>
                <a:cxn ang="0">
                  <a:pos x="24" y="0"/>
                </a:cxn>
                <a:cxn ang="0">
                  <a:pos x="28" y="3"/>
                </a:cxn>
                <a:cxn ang="0">
                  <a:pos x="32" y="7"/>
                </a:cxn>
                <a:cxn ang="0">
                  <a:pos x="35" y="12"/>
                </a:cxn>
                <a:cxn ang="0">
                  <a:pos x="37" y="21"/>
                </a:cxn>
                <a:cxn ang="0">
                  <a:pos x="38" y="30"/>
                </a:cxn>
                <a:cxn ang="0">
                  <a:pos x="24" y="30"/>
                </a:cxn>
                <a:cxn ang="0">
                  <a:pos x="24" y="9"/>
                </a:cxn>
                <a:cxn ang="0">
                  <a:pos x="24" y="7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1" y="3"/>
                </a:cxn>
                <a:cxn ang="0">
                  <a:pos x="20" y="3"/>
                </a:cxn>
                <a:cxn ang="0">
                  <a:pos x="16" y="3"/>
                </a:cxn>
                <a:cxn ang="0">
                  <a:pos x="16" y="3"/>
                </a:cxn>
                <a:cxn ang="0">
                  <a:pos x="15" y="4"/>
                </a:cxn>
                <a:cxn ang="0">
                  <a:pos x="14" y="5"/>
                </a:cxn>
                <a:cxn ang="0">
                  <a:pos x="14" y="7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3" y="49"/>
                </a:cxn>
                <a:cxn ang="0">
                  <a:pos x="13" y="52"/>
                </a:cxn>
                <a:cxn ang="0">
                  <a:pos x="15" y="56"/>
                </a:cxn>
                <a:cxn ang="0">
                  <a:pos x="16" y="57"/>
                </a:cxn>
                <a:cxn ang="0">
                  <a:pos x="18" y="58"/>
                </a:cxn>
                <a:cxn ang="0">
                  <a:pos x="20" y="58"/>
                </a:cxn>
                <a:cxn ang="0">
                  <a:pos x="21" y="57"/>
                </a:cxn>
                <a:cxn ang="0">
                  <a:pos x="22" y="57"/>
                </a:cxn>
                <a:cxn ang="0">
                  <a:pos x="22" y="56"/>
                </a:cxn>
                <a:cxn ang="0">
                  <a:pos x="23" y="55"/>
                </a:cxn>
                <a:cxn ang="0">
                  <a:pos x="24" y="54"/>
                </a:cxn>
                <a:cxn ang="0">
                  <a:pos x="24" y="52"/>
                </a:cxn>
                <a:cxn ang="0">
                  <a:pos x="24" y="49"/>
                </a:cxn>
                <a:cxn ang="0">
                  <a:pos x="24" y="30"/>
                </a:cxn>
              </a:cxnLst>
              <a:rect l="0" t="0" r="r" b="b"/>
              <a:pathLst>
                <a:path w="38" h="61">
                  <a:moveTo>
                    <a:pt x="38" y="30"/>
                  </a:moveTo>
                  <a:lnTo>
                    <a:pt x="37" y="38"/>
                  </a:lnTo>
                  <a:lnTo>
                    <a:pt x="35" y="46"/>
                  </a:lnTo>
                  <a:lnTo>
                    <a:pt x="34" y="49"/>
                  </a:lnTo>
                  <a:lnTo>
                    <a:pt x="33" y="51"/>
                  </a:lnTo>
                  <a:lnTo>
                    <a:pt x="31" y="54"/>
                  </a:lnTo>
                  <a:lnTo>
                    <a:pt x="28" y="57"/>
                  </a:lnTo>
                  <a:lnTo>
                    <a:pt x="26" y="59"/>
                  </a:lnTo>
                  <a:lnTo>
                    <a:pt x="24" y="60"/>
                  </a:lnTo>
                  <a:lnTo>
                    <a:pt x="23" y="60"/>
                  </a:lnTo>
                  <a:lnTo>
                    <a:pt x="22" y="60"/>
                  </a:lnTo>
                  <a:lnTo>
                    <a:pt x="20" y="61"/>
                  </a:lnTo>
                  <a:lnTo>
                    <a:pt x="16" y="61"/>
                  </a:lnTo>
                  <a:lnTo>
                    <a:pt x="13" y="60"/>
                  </a:lnTo>
                  <a:lnTo>
                    <a:pt x="11" y="59"/>
                  </a:lnTo>
                  <a:lnTo>
                    <a:pt x="7" y="55"/>
                  </a:lnTo>
                  <a:lnTo>
                    <a:pt x="4" y="50"/>
                  </a:lnTo>
                  <a:lnTo>
                    <a:pt x="1" y="45"/>
                  </a:lnTo>
                  <a:lnTo>
                    <a:pt x="0" y="38"/>
                  </a:lnTo>
                  <a:lnTo>
                    <a:pt x="0" y="31"/>
                  </a:lnTo>
                  <a:lnTo>
                    <a:pt x="0" y="22"/>
                  </a:lnTo>
                  <a:lnTo>
                    <a:pt x="3" y="14"/>
                  </a:lnTo>
                  <a:lnTo>
                    <a:pt x="5" y="7"/>
                  </a:lnTo>
                  <a:lnTo>
                    <a:pt x="9" y="3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8" y="3"/>
                  </a:lnTo>
                  <a:lnTo>
                    <a:pt x="32" y="7"/>
                  </a:lnTo>
                  <a:lnTo>
                    <a:pt x="35" y="12"/>
                  </a:lnTo>
                  <a:lnTo>
                    <a:pt x="37" y="21"/>
                  </a:lnTo>
                  <a:lnTo>
                    <a:pt x="38" y="30"/>
                  </a:lnTo>
                  <a:close/>
                  <a:moveTo>
                    <a:pt x="24" y="30"/>
                  </a:moveTo>
                  <a:lnTo>
                    <a:pt x="24" y="9"/>
                  </a:lnTo>
                  <a:lnTo>
                    <a:pt x="24" y="7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4" y="7"/>
                  </a:lnTo>
                  <a:lnTo>
                    <a:pt x="13" y="9"/>
                  </a:lnTo>
                  <a:lnTo>
                    <a:pt x="13" y="12"/>
                  </a:lnTo>
                  <a:lnTo>
                    <a:pt x="13" y="49"/>
                  </a:lnTo>
                  <a:lnTo>
                    <a:pt x="13" y="52"/>
                  </a:lnTo>
                  <a:lnTo>
                    <a:pt x="15" y="56"/>
                  </a:lnTo>
                  <a:lnTo>
                    <a:pt x="16" y="57"/>
                  </a:lnTo>
                  <a:lnTo>
                    <a:pt x="18" y="58"/>
                  </a:lnTo>
                  <a:lnTo>
                    <a:pt x="20" y="58"/>
                  </a:lnTo>
                  <a:lnTo>
                    <a:pt x="21" y="57"/>
                  </a:lnTo>
                  <a:lnTo>
                    <a:pt x="22" y="57"/>
                  </a:lnTo>
                  <a:lnTo>
                    <a:pt x="22" y="56"/>
                  </a:lnTo>
                  <a:lnTo>
                    <a:pt x="23" y="55"/>
                  </a:lnTo>
                  <a:lnTo>
                    <a:pt x="24" y="54"/>
                  </a:lnTo>
                  <a:lnTo>
                    <a:pt x="24" y="52"/>
                  </a:lnTo>
                  <a:lnTo>
                    <a:pt x="24" y="49"/>
                  </a:lnTo>
                  <a:lnTo>
                    <a:pt x="24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37" name="Freeform 411"/>
            <p:cNvSpPr>
              <a:spLocks/>
            </p:cNvSpPr>
            <p:nvPr/>
          </p:nvSpPr>
          <p:spPr bwMode="auto">
            <a:xfrm>
              <a:off x="3084513" y="7978775"/>
              <a:ext cx="22225" cy="23812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" y="1"/>
                </a:cxn>
                <a:cxn ang="0">
                  <a:pos x="10" y="2"/>
                </a:cxn>
                <a:cxn ang="0">
                  <a:pos x="12" y="3"/>
                </a:cxn>
                <a:cxn ang="0">
                  <a:pos x="12" y="4"/>
                </a:cxn>
                <a:cxn ang="0">
                  <a:pos x="13" y="5"/>
                </a:cxn>
                <a:cxn ang="0">
                  <a:pos x="13" y="6"/>
                </a:cxn>
                <a:cxn ang="0">
                  <a:pos x="14" y="8"/>
                </a:cxn>
                <a:cxn ang="0">
                  <a:pos x="13" y="10"/>
                </a:cxn>
                <a:cxn ang="0">
                  <a:pos x="13" y="11"/>
                </a:cxn>
                <a:cxn ang="0">
                  <a:pos x="12" y="13"/>
                </a:cxn>
                <a:cxn ang="0">
                  <a:pos x="11" y="14"/>
                </a:cxn>
                <a:cxn ang="0">
                  <a:pos x="10" y="14"/>
                </a:cxn>
                <a:cxn ang="0">
                  <a:pos x="8" y="15"/>
                </a:cxn>
                <a:cxn ang="0">
                  <a:pos x="5" y="15"/>
                </a:cxn>
                <a:cxn ang="0">
                  <a:pos x="3" y="14"/>
                </a:cxn>
                <a:cxn ang="0">
                  <a:pos x="2" y="13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2" y="3"/>
                </a:cxn>
                <a:cxn ang="0">
                  <a:pos x="6" y="0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lnTo>
                    <a:pt x="8" y="1"/>
                  </a:lnTo>
                  <a:lnTo>
                    <a:pt x="10" y="2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3" y="11"/>
                  </a:lnTo>
                  <a:lnTo>
                    <a:pt x="12" y="13"/>
                  </a:lnTo>
                  <a:lnTo>
                    <a:pt x="11" y="14"/>
                  </a:lnTo>
                  <a:lnTo>
                    <a:pt x="10" y="14"/>
                  </a:lnTo>
                  <a:lnTo>
                    <a:pt x="8" y="15"/>
                  </a:lnTo>
                  <a:lnTo>
                    <a:pt x="5" y="15"/>
                  </a:lnTo>
                  <a:lnTo>
                    <a:pt x="3" y="14"/>
                  </a:lnTo>
                  <a:lnTo>
                    <a:pt x="2" y="13"/>
                  </a:lnTo>
                  <a:lnTo>
                    <a:pt x="0" y="8"/>
                  </a:lnTo>
                  <a:lnTo>
                    <a:pt x="0" y="5"/>
                  </a:lnTo>
                  <a:lnTo>
                    <a:pt x="2" y="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38" name="Freeform 412"/>
            <p:cNvSpPr>
              <a:spLocks noEditPoints="1"/>
            </p:cNvSpPr>
            <p:nvPr/>
          </p:nvSpPr>
          <p:spPr bwMode="auto">
            <a:xfrm>
              <a:off x="3117850" y="7905750"/>
              <a:ext cx="60325" cy="96837"/>
            </a:xfrm>
            <a:custGeom>
              <a:avLst/>
              <a:gdLst/>
              <a:ahLst/>
              <a:cxnLst>
                <a:cxn ang="0">
                  <a:pos x="30" y="28"/>
                </a:cxn>
                <a:cxn ang="0">
                  <a:pos x="34" y="33"/>
                </a:cxn>
                <a:cxn ang="0">
                  <a:pos x="37" y="39"/>
                </a:cxn>
                <a:cxn ang="0">
                  <a:pos x="37" y="48"/>
                </a:cxn>
                <a:cxn ang="0">
                  <a:pos x="32" y="56"/>
                </a:cxn>
                <a:cxn ang="0">
                  <a:pos x="19" y="61"/>
                </a:cxn>
                <a:cxn ang="0">
                  <a:pos x="5" y="56"/>
                </a:cxn>
                <a:cxn ang="0">
                  <a:pos x="1" y="50"/>
                </a:cxn>
                <a:cxn ang="0">
                  <a:pos x="1" y="40"/>
                </a:cxn>
                <a:cxn ang="0">
                  <a:pos x="7" y="34"/>
                </a:cxn>
                <a:cxn ang="0">
                  <a:pos x="8" y="28"/>
                </a:cxn>
                <a:cxn ang="0">
                  <a:pos x="3" y="23"/>
                </a:cxn>
                <a:cxn ang="0">
                  <a:pos x="1" y="17"/>
                </a:cxn>
                <a:cxn ang="0">
                  <a:pos x="2" y="9"/>
                </a:cxn>
                <a:cxn ang="0">
                  <a:pos x="12" y="1"/>
                </a:cxn>
                <a:cxn ang="0">
                  <a:pos x="25" y="0"/>
                </a:cxn>
                <a:cxn ang="0">
                  <a:pos x="32" y="3"/>
                </a:cxn>
                <a:cxn ang="0">
                  <a:pos x="37" y="14"/>
                </a:cxn>
                <a:cxn ang="0">
                  <a:pos x="36" y="17"/>
                </a:cxn>
                <a:cxn ang="0">
                  <a:pos x="34" y="21"/>
                </a:cxn>
                <a:cxn ang="0">
                  <a:pos x="31" y="23"/>
                </a:cxn>
                <a:cxn ang="0">
                  <a:pos x="27" y="26"/>
                </a:cxn>
                <a:cxn ang="0">
                  <a:pos x="26" y="20"/>
                </a:cxn>
                <a:cxn ang="0">
                  <a:pos x="26" y="17"/>
                </a:cxn>
                <a:cxn ang="0">
                  <a:pos x="27" y="14"/>
                </a:cxn>
                <a:cxn ang="0">
                  <a:pos x="24" y="4"/>
                </a:cxn>
                <a:cxn ang="0">
                  <a:pos x="21" y="3"/>
                </a:cxn>
                <a:cxn ang="0">
                  <a:pos x="15" y="4"/>
                </a:cxn>
                <a:cxn ang="0">
                  <a:pos x="13" y="8"/>
                </a:cxn>
                <a:cxn ang="0">
                  <a:pos x="14" y="12"/>
                </a:cxn>
                <a:cxn ang="0">
                  <a:pos x="17" y="17"/>
                </a:cxn>
                <a:cxn ang="0">
                  <a:pos x="19" y="20"/>
                </a:cxn>
                <a:cxn ang="0">
                  <a:pos x="24" y="23"/>
                </a:cxn>
                <a:cxn ang="0">
                  <a:pos x="14" y="35"/>
                </a:cxn>
                <a:cxn ang="0">
                  <a:pos x="13" y="35"/>
                </a:cxn>
                <a:cxn ang="0">
                  <a:pos x="12" y="38"/>
                </a:cxn>
                <a:cxn ang="0">
                  <a:pos x="11" y="42"/>
                </a:cxn>
                <a:cxn ang="0">
                  <a:pos x="11" y="52"/>
                </a:cxn>
                <a:cxn ang="0">
                  <a:pos x="14" y="57"/>
                </a:cxn>
                <a:cxn ang="0">
                  <a:pos x="17" y="57"/>
                </a:cxn>
                <a:cxn ang="0">
                  <a:pos x="19" y="58"/>
                </a:cxn>
                <a:cxn ang="0">
                  <a:pos x="23" y="57"/>
                </a:cxn>
                <a:cxn ang="0">
                  <a:pos x="25" y="55"/>
                </a:cxn>
                <a:cxn ang="0">
                  <a:pos x="26" y="49"/>
                </a:cxn>
                <a:cxn ang="0">
                  <a:pos x="21" y="39"/>
                </a:cxn>
              </a:cxnLst>
              <a:rect l="0" t="0" r="r" b="b"/>
              <a:pathLst>
                <a:path w="38" h="61">
                  <a:moveTo>
                    <a:pt x="27" y="26"/>
                  </a:moveTo>
                  <a:lnTo>
                    <a:pt x="30" y="28"/>
                  </a:lnTo>
                  <a:lnTo>
                    <a:pt x="32" y="31"/>
                  </a:lnTo>
                  <a:lnTo>
                    <a:pt x="34" y="33"/>
                  </a:lnTo>
                  <a:lnTo>
                    <a:pt x="35" y="35"/>
                  </a:lnTo>
                  <a:lnTo>
                    <a:pt x="37" y="39"/>
                  </a:lnTo>
                  <a:lnTo>
                    <a:pt x="38" y="44"/>
                  </a:lnTo>
                  <a:lnTo>
                    <a:pt x="37" y="48"/>
                  </a:lnTo>
                  <a:lnTo>
                    <a:pt x="36" y="52"/>
                  </a:lnTo>
                  <a:lnTo>
                    <a:pt x="32" y="56"/>
                  </a:lnTo>
                  <a:lnTo>
                    <a:pt x="26" y="59"/>
                  </a:lnTo>
                  <a:lnTo>
                    <a:pt x="19" y="61"/>
                  </a:lnTo>
                  <a:lnTo>
                    <a:pt x="11" y="59"/>
                  </a:lnTo>
                  <a:lnTo>
                    <a:pt x="5" y="56"/>
                  </a:lnTo>
                  <a:lnTo>
                    <a:pt x="2" y="53"/>
                  </a:lnTo>
                  <a:lnTo>
                    <a:pt x="1" y="50"/>
                  </a:lnTo>
                  <a:lnTo>
                    <a:pt x="0" y="46"/>
                  </a:lnTo>
                  <a:lnTo>
                    <a:pt x="1" y="40"/>
                  </a:lnTo>
                  <a:lnTo>
                    <a:pt x="3" y="38"/>
                  </a:lnTo>
                  <a:lnTo>
                    <a:pt x="7" y="34"/>
                  </a:lnTo>
                  <a:lnTo>
                    <a:pt x="12" y="31"/>
                  </a:lnTo>
                  <a:lnTo>
                    <a:pt x="8" y="28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2" y="9"/>
                  </a:lnTo>
                  <a:lnTo>
                    <a:pt x="6" y="4"/>
                  </a:lnTo>
                  <a:lnTo>
                    <a:pt x="12" y="1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29" y="1"/>
                  </a:lnTo>
                  <a:lnTo>
                    <a:pt x="32" y="3"/>
                  </a:lnTo>
                  <a:lnTo>
                    <a:pt x="36" y="8"/>
                  </a:lnTo>
                  <a:lnTo>
                    <a:pt x="37" y="14"/>
                  </a:lnTo>
                  <a:lnTo>
                    <a:pt x="37" y="15"/>
                  </a:lnTo>
                  <a:lnTo>
                    <a:pt x="36" y="17"/>
                  </a:lnTo>
                  <a:lnTo>
                    <a:pt x="36" y="19"/>
                  </a:lnTo>
                  <a:lnTo>
                    <a:pt x="34" y="21"/>
                  </a:lnTo>
                  <a:lnTo>
                    <a:pt x="33" y="22"/>
                  </a:lnTo>
                  <a:lnTo>
                    <a:pt x="31" y="23"/>
                  </a:lnTo>
                  <a:lnTo>
                    <a:pt x="29" y="25"/>
                  </a:lnTo>
                  <a:lnTo>
                    <a:pt x="27" y="26"/>
                  </a:lnTo>
                  <a:close/>
                  <a:moveTo>
                    <a:pt x="24" y="23"/>
                  </a:moveTo>
                  <a:lnTo>
                    <a:pt x="26" y="20"/>
                  </a:lnTo>
                  <a:lnTo>
                    <a:pt x="26" y="19"/>
                  </a:lnTo>
                  <a:lnTo>
                    <a:pt x="26" y="17"/>
                  </a:lnTo>
                  <a:lnTo>
                    <a:pt x="27" y="15"/>
                  </a:lnTo>
                  <a:lnTo>
                    <a:pt x="27" y="14"/>
                  </a:lnTo>
                  <a:lnTo>
                    <a:pt x="26" y="9"/>
                  </a:lnTo>
                  <a:lnTo>
                    <a:pt x="24" y="4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8" y="3"/>
                  </a:lnTo>
                  <a:lnTo>
                    <a:pt x="15" y="4"/>
                  </a:lnTo>
                  <a:lnTo>
                    <a:pt x="14" y="6"/>
                  </a:lnTo>
                  <a:lnTo>
                    <a:pt x="13" y="8"/>
                  </a:lnTo>
                  <a:lnTo>
                    <a:pt x="13" y="11"/>
                  </a:lnTo>
                  <a:lnTo>
                    <a:pt x="14" y="12"/>
                  </a:lnTo>
                  <a:lnTo>
                    <a:pt x="15" y="14"/>
                  </a:lnTo>
                  <a:lnTo>
                    <a:pt x="17" y="17"/>
                  </a:lnTo>
                  <a:lnTo>
                    <a:pt x="18" y="19"/>
                  </a:lnTo>
                  <a:lnTo>
                    <a:pt x="19" y="20"/>
                  </a:lnTo>
                  <a:lnTo>
                    <a:pt x="21" y="22"/>
                  </a:lnTo>
                  <a:lnTo>
                    <a:pt x="24" y="23"/>
                  </a:lnTo>
                  <a:close/>
                  <a:moveTo>
                    <a:pt x="15" y="34"/>
                  </a:moveTo>
                  <a:lnTo>
                    <a:pt x="14" y="35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12" y="37"/>
                  </a:lnTo>
                  <a:lnTo>
                    <a:pt x="12" y="38"/>
                  </a:lnTo>
                  <a:lnTo>
                    <a:pt x="11" y="40"/>
                  </a:lnTo>
                  <a:lnTo>
                    <a:pt x="11" y="42"/>
                  </a:lnTo>
                  <a:lnTo>
                    <a:pt x="11" y="50"/>
                  </a:lnTo>
                  <a:lnTo>
                    <a:pt x="11" y="52"/>
                  </a:lnTo>
                  <a:lnTo>
                    <a:pt x="13" y="56"/>
                  </a:lnTo>
                  <a:lnTo>
                    <a:pt x="14" y="57"/>
                  </a:lnTo>
                  <a:lnTo>
                    <a:pt x="15" y="57"/>
                  </a:lnTo>
                  <a:lnTo>
                    <a:pt x="17" y="57"/>
                  </a:lnTo>
                  <a:lnTo>
                    <a:pt x="18" y="58"/>
                  </a:lnTo>
                  <a:lnTo>
                    <a:pt x="19" y="58"/>
                  </a:lnTo>
                  <a:lnTo>
                    <a:pt x="20" y="57"/>
                  </a:lnTo>
                  <a:lnTo>
                    <a:pt x="23" y="57"/>
                  </a:lnTo>
                  <a:lnTo>
                    <a:pt x="24" y="56"/>
                  </a:lnTo>
                  <a:lnTo>
                    <a:pt x="25" y="55"/>
                  </a:lnTo>
                  <a:lnTo>
                    <a:pt x="26" y="51"/>
                  </a:lnTo>
                  <a:lnTo>
                    <a:pt x="26" y="49"/>
                  </a:lnTo>
                  <a:lnTo>
                    <a:pt x="25" y="44"/>
                  </a:lnTo>
                  <a:lnTo>
                    <a:pt x="21" y="39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39" name="Line 413"/>
            <p:cNvSpPr>
              <a:spLocks noChangeShapeType="1"/>
            </p:cNvSpPr>
            <p:nvPr/>
          </p:nvSpPr>
          <p:spPr bwMode="auto">
            <a:xfrm>
              <a:off x="1628775" y="7278688"/>
              <a:ext cx="1830388" cy="1587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40" name="Freeform 414"/>
            <p:cNvSpPr>
              <a:spLocks noEditPoints="1"/>
            </p:cNvSpPr>
            <p:nvPr/>
          </p:nvSpPr>
          <p:spPr bwMode="auto">
            <a:xfrm>
              <a:off x="1628775" y="6542088"/>
              <a:ext cx="1830388" cy="747712"/>
            </a:xfrm>
            <a:custGeom>
              <a:avLst/>
              <a:gdLst/>
              <a:ahLst/>
              <a:cxnLst>
                <a:cxn ang="0">
                  <a:pos x="1034" y="415"/>
                </a:cxn>
                <a:cxn ang="0">
                  <a:pos x="616" y="25"/>
                </a:cxn>
                <a:cxn ang="0">
                  <a:pos x="532" y="0"/>
                </a:cxn>
                <a:cxn ang="0">
                  <a:pos x="576" y="10"/>
                </a:cxn>
                <a:cxn ang="0">
                  <a:pos x="596" y="16"/>
                </a:cxn>
                <a:cxn ang="0">
                  <a:pos x="636" y="36"/>
                </a:cxn>
                <a:cxn ang="0">
                  <a:pos x="678" y="61"/>
                </a:cxn>
                <a:cxn ang="0">
                  <a:pos x="752" y="120"/>
                </a:cxn>
                <a:cxn ang="0">
                  <a:pos x="846" y="213"/>
                </a:cxn>
                <a:cxn ang="0">
                  <a:pos x="924" y="300"/>
                </a:cxn>
                <a:cxn ang="0">
                  <a:pos x="982" y="361"/>
                </a:cxn>
                <a:cxn ang="0">
                  <a:pos x="1040" y="414"/>
                </a:cxn>
                <a:cxn ang="0">
                  <a:pos x="1116" y="463"/>
                </a:cxn>
                <a:cxn ang="0">
                  <a:pos x="1136" y="466"/>
                </a:cxn>
                <a:cxn ang="0">
                  <a:pos x="1153" y="468"/>
                </a:cxn>
                <a:cxn ang="0">
                  <a:pos x="1136" y="471"/>
                </a:cxn>
                <a:cxn ang="0">
                  <a:pos x="1115" y="467"/>
                </a:cxn>
                <a:cxn ang="0">
                  <a:pos x="1074" y="444"/>
                </a:cxn>
                <a:cxn ang="0">
                  <a:pos x="1021" y="405"/>
                </a:cxn>
                <a:cxn ang="0">
                  <a:pos x="978" y="364"/>
                </a:cxn>
                <a:cxn ang="0">
                  <a:pos x="835" y="208"/>
                </a:cxn>
                <a:cxn ang="0">
                  <a:pos x="749" y="123"/>
                </a:cxn>
                <a:cxn ang="0">
                  <a:pos x="691" y="76"/>
                </a:cxn>
                <a:cxn ang="0">
                  <a:pos x="618" y="31"/>
                </a:cxn>
                <a:cxn ang="0">
                  <a:pos x="575" y="14"/>
                </a:cxn>
                <a:cxn ang="0">
                  <a:pos x="531" y="5"/>
                </a:cxn>
                <a:cxn ang="0">
                  <a:pos x="485" y="8"/>
                </a:cxn>
                <a:cxn ang="0">
                  <a:pos x="454" y="16"/>
                </a:cxn>
                <a:cxn ang="0">
                  <a:pos x="410" y="37"/>
                </a:cxn>
                <a:cxn ang="0">
                  <a:pos x="364" y="72"/>
                </a:cxn>
                <a:cxn ang="0">
                  <a:pos x="347" y="89"/>
                </a:cxn>
                <a:cxn ang="0">
                  <a:pos x="325" y="114"/>
                </a:cxn>
                <a:cxn ang="0">
                  <a:pos x="278" y="175"/>
                </a:cxn>
                <a:cxn ang="0">
                  <a:pos x="252" y="214"/>
                </a:cxn>
                <a:cxn ang="0">
                  <a:pos x="163" y="357"/>
                </a:cxn>
                <a:cxn ang="0">
                  <a:pos x="118" y="418"/>
                </a:cxn>
                <a:cxn ang="0">
                  <a:pos x="93" y="442"/>
                </a:cxn>
                <a:cxn ang="0">
                  <a:pos x="81" y="449"/>
                </a:cxn>
                <a:cxn ang="0">
                  <a:pos x="59" y="460"/>
                </a:cxn>
                <a:cxn ang="0">
                  <a:pos x="47" y="464"/>
                </a:cxn>
                <a:cxn ang="0">
                  <a:pos x="23" y="466"/>
                </a:cxn>
                <a:cxn ang="0">
                  <a:pos x="34" y="461"/>
                </a:cxn>
                <a:cxn ang="0">
                  <a:pos x="77" y="446"/>
                </a:cxn>
                <a:cxn ang="0">
                  <a:pos x="90" y="438"/>
                </a:cxn>
                <a:cxn ang="0">
                  <a:pos x="124" y="402"/>
                </a:cxn>
                <a:cxn ang="0">
                  <a:pos x="178" y="324"/>
                </a:cxn>
                <a:cxn ang="0">
                  <a:pos x="252" y="206"/>
                </a:cxn>
                <a:cxn ang="0">
                  <a:pos x="298" y="139"/>
                </a:cxn>
                <a:cxn ang="0">
                  <a:pos x="321" y="110"/>
                </a:cxn>
                <a:cxn ang="0">
                  <a:pos x="368" y="62"/>
                </a:cxn>
                <a:cxn ang="0">
                  <a:pos x="414" y="30"/>
                </a:cxn>
                <a:cxn ang="0">
                  <a:pos x="453" y="11"/>
                </a:cxn>
                <a:cxn ang="0">
                  <a:pos x="486" y="2"/>
                </a:cxn>
                <a:cxn ang="0">
                  <a:pos x="524" y="0"/>
                </a:cxn>
              </a:cxnLst>
              <a:rect l="0" t="0" r="r" b="b"/>
              <a:pathLst>
                <a:path w="1153" h="471">
                  <a:moveTo>
                    <a:pt x="118" y="418"/>
                  </a:moveTo>
                  <a:lnTo>
                    <a:pt x="117" y="419"/>
                  </a:lnTo>
                  <a:lnTo>
                    <a:pt x="118" y="418"/>
                  </a:lnTo>
                  <a:close/>
                  <a:moveTo>
                    <a:pt x="1034" y="415"/>
                  </a:moveTo>
                  <a:lnTo>
                    <a:pt x="1035" y="415"/>
                  </a:lnTo>
                  <a:lnTo>
                    <a:pt x="1037" y="418"/>
                  </a:lnTo>
                  <a:lnTo>
                    <a:pt x="1034" y="415"/>
                  </a:lnTo>
                  <a:close/>
                  <a:moveTo>
                    <a:pt x="616" y="25"/>
                  </a:moveTo>
                  <a:lnTo>
                    <a:pt x="620" y="27"/>
                  </a:lnTo>
                  <a:lnTo>
                    <a:pt x="616" y="25"/>
                  </a:lnTo>
                  <a:close/>
                  <a:moveTo>
                    <a:pt x="524" y="0"/>
                  </a:moveTo>
                  <a:lnTo>
                    <a:pt x="532" y="0"/>
                  </a:lnTo>
                  <a:lnTo>
                    <a:pt x="542" y="2"/>
                  </a:lnTo>
                  <a:lnTo>
                    <a:pt x="555" y="5"/>
                  </a:lnTo>
                  <a:lnTo>
                    <a:pt x="576" y="10"/>
                  </a:lnTo>
                  <a:lnTo>
                    <a:pt x="576" y="10"/>
                  </a:lnTo>
                  <a:lnTo>
                    <a:pt x="578" y="10"/>
                  </a:lnTo>
                  <a:lnTo>
                    <a:pt x="595" y="16"/>
                  </a:lnTo>
                  <a:lnTo>
                    <a:pt x="596" y="16"/>
                  </a:lnTo>
                  <a:lnTo>
                    <a:pt x="596" y="16"/>
                  </a:lnTo>
                  <a:lnTo>
                    <a:pt x="601" y="18"/>
                  </a:lnTo>
                  <a:lnTo>
                    <a:pt x="617" y="25"/>
                  </a:lnTo>
                  <a:lnTo>
                    <a:pt x="620" y="27"/>
                  </a:lnTo>
                  <a:lnTo>
                    <a:pt x="636" y="36"/>
                  </a:lnTo>
                  <a:lnTo>
                    <a:pt x="657" y="48"/>
                  </a:lnTo>
                  <a:lnTo>
                    <a:pt x="659" y="49"/>
                  </a:lnTo>
                  <a:lnTo>
                    <a:pt x="658" y="48"/>
                  </a:lnTo>
                  <a:lnTo>
                    <a:pt x="678" y="61"/>
                  </a:lnTo>
                  <a:lnTo>
                    <a:pt x="694" y="72"/>
                  </a:lnTo>
                  <a:lnTo>
                    <a:pt x="716" y="89"/>
                  </a:lnTo>
                  <a:lnTo>
                    <a:pt x="739" y="107"/>
                  </a:lnTo>
                  <a:lnTo>
                    <a:pt x="752" y="120"/>
                  </a:lnTo>
                  <a:lnTo>
                    <a:pt x="774" y="139"/>
                  </a:lnTo>
                  <a:lnTo>
                    <a:pt x="809" y="175"/>
                  </a:lnTo>
                  <a:lnTo>
                    <a:pt x="838" y="205"/>
                  </a:lnTo>
                  <a:lnTo>
                    <a:pt x="846" y="213"/>
                  </a:lnTo>
                  <a:lnTo>
                    <a:pt x="838" y="205"/>
                  </a:lnTo>
                  <a:lnTo>
                    <a:pt x="867" y="236"/>
                  </a:lnTo>
                  <a:lnTo>
                    <a:pt x="925" y="300"/>
                  </a:lnTo>
                  <a:lnTo>
                    <a:pt x="924" y="300"/>
                  </a:lnTo>
                  <a:lnTo>
                    <a:pt x="970" y="349"/>
                  </a:lnTo>
                  <a:lnTo>
                    <a:pt x="981" y="360"/>
                  </a:lnTo>
                  <a:lnTo>
                    <a:pt x="971" y="349"/>
                  </a:lnTo>
                  <a:lnTo>
                    <a:pt x="982" y="361"/>
                  </a:lnTo>
                  <a:lnTo>
                    <a:pt x="981" y="361"/>
                  </a:lnTo>
                  <a:lnTo>
                    <a:pt x="1008" y="386"/>
                  </a:lnTo>
                  <a:lnTo>
                    <a:pt x="1025" y="401"/>
                  </a:lnTo>
                  <a:lnTo>
                    <a:pt x="1040" y="414"/>
                  </a:lnTo>
                  <a:lnTo>
                    <a:pt x="1057" y="426"/>
                  </a:lnTo>
                  <a:lnTo>
                    <a:pt x="1077" y="440"/>
                  </a:lnTo>
                  <a:lnTo>
                    <a:pt x="1097" y="453"/>
                  </a:lnTo>
                  <a:lnTo>
                    <a:pt x="1116" y="463"/>
                  </a:lnTo>
                  <a:lnTo>
                    <a:pt x="1116" y="463"/>
                  </a:lnTo>
                  <a:lnTo>
                    <a:pt x="1120" y="464"/>
                  </a:lnTo>
                  <a:lnTo>
                    <a:pt x="1128" y="466"/>
                  </a:lnTo>
                  <a:lnTo>
                    <a:pt x="1136" y="466"/>
                  </a:lnTo>
                  <a:lnTo>
                    <a:pt x="1144" y="466"/>
                  </a:lnTo>
                  <a:lnTo>
                    <a:pt x="1152" y="464"/>
                  </a:lnTo>
                  <a:lnTo>
                    <a:pt x="1153" y="463"/>
                  </a:lnTo>
                  <a:lnTo>
                    <a:pt x="1153" y="468"/>
                  </a:lnTo>
                  <a:lnTo>
                    <a:pt x="1145" y="470"/>
                  </a:lnTo>
                  <a:lnTo>
                    <a:pt x="1144" y="471"/>
                  </a:lnTo>
                  <a:lnTo>
                    <a:pt x="1145" y="471"/>
                  </a:lnTo>
                  <a:lnTo>
                    <a:pt x="1136" y="471"/>
                  </a:lnTo>
                  <a:lnTo>
                    <a:pt x="1128" y="471"/>
                  </a:lnTo>
                  <a:lnTo>
                    <a:pt x="1127" y="471"/>
                  </a:lnTo>
                  <a:lnTo>
                    <a:pt x="1118" y="469"/>
                  </a:lnTo>
                  <a:lnTo>
                    <a:pt x="1115" y="467"/>
                  </a:lnTo>
                  <a:lnTo>
                    <a:pt x="1116" y="467"/>
                  </a:lnTo>
                  <a:lnTo>
                    <a:pt x="1114" y="467"/>
                  </a:lnTo>
                  <a:lnTo>
                    <a:pt x="1095" y="457"/>
                  </a:lnTo>
                  <a:lnTo>
                    <a:pt x="1074" y="444"/>
                  </a:lnTo>
                  <a:lnTo>
                    <a:pt x="1054" y="430"/>
                  </a:lnTo>
                  <a:lnTo>
                    <a:pt x="1037" y="418"/>
                  </a:lnTo>
                  <a:lnTo>
                    <a:pt x="1035" y="415"/>
                  </a:lnTo>
                  <a:lnTo>
                    <a:pt x="1021" y="405"/>
                  </a:lnTo>
                  <a:lnTo>
                    <a:pt x="1004" y="390"/>
                  </a:lnTo>
                  <a:lnTo>
                    <a:pt x="1013" y="397"/>
                  </a:lnTo>
                  <a:lnTo>
                    <a:pt x="1004" y="389"/>
                  </a:lnTo>
                  <a:lnTo>
                    <a:pt x="978" y="364"/>
                  </a:lnTo>
                  <a:lnTo>
                    <a:pt x="967" y="352"/>
                  </a:lnTo>
                  <a:lnTo>
                    <a:pt x="921" y="303"/>
                  </a:lnTo>
                  <a:lnTo>
                    <a:pt x="863" y="240"/>
                  </a:lnTo>
                  <a:lnTo>
                    <a:pt x="835" y="208"/>
                  </a:lnTo>
                  <a:lnTo>
                    <a:pt x="806" y="178"/>
                  </a:lnTo>
                  <a:lnTo>
                    <a:pt x="770" y="143"/>
                  </a:lnTo>
                  <a:lnTo>
                    <a:pt x="770" y="143"/>
                  </a:lnTo>
                  <a:lnTo>
                    <a:pt x="749" y="123"/>
                  </a:lnTo>
                  <a:lnTo>
                    <a:pt x="735" y="111"/>
                  </a:lnTo>
                  <a:lnTo>
                    <a:pt x="713" y="93"/>
                  </a:lnTo>
                  <a:lnTo>
                    <a:pt x="712" y="93"/>
                  </a:lnTo>
                  <a:lnTo>
                    <a:pt x="691" y="76"/>
                  </a:lnTo>
                  <a:lnTo>
                    <a:pt x="676" y="65"/>
                  </a:lnTo>
                  <a:lnTo>
                    <a:pt x="655" y="51"/>
                  </a:lnTo>
                  <a:lnTo>
                    <a:pt x="634" y="39"/>
                  </a:lnTo>
                  <a:lnTo>
                    <a:pt x="618" y="31"/>
                  </a:lnTo>
                  <a:lnTo>
                    <a:pt x="599" y="22"/>
                  </a:lnTo>
                  <a:lnTo>
                    <a:pt x="594" y="20"/>
                  </a:lnTo>
                  <a:lnTo>
                    <a:pt x="576" y="15"/>
                  </a:lnTo>
                  <a:lnTo>
                    <a:pt x="575" y="14"/>
                  </a:lnTo>
                  <a:lnTo>
                    <a:pt x="553" y="9"/>
                  </a:lnTo>
                  <a:lnTo>
                    <a:pt x="541" y="6"/>
                  </a:lnTo>
                  <a:lnTo>
                    <a:pt x="531" y="4"/>
                  </a:lnTo>
                  <a:lnTo>
                    <a:pt x="531" y="5"/>
                  </a:lnTo>
                  <a:lnTo>
                    <a:pt x="524" y="5"/>
                  </a:lnTo>
                  <a:lnTo>
                    <a:pt x="507" y="5"/>
                  </a:lnTo>
                  <a:lnTo>
                    <a:pt x="503" y="5"/>
                  </a:lnTo>
                  <a:lnTo>
                    <a:pt x="485" y="8"/>
                  </a:lnTo>
                  <a:lnTo>
                    <a:pt x="485" y="7"/>
                  </a:lnTo>
                  <a:lnTo>
                    <a:pt x="479" y="9"/>
                  </a:lnTo>
                  <a:lnTo>
                    <a:pt x="463" y="13"/>
                  </a:lnTo>
                  <a:lnTo>
                    <a:pt x="454" y="16"/>
                  </a:lnTo>
                  <a:lnTo>
                    <a:pt x="439" y="21"/>
                  </a:lnTo>
                  <a:lnTo>
                    <a:pt x="432" y="25"/>
                  </a:lnTo>
                  <a:lnTo>
                    <a:pt x="416" y="33"/>
                  </a:lnTo>
                  <a:lnTo>
                    <a:pt x="410" y="37"/>
                  </a:lnTo>
                  <a:lnTo>
                    <a:pt x="394" y="48"/>
                  </a:lnTo>
                  <a:lnTo>
                    <a:pt x="385" y="55"/>
                  </a:lnTo>
                  <a:lnTo>
                    <a:pt x="371" y="66"/>
                  </a:lnTo>
                  <a:lnTo>
                    <a:pt x="364" y="72"/>
                  </a:lnTo>
                  <a:lnTo>
                    <a:pt x="364" y="71"/>
                  </a:lnTo>
                  <a:lnTo>
                    <a:pt x="347" y="89"/>
                  </a:lnTo>
                  <a:lnTo>
                    <a:pt x="345" y="92"/>
                  </a:lnTo>
                  <a:lnTo>
                    <a:pt x="347" y="89"/>
                  </a:lnTo>
                  <a:lnTo>
                    <a:pt x="340" y="96"/>
                  </a:lnTo>
                  <a:lnTo>
                    <a:pt x="340" y="95"/>
                  </a:lnTo>
                  <a:lnTo>
                    <a:pt x="324" y="114"/>
                  </a:lnTo>
                  <a:lnTo>
                    <a:pt x="325" y="114"/>
                  </a:lnTo>
                  <a:lnTo>
                    <a:pt x="316" y="124"/>
                  </a:lnTo>
                  <a:lnTo>
                    <a:pt x="302" y="142"/>
                  </a:lnTo>
                  <a:lnTo>
                    <a:pt x="295" y="151"/>
                  </a:lnTo>
                  <a:lnTo>
                    <a:pt x="278" y="175"/>
                  </a:lnTo>
                  <a:lnTo>
                    <a:pt x="275" y="180"/>
                  </a:lnTo>
                  <a:lnTo>
                    <a:pt x="255" y="208"/>
                  </a:lnTo>
                  <a:lnTo>
                    <a:pt x="249" y="219"/>
                  </a:lnTo>
                  <a:lnTo>
                    <a:pt x="252" y="214"/>
                  </a:lnTo>
                  <a:lnTo>
                    <a:pt x="232" y="245"/>
                  </a:lnTo>
                  <a:lnTo>
                    <a:pt x="186" y="320"/>
                  </a:lnTo>
                  <a:lnTo>
                    <a:pt x="181" y="327"/>
                  </a:lnTo>
                  <a:lnTo>
                    <a:pt x="163" y="357"/>
                  </a:lnTo>
                  <a:lnTo>
                    <a:pt x="154" y="370"/>
                  </a:lnTo>
                  <a:lnTo>
                    <a:pt x="140" y="390"/>
                  </a:lnTo>
                  <a:lnTo>
                    <a:pt x="128" y="405"/>
                  </a:lnTo>
                  <a:lnTo>
                    <a:pt x="118" y="418"/>
                  </a:lnTo>
                  <a:lnTo>
                    <a:pt x="117" y="419"/>
                  </a:lnTo>
                  <a:lnTo>
                    <a:pt x="105" y="431"/>
                  </a:lnTo>
                  <a:lnTo>
                    <a:pt x="94" y="441"/>
                  </a:lnTo>
                  <a:lnTo>
                    <a:pt x="93" y="442"/>
                  </a:lnTo>
                  <a:lnTo>
                    <a:pt x="92" y="442"/>
                  </a:lnTo>
                  <a:lnTo>
                    <a:pt x="92" y="442"/>
                  </a:lnTo>
                  <a:lnTo>
                    <a:pt x="82" y="449"/>
                  </a:lnTo>
                  <a:lnTo>
                    <a:pt x="81" y="449"/>
                  </a:lnTo>
                  <a:lnTo>
                    <a:pt x="80" y="450"/>
                  </a:lnTo>
                  <a:lnTo>
                    <a:pt x="70" y="455"/>
                  </a:lnTo>
                  <a:lnTo>
                    <a:pt x="58" y="460"/>
                  </a:lnTo>
                  <a:lnTo>
                    <a:pt x="59" y="460"/>
                  </a:lnTo>
                  <a:lnTo>
                    <a:pt x="58" y="460"/>
                  </a:lnTo>
                  <a:lnTo>
                    <a:pt x="47" y="464"/>
                  </a:lnTo>
                  <a:lnTo>
                    <a:pt x="45" y="464"/>
                  </a:lnTo>
                  <a:lnTo>
                    <a:pt x="47" y="464"/>
                  </a:lnTo>
                  <a:lnTo>
                    <a:pt x="35" y="466"/>
                  </a:lnTo>
                  <a:lnTo>
                    <a:pt x="35" y="465"/>
                  </a:lnTo>
                  <a:lnTo>
                    <a:pt x="34" y="466"/>
                  </a:lnTo>
                  <a:lnTo>
                    <a:pt x="23" y="466"/>
                  </a:lnTo>
                  <a:lnTo>
                    <a:pt x="0" y="466"/>
                  </a:lnTo>
                  <a:lnTo>
                    <a:pt x="0" y="461"/>
                  </a:lnTo>
                  <a:lnTo>
                    <a:pt x="23" y="461"/>
                  </a:lnTo>
                  <a:lnTo>
                    <a:pt x="34" y="461"/>
                  </a:lnTo>
                  <a:lnTo>
                    <a:pt x="46" y="459"/>
                  </a:lnTo>
                  <a:lnTo>
                    <a:pt x="57" y="456"/>
                  </a:lnTo>
                  <a:lnTo>
                    <a:pt x="69" y="451"/>
                  </a:lnTo>
                  <a:lnTo>
                    <a:pt x="77" y="446"/>
                  </a:lnTo>
                  <a:lnTo>
                    <a:pt x="78" y="446"/>
                  </a:lnTo>
                  <a:lnTo>
                    <a:pt x="80" y="445"/>
                  </a:lnTo>
                  <a:lnTo>
                    <a:pt x="89" y="438"/>
                  </a:lnTo>
                  <a:lnTo>
                    <a:pt x="90" y="438"/>
                  </a:lnTo>
                  <a:lnTo>
                    <a:pt x="91" y="437"/>
                  </a:lnTo>
                  <a:lnTo>
                    <a:pt x="101" y="427"/>
                  </a:lnTo>
                  <a:lnTo>
                    <a:pt x="113" y="415"/>
                  </a:lnTo>
                  <a:lnTo>
                    <a:pt x="124" y="402"/>
                  </a:lnTo>
                  <a:lnTo>
                    <a:pt x="137" y="387"/>
                  </a:lnTo>
                  <a:lnTo>
                    <a:pt x="150" y="368"/>
                  </a:lnTo>
                  <a:lnTo>
                    <a:pt x="160" y="354"/>
                  </a:lnTo>
                  <a:lnTo>
                    <a:pt x="178" y="324"/>
                  </a:lnTo>
                  <a:lnTo>
                    <a:pt x="183" y="317"/>
                  </a:lnTo>
                  <a:lnTo>
                    <a:pt x="229" y="242"/>
                  </a:lnTo>
                  <a:lnTo>
                    <a:pt x="248" y="211"/>
                  </a:lnTo>
                  <a:lnTo>
                    <a:pt x="252" y="206"/>
                  </a:lnTo>
                  <a:lnTo>
                    <a:pt x="271" y="178"/>
                  </a:lnTo>
                  <a:lnTo>
                    <a:pt x="275" y="172"/>
                  </a:lnTo>
                  <a:lnTo>
                    <a:pt x="292" y="148"/>
                  </a:lnTo>
                  <a:lnTo>
                    <a:pt x="298" y="139"/>
                  </a:lnTo>
                  <a:lnTo>
                    <a:pt x="312" y="121"/>
                  </a:lnTo>
                  <a:lnTo>
                    <a:pt x="316" y="117"/>
                  </a:lnTo>
                  <a:lnTo>
                    <a:pt x="312" y="121"/>
                  </a:lnTo>
                  <a:lnTo>
                    <a:pt x="321" y="110"/>
                  </a:lnTo>
                  <a:lnTo>
                    <a:pt x="337" y="92"/>
                  </a:lnTo>
                  <a:lnTo>
                    <a:pt x="344" y="86"/>
                  </a:lnTo>
                  <a:lnTo>
                    <a:pt x="361" y="68"/>
                  </a:lnTo>
                  <a:lnTo>
                    <a:pt x="368" y="62"/>
                  </a:lnTo>
                  <a:lnTo>
                    <a:pt x="382" y="51"/>
                  </a:lnTo>
                  <a:lnTo>
                    <a:pt x="391" y="44"/>
                  </a:lnTo>
                  <a:lnTo>
                    <a:pt x="407" y="33"/>
                  </a:lnTo>
                  <a:lnTo>
                    <a:pt x="414" y="30"/>
                  </a:lnTo>
                  <a:lnTo>
                    <a:pt x="430" y="21"/>
                  </a:lnTo>
                  <a:lnTo>
                    <a:pt x="437" y="17"/>
                  </a:lnTo>
                  <a:lnTo>
                    <a:pt x="437" y="17"/>
                  </a:lnTo>
                  <a:lnTo>
                    <a:pt x="453" y="11"/>
                  </a:lnTo>
                  <a:lnTo>
                    <a:pt x="461" y="8"/>
                  </a:lnTo>
                  <a:lnTo>
                    <a:pt x="478" y="4"/>
                  </a:lnTo>
                  <a:lnTo>
                    <a:pt x="484" y="3"/>
                  </a:lnTo>
                  <a:lnTo>
                    <a:pt x="486" y="2"/>
                  </a:lnTo>
                  <a:lnTo>
                    <a:pt x="484" y="3"/>
                  </a:lnTo>
                  <a:lnTo>
                    <a:pt x="502" y="0"/>
                  </a:lnTo>
                  <a:lnTo>
                    <a:pt x="507" y="0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41" name="Freeform 415"/>
            <p:cNvSpPr>
              <a:spLocks noEditPoints="1"/>
            </p:cNvSpPr>
            <p:nvPr/>
          </p:nvSpPr>
          <p:spPr bwMode="auto">
            <a:xfrm>
              <a:off x="1628775" y="6975475"/>
              <a:ext cx="1830388" cy="501650"/>
            </a:xfrm>
            <a:custGeom>
              <a:avLst/>
              <a:gdLst/>
              <a:ahLst/>
              <a:cxnLst>
                <a:cxn ang="0">
                  <a:pos x="1144" y="199"/>
                </a:cxn>
                <a:cxn ang="0">
                  <a:pos x="601" y="68"/>
                </a:cxn>
                <a:cxn ang="0">
                  <a:pos x="510" y="20"/>
                </a:cxn>
                <a:cxn ang="0">
                  <a:pos x="406" y="0"/>
                </a:cxn>
                <a:cxn ang="0">
                  <a:pos x="454" y="5"/>
                </a:cxn>
                <a:cxn ang="0">
                  <a:pos x="501" y="17"/>
                </a:cxn>
                <a:cxn ang="0">
                  <a:pos x="526" y="27"/>
                </a:cxn>
                <a:cxn ang="0">
                  <a:pos x="555" y="41"/>
                </a:cxn>
                <a:cxn ang="0">
                  <a:pos x="578" y="54"/>
                </a:cxn>
                <a:cxn ang="0">
                  <a:pos x="636" y="92"/>
                </a:cxn>
                <a:cxn ang="0">
                  <a:pos x="801" y="221"/>
                </a:cxn>
                <a:cxn ang="0">
                  <a:pos x="867" y="267"/>
                </a:cxn>
                <a:cxn ang="0">
                  <a:pos x="915" y="294"/>
                </a:cxn>
                <a:cxn ang="0">
                  <a:pos x="965" y="310"/>
                </a:cxn>
                <a:cxn ang="0">
                  <a:pos x="1014" y="309"/>
                </a:cxn>
                <a:cxn ang="0">
                  <a:pos x="1045" y="297"/>
                </a:cxn>
                <a:cxn ang="0">
                  <a:pos x="1091" y="259"/>
                </a:cxn>
                <a:cxn ang="0">
                  <a:pos x="1141" y="203"/>
                </a:cxn>
                <a:cxn ang="0">
                  <a:pos x="1153" y="196"/>
                </a:cxn>
                <a:cxn ang="0">
                  <a:pos x="1133" y="220"/>
                </a:cxn>
                <a:cxn ang="0">
                  <a:pos x="1080" y="276"/>
                </a:cxn>
                <a:cxn ang="0">
                  <a:pos x="1058" y="294"/>
                </a:cxn>
                <a:cxn ang="0">
                  <a:pos x="1039" y="305"/>
                </a:cxn>
                <a:cxn ang="0">
                  <a:pos x="1015" y="313"/>
                </a:cxn>
                <a:cxn ang="0">
                  <a:pos x="992" y="316"/>
                </a:cxn>
                <a:cxn ang="0">
                  <a:pos x="962" y="314"/>
                </a:cxn>
                <a:cxn ang="0">
                  <a:pos x="923" y="302"/>
                </a:cxn>
                <a:cxn ang="0">
                  <a:pos x="901" y="292"/>
                </a:cxn>
                <a:cxn ang="0">
                  <a:pos x="838" y="254"/>
                </a:cxn>
                <a:cxn ang="0">
                  <a:pos x="749" y="185"/>
                </a:cxn>
                <a:cxn ang="0">
                  <a:pos x="621" y="87"/>
                </a:cxn>
                <a:cxn ang="0">
                  <a:pos x="552" y="45"/>
                </a:cxn>
                <a:cxn ang="0">
                  <a:pos x="529" y="34"/>
                </a:cxn>
                <a:cxn ang="0">
                  <a:pos x="483" y="16"/>
                </a:cxn>
                <a:cxn ang="0">
                  <a:pos x="454" y="10"/>
                </a:cxn>
                <a:cxn ang="0">
                  <a:pos x="406" y="5"/>
                </a:cxn>
                <a:cxn ang="0">
                  <a:pos x="370" y="8"/>
                </a:cxn>
                <a:cxn ang="0">
                  <a:pos x="324" y="21"/>
                </a:cxn>
                <a:cxn ang="0">
                  <a:pos x="278" y="44"/>
                </a:cxn>
                <a:cxn ang="0">
                  <a:pos x="255" y="59"/>
                </a:cxn>
                <a:cxn ang="0">
                  <a:pos x="186" y="114"/>
                </a:cxn>
                <a:cxn ang="0">
                  <a:pos x="131" y="157"/>
                </a:cxn>
                <a:cxn ang="0">
                  <a:pos x="105" y="173"/>
                </a:cxn>
                <a:cxn ang="0">
                  <a:pos x="70" y="187"/>
                </a:cxn>
                <a:cxn ang="0">
                  <a:pos x="47" y="192"/>
                </a:cxn>
                <a:cxn ang="0">
                  <a:pos x="35" y="188"/>
                </a:cxn>
                <a:cxn ang="0">
                  <a:pos x="80" y="179"/>
                </a:cxn>
                <a:cxn ang="0">
                  <a:pos x="128" y="153"/>
                </a:cxn>
                <a:cxn ang="0">
                  <a:pos x="158" y="130"/>
                </a:cxn>
                <a:cxn ang="0">
                  <a:pos x="207" y="91"/>
                </a:cxn>
                <a:cxn ang="0">
                  <a:pos x="268" y="45"/>
                </a:cxn>
                <a:cxn ang="0">
                  <a:pos x="291" y="31"/>
                </a:cxn>
                <a:cxn ang="0">
                  <a:pos x="323" y="17"/>
                </a:cxn>
                <a:cxn ang="0">
                  <a:pos x="360" y="5"/>
                </a:cxn>
                <a:cxn ang="0">
                  <a:pos x="406" y="0"/>
                </a:cxn>
              </a:cxnLst>
              <a:rect l="0" t="0" r="r" b="b"/>
              <a:pathLst>
                <a:path w="1153" h="316">
                  <a:moveTo>
                    <a:pt x="1144" y="199"/>
                  </a:moveTo>
                  <a:lnTo>
                    <a:pt x="1142" y="201"/>
                  </a:lnTo>
                  <a:lnTo>
                    <a:pt x="1141" y="203"/>
                  </a:lnTo>
                  <a:lnTo>
                    <a:pt x="1144" y="199"/>
                  </a:lnTo>
                  <a:close/>
                  <a:moveTo>
                    <a:pt x="206" y="91"/>
                  </a:moveTo>
                  <a:lnTo>
                    <a:pt x="202" y="94"/>
                  </a:lnTo>
                  <a:lnTo>
                    <a:pt x="206" y="91"/>
                  </a:lnTo>
                  <a:close/>
                  <a:moveTo>
                    <a:pt x="601" y="68"/>
                  </a:moveTo>
                  <a:lnTo>
                    <a:pt x="603" y="69"/>
                  </a:lnTo>
                  <a:lnTo>
                    <a:pt x="601" y="68"/>
                  </a:lnTo>
                  <a:close/>
                  <a:moveTo>
                    <a:pt x="502" y="17"/>
                  </a:moveTo>
                  <a:lnTo>
                    <a:pt x="510" y="20"/>
                  </a:lnTo>
                  <a:lnTo>
                    <a:pt x="509" y="19"/>
                  </a:lnTo>
                  <a:lnTo>
                    <a:pt x="509" y="19"/>
                  </a:lnTo>
                  <a:lnTo>
                    <a:pt x="502" y="17"/>
                  </a:lnTo>
                  <a:close/>
                  <a:moveTo>
                    <a:pt x="406" y="0"/>
                  </a:moveTo>
                  <a:lnTo>
                    <a:pt x="416" y="0"/>
                  </a:lnTo>
                  <a:lnTo>
                    <a:pt x="430" y="2"/>
                  </a:lnTo>
                  <a:lnTo>
                    <a:pt x="438" y="2"/>
                  </a:lnTo>
                  <a:lnTo>
                    <a:pt x="454" y="5"/>
                  </a:lnTo>
                  <a:lnTo>
                    <a:pt x="461" y="6"/>
                  </a:lnTo>
                  <a:lnTo>
                    <a:pt x="477" y="10"/>
                  </a:lnTo>
                  <a:lnTo>
                    <a:pt x="484" y="12"/>
                  </a:lnTo>
                  <a:lnTo>
                    <a:pt x="501" y="17"/>
                  </a:lnTo>
                  <a:lnTo>
                    <a:pt x="509" y="19"/>
                  </a:lnTo>
                  <a:lnTo>
                    <a:pt x="526" y="27"/>
                  </a:lnTo>
                  <a:lnTo>
                    <a:pt x="525" y="27"/>
                  </a:lnTo>
                  <a:lnTo>
                    <a:pt x="526" y="27"/>
                  </a:lnTo>
                  <a:lnTo>
                    <a:pt x="532" y="30"/>
                  </a:lnTo>
                  <a:lnTo>
                    <a:pt x="550" y="39"/>
                  </a:lnTo>
                  <a:lnTo>
                    <a:pt x="550" y="39"/>
                  </a:lnTo>
                  <a:lnTo>
                    <a:pt x="555" y="41"/>
                  </a:lnTo>
                  <a:lnTo>
                    <a:pt x="553" y="40"/>
                  </a:lnTo>
                  <a:lnTo>
                    <a:pt x="555" y="41"/>
                  </a:lnTo>
                  <a:lnTo>
                    <a:pt x="574" y="52"/>
                  </a:lnTo>
                  <a:lnTo>
                    <a:pt x="578" y="54"/>
                  </a:lnTo>
                  <a:lnTo>
                    <a:pt x="601" y="68"/>
                  </a:lnTo>
                  <a:lnTo>
                    <a:pt x="602" y="68"/>
                  </a:lnTo>
                  <a:lnTo>
                    <a:pt x="624" y="83"/>
                  </a:lnTo>
                  <a:lnTo>
                    <a:pt x="636" y="92"/>
                  </a:lnTo>
                  <a:lnTo>
                    <a:pt x="659" y="109"/>
                  </a:lnTo>
                  <a:lnTo>
                    <a:pt x="694" y="135"/>
                  </a:lnTo>
                  <a:lnTo>
                    <a:pt x="752" y="181"/>
                  </a:lnTo>
                  <a:lnTo>
                    <a:pt x="801" y="221"/>
                  </a:lnTo>
                  <a:lnTo>
                    <a:pt x="809" y="226"/>
                  </a:lnTo>
                  <a:lnTo>
                    <a:pt x="841" y="250"/>
                  </a:lnTo>
                  <a:lnTo>
                    <a:pt x="858" y="261"/>
                  </a:lnTo>
                  <a:lnTo>
                    <a:pt x="867" y="267"/>
                  </a:lnTo>
                  <a:lnTo>
                    <a:pt x="889" y="281"/>
                  </a:lnTo>
                  <a:lnTo>
                    <a:pt x="903" y="288"/>
                  </a:lnTo>
                  <a:lnTo>
                    <a:pt x="915" y="294"/>
                  </a:lnTo>
                  <a:lnTo>
                    <a:pt x="915" y="294"/>
                  </a:lnTo>
                  <a:lnTo>
                    <a:pt x="924" y="298"/>
                  </a:lnTo>
                  <a:lnTo>
                    <a:pt x="942" y="304"/>
                  </a:lnTo>
                  <a:lnTo>
                    <a:pt x="955" y="308"/>
                  </a:lnTo>
                  <a:lnTo>
                    <a:pt x="965" y="310"/>
                  </a:lnTo>
                  <a:lnTo>
                    <a:pt x="974" y="311"/>
                  </a:lnTo>
                  <a:lnTo>
                    <a:pt x="992" y="311"/>
                  </a:lnTo>
                  <a:lnTo>
                    <a:pt x="1003" y="311"/>
                  </a:lnTo>
                  <a:lnTo>
                    <a:pt x="1014" y="309"/>
                  </a:lnTo>
                  <a:lnTo>
                    <a:pt x="1023" y="306"/>
                  </a:lnTo>
                  <a:lnTo>
                    <a:pt x="1032" y="303"/>
                  </a:lnTo>
                  <a:lnTo>
                    <a:pt x="1037" y="301"/>
                  </a:lnTo>
                  <a:lnTo>
                    <a:pt x="1045" y="297"/>
                  </a:lnTo>
                  <a:lnTo>
                    <a:pt x="1055" y="290"/>
                  </a:lnTo>
                  <a:lnTo>
                    <a:pt x="1065" y="283"/>
                  </a:lnTo>
                  <a:lnTo>
                    <a:pt x="1077" y="272"/>
                  </a:lnTo>
                  <a:lnTo>
                    <a:pt x="1091" y="259"/>
                  </a:lnTo>
                  <a:lnTo>
                    <a:pt x="1093" y="257"/>
                  </a:lnTo>
                  <a:lnTo>
                    <a:pt x="1106" y="244"/>
                  </a:lnTo>
                  <a:lnTo>
                    <a:pt x="1130" y="217"/>
                  </a:lnTo>
                  <a:lnTo>
                    <a:pt x="1141" y="203"/>
                  </a:lnTo>
                  <a:lnTo>
                    <a:pt x="1142" y="201"/>
                  </a:lnTo>
                  <a:lnTo>
                    <a:pt x="1151" y="190"/>
                  </a:lnTo>
                  <a:lnTo>
                    <a:pt x="1153" y="192"/>
                  </a:lnTo>
                  <a:lnTo>
                    <a:pt x="1153" y="196"/>
                  </a:lnTo>
                  <a:lnTo>
                    <a:pt x="1145" y="206"/>
                  </a:lnTo>
                  <a:lnTo>
                    <a:pt x="1134" y="220"/>
                  </a:lnTo>
                  <a:lnTo>
                    <a:pt x="1134" y="220"/>
                  </a:lnTo>
                  <a:lnTo>
                    <a:pt x="1133" y="220"/>
                  </a:lnTo>
                  <a:lnTo>
                    <a:pt x="1109" y="248"/>
                  </a:lnTo>
                  <a:lnTo>
                    <a:pt x="1096" y="260"/>
                  </a:lnTo>
                  <a:lnTo>
                    <a:pt x="1094" y="262"/>
                  </a:lnTo>
                  <a:lnTo>
                    <a:pt x="1080" y="276"/>
                  </a:lnTo>
                  <a:lnTo>
                    <a:pt x="1077" y="278"/>
                  </a:lnTo>
                  <a:lnTo>
                    <a:pt x="1080" y="276"/>
                  </a:lnTo>
                  <a:lnTo>
                    <a:pt x="1068" y="287"/>
                  </a:lnTo>
                  <a:lnTo>
                    <a:pt x="1058" y="294"/>
                  </a:lnTo>
                  <a:lnTo>
                    <a:pt x="1048" y="300"/>
                  </a:lnTo>
                  <a:lnTo>
                    <a:pt x="1049" y="299"/>
                  </a:lnTo>
                  <a:lnTo>
                    <a:pt x="1048" y="300"/>
                  </a:lnTo>
                  <a:lnTo>
                    <a:pt x="1039" y="305"/>
                  </a:lnTo>
                  <a:lnTo>
                    <a:pt x="1033" y="308"/>
                  </a:lnTo>
                  <a:lnTo>
                    <a:pt x="1025" y="311"/>
                  </a:lnTo>
                  <a:lnTo>
                    <a:pt x="1024" y="311"/>
                  </a:lnTo>
                  <a:lnTo>
                    <a:pt x="1015" y="313"/>
                  </a:lnTo>
                  <a:lnTo>
                    <a:pt x="1003" y="315"/>
                  </a:lnTo>
                  <a:lnTo>
                    <a:pt x="1001" y="316"/>
                  </a:lnTo>
                  <a:lnTo>
                    <a:pt x="1003" y="316"/>
                  </a:lnTo>
                  <a:lnTo>
                    <a:pt x="992" y="316"/>
                  </a:lnTo>
                  <a:lnTo>
                    <a:pt x="975" y="316"/>
                  </a:lnTo>
                  <a:lnTo>
                    <a:pt x="974" y="316"/>
                  </a:lnTo>
                  <a:lnTo>
                    <a:pt x="964" y="314"/>
                  </a:lnTo>
                  <a:lnTo>
                    <a:pt x="962" y="314"/>
                  </a:lnTo>
                  <a:lnTo>
                    <a:pt x="964" y="314"/>
                  </a:lnTo>
                  <a:lnTo>
                    <a:pt x="953" y="312"/>
                  </a:lnTo>
                  <a:lnTo>
                    <a:pt x="941" y="309"/>
                  </a:lnTo>
                  <a:lnTo>
                    <a:pt x="923" y="302"/>
                  </a:lnTo>
                  <a:lnTo>
                    <a:pt x="913" y="298"/>
                  </a:lnTo>
                  <a:lnTo>
                    <a:pt x="914" y="299"/>
                  </a:lnTo>
                  <a:lnTo>
                    <a:pt x="913" y="298"/>
                  </a:lnTo>
                  <a:lnTo>
                    <a:pt x="901" y="292"/>
                  </a:lnTo>
                  <a:lnTo>
                    <a:pt x="887" y="284"/>
                  </a:lnTo>
                  <a:lnTo>
                    <a:pt x="864" y="271"/>
                  </a:lnTo>
                  <a:lnTo>
                    <a:pt x="855" y="265"/>
                  </a:lnTo>
                  <a:lnTo>
                    <a:pt x="838" y="254"/>
                  </a:lnTo>
                  <a:lnTo>
                    <a:pt x="807" y="230"/>
                  </a:lnTo>
                  <a:lnTo>
                    <a:pt x="797" y="224"/>
                  </a:lnTo>
                  <a:lnTo>
                    <a:pt x="798" y="225"/>
                  </a:lnTo>
                  <a:lnTo>
                    <a:pt x="749" y="185"/>
                  </a:lnTo>
                  <a:lnTo>
                    <a:pt x="691" y="139"/>
                  </a:lnTo>
                  <a:lnTo>
                    <a:pt x="656" y="113"/>
                  </a:lnTo>
                  <a:lnTo>
                    <a:pt x="633" y="96"/>
                  </a:lnTo>
                  <a:lnTo>
                    <a:pt x="621" y="87"/>
                  </a:lnTo>
                  <a:lnTo>
                    <a:pt x="598" y="72"/>
                  </a:lnTo>
                  <a:lnTo>
                    <a:pt x="575" y="58"/>
                  </a:lnTo>
                  <a:lnTo>
                    <a:pt x="572" y="56"/>
                  </a:lnTo>
                  <a:lnTo>
                    <a:pt x="552" y="45"/>
                  </a:lnTo>
                  <a:lnTo>
                    <a:pt x="548" y="43"/>
                  </a:lnTo>
                  <a:lnTo>
                    <a:pt x="551" y="45"/>
                  </a:lnTo>
                  <a:lnTo>
                    <a:pt x="547" y="43"/>
                  </a:lnTo>
                  <a:lnTo>
                    <a:pt x="529" y="34"/>
                  </a:lnTo>
                  <a:lnTo>
                    <a:pt x="524" y="31"/>
                  </a:lnTo>
                  <a:lnTo>
                    <a:pt x="507" y="24"/>
                  </a:lnTo>
                  <a:lnTo>
                    <a:pt x="500" y="22"/>
                  </a:lnTo>
                  <a:lnTo>
                    <a:pt x="483" y="16"/>
                  </a:lnTo>
                  <a:lnTo>
                    <a:pt x="476" y="14"/>
                  </a:lnTo>
                  <a:lnTo>
                    <a:pt x="460" y="11"/>
                  </a:lnTo>
                  <a:lnTo>
                    <a:pt x="454" y="9"/>
                  </a:lnTo>
                  <a:lnTo>
                    <a:pt x="454" y="10"/>
                  </a:lnTo>
                  <a:lnTo>
                    <a:pt x="438" y="7"/>
                  </a:lnTo>
                  <a:lnTo>
                    <a:pt x="430" y="7"/>
                  </a:lnTo>
                  <a:lnTo>
                    <a:pt x="415" y="5"/>
                  </a:lnTo>
                  <a:lnTo>
                    <a:pt x="406" y="5"/>
                  </a:lnTo>
                  <a:lnTo>
                    <a:pt x="392" y="6"/>
                  </a:lnTo>
                  <a:lnTo>
                    <a:pt x="383" y="6"/>
                  </a:lnTo>
                  <a:lnTo>
                    <a:pt x="383" y="6"/>
                  </a:lnTo>
                  <a:lnTo>
                    <a:pt x="370" y="8"/>
                  </a:lnTo>
                  <a:lnTo>
                    <a:pt x="361" y="10"/>
                  </a:lnTo>
                  <a:lnTo>
                    <a:pt x="347" y="13"/>
                  </a:lnTo>
                  <a:lnTo>
                    <a:pt x="338" y="16"/>
                  </a:lnTo>
                  <a:lnTo>
                    <a:pt x="324" y="21"/>
                  </a:lnTo>
                  <a:lnTo>
                    <a:pt x="315" y="24"/>
                  </a:lnTo>
                  <a:lnTo>
                    <a:pt x="301" y="31"/>
                  </a:lnTo>
                  <a:lnTo>
                    <a:pt x="293" y="35"/>
                  </a:lnTo>
                  <a:lnTo>
                    <a:pt x="278" y="44"/>
                  </a:lnTo>
                  <a:lnTo>
                    <a:pt x="271" y="49"/>
                  </a:lnTo>
                  <a:lnTo>
                    <a:pt x="255" y="59"/>
                  </a:lnTo>
                  <a:lnTo>
                    <a:pt x="257" y="58"/>
                  </a:lnTo>
                  <a:lnTo>
                    <a:pt x="255" y="59"/>
                  </a:lnTo>
                  <a:lnTo>
                    <a:pt x="250" y="63"/>
                  </a:lnTo>
                  <a:lnTo>
                    <a:pt x="232" y="77"/>
                  </a:lnTo>
                  <a:lnTo>
                    <a:pt x="209" y="95"/>
                  </a:lnTo>
                  <a:lnTo>
                    <a:pt x="186" y="114"/>
                  </a:lnTo>
                  <a:lnTo>
                    <a:pt x="163" y="132"/>
                  </a:lnTo>
                  <a:lnTo>
                    <a:pt x="158" y="137"/>
                  </a:lnTo>
                  <a:lnTo>
                    <a:pt x="140" y="151"/>
                  </a:lnTo>
                  <a:lnTo>
                    <a:pt x="131" y="157"/>
                  </a:lnTo>
                  <a:lnTo>
                    <a:pt x="117" y="166"/>
                  </a:lnTo>
                  <a:lnTo>
                    <a:pt x="121" y="164"/>
                  </a:lnTo>
                  <a:lnTo>
                    <a:pt x="117" y="166"/>
                  </a:lnTo>
                  <a:lnTo>
                    <a:pt x="105" y="173"/>
                  </a:lnTo>
                  <a:lnTo>
                    <a:pt x="94" y="179"/>
                  </a:lnTo>
                  <a:lnTo>
                    <a:pt x="82" y="184"/>
                  </a:lnTo>
                  <a:lnTo>
                    <a:pt x="71" y="187"/>
                  </a:lnTo>
                  <a:lnTo>
                    <a:pt x="70" y="187"/>
                  </a:lnTo>
                  <a:lnTo>
                    <a:pt x="58" y="190"/>
                  </a:lnTo>
                  <a:lnTo>
                    <a:pt x="49" y="191"/>
                  </a:lnTo>
                  <a:lnTo>
                    <a:pt x="58" y="190"/>
                  </a:lnTo>
                  <a:lnTo>
                    <a:pt x="47" y="192"/>
                  </a:lnTo>
                  <a:lnTo>
                    <a:pt x="35" y="193"/>
                  </a:lnTo>
                  <a:lnTo>
                    <a:pt x="0" y="193"/>
                  </a:lnTo>
                  <a:lnTo>
                    <a:pt x="0" y="188"/>
                  </a:lnTo>
                  <a:lnTo>
                    <a:pt x="35" y="188"/>
                  </a:lnTo>
                  <a:lnTo>
                    <a:pt x="47" y="187"/>
                  </a:lnTo>
                  <a:lnTo>
                    <a:pt x="58" y="185"/>
                  </a:lnTo>
                  <a:lnTo>
                    <a:pt x="69" y="183"/>
                  </a:lnTo>
                  <a:lnTo>
                    <a:pt x="80" y="179"/>
                  </a:lnTo>
                  <a:lnTo>
                    <a:pt x="92" y="174"/>
                  </a:lnTo>
                  <a:lnTo>
                    <a:pt x="103" y="169"/>
                  </a:lnTo>
                  <a:lnTo>
                    <a:pt x="115" y="162"/>
                  </a:lnTo>
                  <a:lnTo>
                    <a:pt x="128" y="153"/>
                  </a:lnTo>
                  <a:lnTo>
                    <a:pt x="138" y="147"/>
                  </a:lnTo>
                  <a:lnTo>
                    <a:pt x="155" y="133"/>
                  </a:lnTo>
                  <a:lnTo>
                    <a:pt x="160" y="128"/>
                  </a:lnTo>
                  <a:lnTo>
                    <a:pt x="158" y="130"/>
                  </a:lnTo>
                  <a:lnTo>
                    <a:pt x="161" y="128"/>
                  </a:lnTo>
                  <a:lnTo>
                    <a:pt x="183" y="110"/>
                  </a:lnTo>
                  <a:lnTo>
                    <a:pt x="204" y="92"/>
                  </a:lnTo>
                  <a:lnTo>
                    <a:pt x="207" y="91"/>
                  </a:lnTo>
                  <a:lnTo>
                    <a:pt x="230" y="73"/>
                  </a:lnTo>
                  <a:lnTo>
                    <a:pt x="247" y="59"/>
                  </a:lnTo>
                  <a:lnTo>
                    <a:pt x="253" y="56"/>
                  </a:lnTo>
                  <a:lnTo>
                    <a:pt x="268" y="45"/>
                  </a:lnTo>
                  <a:lnTo>
                    <a:pt x="276" y="40"/>
                  </a:lnTo>
                  <a:lnTo>
                    <a:pt x="290" y="31"/>
                  </a:lnTo>
                  <a:lnTo>
                    <a:pt x="292" y="31"/>
                  </a:lnTo>
                  <a:lnTo>
                    <a:pt x="291" y="31"/>
                  </a:lnTo>
                  <a:lnTo>
                    <a:pt x="300" y="27"/>
                  </a:lnTo>
                  <a:lnTo>
                    <a:pt x="314" y="20"/>
                  </a:lnTo>
                  <a:lnTo>
                    <a:pt x="313" y="20"/>
                  </a:lnTo>
                  <a:lnTo>
                    <a:pt x="323" y="17"/>
                  </a:lnTo>
                  <a:lnTo>
                    <a:pt x="336" y="11"/>
                  </a:lnTo>
                  <a:lnTo>
                    <a:pt x="346" y="9"/>
                  </a:lnTo>
                  <a:lnTo>
                    <a:pt x="360" y="5"/>
                  </a:lnTo>
                  <a:lnTo>
                    <a:pt x="360" y="5"/>
                  </a:lnTo>
                  <a:lnTo>
                    <a:pt x="369" y="4"/>
                  </a:lnTo>
                  <a:lnTo>
                    <a:pt x="383" y="1"/>
                  </a:lnTo>
                  <a:lnTo>
                    <a:pt x="392" y="1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42" name="Freeform 416"/>
            <p:cNvSpPr>
              <a:spLocks noEditPoints="1"/>
            </p:cNvSpPr>
            <p:nvPr/>
          </p:nvSpPr>
          <p:spPr bwMode="auto">
            <a:xfrm>
              <a:off x="1628775" y="6738938"/>
              <a:ext cx="1830388" cy="542925"/>
            </a:xfrm>
            <a:custGeom>
              <a:avLst/>
              <a:gdLst/>
              <a:ahLst/>
              <a:cxnLst>
                <a:cxn ang="0">
                  <a:pos x="299" y="176"/>
                </a:cxn>
                <a:cxn ang="0">
                  <a:pos x="483" y="54"/>
                </a:cxn>
                <a:cxn ang="0">
                  <a:pos x="884" y="41"/>
                </a:cxn>
                <a:cxn ang="0">
                  <a:pos x="692" y="0"/>
                </a:cxn>
                <a:cxn ang="0">
                  <a:pos x="770" y="4"/>
                </a:cxn>
                <a:cxn ang="0">
                  <a:pos x="807" y="11"/>
                </a:cxn>
                <a:cxn ang="0">
                  <a:pos x="827" y="17"/>
                </a:cxn>
                <a:cxn ang="0">
                  <a:pos x="859" y="29"/>
                </a:cxn>
                <a:cxn ang="0">
                  <a:pos x="865" y="32"/>
                </a:cxn>
                <a:cxn ang="0">
                  <a:pos x="904" y="53"/>
                </a:cxn>
                <a:cxn ang="0">
                  <a:pos x="924" y="66"/>
                </a:cxn>
                <a:cxn ang="0">
                  <a:pos x="968" y="100"/>
                </a:cxn>
                <a:cxn ang="0">
                  <a:pos x="996" y="127"/>
                </a:cxn>
                <a:cxn ang="0">
                  <a:pos x="1012" y="143"/>
                </a:cxn>
                <a:cxn ang="0">
                  <a:pos x="1037" y="173"/>
                </a:cxn>
                <a:cxn ang="0">
                  <a:pos x="1121" y="292"/>
                </a:cxn>
                <a:cxn ang="0">
                  <a:pos x="1153" y="339"/>
                </a:cxn>
                <a:cxn ang="0">
                  <a:pos x="1117" y="295"/>
                </a:cxn>
                <a:cxn ang="0">
                  <a:pos x="1034" y="177"/>
                </a:cxn>
                <a:cxn ang="0">
                  <a:pos x="992" y="130"/>
                </a:cxn>
                <a:cxn ang="0">
                  <a:pos x="964" y="104"/>
                </a:cxn>
                <a:cxn ang="0">
                  <a:pos x="921" y="70"/>
                </a:cxn>
                <a:cxn ang="0">
                  <a:pos x="882" y="45"/>
                </a:cxn>
                <a:cxn ang="0">
                  <a:pos x="841" y="27"/>
                </a:cxn>
                <a:cxn ang="0">
                  <a:pos x="804" y="15"/>
                </a:cxn>
                <a:cxn ang="0">
                  <a:pos x="769" y="9"/>
                </a:cxn>
                <a:cxn ang="0">
                  <a:pos x="692" y="5"/>
                </a:cxn>
                <a:cxn ang="0">
                  <a:pos x="655" y="7"/>
                </a:cxn>
                <a:cxn ang="0">
                  <a:pos x="622" y="13"/>
                </a:cxn>
                <a:cxn ang="0">
                  <a:pos x="576" y="24"/>
                </a:cxn>
                <a:cxn ang="0">
                  <a:pos x="508" y="48"/>
                </a:cxn>
                <a:cxn ang="0">
                  <a:pos x="439" y="82"/>
                </a:cxn>
                <a:cxn ang="0">
                  <a:pos x="371" y="127"/>
                </a:cxn>
                <a:cxn ang="0">
                  <a:pos x="302" y="180"/>
                </a:cxn>
                <a:cxn ang="0">
                  <a:pos x="210" y="257"/>
                </a:cxn>
                <a:cxn ang="0">
                  <a:pos x="164" y="292"/>
                </a:cxn>
                <a:cxn ang="0">
                  <a:pos x="141" y="307"/>
                </a:cxn>
                <a:cxn ang="0">
                  <a:pos x="117" y="322"/>
                </a:cxn>
                <a:cxn ang="0">
                  <a:pos x="93" y="331"/>
                </a:cxn>
                <a:cxn ang="0">
                  <a:pos x="69" y="339"/>
                </a:cxn>
                <a:cxn ang="0">
                  <a:pos x="47" y="342"/>
                </a:cxn>
                <a:cxn ang="0">
                  <a:pos x="35" y="342"/>
                </a:cxn>
                <a:cxn ang="0">
                  <a:pos x="35" y="337"/>
                </a:cxn>
                <a:cxn ang="0">
                  <a:pos x="69" y="334"/>
                </a:cxn>
                <a:cxn ang="0">
                  <a:pos x="103" y="322"/>
                </a:cxn>
                <a:cxn ang="0">
                  <a:pos x="138" y="305"/>
                </a:cxn>
                <a:cxn ang="0">
                  <a:pos x="179" y="275"/>
                </a:cxn>
                <a:cxn ang="0">
                  <a:pos x="230" y="234"/>
                </a:cxn>
                <a:cxn ang="0">
                  <a:pos x="299" y="176"/>
                </a:cxn>
                <a:cxn ang="0">
                  <a:pos x="368" y="123"/>
                </a:cxn>
                <a:cxn ang="0">
                  <a:pos x="437" y="78"/>
                </a:cxn>
                <a:cxn ang="0">
                  <a:pos x="489" y="52"/>
                </a:cxn>
                <a:cxn ang="0">
                  <a:pos x="552" y="26"/>
                </a:cxn>
                <a:cxn ang="0">
                  <a:pos x="621" y="8"/>
                </a:cxn>
                <a:cxn ang="0">
                  <a:pos x="634" y="6"/>
                </a:cxn>
                <a:cxn ang="0">
                  <a:pos x="692" y="0"/>
                </a:cxn>
              </a:cxnLst>
              <a:rect l="0" t="0" r="r" b="b"/>
              <a:pathLst>
                <a:path w="1153" h="342">
                  <a:moveTo>
                    <a:pt x="299" y="176"/>
                  </a:moveTo>
                  <a:lnTo>
                    <a:pt x="294" y="179"/>
                  </a:lnTo>
                  <a:lnTo>
                    <a:pt x="299" y="176"/>
                  </a:lnTo>
                  <a:close/>
                  <a:moveTo>
                    <a:pt x="489" y="52"/>
                  </a:moveTo>
                  <a:lnTo>
                    <a:pt x="489" y="52"/>
                  </a:lnTo>
                  <a:lnTo>
                    <a:pt x="483" y="54"/>
                  </a:lnTo>
                  <a:lnTo>
                    <a:pt x="489" y="52"/>
                  </a:lnTo>
                  <a:close/>
                  <a:moveTo>
                    <a:pt x="882" y="40"/>
                  </a:moveTo>
                  <a:lnTo>
                    <a:pt x="884" y="41"/>
                  </a:lnTo>
                  <a:lnTo>
                    <a:pt x="883" y="40"/>
                  </a:lnTo>
                  <a:lnTo>
                    <a:pt x="882" y="40"/>
                  </a:lnTo>
                  <a:close/>
                  <a:moveTo>
                    <a:pt x="692" y="0"/>
                  </a:moveTo>
                  <a:lnTo>
                    <a:pt x="732" y="0"/>
                  </a:lnTo>
                  <a:lnTo>
                    <a:pt x="750" y="2"/>
                  </a:lnTo>
                  <a:lnTo>
                    <a:pt x="770" y="4"/>
                  </a:lnTo>
                  <a:lnTo>
                    <a:pt x="787" y="7"/>
                  </a:lnTo>
                  <a:lnTo>
                    <a:pt x="805" y="11"/>
                  </a:lnTo>
                  <a:lnTo>
                    <a:pt x="807" y="11"/>
                  </a:lnTo>
                  <a:lnTo>
                    <a:pt x="826" y="17"/>
                  </a:lnTo>
                  <a:lnTo>
                    <a:pt x="828" y="18"/>
                  </a:lnTo>
                  <a:lnTo>
                    <a:pt x="827" y="17"/>
                  </a:lnTo>
                  <a:lnTo>
                    <a:pt x="843" y="22"/>
                  </a:lnTo>
                  <a:lnTo>
                    <a:pt x="860" y="29"/>
                  </a:lnTo>
                  <a:lnTo>
                    <a:pt x="859" y="29"/>
                  </a:lnTo>
                  <a:lnTo>
                    <a:pt x="860" y="30"/>
                  </a:lnTo>
                  <a:lnTo>
                    <a:pt x="865" y="33"/>
                  </a:lnTo>
                  <a:lnTo>
                    <a:pt x="865" y="32"/>
                  </a:lnTo>
                  <a:lnTo>
                    <a:pt x="883" y="40"/>
                  </a:lnTo>
                  <a:lnTo>
                    <a:pt x="884" y="42"/>
                  </a:lnTo>
                  <a:lnTo>
                    <a:pt x="904" y="53"/>
                  </a:lnTo>
                  <a:lnTo>
                    <a:pt x="900" y="50"/>
                  </a:lnTo>
                  <a:lnTo>
                    <a:pt x="915" y="59"/>
                  </a:lnTo>
                  <a:lnTo>
                    <a:pt x="924" y="66"/>
                  </a:lnTo>
                  <a:lnTo>
                    <a:pt x="940" y="77"/>
                  </a:lnTo>
                  <a:lnTo>
                    <a:pt x="954" y="89"/>
                  </a:lnTo>
                  <a:lnTo>
                    <a:pt x="968" y="100"/>
                  </a:lnTo>
                  <a:lnTo>
                    <a:pt x="981" y="112"/>
                  </a:lnTo>
                  <a:lnTo>
                    <a:pt x="978" y="109"/>
                  </a:lnTo>
                  <a:lnTo>
                    <a:pt x="996" y="127"/>
                  </a:lnTo>
                  <a:lnTo>
                    <a:pt x="1011" y="143"/>
                  </a:lnTo>
                  <a:lnTo>
                    <a:pt x="1014" y="146"/>
                  </a:lnTo>
                  <a:lnTo>
                    <a:pt x="1012" y="143"/>
                  </a:lnTo>
                  <a:lnTo>
                    <a:pt x="1024" y="157"/>
                  </a:lnTo>
                  <a:lnTo>
                    <a:pt x="1038" y="174"/>
                  </a:lnTo>
                  <a:lnTo>
                    <a:pt x="1037" y="173"/>
                  </a:lnTo>
                  <a:lnTo>
                    <a:pt x="1040" y="178"/>
                  </a:lnTo>
                  <a:lnTo>
                    <a:pt x="1098" y="261"/>
                  </a:lnTo>
                  <a:lnTo>
                    <a:pt x="1121" y="292"/>
                  </a:lnTo>
                  <a:lnTo>
                    <a:pt x="1145" y="324"/>
                  </a:lnTo>
                  <a:lnTo>
                    <a:pt x="1153" y="334"/>
                  </a:lnTo>
                  <a:lnTo>
                    <a:pt x="1153" y="339"/>
                  </a:lnTo>
                  <a:lnTo>
                    <a:pt x="1152" y="340"/>
                  </a:lnTo>
                  <a:lnTo>
                    <a:pt x="1141" y="328"/>
                  </a:lnTo>
                  <a:lnTo>
                    <a:pt x="1117" y="295"/>
                  </a:lnTo>
                  <a:lnTo>
                    <a:pt x="1094" y="263"/>
                  </a:lnTo>
                  <a:lnTo>
                    <a:pt x="1036" y="180"/>
                  </a:lnTo>
                  <a:lnTo>
                    <a:pt x="1034" y="177"/>
                  </a:lnTo>
                  <a:lnTo>
                    <a:pt x="1020" y="160"/>
                  </a:lnTo>
                  <a:lnTo>
                    <a:pt x="1008" y="146"/>
                  </a:lnTo>
                  <a:lnTo>
                    <a:pt x="992" y="130"/>
                  </a:lnTo>
                  <a:lnTo>
                    <a:pt x="978" y="116"/>
                  </a:lnTo>
                  <a:lnTo>
                    <a:pt x="978" y="116"/>
                  </a:lnTo>
                  <a:lnTo>
                    <a:pt x="964" y="104"/>
                  </a:lnTo>
                  <a:lnTo>
                    <a:pt x="951" y="93"/>
                  </a:lnTo>
                  <a:lnTo>
                    <a:pt x="936" y="81"/>
                  </a:lnTo>
                  <a:lnTo>
                    <a:pt x="921" y="70"/>
                  </a:lnTo>
                  <a:lnTo>
                    <a:pt x="912" y="63"/>
                  </a:lnTo>
                  <a:lnTo>
                    <a:pt x="898" y="54"/>
                  </a:lnTo>
                  <a:lnTo>
                    <a:pt x="882" y="45"/>
                  </a:lnTo>
                  <a:lnTo>
                    <a:pt x="863" y="37"/>
                  </a:lnTo>
                  <a:lnTo>
                    <a:pt x="858" y="33"/>
                  </a:lnTo>
                  <a:lnTo>
                    <a:pt x="841" y="27"/>
                  </a:lnTo>
                  <a:lnTo>
                    <a:pt x="825" y="21"/>
                  </a:lnTo>
                  <a:lnTo>
                    <a:pt x="806" y="16"/>
                  </a:lnTo>
                  <a:lnTo>
                    <a:pt x="804" y="15"/>
                  </a:lnTo>
                  <a:lnTo>
                    <a:pt x="786" y="11"/>
                  </a:lnTo>
                  <a:lnTo>
                    <a:pt x="769" y="8"/>
                  </a:lnTo>
                  <a:lnTo>
                    <a:pt x="769" y="9"/>
                  </a:lnTo>
                  <a:lnTo>
                    <a:pt x="750" y="7"/>
                  </a:lnTo>
                  <a:lnTo>
                    <a:pt x="732" y="5"/>
                  </a:lnTo>
                  <a:lnTo>
                    <a:pt x="692" y="5"/>
                  </a:lnTo>
                  <a:lnTo>
                    <a:pt x="676" y="5"/>
                  </a:lnTo>
                  <a:lnTo>
                    <a:pt x="655" y="8"/>
                  </a:lnTo>
                  <a:lnTo>
                    <a:pt x="655" y="7"/>
                  </a:lnTo>
                  <a:lnTo>
                    <a:pt x="624" y="12"/>
                  </a:lnTo>
                  <a:lnTo>
                    <a:pt x="635" y="11"/>
                  </a:lnTo>
                  <a:lnTo>
                    <a:pt x="622" y="13"/>
                  </a:lnTo>
                  <a:lnTo>
                    <a:pt x="622" y="12"/>
                  </a:lnTo>
                  <a:lnTo>
                    <a:pt x="599" y="17"/>
                  </a:lnTo>
                  <a:lnTo>
                    <a:pt x="576" y="24"/>
                  </a:lnTo>
                  <a:lnTo>
                    <a:pt x="554" y="31"/>
                  </a:lnTo>
                  <a:lnTo>
                    <a:pt x="531" y="39"/>
                  </a:lnTo>
                  <a:lnTo>
                    <a:pt x="508" y="48"/>
                  </a:lnTo>
                  <a:lnTo>
                    <a:pt x="485" y="59"/>
                  </a:lnTo>
                  <a:lnTo>
                    <a:pt x="462" y="70"/>
                  </a:lnTo>
                  <a:lnTo>
                    <a:pt x="439" y="82"/>
                  </a:lnTo>
                  <a:lnTo>
                    <a:pt x="417" y="96"/>
                  </a:lnTo>
                  <a:lnTo>
                    <a:pt x="394" y="111"/>
                  </a:lnTo>
                  <a:lnTo>
                    <a:pt x="371" y="127"/>
                  </a:lnTo>
                  <a:lnTo>
                    <a:pt x="348" y="144"/>
                  </a:lnTo>
                  <a:lnTo>
                    <a:pt x="325" y="162"/>
                  </a:lnTo>
                  <a:lnTo>
                    <a:pt x="302" y="180"/>
                  </a:lnTo>
                  <a:lnTo>
                    <a:pt x="256" y="218"/>
                  </a:lnTo>
                  <a:lnTo>
                    <a:pt x="233" y="238"/>
                  </a:lnTo>
                  <a:lnTo>
                    <a:pt x="210" y="257"/>
                  </a:lnTo>
                  <a:lnTo>
                    <a:pt x="187" y="275"/>
                  </a:lnTo>
                  <a:lnTo>
                    <a:pt x="182" y="279"/>
                  </a:lnTo>
                  <a:lnTo>
                    <a:pt x="164" y="292"/>
                  </a:lnTo>
                  <a:lnTo>
                    <a:pt x="156" y="298"/>
                  </a:lnTo>
                  <a:lnTo>
                    <a:pt x="140" y="308"/>
                  </a:lnTo>
                  <a:lnTo>
                    <a:pt x="141" y="307"/>
                  </a:lnTo>
                  <a:lnTo>
                    <a:pt x="140" y="308"/>
                  </a:lnTo>
                  <a:lnTo>
                    <a:pt x="130" y="313"/>
                  </a:lnTo>
                  <a:lnTo>
                    <a:pt x="117" y="322"/>
                  </a:lnTo>
                  <a:lnTo>
                    <a:pt x="105" y="326"/>
                  </a:lnTo>
                  <a:lnTo>
                    <a:pt x="94" y="331"/>
                  </a:lnTo>
                  <a:lnTo>
                    <a:pt x="93" y="331"/>
                  </a:lnTo>
                  <a:lnTo>
                    <a:pt x="81" y="335"/>
                  </a:lnTo>
                  <a:lnTo>
                    <a:pt x="70" y="338"/>
                  </a:lnTo>
                  <a:lnTo>
                    <a:pt x="69" y="339"/>
                  </a:lnTo>
                  <a:lnTo>
                    <a:pt x="70" y="339"/>
                  </a:lnTo>
                  <a:lnTo>
                    <a:pt x="58" y="340"/>
                  </a:lnTo>
                  <a:lnTo>
                    <a:pt x="47" y="342"/>
                  </a:lnTo>
                  <a:lnTo>
                    <a:pt x="47" y="341"/>
                  </a:lnTo>
                  <a:lnTo>
                    <a:pt x="47" y="342"/>
                  </a:lnTo>
                  <a:lnTo>
                    <a:pt x="35" y="342"/>
                  </a:lnTo>
                  <a:lnTo>
                    <a:pt x="0" y="342"/>
                  </a:lnTo>
                  <a:lnTo>
                    <a:pt x="0" y="337"/>
                  </a:lnTo>
                  <a:lnTo>
                    <a:pt x="35" y="337"/>
                  </a:lnTo>
                  <a:lnTo>
                    <a:pt x="47" y="337"/>
                  </a:lnTo>
                  <a:lnTo>
                    <a:pt x="58" y="335"/>
                  </a:lnTo>
                  <a:lnTo>
                    <a:pt x="69" y="334"/>
                  </a:lnTo>
                  <a:lnTo>
                    <a:pt x="80" y="330"/>
                  </a:lnTo>
                  <a:lnTo>
                    <a:pt x="92" y="327"/>
                  </a:lnTo>
                  <a:lnTo>
                    <a:pt x="103" y="322"/>
                  </a:lnTo>
                  <a:lnTo>
                    <a:pt x="115" y="317"/>
                  </a:lnTo>
                  <a:lnTo>
                    <a:pt x="128" y="309"/>
                  </a:lnTo>
                  <a:lnTo>
                    <a:pt x="138" y="305"/>
                  </a:lnTo>
                  <a:lnTo>
                    <a:pt x="153" y="294"/>
                  </a:lnTo>
                  <a:lnTo>
                    <a:pt x="161" y="289"/>
                  </a:lnTo>
                  <a:lnTo>
                    <a:pt x="179" y="275"/>
                  </a:lnTo>
                  <a:lnTo>
                    <a:pt x="184" y="272"/>
                  </a:lnTo>
                  <a:lnTo>
                    <a:pt x="207" y="253"/>
                  </a:lnTo>
                  <a:lnTo>
                    <a:pt x="230" y="234"/>
                  </a:lnTo>
                  <a:lnTo>
                    <a:pt x="253" y="215"/>
                  </a:lnTo>
                  <a:lnTo>
                    <a:pt x="296" y="178"/>
                  </a:lnTo>
                  <a:lnTo>
                    <a:pt x="299" y="176"/>
                  </a:lnTo>
                  <a:lnTo>
                    <a:pt x="322" y="158"/>
                  </a:lnTo>
                  <a:lnTo>
                    <a:pt x="345" y="140"/>
                  </a:lnTo>
                  <a:lnTo>
                    <a:pt x="368" y="123"/>
                  </a:lnTo>
                  <a:lnTo>
                    <a:pt x="391" y="108"/>
                  </a:lnTo>
                  <a:lnTo>
                    <a:pt x="414" y="92"/>
                  </a:lnTo>
                  <a:lnTo>
                    <a:pt x="437" y="78"/>
                  </a:lnTo>
                  <a:lnTo>
                    <a:pt x="460" y="66"/>
                  </a:lnTo>
                  <a:lnTo>
                    <a:pt x="483" y="55"/>
                  </a:lnTo>
                  <a:lnTo>
                    <a:pt x="489" y="52"/>
                  </a:lnTo>
                  <a:lnTo>
                    <a:pt x="506" y="44"/>
                  </a:lnTo>
                  <a:lnTo>
                    <a:pt x="529" y="35"/>
                  </a:lnTo>
                  <a:lnTo>
                    <a:pt x="552" y="26"/>
                  </a:lnTo>
                  <a:lnTo>
                    <a:pt x="575" y="19"/>
                  </a:lnTo>
                  <a:lnTo>
                    <a:pt x="598" y="13"/>
                  </a:lnTo>
                  <a:lnTo>
                    <a:pt x="621" y="8"/>
                  </a:lnTo>
                  <a:lnTo>
                    <a:pt x="624" y="7"/>
                  </a:lnTo>
                  <a:lnTo>
                    <a:pt x="621" y="8"/>
                  </a:lnTo>
                  <a:lnTo>
                    <a:pt x="634" y="6"/>
                  </a:lnTo>
                  <a:lnTo>
                    <a:pt x="655" y="3"/>
                  </a:lnTo>
                  <a:lnTo>
                    <a:pt x="676" y="0"/>
                  </a:lnTo>
                  <a:lnTo>
                    <a:pt x="692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43" name="Line 417"/>
            <p:cNvSpPr>
              <a:spLocks noChangeShapeType="1"/>
            </p:cNvSpPr>
            <p:nvPr/>
          </p:nvSpPr>
          <p:spPr bwMode="auto">
            <a:xfrm>
              <a:off x="1482725" y="6049963"/>
              <a:ext cx="1588" cy="1587"/>
            </a:xfrm>
            <a:prstGeom prst="line">
              <a:avLst/>
            </a:prstGeom>
            <a:noFill/>
            <a:ln w="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57" name="Line 431"/>
            <p:cNvSpPr>
              <a:spLocks noChangeShapeType="1"/>
            </p:cNvSpPr>
            <p:nvPr/>
          </p:nvSpPr>
          <p:spPr bwMode="auto">
            <a:xfrm>
              <a:off x="1592263" y="6049963"/>
              <a:ext cx="1588" cy="1587"/>
            </a:xfrm>
            <a:prstGeom prst="line">
              <a:avLst/>
            </a:prstGeom>
            <a:noFill/>
            <a:ln w="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63" name="Line 437"/>
            <p:cNvSpPr>
              <a:spLocks noChangeShapeType="1"/>
            </p:cNvSpPr>
            <p:nvPr/>
          </p:nvSpPr>
          <p:spPr bwMode="auto">
            <a:xfrm>
              <a:off x="2417763" y="7648575"/>
              <a:ext cx="1588" cy="1587"/>
            </a:xfrm>
            <a:prstGeom prst="line">
              <a:avLst/>
            </a:prstGeom>
            <a:noFill/>
            <a:ln w="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64" name="Freeform 438"/>
            <p:cNvSpPr>
              <a:spLocks/>
            </p:cNvSpPr>
            <p:nvPr/>
          </p:nvSpPr>
          <p:spPr bwMode="auto">
            <a:xfrm>
              <a:off x="2574925" y="7629525"/>
              <a:ext cx="76200" cy="7620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37" y="9"/>
                </a:cxn>
                <a:cxn ang="0">
                  <a:pos x="36" y="34"/>
                </a:cxn>
                <a:cxn ang="0">
                  <a:pos x="37" y="37"/>
                </a:cxn>
                <a:cxn ang="0">
                  <a:pos x="39" y="38"/>
                </a:cxn>
                <a:cxn ang="0">
                  <a:pos x="40" y="39"/>
                </a:cxn>
                <a:cxn ang="0">
                  <a:pos x="43" y="39"/>
                </a:cxn>
                <a:cxn ang="0">
                  <a:pos x="45" y="37"/>
                </a:cxn>
                <a:cxn ang="0">
                  <a:pos x="46" y="35"/>
                </a:cxn>
                <a:cxn ang="0">
                  <a:pos x="48" y="33"/>
                </a:cxn>
                <a:cxn ang="0">
                  <a:pos x="46" y="42"/>
                </a:cxn>
                <a:cxn ang="0">
                  <a:pos x="43" y="46"/>
                </a:cxn>
                <a:cxn ang="0">
                  <a:pos x="39" y="48"/>
                </a:cxn>
                <a:cxn ang="0">
                  <a:pos x="34" y="46"/>
                </a:cxn>
                <a:cxn ang="0">
                  <a:pos x="31" y="42"/>
                </a:cxn>
                <a:cxn ang="0">
                  <a:pos x="30" y="19"/>
                </a:cxn>
                <a:cxn ang="0">
                  <a:pos x="19" y="9"/>
                </a:cxn>
                <a:cxn ang="0">
                  <a:pos x="18" y="34"/>
                </a:cxn>
                <a:cxn ang="0">
                  <a:pos x="15" y="44"/>
                </a:cxn>
                <a:cxn ang="0">
                  <a:pos x="12" y="48"/>
                </a:cxn>
                <a:cxn ang="0">
                  <a:pos x="9" y="48"/>
                </a:cxn>
                <a:cxn ang="0">
                  <a:pos x="6" y="45"/>
                </a:cxn>
                <a:cxn ang="0">
                  <a:pos x="7" y="40"/>
                </a:cxn>
                <a:cxn ang="0">
                  <a:pos x="9" y="38"/>
                </a:cxn>
                <a:cxn ang="0">
                  <a:pos x="11" y="33"/>
                </a:cxn>
                <a:cxn ang="0">
                  <a:pos x="12" y="29"/>
                </a:cxn>
                <a:cxn ang="0">
                  <a:pos x="15" y="17"/>
                </a:cxn>
                <a:cxn ang="0">
                  <a:pos x="10" y="9"/>
                </a:cxn>
                <a:cxn ang="0">
                  <a:pos x="5" y="11"/>
                </a:cxn>
                <a:cxn ang="0">
                  <a:pos x="2" y="15"/>
                </a:cxn>
                <a:cxn ang="0">
                  <a:pos x="2" y="10"/>
                </a:cxn>
                <a:cxn ang="0">
                  <a:pos x="6" y="3"/>
                </a:cxn>
                <a:cxn ang="0">
                  <a:pos x="9" y="1"/>
                </a:cxn>
                <a:cxn ang="0">
                  <a:pos x="13" y="0"/>
                </a:cxn>
              </a:cxnLst>
              <a:rect l="0" t="0" r="r" b="b"/>
              <a:pathLst>
                <a:path w="48" h="48">
                  <a:moveTo>
                    <a:pt x="13" y="0"/>
                  </a:moveTo>
                  <a:lnTo>
                    <a:pt x="48" y="0"/>
                  </a:lnTo>
                  <a:lnTo>
                    <a:pt x="48" y="9"/>
                  </a:lnTo>
                  <a:lnTo>
                    <a:pt x="37" y="9"/>
                  </a:lnTo>
                  <a:lnTo>
                    <a:pt x="36" y="20"/>
                  </a:lnTo>
                  <a:lnTo>
                    <a:pt x="36" y="34"/>
                  </a:lnTo>
                  <a:lnTo>
                    <a:pt x="37" y="35"/>
                  </a:lnTo>
                  <a:lnTo>
                    <a:pt x="37" y="37"/>
                  </a:lnTo>
                  <a:lnTo>
                    <a:pt x="37" y="38"/>
                  </a:lnTo>
                  <a:lnTo>
                    <a:pt x="39" y="38"/>
                  </a:lnTo>
                  <a:lnTo>
                    <a:pt x="39" y="39"/>
                  </a:lnTo>
                  <a:lnTo>
                    <a:pt x="40" y="39"/>
                  </a:lnTo>
                  <a:lnTo>
                    <a:pt x="42" y="40"/>
                  </a:lnTo>
                  <a:lnTo>
                    <a:pt x="43" y="39"/>
                  </a:lnTo>
                  <a:lnTo>
                    <a:pt x="43" y="39"/>
                  </a:lnTo>
                  <a:lnTo>
                    <a:pt x="45" y="37"/>
                  </a:lnTo>
                  <a:lnTo>
                    <a:pt x="45" y="36"/>
                  </a:lnTo>
                  <a:lnTo>
                    <a:pt x="46" y="35"/>
                  </a:lnTo>
                  <a:lnTo>
                    <a:pt x="46" y="33"/>
                  </a:lnTo>
                  <a:lnTo>
                    <a:pt x="48" y="33"/>
                  </a:lnTo>
                  <a:lnTo>
                    <a:pt x="47" y="38"/>
                  </a:lnTo>
                  <a:lnTo>
                    <a:pt x="46" y="42"/>
                  </a:lnTo>
                  <a:lnTo>
                    <a:pt x="45" y="45"/>
                  </a:lnTo>
                  <a:lnTo>
                    <a:pt x="43" y="46"/>
                  </a:lnTo>
                  <a:lnTo>
                    <a:pt x="41" y="48"/>
                  </a:lnTo>
                  <a:lnTo>
                    <a:pt x="39" y="48"/>
                  </a:lnTo>
                  <a:lnTo>
                    <a:pt x="36" y="48"/>
                  </a:lnTo>
                  <a:lnTo>
                    <a:pt x="34" y="46"/>
                  </a:lnTo>
                  <a:lnTo>
                    <a:pt x="33" y="45"/>
                  </a:lnTo>
                  <a:lnTo>
                    <a:pt x="31" y="42"/>
                  </a:lnTo>
                  <a:lnTo>
                    <a:pt x="30" y="37"/>
                  </a:lnTo>
                  <a:lnTo>
                    <a:pt x="30" y="19"/>
                  </a:lnTo>
                  <a:lnTo>
                    <a:pt x="31" y="9"/>
                  </a:lnTo>
                  <a:lnTo>
                    <a:pt x="19" y="9"/>
                  </a:lnTo>
                  <a:lnTo>
                    <a:pt x="18" y="24"/>
                  </a:lnTo>
                  <a:lnTo>
                    <a:pt x="18" y="34"/>
                  </a:lnTo>
                  <a:lnTo>
                    <a:pt x="17" y="42"/>
                  </a:lnTo>
                  <a:lnTo>
                    <a:pt x="15" y="44"/>
                  </a:lnTo>
                  <a:lnTo>
                    <a:pt x="13" y="46"/>
                  </a:lnTo>
                  <a:lnTo>
                    <a:pt x="12" y="48"/>
                  </a:lnTo>
                  <a:lnTo>
                    <a:pt x="10" y="48"/>
                  </a:lnTo>
                  <a:lnTo>
                    <a:pt x="9" y="48"/>
                  </a:lnTo>
                  <a:lnTo>
                    <a:pt x="7" y="47"/>
                  </a:lnTo>
                  <a:lnTo>
                    <a:pt x="6" y="45"/>
                  </a:lnTo>
                  <a:lnTo>
                    <a:pt x="6" y="42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9" y="38"/>
                  </a:lnTo>
                  <a:lnTo>
                    <a:pt x="11" y="35"/>
                  </a:lnTo>
                  <a:lnTo>
                    <a:pt x="11" y="33"/>
                  </a:lnTo>
                  <a:lnTo>
                    <a:pt x="12" y="31"/>
                  </a:lnTo>
                  <a:lnTo>
                    <a:pt x="12" y="29"/>
                  </a:lnTo>
                  <a:lnTo>
                    <a:pt x="14" y="24"/>
                  </a:lnTo>
                  <a:lnTo>
                    <a:pt x="15" y="17"/>
                  </a:lnTo>
                  <a:lnTo>
                    <a:pt x="16" y="9"/>
                  </a:lnTo>
                  <a:lnTo>
                    <a:pt x="10" y="9"/>
                  </a:lnTo>
                  <a:lnTo>
                    <a:pt x="8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4" y="6"/>
                  </a:lnTo>
                  <a:lnTo>
                    <a:pt x="6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65" name="Rectangle 439"/>
            <p:cNvSpPr>
              <a:spLocks noChangeArrowheads="1"/>
            </p:cNvSpPr>
            <p:nvPr/>
          </p:nvSpPr>
          <p:spPr bwMode="auto">
            <a:xfrm>
              <a:off x="2659063" y="7593013"/>
              <a:ext cx="31750" cy="95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66" name="Freeform 440"/>
            <p:cNvSpPr>
              <a:spLocks noEditPoints="1"/>
            </p:cNvSpPr>
            <p:nvPr/>
          </p:nvSpPr>
          <p:spPr bwMode="auto">
            <a:xfrm>
              <a:off x="2738438" y="7597775"/>
              <a:ext cx="77788" cy="107950"/>
            </a:xfrm>
            <a:custGeom>
              <a:avLst/>
              <a:gdLst/>
              <a:ahLst/>
              <a:cxnLst>
                <a:cxn ang="0">
                  <a:pos x="19" y="24"/>
                </a:cxn>
                <a:cxn ang="0">
                  <a:pos x="17" y="26"/>
                </a:cxn>
                <a:cxn ang="0">
                  <a:pos x="14" y="34"/>
                </a:cxn>
                <a:cxn ang="0">
                  <a:pos x="14" y="50"/>
                </a:cxn>
                <a:cxn ang="0">
                  <a:pos x="16" y="58"/>
                </a:cxn>
                <a:cxn ang="0">
                  <a:pos x="19" y="62"/>
                </a:cxn>
                <a:cxn ang="0">
                  <a:pos x="24" y="63"/>
                </a:cxn>
                <a:cxn ang="0">
                  <a:pos x="28" y="60"/>
                </a:cxn>
                <a:cxn ang="0">
                  <a:pos x="31" y="57"/>
                </a:cxn>
                <a:cxn ang="0">
                  <a:pos x="28" y="28"/>
                </a:cxn>
                <a:cxn ang="0">
                  <a:pos x="21" y="24"/>
                </a:cxn>
                <a:cxn ang="0">
                  <a:pos x="24" y="0"/>
                </a:cxn>
                <a:cxn ang="0">
                  <a:pos x="45" y="60"/>
                </a:cxn>
                <a:cxn ang="0">
                  <a:pos x="45" y="62"/>
                </a:cxn>
                <a:cxn ang="0">
                  <a:pos x="47" y="63"/>
                </a:cxn>
                <a:cxn ang="0">
                  <a:pos x="49" y="65"/>
                </a:cxn>
                <a:cxn ang="0">
                  <a:pos x="31" y="60"/>
                </a:cxn>
                <a:cxn ang="0">
                  <a:pos x="27" y="65"/>
                </a:cxn>
                <a:cxn ang="0">
                  <a:pos x="22" y="68"/>
                </a:cxn>
                <a:cxn ang="0">
                  <a:pos x="18" y="68"/>
                </a:cxn>
                <a:cxn ang="0">
                  <a:pos x="8" y="65"/>
                </a:cxn>
                <a:cxn ang="0">
                  <a:pos x="2" y="56"/>
                </a:cxn>
                <a:cxn ang="0">
                  <a:pos x="0" y="45"/>
                </a:cxn>
                <a:cxn ang="0">
                  <a:pos x="2" y="32"/>
                </a:cxn>
                <a:cxn ang="0">
                  <a:pos x="6" y="27"/>
                </a:cxn>
                <a:cxn ang="0">
                  <a:pos x="10" y="24"/>
                </a:cxn>
                <a:cxn ang="0">
                  <a:pos x="19" y="20"/>
                </a:cxn>
                <a:cxn ang="0">
                  <a:pos x="23" y="21"/>
                </a:cxn>
                <a:cxn ang="0">
                  <a:pos x="31" y="27"/>
                </a:cxn>
                <a:cxn ang="0">
                  <a:pos x="30" y="3"/>
                </a:cxn>
                <a:cxn ang="0">
                  <a:pos x="28" y="2"/>
                </a:cxn>
                <a:cxn ang="0">
                  <a:pos x="24" y="0"/>
                </a:cxn>
              </a:cxnLst>
              <a:rect l="0" t="0" r="r" b="b"/>
              <a:pathLst>
                <a:path w="49" h="68">
                  <a:moveTo>
                    <a:pt x="20" y="24"/>
                  </a:moveTo>
                  <a:lnTo>
                    <a:pt x="19" y="24"/>
                  </a:lnTo>
                  <a:lnTo>
                    <a:pt x="18" y="25"/>
                  </a:lnTo>
                  <a:lnTo>
                    <a:pt x="17" y="26"/>
                  </a:lnTo>
                  <a:lnTo>
                    <a:pt x="15" y="30"/>
                  </a:lnTo>
                  <a:lnTo>
                    <a:pt x="14" y="34"/>
                  </a:lnTo>
                  <a:lnTo>
                    <a:pt x="14" y="37"/>
                  </a:lnTo>
                  <a:lnTo>
                    <a:pt x="14" y="50"/>
                  </a:lnTo>
                  <a:lnTo>
                    <a:pt x="15" y="55"/>
                  </a:lnTo>
                  <a:lnTo>
                    <a:pt x="16" y="58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0" y="63"/>
                  </a:lnTo>
                  <a:lnTo>
                    <a:pt x="24" y="63"/>
                  </a:lnTo>
                  <a:lnTo>
                    <a:pt x="26" y="62"/>
                  </a:lnTo>
                  <a:lnTo>
                    <a:pt x="28" y="60"/>
                  </a:lnTo>
                  <a:lnTo>
                    <a:pt x="29" y="59"/>
                  </a:lnTo>
                  <a:lnTo>
                    <a:pt x="31" y="57"/>
                  </a:lnTo>
                  <a:lnTo>
                    <a:pt x="31" y="33"/>
                  </a:lnTo>
                  <a:lnTo>
                    <a:pt x="28" y="28"/>
                  </a:lnTo>
                  <a:lnTo>
                    <a:pt x="25" y="25"/>
                  </a:lnTo>
                  <a:lnTo>
                    <a:pt x="21" y="24"/>
                  </a:lnTo>
                  <a:lnTo>
                    <a:pt x="20" y="24"/>
                  </a:lnTo>
                  <a:close/>
                  <a:moveTo>
                    <a:pt x="24" y="0"/>
                  </a:moveTo>
                  <a:lnTo>
                    <a:pt x="45" y="0"/>
                  </a:lnTo>
                  <a:lnTo>
                    <a:pt x="45" y="60"/>
                  </a:lnTo>
                  <a:lnTo>
                    <a:pt x="45" y="61"/>
                  </a:lnTo>
                  <a:lnTo>
                    <a:pt x="45" y="62"/>
                  </a:lnTo>
                  <a:lnTo>
                    <a:pt x="46" y="62"/>
                  </a:lnTo>
                  <a:lnTo>
                    <a:pt x="47" y="63"/>
                  </a:lnTo>
                  <a:lnTo>
                    <a:pt x="49" y="63"/>
                  </a:lnTo>
                  <a:lnTo>
                    <a:pt x="49" y="65"/>
                  </a:lnTo>
                  <a:lnTo>
                    <a:pt x="31" y="68"/>
                  </a:lnTo>
                  <a:lnTo>
                    <a:pt x="31" y="60"/>
                  </a:lnTo>
                  <a:lnTo>
                    <a:pt x="29" y="63"/>
                  </a:lnTo>
                  <a:lnTo>
                    <a:pt x="27" y="65"/>
                  </a:lnTo>
                  <a:lnTo>
                    <a:pt x="24" y="67"/>
                  </a:lnTo>
                  <a:lnTo>
                    <a:pt x="22" y="68"/>
                  </a:lnTo>
                  <a:lnTo>
                    <a:pt x="20" y="68"/>
                  </a:lnTo>
                  <a:lnTo>
                    <a:pt x="18" y="68"/>
                  </a:lnTo>
                  <a:lnTo>
                    <a:pt x="13" y="68"/>
                  </a:lnTo>
                  <a:lnTo>
                    <a:pt x="8" y="65"/>
                  </a:lnTo>
                  <a:lnTo>
                    <a:pt x="5" y="60"/>
                  </a:lnTo>
                  <a:lnTo>
                    <a:pt x="2" y="56"/>
                  </a:lnTo>
                  <a:lnTo>
                    <a:pt x="1" y="51"/>
                  </a:lnTo>
                  <a:lnTo>
                    <a:pt x="0" y="45"/>
                  </a:lnTo>
                  <a:lnTo>
                    <a:pt x="1" y="38"/>
                  </a:lnTo>
                  <a:lnTo>
                    <a:pt x="2" y="32"/>
                  </a:lnTo>
                  <a:lnTo>
                    <a:pt x="4" y="29"/>
                  </a:lnTo>
                  <a:lnTo>
                    <a:pt x="6" y="27"/>
                  </a:lnTo>
                  <a:lnTo>
                    <a:pt x="7" y="25"/>
                  </a:lnTo>
                  <a:lnTo>
                    <a:pt x="10" y="24"/>
                  </a:lnTo>
                  <a:lnTo>
                    <a:pt x="14" y="21"/>
                  </a:lnTo>
                  <a:lnTo>
                    <a:pt x="19" y="20"/>
                  </a:lnTo>
                  <a:lnTo>
                    <a:pt x="22" y="20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31" y="27"/>
                  </a:lnTo>
                  <a:lnTo>
                    <a:pt x="31" y="4"/>
                  </a:lnTo>
                  <a:lnTo>
                    <a:pt x="30" y="3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4" y="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67" name="Freeform 441"/>
            <p:cNvSpPr>
              <a:spLocks noEditPoints="1"/>
            </p:cNvSpPr>
            <p:nvPr/>
          </p:nvSpPr>
          <p:spPr bwMode="auto">
            <a:xfrm>
              <a:off x="2827338" y="7629525"/>
              <a:ext cx="63500" cy="76200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19" y="4"/>
                </a:cxn>
                <a:cxn ang="0">
                  <a:pos x="17" y="6"/>
                </a:cxn>
                <a:cxn ang="0">
                  <a:pos x="14" y="11"/>
                </a:cxn>
                <a:cxn ang="0">
                  <a:pos x="14" y="17"/>
                </a:cxn>
                <a:cxn ang="0">
                  <a:pos x="14" y="20"/>
                </a:cxn>
                <a:cxn ang="0">
                  <a:pos x="27" y="20"/>
                </a:cxn>
                <a:cxn ang="0">
                  <a:pos x="27" y="13"/>
                </a:cxn>
                <a:cxn ang="0">
                  <a:pos x="26" y="9"/>
                </a:cxn>
                <a:cxn ang="0">
                  <a:pos x="26" y="8"/>
                </a:cxn>
                <a:cxn ang="0">
                  <a:pos x="25" y="5"/>
                </a:cxn>
                <a:cxn ang="0">
                  <a:pos x="22" y="4"/>
                </a:cxn>
                <a:cxn ang="0">
                  <a:pos x="20" y="4"/>
                </a:cxn>
                <a:cxn ang="0">
                  <a:pos x="22" y="0"/>
                </a:cxn>
                <a:cxn ang="0">
                  <a:pos x="29" y="2"/>
                </a:cxn>
                <a:cxn ang="0">
                  <a:pos x="35" y="6"/>
                </a:cxn>
                <a:cxn ang="0">
                  <a:pos x="38" y="10"/>
                </a:cxn>
                <a:cxn ang="0">
                  <a:pos x="40" y="16"/>
                </a:cxn>
                <a:cxn ang="0">
                  <a:pos x="40" y="23"/>
                </a:cxn>
                <a:cxn ang="0">
                  <a:pos x="14" y="23"/>
                </a:cxn>
                <a:cxn ang="0">
                  <a:pos x="14" y="28"/>
                </a:cxn>
                <a:cxn ang="0">
                  <a:pos x="17" y="32"/>
                </a:cxn>
                <a:cxn ang="0">
                  <a:pos x="19" y="35"/>
                </a:cxn>
                <a:cxn ang="0">
                  <a:pos x="20" y="37"/>
                </a:cxn>
                <a:cxn ang="0">
                  <a:pos x="22" y="38"/>
                </a:cxn>
                <a:cxn ang="0">
                  <a:pos x="24" y="39"/>
                </a:cxn>
                <a:cxn ang="0">
                  <a:pos x="26" y="39"/>
                </a:cxn>
                <a:cxn ang="0">
                  <a:pos x="27" y="40"/>
                </a:cxn>
                <a:cxn ang="0">
                  <a:pos x="30" y="39"/>
                </a:cxn>
                <a:cxn ang="0">
                  <a:pos x="31" y="39"/>
                </a:cxn>
                <a:cxn ang="0">
                  <a:pos x="33" y="38"/>
                </a:cxn>
                <a:cxn ang="0">
                  <a:pos x="34" y="37"/>
                </a:cxn>
                <a:cxn ang="0">
                  <a:pos x="37" y="34"/>
                </a:cxn>
                <a:cxn ang="0">
                  <a:pos x="38" y="32"/>
                </a:cxn>
                <a:cxn ang="0">
                  <a:pos x="40" y="33"/>
                </a:cxn>
                <a:cxn ang="0">
                  <a:pos x="36" y="40"/>
                </a:cxn>
                <a:cxn ang="0">
                  <a:pos x="32" y="45"/>
                </a:cxn>
                <a:cxn ang="0">
                  <a:pos x="26" y="47"/>
                </a:cxn>
                <a:cxn ang="0">
                  <a:pos x="20" y="48"/>
                </a:cxn>
                <a:cxn ang="0">
                  <a:pos x="14" y="48"/>
                </a:cxn>
                <a:cxn ang="0">
                  <a:pos x="9" y="45"/>
                </a:cxn>
                <a:cxn ang="0">
                  <a:pos x="4" y="40"/>
                </a:cxn>
                <a:cxn ang="0">
                  <a:pos x="2" y="36"/>
                </a:cxn>
                <a:cxn ang="0">
                  <a:pos x="1" y="31"/>
                </a:cxn>
                <a:cxn ang="0">
                  <a:pos x="0" y="25"/>
                </a:cxn>
                <a:cxn ang="0">
                  <a:pos x="1" y="18"/>
                </a:cxn>
                <a:cxn ang="0">
                  <a:pos x="3" y="12"/>
                </a:cxn>
                <a:cxn ang="0">
                  <a:pos x="7" y="7"/>
                </a:cxn>
                <a:cxn ang="0">
                  <a:pos x="11" y="3"/>
                </a:cxn>
                <a:cxn ang="0">
                  <a:pos x="17" y="1"/>
                </a:cxn>
                <a:cxn ang="0">
                  <a:pos x="22" y="0"/>
                </a:cxn>
              </a:cxnLst>
              <a:rect l="0" t="0" r="r" b="b"/>
              <a:pathLst>
                <a:path w="40" h="48">
                  <a:moveTo>
                    <a:pt x="20" y="4"/>
                  </a:moveTo>
                  <a:lnTo>
                    <a:pt x="19" y="4"/>
                  </a:lnTo>
                  <a:lnTo>
                    <a:pt x="17" y="6"/>
                  </a:lnTo>
                  <a:lnTo>
                    <a:pt x="14" y="11"/>
                  </a:lnTo>
                  <a:lnTo>
                    <a:pt x="14" y="17"/>
                  </a:lnTo>
                  <a:lnTo>
                    <a:pt x="14" y="20"/>
                  </a:lnTo>
                  <a:lnTo>
                    <a:pt x="27" y="20"/>
                  </a:lnTo>
                  <a:lnTo>
                    <a:pt x="27" y="13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5" y="5"/>
                  </a:lnTo>
                  <a:lnTo>
                    <a:pt x="22" y="4"/>
                  </a:lnTo>
                  <a:lnTo>
                    <a:pt x="20" y="4"/>
                  </a:lnTo>
                  <a:close/>
                  <a:moveTo>
                    <a:pt x="22" y="0"/>
                  </a:moveTo>
                  <a:lnTo>
                    <a:pt x="29" y="2"/>
                  </a:lnTo>
                  <a:lnTo>
                    <a:pt x="35" y="6"/>
                  </a:lnTo>
                  <a:lnTo>
                    <a:pt x="38" y="10"/>
                  </a:lnTo>
                  <a:lnTo>
                    <a:pt x="40" y="16"/>
                  </a:lnTo>
                  <a:lnTo>
                    <a:pt x="40" y="23"/>
                  </a:lnTo>
                  <a:lnTo>
                    <a:pt x="14" y="23"/>
                  </a:lnTo>
                  <a:lnTo>
                    <a:pt x="14" y="28"/>
                  </a:lnTo>
                  <a:lnTo>
                    <a:pt x="17" y="32"/>
                  </a:lnTo>
                  <a:lnTo>
                    <a:pt x="19" y="35"/>
                  </a:lnTo>
                  <a:lnTo>
                    <a:pt x="20" y="37"/>
                  </a:lnTo>
                  <a:lnTo>
                    <a:pt x="22" y="38"/>
                  </a:lnTo>
                  <a:lnTo>
                    <a:pt x="24" y="39"/>
                  </a:lnTo>
                  <a:lnTo>
                    <a:pt x="26" y="39"/>
                  </a:lnTo>
                  <a:lnTo>
                    <a:pt x="27" y="40"/>
                  </a:lnTo>
                  <a:lnTo>
                    <a:pt x="30" y="39"/>
                  </a:lnTo>
                  <a:lnTo>
                    <a:pt x="31" y="39"/>
                  </a:lnTo>
                  <a:lnTo>
                    <a:pt x="33" y="38"/>
                  </a:lnTo>
                  <a:lnTo>
                    <a:pt x="34" y="37"/>
                  </a:lnTo>
                  <a:lnTo>
                    <a:pt x="37" y="34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36" y="40"/>
                  </a:lnTo>
                  <a:lnTo>
                    <a:pt x="32" y="45"/>
                  </a:lnTo>
                  <a:lnTo>
                    <a:pt x="26" y="47"/>
                  </a:lnTo>
                  <a:lnTo>
                    <a:pt x="20" y="48"/>
                  </a:lnTo>
                  <a:lnTo>
                    <a:pt x="14" y="48"/>
                  </a:lnTo>
                  <a:lnTo>
                    <a:pt x="9" y="45"/>
                  </a:lnTo>
                  <a:lnTo>
                    <a:pt x="4" y="40"/>
                  </a:lnTo>
                  <a:lnTo>
                    <a:pt x="2" y="36"/>
                  </a:lnTo>
                  <a:lnTo>
                    <a:pt x="1" y="31"/>
                  </a:lnTo>
                  <a:lnTo>
                    <a:pt x="0" y="25"/>
                  </a:lnTo>
                  <a:lnTo>
                    <a:pt x="1" y="18"/>
                  </a:lnTo>
                  <a:lnTo>
                    <a:pt x="3" y="12"/>
                  </a:lnTo>
                  <a:lnTo>
                    <a:pt x="7" y="7"/>
                  </a:lnTo>
                  <a:lnTo>
                    <a:pt x="11" y="3"/>
                  </a:lnTo>
                  <a:lnTo>
                    <a:pt x="17" y="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68" name="Freeform 442"/>
            <p:cNvSpPr>
              <a:spLocks/>
            </p:cNvSpPr>
            <p:nvPr/>
          </p:nvSpPr>
          <p:spPr bwMode="auto">
            <a:xfrm>
              <a:off x="2901950" y="7631113"/>
              <a:ext cx="74613" cy="746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7" y="38"/>
                </a:cxn>
                <a:cxn ang="0">
                  <a:pos x="19" y="39"/>
                </a:cxn>
                <a:cxn ang="0">
                  <a:pos x="19" y="39"/>
                </a:cxn>
                <a:cxn ang="0">
                  <a:pos x="19" y="40"/>
                </a:cxn>
                <a:cxn ang="0">
                  <a:pos x="20" y="41"/>
                </a:cxn>
                <a:cxn ang="0">
                  <a:pos x="24" y="41"/>
                </a:cxn>
                <a:cxn ang="0">
                  <a:pos x="27" y="37"/>
                </a:cxn>
                <a:cxn ang="0">
                  <a:pos x="28" y="36"/>
                </a:cxn>
                <a:cxn ang="0">
                  <a:pos x="29" y="34"/>
                </a:cxn>
                <a:cxn ang="0">
                  <a:pos x="29" y="8"/>
                </a:cxn>
                <a:cxn ang="0">
                  <a:pos x="29" y="6"/>
                </a:cxn>
                <a:cxn ang="0">
                  <a:pos x="29" y="5"/>
                </a:cxn>
                <a:cxn ang="0">
                  <a:pos x="28" y="4"/>
                </a:cxn>
                <a:cxn ang="0">
                  <a:pos x="27" y="3"/>
                </a:cxn>
                <a:cxn ang="0">
                  <a:pos x="26" y="3"/>
                </a:cxn>
                <a:cxn ang="0">
                  <a:pos x="25" y="3"/>
                </a:cxn>
                <a:cxn ang="0">
                  <a:pos x="25" y="0"/>
                </a:cxn>
                <a:cxn ang="0">
                  <a:pos x="43" y="0"/>
                </a:cxn>
                <a:cxn ang="0">
                  <a:pos x="43" y="41"/>
                </a:cxn>
                <a:cxn ang="0">
                  <a:pos x="44" y="42"/>
                </a:cxn>
                <a:cxn ang="0">
                  <a:pos x="44" y="42"/>
                </a:cxn>
                <a:cxn ang="0">
                  <a:pos x="44" y="43"/>
                </a:cxn>
                <a:cxn ang="0">
                  <a:pos x="45" y="43"/>
                </a:cxn>
                <a:cxn ang="0">
                  <a:pos x="46" y="44"/>
                </a:cxn>
                <a:cxn ang="0">
                  <a:pos x="47" y="44"/>
                </a:cxn>
                <a:cxn ang="0">
                  <a:pos x="47" y="46"/>
                </a:cxn>
                <a:cxn ang="0">
                  <a:pos x="29" y="46"/>
                </a:cxn>
                <a:cxn ang="0">
                  <a:pos x="29" y="39"/>
                </a:cxn>
                <a:cxn ang="0">
                  <a:pos x="28" y="42"/>
                </a:cxn>
                <a:cxn ang="0">
                  <a:pos x="26" y="43"/>
                </a:cxn>
                <a:cxn ang="0">
                  <a:pos x="24" y="44"/>
                </a:cxn>
                <a:cxn ang="0">
                  <a:pos x="23" y="45"/>
                </a:cxn>
                <a:cxn ang="0">
                  <a:pos x="21" y="46"/>
                </a:cxn>
                <a:cxn ang="0">
                  <a:pos x="18" y="47"/>
                </a:cxn>
                <a:cxn ang="0">
                  <a:pos x="14" y="47"/>
                </a:cxn>
                <a:cxn ang="0">
                  <a:pos x="11" y="46"/>
                </a:cxn>
                <a:cxn ang="0">
                  <a:pos x="9" y="45"/>
                </a:cxn>
                <a:cxn ang="0">
                  <a:pos x="6" y="42"/>
                </a:cxn>
                <a:cxn ang="0">
                  <a:pos x="6" y="41"/>
                </a:cxn>
                <a:cxn ang="0">
                  <a:pos x="5" y="39"/>
                </a:cxn>
                <a:cxn ang="0">
                  <a:pos x="4" y="37"/>
                </a:cxn>
                <a:cxn ang="0">
                  <a:pos x="4" y="33"/>
                </a:cxn>
                <a:cxn ang="0">
                  <a:pos x="4" y="6"/>
                </a:cxn>
                <a:cxn ang="0">
                  <a:pos x="2" y="5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47" h="47">
                  <a:moveTo>
                    <a:pt x="0" y="0"/>
                  </a:moveTo>
                  <a:lnTo>
                    <a:pt x="17" y="0"/>
                  </a:lnTo>
                  <a:lnTo>
                    <a:pt x="17" y="38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19" y="40"/>
                  </a:lnTo>
                  <a:lnTo>
                    <a:pt x="20" y="41"/>
                  </a:lnTo>
                  <a:lnTo>
                    <a:pt x="24" y="41"/>
                  </a:lnTo>
                  <a:lnTo>
                    <a:pt x="27" y="37"/>
                  </a:lnTo>
                  <a:lnTo>
                    <a:pt x="28" y="36"/>
                  </a:lnTo>
                  <a:lnTo>
                    <a:pt x="29" y="34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29" y="5"/>
                  </a:lnTo>
                  <a:lnTo>
                    <a:pt x="28" y="4"/>
                  </a:lnTo>
                  <a:lnTo>
                    <a:pt x="27" y="3"/>
                  </a:lnTo>
                  <a:lnTo>
                    <a:pt x="26" y="3"/>
                  </a:lnTo>
                  <a:lnTo>
                    <a:pt x="25" y="3"/>
                  </a:lnTo>
                  <a:lnTo>
                    <a:pt x="25" y="0"/>
                  </a:lnTo>
                  <a:lnTo>
                    <a:pt x="43" y="0"/>
                  </a:lnTo>
                  <a:lnTo>
                    <a:pt x="43" y="41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3"/>
                  </a:lnTo>
                  <a:lnTo>
                    <a:pt x="45" y="43"/>
                  </a:lnTo>
                  <a:lnTo>
                    <a:pt x="46" y="44"/>
                  </a:lnTo>
                  <a:lnTo>
                    <a:pt x="47" y="44"/>
                  </a:lnTo>
                  <a:lnTo>
                    <a:pt x="47" y="46"/>
                  </a:lnTo>
                  <a:lnTo>
                    <a:pt x="29" y="46"/>
                  </a:lnTo>
                  <a:lnTo>
                    <a:pt x="29" y="39"/>
                  </a:lnTo>
                  <a:lnTo>
                    <a:pt x="28" y="42"/>
                  </a:lnTo>
                  <a:lnTo>
                    <a:pt x="26" y="43"/>
                  </a:lnTo>
                  <a:lnTo>
                    <a:pt x="24" y="44"/>
                  </a:lnTo>
                  <a:lnTo>
                    <a:pt x="23" y="45"/>
                  </a:lnTo>
                  <a:lnTo>
                    <a:pt x="21" y="46"/>
                  </a:lnTo>
                  <a:lnTo>
                    <a:pt x="18" y="47"/>
                  </a:lnTo>
                  <a:lnTo>
                    <a:pt x="14" y="47"/>
                  </a:lnTo>
                  <a:lnTo>
                    <a:pt x="11" y="46"/>
                  </a:lnTo>
                  <a:lnTo>
                    <a:pt x="9" y="45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5" y="39"/>
                  </a:lnTo>
                  <a:lnTo>
                    <a:pt x="4" y="37"/>
                  </a:lnTo>
                  <a:lnTo>
                    <a:pt x="4" y="33"/>
                  </a:lnTo>
                  <a:lnTo>
                    <a:pt x="4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69" name="Freeform 443"/>
            <p:cNvSpPr>
              <a:spLocks/>
            </p:cNvSpPr>
            <p:nvPr/>
          </p:nvSpPr>
          <p:spPr bwMode="auto">
            <a:xfrm>
              <a:off x="2986088" y="7604125"/>
              <a:ext cx="49213" cy="101600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20" y="0"/>
                </a:cxn>
                <a:cxn ang="0">
                  <a:pos x="20" y="17"/>
                </a:cxn>
                <a:cxn ang="0">
                  <a:pos x="31" y="17"/>
                </a:cxn>
                <a:cxn ang="0">
                  <a:pos x="31" y="23"/>
                </a:cxn>
                <a:cxn ang="0">
                  <a:pos x="20" y="23"/>
                </a:cxn>
                <a:cxn ang="0">
                  <a:pos x="20" y="56"/>
                </a:cxn>
                <a:cxn ang="0">
                  <a:pos x="21" y="56"/>
                </a:cxn>
                <a:cxn ang="0">
                  <a:pos x="21" y="56"/>
                </a:cxn>
                <a:cxn ang="0">
                  <a:pos x="21" y="56"/>
                </a:cxn>
                <a:cxn ang="0">
                  <a:pos x="22" y="58"/>
                </a:cxn>
                <a:cxn ang="0">
                  <a:pos x="24" y="58"/>
                </a:cxn>
                <a:cxn ang="0">
                  <a:pos x="27" y="56"/>
                </a:cxn>
                <a:cxn ang="0">
                  <a:pos x="28" y="55"/>
                </a:cxn>
                <a:cxn ang="0">
                  <a:pos x="29" y="54"/>
                </a:cxn>
                <a:cxn ang="0">
                  <a:pos x="30" y="55"/>
                </a:cxn>
                <a:cxn ang="0">
                  <a:pos x="27" y="60"/>
                </a:cxn>
                <a:cxn ang="0">
                  <a:pos x="23" y="63"/>
                </a:cxn>
                <a:cxn ang="0">
                  <a:pos x="17" y="64"/>
                </a:cxn>
                <a:cxn ang="0">
                  <a:pos x="16" y="64"/>
                </a:cxn>
                <a:cxn ang="0">
                  <a:pos x="12" y="63"/>
                </a:cxn>
                <a:cxn ang="0">
                  <a:pos x="11" y="62"/>
                </a:cxn>
                <a:cxn ang="0">
                  <a:pos x="10" y="60"/>
                </a:cxn>
                <a:cxn ang="0">
                  <a:pos x="7" y="58"/>
                </a:cxn>
                <a:cxn ang="0">
                  <a:pos x="6" y="56"/>
                </a:cxn>
                <a:cxn ang="0">
                  <a:pos x="6" y="23"/>
                </a:cxn>
                <a:cxn ang="0">
                  <a:pos x="0" y="23"/>
                </a:cxn>
                <a:cxn ang="0">
                  <a:pos x="0" y="21"/>
                </a:cxn>
                <a:cxn ang="0">
                  <a:pos x="6" y="16"/>
                </a:cxn>
                <a:cxn ang="0">
                  <a:pos x="11" y="11"/>
                </a:cxn>
                <a:cxn ang="0">
                  <a:pos x="15" y="6"/>
                </a:cxn>
                <a:cxn ang="0">
                  <a:pos x="18" y="0"/>
                </a:cxn>
              </a:cxnLst>
              <a:rect l="0" t="0" r="r" b="b"/>
              <a:pathLst>
                <a:path w="31" h="64">
                  <a:moveTo>
                    <a:pt x="18" y="0"/>
                  </a:moveTo>
                  <a:lnTo>
                    <a:pt x="20" y="0"/>
                  </a:lnTo>
                  <a:lnTo>
                    <a:pt x="20" y="17"/>
                  </a:lnTo>
                  <a:lnTo>
                    <a:pt x="31" y="17"/>
                  </a:lnTo>
                  <a:lnTo>
                    <a:pt x="31" y="23"/>
                  </a:lnTo>
                  <a:lnTo>
                    <a:pt x="20" y="23"/>
                  </a:lnTo>
                  <a:lnTo>
                    <a:pt x="20" y="56"/>
                  </a:lnTo>
                  <a:lnTo>
                    <a:pt x="21" y="56"/>
                  </a:lnTo>
                  <a:lnTo>
                    <a:pt x="21" y="56"/>
                  </a:lnTo>
                  <a:lnTo>
                    <a:pt x="21" y="56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27" y="56"/>
                  </a:lnTo>
                  <a:lnTo>
                    <a:pt x="28" y="55"/>
                  </a:lnTo>
                  <a:lnTo>
                    <a:pt x="29" y="54"/>
                  </a:lnTo>
                  <a:lnTo>
                    <a:pt x="30" y="55"/>
                  </a:lnTo>
                  <a:lnTo>
                    <a:pt x="27" y="60"/>
                  </a:lnTo>
                  <a:lnTo>
                    <a:pt x="23" y="63"/>
                  </a:lnTo>
                  <a:lnTo>
                    <a:pt x="17" y="64"/>
                  </a:lnTo>
                  <a:lnTo>
                    <a:pt x="16" y="64"/>
                  </a:lnTo>
                  <a:lnTo>
                    <a:pt x="12" y="63"/>
                  </a:lnTo>
                  <a:lnTo>
                    <a:pt x="11" y="62"/>
                  </a:lnTo>
                  <a:lnTo>
                    <a:pt x="10" y="60"/>
                  </a:lnTo>
                  <a:lnTo>
                    <a:pt x="7" y="58"/>
                  </a:lnTo>
                  <a:lnTo>
                    <a:pt x="6" y="56"/>
                  </a:lnTo>
                  <a:lnTo>
                    <a:pt x="6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6" y="16"/>
                  </a:lnTo>
                  <a:lnTo>
                    <a:pt x="11" y="11"/>
                  </a:lnTo>
                  <a:lnTo>
                    <a:pt x="15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70" name="Freeform 444"/>
            <p:cNvSpPr>
              <a:spLocks noEditPoints="1"/>
            </p:cNvSpPr>
            <p:nvPr/>
          </p:nvSpPr>
          <p:spPr bwMode="auto">
            <a:xfrm>
              <a:off x="3041650" y="7629525"/>
              <a:ext cx="63500" cy="76200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19" y="4"/>
                </a:cxn>
                <a:cxn ang="0">
                  <a:pos x="18" y="5"/>
                </a:cxn>
                <a:cxn ang="0">
                  <a:pos x="17" y="6"/>
                </a:cxn>
                <a:cxn ang="0">
                  <a:pos x="15" y="11"/>
                </a:cxn>
                <a:cxn ang="0">
                  <a:pos x="14" y="17"/>
                </a:cxn>
                <a:cxn ang="0">
                  <a:pos x="14" y="20"/>
                </a:cxn>
                <a:cxn ang="0">
                  <a:pos x="27" y="20"/>
                </a:cxn>
                <a:cxn ang="0">
                  <a:pos x="27" y="13"/>
                </a:cxn>
                <a:cxn ang="0">
                  <a:pos x="26" y="9"/>
                </a:cxn>
                <a:cxn ang="0">
                  <a:pos x="26" y="8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2" y="4"/>
                </a:cxn>
                <a:cxn ang="0">
                  <a:pos x="20" y="4"/>
                </a:cxn>
                <a:cxn ang="0">
                  <a:pos x="22" y="0"/>
                </a:cxn>
                <a:cxn ang="0">
                  <a:pos x="28" y="2"/>
                </a:cxn>
                <a:cxn ang="0">
                  <a:pos x="35" y="6"/>
                </a:cxn>
                <a:cxn ang="0">
                  <a:pos x="38" y="10"/>
                </a:cxn>
                <a:cxn ang="0">
                  <a:pos x="39" y="16"/>
                </a:cxn>
                <a:cxn ang="0">
                  <a:pos x="40" y="23"/>
                </a:cxn>
                <a:cxn ang="0">
                  <a:pos x="14" y="23"/>
                </a:cxn>
                <a:cxn ang="0">
                  <a:pos x="15" y="30"/>
                </a:cxn>
                <a:cxn ang="0">
                  <a:pos x="19" y="35"/>
                </a:cxn>
                <a:cxn ang="0">
                  <a:pos x="22" y="38"/>
                </a:cxn>
                <a:cxn ang="0">
                  <a:pos x="24" y="39"/>
                </a:cxn>
                <a:cxn ang="0">
                  <a:pos x="27" y="40"/>
                </a:cxn>
                <a:cxn ang="0">
                  <a:pos x="32" y="39"/>
                </a:cxn>
                <a:cxn ang="0">
                  <a:pos x="33" y="38"/>
                </a:cxn>
                <a:cxn ang="0">
                  <a:pos x="34" y="37"/>
                </a:cxn>
                <a:cxn ang="0">
                  <a:pos x="35" y="36"/>
                </a:cxn>
                <a:cxn ang="0">
                  <a:pos x="37" y="35"/>
                </a:cxn>
                <a:cxn ang="0">
                  <a:pos x="37" y="34"/>
                </a:cxn>
                <a:cxn ang="0">
                  <a:pos x="38" y="32"/>
                </a:cxn>
                <a:cxn ang="0">
                  <a:pos x="40" y="33"/>
                </a:cxn>
                <a:cxn ang="0">
                  <a:pos x="37" y="40"/>
                </a:cxn>
                <a:cxn ang="0">
                  <a:pos x="32" y="45"/>
                </a:cxn>
                <a:cxn ang="0">
                  <a:pos x="26" y="47"/>
                </a:cxn>
                <a:cxn ang="0">
                  <a:pos x="20" y="48"/>
                </a:cxn>
                <a:cxn ang="0">
                  <a:pos x="14" y="48"/>
                </a:cxn>
                <a:cxn ang="0">
                  <a:pos x="9" y="45"/>
                </a:cxn>
                <a:cxn ang="0">
                  <a:pos x="4" y="40"/>
                </a:cxn>
                <a:cxn ang="0">
                  <a:pos x="2" y="36"/>
                </a:cxn>
                <a:cxn ang="0">
                  <a:pos x="0" y="31"/>
                </a:cxn>
                <a:cxn ang="0">
                  <a:pos x="0" y="25"/>
                </a:cxn>
                <a:cxn ang="0">
                  <a:pos x="1" y="18"/>
                </a:cxn>
                <a:cxn ang="0">
                  <a:pos x="3" y="12"/>
                </a:cxn>
                <a:cxn ang="0">
                  <a:pos x="6" y="7"/>
                </a:cxn>
                <a:cxn ang="0">
                  <a:pos x="11" y="3"/>
                </a:cxn>
                <a:cxn ang="0">
                  <a:pos x="16" y="1"/>
                </a:cxn>
                <a:cxn ang="0">
                  <a:pos x="22" y="0"/>
                </a:cxn>
              </a:cxnLst>
              <a:rect l="0" t="0" r="r" b="b"/>
              <a:pathLst>
                <a:path w="40" h="48">
                  <a:moveTo>
                    <a:pt x="20" y="4"/>
                  </a:moveTo>
                  <a:lnTo>
                    <a:pt x="19" y="4"/>
                  </a:lnTo>
                  <a:lnTo>
                    <a:pt x="18" y="5"/>
                  </a:lnTo>
                  <a:lnTo>
                    <a:pt x="17" y="6"/>
                  </a:lnTo>
                  <a:lnTo>
                    <a:pt x="15" y="11"/>
                  </a:lnTo>
                  <a:lnTo>
                    <a:pt x="14" y="17"/>
                  </a:lnTo>
                  <a:lnTo>
                    <a:pt x="14" y="20"/>
                  </a:lnTo>
                  <a:lnTo>
                    <a:pt x="27" y="20"/>
                  </a:lnTo>
                  <a:lnTo>
                    <a:pt x="27" y="13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2" y="4"/>
                  </a:lnTo>
                  <a:lnTo>
                    <a:pt x="20" y="4"/>
                  </a:lnTo>
                  <a:close/>
                  <a:moveTo>
                    <a:pt x="22" y="0"/>
                  </a:moveTo>
                  <a:lnTo>
                    <a:pt x="28" y="2"/>
                  </a:lnTo>
                  <a:lnTo>
                    <a:pt x="35" y="6"/>
                  </a:lnTo>
                  <a:lnTo>
                    <a:pt x="38" y="10"/>
                  </a:lnTo>
                  <a:lnTo>
                    <a:pt x="39" y="16"/>
                  </a:lnTo>
                  <a:lnTo>
                    <a:pt x="40" y="23"/>
                  </a:lnTo>
                  <a:lnTo>
                    <a:pt x="14" y="23"/>
                  </a:lnTo>
                  <a:lnTo>
                    <a:pt x="15" y="30"/>
                  </a:lnTo>
                  <a:lnTo>
                    <a:pt x="19" y="35"/>
                  </a:lnTo>
                  <a:lnTo>
                    <a:pt x="22" y="38"/>
                  </a:lnTo>
                  <a:lnTo>
                    <a:pt x="24" y="39"/>
                  </a:lnTo>
                  <a:lnTo>
                    <a:pt x="27" y="40"/>
                  </a:lnTo>
                  <a:lnTo>
                    <a:pt x="32" y="39"/>
                  </a:lnTo>
                  <a:lnTo>
                    <a:pt x="33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7" y="35"/>
                  </a:lnTo>
                  <a:lnTo>
                    <a:pt x="37" y="34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37" y="40"/>
                  </a:lnTo>
                  <a:lnTo>
                    <a:pt x="32" y="45"/>
                  </a:lnTo>
                  <a:lnTo>
                    <a:pt x="26" y="47"/>
                  </a:lnTo>
                  <a:lnTo>
                    <a:pt x="20" y="48"/>
                  </a:lnTo>
                  <a:lnTo>
                    <a:pt x="14" y="48"/>
                  </a:lnTo>
                  <a:lnTo>
                    <a:pt x="9" y="45"/>
                  </a:lnTo>
                  <a:lnTo>
                    <a:pt x="4" y="40"/>
                  </a:lnTo>
                  <a:lnTo>
                    <a:pt x="2" y="36"/>
                  </a:lnTo>
                  <a:lnTo>
                    <a:pt x="0" y="31"/>
                  </a:lnTo>
                  <a:lnTo>
                    <a:pt x="0" y="25"/>
                  </a:lnTo>
                  <a:lnTo>
                    <a:pt x="1" y="18"/>
                  </a:lnTo>
                  <a:lnTo>
                    <a:pt x="3" y="12"/>
                  </a:lnTo>
                  <a:lnTo>
                    <a:pt x="6" y="7"/>
                  </a:lnTo>
                  <a:lnTo>
                    <a:pt x="11" y="3"/>
                  </a:lnTo>
                  <a:lnTo>
                    <a:pt x="16" y="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71" name="Freeform 445"/>
            <p:cNvSpPr>
              <a:spLocks/>
            </p:cNvSpPr>
            <p:nvPr/>
          </p:nvSpPr>
          <p:spPr bwMode="auto">
            <a:xfrm>
              <a:off x="3117850" y="7629525"/>
              <a:ext cx="60325" cy="74612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4" y="1"/>
                </a:cxn>
                <a:cxn ang="0">
                  <a:pos x="35" y="1"/>
                </a:cxn>
                <a:cxn ang="0">
                  <a:pos x="38" y="4"/>
                </a:cxn>
                <a:cxn ang="0">
                  <a:pos x="38" y="5"/>
                </a:cxn>
                <a:cxn ang="0">
                  <a:pos x="38" y="9"/>
                </a:cxn>
                <a:cxn ang="0">
                  <a:pos x="37" y="11"/>
                </a:cxn>
                <a:cxn ang="0">
                  <a:pos x="36" y="12"/>
                </a:cxn>
                <a:cxn ang="0">
                  <a:pos x="36" y="13"/>
                </a:cxn>
                <a:cxn ang="0">
                  <a:pos x="34" y="14"/>
                </a:cxn>
                <a:cxn ang="0">
                  <a:pos x="31" y="14"/>
                </a:cxn>
                <a:cxn ang="0">
                  <a:pos x="29" y="13"/>
                </a:cxn>
                <a:cxn ang="0">
                  <a:pos x="28" y="12"/>
                </a:cxn>
                <a:cxn ang="0">
                  <a:pos x="27" y="11"/>
                </a:cxn>
                <a:cxn ang="0">
                  <a:pos x="26" y="11"/>
                </a:cxn>
                <a:cxn ang="0">
                  <a:pos x="26" y="10"/>
                </a:cxn>
                <a:cxn ang="0">
                  <a:pos x="23" y="10"/>
                </a:cxn>
                <a:cxn ang="0">
                  <a:pos x="21" y="12"/>
                </a:cxn>
                <a:cxn ang="0">
                  <a:pos x="20" y="14"/>
                </a:cxn>
                <a:cxn ang="0">
                  <a:pos x="20" y="15"/>
                </a:cxn>
                <a:cxn ang="0">
                  <a:pos x="18" y="20"/>
                </a:cxn>
                <a:cxn ang="0">
                  <a:pos x="18" y="26"/>
                </a:cxn>
                <a:cxn ang="0">
                  <a:pos x="18" y="43"/>
                </a:cxn>
                <a:cxn ang="0">
                  <a:pos x="18" y="43"/>
                </a:cxn>
                <a:cxn ang="0">
                  <a:pos x="18" y="44"/>
                </a:cxn>
                <a:cxn ang="0">
                  <a:pos x="19" y="44"/>
                </a:cxn>
                <a:cxn ang="0">
                  <a:pos x="20" y="45"/>
                </a:cxn>
                <a:cxn ang="0">
                  <a:pos x="21" y="45"/>
                </a:cxn>
                <a:cxn ang="0">
                  <a:pos x="21" y="47"/>
                </a:cxn>
                <a:cxn ang="0">
                  <a:pos x="0" y="47"/>
                </a:cxn>
                <a:cxn ang="0">
                  <a:pos x="0" y="45"/>
                </a:cxn>
                <a:cxn ang="0">
                  <a:pos x="1" y="45"/>
                </a:cxn>
                <a:cxn ang="0">
                  <a:pos x="2" y="44"/>
                </a:cxn>
                <a:cxn ang="0">
                  <a:pos x="2" y="44"/>
                </a:cxn>
                <a:cxn ang="0">
                  <a:pos x="3" y="44"/>
                </a:cxn>
                <a:cxn ang="0">
                  <a:pos x="3" y="43"/>
                </a:cxn>
                <a:cxn ang="0">
                  <a:pos x="3" y="42"/>
                </a:cxn>
                <a:cxn ang="0">
                  <a:pos x="4" y="39"/>
                </a:cxn>
                <a:cxn ang="0">
                  <a:pos x="4" y="6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1"/>
                </a:cxn>
                <a:cxn ang="0">
                  <a:pos x="18" y="1"/>
                </a:cxn>
                <a:cxn ang="0">
                  <a:pos x="18" y="12"/>
                </a:cxn>
                <a:cxn ang="0">
                  <a:pos x="20" y="8"/>
                </a:cxn>
                <a:cxn ang="0">
                  <a:pos x="23" y="4"/>
                </a:cxn>
                <a:cxn ang="0">
                  <a:pos x="26" y="3"/>
                </a:cxn>
                <a:cxn ang="0">
                  <a:pos x="28" y="1"/>
                </a:cxn>
                <a:cxn ang="0">
                  <a:pos x="32" y="0"/>
                </a:cxn>
              </a:cxnLst>
              <a:rect l="0" t="0" r="r" b="b"/>
              <a:pathLst>
                <a:path w="38" h="47">
                  <a:moveTo>
                    <a:pt x="32" y="0"/>
                  </a:moveTo>
                  <a:lnTo>
                    <a:pt x="34" y="1"/>
                  </a:lnTo>
                  <a:lnTo>
                    <a:pt x="35" y="1"/>
                  </a:lnTo>
                  <a:lnTo>
                    <a:pt x="38" y="4"/>
                  </a:lnTo>
                  <a:lnTo>
                    <a:pt x="38" y="5"/>
                  </a:lnTo>
                  <a:lnTo>
                    <a:pt x="38" y="9"/>
                  </a:lnTo>
                  <a:lnTo>
                    <a:pt x="37" y="11"/>
                  </a:lnTo>
                  <a:lnTo>
                    <a:pt x="36" y="12"/>
                  </a:lnTo>
                  <a:lnTo>
                    <a:pt x="36" y="13"/>
                  </a:lnTo>
                  <a:lnTo>
                    <a:pt x="34" y="14"/>
                  </a:lnTo>
                  <a:lnTo>
                    <a:pt x="31" y="14"/>
                  </a:lnTo>
                  <a:lnTo>
                    <a:pt x="29" y="13"/>
                  </a:lnTo>
                  <a:lnTo>
                    <a:pt x="28" y="12"/>
                  </a:lnTo>
                  <a:lnTo>
                    <a:pt x="27" y="11"/>
                  </a:lnTo>
                  <a:lnTo>
                    <a:pt x="26" y="11"/>
                  </a:lnTo>
                  <a:lnTo>
                    <a:pt x="26" y="10"/>
                  </a:lnTo>
                  <a:lnTo>
                    <a:pt x="23" y="10"/>
                  </a:lnTo>
                  <a:lnTo>
                    <a:pt x="21" y="12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8" y="20"/>
                  </a:lnTo>
                  <a:lnTo>
                    <a:pt x="18" y="26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18" y="44"/>
                  </a:lnTo>
                  <a:lnTo>
                    <a:pt x="19" y="44"/>
                  </a:lnTo>
                  <a:lnTo>
                    <a:pt x="20" y="45"/>
                  </a:lnTo>
                  <a:lnTo>
                    <a:pt x="21" y="45"/>
                  </a:lnTo>
                  <a:lnTo>
                    <a:pt x="21" y="47"/>
                  </a:lnTo>
                  <a:lnTo>
                    <a:pt x="0" y="47"/>
                  </a:lnTo>
                  <a:lnTo>
                    <a:pt x="0" y="45"/>
                  </a:lnTo>
                  <a:lnTo>
                    <a:pt x="1" y="45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44"/>
                  </a:lnTo>
                  <a:lnTo>
                    <a:pt x="3" y="43"/>
                  </a:lnTo>
                  <a:lnTo>
                    <a:pt x="3" y="42"/>
                  </a:lnTo>
                  <a:lnTo>
                    <a:pt x="4" y="39"/>
                  </a:lnTo>
                  <a:lnTo>
                    <a:pt x="4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1"/>
                  </a:lnTo>
                  <a:lnTo>
                    <a:pt x="18" y="1"/>
                  </a:lnTo>
                  <a:lnTo>
                    <a:pt x="18" y="12"/>
                  </a:lnTo>
                  <a:lnTo>
                    <a:pt x="20" y="8"/>
                  </a:lnTo>
                  <a:lnTo>
                    <a:pt x="23" y="4"/>
                  </a:lnTo>
                  <a:lnTo>
                    <a:pt x="26" y="3"/>
                  </a:lnTo>
                  <a:lnTo>
                    <a:pt x="28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72" name="Freeform 446"/>
            <p:cNvSpPr>
              <a:spLocks noEditPoints="1"/>
            </p:cNvSpPr>
            <p:nvPr/>
          </p:nvSpPr>
          <p:spPr bwMode="auto">
            <a:xfrm>
              <a:off x="3186113" y="7629525"/>
              <a:ext cx="69850" cy="76200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19" y="4"/>
                </a:cxn>
                <a:cxn ang="0">
                  <a:pos x="18" y="5"/>
                </a:cxn>
                <a:cxn ang="0">
                  <a:pos x="17" y="6"/>
                </a:cxn>
                <a:cxn ang="0">
                  <a:pos x="16" y="6"/>
                </a:cxn>
                <a:cxn ang="0">
                  <a:pos x="16" y="8"/>
                </a:cxn>
                <a:cxn ang="0">
                  <a:pos x="15" y="11"/>
                </a:cxn>
                <a:cxn ang="0">
                  <a:pos x="15" y="13"/>
                </a:cxn>
                <a:cxn ang="0">
                  <a:pos x="14" y="17"/>
                </a:cxn>
                <a:cxn ang="0">
                  <a:pos x="14" y="22"/>
                </a:cxn>
                <a:cxn ang="0">
                  <a:pos x="14" y="31"/>
                </a:cxn>
                <a:cxn ang="0">
                  <a:pos x="14" y="35"/>
                </a:cxn>
                <a:cxn ang="0">
                  <a:pos x="15" y="38"/>
                </a:cxn>
                <a:cxn ang="0">
                  <a:pos x="15" y="40"/>
                </a:cxn>
                <a:cxn ang="0">
                  <a:pos x="16" y="42"/>
                </a:cxn>
                <a:cxn ang="0">
                  <a:pos x="18" y="44"/>
                </a:cxn>
                <a:cxn ang="0">
                  <a:pos x="20" y="44"/>
                </a:cxn>
                <a:cxn ang="0">
                  <a:pos x="21" y="45"/>
                </a:cxn>
                <a:cxn ang="0">
                  <a:pos x="25" y="45"/>
                </a:cxn>
                <a:cxn ang="0">
                  <a:pos x="27" y="43"/>
                </a:cxn>
                <a:cxn ang="0">
                  <a:pos x="28" y="40"/>
                </a:cxn>
                <a:cxn ang="0">
                  <a:pos x="29" y="39"/>
                </a:cxn>
                <a:cxn ang="0">
                  <a:pos x="30" y="35"/>
                </a:cxn>
                <a:cxn ang="0">
                  <a:pos x="31" y="29"/>
                </a:cxn>
                <a:cxn ang="0">
                  <a:pos x="31" y="16"/>
                </a:cxn>
                <a:cxn ang="0">
                  <a:pos x="30" y="12"/>
                </a:cxn>
                <a:cxn ang="0">
                  <a:pos x="29" y="9"/>
                </a:cxn>
                <a:cxn ang="0">
                  <a:pos x="27" y="6"/>
                </a:cxn>
                <a:cxn ang="0">
                  <a:pos x="26" y="5"/>
                </a:cxn>
                <a:cxn ang="0">
                  <a:pos x="24" y="4"/>
                </a:cxn>
                <a:cxn ang="0">
                  <a:pos x="21" y="4"/>
                </a:cxn>
                <a:cxn ang="0">
                  <a:pos x="22" y="0"/>
                </a:cxn>
                <a:cxn ang="0">
                  <a:pos x="28" y="1"/>
                </a:cxn>
                <a:cxn ang="0">
                  <a:pos x="34" y="4"/>
                </a:cxn>
                <a:cxn ang="0">
                  <a:pos x="35" y="5"/>
                </a:cxn>
                <a:cxn ang="0">
                  <a:pos x="39" y="8"/>
                </a:cxn>
                <a:cxn ang="0">
                  <a:pos x="40" y="10"/>
                </a:cxn>
                <a:cxn ang="0">
                  <a:pos x="41" y="12"/>
                </a:cxn>
                <a:cxn ang="0">
                  <a:pos x="43" y="18"/>
                </a:cxn>
                <a:cxn ang="0">
                  <a:pos x="44" y="25"/>
                </a:cxn>
                <a:cxn ang="0">
                  <a:pos x="43" y="34"/>
                </a:cxn>
                <a:cxn ang="0">
                  <a:pos x="39" y="40"/>
                </a:cxn>
                <a:cxn ang="0">
                  <a:pos x="34" y="45"/>
                </a:cxn>
                <a:cxn ang="0">
                  <a:pos x="29" y="48"/>
                </a:cxn>
                <a:cxn ang="0">
                  <a:pos x="22" y="48"/>
                </a:cxn>
                <a:cxn ang="0">
                  <a:pos x="15" y="48"/>
                </a:cxn>
                <a:cxn ang="0">
                  <a:pos x="10" y="45"/>
                </a:cxn>
                <a:cxn ang="0">
                  <a:pos x="5" y="40"/>
                </a:cxn>
                <a:cxn ang="0">
                  <a:pos x="3" y="36"/>
                </a:cxn>
                <a:cxn ang="0">
                  <a:pos x="0" y="31"/>
                </a:cxn>
                <a:cxn ang="0">
                  <a:pos x="0" y="25"/>
                </a:cxn>
                <a:cxn ang="0">
                  <a:pos x="0" y="18"/>
                </a:cxn>
                <a:cxn ang="0">
                  <a:pos x="3" y="13"/>
                </a:cxn>
                <a:cxn ang="0">
                  <a:pos x="6" y="8"/>
                </a:cxn>
                <a:cxn ang="0">
                  <a:pos x="10" y="4"/>
                </a:cxn>
                <a:cxn ang="0">
                  <a:pos x="15" y="1"/>
                </a:cxn>
                <a:cxn ang="0">
                  <a:pos x="22" y="0"/>
                </a:cxn>
              </a:cxnLst>
              <a:rect l="0" t="0" r="r" b="b"/>
              <a:pathLst>
                <a:path w="44" h="48">
                  <a:moveTo>
                    <a:pt x="21" y="4"/>
                  </a:moveTo>
                  <a:lnTo>
                    <a:pt x="19" y="4"/>
                  </a:lnTo>
                  <a:lnTo>
                    <a:pt x="18" y="5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5" y="11"/>
                  </a:lnTo>
                  <a:lnTo>
                    <a:pt x="15" y="13"/>
                  </a:lnTo>
                  <a:lnTo>
                    <a:pt x="14" y="17"/>
                  </a:lnTo>
                  <a:lnTo>
                    <a:pt x="14" y="22"/>
                  </a:lnTo>
                  <a:lnTo>
                    <a:pt x="14" y="31"/>
                  </a:lnTo>
                  <a:lnTo>
                    <a:pt x="14" y="35"/>
                  </a:lnTo>
                  <a:lnTo>
                    <a:pt x="15" y="38"/>
                  </a:lnTo>
                  <a:lnTo>
                    <a:pt x="15" y="40"/>
                  </a:lnTo>
                  <a:lnTo>
                    <a:pt x="16" y="42"/>
                  </a:lnTo>
                  <a:lnTo>
                    <a:pt x="18" y="44"/>
                  </a:lnTo>
                  <a:lnTo>
                    <a:pt x="20" y="44"/>
                  </a:lnTo>
                  <a:lnTo>
                    <a:pt x="21" y="45"/>
                  </a:lnTo>
                  <a:lnTo>
                    <a:pt x="25" y="45"/>
                  </a:lnTo>
                  <a:lnTo>
                    <a:pt x="27" y="43"/>
                  </a:lnTo>
                  <a:lnTo>
                    <a:pt x="28" y="40"/>
                  </a:lnTo>
                  <a:lnTo>
                    <a:pt x="29" y="39"/>
                  </a:lnTo>
                  <a:lnTo>
                    <a:pt x="30" y="35"/>
                  </a:lnTo>
                  <a:lnTo>
                    <a:pt x="31" y="29"/>
                  </a:lnTo>
                  <a:lnTo>
                    <a:pt x="31" y="16"/>
                  </a:lnTo>
                  <a:lnTo>
                    <a:pt x="30" y="12"/>
                  </a:lnTo>
                  <a:lnTo>
                    <a:pt x="29" y="9"/>
                  </a:lnTo>
                  <a:lnTo>
                    <a:pt x="27" y="6"/>
                  </a:lnTo>
                  <a:lnTo>
                    <a:pt x="26" y="5"/>
                  </a:lnTo>
                  <a:lnTo>
                    <a:pt x="24" y="4"/>
                  </a:lnTo>
                  <a:lnTo>
                    <a:pt x="21" y="4"/>
                  </a:lnTo>
                  <a:close/>
                  <a:moveTo>
                    <a:pt x="22" y="0"/>
                  </a:moveTo>
                  <a:lnTo>
                    <a:pt x="28" y="1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9" y="8"/>
                  </a:lnTo>
                  <a:lnTo>
                    <a:pt x="40" y="10"/>
                  </a:lnTo>
                  <a:lnTo>
                    <a:pt x="41" y="12"/>
                  </a:lnTo>
                  <a:lnTo>
                    <a:pt x="43" y="18"/>
                  </a:lnTo>
                  <a:lnTo>
                    <a:pt x="44" y="25"/>
                  </a:lnTo>
                  <a:lnTo>
                    <a:pt x="43" y="34"/>
                  </a:lnTo>
                  <a:lnTo>
                    <a:pt x="39" y="40"/>
                  </a:lnTo>
                  <a:lnTo>
                    <a:pt x="34" y="45"/>
                  </a:lnTo>
                  <a:lnTo>
                    <a:pt x="29" y="48"/>
                  </a:lnTo>
                  <a:lnTo>
                    <a:pt x="22" y="48"/>
                  </a:lnTo>
                  <a:lnTo>
                    <a:pt x="15" y="48"/>
                  </a:lnTo>
                  <a:lnTo>
                    <a:pt x="10" y="45"/>
                  </a:lnTo>
                  <a:lnTo>
                    <a:pt x="5" y="40"/>
                  </a:lnTo>
                  <a:lnTo>
                    <a:pt x="3" y="36"/>
                  </a:lnTo>
                  <a:lnTo>
                    <a:pt x="0" y="31"/>
                  </a:lnTo>
                  <a:lnTo>
                    <a:pt x="0" y="25"/>
                  </a:lnTo>
                  <a:lnTo>
                    <a:pt x="0" y="18"/>
                  </a:lnTo>
                  <a:lnTo>
                    <a:pt x="3" y="13"/>
                  </a:lnTo>
                  <a:lnTo>
                    <a:pt x="6" y="8"/>
                  </a:lnTo>
                  <a:lnTo>
                    <a:pt x="10" y="4"/>
                  </a:lnTo>
                  <a:lnTo>
                    <a:pt x="15" y="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73" name="Freeform 447"/>
            <p:cNvSpPr>
              <a:spLocks/>
            </p:cNvSpPr>
            <p:nvPr/>
          </p:nvSpPr>
          <p:spPr bwMode="auto">
            <a:xfrm>
              <a:off x="3267075" y="7629525"/>
              <a:ext cx="76200" cy="74612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4" y="1"/>
                </a:cxn>
                <a:cxn ang="0">
                  <a:pos x="36" y="1"/>
                </a:cxn>
                <a:cxn ang="0">
                  <a:pos x="39" y="3"/>
                </a:cxn>
                <a:cxn ang="0">
                  <a:pos x="41" y="5"/>
                </a:cxn>
                <a:cxn ang="0">
                  <a:pos x="43" y="7"/>
                </a:cxn>
                <a:cxn ang="0">
                  <a:pos x="43" y="9"/>
                </a:cxn>
                <a:cxn ang="0">
                  <a:pos x="44" y="13"/>
                </a:cxn>
                <a:cxn ang="0">
                  <a:pos x="44" y="40"/>
                </a:cxn>
                <a:cxn ang="0">
                  <a:pos x="44" y="42"/>
                </a:cxn>
                <a:cxn ang="0">
                  <a:pos x="44" y="43"/>
                </a:cxn>
                <a:cxn ang="0">
                  <a:pos x="45" y="43"/>
                </a:cxn>
                <a:cxn ang="0">
                  <a:pos x="45" y="44"/>
                </a:cxn>
                <a:cxn ang="0">
                  <a:pos x="46" y="44"/>
                </a:cxn>
                <a:cxn ang="0">
                  <a:pos x="46" y="45"/>
                </a:cxn>
                <a:cxn ang="0">
                  <a:pos x="48" y="45"/>
                </a:cxn>
                <a:cxn ang="0">
                  <a:pos x="48" y="47"/>
                </a:cxn>
                <a:cxn ang="0">
                  <a:pos x="26" y="47"/>
                </a:cxn>
                <a:cxn ang="0">
                  <a:pos x="26" y="45"/>
                </a:cxn>
                <a:cxn ang="0">
                  <a:pos x="27" y="45"/>
                </a:cxn>
                <a:cxn ang="0">
                  <a:pos x="28" y="44"/>
                </a:cxn>
                <a:cxn ang="0">
                  <a:pos x="29" y="44"/>
                </a:cxn>
                <a:cxn ang="0">
                  <a:pos x="29" y="43"/>
                </a:cxn>
                <a:cxn ang="0">
                  <a:pos x="30" y="40"/>
                </a:cxn>
                <a:cxn ang="0">
                  <a:pos x="30" y="10"/>
                </a:cxn>
                <a:cxn ang="0">
                  <a:pos x="29" y="9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7" y="7"/>
                </a:cxn>
                <a:cxn ang="0">
                  <a:pos x="24" y="7"/>
                </a:cxn>
                <a:cxn ang="0">
                  <a:pos x="21" y="9"/>
                </a:cxn>
                <a:cxn ang="0">
                  <a:pos x="20" y="11"/>
                </a:cxn>
                <a:cxn ang="0">
                  <a:pos x="18" y="14"/>
                </a:cxn>
                <a:cxn ang="0">
                  <a:pos x="18" y="40"/>
                </a:cxn>
                <a:cxn ang="0">
                  <a:pos x="20" y="43"/>
                </a:cxn>
                <a:cxn ang="0">
                  <a:pos x="20" y="44"/>
                </a:cxn>
                <a:cxn ang="0">
                  <a:pos x="20" y="44"/>
                </a:cxn>
                <a:cxn ang="0">
                  <a:pos x="21" y="45"/>
                </a:cxn>
                <a:cxn ang="0">
                  <a:pos x="23" y="45"/>
                </a:cxn>
                <a:cxn ang="0">
                  <a:pos x="23" y="47"/>
                </a:cxn>
                <a:cxn ang="0">
                  <a:pos x="0" y="47"/>
                </a:cxn>
                <a:cxn ang="0">
                  <a:pos x="0" y="45"/>
                </a:cxn>
                <a:cxn ang="0">
                  <a:pos x="2" y="45"/>
                </a:cxn>
                <a:cxn ang="0">
                  <a:pos x="3" y="44"/>
                </a:cxn>
                <a:cxn ang="0">
                  <a:pos x="4" y="44"/>
                </a:cxn>
                <a:cxn ang="0">
                  <a:pos x="4" y="43"/>
                </a:cxn>
                <a:cxn ang="0">
                  <a:pos x="5" y="40"/>
                </a:cxn>
                <a:cxn ang="0">
                  <a:pos x="5" y="7"/>
                </a:cxn>
                <a:cxn ang="0">
                  <a:pos x="4" y="6"/>
                </a:cxn>
                <a:cxn ang="0">
                  <a:pos x="4" y="5"/>
                </a:cxn>
                <a:cxn ang="0">
                  <a:pos x="3" y="4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0" y="1"/>
                </a:cxn>
                <a:cxn ang="0">
                  <a:pos x="18" y="1"/>
                </a:cxn>
                <a:cxn ang="0">
                  <a:pos x="18" y="8"/>
                </a:cxn>
                <a:cxn ang="0">
                  <a:pos x="21" y="6"/>
                </a:cxn>
                <a:cxn ang="0">
                  <a:pos x="25" y="3"/>
                </a:cxn>
                <a:cxn ang="0">
                  <a:pos x="27" y="2"/>
                </a:cxn>
                <a:cxn ang="0">
                  <a:pos x="28" y="1"/>
                </a:cxn>
                <a:cxn ang="0">
                  <a:pos x="30" y="1"/>
                </a:cxn>
                <a:cxn ang="0">
                  <a:pos x="32" y="0"/>
                </a:cxn>
              </a:cxnLst>
              <a:rect l="0" t="0" r="r" b="b"/>
              <a:pathLst>
                <a:path w="48" h="47">
                  <a:moveTo>
                    <a:pt x="32" y="0"/>
                  </a:moveTo>
                  <a:lnTo>
                    <a:pt x="34" y="1"/>
                  </a:lnTo>
                  <a:lnTo>
                    <a:pt x="36" y="1"/>
                  </a:lnTo>
                  <a:lnTo>
                    <a:pt x="39" y="3"/>
                  </a:lnTo>
                  <a:lnTo>
                    <a:pt x="41" y="5"/>
                  </a:lnTo>
                  <a:lnTo>
                    <a:pt x="43" y="7"/>
                  </a:lnTo>
                  <a:lnTo>
                    <a:pt x="43" y="9"/>
                  </a:lnTo>
                  <a:lnTo>
                    <a:pt x="44" y="13"/>
                  </a:lnTo>
                  <a:lnTo>
                    <a:pt x="44" y="40"/>
                  </a:lnTo>
                  <a:lnTo>
                    <a:pt x="44" y="42"/>
                  </a:lnTo>
                  <a:lnTo>
                    <a:pt x="44" y="43"/>
                  </a:lnTo>
                  <a:lnTo>
                    <a:pt x="45" y="43"/>
                  </a:lnTo>
                  <a:lnTo>
                    <a:pt x="45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8" y="45"/>
                  </a:lnTo>
                  <a:lnTo>
                    <a:pt x="48" y="47"/>
                  </a:lnTo>
                  <a:lnTo>
                    <a:pt x="26" y="47"/>
                  </a:lnTo>
                  <a:lnTo>
                    <a:pt x="26" y="45"/>
                  </a:lnTo>
                  <a:lnTo>
                    <a:pt x="27" y="45"/>
                  </a:lnTo>
                  <a:lnTo>
                    <a:pt x="28" y="44"/>
                  </a:lnTo>
                  <a:lnTo>
                    <a:pt x="29" y="44"/>
                  </a:lnTo>
                  <a:lnTo>
                    <a:pt x="29" y="43"/>
                  </a:lnTo>
                  <a:lnTo>
                    <a:pt x="30" y="40"/>
                  </a:lnTo>
                  <a:lnTo>
                    <a:pt x="30" y="10"/>
                  </a:lnTo>
                  <a:lnTo>
                    <a:pt x="29" y="9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7" y="7"/>
                  </a:lnTo>
                  <a:lnTo>
                    <a:pt x="24" y="7"/>
                  </a:lnTo>
                  <a:lnTo>
                    <a:pt x="21" y="9"/>
                  </a:lnTo>
                  <a:lnTo>
                    <a:pt x="20" y="11"/>
                  </a:lnTo>
                  <a:lnTo>
                    <a:pt x="18" y="14"/>
                  </a:lnTo>
                  <a:lnTo>
                    <a:pt x="18" y="40"/>
                  </a:lnTo>
                  <a:lnTo>
                    <a:pt x="20" y="43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1" y="45"/>
                  </a:lnTo>
                  <a:lnTo>
                    <a:pt x="23" y="45"/>
                  </a:lnTo>
                  <a:lnTo>
                    <a:pt x="23" y="47"/>
                  </a:lnTo>
                  <a:lnTo>
                    <a:pt x="0" y="47"/>
                  </a:lnTo>
                  <a:lnTo>
                    <a:pt x="0" y="45"/>
                  </a:lnTo>
                  <a:lnTo>
                    <a:pt x="2" y="45"/>
                  </a:lnTo>
                  <a:lnTo>
                    <a:pt x="3" y="44"/>
                  </a:lnTo>
                  <a:lnTo>
                    <a:pt x="4" y="44"/>
                  </a:lnTo>
                  <a:lnTo>
                    <a:pt x="4" y="43"/>
                  </a:lnTo>
                  <a:lnTo>
                    <a:pt x="5" y="40"/>
                  </a:lnTo>
                  <a:lnTo>
                    <a:pt x="5" y="7"/>
                  </a:lnTo>
                  <a:lnTo>
                    <a:pt x="4" y="6"/>
                  </a:lnTo>
                  <a:lnTo>
                    <a:pt x="4" y="5"/>
                  </a:lnTo>
                  <a:lnTo>
                    <a:pt x="3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1"/>
                  </a:lnTo>
                  <a:lnTo>
                    <a:pt x="18" y="1"/>
                  </a:lnTo>
                  <a:lnTo>
                    <a:pt x="18" y="8"/>
                  </a:lnTo>
                  <a:lnTo>
                    <a:pt x="21" y="6"/>
                  </a:lnTo>
                  <a:lnTo>
                    <a:pt x="25" y="3"/>
                  </a:lnTo>
                  <a:lnTo>
                    <a:pt x="27" y="2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74" name="Line 448"/>
            <p:cNvSpPr>
              <a:spLocks noChangeShapeType="1"/>
            </p:cNvSpPr>
            <p:nvPr/>
          </p:nvSpPr>
          <p:spPr bwMode="auto">
            <a:xfrm>
              <a:off x="3243263" y="7942263"/>
              <a:ext cx="1588" cy="1587"/>
            </a:xfrm>
            <a:prstGeom prst="line">
              <a:avLst/>
            </a:prstGeom>
            <a:noFill/>
            <a:ln w="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75" name="Freeform 449"/>
            <p:cNvSpPr>
              <a:spLocks/>
            </p:cNvSpPr>
            <p:nvPr/>
          </p:nvSpPr>
          <p:spPr bwMode="auto">
            <a:xfrm>
              <a:off x="3400425" y="7924800"/>
              <a:ext cx="74613" cy="714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2" y="3"/>
                </a:cxn>
                <a:cxn ang="0">
                  <a:pos x="23" y="6"/>
                </a:cxn>
                <a:cxn ang="0">
                  <a:pos x="27" y="15"/>
                </a:cxn>
                <a:cxn ang="0">
                  <a:pos x="30" y="9"/>
                </a:cxn>
                <a:cxn ang="0">
                  <a:pos x="32" y="4"/>
                </a:cxn>
                <a:cxn ang="0">
                  <a:pos x="32" y="3"/>
                </a:cxn>
                <a:cxn ang="0">
                  <a:pos x="30" y="2"/>
                </a:cxn>
                <a:cxn ang="0">
                  <a:pos x="28" y="0"/>
                </a:cxn>
                <a:cxn ang="0">
                  <a:pos x="45" y="2"/>
                </a:cxn>
                <a:cxn ang="0">
                  <a:pos x="41" y="3"/>
                </a:cxn>
                <a:cxn ang="0">
                  <a:pos x="35" y="8"/>
                </a:cxn>
                <a:cxn ang="0">
                  <a:pos x="28" y="18"/>
                </a:cxn>
                <a:cxn ang="0">
                  <a:pos x="39" y="37"/>
                </a:cxn>
                <a:cxn ang="0">
                  <a:pos x="44" y="42"/>
                </a:cxn>
                <a:cxn ang="0">
                  <a:pos x="47" y="43"/>
                </a:cxn>
                <a:cxn ang="0">
                  <a:pos x="22" y="45"/>
                </a:cxn>
                <a:cxn ang="0">
                  <a:pos x="24" y="43"/>
                </a:cxn>
                <a:cxn ang="0">
                  <a:pos x="25" y="42"/>
                </a:cxn>
                <a:cxn ang="0">
                  <a:pos x="26" y="41"/>
                </a:cxn>
                <a:cxn ang="0">
                  <a:pos x="24" y="37"/>
                </a:cxn>
                <a:cxn ang="0">
                  <a:pos x="17" y="35"/>
                </a:cxn>
                <a:cxn ang="0">
                  <a:pos x="15" y="37"/>
                </a:cxn>
                <a:cxn ang="0">
                  <a:pos x="14" y="38"/>
                </a:cxn>
                <a:cxn ang="0">
                  <a:pos x="13" y="42"/>
                </a:cxn>
                <a:cxn ang="0">
                  <a:pos x="16" y="43"/>
                </a:cxn>
                <a:cxn ang="0">
                  <a:pos x="18" y="45"/>
                </a:cxn>
                <a:cxn ang="0">
                  <a:pos x="0" y="43"/>
                </a:cxn>
                <a:cxn ang="0">
                  <a:pos x="5" y="42"/>
                </a:cxn>
                <a:cxn ang="0">
                  <a:pos x="7" y="40"/>
                </a:cxn>
                <a:cxn ang="0">
                  <a:pos x="12" y="35"/>
                </a:cxn>
                <a:cxn ang="0">
                  <a:pos x="18" y="26"/>
                </a:cxn>
                <a:cxn ang="0">
                  <a:pos x="8" y="10"/>
                </a:cxn>
                <a:cxn ang="0">
                  <a:pos x="4" y="4"/>
                </a:cxn>
                <a:cxn ang="0">
                  <a:pos x="2" y="3"/>
                </a:cxn>
                <a:cxn ang="0">
                  <a:pos x="0" y="2"/>
                </a:cxn>
              </a:cxnLst>
              <a:rect l="0" t="0" r="r" b="b"/>
              <a:pathLst>
                <a:path w="47" h="45">
                  <a:moveTo>
                    <a:pt x="0" y="0"/>
                  </a:moveTo>
                  <a:lnTo>
                    <a:pt x="25" y="0"/>
                  </a:lnTo>
                  <a:lnTo>
                    <a:pt x="25" y="2"/>
                  </a:lnTo>
                  <a:lnTo>
                    <a:pt x="22" y="3"/>
                  </a:lnTo>
                  <a:lnTo>
                    <a:pt x="22" y="5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7" y="15"/>
                  </a:lnTo>
                  <a:lnTo>
                    <a:pt x="29" y="11"/>
                  </a:lnTo>
                  <a:lnTo>
                    <a:pt x="30" y="9"/>
                  </a:lnTo>
                  <a:lnTo>
                    <a:pt x="31" y="8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1" y="3"/>
                  </a:lnTo>
                  <a:lnTo>
                    <a:pt x="40" y="4"/>
                  </a:lnTo>
                  <a:lnTo>
                    <a:pt x="35" y="8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36" y="33"/>
                  </a:lnTo>
                  <a:lnTo>
                    <a:pt x="39" y="37"/>
                  </a:lnTo>
                  <a:lnTo>
                    <a:pt x="42" y="40"/>
                  </a:lnTo>
                  <a:lnTo>
                    <a:pt x="44" y="42"/>
                  </a:lnTo>
                  <a:lnTo>
                    <a:pt x="45" y="43"/>
                  </a:lnTo>
                  <a:lnTo>
                    <a:pt x="47" y="43"/>
                  </a:lnTo>
                  <a:lnTo>
                    <a:pt x="47" y="45"/>
                  </a:lnTo>
                  <a:lnTo>
                    <a:pt x="22" y="45"/>
                  </a:lnTo>
                  <a:lnTo>
                    <a:pt x="22" y="43"/>
                  </a:lnTo>
                  <a:lnTo>
                    <a:pt x="24" y="43"/>
                  </a:lnTo>
                  <a:lnTo>
                    <a:pt x="25" y="42"/>
                  </a:lnTo>
                  <a:lnTo>
                    <a:pt x="25" y="42"/>
                  </a:lnTo>
                  <a:lnTo>
                    <a:pt x="26" y="42"/>
                  </a:lnTo>
                  <a:lnTo>
                    <a:pt x="26" y="41"/>
                  </a:lnTo>
                  <a:lnTo>
                    <a:pt x="25" y="39"/>
                  </a:lnTo>
                  <a:lnTo>
                    <a:pt x="24" y="37"/>
                  </a:lnTo>
                  <a:lnTo>
                    <a:pt x="19" y="29"/>
                  </a:lnTo>
                  <a:lnTo>
                    <a:pt x="17" y="35"/>
                  </a:lnTo>
                  <a:lnTo>
                    <a:pt x="16" y="36"/>
                  </a:lnTo>
                  <a:lnTo>
                    <a:pt x="15" y="37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3" y="38"/>
                  </a:lnTo>
                  <a:lnTo>
                    <a:pt x="13" y="42"/>
                  </a:lnTo>
                  <a:lnTo>
                    <a:pt x="14" y="42"/>
                  </a:lnTo>
                  <a:lnTo>
                    <a:pt x="16" y="43"/>
                  </a:lnTo>
                  <a:lnTo>
                    <a:pt x="18" y="43"/>
                  </a:lnTo>
                  <a:lnTo>
                    <a:pt x="18" y="45"/>
                  </a:lnTo>
                  <a:lnTo>
                    <a:pt x="0" y="45"/>
                  </a:lnTo>
                  <a:lnTo>
                    <a:pt x="0" y="43"/>
                  </a:lnTo>
                  <a:lnTo>
                    <a:pt x="1" y="43"/>
                  </a:lnTo>
                  <a:lnTo>
                    <a:pt x="5" y="42"/>
                  </a:lnTo>
                  <a:lnTo>
                    <a:pt x="6" y="41"/>
                  </a:lnTo>
                  <a:lnTo>
                    <a:pt x="7" y="40"/>
                  </a:lnTo>
                  <a:lnTo>
                    <a:pt x="11" y="37"/>
                  </a:lnTo>
                  <a:lnTo>
                    <a:pt x="12" y="35"/>
                  </a:lnTo>
                  <a:lnTo>
                    <a:pt x="14" y="33"/>
                  </a:lnTo>
                  <a:lnTo>
                    <a:pt x="18" y="26"/>
                  </a:lnTo>
                  <a:lnTo>
                    <a:pt x="10" y="12"/>
                  </a:lnTo>
                  <a:lnTo>
                    <a:pt x="8" y="10"/>
                  </a:lnTo>
                  <a:lnTo>
                    <a:pt x="7" y="7"/>
                  </a:lnTo>
                  <a:lnTo>
                    <a:pt x="4" y="4"/>
                  </a:lnTo>
                  <a:lnTo>
                    <a:pt x="3" y="4"/>
                  </a:lnTo>
                  <a:lnTo>
                    <a:pt x="2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389" name="TextBox 388"/>
          <p:cNvSpPr txBox="1"/>
          <p:nvPr/>
        </p:nvSpPr>
        <p:spPr>
          <a:xfrm>
            <a:off x="228600" y="3200400"/>
            <a:ext cx="10668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giutgo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51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lang="en-US" sz="2400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Pretzelosity in SIDIS: perspectives</a:t>
            </a:r>
            <a:endParaRPr lang="it-IT" sz="2400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258052" name="Text Box 4"/>
          <p:cNvSpPr txBox="1">
            <a:spLocks noChangeArrowheads="1"/>
          </p:cNvSpPr>
          <p:nvPr/>
        </p:nvSpPr>
        <p:spPr bwMode="auto">
          <a:xfrm>
            <a:off x="152400" y="609600"/>
            <a:ext cx="5867400" cy="10699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dirty="0">
                <a:solidFill>
                  <a:srgbClr val="0000FF"/>
                </a:solidFill>
              </a:rPr>
              <a:t>At small x:</a:t>
            </a:r>
          </a:p>
          <a:p>
            <a:pPr>
              <a:buFont typeface="Wingdings" pitchFamily="2" charset="2"/>
              <a:buChar char="ü"/>
            </a:pPr>
            <a:r>
              <a:rPr lang="en-US" dirty="0"/>
              <a:t> There will be data from COMPASS proton target </a:t>
            </a:r>
          </a:p>
          <a:p>
            <a:pPr>
              <a:buFont typeface="Wingdings" pitchFamily="2" charset="2"/>
              <a:buChar char="ü"/>
            </a:pPr>
            <a:r>
              <a:rPr lang="en-US" dirty="0"/>
              <a:t> There will be data from HERMES</a:t>
            </a:r>
            <a:endParaRPr lang="it-IT"/>
          </a:p>
        </p:txBody>
      </p:sp>
      <p:sp>
        <p:nvSpPr>
          <p:cNvPr id="258053" name="Text Box 5"/>
          <p:cNvSpPr txBox="1">
            <a:spLocks noChangeArrowheads="1"/>
          </p:cNvSpPr>
          <p:nvPr/>
        </p:nvSpPr>
        <p:spPr bwMode="auto">
          <a:xfrm>
            <a:off x="152400" y="1901825"/>
            <a:ext cx="5867400" cy="94773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dirty="0">
                <a:solidFill>
                  <a:srgbClr val="0000FF"/>
                </a:solidFill>
              </a:rPr>
              <a:t>More favorable conditions at intermediate x </a:t>
            </a:r>
            <a:r>
              <a:rPr lang="en-US" dirty="0">
                <a:solidFill>
                  <a:srgbClr val="0000FF"/>
                </a:solidFill>
                <a:latin typeface="Symbol" pitchFamily="18" charset="2"/>
                <a:sym typeface="Symbol" pitchFamily="18" charset="2"/>
              </a:rPr>
              <a:t></a:t>
            </a:r>
            <a:r>
              <a:rPr lang="en-US" dirty="0">
                <a:solidFill>
                  <a:srgbClr val="0000FF"/>
                </a:solidFill>
              </a:rPr>
              <a:t> (0.2-0.6)</a:t>
            </a:r>
          </a:p>
          <a:p>
            <a:pPr>
              <a:buFont typeface="Wingdings" pitchFamily="2" charset="2"/>
              <a:buChar char="ü"/>
            </a:pPr>
            <a:r>
              <a:rPr lang="en-US" dirty="0"/>
              <a:t> experiment planned at CLAS with 12 GeV</a:t>
            </a:r>
            <a:br>
              <a:rPr lang="en-US" dirty="0"/>
            </a:br>
            <a:r>
              <a:rPr lang="en-US" dirty="0">
                <a:solidFill>
                  <a:srgbClr val="009900"/>
                </a:solidFill>
              </a:rPr>
              <a:t>(H. Avakian at al., LOI 12-06-108)</a:t>
            </a:r>
            <a:endParaRPr lang="it-IT" dirty="0">
              <a:solidFill>
                <a:srgbClr val="009900"/>
              </a:solidFill>
            </a:endParaRPr>
          </a:p>
        </p:txBody>
      </p:sp>
      <p:sp>
        <p:nvSpPr>
          <p:cNvPr id="258054" name="Line 6"/>
          <p:cNvSpPr>
            <a:spLocks noChangeShapeType="1"/>
          </p:cNvSpPr>
          <p:nvPr/>
        </p:nvSpPr>
        <p:spPr bwMode="auto">
          <a:xfrm>
            <a:off x="152400" y="4114800"/>
            <a:ext cx="381000" cy="0"/>
          </a:xfrm>
          <a:prstGeom prst="line">
            <a:avLst/>
          </a:prstGeom>
          <a:noFill/>
          <a:ln w="22225">
            <a:solidFill>
              <a:srgbClr val="FF0000"/>
            </a:solidFill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endParaRPr lang="en-US" dirty="0"/>
          </a:p>
        </p:txBody>
      </p:sp>
      <p:sp>
        <p:nvSpPr>
          <p:cNvPr id="258055" name="Line 7"/>
          <p:cNvSpPr>
            <a:spLocks noChangeShapeType="1"/>
          </p:cNvSpPr>
          <p:nvPr/>
        </p:nvSpPr>
        <p:spPr bwMode="auto">
          <a:xfrm>
            <a:off x="152400" y="4800600"/>
            <a:ext cx="381000" cy="0"/>
          </a:xfrm>
          <a:prstGeom prst="line">
            <a:avLst/>
          </a:prstGeom>
          <a:noFill/>
          <a:ln w="28575">
            <a:solidFill>
              <a:srgbClr val="33CCFF"/>
            </a:solidFill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endParaRPr lang="en-US" dirty="0"/>
          </a:p>
        </p:txBody>
      </p:sp>
      <p:sp>
        <p:nvSpPr>
          <p:cNvPr id="258056" name="Text Box 8"/>
          <p:cNvSpPr txBox="1">
            <a:spLocks noChangeArrowheads="1"/>
          </p:cNvSpPr>
          <p:nvPr/>
        </p:nvSpPr>
        <p:spPr bwMode="auto">
          <a:xfrm>
            <a:off x="609600" y="4616450"/>
            <a:ext cx="1981200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dirty="0">
                <a:solidFill>
                  <a:srgbClr val="33CCFF"/>
                </a:solidFill>
              </a:rPr>
              <a:t>Light-Cone CQM</a:t>
            </a:r>
            <a:endParaRPr lang="it-IT">
              <a:solidFill>
                <a:srgbClr val="33CCFF"/>
              </a:solidFill>
            </a:endParaRPr>
          </a:p>
        </p:txBody>
      </p:sp>
      <p:grpSp>
        <p:nvGrpSpPr>
          <p:cNvPr id="2" name="Group 9"/>
          <p:cNvGrpSpPr>
            <a:grpSpLocks/>
          </p:cNvGrpSpPr>
          <p:nvPr/>
        </p:nvGrpSpPr>
        <p:grpSpPr bwMode="auto">
          <a:xfrm>
            <a:off x="269875" y="5257800"/>
            <a:ext cx="76200" cy="304800"/>
            <a:chOff x="170" y="3312"/>
            <a:chExt cx="48" cy="192"/>
          </a:xfrm>
        </p:grpSpPr>
        <p:sp>
          <p:nvSpPr>
            <p:cNvPr id="258058" name="Line 10"/>
            <p:cNvSpPr>
              <a:spLocks noChangeShapeType="1"/>
            </p:cNvSpPr>
            <p:nvPr/>
          </p:nvSpPr>
          <p:spPr bwMode="auto">
            <a:xfrm>
              <a:off x="192" y="3312"/>
              <a:ext cx="0" cy="192"/>
            </a:xfrm>
            <a:prstGeom prst="line">
              <a:avLst/>
            </a:prstGeom>
            <a:noFill/>
            <a:ln w="19050">
              <a:solidFill>
                <a:srgbClr val="0000FF"/>
              </a:solidFill>
              <a:round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endParaRPr lang="en-US" dirty="0"/>
            </a:p>
          </p:txBody>
        </p:sp>
        <p:sp>
          <p:nvSpPr>
            <p:cNvPr id="258059" name="Oval 11"/>
            <p:cNvSpPr>
              <a:spLocks noChangeArrowheads="1"/>
            </p:cNvSpPr>
            <p:nvPr/>
          </p:nvSpPr>
          <p:spPr bwMode="auto">
            <a:xfrm>
              <a:off x="170" y="3389"/>
              <a:ext cx="48" cy="48"/>
            </a:xfrm>
            <a:prstGeom prst="ellipse">
              <a:avLst/>
            </a:prstGeom>
            <a:solidFill>
              <a:srgbClr val="0000FF"/>
            </a:solidFill>
            <a:ln w="9525" algn="ctr">
              <a:solidFill>
                <a:srgbClr val="0000FF"/>
              </a:solidFill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en-US" dirty="0"/>
            </a:p>
          </p:txBody>
        </p:sp>
      </p:grpSp>
      <p:sp>
        <p:nvSpPr>
          <p:cNvPr id="258060" name="Text Box 12"/>
          <p:cNvSpPr txBox="1">
            <a:spLocks noChangeArrowheads="1"/>
          </p:cNvSpPr>
          <p:nvPr/>
        </p:nvSpPr>
        <p:spPr bwMode="auto">
          <a:xfrm>
            <a:off x="533400" y="5181600"/>
            <a:ext cx="3200400" cy="5810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dirty="0">
                <a:solidFill>
                  <a:srgbClr val="0000FF"/>
                </a:solidFill>
              </a:rPr>
              <a:t>Error projections for 2000  hours run time at CLAS12</a:t>
            </a:r>
            <a:endParaRPr lang="it-IT">
              <a:solidFill>
                <a:srgbClr val="0000FF"/>
              </a:solidFill>
            </a:endParaRPr>
          </a:p>
        </p:txBody>
      </p:sp>
      <p:pic>
        <p:nvPicPr>
          <p:cNvPr id="258061" name="Picture 13" descr="txp_fig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4"/>
          <a:srcRect/>
          <a:stretch>
            <a:fillRect/>
          </a:stretch>
        </p:blipFill>
        <p:spPr bwMode="auto">
          <a:xfrm>
            <a:off x="676275" y="3967163"/>
            <a:ext cx="1595438" cy="2778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</p:pic>
      <p:sp>
        <p:nvSpPr>
          <p:cNvPr id="258062" name="Text Box 14"/>
          <p:cNvSpPr txBox="1">
            <a:spLocks noChangeArrowheads="1"/>
          </p:cNvSpPr>
          <p:nvPr/>
        </p:nvSpPr>
        <p:spPr bwMode="auto">
          <a:xfrm>
            <a:off x="0" y="6477000"/>
            <a:ext cx="4114800" cy="3048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sz="1400" dirty="0">
                <a:solidFill>
                  <a:srgbClr val="009900"/>
                </a:solidFill>
              </a:rPr>
              <a:t>Schweitzer, Boffi, Efremov, BP, in preparation</a:t>
            </a:r>
            <a:endParaRPr lang="it-IT" sz="1400" dirty="0">
              <a:solidFill>
                <a:srgbClr val="009900"/>
              </a:solidFill>
            </a:endParaRPr>
          </a:p>
        </p:txBody>
      </p:sp>
      <p:grpSp>
        <p:nvGrpSpPr>
          <p:cNvPr id="3" name="Group 343"/>
          <p:cNvGrpSpPr>
            <a:grpSpLocks/>
          </p:cNvGrpSpPr>
          <p:nvPr/>
        </p:nvGrpSpPr>
        <p:grpSpPr bwMode="auto">
          <a:xfrm>
            <a:off x="3886200" y="3048000"/>
            <a:ext cx="3670300" cy="3352800"/>
            <a:chOff x="2776" y="2102"/>
            <a:chExt cx="2312" cy="2112"/>
          </a:xfrm>
        </p:grpSpPr>
        <p:sp>
          <p:nvSpPr>
            <p:cNvPr id="258069" name="Line 21"/>
            <p:cNvSpPr>
              <a:spLocks noChangeShapeType="1"/>
            </p:cNvSpPr>
            <p:nvPr/>
          </p:nvSpPr>
          <p:spPr bwMode="auto">
            <a:xfrm>
              <a:off x="3200" y="4000"/>
              <a:ext cx="38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070" name="Line 22"/>
            <p:cNvSpPr>
              <a:spLocks noChangeShapeType="1"/>
            </p:cNvSpPr>
            <p:nvPr/>
          </p:nvSpPr>
          <p:spPr bwMode="auto">
            <a:xfrm flipH="1">
              <a:off x="5018" y="4000"/>
              <a:ext cx="38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071" name="Line 23"/>
            <p:cNvSpPr>
              <a:spLocks noChangeShapeType="1"/>
            </p:cNvSpPr>
            <p:nvPr/>
          </p:nvSpPr>
          <p:spPr bwMode="auto">
            <a:xfrm>
              <a:off x="3200" y="3892"/>
              <a:ext cx="38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072" name="Line 24"/>
            <p:cNvSpPr>
              <a:spLocks noChangeShapeType="1"/>
            </p:cNvSpPr>
            <p:nvPr/>
          </p:nvSpPr>
          <p:spPr bwMode="auto">
            <a:xfrm flipH="1">
              <a:off x="5018" y="3892"/>
              <a:ext cx="38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073" name="Line 25"/>
            <p:cNvSpPr>
              <a:spLocks noChangeShapeType="1"/>
            </p:cNvSpPr>
            <p:nvPr/>
          </p:nvSpPr>
          <p:spPr bwMode="auto">
            <a:xfrm>
              <a:off x="3200" y="3784"/>
              <a:ext cx="38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074" name="Line 26"/>
            <p:cNvSpPr>
              <a:spLocks noChangeShapeType="1"/>
            </p:cNvSpPr>
            <p:nvPr/>
          </p:nvSpPr>
          <p:spPr bwMode="auto">
            <a:xfrm flipH="1">
              <a:off x="5018" y="3784"/>
              <a:ext cx="38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075" name="Line 27"/>
            <p:cNvSpPr>
              <a:spLocks noChangeShapeType="1"/>
            </p:cNvSpPr>
            <p:nvPr/>
          </p:nvSpPr>
          <p:spPr bwMode="auto">
            <a:xfrm>
              <a:off x="3200" y="3784"/>
              <a:ext cx="76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076" name="Line 28"/>
            <p:cNvSpPr>
              <a:spLocks noChangeShapeType="1"/>
            </p:cNvSpPr>
            <p:nvPr/>
          </p:nvSpPr>
          <p:spPr bwMode="auto">
            <a:xfrm flipH="1">
              <a:off x="4980" y="3784"/>
              <a:ext cx="76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077" name="Rectangle 29"/>
            <p:cNvSpPr>
              <a:spLocks noChangeArrowheads="1"/>
            </p:cNvSpPr>
            <p:nvPr/>
          </p:nvSpPr>
          <p:spPr bwMode="auto">
            <a:xfrm>
              <a:off x="2776" y="3794"/>
              <a:ext cx="42" cy="1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078" name="Freeform 30"/>
            <p:cNvSpPr>
              <a:spLocks noEditPoints="1"/>
            </p:cNvSpPr>
            <p:nvPr/>
          </p:nvSpPr>
          <p:spPr bwMode="auto">
            <a:xfrm>
              <a:off x="2828" y="3728"/>
              <a:ext cx="70" cy="110"/>
            </a:xfrm>
            <a:custGeom>
              <a:avLst/>
              <a:gdLst/>
              <a:ahLst/>
              <a:cxnLst>
                <a:cxn ang="0">
                  <a:pos x="70" y="56"/>
                </a:cxn>
                <a:cxn ang="0">
                  <a:pos x="68" y="72"/>
                </a:cxn>
                <a:cxn ang="0">
                  <a:pos x="64" y="86"/>
                </a:cxn>
                <a:cxn ang="0">
                  <a:pos x="62" y="94"/>
                </a:cxn>
                <a:cxn ang="0">
                  <a:pos x="58" y="100"/>
                </a:cxn>
                <a:cxn ang="0">
                  <a:pos x="52" y="104"/>
                </a:cxn>
                <a:cxn ang="0">
                  <a:pos x="48" y="108"/>
                </a:cxn>
                <a:cxn ang="0">
                  <a:pos x="42" y="110"/>
                </a:cxn>
                <a:cxn ang="0">
                  <a:pos x="36" y="110"/>
                </a:cxn>
                <a:cxn ang="0">
                  <a:pos x="28" y="110"/>
                </a:cxn>
                <a:cxn ang="0">
                  <a:pos x="22" y="108"/>
                </a:cxn>
                <a:cxn ang="0">
                  <a:pos x="16" y="102"/>
                </a:cxn>
                <a:cxn ang="0">
                  <a:pos x="10" y="96"/>
                </a:cxn>
                <a:cxn ang="0">
                  <a:pos x="8" y="90"/>
                </a:cxn>
                <a:cxn ang="0">
                  <a:pos x="4" y="82"/>
                </a:cxn>
                <a:cxn ang="0">
                  <a:pos x="2" y="70"/>
                </a:cxn>
                <a:cxn ang="0">
                  <a:pos x="0" y="58"/>
                </a:cxn>
                <a:cxn ang="0">
                  <a:pos x="2" y="40"/>
                </a:cxn>
                <a:cxn ang="0">
                  <a:pos x="6" y="26"/>
                </a:cxn>
                <a:cxn ang="0">
                  <a:pos x="8" y="18"/>
                </a:cxn>
                <a:cxn ang="0">
                  <a:pos x="12" y="12"/>
                </a:cxn>
                <a:cxn ang="0">
                  <a:pos x="18" y="8"/>
                </a:cxn>
                <a:cxn ang="0">
                  <a:pos x="26" y="2"/>
                </a:cxn>
                <a:cxn ang="0">
                  <a:pos x="36" y="0"/>
                </a:cxn>
                <a:cxn ang="0">
                  <a:pos x="44" y="2"/>
                </a:cxn>
                <a:cxn ang="0">
                  <a:pos x="52" y="8"/>
                </a:cxn>
                <a:cxn ang="0">
                  <a:pos x="58" y="12"/>
                </a:cxn>
                <a:cxn ang="0">
                  <a:pos x="62" y="18"/>
                </a:cxn>
                <a:cxn ang="0">
                  <a:pos x="64" y="24"/>
                </a:cxn>
                <a:cxn ang="0">
                  <a:pos x="68" y="40"/>
                </a:cxn>
                <a:cxn ang="0">
                  <a:pos x="70" y="56"/>
                </a:cxn>
                <a:cxn ang="0">
                  <a:pos x="46" y="56"/>
                </a:cxn>
                <a:cxn ang="0">
                  <a:pos x="46" y="34"/>
                </a:cxn>
                <a:cxn ang="0">
                  <a:pos x="46" y="24"/>
                </a:cxn>
                <a:cxn ang="0">
                  <a:pos x="44" y="16"/>
                </a:cxn>
                <a:cxn ang="0">
                  <a:pos x="44" y="12"/>
                </a:cxn>
                <a:cxn ang="0">
                  <a:pos x="42" y="8"/>
                </a:cxn>
                <a:cxn ang="0">
                  <a:pos x="40" y="6"/>
                </a:cxn>
                <a:cxn ang="0">
                  <a:pos x="36" y="6"/>
                </a:cxn>
                <a:cxn ang="0">
                  <a:pos x="32" y="6"/>
                </a:cxn>
                <a:cxn ang="0">
                  <a:pos x="30" y="8"/>
                </a:cxn>
                <a:cxn ang="0">
                  <a:pos x="26" y="12"/>
                </a:cxn>
                <a:cxn ang="0">
                  <a:pos x="26" y="18"/>
                </a:cxn>
                <a:cxn ang="0">
                  <a:pos x="24" y="26"/>
                </a:cxn>
                <a:cxn ang="0">
                  <a:pos x="24" y="42"/>
                </a:cxn>
                <a:cxn ang="0">
                  <a:pos x="24" y="66"/>
                </a:cxn>
                <a:cxn ang="0">
                  <a:pos x="24" y="80"/>
                </a:cxn>
                <a:cxn ang="0">
                  <a:pos x="26" y="90"/>
                </a:cxn>
                <a:cxn ang="0">
                  <a:pos x="26" y="96"/>
                </a:cxn>
                <a:cxn ang="0">
                  <a:pos x="28" y="102"/>
                </a:cxn>
                <a:cxn ang="0">
                  <a:pos x="30" y="104"/>
                </a:cxn>
                <a:cxn ang="0">
                  <a:pos x="32" y="106"/>
                </a:cxn>
                <a:cxn ang="0">
                  <a:pos x="36" y="106"/>
                </a:cxn>
                <a:cxn ang="0">
                  <a:pos x="40" y="106"/>
                </a:cxn>
                <a:cxn ang="0">
                  <a:pos x="42" y="104"/>
                </a:cxn>
                <a:cxn ang="0">
                  <a:pos x="44" y="98"/>
                </a:cxn>
                <a:cxn ang="0">
                  <a:pos x="46" y="90"/>
                </a:cxn>
                <a:cxn ang="0">
                  <a:pos x="46" y="56"/>
                </a:cxn>
              </a:cxnLst>
              <a:rect l="0" t="0" r="r" b="b"/>
              <a:pathLst>
                <a:path w="70" h="110">
                  <a:moveTo>
                    <a:pt x="70" y="56"/>
                  </a:moveTo>
                  <a:lnTo>
                    <a:pt x="68" y="72"/>
                  </a:lnTo>
                  <a:lnTo>
                    <a:pt x="64" y="86"/>
                  </a:lnTo>
                  <a:lnTo>
                    <a:pt x="62" y="94"/>
                  </a:lnTo>
                  <a:lnTo>
                    <a:pt x="58" y="100"/>
                  </a:lnTo>
                  <a:lnTo>
                    <a:pt x="52" y="104"/>
                  </a:lnTo>
                  <a:lnTo>
                    <a:pt x="48" y="108"/>
                  </a:lnTo>
                  <a:lnTo>
                    <a:pt x="42" y="110"/>
                  </a:lnTo>
                  <a:lnTo>
                    <a:pt x="36" y="110"/>
                  </a:lnTo>
                  <a:lnTo>
                    <a:pt x="28" y="110"/>
                  </a:lnTo>
                  <a:lnTo>
                    <a:pt x="22" y="108"/>
                  </a:lnTo>
                  <a:lnTo>
                    <a:pt x="16" y="102"/>
                  </a:lnTo>
                  <a:lnTo>
                    <a:pt x="10" y="96"/>
                  </a:lnTo>
                  <a:lnTo>
                    <a:pt x="8" y="90"/>
                  </a:lnTo>
                  <a:lnTo>
                    <a:pt x="4" y="82"/>
                  </a:lnTo>
                  <a:lnTo>
                    <a:pt x="2" y="70"/>
                  </a:lnTo>
                  <a:lnTo>
                    <a:pt x="0" y="58"/>
                  </a:lnTo>
                  <a:lnTo>
                    <a:pt x="2" y="40"/>
                  </a:lnTo>
                  <a:lnTo>
                    <a:pt x="6" y="26"/>
                  </a:lnTo>
                  <a:lnTo>
                    <a:pt x="8" y="18"/>
                  </a:lnTo>
                  <a:lnTo>
                    <a:pt x="12" y="12"/>
                  </a:lnTo>
                  <a:lnTo>
                    <a:pt x="18" y="8"/>
                  </a:lnTo>
                  <a:lnTo>
                    <a:pt x="26" y="2"/>
                  </a:lnTo>
                  <a:lnTo>
                    <a:pt x="36" y="0"/>
                  </a:lnTo>
                  <a:lnTo>
                    <a:pt x="44" y="2"/>
                  </a:lnTo>
                  <a:lnTo>
                    <a:pt x="52" y="8"/>
                  </a:lnTo>
                  <a:lnTo>
                    <a:pt x="58" y="12"/>
                  </a:lnTo>
                  <a:lnTo>
                    <a:pt x="62" y="18"/>
                  </a:lnTo>
                  <a:lnTo>
                    <a:pt x="64" y="24"/>
                  </a:lnTo>
                  <a:lnTo>
                    <a:pt x="68" y="40"/>
                  </a:lnTo>
                  <a:lnTo>
                    <a:pt x="70" y="56"/>
                  </a:lnTo>
                  <a:close/>
                  <a:moveTo>
                    <a:pt x="46" y="56"/>
                  </a:moveTo>
                  <a:lnTo>
                    <a:pt x="46" y="34"/>
                  </a:lnTo>
                  <a:lnTo>
                    <a:pt x="46" y="24"/>
                  </a:lnTo>
                  <a:lnTo>
                    <a:pt x="44" y="16"/>
                  </a:lnTo>
                  <a:lnTo>
                    <a:pt x="44" y="12"/>
                  </a:lnTo>
                  <a:lnTo>
                    <a:pt x="42" y="8"/>
                  </a:lnTo>
                  <a:lnTo>
                    <a:pt x="40" y="6"/>
                  </a:lnTo>
                  <a:lnTo>
                    <a:pt x="36" y="6"/>
                  </a:lnTo>
                  <a:lnTo>
                    <a:pt x="32" y="6"/>
                  </a:lnTo>
                  <a:lnTo>
                    <a:pt x="30" y="8"/>
                  </a:lnTo>
                  <a:lnTo>
                    <a:pt x="26" y="12"/>
                  </a:lnTo>
                  <a:lnTo>
                    <a:pt x="26" y="18"/>
                  </a:lnTo>
                  <a:lnTo>
                    <a:pt x="24" y="26"/>
                  </a:lnTo>
                  <a:lnTo>
                    <a:pt x="24" y="42"/>
                  </a:lnTo>
                  <a:lnTo>
                    <a:pt x="24" y="66"/>
                  </a:lnTo>
                  <a:lnTo>
                    <a:pt x="24" y="80"/>
                  </a:lnTo>
                  <a:lnTo>
                    <a:pt x="26" y="90"/>
                  </a:lnTo>
                  <a:lnTo>
                    <a:pt x="26" y="96"/>
                  </a:lnTo>
                  <a:lnTo>
                    <a:pt x="28" y="102"/>
                  </a:lnTo>
                  <a:lnTo>
                    <a:pt x="30" y="104"/>
                  </a:lnTo>
                  <a:lnTo>
                    <a:pt x="32" y="106"/>
                  </a:lnTo>
                  <a:lnTo>
                    <a:pt x="36" y="106"/>
                  </a:lnTo>
                  <a:lnTo>
                    <a:pt x="40" y="106"/>
                  </a:lnTo>
                  <a:lnTo>
                    <a:pt x="42" y="104"/>
                  </a:lnTo>
                  <a:lnTo>
                    <a:pt x="44" y="98"/>
                  </a:lnTo>
                  <a:lnTo>
                    <a:pt x="46" y="90"/>
                  </a:lnTo>
                  <a:lnTo>
                    <a:pt x="46" y="5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079" name="Freeform 31"/>
            <p:cNvSpPr>
              <a:spLocks/>
            </p:cNvSpPr>
            <p:nvPr/>
          </p:nvSpPr>
          <p:spPr bwMode="auto">
            <a:xfrm>
              <a:off x="2910" y="3814"/>
              <a:ext cx="26" cy="24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8" y="0"/>
                </a:cxn>
                <a:cxn ang="0">
                  <a:pos x="22" y="4"/>
                </a:cxn>
                <a:cxn ang="0">
                  <a:pos x="24" y="8"/>
                </a:cxn>
                <a:cxn ang="0">
                  <a:pos x="26" y="12"/>
                </a:cxn>
                <a:cxn ang="0">
                  <a:pos x="24" y="18"/>
                </a:cxn>
                <a:cxn ang="0">
                  <a:pos x="22" y="22"/>
                </a:cxn>
                <a:cxn ang="0">
                  <a:pos x="18" y="24"/>
                </a:cxn>
                <a:cxn ang="0">
                  <a:pos x="14" y="24"/>
                </a:cxn>
                <a:cxn ang="0">
                  <a:pos x="8" y="24"/>
                </a:cxn>
                <a:cxn ang="0">
                  <a:pos x="4" y="22"/>
                </a:cxn>
                <a:cxn ang="0">
                  <a:pos x="2" y="18"/>
                </a:cxn>
                <a:cxn ang="0">
                  <a:pos x="0" y="12"/>
                </a:cxn>
                <a:cxn ang="0">
                  <a:pos x="2" y="8"/>
                </a:cxn>
                <a:cxn ang="0">
                  <a:pos x="4" y="4"/>
                </a:cxn>
                <a:cxn ang="0">
                  <a:pos x="8" y="0"/>
                </a:cxn>
                <a:cxn ang="0">
                  <a:pos x="14" y="0"/>
                </a:cxn>
              </a:cxnLst>
              <a:rect l="0" t="0" r="r" b="b"/>
              <a:pathLst>
                <a:path w="26" h="24">
                  <a:moveTo>
                    <a:pt x="14" y="0"/>
                  </a:moveTo>
                  <a:lnTo>
                    <a:pt x="18" y="0"/>
                  </a:lnTo>
                  <a:lnTo>
                    <a:pt x="22" y="4"/>
                  </a:lnTo>
                  <a:lnTo>
                    <a:pt x="24" y="8"/>
                  </a:lnTo>
                  <a:lnTo>
                    <a:pt x="26" y="12"/>
                  </a:lnTo>
                  <a:lnTo>
                    <a:pt x="24" y="18"/>
                  </a:lnTo>
                  <a:lnTo>
                    <a:pt x="22" y="22"/>
                  </a:lnTo>
                  <a:lnTo>
                    <a:pt x="18" y="24"/>
                  </a:lnTo>
                  <a:lnTo>
                    <a:pt x="14" y="24"/>
                  </a:lnTo>
                  <a:lnTo>
                    <a:pt x="8" y="24"/>
                  </a:lnTo>
                  <a:lnTo>
                    <a:pt x="4" y="22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2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080" name="Freeform 32"/>
            <p:cNvSpPr>
              <a:spLocks noEditPoints="1"/>
            </p:cNvSpPr>
            <p:nvPr/>
          </p:nvSpPr>
          <p:spPr bwMode="auto">
            <a:xfrm>
              <a:off x="2948" y="3728"/>
              <a:ext cx="70" cy="110"/>
            </a:xfrm>
            <a:custGeom>
              <a:avLst/>
              <a:gdLst/>
              <a:ahLst/>
              <a:cxnLst>
                <a:cxn ang="0">
                  <a:pos x="70" y="56"/>
                </a:cxn>
                <a:cxn ang="0">
                  <a:pos x="68" y="72"/>
                </a:cxn>
                <a:cxn ang="0">
                  <a:pos x="64" y="86"/>
                </a:cxn>
                <a:cxn ang="0">
                  <a:pos x="62" y="94"/>
                </a:cxn>
                <a:cxn ang="0">
                  <a:pos x="58" y="100"/>
                </a:cxn>
                <a:cxn ang="0">
                  <a:pos x="52" y="104"/>
                </a:cxn>
                <a:cxn ang="0">
                  <a:pos x="48" y="108"/>
                </a:cxn>
                <a:cxn ang="0">
                  <a:pos x="42" y="110"/>
                </a:cxn>
                <a:cxn ang="0">
                  <a:pos x="36" y="110"/>
                </a:cxn>
                <a:cxn ang="0">
                  <a:pos x="28" y="110"/>
                </a:cxn>
                <a:cxn ang="0">
                  <a:pos x="22" y="108"/>
                </a:cxn>
                <a:cxn ang="0">
                  <a:pos x="16" y="102"/>
                </a:cxn>
                <a:cxn ang="0">
                  <a:pos x="10" y="96"/>
                </a:cxn>
                <a:cxn ang="0">
                  <a:pos x="8" y="90"/>
                </a:cxn>
                <a:cxn ang="0">
                  <a:pos x="4" y="82"/>
                </a:cxn>
                <a:cxn ang="0">
                  <a:pos x="2" y="70"/>
                </a:cxn>
                <a:cxn ang="0">
                  <a:pos x="0" y="58"/>
                </a:cxn>
                <a:cxn ang="0">
                  <a:pos x="2" y="40"/>
                </a:cxn>
                <a:cxn ang="0">
                  <a:pos x="6" y="26"/>
                </a:cxn>
                <a:cxn ang="0">
                  <a:pos x="8" y="18"/>
                </a:cxn>
                <a:cxn ang="0">
                  <a:pos x="12" y="12"/>
                </a:cxn>
                <a:cxn ang="0">
                  <a:pos x="18" y="8"/>
                </a:cxn>
                <a:cxn ang="0">
                  <a:pos x="26" y="2"/>
                </a:cxn>
                <a:cxn ang="0">
                  <a:pos x="36" y="0"/>
                </a:cxn>
                <a:cxn ang="0">
                  <a:pos x="44" y="2"/>
                </a:cxn>
                <a:cxn ang="0">
                  <a:pos x="52" y="8"/>
                </a:cxn>
                <a:cxn ang="0">
                  <a:pos x="58" y="12"/>
                </a:cxn>
                <a:cxn ang="0">
                  <a:pos x="62" y="18"/>
                </a:cxn>
                <a:cxn ang="0">
                  <a:pos x="64" y="24"/>
                </a:cxn>
                <a:cxn ang="0">
                  <a:pos x="68" y="40"/>
                </a:cxn>
                <a:cxn ang="0">
                  <a:pos x="70" y="56"/>
                </a:cxn>
                <a:cxn ang="0">
                  <a:pos x="46" y="56"/>
                </a:cxn>
                <a:cxn ang="0">
                  <a:pos x="46" y="34"/>
                </a:cxn>
                <a:cxn ang="0">
                  <a:pos x="46" y="24"/>
                </a:cxn>
                <a:cxn ang="0">
                  <a:pos x="44" y="16"/>
                </a:cxn>
                <a:cxn ang="0">
                  <a:pos x="44" y="12"/>
                </a:cxn>
                <a:cxn ang="0">
                  <a:pos x="42" y="8"/>
                </a:cxn>
                <a:cxn ang="0">
                  <a:pos x="40" y="6"/>
                </a:cxn>
                <a:cxn ang="0">
                  <a:pos x="36" y="6"/>
                </a:cxn>
                <a:cxn ang="0">
                  <a:pos x="32" y="6"/>
                </a:cxn>
                <a:cxn ang="0">
                  <a:pos x="30" y="8"/>
                </a:cxn>
                <a:cxn ang="0">
                  <a:pos x="26" y="12"/>
                </a:cxn>
                <a:cxn ang="0">
                  <a:pos x="26" y="18"/>
                </a:cxn>
                <a:cxn ang="0">
                  <a:pos x="24" y="26"/>
                </a:cxn>
                <a:cxn ang="0">
                  <a:pos x="24" y="42"/>
                </a:cxn>
                <a:cxn ang="0">
                  <a:pos x="24" y="66"/>
                </a:cxn>
                <a:cxn ang="0">
                  <a:pos x="24" y="80"/>
                </a:cxn>
                <a:cxn ang="0">
                  <a:pos x="26" y="90"/>
                </a:cxn>
                <a:cxn ang="0">
                  <a:pos x="26" y="96"/>
                </a:cxn>
                <a:cxn ang="0">
                  <a:pos x="28" y="102"/>
                </a:cxn>
                <a:cxn ang="0">
                  <a:pos x="30" y="104"/>
                </a:cxn>
                <a:cxn ang="0">
                  <a:pos x="32" y="106"/>
                </a:cxn>
                <a:cxn ang="0">
                  <a:pos x="36" y="106"/>
                </a:cxn>
                <a:cxn ang="0">
                  <a:pos x="40" y="106"/>
                </a:cxn>
                <a:cxn ang="0">
                  <a:pos x="42" y="104"/>
                </a:cxn>
                <a:cxn ang="0">
                  <a:pos x="44" y="98"/>
                </a:cxn>
                <a:cxn ang="0">
                  <a:pos x="46" y="90"/>
                </a:cxn>
                <a:cxn ang="0">
                  <a:pos x="46" y="56"/>
                </a:cxn>
              </a:cxnLst>
              <a:rect l="0" t="0" r="r" b="b"/>
              <a:pathLst>
                <a:path w="70" h="110">
                  <a:moveTo>
                    <a:pt x="70" y="56"/>
                  </a:moveTo>
                  <a:lnTo>
                    <a:pt x="68" y="72"/>
                  </a:lnTo>
                  <a:lnTo>
                    <a:pt x="64" y="86"/>
                  </a:lnTo>
                  <a:lnTo>
                    <a:pt x="62" y="94"/>
                  </a:lnTo>
                  <a:lnTo>
                    <a:pt x="58" y="100"/>
                  </a:lnTo>
                  <a:lnTo>
                    <a:pt x="52" y="104"/>
                  </a:lnTo>
                  <a:lnTo>
                    <a:pt x="48" y="108"/>
                  </a:lnTo>
                  <a:lnTo>
                    <a:pt x="42" y="110"/>
                  </a:lnTo>
                  <a:lnTo>
                    <a:pt x="36" y="110"/>
                  </a:lnTo>
                  <a:lnTo>
                    <a:pt x="28" y="110"/>
                  </a:lnTo>
                  <a:lnTo>
                    <a:pt x="22" y="108"/>
                  </a:lnTo>
                  <a:lnTo>
                    <a:pt x="16" y="102"/>
                  </a:lnTo>
                  <a:lnTo>
                    <a:pt x="10" y="96"/>
                  </a:lnTo>
                  <a:lnTo>
                    <a:pt x="8" y="90"/>
                  </a:lnTo>
                  <a:lnTo>
                    <a:pt x="4" y="82"/>
                  </a:lnTo>
                  <a:lnTo>
                    <a:pt x="2" y="70"/>
                  </a:lnTo>
                  <a:lnTo>
                    <a:pt x="0" y="58"/>
                  </a:lnTo>
                  <a:lnTo>
                    <a:pt x="2" y="40"/>
                  </a:lnTo>
                  <a:lnTo>
                    <a:pt x="6" y="26"/>
                  </a:lnTo>
                  <a:lnTo>
                    <a:pt x="8" y="18"/>
                  </a:lnTo>
                  <a:lnTo>
                    <a:pt x="12" y="12"/>
                  </a:lnTo>
                  <a:lnTo>
                    <a:pt x="18" y="8"/>
                  </a:lnTo>
                  <a:lnTo>
                    <a:pt x="26" y="2"/>
                  </a:lnTo>
                  <a:lnTo>
                    <a:pt x="36" y="0"/>
                  </a:lnTo>
                  <a:lnTo>
                    <a:pt x="44" y="2"/>
                  </a:lnTo>
                  <a:lnTo>
                    <a:pt x="52" y="8"/>
                  </a:lnTo>
                  <a:lnTo>
                    <a:pt x="58" y="12"/>
                  </a:lnTo>
                  <a:lnTo>
                    <a:pt x="62" y="18"/>
                  </a:lnTo>
                  <a:lnTo>
                    <a:pt x="64" y="24"/>
                  </a:lnTo>
                  <a:lnTo>
                    <a:pt x="68" y="40"/>
                  </a:lnTo>
                  <a:lnTo>
                    <a:pt x="70" y="56"/>
                  </a:lnTo>
                  <a:close/>
                  <a:moveTo>
                    <a:pt x="46" y="56"/>
                  </a:moveTo>
                  <a:lnTo>
                    <a:pt x="46" y="34"/>
                  </a:lnTo>
                  <a:lnTo>
                    <a:pt x="46" y="24"/>
                  </a:lnTo>
                  <a:lnTo>
                    <a:pt x="44" y="16"/>
                  </a:lnTo>
                  <a:lnTo>
                    <a:pt x="44" y="12"/>
                  </a:lnTo>
                  <a:lnTo>
                    <a:pt x="42" y="8"/>
                  </a:lnTo>
                  <a:lnTo>
                    <a:pt x="40" y="6"/>
                  </a:lnTo>
                  <a:lnTo>
                    <a:pt x="36" y="6"/>
                  </a:lnTo>
                  <a:lnTo>
                    <a:pt x="32" y="6"/>
                  </a:lnTo>
                  <a:lnTo>
                    <a:pt x="30" y="8"/>
                  </a:lnTo>
                  <a:lnTo>
                    <a:pt x="26" y="12"/>
                  </a:lnTo>
                  <a:lnTo>
                    <a:pt x="26" y="18"/>
                  </a:lnTo>
                  <a:lnTo>
                    <a:pt x="24" y="26"/>
                  </a:lnTo>
                  <a:lnTo>
                    <a:pt x="24" y="42"/>
                  </a:lnTo>
                  <a:lnTo>
                    <a:pt x="24" y="66"/>
                  </a:lnTo>
                  <a:lnTo>
                    <a:pt x="24" y="80"/>
                  </a:lnTo>
                  <a:lnTo>
                    <a:pt x="26" y="90"/>
                  </a:lnTo>
                  <a:lnTo>
                    <a:pt x="26" y="96"/>
                  </a:lnTo>
                  <a:lnTo>
                    <a:pt x="28" y="102"/>
                  </a:lnTo>
                  <a:lnTo>
                    <a:pt x="30" y="104"/>
                  </a:lnTo>
                  <a:lnTo>
                    <a:pt x="32" y="106"/>
                  </a:lnTo>
                  <a:lnTo>
                    <a:pt x="36" y="106"/>
                  </a:lnTo>
                  <a:lnTo>
                    <a:pt x="40" y="106"/>
                  </a:lnTo>
                  <a:lnTo>
                    <a:pt x="42" y="104"/>
                  </a:lnTo>
                  <a:lnTo>
                    <a:pt x="44" y="98"/>
                  </a:lnTo>
                  <a:lnTo>
                    <a:pt x="46" y="90"/>
                  </a:lnTo>
                  <a:lnTo>
                    <a:pt x="46" y="5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081" name="Freeform 33"/>
            <p:cNvSpPr>
              <a:spLocks/>
            </p:cNvSpPr>
            <p:nvPr/>
          </p:nvSpPr>
          <p:spPr bwMode="auto">
            <a:xfrm>
              <a:off x="3028" y="3730"/>
              <a:ext cx="70" cy="108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70" y="0"/>
                </a:cxn>
                <a:cxn ang="0">
                  <a:pos x="62" y="20"/>
                </a:cxn>
                <a:cxn ang="0">
                  <a:pos x="18" y="20"/>
                </a:cxn>
                <a:cxn ang="0">
                  <a:pos x="14" y="30"/>
                </a:cxn>
                <a:cxn ang="0">
                  <a:pos x="40" y="34"/>
                </a:cxn>
                <a:cxn ang="0">
                  <a:pos x="58" y="44"/>
                </a:cxn>
                <a:cxn ang="0">
                  <a:pos x="64" y="52"/>
                </a:cxn>
                <a:cxn ang="0">
                  <a:pos x="68" y="60"/>
                </a:cxn>
                <a:cxn ang="0">
                  <a:pos x="70" y="70"/>
                </a:cxn>
                <a:cxn ang="0">
                  <a:pos x="68" y="80"/>
                </a:cxn>
                <a:cxn ang="0">
                  <a:pos x="64" y="90"/>
                </a:cxn>
                <a:cxn ang="0">
                  <a:pos x="60" y="96"/>
                </a:cxn>
                <a:cxn ang="0">
                  <a:pos x="54" y="102"/>
                </a:cxn>
                <a:cxn ang="0">
                  <a:pos x="48" y="104"/>
                </a:cxn>
                <a:cxn ang="0">
                  <a:pos x="38" y="108"/>
                </a:cxn>
                <a:cxn ang="0">
                  <a:pos x="26" y="108"/>
                </a:cxn>
                <a:cxn ang="0">
                  <a:pos x="18" y="108"/>
                </a:cxn>
                <a:cxn ang="0">
                  <a:pos x="12" y="106"/>
                </a:cxn>
                <a:cxn ang="0">
                  <a:pos x="6" y="104"/>
                </a:cxn>
                <a:cxn ang="0">
                  <a:pos x="2" y="100"/>
                </a:cxn>
                <a:cxn ang="0">
                  <a:pos x="0" y="96"/>
                </a:cxn>
                <a:cxn ang="0">
                  <a:pos x="2" y="92"/>
                </a:cxn>
                <a:cxn ang="0">
                  <a:pos x="4" y="90"/>
                </a:cxn>
                <a:cxn ang="0">
                  <a:pos x="6" y="88"/>
                </a:cxn>
                <a:cxn ang="0">
                  <a:pos x="10" y="88"/>
                </a:cxn>
                <a:cxn ang="0">
                  <a:pos x="12" y="88"/>
                </a:cxn>
                <a:cxn ang="0">
                  <a:pos x="16" y="88"/>
                </a:cxn>
                <a:cxn ang="0">
                  <a:pos x="18" y="90"/>
                </a:cxn>
                <a:cxn ang="0">
                  <a:pos x="22" y="92"/>
                </a:cxn>
                <a:cxn ang="0">
                  <a:pos x="26" y="96"/>
                </a:cxn>
                <a:cxn ang="0">
                  <a:pos x="32" y="100"/>
                </a:cxn>
                <a:cxn ang="0">
                  <a:pos x="34" y="102"/>
                </a:cxn>
                <a:cxn ang="0">
                  <a:pos x="38" y="102"/>
                </a:cxn>
                <a:cxn ang="0">
                  <a:pos x="40" y="102"/>
                </a:cxn>
                <a:cxn ang="0">
                  <a:pos x="46" y="102"/>
                </a:cxn>
                <a:cxn ang="0">
                  <a:pos x="52" y="98"/>
                </a:cxn>
                <a:cxn ang="0">
                  <a:pos x="54" y="92"/>
                </a:cxn>
                <a:cxn ang="0">
                  <a:pos x="56" y="86"/>
                </a:cxn>
                <a:cxn ang="0">
                  <a:pos x="56" y="80"/>
                </a:cxn>
                <a:cxn ang="0">
                  <a:pos x="52" y="74"/>
                </a:cxn>
                <a:cxn ang="0">
                  <a:pos x="48" y="68"/>
                </a:cxn>
                <a:cxn ang="0">
                  <a:pos x="42" y="62"/>
                </a:cxn>
                <a:cxn ang="0">
                  <a:pos x="26" y="56"/>
                </a:cxn>
                <a:cxn ang="0">
                  <a:pos x="8" y="54"/>
                </a:cxn>
                <a:cxn ang="0">
                  <a:pos x="4" y="54"/>
                </a:cxn>
                <a:cxn ang="0">
                  <a:pos x="0" y="54"/>
                </a:cxn>
                <a:cxn ang="0">
                  <a:pos x="20" y="0"/>
                </a:cxn>
              </a:cxnLst>
              <a:rect l="0" t="0" r="r" b="b"/>
              <a:pathLst>
                <a:path w="70" h="108">
                  <a:moveTo>
                    <a:pt x="20" y="0"/>
                  </a:moveTo>
                  <a:lnTo>
                    <a:pt x="70" y="0"/>
                  </a:lnTo>
                  <a:lnTo>
                    <a:pt x="62" y="20"/>
                  </a:lnTo>
                  <a:lnTo>
                    <a:pt x="18" y="20"/>
                  </a:lnTo>
                  <a:lnTo>
                    <a:pt x="14" y="30"/>
                  </a:lnTo>
                  <a:lnTo>
                    <a:pt x="40" y="34"/>
                  </a:lnTo>
                  <a:lnTo>
                    <a:pt x="58" y="44"/>
                  </a:lnTo>
                  <a:lnTo>
                    <a:pt x="64" y="52"/>
                  </a:lnTo>
                  <a:lnTo>
                    <a:pt x="68" y="60"/>
                  </a:lnTo>
                  <a:lnTo>
                    <a:pt x="70" y="70"/>
                  </a:lnTo>
                  <a:lnTo>
                    <a:pt x="68" y="80"/>
                  </a:lnTo>
                  <a:lnTo>
                    <a:pt x="64" y="90"/>
                  </a:lnTo>
                  <a:lnTo>
                    <a:pt x="60" y="96"/>
                  </a:lnTo>
                  <a:lnTo>
                    <a:pt x="54" y="102"/>
                  </a:lnTo>
                  <a:lnTo>
                    <a:pt x="48" y="104"/>
                  </a:lnTo>
                  <a:lnTo>
                    <a:pt x="38" y="108"/>
                  </a:lnTo>
                  <a:lnTo>
                    <a:pt x="26" y="108"/>
                  </a:lnTo>
                  <a:lnTo>
                    <a:pt x="18" y="108"/>
                  </a:lnTo>
                  <a:lnTo>
                    <a:pt x="12" y="106"/>
                  </a:lnTo>
                  <a:lnTo>
                    <a:pt x="6" y="104"/>
                  </a:lnTo>
                  <a:lnTo>
                    <a:pt x="2" y="100"/>
                  </a:lnTo>
                  <a:lnTo>
                    <a:pt x="0" y="96"/>
                  </a:lnTo>
                  <a:lnTo>
                    <a:pt x="2" y="92"/>
                  </a:lnTo>
                  <a:lnTo>
                    <a:pt x="4" y="90"/>
                  </a:lnTo>
                  <a:lnTo>
                    <a:pt x="6" y="88"/>
                  </a:lnTo>
                  <a:lnTo>
                    <a:pt x="10" y="88"/>
                  </a:lnTo>
                  <a:lnTo>
                    <a:pt x="12" y="88"/>
                  </a:lnTo>
                  <a:lnTo>
                    <a:pt x="16" y="88"/>
                  </a:lnTo>
                  <a:lnTo>
                    <a:pt x="18" y="90"/>
                  </a:lnTo>
                  <a:lnTo>
                    <a:pt x="22" y="92"/>
                  </a:lnTo>
                  <a:lnTo>
                    <a:pt x="26" y="96"/>
                  </a:lnTo>
                  <a:lnTo>
                    <a:pt x="32" y="100"/>
                  </a:lnTo>
                  <a:lnTo>
                    <a:pt x="34" y="102"/>
                  </a:lnTo>
                  <a:lnTo>
                    <a:pt x="38" y="102"/>
                  </a:lnTo>
                  <a:lnTo>
                    <a:pt x="40" y="102"/>
                  </a:lnTo>
                  <a:lnTo>
                    <a:pt x="46" y="102"/>
                  </a:lnTo>
                  <a:lnTo>
                    <a:pt x="52" y="98"/>
                  </a:lnTo>
                  <a:lnTo>
                    <a:pt x="54" y="92"/>
                  </a:lnTo>
                  <a:lnTo>
                    <a:pt x="56" y="86"/>
                  </a:lnTo>
                  <a:lnTo>
                    <a:pt x="56" y="80"/>
                  </a:lnTo>
                  <a:lnTo>
                    <a:pt x="52" y="74"/>
                  </a:lnTo>
                  <a:lnTo>
                    <a:pt x="48" y="68"/>
                  </a:lnTo>
                  <a:lnTo>
                    <a:pt x="42" y="62"/>
                  </a:lnTo>
                  <a:lnTo>
                    <a:pt x="26" y="56"/>
                  </a:lnTo>
                  <a:lnTo>
                    <a:pt x="8" y="54"/>
                  </a:lnTo>
                  <a:lnTo>
                    <a:pt x="4" y="54"/>
                  </a:lnTo>
                  <a:lnTo>
                    <a:pt x="0" y="54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082" name="Line 34"/>
            <p:cNvSpPr>
              <a:spLocks noChangeShapeType="1"/>
            </p:cNvSpPr>
            <p:nvPr/>
          </p:nvSpPr>
          <p:spPr bwMode="auto">
            <a:xfrm>
              <a:off x="3200" y="3676"/>
              <a:ext cx="38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083" name="Line 35"/>
            <p:cNvSpPr>
              <a:spLocks noChangeShapeType="1"/>
            </p:cNvSpPr>
            <p:nvPr/>
          </p:nvSpPr>
          <p:spPr bwMode="auto">
            <a:xfrm flipH="1">
              <a:off x="5018" y="3676"/>
              <a:ext cx="38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084" name="Line 36"/>
            <p:cNvSpPr>
              <a:spLocks noChangeShapeType="1"/>
            </p:cNvSpPr>
            <p:nvPr/>
          </p:nvSpPr>
          <p:spPr bwMode="auto">
            <a:xfrm>
              <a:off x="3200" y="3568"/>
              <a:ext cx="38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085" name="Line 37"/>
            <p:cNvSpPr>
              <a:spLocks noChangeShapeType="1"/>
            </p:cNvSpPr>
            <p:nvPr/>
          </p:nvSpPr>
          <p:spPr bwMode="auto">
            <a:xfrm flipH="1">
              <a:off x="5018" y="3568"/>
              <a:ext cx="38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086" name="Line 38"/>
            <p:cNvSpPr>
              <a:spLocks noChangeShapeType="1"/>
            </p:cNvSpPr>
            <p:nvPr/>
          </p:nvSpPr>
          <p:spPr bwMode="auto">
            <a:xfrm>
              <a:off x="3200" y="3460"/>
              <a:ext cx="38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087" name="Line 39"/>
            <p:cNvSpPr>
              <a:spLocks noChangeShapeType="1"/>
            </p:cNvSpPr>
            <p:nvPr/>
          </p:nvSpPr>
          <p:spPr bwMode="auto">
            <a:xfrm flipH="1">
              <a:off x="5018" y="3460"/>
              <a:ext cx="38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088" name="Line 40"/>
            <p:cNvSpPr>
              <a:spLocks noChangeShapeType="1"/>
            </p:cNvSpPr>
            <p:nvPr/>
          </p:nvSpPr>
          <p:spPr bwMode="auto">
            <a:xfrm>
              <a:off x="3200" y="3352"/>
              <a:ext cx="38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089" name="Line 41"/>
            <p:cNvSpPr>
              <a:spLocks noChangeShapeType="1"/>
            </p:cNvSpPr>
            <p:nvPr/>
          </p:nvSpPr>
          <p:spPr bwMode="auto">
            <a:xfrm flipH="1">
              <a:off x="5018" y="3352"/>
              <a:ext cx="38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090" name="Line 42"/>
            <p:cNvSpPr>
              <a:spLocks noChangeShapeType="1"/>
            </p:cNvSpPr>
            <p:nvPr/>
          </p:nvSpPr>
          <p:spPr bwMode="auto">
            <a:xfrm>
              <a:off x="3200" y="3244"/>
              <a:ext cx="38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091" name="Line 43"/>
            <p:cNvSpPr>
              <a:spLocks noChangeShapeType="1"/>
            </p:cNvSpPr>
            <p:nvPr/>
          </p:nvSpPr>
          <p:spPr bwMode="auto">
            <a:xfrm flipH="1">
              <a:off x="5018" y="3244"/>
              <a:ext cx="38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092" name="Line 44"/>
            <p:cNvSpPr>
              <a:spLocks noChangeShapeType="1"/>
            </p:cNvSpPr>
            <p:nvPr/>
          </p:nvSpPr>
          <p:spPr bwMode="auto">
            <a:xfrm>
              <a:off x="3200" y="3244"/>
              <a:ext cx="76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093" name="Line 45"/>
            <p:cNvSpPr>
              <a:spLocks noChangeShapeType="1"/>
            </p:cNvSpPr>
            <p:nvPr/>
          </p:nvSpPr>
          <p:spPr bwMode="auto">
            <a:xfrm flipH="1">
              <a:off x="4980" y="3244"/>
              <a:ext cx="76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094" name="Freeform 46"/>
            <p:cNvSpPr>
              <a:spLocks noEditPoints="1"/>
            </p:cNvSpPr>
            <p:nvPr/>
          </p:nvSpPr>
          <p:spPr bwMode="auto">
            <a:xfrm>
              <a:off x="3030" y="3190"/>
              <a:ext cx="68" cy="110"/>
            </a:xfrm>
            <a:custGeom>
              <a:avLst/>
              <a:gdLst/>
              <a:ahLst/>
              <a:cxnLst>
                <a:cxn ang="0">
                  <a:pos x="68" y="54"/>
                </a:cxn>
                <a:cxn ang="0">
                  <a:pos x="66" y="70"/>
                </a:cxn>
                <a:cxn ang="0">
                  <a:pos x="62" y="84"/>
                </a:cxn>
                <a:cxn ang="0">
                  <a:pos x="60" y="92"/>
                </a:cxn>
                <a:cxn ang="0">
                  <a:pos x="56" y="98"/>
                </a:cxn>
                <a:cxn ang="0">
                  <a:pos x="50" y="102"/>
                </a:cxn>
                <a:cxn ang="0">
                  <a:pos x="46" y="106"/>
                </a:cxn>
                <a:cxn ang="0">
                  <a:pos x="40" y="108"/>
                </a:cxn>
                <a:cxn ang="0">
                  <a:pos x="34" y="110"/>
                </a:cxn>
                <a:cxn ang="0">
                  <a:pos x="26" y="108"/>
                </a:cxn>
                <a:cxn ang="0">
                  <a:pos x="20" y="106"/>
                </a:cxn>
                <a:cxn ang="0">
                  <a:pos x="14" y="100"/>
                </a:cxn>
                <a:cxn ang="0">
                  <a:pos x="8" y="94"/>
                </a:cxn>
                <a:cxn ang="0">
                  <a:pos x="6" y="88"/>
                </a:cxn>
                <a:cxn ang="0">
                  <a:pos x="2" y="80"/>
                </a:cxn>
                <a:cxn ang="0">
                  <a:pos x="0" y="68"/>
                </a:cxn>
                <a:cxn ang="0">
                  <a:pos x="0" y="56"/>
                </a:cxn>
                <a:cxn ang="0">
                  <a:pos x="0" y="40"/>
                </a:cxn>
                <a:cxn ang="0">
                  <a:pos x="4" y="24"/>
                </a:cxn>
                <a:cxn ang="0">
                  <a:pos x="6" y="16"/>
                </a:cxn>
                <a:cxn ang="0">
                  <a:pos x="10" y="10"/>
                </a:cxn>
                <a:cxn ang="0">
                  <a:pos x="16" y="6"/>
                </a:cxn>
                <a:cxn ang="0">
                  <a:pos x="24" y="0"/>
                </a:cxn>
                <a:cxn ang="0">
                  <a:pos x="34" y="0"/>
                </a:cxn>
                <a:cxn ang="0">
                  <a:pos x="42" y="0"/>
                </a:cxn>
                <a:cxn ang="0">
                  <a:pos x="50" y="6"/>
                </a:cxn>
                <a:cxn ang="0">
                  <a:pos x="56" y="10"/>
                </a:cxn>
                <a:cxn ang="0">
                  <a:pos x="60" y="16"/>
                </a:cxn>
                <a:cxn ang="0">
                  <a:pos x="62" y="22"/>
                </a:cxn>
                <a:cxn ang="0">
                  <a:pos x="66" y="38"/>
                </a:cxn>
                <a:cxn ang="0">
                  <a:pos x="68" y="54"/>
                </a:cxn>
                <a:cxn ang="0">
                  <a:pos x="44" y="54"/>
                </a:cxn>
                <a:cxn ang="0">
                  <a:pos x="44" y="32"/>
                </a:cxn>
                <a:cxn ang="0">
                  <a:pos x="44" y="22"/>
                </a:cxn>
                <a:cxn ang="0">
                  <a:pos x="42" y="16"/>
                </a:cxn>
                <a:cxn ang="0">
                  <a:pos x="42" y="10"/>
                </a:cxn>
                <a:cxn ang="0">
                  <a:pos x="40" y="6"/>
                </a:cxn>
                <a:cxn ang="0">
                  <a:pos x="38" y="6"/>
                </a:cxn>
                <a:cxn ang="0">
                  <a:pos x="34" y="4"/>
                </a:cxn>
                <a:cxn ang="0">
                  <a:pos x="30" y="4"/>
                </a:cxn>
                <a:cxn ang="0">
                  <a:pos x="28" y="6"/>
                </a:cxn>
                <a:cxn ang="0">
                  <a:pos x="24" y="10"/>
                </a:cxn>
                <a:cxn ang="0">
                  <a:pos x="24" y="16"/>
                </a:cxn>
                <a:cxn ang="0">
                  <a:pos x="22" y="24"/>
                </a:cxn>
                <a:cxn ang="0">
                  <a:pos x="22" y="40"/>
                </a:cxn>
                <a:cxn ang="0">
                  <a:pos x="22" y="64"/>
                </a:cxn>
                <a:cxn ang="0">
                  <a:pos x="22" y="78"/>
                </a:cxn>
                <a:cxn ang="0">
                  <a:pos x="24" y="88"/>
                </a:cxn>
                <a:cxn ang="0">
                  <a:pos x="24" y="96"/>
                </a:cxn>
                <a:cxn ang="0">
                  <a:pos x="26" y="100"/>
                </a:cxn>
                <a:cxn ang="0">
                  <a:pos x="28" y="102"/>
                </a:cxn>
                <a:cxn ang="0">
                  <a:pos x="30" y="104"/>
                </a:cxn>
                <a:cxn ang="0">
                  <a:pos x="34" y="104"/>
                </a:cxn>
                <a:cxn ang="0">
                  <a:pos x="38" y="104"/>
                </a:cxn>
                <a:cxn ang="0">
                  <a:pos x="40" y="102"/>
                </a:cxn>
                <a:cxn ang="0">
                  <a:pos x="42" y="96"/>
                </a:cxn>
                <a:cxn ang="0">
                  <a:pos x="44" y="88"/>
                </a:cxn>
                <a:cxn ang="0">
                  <a:pos x="44" y="54"/>
                </a:cxn>
              </a:cxnLst>
              <a:rect l="0" t="0" r="r" b="b"/>
              <a:pathLst>
                <a:path w="68" h="110">
                  <a:moveTo>
                    <a:pt x="68" y="54"/>
                  </a:moveTo>
                  <a:lnTo>
                    <a:pt x="66" y="70"/>
                  </a:lnTo>
                  <a:lnTo>
                    <a:pt x="62" y="84"/>
                  </a:lnTo>
                  <a:lnTo>
                    <a:pt x="60" y="92"/>
                  </a:lnTo>
                  <a:lnTo>
                    <a:pt x="56" y="98"/>
                  </a:lnTo>
                  <a:lnTo>
                    <a:pt x="50" y="102"/>
                  </a:lnTo>
                  <a:lnTo>
                    <a:pt x="46" y="106"/>
                  </a:lnTo>
                  <a:lnTo>
                    <a:pt x="40" y="108"/>
                  </a:lnTo>
                  <a:lnTo>
                    <a:pt x="34" y="110"/>
                  </a:lnTo>
                  <a:lnTo>
                    <a:pt x="26" y="108"/>
                  </a:lnTo>
                  <a:lnTo>
                    <a:pt x="20" y="106"/>
                  </a:lnTo>
                  <a:lnTo>
                    <a:pt x="14" y="100"/>
                  </a:lnTo>
                  <a:lnTo>
                    <a:pt x="8" y="94"/>
                  </a:lnTo>
                  <a:lnTo>
                    <a:pt x="6" y="88"/>
                  </a:lnTo>
                  <a:lnTo>
                    <a:pt x="2" y="80"/>
                  </a:lnTo>
                  <a:lnTo>
                    <a:pt x="0" y="68"/>
                  </a:lnTo>
                  <a:lnTo>
                    <a:pt x="0" y="56"/>
                  </a:lnTo>
                  <a:lnTo>
                    <a:pt x="0" y="40"/>
                  </a:lnTo>
                  <a:lnTo>
                    <a:pt x="4" y="24"/>
                  </a:lnTo>
                  <a:lnTo>
                    <a:pt x="6" y="16"/>
                  </a:lnTo>
                  <a:lnTo>
                    <a:pt x="10" y="10"/>
                  </a:lnTo>
                  <a:lnTo>
                    <a:pt x="16" y="6"/>
                  </a:lnTo>
                  <a:lnTo>
                    <a:pt x="24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6"/>
                  </a:lnTo>
                  <a:lnTo>
                    <a:pt x="56" y="10"/>
                  </a:lnTo>
                  <a:lnTo>
                    <a:pt x="60" y="16"/>
                  </a:lnTo>
                  <a:lnTo>
                    <a:pt x="62" y="22"/>
                  </a:lnTo>
                  <a:lnTo>
                    <a:pt x="66" y="38"/>
                  </a:lnTo>
                  <a:lnTo>
                    <a:pt x="68" y="54"/>
                  </a:lnTo>
                  <a:close/>
                  <a:moveTo>
                    <a:pt x="44" y="54"/>
                  </a:moveTo>
                  <a:lnTo>
                    <a:pt x="44" y="32"/>
                  </a:lnTo>
                  <a:lnTo>
                    <a:pt x="44" y="22"/>
                  </a:lnTo>
                  <a:lnTo>
                    <a:pt x="42" y="16"/>
                  </a:lnTo>
                  <a:lnTo>
                    <a:pt x="42" y="10"/>
                  </a:lnTo>
                  <a:lnTo>
                    <a:pt x="40" y="6"/>
                  </a:lnTo>
                  <a:lnTo>
                    <a:pt x="38" y="6"/>
                  </a:lnTo>
                  <a:lnTo>
                    <a:pt x="34" y="4"/>
                  </a:lnTo>
                  <a:lnTo>
                    <a:pt x="30" y="4"/>
                  </a:lnTo>
                  <a:lnTo>
                    <a:pt x="28" y="6"/>
                  </a:lnTo>
                  <a:lnTo>
                    <a:pt x="24" y="10"/>
                  </a:lnTo>
                  <a:lnTo>
                    <a:pt x="24" y="16"/>
                  </a:lnTo>
                  <a:lnTo>
                    <a:pt x="22" y="24"/>
                  </a:lnTo>
                  <a:lnTo>
                    <a:pt x="22" y="40"/>
                  </a:lnTo>
                  <a:lnTo>
                    <a:pt x="22" y="64"/>
                  </a:lnTo>
                  <a:lnTo>
                    <a:pt x="22" y="78"/>
                  </a:lnTo>
                  <a:lnTo>
                    <a:pt x="24" y="88"/>
                  </a:lnTo>
                  <a:lnTo>
                    <a:pt x="24" y="96"/>
                  </a:lnTo>
                  <a:lnTo>
                    <a:pt x="26" y="100"/>
                  </a:lnTo>
                  <a:lnTo>
                    <a:pt x="28" y="102"/>
                  </a:lnTo>
                  <a:lnTo>
                    <a:pt x="30" y="104"/>
                  </a:lnTo>
                  <a:lnTo>
                    <a:pt x="34" y="104"/>
                  </a:lnTo>
                  <a:lnTo>
                    <a:pt x="38" y="104"/>
                  </a:lnTo>
                  <a:lnTo>
                    <a:pt x="40" y="102"/>
                  </a:lnTo>
                  <a:lnTo>
                    <a:pt x="42" y="96"/>
                  </a:lnTo>
                  <a:lnTo>
                    <a:pt x="44" y="88"/>
                  </a:lnTo>
                  <a:lnTo>
                    <a:pt x="44" y="5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095" name="Line 47"/>
            <p:cNvSpPr>
              <a:spLocks noChangeShapeType="1"/>
            </p:cNvSpPr>
            <p:nvPr/>
          </p:nvSpPr>
          <p:spPr bwMode="auto">
            <a:xfrm>
              <a:off x="3200" y="3136"/>
              <a:ext cx="38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096" name="Line 48"/>
            <p:cNvSpPr>
              <a:spLocks noChangeShapeType="1"/>
            </p:cNvSpPr>
            <p:nvPr/>
          </p:nvSpPr>
          <p:spPr bwMode="auto">
            <a:xfrm flipH="1">
              <a:off x="5018" y="3136"/>
              <a:ext cx="38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097" name="Line 49"/>
            <p:cNvSpPr>
              <a:spLocks noChangeShapeType="1"/>
            </p:cNvSpPr>
            <p:nvPr/>
          </p:nvSpPr>
          <p:spPr bwMode="auto">
            <a:xfrm>
              <a:off x="3200" y="3028"/>
              <a:ext cx="38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098" name="Line 50"/>
            <p:cNvSpPr>
              <a:spLocks noChangeShapeType="1"/>
            </p:cNvSpPr>
            <p:nvPr/>
          </p:nvSpPr>
          <p:spPr bwMode="auto">
            <a:xfrm flipH="1">
              <a:off x="5018" y="3028"/>
              <a:ext cx="38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099" name="Line 51"/>
            <p:cNvSpPr>
              <a:spLocks noChangeShapeType="1"/>
            </p:cNvSpPr>
            <p:nvPr/>
          </p:nvSpPr>
          <p:spPr bwMode="auto">
            <a:xfrm>
              <a:off x="3200" y="2920"/>
              <a:ext cx="38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00" name="Line 52"/>
            <p:cNvSpPr>
              <a:spLocks noChangeShapeType="1"/>
            </p:cNvSpPr>
            <p:nvPr/>
          </p:nvSpPr>
          <p:spPr bwMode="auto">
            <a:xfrm flipH="1">
              <a:off x="5018" y="2920"/>
              <a:ext cx="38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01" name="Line 53"/>
            <p:cNvSpPr>
              <a:spLocks noChangeShapeType="1"/>
            </p:cNvSpPr>
            <p:nvPr/>
          </p:nvSpPr>
          <p:spPr bwMode="auto">
            <a:xfrm>
              <a:off x="3200" y="2812"/>
              <a:ext cx="38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02" name="Line 54"/>
            <p:cNvSpPr>
              <a:spLocks noChangeShapeType="1"/>
            </p:cNvSpPr>
            <p:nvPr/>
          </p:nvSpPr>
          <p:spPr bwMode="auto">
            <a:xfrm flipH="1">
              <a:off x="5018" y="2812"/>
              <a:ext cx="38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03" name="Line 55"/>
            <p:cNvSpPr>
              <a:spLocks noChangeShapeType="1"/>
            </p:cNvSpPr>
            <p:nvPr/>
          </p:nvSpPr>
          <p:spPr bwMode="auto">
            <a:xfrm>
              <a:off x="3200" y="2704"/>
              <a:ext cx="38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04" name="Line 56"/>
            <p:cNvSpPr>
              <a:spLocks noChangeShapeType="1"/>
            </p:cNvSpPr>
            <p:nvPr/>
          </p:nvSpPr>
          <p:spPr bwMode="auto">
            <a:xfrm flipH="1">
              <a:off x="5018" y="2704"/>
              <a:ext cx="38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05" name="Line 57"/>
            <p:cNvSpPr>
              <a:spLocks noChangeShapeType="1"/>
            </p:cNvSpPr>
            <p:nvPr/>
          </p:nvSpPr>
          <p:spPr bwMode="auto">
            <a:xfrm>
              <a:off x="3200" y="2704"/>
              <a:ext cx="76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06" name="Line 58"/>
            <p:cNvSpPr>
              <a:spLocks noChangeShapeType="1"/>
            </p:cNvSpPr>
            <p:nvPr/>
          </p:nvSpPr>
          <p:spPr bwMode="auto">
            <a:xfrm flipH="1">
              <a:off x="4980" y="2704"/>
              <a:ext cx="76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07" name="Freeform 59"/>
            <p:cNvSpPr>
              <a:spLocks noEditPoints="1"/>
            </p:cNvSpPr>
            <p:nvPr/>
          </p:nvSpPr>
          <p:spPr bwMode="auto">
            <a:xfrm>
              <a:off x="2830" y="2650"/>
              <a:ext cx="68" cy="110"/>
            </a:xfrm>
            <a:custGeom>
              <a:avLst/>
              <a:gdLst/>
              <a:ahLst/>
              <a:cxnLst>
                <a:cxn ang="0">
                  <a:pos x="68" y="54"/>
                </a:cxn>
                <a:cxn ang="0">
                  <a:pos x="66" y="70"/>
                </a:cxn>
                <a:cxn ang="0">
                  <a:pos x="62" y="84"/>
                </a:cxn>
                <a:cxn ang="0">
                  <a:pos x="60" y="92"/>
                </a:cxn>
                <a:cxn ang="0">
                  <a:pos x="56" y="98"/>
                </a:cxn>
                <a:cxn ang="0">
                  <a:pos x="50" y="102"/>
                </a:cxn>
                <a:cxn ang="0">
                  <a:pos x="46" y="106"/>
                </a:cxn>
                <a:cxn ang="0">
                  <a:pos x="40" y="108"/>
                </a:cxn>
                <a:cxn ang="0">
                  <a:pos x="34" y="110"/>
                </a:cxn>
                <a:cxn ang="0">
                  <a:pos x="26" y="108"/>
                </a:cxn>
                <a:cxn ang="0">
                  <a:pos x="20" y="106"/>
                </a:cxn>
                <a:cxn ang="0">
                  <a:pos x="14" y="102"/>
                </a:cxn>
                <a:cxn ang="0">
                  <a:pos x="8" y="94"/>
                </a:cxn>
                <a:cxn ang="0">
                  <a:pos x="6" y="88"/>
                </a:cxn>
                <a:cxn ang="0">
                  <a:pos x="2" y="80"/>
                </a:cxn>
                <a:cxn ang="0">
                  <a:pos x="0" y="68"/>
                </a:cxn>
                <a:cxn ang="0">
                  <a:pos x="0" y="56"/>
                </a:cxn>
                <a:cxn ang="0">
                  <a:pos x="0" y="40"/>
                </a:cxn>
                <a:cxn ang="0">
                  <a:pos x="4" y="24"/>
                </a:cxn>
                <a:cxn ang="0">
                  <a:pos x="6" y="18"/>
                </a:cxn>
                <a:cxn ang="0">
                  <a:pos x="10" y="10"/>
                </a:cxn>
                <a:cxn ang="0">
                  <a:pos x="16" y="6"/>
                </a:cxn>
                <a:cxn ang="0">
                  <a:pos x="24" y="2"/>
                </a:cxn>
                <a:cxn ang="0">
                  <a:pos x="34" y="0"/>
                </a:cxn>
                <a:cxn ang="0">
                  <a:pos x="42" y="2"/>
                </a:cxn>
                <a:cxn ang="0">
                  <a:pos x="50" y="6"/>
                </a:cxn>
                <a:cxn ang="0">
                  <a:pos x="56" y="10"/>
                </a:cxn>
                <a:cxn ang="0">
                  <a:pos x="60" y="16"/>
                </a:cxn>
                <a:cxn ang="0">
                  <a:pos x="62" y="22"/>
                </a:cxn>
                <a:cxn ang="0">
                  <a:pos x="66" y="38"/>
                </a:cxn>
                <a:cxn ang="0">
                  <a:pos x="68" y="54"/>
                </a:cxn>
                <a:cxn ang="0">
                  <a:pos x="44" y="54"/>
                </a:cxn>
                <a:cxn ang="0">
                  <a:pos x="44" y="32"/>
                </a:cxn>
                <a:cxn ang="0">
                  <a:pos x="44" y="22"/>
                </a:cxn>
                <a:cxn ang="0">
                  <a:pos x="42" y="16"/>
                </a:cxn>
                <a:cxn ang="0">
                  <a:pos x="42" y="10"/>
                </a:cxn>
                <a:cxn ang="0">
                  <a:pos x="40" y="8"/>
                </a:cxn>
                <a:cxn ang="0">
                  <a:pos x="38" y="6"/>
                </a:cxn>
                <a:cxn ang="0">
                  <a:pos x="34" y="4"/>
                </a:cxn>
                <a:cxn ang="0">
                  <a:pos x="30" y="6"/>
                </a:cxn>
                <a:cxn ang="0">
                  <a:pos x="28" y="6"/>
                </a:cxn>
                <a:cxn ang="0">
                  <a:pos x="24" y="10"/>
                </a:cxn>
                <a:cxn ang="0">
                  <a:pos x="24" y="16"/>
                </a:cxn>
                <a:cxn ang="0">
                  <a:pos x="22" y="24"/>
                </a:cxn>
                <a:cxn ang="0">
                  <a:pos x="22" y="42"/>
                </a:cxn>
                <a:cxn ang="0">
                  <a:pos x="22" y="66"/>
                </a:cxn>
                <a:cxn ang="0">
                  <a:pos x="22" y="78"/>
                </a:cxn>
                <a:cxn ang="0">
                  <a:pos x="24" y="88"/>
                </a:cxn>
                <a:cxn ang="0">
                  <a:pos x="24" y="96"/>
                </a:cxn>
                <a:cxn ang="0">
                  <a:pos x="26" y="100"/>
                </a:cxn>
                <a:cxn ang="0">
                  <a:pos x="28" y="102"/>
                </a:cxn>
                <a:cxn ang="0">
                  <a:pos x="30" y="104"/>
                </a:cxn>
                <a:cxn ang="0">
                  <a:pos x="34" y="104"/>
                </a:cxn>
                <a:cxn ang="0">
                  <a:pos x="38" y="104"/>
                </a:cxn>
                <a:cxn ang="0">
                  <a:pos x="40" y="102"/>
                </a:cxn>
                <a:cxn ang="0">
                  <a:pos x="42" y="96"/>
                </a:cxn>
                <a:cxn ang="0">
                  <a:pos x="44" y="88"/>
                </a:cxn>
                <a:cxn ang="0">
                  <a:pos x="44" y="54"/>
                </a:cxn>
              </a:cxnLst>
              <a:rect l="0" t="0" r="r" b="b"/>
              <a:pathLst>
                <a:path w="68" h="110">
                  <a:moveTo>
                    <a:pt x="68" y="54"/>
                  </a:moveTo>
                  <a:lnTo>
                    <a:pt x="66" y="70"/>
                  </a:lnTo>
                  <a:lnTo>
                    <a:pt x="62" y="84"/>
                  </a:lnTo>
                  <a:lnTo>
                    <a:pt x="60" y="92"/>
                  </a:lnTo>
                  <a:lnTo>
                    <a:pt x="56" y="98"/>
                  </a:lnTo>
                  <a:lnTo>
                    <a:pt x="50" y="102"/>
                  </a:lnTo>
                  <a:lnTo>
                    <a:pt x="46" y="106"/>
                  </a:lnTo>
                  <a:lnTo>
                    <a:pt x="40" y="108"/>
                  </a:lnTo>
                  <a:lnTo>
                    <a:pt x="34" y="110"/>
                  </a:lnTo>
                  <a:lnTo>
                    <a:pt x="26" y="108"/>
                  </a:lnTo>
                  <a:lnTo>
                    <a:pt x="20" y="106"/>
                  </a:lnTo>
                  <a:lnTo>
                    <a:pt x="14" y="102"/>
                  </a:lnTo>
                  <a:lnTo>
                    <a:pt x="8" y="94"/>
                  </a:lnTo>
                  <a:lnTo>
                    <a:pt x="6" y="88"/>
                  </a:lnTo>
                  <a:lnTo>
                    <a:pt x="2" y="80"/>
                  </a:lnTo>
                  <a:lnTo>
                    <a:pt x="0" y="68"/>
                  </a:lnTo>
                  <a:lnTo>
                    <a:pt x="0" y="56"/>
                  </a:lnTo>
                  <a:lnTo>
                    <a:pt x="0" y="40"/>
                  </a:lnTo>
                  <a:lnTo>
                    <a:pt x="4" y="24"/>
                  </a:lnTo>
                  <a:lnTo>
                    <a:pt x="6" y="18"/>
                  </a:lnTo>
                  <a:lnTo>
                    <a:pt x="10" y="10"/>
                  </a:lnTo>
                  <a:lnTo>
                    <a:pt x="16" y="6"/>
                  </a:lnTo>
                  <a:lnTo>
                    <a:pt x="24" y="2"/>
                  </a:lnTo>
                  <a:lnTo>
                    <a:pt x="34" y="0"/>
                  </a:lnTo>
                  <a:lnTo>
                    <a:pt x="42" y="2"/>
                  </a:lnTo>
                  <a:lnTo>
                    <a:pt x="50" y="6"/>
                  </a:lnTo>
                  <a:lnTo>
                    <a:pt x="56" y="10"/>
                  </a:lnTo>
                  <a:lnTo>
                    <a:pt x="60" y="16"/>
                  </a:lnTo>
                  <a:lnTo>
                    <a:pt x="62" y="22"/>
                  </a:lnTo>
                  <a:lnTo>
                    <a:pt x="66" y="38"/>
                  </a:lnTo>
                  <a:lnTo>
                    <a:pt x="68" y="54"/>
                  </a:lnTo>
                  <a:close/>
                  <a:moveTo>
                    <a:pt x="44" y="54"/>
                  </a:moveTo>
                  <a:lnTo>
                    <a:pt x="44" y="32"/>
                  </a:lnTo>
                  <a:lnTo>
                    <a:pt x="44" y="22"/>
                  </a:lnTo>
                  <a:lnTo>
                    <a:pt x="42" y="16"/>
                  </a:lnTo>
                  <a:lnTo>
                    <a:pt x="42" y="10"/>
                  </a:lnTo>
                  <a:lnTo>
                    <a:pt x="40" y="8"/>
                  </a:lnTo>
                  <a:lnTo>
                    <a:pt x="38" y="6"/>
                  </a:lnTo>
                  <a:lnTo>
                    <a:pt x="34" y="4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4" y="10"/>
                  </a:lnTo>
                  <a:lnTo>
                    <a:pt x="24" y="16"/>
                  </a:lnTo>
                  <a:lnTo>
                    <a:pt x="22" y="24"/>
                  </a:lnTo>
                  <a:lnTo>
                    <a:pt x="22" y="42"/>
                  </a:lnTo>
                  <a:lnTo>
                    <a:pt x="22" y="66"/>
                  </a:lnTo>
                  <a:lnTo>
                    <a:pt x="22" y="78"/>
                  </a:lnTo>
                  <a:lnTo>
                    <a:pt x="24" y="88"/>
                  </a:lnTo>
                  <a:lnTo>
                    <a:pt x="24" y="96"/>
                  </a:lnTo>
                  <a:lnTo>
                    <a:pt x="26" y="100"/>
                  </a:lnTo>
                  <a:lnTo>
                    <a:pt x="28" y="102"/>
                  </a:lnTo>
                  <a:lnTo>
                    <a:pt x="30" y="104"/>
                  </a:lnTo>
                  <a:lnTo>
                    <a:pt x="34" y="104"/>
                  </a:lnTo>
                  <a:lnTo>
                    <a:pt x="38" y="104"/>
                  </a:lnTo>
                  <a:lnTo>
                    <a:pt x="40" y="102"/>
                  </a:lnTo>
                  <a:lnTo>
                    <a:pt x="42" y="96"/>
                  </a:lnTo>
                  <a:lnTo>
                    <a:pt x="44" y="88"/>
                  </a:lnTo>
                  <a:lnTo>
                    <a:pt x="44" y="5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08" name="Freeform 60"/>
            <p:cNvSpPr>
              <a:spLocks/>
            </p:cNvSpPr>
            <p:nvPr/>
          </p:nvSpPr>
          <p:spPr bwMode="auto">
            <a:xfrm>
              <a:off x="2910" y="2734"/>
              <a:ext cx="26" cy="26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8" y="2"/>
                </a:cxn>
                <a:cxn ang="0">
                  <a:pos x="22" y="4"/>
                </a:cxn>
                <a:cxn ang="0">
                  <a:pos x="24" y="8"/>
                </a:cxn>
                <a:cxn ang="0">
                  <a:pos x="26" y="14"/>
                </a:cxn>
                <a:cxn ang="0">
                  <a:pos x="24" y="18"/>
                </a:cxn>
                <a:cxn ang="0">
                  <a:pos x="22" y="22"/>
                </a:cxn>
                <a:cxn ang="0">
                  <a:pos x="18" y="24"/>
                </a:cxn>
                <a:cxn ang="0">
                  <a:pos x="14" y="26"/>
                </a:cxn>
                <a:cxn ang="0">
                  <a:pos x="8" y="24"/>
                </a:cxn>
                <a:cxn ang="0">
                  <a:pos x="4" y="22"/>
                </a:cxn>
                <a:cxn ang="0">
                  <a:pos x="2" y="18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4" y="4"/>
                </a:cxn>
                <a:cxn ang="0">
                  <a:pos x="8" y="2"/>
                </a:cxn>
                <a:cxn ang="0">
                  <a:pos x="14" y="0"/>
                </a:cxn>
              </a:cxnLst>
              <a:rect l="0" t="0" r="r" b="b"/>
              <a:pathLst>
                <a:path w="26" h="26">
                  <a:moveTo>
                    <a:pt x="14" y="0"/>
                  </a:moveTo>
                  <a:lnTo>
                    <a:pt x="18" y="2"/>
                  </a:lnTo>
                  <a:lnTo>
                    <a:pt x="22" y="4"/>
                  </a:lnTo>
                  <a:lnTo>
                    <a:pt x="24" y="8"/>
                  </a:lnTo>
                  <a:lnTo>
                    <a:pt x="26" y="14"/>
                  </a:lnTo>
                  <a:lnTo>
                    <a:pt x="24" y="18"/>
                  </a:lnTo>
                  <a:lnTo>
                    <a:pt x="22" y="22"/>
                  </a:lnTo>
                  <a:lnTo>
                    <a:pt x="18" y="24"/>
                  </a:lnTo>
                  <a:lnTo>
                    <a:pt x="14" y="26"/>
                  </a:lnTo>
                  <a:lnTo>
                    <a:pt x="8" y="24"/>
                  </a:lnTo>
                  <a:lnTo>
                    <a:pt x="4" y="22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2" y="8"/>
                  </a:lnTo>
                  <a:lnTo>
                    <a:pt x="4" y="4"/>
                  </a:lnTo>
                  <a:lnTo>
                    <a:pt x="8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09" name="Freeform 61"/>
            <p:cNvSpPr>
              <a:spLocks noEditPoints="1"/>
            </p:cNvSpPr>
            <p:nvPr/>
          </p:nvSpPr>
          <p:spPr bwMode="auto">
            <a:xfrm>
              <a:off x="2950" y="2650"/>
              <a:ext cx="68" cy="110"/>
            </a:xfrm>
            <a:custGeom>
              <a:avLst/>
              <a:gdLst/>
              <a:ahLst/>
              <a:cxnLst>
                <a:cxn ang="0">
                  <a:pos x="68" y="54"/>
                </a:cxn>
                <a:cxn ang="0">
                  <a:pos x="66" y="70"/>
                </a:cxn>
                <a:cxn ang="0">
                  <a:pos x="62" y="84"/>
                </a:cxn>
                <a:cxn ang="0">
                  <a:pos x="60" y="92"/>
                </a:cxn>
                <a:cxn ang="0">
                  <a:pos x="56" y="98"/>
                </a:cxn>
                <a:cxn ang="0">
                  <a:pos x="50" y="102"/>
                </a:cxn>
                <a:cxn ang="0">
                  <a:pos x="46" y="106"/>
                </a:cxn>
                <a:cxn ang="0">
                  <a:pos x="40" y="108"/>
                </a:cxn>
                <a:cxn ang="0">
                  <a:pos x="34" y="110"/>
                </a:cxn>
                <a:cxn ang="0">
                  <a:pos x="26" y="108"/>
                </a:cxn>
                <a:cxn ang="0">
                  <a:pos x="20" y="106"/>
                </a:cxn>
                <a:cxn ang="0">
                  <a:pos x="14" y="102"/>
                </a:cxn>
                <a:cxn ang="0">
                  <a:pos x="8" y="94"/>
                </a:cxn>
                <a:cxn ang="0">
                  <a:pos x="6" y="88"/>
                </a:cxn>
                <a:cxn ang="0">
                  <a:pos x="2" y="80"/>
                </a:cxn>
                <a:cxn ang="0">
                  <a:pos x="0" y="68"/>
                </a:cxn>
                <a:cxn ang="0">
                  <a:pos x="0" y="56"/>
                </a:cxn>
                <a:cxn ang="0">
                  <a:pos x="0" y="40"/>
                </a:cxn>
                <a:cxn ang="0">
                  <a:pos x="4" y="24"/>
                </a:cxn>
                <a:cxn ang="0">
                  <a:pos x="6" y="18"/>
                </a:cxn>
                <a:cxn ang="0">
                  <a:pos x="10" y="10"/>
                </a:cxn>
                <a:cxn ang="0">
                  <a:pos x="16" y="6"/>
                </a:cxn>
                <a:cxn ang="0">
                  <a:pos x="24" y="2"/>
                </a:cxn>
                <a:cxn ang="0">
                  <a:pos x="34" y="0"/>
                </a:cxn>
                <a:cxn ang="0">
                  <a:pos x="42" y="2"/>
                </a:cxn>
                <a:cxn ang="0">
                  <a:pos x="50" y="6"/>
                </a:cxn>
                <a:cxn ang="0">
                  <a:pos x="56" y="10"/>
                </a:cxn>
                <a:cxn ang="0">
                  <a:pos x="60" y="16"/>
                </a:cxn>
                <a:cxn ang="0">
                  <a:pos x="62" y="22"/>
                </a:cxn>
                <a:cxn ang="0">
                  <a:pos x="66" y="38"/>
                </a:cxn>
                <a:cxn ang="0">
                  <a:pos x="68" y="54"/>
                </a:cxn>
                <a:cxn ang="0">
                  <a:pos x="44" y="54"/>
                </a:cxn>
                <a:cxn ang="0">
                  <a:pos x="44" y="32"/>
                </a:cxn>
                <a:cxn ang="0">
                  <a:pos x="44" y="22"/>
                </a:cxn>
                <a:cxn ang="0">
                  <a:pos x="42" y="16"/>
                </a:cxn>
                <a:cxn ang="0">
                  <a:pos x="42" y="10"/>
                </a:cxn>
                <a:cxn ang="0">
                  <a:pos x="40" y="8"/>
                </a:cxn>
                <a:cxn ang="0">
                  <a:pos x="38" y="6"/>
                </a:cxn>
                <a:cxn ang="0">
                  <a:pos x="34" y="4"/>
                </a:cxn>
                <a:cxn ang="0">
                  <a:pos x="30" y="6"/>
                </a:cxn>
                <a:cxn ang="0">
                  <a:pos x="28" y="6"/>
                </a:cxn>
                <a:cxn ang="0">
                  <a:pos x="24" y="10"/>
                </a:cxn>
                <a:cxn ang="0">
                  <a:pos x="24" y="16"/>
                </a:cxn>
                <a:cxn ang="0">
                  <a:pos x="22" y="24"/>
                </a:cxn>
                <a:cxn ang="0">
                  <a:pos x="22" y="42"/>
                </a:cxn>
                <a:cxn ang="0">
                  <a:pos x="22" y="66"/>
                </a:cxn>
                <a:cxn ang="0">
                  <a:pos x="22" y="78"/>
                </a:cxn>
                <a:cxn ang="0">
                  <a:pos x="24" y="88"/>
                </a:cxn>
                <a:cxn ang="0">
                  <a:pos x="24" y="96"/>
                </a:cxn>
                <a:cxn ang="0">
                  <a:pos x="26" y="100"/>
                </a:cxn>
                <a:cxn ang="0">
                  <a:pos x="28" y="102"/>
                </a:cxn>
                <a:cxn ang="0">
                  <a:pos x="30" y="104"/>
                </a:cxn>
                <a:cxn ang="0">
                  <a:pos x="34" y="104"/>
                </a:cxn>
                <a:cxn ang="0">
                  <a:pos x="38" y="104"/>
                </a:cxn>
                <a:cxn ang="0">
                  <a:pos x="40" y="102"/>
                </a:cxn>
                <a:cxn ang="0">
                  <a:pos x="42" y="96"/>
                </a:cxn>
                <a:cxn ang="0">
                  <a:pos x="44" y="88"/>
                </a:cxn>
                <a:cxn ang="0">
                  <a:pos x="44" y="54"/>
                </a:cxn>
              </a:cxnLst>
              <a:rect l="0" t="0" r="r" b="b"/>
              <a:pathLst>
                <a:path w="68" h="110">
                  <a:moveTo>
                    <a:pt x="68" y="54"/>
                  </a:moveTo>
                  <a:lnTo>
                    <a:pt x="66" y="70"/>
                  </a:lnTo>
                  <a:lnTo>
                    <a:pt x="62" y="84"/>
                  </a:lnTo>
                  <a:lnTo>
                    <a:pt x="60" y="92"/>
                  </a:lnTo>
                  <a:lnTo>
                    <a:pt x="56" y="98"/>
                  </a:lnTo>
                  <a:lnTo>
                    <a:pt x="50" y="102"/>
                  </a:lnTo>
                  <a:lnTo>
                    <a:pt x="46" y="106"/>
                  </a:lnTo>
                  <a:lnTo>
                    <a:pt x="40" y="108"/>
                  </a:lnTo>
                  <a:lnTo>
                    <a:pt x="34" y="110"/>
                  </a:lnTo>
                  <a:lnTo>
                    <a:pt x="26" y="108"/>
                  </a:lnTo>
                  <a:lnTo>
                    <a:pt x="20" y="106"/>
                  </a:lnTo>
                  <a:lnTo>
                    <a:pt x="14" y="102"/>
                  </a:lnTo>
                  <a:lnTo>
                    <a:pt x="8" y="94"/>
                  </a:lnTo>
                  <a:lnTo>
                    <a:pt x="6" y="88"/>
                  </a:lnTo>
                  <a:lnTo>
                    <a:pt x="2" y="80"/>
                  </a:lnTo>
                  <a:lnTo>
                    <a:pt x="0" y="68"/>
                  </a:lnTo>
                  <a:lnTo>
                    <a:pt x="0" y="56"/>
                  </a:lnTo>
                  <a:lnTo>
                    <a:pt x="0" y="40"/>
                  </a:lnTo>
                  <a:lnTo>
                    <a:pt x="4" y="24"/>
                  </a:lnTo>
                  <a:lnTo>
                    <a:pt x="6" y="18"/>
                  </a:lnTo>
                  <a:lnTo>
                    <a:pt x="10" y="10"/>
                  </a:lnTo>
                  <a:lnTo>
                    <a:pt x="16" y="6"/>
                  </a:lnTo>
                  <a:lnTo>
                    <a:pt x="24" y="2"/>
                  </a:lnTo>
                  <a:lnTo>
                    <a:pt x="34" y="0"/>
                  </a:lnTo>
                  <a:lnTo>
                    <a:pt x="42" y="2"/>
                  </a:lnTo>
                  <a:lnTo>
                    <a:pt x="50" y="6"/>
                  </a:lnTo>
                  <a:lnTo>
                    <a:pt x="56" y="10"/>
                  </a:lnTo>
                  <a:lnTo>
                    <a:pt x="60" y="16"/>
                  </a:lnTo>
                  <a:lnTo>
                    <a:pt x="62" y="22"/>
                  </a:lnTo>
                  <a:lnTo>
                    <a:pt x="66" y="38"/>
                  </a:lnTo>
                  <a:lnTo>
                    <a:pt x="68" y="54"/>
                  </a:lnTo>
                  <a:close/>
                  <a:moveTo>
                    <a:pt x="44" y="54"/>
                  </a:moveTo>
                  <a:lnTo>
                    <a:pt x="44" y="32"/>
                  </a:lnTo>
                  <a:lnTo>
                    <a:pt x="44" y="22"/>
                  </a:lnTo>
                  <a:lnTo>
                    <a:pt x="42" y="16"/>
                  </a:lnTo>
                  <a:lnTo>
                    <a:pt x="42" y="10"/>
                  </a:lnTo>
                  <a:lnTo>
                    <a:pt x="40" y="8"/>
                  </a:lnTo>
                  <a:lnTo>
                    <a:pt x="38" y="6"/>
                  </a:lnTo>
                  <a:lnTo>
                    <a:pt x="34" y="4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4" y="10"/>
                  </a:lnTo>
                  <a:lnTo>
                    <a:pt x="24" y="16"/>
                  </a:lnTo>
                  <a:lnTo>
                    <a:pt x="22" y="24"/>
                  </a:lnTo>
                  <a:lnTo>
                    <a:pt x="22" y="42"/>
                  </a:lnTo>
                  <a:lnTo>
                    <a:pt x="22" y="66"/>
                  </a:lnTo>
                  <a:lnTo>
                    <a:pt x="22" y="78"/>
                  </a:lnTo>
                  <a:lnTo>
                    <a:pt x="24" y="88"/>
                  </a:lnTo>
                  <a:lnTo>
                    <a:pt x="24" y="96"/>
                  </a:lnTo>
                  <a:lnTo>
                    <a:pt x="26" y="100"/>
                  </a:lnTo>
                  <a:lnTo>
                    <a:pt x="28" y="102"/>
                  </a:lnTo>
                  <a:lnTo>
                    <a:pt x="30" y="104"/>
                  </a:lnTo>
                  <a:lnTo>
                    <a:pt x="34" y="104"/>
                  </a:lnTo>
                  <a:lnTo>
                    <a:pt x="38" y="104"/>
                  </a:lnTo>
                  <a:lnTo>
                    <a:pt x="40" y="102"/>
                  </a:lnTo>
                  <a:lnTo>
                    <a:pt x="42" y="96"/>
                  </a:lnTo>
                  <a:lnTo>
                    <a:pt x="44" y="88"/>
                  </a:lnTo>
                  <a:lnTo>
                    <a:pt x="44" y="5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10" name="Freeform 62"/>
            <p:cNvSpPr>
              <a:spLocks/>
            </p:cNvSpPr>
            <p:nvPr/>
          </p:nvSpPr>
          <p:spPr bwMode="auto">
            <a:xfrm>
              <a:off x="3030" y="2652"/>
              <a:ext cx="68" cy="108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68" y="0"/>
                </a:cxn>
                <a:cxn ang="0">
                  <a:pos x="60" y="20"/>
                </a:cxn>
                <a:cxn ang="0">
                  <a:pos x="16" y="20"/>
                </a:cxn>
                <a:cxn ang="0">
                  <a:pos x="12" y="30"/>
                </a:cxn>
                <a:cxn ang="0">
                  <a:pos x="38" y="34"/>
                </a:cxn>
                <a:cxn ang="0">
                  <a:pos x="56" y="44"/>
                </a:cxn>
                <a:cxn ang="0">
                  <a:pos x="62" y="50"/>
                </a:cxn>
                <a:cxn ang="0">
                  <a:pos x="66" y="60"/>
                </a:cxn>
                <a:cxn ang="0">
                  <a:pos x="68" y="70"/>
                </a:cxn>
                <a:cxn ang="0">
                  <a:pos x="66" y="80"/>
                </a:cxn>
                <a:cxn ang="0">
                  <a:pos x="62" y="90"/>
                </a:cxn>
                <a:cxn ang="0">
                  <a:pos x="58" y="96"/>
                </a:cxn>
                <a:cxn ang="0">
                  <a:pos x="52" y="100"/>
                </a:cxn>
                <a:cxn ang="0">
                  <a:pos x="46" y="104"/>
                </a:cxn>
                <a:cxn ang="0">
                  <a:pos x="36" y="106"/>
                </a:cxn>
                <a:cxn ang="0">
                  <a:pos x="24" y="108"/>
                </a:cxn>
                <a:cxn ang="0">
                  <a:pos x="16" y="108"/>
                </a:cxn>
                <a:cxn ang="0">
                  <a:pos x="10" y="106"/>
                </a:cxn>
                <a:cxn ang="0">
                  <a:pos x="4" y="102"/>
                </a:cxn>
                <a:cxn ang="0">
                  <a:pos x="0" y="100"/>
                </a:cxn>
                <a:cxn ang="0">
                  <a:pos x="0" y="94"/>
                </a:cxn>
                <a:cxn ang="0">
                  <a:pos x="0" y="92"/>
                </a:cxn>
                <a:cxn ang="0">
                  <a:pos x="2" y="88"/>
                </a:cxn>
                <a:cxn ang="0">
                  <a:pos x="4" y="86"/>
                </a:cxn>
                <a:cxn ang="0">
                  <a:pos x="8" y="86"/>
                </a:cxn>
                <a:cxn ang="0">
                  <a:pos x="10" y="86"/>
                </a:cxn>
                <a:cxn ang="0">
                  <a:pos x="14" y="88"/>
                </a:cxn>
                <a:cxn ang="0">
                  <a:pos x="16" y="88"/>
                </a:cxn>
                <a:cxn ang="0">
                  <a:pos x="20" y="92"/>
                </a:cxn>
                <a:cxn ang="0">
                  <a:pos x="24" y="94"/>
                </a:cxn>
                <a:cxn ang="0">
                  <a:pos x="30" y="98"/>
                </a:cxn>
                <a:cxn ang="0">
                  <a:pos x="32" y="100"/>
                </a:cxn>
                <a:cxn ang="0">
                  <a:pos x="36" y="100"/>
                </a:cxn>
                <a:cxn ang="0">
                  <a:pos x="38" y="102"/>
                </a:cxn>
                <a:cxn ang="0">
                  <a:pos x="44" y="100"/>
                </a:cxn>
                <a:cxn ang="0">
                  <a:pos x="50" y="96"/>
                </a:cxn>
                <a:cxn ang="0">
                  <a:pos x="52" y="92"/>
                </a:cxn>
                <a:cxn ang="0">
                  <a:pos x="54" y="84"/>
                </a:cxn>
                <a:cxn ang="0">
                  <a:pos x="54" y="78"/>
                </a:cxn>
                <a:cxn ang="0">
                  <a:pos x="50" y="72"/>
                </a:cxn>
                <a:cxn ang="0">
                  <a:pos x="46" y="66"/>
                </a:cxn>
                <a:cxn ang="0">
                  <a:pos x="40" y="62"/>
                </a:cxn>
                <a:cxn ang="0">
                  <a:pos x="24" y="54"/>
                </a:cxn>
                <a:cxn ang="0">
                  <a:pos x="6" y="52"/>
                </a:cxn>
                <a:cxn ang="0">
                  <a:pos x="2" y="52"/>
                </a:cxn>
                <a:cxn ang="0">
                  <a:pos x="0" y="52"/>
                </a:cxn>
                <a:cxn ang="0">
                  <a:pos x="20" y="0"/>
                </a:cxn>
              </a:cxnLst>
              <a:rect l="0" t="0" r="r" b="b"/>
              <a:pathLst>
                <a:path w="68" h="108">
                  <a:moveTo>
                    <a:pt x="20" y="0"/>
                  </a:moveTo>
                  <a:lnTo>
                    <a:pt x="68" y="0"/>
                  </a:lnTo>
                  <a:lnTo>
                    <a:pt x="60" y="20"/>
                  </a:lnTo>
                  <a:lnTo>
                    <a:pt x="16" y="20"/>
                  </a:lnTo>
                  <a:lnTo>
                    <a:pt x="12" y="30"/>
                  </a:lnTo>
                  <a:lnTo>
                    <a:pt x="38" y="34"/>
                  </a:lnTo>
                  <a:lnTo>
                    <a:pt x="56" y="44"/>
                  </a:lnTo>
                  <a:lnTo>
                    <a:pt x="62" y="50"/>
                  </a:lnTo>
                  <a:lnTo>
                    <a:pt x="66" y="60"/>
                  </a:lnTo>
                  <a:lnTo>
                    <a:pt x="68" y="70"/>
                  </a:lnTo>
                  <a:lnTo>
                    <a:pt x="66" y="80"/>
                  </a:lnTo>
                  <a:lnTo>
                    <a:pt x="62" y="90"/>
                  </a:lnTo>
                  <a:lnTo>
                    <a:pt x="58" y="96"/>
                  </a:lnTo>
                  <a:lnTo>
                    <a:pt x="52" y="100"/>
                  </a:lnTo>
                  <a:lnTo>
                    <a:pt x="46" y="104"/>
                  </a:lnTo>
                  <a:lnTo>
                    <a:pt x="36" y="106"/>
                  </a:lnTo>
                  <a:lnTo>
                    <a:pt x="24" y="108"/>
                  </a:lnTo>
                  <a:lnTo>
                    <a:pt x="16" y="108"/>
                  </a:lnTo>
                  <a:lnTo>
                    <a:pt x="10" y="106"/>
                  </a:lnTo>
                  <a:lnTo>
                    <a:pt x="4" y="102"/>
                  </a:lnTo>
                  <a:lnTo>
                    <a:pt x="0" y="100"/>
                  </a:lnTo>
                  <a:lnTo>
                    <a:pt x="0" y="94"/>
                  </a:lnTo>
                  <a:lnTo>
                    <a:pt x="0" y="92"/>
                  </a:lnTo>
                  <a:lnTo>
                    <a:pt x="2" y="88"/>
                  </a:lnTo>
                  <a:lnTo>
                    <a:pt x="4" y="86"/>
                  </a:lnTo>
                  <a:lnTo>
                    <a:pt x="8" y="86"/>
                  </a:lnTo>
                  <a:lnTo>
                    <a:pt x="10" y="86"/>
                  </a:lnTo>
                  <a:lnTo>
                    <a:pt x="14" y="88"/>
                  </a:lnTo>
                  <a:lnTo>
                    <a:pt x="16" y="88"/>
                  </a:lnTo>
                  <a:lnTo>
                    <a:pt x="20" y="92"/>
                  </a:lnTo>
                  <a:lnTo>
                    <a:pt x="24" y="94"/>
                  </a:lnTo>
                  <a:lnTo>
                    <a:pt x="30" y="98"/>
                  </a:lnTo>
                  <a:lnTo>
                    <a:pt x="32" y="100"/>
                  </a:lnTo>
                  <a:lnTo>
                    <a:pt x="36" y="100"/>
                  </a:lnTo>
                  <a:lnTo>
                    <a:pt x="38" y="102"/>
                  </a:lnTo>
                  <a:lnTo>
                    <a:pt x="44" y="100"/>
                  </a:lnTo>
                  <a:lnTo>
                    <a:pt x="50" y="96"/>
                  </a:lnTo>
                  <a:lnTo>
                    <a:pt x="52" y="92"/>
                  </a:lnTo>
                  <a:lnTo>
                    <a:pt x="54" y="84"/>
                  </a:lnTo>
                  <a:lnTo>
                    <a:pt x="54" y="78"/>
                  </a:lnTo>
                  <a:lnTo>
                    <a:pt x="50" y="72"/>
                  </a:lnTo>
                  <a:lnTo>
                    <a:pt x="46" y="66"/>
                  </a:lnTo>
                  <a:lnTo>
                    <a:pt x="40" y="62"/>
                  </a:lnTo>
                  <a:lnTo>
                    <a:pt x="24" y="54"/>
                  </a:lnTo>
                  <a:lnTo>
                    <a:pt x="6" y="52"/>
                  </a:lnTo>
                  <a:lnTo>
                    <a:pt x="2" y="52"/>
                  </a:lnTo>
                  <a:lnTo>
                    <a:pt x="0" y="5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11" name="Line 63"/>
            <p:cNvSpPr>
              <a:spLocks noChangeShapeType="1"/>
            </p:cNvSpPr>
            <p:nvPr/>
          </p:nvSpPr>
          <p:spPr bwMode="auto">
            <a:xfrm>
              <a:off x="3200" y="2596"/>
              <a:ext cx="38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12" name="Line 64"/>
            <p:cNvSpPr>
              <a:spLocks noChangeShapeType="1"/>
            </p:cNvSpPr>
            <p:nvPr/>
          </p:nvSpPr>
          <p:spPr bwMode="auto">
            <a:xfrm flipH="1">
              <a:off x="5018" y="2596"/>
              <a:ext cx="38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13" name="Line 65"/>
            <p:cNvSpPr>
              <a:spLocks noChangeShapeType="1"/>
            </p:cNvSpPr>
            <p:nvPr/>
          </p:nvSpPr>
          <p:spPr bwMode="auto">
            <a:xfrm>
              <a:off x="3200" y="2488"/>
              <a:ext cx="38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14" name="Line 66"/>
            <p:cNvSpPr>
              <a:spLocks noChangeShapeType="1"/>
            </p:cNvSpPr>
            <p:nvPr/>
          </p:nvSpPr>
          <p:spPr bwMode="auto">
            <a:xfrm flipH="1">
              <a:off x="5018" y="2488"/>
              <a:ext cx="38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15" name="Line 67"/>
            <p:cNvSpPr>
              <a:spLocks noChangeShapeType="1"/>
            </p:cNvSpPr>
            <p:nvPr/>
          </p:nvSpPr>
          <p:spPr bwMode="auto">
            <a:xfrm flipV="1">
              <a:off x="3200" y="3924"/>
              <a:ext cx="1" cy="7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16" name="Line 68"/>
            <p:cNvSpPr>
              <a:spLocks noChangeShapeType="1"/>
            </p:cNvSpPr>
            <p:nvPr/>
          </p:nvSpPr>
          <p:spPr bwMode="auto">
            <a:xfrm>
              <a:off x="3200" y="2380"/>
              <a:ext cx="1" cy="7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17" name="Freeform 69"/>
            <p:cNvSpPr>
              <a:spLocks noEditPoints="1"/>
            </p:cNvSpPr>
            <p:nvPr/>
          </p:nvSpPr>
          <p:spPr bwMode="auto">
            <a:xfrm>
              <a:off x="3166" y="4104"/>
              <a:ext cx="68" cy="110"/>
            </a:xfrm>
            <a:custGeom>
              <a:avLst/>
              <a:gdLst/>
              <a:ahLst/>
              <a:cxnLst>
                <a:cxn ang="0">
                  <a:pos x="68" y="56"/>
                </a:cxn>
                <a:cxn ang="0">
                  <a:pos x="66" y="72"/>
                </a:cxn>
                <a:cxn ang="0">
                  <a:pos x="62" y="86"/>
                </a:cxn>
                <a:cxn ang="0">
                  <a:pos x="60" y="94"/>
                </a:cxn>
                <a:cxn ang="0">
                  <a:pos x="56" y="100"/>
                </a:cxn>
                <a:cxn ang="0">
                  <a:pos x="50" y="104"/>
                </a:cxn>
                <a:cxn ang="0">
                  <a:pos x="46" y="108"/>
                </a:cxn>
                <a:cxn ang="0">
                  <a:pos x="40" y="110"/>
                </a:cxn>
                <a:cxn ang="0">
                  <a:pos x="34" y="110"/>
                </a:cxn>
                <a:cxn ang="0">
                  <a:pos x="26" y="110"/>
                </a:cxn>
                <a:cxn ang="0">
                  <a:pos x="20" y="108"/>
                </a:cxn>
                <a:cxn ang="0">
                  <a:pos x="14" y="102"/>
                </a:cxn>
                <a:cxn ang="0">
                  <a:pos x="8" y="96"/>
                </a:cxn>
                <a:cxn ang="0">
                  <a:pos x="6" y="90"/>
                </a:cxn>
                <a:cxn ang="0">
                  <a:pos x="2" y="82"/>
                </a:cxn>
                <a:cxn ang="0">
                  <a:pos x="0" y="70"/>
                </a:cxn>
                <a:cxn ang="0">
                  <a:pos x="0" y="58"/>
                </a:cxn>
                <a:cxn ang="0">
                  <a:pos x="0" y="40"/>
                </a:cxn>
                <a:cxn ang="0">
                  <a:pos x="4" y="26"/>
                </a:cxn>
                <a:cxn ang="0">
                  <a:pos x="6" y="18"/>
                </a:cxn>
                <a:cxn ang="0">
                  <a:pos x="10" y="12"/>
                </a:cxn>
                <a:cxn ang="0">
                  <a:pos x="16" y="8"/>
                </a:cxn>
                <a:cxn ang="0">
                  <a:pos x="24" y="2"/>
                </a:cxn>
                <a:cxn ang="0">
                  <a:pos x="34" y="0"/>
                </a:cxn>
                <a:cxn ang="0">
                  <a:pos x="42" y="2"/>
                </a:cxn>
                <a:cxn ang="0">
                  <a:pos x="50" y="8"/>
                </a:cxn>
                <a:cxn ang="0">
                  <a:pos x="56" y="12"/>
                </a:cxn>
                <a:cxn ang="0">
                  <a:pos x="60" y="18"/>
                </a:cxn>
                <a:cxn ang="0">
                  <a:pos x="62" y="24"/>
                </a:cxn>
                <a:cxn ang="0">
                  <a:pos x="66" y="40"/>
                </a:cxn>
                <a:cxn ang="0">
                  <a:pos x="68" y="56"/>
                </a:cxn>
                <a:cxn ang="0">
                  <a:pos x="44" y="56"/>
                </a:cxn>
                <a:cxn ang="0">
                  <a:pos x="44" y="34"/>
                </a:cxn>
                <a:cxn ang="0">
                  <a:pos x="44" y="24"/>
                </a:cxn>
                <a:cxn ang="0">
                  <a:pos x="42" y="16"/>
                </a:cxn>
                <a:cxn ang="0">
                  <a:pos x="42" y="12"/>
                </a:cxn>
                <a:cxn ang="0">
                  <a:pos x="40" y="8"/>
                </a:cxn>
                <a:cxn ang="0">
                  <a:pos x="38" y="6"/>
                </a:cxn>
                <a:cxn ang="0">
                  <a:pos x="34" y="6"/>
                </a:cxn>
                <a:cxn ang="0">
                  <a:pos x="30" y="6"/>
                </a:cxn>
                <a:cxn ang="0">
                  <a:pos x="28" y="8"/>
                </a:cxn>
                <a:cxn ang="0">
                  <a:pos x="24" y="12"/>
                </a:cxn>
                <a:cxn ang="0">
                  <a:pos x="24" y="18"/>
                </a:cxn>
                <a:cxn ang="0">
                  <a:pos x="22" y="26"/>
                </a:cxn>
                <a:cxn ang="0">
                  <a:pos x="22" y="42"/>
                </a:cxn>
                <a:cxn ang="0">
                  <a:pos x="22" y="66"/>
                </a:cxn>
                <a:cxn ang="0">
                  <a:pos x="22" y="80"/>
                </a:cxn>
                <a:cxn ang="0">
                  <a:pos x="24" y="90"/>
                </a:cxn>
                <a:cxn ang="0">
                  <a:pos x="24" y="96"/>
                </a:cxn>
                <a:cxn ang="0">
                  <a:pos x="26" y="102"/>
                </a:cxn>
                <a:cxn ang="0">
                  <a:pos x="28" y="104"/>
                </a:cxn>
                <a:cxn ang="0">
                  <a:pos x="30" y="106"/>
                </a:cxn>
                <a:cxn ang="0">
                  <a:pos x="34" y="106"/>
                </a:cxn>
                <a:cxn ang="0">
                  <a:pos x="38" y="106"/>
                </a:cxn>
                <a:cxn ang="0">
                  <a:pos x="40" y="104"/>
                </a:cxn>
                <a:cxn ang="0">
                  <a:pos x="42" y="98"/>
                </a:cxn>
                <a:cxn ang="0">
                  <a:pos x="44" y="90"/>
                </a:cxn>
                <a:cxn ang="0">
                  <a:pos x="44" y="56"/>
                </a:cxn>
              </a:cxnLst>
              <a:rect l="0" t="0" r="r" b="b"/>
              <a:pathLst>
                <a:path w="68" h="110">
                  <a:moveTo>
                    <a:pt x="68" y="56"/>
                  </a:moveTo>
                  <a:lnTo>
                    <a:pt x="66" y="72"/>
                  </a:lnTo>
                  <a:lnTo>
                    <a:pt x="62" y="86"/>
                  </a:lnTo>
                  <a:lnTo>
                    <a:pt x="60" y="94"/>
                  </a:lnTo>
                  <a:lnTo>
                    <a:pt x="56" y="100"/>
                  </a:lnTo>
                  <a:lnTo>
                    <a:pt x="50" y="104"/>
                  </a:lnTo>
                  <a:lnTo>
                    <a:pt x="46" y="108"/>
                  </a:lnTo>
                  <a:lnTo>
                    <a:pt x="40" y="110"/>
                  </a:lnTo>
                  <a:lnTo>
                    <a:pt x="34" y="110"/>
                  </a:lnTo>
                  <a:lnTo>
                    <a:pt x="26" y="110"/>
                  </a:lnTo>
                  <a:lnTo>
                    <a:pt x="20" y="108"/>
                  </a:lnTo>
                  <a:lnTo>
                    <a:pt x="14" y="102"/>
                  </a:lnTo>
                  <a:lnTo>
                    <a:pt x="8" y="96"/>
                  </a:lnTo>
                  <a:lnTo>
                    <a:pt x="6" y="90"/>
                  </a:lnTo>
                  <a:lnTo>
                    <a:pt x="2" y="82"/>
                  </a:lnTo>
                  <a:lnTo>
                    <a:pt x="0" y="70"/>
                  </a:lnTo>
                  <a:lnTo>
                    <a:pt x="0" y="58"/>
                  </a:lnTo>
                  <a:lnTo>
                    <a:pt x="0" y="40"/>
                  </a:lnTo>
                  <a:lnTo>
                    <a:pt x="4" y="26"/>
                  </a:lnTo>
                  <a:lnTo>
                    <a:pt x="6" y="18"/>
                  </a:lnTo>
                  <a:lnTo>
                    <a:pt x="10" y="12"/>
                  </a:lnTo>
                  <a:lnTo>
                    <a:pt x="16" y="8"/>
                  </a:lnTo>
                  <a:lnTo>
                    <a:pt x="24" y="2"/>
                  </a:lnTo>
                  <a:lnTo>
                    <a:pt x="34" y="0"/>
                  </a:lnTo>
                  <a:lnTo>
                    <a:pt x="42" y="2"/>
                  </a:lnTo>
                  <a:lnTo>
                    <a:pt x="50" y="8"/>
                  </a:lnTo>
                  <a:lnTo>
                    <a:pt x="56" y="12"/>
                  </a:lnTo>
                  <a:lnTo>
                    <a:pt x="60" y="18"/>
                  </a:lnTo>
                  <a:lnTo>
                    <a:pt x="62" y="24"/>
                  </a:lnTo>
                  <a:lnTo>
                    <a:pt x="66" y="40"/>
                  </a:lnTo>
                  <a:lnTo>
                    <a:pt x="68" y="56"/>
                  </a:lnTo>
                  <a:close/>
                  <a:moveTo>
                    <a:pt x="44" y="56"/>
                  </a:moveTo>
                  <a:lnTo>
                    <a:pt x="44" y="34"/>
                  </a:lnTo>
                  <a:lnTo>
                    <a:pt x="44" y="24"/>
                  </a:lnTo>
                  <a:lnTo>
                    <a:pt x="42" y="16"/>
                  </a:lnTo>
                  <a:lnTo>
                    <a:pt x="42" y="12"/>
                  </a:lnTo>
                  <a:lnTo>
                    <a:pt x="40" y="8"/>
                  </a:lnTo>
                  <a:lnTo>
                    <a:pt x="38" y="6"/>
                  </a:lnTo>
                  <a:lnTo>
                    <a:pt x="34" y="6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4" y="12"/>
                  </a:lnTo>
                  <a:lnTo>
                    <a:pt x="24" y="18"/>
                  </a:lnTo>
                  <a:lnTo>
                    <a:pt x="22" y="26"/>
                  </a:lnTo>
                  <a:lnTo>
                    <a:pt x="22" y="42"/>
                  </a:lnTo>
                  <a:lnTo>
                    <a:pt x="22" y="66"/>
                  </a:lnTo>
                  <a:lnTo>
                    <a:pt x="22" y="80"/>
                  </a:lnTo>
                  <a:lnTo>
                    <a:pt x="24" y="90"/>
                  </a:lnTo>
                  <a:lnTo>
                    <a:pt x="24" y="96"/>
                  </a:lnTo>
                  <a:lnTo>
                    <a:pt x="26" y="102"/>
                  </a:lnTo>
                  <a:lnTo>
                    <a:pt x="28" y="104"/>
                  </a:lnTo>
                  <a:lnTo>
                    <a:pt x="30" y="106"/>
                  </a:lnTo>
                  <a:lnTo>
                    <a:pt x="34" y="106"/>
                  </a:lnTo>
                  <a:lnTo>
                    <a:pt x="38" y="106"/>
                  </a:lnTo>
                  <a:lnTo>
                    <a:pt x="40" y="104"/>
                  </a:lnTo>
                  <a:lnTo>
                    <a:pt x="42" y="98"/>
                  </a:lnTo>
                  <a:lnTo>
                    <a:pt x="44" y="90"/>
                  </a:lnTo>
                  <a:lnTo>
                    <a:pt x="44" y="5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18" name="Line 70"/>
            <p:cNvSpPr>
              <a:spLocks noChangeShapeType="1"/>
            </p:cNvSpPr>
            <p:nvPr/>
          </p:nvSpPr>
          <p:spPr bwMode="auto">
            <a:xfrm flipV="1">
              <a:off x="3432" y="3962"/>
              <a:ext cx="1" cy="3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19" name="Line 71"/>
            <p:cNvSpPr>
              <a:spLocks noChangeShapeType="1"/>
            </p:cNvSpPr>
            <p:nvPr/>
          </p:nvSpPr>
          <p:spPr bwMode="auto">
            <a:xfrm>
              <a:off x="3432" y="2380"/>
              <a:ext cx="1" cy="3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20" name="Line 72"/>
            <p:cNvSpPr>
              <a:spLocks noChangeShapeType="1"/>
            </p:cNvSpPr>
            <p:nvPr/>
          </p:nvSpPr>
          <p:spPr bwMode="auto">
            <a:xfrm flipV="1">
              <a:off x="3664" y="3924"/>
              <a:ext cx="1" cy="7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21" name="Line 73"/>
            <p:cNvSpPr>
              <a:spLocks noChangeShapeType="1"/>
            </p:cNvSpPr>
            <p:nvPr/>
          </p:nvSpPr>
          <p:spPr bwMode="auto">
            <a:xfrm>
              <a:off x="3664" y="2380"/>
              <a:ext cx="1" cy="7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22" name="Freeform 74"/>
            <p:cNvSpPr>
              <a:spLocks noEditPoints="1"/>
            </p:cNvSpPr>
            <p:nvPr/>
          </p:nvSpPr>
          <p:spPr bwMode="auto">
            <a:xfrm>
              <a:off x="3570" y="4104"/>
              <a:ext cx="68" cy="110"/>
            </a:xfrm>
            <a:custGeom>
              <a:avLst/>
              <a:gdLst/>
              <a:ahLst/>
              <a:cxnLst>
                <a:cxn ang="0">
                  <a:pos x="68" y="56"/>
                </a:cxn>
                <a:cxn ang="0">
                  <a:pos x="66" y="72"/>
                </a:cxn>
                <a:cxn ang="0">
                  <a:pos x="62" y="86"/>
                </a:cxn>
                <a:cxn ang="0">
                  <a:pos x="60" y="94"/>
                </a:cxn>
                <a:cxn ang="0">
                  <a:pos x="56" y="100"/>
                </a:cxn>
                <a:cxn ang="0">
                  <a:pos x="50" y="104"/>
                </a:cxn>
                <a:cxn ang="0">
                  <a:pos x="46" y="108"/>
                </a:cxn>
                <a:cxn ang="0">
                  <a:pos x="40" y="110"/>
                </a:cxn>
                <a:cxn ang="0">
                  <a:pos x="34" y="110"/>
                </a:cxn>
                <a:cxn ang="0">
                  <a:pos x="26" y="110"/>
                </a:cxn>
                <a:cxn ang="0">
                  <a:pos x="20" y="108"/>
                </a:cxn>
                <a:cxn ang="0">
                  <a:pos x="14" y="102"/>
                </a:cxn>
                <a:cxn ang="0">
                  <a:pos x="8" y="96"/>
                </a:cxn>
                <a:cxn ang="0">
                  <a:pos x="6" y="90"/>
                </a:cxn>
                <a:cxn ang="0">
                  <a:pos x="2" y="82"/>
                </a:cxn>
                <a:cxn ang="0">
                  <a:pos x="0" y="70"/>
                </a:cxn>
                <a:cxn ang="0">
                  <a:pos x="0" y="58"/>
                </a:cxn>
                <a:cxn ang="0">
                  <a:pos x="0" y="40"/>
                </a:cxn>
                <a:cxn ang="0">
                  <a:pos x="4" y="26"/>
                </a:cxn>
                <a:cxn ang="0">
                  <a:pos x="6" y="18"/>
                </a:cxn>
                <a:cxn ang="0">
                  <a:pos x="10" y="12"/>
                </a:cxn>
                <a:cxn ang="0">
                  <a:pos x="16" y="8"/>
                </a:cxn>
                <a:cxn ang="0">
                  <a:pos x="24" y="2"/>
                </a:cxn>
                <a:cxn ang="0">
                  <a:pos x="34" y="0"/>
                </a:cxn>
                <a:cxn ang="0">
                  <a:pos x="42" y="2"/>
                </a:cxn>
                <a:cxn ang="0">
                  <a:pos x="50" y="8"/>
                </a:cxn>
                <a:cxn ang="0">
                  <a:pos x="56" y="12"/>
                </a:cxn>
                <a:cxn ang="0">
                  <a:pos x="60" y="18"/>
                </a:cxn>
                <a:cxn ang="0">
                  <a:pos x="62" y="24"/>
                </a:cxn>
                <a:cxn ang="0">
                  <a:pos x="66" y="40"/>
                </a:cxn>
                <a:cxn ang="0">
                  <a:pos x="68" y="56"/>
                </a:cxn>
                <a:cxn ang="0">
                  <a:pos x="44" y="56"/>
                </a:cxn>
                <a:cxn ang="0">
                  <a:pos x="44" y="34"/>
                </a:cxn>
                <a:cxn ang="0">
                  <a:pos x="44" y="24"/>
                </a:cxn>
                <a:cxn ang="0">
                  <a:pos x="42" y="16"/>
                </a:cxn>
                <a:cxn ang="0">
                  <a:pos x="42" y="12"/>
                </a:cxn>
                <a:cxn ang="0">
                  <a:pos x="40" y="8"/>
                </a:cxn>
                <a:cxn ang="0">
                  <a:pos x="38" y="6"/>
                </a:cxn>
                <a:cxn ang="0">
                  <a:pos x="34" y="6"/>
                </a:cxn>
                <a:cxn ang="0">
                  <a:pos x="30" y="6"/>
                </a:cxn>
                <a:cxn ang="0">
                  <a:pos x="28" y="8"/>
                </a:cxn>
                <a:cxn ang="0">
                  <a:pos x="24" y="12"/>
                </a:cxn>
                <a:cxn ang="0">
                  <a:pos x="24" y="18"/>
                </a:cxn>
                <a:cxn ang="0">
                  <a:pos x="22" y="26"/>
                </a:cxn>
                <a:cxn ang="0">
                  <a:pos x="22" y="42"/>
                </a:cxn>
                <a:cxn ang="0">
                  <a:pos x="22" y="66"/>
                </a:cxn>
                <a:cxn ang="0">
                  <a:pos x="22" y="80"/>
                </a:cxn>
                <a:cxn ang="0">
                  <a:pos x="24" y="90"/>
                </a:cxn>
                <a:cxn ang="0">
                  <a:pos x="24" y="96"/>
                </a:cxn>
                <a:cxn ang="0">
                  <a:pos x="26" y="102"/>
                </a:cxn>
                <a:cxn ang="0">
                  <a:pos x="28" y="104"/>
                </a:cxn>
                <a:cxn ang="0">
                  <a:pos x="30" y="106"/>
                </a:cxn>
                <a:cxn ang="0">
                  <a:pos x="34" y="106"/>
                </a:cxn>
                <a:cxn ang="0">
                  <a:pos x="38" y="106"/>
                </a:cxn>
                <a:cxn ang="0">
                  <a:pos x="40" y="104"/>
                </a:cxn>
                <a:cxn ang="0">
                  <a:pos x="42" y="98"/>
                </a:cxn>
                <a:cxn ang="0">
                  <a:pos x="44" y="90"/>
                </a:cxn>
                <a:cxn ang="0">
                  <a:pos x="44" y="56"/>
                </a:cxn>
              </a:cxnLst>
              <a:rect l="0" t="0" r="r" b="b"/>
              <a:pathLst>
                <a:path w="68" h="110">
                  <a:moveTo>
                    <a:pt x="68" y="56"/>
                  </a:moveTo>
                  <a:lnTo>
                    <a:pt x="66" y="72"/>
                  </a:lnTo>
                  <a:lnTo>
                    <a:pt x="62" y="86"/>
                  </a:lnTo>
                  <a:lnTo>
                    <a:pt x="60" y="94"/>
                  </a:lnTo>
                  <a:lnTo>
                    <a:pt x="56" y="100"/>
                  </a:lnTo>
                  <a:lnTo>
                    <a:pt x="50" y="104"/>
                  </a:lnTo>
                  <a:lnTo>
                    <a:pt x="46" y="108"/>
                  </a:lnTo>
                  <a:lnTo>
                    <a:pt x="40" y="110"/>
                  </a:lnTo>
                  <a:lnTo>
                    <a:pt x="34" y="110"/>
                  </a:lnTo>
                  <a:lnTo>
                    <a:pt x="26" y="110"/>
                  </a:lnTo>
                  <a:lnTo>
                    <a:pt x="20" y="108"/>
                  </a:lnTo>
                  <a:lnTo>
                    <a:pt x="14" y="102"/>
                  </a:lnTo>
                  <a:lnTo>
                    <a:pt x="8" y="96"/>
                  </a:lnTo>
                  <a:lnTo>
                    <a:pt x="6" y="90"/>
                  </a:lnTo>
                  <a:lnTo>
                    <a:pt x="2" y="82"/>
                  </a:lnTo>
                  <a:lnTo>
                    <a:pt x="0" y="70"/>
                  </a:lnTo>
                  <a:lnTo>
                    <a:pt x="0" y="58"/>
                  </a:lnTo>
                  <a:lnTo>
                    <a:pt x="0" y="40"/>
                  </a:lnTo>
                  <a:lnTo>
                    <a:pt x="4" y="26"/>
                  </a:lnTo>
                  <a:lnTo>
                    <a:pt x="6" y="18"/>
                  </a:lnTo>
                  <a:lnTo>
                    <a:pt x="10" y="12"/>
                  </a:lnTo>
                  <a:lnTo>
                    <a:pt x="16" y="8"/>
                  </a:lnTo>
                  <a:lnTo>
                    <a:pt x="24" y="2"/>
                  </a:lnTo>
                  <a:lnTo>
                    <a:pt x="34" y="0"/>
                  </a:lnTo>
                  <a:lnTo>
                    <a:pt x="42" y="2"/>
                  </a:lnTo>
                  <a:lnTo>
                    <a:pt x="50" y="8"/>
                  </a:lnTo>
                  <a:lnTo>
                    <a:pt x="56" y="12"/>
                  </a:lnTo>
                  <a:lnTo>
                    <a:pt x="60" y="18"/>
                  </a:lnTo>
                  <a:lnTo>
                    <a:pt x="62" y="24"/>
                  </a:lnTo>
                  <a:lnTo>
                    <a:pt x="66" y="40"/>
                  </a:lnTo>
                  <a:lnTo>
                    <a:pt x="68" y="56"/>
                  </a:lnTo>
                  <a:close/>
                  <a:moveTo>
                    <a:pt x="44" y="56"/>
                  </a:moveTo>
                  <a:lnTo>
                    <a:pt x="44" y="34"/>
                  </a:lnTo>
                  <a:lnTo>
                    <a:pt x="44" y="24"/>
                  </a:lnTo>
                  <a:lnTo>
                    <a:pt x="42" y="16"/>
                  </a:lnTo>
                  <a:lnTo>
                    <a:pt x="42" y="12"/>
                  </a:lnTo>
                  <a:lnTo>
                    <a:pt x="40" y="8"/>
                  </a:lnTo>
                  <a:lnTo>
                    <a:pt x="38" y="6"/>
                  </a:lnTo>
                  <a:lnTo>
                    <a:pt x="34" y="6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4" y="12"/>
                  </a:lnTo>
                  <a:lnTo>
                    <a:pt x="24" y="18"/>
                  </a:lnTo>
                  <a:lnTo>
                    <a:pt x="22" y="26"/>
                  </a:lnTo>
                  <a:lnTo>
                    <a:pt x="22" y="42"/>
                  </a:lnTo>
                  <a:lnTo>
                    <a:pt x="22" y="66"/>
                  </a:lnTo>
                  <a:lnTo>
                    <a:pt x="22" y="80"/>
                  </a:lnTo>
                  <a:lnTo>
                    <a:pt x="24" y="90"/>
                  </a:lnTo>
                  <a:lnTo>
                    <a:pt x="24" y="96"/>
                  </a:lnTo>
                  <a:lnTo>
                    <a:pt x="26" y="102"/>
                  </a:lnTo>
                  <a:lnTo>
                    <a:pt x="28" y="104"/>
                  </a:lnTo>
                  <a:lnTo>
                    <a:pt x="30" y="106"/>
                  </a:lnTo>
                  <a:lnTo>
                    <a:pt x="34" y="106"/>
                  </a:lnTo>
                  <a:lnTo>
                    <a:pt x="38" y="106"/>
                  </a:lnTo>
                  <a:lnTo>
                    <a:pt x="40" y="104"/>
                  </a:lnTo>
                  <a:lnTo>
                    <a:pt x="42" y="98"/>
                  </a:lnTo>
                  <a:lnTo>
                    <a:pt x="44" y="90"/>
                  </a:lnTo>
                  <a:lnTo>
                    <a:pt x="44" y="5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23" name="Freeform 75"/>
            <p:cNvSpPr>
              <a:spLocks/>
            </p:cNvSpPr>
            <p:nvPr/>
          </p:nvSpPr>
          <p:spPr bwMode="auto">
            <a:xfrm>
              <a:off x="3650" y="4190"/>
              <a:ext cx="26" cy="24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8" y="0"/>
                </a:cxn>
                <a:cxn ang="0">
                  <a:pos x="22" y="4"/>
                </a:cxn>
                <a:cxn ang="0">
                  <a:pos x="24" y="8"/>
                </a:cxn>
                <a:cxn ang="0">
                  <a:pos x="26" y="12"/>
                </a:cxn>
                <a:cxn ang="0">
                  <a:pos x="24" y="18"/>
                </a:cxn>
                <a:cxn ang="0">
                  <a:pos x="22" y="22"/>
                </a:cxn>
                <a:cxn ang="0">
                  <a:pos x="18" y="24"/>
                </a:cxn>
                <a:cxn ang="0">
                  <a:pos x="14" y="24"/>
                </a:cxn>
                <a:cxn ang="0">
                  <a:pos x="8" y="24"/>
                </a:cxn>
                <a:cxn ang="0">
                  <a:pos x="4" y="22"/>
                </a:cxn>
                <a:cxn ang="0">
                  <a:pos x="2" y="18"/>
                </a:cxn>
                <a:cxn ang="0">
                  <a:pos x="0" y="12"/>
                </a:cxn>
                <a:cxn ang="0">
                  <a:pos x="2" y="8"/>
                </a:cxn>
                <a:cxn ang="0">
                  <a:pos x="4" y="4"/>
                </a:cxn>
                <a:cxn ang="0">
                  <a:pos x="8" y="0"/>
                </a:cxn>
                <a:cxn ang="0">
                  <a:pos x="14" y="0"/>
                </a:cxn>
              </a:cxnLst>
              <a:rect l="0" t="0" r="r" b="b"/>
              <a:pathLst>
                <a:path w="26" h="24">
                  <a:moveTo>
                    <a:pt x="14" y="0"/>
                  </a:moveTo>
                  <a:lnTo>
                    <a:pt x="18" y="0"/>
                  </a:lnTo>
                  <a:lnTo>
                    <a:pt x="22" y="4"/>
                  </a:lnTo>
                  <a:lnTo>
                    <a:pt x="24" y="8"/>
                  </a:lnTo>
                  <a:lnTo>
                    <a:pt x="26" y="12"/>
                  </a:lnTo>
                  <a:lnTo>
                    <a:pt x="24" y="18"/>
                  </a:lnTo>
                  <a:lnTo>
                    <a:pt x="22" y="22"/>
                  </a:lnTo>
                  <a:lnTo>
                    <a:pt x="18" y="24"/>
                  </a:lnTo>
                  <a:lnTo>
                    <a:pt x="14" y="24"/>
                  </a:lnTo>
                  <a:lnTo>
                    <a:pt x="8" y="24"/>
                  </a:lnTo>
                  <a:lnTo>
                    <a:pt x="4" y="22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2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24" name="Freeform 76"/>
            <p:cNvSpPr>
              <a:spLocks/>
            </p:cNvSpPr>
            <p:nvPr/>
          </p:nvSpPr>
          <p:spPr bwMode="auto">
            <a:xfrm>
              <a:off x="3686" y="4104"/>
              <a:ext cx="70" cy="110"/>
            </a:xfrm>
            <a:custGeom>
              <a:avLst/>
              <a:gdLst/>
              <a:ahLst/>
              <a:cxnLst>
                <a:cxn ang="0">
                  <a:pos x="64" y="110"/>
                </a:cxn>
                <a:cxn ang="0">
                  <a:pos x="0" y="110"/>
                </a:cxn>
                <a:cxn ang="0">
                  <a:pos x="0" y="108"/>
                </a:cxn>
                <a:cxn ang="0">
                  <a:pos x="18" y="88"/>
                </a:cxn>
                <a:cxn ang="0">
                  <a:pos x="30" y="72"/>
                </a:cxn>
                <a:cxn ang="0">
                  <a:pos x="38" y="62"/>
                </a:cxn>
                <a:cxn ang="0">
                  <a:pos x="42" y="50"/>
                </a:cxn>
                <a:cxn ang="0">
                  <a:pos x="44" y="38"/>
                </a:cxn>
                <a:cxn ang="0">
                  <a:pos x="42" y="34"/>
                </a:cxn>
                <a:cxn ang="0">
                  <a:pos x="40" y="28"/>
                </a:cxn>
                <a:cxn ang="0">
                  <a:pos x="38" y="24"/>
                </a:cxn>
                <a:cxn ang="0">
                  <a:pos x="32" y="20"/>
                </a:cxn>
                <a:cxn ang="0">
                  <a:pos x="24" y="20"/>
                </a:cxn>
                <a:cxn ang="0">
                  <a:pos x="16" y="20"/>
                </a:cxn>
                <a:cxn ang="0">
                  <a:pos x="10" y="24"/>
                </a:cxn>
                <a:cxn ang="0">
                  <a:pos x="4" y="32"/>
                </a:cxn>
                <a:cxn ang="0">
                  <a:pos x="2" y="30"/>
                </a:cxn>
                <a:cxn ang="0">
                  <a:pos x="6" y="22"/>
                </a:cxn>
                <a:cxn ang="0">
                  <a:pos x="10" y="14"/>
                </a:cxn>
                <a:cxn ang="0">
                  <a:pos x="14" y="8"/>
                </a:cxn>
                <a:cxn ang="0">
                  <a:pos x="20" y="4"/>
                </a:cxn>
                <a:cxn ang="0">
                  <a:pos x="28" y="2"/>
                </a:cxn>
                <a:cxn ang="0">
                  <a:pos x="36" y="0"/>
                </a:cxn>
                <a:cxn ang="0">
                  <a:pos x="44" y="2"/>
                </a:cxn>
                <a:cxn ang="0">
                  <a:pos x="50" y="4"/>
                </a:cxn>
                <a:cxn ang="0">
                  <a:pos x="56" y="10"/>
                </a:cxn>
                <a:cxn ang="0">
                  <a:pos x="60" y="16"/>
                </a:cxn>
                <a:cxn ang="0">
                  <a:pos x="64" y="22"/>
                </a:cxn>
                <a:cxn ang="0">
                  <a:pos x="64" y="28"/>
                </a:cxn>
                <a:cxn ang="0">
                  <a:pos x="64" y="38"/>
                </a:cxn>
                <a:cxn ang="0">
                  <a:pos x="58" y="48"/>
                </a:cxn>
                <a:cxn ang="0">
                  <a:pos x="46" y="66"/>
                </a:cxn>
                <a:cxn ang="0">
                  <a:pos x="24" y="90"/>
                </a:cxn>
                <a:cxn ang="0">
                  <a:pos x="48" y="90"/>
                </a:cxn>
                <a:cxn ang="0">
                  <a:pos x="54" y="90"/>
                </a:cxn>
                <a:cxn ang="0">
                  <a:pos x="58" y="88"/>
                </a:cxn>
                <a:cxn ang="0">
                  <a:pos x="60" y="88"/>
                </a:cxn>
                <a:cxn ang="0">
                  <a:pos x="62" y="86"/>
                </a:cxn>
                <a:cxn ang="0">
                  <a:pos x="64" y="84"/>
                </a:cxn>
                <a:cxn ang="0">
                  <a:pos x="66" y="80"/>
                </a:cxn>
                <a:cxn ang="0">
                  <a:pos x="70" y="80"/>
                </a:cxn>
                <a:cxn ang="0">
                  <a:pos x="64" y="110"/>
                </a:cxn>
              </a:cxnLst>
              <a:rect l="0" t="0" r="r" b="b"/>
              <a:pathLst>
                <a:path w="70" h="110">
                  <a:moveTo>
                    <a:pt x="64" y="110"/>
                  </a:moveTo>
                  <a:lnTo>
                    <a:pt x="0" y="110"/>
                  </a:lnTo>
                  <a:lnTo>
                    <a:pt x="0" y="108"/>
                  </a:lnTo>
                  <a:lnTo>
                    <a:pt x="18" y="88"/>
                  </a:lnTo>
                  <a:lnTo>
                    <a:pt x="30" y="72"/>
                  </a:lnTo>
                  <a:lnTo>
                    <a:pt x="38" y="62"/>
                  </a:lnTo>
                  <a:lnTo>
                    <a:pt x="42" y="50"/>
                  </a:lnTo>
                  <a:lnTo>
                    <a:pt x="44" y="38"/>
                  </a:lnTo>
                  <a:lnTo>
                    <a:pt x="42" y="34"/>
                  </a:lnTo>
                  <a:lnTo>
                    <a:pt x="40" y="28"/>
                  </a:lnTo>
                  <a:lnTo>
                    <a:pt x="38" y="24"/>
                  </a:lnTo>
                  <a:lnTo>
                    <a:pt x="32" y="20"/>
                  </a:lnTo>
                  <a:lnTo>
                    <a:pt x="24" y="20"/>
                  </a:lnTo>
                  <a:lnTo>
                    <a:pt x="16" y="20"/>
                  </a:lnTo>
                  <a:lnTo>
                    <a:pt x="10" y="24"/>
                  </a:lnTo>
                  <a:lnTo>
                    <a:pt x="4" y="32"/>
                  </a:lnTo>
                  <a:lnTo>
                    <a:pt x="2" y="30"/>
                  </a:lnTo>
                  <a:lnTo>
                    <a:pt x="6" y="22"/>
                  </a:lnTo>
                  <a:lnTo>
                    <a:pt x="10" y="14"/>
                  </a:lnTo>
                  <a:lnTo>
                    <a:pt x="14" y="8"/>
                  </a:lnTo>
                  <a:lnTo>
                    <a:pt x="20" y="4"/>
                  </a:lnTo>
                  <a:lnTo>
                    <a:pt x="28" y="2"/>
                  </a:lnTo>
                  <a:lnTo>
                    <a:pt x="36" y="0"/>
                  </a:lnTo>
                  <a:lnTo>
                    <a:pt x="44" y="2"/>
                  </a:lnTo>
                  <a:lnTo>
                    <a:pt x="50" y="4"/>
                  </a:lnTo>
                  <a:lnTo>
                    <a:pt x="56" y="10"/>
                  </a:lnTo>
                  <a:lnTo>
                    <a:pt x="60" y="16"/>
                  </a:lnTo>
                  <a:lnTo>
                    <a:pt x="64" y="22"/>
                  </a:lnTo>
                  <a:lnTo>
                    <a:pt x="64" y="28"/>
                  </a:lnTo>
                  <a:lnTo>
                    <a:pt x="64" y="38"/>
                  </a:lnTo>
                  <a:lnTo>
                    <a:pt x="58" y="48"/>
                  </a:lnTo>
                  <a:lnTo>
                    <a:pt x="46" y="66"/>
                  </a:lnTo>
                  <a:lnTo>
                    <a:pt x="24" y="90"/>
                  </a:lnTo>
                  <a:lnTo>
                    <a:pt x="48" y="90"/>
                  </a:lnTo>
                  <a:lnTo>
                    <a:pt x="54" y="90"/>
                  </a:lnTo>
                  <a:lnTo>
                    <a:pt x="58" y="88"/>
                  </a:lnTo>
                  <a:lnTo>
                    <a:pt x="60" y="88"/>
                  </a:lnTo>
                  <a:lnTo>
                    <a:pt x="62" y="86"/>
                  </a:lnTo>
                  <a:lnTo>
                    <a:pt x="64" y="84"/>
                  </a:lnTo>
                  <a:lnTo>
                    <a:pt x="66" y="80"/>
                  </a:lnTo>
                  <a:lnTo>
                    <a:pt x="70" y="80"/>
                  </a:lnTo>
                  <a:lnTo>
                    <a:pt x="64" y="11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25" name="Line 77"/>
            <p:cNvSpPr>
              <a:spLocks noChangeShapeType="1"/>
            </p:cNvSpPr>
            <p:nvPr/>
          </p:nvSpPr>
          <p:spPr bwMode="auto">
            <a:xfrm flipV="1">
              <a:off x="3896" y="3962"/>
              <a:ext cx="1" cy="3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26" name="Line 78"/>
            <p:cNvSpPr>
              <a:spLocks noChangeShapeType="1"/>
            </p:cNvSpPr>
            <p:nvPr/>
          </p:nvSpPr>
          <p:spPr bwMode="auto">
            <a:xfrm>
              <a:off x="3896" y="2380"/>
              <a:ext cx="1" cy="3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27" name="Line 79"/>
            <p:cNvSpPr>
              <a:spLocks noChangeShapeType="1"/>
            </p:cNvSpPr>
            <p:nvPr/>
          </p:nvSpPr>
          <p:spPr bwMode="auto">
            <a:xfrm flipV="1">
              <a:off x="4128" y="3924"/>
              <a:ext cx="1" cy="7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28" name="Line 80"/>
            <p:cNvSpPr>
              <a:spLocks noChangeShapeType="1"/>
            </p:cNvSpPr>
            <p:nvPr/>
          </p:nvSpPr>
          <p:spPr bwMode="auto">
            <a:xfrm>
              <a:off x="4128" y="2380"/>
              <a:ext cx="1" cy="7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29" name="Freeform 81"/>
            <p:cNvSpPr>
              <a:spLocks noEditPoints="1"/>
            </p:cNvSpPr>
            <p:nvPr/>
          </p:nvSpPr>
          <p:spPr bwMode="auto">
            <a:xfrm>
              <a:off x="4034" y="4104"/>
              <a:ext cx="68" cy="110"/>
            </a:xfrm>
            <a:custGeom>
              <a:avLst/>
              <a:gdLst/>
              <a:ahLst/>
              <a:cxnLst>
                <a:cxn ang="0">
                  <a:pos x="68" y="56"/>
                </a:cxn>
                <a:cxn ang="0">
                  <a:pos x="66" y="72"/>
                </a:cxn>
                <a:cxn ang="0">
                  <a:pos x="62" y="86"/>
                </a:cxn>
                <a:cxn ang="0">
                  <a:pos x="60" y="94"/>
                </a:cxn>
                <a:cxn ang="0">
                  <a:pos x="56" y="100"/>
                </a:cxn>
                <a:cxn ang="0">
                  <a:pos x="50" y="104"/>
                </a:cxn>
                <a:cxn ang="0">
                  <a:pos x="46" y="108"/>
                </a:cxn>
                <a:cxn ang="0">
                  <a:pos x="40" y="110"/>
                </a:cxn>
                <a:cxn ang="0">
                  <a:pos x="34" y="110"/>
                </a:cxn>
                <a:cxn ang="0">
                  <a:pos x="26" y="110"/>
                </a:cxn>
                <a:cxn ang="0">
                  <a:pos x="20" y="108"/>
                </a:cxn>
                <a:cxn ang="0">
                  <a:pos x="14" y="102"/>
                </a:cxn>
                <a:cxn ang="0">
                  <a:pos x="8" y="96"/>
                </a:cxn>
                <a:cxn ang="0">
                  <a:pos x="6" y="90"/>
                </a:cxn>
                <a:cxn ang="0">
                  <a:pos x="2" y="82"/>
                </a:cxn>
                <a:cxn ang="0">
                  <a:pos x="0" y="70"/>
                </a:cxn>
                <a:cxn ang="0">
                  <a:pos x="0" y="58"/>
                </a:cxn>
                <a:cxn ang="0">
                  <a:pos x="0" y="40"/>
                </a:cxn>
                <a:cxn ang="0">
                  <a:pos x="4" y="26"/>
                </a:cxn>
                <a:cxn ang="0">
                  <a:pos x="6" y="18"/>
                </a:cxn>
                <a:cxn ang="0">
                  <a:pos x="10" y="12"/>
                </a:cxn>
                <a:cxn ang="0">
                  <a:pos x="16" y="8"/>
                </a:cxn>
                <a:cxn ang="0">
                  <a:pos x="24" y="2"/>
                </a:cxn>
                <a:cxn ang="0">
                  <a:pos x="34" y="0"/>
                </a:cxn>
                <a:cxn ang="0">
                  <a:pos x="42" y="2"/>
                </a:cxn>
                <a:cxn ang="0">
                  <a:pos x="50" y="8"/>
                </a:cxn>
                <a:cxn ang="0">
                  <a:pos x="56" y="12"/>
                </a:cxn>
                <a:cxn ang="0">
                  <a:pos x="60" y="18"/>
                </a:cxn>
                <a:cxn ang="0">
                  <a:pos x="62" y="24"/>
                </a:cxn>
                <a:cxn ang="0">
                  <a:pos x="66" y="40"/>
                </a:cxn>
                <a:cxn ang="0">
                  <a:pos x="68" y="56"/>
                </a:cxn>
                <a:cxn ang="0">
                  <a:pos x="44" y="56"/>
                </a:cxn>
                <a:cxn ang="0">
                  <a:pos x="44" y="34"/>
                </a:cxn>
                <a:cxn ang="0">
                  <a:pos x="44" y="24"/>
                </a:cxn>
                <a:cxn ang="0">
                  <a:pos x="42" y="16"/>
                </a:cxn>
                <a:cxn ang="0">
                  <a:pos x="42" y="12"/>
                </a:cxn>
                <a:cxn ang="0">
                  <a:pos x="40" y="8"/>
                </a:cxn>
                <a:cxn ang="0">
                  <a:pos x="38" y="6"/>
                </a:cxn>
                <a:cxn ang="0">
                  <a:pos x="34" y="6"/>
                </a:cxn>
                <a:cxn ang="0">
                  <a:pos x="30" y="6"/>
                </a:cxn>
                <a:cxn ang="0">
                  <a:pos x="28" y="8"/>
                </a:cxn>
                <a:cxn ang="0">
                  <a:pos x="24" y="12"/>
                </a:cxn>
                <a:cxn ang="0">
                  <a:pos x="24" y="18"/>
                </a:cxn>
                <a:cxn ang="0">
                  <a:pos x="22" y="26"/>
                </a:cxn>
                <a:cxn ang="0">
                  <a:pos x="22" y="42"/>
                </a:cxn>
                <a:cxn ang="0">
                  <a:pos x="22" y="66"/>
                </a:cxn>
                <a:cxn ang="0">
                  <a:pos x="22" y="80"/>
                </a:cxn>
                <a:cxn ang="0">
                  <a:pos x="24" y="90"/>
                </a:cxn>
                <a:cxn ang="0">
                  <a:pos x="24" y="96"/>
                </a:cxn>
                <a:cxn ang="0">
                  <a:pos x="26" y="102"/>
                </a:cxn>
                <a:cxn ang="0">
                  <a:pos x="28" y="104"/>
                </a:cxn>
                <a:cxn ang="0">
                  <a:pos x="30" y="106"/>
                </a:cxn>
                <a:cxn ang="0">
                  <a:pos x="34" y="106"/>
                </a:cxn>
                <a:cxn ang="0">
                  <a:pos x="38" y="106"/>
                </a:cxn>
                <a:cxn ang="0">
                  <a:pos x="40" y="104"/>
                </a:cxn>
                <a:cxn ang="0">
                  <a:pos x="42" y="98"/>
                </a:cxn>
                <a:cxn ang="0">
                  <a:pos x="44" y="90"/>
                </a:cxn>
                <a:cxn ang="0">
                  <a:pos x="44" y="56"/>
                </a:cxn>
              </a:cxnLst>
              <a:rect l="0" t="0" r="r" b="b"/>
              <a:pathLst>
                <a:path w="68" h="110">
                  <a:moveTo>
                    <a:pt x="68" y="56"/>
                  </a:moveTo>
                  <a:lnTo>
                    <a:pt x="66" y="72"/>
                  </a:lnTo>
                  <a:lnTo>
                    <a:pt x="62" y="86"/>
                  </a:lnTo>
                  <a:lnTo>
                    <a:pt x="60" y="94"/>
                  </a:lnTo>
                  <a:lnTo>
                    <a:pt x="56" y="100"/>
                  </a:lnTo>
                  <a:lnTo>
                    <a:pt x="50" y="104"/>
                  </a:lnTo>
                  <a:lnTo>
                    <a:pt x="46" y="108"/>
                  </a:lnTo>
                  <a:lnTo>
                    <a:pt x="40" y="110"/>
                  </a:lnTo>
                  <a:lnTo>
                    <a:pt x="34" y="110"/>
                  </a:lnTo>
                  <a:lnTo>
                    <a:pt x="26" y="110"/>
                  </a:lnTo>
                  <a:lnTo>
                    <a:pt x="20" y="108"/>
                  </a:lnTo>
                  <a:lnTo>
                    <a:pt x="14" y="102"/>
                  </a:lnTo>
                  <a:lnTo>
                    <a:pt x="8" y="96"/>
                  </a:lnTo>
                  <a:lnTo>
                    <a:pt x="6" y="90"/>
                  </a:lnTo>
                  <a:lnTo>
                    <a:pt x="2" y="82"/>
                  </a:lnTo>
                  <a:lnTo>
                    <a:pt x="0" y="70"/>
                  </a:lnTo>
                  <a:lnTo>
                    <a:pt x="0" y="58"/>
                  </a:lnTo>
                  <a:lnTo>
                    <a:pt x="0" y="40"/>
                  </a:lnTo>
                  <a:lnTo>
                    <a:pt x="4" y="26"/>
                  </a:lnTo>
                  <a:lnTo>
                    <a:pt x="6" y="18"/>
                  </a:lnTo>
                  <a:lnTo>
                    <a:pt x="10" y="12"/>
                  </a:lnTo>
                  <a:lnTo>
                    <a:pt x="16" y="8"/>
                  </a:lnTo>
                  <a:lnTo>
                    <a:pt x="24" y="2"/>
                  </a:lnTo>
                  <a:lnTo>
                    <a:pt x="34" y="0"/>
                  </a:lnTo>
                  <a:lnTo>
                    <a:pt x="42" y="2"/>
                  </a:lnTo>
                  <a:lnTo>
                    <a:pt x="50" y="8"/>
                  </a:lnTo>
                  <a:lnTo>
                    <a:pt x="56" y="12"/>
                  </a:lnTo>
                  <a:lnTo>
                    <a:pt x="60" y="18"/>
                  </a:lnTo>
                  <a:lnTo>
                    <a:pt x="62" y="24"/>
                  </a:lnTo>
                  <a:lnTo>
                    <a:pt x="66" y="40"/>
                  </a:lnTo>
                  <a:lnTo>
                    <a:pt x="68" y="56"/>
                  </a:lnTo>
                  <a:close/>
                  <a:moveTo>
                    <a:pt x="44" y="56"/>
                  </a:moveTo>
                  <a:lnTo>
                    <a:pt x="44" y="34"/>
                  </a:lnTo>
                  <a:lnTo>
                    <a:pt x="44" y="24"/>
                  </a:lnTo>
                  <a:lnTo>
                    <a:pt x="42" y="16"/>
                  </a:lnTo>
                  <a:lnTo>
                    <a:pt x="42" y="12"/>
                  </a:lnTo>
                  <a:lnTo>
                    <a:pt x="40" y="8"/>
                  </a:lnTo>
                  <a:lnTo>
                    <a:pt x="38" y="6"/>
                  </a:lnTo>
                  <a:lnTo>
                    <a:pt x="34" y="6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4" y="12"/>
                  </a:lnTo>
                  <a:lnTo>
                    <a:pt x="24" y="18"/>
                  </a:lnTo>
                  <a:lnTo>
                    <a:pt x="22" y="26"/>
                  </a:lnTo>
                  <a:lnTo>
                    <a:pt x="22" y="42"/>
                  </a:lnTo>
                  <a:lnTo>
                    <a:pt x="22" y="66"/>
                  </a:lnTo>
                  <a:lnTo>
                    <a:pt x="22" y="80"/>
                  </a:lnTo>
                  <a:lnTo>
                    <a:pt x="24" y="90"/>
                  </a:lnTo>
                  <a:lnTo>
                    <a:pt x="24" y="96"/>
                  </a:lnTo>
                  <a:lnTo>
                    <a:pt x="26" y="102"/>
                  </a:lnTo>
                  <a:lnTo>
                    <a:pt x="28" y="104"/>
                  </a:lnTo>
                  <a:lnTo>
                    <a:pt x="30" y="106"/>
                  </a:lnTo>
                  <a:lnTo>
                    <a:pt x="34" y="106"/>
                  </a:lnTo>
                  <a:lnTo>
                    <a:pt x="38" y="106"/>
                  </a:lnTo>
                  <a:lnTo>
                    <a:pt x="40" y="104"/>
                  </a:lnTo>
                  <a:lnTo>
                    <a:pt x="42" y="98"/>
                  </a:lnTo>
                  <a:lnTo>
                    <a:pt x="44" y="90"/>
                  </a:lnTo>
                  <a:lnTo>
                    <a:pt x="44" y="5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30" name="Freeform 82"/>
            <p:cNvSpPr>
              <a:spLocks/>
            </p:cNvSpPr>
            <p:nvPr/>
          </p:nvSpPr>
          <p:spPr bwMode="auto">
            <a:xfrm>
              <a:off x="4114" y="4190"/>
              <a:ext cx="26" cy="24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8" y="0"/>
                </a:cxn>
                <a:cxn ang="0">
                  <a:pos x="22" y="4"/>
                </a:cxn>
                <a:cxn ang="0">
                  <a:pos x="24" y="8"/>
                </a:cxn>
                <a:cxn ang="0">
                  <a:pos x="26" y="12"/>
                </a:cxn>
                <a:cxn ang="0">
                  <a:pos x="24" y="18"/>
                </a:cxn>
                <a:cxn ang="0">
                  <a:pos x="22" y="22"/>
                </a:cxn>
                <a:cxn ang="0">
                  <a:pos x="18" y="24"/>
                </a:cxn>
                <a:cxn ang="0">
                  <a:pos x="14" y="24"/>
                </a:cxn>
                <a:cxn ang="0">
                  <a:pos x="8" y="24"/>
                </a:cxn>
                <a:cxn ang="0">
                  <a:pos x="4" y="22"/>
                </a:cxn>
                <a:cxn ang="0">
                  <a:pos x="2" y="18"/>
                </a:cxn>
                <a:cxn ang="0">
                  <a:pos x="0" y="12"/>
                </a:cxn>
                <a:cxn ang="0">
                  <a:pos x="2" y="8"/>
                </a:cxn>
                <a:cxn ang="0">
                  <a:pos x="4" y="4"/>
                </a:cxn>
                <a:cxn ang="0">
                  <a:pos x="8" y="0"/>
                </a:cxn>
                <a:cxn ang="0">
                  <a:pos x="14" y="0"/>
                </a:cxn>
              </a:cxnLst>
              <a:rect l="0" t="0" r="r" b="b"/>
              <a:pathLst>
                <a:path w="26" h="24">
                  <a:moveTo>
                    <a:pt x="14" y="0"/>
                  </a:moveTo>
                  <a:lnTo>
                    <a:pt x="18" y="0"/>
                  </a:lnTo>
                  <a:lnTo>
                    <a:pt x="22" y="4"/>
                  </a:lnTo>
                  <a:lnTo>
                    <a:pt x="24" y="8"/>
                  </a:lnTo>
                  <a:lnTo>
                    <a:pt x="26" y="12"/>
                  </a:lnTo>
                  <a:lnTo>
                    <a:pt x="24" y="18"/>
                  </a:lnTo>
                  <a:lnTo>
                    <a:pt x="22" y="22"/>
                  </a:lnTo>
                  <a:lnTo>
                    <a:pt x="18" y="24"/>
                  </a:lnTo>
                  <a:lnTo>
                    <a:pt x="14" y="24"/>
                  </a:lnTo>
                  <a:lnTo>
                    <a:pt x="8" y="24"/>
                  </a:lnTo>
                  <a:lnTo>
                    <a:pt x="4" y="22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2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31" name="Freeform 83"/>
            <p:cNvSpPr>
              <a:spLocks noEditPoints="1"/>
            </p:cNvSpPr>
            <p:nvPr/>
          </p:nvSpPr>
          <p:spPr bwMode="auto">
            <a:xfrm>
              <a:off x="4154" y="4104"/>
              <a:ext cx="68" cy="110"/>
            </a:xfrm>
            <a:custGeom>
              <a:avLst/>
              <a:gdLst/>
              <a:ahLst/>
              <a:cxnLst>
                <a:cxn ang="0">
                  <a:pos x="0" y="70"/>
                </a:cxn>
                <a:cxn ang="0">
                  <a:pos x="46" y="0"/>
                </a:cxn>
                <a:cxn ang="0">
                  <a:pos x="58" y="0"/>
                </a:cxn>
                <a:cxn ang="0">
                  <a:pos x="58" y="70"/>
                </a:cxn>
                <a:cxn ang="0">
                  <a:pos x="68" y="70"/>
                </a:cxn>
                <a:cxn ang="0">
                  <a:pos x="68" y="86"/>
                </a:cxn>
                <a:cxn ang="0">
                  <a:pos x="58" y="86"/>
                </a:cxn>
                <a:cxn ang="0">
                  <a:pos x="58" y="110"/>
                </a:cxn>
                <a:cxn ang="0">
                  <a:pos x="34" y="110"/>
                </a:cxn>
                <a:cxn ang="0">
                  <a:pos x="34" y="86"/>
                </a:cxn>
                <a:cxn ang="0">
                  <a:pos x="0" y="86"/>
                </a:cxn>
                <a:cxn ang="0">
                  <a:pos x="0" y="70"/>
                </a:cxn>
                <a:cxn ang="0">
                  <a:pos x="4" y="70"/>
                </a:cxn>
                <a:cxn ang="0">
                  <a:pos x="34" y="70"/>
                </a:cxn>
                <a:cxn ang="0">
                  <a:pos x="34" y="28"/>
                </a:cxn>
                <a:cxn ang="0">
                  <a:pos x="4" y="70"/>
                </a:cxn>
              </a:cxnLst>
              <a:rect l="0" t="0" r="r" b="b"/>
              <a:pathLst>
                <a:path w="68" h="110">
                  <a:moveTo>
                    <a:pt x="0" y="70"/>
                  </a:moveTo>
                  <a:lnTo>
                    <a:pt x="46" y="0"/>
                  </a:lnTo>
                  <a:lnTo>
                    <a:pt x="58" y="0"/>
                  </a:lnTo>
                  <a:lnTo>
                    <a:pt x="58" y="70"/>
                  </a:lnTo>
                  <a:lnTo>
                    <a:pt x="68" y="70"/>
                  </a:lnTo>
                  <a:lnTo>
                    <a:pt x="68" y="86"/>
                  </a:lnTo>
                  <a:lnTo>
                    <a:pt x="58" y="86"/>
                  </a:lnTo>
                  <a:lnTo>
                    <a:pt x="58" y="110"/>
                  </a:lnTo>
                  <a:lnTo>
                    <a:pt x="34" y="110"/>
                  </a:lnTo>
                  <a:lnTo>
                    <a:pt x="34" y="86"/>
                  </a:lnTo>
                  <a:lnTo>
                    <a:pt x="0" y="86"/>
                  </a:lnTo>
                  <a:lnTo>
                    <a:pt x="0" y="70"/>
                  </a:lnTo>
                  <a:close/>
                  <a:moveTo>
                    <a:pt x="4" y="70"/>
                  </a:moveTo>
                  <a:lnTo>
                    <a:pt x="34" y="70"/>
                  </a:lnTo>
                  <a:lnTo>
                    <a:pt x="34" y="28"/>
                  </a:lnTo>
                  <a:lnTo>
                    <a:pt x="4" y="7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32" name="Line 84"/>
            <p:cNvSpPr>
              <a:spLocks noChangeShapeType="1"/>
            </p:cNvSpPr>
            <p:nvPr/>
          </p:nvSpPr>
          <p:spPr bwMode="auto">
            <a:xfrm flipV="1">
              <a:off x="4360" y="3962"/>
              <a:ext cx="1" cy="3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33" name="Line 85"/>
            <p:cNvSpPr>
              <a:spLocks noChangeShapeType="1"/>
            </p:cNvSpPr>
            <p:nvPr/>
          </p:nvSpPr>
          <p:spPr bwMode="auto">
            <a:xfrm>
              <a:off x="4360" y="2380"/>
              <a:ext cx="1" cy="3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34" name="Line 86"/>
            <p:cNvSpPr>
              <a:spLocks noChangeShapeType="1"/>
            </p:cNvSpPr>
            <p:nvPr/>
          </p:nvSpPr>
          <p:spPr bwMode="auto">
            <a:xfrm flipV="1">
              <a:off x="4592" y="3924"/>
              <a:ext cx="1" cy="7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35" name="Line 87"/>
            <p:cNvSpPr>
              <a:spLocks noChangeShapeType="1"/>
            </p:cNvSpPr>
            <p:nvPr/>
          </p:nvSpPr>
          <p:spPr bwMode="auto">
            <a:xfrm>
              <a:off x="4592" y="2380"/>
              <a:ext cx="1" cy="7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36" name="Freeform 88"/>
            <p:cNvSpPr>
              <a:spLocks noEditPoints="1"/>
            </p:cNvSpPr>
            <p:nvPr/>
          </p:nvSpPr>
          <p:spPr bwMode="auto">
            <a:xfrm>
              <a:off x="4498" y="4104"/>
              <a:ext cx="68" cy="110"/>
            </a:xfrm>
            <a:custGeom>
              <a:avLst/>
              <a:gdLst/>
              <a:ahLst/>
              <a:cxnLst>
                <a:cxn ang="0">
                  <a:pos x="68" y="56"/>
                </a:cxn>
                <a:cxn ang="0">
                  <a:pos x="66" y="72"/>
                </a:cxn>
                <a:cxn ang="0">
                  <a:pos x="62" y="86"/>
                </a:cxn>
                <a:cxn ang="0">
                  <a:pos x="60" y="94"/>
                </a:cxn>
                <a:cxn ang="0">
                  <a:pos x="56" y="100"/>
                </a:cxn>
                <a:cxn ang="0">
                  <a:pos x="50" y="104"/>
                </a:cxn>
                <a:cxn ang="0">
                  <a:pos x="46" y="108"/>
                </a:cxn>
                <a:cxn ang="0">
                  <a:pos x="40" y="110"/>
                </a:cxn>
                <a:cxn ang="0">
                  <a:pos x="34" y="110"/>
                </a:cxn>
                <a:cxn ang="0">
                  <a:pos x="26" y="110"/>
                </a:cxn>
                <a:cxn ang="0">
                  <a:pos x="20" y="108"/>
                </a:cxn>
                <a:cxn ang="0">
                  <a:pos x="14" y="102"/>
                </a:cxn>
                <a:cxn ang="0">
                  <a:pos x="8" y="96"/>
                </a:cxn>
                <a:cxn ang="0">
                  <a:pos x="6" y="90"/>
                </a:cxn>
                <a:cxn ang="0">
                  <a:pos x="2" y="82"/>
                </a:cxn>
                <a:cxn ang="0">
                  <a:pos x="0" y="70"/>
                </a:cxn>
                <a:cxn ang="0">
                  <a:pos x="0" y="58"/>
                </a:cxn>
                <a:cxn ang="0">
                  <a:pos x="0" y="40"/>
                </a:cxn>
                <a:cxn ang="0">
                  <a:pos x="4" y="26"/>
                </a:cxn>
                <a:cxn ang="0">
                  <a:pos x="6" y="18"/>
                </a:cxn>
                <a:cxn ang="0">
                  <a:pos x="10" y="12"/>
                </a:cxn>
                <a:cxn ang="0">
                  <a:pos x="16" y="8"/>
                </a:cxn>
                <a:cxn ang="0">
                  <a:pos x="24" y="2"/>
                </a:cxn>
                <a:cxn ang="0">
                  <a:pos x="34" y="0"/>
                </a:cxn>
                <a:cxn ang="0">
                  <a:pos x="42" y="2"/>
                </a:cxn>
                <a:cxn ang="0">
                  <a:pos x="50" y="8"/>
                </a:cxn>
                <a:cxn ang="0">
                  <a:pos x="56" y="12"/>
                </a:cxn>
                <a:cxn ang="0">
                  <a:pos x="60" y="18"/>
                </a:cxn>
                <a:cxn ang="0">
                  <a:pos x="62" y="24"/>
                </a:cxn>
                <a:cxn ang="0">
                  <a:pos x="66" y="40"/>
                </a:cxn>
                <a:cxn ang="0">
                  <a:pos x="68" y="56"/>
                </a:cxn>
                <a:cxn ang="0">
                  <a:pos x="44" y="56"/>
                </a:cxn>
                <a:cxn ang="0">
                  <a:pos x="44" y="34"/>
                </a:cxn>
                <a:cxn ang="0">
                  <a:pos x="44" y="24"/>
                </a:cxn>
                <a:cxn ang="0">
                  <a:pos x="42" y="16"/>
                </a:cxn>
                <a:cxn ang="0">
                  <a:pos x="42" y="12"/>
                </a:cxn>
                <a:cxn ang="0">
                  <a:pos x="40" y="8"/>
                </a:cxn>
                <a:cxn ang="0">
                  <a:pos x="38" y="6"/>
                </a:cxn>
                <a:cxn ang="0">
                  <a:pos x="34" y="6"/>
                </a:cxn>
                <a:cxn ang="0">
                  <a:pos x="30" y="6"/>
                </a:cxn>
                <a:cxn ang="0">
                  <a:pos x="28" y="8"/>
                </a:cxn>
                <a:cxn ang="0">
                  <a:pos x="24" y="12"/>
                </a:cxn>
                <a:cxn ang="0">
                  <a:pos x="24" y="18"/>
                </a:cxn>
                <a:cxn ang="0">
                  <a:pos x="22" y="26"/>
                </a:cxn>
                <a:cxn ang="0">
                  <a:pos x="22" y="42"/>
                </a:cxn>
                <a:cxn ang="0">
                  <a:pos x="22" y="66"/>
                </a:cxn>
                <a:cxn ang="0">
                  <a:pos x="22" y="80"/>
                </a:cxn>
                <a:cxn ang="0">
                  <a:pos x="24" y="90"/>
                </a:cxn>
                <a:cxn ang="0">
                  <a:pos x="24" y="96"/>
                </a:cxn>
                <a:cxn ang="0">
                  <a:pos x="26" y="102"/>
                </a:cxn>
                <a:cxn ang="0">
                  <a:pos x="28" y="104"/>
                </a:cxn>
                <a:cxn ang="0">
                  <a:pos x="30" y="106"/>
                </a:cxn>
                <a:cxn ang="0">
                  <a:pos x="34" y="106"/>
                </a:cxn>
                <a:cxn ang="0">
                  <a:pos x="38" y="106"/>
                </a:cxn>
                <a:cxn ang="0">
                  <a:pos x="40" y="104"/>
                </a:cxn>
                <a:cxn ang="0">
                  <a:pos x="42" y="98"/>
                </a:cxn>
                <a:cxn ang="0">
                  <a:pos x="44" y="90"/>
                </a:cxn>
                <a:cxn ang="0">
                  <a:pos x="44" y="56"/>
                </a:cxn>
              </a:cxnLst>
              <a:rect l="0" t="0" r="r" b="b"/>
              <a:pathLst>
                <a:path w="68" h="110">
                  <a:moveTo>
                    <a:pt x="68" y="56"/>
                  </a:moveTo>
                  <a:lnTo>
                    <a:pt x="66" y="72"/>
                  </a:lnTo>
                  <a:lnTo>
                    <a:pt x="62" y="86"/>
                  </a:lnTo>
                  <a:lnTo>
                    <a:pt x="60" y="94"/>
                  </a:lnTo>
                  <a:lnTo>
                    <a:pt x="56" y="100"/>
                  </a:lnTo>
                  <a:lnTo>
                    <a:pt x="50" y="104"/>
                  </a:lnTo>
                  <a:lnTo>
                    <a:pt x="46" y="108"/>
                  </a:lnTo>
                  <a:lnTo>
                    <a:pt x="40" y="110"/>
                  </a:lnTo>
                  <a:lnTo>
                    <a:pt x="34" y="110"/>
                  </a:lnTo>
                  <a:lnTo>
                    <a:pt x="26" y="110"/>
                  </a:lnTo>
                  <a:lnTo>
                    <a:pt x="20" y="108"/>
                  </a:lnTo>
                  <a:lnTo>
                    <a:pt x="14" y="102"/>
                  </a:lnTo>
                  <a:lnTo>
                    <a:pt x="8" y="96"/>
                  </a:lnTo>
                  <a:lnTo>
                    <a:pt x="6" y="90"/>
                  </a:lnTo>
                  <a:lnTo>
                    <a:pt x="2" y="82"/>
                  </a:lnTo>
                  <a:lnTo>
                    <a:pt x="0" y="70"/>
                  </a:lnTo>
                  <a:lnTo>
                    <a:pt x="0" y="58"/>
                  </a:lnTo>
                  <a:lnTo>
                    <a:pt x="0" y="40"/>
                  </a:lnTo>
                  <a:lnTo>
                    <a:pt x="4" y="26"/>
                  </a:lnTo>
                  <a:lnTo>
                    <a:pt x="6" y="18"/>
                  </a:lnTo>
                  <a:lnTo>
                    <a:pt x="10" y="12"/>
                  </a:lnTo>
                  <a:lnTo>
                    <a:pt x="16" y="8"/>
                  </a:lnTo>
                  <a:lnTo>
                    <a:pt x="24" y="2"/>
                  </a:lnTo>
                  <a:lnTo>
                    <a:pt x="34" y="0"/>
                  </a:lnTo>
                  <a:lnTo>
                    <a:pt x="42" y="2"/>
                  </a:lnTo>
                  <a:lnTo>
                    <a:pt x="50" y="8"/>
                  </a:lnTo>
                  <a:lnTo>
                    <a:pt x="56" y="12"/>
                  </a:lnTo>
                  <a:lnTo>
                    <a:pt x="60" y="18"/>
                  </a:lnTo>
                  <a:lnTo>
                    <a:pt x="62" y="24"/>
                  </a:lnTo>
                  <a:lnTo>
                    <a:pt x="66" y="40"/>
                  </a:lnTo>
                  <a:lnTo>
                    <a:pt x="68" y="56"/>
                  </a:lnTo>
                  <a:close/>
                  <a:moveTo>
                    <a:pt x="44" y="56"/>
                  </a:moveTo>
                  <a:lnTo>
                    <a:pt x="44" y="34"/>
                  </a:lnTo>
                  <a:lnTo>
                    <a:pt x="44" y="24"/>
                  </a:lnTo>
                  <a:lnTo>
                    <a:pt x="42" y="16"/>
                  </a:lnTo>
                  <a:lnTo>
                    <a:pt x="42" y="12"/>
                  </a:lnTo>
                  <a:lnTo>
                    <a:pt x="40" y="8"/>
                  </a:lnTo>
                  <a:lnTo>
                    <a:pt x="38" y="6"/>
                  </a:lnTo>
                  <a:lnTo>
                    <a:pt x="34" y="6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4" y="12"/>
                  </a:lnTo>
                  <a:lnTo>
                    <a:pt x="24" y="18"/>
                  </a:lnTo>
                  <a:lnTo>
                    <a:pt x="22" y="26"/>
                  </a:lnTo>
                  <a:lnTo>
                    <a:pt x="22" y="42"/>
                  </a:lnTo>
                  <a:lnTo>
                    <a:pt x="22" y="66"/>
                  </a:lnTo>
                  <a:lnTo>
                    <a:pt x="22" y="80"/>
                  </a:lnTo>
                  <a:lnTo>
                    <a:pt x="24" y="90"/>
                  </a:lnTo>
                  <a:lnTo>
                    <a:pt x="24" y="96"/>
                  </a:lnTo>
                  <a:lnTo>
                    <a:pt x="26" y="102"/>
                  </a:lnTo>
                  <a:lnTo>
                    <a:pt x="28" y="104"/>
                  </a:lnTo>
                  <a:lnTo>
                    <a:pt x="30" y="106"/>
                  </a:lnTo>
                  <a:lnTo>
                    <a:pt x="34" y="106"/>
                  </a:lnTo>
                  <a:lnTo>
                    <a:pt x="38" y="106"/>
                  </a:lnTo>
                  <a:lnTo>
                    <a:pt x="40" y="104"/>
                  </a:lnTo>
                  <a:lnTo>
                    <a:pt x="42" y="98"/>
                  </a:lnTo>
                  <a:lnTo>
                    <a:pt x="44" y="90"/>
                  </a:lnTo>
                  <a:lnTo>
                    <a:pt x="44" y="5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37" name="Freeform 89"/>
            <p:cNvSpPr>
              <a:spLocks/>
            </p:cNvSpPr>
            <p:nvPr/>
          </p:nvSpPr>
          <p:spPr bwMode="auto">
            <a:xfrm>
              <a:off x="4578" y="4190"/>
              <a:ext cx="26" cy="24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8" y="0"/>
                </a:cxn>
                <a:cxn ang="0">
                  <a:pos x="22" y="4"/>
                </a:cxn>
                <a:cxn ang="0">
                  <a:pos x="24" y="8"/>
                </a:cxn>
                <a:cxn ang="0">
                  <a:pos x="26" y="12"/>
                </a:cxn>
                <a:cxn ang="0">
                  <a:pos x="24" y="18"/>
                </a:cxn>
                <a:cxn ang="0">
                  <a:pos x="22" y="22"/>
                </a:cxn>
                <a:cxn ang="0">
                  <a:pos x="18" y="24"/>
                </a:cxn>
                <a:cxn ang="0">
                  <a:pos x="14" y="24"/>
                </a:cxn>
                <a:cxn ang="0">
                  <a:pos x="8" y="24"/>
                </a:cxn>
                <a:cxn ang="0">
                  <a:pos x="4" y="22"/>
                </a:cxn>
                <a:cxn ang="0">
                  <a:pos x="2" y="18"/>
                </a:cxn>
                <a:cxn ang="0">
                  <a:pos x="0" y="12"/>
                </a:cxn>
                <a:cxn ang="0">
                  <a:pos x="2" y="8"/>
                </a:cxn>
                <a:cxn ang="0">
                  <a:pos x="4" y="4"/>
                </a:cxn>
                <a:cxn ang="0">
                  <a:pos x="8" y="0"/>
                </a:cxn>
                <a:cxn ang="0">
                  <a:pos x="14" y="0"/>
                </a:cxn>
              </a:cxnLst>
              <a:rect l="0" t="0" r="r" b="b"/>
              <a:pathLst>
                <a:path w="26" h="24">
                  <a:moveTo>
                    <a:pt x="14" y="0"/>
                  </a:moveTo>
                  <a:lnTo>
                    <a:pt x="18" y="0"/>
                  </a:lnTo>
                  <a:lnTo>
                    <a:pt x="22" y="4"/>
                  </a:lnTo>
                  <a:lnTo>
                    <a:pt x="24" y="8"/>
                  </a:lnTo>
                  <a:lnTo>
                    <a:pt x="26" y="12"/>
                  </a:lnTo>
                  <a:lnTo>
                    <a:pt x="24" y="18"/>
                  </a:lnTo>
                  <a:lnTo>
                    <a:pt x="22" y="22"/>
                  </a:lnTo>
                  <a:lnTo>
                    <a:pt x="18" y="24"/>
                  </a:lnTo>
                  <a:lnTo>
                    <a:pt x="14" y="24"/>
                  </a:lnTo>
                  <a:lnTo>
                    <a:pt x="8" y="24"/>
                  </a:lnTo>
                  <a:lnTo>
                    <a:pt x="4" y="22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2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38" name="Freeform 90"/>
            <p:cNvSpPr>
              <a:spLocks noEditPoints="1"/>
            </p:cNvSpPr>
            <p:nvPr/>
          </p:nvSpPr>
          <p:spPr bwMode="auto">
            <a:xfrm>
              <a:off x="4618" y="4104"/>
              <a:ext cx="68" cy="110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8" y="2"/>
                </a:cxn>
                <a:cxn ang="0">
                  <a:pos x="56" y="6"/>
                </a:cxn>
                <a:cxn ang="0">
                  <a:pos x="46" y="12"/>
                </a:cxn>
                <a:cxn ang="0">
                  <a:pos x="38" y="18"/>
                </a:cxn>
                <a:cxn ang="0">
                  <a:pos x="32" y="26"/>
                </a:cxn>
                <a:cxn ang="0">
                  <a:pos x="28" y="36"/>
                </a:cxn>
                <a:cxn ang="0">
                  <a:pos x="24" y="46"/>
                </a:cxn>
                <a:cxn ang="0">
                  <a:pos x="28" y="44"/>
                </a:cxn>
                <a:cxn ang="0">
                  <a:pos x="30" y="44"/>
                </a:cxn>
                <a:cxn ang="0">
                  <a:pos x="36" y="42"/>
                </a:cxn>
                <a:cxn ang="0">
                  <a:pos x="40" y="42"/>
                </a:cxn>
                <a:cxn ang="0">
                  <a:pos x="48" y="44"/>
                </a:cxn>
                <a:cxn ang="0">
                  <a:pos x="54" y="46"/>
                </a:cxn>
                <a:cxn ang="0">
                  <a:pos x="60" y="52"/>
                </a:cxn>
                <a:cxn ang="0">
                  <a:pos x="64" y="58"/>
                </a:cxn>
                <a:cxn ang="0">
                  <a:pos x="66" y="66"/>
                </a:cxn>
                <a:cxn ang="0">
                  <a:pos x="68" y="74"/>
                </a:cxn>
                <a:cxn ang="0">
                  <a:pos x="66" y="84"/>
                </a:cxn>
                <a:cxn ang="0">
                  <a:pos x="64" y="94"/>
                </a:cxn>
                <a:cxn ang="0">
                  <a:pos x="58" y="100"/>
                </a:cxn>
                <a:cxn ang="0">
                  <a:pos x="52" y="106"/>
                </a:cxn>
                <a:cxn ang="0">
                  <a:pos x="42" y="110"/>
                </a:cxn>
                <a:cxn ang="0">
                  <a:pos x="34" y="110"/>
                </a:cxn>
                <a:cxn ang="0">
                  <a:pos x="24" y="110"/>
                </a:cxn>
                <a:cxn ang="0">
                  <a:pos x="16" y="106"/>
                </a:cxn>
                <a:cxn ang="0">
                  <a:pos x="12" y="102"/>
                </a:cxn>
                <a:cxn ang="0">
                  <a:pos x="8" y="96"/>
                </a:cxn>
                <a:cxn ang="0">
                  <a:pos x="4" y="90"/>
                </a:cxn>
                <a:cxn ang="0">
                  <a:pos x="0" y="78"/>
                </a:cxn>
                <a:cxn ang="0">
                  <a:pos x="0" y="68"/>
                </a:cxn>
                <a:cxn ang="0">
                  <a:pos x="2" y="50"/>
                </a:cxn>
                <a:cxn ang="0">
                  <a:pos x="8" y="34"/>
                </a:cxn>
                <a:cxn ang="0">
                  <a:pos x="14" y="24"/>
                </a:cxn>
                <a:cxn ang="0">
                  <a:pos x="22" y="16"/>
                </a:cxn>
                <a:cxn ang="0">
                  <a:pos x="32" y="10"/>
                </a:cxn>
                <a:cxn ang="0">
                  <a:pos x="48" y="4"/>
                </a:cxn>
                <a:cxn ang="0">
                  <a:pos x="68" y="0"/>
                </a:cxn>
                <a:cxn ang="0">
                  <a:pos x="24" y="52"/>
                </a:cxn>
                <a:cxn ang="0">
                  <a:pos x="22" y="62"/>
                </a:cxn>
                <a:cxn ang="0">
                  <a:pos x="22" y="68"/>
                </a:cxn>
                <a:cxn ang="0">
                  <a:pos x="22" y="78"/>
                </a:cxn>
                <a:cxn ang="0">
                  <a:pos x="24" y="88"/>
                </a:cxn>
                <a:cxn ang="0">
                  <a:pos x="26" y="98"/>
                </a:cxn>
                <a:cxn ang="0">
                  <a:pos x="30" y="104"/>
                </a:cxn>
                <a:cxn ang="0">
                  <a:pos x="34" y="106"/>
                </a:cxn>
                <a:cxn ang="0">
                  <a:pos x="36" y="106"/>
                </a:cxn>
                <a:cxn ang="0">
                  <a:pos x="40" y="104"/>
                </a:cxn>
                <a:cxn ang="0">
                  <a:pos x="42" y="102"/>
                </a:cxn>
                <a:cxn ang="0">
                  <a:pos x="44" y="98"/>
                </a:cxn>
                <a:cxn ang="0">
                  <a:pos x="46" y="92"/>
                </a:cxn>
                <a:cxn ang="0">
                  <a:pos x="46" y="84"/>
                </a:cxn>
                <a:cxn ang="0">
                  <a:pos x="46" y="74"/>
                </a:cxn>
                <a:cxn ang="0">
                  <a:pos x="44" y="66"/>
                </a:cxn>
                <a:cxn ang="0">
                  <a:pos x="42" y="60"/>
                </a:cxn>
                <a:cxn ang="0">
                  <a:pos x="40" y="54"/>
                </a:cxn>
                <a:cxn ang="0">
                  <a:pos x="36" y="50"/>
                </a:cxn>
                <a:cxn ang="0">
                  <a:pos x="32" y="50"/>
                </a:cxn>
                <a:cxn ang="0">
                  <a:pos x="28" y="50"/>
                </a:cxn>
                <a:cxn ang="0">
                  <a:pos x="24" y="52"/>
                </a:cxn>
              </a:cxnLst>
              <a:rect l="0" t="0" r="r" b="b"/>
              <a:pathLst>
                <a:path w="68" h="110">
                  <a:moveTo>
                    <a:pt x="68" y="0"/>
                  </a:moveTo>
                  <a:lnTo>
                    <a:pt x="68" y="2"/>
                  </a:lnTo>
                  <a:lnTo>
                    <a:pt x="56" y="6"/>
                  </a:lnTo>
                  <a:lnTo>
                    <a:pt x="46" y="12"/>
                  </a:lnTo>
                  <a:lnTo>
                    <a:pt x="38" y="18"/>
                  </a:lnTo>
                  <a:lnTo>
                    <a:pt x="32" y="26"/>
                  </a:lnTo>
                  <a:lnTo>
                    <a:pt x="28" y="36"/>
                  </a:lnTo>
                  <a:lnTo>
                    <a:pt x="24" y="46"/>
                  </a:lnTo>
                  <a:lnTo>
                    <a:pt x="28" y="44"/>
                  </a:lnTo>
                  <a:lnTo>
                    <a:pt x="30" y="44"/>
                  </a:lnTo>
                  <a:lnTo>
                    <a:pt x="36" y="42"/>
                  </a:lnTo>
                  <a:lnTo>
                    <a:pt x="40" y="42"/>
                  </a:lnTo>
                  <a:lnTo>
                    <a:pt x="48" y="44"/>
                  </a:lnTo>
                  <a:lnTo>
                    <a:pt x="54" y="46"/>
                  </a:lnTo>
                  <a:lnTo>
                    <a:pt x="60" y="52"/>
                  </a:lnTo>
                  <a:lnTo>
                    <a:pt x="64" y="58"/>
                  </a:lnTo>
                  <a:lnTo>
                    <a:pt x="66" y="66"/>
                  </a:lnTo>
                  <a:lnTo>
                    <a:pt x="68" y="74"/>
                  </a:lnTo>
                  <a:lnTo>
                    <a:pt x="66" y="84"/>
                  </a:lnTo>
                  <a:lnTo>
                    <a:pt x="64" y="94"/>
                  </a:lnTo>
                  <a:lnTo>
                    <a:pt x="58" y="100"/>
                  </a:lnTo>
                  <a:lnTo>
                    <a:pt x="52" y="106"/>
                  </a:lnTo>
                  <a:lnTo>
                    <a:pt x="42" y="110"/>
                  </a:lnTo>
                  <a:lnTo>
                    <a:pt x="34" y="110"/>
                  </a:lnTo>
                  <a:lnTo>
                    <a:pt x="24" y="110"/>
                  </a:lnTo>
                  <a:lnTo>
                    <a:pt x="16" y="106"/>
                  </a:lnTo>
                  <a:lnTo>
                    <a:pt x="12" y="102"/>
                  </a:lnTo>
                  <a:lnTo>
                    <a:pt x="8" y="96"/>
                  </a:lnTo>
                  <a:lnTo>
                    <a:pt x="4" y="90"/>
                  </a:lnTo>
                  <a:lnTo>
                    <a:pt x="0" y="78"/>
                  </a:lnTo>
                  <a:lnTo>
                    <a:pt x="0" y="68"/>
                  </a:lnTo>
                  <a:lnTo>
                    <a:pt x="2" y="50"/>
                  </a:lnTo>
                  <a:lnTo>
                    <a:pt x="8" y="34"/>
                  </a:lnTo>
                  <a:lnTo>
                    <a:pt x="14" y="24"/>
                  </a:lnTo>
                  <a:lnTo>
                    <a:pt x="22" y="16"/>
                  </a:lnTo>
                  <a:lnTo>
                    <a:pt x="32" y="10"/>
                  </a:lnTo>
                  <a:lnTo>
                    <a:pt x="48" y="4"/>
                  </a:lnTo>
                  <a:lnTo>
                    <a:pt x="68" y="0"/>
                  </a:lnTo>
                  <a:close/>
                  <a:moveTo>
                    <a:pt x="24" y="52"/>
                  </a:moveTo>
                  <a:lnTo>
                    <a:pt x="22" y="62"/>
                  </a:lnTo>
                  <a:lnTo>
                    <a:pt x="22" y="68"/>
                  </a:lnTo>
                  <a:lnTo>
                    <a:pt x="22" y="78"/>
                  </a:lnTo>
                  <a:lnTo>
                    <a:pt x="24" y="88"/>
                  </a:lnTo>
                  <a:lnTo>
                    <a:pt x="26" y="98"/>
                  </a:lnTo>
                  <a:lnTo>
                    <a:pt x="30" y="104"/>
                  </a:lnTo>
                  <a:lnTo>
                    <a:pt x="34" y="106"/>
                  </a:lnTo>
                  <a:lnTo>
                    <a:pt x="36" y="106"/>
                  </a:lnTo>
                  <a:lnTo>
                    <a:pt x="40" y="104"/>
                  </a:lnTo>
                  <a:lnTo>
                    <a:pt x="42" y="102"/>
                  </a:lnTo>
                  <a:lnTo>
                    <a:pt x="44" y="98"/>
                  </a:lnTo>
                  <a:lnTo>
                    <a:pt x="46" y="92"/>
                  </a:lnTo>
                  <a:lnTo>
                    <a:pt x="46" y="84"/>
                  </a:lnTo>
                  <a:lnTo>
                    <a:pt x="46" y="74"/>
                  </a:lnTo>
                  <a:lnTo>
                    <a:pt x="44" y="66"/>
                  </a:lnTo>
                  <a:lnTo>
                    <a:pt x="42" y="60"/>
                  </a:lnTo>
                  <a:lnTo>
                    <a:pt x="40" y="54"/>
                  </a:lnTo>
                  <a:lnTo>
                    <a:pt x="36" y="50"/>
                  </a:lnTo>
                  <a:lnTo>
                    <a:pt x="32" y="50"/>
                  </a:lnTo>
                  <a:lnTo>
                    <a:pt x="28" y="50"/>
                  </a:lnTo>
                  <a:lnTo>
                    <a:pt x="24" y="5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39" name="Line 91"/>
            <p:cNvSpPr>
              <a:spLocks noChangeShapeType="1"/>
            </p:cNvSpPr>
            <p:nvPr/>
          </p:nvSpPr>
          <p:spPr bwMode="auto">
            <a:xfrm flipV="1">
              <a:off x="4824" y="3962"/>
              <a:ext cx="1" cy="3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40" name="Line 92"/>
            <p:cNvSpPr>
              <a:spLocks noChangeShapeType="1"/>
            </p:cNvSpPr>
            <p:nvPr/>
          </p:nvSpPr>
          <p:spPr bwMode="auto">
            <a:xfrm>
              <a:off x="4824" y="2380"/>
              <a:ext cx="1" cy="3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41" name="Line 93"/>
            <p:cNvSpPr>
              <a:spLocks noChangeShapeType="1"/>
            </p:cNvSpPr>
            <p:nvPr/>
          </p:nvSpPr>
          <p:spPr bwMode="auto">
            <a:xfrm>
              <a:off x="3200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42" name="Line 94"/>
            <p:cNvSpPr>
              <a:spLocks noChangeShapeType="1"/>
            </p:cNvSpPr>
            <p:nvPr/>
          </p:nvSpPr>
          <p:spPr bwMode="auto">
            <a:xfrm>
              <a:off x="3212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43" name="Line 95"/>
            <p:cNvSpPr>
              <a:spLocks noChangeShapeType="1"/>
            </p:cNvSpPr>
            <p:nvPr/>
          </p:nvSpPr>
          <p:spPr bwMode="auto">
            <a:xfrm>
              <a:off x="3224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44" name="Line 96"/>
            <p:cNvSpPr>
              <a:spLocks noChangeShapeType="1"/>
            </p:cNvSpPr>
            <p:nvPr/>
          </p:nvSpPr>
          <p:spPr bwMode="auto">
            <a:xfrm>
              <a:off x="3236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45" name="Line 97"/>
            <p:cNvSpPr>
              <a:spLocks noChangeShapeType="1"/>
            </p:cNvSpPr>
            <p:nvPr/>
          </p:nvSpPr>
          <p:spPr bwMode="auto">
            <a:xfrm>
              <a:off x="3248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46" name="Line 98"/>
            <p:cNvSpPr>
              <a:spLocks noChangeShapeType="1"/>
            </p:cNvSpPr>
            <p:nvPr/>
          </p:nvSpPr>
          <p:spPr bwMode="auto">
            <a:xfrm>
              <a:off x="3260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47" name="Line 99"/>
            <p:cNvSpPr>
              <a:spLocks noChangeShapeType="1"/>
            </p:cNvSpPr>
            <p:nvPr/>
          </p:nvSpPr>
          <p:spPr bwMode="auto">
            <a:xfrm>
              <a:off x="3272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48" name="Line 100"/>
            <p:cNvSpPr>
              <a:spLocks noChangeShapeType="1"/>
            </p:cNvSpPr>
            <p:nvPr/>
          </p:nvSpPr>
          <p:spPr bwMode="auto">
            <a:xfrm>
              <a:off x="3284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49" name="Line 101"/>
            <p:cNvSpPr>
              <a:spLocks noChangeShapeType="1"/>
            </p:cNvSpPr>
            <p:nvPr/>
          </p:nvSpPr>
          <p:spPr bwMode="auto">
            <a:xfrm>
              <a:off x="3296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50" name="Line 102"/>
            <p:cNvSpPr>
              <a:spLocks noChangeShapeType="1"/>
            </p:cNvSpPr>
            <p:nvPr/>
          </p:nvSpPr>
          <p:spPr bwMode="auto">
            <a:xfrm>
              <a:off x="3308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51" name="Line 103"/>
            <p:cNvSpPr>
              <a:spLocks noChangeShapeType="1"/>
            </p:cNvSpPr>
            <p:nvPr/>
          </p:nvSpPr>
          <p:spPr bwMode="auto">
            <a:xfrm>
              <a:off x="3320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52" name="Line 104"/>
            <p:cNvSpPr>
              <a:spLocks noChangeShapeType="1"/>
            </p:cNvSpPr>
            <p:nvPr/>
          </p:nvSpPr>
          <p:spPr bwMode="auto">
            <a:xfrm>
              <a:off x="3332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53" name="Line 105"/>
            <p:cNvSpPr>
              <a:spLocks noChangeShapeType="1"/>
            </p:cNvSpPr>
            <p:nvPr/>
          </p:nvSpPr>
          <p:spPr bwMode="auto">
            <a:xfrm>
              <a:off x="3344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54" name="Line 106"/>
            <p:cNvSpPr>
              <a:spLocks noChangeShapeType="1"/>
            </p:cNvSpPr>
            <p:nvPr/>
          </p:nvSpPr>
          <p:spPr bwMode="auto">
            <a:xfrm>
              <a:off x="3356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55" name="Line 107"/>
            <p:cNvSpPr>
              <a:spLocks noChangeShapeType="1"/>
            </p:cNvSpPr>
            <p:nvPr/>
          </p:nvSpPr>
          <p:spPr bwMode="auto">
            <a:xfrm>
              <a:off x="3368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56" name="Line 108"/>
            <p:cNvSpPr>
              <a:spLocks noChangeShapeType="1"/>
            </p:cNvSpPr>
            <p:nvPr/>
          </p:nvSpPr>
          <p:spPr bwMode="auto">
            <a:xfrm>
              <a:off x="3380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57" name="Line 109"/>
            <p:cNvSpPr>
              <a:spLocks noChangeShapeType="1"/>
            </p:cNvSpPr>
            <p:nvPr/>
          </p:nvSpPr>
          <p:spPr bwMode="auto">
            <a:xfrm>
              <a:off x="3392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58" name="Line 110"/>
            <p:cNvSpPr>
              <a:spLocks noChangeShapeType="1"/>
            </p:cNvSpPr>
            <p:nvPr/>
          </p:nvSpPr>
          <p:spPr bwMode="auto">
            <a:xfrm>
              <a:off x="3404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59" name="Line 111"/>
            <p:cNvSpPr>
              <a:spLocks noChangeShapeType="1"/>
            </p:cNvSpPr>
            <p:nvPr/>
          </p:nvSpPr>
          <p:spPr bwMode="auto">
            <a:xfrm>
              <a:off x="3416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60" name="Line 112"/>
            <p:cNvSpPr>
              <a:spLocks noChangeShapeType="1"/>
            </p:cNvSpPr>
            <p:nvPr/>
          </p:nvSpPr>
          <p:spPr bwMode="auto">
            <a:xfrm>
              <a:off x="3428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61" name="Line 113"/>
            <p:cNvSpPr>
              <a:spLocks noChangeShapeType="1"/>
            </p:cNvSpPr>
            <p:nvPr/>
          </p:nvSpPr>
          <p:spPr bwMode="auto">
            <a:xfrm>
              <a:off x="3440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62" name="Line 114"/>
            <p:cNvSpPr>
              <a:spLocks noChangeShapeType="1"/>
            </p:cNvSpPr>
            <p:nvPr/>
          </p:nvSpPr>
          <p:spPr bwMode="auto">
            <a:xfrm>
              <a:off x="3452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63" name="Line 115"/>
            <p:cNvSpPr>
              <a:spLocks noChangeShapeType="1"/>
            </p:cNvSpPr>
            <p:nvPr/>
          </p:nvSpPr>
          <p:spPr bwMode="auto">
            <a:xfrm>
              <a:off x="3464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64" name="Line 116"/>
            <p:cNvSpPr>
              <a:spLocks noChangeShapeType="1"/>
            </p:cNvSpPr>
            <p:nvPr/>
          </p:nvSpPr>
          <p:spPr bwMode="auto">
            <a:xfrm>
              <a:off x="3476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65" name="Line 117"/>
            <p:cNvSpPr>
              <a:spLocks noChangeShapeType="1"/>
            </p:cNvSpPr>
            <p:nvPr/>
          </p:nvSpPr>
          <p:spPr bwMode="auto">
            <a:xfrm>
              <a:off x="3488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66" name="Line 118"/>
            <p:cNvSpPr>
              <a:spLocks noChangeShapeType="1"/>
            </p:cNvSpPr>
            <p:nvPr/>
          </p:nvSpPr>
          <p:spPr bwMode="auto">
            <a:xfrm>
              <a:off x="3500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67" name="Line 119"/>
            <p:cNvSpPr>
              <a:spLocks noChangeShapeType="1"/>
            </p:cNvSpPr>
            <p:nvPr/>
          </p:nvSpPr>
          <p:spPr bwMode="auto">
            <a:xfrm>
              <a:off x="3512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68" name="Line 120"/>
            <p:cNvSpPr>
              <a:spLocks noChangeShapeType="1"/>
            </p:cNvSpPr>
            <p:nvPr/>
          </p:nvSpPr>
          <p:spPr bwMode="auto">
            <a:xfrm>
              <a:off x="3524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69" name="Line 121"/>
            <p:cNvSpPr>
              <a:spLocks noChangeShapeType="1"/>
            </p:cNvSpPr>
            <p:nvPr/>
          </p:nvSpPr>
          <p:spPr bwMode="auto">
            <a:xfrm>
              <a:off x="3536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70" name="Line 122"/>
            <p:cNvSpPr>
              <a:spLocks noChangeShapeType="1"/>
            </p:cNvSpPr>
            <p:nvPr/>
          </p:nvSpPr>
          <p:spPr bwMode="auto">
            <a:xfrm>
              <a:off x="3548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71" name="Line 123"/>
            <p:cNvSpPr>
              <a:spLocks noChangeShapeType="1"/>
            </p:cNvSpPr>
            <p:nvPr/>
          </p:nvSpPr>
          <p:spPr bwMode="auto">
            <a:xfrm>
              <a:off x="3560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72" name="Line 124"/>
            <p:cNvSpPr>
              <a:spLocks noChangeShapeType="1"/>
            </p:cNvSpPr>
            <p:nvPr/>
          </p:nvSpPr>
          <p:spPr bwMode="auto">
            <a:xfrm>
              <a:off x="3572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73" name="Line 125"/>
            <p:cNvSpPr>
              <a:spLocks noChangeShapeType="1"/>
            </p:cNvSpPr>
            <p:nvPr/>
          </p:nvSpPr>
          <p:spPr bwMode="auto">
            <a:xfrm>
              <a:off x="3584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74" name="Line 126"/>
            <p:cNvSpPr>
              <a:spLocks noChangeShapeType="1"/>
            </p:cNvSpPr>
            <p:nvPr/>
          </p:nvSpPr>
          <p:spPr bwMode="auto">
            <a:xfrm>
              <a:off x="3596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75" name="Line 127"/>
            <p:cNvSpPr>
              <a:spLocks noChangeShapeType="1"/>
            </p:cNvSpPr>
            <p:nvPr/>
          </p:nvSpPr>
          <p:spPr bwMode="auto">
            <a:xfrm>
              <a:off x="3608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76" name="Line 128"/>
            <p:cNvSpPr>
              <a:spLocks noChangeShapeType="1"/>
            </p:cNvSpPr>
            <p:nvPr/>
          </p:nvSpPr>
          <p:spPr bwMode="auto">
            <a:xfrm>
              <a:off x="3620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77" name="Line 129"/>
            <p:cNvSpPr>
              <a:spLocks noChangeShapeType="1"/>
            </p:cNvSpPr>
            <p:nvPr/>
          </p:nvSpPr>
          <p:spPr bwMode="auto">
            <a:xfrm>
              <a:off x="3632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78" name="Line 130"/>
            <p:cNvSpPr>
              <a:spLocks noChangeShapeType="1"/>
            </p:cNvSpPr>
            <p:nvPr/>
          </p:nvSpPr>
          <p:spPr bwMode="auto">
            <a:xfrm>
              <a:off x="3644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79" name="Line 131"/>
            <p:cNvSpPr>
              <a:spLocks noChangeShapeType="1"/>
            </p:cNvSpPr>
            <p:nvPr/>
          </p:nvSpPr>
          <p:spPr bwMode="auto">
            <a:xfrm>
              <a:off x="3656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80" name="Line 132"/>
            <p:cNvSpPr>
              <a:spLocks noChangeShapeType="1"/>
            </p:cNvSpPr>
            <p:nvPr/>
          </p:nvSpPr>
          <p:spPr bwMode="auto">
            <a:xfrm>
              <a:off x="3668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81" name="Line 133"/>
            <p:cNvSpPr>
              <a:spLocks noChangeShapeType="1"/>
            </p:cNvSpPr>
            <p:nvPr/>
          </p:nvSpPr>
          <p:spPr bwMode="auto">
            <a:xfrm>
              <a:off x="3680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82" name="Line 134"/>
            <p:cNvSpPr>
              <a:spLocks noChangeShapeType="1"/>
            </p:cNvSpPr>
            <p:nvPr/>
          </p:nvSpPr>
          <p:spPr bwMode="auto">
            <a:xfrm>
              <a:off x="3692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83" name="Line 135"/>
            <p:cNvSpPr>
              <a:spLocks noChangeShapeType="1"/>
            </p:cNvSpPr>
            <p:nvPr/>
          </p:nvSpPr>
          <p:spPr bwMode="auto">
            <a:xfrm>
              <a:off x="3704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84" name="Line 136"/>
            <p:cNvSpPr>
              <a:spLocks noChangeShapeType="1"/>
            </p:cNvSpPr>
            <p:nvPr/>
          </p:nvSpPr>
          <p:spPr bwMode="auto">
            <a:xfrm>
              <a:off x="3716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85" name="Line 137"/>
            <p:cNvSpPr>
              <a:spLocks noChangeShapeType="1"/>
            </p:cNvSpPr>
            <p:nvPr/>
          </p:nvSpPr>
          <p:spPr bwMode="auto">
            <a:xfrm>
              <a:off x="3728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86" name="Line 138"/>
            <p:cNvSpPr>
              <a:spLocks noChangeShapeType="1"/>
            </p:cNvSpPr>
            <p:nvPr/>
          </p:nvSpPr>
          <p:spPr bwMode="auto">
            <a:xfrm>
              <a:off x="3740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87" name="Line 139"/>
            <p:cNvSpPr>
              <a:spLocks noChangeShapeType="1"/>
            </p:cNvSpPr>
            <p:nvPr/>
          </p:nvSpPr>
          <p:spPr bwMode="auto">
            <a:xfrm>
              <a:off x="3752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88" name="Line 140"/>
            <p:cNvSpPr>
              <a:spLocks noChangeShapeType="1"/>
            </p:cNvSpPr>
            <p:nvPr/>
          </p:nvSpPr>
          <p:spPr bwMode="auto">
            <a:xfrm>
              <a:off x="3764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89" name="Line 141"/>
            <p:cNvSpPr>
              <a:spLocks noChangeShapeType="1"/>
            </p:cNvSpPr>
            <p:nvPr/>
          </p:nvSpPr>
          <p:spPr bwMode="auto">
            <a:xfrm>
              <a:off x="3776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90" name="Line 142"/>
            <p:cNvSpPr>
              <a:spLocks noChangeShapeType="1"/>
            </p:cNvSpPr>
            <p:nvPr/>
          </p:nvSpPr>
          <p:spPr bwMode="auto">
            <a:xfrm>
              <a:off x="3788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91" name="Line 143"/>
            <p:cNvSpPr>
              <a:spLocks noChangeShapeType="1"/>
            </p:cNvSpPr>
            <p:nvPr/>
          </p:nvSpPr>
          <p:spPr bwMode="auto">
            <a:xfrm>
              <a:off x="3800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92" name="Line 144"/>
            <p:cNvSpPr>
              <a:spLocks noChangeShapeType="1"/>
            </p:cNvSpPr>
            <p:nvPr/>
          </p:nvSpPr>
          <p:spPr bwMode="auto">
            <a:xfrm>
              <a:off x="3812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93" name="Line 145"/>
            <p:cNvSpPr>
              <a:spLocks noChangeShapeType="1"/>
            </p:cNvSpPr>
            <p:nvPr/>
          </p:nvSpPr>
          <p:spPr bwMode="auto">
            <a:xfrm>
              <a:off x="3824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94" name="Line 146"/>
            <p:cNvSpPr>
              <a:spLocks noChangeShapeType="1"/>
            </p:cNvSpPr>
            <p:nvPr/>
          </p:nvSpPr>
          <p:spPr bwMode="auto">
            <a:xfrm>
              <a:off x="3836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95" name="Line 147"/>
            <p:cNvSpPr>
              <a:spLocks noChangeShapeType="1"/>
            </p:cNvSpPr>
            <p:nvPr/>
          </p:nvSpPr>
          <p:spPr bwMode="auto">
            <a:xfrm>
              <a:off x="3848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96" name="Line 148"/>
            <p:cNvSpPr>
              <a:spLocks noChangeShapeType="1"/>
            </p:cNvSpPr>
            <p:nvPr/>
          </p:nvSpPr>
          <p:spPr bwMode="auto">
            <a:xfrm>
              <a:off x="3860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97" name="Line 149"/>
            <p:cNvSpPr>
              <a:spLocks noChangeShapeType="1"/>
            </p:cNvSpPr>
            <p:nvPr/>
          </p:nvSpPr>
          <p:spPr bwMode="auto">
            <a:xfrm>
              <a:off x="3872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98" name="Line 150"/>
            <p:cNvSpPr>
              <a:spLocks noChangeShapeType="1"/>
            </p:cNvSpPr>
            <p:nvPr/>
          </p:nvSpPr>
          <p:spPr bwMode="auto">
            <a:xfrm>
              <a:off x="3884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199" name="Line 151"/>
            <p:cNvSpPr>
              <a:spLocks noChangeShapeType="1"/>
            </p:cNvSpPr>
            <p:nvPr/>
          </p:nvSpPr>
          <p:spPr bwMode="auto">
            <a:xfrm>
              <a:off x="3896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00" name="Line 152"/>
            <p:cNvSpPr>
              <a:spLocks noChangeShapeType="1"/>
            </p:cNvSpPr>
            <p:nvPr/>
          </p:nvSpPr>
          <p:spPr bwMode="auto">
            <a:xfrm>
              <a:off x="3908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01" name="Line 153"/>
            <p:cNvSpPr>
              <a:spLocks noChangeShapeType="1"/>
            </p:cNvSpPr>
            <p:nvPr/>
          </p:nvSpPr>
          <p:spPr bwMode="auto">
            <a:xfrm>
              <a:off x="3920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02" name="Line 154"/>
            <p:cNvSpPr>
              <a:spLocks noChangeShapeType="1"/>
            </p:cNvSpPr>
            <p:nvPr/>
          </p:nvSpPr>
          <p:spPr bwMode="auto">
            <a:xfrm>
              <a:off x="3932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03" name="Line 155"/>
            <p:cNvSpPr>
              <a:spLocks noChangeShapeType="1"/>
            </p:cNvSpPr>
            <p:nvPr/>
          </p:nvSpPr>
          <p:spPr bwMode="auto">
            <a:xfrm>
              <a:off x="3944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04" name="Line 156"/>
            <p:cNvSpPr>
              <a:spLocks noChangeShapeType="1"/>
            </p:cNvSpPr>
            <p:nvPr/>
          </p:nvSpPr>
          <p:spPr bwMode="auto">
            <a:xfrm>
              <a:off x="3956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05" name="Line 157"/>
            <p:cNvSpPr>
              <a:spLocks noChangeShapeType="1"/>
            </p:cNvSpPr>
            <p:nvPr/>
          </p:nvSpPr>
          <p:spPr bwMode="auto">
            <a:xfrm>
              <a:off x="3968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06" name="Line 158"/>
            <p:cNvSpPr>
              <a:spLocks noChangeShapeType="1"/>
            </p:cNvSpPr>
            <p:nvPr/>
          </p:nvSpPr>
          <p:spPr bwMode="auto">
            <a:xfrm>
              <a:off x="3980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07" name="Line 159"/>
            <p:cNvSpPr>
              <a:spLocks noChangeShapeType="1"/>
            </p:cNvSpPr>
            <p:nvPr/>
          </p:nvSpPr>
          <p:spPr bwMode="auto">
            <a:xfrm>
              <a:off x="3992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08" name="Line 160"/>
            <p:cNvSpPr>
              <a:spLocks noChangeShapeType="1"/>
            </p:cNvSpPr>
            <p:nvPr/>
          </p:nvSpPr>
          <p:spPr bwMode="auto">
            <a:xfrm>
              <a:off x="4004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09" name="Line 161"/>
            <p:cNvSpPr>
              <a:spLocks noChangeShapeType="1"/>
            </p:cNvSpPr>
            <p:nvPr/>
          </p:nvSpPr>
          <p:spPr bwMode="auto">
            <a:xfrm>
              <a:off x="4016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10" name="Line 162"/>
            <p:cNvSpPr>
              <a:spLocks noChangeShapeType="1"/>
            </p:cNvSpPr>
            <p:nvPr/>
          </p:nvSpPr>
          <p:spPr bwMode="auto">
            <a:xfrm>
              <a:off x="4028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11" name="Line 163"/>
            <p:cNvSpPr>
              <a:spLocks noChangeShapeType="1"/>
            </p:cNvSpPr>
            <p:nvPr/>
          </p:nvSpPr>
          <p:spPr bwMode="auto">
            <a:xfrm>
              <a:off x="4040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12" name="Line 164"/>
            <p:cNvSpPr>
              <a:spLocks noChangeShapeType="1"/>
            </p:cNvSpPr>
            <p:nvPr/>
          </p:nvSpPr>
          <p:spPr bwMode="auto">
            <a:xfrm>
              <a:off x="4052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13" name="Line 165"/>
            <p:cNvSpPr>
              <a:spLocks noChangeShapeType="1"/>
            </p:cNvSpPr>
            <p:nvPr/>
          </p:nvSpPr>
          <p:spPr bwMode="auto">
            <a:xfrm>
              <a:off x="4064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14" name="Line 166"/>
            <p:cNvSpPr>
              <a:spLocks noChangeShapeType="1"/>
            </p:cNvSpPr>
            <p:nvPr/>
          </p:nvSpPr>
          <p:spPr bwMode="auto">
            <a:xfrm>
              <a:off x="4076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15" name="Line 167"/>
            <p:cNvSpPr>
              <a:spLocks noChangeShapeType="1"/>
            </p:cNvSpPr>
            <p:nvPr/>
          </p:nvSpPr>
          <p:spPr bwMode="auto">
            <a:xfrm>
              <a:off x="4088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16" name="Line 168"/>
            <p:cNvSpPr>
              <a:spLocks noChangeShapeType="1"/>
            </p:cNvSpPr>
            <p:nvPr/>
          </p:nvSpPr>
          <p:spPr bwMode="auto">
            <a:xfrm>
              <a:off x="4100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17" name="Line 169"/>
            <p:cNvSpPr>
              <a:spLocks noChangeShapeType="1"/>
            </p:cNvSpPr>
            <p:nvPr/>
          </p:nvSpPr>
          <p:spPr bwMode="auto">
            <a:xfrm>
              <a:off x="4112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18" name="Line 170"/>
            <p:cNvSpPr>
              <a:spLocks noChangeShapeType="1"/>
            </p:cNvSpPr>
            <p:nvPr/>
          </p:nvSpPr>
          <p:spPr bwMode="auto">
            <a:xfrm>
              <a:off x="4124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19" name="Line 171"/>
            <p:cNvSpPr>
              <a:spLocks noChangeShapeType="1"/>
            </p:cNvSpPr>
            <p:nvPr/>
          </p:nvSpPr>
          <p:spPr bwMode="auto">
            <a:xfrm>
              <a:off x="4136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20" name="Line 172"/>
            <p:cNvSpPr>
              <a:spLocks noChangeShapeType="1"/>
            </p:cNvSpPr>
            <p:nvPr/>
          </p:nvSpPr>
          <p:spPr bwMode="auto">
            <a:xfrm>
              <a:off x="4148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21" name="Line 173"/>
            <p:cNvSpPr>
              <a:spLocks noChangeShapeType="1"/>
            </p:cNvSpPr>
            <p:nvPr/>
          </p:nvSpPr>
          <p:spPr bwMode="auto">
            <a:xfrm>
              <a:off x="4160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22" name="Line 174"/>
            <p:cNvSpPr>
              <a:spLocks noChangeShapeType="1"/>
            </p:cNvSpPr>
            <p:nvPr/>
          </p:nvSpPr>
          <p:spPr bwMode="auto">
            <a:xfrm>
              <a:off x="4172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23" name="Line 175"/>
            <p:cNvSpPr>
              <a:spLocks noChangeShapeType="1"/>
            </p:cNvSpPr>
            <p:nvPr/>
          </p:nvSpPr>
          <p:spPr bwMode="auto">
            <a:xfrm>
              <a:off x="4184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24" name="Line 176"/>
            <p:cNvSpPr>
              <a:spLocks noChangeShapeType="1"/>
            </p:cNvSpPr>
            <p:nvPr/>
          </p:nvSpPr>
          <p:spPr bwMode="auto">
            <a:xfrm>
              <a:off x="4196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25" name="Line 177"/>
            <p:cNvSpPr>
              <a:spLocks noChangeShapeType="1"/>
            </p:cNvSpPr>
            <p:nvPr/>
          </p:nvSpPr>
          <p:spPr bwMode="auto">
            <a:xfrm>
              <a:off x="4208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26" name="Line 178"/>
            <p:cNvSpPr>
              <a:spLocks noChangeShapeType="1"/>
            </p:cNvSpPr>
            <p:nvPr/>
          </p:nvSpPr>
          <p:spPr bwMode="auto">
            <a:xfrm>
              <a:off x="4220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27" name="Line 179"/>
            <p:cNvSpPr>
              <a:spLocks noChangeShapeType="1"/>
            </p:cNvSpPr>
            <p:nvPr/>
          </p:nvSpPr>
          <p:spPr bwMode="auto">
            <a:xfrm>
              <a:off x="4232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28" name="Line 180"/>
            <p:cNvSpPr>
              <a:spLocks noChangeShapeType="1"/>
            </p:cNvSpPr>
            <p:nvPr/>
          </p:nvSpPr>
          <p:spPr bwMode="auto">
            <a:xfrm>
              <a:off x="4244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29" name="Line 181"/>
            <p:cNvSpPr>
              <a:spLocks noChangeShapeType="1"/>
            </p:cNvSpPr>
            <p:nvPr/>
          </p:nvSpPr>
          <p:spPr bwMode="auto">
            <a:xfrm>
              <a:off x="4256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30" name="Line 182"/>
            <p:cNvSpPr>
              <a:spLocks noChangeShapeType="1"/>
            </p:cNvSpPr>
            <p:nvPr/>
          </p:nvSpPr>
          <p:spPr bwMode="auto">
            <a:xfrm>
              <a:off x="4268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31" name="Line 183"/>
            <p:cNvSpPr>
              <a:spLocks noChangeShapeType="1"/>
            </p:cNvSpPr>
            <p:nvPr/>
          </p:nvSpPr>
          <p:spPr bwMode="auto">
            <a:xfrm>
              <a:off x="4280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32" name="Line 184"/>
            <p:cNvSpPr>
              <a:spLocks noChangeShapeType="1"/>
            </p:cNvSpPr>
            <p:nvPr/>
          </p:nvSpPr>
          <p:spPr bwMode="auto">
            <a:xfrm>
              <a:off x="4292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33" name="Line 185"/>
            <p:cNvSpPr>
              <a:spLocks noChangeShapeType="1"/>
            </p:cNvSpPr>
            <p:nvPr/>
          </p:nvSpPr>
          <p:spPr bwMode="auto">
            <a:xfrm>
              <a:off x="4304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34" name="Line 186"/>
            <p:cNvSpPr>
              <a:spLocks noChangeShapeType="1"/>
            </p:cNvSpPr>
            <p:nvPr/>
          </p:nvSpPr>
          <p:spPr bwMode="auto">
            <a:xfrm>
              <a:off x="4316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35" name="Line 187"/>
            <p:cNvSpPr>
              <a:spLocks noChangeShapeType="1"/>
            </p:cNvSpPr>
            <p:nvPr/>
          </p:nvSpPr>
          <p:spPr bwMode="auto">
            <a:xfrm>
              <a:off x="4328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36" name="Line 188"/>
            <p:cNvSpPr>
              <a:spLocks noChangeShapeType="1"/>
            </p:cNvSpPr>
            <p:nvPr/>
          </p:nvSpPr>
          <p:spPr bwMode="auto">
            <a:xfrm>
              <a:off x="4340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37" name="Line 189"/>
            <p:cNvSpPr>
              <a:spLocks noChangeShapeType="1"/>
            </p:cNvSpPr>
            <p:nvPr/>
          </p:nvSpPr>
          <p:spPr bwMode="auto">
            <a:xfrm>
              <a:off x="4352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38" name="Line 190"/>
            <p:cNvSpPr>
              <a:spLocks noChangeShapeType="1"/>
            </p:cNvSpPr>
            <p:nvPr/>
          </p:nvSpPr>
          <p:spPr bwMode="auto">
            <a:xfrm>
              <a:off x="4364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39" name="Line 191"/>
            <p:cNvSpPr>
              <a:spLocks noChangeShapeType="1"/>
            </p:cNvSpPr>
            <p:nvPr/>
          </p:nvSpPr>
          <p:spPr bwMode="auto">
            <a:xfrm>
              <a:off x="4376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40" name="Line 192"/>
            <p:cNvSpPr>
              <a:spLocks noChangeShapeType="1"/>
            </p:cNvSpPr>
            <p:nvPr/>
          </p:nvSpPr>
          <p:spPr bwMode="auto">
            <a:xfrm>
              <a:off x="4388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41" name="Line 193"/>
            <p:cNvSpPr>
              <a:spLocks noChangeShapeType="1"/>
            </p:cNvSpPr>
            <p:nvPr/>
          </p:nvSpPr>
          <p:spPr bwMode="auto">
            <a:xfrm>
              <a:off x="4400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42" name="Line 194"/>
            <p:cNvSpPr>
              <a:spLocks noChangeShapeType="1"/>
            </p:cNvSpPr>
            <p:nvPr/>
          </p:nvSpPr>
          <p:spPr bwMode="auto">
            <a:xfrm>
              <a:off x="4412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43" name="Line 195"/>
            <p:cNvSpPr>
              <a:spLocks noChangeShapeType="1"/>
            </p:cNvSpPr>
            <p:nvPr/>
          </p:nvSpPr>
          <p:spPr bwMode="auto">
            <a:xfrm>
              <a:off x="4424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44" name="Line 196"/>
            <p:cNvSpPr>
              <a:spLocks noChangeShapeType="1"/>
            </p:cNvSpPr>
            <p:nvPr/>
          </p:nvSpPr>
          <p:spPr bwMode="auto">
            <a:xfrm>
              <a:off x="4436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45" name="Line 197"/>
            <p:cNvSpPr>
              <a:spLocks noChangeShapeType="1"/>
            </p:cNvSpPr>
            <p:nvPr/>
          </p:nvSpPr>
          <p:spPr bwMode="auto">
            <a:xfrm>
              <a:off x="4448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46" name="Line 198"/>
            <p:cNvSpPr>
              <a:spLocks noChangeShapeType="1"/>
            </p:cNvSpPr>
            <p:nvPr/>
          </p:nvSpPr>
          <p:spPr bwMode="auto">
            <a:xfrm>
              <a:off x="4460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47" name="Line 199"/>
            <p:cNvSpPr>
              <a:spLocks noChangeShapeType="1"/>
            </p:cNvSpPr>
            <p:nvPr/>
          </p:nvSpPr>
          <p:spPr bwMode="auto">
            <a:xfrm>
              <a:off x="4472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48" name="Line 200"/>
            <p:cNvSpPr>
              <a:spLocks noChangeShapeType="1"/>
            </p:cNvSpPr>
            <p:nvPr/>
          </p:nvSpPr>
          <p:spPr bwMode="auto">
            <a:xfrm>
              <a:off x="4484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49" name="Line 201"/>
            <p:cNvSpPr>
              <a:spLocks noChangeShapeType="1"/>
            </p:cNvSpPr>
            <p:nvPr/>
          </p:nvSpPr>
          <p:spPr bwMode="auto">
            <a:xfrm>
              <a:off x="4496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50" name="Line 202"/>
            <p:cNvSpPr>
              <a:spLocks noChangeShapeType="1"/>
            </p:cNvSpPr>
            <p:nvPr/>
          </p:nvSpPr>
          <p:spPr bwMode="auto">
            <a:xfrm>
              <a:off x="4508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51" name="Line 203"/>
            <p:cNvSpPr>
              <a:spLocks noChangeShapeType="1"/>
            </p:cNvSpPr>
            <p:nvPr/>
          </p:nvSpPr>
          <p:spPr bwMode="auto">
            <a:xfrm>
              <a:off x="4520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52" name="Line 204"/>
            <p:cNvSpPr>
              <a:spLocks noChangeShapeType="1"/>
            </p:cNvSpPr>
            <p:nvPr/>
          </p:nvSpPr>
          <p:spPr bwMode="auto">
            <a:xfrm>
              <a:off x="4532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53" name="Line 205"/>
            <p:cNvSpPr>
              <a:spLocks noChangeShapeType="1"/>
            </p:cNvSpPr>
            <p:nvPr/>
          </p:nvSpPr>
          <p:spPr bwMode="auto">
            <a:xfrm>
              <a:off x="4544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54" name="Line 206"/>
            <p:cNvSpPr>
              <a:spLocks noChangeShapeType="1"/>
            </p:cNvSpPr>
            <p:nvPr/>
          </p:nvSpPr>
          <p:spPr bwMode="auto">
            <a:xfrm>
              <a:off x="4556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55" name="Line 207"/>
            <p:cNvSpPr>
              <a:spLocks noChangeShapeType="1"/>
            </p:cNvSpPr>
            <p:nvPr/>
          </p:nvSpPr>
          <p:spPr bwMode="auto">
            <a:xfrm>
              <a:off x="4568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56" name="Line 208"/>
            <p:cNvSpPr>
              <a:spLocks noChangeShapeType="1"/>
            </p:cNvSpPr>
            <p:nvPr/>
          </p:nvSpPr>
          <p:spPr bwMode="auto">
            <a:xfrm>
              <a:off x="4580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57" name="Line 209"/>
            <p:cNvSpPr>
              <a:spLocks noChangeShapeType="1"/>
            </p:cNvSpPr>
            <p:nvPr/>
          </p:nvSpPr>
          <p:spPr bwMode="auto">
            <a:xfrm>
              <a:off x="4592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58" name="Line 210"/>
            <p:cNvSpPr>
              <a:spLocks noChangeShapeType="1"/>
            </p:cNvSpPr>
            <p:nvPr/>
          </p:nvSpPr>
          <p:spPr bwMode="auto">
            <a:xfrm>
              <a:off x="4604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59" name="Line 211"/>
            <p:cNvSpPr>
              <a:spLocks noChangeShapeType="1"/>
            </p:cNvSpPr>
            <p:nvPr/>
          </p:nvSpPr>
          <p:spPr bwMode="auto">
            <a:xfrm>
              <a:off x="4616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60" name="Line 212"/>
            <p:cNvSpPr>
              <a:spLocks noChangeShapeType="1"/>
            </p:cNvSpPr>
            <p:nvPr/>
          </p:nvSpPr>
          <p:spPr bwMode="auto">
            <a:xfrm>
              <a:off x="4628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61" name="Line 213"/>
            <p:cNvSpPr>
              <a:spLocks noChangeShapeType="1"/>
            </p:cNvSpPr>
            <p:nvPr/>
          </p:nvSpPr>
          <p:spPr bwMode="auto">
            <a:xfrm>
              <a:off x="4640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62" name="Line 214"/>
            <p:cNvSpPr>
              <a:spLocks noChangeShapeType="1"/>
            </p:cNvSpPr>
            <p:nvPr/>
          </p:nvSpPr>
          <p:spPr bwMode="auto">
            <a:xfrm>
              <a:off x="4652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63" name="Line 215"/>
            <p:cNvSpPr>
              <a:spLocks noChangeShapeType="1"/>
            </p:cNvSpPr>
            <p:nvPr/>
          </p:nvSpPr>
          <p:spPr bwMode="auto">
            <a:xfrm>
              <a:off x="4664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64" name="Line 216"/>
            <p:cNvSpPr>
              <a:spLocks noChangeShapeType="1"/>
            </p:cNvSpPr>
            <p:nvPr/>
          </p:nvSpPr>
          <p:spPr bwMode="auto">
            <a:xfrm>
              <a:off x="4676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65" name="Line 217"/>
            <p:cNvSpPr>
              <a:spLocks noChangeShapeType="1"/>
            </p:cNvSpPr>
            <p:nvPr/>
          </p:nvSpPr>
          <p:spPr bwMode="auto">
            <a:xfrm>
              <a:off x="4688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66" name="Line 218"/>
            <p:cNvSpPr>
              <a:spLocks noChangeShapeType="1"/>
            </p:cNvSpPr>
            <p:nvPr/>
          </p:nvSpPr>
          <p:spPr bwMode="auto">
            <a:xfrm>
              <a:off x="4700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67" name="Line 219"/>
            <p:cNvSpPr>
              <a:spLocks noChangeShapeType="1"/>
            </p:cNvSpPr>
            <p:nvPr/>
          </p:nvSpPr>
          <p:spPr bwMode="auto">
            <a:xfrm>
              <a:off x="4712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69" name="Line 221"/>
            <p:cNvSpPr>
              <a:spLocks noChangeShapeType="1"/>
            </p:cNvSpPr>
            <p:nvPr/>
          </p:nvSpPr>
          <p:spPr bwMode="auto">
            <a:xfrm>
              <a:off x="4724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70" name="Line 222"/>
            <p:cNvSpPr>
              <a:spLocks noChangeShapeType="1"/>
            </p:cNvSpPr>
            <p:nvPr/>
          </p:nvSpPr>
          <p:spPr bwMode="auto">
            <a:xfrm>
              <a:off x="4736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71" name="Line 223"/>
            <p:cNvSpPr>
              <a:spLocks noChangeShapeType="1"/>
            </p:cNvSpPr>
            <p:nvPr/>
          </p:nvSpPr>
          <p:spPr bwMode="auto">
            <a:xfrm>
              <a:off x="4748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72" name="Line 224"/>
            <p:cNvSpPr>
              <a:spLocks noChangeShapeType="1"/>
            </p:cNvSpPr>
            <p:nvPr/>
          </p:nvSpPr>
          <p:spPr bwMode="auto">
            <a:xfrm>
              <a:off x="4760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73" name="Line 225"/>
            <p:cNvSpPr>
              <a:spLocks noChangeShapeType="1"/>
            </p:cNvSpPr>
            <p:nvPr/>
          </p:nvSpPr>
          <p:spPr bwMode="auto">
            <a:xfrm>
              <a:off x="4772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74" name="Line 226"/>
            <p:cNvSpPr>
              <a:spLocks noChangeShapeType="1"/>
            </p:cNvSpPr>
            <p:nvPr/>
          </p:nvSpPr>
          <p:spPr bwMode="auto">
            <a:xfrm>
              <a:off x="4784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75" name="Line 227"/>
            <p:cNvSpPr>
              <a:spLocks noChangeShapeType="1"/>
            </p:cNvSpPr>
            <p:nvPr/>
          </p:nvSpPr>
          <p:spPr bwMode="auto">
            <a:xfrm>
              <a:off x="4796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76" name="Line 228"/>
            <p:cNvSpPr>
              <a:spLocks noChangeShapeType="1"/>
            </p:cNvSpPr>
            <p:nvPr/>
          </p:nvSpPr>
          <p:spPr bwMode="auto">
            <a:xfrm>
              <a:off x="4808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77" name="Line 229"/>
            <p:cNvSpPr>
              <a:spLocks noChangeShapeType="1"/>
            </p:cNvSpPr>
            <p:nvPr/>
          </p:nvSpPr>
          <p:spPr bwMode="auto">
            <a:xfrm>
              <a:off x="4820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78" name="Line 230"/>
            <p:cNvSpPr>
              <a:spLocks noChangeShapeType="1"/>
            </p:cNvSpPr>
            <p:nvPr/>
          </p:nvSpPr>
          <p:spPr bwMode="auto">
            <a:xfrm>
              <a:off x="4832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79" name="Line 231"/>
            <p:cNvSpPr>
              <a:spLocks noChangeShapeType="1"/>
            </p:cNvSpPr>
            <p:nvPr/>
          </p:nvSpPr>
          <p:spPr bwMode="auto">
            <a:xfrm>
              <a:off x="4844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80" name="Line 232"/>
            <p:cNvSpPr>
              <a:spLocks noChangeShapeType="1"/>
            </p:cNvSpPr>
            <p:nvPr/>
          </p:nvSpPr>
          <p:spPr bwMode="auto">
            <a:xfrm>
              <a:off x="4856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81" name="Line 233"/>
            <p:cNvSpPr>
              <a:spLocks noChangeShapeType="1"/>
            </p:cNvSpPr>
            <p:nvPr/>
          </p:nvSpPr>
          <p:spPr bwMode="auto">
            <a:xfrm>
              <a:off x="4868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82" name="Line 234"/>
            <p:cNvSpPr>
              <a:spLocks noChangeShapeType="1"/>
            </p:cNvSpPr>
            <p:nvPr/>
          </p:nvSpPr>
          <p:spPr bwMode="auto">
            <a:xfrm>
              <a:off x="4880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83" name="Line 235"/>
            <p:cNvSpPr>
              <a:spLocks noChangeShapeType="1"/>
            </p:cNvSpPr>
            <p:nvPr/>
          </p:nvSpPr>
          <p:spPr bwMode="auto">
            <a:xfrm>
              <a:off x="4892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84" name="Line 236"/>
            <p:cNvSpPr>
              <a:spLocks noChangeShapeType="1"/>
            </p:cNvSpPr>
            <p:nvPr/>
          </p:nvSpPr>
          <p:spPr bwMode="auto">
            <a:xfrm>
              <a:off x="4904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85" name="Line 237"/>
            <p:cNvSpPr>
              <a:spLocks noChangeShapeType="1"/>
            </p:cNvSpPr>
            <p:nvPr/>
          </p:nvSpPr>
          <p:spPr bwMode="auto">
            <a:xfrm>
              <a:off x="4916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86" name="Line 238"/>
            <p:cNvSpPr>
              <a:spLocks noChangeShapeType="1"/>
            </p:cNvSpPr>
            <p:nvPr/>
          </p:nvSpPr>
          <p:spPr bwMode="auto">
            <a:xfrm>
              <a:off x="4928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87" name="Line 239"/>
            <p:cNvSpPr>
              <a:spLocks noChangeShapeType="1"/>
            </p:cNvSpPr>
            <p:nvPr/>
          </p:nvSpPr>
          <p:spPr bwMode="auto">
            <a:xfrm>
              <a:off x="4940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88" name="Line 240"/>
            <p:cNvSpPr>
              <a:spLocks noChangeShapeType="1"/>
            </p:cNvSpPr>
            <p:nvPr/>
          </p:nvSpPr>
          <p:spPr bwMode="auto">
            <a:xfrm>
              <a:off x="4952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89" name="Line 241"/>
            <p:cNvSpPr>
              <a:spLocks noChangeShapeType="1"/>
            </p:cNvSpPr>
            <p:nvPr/>
          </p:nvSpPr>
          <p:spPr bwMode="auto">
            <a:xfrm>
              <a:off x="4964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90" name="Line 242"/>
            <p:cNvSpPr>
              <a:spLocks noChangeShapeType="1"/>
            </p:cNvSpPr>
            <p:nvPr/>
          </p:nvSpPr>
          <p:spPr bwMode="auto">
            <a:xfrm>
              <a:off x="4976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91" name="Line 243"/>
            <p:cNvSpPr>
              <a:spLocks noChangeShapeType="1"/>
            </p:cNvSpPr>
            <p:nvPr/>
          </p:nvSpPr>
          <p:spPr bwMode="auto">
            <a:xfrm>
              <a:off x="4988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92" name="Line 244"/>
            <p:cNvSpPr>
              <a:spLocks noChangeShapeType="1"/>
            </p:cNvSpPr>
            <p:nvPr/>
          </p:nvSpPr>
          <p:spPr bwMode="auto">
            <a:xfrm>
              <a:off x="5000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93" name="Line 245"/>
            <p:cNvSpPr>
              <a:spLocks noChangeShapeType="1"/>
            </p:cNvSpPr>
            <p:nvPr/>
          </p:nvSpPr>
          <p:spPr bwMode="auto">
            <a:xfrm>
              <a:off x="5012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94" name="Line 246"/>
            <p:cNvSpPr>
              <a:spLocks noChangeShapeType="1"/>
            </p:cNvSpPr>
            <p:nvPr/>
          </p:nvSpPr>
          <p:spPr bwMode="auto">
            <a:xfrm>
              <a:off x="5024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95" name="Line 247"/>
            <p:cNvSpPr>
              <a:spLocks noChangeShapeType="1"/>
            </p:cNvSpPr>
            <p:nvPr/>
          </p:nvSpPr>
          <p:spPr bwMode="auto">
            <a:xfrm>
              <a:off x="5036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96" name="Line 248"/>
            <p:cNvSpPr>
              <a:spLocks noChangeShapeType="1"/>
            </p:cNvSpPr>
            <p:nvPr/>
          </p:nvSpPr>
          <p:spPr bwMode="auto">
            <a:xfrm>
              <a:off x="5048" y="3244"/>
              <a:ext cx="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97" name="Rectangle 249"/>
            <p:cNvSpPr>
              <a:spLocks noChangeArrowheads="1"/>
            </p:cNvSpPr>
            <p:nvPr/>
          </p:nvSpPr>
          <p:spPr bwMode="auto">
            <a:xfrm>
              <a:off x="3200" y="2380"/>
              <a:ext cx="1856" cy="1620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98" name="Freeform 250"/>
            <p:cNvSpPr>
              <a:spLocks noEditPoints="1"/>
            </p:cNvSpPr>
            <p:nvPr/>
          </p:nvSpPr>
          <p:spPr bwMode="auto">
            <a:xfrm>
              <a:off x="2812" y="2164"/>
              <a:ext cx="114" cy="108"/>
            </a:xfrm>
            <a:custGeom>
              <a:avLst/>
              <a:gdLst/>
              <a:ahLst/>
              <a:cxnLst>
                <a:cxn ang="0">
                  <a:pos x="68" y="78"/>
                </a:cxn>
                <a:cxn ang="0">
                  <a:pos x="28" y="78"/>
                </a:cxn>
                <a:cxn ang="0">
                  <a:pos x="24" y="88"/>
                </a:cxn>
                <a:cxn ang="0">
                  <a:pos x="22" y="94"/>
                </a:cxn>
                <a:cxn ang="0">
                  <a:pos x="22" y="96"/>
                </a:cxn>
                <a:cxn ang="0">
                  <a:pos x="22" y="100"/>
                </a:cxn>
                <a:cxn ang="0">
                  <a:pos x="26" y="102"/>
                </a:cxn>
                <a:cxn ang="0">
                  <a:pos x="30" y="104"/>
                </a:cxn>
                <a:cxn ang="0">
                  <a:pos x="36" y="104"/>
                </a:cxn>
                <a:cxn ang="0">
                  <a:pos x="36" y="108"/>
                </a:cxn>
                <a:cxn ang="0">
                  <a:pos x="0" y="108"/>
                </a:cxn>
                <a:cxn ang="0">
                  <a:pos x="0" y="104"/>
                </a:cxn>
                <a:cxn ang="0">
                  <a:pos x="6" y="104"/>
                </a:cxn>
                <a:cxn ang="0">
                  <a:pos x="10" y="100"/>
                </a:cxn>
                <a:cxn ang="0">
                  <a:pos x="12" y="96"/>
                </a:cxn>
                <a:cxn ang="0">
                  <a:pos x="16" y="92"/>
                </a:cxn>
                <a:cxn ang="0">
                  <a:pos x="18" y="84"/>
                </a:cxn>
                <a:cxn ang="0">
                  <a:pos x="56" y="0"/>
                </a:cxn>
                <a:cxn ang="0">
                  <a:pos x="58" y="0"/>
                </a:cxn>
                <a:cxn ang="0">
                  <a:pos x="96" y="86"/>
                </a:cxn>
                <a:cxn ang="0">
                  <a:pos x="100" y="94"/>
                </a:cxn>
                <a:cxn ang="0">
                  <a:pos x="104" y="98"/>
                </a:cxn>
                <a:cxn ang="0">
                  <a:pos x="106" y="102"/>
                </a:cxn>
                <a:cxn ang="0">
                  <a:pos x="110" y="104"/>
                </a:cxn>
                <a:cxn ang="0">
                  <a:pos x="114" y="104"/>
                </a:cxn>
                <a:cxn ang="0">
                  <a:pos x="114" y="108"/>
                </a:cxn>
                <a:cxn ang="0">
                  <a:pos x="64" y="108"/>
                </a:cxn>
                <a:cxn ang="0">
                  <a:pos x="64" y="104"/>
                </a:cxn>
                <a:cxn ang="0">
                  <a:pos x="66" y="104"/>
                </a:cxn>
                <a:cxn ang="0">
                  <a:pos x="70" y="104"/>
                </a:cxn>
                <a:cxn ang="0">
                  <a:pos x="74" y="104"/>
                </a:cxn>
                <a:cxn ang="0">
                  <a:pos x="76" y="102"/>
                </a:cxn>
                <a:cxn ang="0">
                  <a:pos x="76" y="100"/>
                </a:cxn>
                <a:cxn ang="0">
                  <a:pos x="76" y="98"/>
                </a:cxn>
                <a:cxn ang="0">
                  <a:pos x="76" y="96"/>
                </a:cxn>
                <a:cxn ang="0">
                  <a:pos x="74" y="94"/>
                </a:cxn>
                <a:cxn ang="0">
                  <a:pos x="74" y="90"/>
                </a:cxn>
                <a:cxn ang="0">
                  <a:pos x="68" y="78"/>
                </a:cxn>
                <a:cxn ang="0">
                  <a:pos x="64" y="72"/>
                </a:cxn>
                <a:cxn ang="0">
                  <a:pos x="48" y="34"/>
                </a:cxn>
                <a:cxn ang="0">
                  <a:pos x="32" y="72"/>
                </a:cxn>
                <a:cxn ang="0">
                  <a:pos x="64" y="72"/>
                </a:cxn>
              </a:cxnLst>
              <a:rect l="0" t="0" r="r" b="b"/>
              <a:pathLst>
                <a:path w="114" h="108">
                  <a:moveTo>
                    <a:pt x="68" y="78"/>
                  </a:moveTo>
                  <a:lnTo>
                    <a:pt x="28" y="78"/>
                  </a:lnTo>
                  <a:lnTo>
                    <a:pt x="24" y="88"/>
                  </a:lnTo>
                  <a:lnTo>
                    <a:pt x="22" y="94"/>
                  </a:lnTo>
                  <a:lnTo>
                    <a:pt x="22" y="96"/>
                  </a:lnTo>
                  <a:lnTo>
                    <a:pt x="22" y="100"/>
                  </a:lnTo>
                  <a:lnTo>
                    <a:pt x="26" y="102"/>
                  </a:lnTo>
                  <a:lnTo>
                    <a:pt x="30" y="104"/>
                  </a:lnTo>
                  <a:lnTo>
                    <a:pt x="36" y="104"/>
                  </a:lnTo>
                  <a:lnTo>
                    <a:pt x="36" y="108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6" y="104"/>
                  </a:lnTo>
                  <a:lnTo>
                    <a:pt x="10" y="100"/>
                  </a:lnTo>
                  <a:lnTo>
                    <a:pt x="12" y="96"/>
                  </a:lnTo>
                  <a:lnTo>
                    <a:pt x="16" y="92"/>
                  </a:lnTo>
                  <a:lnTo>
                    <a:pt x="18" y="84"/>
                  </a:lnTo>
                  <a:lnTo>
                    <a:pt x="56" y="0"/>
                  </a:lnTo>
                  <a:lnTo>
                    <a:pt x="58" y="0"/>
                  </a:lnTo>
                  <a:lnTo>
                    <a:pt x="96" y="86"/>
                  </a:lnTo>
                  <a:lnTo>
                    <a:pt x="100" y="94"/>
                  </a:lnTo>
                  <a:lnTo>
                    <a:pt x="104" y="98"/>
                  </a:lnTo>
                  <a:lnTo>
                    <a:pt x="106" y="102"/>
                  </a:lnTo>
                  <a:lnTo>
                    <a:pt x="110" y="104"/>
                  </a:lnTo>
                  <a:lnTo>
                    <a:pt x="114" y="104"/>
                  </a:lnTo>
                  <a:lnTo>
                    <a:pt x="114" y="108"/>
                  </a:lnTo>
                  <a:lnTo>
                    <a:pt x="64" y="108"/>
                  </a:lnTo>
                  <a:lnTo>
                    <a:pt x="64" y="104"/>
                  </a:lnTo>
                  <a:lnTo>
                    <a:pt x="66" y="104"/>
                  </a:lnTo>
                  <a:lnTo>
                    <a:pt x="70" y="104"/>
                  </a:lnTo>
                  <a:lnTo>
                    <a:pt x="74" y="104"/>
                  </a:lnTo>
                  <a:lnTo>
                    <a:pt x="76" y="102"/>
                  </a:lnTo>
                  <a:lnTo>
                    <a:pt x="76" y="100"/>
                  </a:lnTo>
                  <a:lnTo>
                    <a:pt x="76" y="98"/>
                  </a:lnTo>
                  <a:lnTo>
                    <a:pt x="76" y="96"/>
                  </a:lnTo>
                  <a:lnTo>
                    <a:pt x="74" y="94"/>
                  </a:lnTo>
                  <a:lnTo>
                    <a:pt x="74" y="90"/>
                  </a:lnTo>
                  <a:lnTo>
                    <a:pt x="68" y="78"/>
                  </a:lnTo>
                  <a:close/>
                  <a:moveTo>
                    <a:pt x="64" y="72"/>
                  </a:moveTo>
                  <a:lnTo>
                    <a:pt x="48" y="34"/>
                  </a:lnTo>
                  <a:lnTo>
                    <a:pt x="32" y="72"/>
                  </a:lnTo>
                  <a:lnTo>
                    <a:pt x="64" y="7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299" name="Freeform 251"/>
            <p:cNvSpPr>
              <a:spLocks/>
            </p:cNvSpPr>
            <p:nvPr/>
          </p:nvSpPr>
          <p:spPr bwMode="auto">
            <a:xfrm>
              <a:off x="2928" y="2234"/>
              <a:ext cx="86" cy="88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2" y="4"/>
                </a:cxn>
                <a:cxn ang="0">
                  <a:pos x="36" y="4"/>
                </a:cxn>
                <a:cxn ang="0">
                  <a:pos x="32" y="8"/>
                </a:cxn>
                <a:cxn ang="0">
                  <a:pos x="32" y="16"/>
                </a:cxn>
                <a:cxn ang="0">
                  <a:pos x="32" y="64"/>
                </a:cxn>
                <a:cxn ang="0">
                  <a:pos x="34" y="74"/>
                </a:cxn>
                <a:cxn ang="0">
                  <a:pos x="40" y="80"/>
                </a:cxn>
                <a:cxn ang="0">
                  <a:pos x="48" y="82"/>
                </a:cxn>
                <a:cxn ang="0">
                  <a:pos x="60" y="78"/>
                </a:cxn>
                <a:cxn ang="0">
                  <a:pos x="68" y="70"/>
                </a:cxn>
                <a:cxn ang="0">
                  <a:pos x="70" y="60"/>
                </a:cxn>
                <a:cxn ang="0">
                  <a:pos x="70" y="16"/>
                </a:cxn>
                <a:cxn ang="0">
                  <a:pos x="68" y="8"/>
                </a:cxn>
                <a:cxn ang="0">
                  <a:pos x="66" y="4"/>
                </a:cxn>
                <a:cxn ang="0">
                  <a:pos x="58" y="4"/>
                </a:cxn>
                <a:cxn ang="0">
                  <a:pos x="86" y="0"/>
                </a:cxn>
                <a:cxn ang="0">
                  <a:pos x="84" y="4"/>
                </a:cxn>
                <a:cxn ang="0">
                  <a:pos x="80" y="4"/>
                </a:cxn>
                <a:cxn ang="0">
                  <a:pos x="76" y="8"/>
                </a:cxn>
                <a:cxn ang="0">
                  <a:pos x="74" y="16"/>
                </a:cxn>
                <a:cxn ang="0">
                  <a:pos x="74" y="56"/>
                </a:cxn>
                <a:cxn ang="0">
                  <a:pos x="72" y="70"/>
                </a:cxn>
                <a:cxn ang="0">
                  <a:pos x="64" y="82"/>
                </a:cxn>
                <a:cxn ang="0">
                  <a:pos x="52" y="86"/>
                </a:cxn>
                <a:cxn ang="0">
                  <a:pos x="34" y="86"/>
                </a:cxn>
                <a:cxn ang="0">
                  <a:pos x="20" y="80"/>
                </a:cxn>
                <a:cxn ang="0">
                  <a:pos x="12" y="66"/>
                </a:cxn>
                <a:cxn ang="0">
                  <a:pos x="12" y="16"/>
                </a:cxn>
                <a:cxn ang="0">
                  <a:pos x="12" y="8"/>
                </a:cxn>
                <a:cxn ang="0">
                  <a:pos x="8" y="4"/>
                </a:cxn>
                <a:cxn ang="0">
                  <a:pos x="0" y="4"/>
                </a:cxn>
              </a:cxnLst>
              <a:rect l="0" t="0" r="r" b="b"/>
              <a:pathLst>
                <a:path w="86" h="88">
                  <a:moveTo>
                    <a:pt x="0" y="0"/>
                  </a:moveTo>
                  <a:lnTo>
                    <a:pt x="44" y="0"/>
                  </a:lnTo>
                  <a:lnTo>
                    <a:pt x="44" y="4"/>
                  </a:lnTo>
                  <a:lnTo>
                    <a:pt x="42" y="4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2" y="16"/>
                  </a:lnTo>
                  <a:lnTo>
                    <a:pt x="32" y="58"/>
                  </a:lnTo>
                  <a:lnTo>
                    <a:pt x="32" y="64"/>
                  </a:lnTo>
                  <a:lnTo>
                    <a:pt x="32" y="70"/>
                  </a:lnTo>
                  <a:lnTo>
                    <a:pt x="34" y="74"/>
                  </a:lnTo>
                  <a:lnTo>
                    <a:pt x="36" y="76"/>
                  </a:lnTo>
                  <a:lnTo>
                    <a:pt x="40" y="80"/>
                  </a:lnTo>
                  <a:lnTo>
                    <a:pt x="44" y="82"/>
                  </a:lnTo>
                  <a:lnTo>
                    <a:pt x="48" y="82"/>
                  </a:lnTo>
                  <a:lnTo>
                    <a:pt x="54" y="82"/>
                  </a:lnTo>
                  <a:lnTo>
                    <a:pt x="60" y="78"/>
                  </a:lnTo>
                  <a:lnTo>
                    <a:pt x="64" y="76"/>
                  </a:lnTo>
                  <a:lnTo>
                    <a:pt x="68" y="70"/>
                  </a:lnTo>
                  <a:lnTo>
                    <a:pt x="68" y="66"/>
                  </a:lnTo>
                  <a:lnTo>
                    <a:pt x="70" y="60"/>
                  </a:lnTo>
                  <a:lnTo>
                    <a:pt x="70" y="50"/>
                  </a:lnTo>
                  <a:lnTo>
                    <a:pt x="70" y="16"/>
                  </a:lnTo>
                  <a:lnTo>
                    <a:pt x="70" y="10"/>
                  </a:lnTo>
                  <a:lnTo>
                    <a:pt x="68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2" y="4"/>
                  </a:lnTo>
                  <a:lnTo>
                    <a:pt x="58" y="4"/>
                  </a:lnTo>
                  <a:lnTo>
                    <a:pt x="58" y="0"/>
                  </a:lnTo>
                  <a:lnTo>
                    <a:pt x="86" y="0"/>
                  </a:lnTo>
                  <a:lnTo>
                    <a:pt x="86" y="4"/>
                  </a:lnTo>
                  <a:lnTo>
                    <a:pt x="84" y="4"/>
                  </a:lnTo>
                  <a:lnTo>
                    <a:pt x="82" y="4"/>
                  </a:lnTo>
                  <a:lnTo>
                    <a:pt x="80" y="4"/>
                  </a:lnTo>
                  <a:lnTo>
                    <a:pt x="76" y="6"/>
                  </a:lnTo>
                  <a:lnTo>
                    <a:pt x="76" y="8"/>
                  </a:lnTo>
                  <a:lnTo>
                    <a:pt x="74" y="12"/>
                  </a:lnTo>
                  <a:lnTo>
                    <a:pt x="74" y="16"/>
                  </a:lnTo>
                  <a:lnTo>
                    <a:pt x="74" y="48"/>
                  </a:lnTo>
                  <a:lnTo>
                    <a:pt x="74" y="56"/>
                  </a:lnTo>
                  <a:lnTo>
                    <a:pt x="74" y="64"/>
                  </a:lnTo>
                  <a:lnTo>
                    <a:pt x="72" y="70"/>
                  </a:lnTo>
                  <a:lnTo>
                    <a:pt x="70" y="76"/>
                  </a:lnTo>
                  <a:lnTo>
                    <a:pt x="64" y="82"/>
                  </a:lnTo>
                  <a:lnTo>
                    <a:pt x="58" y="84"/>
                  </a:lnTo>
                  <a:lnTo>
                    <a:pt x="52" y="86"/>
                  </a:lnTo>
                  <a:lnTo>
                    <a:pt x="44" y="88"/>
                  </a:lnTo>
                  <a:lnTo>
                    <a:pt x="34" y="86"/>
                  </a:lnTo>
                  <a:lnTo>
                    <a:pt x="26" y="84"/>
                  </a:lnTo>
                  <a:lnTo>
                    <a:pt x="20" y="80"/>
                  </a:lnTo>
                  <a:lnTo>
                    <a:pt x="16" y="74"/>
                  </a:lnTo>
                  <a:lnTo>
                    <a:pt x="12" y="66"/>
                  </a:lnTo>
                  <a:lnTo>
                    <a:pt x="12" y="58"/>
                  </a:lnTo>
                  <a:lnTo>
                    <a:pt x="12" y="16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0" y="6"/>
                  </a:lnTo>
                  <a:lnTo>
                    <a:pt x="8" y="4"/>
                  </a:lnTo>
                  <a:lnTo>
                    <a:pt x="6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00" name="Freeform 252"/>
            <p:cNvSpPr>
              <a:spLocks/>
            </p:cNvSpPr>
            <p:nvPr/>
          </p:nvSpPr>
          <p:spPr bwMode="auto">
            <a:xfrm>
              <a:off x="3022" y="2234"/>
              <a:ext cx="76" cy="86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76" y="24"/>
                </a:cxn>
                <a:cxn ang="0">
                  <a:pos x="72" y="24"/>
                </a:cxn>
                <a:cxn ang="0">
                  <a:pos x="70" y="18"/>
                </a:cxn>
                <a:cxn ang="0">
                  <a:pos x="68" y="12"/>
                </a:cxn>
                <a:cxn ang="0">
                  <a:pos x="66" y="10"/>
                </a:cxn>
                <a:cxn ang="0">
                  <a:pos x="62" y="8"/>
                </a:cxn>
                <a:cxn ang="0">
                  <a:pos x="58" y="6"/>
                </a:cxn>
                <a:cxn ang="0">
                  <a:pos x="54" y="6"/>
                </a:cxn>
                <a:cxn ang="0">
                  <a:pos x="48" y="6"/>
                </a:cxn>
                <a:cxn ang="0">
                  <a:pos x="48" y="72"/>
                </a:cxn>
                <a:cxn ang="0">
                  <a:pos x="48" y="76"/>
                </a:cxn>
                <a:cxn ang="0">
                  <a:pos x="48" y="80"/>
                </a:cxn>
                <a:cxn ang="0">
                  <a:pos x="50" y="80"/>
                </a:cxn>
                <a:cxn ang="0">
                  <a:pos x="50" y="82"/>
                </a:cxn>
                <a:cxn ang="0">
                  <a:pos x="54" y="84"/>
                </a:cxn>
                <a:cxn ang="0">
                  <a:pos x="56" y="84"/>
                </a:cxn>
                <a:cxn ang="0">
                  <a:pos x="60" y="84"/>
                </a:cxn>
                <a:cxn ang="0">
                  <a:pos x="60" y="86"/>
                </a:cxn>
                <a:cxn ang="0">
                  <a:pos x="16" y="86"/>
                </a:cxn>
                <a:cxn ang="0">
                  <a:pos x="16" y="84"/>
                </a:cxn>
                <a:cxn ang="0">
                  <a:pos x="18" y="84"/>
                </a:cxn>
                <a:cxn ang="0">
                  <a:pos x="22" y="84"/>
                </a:cxn>
                <a:cxn ang="0">
                  <a:pos x="24" y="82"/>
                </a:cxn>
                <a:cxn ang="0">
                  <a:pos x="26" y="80"/>
                </a:cxn>
                <a:cxn ang="0">
                  <a:pos x="26" y="80"/>
                </a:cxn>
                <a:cxn ang="0">
                  <a:pos x="28" y="76"/>
                </a:cxn>
                <a:cxn ang="0">
                  <a:pos x="28" y="72"/>
                </a:cxn>
                <a:cxn ang="0">
                  <a:pos x="28" y="6"/>
                </a:cxn>
                <a:cxn ang="0">
                  <a:pos x="20" y="6"/>
                </a:cxn>
                <a:cxn ang="0">
                  <a:pos x="16" y="6"/>
                </a:cxn>
                <a:cxn ang="0">
                  <a:pos x="12" y="8"/>
                </a:cxn>
                <a:cxn ang="0">
                  <a:pos x="8" y="10"/>
                </a:cxn>
                <a:cxn ang="0">
                  <a:pos x="6" y="14"/>
                </a:cxn>
                <a:cxn ang="0">
                  <a:pos x="4" y="18"/>
                </a:cxn>
                <a:cxn ang="0">
                  <a:pos x="2" y="24"/>
                </a:cxn>
                <a:cxn ang="0">
                  <a:pos x="0" y="24"/>
                </a:cxn>
                <a:cxn ang="0">
                  <a:pos x="0" y="0"/>
                </a:cxn>
                <a:cxn ang="0">
                  <a:pos x="76" y="0"/>
                </a:cxn>
              </a:cxnLst>
              <a:rect l="0" t="0" r="r" b="b"/>
              <a:pathLst>
                <a:path w="76" h="86">
                  <a:moveTo>
                    <a:pt x="76" y="0"/>
                  </a:moveTo>
                  <a:lnTo>
                    <a:pt x="76" y="24"/>
                  </a:lnTo>
                  <a:lnTo>
                    <a:pt x="72" y="24"/>
                  </a:lnTo>
                  <a:lnTo>
                    <a:pt x="70" y="18"/>
                  </a:lnTo>
                  <a:lnTo>
                    <a:pt x="68" y="12"/>
                  </a:lnTo>
                  <a:lnTo>
                    <a:pt x="66" y="10"/>
                  </a:lnTo>
                  <a:lnTo>
                    <a:pt x="62" y="8"/>
                  </a:lnTo>
                  <a:lnTo>
                    <a:pt x="58" y="6"/>
                  </a:lnTo>
                  <a:lnTo>
                    <a:pt x="54" y="6"/>
                  </a:lnTo>
                  <a:lnTo>
                    <a:pt x="48" y="6"/>
                  </a:lnTo>
                  <a:lnTo>
                    <a:pt x="48" y="72"/>
                  </a:lnTo>
                  <a:lnTo>
                    <a:pt x="48" y="76"/>
                  </a:lnTo>
                  <a:lnTo>
                    <a:pt x="48" y="80"/>
                  </a:lnTo>
                  <a:lnTo>
                    <a:pt x="50" y="80"/>
                  </a:lnTo>
                  <a:lnTo>
                    <a:pt x="50" y="82"/>
                  </a:lnTo>
                  <a:lnTo>
                    <a:pt x="54" y="84"/>
                  </a:lnTo>
                  <a:lnTo>
                    <a:pt x="56" y="84"/>
                  </a:lnTo>
                  <a:lnTo>
                    <a:pt x="60" y="84"/>
                  </a:lnTo>
                  <a:lnTo>
                    <a:pt x="60" y="86"/>
                  </a:lnTo>
                  <a:lnTo>
                    <a:pt x="16" y="86"/>
                  </a:lnTo>
                  <a:lnTo>
                    <a:pt x="16" y="84"/>
                  </a:lnTo>
                  <a:lnTo>
                    <a:pt x="18" y="84"/>
                  </a:lnTo>
                  <a:lnTo>
                    <a:pt x="22" y="84"/>
                  </a:lnTo>
                  <a:lnTo>
                    <a:pt x="24" y="82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28" y="76"/>
                  </a:lnTo>
                  <a:lnTo>
                    <a:pt x="28" y="72"/>
                  </a:lnTo>
                  <a:lnTo>
                    <a:pt x="28" y="6"/>
                  </a:lnTo>
                  <a:lnTo>
                    <a:pt x="20" y="6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8" y="10"/>
                  </a:lnTo>
                  <a:lnTo>
                    <a:pt x="6" y="14"/>
                  </a:lnTo>
                  <a:lnTo>
                    <a:pt x="4" y="18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0" y="0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01" name="Freeform 253"/>
            <p:cNvSpPr>
              <a:spLocks/>
            </p:cNvSpPr>
            <p:nvPr/>
          </p:nvSpPr>
          <p:spPr bwMode="auto">
            <a:xfrm>
              <a:off x="2930" y="2134"/>
              <a:ext cx="40" cy="60"/>
            </a:xfrm>
            <a:custGeom>
              <a:avLst/>
              <a:gdLst/>
              <a:ahLst/>
              <a:cxnLst>
                <a:cxn ang="0">
                  <a:pos x="36" y="20"/>
                </a:cxn>
                <a:cxn ang="0">
                  <a:pos x="30" y="12"/>
                </a:cxn>
                <a:cxn ang="0">
                  <a:pos x="22" y="4"/>
                </a:cxn>
                <a:cxn ang="0">
                  <a:pos x="16" y="4"/>
                </a:cxn>
                <a:cxn ang="0">
                  <a:pos x="12" y="6"/>
                </a:cxn>
                <a:cxn ang="0">
                  <a:pos x="12" y="10"/>
                </a:cxn>
                <a:cxn ang="0">
                  <a:pos x="16" y="14"/>
                </a:cxn>
                <a:cxn ang="0">
                  <a:pos x="24" y="20"/>
                </a:cxn>
                <a:cxn ang="0">
                  <a:pos x="34" y="28"/>
                </a:cxn>
                <a:cxn ang="0">
                  <a:pos x="40" y="36"/>
                </a:cxn>
                <a:cxn ang="0">
                  <a:pos x="40" y="46"/>
                </a:cxn>
                <a:cxn ang="0">
                  <a:pos x="36" y="54"/>
                </a:cxn>
                <a:cxn ang="0">
                  <a:pos x="26" y="58"/>
                </a:cxn>
                <a:cxn ang="0">
                  <a:pos x="16" y="58"/>
                </a:cxn>
                <a:cxn ang="0">
                  <a:pos x="6" y="56"/>
                </a:cxn>
                <a:cxn ang="0">
                  <a:pos x="4" y="58"/>
                </a:cxn>
                <a:cxn ang="0">
                  <a:pos x="0" y="60"/>
                </a:cxn>
                <a:cxn ang="0">
                  <a:pos x="2" y="40"/>
                </a:cxn>
                <a:cxn ang="0">
                  <a:pos x="10" y="52"/>
                </a:cxn>
                <a:cxn ang="0">
                  <a:pos x="22" y="56"/>
                </a:cxn>
                <a:cxn ang="0">
                  <a:pos x="26" y="54"/>
                </a:cxn>
                <a:cxn ang="0">
                  <a:pos x="28" y="50"/>
                </a:cxn>
                <a:cxn ang="0">
                  <a:pos x="26" y="44"/>
                </a:cxn>
                <a:cxn ang="0">
                  <a:pos x="18" y="38"/>
                </a:cxn>
                <a:cxn ang="0">
                  <a:pos x="6" y="30"/>
                </a:cxn>
                <a:cxn ang="0">
                  <a:pos x="0" y="22"/>
                </a:cxn>
                <a:cxn ang="0">
                  <a:pos x="0" y="10"/>
                </a:cxn>
                <a:cxn ang="0">
                  <a:pos x="8" y="2"/>
                </a:cxn>
                <a:cxn ang="0">
                  <a:pos x="18" y="0"/>
                </a:cxn>
                <a:cxn ang="0">
                  <a:pos x="28" y="2"/>
                </a:cxn>
                <a:cxn ang="0">
                  <a:pos x="30" y="2"/>
                </a:cxn>
                <a:cxn ang="0">
                  <a:pos x="32" y="2"/>
                </a:cxn>
                <a:cxn ang="0">
                  <a:pos x="34" y="0"/>
                </a:cxn>
              </a:cxnLst>
              <a:rect l="0" t="0" r="r" b="b"/>
              <a:pathLst>
                <a:path w="40" h="60">
                  <a:moveTo>
                    <a:pt x="36" y="0"/>
                  </a:moveTo>
                  <a:lnTo>
                    <a:pt x="36" y="20"/>
                  </a:lnTo>
                  <a:lnTo>
                    <a:pt x="34" y="20"/>
                  </a:lnTo>
                  <a:lnTo>
                    <a:pt x="30" y="12"/>
                  </a:lnTo>
                  <a:lnTo>
                    <a:pt x="26" y="6"/>
                  </a:lnTo>
                  <a:lnTo>
                    <a:pt x="22" y="4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12"/>
                  </a:lnTo>
                  <a:lnTo>
                    <a:pt x="16" y="14"/>
                  </a:lnTo>
                  <a:lnTo>
                    <a:pt x="20" y="18"/>
                  </a:lnTo>
                  <a:lnTo>
                    <a:pt x="24" y="20"/>
                  </a:lnTo>
                  <a:lnTo>
                    <a:pt x="30" y="24"/>
                  </a:lnTo>
                  <a:lnTo>
                    <a:pt x="34" y="28"/>
                  </a:lnTo>
                  <a:lnTo>
                    <a:pt x="38" y="32"/>
                  </a:lnTo>
                  <a:lnTo>
                    <a:pt x="40" y="36"/>
                  </a:lnTo>
                  <a:lnTo>
                    <a:pt x="40" y="40"/>
                  </a:lnTo>
                  <a:lnTo>
                    <a:pt x="40" y="46"/>
                  </a:lnTo>
                  <a:lnTo>
                    <a:pt x="38" y="50"/>
                  </a:lnTo>
                  <a:lnTo>
                    <a:pt x="36" y="54"/>
                  </a:lnTo>
                  <a:lnTo>
                    <a:pt x="30" y="58"/>
                  </a:lnTo>
                  <a:lnTo>
                    <a:pt x="26" y="58"/>
                  </a:lnTo>
                  <a:lnTo>
                    <a:pt x="20" y="60"/>
                  </a:lnTo>
                  <a:lnTo>
                    <a:pt x="16" y="58"/>
                  </a:lnTo>
                  <a:lnTo>
                    <a:pt x="8" y="58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4" y="58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6" y="46"/>
                  </a:lnTo>
                  <a:lnTo>
                    <a:pt x="10" y="52"/>
                  </a:lnTo>
                  <a:lnTo>
                    <a:pt x="16" y="54"/>
                  </a:lnTo>
                  <a:lnTo>
                    <a:pt x="22" y="56"/>
                  </a:lnTo>
                  <a:lnTo>
                    <a:pt x="24" y="56"/>
                  </a:lnTo>
                  <a:lnTo>
                    <a:pt x="26" y="54"/>
                  </a:lnTo>
                  <a:lnTo>
                    <a:pt x="28" y="52"/>
                  </a:lnTo>
                  <a:lnTo>
                    <a:pt x="28" y="50"/>
                  </a:lnTo>
                  <a:lnTo>
                    <a:pt x="28" y="46"/>
                  </a:lnTo>
                  <a:lnTo>
                    <a:pt x="26" y="44"/>
                  </a:lnTo>
                  <a:lnTo>
                    <a:pt x="24" y="42"/>
                  </a:lnTo>
                  <a:lnTo>
                    <a:pt x="18" y="38"/>
                  </a:lnTo>
                  <a:lnTo>
                    <a:pt x="12" y="34"/>
                  </a:lnTo>
                  <a:lnTo>
                    <a:pt x="6" y="30"/>
                  </a:lnTo>
                  <a:lnTo>
                    <a:pt x="4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4" y="4"/>
                  </a:lnTo>
                  <a:lnTo>
                    <a:pt x="8" y="2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02" name="Freeform 254"/>
            <p:cNvSpPr>
              <a:spLocks noEditPoints="1"/>
            </p:cNvSpPr>
            <p:nvPr/>
          </p:nvSpPr>
          <p:spPr bwMode="auto">
            <a:xfrm>
              <a:off x="2980" y="2106"/>
              <a:ext cx="28" cy="86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8" y="0"/>
                </a:cxn>
                <a:cxn ang="0">
                  <a:pos x="20" y="2"/>
                </a:cxn>
                <a:cxn ang="0">
                  <a:pos x="22" y="4"/>
                </a:cxn>
                <a:cxn ang="0">
                  <a:pos x="22" y="8"/>
                </a:cxn>
                <a:cxn ang="0">
                  <a:pos x="22" y="12"/>
                </a:cxn>
                <a:cxn ang="0">
                  <a:pos x="20" y="14"/>
                </a:cxn>
                <a:cxn ang="0">
                  <a:pos x="18" y="16"/>
                </a:cxn>
                <a:cxn ang="0">
                  <a:pos x="14" y="16"/>
                </a:cxn>
                <a:cxn ang="0">
                  <a:pos x="10" y="16"/>
                </a:cxn>
                <a:cxn ang="0">
                  <a:pos x="8" y="14"/>
                </a:cxn>
                <a:cxn ang="0">
                  <a:pos x="6" y="12"/>
                </a:cxn>
                <a:cxn ang="0">
                  <a:pos x="6" y="8"/>
                </a:cxn>
                <a:cxn ang="0">
                  <a:pos x="6" y="4"/>
                </a:cxn>
                <a:cxn ang="0">
                  <a:pos x="8" y="2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22" y="28"/>
                </a:cxn>
                <a:cxn ang="0">
                  <a:pos x="22" y="72"/>
                </a:cxn>
                <a:cxn ang="0">
                  <a:pos x="24" y="78"/>
                </a:cxn>
                <a:cxn ang="0">
                  <a:pos x="24" y="82"/>
                </a:cxn>
                <a:cxn ang="0">
                  <a:pos x="26" y="82"/>
                </a:cxn>
                <a:cxn ang="0">
                  <a:pos x="28" y="84"/>
                </a:cxn>
                <a:cxn ang="0">
                  <a:pos x="28" y="86"/>
                </a:cxn>
                <a:cxn ang="0">
                  <a:pos x="0" y="86"/>
                </a:cxn>
                <a:cxn ang="0">
                  <a:pos x="0" y="84"/>
                </a:cxn>
                <a:cxn ang="0">
                  <a:pos x="2" y="82"/>
                </a:cxn>
                <a:cxn ang="0">
                  <a:pos x="4" y="82"/>
                </a:cxn>
                <a:cxn ang="0">
                  <a:pos x="6" y="78"/>
                </a:cxn>
                <a:cxn ang="0">
                  <a:pos x="6" y="72"/>
                </a:cxn>
                <a:cxn ang="0">
                  <a:pos x="6" y="42"/>
                </a:cxn>
                <a:cxn ang="0">
                  <a:pos x="6" y="36"/>
                </a:cxn>
                <a:cxn ang="0">
                  <a:pos x="4" y="34"/>
                </a:cxn>
                <a:cxn ang="0">
                  <a:pos x="2" y="32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22" y="28"/>
                </a:cxn>
              </a:cxnLst>
              <a:rect l="0" t="0" r="r" b="b"/>
              <a:pathLst>
                <a:path w="28" h="86">
                  <a:moveTo>
                    <a:pt x="14" y="0"/>
                  </a:moveTo>
                  <a:lnTo>
                    <a:pt x="18" y="0"/>
                  </a:lnTo>
                  <a:lnTo>
                    <a:pt x="20" y="2"/>
                  </a:lnTo>
                  <a:lnTo>
                    <a:pt x="22" y="4"/>
                  </a:lnTo>
                  <a:lnTo>
                    <a:pt x="22" y="8"/>
                  </a:lnTo>
                  <a:lnTo>
                    <a:pt x="22" y="12"/>
                  </a:lnTo>
                  <a:lnTo>
                    <a:pt x="20" y="14"/>
                  </a:lnTo>
                  <a:lnTo>
                    <a:pt x="18" y="16"/>
                  </a:lnTo>
                  <a:lnTo>
                    <a:pt x="14" y="16"/>
                  </a:lnTo>
                  <a:lnTo>
                    <a:pt x="10" y="16"/>
                  </a:lnTo>
                  <a:lnTo>
                    <a:pt x="8" y="14"/>
                  </a:lnTo>
                  <a:lnTo>
                    <a:pt x="6" y="12"/>
                  </a:lnTo>
                  <a:lnTo>
                    <a:pt x="6" y="8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4" y="0"/>
                  </a:lnTo>
                  <a:close/>
                  <a:moveTo>
                    <a:pt x="22" y="28"/>
                  </a:moveTo>
                  <a:lnTo>
                    <a:pt x="22" y="72"/>
                  </a:lnTo>
                  <a:lnTo>
                    <a:pt x="24" y="78"/>
                  </a:lnTo>
                  <a:lnTo>
                    <a:pt x="24" y="82"/>
                  </a:lnTo>
                  <a:lnTo>
                    <a:pt x="26" y="82"/>
                  </a:lnTo>
                  <a:lnTo>
                    <a:pt x="28" y="84"/>
                  </a:lnTo>
                  <a:lnTo>
                    <a:pt x="28" y="86"/>
                  </a:lnTo>
                  <a:lnTo>
                    <a:pt x="0" y="86"/>
                  </a:lnTo>
                  <a:lnTo>
                    <a:pt x="0" y="84"/>
                  </a:lnTo>
                  <a:lnTo>
                    <a:pt x="2" y="82"/>
                  </a:lnTo>
                  <a:lnTo>
                    <a:pt x="4" y="82"/>
                  </a:lnTo>
                  <a:lnTo>
                    <a:pt x="6" y="78"/>
                  </a:lnTo>
                  <a:lnTo>
                    <a:pt x="6" y="72"/>
                  </a:lnTo>
                  <a:lnTo>
                    <a:pt x="6" y="42"/>
                  </a:lnTo>
                  <a:lnTo>
                    <a:pt x="6" y="36"/>
                  </a:lnTo>
                  <a:lnTo>
                    <a:pt x="4" y="34"/>
                  </a:lnTo>
                  <a:lnTo>
                    <a:pt x="2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22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03" name="Freeform 255"/>
            <p:cNvSpPr>
              <a:spLocks/>
            </p:cNvSpPr>
            <p:nvPr/>
          </p:nvSpPr>
          <p:spPr bwMode="auto">
            <a:xfrm>
              <a:off x="3016" y="2134"/>
              <a:ext cx="60" cy="58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8"/>
                </a:cxn>
                <a:cxn ang="0">
                  <a:pos x="28" y="4"/>
                </a:cxn>
                <a:cxn ang="0">
                  <a:pos x="32" y="2"/>
                </a:cxn>
                <a:cxn ang="0">
                  <a:pos x="36" y="0"/>
                </a:cxn>
                <a:cxn ang="0">
                  <a:pos x="40" y="0"/>
                </a:cxn>
                <a:cxn ang="0">
                  <a:pos x="44" y="0"/>
                </a:cxn>
                <a:cxn ang="0">
                  <a:pos x="48" y="2"/>
                </a:cxn>
                <a:cxn ang="0">
                  <a:pos x="52" y="6"/>
                </a:cxn>
                <a:cxn ang="0">
                  <a:pos x="54" y="10"/>
                </a:cxn>
                <a:cxn ang="0">
                  <a:pos x="54" y="14"/>
                </a:cxn>
                <a:cxn ang="0">
                  <a:pos x="54" y="24"/>
                </a:cxn>
                <a:cxn ang="0">
                  <a:pos x="54" y="44"/>
                </a:cxn>
                <a:cxn ang="0">
                  <a:pos x="54" y="50"/>
                </a:cxn>
                <a:cxn ang="0">
                  <a:pos x="56" y="54"/>
                </a:cxn>
                <a:cxn ang="0">
                  <a:pos x="58" y="54"/>
                </a:cxn>
                <a:cxn ang="0">
                  <a:pos x="60" y="56"/>
                </a:cxn>
                <a:cxn ang="0">
                  <a:pos x="60" y="58"/>
                </a:cxn>
                <a:cxn ang="0">
                  <a:pos x="32" y="58"/>
                </a:cxn>
                <a:cxn ang="0">
                  <a:pos x="32" y="56"/>
                </a:cxn>
                <a:cxn ang="0">
                  <a:pos x="34" y="54"/>
                </a:cxn>
                <a:cxn ang="0">
                  <a:pos x="36" y="52"/>
                </a:cxn>
                <a:cxn ang="0">
                  <a:pos x="38" y="50"/>
                </a:cxn>
                <a:cxn ang="0">
                  <a:pos x="38" y="44"/>
                </a:cxn>
                <a:cxn ang="0">
                  <a:pos x="38" y="20"/>
                </a:cxn>
                <a:cxn ang="0">
                  <a:pos x="38" y="14"/>
                </a:cxn>
                <a:cxn ang="0">
                  <a:pos x="36" y="12"/>
                </a:cxn>
                <a:cxn ang="0">
                  <a:pos x="36" y="10"/>
                </a:cxn>
                <a:cxn ang="0">
                  <a:pos x="36" y="8"/>
                </a:cxn>
                <a:cxn ang="0">
                  <a:pos x="34" y="8"/>
                </a:cxn>
                <a:cxn ang="0">
                  <a:pos x="32" y="8"/>
                </a:cxn>
                <a:cxn ang="0">
                  <a:pos x="28" y="8"/>
                </a:cxn>
                <a:cxn ang="0">
                  <a:pos x="26" y="12"/>
                </a:cxn>
                <a:cxn ang="0">
                  <a:pos x="22" y="16"/>
                </a:cxn>
                <a:cxn ang="0">
                  <a:pos x="22" y="44"/>
                </a:cxn>
                <a:cxn ang="0">
                  <a:pos x="24" y="50"/>
                </a:cxn>
                <a:cxn ang="0">
                  <a:pos x="24" y="54"/>
                </a:cxn>
                <a:cxn ang="0">
                  <a:pos x="26" y="54"/>
                </a:cxn>
                <a:cxn ang="0">
                  <a:pos x="28" y="56"/>
                </a:cxn>
                <a:cxn ang="0">
                  <a:pos x="28" y="58"/>
                </a:cxn>
                <a:cxn ang="0">
                  <a:pos x="0" y="58"/>
                </a:cxn>
                <a:cxn ang="0">
                  <a:pos x="0" y="56"/>
                </a:cxn>
                <a:cxn ang="0">
                  <a:pos x="2" y="54"/>
                </a:cxn>
                <a:cxn ang="0">
                  <a:pos x="4" y="54"/>
                </a:cxn>
                <a:cxn ang="0">
                  <a:pos x="6" y="50"/>
                </a:cxn>
                <a:cxn ang="0">
                  <a:pos x="6" y="44"/>
                </a:cxn>
                <a:cxn ang="0">
                  <a:pos x="6" y="14"/>
                </a:cxn>
                <a:cxn ang="0">
                  <a:pos x="6" y="8"/>
                </a:cxn>
                <a:cxn ang="0">
                  <a:pos x="4" y="6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22" y="0"/>
                </a:cxn>
              </a:cxnLst>
              <a:rect l="0" t="0" r="r" b="b"/>
              <a:pathLst>
                <a:path w="60" h="58">
                  <a:moveTo>
                    <a:pt x="22" y="0"/>
                  </a:moveTo>
                  <a:lnTo>
                    <a:pt x="22" y="8"/>
                  </a:lnTo>
                  <a:lnTo>
                    <a:pt x="28" y="4"/>
                  </a:lnTo>
                  <a:lnTo>
                    <a:pt x="32" y="2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8" y="2"/>
                  </a:lnTo>
                  <a:lnTo>
                    <a:pt x="52" y="6"/>
                  </a:lnTo>
                  <a:lnTo>
                    <a:pt x="54" y="10"/>
                  </a:lnTo>
                  <a:lnTo>
                    <a:pt x="54" y="14"/>
                  </a:lnTo>
                  <a:lnTo>
                    <a:pt x="54" y="24"/>
                  </a:lnTo>
                  <a:lnTo>
                    <a:pt x="54" y="44"/>
                  </a:lnTo>
                  <a:lnTo>
                    <a:pt x="54" y="50"/>
                  </a:lnTo>
                  <a:lnTo>
                    <a:pt x="56" y="54"/>
                  </a:lnTo>
                  <a:lnTo>
                    <a:pt x="58" y="54"/>
                  </a:lnTo>
                  <a:lnTo>
                    <a:pt x="60" y="56"/>
                  </a:lnTo>
                  <a:lnTo>
                    <a:pt x="60" y="58"/>
                  </a:lnTo>
                  <a:lnTo>
                    <a:pt x="32" y="58"/>
                  </a:lnTo>
                  <a:lnTo>
                    <a:pt x="32" y="56"/>
                  </a:lnTo>
                  <a:lnTo>
                    <a:pt x="34" y="54"/>
                  </a:lnTo>
                  <a:lnTo>
                    <a:pt x="36" y="52"/>
                  </a:lnTo>
                  <a:lnTo>
                    <a:pt x="38" y="50"/>
                  </a:lnTo>
                  <a:lnTo>
                    <a:pt x="38" y="44"/>
                  </a:lnTo>
                  <a:lnTo>
                    <a:pt x="38" y="20"/>
                  </a:lnTo>
                  <a:lnTo>
                    <a:pt x="38" y="14"/>
                  </a:lnTo>
                  <a:lnTo>
                    <a:pt x="36" y="12"/>
                  </a:lnTo>
                  <a:lnTo>
                    <a:pt x="36" y="10"/>
                  </a:lnTo>
                  <a:lnTo>
                    <a:pt x="36" y="8"/>
                  </a:lnTo>
                  <a:lnTo>
                    <a:pt x="34" y="8"/>
                  </a:lnTo>
                  <a:lnTo>
                    <a:pt x="32" y="8"/>
                  </a:lnTo>
                  <a:lnTo>
                    <a:pt x="28" y="8"/>
                  </a:lnTo>
                  <a:lnTo>
                    <a:pt x="26" y="12"/>
                  </a:lnTo>
                  <a:lnTo>
                    <a:pt x="22" y="16"/>
                  </a:lnTo>
                  <a:lnTo>
                    <a:pt x="22" y="44"/>
                  </a:lnTo>
                  <a:lnTo>
                    <a:pt x="24" y="50"/>
                  </a:lnTo>
                  <a:lnTo>
                    <a:pt x="24" y="54"/>
                  </a:lnTo>
                  <a:lnTo>
                    <a:pt x="26" y="54"/>
                  </a:lnTo>
                  <a:lnTo>
                    <a:pt x="28" y="56"/>
                  </a:lnTo>
                  <a:lnTo>
                    <a:pt x="28" y="58"/>
                  </a:lnTo>
                  <a:lnTo>
                    <a:pt x="0" y="58"/>
                  </a:lnTo>
                  <a:lnTo>
                    <a:pt x="0" y="56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6" y="50"/>
                  </a:lnTo>
                  <a:lnTo>
                    <a:pt x="6" y="44"/>
                  </a:lnTo>
                  <a:lnTo>
                    <a:pt x="6" y="14"/>
                  </a:lnTo>
                  <a:lnTo>
                    <a:pt x="6" y="8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04" name="Freeform 256"/>
            <p:cNvSpPr>
              <a:spLocks/>
            </p:cNvSpPr>
            <p:nvPr/>
          </p:nvSpPr>
          <p:spPr bwMode="auto">
            <a:xfrm>
              <a:off x="3086" y="2106"/>
              <a:ext cx="36" cy="112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6" y="2"/>
                </a:cxn>
                <a:cxn ang="0">
                  <a:pos x="30" y="6"/>
                </a:cxn>
                <a:cxn ang="0">
                  <a:pos x="26" y="10"/>
                </a:cxn>
                <a:cxn ang="0">
                  <a:pos x="22" y="18"/>
                </a:cxn>
                <a:cxn ang="0">
                  <a:pos x="20" y="26"/>
                </a:cxn>
                <a:cxn ang="0">
                  <a:pos x="18" y="34"/>
                </a:cxn>
                <a:cxn ang="0">
                  <a:pos x="18" y="44"/>
                </a:cxn>
                <a:cxn ang="0">
                  <a:pos x="16" y="56"/>
                </a:cxn>
                <a:cxn ang="0">
                  <a:pos x="18" y="68"/>
                </a:cxn>
                <a:cxn ang="0">
                  <a:pos x="18" y="78"/>
                </a:cxn>
                <a:cxn ang="0">
                  <a:pos x="20" y="86"/>
                </a:cxn>
                <a:cxn ang="0">
                  <a:pos x="22" y="94"/>
                </a:cxn>
                <a:cxn ang="0">
                  <a:pos x="28" y="102"/>
                </a:cxn>
                <a:cxn ang="0">
                  <a:pos x="32" y="106"/>
                </a:cxn>
                <a:cxn ang="0">
                  <a:pos x="36" y="110"/>
                </a:cxn>
                <a:cxn ang="0">
                  <a:pos x="36" y="112"/>
                </a:cxn>
                <a:cxn ang="0">
                  <a:pos x="28" y="108"/>
                </a:cxn>
                <a:cxn ang="0">
                  <a:pos x="18" y="102"/>
                </a:cxn>
                <a:cxn ang="0">
                  <a:pos x="12" y="92"/>
                </a:cxn>
                <a:cxn ang="0">
                  <a:pos x="4" y="76"/>
                </a:cxn>
                <a:cxn ang="0">
                  <a:pos x="0" y="56"/>
                </a:cxn>
                <a:cxn ang="0">
                  <a:pos x="4" y="36"/>
                </a:cxn>
                <a:cxn ang="0">
                  <a:pos x="12" y="20"/>
                </a:cxn>
                <a:cxn ang="0">
                  <a:pos x="18" y="10"/>
                </a:cxn>
                <a:cxn ang="0">
                  <a:pos x="28" y="4"/>
                </a:cxn>
                <a:cxn ang="0">
                  <a:pos x="36" y="0"/>
                </a:cxn>
              </a:cxnLst>
              <a:rect l="0" t="0" r="r" b="b"/>
              <a:pathLst>
                <a:path w="36" h="112">
                  <a:moveTo>
                    <a:pt x="36" y="0"/>
                  </a:moveTo>
                  <a:lnTo>
                    <a:pt x="36" y="2"/>
                  </a:lnTo>
                  <a:lnTo>
                    <a:pt x="30" y="6"/>
                  </a:lnTo>
                  <a:lnTo>
                    <a:pt x="26" y="10"/>
                  </a:lnTo>
                  <a:lnTo>
                    <a:pt x="22" y="18"/>
                  </a:lnTo>
                  <a:lnTo>
                    <a:pt x="20" y="26"/>
                  </a:lnTo>
                  <a:lnTo>
                    <a:pt x="18" y="34"/>
                  </a:lnTo>
                  <a:lnTo>
                    <a:pt x="18" y="44"/>
                  </a:lnTo>
                  <a:lnTo>
                    <a:pt x="16" y="56"/>
                  </a:lnTo>
                  <a:lnTo>
                    <a:pt x="18" y="68"/>
                  </a:lnTo>
                  <a:lnTo>
                    <a:pt x="18" y="78"/>
                  </a:lnTo>
                  <a:lnTo>
                    <a:pt x="20" y="86"/>
                  </a:lnTo>
                  <a:lnTo>
                    <a:pt x="22" y="94"/>
                  </a:lnTo>
                  <a:lnTo>
                    <a:pt x="28" y="102"/>
                  </a:lnTo>
                  <a:lnTo>
                    <a:pt x="32" y="106"/>
                  </a:lnTo>
                  <a:lnTo>
                    <a:pt x="36" y="110"/>
                  </a:lnTo>
                  <a:lnTo>
                    <a:pt x="36" y="112"/>
                  </a:lnTo>
                  <a:lnTo>
                    <a:pt x="28" y="108"/>
                  </a:lnTo>
                  <a:lnTo>
                    <a:pt x="18" y="102"/>
                  </a:lnTo>
                  <a:lnTo>
                    <a:pt x="12" y="92"/>
                  </a:lnTo>
                  <a:lnTo>
                    <a:pt x="4" y="76"/>
                  </a:lnTo>
                  <a:lnTo>
                    <a:pt x="0" y="56"/>
                  </a:lnTo>
                  <a:lnTo>
                    <a:pt x="4" y="36"/>
                  </a:lnTo>
                  <a:lnTo>
                    <a:pt x="12" y="20"/>
                  </a:lnTo>
                  <a:lnTo>
                    <a:pt x="18" y="10"/>
                  </a:lnTo>
                  <a:lnTo>
                    <a:pt x="28" y="4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05" name="Freeform 257"/>
            <p:cNvSpPr>
              <a:spLocks/>
            </p:cNvSpPr>
            <p:nvPr/>
          </p:nvSpPr>
          <p:spPr bwMode="auto">
            <a:xfrm>
              <a:off x="3126" y="2106"/>
              <a:ext cx="56" cy="88"/>
            </a:xfrm>
            <a:custGeom>
              <a:avLst/>
              <a:gdLst/>
              <a:ahLst/>
              <a:cxnLst>
                <a:cxn ang="0">
                  <a:pos x="16" y="40"/>
                </a:cxn>
                <a:cxn ang="0">
                  <a:pos x="26" y="36"/>
                </a:cxn>
                <a:cxn ang="0">
                  <a:pos x="30" y="30"/>
                </a:cxn>
                <a:cxn ang="0">
                  <a:pos x="32" y="22"/>
                </a:cxn>
                <a:cxn ang="0">
                  <a:pos x="28" y="12"/>
                </a:cxn>
                <a:cxn ang="0">
                  <a:pos x="18" y="8"/>
                </a:cxn>
                <a:cxn ang="0">
                  <a:pos x="8" y="12"/>
                </a:cxn>
                <a:cxn ang="0">
                  <a:pos x="2" y="16"/>
                </a:cxn>
                <a:cxn ang="0">
                  <a:pos x="14" y="4"/>
                </a:cxn>
                <a:cxn ang="0">
                  <a:pos x="30" y="0"/>
                </a:cxn>
                <a:cxn ang="0">
                  <a:pos x="42" y="2"/>
                </a:cxn>
                <a:cxn ang="0">
                  <a:pos x="50" y="10"/>
                </a:cxn>
                <a:cxn ang="0">
                  <a:pos x="50" y="20"/>
                </a:cxn>
                <a:cxn ang="0">
                  <a:pos x="44" y="28"/>
                </a:cxn>
                <a:cxn ang="0">
                  <a:pos x="46" y="36"/>
                </a:cxn>
                <a:cxn ang="0">
                  <a:pos x="54" y="46"/>
                </a:cxn>
                <a:cxn ang="0">
                  <a:pos x="54" y="62"/>
                </a:cxn>
                <a:cxn ang="0">
                  <a:pos x="46" y="78"/>
                </a:cxn>
                <a:cxn ang="0">
                  <a:pos x="30" y="86"/>
                </a:cxn>
                <a:cxn ang="0">
                  <a:pos x="12" y="86"/>
                </a:cxn>
                <a:cxn ang="0">
                  <a:pos x="4" y="84"/>
                </a:cxn>
                <a:cxn ang="0">
                  <a:pos x="0" y="76"/>
                </a:cxn>
                <a:cxn ang="0">
                  <a:pos x="2" y="70"/>
                </a:cxn>
                <a:cxn ang="0">
                  <a:pos x="6" y="68"/>
                </a:cxn>
                <a:cxn ang="0">
                  <a:pos x="10" y="68"/>
                </a:cxn>
                <a:cxn ang="0">
                  <a:pos x="14" y="70"/>
                </a:cxn>
                <a:cxn ang="0">
                  <a:pos x="24" y="76"/>
                </a:cxn>
                <a:cxn ang="0">
                  <a:pos x="34" y="78"/>
                </a:cxn>
                <a:cxn ang="0">
                  <a:pos x="40" y="70"/>
                </a:cxn>
                <a:cxn ang="0">
                  <a:pos x="40" y="58"/>
                </a:cxn>
                <a:cxn ang="0">
                  <a:pos x="30" y="46"/>
                </a:cxn>
                <a:cxn ang="0">
                  <a:pos x="16" y="40"/>
                </a:cxn>
              </a:cxnLst>
              <a:rect l="0" t="0" r="r" b="b"/>
              <a:pathLst>
                <a:path w="56" h="88">
                  <a:moveTo>
                    <a:pt x="16" y="40"/>
                  </a:moveTo>
                  <a:lnTo>
                    <a:pt x="16" y="40"/>
                  </a:lnTo>
                  <a:lnTo>
                    <a:pt x="22" y="38"/>
                  </a:lnTo>
                  <a:lnTo>
                    <a:pt x="26" y="36"/>
                  </a:lnTo>
                  <a:lnTo>
                    <a:pt x="28" y="34"/>
                  </a:lnTo>
                  <a:lnTo>
                    <a:pt x="30" y="30"/>
                  </a:lnTo>
                  <a:lnTo>
                    <a:pt x="32" y="26"/>
                  </a:lnTo>
                  <a:lnTo>
                    <a:pt x="32" y="22"/>
                  </a:lnTo>
                  <a:lnTo>
                    <a:pt x="32" y="16"/>
                  </a:lnTo>
                  <a:lnTo>
                    <a:pt x="28" y="12"/>
                  </a:lnTo>
                  <a:lnTo>
                    <a:pt x="24" y="10"/>
                  </a:lnTo>
                  <a:lnTo>
                    <a:pt x="18" y="8"/>
                  </a:lnTo>
                  <a:lnTo>
                    <a:pt x="14" y="10"/>
                  </a:lnTo>
                  <a:lnTo>
                    <a:pt x="8" y="12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8" y="10"/>
                  </a:lnTo>
                  <a:lnTo>
                    <a:pt x="14" y="4"/>
                  </a:lnTo>
                  <a:lnTo>
                    <a:pt x="22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4"/>
                  </a:lnTo>
                  <a:lnTo>
                    <a:pt x="50" y="10"/>
                  </a:lnTo>
                  <a:lnTo>
                    <a:pt x="52" y="16"/>
                  </a:lnTo>
                  <a:lnTo>
                    <a:pt x="50" y="20"/>
                  </a:lnTo>
                  <a:lnTo>
                    <a:pt x="48" y="24"/>
                  </a:lnTo>
                  <a:lnTo>
                    <a:pt x="44" y="28"/>
                  </a:lnTo>
                  <a:lnTo>
                    <a:pt x="38" y="32"/>
                  </a:lnTo>
                  <a:lnTo>
                    <a:pt x="46" y="36"/>
                  </a:lnTo>
                  <a:lnTo>
                    <a:pt x="50" y="40"/>
                  </a:lnTo>
                  <a:lnTo>
                    <a:pt x="54" y="46"/>
                  </a:lnTo>
                  <a:lnTo>
                    <a:pt x="56" y="54"/>
                  </a:lnTo>
                  <a:lnTo>
                    <a:pt x="54" y="62"/>
                  </a:lnTo>
                  <a:lnTo>
                    <a:pt x="52" y="70"/>
                  </a:lnTo>
                  <a:lnTo>
                    <a:pt x="46" y="78"/>
                  </a:lnTo>
                  <a:lnTo>
                    <a:pt x="38" y="84"/>
                  </a:lnTo>
                  <a:lnTo>
                    <a:pt x="30" y="86"/>
                  </a:lnTo>
                  <a:lnTo>
                    <a:pt x="20" y="88"/>
                  </a:lnTo>
                  <a:lnTo>
                    <a:pt x="12" y="86"/>
                  </a:lnTo>
                  <a:lnTo>
                    <a:pt x="8" y="86"/>
                  </a:lnTo>
                  <a:lnTo>
                    <a:pt x="4" y="84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0" y="72"/>
                  </a:lnTo>
                  <a:lnTo>
                    <a:pt x="2" y="70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8" y="68"/>
                  </a:lnTo>
                  <a:lnTo>
                    <a:pt x="10" y="68"/>
                  </a:lnTo>
                  <a:lnTo>
                    <a:pt x="12" y="70"/>
                  </a:lnTo>
                  <a:lnTo>
                    <a:pt x="14" y="70"/>
                  </a:lnTo>
                  <a:lnTo>
                    <a:pt x="18" y="74"/>
                  </a:lnTo>
                  <a:lnTo>
                    <a:pt x="24" y="76"/>
                  </a:lnTo>
                  <a:lnTo>
                    <a:pt x="30" y="78"/>
                  </a:lnTo>
                  <a:lnTo>
                    <a:pt x="34" y="78"/>
                  </a:lnTo>
                  <a:lnTo>
                    <a:pt x="38" y="74"/>
                  </a:lnTo>
                  <a:lnTo>
                    <a:pt x="40" y="70"/>
                  </a:lnTo>
                  <a:lnTo>
                    <a:pt x="40" y="66"/>
                  </a:lnTo>
                  <a:lnTo>
                    <a:pt x="40" y="58"/>
                  </a:lnTo>
                  <a:lnTo>
                    <a:pt x="34" y="50"/>
                  </a:lnTo>
                  <a:lnTo>
                    <a:pt x="30" y="46"/>
                  </a:lnTo>
                  <a:lnTo>
                    <a:pt x="24" y="44"/>
                  </a:lnTo>
                  <a:lnTo>
                    <a:pt x="16" y="4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06" name="Freeform 258"/>
            <p:cNvSpPr>
              <a:spLocks noEditPoints="1"/>
            </p:cNvSpPr>
            <p:nvPr/>
          </p:nvSpPr>
          <p:spPr bwMode="auto">
            <a:xfrm>
              <a:off x="3192" y="2102"/>
              <a:ext cx="54" cy="118"/>
            </a:xfrm>
            <a:custGeom>
              <a:avLst/>
              <a:gdLst/>
              <a:ahLst/>
              <a:cxnLst>
                <a:cxn ang="0">
                  <a:pos x="38" y="32"/>
                </a:cxn>
                <a:cxn ang="0">
                  <a:pos x="48" y="40"/>
                </a:cxn>
                <a:cxn ang="0">
                  <a:pos x="54" y="52"/>
                </a:cxn>
                <a:cxn ang="0">
                  <a:pos x="54" y="66"/>
                </a:cxn>
                <a:cxn ang="0">
                  <a:pos x="52" y="76"/>
                </a:cxn>
                <a:cxn ang="0">
                  <a:pos x="46" y="84"/>
                </a:cxn>
                <a:cxn ang="0">
                  <a:pos x="40" y="88"/>
                </a:cxn>
                <a:cxn ang="0">
                  <a:pos x="34" y="90"/>
                </a:cxn>
                <a:cxn ang="0">
                  <a:pos x="30" y="118"/>
                </a:cxn>
                <a:cxn ang="0">
                  <a:pos x="24" y="92"/>
                </a:cxn>
                <a:cxn ang="0">
                  <a:pos x="10" y="86"/>
                </a:cxn>
                <a:cxn ang="0">
                  <a:pos x="2" y="70"/>
                </a:cxn>
                <a:cxn ang="0">
                  <a:pos x="0" y="56"/>
                </a:cxn>
                <a:cxn ang="0">
                  <a:pos x="4" y="46"/>
                </a:cxn>
                <a:cxn ang="0">
                  <a:pos x="8" y="38"/>
                </a:cxn>
                <a:cxn ang="0">
                  <a:pos x="14" y="34"/>
                </a:cxn>
                <a:cxn ang="0">
                  <a:pos x="20" y="30"/>
                </a:cxn>
                <a:cxn ang="0">
                  <a:pos x="24" y="0"/>
                </a:cxn>
                <a:cxn ang="0">
                  <a:pos x="30" y="30"/>
                </a:cxn>
                <a:cxn ang="0">
                  <a:pos x="20" y="36"/>
                </a:cxn>
                <a:cxn ang="0">
                  <a:pos x="16" y="40"/>
                </a:cxn>
                <a:cxn ang="0">
                  <a:pos x="12" y="52"/>
                </a:cxn>
                <a:cxn ang="0">
                  <a:pos x="12" y="68"/>
                </a:cxn>
                <a:cxn ang="0">
                  <a:pos x="16" y="82"/>
                </a:cxn>
                <a:cxn ang="0">
                  <a:pos x="22" y="86"/>
                </a:cxn>
                <a:cxn ang="0">
                  <a:pos x="24" y="34"/>
                </a:cxn>
                <a:cxn ang="0">
                  <a:pos x="34" y="86"/>
                </a:cxn>
                <a:cxn ang="0">
                  <a:pos x="38" y="82"/>
                </a:cxn>
                <a:cxn ang="0">
                  <a:pos x="42" y="70"/>
                </a:cxn>
                <a:cxn ang="0">
                  <a:pos x="42" y="54"/>
                </a:cxn>
                <a:cxn ang="0">
                  <a:pos x="40" y="42"/>
                </a:cxn>
                <a:cxn ang="0">
                  <a:pos x="34" y="36"/>
                </a:cxn>
                <a:cxn ang="0">
                  <a:pos x="30" y="88"/>
                </a:cxn>
              </a:cxnLst>
              <a:rect l="0" t="0" r="r" b="b"/>
              <a:pathLst>
                <a:path w="54" h="118">
                  <a:moveTo>
                    <a:pt x="30" y="30"/>
                  </a:moveTo>
                  <a:lnTo>
                    <a:pt x="38" y="32"/>
                  </a:lnTo>
                  <a:lnTo>
                    <a:pt x="44" y="36"/>
                  </a:lnTo>
                  <a:lnTo>
                    <a:pt x="48" y="40"/>
                  </a:lnTo>
                  <a:lnTo>
                    <a:pt x="52" y="46"/>
                  </a:lnTo>
                  <a:lnTo>
                    <a:pt x="54" y="52"/>
                  </a:lnTo>
                  <a:lnTo>
                    <a:pt x="54" y="60"/>
                  </a:lnTo>
                  <a:lnTo>
                    <a:pt x="54" y="66"/>
                  </a:lnTo>
                  <a:lnTo>
                    <a:pt x="54" y="70"/>
                  </a:lnTo>
                  <a:lnTo>
                    <a:pt x="52" y="76"/>
                  </a:lnTo>
                  <a:lnTo>
                    <a:pt x="50" y="80"/>
                  </a:lnTo>
                  <a:lnTo>
                    <a:pt x="46" y="84"/>
                  </a:lnTo>
                  <a:lnTo>
                    <a:pt x="44" y="86"/>
                  </a:lnTo>
                  <a:lnTo>
                    <a:pt x="40" y="88"/>
                  </a:lnTo>
                  <a:lnTo>
                    <a:pt x="38" y="90"/>
                  </a:lnTo>
                  <a:lnTo>
                    <a:pt x="34" y="90"/>
                  </a:lnTo>
                  <a:lnTo>
                    <a:pt x="30" y="92"/>
                  </a:lnTo>
                  <a:lnTo>
                    <a:pt x="30" y="118"/>
                  </a:lnTo>
                  <a:lnTo>
                    <a:pt x="24" y="118"/>
                  </a:lnTo>
                  <a:lnTo>
                    <a:pt x="24" y="92"/>
                  </a:lnTo>
                  <a:lnTo>
                    <a:pt x="16" y="90"/>
                  </a:lnTo>
                  <a:lnTo>
                    <a:pt x="10" y="86"/>
                  </a:lnTo>
                  <a:lnTo>
                    <a:pt x="4" y="78"/>
                  </a:lnTo>
                  <a:lnTo>
                    <a:pt x="2" y="70"/>
                  </a:lnTo>
                  <a:lnTo>
                    <a:pt x="0" y="62"/>
                  </a:lnTo>
                  <a:lnTo>
                    <a:pt x="0" y="56"/>
                  </a:lnTo>
                  <a:lnTo>
                    <a:pt x="2" y="50"/>
                  </a:lnTo>
                  <a:lnTo>
                    <a:pt x="4" y="46"/>
                  </a:lnTo>
                  <a:lnTo>
                    <a:pt x="6" y="42"/>
                  </a:lnTo>
                  <a:lnTo>
                    <a:pt x="8" y="38"/>
                  </a:lnTo>
                  <a:lnTo>
                    <a:pt x="12" y="36"/>
                  </a:lnTo>
                  <a:lnTo>
                    <a:pt x="14" y="34"/>
                  </a:lnTo>
                  <a:lnTo>
                    <a:pt x="18" y="32"/>
                  </a:lnTo>
                  <a:lnTo>
                    <a:pt x="20" y="30"/>
                  </a:lnTo>
                  <a:lnTo>
                    <a:pt x="24" y="3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30"/>
                  </a:lnTo>
                  <a:close/>
                  <a:moveTo>
                    <a:pt x="24" y="34"/>
                  </a:moveTo>
                  <a:lnTo>
                    <a:pt x="20" y="36"/>
                  </a:lnTo>
                  <a:lnTo>
                    <a:pt x="18" y="36"/>
                  </a:lnTo>
                  <a:lnTo>
                    <a:pt x="16" y="40"/>
                  </a:lnTo>
                  <a:lnTo>
                    <a:pt x="14" y="44"/>
                  </a:lnTo>
                  <a:lnTo>
                    <a:pt x="12" y="52"/>
                  </a:lnTo>
                  <a:lnTo>
                    <a:pt x="12" y="60"/>
                  </a:lnTo>
                  <a:lnTo>
                    <a:pt x="12" y="68"/>
                  </a:lnTo>
                  <a:lnTo>
                    <a:pt x="14" y="76"/>
                  </a:lnTo>
                  <a:lnTo>
                    <a:pt x="16" y="82"/>
                  </a:lnTo>
                  <a:lnTo>
                    <a:pt x="20" y="86"/>
                  </a:lnTo>
                  <a:lnTo>
                    <a:pt x="22" y="86"/>
                  </a:lnTo>
                  <a:lnTo>
                    <a:pt x="24" y="88"/>
                  </a:lnTo>
                  <a:lnTo>
                    <a:pt x="24" y="34"/>
                  </a:lnTo>
                  <a:close/>
                  <a:moveTo>
                    <a:pt x="30" y="88"/>
                  </a:moveTo>
                  <a:lnTo>
                    <a:pt x="34" y="86"/>
                  </a:lnTo>
                  <a:lnTo>
                    <a:pt x="36" y="86"/>
                  </a:lnTo>
                  <a:lnTo>
                    <a:pt x="38" y="82"/>
                  </a:lnTo>
                  <a:lnTo>
                    <a:pt x="40" y="76"/>
                  </a:lnTo>
                  <a:lnTo>
                    <a:pt x="42" y="70"/>
                  </a:lnTo>
                  <a:lnTo>
                    <a:pt x="42" y="62"/>
                  </a:lnTo>
                  <a:lnTo>
                    <a:pt x="42" y="54"/>
                  </a:lnTo>
                  <a:lnTo>
                    <a:pt x="42" y="46"/>
                  </a:lnTo>
                  <a:lnTo>
                    <a:pt x="40" y="42"/>
                  </a:lnTo>
                  <a:lnTo>
                    <a:pt x="36" y="38"/>
                  </a:lnTo>
                  <a:lnTo>
                    <a:pt x="34" y="36"/>
                  </a:lnTo>
                  <a:lnTo>
                    <a:pt x="30" y="34"/>
                  </a:lnTo>
                  <a:lnTo>
                    <a:pt x="30" y="8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07" name="Rectangle 259"/>
            <p:cNvSpPr>
              <a:spLocks noChangeArrowheads="1"/>
            </p:cNvSpPr>
            <p:nvPr/>
          </p:nvSpPr>
          <p:spPr bwMode="auto">
            <a:xfrm>
              <a:off x="3254" y="2158"/>
              <a:ext cx="36" cy="1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08" name="Freeform 260"/>
            <p:cNvSpPr>
              <a:spLocks noEditPoints="1"/>
            </p:cNvSpPr>
            <p:nvPr/>
          </p:nvSpPr>
          <p:spPr bwMode="auto">
            <a:xfrm>
              <a:off x="3298" y="2102"/>
              <a:ext cx="54" cy="118"/>
            </a:xfrm>
            <a:custGeom>
              <a:avLst/>
              <a:gdLst/>
              <a:ahLst/>
              <a:cxnLst>
                <a:cxn ang="0">
                  <a:pos x="38" y="32"/>
                </a:cxn>
                <a:cxn ang="0">
                  <a:pos x="48" y="40"/>
                </a:cxn>
                <a:cxn ang="0">
                  <a:pos x="54" y="52"/>
                </a:cxn>
                <a:cxn ang="0">
                  <a:pos x="54" y="66"/>
                </a:cxn>
                <a:cxn ang="0">
                  <a:pos x="50" y="76"/>
                </a:cxn>
                <a:cxn ang="0">
                  <a:pos x="46" y="84"/>
                </a:cxn>
                <a:cxn ang="0">
                  <a:pos x="40" y="88"/>
                </a:cxn>
                <a:cxn ang="0">
                  <a:pos x="34" y="90"/>
                </a:cxn>
                <a:cxn ang="0">
                  <a:pos x="30" y="118"/>
                </a:cxn>
                <a:cxn ang="0">
                  <a:pos x="24" y="92"/>
                </a:cxn>
                <a:cxn ang="0">
                  <a:pos x="10" y="86"/>
                </a:cxn>
                <a:cxn ang="0">
                  <a:pos x="0" y="70"/>
                </a:cxn>
                <a:cxn ang="0">
                  <a:pos x="0" y="56"/>
                </a:cxn>
                <a:cxn ang="0">
                  <a:pos x="2" y="46"/>
                </a:cxn>
                <a:cxn ang="0">
                  <a:pos x="8" y="38"/>
                </a:cxn>
                <a:cxn ang="0">
                  <a:pos x="14" y="34"/>
                </a:cxn>
                <a:cxn ang="0">
                  <a:pos x="20" y="30"/>
                </a:cxn>
                <a:cxn ang="0">
                  <a:pos x="24" y="0"/>
                </a:cxn>
                <a:cxn ang="0">
                  <a:pos x="30" y="30"/>
                </a:cxn>
                <a:cxn ang="0">
                  <a:pos x="20" y="36"/>
                </a:cxn>
                <a:cxn ang="0">
                  <a:pos x="16" y="40"/>
                </a:cxn>
                <a:cxn ang="0">
                  <a:pos x="12" y="52"/>
                </a:cxn>
                <a:cxn ang="0">
                  <a:pos x="12" y="68"/>
                </a:cxn>
                <a:cxn ang="0">
                  <a:pos x="16" y="82"/>
                </a:cxn>
                <a:cxn ang="0">
                  <a:pos x="20" y="86"/>
                </a:cxn>
                <a:cxn ang="0">
                  <a:pos x="24" y="34"/>
                </a:cxn>
                <a:cxn ang="0">
                  <a:pos x="32" y="86"/>
                </a:cxn>
                <a:cxn ang="0">
                  <a:pos x="38" y="82"/>
                </a:cxn>
                <a:cxn ang="0">
                  <a:pos x="42" y="70"/>
                </a:cxn>
                <a:cxn ang="0">
                  <a:pos x="42" y="54"/>
                </a:cxn>
                <a:cxn ang="0">
                  <a:pos x="38" y="42"/>
                </a:cxn>
                <a:cxn ang="0">
                  <a:pos x="34" y="36"/>
                </a:cxn>
                <a:cxn ang="0">
                  <a:pos x="30" y="88"/>
                </a:cxn>
              </a:cxnLst>
              <a:rect l="0" t="0" r="r" b="b"/>
              <a:pathLst>
                <a:path w="54" h="118">
                  <a:moveTo>
                    <a:pt x="30" y="30"/>
                  </a:moveTo>
                  <a:lnTo>
                    <a:pt x="38" y="32"/>
                  </a:lnTo>
                  <a:lnTo>
                    <a:pt x="44" y="36"/>
                  </a:lnTo>
                  <a:lnTo>
                    <a:pt x="48" y="40"/>
                  </a:lnTo>
                  <a:lnTo>
                    <a:pt x="52" y="46"/>
                  </a:lnTo>
                  <a:lnTo>
                    <a:pt x="54" y="52"/>
                  </a:lnTo>
                  <a:lnTo>
                    <a:pt x="54" y="60"/>
                  </a:lnTo>
                  <a:lnTo>
                    <a:pt x="54" y="66"/>
                  </a:lnTo>
                  <a:lnTo>
                    <a:pt x="52" y="70"/>
                  </a:lnTo>
                  <a:lnTo>
                    <a:pt x="50" y="76"/>
                  </a:lnTo>
                  <a:lnTo>
                    <a:pt x="48" y="80"/>
                  </a:lnTo>
                  <a:lnTo>
                    <a:pt x="46" y="84"/>
                  </a:lnTo>
                  <a:lnTo>
                    <a:pt x="44" y="86"/>
                  </a:lnTo>
                  <a:lnTo>
                    <a:pt x="40" y="88"/>
                  </a:lnTo>
                  <a:lnTo>
                    <a:pt x="36" y="90"/>
                  </a:lnTo>
                  <a:lnTo>
                    <a:pt x="34" y="90"/>
                  </a:lnTo>
                  <a:lnTo>
                    <a:pt x="30" y="92"/>
                  </a:lnTo>
                  <a:lnTo>
                    <a:pt x="30" y="118"/>
                  </a:lnTo>
                  <a:lnTo>
                    <a:pt x="24" y="118"/>
                  </a:lnTo>
                  <a:lnTo>
                    <a:pt x="24" y="92"/>
                  </a:lnTo>
                  <a:lnTo>
                    <a:pt x="16" y="90"/>
                  </a:lnTo>
                  <a:lnTo>
                    <a:pt x="10" y="86"/>
                  </a:lnTo>
                  <a:lnTo>
                    <a:pt x="4" y="78"/>
                  </a:lnTo>
                  <a:lnTo>
                    <a:pt x="0" y="70"/>
                  </a:lnTo>
                  <a:lnTo>
                    <a:pt x="0" y="62"/>
                  </a:lnTo>
                  <a:lnTo>
                    <a:pt x="0" y="56"/>
                  </a:lnTo>
                  <a:lnTo>
                    <a:pt x="0" y="50"/>
                  </a:lnTo>
                  <a:lnTo>
                    <a:pt x="2" y="46"/>
                  </a:lnTo>
                  <a:lnTo>
                    <a:pt x="4" y="42"/>
                  </a:lnTo>
                  <a:lnTo>
                    <a:pt x="8" y="38"/>
                  </a:lnTo>
                  <a:lnTo>
                    <a:pt x="10" y="36"/>
                  </a:lnTo>
                  <a:lnTo>
                    <a:pt x="14" y="34"/>
                  </a:lnTo>
                  <a:lnTo>
                    <a:pt x="16" y="32"/>
                  </a:lnTo>
                  <a:lnTo>
                    <a:pt x="20" y="30"/>
                  </a:lnTo>
                  <a:lnTo>
                    <a:pt x="24" y="3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30"/>
                  </a:lnTo>
                  <a:close/>
                  <a:moveTo>
                    <a:pt x="24" y="34"/>
                  </a:moveTo>
                  <a:lnTo>
                    <a:pt x="20" y="36"/>
                  </a:lnTo>
                  <a:lnTo>
                    <a:pt x="18" y="36"/>
                  </a:lnTo>
                  <a:lnTo>
                    <a:pt x="16" y="40"/>
                  </a:lnTo>
                  <a:lnTo>
                    <a:pt x="14" y="44"/>
                  </a:lnTo>
                  <a:lnTo>
                    <a:pt x="12" y="52"/>
                  </a:lnTo>
                  <a:lnTo>
                    <a:pt x="12" y="60"/>
                  </a:lnTo>
                  <a:lnTo>
                    <a:pt x="12" y="68"/>
                  </a:lnTo>
                  <a:lnTo>
                    <a:pt x="14" y="76"/>
                  </a:lnTo>
                  <a:lnTo>
                    <a:pt x="16" y="82"/>
                  </a:lnTo>
                  <a:lnTo>
                    <a:pt x="18" y="86"/>
                  </a:lnTo>
                  <a:lnTo>
                    <a:pt x="20" y="86"/>
                  </a:lnTo>
                  <a:lnTo>
                    <a:pt x="24" y="88"/>
                  </a:lnTo>
                  <a:lnTo>
                    <a:pt x="24" y="34"/>
                  </a:lnTo>
                  <a:close/>
                  <a:moveTo>
                    <a:pt x="30" y="88"/>
                  </a:moveTo>
                  <a:lnTo>
                    <a:pt x="32" y="86"/>
                  </a:lnTo>
                  <a:lnTo>
                    <a:pt x="36" y="86"/>
                  </a:lnTo>
                  <a:lnTo>
                    <a:pt x="38" y="82"/>
                  </a:lnTo>
                  <a:lnTo>
                    <a:pt x="40" y="76"/>
                  </a:lnTo>
                  <a:lnTo>
                    <a:pt x="42" y="70"/>
                  </a:lnTo>
                  <a:lnTo>
                    <a:pt x="42" y="62"/>
                  </a:lnTo>
                  <a:lnTo>
                    <a:pt x="42" y="54"/>
                  </a:lnTo>
                  <a:lnTo>
                    <a:pt x="40" y="46"/>
                  </a:lnTo>
                  <a:lnTo>
                    <a:pt x="38" y="42"/>
                  </a:lnTo>
                  <a:lnTo>
                    <a:pt x="36" y="38"/>
                  </a:lnTo>
                  <a:lnTo>
                    <a:pt x="34" y="36"/>
                  </a:lnTo>
                  <a:lnTo>
                    <a:pt x="30" y="34"/>
                  </a:lnTo>
                  <a:lnTo>
                    <a:pt x="30" y="8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09" name="Freeform 261"/>
            <p:cNvSpPr>
              <a:spLocks/>
            </p:cNvSpPr>
            <p:nvPr/>
          </p:nvSpPr>
          <p:spPr bwMode="auto">
            <a:xfrm>
              <a:off x="3362" y="2162"/>
              <a:ext cx="46" cy="70"/>
            </a:xfrm>
            <a:custGeom>
              <a:avLst/>
              <a:gdLst/>
              <a:ahLst/>
              <a:cxnLst>
                <a:cxn ang="0">
                  <a:pos x="42" y="22"/>
                </a:cxn>
                <a:cxn ang="0">
                  <a:pos x="38" y="14"/>
                </a:cxn>
                <a:cxn ang="0">
                  <a:pos x="28" y="4"/>
                </a:cxn>
                <a:cxn ang="0">
                  <a:pos x="16" y="4"/>
                </a:cxn>
                <a:cxn ang="0">
                  <a:pos x="10" y="8"/>
                </a:cxn>
                <a:cxn ang="0">
                  <a:pos x="10" y="14"/>
                </a:cxn>
                <a:cxn ang="0">
                  <a:pos x="14" y="18"/>
                </a:cxn>
                <a:cxn ang="0">
                  <a:pos x="18" y="22"/>
                </a:cxn>
                <a:cxn ang="0">
                  <a:pos x="26" y="26"/>
                </a:cxn>
                <a:cxn ang="0">
                  <a:pos x="40" y="34"/>
                </a:cxn>
                <a:cxn ang="0">
                  <a:pos x="46" y="42"/>
                </a:cxn>
                <a:cxn ang="0">
                  <a:pos x="46" y="54"/>
                </a:cxn>
                <a:cxn ang="0">
                  <a:pos x="40" y="64"/>
                </a:cxn>
                <a:cxn ang="0">
                  <a:pos x="30" y="68"/>
                </a:cxn>
                <a:cxn ang="0">
                  <a:pos x="20" y="70"/>
                </a:cxn>
                <a:cxn ang="0">
                  <a:pos x="14" y="68"/>
                </a:cxn>
                <a:cxn ang="0">
                  <a:pos x="8" y="66"/>
                </a:cxn>
                <a:cxn ang="0">
                  <a:pos x="6" y="66"/>
                </a:cxn>
                <a:cxn ang="0">
                  <a:pos x="2" y="68"/>
                </a:cxn>
                <a:cxn ang="0">
                  <a:pos x="0" y="70"/>
                </a:cxn>
                <a:cxn ang="0">
                  <a:pos x="2" y="44"/>
                </a:cxn>
                <a:cxn ang="0">
                  <a:pos x="6" y="56"/>
                </a:cxn>
                <a:cxn ang="0">
                  <a:pos x="16" y="64"/>
                </a:cxn>
                <a:cxn ang="0">
                  <a:pos x="28" y="66"/>
                </a:cxn>
                <a:cxn ang="0">
                  <a:pos x="34" y="60"/>
                </a:cxn>
                <a:cxn ang="0">
                  <a:pos x="36" y="54"/>
                </a:cxn>
                <a:cxn ang="0">
                  <a:pos x="32" y="50"/>
                </a:cxn>
                <a:cxn ang="0">
                  <a:pos x="26" y="44"/>
                </a:cxn>
                <a:cxn ang="0">
                  <a:pos x="14" y="38"/>
                </a:cxn>
                <a:cxn ang="0">
                  <a:pos x="4" y="30"/>
                </a:cxn>
                <a:cxn ang="0">
                  <a:pos x="0" y="24"/>
                </a:cxn>
                <a:cxn ang="0">
                  <a:pos x="0" y="14"/>
                </a:cxn>
                <a:cxn ang="0">
                  <a:pos x="6" y="4"/>
                </a:cxn>
                <a:cxn ang="0">
                  <a:pos x="14" y="0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34" y="4"/>
                </a:cxn>
                <a:cxn ang="0">
                  <a:pos x="38" y="4"/>
                </a:cxn>
                <a:cxn ang="0">
                  <a:pos x="40" y="2"/>
                </a:cxn>
                <a:cxn ang="0">
                  <a:pos x="42" y="0"/>
                </a:cxn>
              </a:cxnLst>
              <a:rect l="0" t="0" r="r" b="b"/>
              <a:pathLst>
                <a:path w="46" h="70">
                  <a:moveTo>
                    <a:pt x="42" y="0"/>
                  </a:moveTo>
                  <a:lnTo>
                    <a:pt x="42" y="22"/>
                  </a:lnTo>
                  <a:lnTo>
                    <a:pt x="40" y="22"/>
                  </a:lnTo>
                  <a:lnTo>
                    <a:pt x="38" y="14"/>
                  </a:lnTo>
                  <a:lnTo>
                    <a:pt x="32" y="8"/>
                  </a:lnTo>
                  <a:lnTo>
                    <a:pt x="28" y="4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6"/>
                  </a:lnTo>
                  <a:lnTo>
                    <a:pt x="10" y="8"/>
                  </a:lnTo>
                  <a:lnTo>
                    <a:pt x="10" y="12"/>
                  </a:lnTo>
                  <a:lnTo>
                    <a:pt x="10" y="14"/>
                  </a:lnTo>
                  <a:lnTo>
                    <a:pt x="12" y="16"/>
                  </a:lnTo>
                  <a:lnTo>
                    <a:pt x="14" y="18"/>
                  </a:lnTo>
                  <a:lnTo>
                    <a:pt x="16" y="20"/>
                  </a:lnTo>
                  <a:lnTo>
                    <a:pt x="18" y="22"/>
                  </a:lnTo>
                  <a:lnTo>
                    <a:pt x="22" y="24"/>
                  </a:lnTo>
                  <a:lnTo>
                    <a:pt x="26" y="26"/>
                  </a:lnTo>
                  <a:lnTo>
                    <a:pt x="34" y="30"/>
                  </a:lnTo>
                  <a:lnTo>
                    <a:pt x="40" y="34"/>
                  </a:lnTo>
                  <a:lnTo>
                    <a:pt x="42" y="38"/>
                  </a:lnTo>
                  <a:lnTo>
                    <a:pt x="46" y="42"/>
                  </a:lnTo>
                  <a:lnTo>
                    <a:pt x="46" y="48"/>
                  </a:lnTo>
                  <a:lnTo>
                    <a:pt x="46" y="54"/>
                  </a:lnTo>
                  <a:lnTo>
                    <a:pt x="44" y="60"/>
                  </a:lnTo>
                  <a:lnTo>
                    <a:pt x="40" y="64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4" y="70"/>
                  </a:lnTo>
                  <a:lnTo>
                    <a:pt x="20" y="70"/>
                  </a:lnTo>
                  <a:lnTo>
                    <a:pt x="18" y="68"/>
                  </a:lnTo>
                  <a:lnTo>
                    <a:pt x="14" y="68"/>
                  </a:lnTo>
                  <a:lnTo>
                    <a:pt x="10" y="66"/>
                  </a:lnTo>
                  <a:lnTo>
                    <a:pt x="8" y="6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4" y="66"/>
                  </a:lnTo>
                  <a:lnTo>
                    <a:pt x="2" y="68"/>
                  </a:lnTo>
                  <a:lnTo>
                    <a:pt x="2" y="70"/>
                  </a:lnTo>
                  <a:lnTo>
                    <a:pt x="0" y="70"/>
                  </a:lnTo>
                  <a:lnTo>
                    <a:pt x="0" y="44"/>
                  </a:lnTo>
                  <a:lnTo>
                    <a:pt x="2" y="44"/>
                  </a:lnTo>
                  <a:lnTo>
                    <a:pt x="4" y="50"/>
                  </a:lnTo>
                  <a:lnTo>
                    <a:pt x="6" y="56"/>
                  </a:lnTo>
                  <a:lnTo>
                    <a:pt x="10" y="60"/>
                  </a:lnTo>
                  <a:lnTo>
                    <a:pt x="16" y="64"/>
                  </a:lnTo>
                  <a:lnTo>
                    <a:pt x="24" y="66"/>
                  </a:lnTo>
                  <a:lnTo>
                    <a:pt x="28" y="66"/>
                  </a:lnTo>
                  <a:lnTo>
                    <a:pt x="32" y="64"/>
                  </a:lnTo>
                  <a:lnTo>
                    <a:pt x="34" y="60"/>
                  </a:lnTo>
                  <a:lnTo>
                    <a:pt x="36" y="56"/>
                  </a:lnTo>
                  <a:lnTo>
                    <a:pt x="36" y="54"/>
                  </a:lnTo>
                  <a:lnTo>
                    <a:pt x="34" y="52"/>
                  </a:lnTo>
                  <a:lnTo>
                    <a:pt x="32" y="50"/>
                  </a:lnTo>
                  <a:lnTo>
                    <a:pt x="30" y="48"/>
                  </a:lnTo>
                  <a:lnTo>
                    <a:pt x="26" y="44"/>
                  </a:lnTo>
                  <a:lnTo>
                    <a:pt x="22" y="42"/>
                  </a:lnTo>
                  <a:lnTo>
                    <a:pt x="14" y="38"/>
                  </a:lnTo>
                  <a:lnTo>
                    <a:pt x="8" y="34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4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2" y="2"/>
                  </a:lnTo>
                  <a:lnTo>
                    <a:pt x="34" y="4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0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10" name="Freeform 262"/>
            <p:cNvSpPr>
              <a:spLocks/>
            </p:cNvSpPr>
            <p:nvPr/>
          </p:nvSpPr>
          <p:spPr bwMode="auto">
            <a:xfrm>
              <a:off x="3414" y="2106"/>
              <a:ext cx="36" cy="112"/>
            </a:xfrm>
            <a:custGeom>
              <a:avLst/>
              <a:gdLst/>
              <a:ahLst/>
              <a:cxnLst>
                <a:cxn ang="0">
                  <a:pos x="0" y="112"/>
                </a:cxn>
                <a:cxn ang="0">
                  <a:pos x="0" y="110"/>
                </a:cxn>
                <a:cxn ang="0">
                  <a:pos x="6" y="106"/>
                </a:cxn>
                <a:cxn ang="0">
                  <a:pos x="10" y="102"/>
                </a:cxn>
                <a:cxn ang="0">
                  <a:pos x="14" y="96"/>
                </a:cxn>
                <a:cxn ang="0">
                  <a:pos x="16" y="88"/>
                </a:cxn>
                <a:cxn ang="0">
                  <a:pos x="18" y="78"/>
                </a:cxn>
                <a:cxn ang="0">
                  <a:pos x="20" y="68"/>
                </a:cxn>
                <a:cxn ang="0">
                  <a:pos x="20" y="56"/>
                </a:cxn>
                <a:cxn ang="0">
                  <a:pos x="20" y="44"/>
                </a:cxn>
                <a:cxn ang="0">
                  <a:pos x="18" y="34"/>
                </a:cxn>
                <a:cxn ang="0">
                  <a:pos x="18" y="26"/>
                </a:cxn>
                <a:cxn ang="0">
                  <a:pos x="14" y="18"/>
                </a:cxn>
                <a:cxn ang="0">
                  <a:pos x="10" y="10"/>
                </a:cxn>
                <a:cxn ang="0">
                  <a:pos x="6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10" y="4"/>
                </a:cxn>
                <a:cxn ang="0">
                  <a:pos x="18" y="10"/>
                </a:cxn>
                <a:cxn ang="0">
                  <a:pos x="26" y="20"/>
                </a:cxn>
                <a:cxn ang="0">
                  <a:pos x="34" y="38"/>
                </a:cxn>
                <a:cxn ang="0">
                  <a:pos x="36" y="56"/>
                </a:cxn>
                <a:cxn ang="0">
                  <a:pos x="34" y="76"/>
                </a:cxn>
                <a:cxn ang="0">
                  <a:pos x="26" y="92"/>
                </a:cxn>
                <a:cxn ang="0">
                  <a:pos x="18" y="102"/>
                </a:cxn>
                <a:cxn ang="0">
                  <a:pos x="10" y="108"/>
                </a:cxn>
                <a:cxn ang="0">
                  <a:pos x="0" y="112"/>
                </a:cxn>
              </a:cxnLst>
              <a:rect l="0" t="0" r="r" b="b"/>
              <a:pathLst>
                <a:path w="36" h="112">
                  <a:moveTo>
                    <a:pt x="0" y="112"/>
                  </a:moveTo>
                  <a:lnTo>
                    <a:pt x="0" y="110"/>
                  </a:lnTo>
                  <a:lnTo>
                    <a:pt x="6" y="106"/>
                  </a:lnTo>
                  <a:lnTo>
                    <a:pt x="10" y="102"/>
                  </a:lnTo>
                  <a:lnTo>
                    <a:pt x="14" y="96"/>
                  </a:lnTo>
                  <a:lnTo>
                    <a:pt x="16" y="88"/>
                  </a:lnTo>
                  <a:lnTo>
                    <a:pt x="18" y="78"/>
                  </a:lnTo>
                  <a:lnTo>
                    <a:pt x="20" y="68"/>
                  </a:lnTo>
                  <a:lnTo>
                    <a:pt x="20" y="56"/>
                  </a:lnTo>
                  <a:lnTo>
                    <a:pt x="20" y="44"/>
                  </a:lnTo>
                  <a:lnTo>
                    <a:pt x="18" y="34"/>
                  </a:lnTo>
                  <a:lnTo>
                    <a:pt x="18" y="26"/>
                  </a:lnTo>
                  <a:lnTo>
                    <a:pt x="14" y="18"/>
                  </a:lnTo>
                  <a:lnTo>
                    <a:pt x="10" y="10"/>
                  </a:lnTo>
                  <a:lnTo>
                    <a:pt x="6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0" y="4"/>
                  </a:lnTo>
                  <a:lnTo>
                    <a:pt x="18" y="10"/>
                  </a:lnTo>
                  <a:lnTo>
                    <a:pt x="26" y="20"/>
                  </a:lnTo>
                  <a:lnTo>
                    <a:pt x="34" y="38"/>
                  </a:lnTo>
                  <a:lnTo>
                    <a:pt x="36" y="56"/>
                  </a:lnTo>
                  <a:lnTo>
                    <a:pt x="34" y="76"/>
                  </a:lnTo>
                  <a:lnTo>
                    <a:pt x="26" y="92"/>
                  </a:lnTo>
                  <a:lnTo>
                    <a:pt x="18" y="102"/>
                  </a:lnTo>
                  <a:lnTo>
                    <a:pt x="10" y="108"/>
                  </a:lnTo>
                  <a:lnTo>
                    <a:pt x="0" y="11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11" name="Freeform 263"/>
            <p:cNvSpPr>
              <a:spLocks/>
            </p:cNvSpPr>
            <p:nvPr/>
          </p:nvSpPr>
          <p:spPr bwMode="auto">
            <a:xfrm>
              <a:off x="3462" y="2164"/>
              <a:ext cx="44" cy="142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4"/>
                </a:cxn>
                <a:cxn ang="0">
                  <a:pos x="38" y="8"/>
                </a:cxn>
                <a:cxn ang="0">
                  <a:pos x="32" y="14"/>
                </a:cxn>
                <a:cxn ang="0">
                  <a:pos x="28" y="22"/>
                </a:cxn>
                <a:cxn ang="0">
                  <a:pos x="24" y="32"/>
                </a:cxn>
                <a:cxn ang="0">
                  <a:pos x="20" y="48"/>
                </a:cxn>
                <a:cxn ang="0">
                  <a:pos x="20" y="70"/>
                </a:cxn>
                <a:cxn ang="0">
                  <a:pos x="20" y="92"/>
                </a:cxn>
                <a:cxn ang="0">
                  <a:pos x="24" y="108"/>
                </a:cxn>
                <a:cxn ang="0">
                  <a:pos x="28" y="120"/>
                </a:cxn>
                <a:cxn ang="0">
                  <a:pos x="34" y="128"/>
                </a:cxn>
                <a:cxn ang="0">
                  <a:pos x="38" y="134"/>
                </a:cxn>
                <a:cxn ang="0">
                  <a:pos x="44" y="138"/>
                </a:cxn>
                <a:cxn ang="0">
                  <a:pos x="44" y="142"/>
                </a:cxn>
                <a:cxn ang="0">
                  <a:pos x="36" y="138"/>
                </a:cxn>
                <a:cxn ang="0">
                  <a:pos x="28" y="132"/>
                </a:cxn>
                <a:cxn ang="0">
                  <a:pos x="20" y="124"/>
                </a:cxn>
                <a:cxn ang="0">
                  <a:pos x="14" y="116"/>
                </a:cxn>
                <a:cxn ang="0">
                  <a:pos x="4" y="94"/>
                </a:cxn>
                <a:cxn ang="0">
                  <a:pos x="0" y="70"/>
                </a:cxn>
                <a:cxn ang="0">
                  <a:pos x="4" y="46"/>
                </a:cxn>
                <a:cxn ang="0">
                  <a:pos x="12" y="26"/>
                </a:cxn>
                <a:cxn ang="0">
                  <a:pos x="20" y="16"/>
                </a:cxn>
                <a:cxn ang="0">
                  <a:pos x="28" y="10"/>
                </a:cxn>
                <a:cxn ang="0">
                  <a:pos x="36" y="4"/>
                </a:cxn>
                <a:cxn ang="0">
                  <a:pos x="44" y="0"/>
                </a:cxn>
              </a:cxnLst>
              <a:rect l="0" t="0" r="r" b="b"/>
              <a:pathLst>
                <a:path w="44" h="142">
                  <a:moveTo>
                    <a:pt x="44" y="0"/>
                  </a:moveTo>
                  <a:lnTo>
                    <a:pt x="44" y="4"/>
                  </a:lnTo>
                  <a:lnTo>
                    <a:pt x="38" y="8"/>
                  </a:lnTo>
                  <a:lnTo>
                    <a:pt x="32" y="14"/>
                  </a:lnTo>
                  <a:lnTo>
                    <a:pt x="28" y="22"/>
                  </a:lnTo>
                  <a:lnTo>
                    <a:pt x="24" y="32"/>
                  </a:lnTo>
                  <a:lnTo>
                    <a:pt x="20" y="48"/>
                  </a:lnTo>
                  <a:lnTo>
                    <a:pt x="20" y="70"/>
                  </a:lnTo>
                  <a:lnTo>
                    <a:pt x="20" y="92"/>
                  </a:lnTo>
                  <a:lnTo>
                    <a:pt x="24" y="108"/>
                  </a:lnTo>
                  <a:lnTo>
                    <a:pt x="28" y="120"/>
                  </a:lnTo>
                  <a:lnTo>
                    <a:pt x="34" y="128"/>
                  </a:lnTo>
                  <a:lnTo>
                    <a:pt x="38" y="134"/>
                  </a:lnTo>
                  <a:lnTo>
                    <a:pt x="44" y="138"/>
                  </a:lnTo>
                  <a:lnTo>
                    <a:pt x="44" y="142"/>
                  </a:lnTo>
                  <a:lnTo>
                    <a:pt x="36" y="138"/>
                  </a:lnTo>
                  <a:lnTo>
                    <a:pt x="28" y="132"/>
                  </a:lnTo>
                  <a:lnTo>
                    <a:pt x="20" y="124"/>
                  </a:lnTo>
                  <a:lnTo>
                    <a:pt x="14" y="116"/>
                  </a:lnTo>
                  <a:lnTo>
                    <a:pt x="4" y="94"/>
                  </a:lnTo>
                  <a:lnTo>
                    <a:pt x="0" y="70"/>
                  </a:lnTo>
                  <a:lnTo>
                    <a:pt x="4" y="46"/>
                  </a:lnTo>
                  <a:lnTo>
                    <a:pt x="12" y="26"/>
                  </a:lnTo>
                  <a:lnTo>
                    <a:pt x="20" y="16"/>
                  </a:lnTo>
                  <a:lnTo>
                    <a:pt x="28" y="10"/>
                  </a:lnTo>
                  <a:lnTo>
                    <a:pt x="36" y="4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12" name="Freeform 264"/>
            <p:cNvSpPr>
              <a:spLocks/>
            </p:cNvSpPr>
            <p:nvPr/>
          </p:nvSpPr>
          <p:spPr bwMode="auto">
            <a:xfrm>
              <a:off x="3512" y="2200"/>
              <a:ext cx="74" cy="72"/>
            </a:xfrm>
            <a:custGeom>
              <a:avLst/>
              <a:gdLst/>
              <a:ahLst/>
              <a:cxnLst>
                <a:cxn ang="0">
                  <a:pos x="58" y="52"/>
                </a:cxn>
                <a:cxn ang="0">
                  <a:pos x="66" y="64"/>
                </a:cxn>
                <a:cxn ang="0">
                  <a:pos x="72" y="68"/>
                </a:cxn>
                <a:cxn ang="0">
                  <a:pos x="74" y="72"/>
                </a:cxn>
                <a:cxn ang="0">
                  <a:pos x="34" y="68"/>
                </a:cxn>
                <a:cxn ang="0">
                  <a:pos x="40" y="68"/>
                </a:cxn>
                <a:cxn ang="0">
                  <a:pos x="40" y="66"/>
                </a:cxn>
                <a:cxn ang="0">
                  <a:pos x="38" y="60"/>
                </a:cxn>
                <a:cxn ang="0">
                  <a:pos x="26" y="56"/>
                </a:cxn>
                <a:cxn ang="0">
                  <a:pos x="22" y="62"/>
                </a:cxn>
                <a:cxn ang="0">
                  <a:pos x="22" y="64"/>
                </a:cxn>
                <a:cxn ang="0">
                  <a:pos x="22" y="66"/>
                </a:cxn>
                <a:cxn ang="0">
                  <a:pos x="24" y="68"/>
                </a:cxn>
                <a:cxn ang="0">
                  <a:pos x="30" y="68"/>
                </a:cxn>
                <a:cxn ang="0">
                  <a:pos x="0" y="72"/>
                </a:cxn>
                <a:cxn ang="0">
                  <a:pos x="6" y="68"/>
                </a:cxn>
                <a:cxn ang="0">
                  <a:pos x="14" y="64"/>
                </a:cxn>
                <a:cxn ang="0">
                  <a:pos x="24" y="52"/>
                </a:cxn>
                <a:cxn ang="0">
                  <a:pos x="16" y="20"/>
                </a:cxn>
                <a:cxn ang="0">
                  <a:pos x="10" y="10"/>
                </a:cxn>
                <a:cxn ang="0">
                  <a:pos x="4" y="4"/>
                </a:cxn>
                <a:cxn ang="0">
                  <a:pos x="0" y="0"/>
                </a:cxn>
                <a:cxn ang="0">
                  <a:pos x="40" y="4"/>
                </a:cxn>
                <a:cxn ang="0">
                  <a:pos x="36" y="6"/>
                </a:cxn>
                <a:cxn ang="0">
                  <a:pos x="34" y="6"/>
                </a:cxn>
                <a:cxn ang="0">
                  <a:pos x="34" y="10"/>
                </a:cxn>
                <a:cxn ang="0">
                  <a:pos x="38" y="12"/>
                </a:cxn>
                <a:cxn ang="0">
                  <a:pos x="46" y="20"/>
                </a:cxn>
                <a:cxn ang="0">
                  <a:pos x="52" y="10"/>
                </a:cxn>
                <a:cxn ang="0">
                  <a:pos x="52" y="6"/>
                </a:cxn>
                <a:cxn ang="0">
                  <a:pos x="48" y="4"/>
                </a:cxn>
                <a:cxn ang="0">
                  <a:pos x="44" y="0"/>
                </a:cxn>
                <a:cxn ang="0">
                  <a:pos x="72" y="4"/>
                </a:cxn>
                <a:cxn ang="0">
                  <a:pos x="62" y="6"/>
                </a:cxn>
                <a:cxn ang="0">
                  <a:pos x="54" y="16"/>
                </a:cxn>
              </a:cxnLst>
              <a:rect l="0" t="0" r="r" b="b"/>
              <a:pathLst>
                <a:path w="74" h="72">
                  <a:moveTo>
                    <a:pt x="46" y="28"/>
                  </a:moveTo>
                  <a:lnTo>
                    <a:pt x="58" y="52"/>
                  </a:lnTo>
                  <a:lnTo>
                    <a:pt x="62" y="58"/>
                  </a:lnTo>
                  <a:lnTo>
                    <a:pt x="66" y="64"/>
                  </a:lnTo>
                  <a:lnTo>
                    <a:pt x="70" y="66"/>
                  </a:lnTo>
                  <a:lnTo>
                    <a:pt x="72" y="68"/>
                  </a:lnTo>
                  <a:lnTo>
                    <a:pt x="74" y="68"/>
                  </a:lnTo>
                  <a:lnTo>
                    <a:pt x="74" y="72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8" y="68"/>
                  </a:lnTo>
                  <a:lnTo>
                    <a:pt x="40" y="68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40" y="62"/>
                  </a:lnTo>
                  <a:lnTo>
                    <a:pt x="38" y="60"/>
                  </a:lnTo>
                  <a:lnTo>
                    <a:pt x="32" y="48"/>
                  </a:lnTo>
                  <a:lnTo>
                    <a:pt x="26" y="56"/>
                  </a:lnTo>
                  <a:lnTo>
                    <a:pt x="24" y="60"/>
                  </a:lnTo>
                  <a:lnTo>
                    <a:pt x="22" y="62"/>
                  </a:lnTo>
                  <a:lnTo>
                    <a:pt x="22" y="62"/>
                  </a:lnTo>
                  <a:lnTo>
                    <a:pt x="22" y="64"/>
                  </a:lnTo>
                  <a:lnTo>
                    <a:pt x="22" y="66"/>
                  </a:lnTo>
                  <a:lnTo>
                    <a:pt x="22" y="66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6" y="68"/>
                  </a:lnTo>
                  <a:lnTo>
                    <a:pt x="30" y="68"/>
                  </a:lnTo>
                  <a:lnTo>
                    <a:pt x="30" y="72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6" y="68"/>
                  </a:lnTo>
                  <a:lnTo>
                    <a:pt x="10" y="66"/>
                  </a:lnTo>
                  <a:lnTo>
                    <a:pt x="14" y="64"/>
                  </a:lnTo>
                  <a:lnTo>
                    <a:pt x="18" y="58"/>
                  </a:lnTo>
                  <a:lnTo>
                    <a:pt x="24" y="52"/>
                  </a:lnTo>
                  <a:lnTo>
                    <a:pt x="30" y="42"/>
                  </a:lnTo>
                  <a:lnTo>
                    <a:pt x="16" y="20"/>
                  </a:lnTo>
                  <a:lnTo>
                    <a:pt x="12" y="14"/>
                  </a:lnTo>
                  <a:lnTo>
                    <a:pt x="10" y="10"/>
                  </a:lnTo>
                  <a:lnTo>
                    <a:pt x="8" y="6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0" y="0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36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8"/>
                  </a:lnTo>
                  <a:lnTo>
                    <a:pt x="34" y="10"/>
                  </a:lnTo>
                  <a:lnTo>
                    <a:pt x="36" y="10"/>
                  </a:lnTo>
                  <a:lnTo>
                    <a:pt x="38" y="12"/>
                  </a:lnTo>
                  <a:lnTo>
                    <a:pt x="44" y="24"/>
                  </a:lnTo>
                  <a:lnTo>
                    <a:pt x="46" y="20"/>
                  </a:lnTo>
                  <a:lnTo>
                    <a:pt x="50" y="14"/>
                  </a:lnTo>
                  <a:lnTo>
                    <a:pt x="52" y="10"/>
                  </a:lnTo>
                  <a:lnTo>
                    <a:pt x="52" y="8"/>
                  </a:lnTo>
                  <a:lnTo>
                    <a:pt x="52" y="6"/>
                  </a:lnTo>
                  <a:lnTo>
                    <a:pt x="50" y="6"/>
                  </a:lnTo>
                  <a:lnTo>
                    <a:pt x="48" y="4"/>
                  </a:lnTo>
                  <a:lnTo>
                    <a:pt x="44" y="4"/>
                  </a:lnTo>
                  <a:lnTo>
                    <a:pt x="44" y="0"/>
                  </a:lnTo>
                  <a:lnTo>
                    <a:pt x="72" y="0"/>
                  </a:lnTo>
                  <a:lnTo>
                    <a:pt x="72" y="4"/>
                  </a:lnTo>
                  <a:lnTo>
                    <a:pt x="68" y="4"/>
                  </a:lnTo>
                  <a:lnTo>
                    <a:pt x="62" y="6"/>
                  </a:lnTo>
                  <a:lnTo>
                    <a:pt x="58" y="10"/>
                  </a:lnTo>
                  <a:lnTo>
                    <a:pt x="54" y="16"/>
                  </a:lnTo>
                  <a:lnTo>
                    <a:pt x="46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13" name="Freeform 265"/>
            <p:cNvSpPr>
              <a:spLocks/>
            </p:cNvSpPr>
            <p:nvPr/>
          </p:nvSpPr>
          <p:spPr bwMode="auto">
            <a:xfrm>
              <a:off x="3592" y="2164"/>
              <a:ext cx="44" cy="142"/>
            </a:xfrm>
            <a:custGeom>
              <a:avLst/>
              <a:gdLst/>
              <a:ahLst/>
              <a:cxnLst>
                <a:cxn ang="0">
                  <a:pos x="0" y="142"/>
                </a:cxn>
                <a:cxn ang="0">
                  <a:pos x="0" y="138"/>
                </a:cxn>
                <a:cxn ang="0">
                  <a:pos x="8" y="132"/>
                </a:cxn>
                <a:cxn ang="0">
                  <a:pos x="12" y="128"/>
                </a:cxn>
                <a:cxn ang="0">
                  <a:pos x="18" y="120"/>
                </a:cxn>
                <a:cxn ang="0">
                  <a:pos x="22" y="110"/>
                </a:cxn>
                <a:cxn ang="0">
                  <a:pos x="24" y="92"/>
                </a:cxn>
                <a:cxn ang="0">
                  <a:pos x="24" y="70"/>
                </a:cxn>
                <a:cxn ang="0">
                  <a:pos x="24" y="50"/>
                </a:cxn>
                <a:cxn ang="0">
                  <a:pos x="22" y="34"/>
                </a:cxn>
                <a:cxn ang="0">
                  <a:pos x="18" y="22"/>
                </a:cxn>
                <a:cxn ang="0">
                  <a:pos x="12" y="12"/>
                </a:cxn>
                <a:cxn ang="0">
                  <a:pos x="6" y="8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8" y="4"/>
                </a:cxn>
                <a:cxn ang="0">
                  <a:pos x="18" y="10"/>
                </a:cxn>
                <a:cxn ang="0">
                  <a:pos x="24" y="16"/>
                </a:cxn>
                <a:cxn ang="0">
                  <a:pos x="32" y="26"/>
                </a:cxn>
                <a:cxn ang="0">
                  <a:pos x="42" y="46"/>
                </a:cxn>
                <a:cxn ang="0">
                  <a:pos x="44" y="72"/>
                </a:cxn>
                <a:cxn ang="0">
                  <a:pos x="42" y="94"/>
                </a:cxn>
                <a:cxn ang="0">
                  <a:pos x="32" y="116"/>
                </a:cxn>
                <a:cxn ang="0">
                  <a:pos x="24" y="124"/>
                </a:cxn>
                <a:cxn ang="0">
                  <a:pos x="18" y="132"/>
                </a:cxn>
                <a:cxn ang="0">
                  <a:pos x="8" y="138"/>
                </a:cxn>
                <a:cxn ang="0">
                  <a:pos x="0" y="142"/>
                </a:cxn>
              </a:cxnLst>
              <a:rect l="0" t="0" r="r" b="b"/>
              <a:pathLst>
                <a:path w="44" h="142">
                  <a:moveTo>
                    <a:pt x="0" y="142"/>
                  </a:moveTo>
                  <a:lnTo>
                    <a:pt x="0" y="138"/>
                  </a:lnTo>
                  <a:lnTo>
                    <a:pt x="8" y="132"/>
                  </a:lnTo>
                  <a:lnTo>
                    <a:pt x="12" y="128"/>
                  </a:lnTo>
                  <a:lnTo>
                    <a:pt x="18" y="120"/>
                  </a:lnTo>
                  <a:lnTo>
                    <a:pt x="22" y="110"/>
                  </a:lnTo>
                  <a:lnTo>
                    <a:pt x="24" y="92"/>
                  </a:lnTo>
                  <a:lnTo>
                    <a:pt x="24" y="70"/>
                  </a:lnTo>
                  <a:lnTo>
                    <a:pt x="24" y="50"/>
                  </a:lnTo>
                  <a:lnTo>
                    <a:pt x="22" y="34"/>
                  </a:lnTo>
                  <a:lnTo>
                    <a:pt x="18" y="22"/>
                  </a:lnTo>
                  <a:lnTo>
                    <a:pt x="12" y="12"/>
                  </a:lnTo>
                  <a:lnTo>
                    <a:pt x="6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8" y="4"/>
                  </a:lnTo>
                  <a:lnTo>
                    <a:pt x="18" y="10"/>
                  </a:lnTo>
                  <a:lnTo>
                    <a:pt x="24" y="16"/>
                  </a:lnTo>
                  <a:lnTo>
                    <a:pt x="32" y="26"/>
                  </a:lnTo>
                  <a:lnTo>
                    <a:pt x="42" y="46"/>
                  </a:lnTo>
                  <a:lnTo>
                    <a:pt x="44" y="72"/>
                  </a:lnTo>
                  <a:lnTo>
                    <a:pt x="42" y="94"/>
                  </a:lnTo>
                  <a:lnTo>
                    <a:pt x="32" y="116"/>
                  </a:lnTo>
                  <a:lnTo>
                    <a:pt x="24" y="124"/>
                  </a:lnTo>
                  <a:lnTo>
                    <a:pt x="18" y="132"/>
                  </a:lnTo>
                  <a:lnTo>
                    <a:pt x="8" y="138"/>
                  </a:lnTo>
                  <a:lnTo>
                    <a:pt x="0" y="14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14" name="Freeform 266"/>
            <p:cNvSpPr>
              <a:spLocks/>
            </p:cNvSpPr>
            <p:nvPr/>
          </p:nvSpPr>
          <p:spPr bwMode="auto">
            <a:xfrm>
              <a:off x="5014" y="4142"/>
              <a:ext cx="74" cy="72"/>
            </a:xfrm>
            <a:custGeom>
              <a:avLst/>
              <a:gdLst/>
              <a:ahLst/>
              <a:cxnLst>
                <a:cxn ang="0">
                  <a:pos x="58" y="50"/>
                </a:cxn>
                <a:cxn ang="0">
                  <a:pos x="66" y="62"/>
                </a:cxn>
                <a:cxn ang="0">
                  <a:pos x="70" y="68"/>
                </a:cxn>
                <a:cxn ang="0">
                  <a:pos x="74" y="72"/>
                </a:cxn>
                <a:cxn ang="0">
                  <a:pos x="34" y="68"/>
                </a:cxn>
                <a:cxn ang="0">
                  <a:pos x="38" y="66"/>
                </a:cxn>
                <a:cxn ang="0">
                  <a:pos x="40" y="64"/>
                </a:cxn>
                <a:cxn ang="0">
                  <a:pos x="38" y="58"/>
                </a:cxn>
                <a:cxn ang="0">
                  <a:pos x="26" y="54"/>
                </a:cxn>
                <a:cxn ang="0">
                  <a:pos x="22" y="60"/>
                </a:cxn>
                <a:cxn ang="0">
                  <a:pos x="20" y="62"/>
                </a:cxn>
                <a:cxn ang="0">
                  <a:pos x="22" y="66"/>
                </a:cxn>
                <a:cxn ang="0">
                  <a:pos x="24" y="68"/>
                </a:cxn>
                <a:cxn ang="0">
                  <a:pos x="28" y="68"/>
                </a:cxn>
                <a:cxn ang="0">
                  <a:pos x="0" y="72"/>
                </a:cxn>
                <a:cxn ang="0">
                  <a:pos x="4" y="68"/>
                </a:cxn>
                <a:cxn ang="0">
                  <a:pos x="12" y="62"/>
                </a:cxn>
                <a:cxn ang="0">
                  <a:pos x="22" y="50"/>
                </a:cxn>
                <a:cxn ang="0">
                  <a:pos x="16" y="20"/>
                </a:cxn>
                <a:cxn ang="0">
                  <a:pos x="8" y="8"/>
                </a:cxn>
                <a:cxn ang="0">
                  <a:pos x="4" y="4"/>
                </a:cxn>
                <a:cxn ang="0">
                  <a:pos x="0" y="0"/>
                </a:cxn>
                <a:cxn ang="0">
                  <a:pos x="38" y="2"/>
                </a:cxn>
                <a:cxn ang="0">
                  <a:pos x="34" y="4"/>
                </a:cxn>
                <a:cxn ang="0">
                  <a:pos x="34" y="6"/>
                </a:cxn>
                <a:cxn ang="0">
                  <a:pos x="34" y="8"/>
                </a:cxn>
                <a:cxn ang="0">
                  <a:pos x="36" y="12"/>
                </a:cxn>
                <a:cxn ang="0">
                  <a:pos x="44" y="18"/>
                </a:cxn>
                <a:cxn ang="0">
                  <a:pos x="50" y="10"/>
                </a:cxn>
                <a:cxn ang="0">
                  <a:pos x="50" y="6"/>
                </a:cxn>
                <a:cxn ang="0">
                  <a:pos x="48" y="4"/>
                </a:cxn>
                <a:cxn ang="0">
                  <a:pos x="44" y="0"/>
                </a:cxn>
                <a:cxn ang="0">
                  <a:pos x="70" y="2"/>
                </a:cxn>
                <a:cxn ang="0">
                  <a:pos x="62" y="6"/>
                </a:cxn>
                <a:cxn ang="0">
                  <a:pos x="52" y="16"/>
                </a:cxn>
              </a:cxnLst>
              <a:rect l="0" t="0" r="r" b="b"/>
              <a:pathLst>
                <a:path w="74" h="72">
                  <a:moveTo>
                    <a:pt x="44" y="28"/>
                  </a:moveTo>
                  <a:lnTo>
                    <a:pt x="58" y="50"/>
                  </a:lnTo>
                  <a:lnTo>
                    <a:pt x="62" y="58"/>
                  </a:lnTo>
                  <a:lnTo>
                    <a:pt x="66" y="62"/>
                  </a:lnTo>
                  <a:lnTo>
                    <a:pt x="68" y="66"/>
                  </a:lnTo>
                  <a:lnTo>
                    <a:pt x="70" y="68"/>
                  </a:lnTo>
                  <a:lnTo>
                    <a:pt x="74" y="68"/>
                  </a:lnTo>
                  <a:lnTo>
                    <a:pt x="74" y="72"/>
                  </a:lnTo>
                  <a:lnTo>
                    <a:pt x="34" y="72"/>
                  </a:lnTo>
                  <a:lnTo>
                    <a:pt x="34" y="68"/>
                  </a:lnTo>
                  <a:lnTo>
                    <a:pt x="36" y="68"/>
                  </a:lnTo>
                  <a:lnTo>
                    <a:pt x="38" y="66"/>
                  </a:lnTo>
                  <a:lnTo>
                    <a:pt x="40" y="66"/>
                  </a:lnTo>
                  <a:lnTo>
                    <a:pt x="40" y="64"/>
                  </a:lnTo>
                  <a:lnTo>
                    <a:pt x="40" y="62"/>
                  </a:lnTo>
                  <a:lnTo>
                    <a:pt x="38" y="58"/>
                  </a:lnTo>
                  <a:lnTo>
                    <a:pt x="30" y="46"/>
                  </a:lnTo>
                  <a:lnTo>
                    <a:pt x="26" y="54"/>
                  </a:lnTo>
                  <a:lnTo>
                    <a:pt x="22" y="58"/>
                  </a:lnTo>
                  <a:lnTo>
                    <a:pt x="22" y="60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4"/>
                  </a:lnTo>
                  <a:lnTo>
                    <a:pt x="22" y="66"/>
                  </a:lnTo>
                  <a:lnTo>
                    <a:pt x="22" y="66"/>
                  </a:lnTo>
                  <a:lnTo>
                    <a:pt x="24" y="68"/>
                  </a:lnTo>
                  <a:lnTo>
                    <a:pt x="26" y="68"/>
                  </a:lnTo>
                  <a:lnTo>
                    <a:pt x="28" y="68"/>
                  </a:lnTo>
                  <a:lnTo>
                    <a:pt x="28" y="72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4" y="68"/>
                  </a:lnTo>
                  <a:lnTo>
                    <a:pt x="10" y="66"/>
                  </a:lnTo>
                  <a:lnTo>
                    <a:pt x="12" y="62"/>
                  </a:lnTo>
                  <a:lnTo>
                    <a:pt x="18" y="58"/>
                  </a:lnTo>
                  <a:lnTo>
                    <a:pt x="22" y="50"/>
                  </a:lnTo>
                  <a:lnTo>
                    <a:pt x="28" y="42"/>
                  </a:lnTo>
                  <a:lnTo>
                    <a:pt x="16" y="20"/>
                  </a:lnTo>
                  <a:lnTo>
                    <a:pt x="12" y="12"/>
                  </a:lnTo>
                  <a:lnTo>
                    <a:pt x="8" y="8"/>
                  </a:lnTo>
                  <a:lnTo>
                    <a:pt x="6" y="6"/>
                  </a:lnTo>
                  <a:lnTo>
                    <a:pt x="4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4" y="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10"/>
                  </a:lnTo>
                  <a:lnTo>
                    <a:pt x="36" y="12"/>
                  </a:lnTo>
                  <a:lnTo>
                    <a:pt x="42" y="22"/>
                  </a:lnTo>
                  <a:lnTo>
                    <a:pt x="44" y="18"/>
                  </a:lnTo>
                  <a:lnTo>
                    <a:pt x="48" y="14"/>
                  </a:lnTo>
                  <a:lnTo>
                    <a:pt x="50" y="10"/>
                  </a:lnTo>
                  <a:lnTo>
                    <a:pt x="52" y="8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8" y="4"/>
                  </a:lnTo>
                  <a:lnTo>
                    <a:pt x="44" y="2"/>
                  </a:lnTo>
                  <a:lnTo>
                    <a:pt x="44" y="0"/>
                  </a:lnTo>
                  <a:lnTo>
                    <a:pt x="70" y="0"/>
                  </a:lnTo>
                  <a:lnTo>
                    <a:pt x="70" y="2"/>
                  </a:lnTo>
                  <a:lnTo>
                    <a:pt x="66" y="4"/>
                  </a:lnTo>
                  <a:lnTo>
                    <a:pt x="62" y="6"/>
                  </a:lnTo>
                  <a:lnTo>
                    <a:pt x="58" y="10"/>
                  </a:lnTo>
                  <a:lnTo>
                    <a:pt x="52" y="16"/>
                  </a:lnTo>
                  <a:lnTo>
                    <a:pt x="44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15" name="Freeform 267"/>
            <p:cNvSpPr>
              <a:spLocks/>
            </p:cNvSpPr>
            <p:nvPr/>
          </p:nvSpPr>
          <p:spPr bwMode="auto">
            <a:xfrm>
              <a:off x="4372" y="2214"/>
              <a:ext cx="78" cy="76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78" y="14"/>
                </a:cxn>
                <a:cxn ang="0">
                  <a:pos x="60" y="14"/>
                </a:cxn>
                <a:cxn ang="0">
                  <a:pos x="60" y="32"/>
                </a:cxn>
                <a:cxn ang="0">
                  <a:pos x="58" y="48"/>
                </a:cxn>
                <a:cxn ang="0">
                  <a:pos x="60" y="54"/>
                </a:cxn>
                <a:cxn ang="0">
                  <a:pos x="62" y="60"/>
                </a:cxn>
                <a:cxn ang="0">
                  <a:pos x="64" y="62"/>
                </a:cxn>
                <a:cxn ang="0">
                  <a:pos x="66" y="62"/>
                </a:cxn>
                <a:cxn ang="0">
                  <a:pos x="70" y="62"/>
                </a:cxn>
                <a:cxn ang="0">
                  <a:pos x="72" y="60"/>
                </a:cxn>
                <a:cxn ang="0">
                  <a:pos x="72" y="56"/>
                </a:cxn>
                <a:cxn ang="0">
                  <a:pos x="74" y="52"/>
                </a:cxn>
                <a:cxn ang="0">
                  <a:pos x="78" y="52"/>
                </a:cxn>
                <a:cxn ang="0">
                  <a:pos x="76" y="60"/>
                </a:cxn>
                <a:cxn ang="0">
                  <a:pos x="74" y="66"/>
                </a:cxn>
                <a:cxn ang="0">
                  <a:pos x="72" y="70"/>
                </a:cxn>
                <a:cxn ang="0">
                  <a:pos x="68" y="74"/>
                </a:cxn>
                <a:cxn ang="0">
                  <a:pos x="62" y="76"/>
                </a:cxn>
                <a:cxn ang="0">
                  <a:pos x="56" y="74"/>
                </a:cxn>
                <a:cxn ang="0">
                  <a:pos x="52" y="70"/>
                </a:cxn>
                <a:cxn ang="0">
                  <a:pos x="50" y="66"/>
                </a:cxn>
                <a:cxn ang="0">
                  <a:pos x="50" y="58"/>
                </a:cxn>
                <a:cxn ang="0">
                  <a:pos x="48" y="50"/>
                </a:cxn>
                <a:cxn ang="0">
                  <a:pos x="50" y="36"/>
                </a:cxn>
                <a:cxn ang="0">
                  <a:pos x="50" y="14"/>
                </a:cxn>
                <a:cxn ang="0">
                  <a:pos x="32" y="14"/>
                </a:cxn>
                <a:cxn ang="0">
                  <a:pos x="30" y="48"/>
                </a:cxn>
                <a:cxn ang="0">
                  <a:pos x="26" y="66"/>
                </a:cxn>
                <a:cxn ang="0">
                  <a:pos x="24" y="72"/>
                </a:cxn>
                <a:cxn ang="0">
                  <a:pos x="20" y="74"/>
                </a:cxn>
                <a:cxn ang="0">
                  <a:pos x="16" y="76"/>
                </a:cxn>
                <a:cxn ang="0">
                  <a:pos x="14" y="76"/>
                </a:cxn>
                <a:cxn ang="0">
                  <a:pos x="12" y="74"/>
                </a:cxn>
                <a:cxn ang="0">
                  <a:pos x="10" y="72"/>
                </a:cxn>
                <a:cxn ang="0">
                  <a:pos x="10" y="70"/>
                </a:cxn>
                <a:cxn ang="0">
                  <a:pos x="10" y="68"/>
                </a:cxn>
                <a:cxn ang="0">
                  <a:pos x="12" y="66"/>
                </a:cxn>
                <a:cxn ang="0">
                  <a:pos x="12" y="64"/>
                </a:cxn>
                <a:cxn ang="0">
                  <a:pos x="14" y="60"/>
                </a:cxn>
                <a:cxn ang="0">
                  <a:pos x="18" y="52"/>
                </a:cxn>
                <a:cxn ang="0">
                  <a:pos x="22" y="46"/>
                </a:cxn>
                <a:cxn ang="0">
                  <a:pos x="24" y="32"/>
                </a:cxn>
                <a:cxn ang="0">
                  <a:pos x="26" y="14"/>
                </a:cxn>
                <a:cxn ang="0">
                  <a:pos x="22" y="14"/>
                </a:cxn>
                <a:cxn ang="0">
                  <a:pos x="16" y="14"/>
                </a:cxn>
                <a:cxn ang="0">
                  <a:pos x="12" y="16"/>
                </a:cxn>
                <a:cxn ang="0">
                  <a:pos x="8" y="20"/>
                </a:cxn>
                <a:cxn ang="0">
                  <a:pos x="4" y="24"/>
                </a:cxn>
                <a:cxn ang="0">
                  <a:pos x="0" y="24"/>
                </a:cxn>
                <a:cxn ang="0">
                  <a:pos x="4" y="16"/>
                </a:cxn>
                <a:cxn ang="0">
                  <a:pos x="6" y="10"/>
                </a:cxn>
                <a:cxn ang="0">
                  <a:pos x="10" y="4"/>
                </a:cxn>
                <a:cxn ang="0">
                  <a:pos x="16" y="2"/>
                </a:cxn>
                <a:cxn ang="0">
                  <a:pos x="22" y="0"/>
                </a:cxn>
                <a:cxn ang="0">
                  <a:pos x="78" y="0"/>
                </a:cxn>
              </a:cxnLst>
              <a:rect l="0" t="0" r="r" b="b"/>
              <a:pathLst>
                <a:path w="78" h="76">
                  <a:moveTo>
                    <a:pt x="78" y="0"/>
                  </a:moveTo>
                  <a:lnTo>
                    <a:pt x="78" y="14"/>
                  </a:lnTo>
                  <a:lnTo>
                    <a:pt x="60" y="14"/>
                  </a:lnTo>
                  <a:lnTo>
                    <a:pt x="60" y="32"/>
                  </a:lnTo>
                  <a:lnTo>
                    <a:pt x="58" y="48"/>
                  </a:lnTo>
                  <a:lnTo>
                    <a:pt x="60" y="54"/>
                  </a:lnTo>
                  <a:lnTo>
                    <a:pt x="62" y="60"/>
                  </a:lnTo>
                  <a:lnTo>
                    <a:pt x="64" y="62"/>
                  </a:lnTo>
                  <a:lnTo>
                    <a:pt x="66" y="62"/>
                  </a:lnTo>
                  <a:lnTo>
                    <a:pt x="70" y="62"/>
                  </a:lnTo>
                  <a:lnTo>
                    <a:pt x="72" y="60"/>
                  </a:lnTo>
                  <a:lnTo>
                    <a:pt x="72" y="56"/>
                  </a:lnTo>
                  <a:lnTo>
                    <a:pt x="74" y="52"/>
                  </a:lnTo>
                  <a:lnTo>
                    <a:pt x="78" y="52"/>
                  </a:lnTo>
                  <a:lnTo>
                    <a:pt x="76" y="60"/>
                  </a:lnTo>
                  <a:lnTo>
                    <a:pt x="74" y="66"/>
                  </a:lnTo>
                  <a:lnTo>
                    <a:pt x="72" y="70"/>
                  </a:lnTo>
                  <a:lnTo>
                    <a:pt x="68" y="74"/>
                  </a:lnTo>
                  <a:lnTo>
                    <a:pt x="62" y="76"/>
                  </a:lnTo>
                  <a:lnTo>
                    <a:pt x="56" y="74"/>
                  </a:lnTo>
                  <a:lnTo>
                    <a:pt x="52" y="70"/>
                  </a:lnTo>
                  <a:lnTo>
                    <a:pt x="50" y="66"/>
                  </a:lnTo>
                  <a:lnTo>
                    <a:pt x="50" y="58"/>
                  </a:lnTo>
                  <a:lnTo>
                    <a:pt x="48" y="50"/>
                  </a:lnTo>
                  <a:lnTo>
                    <a:pt x="50" y="36"/>
                  </a:lnTo>
                  <a:lnTo>
                    <a:pt x="50" y="14"/>
                  </a:lnTo>
                  <a:lnTo>
                    <a:pt x="32" y="14"/>
                  </a:lnTo>
                  <a:lnTo>
                    <a:pt x="30" y="48"/>
                  </a:lnTo>
                  <a:lnTo>
                    <a:pt x="26" y="66"/>
                  </a:lnTo>
                  <a:lnTo>
                    <a:pt x="24" y="72"/>
                  </a:lnTo>
                  <a:lnTo>
                    <a:pt x="20" y="74"/>
                  </a:lnTo>
                  <a:lnTo>
                    <a:pt x="16" y="76"/>
                  </a:lnTo>
                  <a:lnTo>
                    <a:pt x="14" y="76"/>
                  </a:lnTo>
                  <a:lnTo>
                    <a:pt x="12" y="74"/>
                  </a:lnTo>
                  <a:lnTo>
                    <a:pt x="10" y="72"/>
                  </a:lnTo>
                  <a:lnTo>
                    <a:pt x="10" y="70"/>
                  </a:lnTo>
                  <a:lnTo>
                    <a:pt x="10" y="68"/>
                  </a:lnTo>
                  <a:lnTo>
                    <a:pt x="12" y="66"/>
                  </a:lnTo>
                  <a:lnTo>
                    <a:pt x="12" y="64"/>
                  </a:lnTo>
                  <a:lnTo>
                    <a:pt x="14" y="60"/>
                  </a:lnTo>
                  <a:lnTo>
                    <a:pt x="18" y="52"/>
                  </a:lnTo>
                  <a:lnTo>
                    <a:pt x="22" y="46"/>
                  </a:lnTo>
                  <a:lnTo>
                    <a:pt x="24" y="32"/>
                  </a:lnTo>
                  <a:lnTo>
                    <a:pt x="26" y="14"/>
                  </a:lnTo>
                  <a:lnTo>
                    <a:pt x="22" y="14"/>
                  </a:lnTo>
                  <a:lnTo>
                    <a:pt x="16" y="14"/>
                  </a:lnTo>
                  <a:lnTo>
                    <a:pt x="12" y="16"/>
                  </a:lnTo>
                  <a:lnTo>
                    <a:pt x="8" y="20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4" y="16"/>
                  </a:lnTo>
                  <a:lnTo>
                    <a:pt x="6" y="10"/>
                  </a:lnTo>
                  <a:lnTo>
                    <a:pt x="10" y="4"/>
                  </a:lnTo>
                  <a:lnTo>
                    <a:pt x="16" y="2"/>
                  </a:lnTo>
                  <a:lnTo>
                    <a:pt x="22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16" name="Freeform 268"/>
            <p:cNvSpPr>
              <a:spLocks/>
            </p:cNvSpPr>
            <p:nvPr/>
          </p:nvSpPr>
          <p:spPr bwMode="auto">
            <a:xfrm>
              <a:off x="4464" y="2134"/>
              <a:ext cx="66" cy="64"/>
            </a:xfrm>
            <a:custGeom>
              <a:avLst/>
              <a:gdLst/>
              <a:ahLst/>
              <a:cxnLst>
                <a:cxn ang="0">
                  <a:pos x="32" y="64"/>
                </a:cxn>
                <a:cxn ang="0">
                  <a:pos x="32" y="34"/>
                </a:cxn>
                <a:cxn ang="0">
                  <a:pos x="0" y="34"/>
                </a:cxn>
                <a:cxn ang="0">
                  <a:pos x="0" y="30"/>
                </a:cxn>
                <a:cxn ang="0">
                  <a:pos x="32" y="30"/>
                </a:cxn>
                <a:cxn ang="0">
                  <a:pos x="32" y="0"/>
                </a:cxn>
                <a:cxn ang="0">
                  <a:pos x="36" y="0"/>
                </a:cxn>
                <a:cxn ang="0">
                  <a:pos x="36" y="30"/>
                </a:cxn>
                <a:cxn ang="0">
                  <a:pos x="66" y="30"/>
                </a:cxn>
                <a:cxn ang="0">
                  <a:pos x="66" y="34"/>
                </a:cxn>
                <a:cxn ang="0">
                  <a:pos x="36" y="34"/>
                </a:cxn>
                <a:cxn ang="0">
                  <a:pos x="36" y="64"/>
                </a:cxn>
                <a:cxn ang="0">
                  <a:pos x="32" y="64"/>
                </a:cxn>
              </a:cxnLst>
              <a:rect l="0" t="0" r="r" b="b"/>
              <a:pathLst>
                <a:path w="66" h="64">
                  <a:moveTo>
                    <a:pt x="32" y="64"/>
                  </a:moveTo>
                  <a:lnTo>
                    <a:pt x="32" y="34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32" y="3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6" y="30"/>
                  </a:lnTo>
                  <a:lnTo>
                    <a:pt x="66" y="30"/>
                  </a:lnTo>
                  <a:lnTo>
                    <a:pt x="66" y="34"/>
                  </a:lnTo>
                  <a:lnTo>
                    <a:pt x="36" y="34"/>
                  </a:lnTo>
                  <a:lnTo>
                    <a:pt x="36" y="64"/>
                  </a:lnTo>
                  <a:lnTo>
                    <a:pt x="32" y="6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17" name="Freeform 269"/>
            <p:cNvSpPr>
              <a:spLocks noEditPoints="1"/>
            </p:cNvSpPr>
            <p:nvPr/>
          </p:nvSpPr>
          <p:spPr bwMode="auto">
            <a:xfrm>
              <a:off x="4604" y="2216"/>
              <a:ext cx="96" cy="108"/>
            </a:xfrm>
            <a:custGeom>
              <a:avLst/>
              <a:gdLst/>
              <a:ahLst/>
              <a:cxnLst>
                <a:cxn ang="0">
                  <a:pos x="48" y="18"/>
                </a:cxn>
                <a:cxn ang="0">
                  <a:pos x="58" y="8"/>
                </a:cxn>
                <a:cxn ang="0">
                  <a:pos x="70" y="2"/>
                </a:cxn>
                <a:cxn ang="0">
                  <a:pos x="84" y="2"/>
                </a:cxn>
                <a:cxn ang="0">
                  <a:pos x="92" y="10"/>
                </a:cxn>
                <a:cxn ang="0">
                  <a:pos x="96" y="20"/>
                </a:cxn>
                <a:cxn ang="0">
                  <a:pos x="80" y="56"/>
                </a:cxn>
                <a:cxn ang="0">
                  <a:pos x="46" y="74"/>
                </a:cxn>
                <a:cxn ang="0">
                  <a:pos x="40" y="74"/>
                </a:cxn>
                <a:cxn ang="0">
                  <a:pos x="32" y="70"/>
                </a:cxn>
                <a:cxn ang="0">
                  <a:pos x="26" y="96"/>
                </a:cxn>
                <a:cxn ang="0">
                  <a:pos x="26" y="100"/>
                </a:cxn>
                <a:cxn ang="0">
                  <a:pos x="28" y="102"/>
                </a:cxn>
                <a:cxn ang="0">
                  <a:pos x="32" y="104"/>
                </a:cxn>
                <a:cxn ang="0">
                  <a:pos x="36" y="108"/>
                </a:cxn>
                <a:cxn ang="0">
                  <a:pos x="0" y="104"/>
                </a:cxn>
                <a:cxn ang="0">
                  <a:pos x="10" y="102"/>
                </a:cxn>
                <a:cxn ang="0">
                  <a:pos x="14" y="94"/>
                </a:cxn>
                <a:cxn ang="0">
                  <a:pos x="36" y="18"/>
                </a:cxn>
                <a:cxn ang="0">
                  <a:pos x="36" y="10"/>
                </a:cxn>
                <a:cxn ang="0">
                  <a:pos x="36" y="8"/>
                </a:cxn>
                <a:cxn ang="0">
                  <a:pos x="32" y="6"/>
                </a:cxn>
                <a:cxn ang="0">
                  <a:pos x="26" y="8"/>
                </a:cxn>
                <a:cxn ang="0">
                  <a:pos x="52" y="0"/>
                </a:cxn>
                <a:cxn ang="0">
                  <a:pos x="38" y="68"/>
                </a:cxn>
                <a:cxn ang="0">
                  <a:pos x="48" y="70"/>
                </a:cxn>
                <a:cxn ang="0">
                  <a:pos x="56" y="68"/>
                </a:cxn>
                <a:cxn ang="0">
                  <a:pos x="66" y="62"/>
                </a:cxn>
                <a:cxn ang="0">
                  <a:pos x="72" y="50"/>
                </a:cxn>
                <a:cxn ang="0">
                  <a:pos x="78" y="36"/>
                </a:cxn>
                <a:cxn ang="0">
                  <a:pos x="82" y="20"/>
                </a:cxn>
                <a:cxn ang="0">
                  <a:pos x="78" y="10"/>
                </a:cxn>
                <a:cxn ang="0">
                  <a:pos x="72" y="8"/>
                </a:cxn>
                <a:cxn ang="0">
                  <a:pos x="60" y="12"/>
                </a:cxn>
                <a:cxn ang="0">
                  <a:pos x="46" y="28"/>
                </a:cxn>
                <a:cxn ang="0">
                  <a:pos x="34" y="64"/>
                </a:cxn>
              </a:cxnLst>
              <a:rect l="0" t="0" r="r" b="b"/>
              <a:pathLst>
                <a:path w="96" h="108">
                  <a:moveTo>
                    <a:pt x="52" y="0"/>
                  </a:moveTo>
                  <a:lnTo>
                    <a:pt x="48" y="18"/>
                  </a:lnTo>
                  <a:lnTo>
                    <a:pt x="54" y="12"/>
                  </a:lnTo>
                  <a:lnTo>
                    <a:pt x="58" y="8"/>
                  </a:lnTo>
                  <a:lnTo>
                    <a:pt x="64" y="4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84" y="2"/>
                  </a:lnTo>
                  <a:lnTo>
                    <a:pt x="90" y="6"/>
                  </a:lnTo>
                  <a:lnTo>
                    <a:pt x="92" y="10"/>
                  </a:lnTo>
                  <a:lnTo>
                    <a:pt x="94" y="14"/>
                  </a:lnTo>
                  <a:lnTo>
                    <a:pt x="96" y="20"/>
                  </a:lnTo>
                  <a:lnTo>
                    <a:pt x="92" y="38"/>
                  </a:lnTo>
                  <a:lnTo>
                    <a:pt x="80" y="56"/>
                  </a:lnTo>
                  <a:lnTo>
                    <a:pt x="64" y="70"/>
                  </a:lnTo>
                  <a:lnTo>
                    <a:pt x="46" y="74"/>
                  </a:lnTo>
                  <a:lnTo>
                    <a:pt x="44" y="74"/>
                  </a:lnTo>
                  <a:lnTo>
                    <a:pt x="40" y="74"/>
                  </a:lnTo>
                  <a:lnTo>
                    <a:pt x="36" y="72"/>
                  </a:lnTo>
                  <a:lnTo>
                    <a:pt x="32" y="70"/>
                  </a:lnTo>
                  <a:lnTo>
                    <a:pt x="28" y="90"/>
                  </a:lnTo>
                  <a:lnTo>
                    <a:pt x="26" y="96"/>
                  </a:lnTo>
                  <a:lnTo>
                    <a:pt x="26" y="98"/>
                  </a:lnTo>
                  <a:lnTo>
                    <a:pt x="26" y="100"/>
                  </a:lnTo>
                  <a:lnTo>
                    <a:pt x="26" y="102"/>
                  </a:lnTo>
                  <a:lnTo>
                    <a:pt x="28" y="102"/>
                  </a:lnTo>
                  <a:lnTo>
                    <a:pt x="30" y="104"/>
                  </a:lnTo>
                  <a:lnTo>
                    <a:pt x="32" y="104"/>
                  </a:lnTo>
                  <a:lnTo>
                    <a:pt x="38" y="104"/>
                  </a:lnTo>
                  <a:lnTo>
                    <a:pt x="36" y="108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6" y="102"/>
                  </a:lnTo>
                  <a:lnTo>
                    <a:pt x="10" y="102"/>
                  </a:lnTo>
                  <a:lnTo>
                    <a:pt x="12" y="98"/>
                  </a:lnTo>
                  <a:lnTo>
                    <a:pt x="14" y="94"/>
                  </a:lnTo>
                  <a:lnTo>
                    <a:pt x="16" y="88"/>
                  </a:lnTo>
                  <a:lnTo>
                    <a:pt x="36" y="18"/>
                  </a:lnTo>
                  <a:lnTo>
                    <a:pt x="36" y="14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6" y="8"/>
                  </a:lnTo>
                  <a:lnTo>
                    <a:pt x="34" y="6"/>
                  </a:lnTo>
                  <a:lnTo>
                    <a:pt x="32" y="6"/>
                  </a:lnTo>
                  <a:lnTo>
                    <a:pt x="30" y="6"/>
                  </a:lnTo>
                  <a:lnTo>
                    <a:pt x="26" y="8"/>
                  </a:lnTo>
                  <a:lnTo>
                    <a:pt x="26" y="4"/>
                  </a:lnTo>
                  <a:lnTo>
                    <a:pt x="52" y="0"/>
                  </a:lnTo>
                  <a:close/>
                  <a:moveTo>
                    <a:pt x="34" y="64"/>
                  </a:moveTo>
                  <a:lnTo>
                    <a:pt x="38" y="68"/>
                  </a:lnTo>
                  <a:lnTo>
                    <a:pt x="42" y="70"/>
                  </a:lnTo>
                  <a:lnTo>
                    <a:pt x="48" y="70"/>
                  </a:lnTo>
                  <a:lnTo>
                    <a:pt x="52" y="70"/>
                  </a:lnTo>
                  <a:lnTo>
                    <a:pt x="56" y="68"/>
                  </a:lnTo>
                  <a:lnTo>
                    <a:pt x="60" y="66"/>
                  </a:lnTo>
                  <a:lnTo>
                    <a:pt x="66" y="62"/>
                  </a:lnTo>
                  <a:lnTo>
                    <a:pt x="68" y="56"/>
                  </a:lnTo>
                  <a:lnTo>
                    <a:pt x="72" y="50"/>
                  </a:lnTo>
                  <a:lnTo>
                    <a:pt x="76" y="44"/>
                  </a:lnTo>
                  <a:lnTo>
                    <a:pt x="78" y="36"/>
                  </a:lnTo>
                  <a:lnTo>
                    <a:pt x="80" y="28"/>
                  </a:lnTo>
                  <a:lnTo>
                    <a:pt x="82" y="20"/>
                  </a:lnTo>
                  <a:lnTo>
                    <a:pt x="80" y="14"/>
                  </a:lnTo>
                  <a:lnTo>
                    <a:pt x="78" y="10"/>
                  </a:lnTo>
                  <a:lnTo>
                    <a:pt x="74" y="8"/>
                  </a:lnTo>
                  <a:lnTo>
                    <a:pt x="72" y="8"/>
                  </a:lnTo>
                  <a:lnTo>
                    <a:pt x="66" y="8"/>
                  </a:lnTo>
                  <a:lnTo>
                    <a:pt x="60" y="12"/>
                  </a:lnTo>
                  <a:lnTo>
                    <a:pt x="54" y="18"/>
                  </a:lnTo>
                  <a:lnTo>
                    <a:pt x="46" y="28"/>
                  </a:lnTo>
                  <a:lnTo>
                    <a:pt x="42" y="40"/>
                  </a:lnTo>
                  <a:lnTo>
                    <a:pt x="34" y="6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18" name="Freeform 270"/>
            <p:cNvSpPr>
              <a:spLocks/>
            </p:cNvSpPr>
            <p:nvPr/>
          </p:nvSpPr>
          <p:spPr bwMode="auto">
            <a:xfrm>
              <a:off x="4702" y="2216"/>
              <a:ext cx="60" cy="72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32" y="0"/>
                </a:cxn>
                <a:cxn ang="0">
                  <a:pos x="22" y="40"/>
                </a:cxn>
                <a:cxn ang="0">
                  <a:pos x="34" y="20"/>
                </a:cxn>
                <a:cxn ang="0">
                  <a:pos x="46" y="6"/>
                </a:cxn>
                <a:cxn ang="0">
                  <a:pos x="50" y="2"/>
                </a:cxn>
                <a:cxn ang="0">
                  <a:pos x="56" y="0"/>
                </a:cxn>
                <a:cxn ang="0">
                  <a:pos x="58" y="0"/>
                </a:cxn>
                <a:cxn ang="0">
                  <a:pos x="60" y="2"/>
                </a:cxn>
                <a:cxn ang="0">
                  <a:pos x="60" y="4"/>
                </a:cxn>
                <a:cxn ang="0">
                  <a:pos x="60" y="8"/>
                </a:cxn>
                <a:cxn ang="0">
                  <a:pos x="60" y="12"/>
                </a:cxn>
                <a:cxn ang="0">
                  <a:pos x="58" y="18"/>
                </a:cxn>
                <a:cxn ang="0">
                  <a:pos x="56" y="22"/>
                </a:cxn>
                <a:cxn ang="0">
                  <a:pos x="52" y="22"/>
                </a:cxn>
                <a:cxn ang="0">
                  <a:pos x="52" y="22"/>
                </a:cxn>
                <a:cxn ang="0">
                  <a:pos x="50" y="20"/>
                </a:cxn>
                <a:cxn ang="0">
                  <a:pos x="48" y="20"/>
                </a:cxn>
                <a:cxn ang="0">
                  <a:pos x="48" y="16"/>
                </a:cxn>
                <a:cxn ang="0">
                  <a:pos x="48" y="16"/>
                </a:cxn>
                <a:cxn ang="0">
                  <a:pos x="48" y="14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4" y="14"/>
                </a:cxn>
                <a:cxn ang="0">
                  <a:pos x="44" y="14"/>
                </a:cxn>
                <a:cxn ang="0">
                  <a:pos x="42" y="16"/>
                </a:cxn>
                <a:cxn ang="0">
                  <a:pos x="38" y="20"/>
                </a:cxn>
                <a:cxn ang="0">
                  <a:pos x="32" y="30"/>
                </a:cxn>
                <a:cxn ang="0">
                  <a:pos x="24" y="40"/>
                </a:cxn>
                <a:cxn ang="0">
                  <a:pos x="22" y="46"/>
                </a:cxn>
                <a:cxn ang="0">
                  <a:pos x="20" y="52"/>
                </a:cxn>
                <a:cxn ang="0">
                  <a:pos x="18" y="56"/>
                </a:cxn>
                <a:cxn ang="0">
                  <a:pos x="16" y="60"/>
                </a:cxn>
                <a:cxn ang="0">
                  <a:pos x="16" y="62"/>
                </a:cxn>
                <a:cxn ang="0">
                  <a:pos x="12" y="72"/>
                </a:cxn>
                <a:cxn ang="0">
                  <a:pos x="0" y="72"/>
                </a:cxn>
                <a:cxn ang="0">
                  <a:pos x="14" y="22"/>
                </a:cxn>
                <a:cxn ang="0">
                  <a:pos x="16" y="14"/>
                </a:cxn>
                <a:cxn ang="0">
                  <a:pos x="18" y="10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4" y="6"/>
                </a:cxn>
                <a:cxn ang="0">
                  <a:pos x="12" y="6"/>
                </a:cxn>
                <a:cxn ang="0">
                  <a:pos x="10" y="6"/>
                </a:cxn>
                <a:cxn ang="0">
                  <a:pos x="6" y="8"/>
                </a:cxn>
                <a:cxn ang="0">
                  <a:pos x="6" y="4"/>
                </a:cxn>
              </a:cxnLst>
              <a:rect l="0" t="0" r="r" b="b"/>
              <a:pathLst>
                <a:path w="60" h="72">
                  <a:moveTo>
                    <a:pt x="6" y="4"/>
                  </a:moveTo>
                  <a:lnTo>
                    <a:pt x="32" y="0"/>
                  </a:lnTo>
                  <a:lnTo>
                    <a:pt x="22" y="40"/>
                  </a:lnTo>
                  <a:lnTo>
                    <a:pt x="34" y="20"/>
                  </a:lnTo>
                  <a:lnTo>
                    <a:pt x="46" y="6"/>
                  </a:lnTo>
                  <a:lnTo>
                    <a:pt x="50" y="2"/>
                  </a:lnTo>
                  <a:lnTo>
                    <a:pt x="56" y="0"/>
                  </a:lnTo>
                  <a:lnTo>
                    <a:pt x="58" y="0"/>
                  </a:lnTo>
                  <a:lnTo>
                    <a:pt x="60" y="2"/>
                  </a:lnTo>
                  <a:lnTo>
                    <a:pt x="60" y="4"/>
                  </a:lnTo>
                  <a:lnTo>
                    <a:pt x="60" y="8"/>
                  </a:lnTo>
                  <a:lnTo>
                    <a:pt x="60" y="12"/>
                  </a:lnTo>
                  <a:lnTo>
                    <a:pt x="58" y="18"/>
                  </a:lnTo>
                  <a:lnTo>
                    <a:pt x="56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0" y="20"/>
                  </a:lnTo>
                  <a:lnTo>
                    <a:pt x="48" y="20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4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42" y="16"/>
                  </a:lnTo>
                  <a:lnTo>
                    <a:pt x="38" y="20"/>
                  </a:lnTo>
                  <a:lnTo>
                    <a:pt x="32" y="30"/>
                  </a:lnTo>
                  <a:lnTo>
                    <a:pt x="24" y="40"/>
                  </a:lnTo>
                  <a:lnTo>
                    <a:pt x="22" y="46"/>
                  </a:lnTo>
                  <a:lnTo>
                    <a:pt x="20" y="52"/>
                  </a:lnTo>
                  <a:lnTo>
                    <a:pt x="18" y="56"/>
                  </a:lnTo>
                  <a:lnTo>
                    <a:pt x="16" y="60"/>
                  </a:lnTo>
                  <a:lnTo>
                    <a:pt x="16" y="62"/>
                  </a:lnTo>
                  <a:lnTo>
                    <a:pt x="12" y="72"/>
                  </a:lnTo>
                  <a:lnTo>
                    <a:pt x="0" y="72"/>
                  </a:lnTo>
                  <a:lnTo>
                    <a:pt x="14" y="22"/>
                  </a:lnTo>
                  <a:lnTo>
                    <a:pt x="16" y="14"/>
                  </a:lnTo>
                  <a:lnTo>
                    <a:pt x="18" y="10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6" y="8"/>
                  </a:lnTo>
                  <a:lnTo>
                    <a:pt x="6" y="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19" name="Freeform 271"/>
            <p:cNvSpPr>
              <a:spLocks noEditPoints="1"/>
            </p:cNvSpPr>
            <p:nvPr/>
          </p:nvSpPr>
          <p:spPr bwMode="auto">
            <a:xfrm>
              <a:off x="4766" y="2216"/>
              <a:ext cx="70" cy="74"/>
            </a:xfrm>
            <a:custGeom>
              <a:avLst/>
              <a:gdLst/>
              <a:ahLst/>
              <a:cxnLst>
                <a:cxn ang="0">
                  <a:pos x="70" y="26"/>
                </a:cxn>
                <a:cxn ang="0">
                  <a:pos x="68" y="36"/>
                </a:cxn>
                <a:cxn ang="0">
                  <a:pos x="64" y="48"/>
                </a:cxn>
                <a:cxn ang="0">
                  <a:pos x="58" y="56"/>
                </a:cxn>
                <a:cxn ang="0">
                  <a:pos x="54" y="62"/>
                </a:cxn>
                <a:cxn ang="0">
                  <a:pos x="46" y="68"/>
                </a:cxn>
                <a:cxn ang="0">
                  <a:pos x="36" y="72"/>
                </a:cxn>
                <a:cxn ang="0">
                  <a:pos x="24" y="74"/>
                </a:cxn>
                <a:cxn ang="0">
                  <a:pos x="18" y="74"/>
                </a:cxn>
                <a:cxn ang="0">
                  <a:pos x="12" y="70"/>
                </a:cxn>
                <a:cxn ang="0">
                  <a:pos x="6" y="66"/>
                </a:cxn>
                <a:cxn ang="0">
                  <a:pos x="2" y="62"/>
                </a:cxn>
                <a:cxn ang="0">
                  <a:pos x="0" y="56"/>
                </a:cxn>
                <a:cxn ang="0">
                  <a:pos x="0" y="48"/>
                </a:cxn>
                <a:cxn ang="0">
                  <a:pos x="2" y="38"/>
                </a:cxn>
                <a:cxn ang="0">
                  <a:pos x="6" y="26"/>
                </a:cxn>
                <a:cxn ang="0">
                  <a:pos x="12" y="18"/>
                </a:cxn>
                <a:cxn ang="0">
                  <a:pos x="18" y="12"/>
                </a:cxn>
                <a:cxn ang="0">
                  <a:pos x="24" y="8"/>
                </a:cxn>
                <a:cxn ang="0">
                  <a:pos x="36" y="2"/>
                </a:cxn>
                <a:cxn ang="0">
                  <a:pos x="46" y="0"/>
                </a:cxn>
                <a:cxn ang="0">
                  <a:pos x="52" y="2"/>
                </a:cxn>
                <a:cxn ang="0">
                  <a:pos x="58" y="4"/>
                </a:cxn>
                <a:cxn ang="0">
                  <a:pos x="64" y="8"/>
                </a:cxn>
                <a:cxn ang="0">
                  <a:pos x="66" y="12"/>
                </a:cxn>
                <a:cxn ang="0">
                  <a:pos x="70" y="18"/>
                </a:cxn>
                <a:cxn ang="0">
                  <a:pos x="70" y="26"/>
                </a:cxn>
                <a:cxn ang="0">
                  <a:pos x="56" y="20"/>
                </a:cxn>
                <a:cxn ang="0">
                  <a:pos x="54" y="12"/>
                </a:cxn>
                <a:cxn ang="0">
                  <a:pos x="52" y="8"/>
                </a:cxn>
                <a:cxn ang="0">
                  <a:pos x="48" y="4"/>
                </a:cxn>
                <a:cxn ang="0">
                  <a:pos x="44" y="4"/>
                </a:cxn>
                <a:cxn ang="0">
                  <a:pos x="38" y="4"/>
                </a:cxn>
                <a:cxn ang="0">
                  <a:pos x="32" y="8"/>
                </a:cxn>
                <a:cxn ang="0">
                  <a:pos x="28" y="14"/>
                </a:cxn>
                <a:cxn ang="0">
                  <a:pos x="24" y="20"/>
                </a:cxn>
                <a:cxn ang="0">
                  <a:pos x="16" y="38"/>
                </a:cxn>
                <a:cxn ang="0">
                  <a:pos x="14" y="54"/>
                </a:cxn>
                <a:cxn ang="0">
                  <a:pos x="14" y="62"/>
                </a:cxn>
                <a:cxn ang="0">
                  <a:pos x="18" y="66"/>
                </a:cxn>
                <a:cxn ang="0">
                  <a:pos x="22" y="70"/>
                </a:cxn>
                <a:cxn ang="0">
                  <a:pos x="26" y="70"/>
                </a:cxn>
                <a:cxn ang="0">
                  <a:pos x="32" y="70"/>
                </a:cxn>
                <a:cxn ang="0">
                  <a:pos x="36" y="66"/>
                </a:cxn>
                <a:cxn ang="0">
                  <a:pos x="42" y="60"/>
                </a:cxn>
                <a:cxn ang="0">
                  <a:pos x="46" y="54"/>
                </a:cxn>
                <a:cxn ang="0">
                  <a:pos x="54" y="36"/>
                </a:cxn>
                <a:cxn ang="0">
                  <a:pos x="56" y="20"/>
                </a:cxn>
              </a:cxnLst>
              <a:rect l="0" t="0" r="r" b="b"/>
              <a:pathLst>
                <a:path w="70" h="74">
                  <a:moveTo>
                    <a:pt x="70" y="26"/>
                  </a:moveTo>
                  <a:lnTo>
                    <a:pt x="68" y="36"/>
                  </a:lnTo>
                  <a:lnTo>
                    <a:pt x="64" y="48"/>
                  </a:lnTo>
                  <a:lnTo>
                    <a:pt x="58" y="56"/>
                  </a:lnTo>
                  <a:lnTo>
                    <a:pt x="54" y="62"/>
                  </a:lnTo>
                  <a:lnTo>
                    <a:pt x="46" y="68"/>
                  </a:lnTo>
                  <a:lnTo>
                    <a:pt x="36" y="72"/>
                  </a:lnTo>
                  <a:lnTo>
                    <a:pt x="24" y="74"/>
                  </a:lnTo>
                  <a:lnTo>
                    <a:pt x="18" y="74"/>
                  </a:lnTo>
                  <a:lnTo>
                    <a:pt x="12" y="70"/>
                  </a:lnTo>
                  <a:lnTo>
                    <a:pt x="6" y="66"/>
                  </a:lnTo>
                  <a:lnTo>
                    <a:pt x="2" y="62"/>
                  </a:lnTo>
                  <a:lnTo>
                    <a:pt x="0" y="56"/>
                  </a:lnTo>
                  <a:lnTo>
                    <a:pt x="0" y="48"/>
                  </a:lnTo>
                  <a:lnTo>
                    <a:pt x="2" y="38"/>
                  </a:lnTo>
                  <a:lnTo>
                    <a:pt x="6" y="26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8"/>
                  </a:lnTo>
                  <a:lnTo>
                    <a:pt x="36" y="2"/>
                  </a:lnTo>
                  <a:lnTo>
                    <a:pt x="46" y="0"/>
                  </a:lnTo>
                  <a:lnTo>
                    <a:pt x="52" y="2"/>
                  </a:lnTo>
                  <a:lnTo>
                    <a:pt x="58" y="4"/>
                  </a:lnTo>
                  <a:lnTo>
                    <a:pt x="64" y="8"/>
                  </a:lnTo>
                  <a:lnTo>
                    <a:pt x="66" y="12"/>
                  </a:lnTo>
                  <a:lnTo>
                    <a:pt x="70" y="18"/>
                  </a:lnTo>
                  <a:lnTo>
                    <a:pt x="70" y="26"/>
                  </a:lnTo>
                  <a:close/>
                  <a:moveTo>
                    <a:pt x="56" y="20"/>
                  </a:moveTo>
                  <a:lnTo>
                    <a:pt x="54" y="12"/>
                  </a:lnTo>
                  <a:lnTo>
                    <a:pt x="52" y="8"/>
                  </a:lnTo>
                  <a:lnTo>
                    <a:pt x="48" y="4"/>
                  </a:lnTo>
                  <a:lnTo>
                    <a:pt x="44" y="4"/>
                  </a:lnTo>
                  <a:lnTo>
                    <a:pt x="38" y="4"/>
                  </a:lnTo>
                  <a:lnTo>
                    <a:pt x="32" y="8"/>
                  </a:lnTo>
                  <a:lnTo>
                    <a:pt x="28" y="14"/>
                  </a:lnTo>
                  <a:lnTo>
                    <a:pt x="24" y="20"/>
                  </a:lnTo>
                  <a:lnTo>
                    <a:pt x="16" y="38"/>
                  </a:lnTo>
                  <a:lnTo>
                    <a:pt x="14" y="54"/>
                  </a:lnTo>
                  <a:lnTo>
                    <a:pt x="14" y="62"/>
                  </a:lnTo>
                  <a:lnTo>
                    <a:pt x="18" y="66"/>
                  </a:lnTo>
                  <a:lnTo>
                    <a:pt x="22" y="70"/>
                  </a:lnTo>
                  <a:lnTo>
                    <a:pt x="26" y="70"/>
                  </a:lnTo>
                  <a:lnTo>
                    <a:pt x="32" y="70"/>
                  </a:lnTo>
                  <a:lnTo>
                    <a:pt x="36" y="66"/>
                  </a:lnTo>
                  <a:lnTo>
                    <a:pt x="42" y="60"/>
                  </a:lnTo>
                  <a:lnTo>
                    <a:pt x="46" y="54"/>
                  </a:lnTo>
                  <a:lnTo>
                    <a:pt x="54" y="36"/>
                  </a:lnTo>
                  <a:lnTo>
                    <a:pt x="56" y="2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20" name="Freeform 272"/>
            <p:cNvSpPr>
              <a:spLocks/>
            </p:cNvSpPr>
            <p:nvPr/>
          </p:nvSpPr>
          <p:spPr bwMode="auto">
            <a:xfrm>
              <a:off x="4848" y="2196"/>
              <a:ext cx="42" cy="94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0" y="22"/>
                </a:cxn>
                <a:cxn ang="0">
                  <a:pos x="42" y="22"/>
                </a:cxn>
                <a:cxn ang="0">
                  <a:pos x="42" y="26"/>
                </a:cxn>
                <a:cxn ang="0">
                  <a:pos x="28" y="26"/>
                </a:cxn>
                <a:cxn ang="0">
                  <a:pos x="14" y="74"/>
                </a:cxn>
                <a:cxn ang="0">
                  <a:pos x="14" y="80"/>
                </a:cxn>
                <a:cxn ang="0">
                  <a:pos x="12" y="82"/>
                </a:cxn>
                <a:cxn ang="0">
                  <a:pos x="12" y="84"/>
                </a:cxn>
                <a:cxn ang="0">
                  <a:pos x="12" y="86"/>
                </a:cxn>
                <a:cxn ang="0">
                  <a:pos x="12" y="86"/>
                </a:cxn>
                <a:cxn ang="0">
                  <a:pos x="14" y="86"/>
                </a:cxn>
                <a:cxn ang="0">
                  <a:pos x="14" y="88"/>
                </a:cxn>
                <a:cxn ang="0">
                  <a:pos x="16" y="86"/>
                </a:cxn>
                <a:cxn ang="0">
                  <a:pos x="18" y="84"/>
                </a:cxn>
                <a:cxn ang="0">
                  <a:pos x="20" y="82"/>
                </a:cxn>
                <a:cxn ang="0">
                  <a:pos x="22" y="80"/>
                </a:cxn>
                <a:cxn ang="0">
                  <a:pos x="26" y="76"/>
                </a:cxn>
                <a:cxn ang="0">
                  <a:pos x="28" y="76"/>
                </a:cxn>
                <a:cxn ang="0">
                  <a:pos x="22" y="86"/>
                </a:cxn>
                <a:cxn ang="0">
                  <a:pos x="16" y="92"/>
                </a:cxn>
                <a:cxn ang="0">
                  <a:pos x="12" y="94"/>
                </a:cxn>
                <a:cxn ang="0">
                  <a:pos x="6" y="94"/>
                </a:cxn>
                <a:cxn ang="0">
                  <a:pos x="4" y="94"/>
                </a:cxn>
                <a:cxn ang="0">
                  <a:pos x="2" y="92"/>
                </a:cxn>
                <a:cxn ang="0">
                  <a:pos x="0" y="90"/>
                </a:cxn>
                <a:cxn ang="0">
                  <a:pos x="0" y="86"/>
                </a:cxn>
                <a:cxn ang="0">
                  <a:pos x="0" y="80"/>
                </a:cxn>
                <a:cxn ang="0">
                  <a:pos x="2" y="72"/>
                </a:cxn>
                <a:cxn ang="0">
                  <a:pos x="16" y="26"/>
                </a:cxn>
                <a:cxn ang="0">
                  <a:pos x="4" y="26"/>
                </a:cxn>
                <a:cxn ang="0">
                  <a:pos x="4" y="24"/>
                </a:cxn>
                <a:cxn ang="0">
                  <a:pos x="12" y="22"/>
                </a:cxn>
                <a:cxn ang="0">
                  <a:pos x="18" y="18"/>
                </a:cxn>
                <a:cxn ang="0">
                  <a:pos x="22" y="14"/>
                </a:cxn>
                <a:cxn ang="0">
                  <a:pos x="28" y="8"/>
                </a:cxn>
                <a:cxn ang="0">
                  <a:pos x="32" y="0"/>
                </a:cxn>
                <a:cxn ang="0">
                  <a:pos x="36" y="0"/>
                </a:cxn>
              </a:cxnLst>
              <a:rect l="0" t="0" r="r" b="b"/>
              <a:pathLst>
                <a:path w="42" h="94">
                  <a:moveTo>
                    <a:pt x="36" y="0"/>
                  </a:moveTo>
                  <a:lnTo>
                    <a:pt x="30" y="22"/>
                  </a:lnTo>
                  <a:lnTo>
                    <a:pt x="42" y="22"/>
                  </a:lnTo>
                  <a:lnTo>
                    <a:pt x="42" y="26"/>
                  </a:lnTo>
                  <a:lnTo>
                    <a:pt x="28" y="26"/>
                  </a:lnTo>
                  <a:lnTo>
                    <a:pt x="14" y="74"/>
                  </a:lnTo>
                  <a:lnTo>
                    <a:pt x="14" y="80"/>
                  </a:lnTo>
                  <a:lnTo>
                    <a:pt x="12" y="82"/>
                  </a:lnTo>
                  <a:lnTo>
                    <a:pt x="12" y="84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14" y="86"/>
                  </a:lnTo>
                  <a:lnTo>
                    <a:pt x="14" y="88"/>
                  </a:lnTo>
                  <a:lnTo>
                    <a:pt x="16" y="86"/>
                  </a:lnTo>
                  <a:lnTo>
                    <a:pt x="18" y="84"/>
                  </a:lnTo>
                  <a:lnTo>
                    <a:pt x="20" y="82"/>
                  </a:lnTo>
                  <a:lnTo>
                    <a:pt x="22" y="80"/>
                  </a:lnTo>
                  <a:lnTo>
                    <a:pt x="26" y="76"/>
                  </a:lnTo>
                  <a:lnTo>
                    <a:pt x="28" y="76"/>
                  </a:lnTo>
                  <a:lnTo>
                    <a:pt x="22" y="86"/>
                  </a:lnTo>
                  <a:lnTo>
                    <a:pt x="16" y="92"/>
                  </a:lnTo>
                  <a:lnTo>
                    <a:pt x="12" y="94"/>
                  </a:lnTo>
                  <a:lnTo>
                    <a:pt x="6" y="94"/>
                  </a:lnTo>
                  <a:lnTo>
                    <a:pt x="4" y="94"/>
                  </a:lnTo>
                  <a:lnTo>
                    <a:pt x="2" y="92"/>
                  </a:lnTo>
                  <a:lnTo>
                    <a:pt x="0" y="90"/>
                  </a:lnTo>
                  <a:lnTo>
                    <a:pt x="0" y="86"/>
                  </a:lnTo>
                  <a:lnTo>
                    <a:pt x="0" y="80"/>
                  </a:lnTo>
                  <a:lnTo>
                    <a:pt x="2" y="72"/>
                  </a:lnTo>
                  <a:lnTo>
                    <a:pt x="16" y="26"/>
                  </a:lnTo>
                  <a:lnTo>
                    <a:pt x="4" y="26"/>
                  </a:lnTo>
                  <a:lnTo>
                    <a:pt x="4" y="24"/>
                  </a:lnTo>
                  <a:lnTo>
                    <a:pt x="12" y="22"/>
                  </a:lnTo>
                  <a:lnTo>
                    <a:pt x="18" y="18"/>
                  </a:lnTo>
                  <a:lnTo>
                    <a:pt x="22" y="14"/>
                  </a:lnTo>
                  <a:lnTo>
                    <a:pt x="28" y="8"/>
                  </a:lnTo>
                  <a:lnTo>
                    <a:pt x="32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21" name="Freeform 273"/>
            <p:cNvSpPr>
              <a:spLocks noEditPoints="1"/>
            </p:cNvSpPr>
            <p:nvPr/>
          </p:nvSpPr>
          <p:spPr bwMode="auto">
            <a:xfrm>
              <a:off x="4890" y="2216"/>
              <a:ext cx="70" cy="74"/>
            </a:xfrm>
            <a:custGeom>
              <a:avLst/>
              <a:gdLst/>
              <a:ahLst/>
              <a:cxnLst>
                <a:cxn ang="0">
                  <a:pos x="70" y="26"/>
                </a:cxn>
                <a:cxn ang="0">
                  <a:pos x="70" y="36"/>
                </a:cxn>
                <a:cxn ang="0">
                  <a:pos x="64" y="48"/>
                </a:cxn>
                <a:cxn ang="0">
                  <a:pos x="60" y="56"/>
                </a:cxn>
                <a:cxn ang="0">
                  <a:pos x="54" y="62"/>
                </a:cxn>
                <a:cxn ang="0">
                  <a:pos x="48" y="68"/>
                </a:cxn>
                <a:cxn ang="0">
                  <a:pos x="36" y="72"/>
                </a:cxn>
                <a:cxn ang="0">
                  <a:pos x="26" y="74"/>
                </a:cxn>
                <a:cxn ang="0">
                  <a:pos x="18" y="74"/>
                </a:cxn>
                <a:cxn ang="0">
                  <a:pos x="12" y="70"/>
                </a:cxn>
                <a:cxn ang="0">
                  <a:pos x="8" y="66"/>
                </a:cxn>
                <a:cxn ang="0">
                  <a:pos x="4" y="62"/>
                </a:cxn>
                <a:cxn ang="0">
                  <a:pos x="2" y="56"/>
                </a:cxn>
                <a:cxn ang="0">
                  <a:pos x="0" y="48"/>
                </a:cxn>
                <a:cxn ang="0">
                  <a:pos x="2" y="38"/>
                </a:cxn>
                <a:cxn ang="0">
                  <a:pos x="8" y="26"/>
                </a:cxn>
                <a:cxn ang="0">
                  <a:pos x="12" y="18"/>
                </a:cxn>
                <a:cxn ang="0">
                  <a:pos x="18" y="12"/>
                </a:cxn>
                <a:cxn ang="0">
                  <a:pos x="26" y="8"/>
                </a:cxn>
                <a:cxn ang="0">
                  <a:pos x="36" y="2"/>
                </a:cxn>
                <a:cxn ang="0">
                  <a:pos x="46" y="0"/>
                </a:cxn>
                <a:cxn ang="0">
                  <a:pos x="54" y="2"/>
                </a:cxn>
                <a:cxn ang="0">
                  <a:pos x="60" y="4"/>
                </a:cxn>
                <a:cxn ang="0">
                  <a:pos x="64" y="8"/>
                </a:cxn>
                <a:cxn ang="0">
                  <a:pos x="68" y="12"/>
                </a:cxn>
                <a:cxn ang="0">
                  <a:pos x="70" y="18"/>
                </a:cxn>
                <a:cxn ang="0">
                  <a:pos x="70" y="26"/>
                </a:cxn>
                <a:cxn ang="0">
                  <a:pos x="56" y="20"/>
                </a:cxn>
                <a:cxn ang="0">
                  <a:pos x="56" y="12"/>
                </a:cxn>
                <a:cxn ang="0">
                  <a:pos x="54" y="8"/>
                </a:cxn>
                <a:cxn ang="0">
                  <a:pos x="50" y="4"/>
                </a:cxn>
                <a:cxn ang="0">
                  <a:pos x="44" y="4"/>
                </a:cxn>
                <a:cxn ang="0">
                  <a:pos x="40" y="4"/>
                </a:cxn>
                <a:cxn ang="0">
                  <a:pos x="34" y="8"/>
                </a:cxn>
                <a:cxn ang="0">
                  <a:pos x="28" y="14"/>
                </a:cxn>
                <a:cxn ang="0">
                  <a:pos x="24" y="20"/>
                </a:cxn>
                <a:cxn ang="0">
                  <a:pos x="18" y="38"/>
                </a:cxn>
                <a:cxn ang="0">
                  <a:pos x="14" y="54"/>
                </a:cxn>
                <a:cxn ang="0">
                  <a:pos x="16" y="62"/>
                </a:cxn>
                <a:cxn ang="0">
                  <a:pos x="18" y="66"/>
                </a:cxn>
                <a:cxn ang="0">
                  <a:pos x="22" y="70"/>
                </a:cxn>
                <a:cxn ang="0">
                  <a:pos x="28" y="70"/>
                </a:cxn>
                <a:cxn ang="0">
                  <a:pos x="32" y="70"/>
                </a:cxn>
                <a:cxn ang="0">
                  <a:pos x="38" y="66"/>
                </a:cxn>
                <a:cxn ang="0">
                  <a:pos x="42" y="60"/>
                </a:cxn>
                <a:cxn ang="0">
                  <a:pos x="48" y="54"/>
                </a:cxn>
                <a:cxn ang="0">
                  <a:pos x="54" y="36"/>
                </a:cxn>
                <a:cxn ang="0">
                  <a:pos x="56" y="20"/>
                </a:cxn>
              </a:cxnLst>
              <a:rect l="0" t="0" r="r" b="b"/>
              <a:pathLst>
                <a:path w="70" h="74">
                  <a:moveTo>
                    <a:pt x="70" y="26"/>
                  </a:moveTo>
                  <a:lnTo>
                    <a:pt x="70" y="36"/>
                  </a:lnTo>
                  <a:lnTo>
                    <a:pt x="64" y="48"/>
                  </a:lnTo>
                  <a:lnTo>
                    <a:pt x="60" y="56"/>
                  </a:lnTo>
                  <a:lnTo>
                    <a:pt x="54" y="62"/>
                  </a:lnTo>
                  <a:lnTo>
                    <a:pt x="48" y="68"/>
                  </a:lnTo>
                  <a:lnTo>
                    <a:pt x="36" y="72"/>
                  </a:lnTo>
                  <a:lnTo>
                    <a:pt x="26" y="74"/>
                  </a:lnTo>
                  <a:lnTo>
                    <a:pt x="18" y="74"/>
                  </a:lnTo>
                  <a:lnTo>
                    <a:pt x="12" y="70"/>
                  </a:lnTo>
                  <a:lnTo>
                    <a:pt x="8" y="66"/>
                  </a:lnTo>
                  <a:lnTo>
                    <a:pt x="4" y="62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2" y="38"/>
                  </a:lnTo>
                  <a:lnTo>
                    <a:pt x="8" y="26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6" y="8"/>
                  </a:lnTo>
                  <a:lnTo>
                    <a:pt x="36" y="2"/>
                  </a:lnTo>
                  <a:lnTo>
                    <a:pt x="46" y="0"/>
                  </a:lnTo>
                  <a:lnTo>
                    <a:pt x="54" y="2"/>
                  </a:lnTo>
                  <a:lnTo>
                    <a:pt x="60" y="4"/>
                  </a:lnTo>
                  <a:lnTo>
                    <a:pt x="64" y="8"/>
                  </a:lnTo>
                  <a:lnTo>
                    <a:pt x="68" y="12"/>
                  </a:lnTo>
                  <a:lnTo>
                    <a:pt x="70" y="18"/>
                  </a:lnTo>
                  <a:lnTo>
                    <a:pt x="70" y="26"/>
                  </a:lnTo>
                  <a:close/>
                  <a:moveTo>
                    <a:pt x="56" y="20"/>
                  </a:moveTo>
                  <a:lnTo>
                    <a:pt x="56" y="12"/>
                  </a:lnTo>
                  <a:lnTo>
                    <a:pt x="54" y="8"/>
                  </a:lnTo>
                  <a:lnTo>
                    <a:pt x="50" y="4"/>
                  </a:lnTo>
                  <a:lnTo>
                    <a:pt x="44" y="4"/>
                  </a:lnTo>
                  <a:lnTo>
                    <a:pt x="40" y="4"/>
                  </a:lnTo>
                  <a:lnTo>
                    <a:pt x="34" y="8"/>
                  </a:lnTo>
                  <a:lnTo>
                    <a:pt x="28" y="14"/>
                  </a:lnTo>
                  <a:lnTo>
                    <a:pt x="24" y="20"/>
                  </a:lnTo>
                  <a:lnTo>
                    <a:pt x="18" y="38"/>
                  </a:lnTo>
                  <a:lnTo>
                    <a:pt x="14" y="54"/>
                  </a:lnTo>
                  <a:lnTo>
                    <a:pt x="16" y="62"/>
                  </a:lnTo>
                  <a:lnTo>
                    <a:pt x="18" y="66"/>
                  </a:lnTo>
                  <a:lnTo>
                    <a:pt x="22" y="70"/>
                  </a:lnTo>
                  <a:lnTo>
                    <a:pt x="28" y="70"/>
                  </a:lnTo>
                  <a:lnTo>
                    <a:pt x="32" y="70"/>
                  </a:lnTo>
                  <a:lnTo>
                    <a:pt x="38" y="66"/>
                  </a:lnTo>
                  <a:lnTo>
                    <a:pt x="42" y="60"/>
                  </a:lnTo>
                  <a:lnTo>
                    <a:pt x="48" y="54"/>
                  </a:lnTo>
                  <a:lnTo>
                    <a:pt x="54" y="36"/>
                  </a:lnTo>
                  <a:lnTo>
                    <a:pt x="56" y="2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22" name="Freeform 274"/>
            <p:cNvSpPr>
              <a:spLocks/>
            </p:cNvSpPr>
            <p:nvPr/>
          </p:nvSpPr>
          <p:spPr bwMode="auto">
            <a:xfrm>
              <a:off x="4970" y="2216"/>
              <a:ext cx="74" cy="74"/>
            </a:xfrm>
            <a:custGeom>
              <a:avLst/>
              <a:gdLst/>
              <a:ahLst/>
              <a:cxnLst>
                <a:cxn ang="0">
                  <a:pos x="22" y="36"/>
                </a:cxn>
                <a:cxn ang="0">
                  <a:pos x="38" y="18"/>
                </a:cxn>
                <a:cxn ang="0">
                  <a:pos x="48" y="8"/>
                </a:cxn>
                <a:cxn ang="0">
                  <a:pos x="64" y="0"/>
                </a:cxn>
                <a:cxn ang="0">
                  <a:pos x="70" y="4"/>
                </a:cxn>
                <a:cxn ang="0">
                  <a:pos x="74" y="10"/>
                </a:cxn>
                <a:cxn ang="0">
                  <a:pos x="70" y="24"/>
                </a:cxn>
                <a:cxn ang="0">
                  <a:pos x="60" y="62"/>
                </a:cxn>
                <a:cxn ang="0">
                  <a:pos x="58" y="64"/>
                </a:cxn>
                <a:cxn ang="0">
                  <a:pos x="60" y="66"/>
                </a:cxn>
                <a:cxn ang="0">
                  <a:pos x="62" y="66"/>
                </a:cxn>
                <a:cxn ang="0">
                  <a:pos x="66" y="60"/>
                </a:cxn>
                <a:cxn ang="0">
                  <a:pos x="72" y="56"/>
                </a:cxn>
                <a:cxn ang="0">
                  <a:pos x="60" y="70"/>
                </a:cxn>
                <a:cxn ang="0">
                  <a:pos x="52" y="74"/>
                </a:cxn>
                <a:cxn ang="0">
                  <a:pos x="48" y="72"/>
                </a:cxn>
                <a:cxn ang="0">
                  <a:pos x="46" y="68"/>
                </a:cxn>
                <a:cxn ang="0">
                  <a:pos x="46" y="60"/>
                </a:cxn>
                <a:cxn ang="0">
                  <a:pos x="58" y="24"/>
                </a:cxn>
                <a:cxn ang="0">
                  <a:pos x="60" y="14"/>
                </a:cxn>
                <a:cxn ang="0">
                  <a:pos x="60" y="12"/>
                </a:cxn>
                <a:cxn ang="0">
                  <a:pos x="56" y="10"/>
                </a:cxn>
                <a:cxn ang="0">
                  <a:pos x="50" y="12"/>
                </a:cxn>
                <a:cxn ang="0">
                  <a:pos x="38" y="24"/>
                </a:cxn>
                <a:cxn ang="0">
                  <a:pos x="24" y="44"/>
                </a:cxn>
                <a:cxn ang="0">
                  <a:pos x="16" y="60"/>
                </a:cxn>
                <a:cxn ang="0">
                  <a:pos x="0" y="72"/>
                </a:cxn>
                <a:cxn ang="0">
                  <a:pos x="16" y="16"/>
                </a:cxn>
                <a:cxn ang="0">
                  <a:pos x="18" y="10"/>
                </a:cxn>
                <a:cxn ang="0">
                  <a:pos x="16" y="8"/>
                </a:cxn>
                <a:cxn ang="0">
                  <a:pos x="12" y="6"/>
                </a:cxn>
                <a:cxn ang="0">
                  <a:pos x="10" y="6"/>
                </a:cxn>
                <a:cxn ang="0">
                  <a:pos x="8" y="4"/>
                </a:cxn>
              </a:cxnLst>
              <a:rect l="0" t="0" r="r" b="b"/>
              <a:pathLst>
                <a:path w="74" h="74">
                  <a:moveTo>
                    <a:pt x="32" y="0"/>
                  </a:moveTo>
                  <a:lnTo>
                    <a:pt x="22" y="36"/>
                  </a:lnTo>
                  <a:lnTo>
                    <a:pt x="30" y="26"/>
                  </a:lnTo>
                  <a:lnTo>
                    <a:pt x="38" y="18"/>
                  </a:lnTo>
                  <a:lnTo>
                    <a:pt x="42" y="12"/>
                  </a:lnTo>
                  <a:lnTo>
                    <a:pt x="48" y="8"/>
                  </a:lnTo>
                  <a:lnTo>
                    <a:pt x="56" y="2"/>
                  </a:lnTo>
                  <a:lnTo>
                    <a:pt x="64" y="0"/>
                  </a:lnTo>
                  <a:lnTo>
                    <a:pt x="68" y="2"/>
                  </a:lnTo>
                  <a:lnTo>
                    <a:pt x="70" y="4"/>
                  </a:lnTo>
                  <a:lnTo>
                    <a:pt x="72" y="6"/>
                  </a:lnTo>
                  <a:lnTo>
                    <a:pt x="74" y="10"/>
                  </a:lnTo>
                  <a:lnTo>
                    <a:pt x="72" y="16"/>
                  </a:lnTo>
                  <a:lnTo>
                    <a:pt x="70" y="24"/>
                  </a:lnTo>
                  <a:lnTo>
                    <a:pt x="60" y="56"/>
                  </a:lnTo>
                  <a:lnTo>
                    <a:pt x="60" y="62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2" y="66"/>
                  </a:lnTo>
                  <a:lnTo>
                    <a:pt x="62" y="64"/>
                  </a:lnTo>
                  <a:lnTo>
                    <a:pt x="66" y="60"/>
                  </a:lnTo>
                  <a:lnTo>
                    <a:pt x="70" y="54"/>
                  </a:lnTo>
                  <a:lnTo>
                    <a:pt x="72" y="56"/>
                  </a:lnTo>
                  <a:lnTo>
                    <a:pt x="66" y="66"/>
                  </a:lnTo>
                  <a:lnTo>
                    <a:pt x="60" y="70"/>
                  </a:lnTo>
                  <a:lnTo>
                    <a:pt x="56" y="74"/>
                  </a:lnTo>
                  <a:lnTo>
                    <a:pt x="52" y="74"/>
                  </a:lnTo>
                  <a:lnTo>
                    <a:pt x="50" y="74"/>
                  </a:lnTo>
                  <a:lnTo>
                    <a:pt x="48" y="72"/>
                  </a:lnTo>
                  <a:lnTo>
                    <a:pt x="46" y="70"/>
                  </a:lnTo>
                  <a:lnTo>
                    <a:pt x="46" y="68"/>
                  </a:lnTo>
                  <a:lnTo>
                    <a:pt x="46" y="64"/>
                  </a:lnTo>
                  <a:lnTo>
                    <a:pt x="46" y="60"/>
                  </a:lnTo>
                  <a:lnTo>
                    <a:pt x="48" y="54"/>
                  </a:lnTo>
                  <a:lnTo>
                    <a:pt x="58" y="24"/>
                  </a:lnTo>
                  <a:lnTo>
                    <a:pt x="60" y="18"/>
                  </a:lnTo>
                  <a:lnTo>
                    <a:pt x="60" y="14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58" y="10"/>
                  </a:lnTo>
                  <a:lnTo>
                    <a:pt x="56" y="10"/>
                  </a:lnTo>
                  <a:lnTo>
                    <a:pt x="54" y="10"/>
                  </a:lnTo>
                  <a:lnTo>
                    <a:pt x="50" y="12"/>
                  </a:lnTo>
                  <a:lnTo>
                    <a:pt x="44" y="18"/>
                  </a:lnTo>
                  <a:lnTo>
                    <a:pt x="38" y="24"/>
                  </a:lnTo>
                  <a:lnTo>
                    <a:pt x="30" y="34"/>
                  </a:lnTo>
                  <a:lnTo>
                    <a:pt x="24" y="44"/>
                  </a:lnTo>
                  <a:lnTo>
                    <a:pt x="20" y="52"/>
                  </a:lnTo>
                  <a:lnTo>
                    <a:pt x="16" y="60"/>
                  </a:lnTo>
                  <a:lnTo>
                    <a:pt x="12" y="72"/>
                  </a:lnTo>
                  <a:lnTo>
                    <a:pt x="0" y="72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8" y="8"/>
                  </a:lnTo>
                  <a:lnTo>
                    <a:pt x="16" y="8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6" y="8"/>
                  </a:lnTo>
                  <a:lnTo>
                    <a:pt x="8" y="4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23" name="Freeform 275"/>
            <p:cNvSpPr>
              <a:spLocks/>
            </p:cNvSpPr>
            <p:nvPr/>
          </p:nvSpPr>
          <p:spPr bwMode="auto">
            <a:xfrm>
              <a:off x="3292" y="2864"/>
              <a:ext cx="1532" cy="380"/>
            </a:xfrm>
            <a:custGeom>
              <a:avLst/>
              <a:gdLst/>
              <a:ahLst/>
              <a:cxnLst>
                <a:cxn ang="0">
                  <a:pos x="0" y="380"/>
                </a:cxn>
                <a:cxn ang="0">
                  <a:pos x="0" y="0"/>
                </a:cxn>
                <a:cxn ang="0">
                  <a:pos x="48" y="22"/>
                </a:cxn>
                <a:cxn ang="0">
                  <a:pos x="94" y="42"/>
                </a:cxn>
                <a:cxn ang="0">
                  <a:pos x="140" y="62"/>
                </a:cxn>
                <a:cxn ang="0">
                  <a:pos x="186" y="78"/>
                </a:cxn>
                <a:cxn ang="0">
                  <a:pos x="232" y="94"/>
                </a:cxn>
                <a:cxn ang="0">
                  <a:pos x="280" y="108"/>
                </a:cxn>
                <a:cxn ang="0">
                  <a:pos x="326" y="120"/>
                </a:cxn>
                <a:cxn ang="0">
                  <a:pos x="372" y="132"/>
                </a:cxn>
                <a:cxn ang="0">
                  <a:pos x="418" y="142"/>
                </a:cxn>
                <a:cxn ang="0">
                  <a:pos x="464" y="150"/>
                </a:cxn>
                <a:cxn ang="0">
                  <a:pos x="512" y="160"/>
                </a:cxn>
                <a:cxn ang="0">
                  <a:pos x="558" y="166"/>
                </a:cxn>
                <a:cxn ang="0">
                  <a:pos x="604" y="174"/>
                </a:cxn>
                <a:cxn ang="0">
                  <a:pos x="650" y="180"/>
                </a:cxn>
                <a:cxn ang="0">
                  <a:pos x="696" y="186"/>
                </a:cxn>
                <a:cxn ang="0">
                  <a:pos x="744" y="190"/>
                </a:cxn>
                <a:cxn ang="0">
                  <a:pos x="790" y="196"/>
                </a:cxn>
                <a:cxn ang="0">
                  <a:pos x="836" y="200"/>
                </a:cxn>
                <a:cxn ang="0">
                  <a:pos x="882" y="204"/>
                </a:cxn>
                <a:cxn ang="0">
                  <a:pos x="928" y="208"/>
                </a:cxn>
                <a:cxn ang="0">
                  <a:pos x="976" y="210"/>
                </a:cxn>
                <a:cxn ang="0">
                  <a:pos x="1022" y="214"/>
                </a:cxn>
                <a:cxn ang="0">
                  <a:pos x="1068" y="216"/>
                </a:cxn>
                <a:cxn ang="0">
                  <a:pos x="1114" y="220"/>
                </a:cxn>
                <a:cxn ang="0">
                  <a:pos x="1160" y="222"/>
                </a:cxn>
                <a:cxn ang="0">
                  <a:pos x="1208" y="224"/>
                </a:cxn>
                <a:cxn ang="0">
                  <a:pos x="1254" y="226"/>
                </a:cxn>
                <a:cxn ang="0">
                  <a:pos x="1300" y="230"/>
                </a:cxn>
                <a:cxn ang="0">
                  <a:pos x="1346" y="232"/>
                </a:cxn>
                <a:cxn ang="0">
                  <a:pos x="1392" y="234"/>
                </a:cxn>
                <a:cxn ang="0">
                  <a:pos x="1440" y="236"/>
                </a:cxn>
                <a:cxn ang="0">
                  <a:pos x="1486" y="238"/>
                </a:cxn>
                <a:cxn ang="0">
                  <a:pos x="1532" y="240"/>
                </a:cxn>
                <a:cxn ang="0">
                  <a:pos x="1532" y="380"/>
                </a:cxn>
                <a:cxn ang="0">
                  <a:pos x="0" y="380"/>
                </a:cxn>
                <a:cxn ang="0">
                  <a:pos x="0" y="380"/>
                </a:cxn>
              </a:cxnLst>
              <a:rect l="0" t="0" r="r" b="b"/>
              <a:pathLst>
                <a:path w="1532" h="380">
                  <a:moveTo>
                    <a:pt x="0" y="380"/>
                  </a:moveTo>
                  <a:lnTo>
                    <a:pt x="0" y="0"/>
                  </a:lnTo>
                  <a:lnTo>
                    <a:pt x="48" y="22"/>
                  </a:lnTo>
                  <a:lnTo>
                    <a:pt x="94" y="42"/>
                  </a:lnTo>
                  <a:lnTo>
                    <a:pt x="140" y="62"/>
                  </a:lnTo>
                  <a:lnTo>
                    <a:pt x="186" y="78"/>
                  </a:lnTo>
                  <a:lnTo>
                    <a:pt x="232" y="94"/>
                  </a:lnTo>
                  <a:lnTo>
                    <a:pt x="280" y="108"/>
                  </a:lnTo>
                  <a:lnTo>
                    <a:pt x="326" y="120"/>
                  </a:lnTo>
                  <a:lnTo>
                    <a:pt x="372" y="132"/>
                  </a:lnTo>
                  <a:lnTo>
                    <a:pt x="418" y="142"/>
                  </a:lnTo>
                  <a:lnTo>
                    <a:pt x="464" y="150"/>
                  </a:lnTo>
                  <a:lnTo>
                    <a:pt x="512" y="160"/>
                  </a:lnTo>
                  <a:lnTo>
                    <a:pt x="558" y="166"/>
                  </a:lnTo>
                  <a:lnTo>
                    <a:pt x="604" y="174"/>
                  </a:lnTo>
                  <a:lnTo>
                    <a:pt x="650" y="180"/>
                  </a:lnTo>
                  <a:lnTo>
                    <a:pt x="696" y="186"/>
                  </a:lnTo>
                  <a:lnTo>
                    <a:pt x="744" y="190"/>
                  </a:lnTo>
                  <a:lnTo>
                    <a:pt x="790" y="196"/>
                  </a:lnTo>
                  <a:lnTo>
                    <a:pt x="836" y="200"/>
                  </a:lnTo>
                  <a:lnTo>
                    <a:pt x="882" y="204"/>
                  </a:lnTo>
                  <a:lnTo>
                    <a:pt x="928" y="208"/>
                  </a:lnTo>
                  <a:lnTo>
                    <a:pt x="976" y="210"/>
                  </a:lnTo>
                  <a:lnTo>
                    <a:pt x="1022" y="214"/>
                  </a:lnTo>
                  <a:lnTo>
                    <a:pt x="1068" y="216"/>
                  </a:lnTo>
                  <a:lnTo>
                    <a:pt x="1114" y="220"/>
                  </a:lnTo>
                  <a:lnTo>
                    <a:pt x="1160" y="222"/>
                  </a:lnTo>
                  <a:lnTo>
                    <a:pt x="1208" y="224"/>
                  </a:lnTo>
                  <a:lnTo>
                    <a:pt x="1254" y="226"/>
                  </a:lnTo>
                  <a:lnTo>
                    <a:pt x="1300" y="230"/>
                  </a:lnTo>
                  <a:lnTo>
                    <a:pt x="1346" y="232"/>
                  </a:lnTo>
                  <a:lnTo>
                    <a:pt x="1392" y="234"/>
                  </a:lnTo>
                  <a:lnTo>
                    <a:pt x="1440" y="236"/>
                  </a:lnTo>
                  <a:lnTo>
                    <a:pt x="1486" y="238"/>
                  </a:lnTo>
                  <a:lnTo>
                    <a:pt x="1532" y="240"/>
                  </a:lnTo>
                  <a:lnTo>
                    <a:pt x="1532" y="380"/>
                  </a:lnTo>
                  <a:lnTo>
                    <a:pt x="0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FFE599"/>
            </a:solidFill>
            <a:ln w="0">
              <a:solidFill>
                <a:srgbClr val="FFE5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24" name="Freeform 276"/>
            <p:cNvSpPr>
              <a:spLocks/>
            </p:cNvSpPr>
            <p:nvPr/>
          </p:nvSpPr>
          <p:spPr bwMode="auto">
            <a:xfrm>
              <a:off x="3292" y="3244"/>
              <a:ext cx="1532" cy="38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82"/>
                </a:cxn>
                <a:cxn ang="0">
                  <a:pos x="48" y="358"/>
                </a:cxn>
                <a:cxn ang="0">
                  <a:pos x="94" y="338"/>
                </a:cxn>
                <a:cxn ang="0">
                  <a:pos x="140" y="320"/>
                </a:cxn>
                <a:cxn ang="0">
                  <a:pos x="186" y="302"/>
                </a:cxn>
                <a:cxn ang="0">
                  <a:pos x="232" y="288"/>
                </a:cxn>
                <a:cxn ang="0">
                  <a:pos x="280" y="274"/>
                </a:cxn>
                <a:cxn ang="0">
                  <a:pos x="326" y="260"/>
                </a:cxn>
                <a:cxn ang="0">
                  <a:pos x="372" y="250"/>
                </a:cxn>
                <a:cxn ang="0">
                  <a:pos x="418" y="240"/>
                </a:cxn>
                <a:cxn ang="0">
                  <a:pos x="464" y="230"/>
                </a:cxn>
                <a:cxn ang="0">
                  <a:pos x="512" y="222"/>
                </a:cxn>
                <a:cxn ang="0">
                  <a:pos x="558" y="214"/>
                </a:cxn>
                <a:cxn ang="0">
                  <a:pos x="604" y="208"/>
                </a:cxn>
                <a:cxn ang="0">
                  <a:pos x="650" y="202"/>
                </a:cxn>
                <a:cxn ang="0">
                  <a:pos x="696" y="196"/>
                </a:cxn>
                <a:cxn ang="0">
                  <a:pos x="744" y="190"/>
                </a:cxn>
                <a:cxn ang="0">
                  <a:pos x="790" y="186"/>
                </a:cxn>
                <a:cxn ang="0">
                  <a:pos x="836" y="182"/>
                </a:cxn>
                <a:cxn ang="0">
                  <a:pos x="882" y="178"/>
                </a:cxn>
                <a:cxn ang="0">
                  <a:pos x="928" y="174"/>
                </a:cxn>
                <a:cxn ang="0">
                  <a:pos x="976" y="170"/>
                </a:cxn>
                <a:cxn ang="0">
                  <a:pos x="1022" y="168"/>
                </a:cxn>
                <a:cxn ang="0">
                  <a:pos x="1068" y="164"/>
                </a:cxn>
                <a:cxn ang="0">
                  <a:pos x="1114" y="162"/>
                </a:cxn>
                <a:cxn ang="0">
                  <a:pos x="1160" y="158"/>
                </a:cxn>
                <a:cxn ang="0">
                  <a:pos x="1208" y="156"/>
                </a:cxn>
                <a:cxn ang="0">
                  <a:pos x="1254" y="154"/>
                </a:cxn>
                <a:cxn ang="0">
                  <a:pos x="1300" y="152"/>
                </a:cxn>
                <a:cxn ang="0">
                  <a:pos x="1346" y="150"/>
                </a:cxn>
                <a:cxn ang="0">
                  <a:pos x="1392" y="148"/>
                </a:cxn>
                <a:cxn ang="0">
                  <a:pos x="1440" y="146"/>
                </a:cxn>
                <a:cxn ang="0">
                  <a:pos x="1486" y="144"/>
                </a:cxn>
                <a:cxn ang="0">
                  <a:pos x="1532" y="140"/>
                </a:cxn>
                <a:cxn ang="0">
                  <a:pos x="153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532" h="382">
                  <a:moveTo>
                    <a:pt x="0" y="0"/>
                  </a:moveTo>
                  <a:lnTo>
                    <a:pt x="0" y="382"/>
                  </a:lnTo>
                  <a:lnTo>
                    <a:pt x="48" y="358"/>
                  </a:lnTo>
                  <a:lnTo>
                    <a:pt x="94" y="338"/>
                  </a:lnTo>
                  <a:lnTo>
                    <a:pt x="140" y="320"/>
                  </a:lnTo>
                  <a:lnTo>
                    <a:pt x="186" y="302"/>
                  </a:lnTo>
                  <a:lnTo>
                    <a:pt x="232" y="288"/>
                  </a:lnTo>
                  <a:lnTo>
                    <a:pt x="280" y="274"/>
                  </a:lnTo>
                  <a:lnTo>
                    <a:pt x="326" y="260"/>
                  </a:lnTo>
                  <a:lnTo>
                    <a:pt x="372" y="250"/>
                  </a:lnTo>
                  <a:lnTo>
                    <a:pt x="418" y="240"/>
                  </a:lnTo>
                  <a:lnTo>
                    <a:pt x="464" y="230"/>
                  </a:lnTo>
                  <a:lnTo>
                    <a:pt x="512" y="222"/>
                  </a:lnTo>
                  <a:lnTo>
                    <a:pt x="558" y="214"/>
                  </a:lnTo>
                  <a:lnTo>
                    <a:pt x="604" y="208"/>
                  </a:lnTo>
                  <a:lnTo>
                    <a:pt x="650" y="202"/>
                  </a:lnTo>
                  <a:lnTo>
                    <a:pt x="696" y="196"/>
                  </a:lnTo>
                  <a:lnTo>
                    <a:pt x="744" y="190"/>
                  </a:lnTo>
                  <a:lnTo>
                    <a:pt x="790" y="186"/>
                  </a:lnTo>
                  <a:lnTo>
                    <a:pt x="836" y="182"/>
                  </a:lnTo>
                  <a:lnTo>
                    <a:pt x="882" y="178"/>
                  </a:lnTo>
                  <a:lnTo>
                    <a:pt x="928" y="174"/>
                  </a:lnTo>
                  <a:lnTo>
                    <a:pt x="976" y="170"/>
                  </a:lnTo>
                  <a:lnTo>
                    <a:pt x="1022" y="168"/>
                  </a:lnTo>
                  <a:lnTo>
                    <a:pt x="1068" y="164"/>
                  </a:lnTo>
                  <a:lnTo>
                    <a:pt x="1114" y="162"/>
                  </a:lnTo>
                  <a:lnTo>
                    <a:pt x="1160" y="158"/>
                  </a:lnTo>
                  <a:lnTo>
                    <a:pt x="1208" y="156"/>
                  </a:lnTo>
                  <a:lnTo>
                    <a:pt x="1254" y="154"/>
                  </a:lnTo>
                  <a:lnTo>
                    <a:pt x="1300" y="152"/>
                  </a:lnTo>
                  <a:lnTo>
                    <a:pt x="1346" y="150"/>
                  </a:lnTo>
                  <a:lnTo>
                    <a:pt x="1392" y="148"/>
                  </a:lnTo>
                  <a:lnTo>
                    <a:pt x="1440" y="146"/>
                  </a:lnTo>
                  <a:lnTo>
                    <a:pt x="1486" y="144"/>
                  </a:lnTo>
                  <a:lnTo>
                    <a:pt x="1532" y="140"/>
                  </a:lnTo>
                  <a:lnTo>
                    <a:pt x="153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599"/>
            </a:solidFill>
            <a:ln w="0">
              <a:solidFill>
                <a:srgbClr val="FFE5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25" name="Freeform 277"/>
            <p:cNvSpPr>
              <a:spLocks noEditPoints="1"/>
            </p:cNvSpPr>
            <p:nvPr/>
          </p:nvSpPr>
          <p:spPr bwMode="auto">
            <a:xfrm>
              <a:off x="4042" y="2538"/>
              <a:ext cx="62" cy="74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34" y="0"/>
                </a:cxn>
                <a:cxn ang="0">
                  <a:pos x="34" y="28"/>
                </a:cxn>
                <a:cxn ang="0">
                  <a:pos x="62" y="28"/>
                </a:cxn>
                <a:cxn ang="0">
                  <a:pos x="62" y="34"/>
                </a:cxn>
                <a:cxn ang="0">
                  <a:pos x="34" y="34"/>
                </a:cxn>
                <a:cxn ang="0">
                  <a:pos x="34" y="60"/>
                </a:cxn>
                <a:cxn ang="0">
                  <a:pos x="28" y="60"/>
                </a:cxn>
                <a:cxn ang="0">
                  <a:pos x="28" y="34"/>
                </a:cxn>
                <a:cxn ang="0">
                  <a:pos x="0" y="34"/>
                </a:cxn>
                <a:cxn ang="0">
                  <a:pos x="0" y="28"/>
                </a:cxn>
                <a:cxn ang="0">
                  <a:pos x="28" y="28"/>
                </a:cxn>
                <a:cxn ang="0">
                  <a:pos x="28" y="0"/>
                </a:cxn>
                <a:cxn ang="0">
                  <a:pos x="0" y="68"/>
                </a:cxn>
                <a:cxn ang="0">
                  <a:pos x="62" y="68"/>
                </a:cxn>
                <a:cxn ang="0">
                  <a:pos x="62" y="74"/>
                </a:cxn>
                <a:cxn ang="0">
                  <a:pos x="0" y="74"/>
                </a:cxn>
                <a:cxn ang="0">
                  <a:pos x="0" y="68"/>
                </a:cxn>
              </a:cxnLst>
              <a:rect l="0" t="0" r="r" b="b"/>
              <a:pathLst>
                <a:path w="62" h="74">
                  <a:moveTo>
                    <a:pt x="28" y="0"/>
                  </a:moveTo>
                  <a:lnTo>
                    <a:pt x="34" y="0"/>
                  </a:lnTo>
                  <a:lnTo>
                    <a:pt x="34" y="28"/>
                  </a:lnTo>
                  <a:lnTo>
                    <a:pt x="62" y="28"/>
                  </a:lnTo>
                  <a:lnTo>
                    <a:pt x="62" y="34"/>
                  </a:lnTo>
                  <a:lnTo>
                    <a:pt x="34" y="34"/>
                  </a:lnTo>
                  <a:lnTo>
                    <a:pt x="34" y="60"/>
                  </a:lnTo>
                  <a:lnTo>
                    <a:pt x="28" y="60"/>
                  </a:lnTo>
                  <a:lnTo>
                    <a:pt x="28" y="34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28" y="28"/>
                  </a:lnTo>
                  <a:lnTo>
                    <a:pt x="28" y="0"/>
                  </a:lnTo>
                  <a:close/>
                  <a:moveTo>
                    <a:pt x="0" y="68"/>
                  </a:moveTo>
                  <a:lnTo>
                    <a:pt x="62" y="68"/>
                  </a:lnTo>
                  <a:lnTo>
                    <a:pt x="62" y="74"/>
                  </a:lnTo>
                  <a:lnTo>
                    <a:pt x="0" y="74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26" name="Freeform 278"/>
            <p:cNvSpPr>
              <a:spLocks noEditPoints="1"/>
            </p:cNvSpPr>
            <p:nvPr/>
          </p:nvSpPr>
          <p:spPr bwMode="auto">
            <a:xfrm>
              <a:off x="4124" y="2558"/>
              <a:ext cx="72" cy="80"/>
            </a:xfrm>
            <a:custGeom>
              <a:avLst/>
              <a:gdLst/>
              <a:ahLst/>
              <a:cxnLst>
                <a:cxn ang="0">
                  <a:pos x="36" y="14"/>
                </a:cxn>
                <a:cxn ang="0">
                  <a:pos x="48" y="4"/>
                </a:cxn>
                <a:cxn ang="0">
                  <a:pos x="58" y="0"/>
                </a:cxn>
                <a:cxn ang="0">
                  <a:pos x="68" y="4"/>
                </a:cxn>
                <a:cxn ang="0">
                  <a:pos x="72" y="16"/>
                </a:cxn>
                <a:cxn ang="0">
                  <a:pos x="66" y="34"/>
                </a:cxn>
                <a:cxn ang="0">
                  <a:pos x="52" y="50"/>
                </a:cxn>
                <a:cxn ang="0">
                  <a:pos x="36" y="56"/>
                </a:cxn>
                <a:cxn ang="0">
                  <a:pos x="30" y="56"/>
                </a:cxn>
                <a:cxn ang="0">
                  <a:pos x="24" y="54"/>
                </a:cxn>
                <a:cxn ang="0">
                  <a:pos x="20" y="72"/>
                </a:cxn>
                <a:cxn ang="0">
                  <a:pos x="20" y="76"/>
                </a:cxn>
                <a:cxn ang="0">
                  <a:pos x="20" y="78"/>
                </a:cxn>
                <a:cxn ang="0">
                  <a:pos x="24" y="78"/>
                </a:cxn>
                <a:cxn ang="0">
                  <a:pos x="28" y="80"/>
                </a:cxn>
                <a:cxn ang="0">
                  <a:pos x="0" y="78"/>
                </a:cxn>
                <a:cxn ang="0">
                  <a:pos x="8" y="76"/>
                </a:cxn>
                <a:cxn ang="0">
                  <a:pos x="12" y="68"/>
                </a:cxn>
                <a:cxn ang="0">
                  <a:pos x="28" y="10"/>
                </a:cxn>
                <a:cxn ang="0">
                  <a:pos x="28" y="8"/>
                </a:cxn>
                <a:cxn ang="0">
                  <a:pos x="26" y="6"/>
                </a:cxn>
                <a:cxn ang="0">
                  <a:pos x="22" y="6"/>
                </a:cxn>
                <a:cxn ang="0">
                  <a:pos x="20" y="4"/>
                </a:cxn>
                <a:cxn ang="0">
                  <a:pos x="26" y="48"/>
                </a:cxn>
                <a:cxn ang="0">
                  <a:pos x="36" y="54"/>
                </a:cxn>
                <a:cxn ang="0">
                  <a:pos x="42" y="52"/>
                </a:cxn>
                <a:cxn ang="0">
                  <a:pos x="48" y="46"/>
                </a:cxn>
                <a:cxn ang="0">
                  <a:pos x="54" y="38"/>
                </a:cxn>
                <a:cxn ang="0">
                  <a:pos x="58" y="28"/>
                </a:cxn>
                <a:cxn ang="0">
                  <a:pos x="60" y="16"/>
                </a:cxn>
                <a:cxn ang="0">
                  <a:pos x="58" y="8"/>
                </a:cxn>
                <a:cxn ang="0">
                  <a:pos x="54" y="6"/>
                </a:cxn>
                <a:cxn ang="0">
                  <a:pos x="40" y="14"/>
                </a:cxn>
                <a:cxn ang="0">
                  <a:pos x="30" y="30"/>
                </a:cxn>
              </a:cxnLst>
              <a:rect l="0" t="0" r="r" b="b"/>
              <a:pathLst>
                <a:path w="72" h="80">
                  <a:moveTo>
                    <a:pt x="40" y="0"/>
                  </a:moveTo>
                  <a:lnTo>
                    <a:pt x="36" y="14"/>
                  </a:lnTo>
                  <a:lnTo>
                    <a:pt x="42" y="8"/>
                  </a:lnTo>
                  <a:lnTo>
                    <a:pt x="48" y="4"/>
                  </a:lnTo>
                  <a:lnTo>
                    <a:pt x="52" y="2"/>
                  </a:lnTo>
                  <a:lnTo>
                    <a:pt x="58" y="0"/>
                  </a:lnTo>
                  <a:lnTo>
                    <a:pt x="64" y="2"/>
                  </a:lnTo>
                  <a:lnTo>
                    <a:pt x="68" y="4"/>
                  </a:lnTo>
                  <a:lnTo>
                    <a:pt x="70" y="10"/>
                  </a:lnTo>
                  <a:lnTo>
                    <a:pt x="72" y="16"/>
                  </a:lnTo>
                  <a:lnTo>
                    <a:pt x="70" y="24"/>
                  </a:lnTo>
                  <a:lnTo>
                    <a:pt x="66" y="34"/>
                  </a:lnTo>
                  <a:lnTo>
                    <a:pt x="60" y="42"/>
                  </a:lnTo>
                  <a:lnTo>
                    <a:pt x="52" y="50"/>
                  </a:lnTo>
                  <a:lnTo>
                    <a:pt x="44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30" y="56"/>
                  </a:lnTo>
                  <a:lnTo>
                    <a:pt x="28" y="54"/>
                  </a:lnTo>
                  <a:lnTo>
                    <a:pt x="24" y="54"/>
                  </a:lnTo>
                  <a:lnTo>
                    <a:pt x="20" y="68"/>
                  </a:lnTo>
                  <a:lnTo>
                    <a:pt x="20" y="72"/>
                  </a:lnTo>
                  <a:lnTo>
                    <a:pt x="20" y="74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8"/>
                  </a:lnTo>
                  <a:lnTo>
                    <a:pt x="22" y="78"/>
                  </a:lnTo>
                  <a:lnTo>
                    <a:pt x="24" y="78"/>
                  </a:lnTo>
                  <a:lnTo>
                    <a:pt x="28" y="78"/>
                  </a:lnTo>
                  <a:lnTo>
                    <a:pt x="28" y="80"/>
                  </a:lnTo>
                  <a:lnTo>
                    <a:pt x="0" y="80"/>
                  </a:lnTo>
                  <a:lnTo>
                    <a:pt x="0" y="78"/>
                  </a:lnTo>
                  <a:lnTo>
                    <a:pt x="4" y="78"/>
                  </a:lnTo>
                  <a:lnTo>
                    <a:pt x="8" y="76"/>
                  </a:lnTo>
                  <a:lnTo>
                    <a:pt x="10" y="74"/>
                  </a:lnTo>
                  <a:lnTo>
                    <a:pt x="12" y="68"/>
                  </a:lnTo>
                  <a:lnTo>
                    <a:pt x="26" y="14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20" y="4"/>
                  </a:lnTo>
                  <a:lnTo>
                    <a:pt x="40" y="0"/>
                  </a:lnTo>
                  <a:close/>
                  <a:moveTo>
                    <a:pt x="26" y="48"/>
                  </a:moveTo>
                  <a:lnTo>
                    <a:pt x="30" y="52"/>
                  </a:lnTo>
                  <a:lnTo>
                    <a:pt x="36" y="54"/>
                  </a:lnTo>
                  <a:lnTo>
                    <a:pt x="40" y="52"/>
                  </a:lnTo>
                  <a:lnTo>
                    <a:pt x="42" y="52"/>
                  </a:lnTo>
                  <a:lnTo>
                    <a:pt x="46" y="50"/>
                  </a:lnTo>
                  <a:lnTo>
                    <a:pt x="48" y="46"/>
                  </a:lnTo>
                  <a:lnTo>
                    <a:pt x="52" y="42"/>
                  </a:lnTo>
                  <a:lnTo>
                    <a:pt x="54" y="38"/>
                  </a:lnTo>
                  <a:lnTo>
                    <a:pt x="56" y="34"/>
                  </a:lnTo>
                  <a:lnTo>
                    <a:pt x="58" y="28"/>
                  </a:lnTo>
                  <a:lnTo>
                    <a:pt x="60" y="22"/>
                  </a:lnTo>
                  <a:lnTo>
                    <a:pt x="60" y="16"/>
                  </a:lnTo>
                  <a:lnTo>
                    <a:pt x="60" y="12"/>
                  </a:lnTo>
                  <a:lnTo>
                    <a:pt x="58" y="8"/>
                  </a:lnTo>
                  <a:lnTo>
                    <a:pt x="56" y="6"/>
                  </a:lnTo>
                  <a:lnTo>
                    <a:pt x="54" y="6"/>
                  </a:lnTo>
                  <a:lnTo>
                    <a:pt x="46" y="8"/>
                  </a:lnTo>
                  <a:lnTo>
                    <a:pt x="40" y="14"/>
                  </a:lnTo>
                  <a:lnTo>
                    <a:pt x="34" y="22"/>
                  </a:lnTo>
                  <a:lnTo>
                    <a:pt x="30" y="30"/>
                  </a:lnTo>
                  <a:lnTo>
                    <a:pt x="26" y="48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27" name="Freeform 279"/>
            <p:cNvSpPr>
              <a:spLocks noEditPoints="1"/>
            </p:cNvSpPr>
            <p:nvPr/>
          </p:nvSpPr>
          <p:spPr bwMode="auto">
            <a:xfrm>
              <a:off x="4200" y="2558"/>
              <a:ext cx="52" cy="56"/>
            </a:xfrm>
            <a:custGeom>
              <a:avLst/>
              <a:gdLst/>
              <a:ahLst/>
              <a:cxnLst>
                <a:cxn ang="0">
                  <a:pos x="52" y="20"/>
                </a:cxn>
                <a:cxn ang="0">
                  <a:pos x="50" y="28"/>
                </a:cxn>
                <a:cxn ang="0">
                  <a:pos x="46" y="36"/>
                </a:cxn>
                <a:cxn ang="0">
                  <a:pos x="42" y="44"/>
                </a:cxn>
                <a:cxn ang="0">
                  <a:pos x="34" y="50"/>
                </a:cxn>
                <a:cxn ang="0">
                  <a:pos x="26" y="54"/>
                </a:cxn>
                <a:cxn ang="0">
                  <a:pos x="18" y="56"/>
                </a:cxn>
                <a:cxn ang="0">
                  <a:pos x="12" y="56"/>
                </a:cxn>
                <a:cxn ang="0">
                  <a:pos x="8" y="54"/>
                </a:cxn>
                <a:cxn ang="0">
                  <a:pos x="4" y="50"/>
                </a:cxn>
                <a:cxn ang="0">
                  <a:pos x="2" y="46"/>
                </a:cxn>
                <a:cxn ang="0">
                  <a:pos x="0" y="42"/>
                </a:cxn>
                <a:cxn ang="0">
                  <a:pos x="0" y="38"/>
                </a:cxn>
                <a:cxn ang="0">
                  <a:pos x="0" y="28"/>
                </a:cxn>
                <a:cxn ang="0">
                  <a:pos x="4" y="20"/>
                </a:cxn>
                <a:cxn ang="0">
                  <a:pos x="10" y="12"/>
                </a:cxn>
                <a:cxn ang="0">
                  <a:pos x="18" y="6"/>
                </a:cxn>
                <a:cxn ang="0">
                  <a:pos x="26" y="2"/>
                </a:cxn>
                <a:cxn ang="0">
                  <a:pos x="34" y="0"/>
                </a:cxn>
                <a:cxn ang="0">
                  <a:pos x="40" y="2"/>
                </a:cxn>
                <a:cxn ang="0">
                  <a:pos x="46" y="6"/>
                </a:cxn>
                <a:cxn ang="0">
                  <a:pos x="50" y="10"/>
                </a:cxn>
                <a:cxn ang="0">
                  <a:pos x="52" y="14"/>
                </a:cxn>
                <a:cxn ang="0">
                  <a:pos x="52" y="20"/>
                </a:cxn>
                <a:cxn ang="0">
                  <a:pos x="42" y="14"/>
                </a:cxn>
                <a:cxn ang="0">
                  <a:pos x="40" y="10"/>
                </a:cxn>
                <a:cxn ang="0">
                  <a:pos x="38" y="6"/>
                </a:cxn>
                <a:cxn ang="0">
                  <a:pos x="36" y="4"/>
                </a:cxn>
                <a:cxn ang="0">
                  <a:pos x="32" y="4"/>
                </a:cxn>
                <a:cxn ang="0">
                  <a:pos x="26" y="4"/>
                </a:cxn>
                <a:cxn ang="0">
                  <a:pos x="22" y="8"/>
                </a:cxn>
                <a:cxn ang="0">
                  <a:pos x="16" y="16"/>
                </a:cxn>
                <a:cxn ang="0">
                  <a:pos x="12" y="28"/>
                </a:cxn>
                <a:cxn ang="0">
                  <a:pos x="10" y="42"/>
                </a:cxn>
                <a:cxn ang="0">
                  <a:pos x="10" y="46"/>
                </a:cxn>
                <a:cxn ang="0">
                  <a:pos x="12" y="50"/>
                </a:cxn>
                <a:cxn ang="0">
                  <a:pos x="16" y="52"/>
                </a:cxn>
                <a:cxn ang="0">
                  <a:pos x="20" y="54"/>
                </a:cxn>
                <a:cxn ang="0">
                  <a:pos x="24" y="52"/>
                </a:cxn>
                <a:cxn ang="0">
                  <a:pos x="30" y="48"/>
                </a:cxn>
                <a:cxn ang="0">
                  <a:pos x="34" y="40"/>
                </a:cxn>
                <a:cxn ang="0">
                  <a:pos x="40" y="28"/>
                </a:cxn>
                <a:cxn ang="0">
                  <a:pos x="42" y="14"/>
                </a:cxn>
              </a:cxnLst>
              <a:rect l="0" t="0" r="r" b="b"/>
              <a:pathLst>
                <a:path w="52" h="56">
                  <a:moveTo>
                    <a:pt x="52" y="20"/>
                  </a:moveTo>
                  <a:lnTo>
                    <a:pt x="50" y="28"/>
                  </a:lnTo>
                  <a:lnTo>
                    <a:pt x="46" y="36"/>
                  </a:lnTo>
                  <a:lnTo>
                    <a:pt x="42" y="44"/>
                  </a:lnTo>
                  <a:lnTo>
                    <a:pt x="34" y="50"/>
                  </a:lnTo>
                  <a:lnTo>
                    <a:pt x="26" y="54"/>
                  </a:lnTo>
                  <a:lnTo>
                    <a:pt x="18" y="56"/>
                  </a:lnTo>
                  <a:lnTo>
                    <a:pt x="12" y="56"/>
                  </a:lnTo>
                  <a:lnTo>
                    <a:pt x="8" y="54"/>
                  </a:lnTo>
                  <a:lnTo>
                    <a:pt x="4" y="50"/>
                  </a:lnTo>
                  <a:lnTo>
                    <a:pt x="2" y="46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4" y="20"/>
                  </a:lnTo>
                  <a:lnTo>
                    <a:pt x="10" y="12"/>
                  </a:lnTo>
                  <a:lnTo>
                    <a:pt x="18" y="6"/>
                  </a:lnTo>
                  <a:lnTo>
                    <a:pt x="26" y="2"/>
                  </a:lnTo>
                  <a:lnTo>
                    <a:pt x="34" y="0"/>
                  </a:lnTo>
                  <a:lnTo>
                    <a:pt x="40" y="2"/>
                  </a:lnTo>
                  <a:lnTo>
                    <a:pt x="46" y="6"/>
                  </a:lnTo>
                  <a:lnTo>
                    <a:pt x="50" y="10"/>
                  </a:lnTo>
                  <a:lnTo>
                    <a:pt x="52" y="14"/>
                  </a:lnTo>
                  <a:lnTo>
                    <a:pt x="52" y="20"/>
                  </a:lnTo>
                  <a:close/>
                  <a:moveTo>
                    <a:pt x="42" y="14"/>
                  </a:moveTo>
                  <a:lnTo>
                    <a:pt x="40" y="10"/>
                  </a:lnTo>
                  <a:lnTo>
                    <a:pt x="38" y="6"/>
                  </a:lnTo>
                  <a:lnTo>
                    <a:pt x="36" y="4"/>
                  </a:lnTo>
                  <a:lnTo>
                    <a:pt x="32" y="4"/>
                  </a:lnTo>
                  <a:lnTo>
                    <a:pt x="26" y="4"/>
                  </a:lnTo>
                  <a:lnTo>
                    <a:pt x="22" y="8"/>
                  </a:lnTo>
                  <a:lnTo>
                    <a:pt x="16" y="16"/>
                  </a:lnTo>
                  <a:lnTo>
                    <a:pt x="12" y="28"/>
                  </a:lnTo>
                  <a:lnTo>
                    <a:pt x="10" y="42"/>
                  </a:lnTo>
                  <a:lnTo>
                    <a:pt x="10" y="46"/>
                  </a:lnTo>
                  <a:lnTo>
                    <a:pt x="12" y="50"/>
                  </a:lnTo>
                  <a:lnTo>
                    <a:pt x="16" y="52"/>
                  </a:lnTo>
                  <a:lnTo>
                    <a:pt x="20" y="54"/>
                  </a:lnTo>
                  <a:lnTo>
                    <a:pt x="24" y="52"/>
                  </a:lnTo>
                  <a:lnTo>
                    <a:pt x="30" y="48"/>
                  </a:lnTo>
                  <a:lnTo>
                    <a:pt x="34" y="40"/>
                  </a:lnTo>
                  <a:lnTo>
                    <a:pt x="40" y="28"/>
                  </a:lnTo>
                  <a:lnTo>
                    <a:pt x="42" y="14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28" name="Freeform 280"/>
            <p:cNvSpPr>
              <a:spLocks/>
            </p:cNvSpPr>
            <p:nvPr/>
          </p:nvSpPr>
          <p:spPr bwMode="auto">
            <a:xfrm>
              <a:off x="4256" y="2558"/>
              <a:ext cx="46" cy="56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2" y="18"/>
                </a:cxn>
                <a:cxn ang="0">
                  <a:pos x="40" y="18"/>
                </a:cxn>
                <a:cxn ang="0">
                  <a:pos x="38" y="12"/>
                </a:cxn>
                <a:cxn ang="0">
                  <a:pos x="36" y="6"/>
                </a:cxn>
                <a:cxn ang="0">
                  <a:pos x="34" y="4"/>
                </a:cxn>
                <a:cxn ang="0">
                  <a:pos x="30" y="4"/>
                </a:cxn>
                <a:cxn ang="0">
                  <a:pos x="26" y="4"/>
                </a:cxn>
                <a:cxn ang="0">
                  <a:pos x="24" y="6"/>
                </a:cxn>
                <a:cxn ang="0">
                  <a:pos x="22" y="8"/>
                </a:cxn>
                <a:cxn ang="0">
                  <a:pos x="22" y="10"/>
                </a:cxn>
                <a:cxn ang="0">
                  <a:pos x="22" y="12"/>
                </a:cxn>
                <a:cxn ang="0">
                  <a:pos x="22" y="14"/>
                </a:cxn>
                <a:cxn ang="0">
                  <a:pos x="24" y="16"/>
                </a:cxn>
                <a:cxn ang="0">
                  <a:pos x="26" y="18"/>
                </a:cxn>
                <a:cxn ang="0">
                  <a:pos x="30" y="24"/>
                </a:cxn>
                <a:cxn ang="0">
                  <a:pos x="34" y="28"/>
                </a:cxn>
                <a:cxn ang="0">
                  <a:pos x="36" y="32"/>
                </a:cxn>
                <a:cxn ang="0">
                  <a:pos x="38" y="36"/>
                </a:cxn>
                <a:cxn ang="0">
                  <a:pos x="38" y="40"/>
                </a:cxn>
                <a:cxn ang="0">
                  <a:pos x="36" y="46"/>
                </a:cxn>
                <a:cxn ang="0">
                  <a:pos x="34" y="50"/>
                </a:cxn>
                <a:cxn ang="0">
                  <a:pos x="28" y="54"/>
                </a:cxn>
                <a:cxn ang="0">
                  <a:pos x="20" y="56"/>
                </a:cxn>
                <a:cxn ang="0">
                  <a:pos x="16" y="56"/>
                </a:cxn>
                <a:cxn ang="0">
                  <a:pos x="10" y="52"/>
                </a:cxn>
                <a:cxn ang="0">
                  <a:pos x="8" y="52"/>
                </a:cxn>
                <a:cxn ang="0">
                  <a:pos x="6" y="52"/>
                </a:cxn>
                <a:cxn ang="0">
                  <a:pos x="4" y="52"/>
                </a:cxn>
                <a:cxn ang="0">
                  <a:pos x="2" y="56"/>
                </a:cxn>
                <a:cxn ang="0">
                  <a:pos x="0" y="56"/>
                </a:cxn>
                <a:cxn ang="0">
                  <a:pos x="4" y="38"/>
                </a:cxn>
                <a:cxn ang="0">
                  <a:pos x="6" y="38"/>
                </a:cxn>
                <a:cxn ang="0">
                  <a:pos x="8" y="42"/>
                </a:cxn>
                <a:cxn ang="0">
                  <a:pos x="8" y="46"/>
                </a:cxn>
                <a:cxn ang="0">
                  <a:pos x="10" y="50"/>
                </a:cxn>
                <a:cxn ang="0">
                  <a:pos x="14" y="52"/>
                </a:cxn>
                <a:cxn ang="0">
                  <a:pos x="20" y="54"/>
                </a:cxn>
                <a:cxn ang="0">
                  <a:pos x="24" y="52"/>
                </a:cxn>
                <a:cxn ang="0">
                  <a:pos x="26" y="50"/>
                </a:cxn>
                <a:cxn ang="0">
                  <a:pos x="28" y="48"/>
                </a:cxn>
                <a:cxn ang="0">
                  <a:pos x="30" y="44"/>
                </a:cxn>
                <a:cxn ang="0">
                  <a:pos x="30" y="42"/>
                </a:cxn>
                <a:cxn ang="0">
                  <a:pos x="28" y="40"/>
                </a:cxn>
                <a:cxn ang="0">
                  <a:pos x="26" y="36"/>
                </a:cxn>
                <a:cxn ang="0">
                  <a:pos x="22" y="30"/>
                </a:cxn>
                <a:cxn ang="0">
                  <a:pos x="18" y="24"/>
                </a:cxn>
                <a:cxn ang="0">
                  <a:pos x="14" y="20"/>
                </a:cxn>
                <a:cxn ang="0">
                  <a:pos x="14" y="18"/>
                </a:cxn>
                <a:cxn ang="0">
                  <a:pos x="14" y="14"/>
                </a:cxn>
                <a:cxn ang="0">
                  <a:pos x="14" y="10"/>
                </a:cxn>
                <a:cxn ang="0">
                  <a:pos x="18" y="4"/>
                </a:cxn>
                <a:cxn ang="0">
                  <a:pos x="22" y="2"/>
                </a:cxn>
                <a:cxn ang="0">
                  <a:pos x="28" y="0"/>
                </a:cxn>
                <a:cxn ang="0">
                  <a:pos x="30" y="0"/>
                </a:cxn>
                <a:cxn ang="0">
                  <a:pos x="32" y="2"/>
                </a:cxn>
                <a:cxn ang="0">
                  <a:pos x="32" y="2"/>
                </a:cxn>
                <a:cxn ang="0">
                  <a:pos x="36" y="2"/>
                </a:cxn>
                <a:cxn ang="0">
                  <a:pos x="38" y="4"/>
                </a:cxn>
                <a:cxn ang="0">
                  <a:pos x="40" y="4"/>
                </a:cxn>
                <a:cxn ang="0">
                  <a:pos x="42" y="4"/>
                </a:cxn>
                <a:cxn ang="0">
                  <a:pos x="44" y="0"/>
                </a:cxn>
                <a:cxn ang="0">
                  <a:pos x="46" y="0"/>
                </a:cxn>
              </a:cxnLst>
              <a:rect l="0" t="0" r="r" b="b"/>
              <a:pathLst>
                <a:path w="46" h="56">
                  <a:moveTo>
                    <a:pt x="46" y="0"/>
                  </a:moveTo>
                  <a:lnTo>
                    <a:pt x="42" y="18"/>
                  </a:lnTo>
                  <a:lnTo>
                    <a:pt x="40" y="18"/>
                  </a:lnTo>
                  <a:lnTo>
                    <a:pt x="38" y="12"/>
                  </a:lnTo>
                  <a:lnTo>
                    <a:pt x="36" y="6"/>
                  </a:lnTo>
                  <a:lnTo>
                    <a:pt x="34" y="4"/>
                  </a:lnTo>
                  <a:lnTo>
                    <a:pt x="30" y="4"/>
                  </a:lnTo>
                  <a:lnTo>
                    <a:pt x="26" y="4"/>
                  </a:lnTo>
                  <a:lnTo>
                    <a:pt x="24" y="6"/>
                  </a:lnTo>
                  <a:lnTo>
                    <a:pt x="22" y="8"/>
                  </a:lnTo>
                  <a:lnTo>
                    <a:pt x="22" y="10"/>
                  </a:lnTo>
                  <a:lnTo>
                    <a:pt x="22" y="12"/>
                  </a:lnTo>
                  <a:lnTo>
                    <a:pt x="22" y="14"/>
                  </a:lnTo>
                  <a:lnTo>
                    <a:pt x="24" y="16"/>
                  </a:lnTo>
                  <a:lnTo>
                    <a:pt x="26" y="18"/>
                  </a:lnTo>
                  <a:lnTo>
                    <a:pt x="30" y="24"/>
                  </a:lnTo>
                  <a:lnTo>
                    <a:pt x="34" y="28"/>
                  </a:lnTo>
                  <a:lnTo>
                    <a:pt x="36" y="32"/>
                  </a:lnTo>
                  <a:lnTo>
                    <a:pt x="38" y="36"/>
                  </a:lnTo>
                  <a:lnTo>
                    <a:pt x="38" y="40"/>
                  </a:lnTo>
                  <a:lnTo>
                    <a:pt x="36" y="46"/>
                  </a:lnTo>
                  <a:lnTo>
                    <a:pt x="34" y="50"/>
                  </a:lnTo>
                  <a:lnTo>
                    <a:pt x="28" y="54"/>
                  </a:lnTo>
                  <a:lnTo>
                    <a:pt x="20" y="56"/>
                  </a:lnTo>
                  <a:lnTo>
                    <a:pt x="16" y="56"/>
                  </a:lnTo>
                  <a:lnTo>
                    <a:pt x="10" y="52"/>
                  </a:lnTo>
                  <a:lnTo>
                    <a:pt x="8" y="52"/>
                  </a:lnTo>
                  <a:lnTo>
                    <a:pt x="6" y="52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0" y="56"/>
                  </a:lnTo>
                  <a:lnTo>
                    <a:pt x="4" y="38"/>
                  </a:lnTo>
                  <a:lnTo>
                    <a:pt x="6" y="38"/>
                  </a:lnTo>
                  <a:lnTo>
                    <a:pt x="8" y="42"/>
                  </a:lnTo>
                  <a:lnTo>
                    <a:pt x="8" y="46"/>
                  </a:lnTo>
                  <a:lnTo>
                    <a:pt x="10" y="50"/>
                  </a:lnTo>
                  <a:lnTo>
                    <a:pt x="14" y="52"/>
                  </a:lnTo>
                  <a:lnTo>
                    <a:pt x="20" y="54"/>
                  </a:lnTo>
                  <a:lnTo>
                    <a:pt x="24" y="52"/>
                  </a:lnTo>
                  <a:lnTo>
                    <a:pt x="26" y="50"/>
                  </a:lnTo>
                  <a:lnTo>
                    <a:pt x="28" y="48"/>
                  </a:lnTo>
                  <a:lnTo>
                    <a:pt x="30" y="44"/>
                  </a:lnTo>
                  <a:lnTo>
                    <a:pt x="30" y="42"/>
                  </a:lnTo>
                  <a:lnTo>
                    <a:pt x="28" y="40"/>
                  </a:lnTo>
                  <a:lnTo>
                    <a:pt x="26" y="36"/>
                  </a:lnTo>
                  <a:lnTo>
                    <a:pt x="22" y="30"/>
                  </a:lnTo>
                  <a:lnTo>
                    <a:pt x="18" y="24"/>
                  </a:lnTo>
                  <a:lnTo>
                    <a:pt x="14" y="20"/>
                  </a:lnTo>
                  <a:lnTo>
                    <a:pt x="14" y="18"/>
                  </a:lnTo>
                  <a:lnTo>
                    <a:pt x="14" y="14"/>
                  </a:lnTo>
                  <a:lnTo>
                    <a:pt x="14" y="10"/>
                  </a:lnTo>
                  <a:lnTo>
                    <a:pt x="18" y="4"/>
                  </a:lnTo>
                  <a:lnTo>
                    <a:pt x="22" y="2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6" y="2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2" y="4"/>
                  </a:lnTo>
                  <a:lnTo>
                    <a:pt x="44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29" name="Freeform 281"/>
            <p:cNvSpPr>
              <a:spLocks noEditPoints="1"/>
            </p:cNvSpPr>
            <p:nvPr/>
          </p:nvSpPr>
          <p:spPr bwMode="auto">
            <a:xfrm>
              <a:off x="4308" y="2536"/>
              <a:ext cx="28" cy="78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6" y="0"/>
                </a:cxn>
                <a:cxn ang="0">
                  <a:pos x="28" y="2"/>
                </a:cxn>
                <a:cxn ang="0">
                  <a:pos x="28" y="4"/>
                </a:cxn>
                <a:cxn ang="0">
                  <a:pos x="28" y="6"/>
                </a:cxn>
                <a:cxn ang="0">
                  <a:pos x="28" y="8"/>
                </a:cxn>
                <a:cxn ang="0">
                  <a:pos x="28" y="10"/>
                </a:cxn>
                <a:cxn ang="0">
                  <a:pos x="26" y="12"/>
                </a:cxn>
                <a:cxn ang="0">
                  <a:pos x="24" y="12"/>
                </a:cxn>
                <a:cxn ang="0">
                  <a:pos x="20" y="12"/>
                </a:cxn>
                <a:cxn ang="0">
                  <a:pos x="20" y="10"/>
                </a:cxn>
                <a:cxn ang="0">
                  <a:pos x="18" y="8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20" y="2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4" y="22"/>
                </a:cxn>
                <a:cxn ang="0">
                  <a:pos x="12" y="64"/>
                </a:cxn>
                <a:cxn ang="0">
                  <a:pos x="12" y="68"/>
                </a:cxn>
                <a:cxn ang="0">
                  <a:pos x="10" y="70"/>
                </a:cxn>
                <a:cxn ang="0">
                  <a:pos x="10" y="70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14" y="72"/>
                </a:cxn>
                <a:cxn ang="0">
                  <a:pos x="14" y="70"/>
                </a:cxn>
                <a:cxn ang="0">
                  <a:pos x="16" y="68"/>
                </a:cxn>
                <a:cxn ang="0">
                  <a:pos x="20" y="64"/>
                </a:cxn>
                <a:cxn ang="0">
                  <a:pos x="22" y="64"/>
                </a:cxn>
                <a:cxn ang="0">
                  <a:pos x="18" y="70"/>
                </a:cxn>
                <a:cxn ang="0">
                  <a:pos x="12" y="74"/>
                </a:cxn>
                <a:cxn ang="0">
                  <a:pos x="10" y="78"/>
                </a:cxn>
                <a:cxn ang="0">
                  <a:pos x="6" y="78"/>
                </a:cxn>
                <a:cxn ang="0">
                  <a:pos x="4" y="78"/>
                </a:cxn>
                <a:cxn ang="0">
                  <a:pos x="2" y="76"/>
                </a:cxn>
                <a:cxn ang="0">
                  <a:pos x="2" y="74"/>
                </a:cxn>
                <a:cxn ang="0">
                  <a:pos x="0" y="72"/>
                </a:cxn>
                <a:cxn ang="0">
                  <a:pos x="2" y="70"/>
                </a:cxn>
                <a:cxn ang="0">
                  <a:pos x="2" y="66"/>
                </a:cxn>
                <a:cxn ang="0">
                  <a:pos x="10" y="38"/>
                </a:cxn>
                <a:cxn ang="0">
                  <a:pos x="12" y="32"/>
                </a:cxn>
                <a:cxn ang="0">
                  <a:pos x="12" y="30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8" y="28"/>
                </a:cxn>
                <a:cxn ang="0">
                  <a:pos x="4" y="28"/>
                </a:cxn>
                <a:cxn ang="0">
                  <a:pos x="4" y="26"/>
                </a:cxn>
                <a:cxn ang="0">
                  <a:pos x="24" y="22"/>
                </a:cxn>
              </a:cxnLst>
              <a:rect l="0" t="0" r="r" b="b"/>
              <a:pathLst>
                <a:path w="28" h="78">
                  <a:moveTo>
                    <a:pt x="24" y="0"/>
                  </a:moveTo>
                  <a:lnTo>
                    <a:pt x="26" y="0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4" y="12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18" y="8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24" y="0"/>
                  </a:lnTo>
                  <a:close/>
                  <a:moveTo>
                    <a:pt x="24" y="22"/>
                  </a:moveTo>
                  <a:lnTo>
                    <a:pt x="12" y="64"/>
                  </a:lnTo>
                  <a:lnTo>
                    <a:pt x="12" y="68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4" y="72"/>
                  </a:lnTo>
                  <a:lnTo>
                    <a:pt x="14" y="70"/>
                  </a:lnTo>
                  <a:lnTo>
                    <a:pt x="16" y="68"/>
                  </a:lnTo>
                  <a:lnTo>
                    <a:pt x="20" y="64"/>
                  </a:lnTo>
                  <a:lnTo>
                    <a:pt x="22" y="64"/>
                  </a:lnTo>
                  <a:lnTo>
                    <a:pt x="18" y="70"/>
                  </a:lnTo>
                  <a:lnTo>
                    <a:pt x="12" y="74"/>
                  </a:lnTo>
                  <a:lnTo>
                    <a:pt x="10" y="78"/>
                  </a:lnTo>
                  <a:lnTo>
                    <a:pt x="6" y="78"/>
                  </a:lnTo>
                  <a:lnTo>
                    <a:pt x="4" y="78"/>
                  </a:lnTo>
                  <a:lnTo>
                    <a:pt x="2" y="76"/>
                  </a:lnTo>
                  <a:lnTo>
                    <a:pt x="2" y="74"/>
                  </a:lnTo>
                  <a:lnTo>
                    <a:pt x="0" y="72"/>
                  </a:lnTo>
                  <a:lnTo>
                    <a:pt x="2" y="70"/>
                  </a:lnTo>
                  <a:lnTo>
                    <a:pt x="2" y="66"/>
                  </a:lnTo>
                  <a:lnTo>
                    <a:pt x="10" y="38"/>
                  </a:lnTo>
                  <a:lnTo>
                    <a:pt x="12" y="32"/>
                  </a:lnTo>
                  <a:lnTo>
                    <a:pt x="12" y="30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6"/>
                  </a:lnTo>
                  <a:lnTo>
                    <a:pt x="24" y="22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30" name="Freeform 282"/>
            <p:cNvSpPr>
              <a:spLocks/>
            </p:cNvSpPr>
            <p:nvPr/>
          </p:nvSpPr>
          <p:spPr bwMode="auto">
            <a:xfrm>
              <a:off x="4340" y="2544"/>
              <a:ext cx="32" cy="70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2" y="16"/>
                </a:cxn>
                <a:cxn ang="0">
                  <a:pos x="32" y="16"/>
                </a:cxn>
                <a:cxn ang="0">
                  <a:pos x="32" y="18"/>
                </a:cxn>
                <a:cxn ang="0">
                  <a:pos x="22" y="18"/>
                </a:cxn>
                <a:cxn ang="0">
                  <a:pos x="12" y="56"/>
                </a:cxn>
                <a:cxn ang="0">
                  <a:pos x="10" y="60"/>
                </a:cxn>
                <a:cxn ang="0">
                  <a:pos x="10" y="62"/>
                </a:cxn>
                <a:cxn ang="0">
                  <a:pos x="10" y="64"/>
                </a:cxn>
                <a:cxn ang="0">
                  <a:pos x="10" y="64"/>
                </a:cxn>
                <a:cxn ang="0">
                  <a:pos x="10" y="64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4" y="62"/>
                </a:cxn>
                <a:cxn ang="0">
                  <a:pos x="16" y="60"/>
                </a:cxn>
                <a:cxn ang="0">
                  <a:pos x="20" y="56"/>
                </a:cxn>
                <a:cxn ang="0">
                  <a:pos x="22" y="58"/>
                </a:cxn>
                <a:cxn ang="0">
                  <a:pos x="16" y="64"/>
                </a:cxn>
                <a:cxn ang="0">
                  <a:pos x="12" y="68"/>
                </a:cxn>
                <a:cxn ang="0">
                  <a:pos x="10" y="70"/>
                </a:cxn>
                <a:cxn ang="0">
                  <a:pos x="6" y="70"/>
                </a:cxn>
                <a:cxn ang="0">
                  <a:pos x="4" y="70"/>
                </a:cxn>
                <a:cxn ang="0">
                  <a:pos x="2" y="68"/>
                </a:cxn>
                <a:cxn ang="0">
                  <a:pos x="0" y="66"/>
                </a:cxn>
                <a:cxn ang="0">
                  <a:pos x="0" y="64"/>
                </a:cxn>
                <a:cxn ang="0">
                  <a:pos x="0" y="60"/>
                </a:cxn>
                <a:cxn ang="0">
                  <a:pos x="2" y="54"/>
                </a:cxn>
                <a:cxn ang="0">
                  <a:pos x="12" y="18"/>
                </a:cxn>
                <a:cxn ang="0">
                  <a:pos x="4" y="18"/>
                </a:cxn>
                <a:cxn ang="0">
                  <a:pos x="4" y="16"/>
                </a:cxn>
                <a:cxn ang="0">
                  <a:pos x="10" y="16"/>
                </a:cxn>
                <a:cxn ang="0">
                  <a:pos x="14" y="12"/>
                </a:cxn>
                <a:cxn ang="0">
                  <a:pos x="20" y="8"/>
                </a:cxn>
                <a:cxn ang="0">
                  <a:pos x="24" y="0"/>
                </a:cxn>
                <a:cxn ang="0">
                  <a:pos x="28" y="0"/>
                </a:cxn>
              </a:cxnLst>
              <a:rect l="0" t="0" r="r" b="b"/>
              <a:pathLst>
                <a:path w="32" h="70">
                  <a:moveTo>
                    <a:pt x="28" y="0"/>
                  </a:moveTo>
                  <a:lnTo>
                    <a:pt x="22" y="16"/>
                  </a:lnTo>
                  <a:lnTo>
                    <a:pt x="32" y="16"/>
                  </a:lnTo>
                  <a:lnTo>
                    <a:pt x="32" y="18"/>
                  </a:lnTo>
                  <a:lnTo>
                    <a:pt x="22" y="18"/>
                  </a:lnTo>
                  <a:lnTo>
                    <a:pt x="12" y="56"/>
                  </a:lnTo>
                  <a:lnTo>
                    <a:pt x="10" y="60"/>
                  </a:lnTo>
                  <a:lnTo>
                    <a:pt x="10" y="62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4" y="62"/>
                  </a:lnTo>
                  <a:lnTo>
                    <a:pt x="16" y="60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16" y="64"/>
                  </a:lnTo>
                  <a:lnTo>
                    <a:pt x="12" y="68"/>
                  </a:lnTo>
                  <a:lnTo>
                    <a:pt x="10" y="70"/>
                  </a:lnTo>
                  <a:lnTo>
                    <a:pt x="6" y="70"/>
                  </a:lnTo>
                  <a:lnTo>
                    <a:pt x="4" y="70"/>
                  </a:lnTo>
                  <a:lnTo>
                    <a:pt x="2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2" y="54"/>
                  </a:lnTo>
                  <a:lnTo>
                    <a:pt x="12" y="18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10" y="16"/>
                  </a:lnTo>
                  <a:lnTo>
                    <a:pt x="14" y="12"/>
                  </a:lnTo>
                  <a:lnTo>
                    <a:pt x="20" y="8"/>
                  </a:lnTo>
                  <a:lnTo>
                    <a:pt x="24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31" name="Freeform 283"/>
            <p:cNvSpPr>
              <a:spLocks noEditPoints="1"/>
            </p:cNvSpPr>
            <p:nvPr/>
          </p:nvSpPr>
          <p:spPr bwMode="auto">
            <a:xfrm>
              <a:off x="4376" y="2536"/>
              <a:ext cx="28" cy="78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4" y="0"/>
                </a:cxn>
                <a:cxn ang="0">
                  <a:pos x="26" y="2"/>
                </a:cxn>
                <a:cxn ang="0">
                  <a:pos x="28" y="4"/>
                </a:cxn>
                <a:cxn ang="0">
                  <a:pos x="28" y="6"/>
                </a:cxn>
                <a:cxn ang="0">
                  <a:pos x="28" y="8"/>
                </a:cxn>
                <a:cxn ang="0">
                  <a:pos x="26" y="10"/>
                </a:cxn>
                <a:cxn ang="0">
                  <a:pos x="24" y="12"/>
                </a:cxn>
                <a:cxn ang="0">
                  <a:pos x="22" y="12"/>
                </a:cxn>
                <a:cxn ang="0">
                  <a:pos x="20" y="12"/>
                </a:cxn>
                <a:cxn ang="0">
                  <a:pos x="18" y="10"/>
                </a:cxn>
                <a:cxn ang="0">
                  <a:pos x="18" y="8"/>
                </a:cxn>
                <a:cxn ang="0">
                  <a:pos x="16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20" y="0"/>
                </a:cxn>
                <a:cxn ang="0">
                  <a:pos x="22" y="0"/>
                </a:cxn>
                <a:cxn ang="0">
                  <a:pos x="24" y="22"/>
                </a:cxn>
                <a:cxn ang="0">
                  <a:pos x="12" y="64"/>
                </a:cxn>
                <a:cxn ang="0">
                  <a:pos x="10" y="68"/>
                </a:cxn>
                <a:cxn ang="0">
                  <a:pos x="10" y="70"/>
                </a:cxn>
                <a:cxn ang="0">
                  <a:pos x="10" y="70"/>
                </a:cxn>
                <a:cxn ang="0">
                  <a:pos x="10" y="72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14" y="70"/>
                </a:cxn>
                <a:cxn ang="0">
                  <a:pos x="16" y="68"/>
                </a:cxn>
                <a:cxn ang="0">
                  <a:pos x="18" y="64"/>
                </a:cxn>
                <a:cxn ang="0">
                  <a:pos x="20" y="64"/>
                </a:cxn>
                <a:cxn ang="0">
                  <a:pos x="16" y="70"/>
                </a:cxn>
                <a:cxn ang="0">
                  <a:pos x="12" y="74"/>
                </a:cxn>
                <a:cxn ang="0">
                  <a:pos x="8" y="78"/>
                </a:cxn>
                <a:cxn ang="0">
                  <a:pos x="6" y="78"/>
                </a:cxn>
                <a:cxn ang="0">
                  <a:pos x="4" y="78"/>
                </a:cxn>
                <a:cxn ang="0">
                  <a:pos x="2" y="76"/>
                </a:cxn>
                <a:cxn ang="0">
                  <a:pos x="0" y="74"/>
                </a:cxn>
                <a:cxn ang="0">
                  <a:pos x="0" y="72"/>
                </a:cxn>
                <a:cxn ang="0">
                  <a:pos x="0" y="70"/>
                </a:cxn>
                <a:cxn ang="0">
                  <a:pos x="2" y="66"/>
                </a:cxn>
                <a:cxn ang="0">
                  <a:pos x="10" y="38"/>
                </a:cxn>
                <a:cxn ang="0">
                  <a:pos x="12" y="32"/>
                </a:cxn>
                <a:cxn ang="0">
                  <a:pos x="12" y="30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10" y="28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4" y="28"/>
                </a:cxn>
                <a:cxn ang="0">
                  <a:pos x="4" y="26"/>
                </a:cxn>
                <a:cxn ang="0">
                  <a:pos x="24" y="22"/>
                </a:cxn>
              </a:cxnLst>
              <a:rect l="0" t="0" r="r" b="b"/>
              <a:pathLst>
                <a:path w="28" h="78">
                  <a:moveTo>
                    <a:pt x="22" y="0"/>
                  </a:moveTo>
                  <a:lnTo>
                    <a:pt x="24" y="0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8" y="8"/>
                  </a:lnTo>
                  <a:lnTo>
                    <a:pt x="26" y="10"/>
                  </a:lnTo>
                  <a:lnTo>
                    <a:pt x="24" y="12"/>
                  </a:lnTo>
                  <a:lnTo>
                    <a:pt x="22" y="12"/>
                  </a:lnTo>
                  <a:lnTo>
                    <a:pt x="20" y="12"/>
                  </a:lnTo>
                  <a:lnTo>
                    <a:pt x="18" y="10"/>
                  </a:lnTo>
                  <a:lnTo>
                    <a:pt x="18" y="8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20" y="0"/>
                  </a:lnTo>
                  <a:lnTo>
                    <a:pt x="22" y="0"/>
                  </a:lnTo>
                  <a:close/>
                  <a:moveTo>
                    <a:pt x="24" y="22"/>
                  </a:moveTo>
                  <a:lnTo>
                    <a:pt x="12" y="64"/>
                  </a:lnTo>
                  <a:lnTo>
                    <a:pt x="10" y="68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10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4" y="70"/>
                  </a:lnTo>
                  <a:lnTo>
                    <a:pt x="16" y="68"/>
                  </a:lnTo>
                  <a:lnTo>
                    <a:pt x="18" y="64"/>
                  </a:lnTo>
                  <a:lnTo>
                    <a:pt x="20" y="64"/>
                  </a:lnTo>
                  <a:lnTo>
                    <a:pt x="16" y="70"/>
                  </a:lnTo>
                  <a:lnTo>
                    <a:pt x="12" y="74"/>
                  </a:lnTo>
                  <a:lnTo>
                    <a:pt x="8" y="78"/>
                  </a:lnTo>
                  <a:lnTo>
                    <a:pt x="6" y="78"/>
                  </a:lnTo>
                  <a:lnTo>
                    <a:pt x="4" y="78"/>
                  </a:lnTo>
                  <a:lnTo>
                    <a:pt x="2" y="76"/>
                  </a:lnTo>
                  <a:lnTo>
                    <a:pt x="0" y="74"/>
                  </a:lnTo>
                  <a:lnTo>
                    <a:pt x="0" y="72"/>
                  </a:lnTo>
                  <a:lnTo>
                    <a:pt x="0" y="70"/>
                  </a:lnTo>
                  <a:lnTo>
                    <a:pt x="2" y="66"/>
                  </a:lnTo>
                  <a:lnTo>
                    <a:pt x="10" y="38"/>
                  </a:lnTo>
                  <a:lnTo>
                    <a:pt x="12" y="32"/>
                  </a:lnTo>
                  <a:lnTo>
                    <a:pt x="12" y="30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6"/>
                  </a:lnTo>
                  <a:lnTo>
                    <a:pt x="24" y="22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32" name="Freeform 284"/>
            <p:cNvSpPr>
              <a:spLocks/>
            </p:cNvSpPr>
            <p:nvPr/>
          </p:nvSpPr>
          <p:spPr bwMode="auto">
            <a:xfrm>
              <a:off x="4406" y="2558"/>
              <a:ext cx="50" cy="56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8" y="0"/>
                </a:cxn>
                <a:cxn ang="0">
                  <a:pos x="20" y="6"/>
                </a:cxn>
                <a:cxn ang="0">
                  <a:pos x="20" y="10"/>
                </a:cxn>
                <a:cxn ang="0">
                  <a:pos x="22" y="18"/>
                </a:cxn>
                <a:cxn ang="0">
                  <a:pos x="24" y="26"/>
                </a:cxn>
                <a:cxn ang="0">
                  <a:pos x="24" y="30"/>
                </a:cxn>
                <a:cxn ang="0">
                  <a:pos x="24" y="36"/>
                </a:cxn>
                <a:cxn ang="0">
                  <a:pos x="24" y="46"/>
                </a:cxn>
                <a:cxn ang="0">
                  <a:pos x="28" y="40"/>
                </a:cxn>
                <a:cxn ang="0">
                  <a:pos x="32" y="38"/>
                </a:cxn>
                <a:cxn ang="0">
                  <a:pos x="34" y="36"/>
                </a:cxn>
                <a:cxn ang="0">
                  <a:pos x="38" y="28"/>
                </a:cxn>
                <a:cxn ang="0">
                  <a:pos x="40" y="24"/>
                </a:cxn>
                <a:cxn ang="0">
                  <a:pos x="42" y="22"/>
                </a:cxn>
                <a:cxn ang="0">
                  <a:pos x="44" y="20"/>
                </a:cxn>
                <a:cxn ang="0">
                  <a:pos x="44" y="18"/>
                </a:cxn>
                <a:cxn ang="0">
                  <a:pos x="44" y="16"/>
                </a:cxn>
                <a:cxn ang="0">
                  <a:pos x="44" y="14"/>
                </a:cxn>
                <a:cxn ang="0">
                  <a:pos x="42" y="12"/>
                </a:cxn>
                <a:cxn ang="0">
                  <a:pos x="40" y="10"/>
                </a:cxn>
                <a:cxn ang="0">
                  <a:pos x="38" y="8"/>
                </a:cxn>
                <a:cxn ang="0">
                  <a:pos x="36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40" y="2"/>
                </a:cxn>
                <a:cxn ang="0">
                  <a:pos x="44" y="0"/>
                </a:cxn>
                <a:cxn ang="0">
                  <a:pos x="46" y="2"/>
                </a:cxn>
                <a:cxn ang="0">
                  <a:pos x="48" y="2"/>
                </a:cxn>
                <a:cxn ang="0">
                  <a:pos x="50" y="6"/>
                </a:cxn>
                <a:cxn ang="0">
                  <a:pos x="50" y="8"/>
                </a:cxn>
                <a:cxn ang="0">
                  <a:pos x="50" y="10"/>
                </a:cxn>
                <a:cxn ang="0">
                  <a:pos x="50" y="14"/>
                </a:cxn>
                <a:cxn ang="0">
                  <a:pos x="48" y="18"/>
                </a:cxn>
                <a:cxn ang="0">
                  <a:pos x="44" y="24"/>
                </a:cxn>
                <a:cxn ang="0">
                  <a:pos x="40" y="30"/>
                </a:cxn>
                <a:cxn ang="0">
                  <a:pos x="36" y="36"/>
                </a:cxn>
                <a:cxn ang="0">
                  <a:pos x="30" y="42"/>
                </a:cxn>
                <a:cxn ang="0">
                  <a:pos x="30" y="44"/>
                </a:cxn>
                <a:cxn ang="0">
                  <a:pos x="28" y="46"/>
                </a:cxn>
                <a:cxn ang="0">
                  <a:pos x="24" y="50"/>
                </a:cxn>
                <a:cxn ang="0">
                  <a:pos x="18" y="56"/>
                </a:cxn>
                <a:cxn ang="0">
                  <a:pos x="16" y="56"/>
                </a:cxn>
                <a:cxn ang="0">
                  <a:pos x="14" y="26"/>
                </a:cxn>
                <a:cxn ang="0">
                  <a:pos x="10" y="10"/>
                </a:cxn>
                <a:cxn ang="0">
                  <a:pos x="8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0" y="8"/>
                </a:cxn>
                <a:cxn ang="0">
                  <a:pos x="0" y="4"/>
                </a:cxn>
              </a:cxnLst>
              <a:rect l="0" t="0" r="r" b="b"/>
              <a:pathLst>
                <a:path w="50" h="56">
                  <a:moveTo>
                    <a:pt x="0" y="4"/>
                  </a:moveTo>
                  <a:lnTo>
                    <a:pt x="18" y="0"/>
                  </a:lnTo>
                  <a:lnTo>
                    <a:pt x="20" y="6"/>
                  </a:lnTo>
                  <a:lnTo>
                    <a:pt x="20" y="10"/>
                  </a:lnTo>
                  <a:lnTo>
                    <a:pt x="22" y="18"/>
                  </a:lnTo>
                  <a:lnTo>
                    <a:pt x="24" y="26"/>
                  </a:lnTo>
                  <a:lnTo>
                    <a:pt x="24" y="30"/>
                  </a:lnTo>
                  <a:lnTo>
                    <a:pt x="24" y="36"/>
                  </a:lnTo>
                  <a:lnTo>
                    <a:pt x="24" y="46"/>
                  </a:lnTo>
                  <a:lnTo>
                    <a:pt x="28" y="40"/>
                  </a:lnTo>
                  <a:lnTo>
                    <a:pt x="32" y="38"/>
                  </a:lnTo>
                  <a:lnTo>
                    <a:pt x="34" y="36"/>
                  </a:lnTo>
                  <a:lnTo>
                    <a:pt x="38" y="28"/>
                  </a:lnTo>
                  <a:lnTo>
                    <a:pt x="40" y="24"/>
                  </a:lnTo>
                  <a:lnTo>
                    <a:pt x="42" y="22"/>
                  </a:lnTo>
                  <a:lnTo>
                    <a:pt x="44" y="20"/>
                  </a:lnTo>
                  <a:lnTo>
                    <a:pt x="44" y="18"/>
                  </a:lnTo>
                  <a:lnTo>
                    <a:pt x="44" y="16"/>
                  </a:lnTo>
                  <a:lnTo>
                    <a:pt x="44" y="14"/>
                  </a:lnTo>
                  <a:lnTo>
                    <a:pt x="42" y="12"/>
                  </a:lnTo>
                  <a:lnTo>
                    <a:pt x="40" y="10"/>
                  </a:lnTo>
                  <a:lnTo>
                    <a:pt x="38" y="8"/>
                  </a:lnTo>
                  <a:lnTo>
                    <a:pt x="36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4" y="0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50" y="6"/>
                  </a:lnTo>
                  <a:lnTo>
                    <a:pt x="50" y="8"/>
                  </a:lnTo>
                  <a:lnTo>
                    <a:pt x="50" y="10"/>
                  </a:lnTo>
                  <a:lnTo>
                    <a:pt x="50" y="14"/>
                  </a:lnTo>
                  <a:lnTo>
                    <a:pt x="48" y="18"/>
                  </a:lnTo>
                  <a:lnTo>
                    <a:pt x="44" y="24"/>
                  </a:lnTo>
                  <a:lnTo>
                    <a:pt x="40" y="30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30" y="44"/>
                  </a:lnTo>
                  <a:lnTo>
                    <a:pt x="28" y="46"/>
                  </a:lnTo>
                  <a:lnTo>
                    <a:pt x="24" y="50"/>
                  </a:lnTo>
                  <a:lnTo>
                    <a:pt x="18" y="56"/>
                  </a:lnTo>
                  <a:lnTo>
                    <a:pt x="16" y="56"/>
                  </a:lnTo>
                  <a:lnTo>
                    <a:pt x="14" y="26"/>
                  </a:lnTo>
                  <a:lnTo>
                    <a:pt x="10" y="10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0" y="8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33" name="Freeform 285"/>
            <p:cNvSpPr>
              <a:spLocks noEditPoints="1"/>
            </p:cNvSpPr>
            <p:nvPr/>
          </p:nvSpPr>
          <p:spPr bwMode="auto">
            <a:xfrm>
              <a:off x="4464" y="2536"/>
              <a:ext cx="28" cy="78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4" y="0"/>
                </a:cxn>
                <a:cxn ang="0">
                  <a:pos x="26" y="2"/>
                </a:cxn>
                <a:cxn ang="0">
                  <a:pos x="28" y="4"/>
                </a:cxn>
                <a:cxn ang="0">
                  <a:pos x="28" y="6"/>
                </a:cxn>
                <a:cxn ang="0">
                  <a:pos x="28" y="8"/>
                </a:cxn>
                <a:cxn ang="0">
                  <a:pos x="26" y="10"/>
                </a:cxn>
                <a:cxn ang="0">
                  <a:pos x="24" y="12"/>
                </a:cxn>
                <a:cxn ang="0">
                  <a:pos x="22" y="12"/>
                </a:cxn>
                <a:cxn ang="0">
                  <a:pos x="20" y="12"/>
                </a:cxn>
                <a:cxn ang="0">
                  <a:pos x="18" y="10"/>
                </a:cxn>
                <a:cxn ang="0">
                  <a:pos x="16" y="8"/>
                </a:cxn>
                <a:cxn ang="0">
                  <a:pos x="16" y="6"/>
                </a:cxn>
                <a:cxn ang="0">
                  <a:pos x="16" y="4"/>
                </a:cxn>
                <a:cxn ang="0">
                  <a:pos x="18" y="2"/>
                </a:cxn>
                <a:cxn ang="0">
                  <a:pos x="20" y="0"/>
                </a:cxn>
                <a:cxn ang="0">
                  <a:pos x="22" y="0"/>
                </a:cxn>
                <a:cxn ang="0">
                  <a:pos x="24" y="22"/>
                </a:cxn>
                <a:cxn ang="0">
                  <a:pos x="12" y="64"/>
                </a:cxn>
                <a:cxn ang="0">
                  <a:pos x="10" y="68"/>
                </a:cxn>
                <a:cxn ang="0">
                  <a:pos x="10" y="70"/>
                </a:cxn>
                <a:cxn ang="0">
                  <a:pos x="10" y="70"/>
                </a:cxn>
                <a:cxn ang="0">
                  <a:pos x="10" y="72"/>
                </a:cxn>
                <a:cxn ang="0">
                  <a:pos x="10" y="72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12" y="70"/>
                </a:cxn>
                <a:cxn ang="0">
                  <a:pos x="16" y="68"/>
                </a:cxn>
                <a:cxn ang="0">
                  <a:pos x="18" y="64"/>
                </a:cxn>
                <a:cxn ang="0">
                  <a:pos x="20" y="64"/>
                </a:cxn>
                <a:cxn ang="0">
                  <a:pos x="16" y="70"/>
                </a:cxn>
                <a:cxn ang="0">
                  <a:pos x="12" y="74"/>
                </a:cxn>
                <a:cxn ang="0">
                  <a:pos x="8" y="78"/>
                </a:cxn>
                <a:cxn ang="0">
                  <a:pos x="4" y="78"/>
                </a:cxn>
                <a:cxn ang="0">
                  <a:pos x="2" y="78"/>
                </a:cxn>
                <a:cxn ang="0">
                  <a:pos x="2" y="76"/>
                </a:cxn>
                <a:cxn ang="0">
                  <a:pos x="0" y="74"/>
                </a:cxn>
                <a:cxn ang="0">
                  <a:pos x="0" y="72"/>
                </a:cxn>
                <a:cxn ang="0">
                  <a:pos x="0" y="70"/>
                </a:cxn>
                <a:cxn ang="0">
                  <a:pos x="2" y="66"/>
                </a:cxn>
                <a:cxn ang="0">
                  <a:pos x="10" y="38"/>
                </a:cxn>
                <a:cxn ang="0">
                  <a:pos x="12" y="32"/>
                </a:cxn>
                <a:cxn ang="0">
                  <a:pos x="12" y="30"/>
                </a:cxn>
                <a:cxn ang="0">
                  <a:pos x="12" y="28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8" y="28"/>
                </a:cxn>
                <a:cxn ang="0">
                  <a:pos x="6" y="28"/>
                </a:cxn>
                <a:cxn ang="0">
                  <a:pos x="4" y="28"/>
                </a:cxn>
                <a:cxn ang="0">
                  <a:pos x="4" y="26"/>
                </a:cxn>
                <a:cxn ang="0">
                  <a:pos x="24" y="22"/>
                </a:cxn>
              </a:cxnLst>
              <a:rect l="0" t="0" r="r" b="b"/>
              <a:pathLst>
                <a:path w="28" h="78">
                  <a:moveTo>
                    <a:pt x="22" y="0"/>
                  </a:moveTo>
                  <a:lnTo>
                    <a:pt x="24" y="0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8" y="8"/>
                  </a:lnTo>
                  <a:lnTo>
                    <a:pt x="26" y="10"/>
                  </a:lnTo>
                  <a:lnTo>
                    <a:pt x="24" y="12"/>
                  </a:lnTo>
                  <a:lnTo>
                    <a:pt x="22" y="12"/>
                  </a:lnTo>
                  <a:lnTo>
                    <a:pt x="20" y="12"/>
                  </a:lnTo>
                  <a:lnTo>
                    <a:pt x="18" y="10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8" y="2"/>
                  </a:lnTo>
                  <a:lnTo>
                    <a:pt x="20" y="0"/>
                  </a:lnTo>
                  <a:lnTo>
                    <a:pt x="22" y="0"/>
                  </a:lnTo>
                  <a:close/>
                  <a:moveTo>
                    <a:pt x="24" y="22"/>
                  </a:moveTo>
                  <a:lnTo>
                    <a:pt x="12" y="64"/>
                  </a:lnTo>
                  <a:lnTo>
                    <a:pt x="10" y="68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0"/>
                  </a:lnTo>
                  <a:lnTo>
                    <a:pt x="16" y="68"/>
                  </a:lnTo>
                  <a:lnTo>
                    <a:pt x="18" y="64"/>
                  </a:lnTo>
                  <a:lnTo>
                    <a:pt x="20" y="64"/>
                  </a:lnTo>
                  <a:lnTo>
                    <a:pt x="16" y="70"/>
                  </a:lnTo>
                  <a:lnTo>
                    <a:pt x="12" y="74"/>
                  </a:lnTo>
                  <a:lnTo>
                    <a:pt x="8" y="78"/>
                  </a:lnTo>
                  <a:lnTo>
                    <a:pt x="4" y="78"/>
                  </a:lnTo>
                  <a:lnTo>
                    <a:pt x="2" y="78"/>
                  </a:lnTo>
                  <a:lnTo>
                    <a:pt x="2" y="76"/>
                  </a:lnTo>
                  <a:lnTo>
                    <a:pt x="0" y="74"/>
                  </a:lnTo>
                  <a:lnTo>
                    <a:pt x="0" y="72"/>
                  </a:lnTo>
                  <a:lnTo>
                    <a:pt x="0" y="70"/>
                  </a:lnTo>
                  <a:lnTo>
                    <a:pt x="2" y="66"/>
                  </a:lnTo>
                  <a:lnTo>
                    <a:pt x="10" y="38"/>
                  </a:lnTo>
                  <a:lnTo>
                    <a:pt x="12" y="32"/>
                  </a:lnTo>
                  <a:lnTo>
                    <a:pt x="12" y="30"/>
                  </a:lnTo>
                  <a:lnTo>
                    <a:pt x="12" y="28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6" y="28"/>
                  </a:lnTo>
                  <a:lnTo>
                    <a:pt x="4" y="28"/>
                  </a:lnTo>
                  <a:lnTo>
                    <a:pt x="4" y="26"/>
                  </a:lnTo>
                  <a:lnTo>
                    <a:pt x="24" y="22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34" name="Freeform 286"/>
            <p:cNvSpPr>
              <a:spLocks/>
            </p:cNvSpPr>
            <p:nvPr/>
          </p:nvSpPr>
          <p:spPr bwMode="auto">
            <a:xfrm>
              <a:off x="4496" y="2544"/>
              <a:ext cx="32" cy="70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2" y="16"/>
                </a:cxn>
                <a:cxn ang="0">
                  <a:pos x="32" y="16"/>
                </a:cxn>
                <a:cxn ang="0">
                  <a:pos x="32" y="18"/>
                </a:cxn>
                <a:cxn ang="0">
                  <a:pos x="22" y="18"/>
                </a:cxn>
                <a:cxn ang="0">
                  <a:pos x="10" y="56"/>
                </a:cxn>
                <a:cxn ang="0">
                  <a:pos x="10" y="60"/>
                </a:cxn>
                <a:cxn ang="0">
                  <a:pos x="8" y="62"/>
                </a:cxn>
                <a:cxn ang="0">
                  <a:pos x="8" y="64"/>
                </a:cxn>
                <a:cxn ang="0">
                  <a:pos x="10" y="64"/>
                </a:cxn>
                <a:cxn ang="0">
                  <a:pos x="10" y="64"/>
                </a:cxn>
                <a:cxn ang="0">
                  <a:pos x="10" y="64"/>
                </a:cxn>
                <a:cxn ang="0">
                  <a:pos x="12" y="64"/>
                </a:cxn>
                <a:cxn ang="0">
                  <a:pos x="14" y="62"/>
                </a:cxn>
                <a:cxn ang="0">
                  <a:pos x="16" y="60"/>
                </a:cxn>
                <a:cxn ang="0">
                  <a:pos x="18" y="56"/>
                </a:cxn>
                <a:cxn ang="0">
                  <a:pos x="20" y="58"/>
                </a:cxn>
                <a:cxn ang="0">
                  <a:pos x="16" y="64"/>
                </a:cxn>
                <a:cxn ang="0">
                  <a:pos x="12" y="68"/>
                </a:cxn>
                <a:cxn ang="0">
                  <a:pos x="8" y="70"/>
                </a:cxn>
                <a:cxn ang="0">
                  <a:pos x="6" y="70"/>
                </a:cxn>
                <a:cxn ang="0">
                  <a:pos x="2" y="70"/>
                </a:cxn>
                <a:cxn ang="0">
                  <a:pos x="2" y="68"/>
                </a:cxn>
                <a:cxn ang="0">
                  <a:pos x="0" y="66"/>
                </a:cxn>
                <a:cxn ang="0">
                  <a:pos x="0" y="64"/>
                </a:cxn>
                <a:cxn ang="0">
                  <a:pos x="0" y="60"/>
                </a:cxn>
                <a:cxn ang="0">
                  <a:pos x="2" y="54"/>
                </a:cxn>
                <a:cxn ang="0">
                  <a:pos x="12" y="18"/>
                </a:cxn>
                <a:cxn ang="0">
                  <a:pos x="2" y="18"/>
                </a:cxn>
                <a:cxn ang="0">
                  <a:pos x="4" y="16"/>
                </a:cxn>
                <a:cxn ang="0">
                  <a:pos x="10" y="16"/>
                </a:cxn>
                <a:cxn ang="0">
                  <a:pos x="14" y="12"/>
                </a:cxn>
                <a:cxn ang="0">
                  <a:pos x="18" y="8"/>
                </a:cxn>
                <a:cxn ang="0">
                  <a:pos x="24" y="0"/>
                </a:cxn>
                <a:cxn ang="0">
                  <a:pos x="26" y="0"/>
                </a:cxn>
              </a:cxnLst>
              <a:rect l="0" t="0" r="r" b="b"/>
              <a:pathLst>
                <a:path w="32" h="70">
                  <a:moveTo>
                    <a:pt x="26" y="0"/>
                  </a:moveTo>
                  <a:lnTo>
                    <a:pt x="22" y="16"/>
                  </a:lnTo>
                  <a:lnTo>
                    <a:pt x="32" y="16"/>
                  </a:lnTo>
                  <a:lnTo>
                    <a:pt x="32" y="18"/>
                  </a:lnTo>
                  <a:lnTo>
                    <a:pt x="22" y="18"/>
                  </a:lnTo>
                  <a:lnTo>
                    <a:pt x="10" y="56"/>
                  </a:lnTo>
                  <a:lnTo>
                    <a:pt x="10" y="60"/>
                  </a:lnTo>
                  <a:lnTo>
                    <a:pt x="8" y="62"/>
                  </a:lnTo>
                  <a:lnTo>
                    <a:pt x="8" y="64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12" y="64"/>
                  </a:lnTo>
                  <a:lnTo>
                    <a:pt x="14" y="62"/>
                  </a:lnTo>
                  <a:lnTo>
                    <a:pt x="16" y="60"/>
                  </a:lnTo>
                  <a:lnTo>
                    <a:pt x="18" y="56"/>
                  </a:lnTo>
                  <a:lnTo>
                    <a:pt x="20" y="58"/>
                  </a:lnTo>
                  <a:lnTo>
                    <a:pt x="16" y="64"/>
                  </a:lnTo>
                  <a:lnTo>
                    <a:pt x="12" y="68"/>
                  </a:lnTo>
                  <a:lnTo>
                    <a:pt x="8" y="70"/>
                  </a:lnTo>
                  <a:lnTo>
                    <a:pt x="6" y="70"/>
                  </a:lnTo>
                  <a:lnTo>
                    <a:pt x="2" y="70"/>
                  </a:lnTo>
                  <a:lnTo>
                    <a:pt x="2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2" y="54"/>
                  </a:lnTo>
                  <a:lnTo>
                    <a:pt x="12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10" y="16"/>
                  </a:lnTo>
                  <a:lnTo>
                    <a:pt x="14" y="12"/>
                  </a:lnTo>
                  <a:lnTo>
                    <a:pt x="18" y="8"/>
                  </a:lnTo>
                  <a:lnTo>
                    <a:pt x="24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35" name="Freeform 287"/>
            <p:cNvSpPr>
              <a:spLocks/>
            </p:cNvSpPr>
            <p:nvPr/>
          </p:nvSpPr>
          <p:spPr bwMode="auto">
            <a:xfrm>
              <a:off x="4516" y="2558"/>
              <a:ext cx="64" cy="8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2" y="12"/>
                </a:cxn>
                <a:cxn ang="0">
                  <a:pos x="36" y="48"/>
                </a:cxn>
                <a:cxn ang="0">
                  <a:pos x="42" y="40"/>
                </a:cxn>
                <a:cxn ang="0">
                  <a:pos x="50" y="30"/>
                </a:cxn>
                <a:cxn ang="0">
                  <a:pos x="56" y="18"/>
                </a:cxn>
                <a:cxn ang="0">
                  <a:pos x="58" y="14"/>
                </a:cxn>
                <a:cxn ang="0">
                  <a:pos x="58" y="14"/>
                </a:cxn>
                <a:cxn ang="0">
                  <a:pos x="58" y="12"/>
                </a:cxn>
                <a:cxn ang="0">
                  <a:pos x="56" y="10"/>
                </a:cxn>
                <a:cxn ang="0">
                  <a:pos x="54" y="8"/>
                </a:cxn>
                <a:cxn ang="0">
                  <a:pos x="54" y="4"/>
                </a:cxn>
                <a:cxn ang="0">
                  <a:pos x="56" y="2"/>
                </a:cxn>
                <a:cxn ang="0">
                  <a:pos x="60" y="2"/>
                </a:cxn>
                <a:cxn ang="0">
                  <a:pos x="62" y="6"/>
                </a:cxn>
                <a:cxn ang="0">
                  <a:pos x="62" y="14"/>
                </a:cxn>
                <a:cxn ang="0">
                  <a:pos x="58" y="24"/>
                </a:cxn>
                <a:cxn ang="0">
                  <a:pos x="48" y="38"/>
                </a:cxn>
                <a:cxn ang="0">
                  <a:pos x="24" y="66"/>
                </a:cxn>
                <a:cxn ang="0">
                  <a:pos x="14" y="76"/>
                </a:cxn>
                <a:cxn ang="0">
                  <a:pos x="8" y="80"/>
                </a:cxn>
                <a:cxn ang="0">
                  <a:pos x="2" y="80"/>
                </a:cxn>
                <a:cxn ang="0">
                  <a:pos x="0" y="78"/>
                </a:cxn>
                <a:cxn ang="0">
                  <a:pos x="0" y="74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8" y="70"/>
                </a:cxn>
                <a:cxn ang="0">
                  <a:pos x="8" y="72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4" y="70"/>
                </a:cxn>
                <a:cxn ang="0">
                  <a:pos x="24" y="62"/>
                </a:cxn>
                <a:cxn ang="0">
                  <a:pos x="24" y="20"/>
                </a:cxn>
                <a:cxn ang="0">
                  <a:pos x="22" y="12"/>
                </a:cxn>
                <a:cxn ang="0">
                  <a:pos x="20" y="8"/>
                </a:cxn>
                <a:cxn ang="0">
                  <a:pos x="14" y="8"/>
                </a:cxn>
                <a:cxn ang="0">
                  <a:pos x="12" y="4"/>
                </a:cxn>
              </a:cxnLst>
              <a:rect l="0" t="0" r="r" b="b"/>
              <a:pathLst>
                <a:path w="64" h="80">
                  <a:moveTo>
                    <a:pt x="28" y="0"/>
                  </a:moveTo>
                  <a:lnTo>
                    <a:pt x="30" y="4"/>
                  </a:lnTo>
                  <a:lnTo>
                    <a:pt x="32" y="8"/>
                  </a:lnTo>
                  <a:lnTo>
                    <a:pt x="32" y="12"/>
                  </a:lnTo>
                  <a:lnTo>
                    <a:pt x="34" y="18"/>
                  </a:lnTo>
                  <a:lnTo>
                    <a:pt x="36" y="48"/>
                  </a:lnTo>
                  <a:lnTo>
                    <a:pt x="38" y="44"/>
                  </a:lnTo>
                  <a:lnTo>
                    <a:pt x="42" y="40"/>
                  </a:lnTo>
                  <a:lnTo>
                    <a:pt x="46" y="34"/>
                  </a:lnTo>
                  <a:lnTo>
                    <a:pt x="50" y="30"/>
                  </a:lnTo>
                  <a:lnTo>
                    <a:pt x="54" y="22"/>
                  </a:lnTo>
                  <a:lnTo>
                    <a:pt x="56" y="18"/>
                  </a:lnTo>
                  <a:lnTo>
                    <a:pt x="58" y="16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58" y="12"/>
                  </a:lnTo>
                  <a:lnTo>
                    <a:pt x="58" y="12"/>
                  </a:lnTo>
                  <a:lnTo>
                    <a:pt x="56" y="12"/>
                  </a:lnTo>
                  <a:lnTo>
                    <a:pt x="56" y="10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6" y="2"/>
                  </a:lnTo>
                  <a:lnTo>
                    <a:pt x="58" y="0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62" y="6"/>
                  </a:lnTo>
                  <a:lnTo>
                    <a:pt x="64" y="8"/>
                  </a:lnTo>
                  <a:lnTo>
                    <a:pt x="62" y="14"/>
                  </a:lnTo>
                  <a:lnTo>
                    <a:pt x="60" y="20"/>
                  </a:lnTo>
                  <a:lnTo>
                    <a:pt x="58" y="24"/>
                  </a:lnTo>
                  <a:lnTo>
                    <a:pt x="52" y="30"/>
                  </a:lnTo>
                  <a:lnTo>
                    <a:pt x="48" y="38"/>
                  </a:lnTo>
                  <a:lnTo>
                    <a:pt x="38" y="52"/>
                  </a:lnTo>
                  <a:lnTo>
                    <a:pt x="24" y="66"/>
                  </a:lnTo>
                  <a:lnTo>
                    <a:pt x="18" y="72"/>
                  </a:lnTo>
                  <a:lnTo>
                    <a:pt x="14" y="76"/>
                  </a:lnTo>
                  <a:lnTo>
                    <a:pt x="12" y="78"/>
                  </a:lnTo>
                  <a:lnTo>
                    <a:pt x="8" y="80"/>
                  </a:lnTo>
                  <a:lnTo>
                    <a:pt x="4" y="80"/>
                  </a:lnTo>
                  <a:lnTo>
                    <a:pt x="2" y="80"/>
                  </a:lnTo>
                  <a:lnTo>
                    <a:pt x="0" y="80"/>
                  </a:lnTo>
                  <a:lnTo>
                    <a:pt x="0" y="78"/>
                  </a:lnTo>
                  <a:lnTo>
                    <a:pt x="0" y="76"/>
                  </a:lnTo>
                  <a:lnTo>
                    <a:pt x="0" y="74"/>
                  </a:lnTo>
                  <a:lnTo>
                    <a:pt x="2" y="72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6" y="7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2" y="72"/>
                  </a:lnTo>
                  <a:lnTo>
                    <a:pt x="14" y="70"/>
                  </a:lnTo>
                  <a:lnTo>
                    <a:pt x="18" y="66"/>
                  </a:lnTo>
                  <a:lnTo>
                    <a:pt x="24" y="62"/>
                  </a:lnTo>
                  <a:lnTo>
                    <a:pt x="26" y="58"/>
                  </a:lnTo>
                  <a:lnTo>
                    <a:pt x="24" y="20"/>
                  </a:lnTo>
                  <a:lnTo>
                    <a:pt x="24" y="14"/>
                  </a:lnTo>
                  <a:lnTo>
                    <a:pt x="22" y="12"/>
                  </a:lnTo>
                  <a:lnTo>
                    <a:pt x="22" y="10"/>
                  </a:lnTo>
                  <a:lnTo>
                    <a:pt x="20" y="8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36" name="Line 288"/>
            <p:cNvSpPr>
              <a:spLocks noChangeShapeType="1"/>
            </p:cNvSpPr>
            <p:nvPr/>
          </p:nvSpPr>
          <p:spPr bwMode="auto">
            <a:xfrm>
              <a:off x="4616" y="2576"/>
              <a:ext cx="264" cy="1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37" name="Freeform 289"/>
            <p:cNvSpPr>
              <a:spLocks/>
            </p:cNvSpPr>
            <p:nvPr/>
          </p:nvSpPr>
          <p:spPr bwMode="auto">
            <a:xfrm>
              <a:off x="3292" y="2864"/>
              <a:ext cx="1532" cy="24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22"/>
                </a:cxn>
                <a:cxn ang="0">
                  <a:pos x="94" y="42"/>
                </a:cxn>
                <a:cxn ang="0">
                  <a:pos x="140" y="62"/>
                </a:cxn>
                <a:cxn ang="0">
                  <a:pos x="186" y="78"/>
                </a:cxn>
                <a:cxn ang="0">
                  <a:pos x="232" y="94"/>
                </a:cxn>
                <a:cxn ang="0">
                  <a:pos x="280" y="108"/>
                </a:cxn>
                <a:cxn ang="0">
                  <a:pos x="326" y="120"/>
                </a:cxn>
                <a:cxn ang="0">
                  <a:pos x="372" y="132"/>
                </a:cxn>
                <a:cxn ang="0">
                  <a:pos x="418" y="142"/>
                </a:cxn>
                <a:cxn ang="0">
                  <a:pos x="464" y="150"/>
                </a:cxn>
                <a:cxn ang="0">
                  <a:pos x="512" y="160"/>
                </a:cxn>
                <a:cxn ang="0">
                  <a:pos x="558" y="166"/>
                </a:cxn>
                <a:cxn ang="0">
                  <a:pos x="604" y="174"/>
                </a:cxn>
                <a:cxn ang="0">
                  <a:pos x="650" y="180"/>
                </a:cxn>
                <a:cxn ang="0">
                  <a:pos x="696" y="186"/>
                </a:cxn>
                <a:cxn ang="0">
                  <a:pos x="744" y="190"/>
                </a:cxn>
                <a:cxn ang="0">
                  <a:pos x="790" y="196"/>
                </a:cxn>
                <a:cxn ang="0">
                  <a:pos x="836" y="200"/>
                </a:cxn>
                <a:cxn ang="0">
                  <a:pos x="882" y="204"/>
                </a:cxn>
                <a:cxn ang="0">
                  <a:pos x="928" y="208"/>
                </a:cxn>
                <a:cxn ang="0">
                  <a:pos x="976" y="210"/>
                </a:cxn>
                <a:cxn ang="0">
                  <a:pos x="1022" y="214"/>
                </a:cxn>
                <a:cxn ang="0">
                  <a:pos x="1068" y="216"/>
                </a:cxn>
                <a:cxn ang="0">
                  <a:pos x="1114" y="220"/>
                </a:cxn>
                <a:cxn ang="0">
                  <a:pos x="1160" y="222"/>
                </a:cxn>
                <a:cxn ang="0">
                  <a:pos x="1208" y="224"/>
                </a:cxn>
                <a:cxn ang="0">
                  <a:pos x="1254" y="226"/>
                </a:cxn>
                <a:cxn ang="0">
                  <a:pos x="1300" y="230"/>
                </a:cxn>
                <a:cxn ang="0">
                  <a:pos x="1346" y="232"/>
                </a:cxn>
                <a:cxn ang="0">
                  <a:pos x="1392" y="234"/>
                </a:cxn>
                <a:cxn ang="0">
                  <a:pos x="1440" y="236"/>
                </a:cxn>
                <a:cxn ang="0">
                  <a:pos x="1486" y="238"/>
                </a:cxn>
                <a:cxn ang="0">
                  <a:pos x="1532" y="240"/>
                </a:cxn>
              </a:cxnLst>
              <a:rect l="0" t="0" r="r" b="b"/>
              <a:pathLst>
                <a:path w="1532" h="240">
                  <a:moveTo>
                    <a:pt x="0" y="0"/>
                  </a:moveTo>
                  <a:lnTo>
                    <a:pt x="48" y="22"/>
                  </a:lnTo>
                  <a:lnTo>
                    <a:pt x="94" y="42"/>
                  </a:lnTo>
                  <a:lnTo>
                    <a:pt x="140" y="62"/>
                  </a:lnTo>
                  <a:lnTo>
                    <a:pt x="186" y="78"/>
                  </a:lnTo>
                  <a:lnTo>
                    <a:pt x="232" y="94"/>
                  </a:lnTo>
                  <a:lnTo>
                    <a:pt x="280" y="108"/>
                  </a:lnTo>
                  <a:lnTo>
                    <a:pt x="326" y="120"/>
                  </a:lnTo>
                  <a:lnTo>
                    <a:pt x="372" y="132"/>
                  </a:lnTo>
                  <a:lnTo>
                    <a:pt x="418" y="142"/>
                  </a:lnTo>
                  <a:lnTo>
                    <a:pt x="464" y="150"/>
                  </a:lnTo>
                  <a:lnTo>
                    <a:pt x="512" y="160"/>
                  </a:lnTo>
                  <a:lnTo>
                    <a:pt x="558" y="166"/>
                  </a:lnTo>
                  <a:lnTo>
                    <a:pt x="604" y="174"/>
                  </a:lnTo>
                  <a:lnTo>
                    <a:pt x="650" y="180"/>
                  </a:lnTo>
                  <a:lnTo>
                    <a:pt x="696" y="186"/>
                  </a:lnTo>
                  <a:lnTo>
                    <a:pt x="744" y="190"/>
                  </a:lnTo>
                  <a:lnTo>
                    <a:pt x="790" y="196"/>
                  </a:lnTo>
                  <a:lnTo>
                    <a:pt x="836" y="200"/>
                  </a:lnTo>
                  <a:lnTo>
                    <a:pt x="882" y="204"/>
                  </a:lnTo>
                  <a:lnTo>
                    <a:pt x="928" y="208"/>
                  </a:lnTo>
                  <a:lnTo>
                    <a:pt x="976" y="210"/>
                  </a:lnTo>
                  <a:lnTo>
                    <a:pt x="1022" y="214"/>
                  </a:lnTo>
                  <a:lnTo>
                    <a:pt x="1068" y="216"/>
                  </a:lnTo>
                  <a:lnTo>
                    <a:pt x="1114" y="220"/>
                  </a:lnTo>
                  <a:lnTo>
                    <a:pt x="1160" y="222"/>
                  </a:lnTo>
                  <a:lnTo>
                    <a:pt x="1208" y="224"/>
                  </a:lnTo>
                  <a:lnTo>
                    <a:pt x="1254" y="226"/>
                  </a:lnTo>
                  <a:lnTo>
                    <a:pt x="1300" y="230"/>
                  </a:lnTo>
                  <a:lnTo>
                    <a:pt x="1346" y="232"/>
                  </a:lnTo>
                  <a:lnTo>
                    <a:pt x="1392" y="234"/>
                  </a:lnTo>
                  <a:lnTo>
                    <a:pt x="1440" y="236"/>
                  </a:lnTo>
                  <a:lnTo>
                    <a:pt x="1486" y="238"/>
                  </a:lnTo>
                  <a:lnTo>
                    <a:pt x="1532" y="240"/>
                  </a:lnTo>
                </a:path>
              </a:pathLst>
            </a:custGeom>
            <a:noFill/>
            <a:ln w="635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38" name="Freeform 290"/>
            <p:cNvSpPr>
              <a:spLocks/>
            </p:cNvSpPr>
            <p:nvPr/>
          </p:nvSpPr>
          <p:spPr bwMode="auto">
            <a:xfrm>
              <a:off x="3292" y="3384"/>
              <a:ext cx="1532" cy="242"/>
            </a:xfrm>
            <a:custGeom>
              <a:avLst/>
              <a:gdLst/>
              <a:ahLst/>
              <a:cxnLst>
                <a:cxn ang="0">
                  <a:pos x="0" y="242"/>
                </a:cxn>
                <a:cxn ang="0">
                  <a:pos x="48" y="218"/>
                </a:cxn>
                <a:cxn ang="0">
                  <a:pos x="94" y="198"/>
                </a:cxn>
                <a:cxn ang="0">
                  <a:pos x="140" y="180"/>
                </a:cxn>
                <a:cxn ang="0">
                  <a:pos x="186" y="162"/>
                </a:cxn>
                <a:cxn ang="0">
                  <a:pos x="232" y="148"/>
                </a:cxn>
                <a:cxn ang="0">
                  <a:pos x="280" y="134"/>
                </a:cxn>
                <a:cxn ang="0">
                  <a:pos x="326" y="120"/>
                </a:cxn>
                <a:cxn ang="0">
                  <a:pos x="372" y="110"/>
                </a:cxn>
                <a:cxn ang="0">
                  <a:pos x="418" y="100"/>
                </a:cxn>
                <a:cxn ang="0">
                  <a:pos x="464" y="90"/>
                </a:cxn>
                <a:cxn ang="0">
                  <a:pos x="512" y="82"/>
                </a:cxn>
                <a:cxn ang="0">
                  <a:pos x="558" y="74"/>
                </a:cxn>
                <a:cxn ang="0">
                  <a:pos x="604" y="68"/>
                </a:cxn>
                <a:cxn ang="0">
                  <a:pos x="650" y="62"/>
                </a:cxn>
                <a:cxn ang="0">
                  <a:pos x="696" y="56"/>
                </a:cxn>
                <a:cxn ang="0">
                  <a:pos x="744" y="50"/>
                </a:cxn>
                <a:cxn ang="0">
                  <a:pos x="790" y="46"/>
                </a:cxn>
                <a:cxn ang="0">
                  <a:pos x="836" y="42"/>
                </a:cxn>
                <a:cxn ang="0">
                  <a:pos x="882" y="38"/>
                </a:cxn>
                <a:cxn ang="0">
                  <a:pos x="928" y="34"/>
                </a:cxn>
                <a:cxn ang="0">
                  <a:pos x="976" y="30"/>
                </a:cxn>
                <a:cxn ang="0">
                  <a:pos x="1022" y="28"/>
                </a:cxn>
                <a:cxn ang="0">
                  <a:pos x="1068" y="24"/>
                </a:cxn>
                <a:cxn ang="0">
                  <a:pos x="1114" y="22"/>
                </a:cxn>
                <a:cxn ang="0">
                  <a:pos x="1160" y="18"/>
                </a:cxn>
                <a:cxn ang="0">
                  <a:pos x="1208" y="16"/>
                </a:cxn>
                <a:cxn ang="0">
                  <a:pos x="1254" y="14"/>
                </a:cxn>
                <a:cxn ang="0">
                  <a:pos x="1300" y="12"/>
                </a:cxn>
                <a:cxn ang="0">
                  <a:pos x="1346" y="10"/>
                </a:cxn>
                <a:cxn ang="0">
                  <a:pos x="1392" y="8"/>
                </a:cxn>
                <a:cxn ang="0">
                  <a:pos x="1440" y="6"/>
                </a:cxn>
                <a:cxn ang="0">
                  <a:pos x="1486" y="4"/>
                </a:cxn>
                <a:cxn ang="0">
                  <a:pos x="1532" y="0"/>
                </a:cxn>
              </a:cxnLst>
              <a:rect l="0" t="0" r="r" b="b"/>
              <a:pathLst>
                <a:path w="1532" h="242">
                  <a:moveTo>
                    <a:pt x="0" y="242"/>
                  </a:moveTo>
                  <a:lnTo>
                    <a:pt x="48" y="218"/>
                  </a:lnTo>
                  <a:lnTo>
                    <a:pt x="94" y="198"/>
                  </a:lnTo>
                  <a:lnTo>
                    <a:pt x="140" y="180"/>
                  </a:lnTo>
                  <a:lnTo>
                    <a:pt x="186" y="162"/>
                  </a:lnTo>
                  <a:lnTo>
                    <a:pt x="232" y="148"/>
                  </a:lnTo>
                  <a:lnTo>
                    <a:pt x="280" y="134"/>
                  </a:lnTo>
                  <a:lnTo>
                    <a:pt x="326" y="120"/>
                  </a:lnTo>
                  <a:lnTo>
                    <a:pt x="372" y="110"/>
                  </a:lnTo>
                  <a:lnTo>
                    <a:pt x="418" y="100"/>
                  </a:lnTo>
                  <a:lnTo>
                    <a:pt x="464" y="90"/>
                  </a:lnTo>
                  <a:lnTo>
                    <a:pt x="512" y="82"/>
                  </a:lnTo>
                  <a:lnTo>
                    <a:pt x="558" y="74"/>
                  </a:lnTo>
                  <a:lnTo>
                    <a:pt x="604" y="68"/>
                  </a:lnTo>
                  <a:lnTo>
                    <a:pt x="650" y="62"/>
                  </a:lnTo>
                  <a:lnTo>
                    <a:pt x="696" y="56"/>
                  </a:lnTo>
                  <a:lnTo>
                    <a:pt x="744" y="50"/>
                  </a:lnTo>
                  <a:lnTo>
                    <a:pt x="790" y="46"/>
                  </a:lnTo>
                  <a:lnTo>
                    <a:pt x="836" y="42"/>
                  </a:lnTo>
                  <a:lnTo>
                    <a:pt x="882" y="38"/>
                  </a:lnTo>
                  <a:lnTo>
                    <a:pt x="928" y="34"/>
                  </a:lnTo>
                  <a:lnTo>
                    <a:pt x="976" y="30"/>
                  </a:lnTo>
                  <a:lnTo>
                    <a:pt x="1022" y="28"/>
                  </a:lnTo>
                  <a:lnTo>
                    <a:pt x="1068" y="24"/>
                  </a:lnTo>
                  <a:lnTo>
                    <a:pt x="1114" y="22"/>
                  </a:lnTo>
                  <a:lnTo>
                    <a:pt x="1160" y="18"/>
                  </a:lnTo>
                  <a:lnTo>
                    <a:pt x="1208" y="16"/>
                  </a:lnTo>
                  <a:lnTo>
                    <a:pt x="1254" y="14"/>
                  </a:lnTo>
                  <a:lnTo>
                    <a:pt x="1300" y="12"/>
                  </a:lnTo>
                  <a:lnTo>
                    <a:pt x="1346" y="10"/>
                  </a:lnTo>
                  <a:lnTo>
                    <a:pt x="1392" y="8"/>
                  </a:lnTo>
                  <a:lnTo>
                    <a:pt x="1440" y="6"/>
                  </a:lnTo>
                  <a:lnTo>
                    <a:pt x="1486" y="4"/>
                  </a:lnTo>
                  <a:lnTo>
                    <a:pt x="1532" y="0"/>
                  </a:lnTo>
                </a:path>
              </a:pathLst>
            </a:custGeom>
            <a:noFill/>
            <a:ln w="635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39" name="Freeform 291"/>
            <p:cNvSpPr>
              <a:spLocks/>
            </p:cNvSpPr>
            <p:nvPr/>
          </p:nvSpPr>
          <p:spPr bwMode="auto">
            <a:xfrm>
              <a:off x="3200" y="3244"/>
              <a:ext cx="1624" cy="14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4" y="0"/>
                </a:cxn>
                <a:cxn ang="0">
                  <a:pos x="6" y="0"/>
                </a:cxn>
                <a:cxn ang="0">
                  <a:pos x="10" y="0"/>
                </a:cxn>
                <a:cxn ang="0">
                  <a:pos x="12" y="0"/>
                </a:cxn>
                <a:cxn ang="0">
                  <a:pos x="14" y="0"/>
                </a:cxn>
                <a:cxn ang="0">
                  <a:pos x="16" y="0"/>
                </a:cxn>
                <a:cxn ang="0">
                  <a:pos x="18" y="0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46" y="0"/>
                </a:cxn>
                <a:cxn ang="0">
                  <a:pos x="70" y="0"/>
                </a:cxn>
                <a:cxn ang="0">
                  <a:pos x="92" y="2"/>
                </a:cxn>
                <a:cxn ang="0">
                  <a:pos x="116" y="4"/>
                </a:cxn>
                <a:cxn ang="0">
                  <a:pos x="140" y="6"/>
                </a:cxn>
                <a:cxn ang="0">
                  <a:pos x="162" y="8"/>
                </a:cxn>
                <a:cxn ang="0">
                  <a:pos x="186" y="12"/>
                </a:cxn>
                <a:cxn ang="0">
                  <a:pos x="208" y="16"/>
                </a:cxn>
                <a:cxn ang="0">
                  <a:pos x="232" y="22"/>
                </a:cxn>
                <a:cxn ang="0">
                  <a:pos x="278" y="34"/>
                </a:cxn>
                <a:cxn ang="0">
                  <a:pos x="324" y="46"/>
                </a:cxn>
                <a:cxn ang="0">
                  <a:pos x="372" y="60"/>
                </a:cxn>
                <a:cxn ang="0">
                  <a:pos x="418" y="74"/>
                </a:cxn>
                <a:cxn ang="0">
                  <a:pos x="464" y="86"/>
                </a:cxn>
                <a:cxn ang="0">
                  <a:pos x="510" y="98"/>
                </a:cxn>
                <a:cxn ang="0">
                  <a:pos x="556" y="108"/>
                </a:cxn>
                <a:cxn ang="0">
                  <a:pos x="604" y="116"/>
                </a:cxn>
                <a:cxn ang="0">
                  <a:pos x="650" y="124"/>
                </a:cxn>
                <a:cxn ang="0">
                  <a:pos x="696" y="130"/>
                </a:cxn>
                <a:cxn ang="0">
                  <a:pos x="742" y="136"/>
                </a:cxn>
                <a:cxn ang="0">
                  <a:pos x="788" y="140"/>
                </a:cxn>
                <a:cxn ang="0">
                  <a:pos x="836" y="142"/>
                </a:cxn>
                <a:cxn ang="0">
                  <a:pos x="882" y="144"/>
                </a:cxn>
                <a:cxn ang="0">
                  <a:pos x="928" y="146"/>
                </a:cxn>
                <a:cxn ang="0">
                  <a:pos x="974" y="146"/>
                </a:cxn>
                <a:cxn ang="0">
                  <a:pos x="1020" y="144"/>
                </a:cxn>
                <a:cxn ang="0">
                  <a:pos x="1068" y="142"/>
                </a:cxn>
                <a:cxn ang="0">
                  <a:pos x="1114" y="140"/>
                </a:cxn>
                <a:cxn ang="0">
                  <a:pos x="1160" y="136"/>
                </a:cxn>
                <a:cxn ang="0">
                  <a:pos x="1206" y="132"/>
                </a:cxn>
                <a:cxn ang="0">
                  <a:pos x="1276" y="126"/>
                </a:cxn>
                <a:cxn ang="0">
                  <a:pos x="1392" y="112"/>
                </a:cxn>
                <a:cxn ang="0">
                  <a:pos x="1508" y="98"/>
                </a:cxn>
                <a:cxn ang="0">
                  <a:pos x="1624" y="80"/>
                </a:cxn>
              </a:cxnLst>
              <a:rect l="0" t="0" r="r" b="b"/>
              <a:pathLst>
                <a:path w="1624" h="146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46" y="0"/>
                  </a:lnTo>
                  <a:lnTo>
                    <a:pt x="70" y="0"/>
                  </a:lnTo>
                  <a:lnTo>
                    <a:pt x="92" y="2"/>
                  </a:lnTo>
                  <a:lnTo>
                    <a:pt x="116" y="4"/>
                  </a:lnTo>
                  <a:lnTo>
                    <a:pt x="140" y="6"/>
                  </a:lnTo>
                  <a:lnTo>
                    <a:pt x="162" y="8"/>
                  </a:lnTo>
                  <a:lnTo>
                    <a:pt x="186" y="12"/>
                  </a:lnTo>
                  <a:lnTo>
                    <a:pt x="208" y="16"/>
                  </a:lnTo>
                  <a:lnTo>
                    <a:pt x="232" y="22"/>
                  </a:lnTo>
                  <a:lnTo>
                    <a:pt x="278" y="34"/>
                  </a:lnTo>
                  <a:lnTo>
                    <a:pt x="324" y="46"/>
                  </a:lnTo>
                  <a:lnTo>
                    <a:pt x="372" y="60"/>
                  </a:lnTo>
                  <a:lnTo>
                    <a:pt x="418" y="74"/>
                  </a:lnTo>
                  <a:lnTo>
                    <a:pt x="464" y="86"/>
                  </a:lnTo>
                  <a:lnTo>
                    <a:pt x="510" y="98"/>
                  </a:lnTo>
                  <a:lnTo>
                    <a:pt x="556" y="108"/>
                  </a:lnTo>
                  <a:lnTo>
                    <a:pt x="604" y="116"/>
                  </a:lnTo>
                  <a:lnTo>
                    <a:pt x="650" y="124"/>
                  </a:lnTo>
                  <a:lnTo>
                    <a:pt x="696" y="130"/>
                  </a:lnTo>
                  <a:lnTo>
                    <a:pt x="742" y="136"/>
                  </a:lnTo>
                  <a:lnTo>
                    <a:pt x="788" y="140"/>
                  </a:lnTo>
                  <a:lnTo>
                    <a:pt x="836" y="142"/>
                  </a:lnTo>
                  <a:lnTo>
                    <a:pt x="882" y="144"/>
                  </a:lnTo>
                  <a:lnTo>
                    <a:pt x="928" y="146"/>
                  </a:lnTo>
                  <a:lnTo>
                    <a:pt x="974" y="146"/>
                  </a:lnTo>
                  <a:lnTo>
                    <a:pt x="1020" y="144"/>
                  </a:lnTo>
                  <a:lnTo>
                    <a:pt x="1068" y="142"/>
                  </a:lnTo>
                  <a:lnTo>
                    <a:pt x="1114" y="140"/>
                  </a:lnTo>
                  <a:lnTo>
                    <a:pt x="1160" y="136"/>
                  </a:lnTo>
                  <a:lnTo>
                    <a:pt x="1206" y="132"/>
                  </a:lnTo>
                  <a:lnTo>
                    <a:pt x="1276" y="126"/>
                  </a:lnTo>
                  <a:lnTo>
                    <a:pt x="1392" y="112"/>
                  </a:lnTo>
                  <a:lnTo>
                    <a:pt x="1508" y="98"/>
                  </a:lnTo>
                  <a:lnTo>
                    <a:pt x="1624" y="80"/>
                  </a:lnTo>
                </a:path>
              </a:pathLst>
            </a:custGeom>
            <a:noFill/>
            <a:ln w="12700">
              <a:solidFill>
                <a:srgbClr val="00CC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40" name="Freeform 292"/>
            <p:cNvSpPr>
              <a:spLocks/>
            </p:cNvSpPr>
            <p:nvPr/>
          </p:nvSpPr>
          <p:spPr bwMode="auto">
            <a:xfrm>
              <a:off x="3200" y="3244"/>
              <a:ext cx="1856" cy="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56" y="0"/>
                </a:cxn>
                <a:cxn ang="0">
                  <a:pos x="94" y="0"/>
                </a:cxn>
                <a:cxn ang="0">
                  <a:pos x="132" y="0"/>
                </a:cxn>
                <a:cxn ang="0">
                  <a:pos x="168" y="0"/>
                </a:cxn>
                <a:cxn ang="0">
                  <a:pos x="206" y="0"/>
                </a:cxn>
                <a:cxn ang="0">
                  <a:pos x="244" y="0"/>
                </a:cxn>
                <a:cxn ang="0">
                  <a:pos x="282" y="0"/>
                </a:cxn>
                <a:cxn ang="0">
                  <a:pos x="318" y="0"/>
                </a:cxn>
                <a:cxn ang="0">
                  <a:pos x="356" y="0"/>
                </a:cxn>
                <a:cxn ang="0">
                  <a:pos x="394" y="0"/>
                </a:cxn>
                <a:cxn ang="0">
                  <a:pos x="432" y="0"/>
                </a:cxn>
                <a:cxn ang="0">
                  <a:pos x="468" y="0"/>
                </a:cxn>
                <a:cxn ang="0">
                  <a:pos x="506" y="0"/>
                </a:cxn>
                <a:cxn ang="0">
                  <a:pos x="544" y="0"/>
                </a:cxn>
                <a:cxn ang="0">
                  <a:pos x="582" y="0"/>
                </a:cxn>
                <a:cxn ang="0">
                  <a:pos x="618" y="0"/>
                </a:cxn>
                <a:cxn ang="0">
                  <a:pos x="656" y="0"/>
                </a:cxn>
                <a:cxn ang="0">
                  <a:pos x="694" y="0"/>
                </a:cxn>
                <a:cxn ang="0">
                  <a:pos x="732" y="0"/>
                </a:cxn>
                <a:cxn ang="0">
                  <a:pos x="768" y="0"/>
                </a:cxn>
                <a:cxn ang="0">
                  <a:pos x="806" y="0"/>
                </a:cxn>
                <a:cxn ang="0">
                  <a:pos x="844" y="0"/>
                </a:cxn>
                <a:cxn ang="0">
                  <a:pos x="882" y="0"/>
                </a:cxn>
                <a:cxn ang="0">
                  <a:pos x="918" y="0"/>
                </a:cxn>
                <a:cxn ang="0">
                  <a:pos x="956" y="0"/>
                </a:cxn>
                <a:cxn ang="0">
                  <a:pos x="994" y="0"/>
                </a:cxn>
                <a:cxn ang="0">
                  <a:pos x="1032" y="0"/>
                </a:cxn>
                <a:cxn ang="0">
                  <a:pos x="1068" y="0"/>
                </a:cxn>
                <a:cxn ang="0">
                  <a:pos x="1106" y="0"/>
                </a:cxn>
                <a:cxn ang="0">
                  <a:pos x="1144" y="0"/>
                </a:cxn>
                <a:cxn ang="0">
                  <a:pos x="1182" y="0"/>
                </a:cxn>
                <a:cxn ang="0">
                  <a:pos x="1218" y="0"/>
                </a:cxn>
                <a:cxn ang="0">
                  <a:pos x="1256" y="0"/>
                </a:cxn>
                <a:cxn ang="0">
                  <a:pos x="1294" y="0"/>
                </a:cxn>
                <a:cxn ang="0">
                  <a:pos x="1332" y="0"/>
                </a:cxn>
                <a:cxn ang="0">
                  <a:pos x="1368" y="0"/>
                </a:cxn>
                <a:cxn ang="0">
                  <a:pos x="1406" y="0"/>
                </a:cxn>
                <a:cxn ang="0">
                  <a:pos x="1444" y="0"/>
                </a:cxn>
                <a:cxn ang="0">
                  <a:pos x="1482" y="0"/>
                </a:cxn>
                <a:cxn ang="0">
                  <a:pos x="1518" y="0"/>
                </a:cxn>
                <a:cxn ang="0">
                  <a:pos x="1556" y="0"/>
                </a:cxn>
                <a:cxn ang="0">
                  <a:pos x="1594" y="0"/>
                </a:cxn>
                <a:cxn ang="0">
                  <a:pos x="1632" y="0"/>
                </a:cxn>
                <a:cxn ang="0">
                  <a:pos x="1668" y="0"/>
                </a:cxn>
                <a:cxn ang="0">
                  <a:pos x="1706" y="0"/>
                </a:cxn>
                <a:cxn ang="0">
                  <a:pos x="1744" y="0"/>
                </a:cxn>
                <a:cxn ang="0">
                  <a:pos x="1782" y="0"/>
                </a:cxn>
                <a:cxn ang="0">
                  <a:pos x="1818" y="0"/>
                </a:cxn>
                <a:cxn ang="0">
                  <a:pos x="1856" y="0"/>
                </a:cxn>
              </a:cxnLst>
              <a:rect l="0" t="0" r="r" b="b"/>
              <a:pathLst>
                <a:path w="1856">
                  <a:moveTo>
                    <a:pt x="0" y="0"/>
                  </a:moveTo>
                  <a:lnTo>
                    <a:pt x="18" y="0"/>
                  </a:lnTo>
                  <a:lnTo>
                    <a:pt x="38" y="0"/>
                  </a:lnTo>
                  <a:lnTo>
                    <a:pt x="56" y="0"/>
                  </a:lnTo>
                  <a:lnTo>
                    <a:pt x="74" y="0"/>
                  </a:lnTo>
                  <a:lnTo>
                    <a:pt x="94" y="0"/>
                  </a:lnTo>
                  <a:lnTo>
                    <a:pt x="112" y="0"/>
                  </a:lnTo>
                  <a:lnTo>
                    <a:pt x="132" y="0"/>
                  </a:lnTo>
                  <a:lnTo>
                    <a:pt x="150" y="0"/>
                  </a:lnTo>
                  <a:lnTo>
                    <a:pt x="168" y="0"/>
                  </a:lnTo>
                  <a:lnTo>
                    <a:pt x="188" y="0"/>
                  </a:lnTo>
                  <a:lnTo>
                    <a:pt x="206" y="0"/>
                  </a:lnTo>
                  <a:lnTo>
                    <a:pt x="224" y="0"/>
                  </a:lnTo>
                  <a:lnTo>
                    <a:pt x="244" y="0"/>
                  </a:lnTo>
                  <a:lnTo>
                    <a:pt x="262" y="0"/>
                  </a:lnTo>
                  <a:lnTo>
                    <a:pt x="282" y="0"/>
                  </a:lnTo>
                  <a:lnTo>
                    <a:pt x="300" y="0"/>
                  </a:lnTo>
                  <a:lnTo>
                    <a:pt x="318" y="0"/>
                  </a:lnTo>
                  <a:lnTo>
                    <a:pt x="338" y="0"/>
                  </a:lnTo>
                  <a:lnTo>
                    <a:pt x="356" y="0"/>
                  </a:lnTo>
                  <a:lnTo>
                    <a:pt x="374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32" y="0"/>
                  </a:lnTo>
                  <a:lnTo>
                    <a:pt x="450" y="0"/>
                  </a:lnTo>
                  <a:lnTo>
                    <a:pt x="468" y="0"/>
                  </a:lnTo>
                  <a:lnTo>
                    <a:pt x="488" y="0"/>
                  </a:lnTo>
                  <a:lnTo>
                    <a:pt x="506" y="0"/>
                  </a:lnTo>
                  <a:lnTo>
                    <a:pt x="524" y="0"/>
                  </a:lnTo>
                  <a:lnTo>
                    <a:pt x="544" y="0"/>
                  </a:lnTo>
                  <a:lnTo>
                    <a:pt x="562" y="0"/>
                  </a:lnTo>
                  <a:lnTo>
                    <a:pt x="582" y="0"/>
                  </a:lnTo>
                  <a:lnTo>
                    <a:pt x="600" y="0"/>
                  </a:lnTo>
                  <a:lnTo>
                    <a:pt x="618" y="0"/>
                  </a:lnTo>
                  <a:lnTo>
                    <a:pt x="638" y="0"/>
                  </a:lnTo>
                  <a:lnTo>
                    <a:pt x="656" y="0"/>
                  </a:lnTo>
                  <a:lnTo>
                    <a:pt x="674" y="0"/>
                  </a:lnTo>
                  <a:lnTo>
                    <a:pt x="694" y="0"/>
                  </a:lnTo>
                  <a:lnTo>
                    <a:pt x="712" y="0"/>
                  </a:lnTo>
                  <a:lnTo>
                    <a:pt x="732" y="0"/>
                  </a:lnTo>
                  <a:lnTo>
                    <a:pt x="750" y="0"/>
                  </a:lnTo>
                  <a:lnTo>
                    <a:pt x="768" y="0"/>
                  </a:lnTo>
                  <a:lnTo>
                    <a:pt x="788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4" y="0"/>
                  </a:lnTo>
                  <a:lnTo>
                    <a:pt x="862" y="0"/>
                  </a:lnTo>
                  <a:lnTo>
                    <a:pt x="882" y="0"/>
                  </a:lnTo>
                  <a:lnTo>
                    <a:pt x="900" y="0"/>
                  </a:lnTo>
                  <a:lnTo>
                    <a:pt x="918" y="0"/>
                  </a:lnTo>
                  <a:lnTo>
                    <a:pt x="938" y="0"/>
                  </a:lnTo>
                  <a:lnTo>
                    <a:pt x="956" y="0"/>
                  </a:lnTo>
                  <a:lnTo>
                    <a:pt x="974" y="0"/>
                  </a:lnTo>
                  <a:lnTo>
                    <a:pt x="994" y="0"/>
                  </a:lnTo>
                  <a:lnTo>
                    <a:pt x="1012" y="0"/>
                  </a:lnTo>
                  <a:lnTo>
                    <a:pt x="1032" y="0"/>
                  </a:lnTo>
                  <a:lnTo>
                    <a:pt x="1050" y="0"/>
                  </a:lnTo>
                  <a:lnTo>
                    <a:pt x="1068" y="0"/>
                  </a:lnTo>
                  <a:lnTo>
                    <a:pt x="1088" y="0"/>
                  </a:lnTo>
                  <a:lnTo>
                    <a:pt x="1106" y="0"/>
                  </a:lnTo>
                  <a:lnTo>
                    <a:pt x="1124" y="0"/>
                  </a:lnTo>
                  <a:lnTo>
                    <a:pt x="1144" y="0"/>
                  </a:lnTo>
                  <a:lnTo>
                    <a:pt x="1162" y="0"/>
                  </a:lnTo>
                  <a:lnTo>
                    <a:pt x="1182" y="0"/>
                  </a:lnTo>
                  <a:lnTo>
                    <a:pt x="1200" y="0"/>
                  </a:lnTo>
                  <a:lnTo>
                    <a:pt x="1218" y="0"/>
                  </a:lnTo>
                  <a:lnTo>
                    <a:pt x="1238" y="0"/>
                  </a:lnTo>
                  <a:lnTo>
                    <a:pt x="1256" y="0"/>
                  </a:lnTo>
                  <a:lnTo>
                    <a:pt x="1274" y="0"/>
                  </a:lnTo>
                  <a:lnTo>
                    <a:pt x="1294" y="0"/>
                  </a:lnTo>
                  <a:lnTo>
                    <a:pt x="1312" y="0"/>
                  </a:lnTo>
                  <a:lnTo>
                    <a:pt x="1332" y="0"/>
                  </a:lnTo>
                  <a:lnTo>
                    <a:pt x="1350" y="0"/>
                  </a:lnTo>
                  <a:lnTo>
                    <a:pt x="1368" y="0"/>
                  </a:lnTo>
                  <a:lnTo>
                    <a:pt x="1388" y="0"/>
                  </a:lnTo>
                  <a:lnTo>
                    <a:pt x="1406" y="0"/>
                  </a:lnTo>
                  <a:lnTo>
                    <a:pt x="1424" y="0"/>
                  </a:lnTo>
                  <a:lnTo>
                    <a:pt x="1444" y="0"/>
                  </a:lnTo>
                  <a:lnTo>
                    <a:pt x="1462" y="0"/>
                  </a:lnTo>
                  <a:lnTo>
                    <a:pt x="1482" y="0"/>
                  </a:lnTo>
                  <a:lnTo>
                    <a:pt x="1500" y="0"/>
                  </a:lnTo>
                  <a:lnTo>
                    <a:pt x="1518" y="0"/>
                  </a:lnTo>
                  <a:lnTo>
                    <a:pt x="1538" y="0"/>
                  </a:lnTo>
                  <a:lnTo>
                    <a:pt x="1556" y="0"/>
                  </a:lnTo>
                  <a:lnTo>
                    <a:pt x="1574" y="0"/>
                  </a:lnTo>
                  <a:lnTo>
                    <a:pt x="1594" y="0"/>
                  </a:lnTo>
                  <a:lnTo>
                    <a:pt x="1612" y="0"/>
                  </a:lnTo>
                  <a:lnTo>
                    <a:pt x="1632" y="0"/>
                  </a:lnTo>
                  <a:lnTo>
                    <a:pt x="1650" y="0"/>
                  </a:lnTo>
                  <a:lnTo>
                    <a:pt x="1668" y="0"/>
                  </a:lnTo>
                  <a:lnTo>
                    <a:pt x="1688" y="0"/>
                  </a:lnTo>
                  <a:lnTo>
                    <a:pt x="1706" y="0"/>
                  </a:lnTo>
                  <a:lnTo>
                    <a:pt x="1724" y="0"/>
                  </a:lnTo>
                  <a:lnTo>
                    <a:pt x="1744" y="0"/>
                  </a:lnTo>
                  <a:lnTo>
                    <a:pt x="1762" y="0"/>
                  </a:lnTo>
                  <a:lnTo>
                    <a:pt x="1782" y="0"/>
                  </a:lnTo>
                  <a:lnTo>
                    <a:pt x="1800" y="0"/>
                  </a:lnTo>
                  <a:lnTo>
                    <a:pt x="1818" y="0"/>
                  </a:lnTo>
                  <a:lnTo>
                    <a:pt x="1838" y="0"/>
                  </a:lnTo>
                  <a:lnTo>
                    <a:pt x="185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41" name="Freeform 293"/>
            <p:cNvSpPr>
              <a:spLocks/>
            </p:cNvSpPr>
            <p:nvPr/>
          </p:nvSpPr>
          <p:spPr bwMode="auto">
            <a:xfrm>
              <a:off x="3820" y="2712"/>
              <a:ext cx="72" cy="78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66" y="24"/>
                </a:cxn>
                <a:cxn ang="0">
                  <a:pos x="64" y="24"/>
                </a:cxn>
                <a:cxn ang="0">
                  <a:pos x="64" y="18"/>
                </a:cxn>
                <a:cxn ang="0">
                  <a:pos x="62" y="14"/>
                </a:cxn>
                <a:cxn ang="0">
                  <a:pos x="62" y="12"/>
                </a:cxn>
                <a:cxn ang="0">
                  <a:pos x="60" y="10"/>
                </a:cxn>
                <a:cxn ang="0">
                  <a:pos x="58" y="8"/>
                </a:cxn>
                <a:cxn ang="0">
                  <a:pos x="56" y="6"/>
                </a:cxn>
                <a:cxn ang="0">
                  <a:pos x="54" y="4"/>
                </a:cxn>
                <a:cxn ang="0">
                  <a:pos x="50" y="4"/>
                </a:cxn>
                <a:cxn ang="0">
                  <a:pos x="48" y="4"/>
                </a:cxn>
                <a:cxn ang="0">
                  <a:pos x="38" y="4"/>
                </a:cxn>
                <a:cxn ang="0">
                  <a:pos x="30" y="8"/>
                </a:cxn>
                <a:cxn ang="0">
                  <a:pos x="24" y="14"/>
                </a:cxn>
                <a:cxn ang="0">
                  <a:pos x="20" y="20"/>
                </a:cxn>
                <a:cxn ang="0">
                  <a:pos x="16" y="28"/>
                </a:cxn>
                <a:cxn ang="0">
                  <a:pos x="12" y="40"/>
                </a:cxn>
                <a:cxn ang="0">
                  <a:pos x="10" y="50"/>
                </a:cxn>
                <a:cxn ang="0">
                  <a:pos x="12" y="56"/>
                </a:cxn>
                <a:cxn ang="0">
                  <a:pos x="14" y="62"/>
                </a:cxn>
                <a:cxn ang="0">
                  <a:pos x="18" y="68"/>
                </a:cxn>
                <a:cxn ang="0">
                  <a:pos x="22" y="72"/>
                </a:cxn>
                <a:cxn ang="0">
                  <a:pos x="28" y="74"/>
                </a:cxn>
                <a:cxn ang="0">
                  <a:pos x="34" y="74"/>
                </a:cxn>
                <a:cxn ang="0">
                  <a:pos x="42" y="74"/>
                </a:cxn>
                <a:cxn ang="0">
                  <a:pos x="48" y="72"/>
                </a:cxn>
                <a:cxn ang="0">
                  <a:pos x="54" y="68"/>
                </a:cxn>
                <a:cxn ang="0">
                  <a:pos x="58" y="62"/>
                </a:cxn>
                <a:cxn ang="0">
                  <a:pos x="62" y="62"/>
                </a:cxn>
                <a:cxn ang="0">
                  <a:pos x="54" y="68"/>
                </a:cxn>
                <a:cxn ang="0">
                  <a:pos x="48" y="74"/>
                </a:cxn>
                <a:cxn ang="0">
                  <a:pos x="40" y="76"/>
                </a:cxn>
                <a:cxn ang="0">
                  <a:pos x="30" y="78"/>
                </a:cxn>
                <a:cxn ang="0">
                  <a:pos x="22" y="76"/>
                </a:cxn>
                <a:cxn ang="0">
                  <a:pos x="14" y="74"/>
                </a:cxn>
                <a:cxn ang="0">
                  <a:pos x="8" y="70"/>
                </a:cxn>
                <a:cxn ang="0">
                  <a:pos x="4" y="64"/>
                </a:cxn>
                <a:cxn ang="0">
                  <a:pos x="2" y="56"/>
                </a:cxn>
                <a:cxn ang="0">
                  <a:pos x="0" y="48"/>
                </a:cxn>
                <a:cxn ang="0">
                  <a:pos x="2" y="36"/>
                </a:cxn>
                <a:cxn ang="0">
                  <a:pos x="6" y="26"/>
                </a:cxn>
                <a:cxn ang="0">
                  <a:pos x="12" y="18"/>
                </a:cxn>
                <a:cxn ang="0">
                  <a:pos x="18" y="12"/>
                </a:cxn>
                <a:cxn ang="0">
                  <a:pos x="24" y="8"/>
                </a:cxn>
                <a:cxn ang="0">
                  <a:pos x="36" y="2"/>
                </a:cxn>
                <a:cxn ang="0">
                  <a:pos x="48" y="0"/>
                </a:cxn>
                <a:cxn ang="0">
                  <a:pos x="54" y="2"/>
                </a:cxn>
                <a:cxn ang="0">
                  <a:pos x="60" y="4"/>
                </a:cxn>
                <a:cxn ang="0">
                  <a:pos x="62" y="4"/>
                </a:cxn>
                <a:cxn ang="0">
                  <a:pos x="64" y="4"/>
                </a:cxn>
                <a:cxn ang="0">
                  <a:pos x="64" y="4"/>
                </a:cxn>
                <a:cxn ang="0">
                  <a:pos x="66" y="4"/>
                </a:cxn>
                <a:cxn ang="0">
                  <a:pos x="68" y="2"/>
                </a:cxn>
                <a:cxn ang="0">
                  <a:pos x="70" y="0"/>
                </a:cxn>
                <a:cxn ang="0">
                  <a:pos x="72" y="0"/>
                </a:cxn>
              </a:cxnLst>
              <a:rect l="0" t="0" r="r" b="b"/>
              <a:pathLst>
                <a:path w="72" h="78">
                  <a:moveTo>
                    <a:pt x="72" y="0"/>
                  </a:moveTo>
                  <a:lnTo>
                    <a:pt x="66" y="24"/>
                  </a:lnTo>
                  <a:lnTo>
                    <a:pt x="64" y="24"/>
                  </a:lnTo>
                  <a:lnTo>
                    <a:pt x="64" y="18"/>
                  </a:lnTo>
                  <a:lnTo>
                    <a:pt x="62" y="14"/>
                  </a:lnTo>
                  <a:lnTo>
                    <a:pt x="62" y="12"/>
                  </a:lnTo>
                  <a:lnTo>
                    <a:pt x="60" y="10"/>
                  </a:lnTo>
                  <a:lnTo>
                    <a:pt x="58" y="8"/>
                  </a:lnTo>
                  <a:lnTo>
                    <a:pt x="56" y="6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8" y="4"/>
                  </a:lnTo>
                  <a:lnTo>
                    <a:pt x="38" y="4"/>
                  </a:lnTo>
                  <a:lnTo>
                    <a:pt x="30" y="8"/>
                  </a:lnTo>
                  <a:lnTo>
                    <a:pt x="24" y="14"/>
                  </a:lnTo>
                  <a:lnTo>
                    <a:pt x="20" y="20"/>
                  </a:lnTo>
                  <a:lnTo>
                    <a:pt x="16" y="28"/>
                  </a:lnTo>
                  <a:lnTo>
                    <a:pt x="12" y="40"/>
                  </a:lnTo>
                  <a:lnTo>
                    <a:pt x="10" y="50"/>
                  </a:lnTo>
                  <a:lnTo>
                    <a:pt x="12" y="56"/>
                  </a:lnTo>
                  <a:lnTo>
                    <a:pt x="14" y="62"/>
                  </a:lnTo>
                  <a:lnTo>
                    <a:pt x="18" y="68"/>
                  </a:lnTo>
                  <a:lnTo>
                    <a:pt x="22" y="72"/>
                  </a:lnTo>
                  <a:lnTo>
                    <a:pt x="28" y="74"/>
                  </a:lnTo>
                  <a:lnTo>
                    <a:pt x="34" y="74"/>
                  </a:lnTo>
                  <a:lnTo>
                    <a:pt x="42" y="74"/>
                  </a:lnTo>
                  <a:lnTo>
                    <a:pt x="48" y="72"/>
                  </a:lnTo>
                  <a:lnTo>
                    <a:pt x="54" y="68"/>
                  </a:lnTo>
                  <a:lnTo>
                    <a:pt x="58" y="62"/>
                  </a:lnTo>
                  <a:lnTo>
                    <a:pt x="62" y="62"/>
                  </a:lnTo>
                  <a:lnTo>
                    <a:pt x="54" y="68"/>
                  </a:lnTo>
                  <a:lnTo>
                    <a:pt x="48" y="74"/>
                  </a:lnTo>
                  <a:lnTo>
                    <a:pt x="40" y="76"/>
                  </a:lnTo>
                  <a:lnTo>
                    <a:pt x="30" y="78"/>
                  </a:lnTo>
                  <a:lnTo>
                    <a:pt x="22" y="76"/>
                  </a:lnTo>
                  <a:lnTo>
                    <a:pt x="14" y="74"/>
                  </a:lnTo>
                  <a:lnTo>
                    <a:pt x="8" y="70"/>
                  </a:lnTo>
                  <a:lnTo>
                    <a:pt x="4" y="64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2" y="36"/>
                  </a:lnTo>
                  <a:lnTo>
                    <a:pt x="6" y="26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8"/>
                  </a:lnTo>
                  <a:lnTo>
                    <a:pt x="36" y="2"/>
                  </a:lnTo>
                  <a:lnTo>
                    <a:pt x="48" y="0"/>
                  </a:lnTo>
                  <a:lnTo>
                    <a:pt x="54" y="2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6" y="4"/>
                  </a:lnTo>
                  <a:lnTo>
                    <a:pt x="68" y="2"/>
                  </a:lnTo>
                  <a:lnTo>
                    <a:pt x="70" y="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42" name="Freeform 294"/>
            <p:cNvSpPr>
              <a:spLocks/>
            </p:cNvSpPr>
            <p:nvPr/>
          </p:nvSpPr>
          <p:spPr bwMode="auto">
            <a:xfrm>
              <a:off x="3888" y="2714"/>
              <a:ext cx="60" cy="74"/>
            </a:xfrm>
            <a:custGeom>
              <a:avLst/>
              <a:gdLst/>
              <a:ahLst/>
              <a:cxnLst>
                <a:cxn ang="0">
                  <a:pos x="52" y="74"/>
                </a:cxn>
                <a:cxn ang="0">
                  <a:pos x="0" y="74"/>
                </a:cxn>
                <a:cxn ang="0">
                  <a:pos x="0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0"/>
                </a:cxn>
                <a:cxn ang="0">
                  <a:pos x="10" y="68"/>
                </a:cxn>
                <a:cxn ang="0">
                  <a:pos x="12" y="66"/>
                </a:cxn>
                <a:cxn ang="0">
                  <a:pos x="14" y="60"/>
                </a:cxn>
                <a:cxn ang="0">
                  <a:pos x="26" y="14"/>
                </a:cxn>
                <a:cxn ang="0">
                  <a:pos x="28" y="10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6" y="4"/>
                </a:cxn>
                <a:cxn ang="0">
                  <a:pos x="24" y="2"/>
                </a:cxn>
                <a:cxn ang="0">
                  <a:pos x="22" y="2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20" y="0"/>
                </a:cxn>
                <a:cxn ang="0">
                  <a:pos x="50" y="0"/>
                </a:cxn>
                <a:cxn ang="0">
                  <a:pos x="50" y="2"/>
                </a:cxn>
                <a:cxn ang="0">
                  <a:pos x="46" y="2"/>
                </a:cxn>
                <a:cxn ang="0">
                  <a:pos x="42" y="4"/>
                </a:cxn>
                <a:cxn ang="0">
                  <a:pos x="40" y="4"/>
                </a:cxn>
                <a:cxn ang="0">
                  <a:pos x="40" y="6"/>
                </a:cxn>
                <a:cxn ang="0">
                  <a:pos x="38" y="10"/>
                </a:cxn>
                <a:cxn ang="0">
                  <a:pos x="36" y="16"/>
                </a:cxn>
                <a:cxn ang="0">
                  <a:pos x="24" y="62"/>
                </a:cxn>
                <a:cxn ang="0">
                  <a:pos x="22" y="66"/>
                </a:cxn>
                <a:cxn ang="0">
                  <a:pos x="22" y="68"/>
                </a:cxn>
                <a:cxn ang="0">
                  <a:pos x="22" y="70"/>
                </a:cxn>
                <a:cxn ang="0">
                  <a:pos x="24" y="70"/>
                </a:cxn>
                <a:cxn ang="0">
                  <a:pos x="24" y="70"/>
                </a:cxn>
                <a:cxn ang="0">
                  <a:pos x="26" y="72"/>
                </a:cxn>
                <a:cxn ang="0">
                  <a:pos x="34" y="72"/>
                </a:cxn>
                <a:cxn ang="0">
                  <a:pos x="40" y="70"/>
                </a:cxn>
                <a:cxn ang="0">
                  <a:pos x="44" y="70"/>
                </a:cxn>
                <a:cxn ang="0">
                  <a:pos x="48" y="68"/>
                </a:cxn>
                <a:cxn ang="0">
                  <a:pos x="50" y="64"/>
                </a:cxn>
                <a:cxn ang="0">
                  <a:pos x="52" y="62"/>
                </a:cxn>
                <a:cxn ang="0">
                  <a:pos x="56" y="58"/>
                </a:cxn>
                <a:cxn ang="0">
                  <a:pos x="58" y="54"/>
                </a:cxn>
                <a:cxn ang="0">
                  <a:pos x="60" y="54"/>
                </a:cxn>
                <a:cxn ang="0">
                  <a:pos x="52" y="74"/>
                </a:cxn>
              </a:cxnLst>
              <a:rect l="0" t="0" r="r" b="b"/>
              <a:pathLst>
                <a:path w="60" h="74">
                  <a:moveTo>
                    <a:pt x="52" y="74"/>
                  </a:moveTo>
                  <a:lnTo>
                    <a:pt x="0" y="74"/>
                  </a:lnTo>
                  <a:lnTo>
                    <a:pt x="0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0"/>
                  </a:lnTo>
                  <a:lnTo>
                    <a:pt x="10" y="68"/>
                  </a:lnTo>
                  <a:lnTo>
                    <a:pt x="12" y="66"/>
                  </a:lnTo>
                  <a:lnTo>
                    <a:pt x="14" y="60"/>
                  </a:lnTo>
                  <a:lnTo>
                    <a:pt x="26" y="14"/>
                  </a:lnTo>
                  <a:lnTo>
                    <a:pt x="28" y="10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6" y="4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50" y="0"/>
                  </a:lnTo>
                  <a:lnTo>
                    <a:pt x="50" y="2"/>
                  </a:lnTo>
                  <a:lnTo>
                    <a:pt x="46" y="2"/>
                  </a:lnTo>
                  <a:lnTo>
                    <a:pt x="42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38" y="10"/>
                  </a:lnTo>
                  <a:lnTo>
                    <a:pt x="36" y="16"/>
                  </a:lnTo>
                  <a:lnTo>
                    <a:pt x="24" y="62"/>
                  </a:lnTo>
                  <a:lnTo>
                    <a:pt x="22" y="66"/>
                  </a:lnTo>
                  <a:lnTo>
                    <a:pt x="22" y="68"/>
                  </a:lnTo>
                  <a:lnTo>
                    <a:pt x="22" y="70"/>
                  </a:lnTo>
                  <a:lnTo>
                    <a:pt x="24" y="70"/>
                  </a:lnTo>
                  <a:lnTo>
                    <a:pt x="24" y="70"/>
                  </a:lnTo>
                  <a:lnTo>
                    <a:pt x="26" y="72"/>
                  </a:lnTo>
                  <a:lnTo>
                    <a:pt x="34" y="72"/>
                  </a:lnTo>
                  <a:lnTo>
                    <a:pt x="40" y="70"/>
                  </a:lnTo>
                  <a:lnTo>
                    <a:pt x="44" y="70"/>
                  </a:lnTo>
                  <a:lnTo>
                    <a:pt x="48" y="68"/>
                  </a:lnTo>
                  <a:lnTo>
                    <a:pt x="50" y="64"/>
                  </a:lnTo>
                  <a:lnTo>
                    <a:pt x="52" y="62"/>
                  </a:lnTo>
                  <a:lnTo>
                    <a:pt x="56" y="58"/>
                  </a:lnTo>
                  <a:lnTo>
                    <a:pt x="58" y="54"/>
                  </a:lnTo>
                  <a:lnTo>
                    <a:pt x="60" y="54"/>
                  </a:lnTo>
                  <a:lnTo>
                    <a:pt x="52" y="74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43" name="Freeform 295"/>
            <p:cNvSpPr>
              <a:spLocks noEditPoints="1"/>
            </p:cNvSpPr>
            <p:nvPr/>
          </p:nvSpPr>
          <p:spPr bwMode="auto">
            <a:xfrm>
              <a:off x="3946" y="2712"/>
              <a:ext cx="66" cy="76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58" y="62"/>
                </a:cxn>
                <a:cxn ang="0">
                  <a:pos x="58" y="66"/>
                </a:cxn>
                <a:cxn ang="0">
                  <a:pos x="58" y="68"/>
                </a:cxn>
                <a:cxn ang="0">
                  <a:pos x="58" y="70"/>
                </a:cxn>
                <a:cxn ang="0">
                  <a:pos x="58" y="72"/>
                </a:cxn>
                <a:cxn ang="0">
                  <a:pos x="60" y="72"/>
                </a:cxn>
                <a:cxn ang="0">
                  <a:pos x="60" y="74"/>
                </a:cxn>
                <a:cxn ang="0">
                  <a:pos x="64" y="74"/>
                </a:cxn>
                <a:cxn ang="0">
                  <a:pos x="66" y="74"/>
                </a:cxn>
                <a:cxn ang="0">
                  <a:pos x="66" y="76"/>
                </a:cxn>
                <a:cxn ang="0">
                  <a:pos x="38" y="76"/>
                </a:cxn>
                <a:cxn ang="0">
                  <a:pos x="38" y="74"/>
                </a:cxn>
                <a:cxn ang="0">
                  <a:pos x="38" y="74"/>
                </a:cxn>
                <a:cxn ang="0">
                  <a:pos x="42" y="74"/>
                </a:cxn>
                <a:cxn ang="0">
                  <a:pos x="44" y="72"/>
                </a:cxn>
                <a:cxn ang="0">
                  <a:pos x="46" y="72"/>
                </a:cxn>
                <a:cxn ang="0">
                  <a:pos x="48" y="70"/>
                </a:cxn>
                <a:cxn ang="0">
                  <a:pos x="48" y="66"/>
                </a:cxn>
                <a:cxn ang="0">
                  <a:pos x="48" y="62"/>
                </a:cxn>
                <a:cxn ang="0">
                  <a:pos x="50" y="52"/>
                </a:cxn>
                <a:cxn ang="0">
                  <a:pos x="28" y="52"/>
                </a:cxn>
                <a:cxn ang="0">
                  <a:pos x="20" y="62"/>
                </a:cxn>
                <a:cxn ang="0">
                  <a:pos x="18" y="66"/>
                </a:cxn>
                <a:cxn ang="0">
                  <a:pos x="16" y="68"/>
                </a:cxn>
                <a:cxn ang="0">
                  <a:pos x="16" y="68"/>
                </a:cxn>
                <a:cxn ang="0">
                  <a:pos x="16" y="70"/>
                </a:cxn>
                <a:cxn ang="0">
                  <a:pos x="16" y="72"/>
                </a:cxn>
                <a:cxn ang="0">
                  <a:pos x="18" y="72"/>
                </a:cxn>
                <a:cxn ang="0">
                  <a:pos x="20" y="74"/>
                </a:cxn>
                <a:cxn ang="0">
                  <a:pos x="22" y="74"/>
                </a:cxn>
                <a:cxn ang="0">
                  <a:pos x="22" y="76"/>
                </a:cxn>
                <a:cxn ang="0">
                  <a:pos x="0" y="76"/>
                </a:cxn>
                <a:cxn ang="0">
                  <a:pos x="0" y="74"/>
                </a:cxn>
                <a:cxn ang="0">
                  <a:pos x="4" y="74"/>
                </a:cxn>
                <a:cxn ang="0">
                  <a:pos x="8" y="72"/>
                </a:cxn>
                <a:cxn ang="0">
                  <a:pos x="10" y="70"/>
                </a:cxn>
                <a:cxn ang="0">
                  <a:pos x="12" y="66"/>
                </a:cxn>
                <a:cxn ang="0">
                  <a:pos x="16" y="62"/>
                </a:cxn>
                <a:cxn ang="0">
                  <a:pos x="62" y="0"/>
                </a:cxn>
                <a:cxn ang="0">
                  <a:pos x="64" y="0"/>
                </a:cxn>
                <a:cxn ang="0">
                  <a:pos x="52" y="18"/>
                </a:cxn>
                <a:cxn ang="0">
                  <a:pos x="30" y="48"/>
                </a:cxn>
                <a:cxn ang="0">
                  <a:pos x="50" y="48"/>
                </a:cxn>
                <a:cxn ang="0">
                  <a:pos x="52" y="18"/>
                </a:cxn>
              </a:cxnLst>
              <a:rect l="0" t="0" r="r" b="b"/>
              <a:pathLst>
                <a:path w="66" h="76">
                  <a:moveTo>
                    <a:pt x="64" y="0"/>
                  </a:moveTo>
                  <a:lnTo>
                    <a:pt x="58" y="62"/>
                  </a:lnTo>
                  <a:lnTo>
                    <a:pt x="58" y="66"/>
                  </a:lnTo>
                  <a:lnTo>
                    <a:pt x="58" y="68"/>
                  </a:lnTo>
                  <a:lnTo>
                    <a:pt x="58" y="70"/>
                  </a:lnTo>
                  <a:lnTo>
                    <a:pt x="58" y="72"/>
                  </a:lnTo>
                  <a:lnTo>
                    <a:pt x="60" y="72"/>
                  </a:lnTo>
                  <a:lnTo>
                    <a:pt x="60" y="74"/>
                  </a:lnTo>
                  <a:lnTo>
                    <a:pt x="64" y="74"/>
                  </a:lnTo>
                  <a:lnTo>
                    <a:pt x="66" y="74"/>
                  </a:lnTo>
                  <a:lnTo>
                    <a:pt x="66" y="76"/>
                  </a:lnTo>
                  <a:lnTo>
                    <a:pt x="38" y="76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42" y="74"/>
                  </a:lnTo>
                  <a:lnTo>
                    <a:pt x="44" y="72"/>
                  </a:lnTo>
                  <a:lnTo>
                    <a:pt x="46" y="72"/>
                  </a:lnTo>
                  <a:lnTo>
                    <a:pt x="48" y="70"/>
                  </a:lnTo>
                  <a:lnTo>
                    <a:pt x="48" y="66"/>
                  </a:lnTo>
                  <a:lnTo>
                    <a:pt x="48" y="62"/>
                  </a:lnTo>
                  <a:lnTo>
                    <a:pt x="50" y="52"/>
                  </a:lnTo>
                  <a:lnTo>
                    <a:pt x="28" y="52"/>
                  </a:lnTo>
                  <a:lnTo>
                    <a:pt x="20" y="62"/>
                  </a:lnTo>
                  <a:lnTo>
                    <a:pt x="18" y="66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70"/>
                  </a:lnTo>
                  <a:lnTo>
                    <a:pt x="16" y="72"/>
                  </a:lnTo>
                  <a:lnTo>
                    <a:pt x="18" y="72"/>
                  </a:lnTo>
                  <a:lnTo>
                    <a:pt x="20" y="74"/>
                  </a:lnTo>
                  <a:lnTo>
                    <a:pt x="22" y="74"/>
                  </a:lnTo>
                  <a:lnTo>
                    <a:pt x="22" y="76"/>
                  </a:lnTo>
                  <a:lnTo>
                    <a:pt x="0" y="76"/>
                  </a:lnTo>
                  <a:lnTo>
                    <a:pt x="0" y="74"/>
                  </a:lnTo>
                  <a:lnTo>
                    <a:pt x="4" y="74"/>
                  </a:lnTo>
                  <a:lnTo>
                    <a:pt x="8" y="72"/>
                  </a:lnTo>
                  <a:lnTo>
                    <a:pt x="10" y="70"/>
                  </a:lnTo>
                  <a:lnTo>
                    <a:pt x="12" y="66"/>
                  </a:lnTo>
                  <a:lnTo>
                    <a:pt x="16" y="62"/>
                  </a:lnTo>
                  <a:lnTo>
                    <a:pt x="62" y="0"/>
                  </a:lnTo>
                  <a:lnTo>
                    <a:pt x="64" y="0"/>
                  </a:lnTo>
                  <a:close/>
                  <a:moveTo>
                    <a:pt x="52" y="18"/>
                  </a:moveTo>
                  <a:lnTo>
                    <a:pt x="30" y="48"/>
                  </a:lnTo>
                  <a:lnTo>
                    <a:pt x="50" y="48"/>
                  </a:lnTo>
                  <a:lnTo>
                    <a:pt x="52" y="18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44" name="Freeform 296"/>
            <p:cNvSpPr>
              <a:spLocks/>
            </p:cNvSpPr>
            <p:nvPr/>
          </p:nvSpPr>
          <p:spPr bwMode="auto">
            <a:xfrm>
              <a:off x="4020" y="2712"/>
              <a:ext cx="60" cy="78"/>
            </a:xfrm>
            <a:custGeom>
              <a:avLst/>
              <a:gdLst/>
              <a:ahLst/>
              <a:cxnLst>
                <a:cxn ang="0">
                  <a:pos x="6" y="50"/>
                </a:cxn>
                <a:cxn ang="0">
                  <a:pos x="8" y="54"/>
                </a:cxn>
                <a:cxn ang="0">
                  <a:pos x="8" y="62"/>
                </a:cxn>
                <a:cxn ang="0">
                  <a:pos x="12" y="70"/>
                </a:cxn>
                <a:cxn ang="0">
                  <a:pos x="20" y="74"/>
                </a:cxn>
                <a:cxn ang="0">
                  <a:pos x="30" y="74"/>
                </a:cxn>
                <a:cxn ang="0">
                  <a:pos x="36" y="70"/>
                </a:cxn>
                <a:cxn ang="0">
                  <a:pos x="40" y="60"/>
                </a:cxn>
                <a:cxn ang="0">
                  <a:pos x="38" y="54"/>
                </a:cxn>
                <a:cxn ang="0">
                  <a:pos x="32" y="44"/>
                </a:cxn>
                <a:cxn ang="0">
                  <a:pos x="20" y="32"/>
                </a:cxn>
                <a:cxn ang="0">
                  <a:pos x="14" y="24"/>
                </a:cxn>
                <a:cxn ang="0">
                  <a:pos x="14" y="14"/>
                </a:cxn>
                <a:cxn ang="0">
                  <a:pos x="20" y="6"/>
                </a:cxn>
                <a:cxn ang="0">
                  <a:pos x="30" y="2"/>
                </a:cxn>
                <a:cxn ang="0">
                  <a:pos x="38" y="0"/>
                </a:cxn>
                <a:cxn ang="0">
                  <a:pos x="44" y="2"/>
                </a:cxn>
                <a:cxn ang="0">
                  <a:pos x="50" y="4"/>
                </a:cxn>
                <a:cxn ang="0">
                  <a:pos x="52" y="6"/>
                </a:cxn>
                <a:cxn ang="0">
                  <a:pos x="54" y="6"/>
                </a:cxn>
                <a:cxn ang="0">
                  <a:pos x="56" y="4"/>
                </a:cxn>
                <a:cxn ang="0">
                  <a:pos x="60" y="0"/>
                </a:cxn>
                <a:cxn ang="0">
                  <a:pos x="52" y="26"/>
                </a:cxn>
                <a:cxn ang="0">
                  <a:pos x="52" y="20"/>
                </a:cxn>
                <a:cxn ang="0">
                  <a:pos x="48" y="8"/>
                </a:cxn>
                <a:cxn ang="0">
                  <a:pos x="36" y="4"/>
                </a:cxn>
                <a:cxn ang="0">
                  <a:pos x="26" y="8"/>
                </a:cxn>
                <a:cxn ang="0">
                  <a:pos x="24" y="16"/>
                </a:cxn>
                <a:cxn ang="0">
                  <a:pos x="26" y="24"/>
                </a:cxn>
                <a:cxn ang="0">
                  <a:pos x="32" y="30"/>
                </a:cxn>
                <a:cxn ang="0">
                  <a:pos x="42" y="40"/>
                </a:cxn>
                <a:cxn ang="0">
                  <a:pos x="48" y="48"/>
                </a:cxn>
                <a:cxn ang="0">
                  <a:pos x="50" y="56"/>
                </a:cxn>
                <a:cxn ang="0">
                  <a:pos x="48" y="66"/>
                </a:cxn>
                <a:cxn ang="0">
                  <a:pos x="38" y="74"/>
                </a:cxn>
                <a:cxn ang="0">
                  <a:pos x="26" y="78"/>
                </a:cxn>
                <a:cxn ang="0">
                  <a:pos x="20" y="78"/>
                </a:cxn>
                <a:cxn ang="0">
                  <a:pos x="10" y="74"/>
                </a:cxn>
                <a:cxn ang="0">
                  <a:pos x="8" y="74"/>
                </a:cxn>
                <a:cxn ang="0">
                  <a:pos x="2" y="78"/>
                </a:cxn>
              </a:cxnLst>
              <a:rect l="0" t="0" r="r" b="b"/>
              <a:pathLst>
                <a:path w="60" h="78">
                  <a:moveTo>
                    <a:pt x="0" y="78"/>
                  </a:moveTo>
                  <a:lnTo>
                    <a:pt x="6" y="50"/>
                  </a:lnTo>
                  <a:lnTo>
                    <a:pt x="8" y="50"/>
                  </a:lnTo>
                  <a:lnTo>
                    <a:pt x="8" y="54"/>
                  </a:lnTo>
                  <a:lnTo>
                    <a:pt x="8" y="56"/>
                  </a:lnTo>
                  <a:lnTo>
                    <a:pt x="8" y="62"/>
                  </a:lnTo>
                  <a:lnTo>
                    <a:pt x="10" y="66"/>
                  </a:lnTo>
                  <a:lnTo>
                    <a:pt x="12" y="70"/>
                  </a:lnTo>
                  <a:lnTo>
                    <a:pt x="16" y="74"/>
                  </a:lnTo>
                  <a:lnTo>
                    <a:pt x="20" y="74"/>
                  </a:lnTo>
                  <a:lnTo>
                    <a:pt x="26" y="76"/>
                  </a:lnTo>
                  <a:lnTo>
                    <a:pt x="30" y="74"/>
                  </a:lnTo>
                  <a:lnTo>
                    <a:pt x="34" y="74"/>
                  </a:lnTo>
                  <a:lnTo>
                    <a:pt x="36" y="70"/>
                  </a:lnTo>
                  <a:lnTo>
                    <a:pt x="40" y="66"/>
                  </a:lnTo>
                  <a:lnTo>
                    <a:pt x="40" y="60"/>
                  </a:lnTo>
                  <a:lnTo>
                    <a:pt x="40" y="56"/>
                  </a:lnTo>
                  <a:lnTo>
                    <a:pt x="38" y="54"/>
                  </a:lnTo>
                  <a:lnTo>
                    <a:pt x="36" y="50"/>
                  </a:lnTo>
                  <a:lnTo>
                    <a:pt x="32" y="44"/>
                  </a:lnTo>
                  <a:lnTo>
                    <a:pt x="24" y="38"/>
                  </a:lnTo>
                  <a:lnTo>
                    <a:pt x="20" y="32"/>
                  </a:lnTo>
                  <a:lnTo>
                    <a:pt x="16" y="28"/>
                  </a:lnTo>
                  <a:lnTo>
                    <a:pt x="14" y="24"/>
                  </a:lnTo>
                  <a:lnTo>
                    <a:pt x="14" y="20"/>
                  </a:lnTo>
                  <a:lnTo>
                    <a:pt x="14" y="14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4" y="4"/>
                  </a:lnTo>
                  <a:lnTo>
                    <a:pt x="30" y="2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8" y="4"/>
                  </a:lnTo>
                  <a:lnTo>
                    <a:pt x="50" y="4"/>
                  </a:lnTo>
                  <a:lnTo>
                    <a:pt x="50" y="6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4" y="6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8" y="0"/>
                  </a:lnTo>
                  <a:lnTo>
                    <a:pt x="60" y="0"/>
                  </a:lnTo>
                  <a:lnTo>
                    <a:pt x="54" y="26"/>
                  </a:lnTo>
                  <a:lnTo>
                    <a:pt x="52" y="26"/>
                  </a:lnTo>
                  <a:lnTo>
                    <a:pt x="52" y="22"/>
                  </a:lnTo>
                  <a:lnTo>
                    <a:pt x="52" y="20"/>
                  </a:lnTo>
                  <a:lnTo>
                    <a:pt x="52" y="14"/>
                  </a:lnTo>
                  <a:lnTo>
                    <a:pt x="48" y="8"/>
                  </a:lnTo>
                  <a:lnTo>
                    <a:pt x="44" y="6"/>
                  </a:lnTo>
                  <a:lnTo>
                    <a:pt x="36" y="4"/>
                  </a:lnTo>
                  <a:lnTo>
                    <a:pt x="32" y="6"/>
                  </a:lnTo>
                  <a:lnTo>
                    <a:pt x="26" y="8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4" y="20"/>
                  </a:lnTo>
                  <a:lnTo>
                    <a:pt x="26" y="24"/>
                  </a:lnTo>
                  <a:lnTo>
                    <a:pt x="28" y="26"/>
                  </a:lnTo>
                  <a:lnTo>
                    <a:pt x="32" y="30"/>
                  </a:lnTo>
                  <a:lnTo>
                    <a:pt x="36" y="34"/>
                  </a:lnTo>
                  <a:lnTo>
                    <a:pt x="42" y="40"/>
                  </a:lnTo>
                  <a:lnTo>
                    <a:pt x="46" y="44"/>
                  </a:lnTo>
                  <a:lnTo>
                    <a:pt x="48" y="48"/>
                  </a:lnTo>
                  <a:lnTo>
                    <a:pt x="50" y="52"/>
                  </a:lnTo>
                  <a:lnTo>
                    <a:pt x="50" y="56"/>
                  </a:lnTo>
                  <a:lnTo>
                    <a:pt x="50" y="62"/>
                  </a:lnTo>
                  <a:lnTo>
                    <a:pt x="48" y="66"/>
                  </a:lnTo>
                  <a:lnTo>
                    <a:pt x="44" y="72"/>
                  </a:lnTo>
                  <a:lnTo>
                    <a:pt x="38" y="74"/>
                  </a:lnTo>
                  <a:lnTo>
                    <a:pt x="32" y="76"/>
                  </a:lnTo>
                  <a:lnTo>
                    <a:pt x="26" y="78"/>
                  </a:lnTo>
                  <a:lnTo>
                    <a:pt x="24" y="78"/>
                  </a:lnTo>
                  <a:lnTo>
                    <a:pt x="20" y="78"/>
                  </a:lnTo>
                  <a:lnTo>
                    <a:pt x="16" y="76"/>
                  </a:lnTo>
                  <a:lnTo>
                    <a:pt x="10" y="74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4" y="74"/>
                  </a:lnTo>
                  <a:lnTo>
                    <a:pt x="2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45" name="Freeform 297"/>
            <p:cNvSpPr>
              <a:spLocks/>
            </p:cNvSpPr>
            <p:nvPr/>
          </p:nvSpPr>
          <p:spPr bwMode="auto">
            <a:xfrm>
              <a:off x="4084" y="2712"/>
              <a:ext cx="38" cy="76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22" y="62"/>
                </a:cxn>
                <a:cxn ang="0">
                  <a:pos x="20" y="66"/>
                </a:cxn>
                <a:cxn ang="0">
                  <a:pos x="20" y="70"/>
                </a:cxn>
                <a:cxn ang="0">
                  <a:pos x="20" y="72"/>
                </a:cxn>
                <a:cxn ang="0">
                  <a:pos x="22" y="72"/>
                </a:cxn>
                <a:cxn ang="0">
                  <a:pos x="24" y="74"/>
                </a:cxn>
                <a:cxn ang="0">
                  <a:pos x="28" y="74"/>
                </a:cxn>
                <a:cxn ang="0">
                  <a:pos x="28" y="76"/>
                </a:cxn>
                <a:cxn ang="0">
                  <a:pos x="0" y="76"/>
                </a:cxn>
                <a:cxn ang="0">
                  <a:pos x="0" y="74"/>
                </a:cxn>
                <a:cxn ang="0">
                  <a:pos x="4" y="74"/>
                </a:cxn>
                <a:cxn ang="0">
                  <a:pos x="6" y="74"/>
                </a:cxn>
                <a:cxn ang="0">
                  <a:pos x="8" y="72"/>
                </a:cxn>
                <a:cxn ang="0">
                  <a:pos x="10" y="70"/>
                </a:cxn>
                <a:cxn ang="0">
                  <a:pos x="12" y="68"/>
                </a:cxn>
                <a:cxn ang="0">
                  <a:pos x="14" y="62"/>
                </a:cxn>
                <a:cxn ang="0">
                  <a:pos x="26" y="18"/>
                </a:cxn>
                <a:cxn ang="0">
                  <a:pos x="26" y="14"/>
                </a:cxn>
                <a:cxn ang="0">
                  <a:pos x="26" y="12"/>
                </a:cxn>
                <a:cxn ang="0">
                  <a:pos x="28" y="12"/>
                </a:cxn>
                <a:cxn ang="0">
                  <a:pos x="28" y="10"/>
                </a:cxn>
                <a:cxn ang="0">
                  <a:pos x="26" y="10"/>
                </a:cxn>
                <a:cxn ang="0">
                  <a:pos x="26" y="8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2" y="8"/>
                </a:cxn>
                <a:cxn ang="0">
                  <a:pos x="18" y="8"/>
                </a:cxn>
                <a:cxn ang="0">
                  <a:pos x="18" y="6"/>
                </a:cxn>
                <a:cxn ang="0">
                  <a:pos x="36" y="0"/>
                </a:cxn>
                <a:cxn ang="0">
                  <a:pos x="38" y="0"/>
                </a:cxn>
              </a:cxnLst>
              <a:rect l="0" t="0" r="r" b="b"/>
              <a:pathLst>
                <a:path w="38" h="76">
                  <a:moveTo>
                    <a:pt x="38" y="0"/>
                  </a:moveTo>
                  <a:lnTo>
                    <a:pt x="22" y="62"/>
                  </a:lnTo>
                  <a:lnTo>
                    <a:pt x="20" y="66"/>
                  </a:lnTo>
                  <a:lnTo>
                    <a:pt x="20" y="70"/>
                  </a:lnTo>
                  <a:lnTo>
                    <a:pt x="20" y="72"/>
                  </a:lnTo>
                  <a:lnTo>
                    <a:pt x="22" y="72"/>
                  </a:lnTo>
                  <a:lnTo>
                    <a:pt x="24" y="74"/>
                  </a:lnTo>
                  <a:lnTo>
                    <a:pt x="28" y="74"/>
                  </a:lnTo>
                  <a:lnTo>
                    <a:pt x="28" y="76"/>
                  </a:lnTo>
                  <a:lnTo>
                    <a:pt x="0" y="76"/>
                  </a:lnTo>
                  <a:lnTo>
                    <a:pt x="0" y="74"/>
                  </a:lnTo>
                  <a:lnTo>
                    <a:pt x="4" y="74"/>
                  </a:lnTo>
                  <a:lnTo>
                    <a:pt x="6" y="74"/>
                  </a:lnTo>
                  <a:lnTo>
                    <a:pt x="8" y="72"/>
                  </a:lnTo>
                  <a:lnTo>
                    <a:pt x="10" y="70"/>
                  </a:lnTo>
                  <a:lnTo>
                    <a:pt x="12" y="68"/>
                  </a:lnTo>
                  <a:lnTo>
                    <a:pt x="14" y="62"/>
                  </a:lnTo>
                  <a:lnTo>
                    <a:pt x="26" y="18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18" y="8"/>
                  </a:lnTo>
                  <a:lnTo>
                    <a:pt x="18" y="6"/>
                  </a:lnTo>
                  <a:lnTo>
                    <a:pt x="36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46" name="Freeform 298"/>
            <p:cNvSpPr>
              <a:spLocks/>
            </p:cNvSpPr>
            <p:nvPr/>
          </p:nvSpPr>
          <p:spPr bwMode="auto">
            <a:xfrm>
              <a:off x="4134" y="2712"/>
              <a:ext cx="50" cy="76"/>
            </a:xfrm>
            <a:custGeom>
              <a:avLst/>
              <a:gdLst/>
              <a:ahLst/>
              <a:cxnLst>
                <a:cxn ang="0">
                  <a:pos x="38" y="76"/>
                </a:cxn>
                <a:cxn ang="0">
                  <a:pos x="0" y="76"/>
                </a:cxn>
                <a:cxn ang="0">
                  <a:pos x="0" y="74"/>
                </a:cxn>
                <a:cxn ang="0">
                  <a:pos x="24" y="52"/>
                </a:cxn>
                <a:cxn ang="0">
                  <a:pos x="36" y="36"/>
                </a:cxn>
                <a:cxn ang="0">
                  <a:pos x="40" y="28"/>
                </a:cxn>
                <a:cxn ang="0">
                  <a:pos x="42" y="22"/>
                </a:cxn>
                <a:cxn ang="0">
                  <a:pos x="40" y="16"/>
                </a:cxn>
                <a:cxn ang="0">
                  <a:pos x="38" y="12"/>
                </a:cxn>
                <a:cxn ang="0">
                  <a:pos x="34" y="10"/>
                </a:cxn>
                <a:cxn ang="0">
                  <a:pos x="28" y="8"/>
                </a:cxn>
                <a:cxn ang="0">
                  <a:pos x="24" y="10"/>
                </a:cxn>
                <a:cxn ang="0">
                  <a:pos x="18" y="12"/>
                </a:cxn>
                <a:cxn ang="0">
                  <a:pos x="16" y="16"/>
                </a:cxn>
                <a:cxn ang="0">
                  <a:pos x="14" y="16"/>
                </a:cxn>
                <a:cxn ang="0">
                  <a:pos x="16" y="8"/>
                </a:cxn>
                <a:cxn ang="0">
                  <a:pos x="22" y="4"/>
                </a:cxn>
                <a:cxn ang="0">
                  <a:pos x="28" y="2"/>
                </a:cxn>
                <a:cxn ang="0">
                  <a:pos x="34" y="0"/>
                </a:cxn>
                <a:cxn ang="0">
                  <a:pos x="40" y="2"/>
                </a:cxn>
                <a:cxn ang="0">
                  <a:pos x="46" y="6"/>
                </a:cxn>
                <a:cxn ang="0">
                  <a:pos x="50" y="10"/>
                </a:cxn>
                <a:cxn ang="0">
                  <a:pos x="50" y="18"/>
                </a:cxn>
                <a:cxn ang="0">
                  <a:pos x="50" y="22"/>
                </a:cxn>
                <a:cxn ang="0">
                  <a:pos x="48" y="26"/>
                </a:cxn>
                <a:cxn ang="0">
                  <a:pos x="44" y="32"/>
                </a:cxn>
                <a:cxn ang="0">
                  <a:pos x="40" y="40"/>
                </a:cxn>
                <a:cxn ang="0">
                  <a:pos x="32" y="48"/>
                </a:cxn>
                <a:cxn ang="0">
                  <a:pos x="22" y="58"/>
                </a:cxn>
                <a:cxn ang="0">
                  <a:pos x="10" y="68"/>
                </a:cxn>
                <a:cxn ang="0">
                  <a:pos x="30" y="68"/>
                </a:cxn>
                <a:cxn ang="0">
                  <a:pos x="34" y="68"/>
                </a:cxn>
                <a:cxn ang="0">
                  <a:pos x="36" y="66"/>
                </a:cxn>
                <a:cxn ang="0">
                  <a:pos x="40" y="64"/>
                </a:cxn>
                <a:cxn ang="0">
                  <a:pos x="42" y="60"/>
                </a:cxn>
                <a:cxn ang="0">
                  <a:pos x="44" y="60"/>
                </a:cxn>
                <a:cxn ang="0">
                  <a:pos x="38" y="76"/>
                </a:cxn>
              </a:cxnLst>
              <a:rect l="0" t="0" r="r" b="b"/>
              <a:pathLst>
                <a:path w="50" h="76">
                  <a:moveTo>
                    <a:pt x="38" y="76"/>
                  </a:moveTo>
                  <a:lnTo>
                    <a:pt x="0" y="76"/>
                  </a:lnTo>
                  <a:lnTo>
                    <a:pt x="0" y="74"/>
                  </a:lnTo>
                  <a:lnTo>
                    <a:pt x="24" y="52"/>
                  </a:lnTo>
                  <a:lnTo>
                    <a:pt x="36" y="36"/>
                  </a:lnTo>
                  <a:lnTo>
                    <a:pt x="40" y="28"/>
                  </a:lnTo>
                  <a:lnTo>
                    <a:pt x="42" y="22"/>
                  </a:lnTo>
                  <a:lnTo>
                    <a:pt x="40" y="16"/>
                  </a:lnTo>
                  <a:lnTo>
                    <a:pt x="38" y="12"/>
                  </a:lnTo>
                  <a:lnTo>
                    <a:pt x="34" y="10"/>
                  </a:lnTo>
                  <a:lnTo>
                    <a:pt x="28" y="8"/>
                  </a:lnTo>
                  <a:lnTo>
                    <a:pt x="24" y="10"/>
                  </a:lnTo>
                  <a:lnTo>
                    <a:pt x="18" y="12"/>
                  </a:lnTo>
                  <a:lnTo>
                    <a:pt x="16" y="16"/>
                  </a:lnTo>
                  <a:lnTo>
                    <a:pt x="14" y="16"/>
                  </a:lnTo>
                  <a:lnTo>
                    <a:pt x="16" y="8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0" y="2"/>
                  </a:lnTo>
                  <a:lnTo>
                    <a:pt x="46" y="6"/>
                  </a:lnTo>
                  <a:lnTo>
                    <a:pt x="50" y="10"/>
                  </a:lnTo>
                  <a:lnTo>
                    <a:pt x="50" y="18"/>
                  </a:lnTo>
                  <a:lnTo>
                    <a:pt x="50" y="22"/>
                  </a:lnTo>
                  <a:lnTo>
                    <a:pt x="48" y="26"/>
                  </a:lnTo>
                  <a:lnTo>
                    <a:pt x="44" y="32"/>
                  </a:lnTo>
                  <a:lnTo>
                    <a:pt x="40" y="40"/>
                  </a:lnTo>
                  <a:lnTo>
                    <a:pt x="32" y="48"/>
                  </a:lnTo>
                  <a:lnTo>
                    <a:pt x="22" y="58"/>
                  </a:lnTo>
                  <a:lnTo>
                    <a:pt x="10" y="68"/>
                  </a:lnTo>
                  <a:lnTo>
                    <a:pt x="30" y="68"/>
                  </a:lnTo>
                  <a:lnTo>
                    <a:pt x="34" y="68"/>
                  </a:lnTo>
                  <a:lnTo>
                    <a:pt x="36" y="66"/>
                  </a:lnTo>
                  <a:lnTo>
                    <a:pt x="40" y="64"/>
                  </a:lnTo>
                  <a:lnTo>
                    <a:pt x="42" y="60"/>
                  </a:lnTo>
                  <a:lnTo>
                    <a:pt x="44" y="60"/>
                  </a:lnTo>
                  <a:lnTo>
                    <a:pt x="38" y="76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47" name="Freeform 299"/>
            <p:cNvSpPr>
              <a:spLocks noEditPoints="1"/>
            </p:cNvSpPr>
            <p:nvPr/>
          </p:nvSpPr>
          <p:spPr bwMode="auto">
            <a:xfrm>
              <a:off x="4204" y="2734"/>
              <a:ext cx="72" cy="80"/>
            </a:xfrm>
            <a:custGeom>
              <a:avLst/>
              <a:gdLst/>
              <a:ahLst/>
              <a:cxnLst>
                <a:cxn ang="0">
                  <a:pos x="36" y="14"/>
                </a:cxn>
                <a:cxn ang="0">
                  <a:pos x="48" y="4"/>
                </a:cxn>
                <a:cxn ang="0">
                  <a:pos x="60" y="0"/>
                </a:cxn>
                <a:cxn ang="0">
                  <a:pos x="68" y="4"/>
                </a:cxn>
                <a:cxn ang="0">
                  <a:pos x="72" y="16"/>
                </a:cxn>
                <a:cxn ang="0">
                  <a:pos x="68" y="34"/>
                </a:cxn>
                <a:cxn ang="0">
                  <a:pos x="54" y="50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4"/>
                </a:cxn>
                <a:cxn ang="0">
                  <a:pos x="20" y="72"/>
                </a:cxn>
                <a:cxn ang="0">
                  <a:pos x="20" y="76"/>
                </a:cxn>
                <a:cxn ang="0">
                  <a:pos x="22" y="78"/>
                </a:cxn>
                <a:cxn ang="0">
                  <a:pos x="26" y="78"/>
                </a:cxn>
                <a:cxn ang="0">
                  <a:pos x="28" y="80"/>
                </a:cxn>
                <a:cxn ang="0">
                  <a:pos x="2" y="78"/>
                </a:cxn>
                <a:cxn ang="0">
                  <a:pos x="8" y="76"/>
                </a:cxn>
                <a:cxn ang="0">
                  <a:pos x="12" y="68"/>
                </a:cxn>
                <a:cxn ang="0">
                  <a:pos x="28" y="10"/>
                </a:cxn>
                <a:cxn ang="0">
                  <a:pos x="28" y="8"/>
                </a:cxn>
                <a:cxn ang="0">
                  <a:pos x="28" y="6"/>
                </a:cxn>
                <a:cxn ang="0">
                  <a:pos x="24" y="6"/>
                </a:cxn>
                <a:cxn ang="0">
                  <a:pos x="22" y="4"/>
                </a:cxn>
                <a:cxn ang="0">
                  <a:pos x="28" y="48"/>
                </a:cxn>
                <a:cxn ang="0">
                  <a:pos x="38" y="54"/>
                </a:cxn>
                <a:cxn ang="0">
                  <a:pos x="44" y="52"/>
                </a:cxn>
                <a:cxn ang="0">
                  <a:pos x="50" y="46"/>
                </a:cxn>
                <a:cxn ang="0">
                  <a:pos x="56" y="38"/>
                </a:cxn>
                <a:cxn ang="0">
                  <a:pos x="60" y="28"/>
                </a:cxn>
                <a:cxn ang="0">
                  <a:pos x="62" y="16"/>
                </a:cxn>
                <a:cxn ang="0">
                  <a:pos x="60" y="8"/>
                </a:cxn>
                <a:cxn ang="0">
                  <a:pos x="54" y="6"/>
                </a:cxn>
                <a:cxn ang="0">
                  <a:pos x="42" y="14"/>
                </a:cxn>
                <a:cxn ang="0">
                  <a:pos x="32" y="30"/>
                </a:cxn>
              </a:cxnLst>
              <a:rect l="0" t="0" r="r" b="b"/>
              <a:pathLst>
                <a:path w="72" h="80">
                  <a:moveTo>
                    <a:pt x="40" y="0"/>
                  </a:moveTo>
                  <a:lnTo>
                    <a:pt x="36" y="14"/>
                  </a:lnTo>
                  <a:lnTo>
                    <a:pt x="44" y="8"/>
                  </a:lnTo>
                  <a:lnTo>
                    <a:pt x="48" y="4"/>
                  </a:lnTo>
                  <a:lnTo>
                    <a:pt x="54" y="2"/>
                  </a:lnTo>
                  <a:lnTo>
                    <a:pt x="60" y="0"/>
                  </a:lnTo>
                  <a:lnTo>
                    <a:pt x="64" y="2"/>
                  </a:lnTo>
                  <a:lnTo>
                    <a:pt x="68" y="4"/>
                  </a:lnTo>
                  <a:lnTo>
                    <a:pt x="72" y="10"/>
                  </a:lnTo>
                  <a:lnTo>
                    <a:pt x="72" y="16"/>
                  </a:lnTo>
                  <a:lnTo>
                    <a:pt x="72" y="24"/>
                  </a:lnTo>
                  <a:lnTo>
                    <a:pt x="68" y="34"/>
                  </a:lnTo>
                  <a:lnTo>
                    <a:pt x="62" y="42"/>
                  </a:lnTo>
                  <a:lnTo>
                    <a:pt x="54" y="50"/>
                  </a:lnTo>
                  <a:lnTo>
                    <a:pt x="46" y="54"/>
                  </a:lnTo>
                  <a:lnTo>
                    <a:pt x="36" y="56"/>
                  </a:lnTo>
                  <a:lnTo>
                    <a:pt x="34" y="56"/>
                  </a:lnTo>
                  <a:lnTo>
                    <a:pt x="32" y="56"/>
                  </a:lnTo>
                  <a:lnTo>
                    <a:pt x="28" y="54"/>
                  </a:lnTo>
                  <a:lnTo>
                    <a:pt x="26" y="54"/>
                  </a:lnTo>
                  <a:lnTo>
                    <a:pt x="22" y="68"/>
                  </a:lnTo>
                  <a:lnTo>
                    <a:pt x="20" y="72"/>
                  </a:lnTo>
                  <a:lnTo>
                    <a:pt x="20" y="74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2" y="78"/>
                  </a:lnTo>
                  <a:lnTo>
                    <a:pt x="24" y="78"/>
                  </a:lnTo>
                  <a:lnTo>
                    <a:pt x="26" y="78"/>
                  </a:lnTo>
                  <a:lnTo>
                    <a:pt x="30" y="78"/>
                  </a:lnTo>
                  <a:lnTo>
                    <a:pt x="28" y="80"/>
                  </a:lnTo>
                  <a:lnTo>
                    <a:pt x="0" y="80"/>
                  </a:lnTo>
                  <a:lnTo>
                    <a:pt x="2" y="78"/>
                  </a:lnTo>
                  <a:lnTo>
                    <a:pt x="6" y="78"/>
                  </a:lnTo>
                  <a:lnTo>
                    <a:pt x="8" y="76"/>
                  </a:lnTo>
                  <a:lnTo>
                    <a:pt x="10" y="74"/>
                  </a:lnTo>
                  <a:lnTo>
                    <a:pt x="12" y="68"/>
                  </a:lnTo>
                  <a:lnTo>
                    <a:pt x="28" y="14"/>
                  </a:lnTo>
                  <a:lnTo>
                    <a:pt x="28" y="10"/>
                  </a:lnTo>
                  <a:lnTo>
                    <a:pt x="30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40" y="0"/>
                  </a:lnTo>
                  <a:close/>
                  <a:moveTo>
                    <a:pt x="28" y="48"/>
                  </a:moveTo>
                  <a:lnTo>
                    <a:pt x="32" y="52"/>
                  </a:lnTo>
                  <a:lnTo>
                    <a:pt x="38" y="54"/>
                  </a:lnTo>
                  <a:lnTo>
                    <a:pt x="40" y="52"/>
                  </a:lnTo>
                  <a:lnTo>
                    <a:pt x="44" y="52"/>
                  </a:lnTo>
                  <a:lnTo>
                    <a:pt x="46" y="50"/>
                  </a:lnTo>
                  <a:lnTo>
                    <a:pt x="50" y="46"/>
                  </a:lnTo>
                  <a:lnTo>
                    <a:pt x="54" y="42"/>
                  </a:lnTo>
                  <a:lnTo>
                    <a:pt x="56" y="38"/>
                  </a:lnTo>
                  <a:lnTo>
                    <a:pt x="58" y="34"/>
                  </a:lnTo>
                  <a:lnTo>
                    <a:pt x="60" y="28"/>
                  </a:lnTo>
                  <a:lnTo>
                    <a:pt x="62" y="22"/>
                  </a:lnTo>
                  <a:lnTo>
                    <a:pt x="62" y="16"/>
                  </a:lnTo>
                  <a:lnTo>
                    <a:pt x="62" y="12"/>
                  </a:lnTo>
                  <a:lnTo>
                    <a:pt x="60" y="8"/>
                  </a:lnTo>
                  <a:lnTo>
                    <a:pt x="58" y="6"/>
                  </a:lnTo>
                  <a:lnTo>
                    <a:pt x="54" y="6"/>
                  </a:lnTo>
                  <a:lnTo>
                    <a:pt x="48" y="8"/>
                  </a:lnTo>
                  <a:lnTo>
                    <a:pt x="42" y="14"/>
                  </a:lnTo>
                  <a:lnTo>
                    <a:pt x="36" y="22"/>
                  </a:lnTo>
                  <a:lnTo>
                    <a:pt x="32" y="30"/>
                  </a:lnTo>
                  <a:lnTo>
                    <a:pt x="28" y="48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48" name="Freeform 300"/>
            <p:cNvSpPr>
              <a:spLocks/>
            </p:cNvSpPr>
            <p:nvPr/>
          </p:nvSpPr>
          <p:spPr bwMode="auto">
            <a:xfrm>
              <a:off x="4280" y="2734"/>
              <a:ext cx="44" cy="54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24" y="0"/>
                </a:cxn>
                <a:cxn ang="0">
                  <a:pos x="14" y="30"/>
                </a:cxn>
                <a:cxn ang="0">
                  <a:pos x="22" y="20"/>
                </a:cxn>
                <a:cxn ang="0">
                  <a:pos x="28" y="10"/>
                </a:cxn>
                <a:cxn ang="0">
                  <a:pos x="32" y="4"/>
                </a:cxn>
                <a:cxn ang="0">
                  <a:pos x="36" y="2"/>
                </a:cxn>
                <a:cxn ang="0">
                  <a:pos x="40" y="0"/>
                </a:cxn>
                <a:cxn ang="0">
                  <a:pos x="42" y="2"/>
                </a:cxn>
                <a:cxn ang="0">
                  <a:pos x="44" y="2"/>
                </a:cxn>
                <a:cxn ang="0">
                  <a:pos x="44" y="4"/>
                </a:cxn>
                <a:cxn ang="0">
                  <a:pos x="44" y="6"/>
                </a:cxn>
                <a:cxn ang="0">
                  <a:pos x="44" y="10"/>
                </a:cxn>
                <a:cxn ang="0">
                  <a:pos x="42" y="14"/>
                </a:cxn>
                <a:cxn ang="0">
                  <a:pos x="40" y="16"/>
                </a:cxn>
                <a:cxn ang="0">
                  <a:pos x="38" y="18"/>
                </a:cxn>
                <a:cxn ang="0">
                  <a:pos x="38" y="16"/>
                </a:cxn>
                <a:cxn ang="0">
                  <a:pos x="36" y="16"/>
                </a:cxn>
                <a:cxn ang="0">
                  <a:pos x="36" y="14"/>
                </a:cxn>
                <a:cxn ang="0">
                  <a:pos x="36" y="12"/>
                </a:cxn>
                <a:cxn ang="0">
                  <a:pos x="34" y="12"/>
                </a:cxn>
                <a:cxn ang="0">
                  <a:pos x="34" y="12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2" y="10"/>
                </a:cxn>
                <a:cxn ang="0">
                  <a:pos x="32" y="12"/>
                </a:cxn>
                <a:cxn ang="0">
                  <a:pos x="30" y="12"/>
                </a:cxn>
                <a:cxn ang="0">
                  <a:pos x="28" y="16"/>
                </a:cxn>
                <a:cxn ang="0">
                  <a:pos x="22" y="22"/>
                </a:cxn>
                <a:cxn ang="0">
                  <a:pos x="18" y="30"/>
                </a:cxn>
                <a:cxn ang="0">
                  <a:pos x="14" y="34"/>
                </a:cxn>
                <a:cxn ang="0">
                  <a:pos x="14" y="38"/>
                </a:cxn>
                <a:cxn ang="0">
                  <a:pos x="12" y="44"/>
                </a:cxn>
                <a:cxn ang="0">
                  <a:pos x="10" y="46"/>
                </a:cxn>
                <a:cxn ang="0">
                  <a:pos x="8" y="54"/>
                </a:cxn>
                <a:cxn ang="0">
                  <a:pos x="0" y="54"/>
                </a:cxn>
                <a:cxn ang="0">
                  <a:pos x="10" y="18"/>
                </a:cxn>
                <a:cxn ang="0">
                  <a:pos x="12" y="12"/>
                </a:cxn>
                <a:cxn ang="0">
                  <a:pos x="12" y="8"/>
                </a:cxn>
                <a:cxn ang="0">
                  <a:pos x="12" y="6"/>
                </a:cxn>
                <a:cxn ang="0">
                  <a:pos x="10" y="6"/>
                </a:cxn>
                <a:cxn ang="0">
                  <a:pos x="10" y="6"/>
                </a:cxn>
                <a:cxn ang="0">
                  <a:pos x="8" y="6"/>
                </a:cxn>
                <a:cxn ang="0">
                  <a:pos x="6" y="6"/>
                </a:cxn>
                <a:cxn ang="0">
                  <a:pos x="2" y="6"/>
                </a:cxn>
                <a:cxn ang="0">
                  <a:pos x="4" y="4"/>
                </a:cxn>
              </a:cxnLst>
              <a:rect l="0" t="0" r="r" b="b"/>
              <a:pathLst>
                <a:path w="44" h="54">
                  <a:moveTo>
                    <a:pt x="4" y="4"/>
                  </a:moveTo>
                  <a:lnTo>
                    <a:pt x="24" y="0"/>
                  </a:lnTo>
                  <a:lnTo>
                    <a:pt x="14" y="30"/>
                  </a:lnTo>
                  <a:lnTo>
                    <a:pt x="22" y="20"/>
                  </a:lnTo>
                  <a:lnTo>
                    <a:pt x="28" y="10"/>
                  </a:lnTo>
                  <a:lnTo>
                    <a:pt x="32" y="4"/>
                  </a:lnTo>
                  <a:lnTo>
                    <a:pt x="36" y="2"/>
                  </a:lnTo>
                  <a:lnTo>
                    <a:pt x="40" y="0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4" y="4"/>
                  </a:lnTo>
                  <a:lnTo>
                    <a:pt x="44" y="6"/>
                  </a:lnTo>
                  <a:lnTo>
                    <a:pt x="44" y="10"/>
                  </a:lnTo>
                  <a:lnTo>
                    <a:pt x="42" y="14"/>
                  </a:lnTo>
                  <a:lnTo>
                    <a:pt x="40" y="16"/>
                  </a:lnTo>
                  <a:lnTo>
                    <a:pt x="38" y="18"/>
                  </a:lnTo>
                  <a:lnTo>
                    <a:pt x="38" y="16"/>
                  </a:lnTo>
                  <a:lnTo>
                    <a:pt x="36" y="16"/>
                  </a:lnTo>
                  <a:lnTo>
                    <a:pt x="36" y="14"/>
                  </a:lnTo>
                  <a:lnTo>
                    <a:pt x="36" y="12"/>
                  </a:lnTo>
                  <a:lnTo>
                    <a:pt x="34" y="12"/>
                  </a:lnTo>
                  <a:lnTo>
                    <a:pt x="34" y="12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2" y="10"/>
                  </a:lnTo>
                  <a:lnTo>
                    <a:pt x="32" y="12"/>
                  </a:lnTo>
                  <a:lnTo>
                    <a:pt x="30" y="12"/>
                  </a:lnTo>
                  <a:lnTo>
                    <a:pt x="28" y="16"/>
                  </a:lnTo>
                  <a:lnTo>
                    <a:pt x="22" y="22"/>
                  </a:lnTo>
                  <a:lnTo>
                    <a:pt x="18" y="30"/>
                  </a:lnTo>
                  <a:lnTo>
                    <a:pt x="14" y="34"/>
                  </a:lnTo>
                  <a:lnTo>
                    <a:pt x="14" y="38"/>
                  </a:lnTo>
                  <a:lnTo>
                    <a:pt x="12" y="44"/>
                  </a:lnTo>
                  <a:lnTo>
                    <a:pt x="10" y="46"/>
                  </a:lnTo>
                  <a:lnTo>
                    <a:pt x="8" y="54"/>
                  </a:lnTo>
                  <a:lnTo>
                    <a:pt x="0" y="54"/>
                  </a:lnTo>
                  <a:lnTo>
                    <a:pt x="10" y="18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8" y="6"/>
                  </a:lnTo>
                  <a:lnTo>
                    <a:pt x="6" y="6"/>
                  </a:lnTo>
                  <a:lnTo>
                    <a:pt x="2" y="6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49" name="Freeform 301"/>
            <p:cNvSpPr>
              <a:spLocks noEditPoints="1"/>
            </p:cNvSpPr>
            <p:nvPr/>
          </p:nvSpPr>
          <p:spPr bwMode="auto">
            <a:xfrm>
              <a:off x="4326" y="2734"/>
              <a:ext cx="54" cy="56"/>
            </a:xfrm>
            <a:custGeom>
              <a:avLst/>
              <a:gdLst/>
              <a:ahLst/>
              <a:cxnLst>
                <a:cxn ang="0">
                  <a:pos x="54" y="20"/>
                </a:cxn>
                <a:cxn ang="0">
                  <a:pos x="52" y="28"/>
                </a:cxn>
                <a:cxn ang="0">
                  <a:pos x="48" y="36"/>
                </a:cxn>
                <a:cxn ang="0">
                  <a:pos x="42" y="44"/>
                </a:cxn>
                <a:cxn ang="0">
                  <a:pos x="36" y="50"/>
                </a:cxn>
                <a:cxn ang="0">
                  <a:pos x="28" y="54"/>
                </a:cxn>
                <a:cxn ang="0">
                  <a:pos x="20" y="56"/>
                </a:cxn>
                <a:cxn ang="0">
                  <a:pos x="14" y="56"/>
                </a:cxn>
                <a:cxn ang="0">
                  <a:pos x="10" y="54"/>
                </a:cxn>
                <a:cxn ang="0">
                  <a:pos x="6" y="50"/>
                </a:cxn>
                <a:cxn ang="0">
                  <a:pos x="2" y="46"/>
                </a:cxn>
                <a:cxn ang="0">
                  <a:pos x="2" y="42"/>
                </a:cxn>
                <a:cxn ang="0">
                  <a:pos x="0" y="38"/>
                </a:cxn>
                <a:cxn ang="0">
                  <a:pos x="2" y="28"/>
                </a:cxn>
                <a:cxn ang="0">
                  <a:pos x="6" y="20"/>
                </a:cxn>
                <a:cxn ang="0">
                  <a:pos x="12" y="12"/>
                </a:cxn>
                <a:cxn ang="0">
                  <a:pos x="20" y="6"/>
                </a:cxn>
                <a:cxn ang="0">
                  <a:pos x="28" y="2"/>
                </a:cxn>
                <a:cxn ang="0">
                  <a:pos x="36" y="0"/>
                </a:cxn>
                <a:cxn ang="0">
                  <a:pos x="42" y="2"/>
                </a:cxn>
                <a:cxn ang="0">
                  <a:pos x="48" y="6"/>
                </a:cxn>
                <a:cxn ang="0">
                  <a:pos x="50" y="10"/>
                </a:cxn>
                <a:cxn ang="0">
                  <a:pos x="52" y="14"/>
                </a:cxn>
                <a:cxn ang="0">
                  <a:pos x="54" y="20"/>
                </a:cxn>
                <a:cxn ang="0">
                  <a:pos x="42" y="14"/>
                </a:cxn>
                <a:cxn ang="0">
                  <a:pos x="42" y="10"/>
                </a:cxn>
                <a:cxn ang="0">
                  <a:pos x="40" y="6"/>
                </a:cxn>
                <a:cxn ang="0">
                  <a:pos x="38" y="4"/>
                </a:cxn>
                <a:cxn ang="0">
                  <a:pos x="34" y="4"/>
                </a:cxn>
                <a:cxn ang="0">
                  <a:pos x="28" y="4"/>
                </a:cxn>
                <a:cxn ang="0">
                  <a:pos x="24" y="8"/>
                </a:cxn>
                <a:cxn ang="0">
                  <a:pos x="18" y="16"/>
                </a:cxn>
                <a:cxn ang="0">
                  <a:pos x="14" y="28"/>
                </a:cxn>
                <a:cxn ang="0">
                  <a:pos x="12" y="42"/>
                </a:cxn>
                <a:cxn ang="0">
                  <a:pos x="12" y="46"/>
                </a:cxn>
                <a:cxn ang="0">
                  <a:pos x="14" y="50"/>
                </a:cxn>
                <a:cxn ang="0">
                  <a:pos x="18" y="52"/>
                </a:cxn>
                <a:cxn ang="0">
                  <a:pos x="20" y="54"/>
                </a:cxn>
                <a:cxn ang="0">
                  <a:pos x="26" y="52"/>
                </a:cxn>
                <a:cxn ang="0">
                  <a:pos x="30" y="48"/>
                </a:cxn>
                <a:cxn ang="0">
                  <a:pos x="36" y="40"/>
                </a:cxn>
                <a:cxn ang="0">
                  <a:pos x="40" y="28"/>
                </a:cxn>
                <a:cxn ang="0">
                  <a:pos x="42" y="14"/>
                </a:cxn>
              </a:cxnLst>
              <a:rect l="0" t="0" r="r" b="b"/>
              <a:pathLst>
                <a:path w="54" h="56">
                  <a:moveTo>
                    <a:pt x="54" y="20"/>
                  </a:moveTo>
                  <a:lnTo>
                    <a:pt x="52" y="28"/>
                  </a:lnTo>
                  <a:lnTo>
                    <a:pt x="48" y="36"/>
                  </a:lnTo>
                  <a:lnTo>
                    <a:pt x="42" y="44"/>
                  </a:lnTo>
                  <a:lnTo>
                    <a:pt x="36" y="50"/>
                  </a:lnTo>
                  <a:lnTo>
                    <a:pt x="28" y="54"/>
                  </a:lnTo>
                  <a:lnTo>
                    <a:pt x="20" y="56"/>
                  </a:lnTo>
                  <a:lnTo>
                    <a:pt x="14" y="56"/>
                  </a:lnTo>
                  <a:lnTo>
                    <a:pt x="10" y="54"/>
                  </a:lnTo>
                  <a:lnTo>
                    <a:pt x="6" y="50"/>
                  </a:lnTo>
                  <a:lnTo>
                    <a:pt x="2" y="46"/>
                  </a:lnTo>
                  <a:lnTo>
                    <a:pt x="2" y="42"/>
                  </a:lnTo>
                  <a:lnTo>
                    <a:pt x="0" y="38"/>
                  </a:lnTo>
                  <a:lnTo>
                    <a:pt x="2" y="28"/>
                  </a:lnTo>
                  <a:lnTo>
                    <a:pt x="6" y="20"/>
                  </a:lnTo>
                  <a:lnTo>
                    <a:pt x="12" y="12"/>
                  </a:lnTo>
                  <a:lnTo>
                    <a:pt x="20" y="6"/>
                  </a:lnTo>
                  <a:lnTo>
                    <a:pt x="28" y="2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8" y="6"/>
                  </a:lnTo>
                  <a:lnTo>
                    <a:pt x="50" y="10"/>
                  </a:lnTo>
                  <a:lnTo>
                    <a:pt x="52" y="14"/>
                  </a:lnTo>
                  <a:lnTo>
                    <a:pt x="54" y="20"/>
                  </a:lnTo>
                  <a:close/>
                  <a:moveTo>
                    <a:pt x="42" y="14"/>
                  </a:moveTo>
                  <a:lnTo>
                    <a:pt x="42" y="10"/>
                  </a:lnTo>
                  <a:lnTo>
                    <a:pt x="40" y="6"/>
                  </a:lnTo>
                  <a:lnTo>
                    <a:pt x="38" y="4"/>
                  </a:lnTo>
                  <a:lnTo>
                    <a:pt x="34" y="4"/>
                  </a:lnTo>
                  <a:lnTo>
                    <a:pt x="28" y="4"/>
                  </a:lnTo>
                  <a:lnTo>
                    <a:pt x="24" y="8"/>
                  </a:lnTo>
                  <a:lnTo>
                    <a:pt x="18" y="16"/>
                  </a:lnTo>
                  <a:lnTo>
                    <a:pt x="14" y="28"/>
                  </a:lnTo>
                  <a:lnTo>
                    <a:pt x="12" y="42"/>
                  </a:lnTo>
                  <a:lnTo>
                    <a:pt x="12" y="46"/>
                  </a:lnTo>
                  <a:lnTo>
                    <a:pt x="14" y="50"/>
                  </a:lnTo>
                  <a:lnTo>
                    <a:pt x="18" y="52"/>
                  </a:lnTo>
                  <a:lnTo>
                    <a:pt x="20" y="54"/>
                  </a:lnTo>
                  <a:lnTo>
                    <a:pt x="26" y="52"/>
                  </a:lnTo>
                  <a:lnTo>
                    <a:pt x="30" y="48"/>
                  </a:lnTo>
                  <a:lnTo>
                    <a:pt x="36" y="40"/>
                  </a:lnTo>
                  <a:lnTo>
                    <a:pt x="40" y="28"/>
                  </a:lnTo>
                  <a:lnTo>
                    <a:pt x="42" y="14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50" name="Freeform 302"/>
            <p:cNvSpPr>
              <a:spLocks noEditPoints="1"/>
            </p:cNvSpPr>
            <p:nvPr/>
          </p:nvSpPr>
          <p:spPr bwMode="auto">
            <a:xfrm>
              <a:off x="4364" y="2712"/>
              <a:ext cx="54" cy="102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50" y="0"/>
                </a:cxn>
                <a:cxn ang="0">
                  <a:pos x="52" y="2"/>
                </a:cxn>
                <a:cxn ang="0">
                  <a:pos x="54" y="4"/>
                </a:cxn>
                <a:cxn ang="0">
                  <a:pos x="54" y="6"/>
                </a:cxn>
                <a:cxn ang="0">
                  <a:pos x="54" y="8"/>
                </a:cxn>
                <a:cxn ang="0">
                  <a:pos x="52" y="10"/>
                </a:cxn>
                <a:cxn ang="0">
                  <a:pos x="50" y="12"/>
                </a:cxn>
                <a:cxn ang="0">
                  <a:pos x="48" y="12"/>
                </a:cxn>
                <a:cxn ang="0">
                  <a:pos x="46" y="12"/>
                </a:cxn>
                <a:cxn ang="0">
                  <a:pos x="44" y="10"/>
                </a:cxn>
                <a:cxn ang="0">
                  <a:pos x="44" y="8"/>
                </a:cxn>
                <a:cxn ang="0">
                  <a:pos x="42" y="6"/>
                </a:cxn>
                <a:cxn ang="0">
                  <a:pos x="44" y="4"/>
                </a:cxn>
                <a:cxn ang="0">
                  <a:pos x="44" y="2"/>
                </a:cxn>
                <a:cxn ang="0">
                  <a:pos x="46" y="0"/>
                </a:cxn>
                <a:cxn ang="0">
                  <a:pos x="48" y="0"/>
                </a:cxn>
                <a:cxn ang="0">
                  <a:pos x="48" y="22"/>
                </a:cxn>
                <a:cxn ang="0">
                  <a:pos x="34" y="76"/>
                </a:cxn>
                <a:cxn ang="0">
                  <a:pos x="30" y="84"/>
                </a:cxn>
                <a:cxn ang="0">
                  <a:pos x="26" y="92"/>
                </a:cxn>
                <a:cxn ang="0">
                  <a:pos x="22" y="96"/>
                </a:cxn>
                <a:cxn ang="0">
                  <a:pos x="16" y="102"/>
                </a:cxn>
                <a:cxn ang="0">
                  <a:pos x="8" y="102"/>
                </a:cxn>
                <a:cxn ang="0">
                  <a:pos x="4" y="102"/>
                </a:cxn>
                <a:cxn ang="0">
                  <a:pos x="2" y="102"/>
                </a:cxn>
                <a:cxn ang="0">
                  <a:pos x="0" y="100"/>
                </a:cxn>
                <a:cxn ang="0">
                  <a:pos x="0" y="98"/>
                </a:cxn>
                <a:cxn ang="0">
                  <a:pos x="0" y="96"/>
                </a:cxn>
                <a:cxn ang="0">
                  <a:pos x="2" y="94"/>
                </a:cxn>
                <a:cxn ang="0">
                  <a:pos x="4" y="94"/>
                </a:cxn>
                <a:cxn ang="0">
                  <a:pos x="4" y="92"/>
                </a:cxn>
                <a:cxn ang="0">
                  <a:pos x="6" y="94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8" y="96"/>
                </a:cxn>
                <a:cxn ang="0">
                  <a:pos x="8" y="98"/>
                </a:cxn>
                <a:cxn ang="0">
                  <a:pos x="8" y="98"/>
                </a:cxn>
                <a:cxn ang="0">
                  <a:pos x="8" y="100"/>
                </a:cxn>
                <a:cxn ang="0">
                  <a:pos x="8" y="100"/>
                </a:cxn>
                <a:cxn ang="0">
                  <a:pos x="8" y="100"/>
                </a:cxn>
                <a:cxn ang="0">
                  <a:pos x="8" y="100"/>
                </a:cxn>
                <a:cxn ang="0">
                  <a:pos x="8" y="100"/>
                </a:cxn>
                <a:cxn ang="0">
                  <a:pos x="8" y="100"/>
                </a:cxn>
                <a:cxn ang="0">
                  <a:pos x="10" y="100"/>
                </a:cxn>
                <a:cxn ang="0">
                  <a:pos x="14" y="100"/>
                </a:cxn>
                <a:cxn ang="0">
                  <a:pos x="16" y="98"/>
                </a:cxn>
                <a:cxn ang="0">
                  <a:pos x="20" y="92"/>
                </a:cxn>
                <a:cxn ang="0">
                  <a:pos x="22" y="84"/>
                </a:cxn>
                <a:cxn ang="0">
                  <a:pos x="34" y="38"/>
                </a:cxn>
                <a:cxn ang="0">
                  <a:pos x="36" y="32"/>
                </a:cxn>
                <a:cxn ang="0">
                  <a:pos x="36" y="30"/>
                </a:cxn>
                <a:cxn ang="0">
                  <a:pos x="36" y="30"/>
                </a:cxn>
                <a:cxn ang="0">
                  <a:pos x="36" y="28"/>
                </a:cxn>
                <a:cxn ang="0">
                  <a:pos x="34" y="28"/>
                </a:cxn>
                <a:cxn ang="0">
                  <a:pos x="32" y="28"/>
                </a:cxn>
                <a:cxn ang="0">
                  <a:pos x="32" y="28"/>
                </a:cxn>
                <a:cxn ang="0">
                  <a:pos x="30" y="28"/>
                </a:cxn>
                <a:cxn ang="0">
                  <a:pos x="30" y="28"/>
                </a:cxn>
                <a:cxn ang="0">
                  <a:pos x="28" y="28"/>
                </a:cxn>
                <a:cxn ang="0">
                  <a:pos x="28" y="26"/>
                </a:cxn>
                <a:cxn ang="0">
                  <a:pos x="48" y="22"/>
                </a:cxn>
              </a:cxnLst>
              <a:rect l="0" t="0" r="r" b="b"/>
              <a:pathLst>
                <a:path w="54" h="102">
                  <a:moveTo>
                    <a:pt x="48" y="0"/>
                  </a:moveTo>
                  <a:lnTo>
                    <a:pt x="50" y="0"/>
                  </a:lnTo>
                  <a:lnTo>
                    <a:pt x="52" y="2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4" y="8"/>
                  </a:lnTo>
                  <a:lnTo>
                    <a:pt x="52" y="10"/>
                  </a:lnTo>
                  <a:lnTo>
                    <a:pt x="50" y="12"/>
                  </a:lnTo>
                  <a:lnTo>
                    <a:pt x="48" y="12"/>
                  </a:lnTo>
                  <a:lnTo>
                    <a:pt x="46" y="12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2" y="6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6" y="0"/>
                  </a:lnTo>
                  <a:lnTo>
                    <a:pt x="48" y="0"/>
                  </a:lnTo>
                  <a:close/>
                  <a:moveTo>
                    <a:pt x="48" y="22"/>
                  </a:moveTo>
                  <a:lnTo>
                    <a:pt x="34" y="76"/>
                  </a:lnTo>
                  <a:lnTo>
                    <a:pt x="30" y="84"/>
                  </a:lnTo>
                  <a:lnTo>
                    <a:pt x="26" y="92"/>
                  </a:lnTo>
                  <a:lnTo>
                    <a:pt x="22" y="96"/>
                  </a:lnTo>
                  <a:lnTo>
                    <a:pt x="16" y="102"/>
                  </a:lnTo>
                  <a:lnTo>
                    <a:pt x="8" y="102"/>
                  </a:lnTo>
                  <a:lnTo>
                    <a:pt x="4" y="102"/>
                  </a:lnTo>
                  <a:lnTo>
                    <a:pt x="2" y="102"/>
                  </a:lnTo>
                  <a:lnTo>
                    <a:pt x="0" y="100"/>
                  </a:lnTo>
                  <a:lnTo>
                    <a:pt x="0" y="98"/>
                  </a:lnTo>
                  <a:lnTo>
                    <a:pt x="0" y="96"/>
                  </a:lnTo>
                  <a:lnTo>
                    <a:pt x="2" y="94"/>
                  </a:lnTo>
                  <a:lnTo>
                    <a:pt x="4" y="94"/>
                  </a:lnTo>
                  <a:lnTo>
                    <a:pt x="4" y="92"/>
                  </a:lnTo>
                  <a:lnTo>
                    <a:pt x="6" y="94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8" y="96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8" y="100"/>
                  </a:lnTo>
                  <a:lnTo>
                    <a:pt x="8" y="100"/>
                  </a:lnTo>
                  <a:lnTo>
                    <a:pt x="8" y="100"/>
                  </a:lnTo>
                  <a:lnTo>
                    <a:pt x="8" y="100"/>
                  </a:lnTo>
                  <a:lnTo>
                    <a:pt x="8" y="100"/>
                  </a:lnTo>
                  <a:lnTo>
                    <a:pt x="8" y="100"/>
                  </a:lnTo>
                  <a:lnTo>
                    <a:pt x="10" y="100"/>
                  </a:lnTo>
                  <a:lnTo>
                    <a:pt x="14" y="100"/>
                  </a:lnTo>
                  <a:lnTo>
                    <a:pt x="16" y="98"/>
                  </a:lnTo>
                  <a:lnTo>
                    <a:pt x="20" y="92"/>
                  </a:lnTo>
                  <a:lnTo>
                    <a:pt x="22" y="84"/>
                  </a:lnTo>
                  <a:lnTo>
                    <a:pt x="34" y="38"/>
                  </a:lnTo>
                  <a:lnTo>
                    <a:pt x="36" y="32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28"/>
                  </a:lnTo>
                  <a:lnTo>
                    <a:pt x="34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28" y="28"/>
                  </a:lnTo>
                  <a:lnTo>
                    <a:pt x="28" y="26"/>
                  </a:lnTo>
                  <a:lnTo>
                    <a:pt x="48" y="22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51" name="Freeform 303"/>
            <p:cNvSpPr>
              <a:spLocks noEditPoints="1"/>
            </p:cNvSpPr>
            <p:nvPr/>
          </p:nvSpPr>
          <p:spPr bwMode="auto">
            <a:xfrm>
              <a:off x="4420" y="2734"/>
              <a:ext cx="46" cy="56"/>
            </a:xfrm>
            <a:custGeom>
              <a:avLst/>
              <a:gdLst/>
              <a:ahLst/>
              <a:cxnLst>
                <a:cxn ang="0">
                  <a:pos x="12" y="32"/>
                </a:cxn>
                <a:cxn ang="0">
                  <a:pos x="12" y="34"/>
                </a:cxn>
                <a:cxn ang="0">
                  <a:pos x="12" y="36"/>
                </a:cxn>
                <a:cxn ang="0">
                  <a:pos x="12" y="42"/>
                </a:cxn>
                <a:cxn ang="0">
                  <a:pos x="14" y="44"/>
                </a:cxn>
                <a:cxn ang="0">
                  <a:pos x="18" y="48"/>
                </a:cxn>
                <a:cxn ang="0">
                  <a:pos x="22" y="48"/>
                </a:cxn>
                <a:cxn ang="0">
                  <a:pos x="26" y="48"/>
                </a:cxn>
                <a:cxn ang="0">
                  <a:pos x="30" y="46"/>
                </a:cxn>
                <a:cxn ang="0">
                  <a:pos x="34" y="44"/>
                </a:cxn>
                <a:cxn ang="0">
                  <a:pos x="42" y="40"/>
                </a:cxn>
                <a:cxn ang="0">
                  <a:pos x="42" y="42"/>
                </a:cxn>
                <a:cxn ang="0">
                  <a:pos x="34" y="50"/>
                </a:cxn>
                <a:cxn ang="0">
                  <a:pos x="26" y="54"/>
                </a:cxn>
                <a:cxn ang="0">
                  <a:pos x="16" y="56"/>
                </a:cxn>
                <a:cxn ang="0">
                  <a:pos x="12" y="56"/>
                </a:cxn>
                <a:cxn ang="0">
                  <a:pos x="8" y="54"/>
                </a:cxn>
                <a:cxn ang="0">
                  <a:pos x="4" y="50"/>
                </a:cxn>
                <a:cxn ang="0">
                  <a:pos x="2" y="44"/>
                </a:cxn>
                <a:cxn ang="0">
                  <a:pos x="0" y="38"/>
                </a:cxn>
                <a:cxn ang="0">
                  <a:pos x="2" y="30"/>
                </a:cxn>
                <a:cxn ang="0">
                  <a:pos x="6" y="20"/>
                </a:cxn>
                <a:cxn ang="0">
                  <a:pos x="12" y="12"/>
                </a:cxn>
                <a:cxn ang="0">
                  <a:pos x="18" y="6"/>
                </a:cxn>
                <a:cxn ang="0">
                  <a:pos x="26" y="2"/>
                </a:cxn>
                <a:cxn ang="0">
                  <a:pos x="34" y="0"/>
                </a:cxn>
                <a:cxn ang="0">
                  <a:pos x="40" y="2"/>
                </a:cxn>
                <a:cxn ang="0">
                  <a:pos x="44" y="4"/>
                </a:cxn>
                <a:cxn ang="0">
                  <a:pos x="46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4" y="18"/>
                </a:cxn>
                <a:cxn ang="0">
                  <a:pos x="36" y="24"/>
                </a:cxn>
                <a:cxn ang="0">
                  <a:pos x="28" y="28"/>
                </a:cxn>
                <a:cxn ang="0">
                  <a:pos x="22" y="30"/>
                </a:cxn>
                <a:cxn ang="0">
                  <a:pos x="12" y="32"/>
                </a:cxn>
                <a:cxn ang="0">
                  <a:pos x="12" y="30"/>
                </a:cxn>
                <a:cxn ang="0">
                  <a:pos x="18" y="28"/>
                </a:cxn>
                <a:cxn ang="0">
                  <a:pos x="24" y="26"/>
                </a:cxn>
                <a:cxn ang="0">
                  <a:pos x="30" y="22"/>
                </a:cxn>
                <a:cxn ang="0">
                  <a:pos x="34" y="18"/>
                </a:cxn>
                <a:cxn ang="0">
                  <a:pos x="38" y="14"/>
                </a:cxn>
                <a:cxn ang="0">
                  <a:pos x="38" y="10"/>
                </a:cxn>
                <a:cxn ang="0">
                  <a:pos x="38" y="6"/>
                </a:cxn>
                <a:cxn ang="0">
                  <a:pos x="36" y="4"/>
                </a:cxn>
                <a:cxn ang="0">
                  <a:pos x="34" y="4"/>
                </a:cxn>
                <a:cxn ang="0">
                  <a:pos x="32" y="4"/>
                </a:cxn>
                <a:cxn ang="0">
                  <a:pos x="26" y="4"/>
                </a:cxn>
                <a:cxn ang="0">
                  <a:pos x="20" y="10"/>
                </a:cxn>
                <a:cxn ang="0">
                  <a:pos x="16" y="16"/>
                </a:cxn>
                <a:cxn ang="0">
                  <a:pos x="14" y="22"/>
                </a:cxn>
                <a:cxn ang="0">
                  <a:pos x="12" y="30"/>
                </a:cxn>
              </a:cxnLst>
              <a:rect l="0" t="0" r="r" b="b"/>
              <a:pathLst>
                <a:path w="46" h="56">
                  <a:moveTo>
                    <a:pt x="12" y="32"/>
                  </a:moveTo>
                  <a:lnTo>
                    <a:pt x="12" y="34"/>
                  </a:lnTo>
                  <a:lnTo>
                    <a:pt x="12" y="36"/>
                  </a:lnTo>
                  <a:lnTo>
                    <a:pt x="12" y="42"/>
                  </a:lnTo>
                  <a:lnTo>
                    <a:pt x="14" y="44"/>
                  </a:lnTo>
                  <a:lnTo>
                    <a:pt x="18" y="48"/>
                  </a:lnTo>
                  <a:lnTo>
                    <a:pt x="22" y="48"/>
                  </a:lnTo>
                  <a:lnTo>
                    <a:pt x="26" y="48"/>
                  </a:lnTo>
                  <a:lnTo>
                    <a:pt x="30" y="46"/>
                  </a:lnTo>
                  <a:lnTo>
                    <a:pt x="34" y="44"/>
                  </a:lnTo>
                  <a:lnTo>
                    <a:pt x="42" y="40"/>
                  </a:lnTo>
                  <a:lnTo>
                    <a:pt x="42" y="42"/>
                  </a:lnTo>
                  <a:lnTo>
                    <a:pt x="34" y="50"/>
                  </a:lnTo>
                  <a:lnTo>
                    <a:pt x="26" y="54"/>
                  </a:lnTo>
                  <a:lnTo>
                    <a:pt x="16" y="56"/>
                  </a:lnTo>
                  <a:lnTo>
                    <a:pt x="12" y="56"/>
                  </a:lnTo>
                  <a:lnTo>
                    <a:pt x="8" y="54"/>
                  </a:lnTo>
                  <a:lnTo>
                    <a:pt x="4" y="50"/>
                  </a:lnTo>
                  <a:lnTo>
                    <a:pt x="2" y="44"/>
                  </a:lnTo>
                  <a:lnTo>
                    <a:pt x="0" y="38"/>
                  </a:lnTo>
                  <a:lnTo>
                    <a:pt x="2" y="30"/>
                  </a:lnTo>
                  <a:lnTo>
                    <a:pt x="6" y="20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6" y="2"/>
                  </a:lnTo>
                  <a:lnTo>
                    <a:pt x="34" y="0"/>
                  </a:lnTo>
                  <a:lnTo>
                    <a:pt x="40" y="2"/>
                  </a:lnTo>
                  <a:lnTo>
                    <a:pt x="44" y="4"/>
                  </a:lnTo>
                  <a:lnTo>
                    <a:pt x="46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4" y="18"/>
                  </a:lnTo>
                  <a:lnTo>
                    <a:pt x="36" y="24"/>
                  </a:lnTo>
                  <a:lnTo>
                    <a:pt x="28" y="28"/>
                  </a:lnTo>
                  <a:lnTo>
                    <a:pt x="22" y="30"/>
                  </a:lnTo>
                  <a:lnTo>
                    <a:pt x="12" y="32"/>
                  </a:lnTo>
                  <a:close/>
                  <a:moveTo>
                    <a:pt x="12" y="30"/>
                  </a:moveTo>
                  <a:lnTo>
                    <a:pt x="18" y="28"/>
                  </a:lnTo>
                  <a:lnTo>
                    <a:pt x="24" y="26"/>
                  </a:lnTo>
                  <a:lnTo>
                    <a:pt x="30" y="22"/>
                  </a:lnTo>
                  <a:lnTo>
                    <a:pt x="34" y="18"/>
                  </a:lnTo>
                  <a:lnTo>
                    <a:pt x="38" y="14"/>
                  </a:lnTo>
                  <a:lnTo>
                    <a:pt x="38" y="10"/>
                  </a:lnTo>
                  <a:lnTo>
                    <a:pt x="38" y="6"/>
                  </a:lnTo>
                  <a:lnTo>
                    <a:pt x="36" y="4"/>
                  </a:lnTo>
                  <a:lnTo>
                    <a:pt x="34" y="4"/>
                  </a:lnTo>
                  <a:lnTo>
                    <a:pt x="32" y="4"/>
                  </a:lnTo>
                  <a:lnTo>
                    <a:pt x="26" y="4"/>
                  </a:lnTo>
                  <a:lnTo>
                    <a:pt x="20" y="10"/>
                  </a:lnTo>
                  <a:lnTo>
                    <a:pt x="16" y="16"/>
                  </a:lnTo>
                  <a:lnTo>
                    <a:pt x="14" y="22"/>
                  </a:lnTo>
                  <a:lnTo>
                    <a:pt x="12" y="3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52" name="Freeform 304"/>
            <p:cNvSpPr>
              <a:spLocks/>
            </p:cNvSpPr>
            <p:nvPr/>
          </p:nvSpPr>
          <p:spPr bwMode="auto">
            <a:xfrm>
              <a:off x="4476" y="2734"/>
              <a:ext cx="46" cy="56"/>
            </a:xfrm>
            <a:custGeom>
              <a:avLst/>
              <a:gdLst/>
              <a:ahLst/>
              <a:cxnLst>
                <a:cxn ang="0">
                  <a:pos x="42" y="40"/>
                </a:cxn>
                <a:cxn ang="0">
                  <a:pos x="36" y="46"/>
                </a:cxn>
                <a:cxn ang="0">
                  <a:pos x="30" y="52"/>
                </a:cxn>
                <a:cxn ang="0">
                  <a:pos x="24" y="54"/>
                </a:cxn>
                <a:cxn ang="0">
                  <a:pos x="16" y="56"/>
                </a:cxn>
                <a:cxn ang="0">
                  <a:pos x="12" y="56"/>
                </a:cxn>
                <a:cxn ang="0">
                  <a:pos x="8" y="54"/>
                </a:cxn>
                <a:cxn ang="0">
                  <a:pos x="4" y="52"/>
                </a:cxn>
                <a:cxn ang="0">
                  <a:pos x="0" y="46"/>
                </a:cxn>
                <a:cxn ang="0">
                  <a:pos x="0" y="38"/>
                </a:cxn>
                <a:cxn ang="0">
                  <a:pos x="0" y="30"/>
                </a:cxn>
                <a:cxn ang="0">
                  <a:pos x="4" y="20"/>
                </a:cxn>
                <a:cxn ang="0">
                  <a:pos x="10" y="12"/>
                </a:cxn>
                <a:cxn ang="0">
                  <a:pos x="18" y="6"/>
                </a:cxn>
                <a:cxn ang="0">
                  <a:pos x="26" y="2"/>
                </a:cxn>
                <a:cxn ang="0">
                  <a:pos x="34" y="0"/>
                </a:cxn>
                <a:cxn ang="0">
                  <a:pos x="40" y="2"/>
                </a:cxn>
                <a:cxn ang="0">
                  <a:pos x="44" y="4"/>
                </a:cxn>
                <a:cxn ang="0">
                  <a:pos x="46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4" y="16"/>
                </a:cxn>
                <a:cxn ang="0">
                  <a:pos x="42" y="18"/>
                </a:cxn>
                <a:cxn ang="0">
                  <a:pos x="40" y="18"/>
                </a:cxn>
                <a:cxn ang="0">
                  <a:pos x="38" y="18"/>
                </a:cxn>
                <a:cxn ang="0">
                  <a:pos x="36" y="18"/>
                </a:cxn>
                <a:cxn ang="0">
                  <a:pos x="36" y="16"/>
                </a:cxn>
                <a:cxn ang="0">
                  <a:pos x="36" y="14"/>
                </a:cxn>
                <a:cxn ang="0">
                  <a:pos x="36" y="14"/>
                </a:cxn>
                <a:cxn ang="0">
                  <a:pos x="36" y="12"/>
                </a:cxn>
                <a:cxn ang="0">
                  <a:pos x="36" y="10"/>
                </a:cxn>
                <a:cxn ang="0">
                  <a:pos x="38" y="10"/>
                </a:cxn>
                <a:cxn ang="0">
                  <a:pos x="38" y="8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38" y="4"/>
                </a:cxn>
                <a:cxn ang="0">
                  <a:pos x="36" y="4"/>
                </a:cxn>
                <a:cxn ang="0">
                  <a:pos x="34" y="4"/>
                </a:cxn>
                <a:cxn ang="0">
                  <a:pos x="28" y="4"/>
                </a:cxn>
                <a:cxn ang="0">
                  <a:pos x="24" y="8"/>
                </a:cxn>
                <a:cxn ang="0">
                  <a:pos x="18" y="12"/>
                </a:cxn>
                <a:cxn ang="0">
                  <a:pos x="14" y="18"/>
                </a:cxn>
                <a:cxn ang="0">
                  <a:pos x="12" y="28"/>
                </a:cxn>
                <a:cxn ang="0">
                  <a:pos x="10" y="36"/>
                </a:cxn>
                <a:cxn ang="0">
                  <a:pos x="10" y="40"/>
                </a:cxn>
                <a:cxn ang="0">
                  <a:pos x="14" y="44"/>
                </a:cxn>
                <a:cxn ang="0">
                  <a:pos x="16" y="48"/>
                </a:cxn>
                <a:cxn ang="0">
                  <a:pos x="22" y="48"/>
                </a:cxn>
                <a:cxn ang="0">
                  <a:pos x="26" y="48"/>
                </a:cxn>
                <a:cxn ang="0">
                  <a:pos x="30" y="46"/>
                </a:cxn>
                <a:cxn ang="0">
                  <a:pos x="34" y="42"/>
                </a:cxn>
                <a:cxn ang="0">
                  <a:pos x="40" y="38"/>
                </a:cxn>
                <a:cxn ang="0">
                  <a:pos x="42" y="40"/>
                </a:cxn>
              </a:cxnLst>
              <a:rect l="0" t="0" r="r" b="b"/>
              <a:pathLst>
                <a:path w="46" h="56">
                  <a:moveTo>
                    <a:pt x="42" y="40"/>
                  </a:moveTo>
                  <a:lnTo>
                    <a:pt x="36" y="46"/>
                  </a:lnTo>
                  <a:lnTo>
                    <a:pt x="30" y="52"/>
                  </a:lnTo>
                  <a:lnTo>
                    <a:pt x="24" y="54"/>
                  </a:lnTo>
                  <a:lnTo>
                    <a:pt x="16" y="56"/>
                  </a:lnTo>
                  <a:lnTo>
                    <a:pt x="12" y="56"/>
                  </a:lnTo>
                  <a:lnTo>
                    <a:pt x="8" y="54"/>
                  </a:lnTo>
                  <a:lnTo>
                    <a:pt x="4" y="52"/>
                  </a:lnTo>
                  <a:lnTo>
                    <a:pt x="0" y="46"/>
                  </a:lnTo>
                  <a:lnTo>
                    <a:pt x="0" y="38"/>
                  </a:lnTo>
                  <a:lnTo>
                    <a:pt x="0" y="30"/>
                  </a:lnTo>
                  <a:lnTo>
                    <a:pt x="4" y="20"/>
                  </a:lnTo>
                  <a:lnTo>
                    <a:pt x="10" y="12"/>
                  </a:lnTo>
                  <a:lnTo>
                    <a:pt x="18" y="6"/>
                  </a:lnTo>
                  <a:lnTo>
                    <a:pt x="26" y="2"/>
                  </a:lnTo>
                  <a:lnTo>
                    <a:pt x="34" y="0"/>
                  </a:lnTo>
                  <a:lnTo>
                    <a:pt x="40" y="2"/>
                  </a:lnTo>
                  <a:lnTo>
                    <a:pt x="44" y="4"/>
                  </a:lnTo>
                  <a:lnTo>
                    <a:pt x="46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4" y="16"/>
                  </a:lnTo>
                  <a:lnTo>
                    <a:pt x="42" y="18"/>
                  </a:lnTo>
                  <a:lnTo>
                    <a:pt x="40" y="18"/>
                  </a:lnTo>
                  <a:lnTo>
                    <a:pt x="38" y="18"/>
                  </a:lnTo>
                  <a:lnTo>
                    <a:pt x="36" y="18"/>
                  </a:lnTo>
                  <a:lnTo>
                    <a:pt x="36" y="16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12"/>
                  </a:lnTo>
                  <a:lnTo>
                    <a:pt x="36" y="10"/>
                  </a:lnTo>
                  <a:lnTo>
                    <a:pt x="38" y="10"/>
                  </a:lnTo>
                  <a:lnTo>
                    <a:pt x="38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4" y="4"/>
                  </a:lnTo>
                  <a:lnTo>
                    <a:pt x="28" y="4"/>
                  </a:lnTo>
                  <a:lnTo>
                    <a:pt x="24" y="8"/>
                  </a:lnTo>
                  <a:lnTo>
                    <a:pt x="18" y="12"/>
                  </a:lnTo>
                  <a:lnTo>
                    <a:pt x="14" y="18"/>
                  </a:lnTo>
                  <a:lnTo>
                    <a:pt x="12" y="28"/>
                  </a:lnTo>
                  <a:lnTo>
                    <a:pt x="10" y="36"/>
                  </a:lnTo>
                  <a:lnTo>
                    <a:pt x="10" y="40"/>
                  </a:lnTo>
                  <a:lnTo>
                    <a:pt x="14" y="44"/>
                  </a:lnTo>
                  <a:lnTo>
                    <a:pt x="16" y="48"/>
                  </a:lnTo>
                  <a:lnTo>
                    <a:pt x="22" y="48"/>
                  </a:lnTo>
                  <a:lnTo>
                    <a:pt x="26" y="48"/>
                  </a:lnTo>
                  <a:lnTo>
                    <a:pt x="30" y="46"/>
                  </a:lnTo>
                  <a:lnTo>
                    <a:pt x="34" y="42"/>
                  </a:lnTo>
                  <a:lnTo>
                    <a:pt x="40" y="38"/>
                  </a:lnTo>
                  <a:lnTo>
                    <a:pt x="42" y="4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53" name="Freeform 305"/>
            <p:cNvSpPr>
              <a:spLocks/>
            </p:cNvSpPr>
            <p:nvPr/>
          </p:nvSpPr>
          <p:spPr bwMode="auto">
            <a:xfrm>
              <a:off x="4530" y="2720"/>
              <a:ext cx="32" cy="70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2" y="16"/>
                </a:cxn>
                <a:cxn ang="0">
                  <a:pos x="32" y="16"/>
                </a:cxn>
                <a:cxn ang="0">
                  <a:pos x="32" y="18"/>
                </a:cxn>
                <a:cxn ang="0">
                  <a:pos x="20" y="18"/>
                </a:cxn>
                <a:cxn ang="0">
                  <a:pos x="10" y="56"/>
                </a:cxn>
                <a:cxn ang="0">
                  <a:pos x="10" y="60"/>
                </a:cxn>
                <a:cxn ang="0">
                  <a:pos x="8" y="62"/>
                </a:cxn>
                <a:cxn ang="0">
                  <a:pos x="8" y="64"/>
                </a:cxn>
                <a:cxn ang="0">
                  <a:pos x="10" y="64"/>
                </a:cxn>
                <a:cxn ang="0">
                  <a:pos x="10" y="64"/>
                </a:cxn>
                <a:cxn ang="0">
                  <a:pos x="10" y="64"/>
                </a:cxn>
                <a:cxn ang="0">
                  <a:pos x="12" y="64"/>
                </a:cxn>
                <a:cxn ang="0">
                  <a:pos x="14" y="62"/>
                </a:cxn>
                <a:cxn ang="0">
                  <a:pos x="16" y="60"/>
                </a:cxn>
                <a:cxn ang="0">
                  <a:pos x="18" y="56"/>
                </a:cxn>
                <a:cxn ang="0">
                  <a:pos x="20" y="58"/>
                </a:cxn>
                <a:cxn ang="0">
                  <a:pos x="16" y="64"/>
                </a:cxn>
                <a:cxn ang="0">
                  <a:pos x="10" y="68"/>
                </a:cxn>
                <a:cxn ang="0">
                  <a:pos x="8" y="70"/>
                </a:cxn>
                <a:cxn ang="0">
                  <a:pos x="4" y="70"/>
                </a:cxn>
                <a:cxn ang="0">
                  <a:pos x="2" y="70"/>
                </a:cxn>
                <a:cxn ang="0">
                  <a:pos x="0" y="68"/>
                </a:cxn>
                <a:cxn ang="0">
                  <a:pos x="0" y="66"/>
                </a:cxn>
                <a:cxn ang="0">
                  <a:pos x="0" y="64"/>
                </a:cxn>
                <a:cxn ang="0">
                  <a:pos x="0" y="60"/>
                </a:cxn>
                <a:cxn ang="0">
                  <a:pos x="2" y="54"/>
                </a:cxn>
                <a:cxn ang="0">
                  <a:pos x="12" y="18"/>
                </a:cxn>
                <a:cxn ang="0">
                  <a:pos x="2" y="18"/>
                </a:cxn>
                <a:cxn ang="0">
                  <a:pos x="2" y="16"/>
                </a:cxn>
                <a:cxn ang="0">
                  <a:pos x="8" y="16"/>
                </a:cxn>
                <a:cxn ang="0">
                  <a:pos x="14" y="12"/>
                </a:cxn>
                <a:cxn ang="0">
                  <a:pos x="18" y="8"/>
                </a:cxn>
                <a:cxn ang="0">
                  <a:pos x="24" y="0"/>
                </a:cxn>
                <a:cxn ang="0">
                  <a:pos x="26" y="0"/>
                </a:cxn>
              </a:cxnLst>
              <a:rect l="0" t="0" r="r" b="b"/>
              <a:pathLst>
                <a:path w="32" h="70">
                  <a:moveTo>
                    <a:pt x="26" y="0"/>
                  </a:moveTo>
                  <a:lnTo>
                    <a:pt x="22" y="16"/>
                  </a:lnTo>
                  <a:lnTo>
                    <a:pt x="32" y="16"/>
                  </a:lnTo>
                  <a:lnTo>
                    <a:pt x="32" y="18"/>
                  </a:lnTo>
                  <a:lnTo>
                    <a:pt x="20" y="18"/>
                  </a:lnTo>
                  <a:lnTo>
                    <a:pt x="10" y="56"/>
                  </a:lnTo>
                  <a:lnTo>
                    <a:pt x="10" y="60"/>
                  </a:lnTo>
                  <a:lnTo>
                    <a:pt x="8" y="62"/>
                  </a:lnTo>
                  <a:lnTo>
                    <a:pt x="8" y="64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12" y="64"/>
                  </a:lnTo>
                  <a:lnTo>
                    <a:pt x="14" y="62"/>
                  </a:lnTo>
                  <a:lnTo>
                    <a:pt x="16" y="60"/>
                  </a:lnTo>
                  <a:lnTo>
                    <a:pt x="18" y="56"/>
                  </a:lnTo>
                  <a:lnTo>
                    <a:pt x="20" y="58"/>
                  </a:lnTo>
                  <a:lnTo>
                    <a:pt x="16" y="64"/>
                  </a:lnTo>
                  <a:lnTo>
                    <a:pt x="10" y="68"/>
                  </a:lnTo>
                  <a:lnTo>
                    <a:pt x="8" y="70"/>
                  </a:lnTo>
                  <a:lnTo>
                    <a:pt x="4" y="70"/>
                  </a:lnTo>
                  <a:lnTo>
                    <a:pt x="2" y="70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2" y="54"/>
                  </a:lnTo>
                  <a:lnTo>
                    <a:pt x="12" y="18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8" y="16"/>
                  </a:lnTo>
                  <a:lnTo>
                    <a:pt x="14" y="12"/>
                  </a:lnTo>
                  <a:lnTo>
                    <a:pt x="18" y="8"/>
                  </a:lnTo>
                  <a:lnTo>
                    <a:pt x="24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54" name="Freeform 306"/>
            <p:cNvSpPr>
              <a:spLocks noEditPoints="1"/>
            </p:cNvSpPr>
            <p:nvPr/>
          </p:nvSpPr>
          <p:spPr bwMode="auto">
            <a:xfrm>
              <a:off x="4566" y="2712"/>
              <a:ext cx="26" cy="78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4" y="0"/>
                </a:cxn>
                <a:cxn ang="0">
                  <a:pos x="26" y="2"/>
                </a:cxn>
                <a:cxn ang="0">
                  <a:pos x="26" y="4"/>
                </a:cxn>
                <a:cxn ang="0">
                  <a:pos x="26" y="6"/>
                </a:cxn>
                <a:cxn ang="0">
                  <a:pos x="26" y="8"/>
                </a:cxn>
                <a:cxn ang="0">
                  <a:pos x="26" y="10"/>
                </a:cxn>
                <a:cxn ang="0">
                  <a:pos x="24" y="12"/>
                </a:cxn>
                <a:cxn ang="0">
                  <a:pos x="22" y="12"/>
                </a:cxn>
                <a:cxn ang="0">
                  <a:pos x="20" y="12"/>
                </a:cxn>
                <a:cxn ang="0">
                  <a:pos x="18" y="10"/>
                </a:cxn>
                <a:cxn ang="0">
                  <a:pos x="16" y="8"/>
                </a:cxn>
                <a:cxn ang="0">
                  <a:pos x="16" y="6"/>
                </a:cxn>
                <a:cxn ang="0">
                  <a:pos x="16" y="4"/>
                </a:cxn>
                <a:cxn ang="0">
                  <a:pos x="18" y="2"/>
                </a:cxn>
                <a:cxn ang="0">
                  <a:pos x="20" y="0"/>
                </a:cxn>
                <a:cxn ang="0">
                  <a:pos x="22" y="0"/>
                </a:cxn>
                <a:cxn ang="0">
                  <a:pos x="22" y="22"/>
                </a:cxn>
                <a:cxn ang="0">
                  <a:pos x="10" y="64"/>
                </a:cxn>
                <a:cxn ang="0">
                  <a:pos x="10" y="68"/>
                </a:cxn>
                <a:cxn ang="0">
                  <a:pos x="10" y="70"/>
                </a:cxn>
                <a:cxn ang="0">
                  <a:pos x="10" y="70"/>
                </a:cxn>
                <a:cxn ang="0">
                  <a:pos x="10" y="72"/>
                </a:cxn>
                <a:cxn ang="0">
                  <a:pos x="10" y="72"/>
                </a:cxn>
                <a:cxn ang="0">
                  <a:pos x="10" y="72"/>
                </a:cxn>
                <a:cxn ang="0">
                  <a:pos x="12" y="72"/>
                </a:cxn>
                <a:cxn ang="0">
                  <a:pos x="12" y="70"/>
                </a:cxn>
                <a:cxn ang="0">
                  <a:pos x="14" y="68"/>
                </a:cxn>
                <a:cxn ang="0">
                  <a:pos x="18" y="64"/>
                </a:cxn>
                <a:cxn ang="0">
                  <a:pos x="20" y="64"/>
                </a:cxn>
                <a:cxn ang="0">
                  <a:pos x="16" y="70"/>
                </a:cxn>
                <a:cxn ang="0">
                  <a:pos x="10" y="74"/>
                </a:cxn>
                <a:cxn ang="0">
                  <a:pos x="8" y="78"/>
                </a:cxn>
                <a:cxn ang="0">
                  <a:pos x="4" y="78"/>
                </a:cxn>
                <a:cxn ang="0">
                  <a:pos x="2" y="78"/>
                </a:cxn>
                <a:cxn ang="0">
                  <a:pos x="0" y="76"/>
                </a:cxn>
                <a:cxn ang="0">
                  <a:pos x="0" y="74"/>
                </a:cxn>
                <a:cxn ang="0">
                  <a:pos x="0" y="72"/>
                </a:cxn>
                <a:cxn ang="0">
                  <a:pos x="0" y="70"/>
                </a:cxn>
                <a:cxn ang="0">
                  <a:pos x="0" y="66"/>
                </a:cxn>
                <a:cxn ang="0">
                  <a:pos x="10" y="38"/>
                </a:cxn>
                <a:cxn ang="0">
                  <a:pos x="10" y="32"/>
                </a:cxn>
                <a:cxn ang="0">
                  <a:pos x="10" y="30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8" y="28"/>
                </a:cxn>
                <a:cxn ang="0">
                  <a:pos x="6" y="28"/>
                </a:cxn>
                <a:cxn ang="0">
                  <a:pos x="2" y="28"/>
                </a:cxn>
                <a:cxn ang="0">
                  <a:pos x="2" y="26"/>
                </a:cxn>
                <a:cxn ang="0">
                  <a:pos x="22" y="22"/>
                </a:cxn>
              </a:cxnLst>
              <a:rect l="0" t="0" r="r" b="b"/>
              <a:pathLst>
                <a:path w="26" h="78">
                  <a:moveTo>
                    <a:pt x="22" y="0"/>
                  </a:moveTo>
                  <a:lnTo>
                    <a:pt x="24" y="0"/>
                  </a:lnTo>
                  <a:lnTo>
                    <a:pt x="26" y="2"/>
                  </a:lnTo>
                  <a:lnTo>
                    <a:pt x="26" y="4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6" y="10"/>
                  </a:lnTo>
                  <a:lnTo>
                    <a:pt x="24" y="12"/>
                  </a:lnTo>
                  <a:lnTo>
                    <a:pt x="22" y="12"/>
                  </a:lnTo>
                  <a:lnTo>
                    <a:pt x="20" y="12"/>
                  </a:lnTo>
                  <a:lnTo>
                    <a:pt x="18" y="10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8" y="2"/>
                  </a:lnTo>
                  <a:lnTo>
                    <a:pt x="20" y="0"/>
                  </a:lnTo>
                  <a:lnTo>
                    <a:pt x="22" y="0"/>
                  </a:lnTo>
                  <a:close/>
                  <a:moveTo>
                    <a:pt x="22" y="22"/>
                  </a:moveTo>
                  <a:lnTo>
                    <a:pt x="10" y="64"/>
                  </a:lnTo>
                  <a:lnTo>
                    <a:pt x="10" y="68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2" y="72"/>
                  </a:lnTo>
                  <a:lnTo>
                    <a:pt x="12" y="70"/>
                  </a:lnTo>
                  <a:lnTo>
                    <a:pt x="14" y="68"/>
                  </a:lnTo>
                  <a:lnTo>
                    <a:pt x="18" y="64"/>
                  </a:lnTo>
                  <a:lnTo>
                    <a:pt x="20" y="64"/>
                  </a:lnTo>
                  <a:lnTo>
                    <a:pt x="16" y="70"/>
                  </a:lnTo>
                  <a:lnTo>
                    <a:pt x="10" y="74"/>
                  </a:lnTo>
                  <a:lnTo>
                    <a:pt x="8" y="78"/>
                  </a:lnTo>
                  <a:lnTo>
                    <a:pt x="4" y="78"/>
                  </a:lnTo>
                  <a:lnTo>
                    <a:pt x="2" y="78"/>
                  </a:lnTo>
                  <a:lnTo>
                    <a:pt x="0" y="76"/>
                  </a:lnTo>
                  <a:lnTo>
                    <a:pt x="0" y="74"/>
                  </a:lnTo>
                  <a:lnTo>
                    <a:pt x="0" y="72"/>
                  </a:lnTo>
                  <a:lnTo>
                    <a:pt x="0" y="70"/>
                  </a:lnTo>
                  <a:lnTo>
                    <a:pt x="0" y="66"/>
                  </a:lnTo>
                  <a:lnTo>
                    <a:pt x="10" y="38"/>
                  </a:lnTo>
                  <a:lnTo>
                    <a:pt x="10" y="32"/>
                  </a:lnTo>
                  <a:lnTo>
                    <a:pt x="10" y="30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6" y="28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55" name="Freeform 307"/>
            <p:cNvSpPr>
              <a:spLocks noEditPoints="1"/>
            </p:cNvSpPr>
            <p:nvPr/>
          </p:nvSpPr>
          <p:spPr bwMode="auto">
            <a:xfrm>
              <a:off x="4596" y="2734"/>
              <a:ext cx="52" cy="56"/>
            </a:xfrm>
            <a:custGeom>
              <a:avLst/>
              <a:gdLst/>
              <a:ahLst/>
              <a:cxnLst>
                <a:cxn ang="0">
                  <a:pos x="52" y="20"/>
                </a:cxn>
                <a:cxn ang="0">
                  <a:pos x="50" y="28"/>
                </a:cxn>
                <a:cxn ang="0">
                  <a:pos x="48" y="36"/>
                </a:cxn>
                <a:cxn ang="0">
                  <a:pos x="42" y="44"/>
                </a:cxn>
                <a:cxn ang="0">
                  <a:pos x="34" y="50"/>
                </a:cxn>
                <a:cxn ang="0">
                  <a:pos x="26" y="54"/>
                </a:cxn>
                <a:cxn ang="0">
                  <a:pos x="18" y="56"/>
                </a:cxn>
                <a:cxn ang="0">
                  <a:pos x="12" y="56"/>
                </a:cxn>
                <a:cxn ang="0">
                  <a:pos x="8" y="54"/>
                </a:cxn>
                <a:cxn ang="0">
                  <a:pos x="4" y="50"/>
                </a:cxn>
                <a:cxn ang="0">
                  <a:pos x="2" y="46"/>
                </a:cxn>
                <a:cxn ang="0">
                  <a:pos x="0" y="42"/>
                </a:cxn>
                <a:cxn ang="0">
                  <a:pos x="0" y="38"/>
                </a:cxn>
                <a:cxn ang="0">
                  <a:pos x="0" y="28"/>
                </a:cxn>
                <a:cxn ang="0">
                  <a:pos x="4" y="20"/>
                </a:cxn>
                <a:cxn ang="0">
                  <a:pos x="10" y="12"/>
                </a:cxn>
                <a:cxn ang="0">
                  <a:pos x="18" y="6"/>
                </a:cxn>
                <a:cxn ang="0">
                  <a:pos x="26" y="2"/>
                </a:cxn>
                <a:cxn ang="0">
                  <a:pos x="34" y="0"/>
                </a:cxn>
                <a:cxn ang="0">
                  <a:pos x="42" y="2"/>
                </a:cxn>
                <a:cxn ang="0">
                  <a:pos x="46" y="6"/>
                </a:cxn>
                <a:cxn ang="0">
                  <a:pos x="50" y="10"/>
                </a:cxn>
                <a:cxn ang="0">
                  <a:pos x="52" y="14"/>
                </a:cxn>
                <a:cxn ang="0">
                  <a:pos x="52" y="20"/>
                </a:cxn>
                <a:cxn ang="0">
                  <a:pos x="42" y="14"/>
                </a:cxn>
                <a:cxn ang="0">
                  <a:pos x="40" y="10"/>
                </a:cxn>
                <a:cxn ang="0">
                  <a:pos x="38" y="6"/>
                </a:cxn>
                <a:cxn ang="0">
                  <a:pos x="36" y="4"/>
                </a:cxn>
                <a:cxn ang="0">
                  <a:pos x="32" y="4"/>
                </a:cxn>
                <a:cxn ang="0">
                  <a:pos x="26" y="4"/>
                </a:cxn>
                <a:cxn ang="0">
                  <a:pos x="22" y="8"/>
                </a:cxn>
                <a:cxn ang="0">
                  <a:pos x="16" y="16"/>
                </a:cxn>
                <a:cxn ang="0">
                  <a:pos x="12" y="28"/>
                </a:cxn>
                <a:cxn ang="0">
                  <a:pos x="10" y="42"/>
                </a:cxn>
                <a:cxn ang="0">
                  <a:pos x="10" y="46"/>
                </a:cxn>
                <a:cxn ang="0">
                  <a:pos x="12" y="50"/>
                </a:cxn>
                <a:cxn ang="0">
                  <a:pos x="16" y="52"/>
                </a:cxn>
                <a:cxn ang="0">
                  <a:pos x="20" y="54"/>
                </a:cxn>
                <a:cxn ang="0">
                  <a:pos x="24" y="52"/>
                </a:cxn>
                <a:cxn ang="0">
                  <a:pos x="30" y="48"/>
                </a:cxn>
                <a:cxn ang="0">
                  <a:pos x="34" y="40"/>
                </a:cxn>
                <a:cxn ang="0">
                  <a:pos x="40" y="28"/>
                </a:cxn>
                <a:cxn ang="0">
                  <a:pos x="42" y="14"/>
                </a:cxn>
              </a:cxnLst>
              <a:rect l="0" t="0" r="r" b="b"/>
              <a:pathLst>
                <a:path w="52" h="56">
                  <a:moveTo>
                    <a:pt x="52" y="20"/>
                  </a:moveTo>
                  <a:lnTo>
                    <a:pt x="50" y="28"/>
                  </a:lnTo>
                  <a:lnTo>
                    <a:pt x="48" y="36"/>
                  </a:lnTo>
                  <a:lnTo>
                    <a:pt x="42" y="44"/>
                  </a:lnTo>
                  <a:lnTo>
                    <a:pt x="34" y="50"/>
                  </a:lnTo>
                  <a:lnTo>
                    <a:pt x="26" y="54"/>
                  </a:lnTo>
                  <a:lnTo>
                    <a:pt x="18" y="56"/>
                  </a:lnTo>
                  <a:lnTo>
                    <a:pt x="12" y="56"/>
                  </a:lnTo>
                  <a:lnTo>
                    <a:pt x="8" y="54"/>
                  </a:lnTo>
                  <a:lnTo>
                    <a:pt x="4" y="50"/>
                  </a:lnTo>
                  <a:lnTo>
                    <a:pt x="2" y="46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4" y="20"/>
                  </a:lnTo>
                  <a:lnTo>
                    <a:pt x="10" y="12"/>
                  </a:lnTo>
                  <a:lnTo>
                    <a:pt x="18" y="6"/>
                  </a:lnTo>
                  <a:lnTo>
                    <a:pt x="26" y="2"/>
                  </a:lnTo>
                  <a:lnTo>
                    <a:pt x="34" y="0"/>
                  </a:lnTo>
                  <a:lnTo>
                    <a:pt x="42" y="2"/>
                  </a:lnTo>
                  <a:lnTo>
                    <a:pt x="46" y="6"/>
                  </a:lnTo>
                  <a:lnTo>
                    <a:pt x="50" y="10"/>
                  </a:lnTo>
                  <a:lnTo>
                    <a:pt x="52" y="14"/>
                  </a:lnTo>
                  <a:lnTo>
                    <a:pt x="52" y="20"/>
                  </a:lnTo>
                  <a:close/>
                  <a:moveTo>
                    <a:pt x="42" y="14"/>
                  </a:moveTo>
                  <a:lnTo>
                    <a:pt x="40" y="10"/>
                  </a:lnTo>
                  <a:lnTo>
                    <a:pt x="38" y="6"/>
                  </a:lnTo>
                  <a:lnTo>
                    <a:pt x="36" y="4"/>
                  </a:lnTo>
                  <a:lnTo>
                    <a:pt x="32" y="4"/>
                  </a:lnTo>
                  <a:lnTo>
                    <a:pt x="26" y="4"/>
                  </a:lnTo>
                  <a:lnTo>
                    <a:pt x="22" y="8"/>
                  </a:lnTo>
                  <a:lnTo>
                    <a:pt x="16" y="16"/>
                  </a:lnTo>
                  <a:lnTo>
                    <a:pt x="12" y="28"/>
                  </a:lnTo>
                  <a:lnTo>
                    <a:pt x="10" y="42"/>
                  </a:lnTo>
                  <a:lnTo>
                    <a:pt x="10" y="46"/>
                  </a:lnTo>
                  <a:lnTo>
                    <a:pt x="12" y="50"/>
                  </a:lnTo>
                  <a:lnTo>
                    <a:pt x="16" y="52"/>
                  </a:lnTo>
                  <a:lnTo>
                    <a:pt x="20" y="54"/>
                  </a:lnTo>
                  <a:lnTo>
                    <a:pt x="24" y="52"/>
                  </a:lnTo>
                  <a:lnTo>
                    <a:pt x="30" y="48"/>
                  </a:lnTo>
                  <a:lnTo>
                    <a:pt x="34" y="40"/>
                  </a:lnTo>
                  <a:lnTo>
                    <a:pt x="40" y="28"/>
                  </a:lnTo>
                  <a:lnTo>
                    <a:pt x="42" y="14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56" name="Freeform 308"/>
            <p:cNvSpPr>
              <a:spLocks/>
            </p:cNvSpPr>
            <p:nvPr/>
          </p:nvSpPr>
          <p:spPr bwMode="auto">
            <a:xfrm>
              <a:off x="4656" y="2734"/>
              <a:ext cx="54" cy="56"/>
            </a:xfrm>
            <a:custGeom>
              <a:avLst/>
              <a:gdLst/>
              <a:ahLst/>
              <a:cxnLst>
                <a:cxn ang="0">
                  <a:pos x="16" y="28"/>
                </a:cxn>
                <a:cxn ang="0">
                  <a:pos x="30" y="10"/>
                </a:cxn>
                <a:cxn ang="0">
                  <a:pos x="40" y="2"/>
                </a:cxn>
                <a:cxn ang="0">
                  <a:pos x="50" y="2"/>
                </a:cxn>
                <a:cxn ang="0">
                  <a:pos x="54" y="6"/>
                </a:cxn>
                <a:cxn ang="0">
                  <a:pos x="54" y="12"/>
                </a:cxn>
                <a:cxn ang="0">
                  <a:pos x="44" y="42"/>
                </a:cxn>
                <a:cxn ang="0">
                  <a:pos x="42" y="48"/>
                </a:cxn>
                <a:cxn ang="0">
                  <a:pos x="44" y="50"/>
                </a:cxn>
                <a:cxn ang="0">
                  <a:pos x="44" y="50"/>
                </a:cxn>
                <a:cxn ang="0">
                  <a:pos x="46" y="50"/>
                </a:cxn>
                <a:cxn ang="0">
                  <a:pos x="52" y="42"/>
                </a:cxn>
                <a:cxn ang="0">
                  <a:pos x="48" y="50"/>
                </a:cxn>
                <a:cxn ang="0">
                  <a:pos x="40" y="56"/>
                </a:cxn>
                <a:cxn ang="0">
                  <a:pos x="36" y="56"/>
                </a:cxn>
                <a:cxn ang="0">
                  <a:pos x="34" y="52"/>
                </a:cxn>
                <a:cxn ang="0">
                  <a:pos x="34" y="48"/>
                </a:cxn>
                <a:cxn ang="0">
                  <a:pos x="42" y="18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2" y="8"/>
                </a:cxn>
                <a:cxn ang="0">
                  <a:pos x="38" y="10"/>
                </a:cxn>
                <a:cxn ang="0">
                  <a:pos x="28" y="18"/>
                </a:cxn>
                <a:cxn ang="0">
                  <a:pos x="16" y="34"/>
                </a:cxn>
                <a:cxn ang="0">
                  <a:pos x="12" y="44"/>
                </a:cxn>
                <a:cxn ang="0">
                  <a:pos x="0" y="54"/>
                </a:cxn>
                <a:cxn ang="0">
                  <a:pos x="12" y="10"/>
                </a:cxn>
                <a:cxn ang="0">
                  <a:pos x="12" y="8"/>
                </a:cxn>
                <a:cxn ang="0">
                  <a:pos x="10" y="6"/>
                </a:cxn>
                <a:cxn ang="0">
                  <a:pos x="8" y="6"/>
                </a:cxn>
                <a:cxn ang="0">
                  <a:pos x="4" y="6"/>
                </a:cxn>
                <a:cxn ang="0">
                  <a:pos x="24" y="0"/>
                </a:cxn>
              </a:cxnLst>
              <a:rect l="0" t="0" r="r" b="b"/>
              <a:pathLst>
                <a:path w="54" h="56">
                  <a:moveTo>
                    <a:pt x="24" y="0"/>
                  </a:moveTo>
                  <a:lnTo>
                    <a:pt x="16" y="28"/>
                  </a:lnTo>
                  <a:lnTo>
                    <a:pt x="24" y="18"/>
                  </a:lnTo>
                  <a:lnTo>
                    <a:pt x="30" y="10"/>
                  </a:lnTo>
                  <a:lnTo>
                    <a:pt x="34" y="6"/>
                  </a:lnTo>
                  <a:lnTo>
                    <a:pt x="40" y="2"/>
                  </a:lnTo>
                  <a:lnTo>
                    <a:pt x="46" y="0"/>
                  </a:lnTo>
                  <a:lnTo>
                    <a:pt x="50" y="2"/>
                  </a:lnTo>
                  <a:lnTo>
                    <a:pt x="52" y="2"/>
                  </a:lnTo>
                  <a:lnTo>
                    <a:pt x="54" y="6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2" y="18"/>
                  </a:lnTo>
                  <a:lnTo>
                    <a:pt x="44" y="42"/>
                  </a:lnTo>
                  <a:lnTo>
                    <a:pt x="44" y="46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44" y="50"/>
                  </a:lnTo>
                  <a:lnTo>
                    <a:pt x="44" y="50"/>
                  </a:lnTo>
                  <a:lnTo>
                    <a:pt x="44" y="50"/>
                  </a:lnTo>
                  <a:lnTo>
                    <a:pt x="44" y="50"/>
                  </a:lnTo>
                  <a:lnTo>
                    <a:pt x="46" y="50"/>
                  </a:lnTo>
                  <a:lnTo>
                    <a:pt x="48" y="46"/>
                  </a:lnTo>
                  <a:lnTo>
                    <a:pt x="52" y="42"/>
                  </a:lnTo>
                  <a:lnTo>
                    <a:pt x="54" y="42"/>
                  </a:lnTo>
                  <a:lnTo>
                    <a:pt x="48" y="50"/>
                  </a:lnTo>
                  <a:lnTo>
                    <a:pt x="44" y="54"/>
                  </a:lnTo>
                  <a:lnTo>
                    <a:pt x="40" y="56"/>
                  </a:lnTo>
                  <a:lnTo>
                    <a:pt x="38" y="56"/>
                  </a:lnTo>
                  <a:lnTo>
                    <a:pt x="36" y="56"/>
                  </a:lnTo>
                  <a:lnTo>
                    <a:pt x="34" y="54"/>
                  </a:lnTo>
                  <a:lnTo>
                    <a:pt x="34" y="52"/>
                  </a:lnTo>
                  <a:lnTo>
                    <a:pt x="32" y="52"/>
                  </a:lnTo>
                  <a:lnTo>
                    <a:pt x="34" y="48"/>
                  </a:lnTo>
                  <a:lnTo>
                    <a:pt x="36" y="42"/>
                  </a:lnTo>
                  <a:lnTo>
                    <a:pt x="42" y="18"/>
                  </a:lnTo>
                  <a:lnTo>
                    <a:pt x="44" y="14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0" y="8"/>
                  </a:lnTo>
                  <a:lnTo>
                    <a:pt x="38" y="10"/>
                  </a:lnTo>
                  <a:lnTo>
                    <a:pt x="32" y="14"/>
                  </a:lnTo>
                  <a:lnTo>
                    <a:pt x="28" y="18"/>
                  </a:lnTo>
                  <a:lnTo>
                    <a:pt x="22" y="26"/>
                  </a:lnTo>
                  <a:lnTo>
                    <a:pt x="16" y="34"/>
                  </a:lnTo>
                  <a:lnTo>
                    <a:pt x="14" y="40"/>
                  </a:lnTo>
                  <a:lnTo>
                    <a:pt x="12" y="44"/>
                  </a:lnTo>
                  <a:lnTo>
                    <a:pt x="8" y="54"/>
                  </a:lnTo>
                  <a:lnTo>
                    <a:pt x="0" y="54"/>
                  </a:lnTo>
                  <a:lnTo>
                    <a:pt x="10" y="16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6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57" name="Freeform 309"/>
            <p:cNvSpPr>
              <a:spLocks/>
            </p:cNvSpPr>
            <p:nvPr/>
          </p:nvSpPr>
          <p:spPr bwMode="auto">
            <a:xfrm>
              <a:off x="4712" y="2734"/>
              <a:ext cx="46" cy="56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2" y="18"/>
                </a:cxn>
                <a:cxn ang="0">
                  <a:pos x="40" y="18"/>
                </a:cxn>
                <a:cxn ang="0">
                  <a:pos x="38" y="12"/>
                </a:cxn>
                <a:cxn ang="0">
                  <a:pos x="36" y="6"/>
                </a:cxn>
                <a:cxn ang="0">
                  <a:pos x="34" y="4"/>
                </a:cxn>
                <a:cxn ang="0">
                  <a:pos x="30" y="4"/>
                </a:cxn>
                <a:cxn ang="0">
                  <a:pos x="26" y="4"/>
                </a:cxn>
                <a:cxn ang="0">
                  <a:pos x="24" y="6"/>
                </a:cxn>
                <a:cxn ang="0">
                  <a:pos x="22" y="8"/>
                </a:cxn>
                <a:cxn ang="0">
                  <a:pos x="22" y="10"/>
                </a:cxn>
                <a:cxn ang="0">
                  <a:pos x="22" y="12"/>
                </a:cxn>
                <a:cxn ang="0">
                  <a:pos x="24" y="14"/>
                </a:cxn>
                <a:cxn ang="0">
                  <a:pos x="24" y="16"/>
                </a:cxn>
                <a:cxn ang="0">
                  <a:pos x="26" y="18"/>
                </a:cxn>
                <a:cxn ang="0">
                  <a:pos x="32" y="24"/>
                </a:cxn>
                <a:cxn ang="0">
                  <a:pos x="34" y="28"/>
                </a:cxn>
                <a:cxn ang="0">
                  <a:pos x="36" y="32"/>
                </a:cxn>
                <a:cxn ang="0">
                  <a:pos x="38" y="36"/>
                </a:cxn>
                <a:cxn ang="0">
                  <a:pos x="38" y="40"/>
                </a:cxn>
                <a:cxn ang="0">
                  <a:pos x="38" y="46"/>
                </a:cxn>
                <a:cxn ang="0">
                  <a:pos x="34" y="50"/>
                </a:cxn>
                <a:cxn ang="0">
                  <a:pos x="28" y="54"/>
                </a:cxn>
                <a:cxn ang="0">
                  <a:pos x="20" y="56"/>
                </a:cxn>
                <a:cxn ang="0">
                  <a:pos x="16" y="56"/>
                </a:cxn>
                <a:cxn ang="0">
                  <a:pos x="10" y="52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4" y="52"/>
                </a:cxn>
                <a:cxn ang="0">
                  <a:pos x="4" y="56"/>
                </a:cxn>
                <a:cxn ang="0">
                  <a:pos x="0" y="56"/>
                </a:cxn>
                <a:cxn ang="0">
                  <a:pos x="4" y="38"/>
                </a:cxn>
                <a:cxn ang="0">
                  <a:pos x="8" y="38"/>
                </a:cxn>
                <a:cxn ang="0">
                  <a:pos x="8" y="42"/>
                </a:cxn>
                <a:cxn ang="0">
                  <a:pos x="8" y="46"/>
                </a:cxn>
                <a:cxn ang="0">
                  <a:pos x="10" y="50"/>
                </a:cxn>
                <a:cxn ang="0">
                  <a:pos x="14" y="52"/>
                </a:cxn>
                <a:cxn ang="0">
                  <a:pos x="20" y="54"/>
                </a:cxn>
                <a:cxn ang="0">
                  <a:pos x="24" y="52"/>
                </a:cxn>
                <a:cxn ang="0">
                  <a:pos x="28" y="50"/>
                </a:cxn>
                <a:cxn ang="0">
                  <a:pos x="30" y="48"/>
                </a:cxn>
                <a:cxn ang="0">
                  <a:pos x="30" y="44"/>
                </a:cxn>
                <a:cxn ang="0">
                  <a:pos x="30" y="42"/>
                </a:cxn>
                <a:cxn ang="0">
                  <a:pos x="28" y="40"/>
                </a:cxn>
                <a:cxn ang="0">
                  <a:pos x="26" y="36"/>
                </a:cxn>
                <a:cxn ang="0">
                  <a:pos x="22" y="30"/>
                </a:cxn>
                <a:cxn ang="0">
                  <a:pos x="18" y="24"/>
                </a:cxn>
                <a:cxn ang="0">
                  <a:pos x="14" y="20"/>
                </a:cxn>
                <a:cxn ang="0">
                  <a:pos x="14" y="18"/>
                </a:cxn>
                <a:cxn ang="0">
                  <a:pos x="14" y="14"/>
                </a:cxn>
                <a:cxn ang="0">
                  <a:pos x="14" y="10"/>
                </a:cxn>
                <a:cxn ang="0">
                  <a:pos x="18" y="4"/>
                </a:cxn>
                <a:cxn ang="0">
                  <a:pos x="22" y="2"/>
                </a:cxn>
                <a:cxn ang="0">
                  <a:pos x="28" y="0"/>
                </a:cxn>
                <a:cxn ang="0">
                  <a:pos x="30" y="0"/>
                </a:cxn>
                <a:cxn ang="0">
                  <a:pos x="32" y="2"/>
                </a:cxn>
                <a:cxn ang="0">
                  <a:pos x="34" y="2"/>
                </a:cxn>
                <a:cxn ang="0">
                  <a:pos x="36" y="2"/>
                </a:cxn>
                <a:cxn ang="0">
                  <a:pos x="38" y="4"/>
                </a:cxn>
                <a:cxn ang="0">
                  <a:pos x="40" y="4"/>
                </a:cxn>
                <a:cxn ang="0">
                  <a:pos x="42" y="4"/>
                </a:cxn>
                <a:cxn ang="0">
                  <a:pos x="44" y="0"/>
                </a:cxn>
                <a:cxn ang="0">
                  <a:pos x="46" y="0"/>
                </a:cxn>
              </a:cxnLst>
              <a:rect l="0" t="0" r="r" b="b"/>
              <a:pathLst>
                <a:path w="46" h="56">
                  <a:moveTo>
                    <a:pt x="46" y="0"/>
                  </a:moveTo>
                  <a:lnTo>
                    <a:pt x="42" y="18"/>
                  </a:lnTo>
                  <a:lnTo>
                    <a:pt x="40" y="18"/>
                  </a:lnTo>
                  <a:lnTo>
                    <a:pt x="38" y="12"/>
                  </a:lnTo>
                  <a:lnTo>
                    <a:pt x="36" y="6"/>
                  </a:lnTo>
                  <a:lnTo>
                    <a:pt x="34" y="4"/>
                  </a:lnTo>
                  <a:lnTo>
                    <a:pt x="30" y="4"/>
                  </a:lnTo>
                  <a:lnTo>
                    <a:pt x="26" y="4"/>
                  </a:lnTo>
                  <a:lnTo>
                    <a:pt x="24" y="6"/>
                  </a:lnTo>
                  <a:lnTo>
                    <a:pt x="22" y="8"/>
                  </a:lnTo>
                  <a:lnTo>
                    <a:pt x="22" y="10"/>
                  </a:lnTo>
                  <a:lnTo>
                    <a:pt x="22" y="12"/>
                  </a:lnTo>
                  <a:lnTo>
                    <a:pt x="24" y="14"/>
                  </a:lnTo>
                  <a:lnTo>
                    <a:pt x="24" y="16"/>
                  </a:lnTo>
                  <a:lnTo>
                    <a:pt x="26" y="18"/>
                  </a:lnTo>
                  <a:lnTo>
                    <a:pt x="32" y="24"/>
                  </a:lnTo>
                  <a:lnTo>
                    <a:pt x="34" y="28"/>
                  </a:lnTo>
                  <a:lnTo>
                    <a:pt x="36" y="32"/>
                  </a:lnTo>
                  <a:lnTo>
                    <a:pt x="38" y="36"/>
                  </a:lnTo>
                  <a:lnTo>
                    <a:pt x="38" y="40"/>
                  </a:lnTo>
                  <a:lnTo>
                    <a:pt x="38" y="46"/>
                  </a:lnTo>
                  <a:lnTo>
                    <a:pt x="34" y="50"/>
                  </a:lnTo>
                  <a:lnTo>
                    <a:pt x="28" y="54"/>
                  </a:lnTo>
                  <a:lnTo>
                    <a:pt x="20" y="56"/>
                  </a:lnTo>
                  <a:lnTo>
                    <a:pt x="16" y="56"/>
                  </a:lnTo>
                  <a:lnTo>
                    <a:pt x="10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4" y="52"/>
                  </a:lnTo>
                  <a:lnTo>
                    <a:pt x="4" y="56"/>
                  </a:lnTo>
                  <a:lnTo>
                    <a:pt x="0" y="56"/>
                  </a:lnTo>
                  <a:lnTo>
                    <a:pt x="4" y="38"/>
                  </a:lnTo>
                  <a:lnTo>
                    <a:pt x="8" y="38"/>
                  </a:lnTo>
                  <a:lnTo>
                    <a:pt x="8" y="42"/>
                  </a:lnTo>
                  <a:lnTo>
                    <a:pt x="8" y="46"/>
                  </a:lnTo>
                  <a:lnTo>
                    <a:pt x="10" y="50"/>
                  </a:lnTo>
                  <a:lnTo>
                    <a:pt x="14" y="52"/>
                  </a:lnTo>
                  <a:lnTo>
                    <a:pt x="20" y="54"/>
                  </a:lnTo>
                  <a:lnTo>
                    <a:pt x="24" y="52"/>
                  </a:lnTo>
                  <a:lnTo>
                    <a:pt x="28" y="50"/>
                  </a:lnTo>
                  <a:lnTo>
                    <a:pt x="30" y="48"/>
                  </a:lnTo>
                  <a:lnTo>
                    <a:pt x="30" y="44"/>
                  </a:lnTo>
                  <a:lnTo>
                    <a:pt x="30" y="42"/>
                  </a:lnTo>
                  <a:lnTo>
                    <a:pt x="28" y="40"/>
                  </a:lnTo>
                  <a:lnTo>
                    <a:pt x="26" y="36"/>
                  </a:lnTo>
                  <a:lnTo>
                    <a:pt x="22" y="30"/>
                  </a:lnTo>
                  <a:lnTo>
                    <a:pt x="18" y="24"/>
                  </a:lnTo>
                  <a:lnTo>
                    <a:pt x="14" y="20"/>
                  </a:lnTo>
                  <a:lnTo>
                    <a:pt x="14" y="18"/>
                  </a:lnTo>
                  <a:lnTo>
                    <a:pt x="14" y="14"/>
                  </a:lnTo>
                  <a:lnTo>
                    <a:pt x="14" y="10"/>
                  </a:lnTo>
                  <a:lnTo>
                    <a:pt x="18" y="4"/>
                  </a:lnTo>
                  <a:lnTo>
                    <a:pt x="22" y="2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2" y="4"/>
                  </a:lnTo>
                  <a:lnTo>
                    <a:pt x="44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58" name="Line 310"/>
            <p:cNvSpPr>
              <a:spLocks noChangeShapeType="1"/>
            </p:cNvSpPr>
            <p:nvPr/>
          </p:nvSpPr>
          <p:spPr bwMode="auto">
            <a:xfrm flipV="1">
              <a:off x="3446" y="3204"/>
              <a:ext cx="1" cy="80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59" name="Line 311"/>
            <p:cNvSpPr>
              <a:spLocks noChangeShapeType="1"/>
            </p:cNvSpPr>
            <p:nvPr/>
          </p:nvSpPr>
          <p:spPr bwMode="auto">
            <a:xfrm>
              <a:off x="3432" y="3284"/>
              <a:ext cx="26" cy="1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60" name="Line 312"/>
            <p:cNvSpPr>
              <a:spLocks noChangeShapeType="1"/>
            </p:cNvSpPr>
            <p:nvPr/>
          </p:nvSpPr>
          <p:spPr bwMode="auto">
            <a:xfrm>
              <a:off x="3432" y="3204"/>
              <a:ext cx="26" cy="1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61" name="Line 313"/>
            <p:cNvSpPr>
              <a:spLocks noChangeShapeType="1"/>
            </p:cNvSpPr>
            <p:nvPr/>
          </p:nvSpPr>
          <p:spPr bwMode="auto">
            <a:xfrm flipV="1">
              <a:off x="3656" y="3202"/>
              <a:ext cx="1" cy="84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62" name="Line 314"/>
            <p:cNvSpPr>
              <a:spLocks noChangeShapeType="1"/>
            </p:cNvSpPr>
            <p:nvPr/>
          </p:nvSpPr>
          <p:spPr bwMode="auto">
            <a:xfrm>
              <a:off x="3644" y="3286"/>
              <a:ext cx="26" cy="1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63" name="Line 315"/>
            <p:cNvSpPr>
              <a:spLocks noChangeShapeType="1"/>
            </p:cNvSpPr>
            <p:nvPr/>
          </p:nvSpPr>
          <p:spPr bwMode="auto">
            <a:xfrm>
              <a:off x="3644" y="3202"/>
              <a:ext cx="26" cy="1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64" name="Line 316"/>
            <p:cNvSpPr>
              <a:spLocks noChangeShapeType="1"/>
            </p:cNvSpPr>
            <p:nvPr/>
          </p:nvSpPr>
          <p:spPr bwMode="auto">
            <a:xfrm flipV="1">
              <a:off x="3888" y="3196"/>
              <a:ext cx="1" cy="96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65" name="Line 317"/>
            <p:cNvSpPr>
              <a:spLocks noChangeShapeType="1"/>
            </p:cNvSpPr>
            <p:nvPr/>
          </p:nvSpPr>
          <p:spPr bwMode="auto">
            <a:xfrm>
              <a:off x="3874" y="3292"/>
              <a:ext cx="26" cy="1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66" name="Line 318"/>
            <p:cNvSpPr>
              <a:spLocks noChangeShapeType="1"/>
            </p:cNvSpPr>
            <p:nvPr/>
          </p:nvSpPr>
          <p:spPr bwMode="auto">
            <a:xfrm>
              <a:off x="3874" y="3196"/>
              <a:ext cx="26" cy="1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67" name="Line 319"/>
            <p:cNvSpPr>
              <a:spLocks noChangeShapeType="1"/>
            </p:cNvSpPr>
            <p:nvPr/>
          </p:nvSpPr>
          <p:spPr bwMode="auto">
            <a:xfrm flipV="1">
              <a:off x="4110" y="3180"/>
              <a:ext cx="1" cy="130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68" name="Line 320"/>
            <p:cNvSpPr>
              <a:spLocks noChangeShapeType="1"/>
            </p:cNvSpPr>
            <p:nvPr/>
          </p:nvSpPr>
          <p:spPr bwMode="auto">
            <a:xfrm>
              <a:off x="4098" y="3310"/>
              <a:ext cx="26" cy="1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69" name="Line 321"/>
            <p:cNvSpPr>
              <a:spLocks noChangeShapeType="1"/>
            </p:cNvSpPr>
            <p:nvPr/>
          </p:nvSpPr>
          <p:spPr bwMode="auto">
            <a:xfrm>
              <a:off x="4098" y="3180"/>
              <a:ext cx="26" cy="1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70" name="Line 322"/>
            <p:cNvSpPr>
              <a:spLocks noChangeShapeType="1"/>
            </p:cNvSpPr>
            <p:nvPr/>
          </p:nvSpPr>
          <p:spPr bwMode="auto">
            <a:xfrm flipV="1">
              <a:off x="4338" y="3096"/>
              <a:ext cx="1" cy="298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71" name="Line 323"/>
            <p:cNvSpPr>
              <a:spLocks noChangeShapeType="1"/>
            </p:cNvSpPr>
            <p:nvPr/>
          </p:nvSpPr>
          <p:spPr bwMode="auto">
            <a:xfrm>
              <a:off x="4326" y="3394"/>
              <a:ext cx="24" cy="1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72" name="Line 324"/>
            <p:cNvSpPr>
              <a:spLocks noChangeShapeType="1"/>
            </p:cNvSpPr>
            <p:nvPr/>
          </p:nvSpPr>
          <p:spPr bwMode="auto">
            <a:xfrm>
              <a:off x="4326" y="3096"/>
              <a:ext cx="24" cy="1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73" name="Line 325"/>
            <p:cNvSpPr>
              <a:spLocks noChangeShapeType="1"/>
            </p:cNvSpPr>
            <p:nvPr/>
          </p:nvSpPr>
          <p:spPr bwMode="auto">
            <a:xfrm flipV="1">
              <a:off x="4566" y="3044"/>
              <a:ext cx="1" cy="402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74" name="Line 326"/>
            <p:cNvSpPr>
              <a:spLocks noChangeShapeType="1"/>
            </p:cNvSpPr>
            <p:nvPr/>
          </p:nvSpPr>
          <p:spPr bwMode="auto">
            <a:xfrm>
              <a:off x="4552" y="3446"/>
              <a:ext cx="26" cy="1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75" name="Line 327"/>
            <p:cNvSpPr>
              <a:spLocks noChangeShapeType="1"/>
            </p:cNvSpPr>
            <p:nvPr/>
          </p:nvSpPr>
          <p:spPr bwMode="auto">
            <a:xfrm>
              <a:off x="4552" y="3044"/>
              <a:ext cx="26" cy="1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76" name="Line 328"/>
            <p:cNvSpPr>
              <a:spLocks noChangeShapeType="1"/>
            </p:cNvSpPr>
            <p:nvPr/>
          </p:nvSpPr>
          <p:spPr bwMode="auto">
            <a:xfrm flipV="1">
              <a:off x="4824" y="2656"/>
              <a:ext cx="1" cy="162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77" name="Line 329"/>
            <p:cNvSpPr>
              <a:spLocks noChangeShapeType="1"/>
            </p:cNvSpPr>
            <p:nvPr/>
          </p:nvSpPr>
          <p:spPr bwMode="auto">
            <a:xfrm>
              <a:off x="4812" y="2818"/>
              <a:ext cx="24" cy="1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78" name="Line 330"/>
            <p:cNvSpPr>
              <a:spLocks noChangeShapeType="1"/>
            </p:cNvSpPr>
            <p:nvPr/>
          </p:nvSpPr>
          <p:spPr bwMode="auto">
            <a:xfrm>
              <a:off x="4812" y="2656"/>
              <a:ext cx="24" cy="1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79" name="Freeform 331"/>
            <p:cNvSpPr>
              <a:spLocks/>
            </p:cNvSpPr>
            <p:nvPr/>
          </p:nvSpPr>
          <p:spPr bwMode="auto">
            <a:xfrm>
              <a:off x="3432" y="3232"/>
              <a:ext cx="26" cy="24"/>
            </a:xfrm>
            <a:custGeom>
              <a:avLst/>
              <a:gdLst/>
              <a:ahLst/>
              <a:cxnLst>
                <a:cxn ang="0">
                  <a:pos x="26" y="12"/>
                </a:cxn>
                <a:cxn ang="0">
                  <a:pos x="24" y="8"/>
                </a:cxn>
                <a:cxn ang="0">
                  <a:pos x="22" y="4"/>
                </a:cxn>
                <a:cxn ang="0">
                  <a:pos x="18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2" y="18"/>
                </a:cxn>
                <a:cxn ang="0">
                  <a:pos x="4" y="22"/>
                </a:cxn>
                <a:cxn ang="0">
                  <a:pos x="8" y="24"/>
                </a:cxn>
                <a:cxn ang="0">
                  <a:pos x="14" y="24"/>
                </a:cxn>
                <a:cxn ang="0">
                  <a:pos x="18" y="24"/>
                </a:cxn>
                <a:cxn ang="0">
                  <a:pos x="22" y="22"/>
                </a:cxn>
                <a:cxn ang="0">
                  <a:pos x="24" y="18"/>
                </a:cxn>
                <a:cxn ang="0">
                  <a:pos x="26" y="12"/>
                </a:cxn>
              </a:cxnLst>
              <a:rect l="0" t="0" r="r" b="b"/>
              <a:pathLst>
                <a:path w="26" h="24">
                  <a:moveTo>
                    <a:pt x="26" y="12"/>
                  </a:moveTo>
                  <a:lnTo>
                    <a:pt x="24" y="8"/>
                  </a:lnTo>
                  <a:lnTo>
                    <a:pt x="22" y="4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2" y="18"/>
                  </a:lnTo>
                  <a:lnTo>
                    <a:pt x="4" y="22"/>
                  </a:lnTo>
                  <a:lnTo>
                    <a:pt x="8" y="24"/>
                  </a:lnTo>
                  <a:lnTo>
                    <a:pt x="14" y="24"/>
                  </a:lnTo>
                  <a:lnTo>
                    <a:pt x="18" y="24"/>
                  </a:lnTo>
                  <a:lnTo>
                    <a:pt x="22" y="22"/>
                  </a:lnTo>
                  <a:lnTo>
                    <a:pt x="24" y="18"/>
                  </a:lnTo>
                  <a:lnTo>
                    <a:pt x="26" y="12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80" name="Freeform 332"/>
            <p:cNvSpPr>
              <a:spLocks/>
            </p:cNvSpPr>
            <p:nvPr/>
          </p:nvSpPr>
          <p:spPr bwMode="auto">
            <a:xfrm>
              <a:off x="3644" y="3232"/>
              <a:ext cx="26" cy="24"/>
            </a:xfrm>
            <a:custGeom>
              <a:avLst/>
              <a:gdLst/>
              <a:ahLst/>
              <a:cxnLst>
                <a:cxn ang="0">
                  <a:pos x="26" y="12"/>
                </a:cxn>
                <a:cxn ang="0">
                  <a:pos x="24" y="8"/>
                </a:cxn>
                <a:cxn ang="0">
                  <a:pos x="22" y="4"/>
                </a:cxn>
                <a:cxn ang="0">
                  <a:pos x="18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2" y="18"/>
                </a:cxn>
                <a:cxn ang="0">
                  <a:pos x="4" y="22"/>
                </a:cxn>
                <a:cxn ang="0">
                  <a:pos x="8" y="24"/>
                </a:cxn>
                <a:cxn ang="0">
                  <a:pos x="12" y="24"/>
                </a:cxn>
                <a:cxn ang="0">
                  <a:pos x="18" y="24"/>
                </a:cxn>
                <a:cxn ang="0">
                  <a:pos x="22" y="22"/>
                </a:cxn>
                <a:cxn ang="0">
                  <a:pos x="24" y="18"/>
                </a:cxn>
                <a:cxn ang="0">
                  <a:pos x="26" y="12"/>
                </a:cxn>
              </a:cxnLst>
              <a:rect l="0" t="0" r="r" b="b"/>
              <a:pathLst>
                <a:path w="26" h="24">
                  <a:moveTo>
                    <a:pt x="26" y="12"/>
                  </a:moveTo>
                  <a:lnTo>
                    <a:pt x="24" y="8"/>
                  </a:lnTo>
                  <a:lnTo>
                    <a:pt x="22" y="4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2" y="18"/>
                  </a:lnTo>
                  <a:lnTo>
                    <a:pt x="4" y="22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22" y="22"/>
                  </a:lnTo>
                  <a:lnTo>
                    <a:pt x="24" y="18"/>
                  </a:lnTo>
                  <a:lnTo>
                    <a:pt x="26" y="12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81" name="Freeform 333"/>
            <p:cNvSpPr>
              <a:spLocks/>
            </p:cNvSpPr>
            <p:nvPr/>
          </p:nvSpPr>
          <p:spPr bwMode="auto">
            <a:xfrm>
              <a:off x="3874" y="3232"/>
              <a:ext cx="26" cy="24"/>
            </a:xfrm>
            <a:custGeom>
              <a:avLst/>
              <a:gdLst/>
              <a:ahLst/>
              <a:cxnLst>
                <a:cxn ang="0">
                  <a:pos x="26" y="12"/>
                </a:cxn>
                <a:cxn ang="0">
                  <a:pos x="24" y="8"/>
                </a:cxn>
                <a:cxn ang="0">
                  <a:pos x="22" y="4"/>
                </a:cxn>
                <a:cxn ang="0">
                  <a:pos x="18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2" y="18"/>
                </a:cxn>
                <a:cxn ang="0">
                  <a:pos x="4" y="22"/>
                </a:cxn>
                <a:cxn ang="0">
                  <a:pos x="8" y="24"/>
                </a:cxn>
                <a:cxn ang="0">
                  <a:pos x="14" y="24"/>
                </a:cxn>
                <a:cxn ang="0">
                  <a:pos x="18" y="24"/>
                </a:cxn>
                <a:cxn ang="0">
                  <a:pos x="22" y="22"/>
                </a:cxn>
                <a:cxn ang="0">
                  <a:pos x="24" y="18"/>
                </a:cxn>
                <a:cxn ang="0">
                  <a:pos x="26" y="12"/>
                </a:cxn>
              </a:cxnLst>
              <a:rect l="0" t="0" r="r" b="b"/>
              <a:pathLst>
                <a:path w="26" h="24">
                  <a:moveTo>
                    <a:pt x="26" y="12"/>
                  </a:moveTo>
                  <a:lnTo>
                    <a:pt x="24" y="8"/>
                  </a:lnTo>
                  <a:lnTo>
                    <a:pt x="22" y="4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2" y="18"/>
                  </a:lnTo>
                  <a:lnTo>
                    <a:pt x="4" y="22"/>
                  </a:lnTo>
                  <a:lnTo>
                    <a:pt x="8" y="24"/>
                  </a:lnTo>
                  <a:lnTo>
                    <a:pt x="14" y="24"/>
                  </a:lnTo>
                  <a:lnTo>
                    <a:pt x="18" y="24"/>
                  </a:lnTo>
                  <a:lnTo>
                    <a:pt x="22" y="22"/>
                  </a:lnTo>
                  <a:lnTo>
                    <a:pt x="24" y="18"/>
                  </a:lnTo>
                  <a:lnTo>
                    <a:pt x="26" y="12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82" name="Freeform 334"/>
            <p:cNvSpPr>
              <a:spLocks/>
            </p:cNvSpPr>
            <p:nvPr/>
          </p:nvSpPr>
          <p:spPr bwMode="auto">
            <a:xfrm>
              <a:off x="4098" y="3232"/>
              <a:ext cx="26" cy="24"/>
            </a:xfrm>
            <a:custGeom>
              <a:avLst/>
              <a:gdLst/>
              <a:ahLst/>
              <a:cxnLst>
                <a:cxn ang="0">
                  <a:pos x="26" y="12"/>
                </a:cxn>
                <a:cxn ang="0">
                  <a:pos x="24" y="8"/>
                </a:cxn>
                <a:cxn ang="0">
                  <a:pos x="22" y="4"/>
                </a:cxn>
                <a:cxn ang="0">
                  <a:pos x="18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2" y="18"/>
                </a:cxn>
                <a:cxn ang="0">
                  <a:pos x="4" y="22"/>
                </a:cxn>
                <a:cxn ang="0">
                  <a:pos x="8" y="24"/>
                </a:cxn>
                <a:cxn ang="0">
                  <a:pos x="12" y="24"/>
                </a:cxn>
                <a:cxn ang="0">
                  <a:pos x="18" y="24"/>
                </a:cxn>
                <a:cxn ang="0">
                  <a:pos x="22" y="22"/>
                </a:cxn>
                <a:cxn ang="0">
                  <a:pos x="24" y="18"/>
                </a:cxn>
                <a:cxn ang="0">
                  <a:pos x="26" y="12"/>
                </a:cxn>
              </a:cxnLst>
              <a:rect l="0" t="0" r="r" b="b"/>
              <a:pathLst>
                <a:path w="26" h="24">
                  <a:moveTo>
                    <a:pt x="26" y="12"/>
                  </a:moveTo>
                  <a:lnTo>
                    <a:pt x="24" y="8"/>
                  </a:lnTo>
                  <a:lnTo>
                    <a:pt x="22" y="4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2" y="18"/>
                  </a:lnTo>
                  <a:lnTo>
                    <a:pt x="4" y="22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22" y="22"/>
                  </a:lnTo>
                  <a:lnTo>
                    <a:pt x="24" y="18"/>
                  </a:lnTo>
                  <a:lnTo>
                    <a:pt x="26" y="12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83" name="Freeform 335"/>
            <p:cNvSpPr>
              <a:spLocks/>
            </p:cNvSpPr>
            <p:nvPr/>
          </p:nvSpPr>
          <p:spPr bwMode="auto">
            <a:xfrm>
              <a:off x="4326" y="3232"/>
              <a:ext cx="24" cy="24"/>
            </a:xfrm>
            <a:custGeom>
              <a:avLst/>
              <a:gdLst/>
              <a:ahLst/>
              <a:cxnLst>
                <a:cxn ang="0">
                  <a:pos x="24" y="12"/>
                </a:cxn>
                <a:cxn ang="0">
                  <a:pos x="24" y="8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8"/>
                </a:cxn>
                <a:cxn ang="0">
                  <a:pos x="4" y="22"/>
                </a:cxn>
                <a:cxn ang="0">
                  <a:pos x="8" y="24"/>
                </a:cxn>
                <a:cxn ang="0">
                  <a:pos x="12" y="24"/>
                </a:cxn>
                <a:cxn ang="0">
                  <a:pos x="16" y="24"/>
                </a:cxn>
                <a:cxn ang="0">
                  <a:pos x="20" y="22"/>
                </a:cxn>
                <a:cxn ang="0">
                  <a:pos x="24" y="18"/>
                </a:cxn>
                <a:cxn ang="0">
                  <a:pos x="24" y="12"/>
                </a:cxn>
              </a:cxnLst>
              <a:rect l="0" t="0" r="r" b="b"/>
              <a:pathLst>
                <a:path w="24" h="24">
                  <a:moveTo>
                    <a:pt x="24" y="12"/>
                  </a:moveTo>
                  <a:lnTo>
                    <a:pt x="24" y="8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4" y="22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20" y="22"/>
                  </a:lnTo>
                  <a:lnTo>
                    <a:pt x="24" y="18"/>
                  </a:lnTo>
                  <a:lnTo>
                    <a:pt x="24" y="12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84" name="Freeform 336"/>
            <p:cNvSpPr>
              <a:spLocks/>
            </p:cNvSpPr>
            <p:nvPr/>
          </p:nvSpPr>
          <p:spPr bwMode="auto">
            <a:xfrm>
              <a:off x="4552" y="3232"/>
              <a:ext cx="26" cy="24"/>
            </a:xfrm>
            <a:custGeom>
              <a:avLst/>
              <a:gdLst/>
              <a:ahLst/>
              <a:cxnLst>
                <a:cxn ang="0">
                  <a:pos x="26" y="12"/>
                </a:cxn>
                <a:cxn ang="0">
                  <a:pos x="24" y="8"/>
                </a:cxn>
                <a:cxn ang="0">
                  <a:pos x="22" y="4"/>
                </a:cxn>
                <a:cxn ang="0">
                  <a:pos x="18" y="0"/>
                </a:cxn>
                <a:cxn ang="0">
                  <a:pos x="14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0" y="12"/>
                </a:cxn>
                <a:cxn ang="0">
                  <a:pos x="2" y="18"/>
                </a:cxn>
                <a:cxn ang="0">
                  <a:pos x="4" y="22"/>
                </a:cxn>
                <a:cxn ang="0">
                  <a:pos x="8" y="24"/>
                </a:cxn>
                <a:cxn ang="0">
                  <a:pos x="14" y="24"/>
                </a:cxn>
                <a:cxn ang="0">
                  <a:pos x="18" y="24"/>
                </a:cxn>
                <a:cxn ang="0">
                  <a:pos x="22" y="22"/>
                </a:cxn>
                <a:cxn ang="0">
                  <a:pos x="24" y="18"/>
                </a:cxn>
                <a:cxn ang="0">
                  <a:pos x="26" y="12"/>
                </a:cxn>
              </a:cxnLst>
              <a:rect l="0" t="0" r="r" b="b"/>
              <a:pathLst>
                <a:path w="26" h="24">
                  <a:moveTo>
                    <a:pt x="26" y="12"/>
                  </a:moveTo>
                  <a:lnTo>
                    <a:pt x="24" y="8"/>
                  </a:lnTo>
                  <a:lnTo>
                    <a:pt x="22" y="4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2" y="18"/>
                  </a:lnTo>
                  <a:lnTo>
                    <a:pt x="4" y="22"/>
                  </a:lnTo>
                  <a:lnTo>
                    <a:pt x="8" y="24"/>
                  </a:lnTo>
                  <a:lnTo>
                    <a:pt x="14" y="24"/>
                  </a:lnTo>
                  <a:lnTo>
                    <a:pt x="18" y="24"/>
                  </a:lnTo>
                  <a:lnTo>
                    <a:pt x="22" y="22"/>
                  </a:lnTo>
                  <a:lnTo>
                    <a:pt x="24" y="18"/>
                  </a:lnTo>
                  <a:lnTo>
                    <a:pt x="26" y="12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85" name="Freeform 337"/>
            <p:cNvSpPr>
              <a:spLocks/>
            </p:cNvSpPr>
            <p:nvPr/>
          </p:nvSpPr>
          <p:spPr bwMode="auto">
            <a:xfrm>
              <a:off x="4812" y="2724"/>
              <a:ext cx="24" cy="26"/>
            </a:xfrm>
            <a:custGeom>
              <a:avLst/>
              <a:gdLst/>
              <a:ahLst/>
              <a:cxnLst>
                <a:cxn ang="0">
                  <a:pos x="24" y="14"/>
                </a:cxn>
                <a:cxn ang="0">
                  <a:pos x="24" y="8"/>
                </a:cxn>
                <a:cxn ang="0">
                  <a:pos x="20" y="4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8"/>
                </a:cxn>
                <a:cxn ang="0">
                  <a:pos x="4" y="22"/>
                </a:cxn>
                <a:cxn ang="0">
                  <a:pos x="8" y="24"/>
                </a:cxn>
                <a:cxn ang="0">
                  <a:pos x="12" y="26"/>
                </a:cxn>
                <a:cxn ang="0">
                  <a:pos x="16" y="24"/>
                </a:cxn>
                <a:cxn ang="0">
                  <a:pos x="20" y="22"/>
                </a:cxn>
                <a:cxn ang="0">
                  <a:pos x="24" y="18"/>
                </a:cxn>
                <a:cxn ang="0">
                  <a:pos x="24" y="14"/>
                </a:cxn>
              </a:cxnLst>
              <a:rect l="0" t="0" r="r" b="b"/>
              <a:pathLst>
                <a:path w="24" h="26">
                  <a:moveTo>
                    <a:pt x="24" y="14"/>
                  </a:moveTo>
                  <a:lnTo>
                    <a:pt x="24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4" y="22"/>
                  </a:lnTo>
                  <a:lnTo>
                    <a:pt x="8" y="24"/>
                  </a:lnTo>
                  <a:lnTo>
                    <a:pt x="12" y="26"/>
                  </a:lnTo>
                  <a:lnTo>
                    <a:pt x="16" y="24"/>
                  </a:lnTo>
                  <a:lnTo>
                    <a:pt x="20" y="22"/>
                  </a:lnTo>
                  <a:lnTo>
                    <a:pt x="24" y="18"/>
                  </a:lnTo>
                  <a:lnTo>
                    <a:pt x="24" y="14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86" name="Freeform 338"/>
            <p:cNvSpPr>
              <a:spLocks/>
            </p:cNvSpPr>
            <p:nvPr/>
          </p:nvSpPr>
          <p:spPr bwMode="auto">
            <a:xfrm>
              <a:off x="3330" y="3384"/>
              <a:ext cx="90" cy="62"/>
            </a:xfrm>
            <a:custGeom>
              <a:avLst/>
              <a:gdLst/>
              <a:ahLst/>
              <a:cxnLst>
                <a:cxn ang="0">
                  <a:pos x="20" y="32"/>
                </a:cxn>
                <a:cxn ang="0">
                  <a:pos x="30" y="14"/>
                </a:cxn>
                <a:cxn ang="0">
                  <a:pos x="42" y="2"/>
                </a:cxn>
                <a:cxn ang="0">
                  <a:pos x="50" y="0"/>
                </a:cxn>
                <a:cxn ang="0">
                  <a:pos x="54" y="2"/>
                </a:cxn>
                <a:cxn ang="0">
                  <a:pos x="58" y="8"/>
                </a:cxn>
                <a:cxn ang="0">
                  <a:pos x="56" y="18"/>
                </a:cxn>
                <a:cxn ang="0">
                  <a:pos x="58" y="22"/>
                </a:cxn>
                <a:cxn ang="0">
                  <a:pos x="72" y="4"/>
                </a:cxn>
                <a:cxn ang="0">
                  <a:pos x="84" y="0"/>
                </a:cxn>
                <a:cxn ang="0">
                  <a:pos x="88" y="2"/>
                </a:cxn>
                <a:cxn ang="0">
                  <a:pos x="90" y="10"/>
                </a:cxn>
                <a:cxn ang="0">
                  <a:pos x="90" y="18"/>
                </a:cxn>
                <a:cxn ang="0">
                  <a:pos x="80" y="48"/>
                </a:cxn>
                <a:cxn ang="0">
                  <a:pos x="78" y="54"/>
                </a:cxn>
                <a:cxn ang="0">
                  <a:pos x="78" y="54"/>
                </a:cxn>
                <a:cxn ang="0">
                  <a:pos x="80" y="56"/>
                </a:cxn>
                <a:cxn ang="0">
                  <a:pos x="82" y="54"/>
                </a:cxn>
                <a:cxn ang="0">
                  <a:pos x="88" y="46"/>
                </a:cxn>
                <a:cxn ang="0">
                  <a:pos x="88" y="52"/>
                </a:cxn>
                <a:cxn ang="0">
                  <a:pos x="80" y="58"/>
                </a:cxn>
                <a:cxn ang="0">
                  <a:pos x="74" y="62"/>
                </a:cxn>
                <a:cxn ang="0">
                  <a:pos x="70" y="62"/>
                </a:cxn>
                <a:cxn ang="0">
                  <a:pos x="68" y="60"/>
                </a:cxn>
                <a:cxn ang="0">
                  <a:pos x="68" y="54"/>
                </a:cxn>
                <a:cxn ang="0">
                  <a:pos x="70" y="44"/>
                </a:cxn>
                <a:cxn ang="0">
                  <a:pos x="78" y="18"/>
                </a:cxn>
                <a:cxn ang="0">
                  <a:pos x="80" y="14"/>
                </a:cxn>
                <a:cxn ang="0">
                  <a:pos x="80" y="12"/>
                </a:cxn>
                <a:cxn ang="0">
                  <a:pos x="78" y="10"/>
                </a:cxn>
                <a:cxn ang="0">
                  <a:pos x="78" y="8"/>
                </a:cxn>
                <a:cxn ang="0">
                  <a:pos x="70" y="12"/>
                </a:cxn>
                <a:cxn ang="0">
                  <a:pos x="58" y="26"/>
                </a:cxn>
                <a:cxn ang="0">
                  <a:pos x="48" y="46"/>
                </a:cxn>
                <a:cxn ang="0">
                  <a:pos x="32" y="62"/>
                </a:cxn>
                <a:cxn ang="0">
                  <a:pos x="46" y="16"/>
                </a:cxn>
                <a:cxn ang="0">
                  <a:pos x="46" y="10"/>
                </a:cxn>
                <a:cxn ang="0">
                  <a:pos x="44" y="10"/>
                </a:cxn>
                <a:cxn ang="0">
                  <a:pos x="42" y="10"/>
                </a:cxn>
                <a:cxn ang="0">
                  <a:pos x="36" y="12"/>
                </a:cxn>
                <a:cxn ang="0">
                  <a:pos x="28" y="22"/>
                </a:cxn>
                <a:cxn ang="0">
                  <a:pos x="18" y="38"/>
                </a:cxn>
                <a:cxn ang="0">
                  <a:pos x="16" y="46"/>
                </a:cxn>
                <a:cxn ang="0">
                  <a:pos x="12" y="62"/>
                </a:cxn>
                <a:cxn ang="0">
                  <a:pos x="14" y="18"/>
                </a:cxn>
                <a:cxn ang="0">
                  <a:pos x="16" y="10"/>
                </a:cxn>
                <a:cxn ang="0">
                  <a:pos x="14" y="8"/>
                </a:cxn>
                <a:cxn ang="0">
                  <a:pos x="12" y="6"/>
                </a:cxn>
                <a:cxn ang="0">
                  <a:pos x="8" y="6"/>
                </a:cxn>
                <a:cxn ang="0">
                  <a:pos x="6" y="4"/>
                </a:cxn>
              </a:cxnLst>
              <a:rect l="0" t="0" r="r" b="b"/>
              <a:pathLst>
                <a:path w="90" h="62">
                  <a:moveTo>
                    <a:pt x="28" y="0"/>
                  </a:moveTo>
                  <a:lnTo>
                    <a:pt x="20" y="32"/>
                  </a:lnTo>
                  <a:lnTo>
                    <a:pt x="24" y="22"/>
                  </a:lnTo>
                  <a:lnTo>
                    <a:pt x="30" y="14"/>
                  </a:lnTo>
                  <a:lnTo>
                    <a:pt x="36" y="8"/>
                  </a:lnTo>
                  <a:lnTo>
                    <a:pt x="42" y="2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4" y="2"/>
                  </a:lnTo>
                  <a:lnTo>
                    <a:pt x="56" y="6"/>
                  </a:lnTo>
                  <a:lnTo>
                    <a:pt x="58" y="8"/>
                  </a:lnTo>
                  <a:lnTo>
                    <a:pt x="56" y="12"/>
                  </a:lnTo>
                  <a:lnTo>
                    <a:pt x="56" y="18"/>
                  </a:lnTo>
                  <a:lnTo>
                    <a:pt x="50" y="34"/>
                  </a:lnTo>
                  <a:lnTo>
                    <a:pt x="58" y="22"/>
                  </a:lnTo>
                  <a:lnTo>
                    <a:pt x="66" y="12"/>
                  </a:lnTo>
                  <a:lnTo>
                    <a:pt x="72" y="4"/>
                  </a:lnTo>
                  <a:lnTo>
                    <a:pt x="78" y="2"/>
                  </a:lnTo>
                  <a:lnTo>
                    <a:pt x="84" y="0"/>
                  </a:lnTo>
                  <a:lnTo>
                    <a:pt x="86" y="0"/>
                  </a:lnTo>
                  <a:lnTo>
                    <a:pt x="88" y="2"/>
                  </a:lnTo>
                  <a:lnTo>
                    <a:pt x="90" y="6"/>
                  </a:lnTo>
                  <a:lnTo>
                    <a:pt x="90" y="10"/>
                  </a:lnTo>
                  <a:lnTo>
                    <a:pt x="90" y="14"/>
                  </a:lnTo>
                  <a:lnTo>
                    <a:pt x="90" y="18"/>
                  </a:lnTo>
                  <a:lnTo>
                    <a:pt x="82" y="44"/>
                  </a:lnTo>
                  <a:lnTo>
                    <a:pt x="80" y="48"/>
                  </a:lnTo>
                  <a:lnTo>
                    <a:pt x="78" y="52"/>
                  </a:lnTo>
                  <a:lnTo>
                    <a:pt x="78" y="54"/>
                  </a:lnTo>
                  <a:lnTo>
                    <a:pt x="78" y="54"/>
                  </a:lnTo>
                  <a:lnTo>
                    <a:pt x="78" y="54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2" y="54"/>
                  </a:lnTo>
                  <a:lnTo>
                    <a:pt x="84" y="50"/>
                  </a:lnTo>
                  <a:lnTo>
                    <a:pt x="88" y="46"/>
                  </a:lnTo>
                  <a:lnTo>
                    <a:pt x="90" y="48"/>
                  </a:lnTo>
                  <a:lnTo>
                    <a:pt x="88" y="52"/>
                  </a:lnTo>
                  <a:lnTo>
                    <a:pt x="84" y="56"/>
                  </a:lnTo>
                  <a:lnTo>
                    <a:pt x="80" y="58"/>
                  </a:lnTo>
                  <a:lnTo>
                    <a:pt x="78" y="62"/>
                  </a:lnTo>
                  <a:lnTo>
                    <a:pt x="74" y="62"/>
                  </a:lnTo>
                  <a:lnTo>
                    <a:pt x="72" y="62"/>
                  </a:lnTo>
                  <a:lnTo>
                    <a:pt x="70" y="62"/>
                  </a:lnTo>
                  <a:lnTo>
                    <a:pt x="68" y="62"/>
                  </a:lnTo>
                  <a:lnTo>
                    <a:pt x="68" y="60"/>
                  </a:lnTo>
                  <a:lnTo>
                    <a:pt x="68" y="58"/>
                  </a:lnTo>
                  <a:lnTo>
                    <a:pt x="68" y="54"/>
                  </a:lnTo>
                  <a:lnTo>
                    <a:pt x="68" y="50"/>
                  </a:lnTo>
                  <a:lnTo>
                    <a:pt x="70" y="44"/>
                  </a:lnTo>
                  <a:lnTo>
                    <a:pt x="78" y="24"/>
                  </a:lnTo>
                  <a:lnTo>
                    <a:pt x="78" y="18"/>
                  </a:lnTo>
                  <a:lnTo>
                    <a:pt x="80" y="16"/>
                  </a:lnTo>
                  <a:lnTo>
                    <a:pt x="80" y="14"/>
                  </a:lnTo>
                  <a:lnTo>
                    <a:pt x="80" y="14"/>
                  </a:lnTo>
                  <a:lnTo>
                    <a:pt x="80" y="12"/>
                  </a:lnTo>
                  <a:lnTo>
                    <a:pt x="80" y="10"/>
                  </a:lnTo>
                  <a:lnTo>
                    <a:pt x="78" y="10"/>
                  </a:lnTo>
                  <a:lnTo>
                    <a:pt x="78" y="10"/>
                  </a:lnTo>
                  <a:lnTo>
                    <a:pt x="78" y="8"/>
                  </a:lnTo>
                  <a:lnTo>
                    <a:pt x="74" y="10"/>
                  </a:lnTo>
                  <a:lnTo>
                    <a:pt x="70" y="12"/>
                  </a:lnTo>
                  <a:lnTo>
                    <a:pt x="64" y="18"/>
                  </a:lnTo>
                  <a:lnTo>
                    <a:pt x="58" y="26"/>
                  </a:lnTo>
                  <a:lnTo>
                    <a:pt x="52" y="36"/>
                  </a:lnTo>
                  <a:lnTo>
                    <a:pt x="48" y="46"/>
                  </a:lnTo>
                  <a:lnTo>
                    <a:pt x="42" y="62"/>
                  </a:lnTo>
                  <a:lnTo>
                    <a:pt x="32" y="62"/>
                  </a:lnTo>
                  <a:lnTo>
                    <a:pt x="44" y="22"/>
                  </a:lnTo>
                  <a:lnTo>
                    <a:pt x="46" y="16"/>
                  </a:lnTo>
                  <a:lnTo>
                    <a:pt x="46" y="12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2" y="10"/>
                  </a:lnTo>
                  <a:lnTo>
                    <a:pt x="38" y="10"/>
                  </a:lnTo>
                  <a:lnTo>
                    <a:pt x="36" y="12"/>
                  </a:lnTo>
                  <a:lnTo>
                    <a:pt x="32" y="16"/>
                  </a:lnTo>
                  <a:lnTo>
                    <a:pt x="28" y="22"/>
                  </a:lnTo>
                  <a:lnTo>
                    <a:pt x="24" y="30"/>
                  </a:lnTo>
                  <a:lnTo>
                    <a:pt x="18" y="38"/>
                  </a:lnTo>
                  <a:lnTo>
                    <a:pt x="18" y="40"/>
                  </a:lnTo>
                  <a:lnTo>
                    <a:pt x="16" y="46"/>
                  </a:lnTo>
                  <a:lnTo>
                    <a:pt x="14" y="52"/>
                  </a:lnTo>
                  <a:lnTo>
                    <a:pt x="12" y="62"/>
                  </a:lnTo>
                  <a:lnTo>
                    <a:pt x="0" y="62"/>
                  </a:lnTo>
                  <a:lnTo>
                    <a:pt x="14" y="18"/>
                  </a:lnTo>
                  <a:lnTo>
                    <a:pt x="14" y="12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8" y="6"/>
                  </a:lnTo>
                  <a:lnTo>
                    <a:pt x="6" y="6"/>
                  </a:lnTo>
                  <a:lnTo>
                    <a:pt x="6" y="4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00CCFF"/>
            </a:solidFill>
            <a:ln w="0">
              <a:solidFill>
                <a:srgbClr val="00CC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87" name="Freeform 339"/>
            <p:cNvSpPr>
              <a:spLocks noEditPoints="1"/>
            </p:cNvSpPr>
            <p:nvPr/>
          </p:nvSpPr>
          <p:spPr bwMode="auto">
            <a:xfrm>
              <a:off x="3428" y="3384"/>
              <a:ext cx="60" cy="62"/>
            </a:xfrm>
            <a:custGeom>
              <a:avLst/>
              <a:gdLst/>
              <a:ahLst/>
              <a:cxnLst>
                <a:cxn ang="0">
                  <a:pos x="60" y="22"/>
                </a:cxn>
                <a:cxn ang="0">
                  <a:pos x="58" y="32"/>
                </a:cxn>
                <a:cxn ang="0">
                  <a:pos x="54" y="42"/>
                </a:cxn>
                <a:cxn ang="0">
                  <a:pos x="50" y="48"/>
                </a:cxn>
                <a:cxn ang="0">
                  <a:pos x="46" y="52"/>
                </a:cxn>
                <a:cxn ang="0">
                  <a:pos x="40" y="56"/>
                </a:cxn>
                <a:cxn ang="0">
                  <a:pos x="30" y="62"/>
                </a:cxn>
                <a:cxn ang="0">
                  <a:pos x="22" y="62"/>
                </a:cxn>
                <a:cxn ang="0">
                  <a:pos x="16" y="62"/>
                </a:cxn>
                <a:cxn ang="0">
                  <a:pos x="10" y="60"/>
                </a:cxn>
                <a:cxn ang="0">
                  <a:pos x="6" y="56"/>
                </a:cxn>
                <a:cxn ang="0">
                  <a:pos x="4" y="52"/>
                </a:cxn>
                <a:cxn ang="0">
                  <a:pos x="2" y="48"/>
                </a:cxn>
                <a:cxn ang="0">
                  <a:pos x="0" y="42"/>
                </a:cxn>
                <a:cxn ang="0">
                  <a:pos x="2" y="32"/>
                </a:cxn>
                <a:cxn ang="0">
                  <a:pos x="6" y="22"/>
                </a:cxn>
                <a:cxn ang="0">
                  <a:pos x="10" y="16"/>
                </a:cxn>
                <a:cxn ang="0">
                  <a:pos x="16" y="10"/>
                </a:cxn>
                <a:cxn ang="0">
                  <a:pos x="22" y="6"/>
                </a:cxn>
                <a:cxn ang="0">
                  <a:pos x="30" y="2"/>
                </a:cxn>
                <a:cxn ang="0">
                  <a:pos x="40" y="0"/>
                </a:cxn>
                <a:cxn ang="0">
                  <a:pos x="46" y="2"/>
                </a:cxn>
                <a:cxn ang="0">
                  <a:pos x="50" y="2"/>
                </a:cxn>
                <a:cxn ang="0">
                  <a:pos x="54" y="6"/>
                </a:cxn>
                <a:cxn ang="0">
                  <a:pos x="58" y="10"/>
                </a:cxn>
                <a:cxn ang="0">
                  <a:pos x="60" y="16"/>
                </a:cxn>
                <a:cxn ang="0">
                  <a:pos x="60" y="22"/>
                </a:cxn>
                <a:cxn ang="0">
                  <a:pos x="48" y="16"/>
                </a:cxn>
                <a:cxn ang="0">
                  <a:pos x="48" y="10"/>
                </a:cxn>
                <a:cxn ang="0">
                  <a:pos x="46" y="6"/>
                </a:cxn>
                <a:cxn ang="0">
                  <a:pos x="42" y="4"/>
                </a:cxn>
                <a:cxn ang="0">
                  <a:pos x="38" y="4"/>
                </a:cxn>
                <a:cxn ang="0">
                  <a:pos x="32" y="4"/>
                </a:cxn>
                <a:cxn ang="0">
                  <a:pos x="26" y="10"/>
                </a:cxn>
                <a:cxn ang="0">
                  <a:pos x="20" y="18"/>
                </a:cxn>
                <a:cxn ang="0">
                  <a:pos x="16" y="28"/>
                </a:cxn>
                <a:cxn ang="0">
                  <a:pos x="14" y="36"/>
                </a:cxn>
                <a:cxn ang="0">
                  <a:pos x="12" y="46"/>
                </a:cxn>
                <a:cxn ang="0">
                  <a:pos x="14" y="52"/>
                </a:cxn>
                <a:cxn ang="0">
                  <a:pos x="16" y="56"/>
                </a:cxn>
                <a:cxn ang="0">
                  <a:pos x="20" y="60"/>
                </a:cxn>
                <a:cxn ang="0">
                  <a:pos x="24" y="60"/>
                </a:cxn>
                <a:cxn ang="0">
                  <a:pos x="30" y="58"/>
                </a:cxn>
                <a:cxn ang="0">
                  <a:pos x="34" y="54"/>
                </a:cxn>
                <a:cxn ang="0">
                  <a:pos x="40" y="46"/>
                </a:cxn>
                <a:cxn ang="0">
                  <a:pos x="44" y="36"/>
                </a:cxn>
                <a:cxn ang="0">
                  <a:pos x="48" y="26"/>
                </a:cxn>
                <a:cxn ang="0">
                  <a:pos x="48" y="16"/>
                </a:cxn>
              </a:cxnLst>
              <a:rect l="0" t="0" r="r" b="b"/>
              <a:pathLst>
                <a:path w="60" h="62">
                  <a:moveTo>
                    <a:pt x="60" y="22"/>
                  </a:moveTo>
                  <a:lnTo>
                    <a:pt x="58" y="32"/>
                  </a:lnTo>
                  <a:lnTo>
                    <a:pt x="54" y="42"/>
                  </a:lnTo>
                  <a:lnTo>
                    <a:pt x="50" y="48"/>
                  </a:lnTo>
                  <a:lnTo>
                    <a:pt x="46" y="52"/>
                  </a:lnTo>
                  <a:lnTo>
                    <a:pt x="40" y="56"/>
                  </a:lnTo>
                  <a:lnTo>
                    <a:pt x="30" y="62"/>
                  </a:lnTo>
                  <a:lnTo>
                    <a:pt x="22" y="62"/>
                  </a:lnTo>
                  <a:lnTo>
                    <a:pt x="16" y="62"/>
                  </a:lnTo>
                  <a:lnTo>
                    <a:pt x="10" y="60"/>
                  </a:lnTo>
                  <a:lnTo>
                    <a:pt x="6" y="56"/>
                  </a:lnTo>
                  <a:lnTo>
                    <a:pt x="4" y="52"/>
                  </a:lnTo>
                  <a:lnTo>
                    <a:pt x="2" y="48"/>
                  </a:lnTo>
                  <a:lnTo>
                    <a:pt x="0" y="42"/>
                  </a:lnTo>
                  <a:lnTo>
                    <a:pt x="2" y="32"/>
                  </a:lnTo>
                  <a:lnTo>
                    <a:pt x="6" y="22"/>
                  </a:lnTo>
                  <a:lnTo>
                    <a:pt x="10" y="16"/>
                  </a:lnTo>
                  <a:lnTo>
                    <a:pt x="16" y="10"/>
                  </a:lnTo>
                  <a:lnTo>
                    <a:pt x="22" y="6"/>
                  </a:lnTo>
                  <a:lnTo>
                    <a:pt x="30" y="2"/>
                  </a:lnTo>
                  <a:lnTo>
                    <a:pt x="40" y="0"/>
                  </a:lnTo>
                  <a:lnTo>
                    <a:pt x="46" y="2"/>
                  </a:lnTo>
                  <a:lnTo>
                    <a:pt x="50" y="2"/>
                  </a:lnTo>
                  <a:lnTo>
                    <a:pt x="54" y="6"/>
                  </a:lnTo>
                  <a:lnTo>
                    <a:pt x="58" y="10"/>
                  </a:lnTo>
                  <a:lnTo>
                    <a:pt x="60" y="16"/>
                  </a:lnTo>
                  <a:lnTo>
                    <a:pt x="60" y="22"/>
                  </a:lnTo>
                  <a:close/>
                  <a:moveTo>
                    <a:pt x="48" y="16"/>
                  </a:moveTo>
                  <a:lnTo>
                    <a:pt x="48" y="10"/>
                  </a:lnTo>
                  <a:lnTo>
                    <a:pt x="46" y="6"/>
                  </a:lnTo>
                  <a:lnTo>
                    <a:pt x="42" y="4"/>
                  </a:lnTo>
                  <a:lnTo>
                    <a:pt x="38" y="4"/>
                  </a:lnTo>
                  <a:lnTo>
                    <a:pt x="32" y="4"/>
                  </a:lnTo>
                  <a:lnTo>
                    <a:pt x="26" y="10"/>
                  </a:lnTo>
                  <a:lnTo>
                    <a:pt x="20" y="18"/>
                  </a:lnTo>
                  <a:lnTo>
                    <a:pt x="16" y="28"/>
                  </a:lnTo>
                  <a:lnTo>
                    <a:pt x="14" y="36"/>
                  </a:lnTo>
                  <a:lnTo>
                    <a:pt x="12" y="46"/>
                  </a:lnTo>
                  <a:lnTo>
                    <a:pt x="14" y="52"/>
                  </a:lnTo>
                  <a:lnTo>
                    <a:pt x="16" y="56"/>
                  </a:lnTo>
                  <a:lnTo>
                    <a:pt x="20" y="60"/>
                  </a:lnTo>
                  <a:lnTo>
                    <a:pt x="24" y="60"/>
                  </a:lnTo>
                  <a:lnTo>
                    <a:pt x="30" y="58"/>
                  </a:lnTo>
                  <a:lnTo>
                    <a:pt x="34" y="54"/>
                  </a:lnTo>
                  <a:lnTo>
                    <a:pt x="40" y="46"/>
                  </a:lnTo>
                  <a:lnTo>
                    <a:pt x="44" y="36"/>
                  </a:lnTo>
                  <a:lnTo>
                    <a:pt x="48" y="26"/>
                  </a:lnTo>
                  <a:lnTo>
                    <a:pt x="48" y="16"/>
                  </a:lnTo>
                  <a:close/>
                </a:path>
              </a:pathLst>
            </a:custGeom>
            <a:solidFill>
              <a:srgbClr val="00CCFF"/>
            </a:solidFill>
            <a:ln w="0">
              <a:solidFill>
                <a:srgbClr val="00CC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88" name="Freeform 340"/>
            <p:cNvSpPr>
              <a:spLocks noEditPoints="1"/>
            </p:cNvSpPr>
            <p:nvPr/>
          </p:nvSpPr>
          <p:spPr bwMode="auto">
            <a:xfrm>
              <a:off x="3496" y="3350"/>
              <a:ext cx="74" cy="96"/>
            </a:xfrm>
            <a:custGeom>
              <a:avLst/>
              <a:gdLst/>
              <a:ahLst/>
              <a:cxnLst>
                <a:cxn ang="0">
                  <a:pos x="52" y="80"/>
                </a:cxn>
                <a:cxn ang="0">
                  <a:pos x="50" y="88"/>
                </a:cxn>
                <a:cxn ang="0">
                  <a:pos x="50" y="90"/>
                </a:cxn>
                <a:cxn ang="0">
                  <a:pos x="52" y="90"/>
                </a:cxn>
                <a:cxn ang="0">
                  <a:pos x="52" y="90"/>
                </a:cxn>
                <a:cxn ang="0">
                  <a:pos x="60" y="82"/>
                </a:cxn>
                <a:cxn ang="0">
                  <a:pos x="58" y="88"/>
                </a:cxn>
                <a:cxn ang="0">
                  <a:pos x="48" y="96"/>
                </a:cxn>
                <a:cxn ang="0">
                  <a:pos x="42" y="96"/>
                </a:cxn>
                <a:cxn ang="0">
                  <a:pos x="40" y="94"/>
                </a:cxn>
                <a:cxn ang="0">
                  <a:pos x="40" y="86"/>
                </a:cxn>
                <a:cxn ang="0">
                  <a:pos x="44" y="72"/>
                </a:cxn>
                <a:cxn ang="0">
                  <a:pos x="30" y="88"/>
                </a:cxn>
                <a:cxn ang="0">
                  <a:pos x="20" y="96"/>
                </a:cxn>
                <a:cxn ang="0">
                  <a:pos x="8" y="96"/>
                </a:cxn>
                <a:cxn ang="0">
                  <a:pos x="2" y="86"/>
                </a:cxn>
                <a:cxn ang="0">
                  <a:pos x="2" y="74"/>
                </a:cxn>
                <a:cxn ang="0">
                  <a:pos x="8" y="58"/>
                </a:cxn>
                <a:cxn ang="0">
                  <a:pos x="18" y="46"/>
                </a:cxn>
                <a:cxn ang="0">
                  <a:pos x="34" y="36"/>
                </a:cxn>
                <a:cxn ang="0">
                  <a:pos x="44" y="34"/>
                </a:cxn>
                <a:cxn ang="0">
                  <a:pos x="50" y="38"/>
                </a:cxn>
                <a:cxn ang="0">
                  <a:pos x="58" y="20"/>
                </a:cxn>
                <a:cxn ang="0">
                  <a:pos x="60" y="14"/>
                </a:cxn>
                <a:cxn ang="0">
                  <a:pos x="62" y="8"/>
                </a:cxn>
                <a:cxn ang="0">
                  <a:pos x="60" y="6"/>
                </a:cxn>
                <a:cxn ang="0">
                  <a:pos x="56" y="6"/>
                </a:cxn>
                <a:cxn ang="0">
                  <a:pos x="52" y="6"/>
                </a:cxn>
                <a:cxn ang="0">
                  <a:pos x="74" y="0"/>
                </a:cxn>
                <a:cxn ang="0">
                  <a:pos x="48" y="44"/>
                </a:cxn>
                <a:cxn ang="0">
                  <a:pos x="44" y="38"/>
                </a:cxn>
                <a:cxn ang="0">
                  <a:pos x="34" y="38"/>
                </a:cxn>
                <a:cxn ang="0">
                  <a:pos x="22" y="52"/>
                </a:cxn>
                <a:cxn ang="0">
                  <a:pos x="14" y="70"/>
                </a:cxn>
                <a:cxn ang="0">
                  <a:pos x="14" y="84"/>
                </a:cxn>
                <a:cxn ang="0">
                  <a:pos x="18" y="88"/>
                </a:cxn>
                <a:cxn ang="0">
                  <a:pos x="24" y="88"/>
                </a:cxn>
                <a:cxn ang="0">
                  <a:pos x="34" y="80"/>
                </a:cxn>
                <a:cxn ang="0">
                  <a:pos x="44" y="64"/>
                </a:cxn>
                <a:cxn ang="0">
                  <a:pos x="50" y="48"/>
                </a:cxn>
              </a:cxnLst>
              <a:rect l="0" t="0" r="r" b="b"/>
              <a:pathLst>
                <a:path w="74" h="96">
                  <a:moveTo>
                    <a:pt x="74" y="0"/>
                  </a:moveTo>
                  <a:lnTo>
                    <a:pt x="52" y="80"/>
                  </a:lnTo>
                  <a:lnTo>
                    <a:pt x="50" y="86"/>
                  </a:lnTo>
                  <a:lnTo>
                    <a:pt x="50" y="88"/>
                  </a:lnTo>
                  <a:lnTo>
                    <a:pt x="50" y="90"/>
                  </a:lnTo>
                  <a:lnTo>
                    <a:pt x="50" y="90"/>
                  </a:lnTo>
                  <a:lnTo>
                    <a:pt x="50" y="90"/>
                  </a:lnTo>
                  <a:lnTo>
                    <a:pt x="52" y="90"/>
                  </a:lnTo>
                  <a:lnTo>
                    <a:pt x="52" y="90"/>
                  </a:lnTo>
                  <a:lnTo>
                    <a:pt x="52" y="90"/>
                  </a:lnTo>
                  <a:lnTo>
                    <a:pt x="56" y="86"/>
                  </a:lnTo>
                  <a:lnTo>
                    <a:pt x="60" y="82"/>
                  </a:lnTo>
                  <a:lnTo>
                    <a:pt x="62" y="84"/>
                  </a:lnTo>
                  <a:lnTo>
                    <a:pt x="58" y="88"/>
                  </a:lnTo>
                  <a:lnTo>
                    <a:pt x="52" y="94"/>
                  </a:lnTo>
                  <a:lnTo>
                    <a:pt x="48" y="96"/>
                  </a:lnTo>
                  <a:lnTo>
                    <a:pt x="44" y="96"/>
                  </a:lnTo>
                  <a:lnTo>
                    <a:pt x="42" y="96"/>
                  </a:lnTo>
                  <a:lnTo>
                    <a:pt x="40" y="96"/>
                  </a:lnTo>
                  <a:lnTo>
                    <a:pt x="40" y="94"/>
                  </a:lnTo>
                  <a:lnTo>
                    <a:pt x="40" y="90"/>
                  </a:lnTo>
                  <a:lnTo>
                    <a:pt x="40" y="86"/>
                  </a:lnTo>
                  <a:lnTo>
                    <a:pt x="42" y="80"/>
                  </a:lnTo>
                  <a:lnTo>
                    <a:pt x="44" y="72"/>
                  </a:lnTo>
                  <a:lnTo>
                    <a:pt x="38" y="82"/>
                  </a:lnTo>
                  <a:lnTo>
                    <a:pt x="30" y="88"/>
                  </a:lnTo>
                  <a:lnTo>
                    <a:pt x="26" y="92"/>
                  </a:lnTo>
                  <a:lnTo>
                    <a:pt x="20" y="96"/>
                  </a:lnTo>
                  <a:lnTo>
                    <a:pt x="14" y="96"/>
                  </a:lnTo>
                  <a:lnTo>
                    <a:pt x="8" y="96"/>
                  </a:lnTo>
                  <a:lnTo>
                    <a:pt x="4" y="92"/>
                  </a:lnTo>
                  <a:lnTo>
                    <a:pt x="2" y="86"/>
                  </a:lnTo>
                  <a:lnTo>
                    <a:pt x="0" y="80"/>
                  </a:lnTo>
                  <a:lnTo>
                    <a:pt x="2" y="74"/>
                  </a:lnTo>
                  <a:lnTo>
                    <a:pt x="4" y="66"/>
                  </a:lnTo>
                  <a:lnTo>
                    <a:pt x="8" y="58"/>
                  </a:lnTo>
                  <a:lnTo>
                    <a:pt x="12" y="52"/>
                  </a:lnTo>
                  <a:lnTo>
                    <a:pt x="18" y="46"/>
                  </a:lnTo>
                  <a:lnTo>
                    <a:pt x="24" y="40"/>
                  </a:lnTo>
                  <a:lnTo>
                    <a:pt x="34" y="36"/>
                  </a:lnTo>
                  <a:lnTo>
                    <a:pt x="40" y="34"/>
                  </a:lnTo>
                  <a:lnTo>
                    <a:pt x="44" y="34"/>
                  </a:lnTo>
                  <a:lnTo>
                    <a:pt x="48" y="36"/>
                  </a:lnTo>
                  <a:lnTo>
                    <a:pt x="50" y="38"/>
                  </a:lnTo>
                  <a:lnTo>
                    <a:pt x="52" y="40"/>
                  </a:lnTo>
                  <a:lnTo>
                    <a:pt x="58" y="20"/>
                  </a:lnTo>
                  <a:lnTo>
                    <a:pt x="60" y="16"/>
                  </a:lnTo>
                  <a:lnTo>
                    <a:pt x="60" y="14"/>
                  </a:lnTo>
                  <a:lnTo>
                    <a:pt x="62" y="10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0" y="6"/>
                  </a:lnTo>
                  <a:lnTo>
                    <a:pt x="58" y="6"/>
                  </a:lnTo>
                  <a:lnTo>
                    <a:pt x="56" y="6"/>
                  </a:lnTo>
                  <a:lnTo>
                    <a:pt x="54" y="6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74" y="0"/>
                  </a:lnTo>
                  <a:close/>
                  <a:moveTo>
                    <a:pt x="50" y="48"/>
                  </a:moveTo>
                  <a:lnTo>
                    <a:pt x="48" y="44"/>
                  </a:lnTo>
                  <a:lnTo>
                    <a:pt x="46" y="40"/>
                  </a:lnTo>
                  <a:lnTo>
                    <a:pt x="44" y="38"/>
                  </a:lnTo>
                  <a:lnTo>
                    <a:pt x="40" y="38"/>
                  </a:lnTo>
                  <a:lnTo>
                    <a:pt x="34" y="38"/>
                  </a:lnTo>
                  <a:lnTo>
                    <a:pt x="28" y="44"/>
                  </a:lnTo>
                  <a:lnTo>
                    <a:pt x="22" y="52"/>
                  </a:lnTo>
                  <a:lnTo>
                    <a:pt x="16" y="62"/>
                  </a:lnTo>
                  <a:lnTo>
                    <a:pt x="14" y="70"/>
                  </a:lnTo>
                  <a:lnTo>
                    <a:pt x="12" y="80"/>
                  </a:lnTo>
                  <a:lnTo>
                    <a:pt x="14" y="84"/>
                  </a:lnTo>
                  <a:lnTo>
                    <a:pt x="14" y="86"/>
                  </a:lnTo>
                  <a:lnTo>
                    <a:pt x="18" y="88"/>
                  </a:lnTo>
                  <a:lnTo>
                    <a:pt x="20" y="90"/>
                  </a:lnTo>
                  <a:lnTo>
                    <a:pt x="24" y="88"/>
                  </a:lnTo>
                  <a:lnTo>
                    <a:pt x="28" y="86"/>
                  </a:lnTo>
                  <a:lnTo>
                    <a:pt x="34" y="80"/>
                  </a:lnTo>
                  <a:lnTo>
                    <a:pt x="38" y="74"/>
                  </a:lnTo>
                  <a:lnTo>
                    <a:pt x="44" y="64"/>
                  </a:lnTo>
                  <a:lnTo>
                    <a:pt x="48" y="56"/>
                  </a:lnTo>
                  <a:lnTo>
                    <a:pt x="50" y="48"/>
                  </a:lnTo>
                  <a:close/>
                </a:path>
              </a:pathLst>
            </a:custGeom>
            <a:solidFill>
              <a:srgbClr val="00CCFF"/>
            </a:solidFill>
            <a:ln w="0">
              <a:solidFill>
                <a:srgbClr val="00CC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89" name="Freeform 341"/>
            <p:cNvSpPr>
              <a:spLocks noEditPoints="1"/>
            </p:cNvSpPr>
            <p:nvPr/>
          </p:nvSpPr>
          <p:spPr bwMode="auto">
            <a:xfrm>
              <a:off x="3564" y="3384"/>
              <a:ext cx="54" cy="62"/>
            </a:xfrm>
            <a:custGeom>
              <a:avLst/>
              <a:gdLst/>
              <a:ahLst/>
              <a:cxnLst>
                <a:cxn ang="0">
                  <a:pos x="12" y="36"/>
                </a:cxn>
                <a:cxn ang="0">
                  <a:pos x="12" y="38"/>
                </a:cxn>
                <a:cxn ang="0">
                  <a:pos x="12" y="40"/>
                </a:cxn>
                <a:cxn ang="0">
                  <a:pos x="14" y="46"/>
                </a:cxn>
                <a:cxn ang="0">
                  <a:pos x="16" y="50"/>
                </a:cxn>
                <a:cxn ang="0">
                  <a:pos x="20" y="54"/>
                </a:cxn>
                <a:cxn ang="0">
                  <a:pos x="26" y="54"/>
                </a:cxn>
                <a:cxn ang="0">
                  <a:pos x="30" y="54"/>
                </a:cxn>
                <a:cxn ang="0">
                  <a:pos x="34" y="52"/>
                </a:cxn>
                <a:cxn ang="0">
                  <a:pos x="38" y="50"/>
                </a:cxn>
                <a:cxn ang="0">
                  <a:pos x="42" y="48"/>
                </a:cxn>
                <a:cxn ang="0">
                  <a:pos x="46" y="44"/>
                </a:cxn>
                <a:cxn ang="0">
                  <a:pos x="48" y="46"/>
                </a:cxn>
                <a:cxn ang="0">
                  <a:pos x="40" y="54"/>
                </a:cxn>
                <a:cxn ang="0">
                  <a:pos x="34" y="58"/>
                </a:cxn>
                <a:cxn ang="0">
                  <a:pos x="26" y="62"/>
                </a:cxn>
                <a:cxn ang="0">
                  <a:pos x="20" y="62"/>
                </a:cxn>
                <a:cxn ang="0">
                  <a:pos x="14" y="62"/>
                </a:cxn>
                <a:cxn ang="0">
                  <a:pos x="8" y="60"/>
                </a:cxn>
                <a:cxn ang="0">
                  <a:pos x="6" y="56"/>
                </a:cxn>
                <a:cxn ang="0">
                  <a:pos x="2" y="50"/>
                </a:cxn>
                <a:cxn ang="0">
                  <a:pos x="0" y="42"/>
                </a:cxn>
                <a:cxn ang="0">
                  <a:pos x="2" y="32"/>
                </a:cxn>
                <a:cxn ang="0">
                  <a:pos x="6" y="22"/>
                </a:cxn>
                <a:cxn ang="0">
                  <a:pos x="14" y="14"/>
                </a:cxn>
                <a:cxn ang="0">
                  <a:pos x="22" y="6"/>
                </a:cxn>
                <a:cxn ang="0">
                  <a:pos x="30" y="2"/>
                </a:cxn>
                <a:cxn ang="0">
                  <a:pos x="40" y="0"/>
                </a:cxn>
                <a:cxn ang="0">
                  <a:pos x="46" y="2"/>
                </a:cxn>
                <a:cxn ang="0">
                  <a:pos x="50" y="4"/>
                </a:cxn>
                <a:cxn ang="0">
                  <a:pos x="52" y="6"/>
                </a:cxn>
                <a:cxn ang="0">
                  <a:pos x="54" y="10"/>
                </a:cxn>
                <a:cxn ang="0">
                  <a:pos x="52" y="16"/>
                </a:cxn>
                <a:cxn ang="0">
                  <a:pos x="48" y="20"/>
                </a:cxn>
                <a:cxn ang="0">
                  <a:pos x="42" y="26"/>
                </a:cxn>
                <a:cxn ang="0">
                  <a:pos x="32" y="32"/>
                </a:cxn>
                <a:cxn ang="0">
                  <a:pos x="24" y="34"/>
                </a:cxn>
                <a:cxn ang="0">
                  <a:pos x="12" y="36"/>
                </a:cxn>
                <a:cxn ang="0">
                  <a:pos x="14" y="32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2" y="14"/>
                </a:cxn>
                <a:cxn ang="0">
                  <a:pos x="44" y="10"/>
                </a:cxn>
                <a:cxn ang="0">
                  <a:pos x="42" y="8"/>
                </a:cxn>
                <a:cxn ang="0">
                  <a:pos x="42" y="6"/>
                </a:cxn>
                <a:cxn ang="0">
                  <a:pos x="40" y="4"/>
                </a:cxn>
                <a:cxn ang="0">
                  <a:pos x="36" y="4"/>
                </a:cxn>
                <a:cxn ang="0">
                  <a:pos x="32" y="4"/>
                </a:cxn>
                <a:cxn ang="0">
                  <a:pos x="28" y="6"/>
                </a:cxn>
                <a:cxn ang="0">
                  <a:pos x="24" y="10"/>
                </a:cxn>
                <a:cxn ang="0">
                  <a:pos x="20" y="16"/>
                </a:cxn>
                <a:cxn ang="0">
                  <a:pos x="16" y="24"/>
                </a:cxn>
                <a:cxn ang="0">
                  <a:pos x="14" y="32"/>
                </a:cxn>
              </a:cxnLst>
              <a:rect l="0" t="0" r="r" b="b"/>
              <a:pathLst>
                <a:path w="54" h="62">
                  <a:moveTo>
                    <a:pt x="12" y="36"/>
                  </a:moveTo>
                  <a:lnTo>
                    <a:pt x="12" y="38"/>
                  </a:lnTo>
                  <a:lnTo>
                    <a:pt x="12" y="40"/>
                  </a:lnTo>
                  <a:lnTo>
                    <a:pt x="14" y="46"/>
                  </a:lnTo>
                  <a:lnTo>
                    <a:pt x="16" y="50"/>
                  </a:lnTo>
                  <a:lnTo>
                    <a:pt x="20" y="54"/>
                  </a:lnTo>
                  <a:lnTo>
                    <a:pt x="26" y="54"/>
                  </a:lnTo>
                  <a:lnTo>
                    <a:pt x="30" y="54"/>
                  </a:lnTo>
                  <a:lnTo>
                    <a:pt x="34" y="52"/>
                  </a:lnTo>
                  <a:lnTo>
                    <a:pt x="38" y="50"/>
                  </a:lnTo>
                  <a:lnTo>
                    <a:pt x="42" y="48"/>
                  </a:lnTo>
                  <a:lnTo>
                    <a:pt x="46" y="44"/>
                  </a:lnTo>
                  <a:lnTo>
                    <a:pt x="48" y="46"/>
                  </a:lnTo>
                  <a:lnTo>
                    <a:pt x="40" y="54"/>
                  </a:lnTo>
                  <a:lnTo>
                    <a:pt x="34" y="58"/>
                  </a:lnTo>
                  <a:lnTo>
                    <a:pt x="26" y="62"/>
                  </a:lnTo>
                  <a:lnTo>
                    <a:pt x="20" y="62"/>
                  </a:lnTo>
                  <a:lnTo>
                    <a:pt x="14" y="62"/>
                  </a:lnTo>
                  <a:lnTo>
                    <a:pt x="8" y="60"/>
                  </a:lnTo>
                  <a:lnTo>
                    <a:pt x="6" y="56"/>
                  </a:lnTo>
                  <a:lnTo>
                    <a:pt x="2" y="50"/>
                  </a:lnTo>
                  <a:lnTo>
                    <a:pt x="0" y="42"/>
                  </a:lnTo>
                  <a:lnTo>
                    <a:pt x="2" y="32"/>
                  </a:lnTo>
                  <a:lnTo>
                    <a:pt x="6" y="22"/>
                  </a:lnTo>
                  <a:lnTo>
                    <a:pt x="14" y="14"/>
                  </a:lnTo>
                  <a:lnTo>
                    <a:pt x="22" y="6"/>
                  </a:lnTo>
                  <a:lnTo>
                    <a:pt x="30" y="2"/>
                  </a:lnTo>
                  <a:lnTo>
                    <a:pt x="40" y="0"/>
                  </a:lnTo>
                  <a:lnTo>
                    <a:pt x="46" y="2"/>
                  </a:lnTo>
                  <a:lnTo>
                    <a:pt x="50" y="4"/>
                  </a:lnTo>
                  <a:lnTo>
                    <a:pt x="52" y="6"/>
                  </a:lnTo>
                  <a:lnTo>
                    <a:pt x="54" y="10"/>
                  </a:lnTo>
                  <a:lnTo>
                    <a:pt x="52" y="16"/>
                  </a:lnTo>
                  <a:lnTo>
                    <a:pt x="48" y="20"/>
                  </a:lnTo>
                  <a:lnTo>
                    <a:pt x="42" y="26"/>
                  </a:lnTo>
                  <a:lnTo>
                    <a:pt x="32" y="32"/>
                  </a:lnTo>
                  <a:lnTo>
                    <a:pt x="24" y="34"/>
                  </a:lnTo>
                  <a:lnTo>
                    <a:pt x="12" y="36"/>
                  </a:lnTo>
                  <a:close/>
                  <a:moveTo>
                    <a:pt x="14" y="32"/>
                  </a:moveTo>
                  <a:lnTo>
                    <a:pt x="22" y="32"/>
                  </a:lnTo>
                  <a:lnTo>
                    <a:pt x="28" y="28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2" y="14"/>
                  </a:lnTo>
                  <a:lnTo>
                    <a:pt x="44" y="10"/>
                  </a:lnTo>
                  <a:lnTo>
                    <a:pt x="42" y="8"/>
                  </a:lnTo>
                  <a:lnTo>
                    <a:pt x="42" y="6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32" y="4"/>
                  </a:lnTo>
                  <a:lnTo>
                    <a:pt x="28" y="6"/>
                  </a:lnTo>
                  <a:lnTo>
                    <a:pt x="24" y="10"/>
                  </a:lnTo>
                  <a:lnTo>
                    <a:pt x="20" y="16"/>
                  </a:lnTo>
                  <a:lnTo>
                    <a:pt x="16" y="24"/>
                  </a:lnTo>
                  <a:lnTo>
                    <a:pt x="14" y="32"/>
                  </a:lnTo>
                  <a:close/>
                </a:path>
              </a:pathLst>
            </a:custGeom>
            <a:solidFill>
              <a:srgbClr val="00CCFF"/>
            </a:solidFill>
            <a:ln w="0">
              <a:solidFill>
                <a:srgbClr val="00CC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390" name="Freeform 342"/>
            <p:cNvSpPr>
              <a:spLocks/>
            </p:cNvSpPr>
            <p:nvPr/>
          </p:nvSpPr>
          <p:spPr bwMode="auto">
            <a:xfrm>
              <a:off x="3626" y="3350"/>
              <a:ext cx="36" cy="96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14" y="80"/>
                </a:cxn>
                <a:cxn ang="0">
                  <a:pos x="12" y="84"/>
                </a:cxn>
                <a:cxn ang="0">
                  <a:pos x="12" y="88"/>
                </a:cxn>
                <a:cxn ang="0">
                  <a:pos x="12" y="88"/>
                </a:cxn>
                <a:cxn ang="0">
                  <a:pos x="12" y="90"/>
                </a:cxn>
                <a:cxn ang="0">
                  <a:pos x="14" y="90"/>
                </a:cxn>
                <a:cxn ang="0">
                  <a:pos x="14" y="90"/>
                </a:cxn>
                <a:cxn ang="0">
                  <a:pos x="16" y="90"/>
                </a:cxn>
                <a:cxn ang="0">
                  <a:pos x="16" y="88"/>
                </a:cxn>
                <a:cxn ang="0">
                  <a:pos x="20" y="86"/>
                </a:cxn>
                <a:cxn ang="0">
                  <a:pos x="24" y="80"/>
                </a:cxn>
                <a:cxn ang="0">
                  <a:pos x="26" y="82"/>
                </a:cxn>
                <a:cxn ang="0">
                  <a:pos x="20" y="90"/>
                </a:cxn>
                <a:cxn ang="0">
                  <a:pos x="14" y="94"/>
                </a:cxn>
                <a:cxn ang="0">
                  <a:pos x="10" y="96"/>
                </a:cxn>
                <a:cxn ang="0">
                  <a:pos x="6" y="96"/>
                </a:cxn>
                <a:cxn ang="0">
                  <a:pos x="4" y="96"/>
                </a:cxn>
                <a:cxn ang="0">
                  <a:pos x="2" y="96"/>
                </a:cxn>
                <a:cxn ang="0">
                  <a:pos x="2" y="94"/>
                </a:cxn>
                <a:cxn ang="0">
                  <a:pos x="0" y="92"/>
                </a:cxn>
                <a:cxn ang="0">
                  <a:pos x="2" y="88"/>
                </a:cxn>
                <a:cxn ang="0">
                  <a:pos x="2" y="82"/>
                </a:cxn>
                <a:cxn ang="0">
                  <a:pos x="22" y="18"/>
                </a:cxn>
                <a:cxn ang="0">
                  <a:pos x="22" y="14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4" y="8"/>
                </a:cxn>
                <a:cxn ang="0">
                  <a:pos x="22" y="6"/>
                </a:cxn>
                <a:cxn ang="0">
                  <a:pos x="20" y="6"/>
                </a:cxn>
                <a:cxn ang="0">
                  <a:pos x="18" y="6"/>
                </a:cxn>
                <a:cxn ang="0">
                  <a:pos x="16" y="6"/>
                </a:cxn>
                <a:cxn ang="0">
                  <a:pos x="14" y="6"/>
                </a:cxn>
                <a:cxn ang="0">
                  <a:pos x="14" y="4"/>
                </a:cxn>
                <a:cxn ang="0">
                  <a:pos x="36" y="0"/>
                </a:cxn>
              </a:cxnLst>
              <a:rect l="0" t="0" r="r" b="b"/>
              <a:pathLst>
                <a:path w="36" h="96">
                  <a:moveTo>
                    <a:pt x="36" y="0"/>
                  </a:moveTo>
                  <a:lnTo>
                    <a:pt x="14" y="80"/>
                  </a:lnTo>
                  <a:lnTo>
                    <a:pt x="12" y="84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2" y="90"/>
                  </a:lnTo>
                  <a:lnTo>
                    <a:pt x="14" y="90"/>
                  </a:lnTo>
                  <a:lnTo>
                    <a:pt x="14" y="90"/>
                  </a:lnTo>
                  <a:lnTo>
                    <a:pt x="16" y="90"/>
                  </a:lnTo>
                  <a:lnTo>
                    <a:pt x="16" y="88"/>
                  </a:lnTo>
                  <a:lnTo>
                    <a:pt x="20" y="86"/>
                  </a:lnTo>
                  <a:lnTo>
                    <a:pt x="24" y="80"/>
                  </a:lnTo>
                  <a:lnTo>
                    <a:pt x="26" y="82"/>
                  </a:lnTo>
                  <a:lnTo>
                    <a:pt x="20" y="90"/>
                  </a:lnTo>
                  <a:lnTo>
                    <a:pt x="14" y="94"/>
                  </a:lnTo>
                  <a:lnTo>
                    <a:pt x="10" y="96"/>
                  </a:lnTo>
                  <a:lnTo>
                    <a:pt x="6" y="96"/>
                  </a:lnTo>
                  <a:lnTo>
                    <a:pt x="4" y="96"/>
                  </a:lnTo>
                  <a:lnTo>
                    <a:pt x="2" y="96"/>
                  </a:lnTo>
                  <a:lnTo>
                    <a:pt x="2" y="94"/>
                  </a:lnTo>
                  <a:lnTo>
                    <a:pt x="0" y="92"/>
                  </a:lnTo>
                  <a:lnTo>
                    <a:pt x="2" y="88"/>
                  </a:lnTo>
                  <a:lnTo>
                    <a:pt x="2" y="82"/>
                  </a:lnTo>
                  <a:lnTo>
                    <a:pt x="22" y="18"/>
                  </a:lnTo>
                  <a:lnTo>
                    <a:pt x="22" y="14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CCFF"/>
            </a:solidFill>
            <a:ln w="0">
              <a:solidFill>
                <a:srgbClr val="00CC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258392" name="Rectangle 344"/>
          <p:cNvSpPr>
            <a:spLocks noChangeArrowheads="1"/>
          </p:cNvSpPr>
          <p:nvPr/>
        </p:nvSpPr>
        <p:spPr bwMode="auto">
          <a:xfrm>
            <a:off x="46038" y="381000"/>
            <a:ext cx="9021762" cy="53975"/>
          </a:xfrm>
          <a:prstGeom prst="rect">
            <a:avLst/>
          </a:prstGeom>
          <a:gradFill rotWithShape="1">
            <a:gsLst>
              <a:gs pos="0">
                <a:srgbClr val="FF0000"/>
              </a:gs>
              <a:gs pos="100000">
                <a:schemeClr val="bg1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>
              <a:spcBef>
                <a:spcPct val="0"/>
              </a:spcBef>
            </a:pPr>
            <a:r>
              <a:rPr lang="en-US" sz="4400" dirty="0">
                <a:solidFill>
                  <a:schemeClr val="tx2"/>
                </a:solidFill>
                <a:latin typeface="Arial" pitchFamily="34" charset="0"/>
              </a:rPr>
              <a:t/>
            </a:r>
            <a:br>
              <a:rPr lang="en-US" sz="4400" dirty="0">
                <a:solidFill>
                  <a:schemeClr val="tx2"/>
                </a:solidFill>
                <a:latin typeface="Arial" pitchFamily="34" charset="0"/>
              </a:rPr>
            </a:br>
            <a:endParaRPr lang="it-IT" sz="4400">
              <a:solidFill>
                <a:schemeClr val="tx2"/>
              </a:solidFill>
              <a:latin typeface="Arial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470" name="Text Box 502"/>
          <p:cNvSpPr txBox="1">
            <a:spLocks noChangeArrowheads="1"/>
          </p:cNvSpPr>
          <p:nvPr/>
        </p:nvSpPr>
        <p:spPr bwMode="auto">
          <a:xfrm>
            <a:off x="152400" y="609600"/>
            <a:ext cx="4419600" cy="94773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buFont typeface="Wingdings" pitchFamily="2" charset="2"/>
              <a:buChar char="v"/>
              <a:defRPr/>
            </a:pPr>
            <a:r>
              <a:rPr lang="en-US" dirty="0">
                <a:solidFill>
                  <a:srgbClr val="0000FF"/>
                </a:solidFill>
                <a:cs typeface="Arial" pitchFamily="34" charset="0"/>
              </a:rPr>
              <a:t> chiral odd, no gluons</a:t>
            </a:r>
          </a:p>
          <a:p>
            <a:pPr>
              <a:buClr>
                <a:srgbClr val="0000FF"/>
              </a:buClr>
              <a:buFont typeface="Wingdings" pitchFamily="2" charset="2"/>
              <a:buChar char="v"/>
              <a:defRPr/>
            </a:pPr>
            <a:r>
              <a:rPr lang="en-US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  <a:sym typeface="Symbol" pitchFamily="18" charset="2"/>
              </a:rPr>
              <a:t> </a:t>
            </a:r>
            <a:r>
              <a:rPr lang="en-US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  <a:t>h</a:t>
            </a:r>
            <a:r>
              <a:rPr lang="en-US" baseline="-250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  <a:t>1L</a:t>
            </a:r>
            <a:r>
              <a:rPr lang="en-US" baseline="300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Symbol" pitchFamily="18" charset="2"/>
                <a:cs typeface="Arial" pitchFamily="34" charset="0"/>
                <a:sym typeface="Symbol" pitchFamily="18" charset="2"/>
              </a:rPr>
              <a:t></a:t>
            </a:r>
            <a:r>
              <a:rPr lang="en-US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Symbol" pitchFamily="18" charset="2"/>
                <a:cs typeface="Arial" pitchFamily="34" charset="0"/>
                <a:sym typeface="Symbol" pitchFamily="18" charset="2"/>
              </a:rPr>
              <a:t>:</a:t>
            </a:r>
            <a:r>
              <a:rPr lang="en-US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  <a:sym typeface="Symbol" pitchFamily="18" charset="2"/>
              </a:rPr>
              <a:t> </a:t>
            </a:r>
            <a:r>
              <a:rPr lang="en-US" dirty="0">
                <a:solidFill>
                  <a:srgbClr val="0000FF"/>
                </a:solidFill>
                <a:cs typeface="Arial" pitchFamily="34" charset="0"/>
              </a:rPr>
              <a:t>SP and PD interference terms</a:t>
            </a:r>
            <a:br>
              <a:rPr lang="en-US" dirty="0">
                <a:solidFill>
                  <a:srgbClr val="0000FF"/>
                </a:solidFill>
                <a:cs typeface="Arial" pitchFamily="34" charset="0"/>
              </a:rPr>
            </a:br>
            <a:r>
              <a:rPr lang="en-US" dirty="0">
                <a:solidFill>
                  <a:srgbClr val="0000FF"/>
                </a:solidFill>
                <a:cs typeface="Arial" pitchFamily="34" charset="0"/>
              </a:rPr>
              <a:t>    </a:t>
            </a:r>
            <a:r>
              <a:rPr lang="en-US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  <a:t>h</a:t>
            </a:r>
            <a:r>
              <a:rPr lang="en-US" baseline="-250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  <a:t>1</a:t>
            </a:r>
            <a:r>
              <a:rPr lang="en-US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  <a:t>:</a:t>
            </a:r>
            <a:r>
              <a:rPr lang="en-US" dirty="0">
                <a:solidFill>
                  <a:srgbClr val="0000FF"/>
                </a:solidFill>
                <a:cs typeface="Arial" pitchFamily="34" charset="0"/>
              </a:rPr>
              <a:t> SS and PP diagonal terms</a:t>
            </a:r>
            <a:endParaRPr lang="it-IT" dirty="0">
              <a:solidFill>
                <a:srgbClr val="0000FF"/>
              </a:solidFill>
              <a:cs typeface="Arial" pitchFamily="34" charset="0"/>
            </a:endParaRPr>
          </a:p>
        </p:txBody>
      </p:sp>
      <p:grpSp>
        <p:nvGrpSpPr>
          <p:cNvPr id="2" name="Group 510"/>
          <p:cNvGrpSpPr>
            <a:grpSpLocks/>
          </p:cNvGrpSpPr>
          <p:nvPr/>
        </p:nvGrpSpPr>
        <p:grpSpPr bwMode="auto">
          <a:xfrm>
            <a:off x="6096000" y="652463"/>
            <a:ext cx="2667000" cy="703262"/>
            <a:chOff x="3072" y="727"/>
            <a:chExt cx="1680" cy="443"/>
          </a:xfrm>
        </p:grpSpPr>
        <p:sp>
          <p:nvSpPr>
            <p:cNvPr id="25406" name="Text Box 508"/>
            <p:cNvSpPr txBox="1">
              <a:spLocks noChangeArrowheads="1"/>
            </p:cNvSpPr>
            <p:nvPr/>
          </p:nvSpPr>
          <p:spPr bwMode="auto">
            <a:xfrm>
              <a:off x="3072" y="727"/>
              <a:ext cx="1680" cy="44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buFont typeface="Wingdings" pitchFamily="2" charset="2"/>
                <a:buChar char="v"/>
              </a:pPr>
              <a:r>
                <a:rPr lang="en-US" dirty="0">
                  <a:solidFill>
                    <a:srgbClr val="0000FF"/>
                  </a:solidFill>
                </a:rPr>
                <a:t> opposite sign of h</a:t>
              </a:r>
              <a:r>
                <a:rPr lang="en-US" baseline="-25000" dirty="0">
                  <a:solidFill>
                    <a:srgbClr val="0000FF"/>
                  </a:solidFill>
                </a:rPr>
                <a:t>1 </a:t>
              </a:r>
            </a:p>
            <a:p>
              <a:pPr>
                <a:buFont typeface="Wingdings" pitchFamily="2" charset="2"/>
                <a:buChar char="v"/>
              </a:pPr>
              <a:r>
                <a:rPr lang="en-US" dirty="0">
                  <a:solidFill>
                    <a:srgbClr val="0000FF"/>
                  </a:solidFill>
                </a:rPr>
                <a:t> </a:t>
              </a:r>
              <a:endParaRPr lang="it-IT">
                <a:solidFill>
                  <a:srgbClr val="0000FF"/>
                </a:solidFill>
              </a:endParaRPr>
            </a:p>
          </p:txBody>
        </p:sp>
        <p:pic>
          <p:nvPicPr>
            <p:cNvPr id="25407" name="Picture 509" descr="txp_fig"/>
            <p:cNvPicPr>
              <a:picLocks noChangeAspect="1" noChangeArrowheads="1"/>
            </p:cNvPicPr>
            <p:nvPr>
              <p:custDataLst>
                <p:tags r:id="rId5"/>
              </p:custDataLst>
            </p:nvPr>
          </p:nvPicPr>
          <p:blipFill>
            <a:blip r:embed="rId8"/>
            <a:srcRect/>
            <a:stretch>
              <a:fillRect/>
            </a:stretch>
          </p:blipFill>
          <p:spPr bwMode="auto">
            <a:xfrm>
              <a:off x="3320" y="960"/>
              <a:ext cx="1432" cy="14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</p:pic>
      </p:grpSp>
      <p:sp>
        <p:nvSpPr>
          <p:cNvPr id="212481" name="Rectangle 513"/>
          <p:cNvSpPr>
            <a:spLocks noChangeArrowheads="1"/>
          </p:cNvSpPr>
          <p:nvPr/>
        </p:nvSpPr>
        <p:spPr bwMode="auto">
          <a:xfrm>
            <a:off x="3886200" y="1508125"/>
            <a:ext cx="1371600" cy="3968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sz="2000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  <a:t>h</a:t>
            </a:r>
            <a:r>
              <a:rPr lang="en-US" sz="2000" baseline="-25000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  <a:t>1L</a:t>
            </a:r>
            <a:r>
              <a:rPr lang="en-US" sz="2000" baseline="30000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Symbol" pitchFamily="18" charset="2"/>
                <a:cs typeface="Arial" pitchFamily="34" charset="0"/>
                <a:sym typeface="Symbol" pitchFamily="18" charset="2"/>
              </a:rPr>
              <a:t></a:t>
            </a:r>
            <a:r>
              <a:rPr lang="en-US" sz="2000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  <a:sym typeface="Symbol" pitchFamily="18" charset="2"/>
              </a:rPr>
              <a:t> </a:t>
            </a:r>
            <a:r>
              <a:rPr lang="en-US" sz="2000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Symbol" pitchFamily="18" charset="2"/>
                <a:cs typeface="Arial" pitchFamily="34" charset="0"/>
                <a:sym typeface="Symbol" pitchFamily="18" charset="2"/>
              </a:rPr>
              <a:t></a:t>
            </a:r>
            <a:r>
              <a:rPr lang="en-US" sz="2000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  <a:sym typeface="Symbol" pitchFamily="18" charset="2"/>
              </a:rPr>
              <a:t> h</a:t>
            </a:r>
            <a:r>
              <a:rPr lang="en-US" sz="2000" baseline="-25000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  <a:sym typeface="Symbol" pitchFamily="18" charset="2"/>
              </a:rPr>
              <a:t>1</a:t>
            </a:r>
            <a:endParaRPr lang="it-IT" sz="2000" baseline="-250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cs typeface="Arial" pitchFamily="34" charset="0"/>
              <a:sym typeface="Symbol" pitchFamily="18" charset="2"/>
            </a:endParaRPr>
          </a:p>
        </p:txBody>
      </p:sp>
      <p:grpSp>
        <p:nvGrpSpPr>
          <p:cNvPr id="3" name="Group 5502"/>
          <p:cNvGrpSpPr>
            <a:grpSpLocks noChangeAspect="1"/>
          </p:cNvGrpSpPr>
          <p:nvPr/>
        </p:nvGrpSpPr>
        <p:grpSpPr bwMode="auto">
          <a:xfrm>
            <a:off x="301625" y="1676400"/>
            <a:ext cx="3065463" cy="1836738"/>
            <a:chOff x="190" y="960"/>
            <a:chExt cx="2034" cy="1218"/>
          </a:xfrm>
        </p:grpSpPr>
        <p:sp>
          <p:nvSpPr>
            <p:cNvPr id="22988" name="Freeform 548"/>
            <p:cNvSpPr>
              <a:spLocks noChangeAspect="1"/>
            </p:cNvSpPr>
            <p:nvPr/>
          </p:nvSpPr>
          <p:spPr bwMode="auto">
            <a:xfrm>
              <a:off x="1296" y="2112"/>
              <a:ext cx="26" cy="66"/>
            </a:xfrm>
            <a:custGeom>
              <a:avLst/>
              <a:gdLst>
                <a:gd name="T0" fmla="*/ 0 w 26"/>
                <a:gd name="T1" fmla="*/ 8 h 66"/>
                <a:gd name="T2" fmla="*/ 16 w 26"/>
                <a:gd name="T3" fmla="*/ 0 h 66"/>
                <a:gd name="T4" fmla="*/ 18 w 26"/>
                <a:gd name="T5" fmla="*/ 0 h 66"/>
                <a:gd name="T6" fmla="*/ 18 w 26"/>
                <a:gd name="T7" fmla="*/ 54 h 66"/>
                <a:gd name="T8" fmla="*/ 18 w 26"/>
                <a:gd name="T9" fmla="*/ 58 h 66"/>
                <a:gd name="T10" fmla="*/ 18 w 26"/>
                <a:gd name="T11" fmla="*/ 62 h 66"/>
                <a:gd name="T12" fmla="*/ 20 w 26"/>
                <a:gd name="T13" fmla="*/ 62 h 66"/>
                <a:gd name="T14" fmla="*/ 20 w 26"/>
                <a:gd name="T15" fmla="*/ 64 h 66"/>
                <a:gd name="T16" fmla="*/ 22 w 26"/>
                <a:gd name="T17" fmla="*/ 64 h 66"/>
                <a:gd name="T18" fmla="*/ 26 w 26"/>
                <a:gd name="T19" fmla="*/ 64 h 66"/>
                <a:gd name="T20" fmla="*/ 26 w 26"/>
                <a:gd name="T21" fmla="*/ 66 h 66"/>
                <a:gd name="T22" fmla="*/ 2 w 26"/>
                <a:gd name="T23" fmla="*/ 66 h 66"/>
                <a:gd name="T24" fmla="*/ 2 w 26"/>
                <a:gd name="T25" fmla="*/ 64 h 66"/>
                <a:gd name="T26" fmla="*/ 6 w 26"/>
                <a:gd name="T27" fmla="*/ 64 h 66"/>
                <a:gd name="T28" fmla="*/ 8 w 26"/>
                <a:gd name="T29" fmla="*/ 64 h 66"/>
                <a:gd name="T30" fmla="*/ 8 w 26"/>
                <a:gd name="T31" fmla="*/ 62 h 66"/>
                <a:gd name="T32" fmla="*/ 10 w 26"/>
                <a:gd name="T33" fmla="*/ 62 h 66"/>
                <a:gd name="T34" fmla="*/ 10 w 26"/>
                <a:gd name="T35" fmla="*/ 58 h 66"/>
                <a:gd name="T36" fmla="*/ 10 w 26"/>
                <a:gd name="T37" fmla="*/ 54 h 66"/>
                <a:gd name="T38" fmla="*/ 10 w 26"/>
                <a:gd name="T39" fmla="*/ 18 h 66"/>
                <a:gd name="T40" fmla="*/ 10 w 26"/>
                <a:gd name="T41" fmla="*/ 12 h 66"/>
                <a:gd name="T42" fmla="*/ 10 w 26"/>
                <a:gd name="T43" fmla="*/ 10 h 66"/>
                <a:gd name="T44" fmla="*/ 10 w 26"/>
                <a:gd name="T45" fmla="*/ 8 h 66"/>
                <a:gd name="T46" fmla="*/ 8 w 26"/>
                <a:gd name="T47" fmla="*/ 8 h 66"/>
                <a:gd name="T48" fmla="*/ 8 w 26"/>
                <a:gd name="T49" fmla="*/ 6 h 66"/>
                <a:gd name="T50" fmla="*/ 6 w 26"/>
                <a:gd name="T51" fmla="*/ 6 h 66"/>
                <a:gd name="T52" fmla="*/ 4 w 26"/>
                <a:gd name="T53" fmla="*/ 8 h 66"/>
                <a:gd name="T54" fmla="*/ 2 w 26"/>
                <a:gd name="T55" fmla="*/ 8 h 66"/>
                <a:gd name="T56" fmla="*/ 0 w 26"/>
                <a:gd name="T57" fmla="*/ 8 h 6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6"/>
                <a:gd name="T88" fmla="*/ 0 h 66"/>
                <a:gd name="T89" fmla="*/ 26 w 26"/>
                <a:gd name="T90" fmla="*/ 66 h 6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6" h="66">
                  <a:moveTo>
                    <a:pt x="0" y="8"/>
                  </a:moveTo>
                  <a:lnTo>
                    <a:pt x="16" y="0"/>
                  </a:lnTo>
                  <a:lnTo>
                    <a:pt x="18" y="0"/>
                  </a:lnTo>
                  <a:lnTo>
                    <a:pt x="18" y="54"/>
                  </a:lnTo>
                  <a:lnTo>
                    <a:pt x="18" y="58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4"/>
                  </a:lnTo>
                  <a:lnTo>
                    <a:pt x="22" y="64"/>
                  </a:lnTo>
                  <a:lnTo>
                    <a:pt x="26" y="64"/>
                  </a:lnTo>
                  <a:lnTo>
                    <a:pt x="26" y="66"/>
                  </a:lnTo>
                  <a:lnTo>
                    <a:pt x="2" y="66"/>
                  </a:lnTo>
                  <a:lnTo>
                    <a:pt x="2" y="64"/>
                  </a:lnTo>
                  <a:lnTo>
                    <a:pt x="6" y="64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10" y="62"/>
                  </a:lnTo>
                  <a:lnTo>
                    <a:pt x="10" y="58"/>
                  </a:lnTo>
                  <a:lnTo>
                    <a:pt x="10" y="54"/>
                  </a:lnTo>
                  <a:lnTo>
                    <a:pt x="10" y="18"/>
                  </a:lnTo>
                  <a:lnTo>
                    <a:pt x="10" y="12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6" y="6"/>
                  </a:lnTo>
                  <a:lnTo>
                    <a:pt x="4" y="8"/>
                  </a:lnTo>
                  <a:lnTo>
                    <a:pt x="2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4" name="Group 2946"/>
            <p:cNvGrpSpPr>
              <a:grpSpLocks noChangeAspect="1"/>
            </p:cNvGrpSpPr>
            <p:nvPr/>
          </p:nvGrpSpPr>
          <p:grpSpPr bwMode="auto">
            <a:xfrm>
              <a:off x="190" y="960"/>
              <a:ext cx="2034" cy="1209"/>
              <a:chOff x="166" y="1366"/>
              <a:chExt cx="2258" cy="1342"/>
            </a:xfrm>
          </p:grpSpPr>
          <p:sp>
            <p:nvSpPr>
              <p:cNvPr id="22990" name="Line 528"/>
              <p:cNvSpPr>
                <a:spLocks noChangeAspect="1" noChangeShapeType="1"/>
              </p:cNvSpPr>
              <p:nvPr/>
            </p:nvSpPr>
            <p:spPr bwMode="auto">
              <a:xfrm>
                <a:off x="396" y="2134"/>
                <a:ext cx="1044" cy="514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91" name="Line 5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94" y="2122"/>
                <a:ext cx="2" cy="12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92" name="Freeform 530"/>
              <p:cNvSpPr>
                <a:spLocks noChangeAspect="1" noEditPoints="1"/>
              </p:cNvSpPr>
              <p:nvPr/>
            </p:nvSpPr>
            <p:spPr bwMode="auto">
              <a:xfrm>
                <a:off x="384" y="2166"/>
                <a:ext cx="40" cy="66"/>
              </a:xfrm>
              <a:custGeom>
                <a:avLst/>
                <a:gdLst>
                  <a:gd name="T0" fmla="*/ 0 w 40"/>
                  <a:gd name="T1" fmla="*/ 34 h 66"/>
                  <a:gd name="T2" fmla="*/ 0 w 40"/>
                  <a:gd name="T3" fmla="*/ 24 h 66"/>
                  <a:gd name="T4" fmla="*/ 4 w 40"/>
                  <a:gd name="T5" fmla="*/ 16 h 66"/>
                  <a:gd name="T6" fmla="*/ 8 w 40"/>
                  <a:gd name="T7" fmla="*/ 8 h 66"/>
                  <a:gd name="T8" fmla="*/ 12 w 40"/>
                  <a:gd name="T9" fmla="*/ 4 h 66"/>
                  <a:gd name="T10" fmla="*/ 16 w 40"/>
                  <a:gd name="T11" fmla="*/ 2 h 66"/>
                  <a:gd name="T12" fmla="*/ 20 w 40"/>
                  <a:gd name="T13" fmla="*/ 0 h 66"/>
                  <a:gd name="T14" fmla="*/ 24 w 40"/>
                  <a:gd name="T15" fmla="*/ 2 h 66"/>
                  <a:gd name="T16" fmla="*/ 30 w 40"/>
                  <a:gd name="T17" fmla="*/ 4 h 66"/>
                  <a:gd name="T18" fmla="*/ 34 w 40"/>
                  <a:gd name="T19" fmla="*/ 8 h 66"/>
                  <a:gd name="T20" fmla="*/ 38 w 40"/>
                  <a:gd name="T21" fmla="*/ 16 h 66"/>
                  <a:gd name="T22" fmla="*/ 40 w 40"/>
                  <a:gd name="T23" fmla="*/ 24 h 66"/>
                  <a:gd name="T24" fmla="*/ 40 w 40"/>
                  <a:gd name="T25" fmla="*/ 34 h 66"/>
                  <a:gd name="T26" fmla="*/ 40 w 40"/>
                  <a:gd name="T27" fmla="*/ 44 h 66"/>
                  <a:gd name="T28" fmla="*/ 38 w 40"/>
                  <a:gd name="T29" fmla="*/ 52 h 66"/>
                  <a:gd name="T30" fmla="*/ 34 w 40"/>
                  <a:gd name="T31" fmla="*/ 58 h 66"/>
                  <a:gd name="T32" fmla="*/ 30 w 40"/>
                  <a:gd name="T33" fmla="*/ 64 h 66"/>
                  <a:gd name="T34" fmla="*/ 24 w 40"/>
                  <a:gd name="T35" fmla="*/ 66 h 66"/>
                  <a:gd name="T36" fmla="*/ 20 w 40"/>
                  <a:gd name="T37" fmla="*/ 66 h 66"/>
                  <a:gd name="T38" fmla="*/ 14 w 40"/>
                  <a:gd name="T39" fmla="*/ 66 h 66"/>
                  <a:gd name="T40" fmla="*/ 10 w 40"/>
                  <a:gd name="T41" fmla="*/ 62 h 66"/>
                  <a:gd name="T42" fmla="*/ 6 w 40"/>
                  <a:gd name="T43" fmla="*/ 56 h 66"/>
                  <a:gd name="T44" fmla="*/ 2 w 40"/>
                  <a:gd name="T45" fmla="*/ 50 h 66"/>
                  <a:gd name="T46" fmla="*/ 0 w 40"/>
                  <a:gd name="T47" fmla="*/ 42 h 66"/>
                  <a:gd name="T48" fmla="*/ 0 w 40"/>
                  <a:gd name="T49" fmla="*/ 34 h 66"/>
                  <a:gd name="T50" fmla="*/ 10 w 40"/>
                  <a:gd name="T51" fmla="*/ 36 h 66"/>
                  <a:gd name="T52" fmla="*/ 10 w 40"/>
                  <a:gd name="T53" fmla="*/ 48 h 66"/>
                  <a:gd name="T54" fmla="*/ 12 w 40"/>
                  <a:gd name="T55" fmla="*/ 56 h 66"/>
                  <a:gd name="T56" fmla="*/ 14 w 40"/>
                  <a:gd name="T57" fmla="*/ 60 h 66"/>
                  <a:gd name="T58" fmla="*/ 16 w 40"/>
                  <a:gd name="T59" fmla="*/ 62 h 66"/>
                  <a:gd name="T60" fmla="*/ 20 w 40"/>
                  <a:gd name="T61" fmla="*/ 64 h 66"/>
                  <a:gd name="T62" fmla="*/ 22 w 40"/>
                  <a:gd name="T63" fmla="*/ 64 h 66"/>
                  <a:gd name="T64" fmla="*/ 26 w 40"/>
                  <a:gd name="T65" fmla="*/ 62 h 66"/>
                  <a:gd name="T66" fmla="*/ 28 w 40"/>
                  <a:gd name="T67" fmla="*/ 58 h 66"/>
                  <a:gd name="T68" fmla="*/ 30 w 40"/>
                  <a:gd name="T69" fmla="*/ 54 h 66"/>
                  <a:gd name="T70" fmla="*/ 30 w 40"/>
                  <a:gd name="T71" fmla="*/ 48 h 66"/>
                  <a:gd name="T72" fmla="*/ 30 w 40"/>
                  <a:gd name="T73" fmla="*/ 40 h 66"/>
                  <a:gd name="T74" fmla="*/ 32 w 40"/>
                  <a:gd name="T75" fmla="*/ 32 h 66"/>
                  <a:gd name="T76" fmla="*/ 30 w 40"/>
                  <a:gd name="T77" fmla="*/ 22 h 66"/>
                  <a:gd name="T78" fmla="*/ 28 w 40"/>
                  <a:gd name="T79" fmla="*/ 12 h 66"/>
                  <a:gd name="T80" fmla="*/ 28 w 40"/>
                  <a:gd name="T81" fmla="*/ 8 h 66"/>
                  <a:gd name="T82" fmla="*/ 24 w 40"/>
                  <a:gd name="T83" fmla="*/ 6 h 66"/>
                  <a:gd name="T84" fmla="*/ 22 w 40"/>
                  <a:gd name="T85" fmla="*/ 4 h 66"/>
                  <a:gd name="T86" fmla="*/ 20 w 40"/>
                  <a:gd name="T87" fmla="*/ 4 h 66"/>
                  <a:gd name="T88" fmla="*/ 18 w 40"/>
                  <a:gd name="T89" fmla="*/ 4 h 66"/>
                  <a:gd name="T90" fmla="*/ 14 w 40"/>
                  <a:gd name="T91" fmla="*/ 6 h 66"/>
                  <a:gd name="T92" fmla="*/ 12 w 40"/>
                  <a:gd name="T93" fmla="*/ 12 h 66"/>
                  <a:gd name="T94" fmla="*/ 10 w 40"/>
                  <a:gd name="T95" fmla="*/ 18 h 66"/>
                  <a:gd name="T96" fmla="*/ 10 w 40"/>
                  <a:gd name="T97" fmla="*/ 28 h 66"/>
                  <a:gd name="T98" fmla="*/ 10 w 40"/>
                  <a:gd name="T99" fmla="*/ 36 h 6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40"/>
                  <a:gd name="T151" fmla="*/ 0 h 66"/>
                  <a:gd name="T152" fmla="*/ 40 w 40"/>
                  <a:gd name="T153" fmla="*/ 66 h 6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40" h="66">
                    <a:moveTo>
                      <a:pt x="0" y="34"/>
                    </a:moveTo>
                    <a:lnTo>
                      <a:pt x="0" y="24"/>
                    </a:lnTo>
                    <a:lnTo>
                      <a:pt x="4" y="16"/>
                    </a:lnTo>
                    <a:lnTo>
                      <a:pt x="8" y="8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20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4" y="8"/>
                    </a:lnTo>
                    <a:lnTo>
                      <a:pt x="38" y="16"/>
                    </a:lnTo>
                    <a:lnTo>
                      <a:pt x="40" y="24"/>
                    </a:lnTo>
                    <a:lnTo>
                      <a:pt x="40" y="34"/>
                    </a:lnTo>
                    <a:lnTo>
                      <a:pt x="40" y="44"/>
                    </a:lnTo>
                    <a:lnTo>
                      <a:pt x="38" y="52"/>
                    </a:lnTo>
                    <a:lnTo>
                      <a:pt x="34" y="58"/>
                    </a:lnTo>
                    <a:lnTo>
                      <a:pt x="30" y="64"/>
                    </a:lnTo>
                    <a:lnTo>
                      <a:pt x="24" y="66"/>
                    </a:lnTo>
                    <a:lnTo>
                      <a:pt x="20" y="66"/>
                    </a:lnTo>
                    <a:lnTo>
                      <a:pt x="14" y="66"/>
                    </a:lnTo>
                    <a:lnTo>
                      <a:pt x="10" y="62"/>
                    </a:lnTo>
                    <a:lnTo>
                      <a:pt x="6" y="56"/>
                    </a:lnTo>
                    <a:lnTo>
                      <a:pt x="2" y="50"/>
                    </a:lnTo>
                    <a:lnTo>
                      <a:pt x="0" y="42"/>
                    </a:lnTo>
                    <a:lnTo>
                      <a:pt x="0" y="34"/>
                    </a:lnTo>
                    <a:close/>
                    <a:moveTo>
                      <a:pt x="10" y="36"/>
                    </a:moveTo>
                    <a:lnTo>
                      <a:pt x="10" y="48"/>
                    </a:lnTo>
                    <a:lnTo>
                      <a:pt x="12" y="56"/>
                    </a:lnTo>
                    <a:lnTo>
                      <a:pt x="14" y="60"/>
                    </a:lnTo>
                    <a:lnTo>
                      <a:pt x="16" y="62"/>
                    </a:lnTo>
                    <a:lnTo>
                      <a:pt x="20" y="64"/>
                    </a:lnTo>
                    <a:lnTo>
                      <a:pt x="22" y="64"/>
                    </a:lnTo>
                    <a:lnTo>
                      <a:pt x="26" y="62"/>
                    </a:lnTo>
                    <a:lnTo>
                      <a:pt x="28" y="58"/>
                    </a:lnTo>
                    <a:lnTo>
                      <a:pt x="30" y="54"/>
                    </a:lnTo>
                    <a:lnTo>
                      <a:pt x="30" y="48"/>
                    </a:lnTo>
                    <a:lnTo>
                      <a:pt x="30" y="40"/>
                    </a:lnTo>
                    <a:lnTo>
                      <a:pt x="32" y="32"/>
                    </a:lnTo>
                    <a:lnTo>
                      <a:pt x="30" y="22"/>
                    </a:lnTo>
                    <a:lnTo>
                      <a:pt x="28" y="12"/>
                    </a:lnTo>
                    <a:lnTo>
                      <a:pt x="28" y="8"/>
                    </a:lnTo>
                    <a:lnTo>
                      <a:pt x="24" y="6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4" y="6"/>
                    </a:lnTo>
                    <a:lnTo>
                      <a:pt x="12" y="12"/>
                    </a:lnTo>
                    <a:lnTo>
                      <a:pt x="10" y="18"/>
                    </a:lnTo>
                    <a:lnTo>
                      <a:pt x="10" y="28"/>
                    </a:lnTo>
                    <a:lnTo>
                      <a:pt x="1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93" name="Line 53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564" y="2204"/>
                <a:ext cx="2" cy="12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94" name="Freeform 532"/>
              <p:cNvSpPr>
                <a:spLocks noChangeAspect="1" noEditPoints="1"/>
              </p:cNvSpPr>
              <p:nvPr/>
            </p:nvSpPr>
            <p:spPr bwMode="auto">
              <a:xfrm>
                <a:off x="520" y="2250"/>
                <a:ext cx="40" cy="66"/>
              </a:xfrm>
              <a:custGeom>
                <a:avLst/>
                <a:gdLst>
                  <a:gd name="T0" fmla="*/ 0 w 40"/>
                  <a:gd name="T1" fmla="*/ 34 h 66"/>
                  <a:gd name="T2" fmla="*/ 0 w 40"/>
                  <a:gd name="T3" fmla="*/ 24 h 66"/>
                  <a:gd name="T4" fmla="*/ 2 w 40"/>
                  <a:gd name="T5" fmla="*/ 14 h 66"/>
                  <a:gd name="T6" fmla="*/ 6 w 40"/>
                  <a:gd name="T7" fmla="*/ 8 h 66"/>
                  <a:gd name="T8" fmla="*/ 10 w 40"/>
                  <a:gd name="T9" fmla="*/ 4 h 66"/>
                  <a:gd name="T10" fmla="*/ 16 w 40"/>
                  <a:gd name="T11" fmla="*/ 0 h 66"/>
                  <a:gd name="T12" fmla="*/ 20 w 40"/>
                  <a:gd name="T13" fmla="*/ 0 h 66"/>
                  <a:gd name="T14" fmla="*/ 24 w 40"/>
                  <a:gd name="T15" fmla="*/ 0 h 66"/>
                  <a:gd name="T16" fmla="*/ 28 w 40"/>
                  <a:gd name="T17" fmla="*/ 4 h 66"/>
                  <a:gd name="T18" fmla="*/ 32 w 40"/>
                  <a:gd name="T19" fmla="*/ 8 h 66"/>
                  <a:gd name="T20" fmla="*/ 36 w 40"/>
                  <a:gd name="T21" fmla="*/ 14 h 66"/>
                  <a:gd name="T22" fmla="*/ 38 w 40"/>
                  <a:gd name="T23" fmla="*/ 22 h 66"/>
                  <a:gd name="T24" fmla="*/ 40 w 40"/>
                  <a:gd name="T25" fmla="*/ 32 h 66"/>
                  <a:gd name="T26" fmla="*/ 38 w 40"/>
                  <a:gd name="T27" fmla="*/ 42 h 66"/>
                  <a:gd name="T28" fmla="*/ 36 w 40"/>
                  <a:gd name="T29" fmla="*/ 52 h 66"/>
                  <a:gd name="T30" fmla="*/ 32 w 40"/>
                  <a:gd name="T31" fmla="*/ 58 h 66"/>
                  <a:gd name="T32" fmla="*/ 28 w 40"/>
                  <a:gd name="T33" fmla="*/ 62 h 66"/>
                  <a:gd name="T34" fmla="*/ 24 w 40"/>
                  <a:gd name="T35" fmla="*/ 66 h 66"/>
                  <a:gd name="T36" fmla="*/ 18 w 40"/>
                  <a:gd name="T37" fmla="*/ 66 h 66"/>
                  <a:gd name="T38" fmla="*/ 14 w 40"/>
                  <a:gd name="T39" fmla="*/ 64 h 66"/>
                  <a:gd name="T40" fmla="*/ 8 w 40"/>
                  <a:gd name="T41" fmla="*/ 62 h 66"/>
                  <a:gd name="T42" fmla="*/ 4 w 40"/>
                  <a:gd name="T43" fmla="*/ 56 h 66"/>
                  <a:gd name="T44" fmla="*/ 2 w 40"/>
                  <a:gd name="T45" fmla="*/ 48 h 66"/>
                  <a:gd name="T46" fmla="*/ 0 w 40"/>
                  <a:gd name="T47" fmla="*/ 42 h 66"/>
                  <a:gd name="T48" fmla="*/ 0 w 40"/>
                  <a:gd name="T49" fmla="*/ 34 h 66"/>
                  <a:gd name="T50" fmla="*/ 8 w 40"/>
                  <a:gd name="T51" fmla="*/ 34 h 66"/>
                  <a:gd name="T52" fmla="*/ 8 w 40"/>
                  <a:gd name="T53" fmla="*/ 46 h 66"/>
                  <a:gd name="T54" fmla="*/ 12 w 40"/>
                  <a:gd name="T55" fmla="*/ 56 h 66"/>
                  <a:gd name="T56" fmla="*/ 14 w 40"/>
                  <a:gd name="T57" fmla="*/ 60 h 66"/>
                  <a:gd name="T58" fmla="*/ 16 w 40"/>
                  <a:gd name="T59" fmla="*/ 62 h 66"/>
                  <a:gd name="T60" fmla="*/ 20 w 40"/>
                  <a:gd name="T61" fmla="*/ 62 h 66"/>
                  <a:gd name="T62" fmla="*/ 22 w 40"/>
                  <a:gd name="T63" fmla="*/ 62 h 66"/>
                  <a:gd name="T64" fmla="*/ 24 w 40"/>
                  <a:gd name="T65" fmla="*/ 60 h 66"/>
                  <a:gd name="T66" fmla="*/ 26 w 40"/>
                  <a:gd name="T67" fmla="*/ 58 h 66"/>
                  <a:gd name="T68" fmla="*/ 28 w 40"/>
                  <a:gd name="T69" fmla="*/ 54 h 66"/>
                  <a:gd name="T70" fmla="*/ 30 w 40"/>
                  <a:gd name="T71" fmla="*/ 46 h 66"/>
                  <a:gd name="T72" fmla="*/ 30 w 40"/>
                  <a:gd name="T73" fmla="*/ 40 h 66"/>
                  <a:gd name="T74" fmla="*/ 30 w 40"/>
                  <a:gd name="T75" fmla="*/ 30 h 66"/>
                  <a:gd name="T76" fmla="*/ 30 w 40"/>
                  <a:gd name="T77" fmla="*/ 20 h 66"/>
                  <a:gd name="T78" fmla="*/ 28 w 40"/>
                  <a:gd name="T79" fmla="*/ 12 h 66"/>
                  <a:gd name="T80" fmla="*/ 26 w 40"/>
                  <a:gd name="T81" fmla="*/ 8 h 66"/>
                  <a:gd name="T82" fmla="*/ 24 w 40"/>
                  <a:gd name="T83" fmla="*/ 4 h 66"/>
                  <a:gd name="T84" fmla="*/ 22 w 40"/>
                  <a:gd name="T85" fmla="*/ 4 h 66"/>
                  <a:gd name="T86" fmla="*/ 20 w 40"/>
                  <a:gd name="T87" fmla="*/ 2 h 66"/>
                  <a:gd name="T88" fmla="*/ 16 w 40"/>
                  <a:gd name="T89" fmla="*/ 4 h 66"/>
                  <a:gd name="T90" fmla="*/ 14 w 40"/>
                  <a:gd name="T91" fmla="*/ 6 h 66"/>
                  <a:gd name="T92" fmla="*/ 12 w 40"/>
                  <a:gd name="T93" fmla="*/ 10 h 66"/>
                  <a:gd name="T94" fmla="*/ 10 w 40"/>
                  <a:gd name="T95" fmla="*/ 18 h 66"/>
                  <a:gd name="T96" fmla="*/ 8 w 40"/>
                  <a:gd name="T97" fmla="*/ 26 h 66"/>
                  <a:gd name="T98" fmla="*/ 8 w 40"/>
                  <a:gd name="T99" fmla="*/ 34 h 6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40"/>
                  <a:gd name="T151" fmla="*/ 0 h 66"/>
                  <a:gd name="T152" fmla="*/ 40 w 40"/>
                  <a:gd name="T153" fmla="*/ 66 h 6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40" h="66">
                    <a:moveTo>
                      <a:pt x="0" y="34"/>
                    </a:moveTo>
                    <a:lnTo>
                      <a:pt x="0" y="24"/>
                    </a:lnTo>
                    <a:lnTo>
                      <a:pt x="2" y="14"/>
                    </a:lnTo>
                    <a:lnTo>
                      <a:pt x="6" y="8"/>
                    </a:lnTo>
                    <a:lnTo>
                      <a:pt x="10" y="4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28" y="4"/>
                    </a:lnTo>
                    <a:lnTo>
                      <a:pt x="32" y="8"/>
                    </a:lnTo>
                    <a:lnTo>
                      <a:pt x="36" y="14"/>
                    </a:lnTo>
                    <a:lnTo>
                      <a:pt x="38" y="22"/>
                    </a:lnTo>
                    <a:lnTo>
                      <a:pt x="40" y="32"/>
                    </a:lnTo>
                    <a:lnTo>
                      <a:pt x="38" y="42"/>
                    </a:lnTo>
                    <a:lnTo>
                      <a:pt x="36" y="52"/>
                    </a:lnTo>
                    <a:lnTo>
                      <a:pt x="32" y="58"/>
                    </a:lnTo>
                    <a:lnTo>
                      <a:pt x="28" y="62"/>
                    </a:lnTo>
                    <a:lnTo>
                      <a:pt x="24" y="66"/>
                    </a:lnTo>
                    <a:lnTo>
                      <a:pt x="18" y="66"/>
                    </a:lnTo>
                    <a:lnTo>
                      <a:pt x="14" y="64"/>
                    </a:lnTo>
                    <a:lnTo>
                      <a:pt x="8" y="62"/>
                    </a:lnTo>
                    <a:lnTo>
                      <a:pt x="4" y="56"/>
                    </a:lnTo>
                    <a:lnTo>
                      <a:pt x="2" y="48"/>
                    </a:lnTo>
                    <a:lnTo>
                      <a:pt x="0" y="42"/>
                    </a:lnTo>
                    <a:lnTo>
                      <a:pt x="0" y="34"/>
                    </a:lnTo>
                    <a:close/>
                    <a:moveTo>
                      <a:pt x="8" y="34"/>
                    </a:moveTo>
                    <a:lnTo>
                      <a:pt x="8" y="46"/>
                    </a:lnTo>
                    <a:lnTo>
                      <a:pt x="12" y="56"/>
                    </a:lnTo>
                    <a:lnTo>
                      <a:pt x="14" y="60"/>
                    </a:lnTo>
                    <a:lnTo>
                      <a:pt x="16" y="62"/>
                    </a:lnTo>
                    <a:lnTo>
                      <a:pt x="20" y="62"/>
                    </a:lnTo>
                    <a:lnTo>
                      <a:pt x="22" y="62"/>
                    </a:lnTo>
                    <a:lnTo>
                      <a:pt x="24" y="60"/>
                    </a:lnTo>
                    <a:lnTo>
                      <a:pt x="26" y="58"/>
                    </a:lnTo>
                    <a:lnTo>
                      <a:pt x="28" y="54"/>
                    </a:lnTo>
                    <a:lnTo>
                      <a:pt x="30" y="46"/>
                    </a:lnTo>
                    <a:lnTo>
                      <a:pt x="30" y="40"/>
                    </a:lnTo>
                    <a:lnTo>
                      <a:pt x="30" y="30"/>
                    </a:lnTo>
                    <a:lnTo>
                      <a:pt x="30" y="20"/>
                    </a:lnTo>
                    <a:lnTo>
                      <a:pt x="28" y="12"/>
                    </a:lnTo>
                    <a:lnTo>
                      <a:pt x="26" y="8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2"/>
                    </a:lnTo>
                    <a:lnTo>
                      <a:pt x="16" y="4"/>
                    </a:lnTo>
                    <a:lnTo>
                      <a:pt x="14" y="6"/>
                    </a:lnTo>
                    <a:lnTo>
                      <a:pt x="12" y="10"/>
                    </a:lnTo>
                    <a:lnTo>
                      <a:pt x="10" y="18"/>
                    </a:lnTo>
                    <a:lnTo>
                      <a:pt x="8" y="26"/>
                    </a:lnTo>
                    <a:lnTo>
                      <a:pt x="8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95" name="Freeform 533"/>
              <p:cNvSpPr>
                <a:spLocks noChangeAspect="1"/>
              </p:cNvSpPr>
              <p:nvPr/>
            </p:nvSpPr>
            <p:spPr bwMode="auto">
              <a:xfrm>
                <a:off x="570" y="2304"/>
                <a:ext cx="12" cy="12"/>
              </a:xfrm>
              <a:custGeom>
                <a:avLst/>
                <a:gdLst>
                  <a:gd name="T0" fmla="*/ 6 w 12"/>
                  <a:gd name="T1" fmla="*/ 0 h 12"/>
                  <a:gd name="T2" fmla="*/ 8 w 12"/>
                  <a:gd name="T3" fmla="*/ 2 h 12"/>
                  <a:gd name="T4" fmla="*/ 10 w 12"/>
                  <a:gd name="T5" fmla="*/ 2 h 12"/>
                  <a:gd name="T6" fmla="*/ 10 w 12"/>
                  <a:gd name="T7" fmla="*/ 4 h 12"/>
                  <a:gd name="T8" fmla="*/ 12 w 12"/>
                  <a:gd name="T9" fmla="*/ 6 h 12"/>
                  <a:gd name="T10" fmla="*/ 10 w 12"/>
                  <a:gd name="T11" fmla="*/ 8 h 12"/>
                  <a:gd name="T12" fmla="*/ 10 w 12"/>
                  <a:gd name="T13" fmla="*/ 10 h 12"/>
                  <a:gd name="T14" fmla="*/ 8 w 12"/>
                  <a:gd name="T15" fmla="*/ 12 h 12"/>
                  <a:gd name="T16" fmla="*/ 6 w 12"/>
                  <a:gd name="T17" fmla="*/ 12 h 12"/>
                  <a:gd name="T18" fmla="*/ 4 w 12"/>
                  <a:gd name="T19" fmla="*/ 12 h 12"/>
                  <a:gd name="T20" fmla="*/ 2 w 12"/>
                  <a:gd name="T21" fmla="*/ 10 h 12"/>
                  <a:gd name="T22" fmla="*/ 0 w 12"/>
                  <a:gd name="T23" fmla="*/ 8 h 12"/>
                  <a:gd name="T24" fmla="*/ 0 w 12"/>
                  <a:gd name="T25" fmla="*/ 6 h 12"/>
                  <a:gd name="T26" fmla="*/ 0 w 12"/>
                  <a:gd name="T27" fmla="*/ 4 h 12"/>
                  <a:gd name="T28" fmla="*/ 2 w 12"/>
                  <a:gd name="T29" fmla="*/ 2 h 12"/>
                  <a:gd name="T30" fmla="*/ 4 w 12"/>
                  <a:gd name="T31" fmla="*/ 2 h 12"/>
                  <a:gd name="T32" fmla="*/ 6 w 12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"/>
                  <a:gd name="T52" fmla="*/ 0 h 12"/>
                  <a:gd name="T53" fmla="*/ 12 w 12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" h="12">
                    <a:moveTo>
                      <a:pt x="6" y="0"/>
                    </a:moveTo>
                    <a:lnTo>
                      <a:pt x="8" y="2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2" y="6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96" name="Freeform 534"/>
              <p:cNvSpPr>
                <a:spLocks noChangeAspect="1"/>
              </p:cNvSpPr>
              <p:nvPr/>
            </p:nvSpPr>
            <p:spPr bwMode="auto">
              <a:xfrm>
                <a:off x="590" y="2250"/>
                <a:ext cx="42" cy="64"/>
              </a:xfrm>
              <a:custGeom>
                <a:avLst/>
                <a:gdLst>
                  <a:gd name="T0" fmla="*/ 42 w 42"/>
                  <a:gd name="T1" fmla="*/ 52 h 64"/>
                  <a:gd name="T2" fmla="*/ 36 w 42"/>
                  <a:gd name="T3" fmla="*/ 64 h 64"/>
                  <a:gd name="T4" fmla="*/ 0 w 42"/>
                  <a:gd name="T5" fmla="*/ 64 h 64"/>
                  <a:gd name="T6" fmla="*/ 0 w 42"/>
                  <a:gd name="T7" fmla="*/ 64 h 64"/>
                  <a:gd name="T8" fmla="*/ 10 w 42"/>
                  <a:gd name="T9" fmla="*/ 54 h 64"/>
                  <a:gd name="T10" fmla="*/ 16 w 42"/>
                  <a:gd name="T11" fmla="*/ 46 h 64"/>
                  <a:gd name="T12" fmla="*/ 22 w 42"/>
                  <a:gd name="T13" fmla="*/ 38 h 64"/>
                  <a:gd name="T14" fmla="*/ 26 w 42"/>
                  <a:gd name="T15" fmla="*/ 32 h 64"/>
                  <a:gd name="T16" fmla="*/ 28 w 42"/>
                  <a:gd name="T17" fmla="*/ 26 h 64"/>
                  <a:gd name="T18" fmla="*/ 30 w 42"/>
                  <a:gd name="T19" fmla="*/ 22 h 64"/>
                  <a:gd name="T20" fmla="*/ 28 w 42"/>
                  <a:gd name="T21" fmla="*/ 16 h 64"/>
                  <a:gd name="T22" fmla="*/ 26 w 42"/>
                  <a:gd name="T23" fmla="*/ 10 h 64"/>
                  <a:gd name="T24" fmla="*/ 22 w 42"/>
                  <a:gd name="T25" fmla="*/ 8 h 64"/>
                  <a:gd name="T26" fmla="*/ 16 w 42"/>
                  <a:gd name="T27" fmla="*/ 6 h 64"/>
                  <a:gd name="T28" fmla="*/ 12 w 42"/>
                  <a:gd name="T29" fmla="*/ 8 h 64"/>
                  <a:gd name="T30" fmla="*/ 8 w 42"/>
                  <a:gd name="T31" fmla="*/ 10 h 64"/>
                  <a:gd name="T32" fmla="*/ 4 w 42"/>
                  <a:gd name="T33" fmla="*/ 14 h 64"/>
                  <a:gd name="T34" fmla="*/ 2 w 42"/>
                  <a:gd name="T35" fmla="*/ 18 h 64"/>
                  <a:gd name="T36" fmla="*/ 0 w 42"/>
                  <a:gd name="T37" fmla="*/ 18 h 64"/>
                  <a:gd name="T38" fmla="*/ 2 w 42"/>
                  <a:gd name="T39" fmla="*/ 10 h 64"/>
                  <a:gd name="T40" fmla="*/ 6 w 42"/>
                  <a:gd name="T41" fmla="*/ 4 h 64"/>
                  <a:gd name="T42" fmla="*/ 12 w 42"/>
                  <a:gd name="T43" fmla="*/ 2 h 64"/>
                  <a:gd name="T44" fmla="*/ 18 w 42"/>
                  <a:gd name="T45" fmla="*/ 0 h 64"/>
                  <a:gd name="T46" fmla="*/ 26 w 42"/>
                  <a:gd name="T47" fmla="*/ 2 h 64"/>
                  <a:gd name="T48" fmla="*/ 32 w 42"/>
                  <a:gd name="T49" fmla="*/ 4 h 64"/>
                  <a:gd name="T50" fmla="*/ 36 w 42"/>
                  <a:gd name="T51" fmla="*/ 10 h 64"/>
                  <a:gd name="T52" fmla="*/ 38 w 42"/>
                  <a:gd name="T53" fmla="*/ 16 h 64"/>
                  <a:gd name="T54" fmla="*/ 36 w 42"/>
                  <a:gd name="T55" fmla="*/ 22 h 64"/>
                  <a:gd name="T56" fmla="*/ 34 w 42"/>
                  <a:gd name="T57" fmla="*/ 26 h 64"/>
                  <a:gd name="T58" fmla="*/ 30 w 42"/>
                  <a:gd name="T59" fmla="*/ 34 h 64"/>
                  <a:gd name="T60" fmla="*/ 24 w 42"/>
                  <a:gd name="T61" fmla="*/ 42 h 64"/>
                  <a:gd name="T62" fmla="*/ 16 w 42"/>
                  <a:gd name="T63" fmla="*/ 50 h 64"/>
                  <a:gd name="T64" fmla="*/ 12 w 42"/>
                  <a:gd name="T65" fmla="*/ 54 h 64"/>
                  <a:gd name="T66" fmla="*/ 8 w 42"/>
                  <a:gd name="T67" fmla="*/ 58 h 64"/>
                  <a:gd name="T68" fmla="*/ 26 w 42"/>
                  <a:gd name="T69" fmla="*/ 58 h 64"/>
                  <a:gd name="T70" fmla="*/ 30 w 42"/>
                  <a:gd name="T71" fmla="*/ 58 h 64"/>
                  <a:gd name="T72" fmla="*/ 32 w 42"/>
                  <a:gd name="T73" fmla="*/ 58 h 64"/>
                  <a:gd name="T74" fmla="*/ 34 w 42"/>
                  <a:gd name="T75" fmla="*/ 58 h 64"/>
                  <a:gd name="T76" fmla="*/ 36 w 42"/>
                  <a:gd name="T77" fmla="*/ 56 h 64"/>
                  <a:gd name="T78" fmla="*/ 38 w 42"/>
                  <a:gd name="T79" fmla="*/ 54 h 64"/>
                  <a:gd name="T80" fmla="*/ 40 w 42"/>
                  <a:gd name="T81" fmla="*/ 52 h 64"/>
                  <a:gd name="T82" fmla="*/ 42 w 42"/>
                  <a:gd name="T83" fmla="*/ 52 h 6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2"/>
                  <a:gd name="T127" fmla="*/ 0 h 64"/>
                  <a:gd name="T128" fmla="*/ 42 w 42"/>
                  <a:gd name="T129" fmla="*/ 64 h 64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2" h="64">
                    <a:moveTo>
                      <a:pt x="42" y="52"/>
                    </a:moveTo>
                    <a:lnTo>
                      <a:pt x="36" y="64"/>
                    </a:lnTo>
                    <a:lnTo>
                      <a:pt x="0" y="64"/>
                    </a:lnTo>
                    <a:lnTo>
                      <a:pt x="10" y="54"/>
                    </a:lnTo>
                    <a:lnTo>
                      <a:pt x="16" y="46"/>
                    </a:lnTo>
                    <a:lnTo>
                      <a:pt x="22" y="38"/>
                    </a:lnTo>
                    <a:lnTo>
                      <a:pt x="26" y="32"/>
                    </a:lnTo>
                    <a:lnTo>
                      <a:pt x="28" y="26"/>
                    </a:lnTo>
                    <a:lnTo>
                      <a:pt x="30" y="22"/>
                    </a:lnTo>
                    <a:lnTo>
                      <a:pt x="28" y="16"/>
                    </a:lnTo>
                    <a:lnTo>
                      <a:pt x="26" y="10"/>
                    </a:lnTo>
                    <a:lnTo>
                      <a:pt x="22" y="8"/>
                    </a:lnTo>
                    <a:lnTo>
                      <a:pt x="16" y="6"/>
                    </a:lnTo>
                    <a:lnTo>
                      <a:pt x="12" y="8"/>
                    </a:lnTo>
                    <a:lnTo>
                      <a:pt x="8" y="10"/>
                    </a:lnTo>
                    <a:lnTo>
                      <a:pt x="4" y="14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2" y="10"/>
                    </a:lnTo>
                    <a:lnTo>
                      <a:pt x="6" y="4"/>
                    </a:lnTo>
                    <a:lnTo>
                      <a:pt x="12" y="2"/>
                    </a:lnTo>
                    <a:lnTo>
                      <a:pt x="18" y="0"/>
                    </a:lnTo>
                    <a:lnTo>
                      <a:pt x="26" y="2"/>
                    </a:lnTo>
                    <a:lnTo>
                      <a:pt x="32" y="4"/>
                    </a:lnTo>
                    <a:lnTo>
                      <a:pt x="36" y="10"/>
                    </a:lnTo>
                    <a:lnTo>
                      <a:pt x="38" y="16"/>
                    </a:lnTo>
                    <a:lnTo>
                      <a:pt x="36" y="22"/>
                    </a:lnTo>
                    <a:lnTo>
                      <a:pt x="34" y="26"/>
                    </a:lnTo>
                    <a:lnTo>
                      <a:pt x="30" y="34"/>
                    </a:lnTo>
                    <a:lnTo>
                      <a:pt x="24" y="42"/>
                    </a:lnTo>
                    <a:lnTo>
                      <a:pt x="16" y="50"/>
                    </a:lnTo>
                    <a:lnTo>
                      <a:pt x="12" y="54"/>
                    </a:lnTo>
                    <a:lnTo>
                      <a:pt x="8" y="58"/>
                    </a:lnTo>
                    <a:lnTo>
                      <a:pt x="26" y="58"/>
                    </a:lnTo>
                    <a:lnTo>
                      <a:pt x="30" y="58"/>
                    </a:lnTo>
                    <a:lnTo>
                      <a:pt x="32" y="58"/>
                    </a:lnTo>
                    <a:lnTo>
                      <a:pt x="34" y="58"/>
                    </a:lnTo>
                    <a:lnTo>
                      <a:pt x="36" y="56"/>
                    </a:lnTo>
                    <a:lnTo>
                      <a:pt x="38" y="54"/>
                    </a:lnTo>
                    <a:lnTo>
                      <a:pt x="40" y="52"/>
                    </a:lnTo>
                    <a:lnTo>
                      <a:pt x="42" y="5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97" name="Line 535"/>
              <p:cNvSpPr>
                <a:spLocks noChangeAspect="1" noChangeShapeType="1"/>
              </p:cNvSpPr>
              <p:nvPr/>
            </p:nvSpPr>
            <p:spPr bwMode="auto">
              <a:xfrm flipV="1">
                <a:off x="750" y="2296"/>
                <a:ext cx="1" cy="12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98" name="Freeform 536"/>
              <p:cNvSpPr>
                <a:spLocks noChangeAspect="1" noEditPoints="1"/>
              </p:cNvSpPr>
              <p:nvPr/>
            </p:nvSpPr>
            <p:spPr bwMode="auto">
              <a:xfrm>
                <a:off x="702" y="2342"/>
                <a:ext cx="40" cy="66"/>
              </a:xfrm>
              <a:custGeom>
                <a:avLst/>
                <a:gdLst>
                  <a:gd name="T0" fmla="*/ 0 w 40"/>
                  <a:gd name="T1" fmla="*/ 34 h 66"/>
                  <a:gd name="T2" fmla="*/ 2 w 40"/>
                  <a:gd name="T3" fmla="*/ 24 h 66"/>
                  <a:gd name="T4" fmla="*/ 4 w 40"/>
                  <a:gd name="T5" fmla="*/ 14 h 66"/>
                  <a:gd name="T6" fmla="*/ 8 w 40"/>
                  <a:gd name="T7" fmla="*/ 8 h 66"/>
                  <a:gd name="T8" fmla="*/ 12 w 40"/>
                  <a:gd name="T9" fmla="*/ 2 h 66"/>
                  <a:gd name="T10" fmla="*/ 16 w 40"/>
                  <a:gd name="T11" fmla="*/ 0 h 66"/>
                  <a:gd name="T12" fmla="*/ 20 w 40"/>
                  <a:gd name="T13" fmla="*/ 0 h 66"/>
                  <a:gd name="T14" fmla="*/ 26 w 40"/>
                  <a:gd name="T15" fmla="*/ 0 h 66"/>
                  <a:gd name="T16" fmla="*/ 30 w 40"/>
                  <a:gd name="T17" fmla="*/ 2 h 66"/>
                  <a:gd name="T18" fmla="*/ 34 w 40"/>
                  <a:gd name="T19" fmla="*/ 8 h 66"/>
                  <a:gd name="T20" fmla="*/ 38 w 40"/>
                  <a:gd name="T21" fmla="*/ 14 h 66"/>
                  <a:gd name="T22" fmla="*/ 40 w 40"/>
                  <a:gd name="T23" fmla="*/ 22 h 66"/>
                  <a:gd name="T24" fmla="*/ 40 w 40"/>
                  <a:gd name="T25" fmla="*/ 32 h 66"/>
                  <a:gd name="T26" fmla="*/ 40 w 40"/>
                  <a:gd name="T27" fmla="*/ 42 h 66"/>
                  <a:gd name="T28" fmla="*/ 38 w 40"/>
                  <a:gd name="T29" fmla="*/ 50 h 66"/>
                  <a:gd name="T30" fmla="*/ 34 w 40"/>
                  <a:gd name="T31" fmla="*/ 58 h 66"/>
                  <a:gd name="T32" fmla="*/ 30 w 40"/>
                  <a:gd name="T33" fmla="*/ 62 h 66"/>
                  <a:gd name="T34" fmla="*/ 24 w 40"/>
                  <a:gd name="T35" fmla="*/ 64 h 66"/>
                  <a:gd name="T36" fmla="*/ 20 w 40"/>
                  <a:gd name="T37" fmla="*/ 66 h 66"/>
                  <a:gd name="T38" fmla="*/ 14 w 40"/>
                  <a:gd name="T39" fmla="*/ 64 h 66"/>
                  <a:gd name="T40" fmla="*/ 10 w 40"/>
                  <a:gd name="T41" fmla="*/ 60 h 66"/>
                  <a:gd name="T42" fmla="*/ 6 w 40"/>
                  <a:gd name="T43" fmla="*/ 54 h 66"/>
                  <a:gd name="T44" fmla="*/ 2 w 40"/>
                  <a:gd name="T45" fmla="*/ 48 h 66"/>
                  <a:gd name="T46" fmla="*/ 2 w 40"/>
                  <a:gd name="T47" fmla="*/ 42 h 66"/>
                  <a:gd name="T48" fmla="*/ 0 w 40"/>
                  <a:gd name="T49" fmla="*/ 34 h 66"/>
                  <a:gd name="T50" fmla="*/ 10 w 40"/>
                  <a:gd name="T51" fmla="*/ 34 h 66"/>
                  <a:gd name="T52" fmla="*/ 10 w 40"/>
                  <a:gd name="T53" fmla="*/ 46 h 66"/>
                  <a:gd name="T54" fmla="*/ 12 w 40"/>
                  <a:gd name="T55" fmla="*/ 56 h 66"/>
                  <a:gd name="T56" fmla="*/ 14 w 40"/>
                  <a:gd name="T57" fmla="*/ 60 h 66"/>
                  <a:gd name="T58" fmla="*/ 18 w 40"/>
                  <a:gd name="T59" fmla="*/ 62 h 66"/>
                  <a:gd name="T60" fmla="*/ 20 w 40"/>
                  <a:gd name="T61" fmla="*/ 62 h 66"/>
                  <a:gd name="T62" fmla="*/ 22 w 40"/>
                  <a:gd name="T63" fmla="*/ 62 h 66"/>
                  <a:gd name="T64" fmla="*/ 26 w 40"/>
                  <a:gd name="T65" fmla="*/ 60 h 66"/>
                  <a:gd name="T66" fmla="*/ 28 w 40"/>
                  <a:gd name="T67" fmla="*/ 58 h 66"/>
                  <a:gd name="T68" fmla="*/ 30 w 40"/>
                  <a:gd name="T69" fmla="*/ 52 h 66"/>
                  <a:gd name="T70" fmla="*/ 30 w 40"/>
                  <a:gd name="T71" fmla="*/ 46 h 66"/>
                  <a:gd name="T72" fmla="*/ 32 w 40"/>
                  <a:gd name="T73" fmla="*/ 40 h 66"/>
                  <a:gd name="T74" fmla="*/ 32 w 40"/>
                  <a:gd name="T75" fmla="*/ 30 h 66"/>
                  <a:gd name="T76" fmla="*/ 32 w 40"/>
                  <a:gd name="T77" fmla="*/ 20 h 66"/>
                  <a:gd name="T78" fmla="*/ 30 w 40"/>
                  <a:gd name="T79" fmla="*/ 12 h 66"/>
                  <a:gd name="T80" fmla="*/ 28 w 40"/>
                  <a:gd name="T81" fmla="*/ 8 h 66"/>
                  <a:gd name="T82" fmla="*/ 26 w 40"/>
                  <a:gd name="T83" fmla="*/ 4 h 66"/>
                  <a:gd name="T84" fmla="*/ 24 w 40"/>
                  <a:gd name="T85" fmla="*/ 4 h 66"/>
                  <a:gd name="T86" fmla="*/ 20 w 40"/>
                  <a:gd name="T87" fmla="*/ 2 h 66"/>
                  <a:gd name="T88" fmla="*/ 18 w 40"/>
                  <a:gd name="T89" fmla="*/ 4 h 66"/>
                  <a:gd name="T90" fmla="*/ 16 w 40"/>
                  <a:gd name="T91" fmla="*/ 6 h 66"/>
                  <a:gd name="T92" fmla="*/ 12 w 40"/>
                  <a:gd name="T93" fmla="*/ 10 h 66"/>
                  <a:gd name="T94" fmla="*/ 10 w 40"/>
                  <a:gd name="T95" fmla="*/ 18 h 66"/>
                  <a:gd name="T96" fmla="*/ 10 w 40"/>
                  <a:gd name="T97" fmla="*/ 26 h 66"/>
                  <a:gd name="T98" fmla="*/ 10 w 40"/>
                  <a:gd name="T99" fmla="*/ 34 h 6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40"/>
                  <a:gd name="T151" fmla="*/ 0 h 66"/>
                  <a:gd name="T152" fmla="*/ 40 w 40"/>
                  <a:gd name="T153" fmla="*/ 66 h 6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40" h="66">
                    <a:moveTo>
                      <a:pt x="0" y="34"/>
                    </a:moveTo>
                    <a:lnTo>
                      <a:pt x="2" y="24"/>
                    </a:lnTo>
                    <a:lnTo>
                      <a:pt x="4" y="14"/>
                    </a:lnTo>
                    <a:lnTo>
                      <a:pt x="8" y="8"/>
                    </a:lnTo>
                    <a:lnTo>
                      <a:pt x="12" y="2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6" y="0"/>
                    </a:lnTo>
                    <a:lnTo>
                      <a:pt x="30" y="2"/>
                    </a:lnTo>
                    <a:lnTo>
                      <a:pt x="34" y="8"/>
                    </a:lnTo>
                    <a:lnTo>
                      <a:pt x="38" y="14"/>
                    </a:lnTo>
                    <a:lnTo>
                      <a:pt x="40" y="22"/>
                    </a:lnTo>
                    <a:lnTo>
                      <a:pt x="40" y="32"/>
                    </a:lnTo>
                    <a:lnTo>
                      <a:pt x="40" y="42"/>
                    </a:lnTo>
                    <a:lnTo>
                      <a:pt x="38" y="50"/>
                    </a:lnTo>
                    <a:lnTo>
                      <a:pt x="34" y="58"/>
                    </a:lnTo>
                    <a:lnTo>
                      <a:pt x="30" y="62"/>
                    </a:lnTo>
                    <a:lnTo>
                      <a:pt x="24" y="64"/>
                    </a:lnTo>
                    <a:lnTo>
                      <a:pt x="20" y="66"/>
                    </a:lnTo>
                    <a:lnTo>
                      <a:pt x="14" y="64"/>
                    </a:lnTo>
                    <a:lnTo>
                      <a:pt x="10" y="60"/>
                    </a:lnTo>
                    <a:lnTo>
                      <a:pt x="6" y="54"/>
                    </a:lnTo>
                    <a:lnTo>
                      <a:pt x="2" y="48"/>
                    </a:lnTo>
                    <a:lnTo>
                      <a:pt x="2" y="42"/>
                    </a:lnTo>
                    <a:lnTo>
                      <a:pt x="0" y="34"/>
                    </a:lnTo>
                    <a:close/>
                    <a:moveTo>
                      <a:pt x="10" y="34"/>
                    </a:moveTo>
                    <a:lnTo>
                      <a:pt x="10" y="46"/>
                    </a:lnTo>
                    <a:lnTo>
                      <a:pt x="12" y="56"/>
                    </a:lnTo>
                    <a:lnTo>
                      <a:pt x="14" y="60"/>
                    </a:lnTo>
                    <a:lnTo>
                      <a:pt x="18" y="62"/>
                    </a:lnTo>
                    <a:lnTo>
                      <a:pt x="20" y="62"/>
                    </a:lnTo>
                    <a:lnTo>
                      <a:pt x="22" y="62"/>
                    </a:lnTo>
                    <a:lnTo>
                      <a:pt x="26" y="60"/>
                    </a:lnTo>
                    <a:lnTo>
                      <a:pt x="28" y="58"/>
                    </a:lnTo>
                    <a:lnTo>
                      <a:pt x="30" y="52"/>
                    </a:lnTo>
                    <a:lnTo>
                      <a:pt x="30" y="46"/>
                    </a:lnTo>
                    <a:lnTo>
                      <a:pt x="32" y="40"/>
                    </a:lnTo>
                    <a:lnTo>
                      <a:pt x="32" y="30"/>
                    </a:lnTo>
                    <a:lnTo>
                      <a:pt x="32" y="20"/>
                    </a:lnTo>
                    <a:lnTo>
                      <a:pt x="30" y="12"/>
                    </a:lnTo>
                    <a:lnTo>
                      <a:pt x="28" y="8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0" y="2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2" y="10"/>
                    </a:lnTo>
                    <a:lnTo>
                      <a:pt x="10" y="18"/>
                    </a:lnTo>
                    <a:lnTo>
                      <a:pt x="10" y="26"/>
                    </a:lnTo>
                    <a:lnTo>
                      <a:pt x="1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99" name="Freeform 537"/>
              <p:cNvSpPr>
                <a:spLocks noChangeAspect="1"/>
              </p:cNvSpPr>
              <p:nvPr/>
            </p:nvSpPr>
            <p:spPr bwMode="auto">
              <a:xfrm>
                <a:off x="754" y="2396"/>
                <a:ext cx="10" cy="12"/>
              </a:xfrm>
              <a:custGeom>
                <a:avLst/>
                <a:gdLst>
                  <a:gd name="T0" fmla="*/ 6 w 10"/>
                  <a:gd name="T1" fmla="*/ 0 h 12"/>
                  <a:gd name="T2" fmla="*/ 8 w 10"/>
                  <a:gd name="T3" fmla="*/ 2 h 12"/>
                  <a:gd name="T4" fmla="*/ 10 w 10"/>
                  <a:gd name="T5" fmla="*/ 2 h 12"/>
                  <a:gd name="T6" fmla="*/ 10 w 10"/>
                  <a:gd name="T7" fmla="*/ 4 h 12"/>
                  <a:gd name="T8" fmla="*/ 10 w 10"/>
                  <a:gd name="T9" fmla="*/ 6 h 12"/>
                  <a:gd name="T10" fmla="*/ 10 w 10"/>
                  <a:gd name="T11" fmla="*/ 8 h 12"/>
                  <a:gd name="T12" fmla="*/ 10 w 10"/>
                  <a:gd name="T13" fmla="*/ 10 h 12"/>
                  <a:gd name="T14" fmla="*/ 8 w 10"/>
                  <a:gd name="T15" fmla="*/ 12 h 12"/>
                  <a:gd name="T16" fmla="*/ 6 w 10"/>
                  <a:gd name="T17" fmla="*/ 12 h 12"/>
                  <a:gd name="T18" fmla="*/ 4 w 10"/>
                  <a:gd name="T19" fmla="*/ 12 h 12"/>
                  <a:gd name="T20" fmla="*/ 2 w 10"/>
                  <a:gd name="T21" fmla="*/ 10 h 12"/>
                  <a:gd name="T22" fmla="*/ 0 w 10"/>
                  <a:gd name="T23" fmla="*/ 8 h 12"/>
                  <a:gd name="T24" fmla="*/ 0 w 10"/>
                  <a:gd name="T25" fmla="*/ 6 h 12"/>
                  <a:gd name="T26" fmla="*/ 0 w 10"/>
                  <a:gd name="T27" fmla="*/ 4 h 12"/>
                  <a:gd name="T28" fmla="*/ 2 w 10"/>
                  <a:gd name="T29" fmla="*/ 2 h 12"/>
                  <a:gd name="T30" fmla="*/ 4 w 10"/>
                  <a:gd name="T31" fmla="*/ 2 h 12"/>
                  <a:gd name="T32" fmla="*/ 6 w 10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"/>
                  <a:gd name="T52" fmla="*/ 0 h 12"/>
                  <a:gd name="T53" fmla="*/ 10 w 10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" h="12">
                    <a:moveTo>
                      <a:pt x="6" y="0"/>
                    </a:moveTo>
                    <a:lnTo>
                      <a:pt x="8" y="2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00" name="Freeform 538"/>
              <p:cNvSpPr>
                <a:spLocks noChangeAspect="1" noEditPoints="1"/>
              </p:cNvSpPr>
              <p:nvPr/>
            </p:nvSpPr>
            <p:spPr bwMode="auto">
              <a:xfrm>
                <a:off x="772" y="2342"/>
                <a:ext cx="42" cy="64"/>
              </a:xfrm>
              <a:custGeom>
                <a:avLst/>
                <a:gdLst>
                  <a:gd name="T0" fmla="*/ 42 w 42"/>
                  <a:gd name="T1" fmla="*/ 42 h 64"/>
                  <a:gd name="T2" fmla="*/ 42 w 42"/>
                  <a:gd name="T3" fmla="*/ 48 h 64"/>
                  <a:gd name="T4" fmla="*/ 34 w 42"/>
                  <a:gd name="T5" fmla="*/ 48 h 64"/>
                  <a:gd name="T6" fmla="*/ 34 w 42"/>
                  <a:gd name="T7" fmla="*/ 64 h 64"/>
                  <a:gd name="T8" fmla="*/ 26 w 42"/>
                  <a:gd name="T9" fmla="*/ 64 h 64"/>
                  <a:gd name="T10" fmla="*/ 26 w 42"/>
                  <a:gd name="T11" fmla="*/ 48 h 64"/>
                  <a:gd name="T12" fmla="*/ 0 w 42"/>
                  <a:gd name="T13" fmla="*/ 48 h 64"/>
                  <a:gd name="T14" fmla="*/ 0 w 42"/>
                  <a:gd name="T15" fmla="*/ 42 h 64"/>
                  <a:gd name="T16" fmla="*/ 28 w 42"/>
                  <a:gd name="T17" fmla="*/ 0 h 64"/>
                  <a:gd name="T18" fmla="*/ 34 w 42"/>
                  <a:gd name="T19" fmla="*/ 0 h 64"/>
                  <a:gd name="T20" fmla="*/ 34 w 42"/>
                  <a:gd name="T21" fmla="*/ 42 h 64"/>
                  <a:gd name="T22" fmla="*/ 42 w 42"/>
                  <a:gd name="T23" fmla="*/ 42 h 64"/>
                  <a:gd name="T24" fmla="*/ 26 w 42"/>
                  <a:gd name="T25" fmla="*/ 42 h 64"/>
                  <a:gd name="T26" fmla="*/ 26 w 42"/>
                  <a:gd name="T27" fmla="*/ 10 h 64"/>
                  <a:gd name="T28" fmla="*/ 4 w 42"/>
                  <a:gd name="T29" fmla="*/ 42 h 64"/>
                  <a:gd name="T30" fmla="*/ 26 w 42"/>
                  <a:gd name="T31" fmla="*/ 42 h 6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"/>
                  <a:gd name="T49" fmla="*/ 0 h 64"/>
                  <a:gd name="T50" fmla="*/ 42 w 42"/>
                  <a:gd name="T51" fmla="*/ 64 h 6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" h="64">
                    <a:moveTo>
                      <a:pt x="42" y="42"/>
                    </a:moveTo>
                    <a:lnTo>
                      <a:pt x="42" y="48"/>
                    </a:lnTo>
                    <a:lnTo>
                      <a:pt x="34" y="48"/>
                    </a:lnTo>
                    <a:lnTo>
                      <a:pt x="34" y="64"/>
                    </a:lnTo>
                    <a:lnTo>
                      <a:pt x="26" y="64"/>
                    </a:lnTo>
                    <a:lnTo>
                      <a:pt x="26" y="48"/>
                    </a:lnTo>
                    <a:lnTo>
                      <a:pt x="0" y="48"/>
                    </a:lnTo>
                    <a:lnTo>
                      <a:pt x="0" y="4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4" y="42"/>
                    </a:lnTo>
                    <a:lnTo>
                      <a:pt x="42" y="42"/>
                    </a:lnTo>
                    <a:close/>
                    <a:moveTo>
                      <a:pt x="26" y="42"/>
                    </a:moveTo>
                    <a:lnTo>
                      <a:pt x="26" y="10"/>
                    </a:lnTo>
                    <a:lnTo>
                      <a:pt x="4" y="42"/>
                    </a:lnTo>
                    <a:lnTo>
                      <a:pt x="26" y="4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01" name="Line 539"/>
              <p:cNvSpPr>
                <a:spLocks noChangeAspect="1" noChangeShapeType="1"/>
              </p:cNvSpPr>
              <p:nvPr/>
            </p:nvSpPr>
            <p:spPr bwMode="auto">
              <a:xfrm flipV="1">
                <a:off x="956" y="2398"/>
                <a:ext cx="1" cy="12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02" name="Freeform 540"/>
              <p:cNvSpPr>
                <a:spLocks noChangeAspect="1" noEditPoints="1"/>
              </p:cNvSpPr>
              <p:nvPr/>
            </p:nvSpPr>
            <p:spPr bwMode="auto">
              <a:xfrm>
                <a:off x="906" y="2444"/>
                <a:ext cx="40" cy="66"/>
              </a:xfrm>
              <a:custGeom>
                <a:avLst/>
                <a:gdLst>
                  <a:gd name="T0" fmla="*/ 0 w 40"/>
                  <a:gd name="T1" fmla="*/ 32 h 66"/>
                  <a:gd name="T2" fmla="*/ 0 w 40"/>
                  <a:gd name="T3" fmla="*/ 22 h 66"/>
                  <a:gd name="T4" fmla="*/ 2 w 40"/>
                  <a:gd name="T5" fmla="*/ 14 h 66"/>
                  <a:gd name="T6" fmla="*/ 6 w 40"/>
                  <a:gd name="T7" fmla="*/ 6 h 66"/>
                  <a:gd name="T8" fmla="*/ 12 w 40"/>
                  <a:gd name="T9" fmla="*/ 2 h 66"/>
                  <a:gd name="T10" fmla="*/ 16 w 40"/>
                  <a:gd name="T11" fmla="*/ 0 h 66"/>
                  <a:gd name="T12" fmla="*/ 20 w 40"/>
                  <a:gd name="T13" fmla="*/ 0 h 66"/>
                  <a:gd name="T14" fmla="*/ 24 w 40"/>
                  <a:gd name="T15" fmla="*/ 0 h 66"/>
                  <a:gd name="T16" fmla="*/ 28 w 40"/>
                  <a:gd name="T17" fmla="*/ 2 h 66"/>
                  <a:gd name="T18" fmla="*/ 32 w 40"/>
                  <a:gd name="T19" fmla="*/ 6 h 66"/>
                  <a:gd name="T20" fmla="*/ 36 w 40"/>
                  <a:gd name="T21" fmla="*/ 14 h 66"/>
                  <a:gd name="T22" fmla="*/ 38 w 40"/>
                  <a:gd name="T23" fmla="*/ 22 h 66"/>
                  <a:gd name="T24" fmla="*/ 40 w 40"/>
                  <a:gd name="T25" fmla="*/ 32 h 66"/>
                  <a:gd name="T26" fmla="*/ 38 w 40"/>
                  <a:gd name="T27" fmla="*/ 42 h 66"/>
                  <a:gd name="T28" fmla="*/ 36 w 40"/>
                  <a:gd name="T29" fmla="*/ 50 h 66"/>
                  <a:gd name="T30" fmla="*/ 32 w 40"/>
                  <a:gd name="T31" fmla="*/ 58 h 66"/>
                  <a:gd name="T32" fmla="*/ 28 w 40"/>
                  <a:gd name="T33" fmla="*/ 62 h 66"/>
                  <a:gd name="T34" fmla="*/ 24 w 40"/>
                  <a:gd name="T35" fmla="*/ 64 h 66"/>
                  <a:gd name="T36" fmla="*/ 20 w 40"/>
                  <a:gd name="T37" fmla="*/ 66 h 66"/>
                  <a:gd name="T38" fmla="*/ 14 w 40"/>
                  <a:gd name="T39" fmla="*/ 64 h 66"/>
                  <a:gd name="T40" fmla="*/ 8 w 40"/>
                  <a:gd name="T41" fmla="*/ 60 h 66"/>
                  <a:gd name="T42" fmla="*/ 4 w 40"/>
                  <a:gd name="T43" fmla="*/ 54 h 66"/>
                  <a:gd name="T44" fmla="*/ 2 w 40"/>
                  <a:gd name="T45" fmla="*/ 48 h 66"/>
                  <a:gd name="T46" fmla="*/ 0 w 40"/>
                  <a:gd name="T47" fmla="*/ 40 h 66"/>
                  <a:gd name="T48" fmla="*/ 0 w 40"/>
                  <a:gd name="T49" fmla="*/ 32 h 66"/>
                  <a:gd name="T50" fmla="*/ 8 w 40"/>
                  <a:gd name="T51" fmla="*/ 34 h 66"/>
                  <a:gd name="T52" fmla="*/ 10 w 40"/>
                  <a:gd name="T53" fmla="*/ 46 h 66"/>
                  <a:gd name="T54" fmla="*/ 12 w 40"/>
                  <a:gd name="T55" fmla="*/ 56 h 66"/>
                  <a:gd name="T56" fmla="*/ 14 w 40"/>
                  <a:gd name="T57" fmla="*/ 58 h 66"/>
                  <a:gd name="T58" fmla="*/ 16 w 40"/>
                  <a:gd name="T59" fmla="*/ 62 h 66"/>
                  <a:gd name="T60" fmla="*/ 20 w 40"/>
                  <a:gd name="T61" fmla="*/ 62 h 66"/>
                  <a:gd name="T62" fmla="*/ 22 w 40"/>
                  <a:gd name="T63" fmla="*/ 62 h 66"/>
                  <a:gd name="T64" fmla="*/ 24 w 40"/>
                  <a:gd name="T65" fmla="*/ 60 h 66"/>
                  <a:gd name="T66" fmla="*/ 26 w 40"/>
                  <a:gd name="T67" fmla="*/ 56 h 66"/>
                  <a:gd name="T68" fmla="*/ 28 w 40"/>
                  <a:gd name="T69" fmla="*/ 52 h 66"/>
                  <a:gd name="T70" fmla="*/ 30 w 40"/>
                  <a:gd name="T71" fmla="*/ 46 h 66"/>
                  <a:gd name="T72" fmla="*/ 30 w 40"/>
                  <a:gd name="T73" fmla="*/ 38 h 66"/>
                  <a:gd name="T74" fmla="*/ 30 w 40"/>
                  <a:gd name="T75" fmla="*/ 30 h 66"/>
                  <a:gd name="T76" fmla="*/ 30 w 40"/>
                  <a:gd name="T77" fmla="*/ 20 h 66"/>
                  <a:gd name="T78" fmla="*/ 28 w 40"/>
                  <a:gd name="T79" fmla="*/ 12 h 66"/>
                  <a:gd name="T80" fmla="*/ 26 w 40"/>
                  <a:gd name="T81" fmla="*/ 6 h 66"/>
                  <a:gd name="T82" fmla="*/ 24 w 40"/>
                  <a:gd name="T83" fmla="*/ 4 h 66"/>
                  <a:gd name="T84" fmla="*/ 22 w 40"/>
                  <a:gd name="T85" fmla="*/ 2 h 66"/>
                  <a:gd name="T86" fmla="*/ 20 w 40"/>
                  <a:gd name="T87" fmla="*/ 2 h 66"/>
                  <a:gd name="T88" fmla="*/ 16 w 40"/>
                  <a:gd name="T89" fmla="*/ 2 h 66"/>
                  <a:gd name="T90" fmla="*/ 14 w 40"/>
                  <a:gd name="T91" fmla="*/ 4 h 66"/>
                  <a:gd name="T92" fmla="*/ 12 w 40"/>
                  <a:gd name="T93" fmla="*/ 10 h 66"/>
                  <a:gd name="T94" fmla="*/ 10 w 40"/>
                  <a:gd name="T95" fmla="*/ 18 h 66"/>
                  <a:gd name="T96" fmla="*/ 8 w 40"/>
                  <a:gd name="T97" fmla="*/ 26 h 66"/>
                  <a:gd name="T98" fmla="*/ 8 w 40"/>
                  <a:gd name="T99" fmla="*/ 34 h 6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40"/>
                  <a:gd name="T151" fmla="*/ 0 h 66"/>
                  <a:gd name="T152" fmla="*/ 40 w 40"/>
                  <a:gd name="T153" fmla="*/ 66 h 6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40" h="66">
                    <a:moveTo>
                      <a:pt x="0" y="32"/>
                    </a:moveTo>
                    <a:lnTo>
                      <a:pt x="0" y="22"/>
                    </a:lnTo>
                    <a:lnTo>
                      <a:pt x="2" y="14"/>
                    </a:lnTo>
                    <a:lnTo>
                      <a:pt x="6" y="6"/>
                    </a:lnTo>
                    <a:lnTo>
                      <a:pt x="12" y="2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28" y="2"/>
                    </a:lnTo>
                    <a:lnTo>
                      <a:pt x="32" y="6"/>
                    </a:lnTo>
                    <a:lnTo>
                      <a:pt x="36" y="14"/>
                    </a:lnTo>
                    <a:lnTo>
                      <a:pt x="38" y="22"/>
                    </a:lnTo>
                    <a:lnTo>
                      <a:pt x="40" y="32"/>
                    </a:lnTo>
                    <a:lnTo>
                      <a:pt x="38" y="42"/>
                    </a:lnTo>
                    <a:lnTo>
                      <a:pt x="36" y="50"/>
                    </a:lnTo>
                    <a:lnTo>
                      <a:pt x="32" y="58"/>
                    </a:lnTo>
                    <a:lnTo>
                      <a:pt x="28" y="62"/>
                    </a:lnTo>
                    <a:lnTo>
                      <a:pt x="24" y="64"/>
                    </a:lnTo>
                    <a:lnTo>
                      <a:pt x="20" y="66"/>
                    </a:lnTo>
                    <a:lnTo>
                      <a:pt x="14" y="64"/>
                    </a:lnTo>
                    <a:lnTo>
                      <a:pt x="8" y="60"/>
                    </a:lnTo>
                    <a:lnTo>
                      <a:pt x="4" y="54"/>
                    </a:lnTo>
                    <a:lnTo>
                      <a:pt x="2" y="48"/>
                    </a:lnTo>
                    <a:lnTo>
                      <a:pt x="0" y="40"/>
                    </a:lnTo>
                    <a:lnTo>
                      <a:pt x="0" y="32"/>
                    </a:lnTo>
                    <a:close/>
                    <a:moveTo>
                      <a:pt x="8" y="34"/>
                    </a:moveTo>
                    <a:lnTo>
                      <a:pt x="10" y="46"/>
                    </a:lnTo>
                    <a:lnTo>
                      <a:pt x="12" y="56"/>
                    </a:lnTo>
                    <a:lnTo>
                      <a:pt x="14" y="58"/>
                    </a:lnTo>
                    <a:lnTo>
                      <a:pt x="16" y="62"/>
                    </a:lnTo>
                    <a:lnTo>
                      <a:pt x="20" y="62"/>
                    </a:lnTo>
                    <a:lnTo>
                      <a:pt x="22" y="62"/>
                    </a:lnTo>
                    <a:lnTo>
                      <a:pt x="24" y="60"/>
                    </a:lnTo>
                    <a:lnTo>
                      <a:pt x="26" y="56"/>
                    </a:lnTo>
                    <a:lnTo>
                      <a:pt x="28" y="52"/>
                    </a:lnTo>
                    <a:lnTo>
                      <a:pt x="30" y="46"/>
                    </a:lnTo>
                    <a:lnTo>
                      <a:pt x="30" y="38"/>
                    </a:lnTo>
                    <a:lnTo>
                      <a:pt x="30" y="30"/>
                    </a:lnTo>
                    <a:lnTo>
                      <a:pt x="30" y="20"/>
                    </a:lnTo>
                    <a:lnTo>
                      <a:pt x="28" y="12"/>
                    </a:lnTo>
                    <a:lnTo>
                      <a:pt x="26" y="6"/>
                    </a:lnTo>
                    <a:lnTo>
                      <a:pt x="24" y="4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6" y="2"/>
                    </a:lnTo>
                    <a:lnTo>
                      <a:pt x="14" y="4"/>
                    </a:lnTo>
                    <a:lnTo>
                      <a:pt x="12" y="10"/>
                    </a:lnTo>
                    <a:lnTo>
                      <a:pt x="10" y="18"/>
                    </a:lnTo>
                    <a:lnTo>
                      <a:pt x="8" y="26"/>
                    </a:lnTo>
                    <a:lnTo>
                      <a:pt x="8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03" name="Freeform 541"/>
              <p:cNvSpPr>
                <a:spLocks noChangeAspect="1"/>
              </p:cNvSpPr>
              <p:nvPr/>
            </p:nvSpPr>
            <p:spPr bwMode="auto">
              <a:xfrm>
                <a:off x="956" y="2498"/>
                <a:ext cx="12" cy="12"/>
              </a:xfrm>
              <a:custGeom>
                <a:avLst/>
                <a:gdLst>
                  <a:gd name="T0" fmla="*/ 6 w 12"/>
                  <a:gd name="T1" fmla="*/ 0 h 12"/>
                  <a:gd name="T2" fmla="*/ 8 w 12"/>
                  <a:gd name="T3" fmla="*/ 0 h 12"/>
                  <a:gd name="T4" fmla="*/ 10 w 12"/>
                  <a:gd name="T5" fmla="*/ 2 h 12"/>
                  <a:gd name="T6" fmla="*/ 12 w 12"/>
                  <a:gd name="T7" fmla="*/ 4 h 12"/>
                  <a:gd name="T8" fmla="*/ 12 w 12"/>
                  <a:gd name="T9" fmla="*/ 6 h 12"/>
                  <a:gd name="T10" fmla="*/ 12 w 12"/>
                  <a:gd name="T11" fmla="*/ 8 h 12"/>
                  <a:gd name="T12" fmla="*/ 10 w 12"/>
                  <a:gd name="T13" fmla="*/ 10 h 12"/>
                  <a:gd name="T14" fmla="*/ 8 w 12"/>
                  <a:gd name="T15" fmla="*/ 10 h 12"/>
                  <a:gd name="T16" fmla="*/ 6 w 12"/>
                  <a:gd name="T17" fmla="*/ 12 h 12"/>
                  <a:gd name="T18" fmla="*/ 4 w 12"/>
                  <a:gd name="T19" fmla="*/ 10 h 12"/>
                  <a:gd name="T20" fmla="*/ 2 w 12"/>
                  <a:gd name="T21" fmla="*/ 10 h 12"/>
                  <a:gd name="T22" fmla="*/ 0 w 12"/>
                  <a:gd name="T23" fmla="*/ 8 h 12"/>
                  <a:gd name="T24" fmla="*/ 0 w 12"/>
                  <a:gd name="T25" fmla="*/ 6 h 12"/>
                  <a:gd name="T26" fmla="*/ 0 w 12"/>
                  <a:gd name="T27" fmla="*/ 4 h 12"/>
                  <a:gd name="T28" fmla="*/ 2 w 12"/>
                  <a:gd name="T29" fmla="*/ 2 h 12"/>
                  <a:gd name="T30" fmla="*/ 4 w 12"/>
                  <a:gd name="T31" fmla="*/ 0 h 12"/>
                  <a:gd name="T32" fmla="*/ 6 w 12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"/>
                  <a:gd name="T52" fmla="*/ 0 h 12"/>
                  <a:gd name="T53" fmla="*/ 12 w 12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" h="12">
                    <a:moveTo>
                      <a:pt x="6" y="0"/>
                    </a:moveTo>
                    <a:lnTo>
                      <a:pt x="8" y="0"/>
                    </a:lnTo>
                    <a:lnTo>
                      <a:pt x="10" y="2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2" y="8"/>
                    </a:lnTo>
                    <a:lnTo>
                      <a:pt x="10" y="10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04" name="Freeform 542"/>
              <p:cNvSpPr>
                <a:spLocks noChangeAspect="1" noEditPoints="1"/>
              </p:cNvSpPr>
              <p:nvPr/>
            </p:nvSpPr>
            <p:spPr bwMode="auto">
              <a:xfrm>
                <a:off x="978" y="2444"/>
                <a:ext cx="40" cy="66"/>
              </a:xfrm>
              <a:custGeom>
                <a:avLst/>
                <a:gdLst>
                  <a:gd name="T0" fmla="*/ 38 w 40"/>
                  <a:gd name="T1" fmla="*/ 0 h 66"/>
                  <a:gd name="T2" fmla="*/ 38 w 40"/>
                  <a:gd name="T3" fmla="*/ 2 h 66"/>
                  <a:gd name="T4" fmla="*/ 32 w 40"/>
                  <a:gd name="T5" fmla="*/ 2 h 66"/>
                  <a:gd name="T6" fmla="*/ 28 w 40"/>
                  <a:gd name="T7" fmla="*/ 4 h 66"/>
                  <a:gd name="T8" fmla="*/ 24 w 40"/>
                  <a:gd name="T9" fmla="*/ 6 h 66"/>
                  <a:gd name="T10" fmla="*/ 20 w 40"/>
                  <a:gd name="T11" fmla="*/ 10 h 66"/>
                  <a:gd name="T12" fmla="*/ 18 w 40"/>
                  <a:gd name="T13" fmla="*/ 14 h 66"/>
                  <a:gd name="T14" fmla="*/ 14 w 40"/>
                  <a:gd name="T15" fmla="*/ 18 h 66"/>
                  <a:gd name="T16" fmla="*/ 12 w 40"/>
                  <a:gd name="T17" fmla="*/ 22 h 66"/>
                  <a:gd name="T18" fmla="*/ 10 w 40"/>
                  <a:gd name="T19" fmla="*/ 28 h 66"/>
                  <a:gd name="T20" fmla="*/ 16 w 40"/>
                  <a:gd name="T21" fmla="*/ 26 h 66"/>
                  <a:gd name="T22" fmla="*/ 24 w 40"/>
                  <a:gd name="T23" fmla="*/ 24 h 66"/>
                  <a:gd name="T24" fmla="*/ 30 w 40"/>
                  <a:gd name="T25" fmla="*/ 26 h 66"/>
                  <a:gd name="T26" fmla="*/ 34 w 40"/>
                  <a:gd name="T27" fmla="*/ 30 h 66"/>
                  <a:gd name="T28" fmla="*/ 38 w 40"/>
                  <a:gd name="T29" fmla="*/ 36 h 66"/>
                  <a:gd name="T30" fmla="*/ 40 w 40"/>
                  <a:gd name="T31" fmla="*/ 42 h 66"/>
                  <a:gd name="T32" fmla="*/ 38 w 40"/>
                  <a:gd name="T33" fmla="*/ 50 h 66"/>
                  <a:gd name="T34" fmla="*/ 34 w 40"/>
                  <a:gd name="T35" fmla="*/ 58 h 66"/>
                  <a:gd name="T36" fmla="*/ 30 w 40"/>
                  <a:gd name="T37" fmla="*/ 62 h 66"/>
                  <a:gd name="T38" fmla="*/ 26 w 40"/>
                  <a:gd name="T39" fmla="*/ 64 h 66"/>
                  <a:gd name="T40" fmla="*/ 20 w 40"/>
                  <a:gd name="T41" fmla="*/ 66 h 66"/>
                  <a:gd name="T42" fmla="*/ 14 w 40"/>
                  <a:gd name="T43" fmla="*/ 64 h 66"/>
                  <a:gd name="T44" fmla="*/ 8 w 40"/>
                  <a:gd name="T45" fmla="*/ 60 h 66"/>
                  <a:gd name="T46" fmla="*/ 4 w 40"/>
                  <a:gd name="T47" fmla="*/ 54 h 66"/>
                  <a:gd name="T48" fmla="*/ 0 w 40"/>
                  <a:gd name="T49" fmla="*/ 48 h 66"/>
                  <a:gd name="T50" fmla="*/ 0 w 40"/>
                  <a:gd name="T51" fmla="*/ 40 h 66"/>
                  <a:gd name="T52" fmla="*/ 0 w 40"/>
                  <a:gd name="T53" fmla="*/ 30 h 66"/>
                  <a:gd name="T54" fmla="*/ 2 w 40"/>
                  <a:gd name="T55" fmla="*/ 22 h 66"/>
                  <a:gd name="T56" fmla="*/ 8 w 40"/>
                  <a:gd name="T57" fmla="*/ 16 h 66"/>
                  <a:gd name="T58" fmla="*/ 12 w 40"/>
                  <a:gd name="T59" fmla="*/ 10 h 66"/>
                  <a:gd name="T60" fmla="*/ 18 w 40"/>
                  <a:gd name="T61" fmla="*/ 4 h 66"/>
                  <a:gd name="T62" fmla="*/ 24 w 40"/>
                  <a:gd name="T63" fmla="*/ 2 h 66"/>
                  <a:gd name="T64" fmla="*/ 30 w 40"/>
                  <a:gd name="T65" fmla="*/ 0 h 66"/>
                  <a:gd name="T66" fmla="*/ 36 w 40"/>
                  <a:gd name="T67" fmla="*/ 0 h 66"/>
                  <a:gd name="T68" fmla="*/ 38 w 40"/>
                  <a:gd name="T69" fmla="*/ 0 h 66"/>
                  <a:gd name="T70" fmla="*/ 10 w 40"/>
                  <a:gd name="T71" fmla="*/ 32 h 66"/>
                  <a:gd name="T72" fmla="*/ 8 w 40"/>
                  <a:gd name="T73" fmla="*/ 38 h 66"/>
                  <a:gd name="T74" fmla="*/ 8 w 40"/>
                  <a:gd name="T75" fmla="*/ 42 h 66"/>
                  <a:gd name="T76" fmla="*/ 8 w 40"/>
                  <a:gd name="T77" fmla="*/ 46 h 66"/>
                  <a:gd name="T78" fmla="*/ 10 w 40"/>
                  <a:gd name="T79" fmla="*/ 52 h 66"/>
                  <a:gd name="T80" fmla="*/ 12 w 40"/>
                  <a:gd name="T81" fmla="*/ 56 h 66"/>
                  <a:gd name="T82" fmla="*/ 14 w 40"/>
                  <a:gd name="T83" fmla="*/ 60 h 66"/>
                  <a:gd name="T84" fmla="*/ 18 w 40"/>
                  <a:gd name="T85" fmla="*/ 62 h 66"/>
                  <a:gd name="T86" fmla="*/ 20 w 40"/>
                  <a:gd name="T87" fmla="*/ 62 h 66"/>
                  <a:gd name="T88" fmla="*/ 24 w 40"/>
                  <a:gd name="T89" fmla="*/ 62 h 66"/>
                  <a:gd name="T90" fmla="*/ 28 w 40"/>
                  <a:gd name="T91" fmla="*/ 58 h 66"/>
                  <a:gd name="T92" fmla="*/ 30 w 40"/>
                  <a:gd name="T93" fmla="*/ 54 h 66"/>
                  <a:gd name="T94" fmla="*/ 30 w 40"/>
                  <a:gd name="T95" fmla="*/ 48 h 66"/>
                  <a:gd name="T96" fmla="*/ 30 w 40"/>
                  <a:gd name="T97" fmla="*/ 40 h 66"/>
                  <a:gd name="T98" fmla="*/ 28 w 40"/>
                  <a:gd name="T99" fmla="*/ 34 h 66"/>
                  <a:gd name="T100" fmla="*/ 26 w 40"/>
                  <a:gd name="T101" fmla="*/ 30 h 66"/>
                  <a:gd name="T102" fmla="*/ 22 w 40"/>
                  <a:gd name="T103" fmla="*/ 28 h 66"/>
                  <a:gd name="T104" fmla="*/ 18 w 40"/>
                  <a:gd name="T105" fmla="*/ 28 h 66"/>
                  <a:gd name="T106" fmla="*/ 18 w 40"/>
                  <a:gd name="T107" fmla="*/ 28 h 66"/>
                  <a:gd name="T108" fmla="*/ 16 w 40"/>
                  <a:gd name="T109" fmla="*/ 28 h 66"/>
                  <a:gd name="T110" fmla="*/ 12 w 40"/>
                  <a:gd name="T111" fmla="*/ 30 h 66"/>
                  <a:gd name="T112" fmla="*/ 10 w 40"/>
                  <a:gd name="T113" fmla="*/ 32 h 6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40"/>
                  <a:gd name="T172" fmla="*/ 0 h 66"/>
                  <a:gd name="T173" fmla="*/ 40 w 40"/>
                  <a:gd name="T174" fmla="*/ 66 h 6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40" h="66">
                    <a:moveTo>
                      <a:pt x="38" y="0"/>
                    </a:moveTo>
                    <a:lnTo>
                      <a:pt x="38" y="2"/>
                    </a:lnTo>
                    <a:lnTo>
                      <a:pt x="32" y="2"/>
                    </a:lnTo>
                    <a:lnTo>
                      <a:pt x="28" y="4"/>
                    </a:lnTo>
                    <a:lnTo>
                      <a:pt x="24" y="6"/>
                    </a:lnTo>
                    <a:lnTo>
                      <a:pt x="20" y="10"/>
                    </a:lnTo>
                    <a:lnTo>
                      <a:pt x="18" y="14"/>
                    </a:lnTo>
                    <a:lnTo>
                      <a:pt x="14" y="18"/>
                    </a:lnTo>
                    <a:lnTo>
                      <a:pt x="12" y="22"/>
                    </a:lnTo>
                    <a:lnTo>
                      <a:pt x="10" y="28"/>
                    </a:lnTo>
                    <a:lnTo>
                      <a:pt x="16" y="26"/>
                    </a:lnTo>
                    <a:lnTo>
                      <a:pt x="24" y="24"/>
                    </a:lnTo>
                    <a:lnTo>
                      <a:pt x="30" y="26"/>
                    </a:lnTo>
                    <a:lnTo>
                      <a:pt x="34" y="30"/>
                    </a:lnTo>
                    <a:lnTo>
                      <a:pt x="38" y="36"/>
                    </a:lnTo>
                    <a:lnTo>
                      <a:pt x="40" y="42"/>
                    </a:lnTo>
                    <a:lnTo>
                      <a:pt x="38" y="50"/>
                    </a:lnTo>
                    <a:lnTo>
                      <a:pt x="34" y="58"/>
                    </a:lnTo>
                    <a:lnTo>
                      <a:pt x="30" y="62"/>
                    </a:lnTo>
                    <a:lnTo>
                      <a:pt x="26" y="64"/>
                    </a:lnTo>
                    <a:lnTo>
                      <a:pt x="20" y="66"/>
                    </a:lnTo>
                    <a:lnTo>
                      <a:pt x="14" y="64"/>
                    </a:lnTo>
                    <a:lnTo>
                      <a:pt x="8" y="60"/>
                    </a:lnTo>
                    <a:lnTo>
                      <a:pt x="4" y="54"/>
                    </a:lnTo>
                    <a:lnTo>
                      <a:pt x="0" y="48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2" y="22"/>
                    </a:lnTo>
                    <a:lnTo>
                      <a:pt x="8" y="16"/>
                    </a:lnTo>
                    <a:lnTo>
                      <a:pt x="12" y="10"/>
                    </a:lnTo>
                    <a:lnTo>
                      <a:pt x="18" y="4"/>
                    </a:lnTo>
                    <a:lnTo>
                      <a:pt x="24" y="2"/>
                    </a:lnTo>
                    <a:lnTo>
                      <a:pt x="30" y="0"/>
                    </a:lnTo>
                    <a:lnTo>
                      <a:pt x="36" y="0"/>
                    </a:lnTo>
                    <a:lnTo>
                      <a:pt x="38" y="0"/>
                    </a:lnTo>
                    <a:close/>
                    <a:moveTo>
                      <a:pt x="10" y="32"/>
                    </a:moveTo>
                    <a:lnTo>
                      <a:pt x="8" y="38"/>
                    </a:lnTo>
                    <a:lnTo>
                      <a:pt x="8" y="42"/>
                    </a:lnTo>
                    <a:lnTo>
                      <a:pt x="8" y="46"/>
                    </a:lnTo>
                    <a:lnTo>
                      <a:pt x="10" y="52"/>
                    </a:lnTo>
                    <a:lnTo>
                      <a:pt x="12" y="56"/>
                    </a:lnTo>
                    <a:lnTo>
                      <a:pt x="14" y="60"/>
                    </a:lnTo>
                    <a:lnTo>
                      <a:pt x="18" y="62"/>
                    </a:lnTo>
                    <a:lnTo>
                      <a:pt x="20" y="62"/>
                    </a:lnTo>
                    <a:lnTo>
                      <a:pt x="24" y="62"/>
                    </a:lnTo>
                    <a:lnTo>
                      <a:pt x="28" y="58"/>
                    </a:lnTo>
                    <a:lnTo>
                      <a:pt x="30" y="54"/>
                    </a:lnTo>
                    <a:lnTo>
                      <a:pt x="30" y="48"/>
                    </a:lnTo>
                    <a:lnTo>
                      <a:pt x="30" y="40"/>
                    </a:lnTo>
                    <a:lnTo>
                      <a:pt x="28" y="34"/>
                    </a:lnTo>
                    <a:lnTo>
                      <a:pt x="26" y="30"/>
                    </a:lnTo>
                    <a:lnTo>
                      <a:pt x="22" y="28"/>
                    </a:lnTo>
                    <a:lnTo>
                      <a:pt x="18" y="28"/>
                    </a:lnTo>
                    <a:lnTo>
                      <a:pt x="16" y="28"/>
                    </a:lnTo>
                    <a:lnTo>
                      <a:pt x="12" y="30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05" name="Line 54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184" y="2510"/>
                <a:ext cx="2" cy="12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06" name="Freeform 544"/>
              <p:cNvSpPr>
                <a:spLocks noChangeAspect="1" noEditPoints="1"/>
              </p:cNvSpPr>
              <p:nvPr/>
            </p:nvSpPr>
            <p:spPr bwMode="auto">
              <a:xfrm>
                <a:off x="1132" y="2556"/>
                <a:ext cx="40" cy="66"/>
              </a:xfrm>
              <a:custGeom>
                <a:avLst/>
                <a:gdLst>
                  <a:gd name="T0" fmla="*/ 0 w 40"/>
                  <a:gd name="T1" fmla="*/ 34 h 66"/>
                  <a:gd name="T2" fmla="*/ 0 w 40"/>
                  <a:gd name="T3" fmla="*/ 24 h 66"/>
                  <a:gd name="T4" fmla="*/ 2 w 40"/>
                  <a:gd name="T5" fmla="*/ 14 h 66"/>
                  <a:gd name="T6" fmla="*/ 6 w 40"/>
                  <a:gd name="T7" fmla="*/ 8 h 66"/>
                  <a:gd name="T8" fmla="*/ 10 w 40"/>
                  <a:gd name="T9" fmla="*/ 2 h 66"/>
                  <a:gd name="T10" fmla="*/ 14 w 40"/>
                  <a:gd name="T11" fmla="*/ 0 h 66"/>
                  <a:gd name="T12" fmla="*/ 20 w 40"/>
                  <a:gd name="T13" fmla="*/ 0 h 66"/>
                  <a:gd name="T14" fmla="*/ 24 w 40"/>
                  <a:gd name="T15" fmla="*/ 0 h 66"/>
                  <a:gd name="T16" fmla="*/ 28 w 40"/>
                  <a:gd name="T17" fmla="*/ 4 h 66"/>
                  <a:gd name="T18" fmla="*/ 32 w 40"/>
                  <a:gd name="T19" fmla="*/ 8 h 66"/>
                  <a:gd name="T20" fmla="*/ 36 w 40"/>
                  <a:gd name="T21" fmla="*/ 14 h 66"/>
                  <a:gd name="T22" fmla="*/ 38 w 40"/>
                  <a:gd name="T23" fmla="*/ 22 h 66"/>
                  <a:gd name="T24" fmla="*/ 40 w 40"/>
                  <a:gd name="T25" fmla="*/ 32 h 66"/>
                  <a:gd name="T26" fmla="*/ 38 w 40"/>
                  <a:gd name="T27" fmla="*/ 42 h 66"/>
                  <a:gd name="T28" fmla="*/ 36 w 40"/>
                  <a:gd name="T29" fmla="*/ 52 h 66"/>
                  <a:gd name="T30" fmla="*/ 32 w 40"/>
                  <a:gd name="T31" fmla="*/ 58 h 66"/>
                  <a:gd name="T32" fmla="*/ 28 w 40"/>
                  <a:gd name="T33" fmla="*/ 62 h 66"/>
                  <a:gd name="T34" fmla="*/ 24 w 40"/>
                  <a:gd name="T35" fmla="*/ 66 h 66"/>
                  <a:gd name="T36" fmla="*/ 18 w 40"/>
                  <a:gd name="T37" fmla="*/ 66 h 66"/>
                  <a:gd name="T38" fmla="*/ 14 w 40"/>
                  <a:gd name="T39" fmla="*/ 64 h 66"/>
                  <a:gd name="T40" fmla="*/ 8 w 40"/>
                  <a:gd name="T41" fmla="*/ 62 h 66"/>
                  <a:gd name="T42" fmla="*/ 4 w 40"/>
                  <a:gd name="T43" fmla="*/ 56 h 66"/>
                  <a:gd name="T44" fmla="*/ 2 w 40"/>
                  <a:gd name="T45" fmla="*/ 48 h 66"/>
                  <a:gd name="T46" fmla="*/ 0 w 40"/>
                  <a:gd name="T47" fmla="*/ 42 h 66"/>
                  <a:gd name="T48" fmla="*/ 0 w 40"/>
                  <a:gd name="T49" fmla="*/ 34 h 66"/>
                  <a:gd name="T50" fmla="*/ 8 w 40"/>
                  <a:gd name="T51" fmla="*/ 34 h 66"/>
                  <a:gd name="T52" fmla="*/ 8 w 40"/>
                  <a:gd name="T53" fmla="*/ 46 h 66"/>
                  <a:gd name="T54" fmla="*/ 12 w 40"/>
                  <a:gd name="T55" fmla="*/ 56 h 66"/>
                  <a:gd name="T56" fmla="*/ 14 w 40"/>
                  <a:gd name="T57" fmla="*/ 60 h 66"/>
                  <a:gd name="T58" fmla="*/ 16 w 40"/>
                  <a:gd name="T59" fmla="*/ 62 h 66"/>
                  <a:gd name="T60" fmla="*/ 18 w 40"/>
                  <a:gd name="T61" fmla="*/ 62 h 66"/>
                  <a:gd name="T62" fmla="*/ 22 w 40"/>
                  <a:gd name="T63" fmla="*/ 62 h 66"/>
                  <a:gd name="T64" fmla="*/ 24 w 40"/>
                  <a:gd name="T65" fmla="*/ 60 h 66"/>
                  <a:gd name="T66" fmla="*/ 26 w 40"/>
                  <a:gd name="T67" fmla="*/ 58 h 66"/>
                  <a:gd name="T68" fmla="*/ 28 w 40"/>
                  <a:gd name="T69" fmla="*/ 54 h 66"/>
                  <a:gd name="T70" fmla="*/ 30 w 40"/>
                  <a:gd name="T71" fmla="*/ 46 h 66"/>
                  <a:gd name="T72" fmla="*/ 30 w 40"/>
                  <a:gd name="T73" fmla="*/ 40 h 66"/>
                  <a:gd name="T74" fmla="*/ 30 w 40"/>
                  <a:gd name="T75" fmla="*/ 30 h 66"/>
                  <a:gd name="T76" fmla="*/ 30 w 40"/>
                  <a:gd name="T77" fmla="*/ 20 h 66"/>
                  <a:gd name="T78" fmla="*/ 28 w 40"/>
                  <a:gd name="T79" fmla="*/ 12 h 66"/>
                  <a:gd name="T80" fmla="*/ 26 w 40"/>
                  <a:gd name="T81" fmla="*/ 8 h 66"/>
                  <a:gd name="T82" fmla="*/ 24 w 40"/>
                  <a:gd name="T83" fmla="*/ 4 h 66"/>
                  <a:gd name="T84" fmla="*/ 22 w 40"/>
                  <a:gd name="T85" fmla="*/ 4 h 66"/>
                  <a:gd name="T86" fmla="*/ 20 w 40"/>
                  <a:gd name="T87" fmla="*/ 2 h 66"/>
                  <a:gd name="T88" fmla="*/ 16 w 40"/>
                  <a:gd name="T89" fmla="*/ 4 h 66"/>
                  <a:gd name="T90" fmla="*/ 14 w 40"/>
                  <a:gd name="T91" fmla="*/ 6 h 66"/>
                  <a:gd name="T92" fmla="*/ 10 w 40"/>
                  <a:gd name="T93" fmla="*/ 10 h 66"/>
                  <a:gd name="T94" fmla="*/ 10 w 40"/>
                  <a:gd name="T95" fmla="*/ 18 h 66"/>
                  <a:gd name="T96" fmla="*/ 8 w 40"/>
                  <a:gd name="T97" fmla="*/ 26 h 66"/>
                  <a:gd name="T98" fmla="*/ 8 w 40"/>
                  <a:gd name="T99" fmla="*/ 34 h 6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40"/>
                  <a:gd name="T151" fmla="*/ 0 h 66"/>
                  <a:gd name="T152" fmla="*/ 40 w 40"/>
                  <a:gd name="T153" fmla="*/ 66 h 6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40" h="66">
                    <a:moveTo>
                      <a:pt x="0" y="34"/>
                    </a:moveTo>
                    <a:lnTo>
                      <a:pt x="0" y="24"/>
                    </a:lnTo>
                    <a:lnTo>
                      <a:pt x="2" y="14"/>
                    </a:lnTo>
                    <a:lnTo>
                      <a:pt x="6" y="8"/>
                    </a:lnTo>
                    <a:lnTo>
                      <a:pt x="10" y="2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28" y="4"/>
                    </a:lnTo>
                    <a:lnTo>
                      <a:pt x="32" y="8"/>
                    </a:lnTo>
                    <a:lnTo>
                      <a:pt x="36" y="14"/>
                    </a:lnTo>
                    <a:lnTo>
                      <a:pt x="38" y="22"/>
                    </a:lnTo>
                    <a:lnTo>
                      <a:pt x="40" y="32"/>
                    </a:lnTo>
                    <a:lnTo>
                      <a:pt x="38" y="42"/>
                    </a:lnTo>
                    <a:lnTo>
                      <a:pt x="36" y="52"/>
                    </a:lnTo>
                    <a:lnTo>
                      <a:pt x="32" y="58"/>
                    </a:lnTo>
                    <a:lnTo>
                      <a:pt x="28" y="62"/>
                    </a:lnTo>
                    <a:lnTo>
                      <a:pt x="24" y="66"/>
                    </a:lnTo>
                    <a:lnTo>
                      <a:pt x="18" y="66"/>
                    </a:lnTo>
                    <a:lnTo>
                      <a:pt x="14" y="64"/>
                    </a:lnTo>
                    <a:lnTo>
                      <a:pt x="8" y="62"/>
                    </a:lnTo>
                    <a:lnTo>
                      <a:pt x="4" y="56"/>
                    </a:lnTo>
                    <a:lnTo>
                      <a:pt x="2" y="48"/>
                    </a:lnTo>
                    <a:lnTo>
                      <a:pt x="0" y="42"/>
                    </a:lnTo>
                    <a:lnTo>
                      <a:pt x="0" y="34"/>
                    </a:lnTo>
                    <a:close/>
                    <a:moveTo>
                      <a:pt x="8" y="34"/>
                    </a:moveTo>
                    <a:lnTo>
                      <a:pt x="8" y="46"/>
                    </a:lnTo>
                    <a:lnTo>
                      <a:pt x="12" y="56"/>
                    </a:lnTo>
                    <a:lnTo>
                      <a:pt x="14" y="60"/>
                    </a:lnTo>
                    <a:lnTo>
                      <a:pt x="16" y="62"/>
                    </a:lnTo>
                    <a:lnTo>
                      <a:pt x="18" y="62"/>
                    </a:lnTo>
                    <a:lnTo>
                      <a:pt x="22" y="62"/>
                    </a:lnTo>
                    <a:lnTo>
                      <a:pt x="24" y="60"/>
                    </a:lnTo>
                    <a:lnTo>
                      <a:pt x="26" y="58"/>
                    </a:lnTo>
                    <a:lnTo>
                      <a:pt x="28" y="54"/>
                    </a:lnTo>
                    <a:lnTo>
                      <a:pt x="30" y="46"/>
                    </a:lnTo>
                    <a:lnTo>
                      <a:pt x="30" y="40"/>
                    </a:lnTo>
                    <a:lnTo>
                      <a:pt x="30" y="30"/>
                    </a:lnTo>
                    <a:lnTo>
                      <a:pt x="30" y="20"/>
                    </a:lnTo>
                    <a:lnTo>
                      <a:pt x="28" y="12"/>
                    </a:lnTo>
                    <a:lnTo>
                      <a:pt x="26" y="8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2"/>
                    </a:lnTo>
                    <a:lnTo>
                      <a:pt x="16" y="4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10" y="18"/>
                    </a:lnTo>
                    <a:lnTo>
                      <a:pt x="8" y="26"/>
                    </a:lnTo>
                    <a:lnTo>
                      <a:pt x="8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07" name="Freeform 545"/>
              <p:cNvSpPr>
                <a:spLocks noChangeAspect="1"/>
              </p:cNvSpPr>
              <p:nvPr/>
            </p:nvSpPr>
            <p:spPr bwMode="auto">
              <a:xfrm>
                <a:off x="1182" y="2610"/>
                <a:ext cx="12" cy="12"/>
              </a:xfrm>
              <a:custGeom>
                <a:avLst/>
                <a:gdLst>
                  <a:gd name="T0" fmla="*/ 6 w 12"/>
                  <a:gd name="T1" fmla="*/ 0 h 12"/>
                  <a:gd name="T2" fmla="*/ 8 w 12"/>
                  <a:gd name="T3" fmla="*/ 2 h 12"/>
                  <a:gd name="T4" fmla="*/ 10 w 12"/>
                  <a:gd name="T5" fmla="*/ 2 h 12"/>
                  <a:gd name="T6" fmla="*/ 10 w 12"/>
                  <a:gd name="T7" fmla="*/ 4 h 12"/>
                  <a:gd name="T8" fmla="*/ 12 w 12"/>
                  <a:gd name="T9" fmla="*/ 6 h 12"/>
                  <a:gd name="T10" fmla="*/ 10 w 12"/>
                  <a:gd name="T11" fmla="*/ 8 h 12"/>
                  <a:gd name="T12" fmla="*/ 10 w 12"/>
                  <a:gd name="T13" fmla="*/ 10 h 12"/>
                  <a:gd name="T14" fmla="*/ 8 w 12"/>
                  <a:gd name="T15" fmla="*/ 12 h 12"/>
                  <a:gd name="T16" fmla="*/ 6 w 12"/>
                  <a:gd name="T17" fmla="*/ 12 h 12"/>
                  <a:gd name="T18" fmla="*/ 4 w 12"/>
                  <a:gd name="T19" fmla="*/ 12 h 12"/>
                  <a:gd name="T20" fmla="*/ 2 w 12"/>
                  <a:gd name="T21" fmla="*/ 10 h 12"/>
                  <a:gd name="T22" fmla="*/ 0 w 12"/>
                  <a:gd name="T23" fmla="*/ 8 h 12"/>
                  <a:gd name="T24" fmla="*/ 0 w 12"/>
                  <a:gd name="T25" fmla="*/ 6 h 12"/>
                  <a:gd name="T26" fmla="*/ 0 w 12"/>
                  <a:gd name="T27" fmla="*/ 4 h 12"/>
                  <a:gd name="T28" fmla="*/ 2 w 12"/>
                  <a:gd name="T29" fmla="*/ 2 h 12"/>
                  <a:gd name="T30" fmla="*/ 4 w 12"/>
                  <a:gd name="T31" fmla="*/ 2 h 12"/>
                  <a:gd name="T32" fmla="*/ 6 w 12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"/>
                  <a:gd name="T52" fmla="*/ 0 h 12"/>
                  <a:gd name="T53" fmla="*/ 12 w 12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" h="12">
                    <a:moveTo>
                      <a:pt x="6" y="0"/>
                    </a:moveTo>
                    <a:lnTo>
                      <a:pt x="8" y="2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2" y="6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08" name="Freeform 546"/>
              <p:cNvSpPr>
                <a:spLocks noChangeAspect="1" noEditPoints="1"/>
              </p:cNvSpPr>
              <p:nvPr/>
            </p:nvSpPr>
            <p:spPr bwMode="auto">
              <a:xfrm>
                <a:off x="1206" y="2556"/>
                <a:ext cx="36" cy="66"/>
              </a:xfrm>
              <a:custGeom>
                <a:avLst/>
                <a:gdLst>
                  <a:gd name="T0" fmla="*/ 6 w 36"/>
                  <a:gd name="T1" fmla="*/ 28 h 66"/>
                  <a:gd name="T2" fmla="*/ 0 w 36"/>
                  <a:gd name="T3" fmla="*/ 20 h 66"/>
                  <a:gd name="T4" fmla="*/ 2 w 36"/>
                  <a:gd name="T5" fmla="*/ 10 h 66"/>
                  <a:gd name="T6" fmla="*/ 10 w 36"/>
                  <a:gd name="T7" fmla="*/ 2 h 66"/>
                  <a:gd name="T8" fmla="*/ 24 w 36"/>
                  <a:gd name="T9" fmla="*/ 0 h 66"/>
                  <a:gd name="T10" fmla="*/ 34 w 36"/>
                  <a:gd name="T11" fmla="*/ 8 h 66"/>
                  <a:gd name="T12" fmla="*/ 34 w 36"/>
                  <a:gd name="T13" fmla="*/ 18 h 66"/>
                  <a:gd name="T14" fmla="*/ 28 w 36"/>
                  <a:gd name="T15" fmla="*/ 26 h 66"/>
                  <a:gd name="T16" fmla="*/ 26 w 36"/>
                  <a:gd name="T17" fmla="*/ 34 h 66"/>
                  <a:gd name="T18" fmla="*/ 32 w 36"/>
                  <a:gd name="T19" fmla="*/ 40 h 66"/>
                  <a:gd name="T20" fmla="*/ 36 w 36"/>
                  <a:gd name="T21" fmla="*/ 50 h 66"/>
                  <a:gd name="T22" fmla="*/ 30 w 36"/>
                  <a:gd name="T23" fmla="*/ 62 h 66"/>
                  <a:gd name="T24" fmla="*/ 18 w 36"/>
                  <a:gd name="T25" fmla="*/ 66 h 66"/>
                  <a:gd name="T26" fmla="*/ 8 w 36"/>
                  <a:gd name="T27" fmla="*/ 64 h 66"/>
                  <a:gd name="T28" fmla="*/ 0 w 36"/>
                  <a:gd name="T29" fmla="*/ 56 h 66"/>
                  <a:gd name="T30" fmla="*/ 0 w 36"/>
                  <a:gd name="T31" fmla="*/ 46 h 66"/>
                  <a:gd name="T32" fmla="*/ 6 w 36"/>
                  <a:gd name="T33" fmla="*/ 38 h 66"/>
                  <a:gd name="T34" fmla="*/ 20 w 36"/>
                  <a:gd name="T35" fmla="*/ 28 h 66"/>
                  <a:gd name="T36" fmla="*/ 24 w 36"/>
                  <a:gd name="T37" fmla="*/ 20 h 66"/>
                  <a:gd name="T38" fmla="*/ 26 w 36"/>
                  <a:gd name="T39" fmla="*/ 14 h 66"/>
                  <a:gd name="T40" fmla="*/ 24 w 36"/>
                  <a:gd name="T41" fmla="*/ 6 h 66"/>
                  <a:gd name="T42" fmla="*/ 18 w 36"/>
                  <a:gd name="T43" fmla="*/ 2 h 66"/>
                  <a:gd name="T44" fmla="*/ 12 w 36"/>
                  <a:gd name="T45" fmla="*/ 6 h 66"/>
                  <a:gd name="T46" fmla="*/ 10 w 36"/>
                  <a:gd name="T47" fmla="*/ 12 h 66"/>
                  <a:gd name="T48" fmla="*/ 10 w 36"/>
                  <a:gd name="T49" fmla="*/ 16 h 66"/>
                  <a:gd name="T50" fmla="*/ 14 w 36"/>
                  <a:gd name="T51" fmla="*/ 22 h 66"/>
                  <a:gd name="T52" fmla="*/ 14 w 36"/>
                  <a:gd name="T53" fmla="*/ 34 h 66"/>
                  <a:gd name="T54" fmla="*/ 10 w 36"/>
                  <a:gd name="T55" fmla="*/ 42 h 66"/>
                  <a:gd name="T56" fmla="*/ 8 w 36"/>
                  <a:gd name="T57" fmla="*/ 50 h 66"/>
                  <a:gd name="T58" fmla="*/ 10 w 36"/>
                  <a:gd name="T59" fmla="*/ 60 h 66"/>
                  <a:gd name="T60" fmla="*/ 18 w 36"/>
                  <a:gd name="T61" fmla="*/ 62 h 66"/>
                  <a:gd name="T62" fmla="*/ 24 w 36"/>
                  <a:gd name="T63" fmla="*/ 60 h 66"/>
                  <a:gd name="T64" fmla="*/ 28 w 36"/>
                  <a:gd name="T65" fmla="*/ 54 h 66"/>
                  <a:gd name="T66" fmla="*/ 26 w 36"/>
                  <a:gd name="T67" fmla="*/ 48 h 66"/>
                  <a:gd name="T68" fmla="*/ 20 w 36"/>
                  <a:gd name="T69" fmla="*/ 40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6"/>
                  <a:gd name="T106" fmla="*/ 0 h 66"/>
                  <a:gd name="T107" fmla="*/ 36 w 36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6" h="66">
                    <a:moveTo>
                      <a:pt x="12" y="32"/>
                    </a:moveTo>
                    <a:lnTo>
                      <a:pt x="6" y="28"/>
                    </a:lnTo>
                    <a:lnTo>
                      <a:pt x="2" y="22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2" y="10"/>
                    </a:lnTo>
                    <a:lnTo>
                      <a:pt x="4" y="4"/>
                    </a:lnTo>
                    <a:lnTo>
                      <a:pt x="10" y="2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30" y="4"/>
                    </a:lnTo>
                    <a:lnTo>
                      <a:pt x="34" y="8"/>
                    </a:lnTo>
                    <a:lnTo>
                      <a:pt x="36" y="14"/>
                    </a:lnTo>
                    <a:lnTo>
                      <a:pt x="34" y="18"/>
                    </a:lnTo>
                    <a:lnTo>
                      <a:pt x="32" y="20"/>
                    </a:lnTo>
                    <a:lnTo>
                      <a:pt x="28" y="26"/>
                    </a:lnTo>
                    <a:lnTo>
                      <a:pt x="22" y="30"/>
                    </a:lnTo>
                    <a:lnTo>
                      <a:pt x="26" y="34"/>
                    </a:lnTo>
                    <a:lnTo>
                      <a:pt x="30" y="36"/>
                    </a:lnTo>
                    <a:lnTo>
                      <a:pt x="32" y="40"/>
                    </a:lnTo>
                    <a:lnTo>
                      <a:pt x="36" y="44"/>
                    </a:lnTo>
                    <a:lnTo>
                      <a:pt x="36" y="50"/>
                    </a:lnTo>
                    <a:lnTo>
                      <a:pt x="34" y="56"/>
                    </a:lnTo>
                    <a:lnTo>
                      <a:pt x="30" y="62"/>
                    </a:lnTo>
                    <a:lnTo>
                      <a:pt x="24" y="64"/>
                    </a:lnTo>
                    <a:lnTo>
                      <a:pt x="18" y="66"/>
                    </a:lnTo>
                    <a:lnTo>
                      <a:pt x="12" y="66"/>
                    </a:lnTo>
                    <a:lnTo>
                      <a:pt x="8" y="64"/>
                    </a:lnTo>
                    <a:lnTo>
                      <a:pt x="4" y="60"/>
                    </a:lnTo>
                    <a:lnTo>
                      <a:pt x="0" y="56"/>
                    </a:lnTo>
                    <a:lnTo>
                      <a:pt x="0" y="50"/>
                    </a:lnTo>
                    <a:lnTo>
                      <a:pt x="0" y="46"/>
                    </a:lnTo>
                    <a:lnTo>
                      <a:pt x="2" y="42"/>
                    </a:lnTo>
                    <a:lnTo>
                      <a:pt x="6" y="38"/>
                    </a:lnTo>
                    <a:lnTo>
                      <a:pt x="12" y="32"/>
                    </a:lnTo>
                    <a:close/>
                    <a:moveTo>
                      <a:pt x="20" y="28"/>
                    </a:moveTo>
                    <a:lnTo>
                      <a:pt x="22" y="24"/>
                    </a:lnTo>
                    <a:lnTo>
                      <a:pt x="24" y="20"/>
                    </a:lnTo>
                    <a:lnTo>
                      <a:pt x="26" y="16"/>
                    </a:lnTo>
                    <a:lnTo>
                      <a:pt x="26" y="14"/>
                    </a:lnTo>
                    <a:lnTo>
                      <a:pt x="26" y="8"/>
                    </a:lnTo>
                    <a:lnTo>
                      <a:pt x="24" y="6"/>
                    </a:lnTo>
                    <a:lnTo>
                      <a:pt x="22" y="4"/>
                    </a:lnTo>
                    <a:lnTo>
                      <a:pt x="18" y="2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10" y="8"/>
                    </a:lnTo>
                    <a:lnTo>
                      <a:pt x="10" y="12"/>
                    </a:lnTo>
                    <a:lnTo>
                      <a:pt x="10" y="14"/>
                    </a:lnTo>
                    <a:lnTo>
                      <a:pt x="10" y="16"/>
                    </a:lnTo>
                    <a:lnTo>
                      <a:pt x="12" y="20"/>
                    </a:lnTo>
                    <a:lnTo>
                      <a:pt x="14" y="22"/>
                    </a:lnTo>
                    <a:lnTo>
                      <a:pt x="20" y="28"/>
                    </a:lnTo>
                    <a:close/>
                    <a:moveTo>
                      <a:pt x="14" y="34"/>
                    </a:moveTo>
                    <a:lnTo>
                      <a:pt x="12" y="38"/>
                    </a:lnTo>
                    <a:lnTo>
                      <a:pt x="10" y="42"/>
                    </a:lnTo>
                    <a:lnTo>
                      <a:pt x="8" y="46"/>
                    </a:lnTo>
                    <a:lnTo>
                      <a:pt x="8" y="50"/>
                    </a:lnTo>
                    <a:lnTo>
                      <a:pt x="8" y="56"/>
                    </a:lnTo>
                    <a:lnTo>
                      <a:pt x="10" y="60"/>
                    </a:lnTo>
                    <a:lnTo>
                      <a:pt x="14" y="62"/>
                    </a:lnTo>
                    <a:lnTo>
                      <a:pt x="18" y="62"/>
                    </a:lnTo>
                    <a:lnTo>
                      <a:pt x="22" y="62"/>
                    </a:lnTo>
                    <a:lnTo>
                      <a:pt x="24" y="60"/>
                    </a:lnTo>
                    <a:lnTo>
                      <a:pt x="26" y="58"/>
                    </a:lnTo>
                    <a:lnTo>
                      <a:pt x="28" y="54"/>
                    </a:lnTo>
                    <a:lnTo>
                      <a:pt x="26" y="50"/>
                    </a:lnTo>
                    <a:lnTo>
                      <a:pt x="26" y="48"/>
                    </a:lnTo>
                    <a:lnTo>
                      <a:pt x="24" y="44"/>
                    </a:lnTo>
                    <a:lnTo>
                      <a:pt x="20" y="40"/>
                    </a:ln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09" name="Line 547"/>
              <p:cNvSpPr>
                <a:spLocks noChangeAspect="1" noChangeShapeType="1"/>
              </p:cNvSpPr>
              <p:nvPr/>
            </p:nvSpPr>
            <p:spPr bwMode="auto">
              <a:xfrm flipV="1">
                <a:off x="1440" y="2636"/>
                <a:ext cx="2" cy="12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10" name="Line 549"/>
              <p:cNvSpPr>
                <a:spLocks noChangeAspect="1" noChangeShapeType="1"/>
              </p:cNvSpPr>
              <p:nvPr/>
            </p:nvSpPr>
            <p:spPr bwMode="auto">
              <a:xfrm flipV="1">
                <a:off x="1440" y="2058"/>
                <a:ext cx="784" cy="59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11" name="Line 55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430" y="2644"/>
                <a:ext cx="10" cy="4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12" name="Freeform 551"/>
              <p:cNvSpPr>
                <a:spLocks noChangeAspect="1" noEditPoints="1"/>
              </p:cNvSpPr>
              <p:nvPr/>
            </p:nvSpPr>
            <p:spPr bwMode="auto">
              <a:xfrm>
                <a:off x="1484" y="2642"/>
                <a:ext cx="40" cy="66"/>
              </a:xfrm>
              <a:custGeom>
                <a:avLst/>
                <a:gdLst>
                  <a:gd name="T0" fmla="*/ 0 w 40"/>
                  <a:gd name="T1" fmla="*/ 34 h 66"/>
                  <a:gd name="T2" fmla="*/ 0 w 40"/>
                  <a:gd name="T3" fmla="*/ 24 h 66"/>
                  <a:gd name="T4" fmla="*/ 2 w 40"/>
                  <a:gd name="T5" fmla="*/ 16 h 66"/>
                  <a:gd name="T6" fmla="*/ 6 w 40"/>
                  <a:gd name="T7" fmla="*/ 8 h 66"/>
                  <a:gd name="T8" fmla="*/ 10 w 40"/>
                  <a:gd name="T9" fmla="*/ 4 h 66"/>
                  <a:gd name="T10" fmla="*/ 16 w 40"/>
                  <a:gd name="T11" fmla="*/ 2 h 66"/>
                  <a:gd name="T12" fmla="*/ 20 w 40"/>
                  <a:gd name="T13" fmla="*/ 0 h 66"/>
                  <a:gd name="T14" fmla="*/ 24 w 40"/>
                  <a:gd name="T15" fmla="*/ 2 h 66"/>
                  <a:gd name="T16" fmla="*/ 28 w 40"/>
                  <a:gd name="T17" fmla="*/ 4 h 66"/>
                  <a:gd name="T18" fmla="*/ 32 w 40"/>
                  <a:gd name="T19" fmla="*/ 8 h 66"/>
                  <a:gd name="T20" fmla="*/ 36 w 40"/>
                  <a:gd name="T21" fmla="*/ 14 h 66"/>
                  <a:gd name="T22" fmla="*/ 38 w 40"/>
                  <a:gd name="T23" fmla="*/ 24 h 66"/>
                  <a:gd name="T24" fmla="*/ 40 w 40"/>
                  <a:gd name="T25" fmla="*/ 32 h 66"/>
                  <a:gd name="T26" fmla="*/ 38 w 40"/>
                  <a:gd name="T27" fmla="*/ 44 h 66"/>
                  <a:gd name="T28" fmla="*/ 36 w 40"/>
                  <a:gd name="T29" fmla="*/ 52 h 66"/>
                  <a:gd name="T30" fmla="*/ 32 w 40"/>
                  <a:gd name="T31" fmla="*/ 58 h 66"/>
                  <a:gd name="T32" fmla="*/ 28 w 40"/>
                  <a:gd name="T33" fmla="*/ 62 h 66"/>
                  <a:gd name="T34" fmla="*/ 24 w 40"/>
                  <a:gd name="T35" fmla="*/ 66 h 66"/>
                  <a:gd name="T36" fmla="*/ 20 w 40"/>
                  <a:gd name="T37" fmla="*/ 66 h 66"/>
                  <a:gd name="T38" fmla="*/ 14 w 40"/>
                  <a:gd name="T39" fmla="*/ 66 h 66"/>
                  <a:gd name="T40" fmla="*/ 8 w 40"/>
                  <a:gd name="T41" fmla="*/ 62 h 66"/>
                  <a:gd name="T42" fmla="*/ 4 w 40"/>
                  <a:gd name="T43" fmla="*/ 56 h 66"/>
                  <a:gd name="T44" fmla="*/ 2 w 40"/>
                  <a:gd name="T45" fmla="*/ 50 h 66"/>
                  <a:gd name="T46" fmla="*/ 0 w 40"/>
                  <a:gd name="T47" fmla="*/ 42 h 66"/>
                  <a:gd name="T48" fmla="*/ 0 w 40"/>
                  <a:gd name="T49" fmla="*/ 34 h 66"/>
                  <a:gd name="T50" fmla="*/ 8 w 40"/>
                  <a:gd name="T51" fmla="*/ 34 h 66"/>
                  <a:gd name="T52" fmla="*/ 10 w 40"/>
                  <a:gd name="T53" fmla="*/ 46 h 66"/>
                  <a:gd name="T54" fmla="*/ 12 w 40"/>
                  <a:gd name="T55" fmla="*/ 56 h 66"/>
                  <a:gd name="T56" fmla="*/ 14 w 40"/>
                  <a:gd name="T57" fmla="*/ 60 h 66"/>
                  <a:gd name="T58" fmla="*/ 16 w 40"/>
                  <a:gd name="T59" fmla="*/ 62 h 66"/>
                  <a:gd name="T60" fmla="*/ 20 w 40"/>
                  <a:gd name="T61" fmla="*/ 64 h 66"/>
                  <a:gd name="T62" fmla="*/ 22 w 40"/>
                  <a:gd name="T63" fmla="*/ 62 h 66"/>
                  <a:gd name="T64" fmla="*/ 24 w 40"/>
                  <a:gd name="T65" fmla="*/ 62 h 66"/>
                  <a:gd name="T66" fmla="*/ 26 w 40"/>
                  <a:gd name="T67" fmla="*/ 58 h 66"/>
                  <a:gd name="T68" fmla="*/ 28 w 40"/>
                  <a:gd name="T69" fmla="*/ 54 h 66"/>
                  <a:gd name="T70" fmla="*/ 30 w 40"/>
                  <a:gd name="T71" fmla="*/ 48 h 66"/>
                  <a:gd name="T72" fmla="*/ 30 w 40"/>
                  <a:gd name="T73" fmla="*/ 40 h 66"/>
                  <a:gd name="T74" fmla="*/ 30 w 40"/>
                  <a:gd name="T75" fmla="*/ 30 h 66"/>
                  <a:gd name="T76" fmla="*/ 30 w 40"/>
                  <a:gd name="T77" fmla="*/ 20 h 66"/>
                  <a:gd name="T78" fmla="*/ 28 w 40"/>
                  <a:gd name="T79" fmla="*/ 12 h 66"/>
                  <a:gd name="T80" fmla="*/ 26 w 40"/>
                  <a:gd name="T81" fmla="*/ 8 h 66"/>
                  <a:gd name="T82" fmla="*/ 24 w 40"/>
                  <a:gd name="T83" fmla="*/ 4 h 66"/>
                  <a:gd name="T84" fmla="*/ 22 w 40"/>
                  <a:gd name="T85" fmla="*/ 4 h 66"/>
                  <a:gd name="T86" fmla="*/ 20 w 40"/>
                  <a:gd name="T87" fmla="*/ 4 h 66"/>
                  <a:gd name="T88" fmla="*/ 16 w 40"/>
                  <a:gd name="T89" fmla="*/ 4 h 66"/>
                  <a:gd name="T90" fmla="*/ 14 w 40"/>
                  <a:gd name="T91" fmla="*/ 6 h 66"/>
                  <a:gd name="T92" fmla="*/ 12 w 40"/>
                  <a:gd name="T93" fmla="*/ 12 h 66"/>
                  <a:gd name="T94" fmla="*/ 10 w 40"/>
                  <a:gd name="T95" fmla="*/ 18 h 66"/>
                  <a:gd name="T96" fmla="*/ 8 w 40"/>
                  <a:gd name="T97" fmla="*/ 26 h 66"/>
                  <a:gd name="T98" fmla="*/ 8 w 40"/>
                  <a:gd name="T99" fmla="*/ 34 h 6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40"/>
                  <a:gd name="T151" fmla="*/ 0 h 66"/>
                  <a:gd name="T152" fmla="*/ 40 w 40"/>
                  <a:gd name="T153" fmla="*/ 66 h 6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40" h="66">
                    <a:moveTo>
                      <a:pt x="0" y="34"/>
                    </a:moveTo>
                    <a:lnTo>
                      <a:pt x="0" y="24"/>
                    </a:lnTo>
                    <a:lnTo>
                      <a:pt x="2" y="16"/>
                    </a:lnTo>
                    <a:lnTo>
                      <a:pt x="6" y="8"/>
                    </a:lnTo>
                    <a:lnTo>
                      <a:pt x="10" y="4"/>
                    </a:lnTo>
                    <a:lnTo>
                      <a:pt x="16" y="2"/>
                    </a:lnTo>
                    <a:lnTo>
                      <a:pt x="20" y="0"/>
                    </a:lnTo>
                    <a:lnTo>
                      <a:pt x="24" y="2"/>
                    </a:lnTo>
                    <a:lnTo>
                      <a:pt x="28" y="4"/>
                    </a:lnTo>
                    <a:lnTo>
                      <a:pt x="32" y="8"/>
                    </a:lnTo>
                    <a:lnTo>
                      <a:pt x="36" y="14"/>
                    </a:lnTo>
                    <a:lnTo>
                      <a:pt x="38" y="24"/>
                    </a:lnTo>
                    <a:lnTo>
                      <a:pt x="40" y="32"/>
                    </a:lnTo>
                    <a:lnTo>
                      <a:pt x="38" y="44"/>
                    </a:lnTo>
                    <a:lnTo>
                      <a:pt x="36" y="52"/>
                    </a:lnTo>
                    <a:lnTo>
                      <a:pt x="32" y="58"/>
                    </a:lnTo>
                    <a:lnTo>
                      <a:pt x="28" y="62"/>
                    </a:lnTo>
                    <a:lnTo>
                      <a:pt x="24" y="66"/>
                    </a:lnTo>
                    <a:lnTo>
                      <a:pt x="20" y="66"/>
                    </a:lnTo>
                    <a:lnTo>
                      <a:pt x="14" y="66"/>
                    </a:lnTo>
                    <a:lnTo>
                      <a:pt x="8" y="62"/>
                    </a:lnTo>
                    <a:lnTo>
                      <a:pt x="4" y="56"/>
                    </a:lnTo>
                    <a:lnTo>
                      <a:pt x="2" y="50"/>
                    </a:lnTo>
                    <a:lnTo>
                      <a:pt x="0" y="42"/>
                    </a:lnTo>
                    <a:lnTo>
                      <a:pt x="0" y="34"/>
                    </a:lnTo>
                    <a:close/>
                    <a:moveTo>
                      <a:pt x="8" y="34"/>
                    </a:moveTo>
                    <a:lnTo>
                      <a:pt x="10" y="46"/>
                    </a:lnTo>
                    <a:lnTo>
                      <a:pt x="12" y="56"/>
                    </a:lnTo>
                    <a:lnTo>
                      <a:pt x="14" y="60"/>
                    </a:lnTo>
                    <a:lnTo>
                      <a:pt x="16" y="62"/>
                    </a:lnTo>
                    <a:lnTo>
                      <a:pt x="20" y="64"/>
                    </a:lnTo>
                    <a:lnTo>
                      <a:pt x="22" y="62"/>
                    </a:lnTo>
                    <a:lnTo>
                      <a:pt x="24" y="62"/>
                    </a:lnTo>
                    <a:lnTo>
                      <a:pt x="26" y="58"/>
                    </a:lnTo>
                    <a:lnTo>
                      <a:pt x="28" y="54"/>
                    </a:lnTo>
                    <a:lnTo>
                      <a:pt x="30" y="48"/>
                    </a:lnTo>
                    <a:lnTo>
                      <a:pt x="30" y="40"/>
                    </a:lnTo>
                    <a:lnTo>
                      <a:pt x="30" y="30"/>
                    </a:lnTo>
                    <a:lnTo>
                      <a:pt x="30" y="20"/>
                    </a:lnTo>
                    <a:lnTo>
                      <a:pt x="28" y="12"/>
                    </a:lnTo>
                    <a:lnTo>
                      <a:pt x="26" y="8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6" y="4"/>
                    </a:lnTo>
                    <a:lnTo>
                      <a:pt x="14" y="6"/>
                    </a:lnTo>
                    <a:lnTo>
                      <a:pt x="12" y="12"/>
                    </a:lnTo>
                    <a:lnTo>
                      <a:pt x="10" y="18"/>
                    </a:lnTo>
                    <a:lnTo>
                      <a:pt x="8" y="26"/>
                    </a:lnTo>
                    <a:lnTo>
                      <a:pt x="8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13" name="Line 55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746" y="2406"/>
                <a:ext cx="12" cy="4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14" name="Freeform 553"/>
              <p:cNvSpPr>
                <a:spLocks noChangeAspect="1" noEditPoints="1"/>
              </p:cNvSpPr>
              <p:nvPr/>
            </p:nvSpPr>
            <p:spPr bwMode="auto">
              <a:xfrm>
                <a:off x="1800" y="2398"/>
                <a:ext cx="40" cy="66"/>
              </a:xfrm>
              <a:custGeom>
                <a:avLst/>
                <a:gdLst>
                  <a:gd name="T0" fmla="*/ 0 w 40"/>
                  <a:gd name="T1" fmla="*/ 34 h 66"/>
                  <a:gd name="T2" fmla="*/ 2 w 40"/>
                  <a:gd name="T3" fmla="*/ 24 h 66"/>
                  <a:gd name="T4" fmla="*/ 4 w 40"/>
                  <a:gd name="T5" fmla="*/ 14 h 66"/>
                  <a:gd name="T6" fmla="*/ 8 w 40"/>
                  <a:gd name="T7" fmla="*/ 8 h 66"/>
                  <a:gd name="T8" fmla="*/ 12 w 40"/>
                  <a:gd name="T9" fmla="*/ 4 h 66"/>
                  <a:gd name="T10" fmla="*/ 16 w 40"/>
                  <a:gd name="T11" fmla="*/ 0 h 66"/>
                  <a:gd name="T12" fmla="*/ 20 w 40"/>
                  <a:gd name="T13" fmla="*/ 0 h 66"/>
                  <a:gd name="T14" fmla="*/ 26 w 40"/>
                  <a:gd name="T15" fmla="*/ 0 h 66"/>
                  <a:gd name="T16" fmla="*/ 30 w 40"/>
                  <a:gd name="T17" fmla="*/ 4 h 66"/>
                  <a:gd name="T18" fmla="*/ 34 w 40"/>
                  <a:gd name="T19" fmla="*/ 8 h 66"/>
                  <a:gd name="T20" fmla="*/ 38 w 40"/>
                  <a:gd name="T21" fmla="*/ 14 h 66"/>
                  <a:gd name="T22" fmla="*/ 40 w 40"/>
                  <a:gd name="T23" fmla="*/ 22 h 66"/>
                  <a:gd name="T24" fmla="*/ 40 w 40"/>
                  <a:gd name="T25" fmla="*/ 32 h 66"/>
                  <a:gd name="T26" fmla="*/ 40 w 40"/>
                  <a:gd name="T27" fmla="*/ 42 h 66"/>
                  <a:gd name="T28" fmla="*/ 38 w 40"/>
                  <a:gd name="T29" fmla="*/ 52 h 66"/>
                  <a:gd name="T30" fmla="*/ 34 w 40"/>
                  <a:gd name="T31" fmla="*/ 58 h 66"/>
                  <a:gd name="T32" fmla="*/ 30 w 40"/>
                  <a:gd name="T33" fmla="*/ 62 h 66"/>
                  <a:gd name="T34" fmla="*/ 24 w 40"/>
                  <a:gd name="T35" fmla="*/ 66 h 66"/>
                  <a:gd name="T36" fmla="*/ 20 w 40"/>
                  <a:gd name="T37" fmla="*/ 66 h 66"/>
                  <a:gd name="T38" fmla="*/ 14 w 40"/>
                  <a:gd name="T39" fmla="*/ 64 h 66"/>
                  <a:gd name="T40" fmla="*/ 10 w 40"/>
                  <a:gd name="T41" fmla="*/ 62 h 66"/>
                  <a:gd name="T42" fmla="*/ 6 w 40"/>
                  <a:gd name="T43" fmla="*/ 56 h 66"/>
                  <a:gd name="T44" fmla="*/ 2 w 40"/>
                  <a:gd name="T45" fmla="*/ 48 h 66"/>
                  <a:gd name="T46" fmla="*/ 2 w 40"/>
                  <a:gd name="T47" fmla="*/ 42 h 66"/>
                  <a:gd name="T48" fmla="*/ 0 w 40"/>
                  <a:gd name="T49" fmla="*/ 34 h 66"/>
                  <a:gd name="T50" fmla="*/ 10 w 40"/>
                  <a:gd name="T51" fmla="*/ 34 h 66"/>
                  <a:gd name="T52" fmla="*/ 10 w 40"/>
                  <a:gd name="T53" fmla="*/ 46 h 66"/>
                  <a:gd name="T54" fmla="*/ 12 w 40"/>
                  <a:gd name="T55" fmla="*/ 56 h 66"/>
                  <a:gd name="T56" fmla="*/ 14 w 40"/>
                  <a:gd name="T57" fmla="*/ 60 h 66"/>
                  <a:gd name="T58" fmla="*/ 18 w 40"/>
                  <a:gd name="T59" fmla="*/ 62 h 66"/>
                  <a:gd name="T60" fmla="*/ 20 w 40"/>
                  <a:gd name="T61" fmla="*/ 64 h 66"/>
                  <a:gd name="T62" fmla="*/ 22 w 40"/>
                  <a:gd name="T63" fmla="*/ 62 h 66"/>
                  <a:gd name="T64" fmla="*/ 26 w 40"/>
                  <a:gd name="T65" fmla="*/ 60 h 66"/>
                  <a:gd name="T66" fmla="*/ 28 w 40"/>
                  <a:gd name="T67" fmla="*/ 58 h 66"/>
                  <a:gd name="T68" fmla="*/ 30 w 40"/>
                  <a:gd name="T69" fmla="*/ 54 h 66"/>
                  <a:gd name="T70" fmla="*/ 30 w 40"/>
                  <a:gd name="T71" fmla="*/ 48 h 66"/>
                  <a:gd name="T72" fmla="*/ 32 w 40"/>
                  <a:gd name="T73" fmla="*/ 40 h 66"/>
                  <a:gd name="T74" fmla="*/ 32 w 40"/>
                  <a:gd name="T75" fmla="*/ 30 h 66"/>
                  <a:gd name="T76" fmla="*/ 32 w 40"/>
                  <a:gd name="T77" fmla="*/ 20 h 66"/>
                  <a:gd name="T78" fmla="*/ 30 w 40"/>
                  <a:gd name="T79" fmla="*/ 12 h 66"/>
                  <a:gd name="T80" fmla="*/ 28 w 40"/>
                  <a:gd name="T81" fmla="*/ 8 h 66"/>
                  <a:gd name="T82" fmla="*/ 26 w 40"/>
                  <a:gd name="T83" fmla="*/ 4 h 66"/>
                  <a:gd name="T84" fmla="*/ 24 w 40"/>
                  <a:gd name="T85" fmla="*/ 4 h 66"/>
                  <a:gd name="T86" fmla="*/ 20 w 40"/>
                  <a:gd name="T87" fmla="*/ 4 h 66"/>
                  <a:gd name="T88" fmla="*/ 18 w 40"/>
                  <a:gd name="T89" fmla="*/ 4 h 66"/>
                  <a:gd name="T90" fmla="*/ 16 w 40"/>
                  <a:gd name="T91" fmla="*/ 6 h 66"/>
                  <a:gd name="T92" fmla="*/ 12 w 40"/>
                  <a:gd name="T93" fmla="*/ 10 h 66"/>
                  <a:gd name="T94" fmla="*/ 10 w 40"/>
                  <a:gd name="T95" fmla="*/ 18 h 66"/>
                  <a:gd name="T96" fmla="*/ 10 w 40"/>
                  <a:gd name="T97" fmla="*/ 26 h 66"/>
                  <a:gd name="T98" fmla="*/ 10 w 40"/>
                  <a:gd name="T99" fmla="*/ 34 h 6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40"/>
                  <a:gd name="T151" fmla="*/ 0 h 66"/>
                  <a:gd name="T152" fmla="*/ 40 w 40"/>
                  <a:gd name="T153" fmla="*/ 66 h 6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40" h="66">
                    <a:moveTo>
                      <a:pt x="0" y="34"/>
                    </a:moveTo>
                    <a:lnTo>
                      <a:pt x="2" y="24"/>
                    </a:lnTo>
                    <a:lnTo>
                      <a:pt x="4" y="14"/>
                    </a:lnTo>
                    <a:lnTo>
                      <a:pt x="8" y="8"/>
                    </a:lnTo>
                    <a:lnTo>
                      <a:pt x="12" y="4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6" y="0"/>
                    </a:lnTo>
                    <a:lnTo>
                      <a:pt x="30" y="4"/>
                    </a:lnTo>
                    <a:lnTo>
                      <a:pt x="34" y="8"/>
                    </a:lnTo>
                    <a:lnTo>
                      <a:pt x="38" y="14"/>
                    </a:lnTo>
                    <a:lnTo>
                      <a:pt x="40" y="22"/>
                    </a:lnTo>
                    <a:lnTo>
                      <a:pt x="40" y="32"/>
                    </a:lnTo>
                    <a:lnTo>
                      <a:pt x="40" y="42"/>
                    </a:lnTo>
                    <a:lnTo>
                      <a:pt x="38" y="52"/>
                    </a:lnTo>
                    <a:lnTo>
                      <a:pt x="34" y="58"/>
                    </a:lnTo>
                    <a:lnTo>
                      <a:pt x="30" y="62"/>
                    </a:lnTo>
                    <a:lnTo>
                      <a:pt x="24" y="66"/>
                    </a:lnTo>
                    <a:lnTo>
                      <a:pt x="20" y="66"/>
                    </a:lnTo>
                    <a:lnTo>
                      <a:pt x="14" y="64"/>
                    </a:lnTo>
                    <a:lnTo>
                      <a:pt x="10" y="62"/>
                    </a:lnTo>
                    <a:lnTo>
                      <a:pt x="6" y="56"/>
                    </a:lnTo>
                    <a:lnTo>
                      <a:pt x="2" y="48"/>
                    </a:lnTo>
                    <a:lnTo>
                      <a:pt x="2" y="42"/>
                    </a:lnTo>
                    <a:lnTo>
                      <a:pt x="0" y="34"/>
                    </a:lnTo>
                    <a:close/>
                    <a:moveTo>
                      <a:pt x="10" y="34"/>
                    </a:moveTo>
                    <a:lnTo>
                      <a:pt x="10" y="46"/>
                    </a:lnTo>
                    <a:lnTo>
                      <a:pt x="12" y="56"/>
                    </a:lnTo>
                    <a:lnTo>
                      <a:pt x="14" y="60"/>
                    </a:lnTo>
                    <a:lnTo>
                      <a:pt x="18" y="62"/>
                    </a:lnTo>
                    <a:lnTo>
                      <a:pt x="20" y="64"/>
                    </a:lnTo>
                    <a:lnTo>
                      <a:pt x="22" y="62"/>
                    </a:lnTo>
                    <a:lnTo>
                      <a:pt x="26" y="60"/>
                    </a:lnTo>
                    <a:lnTo>
                      <a:pt x="28" y="58"/>
                    </a:lnTo>
                    <a:lnTo>
                      <a:pt x="30" y="54"/>
                    </a:lnTo>
                    <a:lnTo>
                      <a:pt x="30" y="48"/>
                    </a:lnTo>
                    <a:lnTo>
                      <a:pt x="32" y="40"/>
                    </a:lnTo>
                    <a:lnTo>
                      <a:pt x="32" y="30"/>
                    </a:lnTo>
                    <a:lnTo>
                      <a:pt x="32" y="20"/>
                    </a:lnTo>
                    <a:lnTo>
                      <a:pt x="30" y="12"/>
                    </a:lnTo>
                    <a:lnTo>
                      <a:pt x="28" y="8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2" y="10"/>
                    </a:lnTo>
                    <a:lnTo>
                      <a:pt x="10" y="18"/>
                    </a:lnTo>
                    <a:lnTo>
                      <a:pt x="10" y="26"/>
                    </a:lnTo>
                    <a:lnTo>
                      <a:pt x="1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15" name="Freeform 554"/>
              <p:cNvSpPr>
                <a:spLocks noChangeAspect="1"/>
              </p:cNvSpPr>
              <p:nvPr/>
            </p:nvSpPr>
            <p:spPr bwMode="auto">
              <a:xfrm>
                <a:off x="1852" y="2454"/>
                <a:ext cx="10" cy="10"/>
              </a:xfrm>
              <a:custGeom>
                <a:avLst/>
                <a:gdLst>
                  <a:gd name="T0" fmla="*/ 6 w 10"/>
                  <a:gd name="T1" fmla="*/ 0 h 10"/>
                  <a:gd name="T2" fmla="*/ 8 w 10"/>
                  <a:gd name="T3" fmla="*/ 0 h 10"/>
                  <a:gd name="T4" fmla="*/ 10 w 10"/>
                  <a:gd name="T5" fmla="*/ 0 h 10"/>
                  <a:gd name="T6" fmla="*/ 10 w 10"/>
                  <a:gd name="T7" fmla="*/ 2 h 10"/>
                  <a:gd name="T8" fmla="*/ 10 w 10"/>
                  <a:gd name="T9" fmla="*/ 4 h 10"/>
                  <a:gd name="T10" fmla="*/ 10 w 10"/>
                  <a:gd name="T11" fmla="*/ 6 h 10"/>
                  <a:gd name="T12" fmla="*/ 10 w 10"/>
                  <a:gd name="T13" fmla="*/ 8 h 10"/>
                  <a:gd name="T14" fmla="*/ 8 w 10"/>
                  <a:gd name="T15" fmla="*/ 10 h 10"/>
                  <a:gd name="T16" fmla="*/ 6 w 10"/>
                  <a:gd name="T17" fmla="*/ 10 h 10"/>
                  <a:gd name="T18" fmla="*/ 4 w 10"/>
                  <a:gd name="T19" fmla="*/ 10 h 10"/>
                  <a:gd name="T20" fmla="*/ 2 w 10"/>
                  <a:gd name="T21" fmla="*/ 8 h 10"/>
                  <a:gd name="T22" fmla="*/ 0 w 10"/>
                  <a:gd name="T23" fmla="*/ 6 h 10"/>
                  <a:gd name="T24" fmla="*/ 0 w 10"/>
                  <a:gd name="T25" fmla="*/ 4 h 10"/>
                  <a:gd name="T26" fmla="*/ 0 w 10"/>
                  <a:gd name="T27" fmla="*/ 2 h 10"/>
                  <a:gd name="T28" fmla="*/ 2 w 10"/>
                  <a:gd name="T29" fmla="*/ 0 h 10"/>
                  <a:gd name="T30" fmla="*/ 4 w 10"/>
                  <a:gd name="T31" fmla="*/ 0 h 10"/>
                  <a:gd name="T32" fmla="*/ 6 w 10"/>
                  <a:gd name="T33" fmla="*/ 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"/>
                  <a:gd name="T52" fmla="*/ 0 h 10"/>
                  <a:gd name="T53" fmla="*/ 10 w 10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" h="10">
                    <a:moveTo>
                      <a:pt x="6" y="0"/>
                    </a:moveTo>
                    <a:lnTo>
                      <a:pt x="8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16" name="Freeform 555"/>
              <p:cNvSpPr>
                <a:spLocks noChangeAspect="1" noEditPoints="1"/>
              </p:cNvSpPr>
              <p:nvPr/>
            </p:nvSpPr>
            <p:spPr bwMode="auto">
              <a:xfrm>
                <a:off x="1872" y="2398"/>
                <a:ext cx="40" cy="66"/>
              </a:xfrm>
              <a:custGeom>
                <a:avLst/>
                <a:gdLst>
                  <a:gd name="T0" fmla="*/ 0 w 40"/>
                  <a:gd name="T1" fmla="*/ 34 h 66"/>
                  <a:gd name="T2" fmla="*/ 2 w 40"/>
                  <a:gd name="T3" fmla="*/ 24 h 66"/>
                  <a:gd name="T4" fmla="*/ 4 w 40"/>
                  <a:gd name="T5" fmla="*/ 14 h 66"/>
                  <a:gd name="T6" fmla="*/ 8 w 40"/>
                  <a:gd name="T7" fmla="*/ 8 h 66"/>
                  <a:gd name="T8" fmla="*/ 12 w 40"/>
                  <a:gd name="T9" fmla="*/ 4 h 66"/>
                  <a:gd name="T10" fmla="*/ 16 w 40"/>
                  <a:gd name="T11" fmla="*/ 0 h 66"/>
                  <a:gd name="T12" fmla="*/ 20 w 40"/>
                  <a:gd name="T13" fmla="*/ 0 h 66"/>
                  <a:gd name="T14" fmla="*/ 26 w 40"/>
                  <a:gd name="T15" fmla="*/ 0 h 66"/>
                  <a:gd name="T16" fmla="*/ 30 w 40"/>
                  <a:gd name="T17" fmla="*/ 4 h 66"/>
                  <a:gd name="T18" fmla="*/ 34 w 40"/>
                  <a:gd name="T19" fmla="*/ 8 h 66"/>
                  <a:gd name="T20" fmla="*/ 38 w 40"/>
                  <a:gd name="T21" fmla="*/ 14 h 66"/>
                  <a:gd name="T22" fmla="*/ 40 w 40"/>
                  <a:gd name="T23" fmla="*/ 22 h 66"/>
                  <a:gd name="T24" fmla="*/ 40 w 40"/>
                  <a:gd name="T25" fmla="*/ 32 h 66"/>
                  <a:gd name="T26" fmla="*/ 40 w 40"/>
                  <a:gd name="T27" fmla="*/ 42 h 66"/>
                  <a:gd name="T28" fmla="*/ 38 w 40"/>
                  <a:gd name="T29" fmla="*/ 52 h 66"/>
                  <a:gd name="T30" fmla="*/ 34 w 40"/>
                  <a:gd name="T31" fmla="*/ 58 h 66"/>
                  <a:gd name="T32" fmla="*/ 30 w 40"/>
                  <a:gd name="T33" fmla="*/ 62 h 66"/>
                  <a:gd name="T34" fmla="*/ 24 w 40"/>
                  <a:gd name="T35" fmla="*/ 66 h 66"/>
                  <a:gd name="T36" fmla="*/ 20 w 40"/>
                  <a:gd name="T37" fmla="*/ 66 h 66"/>
                  <a:gd name="T38" fmla="*/ 14 w 40"/>
                  <a:gd name="T39" fmla="*/ 64 h 66"/>
                  <a:gd name="T40" fmla="*/ 10 w 40"/>
                  <a:gd name="T41" fmla="*/ 62 h 66"/>
                  <a:gd name="T42" fmla="*/ 6 w 40"/>
                  <a:gd name="T43" fmla="*/ 56 h 66"/>
                  <a:gd name="T44" fmla="*/ 2 w 40"/>
                  <a:gd name="T45" fmla="*/ 48 h 66"/>
                  <a:gd name="T46" fmla="*/ 2 w 40"/>
                  <a:gd name="T47" fmla="*/ 42 h 66"/>
                  <a:gd name="T48" fmla="*/ 0 w 40"/>
                  <a:gd name="T49" fmla="*/ 34 h 66"/>
                  <a:gd name="T50" fmla="*/ 10 w 40"/>
                  <a:gd name="T51" fmla="*/ 34 h 66"/>
                  <a:gd name="T52" fmla="*/ 10 w 40"/>
                  <a:gd name="T53" fmla="*/ 46 h 66"/>
                  <a:gd name="T54" fmla="*/ 12 w 40"/>
                  <a:gd name="T55" fmla="*/ 56 h 66"/>
                  <a:gd name="T56" fmla="*/ 14 w 40"/>
                  <a:gd name="T57" fmla="*/ 60 h 66"/>
                  <a:gd name="T58" fmla="*/ 18 w 40"/>
                  <a:gd name="T59" fmla="*/ 62 h 66"/>
                  <a:gd name="T60" fmla="*/ 20 w 40"/>
                  <a:gd name="T61" fmla="*/ 64 h 66"/>
                  <a:gd name="T62" fmla="*/ 22 w 40"/>
                  <a:gd name="T63" fmla="*/ 62 h 66"/>
                  <a:gd name="T64" fmla="*/ 26 w 40"/>
                  <a:gd name="T65" fmla="*/ 60 h 66"/>
                  <a:gd name="T66" fmla="*/ 28 w 40"/>
                  <a:gd name="T67" fmla="*/ 58 h 66"/>
                  <a:gd name="T68" fmla="*/ 30 w 40"/>
                  <a:gd name="T69" fmla="*/ 54 h 66"/>
                  <a:gd name="T70" fmla="*/ 30 w 40"/>
                  <a:gd name="T71" fmla="*/ 48 h 66"/>
                  <a:gd name="T72" fmla="*/ 32 w 40"/>
                  <a:gd name="T73" fmla="*/ 40 h 66"/>
                  <a:gd name="T74" fmla="*/ 32 w 40"/>
                  <a:gd name="T75" fmla="*/ 30 h 66"/>
                  <a:gd name="T76" fmla="*/ 32 w 40"/>
                  <a:gd name="T77" fmla="*/ 20 h 66"/>
                  <a:gd name="T78" fmla="*/ 30 w 40"/>
                  <a:gd name="T79" fmla="*/ 12 h 66"/>
                  <a:gd name="T80" fmla="*/ 28 w 40"/>
                  <a:gd name="T81" fmla="*/ 8 h 66"/>
                  <a:gd name="T82" fmla="*/ 26 w 40"/>
                  <a:gd name="T83" fmla="*/ 4 h 66"/>
                  <a:gd name="T84" fmla="*/ 24 w 40"/>
                  <a:gd name="T85" fmla="*/ 4 h 66"/>
                  <a:gd name="T86" fmla="*/ 20 w 40"/>
                  <a:gd name="T87" fmla="*/ 4 h 66"/>
                  <a:gd name="T88" fmla="*/ 18 w 40"/>
                  <a:gd name="T89" fmla="*/ 4 h 66"/>
                  <a:gd name="T90" fmla="*/ 16 w 40"/>
                  <a:gd name="T91" fmla="*/ 6 h 66"/>
                  <a:gd name="T92" fmla="*/ 12 w 40"/>
                  <a:gd name="T93" fmla="*/ 10 h 66"/>
                  <a:gd name="T94" fmla="*/ 10 w 40"/>
                  <a:gd name="T95" fmla="*/ 18 h 66"/>
                  <a:gd name="T96" fmla="*/ 10 w 40"/>
                  <a:gd name="T97" fmla="*/ 26 h 66"/>
                  <a:gd name="T98" fmla="*/ 10 w 40"/>
                  <a:gd name="T99" fmla="*/ 34 h 6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40"/>
                  <a:gd name="T151" fmla="*/ 0 h 66"/>
                  <a:gd name="T152" fmla="*/ 40 w 40"/>
                  <a:gd name="T153" fmla="*/ 66 h 6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40" h="66">
                    <a:moveTo>
                      <a:pt x="0" y="34"/>
                    </a:moveTo>
                    <a:lnTo>
                      <a:pt x="2" y="24"/>
                    </a:lnTo>
                    <a:lnTo>
                      <a:pt x="4" y="14"/>
                    </a:lnTo>
                    <a:lnTo>
                      <a:pt x="8" y="8"/>
                    </a:lnTo>
                    <a:lnTo>
                      <a:pt x="12" y="4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6" y="0"/>
                    </a:lnTo>
                    <a:lnTo>
                      <a:pt x="30" y="4"/>
                    </a:lnTo>
                    <a:lnTo>
                      <a:pt x="34" y="8"/>
                    </a:lnTo>
                    <a:lnTo>
                      <a:pt x="38" y="14"/>
                    </a:lnTo>
                    <a:lnTo>
                      <a:pt x="40" y="22"/>
                    </a:lnTo>
                    <a:lnTo>
                      <a:pt x="40" y="32"/>
                    </a:lnTo>
                    <a:lnTo>
                      <a:pt x="40" y="42"/>
                    </a:lnTo>
                    <a:lnTo>
                      <a:pt x="38" y="52"/>
                    </a:lnTo>
                    <a:lnTo>
                      <a:pt x="34" y="58"/>
                    </a:lnTo>
                    <a:lnTo>
                      <a:pt x="30" y="62"/>
                    </a:lnTo>
                    <a:lnTo>
                      <a:pt x="24" y="66"/>
                    </a:lnTo>
                    <a:lnTo>
                      <a:pt x="20" y="66"/>
                    </a:lnTo>
                    <a:lnTo>
                      <a:pt x="14" y="64"/>
                    </a:lnTo>
                    <a:lnTo>
                      <a:pt x="10" y="62"/>
                    </a:lnTo>
                    <a:lnTo>
                      <a:pt x="6" y="56"/>
                    </a:lnTo>
                    <a:lnTo>
                      <a:pt x="2" y="48"/>
                    </a:lnTo>
                    <a:lnTo>
                      <a:pt x="2" y="42"/>
                    </a:lnTo>
                    <a:lnTo>
                      <a:pt x="0" y="34"/>
                    </a:lnTo>
                    <a:close/>
                    <a:moveTo>
                      <a:pt x="10" y="34"/>
                    </a:moveTo>
                    <a:lnTo>
                      <a:pt x="10" y="46"/>
                    </a:lnTo>
                    <a:lnTo>
                      <a:pt x="12" y="56"/>
                    </a:lnTo>
                    <a:lnTo>
                      <a:pt x="14" y="60"/>
                    </a:lnTo>
                    <a:lnTo>
                      <a:pt x="18" y="62"/>
                    </a:lnTo>
                    <a:lnTo>
                      <a:pt x="20" y="64"/>
                    </a:lnTo>
                    <a:lnTo>
                      <a:pt x="22" y="62"/>
                    </a:lnTo>
                    <a:lnTo>
                      <a:pt x="26" y="60"/>
                    </a:lnTo>
                    <a:lnTo>
                      <a:pt x="28" y="58"/>
                    </a:lnTo>
                    <a:lnTo>
                      <a:pt x="30" y="54"/>
                    </a:lnTo>
                    <a:lnTo>
                      <a:pt x="30" y="48"/>
                    </a:lnTo>
                    <a:lnTo>
                      <a:pt x="32" y="40"/>
                    </a:lnTo>
                    <a:lnTo>
                      <a:pt x="32" y="30"/>
                    </a:lnTo>
                    <a:lnTo>
                      <a:pt x="32" y="20"/>
                    </a:lnTo>
                    <a:lnTo>
                      <a:pt x="30" y="12"/>
                    </a:lnTo>
                    <a:lnTo>
                      <a:pt x="28" y="8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2" y="10"/>
                    </a:lnTo>
                    <a:lnTo>
                      <a:pt x="10" y="18"/>
                    </a:lnTo>
                    <a:lnTo>
                      <a:pt x="10" y="26"/>
                    </a:lnTo>
                    <a:lnTo>
                      <a:pt x="1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17" name="Freeform 556"/>
              <p:cNvSpPr>
                <a:spLocks noChangeAspect="1"/>
              </p:cNvSpPr>
              <p:nvPr/>
            </p:nvSpPr>
            <p:spPr bwMode="auto">
              <a:xfrm>
                <a:off x="1922" y="2400"/>
                <a:ext cx="36" cy="64"/>
              </a:xfrm>
              <a:custGeom>
                <a:avLst/>
                <a:gdLst>
                  <a:gd name="T0" fmla="*/ 36 w 36"/>
                  <a:gd name="T1" fmla="*/ 0 h 64"/>
                  <a:gd name="T2" fmla="*/ 32 w 36"/>
                  <a:gd name="T3" fmla="*/ 8 h 64"/>
                  <a:gd name="T4" fmla="*/ 12 w 36"/>
                  <a:gd name="T5" fmla="*/ 8 h 64"/>
                  <a:gd name="T6" fmla="*/ 8 w 36"/>
                  <a:gd name="T7" fmla="*/ 16 h 64"/>
                  <a:gd name="T8" fmla="*/ 16 w 36"/>
                  <a:gd name="T9" fmla="*/ 18 h 64"/>
                  <a:gd name="T10" fmla="*/ 24 w 36"/>
                  <a:gd name="T11" fmla="*/ 20 h 64"/>
                  <a:gd name="T12" fmla="*/ 28 w 36"/>
                  <a:gd name="T13" fmla="*/ 26 h 64"/>
                  <a:gd name="T14" fmla="*/ 32 w 36"/>
                  <a:gd name="T15" fmla="*/ 30 h 64"/>
                  <a:gd name="T16" fmla="*/ 34 w 36"/>
                  <a:gd name="T17" fmla="*/ 34 h 64"/>
                  <a:gd name="T18" fmla="*/ 34 w 36"/>
                  <a:gd name="T19" fmla="*/ 40 h 64"/>
                  <a:gd name="T20" fmla="*/ 34 w 36"/>
                  <a:gd name="T21" fmla="*/ 44 h 64"/>
                  <a:gd name="T22" fmla="*/ 32 w 36"/>
                  <a:gd name="T23" fmla="*/ 50 h 64"/>
                  <a:gd name="T24" fmla="*/ 30 w 36"/>
                  <a:gd name="T25" fmla="*/ 54 h 64"/>
                  <a:gd name="T26" fmla="*/ 28 w 36"/>
                  <a:gd name="T27" fmla="*/ 56 h 64"/>
                  <a:gd name="T28" fmla="*/ 24 w 36"/>
                  <a:gd name="T29" fmla="*/ 60 h 64"/>
                  <a:gd name="T30" fmla="*/ 20 w 36"/>
                  <a:gd name="T31" fmla="*/ 62 h 64"/>
                  <a:gd name="T32" fmla="*/ 16 w 36"/>
                  <a:gd name="T33" fmla="*/ 64 h 64"/>
                  <a:gd name="T34" fmla="*/ 10 w 36"/>
                  <a:gd name="T35" fmla="*/ 64 h 64"/>
                  <a:gd name="T36" fmla="*/ 6 w 36"/>
                  <a:gd name="T37" fmla="*/ 64 h 64"/>
                  <a:gd name="T38" fmla="*/ 2 w 36"/>
                  <a:gd name="T39" fmla="*/ 62 h 64"/>
                  <a:gd name="T40" fmla="*/ 0 w 36"/>
                  <a:gd name="T41" fmla="*/ 60 h 64"/>
                  <a:gd name="T42" fmla="*/ 0 w 36"/>
                  <a:gd name="T43" fmla="*/ 58 h 64"/>
                  <a:gd name="T44" fmla="*/ 0 w 36"/>
                  <a:gd name="T45" fmla="*/ 56 h 64"/>
                  <a:gd name="T46" fmla="*/ 0 w 36"/>
                  <a:gd name="T47" fmla="*/ 56 h 64"/>
                  <a:gd name="T48" fmla="*/ 2 w 36"/>
                  <a:gd name="T49" fmla="*/ 54 h 64"/>
                  <a:gd name="T50" fmla="*/ 4 w 36"/>
                  <a:gd name="T51" fmla="*/ 54 h 64"/>
                  <a:gd name="T52" fmla="*/ 4 w 36"/>
                  <a:gd name="T53" fmla="*/ 54 h 64"/>
                  <a:gd name="T54" fmla="*/ 6 w 36"/>
                  <a:gd name="T55" fmla="*/ 56 h 64"/>
                  <a:gd name="T56" fmla="*/ 6 w 36"/>
                  <a:gd name="T57" fmla="*/ 56 h 64"/>
                  <a:gd name="T58" fmla="*/ 8 w 36"/>
                  <a:gd name="T59" fmla="*/ 56 h 64"/>
                  <a:gd name="T60" fmla="*/ 12 w 36"/>
                  <a:gd name="T61" fmla="*/ 58 h 64"/>
                  <a:gd name="T62" fmla="*/ 16 w 36"/>
                  <a:gd name="T63" fmla="*/ 60 h 64"/>
                  <a:gd name="T64" fmla="*/ 20 w 36"/>
                  <a:gd name="T65" fmla="*/ 58 h 64"/>
                  <a:gd name="T66" fmla="*/ 24 w 36"/>
                  <a:gd name="T67" fmla="*/ 54 h 64"/>
                  <a:gd name="T68" fmla="*/ 28 w 36"/>
                  <a:gd name="T69" fmla="*/ 50 h 64"/>
                  <a:gd name="T70" fmla="*/ 28 w 36"/>
                  <a:gd name="T71" fmla="*/ 44 h 64"/>
                  <a:gd name="T72" fmla="*/ 28 w 36"/>
                  <a:gd name="T73" fmla="*/ 40 h 64"/>
                  <a:gd name="T74" fmla="*/ 26 w 36"/>
                  <a:gd name="T75" fmla="*/ 34 h 64"/>
                  <a:gd name="T76" fmla="*/ 20 w 36"/>
                  <a:gd name="T77" fmla="*/ 30 h 64"/>
                  <a:gd name="T78" fmla="*/ 16 w 36"/>
                  <a:gd name="T79" fmla="*/ 26 h 64"/>
                  <a:gd name="T80" fmla="*/ 10 w 36"/>
                  <a:gd name="T81" fmla="*/ 24 h 64"/>
                  <a:gd name="T82" fmla="*/ 2 w 36"/>
                  <a:gd name="T83" fmla="*/ 24 h 64"/>
                  <a:gd name="T84" fmla="*/ 14 w 36"/>
                  <a:gd name="T85" fmla="*/ 0 h 64"/>
                  <a:gd name="T86" fmla="*/ 36 w 36"/>
                  <a:gd name="T87" fmla="*/ 0 h 6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6"/>
                  <a:gd name="T133" fmla="*/ 0 h 64"/>
                  <a:gd name="T134" fmla="*/ 36 w 36"/>
                  <a:gd name="T135" fmla="*/ 64 h 6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6" h="64">
                    <a:moveTo>
                      <a:pt x="36" y="0"/>
                    </a:moveTo>
                    <a:lnTo>
                      <a:pt x="32" y="8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16" y="18"/>
                    </a:lnTo>
                    <a:lnTo>
                      <a:pt x="24" y="20"/>
                    </a:lnTo>
                    <a:lnTo>
                      <a:pt x="28" y="26"/>
                    </a:lnTo>
                    <a:lnTo>
                      <a:pt x="32" y="30"/>
                    </a:lnTo>
                    <a:lnTo>
                      <a:pt x="34" y="34"/>
                    </a:lnTo>
                    <a:lnTo>
                      <a:pt x="34" y="40"/>
                    </a:lnTo>
                    <a:lnTo>
                      <a:pt x="34" y="44"/>
                    </a:lnTo>
                    <a:lnTo>
                      <a:pt x="32" y="50"/>
                    </a:lnTo>
                    <a:lnTo>
                      <a:pt x="30" y="54"/>
                    </a:lnTo>
                    <a:lnTo>
                      <a:pt x="28" y="56"/>
                    </a:lnTo>
                    <a:lnTo>
                      <a:pt x="24" y="60"/>
                    </a:lnTo>
                    <a:lnTo>
                      <a:pt x="20" y="62"/>
                    </a:lnTo>
                    <a:lnTo>
                      <a:pt x="16" y="64"/>
                    </a:lnTo>
                    <a:lnTo>
                      <a:pt x="10" y="64"/>
                    </a:lnTo>
                    <a:lnTo>
                      <a:pt x="6" y="64"/>
                    </a:lnTo>
                    <a:lnTo>
                      <a:pt x="2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2" y="54"/>
                    </a:lnTo>
                    <a:lnTo>
                      <a:pt x="4" y="54"/>
                    </a:lnTo>
                    <a:lnTo>
                      <a:pt x="6" y="56"/>
                    </a:lnTo>
                    <a:lnTo>
                      <a:pt x="8" y="56"/>
                    </a:lnTo>
                    <a:lnTo>
                      <a:pt x="12" y="58"/>
                    </a:lnTo>
                    <a:lnTo>
                      <a:pt x="16" y="60"/>
                    </a:lnTo>
                    <a:lnTo>
                      <a:pt x="20" y="58"/>
                    </a:lnTo>
                    <a:lnTo>
                      <a:pt x="24" y="54"/>
                    </a:lnTo>
                    <a:lnTo>
                      <a:pt x="28" y="50"/>
                    </a:lnTo>
                    <a:lnTo>
                      <a:pt x="28" y="44"/>
                    </a:lnTo>
                    <a:lnTo>
                      <a:pt x="28" y="40"/>
                    </a:lnTo>
                    <a:lnTo>
                      <a:pt x="26" y="34"/>
                    </a:lnTo>
                    <a:lnTo>
                      <a:pt x="20" y="30"/>
                    </a:lnTo>
                    <a:lnTo>
                      <a:pt x="16" y="26"/>
                    </a:lnTo>
                    <a:lnTo>
                      <a:pt x="10" y="24"/>
                    </a:lnTo>
                    <a:lnTo>
                      <a:pt x="2" y="24"/>
                    </a:lnTo>
                    <a:lnTo>
                      <a:pt x="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18" name="Line 55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002" y="2212"/>
                <a:ext cx="12" cy="4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19" name="Freeform 558"/>
              <p:cNvSpPr>
                <a:spLocks noChangeAspect="1" noEditPoints="1"/>
              </p:cNvSpPr>
              <p:nvPr/>
            </p:nvSpPr>
            <p:spPr bwMode="auto">
              <a:xfrm>
                <a:off x="2056" y="2200"/>
                <a:ext cx="40" cy="66"/>
              </a:xfrm>
              <a:custGeom>
                <a:avLst/>
                <a:gdLst>
                  <a:gd name="T0" fmla="*/ 0 w 40"/>
                  <a:gd name="T1" fmla="*/ 34 h 66"/>
                  <a:gd name="T2" fmla="*/ 2 w 40"/>
                  <a:gd name="T3" fmla="*/ 24 h 66"/>
                  <a:gd name="T4" fmla="*/ 4 w 40"/>
                  <a:gd name="T5" fmla="*/ 16 h 66"/>
                  <a:gd name="T6" fmla="*/ 8 w 40"/>
                  <a:gd name="T7" fmla="*/ 8 h 66"/>
                  <a:gd name="T8" fmla="*/ 12 w 40"/>
                  <a:gd name="T9" fmla="*/ 4 h 66"/>
                  <a:gd name="T10" fmla="*/ 16 w 40"/>
                  <a:gd name="T11" fmla="*/ 2 h 66"/>
                  <a:gd name="T12" fmla="*/ 20 w 40"/>
                  <a:gd name="T13" fmla="*/ 0 h 66"/>
                  <a:gd name="T14" fmla="*/ 26 w 40"/>
                  <a:gd name="T15" fmla="*/ 2 h 66"/>
                  <a:gd name="T16" fmla="*/ 30 w 40"/>
                  <a:gd name="T17" fmla="*/ 4 h 66"/>
                  <a:gd name="T18" fmla="*/ 34 w 40"/>
                  <a:gd name="T19" fmla="*/ 8 h 66"/>
                  <a:gd name="T20" fmla="*/ 38 w 40"/>
                  <a:gd name="T21" fmla="*/ 14 h 66"/>
                  <a:gd name="T22" fmla="*/ 40 w 40"/>
                  <a:gd name="T23" fmla="*/ 24 h 66"/>
                  <a:gd name="T24" fmla="*/ 40 w 40"/>
                  <a:gd name="T25" fmla="*/ 34 h 66"/>
                  <a:gd name="T26" fmla="*/ 40 w 40"/>
                  <a:gd name="T27" fmla="*/ 44 h 66"/>
                  <a:gd name="T28" fmla="*/ 38 w 40"/>
                  <a:gd name="T29" fmla="*/ 52 h 66"/>
                  <a:gd name="T30" fmla="*/ 34 w 40"/>
                  <a:gd name="T31" fmla="*/ 58 h 66"/>
                  <a:gd name="T32" fmla="*/ 30 w 40"/>
                  <a:gd name="T33" fmla="*/ 64 h 66"/>
                  <a:gd name="T34" fmla="*/ 26 w 40"/>
                  <a:gd name="T35" fmla="*/ 66 h 66"/>
                  <a:gd name="T36" fmla="*/ 20 w 40"/>
                  <a:gd name="T37" fmla="*/ 66 h 66"/>
                  <a:gd name="T38" fmla="*/ 14 w 40"/>
                  <a:gd name="T39" fmla="*/ 66 h 66"/>
                  <a:gd name="T40" fmla="*/ 10 w 40"/>
                  <a:gd name="T41" fmla="*/ 62 h 66"/>
                  <a:gd name="T42" fmla="*/ 6 w 40"/>
                  <a:gd name="T43" fmla="*/ 56 h 66"/>
                  <a:gd name="T44" fmla="*/ 4 w 40"/>
                  <a:gd name="T45" fmla="*/ 50 h 66"/>
                  <a:gd name="T46" fmla="*/ 2 w 40"/>
                  <a:gd name="T47" fmla="*/ 42 h 66"/>
                  <a:gd name="T48" fmla="*/ 0 w 40"/>
                  <a:gd name="T49" fmla="*/ 34 h 66"/>
                  <a:gd name="T50" fmla="*/ 10 w 40"/>
                  <a:gd name="T51" fmla="*/ 36 h 66"/>
                  <a:gd name="T52" fmla="*/ 10 w 40"/>
                  <a:gd name="T53" fmla="*/ 48 h 66"/>
                  <a:gd name="T54" fmla="*/ 12 w 40"/>
                  <a:gd name="T55" fmla="*/ 56 h 66"/>
                  <a:gd name="T56" fmla="*/ 14 w 40"/>
                  <a:gd name="T57" fmla="*/ 60 h 66"/>
                  <a:gd name="T58" fmla="*/ 18 w 40"/>
                  <a:gd name="T59" fmla="*/ 62 h 66"/>
                  <a:gd name="T60" fmla="*/ 20 w 40"/>
                  <a:gd name="T61" fmla="*/ 64 h 66"/>
                  <a:gd name="T62" fmla="*/ 24 w 40"/>
                  <a:gd name="T63" fmla="*/ 62 h 66"/>
                  <a:gd name="T64" fmla="*/ 26 w 40"/>
                  <a:gd name="T65" fmla="*/ 62 h 66"/>
                  <a:gd name="T66" fmla="*/ 28 w 40"/>
                  <a:gd name="T67" fmla="*/ 58 h 66"/>
                  <a:gd name="T68" fmla="*/ 30 w 40"/>
                  <a:gd name="T69" fmla="*/ 54 h 66"/>
                  <a:gd name="T70" fmla="*/ 30 w 40"/>
                  <a:gd name="T71" fmla="*/ 48 h 66"/>
                  <a:gd name="T72" fmla="*/ 32 w 40"/>
                  <a:gd name="T73" fmla="*/ 40 h 66"/>
                  <a:gd name="T74" fmla="*/ 32 w 40"/>
                  <a:gd name="T75" fmla="*/ 30 h 66"/>
                  <a:gd name="T76" fmla="*/ 32 w 40"/>
                  <a:gd name="T77" fmla="*/ 20 h 66"/>
                  <a:gd name="T78" fmla="*/ 30 w 40"/>
                  <a:gd name="T79" fmla="*/ 12 h 66"/>
                  <a:gd name="T80" fmla="*/ 28 w 40"/>
                  <a:gd name="T81" fmla="*/ 8 h 66"/>
                  <a:gd name="T82" fmla="*/ 26 w 40"/>
                  <a:gd name="T83" fmla="*/ 6 h 66"/>
                  <a:gd name="T84" fmla="*/ 24 w 40"/>
                  <a:gd name="T85" fmla="*/ 4 h 66"/>
                  <a:gd name="T86" fmla="*/ 20 w 40"/>
                  <a:gd name="T87" fmla="*/ 4 h 66"/>
                  <a:gd name="T88" fmla="*/ 18 w 40"/>
                  <a:gd name="T89" fmla="*/ 4 h 66"/>
                  <a:gd name="T90" fmla="*/ 16 w 40"/>
                  <a:gd name="T91" fmla="*/ 6 h 66"/>
                  <a:gd name="T92" fmla="*/ 12 w 40"/>
                  <a:gd name="T93" fmla="*/ 12 h 66"/>
                  <a:gd name="T94" fmla="*/ 12 w 40"/>
                  <a:gd name="T95" fmla="*/ 18 h 66"/>
                  <a:gd name="T96" fmla="*/ 10 w 40"/>
                  <a:gd name="T97" fmla="*/ 26 h 66"/>
                  <a:gd name="T98" fmla="*/ 10 w 40"/>
                  <a:gd name="T99" fmla="*/ 36 h 6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40"/>
                  <a:gd name="T151" fmla="*/ 0 h 66"/>
                  <a:gd name="T152" fmla="*/ 40 w 40"/>
                  <a:gd name="T153" fmla="*/ 66 h 6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40" h="66">
                    <a:moveTo>
                      <a:pt x="0" y="34"/>
                    </a:moveTo>
                    <a:lnTo>
                      <a:pt x="2" y="24"/>
                    </a:lnTo>
                    <a:lnTo>
                      <a:pt x="4" y="16"/>
                    </a:lnTo>
                    <a:lnTo>
                      <a:pt x="8" y="8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20" y="0"/>
                    </a:lnTo>
                    <a:lnTo>
                      <a:pt x="26" y="2"/>
                    </a:lnTo>
                    <a:lnTo>
                      <a:pt x="30" y="4"/>
                    </a:lnTo>
                    <a:lnTo>
                      <a:pt x="34" y="8"/>
                    </a:lnTo>
                    <a:lnTo>
                      <a:pt x="38" y="14"/>
                    </a:lnTo>
                    <a:lnTo>
                      <a:pt x="40" y="24"/>
                    </a:lnTo>
                    <a:lnTo>
                      <a:pt x="40" y="34"/>
                    </a:lnTo>
                    <a:lnTo>
                      <a:pt x="40" y="44"/>
                    </a:lnTo>
                    <a:lnTo>
                      <a:pt x="38" y="52"/>
                    </a:lnTo>
                    <a:lnTo>
                      <a:pt x="34" y="58"/>
                    </a:lnTo>
                    <a:lnTo>
                      <a:pt x="30" y="64"/>
                    </a:lnTo>
                    <a:lnTo>
                      <a:pt x="26" y="66"/>
                    </a:lnTo>
                    <a:lnTo>
                      <a:pt x="20" y="66"/>
                    </a:lnTo>
                    <a:lnTo>
                      <a:pt x="14" y="66"/>
                    </a:lnTo>
                    <a:lnTo>
                      <a:pt x="10" y="62"/>
                    </a:lnTo>
                    <a:lnTo>
                      <a:pt x="6" y="56"/>
                    </a:lnTo>
                    <a:lnTo>
                      <a:pt x="4" y="50"/>
                    </a:lnTo>
                    <a:lnTo>
                      <a:pt x="2" y="42"/>
                    </a:lnTo>
                    <a:lnTo>
                      <a:pt x="0" y="34"/>
                    </a:lnTo>
                    <a:close/>
                    <a:moveTo>
                      <a:pt x="10" y="36"/>
                    </a:moveTo>
                    <a:lnTo>
                      <a:pt x="10" y="48"/>
                    </a:lnTo>
                    <a:lnTo>
                      <a:pt x="12" y="56"/>
                    </a:lnTo>
                    <a:lnTo>
                      <a:pt x="14" y="60"/>
                    </a:lnTo>
                    <a:lnTo>
                      <a:pt x="18" y="62"/>
                    </a:lnTo>
                    <a:lnTo>
                      <a:pt x="20" y="64"/>
                    </a:lnTo>
                    <a:lnTo>
                      <a:pt x="24" y="62"/>
                    </a:lnTo>
                    <a:lnTo>
                      <a:pt x="26" y="62"/>
                    </a:lnTo>
                    <a:lnTo>
                      <a:pt x="28" y="58"/>
                    </a:lnTo>
                    <a:lnTo>
                      <a:pt x="30" y="54"/>
                    </a:lnTo>
                    <a:lnTo>
                      <a:pt x="30" y="48"/>
                    </a:lnTo>
                    <a:lnTo>
                      <a:pt x="32" y="40"/>
                    </a:lnTo>
                    <a:lnTo>
                      <a:pt x="32" y="30"/>
                    </a:lnTo>
                    <a:lnTo>
                      <a:pt x="32" y="20"/>
                    </a:lnTo>
                    <a:lnTo>
                      <a:pt x="30" y="12"/>
                    </a:lnTo>
                    <a:lnTo>
                      <a:pt x="28" y="8"/>
                    </a:lnTo>
                    <a:lnTo>
                      <a:pt x="26" y="6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2" y="12"/>
                    </a:lnTo>
                    <a:lnTo>
                      <a:pt x="12" y="18"/>
                    </a:lnTo>
                    <a:lnTo>
                      <a:pt x="10" y="26"/>
                    </a:lnTo>
                    <a:lnTo>
                      <a:pt x="1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20" name="Freeform 559"/>
              <p:cNvSpPr>
                <a:spLocks noChangeAspect="1"/>
              </p:cNvSpPr>
              <p:nvPr/>
            </p:nvSpPr>
            <p:spPr bwMode="auto">
              <a:xfrm>
                <a:off x="2108" y="2256"/>
                <a:ext cx="10" cy="10"/>
              </a:xfrm>
              <a:custGeom>
                <a:avLst/>
                <a:gdLst>
                  <a:gd name="T0" fmla="*/ 6 w 10"/>
                  <a:gd name="T1" fmla="*/ 0 h 10"/>
                  <a:gd name="T2" fmla="*/ 8 w 10"/>
                  <a:gd name="T3" fmla="*/ 0 h 10"/>
                  <a:gd name="T4" fmla="*/ 10 w 10"/>
                  <a:gd name="T5" fmla="*/ 2 h 10"/>
                  <a:gd name="T6" fmla="*/ 10 w 10"/>
                  <a:gd name="T7" fmla="*/ 2 h 10"/>
                  <a:gd name="T8" fmla="*/ 10 w 10"/>
                  <a:gd name="T9" fmla="*/ 6 h 10"/>
                  <a:gd name="T10" fmla="*/ 10 w 10"/>
                  <a:gd name="T11" fmla="*/ 8 h 10"/>
                  <a:gd name="T12" fmla="*/ 10 w 10"/>
                  <a:gd name="T13" fmla="*/ 8 h 10"/>
                  <a:gd name="T14" fmla="*/ 8 w 10"/>
                  <a:gd name="T15" fmla="*/ 10 h 10"/>
                  <a:gd name="T16" fmla="*/ 6 w 10"/>
                  <a:gd name="T17" fmla="*/ 10 h 10"/>
                  <a:gd name="T18" fmla="*/ 4 w 10"/>
                  <a:gd name="T19" fmla="*/ 10 h 10"/>
                  <a:gd name="T20" fmla="*/ 2 w 10"/>
                  <a:gd name="T21" fmla="*/ 8 h 10"/>
                  <a:gd name="T22" fmla="*/ 0 w 10"/>
                  <a:gd name="T23" fmla="*/ 8 h 10"/>
                  <a:gd name="T24" fmla="*/ 0 w 10"/>
                  <a:gd name="T25" fmla="*/ 6 h 10"/>
                  <a:gd name="T26" fmla="*/ 0 w 10"/>
                  <a:gd name="T27" fmla="*/ 2 h 10"/>
                  <a:gd name="T28" fmla="*/ 2 w 10"/>
                  <a:gd name="T29" fmla="*/ 2 h 10"/>
                  <a:gd name="T30" fmla="*/ 4 w 10"/>
                  <a:gd name="T31" fmla="*/ 0 h 10"/>
                  <a:gd name="T32" fmla="*/ 6 w 10"/>
                  <a:gd name="T33" fmla="*/ 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"/>
                  <a:gd name="T52" fmla="*/ 0 h 10"/>
                  <a:gd name="T53" fmla="*/ 10 w 10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" h="10">
                    <a:moveTo>
                      <a:pt x="6" y="0"/>
                    </a:moveTo>
                    <a:lnTo>
                      <a:pt x="8" y="0"/>
                    </a:lnTo>
                    <a:lnTo>
                      <a:pt x="10" y="2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21" name="Freeform 560"/>
              <p:cNvSpPr>
                <a:spLocks noChangeAspect="1"/>
              </p:cNvSpPr>
              <p:nvPr/>
            </p:nvSpPr>
            <p:spPr bwMode="auto">
              <a:xfrm>
                <a:off x="2136" y="2200"/>
                <a:ext cx="24" cy="66"/>
              </a:xfrm>
              <a:custGeom>
                <a:avLst/>
                <a:gdLst>
                  <a:gd name="T0" fmla="*/ 0 w 24"/>
                  <a:gd name="T1" fmla="*/ 8 h 66"/>
                  <a:gd name="T2" fmla="*/ 16 w 24"/>
                  <a:gd name="T3" fmla="*/ 0 h 66"/>
                  <a:gd name="T4" fmla="*/ 16 w 24"/>
                  <a:gd name="T5" fmla="*/ 0 h 66"/>
                  <a:gd name="T6" fmla="*/ 16 w 24"/>
                  <a:gd name="T7" fmla="*/ 54 h 66"/>
                  <a:gd name="T8" fmla="*/ 16 w 24"/>
                  <a:gd name="T9" fmla="*/ 60 h 66"/>
                  <a:gd name="T10" fmla="*/ 18 w 24"/>
                  <a:gd name="T11" fmla="*/ 62 h 66"/>
                  <a:gd name="T12" fmla="*/ 18 w 24"/>
                  <a:gd name="T13" fmla="*/ 62 h 66"/>
                  <a:gd name="T14" fmla="*/ 20 w 24"/>
                  <a:gd name="T15" fmla="*/ 64 h 66"/>
                  <a:gd name="T16" fmla="*/ 22 w 24"/>
                  <a:gd name="T17" fmla="*/ 64 h 66"/>
                  <a:gd name="T18" fmla="*/ 24 w 24"/>
                  <a:gd name="T19" fmla="*/ 64 h 66"/>
                  <a:gd name="T20" fmla="*/ 24 w 24"/>
                  <a:gd name="T21" fmla="*/ 66 h 66"/>
                  <a:gd name="T22" fmla="*/ 0 w 24"/>
                  <a:gd name="T23" fmla="*/ 66 h 66"/>
                  <a:gd name="T24" fmla="*/ 0 w 24"/>
                  <a:gd name="T25" fmla="*/ 64 h 66"/>
                  <a:gd name="T26" fmla="*/ 4 w 24"/>
                  <a:gd name="T27" fmla="*/ 64 h 66"/>
                  <a:gd name="T28" fmla="*/ 6 w 24"/>
                  <a:gd name="T29" fmla="*/ 64 h 66"/>
                  <a:gd name="T30" fmla="*/ 8 w 24"/>
                  <a:gd name="T31" fmla="*/ 62 h 66"/>
                  <a:gd name="T32" fmla="*/ 8 w 24"/>
                  <a:gd name="T33" fmla="*/ 62 h 66"/>
                  <a:gd name="T34" fmla="*/ 8 w 24"/>
                  <a:gd name="T35" fmla="*/ 60 h 66"/>
                  <a:gd name="T36" fmla="*/ 8 w 24"/>
                  <a:gd name="T37" fmla="*/ 54 h 66"/>
                  <a:gd name="T38" fmla="*/ 8 w 24"/>
                  <a:gd name="T39" fmla="*/ 18 h 66"/>
                  <a:gd name="T40" fmla="*/ 8 w 24"/>
                  <a:gd name="T41" fmla="*/ 14 h 66"/>
                  <a:gd name="T42" fmla="*/ 8 w 24"/>
                  <a:gd name="T43" fmla="*/ 10 h 66"/>
                  <a:gd name="T44" fmla="*/ 8 w 24"/>
                  <a:gd name="T45" fmla="*/ 8 h 66"/>
                  <a:gd name="T46" fmla="*/ 8 w 24"/>
                  <a:gd name="T47" fmla="*/ 8 h 66"/>
                  <a:gd name="T48" fmla="*/ 6 w 24"/>
                  <a:gd name="T49" fmla="*/ 8 h 66"/>
                  <a:gd name="T50" fmla="*/ 6 w 24"/>
                  <a:gd name="T51" fmla="*/ 8 h 66"/>
                  <a:gd name="T52" fmla="*/ 4 w 24"/>
                  <a:gd name="T53" fmla="*/ 8 h 66"/>
                  <a:gd name="T54" fmla="*/ 0 w 24"/>
                  <a:gd name="T55" fmla="*/ 8 h 66"/>
                  <a:gd name="T56" fmla="*/ 0 w 24"/>
                  <a:gd name="T57" fmla="*/ 8 h 6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4"/>
                  <a:gd name="T88" fmla="*/ 0 h 66"/>
                  <a:gd name="T89" fmla="*/ 24 w 24"/>
                  <a:gd name="T90" fmla="*/ 66 h 6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4" h="66">
                    <a:moveTo>
                      <a:pt x="0" y="8"/>
                    </a:moveTo>
                    <a:lnTo>
                      <a:pt x="16" y="0"/>
                    </a:lnTo>
                    <a:lnTo>
                      <a:pt x="16" y="54"/>
                    </a:lnTo>
                    <a:lnTo>
                      <a:pt x="16" y="60"/>
                    </a:lnTo>
                    <a:lnTo>
                      <a:pt x="18" y="62"/>
                    </a:lnTo>
                    <a:lnTo>
                      <a:pt x="20" y="64"/>
                    </a:lnTo>
                    <a:lnTo>
                      <a:pt x="22" y="64"/>
                    </a:lnTo>
                    <a:lnTo>
                      <a:pt x="24" y="64"/>
                    </a:lnTo>
                    <a:lnTo>
                      <a:pt x="24" y="66"/>
                    </a:lnTo>
                    <a:lnTo>
                      <a:pt x="0" y="66"/>
                    </a:lnTo>
                    <a:lnTo>
                      <a:pt x="0" y="64"/>
                    </a:lnTo>
                    <a:lnTo>
                      <a:pt x="4" y="64"/>
                    </a:lnTo>
                    <a:lnTo>
                      <a:pt x="6" y="64"/>
                    </a:lnTo>
                    <a:lnTo>
                      <a:pt x="8" y="62"/>
                    </a:lnTo>
                    <a:lnTo>
                      <a:pt x="8" y="60"/>
                    </a:lnTo>
                    <a:lnTo>
                      <a:pt x="8" y="54"/>
                    </a:lnTo>
                    <a:lnTo>
                      <a:pt x="8" y="18"/>
                    </a:lnTo>
                    <a:lnTo>
                      <a:pt x="8" y="14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22" name="Line 56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212" y="2054"/>
                <a:ext cx="12" cy="4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23" name="Freeform 562"/>
              <p:cNvSpPr>
                <a:spLocks noChangeAspect="1" noEditPoints="1"/>
              </p:cNvSpPr>
              <p:nvPr/>
            </p:nvSpPr>
            <p:spPr bwMode="auto">
              <a:xfrm>
                <a:off x="2268" y="2038"/>
                <a:ext cx="40" cy="66"/>
              </a:xfrm>
              <a:custGeom>
                <a:avLst/>
                <a:gdLst>
                  <a:gd name="T0" fmla="*/ 0 w 40"/>
                  <a:gd name="T1" fmla="*/ 34 h 66"/>
                  <a:gd name="T2" fmla="*/ 0 w 40"/>
                  <a:gd name="T3" fmla="*/ 24 h 66"/>
                  <a:gd name="T4" fmla="*/ 4 w 40"/>
                  <a:gd name="T5" fmla="*/ 16 h 66"/>
                  <a:gd name="T6" fmla="*/ 6 w 40"/>
                  <a:gd name="T7" fmla="*/ 8 h 66"/>
                  <a:gd name="T8" fmla="*/ 12 w 40"/>
                  <a:gd name="T9" fmla="*/ 4 h 66"/>
                  <a:gd name="T10" fmla="*/ 16 w 40"/>
                  <a:gd name="T11" fmla="*/ 2 h 66"/>
                  <a:gd name="T12" fmla="*/ 20 w 40"/>
                  <a:gd name="T13" fmla="*/ 0 h 66"/>
                  <a:gd name="T14" fmla="*/ 24 w 40"/>
                  <a:gd name="T15" fmla="*/ 2 h 66"/>
                  <a:gd name="T16" fmla="*/ 28 w 40"/>
                  <a:gd name="T17" fmla="*/ 4 h 66"/>
                  <a:gd name="T18" fmla="*/ 32 w 40"/>
                  <a:gd name="T19" fmla="*/ 8 h 66"/>
                  <a:gd name="T20" fmla="*/ 36 w 40"/>
                  <a:gd name="T21" fmla="*/ 14 h 66"/>
                  <a:gd name="T22" fmla="*/ 40 w 40"/>
                  <a:gd name="T23" fmla="*/ 24 h 66"/>
                  <a:gd name="T24" fmla="*/ 40 w 40"/>
                  <a:gd name="T25" fmla="*/ 34 h 66"/>
                  <a:gd name="T26" fmla="*/ 40 w 40"/>
                  <a:gd name="T27" fmla="*/ 44 h 66"/>
                  <a:gd name="T28" fmla="*/ 36 w 40"/>
                  <a:gd name="T29" fmla="*/ 52 h 66"/>
                  <a:gd name="T30" fmla="*/ 34 w 40"/>
                  <a:gd name="T31" fmla="*/ 58 h 66"/>
                  <a:gd name="T32" fmla="*/ 28 w 40"/>
                  <a:gd name="T33" fmla="*/ 64 h 66"/>
                  <a:gd name="T34" fmla="*/ 24 w 40"/>
                  <a:gd name="T35" fmla="*/ 66 h 66"/>
                  <a:gd name="T36" fmla="*/ 20 w 40"/>
                  <a:gd name="T37" fmla="*/ 66 h 66"/>
                  <a:gd name="T38" fmla="*/ 14 w 40"/>
                  <a:gd name="T39" fmla="*/ 66 h 66"/>
                  <a:gd name="T40" fmla="*/ 10 w 40"/>
                  <a:gd name="T41" fmla="*/ 62 h 66"/>
                  <a:gd name="T42" fmla="*/ 4 w 40"/>
                  <a:gd name="T43" fmla="*/ 56 h 66"/>
                  <a:gd name="T44" fmla="*/ 2 w 40"/>
                  <a:gd name="T45" fmla="*/ 50 h 66"/>
                  <a:gd name="T46" fmla="*/ 0 w 40"/>
                  <a:gd name="T47" fmla="*/ 42 h 66"/>
                  <a:gd name="T48" fmla="*/ 0 w 40"/>
                  <a:gd name="T49" fmla="*/ 34 h 66"/>
                  <a:gd name="T50" fmla="*/ 8 w 40"/>
                  <a:gd name="T51" fmla="*/ 36 h 66"/>
                  <a:gd name="T52" fmla="*/ 10 w 40"/>
                  <a:gd name="T53" fmla="*/ 48 h 66"/>
                  <a:gd name="T54" fmla="*/ 12 w 40"/>
                  <a:gd name="T55" fmla="*/ 56 h 66"/>
                  <a:gd name="T56" fmla="*/ 14 w 40"/>
                  <a:gd name="T57" fmla="*/ 60 h 66"/>
                  <a:gd name="T58" fmla="*/ 16 w 40"/>
                  <a:gd name="T59" fmla="*/ 62 h 66"/>
                  <a:gd name="T60" fmla="*/ 20 w 40"/>
                  <a:gd name="T61" fmla="*/ 64 h 66"/>
                  <a:gd name="T62" fmla="*/ 22 w 40"/>
                  <a:gd name="T63" fmla="*/ 62 h 66"/>
                  <a:gd name="T64" fmla="*/ 24 w 40"/>
                  <a:gd name="T65" fmla="*/ 62 h 66"/>
                  <a:gd name="T66" fmla="*/ 28 w 40"/>
                  <a:gd name="T67" fmla="*/ 58 h 66"/>
                  <a:gd name="T68" fmla="*/ 28 w 40"/>
                  <a:gd name="T69" fmla="*/ 54 h 66"/>
                  <a:gd name="T70" fmla="*/ 30 w 40"/>
                  <a:gd name="T71" fmla="*/ 48 h 66"/>
                  <a:gd name="T72" fmla="*/ 30 w 40"/>
                  <a:gd name="T73" fmla="*/ 40 h 66"/>
                  <a:gd name="T74" fmla="*/ 30 w 40"/>
                  <a:gd name="T75" fmla="*/ 30 h 66"/>
                  <a:gd name="T76" fmla="*/ 30 w 40"/>
                  <a:gd name="T77" fmla="*/ 20 h 66"/>
                  <a:gd name="T78" fmla="*/ 28 w 40"/>
                  <a:gd name="T79" fmla="*/ 12 h 66"/>
                  <a:gd name="T80" fmla="*/ 26 w 40"/>
                  <a:gd name="T81" fmla="*/ 8 h 66"/>
                  <a:gd name="T82" fmla="*/ 24 w 40"/>
                  <a:gd name="T83" fmla="*/ 6 h 66"/>
                  <a:gd name="T84" fmla="*/ 22 w 40"/>
                  <a:gd name="T85" fmla="*/ 4 h 66"/>
                  <a:gd name="T86" fmla="*/ 20 w 40"/>
                  <a:gd name="T87" fmla="*/ 4 h 66"/>
                  <a:gd name="T88" fmla="*/ 18 w 40"/>
                  <a:gd name="T89" fmla="*/ 4 h 66"/>
                  <a:gd name="T90" fmla="*/ 14 w 40"/>
                  <a:gd name="T91" fmla="*/ 6 h 66"/>
                  <a:gd name="T92" fmla="*/ 12 w 40"/>
                  <a:gd name="T93" fmla="*/ 12 h 66"/>
                  <a:gd name="T94" fmla="*/ 10 w 40"/>
                  <a:gd name="T95" fmla="*/ 18 h 66"/>
                  <a:gd name="T96" fmla="*/ 10 w 40"/>
                  <a:gd name="T97" fmla="*/ 26 h 66"/>
                  <a:gd name="T98" fmla="*/ 8 w 40"/>
                  <a:gd name="T99" fmla="*/ 36 h 6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40"/>
                  <a:gd name="T151" fmla="*/ 0 h 66"/>
                  <a:gd name="T152" fmla="*/ 40 w 40"/>
                  <a:gd name="T153" fmla="*/ 66 h 6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40" h="66">
                    <a:moveTo>
                      <a:pt x="0" y="34"/>
                    </a:moveTo>
                    <a:lnTo>
                      <a:pt x="0" y="24"/>
                    </a:lnTo>
                    <a:lnTo>
                      <a:pt x="4" y="16"/>
                    </a:lnTo>
                    <a:lnTo>
                      <a:pt x="6" y="8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20" y="0"/>
                    </a:lnTo>
                    <a:lnTo>
                      <a:pt x="24" y="2"/>
                    </a:lnTo>
                    <a:lnTo>
                      <a:pt x="28" y="4"/>
                    </a:lnTo>
                    <a:lnTo>
                      <a:pt x="32" y="8"/>
                    </a:lnTo>
                    <a:lnTo>
                      <a:pt x="36" y="14"/>
                    </a:lnTo>
                    <a:lnTo>
                      <a:pt x="40" y="24"/>
                    </a:lnTo>
                    <a:lnTo>
                      <a:pt x="40" y="34"/>
                    </a:lnTo>
                    <a:lnTo>
                      <a:pt x="40" y="44"/>
                    </a:lnTo>
                    <a:lnTo>
                      <a:pt x="36" y="52"/>
                    </a:lnTo>
                    <a:lnTo>
                      <a:pt x="34" y="58"/>
                    </a:lnTo>
                    <a:lnTo>
                      <a:pt x="28" y="64"/>
                    </a:lnTo>
                    <a:lnTo>
                      <a:pt x="24" y="66"/>
                    </a:lnTo>
                    <a:lnTo>
                      <a:pt x="20" y="66"/>
                    </a:lnTo>
                    <a:lnTo>
                      <a:pt x="14" y="66"/>
                    </a:lnTo>
                    <a:lnTo>
                      <a:pt x="10" y="62"/>
                    </a:lnTo>
                    <a:lnTo>
                      <a:pt x="4" y="56"/>
                    </a:lnTo>
                    <a:lnTo>
                      <a:pt x="2" y="50"/>
                    </a:lnTo>
                    <a:lnTo>
                      <a:pt x="0" y="42"/>
                    </a:lnTo>
                    <a:lnTo>
                      <a:pt x="0" y="34"/>
                    </a:lnTo>
                    <a:close/>
                    <a:moveTo>
                      <a:pt x="8" y="36"/>
                    </a:moveTo>
                    <a:lnTo>
                      <a:pt x="10" y="48"/>
                    </a:lnTo>
                    <a:lnTo>
                      <a:pt x="12" y="56"/>
                    </a:lnTo>
                    <a:lnTo>
                      <a:pt x="14" y="60"/>
                    </a:lnTo>
                    <a:lnTo>
                      <a:pt x="16" y="62"/>
                    </a:lnTo>
                    <a:lnTo>
                      <a:pt x="20" y="64"/>
                    </a:lnTo>
                    <a:lnTo>
                      <a:pt x="22" y="62"/>
                    </a:lnTo>
                    <a:lnTo>
                      <a:pt x="24" y="62"/>
                    </a:lnTo>
                    <a:lnTo>
                      <a:pt x="28" y="58"/>
                    </a:lnTo>
                    <a:lnTo>
                      <a:pt x="28" y="54"/>
                    </a:lnTo>
                    <a:lnTo>
                      <a:pt x="30" y="48"/>
                    </a:lnTo>
                    <a:lnTo>
                      <a:pt x="30" y="40"/>
                    </a:lnTo>
                    <a:lnTo>
                      <a:pt x="30" y="30"/>
                    </a:lnTo>
                    <a:lnTo>
                      <a:pt x="30" y="20"/>
                    </a:lnTo>
                    <a:lnTo>
                      <a:pt x="28" y="12"/>
                    </a:lnTo>
                    <a:lnTo>
                      <a:pt x="26" y="8"/>
                    </a:lnTo>
                    <a:lnTo>
                      <a:pt x="24" y="6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4" y="6"/>
                    </a:lnTo>
                    <a:lnTo>
                      <a:pt x="12" y="12"/>
                    </a:lnTo>
                    <a:lnTo>
                      <a:pt x="10" y="18"/>
                    </a:lnTo>
                    <a:lnTo>
                      <a:pt x="10" y="26"/>
                    </a:lnTo>
                    <a:lnTo>
                      <a:pt x="8" y="3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24" name="Freeform 563"/>
              <p:cNvSpPr>
                <a:spLocks noChangeAspect="1"/>
              </p:cNvSpPr>
              <p:nvPr/>
            </p:nvSpPr>
            <p:spPr bwMode="auto">
              <a:xfrm>
                <a:off x="2318" y="2094"/>
                <a:ext cx="12" cy="10"/>
              </a:xfrm>
              <a:custGeom>
                <a:avLst/>
                <a:gdLst>
                  <a:gd name="T0" fmla="*/ 6 w 12"/>
                  <a:gd name="T1" fmla="*/ 0 h 10"/>
                  <a:gd name="T2" fmla="*/ 8 w 12"/>
                  <a:gd name="T3" fmla="*/ 0 h 10"/>
                  <a:gd name="T4" fmla="*/ 10 w 12"/>
                  <a:gd name="T5" fmla="*/ 2 h 10"/>
                  <a:gd name="T6" fmla="*/ 12 w 12"/>
                  <a:gd name="T7" fmla="*/ 2 h 10"/>
                  <a:gd name="T8" fmla="*/ 12 w 12"/>
                  <a:gd name="T9" fmla="*/ 6 h 10"/>
                  <a:gd name="T10" fmla="*/ 12 w 12"/>
                  <a:gd name="T11" fmla="*/ 8 h 10"/>
                  <a:gd name="T12" fmla="*/ 10 w 12"/>
                  <a:gd name="T13" fmla="*/ 8 h 10"/>
                  <a:gd name="T14" fmla="*/ 8 w 12"/>
                  <a:gd name="T15" fmla="*/ 10 h 10"/>
                  <a:gd name="T16" fmla="*/ 6 w 12"/>
                  <a:gd name="T17" fmla="*/ 10 h 10"/>
                  <a:gd name="T18" fmla="*/ 4 w 12"/>
                  <a:gd name="T19" fmla="*/ 10 h 10"/>
                  <a:gd name="T20" fmla="*/ 2 w 12"/>
                  <a:gd name="T21" fmla="*/ 8 h 10"/>
                  <a:gd name="T22" fmla="*/ 2 w 12"/>
                  <a:gd name="T23" fmla="*/ 8 h 10"/>
                  <a:gd name="T24" fmla="*/ 0 w 12"/>
                  <a:gd name="T25" fmla="*/ 6 h 10"/>
                  <a:gd name="T26" fmla="*/ 2 w 12"/>
                  <a:gd name="T27" fmla="*/ 2 h 10"/>
                  <a:gd name="T28" fmla="*/ 2 w 12"/>
                  <a:gd name="T29" fmla="*/ 2 h 10"/>
                  <a:gd name="T30" fmla="*/ 4 w 12"/>
                  <a:gd name="T31" fmla="*/ 0 h 10"/>
                  <a:gd name="T32" fmla="*/ 6 w 12"/>
                  <a:gd name="T33" fmla="*/ 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"/>
                  <a:gd name="T52" fmla="*/ 0 h 10"/>
                  <a:gd name="T53" fmla="*/ 12 w 12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" h="10">
                    <a:moveTo>
                      <a:pt x="6" y="0"/>
                    </a:moveTo>
                    <a:lnTo>
                      <a:pt x="8" y="0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2" y="6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25" name="Freeform 564"/>
              <p:cNvSpPr>
                <a:spLocks noChangeAspect="1"/>
              </p:cNvSpPr>
              <p:nvPr/>
            </p:nvSpPr>
            <p:spPr bwMode="auto">
              <a:xfrm>
                <a:off x="2346" y="2038"/>
                <a:ext cx="26" cy="66"/>
              </a:xfrm>
              <a:custGeom>
                <a:avLst/>
                <a:gdLst>
                  <a:gd name="T0" fmla="*/ 0 w 26"/>
                  <a:gd name="T1" fmla="*/ 8 h 66"/>
                  <a:gd name="T2" fmla="*/ 16 w 26"/>
                  <a:gd name="T3" fmla="*/ 0 h 66"/>
                  <a:gd name="T4" fmla="*/ 18 w 26"/>
                  <a:gd name="T5" fmla="*/ 0 h 66"/>
                  <a:gd name="T6" fmla="*/ 18 w 26"/>
                  <a:gd name="T7" fmla="*/ 54 h 66"/>
                  <a:gd name="T8" fmla="*/ 18 w 26"/>
                  <a:gd name="T9" fmla="*/ 60 h 66"/>
                  <a:gd name="T10" fmla="*/ 18 w 26"/>
                  <a:gd name="T11" fmla="*/ 62 h 66"/>
                  <a:gd name="T12" fmla="*/ 20 w 26"/>
                  <a:gd name="T13" fmla="*/ 62 h 66"/>
                  <a:gd name="T14" fmla="*/ 20 w 26"/>
                  <a:gd name="T15" fmla="*/ 64 h 66"/>
                  <a:gd name="T16" fmla="*/ 22 w 26"/>
                  <a:gd name="T17" fmla="*/ 64 h 66"/>
                  <a:gd name="T18" fmla="*/ 26 w 26"/>
                  <a:gd name="T19" fmla="*/ 64 h 66"/>
                  <a:gd name="T20" fmla="*/ 26 w 26"/>
                  <a:gd name="T21" fmla="*/ 66 h 66"/>
                  <a:gd name="T22" fmla="*/ 2 w 26"/>
                  <a:gd name="T23" fmla="*/ 66 h 66"/>
                  <a:gd name="T24" fmla="*/ 2 w 26"/>
                  <a:gd name="T25" fmla="*/ 64 h 66"/>
                  <a:gd name="T26" fmla="*/ 6 w 26"/>
                  <a:gd name="T27" fmla="*/ 64 h 66"/>
                  <a:gd name="T28" fmla="*/ 8 w 26"/>
                  <a:gd name="T29" fmla="*/ 64 h 66"/>
                  <a:gd name="T30" fmla="*/ 8 w 26"/>
                  <a:gd name="T31" fmla="*/ 62 h 66"/>
                  <a:gd name="T32" fmla="*/ 10 w 26"/>
                  <a:gd name="T33" fmla="*/ 62 h 66"/>
                  <a:gd name="T34" fmla="*/ 10 w 26"/>
                  <a:gd name="T35" fmla="*/ 60 h 66"/>
                  <a:gd name="T36" fmla="*/ 10 w 26"/>
                  <a:gd name="T37" fmla="*/ 54 h 66"/>
                  <a:gd name="T38" fmla="*/ 10 w 26"/>
                  <a:gd name="T39" fmla="*/ 18 h 66"/>
                  <a:gd name="T40" fmla="*/ 10 w 26"/>
                  <a:gd name="T41" fmla="*/ 14 h 66"/>
                  <a:gd name="T42" fmla="*/ 10 w 26"/>
                  <a:gd name="T43" fmla="*/ 10 h 66"/>
                  <a:gd name="T44" fmla="*/ 10 w 26"/>
                  <a:gd name="T45" fmla="*/ 8 h 66"/>
                  <a:gd name="T46" fmla="*/ 8 w 26"/>
                  <a:gd name="T47" fmla="*/ 8 h 66"/>
                  <a:gd name="T48" fmla="*/ 8 w 26"/>
                  <a:gd name="T49" fmla="*/ 8 h 66"/>
                  <a:gd name="T50" fmla="*/ 6 w 26"/>
                  <a:gd name="T51" fmla="*/ 8 h 66"/>
                  <a:gd name="T52" fmla="*/ 4 w 26"/>
                  <a:gd name="T53" fmla="*/ 8 h 66"/>
                  <a:gd name="T54" fmla="*/ 2 w 26"/>
                  <a:gd name="T55" fmla="*/ 8 h 66"/>
                  <a:gd name="T56" fmla="*/ 0 w 26"/>
                  <a:gd name="T57" fmla="*/ 8 h 6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6"/>
                  <a:gd name="T88" fmla="*/ 0 h 66"/>
                  <a:gd name="T89" fmla="*/ 26 w 26"/>
                  <a:gd name="T90" fmla="*/ 66 h 6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6" h="66">
                    <a:moveTo>
                      <a:pt x="0" y="8"/>
                    </a:moveTo>
                    <a:lnTo>
                      <a:pt x="16" y="0"/>
                    </a:lnTo>
                    <a:lnTo>
                      <a:pt x="18" y="0"/>
                    </a:lnTo>
                    <a:lnTo>
                      <a:pt x="18" y="54"/>
                    </a:lnTo>
                    <a:lnTo>
                      <a:pt x="18" y="60"/>
                    </a:lnTo>
                    <a:lnTo>
                      <a:pt x="18" y="62"/>
                    </a:lnTo>
                    <a:lnTo>
                      <a:pt x="20" y="62"/>
                    </a:lnTo>
                    <a:lnTo>
                      <a:pt x="20" y="64"/>
                    </a:lnTo>
                    <a:lnTo>
                      <a:pt x="22" y="64"/>
                    </a:lnTo>
                    <a:lnTo>
                      <a:pt x="26" y="64"/>
                    </a:lnTo>
                    <a:lnTo>
                      <a:pt x="26" y="66"/>
                    </a:lnTo>
                    <a:lnTo>
                      <a:pt x="2" y="66"/>
                    </a:lnTo>
                    <a:lnTo>
                      <a:pt x="2" y="64"/>
                    </a:lnTo>
                    <a:lnTo>
                      <a:pt x="6" y="64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10" y="62"/>
                    </a:lnTo>
                    <a:lnTo>
                      <a:pt x="10" y="60"/>
                    </a:lnTo>
                    <a:lnTo>
                      <a:pt x="10" y="54"/>
                    </a:lnTo>
                    <a:lnTo>
                      <a:pt x="10" y="18"/>
                    </a:lnTo>
                    <a:lnTo>
                      <a:pt x="10" y="14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26" name="Freeform 565"/>
              <p:cNvSpPr>
                <a:spLocks noChangeAspect="1"/>
              </p:cNvSpPr>
              <p:nvPr/>
            </p:nvSpPr>
            <p:spPr bwMode="auto">
              <a:xfrm>
                <a:off x="2388" y="2040"/>
                <a:ext cx="36" cy="64"/>
              </a:xfrm>
              <a:custGeom>
                <a:avLst/>
                <a:gdLst>
                  <a:gd name="T0" fmla="*/ 36 w 36"/>
                  <a:gd name="T1" fmla="*/ 0 h 64"/>
                  <a:gd name="T2" fmla="*/ 34 w 36"/>
                  <a:gd name="T3" fmla="*/ 8 h 64"/>
                  <a:gd name="T4" fmla="*/ 14 w 36"/>
                  <a:gd name="T5" fmla="*/ 8 h 64"/>
                  <a:gd name="T6" fmla="*/ 10 w 36"/>
                  <a:gd name="T7" fmla="*/ 16 h 64"/>
                  <a:gd name="T8" fmla="*/ 18 w 36"/>
                  <a:gd name="T9" fmla="*/ 18 h 64"/>
                  <a:gd name="T10" fmla="*/ 24 w 36"/>
                  <a:gd name="T11" fmla="*/ 22 h 64"/>
                  <a:gd name="T12" fmla="*/ 30 w 36"/>
                  <a:gd name="T13" fmla="*/ 26 h 64"/>
                  <a:gd name="T14" fmla="*/ 34 w 36"/>
                  <a:gd name="T15" fmla="*/ 30 h 64"/>
                  <a:gd name="T16" fmla="*/ 36 w 36"/>
                  <a:gd name="T17" fmla="*/ 36 h 64"/>
                  <a:gd name="T18" fmla="*/ 36 w 36"/>
                  <a:gd name="T19" fmla="*/ 40 h 64"/>
                  <a:gd name="T20" fmla="*/ 36 w 36"/>
                  <a:gd name="T21" fmla="*/ 46 h 64"/>
                  <a:gd name="T22" fmla="*/ 34 w 36"/>
                  <a:gd name="T23" fmla="*/ 50 h 64"/>
                  <a:gd name="T24" fmla="*/ 32 w 36"/>
                  <a:gd name="T25" fmla="*/ 54 h 64"/>
                  <a:gd name="T26" fmla="*/ 30 w 36"/>
                  <a:gd name="T27" fmla="*/ 58 h 64"/>
                  <a:gd name="T28" fmla="*/ 26 w 36"/>
                  <a:gd name="T29" fmla="*/ 60 h 64"/>
                  <a:gd name="T30" fmla="*/ 22 w 36"/>
                  <a:gd name="T31" fmla="*/ 62 h 64"/>
                  <a:gd name="T32" fmla="*/ 18 w 36"/>
                  <a:gd name="T33" fmla="*/ 64 h 64"/>
                  <a:gd name="T34" fmla="*/ 12 w 36"/>
                  <a:gd name="T35" fmla="*/ 64 h 64"/>
                  <a:gd name="T36" fmla="*/ 6 w 36"/>
                  <a:gd name="T37" fmla="*/ 64 h 64"/>
                  <a:gd name="T38" fmla="*/ 4 w 36"/>
                  <a:gd name="T39" fmla="*/ 62 h 64"/>
                  <a:gd name="T40" fmla="*/ 2 w 36"/>
                  <a:gd name="T41" fmla="*/ 60 h 64"/>
                  <a:gd name="T42" fmla="*/ 0 w 36"/>
                  <a:gd name="T43" fmla="*/ 58 h 64"/>
                  <a:gd name="T44" fmla="*/ 2 w 36"/>
                  <a:gd name="T45" fmla="*/ 58 h 64"/>
                  <a:gd name="T46" fmla="*/ 2 w 36"/>
                  <a:gd name="T47" fmla="*/ 56 h 64"/>
                  <a:gd name="T48" fmla="*/ 4 w 36"/>
                  <a:gd name="T49" fmla="*/ 56 h 64"/>
                  <a:gd name="T50" fmla="*/ 4 w 36"/>
                  <a:gd name="T51" fmla="*/ 56 h 64"/>
                  <a:gd name="T52" fmla="*/ 6 w 36"/>
                  <a:gd name="T53" fmla="*/ 56 h 64"/>
                  <a:gd name="T54" fmla="*/ 6 w 36"/>
                  <a:gd name="T55" fmla="*/ 56 h 64"/>
                  <a:gd name="T56" fmla="*/ 8 w 36"/>
                  <a:gd name="T57" fmla="*/ 56 h 64"/>
                  <a:gd name="T58" fmla="*/ 10 w 36"/>
                  <a:gd name="T59" fmla="*/ 58 h 64"/>
                  <a:gd name="T60" fmla="*/ 14 w 36"/>
                  <a:gd name="T61" fmla="*/ 60 h 64"/>
                  <a:gd name="T62" fmla="*/ 16 w 36"/>
                  <a:gd name="T63" fmla="*/ 60 h 64"/>
                  <a:gd name="T64" fmla="*/ 22 w 36"/>
                  <a:gd name="T65" fmla="*/ 58 h 64"/>
                  <a:gd name="T66" fmla="*/ 26 w 36"/>
                  <a:gd name="T67" fmla="*/ 56 h 64"/>
                  <a:gd name="T68" fmla="*/ 30 w 36"/>
                  <a:gd name="T69" fmla="*/ 50 h 64"/>
                  <a:gd name="T70" fmla="*/ 30 w 36"/>
                  <a:gd name="T71" fmla="*/ 46 h 64"/>
                  <a:gd name="T72" fmla="*/ 30 w 36"/>
                  <a:gd name="T73" fmla="*/ 40 h 64"/>
                  <a:gd name="T74" fmla="*/ 26 w 36"/>
                  <a:gd name="T75" fmla="*/ 34 h 64"/>
                  <a:gd name="T76" fmla="*/ 22 w 36"/>
                  <a:gd name="T77" fmla="*/ 30 h 64"/>
                  <a:gd name="T78" fmla="*/ 16 w 36"/>
                  <a:gd name="T79" fmla="*/ 26 h 64"/>
                  <a:gd name="T80" fmla="*/ 10 w 36"/>
                  <a:gd name="T81" fmla="*/ 26 h 64"/>
                  <a:gd name="T82" fmla="*/ 2 w 36"/>
                  <a:gd name="T83" fmla="*/ 24 h 64"/>
                  <a:gd name="T84" fmla="*/ 14 w 36"/>
                  <a:gd name="T85" fmla="*/ 0 h 64"/>
                  <a:gd name="T86" fmla="*/ 36 w 36"/>
                  <a:gd name="T87" fmla="*/ 0 h 6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6"/>
                  <a:gd name="T133" fmla="*/ 0 h 64"/>
                  <a:gd name="T134" fmla="*/ 36 w 36"/>
                  <a:gd name="T135" fmla="*/ 64 h 6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6" h="64">
                    <a:moveTo>
                      <a:pt x="36" y="0"/>
                    </a:moveTo>
                    <a:lnTo>
                      <a:pt x="34" y="8"/>
                    </a:lnTo>
                    <a:lnTo>
                      <a:pt x="14" y="8"/>
                    </a:lnTo>
                    <a:lnTo>
                      <a:pt x="10" y="16"/>
                    </a:lnTo>
                    <a:lnTo>
                      <a:pt x="18" y="18"/>
                    </a:lnTo>
                    <a:lnTo>
                      <a:pt x="24" y="22"/>
                    </a:lnTo>
                    <a:lnTo>
                      <a:pt x="30" y="26"/>
                    </a:lnTo>
                    <a:lnTo>
                      <a:pt x="34" y="30"/>
                    </a:lnTo>
                    <a:lnTo>
                      <a:pt x="36" y="36"/>
                    </a:lnTo>
                    <a:lnTo>
                      <a:pt x="36" y="40"/>
                    </a:lnTo>
                    <a:lnTo>
                      <a:pt x="36" y="46"/>
                    </a:lnTo>
                    <a:lnTo>
                      <a:pt x="34" y="50"/>
                    </a:lnTo>
                    <a:lnTo>
                      <a:pt x="32" y="54"/>
                    </a:lnTo>
                    <a:lnTo>
                      <a:pt x="30" y="58"/>
                    </a:lnTo>
                    <a:lnTo>
                      <a:pt x="26" y="60"/>
                    </a:lnTo>
                    <a:lnTo>
                      <a:pt x="22" y="62"/>
                    </a:lnTo>
                    <a:lnTo>
                      <a:pt x="18" y="64"/>
                    </a:lnTo>
                    <a:lnTo>
                      <a:pt x="12" y="64"/>
                    </a:lnTo>
                    <a:lnTo>
                      <a:pt x="6" y="64"/>
                    </a:lnTo>
                    <a:lnTo>
                      <a:pt x="4" y="62"/>
                    </a:lnTo>
                    <a:lnTo>
                      <a:pt x="2" y="60"/>
                    </a:lnTo>
                    <a:lnTo>
                      <a:pt x="0" y="58"/>
                    </a:lnTo>
                    <a:lnTo>
                      <a:pt x="2" y="58"/>
                    </a:lnTo>
                    <a:lnTo>
                      <a:pt x="2" y="56"/>
                    </a:lnTo>
                    <a:lnTo>
                      <a:pt x="4" y="56"/>
                    </a:lnTo>
                    <a:lnTo>
                      <a:pt x="6" y="56"/>
                    </a:lnTo>
                    <a:lnTo>
                      <a:pt x="8" y="56"/>
                    </a:lnTo>
                    <a:lnTo>
                      <a:pt x="10" y="58"/>
                    </a:lnTo>
                    <a:lnTo>
                      <a:pt x="14" y="60"/>
                    </a:lnTo>
                    <a:lnTo>
                      <a:pt x="16" y="60"/>
                    </a:lnTo>
                    <a:lnTo>
                      <a:pt x="22" y="58"/>
                    </a:lnTo>
                    <a:lnTo>
                      <a:pt x="26" y="56"/>
                    </a:lnTo>
                    <a:lnTo>
                      <a:pt x="30" y="50"/>
                    </a:lnTo>
                    <a:lnTo>
                      <a:pt x="30" y="46"/>
                    </a:lnTo>
                    <a:lnTo>
                      <a:pt x="30" y="40"/>
                    </a:lnTo>
                    <a:lnTo>
                      <a:pt x="26" y="34"/>
                    </a:lnTo>
                    <a:lnTo>
                      <a:pt x="22" y="30"/>
                    </a:lnTo>
                    <a:lnTo>
                      <a:pt x="16" y="26"/>
                    </a:lnTo>
                    <a:lnTo>
                      <a:pt x="10" y="26"/>
                    </a:lnTo>
                    <a:lnTo>
                      <a:pt x="2" y="24"/>
                    </a:lnTo>
                    <a:lnTo>
                      <a:pt x="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27" name="Line 56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36" y="1632"/>
                <a:ext cx="60" cy="502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28" name="Line 567"/>
              <p:cNvSpPr>
                <a:spLocks noChangeAspect="1" noChangeShapeType="1"/>
              </p:cNvSpPr>
              <p:nvPr/>
            </p:nvSpPr>
            <p:spPr bwMode="auto">
              <a:xfrm flipV="1">
                <a:off x="396" y="2128"/>
                <a:ext cx="12" cy="6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29" name="Rectangle 568"/>
              <p:cNvSpPr>
                <a:spLocks noChangeAspect="1" noChangeArrowheads="1"/>
              </p:cNvSpPr>
              <p:nvPr/>
            </p:nvSpPr>
            <p:spPr bwMode="auto">
              <a:xfrm>
                <a:off x="202" y="2160"/>
                <a:ext cx="48" cy="6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30" name="Freeform 569"/>
              <p:cNvSpPr>
                <a:spLocks noChangeAspect="1"/>
              </p:cNvSpPr>
              <p:nvPr/>
            </p:nvSpPr>
            <p:spPr bwMode="auto">
              <a:xfrm>
                <a:off x="266" y="2124"/>
                <a:ext cx="40" cy="66"/>
              </a:xfrm>
              <a:custGeom>
                <a:avLst/>
                <a:gdLst>
                  <a:gd name="T0" fmla="*/ 6 w 40"/>
                  <a:gd name="T1" fmla="*/ 0 h 66"/>
                  <a:gd name="T2" fmla="*/ 40 w 40"/>
                  <a:gd name="T3" fmla="*/ 0 h 66"/>
                  <a:gd name="T4" fmla="*/ 40 w 40"/>
                  <a:gd name="T5" fmla="*/ 2 h 66"/>
                  <a:gd name="T6" fmla="*/ 18 w 40"/>
                  <a:gd name="T7" fmla="*/ 66 h 66"/>
                  <a:gd name="T8" fmla="*/ 12 w 40"/>
                  <a:gd name="T9" fmla="*/ 66 h 66"/>
                  <a:gd name="T10" fmla="*/ 32 w 40"/>
                  <a:gd name="T11" fmla="*/ 8 h 66"/>
                  <a:gd name="T12" fmla="*/ 14 w 40"/>
                  <a:gd name="T13" fmla="*/ 8 h 66"/>
                  <a:gd name="T14" fmla="*/ 10 w 40"/>
                  <a:gd name="T15" fmla="*/ 8 h 66"/>
                  <a:gd name="T16" fmla="*/ 6 w 40"/>
                  <a:gd name="T17" fmla="*/ 10 h 66"/>
                  <a:gd name="T18" fmla="*/ 4 w 40"/>
                  <a:gd name="T19" fmla="*/ 12 h 66"/>
                  <a:gd name="T20" fmla="*/ 0 w 40"/>
                  <a:gd name="T21" fmla="*/ 16 h 66"/>
                  <a:gd name="T22" fmla="*/ 0 w 40"/>
                  <a:gd name="T23" fmla="*/ 16 h 66"/>
                  <a:gd name="T24" fmla="*/ 6 w 40"/>
                  <a:gd name="T25" fmla="*/ 0 h 6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66"/>
                  <a:gd name="T41" fmla="*/ 40 w 40"/>
                  <a:gd name="T42" fmla="*/ 66 h 6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66">
                    <a:moveTo>
                      <a:pt x="6" y="0"/>
                    </a:moveTo>
                    <a:lnTo>
                      <a:pt x="40" y="0"/>
                    </a:lnTo>
                    <a:lnTo>
                      <a:pt x="40" y="2"/>
                    </a:lnTo>
                    <a:lnTo>
                      <a:pt x="18" y="66"/>
                    </a:lnTo>
                    <a:lnTo>
                      <a:pt x="12" y="66"/>
                    </a:lnTo>
                    <a:lnTo>
                      <a:pt x="32" y="8"/>
                    </a:lnTo>
                    <a:lnTo>
                      <a:pt x="14" y="8"/>
                    </a:lnTo>
                    <a:lnTo>
                      <a:pt x="10" y="8"/>
                    </a:lnTo>
                    <a:lnTo>
                      <a:pt x="6" y="10"/>
                    </a:lnTo>
                    <a:lnTo>
                      <a:pt x="4" y="12"/>
                    </a:lnTo>
                    <a:lnTo>
                      <a:pt x="0" y="1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31" name="Freeform 570"/>
              <p:cNvSpPr>
                <a:spLocks noChangeAspect="1"/>
              </p:cNvSpPr>
              <p:nvPr/>
            </p:nvSpPr>
            <p:spPr bwMode="auto">
              <a:xfrm>
                <a:off x="314" y="2124"/>
                <a:ext cx="36" cy="66"/>
              </a:xfrm>
              <a:custGeom>
                <a:avLst/>
                <a:gdLst>
                  <a:gd name="T0" fmla="*/ 36 w 36"/>
                  <a:gd name="T1" fmla="*/ 0 h 66"/>
                  <a:gd name="T2" fmla="*/ 32 w 36"/>
                  <a:gd name="T3" fmla="*/ 8 h 66"/>
                  <a:gd name="T4" fmla="*/ 14 w 36"/>
                  <a:gd name="T5" fmla="*/ 8 h 66"/>
                  <a:gd name="T6" fmla="*/ 10 w 36"/>
                  <a:gd name="T7" fmla="*/ 18 h 66"/>
                  <a:gd name="T8" fmla="*/ 18 w 36"/>
                  <a:gd name="T9" fmla="*/ 18 h 66"/>
                  <a:gd name="T10" fmla="*/ 24 w 36"/>
                  <a:gd name="T11" fmla="*/ 22 h 66"/>
                  <a:gd name="T12" fmla="*/ 30 w 36"/>
                  <a:gd name="T13" fmla="*/ 26 h 66"/>
                  <a:gd name="T14" fmla="*/ 32 w 36"/>
                  <a:gd name="T15" fmla="*/ 30 h 66"/>
                  <a:gd name="T16" fmla="*/ 34 w 36"/>
                  <a:gd name="T17" fmla="*/ 36 h 66"/>
                  <a:gd name="T18" fmla="*/ 36 w 36"/>
                  <a:gd name="T19" fmla="*/ 42 h 66"/>
                  <a:gd name="T20" fmla="*/ 34 w 36"/>
                  <a:gd name="T21" fmla="*/ 46 h 66"/>
                  <a:gd name="T22" fmla="*/ 34 w 36"/>
                  <a:gd name="T23" fmla="*/ 50 h 66"/>
                  <a:gd name="T24" fmla="*/ 32 w 36"/>
                  <a:gd name="T25" fmla="*/ 54 h 66"/>
                  <a:gd name="T26" fmla="*/ 28 w 36"/>
                  <a:gd name="T27" fmla="*/ 58 h 66"/>
                  <a:gd name="T28" fmla="*/ 26 w 36"/>
                  <a:gd name="T29" fmla="*/ 60 h 66"/>
                  <a:gd name="T30" fmla="*/ 22 w 36"/>
                  <a:gd name="T31" fmla="*/ 62 h 66"/>
                  <a:gd name="T32" fmla="*/ 16 w 36"/>
                  <a:gd name="T33" fmla="*/ 64 h 66"/>
                  <a:gd name="T34" fmla="*/ 12 w 36"/>
                  <a:gd name="T35" fmla="*/ 66 h 66"/>
                  <a:gd name="T36" fmla="*/ 6 w 36"/>
                  <a:gd name="T37" fmla="*/ 64 h 66"/>
                  <a:gd name="T38" fmla="*/ 2 w 36"/>
                  <a:gd name="T39" fmla="*/ 64 h 66"/>
                  <a:gd name="T40" fmla="*/ 2 w 36"/>
                  <a:gd name="T41" fmla="*/ 62 h 66"/>
                  <a:gd name="T42" fmla="*/ 0 w 36"/>
                  <a:gd name="T43" fmla="*/ 58 h 66"/>
                  <a:gd name="T44" fmla="*/ 0 w 36"/>
                  <a:gd name="T45" fmla="*/ 58 h 66"/>
                  <a:gd name="T46" fmla="*/ 2 w 36"/>
                  <a:gd name="T47" fmla="*/ 56 h 66"/>
                  <a:gd name="T48" fmla="*/ 2 w 36"/>
                  <a:gd name="T49" fmla="*/ 56 h 66"/>
                  <a:gd name="T50" fmla="*/ 4 w 36"/>
                  <a:gd name="T51" fmla="*/ 56 h 66"/>
                  <a:gd name="T52" fmla="*/ 6 w 36"/>
                  <a:gd name="T53" fmla="*/ 56 h 66"/>
                  <a:gd name="T54" fmla="*/ 6 w 36"/>
                  <a:gd name="T55" fmla="*/ 56 h 66"/>
                  <a:gd name="T56" fmla="*/ 8 w 36"/>
                  <a:gd name="T57" fmla="*/ 56 h 66"/>
                  <a:gd name="T58" fmla="*/ 10 w 36"/>
                  <a:gd name="T59" fmla="*/ 58 h 66"/>
                  <a:gd name="T60" fmla="*/ 12 w 36"/>
                  <a:gd name="T61" fmla="*/ 60 h 66"/>
                  <a:gd name="T62" fmla="*/ 16 w 36"/>
                  <a:gd name="T63" fmla="*/ 60 h 66"/>
                  <a:gd name="T64" fmla="*/ 22 w 36"/>
                  <a:gd name="T65" fmla="*/ 60 h 66"/>
                  <a:gd name="T66" fmla="*/ 26 w 36"/>
                  <a:gd name="T67" fmla="*/ 56 h 66"/>
                  <a:gd name="T68" fmla="*/ 28 w 36"/>
                  <a:gd name="T69" fmla="*/ 52 h 66"/>
                  <a:gd name="T70" fmla="*/ 30 w 36"/>
                  <a:gd name="T71" fmla="*/ 46 h 66"/>
                  <a:gd name="T72" fmla="*/ 28 w 36"/>
                  <a:gd name="T73" fmla="*/ 40 h 66"/>
                  <a:gd name="T74" fmla="*/ 26 w 36"/>
                  <a:gd name="T75" fmla="*/ 36 h 66"/>
                  <a:gd name="T76" fmla="*/ 22 w 36"/>
                  <a:gd name="T77" fmla="*/ 30 h 66"/>
                  <a:gd name="T78" fmla="*/ 16 w 36"/>
                  <a:gd name="T79" fmla="*/ 28 h 66"/>
                  <a:gd name="T80" fmla="*/ 10 w 36"/>
                  <a:gd name="T81" fmla="*/ 26 h 66"/>
                  <a:gd name="T82" fmla="*/ 2 w 36"/>
                  <a:gd name="T83" fmla="*/ 26 h 66"/>
                  <a:gd name="T84" fmla="*/ 14 w 36"/>
                  <a:gd name="T85" fmla="*/ 0 h 66"/>
                  <a:gd name="T86" fmla="*/ 36 w 36"/>
                  <a:gd name="T87" fmla="*/ 0 h 6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6"/>
                  <a:gd name="T133" fmla="*/ 0 h 66"/>
                  <a:gd name="T134" fmla="*/ 36 w 36"/>
                  <a:gd name="T135" fmla="*/ 66 h 6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6" h="66">
                    <a:moveTo>
                      <a:pt x="36" y="0"/>
                    </a:moveTo>
                    <a:lnTo>
                      <a:pt x="32" y="8"/>
                    </a:lnTo>
                    <a:lnTo>
                      <a:pt x="14" y="8"/>
                    </a:lnTo>
                    <a:lnTo>
                      <a:pt x="10" y="18"/>
                    </a:lnTo>
                    <a:lnTo>
                      <a:pt x="18" y="18"/>
                    </a:lnTo>
                    <a:lnTo>
                      <a:pt x="24" y="22"/>
                    </a:lnTo>
                    <a:lnTo>
                      <a:pt x="30" y="26"/>
                    </a:lnTo>
                    <a:lnTo>
                      <a:pt x="32" y="30"/>
                    </a:lnTo>
                    <a:lnTo>
                      <a:pt x="34" y="36"/>
                    </a:lnTo>
                    <a:lnTo>
                      <a:pt x="36" y="42"/>
                    </a:lnTo>
                    <a:lnTo>
                      <a:pt x="34" y="46"/>
                    </a:lnTo>
                    <a:lnTo>
                      <a:pt x="34" y="50"/>
                    </a:lnTo>
                    <a:lnTo>
                      <a:pt x="32" y="54"/>
                    </a:lnTo>
                    <a:lnTo>
                      <a:pt x="28" y="58"/>
                    </a:lnTo>
                    <a:lnTo>
                      <a:pt x="26" y="60"/>
                    </a:lnTo>
                    <a:lnTo>
                      <a:pt x="22" y="62"/>
                    </a:lnTo>
                    <a:lnTo>
                      <a:pt x="16" y="64"/>
                    </a:lnTo>
                    <a:lnTo>
                      <a:pt x="12" y="66"/>
                    </a:lnTo>
                    <a:lnTo>
                      <a:pt x="6" y="64"/>
                    </a:lnTo>
                    <a:lnTo>
                      <a:pt x="2" y="64"/>
                    </a:lnTo>
                    <a:lnTo>
                      <a:pt x="2" y="62"/>
                    </a:lnTo>
                    <a:lnTo>
                      <a:pt x="0" y="58"/>
                    </a:lnTo>
                    <a:lnTo>
                      <a:pt x="2" y="56"/>
                    </a:lnTo>
                    <a:lnTo>
                      <a:pt x="4" y="56"/>
                    </a:lnTo>
                    <a:lnTo>
                      <a:pt x="6" y="56"/>
                    </a:lnTo>
                    <a:lnTo>
                      <a:pt x="8" y="56"/>
                    </a:lnTo>
                    <a:lnTo>
                      <a:pt x="10" y="58"/>
                    </a:lnTo>
                    <a:lnTo>
                      <a:pt x="12" y="60"/>
                    </a:lnTo>
                    <a:lnTo>
                      <a:pt x="16" y="60"/>
                    </a:lnTo>
                    <a:lnTo>
                      <a:pt x="22" y="60"/>
                    </a:lnTo>
                    <a:lnTo>
                      <a:pt x="26" y="56"/>
                    </a:lnTo>
                    <a:lnTo>
                      <a:pt x="28" y="52"/>
                    </a:lnTo>
                    <a:lnTo>
                      <a:pt x="30" y="46"/>
                    </a:lnTo>
                    <a:lnTo>
                      <a:pt x="28" y="40"/>
                    </a:lnTo>
                    <a:lnTo>
                      <a:pt x="26" y="36"/>
                    </a:lnTo>
                    <a:lnTo>
                      <a:pt x="22" y="30"/>
                    </a:lnTo>
                    <a:lnTo>
                      <a:pt x="16" y="28"/>
                    </a:lnTo>
                    <a:lnTo>
                      <a:pt x="10" y="26"/>
                    </a:lnTo>
                    <a:lnTo>
                      <a:pt x="2" y="26"/>
                    </a:lnTo>
                    <a:lnTo>
                      <a:pt x="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32" name="Line 571"/>
              <p:cNvSpPr>
                <a:spLocks noChangeAspect="1" noChangeShapeType="1"/>
              </p:cNvSpPr>
              <p:nvPr/>
            </p:nvSpPr>
            <p:spPr bwMode="auto">
              <a:xfrm flipV="1">
                <a:off x="380" y="1988"/>
                <a:ext cx="10" cy="4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33" name="Rectangle 572"/>
              <p:cNvSpPr>
                <a:spLocks noChangeAspect="1" noChangeArrowheads="1"/>
              </p:cNvSpPr>
              <p:nvPr/>
            </p:nvSpPr>
            <p:spPr bwMode="auto">
              <a:xfrm>
                <a:off x="184" y="2018"/>
                <a:ext cx="50" cy="4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34" name="Freeform 573"/>
              <p:cNvSpPr>
                <a:spLocks noChangeAspect="1"/>
              </p:cNvSpPr>
              <p:nvPr/>
            </p:nvSpPr>
            <p:spPr bwMode="auto">
              <a:xfrm>
                <a:off x="250" y="1980"/>
                <a:ext cx="36" cy="66"/>
              </a:xfrm>
              <a:custGeom>
                <a:avLst/>
                <a:gdLst>
                  <a:gd name="T0" fmla="*/ 36 w 36"/>
                  <a:gd name="T1" fmla="*/ 0 h 66"/>
                  <a:gd name="T2" fmla="*/ 32 w 36"/>
                  <a:gd name="T3" fmla="*/ 8 h 66"/>
                  <a:gd name="T4" fmla="*/ 12 w 36"/>
                  <a:gd name="T5" fmla="*/ 8 h 66"/>
                  <a:gd name="T6" fmla="*/ 8 w 36"/>
                  <a:gd name="T7" fmla="*/ 18 h 66"/>
                  <a:gd name="T8" fmla="*/ 16 w 36"/>
                  <a:gd name="T9" fmla="*/ 20 h 66"/>
                  <a:gd name="T10" fmla="*/ 22 w 36"/>
                  <a:gd name="T11" fmla="*/ 22 h 66"/>
                  <a:gd name="T12" fmla="*/ 28 w 36"/>
                  <a:gd name="T13" fmla="*/ 26 h 66"/>
                  <a:gd name="T14" fmla="*/ 32 w 36"/>
                  <a:gd name="T15" fmla="*/ 30 h 66"/>
                  <a:gd name="T16" fmla="*/ 34 w 36"/>
                  <a:gd name="T17" fmla="*/ 36 h 66"/>
                  <a:gd name="T18" fmla="*/ 34 w 36"/>
                  <a:gd name="T19" fmla="*/ 42 h 66"/>
                  <a:gd name="T20" fmla="*/ 34 w 36"/>
                  <a:gd name="T21" fmla="*/ 46 h 66"/>
                  <a:gd name="T22" fmla="*/ 32 w 36"/>
                  <a:gd name="T23" fmla="*/ 50 h 66"/>
                  <a:gd name="T24" fmla="*/ 30 w 36"/>
                  <a:gd name="T25" fmla="*/ 54 h 66"/>
                  <a:gd name="T26" fmla="*/ 28 w 36"/>
                  <a:gd name="T27" fmla="*/ 58 h 66"/>
                  <a:gd name="T28" fmla="*/ 24 w 36"/>
                  <a:gd name="T29" fmla="*/ 60 h 66"/>
                  <a:gd name="T30" fmla="*/ 20 w 36"/>
                  <a:gd name="T31" fmla="*/ 62 h 66"/>
                  <a:gd name="T32" fmla="*/ 16 w 36"/>
                  <a:gd name="T33" fmla="*/ 64 h 66"/>
                  <a:gd name="T34" fmla="*/ 10 w 36"/>
                  <a:gd name="T35" fmla="*/ 66 h 66"/>
                  <a:gd name="T36" fmla="*/ 4 w 36"/>
                  <a:gd name="T37" fmla="*/ 64 h 66"/>
                  <a:gd name="T38" fmla="*/ 2 w 36"/>
                  <a:gd name="T39" fmla="*/ 64 h 66"/>
                  <a:gd name="T40" fmla="*/ 0 w 36"/>
                  <a:gd name="T41" fmla="*/ 62 h 66"/>
                  <a:gd name="T42" fmla="*/ 0 w 36"/>
                  <a:gd name="T43" fmla="*/ 60 h 66"/>
                  <a:gd name="T44" fmla="*/ 0 w 36"/>
                  <a:gd name="T45" fmla="*/ 58 h 66"/>
                  <a:gd name="T46" fmla="*/ 0 w 36"/>
                  <a:gd name="T47" fmla="*/ 56 h 66"/>
                  <a:gd name="T48" fmla="*/ 2 w 36"/>
                  <a:gd name="T49" fmla="*/ 56 h 66"/>
                  <a:gd name="T50" fmla="*/ 2 w 36"/>
                  <a:gd name="T51" fmla="*/ 56 h 66"/>
                  <a:gd name="T52" fmla="*/ 4 w 36"/>
                  <a:gd name="T53" fmla="*/ 56 h 66"/>
                  <a:gd name="T54" fmla="*/ 4 w 36"/>
                  <a:gd name="T55" fmla="*/ 56 h 66"/>
                  <a:gd name="T56" fmla="*/ 6 w 36"/>
                  <a:gd name="T57" fmla="*/ 56 h 66"/>
                  <a:gd name="T58" fmla="*/ 8 w 36"/>
                  <a:gd name="T59" fmla="*/ 58 h 66"/>
                  <a:gd name="T60" fmla="*/ 12 w 36"/>
                  <a:gd name="T61" fmla="*/ 60 h 66"/>
                  <a:gd name="T62" fmla="*/ 14 w 36"/>
                  <a:gd name="T63" fmla="*/ 60 h 66"/>
                  <a:gd name="T64" fmla="*/ 20 w 36"/>
                  <a:gd name="T65" fmla="*/ 60 h 66"/>
                  <a:gd name="T66" fmla="*/ 24 w 36"/>
                  <a:gd name="T67" fmla="*/ 56 h 66"/>
                  <a:gd name="T68" fmla="*/ 28 w 36"/>
                  <a:gd name="T69" fmla="*/ 52 h 66"/>
                  <a:gd name="T70" fmla="*/ 28 w 36"/>
                  <a:gd name="T71" fmla="*/ 46 h 66"/>
                  <a:gd name="T72" fmla="*/ 28 w 36"/>
                  <a:gd name="T73" fmla="*/ 40 h 66"/>
                  <a:gd name="T74" fmla="*/ 24 w 36"/>
                  <a:gd name="T75" fmla="*/ 36 h 66"/>
                  <a:gd name="T76" fmla="*/ 20 w 36"/>
                  <a:gd name="T77" fmla="*/ 32 h 66"/>
                  <a:gd name="T78" fmla="*/ 14 w 36"/>
                  <a:gd name="T79" fmla="*/ 28 h 66"/>
                  <a:gd name="T80" fmla="*/ 8 w 36"/>
                  <a:gd name="T81" fmla="*/ 26 h 66"/>
                  <a:gd name="T82" fmla="*/ 0 w 36"/>
                  <a:gd name="T83" fmla="*/ 26 h 66"/>
                  <a:gd name="T84" fmla="*/ 12 w 36"/>
                  <a:gd name="T85" fmla="*/ 0 h 66"/>
                  <a:gd name="T86" fmla="*/ 36 w 36"/>
                  <a:gd name="T87" fmla="*/ 0 h 6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6"/>
                  <a:gd name="T133" fmla="*/ 0 h 66"/>
                  <a:gd name="T134" fmla="*/ 36 w 36"/>
                  <a:gd name="T135" fmla="*/ 66 h 6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6" h="66">
                    <a:moveTo>
                      <a:pt x="36" y="0"/>
                    </a:moveTo>
                    <a:lnTo>
                      <a:pt x="32" y="8"/>
                    </a:lnTo>
                    <a:lnTo>
                      <a:pt x="12" y="8"/>
                    </a:lnTo>
                    <a:lnTo>
                      <a:pt x="8" y="18"/>
                    </a:lnTo>
                    <a:lnTo>
                      <a:pt x="16" y="20"/>
                    </a:lnTo>
                    <a:lnTo>
                      <a:pt x="22" y="22"/>
                    </a:lnTo>
                    <a:lnTo>
                      <a:pt x="28" y="26"/>
                    </a:lnTo>
                    <a:lnTo>
                      <a:pt x="32" y="30"/>
                    </a:lnTo>
                    <a:lnTo>
                      <a:pt x="34" y="36"/>
                    </a:lnTo>
                    <a:lnTo>
                      <a:pt x="34" y="42"/>
                    </a:lnTo>
                    <a:lnTo>
                      <a:pt x="34" y="46"/>
                    </a:lnTo>
                    <a:lnTo>
                      <a:pt x="32" y="50"/>
                    </a:lnTo>
                    <a:lnTo>
                      <a:pt x="30" y="54"/>
                    </a:lnTo>
                    <a:lnTo>
                      <a:pt x="28" y="58"/>
                    </a:lnTo>
                    <a:lnTo>
                      <a:pt x="24" y="60"/>
                    </a:lnTo>
                    <a:lnTo>
                      <a:pt x="20" y="62"/>
                    </a:lnTo>
                    <a:lnTo>
                      <a:pt x="16" y="64"/>
                    </a:lnTo>
                    <a:lnTo>
                      <a:pt x="10" y="66"/>
                    </a:lnTo>
                    <a:lnTo>
                      <a:pt x="4" y="64"/>
                    </a:lnTo>
                    <a:lnTo>
                      <a:pt x="2" y="64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2" y="56"/>
                    </a:lnTo>
                    <a:lnTo>
                      <a:pt x="4" y="56"/>
                    </a:lnTo>
                    <a:lnTo>
                      <a:pt x="6" y="56"/>
                    </a:lnTo>
                    <a:lnTo>
                      <a:pt x="8" y="58"/>
                    </a:lnTo>
                    <a:lnTo>
                      <a:pt x="12" y="60"/>
                    </a:lnTo>
                    <a:lnTo>
                      <a:pt x="14" y="60"/>
                    </a:lnTo>
                    <a:lnTo>
                      <a:pt x="20" y="60"/>
                    </a:lnTo>
                    <a:lnTo>
                      <a:pt x="24" y="56"/>
                    </a:lnTo>
                    <a:lnTo>
                      <a:pt x="28" y="52"/>
                    </a:lnTo>
                    <a:lnTo>
                      <a:pt x="28" y="46"/>
                    </a:lnTo>
                    <a:lnTo>
                      <a:pt x="28" y="40"/>
                    </a:lnTo>
                    <a:lnTo>
                      <a:pt x="24" y="36"/>
                    </a:lnTo>
                    <a:lnTo>
                      <a:pt x="20" y="32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0" y="26"/>
                    </a:lnTo>
                    <a:lnTo>
                      <a:pt x="12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35" name="Freeform 574"/>
              <p:cNvSpPr>
                <a:spLocks noChangeAspect="1" noEditPoints="1"/>
              </p:cNvSpPr>
              <p:nvPr/>
            </p:nvSpPr>
            <p:spPr bwMode="auto">
              <a:xfrm>
                <a:off x="296" y="1980"/>
                <a:ext cx="40" cy="66"/>
              </a:xfrm>
              <a:custGeom>
                <a:avLst/>
                <a:gdLst>
                  <a:gd name="T0" fmla="*/ 0 w 40"/>
                  <a:gd name="T1" fmla="*/ 32 h 66"/>
                  <a:gd name="T2" fmla="*/ 0 w 40"/>
                  <a:gd name="T3" fmla="*/ 22 h 66"/>
                  <a:gd name="T4" fmla="*/ 4 w 40"/>
                  <a:gd name="T5" fmla="*/ 14 h 66"/>
                  <a:gd name="T6" fmla="*/ 6 w 40"/>
                  <a:gd name="T7" fmla="*/ 8 h 66"/>
                  <a:gd name="T8" fmla="*/ 12 w 40"/>
                  <a:gd name="T9" fmla="*/ 2 h 66"/>
                  <a:gd name="T10" fmla="*/ 16 w 40"/>
                  <a:gd name="T11" fmla="*/ 0 h 66"/>
                  <a:gd name="T12" fmla="*/ 20 w 40"/>
                  <a:gd name="T13" fmla="*/ 0 h 66"/>
                  <a:gd name="T14" fmla="*/ 24 w 40"/>
                  <a:gd name="T15" fmla="*/ 0 h 66"/>
                  <a:gd name="T16" fmla="*/ 30 w 40"/>
                  <a:gd name="T17" fmla="*/ 2 h 66"/>
                  <a:gd name="T18" fmla="*/ 32 w 40"/>
                  <a:gd name="T19" fmla="*/ 6 h 66"/>
                  <a:gd name="T20" fmla="*/ 36 w 40"/>
                  <a:gd name="T21" fmla="*/ 14 h 66"/>
                  <a:gd name="T22" fmla="*/ 40 w 40"/>
                  <a:gd name="T23" fmla="*/ 22 h 66"/>
                  <a:gd name="T24" fmla="*/ 40 w 40"/>
                  <a:gd name="T25" fmla="*/ 32 h 66"/>
                  <a:gd name="T26" fmla="*/ 40 w 40"/>
                  <a:gd name="T27" fmla="*/ 42 h 66"/>
                  <a:gd name="T28" fmla="*/ 36 w 40"/>
                  <a:gd name="T29" fmla="*/ 50 h 66"/>
                  <a:gd name="T30" fmla="*/ 34 w 40"/>
                  <a:gd name="T31" fmla="*/ 58 h 66"/>
                  <a:gd name="T32" fmla="*/ 30 w 40"/>
                  <a:gd name="T33" fmla="*/ 62 h 66"/>
                  <a:gd name="T34" fmla="*/ 24 w 40"/>
                  <a:gd name="T35" fmla="*/ 64 h 66"/>
                  <a:gd name="T36" fmla="*/ 20 w 40"/>
                  <a:gd name="T37" fmla="*/ 66 h 66"/>
                  <a:gd name="T38" fmla="*/ 14 w 40"/>
                  <a:gd name="T39" fmla="*/ 64 h 66"/>
                  <a:gd name="T40" fmla="*/ 10 w 40"/>
                  <a:gd name="T41" fmla="*/ 60 h 66"/>
                  <a:gd name="T42" fmla="*/ 6 w 40"/>
                  <a:gd name="T43" fmla="*/ 54 h 66"/>
                  <a:gd name="T44" fmla="*/ 2 w 40"/>
                  <a:gd name="T45" fmla="*/ 48 h 66"/>
                  <a:gd name="T46" fmla="*/ 0 w 40"/>
                  <a:gd name="T47" fmla="*/ 40 h 66"/>
                  <a:gd name="T48" fmla="*/ 0 w 40"/>
                  <a:gd name="T49" fmla="*/ 32 h 66"/>
                  <a:gd name="T50" fmla="*/ 10 w 40"/>
                  <a:gd name="T51" fmla="*/ 34 h 66"/>
                  <a:gd name="T52" fmla="*/ 10 w 40"/>
                  <a:gd name="T53" fmla="*/ 46 h 66"/>
                  <a:gd name="T54" fmla="*/ 12 w 40"/>
                  <a:gd name="T55" fmla="*/ 56 h 66"/>
                  <a:gd name="T56" fmla="*/ 14 w 40"/>
                  <a:gd name="T57" fmla="*/ 60 h 66"/>
                  <a:gd name="T58" fmla="*/ 16 w 40"/>
                  <a:gd name="T59" fmla="*/ 62 h 66"/>
                  <a:gd name="T60" fmla="*/ 20 w 40"/>
                  <a:gd name="T61" fmla="*/ 62 h 66"/>
                  <a:gd name="T62" fmla="*/ 22 w 40"/>
                  <a:gd name="T63" fmla="*/ 62 h 66"/>
                  <a:gd name="T64" fmla="*/ 24 w 40"/>
                  <a:gd name="T65" fmla="*/ 60 h 66"/>
                  <a:gd name="T66" fmla="*/ 28 w 40"/>
                  <a:gd name="T67" fmla="*/ 58 h 66"/>
                  <a:gd name="T68" fmla="*/ 28 w 40"/>
                  <a:gd name="T69" fmla="*/ 52 h 66"/>
                  <a:gd name="T70" fmla="*/ 30 w 40"/>
                  <a:gd name="T71" fmla="*/ 46 h 66"/>
                  <a:gd name="T72" fmla="*/ 30 w 40"/>
                  <a:gd name="T73" fmla="*/ 38 h 66"/>
                  <a:gd name="T74" fmla="*/ 32 w 40"/>
                  <a:gd name="T75" fmla="*/ 30 h 66"/>
                  <a:gd name="T76" fmla="*/ 30 w 40"/>
                  <a:gd name="T77" fmla="*/ 20 h 66"/>
                  <a:gd name="T78" fmla="*/ 28 w 40"/>
                  <a:gd name="T79" fmla="*/ 12 h 66"/>
                  <a:gd name="T80" fmla="*/ 28 w 40"/>
                  <a:gd name="T81" fmla="*/ 6 h 66"/>
                  <a:gd name="T82" fmla="*/ 24 w 40"/>
                  <a:gd name="T83" fmla="*/ 4 h 66"/>
                  <a:gd name="T84" fmla="*/ 22 w 40"/>
                  <a:gd name="T85" fmla="*/ 2 h 66"/>
                  <a:gd name="T86" fmla="*/ 20 w 40"/>
                  <a:gd name="T87" fmla="*/ 2 h 66"/>
                  <a:gd name="T88" fmla="*/ 18 w 40"/>
                  <a:gd name="T89" fmla="*/ 4 h 66"/>
                  <a:gd name="T90" fmla="*/ 14 w 40"/>
                  <a:gd name="T91" fmla="*/ 6 h 66"/>
                  <a:gd name="T92" fmla="*/ 12 w 40"/>
                  <a:gd name="T93" fmla="*/ 10 h 66"/>
                  <a:gd name="T94" fmla="*/ 10 w 40"/>
                  <a:gd name="T95" fmla="*/ 18 h 66"/>
                  <a:gd name="T96" fmla="*/ 10 w 40"/>
                  <a:gd name="T97" fmla="*/ 26 h 66"/>
                  <a:gd name="T98" fmla="*/ 10 w 40"/>
                  <a:gd name="T99" fmla="*/ 34 h 6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40"/>
                  <a:gd name="T151" fmla="*/ 0 h 66"/>
                  <a:gd name="T152" fmla="*/ 40 w 40"/>
                  <a:gd name="T153" fmla="*/ 66 h 6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40" h="66">
                    <a:moveTo>
                      <a:pt x="0" y="32"/>
                    </a:moveTo>
                    <a:lnTo>
                      <a:pt x="0" y="22"/>
                    </a:lnTo>
                    <a:lnTo>
                      <a:pt x="4" y="14"/>
                    </a:lnTo>
                    <a:lnTo>
                      <a:pt x="6" y="8"/>
                    </a:lnTo>
                    <a:lnTo>
                      <a:pt x="12" y="2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2" y="6"/>
                    </a:lnTo>
                    <a:lnTo>
                      <a:pt x="36" y="14"/>
                    </a:lnTo>
                    <a:lnTo>
                      <a:pt x="40" y="22"/>
                    </a:lnTo>
                    <a:lnTo>
                      <a:pt x="40" y="32"/>
                    </a:lnTo>
                    <a:lnTo>
                      <a:pt x="40" y="42"/>
                    </a:lnTo>
                    <a:lnTo>
                      <a:pt x="36" y="50"/>
                    </a:lnTo>
                    <a:lnTo>
                      <a:pt x="34" y="58"/>
                    </a:lnTo>
                    <a:lnTo>
                      <a:pt x="30" y="62"/>
                    </a:lnTo>
                    <a:lnTo>
                      <a:pt x="24" y="64"/>
                    </a:lnTo>
                    <a:lnTo>
                      <a:pt x="20" y="66"/>
                    </a:lnTo>
                    <a:lnTo>
                      <a:pt x="14" y="64"/>
                    </a:lnTo>
                    <a:lnTo>
                      <a:pt x="10" y="60"/>
                    </a:lnTo>
                    <a:lnTo>
                      <a:pt x="6" y="54"/>
                    </a:lnTo>
                    <a:lnTo>
                      <a:pt x="2" y="48"/>
                    </a:lnTo>
                    <a:lnTo>
                      <a:pt x="0" y="40"/>
                    </a:lnTo>
                    <a:lnTo>
                      <a:pt x="0" y="32"/>
                    </a:lnTo>
                    <a:close/>
                    <a:moveTo>
                      <a:pt x="10" y="34"/>
                    </a:moveTo>
                    <a:lnTo>
                      <a:pt x="10" y="46"/>
                    </a:lnTo>
                    <a:lnTo>
                      <a:pt x="12" y="56"/>
                    </a:lnTo>
                    <a:lnTo>
                      <a:pt x="14" y="60"/>
                    </a:lnTo>
                    <a:lnTo>
                      <a:pt x="16" y="62"/>
                    </a:lnTo>
                    <a:lnTo>
                      <a:pt x="20" y="62"/>
                    </a:lnTo>
                    <a:lnTo>
                      <a:pt x="22" y="62"/>
                    </a:lnTo>
                    <a:lnTo>
                      <a:pt x="24" y="60"/>
                    </a:lnTo>
                    <a:lnTo>
                      <a:pt x="28" y="58"/>
                    </a:lnTo>
                    <a:lnTo>
                      <a:pt x="28" y="52"/>
                    </a:lnTo>
                    <a:lnTo>
                      <a:pt x="30" y="46"/>
                    </a:lnTo>
                    <a:lnTo>
                      <a:pt x="30" y="38"/>
                    </a:lnTo>
                    <a:lnTo>
                      <a:pt x="32" y="30"/>
                    </a:lnTo>
                    <a:lnTo>
                      <a:pt x="30" y="20"/>
                    </a:lnTo>
                    <a:lnTo>
                      <a:pt x="28" y="12"/>
                    </a:lnTo>
                    <a:lnTo>
                      <a:pt x="28" y="6"/>
                    </a:lnTo>
                    <a:lnTo>
                      <a:pt x="24" y="4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4"/>
                    </a:lnTo>
                    <a:lnTo>
                      <a:pt x="14" y="6"/>
                    </a:lnTo>
                    <a:lnTo>
                      <a:pt x="12" y="10"/>
                    </a:lnTo>
                    <a:lnTo>
                      <a:pt x="10" y="18"/>
                    </a:lnTo>
                    <a:lnTo>
                      <a:pt x="10" y="26"/>
                    </a:lnTo>
                    <a:lnTo>
                      <a:pt x="1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36" name="Line 575"/>
              <p:cNvSpPr>
                <a:spLocks noChangeAspect="1" noChangeShapeType="1"/>
              </p:cNvSpPr>
              <p:nvPr/>
            </p:nvSpPr>
            <p:spPr bwMode="auto">
              <a:xfrm flipV="1">
                <a:off x="362" y="1842"/>
                <a:ext cx="12" cy="4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37" name="Rectangle 576"/>
              <p:cNvSpPr>
                <a:spLocks noChangeAspect="1" noChangeArrowheads="1"/>
              </p:cNvSpPr>
              <p:nvPr/>
            </p:nvSpPr>
            <p:spPr bwMode="auto">
              <a:xfrm>
                <a:off x="166" y="1868"/>
                <a:ext cx="50" cy="6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38" name="Freeform 577"/>
              <p:cNvSpPr>
                <a:spLocks noChangeAspect="1"/>
              </p:cNvSpPr>
              <p:nvPr/>
            </p:nvSpPr>
            <p:spPr bwMode="auto">
              <a:xfrm>
                <a:off x="228" y="1830"/>
                <a:ext cx="42" cy="66"/>
              </a:xfrm>
              <a:custGeom>
                <a:avLst/>
                <a:gdLst>
                  <a:gd name="T0" fmla="*/ 42 w 42"/>
                  <a:gd name="T1" fmla="*/ 54 h 66"/>
                  <a:gd name="T2" fmla="*/ 38 w 42"/>
                  <a:gd name="T3" fmla="*/ 66 h 66"/>
                  <a:gd name="T4" fmla="*/ 0 w 42"/>
                  <a:gd name="T5" fmla="*/ 66 h 66"/>
                  <a:gd name="T6" fmla="*/ 0 w 42"/>
                  <a:gd name="T7" fmla="*/ 64 h 66"/>
                  <a:gd name="T8" fmla="*/ 10 w 42"/>
                  <a:gd name="T9" fmla="*/ 54 h 66"/>
                  <a:gd name="T10" fmla="*/ 18 w 42"/>
                  <a:gd name="T11" fmla="*/ 46 h 66"/>
                  <a:gd name="T12" fmla="*/ 24 w 42"/>
                  <a:gd name="T13" fmla="*/ 38 h 66"/>
                  <a:gd name="T14" fmla="*/ 28 w 42"/>
                  <a:gd name="T15" fmla="*/ 32 h 66"/>
                  <a:gd name="T16" fmla="*/ 30 w 42"/>
                  <a:gd name="T17" fmla="*/ 26 h 66"/>
                  <a:gd name="T18" fmla="*/ 30 w 42"/>
                  <a:gd name="T19" fmla="*/ 22 h 66"/>
                  <a:gd name="T20" fmla="*/ 30 w 42"/>
                  <a:gd name="T21" fmla="*/ 16 h 66"/>
                  <a:gd name="T22" fmla="*/ 26 w 42"/>
                  <a:gd name="T23" fmla="*/ 12 h 66"/>
                  <a:gd name="T24" fmla="*/ 22 w 42"/>
                  <a:gd name="T25" fmla="*/ 8 h 66"/>
                  <a:gd name="T26" fmla="*/ 18 w 42"/>
                  <a:gd name="T27" fmla="*/ 8 h 66"/>
                  <a:gd name="T28" fmla="*/ 12 w 42"/>
                  <a:gd name="T29" fmla="*/ 8 h 66"/>
                  <a:gd name="T30" fmla="*/ 8 w 42"/>
                  <a:gd name="T31" fmla="*/ 10 h 66"/>
                  <a:gd name="T32" fmla="*/ 6 w 42"/>
                  <a:gd name="T33" fmla="*/ 14 h 66"/>
                  <a:gd name="T34" fmla="*/ 2 w 42"/>
                  <a:gd name="T35" fmla="*/ 18 h 66"/>
                  <a:gd name="T36" fmla="*/ 2 w 42"/>
                  <a:gd name="T37" fmla="*/ 18 h 66"/>
                  <a:gd name="T38" fmla="*/ 4 w 42"/>
                  <a:gd name="T39" fmla="*/ 10 h 66"/>
                  <a:gd name="T40" fmla="*/ 8 w 42"/>
                  <a:gd name="T41" fmla="*/ 4 h 66"/>
                  <a:gd name="T42" fmla="*/ 12 w 42"/>
                  <a:gd name="T43" fmla="*/ 2 h 66"/>
                  <a:gd name="T44" fmla="*/ 20 w 42"/>
                  <a:gd name="T45" fmla="*/ 0 h 66"/>
                  <a:gd name="T46" fmla="*/ 26 w 42"/>
                  <a:gd name="T47" fmla="*/ 2 h 66"/>
                  <a:gd name="T48" fmla="*/ 32 w 42"/>
                  <a:gd name="T49" fmla="*/ 6 h 66"/>
                  <a:gd name="T50" fmla="*/ 36 w 42"/>
                  <a:gd name="T51" fmla="*/ 10 h 66"/>
                  <a:gd name="T52" fmla="*/ 38 w 42"/>
                  <a:gd name="T53" fmla="*/ 18 h 66"/>
                  <a:gd name="T54" fmla="*/ 38 w 42"/>
                  <a:gd name="T55" fmla="*/ 22 h 66"/>
                  <a:gd name="T56" fmla="*/ 36 w 42"/>
                  <a:gd name="T57" fmla="*/ 26 h 66"/>
                  <a:gd name="T58" fmla="*/ 32 w 42"/>
                  <a:gd name="T59" fmla="*/ 34 h 66"/>
                  <a:gd name="T60" fmla="*/ 24 w 42"/>
                  <a:gd name="T61" fmla="*/ 42 h 66"/>
                  <a:gd name="T62" fmla="*/ 18 w 42"/>
                  <a:gd name="T63" fmla="*/ 50 h 66"/>
                  <a:gd name="T64" fmla="*/ 12 w 42"/>
                  <a:gd name="T65" fmla="*/ 56 h 66"/>
                  <a:gd name="T66" fmla="*/ 10 w 42"/>
                  <a:gd name="T67" fmla="*/ 58 h 66"/>
                  <a:gd name="T68" fmla="*/ 26 w 42"/>
                  <a:gd name="T69" fmla="*/ 58 h 66"/>
                  <a:gd name="T70" fmla="*/ 30 w 42"/>
                  <a:gd name="T71" fmla="*/ 58 h 66"/>
                  <a:gd name="T72" fmla="*/ 34 w 42"/>
                  <a:gd name="T73" fmla="*/ 58 h 66"/>
                  <a:gd name="T74" fmla="*/ 36 w 42"/>
                  <a:gd name="T75" fmla="*/ 58 h 66"/>
                  <a:gd name="T76" fmla="*/ 38 w 42"/>
                  <a:gd name="T77" fmla="*/ 56 h 66"/>
                  <a:gd name="T78" fmla="*/ 38 w 42"/>
                  <a:gd name="T79" fmla="*/ 54 h 66"/>
                  <a:gd name="T80" fmla="*/ 40 w 42"/>
                  <a:gd name="T81" fmla="*/ 54 h 66"/>
                  <a:gd name="T82" fmla="*/ 42 w 42"/>
                  <a:gd name="T83" fmla="*/ 54 h 6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2"/>
                  <a:gd name="T127" fmla="*/ 0 h 66"/>
                  <a:gd name="T128" fmla="*/ 42 w 42"/>
                  <a:gd name="T129" fmla="*/ 66 h 6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2" h="66">
                    <a:moveTo>
                      <a:pt x="42" y="54"/>
                    </a:moveTo>
                    <a:lnTo>
                      <a:pt x="38" y="66"/>
                    </a:lnTo>
                    <a:lnTo>
                      <a:pt x="0" y="66"/>
                    </a:lnTo>
                    <a:lnTo>
                      <a:pt x="0" y="64"/>
                    </a:lnTo>
                    <a:lnTo>
                      <a:pt x="10" y="54"/>
                    </a:lnTo>
                    <a:lnTo>
                      <a:pt x="18" y="46"/>
                    </a:lnTo>
                    <a:lnTo>
                      <a:pt x="24" y="38"/>
                    </a:lnTo>
                    <a:lnTo>
                      <a:pt x="28" y="32"/>
                    </a:lnTo>
                    <a:lnTo>
                      <a:pt x="30" y="26"/>
                    </a:lnTo>
                    <a:lnTo>
                      <a:pt x="30" y="22"/>
                    </a:lnTo>
                    <a:lnTo>
                      <a:pt x="30" y="16"/>
                    </a:lnTo>
                    <a:lnTo>
                      <a:pt x="26" y="12"/>
                    </a:lnTo>
                    <a:lnTo>
                      <a:pt x="22" y="8"/>
                    </a:lnTo>
                    <a:lnTo>
                      <a:pt x="18" y="8"/>
                    </a:lnTo>
                    <a:lnTo>
                      <a:pt x="12" y="8"/>
                    </a:lnTo>
                    <a:lnTo>
                      <a:pt x="8" y="10"/>
                    </a:lnTo>
                    <a:lnTo>
                      <a:pt x="6" y="14"/>
                    </a:lnTo>
                    <a:lnTo>
                      <a:pt x="2" y="18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2" y="2"/>
                    </a:lnTo>
                    <a:lnTo>
                      <a:pt x="20" y="0"/>
                    </a:lnTo>
                    <a:lnTo>
                      <a:pt x="26" y="2"/>
                    </a:lnTo>
                    <a:lnTo>
                      <a:pt x="32" y="6"/>
                    </a:lnTo>
                    <a:lnTo>
                      <a:pt x="36" y="10"/>
                    </a:lnTo>
                    <a:lnTo>
                      <a:pt x="38" y="18"/>
                    </a:lnTo>
                    <a:lnTo>
                      <a:pt x="38" y="22"/>
                    </a:lnTo>
                    <a:lnTo>
                      <a:pt x="36" y="26"/>
                    </a:lnTo>
                    <a:lnTo>
                      <a:pt x="32" y="34"/>
                    </a:lnTo>
                    <a:lnTo>
                      <a:pt x="24" y="42"/>
                    </a:lnTo>
                    <a:lnTo>
                      <a:pt x="18" y="50"/>
                    </a:lnTo>
                    <a:lnTo>
                      <a:pt x="12" y="56"/>
                    </a:lnTo>
                    <a:lnTo>
                      <a:pt x="10" y="58"/>
                    </a:lnTo>
                    <a:lnTo>
                      <a:pt x="26" y="58"/>
                    </a:lnTo>
                    <a:lnTo>
                      <a:pt x="30" y="58"/>
                    </a:lnTo>
                    <a:lnTo>
                      <a:pt x="34" y="58"/>
                    </a:lnTo>
                    <a:lnTo>
                      <a:pt x="36" y="58"/>
                    </a:lnTo>
                    <a:lnTo>
                      <a:pt x="38" y="56"/>
                    </a:lnTo>
                    <a:lnTo>
                      <a:pt x="38" y="54"/>
                    </a:lnTo>
                    <a:lnTo>
                      <a:pt x="40" y="54"/>
                    </a:lnTo>
                    <a:lnTo>
                      <a:pt x="42" y="5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39" name="Freeform 578"/>
              <p:cNvSpPr>
                <a:spLocks noChangeAspect="1"/>
              </p:cNvSpPr>
              <p:nvPr/>
            </p:nvSpPr>
            <p:spPr bwMode="auto">
              <a:xfrm>
                <a:off x="280" y="1832"/>
                <a:ext cx="36" cy="64"/>
              </a:xfrm>
              <a:custGeom>
                <a:avLst/>
                <a:gdLst>
                  <a:gd name="T0" fmla="*/ 36 w 36"/>
                  <a:gd name="T1" fmla="*/ 0 h 64"/>
                  <a:gd name="T2" fmla="*/ 32 w 36"/>
                  <a:gd name="T3" fmla="*/ 8 h 64"/>
                  <a:gd name="T4" fmla="*/ 12 w 36"/>
                  <a:gd name="T5" fmla="*/ 8 h 64"/>
                  <a:gd name="T6" fmla="*/ 8 w 36"/>
                  <a:gd name="T7" fmla="*/ 16 h 64"/>
                  <a:gd name="T8" fmla="*/ 16 w 36"/>
                  <a:gd name="T9" fmla="*/ 18 h 64"/>
                  <a:gd name="T10" fmla="*/ 22 w 36"/>
                  <a:gd name="T11" fmla="*/ 22 h 64"/>
                  <a:gd name="T12" fmla="*/ 28 w 36"/>
                  <a:gd name="T13" fmla="*/ 26 h 64"/>
                  <a:gd name="T14" fmla="*/ 32 w 36"/>
                  <a:gd name="T15" fmla="*/ 30 h 64"/>
                  <a:gd name="T16" fmla="*/ 34 w 36"/>
                  <a:gd name="T17" fmla="*/ 34 h 64"/>
                  <a:gd name="T18" fmla="*/ 34 w 36"/>
                  <a:gd name="T19" fmla="*/ 40 h 64"/>
                  <a:gd name="T20" fmla="*/ 34 w 36"/>
                  <a:gd name="T21" fmla="*/ 46 h 64"/>
                  <a:gd name="T22" fmla="*/ 32 w 36"/>
                  <a:gd name="T23" fmla="*/ 50 h 64"/>
                  <a:gd name="T24" fmla="*/ 30 w 36"/>
                  <a:gd name="T25" fmla="*/ 54 h 64"/>
                  <a:gd name="T26" fmla="*/ 28 w 36"/>
                  <a:gd name="T27" fmla="*/ 56 h 64"/>
                  <a:gd name="T28" fmla="*/ 24 w 36"/>
                  <a:gd name="T29" fmla="*/ 60 h 64"/>
                  <a:gd name="T30" fmla="*/ 20 w 36"/>
                  <a:gd name="T31" fmla="*/ 62 h 64"/>
                  <a:gd name="T32" fmla="*/ 16 w 36"/>
                  <a:gd name="T33" fmla="*/ 64 h 64"/>
                  <a:gd name="T34" fmla="*/ 10 w 36"/>
                  <a:gd name="T35" fmla="*/ 64 h 64"/>
                  <a:gd name="T36" fmla="*/ 4 w 36"/>
                  <a:gd name="T37" fmla="*/ 64 h 64"/>
                  <a:gd name="T38" fmla="*/ 2 w 36"/>
                  <a:gd name="T39" fmla="*/ 62 h 64"/>
                  <a:gd name="T40" fmla="*/ 0 w 36"/>
                  <a:gd name="T41" fmla="*/ 60 h 64"/>
                  <a:gd name="T42" fmla="*/ 0 w 36"/>
                  <a:gd name="T43" fmla="*/ 58 h 64"/>
                  <a:gd name="T44" fmla="*/ 0 w 36"/>
                  <a:gd name="T45" fmla="*/ 56 h 64"/>
                  <a:gd name="T46" fmla="*/ 0 w 36"/>
                  <a:gd name="T47" fmla="*/ 56 h 64"/>
                  <a:gd name="T48" fmla="*/ 2 w 36"/>
                  <a:gd name="T49" fmla="*/ 56 h 64"/>
                  <a:gd name="T50" fmla="*/ 2 w 36"/>
                  <a:gd name="T51" fmla="*/ 54 h 64"/>
                  <a:gd name="T52" fmla="*/ 4 w 36"/>
                  <a:gd name="T53" fmla="*/ 54 h 64"/>
                  <a:gd name="T54" fmla="*/ 4 w 36"/>
                  <a:gd name="T55" fmla="*/ 56 h 64"/>
                  <a:gd name="T56" fmla="*/ 6 w 36"/>
                  <a:gd name="T57" fmla="*/ 56 h 64"/>
                  <a:gd name="T58" fmla="*/ 8 w 36"/>
                  <a:gd name="T59" fmla="*/ 58 h 64"/>
                  <a:gd name="T60" fmla="*/ 12 w 36"/>
                  <a:gd name="T61" fmla="*/ 58 h 64"/>
                  <a:gd name="T62" fmla="*/ 14 w 36"/>
                  <a:gd name="T63" fmla="*/ 60 h 64"/>
                  <a:gd name="T64" fmla="*/ 20 w 36"/>
                  <a:gd name="T65" fmla="*/ 58 h 64"/>
                  <a:gd name="T66" fmla="*/ 24 w 36"/>
                  <a:gd name="T67" fmla="*/ 56 h 64"/>
                  <a:gd name="T68" fmla="*/ 28 w 36"/>
                  <a:gd name="T69" fmla="*/ 50 h 64"/>
                  <a:gd name="T70" fmla="*/ 28 w 36"/>
                  <a:gd name="T71" fmla="*/ 46 h 64"/>
                  <a:gd name="T72" fmla="*/ 28 w 36"/>
                  <a:gd name="T73" fmla="*/ 40 h 64"/>
                  <a:gd name="T74" fmla="*/ 24 w 36"/>
                  <a:gd name="T75" fmla="*/ 34 h 64"/>
                  <a:gd name="T76" fmla="*/ 20 w 36"/>
                  <a:gd name="T77" fmla="*/ 30 h 64"/>
                  <a:gd name="T78" fmla="*/ 14 w 36"/>
                  <a:gd name="T79" fmla="*/ 26 h 64"/>
                  <a:gd name="T80" fmla="*/ 8 w 36"/>
                  <a:gd name="T81" fmla="*/ 26 h 64"/>
                  <a:gd name="T82" fmla="*/ 0 w 36"/>
                  <a:gd name="T83" fmla="*/ 24 h 64"/>
                  <a:gd name="T84" fmla="*/ 12 w 36"/>
                  <a:gd name="T85" fmla="*/ 0 h 64"/>
                  <a:gd name="T86" fmla="*/ 36 w 36"/>
                  <a:gd name="T87" fmla="*/ 0 h 6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6"/>
                  <a:gd name="T133" fmla="*/ 0 h 64"/>
                  <a:gd name="T134" fmla="*/ 36 w 36"/>
                  <a:gd name="T135" fmla="*/ 64 h 6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6" h="64">
                    <a:moveTo>
                      <a:pt x="36" y="0"/>
                    </a:moveTo>
                    <a:lnTo>
                      <a:pt x="32" y="8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16" y="18"/>
                    </a:lnTo>
                    <a:lnTo>
                      <a:pt x="22" y="22"/>
                    </a:lnTo>
                    <a:lnTo>
                      <a:pt x="28" y="26"/>
                    </a:lnTo>
                    <a:lnTo>
                      <a:pt x="32" y="30"/>
                    </a:lnTo>
                    <a:lnTo>
                      <a:pt x="34" y="34"/>
                    </a:lnTo>
                    <a:lnTo>
                      <a:pt x="34" y="40"/>
                    </a:lnTo>
                    <a:lnTo>
                      <a:pt x="34" y="46"/>
                    </a:lnTo>
                    <a:lnTo>
                      <a:pt x="32" y="50"/>
                    </a:lnTo>
                    <a:lnTo>
                      <a:pt x="30" y="54"/>
                    </a:lnTo>
                    <a:lnTo>
                      <a:pt x="28" y="56"/>
                    </a:lnTo>
                    <a:lnTo>
                      <a:pt x="24" y="60"/>
                    </a:lnTo>
                    <a:lnTo>
                      <a:pt x="20" y="62"/>
                    </a:lnTo>
                    <a:lnTo>
                      <a:pt x="16" y="64"/>
                    </a:lnTo>
                    <a:lnTo>
                      <a:pt x="10" y="64"/>
                    </a:lnTo>
                    <a:lnTo>
                      <a:pt x="4" y="64"/>
                    </a:lnTo>
                    <a:lnTo>
                      <a:pt x="2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4" y="54"/>
                    </a:lnTo>
                    <a:lnTo>
                      <a:pt x="4" y="56"/>
                    </a:lnTo>
                    <a:lnTo>
                      <a:pt x="6" y="56"/>
                    </a:lnTo>
                    <a:lnTo>
                      <a:pt x="8" y="58"/>
                    </a:lnTo>
                    <a:lnTo>
                      <a:pt x="12" y="58"/>
                    </a:lnTo>
                    <a:lnTo>
                      <a:pt x="14" y="60"/>
                    </a:lnTo>
                    <a:lnTo>
                      <a:pt x="20" y="58"/>
                    </a:lnTo>
                    <a:lnTo>
                      <a:pt x="24" y="56"/>
                    </a:lnTo>
                    <a:lnTo>
                      <a:pt x="28" y="50"/>
                    </a:lnTo>
                    <a:lnTo>
                      <a:pt x="28" y="46"/>
                    </a:lnTo>
                    <a:lnTo>
                      <a:pt x="28" y="40"/>
                    </a:lnTo>
                    <a:lnTo>
                      <a:pt x="24" y="34"/>
                    </a:lnTo>
                    <a:lnTo>
                      <a:pt x="20" y="30"/>
                    </a:lnTo>
                    <a:lnTo>
                      <a:pt x="14" y="26"/>
                    </a:lnTo>
                    <a:lnTo>
                      <a:pt x="8" y="26"/>
                    </a:lnTo>
                    <a:lnTo>
                      <a:pt x="0" y="24"/>
                    </a:lnTo>
                    <a:lnTo>
                      <a:pt x="12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40" name="Line 579"/>
              <p:cNvSpPr>
                <a:spLocks noChangeAspect="1" noChangeShapeType="1"/>
              </p:cNvSpPr>
              <p:nvPr/>
            </p:nvSpPr>
            <p:spPr bwMode="auto">
              <a:xfrm flipV="1">
                <a:off x="344" y="1690"/>
                <a:ext cx="10" cy="4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41" name="Freeform 580"/>
              <p:cNvSpPr>
                <a:spLocks noChangeAspect="1" noEditPoints="1"/>
              </p:cNvSpPr>
              <p:nvPr/>
            </p:nvSpPr>
            <p:spPr bwMode="auto">
              <a:xfrm>
                <a:off x="260" y="1676"/>
                <a:ext cx="40" cy="66"/>
              </a:xfrm>
              <a:custGeom>
                <a:avLst/>
                <a:gdLst>
                  <a:gd name="T0" fmla="*/ 0 w 40"/>
                  <a:gd name="T1" fmla="*/ 32 h 66"/>
                  <a:gd name="T2" fmla="*/ 0 w 40"/>
                  <a:gd name="T3" fmla="*/ 22 h 66"/>
                  <a:gd name="T4" fmla="*/ 2 w 40"/>
                  <a:gd name="T5" fmla="*/ 14 h 66"/>
                  <a:gd name="T6" fmla="*/ 6 w 40"/>
                  <a:gd name="T7" fmla="*/ 8 h 66"/>
                  <a:gd name="T8" fmla="*/ 10 w 40"/>
                  <a:gd name="T9" fmla="*/ 2 h 66"/>
                  <a:gd name="T10" fmla="*/ 16 w 40"/>
                  <a:gd name="T11" fmla="*/ 0 h 66"/>
                  <a:gd name="T12" fmla="*/ 20 w 40"/>
                  <a:gd name="T13" fmla="*/ 0 h 66"/>
                  <a:gd name="T14" fmla="*/ 24 w 40"/>
                  <a:gd name="T15" fmla="*/ 0 h 66"/>
                  <a:gd name="T16" fmla="*/ 28 w 40"/>
                  <a:gd name="T17" fmla="*/ 2 h 66"/>
                  <a:gd name="T18" fmla="*/ 32 w 40"/>
                  <a:gd name="T19" fmla="*/ 6 h 66"/>
                  <a:gd name="T20" fmla="*/ 36 w 40"/>
                  <a:gd name="T21" fmla="*/ 14 h 66"/>
                  <a:gd name="T22" fmla="*/ 38 w 40"/>
                  <a:gd name="T23" fmla="*/ 22 h 66"/>
                  <a:gd name="T24" fmla="*/ 40 w 40"/>
                  <a:gd name="T25" fmla="*/ 32 h 66"/>
                  <a:gd name="T26" fmla="*/ 38 w 40"/>
                  <a:gd name="T27" fmla="*/ 42 h 66"/>
                  <a:gd name="T28" fmla="*/ 36 w 40"/>
                  <a:gd name="T29" fmla="*/ 50 h 66"/>
                  <a:gd name="T30" fmla="*/ 32 w 40"/>
                  <a:gd name="T31" fmla="*/ 58 h 66"/>
                  <a:gd name="T32" fmla="*/ 28 w 40"/>
                  <a:gd name="T33" fmla="*/ 62 h 66"/>
                  <a:gd name="T34" fmla="*/ 24 w 40"/>
                  <a:gd name="T35" fmla="*/ 64 h 66"/>
                  <a:gd name="T36" fmla="*/ 18 w 40"/>
                  <a:gd name="T37" fmla="*/ 66 h 66"/>
                  <a:gd name="T38" fmla="*/ 14 w 40"/>
                  <a:gd name="T39" fmla="*/ 64 h 66"/>
                  <a:gd name="T40" fmla="*/ 8 w 40"/>
                  <a:gd name="T41" fmla="*/ 60 h 66"/>
                  <a:gd name="T42" fmla="*/ 4 w 40"/>
                  <a:gd name="T43" fmla="*/ 54 h 66"/>
                  <a:gd name="T44" fmla="*/ 2 w 40"/>
                  <a:gd name="T45" fmla="*/ 48 h 66"/>
                  <a:gd name="T46" fmla="*/ 0 w 40"/>
                  <a:gd name="T47" fmla="*/ 40 h 66"/>
                  <a:gd name="T48" fmla="*/ 0 w 40"/>
                  <a:gd name="T49" fmla="*/ 32 h 66"/>
                  <a:gd name="T50" fmla="*/ 8 w 40"/>
                  <a:gd name="T51" fmla="*/ 34 h 66"/>
                  <a:gd name="T52" fmla="*/ 10 w 40"/>
                  <a:gd name="T53" fmla="*/ 46 h 66"/>
                  <a:gd name="T54" fmla="*/ 12 w 40"/>
                  <a:gd name="T55" fmla="*/ 56 h 66"/>
                  <a:gd name="T56" fmla="*/ 14 w 40"/>
                  <a:gd name="T57" fmla="*/ 60 h 66"/>
                  <a:gd name="T58" fmla="*/ 16 w 40"/>
                  <a:gd name="T59" fmla="*/ 62 h 66"/>
                  <a:gd name="T60" fmla="*/ 20 w 40"/>
                  <a:gd name="T61" fmla="*/ 62 h 66"/>
                  <a:gd name="T62" fmla="*/ 22 w 40"/>
                  <a:gd name="T63" fmla="*/ 62 h 66"/>
                  <a:gd name="T64" fmla="*/ 24 w 40"/>
                  <a:gd name="T65" fmla="*/ 60 h 66"/>
                  <a:gd name="T66" fmla="*/ 26 w 40"/>
                  <a:gd name="T67" fmla="*/ 56 h 66"/>
                  <a:gd name="T68" fmla="*/ 28 w 40"/>
                  <a:gd name="T69" fmla="*/ 52 h 66"/>
                  <a:gd name="T70" fmla="*/ 30 w 40"/>
                  <a:gd name="T71" fmla="*/ 46 h 66"/>
                  <a:gd name="T72" fmla="*/ 30 w 40"/>
                  <a:gd name="T73" fmla="*/ 38 h 66"/>
                  <a:gd name="T74" fmla="*/ 30 w 40"/>
                  <a:gd name="T75" fmla="*/ 30 h 66"/>
                  <a:gd name="T76" fmla="*/ 30 w 40"/>
                  <a:gd name="T77" fmla="*/ 20 h 66"/>
                  <a:gd name="T78" fmla="*/ 28 w 40"/>
                  <a:gd name="T79" fmla="*/ 12 h 66"/>
                  <a:gd name="T80" fmla="*/ 26 w 40"/>
                  <a:gd name="T81" fmla="*/ 6 h 66"/>
                  <a:gd name="T82" fmla="*/ 24 w 40"/>
                  <a:gd name="T83" fmla="*/ 4 h 66"/>
                  <a:gd name="T84" fmla="*/ 22 w 40"/>
                  <a:gd name="T85" fmla="*/ 2 h 66"/>
                  <a:gd name="T86" fmla="*/ 20 w 40"/>
                  <a:gd name="T87" fmla="*/ 2 h 66"/>
                  <a:gd name="T88" fmla="*/ 16 w 40"/>
                  <a:gd name="T89" fmla="*/ 2 h 66"/>
                  <a:gd name="T90" fmla="*/ 14 w 40"/>
                  <a:gd name="T91" fmla="*/ 6 h 66"/>
                  <a:gd name="T92" fmla="*/ 12 w 40"/>
                  <a:gd name="T93" fmla="*/ 10 h 66"/>
                  <a:gd name="T94" fmla="*/ 10 w 40"/>
                  <a:gd name="T95" fmla="*/ 18 h 66"/>
                  <a:gd name="T96" fmla="*/ 8 w 40"/>
                  <a:gd name="T97" fmla="*/ 26 h 66"/>
                  <a:gd name="T98" fmla="*/ 8 w 40"/>
                  <a:gd name="T99" fmla="*/ 34 h 6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40"/>
                  <a:gd name="T151" fmla="*/ 0 h 66"/>
                  <a:gd name="T152" fmla="*/ 40 w 40"/>
                  <a:gd name="T153" fmla="*/ 66 h 6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40" h="66">
                    <a:moveTo>
                      <a:pt x="0" y="32"/>
                    </a:moveTo>
                    <a:lnTo>
                      <a:pt x="0" y="22"/>
                    </a:lnTo>
                    <a:lnTo>
                      <a:pt x="2" y="14"/>
                    </a:lnTo>
                    <a:lnTo>
                      <a:pt x="6" y="8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28" y="2"/>
                    </a:lnTo>
                    <a:lnTo>
                      <a:pt x="32" y="6"/>
                    </a:lnTo>
                    <a:lnTo>
                      <a:pt x="36" y="14"/>
                    </a:lnTo>
                    <a:lnTo>
                      <a:pt x="38" y="22"/>
                    </a:lnTo>
                    <a:lnTo>
                      <a:pt x="40" y="32"/>
                    </a:lnTo>
                    <a:lnTo>
                      <a:pt x="38" y="42"/>
                    </a:lnTo>
                    <a:lnTo>
                      <a:pt x="36" y="50"/>
                    </a:lnTo>
                    <a:lnTo>
                      <a:pt x="32" y="58"/>
                    </a:lnTo>
                    <a:lnTo>
                      <a:pt x="28" y="62"/>
                    </a:lnTo>
                    <a:lnTo>
                      <a:pt x="24" y="64"/>
                    </a:lnTo>
                    <a:lnTo>
                      <a:pt x="18" y="66"/>
                    </a:lnTo>
                    <a:lnTo>
                      <a:pt x="14" y="64"/>
                    </a:lnTo>
                    <a:lnTo>
                      <a:pt x="8" y="60"/>
                    </a:lnTo>
                    <a:lnTo>
                      <a:pt x="4" y="54"/>
                    </a:lnTo>
                    <a:lnTo>
                      <a:pt x="2" y="48"/>
                    </a:lnTo>
                    <a:lnTo>
                      <a:pt x="0" y="40"/>
                    </a:lnTo>
                    <a:lnTo>
                      <a:pt x="0" y="32"/>
                    </a:lnTo>
                    <a:close/>
                    <a:moveTo>
                      <a:pt x="8" y="34"/>
                    </a:moveTo>
                    <a:lnTo>
                      <a:pt x="10" y="46"/>
                    </a:lnTo>
                    <a:lnTo>
                      <a:pt x="12" y="56"/>
                    </a:lnTo>
                    <a:lnTo>
                      <a:pt x="14" y="60"/>
                    </a:lnTo>
                    <a:lnTo>
                      <a:pt x="16" y="62"/>
                    </a:lnTo>
                    <a:lnTo>
                      <a:pt x="20" y="62"/>
                    </a:lnTo>
                    <a:lnTo>
                      <a:pt x="22" y="62"/>
                    </a:lnTo>
                    <a:lnTo>
                      <a:pt x="24" y="60"/>
                    </a:lnTo>
                    <a:lnTo>
                      <a:pt x="26" y="56"/>
                    </a:lnTo>
                    <a:lnTo>
                      <a:pt x="28" y="52"/>
                    </a:lnTo>
                    <a:lnTo>
                      <a:pt x="30" y="46"/>
                    </a:lnTo>
                    <a:lnTo>
                      <a:pt x="30" y="38"/>
                    </a:lnTo>
                    <a:lnTo>
                      <a:pt x="30" y="30"/>
                    </a:lnTo>
                    <a:lnTo>
                      <a:pt x="30" y="20"/>
                    </a:lnTo>
                    <a:lnTo>
                      <a:pt x="28" y="12"/>
                    </a:lnTo>
                    <a:lnTo>
                      <a:pt x="26" y="6"/>
                    </a:lnTo>
                    <a:lnTo>
                      <a:pt x="24" y="4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6" y="2"/>
                    </a:lnTo>
                    <a:lnTo>
                      <a:pt x="14" y="6"/>
                    </a:lnTo>
                    <a:lnTo>
                      <a:pt x="12" y="10"/>
                    </a:lnTo>
                    <a:lnTo>
                      <a:pt x="10" y="18"/>
                    </a:lnTo>
                    <a:lnTo>
                      <a:pt x="8" y="26"/>
                    </a:lnTo>
                    <a:lnTo>
                      <a:pt x="8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42" name="Freeform 581"/>
              <p:cNvSpPr>
                <a:spLocks noChangeAspect="1"/>
              </p:cNvSpPr>
              <p:nvPr/>
            </p:nvSpPr>
            <p:spPr bwMode="auto">
              <a:xfrm>
                <a:off x="1240" y="1402"/>
                <a:ext cx="46" cy="14"/>
              </a:xfrm>
              <a:custGeom>
                <a:avLst/>
                <a:gdLst>
                  <a:gd name="T0" fmla="*/ 24 w 46"/>
                  <a:gd name="T1" fmla="*/ 14 h 14"/>
                  <a:gd name="T2" fmla="*/ 46 w 46"/>
                  <a:gd name="T3" fmla="*/ 6 h 14"/>
                  <a:gd name="T4" fmla="*/ 22 w 46"/>
                  <a:gd name="T5" fmla="*/ 0 h 14"/>
                  <a:gd name="T6" fmla="*/ 0 w 46"/>
                  <a:gd name="T7" fmla="*/ 8 h 14"/>
                  <a:gd name="T8" fmla="*/ 24 w 46"/>
                  <a:gd name="T9" fmla="*/ 1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6"/>
                  <a:gd name="T16" fmla="*/ 0 h 14"/>
                  <a:gd name="T17" fmla="*/ 46 w 46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6" h="14">
                    <a:moveTo>
                      <a:pt x="24" y="14"/>
                    </a:moveTo>
                    <a:lnTo>
                      <a:pt x="46" y="6"/>
                    </a:lnTo>
                    <a:lnTo>
                      <a:pt x="22" y="0"/>
                    </a:lnTo>
                    <a:lnTo>
                      <a:pt x="0" y="8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008358"/>
              </a:solidFill>
              <a:ln w="0">
                <a:solidFill>
                  <a:srgbClr val="00835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43" name="Freeform 582"/>
              <p:cNvSpPr>
                <a:spLocks noChangeAspect="1"/>
              </p:cNvSpPr>
              <p:nvPr/>
            </p:nvSpPr>
            <p:spPr bwMode="auto">
              <a:xfrm>
                <a:off x="1240" y="1402"/>
                <a:ext cx="46" cy="14"/>
              </a:xfrm>
              <a:custGeom>
                <a:avLst/>
                <a:gdLst>
                  <a:gd name="T0" fmla="*/ 24 w 46"/>
                  <a:gd name="T1" fmla="*/ 14 h 14"/>
                  <a:gd name="T2" fmla="*/ 46 w 46"/>
                  <a:gd name="T3" fmla="*/ 6 h 14"/>
                  <a:gd name="T4" fmla="*/ 22 w 46"/>
                  <a:gd name="T5" fmla="*/ 0 h 14"/>
                  <a:gd name="T6" fmla="*/ 0 w 46"/>
                  <a:gd name="T7" fmla="*/ 8 h 14"/>
                  <a:gd name="T8" fmla="*/ 24 w 46"/>
                  <a:gd name="T9" fmla="*/ 1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6"/>
                  <a:gd name="T16" fmla="*/ 0 h 14"/>
                  <a:gd name="T17" fmla="*/ 46 w 46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6" h="14">
                    <a:moveTo>
                      <a:pt x="24" y="14"/>
                    </a:moveTo>
                    <a:lnTo>
                      <a:pt x="46" y="6"/>
                    </a:lnTo>
                    <a:lnTo>
                      <a:pt x="22" y="0"/>
                    </a:lnTo>
                    <a:lnTo>
                      <a:pt x="0" y="8"/>
                    </a:lnTo>
                    <a:lnTo>
                      <a:pt x="24" y="1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44" name="Freeform 583"/>
              <p:cNvSpPr>
                <a:spLocks noChangeAspect="1"/>
              </p:cNvSpPr>
              <p:nvPr/>
            </p:nvSpPr>
            <p:spPr bwMode="auto">
              <a:xfrm>
                <a:off x="1264" y="1408"/>
                <a:ext cx="46" cy="14"/>
              </a:xfrm>
              <a:custGeom>
                <a:avLst/>
                <a:gdLst>
                  <a:gd name="T0" fmla="*/ 26 w 46"/>
                  <a:gd name="T1" fmla="*/ 14 h 14"/>
                  <a:gd name="T2" fmla="*/ 46 w 46"/>
                  <a:gd name="T3" fmla="*/ 6 h 14"/>
                  <a:gd name="T4" fmla="*/ 22 w 46"/>
                  <a:gd name="T5" fmla="*/ 0 h 14"/>
                  <a:gd name="T6" fmla="*/ 0 w 46"/>
                  <a:gd name="T7" fmla="*/ 8 h 14"/>
                  <a:gd name="T8" fmla="*/ 26 w 46"/>
                  <a:gd name="T9" fmla="*/ 1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6"/>
                  <a:gd name="T16" fmla="*/ 0 h 14"/>
                  <a:gd name="T17" fmla="*/ 46 w 46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6" h="14">
                    <a:moveTo>
                      <a:pt x="26" y="14"/>
                    </a:moveTo>
                    <a:lnTo>
                      <a:pt x="46" y="6"/>
                    </a:lnTo>
                    <a:lnTo>
                      <a:pt x="22" y="0"/>
                    </a:lnTo>
                    <a:lnTo>
                      <a:pt x="0" y="8"/>
                    </a:lnTo>
                    <a:lnTo>
                      <a:pt x="26" y="14"/>
                    </a:lnTo>
                    <a:close/>
                  </a:path>
                </a:pathLst>
              </a:custGeom>
              <a:solidFill>
                <a:srgbClr val="00885A"/>
              </a:solidFill>
              <a:ln w="0">
                <a:solidFill>
                  <a:srgbClr val="00885A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45" name="Freeform 584"/>
              <p:cNvSpPr>
                <a:spLocks noChangeAspect="1"/>
              </p:cNvSpPr>
              <p:nvPr/>
            </p:nvSpPr>
            <p:spPr bwMode="auto">
              <a:xfrm>
                <a:off x="1264" y="1408"/>
                <a:ext cx="46" cy="14"/>
              </a:xfrm>
              <a:custGeom>
                <a:avLst/>
                <a:gdLst>
                  <a:gd name="T0" fmla="*/ 26 w 46"/>
                  <a:gd name="T1" fmla="*/ 14 h 14"/>
                  <a:gd name="T2" fmla="*/ 46 w 46"/>
                  <a:gd name="T3" fmla="*/ 6 h 14"/>
                  <a:gd name="T4" fmla="*/ 22 w 46"/>
                  <a:gd name="T5" fmla="*/ 0 h 14"/>
                  <a:gd name="T6" fmla="*/ 0 w 46"/>
                  <a:gd name="T7" fmla="*/ 8 h 14"/>
                  <a:gd name="T8" fmla="*/ 26 w 46"/>
                  <a:gd name="T9" fmla="*/ 1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6"/>
                  <a:gd name="T16" fmla="*/ 0 h 14"/>
                  <a:gd name="T17" fmla="*/ 46 w 46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6" h="14">
                    <a:moveTo>
                      <a:pt x="26" y="14"/>
                    </a:moveTo>
                    <a:lnTo>
                      <a:pt x="46" y="6"/>
                    </a:lnTo>
                    <a:lnTo>
                      <a:pt x="22" y="0"/>
                    </a:lnTo>
                    <a:lnTo>
                      <a:pt x="0" y="8"/>
                    </a:lnTo>
                    <a:lnTo>
                      <a:pt x="26" y="1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46" name="Freeform 585"/>
              <p:cNvSpPr>
                <a:spLocks noChangeAspect="1"/>
              </p:cNvSpPr>
              <p:nvPr/>
            </p:nvSpPr>
            <p:spPr bwMode="auto">
              <a:xfrm>
                <a:off x="1290" y="1414"/>
                <a:ext cx="44" cy="16"/>
              </a:xfrm>
              <a:custGeom>
                <a:avLst/>
                <a:gdLst>
                  <a:gd name="T0" fmla="*/ 24 w 44"/>
                  <a:gd name="T1" fmla="*/ 16 h 16"/>
                  <a:gd name="T2" fmla="*/ 44 w 44"/>
                  <a:gd name="T3" fmla="*/ 8 h 16"/>
                  <a:gd name="T4" fmla="*/ 20 w 44"/>
                  <a:gd name="T5" fmla="*/ 0 h 16"/>
                  <a:gd name="T6" fmla="*/ 0 w 44"/>
                  <a:gd name="T7" fmla="*/ 8 h 16"/>
                  <a:gd name="T8" fmla="*/ 24 w 44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4"/>
                  <a:gd name="T16" fmla="*/ 0 h 16"/>
                  <a:gd name="T17" fmla="*/ 44 w 44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4" h="16">
                    <a:moveTo>
                      <a:pt x="24" y="16"/>
                    </a:moveTo>
                    <a:lnTo>
                      <a:pt x="44" y="8"/>
                    </a:lnTo>
                    <a:lnTo>
                      <a:pt x="20" y="0"/>
                    </a:lnTo>
                    <a:lnTo>
                      <a:pt x="0" y="8"/>
                    </a:lnTo>
                    <a:lnTo>
                      <a:pt x="24" y="16"/>
                    </a:lnTo>
                    <a:close/>
                  </a:path>
                </a:pathLst>
              </a:custGeom>
              <a:solidFill>
                <a:srgbClr val="008C5C"/>
              </a:solidFill>
              <a:ln w="0">
                <a:solidFill>
                  <a:srgbClr val="008C5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47" name="Freeform 586"/>
              <p:cNvSpPr>
                <a:spLocks noChangeAspect="1"/>
              </p:cNvSpPr>
              <p:nvPr/>
            </p:nvSpPr>
            <p:spPr bwMode="auto">
              <a:xfrm>
                <a:off x="1290" y="1414"/>
                <a:ext cx="44" cy="16"/>
              </a:xfrm>
              <a:custGeom>
                <a:avLst/>
                <a:gdLst>
                  <a:gd name="T0" fmla="*/ 24 w 44"/>
                  <a:gd name="T1" fmla="*/ 16 h 16"/>
                  <a:gd name="T2" fmla="*/ 44 w 44"/>
                  <a:gd name="T3" fmla="*/ 8 h 16"/>
                  <a:gd name="T4" fmla="*/ 20 w 44"/>
                  <a:gd name="T5" fmla="*/ 0 h 16"/>
                  <a:gd name="T6" fmla="*/ 0 w 44"/>
                  <a:gd name="T7" fmla="*/ 8 h 16"/>
                  <a:gd name="T8" fmla="*/ 24 w 44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4"/>
                  <a:gd name="T16" fmla="*/ 0 h 16"/>
                  <a:gd name="T17" fmla="*/ 44 w 44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4" h="16">
                    <a:moveTo>
                      <a:pt x="24" y="16"/>
                    </a:moveTo>
                    <a:lnTo>
                      <a:pt x="44" y="8"/>
                    </a:lnTo>
                    <a:lnTo>
                      <a:pt x="20" y="0"/>
                    </a:lnTo>
                    <a:lnTo>
                      <a:pt x="0" y="8"/>
                    </a:lnTo>
                    <a:lnTo>
                      <a:pt x="24" y="1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48" name="Freeform 587"/>
              <p:cNvSpPr>
                <a:spLocks noChangeAspect="1"/>
              </p:cNvSpPr>
              <p:nvPr/>
            </p:nvSpPr>
            <p:spPr bwMode="auto">
              <a:xfrm>
                <a:off x="1314" y="1422"/>
                <a:ext cx="46" cy="16"/>
              </a:xfrm>
              <a:custGeom>
                <a:avLst/>
                <a:gdLst>
                  <a:gd name="T0" fmla="*/ 26 w 46"/>
                  <a:gd name="T1" fmla="*/ 16 h 16"/>
                  <a:gd name="T2" fmla="*/ 46 w 46"/>
                  <a:gd name="T3" fmla="*/ 8 h 16"/>
                  <a:gd name="T4" fmla="*/ 20 w 46"/>
                  <a:gd name="T5" fmla="*/ 0 h 16"/>
                  <a:gd name="T6" fmla="*/ 0 w 46"/>
                  <a:gd name="T7" fmla="*/ 8 h 16"/>
                  <a:gd name="T8" fmla="*/ 26 w 46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6"/>
                  <a:gd name="T16" fmla="*/ 0 h 16"/>
                  <a:gd name="T17" fmla="*/ 46 w 46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6" h="16">
                    <a:moveTo>
                      <a:pt x="26" y="16"/>
                    </a:moveTo>
                    <a:lnTo>
                      <a:pt x="46" y="8"/>
                    </a:lnTo>
                    <a:lnTo>
                      <a:pt x="20" y="0"/>
                    </a:lnTo>
                    <a:lnTo>
                      <a:pt x="0" y="8"/>
                    </a:lnTo>
                    <a:lnTo>
                      <a:pt x="26" y="16"/>
                    </a:lnTo>
                    <a:close/>
                  </a:path>
                </a:pathLst>
              </a:custGeom>
              <a:solidFill>
                <a:srgbClr val="008F5E"/>
              </a:solidFill>
              <a:ln w="0">
                <a:solidFill>
                  <a:srgbClr val="008F5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49" name="Freeform 588"/>
              <p:cNvSpPr>
                <a:spLocks noChangeAspect="1"/>
              </p:cNvSpPr>
              <p:nvPr/>
            </p:nvSpPr>
            <p:spPr bwMode="auto">
              <a:xfrm>
                <a:off x="1314" y="1422"/>
                <a:ext cx="46" cy="16"/>
              </a:xfrm>
              <a:custGeom>
                <a:avLst/>
                <a:gdLst>
                  <a:gd name="T0" fmla="*/ 26 w 46"/>
                  <a:gd name="T1" fmla="*/ 16 h 16"/>
                  <a:gd name="T2" fmla="*/ 46 w 46"/>
                  <a:gd name="T3" fmla="*/ 8 h 16"/>
                  <a:gd name="T4" fmla="*/ 20 w 46"/>
                  <a:gd name="T5" fmla="*/ 0 h 16"/>
                  <a:gd name="T6" fmla="*/ 0 w 46"/>
                  <a:gd name="T7" fmla="*/ 8 h 16"/>
                  <a:gd name="T8" fmla="*/ 26 w 46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6"/>
                  <a:gd name="T16" fmla="*/ 0 h 16"/>
                  <a:gd name="T17" fmla="*/ 46 w 46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6" h="16">
                    <a:moveTo>
                      <a:pt x="26" y="16"/>
                    </a:moveTo>
                    <a:lnTo>
                      <a:pt x="46" y="8"/>
                    </a:lnTo>
                    <a:lnTo>
                      <a:pt x="20" y="0"/>
                    </a:lnTo>
                    <a:lnTo>
                      <a:pt x="0" y="8"/>
                    </a:lnTo>
                    <a:lnTo>
                      <a:pt x="26" y="1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50" name="Freeform 589"/>
              <p:cNvSpPr>
                <a:spLocks noChangeAspect="1"/>
              </p:cNvSpPr>
              <p:nvPr/>
            </p:nvSpPr>
            <p:spPr bwMode="auto">
              <a:xfrm>
                <a:off x="1340" y="1430"/>
                <a:ext cx="46" cy="16"/>
              </a:xfrm>
              <a:custGeom>
                <a:avLst/>
                <a:gdLst>
                  <a:gd name="T0" fmla="*/ 24 w 46"/>
                  <a:gd name="T1" fmla="*/ 16 h 16"/>
                  <a:gd name="T2" fmla="*/ 46 w 46"/>
                  <a:gd name="T3" fmla="*/ 8 h 16"/>
                  <a:gd name="T4" fmla="*/ 20 w 46"/>
                  <a:gd name="T5" fmla="*/ 0 h 16"/>
                  <a:gd name="T6" fmla="*/ 0 w 46"/>
                  <a:gd name="T7" fmla="*/ 8 h 16"/>
                  <a:gd name="T8" fmla="*/ 24 w 46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6"/>
                  <a:gd name="T16" fmla="*/ 0 h 16"/>
                  <a:gd name="T17" fmla="*/ 46 w 46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6" h="16">
                    <a:moveTo>
                      <a:pt x="24" y="16"/>
                    </a:moveTo>
                    <a:lnTo>
                      <a:pt x="46" y="8"/>
                    </a:lnTo>
                    <a:lnTo>
                      <a:pt x="20" y="0"/>
                    </a:lnTo>
                    <a:lnTo>
                      <a:pt x="0" y="8"/>
                    </a:lnTo>
                    <a:lnTo>
                      <a:pt x="24" y="16"/>
                    </a:lnTo>
                    <a:close/>
                  </a:path>
                </a:pathLst>
              </a:custGeom>
              <a:solidFill>
                <a:srgbClr val="008F60"/>
              </a:solidFill>
              <a:ln w="0">
                <a:solidFill>
                  <a:srgbClr val="008F6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51" name="Freeform 590"/>
              <p:cNvSpPr>
                <a:spLocks noChangeAspect="1"/>
              </p:cNvSpPr>
              <p:nvPr/>
            </p:nvSpPr>
            <p:spPr bwMode="auto">
              <a:xfrm>
                <a:off x="1340" y="1430"/>
                <a:ext cx="46" cy="16"/>
              </a:xfrm>
              <a:custGeom>
                <a:avLst/>
                <a:gdLst>
                  <a:gd name="T0" fmla="*/ 24 w 46"/>
                  <a:gd name="T1" fmla="*/ 16 h 16"/>
                  <a:gd name="T2" fmla="*/ 46 w 46"/>
                  <a:gd name="T3" fmla="*/ 8 h 16"/>
                  <a:gd name="T4" fmla="*/ 20 w 46"/>
                  <a:gd name="T5" fmla="*/ 0 h 16"/>
                  <a:gd name="T6" fmla="*/ 0 w 46"/>
                  <a:gd name="T7" fmla="*/ 8 h 16"/>
                  <a:gd name="T8" fmla="*/ 24 w 46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6"/>
                  <a:gd name="T16" fmla="*/ 0 h 16"/>
                  <a:gd name="T17" fmla="*/ 46 w 46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6" h="16">
                    <a:moveTo>
                      <a:pt x="24" y="16"/>
                    </a:moveTo>
                    <a:lnTo>
                      <a:pt x="46" y="8"/>
                    </a:lnTo>
                    <a:lnTo>
                      <a:pt x="20" y="0"/>
                    </a:lnTo>
                    <a:lnTo>
                      <a:pt x="0" y="8"/>
                    </a:lnTo>
                    <a:lnTo>
                      <a:pt x="24" y="1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52" name="Freeform 591"/>
              <p:cNvSpPr>
                <a:spLocks noChangeAspect="1"/>
              </p:cNvSpPr>
              <p:nvPr/>
            </p:nvSpPr>
            <p:spPr bwMode="auto">
              <a:xfrm>
                <a:off x="1364" y="1438"/>
                <a:ext cx="48" cy="16"/>
              </a:xfrm>
              <a:custGeom>
                <a:avLst/>
                <a:gdLst>
                  <a:gd name="T0" fmla="*/ 26 w 48"/>
                  <a:gd name="T1" fmla="*/ 16 h 16"/>
                  <a:gd name="T2" fmla="*/ 48 w 48"/>
                  <a:gd name="T3" fmla="*/ 8 h 16"/>
                  <a:gd name="T4" fmla="*/ 22 w 48"/>
                  <a:gd name="T5" fmla="*/ 0 h 16"/>
                  <a:gd name="T6" fmla="*/ 0 w 48"/>
                  <a:gd name="T7" fmla="*/ 8 h 16"/>
                  <a:gd name="T8" fmla="*/ 26 w 48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6"/>
                  <a:gd name="T17" fmla="*/ 48 w 48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6">
                    <a:moveTo>
                      <a:pt x="26" y="16"/>
                    </a:moveTo>
                    <a:lnTo>
                      <a:pt x="48" y="8"/>
                    </a:lnTo>
                    <a:lnTo>
                      <a:pt x="22" y="0"/>
                    </a:lnTo>
                    <a:lnTo>
                      <a:pt x="0" y="8"/>
                    </a:lnTo>
                    <a:lnTo>
                      <a:pt x="26" y="16"/>
                    </a:lnTo>
                    <a:close/>
                  </a:path>
                </a:pathLst>
              </a:custGeom>
              <a:solidFill>
                <a:srgbClr val="008E61"/>
              </a:solidFill>
              <a:ln w="0">
                <a:solidFill>
                  <a:srgbClr val="008E6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53" name="Freeform 592"/>
              <p:cNvSpPr>
                <a:spLocks noChangeAspect="1"/>
              </p:cNvSpPr>
              <p:nvPr/>
            </p:nvSpPr>
            <p:spPr bwMode="auto">
              <a:xfrm>
                <a:off x="1364" y="1438"/>
                <a:ext cx="48" cy="16"/>
              </a:xfrm>
              <a:custGeom>
                <a:avLst/>
                <a:gdLst>
                  <a:gd name="T0" fmla="*/ 26 w 48"/>
                  <a:gd name="T1" fmla="*/ 16 h 16"/>
                  <a:gd name="T2" fmla="*/ 48 w 48"/>
                  <a:gd name="T3" fmla="*/ 8 h 16"/>
                  <a:gd name="T4" fmla="*/ 22 w 48"/>
                  <a:gd name="T5" fmla="*/ 0 h 16"/>
                  <a:gd name="T6" fmla="*/ 0 w 48"/>
                  <a:gd name="T7" fmla="*/ 8 h 16"/>
                  <a:gd name="T8" fmla="*/ 26 w 48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6"/>
                  <a:gd name="T17" fmla="*/ 48 w 48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6">
                    <a:moveTo>
                      <a:pt x="26" y="16"/>
                    </a:moveTo>
                    <a:lnTo>
                      <a:pt x="48" y="8"/>
                    </a:lnTo>
                    <a:lnTo>
                      <a:pt x="22" y="0"/>
                    </a:lnTo>
                    <a:lnTo>
                      <a:pt x="0" y="8"/>
                    </a:lnTo>
                    <a:lnTo>
                      <a:pt x="26" y="1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54" name="Freeform 593"/>
              <p:cNvSpPr>
                <a:spLocks noChangeAspect="1"/>
              </p:cNvSpPr>
              <p:nvPr/>
            </p:nvSpPr>
            <p:spPr bwMode="auto">
              <a:xfrm>
                <a:off x="1390" y="1446"/>
                <a:ext cx="48" cy="16"/>
              </a:xfrm>
              <a:custGeom>
                <a:avLst/>
                <a:gdLst>
                  <a:gd name="T0" fmla="*/ 26 w 48"/>
                  <a:gd name="T1" fmla="*/ 16 h 16"/>
                  <a:gd name="T2" fmla="*/ 48 w 48"/>
                  <a:gd name="T3" fmla="*/ 8 h 16"/>
                  <a:gd name="T4" fmla="*/ 22 w 48"/>
                  <a:gd name="T5" fmla="*/ 0 h 16"/>
                  <a:gd name="T6" fmla="*/ 0 w 48"/>
                  <a:gd name="T7" fmla="*/ 8 h 16"/>
                  <a:gd name="T8" fmla="*/ 26 w 48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6"/>
                  <a:gd name="T17" fmla="*/ 48 w 48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6">
                    <a:moveTo>
                      <a:pt x="26" y="16"/>
                    </a:moveTo>
                    <a:lnTo>
                      <a:pt x="48" y="8"/>
                    </a:lnTo>
                    <a:lnTo>
                      <a:pt x="22" y="0"/>
                    </a:lnTo>
                    <a:lnTo>
                      <a:pt x="0" y="8"/>
                    </a:lnTo>
                    <a:lnTo>
                      <a:pt x="26" y="16"/>
                    </a:lnTo>
                    <a:close/>
                  </a:path>
                </a:pathLst>
              </a:custGeom>
              <a:solidFill>
                <a:srgbClr val="008C62"/>
              </a:solidFill>
              <a:ln w="0">
                <a:solidFill>
                  <a:srgbClr val="008C6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55" name="Freeform 594"/>
              <p:cNvSpPr>
                <a:spLocks noChangeAspect="1"/>
              </p:cNvSpPr>
              <p:nvPr/>
            </p:nvSpPr>
            <p:spPr bwMode="auto">
              <a:xfrm>
                <a:off x="1390" y="1446"/>
                <a:ext cx="48" cy="16"/>
              </a:xfrm>
              <a:custGeom>
                <a:avLst/>
                <a:gdLst>
                  <a:gd name="T0" fmla="*/ 26 w 48"/>
                  <a:gd name="T1" fmla="*/ 16 h 16"/>
                  <a:gd name="T2" fmla="*/ 48 w 48"/>
                  <a:gd name="T3" fmla="*/ 8 h 16"/>
                  <a:gd name="T4" fmla="*/ 22 w 48"/>
                  <a:gd name="T5" fmla="*/ 0 h 16"/>
                  <a:gd name="T6" fmla="*/ 0 w 48"/>
                  <a:gd name="T7" fmla="*/ 8 h 16"/>
                  <a:gd name="T8" fmla="*/ 26 w 48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6"/>
                  <a:gd name="T17" fmla="*/ 48 w 48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6">
                    <a:moveTo>
                      <a:pt x="26" y="16"/>
                    </a:moveTo>
                    <a:lnTo>
                      <a:pt x="48" y="8"/>
                    </a:lnTo>
                    <a:lnTo>
                      <a:pt x="22" y="0"/>
                    </a:lnTo>
                    <a:lnTo>
                      <a:pt x="0" y="8"/>
                    </a:lnTo>
                    <a:lnTo>
                      <a:pt x="26" y="1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56" name="Freeform 595"/>
              <p:cNvSpPr>
                <a:spLocks noChangeAspect="1"/>
              </p:cNvSpPr>
              <p:nvPr/>
            </p:nvSpPr>
            <p:spPr bwMode="auto">
              <a:xfrm>
                <a:off x="1416" y="1454"/>
                <a:ext cx="48" cy="14"/>
              </a:xfrm>
              <a:custGeom>
                <a:avLst/>
                <a:gdLst>
                  <a:gd name="T0" fmla="*/ 26 w 48"/>
                  <a:gd name="T1" fmla="*/ 14 h 14"/>
                  <a:gd name="T2" fmla="*/ 48 w 48"/>
                  <a:gd name="T3" fmla="*/ 6 h 14"/>
                  <a:gd name="T4" fmla="*/ 22 w 48"/>
                  <a:gd name="T5" fmla="*/ 0 h 14"/>
                  <a:gd name="T6" fmla="*/ 0 w 48"/>
                  <a:gd name="T7" fmla="*/ 8 h 14"/>
                  <a:gd name="T8" fmla="*/ 26 w 48"/>
                  <a:gd name="T9" fmla="*/ 1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4"/>
                  <a:gd name="T17" fmla="*/ 48 w 48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4">
                    <a:moveTo>
                      <a:pt x="26" y="14"/>
                    </a:moveTo>
                    <a:lnTo>
                      <a:pt x="48" y="6"/>
                    </a:lnTo>
                    <a:lnTo>
                      <a:pt x="22" y="0"/>
                    </a:lnTo>
                    <a:lnTo>
                      <a:pt x="0" y="8"/>
                    </a:lnTo>
                    <a:lnTo>
                      <a:pt x="26" y="14"/>
                    </a:lnTo>
                    <a:close/>
                  </a:path>
                </a:pathLst>
              </a:custGeom>
              <a:solidFill>
                <a:srgbClr val="008962"/>
              </a:solidFill>
              <a:ln w="0">
                <a:solidFill>
                  <a:srgbClr val="00896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57" name="Freeform 596"/>
              <p:cNvSpPr>
                <a:spLocks noChangeAspect="1"/>
              </p:cNvSpPr>
              <p:nvPr/>
            </p:nvSpPr>
            <p:spPr bwMode="auto">
              <a:xfrm>
                <a:off x="1416" y="1454"/>
                <a:ext cx="48" cy="14"/>
              </a:xfrm>
              <a:custGeom>
                <a:avLst/>
                <a:gdLst>
                  <a:gd name="T0" fmla="*/ 26 w 48"/>
                  <a:gd name="T1" fmla="*/ 14 h 14"/>
                  <a:gd name="T2" fmla="*/ 48 w 48"/>
                  <a:gd name="T3" fmla="*/ 6 h 14"/>
                  <a:gd name="T4" fmla="*/ 22 w 48"/>
                  <a:gd name="T5" fmla="*/ 0 h 14"/>
                  <a:gd name="T6" fmla="*/ 0 w 48"/>
                  <a:gd name="T7" fmla="*/ 8 h 14"/>
                  <a:gd name="T8" fmla="*/ 26 w 48"/>
                  <a:gd name="T9" fmla="*/ 1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4"/>
                  <a:gd name="T17" fmla="*/ 48 w 48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4">
                    <a:moveTo>
                      <a:pt x="26" y="14"/>
                    </a:moveTo>
                    <a:lnTo>
                      <a:pt x="48" y="6"/>
                    </a:lnTo>
                    <a:lnTo>
                      <a:pt x="22" y="0"/>
                    </a:lnTo>
                    <a:lnTo>
                      <a:pt x="0" y="8"/>
                    </a:lnTo>
                    <a:lnTo>
                      <a:pt x="26" y="1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58" name="Freeform 597"/>
              <p:cNvSpPr>
                <a:spLocks noChangeAspect="1"/>
              </p:cNvSpPr>
              <p:nvPr/>
            </p:nvSpPr>
            <p:spPr bwMode="auto">
              <a:xfrm>
                <a:off x="1442" y="1460"/>
                <a:ext cx="48" cy="16"/>
              </a:xfrm>
              <a:custGeom>
                <a:avLst/>
                <a:gdLst>
                  <a:gd name="T0" fmla="*/ 28 w 48"/>
                  <a:gd name="T1" fmla="*/ 16 h 16"/>
                  <a:gd name="T2" fmla="*/ 48 w 48"/>
                  <a:gd name="T3" fmla="*/ 8 h 16"/>
                  <a:gd name="T4" fmla="*/ 22 w 48"/>
                  <a:gd name="T5" fmla="*/ 0 h 16"/>
                  <a:gd name="T6" fmla="*/ 0 w 48"/>
                  <a:gd name="T7" fmla="*/ 8 h 16"/>
                  <a:gd name="T8" fmla="*/ 28 w 48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6"/>
                  <a:gd name="T17" fmla="*/ 48 w 48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6">
                    <a:moveTo>
                      <a:pt x="28" y="16"/>
                    </a:moveTo>
                    <a:lnTo>
                      <a:pt x="48" y="8"/>
                    </a:lnTo>
                    <a:lnTo>
                      <a:pt x="22" y="0"/>
                    </a:lnTo>
                    <a:lnTo>
                      <a:pt x="0" y="8"/>
                    </a:lnTo>
                    <a:lnTo>
                      <a:pt x="28" y="16"/>
                    </a:lnTo>
                    <a:close/>
                  </a:path>
                </a:pathLst>
              </a:custGeom>
              <a:solidFill>
                <a:srgbClr val="008662"/>
              </a:solidFill>
              <a:ln w="0">
                <a:solidFill>
                  <a:srgbClr val="00866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59" name="Freeform 598"/>
              <p:cNvSpPr>
                <a:spLocks noChangeAspect="1"/>
              </p:cNvSpPr>
              <p:nvPr/>
            </p:nvSpPr>
            <p:spPr bwMode="auto">
              <a:xfrm>
                <a:off x="1442" y="1460"/>
                <a:ext cx="48" cy="16"/>
              </a:xfrm>
              <a:custGeom>
                <a:avLst/>
                <a:gdLst>
                  <a:gd name="T0" fmla="*/ 28 w 48"/>
                  <a:gd name="T1" fmla="*/ 16 h 16"/>
                  <a:gd name="T2" fmla="*/ 48 w 48"/>
                  <a:gd name="T3" fmla="*/ 8 h 16"/>
                  <a:gd name="T4" fmla="*/ 22 w 48"/>
                  <a:gd name="T5" fmla="*/ 0 h 16"/>
                  <a:gd name="T6" fmla="*/ 0 w 48"/>
                  <a:gd name="T7" fmla="*/ 8 h 16"/>
                  <a:gd name="T8" fmla="*/ 28 w 48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6"/>
                  <a:gd name="T17" fmla="*/ 48 w 48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6">
                    <a:moveTo>
                      <a:pt x="28" y="16"/>
                    </a:moveTo>
                    <a:lnTo>
                      <a:pt x="48" y="8"/>
                    </a:lnTo>
                    <a:lnTo>
                      <a:pt x="22" y="0"/>
                    </a:lnTo>
                    <a:lnTo>
                      <a:pt x="0" y="8"/>
                    </a:lnTo>
                    <a:lnTo>
                      <a:pt x="28" y="1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60" name="Freeform 599"/>
              <p:cNvSpPr>
                <a:spLocks noChangeAspect="1"/>
              </p:cNvSpPr>
              <p:nvPr/>
            </p:nvSpPr>
            <p:spPr bwMode="auto">
              <a:xfrm>
                <a:off x="1470" y="1468"/>
                <a:ext cx="46" cy="14"/>
              </a:xfrm>
              <a:custGeom>
                <a:avLst/>
                <a:gdLst>
                  <a:gd name="T0" fmla="*/ 26 w 46"/>
                  <a:gd name="T1" fmla="*/ 14 h 14"/>
                  <a:gd name="T2" fmla="*/ 46 w 46"/>
                  <a:gd name="T3" fmla="*/ 6 h 14"/>
                  <a:gd name="T4" fmla="*/ 20 w 46"/>
                  <a:gd name="T5" fmla="*/ 0 h 14"/>
                  <a:gd name="T6" fmla="*/ 0 w 46"/>
                  <a:gd name="T7" fmla="*/ 8 h 14"/>
                  <a:gd name="T8" fmla="*/ 26 w 46"/>
                  <a:gd name="T9" fmla="*/ 1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6"/>
                  <a:gd name="T16" fmla="*/ 0 h 14"/>
                  <a:gd name="T17" fmla="*/ 46 w 46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6" h="14">
                    <a:moveTo>
                      <a:pt x="26" y="14"/>
                    </a:moveTo>
                    <a:lnTo>
                      <a:pt x="46" y="6"/>
                    </a:lnTo>
                    <a:lnTo>
                      <a:pt x="20" y="0"/>
                    </a:lnTo>
                    <a:lnTo>
                      <a:pt x="0" y="8"/>
                    </a:lnTo>
                    <a:lnTo>
                      <a:pt x="26" y="14"/>
                    </a:lnTo>
                    <a:close/>
                  </a:path>
                </a:pathLst>
              </a:custGeom>
              <a:solidFill>
                <a:srgbClr val="008361"/>
              </a:solidFill>
              <a:ln w="0">
                <a:solidFill>
                  <a:srgbClr val="00836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61" name="Freeform 600"/>
              <p:cNvSpPr>
                <a:spLocks noChangeAspect="1"/>
              </p:cNvSpPr>
              <p:nvPr/>
            </p:nvSpPr>
            <p:spPr bwMode="auto">
              <a:xfrm>
                <a:off x="1470" y="1468"/>
                <a:ext cx="46" cy="14"/>
              </a:xfrm>
              <a:custGeom>
                <a:avLst/>
                <a:gdLst>
                  <a:gd name="T0" fmla="*/ 26 w 46"/>
                  <a:gd name="T1" fmla="*/ 14 h 14"/>
                  <a:gd name="T2" fmla="*/ 46 w 46"/>
                  <a:gd name="T3" fmla="*/ 6 h 14"/>
                  <a:gd name="T4" fmla="*/ 20 w 46"/>
                  <a:gd name="T5" fmla="*/ 0 h 14"/>
                  <a:gd name="T6" fmla="*/ 0 w 46"/>
                  <a:gd name="T7" fmla="*/ 8 h 14"/>
                  <a:gd name="T8" fmla="*/ 26 w 46"/>
                  <a:gd name="T9" fmla="*/ 1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6"/>
                  <a:gd name="T16" fmla="*/ 0 h 14"/>
                  <a:gd name="T17" fmla="*/ 46 w 46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6" h="14">
                    <a:moveTo>
                      <a:pt x="26" y="14"/>
                    </a:moveTo>
                    <a:lnTo>
                      <a:pt x="46" y="6"/>
                    </a:lnTo>
                    <a:lnTo>
                      <a:pt x="20" y="0"/>
                    </a:lnTo>
                    <a:lnTo>
                      <a:pt x="0" y="8"/>
                    </a:lnTo>
                    <a:lnTo>
                      <a:pt x="26" y="1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62" name="Freeform 601"/>
              <p:cNvSpPr>
                <a:spLocks noChangeAspect="1"/>
              </p:cNvSpPr>
              <p:nvPr/>
            </p:nvSpPr>
            <p:spPr bwMode="auto">
              <a:xfrm>
                <a:off x="1496" y="1474"/>
                <a:ext cx="48" cy="14"/>
              </a:xfrm>
              <a:custGeom>
                <a:avLst/>
                <a:gdLst>
                  <a:gd name="T0" fmla="*/ 28 w 48"/>
                  <a:gd name="T1" fmla="*/ 14 h 14"/>
                  <a:gd name="T2" fmla="*/ 48 w 48"/>
                  <a:gd name="T3" fmla="*/ 6 h 14"/>
                  <a:gd name="T4" fmla="*/ 20 w 48"/>
                  <a:gd name="T5" fmla="*/ 0 h 14"/>
                  <a:gd name="T6" fmla="*/ 0 w 48"/>
                  <a:gd name="T7" fmla="*/ 8 h 14"/>
                  <a:gd name="T8" fmla="*/ 28 w 48"/>
                  <a:gd name="T9" fmla="*/ 1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4"/>
                  <a:gd name="T17" fmla="*/ 48 w 48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4">
                    <a:moveTo>
                      <a:pt x="28" y="14"/>
                    </a:moveTo>
                    <a:lnTo>
                      <a:pt x="48" y="6"/>
                    </a:lnTo>
                    <a:lnTo>
                      <a:pt x="20" y="0"/>
                    </a:lnTo>
                    <a:lnTo>
                      <a:pt x="0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008161"/>
              </a:solidFill>
              <a:ln w="0">
                <a:solidFill>
                  <a:srgbClr val="00816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63" name="Freeform 602"/>
              <p:cNvSpPr>
                <a:spLocks noChangeAspect="1"/>
              </p:cNvSpPr>
              <p:nvPr/>
            </p:nvSpPr>
            <p:spPr bwMode="auto">
              <a:xfrm>
                <a:off x="1496" y="1474"/>
                <a:ext cx="48" cy="14"/>
              </a:xfrm>
              <a:custGeom>
                <a:avLst/>
                <a:gdLst>
                  <a:gd name="T0" fmla="*/ 28 w 48"/>
                  <a:gd name="T1" fmla="*/ 14 h 14"/>
                  <a:gd name="T2" fmla="*/ 48 w 48"/>
                  <a:gd name="T3" fmla="*/ 6 h 14"/>
                  <a:gd name="T4" fmla="*/ 20 w 48"/>
                  <a:gd name="T5" fmla="*/ 0 h 14"/>
                  <a:gd name="T6" fmla="*/ 0 w 48"/>
                  <a:gd name="T7" fmla="*/ 8 h 14"/>
                  <a:gd name="T8" fmla="*/ 28 w 48"/>
                  <a:gd name="T9" fmla="*/ 1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4"/>
                  <a:gd name="T17" fmla="*/ 48 w 48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4">
                    <a:moveTo>
                      <a:pt x="28" y="14"/>
                    </a:moveTo>
                    <a:lnTo>
                      <a:pt x="48" y="6"/>
                    </a:lnTo>
                    <a:lnTo>
                      <a:pt x="20" y="0"/>
                    </a:lnTo>
                    <a:lnTo>
                      <a:pt x="0" y="8"/>
                    </a:lnTo>
                    <a:lnTo>
                      <a:pt x="28" y="1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64" name="Freeform 603"/>
              <p:cNvSpPr>
                <a:spLocks noChangeAspect="1"/>
              </p:cNvSpPr>
              <p:nvPr/>
            </p:nvSpPr>
            <p:spPr bwMode="auto">
              <a:xfrm>
                <a:off x="1524" y="1480"/>
                <a:ext cx="48" cy="14"/>
              </a:xfrm>
              <a:custGeom>
                <a:avLst/>
                <a:gdLst>
                  <a:gd name="T0" fmla="*/ 28 w 48"/>
                  <a:gd name="T1" fmla="*/ 14 h 14"/>
                  <a:gd name="T2" fmla="*/ 48 w 48"/>
                  <a:gd name="T3" fmla="*/ 6 h 14"/>
                  <a:gd name="T4" fmla="*/ 20 w 48"/>
                  <a:gd name="T5" fmla="*/ 0 h 14"/>
                  <a:gd name="T6" fmla="*/ 0 w 48"/>
                  <a:gd name="T7" fmla="*/ 8 h 14"/>
                  <a:gd name="T8" fmla="*/ 28 w 48"/>
                  <a:gd name="T9" fmla="*/ 1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4"/>
                  <a:gd name="T17" fmla="*/ 48 w 48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4">
                    <a:moveTo>
                      <a:pt x="28" y="14"/>
                    </a:moveTo>
                    <a:lnTo>
                      <a:pt x="48" y="6"/>
                    </a:lnTo>
                    <a:lnTo>
                      <a:pt x="20" y="0"/>
                    </a:lnTo>
                    <a:lnTo>
                      <a:pt x="0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007F60"/>
              </a:solidFill>
              <a:ln w="0">
                <a:solidFill>
                  <a:srgbClr val="007F6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65" name="Freeform 604"/>
              <p:cNvSpPr>
                <a:spLocks noChangeAspect="1"/>
              </p:cNvSpPr>
              <p:nvPr/>
            </p:nvSpPr>
            <p:spPr bwMode="auto">
              <a:xfrm>
                <a:off x="1524" y="1480"/>
                <a:ext cx="48" cy="14"/>
              </a:xfrm>
              <a:custGeom>
                <a:avLst/>
                <a:gdLst>
                  <a:gd name="T0" fmla="*/ 28 w 48"/>
                  <a:gd name="T1" fmla="*/ 14 h 14"/>
                  <a:gd name="T2" fmla="*/ 48 w 48"/>
                  <a:gd name="T3" fmla="*/ 6 h 14"/>
                  <a:gd name="T4" fmla="*/ 20 w 48"/>
                  <a:gd name="T5" fmla="*/ 0 h 14"/>
                  <a:gd name="T6" fmla="*/ 0 w 48"/>
                  <a:gd name="T7" fmla="*/ 8 h 14"/>
                  <a:gd name="T8" fmla="*/ 28 w 48"/>
                  <a:gd name="T9" fmla="*/ 1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4"/>
                  <a:gd name="T17" fmla="*/ 48 w 48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4">
                    <a:moveTo>
                      <a:pt x="28" y="14"/>
                    </a:moveTo>
                    <a:lnTo>
                      <a:pt x="48" y="6"/>
                    </a:lnTo>
                    <a:lnTo>
                      <a:pt x="20" y="0"/>
                    </a:lnTo>
                    <a:lnTo>
                      <a:pt x="0" y="8"/>
                    </a:lnTo>
                    <a:lnTo>
                      <a:pt x="28" y="1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66" name="Freeform 605"/>
              <p:cNvSpPr>
                <a:spLocks noChangeAspect="1"/>
              </p:cNvSpPr>
              <p:nvPr/>
            </p:nvSpPr>
            <p:spPr bwMode="auto">
              <a:xfrm>
                <a:off x="1552" y="1486"/>
                <a:ext cx="48" cy="14"/>
              </a:xfrm>
              <a:custGeom>
                <a:avLst/>
                <a:gdLst>
                  <a:gd name="T0" fmla="*/ 28 w 48"/>
                  <a:gd name="T1" fmla="*/ 14 h 14"/>
                  <a:gd name="T2" fmla="*/ 48 w 48"/>
                  <a:gd name="T3" fmla="*/ 6 h 14"/>
                  <a:gd name="T4" fmla="*/ 20 w 48"/>
                  <a:gd name="T5" fmla="*/ 0 h 14"/>
                  <a:gd name="T6" fmla="*/ 0 w 48"/>
                  <a:gd name="T7" fmla="*/ 8 h 14"/>
                  <a:gd name="T8" fmla="*/ 28 w 48"/>
                  <a:gd name="T9" fmla="*/ 1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4"/>
                  <a:gd name="T17" fmla="*/ 48 w 48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4">
                    <a:moveTo>
                      <a:pt x="28" y="14"/>
                    </a:moveTo>
                    <a:lnTo>
                      <a:pt x="48" y="6"/>
                    </a:lnTo>
                    <a:lnTo>
                      <a:pt x="20" y="0"/>
                    </a:lnTo>
                    <a:lnTo>
                      <a:pt x="0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007D5F"/>
              </a:solidFill>
              <a:ln w="0">
                <a:solidFill>
                  <a:srgbClr val="007D5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67" name="Freeform 606"/>
              <p:cNvSpPr>
                <a:spLocks noChangeAspect="1"/>
              </p:cNvSpPr>
              <p:nvPr/>
            </p:nvSpPr>
            <p:spPr bwMode="auto">
              <a:xfrm>
                <a:off x="1552" y="1486"/>
                <a:ext cx="48" cy="14"/>
              </a:xfrm>
              <a:custGeom>
                <a:avLst/>
                <a:gdLst>
                  <a:gd name="T0" fmla="*/ 28 w 48"/>
                  <a:gd name="T1" fmla="*/ 14 h 14"/>
                  <a:gd name="T2" fmla="*/ 48 w 48"/>
                  <a:gd name="T3" fmla="*/ 6 h 14"/>
                  <a:gd name="T4" fmla="*/ 20 w 48"/>
                  <a:gd name="T5" fmla="*/ 0 h 14"/>
                  <a:gd name="T6" fmla="*/ 0 w 48"/>
                  <a:gd name="T7" fmla="*/ 8 h 14"/>
                  <a:gd name="T8" fmla="*/ 28 w 48"/>
                  <a:gd name="T9" fmla="*/ 1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4"/>
                  <a:gd name="T17" fmla="*/ 48 w 48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4">
                    <a:moveTo>
                      <a:pt x="28" y="14"/>
                    </a:moveTo>
                    <a:lnTo>
                      <a:pt x="48" y="6"/>
                    </a:lnTo>
                    <a:lnTo>
                      <a:pt x="20" y="0"/>
                    </a:lnTo>
                    <a:lnTo>
                      <a:pt x="0" y="8"/>
                    </a:lnTo>
                    <a:lnTo>
                      <a:pt x="28" y="1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68" name="Freeform 607"/>
              <p:cNvSpPr>
                <a:spLocks noChangeAspect="1"/>
              </p:cNvSpPr>
              <p:nvPr/>
            </p:nvSpPr>
            <p:spPr bwMode="auto">
              <a:xfrm>
                <a:off x="1580" y="1492"/>
                <a:ext cx="48" cy="14"/>
              </a:xfrm>
              <a:custGeom>
                <a:avLst/>
                <a:gdLst>
                  <a:gd name="T0" fmla="*/ 28 w 48"/>
                  <a:gd name="T1" fmla="*/ 14 h 14"/>
                  <a:gd name="T2" fmla="*/ 48 w 48"/>
                  <a:gd name="T3" fmla="*/ 4 h 14"/>
                  <a:gd name="T4" fmla="*/ 20 w 48"/>
                  <a:gd name="T5" fmla="*/ 0 h 14"/>
                  <a:gd name="T6" fmla="*/ 0 w 48"/>
                  <a:gd name="T7" fmla="*/ 8 h 14"/>
                  <a:gd name="T8" fmla="*/ 28 w 48"/>
                  <a:gd name="T9" fmla="*/ 1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4"/>
                  <a:gd name="T17" fmla="*/ 48 w 48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4">
                    <a:moveTo>
                      <a:pt x="28" y="14"/>
                    </a:moveTo>
                    <a:lnTo>
                      <a:pt x="48" y="4"/>
                    </a:lnTo>
                    <a:lnTo>
                      <a:pt x="20" y="0"/>
                    </a:lnTo>
                    <a:lnTo>
                      <a:pt x="0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007C5E"/>
              </a:solidFill>
              <a:ln w="0">
                <a:solidFill>
                  <a:srgbClr val="007C5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69" name="Freeform 608"/>
              <p:cNvSpPr>
                <a:spLocks noChangeAspect="1"/>
              </p:cNvSpPr>
              <p:nvPr/>
            </p:nvSpPr>
            <p:spPr bwMode="auto">
              <a:xfrm>
                <a:off x="1580" y="1492"/>
                <a:ext cx="48" cy="14"/>
              </a:xfrm>
              <a:custGeom>
                <a:avLst/>
                <a:gdLst>
                  <a:gd name="T0" fmla="*/ 28 w 48"/>
                  <a:gd name="T1" fmla="*/ 14 h 14"/>
                  <a:gd name="T2" fmla="*/ 48 w 48"/>
                  <a:gd name="T3" fmla="*/ 4 h 14"/>
                  <a:gd name="T4" fmla="*/ 20 w 48"/>
                  <a:gd name="T5" fmla="*/ 0 h 14"/>
                  <a:gd name="T6" fmla="*/ 0 w 48"/>
                  <a:gd name="T7" fmla="*/ 8 h 14"/>
                  <a:gd name="T8" fmla="*/ 28 w 48"/>
                  <a:gd name="T9" fmla="*/ 1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4"/>
                  <a:gd name="T17" fmla="*/ 48 w 48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4">
                    <a:moveTo>
                      <a:pt x="28" y="14"/>
                    </a:moveTo>
                    <a:lnTo>
                      <a:pt x="48" y="4"/>
                    </a:lnTo>
                    <a:lnTo>
                      <a:pt x="20" y="0"/>
                    </a:lnTo>
                    <a:lnTo>
                      <a:pt x="0" y="8"/>
                    </a:lnTo>
                    <a:lnTo>
                      <a:pt x="28" y="1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70" name="Freeform 609"/>
              <p:cNvSpPr>
                <a:spLocks noChangeAspect="1"/>
              </p:cNvSpPr>
              <p:nvPr/>
            </p:nvSpPr>
            <p:spPr bwMode="auto">
              <a:xfrm>
                <a:off x="1608" y="1496"/>
                <a:ext cx="48" cy="14"/>
              </a:xfrm>
              <a:custGeom>
                <a:avLst/>
                <a:gdLst>
                  <a:gd name="T0" fmla="*/ 28 w 48"/>
                  <a:gd name="T1" fmla="*/ 14 h 14"/>
                  <a:gd name="T2" fmla="*/ 48 w 48"/>
                  <a:gd name="T3" fmla="*/ 6 h 14"/>
                  <a:gd name="T4" fmla="*/ 20 w 48"/>
                  <a:gd name="T5" fmla="*/ 0 h 14"/>
                  <a:gd name="T6" fmla="*/ 0 w 48"/>
                  <a:gd name="T7" fmla="*/ 10 h 14"/>
                  <a:gd name="T8" fmla="*/ 28 w 48"/>
                  <a:gd name="T9" fmla="*/ 1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4"/>
                  <a:gd name="T17" fmla="*/ 48 w 48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4">
                    <a:moveTo>
                      <a:pt x="28" y="14"/>
                    </a:moveTo>
                    <a:lnTo>
                      <a:pt x="48" y="6"/>
                    </a:lnTo>
                    <a:lnTo>
                      <a:pt x="20" y="0"/>
                    </a:lnTo>
                    <a:lnTo>
                      <a:pt x="0" y="10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007C5D"/>
              </a:solidFill>
              <a:ln w="0">
                <a:solidFill>
                  <a:srgbClr val="007C5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71" name="Freeform 610"/>
              <p:cNvSpPr>
                <a:spLocks noChangeAspect="1"/>
              </p:cNvSpPr>
              <p:nvPr/>
            </p:nvSpPr>
            <p:spPr bwMode="auto">
              <a:xfrm>
                <a:off x="1608" y="1496"/>
                <a:ext cx="48" cy="14"/>
              </a:xfrm>
              <a:custGeom>
                <a:avLst/>
                <a:gdLst>
                  <a:gd name="T0" fmla="*/ 28 w 48"/>
                  <a:gd name="T1" fmla="*/ 14 h 14"/>
                  <a:gd name="T2" fmla="*/ 48 w 48"/>
                  <a:gd name="T3" fmla="*/ 6 h 14"/>
                  <a:gd name="T4" fmla="*/ 20 w 48"/>
                  <a:gd name="T5" fmla="*/ 0 h 14"/>
                  <a:gd name="T6" fmla="*/ 0 w 48"/>
                  <a:gd name="T7" fmla="*/ 10 h 14"/>
                  <a:gd name="T8" fmla="*/ 28 w 48"/>
                  <a:gd name="T9" fmla="*/ 1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4"/>
                  <a:gd name="T17" fmla="*/ 48 w 48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4">
                    <a:moveTo>
                      <a:pt x="28" y="14"/>
                    </a:moveTo>
                    <a:lnTo>
                      <a:pt x="48" y="6"/>
                    </a:lnTo>
                    <a:lnTo>
                      <a:pt x="20" y="0"/>
                    </a:lnTo>
                    <a:lnTo>
                      <a:pt x="0" y="10"/>
                    </a:lnTo>
                    <a:lnTo>
                      <a:pt x="28" y="1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72" name="Freeform 611"/>
              <p:cNvSpPr>
                <a:spLocks noChangeAspect="1"/>
              </p:cNvSpPr>
              <p:nvPr/>
            </p:nvSpPr>
            <p:spPr bwMode="auto">
              <a:xfrm>
                <a:off x="1636" y="1502"/>
                <a:ext cx="50" cy="14"/>
              </a:xfrm>
              <a:custGeom>
                <a:avLst/>
                <a:gdLst>
                  <a:gd name="T0" fmla="*/ 28 w 50"/>
                  <a:gd name="T1" fmla="*/ 14 h 14"/>
                  <a:gd name="T2" fmla="*/ 50 w 50"/>
                  <a:gd name="T3" fmla="*/ 6 h 14"/>
                  <a:gd name="T4" fmla="*/ 20 w 50"/>
                  <a:gd name="T5" fmla="*/ 0 h 14"/>
                  <a:gd name="T6" fmla="*/ 0 w 50"/>
                  <a:gd name="T7" fmla="*/ 8 h 14"/>
                  <a:gd name="T8" fmla="*/ 28 w 50"/>
                  <a:gd name="T9" fmla="*/ 1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4"/>
                  <a:gd name="T17" fmla="*/ 50 w 50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4">
                    <a:moveTo>
                      <a:pt x="28" y="14"/>
                    </a:moveTo>
                    <a:lnTo>
                      <a:pt x="50" y="6"/>
                    </a:lnTo>
                    <a:lnTo>
                      <a:pt x="20" y="0"/>
                    </a:lnTo>
                    <a:lnTo>
                      <a:pt x="0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007B5C"/>
              </a:solidFill>
              <a:ln w="0">
                <a:solidFill>
                  <a:srgbClr val="007B5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73" name="Freeform 612"/>
              <p:cNvSpPr>
                <a:spLocks noChangeAspect="1"/>
              </p:cNvSpPr>
              <p:nvPr/>
            </p:nvSpPr>
            <p:spPr bwMode="auto">
              <a:xfrm>
                <a:off x="1636" y="1502"/>
                <a:ext cx="50" cy="14"/>
              </a:xfrm>
              <a:custGeom>
                <a:avLst/>
                <a:gdLst>
                  <a:gd name="T0" fmla="*/ 28 w 50"/>
                  <a:gd name="T1" fmla="*/ 14 h 14"/>
                  <a:gd name="T2" fmla="*/ 50 w 50"/>
                  <a:gd name="T3" fmla="*/ 6 h 14"/>
                  <a:gd name="T4" fmla="*/ 20 w 50"/>
                  <a:gd name="T5" fmla="*/ 0 h 14"/>
                  <a:gd name="T6" fmla="*/ 0 w 50"/>
                  <a:gd name="T7" fmla="*/ 8 h 14"/>
                  <a:gd name="T8" fmla="*/ 28 w 50"/>
                  <a:gd name="T9" fmla="*/ 1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4"/>
                  <a:gd name="T17" fmla="*/ 50 w 50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4">
                    <a:moveTo>
                      <a:pt x="28" y="14"/>
                    </a:moveTo>
                    <a:lnTo>
                      <a:pt x="50" y="6"/>
                    </a:lnTo>
                    <a:lnTo>
                      <a:pt x="20" y="0"/>
                    </a:lnTo>
                    <a:lnTo>
                      <a:pt x="0" y="8"/>
                    </a:lnTo>
                    <a:lnTo>
                      <a:pt x="28" y="1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74" name="Freeform 613"/>
              <p:cNvSpPr>
                <a:spLocks noChangeAspect="1"/>
              </p:cNvSpPr>
              <p:nvPr/>
            </p:nvSpPr>
            <p:spPr bwMode="auto">
              <a:xfrm>
                <a:off x="1664" y="1508"/>
                <a:ext cx="50" cy="14"/>
              </a:xfrm>
              <a:custGeom>
                <a:avLst/>
                <a:gdLst>
                  <a:gd name="T0" fmla="*/ 30 w 50"/>
                  <a:gd name="T1" fmla="*/ 14 h 14"/>
                  <a:gd name="T2" fmla="*/ 50 w 50"/>
                  <a:gd name="T3" fmla="*/ 6 h 14"/>
                  <a:gd name="T4" fmla="*/ 22 w 50"/>
                  <a:gd name="T5" fmla="*/ 0 h 14"/>
                  <a:gd name="T6" fmla="*/ 0 w 50"/>
                  <a:gd name="T7" fmla="*/ 8 h 14"/>
                  <a:gd name="T8" fmla="*/ 30 w 50"/>
                  <a:gd name="T9" fmla="*/ 1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4"/>
                  <a:gd name="T17" fmla="*/ 50 w 50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4">
                    <a:moveTo>
                      <a:pt x="30" y="14"/>
                    </a:moveTo>
                    <a:lnTo>
                      <a:pt x="50" y="6"/>
                    </a:lnTo>
                    <a:lnTo>
                      <a:pt x="22" y="0"/>
                    </a:lnTo>
                    <a:lnTo>
                      <a:pt x="0" y="8"/>
                    </a:lnTo>
                    <a:lnTo>
                      <a:pt x="30" y="14"/>
                    </a:lnTo>
                    <a:close/>
                  </a:path>
                </a:pathLst>
              </a:custGeom>
              <a:solidFill>
                <a:srgbClr val="007C5C"/>
              </a:solidFill>
              <a:ln w="0">
                <a:solidFill>
                  <a:srgbClr val="007C5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75" name="Freeform 614"/>
              <p:cNvSpPr>
                <a:spLocks noChangeAspect="1"/>
              </p:cNvSpPr>
              <p:nvPr/>
            </p:nvSpPr>
            <p:spPr bwMode="auto">
              <a:xfrm>
                <a:off x="1664" y="1508"/>
                <a:ext cx="50" cy="14"/>
              </a:xfrm>
              <a:custGeom>
                <a:avLst/>
                <a:gdLst>
                  <a:gd name="T0" fmla="*/ 30 w 50"/>
                  <a:gd name="T1" fmla="*/ 14 h 14"/>
                  <a:gd name="T2" fmla="*/ 50 w 50"/>
                  <a:gd name="T3" fmla="*/ 6 h 14"/>
                  <a:gd name="T4" fmla="*/ 22 w 50"/>
                  <a:gd name="T5" fmla="*/ 0 h 14"/>
                  <a:gd name="T6" fmla="*/ 0 w 50"/>
                  <a:gd name="T7" fmla="*/ 8 h 14"/>
                  <a:gd name="T8" fmla="*/ 30 w 50"/>
                  <a:gd name="T9" fmla="*/ 1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4"/>
                  <a:gd name="T17" fmla="*/ 50 w 50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4">
                    <a:moveTo>
                      <a:pt x="30" y="14"/>
                    </a:moveTo>
                    <a:lnTo>
                      <a:pt x="50" y="6"/>
                    </a:lnTo>
                    <a:lnTo>
                      <a:pt x="22" y="0"/>
                    </a:lnTo>
                    <a:lnTo>
                      <a:pt x="0" y="8"/>
                    </a:lnTo>
                    <a:lnTo>
                      <a:pt x="30" y="1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76" name="Freeform 615"/>
              <p:cNvSpPr>
                <a:spLocks noChangeAspect="1"/>
              </p:cNvSpPr>
              <p:nvPr/>
            </p:nvSpPr>
            <p:spPr bwMode="auto">
              <a:xfrm>
                <a:off x="1694" y="1514"/>
                <a:ext cx="50" cy="14"/>
              </a:xfrm>
              <a:custGeom>
                <a:avLst/>
                <a:gdLst>
                  <a:gd name="T0" fmla="*/ 30 w 50"/>
                  <a:gd name="T1" fmla="*/ 14 h 14"/>
                  <a:gd name="T2" fmla="*/ 50 w 50"/>
                  <a:gd name="T3" fmla="*/ 4 h 14"/>
                  <a:gd name="T4" fmla="*/ 20 w 50"/>
                  <a:gd name="T5" fmla="*/ 0 h 14"/>
                  <a:gd name="T6" fmla="*/ 0 w 50"/>
                  <a:gd name="T7" fmla="*/ 8 h 14"/>
                  <a:gd name="T8" fmla="*/ 30 w 50"/>
                  <a:gd name="T9" fmla="*/ 1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4"/>
                  <a:gd name="T17" fmla="*/ 50 w 50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4">
                    <a:moveTo>
                      <a:pt x="30" y="14"/>
                    </a:moveTo>
                    <a:lnTo>
                      <a:pt x="50" y="4"/>
                    </a:lnTo>
                    <a:lnTo>
                      <a:pt x="20" y="0"/>
                    </a:lnTo>
                    <a:lnTo>
                      <a:pt x="0" y="8"/>
                    </a:lnTo>
                    <a:lnTo>
                      <a:pt x="30" y="14"/>
                    </a:lnTo>
                    <a:close/>
                  </a:path>
                </a:pathLst>
              </a:custGeom>
              <a:solidFill>
                <a:srgbClr val="007C5B"/>
              </a:solidFill>
              <a:ln w="0">
                <a:solidFill>
                  <a:srgbClr val="007C5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77" name="Freeform 616"/>
              <p:cNvSpPr>
                <a:spLocks noChangeAspect="1"/>
              </p:cNvSpPr>
              <p:nvPr/>
            </p:nvSpPr>
            <p:spPr bwMode="auto">
              <a:xfrm>
                <a:off x="1694" y="1514"/>
                <a:ext cx="50" cy="14"/>
              </a:xfrm>
              <a:custGeom>
                <a:avLst/>
                <a:gdLst>
                  <a:gd name="T0" fmla="*/ 30 w 50"/>
                  <a:gd name="T1" fmla="*/ 14 h 14"/>
                  <a:gd name="T2" fmla="*/ 50 w 50"/>
                  <a:gd name="T3" fmla="*/ 4 h 14"/>
                  <a:gd name="T4" fmla="*/ 20 w 50"/>
                  <a:gd name="T5" fmla="*/ 0 h 14"/>
                  <a:gd name="T6" fmla="*/ 0 w 50"/>
                  <a:gd name="T7" fmla="*/ 8 h 14"/>
                  <a:gd name="T8" fmla="*/ 30 w 50"/>
                  <a:gd name="T9" fmla="*/ 1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4"/>
                  <a:gd name="T17" fmla="*/ 50 w 50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4">
                    <a:moveTo>
                      <a:pt x="30" y="14"/>
                    </a:moveTo>
                    <a:lnTo>
                      <a:pt x="50" y="4"/>
                    </a:lnTo>
                    <a:lnTo>
                      <a:pt x="20" y="0"/>
                    </a:lnTo>
                    <a:lnTo>
                      <a:pt x="0" y="8"/>
                    </a:lnTo>
                    <a:lnTo>
                      <a:pt x="30" y="1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78" name="Freeform 617"/>
              <p:cNvSpPr>
                <a:spLocks noChangeAspect="1"/>
              </p:cNvSpPr>
              <p:nvPr/>
            </p:nvSpPr>
            <p:spPr bwMode="auto">
              <a:xfrm>
                <a:off x="1724" y="1518"/>
                <a:ext cx="50" cy="16"/>
              </a:xfrm>
              <a:custGeom>
                <a:avLst/>
                <a:gdLst>
                  <a:gd name="T0" fmla="*/ 30 w 50"/>
                  <a:gd name="T1" fmla="*/ 16 h 16"/>
                  <a:gd name="T2" fmla="*/ 50 w 50"/>
                  <a:gd name="T3" fmla="*/ 6 h 16"/>
                  <a:gd name="T4" fmla="*/ 20 w 50"/>
                  <a:gd name="T5" fmla="*/ 0 h 16"/>
                  <a:gd name="T6" fmla="*/ 0 w 50"/>
                  <a:gd name="T7" fmla="*/ 10 h 16"/>
                  <a:gd name="T8" fmla="*/ 30 w 50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6"/>
                  <a:gd name="T17" fmla="*/ 50 w 50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6">
                    <a:moveTo>
                      <a:pt x="30" y="16"/>
                    </a:moveTo>
                    <a:lnTo>
                      <a:pt x="50" y="6"/>
                    </a:lnTo>
                    <a:lnTo>
                      <a:pt x="20" y="0"/>
                    </a:lnTo>
                    <a:lnTo>
                      <a:pt x="0" y="10"/>
                    </a:lnTo>
                    <a:lnTo>
                      <a:pt x="30" y="16"/>
                    </a:lnTo>
                    <a:close/>
                  </a:path>
                </a:pathLst>
              </a:custGeom>
              <a:solidFill>
                <a:srgbClr val="007D5A"/>
              </a:solidFill>
              <a:ln w="0">
                <a:solidFill>
                  <a:srgbClr val="007D5A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79" name="Freeform 618"/>
              <p:cNvSpPr>
                <a:spLocks noChangeAspect="1"/>
              </p:cNvSpPr>
              <p:nvPr/>
            </p:nvSpPr>
            <p:spPr bwMode="auto">
              <a:xfrm>
                <a:off x="1724" y="1518"/>
                <a:ext cx="50" cy="16"/>
              </a:xfrm>
              <a:custGeom>
                <a:avLst/>
                <a:gdLst>
                  <a:gd name="T0" fmla="*/ 30 w 50"/>
                  <a:gd name="T1" fmla="*/ 16 h 16"/>
                  <a:gd name="T2" fmla="*/ 50 w 50"/>
                  <a:gd name="T3" fmla="*/ 6 h 16"/>
                  <a:gd name="T4" fmla="*/ 20 w 50"/>
                  <a:gd name="T5" fmla="*/ 0 h 16"/>
                  <a:gd name="T6" fmla="*/ 0 w 50"/>
                  <a:gd name="T7" fmla="*/ 10 h 16"/>
                  <a:gd name="T8" fmla="*/ 30 w 50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6"/>
                  <a:gd name="T17" fmla="*/ 50 w 50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6">
                    <a:moveTo>
                      <a:pt x="30" y="16"/>
                    </a:moveTo>
                    <a:lnTo>
                      <a:pt x="50" y="6"/>
                    </a:lnTo>
                    <a:lnTo>
                      <a:pt x="20" y="0"/>
                    </a:lnTo>
                    <a:lnTo>
                      <a:pt x="0" y="10"/>
                    </a:lnTo>
                    <a:lnTo>
                      <a:pt x="30" y="1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80" name="Freeform 619"/>
              <p:cNvSpPr>
                <a:spLocks noChangeAspect="1"/>
              </p:cNvSpPr>
              <p:nvPr/>
            </p:nvSpPr>
            <p:spPr bwMode="auto">
              <a:xfrm>
                <a:off x="1754" y="1524"/>
                <a:ext cx="50" cy="16"/>
              </a:xfrm>
              <a:custGeom>
                <a:avLst/>
                <a:gdLst>
                  <a:gd name="T0" fmla="*/ 30 w 50"/>
                  <a:gd name="T1" fmla="*/ 16 h 16"/>
                  <a:gd name="T2" fmla="*/ 50 w 50"/>
                  <a:gd name="T3" fmla="*/ 6 h 16"/>
                  <a:gd name="T4" fmla="*/ 20 w 50"/>
                  <a:gd name="T5" fmla="*/ 0 h 16"/>
                  <a:gd name="T6" fmla="*/ 0 w 50"/>
                  <a:gd name="T7" fmla="*/ 10 h 16"/>
                  <a:gd name="T8" fmla="*/ 30 w 50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6"/>
                  <a:gd name="T17" fmla="*/ 50 w 50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6">
                    <a:moveTo>
                      <a:pt x="30" y="16"/>
                    </a:moveTo>
                    <a:lnTo>
                      <a:pt x="50" y="6"/>
                    </a:lnTo>
                    <a:lnTo>
                      <a:pt x="20" y="0"/>
                    </a:lnTo>
                    <a:lnTo>
                      <a:pt x="0" y="10"/>
                    </a:lnTo>
                    <a:lnTo>
                      <a:pt x="30" y="16"/>
                    </a:lnTo>
                    <a:close/>
                  </a:path>
                </a:pathLst>
              </a:custGeom>
              <a:solidFill>
                <a:srgbClr val="007D5A"/>
              </a:solidFill>
              <a:ln w="0">
                <a:solidFill>
                  <a:srgbClr val="007D5A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81" name="Freeform 620"/>
              <p:cNvSpPr>
                <a:spLocks noChangeAspect="1"/>
              </p:cNvSpPr>
              <p:nvPr/>
            </p:nvSpPr>
            <p:spPr bwMode="auto">
              <a:xfrm>
                <a:off x="1754" y="1524"/>
                <a:ext cx="50" cy="16"/>
              </a:xfrm>
              <a:custGeom>
                <a:avLst/>
                <a:gdLst>
                  <a:gd name="T0" fmla="*/ 30 w 50"/>
                  <a:gd name="T1" fmla="*/ 16 h 16"/>
                  <a:gd name="T2" fmla="*/ 50 w 50"/>
                  <a:gd name="T3" fmla="*/ 6 h 16"/>
                  <a:gd name="T4" fmla="*/ 20 w 50"/>
                  <a:gd name="T5" fmla="*/ 0 h 16"/>
                  <a:gd name="T6" fmla="*/ 0 w 50"/>
                  <a:gd name="T7" fmla="*/ 10 h 16"/>
                  <a:gd name="T8" fmla="*/ 30 w 50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6"/>
                  <a:gd name="T17" fmla="*/ 50 w 50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6">
                    <a:moveTo>
                      <a:pt x="30" y="16"/>
                    </a:moveTo>
                    <a:lnTo>
                      <a:pt x="50" y="6"/>
                    </a:lnTo>
                    <a:lnTo>
                      <a:pt x="20" y="0"/>
                    </a:lnTo>
                    <a:lnTo>
                      <a:pt x="0" y="10"/>
                    </a:lnTo>
                    <a:lnTo>
                      <a:pt x="30" y="1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82" name="Freeform 621"/>
              <p:cNvSpPr>
                <a:spLocks noChangeAspect="1"/>
              </p:cNvSpPr>
              <p:nvPr/>
            </p:nvSpPr>
            <p:spPr bwMode="auto">
              <a:xfrm>
                <a:off x="1784" y="1530"/>
                <a:ext cx="52" cy="16"/>
              </a:xfrm>
              <a:custGeom>
                <a:avLst/>
                <a:gdLst>
                  <a:gd name="T0" fmla="*/ 32 w 52"/>
                  <a:gd name="T1" fmla="*/ 16 h 16"/>
                  <a:gd name="T2" fmla="*/ 52 w 52"/>
                  <a:gd name="T3" fmla="*/ 6 h 16"/>
                  <a:gd name="T4" fmla="*/ 20 w 52"/>
                  <a:gd name="T5" fmla="*/ 0 h 16"/>
                  <a:gd name="T6" fmla="*/ 0 w 52"/>
                  <a:gd name="T7" fmla="*/ 10 h 16"/>
                  <a:gd name="T8" fmla="*/ 32 w 52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6"/>
                  <a:gd name="T17" fmla="*/ 52 w 52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6">
                    <a:moveTo>
                      <a:pt x="32" y="16"/>
                    </a:moveTo>
                    <a:lnTo>
                      <a:pt x="52" y="6"/>
                    </a:lnTo>
                    <a:lnTo>
                      <a:pt x="20" y="0"/>
                    </a:lnTo>
                    <a:lnTo>
                      <a:pt x="0" y="10"/>
                    </a:lnTo>
                    <a:lnTo>
                      <a:pt x="32" y="16"/>
                    </a:lnTo>
                    <a:close/>
                  </a:path>
                </a:pathLst>
              </a:custGeom>
              <a:solidFill>
                <a:srgbClr val="007E5A"/>
              </a:solidFill>
              <a:ln w="0">
                <a:solidFill>
                  <a:srgbClr val="007E5A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83" name="Freeform 622"/>
              <p:cNvSpPr>
                <a:spLocks noChangeAspect="1"/>
              </p:cNvSpPr>
              <p:nvPr/>
            </p:nvSpPr>
            <p:spPr bwMode="auto">
              <a:xfrm>
                <a:off x="1784" y="1530"/>
                <a:ext cx="52" cy="16"/>
              </a:xfrm>
              <a:custGeom>
                <a:avLst/>
                <a:gdLst>
                  <a:gd name="T0" fmla="*/ 32 w 52"/>
                  <a:gd name="T1" fmla="*/ 16 h 16"/>
                  <a:gd name="T2" fmla="*/ 52 w 52"/>
                  <a:gd name="T3" fmla="*/ 6 h 16"/>
                  <a:gd name="T4" fmla="*/ 20 w 52"/>
                  <a:gd name="T5" fmla="*/ 0 h 16"/>
                  <a:gd name="T6" fmla="*/ 0 w 52"/>
                  <a:gd name="T7" fmla="*/ 10 h 16"/>
                  <a:gd name="T8" fmla="*/ 32 w 52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6"/>
                  <a:gd name="T17" fmla="*/ 52 w 52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6">
                    <a:moveTo>
                      <a:pt x="32" y="16"/>
                    </a:moveTo>
                    <a:lnTo>
                      <a:pt x="52" y="6"/>
                    </a:lnTo>
                    <a:lnTo>
                      <a:pt x="20" y="0"/>
                    </a:lnTo>
                    <a:lnTo>
                      <a:pt x="0" y="10"/>
                    </a:lnTo>
                    <a:lnTo>
                      <a:pt x="32" y="1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84" name="Freeform 623"/>
              <p:cNvSpPr>
                <a:spLocks noChangeAspect="1"/>
              </p:cNvSpPr>
              <p:nvPr/>
            </p:nvSpPr>
            <p:spPr bwMode="auto">
              <a:xfrm>
                <a:off x="1816" y="1536"/>
                <a:ext cx="50" cy="16"/>
              </a:xfrm>
              <a:custGeom>
                <a:avLst/>
                <a:gdLst>
                  <a:gd name="T0" fmla="*/ 30 w 50"/>
                  <a:gd name="T1" fmla="*/ 16 h 16"/>
                  <a:gd name="T2" fmla="*/ 50 w 50"/>
                  <a:gd name="T3" fmla="*/ 8 h 16"/>
                  <a:gd name="T4" fmla="*/ 20 w 50"/>
                  <a:gd name="T5" fmla="*/ 0 h 16"/>
                  <a:gd name="T6" fmla="*/ 0 w 50"/>
                  <a:gd name="T7" fmla="*/ 10 h 16"/>
                  <a:gd name="T8" fmla="*/ 30 w 50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6"/>
                  <a:gd name="T17" fmla="*/ 50 w 50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6">
                    <a:moveTo>
                      <a:pt x="30" y="16"/>
                    </a:moveTo>
                    <a:lnTo>
                      <a:pt x="50" y="8"/>
                    </a:lnTo>
                    <a:lnTo>
                      <a:pt x="20" y="0"/>
                    </a:lnTo>
                    <a:lnTo>
                      <a:pt x="0" y="10"/>
                    </a:lnTo>
                    <a:lnTo>
                      <a:pt x="30" y="16"/>
                    </a:lnTo>
                    <a:close/>
                  </a:path>
                </a:pathLst>
              </a:custGeom>
              <a:solidFill>
                <a:srgbClr val="007F59"/>
              </a:solidFill>
              <a:ln w="0">
                <a:solidFill>
                  <a:srgbClr val="007F5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85" name="Freeform 624"/>
              <p:cNvSpPr>
                <a:spLocks noChangeAspect="1"/>
              </p:cNvSpPr>
              <p:nvPr/>
            </p:nvSpPr>
            <p:spPr bwMode="auto">
              <a:xfrm>
                <a:off x="1816" y="1536"/>
                <a:ext cx="50" cy="16"/>
              </a:xfrm>
              <a:custGeom>
                <a:avLst/>
                <a:gdLst>
                  <a:gd name="T0" fmla="*/ 30 w 50"/>
                  <a:gd name="T1" fmla="*/ 16 h 16"/>
                  <a:gd name="T2" fmla="*/ 50 w 50"/>
                  <a:gd name="T3" fmla="*/ 8 h 16"/>
                  <a:gd name="T4" fmla="*/ 20 w 50"/>
                  <a:gd name="T5" fmla="*/ 0 h 16"/>
                  <a:gd name="T6" fmla="*/ 0 w 50"/>
                  <a:gd name="T7" fmla="*/ 10 h 16"/>
                  <a:gd name="T8" fmla="*/ 30 w 50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6"/>
                  <a:gd name="T17" fmla="*/ 50 w 50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6">
                    <a:moveTo>
                      <a:pt x="30" y="16"/>
                    </a:moveTo>
                    <a:lnTo>
                      <a:pt x="50" y="8"/>
                    </a:lnTo>
                    <a:lnTo>
                      <a:pt x="20" y="0"/>
                    </a:lnTo>
                    <a:lnTo>
                      <a:pt x="0" y="10"/>
                    </a:lnTo>
                    <a:lnTo>
                      <a:pt x="30" y="1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86" name="Freeform 625"/>
              <p:cNvSpPr>
                <a:spLocks noChangeAspect="1"/>
              </p:cNvSpPr>
              <p:nvPr/>
            </p:nvSpPr>
            <p:spPr bwMode="auto">
              <a:xfrm>
                <a:off x="1846" y="1544"/>
                <a:ext cx="52" cy="14"/>
              </a:xfrm>
              <a:custGeom>
                <a:avLst/>
                <a:gdLst>
                  <a:gd name="T0" fmla="*/ 32 w 52"/>
                  <a:gd name="T1" fmla="*/ 14 h 14"/>
                  <a:gd name="T2" fmla="*/ 52 w 52"/>
                  <a:gd name="T3" fmla="*/ 6 h 14"/>
                  <a:gd name="T4" fmla="*/ 20 w 52"/>
                  <a:gd name="T5" fmla="*/ 0 h 14"/>
                  <a:gd name="T6" fmla="*/ 0 w 52"/>
                  <a:gd name="T7" fmla="*/ 8 h 14"/>
                  <a:gd name="T8" fmla="*/ 32 w 52"/>
                  <a:gd name="T9" fmla="*/ 1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4"/>
                  <a:gd name="T17" fmla="*/ 52 w 52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4">
                    <a:moveTo>
                      <a:pt x="32" y="14"/>
                    </a:moveTo>
                    <a:lnTo>
                      <a:pt x="52" y="6"/>
                    </a:lnTo>
                    <a:lnTo>
                      <a:pt x="20" y="0"/>
                    </a:lnTo>
                    <a:lnTo>
                      <a:pt x="0" y="8"/>
                    </a:lnTo>
                    <a:lnTo>
                      <a:pt x="32" y="14"/>
                    </a:lnTo>
                    <a:close/>
                  </a:path>
                </a:pathLst>
              </a:custGeom>
              <a:solidFill>
                <a:srgbClr val="008059"/>
              </a:solidFill>
              <a:ln w="0">
                <a:solidFill>
                  <a:srgbClr val="00805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87" name="Freeform 626"/>
              <p:cNvSpPr>
                <a:spLocks noChangeAspect="1"/>
              </p:cNvSpPr>
              <p:nvPr/>
            </p:nvSpPr>
            <p:spPr bwMode="auto">
              <a:xfrm>
                <a:off x="1846" y="1544"/>
                <a:ext cx="52" cy="14"/>
              </a:xfrm>
              <a:custGeom>
                <a:avLst/>
                <a:gdLst>
                  <a:gd name="T0" fmla="*/ 32 w 52"/>
                  <a:gd name="T1" fmla="*/ 14 h 14"/>
                  <a:gd name="T2" fmla="*/ 52 w 52"/>
                  <a:gd name="T3" fmla="*/ 6 h 14"/>
                  <a:gd name="T4" fmla="*/ 20 w 52"/>
                  <a:gd name="T5" fmla="*/ 0 h 14"/>
                  <a:gd name="T6" fmla="*/ 0 w 52"/>
                  <a:gd name="T7" fmla="*/ 8 h 14"/>
                  <a:gd name="T8" fmla="*/ 32 w 52"/>
                  <a:gd name="T9" fmla="*/ 1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4"/>
                  <a:gd name="T17" fmla="*/ 52 w 52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4">
                    <a:moveTo>
                      <a:pt x="32" y="14"/>
                    </a:moveTo>
                    <a:lnTo>
                      <a:pt x="52" y="6"/>
                    </a:lnTo>
                    <a:lnTo>
                      <a:pt x="20" y="0"/>
                    </a:lnTo>
                    <a:lnTo>
                      <a:pt x="0" y="8"/>
                    </a:lnTo>
                    <a:lnTo>
                      <a:pt x="32" y="1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88" name="Freeform 627"/>
              <p:cNvSpPr>
                <a:spLocks noChangeAspect="1"/>
              </p:cNvSpPr>
              <p:nvPr/>
            </p:nvSpPr>
            <p:spPr bwMode="auto">
              <a:xfrm>
                <a:off x="1878" y="1550"/>
                <a:ext cx="52" cy="16"/>
              </a:xfrm>
              <a:custGeom>
                <a:avLst/>
                <a:gdLst>
                  <a:gd name="T0" fmla="*/ 32 w 52"/>
                  <a:gd name="T1" fmla="*/ 16 h 16"/>
                  <a:gd name="T2" fmla="*/ 52 w 52"/>
                  <a:gd name="T3" fmla="*/ 6 h 16"/>
                  <a:gd name="T4" fmla="*/ 20 w 52"/>
                  <a:gd name="T5" fmla="*/ 0 h 16"/>
                  <a:gd name="T6" fmla="*/ 0 w 52"/>
                  <a:gd name="T7" fmla="*/ 8 h 16"/>
                  <a:gd name="T8" fmla="*/ 32 w 52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6"/>
                  <a:gd name="T17" fmla="*/ 52 w 52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6">
                    <a:moveTo>
                      <a:pt x="32" y="16"/>
                    </a:moveTo>
                    <a:lnTo>
                      <a:pt x="52" y="6"/>
                    </a:lnTo>
                    <a:lnTo>
                      <a:pt x="20" y="0"/>
                    </a:lnTo>
                    <a:lnTo>
                      <a:pt x="0" y="8"/>
                    </a:lnTo>
                    <a:lnTo>
                      <a:pt x="32" y="16"/>
                    </a:lnTo>
                    <a:close/>
                  </a:path>
                </a:pathLst>
              </a:custGeom>
              <a:solidFill>
                <a:srgbClr val="008158"/>
              </a:solidFill>
              <a:ln w="0">
                <a:solidFill>
                  <a:srgbClr val="00815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89" name="Freeform 628"/>
              <p:cNvSpPr>
                <a:spLocks noChangeAspect="1"/>
              </p:cNvSpPr>
              <p:nvPr/>
            </p:nvSpPr>
            <p:spPr bwMode="auto">
              <a:xfrm>
                <a:off x="1878" y="1550"/>
                <a:ext cx="52" cy="16"/>
              </a:xfrm>
              <a:custGeom>
                <a:avLst/>
                <a:gdLst>
                  <a:gd name="T0" fmla="*/ 32 w 52"/>
                  <a:gd name="T1" fmla="*/ 16 h 16"/>
                  <a:gd name="T2" fmla="*/ 52 w 52"/>
                  <a:gd name="T3" fmla="*/ 6 h 16"/>
                  <a:gd name="T4" fmla="*/ 20 w 52"/>
                  <a:gd name="T5" fmla="*/ 0 h 16"/>
                  <a:gd name="T6" fmla="*/ 0 w 52"/>
                  <a:gd name="T7" fmla="*/ 8 h 16"/>
                  <a:gd name="T8" fmla="*/ 32 w 52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6"/>
                  <a:gd name="T17" fmla="*/ 52 w 52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6">
                    <a:moveTo>
                      <a:pt x="32" y="16"/>
                    </a:moveTo>
                    <a:lnTo>
                      <a:pt x="52" y="6"/>
                    </a:lnTo>
                    <a:lnTo>
                      <a:pt x="20" y="0"/>
                    </a:lnTo>
                    <a:lnTo>
                      <a:pt x="0" y="8"/>
                    </a:lnTo>
                    <a:lnTo>
                      <a:pt x="32" y="1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90" name="Freeform 629"/>
              <p:cNvSpPr>
                <a:spLocks noChangeAspect="1"/>
              </p:cNvSpPr>
              <p:nvPr/>
            </p:nvSpPr>
            <p:spPr bwMode="auto">
              <a:xfrm>
                <a:off x="1910" y="1556"/>
                <a:ext cx="52" cy="16"/>
              </a:xfrm>
              <a:custGeom>
                <a:avLst/>
                <a:gdLst>
                  <a:gd name="T0" fmla="*/ 34 w 52"/>
                  <a:gd name="T1" fmla="*/ 16 h 16"/>
                  <a:gd name="T2" fmla="*/ 52 w 52"/>
                  <a:gd name="T3" fmla="*/ 8 h 16"/>
                  <a:gd name="T4" fmla="*/ 20 w 52"/>
                  <a:gd name="T5" fmla="*/ 0 h 16"/>
                  <a:gd name="T6" fmla="*/ 0 w 52"/>
                  <a:gd name="T7" fmla="*/ 10 h 16"/>
                  <a:gd name="T8" fmla="*/ 34 w 52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6"/>
                  <a:gd name="T17" fmla="*/ 52 w 52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6">
                    <a:moveTo>
                      <a:pt x="34" y="16"/>
                    </a:moveTo>
                    <a:lnTo>
                      <a:pt x="52" y="8"/>
                    </a:lnTo>
                    <a:lnTo>
                      <a:pt x="20" y="0"/>
                    </a:lnTo>
                    <a:lnTo>
                      <a:pt x="0" y="10"/>
                    </a:lnTo>
                    <a:lnTo>
                      <a:pt x="34" y="16"/>
                    </a:lnTo>
                    <a:close/>
                  </a:path>
                </a:pathLst>
              </a:custGeom>
              <a:solidFill>
                <a:srgbClr val="008158"/>
              </a:solidFill>
              <a:ln w="0">
                <a:solidFill>
                  <a:srgbClr val="00815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91" name="Freeform 630"/>
              <p:cNvSpPr>
                <a:spLocks noChangeAspect="1"/>
              </p:cNvSpPr>
              <p:nvPr/>
            </p:nvSpPr>
            <p:spPr bwMode="auto">
              <a:xfrm>
                <a:off x="1910" y="1556"/>
                <a:ext cx="52" cy="16"/>
              </a:xfrm>
              <a:custGeom>
                <a:avLst/>
                <a:gdLst>
                  <a:gd name="T0" fmla="*/ 34 w 52"/>
                  <a:gd name="T1" fmla="*/ 16 h 16"/>
                  <a:gd name="T2" fmla="*/ 52 w 52"/>
                  <a:gd name="T3" fmla="*/ 8 h 16"/>
                  <a:gd name="T4" fmla="*/ 20 w 52"/>
                  <a:gd name="T5" fmla="*/ 0 h 16"/>
                  <a:gd name="T6" fmla="*/ 0 w 52"/>
                  <a:gd name="T7" fmla="*/ 10 h 16"/>
                  <a:gd name="T8" fmla="*/ 34 w 52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6"/>
                  <a:gd name="T17" fmla="*/ 52 w 52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6">
                    <a:moveTo>
                      <a:pt x="34" y="16"/>
                    </a:moveTo>
                    <a:lnTo>
                      <a:pt x="52" y="8"/>
                    </a:lnTo>
                    <a:lnTo>
                      <a:pt x="20" y="0"/>
                    </a:lnTo>
                    <a:lnTo>
                      <a:pt x="0" y="10"/>
                    </a:lnTo>
                    <a:lnTo>
                      <a:pt x="34" y="1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92" name="Freeform 631"/>
              <p:cNvSpPr>
                <a:spLocks noChangeAspect="1"/>
              </p:cNvSpPr>
              <p:nvPr/>
            </p:nvSpPr>
            <p:spPr bwMode="auto">
              <a:xfrm>
                <a:off x="1944" y="1564"/>
                <a:ext cx="50" cy="16"/>
              </a:xfrm>
              <a:custGeom>
                <a:avLst/>
                <a:gdLst>
                  <a:gd name="T0" fmla="*/ 32 w 50"/>
                  <a:gd name="T1" fmla="*/ 16 h 16"/>
                  <a:gd name="T2" fmla="*/ 50 w 50"/>
                  <a:gd name="T3" fmla="*/ 8 h 16"/>
                  <a:gd name="T4" fmla="*/ 18 w 50"/>
                  <a:gd name="T5" fmla="*/ 0 h 16"/>
                  <a:gd name="T6" fmla="*/ 0 w 50"/>
                  <a:gd name="T7" fmla="*/ 8 h 16"/>
                  <a:gd name="T8" fmla="*/ 32 w 50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6"/>
                  <a:gd name="T17" fmla="*/ 50 w 50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6">
                    <a:moveTo>
                      <a:pt x="32" y="16"/>
                    </a:moveTo>
                    <a:lnTo>
                      <a:pt x="50" y="8"/>
                    </a:lnTo>
                    <a:lnTo>
                      <a:pt x="18" y="0"/>
                    </a:lnTo>
                    <a:lnTo>
                      <a:pt x="0" y="8"/>
                    </a:lnTo>
                    <a:lnTo>
                      <a:pt x="32" y="16"/>
                    </a:lnTo>
                    <a:close/>
                  </a:path>
                </a:pathLst>
              </a:custGeom>
              <a:solidFill>
                <a:srgbClr val="008258"/>
              </a:solidFill>
              <a:ln w="0">
                <a:solidFill>
                  <a:srgbClr val="00825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93" name="Freeform 632"/>
              <p:cNvSpPr>
                <a:spLocks noChangeAspect="1"/>
              </p:cNvSpPr>
              <p:nvPr/>
            </p:nvSpPr>
            <p:spPr bwMode="auto">
              <a:xfrm>
                <a:off x="1944" y="1564"/>
                <a:ext cx="50" cy="16"/>
              </a:xfrm>
              <a:custGeom>
                <a:avLst/>
                <a:gdLst>
                  <a:gd name="T0" fmla="*/ 32 w 50"/>
                  <a:gd name="T1" fmla="*/ 16 h 16"/>
                  <a:gd name="T2" fmla="*/ 50 w 50"/>
                  <a:gd name="T3" fmla="*/ 8 h 16"/>
                  <a:gd name="T4" fmla="*/ 18 w 50"/>
                  <a:gd name="T5" fmla="*/ 0 h 16"/>
                  <a:gd name="T6" fmla="*/ 0 w 50"/>
                  <a:gd name="T7" fmla="*/ 8 h 16"/>
                  <a:gd name="T8" fmla="*/ 32 w 50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6"/>
                  <a:gd name="T17" fmla="*/ 50 w 50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6">
                    <a:moveTo>
                      <a:pt x="32" y="16"/>
                    </a:moveTo>
                    <a:lnTo>
                      <a:pt x="50" y="8"/>
                    </a:lnTo>
                    <a:lnTo>
                      <a:pt x="18" y="0"/>
                    </a:lnTo>
                    <a:lnTo>
                      <a:pt x="0" y="8"/>
                    </a:lnTo>
                    <a:lnTo>
                      <a:pt x="32" y="1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94" name="Freeform 633"/>
              <p:cNvSpPr>
                <a:spLocks noChangeAspect="1"/>
              </p:cNvSpPr>
              <p:nvPr/>
            </p:nvSpPr>
            <p:spPr bwMode="auto">
              <a:xfrm>
                <a:off x="1976" y="1572"/>
                <a:ext cx="52" cy="16"/>
              </a:xfrm>
              <a:custGeom>
                <a:avLst/>
                <a:gdLst>
                  <a:gd name="T0" fmla="*/ 34 w 52"/>
                  <a:gd name="T1" fmla="*/ 16 h 16"/>
                  <a:gd name="T2" fmla="*/ 52 w 52"/>
                  <a:gd name="T3" fmla="*/ 6 h 16"/>
                  <a:gd name="T4" fmla="*/ 18 w 52"/>
                  <a:gd name="T5" fmla="*/ 0 h 16"/>
                  <a:gd name="T6" fmla="*/ 0 w 52"/>
                  <a:gd name="T7" fmla="*/ 8 h 16"/>
                  <a:gd name="T8" fmla="*/ 34 w 52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6"/>
                  <a:gd name="T17" fmla="*/ 52 w 52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6">
                    <a:moveTo>
                      <a:pt x="34" y="16"/>
                    </a:moveTo>
                    <a:lnTo>
                      <a:pt x="52" y="6"/>
                    </a:lnTo>
                    <a:lnTo>
                      <a:pt x="18" y="0"/>
                    </a:lnTo>
                    <a:lnTo>
                      <a:pt x="0" y="8"/>
                    </a:lnTo>
                    <a:lnTo>
                      <a:pt x="34" y="16"/>
                    </a:lnTo>
                    <a:close/>
                  </a:path>
                </a:pathLst>
              </a:custGeom>
              <a:solidFill>
                <a:srgbClr val="008258"/>
              </a:solidFill>
              <a:ln w="0">
                <a:solidFill>
                  <a:srgbClr val="00825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95" name="Freeform 634"/>
              <p:cNvSpPr>
                <a:spLocks noChangeAspect="1"/>
              </p:cNvSpPr>
              <p:nvPr/>
            </p:nvSpPr>
            <p:spPr bwMode="auto">
              <a:xfrm>
                <a:off x="1976" y="1572"/>
                <a:ext cx="52" cy="16"/>
              </a:xfrm>
              <a:custGeom>
                <a:avLst/>
                <a:gdLst>
                  <a:gd name="T0" fmla="*/ 34 w 52"/>
                  <a:gd name="T1" fmla="*/ 16 h 16"/>
                  <a:gd name="T2" fmla="*/ 52 w 52"/>
                  <a:gd name="T3" fmla="*/ 6 h 16"/>
                  <a:gd name="T4" fmla="*/ 18 w 52"/>
                  <a:gd name="T5" fmla="*/ 0 h 16"/>
                  <a:gd name="T6" fmla="*/ 0 w 52"/>
                  <a:gd name="T7" fmla="*/ 8 h 16"/>
                  <a:gd name="T8" fmla="*/ 34 w 52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6"/>
                  <a:gd name="T17" fmla="*/ 52 w 52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6">
                    <a:moveTo>
                      <a:pt x="34" y="16"/>
                    </a:moveTo>
                    <a:lnTo>
                      <a:pt x="52" y="6"/>
                    </a:lnTo>
                    <a:lnTo>
                      <a:pt x="18" y="0"/>
                    </a:lnTo>
                    <a:lnTo>
                      <a:pt x="0" y="8"/>
                    </a:lnTo>
                    <a:lnTo>
                      <a:pt x="34" y="1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96" name="Freeform 635"/>
              <p:cNvSpPr>
                <a:spLocks noChangeAspect="1"/>
              </p:cNvSpPr>
              <p:nvPr/>
            </p:nvSpPr>
            <p:spPr bwMode="auto">
              <a:xfrm>
                <a:off x="2010" y="1578"/>
                <a:ext cx="52" cy="18"/>
              </a:xfrm>
              <a:custGeom>
                <a:avLst/>
                <a:gdLst>
                  <a:gd name="T0" fmla="*/ 34 w 52"/>
                  <a:gd name="T1" fmla="*/ 18 h 18"/>
                  <a:gd name="T2" fmla="*/ 52 w 52"/>
                  <a:gd name="T3" fmla="*/ 8 h 18"/>
                  <a:gd name="T4" fmla="*/ 18 w 52"/>
                  <a:gd name="T5" fmla="*/ 0 h 18"/>
                  <a:gd name="T6" fmla="*/ 0 w 52"/>
                  <a:gd name="T7" fmla="*/ 10 h 18"/>
                  <a:gd name="T8" fmla="*/ 34 w 52"/>
                  <a:gd name="T9" fmla="*/ 1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8"/>
                  <a:gd name="T17" fmla="*/ 52 w 52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8">
                    <a:moveTo>
                      <a:pt x="34" y="18"/>
                    </a:moveTo>
                    <a:lnTo>
                      <a:pt x="52" y="8"/>
                    </a:lnTo>
                    <a:lnTo>
                      <a:pt x="18" y="0"/>
                    </a:lnTo>
                    <a:lnTo>
                      <a:pt x="0" y="10"/>
                    </a:lnTo>
                    <a:lnTo>
                      <a:pt x="34" y="18"/>
                    </a:lnTo>
                    <a:close/>
                  </a:path>
                </a:pathLst>
              </a:custGeom>
              <a:solidFill>
                <a:srgbClr val="008358"/>
              </a:solidFill>
              <a:ln w="0">
                <a:solidFill>
                  <a:srgbClr val="00835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97" name="Freeform 636"/>
              <p:cNvSpPr>
                <a:spLocks noChangeAspect="1"/>
              </p:cNvSpPr>
              <p:nvPr/>
            </p:nvSpPr>
            <p:spPr bwMode="auto">
              <a:xfrm>
                <a:off x="2010" y="1578"/>
                <a:ext cx="52" cy="18"/>
              </a:xfrm>
              <a:custGeom>
                <a:avLst/>
                <a:gdLst>
                  <a:gd name="T0" fmla="*/ 34 w 52"/>
                  <a:gd name="T1" fmla="*/ 18 h 18"/>
                  <a:gd name="T2" fmla="*/ 52 w 52"/>
                  <a:gd name="T3" fmla="*/ 8 h 18"/>
                  <a:gd name="T4" fmla="*/ 18 w 52"/>
                  <a:gd name="T5" fmla="*/ 0 h 18"/>
                  <a:gd name="T6" fmla="*/ 0 w 52"/>
                  <a:gd name="T7" fmla="*/ 10 h 18"/>
                  <a:gd name="T8" fmla="*/ 34 w 52"/>
                  <a:gd name="T9" fmla="*/ 1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8"/>
                  <a:gd name="T17" fmla="*/ 52 w 52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8">
                    <a:moveTo>
                      <a:pt x="34" y="18"/>
                    </a:moveTo>
                    <a:lnTo>
                      <a:pt x="52" y="8"/>
                    </a:lnTo>
                    <a:lnTo>
                      <a:pt x="18" y="0"/>
                    </a:lnTo>
                    <a:lnTo>
                      <a:pt x="0" y="10"/>
                    </a:lnTo>
                    <a:lnTo>
                      <a:pt x="34" y="1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98" name="Freeform 637"/>
              <p:cNvSpPr>
                <a:spLocks noChangeAspect="1"/>
              </p:cNvSpPr>
              <p:nvPr/>
            </p:nvSpPr>
            <p:spPr bwMode="auto">
              <a:xfrm>
                <a:off x="2044" y="1586"/>
                <a:ext cx="52" cy="18"/>
              </a:xfrm>
              <a:custGeom>
                <a:avLst/>
                <a:gdLst>
                  <a:gd name="T0" fmla="*/ 34 w 52"/>
                  <a:gd name="T1" fmla="*/ 18 h 18"/>
                  <a:gd name="T2" fmla="*/ 52 w 52"/>
                  <a:gd name="T3" fmla="*/ 8 h 18"/>
                  <a:gd name="T4" fmla="*/ 18 w 52"/>
                  <a:gd name="T5" fmla="*/ 0 h 18"/>
                  <a:gd name="T6" fmla="*/ 0 w 52"/>
                  <a:gd name="T7" fmla="*/ 10 h 18"/>
                  <a:gd name="T8" fmla="*/ 34 w 52"/>
                  <a:gd name="T9" fmla="*/ 1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8"/>
                  <a:gd name="T17" fmla="*/ 52 w 52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8">
                    <a:moveTo>
                      <a:pt x="34" y="18"/>
                    </a:moveTo>
                    <a:lnTo>
                      <a:pt x="52" y="8"/>
                    </a:lnTo>
                    <a:lnTo>
                      <a:pt x="18" y="0"/>
                    </a:lnTo>
                    <a:lnTo>
                      <a:pt x="0" y="10"/>
                    </a:lnTo>
                    <a:lnTo>
                      <a:pt x="34" y="18"/>
                    </a:lnTo>
                    <a:close/>
                  </a:path>
                </a:pathLst>
              </a:custGeom>
              <a:solidFill>
                <a:srgbClr val="008358"/>
              </a:solidFill>
              <a:ln w="0">
                <a:solidFill>
                  <a:srgbClr val="00835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99" name="Freeform 638"/>
              <p:cNvSpPr>
                <a:spLocks noChangeAspect="1"/>
              </p:cNvSpPr>
              <p:nvPr/>
            </p:nvSpPr>
            <p:spPr bwMode="auto">
              <a:xfrm>
                <a:off x="2044" y="1586"/>
                <a:ext cx="52" cy="18"/>
              </a:xfrm>
              <a:custGeom>
                <a:avLst/>
                <a:gdLst>
                  <a:gd name="T0" fmla="*/ 34 w 52"/>
                  <a:gd name="T1" fmla="*/ 18 h 18"/>
                  <a:gd name="T2" fmla="*/ 52 w 52"/>
                  <a:gd name="T3" fmla="*/ 8 h 18"/>
                  <a:gd name="T4" fmla="*/ 18 w 52"/>
                  <a:gd name="T5" fmla="*/ 0 h 18"/>
                  <a:gd name="T6" fmla="*/ 0 w 52"/>
                  <a:gd name="T7" fmla="*/ 10 h 18"/>
                  <a:gd name="T8" fmla="*/ 34 w 52"/>
                  <a:gd name="T9" fmla="*/ 1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8"/>
                  <a:gd name="T17" fmla="*/ 52 w 52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8">
                    <a:moveTo>
                      <a:pt x="34" y="18"/>
                    </a:moveTo>
                    <a:lnTo>
                      <a:pt x="52" y="8"/>
                    </a:lnTo>
                    <a:lnTo>
                      <a:pt x="18" y="0"/>
                    </a:lnTo>
                    <a:lnTo>
                      <a:pt x="0" y="10"/>
                    </a:lnTo>
                    <a:lnTo>
                      <a:pt x="34" y="1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00" name="Freeform 639"/>
              <p:cNvSpPr>
                <a:spLocks noChangeAspect="1"/>
              </p:cNvSpPr>
              <p:nvPr/>
            </p:nvSpPr>
            <p:spPr bwMode="auto">
              <a:xfrm>
                <a:off x="2078" y="1594"/>
                <a:ext cx="52" cy="18"/>
              </a:xfrm>
              <a:custGeom>
                <a:avLst/>
                <a:gdLst>
                  <a:gd name="T0" fmla="*/ 34 w 52"/>
                  <a:gd name="T1" fmla="*/ 18 h 18"/>
                  <a:gd name="T2" fmla="*/ 52 w 52"/>
                  <a:gd name="T3" fmla="*/ 8 h 18"/>
                  <a:gd name="T4" fmla="*/ 18 w 52"/>
                  <a:gd name="T5" fmla="*/ 0 h 18"/>
                  <a:gd name="T6" fmla="*/ 0 w 52"/>
                  <a:gd name="T7" fmla="*/ 10 h 18"/>
                  <a:gd name="T8" fmla="*/ 34 w 52"/>
                  <a:gd name="T9" fmla="*/ 1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8"/>
                  <a:gd name="T17" fmla="*/ 52 w 52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8">
                    <a:moveTo>
                      <a:pt x="34" y="18"/>
                    </a:moveTo>
                    <a:lnTo>
                      <a:pt x="52" y="8"/>
                    </a:lnTo>
                    <a:lnTo>
                      <a:pt x="18" y="0"/>
                    </a:lnTo>
                    <a:lnTo>
                      <a:pt x="0" y="10"/>
                    </a:lnTo>
                    <a:lnTo>
                      <a:pt x="34" y="18"/>
                    </a:lnTo>
                    <a:close/>
                  </a:path>
                </a:pathLst>
              </a:custGeom>
              <a:solidFill>
                <a:srgbClr val="008358"/>
              </a:solidFill>
              <a:ln w="0">
                <a:solidFill>
                  <a:srgbClr val="00835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01" name="Freeform 640"/>
              <p:cNvSpPr>
                <a:spLocks noChangeAspect="1"/>
              </p:cNvSpPr>
              <p:nvPr/>
            </p:nvSpPr>
            <p:spPr bwMode="auto">
              <a:xfrm>
                <a:off x="2078" y="1594"/>
                <a:ext cx="52" cy="18"/>
              </a:xfrm>
              <a:custGeom>
                <a:avLst/>
                <a:gdLst>
                  <a:gd name="T0" fmla="*/ 34 w 52"/>
                  <a:gd name="T1" fmla="*/ 18 h 18"/>
                  <a:gd name="T2" fmla="*/ 52 w 52"/>
                  <a:gd name="T3" fmla="*/ 8 h 18"/>
                  <a:gd name="T4" fmla="*/ 18 w 52"/>
                  <a:gd name="T5" fmla="*/ 0 h 18"/>
                  <a:gd name="T6" fmla="*/ 0 w 52"/>
                  <a:gd name="T7" fmla="*/ 10 h 18"/>
                  <a:gd name="T8" fmla="*/ 34 w 52"/>
                  <a:gd name="T9" fmla="*/ 1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8"/>
                  <a:gd name="T17" fmla="*/ 52 w 52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8">
                    <a:moveTo>
                      <a:pt x="34" y="18"/>
                    </a:moveTo>
                    <a:lnTo>
                      <a:pt x="52" y="8"/>
                    </a:lnTo>
                    <a:lnTo>
                      <a:pt x="18" y="0"/>
                    </a:lnTo>
                    <a:lnTo>
                      <a:pt x="0" y="10"/>
                    </a:lnTo>
                    <a:lnTo>
                      <a:pt x="34" y="1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02" name="Freeform 641"/>
              <p:cNvSpPr>
                <a:spLocks noChangeAspect="1"/>
              </p:cNvSpPr>
              <p:nvPr/>
            </p:nvSpPr>
            <p:spPr bwMode="auto">
              <a:xfrm>
                <a:off x="2112" y="1602"/>
                <a:ext cx="54" cy="18"/>
              </a:xfrm>
              <a:custGeom>
                <a:avLst/>
                <a:gdLst>
                  <a:gd name="T0" fmla="*/ 34 w 54"/>
                  <a:gd name="T1" fmla="*/ 18 h 18"/>
                  <a:gd name="T2" fmla="*/ 54 w 54"/>
                  <a:gd name="T3" fmla="*/ 8 h 18"/>
                  <a:gd name="T4" fmla="*/ 18 w 54"/>
                  <a:gd name="T5" fmla="*/ 0 h 18"/>
                  <a:gd name="T6" fmla="*/ 0 w 54"/>
                  <a:gd name="T7" fmla="*/ 10 h 18"/>
                  <a:gd name="T8" fmla="*/ 34 w 54"/>
                  <a:gd name="T9" fmla="*/ 1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8"/>
                  <a:gd name="T17" fmla="*/ 54 w 54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8">
                    <a:moveTo>
                      <a:pt x="34" y="18"/>
                    </a:moveTo>
                    <a:lnTo>
                      <a:pt x="54" y="8"/>
                    </a:lnTo>
                    <a:lnTo>
                      <a:pt x="18" y="0"/>
                    </a:lnTo>
                    <a:lnTo>
                      <a:pt x="0" y="10"/>
                    </a:lnTo>
                    <a:lnTo>
                      <a:pt x="34" y="18"/>
                    </a:lnTo>
                    <a:close/>
                  </a:path>
                </a:pathLst>
              </a:custGeom>
              <a:solidFill>
                <a:srgbClr val="008358"/>
              </a:solidFill>
              <a:ln w="0">
                <a:solidFill>
                  <a:srgbClr val="00835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03" name="Freeform 642"/>
              <p:cNvSpPr>
                <a:spLocks noChangeAspect="1"/>
              </p:cNvSpPr>
              <p:nvPr/>
            </p:nvSpPr>
            <p:spPr bwMode="auto">
              <a:xfrm>
                <a:off x="2112" y="1602"/>
                <a:ext cx="54" cy="18"/>
              </a:xfrm>
              <a:custGeom>
                <a:avLst/>
                <a:gdLst>
                  <a:gd name="T0" fmla="*/ 34 w 54"/>
                  <a:gd name="T1" fmla="*/ 18 h 18"/>
                  <a:gd name="T2" fmla="*/ 54 w 54"/>
                  <a:gd name="T3" fmla="*/ 8 h 18"/>
                  <a:gd name="T4" fmla="*/ 18 w 54"/>
                  <a:gd name="T5" fmla="*/ 0 h 18"/>
                  <a:gd name="T6" fmla="*/ 0 w 54"/>
                  <a:gd name="T7" fmla="*/ 10 h 18"/>
                  <a:gd name="T8" fmla="*/ 34 w 54"/>
                  <a:gd name="T9" fmla="*/ 1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8"/>
                  <a:gd name="T17" fmla="*/ 54 w 54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8">
                    <a:moveTo>
                      <a:pt x="34" y="18"/>
                    </a:moveTo>
                    <a:lnTo>
                      <a:pt x="54" y="8"/>
                    </a:lnTo>
                    <a:lnTo>
                      <a:pt x="18" y="0"/>
                    </a:lnTo>
                    <a:lnTo>
                      <a:pt x="0" y="10"/>
                    </a:lnTo>
                    <a:lnTo>
                      <a:pt x="34" y="1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04" name="Freeform 643"/>
              <p:cNvSpPr>
                <a:spLocks noChangeAspect="1"/>
              </p:cNvSpPr>
              <p:nvPr/>
            </p:nvSpPr>
            <p:spPr bwMode="auto">
              <a:xfrm>
                <a:off x="2146" y="1610"/>
                <a:ext cx="54" cy="18"/>
              </a:xfrm>
              <a:custGeom>
                <a:avLst/>
                <a:gdLst>
                  <a:gd name="T0" fmla="*/ 36 w 54"/>
                  <a:gd name="T1" fmla="*/ 18 h 18"/>
                  <a:gd name="T2" fmla="*/ 54 w 54"/>
                  <a:gd name="T3" fmla="*/ 8 h 18"/>
                  <a:gd name="T4" fmla="*/ 20 w 54"/>
                  <a:gd name="T5" fmla="*/ 0 h 18"/>
                  <a:gd name="T6" fmla="*/ 0 w 54"/>
                  <a:gd name="T7" fmla="*/ 10 h 18"/>
                  <a:gd name="T8" fmla="*/ 36 w 54"/>
                  <a:gd name="T9" fmla="*/ 1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8"/>
                  <a:gd name="T17" fmla="*/ 54 w 54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8">
                    <a:moveTo>
                      <a:pt x="36" y="18"/>
                    </a:moveTo>
                    <a:lnTo>
                      <a:pt x="54" y="8"/>
                    </a:lnTo>
                    <a:lnTo>
                      <a:pt x="20" y="0"/>
                    </a:lnTo>
                    <a:lnTo>
                      <a:pt x="0" y="10"/>
                    </a:lnTo>
                    <a:lnTo>
                      <a:pt x="36" y="18"/>
                    </a:lnTo>
                    <a:close/>
                  </a:path>
                </a:pathLst>
              </a:custGeom>
              <a:solidFill>
                <a:srgbClr val="008358"/>
              </a:solidFill>
              <a:ln w="0">
                <a:solidFill>
                  <a:srgbClr val="00835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05" name="Freeform 644"/>
              <p:cNvSpPr>
                <a:spLocks noChangeAspect="1"/>
              </p:cNvSpPr>
              <p:nvPr/>
            </p:nvSpPr>
            <p:spPr bwMode="auto">
              <a:xfrm>
                <a:off x="2146" y="1610"/>
                <a:ext cx="54" cy="18"/>
              </a:xfrm>
              <a:custGeom>
                <a:avLst/>
                <a:gdLst>
                  <a:gd name="T0" fmla="*/ 36 w 54"/>
                  <a:gd name="T1" fmla="*/ 18 h 18"/>
                  <a:gd name="T2" fmla="*/ 54 w 54"/>
                  <a:gd name="T3" fmla="*/ 8 h 18"/>
                  <a:gd name="T4" fmla="*/ 20 w 54"/>
                  <a:gd name="T5" fmla="*/ 0 h 18"/>
                  <a:gd name="T6" fmla="*/ 0 w 54"/>
                  <a:gd name="T7" fmla="*/ 10 h 18"/>
                  <a:gd name="T8" fmla="*/ 36 w 54"/>
                  <a:gd name="T9" fmla="*/ 1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8"/>
                  <a:gd name="T17" fmla="*/ 54 w 54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8">
                    <a:moveTo>
                      <a:pt x="36" y="18"/>
                    </a:moveTo>
                    <a:lnTo>
                      <a:pt x="54" y="8"/>
                    </a:lnTo>
                    <a:lnTo>
                      <a:pt x="20" y="0"/>
                    </a:lnTo>
                    <a:lnTo>
                      <a:pt x="0" y="10"/>
                    </a:lnTo>
                    <a:lnTo>
                      <a:pt x="36" y="1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06" name="Freeform 645"/>
              <p:cNvSpPr>
                <a:spLocks noChangeAspect="1"/>
              </p:cNvSpPr>
              <p:nvPr/>
            </p:nvSpPr>
            <p:spPr bwMode="auto">
              <a:xfrm>
                <a:off x="2182" y="1618"/>
                <a:ext cx="54" cy="18"/>
              </a:xfrm>
              <a:custGeom>
                <a:avLst/>
                <a:gdLst>
                  <a:gd name="T0" fmla="*/ 36 w 54"/>
                  <a:gd name="T1" fmla="*/ 18 h 18"/>
                  <a:gd name="T2" fmla="*/ 54 w 54"/>
                  <a:gd name="T3" fmla="*/ 8 h 18"/>
                  <a:gd name="T4" fmla="*/ 18 w 54"/>
                  <a:gd name="T5" fmla="*/ 0 h 18"/>
                  <a:gd name="T6" fmla="*/ 0 w 54"/>
                  <a:gd name="T7" fmla="*/ 10 h 18"/>
                  <a:gd name="T8" fmla="*/ 36 w 54"/>
                  <a:gd name="T9" fmla="*/ 1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8"/>
                  <a:gd name="T17" fmla="*/ 54 w 54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8">
                    <a:moveTo>
                      <a:pt x="36" y="18"/>
                    </a:moveTo>
                    <a:lnTo>
                      <a:pt x="54" y="8"/>
                    </a:lnTo>
                    <a:lnTo>
                      <a:pt x="18" y="0"/>
                    </a:lnTo>
                    <a:lnTo>
                      <a:pt x="0" y="10"/>
                    </a:lnTo>
                    <a:lnTo>
                      <a:pt x="36" y="18"/>
                    </a:lnTo>
                    <a:close/>
                  </a:path>
                </a:pathLst>
              </a:custGeom>
              <a:solidFill>
                <a:srgbClr val="008358"/>
              </a:solidFill>
              <a:ln w="0">
                <a:solidFill>
                  <a:srgbClr val="00835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07" name="Freeform 646"/>
              <p:cNvSpPr>
                <a:spLocks noChangeAspect="1"/>
              </p:cNvSpPr>
              <p:nvPr/>
            </p:nvSpPr>
            <p:spPr bwMode="auto">
              <a:xfrm>
                <a:off x="2182" y="1618"/>
                <a:ext cx="54" cy="18"/>
              </a:xfrm>
              <a:custGeom>
                <a:avLst/>
                <a:gdLst>
                  <a:gd name="T0" fmla="*/ 36 w 54"/>
                  <a:gd name="T1" fmla="*/ 18 h 18"/>
                  <a:gd name="T2" fmla="*/ 54 w 54"/>
                  <a:gd name="T3" fmla="*/ 8 h 18"/>
                  <a:gd name="T4" fmla="*/ 18 w 54"/>
                  <a:gd name="T5" fmla="*/ 0 h 18"/>
                  <a:gd name="T6" fmla="*/ 0 w 54"/>
                  <a:gd name="T7" fmla="*/ 10 h 18"/>
                  <a:gd name="T8" fmla="*/ 36 w 54"/>
                  <a:gd name="T9" fmla="*/ 1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8"/>
                  <a:gd name="T17" fmla="*/ 54 w 54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8">
                    <a:moveTo>
                      <a:pt x="36" y="18"/>
                    </a:moveTo>
                    <a:lnTo>
                      <a:pt x="54" y="8"/>
                    </a:lnTo>
                    <a:lnTo>
                      <a:pt x="18" y="0"/>
                    </a:lnTo>
                    <a:lnTo>
                      <a:pt x="0" y="10"/>
                    </a:lnTo>
                    <a:lnTo>
                      <a:pt x="36" y="1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08" name="Freeform 647"/>
              <p:cNvSpPr>
                <a:spLocks noChangeAspect="1"/>
              </p:cNvSpPr>
              <p:nvPr/>
            </p:nvSpPr>
            <p:spPr bwMode="auto">
              <a:xfrm>
                <a:off x="2218" y="1626"/>
                <a:ext cx="54" cy="18"/>
              </a:xfrm>
              <a:custGeom>
                <a:avLst/>
                <a:gdLst>
                  <a:gd name="T0" fmla="*/ 38 w 54"/>
                  <a:gd name="T1" fmla="*/ 18 h 18"/>
                  <a:gd name="T2" fmla="*/ 54 w 54"/>
                  <a:gd name="T3" fmla="*/ 8 h 18"/>
                  <a:gd name="T4" fmla="*/ 18 w 54"/>
                  <a:gd name="T5" fmla="*/ 0 h 18"/>
                  <a:gd name="T6" fmla="*/ 0 w 54"/>
                  <a:gd name="T7" fmla="*/ 10 h 18"/>
                  <a:gd name="T8" fmla="*/ 38 w 54"/>
                  <a:gd name="T9" fmla="*/ 1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8"/>
                  <a:gd name="T17" fmla="*/ 54 w 54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8">
                    <a:moveTo>
                      <a:pt x="38" y="18"/>
                    </a:moveTo>
                    <a:lnTo>
                      <a:pt x="54" y="8"/>
                    </a:lnTo>
                    <a:lnTo>
                      <a:pt x="18" y="0"/>
                    </a:lnTo>
                    <a:lnTo>
                      <a:pt x="0" y="10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008358"/>
              </a:solidFill>
              <a:ln w="0">
                <a:solidFill>
                  <a:srgbClr val="00835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09" name="Freeform 648"/>
              <p:cNvSpPr>
                <a:spLocks noChangeAspect="1"/>
              </p:cNvSpPr>
              <p:nvPr/>
            </p:nvSpPr>
            <p:spPr bwMode="auto">
              <a:xfrm>
                <a:off x="2218" y="1626"/>
                <a:ext cx="54" cy="18"/>
              </a:xfrm>
              <a:custGeom>
                <a:avLst/>
                <a:gdLst>
                  <a:gd name="T0" fmla="*/ 38 w 54"/>
                  <a:gd name="T1" fmla="*/ 18 h 18"/>
                  <a:gd name="T2" fmla="*/ 54 w 54"/>
                  <a:gd name="T3" fmla="*/ 8 h 18"/>
                  <a:gd name="T4" fmla="*/ 18 w 54"/>
                  <a:gd name="T5" fmla="*/ 0 h 18"/>
                  <a:gd name="T6" fmla="*/ 0 w 54"/>
                  <a:gd name="T7" fmla="*/ 10 h 18"/>
                  <a:gd name="T8" fmla="*/ 38 w 54"/>
                  <a:gd name="T9" fmla="*/ 1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8"/>
                  <a:gd name="T17" fmla="*/ 54 w 54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8">
                    <a:moveTo>
                      <a:pt x="38" y="18"/>
                    </a:moveTo>
                    <a:lnTo>
                      <a:pt x="54" y="8"/>
                    </a:lnTo>
                    <a:lnTo>
                      <a:pt x="18" y="0"/>
                    </a:lnTo>
                    <a:lnTo>
                      <a:pt x="0" y="10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10" name="Freeform 649"/>
              <p:cNvSpPr>
                <a:spLocks noChangeAspect="1"/>
              </p:cNvSpPr>
              <p:nvPr/>
            </p:nvSpPr>
            <p:spPr bwMode="auto">
              <a:xfrm>
                <a:off x="1218" y="1410"/>
                <a:ext cx="46" cy="12"/>
              </a:xfrm>
              <a:custGeom>
                <a:avLst/>
                <a:gdLst>
                  <a:gd name="T0" fmla="*/ 26 w 46"/>
                  <a:gd name="T1" fmla="*/ 12 h 12"/>
                  <a:gd name="T2" fmla="*/ 46 w 46"/>
                  <a:gd name="T3" fmla="*/ 6 h 12"/>
                  <a:gd name="T4" fmla="*/ 22 w 46"/>
                  <a:gd name="T5" fmla="*/ 0 h 12"/>
                  <a:gd name="T6" fmla="*/ 0 w 46"/>
                  <a:gd name="T7" fmla="*/ 6 h 12"/>
                  <a:gd name="T8" fmla="*/ 26 w 46"/>
                  <a:gd name="T9" fmla="*/ 12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6"/>
                  <a:gd name="T16" fmla="*/ 0 h 12"/>
                  <a:gd name="T17" fmla="*/ 46 w 46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6" h="12">
                    <a:moveTo>
                      <a:pt x="26" y="12"/>
                    </a:moveTo>
                    <a:lnTo>
                      <a:pt x="46" y="6"/>
                    </a:lnTo>
                    <a:lnTo>
                      <a:pt x="22" y="0"/>
                    </a:lnTo>
                    <a:lnTo>
                      <a:pt x="0" y="6"/>
                    </a:lnTo>
                    <a:lnTo>
                      <a:pt x="26" y="12"/>
                    </a:lnTo>
                    <a:close/>
                  </a:path>
                </a:pathLst>
              </a:custGeom>
              <a:solidFill>
                <a:srgbClr val="008358"/>
              </a:solidFill>
              <a:ln w="0">
                <a:solidFill>
                  <a:srgbClr val="00835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11" name="Freeform 650"/>
              <p:cNvSpPr>
                <a:spLocks noChangeAspect="1"/>
              </p:cNvSpPr>
              <p:nvPr/>
            </p:nvSpPr>
            <p:spPr bwMode="auto">
              <a:xfrm>
                <a:off x="1218" y="1410"/>
                <a:ext cx="46" cy="12"/>
              </a:xfrm>
              <a:custGeom>
                <a:avLst/>
                <a:gdLst>
                  <a:gd name="T0" fmla="*/ 26 w 46"/>
                  <a:gd name="T1" fmla="*/ 12 h 12"/>
                  <a:gd name="T2" fmla="*/ 46 w 46"/>
                  <a:gd name="T3" fmla="*/ 6 h 12"/>
                  <a:gd name="T4" fmla="*/ 22 w 46"/>
                  <a:gd name="T5" fmla="*/ 0 h 12"/>
                  <a:gd name="T6" fmla="*/ 0 w 46"/>
                  <a:gd name="T7" fmla="*/ 6 h 12"/>
                  <a:gd name="T8" fmla="*/ 26 w 46"/>
                  <a:gd name="T9" fmla="*/ 12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6"/>
                  <a:gd name="T16" fmla="*/ 0 h 12"/>
                  <a:gd name="T17" fmla="*/ 46 w 46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6" h="12">
                    <a:moveTo>
                      <a:pt x="26" y="12"/>
                    </a:moveTo>
                    <a:lnTo>
                      <a:pt x="46" y="6"/>
                    </a:lnTo>
                    <a:lnTo>
                      <a:pt x="22" y="0"/>
                    </a:lnTo>
                    <a:lnTo>
                      <a:pt x="0" y="6"/>
                    </a:lnTo>
                    <a:lnTo>
                      <a:pt x="26" y="1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12" name="Freeform 651"/>
              <p:cNvSpPr>
                <a:spLocks noChangeAspect="1"/>
              </p:cNvSpPr>
              <p:nvPr/>
            </p:nvSpPr>
            <p:spPr bwMode="auto">
              <a:xfrm>
                <a:off x="1244" y="1416"/>
                <a:ext cx="46" cy="12"/>
              </a:xfrm>
              <a:custGeom>
                <a:avLst/>
                <a:gdLst>
                  <a:gd name="T0" fmla="*/ 24 w 46"/>
                  <a:gd name="T1" fmla="*/ 12 h 12"/>
                  <a:gd name="T2" fmla="*/ 46 w 46"/>
                  <a:gd name="T3" fmla="*/ 6 h 12"/>
                  <a:gd name="T4" fmla="*/ 20 w 46"/>
                  <a:gd name="T5" fmla="*/ 0 h 12"/>
                  <a:gd name="T6" fmla="*/ 0 w 46"/>
                  <a:gd name="T7" fmla="*/ 6 h 12"/>
                  <a:gd name="T8" fmla="*/ 24 w 46"/>
                  <a:gd name="T9" fmla="*/ 12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6"/>
                  <a:gd name="T16" fmla="*/ 0 h 12"/>
                  <a:gd name="T17" fmla="*/ 46 w 46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6" h="12">
                    <a:moveTo>
                      <a:pt x="24" y="12"/>
                    </a:moveTo>
                    <a:lnTo>
                      <a:pt x="46" y="6"/>
                    </a:lnTo>
                    <a:lnTo>
                      <a:pt x="20" y="0"/>
                    </a:lnTo>
                    <a:lnTo>
                      <a:pt x="0" y="6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00895A"/>
              </a:solidFill>
              <a:ln w="0">
                <a:solidFill>
                  <a:srgbClr val="00895A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13" name="Freeform 652"/>
              <p:cNvSpPr>
                <a:spLocks noChangeAspect="1"/>
              </p:cNvSpPr>
              <p:nvPr/>
            </p:nvSpPr>
            <p:spPr bwMode="auto">
              <a:xfrm>
                <a:off x="1244" y="1416"/>
                <a:ext cx="46" cy="12"/>
              </a:xfrm>
              <a:custGeom>
                <a:avLst/>
                <a:gdLst>
                  <a:gd name="T0" fmla="*/ 24 w 46"/>
                  <a:gd name="T1" fmla="*/ 12 h 12"/>
                  <a:gd name="T2" fmla="*/ 46 w 46"/>
                  <a:gd name="T3" fmla="*/ 6 h 12"/>
                  <a:gd name="T4" fmla="*/ 20 w 46"/>
                  <a:gd name="T5" fmla="*/ 0 h 12"/>
                  <a:gd name="T6" fmla="*/ 0 w 46"/>
                  <a:gd name="T7" fmla="*/ 6 h 12"/>
                  <a:gd name="T8" fmla="*/ 24 w 46"/>
                  <a:gd name="T9" fmla="*/ 12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6"/>
                  <a:gd name="T16" fmla="*/ 0 h 12"/>
                  <a:gd name="T17" fmla="*/ 46 w 46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6" h="12">
                    <a:moveTo>
                      <a:pt x="24" y="12"/>
                    </a:moveTo>
                    <a:lnTo>
                      <a:pt x="46" y="6"/>
                    </a:lnTo>
                    <a:lnTo>
                      <a:pt x="20" y="0"/>
                    </a:lnTo>
                    <a:lnTo>
                      <a:pt x="0" y="6"/>
                    </a:lnTo>
                    <a:lnTo>
                      <a:pt x="24" y="1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14" name="Freeform 653"/>
              <p:cNvSpPr>
                <a:spLocks noChangeAspect="1"/>
              </p:cNvSpPr>
              <p:nvPr/>
            </p:nvSpPr>
            <p:spPr bwMode="auto">
              <a:xfrm>
                <a:off x="1268" y="1422"/>
                <a:ext cx="46" cy="14"/>
              </a:xfrm>
              <a:custGeom>
                <a:avLst/>
                <a:gdLst>
                  <a:gd name="T0" fmla="*/ 24 w 46"/>
                  <a:gd name="T1" fmla="*/ 14 h 14"/>
                  <a:gd name="T2" fmla="*/ 46 w 46"/>
                  <a:gd name="T3" fmla="*/ 8 h 14"/>
                  <a:gd name="T4" fmla="*/ 22 w 46"/>
                  <a:gd name="T5" fmla="*/ 0 h 14"/>
                  <a:gd name="T6" fmla="*/ 0 w 46"/>
                  <a:gd name="T7" fmla="*/ 6 h 14"/>
                  <a:gd name="T8" fmla="*/ 24 w 46"/>
                  <a:gd name="T9" fmla="*/ 1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6"/>
                  <a:gd name="T16" fmla="*/ 0 h 14"/>
                  <a:gd name="T17" fmla="*/ 46 w 46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6" h="14">
                    <a:moveTo>
                      <a:pt x="24" y="14"/>
                    </a:moveTo>
                    <a:lnTo>
                      <a:pt x="46" y="8"/>
                    </a:lnTo>
                    <a:lnTo>
                      <a:pt x="22" y="0"/>
                    </a:lnTo>
                    <a:lnTo>
                      <a:pt x="0" y="6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008D5C"/>
              </a:solidFill>
              <a:ln w="0">
                <a:solidFill>
                  <a:srgbClr val="008D5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15" name="Freeform 654"/>
              <p:cNvSpPr>
                <a:spLocks noChangeAspect="1"/>
              </p:cNvSpPr>
              <p:nvPr/>
            </p:nvSpPr>
            <p:spPr bwMode="auto">
              <a:xfrm>
                <a:off x="1268" y="1422"/>
                <a:ext cx="46" cy="14"/>
              </a:xfrm>
              <a:custGeom>
                <a:avLst/>
                <a:gdLst>
                  <a:gd name="T0" fmla="*/ 24 w 46"/>
                  <a:gd name="T1" fmla="*/ 14 h 14"/>
                  <a:gd name="T2" fmla="*/ 46 w 46"/>
                  <a:gd name="T3" fmla="*/ 8 h 14"/>
                  <a:gd name="T4" fmla="*/ 22 w 46"/>
                  <a:gd name="T5" fmla="*/ 0 h 14"/>
                  <a:gd name="T6" fmla="*/ 0 w 46"/>
                  <a:gd name="T7" fmla="*/ 6 h 14"/>
                  <a:gd name="T8" fmla="*/ 24 w 46"/>
                  <a:gd name="T9" fmla="*/ 1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6"/>
                  <a:gd name="T16" fmla="*/ 0 h 14"/>
                  <a:gd name="T17" fmla="*/ 46 w 46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6" h="14">
                    <a:moveTo>
                      <a:pt x="24" y="14"/>
                    </a:moveTo>
                    <a:lnTo>
                      <a:pt x="46" y="8"/>
                    </a:lnTo>
                    <a:lnTo>
                      <a:pt x="22" y="0"/>
                    </a:lnTo>
                    <a:lnTo>
                      <a:pt x="0" y="6"/>
                    </a:lnTo>
                    <a:lnTo>
                      <a:pt x="24" y="1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16" name="Freeform 655"/>
              <p:cNvSpPr>
                <a:spLocks noChangeAspect="1"/>
              </p:cNvSpPr>
              <p:nvPr/>
            </p:nvSpPr>
            <p:spPr bwMode="auto">
              <a:xfrm>
                <a:off x="1292" y="1430"/>
                <a:ext cx="48" cy="14"/>
              </a:xfrm>
              <a:custGeom>
                <a:avLst/>
                <a:gdLst>
                  <a:gd name="T0" fmla="*/ 26 w 48"/>
                  <a:gd name="T1" fmla="*/ 14 h 14"/>
                  <a:gd name="T2" fmla="*/ 48 w 48"/>
                  <a:gd name="T3" fmla="*/ 8 h 14"/>
                  <a:gd name="T4" fmla="*/ 22 w 48"/>
                  <a:gd name="T5" fmla="*/ 0 h 14"/>
                  <a:gd name="T6" fmla="*/ 0 w 48"/>
                  <a:gd name="T7" fmla="*/ 6 h 14"/>
                  <a:gd name="T8" fmla="*/ 26 w 48"/>
                  <a:gd name="T9" fmla="*/ 1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4"/>
                  <a:gd name="T17" fmla="*/ 48 w 48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4">
                    <a:moveTo>
                      <a:pt x="26" y="14"/>
                    </a:moveTo>
                    <a:lnTo>
                      <a:pt x="48" y="8"/>
                    </a:lnTo>
                    <a:lnTo>
                      <a:pt x="22" y="0"/>
                    </a:lnTo>
                    <a:lnTo>
                      <a:pt x="0" y="6"/>
                    </a:lnTo>
                    <a:lnTo>
                      <a:pt x="26" y="14"/>
                    </a:lnTo>
                    <a:close/>
                  </a:path>
                </a:pathLst>
              </a:custGeom>
              <a:solidFill>
                <a:srgbClr val="008F5E"/>
              </a:solidFill>
              <a:ln w="0">
                <a:solidFill>
                  <a:srgbClr val="008F5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17" name="Freeform 656"/>
              <p:cNvSpPr>
                <a:spLocks noChangeAspect="1"/>
              </p:cNvSpPr>
              <p:nvPr/>
            </p:nvSpPr>
            <p:spPr bwMode="auto">
              <a:xfrm>
                <a:off x="1292" y="1430"/>
                <a:ext cx="48" cy="14"/>
              </a:xfrm>
              <a:custGeom>
                <a:avLst/>
                <a:gdLst>
                  <a:gd name="T0" fmla="*/ 26 w 48"/>
                  <a:gd name="T1" fmla="*/ 14 h 14"/>
                  <a:gd name="T2" fmla="*/ 48 w 48"/>
                  <a:gd name="T3" fmla="*/ 8 h 14"/>
                  <a:gd name="T4" fmla="*/ 22 w 48"/>
                  <a:gd name="T5" fmla="*/ 0 h 14"/>
                  <a:gd name="T6" fmla="*/ 0 w 48"/>
                  <a:gd name="T7" fmla="*/ 6 h 14"/>
                  <a:gd name="T8" fmla="*/ 26 w 48"/>
                  <a:gd name="T9" fmla="*/ 1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4"/>
                  <a:gd name="T17" fmla="*/ 48 w 48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4">
                    <a:moveTo>
                      <a:pt x="26" y="14"/>
                    </a:moveTo>
                    <a:lnTo>
                      <a:pt x="48" y="8"/>
                    </a:lnTo>
                    <a:lnTo>
                      <a:pt x="22" y="0"/>
                    </a:lnTo>
                    <a:lnTo>
                      <a:pt x="0" y="6"/>
                    </a:lnTo>
                    <a:lnTo>
                      <a:pt x="26" y="1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18" name="Freeform 657"/>
              <p:cNvSpPr>
                <a:spLocks noChangeAspect="1"/>
              </p:cNvSpPr>
              <p:nvPr/>
            </p:nvSpPr>
            <p:spPr bwMode="auto">
              <a:xfrm>
                <a:off x="1318" y="1438"/>
                <a:ext cx="46" cy="16"/>
              </a:xfrm>
              <a:custGeom>
                <a:avLst/>
                <a:gdLst>
                  <a:gd name="T0" fmla="*/ 26 w 46"/>
                  <a:gd name="T1" fmla="*/ 16 h 16"/>
                  <a:gd name="T2" fmla="*/ 46 w 46"/>
                  <a:gd name="T3" fmla="*/ 8 h 16"/>
                  <a:gd name="T4" fmla="*/ 22 w 46"/>
                  <a:gd name="T5" fmla="*/ 0 h 16"/>
                  <a:gd name="T6" fmla="*/ 0 w 46"/>
                  <a:gd name="T7" fmla="*/ 6 h 16"/>
                  <a:gd name="T8" fmla="*/ 26 w 46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6"/>
                  <a:gd name="T16" fmla="*/ 0 h 16"/>
                  <a:gd name="T17" fmla="*/ 46 w 46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6" h="16">
                    <a:moveTo>
                      <a:pt x="26" y="16"/>
                    </a:moveTo>
                    <a:lnTo>
                      <a:pt x="46" y="8"/>
                    </a:lnTo>
                    <a:lnTo>
                      <a:pt x="22" y="0"/>
                    </a:lnTo>
                    <a:lnTo>
                      <a:pt x="0" y="6"/>
                    </a:lnTo>
                    <a:lnTo>
                      <a:pt x="26" y="16"/>
                    </a:lnTo>
                    <a:close/>
                  </a:path>
                </a:pathLst>
              </a:custGeom>
              <a:solidFill>
                <a:srgbClr val="009060"/>
              </a:solidFill>
              <a:ln w="0">
                <a:solidFill>
                  <a:srgbClr val="00906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19" name="Freeform 658"/>
              <p:cNvSpPr>
                <a:spLocks noChangeAspect="1"/>
              </p:cNvSpPr>
              <p:nvPr/>
            </p:nvSpPr>
            <p:spPr bwMode="auto">
              <a:xfrm>
                <a:off x="1318" y="1438"/>
                <a:ext cx="46" cy="16"/>
              </a:xfrm>
              <a:custGeom>
                <a:avLst/>
                <a:gdLst>
                  <a:gd name="T0" fmla="*/ 26 w 46"/>
                  <a:gd name="T1" fmla="*/ 16 h 16"/>
                  <a:gd name="T2" fmla="*/ 46 w 46"/>
                  <a:gd name="T3" fmla="*/ 8 h 16"/>
                  <a:gd name="T4" fmla="*/ 22 w 46"/>
                  <a:gd name="T5" fmla="*/ 0 h 16"/>
                  <a:gd name="T6" fmla="*/ 0 w 46"/>
                  <a:gd name="T7" fmla="*/ 6 h 16"/>
                  <a:gd name="T8" fmla="*/ 26 w 46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6"/>
                  <a:gd name="T16" fmla="*/ 0 h 16"/>
                  <a:gd name="T17" fmla="*/ 46 w 46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6" h="16">
                    <a:moveTo>
                      <a:pt x="26" y="16"/>
                    </a:moveTo>
                    <a:lnTo>
                      <a:pt x="46" y="8"/>
                    </a:lnTo>
                    <a:lnTo>
                      <a:pt x="22" y="0"/>
                    </a:lnTo>
                    <a:lnTo>
                      <a:pt x="0" y="6"/>
                    </a:lnTo>
                    <a:lnTo>
                      <a:pt x="26" y="1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20" name="Freeform 659"/>
              <p:cNvSpPr>
                <a:spLocks noChangeAspect="1"/>
              </p:cNvSpPr>
              <p:nvPr/>
            </p:nvSpPr>
            <p:spPr bwMode="auto">
              <a:xfrm>
                <a:off x="1344" y="1446"/>
                <a:ext cx="46" cy="16"/>
              </a:xfrm>
              <a:custGeom>
                <a:avLst/>
                <a:gdLst>
                  <a:gd name="T0" fmla="*/ 26 w 46"/>
                  <a:gd name="T1" fmla="*/ 16 h 16"/>
                  <a:gd name="T2" fmla="*/ 46 w 46"/>
                  <a:gd name="T3" fmla="*/ 8 h 16"/>
                  <a:gd name="T4" fmla="*/ 20 w 46"/>
                  <a:gd name="T5" fmla="*/ 0 h 16"/>
                  <a:gd name="T6" fmla="*/ 0 w 46"/>
                  <a:gd name="T7" fmla="*/ 8 h 16"/>
                  <a:gd name="T8" fmla="*/ 26 w 46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6"/>
                  <a:gd name="T16" fmla="*/ 0 h 16"/>
                  <a:gd name="T17" fmla="*/ 46 w 46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6" h="16">
                    <a:moveTo>
                      <a:pt x="26" y="16"/>
                    </a:moveTo>
                    <a:lnTo>
                      <a:pt x="46" y="8"/>
                    </a:lnTo>
                    <a:lnTo>
                      <a:pt x="20" y="0"/>
                    </a:lnTo>
                    <a:lnTo>
                      <a:pt x="0" y="8"/>
                    </a:lnTo>
                    <a:lnTo>
                      <a:pt x="26" y="16"/>
                    </a:lnTo>
                    <a:close/>
                  </a:path>
                </a:pathLst>
              </a:custGeom>
              <a:solidFill>
                <a:srgbClr val="008F61"/>
              </a:solidFill>
              <a:ln w="0">
                <a:solidFill>
                  <a:srgbClr val="008F6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21" name="Freeform 660"/>
              <p:cNvSpPr>
                <a:spLocks noChangeAspect="1"/>
              </p:cNvSpPr>
              <p:nvPr/>
            </p:nvSpPr>
            <p:spPr bwMode="auto">
              <a:xfrm>
                <a:off x="1344" y="1446"/>
                <a:ext cx="46" cy="16"/>
              </a:xfrm>
              <a:custGeom>
                <a:avLst/>
                <a:gdLst>
                  <a:gd name="T0" fmla="*/ 26 w 46"/>
                  <a:gd name="T1" fmla="*/ 16 h 16"/>
                  <a:gd name="T2" fmla="*/ 46 w 46"/>
                  <a:gd name="T3" fmla="*/ 8 h 16"/>
                  <a:gd name="T4" fmla="*/ 20 w 46"/>
                  <a:gd name="T5" fmla="*/ 0 h 16"/>
                  <a:gd name="T6" fmla="*/ 0 w 46"/>
                  <a:gd name="T7" fmla="*/ 8 h 16"/>
                  <a:gd name="T8" fmla="*/ 26 w 46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6"/>
                  <a:gd name="T16" fmla="*/ 0 h 16"/>
                  <a:gd name="T17" fmla="*/ 46 w 46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6" h="16">
                    <a:moveTo>
                      <a:pt x="26" y="16"/>
                    </a:moveTo>
                    <a:lnTo>
                      <a:pt x="46" y="8"/>
                    </a:lnTo>
                    <a:lnTo>
                      <a:pt x="20" y="0"/>
                    </a:lnTo>
                    <a:lnTo>
                      <a:pt x="0" y="8"/>
                    </a:lnTo>
                    <a:lnTo>
                      <a:pt x="26" y="1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22" name="Freeform 661"/>
              <p:cNvSpPr>
                <a:spLocks noChangeAspect="1"/>
              </p:cNvSpPr>
              <p:nvPr/>
            </p:nvSpPr>
            <p:spPr bwMode="auto">
              <a:xfrm>
                <a:off x="1370" y="1454"/>
                <a:ext cx="46" cy="16"/>
              </a:xfrm>
              <a:custGeom>
                <a:avLst/>
                <a:gdLst>
                  <a:gd name="T0" fmla="*/ 26 w 46"/>
                  <a:gd name="T1" fmla="*/ 16 h 16"/>
                  <a:gd name="T2" fmla="*/ 46 w 46"/>
                  <a:gd name="T3" fmla="*/ 8 h 16"/>
                  <a:gd name="T4" fmla="*/ 20 w 46"/>
                  <a:gd name="T5" fmla="*/ 0 h 16"/>
                  <a:gd name="T6" fmla="*/ 0 w 46"/>
                  <a:gd name="T7" fmla="*/ 8 h 16"/>
                  <a:gd name="T8" fmla="*/ 26 w 46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6"/>
                  <a:gd name="T16" fmla="*/ 0 h 16"/>
                  <a:gd name="T17" fmla="*/ 46 w 46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6" h="16">
                    <a:moveTo>
                      <a:pt x="26" y="16"/>
                    </a:moveTo>
                    <a:lnTo>
                      <a:pt x="46" y="8"/>
                    </a:lnTo>
                    <a:lnTo>
                      <a:pt x="20" y="0"/>
                    </a:lnTo>
                    <a:lnTo>
                      <a:pt x="0" y="8"/>
                    </a:lnTo>
                    <a:lnTo>
                      <a:pt x="26" y="16"/>
                    </a:lnTo>
                    <a:close/>
                  </a:path>
                </a:pathLst>
              </a:custGeom>
              <a:solidFill>
                <a:srgbClr val="008C62"/>
              </a:solidFill>
              <a:ln w="0">
                <a:solidFill>
                  <a:srgbClr val="008C6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23" name="Freeform 662"/>
              <p:cNvSpPr>
                <a:spLocks noChangeAspect="1"/>
              </p:cNvSpPr>
              <p:nvPr/>
            </p:nvSpPr>
            <p:spPr bwMode="auto">
              <a:xfrm>
                <a:off x="1370" y="1454"/>
                <a:ext cx="46" cy="16"/>
              </a:xfrm>
              <a:custGeom>
                <a:avLst/>
                <a:gdLst>
                  <a:gd name="T0" fmla="*/ 26 w 46"/>
                  <a:gd name="T1" fmla="*/ 16 h 16"/>
                  <a:gd name="T2" fmla="*/ 46 w 46"/>
                  <a:gd name="T3" fmla="*/ 8 h 16"/>
                  <a:gd name="T4" fmla="*/ 20 w 46"/>
                  <a:gd name="T5" fmla="*/ 0 h 16"/>
                  <a:gd name="T6" fmla="*/ 0 w 46"/>
                  <a:gd name="T7" fmla="*/ 8 h 16"/>
                  <a:gd name="T8" fmla="*/ 26 w 46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6"/>
                  <a:gd name="T16" fmla="*/ 0 h 16"/>
                  <a:gd name="T17" fmla="*/ 46 w 46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6" h="16">
                    <a:moveTo>
                      <a:pt x="26" y="16"/>
                    </a:moveTo>
                    <a:lnTo>
                      <a:pt x="46" y="8"/>
                    </a:lnTo>
                    <a:lnTo>
                      <a:pt x="20" y="0"/>
                    </a:lnTo>
                    <a:lnTo>
                      <a:pt x="0" y="8"/>
                    </a:lnTo>
                    <a:lnTo>
                      <a:pt x="26" y="1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24" name="Freeform 663"/>
              <p:cNvSpPr>
                <a:spLocks noChangeAspect="1"/>
              </p:cNvSpPr>
              <p:nvPr/>
            </p:nvSpPr>
            <p:spPr bwMode="auto">
              <a:xfrm>
                <a:off x="1396" y="1462"/>
                <a:ext cx="46" cy="16"/>
              </a:xfrm>
              <a:custGeom>
                <a:avLst/>
                <a:gdLst>
                  <a:gd name="T0" fmla="*/ 26 w 46"/>
                  <a:gd name="T1" fmla="*/ 16 h 16"/>
                  <a:gd name="T2" fmla="*/ 46 w 46"/>
                  <a:gd name="T3" fmla="*/ 6 h 16"/>
                  <a:gd name="T4" fmla="*/ 20 w 46"/>
                  <a:gd name="T5" fmla="*/ 0 h 16"/>
                  <a:gd name="T6" fmla="*/ 0 w 46"/>
                  <a:gd name="T7" fmla="*/ 8 h 16"/>
                  <a:gd name="T8" fmla="*/ 26 w 46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6"/>
                  <a:gd name="T16" fmla="*/ 0 h 16"/>
                  <a:gd name="T17" fmla="*/ 46 w 46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6" h="16">
                    <a:moveTo>
                      <a:pt x="26" y="16"/>
                    </a:moveTo>
                    <a:lnTo>
                      <a:pt x="46" y="6"/>
                    </a:lnTo>
                    <a:lnTo>
                      <a:pt x="20" y="0"/>
                    </a:lnTo>
                    <a:lnTo>
                      <a:pt x="0" y="8"/>
                    </a:lnTo>
                    <a:lnTo>
                      <a:pt x="26" y="16"/>
                    </a:lnTo>
                    <a:close/>
                  </a:path>
                </a:pathLst>
              </a:custGeom>
              <a:solidFill>
                <a:srgbClr val="008963"/>
              </a:solidFill>
              <a:ln w="0">
                <a:solidFill>
                  <a:srgbClr val="00896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25" name="Freeform 664"/>
              <p:cNvSpPr>
                <a:spLocks noChangeAspect="1"/>
              </p:cNvSpPr>
              <p:nvPr/>
            </p:nvSpPr>
            <p:spPr bwMode="auto">
              <a:xfrm>
                <a:off x="1396" y="1462"/>
                <a:ext cx="46" cy="16"/>
              </a:xfrm>
              <a:custGeom>
                <a:avLst/>
                <a:gdLst>
                  <a:gd name="T0" fmla="*/ 26 w 46"/>
                  <a:gd name="T1" fmla="*/ 16 h 16"/>
                  <a:gd name="T2" fmla="*/ 46 w 46"/>
                  <a:gd name="T3" fmla="*/ 6 h 16"/>
                  <a:gd name="T4" fmla="*/ 20 w 46"/>
                  <a:gd name="T5" fmla="*/ 0 h 16"/>
                  <a:gd name="T6" fmla="*/ 0 w 46"/>
                  <a:gd name="T7" fmla="*/ 8 h 16"/>
                  <a:gd name="T8" fmla="*/ 26 w 46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6"/>
                  <a:gd name="T16" fmla="*/ 0 h 16"/>
                  <a:gd name="T17" fmla="*/ 46 w 46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6" h="16">
                    <a:moveTo>
                      <a:pt x="26" y="16"/>
                    </a:moveTo>
                    <a:lnTo>
                      <a:pt x="46" y="6"/>
                    </a:lnTo>
                    <a:lnTo>
                      <a:pt x="20" y="0"/>
                    </a:lnTo>
                    <a:lnTo>
                      <a:pt x="0" y="8"/>
                    </a:lnTo>
                    <a:lnTo>
                      <a:pt x="26" y="1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26" name="Freeform 665"/>
              <p:cNvSpPr>
                <a:spLocks noChangeAspect="1"/>
              </p:cNvSpPr>
              <p:nvPr/>
            </p:nvSpPr>
            <p:spPr bwMode="auto">
              <a:xfrm>
                <a:off x="1422" y="1468"/>
                <a:ext cx="48" cy="16"/>
              </a:xfrm>
              <a:custGeom>
                <a:avLst/>
                <a:gdLst>
                  <a:gd name="T0" fmla="*/ 26 w 48"/>
                  <a:gd name="T1" fmla="*/ 16 h 16"/>
                  <a:gd name="T2" fmla="*/ 48 w 48"/>
                  <a:gd name="T3" fmla="*/ 8 h 16"/>
                  <a:gd name="T4" fmla="*/ 20 w 48"/>
                  <a:gd name="T5" fmla="*/ 0 h 16"/>
                  <a:gd name="T6" fmla="*/ 0 w 48"/>
                  <a:gd name="T7" fmla="*/ 10 h 16"/>
                  <a:gd name="T8" fmla="*/ 26 w 48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6"/>
                  <a:gd name="T17" fmla="*/ 48 w 48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6">
                    <a:moveTo>
                      <a:pt x="26" y="16"/>
                    </a:moveTo>
                    <a:lnTo>
                      <a:pt x="48" y="8"/>
                    </a:lnTo>
                    <a:lnTo>
                      <a:pt x="20" y="0"/>
                    </a:lnTo>
                    <a:lnTo>
                      <a:pt x="0" y="10"/>
                    </a:lnTo>
                    <a:lnTo>
                      <a:pt x="26" y="16"/>
                    </a:lnTo>
                    <a:close/>
                  </a:path>
                </a:pathLst>
              </a:custGeom>
              <a:solidFill>
                <a:srgbClr val="008662"/>
              </a:solidFill>
              <a:ln w="0">
                <a:solidFill>
                  <a:srgbClr val="00866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27" name="Freeform 666"/>
              <p:cNvSpPr>
                <a:spLocks noChangeAspect="1"/>
              </p:cNvSpPr>
              <p:nvPr/>
            </p:nvSpPr>
            <p:spPr bwMode="auto">
              <a:xfrm>
                <a:off x="1422" y="1468"/>
                <a:ext cx="48" cy="16"/>
              </a:xfrm>
              <a:custGeom>
                <a:avLst/>
                <a:gdLst>
                  <a:gd name="T0" fmla="*/ 26 w 48"/>
                  <a:gd name="T1" fmla="*/ 16 h 16"/>
                  <a:gd name="T2" fmla="*/ 48 w 48"/>
                  <a:gd name="T3" fmla="*/ 8 h 16"/>
                  <a:gd name="T4" fmla="*/ 20 w 48"/>
                  <a:gd name="T5" fmla="*/ 0 h 16"/>
                  <a:gd name="T6" fmla="*/ 0 w 48"/>
                  <a:gd name="T7" fmla="*/ 10 h 16"/>
                  <a:gd name="T8" fmla="*/ 26 w 48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6"/>
                  <a:gd name="T17" fmla="*/ 48 w 48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6">
                    <a:moveTo>
                      <a:pt x="26" y="16"/>
                    </a:moveTo>
                    <a:lnTo>
                      <a:pt x="48" y="8"/>
                    </a:lnTo>
                    <a:lnTo>
                      <a:pt x="20" y="0"/>
                    </a:lnTo>
                    <a:lnTo>
                      <a:pt x="0" y="10"/>
                    </a:lnTo>
                    <a:lnTo>
                      <a:pt x="26" y="1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28" name="Freeform 667"/>
              <p:cNvSpPr>
                <a:spLocks noChangeAspect="1"/>
              </p:cNvSpPr>
              <p:nvPr/>
            </p:nvSpPr>
            <p:spPr bwMode="auto">
              <a:xfrm>
                <a:off x="1448" y="1476"/>
                <a:ext cx="48" cy="14"/>
              </a:xfrm>
              <a:custGeom>
                <a:avLst/>
                <a:gdLst>
                  <a:gd name="T0" fmla="*/ 28 w 48"/>
                  <a:gd name="T1" fmla="*/ 14 h 14"/>
                  <a:gd name="T2" fmla="*/ 48 w 48"/>
                  <a:gd name="T3" fmla="*/ 6 h 14"/>
                  <a:gd name="T4" fmla="*/ 22 w 48"/>
                  <a:gd name="T5" fmla="*/ 0 h 14"/>
                  <a:gd name="T6" fmla="*/ 0 w 48"/>
                  <a:gd name="T7" fmla="*/ 8 h 14"/>
                  <a:gd name="T8" fmla="*/ 28 w 48"/>
                  <a:gd name="T9" fmla="*/ 1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4"/>
                  <a:gd name="T17" fmla="*/ 48 w 48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4">
                    <a:moveTo>
                      <a:pt x="28" y="14"/>
                    </a:moveTo>
                    <a:lnTo>
                      <a:pt x="48" y="6"/>
                    </a:lnTo>
                    <a:lnTo>
                      <a:pt x="22" y="0"/>
                    </a:lnTo>
                    <a:lnTo>
                      <a:pt x="0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008362"/>
              </a:solidFill>
              <a:ln w="0">
                <a:solidFill>
                  <a:srgbClr val="00836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29" name="Freeform 668"/>
              <p:cNvSpPr>
                <a:spLocks noChangeAspect="1"/>
              </p:cNvSpPr>
              <p:nvPr/>
            </p:nvSpPr>
            <p:spPr bwMode="auto">
              <a:xfrm>
                <a:off x="1448" y="1476"/>
                <a:ext cx="48" cy="14"/>
              </a:xfrm>
              <a:custGeom>
                <a:avLst/>
                <a:gdLst>
                  <a:gd name="T0" fmla="*/ 28 w 48"/>
                  <a:gd name="T1" fmla="*/ 14 h 14"/>
                  <a:gd name="T2" fmla="*/ 48 w 48"/>
                  <a:gd name="T3" fmla="*/ 6 h 14"/>
                  <a:gd name="T4" fmla="*/ 22 w 48"/>
                  <a:gd name="T5" fmla="*/ 0 h 14"/>
                  <a:gd name="T6" fmla="*/ 0 w 48"/>
                  <a:gd name="T7" fmla="*/ 8 h 14"/>
                  <a:gd name="T8" fmla="*/ 28 w 48"/>
                  <a:gd name="T9" fmla="*/ 1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4"/>
                  <a:gd name="T17" fmla="*/ 48 w 48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4">
                    <a:moveTo>
                      <a:pt x="28" y="14"/>
                    </a:moveTo>
                    <a:lnTo>
                      <a:pt x="48" y="6"/>
                    </a:lnTo>
                    <a:lnTo>
                      <a:pt x="22" y="0"/>
                    </a:lnTo>
                    <a:lnTo>
                      <a:pt x="0" y="8"/>
                    </a:lnTo>
                    <a:lnTo>
                      <a:pt x="28" y="1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30" name="Freeform 669"/>
              <p:cNvSpPr>
                <a:spLocks noChangeAspect="1"/>
              </p:cNvSpPr>
              <p:nvPr/>
            </p:nvSpPr>
            <p:spPr bwMode="auto">
              <a:xfrm>
                <a:off x="1476" y="1482"/>
                <a:ext cx="48" cy="16"/>
              </a:xfrm>
              <a:custGeom>
                <a:avLst/>
                <a:gdLst>
                  <a:gd name="T0" fmla="*/ 26 w 48"/>
                  <a:gd name="T1" fmla="*/ 16 h 16"/>
                  <a:gd name="T2" fmla="*/ 48 w 48"/>
                  <a:gd name="T3" fmla="*/ 6 h 16"/>
                  <a:gd name="T4" fmla="*/ 20 w 48"/>
                  <a:gd name="T5" fmla="*/ 0 h 16"/>
                  <a:gd name="T6" fmla="*/ 0 w 48"/>
                  <a:gd name="T7" fmla="*/ 8 h 16"/>
                  <a:gd name="T8" fmla="*/ 26 w 48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6"/>
                  <a:gd name="T17" fmla="*/ 48 w 48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6">
                    <a:moveTo>
                      <a:pt x="26" y="16"/>
                    </a:moveTo>
                    <a:lnTo>
                      <a:pt x="48" y="6"/>
                    </a:lnTo>
                    <a:lnTo>
                      <a:pt x="20" y="0"/>
                    </a:lnTo>
                    <a:lnTo>
                      <a:pt x="0" y="8"/>
                    </a:lnTo>
                    <a:lnTo>
                      <a:pt x="26" y="16"/>
                    </a:lnTo>
                    <a:close/>
                  </a:path>
                </a:pathLst>
              </a:custGeom>
              <a:solidFill>
                <a:srgbClr val="008061"/>
              </a:solidFill>
              <a:ln w="0">
                <a:solidFill>
                  <a:srgbClr val="00806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31" name="Freeform 670"/>
              <p:cNvSpPr>
                <a:spLocks noChangeAspect="1"/>
              </p:cNvSpPr>
              <p:nvPr/>
            </p:nvSpPr>
            <p:spPr bwMode="auto">
              <a:xfrm>
                <a:off x="1476" y="1482"/>
                <a:ext cx="48" cy="16"/>
              </a:xfrm>
              <a:custGeom>
                <a:avLst/>
                <a:gdLst>
                  <a:gd name="T0" fmla="*/ 26 w 48"/>
                  <a:gd name="T1" fmla="*/ 16 h 16"/>
                  <a:gd name="T2" fmla="*/ 48 w 48"/>
                  <a:gd name="T3" fmla="*/ 6 h 16"/>
                  <a:gd name="T4" fmla="*/ 20 w 48"/>
                  <a:gd name="T5" fmla="*/ 0 h 16"/>
                  <a:gd name="T6" fmla="*/ 0 w 48"/>
                  <a:gd name="T7" fmla="*/ 8 h 16"/>
                  <a:gd name="T8" fmla="*/ 26 w 48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6"/>
                  <a:gd name="T17" fmla="*/ 48 w 48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6">
                    <a:moveTo>
                      <a:pt x="26" y="16"/>
                    </a:moveTo>
                    <a:lnTo>
                      <a:pt x="48" y="6"/>
                    </a:lnTo>
                    <a:lnTo>
                      <a:pt x="20" y="0"/>
                    </a:lnTo>
                    <a:lnTo>
                      <a:pt x="0" y="8"/>
                    </a:lnTo>
                    <a:lnTo>
                      <a:pt x="26" y="1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32" name="Freeform 671"/>
              <p:cNvSpPr>
                <a:spLocks noChangeAspect="1"/>
              </p:cNvSpPr>
              <p:nvPr/>
            </p:nvSpPr>
            <p:spPr bwMode="auto">
              <a:xfrm>
                <a:off x="1502" y="1488"/>
                <a:ext cx="50" cy="14"/>
              </a:xfrm>
              <a:custGeom>
                <a:avLst/>
                <a:gdLst>
                  <a:gd name="T0" fmla="*/ 28 w 50"/>
                  <a:gd name="T1" fmla="*/ 14 h 14"/>
                  <a:gd name="T2" fmla="*/ 50 w 50"/>
                  <a:gd name="T3" fmla="*/ 6 h 14"/>
                  <a:gd name="T4" fmla="*/ 22 w 50"/>
                  <a:gd name="T5" fmla="*/ 0 h 14"/>
                  <a:gd name="T6" fmla="*/ 0 w 50"/>
                  <a:gd name="T7" fmla="*/ 10 h 14"/>
                  <a:gd name="T8" fmla="*/ 28 w 50"/>
                  <a:gd name="T9" fmla="*/ 1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4"/>
                  <a:gd name="T17" fmla="*/ 50 w 50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4">
                    <a:moveTo>
                      <a:pt x="28" y="14"/>
                    </a:moveTo>
                    <a:lnTo>
                      <a:pt x="50" y="6"/>
                    </a:lnTo>
                    <a:lnTo>
                      <a:pt x="22" y="0"/>
                    </a:lnTo>
                    <a:lnTo>
                      <a:pt x="0" y="10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007E60"/>
              </a:solidFill>
              <a:ln w="0">
                <a:solidFill>
                  <a:srgbClr val="007E6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33" name="Freeform 672"/>
              <p:cNvSpPr>
                <a:spLocks noChangeAspect="1"/>
              </p:cNvSpPr>
              <p:nvPr/>
            </p:nvSpPr>
            <p:spPr bwMode="auto">
              <a:xfrm>
                <a:off x="1502" y="1488"/>
                <a:ext cx="50" cy="14"/>
              </a:xfrm>
              <a:custGeom>
                <a:avLst/>
                <a:gdLst>
                  <a:gd name="T0" fmla="*/ 28 w 50"/>
                  <a:gd name="T1" fmla="*/ 14 h 14"/>
                  <a:gd name="T2" fmla="*/ 50 w 50"/>
                  <a:gd name="T3" fmla="*/ 6 h 14"/>
                  <a:gd name="T4" fmla="*/ 22 w 50"/>
                  <a:gd name="T5" fmla="*/ 0 h 14"/>
                  <a:gd name="T6" fmla="*/ 0 w 50"/>
                  <a:gd name="T7" fmla="*/ 10 h 14"/>
                  <a:gd name="T8" fmla="*/ 28 w 50"/>
                  <a:gd name="T9" fmla="*/ 1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4"/>
                  <a:gd name="T17" fmla="*/ 50 w 50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4">
                    <a:moveTo>
                      <a:pt x="28" y="14"/>
                    </a:moveTo>
                    <a:lnTo>
                      <a:pt x="50" y="6"/>
                    </a:lnTo>
                    <a:lnTo>
                      <a:pt x="22" y="0"/>
                    </a:lnTo>
                    <a:lnTo>
                      <a:pt x="0" y="10"/>
                    </a:lnTo>
                    <a:lnTo>
                      <a:pt x="28" y="1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34" name="Freeform 673"/>
              <p:cNvSpPr>
                <a:spLocks noChangeAspect="1"/>
              </p:cNvSpPr>
              <p:nvPr/>
            </p:nvSpPr>
            <p:spPr bwMode="auto">
              <a:xfrm>
                <a:off x="1530" y="1494"/>
                <a:ext cx="50" cy="14"/>
              </a:xfrm>
              <a:custGeom>
                <a:avLst/>
                <a:gdLst>
                  <a:gd name="T0" fmla="*/ 28 w 50"/>
                  <a:gd name="T1" fmla="*/ 14 h 14"/>
                  <a:gd name="T2" fmla="*/ 50 w 50"/>
                  <a:gd name="T3" fmla="*/ 6 h 14"/>
                  <a:gd name="T4" fmla="*/ 22 w 50"/>
                  <a:gd name="T5" fmla="*/ 0 h 14"/>
                  <a:gd name="T6" fmla="*/ 0 w 50"/>
                  <a:gd name="T7" fmla="*/ 8 h 14"/>
                  <a:gd name="T8" fmla="*/ 28 w 50"/>
                  <a:gd name="T9" fmla="*/ 1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4"/>
                  <a:gd name="T17" fmla="*/ 50 w 50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4">
                    <a:moveTo>
                      <a:pt x="28" y="14"/>
                    </a:moveTo>
                    <a:lnTo>
                      <a:pt x="50" y="6"/>
                    </a:lnTo>
                    <a:lnTo>
                      <a:pt x="22" y="0"/>
                    </a:lnTo>
                    <a:lnTo>
                      <a:pt x="0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007D5F"/>
              </a:solidFill>
              <a:ln w="0">
                <a:solidFill>
                  <a:srgbClr val="007D5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35" name="Freeform 674"/>
              <p:cNvSpPr>
                <a:spLocks noChangeAspect="1"/>
              </p:cNvSpPr>
              <p:nvPr/>
            </p:nvSpPr>
            <p:spPr bwMode="auto">
              <a:xfrm>
                <a:off x="1530" y="1494"/>
                <a:ext cx="50" cy="14"/>
              </a:xfrm>
              <a:custGeom>
                <a:avLst/>
                <a:gdLst>
                  <a:gd name="T0" fmla="*/ 28 w 50"/>
                  <a:gd name="T1" fmla="*/ 14 h 14"/>
                  <a:gd name="T2" fmla="*/ 50 w 50"/>
                  <a:gd name="T3" fmla="*/ 6 h 14"/>
                  <a:gd name="T4" fmla="*/ 22 w 50"/>
                  <a:gd name="T5" fmla="*/ 0 h 14"/>
                  <a:gd name="T6" fmla="*/ 0 w 50"/>
                  <a:gd name="T7" fmla="*/ 8 h 14"/>
                  <a:gd name="T8" fmla="*/ 28 w 50"/>
                  <a:gd name="T9" fmla="*/ 1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4"/>
                  <a:gd name="T17" fmla="*/ 50 w 50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4">
                    <a:moveTo>
                      <a:pt x="28" y="14"/>
                    </a:moveTo>
                    <a:lnTo>
                      <a:pt x="50" y="6"/>
                    </a:lnTo>
                    <a:lnTo>
                      <a:pt x="22" y="0"/>
                    </a:lnTo>
                    <a:lnTo>
                      <a:pt x="0" y="8"/>
                    </a:lnTo>
                    <a:lnTo>
                      <a:pt x="28" y="1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36" name="Freeform 675"/>
              <p:cNvSpPr>
                <a:spLocks noChangeAspect="1"/>
              </p:cNvSpPr>
              <p:nvPr/>
            </p:nvSpPr>
            <p:spPr bwMode="auto">
              <a:xfrm>
                <a:off x="1558" y="1500"/>
                <a:ext cx="50" cy="14"/>
              </a:xfrm>
              <a:custGeom>
                <a:avLst/>
                <a:gdLst>
                  <a:gd name="T0" fmla="*/ 28 w 50"/>
                  <a:gd name="T1" fmla="*/ 14 h 14"/>
                  <a:gd name="T2" fmla="*/ 50 w 50"/>
                  <a:gd name="T3" fmla="*/ 6 h 14"/>
                  <a:gd name="T4" fmla="*/ 22 w 50"/>
                  <a:gd name="T5" fmla="*/ 0 h 14"/>
                  <a:gd name="T6" fmla="*/ 0 w 50"/>
                  <a:gd name="T7" fmla="*/ 8 h 14"/>
                  <a:gd name="T8" fmla="*/ 28 w 50"/>
                  <a:gd name="T9" fmla="*/ 1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4"/>
                  <a:gd name="T17" fmla="*/ 50 w 50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4">
                    <a:moveTo>
                      <a:pt x="28" y="14"/>
                    </a:moveTo>
                    <a:lnTo>
                      <a:pt x="50" y="6"/>
                    </a:lnTo>
                    <a:lnTo>
                      <a:pt x="22" y="0"/>
                    </a:lnTo>
                    <a:lnTo>
                      <a:pt x="0" y="8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007C5F"/>
              </a:solidFill>
              <a:ln w="0">
                <a:solidFill>
                  <a:srgbClr val="007C5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37" name="Freeform 676"/>
              <p:cNvSpPr>
                <a:spLocks noChangeAspect="1"/>
              </p:cNvSpPr>
              <p:nvPr/>
            </p:nvSpPr>
            <p:spPr bwMode="auto">
              <a:xfrm>
                <a:off x="1558" y="1500"/>
                <a:ext cx="50" cy="14"/>
              </a:xfrm>
              <a:custGeom>
                <a:avLst/>
                <a:gdLst>
                  <a:gd name="T0" fmla="*/ 28 w 50"/>
                  <a:gd name="T1" fmla="*/ 14 h 14"/>
                  <a:gd name="T2" fmla="*/ 50 w 50"/>
                  <a:gd name="T3" fmla="*/ 6 h 14"/>
                  <a:gd name="T4" fmla="*/ 22 w 50"/>
                  <a:gd name="T5" fmla="*/ 0 h 14"/>
                  <a:gd name="T6" fmla="*/ 0 w 50"/>
                  <a:gd name="T7" fmla="*/ 8 h 14"/>
                  <a:gd name="T8" fmla="*/ 28 w 50"/>
                  <a:gd name="T9" fmla="*/ 1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4"/>
                  <a:gd name="T17" fmla="*/ 50 w 50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4">
                    <a:moveTo>
                      <a:pt x="28" y="14"/>
                    </a:moveTo>
                    <a:lnTo>
                      <a:pt x="50" y="6"/>
                    </a:lnTo>
                    <a:lnTo>
                      <a:pt x="22" y="0"/>
                    </a:lnTo>
                    <a:lnTo>
                      <a:pt x="0" y="8"/>
                    </a:lnTo>
                    <a:lnTo>
                      <a:pt x="28" y="1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38" name="Freeform 677"/>
              <p:cNvSpPr>
                <a:spLocks noChangeAspect="1"/>
              </p:cNvSpPr>
              <p:nvPr/>
            </p:nvSpPr>
            <p:spPr bwMode="auto">
              <a:xfrm>
                <a:off x="1586" y="1506"/>
                <a:ext cx="50" cy="14"/>
              </a:xfrm>
              <a:custGeom>
                <a:avLst/>
                <a:gdLst>
                  <a:gd name="T0" fmla="*/ 30 w 50"/>
                  <a:gd name="T1" fmla="*/ 14 h 14"/>
                  <a:gd name="T2" fmla="*/ 50 w 50"/>
                  <a:gd name="T3" fmla="*/ 4 h 14"/>
                  <a:gd name="T4" fmla="*/ 22 w 50"/>
                  <a:gd name="T5" fmla="*/ 0 h 14"/>
                  <a:gd name="T6" fmla="*/ 0 w 50"/>
                  <a:gd name="T7" fmla="*/ 8 h 14"/>
                  <a:gd name="T8" fmla="*/ 30 w 50"/>
                  <a:gd name="T9" fmla="*/ 1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4"/>
                  <a:gd name="T17" fmla="*/ 50 w 50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4">
                    <a:moveTo>
                      <a:pt x="30" y="14"/>
                    </a:moveTo>
                    <a:lnTo>
                      <a:pt x="50" y="4"/>
                    </a:lnTo>
                    <a:lnTo>
                      <a:pt x="22" y="0"/>
                    </a:lnTo>
                    <a:lnTo>
                      <a:pt x="0" y="8"/>
                    </a:lnTo>
                    <a:lnTo>
                      <a:pt x="30" y="14"/>
                    </a:lnTo>
                    <a:close/>
                  </a:path>
                </a:pathLst>
              </a:custGeom>
              <a:solidFill>
                <a:srgbClr val="007B5E"/>
              </a:solidFill>
              <a:ln w="0">
                <a:solidFill>
                  <a:srgbClr val="007B5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39" name="Freeform 678"/>
              <p:cNvSpPr>
                <a:spLocks noChangeAspect="1"/>
              </p:cNvSpPr>
              <p:nvPr/>
            </p:nvSpPr>
            <p:spPr bwMode="auto">
              <a:xfrm>
                <a:off x="1586" y="1506"/>
                <a:ext cx="50" cy="14"/>
              </a:xfrm>
              <a:custGeom>
                <a:avLst/>
                <a:gdLst>
                  <a:gd name="T0" fmla="*/ 30 w 50"/>
                  <a:gd name="T1" fmla="*/ 14 h 14"/>
                  <a:gd name="T2" fmla="*/ 50 w 50"/>
                  <a:gd name="T3" fmla="*/ 4 h 14"/>
                  <a:gd name="T4" fmla="*/ 22 w 50"/>
                  <a:gd name="T5" fmla="*/ 0 h 14"/>
                  <a:gd name="T6" fmla="*/ 0 w 50"/>
                  <a:gd name="T7" fmla="*/ 8 h 14"/>
                  <a:gd name="T8" fmla="*/ 30 w 50"/>
                  <a:gd name="T9" fmla="*/ 1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4"/>
                  <a:gd name="T17" fmla="*/ 50 w 50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4">
                    <a:moveTo>
                      <a:pt x="30" y="14"/>
                    </a:moveTo>
                    <a:lnTo>
                      <a:pt x="50" y="4"/>
                    </a:lnTo>
                    <a:lnTo>
                      <a:pt x="22" y="0"/>
                    </a:lnTo>
                    <a:lnTo>
                      <a:pt x="0" y="8"/>
                    </a:lnTo>
                    <a:lnTo>
                      <a:pt x="30" y="1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40" name="Freeform 679"/>
              <p:cNvSpPr>
                <a:spLocks noChangeAspect="1"/>
              </p:cNvSpPr>
              <p:nvPr/>
            </p:nvSpPr>
            <p:spPr bwMode="auto">
              <a:xfrm>
                <a:off x="1616" y="1510"/>
                <a:ext cx="48" cy="14"/>
              </a:xfrm>
              <a:custGeom>
                <a:avLst/>
                <a:gdLst>
                  <a:gd name="T0" fmla="*/ 28 w 48"/>
                  <a:gd name="T1" fmla="*/ 14 h 14"/>
                  <a:gd name="T2" fmla="*/ 48 w 48"/>
                  <a:gd name="T3" fmla="*/ 6 h 14"/>
                  <a:gd name="T4" fmla="*/ 20 w 48"/>
                  <a:gd name="T5" fmla="*/ 0 h 14"/>
                  <a:gd name="T6" fmla="*/ 0 w 48"/>
                  <a:gd name="T7" fmla="*/ 10 h 14"/>
                  <a:gd name="T8" fmla="*/ 28 w 48"/>
                  <a:gd name="T9" fmla="*/ 1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4"/>
                  <a:gd name="T17" fmla="*/ 48 w 48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4">
                    <a:moveTo>
                      <a:pt x="28" y="14"/>
                    </a:moveTo>
                    <a:lnTo>
                      <a:pt x="48" y="6"/>
                    </a:lnTo>
                    <a:lnTo>
                      <a:pt x="20" y="0"/>
                    </a:lnTo>
                    <a:lnTo>
                      <a:pt x="0" y="10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007B5D"/>
              </a:solidFill>
              <a:ln w="0">
                <a:solidFill>
                  <a:srgbClr val="007B5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41" name="Freeform 680"/>
              <p:cNvSpPr>
                <a:spLocks noChangeAspect="1"/>
              </p:cNvSpPr>
              <p:nvPr/>
            </p:nvSpPr>
            <p:spPr bwMode="auto">
              <a:xfrm>
                <a:off x="1616" y="1510"/>
                <a:ext cx="48" cy="14"/>
              </a:xfrm>
              <a:custGeom>
                <a:avLst/>
                <a:gdLst>
                  <a:gd name="T0" fmla="*/ 28 w 48"/>
                  <a:gd name="T1" fmla="*/ 14 h 14"/>
                  <a:gd name="T2" fmla="*/ 48 w 48"/>
                  <a:gd name="T3" fmla="*/ 6 h 14"/>
                  <a:gd name="T4" fmla="*/ 20 w 48"/>
                  <a:gd name="T5" fmla="*/ 0 h 14"/>
                  <a:gd name="T6" fmla="*/ 0 w 48"/>
                  <a:gd name="T7" fmla="*/ 10 h 14"/>
                  <a:gd name="T8" fmla="*/ 28 w 48"/>
                  <a:gd name="T9" fmla="*/ 1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4"/>
                  <a:gd name="T17" fmla="*/ 48 w 48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4">
                    <a:moveTo>
                      <a:pt x="28" y="14"/>
                    </a:moveTo>
                    <a:lnTo>
                      <a:pt x="48" y="6"/>
                    </a:lnTo>
                    <a:lnTo>
                      <a:pt x="20" y="0"/>
                    </a:lnTo>
                    <a:lnTo>
                      <a:pt x="0" y="10"/>
                    </a:lnTo>
                    <a:lnTo>
                      <a:pt x="28" y="1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42" name="Freeform 681"/>
              <p:cNvSpPr>
                <a:spLocks noChangeAspect="1"/>
              </p:cNvSpPr>
              <p:nvPr/>
            </p:nvSpPr>
            <p:spPr bwMode="auto">
              <a:xfrm>
                <a:off x="1644" y="1516"/>
                <a:ext cx="50" cy="14"/>
              </a:xfrm>
              <a:custGeom>
                <a:avLst/>
                <a:gdLst>
                  <a:gd name="T0" fmla="*/ 30 w 50"/>
                  <a:gd name="T1" fmla="*/ 14 h 14"/>
                  <a:gd name="T2" fmla="*/ 50 w 50"/>
                  <a:gd name="T3" fmla="*/ 6 h 14"/>
                  <a:gd name="T4" fmla="*/ 20 w 50"/>
                  <a:gd name="T5" fmla="*/ 0 h 14"/>
                  <a:gd name="T6" fmla="*/ 0 w 50"/>
                  <a:gd name="T7" fmla="*/ 8 h 14"/>
                  <a:gd name="T8" fmla="*/ 30 w 50"/>
                  <a:gd name="T9" fmla="*/ 1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4"/>
                  <a:gd name="T17" fmla="*/ 50 w 50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4">
                    <a:moveTo>
                      <a:pt x="30" y="14"/>
                    </a:moveTo>
                    <a:lnTo>
                      <a:pt x="50" y="6"/>
                    </a:lnTo>
                    <a:lnTo>
                      <a:pt x="20" y="0"/>
                    </a:lnTo>
                    <a:lnTo>
                      <a:pt x="0" y="8"/>
                    </a:lnTo>
                    <a:lnTo>
                      <a:pt x="30" y="14"/>
                    </a:lnTo>
                    <a:close/>
                  </a:path>
                </a:pathLst>
              </a:custGeom>
              <a:solidFill>
                <a:srgbClr val="007B5C"/>
              </a:solidFill>
              <a:ln w="0">
                <a:solidFill>
                  <a:srgbClr val="007B5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43" name="Freeform 682"/>
              <p:cNvSpPr>
                <a:spLocks noChangeAspect="1"/>
              </p:cNvSpPr>
              <p:nvPr/>
            </p:nvSpPr>
            <p:spPr bwMode="auto">
              <a:xfrm>
                <a:off x="1644" y="1516"/>
                <a:ext cx="50" cy="14"/>
              </a:xfrm>
              <a:custGeom>
                <a:avLst/>
                <a:gdLst>
                  <a:gd name="T0" fmla="*/ 30 w 50"/>
                  <a:gd name="T1" fmla="*/ 14 h 14"/>
                  <a:gd name="T2" fmla="*/ 50 w 50"/>
                  <a:gd name="T3" fmla="*/ 6 h 14"/>
                  <a:gd name="T4" fmla="*/ 20 w 50"/>
                  <a:gd name="T5" fmla="*/ 0 h 14"/>
                  <a:gd name="T6" fmla="*/ 0 w 50"/>
                  <a:gd name="T7" fmla="*/ 8 h 14"/>
                  <a:gd name="T8" fmla="*/ 30 w 50"/>
                  <a:gd name="T9" fmla="*/ 1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4"/>
                  <a:gd name="T17" fmla="*/ 50 w 50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4">
                    <a:moveTo>
                      <a:pt x="30" y="14"/>
                    </a:moveTo>
                    <a:lnTo>
                      <a:pt x="50" y="6"/>
                    </a:lnTo>
                    <a:lnTo>
                      <a:pt x="20" y="0"/>
                    </a:lnTo>
                    <a:lnTo>
                      <a:pt x="0" y="8"/>
                    </a:lnTo>
                    <a:lnTo>
                      <a:pt x="30" y="1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44" name="Freeform 683"/>
              <p:cNvSpPr>
                <a:spLocks noChangeAspect="1"/>
              </p:cNvSpPr>
              <p:nvPr/>
            </p:nvSpPr>
            <p:spPr bwMode="auto">
              <a:xfrm>
                <a:off x="1674" y="1522"/>
                <a:ext cx="50" cy="14"/>
              </a:xfrm>
              <a:custGeom>
                <a:avLst/>
                <a:gdLst>
                  <a:gd name="T0" fmla="*/ 30 w 50"/>
                  <a:gd name="T1" fmla="*/ 14 h 14"/>
                  <a:gd name="T2" fmla="*/ 50 w 50"/>
                  <a:gd name="T3" fmla="*/ 6 h 14"/>
                  <a:gd name="T4" fmla="*/ 20 w 50"/>
                  <a:gd name="T5" fmla="*/ 0 h 14"/>
                  <a:gd name="T6" fmla="*/ 0 w 50"/>
                  <a:gd name="T7" fmla="*/ 8 h 14"/>
                  <a:gd name="T8" fmla="*/ 30 w 50"/>
                  <a:gd name="T9" fmla="*/ 1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4"/>
                  <a:gd name="T17" fmla="*/ 50 w 50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4">
                    <a:moveTo>
                      <a:pt x="30" y="14"/>
                    </a:moveTo>
                    <a:lnTo>
                      <a:pt x="50" y="6"/>
                    </a:lnTo>
                    <a:lnTo>
                      <a:pt x="20" y="0"/>
                    </a:lnTo>
                    <a:lnTo>
                      <a:pt x="0" y="8"/>
                    </a:lnTo>
                    <a:lnTo>
                      <a:pt x="30" y="14"/>
                    </a:lnTo>
                    <a:close/>
                  </a:path>
                </a:pathLst>
              </a:custGeom>
              <a:solidFill>
                <a:srgbClr val="007C5B"/>
              </a:solidFill>
              <a:ln w="0">
                <a:solidFill>
                  <a:srgbClr val="007C5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45" name="Freeform 684"/>
              <p:cNvSpPr>
                <a:spLocks noChangeAspect="1"/>
              </p:cNvSpPr>
              <p:nvPr/>
            </p:nvSpPr>
            <p:spPr bwMode="auto">
              <a:xfrm>
                <a:off x="1674" y="1522"/>
                <a:ext cx="50" cy="14"/>
              </a:xfrm>
              <a:custGeom>
                <a:avLst/>
                <a:gdLst>
                  <a:gd name="T0" fmla="*/ 30 w 50"/>
                  <a:gd name="T1" fmla="*/ 14 h 14"/>
                  <a:gd name="T2" fmla="*/ 50 w 50"/>
                  <a:gd name="T3" fmla="*/ 6 h 14"/>
                  <a:gd name="T4" fmla="*/ 20 w 50"/>
                  <a:gd name="T5" fmla="*/ 0 h 14"/>
                  <a:gd name="T6" fmla="*/ 0 w 50"/>
                  <a:gd name="T7" fmla="*/ 8 h 14"/>
                  <a:gd name="T8" fmla="*/ 30 w 50"/>
                  <a:gd name="T9" fmla="*/ 1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4"/>
                  <a:gd name="T17" fmla="*/ 50 w 50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4">
                    <a:moveTo>
                      <a:pt x="30" y="14"/>
                    </a:moveTo>
                    <a:lnTo>
                      <a:pt x="50" y="6"/>
                    </a:lnTo>
                    <a:lnTo>
                      <a:pt x="20" y="0"/>
                    </a:lnTo>
                    <a:lnTo>
                      <a:pt x="0" y="8"/>
                    </a:lnTo>
                    <a:lnTo>
                      <a:pt x="30" y="1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46" name="Freeform 685"/>
              <p:cNvSpPr>
                <a:spLocks noChangeAspect="1"/>
              </p:cNvSpPr>
              <p:nvPr/>
            </p:nvSpPr>
            <p:spPr bwMode="auto">
              <a:xfrm>
                <a:off x="1704" y="1528"/>
                <a:ext cx="50" cy="14"/>
              </a:xfrm>
              <a:custGeom>
                <a:avLst/>
                <a:gdLst>
                  <a:gd name="T0" fmla="*/ 30 w 50"/>
                  <a:gd name="T1" fmla="*/ 14 h 14"/>
                  <a:gd name="T2" fmla="*/ 50 w 50"/>
                  <a:gd name="T3" fmla="*/ 6 h 14"/>
                  <a:gd name="T4" fmla="*/ 20 w 50"/>
                  <a:gd name="T5" fmla="*/ 0 h 14"/>
                  <a:gd name="T6" fmla="*/ 0 w 50"/>
                  <a:gd name="T7" fmla="*/ 8 h 14"/>
                  <a:gd name="T8" fmla="*/ 30 w 50"/>
                  <a:gd name="T9" fmla="*/ 1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4"/>
                  <a:gd name="T17" fmla="*/ 50 w 50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4">
                    <a:moveTo>
                      <a:pt x="30" y="14"/>
                    </a:moveTo>
                    <a:lnTo>
                      <a:pt x="50" y="6"/>
                    </a:lnTo>
                    <a:lnTo>
                      <a:pt x="20" y="0"/>
                    </a:lnTo>
                    <a:lnTo>
                      <a:pt x="0" y="8"/>
                    </a:lnTo>
                    <a:lnTo>
                      <a:pt x="30" y="14"/>
                    </a:lnTo>
                    <a:close/>
                  </a:path>
                </a:pathLst>
              </a:custGeom>
              <a:solidFill>
                <a:srgbClr val="007C5B"/>
              </a:solidFill>
              <a:ln w="0">
                <a:solidFill>
                  <a:srgbClr val="007C5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47" name="Freeform 686"/>
              <p:cNvSpPr>
                <a:spLocks noChangeAspect="1"/>
              </p:cNvSpPr>
              <p:nvPr/>
            </p:nvSpPr>
            <p:spPr bwMode="auto">
              <a:xfrm>
                <a:off x="1704" y="1528"/>
                <a:ext cx="50" cy="14"/>
              </a:xfrm>
              <a:custGeom>
                <a:avLst/>
                <a:gdLst>
                  <a:gd name="T0" fmla="*/ 30 w 50"/>
                  <a:gd name="T1" fmla="*/ 14 h 14"/>
                  <a:gd name="T2" fmla="*/ 50 w 50"/>
                  <a:gd name="T3" fmla="*/ 6 h 14"/>
                  <a:gd name="T4" fmla="*/ 20 w 50"/>
                  <a:gd name="T5" fmla="*/ 0 h 14"/>
                  <a:gd name="T6" fmla="*/ 0 w 50"/>
                  <a:gd name="T7" fmla="*/ 8 h 14"/>
                  <a:gd name="T8" fmla="*/ 30 w 50"/>
                  <a:gd name="T9" fmla="*/ 1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4"/>
                  <a:gd name="T17" fmla="*/ 50 w 50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4">
                    <a:moveTo>
                      <a:pt x="30" y="14"/>
                    </a:moveTo>
                    <a:lnTo>
                      <a:pt x="50" y="6"/>
                    </a:lnTo>
                    <a:lnTo>
                      <a:pt x="20" y="0"/>
                    </a:lnTo>
                    <a:lnTo>
                      <a:pt x="0" y="8"/>
                    </a:lnTo>
                    <a:lnTo>
                      <a:pt x="30" y="1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48" name="Freeform 687"/>
              <p:cNvSpPr>
                <a:spLocks noChangeAspect="1"/>
              </p:cNvSpPr>
              <p:nvPr/>
            </p:nvSpPr>
            <p:spPr bwMode="auto">
              <a:xfrm>
                <a:off x="1734" y="1534"/>
                <a:ext cx="50" cy="14"/>
              </a:xfrm>
              <a:custGeom>
                <a:avLst/>
                <a:gdLst>
                  <a:gd name="T0" fmla="*/ 30 w 50"/>
                  <a:gd name="T1" fmla="*/ 14 h 14"/>
                  <a:gd name="T2" fmla="*/ 50 w 50"/>
                  <a:gd name="T3" fmla="*/ 6 h 14"/>
                  <a:gd name="T4" fmla="*/ 20 w 50"/>
                  <a:gd name="T5" fmla="*/ 0 h 14"/>
                  <a:gd name="T6" fmla="*/ 0 w 50"/>
                  <a:gd name="T7" fmla="*/ 8 h 14"/>
                  <a:gd name="T8" fmla="*/ 30 w 50"/>
                  <a:gd name="T9" fmla="*/ 1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4"/>
                  <a:gd name="T17" fmla="*/ 50 w 50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4">
                    <a:moveTo>
                      <a:pt x="30" y="14"/>
                    </a:moveTo>
                    <a:lnTo>
                      <a:pt x="50" y="6"/>
                    </a:lnTo>
                    <a:lnTo>
                      <a:pt x="20" y="0"/>
                    </a:lnTo>
                    <a:lnTo>
                      <a:pt x="0" y="8"/>
                    </a:lnTo>
                    <a:lnTo>
                      <a:pt x="30" y="14"/>
                    </a:lnTo>
                    <a:close/>
                  </a:path>
                </a:pathLst>
              </a:custGeom>
              <a:solidFill>
                <a:srgbClr val="007D5A"/>
              </a:solidFill>
              <a:ln w="0">
                <a:solidFill>
                  <a:srgbClr val="007D5A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49" name="Freeform 688"/>
              <p:cNvSpPr>
                <a:spLocks noChangeAspect="1"/>
              </p:cNvSpPr>
              <p:nvPr/>
            </p:nvSpPr>
            <p:spPr bwMode="auto">
              <a:xfrm>
                <a:off x="1734" y="1534"/>
                <a:ext cx="50" cy="14"/>
              </a:xfrm>
              <a:custGeom>
                <a:avLst/>
                <a:gdLst>
                  <a:gd name="T0" fmla="*/ 30 w 50"/>
                  <a:gd name="T1" fmla="*/ 14 h 14"/>
                  <a:gd name="T2" fmla="*/ 50 w 50"/>
                  <a:gd name="T3" fmla="*/ 6 h 14"/>
                  <a:gd name="T4" fmla="*/ 20 w 50"/>
                  <a:gd name="T5" fmla="*/ 0 h 14"/>
                  <a:gd name="T6" fmla="*/ 0 w 50"/>
                  <a:gd name="T7" fmla="*/ 8 h 14"/>
                  <a:gd name="T8" fmla="*/ 30 w 50"/>
                  <a:gd name="T9" fmla="*/ 1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4"/>
                  <a:gd name="T17" fmla="*/ 50 w 50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4">
                    <a:moveTo>
                      <a:pt x="30" y="14"/>
                    </a:moveTo>
                    <a:lnTo>
                      <a:pt x="50" y="6"/>
                    </a:lnTo>
                    <a:lnTo>
                      <a:pt x="20" y="0"/>
                    </a:lnTo>
                    <a:lnTo>
                      <a:pt x="0" y="8"/>
                    </a:lnTo>
                    <a:lnTo>
                      <a:pt x="30" y="1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50" name="Freeform 689"/>
              <p:cNvSpPr>
                <a:spLocks noChangeAspect="1"/>
              </p:cNvSpPr>
              <p:nvPr/>
            </p:nvSpPr>
            <p:spPr bwMode="auto">
              <a:xfrm>
                <a:off x="1764" y="1540"/>
                <a:ext cx="52" cy="14"/>
              </a:xfrm>
              <a:custGeom>
                <a:avLst/>
                <a:gdLst>
                  <a:gd name="T0" fmla="*/ 32 w 52"/>
                  <a:gd name="T1" fmla="*/ 14 h 14"/>
                  <a:gd name="T2" fmla="*/ 52 w 52"/>
                  <a:gd name="T3" fmla="*/ 6 h 14"/>
                  <a:gd name="T4" fmla="*/ 20 w 52"/>
                  <a:gd name="T5" fmla="*/ 0 h 14"/>
                  <a:gd name="T6" fmla="*/ 0 w 52"/>
                  <a:gd name="T7" fmla="*/ 8 h 14"/>
                  <a:gd name="T8" fmla="*/ 32 w 52"/>
                  <a:gd name="T9" fmla="*/ 1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4"/>
                  <a:gd name="T17" fmla="*/ 52 w 52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4">
                    <a:moveTo>
                      <a:pt x="32" y="14"/>
                    </a:moveTo>
                    <a:lnTo>
                      <a:pt x="52" y="6"/>
                    </a:lnTo>
                    <a:lnTo>
                      <a:pt x="20" y="0"/>
                    </a:lnTo>
                    <a:lnTo>
                      <a:pt x="0" y="8"/>
                    </a:lnTo>
                    <a:lnTo>
                      <a:pt x="32" y="14"/>
                    </a:lnTo>
                    <a:close/>
                  </a:path>
                </a:pathLst>
              </a:custGeom>
              <a:solidFill>
                <a:srgbClr val="007E5A"/>
              </a:solidFill>
              <a:ln w="0">
                <a:solidFill>
                  <a:srgbClr val="007E5A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51" name="Freeform 690"/>
              <p:cNvSpPr>
                <a:spLocks noChangeAspect="1"/>
              </p:cNvSpPr>
              <p:nvPr/>
            </p:nvSpPr>
            <p:spPr bwMode="auto">
              <a:xfrm>
                <a:off x="1764" y="1540"/>
                <a:ext cx="52" cy="14"/>
              </a:xfrm>
              <a:custGeom>
                <a:avLst/>
                <a:gdLst>
                  <a:gd name="T0" fmla="*/ 32 w 52"/>
                  <a:gd name="T1" fmla="*/ 14 h 14"/>
                  <a:gd name="T2" fmla="*/ 52 w 52"/>
                  <a:gd name="T3" fmla="*/ 6 h 14"/>
                  <a:gd name="T4" fmla="*/ 20 w 52"/>
                  <a:gd name="T5" fmla="*/ 0 h 14"/>
                  <a:gd name="T6" fmla="*/ 0 w 52"/>
                  <a:gd name="T7" fmla="*/ 8 h 14"/>
                  <a:gd name="T8" fmla="*/ 32 w 52"/>
                  <a:gd name="T9" fmla="*/ 1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4"/>
                  <a:gd name="T17" fmla="*/ 52 w 52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4">
                    <a:moveTo>
                      <a:pt x="32" y="14"/>
                    </a:moveTo>
                    <a:lnTo>
                      <a:pt x="52" y="6"/>
                    </a:lnTo>
                    <a:lnTo>
                      <a:pt x="20" y="0"/>
                    </a:lnTo>
                    <a:lnTo>
                      <a:pt x="0" y="8"/>
                    </a:lnTo>
                    <a:lnTo>
                      <a:pt x="32" y="1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52" name="Freeform 691"/>
              <p:cNvSpPr>
                <a:spLocks noChangeAspect="1"/>
              </p:cNvSpPr>
              <p:nvPr/>
            </p:nvSpPr>
            <p:spPr bwMode="auto">
              <a:xfrm>
                <a:off x="1796" y="1546"/>
                <a:ext cx="50" cy="14"/>
              </a:xfrm>
              <a:custGeom>
                <a:avLst/>
                <a:gdLst>
                  <a:gd name="T0" fmla="*/ 32 w 50"/>
                  <a:gd name="T1" fmla="*/ 14 h 14"/>
                  <a:gd name="T2" fmla="*/ 50 w 50"/>
                  <a:gd name="T3" fmla="*/ 6 h 14"/>
                  <a:gd name="T4" fmla="*/ 20 w 50"/>
                  <a:gd name="T5" fmla="*/ 0 h 14"/>
                  <a:gd name="T6" fmla="*/ 0 w 50"/>
                  <a:gd name="T7" fmla="*/ 8 h 14"/>
                  <a:gd name="T8" fmla="*/ 32 w 50"/>
                  <a:gd name="T9" fmla="*/ 1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4"/>
                  <a:gd name="T17" fmla="*/ 50 w 50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4">
                    <a:moveTo>
                      <a:pt x="32" y="14"/>
                    </a:moveTo>
                    <a:lnTo>
                      <a:pt x="50" y="6"/>
                    </a:lnTo>
                    <a:lnTo>
                      <a:pt x="20" y="0"/>
                    </a:lnTo>
                    <a:lnTo>
                      <a:pt x="0" y="8"/>
                    </a:lnTo>
                    <a:lnTo>
                      <a:pt x="32" y="14"/>
                    </a:lnTo>
                    <a:close/>
                  </a:path>
                </a:pathLst>
              </a:custGeom>
              <a:solidFill>
                <a:srgbClr val="007F59"/>
              </a:solidFill>
              <a:ln w="0">
                <a:solidFill>
                  <a:srgbClr val="007F5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53" name="Freeform 692"/>
              <p:cNvSpPr>
                <a:spLocks noChangeAspect="1"/>
              </p:cNvSpPr>
              <p:nvPr/>
            </p:nvSpPr>
            <p:spPr bwMode="auto">
              <a:xfrm>
                <a:off x="1796" y="1546"/>
                <a:ext cx="50" cy="14"/>
              </a:xfrm>
              <a:custGeom>
                <a:avLst/>
                <a:gdLst>
                  <a:gd name="T0" fmla="*/ 32 w 50"/>
                  <a:gd name="T1" fmla="*/ 14 h 14"/>
                  <a:gd name="T2" fmla="*/ 50 w 50"/>
                  <a:gd name="T3" fmla="*/ 6 h 14"/>
                  <a:gd name="T4" fmla="*/ 20 w 50"/>
                  <a:gd name="T5" fmla="*/ 0 h 14"/>
                  <a:gd name="T6" fmla="*/ 0 w 50"/>
                  <a:gd name="T7" fmla="*/ 8 h 14"/>
                  <a:gd name="T8" fmla="*/ 32 w 50"/>
                  <a:gd name="T9" fmla="*/ 1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4"/>
                  <a:gd name="T17" fmla="*/ 50 w 50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4">
                    <a:moveTo>
                      <a:pt x="32" y="14"/>
                    </a:moveTo>
                    <a:lnTo>
                      <a:pt x="50" y="6"/>
                    </a:lnTo>
                    <a:lnTo>
                      <a:pt x="20" y="0"/>
                    </a:lnTo>
                    <a:lnTo>
                      <a:pt x="0" y="8"/>
                    </a:lnTo>
                    <a:lnTo>
                      <a:pt x="32" y="1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54" name="Freeform 693"/>
              <p:cNvSpPr>
                <a:spLocks noChangeAspect="1"/>
              </p:cNvSpPr>
              <p:nvPr/>
            </p:nvSpPr>
            <p:spPr bwMode="auto">
              <a:xfrm>
                <a:off x="1828" y="1552"/>
                <a:ext cx="50" cy="16"/>
              </a:xfrm>
              <a:custGeom>
                <a:avLst/>
                <a:gdLst>
                  <a:gd name="T0" fmla="*/ 30 w 50"/>
                  <a:gd name="T1" fmla="*/ 16 h 16"/>
                  <a:gd name="T2" fmla="*/ 50 w 50"/>
                  <a:gd name="T3" fmla="*/ 6 h 16"/>
                  <a:gd name="T4" fmla="*/ 18 w 50"/>
                  <a:gd name="T5" fmla="*/ 0 h 16"/>
                  <a:gd name="T6" fmla="*/ 0 w 50"/>
                  <a:gd name="T7" fmla="*/ 8 h 16"/>
                  <a:gd name="T8" fmla="*/ 30 w 50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6"/>
                  <a:gd name="T17" fmla="*/ 50 w 50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6">
                    <a:moveTo>
                      <a:pt x="30" y="16"/>
                    </a:moveTo>
                    <a:lnTo>
                      <a:pt x="50" y="6"/>
                    </a:lnTo>
                    <a:lnTo>
                      <a:pt x="18" y="0"/>
                    </a:lnTo>
                    <a:lnTo>
                      <a:pt x="0" y="8"/>
                    </a:lnTo>
                    <a:lnTo>
                      <a:pt x="30" y="16"/>
                    </a:lnTo>
                    <a:close/>
                  </a:path>
                </a:pathLst>
              </a:custGeom>
              <a:solidFill>
                <a:srgbClr val="008059"/>
              </a:solidFill>
              <a:ln w="0">
                <a:solidFill>
                  <a:srgbClr val="00805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55" name="Freeform 694"/>
              <p:cNvSpPr>
                <a:spLocks noChangeAspect="1"/>
              </p:cNvSpPr>
              <p:nvPr/>
            </p:nvSpPr>
            <p:spPr bwMode="auto">
              <a:xfrm>
                <a:off x="1828" y="1552"/>
                <a:ext cx="50" cy="16"/>
              </a:xfrm>
              <a:custGeom>
                <a:avLst/>
                <a:gdLst>
                  <a:gd name="T0" fmla="*/ 30 w 50"/>
                  <a:gd name="T1" fmla="*/ 16 h 16"/>
                  <a:gd name="T2" fmla="*/ 50 w 50"/>
                  <a:gd name="T3" fmla="*/ 6 h 16"/>
                  <a:gd name="T4" fmla="*/ 18 w 50"/>
                  <a:gd name="T5" fmla="*/ 0 h 16"/>
                  <a:gd name="T6" fmla="*/ 0 w 50"/>
                  <a:gd name="T7" fmla="*/ 8 h 16"/>
                  <a:gd name="T8" fmla="*/ 30 w 50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6"/>
                  <a:gd name="T17" fmla="*/ 50 w 50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6">
                    <a:moveTo>
                      <a:pt x="30" y="16"/>
                    </a:moveTo>
                    <a:lnTo>
                      <a:pt x="50" y="6"/>
                    </a:lnTo>
                    <a:lnTo>
                      <a:pt x="18" y="0"/>
                    </a:lnTo>
                    <a:lnTo>
                      <a:pt x="0" y="8"/>
                    </a:lnTo>
                    <a:lnTo>
                      <a:pt x="30" y="1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56" name="Freeform 695"/>
              <p:cNvSpPr>
                <a:spLocks noChangeAspect="1"/>
              </p:cNvSpPr>
              <p:nvPr/>
            </p:nvSpPr>
            <p:spPr bwMode="auto">
              <a:xfrm>
                <a:off x="1858" y="1558"/>
                <a:ext cx="52" cy="16"/>
              </a:xfrm>
              <a:custGeom>
                <a:avLst/>
                <a:gdLst>
                  <a:gd name="T0" fmla="*/ 34 w 52"/>
                  <a:gd name="T1" fmla="*/ 16 h 16"/>
                  <a:gd name="T2" fmla="*/ 52 w 52"/>
                  <a:gd name="T3" fmla="*/ 8 h 16"/>
                  <a:gd name="T4" fmla="*/ 20 w 52"/>
                  <a:gd name="T5" fmla="*/ 0 h 16"/>
                  <a:gd name="T6" fmla="*/ 0 w 52"/>
                  <a:gd name="T7" fmla="*/ 10 h 16"/>
                  <a:gd name="T8" fmla="*/ 34 w 52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6"/>
                  <a:gd name="T17" fmla="*/ 52 w 52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6">
                    <a:moveTo>
                      <a:pt x="34" y="16"/>
                    </a:moveTo>
                    <a:lnTo>
                      <a:pt x="52" y="8"/>
                    </a:lnTo>
                    <a:lnTo>
                      <a:pt x="20" y="0"/>
                    </a:lnTo>
                    <a:lnTo>
                      <a:pt x="0" y="10"/>
                    </a:lnTo>
                    <a:lnTo>
                      <a:pt x="34" y="16"/>
                    </a:lnTo>
                    <a:close/>
                  </a:path>
                </a:pathLst>
              </a:custGeom>
              <a:solidFill>
                <a:srgbClr val="008058"/>
              </a:solidFill>
              <a:ln w="0">
                <a:solidFill>
                  <a:srgbClr val="00805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57" name="Freeform 696"/>
              <p:cNvSpPr>
                <a:spLocks noChangeAspect="1"/>
              </p:cNvSpPr>
              <p:nvPr/>
            </p:nvSpPr>
            <p:spPr bwMode="auto">
              <a:xfrm>
                <a:off x="1858" y="1558"/>
                <a:ext cx="52" cy="16"/>
              </a:xfrm>
              <a:custGeom>
                <a:avLst/>
                <a:gdLst>
                  <a:gd name="T0" fmla="*/ 34 w 52"/>
                  <a:gd name="T1" fmla="*/ 16 h 16"/>
                  <a:gd name="T2" fmla="*/ 52 w 52"/>
                  <a:gd name="T3" fmla="*/ 8 h 16"/>
                  <a:gd name="T4" fmla="*/ 20 w 52"/>
                  <a:gd name="T5" fmla="*/ 0 h 16"/>
                  <a:gd name="T6" fmla="*/ 0 w 52"/>
                  <a:gd name="T7" fmla="*/ 10 h 16"/>
                  <a:gd name="T8" fmla="*/ 34 w 52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6"/>
                  <a:gd name="T17" fmla="*/ 52 w 52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6">
                    <a:moveTo>
                      <a:pt x="34" y="16"/>
                    </a:moveTo>
                    <a:lnTo>
                      <a:pt x="52" y="8"/>
                    </a:lnTo>
                    <a:lnTo>
                      <a:pt x="20" y="0"/>
                    </a:lnTo>
                    <a:lnTo>
                      <a:pt x="0" y="10"/>
                    </a:lnTo>
                    <a:lnTo>
                      <a:pt x="34" y="1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58" name="Freeform 697"/>
              <p:cNvSpPr>
                <a:spLocks noChangeAspect="1"/>
              </p:cNvSpPr>
              <p:nvPr/>
            </p:nvSpPr>
            <p:spPr bwMode="auto">
              <a:xfrm>
                <a:off x="1892" y="1566"/>
                <a:ext cx="52" cy="16"/>
              </a:xfrm>
              <a:custGeom>
                <a:avLst/>
                <a:gdLst>
                  <a:gd name="T0" fmla="*/ 32 w 52"/>
                  <a:gd name="T1" fmla="*/ 16 h 16"/>
                  <a:gd name="T2" fmla="*/ 52 w 52"/>
                  <a:gd name="T3" fmla="*/ 6 h 16"/>
                  <a:gd name="T4" fmla="*/ 18 w 52"/>
                  <a:gd name="T5" fmla="*/ 0 h 16"/>
                  <a:gd name="T6" fmla="*/ 0 w 52"/>
                  <a:gd name="T7" fmla="*/ 8 h 16"/>
                  <a:gd name="T8" fmla="*/ 32 w 52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6"/>
                  <a:gd name="T17" fmla="*/ 52 w 52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6">
                    <a:moveTo>
                      <a:pt x="32" y="16"/>
                    </a:moveTo>
                    <a:lnTo>
                      <a:pt x="52" y="6"/>
                    </a:lnTo>
                    <a:lnTo>
                      <a:pt x="18" y="0"/>
                    </a:lnTo>
                    <a:lnTo>
                      <a:pt x="0" y="8"/>
                    </a:lnTo>
                    <a:lnTo>
                      <a:pt x="32" y="16"/>
                    </a:lnTo>
                    <a:close/>
                  </a:path>
                </a:pathLst>
              </a:custGeom>
              <a:solidFill>
                <a:srgbClr val="008158"/>
              </a:solidFill>
              <a:ln w="0">
                <a:solidFill>
                  <a:srgbClr val="00815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59" name="Freeform 698"/>
              <p:cNvSpPr>
                <a:spLocks noChangeAspect="1"/>
              </p:cNvSpPr>
              <p:nvPr/>
            </p:nvSpPr>
            <p:spPr bwMode="auto">
              <a:xfrm>
                <a:off x="1892" y="1566"/>
                <a:ext cx="52" cy="16"/>
              </a:xfrm>
              <a:custGeom>
                <a:avLst/>
                <a:gdLst>
                  <a:gd name="T0" fmla="*/ 32 w 52"/>
                  <a:gd name="T1" fmla="*/ 16 h 16"/>
                  <a:gd name="T2" fmla="*/ 52 w 52"/>
                  <a:gd name="T3" fmla="*/ 6 h 16"/>
                  <a:gd name="T4" fmla="*/ 18 w 52"/>
                  <a:gd name="T5" fmla="*/ 0 h 16"/>
                  <a:gd name="T6" fmla="*/ 0 w 52"/>
                  <a:gd name="T7" fmla="*/ 8 h 16"/>
                  <a:gd name="T8" fmla="*/ 32 w 52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6"/>
                  <a:gd name="T17" fmla="*/ 52 w 52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6">
                    <a:moveTo>
                      <a:pt x="32" y="16"/>
                    </a:moveTo>
                    <a:lnTo>
                      <a:pt x="52" y="6"/>
                    </a:lnTo>
                    <a:lnTo>
                      <a:pt x="18" y="0"/>
                    </a:lnTo>
                    <a:lnTo>
                      <a:pt x="0" y="8"/>
                    </a:lnTo>
                    <a:lnTo>
                      <a:pt x="32" y="1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60" name="Freeform 699"/>
              <p:cNvSpPr>
                <a:spLocks noChangeAspect="1"/>
              </p:cNvSpPr>
              <p:nvPr/>
            </p:nvSpPr>
            <p:spPr bwMode="auto">
              <a:xfrm>
                <a:off x="1924" y="1572"/>
                <a:ext cx="52" cy="18"/>
              </a:xfrm>
              <a:custGeom>
                <a:avLst/>
                <a:gdLst>
                  <a:gd name="T0" fmla="*/ 32 w 52"/>
                  <a:gd name="T1" fmla="*/ 18 h 18"/>
                  <a:gd name="T2" fmla="*/ 52 w 52"/>
                  <a:gd name="T3" fmla="*/ 8 h 18"/>
                  <a:gd name="T4" fmla="*/ 20 w 52"/>
                  <a:gd name="T5" fmla="*/ 0 h 18"/>
                  <a:gd name="T6" fmla="*/ 0 w 52"/>
                  <a:gd name="T7" fmla="*/ 10 h 18"/>
                  <a:gd name="T8" fmla="*/ 32 w 52"/>
                  <a:gd name="T9" fmla="*/ 1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8"/>
                  <a:gd name="T17" fmla="*/ 52 w 52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8">
                    <a:moveTo>
                      <a:pt x="32" y="18"/>
                    </a:moveTo>
                    <a:lnTo>
                      <a:pt x="52" y="8"/>
                    </a:lnTo>
                    <a:lnTo>
                      <a:pt x="20" y="0"/>
                    </a:lnTo>
                    <a:lnTo>
                      <a:pt x="0" y="10"/>
                    </a:lnTo>
                    <a:lnTo>
                      <a:pt x="32" y="18"/>
                    </a:lnTo>
                    <a:close/>
                  </a:path>
                </a:pathLst>
              </a:custGeom>
              <a:solidFill>
                <a:srgbClr val="008258"/>
              </a:solidFill>
              <a:ln w="0">
                <a:solidFill>
                  <a:srgbClr val="00825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61" name="Freeform 700"/>
              <p:cNvSpPr>
                <a:spLocks noChangeAspect="1"/>
              </p:cNvSpPr>
              <p:nvPr/>
            </p:nvSpPr>
            <p:spPr bwMode="auto">
              <a:xfrm>
                <a:off x="1924" y="1572"/>
                <a:ext cx="52" cy="18"/>
              </a:xfrm>
              <a:custGeom>
                <a:avLst/>
                <a:gdLst>
                  <a:gd name="T0" fmla="*/ 32 w 52"/>
                  <a:gd name="T1" fmla="*/ 18 h 18"/>
                  <a:gd name="T2" fmla="*/ 52 w 52"/>
                  <a:gd name="T3" fmla="*/ 8 h 18"/>
                  <a:gd name="T4" fmla="*/ 20 w 52"/>
                  <a:gd name="T5" fmla="*/ 0 h 18"/>
                  <a:gd name="T6" fmla="*/ 0 w 52"/>
                  <a:gd name="T7" fmla="*/ 10 h 18"/>
                  <a:gd name="T8" fmla="*/ 32 w 52"/>
                  <a:gd name="T9" fmla="*/ 1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8"/>
                  <a:gd name="T17" fmla="*/ 52 w 52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8">
                    <a:moveTo>
                      <a:pt x="32" y="18"/>
                    </a:moveTo>
                    <a:lnTo>
                      <a:pt x="52" y="8"/>
                    </a:lnTo>
                    <a:lnTo>
                      <a:pt x="20" y="0"/>
                    </a:lnTo>
                    <a:lnTo>
                      <a:pt x="0" y="10"/>
                    </a:lnTo>
                    <a:lnTo>
                      <a:pt x="32" y="1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62" name="Freeform 701"/>
              <p:cNvSpPr>
                <a:spLocks noChangeAspect="1"/>
              </p:cNvSpPr>
              <p:nvPr/>
            </p:nvSpPr>
            <p:spPr bwMode="auto">
              <a:xfrm>
                <a:off x="1956" y="1580"/>
                <a:ext cx="54" cy="18"/>
              </a:xfrm>
              <a:custGeom>
                <a:avLst/>
                <a:gdLst>
                  <a:gd name="T0" fmla="*/ 34 w 54"/>
                  <a:gd name="T1" fmla="*/ 18 h 18"/>
                  <a:gd name="T2" fmla="*/ 54 w 54"/>
                  <a:gd name="T3" fmla="*/ 8 h 18"/>
                  <a:gd name="T4" fmla="*/ 20 w 54"/>
                  <a:gd name="T5" fmla="*/ 0 h 18"/>
                  <a:gd name="T6" fmla="*/ 0 w 54"/>
                  <a:gd name="T7" fmla="*/ 10 h 18"/>
                  <a:gd name="T8" fmla="*/ 34 w 54"/>
                  <a:gd name="T9" fmla="*/ 1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8"/>
                  <a:gd name="T17" fmla="*/ 54 w 54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8">
                    <a:moveTo>
                      <a:pt x="34" y="18"/>
                    </a:moveTo>
                    <a:lnTo>
                      <a:pt x="54" y="8"/>
                    </a:lnTo>
                    <a:lnTo>
                      <a:pt x="20" y="0"/>
                    </a:lnTo>
                    <a:lnTo>
                      <a:pt x="0" y="10"/>
                    </a:lnTo>
                    <a:lnTo>
                      <a:pt x="34" y="18"/>
                    </a:lnTo>
                    <a:close/>
                  </a:path>
                </a:pathLst>
              </a:custGeom>
              <a:solidFill>
                <a:srgbClr val="008258"/>
              </a:solidFill>
              <a:ln w="0">
                <a:solidFill>
                  <a:srgbClr val="00825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63" name="Freeform 702"/>
              <p:cNvSpPr>
                <a:spLocks noChangeAspect="1"/>
              </p:cNvSpPr>
              <p:nvPr/>
            </p:nvSpPr>
            <p:spPr bwMode="auto">
              <a:xfrm>
                <a:off x="1956" y="1580"/>
                <a:ext cx="54" cy="18"/>
              </a:xfrm>
              <a:custGeom>
                <a:avLst/>
                <a:gdLst>
                  <a:gd name="T0" fmla="*/ 34 w 54"/>
                  <a:gd name="T1" fmla="*/ 18 h 18"/>
                  <a:gd name="T2" fmla="*/ 54 w 54"/>
                  <a:gd name="T3" fmla="*/ 8 h 18"/>
                  <a:gd name="T4" fmla="*/ 20 w 54"/>
                  <a:gd name="T5" fmla="*/ 0 h 18"/>
                  <a:gd name="T6" fmla="*/ 0 w 54"/>
                  <a:gd name="T7" fmla="*/ 10 h 18"/>
                  <a:gd name="T8" fmla="*/ 34 w 54"/>
                  <a:gd name="T9" fmla="*/ 1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8"/>
                  <a:gd name="T17" fmla="*/ 54 w 54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8">
                    <a:moveTo>
                      <a:pt x="34" y="18"/>
                    </a:moveTo>
                    <a:lnTo>
                      <a:pt x="54" y="8"/>
                    </a:lnTo>
                    <a:lnTo>
                      <a:pt x="20" y="0"/>
                    </a:lnTo>
                    <a:lnTo>
                      <a:pt x="0" y="10"/>
                    </a:lnTo>
                    <a:lnTo>
                      <a:pt x="34" y="1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64" name="Freeform 703"/>
              <p:cNvSpPr>
                <a:spLocks noChangeAspect="1"/>
              </p:cNvSpPr>
              <p:nvPr/>
            </p:nvSpPr>
            <p:spPr bwMode="auto">
              <a:xfrm>
                <a:off x="1990" y="1588"/>
                <a:ext cx="54" cy="16"/>
              </a:xfrm>
              <a:custGeom>
                <a:avLst/>
                <a:gdLst>
                  <a:gd name="T0" fmla="*/ 34 w 54"/>
                  <a:gd name="T1" fmla="*/ 16 h 16"/>
                  <a:gd name="T2" fmla="*/ 54 w 54"/>
                  <a:gd name="T3" fmla="*/ 8 h 16"/>
                  <a:gd name="T4" fmla="*/ 20 w 54"/>
                  <a:gd name="T5" fmla="*/ 0 h 16"/>
                  <a:gd name="T6" fmla="*/ 0 w 54"/>
                  <a:gd name="T7" fmla="*/ 10 h 16"/>
                  <a:gd name="T8" fmla="*/ 34 w 54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6"/>
                  <a:gd name="T17" fmla="*/ 54 w 54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6">
                    <a:moveTo>
                      <a:pt x="34" y="16"/>
                    </a:moveTo>
                    <a:lnTo>
                      <a:pt x="54" y="8"/>
                    </a:lnTo>
                    <a:lnTo>
                      <a:pt x="20" y="0"/>
                    </a:lnTo>
                    <a:lnTo>
                      <a:pt x="0" y="10"/>
                    </a:lnTo>
                    <a:lnTo>
                      <a:pt x="34" y="16"/>
                    </a:lnTo>
                    <a:close/>
                  </a:path>
                </a:pathLst>
              </a:custGeom>
              <a:solidFill>
                <a:srgbClr val="008258"/>
              </a:solidFill>
              <a:ln w="0">
                <a:solidFill>
                  <a:srgbClr val="00825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65" name="Freeform 704"/>
              <p:cNvSpPr>
                <a:spLocks noChangeAspect="1"/>
              </p:cNvSpPr>
              <p:nvPr/>
            </p:nvSpPr>
            <p:spPr bwMode="auto">
              <a:xfrm>
                <a:off x="1990" y="1588"/>
                <a:ext cx="54" cy="16"/>
              </a:xfrm>
              <a:custGeom>
                <a:avLst/>
                <a:gdLst>
                  <a:gd name="T0" fmla="*/ 34 w 54"/>
                  <a:gd name="T1" fmla="*/ 16 h 16"/>
                  <a:gd name="T2" fmla="*/ 54 w 54"/>
                  <a:gd name="T3" fmla="*/ 8 h 16"/>
                  <a:gd name="T4" fmla="*/ 20 w 54"/>
                  <a:gd name="T5" fmla="*/ 0 h 16"/>
                  <a:gd name="T6" fmla="*/ 0 w 54"/>
                  <a:gd name="T7" fmla="*/ 10 h 16"/>
                  <a:gd name="T8" fmla="*/ 34 w 54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6"/>
                  <a:gd name="T17" fmla="*/ 54 w 54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6">
                    <a:moveTo>
                      <a:pt x="34" y="16"/>
                    </a:moveTo>
                    <a:lnTo>
                      <a:pt x="54" y="8"/>
                    </a:lnTo>
                    <a:lnTo>
                      <a:pt x="20" y="0"/>
                    </a:lnTo>
                    <a:lnTo>
                      <a:pt x="0" y="10"/>
                    </a:lnTo>
                    <a:lnTo>
                      <a:pt x="34" y="1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66" name="Freeform 705"/>
              <p:cNvSpPr>
                <a:spLocks noChangeAspect="1"/>
              </p:cNvSpPr>
              <p:nvPr/>
            </p:nvSpPr>
            <p:spPr bwMode="auto">
              <a:xfrm>
                <a:off x="2024" y="1596"/>
                <a:ext cx="54" cy="16"/>
              </a:xfrm>
              <a:custGeom>
                <a:avLst/>
                <a:gdLst>
                  <a:gd name="T0" fmla="*/ 34 w 54"/>
                  <a:gd name="T1" fmla="*/ 16 h 16"/>
                  <a:gd name="T2" fmla="*/ 54 w 54"/>
                  <a:gd name="T3" fmla="*/ 8 h 16"/>
                  <a:gd name="T4" fmla="*/ 20 w 54"/>
                  <a:gd name="T5" fmla="*/ 0 h 16"/>
                  <a:gd name="T6" fmla="*/ 0 w 54"/>
                  <a:gd name="T7" fmla="*/ 8 h 16"/>
                  <a:gd name="T8" fmla="*/ 34 w 54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6"/>
                  <a:gd name="T17" fmla="*/ 54 w 54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6">
                    <a:moveTo>
                      <a:pt x="34" y="16"/>
                    </a:moveTo>
                    <a:lnTo>
                      <a:pt x="54" y="8"/>
                    </a:lnTo>
                    <a:lnTo>
                      <a:pt x="20" y="0"/>
                    </a:lnTo>
                    <a:lnTo>
                      <a:pt x="0" y="8"/>
                    </a:lnTo>
                    <a:lnTo>
                      <a:pt x="34" y="16"/>
                    </a:lnTo>
                    <a:close/>
                  </a:path>
                </a:pathLst>
              </a:custGeom>
              <a:solidFill>
                <a:srgbClr val="008358"/>
              </a:solidFill>
              <a:ln w="0">
                <a:solidFill>
                  <a:srgbClr val="00835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67" name="Freeform 706"/>
              <p:cNvSpPr>
                <a:spLocks noChangeAspect="1"/>
              </p:cNvSpPr>
              <p:nvPr/>
            </p:nvSpPr>
            <p:spPr bwMode="auto">
              <a:xfrm>
                <a:off x="2024" y="1596"/>
                <a:ext cx="54" cy="16"/>
              </a:xfrm>
              <a:custGeom>
                <a:avLst/>
                <a:gdLst>
                  <a:gd name="T0" fmla="*/ 34 w 54"/>
                  <a:gd name="T1" fmla="*/ 16 h 16"/>
                  <a:gd name="T2" fmla="*/ 54 w 54"/>
                  <a:gd name="T3" fmla="*/ 8 h 16"/>
                  <a:gd name="T4" fmla="*/ 20 w 54"/>
                  <a:gd name="T5" fmla="*/ 0 h 16"/>
                  <a:gd name="T6" fmla="*/ 0 w 54"/>
                  <a:gd name="T7" fmla="*/ 8 h 16"/>
                  <a:gd name="T8" fmla="*/ 34 w 54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6"/>
                  <a:gd name="T17" fmla="*/ 54 w 54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6">
                    <a:moveTo>
                      <a:pt x="34" y="16"/>
                    </a:moveTo>
                    <a:lnTo>
                      <a:pt x="54" y="8"/>
                    </a:lnTo>
                    <a:lnTo>
                      <a:pt x="20" y="0"/>
                    </a:lnTo>
                    <a:lnTo>
                      <a:pt x="0" y="8"/>
                    </a:lnTo>
                    <a:lnTo>
                      <a:pt x="34" y="1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68" name="Freeform 707"/>
              <p:cNvSpPr>
                <a:spLocks noChangeAspect="1"/>
              </p:cNvSpPr>
              <p:nvPr/>
            </p:nvSpPr>
            <p:spPr bwMode="auto">
              <a:xfrm>
                <a:off x="2058" y="1604"/>
                <a:ext cx="54" cy="16"/>
              </a:xfrm>
              <a:custGeom>
                <a:avLst/>
                <a:gdLst>
                  <a:gd name="T0" fmla="*/ 36 w 54"/>
                  <a:gd name="T1" fmla="*/ 16 h 16"/>
                  <a:gd name="T2" fmla="*/ 54 w 54"/>
                  <a:gd name="T3" fmla="*/ 8 h 16"/>
                  <a:gd name="T4" fmla="*/ 20 w 54"/>
                  <a:gd name="T5" fmla="*/ 0 h 16"/>
                  <a:gd name="T6" fmla="*/ 0 w 54"/>
                  <a:gd name="T7" fmla="*/ 8 h 16"/>
                  <a:gd name="T8" fmla="*/ 36 w 54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6"/>
                  <a:gd name="T17" fmla="*/ 54 w 54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6">
                    <a:moveTo>
                      <a:pt x="36" y="16"/>
                    </a:moveTo>
                    <a:lnTo>
                      <a:pt x="54" y="8"/>
                    </a:lnTo>
                    <a:lnTo>
                      <a:pt x="20" y="0"/>
                    </a:lnTo>
                    <a:lnTo>
                      <a:pt x="0" y="8"/>
                    </a:lnTo>
                    <a:lnTo>
                      <a:pt x="36" y="16"/>
                    </a:lnTo>
                    <a:close/>
                  </a:path>
                </a:pathLst>
              </a:custGeom>
              <a:solidFill>
                <a:srgbClr val="008358"/>
              </a:solidFill>
              <a:ln w="0">
                <a:solidFill>
                  <a:srgbClr val="00835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69" name="Freeform 708"/>
              <p:cNvSpPr>
                <a:spLocks noChangeAspect="1"/>
              </p:cNvSpPr>
              <p:nvPr/>
            </p:nvSpPr>
            <p:spPr bwMode="auto">
              <a:xfrm>
                <a:off x="2058" y="1604"/>
                <a:ext cx="54" cy="16"/>
              </a:xfrm>
              <a:custGeom>
                <a:avLst/>
                <a:gdLst>
                  <a:gd name="T0" fmla="*/ 36 w 54"/>
                  <a:gd name="T1" fmla="*/ 16 h 16"/>
                  <a:gd name="T2" fmla="*/ 54 w 54"/>
                  <a:gd name="T3" fmla="*/ 8 h 16"/>
                  <a:gd name="T4" fmla="*/ 20 w 54"/>
                  <a:gd name="T5" fmla="*/ 0 h 16"/>
                  <a:gd name="T6" fmla="*/ 0 w 54"/>
                  <a:gd name="T7" fmla="*/ 8 h 16"/>
                  <a:gd name="T8" fmla="*/ 36 w 54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6"/>
                  <a:gd name="T17" fmla="*/ 54 w 54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6">
                    <a:moveTo>
                      <a:pt x="36" y="16"/>
                    </a:moveTo>
                    <a:lnTo>
                      <a:pt x="54" y="8"/>
                    </a:lnTo>
                    <a:lnTo>
                      <a:pt x="20" y="0"/>
                    </a:lnTo>
                    <a:lnTo>
                      <a:pt x="0" y="8"/>
                    </a:lnTo>
                    <a:lnTo>
                      <a:pt x="36" y="1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70" name="Freeform 709"/>
              <p:cNvSpPr>
                <a:spLocks noChangeAspect="1"/>
              </p:cNvSpPr>
              <p:nvPr/>
            </p:nvSpPr>
            <p:spPr bwMode="auto">
              <a:xfrm>
                <a:off x="2094" y="1612"/>
                <a:ext cx="52" cy="18"/>
              </a:xfrm>
              <a:custGeom>
                <a:avLst/>
                <a:gdLst>
                  <a:gd name="T0" fmla="*/ 34 w 52"/>
                  <a:gd name="T1" fmla="*/ 18 h 18"/>
                  <a:gd name="T2" fmla="*/ 52 w 52"/>
                  <a:gd name="T3" fmla="*/ 8 h 18"/>
                  <a:gd name="T4" fmla="*/ 18 w 52"/>
                  <a:gd name="T5" fmla="*/ 0 h 18"/>
                  <a:gd name="T6" fmla="*/ 0 w 52"/>
                  <a:gd name="T7" fmla="*/ 8 h 18"/>
                  <a:gd name="T8" fmla="*/ 34 w 52"/>
                  <a:gd name="T9" fmla="*/ 1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8"/>
                  <a:gd name="T17" fmla="*/ 52 w 52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8">
                    <a:moveTo>
                      <a:pt x="34" y="18"/>
                    </a:moveTo>
                    <a:lnTo>
                      <a:pt x="52" y="8"/>
                    </a:lnTo>
                    <a:lnTo>
                      <a:pt x="18" y="0"/>
                    </a:lnTo>
                    <a:lnTo>
                      <a:pt x="0" y="8"/>
                    </a:lnTo>
                    <a:lnTo>
                      <a:pt x="34" y="18"/>
                    </a:lnTo>
                    <a:close/>
                  </a:path>
                </a:pathLst>
              </a:custGeom>
              <a:solidFill>
                <a:srgbClr val="008358"/>
              </a:solidFill>
              <a:ln w="0">
                <a:solidFill>
                  <a:srgbClr val="00835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71" name="Freeform 710"/>
              <p:cNvSpPr>
                <a:spLocks noChangeAspect="1"/>
              </p:cNvSpPr>
              <p:nvPr/>
            </p:nvSpPr>
            <p:spPr bwMode="auto">
              <a:xfrm>
                <a:off x="2094" y="1612"/>
                <a:ext cx="52" cy="18"/>
              </a:xfrm>
              <a:custGeom>
                <a:avLst/>
                <a:gdLst>
                  <a:gd name="T0" fmla="*/ 34 w 52"/>
                  <a:gd name="T1" fmla="*/ 18 h 18"/>
                  <a:gd name="T2" fmla="*/ 52 w 52"/>
                  <a:gd name="T3" fmla="*/ 8 h 18"/>
                  <a:gd name="T4" fmla="*/ 18 w 52"/>
                  <a:gd name="T5" fmla="*/ 0 h 18"/>
                  <a:gd name="T6" fmla="*/ 0 w 52"/>
                  <a:gd name="T7" fmla="*/ 8 h 18"/>
                  <a:gd name="T8" fmla="*/ 34 w 52"/>
                  <a:gd name="T9" fmla="*/ 1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8"/>
                  <a:gd name="T17" fmla="*/ 52 w 52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8">
                    <a:moveTo>
                      <a:pt x="34" y="18"/>
                    </a:moveTo>
                    <a:lnTo>
                      <a:pt x="52" y="8"/>
                    </a:lnTo>
                    <a:lnTo>
                      <a:pt x="18" y="0"/>
                    </a:lnTo>
                    <a:lnTo>
                      <a:pt x="0" y="8"/>
                    </a:lnTo>
                    <a:lnTo>
                      <a:pt x="34" y="1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72" name="Freeform 711"/>
              <p:cNvSpPr>
                <a:spLocks noChangeAspect="1"/>
              </p:cNvSpPr>
              <p:nvPr/>
            </p:nvSpPr>
            <p:spPr bwMode="auto">
              <a:xfrm>
                <a:off x="2128" y="1620"/>
                <a:ext cx="54" cy="18"/>
              </a:xfrm>
              <a:custGeom>
                <a:avLst/>
                <a:gdLst>
                  <a:gd name="T0" fmla="*/ 36 w 54"/>
                  <a:gd name="T1" fmla="*/ 18 h 18"/>
                  <a:gd name="T2" fmla="*/ 54 w 54"/>
                  <a:gd name="T3" fmla="*/ 8 h 18"/>
                  <a:gd name="T4" fmla="*/ 18 w 54"/>
                  <a:gd name="T5" fmla="*/ 0 h 18"/>
                  <a:gd name="T6" fmla="*/ 0 w 54"/>
                  <a:gd name="T7" fmla="*/ 10 h 18"/>
                  <a:gd name="T8" fmla="*/ 36 w 54"/>
                  <a:gd name="T9" fmla="*/ 1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8"/>
                  <a:gd name="T17" fmla="*/ 54 w 54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8">
                    <a:moveTo>
                      <a:pt x="36" y="18"/>
                    </a:moveTo>
                    <a:lnTo>
                      <a:pt x="54" y="8"/>
                    </a:lnTo>
                    <a:lnTo>
                      <a:pt x="18" y="0"/>
                    </a:lnTo>
                    <a:lnTo>
                      <a:pt x="0" y="10"/>
                    </a:lnTo>
                    <a:lnTo>
                      <a:pt x="36" y="18"/>
                    </a:lnTo>
                    <a:close/>
                  </a:path>
                </a:pathLst>
              </a:custGeom>
              <a:solidFill>
                <a:srgbClr val="008358"/>
              </a:solidFill>
              <a:ln w="0">
                <a:solidFill>
                  <a:srgbClr val="00835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73" name="Freeform 712"/>
              <p:cNvSpPr>
                <a:spLocks noChangeAspect="1"/>
              </p:cNvSpPr>
              <p:nvPr/>
            </p:nvSpPr>
            <p:spPr bwMode="auto">
              <a:xfrm>
                <a:off x="2128" y="1620"/>
                <a:ext cx="54" cy="18"/>
              </a:xfrm>
              <a:custGeom>
                <a:avLst/>
                <a:gdLst>
                  <a:gd name="T0" fmla="*/ 36 w 54"/>
                  <a:gd name="T1" fmla="*/ 18 h 18"/>
                  <a:gd name="T2" fmla="*/ 54 w 54"/>
                  <a:gd name="T3" fmla="*/ 8 h 18"/>
                  <a:gd name="T4" fmla="*/ 18 w 54"/>
                  <a:gd name="T5" fmla="*/ 0 h 18"/>
                  <a:gd name="T6" fmla="*/ 0 w 54"/>
                  <a:gd name="T7" fmla="*/ 10 h 18"/>
                  <a:gd name="T8" fmla="*/ 36 w 54"/>
                  <a:gd name="T9" fmla="*/ 1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8"/>
                  <a:gd name="T17" fmla="*/ 54 w 54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8">
                    <a:moveTo>
                      <a:pt x="36" y="18"/>
                    </a:moveTo>
                    <a:lnTo>
                      <a:pt x="54" y="8"/>
                    </a:lnTo>
                    <a:lnTo>
                      <a:pt x="18" y="0"/>
                    </a:lnTo>
                    <a:lnTo>
                      <a:pt x="0" y="10"/>
                    </a:lnTo>
                    <a:lnTo>
                      <a:pt x="36" y="1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74" name="Freeform 713"/>
              <p:cNvSpPr>
                <a:spLocks noChangeAspect="1"/>
              </p:cNvSpPr>
              <p:nvPr/>
            </p:nvSpPr>
            <p:spPr bwMode="auto">
              <a:xfrm>
                <a:off x="2164" y="1628"/>
                <a:ext cx="54" cy="18"/>
              </a:xfrm>
              <a:custGeom>
                <a:avLst/>
                <a:gdLst>
                  <a:gd name="T0" fmla="*/ 36 w 54"/>
                  <a:gd name="T1" fmla="*/ 18 h 18"/>
                  <a:gd name="T2" fmla="*/ 54 w 54"/>
                  <a:gd name="T3" fmla="*/ 8 h 18"/>
                  <a:gd name="T4" fmla="*/ 18 w 54"/>
                  <a:gd name="T5" fmla="*/ 0 h 18"/>
                  <a:gd name="T6" fmla="*/ 0 w 54"/>
                  <a:gd name="T7" fmla="*/ 10 h 18"/>
                  <a:gd name="T8" fmla="*/ 36 w 54"/>
                  <a:gd name="T9" fmla="*/ 1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8"/>
                  <a:gd name="T17" fmla="*/ 54 w 54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8">
                    <a:moveTo>
                      <a:pt x="36" y="18"/>
                    </a:moveTo>
                    <a:lnTo>
                      <a:pt x="54" y="8"/>
                    </a:lnTo>
                    <a:lnTo>
                      <a:pt x="18" y="0"/>
                    </a:lnTo>
                    <a:lnTo>
                      <a:pt x="0" y="10"/>
                    </a:lnTo>
                    <a:lnTo>
                      <a:pt x="36" y="18"/>
                    </a:lnTo>
                    <a:close/>
                  </a:path>
                </a:pathLst>
              </a:custGeom>
              <a:solidFill>
                <a:srgbClr val="008358"/>
              </a:solidFill>
              <a:ln w="0">
                <a:solidFill>
                  <a:srgbClr val="00835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75" name="Freeform 714"/>
              <p:cNvSpPr>
                <a:spLocks noChangeAspect="1"/>
              </p:cNvSpPr>
              <p:nvPr/>
            </p:nvSpPr>
            <p:spPr bwMode="auto">
              <a:xfrm>
                <a:off x="2164" y="1628"/>
                <a:ext cx="54" cy="18"/>
              </a:xfrm>
              <a:custGeom>
                <a:avLst/>
                <a:gdLst>
                  <a:gd name="T0" fmla="*/ 36 w 54"/>
                  <a:gd name="T1" fmla="*/ 18 h 18"/>
                  <a:gd name="T2" fmla="*/ 54 w 54"/>
                  <a:gd name="T3" fmla="*/ 8 h 18"/>
                  <a:gd name="T4" fmla="*/ 18 w 54"/>
                  <a:gd name="T5" fmla="*/ 0 h 18"/>
                  <a:gd name="T6" fmla="*/ 0 w 54"/>
                  <a:gd name="T7" fmla="*/ 10 h 18"/>
                  <a:gd name="T8" fmla="*/ 36 w 54"/>
                  <a:gd name="T9" fmla="*/ 1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8"/>
                  <a:gd name="T17" fmla="*/ 54 w 54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8">
                    <a:moveTo>
                      <a:pt x="36" y="18"/>
                    </a:moveTo>
                    <a:lnTo>
                      <a:pt x="54" y="8"/>
                    </a:lnTo>
                    <a:lnTo>
                      <a:pt x="18" y="0"/>
                    </a:lnTo>
                    <a:lnTo>
                      <a:pt x="0" y="10"/>
                    </a:lnTo>
                    <a:lnTo>
                      <a:pt x="36" y="1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76" name="Freeform 715"/>
              <p:cNvSpPr>
                <a:spLocks noChangeAspect="1"/>
              </p:cNvSpPr>
              <p:nvPr/>
            </p:nvSpPr>
            <p:spPr bwMode="auto">
              <a:xfrm>
                <a:off x="2200" y="1636"/>
                <a:ext cx="56" cy="18"/>
              </a:xfrm>
              <a:custGeom>
                <a:avLst/>
                <a:gdLst>
                  <a:gd name="T0" fmla="*/ 38 w 56"/>
                  <a:gd name="T1" fmla="*/ 18 h 18"/>
                  <a:gd name="T2" fmla="*/ 56 w 56"/>
                  <a:gd name="T3" fmla="*/ 8 h 18"/>
                  <a:gd name="T4" fmla="*/ 18 w 56"/>
                  <a:gd name="T5" fmla="*/ 0 h 18"/>
                  <a:gd name="T6" fmla="*/ 0 w 56"/>
                  <a:gd name="T7" fmla="*/ 10 h 18"/>
                  <a:gd name="T8" fmla="*/ 38 w 56"/>
                  <a:gd name="T9" fmla="*/ 1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18"/>
                  <a:gd name="T17" fmla="*/ 56 w 56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18">
                    <a:moveTo>
                      <a:pt x="38" y="18"/>
                    </a:moveTo>
                    <a:lnTo>
                      <a:pt x="56" y="8"/>
                    </a:lnTo>
                    <a:lnTo>
                      <a:pt x="18" y="0"/>
                    </a:lnTo>
                    <a:lnTo>
                      <a:pt x="0" y="10"/>
                    </a:lnTo>
                    <a:lnTo>
                      <a:pt x="38" y="18"/>
                    </a:lnTo>
                    <a:close/>
                  </a:path>
                </a:pathLst>
              </a:custGeom>
              <a:solidFill>
                <a:srgbClr val="008358"/>
              </a:solidFill>
              <a:ln w="0">
                <a:solidFill>
                  <a:srgbClr val="00835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77" name="Freeform 716"/>
              <p:cNvSpPr>
                <a:spLocks noChangeAspect="1"/>
              </p:cNvSpPr>
              <p:nvPr/>
            </p:nvSpPr>
            <p:spPr bwMode="auto">
              <a:xfrm>
                <a:off x="2200" y="1636"/>
                <a:ext cx="56" cy="18"/>
              </a:xfrm>
              <a:custGeom>
                <a:avLst/>
                <a:gdLst>
                  <a:gd name="T0" fmla="*/ 38 w 56"/>
                  <a:gd name="T1" fmla="*/ 18 h 18"/>
                  <a:gd name="T2" fmla="*/ 56 w 56"/>
                  <a:gd name="T3" fmla="*/ 8 h 18"/>
                  <a:gd name="T4" fmla="*/ 18 w 56"/>
                  <a:gd name="T5" fmla="*/ 0 h 18"/>
                  <a:gd name="T6" fmla="*/ 0 w 56"/>
                  <a:gd name="T7" fmla="*/ 10 h 18"/>
                  <a:gd name="T8" fmla="*/ 38 w 56"/>
                  <a:gd name="T9" fmla="*/ 1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18"/>
                  <a:gd name="T17" fmla="*/ 56 w 56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18">
                    <a:moveTo>
                      <a:pt x="38" y="18"/>
                    </a:moveTo>
                    <a:lnTo>
                      <a:pt x="56" y="8"/>
                    </a:lnTo>
                    <a:lnTo>
                      <a:pt x="18" y="0"/>
                    </a:lnTo>
                    <a:lnTo>
                      <a:pt x="0" y="10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78" name="Freeform 717"/>
              <p:cNvSpPr>
                <a:spLocks noChangeAspect="1"/>
              </p:cNvSpPr>
              <p:nvPr/>
            </p:nvSpPr>
            <p:spPr bwMode="auto">
              <a:xfrm>
                <a:off x="1198" y="1416"/>
                <a:ext cx="46" cy="12"/>
              </a:xfrm>
              <a:custGeom>
                <a:avLst/>
                <a:gdLst>
                  <a:gd name="T0" fmla="*/ 24 w 46"/>
                  <a:gd name="T1" fmla="*/ 12 h 12"/>
                  <a:gd name="T2" fmla="*/ 46 w 46"/>
                  <a:gd name="T3" fmla="*/ 6 h 12"/>
                  <a:gd name="T4" fmla="*/ 20 w 46"/>
                  <a:gd name="T5" fmla="*/ 0 h 12"/>
                  <a:gd name="T6" fmla="*/ 0 w 46"/>
                  <a:gd name="T7" fmla="*/ 8 h 12"/>
                  <a:gd name="T8" fmla="*/ 24 w 46"/>
                  <a:gd name="T9" fmla="*/ 12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6"/>
                  <a:gd name="T16" fmla="*/ 0 h 12"/>
                  <a:gd name="T17" fmla="*/ 46 w 46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6" h="12">
                    <a:moveTo>
                      <a:pt x="24" y="12"/>
                    </a:moveTo>
                    <a:lnTo>
                      <a:pt x="46" y="6"/>
                    </a:lnTo>
                    <a:lnTo>
                      <a:pt x="20" y="0"/>
                    </a:lnTo>
                    <a:lnTo>
                      <a:pt x="0" y="8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008358"/>
              </a:solidFill>
              <a:ln w="0">
                <a:solidFill>
                  <a:srgbClr val="00835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79" name="Freeform 718"/>
              <p:cNvSpPr>
                <a:spLocks noChangeAspect="1"/>
              </p:cNvSpPr>
              <p:nvPr/>
            </p:nvSpPr>
            <p:spPr bwMode="auto">
              <a:xfrm>
                <a:off x="1198" y="1416"/>
                <a:ext cx="46" cy="12"/>
              </a:xfrm>
              <a:custGeom>
                <a:avLst/>
                <a:gdLst>
                  <a:gd name="T0" fmla="*/ 24 w 46"/>
                  <a:gd name="T1" fmla="*/ 12 h 12"/>
                  <a:gd name="T2" fmla="*/ 46 w 46"/>
                  <a:gd name="T3" fmla="*/ 6 h 12"/>
                  <a:gd name="T4" fmla="*/ 20 w 46"/>
                  <a:gd name="T5" fmla="*/ 0 h 12"/>
                  <a:gd name="T6" fmla="*/ 0 w 46"/>
                  <a:gd name="T7" fmla="*/ 8 h 12"/>
                  <a:gd name="T8" fmla="*/ 24 w 46"/>
                  <a:gd name="T9" fmla="*/ 12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6"/>
                  <a:gd name="T16" fmla="*/ 0 h 12"/>
                  <a:gd name="T17" fmla="*/ 46 w 46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6" h="12">
                    <a:moveTo>
                      <a:pt x="24" y="12"/>
                    </a:moveTo>
                    <a:lnTo>
                      <a:pt x="46" y="6"/>
                    </a:lnTo>
                    <a:lnTo>
                      <a:pt x="20" y="0"/>
                    </a:lnTo>
                    <a:lnTo>
                      <a:pt x="0" y="8"/>
                    </a:lnTo>
                    <a:lnTo>
                      <a:pt x="24" y="1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80" name="Freeform 719"/>
              <p:cNvSpPr>
                <a:spLocks noChangeAspect="1"/>
              </p:cNvSpPr>
              <p:nvPr/>
            </p:nvSpPr>
            <p:spPr bwMode="auto">
              <a:xfrm>
                <a:off x="1222" y="1422"/>
                <a:ext cx="46" cy="14"/>
              </a:xfrm>
              <a:custGeom>
                <a:avLst/>
                <a:gdLst>
                  <a:gd name="T0" fmla="*/ 24 w 46"/>
                  <a:gd name="T1" fmla="*/ 14 h 14"/>
                  <a:gd name="T2" fmla="*/ 46 w 46"/>
                  <a:gd name="T3" fmla="*/ 6 h 14"/>
                  <a:gd name="T4" fmla="*/ 22 w 46"/>
                  <a:gd name="T5" fmla="*/ 0 h 14"/>
                  <a:gd name="T6" fmla="*/ 0 w 46"/>
                  <a:gd name="T7" fmla="*/ 6 h 14"/>
                  <a:gd name="T8" fmla="*/ 24 w 46"/>
                  <a:gd name="T9" fmla="*/ 1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6"/>
                  <a:gd name="T16" fmla="*/ 0 h 14"/>
                  <a:gd name="T17" fmla="*/ 46 w 46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6" h="14">
                    <a:moveTo>
                      <a:pt x="24" y="14"/>
                    </a:moveTo>
                    <a:lnTo>
                      <a:pt x="46" y="6"/>
                    </a:lnTo>
                    <a:lnTo>
                      <a:pt x="22" y="0"/>
                    </a:lnTo>
                    <a:lnTo>
                      <a:pt x="0" y="6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00895A"/>
              </a:solidFill>
              <a:ln w="0">
                <a:solidFill>
                  <a:srgbClr val="00895A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81" name="Freeform 720"/>
              <p:cNvSpPr>
                <a:spLocks noChangeAspect="1"/>
              </p:cNvSpPr>
              <p:nvPr/>
            </p:nvSpPr>
            <p:spPr bwMode="auto">
              <a:xfrm>
                <a:off x="1222" y="1422"/>
                <a:ext cx="46" cy="14"/>
              </a:xfrm>
              <a:custGeom>
                <a:avLst/>
                <a:gdLst>
                  <a:gd name="T0" fmla="*/ 24 w 46"/>
                  <a:gd name="T1" fmla="*/ 14 h 14"/>
                  <a:gd name="T2" fmla="*/ 46 w 46"/>
                  <a:gd name="T3" fmla="*/ 6 h 14"/>
                  <a:gd name="T4" fmla="*/ 22 w 46"/>
                  <a:gd name="T5" fmla="*/ 0 h 14"/>
                  <a:gd name="T6" fmla="*/ 0 w 46"/>
                  <a:gd name="T7" fmla="*/ 6 h 14"/>
                  <a:gd name="T8" fmla="*/ 24 w 46"/>
                  <a:gd name="T9" fmla="*/ 1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6"/>
                  <a:gd name="T16" fmla="*/ 0 h 14"/>
                  <a:gd name="T17" fmla="*/ 46 w 46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6" h="14">
                    <a:moveTo>
                      <a:pt x="24" y="14"/>
                    </a:moveTo>
                    <a:lnTo>
                      <a:pt x="46" y="6"/>
                    </a:lnTo>
                    <a:lnTo>
                      <a:pt x="22" y="0"/>
                    </a:lnTo>
                    <a:lnTo>
                      <a:pt x="0" y="6"/>
                    </a:lnTo>
                    <a:lnTo>
                      <a:pt x="24" y="1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82" name="Freeform 721"/>
              <p:cNvSpPr>
                <a:spLocks noChangeAspect="1"/>
              </p:cNvSpPr>
              <p:nvPr/>
            </p:nvSpPr>
            <p:spPr bwMode="auto">
              <a:xfrm>
                <a:off x="1246" y="1428"/>
                <a:ext cx="46" cy="16"/>
              </a:xfrm>
              <a:custGeom>
                <a:avLst/>
                <a:gdLst>
                  <a:gd name="T0" fmla="*/ 26 w 46"/>
                  <a:gd name="T1" fmla="*/ 16 h 16"/>
                  <a:gd name="T2" fmla="*/ 46 w 46"/>
                  <a:gd name="T3" fmla="*/ 8 h 16"/>
                  <a:gd name="T4" fmla="*/ 22 w 46"/>
                  <a:gd name="T5" fmla="*/ 0 h 16"/>
                  <a:gd name="T6" fmla="*/ 0 w 46"/>
                  <a:gd name="T7" fmla="*/ 8 h 16"/>
                  <a:gd name="T8" fmla="*/ 26 w 46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6"/>
                  <a:gd name="T16" fmla="*/ 0 h 16"/>
                  <a:gd name="T17" fmla="*/ 46 w 46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6" h="16">
                    <a:moveTo>
                      <a:pt x="26" y="16"/>
                    </a:moveTo>
                    <a:lnTo>
                      <a:pt x="46" y="8"/>
                    </a:lnTo>
                    <a:lnTo>
                      <a:pt x="22" y="0"/>
                    </a:lnTo>
                    <a:lnTo>
                      <a:pt x="0" y="8"/>
                    </a:lnTo>
                    <a:lnTo>
                      <a:pt x="26" y="16"/>
                    </a:lnTo>
                    <a:close/>
                  </a:path>
                </a:pathLst>
              </a:custGeom>
              <a:solidFill>
                <a:srgbClr val="008E5D"/>
              </a:solidFill>
              <a:ln w="0">
                <a:solidFill>
                  <a:srgbClr val="008E5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83" name="Freeform 722"/>
              <p:cNvSpPr>
                <a:spLocks noChangeAspect="1"/>
              </p:cNvSpPr>
              <p:nvPr/>
            </p:nvSpPr>
            <p:spPr bwMode="auto">
              <a:xfrm>
                <a:off x="1246" y="1428"/>
                <a:ext cx="46" cy="16"/>
              </a:xfrm>
              <a:custGeom>
                <a:avLst/>
                <a:gdLst>
                  <a:gd name="T0" fmla="*/ 26 w 46"/>
                  <a:gd name="T1" fmla="*/ 16 h 16"/>
                  <a:gd name="T2" fmla="*/ 46 w 46"/>
                  <a:gd name="T3" fmla="*/ 8 h 16"/>
                  <a:gd name="T4" fmla="*/ 22 w 46"/>
                  <a:gd name="T5" fmla="*/ 0 h 16"/>
                  <a:gd name="T6" fmla="*/ 0 w 46"/>
                  <a:gd name="T7" fmla="*/ 8 h 16"/>
                  <a:gd name="T8" fmla="*/ 26 w 46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6"/>
                  <a:gd name="T16" fmla="*/ 0 h 16"/>
                  <a:gd name="T17" fmla="*/ 46 w 46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6" h="16">
                    <a:moveTo>
                      <a:pt x="26" y="16"/>
                    </a:moveTo>
                    <a:lnTo>
                      <a:pt x="46" y="8"/>
                    </a:lnTo>
                    <a:lnTo>
                      <a:pt x="22" y="0"/>
                    </a:lnTo>
                    <a:lnTo>
                      <a:pt x="0" y="8"/>
                    </a:lnTo>
                    <a:lnTo>
                      <a:pt x="26" y="1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84" name="Freeform 723"/>
              <p:cNvSpPr>
                <a:spLocks noChangeAspect="1"/>
              </p:cNvSpPr>
              <p:nvPr/>
            </p:nvSpPr>
            <p:spPr bwMode="auto">
              <a:xfrm>
                <a:off x="1272" y="1436"/>
                <a:ext cx="46" cy="16"/>
              </a:xfrm>
              <a:custGeom>
                <a:avLst/>
                <a:gdLst>
                  <a:gd name="T0" fmla="*/ 24 w 46"/>
                  <a:gd name="T1" fmla="*/ 16 h 16"/>
                  <a:gd name="T2" fmla="*/ 46 w 46"/>
                  <a:gd name="T3" fmla="*/ 8 h 16"/>
                  <a:gd name="T4" fmla="*/ 20 w 46"/>
                  <a:gd name="T5" fmla="*/ 0 h 16"/>
                  <a:gd name="T6" fmla="*/ 0 w 46"/>
                  <a:gd name="T7" fmla="*/ 8 h 16"/>
                  <a:gd name="T8" fmla="*/ 24 w 46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6"/>
                  <a:gd name="T16" fmla="*/ 0 h 16"/>
                  <a:gd name="T17" fmla="*/ 46 w 46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6" h="16">
                    <a:moveTo>
                      <a:pt x="24" y="16"/>
                    </a:moveTo>
                    <a:lnTo>
                      <a:pt x="46" y="8"/>
                    </a:lnTo>
                    <a:lnTo>
                      <a:pt x="20" y="0"/>
                    </a:lnTo>
                    <a:lnTo>
                      <a:pt x="0" y="8"/>
                    </a:lnTo>
                    <a:lnTo>
                      <a:pt x="24" y="16"/>
                    </a:lnTo>
                    <a:close/>
                  </a:path>
                </a:pathLst>
              </a:custGeom>
              <a:solidFill>
                <a:srgbClr val="00905F"/>
              </a:solidFill>
              <a:ln w="0">
                <a:solidFill>
                  <a:srgbClr val="00905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85" name="Freeform 724"/>
              <p:cNvSpPr>
                <a:spLocks noChangeAspect="1"/>
              </p:cNvSpPr>
              <p:nvPr/>
            </p:nvSpPr>
            <p:spPr bwMode="auto">
              <a:xfrm>
                <a:off x="1272" y="1436"/>
                <a:ext cx="46" cy="16"/>
              </a:xfrm>
              <a:custGeom>
                <a:avLst/>
                <a:gdLst>
                  <a:gd name="T0" fmla="*/ 24 w 46"/>
                  <a:gd name="T1" fmla="*/ 16 h 16"/>
                  <a:gd name="T2" fmla="*/ 46 w 46"/>
                  <a:gd name="T3" fmla="*/ 8 h 16"/>
                  <a:gd name="T4" fmla="*/ 20 w 46"/>
                  <a:gd name="T5" fmla="*/ 0 h 16"/>
                  <a:gd name="T6" fmla="*/ 0 w 46"/>
                  <a:gd name="T7" fmla="*/ 8 h 16"/>
                  <a:gd name="T8" fmla="*/ 24 w 46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6"/>
                  <a:gd name="T16" fmla="*/ 0 h 16"/>
                  <a:gd name="T17" fmla="*/ 46 w 46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6" h="16">
                    <a:moveTo>
                      <a:pt x="24" y="16"/>
                    </a:moveTo>
                    <a:lnTo>
                      <a:pt x="46" y="8"/>
                    </a:lnTo>
                    <a:lnTo>
                      <a:pt x="20" y="0"/>
                    </a:lnTo>
                    <a:lnTo>
                      <a:pt x="0" y="8"/>
                    </a:lnTo>
                    <a:lnTo>
                      <a:pt x="24" y="1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86" name="Freeform 725"/>
              <p:cNvSpPr>
                <a:spLocks noChangeAspect="1"/>
              </p:cNvSpPr>
              <p:nvPr/>
            </p:nvSpPr>
            <p:spPr bwMode="auto">
              <a:xfrm>
                <a:off x="1296" y="1444"/>
                <a:ext cx="48" cy="18"/>
              </a:xfrm>
              <a:custGeom>
                <a:avLst/>
                <a:gdLst>
                  <a:gd name="T0" fmla="*/ 26 w 48"/>
                  <a:gd name="T1" fmla="*/ 18 h 18"/>
                  <a:gd name="T2" fmla="*/ 48 w 48"/>
                  <a:gd name="T3" fmla="*/ 10 h 18"/>
                  <a:gd name="T4" fmla="*/ 22 w 48"/>
                  <a:gd name="T5" fmla="*/ 0 h 18"/>
                  <a:gd name="T6" fmla="*/ 0 w 48"/>
                  <a:gd name="T7" fmla="*/ 8 h 18"/>
                  <a:gd name="T8" fmla="*/ 26 w 48"/>
                  <a:gd name="T9" fmla="*/ 1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8"/>
                  <a:gd name="T17" fmla="*/ 48 w 48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8">
                    <a:moveTo>
                      <a:pt x="26" y="18"/>
                    </a:moveTo>
                    <a:lnTo>
                      <a:pt x="48" y="10"/>
                    </a:lnTo>
                    <a:lnTo>
                      <a:pt x="22" y="0"/>
                    </a:lnTo>
                    <a:lnTo>
                      <a:pt x="0" y="8"/>
                    </a:lnTo>
                    <a:lnTo>
                      <a:pt x="26" y="18"/>
                    </a:lnTo>
                    <a:close/>
                  </a:path>
                </a:pathLst>
              </a:custGeom>
              <a:solidFill>
                <a:srgbClr val="009161"/>
              </a:solidFill>
              <a:ln w="0">
                <a:solidFill>
                  <a:srgbClr val="00916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87" name="Freeform 726"/>
              <p:cNvSpPr>
                <a:spLocks noChangeAspect="1"/>
              </p:cNvSpPr>
              <p:nvPr/>
            </p:nvSpPr>
            <p:spPr bwMode="auto">
              <a:xfrm>
                <a:off x="1296" y="1444"/>
                <a:ext cx="48" cy="18"/>
              </a:xfrm>
              <a:custGeom>
                <a:avLst/>
                <a:gdLst>
                  <a:gd name="T0" fmla="*/ 26 w 48"/>
                  <a:gd name="T1" fmla="*/ 18 h 18"/>
                  <a:gd name="T2" fmla="*/ 48 w 48"/>
                  <a:gd name="T3" fmla="*/ 10 h 18"/>
                  <a:gd name="T4" fmla="*/ 22 w 48"/>
                  <a:gd name="T5" fmla="*/ 0 h 18"/>
                  <a:gd name="T6" fmla="*/ 0 w 48"/>
                  <a:gd name="T7" fmla="*/ 8 h 18"/>
                  <a:gd name="T8" fmla="*/ 26 w 48"/>
                  <a:gd name="T9" fmla="*/ 1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8"/>
                  <a:gd name="T17" fmla="*/ 48 w 48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8">
                    <a:moveTo>
                      <a:pt x="26" y="18"/>
                    </a:moveTo>
                    <a:lnTo>
                      <a:pt x="48" y="10"/>
                    </a:lnTo>
                    <a:lnTo>
                      <a:pt x="22" y="0"/>
                    </a:lnTo>
                    <a:lnTo>
                      <a:pt x="0" y="8"/>
                    </a:lnTo>
                    <a:lnTo>
                      <a:pt x="26" y="1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5" name="Group 928"/>
              <p:cNvGrpSpPr>
                <a:grpSpLocks noChangeAspect="1"/>
              </p:cNvGrpSpPr>
              <p:nvPr/>
            </p:nvGrpSpPr>
            <p:grpSpPr bwMode="auto">
              <a:xfrm>
                <a:off x="1130" y="1424"/>
                <a:ext cx="1108" cy="262"/>
                <a:chOff x="1130" y="1424"/>
                <a:chExt cx="1108" cy="262"/>
              </a:xfrm>
            </p:grpSpPr>
            <p:sp>
              <p:nvSpPr>
                <p:cNvPr id="25206" name="Freeform 728"/>
                <p:cNvSpPr>
                  <a:spLocks noChangeAspect="1"/>
                </p:cNvSpPr>
                <p:nvPr/>
              </p:nvSpPr>
              <p:spPr bwMode="auto">
                <a:xfrm>
                  <a:off x="1322" y="1454"/>
                  <a:ext cx="48" cy="16"/>
                </a:xfrm>
                <a:custGeom>
                  <a:avLst/>
                  <a:gdLst>
                    <a:gd name="T0" fmla="*/ 26 w 48"/>
                    <a:gd name="T1" fmla="*/ 16 h 16"/>
                    <a:gd name="T2" fmla="*/ 48 w 48"/>
                    <a:gd name="T3" fmla="*/ 8 h 16"/>
                    <a:gd name="T4" fmla="*/ 22 w 48"/>
                    <a:gd name="T5" fmla="*/ 0 h 16"/>
                    <a:gd name="T6" fmla="*/ 0 w 48"/>
                    <a:gd name="T7" fmla="*/ 8 h 16"/>
                    <a:gd name="T8" fmla="*/ 26 w 4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6"/>
                    <a:gd name="T17" fmla="*/ 48 w 4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6">
                      <a:moveTo>
                        <a:pt x="26" y="16"/>
                      </a:moveTo>
                      <a:lnTo>
                        <a:pt x="48" y="8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6" y="16"/>
                      </a:lnTo>
                      <a:close/>
                    </a:path>
                  </a:pathLst>
                </a:custGeom>
                <a:solidFill>
                  <a:srgbClr val="008F62"/>
                </a:solidFill>
                <a:ln w="0">
                  <a:solidFill>
                    <a:srgbClr val="008F6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07" name="Freeform 729"/>
                <p:cNvSpPr>
                  <a:spLocks noChangeAspect="1"/>
                </p:cNvSpPr>
                <p:nvPr/>
              </p:nvSpPr>
              <p:spPr bwMode="auto">
                <a:xfrm>
                  <a:off x="1322" y="1454"/>
                  <a:ext cx="48" cy="16"/>
                </a:xfrm>
                <a:custGeom>
                  <a:avLst/>
                  <a:gdLst>
                    <a:gd name="T0" fmla="*/ 26 w 48"/>
                    <a:gd name="T1" fmla="*/ 16 h 16"/>
                    <a:gd name="T2" fmla="*/ 48 w 48"/>
                    <a:gd name="T3" fmla="*/ 8 h 16"/>
                    <a:gd name="T4" fmla="*/ 22 w 48"/>
                    <a:gd name="T5" fmla="*/ 0 h 16"/>
                    <a:gd name="T6" fmla="*/ 0 w 48"/>
                    <a:gd name="T7" fmla="*/ 8 h 16"/>
                    <a:gd name="T8" fmla="*/ 26 w 4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6"/>
                    <a:gd name="T17" fmla="*/ 48 w 4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6">
                      <a:moveTo>
                        <a:pt x="26" y="16"/>
                      </a:moveTo>
                      <a:lnTo>
                        <a:pt x="48" y="8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6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08" name="Freeform 730"/>
                <p:cNvSpPr>
                  <a:spLocks noChangeAspect="1"/>
                </p:cNvSpPr>
                <p:nvPr/>
              </p:nvSpPr>
              <p:spPr bwMode="auto">
                <a:xfrm>
                  <a:off x="1348" y="1462"/>
                  <a:ext cx="48" cy="16"/>
                </a:xfrm>
                <a:custGeom>
                  <a:avLst/>
                  <a:gdLst>
                    <a:gd name="T0" fmla="*/ 26 w 48"/>
                    <a:gd name="T1" fmla="*/ 16 h 16"/>
                    <a:gd name="T2" fmla="*/ 48 w 48"/>
                    <a:gd name="T3" fmla="*/ 8 h 16"/>
                    <a:gd name="T4" fmla="*/ 22 w 48"/>
                    <a:gd name="T5" fmla="*/ 0 h 16"/>
                    <a:gd name="T6" fmla="*/ 0 w 48"/>
                    <a:gd name="T7" fmla="*/ 8 h 16"/>
                    <a:gd name="T8" fmla="*/ 26 w 4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6"/>
                    <a:gd name="T17" fmla="*/ 48 w 4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6">
                      <a:moveTo>
                        <a:pt x="26" y="16"/>
                      </a:moveTo>
                      <a:lnTo>
                        <a:pt x="48" y="8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6" y="16"/>
                      </a:lnTo>
                      <a:close/>
                    </a:path>
                  </a:pathLst>
                </a:custGeom>
                <a:solidFill>
                  <a:srgbClr val="008D63"/>
                </a:solidFill>
                <a:ln w="0">
                  <a:solidFill>
                    <a:srgbClr val="008D63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09" name="Freeform 731"/>
                <p:cNvSpPr>
                  <a:spLocks noChangeAspect="1"/>
                </p:cNvSpPr>
                <p:nvPr/>
              </p:nvSpPr>
              <p:spPr bwMode="auto">
                <a:xfrm>
                  <a:off x="1348" y="1462"/>
                  <a:ext cx="48" cy="16"/>
                </a:xfrm>
                <a:custGeom>
                  <a:avLst/>
                  <a:gdLst>
                    <a:gd name="T0" fmla="*/ 26 w 48"/>
                    <a:gd name="T1" fmla="*/ 16 h 16"/>
                    <a:gd name="T2" fmla="*/ 48 w 48"/>
                    <a:gd name="T3" fmla="*/ 8 h 16"/>
                    <a:gd name="T4" fmla="*/ 22 w 48"/>
                    <a:gd name="T5" fmla="*/ 0 h 16"/>
                    <a:gd name="T6" fmla="*/ 0 w 48"/>
                    <a:gd name="T7" fmla="*/ 8 h 16"/>
                    <a:gd name="T8" fmla="*/ 26 w 4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6"/>
                    <a:gd name="T17" fmla="*/ 48 w 4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6">
                      <a:moveTo>
                        <a:pt x="26" y="16"/>
                      </a:moveTo>
                      <a:lnTo>
                        <a:pt x="48" y="8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6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10" name="Freeform 732"/>
                <p:cNvSpPr>
                  <a:spLocks noChangeAspect="1"/>
                </p:cNvSpPr>
                <p:nvPr/>
              </p:nvSpPr>
              <p:spPr bwMode="auto">
                <a:xfrm>
                  <a:off x="1374" y="1470"/>
                  <a:ext cx="48" cy="16"/>
                </a:xfrm>
                <a:custGeom>
                  <a:avLst/>
                  <a:gdLst>
                    <a:gd name="T0" fmla="*/ 26 w 48"/>
                    <a:gd name="T1" fmla="*/ 16 h 16"/>
                    <a:gd name="T2" fmla="*/ 48 w 48"/>
                    <a:gd name="T3" fmla="*/ 8 h 16"/>
                    <a:gd name="T4" fmla="*/ 22 w 48"/>
                    <a:gd name="T5" fmla="*/ 0 h 16"/>
                    <a:gd name="T6" fmla="*/ 0 w 48"/>
                    <a:gd name="T7" fmla="*/ 8 h 16"/>
                    <a:gd name="T8" fmla="*/ 26 w 4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6"/>
                    <a:gd name="T17" fmla="*/ 48 w 4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6">
                      <a:moveTo>
                        <a:pt x="26" y="16"/>
                      </a:moveTo>
                      <a:lnTo>
                        <a:pt x="48" y="8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6" y="16"/>
                      </a:lnTo>
                      <a:close/>
                    </a:path>
                  </a:pathLst>
                </a:custGeom>
                <a:solidFill>
                  <a:srgbClr val="008963"/>
                </a:solidFill>
                <a:ln w="0">
                  <a:solidFill>
                    <a:srgbClr val="008963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11" name="Freeform 733"/>
                <p:cNvSpPr>
                  <a:spLocks noChangeAspect="1"/>
                </p:cNvSpPr>
                <p:nvPr/>
              </p:nvSpPr>
              <p:spPr bwMode="auto">
                <a:xfrm>
                  <a:off x="1374" y="1470"/>
                  <a:ext cx="48" cy="16"/>
                </a:xfrm>
                <a:custGeom>
                  <a:avLst/>
                  <a:gdLst>
                    <a:gd name="T0" fmla="*/ 26 w 48"/>
                    <a:gd name="T1" fmla="*/ 16 h 16"/>
                    <a:gd name="T2" fmla="*/ 48 w 48"/>
                    <a:gd name="T3" fmla="*/ 8 h 16"/>
                    <a:gd name="T4" fmla="*/ 22 w 48"/>
                    <a:gd name="T5" fmla="*/ 0 h 16"/>
                    <a:gd name="T6" fmla="*/ 0 w 48"/>
                    <a:gd name="T7" fmla="*/ 8 h 16"/>
                    <a:gd name="T8" fmla="*/ 26 w 4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6"/>
                    <a:gd name="T17" fmla="*/ 48 w 4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6">
                      <a:moveTo>
                        <a:pt x="26" y="16"/>
                      </a:moveTo>
                      <a:lnTo>
                        <a:pt x="48" y="8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6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12" name="Freeform 734"/>
                <p:cNvSpPr>
                  <a:spLocks noChangeAspect="1"/>
                </p:cNvSpPr>
                <p:nvPr/>
              </p:nvSpPr>
              <p:spPr bwMode="auto">
                <a:xfrm>
                  <a:off x="1400" y="1478"/>
                  <a:ext cx="48" cy="16"/>
                </a:xfrm>
                <a:custGeom>
                  <a:avLst/>
                  <a:gdLst>
                    <a:gd name="T0" fmla="*/ 28 w 48"/>
                    <a:gd name="T1" fmla="*/ 16 h 16"/>
                    <a:gd name="T2" fmla="*/ 48 w 48"/>
                    <a:gd name="T3" fmla="*/ 6 h 16"/>
                    <a:gd name="T4" fmla="*/ 22 w 48"/>
                    <a:gd name="T5" fmla="*/ 0 h 16"/>
                    <a:gd name="T6" fmla="*/ 0 w 48"/>
                    <a:gd name="T7" fmla="*/ 8 h 16"/>
                    <a:gd name="T8" fmla="*/ 28 w 4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6"/>
                    <a:gd name="T17" fmla="*/ 48 w 4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6">
                      <a:moveTo>
                        <a:pt x="28" y="16"/>
                      </a:moveTo>
                      <a:lnTo>
                        <a:pt x="48" y="6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8" y="16"/>
                      </a:lnTo>
                      <a:close/>
                    </a:path>
                  </a:pathLst>
                </a:custGeom>
                <a:solidFill>
                  <a:srgbClr val="008663"/>
                </a:solidFill>
                <a:ln w="0">
                  <a:solidFill>
                    <a:srgbClr val="008663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13" name="Freeform 735"/>
                <p:cNvSpPr>
                  <a:spLocks noChangeAspect="1"/>
                </p:cNvSpPr>
                <p:nvPr/>
              </p:nvSpPr>
              <p:spPr bwMode="auto">
                <a:xfrm>
                  <a:off x="1400" y="1478"/>
                  <a:ext cx="48" cy="16"/>
                </a:xfrm>
                <a:custGeom>
                  <a:avLst/>
                  <a:gdLst>
                    <a:gd name="T0" fmla="*/ 28 w 48"/>
                    <a:gd name="T1" fmla="*/ 16 h 16"/>
                    <a:gd name="T2" fmla="*/ 48 w 48"/>
                    <a:gd name="T3" fmla="*/ 6 h 16"/>
                    <a:gd name="T4" fmla="*/ 22 w 48"/>
                    <a:gd name="T5" fmla="*/ 0 h 16"/>
                    <a:gd name="T6" fmla="*/ 0 w 48"/>
                    <a:gd name="T7" fmla="*/ 8 h 16"/>
                    <a:gd name="T8" fmla="*/ 28 w 4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6"/>
                    <a:gd name="T17" fmla="*/ 48 w 4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6">
                      <a:moveTo>
                        <a:pt x="28" y="16"/>
                      </a:moveTo>
                      <a:lnTo>
                        <a:pt x="48" y="6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8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14" name="Freeform 736"/>
                <p:cNvSpPr>
                  <a:spLocks noChangeAspect="1"/>
                </p:cNvSpPr>
                <p:nvPr/>
              </p:nvSpPr>
              <p:spPr bwMode="auto">
                <a:xfrm>
                  <a:off x="1428" y="1484"/>
                  <a:ext cx="48" cy="16"/>
                </a:xfrm>
                <a:custGeom>
                  <a:avLst/>
                  <a:gdLst>
                    <a:gd name="T0" fmla="*/ 26 w 48"/>
                    <a:gd name="T1" fmla="*/ 16 h 16"/>
                    <a:gd name="T2" fmla="*/ 48 w 48"/>
                    <a:gd name="T3" fmla="*/ 6 h 16"/>
                    <a:gd name="T4" fmla="*/ 20 w 48"/>
                    <a:gd name="T5" fmla="*/ 0 h 16"/>
                    <a:gd name="T6" fmla="*/ 0 w 48"/>
                    <a:gd name="T7" fmla="*/ 10 h 16"/>
                    <a:gd name="T8" fmla="*/ 26 w 4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6"/>
                    <a:gd name="T17" fmla="*/ 48 w 4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6">
                      <a:moveTo>
                        <a:pt x="26" y="16"/>
                      </a:moveTo>
                      <a:lnTo>
                        <a:pt x="48" y="6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26" y="16"/>
                      </a:lnTo>
                      <a:close/>
                    </a:path>
                  </a:pathLst>
                </a:custGeom>
                <a:solidFill>
                  <a:srgbClr val="008363"/>
                </a:solidFill>
                <a:ln w="0">
                  <a:solidFill>
                    <a:srgbClr val="008363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15" name="Freeform 737"/>
                <p:cNvSpPr>
                  <a:spLocks noChangeAspect="1"/>
                </p:cNvSpPr>
                <p:nvPr/>
              </p:nvSpPr>
              <p:spPr bwMode="auto">
                <a:xfrm>
                  <a:off x="1428" y="1484"/>
                  <a:ext cx="48" cy="16"/>
                </a:xfrm>
                <a:custGeom>
                  <a:avLst/>
                  <a:gdLst>
                    <a:gd name="T0" fmla="*/ 26 w 48"/>
                    <a:gd name="T1" fmla="*/ 16 h 16"/>
                    <a:gd name="T2" fmla="*/ 48 w 48"/>
                    <a:gd name="T3" fmla="*/ 6 h 16"/>
                    <a:gd name="T4" fmla="*/ 20 w 48"/>
                    <a:gd name="T5" fmla="*/ 0 h 16"/>
                    <a:gd name="T6" fmla="*/ 0 w 48"/>
                    <a:gd name="T7" fmla="*/ 10 h 16"/>
                    <a:gd name="T8" fmla="*/ 26 w 4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6"/>
                    <a:gd name="T17" fmla="*/ 48 w 4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6">
                      <a:moveTo>
                        <a:pt x="26" y="16"/>
                      </a:moveTo>
                      <a:lnTo>
                        <a:pt x="48" y="6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26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16" name="Freeform 738"/>
                <p:cNvSpPr>
                  <a:spLocks noChangeAspect="1"/>
                </p:cNvSpPr>
                <p:nvPr/>
              </p:nvSpPr>
              <p:spPr bwMode="auto">
                <a:xfrm>
                  <a:off x="1454" y="1490"/>
                  <a:ext cx="48" cy="16"/>
                </a:xfrm>
                <a:custGeom>
                  <a:avLst/>
                  <a:gdLst>
                    <a:gd name="T0" fmla="*/ 28 w 48"/>
                    <a:gd name="T1" fmla="*/ 16 h 16"/>
                    <a:gd name="T2" fmla="*/ 48 w 48"/>
                    <a:gd name="T3" fmla="*/ 8 h 16"/>
                    <a:gd name="T4" fmla="*/ 22 w 48"/>
                    <a:gd name="T5" fmla="*/ 0 h 16"/>
                    <a:gd name="T6" fmla="*/ 0 w 48"/>
                    <a:gd name="T7" fmla="*/ 10 h 16"/>
                    <a:gd name="T8" fmla="*/ 28 w 4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6"/>
                    <a:gd name="T17" fmla="*/ 48 w 4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6">
                      <a:moveTo>
                        <a:pt x="28" y="16"/>
                      </a:moveTo>
                      <a:lnTo>
                        <a:pt x="48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28" y="16"/>
                      </a:lnTo>
                      <a:close/>
                    </a:path>
                  </a:pathLst>
                </a:custGeom>
                <a:solidFill>
                  <a:srgbClr val="008062"/>
                </a:solidFill>
                <a:ln w="0">
                  <a:solidFill>
                    <a:srgbClr val="00806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17" name="Freeform 739"/>
                <p:cNvSpPr>
                  <a:spLocks noChangeAspect="1"/>
                </p:cNvSpPr>
                <p:nvPr/>
              </p:nvSpPr>
              <p:spPr bwMode="auto">
                <a:xfrm>
                  <a:off x="1454" y="1490"/>
                  <a:ext cx="48" cy="16"/>
                </a:xfrm>
                <a:custGeom>
                  <a:avLst/>
                  <a:gdLst>
                    <a:gd name="T0" fmla="*/ 28 w 48"/>
                    <a:gd name="T1" fmla="*/ 16 h 16"/>
                    <a:gd name="T2" fmla="*/ 48 w 48"/>
                    <a:gd name="T3" fmla="*/ 8 h 16"/>
                    <a:gd name="T4" fmla="*/ 22 w 48"/>
                    <a:gd name="T5" fmla="*/ 0 h 16"/>
                    <a:gd name="T6" fmla="*/ 0 w 48"/>
                    <a:gd name="T7" fmla="*/ 10 h 16"/>
                    <a:gd name="T8" fmla="*/ 28 w 4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6"/>
                    <a:gd name="T17" fmla="*/ 48 w 4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6">
                      <a:moveTo>
                        <a:pt x="28" y="16"/>
                      </a:moveTo>
                      <a:lnTo>
                        <a:pt x="48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28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18" name="Freeform 740"/>
                <p:cNvSpPr>
                  <a:spLocks noChangeAspect="1"/>
                </p:cNvSpPr>
                <p:nvPr/>
              </p:nvSpPr>
              <p:spPr bwMode="auto">
                <a:xfrm>
                  <a:off x="1482" y="1498"/>
                  <a:ext cx="48" cy="14"/>
                </a:xfrm>
                <a:custGeom>
                  <a:avLst/>
                  <a:gdLst>
                    <a:gd name="T0" fmla="*/ 28 w 48"/>
                    <a:gd name="T1" fmla="*/ 14 h 14"/>
                    <a:gd name="T2" fmla="*/ 48 w 48"/>
                    <a:gd name="T3" fmla="*/ 4 h 14"/>
                    <a:gd name="T4" fmla="*/ 20 w 48"/>
                    <a:gd name="T5" fmla="*/ 0 h 14"/>
                    <a:gd name="T6" fmla="*/ 0 w 48"/>
                    <a:gd name="T7" fmla="*/ 8 h 14"/>
                    <a:gd name="T8" fmla="*/ 28 w 48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4"/>
                    <a:gd name="T17" fmla="*/ 48 w 48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4">
                      <a:moveTo>
                        <a:pt x="28" y="14"/>
                      </a:moveTo>
                      <a:lnTo>
                        <a:pt x="48" y="4"/>
                      </a:ln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28" y="14"/>
                      </a:lnTo>
                      <a:close/>
                    </a:path>
                  </a:pathLst>
                </a:custGeom>
                <a:solidFill>
                  <a:srgbClr val="007E61"/>
                </a:solidFill>
                <a:ln w="0">
                  <a:solidFill>
                    <a:srgbClr val="007E6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19" name="Freeform 741"/>
                <p:cNvSpPr>
                  <a:spLocks noChangeAspect="1"/>
                </p:cNvSpPr>
                <p:nvPr/>
              </p:nvSpPr>
              <p:spPr bwMode="auto">
                <a:xfrm>
                  <a:off x="1482" y="1498"/>
                  <a:ext cx="48" cy="14"/>
                </a:xfrm>
                <a:custGeom>
                  <a:avLst/>
                  <a:gdLst>
                    <a:gd name="T0" fmla="*/ 28 w 48"/>
                    <a:gd name="T1" fmla="*/ 14 h 14"/>
                    <a:gd name="T2" fmla="*/ 48 w 48"/>
                    <a:gd name="T3" fmla="*/ 4 h 14"/>
                    <a:gd name="T4" fmla="*/ 20 w 48"/>
                    <a:gd name="T5" fmla="*/ 0 h 14"/>
                    <a:gd name="T6" fmla="*/ 0 w 48"/>
                    <a:gd name="T7" fmla="*/ 8 h 14"/>
                    <a:gd name="T8" fmla="*/ 28 w 48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4"/>
                    <a:gd name="T17" fmla="*/ 48 w 48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4">
                      <a:moveTo>
                        <a:pt x="28" y="14"/>
                      </a:moveTo>
                      <a:lnTo>
                        <a:pt x="48" y="4"/>
                      </a:ln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28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20" name="Freeform 742"/>
                <p:cNvSpPr>
                  <a:spLocks noChangeAspect="1"/>
                </p:cNvSpPr>
                <p:nvPr/>
              </p:nvSpPr>
              <p:spPr bwMode="auto">
                <a:xfrm>
                  <a:off x="1510" y="1502"/>
                  <a:ext cx="48" cy="16"/>
                </a:xfrm>
                <a:custGeom>
                  <a:avLst/>
                  <a:gdLst>
                    <a:gd name="T0" fmla="*/ 28 w 48"/>
                    <a:gd name="T1" fmla="*/ 16 h 16"/>
                    <a:gd name="T2" fmla="*/ 48 w 48"/>
                    <a:gd name="T3" fmla="*/ 6 h 16"/>
                    <a:gd name="T4" fmla="*/ 20 w 48"/>
                    <a:gd name="T5" fmla="*/ 0 h 16"/>
                    <a:gd name="T6" fmla="*/ 0 w 48"/>
                    <a:gd name="T7" fmla="*/ 10 h 16"/>
                    <a:gd name="T8" fmla="*/ 28 w 4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6"/>
                    <a:gd name="T17" fmla="*/ 48 w 4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6">
                      <a:moveTo>
                        <a:pt x="28" y="16"/>
                      </a:moveTo>
                      <a:lnTo>
                        <a:pt x="48" y="6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28" y="16"/>
                      </a:lnTo>
                      <a:close/>
                    </a:path>
                  </a:pathLst>
                </a:custGeom>
                <a:solidFill>
                  <a:srgbClr val="007C60"/>
                </a:solidFill>
                <a:ln w="0">
                  <a:solidFill>
                    <a:srgbClr val="007C6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21" name="Freeform 743"/>
                <p:cNvSpPr>
                  <a:spLocks noChangeAspect="1"/>
                </p:cNvSpPr>
                <p:nvPr/>
              </p:nvSpPr>
              <p:spPr bwMode="auto">
                <a:xfrm>
                  <a:off x="1510" y="1502"/>
                  <a:ext cx="48" cy="16"/>
                </a:xfrm>
                <a:custGeom>
                  <a:avLst/>
                  <a:gdLst>
                    <a:gd name="T0" fmla="*/ 28 w 48"/>
                    <a:gd name="T1" fmla="*/ 16 h 16"/>
                    <a:gd name="T2" fmla="*/ 48 w 48"/>
                    <a:gd name="T3" fmla="*/ 6 h 16"/>
                    <a:gd name="T4" fmla="*/ 20 w 48"/>
                    <a:gd name="T5" fmla="*/ 0 h 16"/>
                    <a:gd name="T6" fmla="*/ 0 w 48"/>
                    <a:gd name="T7" fmla="*/ 10 h 16"/>
                    <a:gd name="T8" fmla="*/ 28 w 4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6"/>
                    <a:gd name="T17" fmla="*/ 48 w 4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6">
                      <a:moveTo>
                        <a:pt x="28" y="16"/>
                      </a:moveTo>
                      <a:lnTo>
                        <a:pt x="48" y="6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28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22" name="Freeform 744"/>
                <p:cNvSpPr>
                  <a:spLocks noChangeAspect="1"/>
                </p:cNvSpPr>
                <p:nvPr/>
              </p:nvSpPr>
              <p:spPr bwMode="auto">
                <a:xfrm>
                  <a:off x="1538" y="1508"/>
                  <a:ext cx="48" cy="14"/>
                </a:xfrm>
                <a:custGeom>
                  <a:avLst/>
                  <a:gdLst>
                    <a:gd name="T0" fmla="*/ 28 w 48"/>
                    <a:gd name="T1" fmla="*/ 14 h 14"/>
                    <a:gd name="T2" fmla="*/ 48 w 48"/>
                    <a:gd name="T3" fmla="*/ 6 h 14"/>
                    <a:gd name="T4" fmla="*/ 20 w 48"/>
                    <a:gd name="T5" fmla="*/ 0 h 14"/>
                    <a:gd name="T6" fmla="*/ 0 w 48"/>
                    <a:gd name="T7" fmla="*/ 10 h 14"/>
                    <a:gd name="T8" fmla="*/ 28 w 48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4"/>
                    <a:gd name="T17" fmla="*/ 48 w 48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4">
                      <a:moveTo>
                        <a:pt x="28" y="14"/>
                      </a:moveTo>
                      <a:lnTo>
                        <a:pt x="48" y="6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28" y="14"/>
                      </a:lnTo>
                      <a:close/>
                    </a:path>
                  </a:pathLst>
                </a:custGeom>
                <a:solidFill>
                  <a:srgbClr val="007B5F"/>
                </a:solidFill>
                <a:ln w="0">
                  <a:solidFill>
                    <a:srgbClr val="007B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23" name="Freeform 745"/>
                <p:cNvSpPr>
                  <a:spLocks noChangeAspect="1"/>
                </p:cNvSpPr>
                <p:nvPr/>
              </p:nvSpPr>
              <p:spPr bwMode="auto">
                <a:xfrm>
                  <a:off x="1538" y="1508"/>
                  <a:ext cx="48" cy="14"/>
                </a:xfrm>
                <a:custGeom>
                  <a:avLst/>
                  <a:gdLst>
                    <a:gd name="T0" fmla="*/ 28 w 48"/>
                    <a:gd name="T1" fmla="*/ 14 h 14"/>
                    <a:gd name="T2" fmla="*/ 48 w 48"/>
                    <a:gd name="T3" fmla="*/ 6 h 14"/>
                    <a:gd name="T4" fmla="*/ 20 w 48"/>
                    <a:gd name="T5" fmla="*/ 0 h 14"/>
                    <a:gd name="T6" fmla="*/ 0 w 48"/>
                    <a:gd name="T7" fmla="*/ 10 h 14"/>
                    <a:gd name="T8" fmla="*/ 28 w 48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4"/>
                    <a:gd name="T17" fmla="*/ 48 w 48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4">
                      <a:moveTo>
                        <a:pt x="28" y="14"/>
                      </a:moveTo>
                      <a:lnTo>
                        <a:pt x="48" y="6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28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24" name="Freeform 746"/>
                <p:cNvSpPr>
                  <a:spLocks noChangeAspect="1"/>
                </p:cNvSpPr>
                <p:nvPr/>
              </p:nvSpPr>
              <p:spPr bwMode="auto">
                <a:xfrm>
                  <a:off x="1566" y="1514"/>
                  <a:ext cx="50" cy="14"/>
                </a:xfrm>
                <a:custGeom>
                  <a:avLst/>
                  <a:gdLst>
                    <a:gd name="T0" fmla="*/ 28 w 50"/>
                    <a:gd name="T1" fmla="*/ 14 h 14"/>
                    <a:gd name="T2" fmla="*/ 50 w 50"/>
                    <a:gd name="T3" fmla="*/ 6 h 14"/>
                    <a:gd name="T4" fmla="*/ 20 w 50"/>
                    <a:gd name="T5" fmla="*/ 0 h 14"/>
                    <a:gd name="T6" fmla="*/ 0 w 50"/>
                    <a:gd name="T7" fmla="*/ 8 h 14"/>
                    <a:gd name="T8" fmla="*/ 28 w 50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4"/>
                    <a:gd name="T17" fmla="*/ 50 w 50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4">
                      <a:moveTo>
                        <a:pt x="28" y="14"/>
                      </a:moveTo>
                      <a:lnTo>
                        <a:pt x="50" y="6"/>
                      </a:ln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28" y="14"/>
                      </a:lnTo>
                      <a:close/>
                    </a:path>
                  </a:pathLst>
                </a:custGeom>
                <a:solidFill>
                  <a:srgbClr val="007A5E"/>
                </a:solidFill>
                <a:ln w="0">
                  <a:solidFill>
                    <a:srgbClr val="007A5E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25" name="Freeform 747"/>
                <p:cNvSpPr>
                  <a:spLocks noChangeAspect="1"/>
                </p:cNvSpPr>
                <p:nvPr/>
              </p:nvSpPr>
              <p:spPr bwMode="auto">
                <a:xfrm>
                  <a:off x="1566" y="1514"/>
                  <a:ext cx="50" cy="14"/>
                </a:xfrm>
                <a:custGeom>
                  <a:avLst/>
                  <a:gdLst>
                    <a:gd name="T0" fmla="*/ 28 w 50"/>
                    <a:gd name="T1" fmla="*/ 14 h 14"/>
                    <a:gd name="T2" fmla="*/ 50 w 50"/>
                    <a:gd name="T3" fmla="*/ 6 h 14"/>
                    <a:gd name="T4" fmla="*/ 20 w 50"/>
                    <a:gd name="T5" fmla="*/ 0 h 14"/>
                    <a:gd name="T6" fmla="*/ 0 w 50"/>
                    <a:gd name="T7" fmla="*/ 8 h 14"/>
                    <a:gd name="T8" fmla="*/ 28 w 50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4"/>
                    <a:gd name="T17" fmla="*/ 50 w 50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4">
                      <a:moveTo>
                        <a:pt x="28" y="14"/>
                      </a:moveTo>
                      <a:lnTo>
                        <a:pt x="50" y="6"/>
                      </a:ln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28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26" name="Freeform 748"/>
                <p:cNvSpPr>
                  <a:spLocks noChangeAspect="1"/>
                </p:cNvSpPr>
                <p:nvPr/>
              </p:nvSpPr>
              <p:spPr bwMode="auto">
                <a:xfrm>
                  <a:off x="1594" y="1520"/>
                  <a:ext cx="50" cy="14"/>
                </a:xfrm>
                <a:custGeom>
                  <a:avLst/>
                  <a:gdLst>
                    <a:gd name="T0" fmla="*/ 30 w 50"/>
                    <a:gd name="T1" fmla="*/ 14 h 14"/>
                    <a:gd name="T2" fmla="*/ 50 w 50"/>
                    <a:gd name="T3" fmla="*/ 4 h 14"/>
                    <a:gd name="T4" fmla="*/ 22 w 50"/>
                    <a:gd name="T5" fmla="*/ 0 h 14"/>
                    <a:gd name="T6" fmla="*/ 0 w 50"/>
                    <a:gd name="T7" fmla="*/ 8 h 14"/>
                    <a:gd name="T8" fmla="*/ 30 w 50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4"/>
                    <a:gd name="T17" fmla="*/ 50 w 50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4">
                      <a:moveTo>
                        <a:pt x="30" y="14"/>
                      </a:moveTo>
                      <a:lnTo>
                        <a:pt x="50" y="4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0" y="14"/>
                      </a:lnTo>
                      <a:close/>
                    </a:path>
                  </a:pathLst>
                </a:custGeom>
                <a:solidFill>
                  <a:srgbClr val="007A5D"/>
                </a:solidFill>
                <a:ln w="0">
                  <a:solidFill>
                    <a:srgbClr val="007A5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27" name="Freeform 749"/>
                <p:cNvSpPr>
                  <a:spLocks noChangeAspect="1"/>
                </p:cNvSpPr>
                <p:nvPr/>
              </p:nvSpPr>
              <p:spPr bwMode="auto">
                <a:xfrm>
                  <a:off x="1594" y="1520"/>
                  <a:ext cx="50" cy="14"/>
                </a:xfrm>
                <a:custGeom>
                  <a:avLst/>
                  <a:gdLst>
                    <a:gd name="T0" fmla="*/ 30 w 50"/>
                    <a:gd name="T1" fmla="*/ 14 h 14"/>
                    <a:gd name="T2" fmla="*/ 50 w 50"/>
                    <a:gd name="T3" fmla="*/ 4 h 14"/>
                    <a:gd name="T4" fmla="*/ 22 w 50"/>
                    <a:gd name="T5" fmla="*/ 0 h 14"/>
                    <a:gd name="T6" fmla="*/ 0 w 50"/>
                    <a:gd name="T7" fmla="*/ 8 h 14"/>
                    <a:gd name="T8" fmla="*/ 30 w 50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4"/>
                    <a:gd name="T17" fmla="*/ 50 w 50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4">
                      <a:moveTo>
                        <a:pt x="30" y="14"/>
                      </a:moveTo>
                      <a:lnTo>
                        <a:pt x="50" y="4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0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28" name="Freeform 750"/>
                <p:cNvSpPr>
                  <a:spLocks noChangeAspect="1"/>
                </p:cNvSpPr>
                <p:nvPr/>
              </p:nvSpPr>
              <p:spPr bwMode="auto">
                <a:xfrm>
                  <a:off x="1624" y="1524"/>
                  <a:ext cx="50" cy="16"/>
                </a:xfrm>
                <a:custGeom>
                  <a:avLst/>
                  <a:gdLst>
                    <a:gd name="T0" fmla="*/ 30 w 50"/>
                    <a:gd name="T1" fmla="*/ 16 h 16"/>
                    <a:gd name="T2" fmla="*/ 50 w 50"/>
                    <a:gd name="T3" fmla="*/ 6 h 16"/>
                    <a:gd name="T4" fmla="*/ 20 w 50"/>
                    <a:gd name="T5" fmla="*/ 0 h 16"/>
                    <a:gd name="T6" fmla="*/ 0 w 50"/>
                    <a:gd name="T7" fmla="*/ 10 h 16"/>
                    <a:gd name="T8" fmla="*/ 30 w 50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6"/>
                    <a:gd name="T17" fmla="*/ 50 w 50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6">
                      <a:moveTo>
                        <a:pt x="30" y="16"/>
                      </a:moveTo>
                      <a:lnTo>
                        <a:pt x="50" y="6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7B5C"/>
                </a:solidFill>
                <a:ln w="0">
                  <a:solidFill>
                    <a:srgbClr val="007B5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29" name="Freeform 751"/>
                <p:cNvSpPr>
                  <a:spLocks noChangeAspect="1"/>
                </p:cNvSpPr>
                <p:nvPr/>
              </p:nvSpPr>
              <p:spPr bwMode="auto">
                <a:xfrm>
                  <a:off x="1624" y="1524"/>
                  <a:ext cx="50" cy="16"/>
                </a:xfrm>
                <a:custGeom>
                  <a:avLst/>
                  <a:gdLst>
                    <a:gd name="T0" fmla="*/ 30 w 50"/>
                    <a:gd name="T1" fmla="*/ 16 h 16"/>
                    <a:gd name="T2" fmla="*/ 50 w 50"/>
                    <a:gd name="T3" fmla="*/ 6 h 16"/>
                    <a:gd name="T4" fmla="*/ 20 w 50"/>
                    <a:gd name="T5" fmla="*/ 0 h 16"/>
                    <a:gd name="T6" fmla="*/ 0 w 50"/>
                    <a:gd name="T7" fmla="*/ 10 h 16"/>
                    <a:gd name="T8" fmla="*/ 30 w 50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6"/>
                    <a:gd name="T17" fmla="*/ 50 w 50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6">
                      <a:moveTo>
                        <a:pt x="30" y="16"/>
                      </a:moveTo>
                      <a:lnTo>
                        <a:pt x="50" y="6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30" name="Freeform 752"/>
                <p:cNvSpPr>
                  <a:spLocks noChangeAspect="1"/>
                </p:cNvSpPr>
                <p:nvPr/>
              </p:nvSpPr>
              <p:spPr bwMode="auto">
                <a:xfrm>
                  <a:off x="1654" y="1530"/>
                  <a:ext cx="50" cy="16"/>
                </a:xfrm>
                <a:custGeom>
                  <a:avLst/>
                  <a:gdLst>
                    <a:gd name="T0" fmla="*/ 30 w 50"/>
                    <a:gd name="T1" fmla="*/ 16 h 16"/>
                    <a:gd name="T2" fmla="*/ 50 w 50"/>
                    <a:gd name="T3" fmla="*/ 6 h 16"/>
                    <a:gd name="T4" fmla="*/ 20 w 50"/>
                    <a:gd name="T5" fmla="*/ 0 h 16"/>
                    <a:gd name="T6" fmla="*/ 0 w 50"/>
                    <a:gd name="T7" fmla="*/ 10 h 16"/>
                    <a:gd name="T8" fmla="*/ 30 w 50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6"/>
                    <a:gd name="T17" fmla="*/ 50 w 50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6">
                      <a:moveTo>
                        <a:pt x="30" y="16"/>
                      </a:moveTo>
                      <a:lnTo>
                        <a:pt x="50" y="6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7B5B"/>
                </a:solidFill>
                <a:ln w="0">
                  <a:solidFill>
                    <a:srgbClr val="007B5B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31" name="Freeform 753"/>
                <p:cNvSpPr>
                  <a:spLocks noChangeAspect="1"/>
                </p:cNvSpPr>
                <p:nvPr/>
              </p:nvSpPr>
              <p:spPr bwMode="auto">
                <a:xfrm>
                  <a:off x="1654" y="1530"/>
                  <a:ext cx="50" cy="16"/>
                </a:xfrm>
                <a:custGeom>
                  <a:avLst/>
                  <a:gdLst>
                    <a:gd name="T0" fmla="*/ 30 w 50"/>
                    <a:gd name="T1" fmla="*/ 16 h 16"/>
                    <a:gd name="T2" fmla="*/ 50 w 50"/>
                    <a:gd name="T3" fmla="*/ 6 h 16"/>
                    <a:gd name="T4" fmla="*/ 20 w 50"/>
                    <a:gd name="T5" fmla="*/ 0 h 16"/>
                    <a:gd name="T6" fmla="*/ 0 w 50"/>
                    <a:gd name="T7" fmla="*/ 10 h 16"/>
                    <a:gd name="T8" fmla="*/ 30 w 50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6"/>
                    <a:gd name="T17" fmla="*/ 50 w 50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6">
                      <a:moveTo>
                        <a:pt x="30" y="16"/>
                      </a:moveTo>
                      <a:lnTo>
                        <a:pt x="50" y="6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32" name="Freeform 754"/>
                <p:cNvSpPr>
                  <a:spLocks noChangeAspect="1"/>
                </p:cNvSpPr>
                <p:nvPr/>
              </p:nvSpPr>
              <p:spPr bwMode="auto">
                <a:xfrm>
                  <a:off x="1684" y="1536"/>
                  <a:ext cx="50" cy="14"/>
                </a:xfrm>
                <a:custGeom>
                  <a:avLst/>
                  <a:gdLst>
                    <a:gd name="T0" fmla="*/ 30 w 50"/>
                    <a:gd name="T1" fmla="*/ 14 h 14"/>
                    <a:gd name="T2" fmla="*/ 50 w 50"/>
                    <a:gd name="T3" fmla="*/ 6 h 14"/>
                    <a:gd name="T4" fmla="*/ 20 w 50"/>
                    <a:gd name="T5" fmla="*/ 0 h 14"/>
                    <a:gd name="T6" fmla="*/ 0 w 50"/>
                    <a:gd name="T7" fmla="*/ 10 h 14"/>
                    <a:gd name="T8" fmla="*/ 30 w 50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4"/>
                    <a:gd name="T17" fmla="*/ 50 w 50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4">
                      <a:moveTo>
                        <a:pt x="30" y="14"/>
                      </a:moveTo>
                      <a:lnTo>
                        <a:pt x="50" y="6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0" y="14"/>
                      </a:lnTo>
                      <a:close/>
                    </a:path>
                  </a:pathLst>
                </a:custGeom>
                <a:solidFill>
                  <a:srgbClr val="007C5B"/>
                </a:solidFill>
                <a:ln w="0">
                  <a:solidFill>
                    <a:srgbClr val="007C5B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33" name="Freeform 755"/>
                <p:cNvSpPr>
                  <a:spLocks noChangeAspect="1"/>
                </p:cNvSpPr>
                <p:nvPr/>
              </p:nvSpPr>
              <p:spPr bwMode="auto">
                <a:xfrm>
                  <a:off x="1684" y="1536"/>
                  <a:ext cx="50" cy="14"/>
                </a:xfrm>
                <a:custGeom>
                  <a:avLst/>
                  <a:gdLst>
                    <a:gd name="T0" fmla="*/ 30 w 50"/>
                    <a:gd name="T1" fmla="*/ 14 h 14"/>
                    <a:gd name="T2" fmla="*/ 50 w 50"/>
                    <a:gd name="T3" fmla="*/ 6 h 14"/>
                    <a:gd name="T4" fmla="*/ 20 w 50"/>
                    <a:gd name="T5" fmla="*/ 0 h 14"/>
                    <a:gd name="T6" fmla="*/ 0 w 50"/>
                    <a:gd name="T7" fmla="*/ 10 h 14"/>
                    <a:gd name="T8" fmla="*/ 30 w 50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4"/>
                    <a:gd name="T17" fmla="*/ 50 w 50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4">
                      <a:moveTo>
                        <a:pt x="30" y="14"/>
                      </a:moveTo>
                      <a:lnTo>
                        <a:pt x="50" y="6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0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34" name="Freeform 756"/>
                <p:cNvSpPr>
                  <a:spLocks noChangeAspect="1"/>
                </p:cNvSpPr>
                <p:nvPr/>
              </p:nvSpPr>
              <p:spPr bwMode="auto">
                <a:xfrm>
                  <a:off x="1714" y="1542"/>
                  <a:ext cx="50" cy="16"/>
                </a:xfrm>
                <a:custGeom>
                  <a:avLst/>
                  <a:gdLst>
                    <a:gd name="T0" fmla="*/ 30 w 50"/>
                    <a:gd name="T1" fmla="*/ 16 h 16"/>
                    <a:gd name="T2" fmla="*/ 50 w 50"/>
                    <a:gd name="T3" fmla="*/ 6 h 16"/>
                    <a:gd name="T4" fmla="*/ 20 w 50"/>
                    <a:gd name="T5" fmla="*/ 0 h 16"/>
                    <a:gd name="T6" fmla="*/ 0 w 50"/>
                    <a:gd name="T7" fmla="*/ 8 h 16"/>
                    <a:gd name="T8" fmla="*/ 30 w 50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6"/>
                    <a:gd name="T17" fmla="*/ 50 w 50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6">
                      <a:moveTo>
                        <a:pt x="30" y="16"/>
                      </a:moveTo>
                      <a:lnTo>
                        <a:pt x="50" y="6"/>
                      </a:ln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7D5A"/>
                </a:solidFill>
                <a:ln w="0">
                  <a:solidFill>
                    <a:srgbClr val="007D5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35" name="Freeform 757"/>
                <p:cNvSpPr>
                  <a:spLocks noChangeAspect="1"/>
                </p:cNvSpPr>
                <p:nvPr/>
              </p:nvSpPr>
              <p:spPr bwMode="auto">
                <a:xfrm>
                  <a:off x="1714" y="1542"/>
                  <a:ext cx="50" cy="16"/>
                </a:xfrm>
                <a:custGeom>
                  <a:avLst/>
                  <a:gdLst>
                    <a:gd name="T0" fmla="*/ 30 w 50"/>
                    <a:gd name="T1" fmla="*/ 16 h 16"/>
                    <a:gd name="T2" fmla="*/ 50 w 50"/>
                    <a:gd name="T3" fmla="*/ 6 h 16"/>
                    <a:gd name="T4" fmla="*/ 20 w 50"/>
                    <a:gd name="T5" fmla="*/ 0 h 16"/>
                    <a:gd name="T6" fmla="*/ 0 w 50"/>
                    <a:gd name="T7" fmla="*/ 8 h 16"/>
                    <a:gd name="T8" fmla="*/ 30 w 50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6"/>
                    <a:gd name="T17" fmla="*/ 50 w 50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6">
                      <a:moveTo>
                        <a:pt x="30" y="16"/>
                      </a:moveTo>
                      <a:lnTo>
                        <a:pt x="50" y="6"/>
                      </a:ln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36" name="Freeform 758"/>
                <p:cNvSpPr>
                  <a:spLocks noChangeAspect="1"/>
                </p:cNvSpPr>
                <p:nvPr/>
              </p:nvSpPr>
              <p:spPr bwMode="auto">
                <a:xfrm>
                  <a:off x="1744" y="1548"/>
                  <a:ext cx="52" cy="16"/>
                </a:xfrm>
                <a:custGeom>
                  <a:avLst/>
                  <a:gdLst>
                    <a:gd name="T0" fmla="*/ 32 w 52"/>
                    <a:gd name="T1" fmla="*/ 16 h 16"/>
                    <a:gd name="T2" fmla="*/ 52 w 52"/>
                    <a:gd name="T3" fmla="*/ 6 h 16"/>
                    <a:gd name="T4" fmla="*/ 20 w 52"/>
                    <a:gd name="T5" fmla="*/ 0 h 16"/>
                    <a:gd name="T6" fmla="*/ 0 w 52"/>
                    <a:gd name="T7" fmla="*/ 10 h 16"/>
                    <a:gd name="T8" fmla="*/ 32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32" y="16"/>
                      </a:moveTo>
                      <a:lnTo>
                        <a:pt x="52" y="6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2" y="16"/>
                      </a:lnTo>
                      <a:close/>
                    </a:path>
                  </a:pathLst>
                </a:custGeom>
                <a:solidFill>
                  <a:srgbClr val="007E5A"/>
                </a:solidFill>
                <a:ln w="0">
                  <a:solidFill>
                    <a:srgbClr val="007E5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37" name="Freeform 759"/>
                <p:cNvSpPr>
                  <a:spLocks noChangeAspect="1"/>
                </p:cNvSpPr>
                <p:nvPr/>
              </p:nvSpPr>
              <p:spPr bwMode="auto">
                <a:xfrm>
                  <a:off x="1744" y="1548"/>
                  <a:ext cx="52" cy="16"/>
                </a:xfrm>
                <a:custGeom>
                  <a:avLst/>
                  <a:gdLst>
                    <a:gd name="T0" fmla="*/ 32 w 52"/>
                    <a:gd name="T1" fmla="*/ 16 h 16"/>
                    <a:gd name="T2" fmla="*/ 52 w 52"/>
                    <a:gd name="T3" fmla="*/ 6 h 16"/>
                    <a:gd name="T4" fmla="*/ 20 w 52"/>
                    <a:gd name="T5" fmla="*/ 0 h 16"/>
                    <a:gd name="T6" fmla="*/ 0 w 52"/>
                    <a:gd name="T7" fmla="*/ 10 h 16"/>
                    <a:gd name="T8" fmla="*/ 32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32" y="16"/>
                      </a:moveTo>
                      <a:lnTo>
                        <a:pt x="52" y="6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2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38" name="Freeform 760"/>
                <p:cNvSpPr>
                  <a:spLocks noChangeAspect="1"/>
                </p:cNvSpPr>
                <p:nvPr/>
              </p:nvSpPr>
              <p:spPr bwMode="auto">
                <a:xfrm>
                  <a:off x="1776" y="1554"/>
                  <a:ext cx="52" cy="16"/>
                </a:xfrm>
                <a:custGeom>
                  <a:avLst/>
                  <a:gdLst>
                    <a:gd name="T0" fmla="*/ 32 w 52"/>
                    <a:gd name="T1" fmla="*/ 16 h 16"/>
                    <a:gd name="T2" fmla="*/ 52 w 52"/>
                    <a:gd name="T3" fmla="*/ 6 h 16"/>
                    <a:gd name="T4" fmla="*/ 20 w 52"/>
                    <a:gd name="T5" fmla="*/ 0 h 16"/>
                    <a:gd name="T6" fmla="*/ 0 w 52"/>
                    <a:gd name="T7" fmla="*/ 10 h 16"/>
                    <a:gd name="T8" fmla="*/ 32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32" y="16"/>
                      </a:moveTo>
                      <a:lnTo>
                        <a:pt x="52" y="6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2" y="16"/>
                      </a:lnTo>
                      <a:close/>
                    </a:path>
                  </a:pathLst>
                </a:custGeom>
                <a:solidFill>
                  <a:srgbClr val="007E59"/>
                </a:solidFill>
                <a:ln w="0">
                  <a:solidFill>
                    <a:srgbClr val="007E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39" name="Freeform 761"/>
                <p:cNvSpPr>
                  <a:spLocks noChangeAspect="1"/>
                </p:cNvSpPr>
                <p:nvPr/>
              </p:nvSpPr>
              <p:spPr bwMode="auto">
                <a:xfrm>
                  <a:off x="1776" y="1554"/>
                  <a:ext cx="52" cy="16"/>
                </a:xfrm>
                <a:custGeom>
                  <a:avLst/>
                  <a:gdLst>
                    <a:gd name="T0" fmla="*/ 32 w 52"/>
                    <a:gd name="T1" fmla="*/ 16 h 16"/>
                    <a:gd name="T2" fmla="*/ 52 w 52"/>
                    <a:gd name="T3" fmla="*/ 6 h 16"/>
                    <a:gd name="T4" fmla="*/ 20 w 52"/>
                    <a:gd name="T5" fmla="*/ 0 h 16"/>
                    <a:gd name="T6" fmla="*/ 0 w 52"/>
                    <a:gd name="T7" fmla="*/ 10 h 16"/>
                    <a:gd name="T8" fmla="*/ 32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32" y="16"/>
                      </a:moveTo>
                      <a:lnTo>
                        <a:pt x="52" y="6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2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40" name="Freeform 762"/>
                <p:cNvSpPr>
                  <a:spLocks noChangeAspect="1"/>
                </p:cNvSpPr>
                <p:nvPr/>
              </p:nvSpPr>
              <p:spPr bwMode="auto">
                <a:xfrm>
                  <a:off x="1808" y="1560"/>
                  <a:ext cx="50" cy="16"/>
                </a:xfrm>
                <a:custGeom>
                  <a:avLst/>
                  <a:gdLst>
                    <a:gd name="T0" fmla="*/ 32 w 50"/>
                    <a:gd name="T1" fmla="*/ 16 h 16"/>
                    <a:gd name="T2" fmla="*/ 50 w 50"/>
                    <a:gd name="T3" fmla="*/ 8 h 16"/>
                    <a:gd name="T4" fmla="*/ 20 w 50"/>
                    <a:gd name="T5" fmla="*/ 0 h 16"/>
                    <a:gd name="T6" fmla="*/ 0 w 50"/>
                    <a:gd name="T7" fmla="*/ 10 h 16"/>
                    <a:gd name="T8" fmla="*/ 32 w 50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6"/>
                    <a:gd name="T17" fmla="*/ 50 w 50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6">
                      <a:moveTo>
                        <a:pt x="32" y="16"/>
                      </a:moveTo>
                      <a:lnTo>
                        <a:pt x="50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2" y="16"/>
                      </a:lnTo>
                      <a:close/>
                    </a:path>
                  </a:pathLst>
                </a:custGeom>
                <a:solidFill>
                  <a:srgbClr val="008059"/>
                </a:solidFill>
                <a:ln w="0">
                  <a:solidFill>
                    <a:srgbClr val="0080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41" name="Freeform 763"/>
                <p:cNvSpPr>
                  <a:spLocks noChangeAspect="1"/>
                </p:cNvSpPr>
                <p:nvPr/>
              </p:nvSpPr>
              <p:spPr bwMode="auto">
                <a:xfrm>
                  <a:off x="1808" y="1560"/>
                  <a:ext cx="50" cy="16"/>
                </a:xfrm>
                <a:custGeom>
                  <a:avLst/>
                  <a:gdLst>
                    <a:gd name="T0" fmla="*/ 32 w 50"/>
                    <a:gd name="T1" fmla="*/ 16 h 16"/>
                    <a:gd name="T2" fmla="*/ 50 w 50"/>
                    <a:gd name="T3" fmla="*/ 8 h 16"/>
                    <a:gd name="T4" fmla="*/ 20 w 50"/>
                    <a:gd name="T5" fmla="*/ 0 h 16"/>
                    <a:gd name="T6" fmla="*/ 0 w 50"/>
                    <a:gd name="T7" fmla="*/ 10 h 16"/>
                    <a:gd name="T8" fmla="*/ 32 w 50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6"/>
                    <a:gd name="T17" fmla="*/ 50 w 50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6">
                      <a:moveTo>
                        <a:pt x="32" y="16"/>
                      </a:moveTo>
                      <a:lnTo>
                        <a:pt x="50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2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42" name="Freeform 764"/>
                <p:cNvSpPr>
                  <a:spLocks noChangeAspect="1"/>
                </p:cNvSpPr>
                <p:nvPr/>
              </p:nvSpPr>
              <p:spPr bwMode="auto">
                <a:xfrm>
                  <a:off x="1840" y="1568"/>
                  <a:ext cx="52" cy="16"/>
                </a:xfrm>
                <a:custGeom>
                  <a:avLst/>
                  <a:gdLst>
                    <a:gd name="T0" fmla="*/ 32 w 52"/>
                    <a:gd name="T1" fmla="*/ 16 h 16"/>
                    <a:gd name="T2" fmla="*/ 52 w 52"/>
                    <a:gd name="T3" fmla="*/ 6 h 16"/>
                    <a:gd name="T4" fmla="*/ 18 w 52"/>
                    <a:gd name="T5" fmla="*/ 0 h 16"/>
                    <a:gd name="T6" fmla="*/ 0 w 52"/>
                    <a:gd name="T7" fmla="*/ 8 h 16"/>
                    <a:gd name="T8" fmla="*/ 32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32" y="16"/>
                      </a:moveTo>
                      <a:lnTo>
                        <a:pt x="52" y="6"/>
                      </a:ln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32" y="16"/>
                      </a:lnTo>
                      <a:close/>
                    </a:path>
                  </a:pathLst>
                </a:custGeom>
                <a:solidFill>
                  <a:srgbClr val="008059"/>
                </a:solidFill>
                <a:ln w="0">
                  <a:solidFill>
                    <a:srgbClr val="0080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43" name="Freeform 765"/>
                <p:cNvSpPr>
                  <a:spLocks noChangeAspect="1"/>
                </p:cNvSpPr>
                <p:nvPr/>
              </p:nvSpPr>
              <p:spPr bwMode="auto">
                <a:xfrm>
                  <a:off x="1840" y="1568"/>
                  <a:ext cx="52" cy="16"/>
                </a:xfrm>
                <a:custGeom>
                  <a:avLst/>
                  <a:gdLst>
                    <a:gd name="T0" fmla="*/ 32 w 52"/>
                    <a:gd name="T1" fmla="*/ 16 h 16"/>
                    <a:gd name="T2" fmla="*/ 52 w 52"/>
                    <a:gd name="T3" fmla="*/ 6 h 16"/>
                    <a:gd name="T4" fmla="*/ 18 w 52"/>
                    <a:gd name="T5" fmla="*/ 0 h 16"/>
                    <a:gd name="T6" fmla="*/ 0 w 52"/>
                    <a:gd name="T7" fmla="*/ 8 h 16"/>
                    <a:gd name="T8" fmla="*/ 32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32" y="16"/>
                      </a:moveTo>
                      <a:lnTo>
                        <a:pt x="52" y="6"/>
                      </a:ln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32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44" name="Freeform 766"/>
                <p:cNvSpPr>
                  <a:spLocks noChangeAspect="1"/>
                </p:cNvSpPr>
                <p:nvPr/>
              </p:nvSpPr>
              <p:spPr bwMode="auto">
                <a:xfrm>
                  <a:off x="1872" y="1574"/>
                  <a:ext cx="52" cy="18"/>
                </a:xfrm>
                <a:custGeom>
                  <a:avLst/>
                  <a:gdLst>
                    <a:gd name="T0" fmla="*/ 32 w 52"/>
                    <a:gd name="T1" fmla="*/ 18 h 18"/>
                    <a:gd name="T2" fmla="*/ 52 w 52"/>
                    <a:gd name="T3" fmla="*/ 8 h 18"/>
                    <a:gd name="T4" fmla="*/ 20 w 52"/>
                    <a:gd name="T5" fmla="*/ 0 h 18"/>
                    <a:gd name="T6" fmla="*/ 0 w 52"/>
                    <a:gd name="T7" fmla="*/ 10 h 18"/>
                    <a:gd name="T8" fmla="*/ 32 w 52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8"/>
                    <a:gd name="T17" fmla="*/ 52 w 52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8">
                      <a:moveTo>
                        <a:pt x="32" y="18"/>
                      </a:moveTo>
                      <a:lnTo>
                        <a:pt x="52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8158"/>
                </a:solidFill>
                <a:ln w="0">
                  <a:solidFill>
                    <a:srgbClr val="0081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45" name="Freeform 767"/>
                <p:cNvSpPr>
                  <a:spLocks noChangeAspect="1"/>
                </p:cNvSpPr>
                <p:nvPr/>
              </p:nvSpPr>
              <p:spPr bwMode="auto">
                <a:xfrm>
                  <a:off x="1872" y="1574"/>
                  <a:ext cx="52" cy="18"/>
                </a:xfrm>
                <a:custGeom>
                  <a:avLst/>
                  <a:gdLst>
                    <a:gd name="T0" fmla="*/ 32 w 52"/>
                    <a:gd name="T1" fmla="*/ 18 h 18"/>
                    <a:gd name="T2" fmla="*/ 52 w 52"/>
                    <a:gd name="T3" fmla="*/ 8 h 18"/>
                    <a:gd name="T4" fmla="*/ 20 w 52"/>
                    <a:gd name="T5" fmla="*/ 0 h 18"/>
                    <a:gd name="T6" fmla="*/ 0 w 52"/>
                    <a:gd name="T7" fmla="*/ 10 h 18"/>
                    <a:gd name="T8" fmla="*/ 32 w 52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8"/>
                    <a:gd name="T17" fmla="*/ 52 w 52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8">
                      <a:moveTo>
                        <a:pt x="32" y="18"/>
                      </a:moveTo>
                      <a:lnTo>
                        <a:pt x="52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46" name="Freeform 768"/>
                <p:cNvSpPr>
                  <a:spLocks noChangeAspect="1"/>
                </p:cNvSpPr>
                <p:nvPr/>
              </p:nvSpPr>
              <p:spPr bwMode="auto">
                <a:xfrm>
                  <a:off x="1904" y="1582"/>
                  <a:ext cx="52" cy="16"/>
                </a:xfrm>
                <a:custGeom>
                  <a:avLst/>
                  <a:gdLst>
                    <a:gd name="T0" fmla="*/ 34 w 52"/>
                    <a:gd name="T1" fmla="*/ 16 h 16"/>
                    <a:gd name="T2" fmla="*/ 52 w 52"/>
                    <a:gd name="T3" fmla="*/ 8 h 16"/>
                    <a:gd name="T4" fmla="*/ 20 w 52"/>
                    <a:gd name="T5" fmla="*/ 0 h 16"/>
                    <a:gd name="T6" fmla="*/ 0 w 52"/>
                    <a:gd name="T7" fmla="*/ 10 h 16"/>
                    <a:gd name="T8" fmla="*/ 34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34" y="16"/>
                      </a:moveTo>
                      <a:lnTo>
                        <a:pt x="52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4" y="16"/>
                      </a:lnTo>
                      <a:close/>
                    </a:path>
                  </a:pathLst>
                </a:custGeom>
                <a:solidFill>
                  <a:srgbClr val="008258"/>
                </a:solidFill>
                <a:ln w="0">
                  <a:solidFill>
                    <a:srgbClr val="0082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47" name="Freeform 769"/>
                <p:cNvSpPr>
                  <a:spLocks noChangeAspect="1"/>
                </p:cNvSpPr>
                <p:nvPr/>
              </p:nvSpPr>
              <p:spPr bwMode="auto">
                <a:xfrm>
                  <a:off x="1904" y="1582"/>
                  <a:ext cx="52" cy="16"/>
                </a:xfrm>
                <a:custGeom>
                  <a:avLst/>
                  <a:gdLst>
                    <a:gd name="T0" fmla="*/ 34 w 52"/>
                    <a:gd name="T1" fmla="*/ 16 h 16"/>
                    <a:gd name="T2" fmla="*/ 52 w 52"/>
                    <a:gd name="T3" fmla="*/ 8 h 16"/>
                    <a:gd name="T4" fmla="*/ 20 w 52"/>
                    <a:gd name="T5" fmla="*/ 0 h 16"/>
                    <a:gd name="T6" fmla="*/ 0 w 52"/>
                    <a:gd name="T7" fmla="*/ 10 h 16"/>
                    <a:gd name="T8" fmla="*/ 34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34" y="16"/>
                      </a:moveTo>
                      <a:lnTo>
                        <a:pt x="52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4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48" name="Freeform 770"/>
                <p:cNvSpPr>
                  <a:spLocks noChangeAspect="1"/>
                </p:cNvSpPr>
                <p:nvPr/>
              </p:nvSpPr>
              <p:spPr bwMode="auto">
                <a:xfrm>
                  <a:off x="1938" y="1590"/>
                  <a:ext cx="52" cy="16"/>
                </a:xfrm>
                <a:custGeom>
                  <a:avLst/>
                  <a:gdLst>
                    <a:gd name="T0" fmla="*/ 32 w 52"/>
                    <a:gd name="T1" fmla="*/ 16 h 16"/>
                    <a:gd name="T2" fmla="*/ 52 w 52"/>
                    <a:gd name="T3" fmla="*/ 8 h 16"/>
                    <a:gd name="T4" fmla="*/ 18 w 52"/>
                    <a:gd name="T5" fmla="*/ 0 h 16"/>
                    <a:gd name="T6" fmla="*/ 0 w 52"/>
                    <a:gd name="T7" fmla="*/ 8 h 16"/>
                    <a:gd name="T8" fmla="*/ 32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32" y="16"/>
                      </a:moveTo>
                      <a:lnTo>
                        <a:pt x="52" y="8"/>
                      </a:ln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32" y="16"/>
                      </a:lnTo>
                      <a:close/>
                    </a:path>
                  </a:pathLst>
                </a:custGeom>
                <a:solidFill>
                  <a:srgbClr val="008258"/>
                </a:solidFill>
                <a:ln w="0">
                  <a:solidFill>
                    <a:srgbClr val="0082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49" name="Freeform 771"/>
                <p:cNvSpPr>
                  <a:spLocks noChangeAspect="1"/>
                </p:cNvSpPr>
                <p:nvPr/>
              </p:nvSpPr>
              <p:spPr bwMode="auto">
                <a:xfrm>
                  <a:off x="1938" y="1590"/>
                  <a:ext cx="52" cy="16"/>
                </a:xfrm>
                <a:custGeom>
                  <a:avLst/>
                  <a:gdLst>
                    <a:gd name="T0" fmla="*/ 32 w 52"/>
                    <a:gd name="T1" fmla="*/ 16 h 16"/>
                    <a:gd name="T2" fmla="*/ 52 w 52"/>
                    <a:gd name="T3" fmla="*/ 8 h 16"/>
                    <a:gd name="T4" fmla="*/ 18 w 52"/>
                    <a:gd name="T5" fmla="*/ 0 h 16"/>
                    <a:gd name="T6" fmla="*/ 0 w 52"/>
                    <a:gd name="T7" fmla="*/ 8 h 16"/>
                    <a:gd name="T8" fmla="*/ 32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32" y="16"/>
                      </a:moveTo>
                      <a:lnTo>
                        <a:pt x="52" y="8"/>
                      </a:ln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32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50" name="Freeform 772"/>
                <p:cNvSpPr>
                  <a:spLocks noChangeAspect="1"/>
                </p:cNvSpPr>
                <p:nvPr/>
              </p:nvSpPr>
              <p:spPr bwMode="auto">
                <a:xfrm>
                  <a:off x="1970" y="1598"/>
                  <a:ext cx="54" cy="16"/>
                </a:xfrm>
                <a:custGeom>
                  <a:avLst/>
                  <a:gdLst>
                    <a:gd name="T0" fmla="*/ 34 w 54"/>
                    <a:gd name="T1" fmla="*/ 16 h 16"/>
                    <a:gd name="T2" fmla="*/ 54 w 54"/>
                    <a:gd name="T3" fmla="*/ 6 h 16"/>
                    <a:gd name="T4" fmla="*/ 20 w 54"/>
                    <a:gd name="T5" fmla="*/ 0 h 16"/>
                    <a:gd name="T6" fmla="*/ 0 w 54"/>
                    <a:gd name="T7" fmla="*/ 8 h 16"/>
                    <a:gd name="T8" fmla="*/ 34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4" y="16"/>
                      </a:moveTo>
                      <a:lnTo>
                        <a:pt x="54" y="6"/>
                      </a:ln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34" y="16"/>
                      </a:lnTo>
                      <a:close/>
                    </a:path>
                  </a:pathLst>
                </a:custGeom>
                <a:solidFill>
                  <a:srgbClr val="008258"/>
                </a:solidFill>
                <a:ln w="0">
                  <a:solidFill>
                    <a:srgbClr val="0082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51" name="Freeform 773"/>
                <p:cNvSpPr>
                  <a:spLocks noChangeAspect="1"/>
                </p:cNvSpPr>
                <p:nvPr/>
              </p:nvSpPr>
              <p:spPr bwMode="auto">
                <a:xfrm>
                  <a:off x="1970" y="1598"/>
                  <a:ext cx="54" cy="16"/>
                </a:xfrm>
                <a:custGeom>
                  <a:avLst/>
                  <a:gdLst>
                    <a:gd name="T0" fmla="*/ 34 w 54"/>
                    <a:gd name="T1" fmla="*/ 16 h 16"/>
                    <a:gd name="T2" fmla="*/ 54 w 54"/>
                    <a:gd name="T3" fmla="*/ 6 h 16"/>
                    <a:gd name="T4" fmla="*/ 20 w 54"/>
                    <a:gd name="T5" fmla="*/ 0 h 16"/>
                    <a:gd name="T6" fmla="*/ 0 w 54"/>
                    <a:gd name="T7" fmla="*/ 8 h 16"/>
                    <a:gd name="T8" fmla="*/ 34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4" y="16"/>
                      </a:moveTo>
                      <a:lnTo>
                        <a:pt x="54" y="6"/>
                      </a:ln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34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52" name="Freeform 774"/>
                <p:cNvSpPr>
                  <a:spLocks noChangeAspect="1"/>
                </p:cNvSpPr>
                <p:nvPr/>
              </p:nvSpPr>
              <p:spPr bwMode="auto">
                <a:xfrm>
                  <a:off x="2004" y="1604"/>
                  <a:ext cx="54" cy="18"/>
                </a:xfrm>
                <a:custGeom>
                  <a:avLst/>
                  <a:gdLst>
                    <a:gd name="T0" fmla="*/ 36 w 54"/>
                    <a:gd name="T1" fmla="*/ 18 h 18"/>
                    <a:gd name="T2" fmla="*/ 54 w 54"/>
                    <a:gd name="T3" fmla="*/ 8 h 18"/>
                    <a:gd name="T4" fmla="*/ 20 w 54"/>
                    <a:gd name="T5" fmla="*/ 0 h 18"/>
                    <a:gd name="T6" fmla="*/ 0 w 54"/>
                    <a:gd name="T7" fmla="*/ 10 h 18"/>
                    <a:gd name="T8" fmla="*/ 36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36" y="18"/>
                      </a:moveTo>
                      <a:lnTo>
                        <a:pt x="54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6" y="18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53" name="Freeform 775"/>
                <p:cNvSpPr>
                  <a:spLocks noChangeAspect="1"/>
                </p:cNvSpPr>
                <p:nvPr/>
              </p:nvSpPr>
              <p:spPr bwMode="auto">
                <a:xfrm>
                  <a:off x="2004" y="1604"/>
                  <a:ext cx="54" cy="18"/>
                </a:xfrm>
                <a:custGeom>
                  <a:avLst/>
                  <a:gdLst>
                    <a:gd name="T0" fmla="*/ 36 w 54"/>
                    <a:gd name="T1" fmla="*/ 18 h 18"/>
                    <a:gd name="T2" fmla="*/ 54 w 54"/>
                    <a:gd name="T3" fmla="*/ 8 h 18"/>
                    <a:gd name="T4" fmla="*/ 20 w 54"/>
                    <a:gd name="T5" fmla="*/ 0 h 18"/>
                    <a:gd name="T6" fmla="*/ 0 w 54"/>
                    <a:gd name="T7" fmla="*/ 10 h 18"/>
                    <a:gd name="T8" fmla="*/ 36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36" y="18"/>
                      </a:moveTo>
                      <a:lnTo>
                        <a:pt x="54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6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54" name="Freeform 776"/>
                <p:cNvSpPr>
                  <a:spLocks noChangeAspect="1"/>
                </p:cNvSpPr>
                <p:nvPr/>
              </p:nvSpPr>
              <p:spPr bwMode="auto">
                <a:xfrm>
                  <a:off x="2040" y="1612"/>
                  <a:ext cx="54" cy="18"/>
                </a:xfrm>
                <a:custGeom>
                  <a:avLst/>
                  <a:gdLst>
                    <a:gd name="T0" fmla="*/ 34 w 54"/>
                    <a:gd name="T1" fmla="*/ 18 h 18"/>
                    <a:gd name="T2" fmla="*/ 54 w 54"/>
                    <a:gd name="T3" fmla="*/ 8 h 18"/>
                    <a:gd name="T4" fmla="*/ 18 w 54"/>
                    <a:gd name="T5" fmla="*/ 0 h 18"/>
                    <a:gd name="T6" fmla="*/ 0 w 54"/>
                    <a:gd name="T7" fmla="*/ 10 h 18"/>
                    <a:gd name="T8" fmla="*/ 34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34" y="18"/>
                      </a:moveTo>
                      <a:lnTo>
                        <a:pt x="54" y="8"/>
                      </a:lnTo>
                      <a:lnTo>
                        <a:pt x="18" y="0"/>
                      </a:lnTo>
                      <a:lnTo>
                        <a:pt x="0" y="10"/>
                      </a:lnTo>
                      <a:lnTo>
                        <a:pt x="34" y="18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55" name="Freeform 777"/>
                <p:cNvSpPr>
                  <a:spLocks noChangeAspect="1"/>
                </p:cNvSpPr>
                <p:nvPr/>
              </p:nvSpPr>
              <p:spPr bwMode="auto">
                <a:xfrm>
                  <a:off x="2040" y="1612"/>
                  <a:ext cx="54" cy="18"/>
                </a:xfrm>
                <a:custGeom>
                  <a:avLst/>
                  <a:gdLst>
                    <a:gd name="T0" fmla="*/ 34 w 54"/>
                    <a:gd name="T1" fmla="*/ 18 h 18"/>
                    <a:gd name="T2" fmla="*/ 54 w 54"/>
                    <a:gd name="T3" fmla="*/ 8 h 18"/>
                    <a:gd name="T4" fmla="*/ 18 w 54"/>
                    <a:gd name="T5" fmla="*/ 0 h 18"/>
                    <a:gd name="T6" fmla="*/ 0 w 54"/>
                    <a:gd name="T7" fmla="*/ 10 h 18"/>
                    <a:gd name="T8" fmla="*/ 34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34" y="18"/>
                      </a:moveTo>
                      <a:lnTo>
                        <a:pt x="54" y="8"/>
                      </a:lnTo>
                      <a:lnTo>
                        <a:pt x="18" y="0"/>
                      </a:lnTo>
                      <a:lnTo>
                        <a:pt x="0" y="10"/>
                      </a:lnTo>
                      <a:lnTo>
                        <a:pt x="3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56" name="Freeform 778"/>
                <p:cNvSpPr>
                  <a:spLocks noChangeAspect="1"/>
                </p:cNvSpPr>
                <p:nvPr/>
              </p:nvSpPr>
              <p:spPr bwMode="auto">
                <a:xfrm>
                  <a:off x="2074" y="1620"/>
                  <a:ext cx="54" cy="20"/>
                </a:xfrm>
                <a:custGeom>
                  <a:avLst/>
                  <a:gdLst>
                    <a:gd name="T0" fmla="*/ 36 w 54"/>
                    <a:gd name="T1" fmla="*/ 20 h 20"/>
                    <a:gd name="T2" fmla="*/ 54 w 54"/>
                    <a:gd name="T3" fmla="*/ 10 h 20"/>
                    <a:gd name="T4" fmla="*/ 20 w 54"/>
                    <a:gd name="T5" fmla="*/ 0 h 20"/>
                    <a:gd name="T6" fmla="*/ 0 w 54"/>
                    <a:gd name="T7" fmla="*/ 10 h 20"/>
                    <a:gd name="T8" fmla="*/ 36 w 54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20"/>
                    <a:gd name="T17" fmla="*/ 54 w 54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20">
                      <a:moveTo>
                        <a:pt x="36" y="20"/>
                      </a:moveTo>
                      <a:lnTo>
                        <a:pt x="54" y="10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6" y="20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57" name="Freeform 779"/>
                <p:cNvSpPr>
                  <a:spLocks noChangeAspect="1"/>
                </p:cNvSpPr>
                <p:nvPr/>
              </p:nvSpPr>
              <p:spPr bwMode="auto">
                <a:xfrm>
                  <a:off x="2074" y="1620"/>
                  <a:ext cx="54" cy="20"/>
                </a:xfrm>
                <a:custGeom>
                  <a:avLst/>
                  <a:gdLst>
                    <a:gd name="T0" fmla="*/ 36 w 54"/>
                    <a:gd name="T1" fmla="*/ 20 h 20"/>
                    <a:gd name="T2" fmla="*/ 54 w 54"/>
                    <a:gd name="T3" fmla="*/ 10 h 20"/>
                    <a:gd name="T4" fmla="*/ 20 w 54"/>
                    <a:gd name="T5" fmla="*/ 0 h 20"/>
                    <a:gd name="T6" fmla="*/ 0 w 54"/>
                    <a:gd name="T7" fmla="*/ 10 h 20"/>
                    <a:gd name="T8" fmla="*/ 36 w 54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20"/>
                    <a:gd name="T17" fmla="*/ 54 w 54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20">
                      <a:moveTo>
                        <a:pt x="36" y="20"/>
                      </a:moveTo>
                      <a:lnTo>
                        <a:pt x="54" y="10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58" name="Freeform 780"/>
                <p:cNvSpPr>
                  <a:spLocks noChangeAspect="1"/>
                </p:cNvSpPr>
                <p:nvPr/>
              </p:nvSpPr>
              <p:spPr bwMode="auto">
                <a:xfrm>
                  <a:off x="2110" y="1630"/>
                  <a:ext cx="54" cy="18"/>
                </a:xfrm>
                <a:custGeom>
                  <a:avLst/>
                  <a:gdLst>
                    <a:gd name="T0" fmla="*/ 36 w 54"/>
                    <a:gd name="T1" fmla="*/ 18 h 18"/>
                    <a:gd name="T2" fmla="*/ 54 w 54"/>
                    <a:gd name="T3" fmla="*/ 8 h 18"/>
                    <a:gd name="T4" fmla="*/ 18 w 54"/>
                    <a:gd name="T5" fmla="*/ 0 h 18"/>
                    <a:gd name="T6" fmla="*/ 0 w 54"/>
                    <a:gd name="T7" fmla="*/ 10 h 18"/>
                    <a:gd name="T8" fmla="*/ 36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36" y="18"/>
                      </a:moveTo>
                      <a:lnTo>
                        <a:pt x="54" y="8"/>
                      </a:lnTo>
                      <a:lnTo>
                        <a:pt x="18" y="0"/>
                      </a:lnTo>
                      <a:lnTo>
                        <a:pt x="0" y="10"/>
                      </a:lnTo>
                      <a:lnTo>
                        <a:pt x="36" y="18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59" name="Freeform 781"/>
                <p:cNvSpPr>
                  <a:spLocks noChangeAspect="1"/>
                </p:cNvSpPr>
                <p:nvPr/>
              </p:nvSpPr>
              <p:spPr bwMode="auto">
                <a:xfrm>
                  <a:off x="2110" y="1630"/>
                  <a:ext cx="54" cy="18"/>
                </a:xfrm>
                <a:custGeom>
                  <a:avLst/>
                  <a:gdLst>
                    <a:gd name="T0" fmla="*/ 36 w 54"/>
                    <a:gd name="T1" fmla="*/ 18 h 18"/>
                    <a:gd name="T2" fmla="*/ 54 w 54"/>
                    <a:gd name="T3" fmla="*/ 8 h 18"/>
                    <a:gd name="T4" fmla="*/ 18 w 54"/>
                    <a:gd name="T5" fmla="*/ 0 h 18"/>
                    <a:gd name="T6" fmla="*/ 0 w 54"/>
                    <a:gd name="T7" fmla="*/ 10 h 18"/>
                    <a:gd name="T8" fmla="*/ 36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36" y="18"/>
                      </a:moveTo>
                      <a:lnTo>
                        <a:pt x="54" y="8"/>
                      </a:lnTo>
                      <a:lnTo>
                        <a:pt x="18" y="0"/>
                      </a:lnTo>
                      <a:lnTo>
                        <a:pt x="0" y="10"/>
                      </a:lnTo>
                      <a:lnTo>
                        <a:pt x="36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60" name="Freeform 782"/>
                <p:cNvSpPr>
                  <a:spLocks noChangeAspect="1"/>
                </p:cNvSpPr>
                <p:nvPr/>
              </p:nvSpPr>
              <p:spPr bwMode="auto">
                <a:xfrm>
                  <a:off x="2146" y="1638"/>
                  <a:ext cx="54" cy="18"/>
                </a:xfrm>
                <a:custGeom>
                  <a:avLst/>
                  <a:gdLst>
                    <a:gd name="T0" fmla="*/ 36 w 54"/>
                    <a:gd name="T1" fmla="*/ 18 h 18"/>
                    <a:gd name="T2" fmla="*/ 54 w 54"/>
                    <a:gd name="T3" fmla="*/ 8 h 18"/>
                    <a:gd name="T4" fmla="*/ 18 w 54"/>
                    <a:gd name="T5" fmla="*/ 0 h 18"/>
                    <a:gd name="T6" fmla="*/ 0 w 54"/>
                    <a:gd name="T7" fmla="*/ 10 h 18"/>
                    <a:gd name="T8" fmla="*/ 36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36" y="18"/>
                      </a:moveTo>
                      <a:lnTo>
                        <a:pt x="54" y="8"/>
                      </a:lnTo>
                      <a:lnTo>
                        <a:pt x="18" y="0"/>
                      </a:lnTo>
                      <a:lnTo>
                        <a:pt x="0" y="10"/>
                      </a:lnTo>
                      <a:lnTo>
                        <a:pt x="36" y="18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61" name="Freeform 783"/>
                <p:cNvSpPr>
                  <a:spLocks noChangeAspect="1"/>
                </p:cNvSpPr>
                <p:nvPr/>
              </p:nvSpPr>
              <p:spPr bwMode="auto">
                <a:xfrm>
                  <a:off x="2146" y="1638"/>
                  <a:ext cx="54" cy="18"/>
                </a:xfrm>
                <a:custGeom>
                  <a:avLst/>
                  <a:gdLst>
                    <a:gd name="T0" fmla="*/ 36 w 54"/>
                    <a:gd name="T1" fmla="*/ 18 h 18"/>
                    <a:gd name="T2" fmla="*/ 54 w 54"/>
                    <a:gd name="T3" fmla="*/ 8 h 18"/>
                    <a:gd name="T4" fmla="*/ 18 w 54"/>
                    <a:gd name="T5" fmla="*/ 0 h 18"/>
                    <a:gd name="T6" fmla="*/ 0 w 54"/>
                    <a:gd name="T7" fmla="*/ 10 h 18"/>
                    <a:gd name="T8" fmla="*/ 36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36" y="18"/>
                      </a:moveTo>
                      <a:lnTo>
                        <a:pt x="54" y="8"/>
                      </a:lnTo>
                      <a:lnTo>
                        <a:pt x="18" y="0"/>
                      </a:lnTo>
                      <a:lnTo>
                        <a:pt x="0" y="10"/>
                      </a:lnTo>
                      <a:lnTo>
                        <a:pt x="36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62" name="Freeform 784"/>
                <p:cNvSpPr>
                  <a:spLocks noChangeAspect="1"/>
                </p:cNvSpPr>
                <p:nvPr/>
              </p:nvSpPr>
              <p:spPr bwMode="auto">
                <a:xfrm>
                  <a:off x="2182" y="1646"/>
                  <a:ext cx="56" cy="20"/>
                </a:xfrm>
                <a:custGeom>
                  <a:avLst/>
                  <a:gdLst>
                    <a:gd name="T0" fmla="*/ 38 w 56"/>
                    <a:gd name="T1" fmla="*/ 20 h 20"/>
                    <a:gd name="T2" fmla="*/ 56 w 56"/>
                    <a:gd name="T3" fmla="*/ 8 h 20"/>
                    <a:gd name="T4" fmla="*/ 18 w 56"/>
                    <a:gd name="T5" fmla="*/ 0 h 20"/>
                    <a:gd name="T6" fmla="*/ 0 w 56"/>
                    <a:gd name="T7" fmla="*/ 10 h 20"/>
                    <a:gd name="T8" fmla="*/ 38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38" y="20"/>
                      </a:moveTo>
                      <a:lnTo>
                        <a:pt x="56" y="8"/>
                      </a:lnTo>
                      <a:lnTo>
                        <a:pt x="18" y="0"/>
                      </a:lnTo>
                      <a:lnTo>
                        <a:pt x="0" y="10"/>
                      </a:lnTo>
                      <a:lnTo>
                        <a:pt x="38" y="20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63" name="Freeform 785"/>
                <p:cNvSpPr>
                  <a:spLocks noChangeAspect="1"/>
                </p:cNvSpPr>
                <p:nvPr/>
              </p:nvSpPr>
              <p:spPr bwMode="auto">
                <a:xfrm>
                  <a:off x="2182" y="1646"/>
                  <a:ext cx="56" cy="20"/>
                </a:xfrm>
                <a:custGeom>
                  <a:avLst/>
                  <a:gdLst>
                    <a:gd name="T0" fmla="*/ 38 w 56"/>
                    <a:gd name="T1" fmla="*/ 20 h 20"/>
                    <a:gd name="T2" fmla="*/ 56 w 56"/>
                    <a:gd name="T3" fmla="*/ 8 h 20"/>
                    <a:gd name="T4" fmla="*/ 18 w 56"/>
                    <a:gd name="T5" fmla="*/ 0 h 20"/>
                    <a:gd name="T6" fmla="*/ 0 w 56"/>
                    <a:gd name="T7" fmla="*/ 10 h 20"/>
                    <a:gd name="T8" fmla="*/ 38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38" y="20"/>
                      </a:moveTo>
                      <a:lnTo>
                        <a:pt x="56" y="8"/>
                      </a:lnTo>
                      <a:lnTo>
                        <a:pt x="18" y="0"/>
                      </a:lnTo>
                      <a:lnTo>
                        <a:pt x="0" y="10"/>
                      </a:lnTo>
                      <a:lnTo>
                        <a:pt x="38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64" name="Freeform 786"/>
                <p:cNvSpPr>
                  <a:spLocks noChangeAspect="1"/>
                </p:cNvSpPr>
                <p:nvPr/>
              </p:nvSpPr>
              <p:spPr bwMode="auto">
                <a:xfrm>
                  <a:off x="1176" y="1424"/>
                  <a:ext cx="46" cy="12"/>
                </a:xfrm>
                <a:custGeom>
                  <a:avLst/>
                  <a:gdLst>
                    <a:gd name="T0" fmla="*/ 24 w 46"/>
                    <a:gd name="T1" fmla="*/ 12 h 12"/>
                    <a:gd name="T2" fmla="*/ 46 w 46"/>
                    <a:gd name="T3" fmla="*/ 4 h 12"/>
                    <a:gd name="T4" fmla="*/ 22 w 46"/>
                    <a:gd name="T5" fmla="*/ 0 h 12"/>
                    <a:gd name="T6" fmla="*/ 0 w 46"/>
                    <a:gd name="T7" fmla="*/ 6 h 12"/>
                    <a:gd name="T8" fmla="*/ 24 w 46"/>
                    <a:gd name="T9" fmla="*/ 12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6"/>
                    <a:gd name="T16" fmla="*/ 0 h 12"/>
                    <a:gd name="T17" fmla="*/ 46 w 46"/>
                    <a:gd name="T18" fmla="*/ 12 h 1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6" h="12">
                      <a:moveTo>
                        <a:pt x="24" y="12"/>
                      </a:moveTo>
                      <a:lnTo>
                        <a:pt x="46" y="4"/>
                      </a:ln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65" name="Freeform 787"/>
                <p:cNvSpPr>
                  <a:spLocks noChangeAspect="1"/>
                </p:cNvSpPr>
                <p:nvPr/>
              </p:nvSpPr>
              <p:spPr bwMode="auto">
                <a:xfrm>
                  <a:off x="1176" y="1424"/>
                  <a:ext cx="46" cy="12"/>
                </a:xfrm>
                <a:custGeom>
                  <a:avLst/>
                  <a:gdLst>
                    <a:gd name="T0" fmla="*/ 24 w 46"/>
                    <a:gd name="T1" fmla="*/ 12 h 12"/>
                    <a:gd name="T2" fmla="*/ 46 w 46"/>
                    <a:gd name="T3" fmla="*/ 4 h 12"/>
                    <a:gd name="T4" fmla="*/ 22 w 46"/>
                    <a:gd name="T5" fmla="*/ 0 h 12"/>
                    <a:gd name="T6" fmla="*/ 0 w 46"/>
                    <a:gd name="T7" fmla="*/ 6 h 12"/>
                    <a:gd name="T8" fmla="*/ 24 w 46"/>
                    <a:gd name="T9" fmla="*/ 12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6"/>
                    <a:gd name="T16" fmla="*/ 0 h 12"/>
                    <a:gd name="T17" fmla="*/ 46 w 46"/>
                    <a:gd name="T18" fmla="*/ 12 h 1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6" h="12">
                      <a:moveTo>
                        <a:pt x="24" y="12"/>
                      </a:moveTo>
                      <a:lnTo>
                        <a:pt x="46" y="4"/>
                      </a:ln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4" y="1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66" name="Freeform 788"/>
                <p:cNvSpPr>
                  <a:spLocks noChangeAspect="1"/>
                </p:cNvSpPr>
                <p:nvPr/>
              </p:nvSpPr>
              <p:spPr bwMode="auto">
                <a:xfrm>
                  <a:off x="1200" y="1428"/>
                  <a:ext cx="46" cy="16"/>
                </a:xfrm>
                <a:custGeom>
                  <a:avLst/>
                  <a:gdLst>
                    <a:gd name="T0" fmla="*/ 24 w 46"/>
                    <a:gd name="T1" fmla="*/ 16 h 16"/>
                    <a:gd name="T2" fmla="*/ 46 w 46"/>
                    <a:gd name="T3" fmla="*/ 8 h 16"/>
                    <a:gd name="T4" fmla="*/ 22 w 46"/>
                    <a:gd name="T5" fmla="*/ 0 h 16"/>
                    <a:gd name="T6" fmla="*/ 0 w 46"/>
                    <a:gd name="T7" fmla="*/ 8 h 16"/>
                    <a:gd name="T8" fmla="*/ 24 w 46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6"/>
                    <a:gd name="T16" fmla="*/ 0 h 16"/>
                    <a:gd name="T17" fmla="*/ 46 w 46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6" h="16">
                      <a:moveTo>
                        <a:pt x="24" y="16"/>
                      </a:moveTo>
                      <a:lnTo>
                        <a:pt x="46" y="8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4" y="16"/>
                      </a:lnTo>
                      <a:close/>
                    </a:path>
                  </a:pathLst>
                </a:custGeom>
                <a:solidFill>
                  <a:srgbClr val="008A5A"/>
                </a:solidFill>
                <a:ln w="0">
                  <a:solidFill>
                    <a:srgbClr val="008A5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67" name="Freeform 789"/>
                <p:cNvSpPr>
                  <a:spLocks noChangeAspect="1"/>
                </p:cNvSpPr>
                <p:nvPr/>
              </p:nvSpPr>
              <p:spPr bwMode="auto">
                <a:xfrm>
                  <a:off x="1200" y="1428"/>
                  <a:ext cx="46" cy="16"/>
                </a:xfrm>
                <a:custGeom>
                  <a:avLst/>
                  <a:gdLst>
                    <a:gd name="T0" fmla="*/ 24 w 46"/>
                    <a:gd name="T1" fmla="*/ 16 h 16"/>
                    <a:gd name="T2" fmla="*/ 46 w 46"/>
                    <a:gd name="T3" fmla="*/ 8 h 16"/>
                    <a:gd name="T4" fmla="*/ 22 w 46"/>
                    <a:gd name="T5" fmla="*/ 0 h 16"/>
                    <a:gd name="T6" fmla="*/ 0 w 46"/>
                    <a:gd name="T7" fmla="*/ 8 h 16"/>
                    <a:gd name="T8" fmla="*/ 24 w 46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6"/>
                    <a:gd name="T16" fmla="*/ 0 h 16"/>
                    <a:gd name="T17" fmla="*/ 46 w 46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6" h="16">
                      <a:moveTo>
                        <a:pt x="24" y="16"/>
                      </a:moveTo>
                      <a:lnTo>
                        <a:pt x="46" y="8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4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68" name="Freeform 790"/>
                <p:cNvSpPr>
                  <a:spLocks noChangeAspect="1"/>
                </p:cNvSpPr>
                <p:nvPr/>
              </p:nvSpPr>
              <p:spPr bwMode="auto">
                <a:xfrm>
                  <a:off x="1224" y="1436"/>
                  <a:ext cx="48" cy="16"/>
                </a:xfrm>
                <a:custGeom>
                  <a:avLst/>
                  <a:gdLst>
                    <a:gd name="T0" fmla="*/ 26 w 48"/>
                    <a:gd name="T1" fmla="*/ 16 h 16"/>
                    <a:gd name="T2" fmla="*/ 48 w 48"/>
                    <a:gd name="T3" fmla="*/ 8 h 16"/>
                    <a:gd name="T4" fmla="*/ 22 w 48"/>
                    <a:gd name="T5" fmla="*/ 0 h 16"/>
                    <a:gd name="T6" fmla="*/ 0 w 48"/>
                    <a:gd name="T7" fmla="*/ 8 h 16"/>
                    <a:gd name="T8" fmla="*/ 26 w 4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6"/>
                    <a:gd name="T17" fmla="*/ 48 w 4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6">
                      <a:moveTo>
                        <a:pt x="26" y="16"/>
                      </a:moveTo>
                      <a:lnTo>
                        <a:pt x="48" y="8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6" y="16"/>
                      </a:lnTo>
                      <a:close/>
                    </a:path>
                  </a:pathLst>
                </a:custGeom>
                <a:solidFill>
                  <a:srgbClr val="008F5D"/>
                </a:solidFill>
                <a:ln w="0">
                  <a:solidFill>
                    <a:srgbClr val="008F5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69" name="Freeform 791"/>
                <p:cNvSpPr>
                  <a:spLocks noChangeAspect="1"/>
                </p:cNvSpPr>
                <p:nvPr/>
              </p:nvSpPr>
              <p:spPr bwMode="auto">
                <a:xfrm>
                  <a:off x="1224" y="1436"/>
                  <a:ext cx="48" cy="16"/>
                </a:xfrm>
                <a:custGeom>
                  <a:avLst/>
                  <a:gdLst>
                    <a:gd name="T0" fmla="*/ 26 w 48"/>
                    <a:gd name="T1" fmla="*/ 16 h 16"/>
                    <a:gd name="T2" fmla="*/ 48 w 48"/>
                    <a:gd name="T3" fmla="*/ 8 h 16"/>
                    <a:gd name="T4" fmla="*/ 22 w 48"/>
                    <a:gd name="T5" fmla="*/ 0 h 16"/>
                    <a:gd name="T6" fmla="*/ 0 w 48"/>
                    <a:gd name="T7" fmla="*/ 8 h 16"/>
                    <a:gd name="T8" fmla="*/ 26 w 4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6"/>
                    <a:gd name="T17" fmla="*/ 48 w 4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6">
                      <a:moveTo>
                        <a:pt x="26" y="16"/>
                      </a:moveTo>
                      <a:lnTo>
                        <a:pt x="48" y="8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6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70" name="Freeform 792"/>
                <p:cNvSpPr>
                  <a:spLocks noChangeAspect="1"/>
                </p:cNvSpPr>
                <p:nvPr/>
              </p:nvSpPr>
              <p:spPr bwMode="auto">
                <a:xfrm>
                  <a:off x="1250" y="1444"/>
                  <a:ext cx="46" cy="16"/>
                </a:xfrm>
                <a:custGeom>
                  <a:avLst/>
                  <a:gdLst>
                    <a:gd name="T0" fmla="*/ 24 w 46"/>
                    <a:gd name="T1" fmla="*/ 16 h 16"/>
                    <a:gd name="T2" fmla="*/ 46 w 46"/>
                    <a:gd name="T3" fmla="*/ 8 h 16"/>
                    <a:gd name="T4" fmla="*/ 22 w 46"/>
                    <a:gd name="T5" fmla="*/ 0 h 16"/>
                    <a:gd name="T6" fmla="*/ 0 w 46"/>
                    <a:gd name="T7" fmla="*/ 8 h 16"/>
                    <a:gd name="T8" fmla="*/ 24 w 46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6"/>
                    <a:gd name="T16" fmla="*/ 0 h 16"/>
                    <a:gd name="T17" fmla="*/ 46 w 46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6" h="16">
                      <a:moveTo>
                        <a:pt x="24" y="16"/>
                      </a:moveTo>
                      <a:lnTo>
                        <a:pt x="46" y="8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4" y="16"/>
                      </a:lnTo>
                      <a:close/>
                    </a:path>
                  </a:pathLst>
                </a:custGeom>
                <a:solidFill>
                  <a:srgbClr val="00915F"/>
                </a:solidFill>
                <a:ln w="0">
                  <a:solidFill>
                    <a:srgbClr val="0091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71" name="Freeform 793"/>
                <p:cNvSpPr>
                  <a:spLocks noChangeAspect="1"/>
                </p:cNvSpPr>
                <p:nvPr/>
              </p:nvSpPr>
              <p:spPr bwMode="auto">
                <a:xfrm>
                  <a:off x="1250" y="1444"/>
                  <a:ext cx="46" cy="16"/>
                </a:xfrm>
                <a:custGeom>
                  <a:avLst/>
                  <a:gdLst>
                    <a:gd name="T0" fmla="*/ 24 w 46"/>
                    <a:gd name="T1" fmla="*/ 16 h 16"/>
                    <a:gd name="T2" fmla="*/ 46 w 46"/>
                    <a:gd name="T3" fmla="*/ 8 h 16"/>
                    <a:gd name="T4" fmla="*/ 22 w 46"/>
                    <a:gd name="T5" fmla="*/ 0 h 16"/>
                    <a:gd name="T6" fmla="*/ 0 w 46"/>
                    <a:gd name="T7" fmla="*/ 8 h 16"/>
                    <a:gd name="T8" fmla="*/ 24 w 46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6"/>
                    <a:gd name="T16" fmla="*/ 0 h 16"/>
                    <a:gd name="T17" fmla="*/ 46 w 46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6" h="16">
                      <a:moveTo>
                        <a:pt x="24" y="16"/>
                      </a:moveTo>
                      <a:lnTo>
                        <a:pt x="46" y="8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4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72" name="Freeform 794"/>
                <p:cNvSpPr>
                  <a:spLocks noChangeAspect="1"/>
                </p:cNvSpPr>
                <p:nvPr/>
              </p:nvSpPr>
              <p:spPr bwMode="auto">
                <a:xfrm>
                  <a:off x="1274" y="1452"/>
                  <a:ext cx="48" cy="18"/>
                </a:xfrm>
                <a:custGeom>
                  <a:avLst/>
                  <a:gdLst>
                    <a:gd name="T0" fmla="*/ 26 w 48"/>
                    <a:gd name="T1" fmla="*/ 18 h 18"/>
                    <a:gd name="T2" fmla="*/ 48 w 48"/>
                    <a:gd name="T3" fmla="*/ 10 h 18"/>
                    <a:gd name="T4" fmla="*/ 22 w 48"/>
                    <a:gd name="T5" fmla="*/ 0 h 18"/>
                    <a:gd name="T6" fmla="*/ 0 w 48"/>
                    <a:gd name="T7" fmla="*/ 8 h 18"/>
                    <a:gd name="T8" fmla="*/ 26 w 4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8"/>
                    <a:gd name="T17" fmla="*/ 48 w 4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8">
                      <a:moveTo>
                        <a:pt x="26" y="18"/>
                      </a:moveTo>
                      <a:lnTo>
                        <a:pt x="48" y="10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6" y="18"/>
                      </a:lnTo>
                      <a:close/>
                    </a:path>
                  </a:pathLst>
                </a:custGeom>
                <a:solidFill>
                  <a:srgbClr val="009261"/>
                </a:solidFill>
                <a:ln w="0">
                  <a:solidFill>
                    <a:srgbClr val="00926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73" name="Freeform 795"/>
                <p:cNvSpPr>
                  <a:spLocks noChangeAspect="1"/>
                </p:cNvSpPr>
                <p:nvPr/>
              </p:nvSpPr>
              <p:spPr bwMode="auto">
                <a:xfrm>
                  <a:off x="1274" y="1452"/>
                  <a:ext cx="48" cy="18"/>
                </a:xfrm>
                <a:custGeom>
                  <a:avLst/>
                  <a:gdLst>
                    <a:gd name="T0" fmla="*/ 26 w 48"/>
                    <a:gd name="T1" fmla="*/ 18 h 18"/>
                    <a:gd name="T2" fmla="*/ 48 w 48"/>
                    <a:gd name="T3" fmla="*/ 10 h 18"/>
                    <a:gd name="T4" fmla="*/ 22 w 48"/>
                    <a:gd name="T5" fmla="*/ 0 h 18"/>
                    <a:gd name="T6" fmla="*/ 0 w 48"/>
                    <a:gd name="T7" fmla="*/ 8 h 18"/>
                    <a:gd name="T8" fmla="*/ 26 w 4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8"/>
                    <a:gd name="T17" fmla="*/ 48 w 4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8">
                      <a:moveTo>
                        <a:pt x="26" y="18"/>
                      </a:moveTo>
                      <a:lnTo>
                        <a:pt x="48" y="10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6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74" name="Freeform 796"/>
                <p:cNvSpPr>
                  <a:spLocks noChangeAspect="1"/>
                </p:cNvSpPr>
                <p:nvPr/>
              </p:nvSpPr>
              <p:spPr bwMode="auto">
                <a:xfrm>
                  <a:off x="1300" y="1462"/>
                  <a:ext cx="48" cy="16"/>
                </a:xfrm>
                <a:custGeom>
                  <a:avLst/>
                  <a:gdLst>
                    <a:gd name="T0" fmla="*/ 26 w 48"/>
                    <a:gd name="T1" fmla="*/ 16 h 16"/>
                    <a:gd name="T2" fmla="*/ 48 w 48"/>
                    <a:gd name="T3" fmla="*/ 8 h 16"/>
                    <a:gd name="T4" fmla="*/ 22 w 48"/>
                    <a:gd name="T5" fmla="*/ 0 h 16"/>
                    <a:gd name="T6" fmla="*/ 0 w 48"/>
                    <a:gd name="T7" fmla="*/ 8 h 16"/>
                    <a:gd name="T8" fmla="*/ 26 w 4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6"/>
                    <a:gd name="T17" fmla="*/ 48 w 4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6">
                      <a:moveTo>
                        <a:pt x="26" y="16"/>
                      </a:moveTo>
                      <a:lnTo>
                        <a:pt x="48" y="8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6" y="16"/>
                      </a:lnTo>
                      <a:close/>
                    </a:path>
                  </a:pathLst>
                </a:custGeom>
                <a:solidFill>
                  <a:srgbClr val="009063"/>
                </a:solidFill>
                <a:ln w="0">
                  <a:solidFill>
                    <a:srgbClr val="009063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75" name="Freeform 797"/>
                <p:cNvSpPr>
                  <a:spLocks noChangeAspect="1"/>
                </p:cNvSpPr>
                <p:nvPr/>
              </p:nvSpPr>
              <p:spPr bwMode="auto">
                <a:xfrm>
                  <a:off x="1300" y="1462"/>
                  <a:ext cx="48" cy="16"/>
                </a:xfrm>
                <a:custGeom>
                  <a:avLst/>
                  <a:gdLst>
                    <a:gd name="T0" fmla="*/ 26 w 48"/>
                    <a:gd name="T1" fmla="*/ 16 h 16"/>
                    <a:gd name="T2" fmla="*/ 48 w 48"/>
                    <a:gd name="T3" fmla="*/ 8 h 16"/>
                    <a:gd name="T4" fmla="*/ 22 w 48"/>
                    <a:gd name="T5" fmla="*/ 0 h 16"/>
                    <a:gd name="T6" fmla="*/ 0 w 48"/>
                    <a:gd name="T7" fmla="*/ 8 h 16"/>
                    <a:gd name="T8" fmla="*/ 26 w 4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6"/>
                    <a:gd name="T17" fmla="*/ 48 w 4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6">
                      <a:moveTo>
                        <a:pt x="26" y="16"/>
                      </a:moveTo>
                      <a:lnTo>
                        <a:pt x="48" y="8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6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76" name="Freeform 798"/>
                <p:cNvSpPr>
                  <a:spLocks noChangeAspect="1"/>
                </p:cNvSpPr>
                <p:nvPr/>
              </p:nvSpPr>
              <p:spPr bwMode="auto">
                <a:xfrm>
                  <a:off x="1326" y="1470"/>
                  <a:ext cx="48" cy="16"/>
                </a:xfrm>
                <a:custGeom>
                  <a:avLst/>
                  <a:gdLst>
                    <a:gd name="T0" fmla="*/ 26 w 48"/>
                    <a:gd name="T1" fmla="*/ 16 h 16"/>
                    <a:gd name="T2" fmla="*/ 48 w 48"/>
                    <a:gd name="T3" fmla="*/ 8 h 16"/>
                    <a:gd name="T4" fmla="*/ 22 w 48"/>
                    <a:gd name="T5" fmla="*/ 0 h 16"/>
                    <a:gd name="T6" fmla="*/ 0 w 48"/>
                    <a:gd name="T7" fmla="*/ 8 h 16"/>
                    <a:gd name="T8" fmla="*/ 26 w 4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6"/>
                    <a:gd name="T17" fmla="*/ 48 w 4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6">
                      <a:moveTo>
                        <a:pt x="26" y="16"/>
                      </a:moveTo>
                      <a:lnTo>
                        <a:pt x="48" y="8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6" y="16"/>
                      </a:lnTo>
                      <a:close/>
                    </a:path>
                  </a:pathLst>
                </a:custGeom>
                <a:solidFill>
                  <a:srgbClr val="008D64"/>
                </a:solidFill>
                <a:ln w="0">
                  <a:solidFill>
                    <a:srgbClr val="008D6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77" name="Freeform 799"/>
                <p:cNvSpPr>
                  <a:spLocks noChangeAspect="1"/>
                </p:cNvSpPr>
                <p:nvPr/>
              </p:nvSpPr>
              <p:spPr bwMode="auto">
                <a:xfrm>
                  <a:off x="1326" y="1470"/>
                  <a:ext cx="48" cy="16"/>
                </a:xfrm>
                <a:custGeom>
                  <a:avLst/>
                  <a:gdLst>
                    <a:gd name="T0" fmla="*/ 26 w 48"/>
                    <a:gd name="T1" fmla="*/ 16 h 16"/>
                    <a:gd name="T2" fmla="*/ 48 w 48"/>
                    <a:gd name="T3" fmla="*/ 8 h 16"/>
                    <a:gd name="T4" fmla="*/ 22 w 48"/>
                    <a:gd name="T5" fmla="*/ 0 h 16"/>
                    <a:gd name="T6" fmla="*/ 0 w 48"/>
                    <a:gd name="T7" fmla="*/ 8 h 16"/>
                    <a:gd name="T8" fmla="*/ 26 w 4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6"/>
                    <a:gd name="T17" fmla="*/ 48 w 4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6">
                      <a:moveTo>
                        <a:pt x="26" y="16"/>
                      </a:moveTo>
                      <a:lnTo>
                        <a:pt x="48" y="8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6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78" name="Freeform 800"/>
                <p:cNvSpPr>
                  <a:spLocks noChangeAspect="1"/>
                </p:cNvSpPr>
                <p:nvPr/>
              </p:nvSpPr>
              <p:spPr bwMode="auto">
                <a:xfrm>
                  <a:off x="1352" y="1478"/>
                  <a:ext cx="48" cy="16"/>
                </a:xfrm>
                <a:custGeom>
                  <a:avLst/>
                  <a:gdLst>
                    <a:gd name="T0" fmla="*/ 28 w 48"/>
                    <a:gd name="T1" fmla="*/ 16 h 16"/>
                    <a:gd name="T2" fmla="*/ 48 w 48"/>
                    <a:gd name="T3" fmla="*/ 8 h 16"/>
                    <a:gd name="T4" fmla="*/ 22 w 48"/>
                    <a:gd name="T5" fmla="*/ 0 h 16"/>
                    <a:gd name="T6" fmla="*/ 0 w 48"/>
                    <a:gd name="T7" fmla="*/ 8 h 16"/>
                    <a:gd name="T8" fmla="*/ 28 w 4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6"/>
                    <a:gd name="T17" fmla="*/ 48 w 4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6">
                      <a:moveTo>
                        <a:pt x="28" y="16"/>
                      </a:moveTo>
                      <a:lnTo>
                        <a:pt x="48" y="8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8" y="16"/>
                      </a:lnTo>
                      <a:close/>
                    </a:path>
                  </a:pathLst>
                </a:custGeom>
                <a:solidFill>
                  <a:srgbClr val="008964"/>
                </a:solidFill>
                <a:ln w="0">
                  <a:solidFill>
                    <a:srgbClr val="00896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79" name="Freeform 801"/>
                <p:cNvSpPr>
                  <a:spLocks noChangeAspect="1"/>
                </p:cNvSpPr>
                <p:nvPr/>
              </p:nvSpPr>
              <p:spPr bwMode="auto">
                <a:xfrm>
                  <a:off x="1352" y="1478"/>
                  <a:ext cx="48" cy="16"/>
                </a:xfrm>
                <a:custGeom>
                  <a:avLst/>
                  <a:gdLst>
                    <a:gd name="T0" fmla="*/ 28 w 48"/>
                    <a:gd name="T1" fmla="*/ 16 h 16"/>
                    <a:gd name="T2" fmla="*/ 48 w 48"/>
                    <a:gd name="T3" fmla="*/ 8 h 16"/>
                    <a:gd name="T4" fmla="*/ 22 w 48"/>
                    <a:gd name="T5" fmla="*/ 0 h 16"/>
                    <a:gd name="T6" fmla="*/ 0 w 48"/>
                    <a:gd name="T7" fmla="*/ 8 h 16"/>
                    <a:gd name="T8" fmla="*/ 28 w 4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6"/>
                    <a:gd name="T17" fmla="*/ 48 w 4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6">
                      <a:moveTo>
                        <a:pt x="28" y="16"/>
                      </a:moveTo>
                      <a:lnTo>
                        <a:pt x="48" y="8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8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80" name="Freeform 802"/>
                <p:cNvSpPr>
                  <a:spLocks noChangeAspect="1"/>
                </p:cNvSpPr>
                <p:nvPr/>
              </p:nvSpPr>
              <p:spPr bwMode="auto">
                <a:xfrm>
                  <a:off x="1380" y="1486"/>
                  <a:ext cx="48" cy="16"/>
                </a:xfrm>
                <a:custGeom>
                  <a:avLst/>
                  <a:gdLst>
                    <a:gd name="T0" fmla="*/ 26 w 48"/>
                    <a:gd name="T1" fmla="*/ 16 h 16"/>
                    <a:gd name="T2" fmla="*/ 48 w 48"/>
                    <a:gd name="T3" fmla="*/ 8 h 16"/>
                    <a:gd name="T4" fmla="*/ 20 w 48"/>
                    <a:gd name="T5" fmla="*/ 0 h 16"/>
                    <a:gd name="T6" fmla="*/ 0 w 48"/>
                    <a:gd name="T7" fmla="*/ 8 h 16"/>
                    <a:gd name="T8" fmla="*/ 26 w 4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6"/>
                    <a:gd name="T17" fmla="*/ 48 w 4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6">
                      <a:moveTo>
                        <a:pt x="26" y="16"/>
                      </a:moveTo>
                      <a:lnTo>
                        <a:pt x="48" y="8"/>
                      </a:ln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26" y="16"/>
                      </a:lnTo>
                      <a:close/>
                    </a:path>
                  </a:pathLst>
                </a:custGeom>
                <a:solidFill>
                  <a:srgbClr val="008664"/>
                </a:solidFill>
                <a:ln w="0">
                  <a:solidFill>
                    <a:srgbClr val="00866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81" name="Freeform 803"/>
                <p:cNvSpPr>
                  <a:spLocks noChangeAspect="1"/>
                </p:cNvSpPr>
                <p:nvPr/>
              </p:nvSpPr>
              <p:spPr bwMode="auto">
                <a:xfrm>
                  <a:off x="1380" y="1486"/>
                  <a:ext cx="48" cy="16"/>
                </a:xfrm>
                <a:custGeom>
                  <a:avLst/>
                  <a:gdLst>
                    <a:gd name="T0" fmla="*/ 26 w 48"/>
                    <a:gd name="T1" fmla="*/ 16 h 16"/>
                    <a:gd name="T2" fmla="*/ 48 w 48"/>
                    <a:gd name="T3" fmla="*/ 8 h 16"/>
                    <a:gd name="T4" fmla="*/ 20 w 48"/>
                    <a:gd name="T5" fmla="*/ 0 h 16"/>
                    <a:gd name="T6" fmla="*/ 0 w 48"/>
                    <a:gd name="T7" fmla="*/ 8 h 16"/>
                    <a:gd name="T8" fmla="*/ 26 w 4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6"/>
                    <a:gd name="T17" fmla="*/ 48 w 4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6">
                      <a:moveTo>
                        <a:pt x="26" y="16"/>
                      </a:moveTo>
                      <a:lnTo>
                        <a:pt x="48" y="8"/>
                      </a:ln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26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82" name="Freeform 804"/>
                <p:cNvSpPr>
                  <a:spLocks noChangeAspect="1"/>
                </p:cNvSpPr>
                <p:nvPr/>
              </p:nvSpPr>
              <p:spPr bwMode="auto">
                <a:xfrm>
                  <a:off x="1406" y="1494"/>
                  <a:ext cx="48" cy="14"/>
                </a:xfrm>
                <a:custGeom>
                  <a:avLst/>
                  <a:gdLst>
                    <a:gd name="T0" fmla="*/ 28 w 48"/>
                    <a:gd name="T1" fmla="*/ 14 h 14"/>
                    <a:gd name="T2" fmla="*/ 48 w 48"/>
                    <a:gd name="T3" fmla="*/ 6 h 14"/>
                    <a:gd name="T4" fmla="*/ 22 w 48"/>
                    <a:gd name="T5" fmla="*/ 0 h 14"/>
                    <a:gd name="T6" fmla="*/ 0 w 48"/>
                    <a:gd name="T7" fmla="*/ 8 h 14"/>
                    <a:gd name="T8" fmla="*/ 28 w 48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4"/>
                    <a:gd name="T17" fmla="*/ 48 w 48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4">
                      <a:moveTo>
                        <a:pt x="28" y="14"/>
                      </a:moveTo>
                      <a:lnTo>
                        <a:pt x="48" y="6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8" y="14"/>
                      </a:lnTo>
                      <a:close/>
                    </a:path>
                  </a:pathLst>
                </a:custGeom>
                <a:solidFill>
                  <a:srgbClr val="008363"/>
                </a:solidFill>
                <a:ln w="0">
                  <a:solidFill>
                    <a:srgbClr val="008363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83" name="Freeform 805"/>
                <p:cNvSpPr>
                  <a:spLocks noChangeAspect="1"/>
                </p:cNvSpPr>
                <p:nvPr/>
              </p:nvSpPr>
              <p:spPr bwMode="auto">
                <a:xfrm>
                  <a:off x="1406" y="1494"/>
                  <a:ext cx="48" cy="14"/>
                </a:xfrm>
                <a:custGeom>
                  <a:avLst/>
                  <a:gdLst>
                    <a:gd name="T0" fmla="*/ 28 w 48"/>
                    <a:gd name="T1" fmla="*/ 14 h 14"/>
                    <a:gd name="T2" fmla="*/ 48 w 48"/>
                    <a:gd name="T3" fmla="*/ 6 h 14"/>
                    <a:gd name="T4" fmla="*/ 22 w 48"/>
                    <a:gd name="T5" fmla="*/ 0 h 14"/>
                    <a:gd name="T6" fmla="*/ 0 w 48"/>
                    <a:gd name="T7" fmla="*/ 8 h 14"/>
                    <a:gd name="T8" fmla="*/ 28 w 48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4"/>
                    <a:gd name="T17" fmla="*/ 48 w 48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4">
                      <a:moveTo>
                        <a:pt x="28" y="14"/>
                      </a:moveTo>
                      <a:lnTo>
                        <a:pt x="48" y="6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8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84" name="Freeform 806"/>
                <p:cNvSpPr>
                  <a:spLocks noChangeAspect="1"/>
                </p:cNvSpPr>
                <p:nvPr/>
              </p:nvSpPr>
              <p:spPr bwMode="auto">
                <a:xfrm>
                  <a:off x="1434" y="1500"/>
                  <a:ext cx="48" cy="16"/>
                </a:xfrm>
                <a:custGeom>
                  <a:avLst/>
                  <a:gdLst>
                    <a:gd name="T0" fmla="*/ 26 w 48"/>
                    <a:gd name="T1" fmla="*/ 16 h 16"/>
                    <a:gd name="T2" fmla="*/ 48 w 48"/>
                    <a:gd name="T3" fmla="*/ 6 h 16"/>
                    <a:gd name="T4" fmla="*/ 20 w 48"/>
                    <a:gd name="T5" fmla="*/ 0 h 16"/>
                    <a:gd name="T6" fmla="*/ 0 w 48"/>
                    <a:gd name="T7" fmla="*/ 8 h 16"/>
                    <a:gd name="T8" fmla="*/ 26 w 4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6"/>
                    <a:gd name="T17" fmla="*/ 48 w 4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6">
                      <a:moveTo>
                        <a:pt x="26" y="16"/>
                      </a:moveTo>
                      <a:lnTo>
                        <a:pt x="48" y="6"/>
                      </a:ln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26" y="16"/>
                      </a:lnTo>
                      <a:close/>
                    </a:path>
                  </a:pathLst>
                </a:custGeom>
                <a:solidFill>
                  <a:srgbClr val="008063"/>
                </a:solidFill>
                <a:ln w="0">
                  <a:solidFill>
                    <a:srgbClr val="008063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85" name="Freeform 807"/>
                <p:cNvSpPr>
                  <a:spLocks noChangeAspect="1"/>
                </p:cNvSpPr>
                <p:nvPr/>
              </p:nvSpPr>
              <p:spPr bwMode="auto">
                <a:xfrm>
                  <a:off x="1434" y="1500"/>
                  <a:ext cx="48" cy="16"/>
                </a:xfrm>
                <a:custGeom>
                  <a:avLst/>
                  <a:gdLst>
                    <a:gd name="T0" fmla="*/ 26 w 48"/>
                    <a:gd name="T1" fmla="*/ 16 h 16"/>
                    <a:gd name="T2" fmla="*/ 48 w 48"/>
                    <a:gd name="T3" fmla="*/ 6 h 16"/>
                    <a:gd name="T4" fmla="*/ 20 w 48"/>
                    <a:gd name="T5" fmla="*/ 0 h 16"/>
                    <a:gd name="T6" fmla="*/ 0 w 48"/>
                    <a:gd name="T7" fmla="*/ 8 h 16"/>
                    <a:gd name="T8" fmla="*/ 26 w 4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6"/>
                    <a:gd name="T17" fmla="*/ 48 w 4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6">
                      <a:moveTo>
                        <a:pt x="26" y="16"/>
                      </a:moveTo>
                      <a:lnTo>
                        <a:pt x="48" y="6"/>
                      </a:ln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26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86" name="Freeform 808"/>
                <p:cNvSpPr>
                  <a:spLocks noChangeAspect="1"/>
                </p:cNvSpPr>
                <p:nvPr/>
              </p:nvSpPr>
              <p:spPr bwMode="auto">
                <a:xfrm>
                  <a:off x="1460" y="1506"/>
                  <a:ext cx="50" cy="14"/>
                </a:xfrm>
                <a:custGeom>
                  <a:avLst/>
                  <a:gdLst>
                    <a:gd name="T0" fmla="*/ 28 w 50"/>
                    <a:gd name="T1" fmla="*/ 14 h 14"/>
                    <a:gd name="T2" fmla="*/ 50 w 50"/>
                    <a:gd name="T3" fmla="*/ 6 h 14"/>
                    <a:gd name="T4" fmla="*/ 22 w 50"/>
                    <a:gd name="T5" fmla="*/ 0 h 14"/>
                    <a:gd name="T6" fmla="*/ 0 w 50"/>
                    <a:gd name="T7" fmla="*/ 10 h 14"/>
                    <a:gd name="T8" fmla="*/ 28 w 50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4"/>
                    <a:gd name="T17" fmla="*/ 50 w 50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4">
                      <a:moveTo>
                        <a:pt x="28" y="14"/>
                      </a:moveTo>
                      <a:lnTo>
                        <a:pt x="50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28" y="14"/>
                      </a:lnTo>
                      <a:close/>
                    </a:path>
                  </a:pathLst>
                </a:custGeom>
                <a:solidFill>
                  <a:srgbClr val="007D62"/>
                </a:solidFill>
                <a:ln w="0">
                  <a:solidFill>
                    <a:srgbClr val="007D6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87" name="Freeform 809"/>
                <p:cNvSpPr>
                  <a:spLocks noChangeAspect="1"/>
                </p:cNvSpPr>
                <p:nvPr/>
              </p:nvSpPr>
              <p:spPr bwMode="auto">
                <a:xfrm>
                  <a:off x="1460" y="1506"/>
                  <a:ext cx="50" cy="14"/>
                </a:xfrm>
                <a:custGeom>
                  <a:avLst/>
                  <a:gdLst>
                    <a:gd name="T0" fmla="*/ 28 w 50"/>
                    <a:gd name="T1" fmla="*/ 14 h 14"/>
                    <a:gd name="T2" fmla="*/ 50 w 50"/>
                    <a:gd name="T3" fmla="*/ 6 h 14"/>
                    <a:gd name="T4" fmla="*/ 22 w 50"/>
                    <a:gd name="T5" fmla="*/ 0 h 14"/>
                    <a:gd name="T6" fmla="*/ 0 w 50"/>
                    <a:gd name="T7" fmla="*/ 10 h 14"/>
                    <a:gd name="T8" fmla="*/ 28 w 50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4"/>
                    <a:gd name="T17" fmla="*/ 50 w 50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4">
                      <a:moveTo>
                        <a:pt x="28" y="14"/>
                      </a:moveTo>
                      <a:lnTo>
                        <a:pt x="50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28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88" name="Freeform 810"/>
                <p:cNvSpPr>
                  <a:spLocks noChangeAspect="1"/>
                </p:cNvSpPr>
                <p:nvPr/>
              </p:nvSpPr>
              <p:spPr bwMode="auto">
                <a:xfrm>
                  <a:off x="1488" y="1512"/>
                  <a:ext cx="50" cy="14"/>
                </a:xfrm>
                <a:custGeom>
                  <a:avLst/>
                  <a:gdLst>
                    <a:gd name="T0" fmla="*/ 28 w 50"/>
                    <a:gd name="T1" fmla="*/ 14 h 14"/>
                    <a:gd name="T2" fmla="*/ 50 w 50"/>
                    <a:gd name="T3" fmla="*/ 6 h 14"/>
                    <a:gd name="T4" fmla="*/ 22 w 50"/>
                    <a:gd name="T5" fmla="*/ 0 h 14"/>
                    <a:gd name="T6" fmla="*/ 0 w 50"/>
                    <a:gd name="T7" fmla="*/ 8 h 14"/>
                    <a:gd name="T8" fmla="*/ 28 w 50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4"/>
                    <a:gd name="T17" fmla="*/ 50 w 50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4">
                      <a:moveTo>
                        <a:pt x="28" y="14"/>
                      </a:moveTo>
                      <a:lnTo>
                        <a:pt x="50" y="6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8" y="14"/>
                      </a:lnTo>
                      <a:close/>
                    </a:path>
                  </a:pathLst>
                </a:custGeom>
                <a:solidFill>
                  <a:srgbClr val="007B61"/>
                </a:solidFill>
                <a:ln w="0">
                  <a:solidFill>
                    <a:srgbClr val="007B6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89" name="Freeform 811"/>
                <p:cNvSpPr>
                  <a:spLocks noChangeAspect="1"/>
                </p:cNvSpPr>
                <p:nvPr/>
              </p:nvSpPr>
              <p:spPr bwMode="auto">
                <a:xfrm>
                  <a:off x="1488" y="1512"/>
                  <a:ext cx="50" cy="14"/>
                </a:xfrm>
                <a:custGeom>
                  <a:avLst/>
                  <a:gdLst>
                    <a:gd name="T0" fmla="*/ 28 w 50"/>
                    <a:gd name="T1" fmla="*/ 14 h 14"/>
                    <a:gd name="T2" fmla="*/ 50 w 50"/>
                    <a:gd name="T3" fmla="*/ 6 h 14"/>
                    <a:gd name="T4" fmla="*/ 22 w 50"/>
                    <a:gd name="T5" fmla="*/ 0 h 14"/>
                    <a:gd name="T6" fmla="*/ 0 w 50"/>
                    <a:gd name="T7" fmla="*/ 8 h 14"/>
                    <a:gd name="T8" fmla="*/ 28 w 50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4"/>
                    <a:gd name="T17" fmla="*/ 50 w 50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4">
                      <a:moveTo>
                        <a:pt x="28" y="14"/>
                      </a:moveTo>
                      <a:lnTo>
                        <a:pt x="50" y="6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8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90" name="Freeform 812"/>
                <p:cNvSpPr>
                  <a:spLocks noChangeAspect="1"/>
                </p:cNvSpPr>
                <p:nvPr/>
              </p:nvSpPr>
              <p:spPr bwMode="auto">
                <a:xfrm>
                  <a:off x="1516" y="1518"/>
                  <a:ext cx="50" cy="14"/>
                </a:xfrm>
                <a:custGeom>
                  <a:avLst/>
                  <a:gdLst>
                    <a:gd name="T0" fmla="*/ 30 w 50"/>
                    <a:gd name="T1" fmla="*/ 14 h 14"/>
                    <a:gd name="T2" fmla="*/ 50 w 50"/>
                    <a:gd name="T3" fmla="*/ 4 h 14"/>
                    <a:gd name="T4" fmla="*/ 22 w 50"/>
                    <a:gd name="T5" fmla="*/ 0 h 14"/>
                    <a:gd name="T6" fmla="*/ 0 w 50"/>
                    <a:gd name="T7" fmla="*/ 8 h 14"/>
                    <a:gd name="T8" fmla="*/ 30 w 50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4"/>
                    <a:gd name="T17" fmla="*/ 50 w 50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4">
                      <a:moveTo>
                        <a:pt x="30" y="14"/>
                      </a:moveTo>
                      <a:lnTo>
                        <a:pt x="50" y="4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0" y="14"/>
                      </a:lnTo>
                      <a:close/>
                    </a:path>
                  </a:pathLst>
                </a:custGeom>
                <a:solidFill>
                  <a:srgbClr val="007A5F"/>
                </a:solidFill>
                <a:ln w="0">
                  <a:solidFill>
                    <a:srgbClr val="007A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91" name="Freeform 813"/>
                <p:cNvSpPr>
                  <a:spLocks noChangeAspect="1"/>
                </p:cNvSpPr>
                <p:nvPr/>
              </p:nvSpPr>
              <p:spPr bwMode="auto">
                <a:xfrm>
                  <a:off x="1516" y="1518"/>
                  <a:ext cx="50" cy="14"/>
                </a:xfrm>
                <a:custGeom>
                  <a:avLst/>
                  <a:gdLst>
                    <a:gd name="T0" fmla="*/ 30 w 50"/>
                    <a:gd name="T1" fmla="*/ 14 h 14"/>
                    <a:gd name="T2" fmla="*/ 50 w 50"/>
                    <a:gd name="T3" fmla="*/ 4 h 14"/>
                    <a:gd name="T4" fmla="*/ 22 w 50"/>
                    <a:gd name="T5" fmla="*/ 0 h 14"/>
                    <a:gd name="T6" fmla="*/ 0 w 50"/>
                    <a:gd name="T7" fmla="*/ 8 h 14"/>
                    <a:gd name="T8" fmla="*/ 30 w 50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4"/>
                    <a:gd name="T17" fmla="*/ 50 w 50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4">
                      <a:moveTo>
                        <a:pt x="30" y="14"/>
                      </a:moveTo>
                      <a:lnTo>
                        <a:pt x="50" y="4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0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92" name="Freeform 814"/>
                <p:cNvSpPr>
                  <a:spLocks noChangeAspect="1"/>
                </p:cNvSpPr>
                <p:nvPr/>
              </p:nvSpPr>
              <p:spPr bwMode="auto">
                <a:xfrm>
                  <a:off x="1546" y="1522"/>
                  <a:ext cx="48" cy="16"/>
                </a:xfrm>
                <a:custGeom>
                  <a:avLst/>
                  <a:gdLst>
                    <a:gd name="T0" fmla="*/ 28 w 48"/>
                    <a:gd name="T1" fmla="*/ 16 h 16"/>
                    <a:gd name="T2" fmla="*/ 48 w 48"/>
                    <a:gd name="T3" fmla="*/ 6 h 16"/>
                    <a:gd name="T4" fmla="*/ 20 w 48"/>
                    <a:gd name="T5" fmla="*/ 0 h 16"/>
                    <a:gd name="T6" fmla="*/ 0 w 48"/>
                    <a:gd name="T7" fmla="*/ 10 h 16"/>
                    <a:gd name="T8" fmla="*/ 28 w 4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6"/>
                    <a:gd name="T17" fmla="*/ 48 w 4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6">
                      <a:moveTo>
                        <a:pt x="28" y="16"/>
                      </a:moveTo>
                      <a:lnTo>
                        <a:pt x="48" y="6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28" y="16"/>
                      </a:lnTo>
                      <a:close/>
                    </a:path>
                  </a:pathLst>
                </a:custGeom>
                <a:solidFill>
                  <a:srgbClr val="007A5E"/>
                </a:solidFill>
                <a:ln w="0">
                  <a:solidFill>
                    <a:srgbClr val="007A5E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93" name="Freeform 815"/>
                <p:cNvSpPr>
                  <a:spLocks noChangeAspect="1"/>
                </p:cNvSpPr>
                <p:nvPr/>
              </p:nvSpPr>
              <p:spPr bwMode="auto">
                <a:xfrm>
                  <a:off x="1546" y="1522"/>
                  <a:ext cx="48" cy="16"/>
                </a:xfrm>
                <a:custGeom>
                  <a:avLst/>
                  <a:gdLst>
                    <a:gd name="T0" fmla="*/ 28 w 48"/>
                    <a:gd name="T1" fmla="*/ 16 h 16"/>
                    <a:gd name="T2" fmla="*/ 48 w 48"/>
                    <a:gd name="T3" fmla="*/ 6 h 16"/>
                    <a:gd name="T4" fmla="*/ 20 w 48"/>
                    <a:gd name="T5" fmla="*/ 0 h 16"/>
                    <a:gd name="T6" fmla="*/ 0 w 48"/>
                    <a:gd name="T7" fmla="*/ 10 h 16"/>
                    <a:gd name="T8" fmla="*/ 28 w 4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6"/>
                    <a:gd name="T17" fmla="*/ 48 w 4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6">
                      <a:moveTo>
                        <a:pt x="28" y="16"/>
                      </a:moveTo>
                      <a:lnTo>
                        <a:pt x="48" y="6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28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94" name="Freeform 816"/>
                <p:cNvSpPr>
                  <a:spLocks noChangeAspect="1"/>
                </p:cNvSpPr>
                <p:nvPr/>
              </p:nvSpPr>
              <p:spPr bwMode="auto">
                <a:xfrm>
                  <a:off x="1574" y="1528"/>
                  <a:ext cx="50" cy="14"/>
                </a:xfrm>
                <a:custGeom>
                  <a:avLst/>
                  <a:gdLst>
                    <a:gd name="T0" fmla="*/ 30 w 50"/>
                    <a:gd name="T1" fmla="*/ 14 h 14"/>
                    <a:gd name="T2" fmla="*/ 50 w 50"/>
                    <a:gd name="T3" fmla="*/ 6 h 14"/>
                    <a:gd name="T4" fmla="*/ 20 w 50"/>
                    <a:gd name="T5" fmla="*/ 0 h 14"/>
                    <a:gd name="T6" fmla="*/ 0 w 50"/>
                    <a:gd name="T7" fmla="*/ 10 h 14"/>
                    <a:gd name="T8" fmla="*/ 30 w 50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4"/>
                    <a:gd name="T17" fmla="*/ 50 w 50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4">
                      <a:moveTo>
                        <a:pt x="30" y="14"/>
                      </a:moveTo>
                      <a:lnTo>
                        <a:pt x="50" y="6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0" y="14"/>
                      </a:lnTo>
                      <a:close/>
                    </a:path>
                  </a:pathLst>
                </a:custGeom>
                <a:solidFill>
                  <a:srgbClr val="007A5D"/>
                </a:solidFill>
                <a:ln w="0">
                  <a:solidFill>
                    <a:srgbClr val="007A5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95" name="Freeform 817"/>
                <p:cNvSpPr>
                  <a:spLocks noChangeAspect="1"/>
                </p:cNvSpPr>
                <p:nvPr/>
              </p:nvSpPr>
              <p:spPr bwMode="auto">
                <a:xfrm>
                  <a:off x="1574" y="1528"/>
                  <a:ext cx="50" cy="14"/>
                </a:xfrm>
                <a:custGeom>
                  <a:avLst/>
                  <a:gdLst>
                    <a:gd name="T0" fmla="*/ 30 w 50"/>
                    <a:gd name="T1" fmla="*/ 14 h 14"/>
                    <a:gd name="T2" fmla="*/ 50 w 50"/>
                    <a:gd name="T3" fmla="*/ 6 h 14"/>
                    <a:gd name="T4" fmla="*/ 20 w 50"/>
                    <a:gd name="T5" fmla="*/ 0 h 14"/>
                    <a:gd name="T6" fmla="*/ 0 w 50"/>
                    <a:gd name="T7" fmla="*/ 10 h 14"/>
                    <a:gd name="T8" fmla="*/ 30 w 50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4"/>
                    <a:gd name="T17" fmla="*/ 50 w 50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4">
                      <a:moveTo>
                        <a:pt x="30" y="14"/>
                      </a:moveTo>
                      <a:lnTo>
                        <a:pt x="50" y="6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0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96" name="Freeform 818"/>
                <p:cNvSpPr>
                  <a:spLocks noChangeAspect="1"/>
                </p:cNvSpPr>
                <p:nvPr/>
              </p:nvSpPr>
              <p:spPr bwMode="auto">
                <a:xfrm>
                  <a:off x="1604" y="1534"/>
                  <a:ext cx="50" cy="14"/>
                </a:xfrm>
                <a:custGeom>
                  <a:avLst/>
                  <a:gdLst>
                    <a:gd name="T0" fmla="*/ 28 w 50"/>
                    <a:gd name="T1" fmla="*/ 14 h 14"/>
                    <a:gd name="T2" fmla="*/ 50 w 50"/>
                    <a:gd name="T3" fmla="*/ 6 h 14"/>
                    <a:gd name="T4" fmla="*/ 20 w 50"/>
                    <a:gd name="T5" fmla="*/ 0 h 14"/>
                    <a:gd name="T6" fmla="*/ 0 w 50"/>
                    <a:gd name="T7" fmla="*/ 8 h 14"/>
                    <a:gd name="T8" fmla="*/ 28 w 50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4"/>
                    <a:gd name="T17" fmla="*/ 50 w 50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4">
                      <a:moveTo>
                        <a:pt x="28" y="14"/>
                      </a:moveTo>
                      <a:lnTo>
                        <a:pt x="50" y="6"/>
                      </a:ln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28" y="14"/>
                      </a:lnTo>
                      <a:close/>
                    </a:path>
                  </a:pathLst>
                </a:custGeom>
                <a:solidFill>
                  <a:srgbClr val="007A5C"/>
                </a:solidFill>
                <a:ln w="0">
                  <a:solidFill>
                    <a:srgbClr val="007A5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97" name="Freeform 819"/>
                <p:cNvSpPr>
                  <a:spLocks noChangeAspect="1"/>
                </p:cNvSpPr>
                <p:nvPr/>
              </p:nvSpPr>
              <p:spPr bwMode="auto">
                <a:xfrm>
                  <a:off x="1604" y="1534"/>
                  <a:ext cx="50" cy="14"/>
                </a:xfrm>
                <a:custGeom>
                  <a:avLst/>
                  <a:gdLst>
                    <a:gd name="T0" fmla="*/ 28 w 50"/>
                    <a:gd name="T1" fmla="*/ 14 h 14"/>
                    <a:gd name="T2" fmla="*/ 50 w 50"/>
                    <a:gd name="T3" fmla="*/ 6 h 14"/>
                    <a:gd name="T4" fmla="*/ 20 w 50"/>
                    <a:gd name="T5" fmla="*/ 0 h 14"/>
                    <a:gd name="T6" fmla="*/ 0 w 50"/>
                    <a:gd name="T7" fmla="*/ 8 h 14"/>
                    <a:gd name="T8" fmla="*/ 28 w 50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4"/>
                    <a:gd name="T17" fmla="*/ 50 w 50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4">
                      <a:moveTo>
                        <a:pt x="28" y="14"/>
                      </a:moveTo>
                      <a:lnTo>
                        <a:pt x="50" y="6"/>
                      </a:ln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28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98" name="Freeform 820"/>
                <p:cNvSpPr>
                  <a:spLocks noChangeAspect="1"/>
                </p:cNvSpPr>
                <p:nvPr/>
              </p:nvSpPr>
              <p:spPr bwMode="auto">
                <a:xfrm>
                  <a:off x="1632" y="1540"/>
                  <a:ext cx="52" cy="14"/>
                </a:xfrm>
                <a:custGeom>
                  <a:avLst/>
                  <a:gdLst>
                    <a:gd name="T0" fmla="*/ 30 w 52"/>
                    <a:gd name="T1" fmla="*/ 14 h 14"/>
                    <a:gd name="T2" fmla="*/ 52 w 52"/>
                    <a:gd name="T3" fmla="*/ 6 h 14"/>
                    <a:gd name="T4" fmla="*/ 22 w 52"/>
                    <a:gd name="T5" fmla="*/ 0 h 14"/>
                    <a:gd name="T6" fmla="*/ 0 w 52"/>
                    <a:gd name="T7" fmla="*/ 8 h 14"/>
                    <a:gd name="T8" fmla="*/ 30 w 52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4"/>
                    <a:gd name="T17" fmla="*/ 52 w 52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4">
                      <a:moveTo>
                        <a:pt x="30" y="14"/>
                      </a:moveTo>
                      <a:lnTo>
                        <a:pt x="52" y="6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0" y="14"/>
                      </a:lnTo>
                      <a:close/>
                    </a:path>
                  </a:pathLst>
                </a:custGeom>
                <a:solidFill>
                  <a:srgbClr val="007B5C"/>
                </a:solidFill>
                <a:ln w="0">
                  <a:solidFill>
                    <a:srgbClr val="007B5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99" name="Freeform 821"/>
                <p:cNvSpPr>
                  <a:spLocks noChangeAspect="1"/>
                </p:cNvSpPr>
                <p:nvPr/>
              </p:nvSpPr>
              <p:spPr bwMode="auto">
                <a:xfrm>
                  <a:off x="1632" y="1540"/>
                  <a:ext cx="52" cy="14"/>
                </a:xfrm>
                <a:custGeom>
                  <a:avLst/>
                  <a:gdLst>
                    <a:gd name="T0" fmla="*/ 30 w 52"/>
                    <a:gd name="T1" fmla="*/ 14 h 14"/>
                    <a:gd name="T2" fmla="*/ 52 w 52"/>
                    <a:gd name="T3" fmla="*/ 6 h 14"/>
                    <a:gd name="T4" fmla="*/ 22 w 52"/>
                    <a:gd name="T5" fmla="*/ 0 h 14"/>
                    <a:gd name="T6" fmla="*/ 0 w 52"/>
                    <a:gd name="T7" fmla="*/ 8 h 14"/>
                    <a:gd name="T8" fmla="*/ 30 w 52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4"/>
                    <a:gd name="T17" fmla="*/ 52 w 52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4">
                      <a:moveTo>
                        <a:pt x="30" y="14"/>
                      </a:moveTo>
                      <a:lnTo>
                        <a:pt x="52" y="6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0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00" name="Freeform 822"/>
                <p:cNvSpPr>
                  <a:spLocks noChangeAspect="1"/>
                </p:cNvSpPr>
                <p:nvPr/>
              </p:nvSpPr>
              <p:spPr bwMode="auto">
                <a:xfrm>
                  <a:off x="1662" y="1546"/>
                  <a:ext cx="52" cy="14"/>
                </a:xfrm>
                <a:custGeom>
                  <a:avLst/>
                  <a:gdLst>
                    <a:gd name="T0" fmla="*/ 32 w 52"/>
                    <a:gd name="T1" fmla="*/ 14 h 14"/>
                    <a:gd name="T2" fmla="*/ 52 w 52"/>
                    <a:gd name="T3" fmla="*/ 4 h 14"/>
                    <a:gd name="T4" fmla="*/ 22 w 52"/>
                    <a:gd name="T5" fmla="*/ 0 h 14"/>
                    <a:gd name="T6" fmla="*/ 0 w 52"/>
                    <a:gd name="T7" fmla="*/ 8 h 14"/>
                    <a:gd name="T8" fmla="*/ 32 w 52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4"/>
                    <a:gd name="T17" fmla="*/ 52 w 52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4">
                      <a:moveTo>
                        <a:pt x="32" y="14"/>
                      </a:moveTo>
                      <a:lnTo>
                        <a:pt x="52" y="4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2" y="14"/>
                      </a:lnTo>
                      <a:close/>
                    </a:path>
                  </a:pathLst>
                </a:custGeom>
                <a:solidFill>
                  <a:srgbClr val="007B5B"/>
                </a:solidFill>
                <a:ln w="0">
                  <a:solidFill>
                    <a:srgbClr val="007B5B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01" name="Freeform 823"/>
                <p:cNvSpPr>
                  <a:spLocks noChangeAspect="1"/>
                </p:cNvSpPr>
                <p:nvPr/>
              </p:nvSpPr>
              <p:spPr bwMode="auto">
                <a:xfrm>
                  <a:off x="1662" y="1546"/>
                  <a:ext cx="52" cy="14"/>
                </a:xfrm>
                <a:custGeom>
                  <a:avLst/>
                  <a:gdLst>
                    <a:gd name="T0" fmla="*/ 32 w 52"/>
                    <a:gd name="T1" fmla="*/ 14 h 14"/>
                    <a:gd name="T2" fmla="*/ 52 w 52"/>
                    <a:gd name="T3" fmla="*/ 4 h 14"/>
                    <a:gd name="T4" fmla="*/ 22 w 52"/>
                    <a:gd name="T5" fmla="*/ 0 h 14"/>
                    <a:gd name="T6" fmla="*/ 0 w 52"/>
                    <a:gd name="T7" fmla="*/ 8 h 14"/>
                    <a:gd name="T8" fmla="*/ 32 w 52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4"/>
                    <a:gd name="T17" fmla="*/ 52 w 52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4">
                      <a:moveTo>
                        <a:pt x="32" y="14"/>
                      </a:moveTo>
                      <a:lnTo>
                        <a:pt x="52" y="4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2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02" name="Freeform 824"/>
                <p:cNvSpPr>
                  <a:spLocks noChangeAspect="1"/>
                </p:cNvSpPr>
                <p:nvPr/>
              </p:nvSpPr>
              <p:spPr bwMode="auto">
                <a:xfrm>
                  <a:off x="1694" y="1550"/>
                  <a:ext cx="50" cy="16"/>
                </a:xfrm>
                <a:custGeom>
                  <a:avLst/>
                  <a:gdLst>
                    <a:gd name="T0" fmla="*/ 30 w 50"/>
                    <a:gd name="T1" fmla="*/ 16 h 16"/>
                    <a:gd name="T2" fmla="*/ 50 w 50"/>
                    <a:gd name="T3" fmla="*/ 8 h 16"/>
                    <a:gd name="T4" fmla="*/ 20 w 50"/>
                    <a:gd name="T5" fmla="*/ 0 h 16"/>
                    <a:gd name="T6" fmla="*/ 0 w 50"/>
                    <a:gd name="T7" fmla="*/ 10 h 16"/>
                    <a:gd name="T8" fmla="*/ 30 w 50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6"/>
                    <a:gd name="T17" fmla="*/ 50 w 50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6">
                      <a:moveTo>
                        <a:pt x="30" y="16"/>
                      </a:moveTo>
                      <a:lnTo>
                        <a:pt x="50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7C5A"/>
                </a:solidFill>
                <a:ln w="0">
                  <a:solidFill>
                    <a:srgbClr val="007C5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03" name="Freeform 825"/>
                <p:cNvSpPr>
                  <a:spLocks noChangeAspect="1"/>
                </p:cNvSpPr>
                <p:nvPr/>
              </p:nvSpPr>
              <p:spPr bwMode="auto">
                <a:xfrm>
                  <a:off x="1694" y="1550"/>
                  <a:ext cx="50" cy="16"/>
                </a:xfrm>
                <a:custGeom>
                  <a:avLst/>
                  <a:gdLst>
                    <a:gd name="T0" fmla="*/ 30 w 50"/>
                    <a:gd name="T1" fmla="*/ 16 h 16"/>
                    <a:gd name="T2" fmla="*/ 50 w 50"/>
                    <a:gd name="T3" fmla="*/ 8 h 16"/>
                    <a:gd name="T4" fmla="*/ 20 w 50"/>
                    <a:gd name="T5" fmla="*/ 0 h 16"/>
                    <a:gd name="T6" fmla="*/ 0 w 50"/>
                    <a:gd name="T7" fmla="*/ 10 h 16"/>
                    <a:gd name="T8" fmla="*/ 30 w 50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6"/>
                    <a:gd name="T17" fmla="*/ 50 w 50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6">
                      <a:moveTo>
                        <a:pt x="30" y="16"/>
                      </a:moveTo>
                      <a:lnTo>
                        <a:pt x="50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04" name="Freeform 826"/>
                <p:cNvSpPr>
                  <a:spLocks noChangeAspect="1"/>
                </p:cNvSpPr>
                <p:nvPr/>
              </p:nvSpPr>
              <p:spPr bwMode="auto">
                <a:xfrm>
                  <a:off x="1724" y="1558"/>
                  <a:ext cx="52" cy="14"/>
                </a:xfrm>
                <a:custGeom>
                  <a:avLst/>
                  <a:gdLst>
                    <a:gd name="T0" fmla="*/ 32 w 52"/>
                    <a:gd name="T1" fmla="*/ 14 h 14"/>
                    <a:gd name="T2" fmla="*/ 52 w 52"/>
                    <a:gd name="T3" fmla="*/ 6 h 14"/>
                    <a:gd name="T4" fmla="*/ 20 w 52"/>
                    <a:gd name="T5" fmla="*/ 0 h 14"/>
                    <a:gd name="T6" fmla="*/ 0 w 52"/>
                    <a:gd name="T7" fmla="*/ 8 h 14"/>
                    <a:gd name="T8" fmla="*/ 32 w 52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4"/>
                    <a:gd name="T17" fmla="*/ 52 w 52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4">
                      <a:moveTo>
                        <a:pt x="32" y="14"/>
                      </a:moveTo>
                      <a:lnTo>
                        <a:pt x="52" y="6"/>
                      </a:ln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32" y="14"/>
                      </a:lnTo>
                      <a:close/>
                    </a:path>
                  </a:pathLst>
                </a:custGeom>
                <a:solidFill>
                  <a:srgbClr val="007D5A"/>
                </a:solidFill>
                <a:ln w="0">
                  <a:solidFill>
                    <a:srgbClr val="007D5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05" name="Freeform 827"/>
                <p:cNvSpPr>
                  <a:spLocks noChangeAspect="1"/>
                </p:cNvSpPr>
                <p:nvPr/>
              </p:nvSpPr>
              <p:spPr bwMode="auto">
                <a:xfrm>
                  <a:off x="1724" y="1558"/>
                  <a:ext cx="52" cy="14"/>
                </a:xfrm>
                <a:custGeom>
                  <a:avLst/>
                  <a:gdLst>
                    <a:gd name="T0" fmla="*/ 32 w 52"/>
                    <a:gd name="T1" fmla="*/ 14 h 14"/>
                    <a:gd name="T2" fmla="*/ 52 w 52"/>
                    <a:gd name="T3" fmla="*/ 6 h 14"/>
                    <a:gd name="T4" fmla="*/ 20 w 52"/>
                    <a:gd name="T5" fmla="*/ 0 h 14"/>
                    <a:gd name="T6" fmla="*/ 0 w 52"/>
                    <a:gd name="T7" fmla="*/ 8 h 14"/>
                    <a:gd name="T8" fmla="*/ 32 w 52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4"/>
                    <a:gd name="T17" fmla="*/ 52 w 52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4">
                      <a:moveTo>
                        <a:pt x="32" y="14"/>
                      </a:moveTo>
                      <a:lnTo>
                        <a:pt x="52" y="6"/>
                      </a:ln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32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06" name="Freeform 828"/>
                <p:cNvSpPr>
                  <a:spLocks noChangeAspect="1"/>
                </p:cNvSpPr>
                <p:nvPr/>
              </p:nvSpPr>
              <p:spPr bwMode="auto">
                <a:xfrm>
                  <a:off x="1756" y="1564"/>
                  <a:ext cx="52" cy="16"/>
                </a:xfrm>
                <a:custGeom>
                  <a:avLst/>
                  <a:gdLst>
                    <a:gd name="T0" fmla="*/ 30 w 52"/>
                    <a:gd name="T1" fmla="*/ 16 h 16"/>
                    <a:gd name="T2" fmla="*/ 52 w 52"/>
                    <a:gd name="T3" fmla="*/ 6 h 16"/>
                    <a:gd name="T4" fmla="*/ 20 w 52"/>
                    <a:gd name="T5" fmla="*/ 0 h 16"/>
                    <a:gd name="T6" fmla="*/ 0 w 52"/>
                    <a:gd name="T7" fmla="*/ 8 h 16"/>
                    <a:gd name="T8" fmla="*/ 30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30" y="16"/>
                      </a:moveTo>
                      <a:lnTo>
                        <a:pt x="52" y="6"/>
                      </a:ln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7E59"/>
                </a:solidFill>
                <a:ln w="0">
                  <a:solidFill>
                    <a:srgbClr val="007E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07" name="Freeform 829"/>
                <p:cNvSpPr>
                  <a:spLocks noChangeAspect="1"/>
                </p:cNvSpPr>
                <p:nvPr/>
              </p:nvSpPr>
              <p:spPr bwMode="auto">
                <a:xfrm>
                  <a:off x="1756" y="1564"/>
                  <a:ext cx="52" cy="16"/>
                </a:xfrm>
                <a:custGeom>
                  <a:avLst/>
                  <a:gdLst>
                    <a:gd name="T0" fmla="*/ 30 w 52"/>
                    <a:gd name="T1" fmla="*/ 16 h 16"/>
                    <a:gd name="T2" fmla="*/ 52 w 52"/>
                    <a:gd name="T3" fmla="*/ 6 h 16"/>
                    <a:gd name="T4" fmla="*/ 20 w 52"/>
                    <a:gd name="T5" fmla="*/ 0 h 16"/>
                    <a:gd name="T6" fmla="*/ 0 w 52"/>
                    <a:gd name="T7" fmla="*/ 8 h 16"/>
                    <a:gd name="T8" fmla="*/ 30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30" y="16"/>
                      </a:moveTo>
                      <a:lnTo>
                        <a:pt x="52" y="6"/>
                      </a:ln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08" name="Freeform 830"/>
                <p:cNvSpPr>
                  <a:spLocks noChangeAspect="1"/>
                </p:cNvSpPr>
                <p:nvPr/>
              </p:nvSpPr>
              <p:spPr bwMode="auto">
                <a:xfrm>
                  <a:off x="1786" y="1570"/>
                  <a:ext cx="54" cy="16"/>
                </a:xfrm>
                <a:custGeom>
                  <a:avLst/>
                  <a:gdLst>
                    <a:gd name="T0" fmla="*/ 32 w 54"/>
                    <a:gd name="T1" fmla="*/ 16 h 16"/>
                    <a:gd name="T2" fmla="*/ 54 w 54"/>
                    <a:gd name="T3" fmla="*/ 6 h 16"/>
                    <a:gd name="T4" fmla="*/ 22 w 54"/>
                    <a:gd name="T5" fmla="*/ 0 h 16"/>
                    <a:gd name="T6" fmla="*/ 0 w 54"/>
                    <a:gd name="T7" fmla="*/ 10 h 16"/>
                    <a:gd name="T8" fmla="*/ 32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2" y="16"/>
                      </a:moveTo>
                      <a:lnTo>
                        <a:pt x="54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2" y="16"/>
                      </a:lnTo>
                      <a:close/>
                    </a:path>
                  </a:pathLst>
                </a:custGeom>
                <a:solidFill>
                  <a:srgbClr val="007F59"/>
                </a:solidFill>
                <a:ln w="0">
                  <a:solidFill>
                    <a:srgbClr val="007F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09" name="Freeform 831"/>
                <p:cNvSpPr>
                  <a:spLocks noChangeAspect="1"/>
                </p:cNvSpPr>
                <p:nvPr/>
              </p:nvSpPr>
              <p:spPr bwMode="auto">
                <a:xfrm>
                  <a:off x="1786" y="1570"/>
                  <a:ext cx="54" cy="16"/>
                </a:xfrm>
                <a:custGeom>
                  <a:avLst/>
                  <a:gdLst>
                    <a:gd name="T0" fmla="*/ 32 w 54"/>
                    <a:gd name="T1" fmla="*/ 16 h 16"/>
                    <a:gd name="T2" fmla="*/ 54 w 54"/>
                    <a:gd name="T3" fmla="*/ 6 h 16"/>
                    <a:gd name="T4" fmla="*/ 22 w 54"/>
                    <a:gd name="T5" fmla="*/ 0 h 16"/>
                    <a:gd name="T6" fmla="*/ 0 w 54"/>
                    <a:gd name="T7" fmla="*/ 10 h 16"/>
                    <a:gd name="T8" fmla="*/ 32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2" y="16"/>
                      </a:moveTo>
                      <a:lnTo>
                        <a:pt x="54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2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10" name="Freeform 832"/>
                <p:cNvSpPr>
                  <a:spLocks noChangeAspect="1"/>
                </p:cNvSpPr>
                <p:nvPr/>
              </p:nvSpPr>
              <p:spPr bwMode="auto">
                <a:xfrm>
                  <a:off x="1818" y="1576"/>
                  <a:ext cx="54" cy="18"/>
                </a:xfrm>
                <a:custGeom>
                  <a:avLst/>
                  <a:gdLst>
                    <a:gd name="T0" fmla="*/ 34 w 54"/>
                    <a:gd name="T1" fmla="*/ 18 h 18"/>
                    <a:gd name="T2" fmla="*/ 54 w 54"/>
                    <a:gd name="T3" fmla="*/ 8 h 18"/>
                    <a:gd name="T4" fmla="*/ 22 w 54"/>
                    <a:gd name="T5" fmla="*/ 0 h 18"/>
                    <a:gd name="T6" fmla="*/ 0 w 54"/>
                    <a:gd name="T7" fmla="*/ 10 h 18"/>
                    <a:gd name="T8" fmla="*/ 34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34" y="18"/>
                      </a:moveTo>
                      <a:lnTo>
                        <a:pt x="54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4" y="18"/>
                      </a:lnTo>
                      <a:close/>
                    </a:path>
                  </a:pathLst>
                </a:custGeom>
                <a:solidFill>
                  <a:srgbClr val="008059"/>
                </a:solidFill>
                <a:ln w="0">
                  <a:solidFill>
                    <a:srgbClr val="0080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11" name="Freeform 833"/>
                <p:cNvSpPr>
                  <a:spLocks noChangeAspect="1"/>
                </p:cNvSpPr>
                <p:nvPr/>
              </p:nvSpPr>
              <p:spPr bwMode="auto">
                <a:xfrm>
                  <a:off x="1818" y="1576"/>
                  <a:ext cx="54" cy="18"/>
                </a:xfrm>
                <a:custGeom>
                  <a:avLst/>
                  <a:gdLst>
                    <a:gd name="T0" fmla="*/ 34 w 54"/>
                    <a:gd name="T1" fmla="*/ 18 h 18"/>
                    <a:gd name="T2" fmla="*/ 54 w 54"/>
                    <a:gd name="T3" fmla="*/ 8 h 18"/>
                    <a:gd name="T4" fmla="*/ 22 w 54"/>
                    <a:gd name="T5" fmla="*/ 0 h 18"/>
                    <a:gd name="T6" fmla="*/ 0 w 54"/>
                    <a:gd name="T7" fmla="*/ 10 h 18"/>
                    <a:gd name="T8" fmla="*/ 34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34" y="18"/>
                      </a:moveTo>
                      <a:lnTo>
                        <a:pt x="54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12" name="Freeform 834"/>
                <p:cNvSpPr>
                  <a:spLocks noChangeAspect="1"/>
                </p:cNvSpPr>
                <p:nvPr/>
              </p:nvSpPr>
              <p:spPr bwMode="auto">
                <a:xfrm>
                  <a:off x="1852" y="1584"/>
                  <a:ext cx="52" cy="16"/>
                </a:xfrm>
                <a:custGeom>
                  <a:avLst/>
                  <a:gdLst>
                    <a:gd name="T0" fmla="*/ 32 w 52"/>
                    <a:gd name="T1" fmla="*/ 16 h 16"/>
                    <a:gd name="T2" fmla="*/ 52 w 52"/>
                    <a:gd name="T3" fmla="*/ 8 h 16"/>
                    <a:gd name="T4" fmla="*/ 20 w 52"/>
                    <a:gd name="T5" fmla="*/ 0 h 16"/>
                    <a:gd name="T6" fmla="*/ 0 w 52"/>
                    <a:gd name="T7" fmla="*/ 10 h 16"/>
                    <a:gd name="T8" fmla="*/ 32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32" y="16"/>
                      </a:moveTo>
                      <a:lnTo>
                        <a:pt x="52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2" y="16"/>
                      </a:lnTo>
                      <a:close/>
                    </a:path>
                  </a:pathLst>
                </a:custGeom>
                <a:solidFill>
                  <a:srgbClr val="008158"/>
                </a:solidFill>
                <a:ln w="0">
                  <a:solidFill>
                    <a:srgbClr val="0081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13" name="Freeform 835"/>
                <p:cNvSpPr>
                  <a:spLocks noChangeAspect="1"/>
                </p:cNvSpPr>
                <p:nvPr/>
              </p:nvSpPr>
              <p:spPr bwMode="auto">
                <a:xfrm>
                  <a:off x="1852" y="1584"/>
                  <a:ext cx="52" cy="16"/>
                </a:xfrm>
                <a:custGeom>
                  <a:avLst/>
                  <a:gdLst>
                    <a:gd name="T0" fmla="*/ 32 w 52"/>
                    <a:gd name="T1" fmla="*/ 16 h 16"/>
                    <a:gd name="T2" fmla="*/ 52 w 52"/>
                    <a:gd name="T3" fmla="*/ 8 h 16"/>
                    <a:gd name="T4" fmla="*/ 20 w 52"/>
                    <a:gd name="T5" fmla="*/ 0 h 16"/>
                    <a:gd name="T6" fmla="*/ 0 w 52"/>
                    <a:gd name="T7" fmla="*/ 10 h 16"/>
                    <a:gd name="T8" fmla="*/ 32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32" y="16"/>
                      </a:moveTo>
                      <a:lnTo>
                        <a:pt x="52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2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14" name="Freeform 836"/>
                <p:cNvSpPr>
                  <a:spLocks noChangeAspect="1"/>
                </p:cNvSpPr>
                <p:nvPr/>
              </p:nvSpPr>
              <p:spPr bwMode="auto">
                <a:xfrm>
                  <a:off x="1884" y="1592"/>
                  <a:ext cx="54" cy="16"/>
                </a:xfrm>
                <a:custGeom>
                  <a:avLst/>
                  <a:gdLst>
                    <a:gd name="T0" fmla="*/ 34 w 54"/>
                    <a:gd name="T1" fmla="*/ 16 h 16"/>
                    <a:gd name="T2" fmla="*/ 54 w 54"/>
                    <a:gd name="T3" fmla="*/ 6 h 16"/>
                    <a:gd name="T4" fmla="*/ 20 w 54"/>
                    <a:gd name="T5" fmla="*/ 0 h 16"/>
                    <a:gd name="T6" fmla="*/ 0 w 54"/>
                    <a:gd name="T7" fmla="*/ 8 h 16"/>
                    <a:gd name="T8" fmla="*/ 34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4" y="16"/>
                      </a:moveTo>
                      <a:lnTo>
                        <a:pt x="54" y="6"/>
                      </a:ln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34" y="16"/>
                      </a:lnTo>
                      <a:close/>
                    </a:path>
                  </a:pathLst>
                </a:custGeom>
                <a:solidFill>
                  <a:srgbClr val="008258"/>
                </a:solidFill>
                <a:ln w="0">
                  <a:solidFill>
                    <a:srgbClr val="0082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15" name="Freeform 837"/>
                <p:cNvSpPr>
                  <a:spLocks noChangeAspect="1"/>
                </p:cNvSpPr>
                <p:nvPr/>
              </p:nvSpPr>
              <p:spPr bwMode="auto">
                <a:xfrm>
                  <a:off x="1884" y="1592"/>
                  <a:ext cx="54" cy="16"/>
                </a:xfrm>
                <a:custGeom>
                  <a:avLst/>
                  <a:gdLst>
                    <a:gd name="T0" fmla="*/ 34 w 54"/>
                    <a:gd name="T1" fmla="*/ 16 h 16"/>
                    <a:gd name="T2" fmla="*/ 54 w 54"/>
                    <a:gd name="T3" fmla="*/ 6 h 16"/>
                    <a:gd name="T4" fmla="*/ 20 w 54"/>
                    <a:gd name="T5" fmla="*/ 0 h 16"/>
                    <a:gd name="T6" fmla="*/ 0 w 54"/>
                    <a:gd name="T7" fmla="*/ 8 h 16"/>
                    <a:gd name="T8" fmla="*/ 34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4" y="16"/>
                      </a:moveTo>
                      <a:lnTo>
                        <a:pt x="54" y="6"/>
                      </a:ln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34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16" name="Freeform 838"/>
                <p:cNvSpPr>
                  <a:spLocks noChangeAspect="1"/>
                </p:cNvSpPr>
                <p:nvPr/>
              </p:nvSpPr>
              <p:spPr bwMode="auto">
                <a:xfrm>
                  <a:off x="1918" y="1598"/>
                  <a:ext cx="52" cy="18"/>
                </a:xfrm>
                <a:custGeom>
                  <a:avLst/>
                  <a:gdLst>
                    <a:gd name="T0" fmla="*/ 34 w 52"/>
                    <a:gd name="T1" fmla="*/ 18 h 18"/>
                    <a:gd name="T2" fmla="*/ 52 w 52"/>
                    <a:gd name="T3" fmla="*/ 8 h 18"/>
                    <a:gd name="T4" fmla="*/ 20 w 52"/>
                    <a:gd name="T5" fmla="*/ 0 h 18"/>
                    <a:gd name="T6" fmla="*/ 0 w 52"/>
                    <a:gd name="T7" fmla="*/ 10 h 18"/>
                    <a:gd name="T8" fmla="*/ 34 w 52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8"/>
                    <a:gd name="T17" fmla="*/ 52 w 52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8">
                      <a:moveTo>
                        <a:pt x="34" y="18"/>
                      </a:moveTo>
                      <a:lnTo>
                        <a:pt x="52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4" y="18"/>
                      </a:lnTo>
                      <a:close/>
                    </a:path>
                  </a:pathLst>
                </a:custGeom>
                <a:solidFill>
                  <a:srgbClr val="008258"/>
                </a:solidFill>
                <a:ln w="0">
                  <a:solidFill>
                    <a:srgbClr val="0082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17" name="Freeform 839"/>
                <p:cNvSpPr>
                  <a:spLocks noChangeAspect="1"/>
                </p:cNvSpPr>
                <p:nvPr/>
              </p:nvSpPr>
              <p:spPr bwMode="auto">
                <a:xfrm>
                  <a:off x="1918" y="1598"/>
                  <a:ext cx="52" cy="18"/>
                </a:xfrm>
                <a:custGeom>
                  <a:avLst/>
                  <a:gdLst>
                    <a:gd name="T0" fmla="*/ 34 w 52"/>
                    <a:gd name="T1" fmla="*/ 18 h 18"/>
                    <a:gd name="T2" fmla="*/ 52 w 52"/>
                    <a:gd name="T3" fmla="*/ 8 h 18"/>
                    <a:gd name="T4" fmla="*/ 20 w 52"/>
                    <a:gd name="T5" fmla="*/ 0 h 18"/>
                    <a:gd name="T6" fmla="*/ 0 w 52"/>
                    <a:gd name="T7" fmla="*/ 10 h 18"/>
                    <a:gd name="T8" fmla="*/ 34 w 52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8"/>
                    <a:gd name="T17" fmla="*/ 52 w 52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8">
                      <a:moveTo>
                        <a:pt x="34" y="18"/>
                      </a:moveTo>
                      <a:lnTo>
                        <a:pt x="52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18" name="Freeform 840"/>
                <p:cNvSpPr>
                  <a:spLocks noChangeAspect="1"/>
                </p:cNvSpPr>
                <p:nvPr/>
              </p:nvSpPr>
              <p:spPr bwMode="auto">
                <a:xfrm>
                  <a:off x="1952" y="1606"/>
                  <a:ext cx="52" cy="18"/>
                </a:xfrm>
                <a:custGeom>
                  <a:avLst/>
                  <a:gdLst>
                    <a:gd name="T0" fmla="*/ 34 w 52"/>
                    <a:gd name="T1" fmla="*/ 18 h 18"/>
                    <a:gd name="T2" fmla="*/ 52 w 52"/>
                    <a:gd name="T3" fmla="*/ 8 h 18"/>
                    <a:gd name="T4" fmla="*/ 18 w 52"/>
                    <a:gd name="T5" fmla="*/ 0 h 18"/>
                    <a:gd name="T6" fmla="*/ 0 w 52"/>
                    <a:gd name="T7" fmla="*/ 10 h 18"/>
                    <a:gd name="T8" fmla="*/ 34 w 52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8"/>
                    <a:gd name="T17" fmla="*/ 52 w 52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8">
                      <a:moveTo>
                        <a:pt x="34" y="18"/>
                      </a:moveTo>
                      <a:lnTo>
                        <a:pt x="52" y="8"/>
                      </a:lnTo>
                      <a:lnTo>
                        <a:pt x="18" y="0"/>
                      </a:lnTo>
                      <a:lnTo>
                        <a:pt x="0" y="10"/>
                      </a:lnTo>
                      <a:lnTo>
                        <a:pt x="34" y="18"/>
                      </a:lnTo>
                      <a:close/>
                    </a:path>
                  </a:pathLst>
                </a:custGeom>
                <a:solidFill>
                  <a:srgbClr val="008258"/>
                </a:solidFill>
                <a:ln w="0">
                  <a:solidFill>
                    <a:srgbClr val="0082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19" name="Freeform 841"/>
                <p:cNvSpPr>
                  <a:spLocks noChangeAspect="1"/>
                </p:cNvSpPr>
                <p:nvPr/>
              </p:nvSpPr>
              <p:spPr bwMode="auto">
                <a:xfrm>
                  <a:off x="1952" y="1606"/>
                  <a:ext cx="52" cy="18"/>
                </a:xfrm>
                <a:custGeom>
                  <a:avLst/>
                  <a:gdLst>
                    <a:gd name="T0" fmla="*/ 34 w 52"/>
                    <a:gd name="T1" fmla="*/ 18 h 18"/>
                    <a:gd name="T2" fmla="*/ 52 w 52"/>
                    <a:gd name="T3" fmla="*/ 8 h 18"/>
                    <a:gd name="T4" fmla="*/ 18 w 52"/>
                    <a:gd name="T5" fmla="*/ 0 h 18"/>
                    <a:gd name="T6" fmla="*/ 0 w 52"/>
                    <a:gd name="T7" fmla="*/ 10 h 18"/>
                    <a:gd name="T8" fmla="*/ 34 w 52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8"/>
                    <a:gd name="T17" fmla="*/ 52 w 52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8">
                      <a:moveTo>
                        <a:pt x="34" y="18"/>
                      </a:moveTo>
                      <a:lnTo>
                        <a:pt x="52" y="8"/>
                      </a:lnTo>
                      <a:lnTo>
                        <a:pt x="18" y="0"/>
                      </a:lnTo>
                      <a:lnTo>
                        <a:pt x="0" y="10"/>
                      </a:lnTo>
                      <a:lnTo>
                        <a:pt x="3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20" name="Freeform 842"/>
                <p:cNvSpPr>
                  <a:spLocks noChangeAspect="1"/>
                </p:cNvSpPr>
                <p:nvPr/>
              </p:nvSpPr>
              <p:spPr bwMode="auto">
                <a:xfrm>
                  <a:off x="1986" y="1614"/>
                  <a:ext cx="54" cy="18"/>
                </a:xfrm>
                <a:custGeom>
                  <a:avLst/>
                  <a:gdLst>
                    <a:gd name="T0" fmla="*/ 34 w 54"/>
                    <a:gd name="T1" fmla="*/ 18 h 18"/>
                    <a:gd name="T2" fmla="*/ 54 w 54"/>
                    <a:gd name="T3" fmla="*/ 8 h 18"/>
                    <a:gd name="T4" fmla="*/ 18 w 54"/>
                    <a:gd name="T5" fmla="*/ 0 h 18"/>
                    <a:gd name="T6" fmla="*/ 0 w 54"/>
                    <a:gd name="T7" fmla="*/ 10 h 18"/>
                    <a:gd name="T8" fmla="*/ 34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34" y="18"/>
                      </a:moveTo>
                      <a:lnTo>
                        <a:pt x="54" y="8"/>
                      </a:lnTo>
                      <a:lnTo>
                        <a:pt x="18" y="0"/>
                      </a:lnTo>
                      <a:lnTo>
                        <a:pt x="0" y="10"/>
                      </a:lnTo>
                      <a:lnTo>
                        <a:pt x="34" y="18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21" name="Freeform 843"/>
                <p:cNvSpPr>
                  <a:spLocks noChangeAspect="1"/>
                </p:cNvSpPr>
                <p:nvPr/>
              </p:nvSpPr>
              <p:spPr bwMode="auto">
                <a:xfrm>
                  <a:off x="1986" y="1614"/>
                  <a:ext cx="54" cy="18"/>
                </a:xfrm>
                <a:custGeom>
                  <a:avLst/>
                  <a:gdLst>
                    <a:gd name="T0" fmla="*/ 34 w 54"/>
                    <a:gd name="T1" fmla="*/ 18 h 18"/>
                    <a:gd name="T2" fmla="*/ 54 w 54"/>
                    <a:gd name="T3" fmla="*/ 8 h 18"/>
                    <a:gd name="T4" fmla="*/ 18 w 54"/>
                    <a:gd name="T5" fmla="*/ 0 h 18"/>
                    <a:gd name="T6" fmla="*/ 0 w 54"/>
                    <a:gd name="T7" fmla="*/ 10 h 18"/>
                    <a:gd name="T8" fmla="*/ 34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34" y="18"/>
                      </a:moveTo>
                      <a:lnTo>
                        <a:pt x="54" y="8"/>
                      </a:lnTo>
                      <a:lnTo>
                        <a:pt x="18" y="0"/>
                      </a:lnTo>
                      <a:lnTo>
                        <a:pt x="0" y="10"/>
                      </a:lnTo>
                      <a:lnTo>
                        <a:pt x="3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22" name="Freeform 844"/>
                <p:cNvSpPr>
                  <a:spLocks noChangeAspect="1"/>
                </p:cNvSpPr>
                <p:nvPr/>
              </p:nvSpPr>
              <p:spPr bwMode="auto">
                <a:xfrm>
                  <a:off x="2020" y="1622"/>
                  <a:ext cx="54" cy="20"/>
                </a:xfrm>
                <a:custGeom>
                  <a:avLst/>
                  <a:gdLst>
                    <a:gd name="T0" fmla="*/ 36 w 54"/>
                    <a:gd name="T1" fmla="*/ 20 h 20"/>
                    <a:gd name="T2" fmla="*/ 54 w 54"/>
                    <a:gd name="T3" fmla="*/ 8 h 20"/>
                    <a:gd name="T4" fmla="*/ 20 w 54"/>
                    <a:gd name="T5" fmla="*/ 0 h 20"/>
                    <a:gd name="T6" fmla="*/ 0 w 54"/>
                    <a:gd name="T7" fmla="*/ 10 h 20"/>
                    <a:gd name="T8" fmla="*/ 36 w 54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20"/>
                    <a:gd name="T17" fmla="*/ 54 w 54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20">
                      <a:moveTo>
                        <a:pt x="36" y="20"/>
                      </a:moveTo>
                      <a:lnTo>
                        <a:pt x="54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6" y="20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23" name="Freeform 845"/>
                <p:cNvSpPr>
                  <a:spLocks noChangeAspect="1"/>
                </p:cNvSpPr>
                <p:nvPr/>
              </p:nvSpPr>
              <p:spPr bwMode="auto">
                <a:xfrm>
                  <a:off x="2020" y="1622"/>
                  <a:ext cx="54" cy="20"/>
                </a:xfrm>
                <a:custGeom>
                  <a:avLst/>
                  <a:gdLst>
                    <a:gd name="T0" fmla="*/ 36 w 54"/>
                    <a:gd name="T1" fmla="*/ 20 h 20"/>
                    <a:gd name="T2" fmla="*/ 54 w 54"/>
                    <a:gd name="T3" fmla="*/ 8 h 20"/>
                    <a:gd name="T4" fmla="*/ 20 w 54"/>
                    <a:gd name="T5" fmla="*/ 0 h 20"/>
                    <a:gd name="T6" fmla="*/ 0 w 54"/>
                    <a:gd name="T7" fmla="*/ 10 h 20"/>
                    <a:gd name="T8" fmla="*/ 36 w 54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20"/>
                    <a:gd name="T17" fmla="*/ 54 w 54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20">
                      <a:moveTo>
                        <a:pt x="36" y="20"/>
                      </a:moveTo>
                      <a:lnTo>
                        <a:pt x="54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24" name="Freeform 846"/>
                <p:cNvSpPr>
                  <a:spLocks noChangeAspect="1"/>
                </p:cNvSpPr>
                <p:nvPr/>
              </p:nvSpPr>
              <p:spPr bwMode="auto">
                <a:xfrm>
                  <a:off x="2056" y="1630"/>
                  <a:ext cx="54" cy="20"/>
                </a:xfrm>
                <a:custGeom>
                  <a:avLst/>
                  <a:gdLst>
                    <a:gd name="T0" fmla="*/ 34 w 54"/>
                    <a:gd name="T1" fmla="*/ 20 h 20"/>
                    <a:gd name="T2" fmla="*/ 54 w 54"/>
                    <a:gd name="T3" fmla="*/ 10 h 20"/>
                    <a:gd name="T4" fmla="*/ 18 w 54"/>
                    <a:gd name="T5" fmla="*/ 0 h 20"/>
                    <a:gd name="T6" fmla="*/ 0 w 54"/>
                    <a:gd name="T7" fmla="*/ 12 h 20"/>
                    <a:gd name="T8" fmla="*/ 34 w 54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20"/>
                    <a:gd name="T17" fmla="*/ 54 w 54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20">
                      <a:moveTo>
                        <a:pt x="34" y="20"/>
                      </a:moveTo>
                      <a:lnTo>
                        <a:pt x="54" y="10"/>
                      </a:lnTo>
                      <a:lnTo>
                        <a:pt x="18" y="0"/>
                      </a:lnTo>
                      <a:lnTo>
                        <a:pt x="0" y="12"/>
                      </a:lnTo>
                      <a:lnTo>
                        <a:pt x="34" y="20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25" name="Freeform 847"/>
                <p:cNvSpPr>
                  <a:spLocks noChangeAspect="1"/>
                </p:cNvSpPr>
                <p:nvPr/>
              </p:nvSpPr>
              <p:spPr bwMode="auto">
                <a:xfrm>
                  <a:off x="2056" y="1630"/>
                  <a:ext cx="54" cy="20"/>
                </a:xfrm>
                <a:custGeom>
                  <a:avLst/>
                  <a:gdLst>
                    <a:gd name="T0" fmla="*/ 34 w 54"/>
                    <a:gd name="T1" fmla="*/ 20 h 20"/>
                    <a:gd name="T2" fmla="*/ 54 w 54"/>
                    <a:gd name="T3" fmla="*/ 10 h 20"/>
                    <a:gd name="T4" fmla="*/ 18 w 54"/>
                    <a:gd name="T5" fmla="*/ 0 h 20"/>
                    <a:gd name="T6" fmla="*/ 0 w 54"/>
                    <a:gd name="T7" fmla="*/ 12 h 20"/>
                    <a:gd name="T8" fmla="*/ 34 w 54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20"/>
                    <a:gd name="T17" fmla="*/ 54 w 54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20">
                      <a:moveTo>
                        <a:pt x="34" y="20"/>
                      </a:moveTo>
                      <a:lnTo>
                        <a:pt x="54" y="10"/>
                      </a:lnTo>
                      <a:lnTo>
                        <a:pt x="18" y="0"/>
                      </a:lnTo>
                      <a:lnTo>
                        <a:pt x="0" y="12"/>
                      </a:lnTo>
                      <a:lnTo>
                        <a:pt x="34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26" name="Freeform 848"/>
                <p:cNvSpPr>
                  <a:spLocks noChangeAspect="1"/>
                </p:cNvSpPr>
                <p:nvPr/>
              </p:nvSpPr>
              <p:spPr bwMode="auto">
                <a:xfrm>
                  <a:off x="2090" y="1640"/>
                  <a:ext cx="56" cy="18"/>
                </a:xfrm>
                <a:custGeom>
                  <a:avLst/>
                  <a:gdLst>
                    <a:gd name="T0" fmla="*/ 36 w 56"/>
                    <a:gd name="T1" fmla="*/ 18 h 18"/>
                    <a:gd name="T2" fmla="*/ 56 w 56"/>
                    <a:gd name="T3" fmla="*/ 8 h 18"/>
                    <a:gd name="T4" fmla="*/ 20 w 56"/>
                    <a:gd name="T5" fmla="*/ 0 h 18"/>
                    <a:gd name="T6" fmla="*/ 0 w 56"/>
                    <a:gd name="T7" fmla="*/ 10 h 18"/>
                    <a:gd name="T8" fmla="*/ 36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6" y="18"/>
                      </a:moveTo>
                      <a:lnTo>
                        <a:pt x="56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6" y="18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27" name="Freeform 849"/>
                <p:cNvSpPr>
                  <a:spLocks noChangeAspect="1"/>
                </p:cNvSpPr>
                <p:nvPr/>
              </p:nvSpPr>
              <p:spPr bwMode="auto">
                <a:xfrm>
                  <a:off x="2090" y="1640"/>
                  <a:ext cx="56" cy="18"/>
                </a:xfrm>
                <a:custGeom>
                  <a:avLst/>
                  <a:gdLst>
                    <a:gd name="T0" fmla="*/ 36 w 56"/>
                    <a:gd name="T1" fmla="*/ 18 h 18"/>
                    <a:gd name="T2" fmla="*/ 56 w 56"/>
                    <a:gd name="T3" fmla="*/ 8 h 18"/>
                    <a:gd name="T4" fmla="*/ 20 w 56"/>
                    <a:gd name="T5" fmla="*/ 0 h 18"/>
                    <a:gd name="T6" fmla="*/ 0 w 56"/>
                    <a:gd name="T7" fmla="*/ 10 h 18"/>
                    <a:gd name="T8" fmla="*/ 36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6" y="18"/>
                      </a:moveTo>
                      <a:lnTo>
                        <a:pt x="56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6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28" name="Freeform 850"/>
                <p:cNvSpPr>
                  <a:spLocks noChangeAspect="1"/>
                </p:cNvSpPr>
                <p:nvPr/>
              </p:nvSpPr>
              <p:spPr bwMode="auto">
                <a:xfrm>
                  <a:off x="2126" y="1648"/>
                  <a:ext cx="56" cy="18"/>
                </a:xfrm>
                <a:custGeom>
                  <a:avLst/>
                  <a:gdLst>
                    <a:gd name="T0" fmla="*/ 38 w 56"/>
                    <a:gd name="T1" fmla="*/ 18 h 18"/>
                    <a:gd name="T2" fmla="*/ 56 w 56"/>
                    <a:gd name="T3" fmla="*/ 8 h 18"/>
                    <a:gd name="T4" fmla="*/ 20 w 56"/>
                    <a:gd name="T5" fmla="*/ 0 h 18"/>
                    <a:gd name="T6" fmla="*/ 0 w 56"/>
                    <a:gd name="T7" fmla="*/ 10 h 18"/>
                    <a:gd name="T8" fmla="*/ 38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8" y="18"/>
                      </a:moveTo>
                      <a:lnTo>
                        <a:pt x="56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8" y="18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29" name="Freeform 851"/>
                <p:cNvSpPr>
                  <a:spLocks noChangeAspect="1"/>
                </p:cNvSpPr>
                <p:nvPr/>
              </p:nvSpPr>
              <p:spPr bwMode="auto">
                <a:xfrm>
                  <a:off x="2126" y="1648"/>
                  <a:ext cx="56" cy="18"/>
                </a:xfrm>
                <a:custGeom>
                  <a:avLst/>
                  <a:gdLst>
                    <a:gd name="T0" fmla="*/ 38 w 56"/>
                    <a:gd name="T1" fmla="*/ 18 h 18"/>
                    <a:gd name="T2" fmla="*/ 56 w 56"/>
                    <a:gd name="T3" fmla="*/ 8 h 18"/>
                    <a:gd name="T4" fmla="*/ 20 w 56"/>
                    <a:gd name="T5" fmla="*/ 0 h 18"/>
                    <a:gd name="T6" fmla="*/ 0 w 56"/>
                    <a:gd name="T7" fmla="*/ 10 h 18"/>
                    <a:gd name="T8" fmla="*/ 38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8" y="18"/>
                      </a:moveTo>
                      <a:lnTo>
                        <a:pt x="56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8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30" name="Freeform 852"/>
                <p:cNvSpPr>
                  <a:spLocks noChangeAspect="1"/>
                </p:cNvSpPr>
                <p:nvPr/>
              </p:nvSpPr>
              <p:spPr bwMode="auto">
                <a:xfrm>
                  <a:off x="2164" y="1656"/>
                  <a:ext cx="56" cy="20"/>
                </a:xfrm>
                <a:custGeom>
                  <a:avLst/>
                  <a:gdLst>
                    <a:gd name="T0" fmla="*/ 36 w 56"/>
                    <a:gd name="T1" fmla="*/ 20 h 20"/>
                    <a:gd name="T2" fmla="*/ 56 w 56"/>
                    <a:gd name="T3" fmla="*/ 10 h 20"/>
                    <a:gd name="T4" fmla="*/ 18 w 56"/>
                    <a:gd name="T5" fmla="*/ 0 h 20"/>
                    <a:gd name="T6" fmla="*/ 0 w 56"/>
                    <a:gd name="T7" fmla="*/ 10 h 20"/>
                    <a:gd name="T8" fmla="*/ 36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36" y="20"/>
                      </a:moveTo>
                      <a:lnTo>
                        <a:pt x="56" y="10"/>
                      </a:lnTo>
                      <a:lnTo>
                        <a:pt x="18" y="0"/>
                      </a:lnTo>
                      <a:lnTo>
                        <a:pt x="0" y="10"/>
                      </a:lnTo>
                      <a:lnTo>
                        <a:pt x="36" y="20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31" name="Freeform 853"/>
                <p:cNvSpPr>
                  <a:spLocks noChangeAspect="1"/>
                </p:cNvSpPr>
                <p:nvPr/>
              </p:nvSpPr>
              <p:spPr bwMode="auto">
                <a:xfrm>
                  <a:off x="2164" y="1656"/>
                  <a:ext cx="56" cy="20"/>
                </a:xfrm>
                <a:custGeom>
                  <a:avLst/>
                  <a:gdLst>
                    <a:gd name="T0" fmla="*/ 36 w 56"/>
                    <a:gd name="T1" fmla="*/ 20 h 20"/>
                    <a:gd name="T2" fmla="*/ 56 w 56"/>
                    <a:gd name="T3" fmla="*/ 10 h 20"/>
                    <a:gd name="T4" fmla="*/ 18 w 56"/>
                    <a:gd name="T5" fmla="*/ 0 h 20"/>
                    <a:gd name="T6" fmla="*/ 0 w 56"/>
                    <a:gd name="T7" fmla="*/ 10 h 20"/>
                    <a:gd name="T8" fmla="*/ 36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36" y="20"/>
                      </a:moveTo>
                      <a:lnTo>
                        <a:pt x="56" y="10"/>
                      </a:lnTo>
                      <a:lnTo>
                        <a:pt x="18" y="0"/>
                      </a:lnTo>
                      <a:lnTo>
                        <a:pt x="0" y="10"/>
                      </a:lnTo>
                      <a:lnTo>
                        <a:pt x="3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32" name="Freeform 854"/>
                <p:cNvSpPr>
                  <a:spLocks noChangeAspect="1"/>
                </p:cNvSpPr>
                <p:nvPr/>
              </p:nvSpPr>
              <p:spPr bwMode="auto">
                <a:xfrm>
                  <a:off x="1154" y="1430"/>
                  <a:ext cx="46" cy="14"/>
                </a:xfrm>
                <a:custGeom>
                  <a:avLst/>
                  <a:gdLst>
                    <a:gd name="T0" fmla="*/ 24 w 46"/>
                    <a:gd name="T1" fmla="*/ 14 h 14"/>
                    <a:gd name="T2" fmla="*/ 46 w 46"/>
                    <a:gd name="T3" fmla="*/ 6 h 14"/>
                    <a:gd name="T4" fmla="*/ 22 w 46"/>
                    <a:gd name="T5" fmla="*/ 0 h 14"/>
                    <a:gd name="T6" fmla="*/ 0 w 46"/>
                    <a:gd name="T7" fmla="*/ 8 h 14"/>
                    <a:gd name="T8" fmla="*/ 24 w 46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6"/>
                    <a:gd name="T16" fmla="*/ 0 h 14"/>
                    <a:gd name="T17" fmla="*/ 46 w 46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6" h="14">
                      <a:moveTo>
                        <a:pt x="24" y="14"/>
                      </a:moveTo>
                      <a:lnTo>
                        <a:pt x="46" y="6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4" y="14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33" name="Freeform 855"/>
                <p:cNvSpPr>
                  <a:spLocks noChangeAspect="1"/>
                </p:cNvSpPr>
                <p:nvPr/>
              </p:nvSpPr>
              <p:spPr bwMode="auto">
                <a:xfrm>
                  <a:off x="1154" y="1430"/>
                  <a:ext cx="46" cy="14"/>
                </a:xfrm>
                <a:custGeom>
                  <a:avLst/>
                  <a:gdLst>
                    <a:gd name="T0" fmla="*/ 24 w 46"/>
                    <a:gd name="T1" fmla="*/ 14 h 14"/>
                    <a:gd name="T2" fmla="*/ 46 w 46"/>
                    <a:gd name="T3" fmla="*/ 6 h 14"/>
                    <a:gd name="T4" fmla="*/ 22 w 46"/>
                    <a:gd name="T5" fmla="*/ 0 h 14"/>
                    <a:gd name="T6" fmla="*/ 0 w 46"/>
                    <a:gd name="T7" fmla="*/ 8 h 14"/>
                    <a:gd name="T8" fmla="*/ 24 w 46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6"/>
                    <a:gd name="T16" fmla="*/ 0 h 14"/>
                    <a:gd name="T17" fmla="*/ 46 w 46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6" h="14">
                      <a:moveTo>
                        <a:pt x="24" y="14"/>
                      </a:moveTo>
                      <a:lnTo>
                        <a:pt x="46" y="6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4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34" name="Freeform 856"/>
                <p:cNvSpPr>
                  <a:spLocks noChangeAspect="1"/>
                </p:cNvSpPr>
                <p:nvPr/>
              </p:nvSpPr>
              <p:spPr bwMode="auto">
                <a:xfrm>
                  <a:off x="1178" y="1436"/>
                  <a:ext cx="46" cy="14"/>
                </a:xfrm>
                <a:custGeom>
                  <a:avLst/>
                  <a:gdLst>
                    <a:gd name="T0" fmla="*/ 24 w 46"/>
                    <a:gd name="T1" fmla="*/ 14 h 14"/>
                    <a:gd name="T2" fmla="*/ 46 w 46"/>
                    <a:gd name="T3" fmla="*/ 8 h 14"/>
                    <a:gd name="T4" fmla="*/ 22 w 46"/>
                    <a:gd name="T5" fmla="*/ 0 h 14"/>
                    <a:gd name="T6" fmla="*/ 0 w 46"/>
                    <a:gd name="T7" fmla="*/ 8 h 14"/>
                    <a:gd name="T8" fmla="*/ 24 w 46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6"/>
                    <a:gd name="T16" fmla="*/ 0 h 14"/>
                    <a:gd name="T17" fmla="*/ 46 w 46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6" h="14">
                      <a:moveTo>
                        <a:pt x="24" y="14"/>
                      </a:moveTo>
                      <a:lnTo>
                        <a:pt x="46" y="8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4" y="14"/>
                      </a:lnTo>
                      <a:close/>
                    </a:path>
                  </a:pathLst>
                </a:custGeom>
                <a:solidFill>
                  <a:srgbClr val="008A5B"/>
                </a:solidFill>
                <a:ln w="0">
                  <a:solidFill>
                    <a:srgbClr val="008A5B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35" name="Freeform 857"/>
                <p:cNvSpPr>
                  <a:spLocks noChangeAspect="1"/>
                </p:cNvSpPr>
                <p:nvPr/>
              </p:nvSpPr>
              <p:spPr bwMode="auto">
                <a:xfrm>
                  <a:off x="1178" y="1436"/>
                  <a:ext cx="46" cy="14"/>
                </a:xfrm>
                <a:custGeom>
                  <a:avLst/>
                  <a:gdLst>
                    <a:gd name="T0" fmla="*/ 24 w 46"/>
                    <a:gd name="T1" fmla="*/ 14 h 14"/>
                    <a:gd name="T2" fmla="*/ 46 w 46"/>
                    <a:gd name="T3" fmla="*/ 8 h 14"/>
                    <a:gd name="T4" fmla="*/ 22 w 46"/>
                    <a:gd name="T5" fmla="*/ 0 h 14"/>
                    <a:gd name="T6" fmla="*/ 0 w 46"/>
                    <a:gd name="T7" fmla="*/ 8 h 14"/>
                    <a:gd name="T8" fmla="*/ 24 w 46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6"/>
                    <a:gd name="T16" fmla="*/ 0 h 14"/>
                    <a:gd name="T17" fmla="*/ 46 w 46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6" h="14">
                      <a:moveTo>
                        <a:pt x="24" y="14"/>
                      </a:moveTo>
                      <a:lnTo>
                        <a:pt x="46" y="8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4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36" name="Freeform 858"/>
                <p:cNvSpPr>
                  <a:spLocks noChangeAspect="1"/>
                </p:cNvSpPr>
                <p:nvPr/>
              </p:nvSpPr>
              <p:spPr bwMode="auto">
                <a:xfrm>
                  <a:off x="1202" y="1444"/>
                  <a:ext cx="48" cy="14"/>
                </a:xfrm>
                <a:custGeom>
                  <a:avLst/>
                  <a:gdLst>
                    <a:gd name="T0" fmla="*/ 26 w 48"/>
                    <a:gd name="T1" fmla="*/ 14 h 14"/>
                    <a:gd name="T2" fmla="*/ 48 w 48"/>
                    <a:gd name="T3" fmla="*/ 8 h 14"/>
                    <a:gd name="T4" fmla="*/ 22 w 48"/>
                    <a:gd name="T5" fmla="*/ 0 h 14"/>
                    <a:gd name="T6" fmla="*/ 0 w 48"/>
                    <a:gd name="T7" fmla="*/ 6 h 14"/>
                    <a:gd name="T8" fmla="*/ 26 w 48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4"/>
                    <a:gd name="T17" fmla="*/ 48 w 48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4">
                      <a:moveTo>
                        <a:pt x="26" y="14"/>
                      </a:moveTo>
                      <a:lnTo>
                        <a:pt x="48" y="8"/>
                      </a:ln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6" y="14"/>
                      </a:lnTo>
                      <a:close/>
                    </a:path>
                  </a:pathLst>
                </a:custGeom>
                <a:solidFill>
                  <a:srgbClr val="00905D"/>
                </a:solidFill>
                <a:ln w="0">
                  <a:solidFill>
                    <a:srgbClr val="00905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37" name="Freeform 859"/>
                <p:cNvSpPr>
                  <a:spLocks noChangeAspect="1"/>
                </p:cNvSpPr>
                <p:nvPr/>
              </p:nvSpPr>
              <p:spPr bwMode="auto">
                <a:xfrm>
                  <a:off x="1202" y="1444"/>
                  <a:ext cx="48" cy="14"/>
                </a:xfrm>
                <a:custGeom>
                  <a:avLst/>
                  <a:gdLst>
                    <a:gd name="T0" fmla="*/ 26 w 48"/>
                    <a:gd name="T1" fmla="*/ 14 h 14"/>
                    <a:gd name="T2" fmla="*/ 48 w 48"/>
                    <a:gd name="T3" fmla="*/ 8 h 14"/>
                    <a:gd name="T4" fmla="*/ 22 w 48"/>
                    <a:gd name="T5" fmla="*/ 0 h 14"/>
                    <a:gd name="T6" fmla="*/ 0 w 48"/>
                    <a:gd name="T7" fmla="*/ 6 h 14"/>
                    <a:gd name="T8" fmla="*/ 26 w 48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4"/>
                    <a:gd name="T17" fmla="*/ 48 w 48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4">
                      <a:moveTo>
                        <a:pt x="26" y="14"/>
                      </a:moveTo>
                      <a:lnTo>
                        <a:pt x="48" y="8"/>
                      </a:ln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6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38" name="Freeform 860"/>
                <p:cNvSpPr>
                  <a:spLocks noChangeAspect="1"/>
                </p:cNvSpPr>
                <p:nvPr/>
              </p:nvSpPr>
              <p:spPr bwMode="auto">
                <a:xfrm>
                  <a:off x="1228" y="1452"/>
                  <a:ext cx="46" cy="16"/>
                </a:xfrm>
                <a:custGeom>
                  <a:avLst/>
                  <a:gdLst>
                    <a:gd name="T0" fmla="*/ 24 w 46"/>
                    <a:gd name="T1" fmla="*/ 16 h 16"/>
                    <a:gd name="T2" fmla="*/ 46 w 46"/>
                    <a:gd name="T3" fmla="*/ 8 h 16"/>
                    <a:gd name="T4" fmla="*/ 22 w 46"/>
                    <a:gd name="T5" fmla="*/ 0 h 16"/>
                    <a:gd name="T6" fmla="*/ 0 w 46"/>
                    <a:gd name="T7" fmla="*/ 6 h 16"/>
                    <a:gd name="T8" fmla="*/ 24 w 46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6"/>
                    <a:gd name="T16" fmla="*/ 0 h 16"/>
                    <a:gd name="T17" fmla="*/ 46 w 46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6" h="16">
                      <a:moveTo>
                        <a:pt x="24" y="16"/>
                      </a:moveTo>
                      <a:lnTo>
                        <a:pt x="46" y="8"/>
                      </a:ln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4" y="16"/>
                      </a:lnTo>
                      <a:close/>
                    </a:path>
                  </a:pathLst>
                </a:custGeom>
                <a:solidFill>
                  <a:srgbClr val="009260"/>
                </a:solidFill>
                <a:ln w="0">
                  <a:solidFill>
                    <a:srgbClr val="00926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39" name="Freeform 861"/>
                <p:cNvSpPr>
                  <a:spLocks noChangeAspect="1"/>
                </p:cNvSpPr>
                <p:nvPr/>
              </p:nvSpPr>
              <p:spPr bwMode="auto">
                <a:xfrm>
                  <a:off x="1228" y="1452"/>
                  <a:ext cx="46" cy="16"/>
                </a:xfrm>
                <a:custGeom>
                  <a:avLst/>
                  <a:gdLst>
                    <a:gd name="T0" fmla="*/ 24 w 46"/>
                    <a:gd name="T1" fmla="*/ 16 h 16"/>
                    <a:gd name="T2" fmla="*/ 46 w 46"/>
                    <a:gd name="T3" fmla="*/ 8 h 16"/>
                    <a:gd name="T4" fmla="*/ 22 w 46"/>
                    <a:gd name="T5" fmla="*/ 0 h 16"/>
                    <a:gd name="T6" fmla="*/ 0 w 46"/>
                    <a:gd name="T7" fmla="*/ 6 h 16"/>
                    <a:gd name="T8" fmla="*/ 24 w 46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6"/>
                    <a:gd name="T16" fmla="*/ 0 h 16"/>
                    <a:gd name="T17" fmla="*/ 46 w 46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6" h="16">
                      <a:moveTo>
                        <a:pt x="24" y="16"/>
                      </a:moveTo>
                      <a:lnTo>
                        <a:pt x="46" y="8"/>
                      </a:ln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4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40" name="Freeform 862"/>
                <p:cNvSpPr>
                  <a:spLocks noChangeAspect="1"/>
                </p:cNvSpPr>
                <p:nvPr/>
              </p:nvSpPr>
              <p:spPr bwMode="auto">
                <a:xfrm>
                  <a:off x="1252" y="1460"/>
                  <a:ext cx="48" cy="18"/>
                </a:xfrm>
                <a:custGeom>
                  <a:avLst/>
                  <a:gdLst>
                    <a:gd name="T0" fmla="*/ 26 w 48"/>
                    <a:gd name="T1" fmla="*/ 18 h 18"/>
                    <a:gd name="T2" fmla="*/ 48 w 48"/>
                    <a:gd name="T3" fmla="*/ 10 h 18"/>
                    <a:gd name="T4" fmla="*/ 22 w 48"/>
                    <a:gd name="T5" fmla="*/ 0 h 18"/>
                    <a:gd name="T6" fmla="*/ 0 w 48"/>
                    <a:gd name="T7" fmla="*/ 8 h 18"/>
                    <a:gd name="T8" fmla="*/ 26 w 4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8"/>
                    <a:gd name="T17" fmla="*/ 48 w 4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8">
                      <a:moveTo>
                        <a:pt x="26" y="18"/>
                      </a:moveTo>
                      <a:lnTo>
                        <a:pt x="48" y="10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6" y="18"/>
                      </a:lnTo>
                      <a:close/>
                    </a:path>
                  </a:pathLst>
                </a:custGeom>
                <a:solidFill>
                  <a:srgbClr val="009362"/>
                </a:solidFill>
                <a:ln w="0">
                  <a:solidFill>
                    <a:srgbClr val="00936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41" name="Freeform 863"/>
                <p:cNvSpPr>
                  <a:spLocks noChangeAspect="1"/>
                </p:cNvSpPr>
                <p:nvPr/>
              </p:nvSpPr>
              <p:spPr bwMode="auto">
                <a:xfrm>
                  <a:off x="1252" y="1460"/>
                  <a:ext cx="48" cy="18"/>
                </a:xfrm>
                <a:custGeom>
                  <a:avLst/>
                  <a:gdLst>
                    <a:gd name="T0" fmla="*/ 26 w 48"/>
                    <a:gd name="T1" fmla="*/ 18 h 18"/>
                    <a:gd name="T2" fmla="*/ 48 w 48"/>
                    <a:gd name="T3" fmla="*/ 10 h 18"/>
                    <a:gd name="T4" fmla="*/ 22 w 48"/>
                    <a:gd name="T5" fmla="*/ 0 h 18"/>
                    <a:gd name="T6" fmla="*/ 0 w 48"/>
                    <a:gd name="T7" fmla="*/ 8 h 18"/>
                    <a:gd name="T8" fmla="*/ 26 w 4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8"/>
                    <a:gd name="T17" fmla="*/ 48 w 4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8">
                      <a:moveTo>
                        <a:pt x="26" y="18"/>
                      </a:moveTo>
                      <a:lnTo>
                        <a:pt x="48" y="10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6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42" name="Freeform 864"/>
                <p:cNvSpPr>
                  <a:spLocks noChangeAspect="1"/>
                </p:cNvSpPr>
                <p:nvPr/>
              </p:nvSpPr>
              <p:spPr bwMode="auto">
                <a:xfrm>
                  <a:off x="1278" y="1470"/>
                  <a:ext cx="48" cy="18"/>
                </a:xfrm>
                <a:custGeom>
                  <a:avLst/>
                  <a:gdLst>
                    <a:gd name="T0" fmla="*/ 26 w 48"/>
                    <a:gd name="T1" fmla="*/ 18 h 18"/>
                    <a:gd name="T2" fmla="*/ 48 w 48"/>
                    <a:gd name="T3" fmla="*/ 8 h 18"/>
                    <a:gd name="T4" fmla="*/ 22 w 48"/>
                    <a:gd name="T5" fmla="*/ 0 h 18"/>
                    <a:gd name="T6" fmla="*/ 0 w 48"/>
                    <a:gd name="T7" fmla="*/ 8 h 18"/>
                    <a:gd name="T8" fmla="*/ 26 w 4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8"/>
                    <a:gd name="T17" fmla="*/ 48 w 4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8">
                      <a:moveTo>
                        <a:pt x="26" y="18"/>
                      </a:moveTo>
                      <a:lnTo>
                        <a:pt x="48" y="8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6" y="18"/>
                      </a:lnTo>
                      <a:close/>
                    </a:path>
                  </a:pathLst>
                </a:custGeom>
                <a:solidFill>
                  <a:srgbClr val="009064"/>
                </a:solidFill>
                <a:ln w="0">
                  <a:solidFill>
                    <a:srgbClr val="00906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43" name="Freeform 865"/>
                <p:cNvSpPr>
                  <a:spLocks noChangeAspect="1"/>
                </p:cNvSpPr>
                <p:nvPr/>
              </p:nvSpPr>
              <p:spPr bwMode="auto">
                <a:xfrm>
                  <a:off x="1278" y="1470"/>
                  <a:ext cx="48" cy="18"/>
                </a:xfrm>
                <a:custGeom>
                  <a:avLst/>
                  <a:gdLst>
                    <a:gd name="T0" fmla="*/ 26 w 48"/>
                    <a:gd name="T1" fmla="*/ 18 h 18"/>
                    <a:gd name="T2" fmla="*/ 48 w 48"/>
                    <a:gd name="T3" fmla="*/ 8 h 18"/>
                    <a:gd name="T4" fmla="*/ 22 w 48"/>
                    <a:gd name="T5" fmla="*/ 0 h 18"/>
                    <a:gd name="T6" fmla="*/ 0 w 48"/>
                    <a:gd name="T7" fmla="*/ 8 h 18"/>
                    <a:gd name="T8" fmla="*/ 26 w 4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8"/>
                    <a:gd name="T17" fmla="*/ 48 w 4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8">
                      <a:moveTo>
                        <a:pt x="26" y="18"/>
                      </a:moveTo>
                      <a:lnTo>
                        <a:pt x="48" y="8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6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44" name="Freeform 866"/>
                <p:cNvSpPr>
                  <a:spLocks noChangeAspect="1"/>
                </p:cNvSpPr>
                <p:nvPr/>
              </p:nvSpPr>
              <p:spPr bwMode="auto">
                <a:xfrm>
                  <a:off x="1304" y="1478"/>
                  <a:ext cx="48" cy="18"/>
                </a:xfrm>
                <a:custGeom>
                  <a:avLst/>
                  <a:gdLst>
                    <a:gd name="T0" fmla="*/ 26 w 48"/>
                    <a:gd name="T1" fmla="*/ 18 h 18"/>
                    <a:gd name="T2" fmla="*/ 48 w 48"/>
                    <a:gd name="T3" fmla="*/ 8 h 18"/>
                    <a:gd name="T4" fmla="*/ 22 w 48"/>
                    <a:gd name="T5" fmla="*/ 0 h 18"/>
                    <a:gd name="T6" fmla="*/ 0 w 48"/>
                    <a:gd name="T7" fmla="*/ 10 h 18"/>
                    <a:gd name="T8" fmla="*/ 26 w 4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8"/>
                    <a:gd name="T17" fmla="*/ 48 w 4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8">
                      <a:moveTo>
                        <a:pt x="26" y="18"/>
                      </a:moveTo>
                      <a:lnTo>
                        <a:pt x="48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26" y="18"/>
                      </a:lnTo>
                      <a:close/>
                    </a:path>
                  </a:pathLst>
                </a:custGeom>
                <a:solidFill>
                  <a:srgbClr val="008E65"/>
                </a:solidFill>
                <a:ln w="0">
                  <a:solidFill>
                    <a:srgbClr val="008E65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45" name="Freeform 867"/>
                <p:cNvSpPr>
                  <a:spLocks noChangeAspect="1"/>
                </p:cNvSpPr>
                <p:nvPr/>
              </p:nvSpPr>
              <p:spPr bwMode="auto">
                <a:xfrm>
                  <a:off x="1304" y="1478"/>
                  <a:ext cx="48" cy="18"/>
                </a:xfrm>
                <a:custGeom>
                  <a:avLst/>
                  <a:gdLst>
                    <a:gd name="T0" fmla="*/ 26 w 48"/>
                    <a:gd name="T1" fmla="*/ 18 h 18"/>
                    <a:gd name="T2" fmla="*/ 48 w 48"/>
                    <a:gd name="T3" fmla="*/ 8 h 18"/>
                    <a:gd name="T4" fmla="*/ 22 w 48"/>
                    <a:gd name="T5" fmla="*/ 0 h 18"/>
                    <a:gd name="T6" fmla="*/ 0 w 48"/>
                    <a:gd name="T7" fmla="*/ 10 h 18"/>
                    <a:gd name="T8" fmla="*/ 26 w 4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8"/>
                    <a:gd name="T17" fmla="*/ 48 w 4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8">
                      <a:moveTo>
                        <a:pt x="26" y="18"/>
                      </a:moveTo>
                      <a:lnTo>
                        <a:pt x="48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26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46" name="Freeform 868"/>
                <p:cNvSpPr>
                  <a:spLocks noChangeAspect="1"/>
                </p:cNvSpPr>
                <p:nvPr/>
              </p:nvSpPr>
              <p:spPr bwMode="auto">
                <a:xfrm>
                  <a:off x="1330" y="1486"/>
                  <a:ext cx="50" cy="18"/>
                </a:xfrm>
                <a:custGeom>
                  <a:avLst/>
                  <a:gdLst>
                    <a:gd name="T0" fmla="*/ 28 w 50"/>
                    <a:gd name="T1" fmla="*/ 18 h 18"/>
                    <a:gd name="T2" fmla="*/ 50 w 50"/>
                    <a:gd name="T3" fmla="*/ 8 h 18"/>
                    <a:gd name="T4" fmla="*/ 22 w 50"/>
                    <a:gd name="T5" fmla="*/ 0 h 18"/>
                    <a:gd name="T6" fmla="*/ 0 w 50"/>
                    <a:gd name="T7" fmla="*/ 10 h 18"/>
                    <a:gd name="T8" fmla="*/ 28 w 5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8"/>
                    <a:gd name="T17" fmla="*/ 50 w 5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8">
                      <a:moveTo>
                        <a:pt x="28" y="18"/>
                      </a:moveTo>
                      <a:lnTo>
                        <a:pt x="50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28" y="18"/>
                      </a:lnTo>
                      <a:close/>
                    </a:path>
                  </a:pathLst>
                </a:custGeom>
                <a:solidFill>
                  <a:srgbClr val="008965"/>
                </a:solidFill>
                <a:ln w="0">
                  <a:solidFill>
                    <a:srgbClr val="008965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47" name="Freeform 869"/>
                <p:cNvSpPr>
                  <a:spLocks noChangeAspect="1"/>
                </p:cNvSpPr>
                <p:nvPr/>
              </p:nvSpPr>
              <p:spPr bwMode="auto">
                <a:xfrm>
                  <a:off x="1330" y="1486"/>
                  <a:ext cx="50" cy="18"/>
                </a:xfrm>
                <a:custGeom>
                  <a:avLst/>
                  <a:gdLst>
                    <a:gd name="T0" fmla="*/ 28 w 50"/>
                    <a:gd name="T1" fmla="*/ 18 h 18"/>
                    <a:gd name="T2" fmla="*/ 50 w 50"/>
                    <a:gd name="T3" fmla="*/ 8 h 18"/>
                    <a:gd name="T4" fmla="*/ 22 w 50"/>
                    <a:gd name="T5" fmla="*/ 0 h 18"/>
                    <a:gd name="T6" fmla="*/ 0 w 50"/>
                    <a:gd name="T7" fmla="*/ 10 h 18"/>
                    <a:gd name="T8" fmla="*/ 28 w 5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8"/>
                    <a:gd name="T17" fmla="*/ 50 w 5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8">
                      <a:moveTo>
                        <a:pt x="28" y="18"/>
                      </a:moveTo>
                      <a:lnTo>
                        <a:pt x="50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28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48" name="Freeform 870"/>
                <p:cNvSpPr>
                  <a:spLocks noChangeAspect="1"/>
                </p:cNvSpPr>
                <p:nvPr/>
              </p:nvSpPr>
              <p:spPr bwMode="auto">
                <a:xfrm>
                  <a:off x="1358" y="1494"/>
                  <a:ext cx="48" cy="18"/>
                </a:xfrm>
                <a:custGeom>
                  <a:avLst/>
                  <a:gdLst>
                    <a:gd name="T0" fmla="*/ 26 w 48"/>
                    <a:gd name="T1" fmla="*/ 18 h 18"/>
                    <a:gd name="T2" fmla="*/ 48 w 48"/>
                    <a:gd name="T3" fmla="*/ 8 h 18"/>
                    <a:gd name="T4" fmla="*/ 22 w 48"/>
                    <a:gd name="T5" fmla="*/ 0 h 18"/>
                    <a:gd name="T6" fmla="*/ 0 w 48"/>
                    <a:gd name="T7" fmla="*/ 10 h 18"/>
                    <a:gd name="T8" fmla="*/ 26 w 4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8"/>
                    <a:gd name="T17" fmla="*/ 48 w 4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8">
                      <a:moveTo>
                        <a:pt x="26" y="18"/>
                      </a:moveTo>
                      <a:lnTo>
                        <a:pt x="48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26" y="18"/>
                      </a:lnTo>
                      <a:close/>
                    </a:path>
                  </a:pathLst>
                </a:custGeom>
                <a:solidFill>
                  <a:srgbClr val="008665"/>
                </a:solidFill>
                <a:ln w="0">
                  <a:solidFill>
                    <a:srgbClr val="008665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49" name="Freeform 871"/>
                <p:cNvSpPr>
                  <a:spLocks noChangeAspect="1"/>
                </p:cNvSpPr>
                <p:nvPr/>
              </p:nvSpPr>
              <p:spPr bwMode="auto">
                <a:xfrm>
                  <a:off x="1358" y="1494"/>
                  <a:ext cx="48" cy="18"/>
                </a:xfrm>
                <a:custGeom>
                  <a:avLst/>
                  <a:gdLst>
                    <a:gd name="T0" fmla="*/ 26 w 48"/>
                    <a:gd name="T1" fmla="*/ 18 h 18"/>
                    <a:gd name="T2" fmla="*/ 48 w 48"/>
                    <a:gd name="T3" fmla="*/ 8 h 18"/>
                    <a:gd name="T4" fmla="*/ 22 w 48"/>
                    <a:gd name="T5" fmla="*/ 0 h 18"/>
                    <a:gd name="T6" fmla="*/ 0 w 48"/>
                    <a:gd name="T7" fmla="*/ 10 h 18"/>
                    <a:gd name="T8" fmla="*/ 26 w 4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8"/>
                    <a:gd name="T17" fmla="*/ 48 w 4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8">
                      <a:moveTo>
                        <a:pt x="26" y="18"/>
                      </a:moveTo>
                      <a:lnTo>
                        <a:pt x="48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26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50" name="Freeform 872"/>
                <p:cNvSpPr>
                  <a:spLocks noChangeAspect="1"/>
                </p:cNvSpPr>
                <p:nvPr/>
              </p:nvSpPr>
              <p:spPr bwMode="auto">
                <a:xfrm>
                  <a:off x="1384" y="1502"/>
                  <a:ext cx="50" cy="16"/>
                </a:xfrm>
                <a:custGeom>
                  <a:avLst/>
                  <a:gdLst>
                    <a:gd name="T0" fmla="*/ 28 w 50"/>
                    <a:gd name="T1" fmla="*/ 16 h 16"/>
                    <a:gd name="T2" fmla="*/ 50 w 50"/>
                    <a:gd name="T3" fmla="*/ 6 h 16"/>
                    <a:gd name="T4" fmla="*/ 22 w 50"/>
                    <a:gd name="T5" fmla="*/ 0 h 16"/>
                    <a:gd name="T6" fmla="*/ 0 w 50"/>
                    <a:gd name="T7" fmla="*/ 10 h 16"/>
                    <a:gd name="T8" fmla="*/ 28 w 50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6"/>
                    <a:gd name="T17" fmla="*/ 50 w 50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6">
                      <a:moveTo>
                        <a:pt x="28" y="16"/>
                      </a:moveTo>
                      <a:lnTo>
                        <a:pt x="50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28" y="16"/>
                      </a:lnTo>
                      <a:close/>
                    </a:path>
                  </a:pathLst>
                </a:custGeom>
                <a:solidFill>
                  <a:srgbClr val="008264"/>
                </a:solidFill>
                <a:ln w="0">
                  <a:solidFill>
                    <a:srgbClr val="00826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51" name="Freeform 873"/>
                <p:cNvSpPr>
                  <a:spLocks noChangeAspect="1"/>
                </p:cNvSpPr>
                <p:nvPr/>
              </p:nvSpPr>
              <p:spPr bwMode="auto">
                <a:xfrm>
                  <a:off x="1384" y="1502"/>
                  <a:ext cx="50" cy="16"/>
                </a:xfrm>
                <a:custGeom>
                  <a:avLst/>
                  <a:gdLst>
                    <a:gd name="T0" fmla="*/ 28 w 50"/>
                    <a:gd name="T1" fmla="*/ 16 h 16"/>
                    <a:gd name="T2" fmla="*/ 50 w 50"/>
                    <a:gd name="T3" fmla="*/ 6 h 16"/>
                    <a:gd name="T4" fmla="*/ 22 w 50"/>
                    <a:gd name="T5" fmla="*/ 0 h 16"/>
                    <a:gd name="T6" fmla="*/ 0 w 50"/>
                    <a:gd name="T7" fmla="*/ 10 h 16"/>
                    <a:gd name="T8" fmla="*/ 28 w 50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6"/>
                    <a:gd name="T17" fmla="*/ 50 w 50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6">
                      <a:moveTo>
                        <a:pt x="28" y="16"/>
                      </a:moveTo>
                      <a:lnTo>
                        <a:pt x="50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28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52" name="Freeform 874"/>
                <p:cNvSpPr>
                  <a:spLocks noChangeAspect="1"/>
                </p:cNvSpPr>
                <p:nvPr/>
              </p:nvSpPr>
              <p:spPr bwMode="auto">
                <a:xfrm>
                  <a:off x="1412" y="1508"/>
                  <a:ext cx="48" cy="16"/>
                </a:xfrm>
                <a:custGeom>
                  <a:avLst/>
                  <a:gdLst>
                    <a:gd name="T0" fmla="*/ 26 w 48"/>
                    <a:gd name="T1" fmla="*/ 16 h 16"/>
                    <a:gd name="T2" fmla="*/ 48 w 48"/>
                    <a:gd name="T3" fmla="*/ 8 h 16"/>
                    <a:gd name="T4" fmla="*/ 22 w 48"/>
                    <a:gd name="T5" fmla="*/ 0 h 16"/>
                    <a:gd name="T6" fmla="*/ 0 w 48"/>
                    <a:gd name="T7" fmla="*/ 10 h 16"/>
                    <a:gd name="T8" fmla="*/ 26 w 4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6"/>
                    <a:gd name="T17" fmla="*/ 48 w 4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6">
                      <a:moveTo>
                        <a:pt x="26" y="16"/>
                      </a:moveTo>
                      <a:lnTo>
                        <a:pt x="48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26" y="16"/>
                      </a:lnTo>
                      <a:close/>
                    </a:path>
                  </a:pathLst>
                </a:custGeom>
                <a:solidFill>
                  <a:srgbClr val="007F63"/>
                </a:solidFill>
                <a:ln w="0">
                  <a:solidFill>
                    <a:srgbClr val="007F63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53" name="Freeform 875"/>
                <p:cNvSpPr>
                  <a:spLocks noChangeAspect="1"/>
                </p:cNvSpPr>
                <p:nvPr/>
              </p:nvSpPr>
              <p:spPr bwMode="auto">
                <a:xfrm>
                  <a:off x="1412" y="1508"/>
                  <a:ext cx="48" cy="16"/>
                </a:xfrm>
                <a:custGeom>
                  <a:avLst/>
                  <a:gdLst>
                    <a:gd name="T0" fmla="*/ 26 w 48"/>
                    <a:gd name="T1" fmla="*/ 16 h 16"/>
                    <a:gd name="T2" fmla="*/ 48 w 48"/>
                    <a:gd name="T3" fmla="*/ 8 h 16"/>
                    <a:gd name="T4" fmla="*/ 22 w 48"/>
                    <a:gd name="T5" fmla="*/ 0 h 16"/>
                    <a:gd name="T6" fmla="*/ 0 w 48"/>
                    <a:gd name="T7" fmla="*/ 10 h 16"/>
                    <a:gd name="T8" fmla="*/ 26 w 4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6"/>
                    <a:gd name="T17" fmla="*/ 48 w 4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6">
                      <a:moveTo>
                        <a:pt x="26" y="16"/>
                      </a:moveTo>
                      <a:lnTo>
                        <a:pt x="48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26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54" name="Freeform 876"/>
                <p:cNvSpPr>
                  <a:spLocks noChangeAspect="1"/>
                </p:cNvSpPr>
                <p:nvPr/>
              </p:nvSpPr>
              <p:spPr bwMode="auto">
                <a:xfrm>
                  <a:off x="1438" y="1516"/>
                  <a:ext cx="50" cy="14"/>
                </a:xfrm>
                <a:custGeom>
                  <a:avLst/>
                  <a:gdLst>
                    <a:gd name="T0" fmla="*/ 28 w 50"/>
                    <a:gd name="T1" fmla="*/ 14 h 14"/>
                    <a:gd name="T2" fmla="*/ 50 w 50"/>
                    <a:gd name="T3" fmla="*/ 4 h 14"/>
                    <a:gd name="T4" fmla="*/ 22 w 50"/>
                    <a:gd name="T5" fmla="*/ 0 h 14"/>
                    <a:gd name="T6" fmla="*/ 0 w 50"/>
                    <a:gd name="T7" fmla="*/ 8 h 14"/>
                    <a:gd name="T8" fmla="*/ 28 w 50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4"/>
                    <a:gd name="T17" fmla="*/ 50 w 50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4">
                      <a:moveTo>
                        <a:pt x="28" y="14"/>
                      </a:moveTo>
                      <a:lnTo>
                        <a:pt x="50" y="4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8" y="14"/>
                      </a:lnTo>
                      <a:close/>
                    </a:path>
                  </a:pathLst>
                </a:custGeom>
                <a:solidFill>
                  <a:srgbClr val="007C62"/>
                </a:solidFill>
                <a:ln w="0">
                  <a:solidFill>
                    <a:srgbClr val="007C6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55" name="Freeform 877"/>
                <p:cNvSpPr>
                  <a:spLocks noChangeAspect="1"/>
                </p:cNvSpPr>
                <p:nvPr/>
              </p:nvSpPr>
              <p:spPr bwMode="auto">
                <a:xfrm>
                  <a:off x="1438" y="1516"/>
                  <a:ext cx="50" cy="14"/>
                </a:xfrm>
                <a:custGeom>
                  <a:avLst/>
                  <a:gdLst>
                    <a:gd name="T0" fmla="*/ 28 w 50"/>
                    <a:gd name="T1" fmla="*/ 14 h 14"/>
                    <a:gd name="T2" fmla="*/ 50 w 50"/>
                    <a:gd name="T3" fmla="*/ 4 h 14"/>
                    <a:gd name="T4" fmla="*/ 22 w 50"/>
                    <a:gd name="T5" fmla="*/ 0 h 14"/>
                    <a:gd name="T6" fmla="*/ 0 w 50"/>
                    <a:gd name="T7" fmla="*/ 8 h 14"/>
                    <a:gd name="T8" fmla="*/ 28 w 50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4"/>
                    <a:gd name="T17" fmla="*/ 50 w 50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4">
                      <a:moveTo>
                        <a:pt x="28" y="14"/>
                      </a:moveTo>
                      <a:lnTo>
                        <a:pt x="50" y="4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8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56" name="Freeform 878"/>
                <p:cNvSpPr>
                  <a:spLocks noChangeAspect="1"/>
                </p:cNvSpPr>
                <p:nvPr/>
              </p:nvSpPr>
              <p:spPr bwMode="auto">
                <a:xfrm>
                  <a:off x="1466" y="1520"/>
                  <a:ext cx="50" cy="16"/>
                </a:xfrm>
                <a:custGeom>
                  <a:avLst/>
                  <a:gdLst>
                    <a:gd name="T0" fmla="*/ 30 w 50"/>
                    <a:gd name="T1" fmla="*/ 16 h 16"/>
                    <a:gd name="T2" fmla="*/ 50 w 50"/>
                    <a:gd name="T3" fmla="*/ 6 h 16"/>
                    <a:gd name="T4" fmla="*/ 22 w 50"/>
                    <a:gd name="T5" fmla="*/ 0 h 16"/>
                    <a:gd name="T6" fmla="*/ 0 w 50"/>
                    <a:gd name="T7" fmla="*/ 10 h 16"/>
                    <a:gd name="T8" fmla="*/ 30 w 50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6"/>
                    <a:gd name="T17" fmla="*/ 50 w 50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6">
                      <a:moveTo>
                        <a:pt x="30" y="16"/>
                      </a:moveTo>
                      <a:lnTo>
                        <a:pt x="50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7B61"/>
                </a:solidFill>
                <a:ln w="0">
                  <a:solidFill>
                    <a:srgbClr val="007B6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57" name="Freeform 879"/>
                <p:cNvSpPr>
                  <a:spLocks noChangeAspect="1"/>
                </p:cNvSpPr>
                <p:nvPr/>
              </p:nvSpPr>
              <p:spPr bwMode="auto">
                <a:xfrm>
                  <a:off x="1466" y="1520"/>
                  <a:ext cx="50" cy="16"/>
                </a:xfrm>
                <a:custGeom>
                  <a:avLst/>
                  <a:gdLst>
                    <a:gd name="T0" fmla="*/ 30 w 50"/>
                    <a:gd name="T1" fmla="*/ 16 h 16"/>
                    <a:gd name="T2" fmla="*/ 50 w 50"/>
                    <a:gd name="T3" fmla="*/ 6 h 16"/>
                    <a:gd name="T4" fmla="*/ 22 w 50"/>
                    <a:gd name="T5" fmla="*/ 0 h 16"/>
                    <a:gd name="T6" fmla="*/ 0 w 50"/>
                    <a:gd name="T7" fmla="*/ 10 h 16"/>
                    <a:gd name="T8" fmla="*/ 30 w 50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6"/>
                    <a:gd name="T17" fmla="*/ 50 w 50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6">
                      <a:moveTo>
                        <a:pt x="30" y="16"/>
                      </a:moveTo>
                      <a:lnTo>
                        <a:pt x="50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58" name="Freeform 880"/>
                <p:cNvSpPr>
                  <a:spLocks noChangeAspect="1"/>
                </p:cNvSpPr>
                <p:nvPr/>
              </p:nvSpPr>
              <p:spPr bwMode="auto">
                <a:xfrm>
                  <a:off x="1496" y="1526"/>
                  <a:ext cx="50" cy="16"/>
                </a:xfrm>
                <a:custGeom>
                  <a:avLst/>
                  <a:gdLst>
                    <a:gd name="T0" fmla="*/ 28 w 50"/>
                    <a:gd name="T1" fmla="*/ 16 h 16"/>
                    <a:gd name="T2" fmla="*/ 50 w 50"/>
                    <a:gd name="T3" fmla="*/ 6 h 16"/>
                    <a:gd name="T4" fmla="*/ 20 w 50"/>
                    <a:gd name="T5" fmla="*/ 0 h 16"/>
                    <a:gd name="T6" fmla="*/ 0 w 50"/>
                    <a:gd name="T7" fmla="*/ 10 h 16"/>
                    <a:gd name="T8" fmla="*/ 28 w 50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6"/>
                    <a:gd name="T17" fmla="*/ 50 w 50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6">
                      <a:moveTo>
                        <a:pt x="28" y="16"/>
                      </a:moveTo>
                      <a:lnTo>
                        <a:pt x="50" y="6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28" y="16"/>
                      </a:lnTo>
                      <a:close/>
                    </a:path>
                  </a:pathLst>
                </a:custGeom>
                <a:solidFill>
                  <a:srgbClr val="007A60"/>
                </a:solidFill>
                <a:ln w="0">
                  <a:solidFill>
                    <a:srgbClr val="007A6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59" name="Freeform 881"/>
                <p:cNvSpPr>
                  <a:spLocks noChangeAspect="1"/>
                </p:cNvSpPr>
                <p:nvPr/>
              </p:nvSpPr>
              <p:spPr bwMode="auto">
                <a:xfrm>
                  <a:off x="1496" y="1526"/>
                  <a:ext cx="50" cy="16"/>
                </a:xfrm>
                <a:custGeom>
                  <a:avLst/>
                  <a:gdLst>
                    <a:gd name="T0" fmla="*/ 28 w 50"/>
                    <a:gd name="T1" fmla="*/ 16 h 16"/>
                    <a:gd name="T2" fmla="*/ 50 w 50"/>
                    <a:gd name="T3" fmla="*/ 6 h 16"/>
                    <a:gd name="T4" fmla="*/ 20 w 50"/>
                    <a:gd name="T5" fmla="*/ 0 h 16"/>
                    <a:gd name="T6" fmla="*/ 0 w 50"/>
                    <a:gd name="T7" fmla="*/ 10 h 16"/>
                    <a:gd name="T8" fmla="*/ 28 w 50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6"/>
                    <a:gd name="T17" fmla="*/ 50 w 50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6">
                      <a:moveTo>
                        <a:pt x="28" y="16"/>
                      </a:moveTo>
                      <a:lnTo>
                        <a:pt x="50" y="6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28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60" name="Freeform 882"/>
                <p:cNvSpPr>
                  <a:spLocks noChangeAspect="1"/>
                </p:cNvSpPr>
                <p:nvPr/>
              </p:nvSpPr>
              <p:spPr bwMode="auto">
                <a:xfrm>
                  <a:off x="1524" y="1532"/>
                  <a:ext cx="50" cy="14"/>
                </a:xfrm>
                <a:custGeom>
                  <a:avLst/>
                  <a:gdLst>
                    <a:gd name="T0" fmla="*/ 28 w 50"/>
                    <a:gd name="T1" fmla="*/ 14 h 14"/>
                    <a:gd name="T2" fmla="*/ 50 w 50"/>
                    <a:gd name="T3" fmla="*/ 6 h 14"/>
                    <a:gd name="T4" fmla="*/ 22 w 50"/>
                    <a:gd name="T5" fmla="*/ 0 h 14"/>
                    <a:gd name="T6" fmla="*/ 0 w 50"/>
                    <a:gd name="T7" fmla="*/ 10 h 14"/>
                    <a:gd name="T8" fmla="*/ 28 w 50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4"/>
                    <a:gd name="T17" fmla="*/ 50 w 50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4">
                      <a:moveTo>
                        <a:pt x="28" y="14"/>
                      </a:moveTo>
                      <a:lnTo>
                        <a:pt x="50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28" y="14"/>
                      </a:lnTo>
                      <a:close/>
                    </a:path>
                  </a:pathLst>
                </a:custGeom>
                <a:solidFill>
                  <a:srgbClr val="00795F"/>
                </a:solidFill>
                <a:ln w="0">
                  <a:solidFill>
                    <a:srgbClr val="0079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61" name="Freeform 883"/>
                <p:cNvSpPr>
                  <a:spLocks noChangeAspect="1"/>
                </p:cNvSpPr>
                <p:nvPr/>
              </p:nvSpPr>
              <p:spPr bwMode="auto">
                <a:xfrm>
                  <a:off x="1524" y="1532"/>
                  <a:ext cx="50" cy="14"/>
                </a:xfrm>
                <a:custGeom>
                  <a:avLst/>
                  <a:gdLst>
                    <a:gd name="T0" fmla="*/ 28 w 50"/>
                    <a:gd name="T1" fmla="*/ 14 h 14"/>
                    <a:gd name="T2" fmla="*/ 50 w 50"/>
                    <a:gd name="T3" fmla="*/ 6 h 14"/>
                    <a:gd name="T4" fmla="*/ 22 w 50"/>
                    <a:gd name="T5" fmla="*/ 0 h 14"/>
                    <a:gd name="T6" fmla="*/ 0 w 50"/>
                    <a:gd name="T7" fmla="*/ 10 h 14"/>
                    <a:gd name="T8" fmla="*/ 28 w 50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4"/>
                    <a:gd name="T17" fmla="*/ 50 w 50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4">
                      <a:moveTo>
                        <a:pt x="28" y="14"/>
                      </a:moveTo>
                      <a:lnTo>
                        <a:pt x="50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28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62" name="Freeform 884"/>
                <p:cNvSpPr>
                  <a:spLocks noChangeAspect="1"/>
                </p:cNvSpPr>
                <p:nvPr/>
              </p:nvSpPr>
              <p:spPr bwMode="auto">
                <a:xfrm>
                  <a:off x="1552" y="1538"/>
                  <a:ext cx="52" cy="14"/>
                </a:xfrm>
                <a:custGeom>
                  <a:avLst/>
                  <a:gdLst>
                    <a:gd name="T0" fmla="*/ 30 w 52"/>
                    <a:gd name="T1" fmla="*/ 14 h 14"/>
                    <a:gd name="T2" fmla="*/ 52 w 52"/>
                    <a:gd name="T3" fmla="*/ 4 h 14"/>
                    <a:gd name="T4" fmla="*/ 22 w 52"/>
                    <a:gd name="T5" fmla="*/ 0 h 14"/>
                    <a:gd name="T6" fmla="*/ 0 w 52"/>
                    <a:gd name="T7" fmla="*/ 8 h 14"/>
                    <a:gd name="T8" fmla="*/ 30 w 52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4"/>
                    <a:gd name="T17" fmla="*/ 52 w 52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4">
                      <a:moveTo>
                        <a:pt x="30" y="14"/>
                      </a:moveTo>
                      <a:lnTo>
                        <a:pt x="52" y="4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0" y="14"/>
                      </a:lnTo>
                      <a:close/>
                    </a:path>
                  </a:pathLst>
                </a:custGeom>
                <a:solidFill>
                  <a:srgbClr val="00795E"/>
                </a:solidFill>
                <a:ln w="0">
                  <a:solidFill>
                    <a:srgbClr val="00795E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63" name="Freeform 885"/>
                <p:cNvSpPr>
                  <a:spLocks noChangeAspect="1"/>
                </p:cNvSpPr>
                <p:nvPr/>
              </p:nvSpPr>
              <p:spPr bwMode="auto">
                <a:xfrm>
                  <a:off x="1552" y="1538"/>
                  <a:ext cx="52" cy="14"/>
                </a:xfrm>
                <a:custGeom>
                  <a:avLst/>
                  <a:gdLst>
                    <a:gd name="T0" fmla="*/ 30 w 52"/>
                    <a:gd name="T1" fmla="*/ 14 h 14"/>
                    <a:gd name="T2" fmla="*/ 52 w 52"/>
                    <a:gd name="T3" fmla="*/ 4 h 14"/>
                    <a:gd name="T4" fmla="*/ 22 w 52"/>
                    <a:gd name="T5" fmla="*/ 0 h 14"/>
                    <a:gd name="T6" fmla="*/ 0 w 52"/>
                    <a:gd name="T7" fmla="*/ 8 h 14"/>
                    <a:gd name="T8" fmla="*/ 30 w 52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4"/>
                    <a:gd name="T17" fmla="*/ 52 w 52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4">
                      <a:moveTo>
                        <a:pt x="30" y="14"/>
                      </a:moveTo>
                      <a:lnTo>
                        <a:pt x="52" y="4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0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64" name="Freeform 886"/>
                <p:cNvSpPr>
                  <a:spLocks noChangeAspect="1"/>
                </p:cNvSpPr>
                <p:nvPr/>
              </p:nvSpPr>
              <p:spPr bwMode="auto">
                <a:xfrm>
                  <a:off x="1582" y="1542"/>
                  <a:ext cx="50" cy="16"/>
                </a:xfrm>
                <a:custGeom>
                  <a:avLst/>
                  <a:gdLst>
                    <a:gd name="T0" fmla="*/ 30 w 50"/>
                    <a:gd name="T1" fmla="*/ 16 h 16"/>
                    <a:gd name="T2" fmla="*/ 50 w 50"/>
                    <a:gd name="T3" fmla="*/ 6 h 16"/>
                    <a:gd name="T4" fmla="*/ 22 w 50"/>
                    <a:gd name="T5" fmla="*/ 0 h 16"/>
                    <a:gd name="T6" fmla="*/ 0 w 50"/>
                    <a:gd name="T7" fmla="*/ 10 h 16"/>
                    <a:gd name="T8" fmla="*/ 30 w 50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6"/>
                    <a:gd name="T17" fmla="*/ 50 w 50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6">
                      <a:moveTo>
                        <a:pt x="30" y="16"/>
                      </a:moveTo>
                      <a:lnTo>
                        <a:pt x="50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795D"/>
                </a:solidFill>
                <a:ln w="0">
                  <a:solidFill>
                    <a:srgbClr val="00795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65" name="Freeform 887"/>
                <p:cNvSpPr>
                  <a:spLocks noChangeAspect="1"/>
                </p:cNvSpPr>
                <p:nvPr/>
              </p:nvSpPr>
              <p:spPr bwMode="auto">
                <a:xfrm>
                  <a:off x="1582" y="1542"/>
                  <a:ext cx="50" cy="16"/>
                </a:xfrm>
                <a:custGeom>
                  <a:avLst/>
                  <a:gdLst>
                    <a:gd name="T0" fmla="*/ 30 w 50"/>
                    <a:gd name="T1" fmla="*/ 16 h 16"/>
                    <a:gd name="T2" fmla="*/ 50 w 50"/>
                    <a:gd name="T3" fmla="*/ 6 h 16"/>
                    <a:gd name="T4" fmla="*/ 22 w 50"/>
                    <a:gd name="T5" fmla="*/ 0 h 16"/>
                    <a:gd name="T6" fmla="*/ 0 w 50"/>
                    <a:gd name="T7" fmla="*/ 10 h 16"/>
                    <a:gd name="T8" fmla="*/ 30 w 50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6"/>
                    <a:gd name="T17" fmla="*/ 50 w 50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6">
                      <a:moveTo>
                        <a:pt x="30" y="16"/>
                      </a:moveTo>
                      <a:lnTo>
                        <a:pt x="50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66" name="Freeform 888"/>
                <p:cNvSpPr>
                  <a:spLocks noChangeAspect="1"/>
                </p:cNvSpPr>
                <p:nvPr/>
              </p:nvSpPr>
              <p:spPr bwMode="auto">
                <a:xfrm>
                  <a:off x="1612" y="1548"/>
                  <a:ext cx="50" cy="16"/>
                </a:xfrm>
                <a:custGeom>
                  <a:avLst/>
                  <a:gdLst>
                    <a:gd name="T0" fmla="*/ 30 w 50"/>
                    <a:gd name="T1" fmla="*/ 16 h 16"/>
                    <a:gd name="T2" fmla="*/ 50 w 50"/>
                    <a:gd name="T3" fmla="*/ 6 h 16"/>
                    <a:gd name="T4" fmla="*/ 20 w 50"/>
                    <a:gd name="T5" fmla="*/ 0 h 16"/>
                    <a:gd name="T6" fmla="*/ 0 w 50"/>
                    <a:gd name="T7" fmla="*/ 10 h 16"/>
                    <a:gd name="T8" fmla="*/ 30 w 50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6"/>
                    <a:gd name="T17" fmla="*/ 50 w 50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6">
                      <a:moveTo>
                        <a:pt x="30" y="16"/>
                      </a:moveTo>
                      <a:lnTo>
                        <a:pt x="50" y="6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7A5C"/>
                </a:solidFill>
                <a:ln w="0">
                  <a:solidFill>
                    <a:srgbClr val="007A5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67" name="Freeform 889"/>
                <p:cNvSpPr>
                  <a:spLocks noChangeAspect="1"/>
                </p:cNvSpPr>
                <p:nvPr/>
              </p:nvSpPr>
              <p:spPr bwMode="auto">
                <a:xfrm>
                  <a:off x="1612" y="1548"/>
                  <a:ext cx="50" cy="16"/>
                </a:xfrm>
                <a:custGeom>
                  <a:avLst/>
                  <a:gdLst>
                    <a:gd name="T0" fmla="*/ 30 w 50"/>
                    <a:gd name="T1" fmla="*/ 16 h 16"/>
                    <a:gd name="T2" fmla="*/ 50 w 50"/>
                    <a:gd name="T3" fmla="*/ 6 h 16"/>
                    <a:gd name="T4" fmla="*/ 20 w 50"/>
                    <a:gd name="T5" fmla="*/ 0 h 16"/>
                    <a:gd name="T6" fmla="*/ 0 w 50"/>
                    <a:gd name="T7" fmla="*/ 10 h 16"/>
                    <a:gd name="T8" fmla="*/ 30 w 50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6"/>
                    <a:gd name="T17" fmla="*/ 50 w 50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6">
                      <a:moveTo>
                        <a:pt x="30" y="16"/>
                      </a:moveTo>
                      <a:lnTo>
                        <a:pt x="50" y="6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68" name="Freeform 890"/>
                <p:cNvSpPr>
                  <a:spLocks noChangeAspect="1"/>
                </p:cNvSpPr>
                <p:nvPr/>
              </p:nvSpPr>
              <p:spPr bwMode="auto">
                <a:xfrm>
                  <a:off x="1642" y="1554"/>
                  <a:ext cx="52" cy="16"/>
                </a:xfrm>
                <a:custGeom>
                  <a:avLst/>
                  <a:gdLst>
                    <a:gd name="T0" fmla="*/ 30 w 52"/>
                    <a:gd name="T1" fmla="*/ 16 h 16"/>
                    <a:gd name="T2" fmla="*/ 52 w 52"/>
                    <a:gd name="T3" fmla="*/ 6 h 16"/>
                    <a:gd name="T4" fmla="*/ 20 w 52"/>
                    <a:gd name="T5" fmla="*/ 0 h 16"/>
                    <a:gd name="T6" fmla="*/ 0 w 52"/>
                    <a:gd name="T7" fmla="*/ 10 h 16"/>
                    <a:gd name="T8" fmla="*/ 30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30" y="16"/>
                      </a:moveTo>
                      <a:lnTo>
                        <a:pt x="52" y="6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7B5B"/>
                </a:solidFill>
                <a:ln w="0">
                  <a:solidFill>
                    <a:srgbClr val="007B5B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69" name="Freeform 891"/>
                <p:cNvSpPr>
                  <a:spLocks noChangeAspect="1"/>
                </p:cNvSpPr>
                <p:nvPr/>
              </p:nvSpPr>
              <p:spPr bwMode="auto">
                <a:xfrm>
                  <a:off x="1642" y="1554"/>
                  <a:ext cx="52" cy="16"/>
                </a:xfrm>
                <a:custGeom>
                  <a:avLst/>
                  <a:gdLst>
                    <a:gd name="T0" fmla="*/ 30 w 52"/>
                    <a:gd name="T1" fmla="*/ 16 h 16"/>
                    <a:gd name="T2" fmla="*/ 52 w 52"/>
                    <a:gd name="T3" fmla="*/ 6 h 16"/>
                    <a:gd name="T4" fmla="*/ 20 w 52"/>
                    <a:gd name="T5" fmla="*/ 0 h 16"/>
                    <a:gd name="T6" fmla="*/ 0 w 52"/>
                    <a:gd name="T7" fmla="*/ 10 h 16"/>
                    <a:gd name="T8" fmla="*/ 30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30" y="16"/>
                      </a:moveTo>
                      <a:lnTo>
                        <a:pt x="52" y="6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70" name="Freeform 892"/>
                <p:cNvSpPr>
                  <a:spLocks noChangeAspect="1"/>
                </p:cNvSpPr>
                <p:nvPr/>
              </p:nvSpPr>
              <p:spPr bwMode="auto">
                <a:xfrm>
                  <a:off x="1672" y="1560"/>
                  <a:ext cx="52" cy="16"/>
                </a:xfrm>
                <a:custGeom>
                  <a:avLst/>
                  <a:gdLst>
                    <a:gd name="T0" fmla="*/ 32 w 52"/>
                    <a:gd name="T1" fmla="*/ 16 h 16"/>
                    <a:gd name="T2" fmla="*/ 52 w 52"/>
                    <a:gd name="T3" fmla="*/ 6 h 16"/>
                    <a:gd name="T4" fmla="*/ 22 w 52"/>
                    <a:gd name="T5" fmla="*/ 0 h 16"/>
                    <a:gd name="T6" fmla="*/ 0 w 52"/>
                    <a:gd name="T7" fmla="*/ 10 h 16"/>
                    <a:gd name="T8" fmla="*/ 32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32" y="16"/>
                      </a:moveTo>
                      <a:lnTo>
                        <a:pt x="52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2" y="16"/>
                      </a:lnTo>
                      <a:close/>
                    </a:path>
                  </a:pathLst>
                </a:custGeom>
                <a:solidFill>
                  <a:srgbClr val="007C5A"/>
                </a:solidFill>
                <a:ln w="0">
                  <a:solidFill>
                    <a:srgbClr val="007C5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71" name="Freeform 893"/>
                <p:cNvSpPr>
                  <a:spLocks noChangeAspect="1"/>
                </p:cNvSpPr>
                <p:nvPr/>
              </p:nvSpPr>
              <p:spPr bwMode="auto">
                <a:xfrm>
                  <a:off x="1672" y="1560"/>
                  <a:ext cx="52" cy="16"/>
                </a:xfrm>
                <a:custGeom>
                  <a:avLst/>
                  <a:gdLst>
                    <a:gd name="T0" fmla="*/ 32 w 52"/>
                    <a:gd name="T1" fmla="*/ 16 h 16"/>
                    <a:gd name="T2" fmla="*/ 52 w 52"/>
                    <a:gd name="T3" fmla="*/ 6 h 16"/>
                    <a:gd name="T4" fmla="*/ 22 w 52"/>
                    <a:gd name="T5" fmla="*/ 0 h 16"/>
                    <a:gd name="T6" fmla="*/ 0 w 52"/>
                    <a:gd name="T7" fmla="*/ 10 h 16"/>
                    <a:gd name="T8" fmla="*/ 32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32" y="16"/>
                      </a:moveTo>
                      <a:lnTo>
                        <a:pt x="52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2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72" name="Freeform 894"/>
                <p:cNvSpPr>
                  <a:spLocks noChangeAspect="1"/>
                </p:cNvSpPr>
                <p:nvPr/>
              </p:nvSpPr>
              <p:spPr bwMode="auto">
                <a:xfrm>
                  <a:off x="1704" y="1566"/>
                  <a:ext cx="52" cy="16"/>
                </a:xfrm>
                <a:custGeom>
                  <a:avLst/>
                  <a:gdLst>
                    <a:gd name="T0" fmla="*/ 30 w 52"/>
                    <a:gd name="T1" fmla="*/ 16 h 16"/>
                    <a:gd name="T2" fmla="*/ 52 w 52"/>
                    <a:gd name="T3" fmla="*/ 6 h 16"/>
                    <a:gd name="T4" fmla="*/ 20 w 52"/>
                    <a:gd name="T5" fmla="*/ 0 h 16"/>
                    <a:gd name="T6" fmla="*/ 0 w 52"/>
                    <a:gd name="T7" fmla="*/ 10 h 16"/>
                    <a:gd name="T8" fmla="*/ 30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30" y="16"/>
                      </a:moveTo>
                      <a:lnTo>
                        <a:pt x="52" y="6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7D5A"/>
                </a:solidFill>
                <a:ln w="0">
                  <a:solidFill>
                    <a:srgbClr val="007D5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73" name="Freeform 895"/>
                <p:cNvSpPr>
                  <a:spLocks noChangeAspect="1"/>
                </p:cNvSpPr>
                <p:nvPr/>
              </p:nvSpPr>
              <p:spPr bwMode="auto">
                <a:xfrm>
                  <a:off x="1704" y="1566"/>
                  <a:ext cx="52" cy="16"/>
                </a:xfrm>
                <a:custGeom>
                  <a:avLst/>
                  <a:gdLst>
                    <a:gd name="T0" fmla="*/ 30 w 52"/>
                    <a:gd name="T1" fmla="*/ 16 h 16"/>
                    <a:gd name="T2" fmla="*/ 52 w 52"/>
                    <a:gd name="T3" fmla="*/ 6 h 16"/>
                    <a:gd name="T4" fmla="*/ 20 w 52"/>
                    <a:gd name="T5" fmla="*/ 0 h 16"/>
                    <a:gd name="T6" fmla="*/ 0 w 52"/>
                    <a:gd name="T7" fmla="*/ 10 h 16"/>
                    <a:gd name="T8" fmla="*/ 30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30" y="16"/>
                      </a:moveTo>
                      <a:lnTo>
                        <a:pt x="52" y="6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74" name="Freeform 896"/>
                <p:cNvSpPr>
                  <a:spLocks noChangeAspect="1"/>
                </p:cNvSpPr>
                <p:nvPr/>
              </p:nvSpPr>
              <p:spPr bwMode="auto">
                <a:xfrm>
                  <a:off x="1734" y="1572"/>
                  <a:ext cx="52" cy="16"/>
                </a:xfrm>
                <a:custGeom>
                  <a:avLst/>
                  <a:gdLst>
                    <a:gd name="T0" fmla="*/ 32 w 52"/>
                    <a:gd name="T1" fmla="*/ 16 h 16"/>
                    <a:gd name="T2" fmla="*/ 52 w 52"/>
                    <a:gd name="T3" fmla="*/ 8 h 16"/>
                    <a:gd name="T4" fmla="*/ 22 w 52"/>
                    <a:gd name="T5" fmla="*/ 0 h 16"/>
                    <a:gd name="T6" fmla="*/ 0 w 52"/>
                    <a:gd name="T7" fmla="*/ 10 h 16"/>
                    <a:gd name="T8" fmla="*/ 32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32" y="16"/>
                      </a:moveTo>
                      <a:lnTo>
                        <a:pt x="52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2" y="16"/>
                      </a:lnTo>
                      <a:close/>
                    </a:path>
                  </a:pathLst>
                </a:custGeom>
                <a:solidFill>
                  <a:srgbClr val="007E59"/>
                </a:solidFill>
                <a:ln w="0">
                  <a:solidFill>
                    <a:srgbClr val="007E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75" name="Freeform 897"/>
                <p:cNvSpPr>
                  <a:spLocks noChangeAspect="1"/>
                </p:cNvSpPr>
                <p:nvPr/>
              </p:nvSpPr>
              <p:spPr bwMode="auto">
                <a:xfrm>
                  <a:off x="1734" y="1572"/>
                  <a:ext cx="52" cy="16"/>
                </a:xfrm>
                <a:custGeom>
                  <a:avLst/>
                  <a:gdLst>
                    <a:gd name="T0" fmla="*/ 32 w 52"/>
                    <a:gd name="T1" fmla="*/ 16 h 16"/>
                    <a:gd name="T2" fmla="*/ 52 w 52"/>
                    <a:gd name="T3" fmla="*/ 8 h 16"/>
                    <a:gd name="T4" fmla="*/ 22 w 52"/>
                    <a:gd name="T5" fmla="*/ 0 h 16"/>
                    <a:gd name="T6" fmla="*/ 0 w 52"/>
                    <a:gd name="T7" fmla="*/ 10 h 16"/>
                    <a:gd name="T8" fmla="*/ 32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32" y="16"/>
                      </a:moveTo>
                      <a:lnTo>
                        <a:pt x="52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2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76" name="Freeform 898"/>
                <p:cNvSpPr>
                  <a:spLocks noChangeAspect="1"/>
                </p:cNvSpPr>
                <p:nvPr/>
              </p:nvSpPr>
              <p:spPr bwMode="auto">
                <a:xfrm>
                  <a:off x="1766" y="1580"/>
                  <a:ext cx="52" cy="16"/>
                </a:xfrm>
                <a:custGeom>
                  <a:avLst/>
                  <a:gdLst>
                    <a:gd name="T0" fmla="*/ 32 w 52"/>
                    <a:gd name="T1" fmla="*/ 16 h 16"/>
                    <a:gd name="T2" fmla="*/ 52 w 52"/>
                    <a:gd name="T3" fmla="*/ 6 h 16"/>
                    <a:gd name="T4" fmla="*/ 20 w 52"/>
                    <a:gd name="T5" fmla="*/ 0 h 16"/>
                    <a:gd name="T6" fmla="*/ 0 w 52"/>
                    <a:gd name="T7" fmla="*/ 8 h 16"/>
                    <a:gd name="T8" fmla="*/ 32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32" y="16"/>
                      </a:moveTo>
                      <a:lnTo>
                        <a:pt x="52" y="6"/>
                      </a:ln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32" y="16"/>
                      </a:lnTo>
                      <a:close/>
                    </a:path>
                  </a:pathLst>
                </a:custGeom>
                <a:solidFill>
                  <a:srgbClr val="007F59"/>
                </a:solidFill>
                <a:ln w="0">
                  <a:solidFill>
                    <a:srgbClr val="007F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77" name="Freeform 899"/>
                <p:cNvSpPr>
                  <a:spLocks noChangeAspect="1"/>
                </p:cNvSpPr>
                <p:nvPr/>
              </p:nvSpPr>
              <p:spPr bwMode="auto">
                <a:xfrm>
                  <a:off x="1766" y="1580"/>
                  <a:ext cx="52" cy="16"/>
                </a:xfrm>
                <a:custGeom>
                  <a:avLst/>
                  <a:gdLst>
                    <a:gd name="T0" fmla="*/ 32 w 52"/>
                    <a:gd name="T1" fmla="*/ 16 h 16"/>
                    <a:gd name="T2" fmla="*/ 52 w 52"/>
                    <a:gd name="T3" fmla="*/ 6 h 16"/>
                    <a:gd name="T4" fmla="*/ 20 w 52"/>
                    <a:gd name="T5" fmla="*/ 0 h 16"/>
                    <a:gd name="T6" fmla="*/ 0 w 52"/>
                    <a:gd name="T7" fmla="*/ 8 h 16"/>
                    <a:gd name="T8" fmla="*/ 32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32" y="16"/>
                      </a:moveTo>
                      <a:lnTo>
                        <a:pt x="52" y="6"/>
                      </a:ln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32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78" name="Freeform 900"/>
                <p:cNvSpPr>
                  <a:spLocks noChangeAspect="1"/>
                </p:cNvSpPr>
                <p:nvPr/>
              </p:nvSpPr>
              <p:spPr bwMode="auto">
                <a:xfrm>
                  <a:off x="1798" y="1586"/>
                  <a:ext cx="54" cy="16"/>
                </a:xfrm>
                <a:custGeom>
                  <a:avLst/>
                  <a:gdLst>
                    <a:gd name="T0" fmla="*/ 32 w 54"/>
                    <a:gd name="T1" fmla="*/ 16 h 16"/>
                    <a:gd name="T2" fmla="*/ 54 w 54"/>
                    <a:gd name="T3" fmla="*/ 8 h 16"/>
                    <a:gd name="T4" fmla="*/ 20 w 54"/>
                    <a:gd name="T5" fmla="*/ 0 h 16"/>
                    <a:gd name="T6" fmla="*/ 0 w 54"/>
                    <a:gd name="T7" fmla="*/ 10 h 16"/>
                    <a:gd name="T8" fmla="*/ 32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2" y="16"/>
                      </a:moveTo>
                      <a:lnTo>
                        <a:pt x="54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2" y="16"/>
                      </a:lnTo>
                      <a:close/>
                    </a:path>
                  </a:pathLst>
                </a:custGeom>
                <a:solidFill>
                  <a:srgbClr val="008059"/>
                </a:solidFill>
                <a:ln w="0">
                  <a:solidFill>
                    <a:srgbClr val="0080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79" name="Freeform 901"/>
                <p:cNvSpPr>
                  <a:spLocks noChangeAspect="1"/>
                </p:cNvSpPr>
                <p:nvPr/>
              </p:nvSpPr>
              <p:spPr bwMode="auto">
                <a:xfrm>
                  <a:off x="1798" y="1586"/>
                  <a:ext cx="54" cy="16"/>
                </a:xfrm>
                <a:custGeom>
                  <a:avLst/>
                  <a:gdLst>
                    <a:gd name="T0" fmla="*/ 32 w 54"/>
                    <a:gd name="T1" fmla="*/ 16 h 16"/>
                    <a:gd name="T2" fmla="*/ 54 w 54"/>
                    <a:gd name="T3" fmla="*/ 8 h 16"/>
                    <a:gd name="T4" fmla="*/ 20 w 54"/>
                    <a:gd name="T5" fmla="*/ 0 h 16"/>
                    <a:gd name="T6" fmla="*/ 0 w 54"/>
                    <a:gd name="T7" fmla="*/ 10 h 16"/>
                    <a:gd name="T8" fmla="*/ 32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2" y="16"/>
                      </a:moveTo>
                      <a:lnTo>
                        <a:pt x="54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2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80" name="Freeform 902"/>
                <p:cNvSpPr>
                  <a:spLocks noChangeAspect="1"/>
                </p:cNvSpPr>
                <p:nvPr/>
              </p:nvSpPr>
              <p:spPr bwMode="auto">
                <a:xfrm>
                  <a:off x="1830" y="1594"/>
                  <a:ext cx="54" cy="16"/>
                </a:xfrm>
                <a:custGeom>
                  <a:avLst/>
                  <a:gdLst>
                    <a:gd name="T0" fmla="*/ 34 w 54"/>
                    <a:gd name="T1" fmla="*/ 16 h 16"/>
                    <a:gd name="T2" fmla="*/ 54 w 54"/>
                    <a:gd name="T3" fmla="*/ 6 h 16"/>
                    <a:gd name="T4" fmla="*/ 22 w 54"/>
                    <a:gd name="T5" fmla="*/ 0 h 16"/>
                    <a:gd name="T6" fmla="*/ 0 w 54"/>
                    <a:gd name="T7" fmla="*/ 8 h 16"/>
                    <a:gd name="T8" fmla="*/ 34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4" y="16"/>
                      </a:moveTo>
                      <a:lnTo>
                        <a:pt x="54" y="6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4" y="16"/>
                      </a:lnTo>
                      <a:close/>
                    </a:path>
                  </a:pathLst>
                </a:custGeom>
                <a:solidFill>
                  <a:srgbClr val="008158"/>
                </a:solidFill>
                <a:ln w="0">
                  <a:solidFill>
                    <a:srgbClr val="0081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81" name="Freeform 903"/>
                <p:cNvSpPr>
                  <a:spLocks noChangeAspect="1"/>
                </p:cNvSpPr>
                <p:nvPr/>
              </p:nvSpPr>
              <p:spPr bwMode="auto">
                <a:xfrm>
                  <a:off x="1830" y="1594"/>
                  <a:ext cx="54" cy="16"/>
                </a:xfrm>
                <a:custGeom>
                  <a:avLst/>
                  <a:gdLst>
                    <a:gd name="T0" fmla="*/ 34 w 54"/>
                    <a:gd name="T1" fmla="*/ 16 h 16"/>
                    <a:gd name="T2" fmla="*/ 54 w 54"/>
                    <a:gd name="T3" fmla="*/ 6 h 16"/>
                    <a:gd name="T4" fmla="*/ 22 w 54"/>
                    <a:gd name="T5" fmla="*/ 0 h 16"/>
                    <a:gd name="T6" fmla="*/ 0 w 54"/>
                    <a:gd name="T7" fmla="*/ 8 h 16"/>
                    <a:gd name="T8" fmla="*/ 34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4" y="16"/>
                      </a:moveTo>
                      <a:lnTo>
                        <a:pt x="54" y="6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4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82" name="Freeform 904"/>
                <p:cNvSpPr>
                  <a:spLocks noChangeAspect="1"/>
                </p:cNvSpPr>
                <p:nvPr/>
              </p:nvSpPr>
              <p:spPr bwMode="auto">
                <a:xfrm>
                  <a:off x="1864" y="1600"/>
                  <a:ext cx="54" cy="18"/>
                </a:xfrm>
                <a:custGeom>
                  <a:avLst/>
                  <a:gdLst>
                    <a:gd name="T0" fmla="*/ 34 w 54"/>
                    <a:gd name="T1" fmla="*/ 18 h 18"/>
                    <a:gd name="T2" fmla="*/ 54 w 54"/>
                    <a:gd name="T3" fmla="*/ 8 h 18"/>
                    <a:gd name="T4" fmla="*/ 20 w 54"/>
                    <a:gd name="T5" fmla="*/ 0 h 18"/>
                    <a:gd name="T6" fmla="*/ 0 w 54"/>
                    <a:gd name="T7" fmla="*/ 10 h 18"/>
                    <a:gd name="T8" fmla="*/ 34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34" y="18"/>
                      </a:moveTo>
                      <a:lnTo>
                        <a:pt x="54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4" y="18"/>
                      </a:lnTo>
                      <a:close/>
                    </a:path>
                  </a:pathLst>
                </a:custGeom>
                <a:solidFill>
                  <a:srgbClr val="008158"/>
                </a:solidFill>
                <a:ln w="0">
                  <a:solidFill>
                    <a:srgbClr val="0081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83" name="Freeform 905"/>
                <p:cNvSpPr>
                  <a:spLocks noChangeAspect="1"/>
                </p:cNvSpPr>
                <p:nvPr/>
              </p:nvSpPr>
              <p:spPr bwMode="auto">
                <a:xfrm>
                  <a:off x="1864" y="1600"/>
                  <a:ext cx="54" cy="18"/>
                </a:xfrm>
                <a:custGeom>
                  <a:avLst/>
                  <a:gdLst>
                    <a:gd name="T0" fmla="*/ 34 w 54"/>
                    <a:gd name="T1" fmla="*/ 18 h 18"/>
                    <a:gd name="T2" fmla="*/ 54 w 54"/>
                    <a:gd name="T3" fmla="*/ 8 h 18"/>
                    <a:gd name="T4" fmla="*/ 20 w 54"/>
                    <a:gd name="T5" fmla="*/ 0 h 18"/>
                    <a:gd name="T6" fmla="*/ 0 w 54"/>
                    <a:gd name="T7" fmla="*/ 10 h 18"/>
                    <a:gd name="T8" fmla="*/ 34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34" y="18"/>
                      </a:moveTo>
                      <a:lnTo>
                        <a:pt x="54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84" name="Freeform 906"/>
                <p:cNvSpPr>
                  <a:spLocks noChangeAspect="1"/>
                </p:cNvSpPr>
                <p:nvPr/>
              </p:nvSpPr>
              <p:spPr bwMode="auto">
                <a:xfrm>
                  <a:off x="1898" y="1608"/>
                  <a:ext cx="54" cy="18"/>
                </a:xfrm>
                <a:custGeom>
                  <a:avLst/>
                  <a:gdLst>
                    <a:gd name="T0" fmla="*/ 34 w 54"/>
                    <a:gd name="T1" fmla="*/ 18 h 18"/>
                    <a:gd name="T2" fmla="*/ 54 w 54"/>
                    <a:gd name="T3" fmla="*/ 8 h 18"/>
                    <a:gd name="T4" fmla="*/ 20 w 54"/>
                    <a:gd name="T5" fmla="*/ 0 h 18"/>
                    <a:gd name="T6" fmla="*/ 0 w 54"/>
                    <a:gd name="T7" fmla="*/ 10 h 18"/>
                    <a:gd name="T8" fmla="*/ 34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34" y="18"/>
                      </a:moveTo>
                      <a:lnTo>
                        <a:pt x="54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4" y="18"/>
                      </a:lnTo>
                      <a:close/>
                    </a:path>
                  </a:pathLst>
                </a:custGeom>
                <a:solidFill>
                  <a:srgbClr val="008258"/>
                </a:solidFill>
                <a:ln w="0">
                  <a:solidFill>
                    <a:srgbClr val="0082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85" name="Freeform 907"/>
                <p:cNvSpPr>
                  <a:spLocks noChangeAspect="1"/>
                </p:cNvSpPr>
                <p:nvPr/>
              </p:nvSpPr>
              <p:spPr bwMode="auto">
                <a:xfrm>
                  <a:off x="1898" y="1608"/>
                  <a:ext cx="54" cy="18"/>
                </a:xfrm>
                <a:custGeom>
                  <a:avLst/>
                  <a:gdLst>
                    <a:gd name="T0" fmla="*/ 34 w 54"/>
                    <a:gd name="T1" fmla="*/ 18 h 18"/>
                    <a:gd name="T2" fmla="*/ 54 w 54"/>
                    <a:gd name="T3" fmla="*/ 8 h 18"/>
                    <a:gd name="T4" fmla="*/ 20 w 54"/>
                    <a:gd name="T5" fmla="*/ 0 h 18"/>
                    <a:gd name="T6" fmla="*/ 0 w 54"/>
                    <a:gd name="T7" fmla="*/ 10 h 18"/>
                    <a:gd name="T8" fmla="*/ 34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34" y="18"/>
                      </a:moveTo>
                      <a:lnTo>
                        <a:pt x="54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86" name="Freeform 908"/>
                <p:cNvSpPr>
                  <a:spLocks noChangeAspect="1"/>
                </p:cNvSpPr>
                <p:nvPr/>
              </p:nvSpPr>
              <p:spPr bwMode="auto">
                <a:xfrm>
                  <a:off x="1932" y="1616"/>
                  <a:ext cx="54" cy="18"/>
                </a:xfrm>
                <a:custGeom>
                  <a:avLst/>
                  <a:gdLst>
                    <a:gd name="T0" fmla="*/ 34 w 54"/>
                    <a:gd name="T1" fmla="*/ 18 h 18"/>
                    <a:gd name="T2" fmla="*/ 54 w 54"/>
                    <a:gd name="T3" fmla="*/ 8 h 18"/>
                    <a:gd name="T4" fmla="*/ 20 w 54"/>
                    <a:gd name="T5" fmla="*/ 0 h 18"/>
                    <a:gd name="T6" fmla="*/ 0 w 54"/>
                    <a:gd name="T7" fmla="*/ 10 h 18"/>
                    <a:gd name="T8" fmla="*/ 34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34" y="18"/>
                      </a:moveTo>
                      <a:lnTo>
                        <a:pt x="54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4" y="18"/>
                      </a:lnTo>
                      <a:close/>
                    </a:path>
                  </a:pathLst>
                </a:custGeom>
                <a:solidFill>
                  <a:srgbClr val="008258"/>
                </a:solidFill>
                <a:ln w="0">
                  <a:solidFill>
                    <a:srgbClr val="0082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87" name="Freeform 909"/>
                <p:cNvSpPr>
                  <a:spLocks noChangeAspect="1"/>
                </p:cNvSpPr>
                <p:nvPr/>
              </p:nvSpPr>
              <p:spPr bwMode="auto">
                <a:xfrm>
                  <a:off x="1932" y="1616"/>
                  <a:ext cx="54" cy="18"/>
                </a:xfrm>
                <a:custGeom>
                  <a:avLst/>
                  <a:gdLst>
                    <a:gd name="T0" fmla="*/ 34 w 54"/>
                    <a:gd name="T1" fmla="*/ 18 h 18"/>
                    <a:gd name="T2" fmla="*/ 54 w 54"/>
                    <a:gd name="T3" fmla="*/ 8 h 18"/>
                    <a:gd name="T4" fmla="*/ 20 w 54"/>
                    <a:gd name="T5" fmla="*/ 0 h 18"/>
                    <a:gd name="T6" fmla="*/ 0 w 54"/>
                    <a:gd name="T7" fmla="*/ 10 h 18"/>
                    <a:gd name="T8" fmla="*/ 34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34" y="18"/>
                      </a:moveTo>
                      <a:lnTo>
                        <a:pt x="54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88" name="Freeform 910"/>
                <p:cNvSpPr>
                  <a:spLocks noChangeAspect="1"/>
                </p:cNvSpPr>
                <p:nvPr/>
              </p:nvSpPr>
              <p:spPr bwMode="auto">
                <a:xfrm>
                  <a:off x="1966" y="1624"/>
                  <a:ext cx="54" cy="18"/>
                </a:xfrm>
                <a:custGeom>
                  <a:avLst/>
                  <a:gdLst>
                    <a:gd name="T0" fmla="*/ 34 w 54"/>
                    <a:gd name="T1" fmla="*/ 18 h 18"/>
                    <a:gd name="T2" fmla="*/ 54 w 54"/>
                    <a:gd name="T3" fmla="*/ 8 h 18"/>
                    <a:gd name="T4" fmla="*/ 20 w 54"/>
                    <a:gd name="T5" fmla="*/ 0 h 18"/>
                    <a:gd name="T6" fmla="*/ 0 w 54"/>
                    <a:gd name="T7" fmla="*/ 10 h 18"/>
                    <a:gd name="T8" fmla="*/ 34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34" y="18"/>
                      </a:moveTo>
                      <a:lnTo>
                        <a:pt x="54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4" y="18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89" name="Freeform 911"/>
                <p:cNvSpPr>
                  <a:spLocks noChangeAspect="1"/>
                </p:cNvSpPr>
                <p:nvPr/>
              </p:nvSpPr>
              <p:spPr bwMode="auto">
                <a:xfrm>
                  <a:off x="1966" y="1624"/>
                  <a:ext cx="54" cy="18"/>
                </a:xfrm>
                <a:custGeom>
                  <a:avLst/>
                  <a:gdLst>
                    <a:gd name="T0" fmla="*/ 34 w 54"/>
                    <a:gd name="T1" fmla="*/ 18 h 18"/>
                    <a:gd name="T2" fmla="*/ 54 w 54"/>
                    <a:gd name="T3" fmla="*/ 8 h 18"/>
                    <a:gd name="T4" fmla="*/ 20 w 54"/>
                    <a:gd name="T5" fmla="*/ 0 h 18"/>
                    <a:gd name="T6" fmla="*/ 0 w 54"/>
                    <a:gd name="T7" fmla="*/ 10 h 18"/>
                    <a:gd name="T8" fmla="*/ 34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34" y="18"/>
                      </a:moveTo>
                      <a:lnTo>
                        <a:pt x="54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90" name="Freeform 912"/>
                <p:cNvSpPr>
                  <a:spLocks noChangeAspect="1"/>
                </p:cNvSpPr>
                <p:nvPr/>
              </p:nvSpPr>
              <p:spPr bwMode="auto">
                <a:xfrm>
                  <a:off x="2000" y="1632"/>
                  <a:ext cx="56" cy="20"/>
                </a:xfrm>
                <a:custGeom>
                  <a:avLst/>
                  <a:gdLst>
                    <a:gd name="T0" fmla="*/ 36 w 56"/>
                    <a:gd name="T1" fmla="*/ 20 h 20"/>
                    <a:gd name="T2" fmla="*/ 56 w 56"/>
                    <a:gd name="T3" fmla="*/ 10 h 20"/>
                    <a:gd name="T4" fmla="*/ 20 w 56"/>
                    <a:gd name="T5" fmla="*/ 0 h 20"/>
                    <a:gd name="T6" fmla="*/ 0 w 56"/>
                    <a:gd name="T7" fmla="*/ 10 h 20"/>
                    <a:gd name="T8" fmla="*/ 36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36" y="20"/>
                      </a:moveTo>
                      <a:lnTo>
                        <a:pt x="56" y="10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6" y="20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91" name="Freeform 913"/>
                <p:cNvSpPr>
                  <a:spLocks noChangeAspect="1"/>
                </p:cNvSpPr>
                <p:nvPr/>
              </p:nvSpPr>
              <p:spPr bwMode="auto">
                <a:xfrm>
                  <a:off x="2000" y="1632"/>
                  <a:ext cx="56" cy="20"/>
                </a:xfrm>
                <a:custGeom>
                  <a:avLst/>
                  <a:gdLst>
                    <a:gd name="T0" fmla="*/ 36 w 56"/>
                    <a:gd name="T1" fmla="*/ 20 h 20"/>
                    <a:gd name="T2" fmla="*/ 56 w 56"/>
                    <a:gd name="T3" fmla="*/ 10 h 20"/>
                    <a:gd name="T4" fmla="*/ 20 w 56"/>
                    <a:gd name="T5" fmla="*/ 0 h 20"/>
                    <a:gd name="T6" fmla="*/ 0 w 56"/>
                    <a:gd name="T7" fmla="*/ 10 h 20"/>
                    <a:gd name="T8" fmla="*/ 36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36" y="20"/>
                      </a:moveTo>
                      <a:lnTo>
                        <a:pt x="56" y="10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92" name="Freeform 914"/>
                <p:cNvSpPr>
                  <a:spLocks noChangeAspect="1"/>
                </p:cNvSpPr>
                <p:nvPr/>
              </p:nvSpPr>
              <p:spPr bwMode="auto">
                <a:xfrm>
                  <a:off x="2036" y="1642"/>
                  <a:ext cx="54" cy="18"/>
                </a:xfrm>
                <a:custGeom>
                  <a:avLst/>
                  <a:gdLst>
                    <a:gd name="T0" fmla="*/ 36 w 54"/>
                    <a:gd name="T1" fmla="*/ 18 h 18"/>
                    <a:gd name="T2" fmla="*/ 54 w 54"/>
                    <a:gd name="T3" fmla="*/ 8 h 18"/>
                    <a:gd name="T4" fmla="*/ 20 w 54"/>
                    <a:gd name="T5" fmla="*/ 0 h 18"/>
                    <a:gd name="T6" fmla="*/ 0 w 54"/>
                    <a:gd name="T7" fmla="*/ 10 h 18"/>
                    <a:gd name="T8" fmla="*/ 36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36" y="18"/>
                      </a:moveTo>
                      <a:lnTo>
                        <a:pt x="54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6" y="18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93" name="Freeform 915"/>
                <p:cNvSpPr>
                  <a:spLocks noChangeAspect="1"/>
                </p:cNvSpPr>
                <p:nvPr/>
              </p:nvSpPr>
              <p:spPr bwMode="auto">
                <a:xfrm>
                  <a:off x="2036" y="1642"/>
                  <a:ext cx="54" cy="18"/>
                </a:xfrm>
                <a:custGeom>
                  <a:avLst/>
                  <a:gdLst>
                    <a:gd name="T0" fmla="*/ 36 w 54"/>
                    <a:gd name="T1" fmla="*/ 18 h 18"/>
                    <a:gd name="T2" fmla="*/ 54 w 54"/>
                    <a:gd name="T3" fmla="*/ 8 h 18"/>
                    <a:gd name="T4" fmla="*/ 20 w 54"/>
                    <a:gd name="T5" fmla="*/ 0 h 18"/>
                    <a:gd name="T6" fmla="*/ 0 w 54"/>
                    <a:gd name="T7" fmla="*/ 10 h 18"/>
                    <a:gd name="T8" fmla="*/ 36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36" y="18"/>
                      </a:moveTo>
                      <a:lnTo>
                        <a:pt x="54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6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94" name="Freeform 916"/>
                <p:cNvSpPr>
                  <a:spLocks noChangeAspect="1"/>
                </p:cNvSpPr>
                <p:nvPr/>
              </p:nvSpPr>
              <p:spPr bwMode="auto">
                <a:xfrm>
                  <a:off x="2072" y="1650"/>
                  <a:ext cx="54" cy="18"/>
                </a:xfrm>
                <a:custGeom>
                  <a:avLst/>
                  <a:gdLst>
                    <a:gd name="T0" fmla="*/ 36 w 54"/>
                    <a:gd name="T1" fmla="*/ 18 h 18"/>
                    <a:gd name="T2" fmla="*/ 54 w 54"/>
                    <a:gd name="T3" fmla="*/ 8 h 18"/>
                    <a:gd name="T4" fmla="*/ 18 w 54"/>
                    <a:gd name="T5" fmla="*/ 0 h 18"/>
                    <a:gd name="T6" fmla="*/ 0 w 54"/>
                    <a:gd name="T7" fmla="*/ 10 h 18"/>
                    <a:gd name="T8" fmla="*/ 36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36" y="18"/>
                      </a:moveTo>
                      <a:lnTo>
                        <a:pt x="54" y="8"/>
                      </a:lnTo>
                      <a:lnTo>
                        <a:pt x="18" y="0"/>
                      </a:lnTo>
                      <a:lnTo>
                        <a:pt x="0" y="10"/>
                      </a:lnTo>
                      <a:lnTo>
                        <a:pt x="36" y="18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95" name="Freeform 917"/>
                <p:cNvSpPr>
                  <a:spLocks noChangeAspect="1"/>
                </p:cNvSpPr>
                <p:nvPr/>
              </p:nvSpPr>
              <p:spPr bwMode="auto">
                <a:xfrm>
                  <a:off x="2072" y="1650"/>
                  <a:ext cx="54" cy="18"/>
                </a:xfrm>
                <a:custGeom>
                  <a:avLst/>
                  <a:gdLst>
                    <a:gd name="T0" fmla="*/ 36 w 54"/>
                    <a:gd name="T1" fmla="*/ 18 h 18"/>
                    <a:gd name="T2" fmla="*/ 54 w 54"/>
                    <a:gd name="T3" fmla="*/ 8 h 18"/>
                    <a:gd name="T4" fmla="*/ 18 w 54"/>
                    <a:gd name="T5" fmla="*/ 0 h 18"/>
                    <a:gd name="T6" fmla="*/ 0 w 54"/>
                    <a:gd name="T7" fmla="*/ 10 h 18"/>
                    <a:gd name="T8" fmla="*/ 36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36" y="18"/>
                      </a:moveTo>
                      <a:lnTo>
                        <a:pt x="54" y="8"/>
                      </a:lnTo>
                      <a:lnTo>
                        <a:pt x="18" y="0"/>
                      </a:lnTo>
                      <a:lnTo>
                        <a:pt x="0" y="10"/>
                      </a:lnTo>
                      <a:lnTo>
                        <a:pt x="36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96" name="Freeform 918"/>
                <p:cNvSpPr>
                  <a:spLocks noChangeAspect="1"/>
                </p:cNvSpPr>
                <p:nvPr/>
              </p:nvSpPr>
              <p:spPr bwMode="auto">
                <a:xfrm>
                  <a:off x="2108" y="1658"/>
                  <a:ext cx="56" cy="20"/>
                </a:xfrm>
                <a:custGeom>
                  <a:avLst/>
                  <a:gdLst>
                    <a:gd name="T0" fmla="*/ 36 w 56"/>
                    <a:gd name="T1" fmla="*/ 20 h 20"/>
                    <a:gd name="T2" fmla="*/ 56 w 56"/>
                    <a:gd name="T3" fmla="*/ 8 h 20"/>
                    <a:gd name="T4" fmla="*/ 18 w 56"/>
                    <a:gd name="T5" fmla="*/ 0 h 20"/>
                    <a:gd name="T6" fmla="*/ 0 w 56"/>
                    <a:gd name="T7" fmla="*/ 10 h 20"/>
                    <a:gd name="T8" fmla="*/ 36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36" y="20"/>
                      </a:moveTo>
                      <a:lnTo>
                        <a:pt x="56" y="8"/>
                      </a:lnTo>
                      <a:lnTo>
                        <a:pt x="18" y="0"/>
                      </a:lnTo>
                      <a:lnTo>
                        <a:pt x="0" y="10"/>
                      </a:lnTo>
                      <a:lnTo>
                        <a:pt x="36" y="20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97" name="Freeform 919"/>
                <p:cNvSpPr>
                  <a:spLocks noChangeAspect="1"/>
                </p:cNvSpPr>
                <p:nvPr/>
              </p:nvSpPr>
              <p:spPr bwMode="auto">
                <a:xfrm>
                  <a:off x="2108" y="1658"/>
                  <a:ext cx="56" cy="20"/>
                </a:xfrm>
                <a:custGeom>
                  <a:avLst/>
                  <a:gdLst>
                    <a:gd name="T0" fmla="*/ 36 w 56"/>
                    <a:gd name="T1" fmla="*/ 20 h 20"/>
                    <a:gd name="T2" fmla="*/ 56 w 56"/>
                    <a:gd name="T3" fmla="*/ 8 h 20"/>
                    <a:gd name="T4" fmla="*/ 18 w 56"/>
                    <a:gd name="T5" fmla="*/ 0 h 20"/>
                    <a:gd name="T6" fmla="*/ 0 w 56"/>
                    <a:gd name="T7" fmla="*/ 10 h 20"/>
                    <a:gd name="T8" fmla="*/ 36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36" y="20"/>
                      </a:moveTo>
                      <a:lnTo>
                        <a:pt x="56" y="8"/>
                      </a:lnTo>
                      <a:lnTo>
                        <a:pt x="18" y="0"/>
                      </a:lnTo>
                      <a:lnTo>
                        <a:pt x="0" y="10"/>
                      </a:lnTo>
                      <a:lnTo>
                        <a:pt x="3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98" name="Freeform 920"/>
                <p:cNvSpPr>
                  <a:spLocks noChangeAspect="1"/>
                </p:cNvSpPr>
                <p:nvPr/>
              </p:nvSpPr>
              <p:spPr bwMode="auto">
                <a:xfrm>
                  <a:off x="2144" y="1666"/>
                  <a:ext cx="56" cy="20"/>
                </a:xfrm>
                <a:custGeom>
                  <a:avLst/>
                  <a:gdLst>
                    <a:gd name="T0" fmla="*/ 38 w 56"/>
                    <a:gd name="T1" fmla="*/ 20 h 20"/>
                    <a:gd name="T2" fmla="*/ 56 w 56"/>
                    <a:gd name="T3" fmla="*/ 10 h 20"/>
                    <a:gd name="T4" fmla="*/ 20 w 56"/>
                    <a:gd name="T5" fmla="*/ 0 h 20"/>
                    <a:gd name="T6" fmla="*/ 0 w 56"/>
                    <a:gd name="T7" fmla="*/ 12 h 20"/>
                    <a:gd name="T8" fmla="*/ 38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38" y="20"/>
                      </a:moveTo>
                      <a:lnTo>
                        <a:pt x="56" y="10"/>
                      </a:lnTo>
                      <a:lnTo>
                        <a:pt x="20" y="0"/>
                      </a:lnTo>
                      <a:lnTo>
                        <a:pt x="0" y="12"/>
                      </a:lnTo>
                      <a:lnTo>
                        <a:pt x="38" y="20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99" name="Freeform 921"/>
                <p:cNvSpPr>
                  <a:spLocks noChangeAspect="1"/>
                </p:cNvSpPr>
                <p:nvPr/>
              </p:nvSpPr>
              <p:spPr bwMode="auto">
                <a:xfrm>
                  <a:off x="2144" y="1666"/>
                  <a:ext cx="56" cy="20"/>
                </a:xfrm>
                <a:custGeom>
                  <a:avLst/>
                  <a:gdLst>
                    <a:gd name="T0" fmla="*/ 38 w 56"/>
                    <a:gd name="T1" fmla="*/ 20 h 20"/>
                    <a:gd name="T2" fmla="*/ 56 w 56"/>
                    <a:gd name="T3" fmla="*/ 10 h 20"/>
                    <a:gd name="T4" fmla="*/ 20 w 56"/>
                    <a:gd name="T5" fmla="*/ 0 h 20"/>
                    <a:gd name="T6" fmla="*/ 0 w 56"/>
                    <a:gd name="T7" fmla="*/ 12 h 20"/>
                    <a:gd name="T8" fmla="*/ 38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38" y="20"/>
                      </a:moveTo>
                      <a:lnTo>
                        <a:pt x="56" y="10"/>
                      </a:lnTo>
                      <a:lnTo>
                        <a:pt x="20" y="0"/>
                      </a:lnTo>
                      <a:lnTo>
                        <a:pt x="0" y="12"/>
                      </a:lnTo>
                      <a:lnTo>
                        <a:pt x="38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400" name="Freeform 922"/>
                <p:cNvSpPr>
                  <a:spLocks noChangeAspect="1"/>
                </p:cNvSpPr>
                <p:nvPr/>
              </p:nvSpPr>
              <p:spPr bwMode="auto">
                <a:xfrm>
                  <a:off x="1130" y="1438"/>
                  <a:ext cx="48" cy="12"/>
                </a:xfrm>
                <a:custGeom>
                  <a:avLst/>
                  <a:gdLst>
                    <a:gd name="T0" fmla="*/ 26 w 48"/>
                    <a:gd name="T1" fmla="*/ 12 h 12"/>
                    <a:gd name="T2" fmla="*/ 48 w 48"/>
                    <a:gd name="T3" fmla="*/ 6 h 12"/>
                    <a:gd name="T4" fmla="*/ 24 w 48"/>
                    <a:gd name="T5" fmla="*/ 0 h 12"/>
                    <a:gd name="T6" fmla="*/ 0 w 48"/>
                    <a:gd name="T7" fmla="*/ 6 h 12"/>
                    <a:gd name="T8" fmla="*/ 26 w 48"/>
                    <a:gd name="T9" fmla="*/ 12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2"/>
                    <a:gd name="T17" fmla="*/ 48 w 48"/>
                    <a:gd name="T18" fmla="*/ 12 h 1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2">
                      <a:moveTo>
                        <a:pt x="26" y="12"/>
                      </a:moveTo>
                      <a:lnTo>
                        <a:pt x="48" y="6"/>
                      </a:ln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401" name="Freeform 923"/>
                <p:cNvSpPr>
                  <a:spLocks noChangeAspect="1"/>
                </p:cNvSpPr>
                <p:nvPr/>
              </p:nvSpPr>
              <p:spPr bwMode="auto">
                <a:xfrm>
                  <a:off x="1130" y="1438"/>
                  <a:ext cx="48" cy="12"/>
                </a:xfrm>
                <a:custGeom>
                  <a:avLst/>
                  <a:gdLst>
                    <a:gd name="T0" fmla="*/ 26 w 48"/>
                    <a:gd name="T1" fmla="*/ 12 h 12"/>
                    <a:gd name="T2" fmla="*/ 48 w 48"/>
                    <a:gd name="T3" fmla="*/ 6 h 12"/>
                    <a:gd name="T4" fmla="*/ 24 w 48"/>
                    <a:gd name="T5" fmla="*/ 0 h 12"/>
                    <a:gd name="T6" fmla="*/ 0 w 48"/>
                    <a:gd name="T7" fmla="*/ 6 h 12"/>
                    <a:gd name="T8" fmla="*/ 26 w 48"/>
                    <a:gd name="T9" fmla="*/ 12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2"/>
                    <a:gd name="T17" fmla="*/ 48 w 48"/>
                    <a:gd name="T18" fmla="*/ 12 h 1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2">
                      <a:moveTo>
                        <a:pt x="26" y="12"/>
                      </a:moveTo>
                      <a:lnTo>
                        <a:pt x="48" y="6"/>
                      </a:ln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6" y="1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402" name="Freeform 924"/>
                <p:cNvSpPr>
                  <a:spLocks noChangeAspect="1"/>
                </p:cNvSpPr>
                <p:nvPr/>
              </p:nvSpPr>
              <p:spPr bwMode="auto">
                <a:xfrm>
                  <a:off x="1156" y="1444"/>
                  <a:ext cx="46" cy="14"/>
                </a:xfrm>
                <a:custGeom>
                  <a:avLst/>
                  <a:gdLst>
                    <a:gd name="T0" fmla="*/ 24 w 46"/>
                    <a:gd name="T1" fmla="*/ 14 h 14"/>
                    <a:gd name="T2" fmla="*/ 46 w 46"/>
                    <a:gd name="T3" fmla="*/ 6 h 14"/>
                    <a:gd name="T4" fmla="*/ 22 w 46"/>
                    <a:gd name="T5" fmla="*/ 0 h 14"/>
                    <a:gd name="T6" fmla="*/ 0 w 46"/>
                    <a:gd name="T7" fmla="*/ 6 h 14"/>
                    <a:gd name="T8" fmla="*/ 24 w 46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6"/>
                    <a:gd name="T16" fmla="*/ 0 h 14"/>
                    <a:gd name="T17" fmla="*/ 46 w 46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6" h="14">
                      <a:moveTo>
                        <a:pt x="24" y="14"/>
                      </a:moveTo>
                      <a:lnTo>
                        <a:pt x="46" y="6"/>
                      </a:ln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4" y="14"/>
                      </a:lnTo>
                      <a:close/>
                    </a:path>
                  </a:pathLst>
                </a:custGeom>
                <a:solidFill>
                  <a:srgbClr val="008B5B"/>
                </a:solidFill>
                <a:ln w="0">
                  <a:solidFill>
                    <a:srgbClr val="008B5B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403" name="Freeform 925"/>
                <p:cNvSpPr>
                  <a:spLocks noChangeAspect="1"/>
                </p:cNvSpPr>
                <p:nvPr/>
              </p:nvSpPr>
              <p:spPr bwMode="auto">
                <a:xfrm>
                  <a:off x="1156" y="1444"/>
                  <a:ext cx="46" cy="14"/>
                </a:xfrm>
                <a:custGeom>
                  <a:avLst/>
                  <a:gdLst>
                    <a:gd name="T0" fmla="*/ 24 w 46"/>
                    <a:gd name="T1" fmla="*/ 14 h 14"/>
                    <a:gd name="T2" fmla="*/ 46 w 46"/>
                    <a:gd name="T3" fmla="*/ 6 h 14"/>
                    <a:gd name="T4" fmla="*/ 22 w 46"/>
                    <a:gd name="T5" fmla="*/ 0 h 14"/>
                    <a:gd name="T6" fmla="*/ 0 w 46"/>
                    <a:gd name="T7" fmla="*/ 6 h 14"/>
                    <a:gd name="T8" fmla="*/ 24 w 46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6"/>
                    <a:gd name="T16" fmla="*/ 0 h 14"/>
                    <a:gd name="T17" fmla="*/ 46 w 46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6" h="14">
                      <a:moveTo>
                        <a:pt x="24" y="14"/>
                      </a:moveTo>
                      <a:lnTo>
                        <a:pt x="46" y="6"/>
                      </a:ln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4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404" name="Freeform 926"/>
                <p:cNvSpPr>
                  <a:spLocks noChangeAspect="1"/>
                </p:cNvSpPr>
                <p:nvPr/>
              </p:nvSpPr>
              <p:spPr bwMode="auto">
                <a:xfrm>
                  <a:off x="1180" y="1450"/>
                  <a:ext cx="48" cy="16"/>
                </a:xfrm>
                <a:custGeom>
                  <a:avLst/>
                  <a:gdLst>
                    <a:gd name="T0" fmla="*/ 26 w 48"/>
                    <a:gd name="T1" fmla="*/ 16 h 16"/>
                    <a:gd name="T2" fmla="*/ 48 w 48"/>
                    <a:gd name="T3" fmla="*/ 8 h 16"/>
                    <a:gd name="T4" fmla="*/ 22 w 48"/>
                    <a:gd name="T5" fmla="*/ 0 h 16"/>
                    <a:gd name="T6" fmla="*/ 0 w 48"/>
                    <a:gd name="T7" fmla="*/ 8 h 16"/>
                    <a:gd name="T8" fmla="*/ 26 w 4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6"/>
                    <a:gd name="T17" fmla="*/ 48 w 4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6">
                      <a:moveTo>
                        <a:pt x="26" y="16"/>
                      </a:moveTo>
                      <a:lnTo>
                        <a:pt x="48" y="8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6" y="16"/>
                      </a:lnTo>
                      <a:close/>
                    </a:path>
                  </a:pathLst>
                </a:custGeom>
                <a:solidFill>
                  <a:srgbClr val="00915E"/>
                </a:solidFill>
                <a:ln w="0">
                  <a:solidFill>
                    <a:srgbClr val="00915E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405" name="Freeform 927"/>
                <p:cNvSpPr>
                  <a:spLocks noChangeAspect="1"/>
                </p:cNvSpPr>
                <p:nvPr/>
              </p:nvSpPr>
              <p:spPr bwMode="auto">
                <a:xfrm>
                  <a:off x="1180" y="1450"/>
                  <a:ext cx="48" cy="16"/>
                </a:xfrm>
                <a:custGeom>
                  <a:avLst/>
                  <a:gdLst>
                    <a:gd name="T0" fmla="*/ 26 w 48"/>
                    <a:gd name="T1" fmla="*/ 16 h 16"/>
                    <a:gd name="T2" fmla="*/ 48 w 48"/>
                    <a:gd name="T3" fmla="*/ 8 h 16"/>
                    <a:gd name="T4" fmla="*/ 22 w 48"/>
                    <a:gd name="T5" fmla="*/ 0 h 16"/>
                    <a:gd name="T6" fmla="*/ 0 w 48"/>
                    <a:gd name="T7" fmla="*/ 8 h 16"/>
                    <a:gd name="T8" fmla="*/ 26 w 4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6"/>
                    <a:gd name="T17" fmla="*/ 48 w 4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6">
                      <a:moveTo>
                        <a:pt x="26" y="16"/>
                      </a:moveTo>
                      <a:lnTo>
                        <a:pt x="48" y="8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6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6" name="Group 1129"/>
              <p:cNvGrpSpPr>
                <a:grpSpLocks noChangeAspect="1"/>
              </p:cNvGrpSpPr>
              <p:nvPr/>
            </p:nvGrpSpPr>
            <p:grpSpPr bwMode="auto">
              <a:xfrm>
                <a:off x="1060" y="1444"/>
                <a:ext cx="1122" cy="276"/>
                <a:chOff x="1060" y="1444"/>
                <a:chExt cx="1122" cy="276"/>
              </a:xfrm>
            </p:grpSpPr>
            <p:sp>
              <p:nvSpPr>
                <p:cNvPr id="25006" name="Freeform 929"/>
                <p:cNvSpPr>
                  <a:spLocks noChangeAspect="1"/>
                </p:cNvSpPr>
                <p:nvPr/>
              </p:nvSpPr>
              <p:spPr bwMode="auto">
                <a:xfrm>
                  <a:off x="1206" y="1458"/>
                  <a:ext cx="46" cy="18"/>
                </a:xfrm>
                <a:custGeom>
                  <a:avLst/>
                  <a:gdLst>
                    <a:gd name="T0" fmla="*/ 24 w 46"/>
                    <a:gd name="T1" fmla="*/ 18 h 18"/>
                    <a:gd name="T2" fmla="*/ 46 w 46"/>
                    <a:gd name="T3" fmla="*/ 10 h 18"/>
                    <a:gd name="T4" fmla="*/ 22 w 46"/>
                    <a:gd name="T5" fmla="*/ 0 h 18"/>
                    <a:gd name="T6" fmla="*/ 0 w 46"/>
                    <a:gd name="T7" fmla="*/ 8 h 18"/>
                    <a:gd name="T8" fmla="*/ 24 w 4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6"/>
                    <a:gd name="T16" fmla="*/ 0 h 18"/>
                    <a:gd name="T17" fmla="*/ 46 w 4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6" h="18">
                      <a:moveTo>
                        <a:pt x="24" y="18"/>
                      </a:moveTo>
                      <a:lnTo>
                        <a:pt x="46" y="10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4" y="18"/>
                      </a:lnTo>
                      <a:close/>
                    </a:path>
                  </a:pathLst>
                </a:custGeom>
                <a:solidFill>
                  <a:srgbClr val="009361"/>
                </a:solidFill>
                <a:ln w="0">
                  <a:solidFill>
                    <a:srgbClr val="00936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07" name="Freeform 930"/>
                <p:cNvSpPr>
                  <a:spLocks noChangeAspect="1"/>
                </p:cNvSpPr>
                <p:nvPr/>
              </p:nvSpPr>
              <p:spPr bwMode="auto">
                <a:xfrm>
                  <a:off x="1206" y="1458"/>
                  <a:ext cx="46" cy="18"/>
                </a:xfrm>
                <a:custGeom>
                  <a:avLst/>
                  <a:gdLst>
                    <a:gd name="T0" fmla="*/ 24 w 46"/>
                    <a:gd name="T1" fmla="*/ 18 h 18"/>
                    <a:gd name="T2" fmla="*/ 46 w 46"/>
                    <a:gd name="T3" fmla="*/ 10 h 18"/>
                    <a:gd name="T4" fmla="*/ 22 w 46"/>
                    <a:gd name="T5" fmla="*/ 0 h 18"/>
                    <a:gd name="T6" fmla="*/ 0 w 46"/>
                    <a:gd name="T7" fmla="*/ 8 h 18"/>
                    <a:gd name="T8" fmla="*/ 24 w 4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6"/>
                    <a:gd name="T16" fmla="*/ 0 h 18"/>
                    <a:gd name="T17" fmla="*/ 46 w 4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6" h="18">
                      <a:moveTo>
                        <a:pt x="24" y="18"/>
                      </a:moveTo>
                      <a:lnTo>
                        <a:pt x="46" y="10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08" name="Freeform 931"/>
                <p:cNvSpPr>
                  <a:spLocks noChangeAspect="1"/>
                </p:cNvSpPr>
                <p:nvPr/>
              </p:nvSpPr>
              <p:spPr bwMode="auto">
                <a:xfrm>
                  <a:off x="1230" y="1468"/>
                  <a:ext cx="48" cy="18"/>
                </a:xfrm>
                <a:custGeom>
                  <a:avLst/>
                  <a:gdLst>
                    <a:gd name="T0" fmla="*/ 26 w 48"/>
                    <a:gd name="T1" fmla="*/ 18 h 18"/>
                    <a:gd name="T2" fmla="*/ 48 w 48"/>
                    <a:gd name="T3" fmla="*/ 10 h 18"/>
                    <a:gd name="T4" fmla="*/ 22 w 48"/>
                    <a:gd name="T5" fmla="*/ 0 h 18"/>
                    <a:gd name="T6" fmla="*/ 0 w 48"/>
                    <a:gd name="T7" fmla="*/ 8 h 18"/>
                    <a:gd name="T8" fmla="*/ 26 w 4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8"/>
                    <a:gd name="T17" fmla="*/ 48 w 4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8">
                      <a:moveTo>
                        <a:pt x="26" y="18"/>
                      </a:moveTo>
                      <a:lnTo>
                        <a:pt x="48" y="10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6" y="18"/>
                      </a:lnTo>
                      <a:close/>
                    </a:path>
                  </a:pathLst>
                </a:custGeom>
                <a:solidFill>
                  <a:srgbClr val="009463"/>
                </a:solidFill>
                <a:ln w="0">
                  <a:solidFill>
                    <a:srgbClr val="009463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09" name="Freeform 932"/>
                <p:cNvSpPr>
                  <a:spLocks noChangeAspect="1"/>
                </p:cNvSpPr>
                <p:nvPr/>
              </p:nvSpPr>
              <p:spPr bwMode="auto">
                <a:xfrm>
                  <a:off x="1230" y="1468"/>
                  <a:ext cx="48" cy="18"/>
                </a:xfrm>
                <a:custGeom>
                  <a:avLst/>
                  <a:gdLst>
                    <a:gd name="T0" fmla="*/ 26 w 48"/>
                    <a:gd name="T1" fmla="*/ 18 h 18"/>
                    <a:gd name="T2" fmla="*/ 48 w 48"/>
                    <a:gd name="T3" fmla="*/ 10 h 18"/>
                    <a:gd name="T4" fmla="*/ 22 w 48"/>
                    <a:gd name="T5" fmla="*/ 0 h 18"/>
                    <a:gd name="T6" fmla="*/ 0 w 48"/>
                    <a:gd name="T7" fmla="*/ 8 h 18"/>
                    <a:gd name="T8" fmla="*/ 26 w 4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8"/>
                    <a:gd name="T17" fmla="*/ 48 w 4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8">
                      <a:moveTo>
                        <a:pt x="26" y="18"/>
                      </a:moveTo>
                      <a:lnTo>
                        <a:pt x="48" y="10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6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10" name="Freeform 933"/>
                <p:cNvSpPr>
                  <a:spLocks noChangeAspect="1"/>
                </p:cNvSpPr>
                <p:nvPr/>
              </p:nvSpPr>
              <p:spPr bwMode="auto">
                <a:xfrm>
                  <a:off x="1256" y="1478"/>
                  <a:ext cx="48" cy="18"/>
                </a:xfrm>
                <a:custGeom>
                  <a:avLst/>
                  <a:gdLst>
                    <a:gd name="T0" fmla="*/ 26 w 48"/>
                    <a:gd name="T1" fmla="*/ 18 h 18"/>
                    <a:gd name="T2" fmla="*/ 48 w 48"/>
                    <a:gd name="T3" fmla="*/ 10 h 18"/>
                    <a:gd name="T4" fmla="*/ 22 w 48"/>
                    <a:gd name="T5" fmla="*/ 0 h 18"/>
                    <a:gd name="T6" fmla="*/ 0 w 48"/>
                    <a:gd name="T7" fmla="*/ 8 h 18"/>
                    <a:gd name="T8" fmla="*/ 26 w 4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8"/>
                    <a:gd name="T17" fmla="*/ 48 w 4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8">
                      <a:moveTo>
                        <a:pt x="26" y="18"/>
                      </a:moveTo>
                      <a:lnTo>
                        <a:pt x="48" y="10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6" y="18"/>
                      </a:lnTo>
                      <a:close/>
                    </a:path>
                  </a:pathLst>
                </a:custGeom>
                <a:solidFill>
                  <a:srgbClr val="009165"/>
                </a:solidFill>
                <a:ln w="0">
                  <a:solidFill>
                    <a:srgbClr val="009165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11" name="Freeform 934"/>
                <p:cNvSpPr>
                  <a:spLocks noChangeAspect="1"/>
                </p:cNvSpPr>
                <p:nvPr/>
              </p:nvSpPr>
              <p:spPr bwMode="auto">
                <a:xfrm>
                  <a:off x="1256" y="1478"/>
                  <a:ext cx="48" cy="18"/>
                </a:xfrm>
                <a:custGeom>
                  <a:avLst/>
                  <a:gdLst>
                    <a:gd name="T0" fmla="*/ 26 w 48"/>
                    <a:gd name="T1" fmla="*/ 18 h 18"/>
                    <a:gd name="T2" fmla="*/ 48 w 48"/>
                    <a:gd name="T3" fmla="*/ 10 h 18"/>
                    <a:gd name="T4" fmla="*/ 22 w 48"/>
                    <a:gd name="T5" fmla="*/ 0 h 18"/>
                    <a:gd name="T6" fmla="*/ 0 w 48"/>
                    <a:gd name="T7" fmla="*/ 8 h 18"/>
                    <a:gd name="T8" fmla="*/ 26 w 4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8"/>
                    <a:gd name="T17" fmla="*/ 48 w 4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8">
                      <a:moveTo>
                        <a:pt x="26" y="18"/>
                      </a:moveTo>
                      <a:lnTo>
                        <a:pt x="48" y="10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6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12" name="Freeform 935"/>
                <p:cNvSpPr>
                  <a:spLocks noChangeAspect="1"/>
                </p:cNvSpPr>
                <p:nvPr/>
              </p:nvSpPr>
              <p:spPr bwMode="auto">
                <a:xfrm>
                  <a:off x="1282" y="1488"/>
                  <a:ext cx="48" cy="18"/>
                </a:xfrm>
                <a:custGeom>
                  <a:avLst/>
                  <a:gdLst>
                    <a:gd name="T0" fmla="*/ 26 w 48"/>
                    <a:gd name="T1" fmla="*/ 18 h 18"/>
                    <a:gd name="T2" fmla="*/ 48 w 48"/>
                    <a:gd name="T3" fmla="*/ 8 h 18"/>
                    <a:gd name="T4" fmla="*/ 22 w 48"/>
                    <a:gd name="T5" fmla="*/ 0 h 18"/>
                    <a:gd name="T6" fmla="*/ 0 w 48"/>
                    <a:gd name="T7" fmla="*/ 8 h 18"/>
                    <a:gd name="T8" fmla="*/ 26 w 4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8"/>
                    <a:gd name="T17" fmla="*/ 48 w 4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8">
                      <a:moveTo>
                        <a:pt x="26" y="18"/>
                      </a:moveTo>
                      <a:lnTo>
                        <a:pt x="48" y="8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6" y="18"/>
                      </a:lnTo>
                      <a:close/>
                    </a:path>
                  </a:pathLst>
                </a:custGeom>
                <a:solidFill>
                  <a:srgbClr val="008E66"/>
                </a:solidFill>
                <a:ln w="0">
                  <a:solidFill>
                    <a:srgbClr val="008E66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13" name="Freeform 936"/>
                <p:cNvSpPr>
                  <a:spLocks noChangeAspect="1"/>
                </p:cNvSpPr>
                <p:nvPr/>
              </p:nvSpPr>
              <p:spPr bwMode="auto">
                <a:xfrm>
                  <a:off x="1282" y="1488"/>
                  <a:ext cx="48" cy="18"/>
                </a:xfrm>
                <a:custGeom>
                  <a:avLst/>
                  <a:gdLst>
                    <a:gd name="T0" fmla="*/ 26 w 48"/>
                    <a:gd name="T1" fmla="*/ 18 h 18"/>
                    <a:gd name="T2" fmla="*/ 48 w 48"/>
                    <a:gd name="T3" fmla="*/ 8 h 18"/>
                    <a:gd name="T4" fmla="*/ 22 w 48"/>
                    <a:gd name="T5" fmla="*/ 0 h 18"/>
                    <a:gd name="T6" fmla="*/ 0 w 48"/>
                    <a:gd name="T7" fmla="*/ 8 h 18"/>
                    <a:gd name="T8" fmla="*/ 26 w 4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8"/>
                    <a:gd name="T17" fmla="*/ 48 w 4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8">
                      <a:moveTo>
                        <a:pt x="26" y="18"/>
                      </a:moveTo>
                      <a:lnTo>
                        <a:pt x="48" y="8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6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14" name="Freeform 937"/>
                <p:cNvSpPr>
                  <a:spLocks noChangeAspect="1"/>
                </p:cNvSpPr>
                <p:nvPr/>
              </p:nvSpPr>
              <p:spPr bwMode="auto">
                <a:xfrm>
                  <a:off x="1308" y="1496"/>
                  <a:ext cx="50" cy="18"/>
                </a:xfrm>
                <a:custGeom>
                  <a:avLst/>
                  <a:gdLst>
                    <a:gd name="T0" fmla="*/ 28 w 50"/>
                    <a:gd name="T1" fmla="*/ 18 h 18"/>
                    <a:gd name="T2" fmla="*/ 50 w 50"/>
                    <a:gd name="T3" fmla="*/ 8 h 18"/>
                    <a:gd name="T4" fmla="*/ 22 w 50"/>
                    <a:gd name="T5" fmla="*/ 0 h 18"/>
                    <a:gd name="T6" fmla="*/ 0 w 50"/>
                    <a:gd name="T7" fmla="*/ 10 h 18"/>
                    <a:gd name="T8" fmla="*/ 28 w 5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8"/>
                    <a:gd name="T17" fmla="*/ 50 w 5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8">
                      <a:moveTo>
                        <a:pt x="28" y="18"/>
                      </a:moveTo>
                      <a:lnTo>
                        <a:pt x="50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28" y="18"/>
                      </a:lnTo>
                      <a:close/>
                    </a:path>
                  </a:pathLst>
                </a:custGeom>
                <a:solidFill>
                  <a:srgbClr val="008966"/>
                </a:solidFill>
                <a:ln w="0">
                  <a:solidFill>
                    <a:srgbClr val="008966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15" name="Freeform 938"/>
                <p:cNvSpPr>
                  <a:spLocks noChangeAspect="1"/>
                </p:cNvSpPr>
                <p:nvPr/>
              </p:nvSpPr>
              <p:spPr bwMode="auto">
                <a:xfrm>
                  <a:off x="1308" y="1496"/>
                  <a:ext cx="50" cy="18"/>
                </a:xfrm>
                <a:custGeom>
                  <a:avLst/>
                  <a:gdLst>
                    <a:gd name="T0" fmla="*/ 28 w 50"/>
                    <a:gd name="T1" fmla="*/ 18 h 18"/>
                    <a:gd name="T2" fmla="*/ 50 w 50"/>
                    <a:gd name="T3" fmla="*/ 8 h 18"/>
                    <a:gd name="T4" fmla="*/ 22 w 50"/>
                    <a:gd name="T5" fmla="*/ 0 h 18"/>
                    <a:gd name="T6" fmla="*/ 0 w 50"/>
                    <a:gd name="T7" fmla="*/ 10 h 18"/>
                    <a:gd name="T8" fmla="*/ 28 w 5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8"/>
                    <a:gd name="T17" fmla="*/ 50 w 5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8">
                      <a:moveTo>
                        <a:pt x="28" y="18"/>
                      </a:moveTo>
                      <a:lnTo>
                        <a:pt x="50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28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16" name="Freeform 939"/>
                <p:cNvSpPr>
                  <a:spLocks noChangeAspect="1"/>
                </p:cNvSpPr>
                <p:nvPr/>
              </p:nvSpPr>
              <p:spPr bwMode="auto">
                <a:xfrm>
                  <a:off x="1336" y="1504"/>
                  <a:ext cx="48" cy="16"/>
                </a:xfrm>
                <a:custGeom>
                  <a:avLst/>
                  <a:gdLst>
                    <a:gd name="T0" fmla="*/ 26 w 48"/>
                    <a:gd name="T1" fmla="*/ 16 h 16"/>
                    <a:gd name="T2" fmla="*/ 48 w 48"/>
                    <a:gd name="T3" fmla="*/ 8 h 16"/>
                    <a:gd name="T4" fmla="*/ 22 w 48"/>
                    <a:gd name="T5" fmla="*/ 0 h 16"/>
                    <a:gd name="T6" fmla="*/ 0 w 48"/>
                    <a:gd name="T7" fmla="*/ 10 h 16"/>
                    <a:gd name="T8" fmla="*/ 26 w 4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6"/>
                    <a:gd name="T17" fmla="*/ 48 w 4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6">
                      <a:moveTo>
                        <a:pt x="26" y="16"/>
                      </a:moveTo>
                      <a:lnTo>
                        <a:pt x="48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26" y="16"/>
                      </a:lnTo>
                      <a:close/>
                    </a:path>
                  </a:pathLst>
                </a:custGeom>
                <a:solidFill>
                  <a:srgbClr val="008666"/>
                </a:solidFill>
                <a:ln w="0">
                  <a:solidFill>
                    <a:srgbClr val="008666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17" name="Freeform 940"/>
                <p:cNvSpPr>
                  <a:spLocks noChangeAspect="1"/>
                </p:cNvSpPr>
                <p:nvPr/>
              </p:nvSpPr>
              <p:spPr bwMode="auto">
                <a:xfrm>
                  <a:off x="1336" y="1504"/>
                  <a:ext cx="48" cy="16"/>
                </a:xfrm>
                <a:custGeom>
                  <a:avLst/>
                  <a:gdLst>
                    <a:gd name="T0" fmla="*/ 26 w 48"/>
                    <a:gd name="T1" fmla="*/ 16 h 16"/>
                    <a:gd name="T2" fmla="*/ 48 w 48"/>
                    <a:gd name="T3" fmla="*/ 8 h 16"/>
                    <a:gd name="T4" fmla="*/ 22 w 48"/>
                    <a:gd name="T5" fmla="*/ 0 h 16"/>
                    <a:gd name="T6" fmla="*/ 0 w 48"/>
                    <a:gd name="T7" fmla="*/ 10 h 16"/>
                    <a:gd name="T8" fmla="*/ 26 w 4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6"/>
                    <a:gd name="T17" fmla="*/ 48 w 4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6">
                      <a:moveTo>
                        <a:pt x="26" y="16"/>
                      </a:moveTo>
                      <a:lnTo>
                        <a:pt x="48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26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18" name="Freeform 941"/>
                <p:cNvSpPr>
                  <a:spLocks noChangeAspect="1"/>
                </p:cNvSpPr>
                <p:nvPr/>
              </p:nvSpPr>
              <p:spPr bwMode="auto">
                <a:xfrm>
                  <a:off x="1362" y="1512"/>
                  <a:ext cx="50" cy="16"/>
                </a:xfrm>
                <a:custGeom>
                  <a:avLst/>
                  <a:gdLst>
                    <a:gd name="T0" fmla="*/ 28 w 50"/>
                    <a:gd name="T1" fmla="*/ 16 h 16"/>
                    <a:gd name="T2" fmla="*/ 50 w 50"/>
                    <a:gd name="T3" fmla="*/ 6 h 16"/>
                    <a:gd name="T4" fmla="*/ 22 w 50"/>
                    <a:gd name="T5" fmla="*/ 0 h 16"/>
                    <a:gd name="T6" fmla="*/ 0 w 50"/>
                    <a:gd name="T7" fmla="*/ 8 h 16"/>
                    <a:gd name="T8" fmla="*/ 28 w 50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6"/>
                    <a:gd name="T17" fmla="*/ 50 w 50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6">
                      <a:moveTo>
                        <a:pt x="28" y="16"/>
                      </a:moveTo>
                      <a:lnTo>
                        <a:pt x="50" y="6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8" y="16"/>
                      </a:lnTo>
                      <a:close/>
                    </a:path>
                  </a:pathLst>
                </a:custGeom>
                <a:solidFill>
                  <a:srgbClr val="008265"/>
                </a:solidFill>
                <a:ln w="0">
                  <a:solidFill>
                    <a:srgbClr val="008265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19" name="Freeform 942"/>
                <p:cNvSpPr>
                  <a:spLocks noChangeAspect="1"/>
                </p:cNvSpPr>
                <p:nvPr/>
              </p:nvSpPr>
              <p:spPr bwMode="auto">
                <a:xfrm>
                  <a:off x="1362" y="1512"/>
                  <a:ext cx="50" cy="16"/>
                </a:xfrm>
                <a:custGeom>
                  <a:avLst/>
                  <a:gdLst>
                    <a:gd name="T0" fmla="*/ 28 w 50"/>
                    <a:gd name="T1" fmla="*/ 16 h 16"/>
                    <a:gd name="T2" fmla="*/ 50 w 50"/>
                    <a:gd name="T3" fmla="*/ 6 h 16"/>
                    <a:gd name="T4" fmla="*/ 22 w 50"/>
                    <a:gd name="T5" fmla="*/ 0 h 16"/>
                    <a:gd name="T6" fmla="*/ 0 w 50"/>
                    <a:gd name="T7" fmla="*/ 8 h 16"/>
                    <a:gd name="T8" fmla="*/ 28 w 50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6"/>
                    <a:gd name="T17" fmla="*/ 50 w 50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6">
                      <a:moveTo>
                        <a:pt x="28" y="16"/>
                      </a:moveTo>
                      <a:lnTo>
                        <a:pt x="50" y="6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8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20" name="Freeform 943"/>
                <p:cNvSpPr>
                  <a:spLocks noChangeAspect="1"/>
                </p:cNvSpPr>
                <p:nvPr/>
              </p:nvSpPr>
              <p:spPr bwMode="auto">
                <a:xfrm>
                  <a:off x="1390" y="1518"/>
                  <a:ext cx="48" cy="16"/>
                </a:xfrm>
                <a:custGeom>
                  <a:avLst/>
                  <a:gdLst>
                    <a:gd name="T0" fmla="*/ 28 w 48"/>
                    <a:gd name="T1" fmla="*/ 16 h 16"/>
                    <a:gd name="T2" fmla="*/ 48 w 48"/>
                    <a:gd name="T3" fmla="*/ 6 h 16"/>
                    <a:gd name="T4" fmla="*/ 22 w 48"/>
                    <a:gd name="T5" fmla="*/ 0 h 16"/>
                    <a:gd name="T6" fmla="*/ 0 w 48"/>
                    <a:gd name="T7" fmla="*/ 10 h 16"/>
                    <a:gd name="T8" fmla="*/ 28 w 4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6"/>
                    <a:gd name="T17" fmla="*/ 48 w 4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6">
                      <a:moveTo>
                        <a:pt x="28" y="16"/>
                      </a:moveTo>
                      <a:lnTo>
                        <a:pt x="48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28" y="16"/>
                      </a:lnTo>
                      <a:close/>
                    </a:path>
                  </a:pathLst>
                </a:custGeom>
                <a:solidFill>
                  <a:srgbClr val="007E64"/>
                </a:solidFill>
                <a:ln w="0">
                  <a:solidFill>
                    <a:srgbClr val="007E6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21" name="Freeform 944"/>
                <p:cNvSpPr>
                  <a:spLocks noChangeAspect="1"/>
                </p:cNvSpPr>
                <p:nvPr/>
              </p:nvSpPr>
              <p:spPr bwMode="auto">
                <a:xfrm>
                  <a:off x="1390" y="1518"/>
                  <a:ext cx="48" cy="16"/>
                </a:xfrm>
                <a:custGeom>
                  <a:avLst/>
                  <a:gdLst>
                    <a:gd name="T0" fmla="*/ 28 w 48"/>
                    <a:gd name="T1" fmla="*/ 16 h 16"/>
                    <a:gd name="T2" fmla="*/ 48 w 48"/>
                    <a:gd name="T3" fmla="*/ 6 h 16"/>
                    <a:gd name="T4" fmla="*/ 22 w 48"/>
                    <a:gd name="T5" fmla="*/ 0 h 16"/>
                    <a:gd name="T6" fmla="*/ 0 w 48"/>
                    <a:gd name="T7" fmla="*/ 10 h 16"/>
                    <a:gd name="T8" fmla="*/ 28 w 4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6"/>
                    <a:gd name="T17" fmla="*/ 48 w 4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6">
                      <a:moveTo>
                        <a:pt x="28" y="16"/>
                      </a:moveTo>
                      <a:lnTo>
                        <a:pt x="48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28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22" name="Freeform 945"/>
                <p:cNvSpPr>
                  <a:spLocks noChangeAspect="1"/>
                </p:cNvSpPr>
                <p:nvPr/>
              </p:nvSpPr>
              <p:spPr bwMode="auto">
                <a:xfrm>
                  <a:off x="1418" y="1524"/>
                  <a:ext cx="48" cy="16"/>
                </a:xfrm>
                <a:custGeom>
                  <a:avLst/>
                  <a:gdLst>
                    <a:gd name="T0" fmla="*/ 26 w 48"/>
                    <a:gd name="T1" fmla="*/ 16 h 16"/>
                    <a:gd name="T2" fmla="*/ 48 w 48"/>
                    <a:gd name="T3" fmla="*/ 6 h 16"/>
                    <a:gd name="T4" fmla="*/ 20 w 48"/>
                    <a:gd name="T5" fmla="*/ 0 h 16"/>
                    <a:gd name="T6" fmla="*/ 0 w 48"/>
                    <a:gd name="T7" fmla="*/ 10 h 16"/>
                    <a:gd name="T8" fmla="*/ 26 w 4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6"/>
                    <a:gd name="T17" fmla="*/ 48 w 4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6">
                      <a:moveTo>
                        <a:pt x="26" y="16"/>
                      </a:moveTo>
                      <a:lnTo>
                        <a:pt x="48" y="6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26" y="16"/>
                      </a:lnTo>
                      <a:close/>
                    </a:path>
                  </a:pathLst>
                </a:custGeom>
                <a:solidFill>
                  <a:srgbClr val="007C63"/>
                </a:solidFill>
                <a:ln w="0">
                  <a:solidFill>
                    <a:srgbClr val="007C63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23" name="Freeform 946"/>
                <p:cNvSpPr>
                  <a:spLocks noChangeAspect="1"/>
                </p:cNvSpPr>
                <p:nvPr/>
              </p:nvSpPr>
              <p:spPr bwMode="auto">
                <a:xfrm>
                  <a:off x="1418" y="1524"/>
                  <a:ext cx="48" cy="16"/>
                </a:xfrm>
                <a:custGeom>
                  <a:avLst/>
                  <a:gdLst>
                    <a:gd name="T0" fmla="*/ 26 w 48"/>
                    <a:gd name="T1" fmla="*/ 16 h 16"/>
                    <a:gd name="T2" fmla="*/ 48 w 48"/>
                    <a:gd name="T3" fmla="*/ 6 h 16"/>
                    <a:gd name="T4" fmla="*/ 20 w 48"/>
                    <a:gd name="T5" fmla="*/ 0 h 16"/>
                    <a:gd name="T6" fmla="*/ 0 w 48"/>
                    <a:gd name="T7" fmla="*/ 10 h 16"/>
                    <a:gd name="T8" fmla="*/ 26 w 4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6"/>
                    <a:gd name="T17" fmla="*/ 48 w 4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6">
                      <a:moveTo>
                        <a:pt x="26" y="16"/>
                      </a:moveTo>
                      <a:lnTo>
                        <a:pt x="48" y="6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26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24" name="Freeform 947"/>
                <p:cNvSpPr>
                  <a:spLocks noChangeAspect="1"/>
                </p:cNvSpPr>
                <p:nvPr/>
              </p:nvSpPr>
              <p:spPr bwMode="auto">
                <a:xfrm>
                  <a:off x="1444" y="1530"/>
                  <a:ext cx="52" cy="16"/>
                </a:xfrm>
                <a:custGeom>
                  <a:avLst/>
                  <a:gdLst>
                    <a:gd name="T0" fmla="*/ 30 w 52"/>
                    <a:gd name="T1" fmla="*/ 16 h 16"/>
                    <a:gd name="T2" fmla="*/ 52 w 52"/>
                    <a:gd name="T3" fmla="*/ 6 h 16"/>
                    <a:gd name="T4" fmla="*/ 22 w 52"/>
                    <a:gd name="T5" fmla="*/ 0 h 16"/>
                    <a:gd name="T6" fmla="*/ 0 w 52"/>
                    <a:gd name="T7" fmla="*/ 10 h 16"/>
                    <a:gd name="T8" fmla="*/ 30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30" y="16"/>
                      </a:moveTo>
                      <a:lnTo>
                        <a:pt x="52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7A62"/>
                </a:solidFill>
                <a:ln w="0">
                  <a:solidFill>
                    <a:srgbClr val="007A6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25" name="Freeform 948"/>
                <p:cNvSpPr>
                  <a:spLocks noChangeAspect="1"/>
                </p:cNvSpPr>
                <p:nvPr/>
              </p:nvSpPr>
              <p:spPr bwMode="auto">
                <a:xfrm>
                  <a:off x="1444" y="1530"/>
                  <a:ext cx="52" cy="16"/>
                </a:xfrm>
                <a:custGeom>
                  <a:avLst/>
                  <a:gdLst>
                    <a:gd name="T0" fmla="*/ 30 w 52"/>
                    <a:gd name="T1" fmla="*/ 16 h 16"/>
                    <a:gd name="T2" fmla="*/ 52 w 52"/>
                    <a:gd name="T3" fmla="*/ 6 h 16"/>
                    <a:gd name="T4" fmla="*/ 22 w 52"/>
                    <a:gd name="T5" fmla="*/ 0 h 16"/>
                    <a:gd name="T6" fmla="*/ 0 w 52"/>
                    <a:gd name="T7" fmla="*/ 10 h 16"/>
                    <a:gd name="T8" fmla="*/ 30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30" y="16"/>
                      </a:moveTo>
                      <a:lnTo>
                        <a:pt x="52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26" name="Freeform 949"/>
                <p:cNvSpPr>
                  <a:spLocks noChangeAspect="1"/>
                </p:cNvSpPr>
                <p:nvPr/>
              </p:nvSpPr>
              <p:spPr bwMode="auto">
                <a:xfrm>
                  <a:off x="1474" y="1536"/>
                  <a:ext cx="50" cy="14"/>
                </a:xfrm>
                <a:custGeom>
                  <a:avLst/>
                  <a:gdLst>
                    <a:gd name="T0" fmla="*/ 28 w 50"/>
                    <a:gd name="T1" fmla="*/ 14 h 14"/>
                    <a:gd name="T2" fmla="*/ 50 w 50"/>
                    <a:gd name="T3" fmla="*/ 6 h 14"/>
                    <a:gd name="T4" fmla="*/ 22 w 50"/>
                    <a:gd name="T5" fmla="*/ 0 h 14"/>
                    <a:gd name="T6" fmla="*/ 0 w 50"/>
                    <a:gd name="T7" fmla="*/ 10 h 14"/>
                    <a:gd name="T8" fmla="*/ 28 w 50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4"/>
                    <a:gd name="T17" fmla="*/ 50 w 50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4">
                      <a:moveTo>
                        <a:pt x="28" y="14"/>
                      </a:moveTo>
                      <a:lnTo>
                        <a:pt x="50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28" y="14"/>
                      </a:lnTo>
                      <a:close/>
                    </a:path>
                  </a:pathLst>
                </a:custGeom>
                <a:solidFill>
                  <a:srgbClr val="007960"/>
                </a:solidFill>
                <a:ln w="0">
                  <a:solidFill>
                    <a:srgbClr val="00796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27" name="Freeform 950"/>
                <p:cNvSpPr>
                  <a:spLocks noChangeAspect="1"/>
                </p:cNvSpPr>
                <p:nvPr/>
              </p:nvSpPr>
              <p:spPr bwMode="auto">
                <a:xfrm>
                  <a:off x="1474" y="1536"/>
                  <a:ext cx="50" cy="14"/>
                </a:xfrm>
                <a:custGeom>
                  <a:avLst/>
                  <a:gdLst>
                    <a:gd name="T0" fmla="*/ 28 w 50"/>
                    <a:gd name="T1" fmla="*/ 14 h 14"/>
                    <a:gd name="T2" fmla="*/ 50 w 50"/>
                    <a:gd name="T3" fmla="*/ 6 h 14"/>
                    <a:gd name="T4" fmla="*/ 22 w 50"/>
                    <a:gd name="T5" fmla="*/ 0 h 14"/>
                    <a:gd name="T6" fmla="*/ 0 w 50"/>
                    <a:gd name="T7" fmla="*/ 10 h 14"/>
                    <a:gd name="T8" fmla="*/ 28 w 50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4"/>
                    <a:gd name="T17" fmla="*/ 50 w 50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4">
                      <a:moveTo>
                        <a:pt x="28" y="14"/>
                      </a:moveTo>
                      <a:lnTo>
                        <a:pt x="50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28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28" name="Freeform 951"/>
                <p:cNvSpPr>
                  <a:spLocks noChangeAspect="1"/>
                </p:cNvSpPr>
                <p:nvPr/>
              </p:nvSpPr>
              <p:spPr bwMode="auto">
                <a:xfrm>
                  <a:off x="1502" y="1542"/>
                  <a:ext cx="50" cy="14"/>
                </a:xfrm>
                <a:custGeom>
                  <a:avLst/>
                  <a:gdLst>
                    <a:gd name="T0" fmla="*/ 28 w 50"/>
                    <a:gd name="T1" fmla="*/ 14 h 14"/>
                    <a:gd name="T2" fmla="*/ 50 w 50"/>
                    <a:gd name="T3" fmla="*/ 4 h 14"/>
                    <a:gd name="T4" fmla="*/ 22 w 50"/>
                    <a:gd name="T5" fmla="*/ 0 h 14"/>
                    <a:gd name="T6" fmla="*/ 0 w 50"/>
                    <a:gd name="T7" fmla="*/ 8 h 14"/>
                    <a:gd name="T8" fmla="*/ 28 w 50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4"/>
                    <a:gd name="T17" fmla="*/ 50 w 50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4">
                      <a:moveTo>
                        <a:pt x="28" y="14"/>
                      </a:moveTo>
                      <a:lnTo>
                        <a:pt x="50" y="4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8" y="14"/>
                      </a:lnTo>
                      <a:close/>
                    </a:path>
                  </a:pathLst>
                </a:custGeom>
                <a:solidFill>
                  <a:srgbClr val="00785F"/>
                </a:solidFill>
                <a:ln w="0">
                  <a:solidFill>
                    <a:srgbClr val="0078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29" name="Freeform 952"/>
                <p:cNvSpPr>
                  <a:spLocks noChangeAspect="1"/>
                </p:cNvSpPr>
                <p:nvPr/>
              </p:nvSpPr>
              <p:spPr bwMode="auto">
                <a:xfrm>
                  <a:off x="1502" y="1542"/>
                  <a:ext cx="50" cy="14"/>
                </a:xfrm>
                <a:custGeom>
                  <a:avLst/>
                  <a:gdLst>
                    <a:gd name="T0" fmla="*/ 28 w 50"/>
                    <a:gd name="T1" fmla="*/ 14 h 14"/>
                    <a:gd name="T2" fmla="*/ 50 w 50"/>
                    <a:gd name="T3" fmla="*/ 4 h 14"/>
                    <a:gd name="T4" fmla="*/ 22 w 50"/>
                    <a:gd name="T5" fmla="*/ 0 h 14"/>
                    <a:gd name="T6" fmla="*/ 0 w 50"/>
                    <a:gd name="T7" fmla="*/ 8 h 14"/>
                    <a:gd name="T8" fmla="*/ 28 w 50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4"/>
                    <a:gd name="T17" fmla="*/ 50 w 50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4">
                      <a:moveTo>
                        <a:pt x="28" y="14"/>
                      </a:moveTo>
                      <a:lnTo>
                        <a:pt x="50" y="4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8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30" name="Freeform 953"/>
                <p:cNvSpPr>
                  <a:spLocks noChangeAspect="1"/>
                </p:cNvSpPr>
                <p:nvPr/>
              </p:nvSpPr>
              <p:spPr bwMode="auto">
                <a:xfrm>
                  <a:off x="1530" y="1546"/>
                  <a:ext cx="52" cy="16"/>
                </a:xfrm>
                <a:custGeom>
                  <a:avLst/>
                  <a:gdLst>
                    <a:gd name="T0" fmla="*/ 30 w 52"/>
                    <a:gd name="T1" fmla="*/ 16 h 16"/>
                    <a:gd name="T2" fmla="*/ 52 w 52"/>
                    <a:gd name="T3" fmla="*/ 6 h 16"/>
                    <a:gd name="T4" fmla="*/ 22 w 52"/>
                    <a:gd name="T5" fmla="*/ 0 h 16"/>
                    <a:gd name="T6" fmla="*/ 0 w 52"/>
                    <a:gd name="T7" fmla="*/ 10 h 16"/>
                    <a:gd name="T8" fmla="*/ 30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30" y="16"/>
                      </a:moveTo>
                      <a:lnTo>
                        <a:pt x="52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785E"/>
                </a:solidFill>
                <a:ln w="0">
                  <a:solidFill>
                    <a:srgbClr val="00785E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31" name="Freeform 954"/>
                <p:cNvSpPr>
                  <a:spLocks noChangeAspect="1"/>
                </p:cNvSpPr>
                <p:nvPr/>
              </p:nvSpPr>
              <p:spPr bwMode="auto">
                <a:xfrm>
                  <a:off x="1530" y="1546"/>
                  <a:ext cx="52" cy="16"/>
                </a:xfrm>
                <a:custGeom>
                  <a:avLst/>
                  <a:gdLst>
                    <a:gd name="T0" fmla="*/ 30 w 52"/>
                    <a:gd name="T1" fmla="*/ 16 h 16"/>
                    <a:gd name="T2" fmla="*/ 52 w 52"/>
                    <a:gd name="T3" fmla="*/ 6 h 16"/>
                    <a:gd name="T4" fmla="*/ 22 w 52"/>
                    <a:gd name="T5" fmla="*/ 0 h 16"/>
                    <a:gd name="T6" fmla="*/ 0 w 52"/>
                    <a:gd name="T7" fmla="*/ 10 h 16"/>
                    <a:gd name="T8" fmla="*/ 30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30" y="16"/>
                      </a:moveTo>
                      <a:lnTo>
                        <a:pt x="52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32" name="Freeform 955"/>
                <p:cNvSpPr>
                  <a:spLocks noChangeAspect="1"/>
                </p:cNvSpPr>
                <p:nvPr/>
              </p:nvSpPr>
              <p:spPr bwMode="auto">
                <a:xfrm>
                  <a:off x="1560" y="1552"/>
                  <a:ext cx="52" cy="16"/>
                </a:xfrm>
                <a:custGeom>
                  <a:avLst/>
                  <a:gdLst>
                    <a:gd name="T0" fmla="*/ 30 w 52"/>
                    <a:gd name="T1" fmla="*/ 16 h 16"/>
                    <a:gd name="T2" fmla="*/ 52 w 52"/>
                    <a:gd name="T3" fmla="*/ 6 h 16"/>
                    <a:gd name="T4" fmla="*/ 22 w 52"/>
                    <a:gd name="T5" fmla="*/ 0 h 16"/>
                    <a:gd name="T6" fmla="*/ 0 w 52"/>
                    <a:gd name="T7" fmla="*/ 10 h 16"/>
                    <a:gd name="T8" fmla="*/ 30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30" y="16"/>
                      </a:moveTo>
                      <a:lnTo>
                        <a:pt x="52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795D"/>
                </a:solidFill>
                <a:ln w="0">
                  <a:solidFill>
                    <a:srgbClr val="00795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33" name="Freeform 956"/>
                <p:cNvSpPr>
                  <a:spLocks noChangeAspect="1"/>
                </p:cNvSpPr>
                <p:nvPr/>
              </p:nvSpPr>
              <p:spPr bwMode="auto">
                <a:xfrm>
                  <a:off x="1560" y="1552"/>
                  <a:ext cx="52" cy="16"/>
                </a:xfrm>
                <a:custGeom>
                  <a:avLst/>
                  <a:gdLst>
                    <a:gd name="T0" fmla="*/ 30 w 52"/>
                    <a:gd name="T1" fmla="*/ 16 h 16"/>
                    <a:gd name="T2" fmla="*/ 52 w 52"/>
                    <a:gd name="T3" fmla="*/ 6 h 16"/>
                    <a:gd name="T4" fmla="*/ 22 w 52"/>
                    <a:gd name="T5" fmla="*/ 0 h 16"/>
                    <a:gd name="T6" fmla="*/ 0 w 52"/>
                    <a:gd name="T7" fmla="*/ 10 h 16"/>
                    <a:gd name="T8" fmla="*/ 30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30" y="16"/>
                      </a:moveTo>
                      <a:lnTo>
                        <a:pt x="52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34" name="Freeform 957"/>
                <p:cNvSpPr>
                  <a:spLocks noChangeAspect="1"/>
                </p:cNvSpPr>
                <p:nvPr/>
              </p:nvSpPr>
              <p:spPr bwMode="auto">
                <a:xfrm>
                  <a:off x="1590" y="1558"/>
                  <a:ext cx="52" cy="14"/>
                </a:xfrm>
                <a:custGeom>
                  <a:avLst/>
                  <a:gdLst>
                    <a:gd name="T0" fmla="*/ 30 w 52"/>
                    <a:gd name="T1" fmla="*/ 14 h 14"/>
                    <a:gd name="T2" fmla="*/ 52 w 52"/>
                    <a:gd name="T3" fmla="*/ 6 h 14"/>
                    <a:gd name="T4" fmla="*/ 22 w 52"/>
                    <a:gd name="T5" fmla="*/ 0 h 14"/>
                    <a:gd name="T6" fmla="*/ 0 w 52"/>
                    <a:gd name="T7" fmla="*/ 10 h 14"/>
                    <a:gd name="T8" fmla="*/ 30 w 52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4"/>
                    <a:gd name="T17" fmla="*/ 52 w 52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4">
                      <a:moveTo>
                        <a:pt x="30" y="14"/>
                      </a:moveTo>
                      <a:lnTo>
                        <a:pt x="52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0" y="14"/>
                      </a:lnTo>
                      <a:close/>
                    </a:path>
                  </a:pathLst>
                </a:custGeom>
                <a:solidFill>
                  <a:srgbClr val="00795C"/>
                </a:solidFill>
                <a:ln w="0">
                  <a:solidFill>
                    <a:srgbClr val="00795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35" name="Freeform 958"/>
                <p:cNvSpPr>
                  <a:spLocks noChangeAspect="1"/>
                </p:cNvSpPr>
                <p:nvPr/>
              </p:nvSpPr>
              <p:spPr bwMode="auto">
                <a:xfrm>
                  <a:off x="1590" y="1558"/>
                  <a:ext cx="52" cy="14"/>
                </a:xfrm>
                <a:custGeom>
                  <a:avLst/>
                  <a:gdLst>
                    <a:gd name="T0" fmla="*/ 30 w 52"/>
                    <a:gd name="T1" fmla="*/ 14 h 14"/>
                    <a:gd name="T2" fmla="*/ 52 w 52"/>
                    <a:gd name="T3" fmla="*/ 6 h 14"/>
                    <a:gd name="T4" fmla="*/ 22 w 52"/>
                    <a:gd name="T5" fmla="*/ 0 h 14"/>
                    <a:gd name="T6" fmla="*/ 0 w 52"/>
                    <a:gd name="T7" fmla="*/ 10 h 14"/>
                    <a:gd name="T8" fmla="*/ 30 w 52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4"/>
                    <a:gd name="T17" fmla="*/ 52 w 52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4">
                      <a:moveTo>
                        <a:pt x="30" y="14"/>
                      </a:moveTo>
                      <a:lnTo>
                        <a:pt x="52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0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36" name="Freeform 959"/>
                <p:cNvSpPr>
                  <a:spLocks noChangeAspect="1"/>
                </p:cNvSpPr>
                <p:nvPr/>
              </p:nvSpPr>
              <p:spPr bwMode="auto">
                <a:xfrm>
                  <a:off x="1620" y="1564"/>
                  <a:ext cx="52" cy="14"/>
                </a:xfrm>
                <a:custGeom>
                  <a:avLst/>
                  <a:gdLst>
                    <a:gd name="T0" fmla="*/ 32 w 52"/>
                    <a:gd name="T1" fmla="*/ 14 h 14"/>
                    <a:gd name="T2" fmla="*/ 52 w 52"/>
                    <a:gd name="T3" fmla="*/ 6 h 14"/>
                    <a:gd name="T4" fmla="*/ 22 w 52"/>
                    <a:gd name="T5" fmla="*/ 0 h 14"/>
                    <a:gd name="T6" fmla="*/ 0 w 52"/>
                    <a:gd name="T7" fmla="*/ 8 h 14"/>
                    <a:gd name="T8" fmla="*/ 32 w 52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4"/>
                    <a:gd name="T17" fmla="*/ 52 w 52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4">
                      <a:moveTo>
                        <a:pt x="32" y="14"/>
                      </a:moveTo>
                      <a:lnTo>
                        <a:pt x="52" y="6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2" y="14"/>
                      </a:lnTo>
                      <a:close/>
                    </a:path>
                  </a:pathLst>
                </a:custGeom>
                <a:solidFill>
                  <a:srgbClr val="007A5B"/>
                </a:solidFill>
                <a:ln w="0">
                  <a:solidFill>
                    <a:srgbClr val="007A5B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37" name="Freeform 960"/>
                <p:cNvSpPr>
                  <a:spLocks noChangeAspect="1"/>
                </p:cNvSpPr>
                <p:nvPr/>
              </p:nvSpPr>
              <p:spPr bwMode="auto">
                <a:xfrm>
                  <a:off x="1620" y="1564"/>
                  <a:ext cx="52" cy="14"/>
                </a:xfrm>
                <a:custGeom>
                  <a:avLst/>
                  <a:gdLst>
                    <a:gd name="T0" fmla="*/ 32 w 52"/>
                    <a:gd name="T1" fmla="*/ 14 h 14"/>
                    <a:gd name="T2" fmla="*/ 52 w 52"/>
                    <a:gd name="T3" fmla="*/ 6 h 14"/>
                    <a:gd name="T4" fmla="*/ 22 w 52"/>
                    <a:gd name="T5" fmla="*/ 0 h 14"/>
                    <a:gd name="T6" fmla="*/ 0 w 52"/>
                    <a:gd name="T7" fmla="*/ 8 h 14"/>
                    <a:gd name="T8" fmla="*/ 32 w 52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4"/>
                    <a:gd name="T17" fmla="*/ 52 w 52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4">
                      <a:moveTo>
                        <a:pt x="32" y="14"/>
                      </a:moveTo>
                      <a:lnTo>
                        <a:pt x="52" y="6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2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38" name="Freeform 961"/>
                <p:cNvSpPr>
                  <a:spLocks noChangeAspect="1"/>
                </p:cNvSpPr>
                <p:nvPr/>
              </p:nvSpPr>
              <p:spPr bwMode="auto">
                <a:xfrm>
                  <a:off x="1652" y="1570"/>
                  <a:ext cx="52" cy="14"/>
                </a:xfrm>
                <a:custGeom>
                  <a:avLst/>
                  <a:gdLst>
                    <a:gd name="T0" fmla="*/ 30 w 52"/>
                    <a:gd name="T1" fmla="*/ 14 h 14"/>
                    <a:gd name="T2" fmla="*/ 52 w 52"/>
                    <a:gd name="T3" fmla="*/ 6 h 14"/>
                    <a:gd name="T4" fmla="*/ 20 w 52"/>
                    <a:gd name="T5" fmla="*/ 0 h 14"/>
                    <a:gd name="T6" fmla="*/ 0 w 52"/>
                    <a:gd name="T7" fmla="*/ 8 h 14"/>
                    <a:gd name="T8" fmla="*/ 30 w 52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4"/>
                    <a:gd name="T17" fmla="*/ 52 w 52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4">
                      <a:moveTo>
                        <a:pt x="30" y="14"/>
                      </a:moveTo>
                      <a:lnTo>
                        <a:pt x="52" y="6"/>
                      </a:ln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30" y="14"/>
                      </a:lnTo>
                      <a:close/>
                    </a:path>
                  </a:pathLst>
                </a:custGeom>
                <a:solidFill>
                  <a:srgbClr val="007B5B"/>
                </a:solidFill>
                <a:ln w="0">
                  <a:solidFill>
                    <a:srgbClr val="007B5B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39" name="Freeform 962"/>
                <p:cNvSpPr>
                  <a:spLocks noChangeAspect="1"/>
                </p:cNvSpPr>
                <p:nvPr/>
              </p:nvSpPr>
              <p:spPr bwMode="auto">
                <a:xfrm>
                  <a:off x="1652" y="1570"/>
                  <a:ext cx="52" cy="14"/>
                </a:xfrm>
                <a:custGeom>
                  <a:avLst/>
                  <a:gdLst>
                    <a:gd name="T0" fmla="*/ 30 w 52"/>
                    <a:gd name="T1" fmla="*/ 14 h 14"/>
                    <a:gd name="T2" fmla="*/ 52 w 52"/>
                    <a:gd name="T3" fmla="*/ 6 h 14"/>
                    <a:gd name="T4" fmla="*/ 20 w 52"/>
                    <a:gd name="T5" fmla="*/ 0 h 14"/>
                    <a:gd name="T6" fmla="*/ 0 w 52"/>
                    <a:gd name="T7" fmla="*/ 8 h 14"/>
                    <a:gd name="T8" fmla="*/ 30 w 52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4"/>
                    <a:gd name="T17" fmla="*/ 52 w 52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4">
                      <a:moveTo>
                        <a:pt x="30" y="14"/>
                      </a:moveTo>
                      <a:lnTo>
                        <a:pt x="52" y="6"/>
                      </a:ln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30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40" name="Freeform 963"/>
                <p:cNvSpPr>
                  <a:spLocks noChangeAspect="1"/>
                </p:cNvSpPr>
                <p:nvPr/>
              </p:nvSpPr>
              <p:spPr bwMode="auto">
                <a:xfrm>
                  <a:off x="1682" y="1576"/>
                  <a:ext cx="52" cy="16"/>
                </a:xfrm>
                <a:custGeom>
                  <a:avLst/>
                  <a:gdLst>
                    <a:gd name="T0" fmla="*/ 32 w 52"/>
                    <a:gd name="T1" fmla="*/ 16 h 16"/>
                    <a:gd name="T2" fmla="*/ 52 w 52"/>
                    <a:gd name="T3" fmla="*/ 6 h 16"/>
                    <a:gd name="T4" fmla="*/ 22 w 52"/>
                    <a:gd name="T5" fmla="*/ 0 h 16"/>
                    <a:gd name="T6" fmla="*/ 0 w 52"/>
                    <a:gd name="T7" fmla="*/ 8 h 16"/>
                    <a:gd name="T8" fmla="*/ 32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32" y="16"/>
                      </a:moveTo>
                      <a:lnTo>
                        <a:pt x="52" y="6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2" y="16"/>
                      </a:lnTo>
                      <a:close/>
                    </a:path>
                  </a:pathLst>
                </a:custGeom>
                <a:solidFill>
                  <a:srgbClr val="007C5A"/>
                </a:solidFill>
                <a:ln w="0">
                  <a:solidFill>
                    <a:srgbClr val="007C5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41" name="Freeform 964"/>
                <p:cNvSpPr>
                  <a:spLocks noChangeAspect="1"/>
                </p:cNvSpPr>
                <p:nvPr/>
              </p:nvSpPr>
              <p:spPr bwMode="auto">
                <a:xfrm>
                  <a:off x="1682" y="1576"/>
                  <a:ext cx="52" cy="16"/>
                </a:xfrm>
                <a:custGeom>
                  <a:avLst/>
                  <a:gdLst>
                    <a:gd name="T0" fmla="*/ 32 w 52"/>
                    <a:gd name="T1" fmla="*/ 16 h 16"/>
                    <a:gd name="T2" fmla="*/ 52 w 52"/>
                    <a:gd name="T3" fmla="*/ 6 h 16"/>
                    <a:gd name="T4" fmla="*/ 22 w 52"/>
                    <a:gd name="T5" fmla="*/ 0 h 16"/>
                    <a:gd name="T6" fmla="*/ 0 w 52"/>
                    <a:gd name="T7" fmla="*/ 8 h 16"/>
                    <a:gd name="T8" fmla="*/ 32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32" y="16"/>
                      </a:moveTo>
                      <a:lnTo>
                        <a:pt x="52" y="6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2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42" name="Freeform 965"/>
                <p:cNvSpPr>
                  <a:spLocks noChangeAspect="1"/>
                </p:cNvSpPr>
                <p:nvPr/>
              </p:nvSpPr>
              <p:spPr bwMode="auto">
                <a:xfrm>
                  <a:off x="1714" y="1582"/>
                  <a:ext cx="52" cy="16"/>
                </a:xfrm>
                <a:custGeom>
                  <a:avLst/>
                  <a:gdLst>
                    <a:gd name="T0" fmla="*/ 32 w 52"/>
                    <a:gd name="T1" fmla="*/ 16 h 16"/>
                    <a:gd name="T2" fmla="*/ 52 w 52"/>
                    <a:gd name="T3" fmla="*/ 6 h 16"/>
                    <a:gd name="T4" fmla="*/ 20 w 52"/>
                    <a:gd name="T5" fmla="*/ 0 h 16"/>
                    <a:gd name="T6" fmla="*/ 0 w 52"/>
                    <a:gd name="T7" fmla="*/ 10 h 16"/>
                    <a:gd name="T8" fmla="*/ 32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32" y="16"/>
                      </a:moveTo>
                      <a:lnTo>
                        <a:pt x="52" y="6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2" y="16"/>
                      </a:lnTo>
                      <a:close/>
                    </a:path>
                  </a:pathLst>
                </a:custGeom>
                <a:solidFill>
                  <a:srgbClr val="007E5A"/>
                </a:solidFill>
                <a:ln w="0">
                  <a:solidFill>
                    <a:srgbClr val="007E5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43" name="Freeform 966"/>
                <p:cNvSpPr>
                  <a:spLocks noChangeAspect="1"/>
                </p:cNvSpPr>
                <p:nvPr/>
              </p:nvSpPr>
              <p:spPr bwMode="auto">
                <a:xfrm>
                  <a:off x="1714" y="1582"/>
                  <a:ext cx="52" cy="16"/>
                </a:xfrm>
                <a:custGeom>
                  <a:avLst/>
                  <a:gdLst>
                    <a:gd name="T0" fmla="*/ 32 w 52"/>
                    <a:gd name="T1" fmla="*/ 16 h 16"/>
                    <a:gd name="T2" fmla="*/ 52 w 52"/>
                    <a:gd name="T3" fmla="*/ 6 h 16"/>
                    <a:gd name="T4" fmla="*/ 20 w 52"/>
                    <a:gd name="T5" fmla="*/ 0 h 16"/>
                    <a:gd name="T6" fmla="*/ 0 w 52"/>
                    <a:gd name="T7" fmla="*/ 10 h 16"/>
                    <a:gd name="T8" fmla="*/ 32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32" y="16"/>
                      </a:moveTo>
                      <a:lnTo>
                        <a:pt x="52" y="6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2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44" name="Freeform 967"/>
                <p:cNvSpPr>
                  <a:spLocks noChangeAspect="1"/>
                </p:cNvSpPr>
                <p:nvPr/>
              </p:nvSpPr>
              <p:spPr bwMode="auto">
                <a:xfrm>
                  <a:off x="1746" y="1588"/>
                  <a:ext cx="52" cy="18"/>
                </a:xfrm>
                <a:custGeom>
                  <a:avLst/>
                  <a:gdLst>
                    <a:gd name="T0" fmla="*/ 32 w 52"/>
                    <a:gd name="T1" fmla="*/ 18 h 18"/>
                    <a:gd name="T2" fmla="*/ 52 w 52"/>
                    <a:gd name="T3" fmla="*/ 8 h 18"/>
                    <a:gd name="T4" fmla="*/ 20 w 52"/>
                    <a:gd name="T5" fmla="*/ 0 h 18"/>
                    <a:gd name="T6" fmla="*/ 0 w 52"/>
                    <a:gd name="T7" fmla="*/ 10 h 18"/>
                    <a:gd name="T8" fmla="*/ 32 w 52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8"/>
                    <a:gd name="T17" fmla="*/ 52 w 52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8">
                      <a:moveTo>
                        <a:pt x="32" y="18"/>
                      </a:moveTo>
                      <a:lnTo>
                        <a:pt x="52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7F59"/>
                </a:solidFill>
                <a:ln w="0">
                  <a:solidFill>
                    <a:srgbClr val="007F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45" name="Freeform 968"/>
                <p:cNvSpPr>
                  <a:spLocks noChangeAspect="1"/>
                </p:cNvSpPr>
                <p:nvPr/>
              </p:nvSpPr>
              <p:spPr bwMode="auto">
                <a:xfrm>
                  <a:off x="1746" y="1588"/>
                  <a:ext cx="52" cy="18"/>
                </a:xfrm>
                <a:custGeom>
                  <a:avLst/>
                  <a:gdLst>
                    <a:gd name="T0" fmla="*/ 32 w 52"/>
                    <a:gd name="T1" fmla="*/ 18 h 18"/>
                    <a:gd name="T2" fmla="*/ 52 w 52"/>
                    <a:gd name="T3" fmla="*/ 8 h 18"/>
                    <a:gd name="T4" fmla="*/ 20 w 52"/>
                    <a:gd name="T5" fmla="*/ 0 h 18"/>
                    <a:gd name="T6" fmla="*/ 0 w 52"/>
                    <a:gd name="T7" fmla="*/ 10 h 18"/>
                    <a:gd name="T8" fmla="*/ 32 w 52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8"/>
                    <a:gd name="T17" fmla="*/ 52 w 52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8">
                      <a:moveTo>
                        <a:pt x="32" y="18"/>
                      </a:moveTo>
                      <a:lnTo>
                        <a:pt x="52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46" name="Freeform 969"/>
                <p:cNvSpPr>
                  <a:spLocks noChangeAspect="1"/>
                </p:cNvSpPr>
                <p:nvPr/>
              </p:nvSpPr>
              <p:spPr bwMode="auto">
                <a:xfrm>
                  <a:off x="1778" y="1596"/>
                  <a:ext cx="52" cy="16"/>
                </a:xfrm>
                <a:custGeom>
                  <a:avLst/>
                  <a:gdLst>
                    <a:gd name="T0" fmla="*/ 32 w 52"/>
                    <a:gd name="T1" fmla="*/ 16 h 16"/>
                    <a:gd name="T2" fmla="*/ 52 w 52"/>
                    <a:gd name="T3" fmla="*/ 6 h 16"/>
                    <a:gd name="T4" fmla="*/ 20 w 52"/>
                    <a:gd name="T5" fmla="*/ 0 h 16"/>
                    <a:gd name="T6" fmla="*/ 0 w 52"/>
                    <a:gd name="T7" fmla="*/ 10 h 16"/>
                    <a:gd name="T8" fmla="*/ 32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32" y="16"/>
                      </a:moveTo>
                      <a:lnTo>
                        <a:pt x="52" y="6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2" y="16"/>
                      </a:lnTo>
                      <a:close/>
                    </a:path>
                  </a:pathLst>
                </a:custGeom>
                <a:solidFill>
                  <a:srgbClr val="008059"/>
                </a:solidFill>
                <a:ln w="0">
                  <a:solidFill>
                    <a:srgbClr val="0080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47" name="Freeform 970"/>
                <p:cNvSpPr>
                  <a:spLocks noChangeAspect="1"/>
                </p:cNvSpPr>
                <p:nvPr/>
              </p:nvSpPr>
              <p:spPr bwMode="auto">
                <a:xfrm>
                  <a:off x="1778" y="1596"/>
                  <a:ext cx="52" cy="16"/>
                </a:xfrm>
                <a:custGeom>
                  <a:avLst/>
                  <a:gdLst>
                    <a:gd name="T0" fmla="*/ 32 w 52"/>
                    <a:gd name="T1" fmla="*/ 16 h 16"/>
                    <a:gd name="T2" fmla="*/ 52 w 52"/>
                    <a:gd name="T3" fmla="*/ 6 h 16"/>
                    <a:gd name="T4" fmla="*/ 20 w 52"/>
                    <a:gd name="T5" fmla="*/ 0 h 16"/>
                    <a:gd name="T6" fmla="*/ 0 w 52"/>
                    <a:gd name="T7" fmla="*/ 10 h 16"/>
                    <a:gd name="T8" fmla="*/ 32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32" y="16"/>
                      </a:moveTo>
                      <a:lnTo>
                        <a:pt x="52" y="6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2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48" name="Freeform 971"/>
                <p:cNvSpPr>
                  <a:spLocks noChangeAspect="1"/>
                </p:cNvSpPr>
                <p:nvPr/>
              </p:nvSpPr>
              <p:spPr bwMode="auto">
                <a:xfrm>
                  <a:off x="1810" y="1602"/>
                  <a:ext cx="54" cy="18"/>
                </a:xfrm>
                <a:custGeom>
                  <a:avLst/>
                  <a:gdLst>
                    <a:gd name="T0" fmla="*/ 34 w 54"/>
                    <a:gd name="T1" fmla="*/ 18 h 18"/>
                    <a:gd name="T2" fmla="*/ 54 w 54"/>
                    <a:gd name="T3" fmla="*/ 8 h 18"/>
                    <a:gd name="T4" fmla="*/ 20 w 54"/>
                    <a:gd name="T5" fmla="*/ 0 h 18"/>
                    <a:gd name="T6" fmla="*/ 0 w 54"/>
                    <a:gd name="T7" fmla="*/ 10 h 18"/>
                    <a:gd name="T8" fmla="*/ 34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34" y="18"/>
                      </a:moveTo>
                      <a:lnTo>
                        <a:pt x="54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4" y="18"/>
                      </a:lnTo>
                      <a:close/>
                    </a:path>
                  </a:pathLst>
                </a:custGeom>
                <a:solidFill>
                  <a:srgbClr val="008158"/>
                </a:solidFill>
                <a:ln w="0">
                  <a:solidFill>
                    <a:srgbClr val="0081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49" name="Freeform 972"/>
                <p:cNvSpPr>
                  <a:spLocks noChangeAspect="1"/>
                </p:cNvSpPr>
                <p:nvPr/>
              </p:nvSpPr>
              <p:spPr bwMode="auto">
                <a:xfrm>
                  <a:off x="1810" y="1602"/>
                  <a:ext cx="54" cy="18"/>
                </a:xfrm>
                <a:custGeom>
                  <a:avLst/>
                  <a:gdLst>
                    <a:gd name="T0" fmla="*/ 34 w 54"/>
                    <a:gd name="T1" fmla="*/ 18 h 18"/>
                    <a:gd name="T2" fmla="*/ 54 w 54"/>
                    <a:gd name="T3" fmla="*/ 8 h 18"/>
                    <a:gd name="T4" fmla="*/ 20 w 54"/>
                    <a:gd name="T5" fmla="*/ 0 h 18"/>
                    <a:gd name="T6" fmla="*/ 0 w 54"/>
                    <a:gd name="T7" fmla="*/ 10 h 18"/>
                    <a:gd name="T8" fmla="*/ 34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34" y="18"/>
                      </a:moveTo>
                      <a:lnTo>
                        <a:pt x="54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50" name="Freeform 973"/>
                <p:cNvSpPr>
                  <a:spLocks noChangeAspect="1"/>
                </p:cNvSpPr>
                <p:nvPr/>
              </p:nvSpPr>
              <p:spPr bwMode="auto">
                <a:xfrm>
                  <a:off x="1844" y="1610"/>
                  <a:ext cx="54" cy="18"/>
                </a:xfrm>
                <a:custGeom>
                  <a:avLst/>
                  <a:gdLst>
                    <a:gd name="T0" fmla="*/ 32 w 54"/>
                    <a:gd name="T1" fmla="*/ 18 h 18"/>
                    <a:gd name="T2" fmla="*/ 54 w 54"/>
                    <a:gd name="T3" fmla="*/ 8 h 18"/>
                    <a:gd name="T4" fmla="*/ 20 w 54"/>
                    <a:gd name="T5" fmla="*/ 0 h 18"/>
                    <a:gd name="T6" fmla="*/ 0 w 54"/>
                    <a:gd name="T7" fmla="*/ 10 h 18"/>
                    <a:gd name="T8" fmla="*/ 32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32" y="18"/>
                      </a:moveTo>
                      <a:lnTo>
                        <a:pt x="54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8158"/>
                </a:solidFill>
                <a:ln w="0">
                  <a:solidFill>
                    <a:srgbClr val="0081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51" name="Freeform 974"/>
                <p:cNvSpPr>
                  <a:spLocks noChangeAspect="1"/>
                </p:cNvSpPr>
                <p:nvPr/>
              </p:nvSpPr>
              <p:spPr bwMode="auto">
                <a:xfrm>
                  <a:off x="1844" y="1610"/>
                  <a:ext cx="54" cy="18"/>
                </a:xfrm>
                <a:custGeom>
                  <a:avLst/>
                  <a:gdLst>
                    <a:gd name="T0" fmla="*/ 32 w 54"/>
                    <a:gd name="T1" fmla="*/ 18 h 18"/>
                    <a:gd name="T2" fmla="*/ 54 w 54"/>
                    <a:gd name="T3" fmla="*/ 8 h 18"/>
                    <a:gd name="T4" fmla="*/ 20 w 54"/>
                    <a:gd name="T5" fmla="*/ 0 h 18"/>
                    <a:gd name="T6" fmla="*/ 0 w 54"/>
                    <a:gd name="T7" fmla="*/ 10 h 18"/>
                    <a:gd name="T8" fmla="*/ 32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32" y="18"/>
                      </a:moveTo>
                      <a:lnTo>
                        <a:pt x="54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52" name="Freeform 975"/>
                <p:cNvSpPr>
                  <a:spLocks noChangeAspect="1"/>
                </p:cNvSpPr>
                <p:nvPr/>
              </p:nvSpPr>
              <p:spPr bwMode="auto">
                <a:xfrm>
                  <a:off x="1876" y="1618"/>
                  <a:ext cx="56" cy="18"/>
                </a:xfrm>
                <a:custGeom>
                  <a:avLst/>
                  <a:gdLst>
                    <a:gd name="T0" fmla="*/ 34 w 56"/>
                    <a:gd name="T1" fmla="*/ 18 h 18"/>
                    <a:gd name="T2" fmla="*/ 56 w 56"/>
                    <a:gd name="T3" fmla="*/ 8 h 18"/>
                    <a:gd name="T4" fmla="*/ 22 w 56"/>
                    <a:gd name="T5" fmla="*/ 0 h 18"/>
                    <a:gd name="T6" fmla="*/ 0 w 56"/>
                    <a:gd name="T7" fmla="*/ 10 h 18"/>
                    <a:gd name="T8" fmla="*/ 34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4" y="18"/>
                      </a:moveTo>
                      <a:lnTo>
                        <a:pt x="56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4" y="18"/>
                      </a:lnTo>
                      <a:close/>
                    </a:path>
                  </a:pathLst>
                </a:custGeom>
                <a:solidFill>
                  <a:srgbClr val="008258"/>
                </a:solidFill>
                <a:ln w="0">
                  <a:solidFill>
                    <a:srgbClr val="0082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53" name="Freeform 976"/>
                <p:cNvSpPr>
                  <a:spLocks noChangeAspect="1"/>
                </p:cNvSpPr>
                <p:nvPr/>
              </p:nvSpPr>
              <p:spPr bwMode="auto">
                <a:xfrm>
                  <a:off x="1876" y="1618"/>
                  <a:ext cx="56" cy="18"/>
                </a:xfrm>
                <a:custGeom>
                  <a:avLst/>
                  <a:gdLst>
                    <a:gd name="T0" fmla="*/ 34 w 56"/>
                    <a:gd name="T1" fmla="*/ 18 h 18"/>
                    <a:gd name="T2" fmla="*/ 56 w 56"/>
                    <a:gd name="T3" fmla="*/ 8 h 18"/>
                    <a:gd name="T4" fmla="*/ 22 w 56"/>
                    <a:gd name="T5" fmla="*/ 0 h 18"/>
                    <a:gd name="T6" fmla="*/ 0 w 56"/>
                    <a:gd name="T7" fmla="*/ 10 h 18"/>
                    <a:gd name="T8" fmla="*/ 34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4" y="18"/>
                      </a:moveTo>
                      <a:lnTo>
                        <a:pt x="56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54" name="Freeform 977"/>
                <p:cNvSpPr>
                  <a:spLocks noChangeAspect="1"/>
                </p:cNvSpPr>
                <p:nvPr/>
              </p:nvSpPr>
              <p:spPr bwMode="auto">
                <a:xfrm>
                  <a:off x="1910" y="1626"/>
                  <a:ext cx="56" cy="18"/>
                </a:xfrm>
                <a:custGeom>
                  <a:avLst/>
                  <a:gdLst>
                    <a:gd name="T0" fmla="*/ 36 w 56"/>
                    <a:gd name="T1" fmla="*/ 18 h 18"/>
                    <a:gd name="T2" fmla="*/ 56 w 56"/>
                    <a:gd name="T3" fmla="*/ 8 h 18"/>
                    <a:gd name="T4" fmla="*/ 22 w 56"/>
                    <a:gd name="T5" fmla="*/ 0 h 18"/>
                    <a:gd name="T6" fmla="*/ 0 w 56"/>
                    <a:gd name="T7" fmla="*/ 10 h 18"/>
                    <a:gd name="T8" fmla="*/ 36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6" y="18"/>
                      </a:moveTo>
                      <a:lnTo>
                        <a:pt x="56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6" y="18"/>
                      </a:lnTo>
                      <a:close/>
                    </a:path>
                  </a:pathLst>
                </a:custGeom>
                <a:solidFill>
                  <a:srgbClr val="008258"/>
                </a:solidFill>
                <a:ln w="0">
                  <a:solidFill>
                    <a:srgbClr val="0082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55" name="Freeform 978"/>
                <p:cNvSpPr>
                  <a:spLocks noChangeAspect="1"/>
                </p:cNvSpPr>
                <p:nvPr/>
              </p:nvSpPr>
              <p:spPr bwMode="auto">
                <a:xfrm>
                  <a:off x="1910" y="1626"/>
                  <a:ext cx="56" cy="18"/>
                </a:xfrm>
                <a:custGeom>
                  <a:avLst/>
                  <a:gdLst>
                    <a:gd name="T0" fmla="*/ 36 w 56"/>
                    <a:gd name="T1" fmla="*/ 18 h 18"/>
                    <a:gd name="T2" fmla="*/ 56 w 56"/>
                    <a:gd name="T3" fmla="*/ 8 h 18"/>
                    <a:gd name="T4" fmla="*/ 22 w 56"/>
                    <a:gd name="T5" fmla="*/ 0 h 18"/>
                    <a:gd name="T6" fmla="*/ 0 w 56"/>
                    <a:gd name="T7" fmla="*/ 10 h 18"/>
                    <a:gd name="T8" fmla="*/ 36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6" y="18"/>
                      </a:moveTo>
                      <a:lnTo>
                        <a:pt x="56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6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56" name="Freeform 979"/>
                <p:cNvSpPr>
                  <a:spLocks noChangeAspect="1"/>
                </p:cNvSpPr>
                <p:nvPr/>
              </p:nvSpPr>
              <p:spPr bwMode="auto">
                <a:xfrm>
                  <a:off x="1946" y="1634"/>
                  <a:ext cx="54" cy="20"/>
                </a:xfrm>
                <a:custGeom>
                  <a:avLst/>
                  <a:gdLst>
                    <a:gd name="T0" fmla="*/ 34 w 54"/>
                    <a:gd name="T1" fmla="*/ 20 h 20"/>
                    <a:gd name="T2" fmla="*/ 54 w 54"/>
                    <a:gd name="T3" fmla="*/ 8 h 20"/>
                    <a:gd name="T4" fmla="*/ 20 w 54"/>
                    <a:gd name="T5" fmla="*/ 0 h 20"/>
                    <a:gd name="T6" fmla="*/ 0 w 54"/>
                    <a:gd name="T7" fmla="*/ 10 h 20"/>
                    <a:gd name="T8" fmla="*/ 34 w 54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20"/>
                    <a:gd name="T17" fmla="*/ 54 w 54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20">
                      <a:moveTo>
                        <a:pt x="34" y="20"/>
                      </a:moveTo>
                      <a:lnTo>
                        <a:pt x="54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4" y="20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57" name="Freeform 980"/>
                <p:cNvSpPr>
                  <a:spLocks noChangeAspect="1"/>
                </p:cNvSpPr>
                <p:nvPr/>
              </p:nvSpPr>
              <p:spPr bwMode="auto">
                <a:xfrm>
                  <a:off x="1946" y="1634"/>
                  <a:ext cx="54" cy="20"/>
                </a:xfrm>
                <a:custGeom>
                  <a:avLst/>
                  <a:gdLst>
                    <a:gd name="T0" fmla="*/ 34 w 54"/>
                    <a:gd name="T1" fmla="*/ 20 h 20"/>
                    <a:gd name="T2" fmla="*/ 54 w 54"/>
                    <a:gd name="T3" fmla="*/ 8 h 20"/>
                    <a:gd name="T4" fmla="*/ 20 w 54"/>
                    <a:gd name="T5" fmla="*/ 0 h 20"/>
                    <a:gd name="T6" fmla="*/ 0 w 54"/>
                    <a:gd name="T7" fmla="*/ 10 h 20"/>
                    <a:gd name="T8" fmla="*/ 34 w 54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20"/>
                    <a:gd name="T17" fmla="*/ 54 w 54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20">
                      <a:moveTo>
                        <a:pt x="34" y="20"/>
                      </a:moveTo>
                      <a:lnTo>
                        <a:pt x="54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4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58" name="Freeform 981"/>
                <p:cNvSpPr>
                  <a:spLocks noChangeAspect="1"/>
                </p:cNvSpPr>
                <p:nvPr/>
              </p:nvSpPr>
              <p:spPr bwMode="auto">
                <a:xfrm>
                  <a:off x="1980" y="1642"/>
                  <a:ext cx="56" cy="20"/>
                </a:xfrm>
                <a:custGeom>
                  <a:avLst/>
                  <a:gdLst>
                    <a:gd name="T0" fmla="*/ 36 w 56"/>
                    <a:gd name="T1" fmla="*/ 20 h 20"/>
                    <a:gd name="T2" fmla="*/ 56 w 56"/>
                    <a:gd name="T3" fmla="*/ 10 h 20"/>
                    <a:gd name="T4" fmla="*/ 20 w 56"/>
                    <a:gd name="T5" fmla="*/ 0 h 20"/>
                    <a:gd name="T6" fmla="*/ 0 w 56"/>
                    <a:gd name="T7" fmla="*/ 12 h 20"/>
                    <a:gd name="T8" fmla="*/ 36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36" y="20"/>
                      </a:moveTo>
                      <a:lnTo>
                        <a:pt x="56" y="10"/>
                      </a:lnTo>
                      <a:lnTo>
                        <a:pt x="20" y="0"/>
                      </a:lnTo>
                      <a:lnTo>
                        <a:pt x="0" y="12"/>
                      </a:lnTo>
                      <a:lnTo>
                        <a:pt x="36" y="20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59" name="Freeform 982"/>
                <p:cNvSpPr>
                  <a:spLocks noChangeAspect="1"/>
                </p:cNvSpPr>
                <p:nvPr/>
              </p:nvSpPr>
              <p:spPr bwMode="auto">
                <a:xfrm>
                  <a:off x="1980" y="1642"/>
                  <a:ext cx="56" cy="20"/>
                </a:xfrm>
                <a:custGeom>
                  <a:avLst/>
                  <a:gdLst>
                    <a:gd name="T0" fmla="*/ 36 w 56"/>
                    <a:gd name="T1" fmla="*/ 20 h 20"/>
                    <a:gd name="T2" fmla="*/ 56 w 56"/>
                    <a:gd name="T3" fmla="*/ 10 h 20"/>
                    <a:gd name="T4" fmla="*/ 20 w 56"/>
                    <a:gd name="T5" fmla="*/ 0 h 20"/>
                    <a:gd name="T6" fmla="*/ 0 w 56"/>
                    <a:gd name="T7" fmla="*/ 12 h 20"/>
                    <a:gd name="T8" fmla="*/ 36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36" y="20"/>
                      </a:moveTo>
                      <a:lnTo>
                        <a:pt x="56" y="10"/>
                      </a:lnTo>
                      <a:lnTo>
                        <a:pt x="20" y="0"/>
                      </a:lnTo>
                      <a:lnTo>
                        <a:pt x="0" y="12"/>
                      </a:lnTo>
                      <a:lnTo>
                        <a:pt x="3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60" name="Freeform 983"/>
                <p:cNvSpPr>
                  <a:spLocks noChangeAspect="1"/>
                </p:cNvSpPr>
                <p:nvPr/>
              </p:nvSpPr>
              <p:spPr bwMode="auto">
                <a:xfrm>
                  <a:off x="2016" y="1652"/>
                  <a:ext cx="56" cy="18"/>
                </a:xfrm>
                <a:custGeom>
                  <a:avLst/>
                  <a:gdLst>
                    <a:gd name="T0" fmla="*/ 36 w 56"/>
                    <a:gd name="T1" fmla="*/ 18 h 18"/>
                    <a:gd name="T2" fmla="*/ 56 w 56"/>
                    <a:gd name="T3" fmla="*/ 8 h 18"/>
                    <a:gd name="T4" fmla="*/ 20 w 56"/>
                    <a:gd name="T5" fmla="*/ 0 h 18"/>
                    <a:gd name="T6" fmla="*/ 0 w 56"/>
                    <a:gd name="T7" fmla="*/ 10 h 18"/>
                    <a:gd name="T8" fmla="*/ 36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6" y="18"/>
                      </a:moveTo>
                      <a:lnTo>
                        <a:pt x="56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6" y="18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61" name="Freeform 984"/>
                <p:cNvSpPr>
                  <a:spLocks noChangeAspect="1"/>
                </p:cNvSpPr>
                <p:nvPr/>
              </p:nvSpPr>
              <p:spPr bwMode="auto">
                <a:xfrm>
                  <a:off x="2016" y="1652"/>
                  <a:ext cx="56" cy="18"/>
                </a:xfrm>
                <a:custGeom>
                  <a:avLst/>
                  <a:gdLst>
                    <a:gd name="T0" fmla="*/ 36 w 56"/>
                    <a:gd name="T1" fmla="*/ 18 h 18"/>
                    <a:gd name="T2" fmla="*/ 56 w 56"/>
                    <a:gd name="T3" fmla="*/ 8 h 18"/>
                    <a:gd name="T4" fmla="*/ 20 w 56"/>
                    <a:gd name="T5" fmla="*/ 0 h 18"/>
                    <a:gd name="T6" fmla="*/ 0 w 56"/>
                    <a:gd name="T7" fmla="*/ 10 h 18"/>
                    <a:gd name="T8" fmla="*/ 36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6" y="18"/>
                      </a:moveTo>
                      <a:lnTo>
                        <a:pt x="56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6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62" name="Freeform 985"/>
                <p:cNvSpPr>
                  <a:spLocks noChangeAspect="1"/>
                </p:cNvSpPr>
                <p:nvPr/>
              </p:nvSpPr>
              <p:spPr bwMode="auto">
                <a:xfrm>
                  <a:off x="2052" y="1660"/>
                  <a:ext cx="56" cy="20"/>
                </a:xfrm>
                <a:custGeom>
                  <a:avLst/>
                  <a:gdLst>
                    <a:gd name="T0" fmla="*/ 36 w 56"/>
                    <a:gd name="T1" fmla="*/ 20 h 20"/>
                    <a:gd name="T2" fmla="*/ 56 w 56"/>
                    <a:gd name="T3" fmla="*/ 8 h 20"/>
                    <a:gd name="T4" fmla="*/ 20 w 56"/>
                    <a:gd name="T5" fmla="*/ 0 h 20"/>
                    <a:gd name="T6" fmla="*/ 0 w 56"/>
                    <a:gd name="T7" fmla="*/ 10 h 20"/>
                    <a:gd name="T8" fmla="*/ 36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36" y="20"/>
                      </a:moveTo>
                      <a:lnTo>
                        <a:pt x="56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6" y="20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63" name="Freeform 986"/>
                <p:cNvSpPr>
                  <a:spLocks noChangeAspect="1"/>
                </p:cNvSpPr>
                <p:nvPr/>
              </p:nvSpPr>
              <p:spPr bwMode="auto">
                <a:xfrm>
                  <a:off x="2052" y="1660"/>
                  <a:ext cx="56" cy="20"/>
                </a:xfrm>
                <a:custGeom>
                  <a:avLst/>
                  <a:gdLst>
                    <a:gd name="T0" fmla="*/ 36 w 56"/>
                    <a:gd name="T1" fmla="*/ 20 h 20"/>
                    <a:gd name="T2" fmla="*/ 56 w 56"/>
                    <a:gd name="T3" fmla="*/ 8 h 20"/>
                    <a:gd name="T4" fmla="*/ 20 w 56"/>
                    <a:gd name="T5" fmla="*/ 0 h 20"/>
                    <a:gd name="T6" fmla="*/ 0 w 56"/>
                    <a:gd name="T7" fmla="*/ 10 h 20"/>
                    <a:gd name="T8" fmla="*/ 36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36" y="20"/>
                      </a:moveTo>
                      <a:lnTo>
                        <a:pt x="56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64" name="Freeform 987"/>
                <p:cNvSpPr>
                  <a:spLocks noChangeAspect="1"/>
                </p:cNvSpPr>
                <p:nvPr/>
              </p:nvSpPr>
              <p:spPr bwMode="auto">
                <a:xfrm>
                  <a:off x="2088" y="1668"/>
                  <a:ext cx="56" cy="20"/>
                </a:xfrm>
                <a:custGeom>
                  <a:avLst/>
                  <a:gdLst>
                    <a:gd name="T0" fmla="*/ 36 w 56"/>
                    <a:gd name="T1" fmla="*/ 20 h 20"/>
                    <a:gd name="T2" fmla="*/ 56 w 56"/>
                    <a:gd name="T3" fmla="*/ 10 h 20"/>
                    <a:gd name="T4" fmla="*/ 20 w 56"/>
                    <a:gd name="T5" fmla="*/ 0 h 20"/>
                    <a:gd name="T6" fmla="*/ 0 w 56"/>
                    <a:gd name="T7" fmla="*/ 12 h 20"/>
                    <a:gd name="T8" fmla="*/ 36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36" y="20"/>
                      </a:moveTo>
                      <a:lnTo>
                        <a:pt x="56" y="10"/>
                      </a:lnTo>
                      <a:lnTo>
                        <a:pt x="20" y="0"/>
                      </a:lnTo>
                      <a:lnTo>
                        <a:pt x="0" y="12"/>
                      </a:lnTo>
                      <a:lnTo>
                        <a:pt x="36" y="20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65" name="Freeform 988"/>
                <p:cNvSpPr>
                  <a:spLocks noChangeAspect="1"/>
                </p:cNvSpPr>
                <p:nvPr/>
              </p:nvSpPr>
              <p:spPr bwMode="auto">
                <a:xfrm>
                  <a:off x="2088" y="1668"/>
                  <a:ext cx="56" cy="20"/>
                </a:xfrm>
                <a:custGeom>
                  <a:avLst/>
                  <a:gdLst>
                    <a:gd name="T0" fmla="*/ 36 w 56"/>
                    <a:gd name="T1" fmla="*/ 20 h 20"/>
                    <a:gd name="T2" fmla="*/ 56 w 56"/>
                    <a:gd name="T3" fmla="*/ 10 h 20"/>
                    <a:gd name="T4" fmla="*/ 20 w 56"/>
                    <a:gd name="T5" fmla="*/ 0 h 20"/>
                    <a:gd name="T6" fmla="*/ 0 w 56"/>
                    <a:gd name="T7" fmla="*/ 12 h 20"/>
                    <a:gd name="T8" fmla="*/ 36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36" y="20"/>
                      </a:moveTo>
                      <a:lnTo>
                        <a:pt x="56" y="10"/>
                      </a:lnTo>
                      <a:lnTo>
                        <a:pt x="20" y="0"/>
                      </a:lnTo>
                      <a:lnTo>
                        <a:pt x="0" y="12"/>
                      </a:lnTo>
                      <a:lnTo>
                        <a:pt x="3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66" name="Freeform 989"/>
                <p:cNvSpPr>
                  <a:spLocks noChangeAspect="1"/>
                </p:cNvSpPr>
                <p:nvPr/>
              </p:nvSpPr>
              <p:spPr bwMode="auto">
                <a:xfrm>
                  <a:off x="2124" y="1678"/>
                  <a:ext cx="58" cy="20"/>
                </a:xfrm>
                <a:custGeom>
                  <a:avLst/>
                  <a:gdLst>
                    <a:gd name="T0" fmla="*/ 38 w 58"/>
                    <a:gd name="T1" fmla="*/ 20 h 20"/>
                    <a:gd name="T2" fmla="*/ 58 w 58"/>
                    <a:gd name="T3" fmla="*/ 8 h 20"/>
                    <a:gd name="T4" fmla="*/ 20 w 58"/>
                    <a:gd name="T5" fmla="*/ 0 h 20"/>
                    <a:gd name="T6" fmla="*/ 0 w 58"/>
                    <a:gd name="T7" fmla="*/ 10 h 20"/>
                    <a:gd name="T8" fmla="*/ 38 w 5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0"/>
                    <a:gd name="T17" fmla="*/ 58 w 5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0">
                      <a:moveTo>
                        <a:pt x="38" y="20"/>
                      </a:moveTo>
                      <a:lnTo>
                        <a:pt x="58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8" y="20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67" name="Freeform 990"/>
                <p:cNvSpPr>
                  <a:spLocks noChangeAspect="1"/>
                </p:cNvSpPr>
                <p:nvPr/>
              </p:nvSpPr>
              <p:spPr bwMode="auto">
                <a:xfrm>
                  <a:off x="2124" y="1678"/>
                  <a:ext cx="58" cy="20"/>
                </a:xfrm>
                <a:custGeom>
                  <a:avLst/>
                  <a:gdLst>
                    <a:gd name="T0" fmla="*/ 38 w 58"/>
                    <a:gd name="T1" fmla="*/ 20 h 20"/>
                    <a:gd name="T2" fmla="*/ 58 w 58"/>
                    <a:gd name="T3" fmla="*/ 8 h 20"/>
                    <a:gd name="T4" fmla="*/ 20 w 58"/>
                    <a:gd name="T5" fmla="*/ 0 h 20"/>
                    <a:gd name="T6" fmla="*/ 0 w 58"/>
                    <a:gd name="T7" fmla="*/ 10 h 20"/>
                    <a:gd name="T8" fmla="*/ 38 w 5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0"/>
                    <a:gd name="T17" fmla="*/ 58 w 5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0">
                      <a:moveTo>
                        <a:pt x="38" y="20"/>
                      </a:moveTo>
                      <a:lnTo>
                        <a:pt x="58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8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68" name="Freeform 991"/>
                <p:cNvSpPr>
                  <a:spLocks noChangeAspect="1"/>
                </p:cNvSpPr>
                <p:nvPr/>
              </p:nvSpPr>
              <p:spPr bwMode="auto">
                <a:xfrm>
                  <a:off x="1108" y="1444"/>
                  <a:ext cx="48" cy="14"/>
                </a:xfrm>
                <a:custGeom>
                  <a:avLst/>
                  <a:gdLst>
                    <a:gd name="T0" fmla="*/ 24 w 48"/>
                    <a:gd name="T1" fmla="*/ 14 h 14"/>
                    <a:gd name="T2" fmla="*/ 48 w 48"/>
                    <a:gd name="T3" fmla="*/ 6 h 14"/>
                    <a:gd name="T4" fmla="*/ 22 w 48"/>
                    <a:gd name="T5" fmla="*/ 0 h 14"/>
                    <a:gd name="T6" fmla="*/ 0 w 48"/>
                    <a:gd name="T7" fmla="*/ 8 h 14"/>
                    <a:gd name="T8" fmla="*/ 24 w 48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4"/>
                    <a:gd name="T17" fmla="*/ 48 w 48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4">
                      <a:moveTo>
                        <a:pt x="24" y="14"/>
                      </a:moveTo>
                      <a:lnTo>
                        <a:pt x="48" y="6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4" y="14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69" name="Freeform 992"/>
                <p:cNvSpPr>
                  <a:spLocks noChangeAspect="1"/>
                </p:cNvSpPr>
                <p:nvPr/>
              </p:nvSpPr>
              <p:spPr bwMode="auto">
                <a:xfrm>
                  <a:off x="1108" y="1444"/>
                  <a:ext cx="48" cy="14"/>
                </a:xfrm>
                <a:custGeom>
                  <a:avLst/>
                  <a:gdLst>
                    <a:gd name="T0" fmla="*/ 24 w 48"/>
                    <a:gd name="T1" fmla="*/ 14 h 14"/>
                    <a:gd name="T2" fmla="*/ 48 w 48"/>
                    <a:gd name="T3" fmla="*/ 6 h 14"/>
                    <a:gd name="T4" fmla="*/ 22 w 48"/>
                    <a:gd name="T5" fmla="*/ 0 h 14"/>
                    <a:gd name="T6" fmla="*/ 0 w 48"/>
                    <a:gd name="T7" fmla="*/ 8 h 14"/>
                    <a:gd name="T8" fmla="*/ 24 w 48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4"/>
                    <a:gd name="T17" fmla="*/ 48 w 48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4">
                      <a:moveTo>
                        <a:pt x="24" y="14"/>
                      </a:moveTo>
                      <a:lnTo>
                        <a:pt x="48" y="6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4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70" name="Freeform 993"/>
                <p:cNvSpPr>
                  <a:spLocks noChangeAspect="1"/>
                </p:cNvSpPr>
                <p:nvPr/>
              </p:nvSpPr>
              <p:spPr bwMode="auto">
                <a:xfrm>
                  <a:off x="1132" y="1450"/>
                  <a:ext cx="48" cy="16"/>
                </a:xfrm>
                <a:custGeom>
                  <a:avLst/>
                  <a:gdLst>
                    <a:gd name="T0" fmla="*/ 26 w 48"/>
                    <a:gd name="T1" fmla="*/ 16 h 16"/>
                    <a:gd name="T2" fmla="*/ 48 w 48"/>
                    <a:gd name="T3" fmla="*/ 8 h 16"/>
                    <a:gd name="T4" fmla="*/ 24 w 48"/>
                    <a:gd name="T5" fmla="*/ 0 h 16"/>
                    <a:gd name="T6" fmla="*/ 0 w 48"/>
                    <a:gd name="T7" fmla="*/ 8 h 16"/>
                    <a:gd name="T8" fmla="*/ 26 w 4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6"/>
                    <a:gd name="T17" fmla="*/ 48 w 4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6">
                      <a:moveTo>
                        <a:pt x="26" y="16"/>
                      </a:moveTo>
                      <a:lnTo>
                        <a:pt x="48" y="8"/>
                      </a:ln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26" y="16"/>
                      </a:lnTo>
                      <a:close/>
                    </a:path>
                  </a:pathLst>
                </a:custGeom>
                <a:solidFill>
                  <a:srgbClr val="008C5B"/>
                </a:solidFill>
                <a:ln w="0">
                  <a:solidFill>
                    <a:srgbClr val="008C5B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71" name="Freeform 994"/>
                <p:cNvSpPr>
                  <a:spLocks noChangeAspect="1"/>
                </p:cNvSpPr>
                <p:nvPr/>
              </p:nvSpPr>
              <p:spPr bwMode="auto">
                <a:xfrm>
                  <a:off x="1132" y="1450"/>
                  <a:ext cx="48" cy="16"/>
                </a:xfrm>
                <a:custGeom>
                  <a:avLst/>
                  <a:gdLst>
                    <a:gd name="T0" fmla="*/ 26 w 48"/>
                    <a:gd name="T1" fmla="*/ 16 h 16"/>
                    <a:gd name="T2" fmla="*/ 48 w 48"/>
                    <a:gd name="T3" fmla="*/ 8 h 16"/>
                    <a:gd name="T4" fmla="*/ 24 w 48"/>
                    <a:gd name="T5" fmla="*/ 0 h 16"/>
                    <a:gd name="T6" fmla="*/ 0 w 48"/>
                    <a:gd name="T7" fmla="*/ 8 h 16"/>
                    <a:gd name="T8" fmla="*/ 26 w 4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6"/>
                    <a:gd name="T17" fmla="*/ 48 w 4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6">
                      <a:moveTo>
                        <a:pt x="26" y="16"/>
                      </a:moveTo>
                      <a:lnTo>
                        <a:pt x="48" y="8"/>
                      </a:ln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26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72" name="Freeform 995"/>
                <p:cNvSpPr>
                  <a:spLocks noChangeAspect="1"/>
                </p:cNvSpPr>
                <p:nvPr/>
              </p:nvSpPr>
              <p:spPr bwMode="auto">
                <a:xfrm>
                  <a:off x="1158" y="1458"/>
                  <a:ext cx="48" cy="16"/>
                </a:xfrm>
                <a:custGeom>
                  <a:avLst/>
                  <a:gdLst>
                    <a:gd name="T0" fmla="*/ 24 w 48"/>
                    <a:gd name="T1" fmla="*/ 16 h 16"/>
                    <a:gd name="T2" fmla="*/ 48 w 48"/>
                    <a:gd name="T3" fmla="*/ 8 h 16"/>
                    <a:gd name="T4" fmla="*/ 22 w 48"/>
                    <a:gd name="T5" fmla="*/ 0 h 16"/>
                    <a:gd name="T6" fmla="*/ 0 w 48"/>
                    <a:gd name="T7" fmla="*/ 8 h 16"/>
                    <a:gd name="T8" fmla="*/ 24 w 4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6"/>
                    <a:gd name="T17" fmla="*/ 48 w 4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6">
                      <a:moveTo>
                        <a:pt x="24" y="16"/>
                      </a:moveTo>
                      <a:lnTo>
                        <a:pt x="48" y="8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4" y="16"/>
                      </a:lnTo>
                      <a:close/>
                    </a:path>
                  </a:pathLst>
                </a:custGeom>
                <a:solidFill>
                  <a:srgbClr val="00925E"/>
                </a:solidFill>
                <a:ln w="0">
                  <a:solidFill>
                    <a:srgbClr val="00925E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73" name="Freeform 996"/>
                <p:cNvSpPr>
                  <a:spLocks noChangeAspect="1"/>
                </p:cNvSpPr>
                <p:nvPr/>
              </p:nvSpPr>
              <p:spPr bwMode="auto">
                <a:xfrm>
                  <a:off x="1158" y="1458"/>
                  <a:ext cx="48" cy="16"/>
                </a:xfrm>
                <a:custGeom>
                  <a:avLst/>
                  <a:gdLst>
                    <a:gd name="T0" fmla="*/ 24 w 48"/>
                    <a:gd name="T1" fmla="*/ 16 h 16"/>
                    <a:gd name="T2" fmla="*/ 48 w 48"/>
                    <a:gd name="T3" fmla="*/ 8 h 16"/>
                    <a:gd name="T4" fmla="*/ 22 w 48"/>
                    <a:gd name="T5" fmla="*/ 0 h 16"/>
                    <a:gd name="T6" fmla="*/ 0 w 48"/>
                    <a:gd name="T7" fmla="*/ 8 h 16"/>
                    <a:gd name="T8" fmla="*/ 24 w 4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6"/>
                    <a:gd name="T17" fmla="*/ 48 w 4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6">
                      <a:moveTo>
                        <a:pt x="24" y="16"/>
                      </a:moveTo>
                      <a:lnTo>
                        <a:pt x="48" y="8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4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74" name="Freeform 997"/>
                <p:cNvSpPr>
                  <a:spLocks noChangeAspect="1"/>
                </p:cNvSpPr>
                <p:nvPr/>
              </p:nvSpPr>
              <p:spPr bwMode="auto">
                <a:xfrm>
                  <a:off x="1182" y="1466"/>
                  <a:ext cx="48" cy="18"/>
                </a:xfrm>
                <a:custGeom>
                  <a:avLst/>
                  <a:gdLst>
                    <a:gd name="T0" fmla="*/ 26 w 48"/>
                    <a:gd name="T1" fmla="*/ 18 h 18"/>
                    <a:gd name="T2" fmla="*/ 48 w 48"/>
                    <a:gd name="T3" fmla="*/ 10 h 18"/>
                    <a:gd name="T4" fmla="*/ 24 w 48"/>
                    <a:gd name="T5" fmla="*/ 0 h 18"/>
                    <a:gd name="T6" fmla="*/ 0 w 48"/>
                    <a:gd name="T7" fmla="*/ 8 h 18"/>
                    <a:gd name="T8" fmla="*/ 26 w 4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8"/>
                    <a:gd name="T17" fmla="*/ 48 w 4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8">
                      <a:moveTo>
                        <a:pt x="26" y="18"/>
                      </a:moveTo>
                      <a:lnTo>
                        <a:pt x="48" y="10"/>
                      </a:ln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26" y="18"/>
                      </a:lnTo>
                      <a:close/>
                    </a:path>
                  </a:pathLst>
                </a:custGeom>
                <a:solidFill>
                  <a:srgbClr val="009461"/>
                </a:solidFill>
                <a:ln w="0">
                  <a:solidFill>
                    <a:srgbClr val="00946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75" name="Freeform 998"/>
                <p:cNvSpPr>
                  <a:spLocks noChangeAspect="1"/>
                </p:cNvSpPr>
                <p:nvPr/>
              </p:nvSpPr>
              <p:spPr bwMode="auto">
                <a:xfrm>
                  <a:off x="1182" y="1466"/>
                  <a:ext cx="48" cy="18"/>
                </a:xfrm>
                <a:custGeom>
                  <a:avLst/>
                  <a:gdLst>
                    <a:gd name="T0" fmla="*/ 26 w 48"/>
                    <a:gd name="T1" fmla="*/ 18 h 18"/>
                    <a:gd name="T2" fmla="*/ 48 w 48"/>
                    <a:gd name="T3" fmla="*/ 10 h 18"/>
                    <a:gd name="T4" fmla="*/ 24 w 48"/>
                    <a:gd name="T5" fmla="*/ 0 h 18"/>
                    <a:gd name="T6" fmla="*/ 0 w 48"/>
                    <a:gd name="T7" fmla="*/ 8 h 18"/>
                    <a:gd name="T8" fmla="*/ 26 w 4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8"/>
                    <a:gd name="T17" fmla="*/ 48 w 4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8">
                      <a:moveTo>
                        <a:pt x="26" y="18"/>
                      </a:moveTo>
                      <a:lnTo>
                        <a:pt x="48" y="10"/>
                      </a:ln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26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76" name="Freeform 999"/>
                <p:cNvSpPr>
                  <a:spLocks noChangeAspect="1"/>
                </p:cNvSpPr>
                <p:nvPr/>
              </p:nvSpPr>
              <p:spPr bwMode="auto">
                <a:xfrm>
                  <a:off x="1208" y="1476"/>
                  <a:ext cx="48" cy="20"/>
                </a:xfrm>
                <a:custGeom>
                  <a:avLst/>
                  <a:gdLst>
                    <a:gd name="T0" fmla="*/ 26 w 48"/>
                    <a:gd name="T1" fmla="*/ 20 h 20"/>
                    <a:gd name="T2" fmla="*/ 48 w 48"/>
                    <a:gd name="T3" fmla="*/ 10 h 20"/>
                    <a:gd name="T4" fmla="*/ 22 w 48"/>
                    <a:gd name="T5" fmla="*/ 0 h 20"/>
                    <a:gd name="T6" fmla="*/ 0 w 48"/>
                    <a:gd name="T7" fmla="*/ 8 h 20"/>
                    <a:gd name="T8" fmla="*/ 26 w 4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20"/>
                    <a:gd name="T17" fmla="*/ 48 w 4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20">
                      <a:moveTo>
                        <a:pt x="26" y="20"/>
                      </a:moveTo>
                      <a:lnTo>
                        <a:pt x="48" y="10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6" y="20"/>
                      </a:lnTo>
                      <a:close/>
                    </a:path>
                  </a:pathLst>
                </a:custGeom>
                <a:solidFill>
                  <a:srgbClr val="009564"/>
                </a:solidFill>
                <a:ln w="0">
                  <a:solidFill>
                    <a:srgbClr val="00956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77" name="Freeform 1000"/>
                <p:cNvSpPr>
                  <a:spLocks noChangeAspect="1"/>
                </p:cNvSpPr>
                <p:nvPr/>
              </p:nvSpPr>
              <p:spPr bwMode="auto">
                <a:xfrm>
                  <a:off x="1208" y="1476"/>
                  <a:ext cx="48" cy="20"/>
                </a:xfrm>
                <a:custGeom>
                  <a:avLst/>
                  <a:gdLst>
                    <a:gd name="T0" fmla="*/ 26 w 48"/>
                    <a:gd name="T1" fmla="*/ 20 h 20"/>
                    <a:gd name="T2" fmla="*/ 48 w 48"/>
                    <a:gd name="T3" fmla="*/ 10 h 20"/>
                    <a:gd name="T4" fmla="*/ 22 w 48"/>
                    <a:gd name="T5" fmla="*/ 0 h 20"/>
                    <a:gd name="T6" fmla="*/ 0 w 48"/>
                    <a:gd name="T7" fmla="*/ 8 h 20"/>
                    <a:gd name="T8" fmla="*/ 26 w 4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20"/>
                    <a:gd name="T17" fmla="*/ 48 w 4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20">
                      <a:moveTo>
                        <a:pt x="26" y="20"/>
                      </a:moveTo>
                      <a:lnTo>
                        <a:pt x="48" y="10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78" name="Freeform 1001"/>
                <p:cNvSpPr>
                  <a:spLocks noChangeAspect="1"/>
                </p:cNvSpPr>
                <p:nvPr/>
              </p:nvSpPr>
              <p:spPr bwMode="auto">
                <a:xfrm>
                  <a:off x="1234" y="1486"/>
                  <a:ext cx="48" cy="20"/>
                </a:xfrm>
                <a:custGeom>
                  <a:avLst/>
                  <a:gdLst>
                    <a:gd name="T0" fmla="*/ 26 w 48"/>
                    <a:gd name="T1" fmla="*/ 20 h 20"/>
                    <a:gd name="T2" fmla="*/ 48 w 48"/>
                    <a:gd name="T3" fmla="*/ 10 h 20"/>
                    <a:gd name="T4" fmla="*/ 22 w 48"/>
                    <a:gd name="T5" fmla="*/ 0 h 20"/>
                    <a:gd name="T6" fmla="*/ 0 w 48"/>
                    <a:gd name="T7" fmla="*/ 10 h 20"/>
                    <a:gd name="T8" fmla="*/ 26 w 4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20"/>
                    <a:gd name="T17" fmla="*/ 48 w 4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20">
                      <a:moveTo>
                        <a:pt x="26" y="20"/>
                      </a:moveTo>
                      <a:lnTo>
                        <a:pt x="48" y="10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26" y="20"/>
                      </a:lnTo>
                      <a:close/>
                    </a:path>
                  </a:pathLst>
                </a:custGeom>
                <a:solidFill>
                  <a:srgbClr val="009266"/>
                </a:solidFill>
                <a:ln w="0">
                  <a:solidFill>
                    <a:srgbClr val="009266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79" name="Freeform 1002"/>
                <p:cNvSpPr>
                  <a:spLocks noChangeAspect="1"/>
                </p:cNvSpPr>
                <p:nvPr/>
              </p:nvSpPr>
              <p:spPr bwMode="auto">
                <a:xfrm>
                  <a:off x="1234" y="1486"/>
                  <a:ext cx="48" cy="20"/>
                </a:xfrm>
                <a:custGeom>
                  <a:avLst/>
                  <a:gdLst>
                    <a:gd name="T0" fmla="*/ 26 w 48"/>
                    <a:gd name="T1" fmla="*/ 20 h 20"/>
                    <a:gd name="T2" fmla="*/ 48 w 48"/>
                    <a:gd name="T3" fmla="*/ 10 h 20"/>
                    <a:gd name="T4" fmla="*/ 22 w 48"/>
                    <a:gd name="T5" fmla="*/ 0 h 20"/>
                    <a:gd name="T6" fmla="*/ 0 w 48"/>
                    <a:gd name="T7" fmla="*/ 10 h 20"/>
                    <a:gd name="T8" fmla="*/ 26 w 4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20"/>
                    <a:gd name="T17" fmla="*/ 48 w 4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20">
                      <a:moveTo>
                        <a:pt x="26" y="20"/>
                      </a:moveTo>
                      <a:lnTo>
                        <a:pt x="48" y="10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2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80" name="Freeform 1003"/>
                <p:cNvSpPr>
                  <a:spLocks noChangeAspect="1"/>
                </p:cNvSpPr>
                <p:nvPr/>
              </p:nvSpPr>
              <p:spPr bwMode="auto">
                <a:xfrm>
                  <a:off x="1260" y="1496"/>
                  <a:ext cx="48" cy="18"/>
                </a:xfrm>
                <a:custGeom>
                  <a:avLst/>
                  <a:gdLst>
                    <a:gd name="T0" fmla="*/ 26 w 48"/>
                    <a:gd name="T1" fmla="*/ 18 h 18"/>
                    <a:gd name="T2" fmla="*/ 48 w 48"/>
                    <a:gd name="T3" fmla="*/ 10 h 18"/>
                    <a:gd name="T4" fmla="*/ 22 w 48"/>
                    <a:gd name="T5" fmla="*/ 0 h 18"/>
                    <a:gd name="T6" fmla="*/ 0 w 48"/>
                    <a:gd name="T7" fmla="*/ 10 h 18"/>
                    <a:gd name="T8" fmla="*/ 26 w 4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8"/>
                    <a:gd name="T17" fmla="*/ 48 w 4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8">
                      <a:moveTo>
                        <a:pt x="26" y="18"/>
                      </a:moveTo>
                      <a:lnTo>
                        <a:pt x="48" y="10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26" y="18"/>
                      </a:lnTo>
                      <a:close/>
                    </a:path>
                  </a:pathLst>
                </a:custGeom>
                <a:solidFill>
                  <a:srgbClr val="008E67"/>
                </a:solidFill>
                <a:ln w="0">
                  <a:solidFill>
                    <a:srgbClr val="008E6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81" name="Freeform 1004"/>
                <p:cNvSpPr>
                  <a:spLocks noChangeAspect="1"/>
                </p:cNvSpPr>
                <p:nvPr/>
              </p:nvSpPr>
              <p:spPr bwMode="auto">
                <a:xfrm>
                  <a:off x="1260" y="1496"/>
                  <a:ext cx="48" cy="18"/>
                </a:xfrm>
                <a:custGeom>
                  <a:avLst/>
                  <a:gdLst>
                    <a:gd name="T0" fmla="*/ 26 w 48"/>
                    <a:gd name="T1" fmla="*/ 18 h 18"/>
                    <a:gd name="T2" fmla="*/ 48 w 48"/>
                    <a:gd name="T3" fmla="*/ 10 h 18"/>
                    <a:gd name="T4" fmla="*/ 22 w 48"/>
                    <a:gd name="T5" fmla="*/ 0 h 18"/>
                    <a:gd name="T6" fmla="*/ 0 w 48"/>
                    <a:gd name="T7" fmla="*/ 10 h 18"/>
                    <a:gd name="T8" fmla="*/ 26 w 4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8"/>
                    <a:gd name="T17" fmla="*/ 48 w 4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8">
                      <a:moveTo>
                        <a:pt x="26" y="18"/>
                      </a:moveTo>
                      <a:lnTo>
                        <a:pt x="48" y="10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26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82" name="Freeform 1005"/>
                <p:cNvSpPr>
                  <a:spLocks noChangeAspect="1"/>
                </p:cNvSpPr>
                <p:nvPr/>
              </p:nvSpPr>
              <p:spPr bwMode="auto">
                <a:xfrm>
                  <a:off x="1286" y="1506"/>
                  <a:ext cx="50" cy="16"/>
                </a:xfrm>
                <a:custGeom>
                  <a:avLst/>
                  <a:gdLst>
                    <a:gd name="T0" fmla="*/ 26 w 50"/>
                    <a:gd name="T1" fmla="*/ 16 h 16"/>
                    <a:gd name="T2" fmla="*/ 50 w 50"/>
                    <a:gd name="T3" fmla="*/ 8 h 16"/>
                    <a:gd name="T4" fmla="*/ 22 w 50"/>
                    <a:gd name="T5" fmla="*/ 0 h 16"/>
                    <a:gd name="T6" fmla="*/ 0 w 50"/>
                    <a:gd name="T7" fmla="*/ 8 h 16"/>
                    <a:gd name="T8" fmla="*/ 26 w 50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6"/>
                    <a:gd name="T17" fmla="*/ 50 w 50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6">
                      <a:moveTo>
                        <a:pt x="26" y="16"/>
                      </a:moveTo>
                      <a:lnTo>
                        <a:pt x="50" y="8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6" y="16"/>
                      </a:lnTo>
                      <a:close/>
                    </a:path>
                  </a:pathLst>
                </a:custGeom>
                <a:solidFill>
                  <a:srgbClr val="008A67"/>
                </a:solidFill>
                <a:ln w="0">
                  <a:solidFill>
                    <a:srgbClr val="008A6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83" name="Freeform 1006"/>
                <p:cNvSpPr>
                  <a:spLocks noChangeAspect="1"/>
                </p:cNvSpPr>
                <p:nvPr/>
              </p:nvSpPr>
              <p:spPr bwMode="auto">
                <a:xfrm>
                  <a:off x="1286" y="1506"/>
                  <a:ext cx="50" cy="16"/>
                </a:xfrm>
                <a:custGeom>
                  <a:avLst/>
                  <a:gdLst>
                    <a:gd name="T0" fmla="*/ 26 w 50"/>
                    <a:gd name="T1" fmla="*/ 16 h 16"/>
                    <a:gd name="T2" fmla="*/ 50 w 50"/>
                    <a:gd name="T3" fmla="*/ 8 h 16"/>
                    <a:gd name="T4" fmla="*/ 22 w 50"/>
                    <a:gd name="T5" fmla="*/ 0 h 16"/>
                    <a:gd name="T6" fmla="*/ 0 w 50"/>
                    <a:gd name="T7" fmla="*/ 8 h 16"/>
                    <a:gd name="T8" fmla="*/ 26 w 50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6"/>
                    <a:gd name="T17" fmla="*/ 50 w 50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6">
                      <a:moveTo>
                        <a:pt x="26" y="16"/>
                      </a:moveTo>
                      <a:lnTo>
                        <a:pt x="50" y="8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6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84" name="Freeform 1007"/>
                <p:cNvSpPr>
                  <a:spLocks noChangeAspect="1"/>
                </p:cNvSpPr>
                <p:nvPr/>
              </p:nvSpPr>
              <p:spPr bwMode="auto">
                <a:xfrm>
                  <a:off x="1312" y="1514"/>
                  <a:ext cx="50" cy="16"/>
                </a:xfrm>
                <a:custGeom>
                  <a:avLst/>
                  <a:gdLst>
                    <a:gd name="T0" fmla="*/ 28 w 50"/>
                    <a:gd name="T1" fmla="*/ 16 h 16"/>
                    <a:gd name="T2" fmla="*/ 50 w 50"/>
                    <a:gd name="T3" fmla="*/ 6 h 16"/>
                    <a:gd name="T4" fmla="*/ 24 w 50"/>
                    <a:gd name="T5" fmla="*/ 0 h 16"/>
                    <a:gd name="T6" fmla="*/ 0 w 50"/>
                    <a:gd name="T7" fmla="*/ 8 h 16"/>
                    <a:gd name="T8" fmla="*/ 28 w 50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6"/>
                    <a:gd name="T17" fmla="*/ 50 w 50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6">
                      <a:moveTo>
                        <a:pt x="28" y="16"/>
                      </a:moveTo>
                      <a:lnTo>
                        <a:pt x="50" y="6"/>
                      </a:ln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28" y="16"/>
                      </a:lnTo>
                      <a:close/>
                    </a:path>
                  </a:pathLst>
                </a:custGeom>
                <a:solidFill>
                  <a:srgbClr val="008567"/>
                </a:solidFill>
                <a:ln w="0">
                  <a:solidFill>
                    <a:srgbClr val="00856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85" name="Freeform 1008"/>
                <p:cNvSpPr>
                  <a:spLocks noChangeAspect="1"/>
                </p:cNvSpPr>
                <p:nvPr/>
              </p:nvSpPr>
              <p:spPr bwMode="auto">
                <a:xfrm>
                  <a:off x="1312" y="1514"/>
                  <a:ext cx="50" cy="16"/>
                </a:xfrm>
                <a:custGeom>
                  <a:avLst/>
                  <a:gdLst>
                    <a:gd name="T0" fmla="*/ 28 w 50"/>
                    <a:gd name="T1" fmla="*/ 16 h 16"/>
                    <a:gd name="T2" fmla="*/ 50 w 50"/>
                    <a:gd name="T3" fmla="*/ 6 h 16"/>
                    <a:gd name="T4" fmla="*/ 24 w 50"/>
                    <a:gd name="T5" fmla="*/ 0 h 16"/>
                    <a:gd name="T6" fmla="*/ 0 w 50"/>
                    <a:gd name="T7" fmla="*/ 8 h 16"/>
                    <a:gd name="T8" fmla="*/ 28 w 50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6"/>
                    <a:gd name="T17" fmla="*/ 50 w 50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6">
                      <a:moveTo>
                        <a:pt x="28" y="16"/>
                      </a:moveTo>
                      <a:lnTo>
                        <a:pt x="50" y="6"/>
                      </a:ln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28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86" name="Freeform 1009"/>
                <p:cNvSpPr>
                  <a:spLocks noChangeAspect="1"/>
                </p:cNvSpPr>
                <p:nvPr/>
              </p:nvSpPr>
              <p:spPr bwMode="auto">
                <a:xfrm>
                  <a:off x="1340" y="1520"/>
                  <a:ext cx="50" cy="18"/>
                </a:xfrm>
                <a:custGeom>
                  <a:avLst/>
                  <a:gdLst>
                    <a:gd name="T0" fmla="*/ 28 w 50"/>
                    <a:gd name="T1" fmla="*/ 18 h 18"/>
                    <a:gd name="T2" fmla="*/ 50 w 50"/>
                    <a:gd name="T3" fmla="*/ 8 h 18"/>
                    <a:gd name="T4" fmla="*/ 22 w 50"/>
                    <a:gd name="T5" fmla="*/ 0 h 18"/>
                    <a:gd name="T6" fmla="*/ 0 w 50"/>
                    <a:gd name="T7" fmla="*/ 10 h 18"/>
                    <a:gd name="T8" fmla="*/ 28 w 5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8"/>
                    <a:gd name="T17" fmla="*/ 50 w 5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8">
                      <a:moveTo>
                        <a:pt x="28" y="18"/>
                      </a:moveTo>
                      <a:lnTo>
                        <a:pt x="50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28" y="18"/>
                      </a:lnTo>
                      <a:close/>
                    </a:path>
                  </a:pathLst>
                </a:custGeom>
                <a:solidFill>
                  <a:srgbClr val="008166"/>
                </a:solidFill>
                <a:ln w="0">
                  <a:solidFill>
                    <a:srgbClr val="008166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87" name="Freeform 1010"/>
                <p:cNvSpPr>
                  <a:spLocks noChangeAspect="1"/>
                </p:cNvSpPr>
                <p:nvPr/>
              </p:nvSpPr>
              <p:spPr bwMode="auto">
                <a:xfrm>
                  <a:off x="1340" y="1520"/>
                  <a:ext cx="50" cy="18"/>
                </a:xfrm>
                <a:custGeom>
                  <a:avLst/>
                  <a:gdLst>
                    <a:gd name="T0" fmla="*/ 28 w 50"/>
                    <a:gd name="T1" fmla="*/ 18 h 18"/>
                    <a:gd name="T2" fmla="*/ 50 w 50"/>
                    <a:gd name="T3" fmla="*/ 8 h 18"/>
                    <a:gd name="T4" fmla="*/ 22 w 50"/>
                    <a:gd name="T5" fmla="*/ 0 h 18"/>
                    <a:gd name="T6" fmla="*/ 0 w 50"/>
                    <a:gd name="T7" fmla="*/ 10 h 18"/>
                    <a:gd name="T8" fmla="*/ 28 w 5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8"/>
                    <a:gd name="T17" fmla="*/ 50 w 5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8">
                      <a:moveTo>
                        <a:pt x="28" y="18"/>
                      </a:moveTo>
                      <a:lnTo>
                        <a:pt x="50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28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88" name="Freeform 1011"/>
                <p:cNvSpPr>
                  <a:spLocks noChangeAspect="1"/>
                </p:cNvSpPr>
                <p:nvPr/>
              </p:nvSpPr>
              <p:spPr bwMode="auto">
                <a:xfrm>
                  <a:off x="1368" y="1528"/>
                  <a:ext cx="50" cy="16"/>
                </a:xfrm>
                <a:custGeom>
                  <a:avLst/>
                  <a:gdLst>
                    <a:gd name="T0" fmla="*/ 26 w 50"/>
                    <a:gd name="T1" fmla="*/ 16 h 16"/>
                    <a:gd name="T2" fmla="*/ 50 w 50"/>
                    <a:gd name="T3" fmla="*/ 6 h 16"/>
                    <a:gd name="T4" fmla="*/ 22 w 50"/>
                    <a:gd name="T5" fmla="*/ 0 h 16"/>
                    <a:gd name="T6" fmla="*/ 0 w 50"/>
                    <a:gd name="T7" fmla="*/ 10 h 16"/>
                    <a:gd name="T8" fmla="*/ 26 w 50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6"/>
                    <a:gd name="T17" fmla="*/ 50 w 50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6">
                      <a:moveTo>
                        <a:pt x="26" y="16"/>
                      </a:moveTo>
                      <a:lnTo>
                        <a:pt x="50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26" y="16"/>
                      </a:lnTo>
                      <a:close/>
                    </a:path>
                  </a:pathLst>
                </a:custGeom>
                <a:solidFill>
                  <a:srgbClr val="007E65"/>
                </a:solidFill>
                <a:ln w="0">
                  <a:solidFill>
                    <a:srgbClr val="007E65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89" name="Freeform 1012"/>
                <p:cNvSpPr>
                  <a:spLocks noChangeAspect="1"/>
                </p:cNvSpPr>
                <p:nvPr/>
              </p:nvSpPr>
              <p:spPr bwMode="auto">
                <a:xfrm>
                  <a:off x="1368" y="1528"/>
                  <a:ext cx="50" cy="16"/>
                </a:xfrm>
                <a:custGeom>
                  <a:avLst/>
                  <a:gdLst>
                    <a:gd name="T0" fmla="*/ 26 w 50"/>
                    <a:gd name="T1" fmla="*/ 16 h 16"/>
                    <a:gd name="T2" fmla="*/ 50 w 50"/>
                    <a:gd name="T3" fmla="*/ 6 h 16"/>
                    <a:gd name="T4" fmla="*/ 22 w 50"/>
                    <a:gd name="T5" fmla="*/ 0 h 16"/>
                    <a:gd name="T6" fmla="*/ 0 w 50"/>
                    <a:gd name="T7" fmla="*/ 10 h 16"/>
                    <a:gd name="T8" fmla="*/ 26 w 50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6"/>
                    <a:gd name="T17" fmla="*/ 50 w 50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6">
                      <a:moveTo>
                        <a:pt x="26" y="16"/>
                      </a:moveTo>
                      <a:lnTo>
                        <a:pt x="50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26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90" name="Freeform 1013"/>
                <p:cNvSpPr>
                  <a:spLocks noChangeAspect="1"/>
                </p:cNvSpPr>
                <p:nvPr/>
              </p:nvSpPr>
              <p:spPr bwMode="auto">
                <a:xfrm>
                  <a:off x="1394" y="1534"/>
                  <a:ext cx="50" cy="16"/>
                </a:xfrm>
                <a:custGeom>
                  <a:avLst/>
                  <a:gdLst>
                    <a:gd name="T0" fmla="*/ 28 w 50"/>
                    <a:gd name="T1" fmla="*/ 16 h 16"/>
                    <a:gd name="T2" fmla="*/ 50 w 50"/>
                    <a:gd name="T3" fmla="*/ 6 h 16"/>
                    <a:gd name="T4" fmla="*/ 24 w 50"/>
                    <a:gd name="T5" fmla="*/ 0 h 16"/>
                    <a:gd name="T6" fmla="*/ 0 w 50"/>
                    <a:gd name="T7" fmla="*/ 10 h 16"/>
                    <a:gd name="T8" fmla="*/ 28 w 50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6"/>
                    <a:gd name="T17" fmla="*/ 50 w 50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6">
                      <a:moveTo>
                        <a:pt x="28" y="16"/>
                      </a:moveTo>
                      <a:lnTo>
                        <a:pt x="50" y="6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28" y="16"/>
                      </a:lnTo>
                      <a:close/>
                    </a:path>
                  </a:pathLst>
                </a:custGeom>
                <a:solidFill>
                  <a:srgbClr val="007B64"/>
                </a:solidFill>
                <a:ln w="0">
                  <a:solidFill>
                    <a:srgbClr val="007B6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91" name="Freeform 1014"/>
                <p:cNvSpPr>
                  <a:spLocks noChangeAspect="1"/>
                </p:cNvSpPr>
                <p:nvPr/>
              </p:nvSpPr>
              <p:spPr bwMode="auto">
                <a:xfrm>
                  <a:off x="1394" y="1534"/>
                  <a:ext cx="50" cy="16"/>
                </a:xfrm>
                <a:custGeom>
                  <a:avLst/>
                  <a:gdLst>
                    <a:gd name="T0" fmla="*/ 28 w 50"/>
                    <a:gd name="T1" fmla="*/ 16 h 16"/>
                    <a:gd name="T2" fmla="*/ 50 w 50"/>
                    <a:gd name="T3" fmla="*/ 6 h 16"/>
                    <a:gd name="T4" fmla="*/ 24 w 50"/>
                    <a:gd name="T5" fmla="*/ 0 h 16"/>
                    <a:gd name="T6" fmla="*/ 0 w 50"/>
                    <a:gd name="T7" fmla="*/ 10 h 16"/>
                    <a:gd name="T8" fmla="*/ 28 w 50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6"/>
                    <a:gd name="T17" fmla="*/ 50 w 50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6">
                      <a:moveTo>
                        <a:pt x="28" y="16"/>
                      </a:moveTo>
                      <a:lnTo>
                        <a:pt x="50" y="6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28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92" name="Freeform 1015"/>
                <p:cNvSpPr>
                  <a:spLocks noChangeAspect="1"/>
                </p:cNvSpPr>
                <p:nvPr/>
              </p:nvSpPr>
              <p:spPr bwMode="auto">
                <a:xfrm>
                  <a:off x="1422" y="1540"/>
                  <a:ext cx="52" cy="16"/>
                </a:xfrm>
                <a:custGeom>
                  <a:avLst/>
                  <a:gdLst>
                    <a:gd name="T0" fmla="*/ 30 w 52"/>
                    <a:gd name="T1" fmla="*/ 16 h 16"/>
                    <a:gd name="T2" fmla="*/ 52 w 52"/>
                    <a:gd name="T3" fmla="*/ 6 h 16"/>
                    <a:gd name="T4" fmla="*/ 22 w 52"/>
                    <a:gd name="T5" fmla="*/ 0 h 16"/>
                    <a:gd name="T6" fmla="*/ 0 w 52"/>
                    <a:gd name="T7" fmla="*/ 10 h 16"/>
                    <a:gd name="T8" fmla="*/ 30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30" y="16"/>
                      </a:moveTo>
                      <a:lnTo>
                        <a:pt x="52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7962"/>
                </a:solidFill>
                <a:ln w="0">
                  <a:solidFill>
                    <a:srgbClr val="00796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93" name="Freeform 1016"/>
                <p:cNvSpPr>
                  <a:spLocks noChangeAspect="1"/>
                </p:cNvSpPr>
                <p:nvPr/>
              </p:nvSpPr>
              <p:spPr bwMode="auto">
                <a:xfrm>
                  <a:off x="1422" y="1540"/>
                  <a:ext cx="52" cy="16"/>
                </a:xfrm>
                <a:custGeom>
                  <a:avLst/>
                  <a:gdLst>
                    <a:gd name="T0" fmla="*/ 30 w 52"/>
                    <a:gd name="T1" fmla="*/ 16 h 16"/>
                    <a:gd name="T2" fmla="*/ 52 w 52"/>
                    <a:gd name="T3" fmla="*/ 6 h 16"/>
                    <a:gd name="T4" fmla="*/ 22 w 52"/>
                    <a:gd name="T5" fmla="*/ 0 h 16"/>
                    <a:gd name="T6" fmla="*/ 0 w 52"/>
                    <a:gd name="T7" fmla="*/ 10 h 16"/>
                    <a:gd name="T8" fmla="*/ 30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30" y="16"/>
                      </a:moveTo>
                      <a:lnTo>
                        <a:pt x="52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94" name="Freeform 1017"/>
                <p:cNvSpPr>
                  <a:spLocks noChangeAspect="1"/>
                </p:cNvSpPr>
                <p:nvPr/>
              </p:nvSpPr>
              <p:spPr bwMode="auto">
                <a:xfrm>
                  <a:off x="1452" y="1546"/>
                  <a:ext cx="50" cy="14"/>
                </a:xfrm>
                <a:custGeom>
                  <a:avLst/>
                  <a:gdLst>
                    <a:gd name="T0" fmla="*/ 28 w 50"/>
                    <a:gd name="T1" fmla="*/ 14 h 14"/>
                    <a:gd name="T2" fmla="*/ 50 w 50"/>
                    <a:gd name="T3" fmla="*/ 4 h 14"/>
                    <a:gd name="T4" fmla="*/ 22 w 50"/>
                    <a:gd name="T5" fmla="*/ 0 h 14"/>
                    <a:gd name="T6" fmla="*/ 0 w 50"/>
                    <a:gd name="T7" fmla="*/ 10 h 14"/>
                    <a:gd name="T8" fmla="*/ 28 w 50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4"/>
                    <a:gd name="T17" fmla="*/ 50 w 50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4">
                      <a:moveTo>
                        <a:pt x="28" y="14"/>
                      </a:moveTo>
                      <a:lnTo>
                        <a:pt x="50" y="4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28" y="14"/>
                      </a:lnTo>
                      <a:close/>
                    </a:path>
                  </a:pathLst>
                </a:custGeom>
                <a:solidFill>
                  <a:srgbClr val="007861"/>
                </a:solidFill>
                <a:ln w="0">
                  <a:solidFill>
                    <a:srgbClr val="00786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95" name="Freeform 1018"/>
                <p:cNvSpPr>
                  <a:spLocks noChangeAspect="1"/>
                </p:cNvSpPr>
                <p:nvPr/>
              </p:nvSpPr>
              <p:spPr bwMode="auto">
                <a:xfrm>
                  <a:off x="1452" y="1546"/>
                  <a:ext cx="50" cy="14"/>
                </a:xfrm>
                <a:custGeom>
                  <a:avLst/>
                  <a:gdLst>
                    <a:gd name="T0" fmla="*/ 28 w 50"/>
                    <a:gd name="T1" fmla="*/ 14 h 14"/>
                    <a:gd name="T2" fmla="*/ 50 w 50"/>
                    <a:gd name="T3" fmla="*/ 4 h 14"/>
                    <a:gd name="T4" fmla="*/ 22 w 50"/>
                    <a:gd name="T5" fmla="*/ 0 h 14"/>
                    <a:gd name="T6" fmla="*/ 0 w 50"/>
                    <a:gd name="T7" fmla="*/ 10 h 14"/>
                    <a:gd name="T8" fmla="*/ 28 w 50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4"/>
                    <a:gd name="T17" fmla="*/ 50 w 50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4">
                      <a:moveTo>
                        <a:pt x="28" y="14"/>
                      </a:moveTo>
                      <a:lnTo>
                        <a:pt x="50" y="4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28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96" name="Freeform 1019"/>
                <p:cNvSpPr>
                  <a:spLocks noChangeAspect="1"/>
                </p:cNvSpPr>
                <p:nvPr/>
              </p:nvSpPr>
              <p:spPr bwMode="auto">
                <a:xfrm>
                  <a:off x="1480" y="1550"/>
                  <a:ext cx="50" cy="16"/>
                </a:xfrm>
                <a:custGeom>
                  <a:avLst/>
                  <a:gdLst>
                    <a:gd name="T0" fmla="*/ 30 w 50"/>
                    <a:gd name="T1" fmla="*/ 16 h 16"/>
                    <a:gd name="T2" fmla="*/ 50 w 50"/>
                    <a:gd name="T3" fmla="*/ 6 h 16"/>
                    <a:gd name="T4" fmla="*/ 22 w 50"/>
                    <a:gd name="T5" fmla="*/ 0 h 16"/>
                    <a:gd name="T6" fmla="*/ 0 w 50"/>
                    <a:gd name="T7" fmla="*/ 10 h 16"/>
                    <a:gd name="T8" fmla="*/ 30 w 50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6"/>
                    <a:gd name="T17" fmla="*/ 50 w 50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6">
                      <a:moveTo>
                        <a:pt x="30" y="16"/>
                      </a:moveTo>
                      <a:lnTo>
                        <a:pt x="50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7760"/>
                </a:solidFill>
                <a:ln w="0">
                  <a:solidFill>
                    <a:srgbClr val="00776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97" name="Freeform 1020"/>
                <p:cNvSpPr>
                  <a:spLocks noChangeAspect="1"/>
                </p:cNvSpPr>
                <p:nvPr/>
              </p:nvSpPr>
              <p:spPr bwMode="auto">
                <a:xfrm>
                  <a:off x="1480" y="1550"/>
                  <a:ext cx="50" cy="16"/>
                </a:xfrm>
                <a:custGeom>
                  <a:avLst/>
                  <a:gdLst>
                    <a:gd name="T0" fmla="*/ 30 w 50"/>
                    <a:gd name="T1" fmla="*/ 16 h 16"/>
                    <a:gd name="T2" fmla="*/ 50 w 50"/>
                    <a:gd name="T3" fmla="*/ 6 h 16"/>
                    <a:gd name="T4" fmla="*/ 22 w 50"/>
                    <a:gd name="T5" fmla="*/ 0 h 16"/>
                    <a:gd name="T6" fmla="*/ 0 w 50"/>
                    <a:gd name="T7" fmla="*/ 10 h 16"/>
                    <a:gd name="T8" fmla="*/ 30 w 50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6"/>
                    <a:gd name="T17" fmla="*/ 50 w 50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6">
                      <a:moveTo>
                        <a:pt x="30" y="16"/>
                      </a:moveTo>
                      <a:lnTo>
                        <a:pt x="50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98" name="Freeform 1021"/>
                <p:cNvSpPr>
                  <a:spLocks noChangeAspect="1"/>
                </p:cNvSpPr>
                <p:nvPr/>
              </p:nvSpPr>
              <p:spPr bwMode="auto">
                <a:xfrm>
                  <a:off x="1510" y="1556"/>
                  <a:ext cx="50" cy="16"/>
                </a:xfrm>
                <a:custGeom>
                  <a:avLst/>
                  <a:gdLst>
                    <a:gd name="T0" fmla="*/ 28 w 50"/>
                    <a:gd name="T1" fmla="*/ 16 h 16"/>
                    <a:gd name="T2" fmla="*/ 50 w 50"/>
                    <a:gd name="T3" fmla="*/ 6 h 16"/>
                    <a:gd name="T4" fmla="*/ 20 w 50"/>
                    <a:gd name="T5" fmla="*/ 0 h 16"/>
                    <a:gd name="T6" fmla="*/ 0 w 50"/>
                    <a:gd name="T7" fmla="*/ 10 h 16"/>
                    <a:gd name="T8" fmla="*/ 28 w 50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6"/>
                    <a:gd name="T17" fmla="*/ 50 w 50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6">
                      <a:moveTo>
                        <a:pt x="28" y="16"/>
                      </a:moveTo>
                      <a:lnTo>
                        <a:pt x="50" y="6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28" y="16"/>
                      </a:lnTo>
                      <a:close/>
                    </a:path>
                  </a:pathLst>
                </a:custGeom>
                <a:solidFill>
                  <a:srgbClr val="00775E"/>
                </a:solidFill>
                <a:ln w="0">
                  <a:solidFill>
                    <a:srgbClr val="00775E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99" name="Freeform 1022"/>
                <p:cNvSpPr>
                  <a:spLocks noChangeAspect="1"/>
                </p:cNvSpPr>
                <p:nvPr/>
              </p:nvSpPr>
              <p:spPr bwMode="auto">
                <a:xfrm>
                  <a:off x="1510" y="1556"/>
                  <a:ext cx="50" cy="16"/>
                </a:xfrm>
                <a:custGeom>
                  <a:avLst/>
                  <a:gdLst>
                    <a:gd name="T0" fmla="*/ 28 w 50"/>
                    <a:gd name="T1" fmla="*/ 16 h 16"/>
                    <a:gd name="T2" fmla="*/ 50 w 50"/>
                    <a:gd name="T3" fmla="*/ 6 h 16"/>
                    <a:gd name="T4" fmla="*/ 20 w 50"/>
                    <a:gd name="T5" fmla="*/ 0 h 16"/>
                    <a:gd name="T6" fmla="*/ 0 w 50"/>
                    <a:gd name="T7" fmla="*/ 10 h 16"/>
                    <a:gd name="T8" fmla="*/ 28 w 50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6"/>
                    <a:gd name="T17" fmla="*/ 50 w 50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6">
                      <a:moveTo>
                        <a:pt x="28" y="16"/>
                      </a:moveTo>
                      <a:lnTo>
                        <a:pt x="50" y="6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28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00" name="Freeform 1023"/>
                <p:cNvSpPr>
                  <a:spLocks noChangeAspect="1"/>
                </p:cNvSpPr>
                <p:nvPr/>
              </p:nvSpPr>
              <p:spPr bwMode="auto">
                <a:xfrm>
                  <a:off x="1538" y="1562"/>
                  <a:ext cx="52" cy="14"/>
                </a:xfrm>
                <a:custGeom>
                  <a:avLst/>
                  <a:gdLst>
                    <a:gd name="T0" fmla="*/ 30 w 52"/>
                    <a:gd name="T1" fmla="*/ 14 h 14"/>
                    <a:gd name="T2" fmla="*/ 52 w 52"/>
                    <a:gd name="T3" fmla="*/ 6 h 14"/>
                    <a:gd name="T4" fmla="*/ 22 w 52"/>
                    <a:gd name="T5" fmla="*/ 0 h 14"/>
                    <a:gd name="T6" fmla="*/ 0 w 52"/>
                    <a:gd name="T7" fmla="*/ 10 h 14"/>
                    <a:gd name="T8" fmla="*/ 30 w 52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4"/>
                    <a:gd name="T17" fmla="*/ 52 w 52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4">
                      <a:moveTo>
                        <a:pt x="30" y="14"/>
                      </a:moveTo>
                      <a:lnTo>
                        <a:pt x="52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0" y="14"/>
                      </a:lnTo>
                      <a:close/>
                    </a:path>
                  </a:pathLst>
                </a:custGeom>
                <a:solidFill>
                  <a:srgbClr val="00785D"/>
                </a:solidFill>
                <a:ln w="0">
                  <a:solidFill>
                    <a:srgbClr val="00785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01" name="Freeform 1024"/>
                <p:cNvSpPr>
                  <a:spLocks noChangeAspect="1"/>
                </p:cNvSpPr>
                <p:nvPr/>
              </p:nvSpPr>
              <p:spPr bwMode="auto">
                <a:xfrm>
                  <a:off x="1538" y="1562"/>
                  <a:ext cx="52" cy="14"/>
                </a:xfrm>
                <a:custGeom>
                  <a:avLst/>
                  <a:gdLst>
                    <a:gd name="T0" fmla="*/ 30 w 52"/>
                    <a:gd name="T1" fmla="*/ 14 h 14"/>
                    <a:gd name="T2" fmla="*/ 52 w 52"/>
                    <a:gd name="T3" fmla="*/ 6 h 14"/>
                    <a:gd name="T4" fmla="*/ 22 w 52"/>
                    <a:gd name="T5" fmla="*/ 0 h 14"/>
                    <a:gd name="T6" fmla="*/ 0 w 52"/>
                    <a:gd name="T7" fmla="*/ 10 h 14"/>
                    <a:gd name="T8" fmla="*/ 30 w 52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4"/>
                    <a:gd name="T17" fmla="*/ 52 w 52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4">
                      <a:moveTo>
                        <a:pt x="30" y="14"/>
                      </a:moveTo>
                      <a:lnTo>
                        <a:pt x="52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0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02" name="Freeform 1025"/>
                <p:cNvSpPr>
                  <a:spLocks noChangeAspect="1"/>
                </p:cNvSpPr>
                <p:nvPr/>
              </p:nvSpPr>
              <p:spPr bwMode="auto">
                <a:xfrm>
                  <a:off x="1568" y="1568"/>
                  <a:ext cx="52" cy="14"/>
                </a:xfrm>
                <a:custGeom>
                  <a:avLst/>
                  <a:gdLst>
                    <a:gd name="T0" fmla="*/ 30 w 52"/>
                    <a:gd name="T1" fmla="*/ 14 h 14"/>
                    <a:gd name="T2" fmla="*/ 52 w 52"/>
                    <a:gd name="T3" fmla="*/ 4 h 14"/>
                    <a:gd name="T4" fmla="*/ 22 w 52"/>
                    <a:gd name="T5" fmla="*/ 0 h 14"/>
                    <a:gd name="T6" fmla="*/ 0 w 52"/>
                    <a:gd name="T7" fmla="*/ 8 h 14"/>
                    <a:gd name="T8" fmla="*/ 30 w 52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4"/>
                    <a:gd name="T17" fmla="*/ 52 w 52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4">
                      <a:moveTo>
                        <a:pt x="30" y="14"/>
                      </a:moveTo>
                      <a:lnTo>
                        <a:pt x="52" y="4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0" y="14"/>
                      </a:lnTo>
                      <a:close/>
                    </a:path>
                  </a:pathLst>
                </a:custGeom>
                <a:solidFill>
                  <a:srgbClr val="00795C"/>
                </a:solidFill>
                <a:ln w="0">
                  <a:solidFill>
                    <a:srgbClr val="00795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03" name="Freeform 1026"/>
                <p:cNvSpPr>
                  <a:spLocks noChangeAspect="1"/>
                </p:cNvSpPr>
                <p:nvPr/>
              </p:nvSpPr>
              <p:spPr bwMode="auto">
                <a:xfrm>
                  <a:off x="1568" y="1568"/>
                  <a:ext cx="52" cy="14"/>
                </a:xfrm>
                <a:custGeom>
                  <a:avLst/>
                  <a:gdLst>
                    <a:gd name="T0" fmla="*/ 30 w 52"/>
                    <a:gd name="T1" fmla="*/ 14 h 14"/>
                    <a:gd name="T2" fmla="*/ 52 w 52"/>
                    <a:gd name="T3" fmla="*/ 4 h 14"/>
                    <a:gd name="T4" fmla="*/ 22 w 52"/>
                    <a:gd name="T5" fmla="*/ 0 h 14"/>
                    <a:gd name="T6" fmla="*/ 0 w 52"/>
                    <a:gd name="T7" fmla="*/ 8 h 14"/>
                    <a:gd name="T8" fmla="*/ 30 w 52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4"/>
                    <a:gd name="T17" fmla="*/ 52 w 52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4">
                      <a:moveTo>
                        <a:pt x="30" y="14"/>
                      </a:moveTo>
                      <a:lnTo>
                        <a:pt x="52" y="4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0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04" name="Freeform 1027"/>
                <p:cNvSpPr>
                  <a:spLocks noChangeAspect="1"/>
                </p:cNvSpPr>
                <p:nvPr/>
              </p:nvSpPr>
              <p:spPr bwMode="auto">
                <a:xfrm>
                  <a:off x="1598" y="1572"/>
                  <a:ext cx="54" cy="16"/>
                </a:xfrm>
                <a:custGeom>
                  <a:avLst/>
                  <a:gdLst>
                    <a:gd name="T0" fmla="*/ 32 w 54"/>
                    <a:gd name="T1" fmla="*/ 16 h 16"/>
                    <a:gd name="T2" fmla="*/ 54 w 54"/>
                    <a:gd name="T3" fmla="*/ 6 h 16"/>
                    <a:gd name="T4" fmla="*/ 22 w 54"/>
                    <a:gd name="T5" fmla="*/ 0 h 16"/>
                    <a:gd name="T6" fmla="*/ 0 w 54"/>
                    <a:gd name="T7" fmla="*/ 10 h 16"/>
                    <a:gd name="T8" fmla="*/ 32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2" y="16"/>
                      </a:moveTo>
                      <a:lnTo>
                        <a:pt x="54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2" y="16"/>
                      </a:lnTo>
                      <a:close/>
                    </a:path>
                  </a:pathLst>
                </a:custGeom>
                <a:solidFill>
                  <a:srgbClr val="007A5B"/>
                </a:solidFill>
                <a:ln w="0">
                  <a:solidFill>
                    <a:srgbClr val="007A5B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05" name="Freeform 1028"/>
                <p:cNvSpPr>
                  <a:spLocks noChangeAspect="1"/>
                </p:cNvSpPr>
                <p:nvPr/>
              </p:nvSpPr>
              <p:spPr bwMode="auto">
                <a:xfrm>
                  <a:off x="1598" y="1572"/>
                  <a:ext cx="54" cy="16"/>
                </a:xfrm>
                <a:custGeom>
                  <a:avLst/>
                  <a:gdLst>
                    <a:gd name="T0" fmla="*/ 32 w 54"/>
                    <a:gd name="T1" fmla="*/ 16 h 16"/>
                    <a:gd name="T2" fmla="*/ 54 w 54"/>
                    <a:gd name="T3" fmla="*/ 6 h 16"/>
                    <a:gd name="T4" fmla="*/ 22 w 54"/>
                    <a:gd name="T5" fmla="*/ 0 h 16"/>
                    <a:gd name="T6" fmla="*/ 0 w 54"/>
                    <a:gd name="T7" fmla="*/ 10 h 16"/>
                    <a:gd name="T8" fmla="*/ 32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2" y="16"/>
                      </a:moveTo>
                      <a:lnTo>
                        <a:pt x="54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2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06" name="Freeform 1029"/>
                <p:cNvSpPr>
                  <a:spLocks noChangeAspect="1"/>
                </p:cNvSpPr>
                <p:nvPr/>
              </p:nvSpPr>
              <p:spPr bwMode="auto">
                <a:xfrm>
                  <a:off x="1630" y="1578"/>
                  <a:ext cx="52" cy="16"/>
                </a:xfrm>
                <a:custGeom>
                  <a:avLst/>
                  <a:gdLst>
                    <a:gd name="T0" fmla="*/ 30 w 52"/>
                    <a:gd name="T1" fmla="*/ 16 h 16"/>
                    <a:gd name="T2" fmla="*/ 52 w 52"/>
                    <a:gd name="T3" fmla="*/ 6 h 16"/>
                    <a:gd name="T4" fmla="*/ 22 w 52"/>
                    <a:gd name="T5" fmla="*/ 0 h 16"/>
                    <a:gd name="T6" fmla="*/ 0 w 52"/>
                    <a:gd name="T7" fmla="*/ 10 h 16"/>
                    <a:gd name="T8" fmla="*/ 30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30" y="16"/>
                      </a:moveTo>
                      <a:lnTo>
                        <a:pt x="52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7B5B"/>
                </a:solidFill>
                <a:ln w="0">
                  <a:solidFill>
                    <a:srgbClr val="007B5B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07" name="Freeform 1030"/>
                <p:cNvSpPr>
                  <a:spLocks noChangeAspect="1"/>
                </p:cNvSpPr>
                <p:nvPr/>
              </p:nvSpPr>
              <p:spPr bwMode="auto">
                <a:xfrm>
                  <a:off x="1630" y="1578"/>
                  <a:ext cx="52" cy="16"/>
                </a:xfrm>
                <a:custGeom>
                  <a:avLst/>
                  <a:gdLst>
                    <a:gd name="T0" fmla="*/ 30 w 52"/>
                    <a:gd name="T1" fmla="*/ 16 h 16"/>
                    <a:gd name="T2" fmla="*/ 52 w 52"/>
                    <a:gd name="T3" fmla="*/ 6 h 16"/>
                    <a:gd name="T4" fmla="*/ 22 w 52"/>
                    <a:gd name="T5" fmla="*/ 0 h 16"/>
                    <a:gd name="T6" fmla="*/ 0 w 52"/>
                    <a:gd name="T7" fmla="*/ 10 h 16"/>
                    <a:gd name="T8" fmla="*/ 30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30" y="16"/>
                      </a:moveTo>
                      <a:lnTo>
                        <a:pt x="52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08" name="Freeform 1031"/>
                <p:cNvSpPr>
                  <a:spLocks noChangeAspect="1"/>
                </p:cNvSpPr>
                <p:nvPr/>
              </p:nvSpPr>
              <p:spPr bwMode="auto">
                <a:xfrm>
                  <a:off x="1660" y="1584"/>
                  <a:ext cx="54" cy="18"/>
                </a:xfrm>
                <a:custGeom>
                  <a:avLst/>
                  <a:gdLst>
                    <a:gd name="T0" fmla="*/ 32 w 54"/>
                    <a:gd name="T1" fmla="*/ 18 h 18"/>
                    <a:gd name="T2" fmla="*/ 54 w 54"/>
                    <a:gd name="T3" fmla="*/ 8 h 18"/>
                    <a:gd name="T4" fmla="*/ 22 w 54"/>
                    <a:gd name="T5" fmla="*/ 0 h 18"/>
                    <a:gd name="T6" fmla="*/ 0 w 54"/>
                    <a:gd name="T7" fmla="*/ 10 h 18"/>
                    <a:gd name="T8" fmla="*/ 32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32" y="18"/>
                      </a:moveTo>
                      <a:lnTo>
                        <a:pt x="54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7C5A"/>
                </a:solidFill>
                <a:ln w="0">
                  <a:solidFill>
                    <a:srgbClr val="007C5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09" name="Freeform 1032"/>
                <p:cNvSpPr>
                  <a:spLocks noChangeAspect="1"/>
                </p:cNvSpPr>
                <p:nvPr/>
              </p:nvSpPr>
              <p:spPr bwMode="auto">
                <a:xfrm>
                  <a:off x="1660" y="1584"/>
                  <a:ext cx="54" cy="18"/>
                </a:xfrm>
                <a:custGeom>
                  <a:avLst/>
                  <a:gdLst>
                    <a:gd name="T0" fmla="*/ 32 w 54"/>
                    <a:gd name="T1" fmla="*/ 18 h 18"/>
                    <a:gd name="T2" fmla="*/ 54 w 54"/>
                    <a:gd name="T3" fmla="*/ 8 h 18"/>
                    <a:gd name="T4" fmla="*/ 22 w 54"/>
                    <a:gd name="T5" fmla="*/ 0 h 18"/>
                    <a:gd name="T6" fmla="*/ 0 w 54"/>
                    <a:gd name="T7" fmla="*/ 10 h 18"/>
                    <a:gd name="T8" fmla="*/ 32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32" y="18"/>
                      </a:moveTo>
                      <a:lnTo>
                        <a:pt x="54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10" name="Freeform 1033"/>
                <p:cNvSpPr>
                  <a:spLocks noChangeAspect="1"/>
                </p:cNvSpPr>
                <p:nvPr/>
              </p:nvSpPr>
              <p:spPr bwMode="auto">
                <a:xfrm>
                  <a:off x="1692" y="1592"/>
                  <a:ext cx="54" cy="16"/>
                </a:xfrm>
                <a:custGeom>
                  <a:avLst/>
                  <a:gdLst>
                    <a:gd name="T0" fmla="*/ 32 w 54"/>
                    <a:gd name="T1" fmla="*/ 16 h 16"/>
                    <a:gd name="T2" fmla="*/ 54 w 54"/>
                    <a:gd name="T3" fmla="*/ 6 h 16"/>
                    <a:gd name="T4" fmla="*/ 22 w 54"/>
                    <a:gd name="T5" fmla="*/ 0 h 16"/>
                    <a:gd name="T6" fmla="*/ 0 w 54"/>
                    <a:gd name="T7" fmla="*/ 10 h 16"/>
                    <a:gd name="T8" fmla="*/ 32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2" y="16"/>
                      </a:moveTo>
                      <a:lnTo>
                        <a:pt x="54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2" y="16"/>
                      </a:lnTo>
                      <a:close/>
                    </a:path>
                  </a:pathLst>
                </a:custGeom>
                <a:solidFill>
                  <a:srgbClr val="007D5A"/>
                </a:solidFill>
                <a:ln w="0">
                  <a:solidFill>
                    <a:srgbClr val="007D5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11" name="Freeform 1034"/>
                <p:cNvSpPr>
                  <a:spLocks noChangeAspect="1"/>
                </p:cNvSpPr>
                <p:nvPr/>
              </p:nvSpPr>
              <p:spPr bwMode="auto">
                <a:xfrm>
                  <a:off x="1692" y="1592"/>
                  <a:ext cx="54" cy="16"/>
                </a:xfrm>
                <a:custGeom>
                  <a:avLst/>
                  <a:gdLst>
                    <a:gd name="T0" fmla="*/ 32 w 54"/>
                    <a:gd name="T1" fmla="*/ 16 h 16"/>
                    <a:gd name="T2" fmla="*/ 54 w 54"/>
                    <a:gd name="T3" fmla="*/ 6 h 16"/>
                    <a:gd name="T4" fmla="*/ 22 w 54"/>
                    <a:gd name="T5" fmla="*/ 0 h 16"/>
                    <a:gd name="T6" fmla="*/ 0 w 54"/>
                    <a:gd name="T7" fmla="*/ 10 h 16"/>
                    <a:gd name="T8" fmla="*/ 32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2" y="16"/>
                      </a:moveTo>
                      <a:lnTo>
                        <a:pt x="54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2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12" name="Freeform 1035"/>
                <p:cNvSpPr>
                  <a:spLocks noChangeAspect="1"/>
                </p:cNvSpPr>
                <p:nvPr/>
              </p:nvSpPr>
              <p:spPr bwMode="auto">
                <a:xfrm>
                  <a:off x="1724" y="1598"/>
                  <a:ext cx="54" cy="16"/>
                </a:xfrm>
                <a:custGeom>
                  <a:avLst/>
                  <a:gdLst>
                    <a:gd name="T0" fmla="*/ 32 w 54"/>
                    <a:gd name="T1" fmla="*/ 16 h 16"/>
                    <a:gd name="T2" fmla="*/ 54 w 54"/>
                    <a:gd name="T3" fmla="*/ 8 h 16"/>
                    <a:gd name="T4" fmla="*/ 22 w 54"/>
                    <a:gd name="T5" fmla="*/ 0 h 16"/>
                    <a:gd name="T6" fmla="*/ 0 w 54"/>
                    <a:gd name="T7" fmla="*/ 10 h 16"/>
                    <a:gd name="T8" fmla="*/ 32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2" y="16"/>
                      </a:moveTo>
                      <a:lnTo>
                        <a:pt x="54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2" y="16"/>
                      </a:lnTo>
                      <a:close/>
                    </a:path>
                  </a:pathLst>
                </a:custGeom>
                <a:solidFill>
                  <a:srgbClr val="007E59"/>
                </a:solidFill>
                <a:ln w="0">
                  <a:solidFill>
                    <a:srgbClr val="007E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13" name="Freeform 1036"/>
                <p:cNvSpPr>
                  <a:spLocks noChangeAspect="1"/>
                </p:cNvSpPr>
                <p:nvPr/>
              </p:nvSpPr>
              <p:spPr bwMode="auto">
                <a:xfrm>
                  <a:off x="1724" y="1598"/>
                  <a:ext cx="54" cy="16"/>
                </a:xfrm>
                <a:custGeom>
                  <a:avLst/>
                  <a:gdLst>
                    <a:gd name="T0" fmla="*/ 32 w 54"/>
                    <a:gd name="T1" fmla="*/ 16 h 16"/>
                    <a:gd name="T2" fmla="*/ 54 w 54"/>
                    <a:gd name="T3" fmla="*/ 8 h 16"/>
                    <a:gd name="T4" fmla="*/ 22 w 54"/>
                    <a:gd name="T5" fmla="*/ 0 h 16"/>
                    <a:gd name="T6" fmla="*/ 0 w 54"/>
                    <a:gd name="T7" fmla="*/ 10 h 16"/>
                    <a:gd name="T8" fmla="*/ 32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2" y="16"/>
                      </a:moveTo>
                      <a:lnTo>
                        <a:pt x="54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2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14" name="Freeform 1037"/>
                <p:cNvSpPr>
                  <a:spLocks noChangeAspect="1"/>
                </p:cNvSpPr>
                <p:nvPr/>
              </p:nvSpPr>
              <p:spPr bwMode="auto">
                <a:xfrm>
                  <a:off x="1756" y="1606"/>
                  <a:ext cx="54" cy="16"/>
                </a:xfrm>
                <a:custGeom>
                  <a:avLst/>
                  <a:gdLst>
                    <a:gd name="T0" fmla="*/ 34 w 54"/>
                    <a:gd name="T1" fmla="*/ 16 h 16"/>
                    <a:gd name="T2" fmla="*/ 54 w 54"/>
                    <a:gd name="T3" fmla="*/ 6 h 16"/>
                    <a:gd name="T4" fmla="*/ 22 w 54"/>
                    <a:gd name="T5" fmla="*/ 0 h 16"/>
                    <a:gd name="T6" fmla="*/ 0 w 54"/>
                    <a:gd name="T7" fmla="*/ 8 h 16"/>
                    <a:gd name="T8" fmla="*/ 34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4" y="16"/>
                      </a:moveTo>
                      <a:lnTo>
                        <a:pt x="54" y="6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4" y="16"/>
                      </a:lnTo>
                      <a:close/>
                    </a:path>
                  </a:pathLst>
                </a:custGeom>
                <a:solidFill>
                  <a:srgbClr val="008059"/>
                </a:solidFill>
                <a:ln w="0">
                  <a:solidFill>
                    <a:srgbClr val="0080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15" name="Freeform 1038"/>
                <p:cNvSpPr>
                  <a:spLocks noChangeAspect="1"/>
                </p:cNvSpPr>
                <p:nvPr/>
              </p:nvSpPr>
              <p:spPr bwMode="auto">
                <a:xfrm>
                  <a:off x="1756" y="1606"/>
                  <a:ext cx="54" cy="16"/>
                </a:xfrm>
                <a:custGeom>
                  <a:avLst/>
                  <a:gdLst>
                    <a:gd name="T0" fmla="*/ 34 w 54"/>
                    <a:gd name="T1" fmla="*/ 16 h 16"/>
                    <a:gd name="T2" fmla="*/ 54 w 54"/>
                    <a:gd name="T3" fmla="*/ 6 h 16"/>
                    <a:gd name="T4" fmla="*/ 22 w 54"/>
                    <a:gd name="T5" fmla="*/ 0 h 16"/>
                    <a:gd name="T6" fmla="*/ 0 w 54"/>
                    <a:gd name="T7" fmla="*/ 8 h 16"/>
                    <a:gd name="T8" fmla="*/ 34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4" y="16"/>
                      </a:moveTo>
                      <a:lnTo>
                        <a:pt x="54" y="6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4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16" name="Freeform 1039"/>
                <p:cNvSpPr>
                  <a:spLocks noChangeAspect="1"/>
                </p:cNvSpPr>
                <p:nvPr/>
              </p:nvSpPr>
              <p:spPr bwMode="auto">
                <a:xfrm>
                  <a:off x="1790" y="1612"/>
                  <a:ext cx="54" cy="18"/>
                </a:xfrm>
                <a:custGeom>
                  <a:avLst/>
                  <a:gdLst>
                    <a:gd name="T0" fmla="*/ 32 w 54"/>
                    <a:gd name="T1" fmla="*/ 18 h 18"/>
                    <a:gd name="T2" fmla="*/ 54 w 54"/>
                    <a:gd name="T3" fmla="*/ 8 h 18"/>
                    <a:gd name="T4" fmla="*/ 20 w 54"/>
                    <a:gd name="T5" fmla="*/ 0 h 18"/>
                    <a:gd name="T6" fmla="*/ 0 w 54"/>
                    <a:gd name="T7" fmla="*/ 10 h 18"/>
                    <a:gd name="T8" fmla="*/ 32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32" y="18"/>
                      </a:moveTo>
                      <a:lnTo>
                        <a:pt x="54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8158"/>
                </a:solidFill>
                <a:ln w="0">
                  <a:solidFill>
                    <a:srgbClr val="0081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17" name="Freeform 1040"/>
                <p:cNvSpPr>
                  <a:spLocks noChangeAspect="1"/>
                </p:cNvSpPr>
                <p:nvPr/>
              </p:nvSpPr>
              <p:spPr bwMode="auto">
                <a:xfrm>
                  <a:off x="1790" y="1612"/>
                  <a:ext cx="54" cy="18"/>
                </a:xfrm>
                <a:custGeom>
                  <a:avLst/>
                  <a:gdLst>
                    <a:gd name="T0" fmla="*/ 32 w 54"/>
                    <a:gd name="T1" fmla="*/ 18 h 18"/>
                    <a:gd name="T2" fmla="*/ 54 w 54"/>
                    <a:gd name="T3" fmla="*/ 8 h 18"/>
                    <a:gd name="T4" fmla="*/ 20 w 54"/>
                    <a:gd name="T5" fmla="*/ 0 h 18"/>
                    <a:gd name="T6" fmla="*/ 0 w 54"/>
                    <a:gd name="T7" fmla="*/ 10 h 18"/>
                    <a:gd name="T8" fmla="*/ 32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32" y="18"/>
                      </a:moveTo>
                      <a:lnTo>
                        <a:pt x="54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18" name="Freeform 1041"/>
                <p:cNvSpPr>
                  <a:spLocks noChangeAspect="1"/>
                </p:cNvSpPr>
                <p:nvPr/>
              </p:nvSpPr>
              <p:spPr bwMode="auto">
                <a:xfrm>
                  <a:off x="1822" y="1620"/>
                  <a:ext cx="54" cy="18"/>
                </a:xfrm>
                <a:custGeom>
                  <a:avLst/>
                  <a:gdLst>
                    <a:gd name="T0" fmla="*/ 34 w 54"/>
                    <a:gd name="T1" fmla="*/ 18 h 18"/>
                    <a:gd name="T2" fmla="*/ 54 w 54"/>
                    <a:gd name="T3" fmla="*/ 8 h 18"/>
                    <a:gd name="T4" fmla="*/ 22 w 54"/>
                    <a:gd name="T5" fmla="*/ 0 h 18"/>
                    <a:gd name="T6" fmla="*/ 0 w 54"/>
                    <a:gd name="T7" fmla="*/ 10 h 18"/>
                    <a:gd name="T8" fmla="*/ 34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34" y="18"/>
                      </a:moveTo>
                      <a:lnTo>
                        <a:pt x="54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4" y="18"/>
                      </a:lnTo>
                      <a:close/>
                    </a:path>
                  </a:pathLst>
                </a:custGeom>
                <a:solidFill>
                  <a:srgbClr val="008158"/>
                </a:solidFill>
                <a:ln w="0">
                  <a:solidFill>
                    <a:srgbClr val="0081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19" name="Freeform 1042"/>
                <p:cNvSpPr>
                  <a:spLocks noChangeAspect="1"/>
                </p:cNvSpPr>
                <p:nvPr/>
              </p:nvSpPr>
              <p:spPr bwMode="auto">
                <a:xfrm>
                  <a:off x="1822" y="1620"/>
                  <a:ext cx="54" cy="18"/>
                </a:xfrm>
                <a:custGeom>
                  <a:avLst/>
                  <a:gdLst>
                    <a:gd name="T0" fmla="*/ 34 w 54"/>
                    <a:gd name="T1" fmla="*/ 18 h 18"/>
                    <a:gd name="T2" fmla="*/ 54 w 54"/>
                    <a:gd name="T3" fmla="*/ 8 h 18"/>
                    <a:gd name="T4" fmla="*/ 22 w 54"/>
                    <a:gd name="T5" fmla="*/ 0 h 18"/>
                    <a:gd name="T6" fmla="*/ 0 w 54"/>
                    <a:gd name="T7" fmla="*/ 10 h 18"/>
                    <a:gd name="T8" fmla="*/ 34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34" y="18"/>
                      </a:moveTo>
                      <a:lnTo>
                        <a:pt x="54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20" name="Freeform 1043"/>
                <p:cNvSpPr>
                  <a:spLocks noChangeAspect="1"/>
                </p:cNvSpPr>
                <p:nvPr/>
              </p:nvSpPr>
              <p:spPr bwMode="auto">
                <a:xfrm>
                  <a:off x="1856" y="1628"/>
                  <a:ext cx="54" cy="18"/>
                </a:xfrm>
                <a:custGeom>
                  <a:avLst/>
                  <a:gdLst>
                    <a:gd name="T0" fmla="*/ 34 w 54"/>
                    <a:gd name="T1" fmla="*/ 18 h 18"/>
                    <a:gd name="T2" fmla="*/ 54 w 54"/>
                    <a:gd name="T3" fmla="*/ 8 h 18"/>
                    <a:gd name="T4" fmla="*/ 20 w 54"/>
                    <a:gd name="T5" fmla="*/ 0 h 18"/>
                    <a:gd name="T6" fmla="*/ 0 w 54"/>
                    <a:gd name="T7" fmla="*/ 10 h 18"/>
                    <a:gd name="T8" fmla="*/ 34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34" y="18"/>
                      </a:moveTo>
                      <a:lnTo>
                        <a:pt x="54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4" y="18"/>
                      </a:lnTo>
                      <a:close/>
                    </a:path>
                  </a:pathLst>
                </a:custGeom>
                <a:solidFill>
                  <a:srgbClr val="008258"/>
                </a:solidFill>
                <a:ln w="0">
                  <a:solidFill>
                    <a:srgbClr val="0082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21" name="Freeform 1044"/>
                <p:cNvSpPr>
                  <a:spLocks noChangeAspect="1"/>
                </p:cNvSpPr>
                <p:nvPr/>
              </p:nvSpPr>
              <p:spPr bwMode="auto">
                <a:xfrm>
                  <a:off x="1856" y="1628"/>
                  <a:ext cx="54" cy="18"/>
                </a:xfrm>
                <a:custGeom>
                  <a:avLst/>
                  <a:gdLst>
                    <a:gd name="T0" fmla="*/ 34 w 54"/>
                    <a:gd name="T1" fmla="*/ 18 h 18"/>
                    <a:gd name="T2" fmla="*/ 54 w 54"/>
                    <a:gd name="T3" fmla="*/ 8 h 18"/>
                    <a:gd name="T4" fmla="*/ 20 w 54"/>
                    <a:gd name="T5" fmla="*/ 0 h 18"/>
                    <a:gd name="T6" fmla="*/ 0 w 54"/>
                    <a:gd name="T7" fmla="*/ 10 h 18"/>
                    <a:gd name="T8" fmla="*/ 34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34" y="18"/>
                      </a:moveTo>
                      <a:lnTo>
                        <a:pt x="54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22" name="Freeform 1045"/>
                <p:cNvSpPr>
                  <a:spLocks noChangeAspect="1"/>
                </p:cNvSpPr>
                <p:nvPr/>
              </p:nvSpPr>
              <p:spPr bwMode="auto">
                <a:xfrm>
                  <a:off x="1890" y="1636"/>
                  <a:ext cx="56" cy="18"/>
                </a:xfrm>
                <a:custGeom>
                  <a:avLst/>
                  <a:gdLst>
                    <a:gd name="T0" fmla="*/ 34 w 56"/>
                    <a:gd name="T1" fmla="*/ 18 h 18"/>
                    <a:gd name="T2" fmla="*/ 56 w 56"/>
                    <a:gd name="T3" fmla="*/ 8 h 18"/>
                    <a:gd name="T4" fmla="*/ 20 w 56"/>
                    <a:gd name="T5" fmla="*/ 0 h 18"/>
                    <a:gd name="T6" fmla="*/ 0 w 56"/>
                    <a:gd name="T7" fmla="*/ 10 h 18"/>
                    <a:gd name="T8" fmla="*/ 34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4" y="18"/>
                      </a:moveTo>
                      <a:lnTo>
                        <a:pt x="56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4" y="18"/>
                      </a:lnTo>
                      <a:close/>
                    </a:path>
                  </a:pathLst>
                </a:custGeom>
                <a:solidFill>
                  <a:srgbClr val="008258"/>
                </a:solidFill>
                <a:ln w="0">
                  <a:solidFill>
                    <a:srgbClr val="0082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23" name="Freeform 1046"/>
                <p:cNvSpPr>
                  <a:spLocks noChangeAspect="1"/>
                </p:cNvSpPr>
                <p:nvPr/>
              </p:nvSpPr>
              <p:spPr bwMode="auto">
                <a:xfrm>
                  <a:off x="1890" y="1636"/>
                  <a:ext cx="56" cy="18"/>
                </a:xfrm>
                <a:custGeom>
                  <a:avLst/>
                  <a:gdLst>
                    <a:gd name="T0" fmla="*/ 34 w 56"/>
                    <a:gd name="T1" fmla="*/ 18 h 18"/>
                    <a:gd name="T2" fmla="*/ 56 w 56"/>
                    <a:gd name="T3" fmla="*/ 8 h 18"/>
                    <a:gd name="T4" fmla="*/ 20 w 56"/>
                    <a:gd name="T5" fmla="*/ 0 h 18"/>
                    <a:gd name="T6" fmla="*/ 0 w 56"/>
                    <a:gd name="T7" fmla="*/ 10 h 18"/>
                    <a:gd name="T8" fmla="*/ 34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4" y="18"/>
                      </a:moveTo>
                      <a:lnTo>
                        <a:pt x="56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24" name="Freeform 1047"/>
                <p:cNvSpPr>
                  <a:spLocks noChangeAspect="1"/>
                </p:cNvSpPr>
                <p:nvPr/>
              </p:nvSpPr>
              <p:spPr bwMode="auto">
                <a:xfrm>
                  <a:off x="1924" y="1644"/>
                  <a:ext cx="56" cy="20"/>
                </a:xfrm>
                <a:custGeom>
                  <a:avLst/>
                  <a:gdLst>
                    <a:gd name="T0" fmla="*/ 36 w 56"/>
                    <a:gd name="T1" fmla="*/ 20 h 20"/>
                    <a:gd name="T2" fmla="*/ 56 w 56"/>
                    <a:gd name="T3" fmla="*/ 10 h 20"/>
                    <a:gd name="T4" fmla="*/ 22 w 56"/>
                    <a:gd name="T5" fmla="*/ 0 h 20"/>
                    <a:gd name="T6" fmla="*/ 0 w 56"/>
                    <a:gd name="T7" fmla="*/ 10 h 20"/>
                    <a:gd name="T8" fmla="*/ 36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36" y="20"/>
                      </a:moveTo>
                      <a:lnTo>
                        <a:pt x="56" y="10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6" y="20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25" name="Freeform 1048"/>
                <p:cNvSpPr>
                  <a:spLocks noChangeAspect="1"/>
                </p:cNvSpPr>
                <p:nvPr/>
              </p:nvSpPr>
              <p:spPr bwMode="auto">
                <a:xfrm>
                  <a:off x="1924" y="1644"/>
                  <a:ext cx="56" cy="20"/>
                </a:xfrm>
                <a:custGeom>
                  <a:avLst/>
                  <a:gdLst>
                    <a:gd name="T0" fmla="*/ 36 w 56"/>
                    <a:gd name="T1" fmla="*/ 20 h 20"/>
                    <a:gd name="T2" fmla="*/ 56 w 56"/>
                    <a:gd name="T3" fmla="*/ 10 h 20"/>
                    <a:gd name="T4" fmla="*/ 22 w 56"/>
                    <a:gd name="T5" fmla="*/ 0 h 20"/>
                    <a:gd name="T6" fmla="*/ 0 w 56"/>
                    <a:gd name="T7" fmla="*/ 10 h 20"/>
                    <a:gd name="T8" fmla="*/ 36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36" y="20"/>
                      </a:moveTo>
                      <a:lnTo>
                        <a:pt x="56" y="10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26" name="Freeform 1049"/>
                <p:cNvSpPr>
                  <a:spLocks noChangeAspect="1"/>
                </p:cNvSpPr>
                <p:nvPr/>
              </p:nvSpPr>
              <p:spPr bwMode="auto">
                <a:xfrm>
                  <a:off x="1960" y="1654"/>
                  <a:ext cx="56" cy="18"/>
                </a:xfrm>
                <a:custGeom>
                  <a:avLst/>
                  <a:gdLst>
                    <a:gd name="T0" fmla="*/ 36 w 56"/>
                    <a:gd name="T1" fmla="*/ 18 h 18"/>
                    <a:gd name="T2" fmla="*/ 56 w 56"/>
                    <a:gd name="T3" fmla="*/ 8 h 18"/>
                    <a:gd name="T4" fmla="*/ 20 w 56"/>
                    <a:gd name="T5" fmla="*/ 0 h 18"/>
                    <a:gd name="T6" fmla="*/ 0 w 56"/>
                    <a:gd name="T7" fmla="*/ 10 h 18"/>
                    <a:gd name="T8" fmla="*/ 36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6" y="18"/>
                      </a:moveTo>
                      <a:lnTo>
                        <a:pt x="56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6" y="18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27" name="Freeform 1050"/>
                <p:cNvSpPr>
                  <a:spLocks noChangeAspect="1"/>
                </p:cNvSpPr>
                <p:nvPr/>
              </p:nvSpPr>
              <p:spPr bwMode="auto">
                <a:xfrm>
                  <a:off x="1960" y="1654"/>
                  <a:ext cx="56" cy="18"/>
                </a:xfrm>
                <a:custGeom>
                  <a:avLst/>
                  <a:gdLst>
                    <a:gd name="T0" fmla="*/ 36 w 56"/>
                    <a:gd name="T1" fmla="*/ 18 h 18"/>
                    <a:gd name="T2" fmla="*/ 56 w 56"/>
                    <a:gd name="T3" fmla="*/ 8 h 18"/>
                    <a:gd name="T4" fmla="*/ 20 w 56"/>
                    <a:gd name="T5" fmla="*/ 0 h 18"/>
                    <a:gd name="T6" fmla="*/ 0 w 56"/>
                    <a:gd name="T7" fmla="*/ 10 h 18"/>
                    <a:gd name="T8" fmla="*/ 36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6" y="18"/>
                      </a:moveTo>
                      <a:lnTo>
                        <a:pt x="56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6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28" name="Freeform 1051"/>
                <p:cNvSpPr>
                  <a:spLocks noChangeAspect="1"/>
                </p:cNvSpPr>
                <p:nvPr/>
              </p:nvSpPr>
              <p:spPr bwMode="auto">
                <a:xfrm>
                  <a:off x="1996" y="1662"/>
                  <a:ext cx="56" cy="20"/>
                </a:xfrm>
                <a:custGeom>
                  <a:avLst/>
                  <a:gdLst>
                    <a:gd name="T0" fmla="*/ 36 w 56"/>
                    <a:gd name="T1" fmla="*/ 20 h 20"/>
                    <a:gd name="T2" fmla="*/ 56 w 56"/>
                    <a:gd name="T3" fmla="*/ 8 h 20"/>
                    <a:gd name="T4" fmla="*/ 20 w 56"/>
                    <a:gd name="T5" fmla="*/ 0 h 20"/>
                    <a:gd name="T6" fmla="*/ 0 w 56"/>
                    <a:gd name="T7" fmla="*/ 10 h 20"/>
                    <a:gd name="T8" fmla="*/ 36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36" y="20"/>
                      </a:moveTo>
                      <a:lnTo>
                        <a:pt x="56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6" y="20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29" name="Freeform 1052"/>
                <p:cNvSpPr>
                  <a:spLocks noChangeAspect="1"/>
                </p:cNvSpPr>
                <p:nvPr/>
              </p:nvSpPr>
              <p:spPr bwMode="auto">
                <a:xfrm>
                  <a:off x="1996" y="1662"/>
                  <a:ext cx="56" cy="20"/>
                </a:xfrm>
                <a:custGeom>
                  <a:avLst/>
                  <a:gdLst>
                    <a:gd name="T0" fmla="*/ 36 w 56"/>
                    <a:gd name="T1" fmla="*/ 20 h 20"/>
                    <a:gd name="T2" fmla="*/ 56 w 56"/>
                    <a:gd name="T3" fmla="*/ 8 h 20"/>
                    <a:gd name="T4" fmla="*/ 20 w 56"/>
                    <a:gd name="T5" fmla="*/ 0 h 20"/>
                    <a:gd name="T6" fmla="*/ 0 w 56"/>
                    <a:gd name="T7" fmla="*/ 10 h 20"/>
                    <a:gd name="T8" fmla="*/ 36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36" y="20"/>
                      </a:moveTo>
                      <a:lnTo>
                        <a:pt x="56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30" name="Freeform 1053"/>
                <p:cNvSpPr>
                  <a:spLocks noChangeAspect="1"/>
                </p:cNvSpPr>
                <p:nvPr/>
              </p:nvSpPr>
              <p:spPr bwMode="auto">
                <a:xfrm>
                  <a:off x="2032" y="1670"/>
                  <a:ext cx="56" cy="20"/>
                </a:xfrm>
                <a:custGeom>
                  <a:avLst/>
                  <a:gdLst>
                    <a:gd name="T0" fmla="*/ 36 w 56"/>
                    <a:gd name="T1" fmla="*/ 20 h 20"/>
                    <a:gd name="T2" fmla="*/ 56 w 56"/>
                    <a:gd name="T3" fmla="*/ 10 h 20"/>
                    <a:gd name="T4" fmla="*/ 20 w 56"/>
                    <a:gd name="T5" fmla="*/ 0 h 20"/>
                    <a:gd name="T6" fmla="*/ 0 w 56"/>
                    <a:gd name="T7" fmla="*/ 12 h 20"/>
                    <a:gd name="T8" fmla="*/ 36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36" y="20"/>
                      </a:moveTo>
                      <a:lnTo>
                        <a:pt x="56" y="10"/>
                      </a:lnTo>
                      <a:lnTo>
                        <a:pt x="20" y="0"/>
                      </a:lnTo>
                      <a:lnTo>
                        <a:pt x="0" y="12"/>
                      </a:lnTo>
                      <a:lnTo>
                        <a:pt x="36" y="20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31" name="Freeform 1054"/>
                <p:cNvSpPr>
                  <a:spLocks noChangeAspect="1"/>
                </p:cNvSpPr>
                <p:nvPr/>
              </p:nvSpPr>
              <p:spPr bwMode="auto">
                <a:xfrm>
                  <a:off x="2032" y="1670"/>
                  <a:ext cx="56" cy="20"/>
                </a:xfrm>
                <a:custGeom>
                  <a:avLst/>
                  <a:gdLst>
                    <a:gd name="T0" fmla="*/ 36 w 56"/>
                    <a:gd name="T1" fmla="*/ 20 h 20"/>
                    <a:gd name="T2" fmla="*/ 56 w 56"/>
                    <a:gd name="T3" fmla="*/ 10 h 20"/>
                    <a:gd name="T4" fmla="*/ 20 w 56"/>
                    <a:gd name="T5" fmla="*/ 0 h 20"/>
                    <a:gd name="T6" fmla="*/ 0 w 56"/>
                    <a:gd name="T7" fmla="*/ 12 h 20"/>
                    <a:gd name="T8" fmla="*/ 36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36" y="20"/>
                      </a:moveTo>
                      <a:lnTo>
                        <a:pt x="56" y="10"/>
                      </a:lnTo>
                      <a:lnTo>
                        <a:pt x="20" y="0"/>
                      </a:lnTo>
                      <a:lnTo>
                        <a:pt x="0" y="12"/>
                      </a:lnTo>
                      <a:lnTo>
                        <a:pt x="3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32" name="Freeform 1055"/>
                <p:cNvSpPr>
                  <a:spLocks noChangeAspect="1"/>
                </p:cNvSpPr>
                <p:nvPr/>
              </p:nvSpPr>
              <p:spPr bwMode="auto">
                <a:xfrm>
                  <a:off x="2068" y="1680"/>
                  <a:ext cx="56" cy="20"/>
                </a:xfrm>
                <a:custGeom>
                  <a:avLst/>
                  <a:gdLst>
                    <a:gd name="T0" fmla="*/ 38 w 56"/>
                    <a:gd name="T1" fmla="*/ 20 h 20"/>
                    <a:gd name="T2" fmla="*/ 56 w 56"/>
                    <a:gd name="T3" fmla="*/ 8 h 20"/>
                    <a:gd name="T4" fmla="*/ 20 w 56"/>
                    <a:gd name="T5" fmla="*/ 0 h 20"/>
                    <a:gd name="T6" fmla="*/ 0 w 56"/>
                    <a:gd name="T7" fmla="*/ 10 h 20"/>
                    <a:gd name="T8" fmla="*/ 38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38" y="20"/>
                      </a:moveTo>
                      <a:lnTo>
                        <a:pt x="56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8" y="20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33" name="Freeform 1056"/>
                <p:cNvSpPr>
                  <a:spLocks noChangeAspect="1"/>
                </p:cNvSpPr>
                <p:nvPr/>
              </p:nvSpPr>
              <p:spPr bwMode="auto">
                <a:xfrm>
                  <a:off x="2068" y="1680"/>
                  <a:ext cx="56" cy="20"/>
                </a:xfrm>
                <a:custGeom>
                  <a:avLst/>
                  <a:gdLst>
                    <a:gd name="T0" fmla="*/ 38 w 56"/>
                    <a:gd name="T1" fmla="*/ 20 h 20"/>
                    <a:gd name="T2" fmla="*/ 56 w 56"/>
                    <a:gd name="T3" fmla="*/ 8 h 20"/>
                    <a:gd name="T4" fmla="*/ 20 w 56"/>
                    <a:gd name="T5" fmla="*/ 0 h 20"/>
                    <a:gd name="T6" fmla="*/ 0 w 56"/>
                    <a:gd name="T7" fmla="*/ 10 h 20"/>
                    <a:gd name="T8" fmla="*/ 38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38" y="20"/>
                      </a:moveTo>
                      <a:lnTo>
                        <a:pt x="56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8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34" name="Freeform 1057"/>
                <p:cNvSpPr>
                  <a:spLocks noChangeAspect="1"/>
                </p:cNvSpPr>
                <p:nvPr/>
              </p:nvSpPr>
              <p:spPr bwMode="auto">
                <a:xfrm>
                  <a:off x="2106" y="1688"/>
                  <a:ext cx="56" cy="20"/>
                </a:xfrm>
                <a:custGeom>
                  <a:avLst/>
                  <a:gdLst>
                    <a:gd name="T0" fmla="*/ 36 w 56"/>
                    <a:gd name="T1" fmla="*/ 20 h 20"/>
                    <a:gd name="T2" fmla="*/ 56 w 56"/>
                    <a:gd name="T3" fmla="*/ 10 h 20"/>
                    <a:gd name="T4" fmla="*/ 18 w 56"/>
                    <a:gd name="T5" fmla="*/ 0 h 20"/>
                    <a:gd name="T6" fmla="*/ 0 w 56"/>
                    <a:gd name="T7" fmla="*/ 12 h 20"/>
                    <a:gd name="T8" fmla="*/ 36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36" y="20"/>
                      </a:moveTo>
                      <a:lnTo>
                        <a:pt x="56" y="10"/>
                      </a:lnTo>
                      <a:lnTo>
                        <a:pt x="18" y="0"/>
                      </a:lnTo>
                      <a:lnTo>
                        <a:pt x="0" y="12"/>
                      </a:lnTo>
                      <a:lnTo>
                        <a:pt x="36" y="20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35" name="Freeform 1058"/>
                <p:cNvSpPr>
                  <a:spLocks noChangeAspect="1"/>
                </p:cNvSpPr>
                <p:nvPr/>
              </p:nvSpPr>
              <p:spPr bwMode="auto">
                <a:xfrm>
                  <a:off x="2106" y="1688"/>
                  <a:ext cx="56" cy="20"/>
                </a:xfrm>
                <a:custGeom>
                  <a:avLst/>
                  <a:gdLst>
                    <a:gd name="T0" fmla="*/ 36 w 56"/>
                    <a:gd name="T1" fmla="*/ 20 h 20"/>
                    <a:gd name="T2" fmla="*/ 56 w 56"/>
                    <a:gd name="T3" fmla="*/ 10 h 20"/>
                    <a:gd name="T4" fmla="*/ 18 w 56"/>
                    <a:gd name="T5" fmla="*/ 0 h 20"/>
                    <a:gd name="T6" fmla="*/ 0 w 56"/>
                    <a:gd name="T7" fmla="*/ 12 h 20"/>
                    <a:gd name="T8" fmla="*/ 36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36" y="20"/>
                      </a:moveTo>
                      <a:lnTo>
                        <a:pt x="56" y="10"/>
                      </a:lnTo>
                      <a:lnTo>
                        <a:pt x="18" y="0"/>
                      </a:lnTo>
                      <a:lnTo>
                        <a:pt x="0" y="12"/>
                      </a:lnTo>
                      <a:lnTo>
                        <a:pt x="3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36" name="Freeform 1059"/>
                <p:cNvSpPr>
                  <a:spLocks noChangeAspect="1"/>
                </p:cNvSpPr>
                <p:nvPr/>
              </p:nvSpPr>
              <p:spPr bwMode="auto">
                <a:xfrm>
                  <a:off x="1084" y="1452"/>
                  <a:ext cx="48" cy="14"/>
                </a:xfrm>
                <a:custGeom>
                  <a:avLst/>
                  <a:gdLst>
                    <a:gd name="T0" fmla="*/ 26 w 48"/>
                    <a:gd name="T1" fmla="*/ 14 h 14"/>
                    <a:gd name="T2" fmla="*/ 48 w 48"/>
                    <a:gd name="T3" fmla="*/ 6 h 14"/>
                    <a:gd name="T4" fmla="*/ 24 w 48"/>
                    <a:gd name="T5" fmla="*/ 0 h 14"/>
                    <a:gd name="T6" fmla="*/ 0 w 48"/>
                    <a:gd name="T7" fmla="*/ 6 h 14"/>
                    <a:gd name="T8" fmla="*/ 26 w 48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4"/>
                    <a:gd name="T17" fmla="*/ 48 w 48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4">
                      <a:moveTo>
                        <a:pt x="26" y="14"/>
                      </a:moveTo>
                      <a:lnTo>
                        <a:pt x="48" y="6"/>
                      </a:ln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6" y="14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37" name="Freeform 1060"/>
                <p:cNvSpPr>
                  <a:spLocks noChangeAspect="1"/>
                </p:cNvSpPr>
                <p:nvPr/>
              </p:nvSpPr>
              <p:spPr bwMode="auto">
                <a:xfrm>
                  <a:off x="1084" y="1452"/>
                  <a:ext cx="48" cy="14"/>
                </a:xfrm>
                <a:custGeom>
                  <a:avLst/>
                  <a:gdLst>
                    <a:gd name="T0" fmla="*/ 26 w 48"/>
                    <a:gd name="T1" fmla="*/ 14 h 14"/>
                    <a:gd name="T2" fmla="*/ 48 w 48"/>
                    <a:gd name="T3" fmla="*/ 6 h 14"/>
                    <a:gd name="T4" fmla="*/ 24 w 48"/>
                    <a:gd name="T5" fmla="*/ 0 h 14"/>
                    <a:gd name="T6" fmla="*/ 0 w 48"/>
                    <a:gd name="T7" fmla="*/ 6 h 14"/>
                    <a:gd name="T8" fmla="*/ 26 w 48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4"/>
                    <a:gd name="T17" fmla="*/ 48 w 48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4">
                      <a:moveTo>
                        <a:pt x="26" y="14"/>
                      </a:moveTo>
                      <a:lnTo>
                        <a:pt x="48" y="6"/>
                      </a:ln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6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38" name="Freeform 1061"/>
                <p:cNvSpPr>
                  <a:spLocks noChangeAspect="1"/>
                </p:cNvSpPr>
                <p:nvPr/>
              </p:nvSpPr>
              <p:spPr bwMode="auto">
                <a:xfrm>
                  <a:off x="1110" y="1458"/>
                  <a:ext cx="48" cy="16"/>
                </a:xfrm>
                <a:custGeom>
                  <a:avLst/>
                  <a:gdLst>
                    <a:gd name="T0" fmla="*/ 24 w 48"/>
                    <a:gd name="T1" fmla="*/ 16 h 16"/>
                    <a:gd name="T2" fmla="*/ 48 w 48"/>
                    <a:gd name="T3" fmla="*/ 8 h 16"/>
                    <a:gd name="T4" fmla="*/ 22 w 48"/>
                    <a:gd name="T5" fmla="*/ 0 h 16"/>
                    <a:gd name="T6" fmla="*/ 0 w 48"/>
                    <a:gd name="T7" fmla="*/ 8 h 16"/>
                    <a:gd name="T8" fmla="*/ 24 w 4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6"/>
                    <a:gd name="T17" fmla="*/ 48 w 4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6">
                      <a:moveTo>
                        <a:pt x="24" y="16"/>
                      </a:moveTo>
                      <a:lnTo>
                        <a:pt x="48" y="8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4" y="16"/>
                      </a:lnTo>
                      <a:close/>
                    </a:path>
                  </a:pathLst>
                </a:custGeom>
                <a:solidFill>
                  <a:srgbClr val="008D5C"/>
                </a:solidFill>
                <a:ln w="0">
                  <a:solidFill>
                    <a:srgbClr val="008D5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39" name="Freeform 1062"/>
                <p:cNvSpPr>
                  <a:spLocks noChangeAspect="1"/>
                </p:cNvSpPr>
                <p:nvPr/>
              </p:nvSpPr>
              <p:spPr bwMode="auto">
                <a:xfrm>
                  <a:off x="1110" y="1458"/>
                  <a:ext cx="48" cy="16"/>
                </a:xfrm>
                <a:custGeom>
                  <a:avLst/>
                  <a:gdLst>
                    <a:gd name="T0" fmla="*/ 24 w 48"/>
                    <a:gd name="T1" fmla="*/ 16 h 16"/>
                    <a:gd name="T2" fmla="*/ 48 w 48"/>
                    <a:gd name="T3" fmla="*/ 8 h 16"/>
                    <a:gd name="T4" fmla="*/ 22 w 48"/>
                    <a:gd name="T5" fmla="*/ 0 h 16"/>
                    <a:gd name="T6" fmla="*/ 0 w 48"/>
                    <a:gd name="T7" fmla="*/ 8 h 16"/>
                    <a:gd name="T8" fmla="*/ 24 w 4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6"/>
                    <a:gd name="T17" fmla="*/ 48 w 4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6">
                      <a:moveTo>
                        <a:pt x="24" y="16"/>
                      </a:moveTo>
                      <a:lnTo>
                        <a:pt x="48" y="8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4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40" name="Freeform 1063"/>
                <p:cNvSpPr>
                  <a:spLocks noChangeAspect="1"/>
                </p:cNvSpPr>
                <p:nvPr/>
              </p:nvSpPr>
              <p:spPr bwMode="auto">
                <a:xfrm>
                  <a:off x="1134" y="1466"/>
                  <a:ext cx="48" cy="16"/>
                </a:xfrm>
                <a:custGeom>
                  <a:avLst/>
                  <a:gdLst>
                    <a:gd name="T0" fmla="*/ 26 w 48"/>
                    <a:gd name="T1" fmla="*/ 16 h 16"/>
                    <a:gd name="T2" fmla="*/ 48 w 48"/>
                    <a:gd name="T3" fmla="*/ 8 h 16"/>
                    <a:gd name="T4" fmla="*/ 24 w 48"/>
                    <a:gd name="T5" fmla="*/ 0 h 16"/>
                    <a:gd name="T6" fmla="*/ 0 w 48"/>
                    <a:gd name="T7" fmla="*/ 8 h 16"/>
                    <a:gd name="T8" fmla="*/ 26 w 4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6"/>
                    <a:gd name="T17" fmla="*/ 48 w 4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6">
                      <a:moveTo>
                        <a:pt x="26" y="16"/>
                      </a:moveTo>
                      <a:lnTo>
                        <a:pt x="48" y="8"/>
                      </a:ln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26" y="16"/>
                      </a:lnTo>
                      <a:close/>
                    </a:path>
                  </a:pathLst>
                </a:custGeom>
                <a:solidFill>
                  <a:srgbClr val="00935F"/>
                </a:solidFill>
                <a:ln w="0">
                  <a:solidFill>
                    <a:srgbClr val="0093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41" name="Freeform 1064"/>
                <p:cNvSpPr>
                  <a:spLocks noChangeAspect="1"/>
                </p:cNvSpPr>
                <p:nvPr/>
              </p:nvSpPr>
              <p:spPr bwMode="auto">
                <a:xfrm>
                  <a:off x="1134" y="1466"/>
                  <a:ext cx="48" cy="16"/>
                </a:xfrm>
                <a:custGeom>
                  <a:avLst/>
                  <a:gdLst>
                    <a:gd name="T0" fmla="*/ 26 w 48"/>
                    <a:gd name="T1" fmla="*/ 16 h 16"/>
                    <a:gd name="T2" fmla="*/ 48 w 48"/>
                    <a:gd name="T3" fmla="*/ 8 h 16"/>
                    <a:gd name="T4" fmla="*/ 24 w 48"/>
                    <a:gd name="T5" fmla="*/ 0 h 16"/>
                    <a:gd name="T6" fmla="*/ 0 w 48"/>
                    <a:gd name="T7" fmla="*/ 8 h 16"/>
                    <a:gd name="T8" fmla="*/ 26 w 4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6"/>
                    <a:gd name="T17" fmla="*/ 48 w 4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6">
                      <a:moveTo>
                        <a:pt x="26" y="16"/>
                      </a:moveTo>
                      <a:lnTo>
                        <a:pt x="48" y="8"/>
                      </a:ln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26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42" name="Freeform 1065"/>
                <p:cNvSpPr>
                  <a:spLocks noChangeAspect="1"/>
                </p:cNvSpPr>
                <p:nvPr/>
              </p:nvSpPr>
              <p:spPr bwMode="auto">
                <a:xfrm>
                  <a:off x="1160" y="1474"/>
                  <a:ext cx="48" cy="20"/>
                </a:xfrm>
                <a:custGeom>
                  <a:avLst/>
                  <a:gdLst>
                    <a:gd name="T0" fmla="*/ 24 w 48"/>
                    <a:gd name="T1" fmla="*/ 20 h 20"/>
                    <a:gd name="T2" fmla="*/ 48 w 48"/>
                    <a:gd name="T3" fmla="*/ 10 h 20"/>
                    <a:gd name="T4" fmla="*/ 22 w 48"/>
                    <a:gd name="T5" fmla="*/ 0 h 20"/>
                    <a:gd name="T6" fmla="*/ 0 w 48"/>
                    <a:gd name="T7" fmla="*/ 8 h 20"/>
                    <a:gd name="T8" fmla="*/ 24 w 4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20"/>
                    <a:gd name="T17" fmla="*/ 48 w 4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20">
                      <a:moveTo>
                        <a:pt x="24" y="20"/>
                      </a:moveTo>
                      <a:lnTo>
                        <a:pt x="48" y="10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4" y="20"/>
                      </a:lnTo>
                      <a:close/>
                    </a:path>
                  </a:pathLst>
                </a:custGeom>
                <a:solidFill>
                  <a:srgbClr val="009662"/>
                </a:solidFill>
                <a:ln w="0">
                  <a:solidFill>
                    <a:srgbClr val="00966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43" name="Freeform 1066"/>
                <p:cNvSpPr>
                  <a:spLocks noChangeAspect="1"/>
                </p:cNvSpPr>
                <p:nvPr/>
              </p:nvSpPr>
              <p:spPr bwMode="auto">
                <a:xfrm>
                  <a:off x="1160" y="1474"/>
                  <a:ext cx="48" cy="20"/>
                </a:xfrm>
                <a:custGeom>
                  <a:avLst/>
                  <a:gdLst>
                    <a:gd name="T0" fmla="*/ 24 w 48"/>
                    <a:gd name="T1" fmla="*/ 20 h 20"/>
                    <a:gd name="T2" fmla="*/ 48 w 48"/>
                    <a:gd name="T3" fmla="*/ 10 h 20"/>
                    <a:gd name="T4" fmla="*/ 22 w 48"/>
                    <a:gd name="T5" fmla="*/ 0 h 20"/>
                    <a:gd name="T6" fmla="*/ 0 w 48"/>
                    <a:gd name="T7" fmla="*/ 8 h 20"/>
                    <a:gd name="T8" fmla="*/ 24 w 4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20"/>
                    <a:gd name="T17" fmla="*/ 48 w 4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20">
                      <a:moveTo>
                        <a:pt x="24" y="20"/>
                      </a:moveTo>
                      <a:lnTo>
                        <a:pt x="48" y="10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4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44" name="Freeform 1067"/>
                <p:cNvSpPr>
                  <a:spLocks noChangeAspect="1"/>
                </p:cNvSpPr>
                <p:nvPr/>
              </p:nvSpPr>
              <p:spPr bwMode="auto">
                <a:xfrm>
                  <a:off x="1184" y="1484"/>
                  <a:ext cx="50" cy="20"/>
                </a:xfrm>
                <a:custGeom>
                  <a:avLst/>
                  <a:gdLst>
                    <a:gd name="T0" fmla="*/ 26 w 50"/>
                    <a:gd name="T1" fmla="*/ 20 h 20"/>
                    <a:gd name="T2" fmla="*/ 50 w 50"/>
                    <a:gd name="T3" fmla="*/ 12 h 20"/>
                    <a:gd name="T4" fmla="*/ 24 w 50"/>
                    <a:gd name="T5" fmla="*/ 0 h 20"/>
                    <a:gd name="T6" fmla="*/ 0 w 50"/>
                    <a:gd name="T7" fmla="*/ 10 h 20"/>
                    <a:gd name="T8" fmla="*/ 26 w 50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20"/>
                    <a:gd name="T17" fmla="*/ 50 w 50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20">
                      <a:moveTo>
                        <a:pt x="26" y="20"/>
                      </a:moveTo>
                      <a:lnTo>
                        <a:pt x="50" y="12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26" y="20"/>
                      </a:lnTo>
                      <a:close/>
                    </a:path>
                  </a:pathLst>
                </a:custGeom>
                <a:solidFill>
                  <a:srgbClr val="009665"/>
                </a:solidFill>
                <a:ln w="0">
                  <a:solidFill>
                    <a:srgbClr val="009665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45" name="Freeform 1068"/>
                <p:cNvSpPr>
                  <a:spLocks noChangeAspect="1"/>
                </p:cNvSpPr>
                <p:nvPr/>
              </p:nvSpPr>
              <p:spPr bwMode="auto">
                <a:xfrm>
                  <a:off x="1184" y="1484"/>
                  <a:ext cx="50" cy="20"/>
                </a:xfrm>
                <a:custGeom>
                  <a:avLst/>
                  <a:gdLst>
                    <a:gd name="T0" fmla="*/ 26 w 50"/>
                    <a:gd name="T1" fmla="*/ 20 h 20"/>
                    <a:gd name="T2" fmla="*/ 50 w 50"/>
                    <a:gd name="T3" fmla="*/ 12 h 20"/>
                    <a:gd name="T4" fmla="*/ 24 w 50"/>
                    <a:gd name="T5" fmla="*/ 0 h 20"/>
                    <a:gd name="T6" fmla="*/ 0 w 50"/>
                    <a:gd name="T7" fmla="*/ 10 h 20"/>
                    <a:gd name="T8" fmla="*/ 26 w 50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20"/>
                    <a:gd name="T17" fmla="*/ 50 w 50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20">
                      <a:moveTo>
                        <a:pt x="26" y="20"/>
                      </a:moveTo>
                      <a:lnTo>
                        <a:pt x="50" y="12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2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46" name="Freeform 1069"/>
                <p:cNvSpPr>
                  <a:spLocks noChangeAspect="1"/>
                </p:cNvSpPr>
                <p:nvPr/>
              </p:nvSpPr>
              <p:spPr bwMode="auto">
                <a:xfrm>
                  <a:off x="1210" y="1496"/>
                  <a:ext cx="50" cy="18"/>
                </a:xfrm>
                <a:custGeom>
                  <a:avLst/>
                  <a:gdLst>
                    <a:gd name="T0" fmla="*/ 26 w 50"/>
                    <a:gd name="T1" fmla="*/ 18 h 18"/>
                    <a:gd name="T2" fmla="*/ 50 w 50"/>
                    <a:gd name="T3" fmla="*/ 10 h 18"/>
                    <a:gd name="T4" fmla="*/ 24 w 50"/>
                    <a:gd name="T5" fmla="*/ 0 h 18"/>
                    <a:gd name="T6" fmla="*/ 0 w 50"/>
                    <a:gd name="T7" fmla="*/ 8 h 18"/>
                    <a:gd name="T8" fmla="*/ 26 w 5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8"/>
                    <a:gd name="T17" fmla="*/ 50 w 5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8">
                      <a:moveTo>
                        <a:pt x="26" y="18"/>
                      </a:moveTo>
                      <a:lnTo>
                        <a:pt x="50" y="10"/>
                      </a:ln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26" y="18"/>
                      </a:lnTo>
                      <a:close/>
                    </a:path>
                  </a:pathLst>
                </a:custGeom>
                <a:solidFill>
                  <a:srgbClr val="009267"/>
                </a:solidFill>
                <a:ln w="0">
                  <a:solidFill>
                    <a:srgbClr val="00926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47" name="Freeform 1070"/>
                <p:cNvSpPr>
                  <a:spLocks noChangeAspect="1"/>
                </p:cNvSpPr>
                <p:nvPr/>
              </p:nvSpPr>
              <p:spPr bwMode="auto">
                <a:xfrm>
                  <a:off x="1210" y="1496"/>
                  <a:ext cx="50" cy="18"/>
                </a:xfrm>
                <a:custGeom>
                  <a:avLst/>
                  <a:gdLst>
                    <a:gd name="T0" fmla="*/ 26 w 50"/>
                    <a:gd name="T1" fmla="*/ 18 h 18"/>
                    <a:gd name="T2" fmla="*/ 50 w 50"/>
                    <a:gd name="T3" fmla="*/ 10 h 18"/>
                    <a:gd name="T4" fmla="*/ 24 w 50"/>
                    <a:gd name="T5" fmla="*/ 0 h 18"/>
                    <a:gd name="T6" fmla="*/ 0 w 50"/>
                    <a:gd name="T7" fmla="*/ 8 h 18"/>
                    <a:gd name="T8" fmla="*/ 26 w 5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8"/>
                    <a:gd name="T17" fmla="*/ 50 w 5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8">
                      <a:moveTo>
                        <a:pt x="26" y="18"/>
                      </a:moveTo>
                      <a:lnTo>
                        <a:pt x="50" y="10"/>
                      </a:ln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26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48" name="Freeform 1071"/>
                <p:cNvSpPr>
                  <a:spLocks noChangeAspect="1"/>
                </p:cNvSpPr>
                <p:nvPr/>
              </p:nvSpPr>
              <p:spPr bwMode="auto">
                <a:xfrm>
                  <a:off x="1236" y="1506"/>
                  <a:ext cx="50" cy="18"/>
                </a:xfrm>
                <a:custGeom>
                  <a:avLst/>
                  <a:gdLst>
                    <a:gd name="T0" fmla="*/ 28 w 50"/>
                    <a:gd name="T1" fmla="*/ 18 h 18"/>
                    <a:gd name="T2" fmla="*/ 50 w 50"/>
                    <a:gd name="T3" fmla="*/ 8 h 18"/>
                    <a:gd name="T4" fmla="*/ 24 w 50"/>
                    <a:gd name="T5" fmla="*/ 0 h 18"/>
                    <a:gd name="T6" fmla="*/ 0 w 50"/>
                    <a:gd name="T7" fmla="*/ 8 h 18"/>
                    <a:gd name="T8" fmla="*/ 28 w 5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8"/>
                    <a:gd name="T17" fmla="*/ 50 w 5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8">
                      <a:moveTo>
                        <a:pt x="28" y="18"/>
                      </a:moveTo>
                      <a:lnTo>
                        <a:pt x="50" y="8"/>
                      </a:ln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28" y="18"/>
                      </a:lnTo>
                      <a:close/>
                    </a:path>
                  </a:pathLst>
                </a:custGeom>
                <a:solidFill>
                  <a:srgbClr val="008F68"/>
                </a:solidFill>
                <a:ln w="0">
                  <a:solidFill>
                    <a:srgbClr val="008F6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49" name="Freeform 1072"/>
                <p:cNvSpPr>
                  <a:spLocks noChangeAspect="1"/>
                </p:cNvSpPr>
                <p:nvPr/>
              </p:nvSpPr>
              <p:spPr bwMode="auto">
                <a:xfrm>
                  <a:off x="1236" y="1506"/>
                  <a:ext cx="50" cy="18"/>
                </a:xfrm>
                <a:custGeom>
                  <a:avLst/>
                  <a:gdLst>
                    <a:gd name="T0" fmla="*/ 28 w 50"/>
                    <a:gd name="T1" fmla="*/ 18 h 18"/>
                    <a:gd name="T2" fmla="*/ 50 w 50"/>
                    <a:gd name="T3" fmla="*/ 8 h 18"/>
                    <a:gd name="T4" fmla="*/ 24 w 50"/>
                    <a:gd name="T5" fmla="*/ 0 h 18"/>
                    <a:gd name="T6" fmla="*/ 0 w 50"/>
                    <a:gd name="T7" fmla="*/ 8 h 18"/>
                    <a:gd name="T8" fmla="*/ 28 w 5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8"/>
                    <a:gd name="T17" fmla="*/ 50 w 5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8">
                      <a:moveTo>
                        <a:pt x="28" y="18"/>
                      </a:moveTo>
                      <a:lnTo>
                        <a:pt x="50" y="8"/>
                      </a:ln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28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50" name="Freeform 1073"/>
                <p:cNvSpPr>
                  <a:spLocks noChangeAspect="1"/>
                </p:cNvSpPr>
                <p:nvPr/>
              </p:nvSpPr>
              <p:spPr bwMode="auto">
                <a:xfrm>
                  <a:off x="1264" y="1514"/>
                  <a:ext cx="48" cy="18"/>
                </a:xfrm>
                <a:custGeom>
                  <a:avLst/>
                  <a:gdLst>
                    <a:gd name="T0" fmla="*/ 26 w 48"/>
                    <a:gd name="T1" fmla="*/ 18 h 18"/>
                    <a:gd name="T2" fmla="*/ 48 w 48"/>
                    <a:gd name="T3" fmla="*/ 8 h 18"/>
                    <a:gd name="T4" fmla="*/ 22 w 48"/>
                    <a:gd name="T5" fmla="*/ 0 h 18"/>
                    <a:gd name="T6" fmla="*/ 0 w 48"/>
                    <a:gd name="T7" fmla="*/ 10 h 18"/>
                    <a:gd name="T8" fmla="*/ 26 w 4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8"/>
                    <a:gd name="T17" fmla="*/ 48 w 4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8">
                      <a:moveTo>
                        <a:pt x="26" y="18"/>
                      </a:moveTo>
                      <a:lnTo>
                        <a:pt x="48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26" y="18"/>
                      </a:lnTo>
                      <a:close/>
                    </a:path>
                  </a:pathLst>
                </a:custGeom>
                <a:solidFill>
                  <a:srgbClr val="008A68"/>
                </a:solidFill>
                <a:ln w="0">
                  <a:solidFill>
                    <a:srgbClr val="008A6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51" name="Freeform 1074"/>
                <p:cNvSpPr>
                  <a:spLocks noChangeAspect="1"/>
                </p:cNvSpPr>
                <p:nvPr/>
              </p:nvSpPr>
              <p:spPr bwMode="auto">
                <a:xfrm>
                  <a:off x="1264" y="1514"/>
                  <a:ext cx="48" cy="18"/>
                </a:xfrm>
                <a:custGeom>
                  <a:avLst/>
                  <a:gdLst>
                    <a:gd name="T0" fmla="*/ 26 w 48"/>
                    <a:gd name="T1" fmla="*/ 18 h 18"/>
                    <a:gd name="T2" fmla="*/ 48 w 48"/>
                    <a:gd name="T3" fmla="*/ 8 h 18"/>
                    <a:gd name="T4" fmla="*/ 22 w 48"/>
                    <a:gd name="T5" fmla="*/ 0 h 18"/>
                    <a:gd name="T6" fmla="*/ 0 w 48"/>
                    <a:gd name="T7" fmla="*/ 10 h 18"/>
                    <a:gd name="T8" fmla="*/ 26 w 4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8"/>
                    <a:gd name="T17" fmla="*/ 48 w 4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8">
                      <a:moveTo>
                        <a:pt x="26" y="18"/>
                      </a:moveTo>
                      <a:lnTo>
                        <a:pt x="48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26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52" name="Freeform 1075"/>
                <p:cNvSpPr>
                  <a:spLocks noChangeAspect="1"/>
                </p:cNvSpPr>
                <p:nvPr/>
              </p:nvSpPr>
              <p:spPr bwMode="auto">
                <a:xfrm>
                  <a:off x="1290" y="1522"/>
                  <a:ext cx="50" cy="18"/>
                </a:xfrm>
                <a:custGeom>
                  <a:avLst/>
                  <a:gdLst>
                    <a:gd name="T0" fmla="*/ 28 w 50"/>
                    <a:gd name="T1" fmla="*/ 18 h 18"/>
                    <a:gd name="T2" fmla="*/ 50 w 50"/>
                    <a:gd name="T3" fmla="*/ 8 h 18"/>
                    <a:gd name="T4" fmla="*/ 22 w 50"/>
                    <a:gd name="T5" fmla="*/ 0 h 18"/>
                    <a:gd name="T6" fmla="*/ 0 w 50"/>
                    <a:gd name="T7" fmla="*/ 10 h 18"/>
                    <a:gd name="T8" fmla="*/ 28 w 5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8"/>
                    <a:gd name="T17" fmla="*/ 50 w 5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8">
                      <a:moveTo>
                        <a:pt x="28" y="18"/>
                      </a:moveTo>
                      <a:lnTo>
                        <a:pt x="50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28" y="18"/>
                      </a:lnTo>
                      <a:close/>
                    </a:path>
                  </a:pathLst>
                </a:custGeom>
                <a:solidFill>
                  <a:srgbClr val="008568"/>
                </a:solidFill>
                <a:ln w="0">
                  <a:solidFill>
                    <a:srgbClr val="00856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53" name="Freeform 1076"/>
                <p:cNvSpPr>
                  <a:spLocks noChangeAspect="1"/>
                </p:cNvSpPr>
                <p:nvPr/>
              </p:nvSpPr>
              <p:spPr bwMode="auto">
                <a:xfrm>
                  <a:off x="1290" y="1522"/>
                  <a:ext cx="50" cy="18"/>
                </a:xfrm>
                <a:custGeom>
                  <a:avLst/>
                  <a:gdLst>
                    <a:gd name="T0" fmla="*/ 28 w 50"/>
                    <a:gd name="T1" fmla="*/ 18 h 18"/>
                    <a:gd name="T2" fmla="*/ 50 w 50"/>
                    <a:gd name="T3" fmla="*/ 8 h 18"/>
                    <a:gd name="T4" fmla="*/ 22 w 50"/>
                    <a:gd name="T5" fmla="*/ 0 h 18"/>
                    <a:gd name="T6" fmla="*/ 0 w 50"/>
                    <a:gd name="T7" fmla="*/ 10 h 18"/>
                    <a:gd name="T8" fmla="*/ 28 w 5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8"/>
                    <a:gd name="T17" fmla="*/ 50 w 5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8">
                      <a:moveTo>
                        <a:pt x="28" y="18"/>
                      </a:moveTo>
                      <a:lnTo>
                        <a:pt x="50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28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54" name="Freeform 1077"/>
                <p:cNvSpPr>
                  <a:spLocks noChangeAspect="1"/>
                </p:cNvSpPr>
                <p:nvPr/>
              </p:nvSpPr>
              <p:spPr bwMode="auto">
                <a:xfrm>
                  <a:off x="1318" y="1530"/>
                  <a:ext cx="50" cy="18"/>
                </a:xfrm>
                <a:custGeom>
                  <a:avLst/>
                  <a:gdLst>
                    <a:gd name="T0" fmla="*/ 26 w 50"/>
                    <a:gd name="T1" fmla="*/ 18 h 18"/>
                    <a:gd name="T2" fmla="*/ 50 w 50"/>
                    <a:gd name="T3" fmla="*/ 8 h 18"/>
                    <a:gd name="T4" fmla="*/ 22 w 50"/>
                    <a:gd name="T5" fmla="*/ 0 h 18"/>
                    <a:gd name="T6" fmla="*/ 0 w 50"/>
                    <a:gd name="T7" fmla="*/ 10 h 18"/>
                    <a:gd name="T8" fmla="*/ 26 w 5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8"/>
                    <a:gd name="T17" fmla="*/ 50 w 5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8">
                      <a:moveTo>
                        <a:pt x="26" y="18"/>
                      </a:moveTo>
                      <a:lnTo>
                        <a:pt x="50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26" y="18"/>
                      </a:lnTo>
                      <a:close/>
                    </a:path>
                  </a:pathLst>
                </a:custGeom>
                <a:solidFill>
                  <a:srgbClr val="008167"/>
                </a:solidFill>
                <a:ln w="0">
                  <a:solidFill>
                    <a:srgbClr val="00816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55" name="Freeform 1078"/>
                <p:cNvSpPr>
                  <a:spLocks noChangeAspect="1"/>
                </p:cNvSpPr>
                <p:nvPr/>
              </p:nvSpPr>
              <p:spPr bwMode="auto">
                <a:xfrm>
                  <a:off x="1318" y="1530"/>
                  <a:ext cx="50" cy="18"/>
                </a:xfrm>
                <a:custGeom>
                  <a:avLst/>
                  <a:gdLst>
                    <a:gd name="T0" fmla="*/ 26 w 50"/>
                    <a:gd name="T1" fmla="*/ 18 h 18"/>
                    <a:gd name="T2" fmla="*/ 50 w 50"/>
                    <a:gd name="T3" fmla="*/ 8 h 18"/>
                    <a:gd name="T4" fmla="*/ 22 w 50"/>
                    <a:gd name="T5" fmla="*/ 0 h 18"/>
                    <a:gd name="T6" fmla="*/ 0 w 50"/>
                    <a:gd name="T7" fmla="*/ 10 h 18"/>
                    <a:gd name="T8" fmla="*/ 26 w 5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8"/>
                    <a:gd name="T17" fmla="*/ 50 w 5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8">
                      <a:moveTo>
                        <a:pt x="26" y="18"/>
                      </a:moveTo>
                      <a:lnTo>
                        <a:pt x="50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26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56" name="Freeform 1079"/>
                <p:cNvSpPr>
                  <a:spLocks noChangeAspect="1"/>
                </p:cNvSpPr>
                <p:nvPr/>
              </p:nvSpPr>
              <p:spPr bwMode="auto">
                <a:xfrm>
                  <a:off x="1344" y="1538"/>
                  <a:ext cx="50" cy="16"/>
                </a:xfrm>
                <a:custGeom>
                  <a:avLst/>
                  <a:gdLst>
                    <a:gd name="T0" fmla="*/ 28 w 50"/>
                    <a:gd name="T1" fmla="*/ 16 h 16"/>
                    <a:gd name="T2" fmla="*/ 50 w 50"/>
                    <a:gd name="T3" fmla="*/ 6 h 16"/>
                    <a:gd name="T4" fmla="*/ 24 w 50"/>
                    <a:gd name="T5" fmla="*/ 0 h 16"/>
                    <a:gd name="T6" fmla="*/ 0 w 50"/>
                    <a:gd name="T7" fmla="*/ 10 h 16"/>
                    <a:gd name="T8" fmla="*/ 28 w 50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6"/>
                    <a:gd name="T17" fmla="*/ 50 w 50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6">
                      <a:moveTo>
                        <a:pt x="28" y="16"/>
                      </a:moveTo>
                      <a:lnTo>
                        <a:pt x="50" y="6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28" y="16"/>
                      </a:lnTo>
                      <a:close/>
                    </a:path>
                  </a:pathLst>
                </a:custGeom>
                <a:solidFill>
                  <a:srgbClr val="007D66"/>
                </a:solidFill>
                <a:ln w="0">
                  <a:solidFill>
                    <a:srgbClr val="007D66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57" name="Freeform 1080"/>
                <p:cNvSpPr>
                  <a:spLocks noChangeAspect="1"/>
                </p:cNvSpPr>
                <p:nvPr/>
              </p:nvSpPr>
              <p:spPr bwMode="auto">
                <a:xfrm>
                  <a:off x="1344" y="1538"/>
                  <a:ext cx="50" cy="16"/>
                </a:xfrm>
                <a:custGeom>
                  <a:avLst/>
                  <a:gdLst>
                    <a:gd name="T0" fmla="*/ 28 w 50"/>
                    <a:gd name="T1" fmla="*/ 16 h 16"/>
                    <a:gd name="T2" fmla="*/ 50 w 50"/>
                    <a:gd name="T3" fmla="*/ 6 h 16"/>
                    <a:gd name="T4" fmla="*/ 24 w 50"/>
                    <a:gd name="T5" fmla="*/ 0 h 16"/>
                    <a:gd name="T6" fmla="*/ 0 w 50"/>
                    <a:gd name="T7" fmla="*/ 10 h 16"/>
                    <a:gd name="T8" fmla="*/ 28 w 50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6"/>
                    <a:gd name="T17" fmla="*/ 50 w 50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6">
                      <a:moveTo>
                        <a:pt x="28" y="16"/>
                      </a:moveTo>
                      <a:lnTo>
                        <a:pt x="50" y="6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28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58" name="Freeform 1081"/>
                <p:cNvSpPr>
                  <a:spLocks noChangeAspect="1"/>
                </p:cNvSpPr>
                <p:nvPr/>
              </p:nvSpPr>
              <p:spPr bwMode="auto">
                <a:xfrm>
                  <a:off x="1372" y="1544"/>
                  <a:ext cx="50" cy="16"/>
                </a:xfrm>
                <a:custGeom>
                  <a:avLst/>
                  <a:gdLst>
                    <a:gd name="T0" fmla="*/ 28 w 50"/>
                    <a:gd name="T1" fmla="*/ 16 h 16"/>
                    <a:gd name="T2" fmla="*/ 50 w 50"/>
                    <a:gd name="T3" fmla="*/ 6 h 16"/>
                    <a:gd name="T4" fmla="*/ 22 w 50"/>
                    <a:gd name="T5" fmla="*/ 0 h 16"/>
                    <a:gd name="T6" fmla="*/ 0 w 50"/>
                    <a:gd name="T7" fmla="*/ 10 h 16"/>
                    <a:gd name="T8" fmla="*/ 28 w 50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6"/>
                    <a:gd name="T17" fmla="*/ 50 w 50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6">
                      <a:moveTo>
                        <a:pt x="28" y="16"/>
                      </a:moveTo>
                      <a:lnTo>
                        <a:pt x="50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28" y="16"/>
                      </a:lnTo>
                      <a:close/>
                    </a:path>
                  </a:pathLst>
                </a:custGeom>
                <a:solidFill>
                  <a:srgbClr val="007A65"/>
                </a:solidFill>
                <a:ln w="0">
                  <a:solidFill>
                    <a:srgbClr val="007A65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59" name="Freeform 1082"/>
                <p:cNvSpPr>
                  <a:spLocks noChangeAspect="1"/>
                </p:cNvSpPr>
                <p:nvPr/>
              </p:nvSpPr>
              <p:spPr bwMode="auto">
                <a:xfrm>
                  <a:off x="1372" y="1544"/>
                  <a:ext cx="50" cy="16"/>
                </a:xfrm>
                <a:custGeom>
                  <a:avLst/>
                  <a:gdLst>
                    <a:gd name="T0" fmla="*/ 28 w 50"/>
                    <a:gd name="T1" fmla="*/ 16 h 16"/>
                    <a:gd name="T2" fmla="*/ 50 w 50"/>
                    <a:gd name="T3" fmla="*/ 6 h 16"/>
                    <a:gd name="T4" fmla="*/ 22 w 50"/>
                    <a:gd name="T5" fmla="*/ 0 h 16"/>
                    <a:gd name="T6" fmla="*/ 0 w 50"/>
                    <a:gd name="T7" fmla="*/ 10 h 16"/>
                    <a:gd name="T8" fmla="*/ 28 w 50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6"/>
                    <a:gd name="T17" fmla="*/ 50 w 50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6">
                      <a:moveTo>
                        <a:pt x="28" y="16"/>
                      </a:moveTo>
                      <a:lnTo>
                        <a:pt x="50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28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60" name="Freeform 1083"/>
                <p:cNvSpPr>
                  <a:spLocks noChangeAspect="1"/>
                </p:cNvSpPr>
                <p:nvPr/>
              </p:nvSpPr>
              <p:spPr bwMode="auto">
                <a:xfrm>
                  <a:off x="1400" y="1550"/>
                  <a:ext cx="52" cy="16"/>
                </a:xfrm>
                <a:custGeom>
                  <a:avLst/>
                  <a:gdLst>
                    <a:gd name="T0" fmla="*/ 28 w 52"/>
                    <a:gd name="T1" fmla="*/ 16 h 16"/>
                    <a:gd name="T2" fmla="*/ 52 w 52"/>
                    <a:gd name="T3" fmla="*/ 6 h 16"/>
                    <a:gd name="T4" fmla="*/ 22 w 52"/>
                    <a:gd name="T5" fmla="*/ 0 h 16"/>
                    <a:gd name="T6" fmla="*/ 0 w 52"/>
                    <a:gd name="T7" fmla="*/ 10 h 16"/>
                    <a:gd name="T8" fmla="*/ 28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28" y="16"/>
                      </a:moveTo>
                      <a:lnTo>
                        <a:pt x="52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28" y="16"/>
                      </a:lnTo>
                      <a:close/>
                    </a:path>
                  </a:pathLst>
                </a:custGeom>
                <a:solidFill>
                  <a:srgbClr val="007863"/>
                </a:solidFill>
                <a:ln w="0">
                  <a:solidFill>
                    <a:srgbClr val="007863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61" name="Freeform 1084"/>
                <p:cNvSpPr>
                  <a:spLocks noChangeAspect="1"/>
                </p:cNvSpPr>
                <p:nvPr/>
              </p:nvSpPr>
              <p:spPr bwMode="auto">
                <a:xfrm>
                  <a:off x="1400" y="1550"/>
                  <a:ext cx="52" cy="16"/>
                </a:xfrm>
                <a:custGeom>
                  <a:avLst/>
                  <a:gdLst>
                    <a:gd name="T0" fmla="*/ 28 w 52"/>
                    <a:gd name="T1" fmla="*/ 16 h 16"/>
                    <a:gd name="T2" fmla="*/ 52 w 52"/>
                    <a:gd name="T3" fmla="*/ 6 h 16"/>
                    <a:gd name="T4" fmla="*/ 22 w 52"/>
                    <a:gd name="T5" fmla="*/ 0 h 16"/>
                    <a:gd name="T6" fmla="*/ 0 w 52"/>
                    <a:gd name="T7" fmla="*/ 10 h 16"/>
                    <a:gd name="T8" fmla="*/ 28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28" y="16"/>
                      </a:moveTo>
                      <a:lnTo>
                        <a:pt x="52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28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62" name="Freeform 1085"/>
                <p:cNvSpPr>
                  <a:spLocks noChangeAspect="1"/>
                </p:cNvSpPr>
                <p:nvPr/>
              </p:nvSpPr>
              <p:spPr bwMode="auto">
                <a:xfrm>
                  <a:off x="1428" y="1556"/>
                  <a:ext cx="52" cy="14"/>
                </a:xfrm>
                <a:custGeom>
                  <a:avLst/>
                  <a:gdLst>
                    <a:gd name="T0" fmla="*/ 30 w 52"/>
                    <a:gd name="T1" fmla="*/ 14 h 14"/>
                    <a:gd name="T2" fmla="*/ 52 w 52"/>
                    <a:gd name="T3" fmla="*/ 4 h 14"/>
                    <a:gd name="T4" fmla="*/ 24 w 52"/>
                    <a:gd name="T5" fmla="*/ 0 h 14"/>
                    <a:gd name="T6" fmla="*/ 0 w 52"/>
                    <a:gd name="T7" fmla="*/ 10 h 14"/>
                    <a:gd name="T8" fmla="*/ 30 w 52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4"/>
                    <a:gd name="T17" fmla="*/ 52 w 52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4">
                      <a:moveTo>
                        <a:pt x="30" y="14"/>
                      </a:moveTo>
                      <a:lnTo>
                        <a:pt x="52" y="4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30" y="14"/>
                      </a:lnTo>
                      <a:close/>
                    </a:path>
                  </a:pathLst>
                </a:custGeom>
                <a:solidFill>
                  <a:srgbClr val="007762"/>
                </a:solidFill>
                <a:ln w="0">
                  <a:solidFill>
                    <a:srgbClr val="00776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63" name="Freeform 1086"/>
                <p:cNvSpPr>
                  <a:spLocks noChangeAspect="1"/>
                </p:cNvSpPr>
                <p:nvPr/>
              </p:nvSpPr>
              <p:spPr bwMode="auto">
                <a:xfrm>
                  <a:off x="1428" y="1556"/>
                  <a:ext cx="52" cy="14"/>
                </a:xfrm>
                <a:custGeom>
                  <a:avLst/>
                  <a:gdLst>
                    <a:gd name="T0" fmla="*/ 30 w 52"/>
                    <a:gd name="T1" fmla="*/ 14 h 14"/>
                    <a:gd name="T2" fmla="*/ 52 w 52"/>
                    <a:gd name="T3" fmla="*/ 4 h 14"/>
                    <a:gd name="T4" fmla="*/ 24 w 52"/>
                    <a:gd name="T5" fmla="*/ 0 h 14"/>
                    <a:gd name="T6" fmla="*/ 0 w 52"/>
                    <a:gd name="T7" fmla="*/ 10 h 14"/>
                    <a:gd name="T8" fmla="*/ 30 w 52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4"/>
                    <a:gd name="T17" fmla="*/ 52 w 52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4">
                      <a:moveTo>
                        <a:pt x="30" y="14"/>
                      </a:moveTo>
                      <a:lnTo>
                        <a:pt x="52" y="4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30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64" name="Freeform 1087"/>
                <p:cNvSpPr>
                  <a:spLocks noChangeAspect="1"/>
                </p:cNvSpPr>
                <p:nvPr/>
              </p:nvSpPr>
              <p:spPr bwMode="auto">
                <a:xfrm>
                  <a:off x="1458" y="1560"/>
                  <a:ext cx="52" cy="16"/>
                </a:xfrm>
                <a:custGeom>
                  <a:avLst/>
                  <a:gdLst>
                    <a:gd name="T0" fmla="*/ 28 w 52"/>
                    <a:gd name="T1" fmla="*/ 16 h 16"/>
                    <a:gd name="T2" fmla="*/ 52 w 52"/>
                    <a:gd name="T3" fmla="*/ 6 h 16"/>
                    <a:gd name="T4" fmla="*/ 22 w 52"/>
                    <a:gd name="T5" fmla="*/ 0 h 16"/>
                    <a:gd name="T6" fmla="*/ 0 w 52"/>
                    <a:gd name="T7" fmla="*/ 10 h 16"/>
                    <a:gd name="T8" fmla="*/ 28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28" y="16"/>
                      </a:moveTo>
                      <a:lnTo>
                        <a:pt x="52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28" y="16"/>
                      </a:lnTo>
                      <a:close/>
                    </a:path>
                  </a:pathLst>
                </a:custGeom>
                <a:solidFill>
                  <a:srgbClr val="007660"/>
                </a:solidFill>
                <a:ln w="0">
                  <a:solidFill>
                    <a:srgbClr val="00766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65" name="Freeform 1088"/>
                <p:cNvSpPr>
                  <a:spLocks noChangeAspect="1"/>
                </p:cNvSpPr>
                <p:nvPr/>
              </p:nvSpPr>
              <p:spPr bwMode="auto">
                <a:xfrm>
                  <a:off x="1458" y="1560"/>
                  <a:ext cx="52" cy="16"/>
                </a:xfrm>
                <a:custGeom>
                  <a:avLst/>
                  <a:gdLst>
                    <a:gd name="T0" fmla="*/ 28 w 52"/>
                    <a:gd name="T1" fmla="*/ 16 h 16"/>
                    <a:gd name="T2" fmla="*/ 52 w 52"/>
                    <a:gd name="T3" fmla="*/ 6 h 16"/>
                    <a:gd name="T4" fmla="*/ 22 w 52"/>
                    <a:gd name="T5" fmla="*/ 0 h 16"/>
                    <a:gd name="T6" fmla="*/ 0 w 52"/>
                    <a:gd name="T7" fmla="*/ 10 h 16"/>
                    <a:gd name="T8" fmla="*/ 28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28" y="16"/>
                      </a:moveTo>
                      <a:lnTo>
                        <a:pt x="52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28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66" name="Freeform 1089"/>
                <p:cNvSpPr>
                  <a:spLocks noChangeAspect="1"/>
                </p:cNvSpPr>
                <p:nvPr/>
              </p:nvSpPr>
              <p:spPr bwMode="auto">
                <a:xfrm>
                  <a:off x="1486" y="1566"/>
                  <a:ext cx="52" cy="14"/>
                </a:xfrm>
                <a:custGeom>
                  <a:avLst/>
                  <a:gdLst>
                    <a:gd name="T0" fmla="*/ 30 w 52"/>
                    <a:gd name="T1" fmla="*/ 14 h 14"/>
                    <a:gd name="T2" fmla="*/ 52 w 52"/>
                    <a:gd name="T3" fmla="*/ 6 h 14"/>
                    <a:gd name="T4" fmla="*/ 24 w 52"/>
                    <a:gd name="T5" fmla="*/ 0 h 14"/>
                    <a:gd name="T6" fmla="*/ 0 w 52"/>
                    <a:gd name="T7" fmla="*/ 10 h 14"/>
                    <a:gd name="T8" fmla="*/ 30 w 52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4"/>
                    <a:gd name="T17" fmla="*/ 52 w 52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4">
                      <a:moveTo>
                        <a:pt x="30" y="14"/>
                      </a:moveTo>
                      <a:lnTo>
                        <a:pt x="52" y="6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30" y="14"/>
                      </a:lnTo>
                      <a:close/>
                    </a:path>
                  </a:pathLst>
                </a:custGeom>
                <a:solidFill>
                  <a:srgbClr val="00765F"/>
                </a:solidFill>
                <a:ln w="0">
                  <a:solidFill>
                    <a:srgbClr val="0076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67" name="Freeform 1090"/>
                <p:cNvSpPr>
                  <a:spLocks noChangeAspect="1"/>
                </p:cNvSpPr>
                <p:nvPr/>
              </p:nvSpPr>
              <p:spPr bwMode="auto">
                <a:xfrm>
                  <a:off x="1486" y="1566"/>
                  <a:ext cx="52" cy="14"/>
                </a:xfrm>
                <a:custGeom>
                  <a:avLst/>
                  <a:gdLst>
                    <a:gd name="T0" fmla="*/ 30 w 52"/>
                    <a:gd name="T1" fmla="*/ 14 h 14"/>
                    <a:gd name="T2" fmla="*/ 52 w 52"/>
                    <a:gd name="T3" fmla="*/ 6 h 14"/>
                    <a:gd name="T4" fmla="*/ 24 w 52"/>
                    <a:gd name="T5" fmla="*/ 0 h 14"/>
                    <a:gd name="T6" fmla="*/ 0 w 52"/>
                    <a:gd name="T7" fmla="*/ 10 h 14"/>
                    <a:gd name="T8" fmla="*/ 30 w 52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4"/>
                    <a:gd name="T17" fmla="*/ 52 w 52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4">
                      <a:moveTo>
                        <a:pt x="30" y="14"/>
                      </a:moveTo>
                      <a:lnTo>
                        <a:pt x="52" y="6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30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68" name="Freeform 1091"/>
                <p:cNvSpPr>
                  <a:spLocks noChangeAspect="1"/>
                </p:cNvSpPr>
                <p:nvPr/>
              </p:nvSpPr>
              <p:spPr bwMode="auto">
                <a:xfrm>
                  <a:off x="1516" y="1572"/>
                  <a:ext cx="52" cy="14"/>
                </a:xfrm>
                <a:custGeom>
                  <a:avLst/>
                  <a:gdLst>
                    <a:gd name="T0" fmla="*/ 30 w 52"/>
                    <a:gd name="T1" fmla="*/ 14 h 14"/>
                    <a:gd name="T2" fmla="*/ 52 w 52"/>
                    <a:gd name="T3" fmla="*/ 4 h 14"/>
                    <a:gd name="T4" fmla="*/ 22 w 52"/>
                    <a:gd name="T5" fmla="*/ 0 h 14"/>
                    <a:gd name="T6" fmla="*/ 0 w 52"/>
                    <a:gd name="T7" fmla="*/ 8 h 14"/>
                    <a:gd name="T8" fmla="*/ 30 w 52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4"/>
                    <a:gd name="T17" fmla="*/ 52 w 52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4">
                      <a:moveTo>
                        <a:pt x="30" y="14"/>
                      </a:moveTo>
                      <a:lnTo>
                        <a:pt x="52" y="4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0" y="14"/>
                      </a:lnTo>
                      <a:close/>
                    </a:path>
                  </a:pathLst>
                </a:custGeom>
                <a:solidFill>
                  <a:srgbClr val="00775E"/>
                </a:solidFill>
                <a:ln w="0">
                  <a:solidFill>
                    <a:srgbClr val="00775E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69" name="Freeform 1092"/>
                <p:cNvSpPr>
                  <a:spLocks noChangeAspect="1"/>
                </p:cNvSpPr>
                <p:nvPr/>
              </p:nvSpPr>
              <p:spPr bwMode="auto">
                <a:xfrm>
                  <a:off x="1516" y="1572"/>
                  <a:ext cx="52" cy="14"/>
                </a:xfrm>
                <a:custGeom>
                  <a:avLst/>
                  <a:gdLst>
                    <a:gd name="T0" fmla="*/ 30 w 52"/>
                    <a:gd name="T1" fmla="*/ 14 h 14"/>
                    <a:gd name="T2" fmla="*/ 52 w 52"/>
                    <a:gd name="T3" fmla="*/ 4 h 14"/>
                    <a:gd name="T4" fmla="*/ 22 w 52"/>
                    <a:gd name="T5" fmla="*/ 0 h 14"/>
                    <a:gd name="T6" fmla="*/ 0 w 52"/>
                    <a:gd name="T7" fmla="*/ 8 h 14"/>
                    <a:gd name="T8" fmla="*/ 30 w 52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4"/>
                    <a:gd name="T17" fmla="*/ 52 w 52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4">
                      <a:moveTo>
                        <a:pt x="30" y="14"/>
                      </a:moveTo>
                      <a:lnTo>
                        <a:pt x="52" y="4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0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70" name="Freeform 1093"/>
                <p:cNvSpPr>
                  <a:spLocks noChangeAspect="1"/>
                </p:cNvSpPr>
                <p:nvPr/>
              </p:nvSpPr>
              <p:spPr bwMode="auto">
                <a:xfrm>
                  <a:off x="1546" y="1576"/>
                  <a:ext cx="52" cy="16"/>
                </a:xfrm>
                <a:custGeom>
                  <a:avLst/>
                  <a:gdLst>
                    <a:gd name="T0" fmla="*/ 30 w 52"/>
                    <a:gd name="T1" fmla="*/ 16 h 16"/>
                    <a:gd name="T2" fmla="*/ 52 w 52"/>
                    <a:gd name="T3" fmla="*/ 6 h 16"/>
                    <a:gd name="T4" fmla="*/ 22 w 52"/>
                    <a:gd name="T5" fmla="*/ 0 h 16"/>
                    <a:gd name="T6" fmla="*/ 0 w 52"/>
                    <a:gd name="T7" fmla="*/ 10 h 16"/>
                    <a:gd name="T8" fmla="*/ 30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30" y="16"/>
                      </a:moveTo>
                      <a:lnTo>
                        <a:pt x="52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785D"/>
                </a:solidFill>
                <a:ln w="0">
                  <a:solidFill>
                    <a:srgbClr val="00785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71" name="Freeform 1094"/>
                <p:cNvSpPr>
                  <a:spLocks noChangeAspect="1"/>
                </p:cNvSpPr>
                <p:nvPr/>
              </p:nvSpPr>
              <p:spPr bwMode="auto">
                <a:xfrm>
                  <a:off x="1546" y="1576"/>
                  <a:ext cx="52" cy="16"/>
                </a:xfrm>
                <a:custGeom>
                  <a:avLst/>
                  <a:gdLst>
                    <a:gd name="T0" fmla="*/ 30 w 52"/>
                    <a:gd name="T1" fmla="*/ 16 h 16"/>
                    <a:gd name="T2" fmla="*/ 52 w 52"/>
                    <a:gd name="T3" fmla="*/ 6 h 16"/>
                    <a:gd name="T4" fmla="*/ 22 w 52"/>
                    <a:gd name="T5" fmla="*/ 0 h 16"/>
                    <a:gd name="T6" fmla="*/ 0 w 52"/>
                    <a:gd name="T7" fmla="*/ 10 h 16"/>
                    <a:gd name="T8" fmla="*/ 30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30" y="16"/>
                      </a:moveTo>
                      <a:lnTo>
                        <a:pt x="52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72" name="Freeform 1095"/>
                <p:cNvSpPr>
                  <a:spLocks noChangeAspect="1"/>
                </p:cNvSpPr>
                <p:nvPr/>
              </p:nvSpPr>
              <p:spPr bwMode="auto">
                <a:xfrm>
                  <a:off x="1576" y="1582"/>
                  <a:ext cx="54" cy="16"/>
                </a:xfrm>
                <a:custGeom>
                  <a:avLst/>
                  <a:gdLst>
                    <a:gd name="T0" fmla="*/ 32 w 54"/>
                    <a:gd name="T1" fmla="*/ 16 h 16"/>
                    <a:gd name="T2" fmla="*/ 54 w 54"/>
                    <a:gd name="T3" fmla="*/ 6 h 16"/>
                    <a:gd name="T4" fmla="*/ 22 w 54"/>
                    <a:gd name="T5" fmla="*/ 0 h 16"/>
                    <a:gd name="T6" fmla="*/ 0 w 54"/>
                    <a:gd name="T7" fmla="*/ 10 h 16"/>
                    <a:gd name="T8" fmla="*/ 32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2" y="16"/>
                      </a:moveTo>
                      <a:lnTo>
                        <a:pt x="54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2" y="16"/>
                      </a:lnTo>
                      <a:close/>
                    </a:path>
                  </a:pathLst>
                </a:custGeom>
                <a:solidFill>
                  <a:srgbClr val="00795C"/>
                </a:solidFill>
                <a:ln w="0">
                  <a:solidFill>
                    <a:srgbClr val="00795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73" name="Freeform 1096"/>
                <p:cNvSpPr>
                  <a:spLocks noChangeAspect="1"/>
                </p:cNvSpPr>
                <p:nvPr/>
              </p:nvSpPr>
              <p:spPr bwMode="auto">
                <a:xfrm>
                  <a:off x="1576" y="1582"/>
                  <a:ext cx="54" cy="16"/>
                </a:xfrm>
                <a:custGeom>
                  <a:avLst/>
                  <a:gdLst>
                    <a:gd name="T0" fmla="*/ 32 w 54"/>
                    <a:gd name="T1" fmla="*/ 16 h 16"/>
                    <a:gd name="T2" fmla="*/ 54 w 54"/>
                    <a:gd name="T3" fmla="*/ 6 h 16"/>
                    <a:gd name="T4" fmla="*/ 22 w 54"/>
                    <a:gd name="T5" fmla="*/ 0 h 16"/>
                    <a:gd name="T6" fmla="*/ 0 w 54"/>
                    <a:gd name="T7" fmla="*/ 10 h 16"/>
                    <a:gd name="T8" fmla="*/ 32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2" y="16"/>
                      </a:moveTo>
                      <a:lnTo>
                        <a:pt x="54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2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74" name="Freeform 1097"/>
                <p:cNvSpPr>
                  <a:spLocks noChangeAspect="1"/>
                </p:cNvSpPr>
                <p:nvPr/>
              </p:nvSpPr>
              <p:spPr bwMode="auto">
                <a:xfrm>
                  <a:off x="1608" y="1588"/>
                  <a:ext cx="52" cy="16"/>
                </a:xfrm>
                <a:custGeom>
                  <a:avLst/>
                  <a:gdLst>
                    <a:gd name="T0" fmla="*/ 30 w 52"/>
                    <a:gd name="T1" fmla="*/ 16 h 16"/>
                    <a:gd name="T2" fmla="*/ 52 w 52"/>
                    <a:gd name="T3" fmla="*/ 6 h 16"/>
                    <a:gd name="T4" fmla="*/ 22 w 52"/>
                    <a:gd name="T5" fmla="*/ 0 h 16"/>
                    <a:gd name="T6" fmla="*/ 0 w 52"/>
                    <a:gd name="T7" fmla="*/ 10 h 16"/>
                    <a:gd name="T8" fmla="*/ 30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30" y="16"/>
                      </a:moveTo>
                      <a:lnTo>
                        <a:pt x="52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7A5B"/>
                </a:solidFill>
                <a:ln w="0">
                  <a:solidFill>
                    <a:srgbClr val="007A5B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75" name="Freeform 1098"/>
                <p:cNvSpPr>
                  <a:spLocks noChangeAspect="1"/>
                </p:cNvSpPr>
                <p:nvPr/>
              </p:nvSpPr>
              <p:spPr bwMode="auto">
                <a:xfrm>
                  <a:off x="1608" y="1588"/>
                  <a:ext cx="52" cy="16"/>
                </a:xfrm>
                <a:custGeom>
                  <a:avLst/>
                  <a:gdLst>
                    <a:gd name="T0" fmla="*/ 30 w 52"/>
                    <a:gd name="T1" fmla="*/ 16 h 16"/>
                    <a:gd name="T2" fmla="*/ 52 w 52"/>
                    <a:gd name="T3" fmla="*/ 6 h 16"/>
                    <a:gd name="T4" fmla="*/ 22 w 52"/>
                    <a:gd name="T5" fmla="*/ 0 h 16"/>
                    <a:gd name="T6" fmla="*/ 0 w 52"/>
                    <a:gd name="T7" fmla="*/ 10 h 16"/>
                    <a:gd name="T8" fmla="*/ 30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30" y="16"/>
                      </a:moveTo>
                      <a:lnTo>
                        <a:pt x="52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76" name="Freeform 1099"/>
                <p:cNvSpPr>
                  <a:spLocks noChangeAspect="1"/>
                </p:cNvSpPr>
                <p:nvPr/>
              </p:nvSpPr>
              <p:spPr bwMode="auto">
                <a:xfrm>
                  <a:off x="1638" y="1594"/>
                  <a:ext cx="54" cy="16"/>
                </a:xfrm>
                <a:custGeom>
                  <a:avLst/>
                  <a:gdLst>
                    <a:gd name="T0" fmla="*/ 32 w 54"/>
                    <a:gd name="T1" fmla="*/ 16 h 16"/>
                    <a:gd name="T2" fmla="*/ 54 w 54"/>
                    <a:gd name="T3" fmla="*/ 8 h 16"/>
                    <a:gd name="T4" fmla="*/ 22 w 54"/>
                    <a:gd name="T5" fmla="*/ 0 h 16"/>
                    <a:gd name="T6" fmla="*/ 0 w 54"/>
                    <a:gd name="T7" fmla="*/ 10 h 16"/>
                    <a:gd name="T8" fmla="*/ 32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2" y="16"/>
                      </a:moveTo>
                      <a:lnTo>
                        <a:pt x="54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2" y="16"/>
                      </a:lnTo>
                      <a:close/>
                    </a:path>
                  </a:pathLst>
                </a:custGeom>
                <a:solidFill>
                  <a:srgbClr val="007C5A"/>
                </a:solidFill>
                <a:ln w="0">
                  <a:solidFill>
                    <a:srgbClr val="007C5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77" name="Freeform 1100"/>
                <p:cNvSpPr>
                  <a:spLocks noChangeAspect="1"/>
                </p:cNvSpPr>
                <p:nvPr/>
              </p:nvSpPr>
              <p:spPr bwMode="auto">
                <a:xfrm>
                  <a:off x="1638" y="1594"/>
                  <a:ext cx="54" cy="16"/>
                </a:xfrm>
                <a:custGeom>
                  <a:avLst/>
                  <a:gdLst>
                    <a:gd name="T0" fmla="*/ 32 w 54"/>
                    <a:gd name="T1" fmla="*/ 16 h 16"/>
                    <a:gd name="T2" fmla="*/ 54 w 54"/>
                    <a:gd name="T3" fmla="*/ 8 h 16"/>
                    <a:gd name="T4" fmla="*/ 22 w 54"/>
                    <a:gd name="T5" fmla="*/ 0 h 16"/>
                    <a:gd name="T6" fmla="*/ 0 w 54"/>
                    <a:gd name="T7" fmla="*/ 10 h 16"/>
                    <a:gd name="T8" fmla="*/ 32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2" y="16"/>
                      </a:moveTo>
                      <a:lnTo>
                        <a:pt x="54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2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78" name="Freeform 1101"/>
                <p:cNvSpPr>
                  <a:spLocks noChangeAspect="1"/>
                </p:cNvSpPr>
                <p:nvPr/>
              </p:nvSpPr>
              <p:spPr bwMode="auto">
                <a:xfrm>
                  <a:off x="1670" y="1602"/>
                  <a:ext cx="54" cy="16"/>
                </a:xfrm>
                <a:custGeom>
                  <a:avLst/>
                  <a:gdLst>
                    <a:gd name="T0" fmla="*/ 32 w 54"/>
                    <a:gd name="T1" fmla="*/ 16 h 16"/>
                    <a:gd name="T2" fmla="*/ 54 w 54"/>
                    <a:gd name="T3" fmla="*/ 6 h 16"/>
                    <a:gd name="T4" fmla="*/ 22 w 54"/>
                    <a:gd name="T5" fmla="*/ 0 h 16"/>
                    <a:gd name="T6" fmla="*/ 0 w 54"/>
                    <a:gd name="T7" fmla="*/ 8 h 16"/>
                    <a:gd name="T8" fmla="*/ 32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2" y="16"/>
                      </a:moveTo>
                      <a:lnTo>
                        <a:pt x="54" y="6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2" y="16"/>
                      </a:lnTo>
                      <a:close/>
                    </a:path>
                  </a:pathLst>
                </a:custGeom>
                <a:solidFill>
                  <a:srgbClr val="007D5A"/>
                </a:solidFill>
                <a:ln w="0">
                  <a:solidFill>
                    <a:srgbClr val="007D5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79" name="Freeform 1102"/>
                <p:cNvSpPr>
                  <a:spLocks noChangeAspect="1"/>
                </p:cNvSpPr>
                <p:nvPr/>
              </p:nvSpPr>
              <p:spPr bwMode="auto">
                <a:xfrm>
                  <a:off x="1670" y="1602"/>
                  <a:ext cx="54" cy="16"/>
                </a:xfrm>
                <a:custGeom>
                  <a:avLst/>
                  <a:gdLst>
                    <a:gd name="T0" fmla="*/ 32 w 54"/>
                    <a:gd name="T1" fmla="*/ 16 h 16"/>
                    <a:gd name="T2" fmla="*/ 54 w 54"/>
                    <a:gd name="T3" fmla="*/ 6 h 16"/>
                    <a:gd name="T4" fmla="*/ 22 w 54"/>
                    <a:gd name="T5" fmla="*/ 0 h 16"/>
                    <a:gd name="T6" fmla="*/ 0 w 54"/>
                    <a:gd name="T7" fmla="*/ 8 h 16"/>
                    <a:gd name="T8" fmla="*/ 32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2" y="16"/>
                      </a:moveTo>
                      <a:lnTo>
                        <a:pt x="54" y="6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2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80" name="Freeform 1103"/>
                <p:cNvSpPr>
                  <a:spLocks noChangeAspect="1"/>
                </p:cNvSpPr>
                <p:nvPr/>
              </p:nvSpPr>
              <p:spPr bwMode="auto">
                <a:xfrm>
                  <a:off x="1702" y="1608"/>
                  <a:ext cx="54" cy="16"/>
                </a:xfrm>
                <a:custGeom>
                  <a:avLst/>
                  <a:gdLst>
                    <a:gd name="T0" fmla="*/ 32 w 54"/>
                    <a:gd name="T1" fmla="*/ 16 h 16"/>
                    <a:gd name="T2" fmla="*/ 54 w 54"/>
                    <a:gd name="T3" fmla="*/ 6 h 16"/>
                    <a:gd name="T4" fmla="*/ 22 w 54"/>
                    <a:gd name="T5" fmla="*/ 0 h 16"/>
                    <a:gd name="T6" fmla="*/ 0 w 54"/>
                    <a:gd name="T7" fmla="*/ 10 h 16"/>
                    <a:gd name="T8" fmla="*/ 32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2" y="16"/>
                      </a:moveTo>
                      <a:lnTo>
                        <a:pt x="54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2" y="16"/>
                      </a:lnTo>
                      <a:close/>
                    </a:path>
                  </a:pathLst>
                </a:custGeom>
                <a:solidFill>
                  <a:srgbClr val="007E59"/>
                </a:solidFill>
                <a:ln w="0">
                  <a:solidFill>
                    <a:srgbClr val="007E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81" name="Freeform 1104"/>
                <p:cNvSpPr>
                  <a:spLocks noChangeAspect="1"/>
                </p:cNvSpPr>
                <p:nvPr/>
              </p:nvSpPr>
              <p:spPr bwMode="auto">
                <a:xfrm>
                  <a:off x="1702" y="1608"/>
                  <a:ext cx="54" cy="16"/>
                </a:xfrm>
                <a:custGeom>
                  <a:avLst/>
                  <a:gdLst>
                    <a:gd name="T0" fmla="*/ 32 w 54"/>
                    <a:gd name="T1" fmla="*/ 16 h 16"/>
                    <a:gd name="T2" fmla="*/ 54 w 54"/>
                    <a:gd name="T3" fmla="*/ 6 h 16"/>
                    <a:gd name="T4" fmla="*/ 22 w 54"/>
                    <a:gd name="T5" fmla="*/ 0 h 16"/>
                    <a:gd name="T6" fmla="*/ 0 w 54"/>
                    <a:gd name="T7" fmla="*/ 10 h 16"/>
                    <a:gd name="T8" fmla="*/ 32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2" y="16"/>
                      </a:moveTo>
                      <a:lnTo>
                        <a:pt x="54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2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82" name="Freeform 1105"/>
                <p:cNvSpPr>
                  <a:spLocks noChangeAspect="1"/>
                </p:cNvSpPr>
                <p:nvPr/>
              </p:nvSpPr>
              <p:spPr bwMode="auto">
                <a:xfrm>
                  <a:off x="1734" y="1614"/>
                  <a:ext cx="56" cy="18"/>
                </a:xfrm>
                <a:custGeom>
                  <a:avLst/>
                  <a:gdLst>
                    <a:gd name="T0" fmla="*/ 34 w 56"/>
                    <a:gd name="T1" fmla="*/ 18 h 18"/>
                    <a:gd name="T2" fmla="*/ 56 w 56"/>
                    <a:gd name="T3" fmla="*/ 8 h 18"/>
                    <a:gd name="T4" fmla="*/ 22 w 56"/>
                    <a:gd name="T5" fmla="*/ 0 h 18"/>
                    <a:gd name="T6" fmla="*/ 0 w 56"/>
                    <a:gd name="T7" fmla="*/ 10 h 18"/>
                    <a:gd name="T8" fmla="*/ 34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4" y="18"/>
                      </a:moveTo>
                      <a:lnTo>
                        <a:pt x="56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4" y="18"/>
                      </a:lnTo>
                      <a:close/>
                    </a:path>
                  </a:pathLst>
                </a:custGeom>
                <a:solidFill>
                  <a:srgbClr val="007F59"/>
                </a:solidFill>
                <a:ln w="0">
                  <a:solidFill>
                    <a:srgbClr val="007F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83" name="Freeform 1106"/>
                <p:cNvSpPr>
                  <a:spLocks noChangeAspect="1"/>
                </p:cNvSpPr>
                <p:nvPr/>
              </p:nvSpPr>
              <p:spPr bwMode="auto">
                <a:xfrm>
                  <a:off x="1734" y="1614"/>
                  <a:ext cx="56" cy="18"/>
                </a:xfrm>
                <a:custGeom>
                  <a:avLst/>
                  <a:gdLst>
                    <a:gd name="T0" fmla="*/ 34 w 56"/>
                    <a:gd name="T1" fmla="*/ 18 h 18"/>
                    <a:gd name="T2" fmla="*/ 56 w 56"/>
                    <a:gd name="T3" fmla="*/ 8 h 18"/>
                    <a:gd name="T4" fmla="*/ 22 w 56"/>
                    <a:gd name="T5" fmla="*/ 0 h 18"/>
                    <a:gd name="T6" fmla="*/ 0 w 56"/>
                    <a:gd name="T7" fmla="*/ 10 h 18"/>
                    <a:gd name="T8" fmla="*/ 34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4" y="18"/>
                      </a:moveTo>
                      <a:lnTo>
                        <a:pt x="56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84" name="Freeform 1107"/>
                <p:cNvSpPr>
                  <a:spLocks noChangeAspect="1"/>
                </p:cNvSpPr>
                <p:nvPr/>
              </p:nvSpPr>
              <p:spPr bwMode="auto">
                <a:xfrm>
                  <a:off x="1768" y="1622"/>
                  <a:ext cx="54" cy="18"/>
                </a:xfrm>
                <a:custGeom>
                  <a:avLst/>
                  <a:gdLst>
                    <a:gd name="T0" fmla="*/ 34 w 54"/>
                    <a:gd name="T1" fmla="*/ 18 h 18"/>
                    <a:gd name="T2" fmla="*/ 54 w 54"/>
                    <a:gd name="T3" fmla="*/ 8 h 18"/>
                    <a:gd name="T4" fmla="*/ 22 w 54"/>
                    <a:gd name="T5" fmla="*/ 0 h 18"/>
                    <a:gd name="T6" fmla="*/ 0 w 54"/>
                    <a:gd name="T7" fmla="*/ 10 h 18"/>
                    <a:gd name="T8" fmla="*/ 34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34" y="18"/>
                      </a:moveTo>
                      <a:lnTo>
                        <a:pt x="54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4" y="18"/>
                      </a:lnTo>
                      <a:close/>
                    </a:path>
                  </a:pathLst>
                </a:custGeom>
                <a:solidFill>
                  <a:srgbClr val="008058"/>
                </a:solidFill>
                <a:ln w="0">
                  <a:solidFill>
                    <a:srgbClr val="0080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85" name="Freeform 1108"/>
                <p:cNvSpPr>
                  <a:spLocks noChangeAspect="1"/>
                </p:cNvSpPr>
                <p:nvPr/>
              </p:nvSpPr>
              <p:spPr bwMode="auto">
                <a:xfrm>
                  <a:off x="1768" y="1622"/>
                  <a:ext cx="54" cy="18"/>
                </a:xfrm>
                <a:custGeom>
                  <a:avLst/>
                  <a:gdLst>
                    <a:gd name="T0" fmla="*/ 34 w 54"/>
                    <a:gd name="T1" fmla="*/ 18 h 18"/>
                    <a:gd name="T2" fmla="*/ 54 w 54"/>
                    <a:gd name="T3" fmla="*/ 8 h 18"/>
                    <a:gd name="T4" fmla="*/ 22 w 54"/>
                    <a:gd name="T5" fmla="*/ 0 h 18"/>
                    <a:gd name="T6" fmla="*/ 0 w 54"/>
                    <a:gd name="T7" fmla="*/ 10 h 18"/>
                    <a:gd name="T8" fmla="*/ 34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34" y="18"/>
                      </a:moveTo>
                      <a:lnTo>
                        <a:pt x="54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86" name="Freeform 1109"/>
                <p:cNvSpPr>
                  <a:spLocks noChangeAspect="1"/>
                </p:cNvSpPr>
                <p:nvPr/>
              </p:nvSpPr>
              <p:spPr bwMode="auto">
                <a:xfrm>
                  <a:off x="1802" y="1630"/>
                  <a:ext cx="54" cy="18"/>
                </a:xfrm>
                <a:custGeom>
                  <a:avLst/>
                  <a:gdLst>
                    <a:gd name="T0" fmla="*/ 32 w 54"/>
                    <a:gd name="T1" fmla="*/ 18 h 18"/>
                    <a:gd name="T2" fmla="*/ 54 w 54"/>
                    <a:gd name="T3" fmla="*/ 8 h 18"/>
                    <a:gd name="T4" fmla="*/ 20 w 54"/>
                    <a:gd name="T5" fmla="*/ 0 h 18"/>
                    <a:gd name="T6" fmla="*/ 0 w 54"/>
                    <a:gd name="T7" fmla="*/ 10 h 18"/>
                    <a:gd name="T8" fmla="*/ 32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32" y="18"/>
                      </a:moveTo>
                      <a:lnTo>
                        <a:pt x="54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8158"/>
                </a:solidFill>
                <a:ln w="0">
                  <a:solidFill>
                    <a:srgbClr val="0081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87" name="Freeform 1110"/>
                <p:cNvSpPr>
                  <a:spLocks noChangeAspect="1"/>
                </p:cNvSpPr>
                <p:nvPr/>
              </p:nvSpPr>
              <p:spPr bwMode="auto">
                <a:xfrm>
                  <a:off x="1802" y="1630"/>
                  <a:ext cx="54" cy="18"/>
                </a:xfrm>
                <a:custGeom>
                  <a:avLst/>
                  <a:gdLst>
                    <a:gd name="T0" fmla="*/ 32 w 54"/>
                    <a:gd name="T1" fmla="*/ 18 h 18"/>
                    <a:gd name="T2" fmla="*/ 54 w 54"/>
                    <a:gd name="T3" fmla="*/ 8 h 18"/>
                    <a:gd name="T4" fmla="*/ 20 w 54"/>
                    <a:gd name="T5" fmla="*/ 0 h 18"/>
                    <a:gd name="T6" fmla="*/ 0 w 54"/>
                    <a:gd name="T7" fmla="*/ 10 h 18"/>
                    <a:gd name="T8" fmla="*/ 32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32" y="18"/>
                      </a:moveTo>
                      <a:lnTo>
                        <a:pt x="54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88" name="Freeform 1111"/>
                <p:cNvSpPr>
                  <a:spLocks noChangeAspect="1"/>
                </p:cNvSpPr>
                <p:nvPr/>
              </p:nvSpPr>
              <p:spPr bwMode="auto">
                <a:xfrm>
                  <a:off x="1834" y="1638"/>
                  <a:ext cx="56" cy="18"/>
                </a:xfrm>
                <a:custGeom>
                  <a:avLst/>
                  <a:gdLst>
                    <a:gd name="T0" fmla="*/ 36 w 56"/>
                    <a:gd name="T1" fmla="*/ 18 h 18"/>
                    <a:gd name="T2" fmla="*/ 56 w 56"/>
                    <a:gd name="T3" fmla="*/ 8 h 18"/>
                    <a:gd name="T4" fmla="*/ 22 w 56"/>
                    <a:gd name="T5" fmla="*/ 0 h 18"/>
                    <a:gd name="T6" fmla="*/ 0 w 56"/>
                    <a:gd name="T7" fmla="*/ 10 h 18"/>
                    <a:gd name="T8" fmla="*/ 36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6" y="18"/>
                      </a:moveTo>
                      <a:lnTo>
                        <a:pt x="56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6" y="18"/>
                      </a:lnTo>
                      <a:close/>
                    </a:path>
                  </a:pathLst>
                </a:custGeom>
                <a:solidFill>
                  <a:srgbClr val="008258"/>
                </a:solidFill>
                <a:ln w="0">
                  <a:solidFill>
                    <a:srgbClr val="0082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89" name="Freeform 1112"/>
                <p:cNvSpPr>
                  <a:spLocks noChangeAspect="1"/>
                </p:cNvSpPr>
                <p:nvPr/>
              </p:nvSpPr>
              <p:spPr bwMode="auto">
                <a:xfrm>
                  <a:off x="1834" y="1638"/>
                  <a:ext cx="56" cy="18"/>
                </a:xfrm>
                <a:custGeom>
                  <a:avLst/>
                  <a:gdLst>
                    <a:gd name="T0" fmla="*/ 36 w 56"/>
                    <a:gd name="T1" fmla="*/ 18 h 18"/>
                    <a:gd name="T2" fmla="*/ 56 w 56"/>
                    <a:gd name="T3" fmla="*/ 8 h 18"/>
                    <a:gd name="T4" fmla="*/ 22 w 56"/>
                    <a:gd name="T5" fmla="*/ 0 h 18"/>
                    <a:gd name="T6" fmla="*/ 0 w 56"/>
                    <a:gd name="T7" fmla="*/ 10 h 18"/>
                    <a:gd name="T8" fmla="*/ 36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6" y="18"/>
                      </a:moveTo>
                      <a:lnTo>
                        <a:pt x="56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6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90" name="Freeform 1113"/>
                <p:cNvSpPr>
                  <a:spLocks noChangeAspect="1"/>
                </p:cNvSpPr>
                <p:nvPr/>
              </p:nvSpPr>
              <p:spPr bwMode="auto">
                <a:xfrm>
                  <a:off x="1870" y="1646"/>
                  <a:ext cx="54" cy="20"/>
                </a:xfrm>
                <a:custGeom>
                  <a:avLst/>
                  <a:gdLst>
                    <a:gd name="T0" fmla="*/ 34 w 54"/>
                    <a:gd name="T1" fmla="*/ 20 h 20"/>
                    <a:gd name="T2" fmla="*/ 54 w 54"/>
                    <a:gd name="T3" fmla="*/ 8 h 20"/>
                    <a:gd name="T4" fmla="*/ 20 w 54"/>
                    <a:gd name="T5" fmla="*/ 0 h 20"/>
                    <a:gd name="T6" fmla="*/ 0 w 54"/>
                    <a:gd name="T7" fmla="*/ 10 h 20"/>
                    <a:gd name="T8" fmla="*/ 34 w 54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20"/>
                    <a:gd name="T17" fmla="*/ 54 w 54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20">
                      <a:moveTo>
                        <a:pt x="34" y="20"/>
                      </a:moveTo>
                      <a:lnTo>
                        <a:pt x="54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4" y="20"/>
                      </a:lnTo>
                      <a:close/>
                    </a:path>
                  </a:pathLst>
                </a:custGeom>
                <a:solidFill>
                  <a:srgbClr val="008258"/>
                </a:solidFill>
                <a:ln w="0">
                  <a:solidFill>
                    <a:srgbClr val="0082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91" name="Freeform 1114"/>
                <p:cNvSpPr>
                  <a:spLocks noChangeAspect="1"/>
                </p:cNvSpPr>
                <p:nvPr/>
              </p:nvSpPr>
              <p:spPr bwMode="auto">
                <a:xfrm>
                  <a:off x="1870" y="1646"/>
                  <a:ext cx="54" cy="20"/>
                </a:xfrm>
                <a:custGeom>
                  <a:avLst/>
                  <a:gdLst>
                    <a:gd name="T0" fmla="*/ 34 w 54"/>
                    <a:gd name="T1" fmla="*/ 20 h 20"/>
                    <a:gd name="T2" fmla="*/ 54 w 54"/>
                    <a:gd name="T3" fmla="*/ 8 h 20"/>
                    <a:gd name="T4" fmla="*/ 20 w 54"/>
                    <a:gd name="T5" fmla="*/ 0 h 20"/>
                    <a:gd name="T6" fmla="*/ 0 w 54"/>
                    <a:gd name="T7" fmla="*/ 10 h 20"/>
                    <a:gd name="T8" fmla="*/ 34 w 54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20"/>
                    <a:gd name="T17" fmla="*/ 54 w 54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20">
                      <a:moveTo>
                        <a:pt x="34" y="20"/>
                      </a:moveTo>
                      <a:lnTo>
                        <a:pt x="54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4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92" name="Freeform 1115"/>
                <p:cNvSpPr>
                  <a:spLocks noChangeAspect="1"/>
                </p:cNvSpPr>
                <p:nvPr/>
              </p:nvSpPr>
              <p:spPr bwMode="auto">
                <a:xfrm>
                  <a:off x="1904" y="1654"/>
                  <a:ext cx="56" cy="20"/>
                </a:xfrm>
                <a:custGeom>
                  <a:avLst/>
                  <a:gdLst>
                    <a:gd name="T0" fmla="*/ 36 w 56"/>
                    <a:gd name="T1" fmla="*/ 20 h 20"/>
                    <a:gd name="T2" fmla="*/ 56 w 56"/>
                    <a:gd name="T3" fmla="*/ 10 h 20"/>
                    <a:gd name="T4" fmla="*/ 20 w 56"/>
                    <a:gd name="T5" fmla="*/ 0 h 20"/>
                    <a:gd name="T6" fmla="*/ 0 w 56"/>
                    <a:gd name="T7" fmla="*/ 12 h 20"/>
                    <a:gd name="T8" fmla="*/ 36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36" y="20"/>
                      </a:moveTo>
                      <a:lnTo>
                        <a:pt x="56" y="10"/>
                      </a:lnTo>
                      <a:lnTo>
                        <a:pt x="20" y="0"/>
                      </a:lnTo>
                      <a:lnTo>
                        <a:pt x="0" y="12"/>
                      </a:lnTo>
                      <a:lnTo>
                        <a:pt x="36" y="20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93" name="Freeform 1116"/>
                <p:cNvSpPr>
                  <a:spLocks noChangeAspect="1"/>
                </p:cNvSpPr>
                <p:nvPr/>
              </p:nvSpPr>
              <p:spPr bwMode="auto">
                <a:xfrm>
                  <a:off x="1904" y="1654"/>
                  <a:ext cx="56" cy="20"/>
                </a:xfrm>
                <a:custGeom>
                  <a:avLst/>
                  <a:gdLst>
                    <a:gd name="T0" fmla="*/ 36 w 56"/>
                    <a:gd name="T1" fmla="*/ 20 h 20"/>
                    <a:gd name="T2" fmla="*/ 56 w 56"/>
                    <a:gd name="T3" fmla="*/ 10 h 20"/>
                    <a:gd name="T4" fmla="*/ 20 w 56"/>
                    <a:gd name="T5" fmla="*/ 0 h 20"/>
                    <a:gd name="T6" fmla="*/ 0 w 56"/>
                    <a:gd name="T7" fmla="*/ 12 h 20"/>
                    <a:gd name="T8" fmla="*/ 36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36" y="20"/>
                      </a:moveTo>
                      <a:lnTo>
                        <a:pt x="56" y="10"/>
                      </a:lnTo>
                      <a:lnTo>
                        <a:pt x="20" y="0"/>
                      </a:lnTo>
                      <a:lnTo>
                        <a:pt x="0" y="12"/>
                      </a:lnTo>
                      <a:lnTo>
                        <a:pt x="3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94" name="Freeform 1117"/>
                <p:cNvSpPr>
                  <a:spLocks noChangeAspect="1"/>
                </p:cNvSpPr>
                <p:nvPr/>
              </p:nvSpPr>
              <p:spPr bwMode="auto">
                <a:xfrm>
                  <a:off x="1940" y="1664"/>
                  <a:ext cx="56" cy="20"/>
                </a:xfrm>
                <a:custGeom>
                  <a:avLst/>
                  <a:gdLst>
                    <a:gd name="T0" fmla="*/ 34 w 56"/>
                    <a:gd name="T1" fmla="*/ 20 h 20"/>
                    <a:gd name="T2" fmla="*/ 56 w 56"/>
                    <a:gd name="T3" fmla="*/ 8 h 20"/>
                    <a:gd name="T4" fmla="*/ 20 w 56"/>
                    <a:gd name="T5" fmla="*/ 0 h 20"/>
                    <a:gd name="T6" fmla="*/ 0 w 56"/>
                    <a:gd name="T7" fmla="*/ 10 h 20"/>
                    <a:gd name="T8" fmla="*/ 34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34" y="20"/>
                      </a:moveTo>
                      <a:lnTo>
                        <a:pt x="56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4" y="20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95" name="Freeform 1118"/>
                <p:cNvSpPr>
                  <a:spLocks noChangeAspect="1"/>
                </p:cNvSpPr>
                <p:nvPr/>
              </p:nvSpPr>
              <p:spPr bwMode="auto">
                <a:xfrm>
                  <a:off x="1940" y="1664"/>
                  <a:ext cx="56" cy="20"/>
                </a:xfrm>
                <a:custGeom>
                  <a:avLst/>
                  <a:gdLst>
                    <a:gd name="T0" fmla="*/ 34 w 56"/>
                    <a:gd name="T1" fmla="*/ 20 h 20"/>
                    <a:gd name="T2" fmla="*/ 56 w 56"/>
                    <a:gd name="T3" fmla="*/ 8 h 20"/>
                    <a:gd name="T4" fmla="*/ 20 w 56"/>
                    <a:gd name="T5" fmla="*/ 0 h 20"/>
                    <a:gd name="T6" fmla="*/ 0 w 56"/>
                    <a:gd name="T7" fmla="*/ 10 h 20"/>
                    <a:gd name="T8" fmla="*/ 34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34" y="20"/>
                      </a:moveTo>
                      <a:lnTo>
                        <a:pt x="56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4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96" name="Freeform 1119"/>
                <p:cNvSpPr>
                  <a:spLocks noChangeAspect="1"/>
                </p:cNvSpPr>
                <p:nvPr/>
              </p:nvSpPr>
              <p:spPr bwMode="auto">
                <a:xfrm>
                  <a:off x="1974" y="1672"/>
                  <a:ext cx="58" cy="20"/>
                </a:xfrm>
                <a:custGeom>
                  <a:avLst/>
                  <a:gdLst>
                    <a:gd name="T0" fmla="*/ 38 w 58"/>
                    <a:gd name="T1" fmla="*/ 20 h 20"/>
                    <a:gd name="T2" fmla="*/ 58 w 58"/>
                    <a:gd name="T3" fmla="*/ 10 h 20"/>
                    <a:gd name="T4" fmla="*/ 22 w 58"/>
                    <a:gd name="T5" fmla="*/ 0 h 20"/>
                    <a:gd name="T6" fmla="*/ 0 w 58"/>
                    <a:gd name="T7" fmla="*/ 12 h 20"/>
                    <a:gd name="T8" fmla="*/ 38 w 5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0"/>
                    <a:gd name="T17" fmla="*/ 58 w 5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0">
                      <a:moveTo>
                        <a:pt x="38" y="20"/>
                      </a:moveTo>
                      <a:lnTo>
                        <a:pt x="58" y="10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8" y="20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97" name="Freeform 1120"/>
                <p:cNvSpPr>
                  <a:spLocks noChangeAspect="1"/>
                </p:cNvSpPr>
                <p:nvPr/>
              </p:nvSpPr>
              <p:spPr bwMode="auto">
                <a:xfrm>
                  <a:off x="1974" y="1672"/>
                  <a:ext cx="58" cy="20"/>
                </a:xfrm>
                <a:custGeom>
                  <a:avLst/>
                  <a:gdLst>
                    <a:gd name="T0" fmla="*/ 38 w 58"/>
                    <a:gd name="T1" fmla="*/ 20 h 20"/>
                    <a:gd name="T2" fmla="*/ 58 w 58"/>
                    <a:gd name="T3" fmla="*/ 10 h 20"/>
                    <a:gd name="T4" fmla="*/ 22 w 58"/>
                    <a:gd name="T5" fmla="*/ 0 h 20"/>
                    <a:gd name="T6" fmla="*/ 0 w 58"/>
                    <a:gd name="T7" fmla="*/ 12 h 20"/>
                    <a:gd name="T8" fmla="*/ 38 w 5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0"/>
                    <a:gd name="T17" fmla="*/ 58 w 5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0">
                      <a:moveTo>
                        <a:pt x="38" y="20"/>
                      </a:moveTo>
                      <a:lnTo>
                        <a:pt x="58" y="10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8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98" name="Freeform 1121"/>
                <p:cNvSpPr>
                  <a:spLocks noChangeAspect="1"/>
                </p:cNvSpPr>
                <p:nvPr/>
              </p:nvSpPr>
              <p:spPr bwMode="auto">
                <a:xfrm>
                  <a:off x="2012" y="1682"/>
                  <a:ext cx="56" cy="20"/>
                </a:xfrm>
                <a:custGeom>
                  <a:avLst/>
                  <a:gdLst>
                    <a:gd name="T0" fmla="*/ 36 w 56"/>
                    <a:gd name="T1" fmla="*/ 20 h 20"/>
                    <a:gd name="T2" fmla="*/ 56 w 56"/>
                    <a:gd name="T3" fmla="*/ 8 h 20"/>
                    <a:gd name="T4" fmla="*/ 20 w 56"/>
                    <a:gd name="T5" fmla="*/ 0 h 20"/>
                    <a:gd name="T6" fmla="*/ 0 w 56"/>
                    <a:gd name="T7" fmla="*/ 10 h 20"/>
                    <a:gd name="T8" fmla="*/ 36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36" y="20"/>
                      </a:moveTo>
                      <a:lnTo>
                        <a:pt x="56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6" y="20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99" name="Freeform 1122"/>
                <p:cNvSpPr>
                  <a:spLocks noChangeAspect="1"/>
                </p:cNvSpPr>
                <p:nvPr/>
              </p:nvSpPr>
              <p:spPr bwMode="auto">
                <a:xfrm>
                  <a:off x="2012" y="1682"/>
                  <a:ext cx="56" cy="20"/>
                </a:xfrm>
                <a:custGeom>
                  <a:avLst/>
                  <a:gdLst>
                    <a:gd name="T0" fmla="*/ 36 w 56"/>
                    <a:gd name="T1" fmla="*/ 20 h 20"/>
                    <a:gd name="T2" fmla="*/ 56 w 56"/>
                    <a:gd name="T3" fmla="*/ 8 h 20"/>
                    <a:gd name="T4" fmla="*/ 20 w 56"/>
                    <a:gd name="T5" fmla="*/ 0 h 20"/>
                    <a:gd name="T6" fmla="*/ 0 w 56"/>
                    <a:gd name="T7" fmla="*/ 10 h 20"/>
                    <a:gd name="T8" fmla="*/ 36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36" y="20"/>
                      </a:moveTo>
                      <a:lnTo>
                        <a:pt x="56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00" name="Freeform 1123"/>
                <p:cNvSpPr>
                  <a:spLocks noChangeAspect="1"/>
                </p:cNvSpPr>
                <p:nvPr/>
              </p:nvSpPr>
              <p:spPr bwMode="auto">
                <a:xfrm>
                  <a:off x="2048" y="1690"/>
                  <a:ext cx="58" cy="20"/>
                </a:xfrm>
                <a:custGeom>
                  <a:avLst/>
                  <a:gdLst>
                    <a:gd name="T0" fmla="*/ 38 w 58"/>
                    <a:gd name="T1" fmla="*/ 20 h 20"/>
                    <a:gd name="T2" fmla="*/ 58 w 58"/>
                    <a:gd name="T3" fmla="*/ 10 h 20"/>
                    <a:gd name="T4" fmla="*/ 20 w 58"/>
                    <a:gd name="T5" fmla="*/ 0 h 20"/>
                    <a:gd name="T6" fmla="*/ 0 w 58"/>
                    <a:gd name="T7" fmla="*/ 12 h 20"/>
                    <a:gd name="T8" fmla="*/ 38 w 5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0"/>
                    <a:gd name="T17" fmla="*/ 58 w 5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0">
                      <a:moveTo>
                        <a:pt x="38" y="20"/>
                      </a:moveTo>
                      <a:lnTo>
                        <a:pt x="58" y="10"/>
                      </a:lnTo>
                      <a:lnTo>
                        <a:pt x="20" y="0"/>
                      </a:lnTo>
                      <a:lnTo>
                        <a:pt x="0" y="12"/>
                      </a:lnTo>
                      <a:lnTo>
                        <a:pt x="38" y="20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01" name="Freeform 1124"/>
                <p:cNvSpPr>
                  <a:spLocks noChangeAspect="1"/>
                </p:cNvSpPr>
                <p:nvPr/>
              </p:nvSpPr>
              <p:spPr bwMode="auto">
                <a:xfrm>
                  <a:off x="2048" y="1690"/>
                  <a:ext cx="58" cy="20"/>
                </a:xfrm>
                <a:custGeom>
                  <a:avLst/>
                  <a:gdLst>
                    <a:gd name="T0" fmla="*/ 38 w 58"/>
                    <a:gd name="T1" fmla="*/ 20 h 20"/>
                    <a:gd name="T2" fmla="*/ 58 w 58"/>
                    <a:gd name="T3" fmla="*/ 10 h 20"/>
                    <a:gd name="T4" fmla="*/ 20 w 58"/>
                    <a:gd name="T5" fmla="*/ 0 h 20"/>
                    <a:gd name="T6" fmla="*/ 0 w 58"/>
                    <a:gd name="T7" fmla="*/ 12 h 20"/>
                    <a:gd name="T8" fmla="*/ 38 w 5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0"/>
                    <a:gd name="T17" fmla="*/ 58 w 5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0">
                      <a:moveTo>
                        <a:pt x="38" y="20"/>
                      </a:moveTo>
                      <a:lnTo>
                        <a:pt x="58" y="10"/>
                      </a:lnTo>
                      <a:lnTo>
                        <a:pt x="20" y="0"/>
                      </a:lnTo>
                      <a:lnTo>
                        <a:pt x="0" y="12"/>
                      </a:lnTo>
                      <a:lnTo>
                        <a:pt x="38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02" name="Freeform 1125"/>
                <p:cNvSpPr>
                  <a:spLocks noChangeAspect="1"/>
                </p:cNvSpPr>
                <p:nvPr/>
              </p:nvSpPr>
              <p:spPr bwMode="auto">
                <a:xfrm>
                  <a:off x="2086" y="1700"/>
                  <a:ext cx="56" cy="20"/>
                </a:xfrm>
                <a:custGeom>
                  <a:avLst/>
                  <a:gdLst>
                    <a:gd name="T0" fmla="*/ 38 w 56"/>
                    <a:gd name="T1" fmla="*/ 20 h 20"/>
                    <a:gd name="T2" fmla="*/ 56 w 56"/>
                    <a:gd name="T3" fmla="*/ 8 h 20"/>
                    <a:gd name="T4" fmla="*/ 20 w 56"/>
                    <a:gd name="T5" fmla="*/ 0 h 20"/>
                    <a:gd name="T6" fmla="*/ 0 w 56"/>
                    <a:gd name="T7" fmla="*/ 10 h 20"/>
                    <a:gd name="T8" fmla="*/ 38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38" y="20"/>
                      </a:moveTo>
                      <a:lnTo>
                        <a:pt x="56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8" y="20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03" name="Freeform 1126"/>
                <p:cNvSpPr>
                  <a:spLocks noChangeAspect="1"/>
                </p:cNvSpPr>
                <p:nvPr/>
              </p:nvSpPr>
              <p:spPr bwMode="auto">
                <a:xfrm>
                  <a:off x="2086" y="1700"/>
                  <a:ext cx="56" cy="20"/>
                </a:xfrm>
                <a:custGeom>
                  <a:avLst/>
                  <a:gdLst>
                    <a:gd name="T0" fmla="*/ 38 w 56"/>
                    <a:gd name="T1" fmla="*/ 20 h 20"/>
                    <a:gd name="T2" fmla="*/ 56 w 56"/>
                    <a:gd name="T3" fmla="*/ 8 h 20"/>
                    <a:gd name="T4" fmla="*/ 20 w 56"/>
                    <a:gd name="T5" fmla="*/ 0 h 20"/>
                    <a:gd name="T6" fmla="*/ 0 w 56"/>
                    <a:gd name="T7" fmla="*/ 10 h 20"/>
                    <a:gd name="T8" fmla="*/ 38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38" y="20"/>
                      </a:moveTo>
                      <a:lnTo>
                        <a:pt x="56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8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04" name="Freeform 1127"/>
                <p:cNvSpPr>
                  <a:spLocks noChangeAspect="1"/>
                </p:cNvSpPr>
                <p:nvPr/>
              </p:nvSpPr>
              <p:spPr bwMode="auto">
                <a:xfrm>
                  <a:off x="1060" y="1458"/>
                  <a:ext cx="50" cy="14"/>
                </a:xfrm>
                <a:custGeom>
                  <a:avLst/>
                  <a:gdLst>
                    <a:gd name="T0" fmla="*/ 26 w 50"/>
                    <a:gd name="T1" fmla="*/ 14 h 14"/>
                    <a:gd name="T2" fmla="*/ 50 w 50"/>
                    <a:gd name="T3" fmla="*/ 8 h 14"/>
                    <a:gd name="T4" fmla="*/ 24 w 50"/>
                    <a:gd name="T5" fmla="*/ 0 h 14"/>
                    <a:gd name="T6" fmla="*/ 0 w 50"/>
                    <a:gd name="T7" fmla="*/ 8 h 14"/>
                    <a:gd name="T8" fmla="*/ 26 w 50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4"/>
                    <a:gd name="T17" fmla="*/ 50 w 50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4">
                      <a:moveTo>
                        <a:pt x="26" y="14"/>
                      </a:moveTo>
                      <a:lnTo>
                        <a:pt x="50" y="8"/>
                      </a:ln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26" y="14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05" name="Freeform 1128"/>
                <p:cNvSpPr>
                  <a:spLocks noChangeAspect="1"/>
                </p:cNvSpPr>
                <p:nvPr/>
              </p:nvSpPr>
              <p:spPr bwMode="auto">
                <a:xfrm>
                  <a:off x="1060" y="1458"/>
                  <a:ext cx="50" cy="14"/>
                </a:xfrm>
                <a:custGeom>
                  <a:avLst/>
                  <a:gdLst>
                    <a:gd name="T0" fmla="*/ 26 w 50"/>
                    <a:gd name="T1" fmla="*/ 14 h 14"/>
                    <a:gd name="T2" fmla="*/ 50 w 50"/>
                    <a:gd name="T3" fmla="*/ 8 h 14"/>
                    <a:gd name="T4" fmla="*/ 24 w 50"/>
                    <a:gd name="T5" fmla="*/ 0 h 14"/>
                    <a:gd name="T6" fmla="*/ 0 w 50"/>
                    <a:gd name="T7" fmla="*/ 8 h 14"/>
                    <a:gd name="T8" fmla="*/ 26 w 50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4"/>
                    <a:gd name="T17" fmla="*/ 50 w 50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4">
                      <a:moveTo>
                        <a:pt x="26" y="14"/>
                      </a:moveTo>
                      <a:lnTo>
                        <a:pt x="50" y="8"/>
                      </a:ln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26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7" name="Group 1330"/>
              <p:cNvGrpSpPr>
                <a:grpSpLocks noChangeAspect="1"/>
              </p:cNvGrpSpPr>
              <p:nvPr/>
            </p:nvGrpSpPr>
            <p:grpSpPr bwMode="auto">
              <a:xfrm>
                <a:off x="1012" y="1466"/>
                <a:ext cx="1112" cy="280"/>
                <a:chOff x="1012" y="1466"/>
                <a:chExt cx="1112" cy="280"/>
              </a:xfrm>
            </p:grpSpPr>
            <p:sp>
              <p:nvSpPr>
                <p:cNvPr id="24806" name="Freeform 1130"/>
                <p:cNvSpPr>
                  <a:spLocks noChangeAspect="1"/>
                </p:cNvSpPr>
                <p:nvPr/>
              </p:nvSpPr>
              <p:spPr bwMode="auto">
                <a:xfrm>
                  <a:off x="1086" y="1466"/>
                  <a:ext cx="48" cy="16"/>
                </a:xfrm>
                <a:custGeom>
                  <a:avLst/>
                  <a:gdLst>
                    <a:gd name="T0" fmla="*/ 24 w 48"/>
                    <a:gd name="T1" fmla="*/ 16 h 16"/>
                    <a:gd name="T2" fmla="*/ 48 w 48"/>
                    <a:gd name="T3" fmla="*/ 8 h 16"/>
                    <a:gd name="T4" fmla="*/ 24 w 48"/>
                    <a:gd name="T5" fmla="*/ 0 h 16"/>
                    <a:gd name="T6" fmla="*/ 0 w 48"/>
                    <a:gd name="T7" fmla="*/ 6 h 16"/>
                    <a:gd name="T8" fmla="*/ 24 w 4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6"/>
                    <a:gd name="T17" fmla="*/ 48 w 4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6">
                      <a:moveTo>
                        <a:pt x="24" y="16"/>
                      </a:moveTo>
                      <a:lnTo>
                        <a:pt x="48" y="8"/>
                      </a:ln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4" y="16"/>
                      </a:lnTo>
                      <a:close/>
                    </a:path>
                  </a:pathLst>
                </a:custGeom>
                <a:solidFill>
                  <a:srgbClr val="008E5C"/>
                </a:solidFill>
                <a:ln w="0">
                  <a:solidFill>
                    <a:srgbClr val="008E5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07" name="Freeform 1131"/>
                <p:cNvSpPr>
                  <a:spLocks noChangeAspect="1"/>
                </p:cNvSpPr>
                <p:nvPr/>
              </p:nvSpPr>
              <p:spPr bwMode="auto">
                <a:xfrm>
                  <a:off x="1086" y="1466"/>
                  <a:ext cx="48" cy="16"/>
                </a:xfrm>
                <a:custGeom>
                  <a:avLst/>
                  <a:gdLst>
                    <a:gd name="T0" fmla="*/ 24 w 48"/>
                    <a:gd name="T1" fmla="*/ 16 h 16"/>
                    <a:gd name="T2" fmla="*/ 48 w 48"/>
                    <a:gd name="T3" fmla="*/ 8 h 16"/>
                    <a:gd name="T4" fmla="*/ 24 w 48"/>
                    <a:gd name="T5" fmla="*/ 0 h 16"/>
                    <a:gd name="T6" fmla="*/ 0 w 48"/>
                    <a:gd name="T7" fmla="*/ 6 h 16"/>
                    <a:gd name="T8" fmla="*/ 24 w 4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6"/>
                    <a:gd name="T17" fmla="*/ 48 w 4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6">
                      <a:moveTo>
                        <a:pt x="24" y="16"/>
                      </a:moveTo>
                      <a:lnTo>
                        <a:pt x="48" y="8"/>
                      </a:ln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4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08" name="Freeform 1132"/>
                <p:cNvSpPr>
                  <a:spLocks noChangeAspect="1"/>
                </p:cNvSpPr>
                <p:nvPr/>
              </p:nvSpPr>
              <p:spPr bwMode="auto">
                <a:xfrm>
                  <a:off x="1110" y="1474"/>
                  <a:ext cx="50" cy="18"/>
                </a:xfrm>
                <a:custGeom>
                  <a:avLst/>
                  <a:gdLst>
                    <a:gd name="T0" fmla="*/ 26 w 50"/>
                    <a:gd name="T1" fmla="*/ 18 h 18"/>
                    <a:gd name="T2" fmla="*/ 50 w 50"/>
                    <a:gd name="T3" fmla="*/ 8 h 18"/>
                    <a:gd name="T4" fmla="*/ 24 w 50"/>
                    <a:gd name="T5" fmla="*/ 0 h 18"/>
                    <a:gd name="T6" fmla="*/ 0 w 50"/>
                    <a:gd name="T7" fmla="*/ 8 h 18"/>
                    <a:gd name="T8" fmla="*/ 26 w 5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8"/>
                    <a:gd name="T17" fmla="*/ 50 w 5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8">
                      <a:moveTo>
                        <a:pt x="26" y="18"/>
                      </a:moveTo>
                      <a:lnTo>
                        <a:pt x="50" y="8"/>
                      </a:ln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26" y="18"/>
                      </a:lnTo>
                      <a:close/>
                    </a:path>
                  </a:pathLst>
                </a:custGeom>
                <a:solidFill>
                  <a:srgbClr val="009460"/>
                </a:solidFill>
                <a:ln w="0">
                  <a:solidFill>
                    <a:srgbClr val="00946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09" name="Freeform 1133"/>
                <p:cNvSpPr>
                  <a:spLocks noChangeAspect="1"/>
                </p:cNvSpPr>
                <p:nvPr/>
              </p:nvSpPr>
              <p:spPr bwMode="auto">
                <a:xfrm>
                  <a:off x="1110" y="1474"/>
                  <a:ext cx="50" cy="18"/>
                </a:xfrm>
                <a:custGeom>
                  <a:avLst/>
                  <a:gdLst>
                    <a:gd name="T0" fmla="*/ 26 w 50"/>
                    <a:gd name="T1" fmla="*/ 18 h 18"/>
                    <a:gd name="T2" fmla="*/ 50 w 50"/>
                    <a:gd name="T3" fmla="*/ 8 h 18"/>
                    <a:gd name="T4" fmla="*/ 24 w 50"/>
                    <a:gd name="T5" fmla="*/ 0 h 18"/>
                    <a:gd name="T6" fmla="*/ 0 w 50"/>
                    <a:gd name="T7" fmla="*/ 8 h 18"/>
                    <a:gd name="T8" fmla="*/ 26 w 5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8"/>
                    <a:gd name="T17" fmla="*/ 50 w 5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8">
                      <a:moveTo>
                        <a:pt x="26" y="18"/>
                      </a:moveTo>
                      <a:lnTo>
                        <a:pt x="50" y="8"/>
                      </a:ln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26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10" name="Freeform 1134"/>
                <p:cNvSpPr>
                  <a:spLocks noChangeAspect="1"/>
                </p:cNvSpPr>
                <p:nvPr/>
              </p:nvSpPr>
              <p:spPr bwMode="auto">
                <a:xfrm>
                  <a:off x="1136" y="1482"/>
                  <a:ext cx="48" cy="20"/>
                </a:xfrm>
                <a:custGeom>
                  <a:avLst/>
                  <a:gdLst>
                    <a:gd name="T0" fmla="*/ 26 w 48"/>
                    <a:gd name="T1" fmla="*/ 20 h 20"/>
                    <a:gd name="T2" fmla="*/ 48 w 48"/>
                    <a:gd name="T3" fmla="*/ 12 h 20"/>
                    <a:gd name="T4" fmla="*/ 24 w 48"/>
                    <a:gd name="T5" fmla="*/ 0 h 20"/>
                    <a:gd name="T6" fmla="*/ 0 w 48"/>
                    <a:gd name="T7" fmla="*/ 10 h 20"/>
                    <a:gd name="T8" fmla="*/ 26 w 4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20"/>
                    <a:gd name="T17" fmla="*/ 48 w 4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20">
                      <a:moveTo>
                        <a:pt x="26" y="20"/>
                      </a:moveTo>
                      <a:lnTo>
                        <a:pt x="48" y="12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26" y="20"/>
                      </a:lnTo>
                      <a:close/>
                    </a:path>
                  </a:pathLst>
                </a:custGeom>
                <a:solidFill>
                  <a:srgbClr val="009763"/>
                </a:solidFill>
                <a:ln w="0">
                  <a:solidFill>
                    <a:srgbClr val="009763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11" name="Freeform 1135"/>
                <p:cNvSpPr>
                  <a:spLocks noChangeAspect="1"/>
                </p:cNvSpPr>
                <p:nvPr/>
              </p:nvSpPr>
              <p:spPr bwMode="auto">
                <a:xfrm>
                  <a:off x="1136" y="1482"/>
                  <a:ext cx="48" cy="20"/>
                </a:xfrm>
                <a:custGeom>
                  <a:avLst/>
                  <a:gdLst>
                    <a:gd name="T0" fmla="*/ 26 w 48"/>
                    <a:gd name="T1" fmla="*/ 20 h 20"/>
                    <a:gd name="T2" fmla="*/ 48 w 48"/>
                    <a:gd name="T3" fmla="*/ 12 h 20"/>
                    <a:gd name="T4" fmla="*/ 24 w 48"/>
                    <a:gd name="T5" fmla="*/ 0 h 20"/>
                    <a:gd name="T6" fmla="*/ 0 w 48"/>
                    <a:gd name="T7" fmla="*/ 10 h 20"/>
                    <a:gd name="T8" fmla="*/ 26 w 4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20"/>
                    <a:gd name="T17" fmla="*/ 48 w 4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20">
                      <a:moveTo>
                        <a:pt x="26" y="20"/>
                      </a:moveTo>
                      <a:lnTo>
                        <a:pt x="48" y="12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2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12" name="Freeform 1136"/>
                <p:cNvSpPr>
                  <a:spLocks noChangeAspect="1"/>
                </p:cNvSpPr>
                <p:nvPr/>
              </p:nvSpPr>
              <p:spPr bwMode="auto">
                <a:xfrm>
                  <a:off x="1162" y="1494"/>
                  <a:ext cx="48" cy="20"/>
                </a:xfrm>
                <a:custGeom>
                  <a:avLst/>
                  <a:gdLst>
                    <a:gd name="T0" fmla="*/ 26 w 48"/>
                    <a:gd name="T1" fmla="*/ 20 h 20"/>
                    <a:gd name="T2" fmla="*/ 48 w 48"/>
                    <a:gd name="T3" fmla="*/ 10 h 20"/>
                    <a:gd name="T4" fmla="*/ 22 w 48"/>
                    <a:gd name="T5" fmla="*/ 0 h 20"/>
                    <a:gd name="T6" fmla="*/ 0 w 48"/>
                    <a:gd name="T7" fmla="*/ 8 h 20"/>
                    <a:gd name="T8" fmla="*/ 26 w 4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20"/>
                    <a:gd name="T17" fmla="*/ 48 w 4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20">
                      <a:moveTo>
                        <a:pt x="26" y="20"/>
                      </a:moveTo>
                      <a:lnTo>
                        <a:pt x="48" y="10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6" y="20"/>
                      </a:lnTo>
                      <a:close/>
                    </a:path>
                  </a:pathLst>
                </a:custGeom>
                <a:solidFill>
                  <a:srgbClr val="009766"/>
                </a:solidFill>
                <a:ln w="0">
                  <a:solidFill>
                    <a:srgbClr val="009766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13" name="Freeform 1137"/>
                <p:cNvSpPr>
                  <a:spLocks noChangeAspect="1"/>
                </p:cNvSpPr>
                <p:nvPr/>
              </p:nvSpPr>
              <p:spPr bwMode="auto">
                <a:xfrm>
                  <a:off x="1162" y="1494"/>
                  <a:ext cx="48" cy="20"/>
                </a:xfrm>
                <a:custGeom>
                  <a:avLst/>
                  <a:gdLst>
                    <a:gd name="T0" fmla="*/ 26 w 48"/>
                    <a:gd name="T1" fmla="*/ 20 h 20"/>
                    <a:gd name="T2" fmla="*/ 48 w 48"/>
                    <a:gd name="T3" fmla="*/ 10 h 20"/>
                    <a:gd name="T4" fmla="*/ 22 w 48"/>
                    <a:gd name="T5" fmla="*/ 0 h 20"/>
                    <a:gd name="T6" fmla="*/ 0 w 48"/>
                    <a:gd name="T7" fmla="*/ 8 h 20"/>
                    <a:gd name="T8" fmla="*/ 26 w 4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20"/>
                    <a:gd name="T17" fmla="*/ 48 w 4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20">
                      <a:moveTo>
                        <a:pt x="26" y="20"/>
                      </a:moveTo>
                      <a:lnTo>
                        <a:pt x="48" y="10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14" name="Freeform 1138"/>
                <p:cNvSpPr>
                  <a:spLocks noChangeAspect="1"/>
                </p:cNvSpPr>
                <p:nvPr/>
              </p:nvSpPr>
              <p:spPr bwMode="auto">
                <a:xfrm>
                  <a:off x="1188" y="1504"/>
                  <a:ext cx="48" cy="20"/>
                </a:xfrm>
                <a:custGeom>
                  <a:avLst/>
                  <a:gdLst>
                    <a:gd name="T0" fmla="*/ 26 w 48"/>
                    <a:gd name="T1" fmla="*/ 20 h 20"/>
                    <a:gd name="T2" fmla="*/ 48 w 48"/>
                    <a:gd name="T3" fmla="*/ 10 h 20"/>
                    <a:gd name="T4" fmla="*/ 22 w 48"/>
                    <a:gd name="T5" fmla="*/ 0 h 20"/>
                    <a:gd name="T6" fmla="*/ 0 w 48"/>
                    <a:gd name="T7" fmla="*/ 10 h 20"/>
                    <a:gd name="T8" fmla="*/ 26 w 4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20"/>
                    <a:gd name="T17" fmla="*/ 48 w 4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20">
                      <a:moveTo>
                        <a:pt x="26" y="20"/>
                      </a:moveTo>
                      <a:lnTo>
                        <a:pt x="48" y="10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26" y="20"/>
                      </a:lnTo>
                      <a:close/>
                    </a:path>
                  </a:pathLst>
                </a:custGeom>
                <a:solidFill>
                  <a:srgbClr val="009368"/>
                </a:solidFill>
                <a:ln w="0">
                  <a:solidFill>
                    <a:srgbClr val="00936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15" name="Freeform 1139"/>
                <p:cNvSpPr>
                  <a:spLocks noChangeAspect="1"/>
                </p:cNvSpPr>
                <p:nvPr/>
              </p:nvSpPr>
              <p:spPr bwMode="auto">
                <a:xfrm>
                  <a:off x="1188" y="1504"/>
                  <a:ext cx="48" cy="20"/>
                </a:xfrm>
                <a:custGeom>
                  <a:avLst/>
                  <a:gdLst>
                    <a:gd name="T0" fmla="*/ 26 w 48"/>
                    <a:gd name="T1" fmla="*/ 20 h 20"/>
                    <a:gd name="T2" fmla="*/ 48 w 48"/>
                    <a:gd name="T3" fmla="*/ 10 h 20"/>
                    <a:gd name="T4" fmla="*/ 22 w 48"/>
                    <a:gd name="T5" fmla="*/ 0 h 20"/>
                    <a:gd name="T6" fmla="*/ 0 w 48"/>
                    <a:gd name="T7" fmla="*/ 10 h 20"/>
                    <a:gd name="T8" fmla="*/ 26 w 4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20"/>
                    <a:gd name="T17" fmla="*/ 48 w 4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20">
                      <a:moveTo>
                        <a:pt x="26" y="20"/>
                      </a:moveTo>
                      <a:lnTo>
                        <a:pt x="48" y="10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2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16" name="Freeform 1140"/>
                <p:cNvSpPr>
                  <a:spLocks noChangeAspect="1"/>
                </p:cNvSpPr>
                <p:nvPr/>
              </p:nvSpPr>
              <p:spPr bwMode="auto">
                <a:xfrm>
                  <a:off x="1214" y="1514"/>
                  <a:ext cx="50" cy="20"/>
                </a:xfrm>
                <a:custGeom>
                  <a:avLst/>
                  <a:gdLst>
                    <a:gd name="T0" fmla="*/ 26 w 50"/>
                    <a:gd name="T1" fmla="*/ 20 h 20"/>
                    <a:gd name="T2" fmla="*/ 50 w 50"/>
                    <a:gd name="T3" fmla="*/ 10 h 20"/>
                    <a:gd name="T4" fmla="*/ 22 w 50"/>
                    <a:gd name="T5" fmla="*/ 0 h 20"/>
                    <a:gd name="T6" fmla="*/ 0 w 50"/>
                    <a:gd name="T7" fmla="*/ 10 h 20"/>
                    <a:gd name="T8" fmla="*/ 26 w 50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20"/>
                    <a:gd name="T17" fmla="*/ 50 w 50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20">
                      <a:moveTo>
                        <a:pt x="26" y="20"/>
                      </a:moveTo>
                      <a:lnTo>
                        <a:pt x="50" y="10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26" y="20"/>
                      </a:lnTo>
                      <a:close/>
                    </a:path>
                  </a:pathLst>
                </a:custGeom>
                <a:solidFill>
                  <a:srgbClr val="008F69"/>
                </a:solidFill>
                <a:ln w="0">
                  <a:solidFill>
                    <a:srgbClr val="008F6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17" name="Freeform 1141"/>
                <p:cNvSpPr>
                  <a:spLocks noChangeAspect="1"/>
                </p:cNvSpPr>
                <p:nvPr/>
              </p:nvSpPr>
              <p:spPr bwMode="auto">
                <a:xfrm>
                  <a:off x="1214" y="1514"/>
                  <a:ext cx="50" cy="20"/>
                </a:xfrm>
                <a:custGeom>
                  <a:avLst/>
                  <a:gdLst>
                    <a:gd name="T0" fmla="*/ 26 w 50"/>
                    <a:gd name="T1" fmla="*/ 20 h 20"/>
                    <a:gd name="T2" fmla="*/ 50 w 50"/>
                    <a:gd name="T3" fmla="*/ 10 h 20"/>
                    <a:gd name="T4" fmla="*/ 22 w 50"/>
                    <a:gd name="T5" fmla="*/ 0 h 20"/>
                    <a:gd name="T6" fmla="*/ 0 w 50"/>
                    <a:gd name="T7" fmla="*/ 10 h 20"/>
                    <a:gd name="T8" fmla="*/ 26 w 50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20"/>
                    <a:gd name="T17" fmla="*/ 50 w 50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20">
                      <a:moveTo>
                        <a:pt x="26" y="20"/>
                      </a:moveTo>
                      <a:lnTo>
                        <a:pt x="50" y="10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2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18" name="Freeform 1142"/>
                <p:cNvSpPr>
                  <a:spLocks noChangeAspect="1"/>
                </p:cNvSpPr>
                <p:nvPr/>
              </p:nvSpPr>
              <p:spPr bwMode="auto">
                <a:xfrm>
                  <a:off x="1240" y="1524"/>
                  <a:ext cx="50" cy="20"/>
                </a:xfrm>
                <a:custGeom>
                  <a:avLst/>
                  <a:gdLst>
                    <a:gd name="T0" fmla="*/ 28 w 50"/>
                    <a:gd name="T1" fmla="*/ 20 h 20"/>
                    <a:gd name="T2" fmla="*/ 50 w 50"/>
                    <a:gd name="T3" fmla="*/ 8 h 20"/>
                    <a:gd name="T4" fmla="*/ 24 w 50"/>
                    <a:gd name="T5" fmla="*/ 0 h 20"/>
                    <a:gd name="T6" fmla="*/ 0 w 50"/>
                    <a:gd name="T7" fmla="*/ 10 h 20"/>
                    <a:gd name="T8" fmla="*/ 28 w 50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20"/>
                    <a:gd name="T17" fmla="*/ 50 w 50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20">
                      <a:moveTo>
                        <a:pt x="28" y="20"/>
                      </a:moveTo>
                      <a:lnTo>
                        <a:pt x="50" y="8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28" y="20"/>
                      </a:lnTo>
                      <a:close/>
                    </a:path>
                  </a:pathLst>
                </a:custGeom>
                <a:solidFill>
                  <a:srgbClr val="008A6A"/>
                </a:solidFill>
                <a:ln w="0">
                  <a:solidFill>
                    <a:srgbClr val="008A6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19" name="Freeform 1143"/>
                <p:cNvSpPr>
                  <a:spLocks noChangeAspect="1"/>
                </p:cNvSpPr>
                <p:nvPr/>
              </p:nvSpPr>
              <p:spPr bwMode="auto">
                <a:xfrm>
                  <a:off x="1240" y="1524"/>
                  <a:ext cx="50" cy="20"/>
                </a:xfrm>
                <a:custGeom>
                  <a:avLst/>
                  <a:gdLst>
                    <a:gd name="T0" fmla="*/ 28 w 50"/>
                    <a:gd name="T1" fmla="*/ 20 h 20"/>
                    <a:gd name="T2" fmla="*/ 50 w 50"/>
                    <a:gd name="T3" fmla="*/ 8 h 20"/>
                    <a:gd name="T4" fmla="*/ 24 w 50"/>
                    <a:gd name="T5" fmla="*/ 0 h 20"/>
                    <a:gd name="T6" fmla="*/ 0 w 50"/>
                    <a:gd name="T7" fmla="*/ 10 h 20"/>
                    <a:gd name="T8" fmla="*/ 28 w 50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20"/>
                    <a:gd name="T17" fmla="*/ 50 w 50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20">
                      <a:moveTo>
                        <a:pt x="28" y="20"/>
                      </a:moveTo>
                      <a:lnTo>
                        <a:pt x="50" y="8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28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20" name="Freeform 1144"/>
                <p:cNvSpPr>
                  <a:spLocks noChangeAspect="1"/>
                </p:cNvSpPr>
                <p:nvPr/>
              </p:nvSpPr>
              <p:spPr bwMode="auto">
                <a:xfrm>
                  <a:off x="1268" y="1532"/>
                  <a:ext cx="50" cy="18"/>
                </a:xfrm>
                <a:custGeom>
                  <a:avLst/>
                  <a:gdLst>
                    <a:gd name="T0" fmla="*/ 26 w 50"/>
                    <a:gd name="T1" fmla="*/ 18 h 18"/>
                    <a:gd name="T2" fmla="*/ 50 w 50"/>
                    <a:gd name="T3" fmla="*/ 8 h 18"/>
                    <a:gd name="T4" fmla="*/ 22 w 50"/>
                    <a:gd name="T5" fmla="*/ 0 h 18"/>
                    <a:gd name="T6" fmla="*/ 0 w 50"/>
                    <a:gd name="T7" fmla="*/ 12 h 18"/>
                    <a:gd name="T8" fmla="*/ 26 w 5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8"/>
                    <a:gd name="T17" fmla="*/ 50 w 5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8">
                      <a:moveTo>
                        <a:pt x="26" y="18"/>
                      </a:moveTo>
                      <a:lnTo>
                        <a:pt x="50" y="8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26" y="18"/>
                      </a:lnTo>
                      <a:close/>
                    </a:path>
                  </a:pathLst>
                </a:custGeom>
                <a:solidFill>
                  <a:srgbClr val="008569"/>
                </a:solidFill>
                <a:ln w="0">
                  <a:solidFill>
                    <a:srgbClr val="00856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21" name="Freeform 1145"/>
                <p:cNvSpPr>
                  <a:spLocks noChangeAspect="1"/>
                </p:cNvSpPr>
                <p:nvPr/>
              </p:nvSpPr>
              <p:spPr bwMode="auto">
                <a:xfrm>
                  <a:off x="1268" y="1532"/>
                  <a:ext cx="50" cy="18"/>
                </a:xfrm>
                <a:custGeom>
                  <a:avLst/>
                  <a:gdLst>
                    <a:gd name="T0" fmla="*/ 26 w 50"/>
                    <a:gd name="T1" fmla="*/ 18 h 18"/>
                    <a:gd name="T2" fmla="*/ 50 w 50"/>
                    <a:gd name="T3" fmla="*/ 8 h 18"/>
                    <a:gd name="T4" fmla="*/ 22 w 50"/>
                    <a:gd name="T5" fmla="*/ 0 h 18"/>
                    <a:gd name="T6" fmla="*/ 0 w 50"/>
                    <a:gd name="T7" fmla="*/ 12 h 18"/>
                    <a:gd name="T8" fmla="*/ 26 w 5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8"/>
                    <a:gd name="T17" fmla="*/ 50 w 5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8">
                      <a:moveTo>
                        <a:pt x="26" y="18"/>
                      </a:moveTo>
                      <a:lnTo>
                        <a:pt x="50" y="8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26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22" name="Freeform 1146"/>
                <p:cNvSpPr>
                  <a:spLocks noChangeAspect="1"/>
                </p:cNvSpPr>
                <p:nvPr/>
              </p:nvSpPr>
              <p:spPr bwMode="auto">
                <a:xfrm>
                  <a:off x="1294" y="1540"/>
                  <a:ext cx="50" cy="18"/>
                </a:xfrm>
                <a:custGeom>
                  <a:avLst/>
                  <a:gdLst>
                    <a:gd name="T0" fmla="*/ 28 w 50"/>
                    <a:gd name="T1" fmla="*/ 18 h 18"/>
                    <a:gd name="T2" fmla="*/ 50 w 50"/>
                    <a:gd name="T3" fmla="*/ 8 h 18"/>
                    <a:gd name="T4" fmla="*/ 24 w 50"/>
                    <a:gd name="T5" fmla="*/ 0 h 18"/>
                    <a:gd name="T6" fmla="*/ 0 w 50"/>
                    <a:gd name="T7" fmla="*/ 10 h 18"/>
                    <a:gd name="T8" fmla="*/ 28 w 5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8"/>
                    <a:gd name="T17" fmla="*/ 50 w 5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8">
                      <a:moveTo>
                        <a:pt x="28" y="18"/>
                      </a:moveTo>
                      <a:lnTo>
                        <a:pt x="50" y="8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28" y="18"/>
                      </a:lnTo>
                      <a:close/>
                    </a:path>
                  </a:pathLst>
                </a:custGeom>
                <a:solidFill>
                  <a:srgbClr val="008068"/>
                </a:solidFill>
                <a:ln w="0">
                  <a:solidFill>
                    <a:srgbClr val="00806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23" name="Freeform 1147"/>
                <p:cNvSpPr>
                  <a:spLocks noChangeAspect="1"/>
                </p:cNvSpPr>
                <p:nvPr/>
              </p:nvSpPr>
              <p:spPr bwMode="auto">
                <a:xfrm>
                  <a:off x="1294" y="1540"/>
                  <a:ext cx="50" cy="18"/>
                </a:xfrm>
                <a:custGeom>
                  <a:avLst/>
                  <a:gdLst>
                    <a:gd name="T0" fmla="*/ 28 w 50"/>
                    <a:gd name="T1" fmla="*/ 18 h 18"/>
                    <a:gd name="T2" fmla="*/ 50 w 50"/>
                    <a:gd name="T3" fmla="*/ 8 h 18"/>
                    <a:gd name="T4" fmla="*/ 24 w 50"/>
                    <a:gd name="T5" fmla="*/ 0 h 18"/>
                    <a:gd name="T6" fmla="*/ 0 w 50"/>
                    <a:gd name="T7" fmla="*/ 10 h 18"/>
                    <a:gd name="T8" fmla="*/ 28 w 5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8"/>
                    <a:gd name="T17" fmla="*/ 50 w 5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8">
                      <a:moveTo>
                        <a:pt x="28" y="18"/>
                      </a:moveTo>
                      <a:lnTo>
                        <a:pt x="50" y="8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28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24" name="Freeform 1148"/>
                <p:cNvSpPr>
                  <a:spLocks noChangeAspect="1"/>
                </p:cNvSpPr>
                <p:nvPr/>
              </p:nvSpPr>
              <p:spPr bwMode="auto">
                <a:xfrm>
                  <a:off x="1322" y="1548"/>
                  <a:ext cx="50" cy="16"/>
                </a:xfrm>
                <a:custGeom>
                  <a:avLst/>
                  <a:gdLst>
                    <a:gd name="T0" fmla="*/ 28 w 50"/>
                    <a:gd name="T1" fmla="*/ 16 h 16"/>
                    <a:gd name="T2" fmla="*/ 50 w 50"/>
                    <a:gd name="T3" fmla="*/ 6 h 16"/>
                    <a:gd name="T4" fmla="*/ 22 w 50"/>
                    <a:gd name="T5" fmla="*/ 0 h 16"/>
                    <a:gd name="T6" fmla="*/ 0 w 50"/>
                    <a:gd name="T7" fmla="*/ 10 h 16"/>
                    <a:gd name="T8" fmla="*/ 28 w 50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6"/>
                    <a:gd name="T17" fmla="*/ 50 w 50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6">
                      <a:moveTo>
                        <a:pt x="28" y="16"/>
                      </a:moveTo>
                      <a:lnTo>
                        <a:pt x="50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28" y="16"/>
                      </a:lnTo>
                      <a:close/>
                    </a:path>
                  </a:pathLst>
                </a:custGeom>
                <a:solidFill>
                  <a:srgbClr val="007C67"/>
                </a:solidFill>
                <a:ln w="0">
                  <a:solidFill>
                    <a:srgbClr val="007C6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25" name="Freeform 1149"/>
                <p:cNvSpPr>
                  <a:spLocks noChangeAspect="1"/>
                </p:cNvSpPr>
                <p:nvPr/>
              </p:nvSpPr>
              <p:spPr bwMode="auto">
                <a:xfrm>
                  <a:off x="1322" y="1548"/>
                  <a:ext cx="50" cy="16"/>
                </a:xfrm>
                <a:custGeom>
                  <a:avLst/>
                  <a:gdLst>
                    <a:gd name="T0" fmla="*/ 28 w 50"/>
                    <a:gd name="T1" fmla="*/ 16 h 16"/>
                    <a:gd name="T2" fmla="*/ 50 w 50"/>
                    <a:gd name="T3" fmla="*/ 6 h 16"/>
                    <a:gd name="T4" fmla="*/ 22 w 50"/>
                    <a:gd name="T5" fmla="*/ 0 h 16"/>
                    <a:gd name="T6" fmla="*/ 0 w 50"/>
                    <a:gd name="T7" fmla="*/ 10 h 16"/>
                    <a:gd name="T8" fmla="*/ 28 w 50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6"/>
                    <a:gd name="T17" fmla="*/ 50 w 50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6">
                      <a:moveTo>
                        <a:pt x="28" y="16"/>
                      </a:moveTo>
                      <a:lnTo>
                        <a:pt x="50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28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26" name="Freeform 1150"/>
                <p:cNvSpPr>
                  <a:spLocks noChangeAspect="1"/>
                </p:cNvSpPr>
                <p:nvPr/>
              </p:nvSpPr>
              <p:spPr bwMode="auto">
                <a:xfrm>
                  <a:off x="1350" y="1554"/>
                  <a:ext cx="50" cy="16"/>
                </a:xfrm>
                <a:custGeom>
                  <a:avLst/>
                  <a:gdLst>
                    <a:gd name="T0" fmla="*/ 28 w 50"/>
                    <a:gd name="T1" fmla="*/ 16 h 16"/>
                    <a:gd name="T2" fmla="*/ 50 w 50"/>
                    <a:gd name="T3" fmla="*/ 6 h 16"/>
                    <a:gd name="T4" fmla="*/ 22 w 50"/>
                    <a:gd name="T5" fmla="*/ 0 h 16"/>
                    <a:gd name="T6" fmla="*/ 0 w 50"/>
                    <a:gd name="T7" fmla="*/ 10 h 16"/>
                    <a:gd name="T8" fmla="*/ 28 w 50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6"/>
                    <a:gd name="T17" fmla="*/ 50 w 50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6">
                      <a:moveTo>
                        <a:pt x="28" y="16"/>
                      </a:moveTo>
                      <a:lnTo>
                        <a:pt x="50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28" y="16"/>
                      </a:lnTo>
                      <a:close/>
                    </a:path>
                  </a:pathLst>
                </a:custGeom>
                <a:solidFill>
                  <a:srgbClr val="007965"/>
                </a:solidFill>
                <a:ln w="0">
                  <a:solidFill>
                    <a:srgbClr val="007965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27" name="Freeform 1151"/>
                <p:cNvSpPr>
                  <a:spLocks noChangeAspect="1"/>
                </p:cNvSpPr>
                <p:nvPr/>
              </p:nvSpPr>
              <p:spPr bwMode="auto">
                <a:xfrm>
                  <a:off x="1350" y="1554"/>
                  <a:ext cx="50" cy="16"/>
                </a:xfrm>
                <a:custGeom>
                  <a:avLst/>
                  <a:gdLst>
                    <a:gd name="T0" fmla="*/ 28 w 50"/>
                    <a:gd name="T1" fmla="*/ 16 h 16"/>
                    <a:gd name="T2" fmla="*/ 50 w 50"/>
                    <a:gd name="T3" fmla="*/ 6 h 16"/>
                    <a:gd name="T4" fmla="*/ 22 w 50"/>
                    <a:gd name="T5" fmla="*/ 0 h 16"/>
                    <a:gd name="T6" fmla="*/ 0 w 50"/>
                    <a:gd name="T7" fmla="*/ 10 h 16"/>
                    <a:gd name="T8" fmla="*/ 28 w 50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6"/>
                    <a:gd name="T17" fmla="*/ 50 w 50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6">
                      <a:moveTo>
                        <a:pt x="28" y="16"/>
                      </a:moveTo>
                      <a:lnTo>
                        <a:pt x="50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28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28" name="Freeform 1152"/>
                <p:cNvSpPr>
                  <a:spLocks noChangeAspect="1"/>
                </p:cNvSpPr>
                <p:nvPr/>
              </p:nvSpPr>
              <p:spPr bwMode="auto">
                <a:xfrm>
                  <a:off x="1378" y="1560"/>
                  <a:ext cx="50" cy="16"/>
                </a:xfrm>
                <a:custGeom>
                  <a:avLst/>
                  <a:gdLst>
                    <a:gd name="T0" fmla="*/ 28 w 50"/>
                    <a:gd name="T1" fmla="*/ 16 h 16"/>
                    <a:gd name="T2" fmla="*/ 50 w 50"/>
                    <a:gd name="T3" fmla="*/ 6 h 16"/>
                    <a:gd name="T4" fmla="*/ 22 w 50"/>
                    <a:gd name="T5" fmla="*/ 0 h 16"/>
                    <a:gd name="T6" fmla="*/ 0 w 50"/>
                    <a:gd name="T7" fmla="*/ 10 h 16"/>
                    <a:gd name="T8" fmla="*/ 28 w 50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6"/>
                    <a:gd name="T17" fmla="*/ 50 w 50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6">
                      <a:moveTo>
                        <a:pt x="28" y="16"/>
                      </a:moveTo>
                      <a:lnTo>
                        <a:pt x="50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28" y="16"/>
                      </a:lnTo>
                      <a:close/>
                    </a:path>
                  </a:pathLst>
                </a:custGeom>
                <a:solidFill>
                  <a:srgbClr val="007764"/>
                </a:solidFill>
                <a:ln w="0">
                  <a:solidFill>
                    <a:srgbClr val="00776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29" name="Freeform 1153"/>
                <p:cNvSpPr>
                  <a:spLocks noChangeAspect="1"/>
                </p:cNvSpPr>
                <p:nvPr/>
              </p:nvSpPr>
              <p:spPr bwMode="auto">
                <a:xfrm>
                  <a:off x="1378" y="1560"/>
                  <a:ext cx="50" cy="16"/>
                </a:xfrm>
                <a:custGeom>
                  <a:avLst/>
                  <a:gdLst>
                    <a:gd name="T0" fmla="*/ 28 w 50"/>
                    <a:gd name="T1" fmla="*/ 16 h 16"/>
                    <a:gd name="T2" fmla="*/ 50 w 50"/>
                    <a:gd name="T3" fmla="*/ 6 h 16"/>
                    <a:gd name="T4" fmla="*/ 22 w 50"/>
                    <a:gd name="T5" fmla="*/ 0 h 16"/>
                    <a:gd name="T6" fmla="*/ 0 w 50"/>
                    <a:gd name="T7" fmla="*/ 10 h 16"/>
                    <a:gd name="T8" fmla="*/ 28 w 50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6"/>
                    <a:gd name="T17" fmla="*/ 50 w 50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6">
                      <a:moveTo>
                        <a:pt x="28" y="16"/>
                      </a:moveTo>
                      <a:lnTo>
                        <a:pt x="50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28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30" name="Freeform 1154"/>
                <p:cNvSpPr>
                  <a:spLocks noChangeAspect="1"/>
                </p:cNvSpPr>
                <p:nvPr/>
              </p:nvSpPr>
              <p:spPr bwMode="auto">
                <a:xfrm>
                  <a:off x="1406" y="1566"/>
                  <a:ext cx="52" cy="14"/>
                </a:xfrm>
                <a:custGeom>
                  <a:avLst/>
                  <a:gdLst>
                    <a:gd name="T0" fmla="*/ 28 w 52"/>
                    <a:gd name="T1" fmla="*/ 14 h 14"/>
                    <a:gd name="T2" fmla="*/ 52 w 52"/>
                    <a:gd name="T3" fmla="*/ 4 h 14"/>
                    <a:gd name="T4" fmla="*/ 22 w 52"/>
                    <a:gd name="T5" fmla="*/ 0 h 14"/>
                    <a:gd name="T6" fmla="*/ 0 w 52"/>
                    <a:gd name="T7" fmla="*/ 10 h 14"/>
                    <a:gd name="T8" fmla="*/ 28 w 52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4"/>
                    <a:gd name="T17" fmla="*/ 52 w 52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4">
                      <a:moveTo>
                        <a:pt x="28" y="14"/>
                      </a:moveTo>
                      <a:lnTo>
                        <a:pt x="52" y="4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28" y="14"/>
                      </a:lnTo>
                      <a:close/>
                    </a:path>
                  </a:pathLst>
                </a:custGeom>
                <a:solidFill>
                  <a:srgbClr val="007662"/>
                </a:solidFill>
                <a:ln w="0">
                  <a:solidFill>
                    <a:srgbClr val="00766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31" name="Freeform 1155"/>
                <p:cNvSpPr>
                  <a:spLocks noChangeAspect="1"/>
                </p:cNvSpPr>
                <p:nvPr/>
              </p:nvSpPr>
              <p:spPr bwMode="auto">
                <a:xfrm>
                  <a:off x="1406" y="1566"/>
                  <a:ext cx="52" cy="14"/>
                </a:xfrm>
                <a:custGeom>
                  <a:avLst/>
                  <a:gdLst>
                    <a:gd name="T0" fmla="*/ 28 w 52"/>
                    <a:gd name="T1" fmla="*/ 14 h 14"/>
                    <a:gd name="T2" fmla="*/ 52 w 52"/>
                    <a:gd name="T3" fmla="*/ 4 h 14"/>
                    <a:gd name="T4" fmla="*/ 22 w 52"/>
                    <a:gd name="T5" fmla="*/ 0 h 14"/>
                    <a:gd name="T6" fmla="*/ 0 w 52"/>
                    <a:gd name="T7" fmla="*/ 10 h 14"/>
                    <a:gd name="T8" fmla="*/ 28 w 52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4"/>
                    <a:gd name="T17" fmla="*/ 52 w 52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4">
                      <a:moveTo>
                        <a:pt x="28" y="14"/>
                      </a:moveTo>
                      <a:lnTo>
                        <a:pt x="52" y="4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28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32" name="Freeform 1156"/>
                <p:cNvSpPr>
                  <a:spLocks noChangeAspect="1"/>
                </p:cNvSpPr>
                <p:nvPr/>
              </p:nvSpPr>
              <p:spPr bwMode="auto">
                <a:xfrm>
                  <a:off x="1434" y="1570"/>
                  <a:ext cx="52" cy="16"/>
                </a:xfrm>
                <a:custGeom>
                  <a:avLst/>
                  <a:gdLst>
                    <a:gd name="T0" fmla="*/ 30 w 52"/>
                    <a:gd name="T1" fmla="*/ 16 h 16"/>
                    <a:gd name="T2" fmla="*/ 52 w 52"/>
                    <a:gd name="T3" fmla="*/ 6 h 16"/>
                    <a:gd name="T4" fmla="*/ 24 w 52"/>
                    <a:gd name="T5" fmla="*/ 0 h 16"/>
                    <a:gd name="T6" fmla="*/ 0 w 52"/>
                    <a:gd name="T7" fmla="*/ 10 h 16"/>
                    <a:gd name="T8" fmla="*/ 30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30" y="16"/>
                      </a:moveTo>
                      <a:lnTo>
                        <a:pt x="52" y="6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7561"/>
                </a:solidFill>
                <a:ln w="0">
                  <a:solidFill>
                    <a:srgbClr val="00756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33" name="Freeform 1157"/>
                <p:cNvSpPr>
                  <a:spLocks noChangeAspect="1"/>
                </p:cNvSpPr>
                <p:nvPr/>
              </p:nvSpPr>
              <p:spPr bwMode="auto">
                <a:xfrm>
                  <a:off x="1434" y="1570"/>
                  <a:ext cx="52" cy="16"/>
                </a:xfrm>
                <a:custGeom>
                  <a:avLst/>
                  <a:gdLst>
                    <a:gd name="T0" fmla="*/ 30 w 52"/>
                    <a:gd name="T1" fmla="*/ 16 h 16"/>
                    <a:gd name="T2" fmla="*/ 52 w 52"/>
                    <a:gd name="T3" fmla="*/ 6 h 16"/>
                    <a:gd name="T4" fmla="*/ 24 w 52"/>
                    <a:gd name="T5" fmla="*/ 0 h 16"/>
                    <a:gd name="T6" fmla="*/ 0 w 52"/>
                    <a:gd name="T7" fmla="*/ 10 h 16"/>
                    <a:gd name="T8" fmla="*/ 30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30" y="16"/>
                      </a:moveTo>
                      <a:lnTo>
                        <a:pt x="52" y="6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34" name="Freeform 1158"/>
                <p:cNvSpPr>
                  <a:spLocks noChangeAspect="1"/>
                </p:cNvSpPr>
                <p:nvPr/>
              </p:nvSpPr>
              <p:spPr bwMode="auto">
                <a:xfrm>
                  <a:off x="1464" y="1576"/>
                  <a:ext cx="52" cy="14"/>
                </a:xfrm>
                <a:custGeom>
                  <a:avLst/>
                  <a:gdLst>
                    <a:gd name="T0" fmla="*/ 30 w 52"/>
                    <a:gd name="T1" fmla="*/ 14 h 14"/>
                    <a:gd name="T2" fmla="*/ 52 w 52"/>
                    <a:gd name="T3" fmla="*/ 4 h 14"/>
                    <a:gd name="T4" fmla="*/ 22 w 52"/>
                    <a:gd name="T5" fmla="*/ 0 h 14"/>
                    <a:gd name="T6" fmla="*/ 0 w 52"/>
                    <a:gd name="T7" fmla="*/ 10 h 14"/>
                    <a:gd name="T8" fmla="*/ 30 w 52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4"/>
                    <a:gd name="T17" fmla="*/ 52 w 52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4">
                      <a:moveTo>
                        <a:pt x="30" y="14"/>
                      </a:moveTo>
                      <a:lnTo>
                        <a:pt x="52" y="4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0" y="14"/>
                      </a:lnTo>
                      <a:close/>
                    </a:path>
                  </a:pathLst>
                </a:custGeom>
                <a:solidFill>
                  <a:srgbClr val="00765F"/>
                </a:solidFill>
                <a:ln w="0">
                  <a:solidFill>
                    <a:srgbClr val="0076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35" name="Freeform 1159"/>
                <p:cNvSpPr>
                  <a:spLocks noChangeAspect="1"/>
                </p:cNvSpPr>
                <p:nvPr/>
              </p:nvSpPr>
              <p:spPr bwMode="auto">
                <a:xfrm>
                  <a:off x="1464" y="1576"/>
                  <a:ext cx="52" cy="14"/>
                </a:xfrm>
                <a:custGeom>
                  <a:avLst/>
                  <a:gdLst>
                    <a:gd name="T0" fmla="*/ 30 w 52"/>
                    <a:gd name="T1" fmla="*/ 14 h 14"/>
                    <a:gd name="T2" fmla="*/ 52 w 52"/>
                    <a:gd name="T3" fmla="*/ 4 h 14"/>
                    <a:gd name="T4" fmla="*/ 22 w 52"/>
                    <a:gd name="T5" fmla="*/ 0 h 14"/>
                    <a:gd name="T6" fmla="*/ 0 w 52"/>
                    <a:gd name="T7" fmla="*/ 10 h 14"/>
                    <a:gd name="T8" fmla="*/ 30 w 52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4"/>
                    <a:gd name="T17" fmla="*/ 52 w 52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4">
                      <a:moveTo>
                        <a:pt x="30" y="14"/>
                      </a:moveTo>
                      <a:lnTo>
                        <a:pt x="52" y="4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0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36" name="Freeform 1160"/>
                <p:cNvSpPr>
                  <a:spLocks noChangeAspect="1"/>
                </p:cNvSpPr>
                <p:nvPr/>
              </p:nvSpPr>
              <p:spPr bwMode="auto">
                <a:xfrm>
                  <a:off x="1494" y="1580"/>
                  <a:ext cx="52" cy="16"/>
                </a:xfrm>
                <a:custGeom>
                  <a:avLst/>
                  <a:gdLst>
                    <a:gd name="T0" fmla="*/ 30 w 52"/>
                    <a:gd name="T1" fmla="*/ 16 h 16"/>
                    <a:gd name="T2" fmla="*/ 52 w 52"/>
                    <a:gd name="T3" fmla="*/ 6 h 16"/>
                    <a:gd name="T4" fmla="*/ 22 w 52"/>
                    <a:gd name="T5" fmla="*/ 0 h 16"/>
                    <a:gd name="T6" fmla="*/ 0 w 52"/>
                    <a:gd name="T7" fmla="*/ 10 h 16"/>
                    <a:gd name="T8" fmla="*/ 30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30" y="16"/>
                      </a:moveTo>
                      <a:lnTo>
                        <a:pt x="52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765E"/>
                </a:solidFill>
                <a:ln w="0">
                  <a:solidFill>
                    <a:srgbClr val="00765E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37" name="Freeform 1161"/>
                <p:cNvSpPr>
                  <a:spLocks noChangeAspect="1"/>
                </p:cNvSpPr>
                <p:nvPr/>
              </p:nvSpPr>
              <p:spPr bwMode="auto">
                <a:xfrm>
                  <a:off x="1494" y="1580"/>
                  <a:ext cx="52" cy="16"/>
                </a:xfrm>
                <a:custGeom>
                  <a:avLst/>
                  <a:gdLst>
                    <a:gd name="T0" fmla="*/ 30 w 52"/>
                    <a:gd name="T1" fmla="*/ 16 h 16"/>
                    <a:gd name="T2" fmla="*/ 52 w 52"/>
                    <a:gd name="T3" fmla="*/ 6 h 16"/>
                    <a:gd name="T4" fmla="*/ 22 w 52"/>
                    <a:gd name="T5" fmla="*/ 0 h 16"/>
                    <a:gd name="T6" fmla="*/ 0 w 52"/>
                    <a:gd name="T7" fmla="*/ 10 h 16"/>
                    <a:gd name="T8" fmla="*/ 30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30" y="16"/>
                      </a:moveTo>
                      <a:lnTo>
                        <a:pt x="52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38" name="Freeform 1162"/>
                <p:cNvSpPr>
                  <a:spLocks noChangeAspect="1"/>
                </p:cNvSpPr>
                <p:nvPr/>
              </p:nvSpPr>
              <p:spPr bwMode="auto">
                <a:xfrm>
                  <a:off x="1524" y="1586"/>
                  <a:ext cx="52" cy="16"/>
                </a:xfrm>
                <a:custGeom>
                  <a:avLst/>
                  <a:gdLst>
                    <a:gd name="T0" fmla="*/ 30 w 52"/>
                    <a:gd name="T1" fmla="*/ 16 h 16"/>
                    <a:gd name="T2" fmla="*/ 52 w 52"/>
                    <a:gd name="T3" fmla="*/ 6 h 16"/>
                    <a:gd name="T4" fmla="*/ 22 w 52"/>
                    <a:gd name="T5" fmla="*/ 0 h 16"/>
                    <a:gd name="T6" fmla="*/ 0 w 52"/>
                    <a:gd name="T7" fmla="*/ 10 h 16"/>
                    <a:gd name="T8" fmla="*/ 30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30" y="16"/>
                      </a:moveTo>
                      <a:lnTo>
                        <a:pt x="52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775D"/>
                </a:solidFill>
                <a:ln w="0">
                  <a:solidFill>
                    <a:srgbClr val="00775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39" name="Freeform 1163"/>
                <p:cNvSpPr>
                  <a:spLocks noChangeAspect="1"/>
                </p:cNvSpPr>
                <p:nvPr/>
              </p:nvSpPr>
              <p:spPr bwMode="auto">
                <a:xfrm>
                  <a:off x="1524" y="1586"/>
                  <a:ext cx="52" cy="16"/>
                </a:xfrm>
                <a:custGeom>
                  <a:avLst/>
                  <a:gdLst>
                    <a:gd name="T0" fmla="*/ 30 w 52"/>
                    <a:gd name="T1" fmla="*/ 16 h 16"/>
                    <a:gd name="T2" fmla="*/ 52 w 52"/>
                    <a:gd name="T3" fmla="*/ 6 h 16"/>
                    <a:gd name="T4" fmla="*/ 22 w 52"/>
                    <a:gd name="T5" fmla="*/ 0 h 16"/>
                    <a:gd name="T6" fmla="*/ 0 w 52"/>
                    <a:gd name="T7" fmla="*/ 10 h 16"/>
                    <a:gd name="T8" fmla="*/ 30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30" y="16"/>
                      </a:moveTo>
                      <a:lnTo>
                        <a:pt x="52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40" name="Freeform 1164"/>
                <p:cNvSpPr>
                  <a:spLocks noChangeAspect="1"/>
                </p:cNvSpPr>
                <p:nvPr/>
              </p:nvSpPr>
              <p:spPr bwMode="auto">
                <a:xfrm>
                  <a:off x="1554" y="1592"/>
                  <a:ext cx="54" cy="16"/>
                </a:xfrm>
                <a:custGeom>
                  <a:avLst/>
                  <a:gdLst>
                    <a:gd name="T0" fmla="*/ 32 w 54"/>
                    <a:gd name="T1" fmla="*/ 16 h 16"/>
                    <a:gd name="T2" fmla="*/ 54 w 54"/>
                    <a:gd name="T3" fmla="*/ 6 h 16"/>
                    <a:gd name="T4" fmla="*/ 22 w 54"/>
                    <a:gd name="T5" fmla="*/ 0 h 16"/>
                    <a:gd name="T6" fmla="*/ 0 w 54"/>
                    <a:gd name="T7" fmla="*/ 10 h 16"/>
                    <a:gd name="T8" fmla="*/ 32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2" y="16"/>
                      </a:moveTo>
                      <a:lnTo>
                        <a:pt x="54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2" y="16"/>
                      </a:lnTo>
                      <a:close/>
                    </a:path>
                  </a:pathLst>
                </a:custGeom>
                <a:solidFill>
                  <a:srgbClr val="00785C"/>
                </a:solidFill>
                <a:ln w="0">
                  <a:solidFill>
                    <a:srgbClr val="00785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41" name="Freeform 1165"/>
                <p:cNvSpPr>
                  <a:spLocks noChangeAspect="1"/>
                </p:cNvSpPr>
                <p:nvPr/>
              </p:nvSpPr>
              <p:spPr bwMode="auto">
                <a:xfrm>
                  <a:off x="1554" y="1592"/>
                  <a:ext cx="54" cy="16"/>
                </a:xfrm>
                <a:custGeom>
                  <a:avLst/>
                  <a:gdLst>
                    <a:gd name="T0" fmla="*/ 32 w 54"/>
                    <a:gd name="T1" fmla="*/ 16 h 16"/>
                    <a:gd name="T2" fmla="*/ 54 w 54"/>
                    <a:gd name="T3" fmla="*/ 6 h 16"/>
                    <a:gd name="T4" fmla="*/ 22 w 54"/>
                    <a:gd name="T5" fmla="*/ 0 h 16"/>
                    <a:gd name="T6" fmla="*/ 0 w 54"/>
                    <a:gd name="T7" fmla="*/ 10 h 16"/>
                    <a:gd name="T8" fmla="*/ 32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2" y="16"/>
                      </a:moveTo>
                      <a:lnTo>
                        <a:pt x="54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2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42" name="Freeform 1166"/>
                <p:cNvSpPr>
                  <a:spLocks noChangeAspect="1"/>
                </p:cNvSpPr>
                <p:nvPr/>
              </p:nvSpPr>
              <p:spPr bwMode="auto">
                <a:xfrm>
                  <a:off x="1586" y="1598"/>
                  <a:ext cx="52" cy="16"/>
                </a:xfrm>
                <a:custGeom>
                  <a:avLst/>
                  <a:gdLst>
                    <a:gd name="T0" fmla="*/ 30 w 52"/>
                    <a:gd name="T1" fmla="*/ 16 h 16"/>
                    <a:gd name="T2" fmla="*/ 52 w 52"/>
                    <a:gd name="T3" fmla="*/ 6 h 16"/>
                    <a:gd name="T4" fmla="*/ 22 w 52"/>
                    <a:gd name="T5" fmla="*/ 0 h 16"/>
                    <a:gd name="T6" fmla="*/ 0 w 52"/>
                    <a:gd name="T7" fmla="*/ 10 h 16"/>
                    <a:gd name="T8" fmla="*/ 30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30" y="16"/>
                      </a:moveTo>
                      <a:lnTo>
                        <a:pt x="52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7A5B"/>
                </a:solidFill>
                <a:ln w="0">
                  <a:solidFill>
                    <a:srgbClr val="007A5B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43" name="Freeform 1167"/>
                <p:cNvSpPr>
                  <a:spLocks noChangeAspect="1"/>
                </p:cNvSpPr>
                <p:nvPr/>
              </p:nvSpPr>
              <p:spPr bwMode="auto">
                <a:xfrm>
                  <a:off x="1586" y="1598"/>
                  <a:ext cx="52" cy="16"/>
                </a:xfrm>
                <a:custGeom>
                  <a:avLst/>
                  <a:gdLst>
                    <a:gd name="T0" fmla="*/ 30 w 52"/>
                    <a:gd name="T1" fmla="*/ 16 h 16"/>
                    <a:gd name="T2" fmla="*/ 52 w 52"/>
                    <a:gd name="T3" fmla="*/ 6 h 16"/>
                    <a:gd name="T4" fmla="*/ 22 w 52"/>
                    <a:gd name="T5" fmla="*/ 0 h 16"/>
                    <a:gd name="T6" fmla="*/ 0 w 52"/>
                    <a:gd name="T7" fmla="*/ 10 h 16"/>
                    <a:gd name="T8" fmla="*/ 30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30" y="16"/>
                      </a:moveTo>
                      <a:lnTo>
                        <a:pt x="52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44" name="Freeform 1168"/>
                <p:cNvSpPr>
                  <a:spLocks noChangeAspect="1"/>
                </p:cNvSpPr>
                <p:nvPr/>
              </p:nvSpPr>
              <p:spPr bwMode="auto">
                <a:xfrm>
                  <a:off x="1616" y="1604"/>
                  <a:ext cx="54" cy="16"/>
                </a:xfrm>
                <a:custGeom>
                  <a:avLst/>
                  <a:gdLst>
                    <a:gd name="T0" fmla="*/ 32 w 54"/>
                    <a:gd name="T1" fmla="*/ 16 h 16"/>
                    <a:gd name="T2" fmla="*/ 54 w 54"/>
                    <a:gd name="T3" fmla="*/ 6 h 16"/>
                    <a:gd name="T4" fmla="*/ 22 w 54"/>
                    <a:gd name="T5" fmla="*/ 0 h 16"/>
                    <a:gd name="T6" fmla="*/ 0 w 54"/>
                    <a:gd name="T7" fmla="*/ 10 h 16"/>
                    <a:gd name="T8" fmla="*/ 32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2" y="16"/>
                      </a:moveTo>
                      <a:lnTo>
                        <a:pt x="54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2" y="16"/>
                      </a:lnTo>
                      <a:close/>
                    </a:path>
                  </a:pathLst>
                </a:custGeom>
                <a:solidFill>
                  <a:srgbClr val="007B5A"/>
                </a:solidFill>
                <a:ln w="0">
                  <a:solidFill>
                    <a:srgbClr val="007B5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45" name="Freeform 1169"/>
                <p:cNvSpPr>
                  <a:spLocks noChangeAspect="1"/>
                </p:cNvSpPr>
                <p:nvPr/>
              </p:nvSpPr>
              <p:spPr bwMode="auto">
                <a:xfrm>
                  <a:off x="1616" y="1604"/>
                  <a:ext cx="54" cy="16"/>
                </a:xfrm>
                <a:custGeom>
                  <a:avLst/>
                  <a:gdLst>
                    <a:gd name="T0" fmla="*/ 32 w 54"/>
                    <a:gd name="T1" fmla="*/ 16 h 16"/>
                    <a:gd name="T2" fmla="*/ 54 w 54"/>
                    <a:gd name="T3" fmla="*/ 6 h 16"/>
                    <a:gd name="T4" fmla="*/ 22 w 54"/>
                    <a:gd name="T5" fmla="*/ 0 h 16"/>
                    <a:gd name="T6" fmla="*/ 0 w 54"/>
                    <a:gd name="T7" fmla="*/ 10 h 16"/>
                    <a:gd name="T8" fmla="*/ 32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2" y="16"/>
                      </a:moveTo>
                      <a:lnTo>
                        <a:pt x="54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2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46" name="Freeform 1170"/>
                <p:cNvSpPr>
                  <a:spLocks noChangeAspect="1"/>
                </p:cNvSpPr>
                <p:nvPr/>
              </p:nvSpPr>
              <p:spPr bwMode="auto">
                <a:xfrm>
                  <a:off x="1648" y="1610"/>
                  <a:ext cx="54" cy="18"/>
                </a:xfrm>
                <a:custGeom>
                  <a:avLst/>
                  <a:gdLst>
                    <a:gd name="T0" fmla="*/ 32 w 54"/>
                    <a:gd name="T1" fmla="*/ 18 h 18"/>
                    <a:gd name="T2" fmla="*/ 54 w 54"/>
                    <a:gd name="T3" fmla="*/ 8 h 18"/>
                    <a:gd name="T4" fmla="*/ 22 w 54"/>
                    <a:gd name="T5" fmla="*/ 0 h 18"/>
                    <a:gd name="T6" fmla="*/ 0 w 54"/>
                    <a:gd name="T7" fmla="*/ 10 h 18"/>
                    <a:gd name="T8" fmla="*/ 32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32" y="18"/>
                      </a:moveTo>
                      <a:lnTo>
                        <a:pt x="54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7C5A"/>
                </a:solidFill>
                <a:ln w="0">
                  <a:solidFill>
                    <a:srgbClr val="007C5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47" name="Freeform 1171"/>
                <p:cNvSpPr>
                  <a:spLocks noChangeAspect="1"/>
                </p:cNvSpPr>
                <p:nvPr/>
              </p:nvSpPr>
              <p:spPr bwMode="auto">
                <a:xfrm>
                  <a:off x="1648" y="1610"/>
                  <a:ext cx="54" cy="18"/>
                </a:xfrm>
                <a:custGeom>
                  <a:avLst/>
                  <a:gdLst>
                    <a:gd name="T0" fmla="*/ 32 w 54"/>
                    <a:gd name="T1" fmla="*/ 18 h 18"/>
                    <a:gd name="T2" fmla="*/ 54 w 54"/>
                    <a:gd name="T3" fmla="*/ 8 h 18"/>
                    <a:gd name="T4" fmla="*/ 22 w 54"/>
                    <a:gd name="T5" fmla="*/ 0 h 18"/>
                    <a:gd name="T6" fmla="*/ 0 w 54"/>
                    <a:gd name="T7" fmla="*/ 10 h 18"/>
                    <a:gd name="T8" fmla="*/ 32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32" y="18"/>
                      </a:moveTo>
                      <a:lnTo>
                        <a:pt x="54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48" name="Freeform 1172"/>
                <p:cNvSpPr>
                  <a:spLocks noChangeAspect="1"/>
                </p:cNvSpPr>
                <p:nvPr/>
              </p:nvSpPr>
              <p:spPr bwMode="auto">
                <a:xfrm>
                  <a:off x="1680" y="1618"/>
                  <a:ext cx="54" cy="18"/>
                </a:xfrm>
                <a:custGeom>
                  <a:avLst/>
                  <a:gdLst>
                    <a:gd name="T0" fmla="*/ 34 w 54"/>
                    <a:gd name="T1" fmla="*/ 18 h 18"/>
                    <a:gd name="T2" fmla="*/ 54 w 54"/>
                    <a:gd name="T3" fmla="*/ 6 h 18"/>
                    <a:gd name="T4" fmla="*/ 22 w 54"/>
                    <a:gd name="T5" fmla="*/ 0 h 18"/>
                    <a:gd name="T6" fmla="*/ 0 w 54"/>
                    <a:gd name="T7" fmla="*/ 10 h 18"/>
                    <a:gd name="T8" fmla="*/ 34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34" y="18"/>
                      </a:moveTo>
                      <a:lnTo>
                        <a:pt x="54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4" y="18"/>
                      </a:lnTo>
                      <a:close/>
                    </a:path>
                  </a:pathLst>
                </a:custGeom>
                <a:solidFill>
                  <a:srgbClr val="007E59"/>
                </a:solidFill>
                <a:ln w="0">
                  <a:solidFill>
                    <a:srgbClr val="007E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49" name="Freeform 1173"/>
                <p:cNvSpPr>
                  <a:spLocks noChangeAspect="1"/>
                </p:cNvSpPr>
                <p:nvPr/>
              </p:nvSpPr>
              <p:spPr bwMode="auto">
                <a:xfrm>
                  <a:off x="1680" y="1618"/>
                  <a:ext cx="54" cy="18"/>
                </a:xfrm>
                <a:custGeom>
                  <a:avLst/>
                  <a:gdLst>
                    <a:gd name="T0" fmla="*/ 34 w 54"/>
                    <a:gd name="T1" fmla="*/ 18 h 18"/>
                    <a:gd name="T2" fmla="*/ 54 w 54"/>
                    <a:gd name="T3" fmla="*/ 6 h 18"/>
                    <a:gd name="T4" fmla="*/ 22 w 54"/>
                    <a:gd name="T5" fmla="*/ 0 h 18"/>
                    <a:gd name="T6" fmla="*/ 0 w 54"/>
                    <a:gd name="T7" fmla="*/ 10 h 18"/>
                    <a:gd name="T8" fmla="*/ 34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34" y="18"/>
                      </a:moveTo>
                      <a:lnTo>
                        <a:pt x="54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50" name="Freeform 1174"/>
                <p:cNvSpPr>
                  <a:spLocks noChangeAspect="1"/>
                </p:cNvSpPr>
                <p:nvPr/>
              </p:nvSpPr>
              <p:spPr bwMode="auto">
                <a:xfrm>
                  <a:off x="1714" y="1624"/>
                  <a:ext cx="54" cy="18"/>
                </a:xfrm>
                <a:custGeom>
                  <a:avLst/>
                  <a:gdLst>
                    <a:gd name="T0" fmla="*/ 32 w 54"/>
                    <a:gd name="T1" fmla="*/ 18 h 18"/>
                    <a:gd name="T2" fmla="*/ 54 w 54"/>
                    <a:gd name="T3" fmla="*/ 8 h 18"/>
                    <a:gd name="T4" fmla="*/ 20 w 54"/>
                    <a:gd name="T5" fmla="*/ 0 h 18"/>
                    <a:gd name="T6" fmla="*/ 0 w 54"/>
                    <a:gd name="T7" fmla="*/ 12 h 18"/>
                    <a:gd name="T8" fmla="*/ 32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32" y="18"/>
                      </a:moveTo>
                      <a:lnTo>
                        <a:pt x="54" y="8"/>
                      </a:lnTo>
                      <a:lnTo>
                        <a:pt x="20" y="0"/>
                      </a:lnTo>
                      <a:lnTo>
                        <a:pt x="0" y="12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7F59"/>
                </a:solidFill>
                <a:ln w="0">
                  <a:solidFill>
                    <a:srgbClr val="007F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51" name="Freeform 1175"/>
                <p:cNvSpPr>
                  <a:spLocks noChangeAspect="1"/>
                </p:cNvSpPr>
                <p:nvPr/>
              </p:nvSpPr>
              <p:spPr bwMode="auto">
                <a:xfrm>
                  <a:off x="1714" y="1624"/>
                  <a:ext cx="54" cy="18"/>
                </a:xfrm>
                <a:custGeom>
                  <a:avLst/>
                  <a:gdLst>
                    <a:gd name="T0" fmla="*/ 32 w 54"/>
                    <a:gd name="T1" fmla="*/ 18 h 18"/>
                    <a:gd name="T2" fmla="*/ 54 w 54"/>
                    <a:gd name="T3" fmla="*/ 8 h 18"/>
                    <a:gd name="T4" fmla="*/ 20 w 54"/>
                    <a:gd name="T5" fmla="*/ 0 h 18"/>
                    <a:gd name="T6" fmla="*/ 0 w 54"/>
                    <a:gd name="T7" fmla="*/ 12 h 18"/>
                    <a:gd name="T8" fmla="*/ 32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32" y="18"/>
                      </a:moveTo>
                      <a:lnTo>
                        <a:pt x="54" y="8"/>
                      </a:lnTo>
                      <a:lnTo>
                        <a:pt x="20" y="0"/>
                      </a:lnTo>
                      <a:lnTo>
                        <a:pt x="0" y="12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52" name="Freeform 1176"/>
                <p:cNvSpPr>
                  <a:spLocks noChangeAspect="1"/>
                </p:cNvSpPr>
                <p:nvPr/>
              </p:nvSpPr>
              <p:spPr bwMode="auto">
                <a:xfrm>
                  <a:off x="1746" y="1632"/>
                  <a:ext cx="56" cy="18"/>
                </a:xfrm>
                <a:custGeom>
                  <a:avLst/>
                  <a:gdLst>
                    <a:gd name="T0" fmla="*/ 34 w 56"/>
                    <a:gd name="T1" fmla="*/ 18 h 18"/>
                    <a:gd name="T2" fmla="*/ 56 w 56"/>
                    <a:gd name="T3" fmla="*/ 8 h 18"/>
                    <a:gd name="T4" fmla="*/ 22 w 56"/>
                    <a:gd name="T5" fmla="*/ 0 h 18"/>
                    <a:gd name="T6" fmla="*/ 0 w 56"/>
                    <a:gd name="T7" fmla="*/ 10 h 18"/>
                    <a:gd name="T8" fmla="*/ 34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4" y="18"/>
                      </a:moveTo>
                      <a:lnTo>
                        <a:pt x="56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4" y="18"/>
                      </a:lnTo>
                      <a:close/>
                    </a:path>
                  </a:pathLst>
                </a:custGeom>
                <a:solidFill>
                  <a:srgbClr val="008059"/>
                </a:solidFill>
                <a:ln w="0">
                  <a:solidFill>
                    <a:srgbClr val="0080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53" name="Freeform 1177"/>
                <p:cNvSpPr>
                  <a:spLocks noChangeAspect="1"/>
                </p:cNvSpPr>
                <p:nvPr/>
              </p:nvSpPr>
              <p:spPr bwMode="auto">
                <a:xfrm>
                  <a:off x="1746" y="1632"/>
                  <a:ext cx="56" cy="18"/>
                </a:xfrm>
                <a:custGeom>
                  <a:avLst/>
                  <a:gdLst>
                    <a:gd name="T0" fmla="*/ 34 w 56"/>
                    <a:gd name="T1" fmla="*/ 18 h 18"/>
                    <a:gd name="T2" fmla="*/ 56 w 56"/>
                    <a:gd name="T3" fmla="*/ 8 h 18"/>
                    <a:gd name="T4" fmla="*/ 22 w 56"/>
                    <a:gd name="T5" fmla="*/ 0 h 18"/>
                    <a:gd name="T6" fmla="*/ 0 w 56"/>
                    <a:gd name="T7" fmla="*/ 10 h 18"/>
                    <a:gd name="T8" fmla="*/ 34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4" y="18"/>
                      </a:moveTo>
                      <a:lnTo>
                        <a:pt x="56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54" name="Freeform 1178"/>
                <p:cNvSpPr>
                  <a:spLocks noChangeAspect="1"/>
                </p:cNvSpPr>
                <p:nvPr/>
              </p:nvSpPr>
              <p:spPr bwMode="auto">
                <a:xfrm>
                  <a:off x="1780" y="1640"/>
                  <a:ext cx="54" cy="18"/>
                </a:xfrm>
                <a:custGeom>
                  <a:avLst/>
                  <a:gdLst>
                    <a:gd name="T0" fmla="*/ 34 w 54"/>
                    <a:gd name="T1" fmla="*/ 18 h 18"/>
                    <a:gd name="T2" fmla="*/ 54 w 54"/>
                    <a:gd name="T3" fmla="*/ 8 h 18"/>
                    <a:gd name="T4" fmla="*/ 22 w 54"/>
                    <a:gd name="T5" fmla="*/ 0 h 18"/>
                    <a:gd name="T6" fmla="*/ 0 w 54"/>
                    <a:gd name="T7" fmla="*/ 10 h 18"/>
                    <a:gd name="T8" fmla="*/ 34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34" y="18"/>
                      </a:moveTo>
                      <a:lnTo>
                        <a:pt x="54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4" y="18"/>
                      </a:lnTo>
                      <a:close/>
                    </a:path>
                  </a:pathLst>
                </a:custGeom>
                <a:solidFill>
                  <a:srgbClr val="008158"/>
                </a:solidFill>
                <a:ln w="0">
                  <a:solidFill>
                    <a:srgbClr val="0081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55" name="Freeform 1179"/>
                <p:cNvSpPr>
                  <a:spLocks noChangeAspect="1"/>
                </p:cNvSpPr>
                <p:nvPr/>
              </p:nvSpPr>
              <p:spPr bwMode="auto">
                <a:xfrm>
                  <a:off x="1780" y="1640"/>
                  <a:ext cx="54" cy="18"/>
                </a:xfrm>
                <a:custGeom>
                  <a:avLst/>
                  <a:gdLst>
                    <a:gd name="T0" fmla="*/ 34 w 54"/>
                    <a:gd name="T1" fmla="*/ 18 h 18"/>
                    <a:gd name="T2" fmla="*/ 54 w 54"/>
                    <a:gd name="T3" fmla="*/ 8 h 18"/>
                    <a:gd name="T4" fmla="*/ 22 w 54"/>
                    <a:gd name="T5" fmla="*/ 0 h 18"/>
                    <a:gd name="T6" fmla="*/ 0 w 54"/>
                    <a:gd name="T7" fmla="*/ 10 h 18"/>
                    <a:gd name="T8" fmla="*/ 34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34" y="18"/>
                      </a:moveTo>
                      <a:lnTo>
                        <a:pt x="54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56" name="Freeform 1180"/>
                <p:cNvSpPr>
                  <a:spLocks noChangeAspect="1"/>
                </p:cNvSpPr>
                <p:nvPr/>
              </p:nvSpPr>
              <p:spPr bwMode="auto">
                <a:xfrm>
                  <a:off x="1814" y="1648"/>
                  <a:ext cx="56" cy="20"/>
                </a:xfrm>
                <a:custGeom>
                  <a:avLst/>
                  <a:gdLst>
                    <a:gd name="T0" fmla="*/ 34 w 56"/>
                    <a:gd name="T1" fmla="*/ 20 h 20"/>
                    <a:gd name="T2" fmla="*/ 56 w 56"/>
                    <a:gd name="T3" fmla="*/ 8 h 20"/>
                    <a:gd name="T4" fmla="*/ 20 w 56"/>
                    <a:gd name="T5" fmla="*/ 0 h 20"/>
                    <a:gd name="T6" fmla="*/ 0 w 56"/>
                    <a:gd name="T7" fmla="*/ 10 h 20"/>
                    <a:gd name="T8" fmla="*/ 34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34" y="20"/>
                      </a:moveTo>
                      <a:lnTo>
                        <a:pt x="56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4" y="20"/>
                      </a:lnTo>
                      <a:close/>
                    </a:path>
                  </a:pathLst>
                </a:custGeom>
                <a:solidFill>
                  <a:srgbClr val="008258"/>
                </a:solidFill>
                <a:ln w="0">
                  <a:solidFill>
                    <a:srgbClr val="0082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57" name="Freeform 1181"/>
                <p:cNvSpPr>
                  <a:spLocks noChangeAspect="1"/>
                </p:cNvSpPr>
                <p:nvPr/>
              </p:nvSpPr>
              <p:spPr bwMode="auto">
                <a:xfrm>
                  <a:off x="1814" y="1648"/>
                  <a:ext cx="56" cy="20"/>
                </a:xfrm>
                <a:custGeom>
                  <a:avLst/>
                  <a:gdLst>
                    <a:gd name="T0" fmla="*/ 34 w 56"/>
                    <a:gd name="T1" fmla="*/ 20 h 20"/>
                    <a:gd name="T2" fmla="*/ 56 w 56"/>
                    <a:gd name="T3" fmla="*/ 8 h 20"/>
                    <a:gd name="T4" fmla="*/ 20 w 56"/>
                    <a:gd name="T5" fmla="*/ 0 h 20"/>
                    <a:gd name="T6" fmla="*/ 0 w 56"/>
                    <a:gd name="T7" fmla="*/ 10 h 20"/>
                    <a:gd name="T8" fmla="*/ 34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34" y="20"/>
                      </a:moveTo>
                      <a:lnTo>
                        <a:pt x="56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4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58" name="Freeform 1182"/>
                <p:cNvSpPr>
                  <a:spLocks noChangeAspect="1"/>
                </p:cNvSpPr>
                <p:nvPr/>
              </p:nvSpPr>
              <p:spPr bwMode="auto">
                <a:xfrm>
                  <a:off x="1848" y="1656"/>
                  <a:ext cx="56" cy="20"/>
                </a:xfrm>
                <a:custGeom>
                  <a:avLst/>
                  <a:gdLst>
                    <a:gd name="T0" fmla="*/ 34 w 56"/>
                    <a:gd name="T1" fmla="*/ 20 h 20"/>
                    <a:gd name="T2" fmla="*/ 56 w 56"/>
                    <a:gd name="T3" fmla="*/ 10 h 20"/>
                    <a:gd name="T4" fmla="*/ 22 w 56"/>
                    <a:gd name="T5" fmla="*/ 0 h 20"/>
                    <a:gd name="T6" fmla="*/ 0 w 56"/>
                    <a:gd name="T7" fmla="*/ 12 h 20"/>
                    <a:gd name="T8" fmla="*/ 34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34" y="20"/>
                      </a:moveTo>
                      <a:lnTo>
                        <a:pt x="56" y="10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4" y="20"/>
                      </a:lnTo>
                      <a:close/>
                    </a:path>
                  </a:pathLst>
                </a:custGeom>
                <a:solidFill>
                  <a:srgbClr val="008258"/>
                </a:solidFill>
                <a:ln w="0">
                  <a:solidFill>
                    <a:srgbClr val="0082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59" name="Freeform 1183"/>
                <p:cNvSpPr>
                  <a:spLocks noChangeAspect="1"/>
                </p:cNvSpPr>
                <p:nvPr/>
              </p:nvSpPr>
              <p:spPr bwMode="auto">
                <a:xfrm>
                  <a:off x="1848" y="1656"/>
                  <a:ext cx="56" cy="20"/>
                </a:xfrm>
                <a:custGeom>
                  <a:avLst/>
                  <a:gdLst>
                    <a:gd name="T0" fmla="*/ 34 w 56"/>
                    <a:gd name="T1" fmla="*/ 20 h 20"/>
                    <a:gd name="T2" fmla="*/ 56 w 56"/>
                    <a:gd name="T3" fmla="*/ 10 h 20"/>
                    <a:gd name="T4" fmla="*/ 22 w 56"/>
                    <a:gd name="T5" fmla="*/ 0 h 20"/>
                    <a:gd name="T6" fmla="*/ 0 w 56"/>
                    <a:gd name="T7" fmla="*/ 12 h 20"/>
                    <a:gd name="T8" fmla="*/ 34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34" y="20"/>
                      </a:moveTo>
                      <a:lnTo>
                        <a:pt x="56" y="10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4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60" name="Freeform 1184"/>
                <p:cNvSpPr>
                  <a:spLocks noChangeAspect="1"/>
                </p:cNvSpPr>
                <p:nvPr/>
              </p:nvSpPr>
              <p:spPr bwMode="auto">
                <a:xfrm>
                  <a:off x="1882" y="1666"/>
                  <a:ext cx="58" cy="18"/>
                </a:xfrm>
                <a:custGeom>
                  <a:avLst/>
                  <a:gdLst>
                    <a:gd name="T0" fmla="*/ 36 w 58"/>
                    <a:gd name="T1" fmla="*/ 18 h 18"/>
                    <a:gd name="T2" fmla="*/ 58 w 58"/>
                    <a:gd name="T3" fmla="*/ 8 h 18"/>
                    <a:gd name="T4" fmla="*/ 22 w 58"/>
                    <a:gd name="T5" fmla="*/ 0 h 18"/>
                    <a:gd name="T6" fmla="*/ 0 w 58"/>
                    <a:gd name="T7" fmla="*/ 10 h 18"/>
                    <a:gd name="T8" fmla="*/ 36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36" y="18"/>
                      </a:moveTo>
                      <a:lnTo>
                        <a:pt x="58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6" y="18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61" name="Freeform 1185"/>
                <p:cNvSpPr>
                  <a:spLocks noChangeAspect="1"/>
                </p:cNvSpPr>
                <p:nvPr/>
              </p:nvSpPr>
              <p:spPr bwMode="auto">
                <a:xfrm>
                  <a:off x="1882" y="1666"/>
                  <a:ext cx="58" cy="18"/>
                </a:xfrm>
                <a:custGeom>
                  <a:avLst/>
                  <a:gdLst>
                    <a:gd name="T0" fmla="*/ 36 w 58"/>
                    <a:gd name="T1" fmla="*/ 18 h 18"/>
                    <a:gd name="T2" fmla="*/ 58 w 58"/>
                    <a:gd name="T3" fmla="*/ 8 h 18"/>
                    <a:gd name="T4" fmla="*/ 22 w 58"/>
                    <a:gd name="T5" fmla="*/ 0 h 18"/>
                    <a:gd name="T6" fmla="*/ 0 w 58"/>
                    <a:gd name="T7" fmla="*/ 10 h 18"/>
                    <a:gd name="T8" fmla="*/ 36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36" y="18"/>
                      </a:moveTo>
                      <a:lnTo>
                        <a:pt x="58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6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62" name="Freeform 1186"/>
                <p:cNvSpPr>
                  <a:spLocks noChangeAspect="1"/>
                </p:cNvSpPr>
                <p:nvPr/>
              </p:nvSpPr>
              <p:spPr bwMode="auto">
                <a:xfrm>
                  <a:off x="1918" y="1674"/>
                  <a:ext cx="56" cy="20"/>
                </a:xfrm>
                <a:custGeom>
                  <a:avLst/>
                  <a:gdLst>
                    <a:gd name="T0" fmla="*/ 36 w 56"/>
                    <a:gd name="T1" fmla="*/ 20 h 20"/>
                    <a:gd name="T2" fmla="*/ 56 w 56"/>
                    <a:gd name="T3" fmla="*/ 10 h 20"/>
                    <a:gd name="T4" fmla="*/ 22 w 56"/>
                    <a:gd name="T5" fmla="*/ 0 h 20"/>
                    <a:gd name="T6" fmla="*/ 0 w 56"/>
                    <a:gd name="T7" fmla="*/ 10 h 20"/>
                    <a:gd name="T8" fmla="*/ 36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36" y="20"/>
                      </a:moveTo>
                      <a:lnTo>
                        <a:pt x="56" y="10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6" y="20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63" name="Freeform 1187"/>
                <p:cNvSpPr>
                  <a:spLocks noChangeAspect="1"/>
                </p:cNvSpPr>
                <p:nvPr/>
              </p:nvSpPr>
              <p:spPr bwMode="auto">
                <a:xfrm>
                  <a:off x="1918" y="1674"/>
                  <a:ext cx="56" cy="20"/>
                </a:xfrm>
                <a:custGeom>
                  <a:avLst/>
                  <a:gdLst>
                    <a:gd name="T0" fmla="*/ 36 w 56"/>
                    <a:gd name="T1" fmla="*/ 20 h 20"/>
                    <a:gd name="T2" fmla="*/ 56 w 56"/>
                    <a:gd name="T3" fmla="*/ 10 h 20"/>
                    <a:gd name="T4" fmla="*/ 22 w 56"/>
                    <a:gd name="T5" fmla="*/ 0 h 20"/>
                    <a:gd name="T6" fmla="*/ 0 w 56"/>
                    <a:gd name="T7" fmla="*/ 10 h 20"/>
                    <a:gd name="T8" fmla="*/ 36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36" y="20"/>
                      </a:moveTo>
                      <a:lnTo>
                        <a:pt x="56" y="10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64" name="Freeform 1188"/>
                <p:cNvSpPr>
                  <a:spLocks noChangeAspect="1"/>
                </p:cNvSpPr>
                <p:nvPr/>
              </p:nvSpPr>
              <p:spPr bwMode="auto">
                <a:xfrm>
                  <a:off x="1954" y="1684"/>
                  <a:ext cx="58" cy="20"/>
                </a:xfrm>
                <a:custGeom>
                  <a:avLst/>
                  <a:gdLst>
                    <a:gd name="T0" fmla="*/ 36 w 58"/>
                    <a:gd name="T1" fmla="*/ 20 h 20"/>
                    <a:gd name="T2" fmla="*/ 58 w 58"/>
                    <a:gd name="T3" fmla="*/ 8 h 20"/>
                    <a:gd name="T4" fmla="*/ 20 w 58"/>
                    <a:gd name="T5" fmla="*/ 0 h 20"/>
                    <a:gd name="T6" fmla="*/ 0 w 58"/>
                    <a:gd name="T7" fmla="*/ 10 h 20"/>
                    <a:gd name="T8" fmla="*/ 36 w 5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0"/>
                    <a:gd name="T17" fmla="*/ 58 w 5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0">
                      <a:moveTo>
                        <a:pt x="36" y="20"/>
                      </a:moveTo>
                      <a:lnTo>
                        <a:pt x="58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6" y="20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65" name="Freeform 1189"/>
                <p:cNvSpPr>
                  <a:spLocks noChangeAspect="1"/>
                </p:cNvSpPr>
                <p:nvPr/>
              </p:nvSpPr>
              <p:spPr bwMode="auto">
                <a:xfrm>
                  <a:off x="1954" y="1684"/>
                  <a:ext cx="58" cy="20"/>
                </a:xfrm>
                <a:custGeom>
                  <a:avLst/>
                  <a:gdLst>
                    <a:gd name="T0" fmla="*/ 36 w 58"/>
                    <a:gd name="T1" fmla="*/ 20 h 20"/>
                    <a:gd name="T2" fmla="*/ 58 w 58"/>
                    <a:gd name="T3" fmla="*/ 8 h 20"/>
                    <a:gd name="T4" fmla="*/ 20 w 58"/>
                    <a:gd name="T5" fmla="*/ 0 h 20"/>
                    <a:gd name="T6" fmla="*/ 0 w 58"/>
                    <a:gd name="T7" fmla="*/ 10 h 20"/>
                    <a:gd name="T8" fmla="*/ 36 w 5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0"/>
                    <a:gd name="T17" fmla="*/ 58 w 5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0">
                      <a:moveTo>
                        <a:pt x="36" y="20"/>
                      </a:moveTo>
                      <a:lnTo>
                        <a:pt x="58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66" name="Freeform 1190"/>
                <p:cNvSpPr>
                  <a:spLocks noChangeAspect="1"/>
                </p:cNvSpPr>
                <p:nvPr/>
              </p:nvSpPr>
              <p:spPr bwMode="auto">
                <a:xfrm>
                  <a:off x="1990" y="1692"/>
                  <a:ext cx="58" cy="20"/>
                </a:xfrm>
                <a:custGeom>
                  <a:avLst/>
                  <a:gdLst>
                    <a:gd name="T0" fmla="*/ 38 w 58"/>
                    <a:gd name="T1" fmla="*/ 20 h 20"/>
                    <a:gd name="T2" fmla="*/ 58 w 58"/>
                    <a:gd name="T3" fmla="*/ 10 h 20"/>
                    <a:gd name="T4" fmla="*/ 22 w 58"/>
                    <a:gd name="T5" fmla="*/ 0 h 20"/>
                    <a:gd name="T6" fmla="*/ 0 w 58"/>
                    <a:gd name="T7" fmla="*/ 12 h 20"/>
                    <a:gd name="T8" fmla="*/ 38 w 5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0"/>
                    <a:gd name="T17" fmla="*/ 58 w 5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0">
                      <a:moveTo>
                        <a:pt x="38" y="20"/>
                      </a:moveTo>
                      <a:lnTo>
                        <a:pt x="58" y="10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8" y="20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67" name="Freeform 1191"/>
                <p:cNvSpPr>
                  <a:spLocks noChangeAspect="1"/>
                </p:cNvSpPr>
                <p:nvPr/>
              </p:nvSpPr>
              <p:spPr bwMode="auto">
                <a:xfrm>
                  <a:off x="1990" y="1692"/>
                  <a:ext cx="58" cy="20"/>
                </a:xfrm>
                <a:custGeom>
                  <a:avLst/>
                  <a:gdLst>
                    <a:gd name="T0" fmla="*/ 38 w 58"/>
                    <a:gd name="T1" fmla="*/ 20 h 20"/>
                    <a:gd name="T2" fmla="*/ 58 w 58"/>
                    <a:gd name="T3" fmla="*/ 10 h 20"/>
                    <a:gd name="T4" fmla="*/ 22 w 58"/>
                    <a:gd name="T5" fmla="*/ 0 h 20"/>
                    <a:gd name="T6" fmla="*/ 0 w 58"/>
                    <a:gd name="T7" fmla="*/ 12 h 20"/>
                    <a:gd name="T8" fmla="*/ 38 w 5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0"/>
                    <a:gd name="T17" fmla="*/ 58 w 5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0">
                      <a:moveTo>
                        <a:pt x="38" y="20"/>
                      </a:moveTo>
                      <a:lnTo>
                        <a:pt x="58" y="10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8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68" name="Freeform 1192"/>
                <p:cNvSpPr>
                  <a:spLocks noChangeAspect="1"/>
                </p:cNvSpPr>
                <p:nvPr/>
              </p:nvSpPr>
              <p:spPr bwMode="auto">
                <a:xfrm>
                  <a:off x="2028" y="1702"/>
                  <a:ext cx="58" cy="20"/>
                </a:xfrm>
                <a:custGeom>
                  <a:avLst/>
                  <a:gdLst>
                    <a:gd name="T0" fmla="*/ 36 w 58"/>
                    <a:gd name="T1" fmla="*/ 20 h 20"/>
                    <a:gd name="T2" fmla="*/ 58 w 58"/>
                    <a:gd name="T3" fmla="*/ 8 h 20"/>
                    <a:gd name="T4" fmla="*/ 20 w 58"/>
                    <a:gd name="T5" fmla="*/ 0 h 20"/>
                    <a:gd name="T6" fmla="*/ 0 w 58"/>
                    <a:gd name="T7" fmla="*/ 10 h 20"/>
                    <a:gd name="T8" fmla="*/ 36 w 5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0"/>
                    <a:gd name="T17" fmla="*/ 58 w 5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0">
                      <a:moveTo>
                        <a:pt x="36" y="20"/>
                      </a:moveTo>
                      <a:lnTo>
                        <a:pt x="58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6" y="20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69" name="Freeform 1193"/>
                <p:cNvSpPr>
                  <a:spLocks noChangeAspect="1"/>
                </p:cNvSpPr>
                <p:nvPr/>
              </p:nvSpPr>
              <p:spPr bwMode="auto">
                <a:xfrm>
                  <a:off x="2028" y="1702"/>
                  <a:ext cx="58" cy="20"/>
                </a:xfrm>
                <a:custGeom>
                  <a:avLst/>
                  <a:gdLst>
                    <a:gd name="T0" fmla="*/ 36 w 58"/>
                    <a:gd name="T1" fmla="*/ 20 h 20"/>
                    <a:gd name="T2" fmla="*/ 58 w 58"/>
                    <a:gd name="T3" fmla="*/ 8 h 20"/>
                    <a:gd name="T4" fmla="*/ 20 w 58"/>
                    <a:gd name="T5" fmla="*/ 0 h 20"/>
                    <a:gd name="T6" fmla="*/ 0 w 58"/>
                    <a:gd name="T7" fmla="*/ 10 h 20"/>
                    <a:gd name="T8" fmla="*/ 36 w 5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0"/>
                    <a:gd name="T17" fmla="*/ 58 w 5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0">
                      <a:moveTo>
                        <a:pt x="36" y="20"/>
                      </a:moveTo>
                      <a:lnTo>
                        <a:pt x="58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70" name="Freeform 1194"/>
                <p:cNvSpPr>
                  <a:spLocks noChangeAspect="1"/>
                </p:cNvSpPr>
                <p:nvPr/>
              </p:nvSpPr>
              <p:spPr bwMode="auto">
                <a:xfrm>
                  <a:off x="2064" y="1710"/>
                  <a:ext cx="60" cy="22"/>
                </a:xfrm>
                <a:custGeom>
                  <a:avLst/>
                  <a:gdLst>
                    <a:gd name="T0" fmla="*/ 38 w 60"/>
                    <a:gd name="T1" fmla="*/ 22 h 22"/>
                    <a:gd name="T2" fmla="*/ 60 w 60"/>
                    <a:gd name="T3" fmla="*/ 10 h 22"/>
                    <a:gd name="T4" fmla="*/ 22 w 60"/>
                    <a:gd name="T5" fmla="*/ 0 h 22"/>
                    <a:gd name="T6" fmla="*/ 0 w 60"/>
                    <a:gd name="T7" fmla="*/ 12 h 22"/>
                    <a:gd name="T8" fmla="*/ 38 w 6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2"/>
                    <a:gd name="T17" fmla="*/ 60 w 6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2">
                      <a:moveTo>
                        <a:pt x="38" y="22"/>
                      </a:moveTo>
                      <a:lnTo>
                        <a:pt x="60" y="10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8" y="22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71" name="Freeform 1195"/>
                <p:cNvSpPr>
                  <a:spLocks noChangeAspect="1"/>
                </p:cNvSpPr>
                <p:nvPr/>
              </p:nvSpPr>
              <p:spPr bwMode="auto">
                <a:xfrm>
                  <a:off x="2064" y="1710"/>
                  <a:ext cx="60" cy="22"/>
                </a:xfrm>
                <a:custGeom>
                  <a:avLst/>
                  <a:gdLst>
                    <a:gd name="T0" fmla="*/ 38 w 60"/>
                    <a:gd name="T1" fmla="*/ 22 h 22"/>
                    <a:gd name="T2" fmla="*/ 60 w 60"/>
                    <a:gd name="T3" fmla="*/ 10 h 22"/>
                    <a:gd name="T4" fmla="*/ 22 w 60"/>
                    <a:gd name="T5" fmla="*/ 0 h 22"/>
                    <a:gd name="T6" fmla="*/ 0 w 60"/>
                    <a:gd name="T7" fmla="*/ 12 h 22"/>
                    <a:gd name="T8" fmla="*/ 38 w 6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2"/>
                    <a:gd name="T17" fmla="*/ 60 w 6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2">
                      <a:moveTo>
                        <a:pt x="38" y="22"/>
                      </a:moveTo>
                      <a:lnTo>
                        <a:pt x="60" y="10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72" name="Freeform 1196"/>
                <p:cNvSpPr>
                  <a:spLocks noChangeAspect="1"/>
                </p:cNvSpPr>
                <p:nvPr/>
              </p:nvSpPr>
              <p:spPr bwMode="auto">
                <a:xfrm>
                  <a:off x="1038" y="1466"/>
                  <a:ext cx="48" cy="14"/>
                </a:xfrm>
                <a:custGeom>
                  <a:avLst/>
                  <a:gdLst>
                    <a:gd name="T0" fmla="*/ 24 w 48"/>
                    <a:gd name="T1" fmla="*/ 14 h 14"/>
                    <a:gd name="T2" fmla="*/ 48 w 48"/>
                    <a:gd name="T3" fmla="*/ 6 h 14"/>
                    <a:gd name="T4" fmla="*/ 22 w 48"/>
                    <a:gd name="T5" fmla="*/ 0 h 14"/>
                    <a:gd name="T6" fmla="*/ 0 w 48"/>
                    <a:gd name="T7" fmla="*/ 8 h 14"/>
                    <a:gd name="T8" fmla="*/ 24 w 48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4"/>
                    <a:gd name="T17" fmla="*/ 48 w 48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4">
                      <a:moveTo>
                        <a:pt x="24" y="14"/>
                      </a:moveTo>
                      <a:lnTo>
                        <a:pt x="48" y="6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4" y="14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73" name="Freeform 1197"/>
                <p:cNvSpPr>
                  <a:spLocks noChangeAspect="1"/>
                </p:cNvSpPr>
                <p:nvPr/>
              </p:nvSpPr>
              <p:spPr bwMode="auto">
                <a:xfrm>
                  <a:off x="1038" y="1466"/>
                  <a:ext cx="48" cy="14"/>
                </a:xfrm>
                <a:custGeom>
                  <a:avLst/>
                  <a:gdLst>
                    <a:gd name="T0" fmla="*/ 24 w 48"/>
                    <a:gd name="T1" fmla="*/ 14 h 14"/>
                    <a:gd name="T2" fmla="*/ 48 w 48"/>
                    <a:gd name="T3" fmla="*/ 6 h 14"/>
                    <a:gd name="T4" fmla="*/ 22 w 48"/>
                    <a:gd name="T5" fmla="*/ 0 h 14"/>
                    <a:gd name="T6" fmla="*/ 0 w 48"/>
                    <a:gd name="T7" fmla="*/ 8 h 14"/>
                    <a:gd name="T8" fmla="*/ 24 w 48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4"/>
                    <a:gd name="T17" fmla="*/ 48 w 48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4">
                      <a:moveTo>
                        <a:pt x="24" y="14"/>
                      </a:moveTo>
                      <a:lnTo>
                        <a:pt x="48" y="6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4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74" name="Freeform 1198"/>
                <p:cNvSpPr>
                  <a:spLocks noChangeAspect="1"/>
                </p:cNvSpPr>
                <p:nvPr/>
              </p:nvSpPr>
              <p:spPr bwMode="auto">
                <a:xfrm>
                  <a:off x="1062" y="1472"/>
                  <a:ext cx="48" cy="18"/>
                </a:xfrm>
                <a:custGeom>
                  <a:avLst/>
                  <a:gdLst>
                    <a:gd name="T0" fmla="*/ 24 w 48"/>
                    <a:gd name="T1" fmla="*/ 18 h 18"/>
                    <a:gd name="T2" fmla="*/ 48 w 48"/>
                    <a:gd name="T3" fmla="*/ 10 h 18"/>
                    <a:gd name="T4" fmla="*/ 24 w 48"/>
                    <a:gd name="T5" fmla="*/ 0 h 18"/>
                    <a:gd name="T6" fmla="*/ 0 w 48"/>
                    <a:gd name="T7" fmla="*/ 8 h 18"/>
                    <a:gd name="T8" fmla="*/ 24 w 4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8"/>
                    <a:gd name="T17" fmla="*/ 48 w 4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8">
                      <a:moveTo>
                        <a:pt x="24" y="18"/>
                      </a:moveTo>
                      <a:lnTo>
                        <a:pt x="48" y="10"/>
                      </a:ln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24" y="18"/>
                      </a:lnTo>
                      <a:close/>
                    </a:path>
                  </a:pathLst>
                </a:custGeom>
                <a:solidFill>
                  <a:srgbClr val="008F5C"/>
                </a:solidFill>
                <a:ln w="0">
                  <a:solidFill>
                    <a:srgbClr val="008F5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75" name="Freeform 1199"/>
                <p:cNvSpPr>
                  <a:spLocks noChangeAspect="1"/>
                </p:cNvSpPr>
                <p:nvPr/>
              </p:nvSpPr>
              <p:spPr bwMode="auto">
                <a:xfrm>
                  <a:off x="1062" y="1472"/>
                  <a:ext cx="48" cy="18"/>
                </a:xfrm>
                <a:custGeom>
                  <a:avLst/>
                  <a:gdLst>
                    <a:gd name="T0" fmla="*/ 24 w 48"/>
                    <a:gd name="T1" fmla="*/ 18 h 18"/>
                    <a:gd name="T2" fmla="*/ 48 w 48"/>
                    <a:gd name="T3" fmla="*/ 10 h 18"/>
                    <a:gd name="T4" fmla="*/ 24 w 48"/>
                    <a:gd name="T5" fmla="*/ 0 h 18"/>
                    <a:gd name="T6" fmla="*/ 0 w 48"/>
                    <a:gd name="T7" fmla="*/ 8 h 18"/>
                    <a:gd name="T8" fmla="*/ 24 w 4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8"/>
                    <a:gd name="T17" fmla="*/ 48 w 4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8">
                      <a:moveTo>
                        <a:pt x="24" y="18"/>
                      </a:moveTo>
                      <a:lnTo>
                        <a:pt x="48" y="10"/>
                      </a:ln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2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76" name="Freeform 1200"/>
                <p:cNvSpPr>
                  <a:spLocks noChangeAspect="1"/>
                </p:cNvSpPr>
                <p:nvPr/>
              </p:nvSpPr>
              <p:spPr bwMode="auto">
                <a:xfrm>
                  <a:off x="1086" y="1482"/>
                  <a:ext cx="50" cy="18"/>
                </a:xfrm>
                <a:custGeom>
                  <a:avLst/>
                  <a:gdLst>
                    <a:gd name="T0" fmla="*/ 26 w 50"/>
                    <a:gd name="T1" fmla="*/ 18 h 18"/>
                    <a:gd name="T2" fmla="*/ 50 w 50"/>
                    <a:gd name="T3" fmla="*/ 10 h 18"/>
                    <a:gd name="T4" fmla="*/ 24 w 50"/>
                    <a:gd name="T5" fmla="*/ 0 h 18"/>
                    <a:gd name="T6" fmla="*/ 0 w 50"/>
                    <a:gd name="T7" fmla="*/ 8 h 18"/>
                    <a:gd name="T8" fmla="*/ 26 w 5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8"/>
                    <a:gd name="T17" fmla="*/ 50 w 5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8">
                      <a:moveTo>
                        <a:pt x="26" y="18"/>
                      </a:moveTo>
                      <a:lnTo>
                        <a:pt x="50" y="10"/>
                      </a:ln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26" y="18"/>
                      </a:lnTo>
                      <a:close/>
                    </a:path>
                  </a:pathLst>
                </a:custGeom>
                <a:solidFill>
                  <a:srgbClr val="009660"/>
                </a:solidFill>
                <a:ln w="0">
                  <a:solidFill>
                    <a:srgbClr val="00966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77" name="Freeform 1201"/>
                <p:cNvSpPr>
                  <a:spLocks noChangeAspect="1"/>
                </p:cNvSpPr>
                <p:nvPr/>
              </p:nvSpPr>
              <p:spPr bwMode="auto">
                <a:xfrm>
                  <a:off x="1086" y="1482"/>
                  <a:ext cx="50" cy="18"/>
                </a:xfrm>
                <a:custGeom>
                  <a:avLst/>
                  <a:gdLst>
                    <a:gd name="T0" fmla="*/ 26 w 50"/>
                    <a:gd name="T1" fmla="*/ 18 h 18"/>
                    <a:gd name="T2" fmla="*/ 50 w 50"/>
                    <a:gd name="T3" fmla="*/ 10 h 18"/>
                    <a:gd name="T4" fmla="*/ 24 w 50"/>
                    <a:gd name="T5" fmla="*/ 0 h 18"/>
                    <a:gd name="T6" fmla="*/ 0 w 50"/>
                    <a:gd name="T7" fmla="*/ 8 h 18"/>
                    <a:gd name="T8" fmla="*/ 26 w 5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8"/>
                    <a:gd name="T17" fmla="*/ 50 w 5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8">
                      <a:moveTo>
                        <a:pt x="26" y="18"/>
                      </a:moveTo>
                      <a:lnTo>
                        <a:pt x="50" y="10"/>
                      </a:ln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26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78" name="Freeform 1202"/>
                <p:cNvSpPr>
                  <a:spLocks noChangeAspect="1"/>
                </p:cNvSpPr>
                <p:nvPr/>
              </p:nvSpPr>
              <p:spPr bwMode="auto">
                <a:xfrm>
                  <a:off x="1112" y="1492"/>
                  <a:ext cx="50" cy="20"/>
                </a:xfrm>
                <a:custGeom>
                  <a:avLst/>
                  <a:gdLst>
                    <a:gd name="T0" fmla="*/ 26 w 50"/>
                    <a:gd name="T1" fmla="*/ 20 h 20"/>
                    <a:gd name="T2" fmla="*/ 50 w 50"/>
                    <a:gd name="T3" fmla="*/ 10 h 20"/>
                    <a:gd name="T4" fmla="*/ 24 w 50"/>
                    <a:gd name="T5" fmla="*/ 0 h 20"/>
                    <a:gd name="T6" fmla="*/ 0 w 50"/>
                    <a:gd name="T7" fmla="*/ 8 h 20"/>
                    <a:gd name="T8" fmla="*/ 26 w 50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20"/>
                    <a:gd name="T17" fmla="*/ 50 w 50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20">
                      <a:moveTo>
                        <a:pt x="26" y="20"/>
                      </a:moveTo>
                      <a:lnTo>
                        <a:pt x="50" y="10"/>
                      </a:ln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26" y="20"/>
                      </a:lnTo>
                      <a:close/>
                    </a:path>
                  </a:pathLst>
                </a:custGeom>
                <a:solidFill>
                  <a:srgbClr val="009864"/>
                </a:solidFill>
                <a:ln w="0">
                  <a:solidFill>
                    <a:srgbClr val="00986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79" name="Freeform 1203"/>
                <p:cNvSpPr>
                  <a:spLocks noChangeAspect="1"/>
                </p:cNvSpPr>
                <p:nvPr/>
              </p:nvSpPr>
              <p:spPr bwMode="auto">
                <a:xfrm>
                  <a:off x="1112" y="1492"/>
                  <a:ext cx="50" cy="20"/>
                </a:xfrm>
                <a:custGeom>
                  <a:avLst/>
                  <a:gdLst>
                    <a:gd name="T0" fmla="*/ 26 w 50"/>
                    <a:gd name="T1" fmla="*/ 20 h 20"/>
                    <a:gd name="T2" fmla="*/ 50 w 50"/>
                    <a:gd name="T3" fmla="*/ 10 h 20"/>
                    <a:gd name="T4" fmla="*/ 24 w 50"/>
                    <a:gd name="T5" fmla="*/ 0 h 20"/>
                    <a:gd name="T6" fmla="*/ 0 w 50"/>
                    <a:gd name="T7" fmla="*/ 8 h 20"/>
                    <a:gd name="T8" fmla="*/ 26 w 50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20"/>
                    <a:gd name="T17" fmla="*/ 50 w 50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20">
                      <a:moveTo>
                        <a:pt x="26" y="20"/>
                      </a:moveTo>
                      <a:lnTo>
                        <a:pt x="50" y="10"/>
                      </a:ln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2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80" name="Freeform 1204"/>
                <p:cNvSpPr>
                  <a:spLocks noChangeAspect="1"/>
                </p:cNvSpPr>
                <p:nvPr/>
              </p:nvSpPr>
              <p:spPr bwMode="auto">
                <a:xfrm>
                  <a:off x="1138" y="1502"/>
                  <a:ext cx="50" cy="22"/>
                </a:xfrm>
                <a:custGeom>
                  <a:avLst/>
                  <a:gdLst>
                    <a:gd name="T0" fmla="*/ 26 w 50"/>
                    <a:gd name="T1" fmla="*/ 22 h 22"/>
                    <a:gd name="T2" fmla="*/ 50 w 50"/>
                    <a:gd name="T3" fmla="*/ 12 h 22"/>
                    <a:gd name="T4" fmla="*/ 24 w 50"/>
                    <a:gd name="T5" fmla="*/ 0 h 22"/>
                    <a:gd name="T6" fmla="*/ 0 w 50"/>
                    <a:gd name="T7" fmla="*/ 10 h 22"/>
                    <a:gd name="T8" fmla="*/ 26 w 5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22"/>
                    <a:gd name="T17" fmla="*/ 50 w 5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22">
                      <a:moveTo>
                        <a:pt x="26" y="22"/>
                      </a:moveTo>
                      <a:lnTo>
                        <a:pt x="50" y="12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26" y="22"/>
                      </a:lnTo>
                      <a:close/>
                    </a:path>
                  </a:pathLst>
                </a:custGeom>
                <a:solidFill>
                  <a:srgbClr val="029867"/>
                </a:solidFill>
                <a:ln w="0">
                  <a:solidFill>
                    <a:srgbClr val="02986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81" name="Freeform 1205"/>
                <p:cNvSpPr>
                  <a:spLocks noChangeAspect="1"/>
                </p:cNvSpPr>
                <p:nvPr/>
              </p:nvSpPr>
              <p:spPr bwMode="auto">
                <a:xfrm>
                  <a:off x="1138" y="1502"/>
                  <a:ext cx="50" cy="22"/>
                </a:xfrm>
                <a:custGeom>
                  <a:avLst/>
                  <a:gdLst>
                    <a:gd name="T0" fmla="*/ 26 w 50"/>
                    <a:gd name="T1" fmla="*/ 22 h 22"/>
                    <a:gd name="T2" fmla="*/ 50 w 50"/>
                    <a:gd name="T3" fmla="*/ 12 h 22"/>
                    <a:gd name="T4" fmla="*/ 24 w 50"/>
                    <a:gd name="T5" fmla="*/ 0 h 22"/>
                    <a:gd name="T6" fmla="*/ 0 w 50"/>
                    <a:gd name="T7" fmla="*/ 10 h 22"/>
                    <a:gd name="T8" fmla="*/ 26 w 5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22"/>
                    <a:gd name="T17" fmla="*/ 50 w 5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22">
                      <a:moveTo>
                        <a:pt x="26" y="22"/>
                      </a:moveTo>
                      <a:lnTo>
                        <a:pt x="50" y="12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2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82" name="Freeform 1206"/>
                <p:cNvSpPr>
                  <a:spLocks noChangeAspect="1"/>
                </p:cNvSpPr>
                <p:nvPr/>
              </p:nvSpPr>
              <p:spPr bwMode="auto">
                <a:xfrm>
                  <a:off x="1164" y="1514"/>
                  <a:ext cx="50" cy="20"/>
                </a:xfrm>
                <a:custGeom>
                  <a:avLst/>
                  <a:gdLst>
                    <a:gd name="T0" fmla="*/ 26 w 50"/>
                    <a:gd name="T1" fmla="*/ 20 h 20"/>
                    <a:gd name="T2" fmla="*/ 50 w 50"/>
                    <a:gd name="T3" fmla="*/ 10 h 20"/>
                    <a:gd name="T4" fmla="*/ 24 w 50"/>
                    <a:gd name="T5" fmla="*/ 0 h 20"/>
                    <a:gd name="T6" fmla="*/ 0 w 50"/>
                    <a:gd name="T7" fmla="*/ 10 h 20"/>
                    <a:gd name="T8" fmla="*/ 26 w 50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20"/>
                    <a:gd name="T17" fmla="*/ 50 w 50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20">
                      <a:moveTo>
                        <a:pt x="26" y="20"/>
                      </a:moveTo>
                      <a:lnTo>
                        <a:pt x="50" y="10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26" y="20"/>
                      </a:lnTo>
                      <a:close/>
                    </a:path>
                  </a:pathLst>
                </a:custGeom>
                <a:solidFill>
                  <a:srgbClr val="009469"/>
                </a:solidFill>
                <a:ln w="0">
                  <a:solidFill>
                    <a:srgbClr val="00946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83" name="Freeform 1207"/>
                <p:cNvSpPr>
                  <a:spLocks noChangeAspect="1"/>
                </p:cNvSpPr>
                <p:nvPr/>
              </p:nvSpPr>
              <p:spPr bwMode="auto">
                <a:xfrm>
                  <a:off x="1164" y="1514"/>
                  <a:ext cx="50" cy="20"/>
                </a:xfrm>
                <a:custGeom>
                  <a:avLst/>
                  <a:gdLst>
                    <a:gd name="T0" fmla="*/ 26 w 50"/>
                    <a:gd name="T1" fmla="*/ 20 h 20"/>
                    <a:gd name="T2" fmla="*/ 50 w 50"/>
                    <a:gd name="T3" fmla="*/ 10 h 20"/>
                    <a:gd name="T4" fmla="*/ 24 w 50"/>
                    <a:gd name="T5" fmla="*/ 0 h 20"/>
                    <a:gd name="T6" fmla="*/ 0 w 50"/>
                    <a:gd name="T7" fmla="*/ 10 h 20"/>
                    <a:gd name="T8" fmla="*/ 26 w 50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20"/>
                    <a:gd name="T17" fmla="*/ 50 w 50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20">
                      <a:moveTo>
                        <a:pt x="26" y="20"/>
                      </a:moveTo>
                      <a:lnTo>
                        <a:pt x="50" y="10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2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84" name="Freeform 1208"/>
                <p:cNvSpPr>
                  <a:spLocks noChangeAspect="1"/>
                </p:cNvSpPr>
                <p:nvPr/>
              </p:nvSpPr>
              <p:spPr bwMode="auto">
                <a:xfrm>
                  <a:off x="1190" y="1524"/>
                  <a:ext cx="50" cy="20"/>
                </a:xfrm>
                <a:custGeom>
                  <a:avLst/>
                  <a:gdLst>
                    <a:gd name="T0" fmla="*/ 26 w 50"/>
                    <a:gd name="T1" fmla="*/ 20 h 20"/>
                    <a:gd name="T2" fmla="*/ 50 w 50"/>
                    <a:gd name="T3" fmla="*/ 10 h 20"/>
                    <a:gd name="T4" fmla="*/ 24 w 50"/>
                    <a:gd name="T5" fmla="*/ 0 h 20"/>
                    <a:gd name="T6" fmla="*/ 0 w 50"/>
                    <a:gd name="T7" fmla="*/ 10 h 20"/>
                    <a:gd name="T8" fmla="*/ 26 w 50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20"/>
                    <a:gd name="T17" fmla="*/ 50 w 50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20">
                      <a:moveTo>
                        <a:pt x="26" y="20"/>
                      </a:moveTo>
                      <a:lnTo>
                        <a:pt x="50" y="10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26" y="20"/>
                      </a:lnTo>
                      <a:close/>
                    </a:path>
                  </a:pathLst>
                </a:custGeom>
                <a:solidFill>
                  <a:srgbClr val="008F6A"/>
                </a:solidFill>
                <a:ln w="0">
                  <a:solidFill>
                    <a:srgbClr val="008F6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85" name="Freeform 1209"/>
                <p:cNvSpPr>
                  <a:spLocks noChangeAspect="1"/>
                </p:cNvSpPr>
                <p:nvPr/>
              </p:nvSpPr>
              <p:spPr bwMode="auto">
                <a:xfrm>
                  <a:off x="1190" y="1524"/>
                  <a:ext cx="50" cy="20"/>
                </a:xfrm>
                <a:custGeom>
                  <a:avLst/>
                  <a:gdLst>
                    <a:gd name="T0" fmla="*/ 26 w 50"/>
                    <a:gd name="T1" fmla="*/ 20 h 20"/>
                    <a:gd name="T2" fmla="*/ 50 w 50"/>
                    <a:gd name="T3" fmla="*/ 10 h 20"/>
                    <a:gd name="T4" fmla="*/ 24 w 50"/>
                    <a:gd name="T5" fmla="*/ 0 h 20"/>
                    <a:gd name="T6" fmla="*/ 0 w 50"/>
                    <a:gd name="T7" fmla="*/ 10 h 20"/>
                    <a:gd name="T8" fmla="*/ 26 w 50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20"/>
                    <a:gd name="T17" fmla="*/ 50 w 50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20">
                      <a:moveTo>
                        <a:pt x="26" y="20"/>
                      </a:moveTo>
                      <a:lnTo>
                        <a:pt x="50" y="10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2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86" name="Freeform 1210"/>
                <p:cNvSpPr>
                  <a:spLocks noChangeAspect="1"/>
                </p:cNvSpPr>
                <p:nvPr/>
              </p:nvSpPr>
              <p:spPr bwMode="auto">
                <a:xfrm>
                  <a:off x="1216" y="1534"/>
                  <a:ext cx="52" cy="20"/>
                </a:xfrm>
                <a:custGeom>
                  <a:avLst/>
                  <a:gdLst>
                    <a:gd name="T0" fmla="*/ 28 w 52"/>
                    <a:gd name="T1" fmla="*/ 20 h 20"/>
                    <a:gd name="T2" fmla="*/ 52 w 52"/>
                    <a:gd name="T3" fmla="*/ 10 h 20"/>
                    <a:gd name="T4" fmla="*/ 24 w 52"/>
                    <a:gd name="T5" fmla="*/ 0 h 20"/>
                    <a:gd name="T6" fmla="*/ 0 w 52"/>
                    <a:gd name="T7" fmla="*/ 10 h 20"/>
                    <a:gd name="T8" fmla="*/ 28 w 52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0"/>
                    <a:gd name="T17" fmla="*/ 52 w 52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0">
                      <a:moveTo>
                        <a:pt x="28" y="20"/>
                      </a:moveTo>
                      <a:lnTo>
                        <a:pt x="52" y="10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28" y="20"/>
                      </a:lnTo>
                      <a:close/>
                    </a:path>
                  </a:pathLst>
                </a:custGeom>
                <a:solidFill>
                  <a:srgbClr val="00896B"/>
                </a:solidFill>
                <a:ln w="0">
                  <a:solidFill>
                    <a:srgbClr val="00896B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87" name="Freeform 1211"/>
                <p:cNvSpPr>
                  <a:spLocks noChangeAspect="1"/>
                </p:cNvSpPr>
                <p:nvPr/>
              </p:nvSpPr>
              <p:spPr bwMode="auto">
                <a:xfrm>
                  <a:off x="1216" y="1534"/>
                  <a:ext cx="52" cy="20"/>
                </a:xfrm>
                <a:custGeom>
                  <a:avLst/>
                  <a:gdLst>
                    <a:gd name="T0" fmla="*/ 28 w 52"/>
                    <a:gd name="T1" fmla="*/ 20 h 20"/>
                    <a:gd name="T2" fmla="*/ 52 w 52"/>
                    <a:gd name="T3" fmla="*/ 10 h 20"/>
                    <a:gd name="T4" fmla="*/ 24 w 52"/>
                    <a:gd name="T5" fmla="*/ 0 h 20"/>
                    <a:gd name="T6" fmla="*/ 0 w 52"/>
                    <a:gd name="T7" fmla="*/ 10 h 20"/>
                    <a:gd name="T8" fmla="*/ 28 w 52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0"/>
                    <a:gd name="T17" fmla="*/ 52 w 52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0">
                      <a:moveTo>
                        <a:pt x="28" y="20"/>
                      </a:moveTo>
                      <a:lnTo>
                        <a:pt x="52" y="10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28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88" name="Freeform 1212"/>
                <p:cNvSpPr>
                  <a:spLocks noChangeAspect="1"/>
                </p:cNvSpPr>
                <p:nvPr/>
              </p:nvSpPr>
              <p:spPr bwMode="auto">
                <a:xfrm>
                  <a:off x="1244" y="1544"/>
                  <a:ext cx="50" cy="18"/>
                </a:xfrm>
                <a:custGeom>
                  <a:avLst/>
                  <a:gdLst>
                    <a:gd name="T0" fmla="*/ 26 w 50"/>
                    <a:gd name="T1" fmla="*/ 18 h 18"/>
                    <a:gd name="T2" fmla="*/ 50 w 50"/>
                    <a:gd name="T3" fmla="*/ 6 h 18"/>
                    <a:gd name="T4" fmla="*/ 24 w 50"/>
                    <a:gd name="T5" fmla="*/ 0 h 18"/>
                    <a:gd name="T6" fmla="*/ 0 w 50"/>
                    <a:gd name="T7" fmla="*/ 10 h 18"/>
                    <a:gd name="T8" fmla="*/ 26 w 5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8"/>
                    <a:gd name="T17" fmla="*/ 50 w 5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8">
                      <a:moveTo>
                        <a:pt x="26" y="18"/>
                      </a:moveTo>
                      <a:lnTo>
                        <a:pt x="50" y="6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26" y="18"/>
                      </a:lnTo>
                      <a:close/>
                    </a:path>
                  </a:pathLst>
                </a:custGeom>
                <a:solidFill>
                  <a:srgbClr val="00846B"/>
                </a:solidFill>
                <a:ln w="0">
                  <a:solidFill>
                    <a:srgbClr val="00846B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89" name="Freeform 1213"/>
                <p:cNvSpPr>
                  <a:spLocks noChangeAspect="1"/>
                </p:cNvSpPr>
                <p:nvPr/>
              </p:nvSpPr>
              <p:spPr bwMode="auto">
                <a:xfrm>
                  <a:off x="1244" y="1544"/>
                  <a:ext cx="50" cy="18"/>
                </a:xfrm>
                <a:custGeom>
                  <a:avLst/>
                  <a:gdLst>
                    <a:gd name="T0" fmla="*/ 26 w 50"/>
                    <a:gd name="T1" fmla="*/ 18 h 18"/>
                    <a:gd name="T2" fmla="*/ 50 w 50"/>
                    <a:gd name="T3" fmla="*/ 6 h 18"/>
                    <a:gd name="T4" fmla="*/ 24 w 50"/>
                    <a:gd name="T5" fmla="*/ 0 h 18"/>
                    <a:gd name="T6" fmla="*/ 0 w 50"/>
                    <a:gd name="T7" fmla="*/ 10 h 18"/>
                    <a:gd name="T8" fmla="*/ 26 w 5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8"/>
                    <a:gd name="T17" fmla="*/ 50 w 5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8">
                      <a:moveTo>
                        <a:pt x="26" y="18"/>
                      </a:moveTo>
                      <a:lnTo>
                        <a:pt x="50" y="6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26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90" name="Freeform 1214"/>
                <p:cNvSpPr>
                  <a:spLocks noChangeAspect="1"/>
                </p:cNvSpPr>
                <p:nvPr/>
              </p:nvSpPr>
              <p:spPr bwMode="auto">
                <a:xfrm>
                  <a:off x="1270" y="1550"/>
                  <a:ext cx="52" cy="18"/>
                </a:xfrm>
                <a:custGeom>
                  <a:avLst/>
                  <a:gdLst>
                    <a:gd name="T0" fmla="*/ 28 w 52"/>
                    <a:gd name="T1" fmla="*/ 18 h 18"/>
                    <a:gd name="T2" fmla="*/ 52 w 52"/>
                    <a:gd name="T3" fmla="*/ 8 h 18"/>
                    <a:gd name="T4" fmla="*/ 24 w 52"/>
                    <a:gd name="T5" fmla="*/ 0 h 18"/>
                    <a:gd name="T6" fmla="*/ 0 w 52"/>
                    <a:gd name="T7" fmla="*/ 12 h 18"/>
                    <a:gd name="T8" fmla="*/ 28 w 52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8"/>
                    <a:gd name="T17" fmla="*/ 52 w 52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8">
                      <a:moveTo>
                        <a:pt x="28" y="18"/>
                      </a:moveTo>
                      <a:lnTo>
                        <a:pt x="52" y="8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28" y="18"/>
                      </a:lnTo>
                      <a:close/>
                    </a:path>
                  </a:pathLst>
                </a:custGeom>
                <a:solidFill>
                  <a:srgbClr val="007F6A"/>
                </a:solidFill>
                <a:ln w="0">
                  <a:solidFill>
                    <a:srgbClr val="007F6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91" name="Freeform 1215"/>
                <p:cNvSpPr>
                  <a:spLocks noChangeAspect="1"/>
                </p:cNvSpPr>
                <p:nvPr/>
              </p:nvSpPr>
              <p:spPr bwMode="auto">
                <a:xfrm>
                  <a:off x="1270" y="1550"/>
                  <a:ext cx="52" cy="18"/>
                </a:xfrm>
                <a:custGeom>
                  <a:avLst/>
                  <a:gdLst>
                    <a:gd name="T0" fmla="*/ 28 w 52"/>
                    <a:gd name="T1" fmla="*/ 18 h 18"/>
                    <a:gd name="T2" fmla="*/ 52 w 52"/>
                    <a:gd name="T3" fmla="*/ 8 h 18"/>
                    <a:gd name="T4" fmla="*/ 24 w 52"/>
                    <a:gd name="T5" fmla="*/ 0 h 18"/>
                    <a:gd name="T6" fmla="*/ 0 w 52"/>
                    <a:gd name="T7" fmla="*/ 12 h 18"/>
                    <a:gd name="T8" fmla="*/ 28 w 52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8"/>
                    <a:gd name="T17" fmla="*/ 52 w 52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8">
                      <a:moveTo>
                        <a:pt x="28" y="18"/>
                      </a:moveTo>
                      <a:lnTo>
                        <a:pt x="52" y="8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28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92" name="Freeform 1216"/>
                <p:cNvSpPr>
                  <a:spLocks noChangeAspect="1"/>
                </p:cNvSpPr>
                <p:nvPr/>
              </p:nvSpPr>
              <p:spPr bwMode="auto">
                <a:xfrm>
                  <a:off x="1298" y="1558"/>
                  <a:ext cx="52" cy="16"/>
                </a:xfrm>
                <a:custGeom>
                  <a:avLst/>
                  <a:gdLst>
                    <a:gd name="T0" fmla="*/ 28 w 52"/>
                    <a:gd name="T1" fmla="*/ 16 h 16"/>
                    <a:gd name="T2" fmla="*/ 52 w 52"/>
                    <a:gd name="T3" fmla="*/ 6 h 16"/>
                    <a:gd name="T4" fmla="*/ 24 w 52"/>
                    <a:gd name="T5" fmla="*/ 0 h 16"/>
                    <a:gd name="T6" fmla="*/ 0 w 52"/>
                    <a:gd name="T7" fmla="*/ 10 h 16"/>
                    <a:gd name="T8" fmla="*/ 28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28" y="16"/>
                      </a:moveTo>
                      <a:lnTo>
                        <a:pt x="52" y="6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28" y="16"/>
                      </a:lnTo>
                      <a:close/>
                    </a:path>
                  </a:pathLst>
                </a:custGeom>
                <a:solidFill>
                  <a:srgbClr val="007B68"/>
                </a:solidFill>
                <a:ln w="0">
                  <a:solidFill>
                    <a:srgbClr val="007B6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93" name="Freeform 1217"/>
                <p:cNvSpPr>
                  <a:spLocks noChangeAspect="1"/>
                </p:cNvSpPr>
                <p:nvPr/>
              </p:nvSpPr>
              <p:spPr bwMode="auto">
                <a:xfrm>
                  <a:off x="1298" y="1558"/>
                  <a:ext cx="52" cy="16"/>
                </a:xfrm>
                <a:custGeom>
                  <a:avLst/>
                  <a:gdLst>
                    <a:gd name="T0" fmla="*/ 28 w 52"/>
                    <a:gd name="T1" fmla="*/ 16 h 16"/>
                    <a:gd name="T2" fmla="*/ 52 w 52"/>
                    <a:gd name="T3" fmla="*/ 6 h 16"/>
                    <a:gd name="T4" fmla="*/ 24 w 52"/>
                    <a:gd name="T5" fmla="*/ 0 h 16"/>
                    <a:gd name="T6" fmla="*/ 0 w 52"/>
                    <a:gd name="T7" fmla="*/ 10 h 16"/>
                    <a:gd name="T8" fmla="*/ 28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28" y="16"/>
                      </a:moveTo>
                      <a:lnTo>
                        <a:pt x="52" y="6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28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94" name="Freeform 1218"/>
                <p:cNvSpPr>
                  <a:spLocks noChangeAspect="1"/>
                </p:cNvSpPr>
                <p:nvPr/>
              </p:nvSpPr>
              <p:spPr bwMode="auto">
                <a:xfrm>
                  <a:off x="1326" y="1564"/>
                  <a:ext cx="52" cy="16"/>
                </a:xfrm>
                <a:custGeom>
                  <a:avLst/>
                  <a:gdLst>
                    <a:gd name="T0" fmla="*/ 28 w 52"/>
                    <a:gd name="T1" fmla="*/ 16 h 16"/>
                    <a:gd name="T2" fmla="*/ 52 w 52"/>
                    <a:gd name="T3" fmla="*/ 6 h 16"/>
                    <a:gd name="T4" fmla="*/ 24 w 52"/>
                    <a:gd name="T5" fmla="*/ 0 h 16"/>
                    <a:gd name="T6" fmla="*/ 0 w 52"/>
                    <a:gd name="T7" fmla="*/ 10 h 16"/>
                    <a:gd name="T8" fmla="*/ 28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28" y="16"/>
                      </a:moveTo>
                      <a:lnTo>
                        <a:pt x="52" y="6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28" y="16"/>
                      </a:lnTo>
                      <a:close/>
                    </a:path>
                  </a:pathLst>
                </a:custGeom>
                <a:solidFill>
                  <a:srgbClr val="007867"/>
                </a:solidFill>
                <a:ln w="0">
                  <a:solidFill>
                    <a:srgbClr val="00786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95" name="Freeform 1219"/>
                <p:cNvSpPr>
                  <a:spLocks noChangeAspect="1"/>
                </p:cNvSpPr>
                <p:nvPr/>
              </p:nvSpPr>
              <p:spPr bwMode="auto">
                <a:xfrm>
                  <a:off x="1326" y="1564"/>
                  <a:ext cx="52" cy="16"/>
                </a:xfrm>
                <a:custGeom>
                  <a:avLst/>
                  <a:gdLst>
                    <a:gd name="T0" fmla="*/ 28 w 52"/>
                    <a:gd name="T1" fmla="*/ 16 h 16"/>
                    <a:gd name="T2" fmla="*/ 52 w 52"/>
                    <a:gd name="T3" fmla="*/ 6 h 16"/>
                    <a:gd name="T4" fmla="*/ 24 w 52"/>
                    <a:gd name="T5" fmla="*/ 0 h 16"/>
                    <a:gd name="T6" fmla="*/ 0 w 52"/>
                    <a:gd name="T7" fmla="*/ 10 h 16"/>
                    <a:gd name="T8" fmla="*/ 28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28" y="16"/>
                      </a:moveTo>
                      <a:lnTo>
                        <a:pt x="52" y="6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28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96" name="Freeform 1220"/>
                <p:cNvSpPr>
                  <a:spLocks noChangeAspect="1"/>
                </p:cNvSpPr>
                <p:nvPr/>
              </p:nvSpPr>
              <p:spPr bwMode="auto">
                <a:xfrm>
                  <a:off x="1354" y="1570"/>
                  <a:ext cx="52" cy="16"/>
                </a:xfrm>
                <a:custGeom>
                  <a:avLst/>
                  <a:gdLst>
                    <a:gd name="T0" fmla="*/ 28 w 52"/>
                    <a:gd name="T1" fmla="*/ 16 h 16"/>
                    <a:gd name="T2" fmla="*/ 52 w 52"/>
                    <a:gd name="T3" fmla="*/ 6 h 16"/>
                    <a:gd name="T4" fmla="*/ 24 w 52"/>
                    <a:gd name="T5" fmla="*/ 0 h 16"/>
                    <a:gd name="T6" fmla="*/ 0 w 52"/>
                    <a:gd name="T7" fmla="*/ 10 h 16"/>
                    <a:gd name="T8" fmla="*/ 28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28" y="16"/>
                      </a:moveTo>
                      <a:lnTo>
                        <a:pt x="52" y="6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28" y="16"/>
                      </a:lnTo>
                      <a:close/>
                    </a:path>
                  </a:pathLst>
                </a:custGeom>
                <a:solidFill>
                  <a:srgbClr val="007665"/>
                </a:solidFill>
                <a:ln w="0">
                  <a:solidFill>
                    <a:srgbClr val="007665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97" name="Freeform 1221"/>
                <p:cNvSpPr>
                  <a:spLocks noChangeAspect="1"/>
                </p:cNvSpPr>
                <p:nvPr/>
              </p:nvSpPr>
              <p:spPr bwMode="auto">
                <a:xfrm>
                  <a:off x="1354" y="1570"/>
                  <a:ext cx="52" cy="16"/>
                </a:xfrm>
                <a:custGeom>
                  <a:avLst/>
                  <a:gdLst>
                    <a:gd name="T0" fmla="*/ 28 w 52"/>
                    <a:gd name="T1" fmla="*/ 16 h 16"/>
                    <a:gd name="T2" fmla="*/ 52 w 52"/>
                    <a:gd name="T3" fmla="*/ 6 h 16"/>
                    <a:gd name="T4" fmla="*/ 24 w 52"/>
                    <a:gd name="T5" fmla="*/ 0 h 16"/>
                    <a:gd name="T6" fmla="*/ 0 w 52"/>
                    <a:gd name="T7" fmla="*/ 10 h 16"/>
                    <a:gd name="T8" fmla="*/ 28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28" y="16"/>
                      </a:moveTo>
                      <a:lnTo>
                        <a:pt x="52" y="6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28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98" name="Freeform 1222"/>
                <p:cNvSpPr>
                  <a:spLocks noChangeAspect="1"/>
                </p:cNvSpPr>
                <p:nvPr/>
              </p:nvSpPr>
              <p:spPr bwMode="auto">
                <a:xfrm>
                  <a:off x="1382" y="1576"/>
                  <a:ext cx="52" cy="14"/>
                </a:xfrm>
                <a:custGeom>
                  <a:avLst/>
                  <a:gdLst>
                    <a:gd name="T0" fmla="*/ 30 w 52"/>
                    <a:gd name="T1" fmla="*/ 14 h 14"/>
                    <a:gd name="T2" fmla="*/ 52 w 52"/>
                    <a:gd name="T3" fmla="*/ 4 h 14"/>
                    <a:gd name="T4" fmla="*/ 24 w 52"/>
                    <a:gd name="T5" fmla="*/ 0 h 14"/>
                    <a:gd name="T6" fmla="*/ 0 w 52"/>
                    <a:gd name="T7" fmla="*/ 10 h 14"/>
                    <a:gd name="T8" fmla="*/ 30 w 52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4"/>
                    <a:gd name="T17" fmla="*/ 52 w 52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4">
                      <a:moveTo>
                        <a:pt x="30" y="14"/>
                      </a:moveTo>
                      <a:lnTo>
                        <a:pt x="52" y="4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30" y="14"/>
                      </a:lnTo>
                      <a:close/>
                    </a:path>
                  </a:pathLst>
                </a:custGeom>
                <a:solidFill>
                  <a:srgbClr val="007563"/>
                </a:solidFill>
                <a:ln w="0">
                  <a:solidFill>
                    <a:srgbClr val="007563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99" name="Freeform 1223"/>
                <p:cNvSpPr>
                  <a:spLocks noChangeAspect="1"/>
                </p:cNvSpPr>
                <p:nvPr/>
              </p:nvSpPr>
              <p:spPr bwMode="auto">
                <a:xfrm>
                  <a:off x="1382" y="1576"/>
                  <a:ext cx="52" cy="14"/>
                </a:xfrm>
                <a:custGeom>
                  <a:avLst/>
                  <a:gdLst>
                    <a:gd name="T0" fmla="*/ 30 w 52"/>
                    <a:gd name="T1" fmla="*/ 14 h 14"/>
                    <a:gd name="T2" fmla="*/ 52 w 52"/>
                    <a:gd name="T3" fmla="*/ 4 h 14"/>
                    <a:gd name="T4" fmla="*/ 24 w 52"/>
                    <a:gd name="T5" fmla="*/ 0 h 14"/>
                    <a:gd name="T6" fmla="*/ 0 w 52"/>
                    <a:gd name="T7" fmla="*/ 10 h 14"/>
                    <a:gd name="T8" fmla="*/ 30 w 52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4"/>
                    <a:gd name="T17" fmla="*/ 52 w 52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4">
                      <a:moveTo>
                        <a:pt x="30" y="14"/>
                      </a:moveTo>
                      <a:lnTo>
                        <a:pt x="52" y="4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30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00" name="Freeform 1224"/>
                <p:cNvSpPr>
                  <a:spLocks noChangeAspect="1"/>
                </p:cNvSpPr>
                <p:nvPr/>
              </p:nvSpPr>
              <p:spPr bwMode="auto">
                <a:xfrm>
                  <a:off x="1412" y="1580"/>
                  <a:ext cx="52" cy="16"/>
                </a:xfrm>
                <a:custGeom>
                  <a:avLst/>
                  <a:gdLst>
                    <a:gd name="T0" fmla="*/ 30 w 52"/>
                    <a:gd name="T1" fmla="*/ 16 h 16"/>
                    <a:gd name="T2" fmla="*/ 52 w 52"/>
                    <a:gd name="T3" fmla="*/ 6 h 16"/>
                    <a:gd name="T4" fmla="*/ 22 w 52"/>
                    <a:gd name="T5" fmla="*/ 0 h 16"/>
                    <a:gd name="T6" fmla="*/ 0 w 52"/>
                    <a:gd name="T7" fmla="*/ 10 h 16"/>
                    <a:gd name="T8" fmla="*/ 30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30" y="16"/>
                      </a:moveTo>
                      <a:lnTo>
                        <a:pt x="52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7461"/>
                </a:solidFill>
                <a:ln w="0">
                  <a:solidFill>
                    <a:srgbClr val="00746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01" name="Freeform 1225"/>
                <p:cNvSpPr>
                  <a:spLocks noChangeAspect="1"/>
                </p:cNvSpPr>
                <p:nvPr/>
              </p:nvSpPr>
              <p:spPr bwMode="auto">
                <a:xfrm>
                  <a:off x="1412" y="1580"/>
                  <a:ext cx="52" cy="16"/>
                </a:xfrm>
                <a:custGeom>
                  <a:avLst/>
                  <a:gdLst>
                    <a:gd name="T0" fmla="*/ 30 w 52"/>
                    <a:gd name="T1" fmla="*/ 16 h 16"/>
                    <a:gd name="T2" fmla="*/ 52 w 52"/>
                    <a:gd name="T3" fmla="*/ 6 h 16"/>
                    <a:gd name="T4" fmla="*/ 22 w 52"/>
                    <a:gd name="T5" fmla="*/ 0 h 16"/>
                    <a:gd name="T6" fmla="*/ 0 w 52"/>
                    <a:gd name="T7" fmla="*/ 10 h 16"/>
                    <a:gd name="T8" fmla="*/ 30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30" y="16"/>
                      </a:moveTo>
                      <a:lnTo>
                        <a:pt x="52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02" name="Freeform 1226"/>
                <p:cNvSpPr>
                  <a:spLocks noChangeAspect="1"/>
                </p:cNvSpPr>
                <p:nvPr/>
              </p:nvSpPr>
              <p:spPr bwMode="auto">
                <a:xfrm>
                  <a:off x="1442" y="1586"/>
                  <a:ext cx="52" cy="16"/>
                </a:xfrm>
                <a:custGeom>
                  <a:avLst/>
                  <a:gdLst>
                    <a:gd name="T0" fmla="*/ 28 w 52"/>
                    <a:gd name="T1" fmla="*/ 16 h 16"/>
                    <a:gd name="T2" fmla="*/ 52 w 52"/>
                    <a:gd name="T3" fmla="*/ 4 h 16"/>
                    <a:gd name="T4" fmla="*/ 22 w 52"/>
                    <a:gd name="T5" fmla="*/ 0 h 16"/>
                    <a:gd name="T6" fmla="*/ 0 w 52"/>
                    <a:gd name="T7" fmla="*/ 10 h 16"/>
                    <a:gd name="T8" fmla="*/ 28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28" y="16"/>
                      </a:moveTo>
                      <a:lnTo>
                        <a:pt x="52" y="4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28" y="16"/>
                      </a:lnTo>
                      <a:close/>
                    </a:path>
                  </a:pathLst>
                </a:custGeom>
                <a:solidFill>
                  <a:srgbClr val="007460"/>
                </a:solidFill>
                <a:ln w="0">
                  <a:solidFill>
                    <a:srgbClr val="00746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03" name="Freeform 1227"/>
                <p:cNvSpPr>
                  <a:spLocks noChangeAspect="1"/>
                </p:cNvSpPr>
                <p:nvPr/>
              </p:nvSpPr>
              <p:spPr bwMode="auto">
                <a:xfrm>
                  <a:off x="1442" y="1586"/>
                  <a:ext cx="52" cy="16"/>
                </a:xfrm>
                <a:custGeom>
                  <a:avLst/>
                  <a:gdLst>
                    <a:gd name="T0" fmla="*/ 28 w 52"/>
                    <a:gd name="T1" fmla="*/ 16 h 16"/>
                    <a:gd name="T2" fmla="*/ 52 w 52"/>
                    <a:gd name="T3" fmla="*/ 4 h 16"/>
                    <a:gd name="T4" fmla="*/ 22 w 52"/>
                    <a:gd name="T5" fmla="*/ 0 h 16"/>
                    <a:gd name="T6" fmla="*/ 0 w 52"/>
                    <a:gd name="T7" fmla="*/ 10 h 16"/>
                    <a:gd name="T8" fmla="*/ 28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28" y="16"/>
                      </a:moveTo>
                      <a:lnTo>
                        <a:pt x="52" y="4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28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04" name="Freeform 1228"/>
                <p:cNvSpPr>
                  <a:spLocks noChangeAspect="1"/>
                </p:cNvSpPr>
                <p:nvPr/>
              </p:nvSpPr>
              <p:spPr bwMode="auto">
                <a:xfrm>
                  <a:off x="1470" y="1590"/>
                  <a:ext cx="54" cy="16"/>
                </a:xfrm>
                <a:custGeom>
                  <a:avLst/>
                  <a:gdLst>
                    <a:gd name="T0" fmla="*/ 32 w 54"/>
                    <a:gd name="T1" fmla="*/ 16 h 16"/>
                    <a:gd name="T2" fmla="*/ 54 w 54"/>
                    <a:gd name="T3" fmla="*/ 6 h 16"/>
                    <a:gd name="T4" fmla="*/ 24 w 54"/>
                    <a:gd name="T5" fmla="*/ 0 h 16"/>
                    <a:gd name="T6" fmla="*/ 0 w 54"/>
                    <a:gd name="T7" fmla="*/ 12 h 16"/>
                    <a:gd name="T8" fmla="*/ 32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2" y="16"/>
                      </a:moveTo>
                      <a:lnTo>
                        <a:pt x="54" y="6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2" y="16"/>
                      </a:lnTo>
                      <a:close/>
                    </a:path>
                  </a:pathLst>
                </a:custGeom>
                <a:solidFill>
                  <a:srgbClr val="00755E"/>
                </a:solidFill>
                <a:ln w="0">
                  <a:solidFill>
                    <a:srgbClr val="00755E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05" name="Freeform 1229"/>
                <p:cNvSpPr>
                  <a:spLocks noChangeAspect="1"/>
                </p:cNvSpPr>
                <p:nvPr/>
              </p:nvSpPr>
              <p:spPr bwMode="auto">
                <a:xfrm>
                  <a:off x="1470" y="1590"/>
                  <a:ext cx="54" cy="16"/>
                </a:xfrm>
                <a:custGeom>
                  <a:avLst/>
                  <a:gdLst>
                    <a:gd name="T0" fmla="*/ 32 w 54"/>
                    <a:gd name="T1" fmla="*/ 16 h 16"/>
                    <a:gd name="T2" fmla="*/ 54 w 54"/>
                    <a:gd name="T3" fmla="*/ 6 h 16"/>
                    <a:gd name="T4" fmla="*/ 24 w 54"/>
                    <a:gd name="T5" fmla="*/ 0 h 16"/>
                    <a:gd name="T6" fmla="*/ 0 w 54"/>
                    <a:gd name="T7" fmla="*/ 12 h 16"/>
                    <a:gd name="T8" fmla="*/ 32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2" y="16"/>
                      </a:moveTo>
                      <a:lnTo>
                        <a:pt x="54" y="6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2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06" name="Freeform 1230"/>
                <p:cNvSpPr>
                  <a:spLocks noChangeAspect="1"/>
                </p:cNvSpPr>
                <p:nvPr/>
              </p:nvSpPr>
              <p:spPr bwMode="auto">
                <a:xfrm>
                  <a:off x="1502" y="1596"/>
                  <a:ext cx="52" cy="16"/>
                </a:xfrm>
                <a:custGeom>
                  <a:avLst/>
                  <a:gdLst>
                    <a:gd name="T0" fmla="*/ 30 w 52"/>
                    <a:gd name="T1" fmla="*/ 16 h 16"/>
                    <a:gd name="T2" fmla="*/ 52 w 52"/>
                    <a:gd name="T3" fmla="*/ 6 h 16"/>
                    <a:gd name="T4" fmla="*/ 22 w 52"/>
                    <a:gd name="T5" fmla="*/ 0 h 16"/>
                    <a:gd name="T6" fmla="*/ 0 w 52"/>
                    <a:gd name="T7" fmla="*/ 10 h 16"/>
                    <a:gd name="T8" fmla="*/ 30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30" y="16"/>
                      </a:moveTo>
                      <a:lnTo>
                        <a:pt x="52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765D"/>
                </a:solidFill>
                <a:ln w="0">
                  <a:solidFill>
                    <a:srgbClr val="00765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07" name="Freeform 1231"/>
                <p:cNvSpPr>
                  <a:spLocks noChangeAspect="1"/>
                </p:cNvSpPr>
                <p:nvPr/>
              </p:nvSpPr>
              <p:spPr bwMode="auto">
                <a:xfrm>
                  <a:off x="1502" y="1596"/>
                  <a:ext cx="52" cy="16"/>
                </a:xfrm>
                <a:custGeom>
                  <a:avLst/>
                  <a:gdLst>
                    <a:gd name="T0" fmla="*/ 30 w 52"/>
                    <a:gd name="T1" fmla="*/ 16 h 16"/>
                    <a:gd name="T2" fmla="*/ 52 w 52"/>
                    <a:gd name="T3" fmla="*/ 6 h 16"/>
                    <a:gd name="T4" fmla="*/ 22 w 52"/>
                    <a:gd name="T5" fmla="*/ 0 h 16"/>
                    <a:gd name="T6" fmla="*/ 0 w 52"/>
                    <a:gd name="T7" fmla="*/ 10 h 16"/>
                    <a:gd name="T8" fmla="*/ 30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30" y="16"/>
                      </a:moveTo>
                      <a:lnTo>
                        <a:pt x="52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08" name="Freeform 1232"/>
                <p:cNvSpPr>
                  <a:spLocks noChangeAspect="1"/>
                </p:cNvSpPr>
                <p:nvPr/>
              </p:nvSpPr>
              <p:spPr bwMode="auto">
                <a:xfrm>
                  <a:off x="1532" y="1602"/>
                  <a:ext cx="54" cy="16"/>
                </a:xfrm>
                <a:custGeom>
                  <a:avLst/>
                  <a:gdLst>
                    <a:gd name="T0" fmla="*/ 30 w 54"/>
                    <a:gd name="T1" fmla="*/ 16 h 16"/>
                    <a:gd name="T2" fmla="*/ 54 w 54"/>
                    <a:gd name="T3" fmla="*/ 6 h 16"/>
                    <a:gd name="T4" fmla="*/ 22 w 54"/>
                    <a:gd name="T5" fmla="*/ 0 h 16"/>
                    <a:gd name="T6" fmla="*/ 0 w 54"/>
                    <a:gd name="T7" fmla="*/ 10 h 16"/>
                    <a:gd name="T8" fmla="*/ 30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0" y="16"/>
                      </a:moveTo>
                      <a:lnTo>
                        <a:pt x="54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785C"/>
                </a:solidFill>
                <a:ln w="0">
                  <a:solidFill>
                    <a:srgbClr val="00785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09" name="Freeform 1233"/>
                <p:cNvSpPr>
                  <a:spLocks noChangeAspect="1"/>
                </p:cNvSpPr>
                <p:nvPr/>
              </p:nvSpPr>
              <p:spPr bwMode="auto">
                <a:xfrm>
                  <a:off x="1532" y="1602"/>
                  <a:ext cx="54" cy="16"/>
                </a:xfrm>
                <a:custGeom>
                  <a:avLst/>
                  <a:gdLst>
                    <a:gd name="T0" fmla="*/ 30 w 54"/>
                    <a:gd name="T1" fmla="*/ 16 h 16"/>
                    <a:gd name="T2" fmla="*/ 54 w 54"/>
                    <a:gd name="T3" fmla="*/ 6 h 16"/>
                    <a:gd name="T4" fmla="*/ 22 w 54"/>
                    <a:gd name="T5" fmla="*/ 0 h 16"/>
                    <a:gd name="T6" fmla="*/ 0 w 54"/>
                    <a:gd name="T7" fmla="*/ 10 h 16"/>
                    <a:gd name="T8" fmla="*/ 30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0" y="16"/>
                      </a:moveTo>
                      <a:lnTo>
                        <a:pt x="54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10" name="Freeform 1234"/>
                <p:cNvSpPr>
                  <a:spLocks noChangeAspect="1"/>
                </p:cNvSpPr>
                <p:nvPr/>
              </p:nvSpPr>
              <p:spPr bwMode="auto">
                <a:xfrm>
                  <a:off x="1562" y="1608"/>
                  <a:ext cx="54" cy="16"/>
                </a:xfrm>
                <a:custGeom>
                  <a:avLst/>
                  <a:gdLst>
                    <a:gd name="T0" fmla="*/ 32 w 54"/>
                    <a:gd name="T1" fmla="*/ 16 h 16"/>
                    <a:gd name="T2" fmla="*/ 54 w 54"/>
                    <a:gd name="T3" fmla="*/ 6 h 16"/>
                    <a:gd name="T4" fmla="*/ 24 w 54"/>
                    <a:gd name="T5" fmla="*/ 0 h 16"/>
                    <a:gd name="T6" fmla="*/ 0 w 54"/>
                    <a:gd name="T7" fmla="*/ 10 h 16"/>
                    <a:gd name="T8" fmla="*/ 32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2" y="16"/>
                      </a:moveTo>
                      <a:lnTo>
                        <a:pt x="54" y="6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32" y="16"/>
                      </a:lnTo>
                      <a:close/>
                    </a:path>
                  </a:pathLst>
                </a:custGeom>
                <a:solidFill>
                  <a:srgbClr val="00795B"/>
                </a:solidFill>
                <a:ln w="0">
                  <a:solidFill>
                    <a:srgbClr val="00795B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11" name="Freeform 1235"/>
                <p:cNvSpPr>
                  <a:spLocks noChangeAspect="1"/>
                </p:cNvSpPr>
                <p:nvPr/>
              </p:nvSpPr>
              <p:spPr bwMode="auto">
                <a:xfrm>
                  <a:off x="1562" y="1608"/>
                  <a:ext cx="54" cy="16"/>
                </a:xfrm>
                <a:custGeom>
                  <a:avLst/>
                  <a:gdLst>
                    <a:gd name="T0" fmla="*/ 32 w 54"/>
                    <a:gd name="T1" fmla="*/ 16 h 16"/>
                    <a:gd name="T2" fmla="*/ 54 w 54"/>
                    <a:gd name="T3" fmla="*/ 6 h 16"/>
                    <a:gd name="T4" fmla="*/ 24 w 54"/>
                    <a:gd name="T5" fmla="*/ 0 h 16"/>
                    <a:gd name="T6" fmla="*/ 0 w 54"/>
                    <a:gd name="T7" fmla="*/ 10 h 16"/>
                    <a:gd name="T8" fmla="*/ 32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2" y="16"/>
                      </a:moveTo>
                      <a:lnTo>
                        <a:pt x="54" y="6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32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12" name="Freeform 1236"/>
                <p:cNvSpPr>
                  <a:spLocks noChangeAspect="1"/>
                </p:cNvSpPr>
                <p:nvPr/>
              </p:nvSpPr>
              <p:spPr bwMode="auto">
                <a:xfrm>
                  <a:off x="1594" y="1614"/>
                  <a:ext cx="54" cy="16"/>
                </a:xfrm>
                <a:custGeom>
                  <a:avLst/>
                  <a:gdLst>
                    <a:gd name="T0" fmla="*/ 32 w 54"/>
                    <a:gd name="T1" fmla="*/ 16 h 16"/>
                    <a:gd name="T2" fmla="*/ 54 w 54"/>
                    <a:gd name="T3" fmla="*/ 6 h 16"/>
                    <a:gd name="T4" fmla="*/ 22 w 54"/>
                    <a:gd name="T5" fmla="*/ 0 h 16"/>
                    <a:gd name="T6" fmla="*/ 0 w 54"/>
                    <a:gd name="T7" fmla="*/ 10 h 16"/>
                    <a:gd name="T8" fmla="*/ 32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2" y="16"/>
                      </a:moveTo>
                      <a:lnTo>
                        <a:pt x="54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2" y="16"/>
                      </a:lnTo>
                      <a:close/>
                    </a:path>
                  </a:pathLst>
                </a:custGeom>
                <a:solidFill>
                  <a:srgbClr val="007B5B"/>
                </a:solidFill>
                <a:ln w="0">
                  <a:solidFill>
                    <a:srgbClr val="007B5B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13" name="Freeform 1237"/>
                <p:cNvSpPr>
                  <a:spLocks noChangeAspect="1"/>
                </p:cNvSpPr>
                <p:nvPr/>
              </p:nvSpPr>
              <p:spPr bwMode="auto">
                <a:xfrm>
                  <a:off x="1594" y="1614"/>
                  <a:ext cx="54" cy="16"/>
                </a:xfrm>
                <a:custGeom>
                  <a:avLst/>
                  <a:gdLst>
                    <a:gd name="T0" fmla="*/ 32 w 54"/>
                    <a:gd name="T1" fmla="*/ 16 h 16"/>
                    <a:gd name="T2" fmla="*/ 54 w 54"/>
                    <a:gd name="T3" fmla="*/ 6 h 16"/>
                    <a:gd name="T4" fmla="*/ 22 w 54"/>
                    <a:gd name="T5" fmla="*/ 0 h 16"/>
                    <a:gd name="T6" fmla="*/ 0 w 54"/>
                    <a:gd name="T7" fmla="*/ 10 h 16"/>
                    <a:gd name="T8" fmla="*/ 32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2" y="16"/>
                      </a:moveTo>
                      <a:lnTo>
                        <a:pt x="54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2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14" name="Freeform 1238"/>
                <p:cNvSpPr>
                  <a:spLocks noChangeAspect="1"/>
                </p:cNvSpPr>
                <p:nvPr/>
              </p:nvSpPr>
              <p:spPr bwMode="auto">
                <a:xfrm>
                  <a:off x="1626" y="1620"/>
                  <a:ext cx="54" cy="18"/>
                </a:xfrm>
                <a:custGeom>
                  <a:avLst/>
                  <a:gdLst>
                    <a:gd name="T0" fmla="*/ 32 w 54"/>
                    <a:gd name="T1" fmla="*/ 18 h 18"/>
                    <a:gd name="T2" fmla="*/ 54 w 54"/>
                    <a:gd name="T3" fmla="*/ 8 h 18"/>
                    <a:gd name="T4" fmla="*/ 22 w 54"/>
                    <a:gd name="T5" fmla="*/ 0 h 18"/>
                    <a:gd name="T6" fmla="*/ 0 w 54"/>
                    <a:gd name="T7" fmla="*/ 10 h 18"/>
                    <a:gd name="T8" fmla="*/ 32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32" y="18"/>
                      </a:moveTo>
                      <a:lnTo>
                        <a:pt x="54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7C5A"/>
                </a:solidFill>
                <a:ln w="0">
                  <a:solidFill>
                    <a:srgbClr val="007C5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15" name="Freeform 1239"/>
                <p:cNvSpPr>
                  <a:spLocks noChangeAspect="1"/>
                </p:cNvSpPr>
                <p:nvPr/>
              </p:nvSpPr>
              <p:spPr bwMode="auto">
                <a:xfrm>
                  <a:off x="1626" y="1620"/>
                  <a:ext cx="54" cy="18"/>
                </a:xfrm>
                <a:custGeom>
                  <a:avLst/>
                  <a:gdLst>
                    <a:gd name="T0" fmla="*/ 32 w 54"/>
                    <a:gd name="T1" fmla="*/ 18 h 18"/>
                    <a:gd name="T2" fmla="*/ 54 w 54"/>
                    <a:gd name="T3" fmla="*/ 8 h 18"/>
                    <a:gd name="T4" fmla="*/ 22 w 54"/>
                    <a:gd name="T5" fmla="*/ 0 h 18"/>
                    <a:gd name="T6" fmla="*/ 0 w 54"/>
                    <a:gd name="T7" fmla="*/ 10 h 18"/>
                    <a:gd name="T8" fmla="*/ 32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32" y="18"/>
                      </a:moveTo>
                      <a:lnTo>
                        <a:pt x="54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16" name="Freeform 1240"/>
                <p:cNvSpPr>
                  <a:spLocks noChangeAspect="1"/>
                </p:cNvSpPr>
                <p:nvPr/>
              </p:nvSpPr>
              <p:spPr bwMode="auto">
                <a:xfrm>
                  <a:off x="1658" y="1628"/>
                  <a:ext cx="56" cy="18"/>
                </a:xfrm>
                <a:custGeom>
                  <a:avLst/>
                  <a:gdLst>
                    <a:gd name="T0" fmla="*/ 32 w 56"/>
                    <a:gd name="T1" fmla="*/ 18 h 18"/>
                    <a:gd name="T2" fmla="*/ 56 w 56"/>
                    <a:gd name="T3" fmla="*/ 8 h 18"/>
                    <a:gd name="T4" fmla="*/ 22 w 56"/>
                    <a:gd name="T5" fmla="*/ 0 h 18"/>
                    <a:gd name="T6" fmla="*/ 0 w 56"/>
                    <a:gd name="T7" fmla="*/ 10 h 18"/>
                    <a:gd name="T8" fmla="*/ 32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2" y="18"/>
                      </a:moveTo>
                      <a:lnTo>
                        <a:pt x="56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7D59"/>
                </a:solidFill>
                <a:ln w="0">
                  <a:solidFill>
                    <a:srgbClr val="007D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17" name="Freeform 1241"/>
                <p:cNvSpPr>
                  <a:spLocks noChangeAspect="1"/>
                </p:cNvSpPr>
                <p:nvPr/>
              </p:nvSpPr>
              <p:spPr bwMode="auto">
                <a:xfrm>
                  <a:off x="1658" y="1628"/>
                  <a:ext cx="56" cy="18"/>
                </a:xfrm>
                <a:custGeom>
                  <a:avLst/>
                  <a:gdLst>
                    <a:gd name="T0" fmla="*/ 32 w 56"/>
                    <a:gd name="T1" fmla="*/ 18 h 18"/>
                    <a:gd name="T2" fmla="*/ 56 w 56"/>
                    <a:gd name="T3" fmla="*/ 8 h 18"/>
                    <a:gd name="T4" fmla="*/ 22 w 56"/>
                    <a:gd name="T5" fmla="*/ 0 h 18"/>
                    <a:gd name="T6" fmla="*/ 0 w 56"/>
                    <a:gd name="T7" fmla="*/ 10 h 18"/>
                    <a:gd name="T8" fmla="*/ 32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2" y="18"/>
                      </a:moveTo>
                      <a:lnTo>
                        <a:pt x="56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18" name="Freeform 1242"/>
                <p:cNvSpPr>
                  <a:spLocks noChangeAspect="1"/>
                </p:cNvSpPr>
                <p:nvPr/>
              </p:nvSpPr>
              <p:spPr bwMode="auto">
                <a:xfrm>
                  <a:off x="1690" y="1636"/>
                  <a:ext cx="56" cy="18"/>
                </a:xfrm>
                <a:custGeom>
                  <a:avLst/>
                  <a:gdLst>
                    <a:gd name="T0" fmla="*/ 34 w 56"/>
                    <a:gd name="T1" fmla="*/ 18 h 18"/>
                    <a:gd name="T2" fmla="*/ 56 w 56"/>
                    <a:gd name="T3" fmla="*/ 6 h 18"/>
                    <a:gd name="T4" fmla="*/ 24 w 56"/>
                    <a:gd name="T5" fmla="*/ 0 h 18"/>
                    <a:gd name="T6" fmla="*/ 0 w 56"/>
                    <a:gd name="T7" fmla="*/ 10 h 18"/>
                    <a:gd name="T8" fmla="*/ 34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4" y="18"/>
                      </a:moveTo>
                      <a:lnTo>
                        <a:pt x="56" y="6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34" y="18"/>
                      </a:lnTo>
                      <a:close/>
                    </a:path>
                  </a:pathLst>
                </a:custGeom>
                <a:solidFill>
                  <a:srgbClr val="007F59"/>
                </a:solidFill>
                <a:ln w="0">
                  <a:solidFill>
                    <a:srgbClr val="007F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19" name="Freeform 1243"/>
                <p:cNvSpPr>
                  <a:spLocks noChangeAspect="1"/>
                </p:cNvSpPr>
                <p:nvPr/>
              </p:nvSpPr>
              <p:spPr bwMode="auto">
                <a:xfrm>
                  <a:off x="1690" y="1636"/>
                  <a:ext cx="56" cy="18"/>
                </a:xfrm>
                <a:custGeom>
                  <a:avLst/>
                  <a:gdLst>
                    <a:gd name="T0" fmla="*/ 34 w 56"/>
                    <a:gd name="T1" fmla="*/ 18 h 18"/>
                    <a:gd name="T2" fmla="*/ 56 w 56"/>
                    <a:gd name="T3" fmla="*/ 6 h 18"/>
                    <a:gd name="T4" fmla="*/ 24 w 56"/>
                    <a:gd name="T5" fmla="*/ 0 h 18"/>
                    <a:gd name="T6" fmla="*/ 0 w 56"/>
                    <a:gd name="T7" fmla="*/ 10 h 18"/>
                    <a:gd name="T8" fmla="*/ 34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4" y="18"/>
                      </a:moveTo>
                      <a:lnTo>
                        <a:pt x="56" y="6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3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20" name="Freeform 1244"/>
                <p:cNvSpPr>
                  <a:spLocks noChangeAspect="1"/>
                </p:cNvSpPr>
                <p:nvPr/>
              </p:nvSpPr>
              <p:spPr bwMode="auto">
                <a:xfrm>
                  <a:off x="1724" y="1642"/>
                  <a:ext cx="56" cy="20"/>
                </a:xfrm>
                <a:custGeom>
                  <a:avLst/>
                  <a:gdLst>
                    <a:gd name="T0" fmla="*/ 34 w 56"/>
                    <a:gd name="T1" fmla="*/ 20 h 20"/>
                    <a:gd name="T2" fmla="*/ 56 w 56"/>
                    <a:gd name="T3" fmla="*/ 8 h 20"/>
                    <a:gd name="T4" fmla="*/ 22 w 56"/>
                    <a:gd name="T5" fmla="*/ 0 h 20"/>
                    <a:gd name="T6" fmla="*/ 0 w 56"/>
                    <a:gd name="T7" fmla="*/ 12 h 20"/>
                    <a:gd name="T8" fmla="*/ 34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34" y="20"/>
                      </a:moveTo>
                      <a:lnTo>
                        <a:pt x="56" y="8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4" y="20"/>
                      </a:lnTo>
                      <a:close/>
                    </a:path>
                  </a:pathLst>
                </a:custGeom>
                <a:solidFill>
                  <a:srgbClr val="008059"/>
                </a:solidFill>
                <a:ln w="0">
                  <a:solidFill>
                    <a:srgbClr val="0080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21" name="Freeform 1245"/>
                <p:cNvSpPr>
                  <a:spLocks noChangeAspect="1"/>
                </p:cNvSpPr>
                <p:nvPr/>
              </p:nvSpPr>
              <p:spPr bwMode="auto">
                <a:xfrm>
                  <a:off x="1724" y="1642"/>
                  <a:ext cx="56" cy="20"/>
                </a:xfrm>
                <a:custGeom>
                  <a:avLst/>
                  <a:gdLst>
                    <a:gd name="T0" fmla="*/ 34 w 56"/>
                    <a:gd name="T1" fmla="*/ 20 h 20"/>
                    <a:gd name="T2" fmla="*/ 56 w 56"/>
                    <a:gd name="T3" fmla="*/ 8 h 20"/>
                    <a:gd name="T4" fmla="*/ 22 w 56"/>
                    <a:gd name="T5" fmla="*/ 0 h 20"/>
                    <a:gd name="T6" fmla="*/ 0 w 56"/>
                    <a:gd name="T7" fmla="*/ 12 h 20"/>
                    <a:gd name="T8" fmla="*/ 34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34" y="20"/>
                      </a:moveTo>
                      <a:lnTo>
                        <a:pt x="56" y="8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4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22" name="Freeform 1246"/>
                <p:cNvSpPr>
                  <a:spLocks noChangeAspect="1"/>
                </p:cNvSpPr>
                <p:nvPr/>
              </p:nvSpPr>
              <p:spPr bwMode="auto">
                <a:xfrm>
                  <a:off x="1758" y="1650"/>
                  <a:ext cx="56" cy="20"/>
                </a:xfrm>
                <a:custGeom>
                  <a:avLst/>
                  <a:gdLst>
                    <a:gd name="T0" fmla="*/ 34 w 56"/>
                    <a:gd name="T1" fmla="*/ 20 h 20"/>
                    <a:gd name="T2" fmla="*/ 56 w 56"/>
                    <a:gd name="T3" fmla="*/ 8 h 20"/>
                    <a:gd name="T4" fmla="*/ 22 w 56"/>
                    <a:gd name="T5" fmla="*/ 0 h 20"/>
                    <a:gd name="T6" fmla="*/ 0 w 56"/>
                    <a:gd name="T7" fmla="*/ 12 h 20"/>
                    <a:gd name="T8" fmla="*/ 34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34" y="20"/>
                      </a:moveTo>
                      <a:lnTo>
                        <a:pt x="56" y="8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4" y="20"/>
                      </a:lnTo>
                      <a:close/>
                    </a:path>
                  </a:pathLst>
                </a:custGeom>
                <a:solidFill>
                  <a:srgbClr val="008158"/>
                </a:solidFill>
                <a:ln w="0">
                  <a:solidFill>
                    <a:srgbClr val="0081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23" name="Freeform 1247"/>
                <p:cNvSpPr>
                  <a:spLocks noChangeAspect="1"/>
                </p:cNvSpPr>
                <p:nvPr/>
              </p:nvSpPr>
              <p:spPr bwMode="auto">
                <a:xfrm>
                  <a:off x="1758" y="1650"/>
                  <a:ext cx="56" cy="20"/>
                </a:xfrm>
                <a:custGeom>
                  <a:avLst/>
                  <a:gdLst>
                    <a:gd name="T0" fmla="*/ 34 w 56"/>
                    <a:gd name="T1" fmla="*/ 20 h 20"/>
                    <a:gd name="T2" fmla="*/ 56 w 56"/>
                    <a:gd name="T3" fmla="*/ 8 h 20"/>
                    <a:gd name="T4" fmla="*/ 22 w 56"/>
                    <a:gd name="T5" fmla="*/ 0 h 20"/>
                    <a:gd name="T6" fmla="*/ 0 w 56"/>
                    <a:gd name="T7" fmla="*/ 12 h 20"/>
                    <a:gd name="T8" fmla="*/ 34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34" y="20"/>
                      </a:moveTo>
                      <a:lnTo>
                        <a:pt x="56" y="8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4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24" name="Freeform 1248"/>
                <p:cNvSpPr>
                  <a:spLocks noChangeAspect="1"/>
                </p:cNvSpPr>
                <p:nvPr/>
              </p:nvSpPr>
              <p:spPr bwMode="auto">
                <a:xfrm>
                  <a:off x="1792" y="1658"/>
                  <a:ext cx="56" cy="20"/>
                </a:xfrm>
                <a:custGeom>
                  <a:avLst/>
                  <a:gdLst>
                    <a:gd name="T0" fmla="*/ 34 w 56"/>
                    <a:gd name="T1" fmla="*/ 20 h 20"/>
                    <a:gd name="T2" fmla="*/ 56 w 56"/>
                    <a:gd name="T3" fmla="*/ 10 h 20"/>
                    <a:gd name="T4" fmla="*/ 22 w 56"/>
                    <a:gd name="T5" fmla="*/ 0 h 20"/>
                    <a:gd name="T6" fmla="*/ 0 w 56"/>
                    <a:gd name="T7" fmla="*/ 12 h 20"/>
                    <a:gd name="T8" fmla="*/ 34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34" y="20"/>
                      </a:moveTo>
                      <a:lnTo>
                        <a:pt x="56" y="10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4" y="20"/>
                      </a:lnTo>
                      <a:close/>
                    </a:path>
                  </a:pathLst>
                </a:custGeom>
                <a:solidFill>
                  <a:srgbClr val="008258"/>
                </a:solidFill>
                <a:ln w="0">
                  <a:solidFill>
                    <a:srgbClr val="0082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25" name="Freeform 1249"/>
                <p:cNvSpPr>
                  <a:spLocks noChangeAspect="1"/>
                </p:cNvSpPr>
                <p:nvPr/>
              </p:nvSpPr>
              <p:spPr bwMode="auto">
                <a:xfrm>
                  <a:off x="1792" y="1658"/>
                  <a:ext cx="56" cy="20"/>
                </a:xfrm>
                <a:custGeom>
                  <a:avLst/>
                  <a:gdLst>
                    <a:gd name="T0" fmla="*/ 34 w 56"/>
                    <a:gd name="T1" fmla="*/ 20 h 20"/>
                    <a:gd name="T2" fmla="*/ 56 w 56"/>
                    <a:gd name="T3" fmla="*/ 10 h 20"/>
                    <a:gd name="T4" fmla="*/ 22 w 56"/>
                    <a:gd name="T5" fmla="*/ 0 h 20"/>
                    <a:gd name="T6" fmla="*/ 0 w 56"/>
                    <a:gd name="T7" fmla="*/ 12 h 20"/>
                    <a:gd name="T8" fmla="*/ 34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34" y="20"/>
                      </a:moveTo>
                      <a:lnTo>
                        <a:pt x="56" y="10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4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26" name="Freeform 1250"/>
                <p:cNvSpPr>
                  <a:spLocks noChangeAspect="1"/>
                </p:cNvSpPr>
                <p:nvPr/>
              </p:nvSpPr>
              <p:spPr bwMode="auto">
                <a:xfrm>
                  <a:off x="1826" y="1668"/>
                  <a:ext cx="56" cy="18"/>
                </a:xfrm>
                <a:custGeom>
                  <a:avLst/>
                  <a:gdLst>
                    <a:gd name="T0" fmla="*/ 36 w 56"/>
                    <a:gd name="T1" fmla="*/ 18 h 18"/>
                    <a:gd name="T2" fmla="*/ 56 w 56"/>
                    <a:gd name="T3" fmla="*/ 8 h 18"/>
                    <a:gd name="T4" fmla="*/ 22 w 56"/>
                    <a:gd name="T5" fmla="*/ 0 h 18"/>
                    <a:gd name="T6" fmla="*/ 0 w 56"/>
                    <a:gd name="T7" fmla="*/ 10 h 18"/>
                    <a:gd name="T8" fmla="*/ 36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6" y="18"/>
                      </a:moveTo>
                      <a:lnTo>
                        <a:pt x="56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6" y="18"/>
                      </a:lnTo>
                      <a:close/>
                    </a:path>
                  </a:pathLst>
                </a:custGeom>
                <a:solidFill>
                  <a:srgbClr val="008258"/>
                </a:solidFill>
                <a:ln w="0">
                  <a:solidFill>
                    <a:srgbClr val="0082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27" name="Freeform 1251"/>
                <p:cNvSpPr>
                  <a:spLocks noChangeAspect="1"/>
                </p:cNvSpPr>
                <p:nvPr/>
              </p:nvSpPr>
              <p:spPr bwMode="auto">
                <a:xfrm>
                  <a:off x="1826" y="1668"/>
                  <a:ext cx="56" cy="18"/>
                </a:xfrm>
                <a:custGeom>
                  <a:avLst/>
                  <a:gdLst>
                    <a:gd name="T0" fmla="*/ 36 w 56"/>
                    <a:gd name="T1" fmla="*/ 18 h 18"/>
                    <a:gd name="T2" fmla="*/ 56 w 56"/>
                    <a:gd name="T3" fmla="*/ 8 h 18"/>
                    <a:gd name="T4" fmla="*/ 22 w 56"/>
                    <a:gd name="T5" fmla="*/ 0 h 18"/>
                    <a:gd name="T6" fmla="*/ 0 w 56"/>
                    <a:gd name="T7" fmla="*/ 10 h 18"/>
                    <a:gd name="T8" fmla="*/ 36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6" y="18"/>
                      </a:moveTo>
                      <a:lnTo>
                        <a:pt x="56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6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28" name="Freeform 1252"/>
                <p:cNvSpPr>
                  <a:spLocks noChangeAspect="1"/>
                </p:cNvSpPr>
                <p:nvPr/>
              </p:nvSpPr>
              <p:spPr bwMode="auto">
                <a:xfrm>
                  <a:off x="1862" y="1676"/>
                  <a:ext cx="56" cy="20"/>
                </a:xfrm>
                <a:custGeom>
                  <a:avLst/>
                  <a:gdLst>
                    <a:gd name="T0" fmla="*/ 34 w 56"/>
                    <a:gd name="T1" fmla="*/ 20 h 20"/>
                    <a:gd name="T2" fmla="*/ 56 w 56"/>
                    <a:gd name="T3" fmla="*/ 8 h 20"/>
                    <a:gd name="T4" fmla="*/ 20 w 56"/>
                    <a:gd name="T5" fmla="*/ 0 h 20"/>
                    <a:gd name="T6" fmla="*/ 0 w 56"/>
                    <a:gd name="T7" fmla="*/ 10 h 20"/>
                    <a:gd name="T8" fmla="*/ 34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34" y="20"/>
                      </a:moveTo>
                      <a:lnTo>
                        <a:pt x="56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4" y="20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29" name="Freeform 1253"/>
                <p:cNvSpPr>
                  <a:spLocks noChangeAspect="1"/>
                </p:cNvSpPr>
                <p:nvPr/>
              </p:nvSpPr>
              <p:spPr bwMode="auto">
                <a:xfrm>
                  <a:off x="1862" y="1676"/>
                  <a:ext cx="56" cy="20"/>
                </a:xfrm>
                <a:custGeom>
                  <a:avLst/>
                  <a:gdLst>
                    <a:gd name="T0" fmla="*/ 34 w 56"/>
                    <a:gd name="T1" fmla="*/ 20 h 20"/>
                    <a:gd name="T2" fmla="*/ 56 w 56"/>
                    <a:gd name="T3" fmla="*/ 8 h 20"/>
                    <a:gd name="T4" fmla="*/ 20 w 56"/>
                    <a:gd name="T5" fmla="*/ 0 h 20"/>
                    <a:gd name="T6" fmla="*/ 0 w 56"/>
                    <a:gd name="T7" fmla="*/ 10 h 20"/>
                    <a:gd name="T8" fmla="*/ 34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34" y="20"/>
                      </a:moveTo>
                      <a:lnTo>
                        <a:pt x="56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4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30" name="Freeform 1254"/>
                <p:cNvSpPr>
                  <a:spLocks noChangeAspect="1"/>
                </p:cNvSpPr>
                <p:nvPr/>
              </p:nvSpPr>
              <p:spPr bwMode="auto">
                <a:xfrm>
                  <a:off x="1896" y="1684"/>
                  <a:ext cx="58" cy="22"/>
                </a:xfrm>
                <a:custGeom>
                  <a:avLst/>
                  <a:gdLst>
                    <a:gd name="T0" fmla="*/ 36 w 58"/>
                    <a:gd name="T1" fmla="*/ 22 h 22"/>
                    <a:gd name="T2" fmla="*/ 58 w 58"/>
                    <a:gd name="T3" fmla="*/ 10 h 22"/>
                    <a:gd name="T4" fmla="*/ 22 w 58"/>
                    <a:gd name="T5" fmla="*/ 0 h 22"/>
                    <a:gd name="T6" fmla="*/ 0 w 58"/>
                    <a:gd name="T7" fmla="*/ 12 h 22"/>
                    <a:gd name="T8" fmla="*/ 36 w 58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2"/>
                    <a:gd name="T17" fmla="*/ 58 w 58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2">
                      <a:moveTo>
                        <a:pt x="36" y="22"/>
                      </a:moveTo>
                      <a:lnTo>
                        <a:pt x="58" y="10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6" y="22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31" name="Freeform 1255"/>
                <p:cNvSpPr>
                  <a:spLocks noChangeAspect="1"/>
                </p:cNvSpPr>
                <p:nvPr/>
              </p:nvSpPr>
              <p:spPr bwMode="auto">
                <a:xfrm>
                  <a:off x="1896" y="1684"/>
                  <a:ext cx="58" cy="22"/>
                </a:xfrm>
                <a:custGeom>
                  <a:avLst/>
                  <a:gdLst>
                    <a:gd name="T0" fmla="*/ 36 w 58"/>
                    <a:gd name="T1" fmla="*/ 22 h 22"/>
                    <a:gd name="T2" fmla="*/ 58 w 58"/>
                    <a:gd name="T3" fmla="*/ 10 h 22"/>
                    <a:gd name="T4" fmla="*/ 22 w 58"/>
                    <a:gd name="T5" fmla="*/ 0 h 22"/>
                    <a:gd name="T6" fmla="*/ 0 w 58"/>
                    <a:gd name="T7" fmla="*/ 12 h 22"/>
                    <a:gd name="T8" fmla="*/ 36 w 58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2"/>
                    <a:gd name="T17" fmla="*/ 58 w 58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2">
                      <a:moveTo>
                        <a:pt x="36" y="22"/>
                      </a:moveTo>
                      <a:lnTo>
                        <a:pt x="58" y="10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32" name="Freeform 1256"/>
                <p:cNvSpPr>
                  <a:spLocks noChangeAspect="1"/>
                </p:cNvSpPr>
                <p:nvPr/>
              </p:nvSpPr>
              <p:spPr bwMode="auto">
                <a:xfrm>
                  <a:off x="1932" y="1694"/>
                  <a:ext cx="58" cy="20"/>
                </a:xfrm>
                <a:custGeom>
                  <a:avLst/>
                  <a:gdLst>
                    <a:gd name="T0" fmla="*/ 38 w 58"/>
                    <a:gd name="T1" fmla="*/ 20 h 20"/>
                    <a:gd name="T2" fmla="*/ 58 w 58"/>
                    <a:gd name="T3" fmla="*/ 10 h 20"/>
                    <a:gd name="T4" fmla="*/ 22 w 58"/>
                    <a:gd name="T5" fmla="*/ 0 h 20"/>
                    <a:gd name="T6" fmla="*/ 0 w 58"/>
                    <a:gd name="T7" fmla="*/ 12 h 20"/>
                    <a:gd name="T8" fmla="*/ 38 w 5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0"/>
                    <a:gd name="T17" fmla="*/ 58 w 5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0">
                      <a:moveTo>
                        <a:pt x="38" y="20"/>
                      </a:moveTo>
                      <a:lnTo>
                        <a:pt x="58" y="10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8" y="20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33" name="Freeform 1257"/>
                <p:cNvSpPr>
                  <a:spLocks noChangeAspect="1"/>
                </p:cNvSpPr>
                <p:nvPr/>
              </p:nvSpPr>
              <p:spPr bwMode="auto">
                <a:xfrm>
                  <a:off x="1932" y="1694"/>
                  <a:ext cx="58" cy="20"/>
                </a:xfrm>
                <a:custGeom>
                  <a:avLst/>
                  <a:gdLst>
                    <a:gd name="T0" fmla="*/ 38 w 58"/>
                    <a:gd name="T1" fmla="*/ 20 h 20"/>
                    <a:gd name="T2" fmla="*/ 58 w 58"/>
                    <a:gd name="T3" fmla="*/ 10 h 20"/>
                    <a:gd name="T4" fmla="*/ 22 w 58"/>
                    <a:gd name="T5" fmla="*/ 0 h 20"/>
                    <a:gd name="T6" fmla="*/ 0 w 58"/>
                    <a:gd name="T7" fmla="*/ 12 h 20"/>
                    <a:gd name="T8" fmla="*/ 38 w 5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0"/>
                    <a:gd name="T17" fmla="*/ 58 w 5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0">
                      <a:moveTo>
                        <a:pt x="38" y="20"/>
                      </a:moveTo>
                      <a:lnTo>
                        <a:pt x="58" y="10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8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34" name="Freeform 1258"/>
                <p:cNvSpPr>
                  <a:spLocks noChangeAspect="1"/>
                </p:cNvSpPr>
                <p:nvPr/>
              </p:nvSpPr>
              <p:spPr bwMode="auto">
                <a:xfrm>
                  <a:off x="1970" y="1704"/>
                  <a:ext cx="58" cy="20"/>
                </a:xfrm>
                <a:custGeom>
                  <a:avLst/>
                  <a:gdLst>
                    <a:gd name="T0" fmla="*/ 36 w 58"/>
                    <a:gd name="T1" fmla="*/ 20 h 20"/>
                    <a:gd name="T2" fmla="*/ 58 w 58"/>
                    <a:gd name="T3" fmla="*/ 8 h 20"/>
                    <a:gd name="T4" fmla="*/ 20 w 58"/>
                    <a:gd name="T5" fmla="*/ 0 h 20"/>
                    <a:gd name="T6" fmla="*/ 0 w 58"/>
                    <a:gd name="T7" fmla="*/ 10 h 20"/>
                    <a:gd name="T8" fmla="*/ 36 w 5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0"/>
                    <a:gd name="T17" fmla="*/ 58 w 5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0">
                      <a:moveTo>
                        <a:pt x="36" y="20"/>
                      </a:moveTo>
                      <a:lnTo>
                        <a:pt x="58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6" y="20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35" name="Freeform 1259"/>
                <p:cNvSpPr>
                  <a:spLocks noChangeAspect="1"/>
                </p:cNvSpPr>
                <p:nvPr/>
              </p:nvSpPr>
              <p:spPr bwMode="auto">
                <a:xfrm>
                  <a:off x="1970" y="1704"/>
                  <a:ext cx="58" cy="20"/>
                </a:xfrm>
                <a:custGeom>
                  <a:avLst/>
                  <a:gdLst>
                    <a:gd name="T0" fmla="*/ 36 w 58"/>
                    <a:gd name="T1" fmla="*/ 20 h 20"/>
                    <a:gd name="T2" fmla="*/ 58 w 58"/>
                    <a:gd name="T3" fmla="*/ 8 h 20"/>
                    <a:gd name="T4" fmla="*/ 20 w 58"/>
                    <a:gd name="T5" fmla="*/ 0 h 20"/>
                    <a:gd name="T6" fmla="*/ 0 w 58"/>
                    <a:gd name="T7" fmla="*/ 10 h 20"/>
                    <a:gd name="T8" fmla="*/ 36 w 5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0"/>
                    <a:gd name="T17" fmla="*/ 58 w 5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0">
                      <a:moveTo>
                        <a:pt x="36" y="20"/>
                      </a:moveTo>
                      <a:lnTo>
                        <a:pt x="58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36" name="Freeform 1260"/>
                <p:cNvSpPr>
                  <a:spLocks noChangeAspect="1"/>
                </p:cNvSpPr>
                <p:nvPr/>
              </p:nvSpPr>
              <p:spPr bwMode="auto">
                <a:xfrm>
                  <a:off x="2006" y="1712"/>
                  <a:ext cx="58" cy="22"/>
                </a:xfrm>
                <a:custGeom>
                  <a:avLst/>
                  <a:gdLst>
                    <a:gd name="T0" fmla="*/ 38 w 58"/>
                    <a:gd name="T1" fmla="*/ 22 h 22"/>
                    <a:gd name="T2" fmla="*/ 58 w 58"/>
                    <a:gd name="T3" fmla="*/ 10 h 22"/>
                    <a:gd name="T4" fmla="*/ 22 w 58"/>
                    <a:gd name="T5" fmla="*/ 0 h 22"/>
                    <a:gd name="T6" fmla="*/ 0 w 58"/>
                    <a:gd name="T7" fmla="*/ 12 h 22"/>
                    <a:gd name="T8" fmla="*/ 38 w 58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2"/>
                    <a:gd name="T17" fmla="*/ 58 w 58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2">
                      <a:moveTo>
                        <a:pt x="38" y="22"/>
                      </a:moveTo>
                      <a:lnTo>
                        <a:pt x="58" y="10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8" y="22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37" name="Freeform 1261"/>
                <p:cNvSpPr>
                  <a:spLocks noChangeAspect="1"/>
                </p:cNvSpPr>
                <p:nvPr/>
              </p:nvSpPr>
              <p:spPr bwMode="auto">
                <a:xfrm>
                  <a:off x="2006" y="1712"/>
                  <a:ext cx="58" cy="22"/>
                </a:xfrm>
                <a:custGeom>
                  <a:avLst/>
                  <a:gdLst>
                    <a:gd name="T0" fmla="*/ 38 w 58"/>
                    <a:gd name="T1" fmla="*/ 22 h 22"/>
                    <a:gd name="T2" fmla="*/ 58 w 58"/>
                    <a:gd name="T3" fmla="*/ 10 h 22"/>
                    <a:gd name="T4" fmla="*/ 22 w 58"/>
                    <a:gd name="T5" fmla="*/ 0 h 22"/>
                    <a:gd name="T6" fmla="*/ 0 w 58"/>
                    <a:gd name="T7" fmla="*/ 12 h 22"/>
                    <a:gd name="T8" fmla="*/ 38 w 58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2"/>
                    <a:gd name="T17" fmla="*/ 58 w 58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2">
                      <a:moveTo>
                        <a:pt x="38" y="22"/>
                      </a:moveTo>
                      <a:lnTo>
                        <a:pt x="58" y="10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38" name="Freeform 1262"/>
                <p:cNvSpPr>
                  <a:spLocks noChangeAspect="1"/>
                </p:cNvSpPr>
                <p:nvPr/>
              </p:nvSpPr>
              <p:spPr bwMode="auto">
                <a:xfrm>
                  <a:off x="2044" y="1722"/>
                  <a:ext cx="58" cy="22"/>
                </a:xfrm>
                <a:custGeom>
                  <a:avLst/>
                  <a:gdLst>
                    <a:gd name="T0" fmla="*/ 38 w 58"/>
                    <a:gd name="T1" fmla="*/ 22 h 22"/>
                    <a:gd name="T2" fmla="*/ 58 w 58"/>
                    <a:gd name="T3" fmla="*/ 10 h 22"/>
                    <a:gd name="T4" fmla="*/ 20 w 58"/>
                    <a:gd name="T5" fmla="*/ 0 h 22"/>
                    <a:gd name="T6" fmla="*/ 0 w 58"/>
                    <a:gd name="T7" fmla="*/ 12 h 22"/>
                    <a:gd name="T8" fmla="*/ 38 w 58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2"/>
                    <a:gd name="T17" fmla="*/ 58 w 58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2">
                      <a:moveTo>
                        <a:pt x="38" y="22"/>
                      </a:moveTo>
                      <a:lnTo>
                        <a:pt x="58" y="10"/>
                      </a:lnTo>
                      <a:lnTo>
                        <a:pt x="20" y="0"/>
                      </a:lnTo>
                      <a:lnTo>
                        <a:pt x="0" y="12"/>
                      </a:lnTo>
                      <a:lnTo>
                        <a:pt x="38" y="22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39" name="Freeform 1263"/>
                <p:cNvSpPr>
                  <a:spLocks noChangeAspect="1"/>
                </p:cNvSpPr>
                <p:nvPr/>
              </p:nvSpPr>
              <p:spPr bwMode="auto">
                <a:xfrm>
                  <a:off x="2044" y="1722"/>
                  <a:ext cx="58" cy="22"/>
                </a:xfrm>
                <a:custGeom>
                  <a:avLst/>
                  <a:gdLst>
                    <a:gd name="T0" fmla="*/ 38 w 58"/>
                    <a:gd name="T1" fmla="*/ 22 h 22"/>
                    <a:gd name="T2" fmla="*/ 58 w 58"/>
                    <a:gd name="T3" fmla="*/ 10 h 22"/>
                    <a:gd name="T4" fmla="*/ 20 w 58"/>
                    <a:gd name="T5" fmla="*/ 0 h 22"/>
                    <a:gd name="T6" fmla="*/ 0 w 58"/>
                    <a:gd name="T7" fmla="*/ 12 h 22"/>
                    <a:gd name="T8" fmla="*/ 38 w 58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2"/>
                    <a:gd name="T17" fmla="*/ 58 w 58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2">
                      <a:moveTo>
                        <a:pt x="38" y="22"/>
                      </a:moveTo>
                      <a:lnTo>
                        <a:pt x="58" y="10"/>
                      </a:lnTo>
                      <a:lnTo>
                        <a:pt x="20" y="0"/>
                      </a:lnTo>
                      <a:lnTo>
                        <a:pt x="0" y="12"/>
                      </a:lnTo>
                      <a:lnTo>
                        <a:pt x="3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40" name="Freeform 1264"/>
                <p:cNvSpPr>
                  <a:spLocks noChangeAspect="1"/>
                </p:cNvSpPr>
                <p:nvPr/>
              </p:nvSpPr>
              <p:spPr bwMode="auto">
                <a:xfrm>
                  <a:off x="1012" y="1474"/>
                  <a:ext cx="50" cy="14"/>
                </a:xfrm>
                <a:custGeom>
                  <a:avLst/>
                  <a:gdLst>
                    <a:gd name="T0" fmla="*/ 26 w 50"/>
                    <a:gd name="T1" fmla="*/ 14 h 14"/>
                    <a:gd name="T2" fmla="*/ 50 w 50"/>
                    <a:gd name="T3" fmla="*/ 6 h 14"/>
                    <a:gd name="T4" fmla="*/ 26 w 50"/>
                    <a:gd name="T5" fmla="*/ 0 h 14"/>
                    <a:gd name="T6" fmla="*/ 0 w 50"/>
                    <a:gd name="T7" fmla="*/ 8 h 14"/>
                    <a:gd name="T8" fmla="*/ 26 w 50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4"/>
                    <a:gd name="T17" fmla="*/ 50 w 50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4">
                      <a:moveTo>
                        <a:pt x="26" y="14"/>
                      </a:moveTo>
                      <a:lnTo>
                        <a:pt x="50" y="6"/>
                      </a:lnTo>
                      <a:lnTo>
                        <a:pt x="26" y="0"/>
                      </a:lnTo>
                      <a:lnTo>
                        <a:pt x="0" y="8"/>
                      </a:lnTo>
                      <a:lnTo>
                        <a:pt x="26" y="14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41" name="Freeform 1265"/>
                <p:cNvSpPr>
                  <a:spLocks noChangeAspect="1"/>
                </p:cNvSpPr>
                <p:nvPr/>
              </p:nvSpPr>
              <p:spPr bwMode="auto">
                <a:xfrm>
                  <a:off x="1012" y="1474"/>
                  <a:ext cx="50" cy="14"/>
                </a:xfrm>
                <a:custGeom>
                  <a:avLst/>
                  <a:gdLst>
                    <a:gd name="T0" fmla="*/ 26 w 50"/>
                    <a:gd name="T1" fmla="*/ 14 h 14"/>
                    <a:gd name="T2" fmla="*/ 50 w 50"/>
                    <a:gd name="T3" fmla="*/ 6 h 14"/>
                    <a:gd name="T4" fmla="*/ 26 w 50"/>
                    <a:gd name="T5" fmla="*/ 0 h 14"/>
                    <a:gd name="T6" fmla="*/ 0 w 50"/>
                    <a:gd name="T7" fmla="*/ 8 h 14"/>
                    <a:gd name="T8" fmla="*/ 26 w 50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4"/>
                    <a:gd name="T17" fmla="*/ 50 w 50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4">
                      <a:moveTo>
                        <a:pt x="26" y="14"/>
                      </a:moveTo>
                      <a:lnTo>
                        <a:pt x="50" y="6"/>
                      </a:lnTo>
                      <a:lnTo>
                        <a:pt x="26" y="0"/>
                      </a:lnTo>
                      <a:lnTo>
                        <a:pt x="0" y="8"/>
                      </a:lnTo>
                      <a:lnTo>
                        <a:pt x="26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42" name="Freeform 1266"/>
                <p:cNvSpPr>
                  <a:spLocks noChangeAspect="1"/>
                </p:cNvSpPr>
                <p:nvPr/>
              </p:nvSpPr>
              <p:spPr bwMode="auto">
                <a:xfrm>
                  <a:off x="1038" y="1480"/>
                  <a:ext cx="48" cy="18"/>
                </a:xfrm>
                <a:custGeom>
                  <a:avLst/>
                  <a:gdLst>
                    <a:gd name="T0" fmla="*/ 24 w 48"/>
                    <a:gd name="T1" fmla="*/ 18 h 18"/>
                    <a:gd name="T2" fmla="*/ 48 w 48"/>
                    <a:gd name="T3" fmla="*/ 10 h 18"/>
                    <a:gd name="T4" fmla="*/ 24 w 48"/>
                    <a:gd name="T5" fmla="*/ 0 h 18"/>
                    <a:gd name="T6" fmla="*/ 0 w 48"/>
                    <a:gd name="T7" fmla="*/ 8 h 18"/>
                    <a:gd name="T8" fmla="*/ 24 w 4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8"/>
                    <a:gd name="T17" fmla="*/ 48 w 4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8">
                      <a:moveTo>
                        <a:pt x="24" y="18"/>
                      </a:moveTo>
                      <a:lnTo>
                        <a:pt x="48" y="10"/>
                      </a:ln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24" y="18"/>
                      </a:lnTo>
                      <a:close/>
                    </a:path>
                  </a:pathLst>
                </a:custGeom>
                <a:solidFill>
                  <a:srgbClr val="00915D"/>
                </a:solidFill>
                <a:ln w="0">
                  <a:solidFill>
                    <a:srgbClr val="00915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43" name="Freeform 1267"/>
                <p:cNvSpPr>
                  <a:spLocks noChangeAspect="1"/>
                </p:cNvSpPr>
                <p:nvPr/>
              </p:nvSpPr>
              <p:spPr bwMode="auto">
                <a:xfrm>
                  <a:off x="1038" y="1480"/>
                  <a:ext cx="48" cy="18"/>
                </a:xfrm>
                <a:custGeom>
                  <a:avLst/>
                  <a:gdLst>
                    <a:gd name="T0" fmla="*/ 24 w 48"/>
                    <a:gd name="T1" fmla="*/ 18 h 18"/>
                    <a:gd name="T2" fmla="*/ 48 w 48"/>
                    <a:gd name="T3" fmla="*/ 10 h 18"/>
                    <a:gd name="T4" fmla="*/ 24 w 48"/>
                    <a:gd name="T5" fmla="*/ 0 h 18"/>
                    <a:gd name="T6" fmla="*/ 0 w 48"/>
                    <a:gd name="T7" fmla="*/ 8 h 18"/>
                    <a:gd name="T8" fmla="*/ 24 w 4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8"/>
                    <a:gd name="T17" fmla="*/ 48 w 4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8">
                      <a:moveTo>
                        <a:pt x="24" y="18"/>
                      </a:moveTo>
                      <a:lnTo>
                        <a:pt x="48" y="10"/>
                      </a:ln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2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44" name="Freeform 1268"/>
                <p:cNvSpPr>
                  <a:spLocks noChangeAspect="1"/>
                </p:cNvSpPr>
                <p:nvPr/>
              </p:nvSpPr>
              <p:spPr bwMode="auto">
                <a:xfrm>
                  <a:off x="1062" y="1490"/>
                  <a:ext cx="50" cy="18"/>
                </a:xfrm>
                <a:custGeom>
                  <a:avLst/>
                  <a:gdLst>
                    <a:gd name="T0" fmla="*/ 26 w 50"/>
                    <a:gd name="T1" fmla="*/ 18 h 18"/>
                    <a:gd name="T2" fmla="*/ 50 w 50"/>
                    <a:gd name="T3" fmla="*/ 10 h 18"/>
                    <a:gd name="T4" fmla="*/ 24 w 50"/>
                    <a:gd name="T5" fmla="*/ 0 h 18"/>
                    <a:gd name="T6" fmla="*/ 0 w 50"/>
                    <a:gd name="T7" fmla="*/ 8 h 18"/>
                    <a:gd name="T8" fmla="*/ 26 w 5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8"/>
                    <a:gd name="T17" fmla="*/ 50 w 5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8">
                      <a:moveTo>
                        <a:pt x="26" y="18"/>
                      </a:moveTo>
                      <a:lnTo>
                        <a:pt x="50" y="10"/>
                      </a:ln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26" y="18"/>
                      </a:lnTo>
                      <a:close/>
                    </a:path>
                  </a:pathLst>
                </a:custGeom>
                <a:solidFill>
                  <a:srgbClr val="009761"/>
                </a:solidFill>
                <a:ln w="0">
                  <a:solidFill>
                    <a:srgbClr val="00976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45" name="Freeform 1269"/>
                <p:cNvSpPr>
                  <a:spLocks noChangeAspect="1"/>
                </p:cNvSpPr>
                <p:nvPr/>
              </p:nvSpPr>
              <p:spPr bwMode="auto">
                <a:xfrm>
                  <a:off x="1062" y="1490"/>
                  <a:ext cx="50" cy="18"/>
                </a:xfrm>
                <a:custGeom>
                  <a:avLst/>
                  <a:gdLst>
                    <a:gd name="T0" fmla="*/ 26 w 50"/>
                    <a:gd name="T1" fmla="*/ 18 h 18"/>
                    <a:gd name="T2" fmla="*/ 50 w 50"/>
                    <a:gd name="T3" fmla="*/ 10 h 18"/>
                    <a:gd name="T4" fmla="*/ 24 w 50"/>
                    <a:gd name="T5" fmla="*/ 0 h 18"/>
                    <a:gd name="T6" fmla="*/ 0 w 50"/>
                    <a:gd name="T7" fmla="*/ 8 h 18"/>
                    <a:gd name="T8" fmla="*/ 26 w 5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8"/>
                    <a:gd name="T17" fmla="*/ 50 w 5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8">
                      <a:moveTo>
                        <a:pt x="26" y="18"/>
                      </a:moveTo>
                      <a:lnTo>
                        <a:pt x="50" y="10"/>
                      </a:ln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26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46" name="Freeform 1270"/>
                <p:cNvSpPr>
                  <a:spLocks noChangeAspect="1"/>
                </p:cNvSpPr>
                <p:nvPr/>
              </p:nvSpPr>
              <p:spPr bwMode="auto">
                <a:xfrm>
                  <a:off x="1088" y="1500"/>
                  <a:ext cx="50" cy="20"/>
                </a:xfrm>
                <a:custGeom>
                  <a:avLst/>
                  <a:gdLst>
                    <a:gd name="T0" fmla="*/ 26 w 50"/>
                    <a:gd name="T1" fmla="*/ 20 h 20"/>
                    <a:gd name="T2" fmla="*/ 50 w 50"/>
                    <a:gd name="T3" fmla="*/ 12 h 20"/>
                    <a:gd name="T4" fmla="*/ 24 w 50"/>
                    <a:gd name="T5" fmla="*/ 0 h 20"/>
                    <a:gd name="T6" fmla="*/ 0 w 50"/>
                    <a:gd name="T7" fmla="*/ 8 h 20"/>
                    <a:gd name="T8" fmla="*/ 26 w 50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20"/>
                    <a:gd name="T17" fmla="*/ 50 w 50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20">
                      <a:moveTo>
                        <a:pt x="26" y="20"/>
                      </a:moveTo>
                      <a:lnTo>
                        <a:pt x="50" y="12"/>
                      </a:ln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26" y="20"/>
                      </a:lnTo>
                      <a:close/>
                    </a:path>
                  </a:pathLst>
                </a:custGeom>
                <a:solidFill>
                  <a:srgbClr val="039A65"/>
                </a:solidFill>
                <a:ln w="0">
                  <a:solidFill>
                    <a:srgbClr val="039A65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47" name="Freeform 1271"/>
                <p:cNvSpPr>
                  <a:spLocks noChangeAspect="1"/>
                </p:cNvSpPr>
                <p:nvPr/>
              </p:nvSpPr>
              <p:spPr bwMode="auto">
                <a:xfrm>
                  <a:off x="1088" y="1500"/>
                  <a:ext cx="50" cy="20"/>
                </a:xfrm>
                <a:custGeom>
                  <a:avLst/>
                  <a:gdLst>
                    <a:gd name="T0" fmla="*/ 26 w 50"/>
                    <a:gd name="T1" fmla="*/ 20 h 20"/>
                    <a:gd name="T2" fmla="*/ 50 w 50"/>
                    <a:gd name="T3" fmla="*/ 12 h 20"/>
                    <a:gd name="T4" fmla="*/ 24 w 50"/>
                    <a:gd name="T5" fmla="*/ 0 h 20"/>
                    <a:gd name="T6" fmla="*/ 0 w 50"/>
                    <a:gd name="T7" fmla="*/ 8 h 20"/>
                    <a:gd name="T8" fmla="*/ 26 w 50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20"/>
                    <a:gd name="T17" fmla="*/ 50 w 50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20">
                      <a:moveTo>
                        <a:pt x="26" y="20"/>
                      </a:moveTo>
                      <a:lnTo>
                        <a:pt x="50" y="12"/>
                      </a:ln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2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48" name="Freeform 1272"/>
                <p:cNvSpPr>
                  <a:spLocks noChangeAspect="1"/>
                </p:cNvSpPr>
                <p:nvPr/>
              </p:nvSpPr>
              <p:spPr bwMode="auto">
                <a:xfrm>
                  <a:off x="1114" y="1512"/>
                  <a:ext cx="50" cy="22"/>
                </a:xfrm>
                <a:custGeom>
                  <a:avLst/>
                  <a:gdLst>
                    <a:gd name="T0" fmla="*/ 26 w 50"/>
                    <a:gd name="T1" fmla="*/ 22 h 22"/>
                    <a:gd name="T2" fmla="*/ 50 w 50"/>
                    <a:gd name="T3" fmla="*/ 12 h 22"/>
                    <a:gd name="T4" fmla="*/ 24 w 50"/>
                    <a:gd name="T5" fmla="*/ 0 h 22"/>
                    <a:gd name="T6" fmla="*/ 0 w 50"/>
                    <a:gd name="T7" fmla="*/ 8 h 22"/>
                    <a:gd name="T8" fmla="*/ 26 w 5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22"/>
                    <a:gd name="T17" fmla="*/ 50 w 5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22">
                      <a:moveTo>
                        <a:pt x="26" y="22"/>
                      </a:moveTo>
                      <a:lnTo>
                        <a:pt x="50" y="12"/>
                      </a:ln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26" y="22"/>
                      </a:lnTo>
                      <a:close/>
                    </a:path>
                  </a:pathLst>
                </a:custGeom>
                <a:solidFill>
                  <a:srgbClr val="069968"/>
                </a:solidFill>
                <a:ln w="0">
                  <a:solidFill>
                    <a:srgbClr val="06996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49" name="Freeform 1273"/>
                <p:cNvSpPr>
                  <a:spLocks noChangeAspect="1"/>
                </p:cNvSpPr>
                <p:nvPr/>
              </p:nvSpPr>
              <p:spPr bwMode="auto">
                <a:xfrm>
                  <a:off x="1114" y="1512"/>
                  <a:ext cx="50" cy="22"/>
                </a:xfrm>
                <a:custGeom>
                  <a:avLst/>
                  <a:gdLst>
                    <a:gd name="T0" fmla="*/ 26 w 50"/>
                    <a:gd name="T1" fmla="*/ 22 h 22"/>
                    <a:gd name="T2" fmla="*/ 50 w 50"/>
                    <a:gd name="T3" fmla="*/ 12 h 22"/>
                    <a:gd name="T4" fmla="*/ 24 w 50"/>
                    <a:gd name="T5" fmla="*/ 0 h 22"/>
                    <a:gd name="T6" fmla="*/ 0 w 50"/>
                    <a:gd name="T7" fmla="*/ 8 h 22"/>
                    <a:gd name="T8" fmla="*/ 26 w 5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22"/>
                    <a:gd name="T17" fmla="*/ 50 w 5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22">
                      <a:moveTo>
                        <a:pt x="26" y="22"/>
                      </a:moveTo>
                      <a:lnTo>
                        <a:pt x="50" y="12"/>
                      </a:ln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2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50" name="Freeform 1274"/>
                <p:cNvSpPr>
                  <a:spLocks noChangeAspect="1"/>
                </p:cNvSpPr>
                <p:nvPr/>
              </p:nvSpPr>
              <p:spPr bwMode="auto">
                <a:xfrm>
                  <a:off x="1140" y="1524"/>
                  <a:ext cx="50" cy="20"/>
                </a:xfrm>
                <a:custGeom>
                  <a:avLst/>
                  <a:gdLst>
                    <a:gd name="T0" fmla="*/ 26 w 50"/>
                    <a:gd name="T1" fmla="*/ 20 h 20"/>
                    <a:gd name="T2" fmla="*/ 50 w 50"/>
                    <a:gd name="T3" fmla="*/ 10 h 20"/>
                    <a:gd name="T4" fmla="*/ 24 w 50"/>
                    <a:gd name="T5" fmla="*/ 0 h 20"/>
                    <a:gd name="T6" fmla="*/ 0 w 50"/>
                    <a:gd name="T7" fmla="*/ 10 h 20"/>
                    <a:gd name="T8" fmla="*/ 26 w 50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20"/>
                    <a:gd name="T17" fmla="*/ 50 w 50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20">
                      <a:moveTo>
                        <a:pt x="26" y="20"/>
                      </a:moveTo>
                      <a:lnTo>
                        <a:pt x="50" y="10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26" y="20"/>
                      </a:lnTo>
                      <a:close/>
                    </a:path>
                  </a:pathLst>
                </a:custGeom>
                <a:solidFill>
                  <a:srgbClr val="02946A"/>
                </a:solidFill>
                <a:ln w="0">
                  <a:solidFill>
                    <a:srgbClr val="02946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51" name="Freeform 1275"/>
                <p:cNvSpPr>
                  <a:spLocks noChangeAspect="1"/>
                </p:cNvSpPr>
                <p:nvPr/>
              </p:nvSpPr>
              <p:spPr bwMode="auto">
                <a:xfrm>
                  <a:off x="1140" y="1524"/>
                  <a:ext cx="50" cy="20"/>
                </a:xfrm>
                <a:custGeom>
                  <a:avLst/>
                  <a:gdLst>
                    <a:gd name="T0" fmla="*/ 26 w 50"/>
                    <a:gd name="T1" fmla="*/ 20 h 20"/>
                    <a:gd name="T2" fmla="*/ 50 w 50"/>
                    <a:gd name="T3" fmla="*/ 10 h 20"/>
                    <a:gd name="T4" fmla="*/ 24 w 50"/>
                    <a:gd name="T5" fmla="*/ 0 h 20"/>
                    <a:gd name="T6" fmla="*/ 0 w 50"/>
                    <a:gd name="T7" fmla="*/ 10 h 20"/>
                    <a:gd name="T8" fmla="*/ 26 w 50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20"/>
                    <a:gd name="T17" fmla="*/ 50 w 50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20">
                      <a:moveTo>
                        <a:pt x="26" y="20"/>
                      </a:moveTo>
                      <a:lnTo>
                        <a:pt x="50" y="10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2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52" name="Freeform 1276"/>
                <p:cNvSpPr>
                  <a:spLocks noChangeAspect="1"/>
                </p:cNvSpPr>
                <p:nvPr/>
              </p:nvSpPr>
              <p:spPr bwMode="auto">
                <a:xfrm>
                  <a:off x="1166" y="1534"/>
                  <a:ext cx="50" cy="22"/>
                </a:xfrm>
                <a:custGeom>
                  <a:avLst/>
                  <a:gdLst>
                    <a:gd name="T0" fmla="*/ 28 w 50"/>
                    <a:gd name="T1" fmla="*/ 22 h 22"/>
                    <a:gd name="T2" fmla="*/ 50 w 50"/>
                    <a:gd name="T3" fmla="*/ 10 h 22"/>
                    <a:gd name="T4" fmla="*/ 24 w 50"/>
                    <a:gd name="T5" fmla="*/ 0 h 22"/>
                    <a:gd name="T6" fmla="*/ 0 w 50"/>
                    <a:gd name="T7" fmla="*/ 10 h 22"/>
                    <a:gd name="T8" fmla="*/ 28 w 5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22"/>
                    <a:gd name="T17" fmla="*/ 50 w 5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22">
                      <a:moveTo>
                        <a:pt x="28" y="22"/>
                      </a:moveTo>
                      <a:lnTo>
                        <a:pt x="50" y="10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28" y="22"/>
                      </a:lnTo>
                      <a:close/>
                    </a:path>
                  </a:pathLst>
                </a:custGeom>
                <a:solidFill>
                  <a:srgbClr val="00906C"/>
                </a:solidFill>
                <a:ln w="0">
                  <a:solidFill>
                    <a:srgbClr val="00906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53" name="Freeform 1277"/>
                <p:cNvSpPr>
                  <a:spLocks noChangeAspect="1"/>
                </p:cNvSpPr>
                <p:nvPr/>
              </p:nvSpPr>
              <p:spPr bwMode="auto">
                <a:xfrm>
                  <a:off x="1166" y="1534"/>
                  <a:ext cx="50" cy="22"/>
                </a:xfrm>
                <a:custGeom>
                  <a:avLst/>
                  <a:gdLst>
                    <a:gd name="T0" fmla="*/ 28 w 50"/>
                    <a:gd name="T1" fmla="*/ 22 h 22"/>
                    <a:gd name="T2" fmla="*/ 50 w 50"/>
                    <a:gd name="T3" fmla="*/ 10 h 22"/>
                    <a:gd name="T4" fmla="*/ 24 w 50"/>
                    <a:gd name="T5" fmla="*/ 0 h 22"/>
                    <a:gd name="T6" fmla="*/ 0 w 50"/>
                    <a:gd name="T7" fmla="*/ 10 h 22"/>
                    <a:gd name="T8" fmla="*/ 28 w 5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22"/>
                    <a:gd name="T17" fmla="*/ 50 w 5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22">
                      <a:moveTo>
                        <a:pt x="28" y="22"/>
                      </a:moveTo>
                      <a:lnTo>
                        <a:pt x="50" y="10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2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54" name="Freeform 1278"/>
                <p:cNvSpPr>
                  <a:spLocks noChangeAspect="1"/>
                </p:cNvSpPr>
                <p:nvPr/>
              </p:nvSpPr>
              <p:spPr bwMode="auto">
                <a:xfrm>
                  <a:off x="1194" y="1544"/>
                  <a:ext cx="50" cy="20"/>
                </a:xfrm>
                <a:custGeom>
                  <a:avLst/>
                  <a:gdLst>
                    <a:gd name="T0" fmla="*/ 26 w 50"/>
                    <a:gd name="T1" fmla="*/ 20 h 20"/>
                    <a:gd name="T2" fmla="*/ 50 w 50"/>
                    <a:gd name="T3" fmla="*/ 10 h 20"/>
                    <a:gd name="T4" fmla="*/ 22 w 50"/>
                    <a:gd name="T5" fmla="*/ 0 h 20"/>
                    <a:gd name="T6" fmla="*/ 0 w 50"/>
                    <a:gd name="T7" fmla="*/ 12 h 20"/>
                    <a:gd name="T8" fmla="*/ 26 w 50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20"/>
                    <a:gd name="T17" fmla="*/ 50 w 50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20">
                      <a:moveTo>
                        <a:pt x="26" y="20"/>
                      </a:moveTo>
                      <a:lnTo>
                        <a:pt x="50" y="10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26" y="20"/>
                      </a:lnTo>
                      <a:close/>
                    </a:path>
                  </a:pathLst>
                </a:custGeom>
                <a:solidFill>
                  <a:srgbClr val="00896C"/>
                </a:solidFill>
                <a:ln w="0">
                  <a:solidFill>
                    <a:srgbClr val="00896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55" name="Freeform 1279"/>
                <p:cNvSpPr>
                  <a:spLocks noChangeAspect="1"/>
                </p:cNvSpPr>
                <p:nvPr/>
              </p:nvSpPr>
              <p:spPr bwMode="auto">
                <a:xfrm>
                  <a:off x="1194" y="1544"/>
                  <a:ext cx="50" cy="20"/>
                </a:xfrm>
                <a:custGeom>
                  <a:avLst/>
                  <a:gdLst>
                    <a:gd name="T0" fmla="*/ 26 w 50"/>
                    <a:gd name="T1" fmla="*/ 20 h 20"/>
                    <a:gd name="T2" fmla="*/ 50 w 50"/>
                    <a:gd name="T3" fmla="*/ 10 h 20"/>
                    <a:gd name="T4" fmla="*/ 22 w 50"/>
                    <a:gd name="T5" fmla="*/ 0 h 20"/>
                    <a:gd name="T6" fmla="*/ 0 w 50"/>
                    <a:gd name="T7" fmla="*/ 12 h 20"/>
                    <a:gd name="T8" fmla="*/ 26 w 50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20"/>
                    <a:gd name="T17" fmla="*/ 50 w 50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20">
                      <a:moveTo>
                        <a:pt x="26" y="20"/>
                      </a:moveTo>
                      <a:lnTo>
                        <a:pt x="50" y="10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2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56" name="Freeform 1280"/>
                <p:cNvSpPr>
                  <a:spLocks noChangeAspect="1"/>
                </p:cNvSpPr>
                <p:nvPr/>
              </p:nvSpPr>
              <p:spPr bwMode="auto">
                <a:xfrm>
                  <a:off x="1220" y="1554"/>
                  <a:ext cx="50" cy="18"/>
                </a:xfrm>
                <a:custGeom>
                  <a:avLst/>
                  <a:gdLst>
                    <a:gd name="T0" fmla="*/ 28 w 50"/>
                    <a:gd name="T1" fmla="*/ 18 h 18"/>
                    <a:gd name="T2" fmla="*/ 50 w 50"/>
                    <a:gd name="T3" fmla="*/ 8 h 18"/>
                    <a:gd name="T4" fmla="*/ 24 w 50"/>
                    <a:gd name="T5" fmla="*/ 0 h 18"/>
                    <a:gd name="T6" fmla="*/ 0 w 50"/>
                    <a:gd name="T7" fmla="*/ 10 h 18"/>
                    <a:gd name="T8" fmla="*/ 28 w 5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8"/>
                    <a:gd name="T17" fmla="*/ 50 w 5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8">
                      <a:moveTo>
                        <a:pt x="28" y="18"/>
                      </a:moveTo>
                      <a:lnTo>
                        <a:pt x="50" y="8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28" y="18"/>
                      </a:lnTo>
                      <a:close/>
                    </a:path>
                  </a:pathLst>
                </a:custGeom>
                <a:solidFill>
                  <a:srgbClr val="00846C"/>
                </a:solidFill>
                <a:ln w="0">
                  <a:solidFill>
                    <a:srgbClr val="00846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57" name="Freeform 1281"/>
                <p:cNvSpPr>
                  <a:spLocks noChangeAspect="1"/>
                </p:cNvSpPr>
                <p:nvPr/>
              </p:nvSpPr>
              <p:spPr bwMode="auto">
                <a:xfrm>
                  <a:off x="1220" y="1554"/>
                  <a:ext cx="50" cy="18"/>
                </a:xfrm>
                <a:custGeom>
                  <a:avLst/>
                  <a:gdLst>
                    <a:gd name="T0" fmla="*/ 28 w 50"/>
                    <a:gd name="T1" fmla="*/ 18 h 18"/>
                    <a:gd name="T2" fmla="*/ 50 w 50"/>
                    <a:gd name="T3" fmla="*/ 8 h 18"/>
                    <a:gd name="T4" fmla="*/ 24 w 50"/>
                    <a:gd name="T5" fmla="*/ 0 h 18"/>
                    <a:gd name="T6" fmla="*/ 0 w 50"/>
                    <a:gd name="T7" fmla="*/ 10 h 18"/>
                    <a:gd name="T8" fmla="*/ 28 w 5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8"/>
                    <a:gd name="T17" fmla="*/ 50 w 5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8">
                      <a:moveTo>
                        <a:pt x="28" y="18"/>
                      </a:moveTo>
                      <a:lnTo>
                        <a:pt x="50" y="8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28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58" name="Freeform 1282"/>
                <p:cNvSpPr>
                  <a:spLocks noChangeAspect="1"/>
                </p:cNvSpPr>
                <p:nvPr/>
              </p:nvSpPr>
              <p:spPr bwMode="auto">
                <a:xfrm>
                  <a:off x="1248" y="1562"/>
                  <a:ext cx="50" cy="18"/>
                </a:xfrm>
                <a:custGeom>
                  <a:avLst/>
                  <a:gdLst>
                    <a:gd name="T0" fmla="*/ 26 w 50"/>
                    <a:gd name="T1" fmla="*/ 18 h 18"/>
                    <a:gd name="T2" fmla="*/ 50 w 50"/>
                    <a:gd name="T3" fmla="*/ 6 h 18"/>
                    <a:gd name="T4" fmla="*/ 22 w 50"/>
                    <a:gd name="T5" fmla="*/ 0 h 18"/>
                    <a:gd name="T6" fmla="*/ 0 w 50"/>
                    <a:gd name="T7" fmla="*/ 10 h 18"/>
                    <a:gd name="T8" fmla="*/ 26 w 5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8"/>
                    <a:gd name="T17" fmla="*/ 50 w 5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8">
                      <a:moveTo>
                        <a:pt x="26" y="18"/>
                      </a:moveTo>
                      <a:lnTo>
                        <a:pt x="50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26" y="18"/>
                      </a:lnTo>
                      <a:close/>
                    </a:path>
                  </a:pathLst>
                </a:custGeom>
                <a:solidFill>
                  <a:srgbClr val="007E6B"/>
                </a:solidFill>
                <a:ln w="0">
                  <a:solidFill>
                    <a:srgbClr val="007E6B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59" name="Freeform 1283"/>
                <p:cNvSpPr>
                  <a:spLocks noChangeAspect="1"/>
                </p:cNvSpPr>
                <p:nvPr/>
              </p:nvSpPr>
              <p:spPr bwMode="auto">
                <a:xfrm>
                  <a:off x="1248" y="1562"/>
                  <a:ext cx="50" cy="18"/>
                </a:xfrm>
                <a:custGeom>
                  <a:avLst/>
                  <a:gdLst>
                    <a:gd name="T0" fmla="*/ 26 w 50"/>
                    <a:gd name="T1" fmla="*/ 18 h 18"/>
                    <a:gd name="T2" fmla="*/ 50 w 50"/>
                    <a:gd name="T3" fmla="*/ 6 h 18"/>
                    <a:gd name="T4" fmla="*/ 22 w 50"/>
                    <a:gd name="T5" fmla="*/ 0 h 18"/>
                    <a:gd name="T6" fmla="*/ 0 w 50"/>
                    <a:gd name="T7" fmla="*/ 10 h 18"/>
                    <a:gd name="T8" fmla="*/ 26 w 5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8"/>
                    <a:gd name="T17" fmla="*/ 50 w 5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8">
                      <a:moveTo>
                        <a:pt x="26" y="18"/>
                      </a:moveTo>
                      <a:lnTo>
                        <a:pt x="50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26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60" name="Freeform 1284"/>
                <p:cNvSpPr>
                  <a:spLocks noChangeAspect="1"/>
                </p:cNvSpPr>
                <p:nvPr/>
              </p:nvSpPr>
              <p:spPr bwMode="auto">
                <a:xfrm>
                  <a:off x="1274" y="1568"/>
                  <a:ext cx="52" cy="18"/>
                </a:xfrm>
                <a:custGeom>
                  <a:avLst/>
                  <a:gdLst>
                    <a:gd name="T0" fmla="*/ 28 w 52"/>
                    <a:gd name="T1" fmla="*/ 18 h 18"/>
                    <a:gd name="T2" fmla="*/ 52 w 52"/>
                    <a:gd name="T3" fmla="*/ 6 h 18"/>
                    <a:gd name="T4" fmla="*/ 24 w 52"/>
                    <a:gd name="T5" fmla="*/ 0 h 18"/>
                    <a:gd name="T6" fmla="*/ 0 w 52"/>
                    <a:gd name="T7" fmla="*/ 12 h 18"/>
                    <a:gd name="T8" fmla="*/ 28 w 52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8"/>
                    <a:gd name="T17" fmla="*/ 52 w 52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8">
                      <a:moveTo>
                        <a:pt x="28" y="18"/>
                      </a:moveTo>
                      <a:lnTo>
                        <a:pt x="52" y="6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28" y="18"/>
                      </a:lnTo>
                      <a:close/>
                    </a:path>
                  </a:pathLst>
                </a:custGeom>
                <a:solidFill>
                  <a:srgbClr val="007A6A"/>
                </a:solidFill>
                <a:ln w="0">
                  <a:solidFill>
                    <a:srgbClr val="007A6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61" name="Freeform 1285"/>
                <p:cNvSpPr>
                  <a:spLocks noChangeAspect="1"/>
                </p:cNvSpPr>
                <p:nvPr/>
              </p:nvSpPr>
              <p:spPr bwMode="auto">
                <a:xfrm>
                  <a:off x="1274" y="1568"/>
                  <a:ext cx="52" cy="18"/>
                </a:xfrm>
                <a:custGeom>
                  <a:avLst/>
                  <a:gdLst>
                    <a:gd name="T0" fmla="*/ 28 w 52"/>
                    <a:gd name="T1" fmla="*/ 18 h 18"/>
                    <a:gd name="T2" fmla="*/ 52 w 52"/>
                    <a:gd name="T3" fmla="*/ 6 h 18"/>
                    <a:gd name="T4" fmla="*/ 24 w 52"/>
                    <a:gd name="T5" fmla="*/ 0 h 18"/>
                    <a:gd name="T6" fmla="*/ 0 w 52"/>
                    <a:gd name="T7" fmla="*/ 12 h 18"/>
                    <a:gd name="T8" fmla="*/ 28 w 52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8"/>
                    <a:gd name="T17" fmla="*/ 52 w 52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8">
                      <a:moveTo>
                        <a:pt x="28" y="18"/>
                      </a:moveTo>
                      <a:lnTo>
                        <a:pt x="52" y="6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28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62" name="Freeform 1286"/>
                <p:cNvSpPr>
                  <a:spLocks noChangeAspect="1"/>
                </p:cNvSpPr>
                <p:nvPr/>
              </p:nvSpPr>
              <p:spPr bwMode="auto">
                <a:xfrm>
                  <a:off x="1302" y="1574"/>
                  <a:ext cx="52" cy="18"/>
                </a:xfrm>
                <a:custGeom>
                  <a:avLst/>
                  <a:gdLst>
                    <a:gd name="T0" fmla="*/ 28 w 52"/>
                    <a:gd name="T1" fmla="*/ 18 h 18"/>
                    <a:gd name="T2" fmla="*/ 52 w 52"/>
                    <a:gd name="T3" fmla="*/ 6 h 18"/>
                    <a:gd name="T4" fmla="*/ 24 w 52"/>
                    <a:gd name="T5" fmla="*/ 0 h 18"/>
                    <a:gd name="T6" fmla="*/ 0 w 52"/>
                    <a:gd name="T7" fmla="*/ 12 h 18"/>
                    <a:gd name="T8" fmla="*/ 28 w 52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8"/>
                    <a:gd name="T17" fmla="*/ 52 w 52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8">
                      <a:moveTo>
                        <a:pt x="28" y="18"/>
                      </a:moveTo>
                      <a:lnTo>
                        <a:pt x="52" y="6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28" y="18"/>
                      </a:lnTo>
                      <a:close/>
                    </a:path>
                  </a:pathLst>
                </a:custGeom>
                <a:solidFill>
                  <a:srgbClr val="007768"/>
                </a:solidFill>
                <a:ln w="0">
                  <a:solidFill>
                    <a:srgbClr val="00776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63" name="Freeform 1287"/>
                <p:cNvSpPr>
                  <a:spLocks noChangeAspect="1"/>
                </p:cNvSpPr>
                <p:nvPr/>
              </p:nvSpPr>
              <p:spPr bwMode="auto">
                <a:xfrm>
                  <a:off x="1302" y="1574"/>
                  <a:ext cx="52" cy="18"/>
                </a:xfrm>
                <a:custGeom>
                  <a:avLst/>
                  <a:gdLst>
                    <a:gd name="T0" fmla="*/ 28 w 52"/>
                    <a:gd name="T1" fmla="*/ 18 h 18"/>
                    <a:gd name="T2" fmla="*/ 52 w 52"/>
                    <a:gd name="T3" fmla="*/ 6 h 18"/>
                    <a:gd name="T4" fmla="*/ 24 w 52"/>
                    <a:gd name="T5" fmla="*/ 0 h 18"/>
                    <a:gd name="T6" fmla="*/ 0 w 52"/>
                    <a:gd name="T7" fmla="*/ 12 h 18"/>
                    <a:gd name="T8" fmla="*/ 28 w 52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8"/>
                    <a:gd name="T17" fmla="*/ 52 w 52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8">
                      <a:moveTo>
                        <a:pt x="28" y="18"/>
                      </a:moveTo>
                      <a:lnTo>
                        <a:pt x="52" y="6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28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64" name="Freeform 1288"/>
                <p:cNvSpPr>
                  <a:spLocks noChangeAspect="1"/>
                </p:cNvSpPr>
                <p:nvPr/>
              </p:nvSpPr>
              <p:spPr bwMode="auto">
                <a:xfrm>
                  <a:off x="1330" y="1580"/>
                  <a:ext cx="52" cy="16"/>
                </a:xfrm>
                <a:custGeom>
                  <a:avLst/>
                  <a:gdLst>
                    <a:gd name="T0" fmla="*/ 30 w 52"/>
                    <a:gd name="T1" fmla="*/ 16 h 16"/>
                    <a:gd name="T2" fmla="*/ 52 w 52"/>
                    <a:gd name="T3" fmla="*/ 6 h 16"/>
                    <a:gd name="T4" fmla="*/ 24 w 52"/>
                    <a:gd name="T5" fmla="*/ 0 h 16"/>
                    <a:gd name="T6" fmla="*/ 0 w 52"/>
                    <a:gd name="T7" fmla="*/ 12 h 16"/>
                    <a:gd name="T8" fmla="*/ 30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30" y="16"/>
                      </a:moveTo>
                      <a:lnTo>
                        <a:pt x="52" y="6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7566"/>
                </a:solidFill>
                <a:ln w="0">
                  <a:solidFill>
                    <a:srgbClr val="007566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65" name="Freeform 1289"/>
                <p:cNvSpPr>
                  <a:spLocks noChangeAspect="1"/>
                </p:cNvSpPr>
                <p:nvPr/>
              </p:nvSpPr>
              <p:spPr bwMode="auto">
                <a:xfrm>
                  <a:off x="1330" y="1580"/>
                  <a:ext cx="52" cy="16"/>
                </a:xfrm>
                <a:custGeom>
                  <a:avLst/>
                  <a:gdLst>
                    <a:gd name="T0" fmla="*/ 30 w 52"/>
                    <a:gd name="T1" fmla="*/ 16 h 16"/>
                    <a:gd name="T2" fmla="*/ 52 w 52"/>
                    <a:gd name="T3" fmla="*/ 6 h 16"/>
                    <a:gd name="T4" fmla="*/ 24 w 52"/>
                    <a:gd name="T5" fmla="*/ 0 h 16"/>
                    <a:gd name="T6" fmla="*/ 0 w 52"/>
                    <a:gd name="T7" fmla="*/ 12 h 16"/>
                    <a:gd name="T8" fmla="*/ 30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30" y="16"/>
                      </a:moveTo>
                      <a:lnTo>
                        <a:pt x="52" y="6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66" name="Freeform 1290"/>
                <p:cNvSpPr>
                  <a:spLocks noChangeAspect="1"/>
                </p:cNvSpPr>
                <p:nvPr/>
              </p:nvSpPr>
              <p:spPr bwMode="auto">
                <a:xfrm>
                  <a:off x="1360" y="1586"/>
                  <a:ext cx="52" cy="16"/>
                </a:xfrm>
                <a:custGeom>
                  <a:avLst/>
                  <a:gdLst>
                    <a:gd name="T0" fmla="*/ 28 w 52"/>
                    <a:gd name="T1" fmla="*/ 16 h 16"/>
                    <a:gd name="T2" fmla="*/ 52 w 52"/>
                    <a:gd name="T3" fmla="*/ 4 h 16"/>
                    <a:gd name="T4" fmla="*/ 22 w 52"/>
                    <a:gd name="T5" fmla="*/ 0 h 16"/>
                    <a:gd name="T6" fmla="*/ 0 w 52"/>
                    <a:gd name="T7" fmla="*/ 10 h 16"/>
                    <a:gd name="T8" fmla="*/ 28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28" y="16"/>
                      </a:moveTo>
                      <a:lnTo>
                        <a:pt x="52" y="4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28" y="16"/>
                      </a:lnTo>
                      <a:close/>
                    </a:path>
                  </a:pathLst>
                </a:custGeom>
                <a:solidFill>
                  <a:srgbClr val="007364"/>
                </a:solidFill>
                <a:ln w="0">
                  <a:solidFill>
                    <a:srgbClr val="00736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67" name="Freeform 1291"/>
                <p:cNvSpPr>
                  <a:spLocks noChangeAspect="1"/>
                </p:cNvSpPr>
                <p:nvPr/>
              </p:nvSpPr>
              <p:spPr bwMode="auto">
                <a:xfrm>
                  <a:off x="1360" y="1586"/>
                  <a:ext cx="52" cy="16"/>
                </a:xfrm>
                <a:custGeom>
                  <a:avLst/>
                  <a:gdLst>
                    <a:gd name="T0" fmla="*/ 28 w 52"/>
                    <a:gd name="T1" fmla="*/ 16 h 16"/>
                    <a:gd name="T2" fmla="*/ 52 w 52"/>
                    <a:gd name="T3" fmla="*/ 4 h 16"/>
                    <a:gd name="T4" fmla="*/ 22 w 52"/>
                    <a:gd name="T5" fmla="*/ 0 h 16"/>
                    <a:gd name="T6" fmla="*/ 0 w 52"/>
                    <a:gd name="T7" fmla="*/ 10 h 16"/>
                    <a:gd name="T8" fmla="*/ 28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28" y="16"/>
                      </a:moveTo>
                      <a:lnTo>
                        <a:pt x="52" y="4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28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68" name="Freeform 1292"/>
                <p:cNvSpPr>
                  <a:spLocks noChangeAspect="1"/>
                </p:cNvSpPr>
                <p:nvPr/>
              </p:nvSpPr>
              <p:spPr bwMode="auto">
                <a:xfrm>
                  <a:off x="1388" y="1590"/>
                  <a:ext cx="54" cy="16"/>
                </a:xfrm>
                <a:custGeom>
                  <a:avLst/>
                  <a:gdLst>
                    <a:gd name="T0" fmla="*/ 30 w 54"/>
                    <a:gd name="T1" fmla="*/ 16 h 16"/>
                    <a:gd name="T2" fmla="*/ 54 w 54"/>
                    <a:gd name="T3" fmla="*/ 6 h 16"/>
                    <a:gd name="T4" fmla="*/ 24 w 54"/>
                    <a:gd name="T5" fmla="*/ 0 h 16"/>
                    <a:gd name="T6" fmla="*/ 0 w 54"/>
                    <a:gd name="T7" fmla="*/ 12 h 16"/>
                    <a:gd name="T8" fmla="*/ 30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0" y="16"/>
                      </a:moveTo>
                      <a:lnTo>
                        <a:pt x="54" y="6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7362"/>
                </a:solidFill>
                <a:ln w="0">
                  <a:solidFill>
                    <a:srgbClr val="00736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69" name="Freeform 1293"/>
                <p:cNvSpPr>
                  <a:spLocks noChangeAspect="1"/>
                </p:cNvSpPr>
                <p:nvPr/>
              </p:nvSpPr>
              <p:spPr bwMode="auto">
                <a:xfrm>
                  <a:off x="1388" y="1590"/>
                  <a:ext cx="54" cy="16"/>
                </a:xfrm>
                <a:custGeom>
                  <a:avLst/>
                  <a:gdLst>
                    <a:gd name="T0" fmla="*/ 30 w 54"/>
                    <a:gd name="T1" fmla="*/ 16 h 16"/>
                    <a:gd name="T2" fmla="*/ 54 w 54"/>
                    <a:gd name="T3" fmla="*/ 6 h 16"/>
                    <a:gd name="T4" fmla="*/ 24 w 54"/>
                    <a:gd name="T5" fmla="*/ 0 h 16"/>
                    <a:gd name="T6" fmla="*/ 0 w 54"/>
                    <a:gd name="T7" fmla="*/ 12 h 16"/>
                    <a:gd name="T8" fmla="*/ 30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0" y="16"/>
                      </a:moveTo>
                      <a:lnTo>
                        <a:pt x="54" y="6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70" name="Freeform 1294"/>
                <p:cNvSpPr>
                  <a:spLocks noChangeAspect="1"/>
                </p:cNvSpPr>
                <p:nvPr/>
              </p:nvSpPr>
              <p:spPr bwMode="auto">
                <a:xfrm>
                  <a:off x="1418" y="1596"/>
                  <a:ext cx="52" cy="16"/>
                </a:xfrm>
                <a:custGeom>
                  <a:avLst/>
                  <a:gdLst>
                    <a:gd name="T0" fmla="*/ 30 w 52"/>
                    <a:gd name="T1" fmla="*/ 16 h 16"/>
                    <a:gd name="T2" fmla="*/ 52 w 52"/>
                    <a:gd name="T3" fmla="*/ 6 h 16"/>
                    <a:gd name="T4" fmla="*/ 24 w 52"/>
                    <a:gd name="T5" fmla="*/ 0 h 16"/>
                    <a:gd name="T6" fmla="*/ 0 w 52"/>
                    <a:gd name="T7" fmla="*/ 10 h 16"/>
                    <a:gd name="T8" fmla="*/ 30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30" y="16"/>
                      </a:moveTo>
                      <a:lnTo>
                        <a:pt x="52" y="6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7360"/>
                </a:solidFill>
                <a:ln w="0">
                  <a:solidFill>
                    <a:srgbClr val="00736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71" name="Freeform 1295"/>
                <p:cNvSpPr>
                  <a:spLocks noChangeAspect="1"/>
                </p:cNvSpPr>
                <p:nvPr/>
              </p:nvSpPr>
              <p:spPr bwMode="auto">
                <a:xfrm>
                  <a:off x="1418" y="1596"/>
                  <a:ext cx="52" cy="16"/>
                </a:xfrm>
                <a:custGeom>
                  <a:avLst/>
                  <a:gdLst>
                    <a:gd name="T0" fmla="*/ 30 w 52"/>
                    <a:gd name="T1" fmla="*/ 16 h 16"/>
                    <a:gd name="T2" fmla="*/ 52 w 52"/>
                    <a:gd name="T3" fmla="*/ 6 h 16"/>
                    <a:gd name="T4" fmla="*/ 24 w 52"/>
                    <a:gd name="T5" fmla="*/ 0 h 16"/>
                    <a:gd name="T6" fmla="*/ 0 w 52"/>
                    <a:gd name="T7" fmla="*/ 10 h 16"/>
                    <a:gd name="T8" fmla="*/ 30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30" y="16"/>
                      </a:moveTo>
                      <a:lnTo>
                        <a:pt x="52" y="6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72" name="Freeform 1296"/>
                <p:cNvSpPr>
                  <a:spLocks noChangeAspect="1"/>
                </p:cNvSpPr>
                <p:nvPr/>
              </p:nvSpPr>
              <p:spPr bwMode="auto">
                <a:xfrm>
                  <a:off x="1448" y="1602"/>
                  <a:ext cx="54" cy="14"/>
                </a:xfrm>
                <a:custGeom>
                  <a:avLst/>
                  <a:gdLst>
                    <a:gd name="T0" fmla="*/ 30 w 54"/>
                    <a:gd name="T1" fmla="*/ 14 h 14"/>
                    <a:gd name="T2" fmla="*/ 54 w 54"/>
                    <a:gd name="T3" fmla="*/ 4 h 14"/>
                    <a:gd name="T4" fmla="*/ 22 w 54"/>
                    <a:gd name="T5" fmla="*/ 0 h 14"/>
                    <a:gd name="T6" fmla="*/ 0 w 54"/>
                    <a:gd name="T7" fmla="*/ 10 h 14"/>
                    <a:gd name="T8" fmla="*/ 30 w 54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4"/>
                    <a:gd name="T17" fmla="*/ 54 w 54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4">
                      <a:moveTo>
                        <a:pt x="30" y="14"/>
                      </a:moveTo>
                      <a:lnTo>
                        <a:pt x="54" y="4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0" y="14"/>
                      </a:lnTo>
                      <a:close/>
                    </a:path>
                  </a:pathLst>
                </a:custGeom>
                <a:solidFill>
                  <a:srgbClr val="00745F"/>
                </a:solidFill>
                <a:ln w="0">
                  <a:solidFill>
                    <a:srgbClr val="0074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73" name="Freeform 1297"/>
                <p:cNvSpPr>
                  <a:spLocks noChangeAspect="1"/>
                </p:cNvSpPr>
                <p:nvPr/>
              </p:nvSpPr>
              <p:spPr bwMode="auto">
                <a:xfrm>
                  <a:off x="1448" y="1602"/>
                  <a:ext cx="54" cy="14"/>
                </a:xfrm>
                <a:custGeom>
                  <a:avLst/>
                  <a:gdLst>
                    <a:gd name="T0" fmla="*/ 30 w 54"/>
                    <a:gd name="T1" fmla="*/ 14 h 14"/>
                    <a:gd name="T2" fmla="*/ 54 w 54"/>
                    <a:gd name="T3" fmla="*/ 4 h 14"/>
                    <a:gd name="T4" fmla="*/ 22 w 54"/>
                    <a:gd name="T5" fmla="*/ 0 h 14"/>
                    <a:gd name="T6" fmla="*/ 0 w 54"/>
                    <a:gd name="T7" fmla="*/ 10 h 14"/>
                    <a:gd name="T8" fmla="*/ 30 w 54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4"/>
                    <a:gd name="T17" fmla="*/ 54 w 54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4">
                      <a:moveTo>
                        <a:pt x="30" y="14"/>
                      </a:moveTo>
                      <a:lnTo>
                        <a:pt x="54" y="4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0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74" name="Freeform 1298"/>
                <p:cNvSpPr>
                  <a:spLocks noChangeAspect="1"/>
                </p:cNvSpPr>
                <p:nvPr/>
              </p:nvSpPr>
              <p:spPr bwMode="auto">
                <a:xfrm>
                  <a:off x="1478" y="1606"/>
                  <a:ext cx="54" cy="16"/>
                </a:xfrm>
                <a:custGeom>
                  <a:avLst/>
                  <a:gdLst>
                    <a:gd name="T0" fmla="*/ 30 w 54"/>
                    <a:gd name="T1" fmla="*/ 16 h 16"/>
                    <a:gd name="T2" fmla="*/ 54 w 54"/>
                    <a:gd name="T3" fmla="*/ 6 h 16"/>
                    <a:gd name="T4" fmla="*/ 24 w 54"/>
                    <a:gd name="T5" fmla="*/ 0 h 16"/>
                    <a:gd name="T6" fmla="*/ 0 w 54"/>
                    <a:gd name="T7" fmla="*/ 10 h 16"/>
                    <a:gd name="T8" fmla="*/ 30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0" y="16"/>
                      </a:moveTo>
                      <a:lnTo>
                        <a:pt x="54" y="6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755E"/>
                </a:solidFill>
                <a:ln w="0">
                  <a:solidFill>
                    <a:srgbClr val="00755E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75" name="Freeform 1299"/>
                <p:cNvSpPr>
                  <a:spLocks noChangeAspect="1"/>
                </p:cNvSpPr>
                <p:nvPr/>
              </p:nvSpPr>
              <p:spPr bwMode="auto">
                <a:xfrm>
                  <a:off x="1478" y="1606"/>
                  <a:ext cx="54" cy="16"/>
                </a:xfrm>
                <a:custGeom>
                  <a:avLst/>
                  <a:gdLst>
                    <a:gd name="T0" fmla="*/ 30 w 54"/>
                    <a:gd name="T1" fmla="*/ 16 h 16"/>
                    <a:gd name="T2" fmla="*/ 54 w 54"/>
                    <a:gd name="T3" fmla="*/ 6 h 16"/>
                    <a:gd name="T4" fmla="*/ 24 w 54"/>
                    <a:gd name="T5" fmla="*/ 0 h 16"/>
                    <a:gd name="T6" fmla="*/ 0 w 54"/>
                    <a:gd name="T7" fmla="*/ 10 h 16"/>
                    <a:gd name="T8" fmla="*/ 30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0" y="16"/>
                      </a:moveTo>
                      <a:lnTo>
                        <a:pt x="54" y="6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76" name="Freeform 1300"/>
                <p:cNvSpPr>
                  <a:spLocks noChangeAspect="1"/>
                </p:cNvSpPr>
                <p:nvPr/>
              </p:nvSpPr>
              <p:spPr bwMode="auto">
                <a:xfrm>
                  <a:off x="1508" y="1612"/>
                  <a:ext cx="54" cy="16"/>
                </a:xfrm>
                <a:custGeom>
                  <a:avLst/>
                  <a:gdLst>
                    <a:gd name="T0" fmla="*/ 32 w 54"/>
                    <a:gd name="T1" fmla="*/ 16 h 16"/>
                    <a:gd name="T2" fmla="*/ 54 w 54"/>
                    <a:gd name="T3" fmla="*/ 6 h 16"/>
                    <a:gd name="T4" fmla="*/ 24 w 54"/>
                    <a:gd name="T5" fmla="*/ 0 h 16"/>
                    <a:gd name="T6" fmla="*/ 0 w 54"/>
                    <a:gd name="T7" fmla="*/ 10 h 16"/>
                    <a:gd name="T8" fmla="*/ 32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2" y="16"/>
                      </a:moveTo>
                      <a:lnTo>
                        <a:pt x="54" y="6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32" y="16"/>
                      </a:lnTo>
                      <a:close/>
                    </a:path>
                  </a:pathLst>
                </a:custGeom>
                <a:solidFill>
                  <a:srgbClr val="00775C"/>
                </a:solidFill>
                <a:ln w="0">
                  <a:solidFill>
                    <a:srgbClr val="00775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77" name="Freeform 1301"/>
                <p:cNvSpPr>
                  <a:spLocks noChangeAspect="1"/>
                </p:cNvSpPr>
                <p:nvPr/>
              </p:nvSpPr>
              <p:spPr bwMode="auto">
                <a:xfrm>
                  <a:off x="1508" y="1612"/>
                  <a:ext cx="54" cy="16"/>
                </a:xfrm>
                <a:custGeom>
                  <a:avLst/>
                  <a:gdLst>
                    <a:gd name="T0" fmla="*/ 32 w 54"/>
                    <a:gd name="T1" fmla="*/ 16 h 16"/>
                    <a:gd name="T2" fmla="*/ 54 w 54"/>
                    <a:gd name="T3" fmla="*/ 6 h 16"/>
                    <a:gd name="T4" fmla="*/ 24 w 54"/>
                    <a:gd name="T5" fmla="*/ 0 h 16"/>
                    <a:gd name="T6" fmla="*/ 0 w 54"/>
                    <a:gd name="T7" fmla="*/ 10 h 16"/>
                    <a:gd name="T8" fmla="*/ 32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2" y="16"/>
                      </a:moveTo>
                      <a:lnTo>
                        <a:pt x="54" y="6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32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78" name="Freeform 1302"/>
                <p:cNvSpPr>
                  <a:spLocks noChangeAspect="1"/>
                </p:cNvSpPr>
                <p:nvPr/>
              </p:nvSpPr>
              <p:spPr bwMode="auto">
                <a:xfrm>
                  <a:off x="1540" y="1618"/>
                  <a:ext cx="54" cy="16"/>
                </a:xfrm>
                <a:custGeom>
                  <a:avLst/>
                  <a:gdLst>
                    <a:gd name="T0" fmla="*/ 32 w 54"/>
                    <a:gd name="T1" fmla="*/ 16 h 16"/>
                    <a:gd name="T2" fmla="*/ 54 w 54"/>
                    <a:gd name="T3" fmla="*/ 6 h 16"/>
                    <a:gd name="T4" fmla="*/ 22 w 54"/>
                    <a:gd name="T5" fmla="*/ 0 h 16"/>
                    <a:gd name="T6" fmla="*/ 0 w 54"/>
                    <a:gd name="T7" fmla="*/ 10 h 16"/>
                    <a:gd name="T8" fmla="*/ 32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2" y="16"/>
                      </a:moveTo>
                      <a:lnTo>
                        <a:pt x="54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2" y="16"/>
                      </a:lnTo>
                      <a:close/>
                    </a:path>
                  </a:pathLst>
                </a:custGeom>
                <a:solidFill>
                  <a:srgbClr val="00785C"/>
                </a:solidFill>
                <a:ln w="0">
                  <a:solidFill>
                    <a:srgbClr val="00785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79" name="Freeform 1303"/>
                <p:cNvSpPr>
                  <a:spLocks noChangeAspect="1"/>
                </p:cNvSpPr>
                <p:nvPr/>
              </p:nvSpPr>
              <p:spPr bwMode="auto">
                <a:xfrm>
                  <a:off x="1540" y="1618"/>
                  <a:ext cx="54" cy="16"/>
                </a:xfrm>
                <a:custGeom>
                  <a:avLst/>
                  <a:gdLst>
                    <a:gd name="T0" fmla="*/ 32 w 54"/>
                    <a:gd name="T1" fmla="*/ 16 h 16"/>
                    <a:gd name="T2" fmla="*/ 54 w 54"/>
                    <a:gd name="T3" fmla="*/ 6 h 16"/>
                    <a:gd name="T4" fmla="*/ 22 w 54"/>
                    <a:gd name="T5" fmla="*/ 0 h 16"/>
                    <a:gd name="T6" fmla="*/ 0 w 54"/>
                    <a:gd name="T7" fmla="*/ 10 h 16"/>
                    <a:gd name="T8" fmla="*/ 32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2" y="16"/>
                      </a:moveTo>
                      <a:lnTo>
                        <a:pt x="54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2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80" name="Freeform 1304"/>
                <p:cNvSpPr>
                  <a:spLocks noChangeAspect="1"/>
                </p:cNvSpPr>
                <p:nvPr/>
              </p:nvSpPr>
              <p:spPr bwMode="auto">
                <a:xfrm>
                  <a:off x="1572" y="1624"/>
                  <a:ext cx="54" cy="18"/>
                </a:xfrm>
                <a:custGeom>
                  <a:avLst/>
                  <a:gdLst>
                    <a:gd name="T0" fmla="*/ 30 w 54"/>
                    <a:gd name="T1" fmla="*/ 18 h 18"/>
                    <a:gd name="T2" fmla="*/ 54 w 54"/>
                    <a:gd name="T3" fmla="*/ 6 h 18"/>
                    <a:gd name="T4" fmla="*/ 22 w 54"/>
                    <a:gd name="T5" fmla="*/ 0 h 18"/>
                    <a:gd name="T6" fmla="*/ 0 w 54"/>
                    <a:gd name="T7" fmla="*/ 10 h 18"/>
                    <a:gd name="T8" fmla="*/ 30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30" y="18"/>
                      </a:moveTo>
                      <a:lnTo>
                        <a:pt x="54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0" y="18"/>
                      </a:lnTo>
                      <a:close/>
                    </a:path>
                  </a:pathLst>
                </a:custGeom>
                <a:solidFill>
                  <a:srgbClr val="007A5B"/>
                </a:solidFill>
                <a:ln w="0">
                  <a:solidFill>
                    <a:srgbClr val="007A5B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81" name="Freeform 1305"/>
                <p:cNvSpPr>
                  <a:spLocks noChangeAspect="1"/>
                </p:cNvSpPr>
                <p:nvPr/>
              </p:nvSpPr>
              <p:spPr bwMode="auto">
                <a:xfrm>
                  <a:off x="1572" y="1624"/>
                  <a:ext cx="54" cy="18"/>
                </a:xfrm>
                <a:custGeom>
                  <a:avLst/>
                  <a:gdLst>
                    <a:gd name="T0" fmla="*/ 30 w 54"/>
                    <a:gd name="T1" fmla="*/ 18 h 18"/>
                    <a:gd name="T2" fmla="*/ 54 w 54"/>
                    <a:gd name="T3" fmla="*/ 6 h 18"/>
                    <a:gd name="T4" fmla="*/ 22 w 54"/>
                    <a:gd name="T5" fmla="*/ 0 h 18"/>
                    <a:gd name="T6" fmla="*/ 0 w 54"/>
                    <a:gd name="T7" fmla="*/ 10 h 18"/>
                    <a:gd name="T8" fmla="*/ 30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30" y="18"/>
                      </a:moveTo>
                      <a:lnTo>
                        <a:pt x="54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0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82" name="Freeform 1306"/>
                <p:cNvSpPr>
                  <a:spLocks noChangeAspect="1"/>
                </p:cNvSpPr>
                <p:nvPr/>
              </p:nvSpPr>
              <p:spPr bwMode="auto">
                <a:xfrm>
                  <a:off x="1602" y="1630"/>
                  <a:ext cx="56" cy="18"/>
                </a:xfrm>
                <a:custGeom>
                  <a:avLst/>
                  <a:gdLst>
                    <a:gd name="T0" fmla="*/ 34 w 56"/>
                    <a:gd name="T1" fmla="*/ 18 h 18"/>
                    <a:gd name="T2" fmla="*/ 56 w 56"/>
                    <a:gd name="T3" fmla="*/ 8 h 18"/>
                    <a:gd name="T4" fmla="*/ 24 w 56"/>
                    <a:gd name="T5" fmla="*/ 0 h 18"/>
                    <a:gd name="T6" fmla="*/ 0 w 56"/>
                    <a:gd name="T7" fmla="*/ 12 h 18"/>
                    <a:gd name="T8" fmla="*/ 34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4" y="18"/>
                      </a:moveTo>
                      <a:lnTo>
                        <a:pt x="56" y="8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4" y="18"/>
                      </a:lnTo>
                      <a:close/>
                    </a:path>
                  </a:pathLst>
                </a:custGeom>
                <a:solidFill>
                  <a:srgbClr val="007C5A"/>
                </a:solidFill>
                <a:ln w="0">
                  <a:solidFill>
                    <a:srgbClr val="007C5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83" name="Freeform 1307"/>
                <p:cNvSpPr>
                  <a:spLocks noChangeAspect="1"/>
                </p:cNvSpPr>
                <p:nvPr/>
              </p:nvSpPr>
              <p:spPr bwMode="auto">
                <a:xfrm>
                  <a:off x="1602" y="1630"/>
                  <a:ext cx="56" cy="18"/>
                </a:xfrm>
                <a:custGeom>
                  <a:avLst/>
                  <a:gdLst>
                    <a:gd name="T0" fmla="*/ 34 w 56"/>
                    <a:gd name="T1" fmla="*/ 18 h 18"/>
                    <a:gd name="T2" fmla="*/ 56 w 56"/>
                    <a:gd name="T3" fmla="*/ 8 h 18"/>
                    <a:gd name="T4" fmla="*/ 24 w 56"/>
                    <a:gd name="T5" fmla="*/ 0 h 18"/>
                    <a:gd name="T6" fmla="*/ 0 w 56"/>
                    <a:gd name="T7" fmla="*/ 12 h 18"/>
                    <a:gd name="T8" fmla="*/ 34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4" y="18"/>
                      </a:moveTo>
                      <a:lnTo>
                        <a:pt x="56" y="8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84" name="Freeform 1308"/>
                <p:cNvSpPr>
                  <a:spLocks noChangeAspect="1"/>
                </p:cNvSpPr>
                <p:nvPr/>
              </p:nvSpPr>
              <p:spPr bwMode="auto">
                <a:xfrm>
                  <a:off x="1636" y="1638"/>
                  <a:ext cx="54" cy="18"/>
                </a:xfrm>
                <a:custGeom>
                  <a:avLst/>
                  <a:gdLst>
                    <a:gd name="T0" fmla="*/ 32 w 54"/>
                    <a:gd name="T1" fmla="*/ 18 h 18"/>
                    <a:gd name="T2" fmla="*/ 54 w 54"/>
                    <a:gd name="T3" fmla="*/ 8 h 18"/>
                    <a:gd name="T4" fmla="*/ 22 w 54"/>
                    <a:gd name="T5" fmla="*/ 0 h 18"/>
                    <a:gd name="T6" fmla="*/ 0 w 54"/>
                    <a:gd name="T7" fmla="*/ 10 h 18"/>
                    <a:gd name="T8" fmla="*/ 32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32" y="18"/>
                      </a:moveTo>
                      <a:lnTo>
                        <a:pt x="54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7D5A"/>
                </a:solidFill>
                <a:ln w="0">
                  <a:solidFill>
                    <a:srgbClr val="007D5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85" name="Freeform 1309"/>
                <p:cNvSpPr>
                  <a:spLocks noChangeAspect="1"/>
                </p:cNvSpPr>
                <p:nvPr/>
              </p:nvSpPr>
              <p:spPr bwMode="auto">
                <a:xfrm>
                  <a:off x="1636" y="1638"/>
                  <a:ext cx="54" cy="18"/>
                </a:xfrm>
                <a:custGeom>
                  <a:avLst/>
                  <a:gdLst>
                    <a:gd name="T0" fmla="*/ 32 w 54"/>
                    <a:gd name="T1" fmla="*/ 18 h 18"/>
                    <a:gd name="T2" fmla="*/ 54 w 54"/>
                    <a:gd name="T3" fmla="*/ 8 h 18"/>
                    <a:gd name="T4" fmla="*/ 22 w 54"/>
                    <a:gd name="T5" fmla="*/ 0 h 18"/>
                    <a:gd name="T6" fmla="*/ 0 w 54"/>
                    <a:gd name="T7" fmla="*/ 10 h 18"/>
                    <a:gd name="T8" fmla="*/ 32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32" y="18"/>
                      </a:moveTo>
                      <a:lnTo>
                        <a:pt x="54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86" name="Freeform 1310"/>
                <p:cNvSpPr>
                  <a:spLocks noChangeAspect="1"/>
                </p:cNvSpPr>
                <p:nvPr/>
              </p:nvSpPr>
              <p:spPr bwMode="auto">
                <a:xfrm>
                  <a:off x="1668" y="1646"/>
                  <a:ext cx="56" cy="18"/>
                </a:xfrm>
                <a:custGeom>
                  <a:avLst/>
                  <a:gdLst>
                    <a:gd name="T0" fmla="*/ 34 w 56"/>
                    <a:gd name="T1" fmla="*/ 18 h 18"/>
                    <a:gd name="T2" fmla="*/ 56 w 56"/>
                    <a:gd name="T3" fmla="*/ 8 h 18"/>
                    <a:gd name="T4" fmla="*/ 22 w 56"/>
                    <a:gd name="T5" fmla="*/ 0 h 18"/>
                    <a:gd name="T6" fmla="*/ 0 w 56"/>
                    <a:gd name="T7" fmla="*/ 10 h 18"/>
                    <a:gd name="T8" fmla="*/ 34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4" y="18"/>
                      </a:moveTo>
                      <a:lnTo>
                        <a:pt x="56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4" y="18"/>
                      </a:lnTo>
                      <a:close/>
                    </a:path>
                  </a:pathLst>
                </a:custGeom>
                <a:solidFill>
                  <a:srgbClr val="007E59"/>
                </a:solidFill>
                <a:ln w="0">
                  <a:solidFill>
                    <a:srgbClr val="007E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87" name="Freeform 1311"/>
                <p:cNvSpPr>
                  <a:spLocks noChangeAspect="1"/>
                </p:cNvSpPr>
                <p:nvPr/>
              </p:nvSpPr>
              <p:spPr bwMode="auto">
                <a:xfrm>
                  <a:off x="1668" y="1646"/>
                  <a:ext cx="56" cy="18"/>
                </a:xfrm>
                <a:custGeom>
                  <a:avLst/>
                  <a:gdLst>
                    <a:gd name="T0" fmla="*/ 34 w 56"/>
                    <a:gd name="T1" fmla="*/ 18 h 18"/>
                    <a:gd name="T2" fmla="*/ 56 w 56"/>
                    <a:gd name="T3" fmla="*/ 8 h 18"/>
                    <a:gd name="T4" fmla="*/ 22 w 56"/>
                    <a:gd name="T5" fmla="*/ 0 h 18"/>
                    <a:gd name="T6" fmla="*/ 0 w 56"/>
                    <a:gd name="T7" fmla="*/ 10 h 18"/>
                    <a:gd name="T8" fmla="*/ 34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4" y="18"/>
                      </a:moveTo>
                      <a:lnTo>
                        <a:pt x="56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88" name="Freeform 1312"/>
                <p:cNvSpPr>
                  <a:spLocks noChangeAspect="1"/>
                </p:cNvSpPr>
                <p:nvPr/>
              </p:nvSpPr>
              <p:spPr bwMode="auto">
                <a:xfrm>
                  <a:off x="1702" y="1654"/>
                  <a:ext cx="56" cy="18"/>
                </a:xfrm>
                <a:custGeom>
                  <a:avLst/>
                  <a:gdLst>
                    <a:gd name="T0" fmla="*/ 34 w 56"/>
                    <a:gd name="T1" fmla="*/ 18 h 18"/>
                    <a:gd name="T2" fmla="*/ 56 w 56"/>
                    <a:gd name="T3" fmla="*/ 8 h 18"/>
                    <a:gd name="T4" fmla="*/ 22 w 56"/>
                    <a:gd name="T5" fmla="*/ 0 h 18"/>
                    <a:gd name="T6" fmla="*/ 0 w 56"/>
                    <a:gd name="T7" fmla="*/ 10 h 18"/>
                    <a:gd name="T8" fmla="*/ 34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4" y="18"/>
                      </a:moveTo>
                      <a:lnTo>
                        <a:pt x="56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4" y="18"/>
                      </a:lnTo>
                      <a:close/>
                    </a:path>
                  </a:pathLst>
                </a:custGeom>
                <a:solidFill>
                  <a:srgbClr val="008059"/>
                </a:solidFill>
                <a:ln w="0">
                  <a:solidFill>
                    <a:srgbClr val="0080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89" name="Freeform 1313"/>
                <p:cNvSpPr>
                  <a:spLocks noChangeAspect="1"/>
                </p:cNvSpPr>
                <p:nvPr/>
              </p:nvSpPr>
              <p:spPr bwMode="auto">
                <a:xfrm>
                  <a:off x="1702" y="1654"/>
                  <a:ext cx="56" cy="18"/>
                </a:xfrm>
                <a:custGeom>
                  <a:avLst/>
                  <a:gdLst>
                    <a:gd name="T0" fmla="*/ 34 w 56"/>
                    <a:gd name="T1" fmla="*/ 18 h 18"/>
                    <a:gd name="T2" fmla="*/ 56 w 56"/>
                    <a:gd name="T3" fmla="*/ 8 h 18"/>
                    <a:gd name="T4" fmla="*/ 22 w 56"/>
                    <a:gd name="T5" fmla="*/ 0 h 18"/>
                    <a:gd name="T6" fmla="*/ 0 w 56"/>
                    <a:gd name="T7" fmla="*/ 10 h 18"/>
                    <a:gd name="T8" fmla="*/ 34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4" y="18"/>
                      </a:moveTo>
                      <a:lnTo>
                        <a:pt x="56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90" name="Freeform 1314"/>
                <p:cNvSpPr>
                  <a:spLocks noChangeAspect="1"/>
                </p:cNvSpPr>
                <p:nvPr/>
              </p:nvSpPr>
              <p:spPr bwMode="auto">
                <a:xfrm>
                  <a:off x="1736" y="1662"/>
                  <a:ext cx="56" cy="18"/>
                </a:xfrm>
                <a:custGeom>
                  <a:avLst/>
                  <a:gdLst>
                    <a:gd name="T0" fmla="*/ 34 w 56"/>
                    <a:gd name="T1" fmla="*/ 18 h 18"/>
                    <a:gd name="T2" fmla="*/ 56 w 56"/>
                    <a:gd name="T3" fmla="*/ 8 h 18"/>
                    <a:gd name="T4" fmla="*/ 22 w 56"/>
                    <a:gd name="T5" fmla="*/ 0 h 18"/>
                    <a:gd name="T6" fmla="*/ 0 w 56"/>
                    <a:gd name="T7" fmla="*/ 10 h 18"/>
                    <a:gd name="T8" fmla="*/ 34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4" y="18"/>
                      </a:moveTo>
                      <a:lnTo>
                        <a:pt x="56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4" y="18"/>
                      </a:lnTo>
                      <a:close/>
                    </a:path>
                  </a:pathLst>
                </a:custGeom>
                <a:solidFill>
                  <a:srgbClr val="008158"/>
                </a:solidFill>
                <a:ln w="0">
                  <a:solidFill>
                    <a:srgbClr val="0081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91" name="Freeform 1315"/>
                <p:cNvSpPr>
                  <a:spLocks noChangeAspect="1"/>
                </p:cNvSpPr>
                <p:nvPr/>
              </p:nvSpPr>
              <p:spPr bwMode="auto">
                <a:xfrm>
                  <a:off x="1736" y="1662"/>
                  <a:ext cx="56" cy="18"/>
                </a:xfrm>
                <a:custGeom>
                  <a:avLst/>
                  <a:gdLst>
                    <a:gd name="T0" fmla="*/ 34 w 56"/>
                    <a:gd name="T1" fmla="*/ 18 h 18"/>
                    <a:gd name="T2" fmla="*/ 56 w 56"/>
                    <a:gd name="T3" fmla="*/ 8 h 18"/>
                    <a:gd name="T4" fmla="*/ 22 w 56"/>
                    <a:gd name="T5" fmla="*/ 0 h 18"/>
                    <a:gd name="T6" fmla="*/ 0 w 56"/>
                    <a:gd name="T7" fmla="*/ 10 h 18"/>
                    <a:gd name="T8" fmla="*/ 34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4" y="18"/>
                      </a:moveTo>
                      <a:lnTo>
                        <a:pt x="56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92" name="Freeform 1316"/>
                <p:cNvSpPr>
                  <a:spLocks noChangeAspect="1"/>
                </p:cNvSpPr>
                <p:nvPr/>
              </p:nvSpPr>
              <p:spPr bwMode="auto">
                <a:xfrm>
                  <a:off x="1770" y="1670"/>
                  <a:ext cx="56" cy="18"/>
                </a:xfrm>
                <a:custGeom>
                  <a:avLst/>
                  <a:gdLst>
                    <a:gd name="T0" fmla="*/ 34 w 56"/>
                    <a:gd name="T1" fmla="*/ 18 h 18"/>
                    <a:gd name="T2" fmla="*/ 56 w 56"/>
                    <a:gd name="T3" fmla="*/ 8 h 18"/>
                    <a:gd name="T4" fmla="*/ 22 w 56"/>
                    <a:gd name="T5" fmla="*/ 0 h 18"/>
                    <a:gd name="T6" fmla="*/ 0 w 56"/>
                    <a:gd name="T7" fmla="*/ 10 h 18"/>
                    <a:gd name="T8" fmla="*/ 34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4" y="18"/>
                      </a:moveTo>
                      <a:lnTo>
                        <a:pt x="56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4" y="18"/>
                      </a:lnTo>
                      <a:close/>
                    </a:path>
                  </a:pathLst>
                </a:custGeom>
                <a:solidFill>
                  <a:srgbClr val="008258"/>
                </a:solidFill>
                <a:ln w="0">
                  <a:solidFill>
                    <a:srgbClr val="0082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93" name="Freeform 1317"/>
                <p:cNvSpPr>
                  <a:spLocks noChangeAspect="1"/>
                </p:cNvSpPr>
                <p:nvPr/>
              </p:nvSpPr>
              <p:spPr bwMode="auto">
                <a:xfrm>
                  <a:off x="1770" y="1670"/>
                  <a:ext cx="56" cy="18"/>
                </a:xfrm>
                <a:custGeom>
                  <a:avLst/>
                  <a:gdLst>
                    <a:gd name="T0" fmla="*/ 34 w 56"/>
                    <a:gd name="T1" fmla="*/ 18 h 18"/>
                    <a:gd name="T2" fmla="*/ 56 w 56"/>
                    <a:gd name="T3" fmla="*/ 8 h 18"/>
                    <a:gd name="T4" fmla="*/ 22 w 56"/>
                    <a:gd name="T5" fmla="*/ 0 h 18"/>
                    <a:gd name="T6" fmla="*/ 0 w 56"/>
                    <a:gd name="T7" fmla="*/ 10 h 18"/>
                    <a:gd name="T8" fmla="*/ 34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4" y="18"/>
                      </a:moveTo>
                      <a:lnTo>
                        <a:pt x="56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94" name="Freeform 1318"/>
                <p:cNvSpPr>
                  <a:spLocks noChangeAspect="1"/>
                </p:cNvSpPr>
                <p:nvPr/>
              </p:nvSpPr>
              <p:spPr bwMode="auto">
                <a:xfrm>
                  <a:off x="1804" y="1678"/>
                  <a:ext cx="58" cy="20"/>
                </a:xfrm>
                <a:custGeom>
                  <a:avLst/>
                  <a:gdLst>
                    <a:gd name="T0" fmla="*/ 36 w 58"/>
                    <a:gd name="T1" fmla="*/ 20 h 20"/>
                    <a:gd name="T2" fmla="*/ 58 w 58"/>
                    <a:gd name="T3" fmla="*/ 8 h 20"/>
                    <a:gd name="T4" fmla="*/ 22 w 58"/>
                    <a:gd name="T5" fmla="*/ 0 h 20"/>
                    <a:gd name="T6" fmla="*/ 0 w 58"/>
                    <a:gd name="T7" fmla="*/ 10 h 20"/>
                    <a:gd name="T8" fmla="*/ 36 w 5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0"/>
                    <a:gd name="T17" fmla="*/ 58 w 5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0">
                      <a:moveTo>
                        <a:pt x="36" y="20"/>
                      </a:moveTo>
                      <a:lnTo>
                        <a:pt x="58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6" y="20"/>
                      </a:lnTo>
                      <a:close/>
                    </a:path>
                  </a:pathLst>
                </a:custGeom>
                <a:solidFill>
                  <a:srgbClr val="008258"/>
                </a:solidFill>
                <a:ln w="0">
                  <a:solidFill>
                    <a:srgbClr val="0082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95" name="Freeform 1319"/>
                <p:cNvSpPr>
                  <a:spLocks noChangeAspect="1"/>
                </p:cNvSpPr>
                <p:nvPr/>
              </p:nvSpPr>
              <p:spPr bwMode="auto">
                <a:xfrm>
                  <a:off x="1804" y="1678"/>
                  <a:ext cx="58" cy="20"/>
                </a:xfrm>
                <a:custGeom>
                  <a:avLst/>
                  <a:gdLst>
                    <a:gd name="T0" fmla="*/ 36 w 58"/>
                    <a:gd name="T1" fmla="*/ 20 h 20"/>
                    <a:gd name="T2" fmla="*/ 58 w 58"/>
                    <a:gd name="T3" fmla="*/ 8 h 20"/>
                    <a:gd name="T4" fmla="*/ 22 w 58"/>
                    <a:gd name="T5" fmla="*/ 0 h 20"/>
                    <a:gd name="T6" fmla="*/ 0 w 58"/>
                    <a:gd name="T7" fmla="*/ 10 h 20"/>
                    <a:gd name="T8" fmla="*/ 36 w 5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0"/>
                    <a:gd name="T17" fmla="*/ 58 w 5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0">
                      <a:moveTo>
                        <a:pt x="36" y="20"/>
                      </a:moveTo>
                      <a:lnTo>
                        <a:pt x="58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96" name="Freeform 1320"/>
                <p:cNvSpPr>
                  <a:spLocks noChangeAspect="1"/>
                </p:cNvSpPr>
                <p:nvPr/>
              </p:nvSpPr>
              <p:spPr bwMode="auto">
                <a:xfrm>
                  <a:off x="1840" y="1686"/>
                  <a:ext cx="56" cy="22"/>
                </a:xfrm>
                <a:custGeom>
                  <a:avLst/>
                  <a:gdLst>
                    <a:gd name="T0" fmla="*/ 34 w 56"/>
                    <a:gd name="T1" fmla="*/ 22 h 22"/>
                    <a:gd name="T2" fmla="*/ 56 w 56"/>
                    <a:gd name="T3" fmla="*/ 10 h 22"/>
                    <a:gd name="T4" fmla="*/ 22 w 56"/>
                    <a:gd name="T5" fmla="*/ 0 h 22"/>
                    <a:gd name="T6" fmla="*/ 0 w 56"/>
                    <a:gd name="T7" fmla="*/ 12 h 22"/>
                    <a:gd name="T8" fmla="*/ 34 w 56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2"/>
                    <a:gd name="T17" fmla="*/ 56 w 56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2">
                      <a:moveTo>
                        <a:pt x="34" y="22"/>
                      </a:moveTo>
                      <a:lnTo>
                        <a:pt x="56" y="10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4" y="22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97" name="Freeform 1321"/>
                <p:cNvSpPr>
                  <a:spLocks noChangeAspect="1"/>
                </p:cNvSpPr>
                <p:nvPr/>
              </p:nvSpPr>
              <p:spPr bwMode="auto">
                <a:xfrm>
                  <a:off x="1840" y="1686"/>
                  <a:ext cx="56" cy="22"/>
                </a:xfrm>
                <a:custGeom>
                  <a:avLst/>
                  <a:gdLst>
                    <a:gd name="T0" fmla="*/ 34 w 56"/>
                    <a:gd name="T1" fmla="*/ 22 h 22"/>
                    <a:gd name="T2" fmla="*/ 56 w 56"/>
                    <a:gd name="T3" fmla="*/ 10 h 22"/>
                    <a:gd name="T4" fmla="*/ 22 w 56"/>
                    <a:gd name="T5" fmla="*/ 0 h 22"/>
                    <a:gd name="T6" fmla="*/ 0 w 56"/>
                    <a:gd name="T7" fmla="*/ 12 h 22"/>
                    <a:gd name="T8" fmla="*/ 34 w 56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2"/>
                    <a:gd name="T17" fmla="*/ 56 w 56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2">
                      <a:moveTo>
                        <a:pt x="34" y="22"/>
                      </a:moveTo>
                      <a:lnTo>
                        <a:pt x="56" y="10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98" name="Freeform 1322"/>
                <p:cNvSpPr>
                  <a:spLocks noChangeAspect="1"/>
                </p:cNvSpPr>
                <p:nvPr/>
              </p:nvSpPr>
              <p:spPr bwMode="auto">
                <a:xfrm>
                  <a:off x="1874" y="1696"/>
                  <a:ext cx="58" cy="20"/>
                </a:xfrm>
                <a:custGeom>
                  <a:avLst/>
                  <a:gdLst>
                    <a:gd name="T0" fmla="*/ 38 w 58"/>
                    <a:gd name="T1" fmla="*/ 20 h 20"/>
                    <a:gd name="T2" fmla="*/ 58 w 58"/>
                    <a:gd name="T3" fmla="*/ 10 h 20"/>
                    <a:gd name="T4" fmla="*/ 22 w 58"/>
                    <a:gd name="T5" fmla="*/ 0 h 20"/>
                    <a:gd name="T6" fmla="*/ 0 w 58"/>
                    <a:gd name="T7" fmla="*/ 12 h 20"/>
                    <a:gd name="T8" fmla="*/ 38 w 5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0"/>
                    <a:gd name="T17" fmla="*/ 58 w 5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0">
                      <a:moveTo>
                        <a:pt x="38" y="20"/>
                      </a:moveTo>
                      <a:lnTo>
                        <a:pt x="58" y="10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8" y="20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99" name="Freeform 1323"/>
                <p:cNvSpPr>
                  <a:spLocks noChangeAspect="1"/>
                </p:cNvSpPr>
                <p:nvPr/>
              </p:nvSpPr>
              <p:spPr bwMode="auto">
                <a:xfrm>
                  <a:off x="1874" y="1696"/>
                  <a:ext cx="58" cy="20"/>
                </a:xfrm>
                <a:custGeom>
                  <a:avLst/>
                  <a:gdLst>
                    <a:gd name="T0" fmla="*/ 38 w 58"/>
                    <a:gd name="T1" fmla="*/ 20 h 20"/>
                    <a:gd name="T2" fmla="*/ 58 w 58"/>
                    <a:gd name="T3" fmla="*/ 10 h 20"/>
                    <a:gd name="T4" fmla="*/ 22 w 58"/>
                    <a:gd name="T5" fmla="*/ 0 h 20"/>
                    <a:gd name="T6" fmla="*/ 0 w 58"/>
                    <a:gd name="T7" fmla="*/ 12 h 20"/>
                    <a:gd name="T8" fmla="*/ 38 w 5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0"/>
                    <a:gd name="T17" fmla="*/ 58 w 5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0">
                      <a:moveTo>
                        <a:pt x="38" y="20"/>
                      </a:moveTo>
                      <a:lnTo>
                        <a:pt x="58" y="10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8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00" name="Freeform 1324"/>
                <p:cNvSpPr>
                  <a:spLocks noChangeAspect="1"/>
                </p:cNvSpPr>
                <p:nvPr/>
              </p:nvSpPr>
              <p:spPr bwMode="auto">
                <a:xfrm>
                  <a:off x="1912" y="1706"/>
                  <a:ext cx="58" cy="20"/>
                </a:xfrm>
                <a:custGeom>
                  <a:avLst/>
                  <a:gdLst>
                    <a:gd name="T0" fmla="*/ 36 w 58"/>
                    <a:gd name="T1" fmla="*/ 20 h 20"/>
                    <a:gd name="T2" fmla="*/ 58 w 58"/>
                    <a:gd name="T3" fmla="*/ 8 h 20"/>
                    <a:gd name="T4" fmla="*/ 20 w 58"/>
                    <a:gd name="T5" fmla="*/ 0 h 20"/>
                    <a:gd name="T6" fmla="*/ 0 w 58"/>
                    <a:gd name="T7" fmla="*/ 10 h 20"/>
                    <a:gd name="T8" fmla="*/ 36 w 5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0"/>
                    <a:gd name="T17" fmla="*/ 58 w 5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0">
                      <a:moveTo>
                        <a:pt x="36" y="20"/>
                      </a:moveTo>
                      <a:lnTo>
                        <a:pt x="58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6" y="20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01" name="Freeform 1325"/>
                <p:cNvSpPr>
                  <a:spLocks noChangeAspect="1"/>
                </p:cNvSpPr>
                <p:nvPr/>
              </p:nvSpPr>
              <p:spPr bwMode="auto">
                <a:xfrm>
                  <a:off x="1912" y="1706"/>
                  <a:ext cx="58" cy="20"/>
                </a:xfrm>
                <a:custGeom>
                  <a:avLst/>
                  <a:gdLst>
                    <a:gd name="T0" fmla="*/ 36 w 58"/>
                    <a:gd name="T1" fmla="*/ 20 h 20"/>
                    <a:gd name="T2" fmla="*/ 58 w 58"/>
                    <a:gd name="T3" fmla="*/ 8 h 20"/>
                    <a:gd name="T4" fmla="*/ 20 w 58"/>
                    <a:gd name="T5" fmla="*/ 0 h 20"/>
                    <a:gd name="T6" fmla="*/ 0 w 58"/>
                    <a:gd name="T7" fmla="*/ 10 h 20"/>
                    <a:gd name="T8" fmla="*/ 36 w 5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0"/>
                    <a:gd name="T17" fmla="*/ 58 w 5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0">
                      <a:moveTo>
                        <a:pt x="36" y="20"/>
                      </a:moveTo>
                      <a:lnTo>
                        <a:pt x="58" y="8"/>
                      </a:ln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02" name="Freeform 1326"/>
                <p:cNvSpPr>
                  <a:spLocks noChangeAspect="1"/>
                </p:cNvSpPr>
                <p:nvPr/>
              </p:nvSpPr>
              <p:spPr bwMode="auto">
                <a:xfrm>
                  <a:off x="1948" y="1714"/>
                  <a:ext cx="58" cy="22"/>
                </a:xfrm>
                <a:custGeom>
                  <a:avLst/>
                  <a:gdLst>
                    <a:gd name="T0" fmla="*/ 38 w 58"/>
                    <a:gd name="T1" fmla="*/ 22 h 22"/>
                    <a:gd name="T2" fmla="*/ 58 w 58"/>
                    <a:gd name="T3" fmla="*/ 10 h 22"/>
                    <a:gd name="T4" fmla="*/ 22 w 58"/>
                    <a:gd name="T5" fmla="*/ 0 h 22"/>
                    <a:gd name="T6" fmla="*/ 0 w 58"/>
                    <a:gd name="T7" fmla="*/ 12 h 22"/>
                    <a:gd name="T8" fmla="*/ 38 w 58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2"/>
                    <a:gd name="T17" fmla="*/ 58 w 58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2">
                      <a:moveTo>
                        <a:pt x="38" y="22"/>
                      </a:moveTo>
                      <a:lnTo>
                        <a:pt x="58" y="10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8" y="22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03" name="Freeform 1327"/>
                <p:cNvSpPr>
                  <a:spLocks noChangeAspect="1"/>
                </p:cNvSpPr>
                <p:nvPr/>
              </p:nvSpPr>
              <p:spPr bwMode="auto">
                <a:xfrm>
                  <a:off x="1948" y="1714"/>
                  <a:ext cx="58" cy="22"/>
                </a:xfrm>
                <a:custGeom>
                  <a:avLst/>
                  <a:gdLst>
                    <a:gd name="T0" fmla="*/ 38 w 58"/>
                    <a:gd name="T1" fmla="*/ 22 h 22"/>
                    <a:gd name="T2" fmla="*/ 58 w 58"/>
                    <a:gd name="T3" fmla="*/ 10 h 22"/>
                    <a:gd name="T4" fmla="*/ 22 w 58"/>
                    <a:gd name="T5" fmla="*/ 0 h 22"/>
                    <a:gd name="T6" fmla="*/ 0 w 58"/>
                    <a:gd name="T7" fmla="*/ 12 h 22"/>
                    <a:gd name="T8" fmla="*/ 38 w 58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2"/>
                    <a:gd name="T17" fmla="*/ 58 w 58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2">
                      <a:moveTo>
                        <a:pt x="38" y="22"/>
                      </a:moveTo>
                      <a:lnTo>
                        <a:pt x="58" y="10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04" name="Freeform 1328"/>
                <p:cNvSpPr>
                  <a:spLocks noChangeAspect="1"/>
                </p:cNvSpPr>
                <p:nvPr/>
              </p:nvSpPr>
              <p:spPr bwMode="auto">
                <a:xfrm>
                  <a:off x="1986" y="1724"/>
                  <a:ext cx="58" cy="22"/>
                </a:xfrm>
                <a:custGeom>
                  <a:avLst/>
                  <a:gdLst>
                    <a:gd name="T0" fmla="*/ 36 w 58"/>
                    <a:gd name="T1" fmla="*/ 22 h 22"/>
                    <a:gd name="T2" fmla="*/ 58 w 58"/>
                    <a:gd name="T3" fmla="*/ 10 h 22"/>
                    <a:gd name="T4" fmla="*/ 20 w 58"/>
                    <a:gd name="T5" fmla="*/ 0 h 22"/>
                    <a:gd name="T6" fmla="*/ 0 w 58"/>
                    <a:gd name="T7" fmla="*/ 12 h 22"/>
                    <a:gd name="T8" fmla="*/ 36 w 58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2"/>
                    <a:gd name="T17" fmla="*/ 58 w 58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2">
                      <a:moveTo>
                        <a:pt x="36" y="22"/>
                      </a:moveTo>
                      <a:lnTo>
                        <a:pt x="58" y="10"/>
                      </a:lnTo>
                      <a:lnTo>
                        <a:pt x="20" y="0"/>
                      </a:lnTo>
                      <a:lnTo>
                        <a:pt x="0" y="12"/>
                      </a:lnTo>
                      <a:lnTo>
                        <a:pt x="36" y="22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05" name="Freeform 1329"/>
                <p:cNvSpPr>
                  <a:spLocks noChangeAspect="1"/>
                </p:cNvSpPr>
                <p:nvPr/>
              </p:nvSpPr>
              <p:spPr bwMode="auto">
                <a:xfrm>
                  <a:off x="1986" y="1724"/>
                  <a:ext cx="58" cy="22"/>
                </a:xfrm>
                <a:custGeom>
                  <a:avLst/>
                  <a:gdLst>
                    <a:gd name="T0" fmla="*/ 36 w 58"/>
                    <a:gd name="T1" fmla="*/ 22 h 22"/>
                    <a:gd name="T2" fmla="*/ 58 w 58"/>
                    <a:gd name="T3" fmla="*/ 10 h 22"/>
                    <a:gd name="T4" fmla="*/ 20 w 58"/>
                    <a:gd name="T5" fmla="*/ 0 h 22"/>
                    <a:gd name="T6" fmla="*/ 0 w 58"/>
                    <a:gd name="T7" fmla="*/ 12 h 22"/>
                    <a:gd name="T8" fmla="*/ 36 w 58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2"/>
                    <a:gd name="T17" fmla="*/ 58 w 58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2">
                      <a:moveTo>
                        <a:pt x="36" y="22"/>
                      </a:moveTo>
                      <a:lnTo>
                        <a:pt x="58" y="10"/>
                      </a:lnTo>
                      <a:lnTo>
                        <a:pt x="20" y="0"/>
                      </a:lnTo>
                      <a:lnTo>
                        <a:pt x="0" y="12"/>
                      </a:lnTo>
                      <a:lnTo>
                        <a:pt x="3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8" name="Group 1531"/>
              <p:cNvGrpSpPr>
                <a:grpSpLocks noChangeAspect="1"/>
              </p:cNvGrpSpPr>
              <p:nvPr/>
            </p:nvGrpSpPr>
            <p:grpSpPr bwMode="auto">
              <a:xfrm>
                <a:off x="938" y="1482"/>
                <a:ext cx="1144" cy="298"/>
                <a:chOff x="938" y="1482"/>
                <a:chExt cx="1144" cy="298"/>
              </a:xfrm>
            </p:grpSpPr>
            <p:sp>
              <p:nvSpPr>
                <p:cNvPr id="24606" name="Freeform 1331"/>
                <p:cNvSpPr>
                  <a:spLocks noChangeAspect="1"/>
                </p:cNvSpPr>
                <p:nvPr/>
              </p:nvSpPr>
              <p:spPr bwMode="auto">
                <a:xfrm>
                  <a:off x="2022" y="1734"/>
                  <a:ext cx="60" cy="22"/>
                </a:xfrm>
                <a:custGeom>
                  <a:avLst/>
                  <a:gdLst>
                    <a:gd name="T0" fmla="*/ 40 w 60"/>
                    <a:gd name="T1" fmla="*/ 22 h 22"/>
                    <a:gd name="T2" fmla="*/ 60 w 60"/>
                    <a:gd name="T3" fmla="*/ 10 h 22"/>
                    <a:gd name="T4" fmla="*/ 22 w 60"/>
                    <a:gd name="T5" fmla="*/ 0 h 22"/>
                    <a:gd name="T6" fmla="*/ 0 w 60"/>
                    <a:gd name="T7" fmla="*/ 12 h 22"/>
                    <a:gd name="T8" fmla="*/ 40 w 6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2"/>
                    <a:gd name="T17" fmla="*/ 60 w 6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2">
                      <a:moveTo>
                        <a:pt x="40" y="22"/>
                      </a:moveTo>
                      <a:lnTo>
                        <a:pt x="60" y="10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40" y="22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07" name="Freeform 1332"/>
                <p:cNvSpPr>
                  <a:spLocks noChangeAspect="1"/>
                </p:cNvSpPr>
                <p:nvPr/>
              </p:nvSpPr>
              <p:spPr bwMode="auto">
                <a:xfrm>
                  <a:off x="2022" y="1734"/>
                  <a:ext cx="60" cy="22"/>
                </a:xfrm>
                <a:custGeom>
                  <a:avLst/>
                  <a:gdLst>
                    <a:gd name="T0" fmla="*/ 40 w 60"/>
                    <a:gd name="T1" fmla="*/ 22 h 22"/>
                    <a:gd name="T2" fmla="*/ 60 w 60"/>
                    <a:gd name="T3" fmla="*/ 10 h 22"/>
                    <a:gd name="T4" fmla="*/ 22 w 60"/>
                    <a:gd name="T5" fmla="*/ 0 h 22"/>
                    <a:gd name="T6" fmla="*/ 0 w 60"/>
                    <a:gd name="T7" fmla="*/ 12 h 22"/>
                    <a:gd name="T8" fmla="*/ 40 w 6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2"/>
                    <a:gd name="T17" fmla="*/ 60 w 6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2">
                      <a:moveTo>
                        <a:pt x="40" y="22"/>
                      </a:moveTo>
                      <a:lnTo>
                        <a:pt x="60" y="10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40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08" name="Freeform 1333"/>
                <p:cNvSpPr>
                  <a:spLocks noChangeAspect="1"/>
                </p:cNvSpPr>
                <p:nvPr/>
              </p:nvSpPr>
              <p:spPr bwMode="auto">
                <a:xfrm>
                  <a:off x="988" y="1482"/>
                  <a:ext cx="50" cy="14"/>
                </a:xfrm>
                <a:custGeom>
                  <a:avLst/>
                  <a:gdLst>
                    <a:gd name="T0" fmla="*/ 26 w 50"/>
                    <a:gd name="T1" fmla="*/ 14 h 14"/>
                    <a:gd name="T2" fmla="*/ 50 w 50"/>
                    <a:gd name="T3" fmla="*/ 6 h 14"/>
                    <a:gd name="T4" fmla="*/ 24 w 50"/>
                    <a:gd name="T5" fmla="*/ 0 h 14"/>
                    <a:gd name="T6" fmla="*/ 0 w 50"/>
                    <a:gd name="T7" fmla="*/ 8 h 14"/>
                    <a:gd name="T8" fmla="*/ 26 w 50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4"/>
                    <a:gd name="T17" fmla="*/ 50 w 50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4">
                      <a:moveTo>
                        <a:pt x="26" y="14"/>
                      </a:moveTo>
                      <a:lnTo>
                        <a:pt x="50" y="6"/>
                      </a:ln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26" y="14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09" name="Freeform 1334"/>
                <p:cNvSpPr>
                  <a:spLocks noChangeAspect="1"/>
                </p:cNvSpPr>
                <p:nvPr/>
              </p:nvSpPr>
              <p:spPr bwMode="auto">
                <a:xfrm>
                  <a:off x="988" y="1482"/>
                  <a:ext cx="50" cy="14"/>
                </a:xfrm>
                <a:custGeom>
                  <a:avLst/>
                  <a:gdLst>
                    <a:gd name="T0" fmla="*/ 26 w 50"/>
                    <a:gd name="T1" fmla="*/ 14 h 14"/>
                    <a:gd name="T2" fmla="*/ 50 w 50"/>
                    <a:gd name="T3" fmla="*/ 6 h 14"/>
                    <a:gd name="T4" fmla="*/ 24 w 50"/>
                    <a:gd name="T5" fmla="*/ 0 h 14"/>
                    <a:gd name="T6" fmla="*/ 0 w 50"/>
                    <a:gd name="T7" fmla="*/ 8 h 14"/>
                    <a:gd name="T8" fmla="*/ 26 w 50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4"/>
                    <a:gd name="T17" fmla="*/ 50 w 50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4">
                      <a:moveTo>
                        <a:pt x="26" y="14"/>
                      </a:moveTo>
                      <a:lnTo>
                        <a:pt x="50" y="6"/>
                      </a:ln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26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10" name="Freeform 1335"/>
                <p:cNvSpPr>
                  <a:spLocks noChangeAspect="1"/>
                </p:cNvSpPr>
                <p:nvPr/>
              </p:nvSpPr>
              <p:spPr bwMode="auto">
                <a:xfrm>
                  <a:off x="1014" y="1488"/>
                  <a:ext cx="48" cy="18"/>
                </a:xfrm>
                <a:custGeom>
                  <a:avLst/>
                  <a:gdLst>
                    <a:gd name="T0" fmla="*/ 24 w 48"/>
                    <a:gd name="T1" fmla="*/ 18 h 18"/>
                    <a:gd name="T2" fmla="*/ 48 w 48"/>
                    <a:gd name="T3" fmla="*/ 10 h 18"/>
                    <a:gd name="T4" fmla="*/ 24 w 48"/>
                    <a:gd name="T5" fmla="*/ 0 h 18"/>
                    <a:gd name="T6" fmla="*/ 0 w 48"/>
                    <a:gd name="T7" fmla="*/ 8 h 18"/>
                    <a:gd name="T8" fmla="*/ 24 w 4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8"/>
                    <a:gd name="T17" fmla="*/ 48 w 4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8">
                      <a:moveTo>
                        <a:pt x="24" y="18"/>
                      </a:moveTo>
                      <a:lnTo>
                        <a:pt x="48" y="10"/>
                      </a:ln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24" y="18"/>
                      </a:lnTo>
                      <a:close/>
                    </a:path>
                  </a:pathLst>
                </a:custGeom>
                <a:solidFill>
                  <a:srgbClr val="00925D"/>
                </a:solidFill>
                <a:ln w="0">
                  <a:solidFill>
                    <a:srgbClr val="00925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11" name="Freeform 1336"/>
                <p:cNvSpPr>
                  <a:spLocks noChangeAspect="1"/>
                </p:cNvSpPr>
                <p:nvPr/>
              </p:nvSpPr>
              <p:spPr bwMode="auto">
                <a:xfrm>
                  <a:off x="1014" y="1488"/>
                  <a:ext cx="48" cy="18"/>
                </a:xfrm>
                <a:custGeom>
                  <a:avLst/>
                  <a:gdLst>
                    <a:gd name="T0" fmla="*/ 24 w 48"/>
                    <a:gd name="T1" fmla="*/ 18 h 18"/>
                    <a:gd name="T2" fmla="*/ 48 w 48"/>
                    <a:gd name="T3" fmla="*/ 10 h 18"/>
                    <a:gd name="T4" fmla="*/ 24 w 48"/>
                    <a:gd name="T5" fmla="*/ 0 h 18"/>
                    <a:gd name="T6" fmla="*/ 0 w 48"/>
                    <a:gd name="T7" fmla="*/ 8 h 18"/>
                    <a:gd name="T8" fmla="*/ 24 w 4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18"/>
                    <a:gd name="T17" fmla="*/ 48 w 4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18">
                      <a:moveTo>
                        <a:pt x="24" y="18"/>
                      </a:moveTo>
                      <a:lnTo>
                        <a:pt x="48" y="10"/>
                      </a:ln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2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12" name="Freeform 1337"/>
                <p:cNvSpPr>
                  <a:spLocks noChangeAspect="1"/>
                </p:cNvSpPr>
                <p:nvPr/>
              </p:nvSpPr>
              <p:spPr bwMode="auto">
                <a:xfrm>
                  <a:off x="1038" y="1498"/>
                  <a:ext cx="50" cy="20"/>
                </a:xfrm>
                <a:custGeom>
                  <a:avLst/>
                  <a:gdLst>
                    <a:gd name="T0" fmla="*/ 26 w 50"/>
                    <a:gd name="T1" fmla="*/ 20 h 20"/>
                    <a:gd name="T2" fmla="*/ 50 w 50"/>
                    <a:gd name="T3" fmla="*/ 10 h 20"/>
                    <a:gd name="T4" fmla="*/ 24 w 50"/>
                    <a:gd name="T5" fmla="*/ 0 h 20"/>
                    <a:gd name="T6" fmla="*/ 0 w 50"/>
                    <a:gd name="T7" fmla="*/ 8 h 20"/>
                    <a:gd name="T8" fmla="*/ 26 w 50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20"/>
                    <a:gd name="T17" fmla="*/ 50 w 50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20">
                      <a:moveTo>
                        <a:pt x="26" y="20"/>
                      </a:moveTo>
                      <a:lnTo>
                        <a:pt x="50" y="10"/>
                      </a:ln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26" y="20"/>
                      </a:lnTo>
                      <a:close/>
                    </a:path>
                  </a:pathLst>
                </a:custGeom>
                <a:solidFill>
                  <a:srgbClr val="009962"/>
                </a:solidFill>
                <a:ln w="0">
                  <a:solidFill>
                    <a:srgbClr val="00996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13" name="Freeform 1338"/>
                <p:cNvSpPr>
                  <a:spLocks noChangeAspect="1"/>
                </p:cNvSpPr>
                <p:nvPr/>
              </p:nvSpPr>
              <p:spPr bwMode="auto">
                <a:xfrm>
                  <a:off x="1038" y="1498"/>
                  <a:ext cx="50" cy="20"/>
                </a:xfrm>
                <a:custGeom>
                  <a:avLst/>
                  <a:gdLst>
                    <a:gd name="T0" fmla="*/ 26 w 50"/>
                    <a:gd name="T1" fmla="*/ 20 h 20"/>
                    <a:gd name="T2" fmla="*/ 50 w 50"/>
                    <a:gd name="T3" fmla="*/ 10 h 20"/>
                    <a:gd name="T4" fmla="*/ 24 w 50"/>
                    <a:gd name="T5" fmla="*/ 0 h 20"/>
                    <a:gd name="T6" fmla="*/ 0 w 50"/>
                    <a:gd name="T7" fmla="*/ 8 h 20"/>
                    <a:gd name="T8" fmla="*/ 26 w 50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20"/>
                    <a:gd name="T17" fmla="*/ 50 w 50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20">
                      <a:moveTo>
                        <a:pt x="26" y="20"/>
                      </a:moveTo>
                      <a:lnTo>
                        <a:pt x="50" y="10"/>
                      </a:ln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2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14" name="Freeform 1339"/>
                <p:cNvSpPr>
                  <a:spLocks noChangeAspect="1"/>
                </p:cNvSpPr>
                <p:nvPr/>
              </p:nvSpPr>
              <p:spPr bwMode="auto">
                <a:xfrm>
                  <a:off x="1064" y="1508"/>
                  <a:ext cx="50" cy="22"/>
                </a:xfrm>
                <a:custGeom>
                  <a:avLst/>
                  <a:gdLst>
                    <a:gd name="T0" fmla="*/ 26 w 50"/>
                    <a:gd name="T1" fmla="*/ 22 h 22"/>
                    <a:gd name="T2" fmla="*/ 50 w 50"/>
                    <a:gd name="T3" fmla="*/ 12 h 22"/>
                    <a:gd name="T4" fmla="*/ 24 w 50"/>
                    <a:gd name="T5" fmla="*/ 0 h 22"/>
                    <a:gd name="T6" fmla="*/ 0 w 50"/>
                    <a:gd name="T7" fmla="*/ 10 h 22"/>
                    <a:gd name="T8" fmla="*/ 26 w 5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22"/>
                    <a:gd name="T17" fmla="*/ 50 w 5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22">
                      <a:moveTo>
                        <a:pt x="26" y="22"/>
                      </a:moveTo>
                      <a:lnTo>
                        <a:pt x="50" y="12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26" y="22"/>
                      </a:lnTo>
                      <a:close/>
                    </a:path>
                  </a:pathLst>
                </a:custGeom>
                <a:solidFill>
                  <a:srgbClr val="079B66"/>
                </a:solidFill>
                <a:ln w="0">
                  <a:solidFill>
                    <a:srgbClr val="079B66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15" name="Freeform 1340"/>
                <p:cNvSpPr>
                  <a:spLocks noChangeAspect="1"/>
                </p:cNvSpPr>
                <p:nvPr/>
              </p:nvSpPr>
              <p:spPr bwMode="auto">
                <a:xfrm>
                  <a:off x="1064" y="1508"/>
                  <a:ext cx="50" cy="22"/>
                </a:xfrm>
                <a:custGeom>
                  <a:avLst/>
                  <a:gdLst>
                    <a:gd name="T0" fmla="*/ 26 w 50"/>
                    <a:gd name="T1" fmla="*/ 22 h 22"/>
                    <a:gd name="T2" fmla="*/ 50 w 50"/>
                    <a:gd name="T3" fmla="*/ 12 h 22"/>
                    <a:gd name="T4" fmla="*/ 24 w 50"/>
                    <a:gd name="T5" fmla="*/ 0 h 22"/>
                    <a:gd name="T6" fmla="*/ 0 w 50"/>
                    <a:gd name="T7" fmla="*/ 10 h 22"/>
                    <a:gd name="T8" fmla="*/ 26 w 5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22"/>
                    <a:gd name="T17" fmla="*/ 50 w 5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22">
                      <a:moveTo>
                        <a:pt x="26" y="22"/>
                      </a:moveTo>
                      <a:lnTo>
                        <a:pt x="50" y="12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2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16" name="Freeform 1341"/>
                <p:cNvSpPr>
                  <a:spLocks noChangeAspect="1"/>
                </p:cNvSpPr>
                <p:nvPr/>
              </p:nvSpPr>
              <p:spPr bwMode="auto">
                <a:xfrm>
                  <a:off x="1090" y="1520"/>
                  <a:ext cx="50" cy="24"/>
                </a:xfrm>
                <a:custGeom>
                  <a:avLst/>
                  <a:gdLst>
                    <a:gd name="T0" fmla="*/ 26 w 50"/>
                    <a:gd name="T1" fmla="*/ 24 h 24"/>
                    <a:gd name="T2" fmla="*/ 50 w 50"/>
                    <a:gd name="T3" fmla="*/ 14 h 24"/>
                    <a:gd name="T4" fmla="*/ 24 w 50"/>
                    <a:gd name="T5" fmla="*/ 0 h 24"/>
                    <a:gd name="T6" fmla="*/ 0 w 50"/>
                    <a:gd name="T7" fmla="*/ 10 h 24"/>
                    <a:gd name="T8" fmla="*/ 26 w 50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24"/>
                    <a:gd name="T17" fmla="*/ 50 w 50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24">
                      <a:moveTo>
                        <a:pt x="26" y="24"/>
                      </a:moveTo>
                      <a:lnTo>
                        <a:pt x="50" y="14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26" y="24"/>
                      </a:lnTo>
                      <a:close/>
                    </a:path>
                  </a:pathLst>
                </a:custGeom>
                <a:solidFill>
                  <a:srgbClr val="0A9A69"/>
                </a:solidFill>
                <a:ln w="0">
                  <a:solidFill>
                    <a:srgbClr val="0A9A6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17" name="Freeform 1342"/>
                <p:cNvSpPr>
                  <a:spLocks noChangeAspect="1"/>
                </p:cNvSpPr>
                <p:nvPr/>
              </p:nvSpPr>
              <p:spPr bwMode="auto">
                <a:xfrm>
                  <a:off x="1090" y="1520"/>
                  <a:ext cx="50" cy="24"/>
                </a:xfrm>
                <a:custGeom>
                  <a:avLst/>
                  <a:gdLst>
                    <a:gd name="T0" fmla="*/ 26 w 50"/>
                    <a:gd name="T1" fmla="*/ 24 h 24"/>
                    <a:gd name="T2" fmla="*/ 50 w 50"/>
                    <a:gd name="T3" fmla="*/ 14 h 24"/>
                    <a:gd name="T4" fmla="*/ 24 w 50"/>
                    <a:gd name="T5" fmla="*/ 0 h 24"/>
                    <a:gd name="T6" fmla="*/ 0 w 50"/>
                    <a:gd name="T7" fmla="*/ 10 h 24"/>
                    <a:gd name="T8" fmla="*/ 26 w 50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24"/>
                    <a:gd name="T17" fmla="*/ 50 w 50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24">
                      <a:moveTo>
                        <a:pt x="26" y="24"/>
                      </a:moveTo>
                      <a:lnTo>
                        <a:pt x="50" y="14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2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18" name="Freeform 1343"/>
                <p:cNvSpPr>
                  <a:spLocks noChangeAspect="1"/>
                </p:cNvSpPr>
                <p:nvPr/>
              </p:nvSpPr>
              <p:spPr bwMode="auto">
                <a:xfrm>
                  <a:off x="1116" y="1534"/>
                  <a:ext cx="50" cy="22"/>
                </a:xfrm>
                <a:custGeom>
                  <a:avLst/>
                  <a:gdLst>
                    <a:gd name="T0" fmla="*/ 26 w 50"/>
                    <a:gd name="T1" fmla="*/ 22 h 22"/>
                    <a:gd name="T2" fmla="*/ 50 w 50"/>
                    <a:gd name="T3" fmla="*/ 10 h 22"/>
                    <a:gd name="T4" fmla="*/ 24 w 50"/>
                    <a:gd name="T5" fmla="*/ 0 h 22"/>
                    <a:gd name="T6" fmla="*/ 0 w 50"/>
                    <a:gd name="T7" fmla="*/ 10 h 22"/>
                    <a:gd name="T8" fmla="*/ 26 w 5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22"/>
                    <a:gd name="T17" fmla="*/ 50 w 5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22">
                      <a:moveTo>
                        <a:pt x="26" y="22"/>
                      </a:moveTo>
                      <a:lnTo>
                        <a:pt x="50" y="10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26" y="22"/>
                      </a:lnTo>
                      <a:close/>
                    </a:path>
                  </a:pathLst>
                </a:custGeom>
                <a:solidFill>
                  <a:srgbClr val="06956C"/>
                </a:solidFill>
                <a:ln w="0">
                  <a:solidFill>
                    <a:srgbClr val="06956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19" name="Freeform 1344"/>
                <p:cNvSpPr>
                  <a:spLocks noChangeAspect="1"/>
                </p:cNvSpPr>
                <p:nvPr/>
              </p:nvSpPr>
              <p:spPr bwMode="auto">
                <a:xfrm>
                  <a:off x="1116" y="1534"/>
                  <a:ext cx="50" cy="22"/>
                </a:xfrm>
                <a:custGeom>
                  <a:avLst/>
                  <a:gdLst>
                    <a:gd name="T0" fmla="*/ 26 w 50"/>
                    <a:gd name="T1" fmla="*/ 22 h 22"/>
                    <a:gd name="T2" fmla="*/ 50 w 50"/>
                    <a:gd name="T3" fmla="*/ 10 h 22"/>
                    <a:gd name="T4" fmla="*/ 24 w 50"/>
                    <a:gd name="T5" fmla="*/ 0 h 22"/>
                    <a:gd name="T6" fmla="*/ 0 w 50"/>
                    <a:gd name="T7" fmla="*/ 10 h 22"/>
                    <a:gd name="T8" fmla="*/ 26 w 5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22"/>
                    <a:gd name="T17" fmla="*/ 50 w 5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22">
                      <a:moveTo>
                        <a:pt x="26" y="22"/>
                      </a:moveTo>
                      <a:lnTo>
                        <a:pt x="50" y="10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2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20" name="Freeform 1345"/>
                <p:cNvSpPr>
                  <a:spLocks noChangeAspect="1"/>
                </p:cNvSpPr>
                <p:nvPr/>
              </p:nvSpPr>
              <p:spPr bwMode="auto">
                <a:xfrm>
                  <a:off x="1142" y="1544"/>
                  <a:ext cx="52" cy="22"/>
                </a:xfrm>
                <a:custGeom>
                  <a:avLst/>
                  <a:gdLst>
                    <a:gd name="T0" fmla="*/ 26 w 52"/>
                    <a:gd name="T1" fmla="*/ 22 h 22"/>
                    <a:gd name="T2" fmla="*/ 52 w 52"/>
                    <a:gd name="T3" fmla="*/ 12 h 22"/>
                    <a:gd name="T4" fmla="*/ 24 w 52"/>
                    <a:gd name="T5" fmla="*/ 0 h 22"/>
                    <a:gd name="T6" fmla="*/ 0 w 52"/>
                    <a:gd name="T7" fmla="*/ 12 h 22"/>
                    <a:gd name="T8" fmla="*/ 26 w 52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2"/>
                    <a:gd name="T17" fmla="*/ 52 w 52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2">
                      <a:moveTo>
                        <a:pt x="26" y="22"/>
                      </a:moveTo>
                      <a:lnTo>
                        <a:pt x="52" y="12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26" y="22"/>
                      </a:lnTo>
                      <a:close/>
                    </a:path>
                  </a:pathLst>
                </a:custGeom>
                <a:solidFill>
                  <a:srgbClr val="00906D"/>
                </a:solidFill>
                <a:ln w="0">
                  <a:solidFill>
                    <a:srgbClr val="00906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21" name="Freeform 1346"/>
                <p:cNvSpPr>
                  <a:spLocks noChangeAspect="1"/>
                </p:cNvSpPr>
                <p:nvPr/>
              </p:nvSpPr>
              <p:spPr bwMode="auto">
                <a:xfrm>
                  <a:off x="1142" y="1544"/>
                  <a:ext cx="52" cy="22"/>
                </a:xfrm>
                <a:custGeom>
                  <a:avLst/>
                  <a:gdLst>
                    <a:gd name="T0" fmla="*/ 26 w 52"/>
                    <a:gd name="T1" fmla="*/ 22 h 22"/>
                    <a:gd name="T2" fmla="*/ 52 w 52"/>
                    <a:gd name="T3" fmla="*/ 12 h 22"/>
                    <a:gd name="T4" fmla="*/ 24 w 52"/>
                    <a:gd name="T5" fmla="*/ 0 h 22"/>
                    <a:gd name="T6" fmla="*/ 0 w 52"/>
                    <a:gd name="T7" fmla="*/ 12 h 22"/>
                    <a:gd name="T8" fmla="*/ 26 w 52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2"/>
                    <a:gd name="T17" fmla="*/ 52 w 52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2">
                      <a:moveTo>
                        <a:pt x="26" y="22"/>
                      </a:moveTo>
                      <a:lnTo>
                        <a:pt x="52" y="12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2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22" name="Freeform 1347"/>
                <p:cNvSpPr>
                  <a:spLocks noChangeAspect="1"/>
                </p:cNvSpPr>
                <p:nvPr/>
              </p:nvSpPr>
              <p:spPr bwMode="auto">
                <a:xfrm>
                  <a:off x="1168" y="1556"/>
                  <a:ext cx="52" cy="20"/>
                </a:xfrm>
                <a:custGeom>
                  <a:avLst/>
                  <a:gdLst>
                    <a:gd name="T0" fmla="*/ 28 w 52"/>
                    <a:gd name="T1" fmla="*/ 20 h 20"/>
                    <a:gd name="T2" fmla="*/ 52 w 52"/>
                    <a:gd name="T3" fmla="*/ 8 h 20"/>
                    <a:gd name="T4" fmla="*/ 26 w 52"/>
                    <a:gd name="T5" fmla="*/ 0 h 20"/>
                    <a:gd name="T6" fmla="*/ 0 w 52"/>
                    <a:gd name="T7" fmla="*/ 10 h 20"/>
                    <a:gd name="T8" fmla="*/ 28 w 52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0"/>
                    <a:gd name="T17" fmla="*/ 52 w 52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0">
                      <a:moveTo>
                        <a:pt x="28" y="20"/>
                      </a:moveTo>
                      <a:lnTo>
                        <a:pt x="52" y="8"/>
                      </a:lnTo>
                      <a:lnTo>
                        <a:pt x="26" y="0"/>
                      </a:lnTo>
                      <a:lnTo>
                        <a:pt x="0" y="10"/>
                      </a:lnTo>
                      <a:lnTo>
                        <a:pt x="28" y="20"/>
                      </a:lnTo>
                      <a:close/>
                    </a:path>
                  </a:pathLst>
                </a:custGeom>
                <a:solidFill>
                  <a:srgbClr val="00896E"/>
                </a:solidFill>
                <a:ln w="0">
                  <a:solidFill>
                    <a:srgbClr val="00896E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23" name="Freeform 1348"/>
                <p:cNvSpPr>
                  <a:spLocks noChangeAspect="1"/>
                </p:cNvSpPr>
                <p:nvPr/>
              </p:nvSpPr>
              <p:spPr bwMode="auto">
                <a:xfrm>
                  <a:off x="1168" y="1556"/>
                  <a:ext cx="52" cy="20"/>
                </a:xfrm>
                <a:custGeom>
                  <a:avLst/>
                  <a:gdLst>
                    <a:gd name="T0" fmla="*/ 28 w 52"/>
                    <a:gd name="T1" fmla="*/ 20 h 20"/>
                    <a:gd name="T2" fmla="*/ 52 w 52"/>
                    <a:gd name="T3" fmla="*/ 8 h 20"/>
                    <a:gd name="T4" fmla="*/ 26 w 52"/>
                    <a:gd name="T5" fmla="*/ 0 h 20"/>
                    <a:gd name="T6" fmla="*/ 0 w 52"/>
                    <a:gd name="T7" fmla="*/ 10 h 20"/>
                    <a:gd name="T8" fmla="*/ 28 w 52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0"/>
                    <a:gd name="T17" fmla="*/ 52 w 52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0">
                      <a:moveTo>
                        <a:pt x="28" y="20"/>
                      </a:moveTo>
                      <a:lnTo>
                        <a:pt x="52" y="8"/>
                      </a:lnTo>
                      <a:lnTo>
                        <a:pt x="26" y="0"/>
                      </a:lnTo>
                      <a:lnTo>
                        <a:pt x="0" y="10"/>
                      </a:lnTo>
                      <a:lnTo>
                        <a:pt x="28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24" name="Freeform 1349"/>
                <p:cNvSpPr>
                  <a:spLocks noChangeAspect="1"/>
                </p:cNvSpPr>
                <p:nvPr/>
              </p:nvSpPr>
              <p:spPr bwMode="auto">
                <a:xfrm>
                  <a:off x="1196" y="1564"/>
                  <a:ext cx="52" cy="20"/>
                </a:xfrm>
                <a:custGeom>
                  <a:avLst/>
                  <a:gdLst>
                    <a:gd name="T0" fmla="*/ 28 w 52"/>
                    <a:gd name="T1" fmla="*/ 20 h 20"/>
                    <a:gd name="T2" fmla="*/ 52 w 52"/>
                    <a:gd name="T3" fmla="*/ 8 h 20"/>
                    <a:gd name="T4" fmla="*/ 24 w 52"/>
                    <a:gd name="T5" fmla="*/ 0 h 20"/>
                    <a:gd name="T6" fmla="*/ 0 w 52"/>
                    <a:gd name="T7" fmla="*/ 12 h 20"/>
                    <a:gd name="T8" fmla="*/ 28 w 52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0"/>
                    <a:gd name="T17" fmla="*/ 52 w 52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0">
                      <a:moveTo>
                        <a:pt x="28" y="20"/>
                      </a:moveTo>
                      <a:lnTo>
                        <a:pt x="52" y="8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28" y="20"/>
                      </a:lnTo>
                      <a:close/>
                    </a:path>
                  </a:pathLst>
                </a:custGeom>
                <a:solidFill>
                  <a:srgbClr val="00836E"/>
                </a:solidFill>
                <a:ln w="0">
                  <a:solidFill>
                    <a:srgbClr val="00836E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25" name="Freeform 1350"/>
                <p:cNvSpPr>
                  <a:spLocks noChangeAspect="1"/>
                </p:cNvSpPr>
                <p:nvPr/>
              </p:nvSpPr>
              <p:spPr bwMode="auto">
                <a:xfrm>
                  <a:off x="1196" y="1564"/>
                  <a:ext cx="52" cy="20"/>
                </a:xfrm>
                <a:custGeom>
                  <a:avLst/>
                  <a:gdLst>
                    <a:gd name="T0" fmla="*/ 28 w 52"/>
                    <a:gd name="T1" fmla="*/ 20 h 20"/>
                    <a:gd name="T2" fmla="*/ 52 w 52"/>
                    <a:gd name="T3" fmla="*/ 8 h 20"/>
                    <a:gd name="T4" fmla="*/ 24 w 52"/>
                    <a:gd name="T5" fmla="*/ 0 h 20"/>
                    <a:gd name="T6" fmla="*/ 0 w 52"/>
                    <a:gd name="T7" fmla="*/ 12 h 20"/>
                    <a:gd name="T8" fmla="*/ 28 w 52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0"/>
                    <a:gd name="T17" fmla="*/ 52 w 52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0">
                      <a:moveTo>
                        <a:pt x="28" y="20"/>
                      </a:moveTo>
                      <a:lnTo>
                        <a:pt x="52" y="8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28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26" name="Freeform 1351"/>
                <p:cNvSpPr>
                  <a:spLocks noChangeAspect="1"/>
                </p:cNvSpPr>
                <p:nvPr/>
              </p:nvSpPr>
              <p:spPr bwMode="auto">
                <a:xfrm>
                  <a:off x="1224" y="1572"/>
                  <a:ext cx="50" cy="18"/>
                </a:xfrm>
                <a:custGeom>
                  <a:avLst/>
                  <a:gdLst>
                    <a:gd name="T0" fmla="*/ 26 w 50"/>
                    <a:gd name="T1" fmla="*/ 18 h 18"/>
                    <a:gd name="T2" fmla="*/ 50 w 50"/>
                    <a:gd name="T3" fmla="*/ 8 h 18"/>
                    <a:gd name="T4" fmla="*/ 24 w 50"/>
                    <a:gd name="T5" fmla="*/ 0 h 18"/>
                    <a:gd name="T6" fmla="*/ 0 w 50"/>
                    <a:gd name="T7" fmla="*/ 12 h 18"/>
                    <a:gd name="T8" fmla="*/ 26 w 5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8"/>
                    <a:gd name="T17" fmla="*/ 50 w 5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8">
                      <a:moveTo>
                        <a:pt x="26" y="18"/>
                      </a:moveTo>
                      <a:lnTo>
                        <a:pt x="50" y="8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26" y="18"/>
                      </a:lnTo>
                      <a:close/>
                    </a:path>
                  </a:pathLst>
                </a:custGeom>
                <a:solidFill>
                  <a:srgbClr val="007D6C"/>
                </a:solidFill>
                <a:ln w="0">
                  <a:solidFill>
                    <a:srgbClr val="007D6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27" name="Freeform 1352"/>
                <p:cNvSpPr>
                  <a:spLocks noChangeAspect="1"/>
                </p:cNvSpPr>
                <p:nvPr/>
              </p:nvSpPr>
              <p:spPr bwMode="auto">
                <a:xfrm>
                  <a:off x="1224" y="1572"/>
                  <a:ext cx="50" cy="18"/>
                </a:xfrm>
                <a:custGeom>
                  <a:avLst/>
                  <a:gdLst>
                    <a:gd name="T0" fmla="*/ 26 w 50"/>
                    <a:gd name="T1" fmla="*/ 18 h 18"/>
                    <a:gd name="T2" fmla="*/ 50 w 50"/>
                    <a:gd name="T3" fmla="*/ 8 h 18"/>
                    <a:gd name="T4" fmla="*/ 24 w 50"/>
                    <a:gd name="T5" fmla="*/ 0 h 18"/>
                    <a:gd name="T6" fmla="*/ 0 w 50"/>
                    <a:gd name="T7" fmla="*/ 12 h 18"/>
                    <a:gd name="T8" fmla="*/ 26 w 5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8"/>
                    <a:gd name="T17" fmla="*/ 50 w 5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8">
                      <a:moveTo>
                        <a:pt x="26" y="18"/>
                      </a:moveTo>
                      <a:lnTo>
                        <a:pt x="50" y="8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26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28" name="Freeform 1353"/>
                <p:cNvSpPr>
                  <a:spLocks noChangeAspect="1"/>
                </p:cNvSpPr>
                <p:nvPr/>
              </p:nvSpPr>
              <p:spPr bwMode="auto">
                <a:xfrm>
                  <a:off x="1250" y="1580"/>
                  <a:ext cx="52" cy="18"/>
                </a:xfrm>
                <a:custGeom>
                  <a:avLst/>
                  <a:gdLst>
                    <a:gd name="T0" fmla="*/ 28 w 52"/>
                    <a:gd name="T1" fmla="*/ 18 h 18"/>
                    <a:gd name="T2" fmla="*/ 52 w 52"/>
                    <a:gd name="T3" fmla="*/ 6 h 18"/>
                    <a:gd name="T4" fmla="*/ 24 w 52"/>
                    <a:gd name="T5" fmla="*/ 0 h 18"/>
                    <a:gd name="T6" fmla="*/ 0 w 52"/>
                    <a:gd name="T7" fmla="*/ 10 h 18"/>
                    <a:gd name="T8" fmla="*/ 28 w 52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8"/>
                    <a:gd name="T17" fmla="*/ 52 w 52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8">
                      <a:moveTo>
                        <a:pt x="28" y="18"/>
                      </a:moveTo>
                      <a:lnTo>
                        <a:pt x="52" y="6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28" y="18"/>
                      </a:lnTo>
                      <a:close/>
                    </a:path>
                  </a:pathLst>
                </a:custGeom>
                <a:solidFill>
                  <a:srgbClr val="00796B"/>
                </a:solidFill>
                <a:ln w="0">
                  <a:solidFill>
                    <a:srgbClr val="00796B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29" name="Freeform 1354"/>
                <p:cNvSpPr>
                  <a:spLocks noChangeAspect="1"/>
                </p:cNvSpPr>
                <p:nvPr/>
              </p:nvSpPr>
              <p:spPr bwMode="auto">
                <a:xfrm>
                  <a:off x="1250" y="1580"/>
                  <a:ext cx="52" cy="18"/>
                </a:xfrm>
                <a:custGeom>
                  <a:avLst/>
                  <a:gdLst>
                    <a:gd name="T0" fmla="*/ 28 w 52"/>
                    <a:gd name="T1" fmla="*/ 18 h 18"/>
                    <a:gd name="T2" fmla="*/ 52 w 52"/>
                    <a:gd name="T3" fmla="*/ 6 h 18"/>
                    <a:gd name="T4" fmla="*/ 24 w 52"/>
                    <a:gd name="T5" fmla="*/ 0 h 18"/>
                    <a:gd name="T6" fmla="*/ 0 w 52"/>
                    <a:gd name="T7" fmla="*/ 10 h 18"/>
                    <a:gd name="T8" fmla="*/ 28 w 52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8"/>
                    <a:gd name="T17" fmla="*/ 52 w 52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8">
                      <a:moveTo>
                        <a:pt x="28" y="18"/>
                      </a:moveTo>
                      <a:lnTo>
                        <a:pt x="52" y="6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28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30" name="Freeform 1355"/>
                <p:cNvSpPr>
                  <a:spLocks noChangeAspect="1"/>
                </p:cNvSpPr>
                <p:nvPr/>
              </p:nvSpPr>
              <p:spPr bwMode="auto">
                <a:xfrm>
                  <a:off x="1278" y="1586"/>
                  <a:ext cx="52" cy="16"/>
                </a:xfrm>
                <a:custGeom>
                  <a:avLst/>
                  <a:gdLst>
                    <a:gd name="T0" fmla="*/ 28 w 52"/>
                    <a:gd name="T1" fmla="*/ 16 h 16"/>
                    <a:gd name="T2" fmla="*/ 52 w 52"/>
                    <a:gd name="T3" fmla="*/ 6 h 16"/>
                    <a:gd name="T4" fmla="*/ 24 w 52"/>
                    <a:gd name="T5" fmla="*/ 0 h 16"/>
                    <a:gd name="T6" fmla="*/ 0 w 52"/>
                    <a:gd name="T7" fmla="*/ 12 h 16"/>
                    <a:gd name="T8" fmla="*/ 28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28" y="16"/>
                      </a:moveTo>
                      <a:lnTo>
                        <a:pt x="52" y="6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28" y="16"/>
                      </a:lnTo>
                      <a:close/>
                    </a:path>
                  </a:pathLst>
                </a:custGeom>
                <a:solidFill>
                  <a:srgbClr val="007569"/>
                </a:solidFill>
                <a:ln w="0">
                  <a:solidFill>
                    <a:srgbClr val="00756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31" name="Freeform 1356"/>
                <p:cNvSpPr>
                  <a:spLocks noChangeAspect="1"/>
                </p:cNvSpPr>
                <p:nvPr/>
              </p:nvSpPr>
              <p:spPr bwMode="auto">
                <a:xfrm>
                  <a:off x="1278" y="1586"/>
                  <a:ext cx="52" cy="16"/>
                </a:xfrm>
                <a:custGeom>
                  <a:avLst/>
                  <a:gdLst>
                    <a:gd name="T0" fmla="*/ 28 w 52"/>
                    <a:gd name="T1" fmla="*/ 16 h 16"/>
                    <a:gd name="T2" fmla="*/ 52 w 52"/>
                    <a:gd name="T3" fmla="*/ 6 h 16"/>
                    <a:gd name="T4" fmla="*/ 24 w 52"/>
                    <a:gd name="T5" fmla="*/ 0 h 16"/>
                    <a:gd name="T6" fmla="*/ 0 w 52"/>
                    <a:gd name="T7" fmla="*/ 12 h 16"/>
                    <a:gd name="T8" fmla="*/ 28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28" y="16"/>
                      </a:moveTo>
                      <a:lnTo>
                        <a:pt x="52" y="6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28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32" name="Freeform 1357"/>
                <p:cNvSpPr>
                  <a:spLocks noChangeAspect="1"/>
                </p:cNvSpPr>
                <p:nvPr/>
              </p:nvSpPr>
              <p:spPr bwMode="auto">
                <a:xfrm>
                  <a:off x="1306" y="1592"/>
                  <a:ext cx="54" cy="16"/>
                </a:xfrm>
                <a:custGeom>
                  <a:avLst/>
                  <a:gdLst>
                    <a:gd name="T0" fmla="*/ 30 w 54"/>
                    <a:gd name="T1" fmla="*/ 16 h 16"/>
                    <a:gd name="T2" fmla="*/ 54 w 54"/>
                    <a:gd name="T3" fmla="*/ 4 h 16"/>
                    <a:gd name="T4" fmla="*/ 24 w 54"/>
                    <a:gd name="T5" fmla="*/ 0 h 16"/>
                    <a:gd name="T6" fmla="*/ 0 w 54"/>
                    <a:gd name="T7" fmla="*/ 10 h 16"/>
                    <a:gd name="T8" fmla="*/ 30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0" y="16"/>
                      </a:moveTo>
                      <a:lnTo>
                        <a:pt x="54" y="4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7367"/>
                </a:solidFill>
                <a:ln w="0">
                  <a:solidFill>
                    <a:srgbClr val="00736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33" name="Freeform 1358"/>
                <p:cNvSpPr>
                  <a:spLocks noChangeAspect="1"/>
                </p:cNvSpPr>
                <p:nvPr/>
              </p:nvSpPr>
              <p:spPr bwMode="auto">
                <a:xfrm>
                  <a:off x="1306" y="1592"/>
                  <a:ext cx="54" cy="16"/>
                </a:xfrm>
                <a:custGeom>
                  <a:avLst/>
                  <a:gdLst>
                    <a:gd name="T0" fmla="*/ 30 w 54"/>
                    <a:gd name="T1" fmla="*/ 16 h 16"/>
                    <a:gd name="T2" fmla="*/ 54 w 54"/>
                    <a:gd name="T3" fmla="*/ 4 h 16"/>
                    <a:gd name="T4" fmla="*/ 24 w 54"/>
                    <a:gd name="T5" fmla="*/ 0 h 16"/>
                    <a:gd name="T6" fmla="*/ 0 w 54"/>
                    <a:gd name="T7" fmla="*/ 10 h 16"/>
                    <a:gd name="T8" fmla="*/ 30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0" y="16"/>
                      </a:moveTo>
                      <a:lnTo>
                        <a:pt x="54" y="4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34" name="Freeform 1359"/>
                <p:cNvSpPr>
                  <a:spLocks noChangeAspect="1"/>
                </p:cNvSpPr>
                <p:nvPr/>
              </p:nvSpPr>
              <p:spPr bwMode="auto">
                <a:xfrm>
                  <a:off x="1336" y="1596"/>
                  <a:ext cx="52" cy="16"/>
                </a:xfrm>
                <a:custGeom>
                  <a:avLst/>
                  <a:gdLst>
                    <a:gd name="T0" fmla="*/ 28 w 52"/>
                    <a:gd name="T1" fmla="*/ 16 h 16"/>
                    <a:gd name="T2" fmla="*/ 52 w 52"/>
                    <a:gd name="T3" fmla="*/ 6 h 16"/>
                    <a:gd name="T4" fmla="*/ 24 w 52"/>
                    <a:gd name="T5" fmla="*/ 0 h 16"/>
                    <a:gd name="T6" fmla="*/ 0 w 52"/>
                    <a:gd name="T7" fmla="*/ 12 h 16"/>
                    <a:gd name="T8" fmla="*/ 28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28" y="16"/>
                      </a:moveTo>
                      <a:lnTo>
                        <a:pt x="52" y="6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28" y="16"/>
                      </a:lnTo>
                      <a:close/>
                    </a:path>
                  </a:pathLst>
                </a:custGeom>
                <a:solidFill>
                  <a:srgbClr val="007265"/>
                </a:solidFill>
                <a:ln w="0">
                  <a:solidFill>
                    <a:srgbClr val="007265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35" name="Freeform 1360"/>
                <p:cNvSpPr>
                  <a:spLocks noChangeAspect="1"/>
                </p:cNvSpPr>
                <p:nvPr/>
              </p:nvSpPr>
              <p:spPr bwMode="auto">
                <a:xfrm>
                  <a:off x="1336" y="1596"/>
                  <a:ext cx="52" cy="16"/>
                </a:xfrm>
                <a:custGeom>
                  <a:avLst/>
                  <a:gdLst>
                    <a:gd name="T0" fmla="*/ 28 w 52"/>
                    <a:gd name="T1" fmla="*/ 16 h 16"/>
                    <a:gd name="T2" fmla="*/ 52 w 52"/>
                    <a:gd name="T3" fmla="*/ 6 h 16"/>
                    <a:gd name="T4" fmla="*/ 24 w 52"/>
                    <a:gd name="T5" fmla="*/ 0 h 16"/>
                    <a:gd name="T6" fmla="*/ 0 w 52"/>
                    <a:gd name="T7" fmla="*/ 12 h 16"/>
                    <a:gd name="T8" fmla="*/ 28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28" y="16"/>
                      </a:moveTo>
                      <a:lnTo>
                        <a:pt x="52" y="6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28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36" name="Freeform 1361"/>
                <p:cNvSpPr>
                  <a:spLocks noChangeAspect="1"/>
                </p:cNvSpPr>
                <p:nvPr/>
              </p:nvSpPr>
              <p:spPr bwMode="auto">
                <a:xfrm>
                  <a:off x="1364" y="1602"/>
                  <a:ext cx="54" cy="16"/>
                </a:xfrm>
                <a:custGeom>
                  <a:avLst/>
                  <a:gdLst>
                    <a:gd name="T0" fmla="*/ 30 w 54"/>
                    <a:gd name="T1" fmla="*/ 16 h 16"/>
                    <a:gd name="T2" fmla="*/ 54 w 54"/>
                    <a:gd name="T3" fmla="*/ 4 h 16"/>
                    <a:gd name="T4" fmla="*/ 24 w 54"/>
                    <a:gd name="T5" fmla="*/ 0 h 16"/>
                    <a:gd name="T6" fmla="*/ 0 w 54"/>
                    <a:gd name="T7" fmla="*/ 10 h 16"/>
                    <a:gd name="T8" fmla="*/ 30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0" y="16"/>
                      </a:moveTo>
                      <a:lnTo>
                        <a:pt x="54" y="4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7163"/>
                </a:solidFill>
                <a:ln w="0">
                  <a:solidFill>
                    <a:srgbClr val="007163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37" name="Freeform 1362"/>
                <p:cNvSpPr>
                  <a:spLocks noChangeAspect="1"/>
                </p:cNvSpPr>
                <p:nvPr/>
              </p:nvSpPr>
              <p:spPr bwMode="auto">
                <a:xfrm>
                  <a:off x="1364" y="1602"/>
                  <a:ext cx="54" cy="16"/>
                </a:xfrm>
                <a:custGeom>
                  <a:avLst/>
                  <a:gdLst>
                    <a:gd name="T0" fmla="*/ 30 w 54"/>
                    <a:gd name="T1" fmla="*/ 16 h 16"/>
                    <a:gd name="T2" fmla="*/ 54 w 54"/>
                    <a:gd name="T3" fmla="*/ 4 h 16"/>
                    <a:gd name="T4" fmla="*/ 24 w 54"/>
                    <a:gd name="T5" fmla="*/ 0 h 16"/>
                    <a:gd name="T6" fmla="*/ 0 w 54"/>
                    <a:gd name="T7" fmla="*/ 10 h 16"/>
                    <a:gd name="T8" fmla="*/ 30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0" y="16"/>
                      </a:moveTo>
                      <a:lnTo>
                        <a:pt x="54" y="4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38" name="Freeform 1363"/>
                <p:cNvSpPr>
                  <a:spLocks noChangeAspect="1"/>
                </p:cNvSpPr>
                <p:nvPr/>
              </p:nvSpPr>
              <p:spPr bwMode="auto">
                <a:xfrm>
                  <a:off x="1394" y="1606"/>
                  <a:ext cx="54" cy="16"/>
                </a:xfrm>
                <a:custGeom>
                  <a:avLst/>
                  <a:gdLst>
                    <a:gd name="T0" fmla="*/ 30 w 54"/>
                    <a:gd name="T1" fmla="*/ 16 h 16"/>
                    <a:gd name="T2" fmla="*/ 54 w 54"/>
                    <a:gd name="T3" fmla="*/ 6 h 16"/>
                    <a:gd name="T4" fmla="*/ 24 w 54"/>
                    <a:gd name="T5" fmla="*/ 0 h 16"/>
                    <a:gd name="T6" fmla="*/ 0 w 54"/>
                    <a:gd name="T7" fmla="*/ 12 h 16"/>
                    <a:gd name="T8" fmla="*/ 30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0" y="16"/>
                      </a:moveTo>
                      <a:lnTo>
                        <a:pt x="54" y="6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7261"/>
                </a:solidFill>
                <a:ln w="0">
                  <a:solidFill>
                    <a:srgbClr val="00726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39" name="Freeform 1364"/>
                <p:cNvSpPr>
                  <a:spLocks noChangeAspect="1"/>
                </p:cNvSpPr>
                <p:nvPr/>
              </p:nvSpPr>
              <p:spPr bwMode="auto">
                <a:xfrm>
                  <a:off x="1394" y="1606"/>
                  <a:ext cx="54" cy="16"/>
                </a:xfrm>
                <a:custGeom>
                  <a:avLst/>
                  <a:gdLst>
                    <a:gd name="T0" fmla="*/ 30 w 54"/>
                    <a:gd name="T1" fmla="*/ 16 h 16"/>
                    <a:gd name="T2" fmla="*/ 54 w 54"/>
                    <a:gd name="T3" fmla="*/ 6 h 16"/>
                    <a:gd name="T4" fmla="*/ 24 w 54"/>
                    <a:gd name="T5" fmla="*/ 0 h 16"/>
                    <a:gd name="T6" fmla="*/ 0 w 54"/>
                    <a:gd name="T7" fmla="*/ 12 h 16"/>
                    <a:gd name="T8" fmla="*/ 30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0" y="16"/>
                      </a:moveTo>
                      <a:lnTo>
                        <a:pt x="54" y="6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40" name="Freeform 1365"/>
                <p:cNvSpPr>
                  <a:spLocks noChangeAspect="1"/>
                </p:cNvSpPr>
                <p:nvPr/>
              </p:nvSpPr>
              <p:spPr bwMode="auto">
                <a:xfrm>
                  <a:off x="1424" y="1612"/>
                  <a:ext cx="54" cy="16"/>
                </a:xfrm>
                <a:custGeom>
                  <a:avLst/>
                  <a:gdLst>
                    <a:gd name="T0" fmla="*/ 30 w 54"/>
                    <a:gd name="T1" fmla="*/ 16 h 16"/>
                    <a:gd name="T2" fmla="*/ 54 w 54"/>
                    <a:gd name="T3" fmla="*/ 4 h 16"/>
                    <a:gd name="T4" fmla="*/ 24 w 54"/>
                    <a:gd name="T5" fmla="*/ 0 h 16"/>
                    <a:gd name="T6" fmla="*/ 0 w 54"/>
                    <a:gd name="T7" fmla="*/ 10 h 16"/>
                    <a:gd name="T8" fmla="*/ 30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0" y="16"/>
                      </a:moveTo>
                      <a:lnTo>
                        <a:pt x="54" y="4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735F"/>
                </a:solidFill>
                <a:ln w="0">
                  <a:solidFill>
                    <a:srgbClr val="0073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41" name="Freeform 1366"/>
                <p:cNvSpPr>
                  <a:spLocks noChangeAspect="1"/>
                </p:cNvSpPr>
                <p:nvPr/>
              </p:nvSpPr>
              <p:spPr bwMode="auto">
                <a:xfrm>
                  <a:off x="1424" y="1612"/>
                  <a:ext cx="54" cy="16"/>
                </a:xfrm>
                <a:custGeom>
                  <a:avLst/>
                  <a:gdLst>
                    <a:gd name="T0" fmla="*/ 30 w 54"/>
                    <a:gd name="T1" fmla="*/ 16 h 16"/>
                    <a:gd name="T2" fmla="*/ 54 w 54"/>
                    <a:gd name="T3" fmla="*/ 4 h 16"/>
                    <a:gd name="T4" fmla="*/ 24 w 54"/>
                    <a:gd name="T5" fmla="*/ 0 h 16"/>
                    <a:gd name="T6" fmla="*/ 0 w 54"/>
                    <a:gd name="T7" fmla="*/ 10 h 16"/>
                    <a:gd name="T8" fmla="*/ 30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0" y="16"/>
                      </a:moveTo>
                      <a:lnTo>
                        <a:pt x="54" y="4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42" name="Freeform 1367"/>
                <p:cNvSpPr>
                  <a:spLocks noChangeAspect="1"/>
                </p:cNvSpPr>
                <p:nvPr/>
              </p:nvSpPr>
              <p:spPr bwMode="auto">
                <a:xfrm>
                  <a:off x="1454" y="1616"/>
                  <a:ext cx="54" cy="18"/>
                </a:xfrm>
                <a:custGeom>
                  <a:avLst/>
                  <a:gdLst>
                    <a:gd name="T0" fmla="*/ 32 w 54"/>
                    <a:gd name="T1" fmla="*/ 18 h 18"/>
                    <a:gd name="T2" fmla="*/ 54 w 54"/>
                    <a:gd name="T3" fmla="*/ 6 h 18"/>
                    <a:gd name="T4" fmla="*/ 24 w 54"/>
                    <a:gd name="T5" fmla="*/ 0 h 18"/>
                    <a:gd name="T6" fmla="*/ 0 w 54"/>
                    <a:gd name="T7" fmla="*/ 12 h 18"/>
                    <a:gd name="T8" fmla="*/ 32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32" y="18"/>
                      </a:moveTo>
                      <a:lnTo>
                        <a:pt x="54" y="6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745E"/>
                </a:solidFill>
                <a:ln w="0">
                  <a:solidFill>
                    <a:srgbClr val="00745E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43" name="Freeform 1368"/>
                <p:cNvSpPr>
                  <a:spLocks noChangeAspect="1"/>
                </p:cNvSpPr>
                <p:nvPr/>
              </p:nvSpPr>
              <p:spPr bwMode="auto">
                <a:xfrm>
                  <a:off x="1454" y="1616"/>
                  <a:ext cx="54" cy="18"/>
                </a:xfrm>
                <a:custGeom>
                  <a:avLst/>
                  <a:gdLst>
                    <a:gd name="T0" fmla="*/ 32 w 54"/>
                    <a:gd name="T1" fmla="*/ 18 h 18"/>
                    <a:gd name="T2" fmla="*/ 54 w 54"/>
                    <a:gd name="T3" fmla="*/ 6 h 18"/>
                    <a:gd name="T4" fmla="*/ 24 w 54"/>
                    <a:gd name="T5" fmla="*/ 0 h 18"/>
                    <a:gd name="T6" fmla="*/ 0 w 54"/>
                    <a:gd name="T7" fmla="*/ 12 h 18"/>
                    <a:gd name="T8" fmla="*/ 32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32" y="18"/>
                      </a:moveTo>
                      <a:lnTo>
                        <a:pt x="54" y="6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44" name="Freeform 1369"/>
                <p:cNvSpPr>
                  <a:spLocks noChangeAspect="1"/>
                </p:cNvSpPr>
                <p:nvPr/>
              </p:nvSpPr>
              <p:spPr bwMode="auto">
                <a:xfrm>
                  <a:off x="1486" y="1622"/>
                  <a:ext cx="54" cy="16"/>
                </a:xfrm>
                <a:custGeom>
                  <a:avLst/>
                  <a:gdLst>
                    <a:gd name="T0" fmla="*/ 30 w 54"/>
                    <a:gd name="T1" fmla="*/ 16 h 16"/>
                    <a:gd name="T2" fmla="*/ 54 w 54"/>
                    <a:gd name="T3" fmla="*/ 6 h 16"/>
                    <a:gd name="T4" fmla="*/ 22 w 54"/>
                    <a:gd name="T5" fmla="*/ 0 h 16"/>
                    <a:gd name="T6" fmla="*/ 0 w 54"/>
                    <a:gd name="T7" fmla="*/ 12 h 16"/>
                    <a:gd name="T8" fmla="*/ 30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0" y="16"/>
                      </a:moveTo>
                      <a:lnTo>
                        <a:pt x="54" y="6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765D"/>
                </a:solidFill>
                <a:ln w="0">
                  <a:solidFill>
                    <a:srgbClr val="00765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45" name="Freeform 1370"/>
                <p:cNvSpPr>
                  <a:spLocks noChangeAspect="1"/>
                </p:cNvSpPr>
                <p:nvPr/>
              </p:nvSpPr>
              <p:spPr bwMode="auto">
                <a:xfrm>
                  <a:off x="1486" y="1622"/>
                  <a:ext cx="54" cy="16"/>
                </a:xfrm>
                <a:custGeom>
                  <a:avLst/>
                  <a:gdLst>
                    <a:gd name="T0" fmla="*/ 30 w 54"/>
                    <a:gd name="T1" fmla="*/ 16 h 16"/>
                    <a:gd name="T2" fmla="*/ 54 w 54"/>
                    <a:gd name="T3" fmla="*/ 6 h 16"/>
                    <a:gd name="T4" fmla="*/ 22 w 54"/>
                    <a:gd name="T5" fmla="*/ 0 h 16"/>
                    <a:gd name="T6" fmla="*/ 0 w 54"/>
                    <a:gd name="T7" fmla="*/ 12 h 16"/>
                    <a:gd name="T8" fmla="*/ 30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0" y="16"/>
                      </a:moveTo>
                      <a:lnTo>
                        <a:pt x="54" y="6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46" name="Freeform 1371"/>
                <p:cNvSpPr>
                  <a:spLocks noChangeAspect="1"/>
                </p:cNvSpPr>
                <p:nvPr/>
              </p:nvSpPr>
              <p:spPr bwMode="auto">
                <a:xfrm>
                  <a:off x="1516" y="1628"/>
                  <a:ext cx="56" cy="18"/>
                </a:xfrm>
                <a:custGeom>
                  <a:avLst/>
                  <a:gdLst>
                    <a:gd name="T0" fmla="*/ 32 w 56"/>
                    <a:gd name="T1" fmla="*/ 18 h 18"/>
                    <a:gd name="T2" fmla="*/ 56 w 56"/>
                    <a:gd name="T3" fmla="*/ 6 h 18"/>
                    <a:gd name="T4" fmla="*/ 24 w 56"/>
                    <a:gd name="T5" fmla="*/ 0 h 18"/>
                    <a:gd name="T6" fmla="*/ 0 w 56"/>
                    <a:gd name="T7" fmla="*/ 10 h 18"/>
                    <a:gd name="T8" fmla="*/ 32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2" y="18"/>
                      </a:moveTo>
                      <a:lnTo>
                        <a:pt x="56" y="6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785C"/>
                </a:solidFill>
                <a:ln w="0">
                  <a:solidFill>
                    <a:srgbClr val="00785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47" name="Freeform 1372"/>
                <p:cNvSpPr>
                  <a:spLocks noChangeAspect="1"/>
                </p:cNvSpPr>
                <p:nvPr/>
              </p:nvSpPr>
              <p:spPr bwMode="auto">
                <a:xfrm>
                  <a:off x="1516" y="1628"/>
                  <a:ext cx="56" cy="18"/>
                </a:xfrm>
                <a:custGeom>
                  <a:avLst/>
                  <a:gdLst>
                    <a:gd name="T0" fmla="*/ 32 w 56"/>
                    <a:gd name="T1" fmla="*/ 18 h 18"/>
                    <a:gd name="T2" fmla="*/ 56 w 56"/>
                    <a:gd name="T3" fmla="*/ 6 h 18"/>
                    <a:gd name="T4" fmla="*/ 24 w 56"/>
                    <a:gd name="T5" fmla="*/ 0 h 18"/>
                    <a:gd name="T6" fmla="*/ 0 w 56"/>
                    <a:gd name="T7" fmla="*/ 10 h 18"/>
                    <a:gd name="T8" fmla="*/ 32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2" y="18"/>
                      </a:moveTo>
                      <a:lnTo>
                        <a:pt x="56" y="6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48" name="Freeform 1373"/>
                <p:cNvSpPr>
                  <a:spLocks noChangeAspect="1"/>
                </p:cNvSpPr>
                <p:nvPr/>
              </p:nvSpPr>
              <p:spPr bwMode="auto">
                <a:xfrm>
                  <a:off x="1548" y="1634"/>
                  <a:ext cx="54" cy="18"/>
                </a:xfrm>
                <a:custGeom>
                  <a:avLst/>
                  <a:gdLst>
                    <a:gd name="T0" fmla="*/ 32 w 54"/>
                    <a:gd name="T1" fmla="*/ 18 h 18"/>
                    <a:gd name="T2" fmla="*/ 54 w 54"/>
                    <a:gd name="T3" fmla="*/ 8 h 18"/>
                    <a:gd name="T4" fmla="*/ 24 w 54"/>
                    <a:gd name="T5" fmla="*/ 0 h 18"/>
                    <a:gd name="T6" fmla="*/ 0 w 54"/>
                    <a:gd name="T7" fmla="*/ 12 h 18"/>
                    <a:gd name="T8" fmla="*/ 32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32" y="18"/>
                      </a:moveTo>
                      <a:lnTo>
                        <a:pt x="54" y="8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795B"/>
                </a:solidFill>
                <a:ln w="0">
                  <a:solidFill>
                    <a:srgbClr val="00795B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49" name="Freeform 1374"/>
                <p:cNvSpPr>
                  <a:spLocks noChangeAspect="1"/>
                </p:cNvSpPr>
                <p:nvPr/>
              </p:nvSpPr>
              <p:spPr bwMode="auto">
                <a:xfrm>
                  <a:off x="1548" y="1634"/>
                  <a:ext cx="54" cy="18"/>
                </a:xfrm>
                <a:custGeom>
                  <a:avLst/>
                  <a:gdLst>
                    <a:gd name="T0" fmla="*/ 32 w 54"/>
                    <a:gd name="T1" fmla="*/ 18 h 18"/>
                    <a:gd name="T2" fmla="*/ 54 w 54"/>
                    <a:gd name="T3" fmla="*/ 8 h 18"/>
                    <a:gd name="T4" fmla="*/ 24 w 54"/>
                    <a:gd name="T5" fmla="*/ 0 h 18"/>
                    <a:gd name="T6" fmla="*/ 0 w 54"/>
                    <a:gd name="T7" fmla="*/ 12 h 18"/>
                    <a:gd name="T8" fmla="*/ 32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32" y="18"/>
                      </a:moveTo>
                      <a:lnTo>
                        <a:pt x="54" y="8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50" name="Freeform 1375"/>
                <p:cNvSpPr>
                  <a:spLocks noChangeAspect="1"/>
                </p:cNvSpPr>
                <p:nvPr/>
              </p:nvSpPr>
              <p:spPr bwMode="auto">
                <a:xfrm>
                  <a:off x="1580" y="1642"/>
                  <a:ext cx="56" cy="16"/>
                </a:xfrm>
                <a:custGeom>
                  <a:avLst/>
                  <a:gdLst>
                    <a:gd name="T0" fmla="*/ 32 w 56"/>
                    <a:gd name="T1" fmla="*/ 16 h 16"/>
                    <a:gd name="T2" fmla="*/ 56 w 56"/>
                    <a:gd name="T3" fmla="*/ 6 h 16"/>
                    <a:gd name="T4" fmla="*/ 22 w 56"/>
                    <a:gd name="T5" fmla="*/ 0 h 16"/>
                    <a:gd name="T6" fmla="*/ 0 w 56"/>
                    <a:gd name="T7" fmla="*/ 10 h 16"/>
                    <a:gd name="T8" fmla="*/ 32 w 56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6"/>
                    <a:gd name="T17" fmla="*/ 56 w 56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6">
                      <a:moveTo>
                        <a:pt x="32" y="16"/>
                      </a:moveTo>
                      <a:lnTo>
                        <a:pt x="56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2" y="16"/>
                      </a:lnTo>
                      <a:close/>
                    </a:path>
                  </a:pathLst>
                </a:custGeom>
                <a:solidFill>
                  <a:srgbClr val="007B5A"/>
                </a:solidFill>
                <a:ln w="0">
                  <a:solidFill>
                    <a:srgbClr val="007B5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51" name="Freeform 1376"/>
                <p:cNvSpPr>
                  <a:spLocks noChangeAspect="1"/>
                </p:cNvSpPr>
                <p:nvPr/>
              </p:nvSpPr>
              <p:spPr bwMode="auto">
                <a:xfrm>
                  <a:off x="1580" y="1642"/>
                  <a:ext cx="56" cy="16"/>
                </a:xfrm>
                <a:custGeom>
                  <a:avLst/>
                  <a:gdLst>
                    <a:gd name="T0" fmla="*/ 32 w 56"/>
                    <a:gd name="T1" fmla="*/ 16 h 16"/>
                    <a:gd name="T2" fmla="*/ 56 w 56"/>
                    <a:gd name="T3" fmla="*/ 6 h 16"/>
                    <a:gd name="T4" fmla="*/ 22 w 56"/>
                    <a:gd name="T5" fmla="*/ 0 h 16"/>
                    <a:gd name="T6" fmla="*/ 0 w 56"/>
                    <a:gd name="T7" fmla="*/ 10 h 16"/>
                    <a:gd name="T8" fmla="*/ 32 w 56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6"/>
                    <a:gd name="T17" fmla="*/ 56 w 56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6">
                      <a:moveTo>
                        <a:pt x="32" y="16"/>
                      </a:moveTo>
                      <a:lnTo>
                        <a:pt x="56" y="6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2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52" name="Freeform 1377"/>
                <p:cNvSpPr>
                  <a:spLocks noChangeAspect="1"/>
                </p:cNvSpPr>
                <p:nvPr/>
              </p:nvSpPr>
              <p:spPr bwMode="auto">
                <a:xfrm>
                  <a:off x="1612" y="1648"/>
                  <a:ext cx="56" cy="18"/>
                </a:xfrm>
                <a:custGeom>
                  <a:avLst/>
                  <a:gdLst>
                    <a:gd name="T0" fmla="*/ 34 w 56"/>
                    <a:gd name="T1" fmla="*/ 18 h 18"/>
                    <a:gd name="T2" fmla="*/ 56 w 56"/>
                    <a:gd name="T3" fmla="*/ 8 h 18"/>
                    <a:gd name="T4" fmla="*/ 24 w 56"/>
                    <a:gd name="T5" fmla="*/ 0 h 18"/>
                    <a:gd name="T6" fmla="*/ 0 w 56"/>
                    <a:gd name="T7" fmla="*/ 10 h 18"/>
                    <a:gd name="T8" fmla="*/ 34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4" y="18"/>
                      </a:moveTo>
                      <a:lnTo>
                        <a:pt x="56" y="8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34" y="18"/>
                      </a:lnTo>
                      <a:close/>
                    </a:path>
                  </a:pathLst>
                </a:custGeom>
                <a:solidFill>
                  <a:srgbClr val="007D5A"/>
                </a:solidFill>
                <a:ln w="0">
                  <a:solidFill>
                    <a:srgbClr val="007D5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53" name="Freeform 1378"/>
                <p:cNvSpPr>
                  <a:spLocks noChangeAspect="1"/>
                </p:cNvSpPr>
                <p:nvPr/>
              </p:nvSpPr>
              <p:spPr bwMode="auto">
                <a:xfrm>
                  <a:off x="1612" y="1648"/>
                  <a:ext cx="56" cy="18"/>
                </a:xfrm>
                <a:custGeom>
                  <a:avLst/>
                  <a:gdLst>
                    <a:gd name="T0" fmla="*/ 34 w 56"/>
                    <a:gd name="T1" fmla="*/ 18 h 18"/>
                    <a:gd name="T2" fmla="*/ 56 w 56"/>
                    <a:gd name="T3" fmla="*/ 8 h 18"/>
                    <a:gd name="T4" fmla="*/ 24 w 56"/>
                    <a:gd name="T5" fmla="*/ 0 h 18"/>
                    <a:gd name="T6" fmla="*/ 0 w 56"/>
                    <a:gd name="T7" fmla="*/ 10 h 18"/>
                    <a:gd name="T8" fmla="*/ 34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4" y="18"/>
                      </a:moveTo>
                      <a:lnTo>
                        <a:pt x="56" y="8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3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54" name="Freeform 1379"/>
                <p:cNvSpPr>
                  <a:spLocks noChangeAspect="1"/>
                </p:cNvSpPr>
                <p:nvPr/>
              </p:nvSpPr>
              <p:spPr bwMode="auto">
                <a:xfrm>
                  <a:off x="1646" y="1656"/>
                  <a:ext cx="56" cy="18"/>
                </a:xfrm>
                <a:custGeom>
                  <a:avLst/>
                  <a:gdLst>
                    <a:gd name="T0" fmla="*/ 32 w 56"/>
                    <a:gd name="T1" fmla="*/ 18 h 18"/>
                    <a:gd name="T2" fmla="*/ 56 w 56"/>
                    <a:gd name="T3" fmla="*/ 8 h 18"/>
                    <a:gd name="T4" fmla="*/ 22 w 56"/>
                    <a:gd name="T5" fmla="*/ 0 h 18"/>
                    <a:gd name="T6" fmla="*/ 0 w 56"/>
                    <a:gd name="T7" fmla="*/ 10 h 18"/>
                    <a:gd name="T8" fmla="*/ 32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2" y="18"/>
                      </a:moveTo>
                      <a:lnTo>
                        <a:pt x="56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7E59"/>
                </a:solidFill>
                <a:ln w="0">
                  <a:solidFill>
                    <a:srgbClr val="007E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55" name="Freeform 1380"/>
                <p:cNvSpPr>
                  <a:spLocks noChangeAspect="1"/>
                </p:cNvSpPr>
                <p:nvPr/>
              </p:nvSpPr>
              <p:spPr bwMode="auto">
                <a:xfrm>
                  <a:off x="1646" y="1656"/>
                  <a:ext cx="56" cy="18"/>
                </a:xfrm>
                <a:custGeom>
                  <a:avLst/>
                  <a:gdLst>
                    <a:gd name="T0" fmla="*/ 32 w 56"/>
                    <a:gd name="T1" fmla="*/ 18 h 18"/>
                    <a:gd name="T2" fmla="*/ 56 w 56"/>
                    <a:gd name="T3" fmla="*/ 8 h 18"/>
                    <a:gd name="T4" fmla="*/ 22 w 56"/>
                    <a:gd name="T5" fmla="*/ 0 h 18"/>
                    <a:gd name="T6" fmla="*/ 0 w 56"/>
                    <a:gd name="T7" fmla="*/ 10 h 18"/>
                    <a:gd name="T8" fmla="*/ 32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2" y="18"/>
                      </a:moveTo>
                      <a:lnTo>
                        <a:pt x="56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56" name="Freeform 1381"/>
                <p:cNvSpPr>
                  <a:spLocks noChangeAspect="1"/>
                </p:cNvSpPr>
                <p:nvPr/>
              </p:nvSpPr>
              <p:spPr bwMode="auto">
                <a:xfrm>
                  <a:off x="1678" y="1664"/>
                  <a:ext cx="58" cy="18"/>
                </a:xfrm>
                <a:custGeom>
                  <a:avLst/>
                  <a:gdLst>
                    <a:gd name="T0" fmla="*/ 34 w 58"/>
                    <a:gd name="T1" fmla="*/ 18 h 18"/>
                    <a:gd name="T2" fmla="*/ 58 w 58"/>
                    <a:gd name="T3" fmla="*/ 8 h 18"/>
                    <a:gd name="T4" fmla="*/ 24 w 58"/>
                    <a:gd name="T5" fmla="*/ 0 h 18"/>
                    <a:gd name="T6" fmla="*/ 0 w 58"/>
                    <a:gd name="T7" fmla="*/ 10 h 18"/>
                    <a:gd name="T8" fmla="*/ 34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34" y="18"/>
                      </a:moveTo>
                      <a:lnTo>
                        <a:pt x="58" y="8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34" y="18"/>
                      </a:lnTo>
                      <a:close/>
                    </a:path>
                  </a:pathLst>
                </a:custGeom>
                <a:solidFill>
                  <a:srgbClr val="008059"/>
                </a:solidFill>
                <a:ln w="0">
                  <a:solidFill>
                    <a:srgbClr val="0080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57" name="Freeform 1382"/>
                <p:cNvSpPr>
                  <a:spLocks noChangeAspect="1"/>
                </p:cNvSpPr>
                <p:nvPr/>
              </p:nvSpPr>
              <p:spPr bwMode="auto">
                <a:xfrm>
                  <a:off x="1678" y="1664"/>
                  <a:ext cx="58" cy="18"/>
                </a:xfrm>
                <a:custGeom>
                  <a:avLst/>
                  <a:gdLst>
                    <a:gd name="T0" fmla="*/ 34 w 58"/>
                    <a:gd name="T1" fmla="*/ 18 h 18"/>
                    <a:gd name="T2" fmla="*/ 58 w 58"/>
                    <a:gd name="T3" fmla="*/ 8 h 18"/>
                    <a:gd name="T4" fmla="*/ 24 w 58"/>
                    <a:gd name="T5" fmla="*/ 0 h 18"/>
                    <a:gd name="T6" fmla="*/ 0 w 58"/>
                    <a:gd name="T7" fmla="*/ 10 h 18"/>
                    <a:gd name="T8" fmla="*/ 34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34" y="18"/>
                      </a:moveTo>
                      <a:lnTo>
                        <a:pt x="58" y="8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3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58" name="Freeform 1383"/>
                <p:cNvSpPr>
                  <a:spLocks noChangeAspect="1"/>
                </p:cNvSpPr>
                <p:nvPr/>
              </p:nvSpPr>
              <p:spPr bwMode="auto">
                <a:xfrm>
                  <a:off x="1712" y="1672"/>
                  <a:ext cx="58" cy="20"/>
                </a:xfrm>
                <a:custGeom>
                  <a:avLst/>
                  <a:gdLst>
                    <a:gd name="T0" fmla="*/ 34 w 58"/>
                    <a:gd name="T1" fmla="*/ 20 h 20"/>
                    <a:gd name="T2" fmla="*/ 58 w 58"/>
                    <a:gd name="T3" fmla="*/ 8 h 20"/>
                    <a:gd name="T4" fmla="*/ 24 w 58"/>
                    <a:gd name="T5" fmla="*/ 0 h 20"/>
                    <a:gd name="T6" fmla="*/ 0 w 58"/>
                    <a:gd name="T7" fmla="*/ 10 h 20"/>
                    <a:gd name="T8" fmla="*/ 34 w 5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0"/>
                    <a:gd name="T17" fmla="*/ 58 w 5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0">
                      <a:moveTo>
                        <a:pt x="34" y="20"/>
                      </a:moveTo>
                      <a:lnTo>
                        <a:pt x="58" y="8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34" y="20"/>
                      </a:lnTo>
                      <a:close/>
                    </a:path>
                  </a:pathLst>
                </a:custGeom>
                <a:solidFill>
                  <a:srgbClr val="008158"/>
                </a:solidFill>
                <a:ln w="0">
                  <a:solidFill>
                    <a:srgbClr val="0081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59" name="Freeform 1384"/>
                <p:cNvSpPr>
                  <a:spLocks noChangeAspect="1"/>
                </p:cNvSpPr>
                <p:nvPr/>
              </p:nvSpPr>
              <p:spPr bwMode="auto">
                <a:xfrm>
                  <a:off x="1712" y="1672"/>
                  <a:ext cx="58" cy="20"/>
                </a:xfrm>
                <a:custGeom>
                  <a:avLst/>
                  <a:gdLst>
                    <a:gd name="T0" fmla="*/ 34 w 58"/>
                    <a:gd name="T1" fmla="*/ 20 h 20"/>
                    <a:gd name="T2" fmla="*/ 58 w 58"/>
                    <a:gd name="T3" fmla="*/ 8 h 20"/>
                    <a:gd name="T4" fmla="*/ 24 w 58"/>
                    <a:gd name="T5" fmla="*/ 0 h 20"/>
                    <a:gd name="T6" fmla="*/ 0 w 58"/>
                    <a:gd name="T7" fmla="*/ 10 h 20"/>
                    <a:gd name="T8" fmla="*/ 34 w 5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0"/>
                    <a:gd name="T17" fmla="*/ 58 w 5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0">
                      <a:moveTo>
                        <a:pt x="34" y="20"/>
                      </a:moveTo>
                      <a:lnTo>
                        <a:pt x="58" y="8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34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60" name="Freeform 1385"/>
                <p:cNvSpPr>
                  <a:spLocks noChangeAspect="1"/>
                </p:cNvSpPr>
                <p:nvPr/>
              </p:nvSpPr>
              <p:spPr bwMode="auto">
                <a:xfrm>
                  <a:off x="1746" y="1680"/>
                  <a:ext cx="58" cy="20"/>
                </a:xfrm>
                <a:custGeom>
                  <a:avLst/>
                  <a:gdLst>
                    <a:gd name="T0" fmla="*/ 36 w 58"/>
                    <a:gd name="T1" fmla="*/ 20 h 20"/>
                    <a:gd name="T2" fmla="*/ 58 w 58"/>
                    <a:gd name="T3" fmla="*/ 8 h 20"/>
                    <a:gd name="T4" fmla="*/ 24 w 58"/>
                    <a:gd name="T5" fmla="*/ 0 h 20"/>
                    <a:gd name="T6" fmla="*/ 0 w 58"/>
                    <a:gd name="T7" fmla="*/ 12 h 20"/>
                    <a:gd name="T8" fmla="*/ 36 w 5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0"/>
                    <a:gd name="T17" fmla="*/ 58 w 5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0">
                      <a:moveTo>
                        <a:pt x="36" y="20"/>
                      </a:moveTo>
                      <a:lnTo>
                        <a:pt x="58" y="8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6" y="20"/>
                      </a:lnTo>
                      <a:close/>
                    </a:path>
                  </a:pathLst>
                </a:custGeom>
                <a:solidFill>
                  <a:srgbClr val="008158"/>
                </a:solidFill>
                <a:ln w="0">
                  <a:solidFill>
                    <a:srgbClr val="0081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61" name="Freeform 1386"/>
                <p:cNvSpPr>
                  <a:spLocks noChangeAspect="1"/>
                </p:cNvSpPr>
                <p:nvPr/>
              </p:nvSpPr>
              <p:spPr bwMode="auto">
                <a:xfrm>
                  <a:off x="1746" y="1680"/>
                  <a:ext cx="58" cy="20"/>
                </a:xfrm>
                <a:custGeom>
                  <a:avLst/>
                  <a:gdLst>
                    <a:gd name="T0" fmla="*/ 36 w 58"/>
                    <a:gd name="T1" fmla="*/ 20 h 20"/>
                    <a:gd name="T2" fmla="*/ 58 w 58"/>
                    <a:gd name="T3" fmla="*/ 8 h 20"/>
                    <a:gd name="T4" fmla="*/ 24 w 58"/>
                    <a:gd name="T5" fmla="*/ 0 h 20"/>
                    <a:gd name="T6" fmla="*/ 0 w 58"/>
                    <a:gd name="T7" fmla="*/ 12 h 20"/>
                    <a:gd name="T8" fmla="*/ 36 w 5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0"/>
                    <a:gd name="T17" fmla="*/ 58 w 5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0">
                      <a:moveTo>
                        <a:pt x="36" y="20"/>
                      </a:moveTo>
                      <a:lnTo>
                        <a:pt x="58" y="8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62" name="Freeform 1387"/>
                <p:cNvSpPr>
                  <a:spLocks noChangeAspect="1"/>
                </p:cNvSpPr>
                <p:nvPr/>
              </p:nvSpPr>
              <p:spPr bwMode="auto">
                <a:xfrm>
                  <a:off x="1782" y="1688"/>
                  <a:ext cx="58" cy="22"/>
                </a:xfrm>
                <a:custGeom>
                  <a:avLst/>
                  <a:gdLst>
                    <a:gd name="T0" fmla="*/ 34 w 58"/>
                    <a:gd name="T1" fmla="*/ 22 h 22"/>
                    <a:gd name="T2" fmla="*/ 58 w 58"/>
                    <a:gd name="T3" fmla="*/ 10 h 22"/>
                    <a:gd name="T4" fmla="*/ 22 w 58"/>
                    <a:gd name="T5" fmla="*/ 0 h 22"/>
                    <a:gd name="T6" fmla="*/ 0 w 58"/>
                    <a:gd name="T7" fmla="*/ 12 h 22"/>
                    <a:gd name="T8" fmla="*/ 34 w 58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2"/>
                    <a:gd name="T17" fmla="*/ 58 w 58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2">
                      <a:moveTo>
                        <a:pt x="34" y="22"/>
                      </a:moveTo>
                      <a:lnTo>
                        <a:pt x="58" y="10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4" y="22"/>
                      </a:lnTo>
                      <a:close/>
                    </a:path>
                  </a:pathLst>
                </a:custGeom>
                <a:solidFill>
                  <a:srgbClr val="008258"/>
                </a:solidFill>
                <a:ln w="0">
                  <a:solidFill>
                    <a:srgbClr val="0082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63" name="Freeform 1388"/>
                <p:cNvSpPr>
                  <a:spLocks noChangeAspect="1"/>
                </p:cNvSpPr>
                <p:nvPr/>
              </p:nvSpPr>
              <p:spPr bwMode="auto">
                <a:xfrm>
                  <a:off x="1782" y="1688"/>
                  <a:ext cx="58" cy="22"/>
                </a:xfrm>
                <a:custGeom>
                  <a:avLst/>
                  <a:gdLst>
                    <a:gd name="T0" fmla="*/ 34 w 58"/>
                    <a:gd name="T1" fmla="*/ 22 h 22"/>
                    <a:gd name="T2" fmla="*/ 58 w 58"/>
                    <a:gd name="T3" fmla="*/ 10 h 22"/>
                    <a:gd name="T4" fmla="*/ 22 w 58"/>
                    <a:gd name="T5" fmla="*/ 0 h 22"/>
                    <a:gd name="T6" fmla="*/ 0 w 58"/>
                    <a:gd name="T7" fmla="*/ 12 h 22"/>
                    <a:gd name="T8" fmla="*/ 34 w 58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2"/>
                    <a:gd name="T17" fmla="*/ 58 w 58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2">
                      <a:moveTo>
                        <a:pt x="34" y="22"/>
                      </a:moveTo>
                      <a:lnTo>
                        <a:pt x="58" y="10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64" name="Freeform 1389"/>
                <p:cNvSpPr>
                  <a:spLocks noChangeAspect="1"/>
                </p:cNvSpPr>
                <p:nvPr/>
              </p:nvSpPr>
              <p:spPr bwMode="auto">
                <a:xfrm>
                  <a:off x="1816" y="1698"/>
                  <a:ext cx="58" cy="20"/>
                </a:xfrm>
                <a:custGeom>
                  <a:avLst/>
                  <a:gdLst>
                    <a:gd name="T0" fmla="*/ 36 w 58"/>
                    <a:gd name="T1" fmla="*/ 20 h 20"/>
                    <a:gd name="T2" fmla="*/ 58 w 58"/>
                    <a:gd name="T3" fmla="*/ 10 h 20"/>
                    <a:gd name="T4" fmla="*/ 24 w 58"/>
                    <a:gd name="T5" fmla="*/ 0 h 20"/>
                    <a:gd name="T6" fmla="*/ 0 w 58"/>
                    <a:gd name="T7" fmla="*/ 12 h 20"/>
                    <a:gd name="T8" fmla="*/ 36 w 5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0"/>
                    <a:gd name="T17" fmla="*/ 58 w 5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0">
                      <a:moveTo>
                        <a:pt x="36" y="20"/>
                      </a:moveTo>
                      <a:lnTo>
                        <a:pt x="58" y="10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6" y="20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65" name="Freeform 1390"/>
                <p:cNvSpPr>
                  <a:spLocks noChangeAspect="1"/>
                </p:cNvSpPr>
                <p:nvPr/>
              </p:nvSpPr>
              <p:spPr bwMode="auto">
                <a:xfrm>
                  <a:off x="1816" y="1698"/>
                  <a:ext cx="58" cy="20"/>
                </a:xfrm>
                <a:custGeom>
                  <a:avLst/>
                  <a:gdLst>
                    <a:gd name="T0" fmla="*/ 36 w 58"/>
                    <a:gd name="T1" fmla="*/ 20 h 20"/>
                    <a:gd name="T2" fmla="*/ 58 w 58"/>
                    <a:gd name="T3" fmla="*/ 10 h 20"/>
                    <a:gd name="T4" fmla="*/ 24 w 58"/>
                    <a:gd name="T5" fmla="*/ 0 h 20"/>
                    <a:gd name="T6" fmla="*/ 0 w 58"/>
                    <a:gd name="T7" fmla="*/ 12 h 20"/>
                    <a:gd name="T8" fmla="*/ 36 w 5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0"/>
                    <a:gd name="T17" fmla="*/ 58 w 5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0">
                      <a:moveTo>
                        <a:pt x="36" y="20"/>
                      </a:moveTo>
                      <a:lnTo>
                        <a:pt x="58" y="10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66" name="Freeform 1391"/>
                <p:cNvSpPr>
                  <a:spLocks noChangeAspect="1"/>
                </p:cNvSpPr>
                <p:nvPr/>
              </p:nvSpPr>
              <p:spPr bwMode="auto">
                <a:xfrm>
                  <a:off x="1852" y="1708"/>
                  <a:ext cx="60" cy="20"/>
                </a:xfrm>
                <a:custGeom>
                  <a:avLst/>
                  <a:gdLst>
                    <a:gd name="T0" fmla="*/ 38 w 60"/>
                    <a:gd name="T1" fmla="*/ 20 h 20"/>
                    <a:gd name="T2" fmla="*/ 60 w 60"/>
                    <a:gd name="T3" fmla="*/ 8 h 20"/>
                    <a:gd name="T4" fmla="*/ 22 w 60"/>
                    <a:gd name="T5" fmla="*/ 0 h 20"/>
                    <a:gd name="T6" fmla="*/ 0 w 60"/>
                    <a:gd name="T7" fmla="*/ 10 h 20"/>
                    <a:gd name="T8" fmla="*/ 38 w 60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0"/>
                    <a:gd name="T17" fmla="*/ 60 w 60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0">
                      <a:moveTo>
                        <a:pt x="38" y="20"/>
                      </a:moveTo>
                      <a:lnTo>
                        <a:pt x="60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8" y="20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67" name="Freeform 1392"/>
                <p:cNvSpPr>
                  <a:spLocks noChangeAspect="1"/>
                </p:cNvSpPr>
                <p:nvPr/>
              </p:nvSpPr>
              <p:spPr bwMode="auto">
                <a:xfrm>
                  <a:off x="1852" y="1708"/>
                  <a:ext cx="60" cy="20"/>
                </a:xfrm>
                <a:custGeom>
                  <a:avLst/>
                  <a:gdLst>
                    <a:gd name="T0" fmla="*/ 38 w 60"/>
                    <a:gd name="T1" fmla="*/ 20 h 20"/>
                    <a:gd name="T2" fmla="*/ 60 w 60"/>
                    <a:gd name="T3" fmla="*/ 8 h 20"/>
                    <a:gd name="T4" fmla="*/ 22 w 60"/>
                    <a:gd name="T5" fmla="*/ 0 h 20"/>
                    <a:gd name="T6" fmla="*/ 0 w 60"/>
                    <a:gd name="T7" fmla="*/ 10 h 20"/>
                    <a:gd name="T8" fmla="*/ 38 w 60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0"/>
                    <a:gd name="T17" fmla="*/ 60 w 60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0">
                      <a:moveTo>
                        <a:pt x="38" y="20"/>
                      </a:moveTo>
                      <a:lnTo>
                        <a:pt x="60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8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68" name="Freeform 1393"/>
                <p:cNvSpPr>
                  <a:spLocks noChangeAspect="1"/>
                </p:cNvSpPr>
                <p:nvPr/>
              </p:nvSpPr>
              <p:spPr bwMode="auto">
                <a:xfrm>
                  <a:off x="1890" y="1716"/>
                  <a:ext cx="58" cy="22"/>
                </a:xfrm>
                <a:custGeom>
                  <a:avLst/>
                  <a:gdLst>
                    <a:gd name="T0" fmla="*/ 36 w 58"/>
                    <a:gd name="T1" fmla="*/ 22 h 22"/>
                    <a:gd name="T2" fmla="*/ 58 w 58"/>
                    <a:gd name="T3" fmla="*/ 10 h 22"/>
                    <a:gd name="T4" fmla="*/ 22 w 58"/>
                    <a:gd name="T5" fmla="*/ 0 h 22"/>
                    <a:gd name="T6" fmla="*/ 0 w 58"/>
                    <a:gd name="T7" fmla="*/ 12 h 22"/>
                    <a:gd name="T8" fmla="*/ 36 w 58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2"/>
                    <a:gd name="T17" fmla="*/ 58 w 58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2">
                      <a:moveTo>
                        <a:pt x="36" y="22"/>
                      </a:moveTo>
                      <a:lnTo>
                        <a:pt x="58" y="10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6" y="22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69" name="Freeform 1394"/>
                <p:cNvSpPr>
                  <a:spLocks noChangeAspect="1"/>
                </p:cNvSpPr>
                <p:nvPr/>
              </p:nvSpPr>
              <p:spPr bwMode="auto">
                <a:xfrm>
                  <a:off x="1890" y="1716"/>
                  <a:ext cx="58" cy="22"/>
                </a:xfrm>
                <a:custGeom>
                  <a:avLst/>
                  <a:gdLst>
                    <a:gd name="T0" fmla="*/ 36 w 58"/>
                    <a:gd name="T1" fmla="*/ 22 h 22"/>
                    <a:gd name="T2" fmla="*/ 58 w 58"/>
                    <a:gd name="T3" fmla="*/ 10 h 22"/>
                    <a:gd name="T4" fmla="*/ 22 w 58"/>
                    <a:gd name="T5" fmla="*/ 0 h 22"/>
                    <a:gd name="T6" fmla="*/ 0 w 58"/>
                    <a:gd name="T7" fmla="*/ 12 h 22"/>
                    <a:gd name="T8" fmla="*/ 36 w 58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2"/>
                    <a:gd name="T17" fmla="*/ 58 w 58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2">
                      <a:moveTo>
                        <a:pt x="36" y="22"/>
                      </a:moveTo>
                      <a:lnTo>
                        <a:pt x="58" y="10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70" name="Freeform 1395"/>
                <p:cNvSpPr>
                  <a:spLocks noChangeAspect="1"/>
                </p:cNvSpPr>
                <p:nvPr/>
              </p:nvSpPr>
              <p:spPr bwMode="auto">
                <a:xfrm>
                  <a:off x="1926" y="1726"/>
                  <a:ext cx="60" cy="22"/>
                </a:xfrm>
                <a:custGeom>
                  <a:avLst/>
                  <a:gdLst>
                    <a:gd name="T0" fmla="*/ 38 w 60"/>
                    <a:gd name="T1" fmla="*/ 22 h 22"/>
                    <a:gd name="T2" fmla="*/ 60 w 60"/>
                    <a:gd name="T3" fmla="*/ 10 h 22"/>
                    <a:gd name="T4" fmla="*/ 22 w 60"/>
                    <a:gd name="T5" fmla="*/ 0 h 22"/>
                    <a:gd name="T6" fmla="*/ 0 w 60"/>
                    <a:gd name="T7" fmla="*/ 12 h 22"/>
                    <a:gd name="T8" fmla="*/ 38 w 6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2"/>
                    <a:gd name="T17" fmla="*/ 60 w 6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2">
                      <a:moveTo>
                        <a:pt x="38" y="22"/>
                      </a:moveTo>
                      <a:lnTo>
                        <a:pt x="60" y="10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8" y="22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71" name="Freeform 1396"/>
                <p:cNvSpPr>
                  <a:spLocks noChangeAspect="1"/>
                </p:cNvSpPr>
                <p:nvPr/>
              </p:nvSpPr>
              <p:spPr bwMode="auto">
                <a:xfrm>
                  <a:off x="1926" y="1726"/>
                  <a:ext cx="60" cy="22"/>
                </a:xfrm>
                <a:custGeom>
                  <a:avLst/>
                  <a:gdLst>
                    <a:gd name="T0" fmla="*/ 38 w 60"/>
                    <a:gd name="T1" fmla="*/ 22 h 22"/>
                    <a:gd name="T2" fmla="*/ 60 w 60"/>
                    <a:gd name="T3" fmla="*/ 10 h 22"/>
                    <a:gd name="T4" fmla="*/ 22 w 60"/>
                    <a:gd name="T5" fmla="*/ 0 h 22"/>
                    <a:gd name="T6" fmla="*/ 0 w 60"/>
                    <a:gd name="T7" fmla="*/ 12 h 22"/>
                    <a:gd name="T8" fmla="*/ 38 w 6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2"/>
                    <a:gd name="T17" fmla="*/ 60 w 6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2">
                      <a:moveTo>
                        <a:pt x="38" y="22"/>
                      </a:moveTo>
                      <a:lnTo>
                        <a:pt x="60" y="10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72" name="Freeform 1397"/>
                <p:cNvSpPr>
                  <a:spLocks noChangeAspect="1"/>
                </p:cNvSpPr>
                <p:nvPr/>
              </p:nvSpPr>
              <p:spPr bwMode="auto">
                <a:xfrm>
                  <a:off x="1964" y="1736"/>
                  <a:ext cx="58" cy="22"/>
                </a:xfrm>
                <a:custGeom>
                  <a:avLst/>
                  <a:gdLst>
                    <a:gd name="T0" fmla="*/ 38 w 58"/>
                    <a:gd name="T1" fmla="*/ 22 h 22"/>
                    <a:gd name="T2" fmla="*/ 58 w 58"/>
                    <a:gd name="T3" fmla="*/ 10 h 22"/>
                    <a:gd name="T4" fmla="*/ 22 w 58"/>
                    <a:gd name="T5" fmla="*/ 0 h 22"/>
                    <a:gd name="T6" fmla="*/ 0 w 58"/>
                    <a:gd name="T7" fmla="*/ 12 h 22"/>
                    <a:gd name="T8" fmla="*/ 38 w 58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2"/>
                    <a:gd name="T17" fmla="*/ 58 w 58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2">
                      <a:moveTo>
                        <a:pt x="38" y="22"/>
                      </a:moveTo>
                      <a:lnTo>
                        <a:pt x="58" y="10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8" y="22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73" name="Freeform 1398"/>
                <p:cNvSpPr>
                  <a:spLocks noChangeAspect="1"/>
                </p:cNvSpPr>
                <p:nvPr/>
              </p:nvSpPr>
              <p:spPr bwMode="auto">
                <a:xfrm>
                  <a:off x="1964" y="1736"/>
                  <a:ext cx="58" cy="22"/>
                </a:xfrm>
                <a:custGeom>
                  <a:avLst/>
                  <a:gdLst>
                    <a:gd name="T0" fmla="*/ 38 w 58"/>
                    <a:gd name="T1" fmla="*/ 22 h 22"/>
                    <a:gd name="T2" fmla="*/ 58 w 58"/>
                    <a:gd name="T3" fmla="*/ 10 h 22"/>
                    <a:gd name="T4" fmla="*/ 22 w 58"/>
                    <a:gd name="T5" fmla="*/ 0 h 22"/>
                    <a:gd name="T6" fmla="*/ 0 w 58"/>
                    <a:gd name="T7" fmla="*/ 12 h 22"/>
                    <a:gd name="T8" fmla="*/ 38 w 58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2"/>
                    <a:gd name="T17" fmla="*/ 58 w 58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2">
                      <a:moveTo>
                        <a:pt x="38" y="22"/>
                      </a:moveTo>
                      <a:lnTo>
                        <a:pt x="58" y="10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74" name="Freeform 1399"/>
                <p:cNvSpPr>
                  <a:spLocks noChangeAspect="1"/>
                </p:cNvSpPr>
                <p:nvPr/>
              </p:nvSpPr>
              <p:spPr bwMode="auto">
                <a:xfrm>
                  <a:off x="2002" y="1746"/>
                  <a:ext cx="60" cy="22"/>
                </a:xfrm>
                <a:custGeom>
                  <a:avLst/>
                  <a:gdLst>
                    <a:gd name="T0" fmla="*/ 38 w 60"/>
                    <a:gd name="T1" fmla="*/ 22 h 22"/>
                    <a:gd name="T2" fmla="*/ 60 w 60"/>
                    <a:gd name="T3" fmla="*/ 10 h 22"/>
                    <a:gd name="T4" fmla="*/ 20 w 60"/>
                    <a:gd name="T5" fmla="*/ 0 h 22"/>
                    <a:gd name="T6" fmla="*/ 0 w 60"/>
                    <a:gd name="T7" fmla="*/ 12 h 22"/>
                    <a:gd name="T8" fmla="*/ 38 w 6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2"/>
                    <a:gd name="T17" fmla="*/ 60 w 6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2">
                      <a:moveTo>
                        <a:pt x="38" y="22"/>
                      </a:moveTo>
                      <a:lnTo>
                        <a:pt x="60" y="10"/>
                      </a:lnTo>
                      <a:lnTo>
                        <a:pt x="20" y="0"/>
                      </a:lnTo>
                      <a:lnTo>
                        <a:pt x="0" y="12"/>
                      </a:lnTo>
                      <a:lnTo>
                        <a:pt x="38" y="22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75" name="Freeform 1400"/>
                <p:cNvSpPr>
                  <a:spLocks noChangeAspect="1"/>
                </p:cNvSpPr>
                <p:nvPr/>
              </p:nvSpPr>
              <p:spPr bwMode="auto">
                <a:xfrm>
                  <a:off x="2002" y="1746"/>
                  <a:ext cx="60" cy="22"/>
                </a:xfrm>
                <a:custGeom>
                  <a:avLst/>
                  <a:gdLst>
                    <a:gd name="T0" fmla="*/ 38 w 60"/>
                    <a:gd name="T1" fmla="*/ 22 h 22"/>
                    <a:gd name="T2" fmla="*/ 60 w 60"/>
                    <a:gd name="T3" fmla="*/ 10 h 22"/>
                    <a:gd name="T4" fmla="*/ 20 w 60"/>
                    <a:gd name="T5" fmla="*/ 0 h 22"/>
                    <a:gd name="T6" fmla="*/ 0 w 60"/>
                    <a:gd name="T7" fmla="*/ 12 h 22"/>
                    <a:gd name="T8" fmla="*/ 38 w 6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2"/>
                    <a:gd name="T17" fmla="*/ 60 w 6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2">
                      <a:moveTo>
                        <a:pt x="38" y="22"/>
                      </a:moveTo>
                      <a:lnTo>
                        <a:pt x="60" y="10"/>
                      </a:lnTo>
                      <a:lnTo>
                        <a:pt x="20" y="0"/>
                      </a:lnTo>
                      <a:lnTo>
                        <a:pt x="0" y="12"/>
                      </a:lnTo>
                      <a:lnTo>
                        <a:pt x="3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76" name="Freeform 1401"/>
                <p:cNvSpPr>
                  <a:spLocks noChangeAspect="1"/>
                </p:cNvSpPr>
                <p:nvPr/>
              </p:nvSpPr>
              <p:spPr bwMode="auto">
                <a:xfrm>
                  <a:off x="964" y="1490"/>
                  <a:ext cx="50" cy="14"/>
                </a:xfrm>
                <a:custGeom>
                  <a:avLst/>
                  <a:gdLst>
                    <a:gd name="T0" fmla="*/ 24 w 50"/>
                    <a:gd name="T1" fmla="*/ 14 h 14"/>
                    <a:gd name="T2" fmla="*/ 50 w 50"/>
                    <a:gd name="T3" fmla="*/ 6 h 14"/>
                    <a:gd name="T4" fmla="*/ 24 w 50"/>
                    <a:gd name="T5" fmla="*/ 0 h 14"/>
                    <a:gd name="T6" fmla="*/ 0 w 50"/>
                    <a:gd name="T7" fmla="*/ 8 h 14"/>
                    <a:gd name="T8" fmla="*/ 24 w 50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4"/>
                    <a:gd name="T17" fmla="*/ 50 w 50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4">
                      <a:moveTo>
                        <a:pt x="24" y="14"/>
                      </a:moveTo>
                      <a:lnTo>
                        <a:pt x="50" y="6"/>
                      </a:ln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24" y="14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77" name="Freeform 1402"/>
                <p:cNvSpPr>
                  <a:spLocks noChangeAspect="1"/>
                </p:cNvSpPr>
                <p:nvPr/>
              </p:nvSpPr>
              <p:spPr bwMode="auto">
                <a:xfrm>
                  <a:off x="964" y="1490"/>
                  <a:ext cx="50" cy="14"/>
                </a:xfrm>
                <a:custGeom>
                  <a:avLst/>
                  <a:gdLst>
                    <a:gd name="T0" fmla="*/ 24 w 50"/>
                    <a:gd name="T1" fmla="*/ 14 h 14"/>
                    <a:gd name="T2" fmla="*/ 50 w 50"/>
                    <a:gd name="T3" fmla="*/ 6 h 14"/>
                    <a:gd name="T4" fmla="*/ 24 w 50"/>
                    <a:gd name="T5" fmla="*/ 0 h 14"/>
                    <a:gd name="T6" fmla="*/ 0 w 50"/>
                    <a:gd name="T7" fmla="*/ 8 h 14"/>
                    <a:gd name="T8" fmla="*/ 24 w 50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4"/>
                    <a:gd name="T17" fmla="*/ 50 w 50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4">
                      <a:moveTo>
                        <a:pt x="24" y="14"/>
                      </a:moveTo>
                      <a:lnTo>
                        <a:pt x="50" y="6"/>
                      </a:ln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24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78" name="Freeform 1403"/>
                <p:cNvSpPr>
                  <a:spLocks noChangeAspect="1"/>
                </p:cNvSpPr>
                <p:nvPr/>
              </p:nvSpPr>
              <p:spPr bwMode="auto">
                <a:xfrm>
                  <a:off x="988" y="1496"/>
                  <a:ext cx="50" cy="18"/>
                </a:xfrm>
                <a:custGeom>
                  <a:avLst/>
                  <a:gdLst>
                    <a:gd name="T0" fmla="*/ 26 w 50"/>
                    <a:gd name="T1" fmla="*/ 18 h 18"/>
                    <a:gd name="T2" fmla="*/ 50 w 50"/>
                    <a:gd name="T3" fmla="*/ 10 h 18"/>
                    <a:gd name="T4" fmla="*/ 26 w 50"/>
                    <a:gd name="T5" fmla="*/ 0 h 18"/>
                    <a:gd name="T6" fmla="*/ 0 w 50"/>
                    <a:gd name="T7" fmla="*/ 8 h 18"/>
                    <a:gd name="T8" fmla="*/ 26 w 5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8"/>
                    <a:gd name="T17" fmla="*/ 50 w 5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8">
                      <a:moveTo>
                        <a:pt x="26" y="18"/>
                      </a:moveTo>
                      <a:lnTo>
                        <a:pt x="50" y="10"/>
                      </a:lnTo>
                      <a:lnTo>
                        <a:pt x="26" y="0"/>
                      </a:lnTo>
                      <a:lnTo>
                        <a:pt x="0" y="8"/>
                      </a:lnTo>
                      <a:lnTo>
                        <a:pt x="26" y="18"/>
                      </a:lnTo>
                      <a:close/>
                    </a:path>
                  </a:pathLst>
                </a:custGeom>
                <a:solidFill>
                  <a:srgbClr val="00945E"/>
                </a:solidFill>
                <a:ln w="0">
                  <a:solidFill>
                    <a:srgbClr val="00945E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79" name="Freeform 1404"/>
                <p:cNvSpPr>
                  <a:spLocks noChangeAspect="1"/>
                </p:cNvSpPr>
                <p:nvPr/>
              </p:nvSpPr>
              <p:spPr bwMode="auto">
                <a:xfrm>
                  <a:off x="988" y="1496"/>
                  <a:ext cx="50" cy="18"/>
                </a:xfrm>
                <a:custGeom>
                  <a:avLst/>
                  <a:gdLst>
                    <a:gd name="T0" fmla="*/ 26 w 50"/>
                    <a:gd name="T1" fmla="*/ 18 h 18"/>
                    <a:gd name="T2" fmla="*/ 50 w 50"/>
                    <a:gd name="T3" fmla="*/ 10 h 18"/>
                    <a:gd name="T4" fmla="*/ 26 w 50"/>
                    <a:gd name="T5" fmla="*/ 0 h 18"/>
                    <a:gd name="T6" fmla="*/ 0 w 50"/>
                    <a:gd name="T7" fmla="*/ 8 h 18"/>
                    <a:gd name="T8" fmla="*/ 26 w 5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8"/>
                    <a:gd name="T17" fmla="*/ 50 w 5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8">
                      <a:moveTo>
                        <a:pt x="26" y="18"/>
                      </a:moveTo>
                      <a:lnTo>
                        <a:pt x="50" y="10"/>
                      </a:lnTo>
                      <a:lnTo>
                        <a:pt x="26" y="0"/>
                      </a:lnTo>
                      <a:lnTo>
                        <a:pt x="0" y="8"/>
                      </a:lnTo>
                      <a:lnTo>
                        <a:pt x="26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80" name="Freeform 1405"/>
                <p:cNvSpPr>
                  <a:spLocks noChangeAspect="1"/>
                </p:cNvSpPr>
                <p:nvPr/>
              </p:nvSpPr>
              <p:spPr bwMode="auto">
                <a:xfrm>
                  <a:off x="1014" y="1506"/>
                  <a:ext cx="50" cy="20"/>
                </a:xfrm>
                <a:custGeom>
                  <a:avLst/>
                  <a:gdLst>
                    <a:gd name="T0" fmla="*/ 26 w 50"/>
                    <a:gd name="T1" fmla="*/ 20 h 20"/>
                    <a:gd name="T2" fmla="*/ 50 w 50"/>
                    <a:gd name="T3" fmla="*/ 12 h 20"/>
                    <a:gd name="T4" fmla="*/ 24 w 50"/>
                    <a:gd name="T5" fmla="*/ 0 h 20"/>
                    <a:gd name="T6" fmla="*/ 0 w 50"/>
                    <a:gd name="T7" fmla="*/ 8 h 20"/>
                    <a:gd name="T8" fmla="*/ 26 w 50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20"/>
                    <a:gd name="T17" fmla="*/ 50 w 50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20">
                      <a:moveTo>
                        <a:pt x="26" y="20"/>
                      </a:moveTo>
                      <a:lnTo>
                        <a:pt x="50" y="12"/>
                      </a:ln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26" y="20"/>
                      </a:lnTo>
                      <a:close/>
                    </a:path>
                  </a:pathLst>
                </a:custGeom>
                <a:solidFill>
                  <a:srgbClr val="019B63"/>
                </a:solidFill>
                <a:ln w="0">
                  <a:solidFill>
                    <a:srgbClr val="019B63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81" name="Freeform 1406"/>
                <p:cNvSpPr>
                  <a:spLocks noChangeAspect="1"/>
                </p:cNvSpPr>
                <p:nvPr/>
              </p:nvSpPr>
              <p:spPr bwMode="auto">
                <a:xfrm>
                  <a:off x="1014" y="1506"/>
                  <a:ext cx="50" cy="20"/>
                </a:xfrm>
                <a:custGeom>
                  <a:avLst/>
                  <a:gdLst>
                    <a:gd name="T0" fmla="*/ 26 w 50"/>
                    <a:gd name="T1" fmla="*/ 20 h 20"/>
                    <a:gd name="T2" fmla="*/ 50 w 50"/>
                    <a:gd name="T3" fmla="*/ 12 h 20"/>
                    <a:gd name="T4" fmla="*/ 24 w 50"/>
                    <a:gd name="T5" fmla="*/ 0 h 20"/>
                    <a:gd name="T6" fmla="*/ 0 w 50"/>
                    <a:gd name="T7" fmla="*/ 8 h 20"/>
                    <a:gd name="T8" fmla="*/ 26 w 50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20"/>
                    <a:gd name="T17" fmla="*/ 50 w 50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20">
                      <a:moveTo>
                        <a:pt x="26" y="20"/>
                      </a:moveTo>
                      <a:lnTo>
                        <a:pt x="50" y="12"/>
                      </a:ln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2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82" name="Freeform 1407"/>
                <p:cNvSpPr>
                  <a:spLocks noChangeAspect="1"/>
                </p:cNvSpPr>
                <p:nvPr/>
              </p:nvSpPr>
              <p:spPr bwMode="auto">
                <a:xfrm>
                  <a:off x="1040" y="1518"/>
                  <a:ext cx="50" cy="22"/>
                </a:xfrm>
                <a:custGeom>
                  <a:avLst/>
                  <a:gdLst>
                    <a:gd name="T0" fmla="*/ 26 w 50"/>
                    <a:gd name="T1" fmla="*/ 22 h 22"/>
                    <a:gd name="T2" fmla="*/ 50 w 50"/>
                    <a:gd name="T3" fmla="*/ 12 h 22"/>
                    <a:gd name="T4" fmla="*/ 24 w 50"/>
                    <a:gd name="T5" fmla="*/ 0 h 22"/>
                    <a:gd name="T6" fmla="*/ 0 w 50"/>
                    <a:gd name="T7" fmla="*/ 8 h 22"/>
                    <a:gd name="T8" fmla="*/ 26 w 5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22"/>
                    <a:gd name="T17" fmla="*/ 50 w 5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22">
                      <a:moveTo>
                        <a:pt x="26" y="22"/>
                      </a:moveTo>
                      <a:lnTo>
                        <a:pt x="50" y="12"/>
                      </a:ln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26" y="22"/>
                      </a:lnTo>
                      <a:close/>
                    </a:path>
                  </a:pathLst>
                </a:custGeom>
                <a:solidFill>
                  <a:srgbClr val="0C9D67"/>
                </a:solidFill>
                <a:ln w="0">
                  <a:solidFill>
                    <a:srgbClr val="0C9D6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83" name="Freeform 1408"/>
                <p:cNvSpPr>
                  <a:spLocks noChangeAspect="1"/>
                </p:cNvSpPr>
                <p:nvPr/>
              </p:nvSpPr>
              <p:spPr bwMode="auto">
                <a:xfrm>
                  <a:off x="1040" y="1518"/>
                  <a:ext cx="50" cy="22"/>
                </a:xfrm>
                <a:custGeom>
                  <a:avLst/>
                  <a:gdLst>
                    <a:gd name="T0" fmla="*/ 26 w 50"/>
                    <a:gd name="T1" fmla="*/ 22 h 22"/>
                    <a:gd name="T2" fmla="*/ 50 w 50"/>
                    <a:gd name="T3" fmla="*/ 12 h 22"/>
                    <a:gd name="T4" fmla="*/ 24 w 50"/>
                    <a:gd name="T5" fmla="*/ 0 h 22"/>
                    <a:gd name="T6" fmla="*/ 0 w 50"/>
                    <a:gd name="T7" fmla="*/ 8 h 22"/>
                    <a:gd name="T8" fmla="*/ 26 w 5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22"/>
                    <a:gd name="T17" fmla="*/ 50 w 5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22">
                      <a:moveTo>
                        <a:pt x="26" y="22"/>
                      </a:moveTo>
                      <a:lnTo>
                        <a:pt x="50" y="12"/>
                      </a:ln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2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84" name="Freeform 1409"/>
                <p:cNvSpPr>
                  <a:spLocks noChangeAspect="1"/>
                </p:cNvSpPr>
                <p:nvPr/>
              </p:nvSpPr>
              <p:spPr bwMode="auto">
                <a:xfrm>
                  <a:off x="1066" y="1530"/>
                  <a:ext cx="50" cy="24"/>
                </a:xfrm>
                <a:custGeom>
                  <a:avLst/>
                  <a:gdLst>
                    <a:gd name="T0" fmla="*/ 26 w 50"/>
                    <a:gd name="T1" fmla="*/ 24 h 24"/>
                    <a:gd name="T2" fmla="*/ 50 w 50"/>
                    <a:gd name="T3" fmla="*/ 14 h 24"/>
                    <a:gd name="T4" fmla="*/ 24 w 50"/>
                    <a:gd name="T5" fmla="*/ 0 h 24"/>
                    <a:gd name="T6" fmla="*/ 0 w 50"/>
                    <a:gd name="T7" fmla="*/ 10 h 24"/>
                    <a:gd name="T8" fmla="*/ 26 w 50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24"/>
                    <a:gd name="T17" fmla="*/ 50 w 50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24">
                      <a:moveTo>
                        <a:pt x="26" y="24"/>
                      </a:moveTo>
                      <a:lnTo>
                        <a:pt x="50" y="14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26" y="24"/>
                      </a:lnTo>
                      <a:close/>
                    </a:path>
                  </a:pathLst>
                </a:custGeom>
                <a:solidFill>
                  <a:srgbClr val="0F9B6A"/>
                </a:solidFill>
                <a:ln w="0">
                  <a:solidFill>
                    <a:srgbClr val="0F9B6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85" name="Freeform 1410"/>
                <p:cNvSpPr>
                  <a:spLocks noChangeAspect="1"/>
                </p:cNvSpPr>
                <p:nvPr/>
              </p:nvSpPr>
              <p:spPr bwMode="auto">
                <a:xfrm>
                  <a:off x="1066" y="1530"/>
                  <a:ext cx="50" cy="24"/>
                </a:xfrm>
                <a:custGeom>
                  <a:avLst/>
                  <a:gdLst>
                    <a:gd name="T0" fmla="*/ 26 w 50"/>
                    <a:gd name="T1" fmla="*/ 24 h 24"/>
                    <a:gd name="T2" fmla="*/ 50 w 50"/>
                    <a:gd name="T3" fmla="*/ 14 h 24"/>
                    <a:gd name="T4" fmla="*/ 24 w 50"/>
                    <a:gd name="T5" fmla="*/ 0 h 24"/>
                    <a:gd name="T6" fmla="*/ 0 w 50"/>
                    <a:gd name="T7" fmla="*/ 10 h 24"/>
                    <a:gd name="T8" fmla="*/ 26 w 50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24"/>
                    <a:gd name="T17" fmla="*/ 50 w 50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24">
                      <a:moveTo>
                        <a:pt x="26" y="24"/>
                      </a:moveTo>
                      <a:lnTo>
                        <a:pt x="50" y="14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2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86" name="Freeform 1411"/>
                <p:cNvSpPr>
                  <a:spLocks noChangeAspect="1"/>
                </p:cNvSpPr>
                <p:nvPr/>
              </p:nvSpPr>
              <p:spPr bwMode="auto">
                <a:xfrm>
                  <a:off x="1092" y="1544"/>
                  <a:ext cx="50" cy="22"/>
                </a:xfrm>
                <a:custGeom>
                  <a:avLst/>
                  <a:gdLst>
                    <a:gd name="T0" fmla="*/ 26 w 50"/>
                    <a:gd name="T1" fmla="*/ 22 h 22"/>
                    <a:gd name="T2" fmla="*/ 50 w 50"/>
                    <a:gd name="T3" fmla="*/ 12 h 22"/>
                    <a:gd name="T4" fmla="*/ 24 w 50"/>
                    <a:gd name="T5" fmla="*/ 0 h 22"/>
                    <a:gd name="T6" fmla="*/ 0 w 50"/>
                    <a:gd name="T7" fmla="*/ 10 h 22"/>
                    <a:gd name="T8" fmla="*/ 26 w 5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22"/>
                    <a:gd name="T17" fmla="*/ 50 w 5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22">
                      <a:moveTo>
                        <a:pt x="26" y="22"/>
                      </a:moveTo>
                      <a:lnTo>
                        <a:pt x="50" y="12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26" y="22"/>
                      </a:lnTo>
                      <a:close/>
                    </a:path>
                  </a:pathLst>
                </a:custGeom>
                <a:solidFill>
                  <a:srgbClr val="09966D"/>
                </a:solidFill>
                <a:ln w="0">
                  <a:solidFill>
                    <a:srgbClr val="09966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87" name="Freeform 1412"/>
                <p:cNvSpPr>
                  <a:spLocks noChangeAspect="1"/>
                </p:cNvSpPr>
                <p:nvPr/>
              </p:nvSpPr>
              <p:spPr bwMode="auto">
                <a:xfrm>
                  <a:off x="1092" y="1544"/>
                  <a:ext cx="50" cy="22"/>
                </a:xfrm>
                <a:custGeom>
                  <a:avLst/>
                  <a:gdLst>
                    <a:gd name="T0" fmla="*/ 26 w 50"/>
                    <a:gd name="T1" fmla="*/ 22 h 22"/>
                    <a:gd name="T2" fmla="*/ 50 w 50"/>
                    <a:gd name="T3" fmla="*/ 12 h 22"/>
                    <a:gd name="T4" fmla="*/ 24 w 50"/>
                    <a:gd name="T5" fmla="*/ 0 h 22"/>
                    <a:gd name="T6" fmla="*/ 0 w 50"/>
                    <a:gd name="T7" fmla="*/ 10 h 22"/>
                    <a:gd name="T8" fmla="*/ 26 w 5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22"/>
                    <a:gd name="T17" fmla="*/ 50 w 5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22">
                      <a:moveTo>
                        <a:pt x="26" y="22"/>
                      </a:moveTo>
                      <a:lnTo>
                        <a:pt x="50" y="12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2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88" name="Freeform 1413"/>
                <p:cNvSpPr>
                  <a:spLocks noChangeAspect="1"/>
                </p:cNvSpPr>
                <p:nvPr/>
              </p:nvSpPr>
              <p:spPr bwMode="auto">
                <a:xfrm>
                  <a:off x="1118" y="1556"/>
                  <a:ext cx="50" cy="22"/>
                </a:xfrm>
                <a:custGeom>
                  <a:avLst/>
                  <a:gdLst>
                    <a:gd name="T0" fmla="*/ 26 w 50"/>
                    <a:gd name="T1" fmla="*/ 22 h 22"/>
                    <a:gd name="T2" fmla="*/ 50 w 50"/>
                    <a:gd name="T3" fmla="*/ 10 h 22"/>
                    <a:gd name="T4" fmla="*/ 24 w 50"/>
                    <a:gd name="T5" fmla="*/ 0 h 22"/>
                    <a:gd name="T6" fmla="*/ 0 w 50"/>
                    <a:gd name="T7" fmla="*/ 10 h 22"/>
                    <a:gd name="T8" fmla="*/ 26 w 5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22"/>
                    <a:gd name="T17" fmla="*/ 50 w 5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22">
                      <a:moveTo>
                        <a:pt x="26" y="22"/>
                      </a:moveTo>
                      <a:lnTo>
                        <a:pt x="50" y="10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26" y="22"/>
                      </a:lnTo>
                      <a:close/>
                    </a:path>
                  </a:pathLst>
                </a:custGeom>
                <a:solidFill>
                  <a:srgbClr val="01906F"/>
                </a:solidFill>
                <a:ln w="0">
                  <a:solidFill>
                    <a:srgbClr val="01906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89" name="Freeform 1414"/>
                <p:cNvSpPr>
                  <a:spLocks noChangeAspect="1"/>
                </p:cNvSpPr>
                <p:nvPr/>
              </p:nvSpPr>
              <p:spPr bwMode="auto">
                <a:xfrm>
                  <a:off x="1118" y="1556"/>
                  <a:ext cx="50" cy="22"/>
                </a:xfrm>
                <a:custGeom>
                  <a:avLst/>
                  <a:gdLst>
                    <a:gd name="T0" fmla="*/ 26 w 50"/>
                    <a:gd name="T1" fmla="*/ 22 h 22"/>
                    <a:gd name="T2" fmla="*/ 50 w 50"/>
                    <a:gd name="T3" fmla="*/ 10 h 22"/>
                    <a:gd name="T4" fmla="*/ 24 w 50"/>
                    <a:gd name="T5" fmla="*/ 0 h 22"/>
                    <a:gd name="T6" fmla="*/ 0 w 50"/>
                    <a:gd name="T7" fmla="*/ 10 h 22"/>
                    <a:gd name="T8" fmla="*/ 26 w 5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22"/>
                    <a:gd name="T17" fmla="*/ 50 w 5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22">
                      <a:moveTo>
                        <a:pt x="26" y="22"/>
                      </a:moveTo>
                      <a:lnTo>
                        <a:pt x="50" y="10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2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90" name="Freeform 1415"/>
                <p:cNvSpPr>
                  <a:spLocks noChangeAspect="1"/>
                </p:cNvSpPr>
                <p:nvPr/>
              </p:nvSpPr>
              <p:spPr bwMode="auto">
                <a:xfrm>
                  <a:off x="1144" y="1566"/>
                  <a:ext cx="52" cy="22"/>
                </a:xfrm>
                <a:custGeom>
                  <a:avLst/>
                  <a:gdLst>
                    <a:gd name="T0" fmla="*/ 28 w 52"/>
                    <a:gd name="T1" fmla="*/ 22 h 22"/>
                    <a:gd name="T2" fmla="*/ 52 w 52"/>
                    <a:gd name="T3" fmla="*/ 10 h 22"/>
                    <a:gd name="T4" fmla="*/ 24 w 52"/>
                    <a:gd name="T5" fmla="*/ 0 h 22"/>
                    <a:gd name="T6" fmla="*/ 0 w 52"/>
                    <a:gd name="T7" fmla="*/ 12 h 22"/>
                    <a:gd name="T8" fmla="*/ 28 w 52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2"/>
                    <a:gd name="T17" fmla="*/ 52 w 52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2">
                      <a:moveTo>
                        <a:pt x="28" y="22"/>
                      </a:moveTo>
                      <a:lnTo>
                        <a:pt x="52" y="10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28" y="22"/>
                      </a:lnTo>
                      <a:close/>
                    </a:path>
                  </a:pathLst>
                </a:custGeom>
                <a:solidFill>
                  <a:srgbClr val="008970"/>
                </a:solidFill>
                <a:ln w="0">
                  <a:solidFill>
                    <a:srgbClr val="00897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91" name="Freeform 1416"/>
                <p:cNvSpPr>
                  <a:spLocks noChangeAspect="1"/>
                </p:cNvSpPr>
                <p:nvPr/>
              </p:nvSpPr>
              <p:spPr bwMode="auto">
                <a:xfrm>
                  <a:off x="1144" y="1566"/>
                  <a:ext cx="52" cy="22"/>
                </a:xfrm>
                <a:custGeom>
                  <a:avLst/>
                  <a:gdLst>
                    <a:gd name="T0" fmla="*/ 28 w 52"/>
                    <a:gd name="T1" fmla="*/ 22 h 22"/>
                    <a:gd name="T2" fmla="*/ 52 w 52"/>
                    <a:gd name="T3" fmla="*/ 10 h 22"/>
                    <a:gd name="T4" fmla="*/ 24 w 52"/>
                    <a:gd name="T5" fmla="*/ 0 h 22"/>
                    <a:gd name="T6" fmla="*/ 0 w 52"/>
                    <a:gd name="T7" fmla="*/ 12 h 22"/>
                    <a:gd name="T8" fmla="*/ 28 w 52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2"/>
                    <a:gd name="T17" fmla="*/ 52 w 52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2">
                      <a:moveTo>
                        <a:pt x="28" y="22"/>
                      </a:moveTo>
                      <a:lnTo>
                        <a:pt x="52" y="10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2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92" name="Freeform 1417"/>
                <p:cNvSpPr>
                  <a:spLocks noChangeAspect="1"/>
                </p:cNvSpPr>
                <p:nvPr/>
              </p:nvSpPr>
              <p:spPr bwMode="auto">
                <a:xfrm>
                  <a:off x="1172" y="1576"/>
                  <a:ext cx="52" cy="20"/>
                </a:xfrm>
                <a:custGeom>
                  <a:avLst/>
                  <a:gdLst>
                    <a:gd name="T0" fmla="*/ 26 w 52"/>
                    <a:gd name="T1" fmla="*/ 20 h 20"/>
                    <a:gd name="T2" fmla="*/ 52 w 52"/>
                    <a:gd name="T3" fmla="*/ 8 h 20"/>
                    <a:gd name="T4" fmla="*/ 24 w 52"/>
                    <a:gd name="T5" fmla="*/ 0 h 20"/>
                    <a:gd name="T6" fmla="*/ 0 w 52"/>
                    <a:gd name="T7" fmla="*/ 12 h 20"/>
                    <a:gd name="T8" fmla="*/ 26 w 52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0"/>
                    <a:gd name="T17" fmla="*/ 52 w 52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0">
                      <a:moveTo>
                        <a:pt x="26" y="20"/>
                      </a:moveTo>
                      <a:lnTo>
                        <a:pt x="52" y="8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26" y="20"/>
                      </a:lnTo>
                      <a:close/>
                    </a:path>
                  </a:pathLst>
                </a:custGeom>
                <a:solidFill>
                  <a:srgbClr val="00826F"/>
                </a:solidFill>
                <a:ln w="0">
                  <a:solidFill>
                    <a:srgbClr val="00826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93" name="Freeform 1418"/>
                <p:cNvSpPr>
                  <a:spLocks noChangeAspect="1"/>
                </p:cNvSpPr>
                <p:nvPr/>
              </p:nvSpPr>
              <p:spPr bwMode="auto">
                <a:xfrm>
                  <a:off x="1172" y="1576"/>
                  <a:ext cx="52" cy="20"/>
                </a:xfrm>
                <a:custGeom>
                  <a:avLst/>
                  <a:gdLst>
                    <a:gd name="T0" fmla="*/ 26 w 52"/>
                    <a:gd name="T1" fmla="*/ 20 h 20"/>
                    <a:gd name="T2" fmla="*/ 52 w 52"/>
                    <a:gd name="T3" fmla="*/ 8 h 20"/>
                    <a:gd name="T4" fmla="*/ 24 w 52"/>
                    <a:gd name="T5" fmla="*/ 0 h 20"/>
                    <a:gd name="T6" fmla="*/ 0 w 52"/>
                    <a:gd name="T7" fmla="*/ 12 h 20"/>
                    <a:gd name="T8" fmla="*/ 26 w 52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0"/>
                    <a:gd name="T17" fmla="*/ 52 w 52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0">
                      <a:moveTo>
                        <a:pt x="26" y="20"/>
                      </a:moveTo>
                      <a:lnTo>
                        <a:pt x="52" y="8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2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94" name="Freeform 1419"/>
                <p:cNvSpPr>
                  <a:spLocks noChangeAspect="1"/>
                </p:cNvSpPr>
                <p:nvPr/>
              </p:nvSpPr>
              <p:spPr bwMode="auto">
                <a:xfrm>
                  <a:off x="1198" y="1584"/>
                  <a:ext cx="52" cy="18"/>
                </a:xfrm>
                <a:custGeom>
                  <a:avLst/>
                  <a:gdLst>
                    <a:gd name="T0" fmla="*/ 28 w 52"/>
                    <a:gd name="T1" fmla="*/ 18 h 18"/>
                    <a:gd name="T2" fmla="*/ 52 w 52"/>
                    <a:gd name="T3" fmla="*/ 6 h 18"/>
                    <a:gd name="T4" fmla="*/ 26 w 52"/>
                    <a:gd name="T5" fmla="*/ 0 h 18"/>
                    <a:gd name="T6" fmla="*/ 0 w 52"/>
                    <a:gd name="T7" fmla="*/ 12 h 18"/>
                    <a:gd name="T8" fmla="*/ 28 w 52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8"/>
                    <a:gd name="T17" fmla="*/ 52 w 52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8">
                      <a:moveTo>
                        <a:pt x="28" y="18"/>
                      </a:moveTo>
                      <a:lnTo>
                        <a:pt x="52" y="6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28" y="18"/>
                      </a:lnTo>
                      <a:close/>
                    </a:path>
                  </a:pathLst>
                </a:custGeom>
                <a:solidFill>
                  <a:srgbClr val="007C6E"/>
                </a:solidFill>
                <a:ln w="0">
                  <a:solidFill>
                    <a:srgbClr val="007C6E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95" name="Freeform 1420"/>
                <p:cNvSpPr>
                  <a:spLocks noChangeAspect="1"/>
                </p:cNvSpPr>
                <p:nvPr/>
              </p:nvSpPr>
              <p:spPr bwMode="auto">
                <a:xfrm>
                  <a:off x="1198" y="1584"/>
                  <a:ext cx="52" cy="18"/>
                </a:xfrm>
                <a:custGeom>
                  <a:avLst/>
                  <a:gdLst>
                    <a:gd name="T0" fmla="*/ 28 w 52"/>
                    <a:gd name="T1" fmla="*/ 18 h 18"/>
                    <a:gd name="T2" fmla="*/ 52 w 52"/>
                    <a:gd name="T3" fmla="*/ 6 h 18"/>
                    <a:gd name="T4" fmla="*/ 26 w 52"/>
                    <a:gd name="T5" fmla="*/ 0 h 18"/>
                    <a:gd name="T6" fmla="*/ 0 w 52"/>
                    <a:gd name="T7" fmla="*/ 12 h 18"/>
                    <a:gd name="T8" fmla="*/ 28 w 52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8"/>
                    <a:gd name="T17" fmla="*/ 52 w 52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8">
                      <a:moveTo>
                        <a:pt x="28" y="18"/>
                      </a:moveTo>
                      <a:lnTo>
                        <a:pt x="52" y="6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28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96" name="Freeform 1421"/>
                <p:cNvSpPr>
                  <a:spLocks noChangeAspect="1"/>
                </p:cNvSpPr>
                <p:nvPr/>
              </p:nvSpPr>
              <p:spPr bwMode="auto">
                <a:xfrm>
                  <a:off x="1226" y="1590"/>
                  <a:ext cx="52" cy="18"/>
                </a:xfrm>
                <a:custGeom>
                  <a:avLst/>
                  <a:gdLst>
                    <a:gd name="T0" fmla="*/ 28 w 52"/>
                    <a:gd name="T1" fmla="*/ 18 h 18"/>
                    <a:gd name="T2" fmla="*/ 52 w 52"/>
                    <a:gd name="T3" fmla="*/ 8 h 18"/>
                    <a:gd name="T4" fmla="*/ 24 w 52"/>
                    <a:gd name="T5" fmla="*/ 0 h 18"/>
                    <a:gd name="T6" fmla="*/ 0 w 52"/>
                    <a:gd name="T7" fmla="*/ 12 h 18"/>
                    <a:gd name="T8" fmla="*/ 28 w 52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8"/>
                    <a:gd name="T17" fmla="*/ 52 w 52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8">
                      <a:moveTo>
                        <a:pt x="28" y="18"/>
                      </a:moveTo>
                      <a:lnTo>
                        <a:pt x="52" y="8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28" y="18"/>
                      </a:lnTo>
                      <a:close/>
                    </a:path>
                  </a:pathLst>
                </a:custGeom>
                <a:solidFill>
                  <a:srgbClr val="00776C"/>
                </a:solidFill>
                <a:ln w="0">
                  <a:solidFill>
                    <a:srgbClr val="00776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97" name="Freeform 1422"/>
                <p:cNvSpPr>
                  <a:spLocks noChangeAspect="1"/>
                </p:cNvSpPr>
                <p:nvPr/>
              </p:nvSpPr>
              <p:spPr bwMode="auto">
                <a:xfrm>
                  <a:off x="1226" y="1590"/>
                  <a:ext cx="52" cy="18"/>
                </a:xfrm>
                <a:custGeom>
                  <a:avLst/>
                  <a:gdLst>
                    <a:gd name="T0" fmla="*/ 28 w 52"/>
                    <a:gd name="T1" fmla="*/ 18 h 18"/>
                    <a:gd name="T2" fmla="*/ 52 w 52"/>
                    <a:gd name="T3" fmla="*/ 8 h 18"/>
                    <a:gd name="T4" fmla="*/ 24 w 52"/>
                    <a:gd name="T5" fmla="*/ 0 h 18"/>
                    <a:gd name="T6" fmla="*/ 0 w 52"/>
                    <a:gd name="T7" fmla="*/ 12 h 18"/>
                    <a:gd name="T8" fmla="*/ 28 w 52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8"/>
                    <a:gd name="T17" fmla="*/ 52 w 52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8">
                      <a:moveTo>
                        <a:pt x="28" y="18"/>
                      </a:moveTo>
                      <a:lnTo>
                        <a:pt x="52" y="8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28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98" name="Freeform 1423"/>
                <p:cNvSpPr>
                  <a:spLocks noChangeAspect="1"/>
                </p:cNvSpPr>
                <p:nvPr/>
              </p:nvSpPr>
              <p:spPr bwMode="auto">
                <a:xfrm>
                  <a:off x="1254" y="1598"/>
                  <a:ext cx="52" cy="16"/>
                </a:xfrm>
                <a:custGeom>
                  <a:avLst/>
                  <a:gdLst>
                    <a:gd name="T0" fmla="*/ 28 w 52"/>
                    <a:gd name="T1" fmla="*/ 16 h 16"/>
                    <a:gd name="T2" fmla="*/ 52 w 52"/>
                    <a:gd name="T3" fmla="*/ 4 h 16"/>
                    <a:gd name="T4" fmla="*/ 24 w 52"/>
                    <a:gd name="T5" fmla="*/ 0 h 16"/>
                    <a:gd name="T6" fmla="*/ 0 w 52"/>
                    <a:gd name="T7" fmla="*/ 10 h 16"/>
                    <a:gd name="T8" fmla="*/ 28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28" y="16"/>
                      </a:moveTo>
                      <a:lnTo>
                        <a:pt x="52" y="4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28" y="16"/>
                      </a:lnTo>
                      <a:close/>
                    </a:path>
                  </a:pathLst>
                </a:custGeom>
                <a:solidFill>
                  <a:srgbClr val="00746A"/>
                </a:solidFill>
                <a:ln w="0">
                  <a:solidFill>
                    <a:srgbClr val="00746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99" name="Freeform 1424"/>
                <p:cNvSpPr>
                  <a:spLocks noChangeAspect="1"/>
                </p:cNvSpPr>
                <p:nvPr/>
              </p:nvSpPr>
              <p:spPr bwMode="auto">
                <a:xfrm>
                  <a:off x="1254" y="1598"/>
                  <a:ext cx="52" cy="16"/>
                </a:xfrm>
                <a:custGeom>
                  <a:avLst/>
                  <a:gdLst>
                    <a:gd name="T0" fmla="*/ 28 w 52"/>
                    <a:gd name="T1" fmla="*/ 16 h 16"/>
                    <a:gd name="T2" fmla="*/ 52 w 52"/>
                    <a:gd name="T3" fmla="*/ 4 h 16"/>
                    <a:gd name="T4" fmla="*/ 24 w 52"/>
                    <a:gd name="T5" fmla="*/ 0 h 16"/>
                    <a:gd name="T6" fmla="*/ 0 w 52"/>
                    <a:gd name="T7" fmla="*/ 10 h 16"/>
                    <a:gd name="T8" fmla="*/ 28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28" y="16"/>
                      </a:moveTo>
                      <a:lnTo>
                        <a:pt x="52" y="4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28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00" name="Freeform 1425"/>
                <p:cNvSpPr>
                  <a:spLocks noChangeAspect="1"/>
                </p:cNvSpPr>
                <p:nvPr/>
              </p:nvSpPr>
              <p:spPr bwMode="auto">
                <a:xfrm>
                  <a:off x="1282" y="1602"/>
                  <a:ext cx="54" cy="18"/>
                </a:xfrm>
                <a:custGeom>
                  <a:avLst/>
                  <a:gdLst>
                    <a:gd name="T0" fmla="*/ 30 w 54"/>
                    <a:gd name="T1" fmla="*/ 18 h 18"/>
                    <a:gd name="T2" fmla="*/ 54 w 54"/>
                    <a:gd name="T3" fmla="*/ 6 h 18"/>
                    <a:gd name="T4" fmla="*/ 24 w 54"/>
                    <a:gd name="T5" fmla="*/ 0 h 18"/>
                    <a:gd name="T6" fmla="*/ 0 w 54"/>
                    <a:gd name="T7" fmla="*/ 12 h 18"/>
                    <a:gd name="T8" fmla="*/ 30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30" y="18"/>
                      </a:moveTo>
                      <a:lnTo>
                        <a:pt x="54" y="6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0" y="18"/>
                      </a:lnTo>
                      <a:close/>
                    </a:path>
                  </a:pathLst>
                </a:custGeom>
                <a:solidFill>
                  <a:srgbClr val="007168"/>
                </a:solidFill>
                <a:ln w="0">
                  <a:solidFill>
                    <a:srgbClr val="00716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01" name="Freeform 1426"/>
                <p:cNvSpPr>
                  <a:spLocks noChangeAspect="1"/>
                </p:cNvSpPr>
                <p:nvPr/>
              </p:nvSpPr>
              <p:spPr bwMode="auto">
                <a:xfrm>
                  <a:off x="1282" y="1602"/>
                  <a:ext cx="54" cy="18"/>
                </a:xfrm>
                <a:custGeom>
                  <a:avLst/>
                  <a:gdLst>
                    <a:gd name="T0" fmla="*/ 30 w 54"/>
                    <a:gd name="T1" fmla="*/ 18 h 18"/>
                    <a:gd name="T2" fmla="*/ 54 w 54"/>
                    <a:gd name="T3" fmla="*/ 6 h 18"/>
                    <a:gd name="T4" fmla="*/ 24 w 54"/>
                    <a:gd name="T5" fmla="*/ 0 h 18"/>
                    <a:gd name="T6" fmla="*/ 0 w 54"/>
                    <a:gd name="T7" fmla="*/ 12 h 18"/>
                    <a:gd name="T8" fmla="*/ 30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30" y="18"/>
                      </a:moveTo>
                      <a:lnTo>
                        <a:pt x="54" y="6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0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02" name="Freeform 1427"/>
                <p:cNvSpPr>
                  <a:spLocks noChangeAspect="1"/>
                </p:cNvSpPr>
                <p:nvPr/>
              </p:nvSpPr>
              <p:spPr bwMode="auto">
                <a:xfrm>
                  <a:off x="1312" y="1608"/>
                  <a:ext cx="52" cy="16"/>
                </a:xfrm>
                <a:custGeom>
                  <a:avLst/>
                  <a:gdLst>
                    <a:gd name="T0" fmla="*/ 28 w 52"/>
                    <a:gd name="T1" fmla="*/ 16 h 16"/>
                    <a:gd name="T2" fmla="*/ 52 w 52"/>
                    <a:gd name="T3" fmla="*/ 4 h 16"/>
                    <a:gd name="T4" fmla="*/ 24 w 52"/>
                    <a:gd name="T5" fmla="*/ 0 h 16"/>
                    <a:gd name="T6" fmla="*/ 0 w 52"/>
                    <a:gd name="T7" fmla="*/ 12 h 16"/>
                    <a:gd name="T8" fmla="*/ 28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28" y="16"/>
                      </a:moveTo>
                      <a:lnTo>
                        <a:pt x="52" y="4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28" y="16"/>
                      </a:lnTo>
                      <a:close/>
                    </a:path>
                  </a:pathLst>
                </a:custGeom>
                <a:solidFill>
                  <a:srgbClr val="007065"/>
                </a:solidFill>
                <a:ln w="0">
                  <a:solidFill>
                    <a:srgbClr val="007065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03" name="Freeform 1428"/>
                <p:cNvSpPr>
                  <a:spLocks noChangeAspect="1"/>
                </p:cNvSpPr>
                <p:nvPr/>
              </p:nvSpPr>
              <p:spPr bwMode="auto">
                <a:xfrm>
                  <a:off x="1312" y="1608"/>
                  <a:ext cx="52" cy="16"/>
                </a:xfrm>
                <a:custGeom>
                  <a:avLst/>
                  <a:gdLst>
                    <a:gd name="T0" fmla="*/ 28 w 52"/>
                    <a:gd name="T1" fmla="*/ 16 h 16"/>
                    <a:gd name="T2" fmla="*/ 52 w 52"/>
                    <a:gd name="T3" fmla="*/ 4 h 16"/>
                    <a:gd name="T4" fmla="*/ 24 w 52"/>
                    <a:gd name="T5" fmla="*/ 0 h 16"/>
                    <a:gd name="T6" fmla="*/ 0 w 52"/>
                    <a:gd name="T7" fmla="*/ 12 h 16"/>
                    <a:gd name="T8" fmla="*/ 28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28" y="16"/>
                      </a:moveTo>
                      <a:lnTo>
                        <a:pt x="52" y="4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28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04" name="Freeform 1429"/>
                <p:cNvSpPr>
                  <a:spLocks noChangeAspect="1"/>
                </p:cNvSpPr>
                <p:nvPr/>
              </p:nvSpPr>
              <p:spPr bwMode="auto">
                <a:xfrm>
                  <a:off x="1340" y="1612"/>
                  <a:ext cx="54" cy="16"/>
                </a:xfrm>
                <a:custGeom>
                  <a:avLst/>
                  <a:gdLst>
                    <a:gd name="T0" fmla="*/ 30 w 54"/>
                    <a:gd name="T1" fmla="*/ 16 h 16"/>
                    <a:gd name="T2" fmla="*/ 54 w 54"/>
                    <a:gd name="T3" fmla="*/ 6 h 16"/>
                    <a:gd name="T4" fmla="*/ 24 w 54"/>
                    <a:gd name="T5" fmla="*/ 0 h 16"/>
                    <a:gd name="T6" fmla="*/ 0 w 54"/>
                    <a:gd name="T7" fmla="*/ 12 h 16"/>
                    <a:gd name="T8" fmla="*/ 30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0" y="16"/>
                      </a:moveTo>
                      <a:lnTo>
                        <a:pt x="54" y="6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7063"/>
                </a:solidFill>
                <a:ln w="0">
                  <a:solidFill>
                    <a:srgbClr val="007063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05" name="Freeform 1430"/>
                <p:cNvSpPr>
                  <a:spLocks noChangeAspect="1"/>
                </p:cNvSpPr>
                <p:nvPr/>
              </p:nvSpPr>
              <p:spPr bwMode="auto">
                <a:xfrm>
                  <a:off x="1340" y="1612"/>
                  <a:ext cx="54" cy="16"/>
                </a:xfrm>
                <a:custGeom>
                  <a:avLst/>
                  <a:gdLst>
                    <a:gd name="T0" fmla="*/ 30 w 54"/>
                    <a:gd name="T1" fmla="*/ 16 h 16"/>
                    <a:gd name="T2" fmla="*/ 54 w 54"/>
                    <a:gd name="T3" fmla="*/ 6 h 16"/>
                    <a:gd name="T4" fmla="*/ 24 w 54"/>
                    <a:gd name="T5" fmla="*/ 0 h 16"/>
                    <a:gd name="T6" fmla="*/ 0 w 54"/>
                    <a:gd name="T7" fmla="*/ 12 h 16"/>
                    <a:gd name="T8" fmla="*/ 30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0" y="16"/>
                      </a:moveTo>
                      <a:lnTo>
                        <a:pt x="54" y="6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06" name="Freeform 1431"/>
                <p:cNvSpPr>
                  <a:spLocks noChangeAspect="1"/>
                </p:cNvSpPr>
                <p:nvPr/>
              </p:nvSpPr>
              <p:spPr bwMode="auto">
                <a:xfrm>
                  <a:off x="1370" y="1618"/>
                  <a:ext cx="54" cy="16"/>
                </a:xfrm>
                <a:custGeom>
                  <a:avLst/>
                  <a:gdLst>
                    <a:gd name="T0" fmla="*/ 30 w 54"/>
                    <a:gd name="T1" fmla="*/ 16 h 16"/>
                    <a:gd name="T2" fmla="*/ 54 w 54"/>
                    <a:gd name="T3" fmla="*/ 4 h 16"/>
                    <a:gd name="T4" fmla="*/ 24 w 54"/>
                    <a:gd name="T5" fmla="*/ 0 h 16"/>
                    <a:gd name="T6" fmla="*/ 0 w 54"/>
                    <a:gd name="T7" fmla="*/ 10 h 16"/>
                    <a:gd name="T8" fmla="*/ 30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0" y="16"/>
                      </a:moveTo>
                      <a:lnTo>
                        <a:pt x="54" y="4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7061"/>
                </a:solidFill>
                <a:ln w="0">
                  <a:solidFill>
                    <a:srgbClr val="00706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07" name="Freeform 1432"/>
                <p:cNvSpPr>
                  <a:spLocks noChangeAspect="1"/>
                </p:cNvSpPr>
                <p:nvPr/>
              </p:nvSpPr>
              <p:spPr bwMode="auto">
                <a:xfrm>
                  <a:off x="1370" y="1618"/>
                  <a:ext cx="54" cy="16"/>
                </a:xfrm>
                <a:custGeom>
                  <a:avLst/>
                  <a:gdLst>
                    <a:gd name="T0" fmla="*/ 30 w 54"/>
                    <a:gd name="T1" fmla="*/ 16 h 16"/>
                    <a:gd name="T2" fmla="*/ 54 w 54"/>
                    <a:gd name="T3" fmla="*/ 4 h 16"/>
                    <a:gd name="T4" fmla="*/ 24 w 54"/>
                    <a:gd name="T5" fmla="*/ 0 h 16"/>
                    <a:gd name="T6" fmla="*/ 0 w 54"/>
                    <a:gd name="T7" fmla="*/ 10 h 16"/>
                    <a:gd name="T8" fmla="*/ 30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0" y="16"/>
                      </a:moveTo>
                      <a:lnTo>
                        <a:pt x="54" y="4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08" name="Freeform 1433"/>
                <p:cNvSpPr>
                  <a:spLocks noChangeAspect="1"/>
                </p:cNvSpPr>
                <p:nvPr/>
              </p:nvSpPr>
              <p:spPr bwMode="auto">
                <a:xfrm>
                  <a:off x="1400" y="1622"/>
                  <a:ext cx="54" cy="16"/>
                </a:xfrm>
                <a:custGeom>
                  <a:avLst/>
                  <a:gdLst>
                    <a:gd name="T0" fmla="*/ 30 w 54"/>
                    <a:gd name="T1" fmla="*/ 16 h 16"/>
                    <a:gd name="T2" fmla="*/ 54 w 54"/>
                    <a:gd name="T3" fmla="*/ 6 h 16"/>
                    <a:gd name="T4" fmla="*/ 24 w 54"/>
                    <a:gd name="T5" fmla="*/ 0 h 16"/>
                    <a:gd name="T6" fmla="*/ 0 w 54"/>
                    <a:gd name="T7" fmla="*/ 12 h 16"/>
                    <a:gd name="T8" fmla="*/ 30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0" y="16"/>
                      </a:moveTo>
                      <a:lnTo>
                        <a:pt x="54" y="6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7160"/>
                </a:solidFill>
                <a:ln w="0">
                  <a:solidFill>
                    <a:srgbClr val="00716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09" name="Freeform 1434"/>
                <p:cNvSpPr>
                  <a:spLocks noChangeAspect="1"/>
                </p:cNvSpPr>
                <p:nvPr/>
              </p:nvSpPr>
              <p:spPr bwMode="auto">
                <a:xfrm>
                  <a:off x="1400" y="1622"/>
                  <a:ext cx="54" cy="16"/>
                </a:xfrm>
                <a:custGeom>
                  <a:avLst/>
                  <a:gdLst>
                    <a:gd name="T0" fmla="*/ 30 w 54"/>
                    <a:gd name="T1" fmla="*/ 16 h 16"/>
                    <a:gd name="T2" fmla="*/ 54 w 54"/>
                    <a:gd name="T3" fmla="*/ 6 h 16"/>
                    <a:gd name="T4" fmla="*/ 24 w 54"/>
                    <a:gd name="T5" fmla="*/ 0 h 16"/>
                    <a:gd name="T6" fmla="*/ 0 w 54"/>
                    <a:gd name="T7" fmla="*/ 12 h 16"/>
                    <a:gd name="T8" fmla="*/ 30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0" y="16"/>
                      </a:moveTo>
                      <a:lnTo>
                        <a:pt x="54" y="6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10" name="Freeform 1435"/>
                <p:cNvSpPr>
                  <a:spLocks noChangeAspect="1"/>
                </p:cNvSpPr>
                <p:nvPr/>
              </p:nvSpPr>
              <p:spPr bwMode="auto">
                <a:xfrm>
                  <a:off x="1430" y="1628"/>
                  <a:ext cx="56" cy="16"/>
                </a:xfrm>
                <a:custGeom>
                  <a:avLst/>
                  <a:gdLst>
                    <a:gd name="T0" fmla="*/ 32 w 56"/>
                    <a:gd name="T1" fmla="*/ 16 h 16"/>
                    <a:gd name="T2" fmla="*/ 56 w 56"/>
                    <a:gd name="T3" fmla="*/ 6 h 16"/>
                    <a:gd name="T4" fmla="*/ 24 w 56"/>
                    <a:gd name="T5" fmla="*/ 0 h 16"/>
                    <a:gd name="T6" fmla="*/ 0 w 56"/>
                    <a:gd name="T7" fmla="*/ 10 h 16"/>
                    <a:gd name="T8" fmla="*/ 32 w 56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6"/>
                    <a:gd name="T17" fmla="*/ 56 w 56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6">
                      <a:moveTo>
                        <a:pt x="32" y="16"/>
                      </a:moveTo>
                      <a:lnTo>
                        <a:pt x="56" y="6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32" y="16"/>
                      </a:lnTo>
                      <a:close/>
                    </a:path>
                  </a:pathLst>
                </a:custGeom>
                <a:solidFill>
                  <a:srgbClr val="00735E"/>
                </a:solidFill>
                <a:ln w="0">
                  <a:solidFill>
                    <a:srgbClr val="00735E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11" name="Freeform 1436"/>
                <p:cNvSpPr>
                  <a:spLocks noChangeAspect="1"/>
                </p:cNvSpPr>
                <p:nvPr/>
              </p:nvSpPr>
              <p:spPr bwMode="auto">
                <a:xfrm>
                  <a:off x="1430" y="1628"/>
                  <a:ext cx="56" cy="16"/>
                </a:xfrm>
                <a:custGeom>
                  <a:avLst/>
                  <a:gdLst>
                    <a:gd name="T0" fmla="*/ 32 w 56"/>
                    <a:gd name="T1" fmla="*/ 16 h 16"/>
                    <a:gd name="T2" fmla="*/ 56 w 56"/>
                    <a:gd name="T3" fmla="*/ 6 h 16"/>
                    <a:gd name="T4" fmla="*/ 24 w 56"/>
                    <a:gd name="T5" fmla="*/ 0 h 16"/>
                    <a:gd name="T6" fmla="*/ 0 w 56"/>
                    <a:gd name="T7" fmla="*/ 10 h 16"/>
                    <a:gd name="T8" fmla="*/ 32 w 56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6"/>
                    <a:gd name="T17" fmla="*/ 56 w 56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6">
                      <a:moveTo>
                        <a:pt x="32" y="16"/>
                      </a:moveTo>
                      <a:lnTo>
                        <a:pt x="56" y="6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32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12" name="Freeform 1437"/>
                <p:cNvSpPr>
                  <a:spLocks noChangeAspect="1"/>
                </p:cNvSpPr>
                <p:nvPr/>
              </p:nvSpPr>
              <p:spPr bwMode="auto">
                <a:xfrm>
                  <a:off x="1462" y="1634"/>
                  <a:ext cx="54" cy="16"/>
                </a:xfrm>
                <a:custGeom>
                  <a:avLst/>
                  <a:gdLst>
                    <a:gd name="T0" fmla="*/ 30 w 54"/>
                    <a:gd name="T1" fmla="*/ 16 h 16"/>
                    <a:gd name="T2" fmla="*/ 54 w 54"/>
                    <a:gd name="T3" fmla="*/ 4 h 16"/>
                    <a:gd name="T4" fmla="*/ 24 w 54"/>
                    <a:gd name="T5" fmla="*/ 0 h 16"/>
                    <a:gd name="T6" fmla="*/ 0 w 54"/>
                    <a:gd name="T7" fmla="*/ 10 h 16"/>
                    <a:gd name="T8" fmla="*/ 30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0" y="16"/>
                      </a:moveTo>
                      <a:lnTo>
                        <a:pt x="54" y="4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755D"/>
                </a:solidFill>
                <a:ln w="0">
                  <a:solidFill>
                    <a:srgbClr val="00755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13" name="Freeform 1438"/>
                <p:cNvSpPr>
                  <a:spLocks noChangeAspect="1"/>
                </p:cNvSpPr>
                <p:nvPr/>
              </p:nvSpPr>
              <p:spPr bwMode="auto">
                <a:xfrm>
                  <a:off x="1462" y="1634"/>
                  <a:ext cx="54" cy="16"/>
                </a:xfrm>
                <a:custGeom>
                  <a:avLst/>
                  <a:gdLst>
                    <a:gd name="T0" fmla="*/ 30 w 54"/>
                    <a:gd name="T1" fmla="*/ 16 h 16"/>
                    <a:gd name="T2" fmla="*/ 54 w 54"/>
                    <a:gd name="T3" fmla="*/ 4 h 16"/>
                    <a:gd name="T4" fmla="*/ 24 w 54"/>
                    <a:gd name="T5" fmla="*/ 0 h 16"/>
                    <a:gd name="T6" fmla="*/ 0 w 54"/>
                    <a:gd name="T7" fmla="*/ 10 h 16"/>
                    <a:gd name="T8" fmla="*/ 30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0" y="16"/>
                      </a:moveTo>
                      <a:lnTo>
                        <a:pt x="54" y="4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14" name="Freeform 1439"/>
                <p:cNvSpPr>
                  <a:spLocks noChangeAspect="1"/>
                </p:cNvSpPr>
                <p:nvPr/>
              </p:nvSpPr>
              <p:spPr bwMode="auto">
                <a:xfrm>
                  <a:off x="1492" y="1638"/>
                  <a:ext cx="56" cy="18"/>
                </a:xfrm>
                <a:custGeom>
                  <a:avLst/>
                  <a:gdLst>
                    <a:gd name="T0" fmla="*/ 32 w 56"/>
                    <a:gd name="T1" fmla="*/ 18 h 18"/>
                    <a:gd name="T2" fmla="*/ 56 w 56"/>
                    <a:gd name="T3" fmla="*/ 8 h 18"/>
                    <a:gd name="T4" fmla="*/ 24 w 56"/>
                    <a:gd name="T5" fmla="*/ 0 h 18"/>
                    <a:gd name="T6" fmla="*/ 0 w 56"/>
                    <a:gd name="T7" fmla="*/ 12 h 18"/>
                    <a:gd name="T8" fmla="*/ 32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2" y="18"/>
                      </a:moveTo>
                      <a:lnTo>
                        <a:pt x="56" y="8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775C"/>
                </a:solidFill>
                <a:ln w="0">
                  <a:solidFill>
                    <a:srgbClr val="00775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15" name="Freeform 1440"/>
                <p:cNvSpPr>
                  <a:spLocks noChangeAspect="1"/>
                </p:cNvSpPr>
                <p:nvPr/>
              </p:nvSpPr>
              <p:spPr bwMode="auto">
                <a:xfrm>
                  <a:off x="1492" y="1638"/>
                  <a:ext cx="56" cy="18"/>
                </a:xfrm>
                <a:custGeom>
                  <a:avLst/>
                  <a:gdLst>
                    <a:gd name="T0" fmla="*/ 32 w 56"/>
                    <a:gd name="T1" fmla="*/ 18 h 18"/>
                    <a:gd name="T2" fmla="*/ 56 w 56"/>
                    <a:gd name="T3" fmla="*/ 8 h 18"/>
                    <a:gd name="T4" fmla="*/ 24 w 56"/>
                    <a:gd name="T5" fmla="*/ 0 h 18"/>
                    <a:gd name="T6" fmla="*/ 0 w 56"/>
                    <a:gd name="T7" fmla="*/ 12 h 18"/>
                    <a:gd name="T8" fmla="*/ 32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2" y="18"/>
                      </a:moveTo>
                      <a:lnTo>
                        <a:pt x="56" y="8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16" name="Freeform 1441"/>
                <p:cNvSpPr>
                  <a:spLocks noChangeAspect="1"/>
                </p:cNvSpPr>
                <p:nvPr/>
              </p:nvSpPr>
              <p:spPr bwMode="auto">
                <a:xfrm>
                  <a:off x="1524" y="1646"/>
                  <a:ext cx="56" cy="16"/>
                </a:xfrm>
                <a:custGeom>
                  <a:avLst/>
                  <a:gdLst>
                    <a:gd name="T0" fmla="*/ 32 w 56"/>
                    <a:gd name="T1" fmla="*/ 16 h 16"/>
                    <a:gd name="T2" fmla="*/ 56 w 56"/>
                    <a:gd name="T3" fmla="*/ 6 h 16"/>
                    <a:gd name="T4" fmla="*/ 24 w 56"/>
                    <a:gd name="T5" fmla="*/ 0 h 16"/>
                    <a:gd name="T6" fmla="*/ 0 w 56"/>
                    <a:gd name="T7" fmla="*/ 10 h 16"/>
                    <a:gd name="T8" fmla="*/ 32 w 56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6"/>
                    <a:gd name="T17" fmla="*/ 56 w 56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6">
                      <a:moveTo>
                        <a:pt x="32" y="16"/>
                      </a:moveTo>
                      <a:lnTo>
                        <a:pt x="56" y="6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32" y="16"/>
                      </a:lnTo>
                      <a:close/>
                    </a:path>
                  </a:pathLst>
                </a:custGeom>
                <a:solidFill>
                  <a:srgbClr val="00795B"/>
                </a:solidFill>
                <a:ln w="0">
                  <a:solidFill>
                    <a:srgbClr val="00795B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17" name="Freeform 1442"/>
                <p:cNvSpPr>
                  <a:spLocks noChangeAspect="1"/>
                </p:cNvSpPr>
                <p:nvPr/>
              </p:nvSpPr>
              <p:spPr bwMode="auto">
                <a:xfrm>
                  <a:off x="1524" y="1646"/>
                  <a:ext cx="56" cy="16"/>
                </a:xfrm>
                <a:custGeom>
                  <a:avLst/>
                  <a:gdLst>
                    <a:gd name="T0" fmla="*/ 32 w 56"/>
                    <a:gd name="T1" fmla="*/ 16 h 16"/>
                    <a:gd name="T2" fmla="*/ 56 w 56"/>
                    <a:gd name="T3" fmla="*/ 6 h 16"/>
                    <a:gd name="T4" fmla="*/ 24 w 56"/>
                    <a:gd name="T5" fmla="*/ 0 h 16"/>
                    <a:gd name="T6" fmla="*/ 0 w 56"/>
                    <a:gd name="T7" fmla="*/ 10 h 16"/>
                    <a:gd name="T8" fmla="*/ 32 w 56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6"/>
                    <a:gd name="T17" fmla="*/ 56 w 56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6">
                      <a:moveTo>
                        <a:pt x="32" y="16"/>
                      </a:moveTo>
                      <a:lnTo>
                        <a:pt x="56" y="6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32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18" name="Freeform 1443"/>
                <p:cNvSpPr>
                  <a:spLocks noChangeAspect="1"/>
                </p:cNvSpPr>
                <p:nvPr/>
              </p:nvSpPr>
              <p:spPr bwMode="auto">
                <a:xfrm>
                  <a:off x="1556" y="1652"/>
                  <a:ext cx="56" cy="18"/>
                </a:xfrm>
                <a:custGeom>
                  <a:avLst/>
                  <a:gdLst>
                    <a:gd name="T0" fmla="*/ 32 w 56"/>
                    <a:gd name="T1" fmla="*/ 18 h 18"/>
                    <a:gd name="T2" fmla="*/ 56 w 56"/>
                    <a:gd name="T3" fmla="*/ 6 h 18"/>
                    <a:gd name="T4" fmla="*/ 24 w 56"/>
                    <a:gd name="T5" fmla="*/ 0 h 18"/>
                    <a:gd name="T6" fmla="*/ 0 w 56"/>
                    <a:gd name="T7" fmla="*/ 10 h 18"/>
                    <a:gd name="T8" fmla="*/ 32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2" y="18"/>
                      </a:moveTo>
                      <a:lnTo>
                        <a:pt x="56" y="6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7B5A"/>
                </a:solidFill>
                <a:ln w="0">
                  <a:solidFill>
                    <a:srgbClr val="007B5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19" name="Freeform 1444"/>
                <p:cNvSpPr>
                  <a:spLocks noChangeAspect="1"/>
                </p:cNvSpPr>
                <p:nvPr/>
              </p:nvSpPr>
              <p:spPr bwMode="auto">
                <a:xfrm>
                  <a:off x="1556" y="1652"/>
                  <a:ext cx="56" cy="18"/>
                </a:xfrm>
                <a:custGeom>
                  <a:avLst/>
                  <a:gdLst>
                    <a:gd name="T0" fmla="*/ 32 w 56"/>
                    <a:gd name="T1" fmla="*/ 18 h 18"/>
                    <a:gd name="T2" fmla="*/ 56 w 56"/>
                    <a:gd name="T3" fmla="*/ 6 h 18"/>
                    <a:gd name="T4" fmla="*/ 24 w 56"/>
                    <a:gd name="T5" fmla="*/ 0 h 18"/>
                    <a:gd name="T6" fmla="*/ 0 w 56"/>
                    <a:gd name="T7" fmla="*/ 10 h 18"/>
                    <a:gd name="T8" fmla="*/ 32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2" y="18"/>
                      </a:moveTo>
                      <a:lnTo>
                        <a:pt x="56" y="6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20" name="Freeform 1445"/>
                <p:cNvSpPr>
                  <a:spLocks noChangeAspect="1"/>
                </p:cNvSpPr>
                <p:nvPr/>
              </p:nvSpPr>
              <p:spPr bwMode="auto">
                <a:xfrm>
                  <a:off x="1588" y="1658"/>
                  <a:ext cx="58" cy="20"/>
                </a:xfrm>
                <a:custGeom>
                  <a:avLst/>
                  <a:gdLst>
                    <a:gd name="T0" fmla="*/ 34 w 58"/>
                    <a:gd name="T1" fmla="*/ 20 h 20"/>
                    <a:gd name="T2" fmla="*/ 58 w 58"/>
                    <a:gd name="T3" fmla="*/ 8 h 20"/>
                    <a:gd name="T4" fmla="*/ 24 w 58"/>
                    <a:gd name="T5" fmla="*/ 0 h 20"/>
                    <a:gd name="T6" fmla="*/ 0 w 58"/>
                    <a:gd name="T7" fmla="*/ 12 h 20"/>
                    <a:gd name="T8" fmla="*/ 34 w 5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0"/>
                    <a:gd name="T17" fmla="*/ 58 w 5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0">
                      <a:moveTo>
                        <a:pt x="34" y="20"/>
                      </a:moveTo>
                      <a:lnTo>
                        <a:pt x="58" y="8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4" y="20"/>
                      </a:lnTo>
                      <a:close/>
                    </a:path>
                  </a:pathLst>
                </a:custGeom>
                <a:solidFill>
                  <a:srgbClr val="007C5A"/>
                </a:solidFill>
                <a:ln w="0">
                  <a:solidFill>
                    <a:srgbClr val="007C5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21" name="Freeform 1446"/>
                <p:cNvSpPr>
                  <a:spLocks noChangeAspect="1"/>
                </p:cNvSpPr>
                <p:nvPr/>
              </p:nvSpPr>
              <p:spPr bwMode="auto">
                <a:xfrm>
                  <a:off x="1588" y="1658"/>
                  <a:ext cx="58" cy="20"/>
                </a:xfrm>
                <a:custGeom>
                  <a:avLst/>
                  <a:gdLst>
                    <a:gd name="T0" fmla="*/ 34 w 58"/>
                    <a:gd name="T1" fmla="*/ 20 h 20"/>
                    <a:gd name="T2" fmla="*/ 58 w 58"/>
                    <a:gd name="T3" fmla="*/ 8 h 20"/>
                    <a:gd name="T4" fmla="*/ 24 w 58"/>
                    <a:gd name="T5" fmla="*/ 0 h 20"/>
                    <a:gd name="T6" fmla="*/ 0 w 58"/>
                    <a:gd name="T7" fmla="*/ 12 h 20"/>
                    <a:gd name="T8" fmla="*/ 34 w 5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0"/>
                    <a:gd name="T17" fmla="*/ 58 w 5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0">
                      <a:moveTo>
                        <a:pt x="34" y="20"/>
                      </a:moveTo>
                      <a:lnTo>
                        <a:pt x="58" y="8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4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22" name="Freeform 1447"/>
                <p:cNvSpPr>
                  <a:spLocks noChangeAspect="1"/>
                </p:cNvSpPr>
                <p:nvPr/>
              </p:nvSpPr>
              <p:spPr bwMode="auto">
                <a:xfrm>
                  <a:off x="1622" y="1666"/>
                  <a:ext cx="56" cy="20"/>
                </a:xfrm>
                <a:custGeom>
                  <a:avLst/>
                  <a:gdLst>
                    <a:gd name="T0" fmla="*/ 34 w 56"/>
                    <a:gd name="T1" fmla="*/ 20 h 20"/>
                    <a:gd name="T2" fmla="*/ 56 w 56"/>
                    <a:gd name="T3" fmla="*/ 8 h 20"/>
                    <a:gd name="T4" fmla="*/ 24 w 56"/>
                    <a:gd name="T5" fmla="*/ 0 h 20"/>
                    <a:gd name="T6" fmla="*/ 0 w 56"/>
                    <a:gd name="T7" fmla="*/ 12 h 20"/>
                    <a:gd name="T8" fmla="*/ 34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34" y="20"/>
                      </a:moveTo>
                      <a:lnTo>
                        <a:pt x="56" y="8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4" y="20"/>
                      </a:lnTo>
                      <a:close/>
                    </a:path>
                  </a:pathLst>
                </a:custGeom>
                <a:solidFill>
                  <a:srgbClr val="007E59"/>
                </a:solidFill>
                <a:ln w="0">
                  <a:solidFill>
                    <a:srgbClr val="007E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23" name="Freeform 1448"/>
                <p:cNvSpPr>
                  <a:spLocks noChangeAspect="1"/>
                </p:cNvSpPr>
                <p:nvPr/>
              </p:nvSpPr>
              <p:spPr bwMode="auto">
                <a:xfrm>
                  <a:off x="1622" y="1666"/>
                  <a:ext cx="56" cy="20"/>
                </a:xfrm>
                <a:custGeom>
                  <a:avLst/>
                  <a:gdLst>
                    <a:gd name="T0" fmla="*/ 34 w 56"/>
                    <a:gd name="T1" fmla="*/ 20 h 20"/>
                    <a:gd name="T2" fmla="*/ 56 w 56"/>
                    <a:gd name="T3" fmla="*/ 8 h 20"/>
                    <a:gd name="T4" fmla="*/ 24 w 56"/>
                    <a:gd name="T5" fmla="*/ 0 h 20"/>
                    <a:gd name="T6" fmla="*/ 0 w 56"/>
                    <a:gd name="T7" fmla="*/ 12 h 20"/>
                    <a:gd name="T8" fmla="*/ 34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34" y="20"/>
                      </a:moveTo>
                      <a:lnTo>
                        <a:pt x="56" y="8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4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24" name="Freeform 1449"/>
                <p:cNvSpPr>
                  <a:spLocks noChangeAspect="1"/>
                </p:cNvSpPr>
                <p:nvPr/>
              </p:nvSpPr>
              <p:spPr bwMode="auto">
                <a:xfrm>
                  <a:off x="1656" y="1674"/>
                  <a:ext cx="56" cy="20"/>
                </a:xfrm>
                <a:custGeom>
                  <a:avLst/>
                  <a:gdLst>
                    <a:gd name="T0" fmla="*/ 34 w 56"/>
                    <a:gd name="T1" fmla="*/ 20 h 20"/>
                    <a:gd name="T2" fmla="*/ 56 w 56"/>
                    <a:gd name="T3" fmla="*/ 8 h 20"/>
                    <a:gd name="T4" fmla="*/ 22 w 56"/>
                    <a:gd name="T5" fmla="*/ 0 h 20"/>
                    <a:gd name="T6" fmla="*/ 0 w 56"/>
                    <a:gd name="T7" fmla="*/ 12 h 20"/>
                    <a:gd name="T8" fmla="*/ 34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34" y="20"/>
                      </a:moveTo>
                      <a:lnTo>
                        <a:pt x="56" y="8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4" y="20"/>
                      </a:lnTo>
                      <a:close/>
                    </a:path>
                  </a:pathLst>
                </a:custGeom>
                <a:solidFill>
                  <a:srgbClr val="007F59"/>
                </a:solidFill>
                <a:ln w="0">
                  <a:solidFill>
                    <a:srgbClr val="007F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25" name="Freeform 1450"/>
                <p:cNvSpPr>
                  <a:spLocks noChangeAspect="1"/>
                </p:cNvSpPr>
                <p:nvPr/>
              </p:nvSpPr>
              <p:spPr bwMode="auto">
                <a:xfrm>
                  <a:off x="1656" y="1674"/>
                  <a:ext cx="56" cy="20"/>
                </a:xfrm>
                <a:custGeom>
                  <a:avLst/>
                  <a:gdLst>
                    <a:gd name="T0" fmla="*/ 34 w 56"/>
                    <a:gd name="T1" fmla="*/ 20 h 20"/>
                    <a:gd name="T2" fmla="*/ 56 w 56"/>
                    <a:gd name="T3" fmla="*/ 8 h 20"/>
                    <a:gd name="T4" fmla="*/ 22 w 56"/>
                    <a:gd name="T5" fmla="*/ 0 h 20"/>
                    <a:gd name="T6" fmla="*/ 0 w 56"/>
                    <a:gd name="T7" fmla="*/ 12 h 20"/>
                    <a:gd name="T8" fmla="*/ 34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34" y="20"/>
                      </a:moveTo>
                      <a:lnTo>
                        <a:pt x="56" y="8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4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26" name="Freeform 1451"/>
                <p:cNvSpPr>
                  <a:spLocks noChangeAspect="1"/>
                </p:cNvSpPr>
                <p:nvPr/>
              </p:nvSpPr>
              <p:spPr bwMode="auto">
                <a:xfrm>
                  <a:off x="1690" y="1682"/>
                  <a:ext cx="56" cy="20"/>
                </a:xfrm>
                <a:custGeom>
                  <a:avLst/>
                  <a:gdLst>
                    <a:gd name="T0" fmla="*/ 34 w 56"/>
                    <a:gd name="T1" fmla="*/ 20 h 20"/>
                    <a:gd name="T2" fmla="*/ 56 w 56"/>
                    <a:gd name="T3" fmla="*/ 10 h 20"/>
                    <a:gd name="T4" fmla="*/ 22 w 56"/>
                    <a:gd name="T5" fmla="*/ 0 h 20"/>
                    <a:gd name="T6" fmla="*/ 0 w 56"/>
                    <a:gd name="T7" fmla="*/ 12 h 20"/>
                    <a:gd name="T8" fmla="*/ 34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34" y="20"/>
                      </a:moveTo>
                      <a:lnTo>
                        <a:pt x="56" y="10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4" y="20"/>
                      </a:lnTo>
                      <a:close/>
                    </a:path>
                  </a:pathLst>
                </a:custGeom>
                <a:solidFill>
                  <a:srgbClr val="008058"/>
                </a:solidFill>
                <a:ln w="0">
                  <a:solidFill>
                    <a:srgbClr val="0080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27" name="Freeform 1452"/>
                <p:cNvSpPr>
                  <a:spLocks noChangeAspect="1"/>
                </p:cNvSpPr>
                <p:nvPr/>
              </p:nvSpPr>
              <p:spPr bwMode="auto">
                <a:xfrm>
                  <a:off x="1690" y="1682"/>
                  <a:ext cx="56" cy="20"/>
                </a:xfrm>
                <a:custGeom>
                  <a:avLst/>
                  <a:gdLst>
                    <a:gd name="T0" fmla="*/ 34 w 56"/>
                    <a:gd name="T1" fmla="*/ 20 h 20"/>
                    <a:gd name="T2" fmla="*/ 56 w 56"/>
                    <a:gd name="T3" fmla="*/ 10 h 20"/>
                    <a:gd name="T4" fmla="*/ 22 w 56"/>
                    <a:gd name="T5" fmla="*/ 0 h 20"/>
                    <a:gd name="T6" fmla="*/ 0 w 56"/>
                    <a:gd name="T7" fmla="*/ 12 h 20"/>
                    <a:gd name="T8" fmla="*/ 34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34" y="20"/>
                      </a:moveTo>
                      <a:lnTo>
                        <a:pt x="56" y="10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4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28" name="Freeform 1453"/>
                <p:cNvSpPr>
                  <a:spLocks noChangeAspect="1"/>
                </p:cNvSpPr>
                <p:nvPr/>
              </p:nvSpPr>
              <p:spPr bwMode="auto">
                <a:xfrm>
                  <a:off x="1724" y="1692"/>
                  <a:ext cx="58" cy="20"/>
                </a:xfrm>
                <a:custGeom>
                  <a:avLst/>
                  <a:gdLst>
                    <a:gd name="T0" fmla="*/ 34 w 58"/>
                    <a:gd name="T1" fmla="*/ 20 h 20"/>
                    <a:gd name="T2" fmla="*/ 58 w 58"/>
                    <a:gd name="T3" fmla="*/ 8 h 20"/>
                    <a:gd name="T4" fmla="*/ 22 w 58"/>
                    <a:gd name="T5" fmla="*/ 0 h 20"/>
                    <a:gd name="T6" fmla="*/ 0 w 58"/>
                    <a:gd name="T7" fmla="*/ 10 h 20"/>
                    <a:gd name="T8" fmla="*/ 34 w 5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0"/>
                    <a:gd name="T17" fmla="*/ 58 w 5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0">
                      <a:moveTo>
                        <a:pt x="34" y="20"/>
                      </a:moveTo>
                      <a:lnTo>
                        <a:pt x="58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4" y="20"/>
                      </a:lnTo>
                      <a:close/>
                    </a:path>
                  </a:pathLst>
                </a:custGeom>
                <a:solidFill>
                  <a:srgbClr val="008158"/>
                </a:solidFill>
                <a:ln w="0">
                  <a:solidFill>
                    <a:srgbClr val="0081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29" name="Freeform 1454"/>
                <p:cNvSpPr>
                  <a:spLocks noChangeAspect="1"/>
                </p:cNvSpPr>
                <p:nvPr/>
              </p:nvSpPr>
              <p:spPr bwMode="auto">
                <a:xfrm>
                  <a:off x="1724" y="1692"/>
                  <a:ext cx="58" cy="20"/>
                </a:xfrm>
                <a:custGeom>
                  <a:avLst/>
                  <a:gdLst>
                    <a:gd name="T0" fmla="*/ 34 w 58"/>
                    <a:gd name="T1" fmla="*/ 20 h 20"/>
                    <a:gd name="T2" fmla="*/ 58 w 58"/>
                    <a:gd name="T3" fmla="*/ 8 h 20"/>
                    <a:gd name="T4" fmla="*/ 22 w 58"/>
                    <a:gd name="T5" fmla="*/ 0 h 20"/>
                    <a:gd name="T6" fmla="*/ 0 w 58"/>
                    <a:gd name="T7" fmla="*/ 10 h 20"/>
                    <a:gd name="T8" fmla="*/ 34 w 5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0"/>
                    <a:gd name="T17" fmla="*/ 58 w 5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0">
                      <a:moveTo>
                        <a:pt x="34" y="20"/>
                      </a:moveTo>
                      <a:lnTo>
                        <a:pt x="58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4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30" name="Freeform 1455"/>
                <p:cNvSpPr>
                  <a:spLocks noChangeAspect="1"/>
                </p:cNvSpPr>
                <p:nvPr/>
              </p:nvSpPr>
              <p:spPr bwMode="auto">
                <a:xfrm>
                  <a:off x="1758" y="1700"/>
                  <a:ext cx="58" cy="20"/>
                </a:xfrm>
                <a:custGeom>
                  <a:avLst/>
                  <a:gdLst>
                    <a:gd name="T0" fmla="*/ 36 w 58"/>
                    <a:gd name="T1" fmla="*/ 20 h 20"/>
                    <a:gd name="T2" fmla="*/ 58 w 58"/>
                    <a:gd name="T3" fmla="*/ 10 h 20"/>
                    <a:gd name="T4" fmla="*/ 24 w 58"/>
                    <a:gd name="T5" fmla="*/ 0 h 20"/>
                    <a:gd name="T6" fmla="*/ 0 w 58"/>
                    <a:gd name="T7" fmla="*/ 12 h 20"/>
                    <a:gd name="T8" fmla="*/ 36 w 5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0"/>
                    <a:gd name="T17" fmla="*/ 58 w 5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0">
                      <a:moveTo>
                        <a:pt x="36" y="20"/>
                      </a:moveTo>
                      <a:lnTo>
                        <a:pt x="58" y="10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6" y="20"/>
                      </a:lnTo>
                      <a:close/>
                    </a:path>
                  </a:pathLst>
                </a:custGeom>
                <a:solidFill>
                  <a:srgbClr val="008258"/>
                </a:solidFill>
                <a:ln w="0">
                  <a:solidFill>
                    <a:srgbClr val="0082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31" name="Freeform 1456"/>
                <p:cNvSpPr>
                  <a:spLocks noChangeAspect="1"/>
                </p:cNvSpPr>
                <p:nvPr/>
              </p:nvSpPr>
              <p:spPr bwMode="auto">
                <a:xfrm>
                  <a:off x="1758" y="1700"/>
                  <a:ext cx="58" cy="20"/>
                </a:xfrm>
                <a:custGeom>
                  <a:avLst/>
                  <a:gdLst>
                    <a:gd name="T0" fmla="*/ 36 w 58"/>
                    <a:gd name="T1" fmla="*/ 20 h 20"/>
                    <a:gd name="T2" fmla="*/ 58 w 58"/>
                    <a:gd name="T3" fmla="*/ 10 h 20"/>
                    <a:gd name="T4" fmla="*/ 24 w 58"/>
                    <a:gd name="T5" fmla="*/ 0 h 20"/>
                    <a:gd name="T6" fmla="*/ 0 w 58"/>
                    <a:gd name="T7" fmla="*/ 12 h 20"/>
                    <a:gd name="T8" fmla="*/ 36 w 5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0"/>
                    <a:gd name="T17" fmla="*/ 58 w 5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0">
                      <a:moveTo>
                        <a:pt x="36" y="20"/>
                      </a:moveTo>
                      <a:lnTo>
                        <a:pt x="58" y="10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32" name="Freeform 1457"/>
                <p:cNvSpPr>
                  <a:spLocks noChangeAspect="1"/>
                </p:cNvSpPr>
                <p:nvPr/>
              </p:nvSpPr>
              <p:spPr bwMode="auto">
                <a:xfrm>
                  <a:off x="1794" y="1710"/>
                  <a:ext cx="58" cy="20"/>
                </a:xfrm>
                <a:custGeom>
                  <a:avLst/>
                  <a:gdLst>
                    <a:gd name="T0" fmla="*/ 36 w 58"/>
                    <a:gd name="T1" fmla="*/ 20 h 20"/>
                    <a:gd name="T2" fmla="*/ 58 w 58"/>
                    <a:gd name="T3" fmla="*/ 8 h 20"/>
                    <a:gd name="T4" fmla="*/ 22 w 58"/>
                    <a:gd name="T5" fmla="*/ 0 h 20"/>
                    <a:gd name="T6" fmla="*/ 0 w 58"/>
                    <a:gd name="T7" fmla="*/ 10 h 20"/>
                    <a:gd name="T8" fmla="*/ 36 w 5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0"/>
                    <a:gd name="T17" fmla="*/ 58 w 5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0">
                      <a:moveTo>
                        <a:pt x="36" y="20"/>
                      </a:moveTo>
                      <a:lnTo>
                        <a:pt x="58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6" y="20"/>
                      </a:lnTo>
                      <a:close/>
                    </a:path>
                  </a:pathLst>
                </a:custGeom>
                <a:solidFill>
                  <a:srgbClr val="008258"/>
                </a:solidFill>
                <a:ln w="0">
                  <a:solidFill>
                    <a:srgbClr val="0082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33" name="Freeform 1458"/>
                <p:cNvSpPr>
                  <a:spLocks noChangeAspect="1"/>
                </p:cNvSpPr>
                <p:nvPr/>
              </p:nvSpPr>
              <p:spPr bwMode="auto">
                <a:xfrm>
                  <a:off x="1794" y="1710"/>
                  <a:ext cx="58" cy="20"/>
                </a:xfrm>
                <a:custGeom>
                  <a:avLst/>
                  <a:gdLst>
                    <a:gd name="T0" fmla="*/ 36 w 58"/>
                    <a:gd name="T1" fmla="*/ 20 h 20"/>
                    <a:gd name="T2" fmla="*/ 58 w 58"/>
                    <a:gd name="T3" fmla="*/ 8 h 20"/>
                    <a:gd name="T4" fmla="*/ 22 w 58"/>
                    <a:gd name="T5" fmla="*/ 0 h 20"/>
                    <a:gd name="T6" fmla="*/ 0 w 58"/>
                    <a:gd name="T7" fmla="*/ 10 h 20"/>
                    <a:gd name="T8" fmla="*/ 36 w 5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0"/>
                    <a:gd name="T17" fmla="*/ 58 w 5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0">
                      <a:moveTo>
                        <a:pt x="36" y="20"/>
                      </a:moveTo>
                      <a:lnTo>
                        <a:pt x="58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34" name="Freeform 1459"/>
                <p:cNvSpPr>
                  <a:spLocks noChangeAspect="1"/>
                </p:cNvSpPr>
                <p:nvPr/>
              </p:nvSpPr>
              <p:spPr bwMode="auto">
                <a:xfrm>
                  <a:off x="1830" y="1718"/>
                  <a:ext cx="60" cy="22"/>
                </a:xfrm>
                <a:custGeom>
                  <a:avLst/>
                  <a:gdLst>
                    <a:gd name="T0" fmla="*/ 36 w 60"/>
                    <a:gd name="T1" fmla="*/ 22 h 22"/>
                    <a:gd name="T2" fmla="*/ 60 w 60"/>
                    <a:gd name="T3" fmla="*/ 10 h 22"/>
                    <a:gd name="T4" fmla="*/ 22 w 60"/>
                    <a:gd name="T5" fmla="*/ 0 h 22"/>
                    <a:gd name="T6" fmla="*/ 0 w 60"/>
                    <a:gd name="T7" fmla="*/ 12 h 22"/>
                    <a:gd name="T8" fmla="*/ 36 w 6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2"/>
                    <a:gd name="T17" fmla="*/ 60 w 6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2">
                      <a:moveTo>
                        <a:pt x="36" y="22"/>
                      </a:moveTo>
                      <a:lnTo>
                        <a:pt x="60" y="10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6" y="22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35" name="Freeform 1460"/>
                <p:cNvSpPr>
                  <a:spLocks noChangeAspect="1"/>
                </p:cNvSpPr>
                <p:nvPr/>
              </p:nvSpPr>
              <p:spPr bwMode="auto">
                <a:xfrm>
                  <a:off x="1830" y="1718"/>
                  <a:ext cx="60" cy="22"/>
                </a:xfrm>
                <a:custGeom>
                  <a:avLst/>
                  <a:gdLst>
                    <a:gd name="T0" fmla="*/ 36 w 60"/>
                    <a:gd name="T1" fmla="*/ 22 h 22"/>
                    <a:gd name="T2" fmla="*/ 60 w 60"/>
                    <a:gd name="T3" fmla="*/ 10 h 22"/>
                    <a:gd name="T4" fmla="*/ 22 w 60"/>
                    <a:gd name="T5" fmla="*/ 0 h 22"/>
                    <a:gd name="T6" fmla="*/ 0 w 60"/>
                    <a:gd name="T7" fmla="*/ 12 h 22"/>
                    <a:gd name="T8" fmla="*/ 36 w 6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2"/>
                    <a:gd name="T17" fmla="*/ 60 w 6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2">
                      <a:moveTo>
                        <a:pt x="36" y="22"/>
                      </a:moveTo>
                      <a:lnTo>
                        <a:pt x="60" y="10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36" name="Freeform 1461"/>
                <p:cNvSpPr>
                  <a:spLocks noChangeAspect="1"/>
                </p:cNvSpPr>
                <p:nvPr/>
              </p:nvSpPr>
              <p:spPr bwMode="auto">
                <a:xfrm>
                  <a:off x="1866" y="1728"/>
                  <a:ext cx="60" cy="22"/>
                </a:xfrm>
                <a:custGeom>
                  <a:avLst/>
                  <a:gdLst>
                    <a:gd name="T0" fmla="*/ 38 w 60"/>
                    <a:gd name="T1" fmla="*/ 22 h 22"/>
                    <a:gd name="T2" fmla="*/ 60 w 60"/>
                    <a:gd name="T3" fmla="*/ 10 h 22"/>
                    <a:gd name="T4" fmla="*/ 24 w 60"/>
                    <a:gd name="T5" fmla="*/ 0 h 22"/>
                    <a:gd name="T6" fmla="*/ 0 w 60"/>
                    <a:gd name="T7" fmla="*/ 12 h 22"/>
                    <a:gd name="T8" fmla="*/ 38 w 6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2"/>
                    <a:gd name="T17" fmla="*/ 60 w 6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2">
                      <a:moveTo>
                        <a:pt x="38" y="22"/>
                      </a:moveTo>
                      <a:lnTo>
                        <a:pt x="60" y="10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8" y="22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37" name="Freeform 1462"/>
                <p:cNvSpPr>
                  <a:spLocks noChangeAspect="1"/>
                </p:cNvSpPr>
                <p:nvPr/>
              </p:nvSpPr>
              <p:spPr bwMode="auto">
                <a:xfrm>
                  <a:off x="1866" y="1728"/>
                  <a:ext cx="60" cy="22"/>
                </a:xfrm>
                <a:custGeom>
                  <a:avLst/>
                  <a:gdLst>
                    <a:gd name="T0" fmla="*/ 38 w 60"/>
                    <a:gd name="T1" fmla="*/ 22 h 22"/>
                    <a:gd name="T2" fmla="*/ 60 w 60"/>
                    <a:gd name="T3" fmla="*/ 10 h 22"/>
                    <a:gd name="T4" fmla="*/ 24 w 60"/>
                    <a:gd name="T5" fmla="*/ 0 h 22"/>
                    <a:gd name="T6" fmla="*/ 0 w 60"/>
                    <a:gd name="T7" fmla="*/ 12 h 22"/>
                    <a:gd name="T8" fmla="*/ 38 w 6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2"/>
                    <a:gd name="T17" fmla="*/ 60 w 6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2">
                      <a:moveTo>
                        <a:pt x="38" y="22"/>
                      </a:moveTo>
                      <a:lnTo>
                        <a:pt x="60" y="10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38" name="Freeform 1463"/>
                <p:cNvSpPr>
                  <a:spLocks noChangeAspect="1"/>
                </p:cNvSpPr>
                <p:nvPr/>
              </p:nvSpPr>
              <p:spPr bwMode="auto">
                <a:xfrm>
                  <a:off x="1904" y="1738"/>
                  <a:ext cx="60" cy="22"/>
                </a:xfrm>
                <a:custGeom>
                  <a:avLst/>
                  <a:gdLst>
                    <a:gd name="T0" fmla="*/ 38 w 60"/>
                    <a:gd name="T1" fmla="*/ 22 h 22"/>
                    <a:gd name="T2" fmla="*/ 60 w 60"/>
                    <a:gd name="T3" fmla="*/ 10 h 22"/>
                    <a:gd name="T4" fmla="*/ 22 w 60"/>
                    <a:gd name="T5" fmla="*/ 0 h 22"/>
                    <a:gd name="T6" fmla="*/ 0 w 60"/>
                    <a:gd name="T7" fmla="*/ 12 h 22"/>
                    <a:gd name="T8" fmla="*/ 38 w 6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2"/>
                    <a:gd name="T17" fmla="*/ 60 w 6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2">
                      <a:moveTo>
                        <a:pt x="38" y="22"/>
                      </a:moveTo>
                      <a:lnTo>
                        <a:pt x="60" y="10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8" y="22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39" name="Freeform 1464"/>
                <p:cNvSpPr>
                  <a:spLocks noChangeAspect="1"/>
                </p:cNvSpPr>
                <p:nvPr/>
              </p:nvSpPr>
              <p:spPr bwMode="auto">
                <a:xfrm>
                  <a:off x="1904" y="1738"/>
                  <a:ext cx="60" cy="22"/>
                </a:xfrm>
                <a:custGeom>
                  <a:avLst/>
                  <a:gdLst>
                    <a:gd name="T0" fmla="*/ 38 w 60"/>
                    <a:gd name="T1" fmla="*/ 22 h 22"/>
                    <a:gd name="T2" fmla="*/ 60 w 60"/>
                    <a:gd name="T3" fmla="*/ 10 h 22"/>
                    <a:gd name="T4" fmla="*/ 22 w 60"/>
                    <a:gd name="T5" fmla="*/ 0 h 22"/>
                    <a:gd name="T6" fmla="*/ 0 w 60"/>
                    <a:gd name="T7" fmla="*/ 12 h 22"/>
                    <a:gd name="T8" fmla="*/ 38 w 6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2"/>
                    <a:gd name="T17" fmla="*/ 60 w 6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2">
                      <a:moveTo>
                        <a:pt x="38" y="22"/>
                      </a:moveTo>
                      <a:lnTo>
                        <a:pt x="60" y="10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40" name="Freeform 1465"/>
                <p:cNvSpPr>
                  <a:spLocks noChangeAspect="1"/>
                </p:cNvSpPr>
                <p:nvPr/>
              </p:nvSpPr>
              <p:spPr bwMode="auto">
                <a:xfrm>
                  <a:off x="1942" y="1748"/>
                  <a:ext cx="60" cy="22"/>
                </a:xfrm>
                <a:custGeom>
                  <a:avLst/>
                  <a:gdLst>
                    <a:gd name="T0" fmla="*/ 38 w 60"/>
                    <a:gd name="T1" fmla="*/ 22 h 22"/>
                    <a:gd name="T2" fmla="*/ 60 w 60"/>
                    <a:gd name="T3" fmla="*/ 10 h 22"/>
                    <a:gd name="T4" fmla="*/ 22 w 60"/>
                    <a:gd name="T5" fmla="*/ 0 h 22"/>
                    <a:gd name="T6" fmla="*/ 0 w 60"/>
                    <a:gd name="T7" fmla="*/ 12 h 22"/>
                    <a:gd name="T8" fmla="*/ 38 w 6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2"/>
                    <a:gd name="T17" fmla="*/ 60 w 6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2">
                      <a:moveTo>
                        <a:pt x="38" y="22"/>
                      </a:moveTo>
                      <a:lnTo>
                        <a:pt x="60" y="10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8" y="22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41" name="Freeform 1466"/>
                <p:cNvSpPr>
                  <a:spLocks noChangeAspect="1"/>
                </p:cNvSpPr>
                <p:nvPr/>
              </p:nvSpPr>
              <p:spPr bwMode="auto">
                <a:xfrm>
                  <a:off x="1942" y="1748"/>
                  <a:ext cx="60" cy="22"/>
                </a:xfrm>
                <a:custGeom>
                  <a:avLst/>
                  <a:gdLst>
                    <a:gd name="T0" fmla="*/ 38 w 60"/>
                    <a:gd name="T1" fmla="*/ 22 h 22"/>
                    <a:gd name="T2" fmla="*/ 60 w 60"/>
                    <a:gd name="T3" fmla="*/ 10 h 22"/>
                    <a:gd name="T4" fmla="*/ 22 w 60"/>
                    <a:gd name="T5" fmla="*/ 0 h 22"/>
                    <a:gd name="T6" fmla="*/ 0 w 60"/>
                    <a:gd name="T7" fmla="*/ 12 h 22"/>
                    <a:gd name="T8" fmla="*/ 38 w 6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2"/>
                    <a:gd name="T17" fmla="*/ 60 w 6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2">
                      <a:moveTo>
                        <a:pt x="38" y="22"/>
                      </a:moveTo>
                      <a:lnTo>
                        <a:pt x="60" y="10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42" name="Freeform 1467"/>
                <p:cNvSpPr>
                  <a:spLocks noChangeAspect="1"/>
                </p:cNvSpPr>
                <p:nvPr/>
              </p:nvSpPr>
              <p:spPr bwMode="auto">
                <a:xfrm>
                  <a:off x="1980" y="1758"/>
                  <a:ext cx="60" cy="22"/>
                </a:xfrm>
                <a:custGeom>
                  <a:avLst/>
                  <a:gdLst>
                    <a:gd name="T0" fmla="*/ 38 w 60"/>
                    <a:gd name="T1" fmla="*/ 22 h 22"/>
                    <a:gd name="T2" fmla="*/ 60 w 60"/>
                    <a:gd name="T3" fmla="*/ 10 h 22"/>
                    <a:gd name="T4" fmla="*/ 22 w 60"/>
                    <a:gd name="T5" fmla="*/ 0 h 22"/>
                    <a:gd name="T6" fmla="*/ 0 w 60"/>
                    <a:gd name="T7" fmla="*/ 12 h 22"/>
                    <a:gd name="T8" fmla="*/ 38 w 6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2"/>
                    <a:gd name="T17" fmla="*/ 60 w 6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2">
                      <a:moveTo>
                        <a:pt x="38" y="22"/>
                      </a:moveTo>
                      <a:lnTo>
                        <a:pt x="60" y="10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8" y="22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43" name="Freeform 1468"/>
                <p:cNvSpPr>
                  <a:spLocks noChangeAspect="1"/>
                </p:cNvSpPr>
                <p:nvPr/>
              </p:nvSpPr>
              <p:spPr bwMode="auto">
                <a:xfrm>
                  <a:off x="1980" y="1758"/>
                  <a:ext cx="60" cy="22"/>
                </a:xfrm>
                <a:custGeom>
                  <a:avLst/>
                  <a:gdLst>
                    <a:gd name="T0" fmla="*/ 38 w 60"/>
                    <a:gd name="T1" fmla="*/ 22 h 22"/>
                    <a:gd name="T2" fmla="*/ 60 w 60"/>
                    <a:gd name="T3" fmla="*/ 10 h 22"/>
                    <a:gd name="T4" fmla="*/ 22 w 60"/>
                    <a:gd name="T5" fmla="*/ 0 h 22"/>
                    <a:gd name="T6" fmla="*/ 0 w 60"/>
                    <a:gd name="T7" fmla="*/ 12 h 22"/>
                    <a:gd name="T8" fmla="*/ 38 w 6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2"/>
                    <a:gd name="T17" fmla="*/ 60 w 6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2">
                      <a:moveTo>
                        <a:pt x="38" y="22"/>
                      </a:moveTo>
                      <a:lnTo>
                        <a:pt x="60" y="10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44" name="Freeform 1469"/>
                <p:cNvSpPr>
                  <a:spLocks noChangeAspect="1"/>
                </p:cNvSpPr>
                <p:nvPr/>
              </p:nvSpPr>
              <p:spPr bwMode="auto">
                <a:xfrm>
                  <a:off x="938" y="1498"/>
                  <a:ext cx="50" cy="14"/>
                </a:xfrm>
                <a:custGeom>
                  <a:avLst/>
                  <a:gdLst>
                    <a:gd name="T0" fmla="*/ 26 w 50"/>
                    <a:gd name="T1" fmla="*/ 14 h 14"/>
                    <a:gd name="T2" fmla="*/ 50 w 50"/>
                    <a:gd name="T3" fmla="*/ 6 h 14"/>
                    <a:gd name="T4" fmla="*/ 26 w 50"/>
                    <a:gd name="T5" fmla="*/ 0 h 14"/>
                    <a:gd name="T6" fmla="*/ 0 w 50"/>
                    <a:gd name="T7" fmla="*/ 8 h 14"/>
                    <a:gd name="T8" fmla="*/ 26 w 50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4"/>
                    <a:gd name="T17" fmla="*/ 50 w 50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4">
                      <a:moveTo>
                        <a:pt x="26" y="14"/>
                      </a:moveTo>
                      <a:lnTo>
                        <a:pt x="50" y="6"/>
                      </a:lnTo>
                      <a:lnTo>
                        <a:pt x="26" y="0"/>
                      </a:lnTo>
                      <a:lnTo>
                        <a:pt x="0" y="8"/>
                      </a:lnTo>
                      <a:lnTo>
                        <a:pt x="26" y="14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45" name="Freeform 1470"/>
                <p:cNvSpPr>
                  <a:spLocks noChangeAspect="1"/>
                </p:cNvSpPr>
                <p:nvPr/>
              </p:nvSpPr>
              <p:spPr bwMode="auto">
                <a:xfrm>
                  <a:off x="938" y="1498"/>
                  <a:ext cx="50" cy="14"/>
                </a:xfrm>
                <a:custGeom>
                  <a:avLst/>
                  <a:gdLst>
                    <a:gd name="T0" fmla="*/ 26 w 50"/>
                    <a:gd name="T1" fmla="*/ 14 h 14"/>
                    <a:gd name="T2" fmla="*/ 50 w 50"/>
                    <a:gd name="T3" fmla="*/ 6 h 14"/>
                    <a:gd name="T4" fmla="*/ 26 w 50"/>
                    <a:gd name="T5" fmla="*/ 0 h 14"/>
                    <a:gd name="T6" fmla="*/ 0 w 50"/>
                    <a:gd name="T7" fmla="*/ 8 h 14"/>
                    <a:gd name="T8" fmla="*/ 26 w 50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4"/>
                    <a:gd name="T17" fmla="*/ 50 w 50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4">
                      <a:moveTo>
                        <a:pt x="26" y="14"/>
                      </a:moveTo>
                      <a:lnTo>
                        <a:pt x="50" y="6"/>
                      </a:lnTo>
                      <a:lnTo>
                        <a:pt x="26" y="0"/>
                      </a:lnTo>
                      <a:lnTo>
                        <a:pt x="0" y="8"/>
                      </a:lnTo>
                      <a:lnTo>
                        <a:pt x="26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46" name="Freeform 1471"/>
                <p:cNvSpPr>
                  <a:spLocks noChangeAspect="1"/>
                </p:cNvSpPr>
                <p:nvPr/>
              </p:nvSpPr>
              <p:spPr bwMode="auto">
                <a:xfrm>
                  <a:off x="964" y="1504"/>
                  <a:ext cx="50" cy="18"/>
                </a:xfrm>
                <a:custGeom>
                  <a:avLst/>
                  <a:gdLst>
                    <a:gd name="T0" fmla="*/ 24 w 50"/>
                    <a:gd name="T1" fmla="*/ 18 h 18"/>
                    <a:gd name="T2" fmla="*/ 50 w 50"/>
                    <a:gd name="T3" fmla="*/ 10 h 18"/>
                    <a:gd name="T4" fmla="*/ 24 w 50"/>
                    <a:gd name="T5" fmla="*/ 0 h 18"/>
                    <a:gd name="T6" fmla="*/ 0 w 50"/>
                    <a:gd name="T7" fmla="*/ 8 h 18"/>
                    <a:gd name="T8" fmla="*/ 24 w 5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8"/>
                    <a:gd name="T17" fmla="*/ 50 w 5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8">
                      <a:moveTo>
                        <a:pt x="24" y="18"/>
                      </a:moveTo>
                      <a:lnTo>
                        <a:pt x="50" y="10"/>
                      </a:ln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24" y="18"/>
                      </a:lnTo>
                      <a:close/>
                    </a:path>
                  </a:pathLst>
                </a:custGeom>
                <a:solidFill>
                  <a:srgbClr val="00955E"/>
                </a:solidFill>
                <a:ln w="0">
                  <a:solidFill>
                    <a:srgbClr val="00955E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47" name="Freeform 1472"/>
                <p:cNvSpPr>
                  <a:spLocks noChangeAspect="1"/>
                </p:cNvSpPr>
                <p:nvPr/>
              </p:nvSpPr>
              <p:spPr bwMode="auto">
                <a:xfrm>
                  <a:off x="964" y="1504"/>
                  <a:ext cx="50" cy="18"/>
                </a:xfrm>
                <a:custGeom>
                  <a:avLst/>
                  <a:gdLst>
                    <a:gd name="T0" fmla="*/ 24 w 50"/>
                    <a:gd name="T1" fmla="*/ 18 h 18"/>
                    <a:gd name="T2" fmla="*/ 50 w 50"/>
                    <a:gd name="T3" fmla="*/ 10 h 18"/>
                    <a:gd name="T4" fmla="*/ 24 w 50"/>
                    <a:gd name="T5" fmla="*/ 0 h 18"/>
                    <a:gd name="T6" fmla="*/ 0 w 50"/>
                    <a:gd name="T7" fmla="*/ 8 h 18"/>
                    <a:gd name="T8" fmla="*/ 24 w 5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18"/>
                    <a:gd name="T17" fmla="*/ 50 w 5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18">
                      <a:moveTo>
                        <a:pt x="24" y="18"/>
                      </a:moveTo>
                      <a:lnTo>
                        <a:pt x="50" y="10"/>
                      </a:ln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2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48" name="Freeform 1473"/>
                <p:cNvSpPr>
                  <a:spLocks noChangeAspect="1"/>
                </p:cNvSpPr>
                <p:nvPr/>
              </p:nvSpPr>
              <p:spPr bwMode="auto">
                <a:xfrm>
                  <a:off x="988" y="1514"/>
                  <a:ext cx="52" cy="22"/>
                </a:xfrm>
                <a:custGeom>
                  <a:avLst/>
                  <a:gdLst>
                    <a:gd name="T0" fmla="*/ 26 w 52"/>
                    <a:gd name="T1" fmla="*/ 22 h 22"/>
                    <a:gd name="T2" fmla="*/ 52 w 52"/>
                    <a:gd name="T3" fmla="*/ 12 h 22"/>
                    <a:gd name="T4" fmla="*/ 26 w 52"/>
                    <a:gd name="T5" fmla="*/ 0 h 22"/>
                    <a:gd name="T6" fmla="*/ 0 w 52"/>
                    <a:gd name="T7" fmla="*/ 8 h 22"/>
                    <a:gd name="T8" fmla="*/ 26 w 52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2"/>
                    <a:gd name="T17" fmla="*/ 52 w 52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2">
                      <a:moveTo>
                        <a:pt x="26" y="22"/>
                      </a:moveTo>
                      <a:lnTo>
                        <a:pt x="52" y="12"/>
                      </a:lnTo>
                      <a:lnTo>
                        <a:pt x="26" y="0"/>
                      </a:lnTo>
                      <a:lnTo>
                        <a:pt x="0" y="8"/>
                      </a:lnTo>
                      <a:lnTo>
                        <a:pt x="26" y="22"/>
                      </a:lnTo>
                      <a:close/>
                    </a:path>
                  </a:pathLst>
                </a:custGeom>
                <a:solidFill>
                  <a:srgbClr val="069D63"/>
                </a:solidFill>
                <a:ln w="0">
                  <a:solidFill>
                    <a:srgbClr val="069D63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49" name="Freeform 1474"/>
                <p:cNvSpPr>
                  <a:spLocks noChangeAspect="1"/>
                </p:cNvSpPr>
                <p:nvPr/>
              </p:nvSpPr>
              <p:spPr bwMode="auto">
                <a:xfrm>
                  <a:off x="988" y="1514"/>
                  <a:ext cx="52" cy="22"/>
                </a:xfrm>
                <a:custGeom>
                  <a:avLst/>
                  <a:gdLst>
                    <a:gd name="T0" fmla="*/ 26 w 52"/>
                    <a:gd name="T1" fmla="*/ 22 h 22"/>
                    <a:gd name="T2" fmla="*/ 52 w 52"/>
                    <a:gd name="T3" fmla="*/ 12 h 22"/>
                    <a:gd name="T4" fmla="*/ 26 w 52"/>
                    <a:gd name="T5" fmla="*/ 0 h 22"/>
                    <a:gd name="T6" fmla="*/ 0 w 52"/>
                    <a:gd name="T7" fmla="*/ 8 h 22"/>
                    <a:gd name="T8" fmla="*/ 26 w 52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2"/>
                    <a:gd name="T17" fmla="*/ 52 w 52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2">
                      <a:moveTo>
                        <a:pt x="26" y="22"/>
                      </a:moveTo>
                      <a:lnTo>
                        <a:pt x="52" y="12"/>
                      </a:lnTo>
                      <a:lnTo>
                        <a:pt x="26" y="0"/>
                      </a:lnTo>
                      <a:lnTo>
                        <a:pt x="0" y="8"/>
                      </a:lnTo>
                      <a:lnTo>
                        <a:pt x="2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50" name="Freeform 1475"/>
                <p:cNvSpPr>
                  <a:spLocks noChangeAspect="1"/>
                </p:cNvSpPr>
                <p:nvPr/>
              </p:nvSpPr>
              <p:spPr bwMode="auto">
                <a:xfrm>
                  <a:off x="1014" y="1526"/>
                  <a:ext cx="52" cy="24"/>
                </a:xfrm>
                <a:custGeom>
                  <a:avLst/>
                  <a:gdLst>
                    <a:gd name="T0" fmla="*/ 26 w 52"/>
                    <a:gd name="T1" fmla="*/ 24 h 24"/>
                    <a:gd name="T2" fmla="*/ 52 w 52"/>
                    <a:gd name="T3" fmla="*/ 14 h 24"/>
                    <a:gd name="T4" fmla="*/ 26 w 52"/>
                    <a:gd name="T5" fmla="*/ 0 h 24"/>
                    <a:gd name="T6" fmla="*/ 0 w 52"/>
                    <a:gd name="T7" fmla="*/ 10 h 24"/>
                    <a:gd name="T8" fmla="*/ 26 w 52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4"/>
                    <a:gd name="T17" fmla="*/ 52 w 52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4">
                      <a:moveTo>
                        <a:pt x="26" y="24"/>
                      </a:moveTo>
                      <a:lnTo>
                        <a:pt x="52" y="14"/>
                      </a:lnTo>
                      <a:lnTo>
                        <a:pt x="26" y="0"/>
                      </a:lnTo>
                      <a:lnTo>
                        <a:pt x="0" y="10"/>
                      </a:lnTo>
                      <a:lnTo>
                        <a:pt x="26" y="24"/>
                      </a:lnTo>
                      <a:close/>
                    </a:path>
                  </a:pathLst>
                </a:custGeom>
                <a:solidFill>
                  <a:srgbClr val="119E68"/>
                </a:solidFill>
                <a:ln w="0">
                  <a:solidFill>
                    <a:srgbClr val="119E6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51" name="Freeform 1476"/>
                <p:cNvSpPr>
                  <a:spLocks noChangeAspect="1"/>
                </p:cNvSpPr>
                <p:nvPr/>
              </p:nvSpPr>
              <p:spPr bwMode="auto">
                <a:xfrm>
                  <a:off x="1014" y="1526"/>
                  <a:ext cx="52" cy="24"/>
                </a:xfrm>
                <a:custGeom>
                  <a:avLst/>
                  <a:gdLst>
                    <a:gd name="T0" fmla="*/ 26 w 52"/>
                    <a:gd name="T1" fmla="*/ 24 h 24"/>
                    <a:gd name="T2" fmla="*/ 52 w 52"/>
                    <a:gd name="T3" fmla="*/ 14 h 24"/>
                    <a:gd name="T4" fmla="*/ 26 w 52"/>
                    <a:gd name="T5" fmla="*/ 0 h 24"/>
                    <a:gd name="T6" fmla="*/ 0 w 52"/>
                    <a:gd name="T7" fmla="*/ 10 h 24"/>
                    <a:gd name="T8" fmla="*/ 26 w 52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4"/>
                    <a:gd name="T17" fmla="*/ 52 w 52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4">
                      <a:moveTo>
                        <a:pt x="26" y="24"/>
                      </a:moveTo>
                      <a:lnTo>
                        <a:pt x="52" y="14"/>
                      </a:lnTo>
                      <a:lnTo>
                        <a:pt x="26" y="0"/>
                      </a:lnTo>
                      <a:lnTo>
                        <a:pt x="0" y="10"/>
                      </a:lnTo>
                      <a:lnTo>
                        <a:pt x="2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52" name="Freeform 1477"/>
                <p:cNvSpPr>
                  <a:spLocks noChangeAspect="1"/>
                </p:cNvSpPr>
                <p:nvPr/>
              </p:nvSpPr>
              <p:spPr bwMode="auto">
                <a:xfrm>
                  <a:off x="1040" y="1540"/>
                  <a:ext cx="52" cy="26"/>
                </a:xfrm>
                <a:custGeom>
                  <a:avLst/>
                  <a:gdLst>
                    <a:gd name="T0" fmla="*/ 26 w 52"/>
                    <a:gd name="T1" fmla="*/ 26 h 26"/>
                    <a:gd name="T2" fmla="*/ 52 w 52"/>
                    <a:gd name="T3" fmla="*/ 14 h 26"/>
                    <a:gd name="T4" fmla="*/ 26 w 52"/>
                    <a:gd name="T5" fmla="*/ 0 h 26"/>
                    <a:gd name="T6" fmla="*/ 0 w 52"/>
                    <a:gd name="T7" fmla="*/ 10 h 26"/>
                    <a:gd name="T8" fmla="*/ 26 w 52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6"/>
                    <a:gd name="T17" fmla="*/ 52 w 52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6">
                      <a:moveTo>
                        <a:pt x="26" y="26"/>
                      </a:moveTo>
                      <a:lnTo>
                        <a:pt x="52" y="14"/>
                      </a:lnTo>
                      <a:lnTo>
                        <a:pt x="26" y="0"/>
                      </a:lnTo>
                      <a:lnTo>
                        <a:pt x="0" y="10"/>
                      </a:lnTo>
                      <a:lnTo>
                        <a:pt x="26" y="26"/>
                      </a:lnTo>
                      <a:close/>
                    </a:path>
                  </a:pathLst>
                </a:custGeom>
                <a:solidFill>
                  <a:srgbClr val="149C6C"/>
                </a:solidFill>
                <a:ln w="0">
                  <a:solidFill>
                    <a:srgbClr val="149C6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53" name="Freeform 1478"/>
                <p:cNvSpPr>
                  <a:spLocks noChangeAspect="1"/>
                </p:cNvSpPr>
                <p:nvPr/>
              </p:nvSpPr>
              <p:spPr bwMode="auto">
                <a:xfrm>
                  <a:off x="1040" y="1540"/>
                  <a:ext cx="52" cy="26"/>
                </a:xfrm>
                <a:custGeom>
                  <a:avLst/>
                  <a:gdLst>
                    <a:gd name="T0" fmla="*/ 26 w 52"/>
                    <a:gd name="T1" fmla="*/ 26 h 26"/>
                    <a:gd name="T2" fmla="*/ 52 w 52"/>
                    <a:gd name="T3" fmla="*/ 14 h 26"/>
                    <a:gd name="T4" fmla="*/ 26 w 52"/>
                    <a:gd name="T5" fmla="*/ 0 h 26"/>
                    <a:gd name="T6" fmla="*/ 0 w 52"/>
                    <a:gd name="T7" fmla="*/ 10 h 26"/>
                    <a:gd name="T8" fmla="*/ 26 w 52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6"/>
                    <a:gd name="T17" fmla="*/ 52 w 52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6">
                      <a:moveTo>
                        <a:pt x="26" y="26"/>
                      </a:moveTo>
                      <a:lnTo>
                        <a:pt x="52" y="14"/>
                      </a:lnTo>
                      <a:lnTo>
                        <a:pt x="26" y="0"/>
                      </a:lnTo>
                      <a:lnTo>
                        <a:pt x="0" y="10"/>
                      </a:lnTo>
                      <a:lnTo>
                        <a:pt x="2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54" name="Freeform 1479"/>
                <p:cNvSpPr>
                  <a:spLocks noChangeAspect="1"/>
                </p:cNvSpPr>
                <p:nvPr/>
              </p:nvSpPr>
              <p:spPr bwMode="auto">
                <a:xfrm>
                  <a:off x="1066" y="1554"/>
                  <a:ext cx="52" cy="24"/>
                </a:xfrm>
                <a:custGeom>
                  <a:avLst/>
                  <a:gdLst>
                    <a:gd name="T0" fmla="*/ 26 w 52"/>
                    <a:gd name="T1" fmla="*/ 24 h 24"/>
                    <a:gd name="T2" fmla="*/ 52 w 52"/>
                    <a:gd name="T3" fmla="*/ 12 h 24"/>
                    <a:gd name="T4" fmla="*/ 26 w 52"/>
                    <a:gd name="T5" fmla="*/ 0 h 24"/>
                    <a:gd name="T6" fmla="*/ 0 w 52"/>
                    <a:gd name="T7" fmla="*/ 12 h 24"/>
                    <a:gd name="T8" fmla="*/ 26 w 52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4"/>
                    <a:gd name="T17" fmla="*/ 52 w 52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4">
                      <a:moveTo>
                        <a:pt x="26" y="24"/>
                      </a:moveTo>
                      <a:lnTo>
                        <a:pt x="52" y="12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26" y="24"/>
                      </a:lnTo>
                      <a:close/>
                    </a:path>
                  </a:pathLst>
                </a:custGeom>
                <a:solidFill>
                  <a:srgbClr val="0E966F"/>
                </a:solidFill>
                <a:ln w="0">
                  <a:solidFill>
                    <a:srgbClr val="0E966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55" name="Freeform 1480"/>
                <p:cNvSpPr>
                  <a:spLocks noChangeAspect="1"/>
                </p:cNvSpPr>
                <p:nvPr/>
              </p:nvSpPr>
              <p:spPr bwMode="auto">
                <a:xfrm>
                  <a:off x="1066" y="1554"/>
                  <a:ext cx="52" cy="24"/>
                </a:xfrm>
                <a:custGeom>
                  <a:avLst/>
                  <a:gdLst>
                    <a:gd name="T0" fmla="*/ 26 w 52"/>
                    <a:gd name="T1" fmla="*/ 24 h 24"/>
                    <a:gd name="T2" fmla="*/ 52 w 52"/>
                    <a:gd name="T3" fmla="*/ 12 h 24"/>
                    <a:gd name="T4" fmla="*/ 26 w 52"/>
                    <a:gd name="T5" fmla="*/ 0 h 24"/>
                    <a:gd name="T6" fmla="*/ 0 w 52"/>
                    <a:gd name="T7" fmla="*/ 12 h 24"/>
                    <a:gd name="T8" fmla="*/ 26 w 52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4"/>
                    <a:gd name="T17" fmla="*/ 52 w 52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4">
                      <a:moveTo>
                        <a:pt x="26" y="24"/>
                      </a:moveTo>
                      <a:lnTo>
                        <a:pt x="52" y="12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2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56" name="Freeform 1481"/>
                <p:cNvSpPr>
                  <a:spLocks noChangeAspect="1"/>
                </p:cNvSpPr>
                <p:nvPr/>
              </p:nvSpPr>
              <p:spPr bwMode="auto">
                <a:xfrm>
                  <a:off x="1092" y="1566"/>
                  <a:ext cx="52" cy="24"/>
                </a:xfrm>
                <a:custGeom>
                  <a:avLst/>
                  <a:gdLst>
                    <a:gd name="T0" fmla="*/ 28 w 52"/>
                    <a:gd name="T1" fmla="*/ 24 h 24"/>
                    <a:gd name="T2" fmla="*/ 52 w 52"/>
                    <a:gd name="T3" fmla="*/ 12 h 24"/>
                    <a:gd name="T4" fmla="*/ 26 w 52"/>
                    <a:gd name="T5" fmla="*/ 0 h 24"/>
                    <a:gd name="T6" fmla="*/ 0 w 52"/>
                    <a:gd name="T7" fmla="*/ 12 h 24"/>
                    <a:gd name="T8" fmla="*/ 28 w 52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4"/>
                    <a:gd name="T17" fmla="*/ 52 w 52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4">
                      <a:moveTo>
                        <a:pt x="28" y="24"/>
                      </a:moveTo>
                      <a:lnTo>
                        <a:pt x="52" y="12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28" y="24"/>
                      </a:lnTo>
                      <a:close/>
                    </a:path>
                  </a:pathLst>
                </a:custGeom>
                <a:solidFill>
                  <a:srgbClr val="059071"/>
                </a:solidFill>
                <a:ln w="0">
                  <a:solidFill>
                    <a:srgbClr val="05907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57" name="Freeform 1482"/>
                <p:cNvSpPr>
                  <a:spLocks noChangeAspect="1"/>
                </p:cNvSpPr>
                <p:nvPr/>
              </p:nvSpPr>
              <p:spPr bwMode="auto">
                <a:xfrm>
                  <a:off x="1092" y="1566"/>
                  <a:ext cx="52" cy="24"/>
                </a:xfrm>
                <a:custGeom>
                  <a:avLst/>
                  <a:gdLst>
                    <a:gd name="T0" fmla="*/ 28 w 52"/>
                    <a:gd name="T1" fmla="*/ 24 h 24"/>
                    <a:gd name="T2" fmla="*/ 52 w 52"/>
                    <a:gd name="T3" fmla="*/ 12 h 24"/>
                    <a:gd name="T4" fmla="*/ 26 w 52"/>
                    <a:gd name="T5" fmla="*/ 0 h 24"/>
                    <a:gd name="T6" fmla="*/ 0 w 52"/>
                    <a:gd name="T7" fmla="*/ 12 h 24"/>
                    <a:gd name="T8" fmla="*/ 28 w 52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4"/>
                    <a:gd name="T17" fmla="*/ 52 w 52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4">
                      <a:moveTo>
                        <a:pt x="28" y="24"/>
                      </a:moveTo>
                      <a:lnTo>
                        <a:pt x="52" y="12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28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58" name="Freeform 1483"/>
                <p:cNvSpPr>
                  <a:spLocks noChangeAspect="1"/>
                </p:cNvSpPr>
                <p:nvPr/>
              </p:nvSpPr>
              <p:spPr bwMode="auto">
                <a:xfrm>
                  <a:off x="1120" y="1578"/>
                  <a:ext cx="52" cy="22"/>
                </a:xfrm>
                <a:custGeom>
                  <a:avLst/>
                  <a:gdLst>
                    <a:gd name="T0" fmla="*/ 26 w 52"/>
                    <a:gd name="T1" fmla="*/ 22 h 22"/>
                    <a:gd name="T2" fmla="*/ 52 w 52"/>
                    <a:gd name="T3" fmla="*/ 10 h 22"/>
                    <a:gd name="T4" fmla="*/ 24 w 52"/>
                    <a:gd name="T5" fmla="*/ 0 h 22"/>
                    <a:gd name="T6" fmla="*/ 0 w 52"/>
                    <a:gd name="T7" fmla="*/ 12 h 22"/>
                    <a:gd name="T8" fmla="*/ 26 w 52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2"/>
                    <a:gd name="T17" fmla="*/ 52 w 52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2">
                      <a:moveTo>
                        <a:pt x="26" y="22"/>
                      </a:moveTo>
                      <a:lnTo>
                        <a:pt x="52" y="10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26" y="22"/>
                      </a:lnTo>
                      <a:close/>
                    </a:path>
                  </a:pathLst>
                </a:custGeom>
                <a:solidFill>
                  <a:srgbClr val="008871"/>
                </a:solidFill>
                <a:ln w="0">
                  <a:solidFill>
                    <a:srgbClr val="00887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59" name="Freeform 1484"/>
                <p:cNvSpPr>
                  <a:spLocks noChangeAspect="1"/>
                </p:cNvSpPr>
                <p:nvPr/>
              </p:nvSpPr>
              <p:spPr bwMode="auto">
                <a:xfrm>
                  <a:off x="1120" y="1578"/>
                  <a:ext cx="52" cy="22"/>
                </a:xfrm>
                <a:custGeom>
                  <a:avLst/>
                  <a:gdLst>
                    <a:gd name="T0" fmla="*/ 26 w 52"/>
                    <a:gd name="T1" fmla="*/ 22 h 22"/>
                    <a:gd name="T2" fmla="*/ 52 w 52"/>
                    <a:gd name="T3" fmla="*/ 10 h 22"/>
                    <a:gd name="T4" fmla="*/ 24 w 52"/>
                    <a:gd name="T5" fmla="*/ 0 h 22"/>
                    <a:gd name="T6" fmla="*/ 0 w 52"/>
                    <a:gd name="T7" fmla="*/ 12 h 22"/>
                    <a:gd name="T8" fmla="*/ 26 w 52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2"/>
                    <a:gd name="T17" fmla="*/ 52 w 52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2">
                      <a:moveTo>
                        <a:pt x="26" y="22"/>
                      </a:moveTo>
                      <a:lnTo>
                        <a:pt x="52" y="10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2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60" name="Freeform 1485"/>
                <p:cNvSpPr>
                  <a:spLocks noChangeAspect="1"/>
                </p:cNvSpPr>
                <p:nvPr/>
              </p:nvSpPr>
              <p:spPr bwMode="auto">
                <a:xfrm>
                  <a:off x="1146" y="1588"/>
                  <a:ext cx="52" cy="20"/>
                </a:xfrm>
                <a:custGeom>
                  <a:avLst/>
                  <a:gdLst>
                    <a:gd name="T0" fmla="*/ 28 w 52"/>
                    <a:gd name="T1" fmla="*/ 20 h 20"/>
                    <a:gd name="T2" fmla="*/ 52 w 52"/>
                    <a:gd name="T3" fmla="*/ 8 h 20"/>
                    <a:gd name="T4" fmla="*/ 26 w 52"/>
                    <a:gd name="T5" fmla="*/ 0 h 20"/>
                    <a:gd name="T6" fmla="*/ 0 w 52"/>
                    <a:gd name="T7" fmla="*/ 12 h 20"/>
                    <a:gd name="T8" fmla="*/ 28 w 52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0"/>
                    <a:gd name="T17" fmla="*/ 52 w 52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0">
                      <a:moveTo>
                        <a:pt x="28" y="20"/>
                      </a:moveTo>
                      <a:lnTo>
                        <a:pt x="52" y="8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28" y="20"/>
                      </a:lnTo>
                      <a:close/>
                    </a:path>
                  </a:pathLst>
                </a:custGeom>
                <a:solidFill>
                  <a:srgbClr val="008171"/>
                </a:solidFill>
                <a:ln w="0">
                  <a:solidFill>
                    <a:srgbClr val="00817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61" name="Freeform 1486"/>
                <p:cNvSpPr>
                  <a:spLocks noChangeAspect="1"/>
                </p:cNvSpPr>
                <p:nvPr/>
              </p:nvSpPr>
              <p:spPr bwMode="auto">
                <a:xfrm>
                  <a:off x="1146" y="1588"/>
                  <a:ext cx="52" cy="20"/>
                </a:xfrm>
                <a:custGeom>
                  <a:avLst/>
                  <a:gdLst>
                    <a:gd name="T0" fmla="*/ 28 w 52"/>
                    <a:gd name="T1" fmla="*/ 20 h 20"/>
                    <a:gd name="T2" fmla="*/ 52 w 52"/>
                    <a:gd name="T3" fmla="*/ 8 h 20"/>
                    <a:gd name="T4" fmla="*/ 26 w 52"/>
                    <a:gd name="T5" fmla="*/ 0 h 20"/>
                    <a:gd name="T6" fmla="*/ 0 w 52"/>
                    <a:gd name="T7" fmla="*/ 12 h 20"/>
                    <a:gd name="T8" fmla="*/ 28 w 52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0"/>
                    <a:gd name="T17" fmla="*/ 52 w 52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0">
                      <a:moveTo>
                        <a:pt x="28" y="20"/>
                      </a:moveTo>
                      <a:lnTo>
                        <a:pt x="52" y="8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28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62" name="Freeform 1487"/>
                <p:cNvSpPr>
                  <a:spLocks noChangeAspect="1"/>
                </p:cNvSpPr>
                <p:nvPr/>
              </p:nvSpPr>
              <p:spPr bwMode="auto">
                <a:xfrm>
                  <a:off x="1174" y="1596"/>
                  <a:ext cx="52" cy="18"/>
                </a:xfrm>
                <a:custGeom>
                  <a:avLst/>
                  <a:gdLst>
                    <a:gd name="T0" fmla="*/ 28 w 52"/>
                    <a:gd name="T1" fmla="*/ 18 h 18"/>
                    <a:gd name="T2" fmla="*/ 52 w 52"/>
                    <a:gd name="T3" fmla="*/ 6 h 18"/>
                    <a:gd name="T4" fmla="*/ 24 w 52"/>
                    <a:gd name="T5" fmla="*/ 0 h 18"/>
                    <a:gd name="T6" fmla="*/ 0 w 52"/>
                    <a:gd name="T7" fmla="*/ 12 h 18"/>
                    <a:gd name="T8" fmla="*/ 28 w 52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8"/>
                    <a:gd name="T17" fmla="*/ 52 w 52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8">
                      <a:moveTo>
                        <a:pt x="28" y="18"/>
                      </a:moveTo>
                      <a:lnTo>
                        <a:pt x="52" y="6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28" y="18"/>
                      </a:lnTo>
                      <a:close/>
                    </a:path>
                  </a:pathLst>
                </a:custGeom>
                <a:solidFill>
                  <a:srgbClr val="007B70"/>
                </a:solidFill>
                <a:ln w="0">
                  <a:solidFill>
                    <a:srgbClr val="007B7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63" name="Freeform 1488"/>
                <p:cNvSpPr>
                  <a:spLocks noChangeAspect="1"/>
                </p:cNvSpPr>
                <p:nvPr/>
              </p:nvSpPr>
              <p:spPr bwMode="auto">
                <a:xfrm>
                  <a:off x="1174" y="1596"/>
                  <a:ext cx="52" cy="18"/>
                </a:xfrm>
                <a:custGeom>
                  <a:avLst/>
                  <a:gdLst>
                    <a:gd name="T0" fmla="*/ 28 w 52"/>
                    <a:gd name="T1" fmla="*/ 18 h 18"/>
                    <a:gd name="T2" fmla="*/ 52 w 52"/>
                    <a:gd name="T3" fmla="*/ 6 h 18"/>
                    <a:gd name="T4" fmla="*/ 24 w 52"/>
                    <a:gd name="T5" fmla="*/ 0 h 18"/>
                    <a:gd name="T6" fmla="*/ 0 w 52"/>
                    <a:gd name="T7" fmla="*/ 12 h 18"/>
                    <a:gd name="T8" fmla="*/ 28 w 52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8"/>
                    <a:gd name="T17" fmla="*/ 52 w 52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8">
                      <a:moveTo>
                        <a:pt x="28" y="18"/>
                      </a:moveTo>
                      <a:lnTo>
                        <a:pt x="52" y="6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28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64" name="Freeform 1489"/>
                <p:cNvSpPr>
                  <a:spLocks noChangeAspect="1"/>
                </p:cNvSpPr>
                <p:nvPr/>
              </p:nvSpPr>
              <p:spPr bwMode="auto">
                <a:xfrm>
                  <a:off x="1202" y="1602"/>
                  <a:ext cx="52" cy="18"/>
                </a:xfrm>
                <a:custGeom>
                  <a:avLst/>
                  <a:gdLst>
                    <a:gd name="T0" fmla="*/ 28 w 52"/>
                    <a:gd name="T1" fmla="*/ 18 h 18"/>
                    <a:gd name="T2" fmla="*/ 52 w 52"/>
                    <a:gd name="T3" fmla="*/ 6 h 18"/>
                    <a:gd name="T4" fmla="*/ 24 w 52"/>
                    <a:gd name="T5" fmla="*/ 0 h 18"/>
                    <a:gd name="T6" fmla="*/ 0 w 52"/>
                    <a:gd name="T7" fmla="*/ 12 h 18"/>
                    <a:gd name="T8" fmla="*/ 28 w 52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8"/>
                    <a:gd name="T17" fmla="*/ 52 w 52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8">
                      <a:moveTo>
                        <a:pt x="28" y="18"/>
                      </a:moveTo>
                      <a:lnTo>
                        <a:pt x="52" y="6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28" y="18"/>
                      </a:lnTo>
                      <a:close/>
                    </a:path>
                  </a:pathLst>
                </a:custGeom>
                <a:solidFill>
                  <a:srgbClr val="00766E"/>
                </a:solidFill>
                <a:ln w="0">
                  <a:solidFill>
                    <a:srgbClr val="00766E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65" name="Freeform 1490"/>
                <p:cNvSpPr>
                  <a:spLocks noChangeAspect="1"/>
                </p:cNvSpPr>
                <p:nvPr/>
              </p:nvSpPr>
              <p:spPr bwMode="auto">
                <a:xfrm>
                  <a:off x="1202" y="1602"/>
                  <a:ext cx="52" cy="18"/>
                </a:xfrm>
                <a:custGeom>
                  <a:avLst/>
                  <a:gdLst>
                    <a:gd name="T0" fmla="*/ 28 w 52"/>
                    <a:gd name="T1" fmla="*/ 18 h 18"/>
                    <a:gd name="T2" fmla="*/ 52 w 52"/>
                    <a:gd name="T3" fmla="*/ 6 h 18"/>
                    <a:gd name="T4" fmla="*/ 24 w 52"/>
                    <a:gd name="T5" fmla="*/ 0 h 18"/>
                    <a:gd name="T6" fmla="*/ 0 w 52"/>
                    <a:gd name="T7" fmla="*/ 12 h 18"/>
                    <a:gd name="T8" fmla="*/ 28 w 52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8"/>
                    <a:gd name="T17" fmla="*/ 52 w 52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8">
                      <a:moveTo>
                        <a:pt x="28" y="18"/>
                      </a:moveTo>
                      <a:lnTo>
                        <a:pt x="52" y="6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28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66" name="Freeform 1491"/>
                <p:cNvSpPr>
                  <a:spLocks noChangeAspect="1"/>
                </p:cNvSpPr>
                <p:nvPr/>
              </p:nvSpPr>
              <p:spPr bwMode="auto">
                <a:xfrm>
                  <a:off x="1230" y="1608"/>
                  <a:ext cx="52" cy="18"/>
                </a:xfrm>
                <a:custGeom>
                  <a:avLst/>
                  <a:gdLst>
                    <a:gd name="T0" fmla="*/ 28 w 52"/>
                    <a:gd name="T1" fmla="*/ 18 h 18"/>
                    <a:gd name="T2" fmla="*/ 52 w 52"/>
                    <a:gd name="T3" fmla="*/ 6 h 18"/>
                    <a:gd name="T4" fmla="*/ 24 w 52"/>
                    <a:gd name="T5" fmla="*/ 0 h 18"/>
                    <a:gd name="T6" fmla="*/ 0 w 52"/>
                    <a:gd name="T7" fmla="*/ 12 h 18"/>
                    <a:gd name="T8" fmla="*/ 28 w 52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8"/>
                    <a:gd name="T17" fmla="*/ 52 w 52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8">
                      <a:moveTo>
                        <a:pt x="28" y="18"/>
                      </a:moveTo>
                      <a:lnTo>
                        <a:pt x="52" y="6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28" y="18"/>
                      </a:lnTo>
                      <a:close/>
                    </a:path>
                  </a:pathLst>
                </a:custGeom>
                <a:solidFill>
                  <a:srgbClr val="00726C"/>
                </a:solidFill>
                <a:ln w="0">
                  <a:solidFill>
                    <a:srgbClr val="00726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67" name="Freeform 1492"/>
                <p:cNvSpPr>
                  <a:spLocks noChangeAspect="1"/>
                </p:cNvSpPr>
                <p:nvPr/>
              </p:nvSpPr>
              <p:spPr bwMode="auto">
                <a:xfrm>
                  <a:off x="1230" y="1608"/>
                  <a:ext cx="52" cy="18"/>
                </a:xfrm>
                <a:custGeom>
                  <a:avLst/>
                  <a:gdLst>
                    <a:gd name="T0" fmla="*/ 28 w 52"/>
                    <a:gd name="T1" fmla="*/ 18 h 18"/>
                    <a:gd name="T2" fmla="*/ 52 w 52"/>
                    <a:gd name="T3" fmla="*/ 6 h 18"/>
                    <a:gd name="T4" fmla="*/ 24 w 52"/>
                    <a:gd name="T5" fmla="*/ 0 h 18"/>
                    <a:gd name="T6" fmla="*/ 0 w 52"/>
                    <a:gd name="T7" fmla="*/ 12 h 18"/>
                    <a:gd name="T8" fmla="*/ 28 w 52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8"/>
                    <a:gd name="T17" fmla="*/ 52 w 52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8">
                      <a:moveTo>
                        <a:pt x="28" y="18"/>
                      </a:moveTo>
                      <a:lnTo>
                        <a:pt x="52" y="6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28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68" name="Freeform 1493"/>
                <p:cNvSpPr>
                  <a:spLocks noChangeAspect="1"/>
                </p:cNvSpPr>
                <p:nvPr/>
              </p:nvSpPr>
              <p:spPr bwMode="auto">
                <a:xfrm>
                  <a:off x="1258" y="1614"/>
                  <a:ext cx="54" cy="16"/>
                </a:xfrm>
                <a:custGeom>
                  <a:avLst/>
                  <a:gdLst>
                    <a:gd name="T0" fmla="*/ 28 w 54"/>
                    <a:gd name="T1" fmla="*/ 16 h 16"/>
                    <a:gd name="T2" fmla="*/ 54 w 54"/>
                    <a:gd name="T3" fmla="*/ 6 h 16"/>
                    <a:gd name="T4" fmla="*/ 24 w 54"/>
                    <a:gd name="T5" fmla="*/ 0 h 16"/>
                    <a:gd name="T6" fmla="*/ 0 w 54"/>
                    <a:gd name="T7" fmla="*/ 12 h 16"/>
                    <a:gd name="T8" fmla="*/ 28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28" y="16"/>
                      </a:moveTo>
                      <a:lnTo>
                        <a:pt x="54" y="6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28" y="16"/>
                      </a:lnTo>
                      <a:close/>
                    </a:path>
                  </a:pathLst>
                </a:custGeom>
                <a:solidFill>
                  <a:srgbClr val="006F69"/>
                </a:solidFill>
                <a:ln w="0">
                  <a:solidFill>
                    <a:srgbClr val="006F6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69" name="Freeform 1494"/>
                <p:cNvSpPr>
                  <a:spLocks noChangeAspect="1"/>
                </p:cNvSpPr>
                <p:nvPr/>
              </p:nvSpPr>
              <p:spPr bwMode="auto">
                <a:xfrm>
                  <a:off x="1258" y="1614"/>
                  <a:ext cx="54" cy="16"/>
                </a:xfrm>
                <a:custGeom>
                  <a:avLst/>
                  <a:gdLst>
                    <a:gd name="T0" fmla="*/ 28 w 54"/>
                    <a:gd name="T1" fmla="*/ 16 h 16"/>
                    <a:gd name="T2" fmla="*/ 54 w 54"/>
                    <a:gd name="T3" fmla="*/ 6 h 16"/>
                    <a:gd name="T4" fmla="*/ 24 w 54"/>
                    <a:gd name="T5" fmla="*/ 0 h 16"/>
                    <a:gd name="T6" fmla="*/ 0 w 54"/>
                    <a:gd name="T7" fmla="*/ 12 h 16"/>
                    <a:gd name="T8" fmla="*/ 28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28" y="16"/>
                      </a:moveTo>
                      <a:lnTo>
                        <a:pt x="54" y="6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28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70" name="Freeform 1495"/>
                <p:cNvSpPr>
                  <a:spLocks noChangeAspect="1"/>
                </p:cNvSpPr>
                <p:nvPr/>
              </p:nvSpPr>
              <p:spPr bwMode="auto">
                <a:xfrm>
                  <a:off x="1286" y="1620"/>
                  <a:ext cx="54" cy="16"/>
                </a:xfrm>
                <a:custGeom>
                  <a:avLst/>
                  <a:gdLst>
                    <a:gd name="T0" fmla="*/ 30 w 54"/>
                    <a:gd name="T1" fmla="*/ 16 h 16"/>
                    <a:gd name="T2" fmla="*/ 54 w 54"/>
                    <a:gd name="T3" fmla="*/ 4 h 16"/>
                    <a:gd name="T4" fmla="*/ 26 w 54"/>
                    <a:gd name="T5" fmla="*/ 0 h 16"/>
                    <a:gd name="T6" fmla="*/ 0 w 54"/>
                    <a:gd name="T7" fmla="*/ 10 h 16"/>
                    <a:gd name="T8" fmla="*/ 30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0" y="16"/>
                      </a:moveTo>
                      <a:lnTo>
                        <a:pt x="54" y="4"/>
                      </a:lnTo>
                      <a:lnTo>
                        <a:pt x="26" y="0"/>
                      </a:lnTo>
                      <a:lnTo>
                        <a:pt x="0" y="10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6E67"/>
                </a:solidFill>
                <a:ln w="0">
                  <a:solidFill>
                    <a:srgbClr val="006E6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71" name="Freeform 1496"/>
                <p:cNvSpPr>
                  <a:spLocks noChangeAspect="1"/>
                </p:cNvSpPr>
                <p:nvPr/>
              </p:nvSpPr>
              <p:spPr bwMode="auto">
                <a:xfrm>
                  <a:off x="1286" y="1620"/>
                  <a:ext cx="54" cy="16"/>
                </a:xfrm>
                <a:custGeom>
                  <a:avLst/>
                  <a:gdLst>
                    <a:gd name="T0" fmla="*/ 30 w 54"/>
                    <a:gd name="T1" fmla="*/ 16 h 16"/>
                    <a:gd name="T2" fmla="*/ 54 w 54"/>
                    <a:gd name="T3" fmla="*/ 4 h 16"/>
                    <a:gd name="T4" fmla="*/ 26 w 54"/>
                    <a:gd name="T5" fmla="*/ 0 h 16"/>
                    <a:gd name="T6" fmla="*/ 0 w 54"/>
                    <a:gd name="T7" fmla="*/ 10 h 16"/>
                    <a:gd name="T8" fmla="*/ 30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0" y="16"/>
                      </a:moveTo>
                      <a:lnTo>
                        <a:pt x="54" y="4"/>
                      </a:lnTo>
                      <a:lnTo>
                        <a:pt x="26" y="0"/>
                      </a:lnTo>
                      <a:lnTo>
                        <a:pt x="0" y="10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72" name="Freeform 1497"/>
                <p:cNvSpPr>
                  <a:spLocks noChangeAspect="1"/>
                </p:cNvSpPr>
                <p:nvPr/>
              </p:nvSpPr>
              <p:spPr bwMode="auto">
                <a:xfrm>
                  <a:off x="1316" y="1624"/>
                  <a:ext cx="54" cy="16"/>
                </a:xfrm>
                <a:custGeom>
                  <a:avLst/>
                  <a:gdLst>
                    <a:gd name="T0" fmla="*/ 30 w 54"/>
                    <a:gd name="T1" fmla="*/ 16 h 16"/>
                    <a:gd name="T2" fmla="*/ 54 w 54"/>
                    <a:gd name="T3" fmla="*/ 4 h 16"/>
                    <a:gd name="T4" fmla="*/ 24 w 54"/>
                    <a:gd name="T5" fmla="*/ 0 h 16"/>
                    <a:gd name="T6" fmla="*/ 0 w 54"/>
                    <a:gd name="T7" fmla="*/ 12 h 16"/>
                    <a:gd name="T8" fmla="*/ 30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0" y="16"/>
                      </a:moveTo>
                      <a:lnTo>
                        <a:pt x="54" y="4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6E64"/>
                </a:solidFill>
                <a:ln w="0">
                  <a:solidFill>
                    <a:srgbClr val="006E6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73" name="Freeform 1498"/>
                <p:cNvSpPr>
                  <a:spLocks noChangeAspect="1"/>
                </p:cNvSpPr>
                <p:nvPr/>
              </p:nvSpPr>
              <p:spPr bwMode="auto">
                <a:xfrm>
                  <a:off x="1316" y="1624"/>
                  <a:ext cx="54" cy="16"/>
                </a:xfrm>
                <a:custGeom>
                  <a:avLst/>
                  <a:gdLst>
                    <a:gd name="T0" fmla="*/ 30 w 54"/>
                    <a:gd name="T1" fmla="*/ 16 h 16"/>
                    <a:gd name="T2" fmla="*/ 54 w 54"/>
                    <a:gd name="T3" fmla="*/ 4 h 16"/>
                    <a:gd name="T4" fmla="*/ 24 w 54"/>
                    <a:gd name="T5" fmla="*/ 0 h 16"/>
                    <a:gd name="T6" fmla="*/ 0 w 54"/>
                    <a:gd name="T7" fmla="*/ 12 h 16"/>
                    <a:gd name="T8" fmla="*/ 30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0" y="16"/>
                      </a:moveTo>
                      <a:lnTo>
                        <a:pt x="54" y="4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74" name="Freeform 1499"/>
                <p:cNvSpPr>
                  <a:spLocks noChangeAspect="1"/>
                </p:cNvSpPr>
                <p:nvPr/>
              </p:nvSpPr>
              <p:spPr bwMode="auto">
                <a:xfrm>
                  <a:off x="1346" y="1628"/>
                  <a:ext cx="54" cy="16"/>
                </a:xfrm>
                <a:custGeom>
                  <a:avLst/>
                  <a:gdLst>
                    <a:gd name="T0" fmla="*/ 30 w 54"/>
                    <a:gd name="T1" fmla="*/ 16 h 16"/>
                    <a:gd name="T2" fmla="*/ 54 w 54"/>
                    <a:gd name="T3" fmla="*/ 6 h 16"/>
                    <a:gd name="T4" fmla="*/ 24 w 54"/>
                    <a:gd name="T5" fmla="*/ 0 h 16"/>
                    <a:gd name="T6" fmla="*/ 0 w 54"/>
                    <a:gd name="T7" fmla="*/ 12 h 16"/>
                    <a:gd name="T8" fmla="*/ 30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0" y="16"/>
                      </a:moveTo>
                      <a:lnTo>
                        <a:pt x="54" y="6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6F62"/>
                </a:solidFill>
                <a:ln w="0">
                  <a:solidFill>
                    <a:srgbClr val="006F6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75" name="Freeform 1500"/>
                <p:cNvSpPr>
                  <a:spLocks noChangeAspect="1"/>
                </p:cNvSpPr>
                <p:nvPr/>
              </p:nvSpPr>
              <p:spPr bwMode="auto">
                <a:xfrm>
                  <a:off x="1346" y="1628"/>
                  <a:ext cx="54" cy="16"/>
                </a:xfrm>
                <a:custGeom>
                  <a:avLst/>
                  <a:gdLst>
                    <a:gd name="T0" fmla="*/ 30 w 54"/>
                    <a:gd name="T1" fmla="*/ 16 h 16"/>
                    <a:gd name="T2" fmla="*/ 54 w 54"/>
                    <a:gd name="T3" fmla="*/ 6 h 16"/>
                    <a:gd name="T4" fmla="*/ 24 w 54"/>
                    <a:gd name="T5" fmla="*/ 0 h 16"/>
                    <a:gd name="T6" fmla="*/ 0 w 54"/>
                    <a:gd name="T7" fmla="*/ 12 h 16"/>
                    <a:gd name="T8" fmla="*/ 30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0" y="16"/>
                      </a:moveTo>
                      <a:lnTo>
                        <a:pt x="54" y="6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76" name="Freeform 1501"/>
                <p:cNvSpPr>
                  <a:spLocks noChangeAspect="1"/>
                </p:cNvSpPr>
                <p:nvPr/>
              </p:nvSpPr>
              <p:spPr bwMode="auto">
                <a:xfrm>
                  <a:off x="1376" y="1634"/>
                  <a:ext cx="54" cy="16"/>
                </a:xfrm>
                <a:custGeom>
                  <a:avLst/>
                  <a:gdLst>
                    <a:gd name="T0" fmla="*/ 30 w 54"/>
                    <a:gd name="T1" fmla="*/ 16 h 16"/>
                    <a:gd name="T2" fmla="*/ 54 w 54"/>
                    <a:gd name="T3" fmla="*/ 4 h 16"/>
                    <a:gd name="T4" fmla="*/ 24 w 54"/>
                    <a:gd name="T5" fmla="*/ 0 h 16"/>
                    <a:gd name="T6" fmla="*/ 0 w 54"/>
                    <a:gd name="T7" fmla="*/ 10 h 16"/>
                    <a:gd name="T8" fmla="*/ 30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0" y="16"/>
                      </a:moveTo>
                      <a:lnTo>
                        <a:pt x="54" y="4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7060"/>
                </a:solidFill>
                <a:ln w="0">
                  <a:solidFill>
                    <a:srgbClr val="00706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77" name="Freeform 1502"/>
                <p:cNvSpPr>
                  <a:spLocks noChangeAspect="1"/>
                </p:cNvSpPr>
                <p:nvPr/>
              </p:nvSpPr>
              <p:spPr bwMode="auto">
                <a:xfrm>
                  <a:off x="1376" y="1634"/>
                  <a:ext cx="54" cy="16"/>
                </a:xfrm>
                <a:custGeom>
                  <a:avLst/>
                  <a:gdLst>
                    <a:gd name="T0" fmla="*/ 30 w 54"/>
                    <a:gd name="T1" fmla="*/ 16 h 16"/>
                    <a:gd name="T2" fmla="*/ 54 w 54"/>
                    <a:gd name="T3" fmla="*/ 4 h 16"/>
                    <a:gd name="T4" fmla="*/ 24 w 54"/>
                    <a:gd name="T5" fmla="*/ 0 h 16"/>
                    <a:gd name="T6" fmla="*/ 0 w 54"/>
                    <a:gd name="T7" fmla="*/ 10 h 16"/>
                    <a:gd name="T8" fmla="*/ 30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0" y="16"/>
                      </a:moveTo>
                      <a:lnTo>
                        <a:pt x="54" y="4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78" name="Freeform 1503"/>
                <p:cNvSpPr>
                  <a:spLocks noChangeAspect="1"/>
                </p:cNvSpPr>
                <p:nvPr/>
              </p:nvSpPr>
              <p:spPr bwMode="auto">
                <a:xfrm>
                  <a:off x="1406" y="1638"/>
                  <a:ext cx="56" cy="16"/>
                </a:xfrm>
                <a:custGeom>
                  <a:avLst/>
                  <a:gdLst>
                    <a:gd name="T0" fmla="*/ 30 w 56"/>
                    <a:gd name="T1" fmla="*/ 16 h 16"/>
                    <a:gd name="T2" fmla="*/ 56 w 56"/>
                    <a:gd name="T3" fmla="*/ 6 h 16"/>
                    <a:gd name="T4" fmla="*/ 24 w 56"/>
                    <a:gd name="T5" fmla="*/ 0 h 16"/>
                    <a:gd name="T6" fmla="*/ 0 w 56"/>
                    <a:gd name="T7" fmla="*/ 12 h 16"/>
                    <a:gd name="T8" fmla="*/ 30 w 56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6"/>
                    <a:gd name="T17" fmla="*/ 56 w 56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6">
                      <a:moveTo>
                        <a:pt x="30" y="16"/>
                      </a:moveTo>
                      <a:lnTo>
                        <a:pt x="56" y="6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725F"/>
                </a:solidFill>
                <a:ln w="0">
                  <a:solidFill>
                    <a:srgbClr val="0072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79" name="Freeform 1504"/>
                <p:cNvSpPr>
                  <a:spLocks noChangeAspect="1"/>
                </p:cNvSpPr>
                <p:nvPr/>
              </p:nvSpPr>
              <p:spPr bwMode="auto">
                <a:xfrm>
                  <a:off x="1406" y="1638"/>
                  <a:ext cx="56" cy="16"/>
                </a:xfrm>
                <a:custGeom>
                  <a:avLst/>
                  <a:gdLst>
                    <a:gd name="T0" fmla="*/ 30 w 56"/>
                    <a:gd name="T1" fmla="*/ 16 h 16"/>
                    <a:gd name="T2" fmla="*/ 56 w 56"/>
                    <a:gd name="T3" fmla="*/ 6 h 16"/>
                    <a:gd name="T4" fmla="*/ 24 w 56"/>
                    <a:gd name="T5" fmla="*/ 0 h 16"/>
                    <a:gd name="T6" fmla="*/ 0 w 56"/>
                    <a:gd name="T7" fmla="*/ 12 h 16"/>
                    <a:gd name="T8" fmla="*/ 30 w 56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6"/>
                    <a:gd name="T17" fmla="*/ 56 w 56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6">
                      <a:moveTo>
                        <a:pt x="30" y="16"/>
                      </a:moveTo>
                      <a:lnTo>
                        <a:pt x="56" y="6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80" name="Freeform 1505"/>
                <p:cNvSpPr>
                  <a:spLocks noChangeAspect="1"/>
                </p:cNvSpPr>
                <p:nvPr/>
              </p:nvSpPr>
              <p:spPr bwMode="auto">
                <a:xfrm>
                  <a:off x="1436" y="1644"/>
                  <a:ext cx="56" cy="16"/>
                </a:xfrm>
                <a:custGeom>
                  <a:avLst/>
                  <a:gdLst>
                    <a:gd name="T0" fmla="*/ 32 w 56"/>
                    <a:gd name="T1" fmla="*/ 16 h 16"/>
                    <a:gd name="T2" fmla="*/ 56 w 56"/>
                    <a:gd name="T3" fmla="*/ 6 h 16"/>
                    <a:gd name="T4" fmla="*/ 26 w 56"/>
                    <a:gd name="T5" fmla="*/ 0 h 16"/>
                    <a:gd name="T6" fmla="*/ 0 w 56"/>
                    <a:gd name="T7" fmla="*/ 10 h 16"/>
                    <a:gd name="T8" fmla="*/ 32 w 56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6"/>
                    <a:gd name="T17" fmla="*/ 56 w 56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6">
                      <a:moveTo>
                        <a:pt x="32" y="16"/>
                      </a:moveTo>
                      <a:lnTo>
                        <a:pt x="56" y="6"/>
                      </a:lnTo>
                      <a:lnTo>
                        <a:pt x="26" y="0"/>
                      </a:lnTo>
                      <a:lnTo>
                        <a:pt x="0" y="10"/>
                      </a:lnTo>
                      <a:lnTo>
                        <a:pt x="32" y="16"/>
                      </a:lnTo>
                      <a:close/>
                    </a:path>
                  </a:pathLst>
                </a:custGeom>
                <a:solidFill>
                  <a:srgbClr val="00745D"/>
                </a:solidFill>
                <a:ln w="0">
                  <a:solidFill>
                    <a:srgbClr val="00745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81" name="Freeform 1506"/>
                <p:cNvSpPr>
                  <a:spLocks noChangeAspect="1"/>
                </p:cNvSpPr>
                <p:nvPr/>
              </p:nvSpPr>
              <p:spPr bwMode="auto">
                <a:xfrm>
                  <a:off x="1436" y="1644"/>
                  <a:ext cx="56" cy="16"/>
                </a:xfrm>
                <a:custGeom>
                  <a:avLst/>
                  <a:gdLst>
                    <a:gd name="T0" fmla="*/ 32 w 56"/>
                    <a:gd name="T1" fmla="*/ 16 h 16"/>
                    <a:gd name="T2" fmla="*/ 56 w 56"/>
                    <a:gd name="T3" fmla="*/ 6 h 16"/>
                    <a:gd name="T4" fmla="*/ 26 w 56"/>
                    <a:gd name="T5" fmla="*/ 0 h 16"/>
                    <a:gd name="T6" fmla="*/ 0 w 56"/>
                    <a:gd name="T7" fmla="*/ 10 h 16"/>
                    <a:gd name="T8" fmla="*/ 32 w 56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6"/>
                    <a:gd name="T17" fmla="*/ 56 w 56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6">
                      <a:moveTo>
                        <a:pt x="32" y="16"/>
                      </a:moveTo>
                      <a:lnTo>
                        <a:pt x="56" y="6"/>
                      </a:lnTo>
                      <a:lnTo>
                        <a:pt x="26" y="0"/>
                      </a:lnTo>
                      <a:lnTo>
                        <a:pt x="0" y="10"/>
                      </a:lnTo>
                      <a:lnTo>
                        <a:pt x="32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82" name="Freeform 1507"/>
                <p:cNvSpPr>
                  <a:spLocks noChangeAspect="1"/>
                </p:cNvSpPr>
                <p:nvPr/>
              </p:nvSpPr>
              <p:spPr bwMode="auto">
                <a:xfrm>
                  <a:off x="1468" y="1650"/>
                  <a:ext cx="56" cy="16"/>
                </a:xfrm>
                <a:custGeom>
                  <a:avLst/>
                  <a:gdLst>
                    <a:gd name="T0" fmla="*/ 32 w 56"/>
                    <a:gd name="T1" fmla="*/ 16 h 16"/>
                    <a:gd name="T2" fmla="*/ 56 w 56"/>
                    <a:gd name="T3" fmla="*/ 6 h 16"/>
                    <a:gd name="T4" fmla="*/ 24 w 56"/>
                    <a:gd name="T5" fmla="*/ 0 h 16"/>
                    <a:gd name="T6" fmla="*/ 0 w 56"/>
                    <a:gd name="T7" fmla="*/ 10 h 16"/>
                    <a:gd name="T8" fmla="*/ 32 w 56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6"/>
                    <a:gd name="T17" fmla="*/ 56 w 56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6">
                      <a:moveTo>
                        <a:pt x="32" y="16"/>
                      </a:moveTo>
                      <a:lnTo>
                        <a:pt x="56" y="6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32" y="16"/>
                      </a:lnTo>
                      <a:close/>
                    </a:path>
                  </a:pathLst>
                </a:custGeom>
                <a:solidFill>
                  <a:srgbClr val="00765C"/>
                </a:solidFill>
                <a:ln w="0">
                  <a:solidFill>
                    <a:srgbClr val="00765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83" name="Freeform 1508"/>
                <p:cNvSpPr>
                  <a:spLocks noChangeAspect="1"/>
                </p:cNvSpPr>
                <p:nvPr/>
              </p:nvSpPr>
              <p:spPr bwMode="auto">
                <a:xfrm>
                  <a:off x="1468" y="1650"/>
                  <a:ext cx="56" cy="16"/>
                </a:xfrm>
                <a:custGeom>
                  <a:avLst/>
                  <a:gdLst>
                    <a:gd name="T0" fmla="*/ 32 w 56"/>
                    <a:gd name="T1" fmla="*/ 16 h 16"/>
                    <a:gd name="T2" fmla="*/ 56 w 56"/>
                    <a:gd name="T3" fmla="*/ 6 h 16"/>
                    <a:gd name="T4" fmla="*/ 24 w 56"/>
                    <a:gd name="T5" fmla="*/ 0 h 16"/>
                    <a:gd name="T6" fmla="*/ 0 w 56"/>
                    <a:gd name="T7" fmla="*/ 10 h 16"/>
                    <a:gd name="T8" fmla="*/ 32 w 56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6"/>
                    <a:gd name="T17" fmla="*/ 56 w 56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6">
                      <a:moveTo>
                        <a:pt x="32" y="16"/>
                      </a:moveTo>
                      <a:lnTo>
                        <a:pt x="56" y="6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32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84" name="Freeform 1509"/>
                <p:cNvSpPr>
                  <a:spLocks noChangeAspect="1"/>
                </p:cNvSpPr>
                <p:nvPr/>
              </p:nvSpPr>
              <p:spPr bwMode="auto">
                <a:xfrm>
                  <a:off x="1500" y="1656"/>
                  <a:ext cx="56" cy="18"/>
                </a:xfrm>
                <a:custGeom>
                  <a:avLst/>
                  <a:gdLst>
                    <a:gd name="T0" fmla="*/ 32 w 56"/>
                    <a:gd name="T1" fmla="*/ 18 h 18"/>
                    <a:gd name="T2" fmla="*/ 56 w 56"/>
                    <a:gd name="T3" fmla="*/ 6 h 18"/>
                    <a:gd name="T4" fmla="*/ 24 w 56"/>
                    <a:gd name="T5" fmla="*/ 0 h 18"/>
                    <a:gd name="T6" fmla="*/ 0 w 56"/>
                    <a:gd name="T7" fmla="*/ 10 h 18"/>
                    <a:gd name="T8" fmla="*/ 32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2" y="18"/>
                      </a:moveTo>
                      <a:lnTo>
                        <a:pt x="56" y="6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785B"/>
                </a:solidFill>
                <a:ln w="0">
                  <a:solidFill>
                    <a:srgbClr val="00785B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85" name="Freeform 1510"/>
                <p:cNvSpPr>
                  <a:spLocks noChangeAspect="1"/>
                </p:cNvSpPr>
                <p:nvPr/>
              </p:nvSpPr>
              <p:spPr bwMode="auto">
                <a:xfrm>
                  <a:off x="1500" y="1656"/>
                  <a:ext cx="56" cy="18"/>
                </a:xfrm>
                <a:custGeom>
                  <a:avLst/>
                  <a:gdLst>
                    <a:gd name="T0" fmla="*/ 32 w 56"/>
                    <a:gd name="T1" fmla="*/ 18 h 18"/>
                    <a:gd name="T2" fmla="*/ 56 w 56"/>
                    <a:gd name="T3" fmla="*/ 6 h 18"/>
                    <a:gd name="T4" fmla="*/ 24 w 56"/>
                    <a:gd name="T5" fmla="*/ 0 h 18"/>
                    <a:gd name="T6" fmla="*/ 0 w 56"/>
                    <a:gd name="T7" fmla="*/ 10 h 18"/>
                    <a:gd name="T8" fmla="*/ 32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2" y="18"/>
                      </a:moveTo>
                      <a:lnTo>
                        <a:pt x="56" y="6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86" name="Freeform 1511"/>
                <p:cNvSpPr>
                  <a:spLocks noChangeAspect="1"/>
                </p:cNvSpPr>
                <p:nvPr/>
              </p:nvSpPr>
              <p:spPr bwMode="auto">
                <a:xfrm>
                  <a:off x="1532" y="1662"/>
                  <a:ext cx="56" cy="18"/>
                </a:xfrm>
                <a:custGeom>
                  <a:avLst/>
                  <a:gdLst>
                    <a:gd name="T0" fmla="*/ 32 w 56"/>
                    <a:gd name="T1" fmla="*/ 18 h 18"/>
                    <a:gd name="T2" fmla="*/ 56 w 56"/>
                    <a:gd name="T3" fmla="*/ 8 h 18"/>
                    <a:gd name="T4" fmla="*/ 24 w 56"/>
                    <a:gd name="T5" fmla="*/ 0 h 18"/>
                    <a:gd name="T6" fmla="*/ 0 w 56"/>
                    <a:gd name="T7" fmla="*/ 12 h 18"/>
                    <a:gd name="T8" fmla="*/ 32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2" y="18"/>
                      </a:moveTo>
                      <a:lnTo>
                        <a:pt x="56" y="8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7A5A"/>
                </a:solidFill>
                <a:ln w="0">
                  <a:solidFill>
                    <a:srgbClr val="007A5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87" name="Freeform 1512"/>
                <p:cNvSpPr>
                  <a:spLocks noChangeAspect="1"/>
                </p:cNvSpPr>
                <p:nvPr/>
              </p:nvSpPr>
              <p:spPr bwMode="auto">
                <a:xfrm>
                  <a:off x="1532" y="1662"/>
                  <a:ext cx="56" cy="18"/>
                </a:xfrm>
                <a:custGeom>
                  <a:avLst/>
                  <a:gdLst>
                    <a:gd name="T0" fmla="*/ 32 w 56"/>
                    <a:gd name="T1" fmla="*/ 18 h 18"/>
                    <a:gd name="T2" fmla="*/ 56 w 56"/>
                    <a:gd name="T3" fmla="*/ 8 h 18"/>
                    <a:gd name="T4" fmla="*/ 24 w 56"/>
                    <a:gd name="T5" fmla="*/ 0 h 18"/>
                    <a:gd name="T6" fmla="*/ 0 w 56"/>
                    <a:gd name="T7" fmla="*/ 12 h 18"/>
                    <a:gd name="T8" fmla="*/ 32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2" y="18"/>
                      </a:moveTo>
                      <a:lnTo>
                        <a:pt x="56" y="8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88" name="Freeform 1513"/>
                <p:cNvSpPr>
                  <a:spLocks noChangeAspect="1"/>
                </p:cNvSpPr>
                <p:nvPr/>
              </p:nvSpPr>
              <p:spPr bwMode="auto">
                <a:xfrm>
                  <a:off x="1564" y="1670"/>
                  <a:ext cx="58" cy="18"/>
                </a:xfrm>
                <a:custGeom>
                  <a:avLst/>
                  <a:gdLst>
                    <a:gd name="T0" fmla="*/ 34 w 58"/>
                    <a:gd name="T1" fmla="*/ 18 h 18"/>
                    <a:gd name="T2" fmla="*/ 58 w 58"/>
                    <a:gd name="T3" fmla="*/ 8 h 18"/>
                    <a:gd name="T4" fmla="*/ 24 w 58"/>
                    <a:gd name="T5" fmla="*/ 0 h 18"/>
                    <a:gd name="T6" fmla="*/ 0 w 58"/>
                    <a:gd name="T7" fmla="*/ 10 h 18"/>
                    <a:gd name="T8" fmla="*/ 34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34" y="18"/>
                      </a:moveTo>
                      <a:lnTo>
                        <a:pt x="58" y="8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34" y="18"/>
                      </a:lnTo>
                      <a:close/>
                    </a:path>
                  </a:pathLst>
                </a:custGeom>
                <a:solidFill>
                  <a:srgbClr val="007C5A"/>
                </a:solidFill>
                <a:ln w="0">
                  <a:solidFill>
                    <a:srgbClr val="007C5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89" name="Freeform 1514"/>
                <p:cNvSpPr>
                  <a:spLocks noChangeAspect="1"/>
                </p:cNvSpPr>
                <p:nvPr/>
              </p:nvSpPr>
              <p:spPr bwMode="auto">
                <a:xfrm>
                  <a:off x="1564" y="1670"/>
                  <a:ext cx="58" cy="18"/>
                </a:xfrm>
                <a:custGeom>
                  <a:avLst/>
                  <a:gdLst>
                    <a:gd name="T0" fmla="*/ 34 w 58"/>
                    <a:gd name="T1" fmla="*/ 18 h 18"/>
                    <a:gd name="T2" fmla="*/ 58 w 58"/>
                    <a:gd name="T3" fmla="*/ 8 h 18"/>
                    <a:gd name="T4" fmla="*/ 24 w 58"/>
                    <a:gd name="T5" fmla="*/ 0 h 18"/>
                    <a:gd name="T6" fmla="*/ 0 w 58"/>
                    <a:gd name="T7" fmla="*/ 10 h 18"/>
                    <a:gd name="T8" fmla="*/ 34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34" y="18"/>
                      </a:moveTo>
                      <a:lnTo>
                        <a:pt x="58" y="8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3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90" name="Freeform 1515"/>
                <p:cNvSpPr>
                  <a:spLocks noChangeAspect="1"/>
                </p:cNvSpPr>
                <p:nvPr/>
              </p:nvSpPr>
              <p:spPr bwMode="auto">
                <a:xfrm>
                  <a:off x="1598" y="1678"/>
                  <a:ext cx="58" cy="18"/>
                </a:xfrm>
                <a:custGeom>
                  <a:avLst/>
                  <a:gdLst>
                    <a:gd name="T0" fmla="*/ 34 w 58"/>
                    <a:gd name="T1" fmla="*/ 18 h 18"/>
                    <a:gd name="T2" fmla="*/ 58 w 58"/>
                    <a:gd name="T3" fmla="*/ 8 h 18"/>
                    <a:gd name="T4" fmla="*/ 24 w 58"/>
                    <a:gd name="T5" fmla="*/ 0 h 18"/>
                    <a:gd name="T6" fmla="*/ 0 w 58"/>
                    <a:gd name="T7" fmla="*/ 10 h 18"/>
                    <a:gd name="T8" fmla="*/ 34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34" y="18"/>
                      </a:moveTo>
                      <a:lnTo>
                        <a:pt x="58" y="8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34" y="18"/>
                      </a:lnTo>
                      <a:close/>
                    </a:path>
                  </a:pathLst>
                </a:custGeom>
                <a:solidFill>
                  <a:srgbClr val="007D59"/>
                </a:solidFill>
                <a:ln w="0">
                  <a:solidFill>
                    <a:srgbClr val="007D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91" name="Freeform 1516"/>
                <p:cNvSpPr>
                  <a:spLocks noChangeAspect="1"/>
                </p:cNvSpPr>
                <p:nvPr/>
              </p:nvSpPr>
              <p:spPr bwMode="auto">
                <a:xfrm>
                  <a:off x="1598" y="1678"/>
                  <a:ext cx="58" cy="18"/>
                </a:xfrm>
                <a:custGeom>
                  <a:avLst/>
                  <a:gdLst>
                    <a:gd name="T0" fmla="*/ 34 w 58"/>
                    <a:gd name="T1" fmla="*/ 18 h 18"/>
                    <a:gd name="T2" fmla="*/ 58 w 58"/>
                    <a:gd name="T3" fmla="*/ 8 h 18"/>
                    <a:gd name="T4" fmla="*/ 24 w 58"/>
                    <a:gd name="T5" fmla="*/ 0 h 18"/>
                    <a:gd name="T6" fmla="*/ 0 w 58"/>
                    <a:gd name="T7" fmla="*/ 10 h 18"/>
                    <a:gd name="T8" fmla="*/ 34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34" y="18"/>
                      </a:moveTo>
                      <a:lnTo>
                        <a:pt x="58" y="8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3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92" name="Freeform 1517"/>
                <p:cNvSpPr>
                  <a:spLocks noChangeAspect="1"/>
                </p:cNvSpPr>
                <p:nvPr/>
              </p:nvSpPr>
              <p:spPr bwMode="auto">
                <a:xfrm>
                  <a:off x="1632" y="1686"/>
                  <a:ext cx="58" cy="18"/>
                </a:xfrm>
                <a:custGeom>
                  <a:avLst/>
                  <a:gdLst>
                    <a:gd name="T0" fmla="*/ 34 w 58"/>
                    <a:gd name="T1" fmla="*/ 18 h 18"/>
                    <a:gd name="T2" fmla="*/ 58 w 58"/>
                    <a:gd name="T3" fmla="*/ 8 h 18"/>
                    <a:gd name="T4" fmla="*/ 24 w 58"/>
                    <a:gd name="T5" fmla="*/ 0 h 18"/>
                    <a:gd name="T6" fmla="*/ 0 w 58"/>
                    <a:gd name="T7" fmla="*/ 10 h 18"/>
                    <a:gd name="T8" fmla="*/ 34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34" y="18"/>
                      </a:moveTo>
                      <a:lnTo>
                        <a:pt x="58" y="8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34" y="18"/>
                      </a:lnTo>
                      <a:close/>
                    </a:path>
                  </a:pathLst>
                </a:custGeom>
                <a:solidFill>
                  <a:srgbClr val="007F59"/>
                </a:solidFill>
                <a:ln w="0">
                  <a:solidFill>
                    <a:srgbClr val="007F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93" name="Freeform 1518"/>
                <p:cNvSpPr>
                  <a:spLocks noChangeAspect="1"/>
                </p:cNvSpPr>
                <p:nvPr/>
              </p:nvSpPr>
              <p:spPr bwMode="auto">
                <a:xfrm>
                  <a:off x="1632" y="1686"/>
                  <a:ext cx="58" cy="18"/>
                </a:xfrm>
                <a:custGeom>
                  <a:avLst/>
                  <a:gdLst>
                    <a:gd name="T0" fmla="*/ 34 w 58"/>
                    <a:gd name="T1" fmla="*/ 18 h 18"/>
                    <a:gd name="T2" fmla="*/ 58 w 58"/>
                    <a:gd name="T3" fmla="*/ 8 h 18"/>
                    <a:gd name="T4" fmla="*/ 24 w 58"/>
                    <a:gd name="T5" fmla="*/ 0 h 18"/>
                    <a:gd name="T6" fmla="*/ 0 w 58"/>
                    <a:gd name="T7" fmla="*/ 10 h 18"/>
                    <a:gd name="T8" fmla="*/ 34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34" y="18"/>
                      </a:moveTo>
                      <a:lnTo>
                        <a:pt x="58" y="8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3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94" name="Freeform 1519"/>
                <p:cNvSpPr>
                  <a:spLocks noChangeAspect="1"/>
                </p:cNvSpPr>
                <p:nvPr/>
              </p:nvSpPr>
              <p:spPr bwMode="auto">
                <a:xfrm>
                  <a:off x="1666" y="1694"/>
                  <a:ext cx="58" cy="20"/>
                </a:xfrm>
                <a:custGeom>
                  <a:avLst/>
                  <a:gdLst>
                    <a:gd name="T0" fmla="*/ 34 w 58"/>
                    <a:gd name="T1" fmla="*/ 20 h 20"/>
                    <a:gd name="T2" fmla="*/ 58 w 58"/>
                    <a:gd name="T3" fmla="*/ 8 h 20"/>
                    <a:gd name="T4" fmla="*/ 24 w 58"/>
                    <a:gd name="T5" fmla="*/ 0 h 20"/>
                    <a:gd name="T6" fmla="*/ 0 w 58"/>
                    <a:gd name="T7" fmla="*/ 10 h 20"/>
                    <a:gd name="T8" fmla="*/ 34 w 5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0"/>
                    <a:gd name="T17" fmla="*/ 58 w 5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0">
                      <a:moveTo>
                        <a:pt x="34" y="20"/>
                      </a:moveTo>
                      <a:lnTo>
                        <a:pt x="58" y="8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34" y="20"/>
                      </a:lnTo>
                      <a:close/>
                    </a:path>
                  </a:pathLst>
                </a:custGeom>
                <a:solidFill>
                  <a:srgbClr val="008058"/>
                </a:solidFill>
                <a:ln w="0">
                  <a:solidFill>
                    <a:srgbClr val="0080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95" name="Freeform 1520"/>
                <p:cNvSpPr>
                  <a:spLocks noChangeAspect="1"/>
                </p:cNvSpPr>
                <p:nvPr/>
              </p:nvSpPr>
              <p:spPr bwMode="auto">
                <a:xfrm>
                  <a:off x="1666" y="1694"/>
                  <a:ext cx="58" cy="20"/>
                </a:xfrm>
                <a:custGeom>
                  <a:avLst/>
                  <a:gdLst>
                    <a:gd name="T0" fmla="*/ 34 w 58"/>
                    <a:gd name="T1" fmla="*/ 20 h 20"/>
                    <a:gd name="T2" fmla="*/ 58 w 58"/>
                    <a:gd name="T3" fmla="*/ 8 h 20"/>
                    <a:gd name="T4" fmla="*/ 24 w 58"/>
                    <a:gd name="T5" fmla="*/ 0 h 20"/>
                    <a:gd name="T6" fmla="*/ 0 w 58"/>
                    <a:gd name="T7" fmla="*/ 10 h 20"/>
                    <a:gd name="T8" fmla="*/ 34 w 5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0"/>
                    <a:gd name="T17" fmla="*/ 58 w 5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0">
                      <a:moveTo>
                        <a:pt x="34" y="20"/>
                      </a:moveTo>
                      <a:lnTo>
                        <a:pt x="58" y="8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34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96" name="Freeform 1521"/>
                <p:cNvSpPr>
                  <a:spLocks noChangeAspect="1"/>
                </p:cNvSpPr>
                <p:nvPr/>
              </p:nvSpPr>
              <p:spPr bwMode="auto">
                <a:xfrm>
                  <a:off x="1700" y="1702"/>
                  <a:ext cx="58" cy="20"/>
                </a:xfrm>
                <a:custGeom>
                  <a:avLst/>
                  <a:gdLst>
                    <a:gd name="T0" fmla="*/ 36 w 58"/>
                    <a:gd name="T1" fmla="*/ 20 h 20"/>
                    <a:gd name="T2" fmla="*/ 58 w 58"/>
                    <a:gd name="T3" fmla="*/ 10 h 20"/>
                    <a:gd name="T4" fmla="*/ 24 w 58"/>
                    <a:gd name="T5" fmla="*/ 0 h 20"/>
                    <a:gd name="T6" fmla="*/ 0 w 58"/>
                    <a:gd name="T7" fmla="*/ 12 h 20"/>
                    <a:gd name="T8" fmla="*/ 36 w 5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0"/>
                    <a:gd name="T17" fmla="*/ 58 w 5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0">
                      <a:moveTo>
                        <a:pt x="36" y="20"/>
                      </a:moveTo>
                      <a:lnTo>
                        <a:pt x="58" y="10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6" y="20"/>
                      </a:lnTo>
                      <a:close/>
                    </a:path>
                  </a:pathLst>
                </a:custGeom>
                <a:solidFill>
                  <a:srgbClr val="008158"/>
                </a:solidFill>
                <a:ln w="0">
                  <a:solidFill>
                    <a:srgbClr val="0081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97" name="Freeform 1522"/>
                <p:cNvSpPr>
                  <a:spLocks noChangeAspect="1"/>
                </p:cNvSpPr>
                <p:nvPr/>
              </p:nvSpPr>
              <p:spPr bwMode="auto">
                <a:xfrm>
                  <a:off x="1700" y="1702"/>
                  <a:ext cx="58" cy="20"/>
                </a:xfrm>
                <a:custGeom>
                  <a:avLst/>
                  <a:gdLst>
                    <a:gd name="T0" fmla="*/ 36 w 58"/>
                    <a:gd name="T1" fmla="*/ 20 h 20"/>
                    <a:gd name="T2" fmla="*/ 58 w 58"/>
                    <a:gd name="T3" fmla="*/ 10 h 20"/>
                    <a:gd name="T4" fmla="*/ 24 w 58"/>
                    <a:gd name="T5" fmla="*/ 0 h 20"/>
                    <a:gd name="T6" fmla="*/ 0 w 58"/>
                    <a:gd name="T7" fmla="*/ 12 h 20"/>
                    <a:gd name="T8" fmla="*/ 36 w 5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0"/>
                    <a:gd name="T17" fmla="*/ 58 w 5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0">
                      <a:moveTo>
                        <a:pt x="36" y="20"/>
                      </a:moveTo>
                      <a:lnTo>
                        <a:pt x="58" y="10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98" name="Freeform 1523"/>
                <p:cNvSpPr>
                  <a:spLocks noChangeAspect="1"/>
                </p:cNvSpPr>
                <p:nvPr/>
              </p:nvSpPr>
              <p:spPr bwMode="auto">
                <a:xfrm>
                  <a:off x="1736" y="1712"/>
                  <a:ext cx="58" cy="20"/>
                </a:xfrm>
                <a:custGeom>
                  <a:avLst/>
                  <a:gdLst>
                    <a:gd name="T0" fmla="*/ 36 w 58"/>
                    <a:gd name="T1" fmla="*/ 20 h 20"/>
                    <a:gd name="T2" fmla="*/ 58 w 58"/>
                    <a:gd name="T3" fmla="*/ 8 h 20"/>
                    <a:gd name="T4" fmla="*/ 22 w 58"/>
                    <a:gd name="T5" fmla="*/ 0 h 20"/>
                    <a:gd name="T6" fmla="*/ 0 w 58"/>
                    <a:gd name="T7" fmla="*/ 10 h 20"/>
                    <a:gd name="T8" fmla="*/ 36 w 5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0"/>
                    <a:gd name="T17" fmla="*/ 58 w 5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0">
                      <a:moveTo>
                        <a:pt x="36" y="20"/>
                      </a:moveTo>
                      <a:lnTo>
                        <a:pt x="58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6" y="20"/>
                      </a:lnTo>
                      <a:close/>
                    </a:path>
                  </a:pathLst>
                </a:custGeom>
                <a:solidFill>
                  <a:srgbClr val="008258"/>
                </a:solidFill>
                <a:ln w="0">
                  <a:solidFill>
                    <a:srgbClr val="0082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99" name="Freeform 1524"/>
                <p:cNvSpPr>
                  <a:spLocks noChangeAspect="1"/>
                </p:cNvSpPr>
                <p:nvPr/>
              </p:nvSpPr>
              <p:spPr bwMode="auto">
                <a:xfrm>
                  <a:off x="1736" y="1712"/>
                  <a:ext cx="58" cy="20"/>
                </a:xfrm>
                <a:custGeom>
                  <a:avLst/>
                  <a:gdLst>
                    <a:gd name="T0" fmla="*/ 36 w 58"/>
                    <a:gd name="T1" fmla="*/ 20 h 20"/>
                    <a:gd name="T2" fmla="*/ 58 w 58"/>
                    <a:gd name="T3" fmla="*/ 8 h 20"/>
                    <a:gd name="T4" fmla="*/ 22 w 58"/>
                    <a:gd name="T5" fmla="*/ 0 h 20"/>
                    <a:gd name="T6" fmla="*/ 0 w 58"/>
                    <a:gd name="T7" fmla="*/ 10 h 20"/>
                    <a:gd name="T8" fmla="*/ 36 w 5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0"/>
                    <a:gd name="T17" fmla="*/ 58 w 5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0">
                      <a:moveTo>
                        <a:pt x="36" y="20"/>
                      </a:moveTo>
                      <a:lnTo>
                        <a:pt x="58" y="8"/>
                      </a:ln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3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00" name="Freeform 1525"/>
                <p:cNvSpPr>
                  <a:spLocks noChangeAspect="1"/>
                </p:cNvSpPr>
                <p:nvPr/>
              </p:nvSpPr>
              <p:spPr bwMode="auto">
                <a:xfrm>
                  <a:off x="1772" y="1720"/>
                  <a:ext cx="58" cy="22"/>
                </a:xfrm>
                <a:custGeom>
                  <a:avLst/>
                  <a:gdLst>
                    <a:gd name="T0" fmla="*/ 36 w 58"/>
                    <a:gd name="T1" fmla="*/ 22 h 22"/>
                    <a:gd name="T2" fmla="*/ 58 w 58"/>
                    <a:gd name="T3" fmla="*/ 10 h 22"/>
                    <a:gd name="T4" fmla="*/ 22 w 58"/>
                    <a:gd name="T5" fmla="*/ 0 h 22"/>
                    <a:gd name="T6" fmla="*/ 0 w 58"/>
                    <a:gd name="T7" fmla="*/ 12 h 22"/>
                    <a:gd name="T8" fmla="*/ 36 w 58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2"/>
                    <a:gd name="T17" fmla="*/ 58 w 58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2">
                      <a:moveTo>
                        <a:pt x="36" y="22"/>
                      </a:moveTo>
                      <a:lnTo>
                        <a:pt x="58" y="10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6" y="22"/>
                      </a:lnTo>
                      <a:close/>
                    </a:path>
                  </a:pathLst>
                </a:custGeom>
                <a:solidFill>
                  <a:srgbClr val="008258"/>
                </a:solidFill>
                <a:ln w="0">
                  <a:solidFill>
                    <a:srgbClr val="0082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01" name="Freeform 1526"/>
                <p:cNvSpPr>
                  <a:spLocks noChangeAspect="1"/>
                </p:cNvSpPr>
                <p:nvPr/>
              </p:nvSpPr>
              <p:spPr bwMode="auto">
                <a:xfrm>
                  <a:off x="1772" y="1720"/>
                  <a:ext cx="58" cy="22"/>
                </a:xfrm>
                <a:custGeom>
                  <a:avLst/>
                  <a:gdLst>
                    <a:gd name="T0" fmla="*/ 36 w 58"/>
                    <a:gd name="T1" fmla="*/ 22 h 22"/>
                    <a:gd name="T2" fmla="*/ 58 w 58"/>
                    <a:gd name="T3" fmla="*/ 10 h 22"/>
                    <a:gd name="T4" fmla="*/ 22 w 58"/>
                    <a:gd name="T5" fmla="*/ 0 h 22"/>
                    <a:gd name="T6" fmla="*/ 0 w 58"/>
                    <a:gd name="T7" fmla="*/ 12 h 22"/>
                    <a:gd name="T8" fmla="*/ 36 w 58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2"/>
                    <a:gd name="T17" fmla="*/ 58 w 58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2">
                      <a:moveTo>
                        <a:pt x="36" y="22"/>
                      </a:moveTo>
                      <a:lnTo>
                        <a:pt x="58" y="10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02" name="Freeform 1527"/>
                <p:cNvSpPr>
                  <a:spLocks noChangeAspect="1"/>
                </p:cNvSpPr>
                <p:nvPr/>
              </p:nvSpPr>
              <p:spPr bwMode="auto">
                <a:xfrm>
                  <a:off x="1808" y="1730"/>
                  <a:ext cx="58" cy="22"/>
                </a:xfrm>
                <a:custGeom>
                  <a:avLst/>
                  <a:gdLst>
                    <a:gd name="T0" fmla="*/ 36 w 58"/>
                    <a:gd name="T1" fmla="*/ 22 h 22"/>
                    <a:gd name="T2" fmla="*/ 58 w 58"/>
                    <a:gd name="T3" fmla="*/ 10 h 22"/>
                    <a:gd name="T4" fmla="*/ 22 w 58"/>
                    <a:gd name="T5" fmla="*/ 0 h 22"/>
                    <a:gd name="T6" fmla="*/ 0 w 58"/>
                    <a:gd name="T7" fmla="*/ 12 h 22"/>
                    <a:gd name="T8" fmla="*/ 36 w 58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2"/>
                    <a:gd name="T17" fmla="*/ 58 w 58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2">
                      <a:moveTo>
                        <a:pt x="36" y="22"/>
                      </a:moveTo>
                      <a:lnTo>
                        <a:pt x="58" y="10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6" y="22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03" name="Freeform 1528"/>
                <p:cNvSpPr>
                  <a:spLocks noChangeAspect="1"/>
                </p:cNvSpPr>
                <p:nvPr/>
              </p:nvSpPr>
              <p:spPr bwMode="auto">
                <a:xfrm>
                  <a:off x="1808" y="1730"/>
                  <a:ext cx="58" cy="22"/>
                </a:xfrm>
                <a:custGeom>
                  <a:avLst/>
                  <a:gdLst>
                    <a:gd name="T0" fmla="*/ 36 w 58"/>
                    <a:gd name="T1" fmla="*/ 22 h 22"/>
                    <a:gd name="T2" fmla="*/ 58 w 58"/>
                    <a:gd name="T3" fmla="*/ 10 h 22"/>
                    <a:gd name="T4" fmla="*/ 22 w 58"/>
                    <a:gd name="T5" fmla="*/ 0 h 22"/>
                    <a:gd name="T6" fmla="*/ 0 w 58"/>
                    <a:gd name="T7" fmla="*/ 12 h 22"/>
                    <a:gd name="T8" fmla="*/ 36 w 58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2"/>
                    <a:gd name="T17" fmla="*/ 58 w 58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2">
                      <a:moveTo>
                        <a:pt x="36" y="22"/>
                      </a:moveTo>
                      <a:lnTo>
                        <a:pt x="58" y="10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04" name="Freeform 1529"/>
                <p:cNvSpPr>
                  <a:spLocks noChangeAspect="1"/>
                </p:cNvSpPr>
                <p:nvPr/>
              </p:nvSpPr>
              <p:spPr bwMode="auto">
                <a:xfrm>
                  <a:off x="1844" y="1740"/>
                  <a:ext cx="60" cy="22"/>
                </a:xfrm>
                <a:custGeom>
                  <a:avLst/>
                  <a:gdLst>
                    <a:gd name="T0" fmla="*/ 38 w 60"/>
                    <a:gd name="T1" fmla="*/ 22 h 22"/>
                    <a:gd name="T2" fmla="*/ 60 w 60"/>
                    <a:gd name="T3" fmla="*/ 10 h 22"/>
                    <a:gd name="T4" fmla="*/ 22 w 60"/>
                    <a:gd name="T5" fmla="*/ 0 h 22"/>
                    <a:gd name="T6" fmla="*/ 0 w 60"/>
                    <a:gd name="T7" fmla="*/ 12 h 22"/>
                    <a:gd name="T8" fmla="*/ 38 w 6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2"/>
                    <a:gd name="T17" fmla="*/ 60 w 6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2">
                      <a:moveTo>
                        <a:pt x="38" y="22"/>
                      </a:moveTo>
                      <a:lnTo>
                        <a:pt x="60" y="10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8" y="22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05" name="Freeform 1530"/>
                <p:cNvSpPr>
                  <a:spLocks noChangeAspect="1"/>
                </p:cNvSpPr>
                <p:nvPr/>
              </p:nvSpPr>
              <p:spPr bwMode="auto">
                <a:xfrm>
                  <a:off x="1844" y="1740"/>
                  <a:ext cx="60" cy="22"/>
                </a:xfrm>
                <a:custGeom>
                  <a:avLst/>
                  <a:gdLst>
                    <a:gd name="T0" fmla="*/ 38 w 60"/>
                    <a:gd name="T1" fmla="*/ 22 h 22"/>
                    <a:gd name="T2" fmla="*/ 60 w 60"/>
                    <a:gd name="T3" fmla="*/ 10 h 22"/>
                    <a:gd name="T4" fmla="*/ 22 w 60"/>
                    <a:gd name="T5" fmla="*/ 0 h 22"/>
                    <a:gd name="T6" fmla="*/ 0 w 60"/>
                    <a:gd name="T7" fmla="*/ 12 h 22"/>
                    <a:gd name="T8" fmla="*/ 38 w 6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2"/>
                    <a:gd name="T17" fmla="*/ 60 w 6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2">
                      <a:moveTo>
                        <a:pt x="38" y="22"/>
                      </a:moveTo>
                      <a:lnTo>
                        <a:pt x="60" y="10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9" name="Group 1732"/>
              <p:cNvGrpSpPr>
                <a:grpSpLocks noChangeAspect="1"/>
              </p:cNvGrpSpPr>
              <p:nvPr/>
            </p:nvGrpSpPr>
            <p:grpSpPr bwMode="auto">
              <a:xfrm>
                <a:off x="860" y="1506"/>
                <a:ext cx="1158" cy="314"/>
                <a:chOff x="860" y="1506"/>
                <a:chExt cx="1158" cy="314"/>
              </a:xfrm>
            </p:grpSpPr>
            <p:sp>
              <p:nvSpPr>
                <p:cNvPr id="24406" name="Freeform 1532"/>
                <p:cNvSpPr>
                  <a:spLocks noChangeAspect="1"/>
                </p:cNvSpPr>
                <p:nvPr/>
              </p:nvSpPr>
              <p:spPr bwMode="auto">
                <a:xfrm>
                  <a:off x="1882" y="1750"/>
                  <a:ext cx="60" cy="22"/>
                </a:xfrm>
                <a:custGeom>
                  <a:avLst/>
                  <a:gdLst>
                    <a:gd name="T0" fmla="*/ 36 w 60"/>
                    <a:gd name="T1" fmla="*/ 22 h 22"/>
                    <a:gd name="T2" fmla="*/ 60 w 60"/>
                    <a:gd name="T3" fmla="*/ 10 h 22"/>
                    <a:gd name="T4" fmla="*/ 22 w 60"/>
                    <a:gd name="T5" fmla="*/ 0 h 22"/>
                    <a:gd name="T6" fmla="*/ 0 w 60"/>
                    <a:gd name="T7" fmla="*/ 12 h 22"/>
                    <a:gd name="T8" fmla="*/ 36 w 6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2"/>
                    <a:gd name="T17" fmla="*/ 60 w 6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2">
                      <a:moveTo>
                        <a:pt x="36" y="22"/>
                      </a:moveTo>
                      <a:lnTo>
                        <a:pt x="60" y="10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6" y="22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07" name="Freeform 1533"/>
                <p:cNvSpPr>
                  <a:spLocks noChangeAspect="1"/>
                </p:cNvSpPr>
                <p:nvPr/>
              </p:nvSpPr>
              <p:spPr bwMode="auto">
                <a:xfrm>
                  <a:off x="1882" y="1750"/>
                  <a:ext cx="60" cy="22"/>
                </a:xfrm>
                <a:custGeom>
                  <a:avLst/>
                  <a:gdLst>
                    <a:gd name="T0" fmla="*/ 36 w 60"/>
                    <a:gd name="T1" fmla="*/ 22 h 22"/>
                    <a:gd name="T2" fmla="*/ 60 w 60"/>
                    <a:gd name="T3" fmla="*/ 10 h 22"/>
                    <a:gd name="T4" fmla="*/ 22 w 60"/>
                    <a:gd name="T5" fmla="*/ 0 h 22"/>
                    <a:gd name="T6" fmla="*/ 0 w 60"/>
                    <a:gd name="T7" fmla="*/ 12 h 22"/>
                    <a:gd name="T8" fmla="*/ 36 w 6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2"/>
                    <a:gd name="T17" fmla="*/ 60 w 6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2">
                      <a:moveTo>
                        <a:pt x="36" y="22"/>
                      </a:moveTo>
                      <a:lnTo>
                        <a:pt x="60" y="10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08" name="Freeform 1534"/>
                <p:cNvSpPr>
                  <a:spLocks noChangeAspect="1"/>
                </p:cNvSpPr>
                <p:nvPr/>
              </p:nvSpPr>
              <p:spPr bwMode="auto">
                <a:xfrm>
                  <a:off x="1918" y="1760"/>
                  <a:ext cx="62" cy="22"/>
                </a:xfrm>
                <a:custGeom>
                  <a:avLst/>
                  <a:gdLst>
                    <a:gd name="T0" fmla="*/ 40 w 62"/>
                    <a:gd name="T1" fmla="*/ 22 h 22"/>
                    <a:gd name="T2" fmla="*/ 62 w 62"/>
                    <a:gd name="T3" fmla="*/ 10 h 22"/>
                    <a:gd name="T4" fmla="*/ 24 w 62"/>
                    <a:gd name="T5" fmla="*/ 0 h 22"/>
                    <a:gd name="T6" fmla="*/ 0 w 62"/>
                    <a:gd name="T7" fmla="*/ 12 h 22"/>
                    <a:gd name="T8" fmla="*/ 40 w 62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2"/>
                    <a:gd name="T17" fmla="*/ 62 w 62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2">
                      <a:moveTo>
                        <a:pt x="40" y="22"/>
                      </a:moveTo>
                      <a:lnTo>
                        <a:pt x="62" y="10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40" y="22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09" name="Freeform 1535"/>
                <p:cNvSpPr>
                  <a:spLocks noChangeAspect="1"/>
                </p:cNvSpPr>
                <p:nvPr/>
              </p:nvSpPr>
              <p:spPr bwMode="auto">
                <a:xfrm>
                  <a:off x="1918" y="1760"/>
                  <a:ext cx="62" cy="22"/>
                </a:xfrm>
                <a:custGeom>
                  <a:avLst/>
                  <a:gdLst>
                    <a:gd name="T0" fmla="*/ 40 w 62"/>
                    <a:gd name="T1" fmla="*/ 22 h 22"/>
                    <a:gd name="T2" fmla="*/ 62 w 62"/>
                    <a:gd name="T3" fmla="*/ 10 h 22"/>
                    <a:gd name="T4" fmla="*/ 24 w 62"/>
                    <a:gd name="T5" fmla="*/ 0 h 22"/>
                    <a:gd name="T6" fmla="*/ 0 w 62"/>
                    <a:gd name="T7" fmla="*/ 12 h 22"/>
                    <a:gd name="T8" fmla="*/ 40 w 62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2"/>
                    <a:gd name="T17" fmla="*/ 62 w 62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2">
                      <a:moveTo>
                        <a:pt x="40" y="22"/>
                      </a:moveTo>
                      <a:lnTo>
                        <a:pt x="62" y="10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40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10" name="Freeform 1536"/>
                <p:cNvSpPr>
                  <a:spLocks noChangeAspect="1"/>
                </p:cNvSpPr>
                <p:nvPr/>
              </p:nvSpPr>
              <p:spPr bwMode="auto">
                <a:xfrm>
                  <a:off x="1958" y="1770"/>
                  <a:ext cx="60" cy="24"/>
                </a:xfrm>
                <a:custGeom>
                  <a:avLst/>
                  <a:gdLst>
                    <a:gd name="T0" fmla="*/ 38 w 60"/>
                    <a:gd name="T1" fmla="*/ 24 h 24"/>
                    <a:gd name="T2" fmla="*/ 60 w 60"/>
                    <a:gd name="T3" fmla="*/ 10 h 24"/>
                    <a:gd name="T4" fmla="*/ 22 w 60"/>
                    <a:gd name="T5" fmla="*/ 0 h 24"/>
                    <a:gd name="T6" fmla="*/ 0 w 60"/>
                    <a:gd name="T7" fmla="*/ 12 h 24"/>
                    <a:gd name="T8" fmla="*/ 38 w 60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4"/>
                    <a:gd name="T17" fmla="*/ 60 w 60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4">
                      <a:moveTo>
                        <a:pt x="38" y="24"/>
                      </a:moveTo>
                      <a:lnTo>
                        <a:pt x="60" y="10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8" y="24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11" name="Freeform 1537"/>
                <p:cNvSpPr>
                  <a:spLocks noChangeAspect="1"/>
                </p:cNvSpPr>
                <p:nvPr/>
              </p:nvSpPr>
              <p:spPr bwMode="auto">
                <a:xfrm>
                  <a:off x="1958" y="1770"/>
                  <a:ext cx="60" cy="24"/>
                </a:xfrm>
                <a:custGeom>
                  <a:avLst/>
                  <a:gdLst>
                    <a:gd name="T0" fmla="*/ 38 w 60"/>
                    <a:gd name="T1" fmla="*/ 24 h 24"/>
                    <a:gd name="T2" fmla="*/ 60 w 60"/>
                    <a:gd name="T3" fmla="*/ 10 h 24"/>
                    <a:gd name="T4" fmla="*/ 22 w 60"/>
                    <a:gd name="T5" fmla="*/ 0 h 24"/>
                    <a:gd name="T6" fmla="*/ 0 w 60"/>
                    <a:gd name="T7" fmla="*/ 12 h 24"/>
                    <a:gd name="T8" fmla="*/ 38 w 60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4"/>
                    <a:gd name="T17" fmla="*/ 60 w 60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4">
                      <a:moveTo>
                        <a:pt x="38" y="24"/>
                      </a:moveTo>
                      <a:lnTo>
                        <a:pt x="60" y="10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8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12" name="Freeform 1538"/>
                <p:cNvSpPr>
                  <a:spLocks noChangeAspect="1"/>
                </p:cNvSpPr>
                <p:nvPr/>
              </p:nvSpPr>
              <p:spPr bwMode="auto">
                <a:xfrm>
                  <a:off x="912" y="1506"/>
                  <a:ext cx="52" cy="14"/>
                </a:xfrm>
                <a:custGeom>
                  <a:avLst/>
                  <a:gdLst>
                    <a:gd name="T0" fmla="*/ 26 w 52"/>
                    <a:gd name="T1" fmla="*/ 14 h 14"/>
                    <a:gd name="T2" fmla="*/ 52 w 52"/>
                    <a:gd name="T3" fmla="*/ 6 h 14"/>
                    <a:gd name="T4" fmla="*/ 26 w 52"/>
                    <a:gd name="T5" fmla="*/ 0 h 14"/>
                    <a:gd name="T6" fmla="*/ 0 w 52"/>
                    <a:gd name="T7" fmla="*/ 8 h 14"/>
                    <a:gd name="T8" fmla="*/ 26 w 52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4"/>
                    <a:gd name="T17" fmla="*/ 52 w 52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4">
                      <a:moveTo>
                        <a:pt x="26" y="14"/>
                      </a:moveTo>
                      <a:lnTo>
                        <a:pt x="52" y="6"/>
                      </a:lnTo>
                      <a:lnTo>
                        <a:pt x="26" y="0"/>
                      </a:lnTo>
                      <a:lnTo>
                        <a:pt x="0" y="8"/>
                      </a:lnTo>
                      <a:lnTo>
                        <a:pt x="26" y="14"/>
                      </a:lnTo>
                      <a:close/>
                    </a:path>
                  </a:pathLst>
                </a:custGeom>
                <a:solidFill>
                  <a:srgbClr val="008458"/>
                </a:solidFill>
                <a:ln w="0">
                  <a:solidFill>
                    <a:srgbClr val="0084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13" name="Freeform 1539"/>
                <p:cNvSpPr>
                  <a:spLocks noChangeAspect="1"/>
                </p:cNvSpPr>
                <p:nvPr/>
              </p:nvSpPr>
              <p:spPr bwMode="auto">
                <a:xfrm>
                  <a:off x="912" y="1506"/>
                  <a:ext cx="52" cy="14"/>
                </a:xfrm>
                <a:custGeom>
                  <a:avLst/>
                  <a:gdLst>
                    <a:gd name="T0" fmla="*/ 26 w 52"/>
                    <a:gd name="T1" fmla="*/ 14 h 14"/>
                    <a:gd name="T2" fmla="*/ 52 w 52"/>
                    <a:gd name="T3" fmla="*/ 6 h 14"/>
                    <a:gd name="T4" fmla="*/ 26 w 52"/>
                    <a:gd name="T5" fmla="*/ 0 h 14"/>
                    <a:gd name="T6" fmla="*/ 0 w 52"/>
                    <a:gd name="T7" fmla="*/ 8 h 14"/>
                    <a:gd name="T8" fmla="*/ 26 w 52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4"/>
                    <a:gd name="T17" fmla="*/ 52 w 52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4">
                      <a:moveTo>
                        <a:pt x="26" y="14"/>
                      </a:moveTo>
                      <a:lnTo>
                        <a:pt x="52" y="6"/>
                      </a:lnTo>
                      <a:lnTo>
                        <a:pt x="26" y="0"/>
                      </a:lnTo>
                      <a:lnTo>
                        <a:pt x="0" y="8"/>
                      </a:lnTo>
                      <a:lnTo>
                        <a:pt x="26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14" name="Freeform 1540"/>
                <p:cNvSpPr>
                  <a:spLocks noChangeAspect="1"/>
                </p:cNvSpPr>
                <p:nvPr/>
              </p:nvSpPr>
              <p:spPr bwMode="auto">
                <a:xfrm>
                  <a:off x="938" y="1512"/>
                  <a:ext cx="50" cy="20"/>
                </a:xfrm>
                <a:custGeom>
                  <a:avLst/>
                  <a:gdLst>
                    <a:gd name="T0" fmla="*/ 24 w 50"/>
                    <a:gd name="T1" fmla="*/ 20 h 20"/>
                    <a:gd name="T2" fmla="*/ 50 w 50"/>
                    <a:gd name="T3" fmla="*/ 10 h 20"/>
                    <a:gd name="T4" fmla="*/ 26 w 50"/>
                    <a:gd name="T5" fmla="*/ 0 h 20"/>
                    <a:gd name="T6" fmla="*/ 0 w 50"/>
                    <a:gd name="T7" fmla="*/ 8 h 20"/>
                    <a:gd name="T8" fmla="*/ 24 w 50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20"/>
                    <a:gd name="T17" fmla="*/ 50 w 50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20">
                      <a:moveTo>
                        <a:pt x="24" y="20"/>
                      </a:moveTo>
                      <a:lnTo>
                        <a:pt x="50" y="10"/>
                      </a:lnTo>
                      <a:lnTo>
                        <a:pt x="26" y="0"/>
                      </a:lnTo>
                      <a:lnTo>
                        <a:pt x="0" y="8"/>
                      </a:lnTo>
                      <a:lnTo>
                        <a:pt x="24" y="20"/>
                      </a:lnTo>
                      <a:close/>
                    </a:path>
                  </a:pathLst>
                </a:custGeom>
                <a:solidFill>
                  <a:srgbClr val="00975F"/>
                </a:solidFill>
                <a:ln w="0">
                  <a:solidFill>
                    <a:srgbClr val="0097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15" name="Freeform 1541"/>
                <p:cNvSpPr>
                  <a:spLocks noChangeAspect="1"/>
                </p:cNvSpPr>
                <p:nvPr/>
              </p:nvSpPr>
              <p:spPr bwMode="auto">
                <a:xfrm>
                  <a:off x="938" y="1512"/>
                  <a:ext cx="50" cy="20"/>
                </a:xfrm>
                <a:custGeom>
                  <a:avLst/>
                  <a:gdLst>
                    <a:gd name="T0" fmla="*/ 24 w 50"/>
                    <a:gd name="T1" fmla="*/ 20 h 20"/>
                    <a:gd name="T2" fmla="*/ 50 w 50"/>
                    <a:gd name="T3" fmla="*/ 10 h 20"/>
                    <a:gd name="T4" fmla="*/ 26 w 50"/>
                    <a:gd name="T5" fmla="*/ 0 h 20"/>
                    <a:gd name="T6" fmla="*/ 0 w 50"/>
                    <a:gd name="T7" fmla="*/ 8 h 20"/>
                    <a:gd name="T8" fmla="*/ 24 w 50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20"/>
                    <a:gd name="T17" fmla="*/ 50 w 50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20">
                      <a:moveTo>
                        <a:pt x="24" y="20"/>
                      </a:moveTo>
                      <a:lnTo>
                        <a:pt x="50" y="10"/>
                      </a:lnTo>
                      <a:lnTo>
                        <a:pt x="26" y="0"/>
                      </a:lnTo>
                      <a:lnTo>
                        <a:pt x="0" y="8"/>
                      </a:lnTo>
                      <a:lnTo>
                        <a:pt x="24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16" name="Freeform 1542"/>
                <p:cNvSpPr>
                  <a:spLocks noChangeAspect="1"/>
                </p:cNvSpPr>
                <p:nvPr/>
              </p:nvSpPr>
              <p:spPr bwMode="auto">
                <a:xfrm>
                  <a:off x="962" y="1522"/>
                  <a:ext cx="52" cy="24"/>
                </a:xfrm>
                <a:custGeom>
                  <a:avLst/>
                  <a:gdLst>
                    <a:gd name="T0" fmla="*/ 26 w 52"/>
                    <a:gd name="T1" fmla="*/ 24 h 24"/>
                    <a:gd name="T2" fmla="*/ 52 w 52"/>
                    <a:gd name="T3" fmla="*/ 14 h 24"/>
                    <a:gd name="T4" fmla="*/ 26 w 52"/>
                    <a:gd name="T5" fmla="*/ 0 h 24"/>
                    <a:gd name="T6" fmla="*/ 0 w 52"/>
                    <a:gd name="T7" fmla="*/ 10 h 24"/>
                    <a:gd name="T8" fmla="*/ 26 w 52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4"/>
                    <a:gd name="T17" fmla="*/ 52 w 52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4">
                      <a:moveTo>
                        <a:pt x="26" y="24"/>
                      </a:moveTo>
                      <a:lnTo>
                        <a:pt x="52" y="14"/>
                      </a:lnTo>
                      <a:lnTo>
                        <a:pt x="26" y="0"/>
                      </a:lnTo>
                      <a:lnTo>
                        <a:pt x="0" y="10"/>
                      </a:lnTo>
                      <a:lnTo>
                        <a:pt x="26" y="24"/>
                      </a:lnTo>
                      <a:close/>
                    </a:path>
                  </a:pathLst>
                </a:custGeom>
                <a:solidFill>
                  <a:srgbClr val="0C9F64"/>
                </a:solidFill>
                <a:ln w="0">
                  <a:solidFill>
                    <a:srgbClr val="0C9F6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17" name="Freeform 1543"/>
                <p:cNvSpPr>
                  <a:spLocks noChangeAspect="1"/>
                </p:cNvSpPr>
                <p:nvPr/>
              </p:nvSpPr>
              <p:spPr bwMode="auto">
                <a:xfrm>
                  <a:off x="962" y="1522"/>
                  <a:ext cx="52" cy="24"/>
                </a:xfrm>
                <a:custGeom>
                  <a:avLst/>
                  <a:gdLst>
                    <a:gd name="T0" fmla="*/ 26 w 52"/>
                    <a:gd name="T1" fmla="*/ 24 h 24"/>
                    <a:gd name="T2" fmla="*/ 52 w 52"/>
                    <a:gd name="T3" fmla="*/ 14 h 24"/>
                    <a:gd name="T4" fmla="*/ 26 w 52"/>
                    <a:gd name="T5" fmla="*/ 0 h 24"/>
                    <a:gd name="T6" fmla="*/ 0 w 52"/>
                    <a:gd name="T7" fmla="*/ 10 h 24"/>
                    <a:gd name="T8" fmla="*/ 26 w 52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4"/>
                    <a:gd name="T17" fmla="*/ 52 w 52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4">
                      <a:moveTo>
                        <a:pt x="26" y="24"/>
                      </a:moveTo>
                      <a:lnTo>
                        <a:pt x="52" y="14"/>
                      </a:lnTo>
                      <a:lnTo>
                        <a:pt x="26" y="0"/>
                      </a:lnTo>
                      <a:lnTo>
                        <a:pt x="0" y="10"/>
                      </a:lnTo>
                      <a:lnTo>
                        <a:pt x="2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18" name="Freeform 1544"/>
                <p:cNvSpPr>
                  <a:spLocks noChangeAspect="1"/>
                </p:cNvSpPr>
                <p:nvPr/>
              </p:nvSpPr>
              <p:spPr bwMode="auto">
                <a:xfrm>
                  <a:off x="988" y="1536"/>
                  <a:ext cx="52" cy="26"/>
                </a:xfrm>
                <a:custGeom>
                  <a:avLst/>
                  <a:gdLst>
                    <a:gd name="T0" fmla="*/ 26 w 52"/>
                    <a:gd name="T1" fmla="*/ 26 h 26"/>
                    <a:gd name="T2" fmla="*/ 52 w 52"/>
                    <a:gd name="T3" fmla="*/ 14 h 26"/>
                    <a:gd name="T4" fmla="*/ 26 w 52"/>
                    <a:gd name="T5" fmla="*/ 0 h 26"/>
                    <a:gd name="T6" fmla="*/ 0 w 52"/>
                    <a:gd name="T7" fmla="*/ 10 h 26"/>
                    <a:gd name="T8" fmla="*/ 26 w 52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6"/>
                    <a:gd name="T17" fmla="*/ 52 w 52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6">
                      <a:moveTo>
                        <a:pt x="26" y="26"/>
                      </a:moveTo>
                      <a:lnTo>
                        <a:pt x="52" y="14"/>
                      </a:lnTo>
                      <a:lnTo>
                        <a:pt x="26" y="0"/>
                      </a:lnTo>
                      <a:lnTo>
                        <a:pt x="0" y="10"/>
                      </a:lnTo>
                      <a:lnTo>
                        <a:pt x="26" y="26"/>
                      </a:lnTo>
                      <a:close/>
                    </a:path>
                  </a:pathLst>
                </a:custGeom>
                <a:solidFill>
                  <a:srgbClr val="17A069"/>
                </a:solidFill>
                <a:ln w="0">
                  <a:solidFill>
                    <a:srgbClr val="17A06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19" name="Freeform 1545"/>
                <p:cNvSpPr>
                  <a:spLocks noChangeAspect="1"/>
                </p:cNvSpPr>
                <p:nvPr/>
              </p:nvSpPr>
              <p:spPr bwMode="auto">
                <a:xfrm>
                  <a:off x="988" y="1536"/>
                  <a:ext cx="52" cy="26"/>
                </a:xfrm>
                <a:custGeom>
                  <a:avLst/>
                  <a:gdLst>
                    <a:gd name="T0" fmla="*/ 26 w 52"/>
                    <a:gd name="T1" fmla="*/ 26 h 26"/>
                    <a:gd name="T2" fmla="*/ 52 w 52"/>
                    <a:gd name="T3" fmla="*/ 14 h 26"/>
                    <a:gd name="T4" fmla="*/ 26 w 52"/>
                    <a:gd name="T5" fmla="*/ 0 h 26"/>
                    <a:gd name="T6" fmla="*/ 0 w 52"/>
                    <a:gd name="T7" fmla="*/ 10 h 26"/>
                    <a:gd name="T8" fmla="*/ 26 w 52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6"/>
                    <a:gd name="T17" fmla="*/ 52 w 52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6">
                      <a:moveTo>
                        <a:pt x="26" y="26"/>
                      </a:moveTo>
                      <a:lnTo>
                        <a:pt x="52" y="14"/>
                      </a:lnTo>
                      <a:lnTo>
                        <a:pt x="26" y="0"/>
                      </a:lnTo>
                      <a:lnTo>
                        <a:pt x="0" y="10"/>
                      </a:lnTo>
                      <a:lnTo>
                        <a:pt x="2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20" name="Freeform 1546"/>
                <p:cNvSpPr>
                  <a:spLocks noChangeAspect="1"/>
                </p:cNvSpPr>
                <p:nvPr/>
              </p:nvSpPr>
              <p:spPr bwMode="auto">
                <a:xfrm>
                  <a:off x="1014" y="1550"/>
                  <a:ext cx="52" cy="28"/>
                </a:xfrm>
                <a:custGeom>
                  <a:avLst/>
                  <a:gdLst>
                    <a:gd name="T0" fmla="*/ 28 w 52"/>
                    <a:gd name="T1" fmla="*/ 28 h 28"/>
                    <a:gd name="T2" fmla="*/ 52 w 52"/>
                    <a:gd name="T3" fmla="*/ 16 h 28"/>
                    <a:gd name="T4" fmla="*/ 26 w 52"/>
                    <a:gd name="T5" fmla="*/ 0 h 28"/>
                    <a:gd name="T6" fmla="*/ 0 w 52"/>
                    <a:gd name="T7" fmla="*/ 12 h 28"/>
                    <a:gd name="T8" fmla="*/ 28 w 52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8"/>
                    <a:gd name="T17" fmla="*/ 52 w 52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8">
                      <a:moveTo>
                        <a:pt x="28" y="28"/>
                      </a:moveTo>
                      <a:lnTo>
                        <a:pt x="52" y="16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28" y="28"/>
                      </a:lnTo>
                      <a:close/>
                    </a:path>
                  </a:pathLst>
                </a:custGeom>
                <a:solidFill>
                  <a:srgbClr val="199D6D"/>
                </a:solidFill>
                <a:ln w="0">
                  <a:solidFill>
                    <a:srgbClr val="199D6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21" name="Freeform 1547"/>
                <p:cNvSpPr>
                  <a:spLocks noChangeAspect="1"/>
                </p:cNvSpPr>
                <p:nvPr/>
              </p:nvSpPr>
              <p:spPr bwMode="auto">
                <a:xfrm>
                  <a:off x="1014" y="1550"/>
                  <a:ext cx="52" cy="28"/>
                </a:xfrm>
                <a:custGeom>
                  <a:avLst/>
                  <a:gdLst>
                    <a:gd name="T0" fmla="*/ 28 w 52"/>
                    <a:gd name="T1" fmla="*/ 28 h 28"/>
                    <a:gd name="T2" fmla="*/ 52 w 52"/>
                    <a:gd name="T3" fmla="*/ 16 h 28"/>
                    <a:gd name="T4" fmla="*/ 26 w 52"/>
                    <a:gd name="T5" fmla="*/ 0 h 28"/>
                    <a:gd name="T6" fmla="*/ 0 w 52"/>
                    <a:gd name="T7" fmla="*/ 12 h 28"/>
                    <a:gd name="T8" fmla="*/ 28 w 52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8"/>
                    <a:gd name="T17" fmla="*/ 52 w 52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8">
                      <a:moveTo>
                        <a:pt x="28" y="28"/>
                      </a:moveTo>
                      <a:lnTo>
                        <a:pt x="52" y="16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28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22" name="Freeform 1548"/>
                <p:cNvSpPr>
                  <a:spLocks noChangeAspect="1"/>
                </p:cNvSpPr>
                <p:nvPr/>
              </p:nvSpPr>
              <p:spPr bwMode="auto">
                <a:xfrm>
                  <a:off x="1042" y="1566"/>
                  <a:ext cx="50" cy="24"/>
                </a:xfrm>
                <a:custGeom>
                  <a:avLst/>
                  <a:gdLst>
                    <a:gd name="T0" fmla="*/ 26 w 50"/>
                    <a:gd name="T1" fmla="*/ 24 h 24"/>
                    <a:gd name="T2" fmla="*/ 50 w 50"/>
                    <a:gd name="T3" fmla="*/ 12 h 24"/>
                    <a:gd name="T4" fmla="*/ 24 w 50"/>
                    <a:gd name="T5" fmla="*/ 0 h 24"/>
                    <a:gd name="T6" fmla="*/ 0 w 50"/>
                    <a:gd name="T7" fmla="*/ 12 h 24"/>
                    <a:gd name="T8" fmla="*/ 26 w 50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24"/>
                    <a:gd name="T17" fmla="*/ 50 w 50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24">
                      <a:moveTo>
                        <a:pt x="26" y="24"/>
                      </a:moveTo>
                      <a:lnTo>
                        <a:pt x="50" y="12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26" y="24"/>
                      </a:lnTo>
                      <a:close/>
                    </a:path>
                  </a:pathLst>
                </a:custGeom>
                <a:solidFill>
                  <a:srgbClr val="129771"/>
                </a:solidFill>
                <a:ln w="0">
                  <a:solidFill>
                    <a:srgbClr val="12977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23" name="Freeform 1549"/>
                <p:cNvSpPr>
                  <a:spLocks noChangeAspect="1"/>
                </p:cNvSpPr>
                <p:nvPr/>
              </p:nvSpPr>
              <p:spPr bwMode="auto">
                <a:xfrm>
                  <a:off x="1042" y="1566"/>
                  <a:ext cx="50" cy="24"/>
                </a:xfrm>
                <a:custGeom>
                  <a:avLst/>
                  <a:gdLst>
                    <a:gd name="T0" fmla="*/ 26 w 50"/>
                    <a:gd name="T1" fmla="*/ 24 h 24"/>
                    <a:gd name="T2" fmla="*/ 50 w 50"/>
                    <a:gd name="T3" fmla="*/ 12 h 24"/>
                    <a:gd name="T4" fmla="*/ 24 w 50"/>
                    <a:gd name="T5" fmla="*/ 0 h 24"/>
                    <a:gd name="T6" fmla="*/ 0 w 50"/>
                    <a:gd name="T7" fmla="*/ 12 h 24"/>
                    <a:gd name="T8" fmla="*/ 26 w 50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24"/>
                    <a:gd name="T17" fmla="*/ 50 w 50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24">
                      <a:moveTo>
                        <a:pt x="26" y="24"/>
                      </a:moveTo>
                      <a:lnTo>
                        <a:pt x="50" y="12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2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24" name="Freeform 1550"/>
                <p:cNvSpPr>
                  <a:spLocks noChangeAspect="1"/>
                </p:cNvSpPr>
                <p:nvPr/>
              </p:nvSpPr>
              <p:spPr bwMode="auto">
                <a:xfrm>
                  <a:off x="1068" y="1578"/>
                  <a:ext cx="52" cy="24"/>
                </a:xfrm>
                <a:custGeom>
                  <a:avLst/>
                  <a:gdLst>
                    <a:gd name="T0" fmla="*/ 26 w 52"/>
                    <a:gd name="T1" fmla="*/ 24 h 24"/>
                    <a:gd name="T2" fmla="*/ 52 w 52"/>
                    <a:gd name="T3" fmla="*/ 12 h 24"/>
                    <a:gd name="T4" fmla="*/ 24 w 52"/>
                    <a:gd name="T5" fmla="*/ 0 h 24"/>
                    <a:gd name="T6" fmla="*/ 0 w 52"/>
                    <a:gd name="T7" fmla="*/ 12 h 24"/>
                    <a:gd name="T8" fmla="*/ 26 w 52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4"/>
                    <a:gd name="T17" fmla="*/ 52 w 52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4">
                      <a:moveTo>
                        <a:pt x="26" y="24"/>
                      </a:moveTo>
                      <a:lnTo>
                        <a:pt x="52" y="12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26" y="24"/>
                      </a:lnTo>
                      <a:close/>
                    </a:path>
                  </a:pathLst>
                </a:custGeom>
                <a:solidFill>
                  <a:srgbClr val="089073"/>
                </a:solidFill>
                <a:ln w="0">
                  <a:solidFill>
                    <a:srgbClr val="089073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25" name="Freeform 1551"/>
                <p:cNvSpPr>
                  <a:spLocks noChangeAspect="1"/>
                </p:cNvSpPr>
                <p:nvPr/>
              </p:nvSpPr>
              <p:spPr bwMode="auto">
                <a:xfrm>
                  <a:off x="1068" y="1578"/>
                  <a:ext cx="52" cy="24"/>
                </a:xfrm>
                <a:custGeom>
                  <a:avLst/>
                  <a:gdLst>
                    <a:gd name="T0" fmla="*/ 26 w 52"/>
                    <a:gd name="T1" fmla="*/ 24 h 24"/>
                    <a:gd name="T2" fmla="*/ 52 w 52"/>
                    <a:gd name="T3" fmla="*/ 12 h 24"/>
                    <a:gd name="T4" fmla="*/ 24 w 52"/>
                    <a:gd name="T5" fmla="*/ 0 h 24"/>
                    <a:gd name="T6" fmla="*/ 0 w 52"/>
                    <a:gd name="T7" fmla="*/ 12 h 24"/>
                    <a:gd name="T8" fmla="*/ 26 w 52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4"/>
                    <a:gd name="T17" fmla="*/ 52 w 52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4">
                      <a:moveTo>
                        <a:pt x="26" y="24"/>
                      </a:moveTo>
                      <a:lnTo>
                        <a:pt x="52" y="12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2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26" name="Freeform 1552"/>
                <p:cNvSpPr>
                  <a:spLocks noChangeAspect="1"/>
                </p:cNvSpPr>
                <p:nvPr/>
              </p:nvSpPr>
              <p:spPr bwMode="auto">
                <a:xfrm>
                  <a:off x="1094" y="1590"/>
                  <a:ext cx="52" cy="22"/>
                </a:xfrm>
                <a:custGeom>
                  <a:avLst/>
                  <a:gdLst>
                    <a:gd name="T0" fmla="*/ 28 w 52"/>
                    <a:gd name="T1" fmla="*/ 22 h 22"/>
                    <a:gd name="T2" fmla="*/ 52 w 52"/>
                    <a:gd name="T3" fmla="*/ 10 h 22"/>
                    <a:gd name="T4" fmla="*/ 26 w 52"/>
                    <a:gd name="T5" fmla="*/ 0 h 22"/>
                    <a:gd name="T6" fmla="*/ 0 w 52"/>
                    <a:gd name="T7" fmla="*/ 12 h 22"/>
                    <a:gd name="T8" fmla="*/ 28 w 52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2"/>
                    <a:gd name="T17" fmla="*/ 52 w 52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2">
                      <a:moveTo>
                        <a:pt x="28" y="22"/>
                      </a:moveTo>
                      <a:lnTo>
                        <a:pt x="52" y="10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28" y="22"/>
                      </a:lnTo>
                      <a:close/>
                    </a:path>
                  </a:pathLst>
                </a:custGeom>
                <a:solidFill>
                  <a:srgbClr val="008874"/>
                </a:solidFill>
                <a:ln w="0">
                  <a:solidFill>
                    <a:srgbClr val="00887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27" name="Freeform 1553"/>
                <p:cNvSpPr>
                  <a:spLocks noChangeAspect="1"/>
                </p:cNvSpPr>
                <p:nvPr/>
              </p:nvSpPr>
              <p:spPr bwMode="auto">
                <a:xfrm>
                  <a:off x="1094" y="1590"/>
                  <a:ext cx="52" cy="22"/>
                </a:xfrm>
                <a:custGeom>
                  <a:avLst/>
                  <a:gdLst>
                    <a:gd name="T0" fmla="*/ 28 w 52"/>
                    <a:gd name="T1" fmla="*/ 22 h 22"/>
                    <a:gd name="T2" fmla="*/ 52 w 52"/>
                    <a:gd name="T3" fmla="*/ 10 h 22"/>
                    <a:gd name="T4" fmla="*/ 26 w 52"/>
                    <a:gd name="T5" fmla="*/ 0 h 22"/>
                    <a:gd name="T6" fmla="*/ 0 w 52"/>
                    <a:gd name="T7" fmla="*/ 12 h 22"/>
                    <a:gd name="T8" fmla="*/ 28 w 52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2"/>
                    <a:gd name="T17" fmla="*/ 52 w 52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2">
                      <a:moveTo>
                        <a:pt x="28" y="22"/>
                      </a:moveTo>
                      <a:lnTo>
                        <a:pt x="52" y="10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2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28" name="Freeform 1554"/>
                <p:cNvSpPr>
                  <a:spLocks noChangeAspect="1"/>
                </p:cNvSpPr>
                <p:nvPr/>
              </p:nvSpPr>
              <p:spPr bwMode="auto">
                <a:xfrm>
                  <a:off x="1122" y="1600"/>
                  <a:ext cx="52" cy="20"/>
                </a:xfrm>
                <a:custGeom>
                  <a:avLst/>
                  <a:gdLst>
                    <a:gd name="T0" fmla="*/ 26 w 52"/>
                    <a:gd name="T1" fmla="*/ 20 h 20"/>
                    <a:gd name="T2" fmla="*/ 52 w 52"/>
                    <a:gd name="T3" fmla="*/ 8 h 20"/>
                    <a:gd name="T4" fmla="*/ 24 w 52"/>
                    <a:gd name="T5" fmla="*/ 0 h 20"/>
                    <a:gd name="T6" fmla="*/ 0 w 52"/>
                    <a:gd name="T7" fmla="*/ 12 h 20"/>
                    <a:gd name="T8" fmla="*/ 26 w 52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0"/>
                    <a:gd name="T17" fmla="*/ 52 w 52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0">
                      <a:moveTo>
                        <a:pt x="26" y="20"/>
                      </a:moveTo>
                      <a:lnTo>
                        <a:pt x="52" y="8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26" y="20"/>
                      </a:lnTo>
                      <a:close/>
                    </a:path>
                  </a:pathLst>
                </a:custGeom>
                <a:solidFill>
                  <a:srgbClr val="008073"/>
                </a:solidFill>
                <a:ln w="0">
                  <a:solidFill>
                    <a:srgbClr val="008073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29" name="Freeform 1555"/>
                <p:cNvSpPr>
                  <a:spLocks noChangeAspect="1"/>
                </p:cNvSpPr>
                <p:nvPr/>
              </p:nvSpPr>
              <p:spPr bwMode="auto">
                <a:xfrm>
                  <a:off x="1122" y="1600"/>
                  <a:ext cx="52" cy="20"/>
                </a:xfrm>
                <a:custGeom>
                  <a:avLst/>
                  <a:gdLst>
                    <a:gd name="T0" fmla="*/ 26 w 52"/>
                    <a:gd name="T1" fmla="*/ 20 h 20"/>
                    <a:gd name="T2" fmla="*/ 52 w 52"/>
                    <a:gd name="T3" fmla="*/ 8 h 20"/>
                    <a:gd name="T4" fmla="*/ 24 w 52"/>
                    <a:gd name="T5" fmla="*/ 0 h 20"/>
                    <a:gd name="T6" fmla="*/ 0 w 52"/>
                    <a:gd name="T7" fmla="*/ 12 h 20"/>
                    <a:gd name="T8" fmla="*/ 26 w 52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0"/>
                    <a:gd name="T17" fmla="*/ 52 w 52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0">
                      <a:moveTo>
                        <a:pt x="26" y="20"/>
                      </a:moveTo>
                      <a:lnTo>
                        <a:pt x="52" y="8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2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30" name="Freeform 1556"/>
                <p:cNvSpPr>
                  <a:spLocks noChangeAspect="1"/>
                </p:cNvSpPr>
                <p:nvPr/>
              </p:nvSpPr>
              <p:spPr bwMode="auto">
                <a:xfrm>
                  <a:off x="1148" y="1608"/>
                  <a:ext cx="54" cy="20"/>
                </a:xfrm>
                <a:custGeom>
                  <a:avLst/>
                  <a:gdLst>
                    <a:gd name="T0" fmla="*/ 28 w 54"/>
                    <a:gd name="T1" fmla="*/ 20 h 20"/>
                    <a:gd name="T2" fmla="*/ 54 w 54"/>
                    <a:gd name="T3" fmla="*/ 6 h 20"/>
                    <a:gd name="T4" fmla="*/ 26 w 54"/>
                    <a:gd name="T5" fmla="*/ 0 h 20"/>
                    <a:gd name="T6" fmla="*/ 0 w 54"/>
                    <a:gd name="T7" fmla="*/ 12 h 20"/>
                    <a:gd name="T8" fmla="*/ 28 w 54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20"/>
                    <a:gd name="T17" fmla="*/ 54 w 54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20">
                      <a:moveTo>
                        <a:pt x="28" y="20"/>
                      </a:moveTo>
                      <a:lnTo>
                        <a:pt x="54" y="6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28" y="20"/>
                      </a:lnTo>
                      <a:close/>
                    </a:path>
                  </a:pathLst>
                </a:custGeom>
                <a:solidFill>
                  <a:srgbClr val="007972"/>
                </a:solidFill>
                <a:ln w="0">
                  <a:solidFill>
                    <a:srgbClr val="00797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31" name="Freeform 1557"/>
                <p:cNvSpPr>
                  <a:spLocks noChangeAspect="1"/>
                </p:cNvSpPr>
                <p:nvPr/>
              </p:nvSpPr>
              <p:spPr bwMode="auto">
                <a:xfrm>
                  <a:off x="1148" y="1608"/>
                  <a:ext cx="54" cy="20"/>
                </a:xfrm>
                <a:custGeom>
                  <a:avLst/>
                  <a:gdLst>
                    <a:gd name="T0" fmla="*/ 28 w 54"/>
                    <a:gd name="T1" fmla="*/ 20 h 20"/>
                    <a:gd name="T2" fmla="*/ 54 w 54"/>
                    <a:gd name="T3" fmla="*/ 6 h 20"/>
                    <a:gd name="T4" fmla="*/ 26 w 54"/>
                    <a:gd name="T5" fmla="*/ 0 h 20"/>
                    <a:gd name="T6" fmla="*/ 0 w 54"/>
                    <a:gd name="T7" fmla="*/ 12 h 20"/>
                    <a:gd name="T8" fmla="*/ 28 w 54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20"/>
                    <a:gd name="T17" fmla="*/ 54 w 54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20">
                      <a:moveTo>
                        <a:pt x="28" y="20"/>
                      </a:moveTo>
                      <a:lnTo>
                        <a:pt x="54" y="6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28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32" name="Freeform 1558"/>
                <p:cNvSpPr>
                  <a:spLocks noChangeAspect="1"/>
                </p:cNvSpPr>
                <p:nvPr/>
              </p:nvSpPr>
              <p:spPr bwMode="auto">
                <a:xfrm>
                  <a:off x="1176" y="1614"/>
                  <a:ext cx="54" cy="20"/>
                </a:xfrm>
                <a:custGeom>
                  <a:avLst/>
                  <a:gdLst>
                    <a:gd name="T0" fmla="*/ 28 w 54"/>
                    <a:gd name="T1" fmla="*/ 20 h 20"/>
                    <a:gd name="T2" fmla="*/ 54 w 54"/>
                    <a:gd name="T3" fmla="*/ 6 h 20"/>
                    <a:gd name="T4" fmla="*/ 26 w 54"/>
                    <a:gd name="T5" fmla="*/ 0 h 20"/>
                    <a:gd name="T6" fmla="*/ 0 w 54"/>
                    <a:gd name="T7" fmla="*/ 14 h 20"/>
                    <a:gd name="T8" fmla="*/ 28 w 54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20"/>
                    <a:gd name="T17" fmla="*/ 54 w 54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20">
                      <a:moveTo>
                        <a:pt x="28" y="20"/>
                      </a:moveTo>
                      <a:lnTo>
                        <a:pt x="54" y="6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28" y="20"/>
                      </a:lnTo>
                      <a:close/>
                    </a:path>
                  </a:pathLst>
                </a:custGeom>
                <a:solidFill>
                  <a:srgbClr val="007470"/>
                </a:solidFill>
                <a:ln w="0">
                  <a:solidFill>
                    <a:srgbClr val="00747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33" name="Freeform 1559"/>
                <p:cNvSpPr>
                  <a:spLocks noChangeAspect="1"/>
                </p:cNvSpPr>
                <p:nvPr/>
              </p:nvSpPr>
              <p:spPr bwMode="auto">
                <a:xfrm>
                  <a:off x="1176" y="1614"/>
                  <a:ext cx="54" cy="20"/>
                </a:xfrm>
                <a:custGeom>
                  <a:avLst/>
                  <a:gdLst>
                    <a:gd name="T0" fmla="*/ 28 w 54"/>
                    <a:gd name="T1" fmla="*/ 20 h 20"/>
                    <a:gd name="T2" fmla="*/ 54 w 54"/>
                    <a:gd name="T3" fmla="*/ 6 h 20"/>
                    <a:gd name="T4" fmla="*/ 26 w 54"/>
                    <a:gd name="T5" fmla="*/ 0 h 20"/>
                    <a:gd name="T6" fmla="*/ 0 w 54"/>
                    <a:gd name="T7" fmla="*/ 14 h 20"/>
                    <a:gd name="T8" fmla="*/ 28 w 54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20"/>
                    <a:gd name="T17" fmla="*/ 54 w 54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20">
                      <a:moveTo>
                        <a:pt x="28" y="20"/>
                      </a:moveTo>
                      <a:lnTo>
                        <a:pt x="54" y="6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28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34" name="Freeform 1560"/>
                <p:cNvSpPr>
                  <a:spLocks noChangeAspect="1"/>
                </p:cNvSpPr>
                <p:nvPr/>
              </p:nvSpPr>
              <p:spPr bwMode="auto">
                <a:xfrm>
                  <a:off x="1204" y="1620"/>
                  <a:ext cx="54" cy="18"/>
                </a:xfrm>
                <a:custGeom>
                  <a:avLst/>
                  <a:gdLst>
                    <a:gd name="T0" fmla="*/ 30 w 54"/>
                    <a:gd name="T1" fmla="*/ 18 h 18"/>
                    <a:gd name="T2" fmla="*/ 54 w 54"/>
                    <a:gd name="T3" fmla="*/ 6 h 18"/>
                    <a:gd name="T4" fmla="*/ 26 w 54"/>
                    <a:gd name="T5" fmla="*/ 0 h 18"/>
                    <a:gd name="T6" fmla="*/ 0 w 54"/>
                    <a:gd name="T7" fmla="*/ 14 h 18"/>
                    <a:gd name="T8" fmla="*/ 30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30" y="18"/>
                      </a:moveTo>
                      <a:lnTo>
                        <a:pt x="54" y="6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30" y="18"/>
                      </a:lnTo>
                      <a:close/>
                    </a:path>
                  </a:pathLst>
                </a:custGeom>
                <a:solidFill>
                  <a:srgbClr val="00706D"/>
                </a:solidFill>
                <a:ln w="0">
                  <a:solidFill>
                    <a:srgbClr val="00706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35" name="Freeform 1561"/>
                <p:cNvSpPr>
                  <a:spLocks noChangeAspect="1"/>
                </p:cNvSpPr>
                <p:nvPr/>
              </p:nvSpPr>
              <p:spPr bwMode="auto">
                <a:xfrm>
                  <a:off x="1204" y="1620"/>
                  <a:ext cx="54" cy="18"/>
                </a:xfrm>
                <a:custGeom>
                  <a:avLst/>
                  <a:gdLst>
                    <a:gd name="T0" fmla="*/ 30 w 54"/>
                    <a:gd name="T1" fmla="*/ 18 h 18"/>
                    <a:gd name="T2" fmla="*/ 54 w 54"/>
                    <a:gd name="T3" fmla="*/ 6 h 18"/>
                    <a:gd name="T4" fmla="*/ 26 w 54"/>
                    <a:gd name="T5" fmla="*/ 0 h 18"/>
                    <a:gd name="T6" fmla="*/ 0 w 54"/>
                    <a:gd name="T7" fmla="*/ 14 h 18"/>
                    <a:gd name="T8" fmla="*/ 30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30" y="18"/>
                      </a:moveTo>
                      <a:lnTo>
                        <a:pt x="54" y="6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30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36" name="Freeform 1562"/>
                <p:cNvSpPr>
                  <a:spLocks noChangeAspect="1"/>
                </p:cNvSpPr>
                <p:nvPr/>
              </p:nvSpPr>
              <p:spPr bwMode="auto">
                <a:xfrm>
                  <a:off x="1234" y="1626"/>
                  <a:ext cx="52" cy="16"/>
                </a:xfrm>
                <a:custGeom>
                  <a:avLst/>
                  <a:gdLst>
                    <a:gd name="T0" fmla="*/ 28 w 52"/>
                    <a:gd name="T1" fmla="*/ 16 h 16"/>
                    <a:gd name="T2" fmla="*/ 52 w 52"/>
                    <a:gd name="T3" fmla="*/ 4 h 16"/>
                    <a:gd name="T4" fmla="*/ 24 w 52"/>
                    <a:gd name="T5" fmla="*/ 0 h 16"/>
                    <a:gd name="T6" fmla="*/ 0 w 52"/>
                    <a:gd name="T7" fmla="*/ 12 h 16"/>
                    <a:gd name="T8" fmla="*/ 28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28" y="16"/>
                      </a:moveTo>
                      <a:lnTo>
                        <a:pt x="52" y="4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28" y="16"/>
                      </a:lnTo>
                      <a:close/>
                    </a:path>
                  </a:pathLst>
                </a:custGeom>
                <a:solidFill>
                  <a:srgbClr val="006D6A"/>
                </a:solidFill>
                <a:ln w="0">
                  <a:solidFill>
                    <a:srgbClr val="006D6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37" name="Freeform 1563"/>
                <p:cNvSpPr>
                  <a:spLocks noChangeAspect="1"/>
                </p:cNvSpPr>
                <p:nvPr/>
              </p:nvSpPr>
              <p:spPr bwMode="auto">
                <a:xfrm>
                  <a:off x="1234" y="1626"/>
                  <a:ext cx="52" cy="16"/>
                </a:xfrm>
                <a:custGeom>
                  <a:avLst/>
                  <a:gdLst>
                    <a:gd name="T0" fmla="*/ 28 w 52"/>
                    <a:gd name="T1" fmla="*/ 16 h 16"/>
                    <a:gd name="T2" fmla="*/ 52 w 52"/>
                    <a:gd name="T3" fmla="*/ 4 h 16"/>
                    <a:gd name="T4" fmla="*/ 24 w 52"/>
                    <a:gd name="T5" fmla="*/ 0 h 16"/>
                    <a:gd name="T6" fmla="*/ 0 w 52"/>
                    <a:gd name="T7" fmla="*/ 12 h 16"/>
                    <a:gd name="T8" fmla="*/ 28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28" y="16"/>
                      </a:moveTo>
                      <a:lnTo>
                        <a:pt x="52" y="4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28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38" name="Freeform 1564"/>
                <p:cNvSpPr>
                  <a:spLocks noChangeAspect="1"/>
                </p:cNvSpPr>
                <p:nvPr/>
              </p:nvSpPr>
              <p:spPr bwMode="auto">
                <a:xfrm>
                  <a:off x="1262" y="1630"/>
                  <a:ext cx="54" cy="18"/>
                </a:xfrm>
                <a:custGeom>
                  <a:avLst/>
                  <a:gdLst>
                    <a:gd name="T0" fmla="*/ 30 w 54"/>
                    <a:gd name="T1" fmla="*/ 18 h 18"/>
                    <a:gd name="T2" fmla="*/ 54 w 54"/>
                    <a:gd name="T3" fmla="*/ 6 h 18"/>
                    <a:gd name="T4" fmla="*/ 24 w 54"/>
                    <a:gd name="T5" fmla="*/ 0 h 18"/>
                    <a:gd name="T6" fmla="*/ 0 w 54"/>
                    <a:gd name="T7" fmla="*/ 12 h 18"/>
                    <a:gd name="T8" fmla="*/ 30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30" y="18"/>
                      </a:moveTo>
                      <a:lnTo>
                        <a:pt x="54" y="6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0" y="18"/>
                      </a:lnTo>
                      <a:close/>
                    </a:path>
                  </a:pathLst>
                </a:custGeom>
                <a:solidFill>
                  <a:srgbClr val="006C68"/>
                </a:solidFill>
                <a:ln w="0">
                  <a:solidFill>
                    <a:srgbClr val="006C6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39" name="Freeform 1565"/>
                <p:cNvSpPr>
                  <a:spLocks noChangeAspect="1"/>
                </p:cNvSpPr>
                <p:nvPr/>
              </p:nvSpPr>
              <p:spPr bwMode="auto">
                <a:xfrm>
                  <a:off x="1262" y="1630"/>
                  <a:ext cx="54" cy="18"/>
                </a:xfrm>
                <a:custGeom>
                  <a:avLst/>
                  <a:gdLst>
                    <a:gd name="T0" fmla="*/ 30 w 54"/>
                    <a:gd name="T1" fmla="*/ 18 h 18"/>
                    <a:gd name="T2" fmla="*/ 54 w 54"/>
                    <a:gd name="T3" fmla="*/ 6 h 18"/>
                    <a:gd name="T4" fmla="*/ 24 w 54"/>
                    <a:gd name="T5" fmla="*/ 0 h 18"/>
                    <a:gd name="T6" fmla="*/ 0 w 54"/>
                    <a:gd name="T7" fmla="*/ 12 h 18"/>
                    <a:gd name="T8" fmla="*/ 30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30" y="18"/>
                      </a:moveTo>
                      <a:lnTo>
                        <a:pt x="54" y="6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0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40" name="Freeform 1566"/>
                <p:cNvSpPr>
                  <a:spLocks noChangeAspect="1"/>
                </p:cNvSpPr>
                <p:nvPr/>
              </p:nvSpPr>
              <p:spPr bwMode="auto">
                <a:xfrm>
                  <a:off x="1292" y="1636"/>
                  <a:ext cx="54" cy="16"/>
                </a:xfrm>
                <a:custGeom>
                  <a:avLst/>
                  <a:gdLst>
                    <a:gd name="T0" fmla="*/ 28 w 54"/>
                    <a:gd name="T1" fmla="*/ 16 h 16"/>
                    <a:gd name="T2" fmla="*/ 54 w 54"/>
                    <a:gd name="T3" fmla="*/ 4 h 16"/>
                    <a:gd name="T4" fmla="*/ 24 w 54"/>
                    <a:gd name="T5" fmla="*/ 0 h 16"/>
                    <a:gd name="T6" fmla="*/ 0 w 54"/>
                    <a:gd name="T7" fmla="*/ 12 h 16"/>
                    <a:gd name="T8" fmla="*/ 28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28" y="16"/>
                      </a:moveTo>
                      <a:lnTo>
                        <a:pt x="54" y="4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28" y="16"/>
                      </a:lnTo>
                      <a:close/>
                    </a:path>
                  </a:pathLst>
                </a:custGeom>
                <a:solidFill>
                  <a:srgbClr val="006C65"/>
                </a:solidFill>
                <a:ln w="0">
                  <a:solidFill>
                    <a:srgbClr val="006C65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41" name="Freeform 1567"/>
                <p:cNvSpPr>
                  <a:spLocks noChangeAspect="1"/>
                </p:cNvSpPr>
                <p:nvPr/>
              </p:nvSpPr>
              <p:spPr bwMode="auto">
                <a:xfrm>
                  <a:off x="1292" y="1636"/>
                  <a:ext cx="54" cy="16"/>
                </a:xfrm>
                <a:custGeom>
                  <a:avLst/>
                  <a:gdLst>
                    <a:gd name="T0" fmla="*/ 28 w 54"/>
                    <a:gd name="T1" fmla="*/ 16 h 16"/>
                    <a:gd name="T2" fmla="*/ 54 w 54"/>
                    <a:gd name="T3" fmla="*/ 4 h 16"/>
                    <a:gd name="T4" fmla="*/ 24 w 54"/>
                    <a:gd name="T5" fmla="*/ 0 h 16"/>
                    <a:gd name="T6" fmla="*/ 0 w 54"/>
                    <a:gd name="T7" fmla="*/ 12 h 16"/>
                    <a:gd name="T8" fmla="*/ 28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28" y="16"/>
                      </a:moveTo>
                      <a:lnTo>
                        <a:pt x="54" y="4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28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42" name="Freeform 1568"/>
                <p:cNvSpPr>
                  <a:spLocks noChangeAspect="1"/>
                </p:cNvSpPr>
                <p:nvPr/>
              </p:nvSpPr>
              <p:spPr bwMode="auto">
                <a:xfrm>
                  <a:off x="1320" y="1640"/>
                  <a:ext cx="56" cy="16"/>
                </a:xfrm>
                <a:custGeom>
                  <a:avLst/>
                  <a:gdLst>
                    <a:gd name="T0" fmla="*/ 30 w 56"/>
                    <a:gd name="T1" fmla="*/ 16 h 16"/>
                    <a:gd name="T2" fmla="*/ 56 w 56"/>
                    <a:gd name="T3" fmla="*/ 4 h 16"/>
                    <a:gd name="T4" fmla="*/ 26 w 56"/>
                    <a:gd name="T5" fmla="*/ 0 h 16"/>
                    <a:gd name="T6" fmla="*/ 0 w 56"/>
                    <a:gd name="T7" fmla="*/ 12 h 16"/>
                    <a:gd name="T8" fmla="*/ 30 w 56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6"/>
                    <a:gd name="T17" fmla="*/ 56 w 56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6">
                      <a:moveTo>
                        <a:pt x="30" y="16"/>
                      </a:moveTo>
                      <a:lnTo>
                        <a:pt x="56" y="4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6D63"/>
                </a:solidFill>
                <a:ln w="0">
                  <a:solidFill>
                    <a:srgbClr val="006D63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43" name="Freeform 1569"/>
                <p:cNvSpPr>
                  <a:spLocks noChangeAspect="1"/>
                </p:cNvSpPr>
                <p:nvPr/>
              </p:nvSpPr>
              <p:spPr bwMode="auto">
                <a:xfrm>
                  <a:off x="1320" y="1640"/>
                  <a:ext cx="56" cy="16"/>
                </a:xfrm>
                <a:custGeom>
                  <a:avLst/>
                  <a:gdLst>
                    <a:gd name="T0" fmla="*/ 30 w 56"/>
                    <a:gd name="T1" fmla="*/ 16 h 16"/>
                    <a:gd name="T2" fmla="*/ 56 w 56"/>
                    <a:gd name="T3" fmla="*/ 4 h 16"/>
                    <a:gd name="T4" fmla="*/ 26 w 56"/>
                    <a:gd name="T5" fmla="*/ 0 h 16"/>
                    <a:gd name="T6" fmla="*/ 0 w 56"/>
                    <a:gd name="T7" fmla="*/ 12 h 16"/>
                    <a:gd name="T8" fmla="*/ 30 w 56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6"/>
                    <a:gd name="T17" fmla="*/ 56 w 56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6">
                      <a:moveTo>
                        <a:pt x="30" y="16"/>
                      </a:moveTo>
                      <a:lnTo>
                        <a:pt x="56" y="4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44" name="Freeform 1570"/>
                <p:cNvSpPr>
                  <a:spLocks noChangeAspect="1"/>
                </p:cNvSpPr>
                <p:nvPr/>
              </p:nvSpPr>
              <p:spPr bwMode="auto">
                <a:xfrm>
                  <a:off x="1350" y="1644"/>
                  <a:ext cx="56" cy="18"/>
                </a:xfrm>
                <a:custGeom>
                  <a:avLst/>
                  <a:gdLst>
                    <a:gd name="T0" fmla="*/ 32 w 56"/>
                    <a:gd name="T1" fmla="*/ 18 h 18"/>
                    <a:gd name="T2" fmla="*/ 56 w 56"/>
                    <a:gd name="T3" fmla="*/ 6 h 18"/>
                    <a:gd name="T4" fmla="*/ 26 w 56"/>
                    <a:gd name="T5" fmla="*/ 0 h 18"/>
                    <a:gd name="T6" fmla="*/ 0 w 56"/>
                    <a:gd name="T7" fmla="*/ 12 h 18"/>
                    <a:gd name="T8" fmla="*/ 32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2" y="18"/>
                      </a:moveTo>
                      <a:lnTo>
                        <a:pt x="56" y="6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6E61"/>
                </a:solidFill>
                <a:ln w="0">
                  <a:solidFill>
                    <a:srgbClr val="006E6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45" name="Freeform 1571"/>
                <p:cNvSpPr>
                  <a:spLocks noChangeAspect="1"/>
                </p:cNvSpPr>
                <p:nvPr/>
              </p:nvSpPr>
              <p:spPr bwMode="auto">
                <a:xfrm>
                  <a:off x="1350" y="1644"/>
                  <a:ext cx="56" cy="18"/>
                </a:xfrm>
                <a:custGeom>
                  <a:avLst/>
                  <a:gdLst>
                    <a:gd name="T0" fmla="*/ 32 w 56"/>
                    <a:gd name="T1" fmla="*/ 18 h 18"/>
                    <a:gd name="T2" fmla="*/ 56 w 56"/>
                    <a:gd name="T3" fmla="*/ 6 h 18"/>
                    <a:gd name="T4" fmla="*/ 26 w 56"/>
                    <a:gd name="T5" fmla="*/ 0 h 18"/>
                    <a:gd name="T6" fmla="*/ 0 w 56"/>
                    <a:gd name="T7" fmla="*/ 12 h 18"/>
                    <a:gd name="T8" fmla="*/ 32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2" y="18"/>
                      </a:moveTo>
                      <a:lnTo>
                        <a:pt x="56" y="6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46" name="Freeform 1572"/>
                <p:cNvSpPr>
                  <a:spLocks noChangeAspect="1"/>
                </p:cNvSpPr>
                <p:nvPr/>
              </p:nvSpPr>
              <p:spPr bwMode="auto">
                <a:xfrm>
                  <a:off x="1382" y="1650"/>
                  <a:ext cx="54" cy="16"/>
                </a:xfrm>
                <a:custGeom>
                  <a:avLst/>
                  <a:gdLst>
                    <a:gd name="T0" fmla="*/ 30 w 54"/>
                    <a:gd name="T1" fmla="*/ 16 h 16"/>
                    <a:gd name="T2" fmla="*/ 54 w 54"/>
                    <a:gd name="T3" fmla="*/ 4 h 16"/>
                    <a:gd name="T4" fmla="*/ 24 w 54"/>
                    <a:gd name="T5" fmla="*/ 0 h 16"/>
                    <a:gd name="T6" fmla="*/ 0 w 54"/>
                    <a:gd name="T7" fmla="*/ 12 h 16"/>
                    <a:gd name="T8" fmla="*/ 30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0" y="16"/>
                      </a:moveTo>
                      <a:lnTo>
                        <a:pt x="54" y="4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705F"/>
                </a:solidFill>
                <a:ln w="0">
                  <a:solidFill>
                    <a:srgbClr val="0070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47" name="Freeform 1573"/>
                <p:cNvSpPr>
                  <a:spLocks noChangeAspect="1"/>
                </p:cNvSpPr>
                <p:nvPr/>
              </p:nvSpPr>
              <p:spPr bwMode="auto">
                <a:xfrm>
                  <a:off x="1382" y="1650"/>
                  <a:ext cx="54" cy="16"/>
                </a:xfrm>
                <a:custGeom>
                  <a:avLst/>
                  <a:gdLst>
                    <a:gd name="T0" fmla="*/ 30 w 54"/>
                    <a:gd name="T1" fmla="*/ 16 h 16"/>
                    <a:gd name="T2" fmla="*/ 54 w 54"/>
                    <a:gd name="T3" fmla="*/ 4 h 16"/>
                    <a:gd name="T4" fmla="*/ 24 w 54"/>
                    <a:gd name="T5" fmla="*/ 0 h 16"/>
                    <a:gd name="T6" fmla="*/ 0 w 54"/>
                    <a:gd name="T7" fmla="*/ 12 h 16"/>
                    <a:gd name="T8" fmla="*/ 30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0" y="16"/>
                      </a:moveTo>
                      <a:lnTo>
                        <a:pt x="54" y="4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48" name="Freeform 1574"/>
                <p:cNvSpPr>
                  <a:spLocks noChangeAspect="1"/>
                </p:cNvSpPr>
                <p:nvPr/>
              </p:nvSpPr>
              <p:spPr bwMode="auto">
                <a:xfrm>
                  <a:off x="1412" y="1654"/>
                  <a:ext cx="56" cy="18"/>
                </a:xfrm>
                <a:custGeom>
                  <a:avLst/>
                  <a:gdLst>
                    <a:gd name="T0" fmla="*/ 32 w 56"/>
                    <a:gd name="T1" fmla="*/ 18 h 18"/>
                    <a:gd name="T2" fmla="*/ 56 w 56"/>
                    <a:gd name="T3" fmla="*/ 6 h 18"/>
                    <a:gd name="T4" fmla="*/ 24 w 56"/>
                    <a:gd name="T5" fmla="*/ 0 h 18"/>
                    <a:gd name="T6" fmla="*/ 0 w 56"/>
                    <a:gd name="T7" fmla="*/ 12 h 18"/>
                    <a:gd name="T8" fmla="*/ 32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2" y="18"/>
                      </a:moveTo>
                      <a:lnTo>
                        <a:pt x="56" y="6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725E"/>
                </a:solidFill>
                <a:ln w="0">
                  <a:solidFill>
                    <a:srgbClr val="00725E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49" name="Freeform 1575"/>
                <p:cNvSpPr>
                  <a:spLocks noChangeAspect="1"/>
                </p:cNvSpPr>
                <p:nvPr/>
              </p:nvSpPr>
              <p:spPr bwMode="auto">
                <a:xfrm>
                  <a:off x="1412" y="1654"/>
                  <a:ext cx="56" cy="18"/>
                </a:xfrm>
                <a:custGeom>
                  <a:avLst/>
                  <a:gdLst>
                    <a:gd name="T0" fmla="*/ 32 w 56"/>
                    <a:gd name="T1" fmla="*/ 18 h 18"/>
                    <a:gd name="T2" fmla="*/ 56 w 56"/>
                    <a:gd name="T3" fmla="*/ 6 h 18"/>
                    <a:gd name="T4" fmla="*/ 24 w 56"/>
                    <a:gd name="T5" fmla="*/ 0 h 18"/>
                    <a:gd name="T6" fmla="*/ 0 w 56"/>
                    <a:gd name="T7" fmla="*/ 12 h 18"/>
                    <a:gd name="T8" fmla="*/ 32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2" y="18"/>
                      </a:moveTo>
                      <a:lnTo>
                        <a:pt x="56" y="6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50" name="Freeform 1576"/>
                <p:cNvSpPr>
                  <a:spLocks noChangeAspect="1"/>
                </p:cNvSpPr>
                <p:nvPr/>
              </p:nvSpPr>
              <p:spPr bwMode="auto">
                <a:xfrm>
                  <a:off x="1444" y="1660"/>
                  <a:ext cx="56" cy="18"/>
                </a:xfrm>
                <a:custGeom>
                  <a:avLst/>
                  <a:gdLst>
                    <a:gd name="T0" fmla="*/ 32 w 56"/>
                    <a:gd name="T1" fmla="*/ 18 h 18"/>
                    <a:gd name="T2" fmla="*/ 56 w 56"/>
                    <a:gd name="T3" fmla="*/ 6 h 18"/>
                    <a:gd name="T4" fmla="*/ 24 w 56"/>
                    <a:gd name="T5" fmla="*/ 0 h 18"/>
                    <a:gd name="T6" fmla="*/ 0 w 56"/>
                    <a:gd name="T7" fmla="*/ 12 h 18"/>
                    <a:gd name="T8" fmla="*/ 32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2" y="18"/>
                      </a:moveTo>
                      <a:lnTo>
                        <a:pt x="56" y="6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755C"/>
                </a:solidFill>
                <a:ln w="0">
                  <a:solidFill>
                    <a:srgbClr val="00755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51" name="Freeform 1577"/>
                <p:cNvSpPr>
                  <a:spLocks noChangeAspect="1"/>
                </p:cNvSpPr>
                <p:nvPr/>
              </p:nvSpPr>
              <p:spPr bwMode="auto">
                <a:xfrm>
                  <a:off x="1444" y="1660"/>
                  <a:ext cx="56" cy="18"/>
                </a:xfrm>
                <a:custGeom>
                  <a:avLst/>
                  <a:gdLst>
                    <a:gd name="T0" fmla="*/ 32 w 56"/>
                    <a:gd name="T1" fmla="*/ 18 h 18"/>
                    <a:gd name="T2" fmla="*/ 56 w 56"/>
                    <a:gd name="T3" fmla="*/ 6 h 18"/>
                    <a:gd name="T4" fmla="*/ 24 w 56"/>
                    <a:gd name="T5" fmla="*/ 0 h 18"/>
                    <a:gd name="T6" fmla="*/ 0 w 56"/>
                    <a:gd name="T7" fmla="*/ 12 h 18"/>
                    <a:gd name="T8" fmla="*/ 32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2" y="18"/>
                      </a:moveTo>
                      <a:lnTo>
                        <a:pt x="56" y="6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52" name="Freeform 1578"/>
                <p:cNvSpPr>
                  <a:spLocks noChangeAspect="1"/>
                </p:cNvSpPr>
                <p:nvPr/>
              </p:nvSpPr>
              <p:spPr bwMode="auto">
                <a:xfrm>
                  <a:off x="1476" y="1666"/>
                  <a:ext cx="56" cy="18"/>
                </a:xfrm>
                <a:custGeom>
                  <a:avLst/>
                  <a:gdLst>
                    <a:gd name="T0" fmla="*/ 32 w 56"/>
                    <a:gd name="T1" fmla="*/ 18 h 18"/>
                    <a:gd name="T2" fmla="*/ 56 w 56"/>
                    <a:gd name="T3" fmla="*/ 8 h 18"/>
                    <a:gd name="T4" fmla="*/ 24 w 56"/>
                    <a:gd name="T5" fmla="*/ 0 h 18"/>
                    <a:gd name="T6" fmla="*/ 0 w 56"/>
                    <a:gd name="T7" fmla="*/ 12 h 18"/>
                    <a:gd name="T8" fmla="*/ 32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2" y="18"/>
                      </a:moveTo>
                      <a:lnTo>
                        <a:pt x="56" y="8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775B"/>
                </a:solidFill>
                <a:ln w="0">
                  <a:solidFill>
                    <a:srgbClr val="00775B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53" name="Freeform 1579"/>
                <p:cNvSpPr>
                  <a:spLocks noChangeAspect="1"/>
                </p:cNvSpPr>
                <p:nvPr/>
              </p:nvSpPr>
              <p:spPr bwMode="auto">
                <a:xfrm>
                  <a:off x="1476" y="1666"/>
                  <a:ext cx="56" cy="18"/>
                </a:xfrm>
                <a:custGeom>
                  <a:avLst/>
                  <a:gdLst>
                    <a:gd name="T0" fmla="*/ 32 w 56"/>
                    <a:gd name="T1" fmla="*/ 18 h 18"/>
                    <a:gd name="T2" fmla="*/ 56 w 56"/>
                    <a:gd name="T3" fmla="*/ 8 h 18"/>
                    <a:gd name="T4" fmla="*/ 24 w 56"/>
                    <a:gd name="T5" fmla="*/ 0 h 18"/>
                    <a:gd name="T6" fmla="*/ 0 w 56"/>
                    <a:gd name="T7" fmla="*/ 12 h 18"/>
                    <a:gd name="T8" fmla="*/ 32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2" y="18"/>
                      </a:moveTo>
                      <a:lnTo>
                        <a:pt x="56" y="8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54" name="Freeform 1580"/>
                <p:cNvSpPr>
                  <a:spLocks noChangeAspect="1"/>
                </p:cNvSpPr>
                <p:nvPr/>
              </p:nvSpPr>
              <p:spPr bwMode="auto">
                <a:xfrm>
                  <a:off x="1508" y="1674"/>
                  <a:ext cx="56" cy="18"/>
                </a:xfrm>
                <a:custGeom>
                  <a:avLst/>
                  <a:gdLst>
                    <a:gd name="T0" fmla="*/ 32 w 56"/>
                    <a:gd name="T1" fmla="*/ 18 h 18"/>
                    <a:gd name="T2" fmla="*/ 56 w 56"/>
                    <a:gd name="T3" fmla="*/ 6 h 18"/>
                    <a:gd name="T4" fmla="*/ 24 w 56"/>
                    <a:gd name="T5" fmla="*/ 0 h 18"/>
                    <a:gd name="T6" fmla="*/ 0 w 56"/>
                    <a:gd name="T7" fmla="*/ 10 h 18"/>
                    <a:gd name="T8" fmla="*/ 32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2" y="18"/>
                      </a:moveTo>
                      <a:lnTo>
                        <a:pt x="56" y="6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795B"/>
                </a:solidFill>
                <a:ln w="0">
                  <a:solidFill>
                    <a:srgbClr val="00795B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55" name="Freeform 1581"/>
                <p:cNvSpPr>
                  <a:spLocks noChangeAspect="1"/>
                </p:cNvSpPr>
                <p:nvPr/>
              </p:nvSpPr>
              <p:spPr bwMode="auto">
                <a:xfrm>
                  <a:off x="1508" y="1674"/>
                  <a:ext cx="56" cy="18"/>
                </a:xfrm>
                <a:custGeom>
                  <a:avLst/>
                  <a:gdLst>
                    <a:gd name="T0" fmla="*/ 32 w 56"/>
                    <a:gd name="T1" fmla="*/ 18 h 18"/>
                    <a:gd name="T2" fmla="*/ 56 w 56"/>
                    <a:gd name="T3" fmla="*/ 6 h 18"/>
                    <a:gd name="T4" fmla="*/ 24 w 56"/>
                    <a:gd name="T5" fmla="*/ 0 h 18"/>
                    <a:gd name="T6" fmla="*/ 0 w 56"/>
                    <a:gd name="T7" fmla="*/ 10 h 18"/>
                    <a:gd name="T8" fmla="*/ 32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2" y="18"/>
                      </a:moveTo>
                      <a:lnTo>
                        <a:pt x="56" y="6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56" name="Freeform 1582"/>
                <p:cNvSpPr>
                  <a:spLocks noChangeAspect="1"/>
                </p:cNvSpPr>
                <p:nvPr/>
              </p:nvSpPr>
              <p:spPr bwMode="auto">
                <a:xfrm>
                  <a:off x="1540" y="1680"/>
                  <a:ext cx="58" cy="20"/>
                </a:xfrm>
                <a:custGeom>
                  <a:avLst/>
                  <a:gdLst>
                    <a:gd name="T0" fmla="*/ 34 w 58"/>
                    <a:gd name="T1" fmla="*/ 20 h 20"/>
                    <a:gd name="T2" fmla="*/ 58 w 58"/>
                    <a:gd name="T3" fmla="*/ 8 h 20"/>
                    <a:gd name="T4" fmla="*/ 24 w 58"/>
                    <a:gd name="T5" fmla="*/ 0 h 20"/>
                    <a:gd name="T6" fmla="*/ 0 w 58"/>
                    <a:gd name="T7" fmla="*/ 12 h 20"/>
                    <a:gd name="T8" fmla="*/ 34 w 5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0"/>
                    <a:gd name="T17" fmla="*/ 58 w 5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0">
                      <a:moveTo>
                        <a:pt x="34" y="20"/>
                      </a:moveTo>
                      <a:lnTo>
                        <a:pt x="58" y="8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4" y="20"/>
                      </a:lnTo>
                      <a:close/>
                    </a:path>
                  </a:pathLst>
                </a:custGeom>
                <a:solidFill>
                  <a:srgbClr val="007B5A"/>
                </a:solidFill>
                <a:ln w="0">
                  <a:solidFill>
                    <a:srgbClr val="007B5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57" name="Freeform 1583"/>
                <p:cNvSpPr>
                  <a:spLocks noChangeAspect="1"/>
                </p:cNvSpPr>
                <p:nvPr/>
              </p:nvSpPr>
              <p:spPr bwMode="auto">
                <a:xfrm>
                  <a:off x="1540" y="1680"/>
                  <a:ext cx="58" cy="20"/>
                </a:xfrm>
                <a:custGeom>
                  <a:avLst/>
                  <a:gdLst>
                    <a:gd name="T0" fmla="*/ 34 w 58"/>
                    <a:gd name="T1" fmla="*/ 20 h 20"/>
                    <a:gd name="T2" fmla="*/ 58 w 58"/>
                    <a:gd name="T3" fmla="*/ 8 h 20"/>
                    <a:gd name="T4" fmla="*/ 24 w 58"/>
                    <a:gd name="T5" fmla="*/ 0 h 20"/>
                    <a:gd name="T6" fmla="*/ 0 w 58"/>
                    <a:gd name="T7" fmla="*/ 12 h 20"/>
                    <a:gd name="T8" fmla="*/ 34 w 5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0"/>
                    <a:gd name="T17" fmla="*/ 58 w 5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0">
                      <a:moveTo>
                        <a:pt x="34" y="20"/>
                      </a:moveTo>
                      <a:lnTo>
                        <a:pt x="58" y="8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4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58" name="Freeform 1584"/>
                <p:cNvSpPr>
                  <a:spLocks noChangeAspect="1"/>
                </p:cNvSpPr>
                <p:nvPr/>
              </p:nvSpPr>
              <p:spPr bwMode="auto">
                <a:xfrm>
                  <a:off x="1574" y="1688"/>
                  <a:ext cx="58" cy="20"/>
                </a:xfrm>
                <a:custGeom>
                  <a:avLst/>
                  <a:gdLst>
                    <a:gd name="T0" fmla="*/ 34 w 58"/>
                    <a:gd name="T1" fmla="*/ 20 h 20"/>
                    <a:gd name="T2" fmla="*/ 58 w 58"/>
                    <a:gd name="T3" fmla="*/ 8 h 20"/>
                    <a:gd name="T4" fmla="*/ 24 w 58"/>
                    <a:gd name="T5" fmla="*/ 0 h 20"/>
                    <a:gd name="T6" fmla="*/ 0 w 58"/>
                    <a:gd name="T7" fmla="*/ 12 h 20"/>
                    <a:gd name="T8" fmla="*/ 34 w 5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0"/>
                    <a:gd name="T17" fmla="*/ 58 w 5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0">
                      <a:moveTo>
                        <a:pt x="34" y="20"/>
                      </a:moveTo>
                      <a:lnTo>
                        <a:pt x="58" y="8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4" y="20"/>
                      </a:lnTo>
                      <a:close/>
                    </a:path>
                  </a:pathLst>
                </a:custGeom>
                <a:solidFill>
                  <a:srgbClr val="007D59"/>
                </a:solidFill>
                <a:ln w="0">
                  <a:solidFill>
                    <a:srgbClr val="007D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59" name="Freeform 1585"/>
                <p:cNvSpPr>
                  <a:spLocks noChangeAspect="1"/>
                </p:cNvSpPr>
                <p:nvPr/>
              </p:nvSpPr>
              <p:spPr bwMode="auto">
                <a:xfrm>
                  <a:off x="1574" y="1688"/>
                  <a:ext cx="58" cy="20"/>
                </a:xfrm>
                <a:custGeom>
                  <a:avLst/>
                  <a:gdLst>
                    <a:gd name="T0" fmla="*/ 34 w 58"/>
                    <a:gd name="T1" fmla="*/ 20 h 20"/>
                    <a:gd name="T2" fmla="*/ 58 w 58"/>
                    <a:gd name="T3" fmla="*/ 8 h 20"/>
                    <a:gd name="T4" fmla="*/ 24 w 58"/>
                    <a:gd name="T5" fmla="*/ 0 h 20"/>
                    <a:gd name="T6" fmla="*/ 0 w 58"/>
                    <a:gd name="T7" fmla="*/ 12 h 20"/>
                    <a:gd name="T8" fmla="*/ 34 w 5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0"/>
                    <a:gd name="T17" fmla="*/ 58 w 5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0">
                      <a:moveTo>
                        <a:pt x="34" y="20"/>
                      </a:moveTo>
                      <a:lnTo>
                        <a:pt x="58" y="8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4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60" name="Freeform 1586"/>
                <p:cNvSpPr>
                  <a:spLocks noChangeAspect="1"/>
                </p:cNvSpPr>
                <p:nvPr/>
              </p:nvSpPr>
              <p:spPr bwMode="auto">
                <a:xfrm>
                  <a:off x="1608" y="1696"/>
                  <a:ext cx="58" cy="20"/>
                </a:xfrm>
                <a:custGeom>
                  <a:avLst/>
                  <a:gdLst>
                    <a:gd name="T0" fmla="*/ 34 w 58"/>
                    <a:gd name="T1" fmla="*/ 20 h 20"/>
                    <a:gd name="T2" fmla="*/ 58 w 58"/>
                    <a:gd name="T3" fmla="*/ 8 h 20"/>
                    <a:gd name="T4" fmla="*/ 24 w 58"/>
                    <a:gd name="T5" fmla="*/ 0 h 20"/>
                    <a:gd name="T6" fmla="*/ 0 w 58"/>
                    <a:gd name="T7" fmla="*/ 12 h 20"/>
                    <a:gd name="T8" fmla="*/ 34 w 5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0"/>
                    <a:gd name="T17" fmla="*/ 58 w 5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0">
                      <a:moveTo>
                        <a:pt x="34" y="20"/>
                      </a:moveTo>
                      <a:lnTo>
                        <a:pt x="58" y="8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4" y="20"/>
                      </a:lnTo>
                      <a:close/>
                    </a:path>
                  </a:pathLst>
                </a:custGeom>
                <a:solidFill>
                  <a:srgbClr val="007F59"/>
                </a:solidFill>
                <a:ln w="0">
                  <a:solidFill>
                    <a:srgbClr val="007F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61" name="Freeform 1587"/>
                <p:cNvSpPr>
                  <a:spLocks noChangeAspect="1"/>
                </p:cNvSpPr>
                <p:nvPr/>
              </p:nvSpPr>
              <p:spPr bwMode="auto">
                <a:xfrm>
                  <a:off x="1608" y="1696"/>
                  <a:ext cx="58" cy="20"/>
                </a:xfrm>
                <a:custGeom>
                  <a:avLst/>
                  <a:gdLst>
                    <a:gd name="T0" fmla="*/ 34 w 58"/>
                    <a:gd name="T1" fmla="*/ 20 h 20"/>
                    <a:gd name="T2" fmla="*/ 58 w 58"/>
                    <a:gd name="T3" fmla="*/ 8 h 20"/>
                    <a:gd name="T4" fmla="*/ 24 w 58"/>
                    <a:gd name="T5" fmla="*/ 0 h 20"/>
                    <a:gd name="T6" fmla="*/ 0 w 58"/>
                    <a:gd name="T7" fmla="*/ 12 h 20"/>
                    <a:gd name="T8" fmla="*/ 34 w 5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0"/>
                    <a:gd name="T17" fmla="*/ 58 w 5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0">
                      <a:moveTo>
                        <a:pt x="34" y="20"/>
                      </a:moveTo>
                      <a:lnTo>
                        <a:pt x="58" y="8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4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62" name="Freeform 1588"/>
                <p:cNvSpPr>
                  <a:spLocks noChangeAspect="1"/>
                </p:cNvSpPr>
                <p:nvPr/>
              </p:nvSpPr>
              <p:spPr bwMode="auto">
                <a:xfrm>
                  <a:off x="1642" y="1704"/>
                  <a:ext cx="58" cy="22"/>
                </a:xfrm>
                <a:custGeom>
                  <a:avLst/>
                  <a:gdLst>
                    <a:gd name="T0" fmla="*/ 34 w 58"/>
                    <a:gd name="T1" fmla="*/ 22 h 22"/>
                    <a:gd name="T2" fmla="*/ 58 w 58"/>
                    <a:gd name="T3" fmla="*/ 10 h 22"/>
                    <a:gd name="T4" fmla="*/ 24 w 58"/>
                    <a:gd name="T5" fmla="*/ 0 h 22"/>
                    <a:gd name="T6" fmla="*/ 0 w 58"/>
                    <a:gd name="T7" fmla="*/ 12 h 22"/>
                    <a:gd name="T8" fmla="*/ 34 w 58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2"/>
                    <a:gd name="T17" fmla="*/ 58 w 58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2">
                      <a:moveTo>
                        <a:pt x="34" y="22"/>
                      </a:moveTo>
                      <a:lnTo>
                        <a:pt x="58" y="10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4" y="22"/>
                      </a:lnTo>
                      <a:close/>
                    </a:path>
                  </a:pathLst>
                </a:custGeom>
                <a:solidFill>
                  <a:srgbClr val="008058"/>
                </a:solidFill>
                <a:ln w="0">
                  <a:solidFill>
                    <a:srgbClr val="0080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63" name="Freeform 1589"/>
                <p:cNvSpPr>
                  <a:spLocks noChangeAspect="1"/>
                </p:cNvSpPr>
                <p:nvPr/>
              </p:nvSpPr>
              <p:spPr bwMode="auto">
                <a:xfrm>
                  <a:off x="1642" y="1704"/>
                  <a:ext cx="58" cy="22"/>
                </a:xfrm>
                <a:custGeom>
                  <a:avLst/>
                  <a:gdLst>
                    <a:gd name="T0" fmla="*/ 34 w 58"/>
                    <a:gd name="T1" fmla="*/ 22 h 22"/>
                    <a:gd name="T2" fmla="*/ 58 w 58"/>
                    <a:gd name="T3" fmla="*/ 10 h 22"/>
                    <a:gd name="T4" fmla="*/ 24 w 58"/>
                    <a:gd name="T5" fmla="*/ 0 h 22"/>
                    <a:gd name="T6" fmla="*/ 0 w 58"/>
                    <a:gd name="T7" fmla="*/ 12 h 22"/>
                    <a:gd name="T8" fmla="*/ 34 w 58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2"/>
                    <a:gd name="T17" fmla="*/ 58 w 58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2">
                      <a:moveTo>
                        <a:pt x="34" y="22"/>
                      </a:moveTo>
                      <a:lnTo>
                        <a:pt x="58" y="10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64" name="Freeform 1590"/>
                <p:cNvSpPr>
                  <a:spLocks noChangeAspect="1"/>
                </p:cNvSpPr>
                <p:nvPr/>
              </p:nvSpPr>
              <p:spPr bwMode="auto">
                <a:xfrm>
                  <a:off x="1676" y="1714"/>
                  <a:ext cx="60" cy="20"/>
                </a:xfrm>
                <a:custGeom>
                  <a:avLst/>
                  <a:gdLst>
                    <a:gd name="T0" fmla="*/ 36 w 60"/>
                    <a:gd name="T1" fmla="*/ 20 h 20"/>
                    <a:gd name="T2" fmla="*/ 60 w 60"/>
                    <a:gd name="T3" fmla="*/ 8 h 20"/>
                    <a:gd name="T4" fmla="*/ 24 w 60"/>
                    <a:gd name="T5" fmla="*/ 0 h 20"/>
                    <a:gd name="T6" fmla="*/ 0 w 60"/>
                    <a:gd name="T7" fmla="*/ 12 h 20"/>
                    <a:gd name="T8" fmla="*/ 36 w 60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0"/>
                    <a:gd name="T17" fmla="*/ 60 w 60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0">
                      <a:moveTo>
                        <a:pt x="36" y="20"/>
                      </a:moveTo>
                      <a:lnTo>
                        <a:pt x="60" y="8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6" y="20"/>
                      </a:lnTo>
                      <a:close/>
                    </a:path>
                  </a:pathLst>
                </a:custGeom>
                <a:solidFill>
                  <a:srgbClr val="008158"/>
                </a:solidFill>
                <a:ln w="0">
                  <a:solidFill>
                    <a:srgbClr val="0081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65" name="Freeform 1591"/>
                <p:cNvSpPr>
                  <a:spLocks noChangeAspect="1"/>
                </p:cNvSpPr>
                <p:nvPr/>
              </p:nvSpPr>
              <p:spPr bwMode="auto">
                <a:xfrm>
                  <a:off x="1676" y="1714"/>
                  <a:ext cx="60" cy="20"/>
                </a:xfrm>
                <a:custGeom>
                  <a:avLst/>
                  <a:gdLst>
                    <a:gd name="T0" fmla="*/ 36 w 60"/>
                    <a:gd name="T1" fmla="*/ 20 h 20"/>
                    <a:gd name="T2" fmla="*/ 60 w 60"/>
                    <a:gd name="T3" fmla="*/ 8 h 20"/>
                    <a:gd name="T4" fmla="*/ 24 w 60"/>
                    <a:gd name="T5" fmla="*/ 0 h 20"/>
                    <a:gd name="T6" fmla="*/ 0 w 60"/>
                    <a:gd name="T7" fmla="*/ 12 h 20"/>
                    <a:gd name="T8" fmla="*/ 36 w 60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0"/>
                    <a:gd name="T17" fmla="*/ 60 w 60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0">
                      <a:moveTo>
                        <a:pt x="36" y="20"/>
                      </a:moveTo>
                      <a:lnTo>
                        <a:pt x="60" y="8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66" name="Freeform 1592"/>
                <p:cNvSpPr>
                  <a:spLocks noChangeAspect="1"/>
                </p:cNvSpPr>
                <p:nvPr/>
              </p:nvSpPr>
              <p:spPr bwMode="auto">
                <a:xfrm>
                  <a:off x="1712" y="1722"/>
                  <a:ext cx="60" cy="22"/>
                </a:xfrm>
                <a:custGeom>
                  <a:avLst/>
                  <a:gdLst>
                    <a:gd name="T0" fmla="*/ 36 w 60"/>
                    <a:gd name="T1" fmla="*/ 22 h 22"/>
                    <a:gd name="T2" fmla="*/ 60 w 60"/>
                    <a:gd name="T3" fmla="*/ 10 h 22"/>
                    <a:gd name="T4" fmla="*/ 24 w 60"/>
                    <a:gd name="T5" fmla="*/ 0 h 22"/>
                    <a:gd name="T6" fmla="*/ 0 w 60"/>
                    <a:gd name="T7" fmla="*/ 12 h 22"/>
                    <a:gd name="T8" fmla="*/ 36 w 6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2"/>
                    <a:gd name="T17" fmla="*/ 60 w 6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2">
                      <a:moveTo>
                        <a:pt x="36" y="22"/>
                      </a:moveTo>
                      <a:lnTo>
                        <a:pt x="60" y="10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6" y="22"/>
                      </a:lnTo>
                      <a:close/>
                    </a:path>
                  </a:pathLst>
                </a:custGeom>
                <a:solidFill>
                  <a:srgbClr val="008258"/>
                </a:solidFill>
                <a:ln w="0">
                  <a:solidFill>
                    <a:srgbClr val="0082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67" name="Freeform 1593"/>
                <p:cNvSpPr>
                  <a:spLocks noChangeAspect="1"/>
                </p:cNvSpPr>
                <p:nvPr/>
              </p:nvSpPr>
              <p:spPr bwMode="auto">
                <a:xfrm>
                  <a:off x="1712" y="1722"/>
                  <a:ext cx="60" cy="22"/>
                </a:xfrm>
                <a:custGeom>
                  <a:avLst/>
                  <a:gdLst>
                    <a:gd name="T0" fmla="*/ 36 w 60"/>
                    <a:gd name="T1" fmla="*/ 22 h 22"/>
                    <a:gd name="T2" fmla="*/ 60 w 60"/>
                    <a:gd name="T3" fmla="*/ 10 h 22"/>
                    <a:gd name="T4" fmla="*/ 24 w 60"/>
                    <a:gd name="T5" fmla="*/ 0 h 22"/>
                    <a:gd name="T6" fmla="*/ 0 w 60"/>
                    <a:gd name="T7" fmla="*/ 12 h 22"/>
                    <a:gd name="T8" fmla="*/ 36 w 6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2"/>
                    <a:gd name="T17" fmla="*/ 60 w 6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2">
                      <a:moveTo>
                        <a:pt x="36" y="22"/>
                      </a:moveTo>
                      <a:lnTo>
                        <a:pt x="60" y="10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68" name="Freeform 1594"/>
                <p:cNvSpPr>
                  <a:spLocks noChangeAspect="1"/>
                </p:cNvSpPr>
                <p:nvPr/>
              </p:nvSpPr>
              <p:spPr bwMode="auto">
                <a:xfrm>
                  <a:off x="1748" y="1732"/>
                  <a:ext cx="60" cy="22"/>
                </a:xfrm>
                <a:custGeom>
                  <a:avLst/>
                  <a:gdLst>
                    <a:gd name="T0" fmla="*/ 36 w 60"/>
                    <a:gd name="T1" fmla="*/ 22 h 22"/>
                    <a:gd name="T2" fmla="*/ 60 w 60"/>
                    <a:gd name="T3" fmla="*/ 10 h 22"/>
                    <a:gd name="T4" fmla="*/ 24 w 60"/>
                    <a:gd name="T5" fmla="*/ 0 h 22"/>
                    <a:gd name="T6" fmla="*/ 0 w 60"/>
                    <a:gd name="T7" fmla="*/ 12 h 22"/>
                    <a:gd name="T8" fmla="*/ 36 w 6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2"/>
                    <a:gd name="T17" fmla="*/ 60 w 6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2">
                      <a:moveTo>
                        <a:pt x="36" y="22"/>
                      </a:moveTo>
                      <a:lnTo>
                        <a:pt x="60" y="10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6" y="22"/>
                      </a:lnTo>
                      <a:close/>
                    </a:path>
                  </a:pathLst>
                </a:custGeom>
                <a:solidFill>
                  <a:srgbClr val="008258"/>
                </a:solidFill>
                <a:ln w="0">
                  <a:solidFill>
                    <a:srgbClr val="0082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69" name="Freeform 1595"/>
                <p:cNvSpPr>
                  <a:spLocks noChangeAspect="1"/>
                </p:cNvSpPr>
                <p:nvPr/>
              </p:nvSpPr>
              <p:spPr bwMode="auto">
                <a:xfrm>
                  <a:off x="1748" y="1732"/>
                  <a:ext cx="60" cy="22"/>
                </a:xfrm>
                <a:custGeom>
                  <a:avLst/>
                  <a:gdLst>
                    <a:gd name="T0" fmla="*/ 36 w 60"/>
                    <a:gd name="T1" fmla="*/ 22 h 22"/>
                    <a:gd name="T2" fmla="*/ 60 w 60"/>
                    <a:gd name="T3" fmla="*/ 10 h 22"/>
                    <a:gd name="T4" fmla="*/ 24 w 60"/>
                    <a:gd name="T5" fmla="*/ 0 h 22"/>
                    <a:gd name="T6" fmla="*/ 0 w 60"/>
                    <a:gd name="T7" fmla="*/ 12 h 22"/>
                    <a:gd name="T8" fmla="*/ 36 w 6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2"/>
                    <a:gd name="T17" fmla="*/ 60 w 6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2">
                      <a:moveTo>
                        <a:pt x="36" y="22"/>
                      </a:moveTo>
                      <a:lnTo>
                        <a:pt x="60" y="10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70" name="Freeform 1596"/>
                <p:cNvSpPr>
                  <a:spLocks noChangeAspect="1"/>
                </p:cNvSpPr>
                <p:nvPr/>
              </p:nvSpPr>
              <p:spPr bwMode="auto">
                <a:xfrm>
                  <a:off x="1784" y="1742"/>
                  <a:ext cx="60" cy="22"/>
                </a:xfrm>
                <a:custGeom>
                  <a:avLst/>
                  <a:gdLst>
                    <a:gd name="T0" fmla="*/ 36 w 60"/>
                    <a:gd name="T1" fmla="*/ 22 h 22"/>
                    <a:gd name="T2" fmla="*/ 60 w 60"/>
                    <a:gd name="T3" fmla="*/ 10 h 22"/>
                    <a:gd name="T4" fmla="*/ 24 w 60"/>
                    <a:gd name="T5" fmla="*/ 0 h 22"/>
                    <a:gd name="T6" fmla="*/ 0 w 60"/>
                    <a:gd name="T7" fmla="*/ 12 h 22"/>
                    <a:gd name="T8" fmla="*/ 36 w 6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2"/>
                    <a:gd name="T17" fmla="*/ 60 w 6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2">
                      <a:moveTo>
                        <a:pt x="36" y="22"/>
                      </a:moveTo>
                      <a:lnTo>
                        <a:pt x="60" y="10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6" y="22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71" name="Freeform 1597"/>
                <p:cNvSpPr>
                  <a:spLocks noChangeAspect="1"/>
                </p:cNvSpPr>
                <p:nvPr/>
              </p:nvSpPr>
              <p:spPr bwMode="auto">
                <a:xfrm>
                  <a:off x="1784" y="1742"/>
                  <a:ext cx="60" cy="22"/>
                </a:xfrm>
                <a:custGeom>
                  <a:avLst/>
                  <a:gdLst>
                    <a:gd name="T0" fmla="*/ 36 w 60"/>
                    <a:gd name="T1" fmla="*/ 22 h 22"/>
                    <a:gd name="T2" fmla="*/ 60 w 60"/>
                    <a:gd name="T3" fmla="*/ 10 h 22"/>
                    <a:gd name="T4" fmla="*/ 24 w 60"/>
                    <a:gd name="T5" fmla="*/ 0 h 22"/>
                    <a:gd name="T6" fmla="*/ 0 w 60"/>
                    <a:gd name="T7" fmla="*/ 12 h 22"/>
                    <a:gd name="T8" fmla="*/ 36 w 6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2"/>
                    <a:gd name="T17" fmla="*/ 60 w 6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2">
                      <a:moveTo>
                        <a:pt x="36" y="22"/>
                      </a:moveTo>
                      <a:lnTo>
                        <a:pt x="60" y="10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72" name="Freeform 1598"/>
                <p:cNvSpPr>
                  <a:spLocks noChangeAspect="1"/>
                </p:cNvSpPr>
                <p:nvPr/>
              </p:nvSpPr>
              <p:spPr bwMode="auto">
                <a:xfrm>
                  <a:off x="1820" y="1752"/>
                  <a:ext cx="62" cy="22"/>
                </a:xfrm>
                <a:custGeom>
                  <a:avLst/>
                  <a:gdLst>
                    <a:gd name="T0" fmla="*/ 38 w 62"/>
                    <a:gd name="T1" fmla="*/ 22 h 22"/>
                    <a:gd name="T2" fmla="*/ 62 w 62"/>
                    <a:gd name="T3" fmla="*/ 10 h 22"/>
                    <a:gd name="T4" fmla="*/ 24 w 62"/>
                    <a:gd name="T5" fmla="*/ 0 h 22"/>
                    <a:gd name="T6" fmla="*/ 0 w 62"/>
                    <a:gd name="T7" fmla="*/ 12 h 22"/>
                    <a:gd name="T8" fmla="*/ 38 w 62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2"/>
                    <a:gd name="T17" fmla="*/ 62 w 62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2">
                      <a:moveTo>
                        <a:pt x="38" y="22"/>
                      </a:moveTo>
                      <a:lnTo>
                        <a:pt x="62" y="10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8" y="22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73" name="Freeform 1599"/>
                <p:cNvSpPr>
                  <a:spLocks noChangeAspect="1"/>
                </p:cNvSpPr>
                <p:nvPr/>
              </p:nvSpPr>
              <p:spPr bwMode="auto">
                <a:xfrm>
                  <a:off x="1820" y="1752"/>
                  <a:ext cx="62" cy="22"/>
                </a:xfrm>
                <a:custGeom>
                  <a:avLst/>
                  <a:gdLst>
                    <a:gd name="T0" fmla="*/ 38 w 62"/>
                    <a:gd name="T1" fmla="*/ 22 h 22"/>
                    <a:gd name="T2" fmla="*/ 62 w 62"/>
                    <a:gd name="T3" fmla="*/ 10 h 22"/>
                    <a:gd name="T4" fmla="*/ 24 w 62"/>
                    <a:gd name="T5" fmla="*/ 0 h 22"/>
                    <a:gd name="T6" fmla="*/ 0 w 62"/>
                    <a:gd name="T7" fmla="*/ 12 h 22"/>
                    <a:gd name="T8" fmla="*/ 38 w 62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2"/>
                    <a:gd name="T17" fmla="*/ 62 w 62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2">
                      <a:moveTo>
                        <a:pt x="38" y="22"/>
                      </a:moveTo>
                      <a:lnTo>
                        <a:pt x="62" y="10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74" name="Freeform 1600"/>
                <p:cNvSpPr>
                  <a:spLocks noChangeAspect="1"/>
                </p:cNvSpPr>
                <p:nvPr/>
              </p:nvSpPr>
              <p:spPr bwMode="auto">
                <a:xfrm>
                  <a:off x="1858" y="1762"/>
                  <a:ext cx="60" cy="22"/>
                </a:xfrm>
                <a:custGeom>
                  <a:avLst/>
                  <a:gdLst>
                    <a:gd name="T0" fmla="*/ 38 w 60"/>
                    <a:gd name="T1" fmla="*/ 22 h 22"/>
                    <a:gd name="T2" fmla="*/ 60 w 60"/>
                    <a:gd name="T3" fmla="*/ 10 h 22"/>
                    <a:gd name="T4" fmla="*/ 24 w 60"/>
                    <a:gd name="T5" fmla="*/ 0 h 22"/>
                    <a:gd name="T6" fmla="*/ 0 w 60"/>
                    <a:gd name="T7" fmla="*/ 12 h 22"/>
                    <a:gd name="T8" fmla="*/ 38 w 6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2"/>
                    <a:gd name="T17" fmla="*/ 60 w 6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2">
                      <a:moveTo>
                        <a:pt x="38" y="22"/>
                      </a:moveTo>
                      <a:lnTo>
                        <a:pt x="60" y="10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8" y="22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75" name="Freeform 1601"/>
                <p:cNvSpPr>
                  <a:spLocks noChangeAspect="1"/>
                </p:cNvSpPr>
                <p:nvPr/>
              </p:nvSpPr>
              <p:spPr bwMode="auto">
                <a:xfrm>
                  <a:off x="1858" y="1762"/>
                  <a:ext cx="60" cy="22"/>
                </a:xfrm>
                <a:custGeom>
                  <a:avLst/>
                  <a:gdLst>
                    <a:gd name="T0" fmla="*/ 38 w 60"/>
                    <a:gd name="T1" fmla="*/ 22 h 22"/>
                    <a:gd name="T2" fmla="*/ 60 w 60"/>
                    <a:gd name="T3" fmla="*/ 10 h 22"/>
                    <a:gd name="T4" fmla="*/ 24 w 60"/>
                    <a:gd name="T5" fmla="*/ 0 h 22"/>
                    <a:gd name="T6" fmla="*/ 0 w 60"/>
                    <a:gd name="T7" fmla="*/ 12 h 22"/>
                    <a:gd name="T8" fmla="*/ 38 w 6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2"/>
                    <a:gd name="T17" fmla="*/ 60 w 6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2">
                      <a:moveTo>
                        <a:pt x="38" y="22"/>
                      </a:moveTo>
                      <a:lnTo>
                        <a:pt x="60" y="10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76" name="Freeform 1602"/>
                <p:cNvSpPr>
                  <a:spLocks noChangeAspect="1"/>
                </p:cNvSpPr>
                <p:nvPr/>
              </p:nvSpPr>
              <p:spPr bwMode="auto">
                <a:xfrm>
                  <a:off x="1896" y="1772"/>
                  <a:ext cx="62" cy="24"/>
                </a:xfrm>
                <a:custGeom>
                  <a:avLst/>
                  <a:gdLst>
                    <a:gd name="T0" fmla="*/ 38 w 62"/>
                    <a:gd name="T1" fmla="*/ 24 h 24"/>
                    <a:gd name="T2" fmla="*/ 62 w 62"/>
                    <a:gd name="T3" fmla="*/ 10 h 24"/>
                    <a:gd name="T4" fmla="*/ 22 w 62"/>
                    <a:gd name="T5" fmla="*/ 0 h 24"/>
                    <a:gd name="T6" fmla="*/ 0 w 62"/>
                    <a:gd name="T7" fmla="*/ 12 h 24"/>
                    <a:gd name="T8" fmla="*/ 38 w 62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4"/>
                    <a:gd name="T17" fmla="*/ 62 w 62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4">
                      <a:moveTo>
                        <a:pt x="38" y="24"/>
                      </a:moveTo>
                      <a:lnTo>
                        <a:pt x="62" y="10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8" y="24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77" name="Freeform 1603"/>
                <p:cNvSpPr>
                  <a:spLocks noChangeAspect="1"/>
                </p:cNvSpPr>
                <p:nvPr/>
              </p:nvSpPr>
              <p:spPr bwMode="auto">
                <a:xfrm>
                  <a:off x="1896" y="1772"/>
                  <a:ext cx="62" cy="24"/>
                </a:xfrm>
                <a:custGeom>
                  <a:avLst/>
                  <a:gdLst>
                    <a:gd name="T0" fmla="*/ 38 w 62"/>
                    <a:gd name="T1" fmla="*/ 24 h 24"/>
                    <a:gd name="T2" fmla="*/ 62 w 62"/>
                    <a:gd name="T3" fmla="*/ 10 h 24"/>
                    <a:gd name="T4" fmla="*/ 22 w 62"/>
                    <a:gd name="T5" fmla="*/ 0 h 24"/>
                    <a:gd name="T6" fmla="*/ 0 w 62"/>
                    <a:gd name="T7" fmla="*/ 12 h 24"/>
                    <a:gd name="T8" fmla="*/ 38 w 62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4"/>
                    <a:gd name="T17" fmla="*/ 62 w 62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4">
                      <a:moveTo>
                        <a:pt x="38" y="24"/>
                      </a:moveTo>
                      <a:lnTo>
                        <a:pt x="62" y="10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8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78" name="Freeform 1604"/>
                <p:cNvSpPr>
                  <a:spLocks noChangeAspect="1"/>
                </p:cNvSpPr>
                <p:nvPr/>
              </p:nvSpPr>
              <p:spPr bwMode="auto">
                <a:xfrm>
                  <a:off x="1934" y="1782"/>
                  <a:ext cx="62" cy="24"/>
                </a:xfrm>
                <a:custGeom>
                  <a:avLst/>
                  <a:gdLst>
                    <a:gd name="T0" fmla="*/ 40 w 62"/>
                    <a:gd name="T1" fmla="*/ 24 h 24"/>
                    <a:gd name="T2" fmla="*/ 62 w 62"/>
                    <a:gd name="T3" fmla="*/ 12 h 24"/>
                    <a:gd name="T4" fmla="*/ 24 w 62"/>
                    <a:gd name="T5" fmla="*/ 0 h 24"/>
                    <a:gd name="T6" fmla="*/ 0 w 62"/>
                    <a:gd name="T7" fmla="*/ 14 h 24"/>
                    <a:gd name="T8" fmla="*/ 40 w 62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4"/>
                    <a:gd name="T17" fmla="*/ 62 w 62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4">
                      <a:moveTo>
                        <a:pt x="40" y="24"/>
                      </a:moveTo>
                      <a:lnTo>
                        <a:pt x="62" y="12"/>
                      </a:lnTo>
                      <a:lnTo>
                        <a:pt x="24" y="0"/>
                      </a:lnTo>
                      <a:lnTo>
                        <a:pt x="0" y="14"/>
                      </a:lnTo>
                      <a:lnTo>
                        <a:pt x="40" y="24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79" name="Freeform 1605"/>
                <p:cNvSpPr>
                  <a:spLocks noChangeAspect="1"/>
                </p:cNvSpPr>
                <p:nvPr/>
              </p:nvSpPr>
              <p:spPr bwMode="auto">
                <a:xfrm>
                  <a:off x="1934" y="1782"/>
                  <a:ext cx="62" cy="24"/>
                </a:xfrm>
                <a:custGeom>
                  <a:avLst/>
                  <a:gdLst>
                    <a:gd name="T0" fmla="*/ 40 w 62"/>
                    <a:gd name="T1" fmla="*/ 24 h 24"/>
                    <a:gd name="T2" fmla="*/ 62 w 62"/>
                    <a:gd name="T3" fmla="*/ 12 h 24"/>
                    <a:gd name="T4" fmla="*/ 24 w 62"/>
                    <a:gd name="T5" fmla="*/ 0 h 24"/>
                    <a:gd name="T6" fmla="*/ 0 w 62"/>
                    <a:gd name="T7" fmla="*/ 14 h 24"/>
                    <a:gd name="T8" fmla="*/ 40 w 62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4"/>
                    <a:gd name="T17" fmla="*/ 62 w 62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4">
                      <a:moveTo>
                        <a:pt x="40" y="24"/>
                      </a:moveTo>
                      <a:lnTo>
                        <a:pt x="62" y="12"/>
                      </a:lnTo>
                      <a:lnTo>
                        <a:pt x="24" y="0"/>
                      </a:lnTo>
                      <a:lnTo>
                        <a:pt x="0" y="14"/>
                      </a:lnTo>
                      <a:lnTo>
                        <a:pt x="40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80" name="Freeform 1606"/>
                <p:cNvSpPr>
                  <a:spLocks noChangeAspect="1"/>
                </p:cNvSpPr>
                <p:nvPr/>
              </p:nvSpPr>
              <p:spPr bwMode="auto">
                <a:xfrm>
                  <a:off x="886" y="1514"/>
                  <a:ext cx="52" cy="14"/>
                </a:xfrm>
                <a:custGeom>
                  <a:avLst/>
                  <a:gdLst>
                    <a:gd name="T0" fmla="*/ 26 w 52"/>
                    <a:gd name="T1" fmla="*/ 14 h 14"/>
                    <a:gd name="T2" fmla="*/ 52 w 52"/>
                    <a:gd name="T3" fmla="*/ 6 h 14"/>
                    <a:gd name="T4" fmla="*/ 26 w 52"/>
                    <a:gd name="T5" fmla="*/ 0 h 14"/>
                    <a:gd name="T6" fmla="*/ 0 w 52"/>
                    <a:gd name="T7" fmla="*/ 8 h 14"/>
                    <a:gd name="T8" fmla="*/ 26 w 52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4"/>
                    <a:gd name="T17" fmla="*/ 52 w 52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4">
                      <a:moveTo>
                        <a:pt x="26" y="14"/>
                      </a:moveTo>
                      <a:lnTo>
                        <a:pt x="52" y="6"/>
                      </a:lnTo>
                      <a:lnTo>
                        <a:pt x="26" y="0"/>
                      </a:lnTo>
                      <a:lnTo>
                        <a:pt x="0" y="8"/>
                      </a:lnTo>
                      <a:lnTo>
                        <a:pt x="26" y="14"/>
                      </a:lnTo>
                      <a:close/>
                    </a:path>
                  </a:pathLst>
                </a:custGeom>
                <a:solidFill>
                  <a:srgbClr val="008458"/>
                </a:solidFill>
                <a:ln w="0">
                  <a:solidFill>
                    <a:srgbClr val="0084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81" name="Freeform 1607"/>
                <p:cNvSpPr>
                  <a:spLocks noChangeAspect="1"/>
                </p:cNvSpPr>
                <p:nvPr/>
              </p:nvSpPr>
              <p:spPr bwMode="auto">
                <a:xfrm>
                  <a:off x="886" y="1514"/>
                  <a:ext cx="52" cy="14"/>
                </a:xfrm>
                <a:custGeom>
                  <a:avLst/>
                  <a:gdLst>
                    <a:gd name="T0" fmla="*/ 26 w 52"/>
                    <a:gd name="T1" fmla="*/ 14 h 14"/>
                    <a:gd name="T2" fmla="*/ 52 w 52"/>
                    <a:gd name="T3" fmla="*/ 6 h 14"/>
                    <a:gd name="T4" fmla="*/ 26 w 52"/>
                    <a:gd name="T5" fmla="*/ 0 h 14"/>
                    <a:gd name="T6" fmla="*/ 0 w 52"/>
                    <a:gd name="T7" fmla="*/ 8 h 14"/>
                    <a:gd name="T8" fmla="*/ 26 w 52"/>
                    <a:gd name="T9" fmla="*/ 14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4"/>
                    <a:gd name="T17" fmla="*/ 52 w 52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4">
                      <a:moveTo>
                        <a:pt x="26" y="14"/>
                      </a:moveTo>
                      <a:lnTo>
                        <a:pt x="52" y="6"/>
                      </a:lnTo>
                      <a:lnTo>
                        <a:pt x="26" y="0"/>
                      </a:lnTo>
                      <a:lnTo>
                        <a:pt x="0" y="8"/>
                      </a:lnTo>
                      <a:lnTo>
                        <a:pt x="26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82" name="Freeform 1608"/>
                <p:cNvSpPr>
                  <a:spLocks noChangeAspect="1"/>
                </p:cNvSpPr>
                <p:nvPr/>
              </p:nvSpPr>
              <p:spPr bwMode="auto">
                <a:xfrm>
                  <a:off x="912" y="1520"/>
                  <a:ext cx="50" cy="20"/>
                </a:xfrm>
                <a:custGeom>
                  <a:avLst/>
                  <a:gdLst>
                    <a:gd name="T0" fmla="*/ 26 w 50"/>
                    <a:gd name="T1" fmla="*/ 20 h 20"/>
                    <a:gd name="T2" fmla="*/ 50 w 50"/>
                    <a:gd name="T3" fmla="*/ 12 h 20"/>
                    <a:gd name="T4" fmla="*/ 26 w 50"/>
                    <a:gd name="T5" fmla="*/ 0 h 20"/>
                    <a:gd name="T6" fmla="*/ 0 w 50"/>
                    <a:gd name="T7" fmla="*/ 8 h 20"/>
                    <a:gd name="T8" fmla="*/ 26 w 50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20"/>
                    <a:gd name="T17" fmla="*/ 50 w 50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20">
                      <a:moveTo>
                        <a:pt x="26" y="20"/>
                      </a:moveTo>
                      <a:lnTo>
                        <a:pt x="50" y="12"/>
                      </a:lnTo>
                      <a:lnTo>
                        <a:pt x="26" y="0"/>
                      </a:lnTo>
                      <a:lnTo>
                        <a:pt x="0" y="8"/>
                      </a:lnTo>
                      <a:lnTo>
                        <a:pt x="26" y="20"/>
                      </a:lnTo>
                      <a:close/>
                    </a:path>
                  </a:pathLst>
                </a:custGeom>
                <a:solidFill>
                  <a:srgbClr val="009A60"/>
                </a:solidFill>
                <a:ln w="0">
                  <a:solidFill>
                    <a:srgbClr val="009A6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83" name="Freeform 1609"/>
                <p:cNvSpPr>
                  <a:spLocks noChangeAspect="1"/>
                </p:cNvSpPr>
                <p:nvPr/>
              </p:nvSpPr>
              <p:spPr bwMode="auto">
                <a:xfrm>
                  <a:off x="912" y="1520"/>
                  <a:ext cx="50" cy="20"/>
                </a:xfrm>
                <a:custGeom>
                  <a:avLst/>
                  <a:gdLst>
                    <a:gd name="T0" fmla="*/ 26 w 50"/>
                    <a:gd name="T1" fmla="*/ 20 h 20"/>
                    <a:gd name="T2" fmla="*/ 50 w 50"/>
                    <a:gd name="T3" fmla="*/ 12 h 20"/>
                    <a:gd name="T4" fmla="*/ 26 w 50"/>
                    <a:gd name="T5" fmla="*/ 0 h 20"/>
                    <a:gd name="T6" fmla="*/ 0 w 50"/>
                    <a:gd name="T7" fmla="*/ 8 h 20"/>
                    <a:gd name="T8" fmla="*/ 26 w 50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20"/>
                    <a:gd name="T17" fmla="*/ 50 w 50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20">
                      <a:moveTo>
                        <a:pt x="26" y="20"/>
                      </a:moveTo>
                      <a:lnTo>
                        <a:pt x="50" y="12"/>
                      </a:lnTo>
                      <a:lnTo>
                        <a:pt x="26" y="0"/>
                      </a:lnTo>
                      <a:lnTo>
                        <a:pt x="0" y="8"/>
                      </a:lnTo>
                      <a:lnTo>
                        <a:pt x="2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84" name="Freeform 1610"/>
                <p:cNvSpPr>
                  <a:spLocks noChangeAspect="1"/>
                </p:cNvSpPr>
                <p:nvPr/>
              </p:nvSpPr>
              <p:spPr bwMode="auto">
                <a:xfrm>
                  <a:off x="938" y="1532"/>
                  <a:ext cx="50" cy="24"/>
                </a:xfrm>
                <a:custGeom>
                  <a:avLst/>
                  <a:gdLst>
                    <a:gd name="T0" fmla="*/ 24 w 50"/>
                    <a:gd name="T1" fmla="*/ 24 h 24"/>
                    <a:gd name="T2" fmla="*/ 50 w 50"/>
                    <a:gd name="T3" fmla="*/ 14 h 24"/>
                    <a:gd name="T4" fmla="*/ 24 w 50"/>
                    <a:gd name="T5" fmla="*/ 0 h 24"/>
                    <a:gd name="T6" fmla="*/ 0 w 50"/>
                    <a:gd name="T7" fmla="*/ 8 h 24"/>
                    <a:gd name="T8" fmla="*/ 24 w 50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24"/>
                    <a:gd name="T17" fmla="*/ 50 w 50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24">
                      <a:moveTo>
                        <a:pt x="24" y="24"/>
                      </a:moveTo>
                      <a:lnTo>
                        <a:pt x="50" y="14"/>
                      </a:ln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24" y="24"/>
                      </a:lnTo>
                      <a:close/>
                    </a:path>
                  </a:pathLst>
                </a:custGeom>
                <a:solidFill>
                  <a:srgbClr val="12A165"/>
                </a:solidFill>
                <a:ln w="0">
                  <a:solidFill>
                    <a:srgbClr val="12A165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85" name="Freeform 1611"/>
                <p:cNvSpPr>
                  <a:spLocks noChangeAspect="1"/>
                </p:cNvSpPr>
                <p:nvPr/>
              </p:nvSpPr>
              <p:spPr bwMode="auto">
                <a:xfrm>
                  <a:off x="938" y="1532"/>
                  <a:ext cx="50" cy="24"/>
                </a:xfrm>
                <a:custGeom>
                  <a:avLst/>
                  <a:gdLst>
                    <a:gd name="T0" fmla="*/ 24 w 50"/>
                    <a:gd name="T1" fmla="*/ 24 h 24"/>
                    <a:gd name="T2" fmla="*/ 50 w 50"/>
                    <a:gd name="T3" fmla="*/ 14 h 24"/>
                    <a:gd name="T4" fmla="*/ 24 w 50"/>
                    <a:gd name="T5" fmla="*/ 0 h 24"/>
                    <a:gd name="T6" fmla="*/ 0 w 50"/>
                    <a:gd name="T7" fmla="*/ 8 h 24"/>
                    <a:gd name="T8" fmla="*/ 24 w 50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0"/>
                    <a:gd name="T16" fmla="*/ 0 h 24"/>
                    <a:gd name="T17" fmla="*/ 50 w 50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0" h="24">
                      <a:moveTo>
                        <a:pt x="24" y="24"/>
                      </a:moveTo>
                      <a:lnTo>
                        <a:pt x="50" y="14"/>
                      </a:ln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24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86" name="Freeform 1612"/>
                <p:cNvSpPr>
                  <a:spLocks noChangeAspect="1"/>
                </p:cNvSpPr>
                <p:nvPr/>
              </p:nvSpPr>
              <p:spPr bwMode="auto">
                <a:xfrm>
                  <a:off x="962" y="1546"/>
                  <a:ext cx="52" cy="26"/>
                </a:xfrm>
                <a:custGeom>
                  <a:avLst/>
                  <a:gdLst>
                    <a:gd name="T0" fmla="*/ 28 w 52"/>
                    <a:gd name="T1" fmla="*/ 26 h 26"/>
                    <a:gd name="T2" fmla="*/ 52 w 52"/>
                    <a:gd name="T3" fmla="*/ 16 h 26"/>
                    <a:gd name="T4" fmla="*/ 26 w 52"/>
                    <a:gd name="T5" fmla="*/ 0 h 26"/>
                    <a:gd name="T6" fmla="*/ 0 w 52"/>
                    <a:gd name="T7" fmla="*/ 10 h 26"/>
                    <a:gd name="T8" fmla="*/ 28 w 52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6"/>
                    <a:gd name="T17" fmla="*/ 52 w 52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6">
                      <a:moveTo>
                        <a:pt x="28" y="26"/>
                      </a:moveTo>
                      <a:lnTo>
                        <a:pt x="52" y="16"/>
                      </a:lnTo>
                      <a:lnTo>
                        <a:pt x="26" y="0"/>
                      </a:lnTo>
                      <a:lnTo>
                        <a:pt x="0" y="10"/>
                      </a:lnTo>
                      <a:lnTo>
                        <a:pt x="28" y="26"/>
                      </a:lnTo>
                      <a:close/>
                    </a:path>
                  </a:pathLst>
                </a:custGeom>
                <a:solidFill>
                  <a:srgbClr val="1DA16A"/>
                </a:solidFill>
                <a:ln w="0">
                  <a:solidFill>
                    <a:srgbClr val="1DA16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87" name="Freeform 1613"/>
                <p:cNvSpPr>
                  <a:spLocks noChangeAspect="1"/>
                </p:cNvSpPr>
                <p:nvPr/>
              </p:nvSpPr>
              <p:spPr bwMode="auto">
                <a:xfrm>
                  <a:off x="962" y="1546"/>
                  <a:ext cx="52" cy="26"/>
                </a:xfrm>
                <a:custGeom>
                  <a:avLst/>
                  <a:gdLst>
                    <a:gd name="T0" fmla="*/ 28 w 52"/>
                    <a:gd name="T1" fmla="*/ 26 h 26"/>
                    <a:gd name="T2" fmla="*/ 52 w 52"/>
                    <a:gd name="T3" fmla="*/ 16 h 26"/>
                    <a:gd name="T4" fmla="*/ 26 w 52"/>
                    <a:gd name="T5" fmla="*/ 0 h 26"/>
                    <a:gd name="T6" fmla="*/ 0 w 52"/>
                    <a:gd name="T7" fmla="*/ 10 h 26"/>
                    <a:gd name="T8" fmla="*/ 28 w 52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6"/>
                    <a:gd name="T17" fmla="*/ 52 w 52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6">
                      <a:moveTo>
                        <a:pt x="28" y="26"/>
                      </a:moveTo>
                      <a:lnTo>
                        <a:pt x="52" y="16"/>
                      </a:lnTo>
                      <a:lnTo>
                        <a:pt x="26" y="0"/>
                      </a:lnTo>
                      <a:lnTo>
                        <a:pt x="0" y="10"/>
                      </a:lnTo>
                      <a:lnTo>
                        <a:pt x="2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88" name="Freeform 1614"/>
                <p:cNvSpPr>
                  <a:spLocks noChangeAspect="1"/>
                </p:cNvSpPr>
                <p:nvPr/>
              </p:nvSpPr>
              <p:spPr bwMode="auto">
                <a:xfrm>
                  <a:off x="990" y="1562"/>
                  <a:ext cx="52" cy="28"/>
                </a:xfrm>
                <a:custGeom>
                  <a:avLst/>
                  <a:gdLst>
                    <a:gd name="T0" fmla="*/ 26 w 52"/>
                    <a:gd name="T1" fmla="*/ 28 h 28"/>
                    <a:gd name="T2" fmla="*/ 52 w 52"/>
                    <a:gd name="T3" fmla="*/ 16 h 28"/>
                    <a:gd name="T4" fmla="*/ 24 w 52"/>
                    <a:gd name="T5" fmla="*/ 0 h 28"/>
                    <a:gd name="T6" fmla="*/ 0 w 52"/>
                    <a:gd name="T7" fmla="*/ 10 h 28"/>
                    <a:gd name="T8" fmla="*/ 26 w 52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8"/>
                    <a:gd name="T17" fmla="*/ 52 w 52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8">
                      <a:moveTo>
                        <a:pt x="26" y="28"/>
                      </a:moveTo>
                      <a:lnTo>
                        <a:pt x="52" y="16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26" y="28"/>
                      </a:lnTo>
                      <a:close/>
                    </a:path>
                  </a:pathLst>
                </a:custGeom>
                <a:solidFill>
                  <a:srgbClr val="1F9E6F"/>
                </a:solidFill>
                <a:ln w="0">
                  <a:solidFill>
                    <a:srgbClr val="1F9E6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89" name="Freeform 1615"/>
                <p:cNvSpPr>
                  <a:spLocks noChangeAspect="1"/>
                </p:cNvSpPr>
                <p:nvPr/>
              </p:nvSpPr>
              <p:spPr bwMode="auto">
                <a:xfrm>
                  <a:off x="990" y="1562"/>
                  <a:ext cx="52" cy="28"/>
                </a:xfrm>
                <a:custGeom>
                  <a:avLst/>
                  <a:gdLst>
                    <a:gd name="T0" fmla="*/ 26 w 52"/>
                    <a:gd name="T1" fmla="*/ 28 h 28"/>
                    <a:gd name="T2" fmla="*/ 52 w 52"/>
                    <a:gd name="T3" fmla="*/ 16 h 28"/>
                    <a:gd name="T4" fmla="*/ 24 w 52"/>
                    <a:gd name="T5" fmla="*/ 0 h 28"/>
                    <a:gd name="T6" fmla="*/ 0 w 52"/>
                    <a:gd name="T7" fmla="*/ 10 h 28"/>
                    <a:gd name="T8" fmla="*/ 26 w 52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8"/>
                    <a:gd name="T17" fmla="*/ 52 w 52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8">
                      <a:moveTo>
                        <a:pt x="26" y="28"/>
                      </a:moveTo>
                      <a:lnTo>
                        <a:pt x="52" y="16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26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90" name="Freeform 1616"/>
                <p:cNvSpPr>
                  <a:spLocks noChangeAspect="1"/>
                </p:cNvSpPr>
                <p:nvPr/>
              </p:nvSpPr>
              <p:spPr bwMode="auto">
                <a:xfrm>
                  <a:off x="1016" y="1578"/>
                  <a:ext cx="52" cy="26"/>
                </a:xfrm>
                <a:custGeom>
                  <a:avLst/>
                  <a:gdLst>
                    <a:gd name="T0" fmla="*/ 26 w 52"/>
                    <a:gd name="T1" fmla="*/ 26 h 26"/>
                    <a:gd name="T2" fmla="*/ 52 w 52"/>
                    <a:gd name="T3" fmla="*/ 12 h 26"/>
                    <a:gd name="T4" fmla="*/ 26 w 52"/>
                    <a:gd name="T5" fmla="*/ 0 h 26"/>
                    <a:gd name="T6" fmla="*/ 0 w 52"/>
                    <a:gd name="T7" fmla="*/ 12 h 26"/>
                    <a:gd name="T8" fmla="*/ 26 w 52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6"/>
                    <a:gd name="T17" fmla="*/ 52 w 52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6">
                      <a:moveTo>
                        <a:pt x="26" y="26"/>
                      </a:moveTo>
                      <a:lnTo>
                        <a:pt x="52" y="12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26" y="26"/>
                      </a:lnTo>
                      <a:close/>
                    </a:path>
                  </a:pathLst>
                </a:custGeom>
                <a:solidFill>
                  <a:srgbClr val="169772"/>
                </a:solidFill>
                <a:ln w="0">
                  <a:solidFill>
                    <a:srgbClr val="16977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91" name="Freeform 1617"/>
                <p:cNvSpPr>
                  <a:spLocks noChangeAspect="1"/>
                </p:cNvSpPr>
                <p:nvPr/>
              </p:nvSpPr>
              <p:spPr bwMode="auto">
                <a:xfrm>
                  <a:off x="1016" y="1578"/>
                  <a:ext cx="52" cy="26"/>
                </a:xfrm>
                <a:custGeom>
                  <a:avLst/>
                  <a:gdLst>
                    <a:gd name="T0" fmla="*/ 26 w 52"/>
                    <a:gd name="T1" fmla="*/ 26 h 26"/>
                    <a:gd name="T2" fmla="*/ 52 w 52"/>
                    <a:gd name="T3" fmla="*/ 12 h 26"/>
                    <a:gd name="T4" fmla="*/ 26 w 52"/>
                    <a:gd name="T5" fmla="*/ 0 h 26"/>
                    <a:gd name="T6" fmla="*/ 0 w 52"/>
                    <a:gd name="T7" fmla="*/ 12 h 26"/>
                    <a:gd name="T8" fmla="*/ 26 w 52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6"/>
                    <a:gd name="T17" fmla="*/ 52 w 52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6">
                      <a:moveTo>
                        <a:pt x="26" y="26"/>
                      </a:moveTo>
                      <a:lnTo>
                        <a:pt x="52" y="12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2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92" name="Freeform 1618"/>
                <p:cNvSpPr>
                  <a:spLocks noChangeAspect="1"/>
                </p:cNvSpPr>
                <p:nvPr/>
              </p:nvSpPr>
              <p:spPr bwMode="auto">
                <a:xfrm>
                  <a:off x="1042" y="1590"/>
                  <a:ext cx="52" cy="26"/>
                </a:xfrm>
                <a:custGeom>
                  <a:avLst/>
                  <a:gdLst>
                    <a:gd name="T0" fmla="*/ 28 w 52"/>
                    <a:gd name="T1" fmla="*/ 26 h 26"/>
                    <a:gd name="T2" fmla="*/ 52 w 52"/>
                    <a:gd name="T3" fmla="*/ 12 h 26"/>
                    <a:gd name="T4" fmla="*/ 26 w 52"/>
                    <a:gd name="T5" fmla="*/ 0 h 26"/>
                    <a:gd name="T6" fmla="*/ 0 w 52"/>
                    <a:gd name="T7" fmla="*/ 14 h 26"/>
                    <a:gd name="T8" fmla="*/ 28 w 52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6"/>
                    <a:gd name="T17" fmla="*/ 52 w 52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6">
                      <a:moveTo>
                        <a:pt x="28" y="26"/>
                      </a:moveTo>
                      <a:lnTo>
                        <a:pt x="52" y="12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28" y="26"/>
                      </a:lnTo>
                      <a:close/>
                    </a:path>
                  </a:pathLst>
                </a:custGeom>
                <a:solidFill>
                  <a:srgbClr val="0B9075"/>
                </a:solidFill>
                <a:ln w="0">
                  <a:solidFill>
                    <a:srgbClr val="0B9075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93" name="Freeform 1619"/>
                <p:cNvSpPr>
                  <a:spLocks noChangeAspect="1"/>
                </p:cNvSpPr>
                <p:nvPr/>
              </p:nvSpPr>
              <p:spPr bwMode="auto">
                <a:xfrm>
                  <a:off x="1042" y="1590"/>
                  <a:ext cx="52" cy="26"/>
                </a:xfrm>
                <a:custGeom>
                  <a:avLst/>
                  <a:gdLst>
                    <a:gd name="T0" fmla="*/ 28 w 52"/>
                    <a:gd name="T1" fmla="*/ 26 h 26"/>
                    <a:gd name="T2" fmla="*/ 52 w 52"/>
                    <a:gd name="T3" fmla="*/ 12 h 26"/>
                    <a:gd name="T4" fmla="*/ 26 w 52"/>
                    <a:gd name="T5" fmla="*/ 0 h 26"/>
                    <a:gd name="T6" fmla="*/ 0 w 52"/>
                    <a:gd name="T7" fmla="*/ 14 h 26"/>
                    <a:gd name="T8" fmla="*/ 28 w 52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6"/>
                    <a:gd name="T17" fmla="*/ 52 w 52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6">
                      <a:moveTo>
                        <a:pt x="28" y="26"/>
                      </a:moveTo>
                      <a:lnTo>
                        <a:pt x="52" y="12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2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94" name="Freeform 1620"/>
                <p:cNvSpPr>
                  <a:spLocks noChangeAspect="1"/>
                </p:cNvSpPr>
                <p:nvPr/>
              </p:nvSpPr>
              <p:spPr bwMode="auto">
                <a:xfrm>
                  <a:off x="1070" y="1602"/>
                  <a:ext cx="52" cy="24"/>
                </a:xfrm>
                <a:custGeom>
                  <a:avLst/>
                  <a:gdLst>
                    <a:gd name="T0" fmla="*/ 26 w 52"/>
                    <a:gd name="T1" fmla="*/ 24 h 24"/>
                    <a:gd name="T2" fmla="*/ 52 w 52"/>
                    <a:gd name="T3" fmla="*/ 10 h 24"/>
                    <a:gd name="T4" fmla="*/ 24 w 52"/>
                    <a:gd name="T5" fmla="*/ 0 h 24"/>
                    <a:gd name="T6" fmla="*/ 0 w 52"/>
                    <a:gd name="T7" fmla="*/ 14 h 24"/>
                    <a:gd name="T8" fmla="*/ 26 w 52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4"/>
                    <a:gd name="T17" fmla="*/ 52 w 52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4">
                      <a:moveTo>
                        <a:pt x="26" y="24"/>
                      </a:moveTo>
                      <a:lnTo>
                        <a:pt x="52" y="10"/>
                      </a:lnTo>
                      <a:lnTo>
                        <a:pt x="24" y="0"/>
                      </a:lnTo>
                      <a:lnTo>
                        <a:pt x="0" y="14"/>
                      </a:lnTo>
                      <a:lnTo>
                        <a:pt x="26" y="24"/>
                      </a:lnTo>
                      <a:close/>
                    </a:path>
                  </a:pathLst>
                </a:custGeom>
                <a:solidFill>
                  <a:srgbClr val="008776"/>
                </a:solidFill>
                <a:ln w="0">
                  <a:solidFill>
                    <a:srgbClr val="008776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95" name="Freeform 1621"/>
                <p:cNvSpPr>
                  <a:spLocks noChangeAspect="1"/>
                </p:cNvSpPr>
                <p:nvPr/>
              </p:nvSpPr>
              <p:spPr bwMode="auto">
                <a:xfrm>
                  <a:off x="1070" y="1602"/>
                  <a:ext cx="52" cy="24"/>
                </a:xfrm>
                <a:custGeom>
                  <a:avLst/>
                  <a:gdLst>
                    <a:gd name="T0" fmla="*/ 26 w 52"/>
                    <a:gd name="T1" fmla="*/ 24 h 24"/>
                    <a:gd name="T2" fmla="*/ 52 w 52"/>
                    <a:gd name="T3" fmla="*/ 10 h 24"/>
                    <a:gd name="T4" fmla="*/ 24 w 52"/>
                    <a:gd name="T5" fmla="*/ 0 h 24"/>
                    <a:gd name="T6" fmla="*/ 0 w 52"/>
                    <a:gd name="T7" fmla="*/ 14 h 24"/>
                    <a:gd name="T8" fmla="*/ 26 w 52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4"/>
                    <a:gd name="T17" fmla="*/ 52 w 52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4">
                      <a:moveTo>
                        <a:pt x="26" y="24"/>
                      </a:moveTo>
                      <a:lnTo>
                        <a:pt x="52" y="10"/>
                      </a:lnTo>
                      <a:lnTo>
                        <a:pt x="24" y="0"/>
                      </a:lnTo>
                      <a:lnTo>
                        <a:pt x="0" y="14"/>
                      </a:lnTo>
                      <a:lnTo>
                        <a:pt x="2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96" name="Freeform 1622"/>
                <p:cNvSpPr>
                  <a:spLocks noChangeAspect="1"/>
                </p:cNvSpPr>
                <p:nvPr/>
              </p:nvSpPr>
              <p:spPr bwMode="auto">
                <a:xfrm>
                  <a:off x="1096" y="1612"/>
                  <a:ext cx="52" cy="22"/>
                </a:xfrm>
                <a:custGeom>
                  <a:avLst/>
                  <a:gdLst>
                    <a:gd name="T0" fmla="*/ 28 w 52"/>
                    <a:gd name="T1" fmla="*/ 22 h 22"/>
                    <a:gd name="T2" fmla="*/ 52 w 52"/>
                    <a:gd name="T3" fmla="*/ 8 h 22"/>
                    <a:gd name="T4" fmla="*/ 26 w 52"/>
                    <a:gd name="T5" fmla="*/ 0 h 22"/>
                    <a:gd name="T6" fmla="*/ 0 w 52"/>
                    <a:gd name="T7" fmla="*/ 14 h 22"/>
                    <a:gd name="T8" fmla="*/ 28 w 52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2"/>
                    <a:gd name="T17" fmla="*/ 52 w 52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2">
                      <a:moveTo>
                        <a:pt x="28" y="22"/>
                      </a:moveTo>
                      <a:lnTo>
                        <a:pt x="52" y="8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28" y="22"/>
                      </a:lnTo>
                      <a:close/>
                    </a:path>
                  </a:pathLst>
                </a:custGeom>
                <a:solidFill>
                  <a:srgbClr val="007F76"/>
                </a:solidFill>
                <a:ln w="0">
                  <a:solidFill>
                    <a:srgbClr val="007F76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97" name="Freeform 1623"/>
                <p:cNvSpPr>
                  <a:spLocks noChangeAspect="1"/>
                </p:cNvSpPr>
                <p:nvPr/>
              </p:nvSpPr>
              <p:spPr bwMode="auto">
                <a:xfrm>
                  <a:off x="1096" y="1612"/>
                  <a:ext cx="52" cy="22"/>
                </a:xfrm>
                <a:custGeom>
                  <a:avLst/>
                  <a:gdLst>
                    <a:gd name="T0" fmla="*/ 28 w 52"/>
                    <a:gd name="T1" fmla="*/ 22 h 22"/>
                    <a:gd name="T2" fmla="*/ 52 w 52"/>
                    <a:gd name="T3" fmla="*/ 8 h 22"/>
                    <a:gd name="T4" fmla="*/ 26 w 52"/>
                    <a:gd name="T5" fmla="*/ 0 h 22"/>
                    <a:gd name="T6" fmla="*/ 0 w 52"/>
                    <a:gd name="T7" fmla="*/ 14 h 22"/>
                    <a:gd name="T8" fmla="*/ 28 w 52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2"/>
                    <a:gd name="T17" fmla="*/ 52 w 52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2">
                      <a:moveTo>
                        <a:pt x="28" y="22"/>
                      </a:moveTo>
                      <a:lnTo>
                        <a:pt x="52" y="8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2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98" name="Freeform 1624"/>
                <p:cNvSpPr>
                  <a:spLocks noChangeAspect="1"/>
                </p:cNvSpPr>
                <p:nvPr/>
              </p:nvSpPr>
              <p:spPr bwMode="auto">
                <a:xfrm>
                  <a:off x="1124" y="1620"/>
                  <a:ext cx="52" cy="20"/>
                </a:xfrm>
                <a:custGeom>
                  <a:avLst/>
                  <a:gdLst>
                    <a:gd name="T0" fmla="*/ 28 w 52"/>
                    <a:gd name="T1" fmla="*/ 20 h 20"/>
                    <a:gd name="T2" fmla="*/ 52 w 52"/>
                    <a:gd name="T3" fmla="*/ 8 h 20"/>
                    <a:gd name="T4" fmla="*/ 24 w 52"/>
                    <a:gd name="T5" fmla="*/ 0 h 20"/>
                    <a:gd name="T6" fmla="*/ 0 w 52"/>
                    <a:gd name="T7" fmla="*/ 14 h 20"/>
                    <a:gd name="T8" fmla="*/ 28 w 52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0"/>
                    <a:gd name="T17" fmla="*/ 52 w 52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0">
                      <a:moveTo>
                        <a:pt x="28" y="20"/>
                      </a:moveTo>
                      <a:lnTo>
                        <a:pt x="52" y="8"/>
                      </a:lnTo>
                      <a:lnTo>
                        <a:pt x="24" y="0"/>
                      </a:lnTo>
                      <a:lnTo>
                        <a:pt x="0" y="14"/>
                      </a:lnTo>
                      <a:lnTo>
                        <a:pt x="28" y="20"/>
                      </a:lnTo>
                      <a:close/>
                    </a:path>
                  </a:pathLst>
                </a:custGeom>
                <a:solidFill>
                  <a:srgbClr val="007774"/>
                </a:solidFill>
                <a:ln w="0">
                  <a:solidFill>
                    <a:srgbClr val="00777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99" name="Freeform 1625"/>
                <p:cNvSpPr>
                  <a:spLocks noChangeAspect="1"/>
                </p:cNvSpPr>
                <p:nvPr/>
              </p:nvSpPr>
              <p:spPr bwMode="auto">
                <a:xfrm>
                  <a:off x="1124" y="1620"/>
                  <a:ext cx="52" cy="20"/>
                </a:xfrm>
                <a:custGeom>
                  <a:avLst/>
                  <a:gdLst>
                    <a:gd name="T0" fmla="*/ 28 w 52"/>
                    <a:gd name="T1" fmla="*/ 20 h 20"/>
                    <a:gd name="T2" fmla="*/ 52 w 52"/>
                    <a:gd name="T3" fmla="*/ 8 h 20"/>
                    <a:gd name="T4" fmla="*/ 24 w 52"/>
                    <a:gd name="T5" fmla="*/ 0 h 20"/>
                    <a:gd name="T6" fmla="*/ 0 w 52"/>
                    <a:gd name="T7" fmla="*/ 14 h 20"/>
                    <a:gd name="T8" fmla="*/ 28 w 52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0"/>
                    <a:gd name="T17" fmla="*/ 52 w 52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0">
                      <a:moveTo>
                        <a:pt x="28" y="20"/>
                      </a:moveTo>
                      <a:lnTo>
                        <a:pt x="52" y="8"/>
                      </a:lnTo>
                      <a:lnTo>
                        <a:pt x="24" y="0"/>
                      </a:lnTo>
                      <a:lnTo>
                        <a:pt x="0" y="14"/>
                      </a:lnTo>
                      <a:lnTo>
                        <a:pt x="28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00" name="Freeform 1626"/>
                <p:cNvSpPr>
                  <a:spLocks noChangeAspect="1"/>
                </p:cNvSpPr>
                <p:nvPr/>
              </p:nvSpPr>
              <p:spPr bwMode="auto">
                <a:xfrm>
                  <a:off x="1152" y="1628"/>
                  <a:ext cx="52" cy="18"/>
                </a:xfrm>
                <a:custGeom>
                  <a:avLst/>
                  <a:gdLst>
                    <a:gd name="T0" fmla="*/ 28 w 52"/>
                    <a:gd name="T1" fmla="*/ 18 h 18"/>
                    <a:gd name="T2" fmla="*/ 52 w 52"/>
                    <a:gd name="T3" fmla="*/ 6 h 18"/>
                    <a:gd name="T4" fmla="*/ 24 w 52"/>
                    <a:gd name="T5" fmla="*/ 0 h 18"/>
                    <a:gd name="T6" fmla="*/ 0 w 52"/>
                    <a:gd name="T7" fmla="*/ 12 h 18"/>
                    <a:gd name="T8" fmla="*/ 28 w 52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8"/>
                    <a:gd name="T17" fmla="*/ 52 w 52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8">
                      <a:moveTo>
                        <a:pt x="28" y="18"/>
                      </a:moveTo>
                      <a:lnTo>
                        <a:pt x="52" y="6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28" y="18"/>
                      </a:lnTo>
                      <a:close/>
                    </a:path>
                  </a:pathLst>
                </a:custGeom>
                <a:solidFill>
                  <a:srgbClr val="007271"/>
                </a:solidFill>
                <a:ln w="0">
                  <a:solidFill>
                    <a:srgbClr val="00727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01" name="Freeform 1627"/>
                <p:cNvSpPr>
                  <a:spLocks noChangeAspect="1"/>
                </p:cNvSpPr>
                <p:nvPr/>
              </p:nvSpPr>
              <p:spPr bwMode="auto">
                <a:xfrm>
                  <a:off x="1152" y="1628"/>
                  <a:ext cx="52" cy="18"/>
                </a:xfrm>
                <a:custGeom>
                  <a:avLst/>
                  <a:gdLst>
                    <a:gd name="T0" fmla="*/ 28 w 52"/>
                    <a:gd name="T1" fmla="*/ 18 h 18"/>
                    <a:gd name="T2" fmla="*/ 52 w 52"/>
                    <a:gd name="T3" fmla="*/ 6 h 18"/>
                    <a:gd name="T4" fmla="*/ 24 w 52"/>
                    <a:gd name="T5" fmla="*/ 0 h 18"/>
                    <a:gd name="T6" fmla="*/ 0 w 52"/>
                    <a:gd name="T7" fmla="*/ 12 h 18"/>
                    <a:gd name="T8" fmla="*/ 28 w 52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8"/>
                    <a:gd name="T17" fmla="*/ 52 w 52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8">
                      <a:moveTo>
                        <a:pt x="28" y="18"/>
                      </a:moveTo>
                      <a:lnTo>
                        <a:pt x="52" y="6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28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02" name="Freeform 1628"/>
                <p:cNvSpPr>
                  <a:spLocks noChangeAspect="1"/>
                </p:cNvSpPr>
                <p:nvPr/>
              </p:nvSpPr>
              <p:spPr bwMode="auto">
                <a:xfrm>
                  <a:off x="1180" y="1634"/>
                  <a:ext cx="54" cy="18"/>
                </a:xfrm>
                <a:custGeom>
                  <a:avLst/>
                  <a:gdLst>
                    <a:gd name="T0" fmla="*/ 28 w 54"/>
                    <a:gd name="T1" fmla="*/ 18 h 18"/>
                    <a:gd name="T2" fmla="*/ 54 w 54"/>
                    <a:gd name="T3" fmla="*/ 4 h 18"/>
                    <a:gd name="T4" fmla="*/ 24 w 54"/>
                    <a:gd name="T5" fmla="*/ 0 h 18"/>
                    <a:gd name="T6" fmla="*/ 0 w 54"/>
                    <a:gd name="T7" fmla="*/ 12 h 18"/>
                    <a:gd name="T8" fmla="*/ 28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28" y="18"/>
                      </a:moveTo>
                      <a:lnTo>
                        <a:pt x="54" y="4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28" y="18"/>
                      </a:lnTo>
                      <a:close/>
                    </a:path>
                  </a:pathLst>
                </a:custGeom>
                <a:solidFill>
                  <a:srgbClr val="006D6F"/>
                </a:solidFill>
                <a:ln w="0">
                  <a:solidFill>
                    <a:srgbClr val="006D6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03" name="Freeform 1629"/>
                <p:cNvSpPr>
                  <a:spLocks noChangeAspect="1"/>
                </p:cNvSpPr>
                <p:nvPr/>
              </p:nvSpPr>
              <p:spPr bwMode="auto">
                <a:xfrm>
                  <a:off x="1180" y="1634"/>
                  <a:ext cx="54" cy="18"/>
                </a:xfrm>
                <a:custGeom>
                  <a:avLst/>
                  <a:gdLst>
                    <a:gd name="T0" fmla="*/ 28 w 54"/>
                    <a:gd name="T1" fmla="*/ 18 h 18"/>
                    <a:gd name="T2" fmla="*/ 54 w 54"/>
                    <a:gd name="T3" fmla="*/ 4 h 18"/>
                    <a:gd name="T4" fmla="*/ 24 w 54"/>
                    <a:gd name="T5" fmla="*/ 0 h 18"/>
                    <a:gd name="T6" fmla="*/ 0 w 54"/>
                    <a:gd name="T7" fmla="*/ 12 h 18"/>
                    <a:gd name="T8" fmla="*/ 28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28" y="18"/>
                      </a:moveTo>
                      <a:lnTo>
                        <a:pt x="54" y="4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28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04" name="Freeform 1630"/>
                <p:cNvSpPr>
                  <a:spLocks noChangeAspect="1"/>
                </p:cNvSpPr>
                <p:nvPr/>
              </p:nvSpPr>
              <p:spPr bwMode="auto">
                <a:xfrm>
                  <a:off x="1208" y="1638"/>
                  <a:ext cx="54" cy="18"/>
                </a:xfrm>
                <a:custGeom>
                  <a:avLst/>
                  <a:gdLst>
                    <a:gd name="T0" fmla="*/ 28 w 54"/>
                    <a:gd name="T1" fmla="*/ 18 h 18"/>
                    <a:gd name="T2" fmla="*/ 54 w 54"/>
                    <a:gd name="T3" fmla="*/ 4 h 18"/>
                    <a:gd name="T4" fmla="*/ 26 w 54"/>
                    <a:gd name="T5" fmla="*/ 0 h 18"/>
                    <a:gd name="T6" fmla="*/ 0 w 54"/>
                    <a:gd name="T7" fmla="*/ 14 h 18"/>
                    <a:gd name="T8" fmla="*/ 28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28" y="18"/>
                      </a:moveTo>
                      <a:lnTo>
                        <a:pt x="54" y="4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28" y="18"/>
                      </a:lnTo>
                      <a:close/>
                    </a:path>
                  </a:pathLst>
                </a:custGeom>
                <a:solidFill>
                  <a:srgbClr val="006B6C"/>
                </a:solidFill>
                <a:ln w="0">
                  <a:solidFill>
                    <a:srgbClr val="006B6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05" name="Freeform 1631"/>
                <p:cNvSpPr>
                  <a:spLocks noChangeAspect="1"/>
                </p:cNvSpPr>
                <p:nvPr/>
              </p:nvSpPr>
              <p:spPr bwMode="auto">
                <a:xfrm>
                  <a:off x="1208" y="1638"/>
                  <a:ext cx="54" cy="18"/>
                </a:xfrm>
                <a:custGeom>
                  <a:avLst/>
                  <a:gdLst>
                    <a:gd name="T0" fmla="*/ 28 w 54"/>
                    <a:gd name="T1" fmla="*/ 18 h 18"/>
                    <a:gd name="T2" fmla="*/ 54 w 54"/>
                    <a:gd name="T3" fmla="*/ 4 h 18"/>
                    <a:gd name="T4" fmla="*/ 26 w 54"/>
                    <a:gd name="T5" fmla="*/ 0 h 18"/>
                    <a:gd name="T6" fmla="*/ 0 w 54"/>
                    <a:gd name="T7" fmla="*/ 14 h 18"/>
                    <a:gd name="T8" fmla="*/ 28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28" y="18"/>
                      </a:moveTo>
                      <a:lnTo>
                        <a:pt x="54" y="4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28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06" name="Freeform 1632"/>
                <p:cNvSpPr>
                  <a:spLocks noChangeAspect="1"/>
                </p:cNvSpPr>
                <p:nvPr/>
              </p:nvSpPr>
              <p:spPr bwMode="auto">
                <a:xfrm>
                  <a:off x="1236" y="1642"/>
                  <a:ext cx="56" cy="18"/>
                </a:xfrm>
                <a:custGeom>
                  <a:avLst/>
                  <a:gdLst>
                    <a:gd name="T0" fmla="*/ 30 w 56"/>
                    <a:gd name="T1" fmla="*/ 18 h 18"/>
                    <a:gd name="T2" fmla="*/ 56 w 56"/>
                    <a:gd name="T3" fmla="*/ 6 h 18"/>
                    <a:gd name="T4" fmla="*/ 26 w 56"/>
                    <a:gd name="T5" fmla="*/ 0 h 18"/>
                    <a:gd name="T6" fmla="*/ 0 w 56"/>
                    <a:gd name="T7" fmla="*/ 14 h 18"/>
                    <a:gd name="T8" fmla="*/ 30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0" y="18"/>
                      </a:moveTo>
                      <a:lnTo>
                        <a:pt x="56" y="6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30" y="18"/>
                      </a:lnTo>
                      <a:close/>
                    </a:path>
                  </a:pathLst>
                </a:custGeom>
                <a:solidFill>
                  <a:srgbClr val="006A69"/>
                </a:solidFill>
                <a:ln w="0">
                  <a:solidFill>
                    <a:srgbClr val="006A6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07" name="Freeform 1633"/>
                <p:cNvSpPr>
                  <a:spLocks noChangeAspect="1"/>
                </p:cNvSpPr>
                <p:nvPr/>
              </p:nvSpPr>
              <p:spPr bwMode="auto">
                <a:xfrm>
                  <a:off x="1236" y="1642"/>
                  <a:ext cx="56" cy="18"/>
                </a:xfrm>
                <a:custGeom>
                  <a:avLst/>
                  <a:gdLst>
                    <a:gd name="T0" fmla="*/ 30 w 56"/>
                    <a:gd name="T1" fmla="*/ 18 h 18"/>
                    <a:gd name="T2" fmla="*/ 56 w 56"/>
                    <a:gd name="T3" fmla="*/ 6 h 18"/>
                    <a:gd name="T4" fmla="*/ 26 w 56"/>
                    <a:gd name="T5" fmla="*/ 0 h 18"/>
                    <a:gd name="T6" fmla="*/ 0 w 56"/>
                    <a:gd name="T7" fmla="*/ 14 h 18"/>
                    <a:gd name="T8" fmla="*/ 30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0" y="18"/>
                      </a:moveTo>
                      <a:lnTo>
                        <a:pt x="56" y="6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30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08" name="Freeform 1634"/>
                <p:cNvSpPr>
                  <a:spLocks noChangeAspect="1"/>
                </p:cNvSpPr>
                <p:nvPr/>
              </p:nvSpPr>
              <p:spPr bwMode="auto">
                <a:xfrm>
                  <a:off x="1266" y="1648"/>
                  <a:ext cx="54" cy="16"/>
                </a:xfrm>
                <a:custGeom>
                  <a:avLst/>
                  <a:gdLst>
                    <a:gd name="T0" fmla="*/ 30 w 54"/>
                    <a:gd name="T1" fmla="*/ 16 h 16"/>
                    <a:gd name="T2" fmla="*/ 54 w 54"/>
                    <a:gd name="T3" fmla="*/ 4 h 16"/>
                    <a:gd name="T4" fmla="*/ 26 w 54"/>
                    <a:gd name="T5" fmla="*/ 0 h 16"/>
                    <a:gd name="T6" fmla="*/ 0 w 54"/>
                    <a:gd name="T7" fmla="*/ 12 h 16"/>
                    <a:gd name="T8" fmla="*/ 30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0" y="16"/>
                      </a:moveTo>
                      <a:lnTo>
                        <a:pt x="54" y="4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6A66"/>
                </a:solidFill>
                <a:ln w="0">
                  <a:solidFill>
                    <a:srgbClr val="006A66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09" name="Freeform 1635"/>
                <p:cNvSpPr>
                  <a:spLocks noChangeAspect="1"/>
                </p:cNvSpPr>
                <p:nvPr/>
              </p:nvSpPr>
              <p:spPr bwMode="auto">
                <a:xfrm>
                  <a:off x="1266" y="1648"/>
                  <a:ext cx="54" cy="16"/>
                </a:xfrm>
                <a:custGeom>
                  <a:avLst/>
                  <a:gdLst>
                    <a:gd name="T0" fmla="*/ 30 w 54"/>
                    <a:gd name="T1" fmla="*/ 16 h 16"/>
                    <a:gd name="T2" fmla="*/ 54 w 54"/>
                    <a:gd name="T3" fmla="*/ 4 h 16"/>
                    <a:gd name="T4" fmla="*/ 26 w 54"/>
                    <a:gd name="T5" fmla="*/ 0 h 16"/>
                    <a:gd name="T6" fmla="*/ 0 w 54"/>
                    <a:gd name="T7" fmla="*/ 12 h 16"/>
                    <a:gd name="T8" fmla="*/ 30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0" y="16"/>
                      </a:moveTo>
                      <a:lnTo>
                        <a:pt x="54" y="4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10" name="Freeform 1636"/>
                <p:cNvSpPr>
                  <a:spLocks noChangeAspect="1"/>
                </p:cNvSpPr>
                <p:nvPr/>
              </p:nvSpPr>
              <p:spPr bwMode="auto">
                <a:xfrm>
                  <a:off x="1296" y="1652"/>
                  <a:ext cx="54" cy="16"/>
                </a:xfrm>
                <a:custGeom>
                  <a:avLst/>
                  <a:gdLst>
                    <a:gd name="T0" fmla="*/ 30 w 54"/>
                    <a:gd name="T1" fmla="*/ 16 h 16"/>
                    <a:gd name="T2" fmla="*/ 54 w 54"/>
                    <a:gd name="T3" fmla="*/ 4 h 16"/>
                    <a:gd name="T4" fmla="*/ 24 w 54"/>
                    <a:gd name="T5" fmla="*/ 0 h 16"/>
                    <a:gd name="T6" fmla="*/ 0 w 54"/>
                    <a:gd name="T7" fmla="*/ 12 h 16"/>
                    <a:gd name="T8" fmla="*/ 30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0" y="16"/>
                      </a:moveTo>
                      <a:lnTo>
                        <a:pt x="54" y="4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6B64"/>
                </a:solidFill>
                <a:ln w="0">
                  <a:solidFill>
                    <a:srgbClr val="006B6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11" name="Freeform 1637"/>
                <p:cNvSpPr>
                  <a:spLocks noChangeAspect="1"/>
                </p:cNvSpPr>
                <p:nvPr/>
              </p:nvSpPr>
              <p:spPr bwMode="auto">
                <a:xfrm>
                  <a:off x="1296" y="1652"/>
                  <a:ext cx="54" cy="16"/>
                </a:xfrm>
                <a:custGeom>
                  <a:avLst/>
                  <a:gdLst>
                    <a:gd name="T0" fmla="*/ 30 w 54"/>
                    <a:gd name="T1" fmla="*/ 16 h 16"/>
                    <a:gd name="T2" fmla="*/ 54 w 54"/>
                    <a:gd name="T3" fmla="*/ 4 h 16"/>
                    <a:gd name="T4" fmla="*/ 24 w 54"/>
                    <a:gd name="T5" fmla="*/ 0 h 16"/>
                    <a:gd name="T6" fmla="*/ 0 w 54"/>
                    <a:gd name="T7" fmla="*/ 12 h 16"/>
                    <a:gd name="T8" fmla="*/ 30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30" y="16"/>
                      </a:moveTo>
                      <a:lnTo>
                        <a:pt x="54" y="4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12" name="Freeform 1638"/>
                <p:cNvSpPr>
                  <a:spLocks noChangeAspect="1"/>
                </p:cNvSpPr>
                <p:nvPr/>
              </p:nvSpPr>
              <p:spPr bwMode="auto">
                <a:xfrm>
                  <a:off x="1326" y="1656"/>
                  <a:ext cx="56" cy="16"/>
                </a:xfrm>
                <a:custGeom>
                  <a:avLst/>
                  <a:gdLst>
                    <a:gd name="T0" fmla="*/ 30 w 56"/>
                    <a:gd name="T1" fmla="*/ 16 h 16"/>
                    <a:gd name="T2" fmla="*/ 56 w 56"/>
                    <a:gd name="T3" fmla="*/ 6 h 16"/>
                    <a:gd name="T4" fmla="*/ 24 w 56"/>
                    <a:gd name="T5" fmla="*/ 0 h 16"/>
                    <a:gd name="T6" fmla="*/ 0 w 56"/>
                    <a:gd name="T7" fmla="*/ 12 h 16"/>
                    <a:gd name="T8" fmla="*/ 30 w 56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6"/>
                    <a:gd name="T17" fmla="*/ 56 w 56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6">
                      <a:moveTo>
                        <a:pt x="30" y="16"/>
                      </a:moveTo>
                      <a:lnTo>
                        <a:pt x="56" y="6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6D61"/>
                </a:solidFill>
                <a:ln w="0">
                  <a:solidFill>
                    <a:srgbClr val="006D6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13" name="Freeform 1639"/>
                <p:cNvSpPr>
                  <a:spLocks noChangeAspect="1"/>
                </p:cNvSpPr>
                <p:nvPr/>
              </p:nvSpPr>
              <p:spPr bwMode="auto">
                <a:xfrm>
                  <a:off x="1326" y="1656"/>
                  <a:ext cx="56" cy="16"/>
                </a:xfrm>
                <a:custGeom>
                  <a:avLst/>
                  <a:gdLst>
                    <a:gd name="T0" fmla="*/ 30 w 56"/>
                    <a:gd name="T1" fmla="*/ 16 h 16"/>
                    <a:gd name="T2" fmla="*/ 56 w 56"/>
                    <a:gd name="T3" fmla="*/ 6 h 16"/>
                    <a:gd name="T4" fmla="*/ 24 w 56"/>
                    <a:gd name="T5" fmla="*/ 0 h 16"/>
                    <a:gd name="T6" fmla="*/ 0 w 56"/>
                    <a:gd name="T7" fmla="*/ 12 h 16"/>
                    <a:gd name="T8" fmla="*/ 30 w 56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6"/>
                    <a:gd name="T17" fmla="*/ 56 w 56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6">
                      <a:moveTo>
                        <a:pt x="30" y="16"/>
                      </a:moveTo>
                      <a:lnTo>
                        <a:pt x="56" y="6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14" name="Freeform 1640"/>
                <p:cNvSpPr>
                  <a:spLocks noChangeAspect="1"/>
                </p:cNvSpPr>
                <p:nvPr/>
              </p:nvSpPr>
              <p:spPr bwMode="auto">
                <a:xfrm>
                  <a:off x="1356" y="1662"/>
                  <a:ext cx="56" cy="16"/>
                </a:xfrm>
                <a:custGeom>
                  <a:avLst/>
                  <a:gdLst>
                    <a:gd name="T0" fmla="*/ 32 w 56"/>
                    <a:gd name="T1" fmla="*/ 16 h 16"/>
                    <a:gd name="T2" fmla="*/ 56 w 56"/>
                    <a:gd name="T3" fmla="*/ 4 h 16"/>
                    <a:gd name="T4" fmla="*/ 26 w 56"/>
                    <a:gd name="T5" fmla="*/ 0 h 16"/>
                    <a:gd name="T6" fmla="*/ 0 w 56"/>
                    <a:gd name="T7" fmla="*/ 10 h 16"/>
                    <a:gd name="T8" fmla="*/ 32 w 56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6"/>
                    <a:gd name="T17" fmla="*/ 56 w 56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6">
                      <a:moveTo>
                        <a:pt x="32" y="16"/>
                      </a:moveTo>
                      <a:lnTo>
                        <a:pt x="56" y="4"/>
                      </a:lnTo>
                      <a:lnTo>
                        <a:pt x="26" y="0"/>
                      </a:lnTo>
                      <a:lnTo>
                        <a:pt x="0" y="10"/>
                      </a:lnTo>
                      <a:lnTo>
                        <a:pt x="32" y="16"/>
                      </a:lnTo>
                      <a:close/>
                    </a:path>
                  </a:pathLst>
                </a:custGeom>
                <a:solidFill>
                  <a:srgbClr val="006F60"/>
                </a:solidFill>
                <a:ln w="0">
                  <a:solidFill>
                    <a:srgbClr val="006F6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15" name="Freeform 1641"/>
                <p:cNvSpPr>
                  <a:spLocks noChangeAspect="1"/>
                </p:cNvSpPr>
                <p:nvPr/>
              </p:nvSpPr>
              <p:spPr bwMode="auto">
                <a:xfrm>
                  <a:off x="1356" y="1662"/>
                  <a:ext cx="56" cy="16"/>
                </a:xfrm>
                <a:custGeom>
                  <a:avLst/>
                  <a:gdLst>
                    <a:gd name="T0" fmla="*/ 32 w 56"/>
                    <a:gd name="T1" fmla="*/ 16 h 16"/>
                    <a:gd name="T2" fmla="*/ 56 w 56"/>
                    <a:gd name="T3" fmla="*/ 4 h 16"/>
                    <a:gd name="T4" fmla="*/ 26 w 56"/>
                    <a:gd name="T5" fmla="*/ 0 h 16"/>
                    <a:gd name="T6" fmla="*/ 0 w 56"/>
                    <a:gd name="T7" fmla="*/ 10 h 16"/>
                    <a:gd name="T8" fmla="*/ 32 w 56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6"/>
                    <a:gd name="T17" fmla="*/ 56 w 56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6">
                      <a:moveTo>
                        <a:pt x="32" y="16"/>
                      </a:moveTo>
                      <a:lnTo>
                        <a:pt x="56" y="4"/>
                      </a:lnTo>
                      <a:lnTo>
                        <a:pt x="26" y="0"/>
                      </a:lnTo>
                      <a:lnTo>
                        <a:pt x="0" y="10"/>
                      </a:lnTo>
                      <a:lnTo>
                        <a:pt x="32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16" name="Freeform 1642"/>
                <p:cNvSpPr>
                  <a:spLocks noChangeAspect="1"/>
                </p:cNvSpPr>
                <p:nvPr/>
              </p:nvSpPr>
              <p:spPr bwMode="auto">
                <a:xfrm>
                  <a:off x="1388" y="1666"/>
                  <a:ext cx="56" cy="18"/>
                </a:xfrm>
                <a:custGeom>
                  <a:avLst/>
                  <a:gdLst>
                    <a:gd name="T0" fmla="*/ 30 w 56"/>
                    <a:gd name="T1" fmla="*/ 18 h 18"/>
                    <a:gd name="T2" fmla="*/ 56 w 56"/>
                    <a:gd name="T3" fmla="*/ 6 h 18"/>
                    <a:gd name="T4" fmla="*/ 24 w 56"/>
                    <a:gd name="T5" fmla="*/ 0 h 18"/>
                    <a:gd name="T6" fmla="*/ 0 w 56"/>
                    <a:gd name="T7" fmla="*/ 12 h 18"/>
                    <a:gd name="T8" fmla="*/ 30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0" y="18"/>
                      </a:moveTo>
                      <a:lnTo>
                        <a:pt x="56" y="6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0" y="18"/>
                      </a:lnTo>
                      <a:close/>
                    </a:path>
                  </a:pathLst>
                </a:custGeom>
                <a:solidFill>
                  <a:srgbClr val="00715E"/>
                </a:solidFill>
                <a:ln w="0">
                  <a:solidFill>
                    <a:srgbClr val="00715E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17" name="Freeform 1643"/>
                <p:cNvSpPr>
                  <a:spLocks noChangeAspect="1"/>
                </p:cNvSpPr>
                <p:nvPr/>
              </p:nvSpPr>
              <p:spPr bwMode="auto">
                <a:xfrm>
                  <a:off x="1388" y="1666"/>
                  <a:ext cx="56" cy="18"/>
                </a:xfrm>
                <a:custGeom>
                  <a:avLst/>
                  <a:gdLst>
                    <a:gd name="T0" fmla="*/ 30 w 56"/>
                    <a:gd name="T1" fmla="*/ 18 h 18"/>
                    <a:gd name="T2" fmla="*/ 56 w 56"/>
                    <a:gd name="T3" fmla="*/ 6 h 18"/>
                    <a:gd name="T4" fmla="*/ 24 w 56"/>
                    <a:gd name="T5" fmla="*/ 0 h 18"/>
                    <a:gd name="T6" fmla="*/ 0 w 56"/>
                    <a:gd name="T7" fmla="*/ 12 h 18"/>
                    <a:gd name="T8" fmla="*/ 30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0" y="18"/>
                      </a:moveTo>
                      <a:lnTo>
                        <a:pt x="56" y="6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0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18" name="Freeform 1644"/>
                <p:cNvSpPr>
                  <a:spLocks noChangeAspect="1"/>
                </p:cNvSpPr>
                <p:nvPr/>
              </p:nvSpPr>
              <p:spPr bwMode="auto">
                <a:xfrm>
                  <a:off x="1418" y="1672"/>
                  <a:ext cx="58" cy="18"/>
                </a:xfrm>
                <a:custGeom>
                  <a:avLst/>
                  <a:gdLst>
                    <a:gd name="T0" fmla="*/ 32 w 58"/>
                    <a:gd name="T1" fmla="*/ 18 h 18"/>
                    <a:gd name="T2" fmla="*/ 58 w 58"/>
                    <a:gd name="T3" fmla="*/ 6 h 18"/>
                    <a:gd name="T4" fmla="*/ 26 w 58"/>
                    <a:gd name="T5" fmla="*/ 0 h 18"/>
                    <a:gd name="T6" fmla="*/ 0 w 58"/>
                    <a:gd name="T7" fmla="*/ 12 h 18"/>
                    <a:gd name="T8" fmla="*/ 32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32" y="18"/>
                      </a:moveTo>
                      <a:lnTo>
                        <a:pt x="58" y="6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745D"/>
                </a:solidFill>
                <a:ln w="0">
                  <a:solidFill>
                    <a:srgbClr val="00745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19" name="Freeform 1645"/>
                <p:cNvSpPr>
                  <a:spLocks noChangeAspect="1"/>
                </p:cNvSpPr>
                <p:nvPr/>
              </p:nvSpPr>
              <p:spPr bwMode="auto">
                <a:xfrm>
                  <a:off x="1418" y="1672"/>
                  <a:ext cx="58" cy="18"/>
                </a:xfrm>
                <a:custGeom>
                  <a:avLst/>
                  <a:gdLst>
                    <a:gd name="T0" fmla="*/ 32 w 58"/>
                    <a:gd name="T1" fmla="*/ 18 h 18"/>
                    <a:gd name="T2" fmla="*/ 58 w 58"/>
                    <a:gd name="T3" fmla="*/ 6 h 18"/>
                    <a:gd name="T4" fmla="*/ 26 w 58"/>
                    <a:gd name="T5" fmla="*/ 0 h 18"/>
                    <a:gd name="T6" fmla="*/ 0 w 58"/>
                    <a:gd name="T7" fmla="*/ 12 h 18"/>
                    <a:gd name="T8" fmla="*/ 32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32" y="18"/>
                      </a:moveTo>
                      <a:lnTo>
                        <a:pt x="58" y="6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20" name="Freeform 1646"/>
                <p:cNvSpPr>
                  <a:spLocks noChangeAspect="1"/>
                </p:cNvSpPr>
                <p:nvPr/>
              </p:nvSpPr>
              <p:spPr bwMode="auto">
                <a:xfrm>
                  <a:off x="1450" y="1678"/>
                  <a:ext cx="58" cy="18"/>
                </a:xfrm>
                <a:custGeom>
                  <a:avLst/>
                  <a:gdLst>
                    <a:gd name="T0" fmla="*/ 34 w 58"/>
                    <a:gd name="T1" fmla="*/ 18 h 18"/>
                    <a:gd name="T2" fmla="*/ 58 w 58"/>
                    <a:gd name="T3" fmla="*/ 6 h 18"/>
                    <a:gd name="T4" fmla="*/ 26 w 58"/>
                    <a:gd name="T5" fmla="*/ 0 h 18"/>
                    <a:gd name="T6" fmla="*/ 0 w 58"/>
                    <a:gd name="T7" fmla="*/ 12 h 18"/>
                    <a:gd name="T8" fmla="*/ 34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34" y="18"/>
                      </a:moveTo>
                      <a:lnTo>
                        <a:pt x="58" y="6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4" y="18"/>
                      </a:lnTo>
                      <a:close/>
                    </a:path>
                  </a:pathLst>
                </a:custGeom>
                <a:solidFill>
                  <a:srgbClr val="00765C"/>
                </a:solidFill>
                <a:ln w="0">
                  <a:solidFill>
                    <a:srgbClr val="00765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21" name="Freeform 1647"/>
                <p:cNvSpPr>
                  <a:spLocks noChangeAspect="1"/>
                </p:cNvSpPr>
                <p:nvPr/>
              </p:nvSpPr>
              <p:spPr bwMode="auto">
                <a:xfrm>
                  <a:off x="1450" y="1678"/>
                  <a:ext cx="58" cy="18"/>
                </a:xfrm>
                <a:custGeom>
                  <a:avLst/>
                  <a:gdLst>
                    <a:gd name="T0" fmla="*/ 34 w 58"/>
                    <a:gd name="T1" fmla="*/ 18 h 18"/>
                    <a:gd name="T2" fmla="*/ 58 w 58"/>
                    <a:gd name="T3" fmla="*/ 6 h 18"/>
                    <a:gd name="T4" fmla="*/ 26 w 58"/>
                    <a:gd name="T5" fmla="*/ 0 h 18"/>
                    <a:gd name="T6" fmla="*/ 0 w 58"/>
                    <a:gd name="T7" fmla="*/ 12 h 18"/>
                    <a:gd name="T8" fmla="*/ 34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34" y="18"/>
                      </a:moveTo>
                      <a:lnTo>
                        <a:pt x="58" y="6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22" name="Freeform 1648"/>
                <p:cNvSpPr>
                  <a:spLocks noChangeAspect="1"/>
                </p:cNvSpPr>
                <p:nvPr/>
              </p:nvSpPr>
              <p:spPr bwMode="auto">
                <a:xfrm>
                  <a:off x="1484" y="1684"/>
                  <a:ext cx="56" cy="20"/>
                </a:xfrm>
                <a:custGeom>
                  <a:avLst/>
                  <a:gdLst>
                    <a:gd name="T0" fmla="*/ 32 w 56"/>
                    <a:gd name="T1" fmla="*/ 20 h 20"/>
                    <a:gd name="T2" fmla="*/ 56 w 56"/>
                    <a:gd name="T3" fmla="*/ 8 h 20"/>
                    <a:gd name="T4" fmla="*/ 24 w 56"/>
                    <a:gd name="T5" fmla="*/ 0 h 20"/>
                    <a:gd name="T6" fmla="*/ 0 w 56"/>
                    <a:gd name="T7" fmla="*/ 12 h 20"/>
                    <a:gd name="T8" fmla="*/ 32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32" y="20"/>
                      </a:moveTo>
                      <a:lnTo>
                        <a:pt x="56" y="8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2" y="20"/>
                      </a:lnTo>
                      <a:close/>
                    </a:path>
                  </a:pathLst>
                </a:custGeom>
                <a:solidFill>
                  <a:srgbClr val="00795B"/>
                </a:solidFill>
                <a:ln w="0">
                  <a:solidFill>
                    <a:srgbClr val="00795B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23" name="Freeform 1649"/>
                <p:cNvSpPr>
                  <a:spLocks noChangeAspect="1"/>
                </p:cNvSpPr>
                <p:nvPr/>
              </p:nvSpPr>
              <p:spPr bwMode="auto">
                <a:xfrm>
                  <a:off x="1484" y="1684"/>
                  <a:ext cx="56" cy="20"/>
                </a:xfrm>
                <a:custGeom>
                  <a:avLst/>
                  <a:gdLst>
                    <a:gd name="T0" fmla="*/ 32 w 56"/>
                    <a:gd name="T1" fmla="*/ 20 h 20"/>
                    <a:gd name="T2" fmla="*/ 56 w 56"/>
                    <a:gd name="T3" fmla="*/ 8 h 20"/>
                    <a:gd name="T4" fmla="*/ 24 w 56"/>
                    <a:gd name="T5" fmla="*/ 0 h 20"/>
                    <a:gd name="T6" fmla="*/ 0 w 56"/>
                    <a:gd name="T7" fmla="*/ 12 h 20"/>
                    <a:gd name="T8" fmla="*/ 32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32" y="20"/>
                      </a:moveTo>
                      <a:lnTo>
                        <a:pt x="56" y="8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2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24" name="Freeform 1650"/>
                <p:cNvSpPr>
                  <a:spLocks noChangeAspect="1"/>
                </p:cNvSpPr>
                <p:nvPr/>
              </p:nvSpPr>
              <p:spPr bwMode="auto">
                <a:xfrm>
                  <a:off x="1516" y="1692"/>
                  <a:ext cx="58" cy="18"/>
                </a:xfrm>
                <a:custGeom>
                  <a:avLst/>
                  <a:gdLst>
                    <a:gd name="T0" fmla="*/ 34 w 58"/>
                    <a:gd name="T1" fmla="*/ 18 h 18"/>
                    <a:gd name="T2" fmla="*/ 58 w 58"/>
                    <a:gd name="T3" fmla="*/ 8 h 18"/>
                    <a:gd name="T4" fmla="*/ 24 w 58"/>
                    <a:gd name="T5" fmla="*/ 0 h 18"/>
                    <a:gd name="T6" fmla="*/ 0 w 58"/>
                    <a:gd name="T7" fmla="*/ 12 h 18"/>
                    <a:gd name="T8" fmla="*/ 34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34" y="18"/>
                      </a:moveTo>
                      <a:lnTo>
                        <a:pt x="58" y="8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4" y="18"/>
                      </a:lnTo>
                      <a:close/>
                    </a:path>
                  </a:pathLst>
                </a:custGeom>
                <a:solidFill>
                  <a:srgbClr val="007B5A"/>
                </a:solidFill>
                <a:ln w="0">
                  <a:solidFill>
                    <a:srgbClr val="007B5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25" name="Freeform 1651"/>
                <p:cNvSpPr>
                  <a:spLocks noChangeAspect="1"/>
                </p:cNvSpPr>
                <p:nvPr/>
              </p:nvSpPr>
              <p:spPr bwMode="auto">
                <a:xfrm>
                  <a:off x="1516" y="1692"/>
                  <a:ext cx="58" cy="18"/>
                </a:xfrm>
                <a:custGeom>
                  <a:avLst/>
                  <a:gdLst>
                    <a:gd name="T0" fmla="*/ 34 w 58"/>
                    <a:gd name="T1" fmla="*/ 18 h 18"/>
                    <a:gd name="T2" fmla="*/ 58 w 58"/>
                    <a:gd name="T3" fmla="*/ 8 h 18"/>
                    <a:gd name="T4" fmla="*/ 24 w 58"/>
                    <a:gd name="T5" fmla="*/ 0 h 18"/>
                    <a:gd name="T6" fmla="*/ 0 w 58"/>
                    <a:gd name="T7" fmla="*/ 12 h 18"/>
                    <a:gd name="T8" fmla="*/ 34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34" y="18"/>
                      </a:moveTo>
                      <a:lnTo>
                        <a:pt x="58" y="8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26" name="Freeform 1652"/>
                <p:cNvSpPr>
                  <a:spLocks noChangeAspect="1"/>
                </p:cNvSpPr>
                <p:nvPr/>
              </p:nvSpPr>
              <p:spPr bwMode="auto">
                <a:xfrm>
                  <a:off x="1550" y="1700"/>
                  <a:ext cx="58" cy="20"/>
                </a:xfrm>
                <a:custGeom>
                  <a:avLst/>
                  <a:gdLst>
                    <a:gd name="T0" fmla="*/ 34 w 58"/>
                    <a:gd name="T1" fmla="*/ 20 h 20"/>
                    <a:gd name="T2" fmla="*/ 58 w 58"/>
                    <a:gd name="T3" fmla="*/ 8 h 20"/>
                    <a:gd name="T4" fmla="*/ 24 w 58"/>
                    <a:gd name="T5" fmla="*/ 0 h 20"/>
                    <a:gd name="T6" fmla="*/ 0 w 58"/>
                    <a:gd name="T7" fmla="*/ 10 h 20"/>
                    <a:gd name="T8" fmla="*/ 34 w 5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0"/>
                    <a:gd name="T17" fmla="*/ 58 w 5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0">
                      <a:moveTo>
                        <a:pt x="34" y="20"/>
                      </a:moveTo>
                      <a:lnTo>
                        <a:pt x="58" y="8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34" y="20"/>
                      </a:lnTo>
                      <a:close/>
                    </a:path>
                  </a:pathLst>
                </a:custGeom>
                <a:solidFill>
                  <a:srgbClr val="007D5A"/>
                </a:solidFill>
                <a:ln w="0">
                  <a:solidFill>
                    <a:srgbClr val="007D5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27" name="Freeform 1653"/>
                <p:cNvSpPr>
                  <a:spLocks noChangeAspect="1"/>
                </p:cNvSpPr>
                <p:nvPr/>
              </p:nvSpPr>
              <p:spPr bwMode="auto">
                <a:xfrm>
                  <a:off x="1550" y="1700"/>
                  <a:ext cx="58" cy="20"/>
                </a:xfrm>
                <a:custGeom>
                  <a:avLst/>
                  <a:gdLst>
                    <a:gd name="T0" fmla="*/ 34 w 58"/>
                    <a:gd name="T1" fmla="*/ 20 h 20"/>
                    <a:gd name="T2" fmla="*/ 58 w 58"/>
                    <a:gd name="T3" fmla="*/ 8 h 20"/>
                    <a:gd name="T4" fmla="*/ 24 w 58"/>
                    <a:gd name="T5" fmla="*/ 0 h 20"/>
                    <a:gd name="T6" fmla="*/ 0 w 58"/>
                    <a:gd name="T7" fmla="*/ 10 h 20"/>
                    <a:gd name="T8" fmla="*/ 34 w 5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0"/>
                    <a:gd name="T17" fmla="*/ 58 w 5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0">
                      <a:moveTo>
                        <a:pt x="34" y="20"/>
                      </a:moveTo>
                      <a:lnTo>
                        <a:pt x="58" y="8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34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28" name="Freeform 1654"/>
                <p:cNvSpPr>
                  <a:spLocks noChangeAspect="1"/>
                </p:cNvSpPr>
                <p:nvPr/>
              </p:nvSpPr>
              <p:spPr bwMode="auto">
                <a:xfrm>
                  <a:off x="1584" y="1708"/>
                  <a:ext cx="58" cy="20"/>
                </a:xfrm>
                <a:custGeom>
                  <a:avLst/>
                  <a:gdLst>
                    <a:gd name="T0" fmla="*/ 34 w 58"/>
                    <a:gd name="T1" fmla="*/ 20 h 20"/>
                    <a:gd name="T2" fmla="*/ 58 w 58"/>
                    <a:gd name="T3" fmla="*/ 8 h 20"/>
                    <a:gd name="T4" fmla="*/ 24 w 58"/>
                    <a:gd name="T5" fmla="*/ 0 h 20"/>
                    <a:gd name="T6" fmla="*/ 0 w 58"/>
                    <a:gd name="T7" fmla="*/ 12 h 20"/>
                    <a:gd name="T8" fmla="*/ 34 w 5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0"/>
                    <a:gd name="T17" fmla="*/ 58 w 5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0">
                      <a:moveTo>
                        <a:pt x="34" y="20"/>
                      </a:moveTo>
                      <a:lnTo>
                        <a:pt x="58" y="8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4" y="20"/>
                      </a:lnTo>
                      <a:close/>
                    </a:path>
                  </a:pathLst>
                </a:custGeom>
                <a:solidFill>
                  <a:srgbClr val="007E59"/>
                </a:solidFill>
                <a:ln w="0">
                  <a:solidFill>
                    <a:srgbClr val="007E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29" name="Freeform 1655"/>
                <p:cNvSpPr>
                  <a:spLocks noChangeAspect="1"/>
                </p:cNvSpPr>
                <p:nvPr/>
              </p:nvSpPr>
              <p:spPr bwMode="auto">
                <a:xfrm>
                  <a:off x="1584" y="1708"/>
                  <a:ext cx="58" cy="20"/>
                </a:xfrm>
                <a:custGeom>
                  <a:avLst/>
                  <a:gdLst>
                    <a:gd name="T0" fmla="*/ 34 w 58"/>
                    <a:gd name="T1" fmla="*/ 20 h 20"/>
                    <a:gd name="T2" fmla="*/ 58 w 58"/>
                    <a:gd name="T3" fmla="*/ 8 h 20"/>
                    <a:gd name="T4" fmla="*/ 24 w 58"/>
                    <a:gd name="T5" fmla="*/ 0 h 20"/>
                    <a:gd name="T6" fmla="*/ 0 w 58"/>
                    <a:gd name="T7" fmla="*/ 12 h 20"/>
                    <a:gd name="T8" fmla="*/ 34 w 5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0"/>
                    <a:gd name="T17" fmla="*/ 58 w 5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0">
                      <a:moveTo>
                        <a:pt x="34" y="20"/>
                      </a:moveTo>
                      <a:lnTo>
                        <a:pt x="58" y="8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4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30" name="Freeform 1656"/>
                <p:cNvSpPr>
                  <a:spLocks noChangeAspect="1"/>
                </p:cNvSpPr>
                <p:nvPr/>
              </p:nvSpPr>
              <p:spPr bwMode="auto">
                <a:xfrm>
                  <a:off x="1618" y="1716"/>
                  <a:ext cx="58" cy="20"/>
                </a:xfrm>
                <a:custGeom>
                  <a:avLst/>
                  <a:gdLst>
                    <a:gd name="T0" fmla="*/ 34 w 58"/>
                    <a:gd name="T1" fmla="*/ 20 h 20"/>
                    <a:gd name="T2" fmla="*/ 58 w 58"/>
                    <a:gd name="T3" fmla="*/ 10 h 20"/>
                    <a:gd name="T4" fmla="*/ 24 w 58"/>
                    <a:gd name="T5" fmla="*/ 0 h 20"/>
                    <a:gd name="T6" fmla="*/ 0 w 58"/>
                    <a:gd name="T7" fmla="*/ 12 h 20"/>
                    <a:gd name="T8" fmla="*/ 34 w 5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0"/>
                    <a:gd name="T17" fmla="*/ 58 w 5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0">
                      <a:moveTo>
                        <a:pt x="34" y="20"/>
                      </a:moveTo>
                      <a:lnTo>
                        <a:pt x="58" y="10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4" y="20"/>
                      </a:lnTo>
                      <a:close/>
                    </a:path>
                  </a:pathLst>
                </a:custGeom>
                <a:solidFill>
                  <a:srgbClr val="008059"/>
                </a:solidFill>
                <a:ln w="0">
                  <a:solidFill>
                    <a:srgbClr val="0080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31" name="Freeform 1657"/>
                <p:cNvSpPr>
                  <a:spLocks noChangeAspect="1"/>
                </p:cNvSpPr>
                <p:nvPr/>
              </p:nvSpPr>
              <p:spPr bwMode="auto">
                <a:xfrm>
                  <a:off x="1618" y="1716"/>
                  <a:ext cx="58" cy="20"/>
                </a:xfrm>
                <a:custGeom>
                  <a:avLst/>
                  <a:gdLst>
                    <a:gd name="T0" fmla="*/ 34 w 58"/>
                    <a:gd name="T1" fmla="*/ 20 h 20"/>
                    <a:gd name="T2" fmla="*/ 58 w 58"/>
                    <a:gd name="T3" fmla="*/ 10 h 20"/>
                    <a:gd name="T4" fmla="*/ 24 w 58"/>
                    <a:gd name="T5" fmla="*/ 0 h 20"/>
                    <a:gd name="T6" fmla="*/ 0 w 58"/>
                    <a:gd name="T7" fmla="*/ 12 h 20"/>
                    <a:gd name="T8" fmla="*/ 34 w 5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0"/>
                    <a:gd name="T17" fmla="*/ 58 w 5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0">
                      <a:moveTo>
                        <a:pt x="34" y="20"/>
                      </a:moveTo>
                      <a:lnTo>
                        <a:pt x="58" y="10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4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32" name="Freeform 1658"/>
                <p:cNvSpPr>
                  <a:spLocks noChangeAspect="1"/>
                </p:cNvSpPr>
                <p:nvPr/>
              </p:nvSpPr>
              <p:spPr bwMode="auto">
                <a:xfrm>
                  <a:off x="1652" y="1726"/>
                  <a:ext cx="60" cy="20"/>
                </a:xfrm>
                <a:custGeom>
                  <a:avLst/>
                  <a:gdLst>
                    <a:gd name="T0" fmla="*/ 36 w 60"/>
                    <a:gd name="T1" fmla="*/ 20 h 20"/>
                    <a:gd name="T2" fmla="*/ 60 w 60"/>
                    <a:gd name="T3" fmla="*/ 8 h 20"/>
                    <a:gd name="T4" fmla="*/ 24 w 60"/>
                    <a:gd name="T5" fmla="*/ 0 h 20"/>
                    <a:gd name="T6" fmla="*/ 0 w 60"/>
                    <a:gd name="T7" fmla="*/ 10 h 20"/>
                    <a:gd name="T8" fmla="*/ 36 w 60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0"/>
                    <a:gd name="T17" fmla="*/ 60 w 60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0">
                      <a:moveTo>
                        <a:pt x="36" y="20"/>
                      </a:moveTo>
                      <a:lnTo>
                        <a:pt x="60" y="8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36" y="20"/>
                      </a:lnTo>
                      <a:close/>
                    </a:path>
                  </a:pathLst>
                </a:custGeom>
                <a:solidFill>
                  <a:srgbClr val="008158"/>
                </a:solidFill>
                <a:ln w="0">
                  <a:solidFill>
                    <a:srgbClr val="0081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33" name="Freeform 1659"/>
                <p:cNvSpPr>
                  <a:spLocks noChangeAspect="1"/>
                </p:cNvSpPr>
                <p:nvPr/>
              </p:nvSpPr>
              <p:spPr bwMode="auto">
                <a:xfrm>
                  <a:off x="1652" y="1726"/>
                  <a:ext cx="60" cy="20"/>
                </a:xfrm>
                <a:custGeom>
                  <a:avLst/>
                  <a:gdLst>
                    <a:gd name="T0" fmla="*/ 36 w 60"/>
                    <a:gd name="T1" fmla="*/ 20 h 20"/>
                    <a:gd name="T2" fmla="*/ 60 w 60"/>
                    <a:gd name="T3" fmla="*/ 8 h 20"/>
                    <a:gd name="T4" fmla="*/ 24 w 60"/>
                    <a:gd name="T5" fmla="*/ 0 h 20"/>
                    <a:gd name="T6" fmla="*/ 0 w 60"/>
                    <a:gd name="T7" fmla="*/ 10 h 20"/>
                    <a:gd name="T8" fmla="*/ 36 w 60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0"/>
                    <a:gd name="T17" fmla="*/ 60 w 60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0">
                      <a:moveTo>
                        <a:pt x="36" y="20"/>
                      </a:moveTo>
                      <a:lnTo>
                        <a:pt x="60" y="8"/>
                      </a:ln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3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34" name="Freeform 1660"/>
                <p:cNvSpPr>
                  <a:spLocks noChangeAspect="1"/>
                </p:cNvSpPr>
                <p:nvPr/>
              </p:nvSpPr>
              <p:spPr bwMode="auto">
                <a:xfrm>
                  <a:off x="1688" y="1734"/>
                  <a:ext cx="60" cy="22"/>
                </a:xfrm>
                <a:custGeom>
                  <a:avLst/>
                  <a:gdLst>
                    <a:gd name="T0" fmla="*/ 36 w 60"/>
                    <a:gd name="T1" fmla="*/ 22 h 22"/>
                    <a:gd name="T2" fmla="*/ 60 w 60"/>
                    <a:gd name="T3" fmla="*/ 10 h 22"/>
                    <a:gd name="T4" fmla="*/ 24 w 60"/>
                    <a:gd name="T5" fmla="*/ 0 h 22"/>
                    <a:gd name="T6" fmla="*/ 0 w 60"/>
                    <a:gd name="T7" fmla="*/ 12 h 22"/>
                    <a:gd name="T8" fmla="*/ 36 w 6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2"/>
                    <a:gd name="T17" fmla="*/ 60 w 6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2">
                      <a:moveTo>
                        <a:pt x="36" y="22"/>
                      </a:moveTo>
                      <a:lnTo>
                        <a:pt x="60" y="10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6" y="22"/>
                      </a:lnTo>
                      <a:close/>
                    </a:path>
                  </a:pathLst>
                </a:custGeom>
                <a:solidFill>
                  <a:srgbClr val="008258"/>
                </a:solidFill>
                <a:ln w="0">
                  <a:solidFill>
                    <a:srgbClr val="0082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35" name="Freeform 1661"/>
                <p:cNvSpPr>
                  <a:spLocks noChangeAspect="1"/>
                </p:cNvSpPr>
                <p:nvPr/>
              </p:nvSpPr>
              <p:spPr bwMode="auto">
                <a:xfrm>
                  <a:off x="1688" y="1734"/>
                  <a:ext cx="60" cy="22"/>
                </a:xfrm>
                <a:custGeom>
                  <a:avLst/>
                  <a:gdLst>
                    <a:gd name="T0" fmla="*/ 36 w 60"/>
                    <a:gd name="T1" fmla="*/ 22 h 22"/>
                    <a:gd name="T2" fmla="*/ 60 w 60"/>
                    <a:gd name="T3" fmla="*/ 10 h 22"/>
                    <a:gd name="T4" fmla="*/ 24 w 60"/>
                    <a:gd name="T5" fmla="*/ 0 h 22"/>
                    <a:gd name="T6" fmla="*/ 0 w 60"/>
                    <a:gd name="T7" fmla="*/ 12 h 22"/>
                    <a:gd name="T8" fmla="*/ 36 w 6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2"/>
                    <a:gd name="T17" fmla="*/ 60 w 6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2">
                      <a:moveTo>
                        <a:pt x="36" y="22"/>
                      </a:moveTo>
                      <a:lnTo>
                        <a:pt x="60" y="10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36" name="Freeform 1662"/>
                <p:cNvSpPr>
                  <a:spLocks noChangeAspect="1"/>
                </p:cNvSpPr>
                <p:nvPr/>
              </p:nvSpPr>
              <p:spPr bwMode="auto">
                <a:xfrm>
                  <a:off x="1724" y="1744"/>
                  <a:ext cx="60" cy="22"/>
                </a:xfrm>
                <a:custGeom>
                  <a:avLst/>
                  <a:gdLst>
                    <a:gd name="T0" fmla="*/ 36 w 60"/>
                    <a:gd name="T1" fmla="*/ 22 h 22"/>
                    <a:gd name="T2" fmla="*/ 60 w 60"/>
                    <a:gd name="T3" fmla="*/ 10 h 22"/>
                    <a:gd name="T4" fmla="*/ 24 w 60"/>
                    <a:gd name="T5" fmla="*/ 0 h 22"/>
                    <a:gd name="T6" fmla="*/ 0 w 60"/>
                    <a:gd name="T7" fmla="*/ 12 h 22"/>
                    <a:gd name="T8" fmla="*/ 36 w 6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2"/>
                    <a:gd name="T17" fmla="*/ 60 w 6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2">
                      <a:moveTo>
                        <a:pt x="36" y="22"/>
                      </a:moveTo>
                      <a:lnTo>
                        <a:pt x="60" y="10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6" y="22"/>
                      </a:lnTo>
                      <a:close/>
                    </a:path>
                  </a:pathLst>
                </a:custGeom>
                <a:solidFill>
                  <a:srgbClr val="008258"/>
                </a:solidFill>
                <a:ln w="0">
                  <a:solidFill>
                    <a:srgbClr val="0082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37" name="Freeform 1663"/>
                <p:cNvSpPr>
                  <a:spLocks noChangeAspect="1"/>
                </p:cNvSpPr>
                <p:nvPr/>
              </p:nvSpPr>
              <p:spPr bwMode="auto">
                <a:xfrm>
                  <a:off x="1724" y="1744"/>
                  <a:ext cx="60" cy="22"/>
                </a:xfrm>
                <a:custGeom>
                  <a:avLst/>
                  <a:gdLst>
                    <a:gd name="T0" fmla="*/ 36 w 60"/>
                    <a:gd name="T1" fmla="*/ 22 h 22"/>
                    <a:gd name="T2" fmla="*/ 60 w 60"/>
                    <a:gd name="T3" fmla="*/ 10 h 22"/>
                    <a:gd name="T4" fmla="*/ 24 w 60"/>
                    <a:gd name="T5" fmla="*/ 0 h 22"/>
                    <a:gd name="T6" fmla="*/ 0 w 60"/>
                    <a:gd name="T7" fmla="*/ 12 h 22"/>
                    <a:gd name="T8" fmla="*/ 36 w 6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2"/>
                    <a:gd name="T17" fmla="*/ 60 w 6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2">
                      <a:moveTo>
                        <a:pt x="36" y="22"/>
                      </a:moveTo>
                      <a:lnTo>
                        <a:pt x="60" y="10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38" name="Freeform 1664"/>
                <p:cNvSpPr>
                  <a:spLocks noChangeAspect="1"/>
                </p:cNvSpPr>
                <p:nvPr/>
              </p:nvSpPr>
              <p:spPr bwMode="auto">
                <a:xfrm>
                  <a:off x="1760" y="1754"/>
                  <a:ext cx="60" cy="22"/>
                </a:xfrm>
                <a:custGeom>
                  <a:avLst/>
                  <a:gdLst>
                    <a:gd name="T0" fmla="*/ 38 w 60"/>
                    <a:gd name="T1" fmla="*/ 22 h 22"/>
                    <a:gd name="T2" fmla="*/ 60 w 60"/>
                    <a:gd name="T3" fmla="*/ 10 h 22"/>
                    <a:gd name="T4" fmla="*/ 24 w 60"/>
                    <a:gd name="T5" fmla="*/ 0 h 22"/>
                    <a:gd name="T6" fmla="*/ 0 w 60"/>
                    <a:gd name="T7" fmla="*/ 12 h 22"/>
                    <a:gd name="T8" fmla="*/ 38 w 6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2"/>
                    <a:gd name="T17" fmla="*/ 60 w 6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2">
                      <a:moveTo>
                        <a:pt x="38" y="22"/>
                      </a:moveTo>
                      <a:lnTo>
                        <a:pt x="60" y="10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8" y="22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39" name="Freeform 1665"/>
                <p:cNvSpPr>
                  <a:spLocks noChangeAspect="1"/>
                </p:cNvSpPr>
                <p:nvPr/>
              </p:nvSpPr>
              <p:spPr bwMode="auto">
                <a:xfrm>
                  <a:off x="1760" y="1754"/>
                  <a:ext cx="60" cy="22"/>
                </a:xfrm>
                <a:custGeom>
                  <a:avLst/>
                  <a:gdLst>
                    <a:gd name="T0" fmla="*/ 38 w 60"/>
                    <a:gd name="T1" fmla="*/ 22 h 22"/>
                    <a:gd name="T2" fmla="*/ 60 w 60"/>
                    <a:gd name="T3" fmla="*/ 10 h 22"/>
                    <a:gd name="T4" fmla="*/ 24 w 60"/>
                    <a:gd name="T5" fmla="*/ 0 h 22"/>
                    <a:gd name="T6" fmla="*/ 0 w 60"/>
                    <a:gd name="T7" fmla="*/ 12 h 22"/>
                    <a:gd name="T8" fmla="*/ 38 w 6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2"/>
                    <a:gd name="T17" fmla="*/ 60 w 6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2">
                      <a:moveTo>
                        <a:pt x="38" y="22"/>
                      </a:moveTo>
                      <a:lnTo>
                        <a:pt x="60" y="10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40" name="Freeform 1666"/>
                <p:cNvSpPr>
                  <a:spLocks noChangeAspect="1"/>
                </p:cNvSpPr>
                <p:nvPr/>
              </p:nvSpPr>
              <p:spPr bwMode="auto">
                <a:xfrm>
                  <a:off x="1798" y="1764"/>
                  <a:ext cx="60" cy="22"/>
                </a:xfrm>
                <a:custGeom>
                  <a:avLst/>
                  <a:gdLst>
                    <a:gd name="T0" fmla="*/ 36 w 60"/>
                    <a:gd name="T1" fmla="*/ 22 h 22"/>
                    <a:gd name="T2" fmla="*/ 60 w 60"/>
                    <a:gd name="T3" fmla="*/ 10 h 22"/>
                    <a:gd name="T4" fmla="*/ 22 w 60"/>
                    <a:gd name="T5" fmla="*/ 0 h 22"/>
                    <a:gd name="T6" fmla="*/ 0 w 60"/>
                    <a:gd name="T7" fmla="*/ 12 h 22"/>
                    <a:gd name="T8" fmla="*/ 36 w 6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2"/>
                    <a:gd name="T17" fmla="*/ 60 w 6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2">
                      <a:moveTo>
                        <a:pt x="36" y="22"/>
                      </a:moveTo>
                      <a:lnTo>
                        <a:pt x="60" y="10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6" y="22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41" name="Freeform 1667"/>
                <p:cNvSpPr>
                  <a:spLocks noChangeAspect="1"/>
                </p:cNvSpPr>
                <p:nvPr/>
              </p:nvSpPr>
              <p:spPr bwMode="auto">
                <a:xfrm>
                  <a:off x="1798" y="1764"/>
                  <a:ext cx="60" cy="22"/>
                </a:xfrm>
                <a:custGeom>
                  <a:avLst/>
                  <a:gdLst>
                    <a:gd name="T0" fmla="*/ 36 w 60"/>
                    <a:gd name="T1" fmla="*/ 22 h 22"/>
                    <a:gd name="T2" fmla="*/ 60 w 60"/>
                    <a:gd name="T3" fmla="*/ 10 h 22"/>
                    <a:gd name="T4" fmla="*/ 22 w 60"/>
                    <a:gd name="T5" fmla="*/ 0 h 22"/>
                    <a:gd name="T6" fmla="*/ 0 w 60"/>
                    <a:gd name="T7" fmla="*/ 12 h 22"/>
                    <a:gd name="T8" fmla="*/ 36 w 6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2"/>
                    <a:gd name="T17" fmla="*/ 60 w 6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2">
                      <a:moveTo>
                        <a:pt x="36" y="22"/>
                      </a:moveTo>
                      <a:lnTo>
                        <a:pt x="60" y="10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42" name="Freeform 1668"/>
                <p:cNvSpPr>
                  <a:spLocks noChangeAspect="1"/>
                </p:cNvSpPr>
                <p:nvPr/>
              </p:nvSpPr>
              <p:spPr bwMode="auto">
                <a:xfrm>
                  <a:off x="1834" y="1774"/>
                  <a:ext cx="62" cy="24"/>
                </a:xfrm>
                <a:custGeom>
                  <a:avLst/>
                  <a:gdLst>
                    <a:gd name="T0" fmla="*/ 38 w 62"/>
                    <a:gd name="T1" fmla="*/ 24 h 24"/>
                    <a:gd name="T2" fmla="*/ 62 w 62"/>
                    <a:gd name="T3" fmla="*/ 10 h 24"/>
                    <a:gd name="T4" fmla="*/ 24 w 62"/>
                    <a:gd name="T5" fmla="*/ 0 h 24"/>
                    <a:gd name="T6" fmla="*/ 0 w 62"/>
                    <a:gd name="T7" fmla="*/ 12 h 24"/>
                    <a:gd name="T8" fmla="*/ 38 w 62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4"/>
                    <a:gd name="T17" fmla="*/ 62 w 62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4">
                      <a:moveTo>
                        <a:pt x="38" y="24"/>
                      </a:moveTo>
                      <a:lnTo>
                        <a:pt x="62" y="10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8" y="24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43" name="Freeform 1669"/>
                <p:cNvSpPr>
                  <a:spLocks noChangeAspect="1"/>
                </p:cNvSpPr>
                <p:nvPr/>
              </p:nvSpPr>
              <p:spPr bwMode="auto">
                <a:xfrm>
                  <a:off x="1834" y="1774"/>
                  <a:ext cx="62" cy="24"/>
                </a:xfrm>
                <a:custGeom>
                  <a:avLst/>
                  <a:gdLst>
                    <a:gd name="T0" fmla="*/ 38 w 62"/>
                    <a:gd name="T1" fmla="*/ 24 h 24"/>
                    <a:gd name="T2" fmla="*/ 62 w 62"/>
                    <a:gd name="T3" fmla="*/ 10 h 24"/>
                    <a:gd name="T4" fmla="*/ 24 w 62"/>
                    <a:gd name="T5" fmla="*/ 0 h 24"/>
                    <a:gd name="T6" fmla="*/ 0 w 62"/>
                    <a:gd name="T7" fmla="*/ 12 h 24"/>
                    <a:gd name="T8" fmla="*/ 38 w 62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4"/>
                    <a:gd name="T17" fmla="*/ 62 w 62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4">
                      <a:moveTo>
                        <a:pt x="38" y="24"/>
                      </a:moveTo>
                      <a:lnTo>
                        <a:pt x="62" y="10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8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44" name="Freeform 1670"/>
                <p:cNvSpPr>
                  <a:spLocks noChangeAspect="1"/>
                </p:cNvSpPr>
                <p:nvPr/>
              </p:nvSpPr>
              <p:spPr bwMode="auto">
                <a:xfrm>
                  <a:off x="1872" y="1784"/>
                  <a:ext cx="62" cy="24"/>
                </a:xfrm>
                <a:custGeom>
                  <a:avLst/>
                  <a:gdLst>
                    <a:gd name="T0" fmla="*/ 40 w 62"/>
                    <a:gd name="T1" fmla="*/ 24 h 24"/>
                    <a:gd name="T2" fmla="*/ 62 w 62"/>
                    <a:gd name="T3" fmla="*/ 12 h 24"/>
                    <a:gd name="T4" fmla="*/ 24 w 62"/>
                    <a:gd name="T5" fmla="*/ 0 h 24"/>
                    <a:gd name="T6" fmla="*/ 0 w 62"/>
                    <a:gd name="T7" fmla="*/ 14 h 24"/>
                    <a:gd name="T8" fmla="*/ 40 w 62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4"/>
                    <a:gd name="T17" fmla="*/ 62 w 62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4">
                      <a:moveTo>
                        <a:pt x="40" y="24"/>
                      </a:moveTo>
                      <a:lnTo>
                        <a:pt x="62" y="12"/>
                      </a:lnTo>
                      <a:lnTo>
                        <a:pt x="24" y="0"/>
                      </a:lnTo>
                      <a:lnTo>
                        <a:pt x="0" y="14"/>
                      </a:lnTo>
                      <a:lnTo>
                        <a:pt x="40" y="24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45" name="Freeform 1671"/>
                <p:cNvSpPr>
                  <a:spLocks noChangeAspect="1"/>
                </p:cNvSpPr>
                <p:nvPr/>
              </p:nvSpPr>
              <p:spPr bwMode="auto">
                <a:xfrm>
                  <a:off x="1872" y="1784"/>
                  <a:ext cx="62" cy="24"/>
                </a:xfrm>
                <a:custGeom>
                  <a:avLst/>
                  <a:gdLst>
                    <a:gd name="T0" fmla="*/ 40 w 62"/>
                    <a:gd name="T1" fmla="*/ 24 h 24"/>
                    <a:gd name="T2" fmla="*/ 62 w 62"/>
                    <a:gd name="T3" fmla="*/ 12 h 24"/>
                    <a:gd name="T4" fmla="*/ 24 w 62"/>
                    <a:gd name="T5" fmla="*/ 0 h 24"/>
                    <a:gd name="T6" fmla="*/ 0 w 62"/>
                    <a:gd name="T7" fmla="*/ 14 h 24"/>
                    <a:gd name="T8" fmla="*/ 40 w 62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4"/>
                    <a:gd name="T17" fmla="*/ 62 w 62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4">
                      <a:moveTo>
                        <a:pt x="40" y="24"/>
                      </a:moveTo>
                      <a:lnTo>
                        <a:pt x="62" y="12"/>
                      </a:lnTo>
                      <a:lnTo>
                        <a:pt x="24" y="0"/>
                      </a:lnTo>
                      <a:lnTo>
                        <a:pt x="0" y="14"/>
                      </a:lnTo>
                      <a:lnTo>
                        <a:pt x="40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46" name="Freeform 1672"/>
                <p:cNvSpPr>
                  <a:spLocks noChangeAspect="1"/>
                </p:cNvSpPr>
                <p:nvPr/>
              </p:nvSpPr>
              <p:spPr bwMode="auto">
                <a:xfrm>
                  <a:off x="1912" y="1796"/>
                  <a:ext cx="62" cy="24"/>
                </a:xfrm>
                <a:custGeom>
                  <a:avLst/>
                  <a:gdLst>
                    <a:gd name="T0" fmla="*/ 38 w 62"/>
                    <a:gd name="T1" fmla="*/ 24 h 24"/>
                    <a:gd name="T2" fmla="*/ 62 w 62"/>
                    <a:gd name="T3" fmla="*/ 10 h 24"/>
                    <a:gd name="T4" fmla="*/ 22 w 62"/>
                    <a:gd name="T5" fmla="*/ 0 h 24"/>
                    <a:gd name="T6" fmla="*/ 0 w 62"/>
                    <a:gd name="T7" fmla="*/ 12 h 24"/>
                    <a:gd name="T8" fmla="*/ 38 w 62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4"/>
                    <a:gd name="T17" fmla="*/ 62 w 62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4">
                      <a:moveTo>
                        <a:pt x="38" y="24"/>
                      </a:moveTo>
                      <a:lnTo>
                        <a:pt x="62" y="10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8" y="24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47" name="Freeform 1673"/>
                <p:cNvSpPr>
                  <a:spLocks noChangeAspect="1"/>
                </p:cNvSpPr>
                <p:nvPr/>
              </p:nvSpPr>
              <p:spPr bwMode="auto">
                <a:xfrm>
                  <a:off x="1912" y="1796"/>
                  <a:ext cx="62" cy="24"/>
                </a:xfrm>
                <a:custGeom>
                  <a:avLst/>
                  <a:gdLst>
                    <a:gd name="T0" fmla="*/ 38 w 62"/>
                    <a:gd name="T1" fmla="*/ 24 h 24"/>
                    <a:gd name="T2" fmla="*/ 62 w 62"/>
                    <a:gd name="T3" fmla="*/ 10 h 24"/>
                    <a:gd name="T4" fmla="*/ 22 w 62"/>
                    <a:gd name="T5" fmla="*/ 0 h 24"/>
                    <a:gd name="T6" fmla="*/ 0 w 62"/>
                    <a:gd name="T7" fmla="*/ 12 h 24"/>
                    <a:gd name="T8" fmla="*/ 38 w 62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4"/>
                    <a:gd name="T17" fmla="*/ 62 w 62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4">
                      <a:moveTo>
                        <a:pt x="38" y="24"/>
                      </a:moveTo>
                      <a:lnTo>
                        <a:pt x="62" y="10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8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48" name="Freeform 1674"/>
                <p:cNvSpPr>
                  <a:spLocks noChangeAspect="1"/>
                </p:cNvSpPr>
                <p:nvPr/>
              </p:nvSpPr>
              <p:spPr bwMode="auto">
                <a:xfrm>
                  <a:off x="860" y="1522"/>
                  <a:ext cx="52" cy="16"/>
                </a:xfrm>
                <a:custGeom>
                  <a:avLst/>
                  <a:gdLst>
                    <a:gd name="T0" fmla="*/ 26 w 52"/>
                    <a:gd name="T1" fmla="*/ 16 h 16"/>
                    <a:gd name="T2" fmla="*/ 52 w 52"/>
                    <a:gd name="T3" fmla="*/ 6 h 16"/>
                    <a:gd name="T4" fmla="*/ 26 w 52"/>
                    <a:gd name="T5" fmla="*/ 0 h 16"/>
                    <a:gd name="T6" fmla="*/ 0 w 52"/>
                    <a:gd name="T7" fmla="*/ 8 h 16"/>
                    <a:gd name="T8" fmla="*/ 26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26" y="16"/>
                      </a:moveTo>
                      <a:lnTo>
                        <a:pt x="52" y="6"/>
                      </a:lnTo>
                      <a:lnTo>
                        <a:pt x="26" y="0"/>
                      </a:lnTo>
                      <a:lnTo>
                        <a:pt x="0" y="8"/>
                      </a:lnTo>
                      <a:lnTo>
                        <a:pt x="26" y="16"/>
                      </a:lnTo>
                      <a:close/>
                    </a:path>
                  </a:pathLst>
                </a:custGeom>
                <a:solidFill>
                  <a:srgbClr val="008458"/>
                </a:solidFill>
                <a:ln w="0">
                  <a:solidFill>
                    <a:srgbClr val="0084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49" name="Freeform 1675"/>
                <p:cNvSpPr>
                  <a:spLocks noChangeAspect="1"/>
                </p:cNvSpPr>
                <p:nvPr/>
              </p:nvSpPr>
              <p:spPr bwMode="auto">
                <a:xfrm>
                  <a:off x="860" y="1522"/>
                  <a:ext cx="52" cy="16"/>
                </a:xfrm>
                <a:custGeom>
                  <a:avLst/>
                  <a:gdLst>
                    <a:gd name="T0" fmla="*/ 26 w 52"/>
                    <a:gd name="T1" fmla="*/ 16 h 16"/>
                    <a:gd name="T2" fmla="*/ 52 w 52"/>
                    <a:gd name="T3" fmla="*/ 6 h 16"/>
                    <a:gd name="T4" fmla="*/ 26 w 52"/>
                    <a:gd name="T5" fmla="*/ 0 h 16"/>
                    <a:gd name="T6" fmla="*/ 0 w 52"/>
                    <a:gd name="T7" fmla="*/ 8 h 16"/>
                    <a:gd name="T8" fmla="*/ 26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26" y="16"/>
                      </a:moveTo>
                      <a:lnTo>
                        <a:pt x="52" y="6"/>
                      </a:lnTo>
                      <a:lnTo>
                        <a:pt x="26" y="0"/>
                      </a:lnTo>
                      <a:lnTo>
                        <a:pt x="0" y="8"/>
                      </a:lnTo>
                      <a:lnTo>
                        <a:pt x="26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50" name="Freeform 1676"/>
                <p:cNvSpPr>
                  <a:spLocks noChangeAspect="1"/>
                </p:cNvSpPr>
                <p:nvPr/>
              </p:nvSpPr>
              <p:spPr bwMode="auto">
                <a:xfrm>
                  <a:off x="886" y="1528"/>
                  <a:ext cx="52" cy="22"/>
                </a:xfrm>
                <a:custGeom>
                  <a:avLst/>
                  <a:gdLst>
                    <a:gd name="T0" fmla="*/ 24 w 52"/>
                    <a:gd name="T1" fmla="*/ 22 h 22"/>
                    <a:gd name="T2" fmla="*/ 52 w 52"/>
                    <a:gd name="T3" fmla="*/ 12 h 22"/>
                    <a:gd name="T4" fmla="*/ 26 w 52"/>
                    <a:gd name="T5" fmla="*/ 0 h 22"/>
                    <a:gd name="T6" fmla="*/ 0 w 52"/>
                    <a:gd name="T7" fmla="*/ 10 h 22"/>
                    <a:gd name="T8" fmla="*/ 24 w 52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2"/>
                    <a:gd name="T17" fmla="*/ 52 w 52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2">
                      <a:moveTo>
                        <a:pt x="24" y="22"/>
                      </a:moveTo>
                      <a:lnTo>
                        <a:pt x="52" y="12"/>
                      </a:lnTo>
                      <a:lnTo>
                        <a:pt x="26" y="0"/>
                      </a:lnTo>
                      <a:lnTo>
                        <a:pt x="0" y="10"/>
                      </a:lnTo>
                      <a:lnTo>
                        <a:pt x="24" y="22"/>
                      </a:lnTo>
                      <a:close/>
                    </a:path>
                  </a:pathLst>
                </a:custGeom>
                <a:solidFill>
                  <a:srgbClr val="009C60"/>
                </a:solidFill>
                <a:ln w="0">
                  <a:solidFill>
                    <a:srgbClr val="009C6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51" name="Freeform 1677"/>
                <p:cNvSpPr>
                  <a:spLocks noChangeAspect="1"/>
                </p:cNvSpPr>
                <p:nvPr/>
              </p:nvSpPr>
              <p:spPr bwMode="auto">
                <a:xfrm>
                  <a:off x="886" y="1528"/>
                  <a:ext cx="52" cy="22"/>
                </a:xfrm>
                <a:custGeom>
                  <a:avLst/>
                  <a:gdLst>
                    <a:gd name="T0" fmla="*/ 24 w 52"/>
                    <a:gd name="T1" fmla="*/ 22 h 22"/>
                    <a:gd name="T2" fmla="*/ 52 w 52"/>
                    <a:gd name="T3" fmla="*/ 12 h 22"/>
                    <a:gd name="T4" fmla="*/ 26 w 52"/>
                    <a:gd name="T5" fmla="*/ 0 h 22"/>
                    <a:gd name="T6" fmla="*/ 0 w 52"/>
                    <a:gd name="T7" fmla="*/ 10 h 22"/>
                    <a:gd name="T8" fmla="*/ 24 w 52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2"/>
                    <a:gd name="T17" fmla="*/ 52 w 52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2">
                      <a:moveTo>
                        <a:pt x="24" y="22"/>
                      </a:moveTo>
                      <a:lnTo>
                        <a:pt x="52" y="12"/>
                      </a:lnTo>
                      <a:lnTo>
                        <a:pt x="26" y="0"/>
                      </a:lnTo>
                      <a:lnTo>
                        <a:pt x="0" y="10"/>
                      </a:lnTo>
                      <a:lnTo>
                        <a:pt x="2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52" name="Freeform 1678"/>
                <p:cNvSpPr>
                  <a:spLocks noChangeAspect="1"/>
                </p:cNvSpPr>
                <p:nvPr/>
              </p:nvSpPr>
              <p:spPr bwMode="auto">
                <a:xfrm>
                  <a:off x="910" y="1540"/>
                  <a:ext cx="52" cy="26"/>
                </a:xfrm>
                <a:custGeom>
                  <a:avLst/>
                  <a:gdLst>
                    <a:gd name="T0" fmla="*/ 26 w 52"/>
                    <a:gd name="T1" fmla="*/ 26 h 26"/>
                    <a:gd name="T2" fmla="*/ 52 w 52"/>
                    <a:gd name="T3" fmla="*/ 16 h 26"/>
                    <a:gd name="T4" fmla="*/ 28 w 52"/>
                    <a:gd name="T5" fmla="*/ 0 h 26"/>
                    <a:gd name="T6" fmla="*/ 0 w 52"/>
                    <a:gd name="T7" fmla="*/ 10 h 26"/>
                    <a:gd name="T8" fmla="*/ 26 w 52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6"/>
                    <a:gd name="T17" fmla="*/ 52 w 52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6">
                      <a:moveTo>
                        <a:pt x="26" y="26"/>
                      </a:moveTo>
                      <a:lnTo>
                        <a:pt x="52" y="16"/>
                      </a:lnTo>
                      <a:lnTo>
                        <a:pt x="28" y="0"/>
                      </a:lnTo>
                      <a:lnTo>
                        <a:pt x="0" y="10"/>
                      </a:lnTo>
                      <a:lnTo>
                        <a:pt x="26" y="26"/>
                      </a:lnTo>
                      <a:close/>
                    </a:path>
                  </a:pathLst>
                </a:custGeom>
                <a:solidFill>
                  <a:srgbClr val="19A366"/>
                </a:solidFill>
                <a:ln w="0">
                  <a:solidFill>
                    <a:srgbClr val="19A366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53" name="Freeform 1679"/>
                <p:cNvSpPr>
                  <a:spLocks noChangeAspect="1"/>
                </p:cNvSpPr>
                <p:nvPr/>
              </p:nvSpPr>
              <p:spPr bwMode="auto">
                <a:xfrm>
                  <a:off x="910" y="1540"/>
                  <a:ext cx="52" cy="26"/>
                </a:xfrm>
                <a:custGeom>
                  <a:avLst/>
                  <a:gdLst>
                    <a:gd name="T0" fmla="*/ 26 w 52"/>
                    <a:gd name="T1" fmla="*/ 26 h 26"/>
                    <a:gd name="T2" fmla="*/ 52 w 52"/>
                    <a:gd name="T3" fmla="*/ 16 h 26"/>
                    <a:gd name="T4" fmla="*/ 28 w 52"/>
                    <a:gd name="T5" fmla="*/ 0 h 26"/>
                    <a:gd name="T6" fmla="*/ 0 w 52"/>
                    <a:gd name="T7" fmla="*/ 10 h 26"/>
                    <a:gd name="T8" fmla="*/ 26 w 52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6"/>
                    <a:gd name="T17" fmla="*/ 52 w 52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6">
                      <a:moveTo>
                        <a:pt x="26" y="26"/>
                      </a:moveTo>
                      <a:lnTo>
                        <a:pt x="52" y="16"/>
                      </a:lnTo>
                      <a:lnTo>
                        <a:pt x="28" y="0"/>
                      </a:lnTo>
                      <a:lnTo>
                        <a:pt x="0" y="10"/>
                      </a:lnTo>
                      <a:lnTo>
                        <a:pt x="2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54" name="Freeform 1680"/>
                <p:cNvSpPr>
                  <a:spLocks noChangeAspect="1"/>
                </p:cNvSpPr>
                <p:nvPr/>
              </p:nvSpPr>
              <p:spPr bwMode="auto">
                <a:xfrm>
                  <a:off x="936" y="1556"/>
                  <a:ext cx="54" cy="28"/>
                </a:xfrm>
                <a:custGeom>
                  <a:avLst/>
                  <a:gdLst>
                    <a:gd name="T0" fmla="*/ 28 w 54"/>
                    <a:gd name="T1" fmla="*/ 28 h 28"/>
                    <a:gd name="T2" fmla="*/ 54 w 54"/>
                    <a:gd name="T3" fmla="*/ 16 h 28"/>
                    <a:gd name="T4" fmla="*/ 26 w 54"/>
                    <a:gd name="T5" fmla="*/ 0 h 28"/>
                    <a:gd name="T6" fmla="*/ 0 w 54"/>
                    <a:gd name="T7" fmla="*/ 10 h 28"/>
                    <a:gd name="T8" fmla="*/ 28 w 54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28"/>
                    <a:gd name="T17" fmla="*/ 54 w 54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28">
                      <a:moveTo>
                        <a:pt x="28" y="28"/>
                      </a:moveTo>
                      <a:lnTo>
                        <a:pt x="54" y="16"/>
                      </a:lnTo>
                      <a:lnTo>
                        <a:pt x="26" y="0"/>
                      </a:lnTo>
                      <a:lnTo>
                        <a:pt x="0" y="10"/>
                      </a:lnTo>
                      <a:lnTo>
                        <a:pt x="28" y="28"/>
                      </a:lnTo>
                      <a:close/>
                    </a:path>
                  </a:pathLst>
                </a:custGeom>
                <a:solidFill>
                  <a:srgbClr val="23A36C"/>
                </a:solidFill>
                <a:ln w="0">
                  <a:solidFill>
                    <a:srgbClr val="23A36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55" name="Freeform 1681"/>
                <p:cNvSpPr>
                  <a:spLocks noChangeAspect="1"/>
                </p:cNvSpPr>
                <p:nvPr/>
              </p:nvSpPr>
              <p:spPr bwMode="auto">
                <a:xfrm>
                  <a:off x="936" y="1556"/>
                  <a:ext cx="54" cy="28"/>
                </a:xfrm>
                <a:custGeom>
                  <a:avLst/>
                  <a:gdLst>
                    <a:gd name="T0" fmla="*/ 28 w 54"/>
                    <a:gd name="T1" fmla="*/ 28 h 28"/>
                    <a:gd name="T2" fmla="*/ 54 w 54"/>
                    <a:gd name="T3" fmla="*/ 16 h 28"/>
                    <a:gd name="T4" fmla="*/ 26 w 54"/>
                    <a:gd name="T5" fmla="*/ 0 h 28"/>
                    <a:gd name="T6" fmla="*/ 0 w 54"/>
                    <a:gd name="T7" fmla="*/ 10 h 28"/>
                    <a:gd name="T8" fmla="*/ 28 w 54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28"/>
                    <a:gd name="T17" fmla="*/ 54 w 54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28">
                      <a:moveTo>
                        <a:pt x="28" y="28"/>
                      </a:moveTo>
                      <a:lnTo>
                        <a:pt x="54" y="16"/>
                      </a:lnTo>
                      <a:lnTo>
                        <a:pt x="26" y="0"/>
                      </a:lnTo>
                      <a:lnTo>
                        <a:pt x="0" y="10"/>
                      </a:lnTo>
                      <a:lnTo>
                        <a:pt x="28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56" name="Freeform 1682"/>
                <p:cNvSpPr>
                  <a:spLocks noChangeAspect="1"/>
                </p:cNvSpPr>
                <p:nvPr/>
              </p:nvSpPr>
              <p:spPr bwMode="auto">
                <a:xfrm>
                  <a:off x="964" y="1572"/>
                  <a:ext cx="52" cy="30"/>
                </a:xfrm>
                <a:custGeom>
                  <a:avLst/>
                  <a:gdLst>
                    <a:gd name="T0" fmla="*/ 26 w 52"/>
                    <a:gd name="T1" fmla="*/ 30 h 30"/>
                    <a:gd name="T2" fmla="*/ 52 w 52"/>
                    <a:gd name="T3" fmla="*/ 18 h 30"/>
                    <a:gd name="T4" fmla="*/ 26 w 52"/>
                    <a:gd name="T5" fmla="*/ 0 h 30"/>
                    <a:gd name="T6" fmla="*/ 0 w 52"/>
                    <a:gd name="T7" fmla="*/ 12 h 30"/>
                    <a:gd name="T8" fmla="*/ 26 w 52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30"/>
                    <a:gd name="T17" fmla="*/ 52 w 52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30">
                      <a:moveTo>
                        <a:pt x="26" y="30"/>
                      </a:moveTo>
                      <a:lnTo>
                        <a:pt x="52" y="18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26" y="30"/>
                      </a:lnTo>
                      <a:close/>
                    </a:path>
                  </a:pathLst>
                </a:custGeom>
                <a:solidFill>
                  <a:srgbClr val="249F70"/>
                </a:solidFill>
                <a:ln w="0">
                  <a:solidFill>
                    <a:srgbClr val="249F7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57" name="Freeform 1683"/>
                <p:cNvSpPr>
                  <a:spLocks noChangeAspect="1"/>
                </p:cNvSpPr>
                <p:nvPr/>
              </p:nvSpPr>
              <p:spPr bwMode="auto">
                <a:xfrm>
                  <a:off x="964" y="1572"/>
                  <a:ext cx="52" cy="30"/>
                </a:xfrm>
                <a:custGeom>
                  <a:avLst/>
                  <a:gdLst>
                    <a:gd name="T0" fmla="*/ 26 w 52"/>
                    <a:gd name="T1" fmla="*/ 30 h 30"/>
                    <a:gd name="T2" fmla="*/ 52 w 52"/>
                    <a:gd name="T3" fmla="*/ 18 h 30"/>
                    <a:gd name="T4" fmla="*/ 26 w 52"/>
                    <a:gd name="T5" fmla="*/ 0 h 30"/>
                    <a:gd name="T6" fmla="*/ 0 w 52"/>
                    <a:gd name="T7" fmla="*/ 12 h 30"/>
                    <a:gd name="T8" fmla="*/ 26 w 52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30"/>
                    <a:gd name="T17" fmla="*/ 52 w 52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30">
                      <a:moveTo>
                        <a:pt x="26" y="30"/>
                      </a:moveTo>
                      <a:lnTo>
                        <a:pt x="52" y="18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26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58" name="Freeform 1684"/>
                <p:cNvSpPr>
                  <a:spLocks noChangeAspect="1"/>
                </p:cNvSpPr>
                <p:nvPr/>
              </p:nvSpPr>
              <p:spPr bwMode="auto">
                <a:xfrm>
                  <a:off x="990" y="1590"/>
                  <a:ext cx="52" cy="28"/>
                </a:xfrm>
                <a:custGeom>
                  <a:avLst/>
                  <a:gdLst>
                    <a:gd name="T0" fmla="*/ 26 w 52"/>
                    <a:gd name="T1" fmla="*/ 28 h 28"/>
                    <a:gd name="T2" fmla="*/ 52 w 52"/>
                    <a:gd name="T3" fmla="*/ 14 h 28"/>
                    <a:gd name="T4" fmla="*/ 26 w 52"/>
                    <a:gd name="T5" fmla="*/ 0 h 28"/>
                    <a:gd name="T6" fmla="*/ 0 w 52"/>
                    <a:gd name="T7" fmla="*/ 12 h 28"/>
                    <a:gd name="T8" fmla="*/ 26 w 52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8"/>
                    <a:gd name="T17" fmla="*/ 52 w 52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8">
                      <a:moveTo>
                        <a:pt x="26" y="28"/>
                      </a:moveTo>
                      <a:lnTo>
                        <a:pt x="52" y="14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26" y="28"/>
                      </a:lnTo>
                      <a:close/>
                    </a:path>
                  </a:pathLst>
                </a:custGeom>
                <a:solidFill>
                  <a:srgbClr val="1B9775"/>
                </a:solidFill>
                <a:ln w="0">
                  <a:solidFill>
                    <a:srgbClr val="1B9775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59" name="Freeform 1685"/>
                <p:cNvSpPr>
                  <a:spLocks noChangeAspect="1"/>
                </p:cNvSpPr>
                <p:nvPr/>
              </p:nvSpPr>
              <p:spPr bwMode="auto">
                <a:xfrm>
                  <a:off x="990" y="1590"/>
                  <a:ext cx="52" cy="28"/>
                </a:xfrm>
                <a:custGeom>
                  <a:avLst/>
                  <a:gdLst>
                    <a:gd name="T0" fmla="*/ 26 w 52"/>
                    <a:gd name="T1" fmla="*/ 28 h 28"/>
                    <a:gd name="T2" fmla="*/ 52 w 52"/>
                    <a:gd name="T3" fmla="*/ 14 h 28"/>
                    <a:gd name="T4" fmla="*/ 26 w 52"/>
                    <a:gd name="T5" fmla="*/ 0 h 28"/>
                    <a:gd name="T6" fmla="*/ 0 w 52"/>
                    <a:gd name="T7" fmla="*/ 12 h 28"/>
                    <a:gd name="T8" fmla="*/ 26 w 52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8"/>
                    <a:gd name="T17" fmla="*/ 52 w 52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8">
                      <a:moveTo>
                        <a:pt x="26" y="28"/>
                      </a:moveTo>
                      <a:lnTo>
                        <a:pt x="52" y="14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26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60" name="Freeform 1686"/>
                <p:cNvSpPr>
                  <a:spLocks noChangeAspect="1"/>
                </p:cNvSpPr>
                <p:nvPr/>
              </p:nvSpPr>
              <p:spPr bwMode="auto">
                <a:xfrm>
                  <a:off x="1016" y="1604"/>
                  <a:ext cx="54" cy="26"/>
                </a:xfrm>
                <a:custGeom>
                  <a:avLst/>
                  <a:gdLst>
                    <a:gd name="T0" fmla="*/ 28 w 54"/>
                    <a:gd name="T1" fmla="*/ 26 h 26"/>
                    <a:gd name="T2" fmla="*/ 54 w 54"/>
                    <a:gd name="T3" fmla="*/ 12 h 26"/>
                    <a:gd name="T4" fmla="*/ 26 w 54"/>
                    <a:gd name="T5" fmla="*/ 0 h 26"/>
                    <a:gd name="T6" fmla="*/ 0 w 54"/>
                    <a:gd name="T7" fmla="*/ 14 h 26"/>
                    <a:gd name="T8" fmla="*/ 28 w 54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26"/>
                    <a:gd name="T17" fmla="*/ 54 w 54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26">
                      <a:moveTo>
                        <a:pt x="28" y="26"/>
                      </a:moveTo>
                      <a:lnTo>
                        <a:pt x="54" y="12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28" y="26"/>
                      </a:lnTo>
                      <a:close/>
                    </a:path>
                  </a:pathLst>
                </a:custGeom>
                <a:solidFill>
                  <a:srgbClr val="0F8F77"/>
                </a:solidFill>
                <a:ln w="0">
                  <a:solidFill>
                    <a:srgbClr val="0F8F7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61" name="Freeform 1687"/>
                <p:cNvSpPr>
                  <a:spLocks noChangeAspect="1"/>
                </p:cNvSpPr>
                <p:nvPr/>
              </p:nvSpPr>
              <p:spPr bwMode="auto">
                <a:xfrm>
                  <a:off x="1016" y="1604"/>
                  <a:ext cx="54" cy="26"/>
                </a:xfrm>
                <a:custGeom>
                  <a:avLst/>
                  <a:gdLst>
                    <a:gd name="T0" fmla="*/ 28 w 54"/>
                    <a:gd name="T1" fmla="*/ 26 h 26"/>
                    <a:gd name="T2" fmla="*/ 54 w 54"/>
                    <a:gd name="T3" fmla="*/ 12 h 26"/>
                    <a:gd name="T4" fmla="*/ 26 w 54"/>
                    <a:gd name="T5" fmla="*/ 0 h 26"/>
                    <a:gd name="T6" fmla="*/ 0 w 54"/>
                    <a:gd name="T7" fmla="*/ 14 h 26"/>
                    <a:gd name="T8" fmla="*/ 28 w 54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26"/>
                    <a:gd name="T17" fmla="*/ 54 w 54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26">
                      <a:moveTo>
                        <a:pt x="28" y="26"/>
                      </a:moveTo>
                      <a:lnTo>
                        <a:pt x="54" y="12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2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62" name="Freeform 1688"/>
                <p:cNvSpPr>
                  <a:spLocks noChangeAspect="1"/>
                </p:cNvSpPr>
                <p:nvPr/>
              </p:nvSpPr>
              <p:spPr bwMode="auto">
                <a:xfrm>
                  <a:off x="1044" y="1616"/>
                  <a:ext cx="52" cy="24"/>
                </a:xfrm>
                <a:custGeom>
                  <a:avLst/>
                  <a:gdLst>
                    <a:gd name="T0" fmla="*/ 26 w 52"/>
                    <a:gd name="T1" fmla="*/ 24 h 24"/>
                    <a:gd name="T2" fmla="*/ 52 w 52"/>
                    <a:gd name="T3" fmla="*/ 10 h 24"/>
                    <a:gd name="T4" fmla="*/ 26 w 52"/>
                    <a:gd name="T5" fmla="*/ 0 h 24"/>
                    <a:gd name="T6" fmla="*/ 0 w 52"/>
                    <a:gd name="T7" fmla="*/ 14 h 24"/>
                    <a:gd name="T8" fmla="*/ 26 w 52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4"/>
                    <a:gd name="T17" fmla="*/ 52 w 52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4">
                      <a:moveTo>
                        <a:pt x="26" y="24"/>
                      </a:moveTo>
                      <a:lnTo>
                        <a:pt x="52" y="10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26" y="24"/>
                      </a:lnTo>
                      <a:close/>
                    </a:path>
                  </a:pathLst>
                </a:custGeom>
                <a:solidFill>
                  <a:srgbClr val="008678"/>
                </a:solidFill>
                <a:ln w="0">
                  <a:solidFill>
                    <a:srgbClr val="00867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63" name="Freeform 1689"/>
                <p:cNvSpPr>
                  <a:spLocks noChangeAspect="1"/>
                </p:cNvSpPr>
                <p:nvPr/>
              </p:nvSpPr>
              <p:spPr bwMode="auto">
                <a:xfrm>
                  <a:off x="1044" y="1616"/>
                  <a:ext cx="52" cy="24"/>
                </a:xfrm>
                <a:custGeom>
                  <a:avLst/>
                  <a:gdLst>
                    <a:gd name="T0" fmla="*/ 26 w 52"/>
                    <a:gd name="T1" fmla="*/ 24 h 24"/>
                    <a:gd name="T2" fmla="*/ 52 w 52"/>
                    <a:gd name="T3" fmla="*/ 10 h 24"/>
                    <a:gd name="T4" fmla="*/ 26 w 52"/>
                    <a:gd name="T5" fmla="*/ 0 h 24"/>
                    <a:gd name="T6" fmla="*/ 0 w 52"/>
                    <a:gd name="T7" fmla="*/ 14 h 24"/>
                    <a:gd name="T8" fmla="*/ 26 w 52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4"/>
                    <a:gd name="T17" fmla="*/ 52 w 52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4">
                      <a:moveTo>
                        <a:pt x="26" y="24"/>
                      </a:moveTo>
                      <a:lnTo>
                        <a:pt x="52" y="10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2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64" name="Freeform 1690"/>
                <p:cNvSpPr>
                  <a:spLocks noChangeAspect="1"/>
                </p:cNvSpPr>
                <p:nvPr/>
              </p:nvSpPr>
              <p:spPr bwMode="auto">
                <a:xfrm>
                  <a:off x="1070" y="1626"/>
                  <a:ext cx="54" cy="22"/>
                </a:xfrm>
                <a:custGeom>
                  <a:avLst/>
                  <a:gdLst>
                    <a:gd name="T0" fmla="*/ 28 w 54"/>
                    <a:gd name="T1" fmla="*/ 22 h 22"/>
                    <a:gd name="T2" fmla="*/ 54 w 54"/>
                    <a:gd name="T3" fmla="*/ 8 h 22"/>
                    <a:gd name="T4" fmla="*/ 26 w 54"/>
                    <a:gd name="T5" fmla="*/ 0 h 22"/>
                    <a:gd name="T6" fmla="*/ 0 w 54"/>
                    <a:gd name="T7" fmla="*/ 14 h 22"/>
                    <a:gd name="T8" fmla="*/ 28 w 54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22"/>
                    <a:gd name="T17" fmla="*/ 54 w 54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22">
                      <a:moveTo>
                        <a:pt x="28" y="22"/>
                      </a:moveTo>
                      <a:lnTo>
                        <a:pt x="54" y="8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28" y="22"/>
                      </a:lnTo>
                      <a:close/>
                    </a:path>
                  </a:pathLst>
                </a:custGeom>
                <a:solidFill>
                  <a:srgbClr val="007D78"/>
                </a:solidFill>
                <a:ln w="0">
                  <a:solidFill>
                    <a:srgbClr val="007D7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65" name="Freeform 1691"/>
                <p:cNvSpPr>
                  <a:spLocks noChangeAspect="1"/>
                </p:cNvSpPr>
                <p:nvPr/>
              </p:nvSpPr>
              <p:spPr bwMode="auto">
                <a:xfrm>
                  <a:off x="1070" y="1626"/>
                  <a:ext cx="54" cy="22"/>
                </a:xfrm>
                <a:custGeom>
                  <a:avLst/>
                  <a:gdLst>
                    <a:gd name="T0" fmla="*/ 28 w 54"/>
                    <a:gd name="T1" fmla="*/ 22 h 22"/>
                    <a:gd name="T2" fmla="*/ 54 w 54"/>
                    <a:gd name="T3" fmla="*/ 8 h 22"/>
                    <a:gd name="T4" fmla="*/ 26 w 54"/>
                    <a:gd name="T5" fmla="*/ 0 h 22"/>
                    <a:gd name="T6" fmla="*/ 0 w 54"/>
                    <a:gd name="T7" fmla="*/ 14 h 22"/>
                    <a:gd name="T8" fmla="*/ 28 w 54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22"/>
                    <a:gd name="T17" fmla="*/ 54 w 54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22">
                      <a:moveTo>
                        <a:pt x="28" y="22"/>
                      </a:moveTo>
                      <a:lnTo>
                        <a:pt x="54" y="8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2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66" name="Freeform 1692"/>
                <p:cNvSpPr>
                  <a:spLocks noChangeAspect="1"/>
                </p:cNvSpPr>
                <p:nvPr/>
              </p:nvSpPr>
              <p:spPr bwMode="auto">
                <a:xfrm>
                  <a:off x="1098" y="1634"/>
                  <a:ext cx="54" cy="20"/>
                </a:xfrm>
                <a:custGeom>
                  <a:avLst/>
                  <a:gdLst>
                    <a:gd name="T0" fmla="*/ 28 w 54"/>
                    <a:gd name="T1" fmla="*/ 20 h 20"/>
                    <a:gd name="T2" fmla="*/ 54 w 54"/>
                    <a:gd name="T3" fmla="*/ 6 h 20"/>
                    <a:gd name="T4" fmla="*/ 26 w 54"/>
                    <a:gd name="T5" fmla="*/ 0 h 20"/>
                    <a:gd name="T6" fmla="*/ 0 w 54"/>
                    <a:gd name="T7" fmla="*/ 14 h 20"/>
                    <a:gd name="T8" fmla="*/ 28 w 54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20"/>
                    <a:gd name="T17" fmla="*/ 54 w 54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20">
                      <a:moveTo>
                        <a:pt x="28" y="20"/>
                      </a:moveTo>
                      <a:lnTo>
                        <a:pt x="54" y="6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28" y="20"/>
                      </a:lnTo>
                      <a:close/>
                    </a:path>
                  </a:pathLst>
                </a:custGeom>
                <a:solidFill>
                  <a:srgbClr val="007576"/>
                </a:solidFill>
                <a:ln w="0">
                  <a:solidFill>
                    <a:srgbClr val="007576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67" name="Freeform 1693"/>
                <p:cNvSpPr>
                  <a:spLocks noChangeAspect="1"/>
                </p:cNvSpPr>
                <p:nvPr/>
              </p:nvSpPr>
              <p:spPr bwMode="auto">
                <a:xfrm>
                  <a:off x="1098" y="1634"/>
                  <a:ext cx="54" cy="20"/>
                </a:xfrm>
                <a:custGeom>
                  <a:avLst/>
                  <a:gdLst>
                    <a:gd name="T0" fmla="*/ 28 w 54"/>
                    <a:gd name="T1" fmla="*/ 20 h 20"/>
                    <a:gd name="T2" fmla="*/ 54 w 54"/>
                    <a:gd name="T3" fmla="*/ 6 h 20"/>
                    <a:gd name="T4" fmla="*/ 26 w 54"/>
                    <a:gd name="T5" fmla="*/ 0 h 20"/>
                    <a:gd name="T6" fmla="*/ 0 w 54"/>
                    <a:gd name="T7" fmla="*/ 14 h 20"/>
                    <a:gd name="T8" fmla="*/ 28 w 54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20"/>
                    <a:gd name="T17" fmla="*/ 54 w 54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20">
                      <a:moveTo>
                        <a:pt x="28" y="20"/>
                      </a:moveTo>
                      <a:lnTo>
                        <a:pt x="54" y="6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28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68" name="Freeform 1694"/>
                <p:cNvSpPr>
                  <a:spLocks noChangeAspect="1"/>
                </p:cNvSpPr>
                <p:nvPr/>
              </p:nvSpPr>
              <p:spPr bwMode="auto">
                <a:xfrm>
                  <a:off x="1126" y="1640"/>
                  <a:ext cx="54" cy="20"/>
                </a:xfrm>
                <a:custGeom>
                  <a:avLst/>
                  <a:gdLst>
                    <a:gd name="T0" fmla="*/ 28 w 54"/>
                    <a:gd name="T1" fmla="*/ 20 h 20"/>
                    <a:gd name="T2" fmla="*/ 54 w 54"/>
                    <a:gd name="T3" fmla="*/ 6 h 20"/>
                    <a:gd name="T4" fmla="*/ 26 w 54"/>
                    <a:gd name="T5" fmla="*/ 0 h 20"/>
                    <a:gd name="T6" fmla="*/ 0 w 54"/>
                    <a:gd name="T7" fmla="*/ 14 h 20"/>
                    <a:gd name="T8" fmla="*/ 28 w 54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20"/>
                    <a:gd name="T17" fmla="*/ 54 w 54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20">
                      <a:moveTo>
                        <a:pt x="28" y="20"/>
                      </a:moveTo>
                      <a:lnTo>
                        <a:pt x="54" y="6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28" y="20"/>
                      </a:lnTo>
                      <a:close/>
                    </a:path>
                  </a:pathLst>
                </a:custGeom>
                <a:solidFill>
                  <a:srgbClr val="006F74"/>
                </a:solidFill>
                <a:ln w="0">
                  <a:solidFill>
                    <a:srgbClr val="006F7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69" name="Freeform 1695"/>
                <p:cNvSpPr>
                  <a:spLocks noChangeAspect="1"/>
                </p:cNvSpPr>
                <p:nvPr/>
              </p:nvSpPr>
              <p:spPr bwMode="auto">
                <a:xfrm>
                  <a:off x="1126" y="1640"/>
                  <a:ext cx="54" cy="20"/>
                </a:xfrm>
                <a:custGeom>
                  <a:avLst/>
                  <a:gdLst>
                    <a:gd name="T0" fmla="*/ 28 w 54"/>
                    <a:gd name="T1" fmla="*/ 20 h 20"/>
                    <a:gd name="T2" fmla="*/ 54 w 54"/>
                    <a:gd name="T3" fmla="*/ 6 h 20"/>
                    <a:gd name="T4" fmla="*/ 26 w 54"/>
                    <a:gd name="T5" fmla="*/ 0 h 20"/>
                    <a:gd name="T6" fmla="*/ 0 w 54"/>
                    <a:gd name="T7" fmla="*/ 14 h 20"/>
                    <a:gd name="T8" fmla="*/ 28 w 54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20"/>
                    <a:gd name="T17" fmla="*/ 54 w 54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20">
                      <a:moveTo>
                        <a:pt x="28" y="20"/>
                      </a:moveTo>
                      <a:lnTo>
                        <a:pt x="54" y="6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28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70" name="Freeform 1696"/>
                <p:cNvSpPr>
                  <a:spLocks noChangeAspect="1"/>
                </p:cNvSpPr>
                <p:nvPr/>
              </p:nvSpPr>
              <p:spPr bwMode="auto">
                <a:xfrm>
                  <a:off x="1154" y="1646"/>
                  <a:ext cx="54" cy="18"/>
                </a:xfrm>
                <a:custGeom>
                  <a:avLst/>
                  <a:gdLst>
                    <a:gd name="T0" fmla="*/ 28 w 54"/>
                    <a:gd name="T1" fmla="*/ 18 h 18"/>
                    <a:gd name="T2" fmla="*/ 54 w 54"/>
                    <a:gd name="T3" fmla="*/ 6 h 18"/>
                    <a:gd name="T4" fmla="*/ 26 w 54"/>
                    <a:gd name="T5" fmla="*/ 0 h 18"/>
                    <a:gd name="T6" fmla="*/ 0 w 54"/>
                    <a:gd name="T7" fmla="*/ 14 h 18"/>
                    <a:gd name="T8" fmla="*/ 28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28" y="18"/>
                      </a:moveTo>
                      <a:lnTo>
                        <a:pt x="54" y="6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28" y="18"/>
                      </a:lnTo>
                      <a:close/>
                    </a:path>
                  </a:pathLst>
                </a:custGeom>
                <a:solidFill>
                  <a:srgbClr val="006B70"/>
                </a:solidFill>
                <a:ln w="0">
                  <a:solidFill>
                    <a:srgbClr val="006B7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71" name="Freeform 1697"/>
                <p:cNvSpPr>
                  <a:spLocks noChangeAspect="1"/>
                </p:cNvSpPr>
                <p:nvPr/>
              </p:nvSpPr>
              <p:spPr bwMode="auto">
                <a:xfrm>
                  <a:off x="1154" y="1646"/>
                  <a:ext cx="54" cy="18"/>
                </a:xfrm>
                <a:custGeom>
                  <a:avLst/>
                  <a:gdLst>
                    <a:gd name="T0" fmla="*/ 28 w 54"/>
                    <a:gd name="T1" fmla="*/ 18 h 18"/>
                    <a:gd name="T2" fmla="*/ 54 w 54"/>
                    <a:gd name="T3" fmla="*/ 6 h 18"/>
                    <a:gd name="T4" fmla="*/ 26 w 54"/>
                    <a:gd name="T5" fmla="*/ 0 h 18"/>
                    <a:gd name="T6" fmla="*/ 0 w 54"/>
                    <a:gd name="T7" fmla="*/ 14 h 18"/>
                    <a:gd name="T8" fmla="*/ 28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28" y="18"/>
                      </a:moveTo>
                      <a:lnTo>
                        <a:pt x="54" y="6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28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72" name="Freeform 1698"/>
                <p:cNvSpPr>
                  <a:spLocks noChangeAspect="1"/>
                </p:cNvSpPr>
                <p:nvPr/>
              </p:nvSpPr>
              <p:spPr bwMode="auto">
                <a:xfrm>
                  <a:off x="1182" y="1652"/>
                  <a:ext cx="54" cy="16"/>
                </a:xfrm>
                <a:custGeom>
                  <a:avLst/>
                  <a:gdLst>
                    <a:gd name="T0" fmla="*/ 28 w 54"/>
                    <a:gd name="T1" fmla="*/ 16 h 16"/>
                    <a:gd name="T2" fmla="*/ 54 w 54"/>
                    <a:gd name="T3" fmla="*/ 4 h 16"/>
                    <a:gd name="T4" fmla="*/ 26 w 54"/>
                    <a:gd name="T5" fmla="*/ 0 h 16"/>
                    <a:gd name="T6" fmla="*/ 0 w 54"/>
                    <a:gd name="T7" fmla="*/ 12 h 16"/>
                    <a:gd name="T8" fmla="*/ 28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28" y="16"/>
                      </a:moveTo>
                      <a:lnTo>
                        <a:pt x="54" y="4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28" y="16"/>
                      </a:lnTo>
                      <a:close/>
                    </a:path>
                  </a:pathLst>
                </a:custGeom>
                <a:solidFill>
                  <a:srgbClr val="00686D"/>
                </a:solidFill>
                <a:ln w="0">
                  <a:solidFill>
                    <a:srgbClr val="00686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73" name="Freeform 1699"/>
                <p:cNvSpPr>
                  <a:spLocks noChangeAspect="1"/>
                </p:cNvSpPr>
                <p:nvPr/>
              </p:nvSpPr>
              <p:spPr bwMode="auto">
                <a:xfrm>
                  <a:off x="1182" y="1652"/>
                  <a:ext cx="54" cy="16"/>
                </a:xfrm>
                <a:custGeom>
                  <a:avLst/>
                  <a:gdLst>
                    <a:gd name="T0" fmla="*/ 28 w 54"/>
                    <a:gd name="T1" fmla="*/ 16 h 16"/>
                    <a:gd name="T2" fmla="*/ 54 w 54"/>
                    <a:gd name="T3" fmla="*/ 4 h 16"/>
                    <a:gd name="T4" fmla="*/ 26 w 54"/>
                    <a:gd name="T5" fmla="*/ 0 h 16"/>
                    <a:gd name="T6" fmla="*/ 0 w 54"/>
                    <a:gd name="T7" fmla="*/ 12 h 16"/>
                    <a:gd name="T8" fmla="*/ 28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28" y="16"/>
                      </a:moveTo>
                      <a:lnTo>
                        <a:pt x="54" y="4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28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74" name="Freeform 1700"/>
                <p:cNvSpPr>
                  <a:spLocks noChangeAspect="1"/>
                </p:cNvSpPr>
                <p:nvPr/>
              </p:nvSpPr>
              <p:spPr bwMode="auto">
                <a:xfrm>
                  <a:off x="1210" y="1656"/>
                  <a:ext cx="56" cy="16"/>
                </a:xfrm>
                <a:custGeom>
                  <a:avLst/>
                  <a:gdLst>
                    <a:gd name="T0" fmla="*/ 30 w 56"/>
                    <a:gd name="T1" fmla="*/ 16 h 16"/>
                    <a:gd name="T2" fmla="*/ 56 w 56"/>
                    <a:gd name="T3" fmla="*/ 4 h 16"/>
                    <a:gd name="T4" fmla="*/ 26 w 56"/>
                    <a:gd name="T5" fmla="*/ 0 h 16"/>
                    <a:gd name="T6" fmla="*/ 0 w 56"/>
                    <a:gd name="T7" fmla="*/ 12 h 16"/>
                    <a:gd name="T8" fmla="*/ 30 w 56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6"/>
                    <a:gd name="T17" fmla="*/ 56 w 56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6">
                      <a:moveTo>
                        <a:pt x="30" y="16"/>
                      </a:moveTo>
                      <a:lnTo>
                        <a:pt x="56" y="4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676A"/>
                </a:solidFill>
                <a:ln w="0">
                  <a:solidFill>
                    <a:srgbClr val="00676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75" name="Freeform 1701"/>
                <p:cNvSpPr>
                  <a:spLocks noChangeAspect="1"/>
                </p:cNvSpPr>
                <p:nvPr/>
              </p:nvSpPr>
              <p:spPr bwMode="auto">
                <a:xfrm>
                  <a:off x="1210" y="1656"/>
                  <a:ext cx="56" cy="16"/>
                </a:xfrm>
                <a:custGeom>
                  <a:avLst/>
                  <a:gdLst>
                    <a:gd name="T0" fmla="*/ 30 w 56"/>
                    <a:gd name="T1" fmla="*/ 16 h 16"/>
                    <a:gd name="T2" fmla="*/ 56 w 56"/>
                    <a:gd name="T3" fmla="*/ 4 h 16"/>
                    <a:gd name="T4" fmla="*/ 26 w 56"/>
                    <a:gd name="T5" fmla="*/ 0 h 16"/>
                    <a:gd name="T6" fmla="*/ 0 w 56"/>
                    <a:gd name="T7" fmla="*/ 12 h 16"/>
                    <a:gd name="T8" fmla="*/ 30 w 56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6"/>
                    <a:gd name="T17" fmla="*/ 56 w 56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6">
                      <a:moveTo>
                        <a:pt x="30" y="16"/>
                      </a:moveTo>
                      <a:lnTo>
                        <a:pt x="56" y="4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76" name="Freeform 1702"/>
                <p:cNvSpPr>
                  <a:spLocks noChangeAspect="1"/>
                </p:cNvSpPr>
                <p:nvPr/>
              </p:nvSpPr>
              <p:spPr bwMode="auto">
                <a:xfrm>
                  <a:off x="1240" y="1660"/>
                  <a:ext cx="56" cy="16"/>
                </a:xfrm>
                <a:custGeom>
                  <a:avLst/>
                  <a:gdLst>
                    <a:gd name="T0" fmla="*/ 30 w 56"/>
                    <a:gd name="T1" fmla="*/ 16 h 16"/>
                    <a:gd name="T2" fmla="*/ 56 w 56"/>
                    <a:gd name="T3" fmla="*/ 4 h 16"/>
                    <a:gd name="T4" fmla="*/ 26 w 56"/>
                    <a:gd name="T5" fmla="*/ 0 h 16"/>
                    <a:gd name="T6" fmla="*/ 0 w 56"/>
                    <a:gd name="T7" fmla="*/ 12 h 16"/>
                    <a:gd name="T8" fmla="*/ 30 w 56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6"/>
                    <a:gd name="T17" fmla="*/ 56 w 56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6">
                      <a:moveTo>
                        <a:pt x="30" y="16"/>
                      </a:moveTo>
                      <a:lnTo>
                        <a:pt x="56" y="4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6767"/>
                </a:solidFill>
                <a:ln w="0">
                  <a:solidFill>
                    <a:srgbClr val="00676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77" name="Freeform 1703"/>
                <p:cNvSpPr>
                  <a:spLocks noChangeAspect="1"/>
                </p:cNvSpPr>
                <p:nvPr/>
              </p:nvSpPr>
              <p:spPr bwMode="auto">
                <a:xfrm>
                  <a:off x="1240" y="1660"/>
                  <a:ext cx="56" cy="16"/>
                </a:xfrm>
                <a:custGeom>
                  <a:avLst/>
                  <a:gdLst>
                    <a:gd name="T0" fmla="*/ 30 w 56"/>
                    <a:gd name="T1" fmla="*/ 16 h 16"/>
                    <a:gd name="T2" fmla="*/ 56 w 56"/>
                    <a:gd name="T3" fmla="*/ 4 h 16"/>
                    <a:gd name="T4" fmla="*/ 26 w 56"/>
                    <a:gd name="T5" fmla="*/ 0 h 16"/>
                    <a:gd name="T6" fmla="*/ 0 w 56"/>
                    <a:gd name="T7" fmla="*/ 12 h 16"/>
                    <a:gd name="T8" fmla="*/ 30 w 56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6"/>
                    <a:gd name="T17" fmla="*/ 56 w 56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6">
                      <a:moveTo>
                        <a:pt x="30" y="16"/>
                      </a:moveTo>
                      <a:lnTo>
                        <a:pt x="56" y="4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78" name="Freeform 1704"/>
                <p:cNvSpPr>
                  <a:spLocks noChangeAspect="1"/>
                </p:cNvSpPr>
                <p:nvPr/>
              </p:nvSpPr>
              <p:spPr bwMode="auto">
                <a:xfrm>
                  <a:off x="1270" y="1664"/>
                  <a:ext cx="56" cy="16"/>
                </a:xfrm>
                <a:custGeom>
                  <a:avLst/>
                  <a:gdLst>
                    <a:gd name="T0" fmla="*/ 30 w 56"/>
                    <a:gd name="T1" fmla="*/ 16 h 16"/>
                    <a:gd name="T2" fmla="*/ 56 w 56"/>
                    <a:gd name="T3" fmla="*/ 4 h 16"/>
                    <a:gd name="T4" fmla="*/ 26 w 56"/>
                    <a:gd name="T5" fmla="*/ 0 h 16"/>
                    <a:gd name="T6" fmla="*/ 0 w 56"/>
                    <a:gd name="T7" fmla="*/ 12 h 16"/>
                    <a:gd name="T8" fmla="*/ 30 w 56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6"/>
                    <a:gd name="T17" fmla="*/ 56 w 56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6">
                      <a:moveTo>
                        <a:pt x="30" y="16"/>
                      </a:moveTo>
                      <a:lnTo>
                        <a:pt x="56" y="4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6964"/>
                </a:solidFill>
                <a:ln w="0">
                  <a:solidFill>
                    <a:srgbClr val="00696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79" name="Freeform 1705"/>
                <p:cNvSpPr>
                  <a:spLocks noChangeAspect="1"/>
                </p:cNvSpPr>
                <p:nvPr/>
              </p:nvSpPr>
              <p:spPr bwMode="auto">
                <a:xfrm>
                  <a:off x="1270" y="1664"/>
                  <a:ext cx="56" cy="16"/>
                </a:xfrm>
                <a:custGeom>
                  <a:avLst/>
                  <a:gdLst>
                    <a:gd name="T0" fmla="*/ 30 w 56"/>
                    <a:gd name="T1" fmla="*/ 16 h 16"/>
                    <a:gd name="T2" fmla="*/ 56 w 56"/>
                    <a:gd name="T3" fmla="*/ 4 h 16"/>
                    <a:gd name="T4" fmla="*/ 26 w 56"/>
                    <a:gd name="T5" fmla="*/ 0 h 16"/>
                    <a:gd name="T6" fmla="*/ 0 w 56"/>
                    <a:gd name="T7" fmla="*/ 12 h 16"/>
                    <a:gd name="T8" fmla="*/ 30 w 56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6"/>
                    <a:gd name="T17" fmla="*/ 56 w 56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6">
                      <a:moveTo>
                        <a:pt x="30" y="16"/>
                      </a:moveTo>
                      <a:lnTo>
                        <a:pt x="56" y="4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80" name="Freeform 1706"/>
                <p:cNvSpPr>
                  <a:spLocks noChangeAspect="1"/>
                </p:cNvSpPr>
                <p:nvPr/>
              </p:nvSpPr>
              <p:spPr bwMode="auto">
                <a:xfrm>
                  <a:off x="1300" y="1668"/>
                  <a:ext cx="56" cy="16"/>
                </a:xfrm>
                <a:custGeom>
                  <a:avLst/>
                  <a:gdLst>
                    <a:gd name="T0" fmla="*/ 30 w 56"/>
                    <a:gd name="T1" fmla="*/ 16 h 16"/>
                    <a:gd name="T2" fmla="*/ 56 w 56"/>
                    <a:gd name="T3" fmla="*/ 4 h 16"/>
                    <a:gd name="T4" fmla="*/ 26 w 56"/>
                    <a:gd name="T5" fmla="*/ 0 h 16"/>
                    <a:gd name="T6" fmla="*/ 0 w 56"/>
                    <a:gd name="T7" fmla="*/ 12 h 16"/>
                    <a:gd name="T8" fmla="*/ 30 w 56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6"/>
                    <a:gd name="T17" fmla="*/ 56 w 56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6">
                      <a:moveTo>
                        <a:pt x="30" y="16"/>
                      </a:moveTo>
                      <a:lnTo>
                        <a:pt x="56" y="4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6B62"/>
                </a:solidFill>
                <a:ln w="0">
                  <a:solidFill>
                    <a:srgbClr val="006B6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81" name="Freeform 1707"/>
                <p:cNvSpPr>
                  <a:spLocks noChangeAspect="1"/>
                </p:cNvSpPr>
                <p:nvPr/>
              </p:nvSpPr>
              <p:spPr bwMode="auto">
                <a:xfrm>
                  <a:off x="1300" y="1668"/>
                  <a:ext cx="56" cy="16"/>
                </a:xfrm>
                <a:custGeom>
                  <a:avLst/>
                  <a:gdLst>
                    <a:gd name="T0" fmla="*/ 30 w 56"/>
                    <a:gd name="T1" fmla="*/ 16 h 16"/>
                    <a:gd name="T2" fmla="*/ 56 w 56"/>
                    <a:gd name="T3" fmla="*/ 4 h 16"/>
                    <a:gd name="T4" fmla="*/ 26 w 56"/>
                    <a:gd name="T5" fmla="*/ 0 h 16"/>
                    <a:gd name="T6" fmla="*/ 0 w 56"/>
                    <a:gd name="T7" fmla="*/ 12 h 16"/>
                    <a:gd name="T8" fmla="*/ 30 w 56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6"/>
                    <a:gd name="T17" fmla="*/ 56 w 56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6">
                      <a:moveTo>
                        <a:pt x="30" y="16"/>
                      </a:moveTo>
                      <a:lnTo>
                        <a:pt x="56" y="4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82" name="Freeform 1708"/>
                <p:cNvSpPr>
                  <a:spLocks noChangeAspect="1"/>
                </p:cNvSpPr>
                <p:nvPr/>
              </p:nvSpPr>
              <p:spPr bwMode="auto">
                <a:xfrm>
                  <a:off x="1330" y="1672"/>
                  <a:ext cx="58" cy="18"/>
                </a:xfrm>
                <a:custGeom>
                  <a:avLst/>
                  <a:gdLst>
                    <a:gd name="T0" fmla="*/ 32 w 58"/>
                    <a:gd name="T1" fmla="*/ 18 h 18"/>
                    <a:gd name="T2" fmla="*/ 58 w 58"/>
                    <a:gd name="T3" fmla="*/ 6 h 18"/>
                    <a:gd name="T4" fmla="*/ 26 w 58"/>
                    <a:gd name="T5" fmla="*/ 0 h 18"/>
                    <a:gd name="T6" fmla="*/ 0 w 58"/>
                    <a:gd name="T7" fmla="*/ 12 h 18"/>
                    <a:gd name="T8" fmla="*/ 32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32" y="18"/>
                      </a:moveTo>
                      <a:lnTo>
                        <a:pt x="58" y="6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6D60"/>
                </a:solidFill>
                <a:ln w="0">
                  <a:solidFill>
                    <a:srgbClr val="006D6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83" name="Freeform 1709"/>
                <p:cNvSpPr>
                  <a:spLocks noChangeAspect="1"/>
                </p:cNvSpPr>
                <p:nvPr/>
              </p:nvSpPr>
              <p:spPr bwMode="auto">
                <a:xfrm>
                  <a:off x="1330" y="1672"/>
                  <a:ext cx="58" cy="18"/>
                </a:xfrm>
                <a:custGeom>
                  <a:avLst/>
                  <a:gdLst>
                    <a:gd name="T0" fmla="*/ 32 w 58"/>
                    <a:gd name="T1" fmla="*/ 18 h 18"/>
                    <a:gd name="T2" fmla="*/ 58 w 58"/>
                    <a:gd name="T3" fmla="*/ 6 h 18"/>
                    <a:gd name="T4" fmla="*/ 26 w 58"/>
                    <a:gd name="T5" fmla="*/ 0 h 18"/>
                    <a:gd name="T6" fmla="*/ 0 w 58"/>
                    <a:gd name="T7" fmla="*/ 12 h 18"/>
                    <a:gd name="T8" fmla="*/ 32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32" y="18"/>
                      </a:moveTo>
                      <a:lnTo>
                        <a:pt x="58" y="6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84" name="Freeform 1710"/>
                <p:cNvSpPr>
                  <a:spLocks noChangeAspect="1"/>
                </p:cNvSpPr>
                <p:nvPr/>
              </p:nvSpPr>
              <p:spPr bwMode="auto">
                <a:xfrm>
                  <a:off x="1362" y="1678"/>
                  <a:ext cx="56" cy="18"/>
                </a:xfrm>
                <a:custGeom>
                  <a:avLst/>
                  <a:gdLst>
                    <a:gd name="T0" fmla="*/ 32 w 56"/>
                    <a:gd name="T1" fmla="*/ 18 h 18"/>
                    <a:gd name="T2" fmla="*/ 56 w 56"/>
                    <a:gd name="T3" fmla="*/ 6 h 18"/>
                    <a:gd name="T4" fmla="*/ 26 w 56"/>
                    <a:gd name="T5" fmla="*/ 0 h 18"/>
                    <a:gd name="T6" fmla="*/ 0 w 56"/>
                    <a:gd name="T7" fmla="*/ 12 h 18"/>
                    <a:gd name="T8" fmla="*/ 32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2" y="18"/>
                      </a:moveTo>
                      <a:lnTo>
                        <a:pt x="56" y="6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705E"/>
                </a:solidFill>
                <a:ln w="0">
                  <a:solidFill>
                    <a:srgbClr val="00705E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85" name="Freeform 1711"/>
                <p:cNvSpPr>
                  <a:spLocks noChangeAspect="1"/>
                </p:cNvSpPr>
                <p:nvPr/>
              </p:nvSpPr>
              <p:spPr bwMode="auto">
                <a:xfrm>
                  <a:off x="1362" y="1678"/>
                  <a:ext cx="56" cy="18"/>
                </a:xfrm>
                <a:custGeom>
                  <a:avLst/>
                  <a:gdLst>
                    <a:gd name="T0" fmla="*/ 32 w 56"/>
                    <a:gd name="T1" fmla="*/ 18 h 18"/>
                    <a:gd name="T2" fmla="*/ 56 w 56"/>
                    <a:gd name="T3" fmla="*/ 6 h 18"/>
                    <a:gd name="T4" fmla="*/ 26 w 56"/>
                    <a:gd name="T5" fmla="*/ 0 h 18"/>
                    <a:gd name="T6" fmla="*/ 0 w 56"/>
                    <a:gd name="T7" fmla="*/ 12 h 18"/>
                    <a:gd name="T8" fmla="*/ 32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2" y="18"/>
                      </a:moveTo>
                      <a:lnTo>
                        <a:pt x="56" y="6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86" name="Freeform 1712"/>
                <p:cNvSpPr>
                  <a:spLocks noChangeAspect="1"/>
                </p:cNvSpPr>
                <p:nvPr/>
              </p:nvSpPr>
              <p:spPr bwMode="auto">
                <a:xfrm>
                  <a:off x="1394" y="1684"/>
                  <a:ext cx="56" cy="18"/>
                </a:xfrm>
                <a:custGeom>
                  <a:avLst/>
                  <a:gdLst>
                    <a:gd name="T0" fmla="*/ 32 w 56"/>
                    <a:gd name="T1" fmla="*/ 18 h 18"/>
                    <a:gd name="T2" fmla="*/ 56 w 56"/>
                    <a:gd name="T3" fmla="*/ 6 h 18"/>
                    <a:gd name="T4" fmla="*/ 24 w 56"/>
                    <a:gd name="T5" fmla="*/ 0 h 18"/>
                    <a:gd name="T6" fmla="*/ 0 w 56"/>
                    <a:gd name="T7" fmla="*/ 12 h 18"/>
                    <a:gd name="T8" fmla="*/ 32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2" y="18"/>
                      </a:moveTo>
                      <a:lnTo>
                        <a:pt x="56" y="6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735D"/>
                </a:solidFill>
                <a:ln w="0">
                  <a:solidFill>
                    <a:srgbClr val="00735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87" name="Freeform 1713"/>
                <p:cNvSpPr>
                  <a:spLocks noChangeAspect="1"/>
                </p:cNvSpPr>
                <p:nvPr/>
              </p:nvSpPr>
              <p:spPr bwMode="auto">
                <a:xfrm>
                  <a:off x="1394" y="1684"/>
                  <a:ext cx="56" cy="18"/>
                </a:xfrm>
                <a:custGeom>
                  <a:avLst/>
                  <a:gdLst>
                    <a:gd name="T0" fmla="*/ 32 w 56"/>
                    <a:gd name="T1" fmla="*/ 18 h 18"/>
                    <a:gd name="T2" fmla="*/ 56 w 56"/>
                    <a:gd name="T3" fmla="*/ 6 h 18"/>
                    <a:gd name="T4" fmla="*/ 24 w 56"/>
                    <a:gd name="T5" fmla="*/ 0 h 18"/>
                    <a:gd name="T6" fmla="*/ 0 w 56"/>
                    <a:gd name="T7" fmla="*/ 12 h 18"/>
                    <a:gd name="T8" fmla="*/ 32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2" y="18"/>
                      </a:moveTo>
                      <a:lnTo>
                        <a:pt x="56" y="6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88" name="Freeform 1714"/>
                <p:cNvSpPr>
                  <a:spLocks noChangeAspect="1"/>
                </p:cNvSpPr>
                <p:nvPr/>
              </p:nvSpPr>
              <p:spPr bwMode="auto">
                <a:xfrm>
                  <a:off x="1426" y="1690"/>
                  <a:ext cx="58" cy="18"/>
                </a:xfrm>
                <a:custGeom>
                  <a:avLst/>
                  <a:gdLst>
                    <a:gd name="T0" fmla="*/ 32 w 58"/>
                    <a:gd name="T1" fmla="*/ 18 h 18"/>
                    <a:gd name="T2" fmla="*/ 58 w 58"/>
                    <a:gd name="T3" fmla="*/ 6 h 18"/>
                    <a:gd name="T4" fmla="*/ 24 w 58"/>
                    <a:gd name="T5" fmla="*/ 0 h 18"/>
                    <a:gd name="T6" fmla="*/ 0 w 58"/>
                    <a:gd name="T7" fmla="*/ 12 h 18"/>
                    <a:gd name="T8" fmla="*/ 32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32" y="18"/>
                      </a:moveTo>
                      <a:lnTo>
                        <a:pt x="58" y="6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755C"/>
                </a:solidFill>
                <a:ln w="0">
                  <a:solidFill>
                    <a:srgbClr val="00755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89" name="Freeform 1715"/>
                <p:cNvSpPr>
                  <a:spLocks noChangeAspect="1"/>
                </p:cNvSpPr>
                <p:nvPr/>
              </p:nvSpPr>
              <p:spPr bwMode="auto">
                <a:xfrm>
                  <a:off x="1426" y="1690"/>
                  <a:ext cx="58" cy="18"/>
                </a:xfrm>
                <a:custGeom>
                  <a:avLst/>
                  <a:gdLst>
                    <a:gd name="T0" fmla="*/ 32 w 58"/>
                    <a:gd name="T1" fmla="*/ 18 h 18"/>
                    <a:gd name="T2" fmla="*/ 58 w 58"/>
                    <a:gd name="T3" fmla="*/ 6 h 18"/>
                    <a:gd name="T4" fmla="*/ 24 w 58"/>
                    <a:gd name="T5" fmla="*/ 0 h 18"/>
                    <a:gd name="T6" fmla="*/ 0 w 58"/>
                    <a:gd name="T7" fmla="*/ 12 h 18"/>
                    <a:gd name="T8" fmla="*/ 32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32" y="18"/>
                      </a:moveTo>
                      <a:lnTo>
                        <a:pt x="58" y="6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90" name="Freeform 1716"/>
                <p:cNvSpPr>
                  <a:spLocks noChangeAspect="1"/>
                </p:cNvSpPr>
                <p:nvPr/>
              </p:nvSpPr>
              <p:spPr bwMode="auto">
                <a:xfrm>
                  <a:off x="1458" y="1696"/>
                  <a:ext cx="58" cy="18"/>
                </a:xfrm>
                <a:custGeom>
                  <a:avLst/>
                  <a:gdLst>
                    <a:gd name="T0" fmla="*/ 32 w 58"/>
                    <a:gd name="T1" fmla="*/ 18 h 18"/>
                    <a:gd name="T2" fmla="*/ 58 w 58"/>
                    <a:gd name="T3" fmla="*/ 8 h 18"/>
                    <a:gd name="T4" fmla="*/ 26 w 58"/>
                    <a:gd name="T5" fmla="*/ 0 h 18"/>
                    <a:gd name="T6" fmla="*/ 0 w 58"/>
                    <a:gd name="T7" fmla="*/ 12 h 18"/>
                    <a:gd name="T8" fmla="*/ 32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32" y="18"/>
                      </a:moveTo>
                      <a:lnTo>
                        <a:pt x="58" y="8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785B"/>
                </a:solidFill>
                <a:ln w="0">
                  <a:solidFill>
                    <a:srgbClr val="00785B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91" name="Freeform 1717"/>
                <p:cNvSpPr>
                  <a:spLocks noChangeAspect="1"/>
                </p:cNvSpPr>
                <p:nvPr/>
              </p:nvSpPr>
              <p:spPr bwMode="auto">
                <a:xfrm>
                  <a:off x="1458" y="1696"/>
                  <a:ext cx="58" cy="18"/>
                </a:xfrm>
                <a:custGeom>
                  <a:avLst/>
                  <a:gdLst>
                    <a:gd name="T0" fmla="*/ 32 w 58"/>
                    <a:gd name="T1" fmla="*/ 18 h 18"/>
                    <a:gd name="T2" fmla="*/ 58 w 58"/>
                    <a:gd name="T3" fmla="*/ 8 h 18"/>
                    <a:gd name="T4" fmla="*/ 26 w 58"/>
                    <a:gd name="T5" fmla="*/ 0 h 18"/>
                    <a:gd name="T6" fmla="*/ 0 w 58"/>
                    <a:gd name="T7" fmla="*/ 12 h 18"/>
                    <a:gd name="T8" fmla="*/ 32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32" y="18"/>
                      </a:moveTo>
                      <a:lnTo>
                        <a:pt x="58" y="8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92" name="Freeform 1718"/>
                <p:cNvSpPr>
                  <a:spLocks noChangeAspect="1"/>
                </p:cNvSpPr>
                <p:nvPr/>
              </p:nvSpPr>
              <p:spPr bwMode="auto">
                <a:xfrm>
                  <a:off x="1490" y="1704"/>
                  <a:ext cx="60" cy="18"/>
                </a:xfrm>
                <a:custGeom>
                  <a:avLst/>
                  <a:gdLst>
                    <a:gd name="T0" fmla="*/ 34 w 60"/>
                    <a:gd name="T1" fmla="*/ 18 h 18"/>
                    <a:gd name="T2" fmla="*/ 60 w 60"/>
                    <a:gd name="T3" fmla="*/ 6 h 18"/>
                    <a:gd name="T4" fmla="*/ 26 w 60"/>
                    <a:gd name="T5" fmla="*/ 0 h 18"/>
                    <a:gd name="T6" fmla="*/ 0 w 60"/>
                    <a:gd name="T7" fmla="*/ 10 h 18"/>
                    <a:gd name="T8" fmla="*/ 34 w 6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18"/>
                    <a:gd name="T17" fmla="*/ 60 w 6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18">
                      <a:moveTo>
                        <a:pt x="34" y="18"/>
                      </a:moveTo>
                      <a:lnTo>
                        <a:pt x="60" y="6"/>
                      </a:lnTo>
                      <a:lnTo>
                        <a:pt x="26" y="0"/>
                      </a:lnTo>
                      <a:lnTo>
                        <a:pt x="0" y="10"/>
                      </a:lnTo>
                      <a:lnTo>
                        <a:pt x="34" y="18"/>
                      </a:lnTo>
                      <a:close/>
                    </a:path>
                  </a:pathLst>
                </a:custGeom>
                <a:solidFill>
                  <a:srgbClr val="007A5A"/>
                </a:solidFill>
                <a:ln w="0">
                  <a:solidFill>
                    <a:srgbClr val="007A5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93" name="Freeform 1719"/>
                <p:cNvSpPr>
                  <a:spLocks noChangeAspect="1"/>
                </p:cNvSpPr>
                <p:nvPr/>
              </p:nvSpPr>
              <p:spPr bwMode="auto">
                <a:xfrm>
                  <a:off x="1490" y="1704"/>
                  <a:ext cx="60" cy="18"/>
                </a:xfrm>
                <a:custGeom>
                  <a:avLst/>
                  <a:gdLst>
                    <a:gd name="T0" fmla="*/ 34 w 60"/>
                    <a:gd name="T1" fmla="*/ 18 h 18"/>
                    <a:gd name="T2" fmla="*/ 60 w 60"/>
                    <a:gd name="T3" fmla="*/ 6 h 18"/>
                    <a:gd name="T4" fmla="*/ 26 w 60"/>
                    <a:gd name="T5" fmla="*/ 0 h 18"/>
                    <a:gd name="T6" fmla="*/ 0 w 60"/>
                    <a:gd name="T7" fmla="*/ 10 h 18"/>
                    <a:gd name="T8" fmla="*/ 34 w 6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18"/>
                    <a:gd name="T17" fmla="*/ 60 w 6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18">
                      <a:moveTo>
                        <a:pt x="34" y="18"/>
                      </a:moveTo>
                      <a:lnTo>
                        <a:pt x="60" y="6"/>
                      </a:lnTo>
                      <a:lnTo>
                        <a:pt x="26" y="0"/>
                      </a:lnTo>
                      <a:lnTo>
                        <a:pt x="0" y="10"/>
                      </a:lnTo>
                      <a:lnTo>
                        <a:pt x="3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94" name="Freeform 1720"/>
                <p:cNvSpPr>
                  <a:spLocks noChangeAspect="1"/>
                </p:cNvSpPr>
                <p:nvPr/>
              </p:nvSpPr>
              <p:spPr bwMode="auto">
                <a:xfrm>
                  <a:off x="1524" y="1710"/>
                  <a:ext cx="60" cy="20"/>
                </a:xfrm>
                <a:custGeom>
                  <a:avLst/>
                  <a:gdLst>
                    <a:gd name="T0" fmla="*/ 34 w 60"/>
                    <a:gd name="T1" fmla="*/ 20 h 20"/>
                    <a:gd name="T2" fmla="*/ 60 w 60"/>
                    <a:gd name="T3" fmla="*/ 10 h 20"/>
                    <a:gd name="T4" fmla="*/ 26 w 60"/>
                    <a:gd name="T5" fmla="*/ 0 h 20"/>
                    <a:gd name="T6" fmla="*/ 0 w 60"/>
                    <a:gd name="T7" fmla="*/ 12 h 20"/>
                    <a:gd name="T8" fmla="*/ 34 w 60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0"/>
                    <a:gd name="T17" fmla="*/ 60 w 60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0">
                      <a:moveTo>
                        <a:pt x="34" y="20"/>
                      </a:moveTo>
                      <a:lnTo>
                        <a:pt x="60" y="10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4" y="20"/>
                      </a:lnTo>
                      <a:close/>
                    </a:path>
                  </a:pathLst>
                </a:custGeom>
                <a:solidFill>
                  <a:srgbClr val="007C5A"/>
                </a:solidFill>
                <a:ln w="0">
                  <a:solidFill>
                    <a:srgbClr val="007C5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95" name="Freeform 1721"/>
                <p:cNvSpPr>
                  <a:spLocks noChangeAspect="1"/>
                </p:cNvSpPr>
                <p:nvPr/>
              </p:nvSpPr>
              <p:spPr bwMode="auto">
                <a:xfrm>
                  <a:off x="1524" y="1710"/>
                  <a:ext cx="60" cy="20"/>
                </a:xfrm>
                <a:custGeom>
                  <a:avLst/>
                  <a:gdLst>
                    <a:gd name="T0" fmla="*/ 34 w 60"/>
                    <a:gd name="T1" fmla="*/ 20 h 20"/>
                    <a:gd name="T2" fmla="*/ 60 w 60"/>
                    <a:gd name="T3" fmla="*/ 10 h 20"/>
                    <a:gd name="T4" fmla="*/ 26 w 60"/>
                    <a:gd name="T5" fmla="*/ 0 h 20"/>
                    <a:gd name="T6" fmla="*/ 0 w 60"/>
                    <a:gd name="T7" fmla="*/ 12 h 20"/>
                    <a:gd name="T8" fmla="*/ 34 w 60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0"/>
                    <a:gd name="T17" fmla="*/ 60 w 60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0">
                      <a:moveTo>
                        <a:pt x="34" y="20"/>
                      </a:moveTo>
                      <a:lnTo>
                        <a:pt x="60" y="10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4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96" name="Freeform 1722"/>
                <p:cNvSpPr>
                  <a:spLocks noChangeAspect="1"/>
                </p:cNvSpPr>
                <p:nvPr/>
              </p:nvSpPr>
              <p:spPr bwMode="auto">
                <a:xfrm>
                  <a:off x="1558" y="1720"/>
                  <a:ext cx="60" cy="20"/>
                </a:xfrm>
                <a:custGeom>
                  <a:avLst/>
                  <a:gdLst>
                    <a:gd name="T0" fmla="*/ 34 w 60"/>
                    <a:gd name="T1" fmla="*/ 20 h 20"/>
                    <a:gd name="T2" fmla="*/ 60 w 60"/>
                    <a:gd name="T3" fmla="*/ 8 h 20"/>
                    <a:gd name="T4" fmla="*/ 26 w 60"/>
                    <a:gd name="T5" fmla="*/ 0 h 20"/>
                    <a:gd name="T6" fmla="*/ 0 w 60"/>
                    <a:gd name="T7" fmla="*/ 10 h 20"/>
                    <a:gd name="T8" fmla="*/ 34 w 60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0"/>
                    <a:gd name="T17" fmla="*/ 60 w 60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0">
                      <a:moveTo>
                        <a:pt x="34" y="20"/>
                      </a:moveTo>
                      <a:lnTo>
                        <a:pt x="60" y="8"/>
                      </a:lnTo>
                      <a:lnTo>
                        <a:pt x="26" y="0"/>
                      </a:lnTo>
                      <a:lnTo>
                        <a:pt x="0" y="10"/>
                      </a:lnTo>
                      <a:lnTo>
                        <a:pt x="34" y="20"/>
                      </a:lnTo>
                      <a:close/>
                    </a:path>
                  </a:pathLst>
                </a:custGeom>
                <a:solidFill>
                  <a:srgbClr val="007E59"/>
                </a:solidFill>
                <a:ln w="0">
                  <a:solidFill>
                    <a:srgbClr val="007E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97" name="Freeform 1723"/>
                <p:cNvSpPr>
                  <a:spLocks noChangeAspect="1"/>
                </p:cNvSpPr>
                <p:nvPr/>
              </p:nvSpPr>
              <p:spPr bwMode="auto">
                <a:xfrm>
                  <a:off x="1558" y="1720"/>
                  <a:ext cx="60" cy="20"/>
                </a:xfrm>
                <a:custGeom>
                  <a:avLst/>
                  <a:gdLst>
                    <a:gd name="T0" fmla="*/ 34 w 60"/>
                    <a:gd name="T1" fmla="*/ 20 h 20"/>
                    <a:gd name="T2" fmla="*/ 60 w 60"/>
                    <a:gd name="T3" fmla="*/ 8 h 20"/>
                    <a:gd name="T4" fmla="*/ 26 w 60"/>
                    <a:gd name="T5" fmla="*/ 0 h 20"/>
                    <a:gd name="T6" fmla="*/ 0 w 60"/>
                    <a:gd name="T7" fmla="*/ 10 h 20"/>
                    <a:gd name="T8" fmla="*/ 34 w 60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0"/>
                    <a:gd name="T17" fmla="*/ 60 w 60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0">
                      <a:moveTo>
                        <a:pt x="34" y="20"/>
                      </a:moveTo>
                      <a:lnTo>
                        <a:pt x="60" y="8"/>
                      </a:lnTo>
                      <a:lnTo>
                        <a:pt x="26" y="0"/>
                      </a:lnTo>
                      <a:lnTo>
                        <a:pt x="0" y="10"/>
                      </a:lnTo>
                      <a:lnTo>
                        <a:pt x="34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98" name="Freeform 1724"/>
                <p:cNvSpPr>
                  <a:spLocks noChangeAspect="1"/>
                </p:cNvSpPr>
                <p:nvPr/>
              </p:nvSpPr>
              <p:spPr bwMode="auto">
                <a:xfrm>
                  <a:off x="1592" y="1728"/>
                  <a:ext cx="60" cy="20"/>
                </a:xfrm>
                <a:custGeom>
                  <a:avLst/>
                  <a:gdLst>
                    <a:gd name="T0" fmla="*/ 36 w 60"/>
                    <a:gd name="T1" fmla="*/ 20 h 20"/>
                    <a:gd name="T2" fmla="*/ 60 w 60"/>
                    <a:gd name="T3" fmla="*/ 8 h 20"/>
                    <a:gd name="T4" fmla="*/ 26 w 60"/>
                    <a:gd name="T5" fmla="*/ 0 h 20"/>
                    <a:gd name="T6" fmla="*/ 0 w 60"/>
                    <a:gd name="T7" fmla="*/ 12 h 20"/>
                    <a:gd name="T8" fmla="*/ 36 w 60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0"/>
                    <a:gd name="T17" fmla="*/ 60 w 60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0">
                      <a:moveTo>
                        <a:pt x="36" y="20"/>
                      </a:moveTo>
                      <a:lnTo>
                        <a:pt x="60" y="8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6" y="20"/>
                      </a:lnTo>
                      <a:close/>
                    </a:path>
                  </a:pathLst>
                </a:custGeom>
                <a:solidFill>
                  <a:srgbClr val="008059"/>
                </a:solidFill>
                <a:ln w="0">
                  <a:solidFill>
                    <a:srgbClr val="0080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99" name="Freeform 1725"/>
                <p:cNvSpPr>
                  <a:spLocks noChangeAspect="1"/>
                </p:cNvSpPr>
                <p:nvPr/>
              </p:nvSpPr>
              <p:spPr bwMode="auto">
                <a:xfrm>
                  <a:off x="1592" y="1728"/>
                  <a:ext cx="60" cy="20"/>
                </a:xfrm>
                <a:custGeom>
                  <a:avLst/>
                  <a:gdLst>
                    <a:gd name="T0" fmla="*/ 36 w 60"/>
                    <a:gd name="T1" fmla="*/ 20 h 20"/>
                    <a:gd name="T2" fmla="*/ 60 w 60"/>
                    <a:gd name="T3" fmla="*/ 8 h 20"/>
                    <a:gd name="T4" fmla="*/ 26 w 60"/>
                    <a:gd name="T5" fmla="*/ 0 h 20"/>
                    <a:gd name="T6" fmla="*/ 0 w 60"/>
                    <a:gd name="T7" fmla="*/ 12 h 20"/>
                    <a:gd name="T8" fmla="*/ 36 w 60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0"/>
                    <a:gd name="T17" fmla="*/ 60 w 60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0">
                      <a:moveTo>
                        <a:pt x="36" y="20"/>
                      </a:moveTo>
                      <a:lnTo>
                        <a:pt x="60" y="8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00" name="Freeform 1726"/>
                <p:cNvSpPr>
                  <a:spLocks noChangeAspect="1"/>
                </p:cNvSpPr>
                <p:nvPr/>
              </p:nvSpPr>
              <p:spPr bwMode="auto">
                <a:xfrm>
                  <a:off x="1628" y="1736"/>
                  <a:ext cx="60" cy="22"/>
                </a:xfrm>
                <a:custGeom>
                  <a:avLst/>
                  <a:gdLst>
                    <a:gd name="T0" fmla="*/ 36 w 60"/>
                    <a:gd name="T1" fmla="*/ 22 h 22"/>
                    <a:gd name="T2" fmla="*/ 60 w 60"/>
                    <a:gd name="T3" fmla="*/ 10 h 22"/>
                    <a:gd name="T4" fmla="*/ 24 w 60"/>
                    <a:gd name="T5" fmla="*/ 0 h 22"/>
                    <a:gd name="T6" fmla="*/ 0 w 60"/>
                    <a:gd name="T7" fmla="*/ 12 h 22"/>
                    <a:gd name="T8" fmla="*/ 36 w 6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2"/>
                    <a:gd name="T17" fmla="*/ 60 w 6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2">
                      <a:moveTo>
                        <a:pt x="36" y="22"/>
                      </a:moveTo>
                      <a:lnTo>
                        <a:pt x="60" y="10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6" y="22"/>
                      </a:lnTo>
                      <a:close/>
                    </a:path>
                  </a:pathLst>
                </a:custGeom>
                <a:solidFill>
                  <a:srgbClr val="008158"/>
                </a:solidFill>
                <a:ln w="0">
                  <a:solidFill>
                    <a:srgbClr val="0081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01" name="Freeform 1727"/>
                <p:cNvSpPr>
                  <a:spLocks noChangeAspect="1"/>
                </p:cNvSpPr>
                <p:nvPr/>
              </p:nvSpPr>
              <p:spPr bwMode="auto">
                <a:xfrm>
                  <a:off x="1628" y="1736"/>
                  <a:ext cx="60" cy="22"/>
                </a:xfrm>
                <a:custGeom>
                  <a:avLst/>
                  <a:gdLst>
                    <a:gd name="T0" fmla="*/ 36 w 60"/>
                    <a:gd name="T1" fmla="*/ 22 h 22"/>
                    <a:gd name="T2" fmla="*/ 60 w 60"/>
                    <a:gd name="T3" fmla="*/ 10 h 22"/>
                    <a:gd name="T4" fmla="*/ 24 w 60"/>
                    <a:gd name="T5" fmla="*/ 0 h 22"/>
                    <a:gd name="T6" fmla="*/ 0 w 60"/>
                    <a:gd name="T7" fmla="*/ 12 h 22"/>
                    <a:gd name="T8" fmla="*/ 36 w 6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2"/>
                    <a:gd name="T17" fmla="*/ 60 w 6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2">
                      <a:moveTo>
                        <a:pt x="36" y="22"/>
                      </a:moveTo>
                      <a:lnTo>
                        <a:pt x="60" y="10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02" name="Freeform 1728"/>
                <p:cNvSpPr>
                  <a:spLocks noChangeAspect="1"/>
                </p:cNvSpPr>
                <p:nvPr/>
              </p:nvSpPr>
              <p:spPr bwMode="auto">
                <a:xfrm>
                  <a:off x="1664" y="1746"/>
                  <a:ext cx="60" cy="22"/>
                </a:xfrm>
                <a:custGeom>
                  <a:avLst/>
                  <a:gdLst>
                    <a:gd name="T0" fmla="*/ 36 w 60"/>
                    <a:gd name="T1" fmla="*/ 22 h 22"/>
                    <a:gd name="T2" fmla="*/ 60 w 60"/>
                    <a:gd name="T3" fmla="*/ 10 h 22"/>
                    <a:gd name="T4" fmla="*/ 24 w 60"/>
                    <a:gd name="T5" fmla="*/ 0 h 22"/>
                    <a:gd name="T6" fmla="*/ 0 w 60"/>
                    <a:gd name="T7" fmla="*/ 12 h 22"/>
                    <a:gd name="T8" fmla="*/ 36 w 6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2"/>
                    <a:gd name="T17" fmla="*/ 60 w 6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2">
                      <a:moveTo>
                        <a:pt x="36" y="22"/>
                      </a:moveTo>
                      <a:lnTo>
                        <a:pt x="60" y="10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6" y="22"/>
                      </a:lnTo>
                      <a:close/>
                    </a:path>
                  </a:pathLst>
                </a:custGeom>
                <a:solidFill>
                  <a:srgbClr val="008258"/>
                </a:solidFill>
                <a:ln w="0">
                  <a:solidFill>
                    <a:srgbClr val="0082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03" name="Freeform 1729"/>
                <p:cNvSpPr>
                  <a:spLocks noChangeAspect="1"/>
                </p:cNvSpPr>
                <p:nvPr/>
              </p:nvSpPr>
              <p:spPr bwMode="auto">
                <a:xfrm>
                  <a:off x="1664" y="1746"/>
                  <a:ext cx="60" cy="22"/>
                </a:xfrm>
                <a:custGeom>
                  <a:avLst/>
                  <a:gdLst>
                    <a:gd name="T0" fmla="*/ 36 w 60"/>
                    <a:gd name="T1" fmla="*/ 22 h 22"/>
                    <a:gd name="T2" fmla="*/ 60 w 60"/>
                    <a:gd name="T3" fmla="*/ 10 h 22"/>
                    <a:gd name="T4" fmla="*/ 24 w 60"/>
                    <a:gd name="T5" fmla="*/ 0 h 22"/>
                    <a:gd name="T6" fmla="*/ 0 w 60"/>
                    <a:gd name="T7" fmla="*/ 12 h 22"/>
                    <a:gd name="T8" fmla="*/ 36 w 6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2"/>
                    <a:gd name="T17" fmla="*/ 60 w 6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2">
                      <a:moveTo>
                        <a:pt x="36" y="22"/>
                      </a:moveTo>
                      <a:lnTo>
                        <a:pt x="60" y="10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04" name="Freeform 1730"/>
                <p:cNvSpPr>
                  <a:spLocks noChangeAspect="1"/>
                </p:cNvSpPr>
                <p:nvPr/>
              </p:nvSpPr>
              <p:spPr bwMode="auto">
                <a:xfrm>
                  <a:off x="1700" y="1756"/>
                  <a:ext cx="60" cy="22"/>
                </a:xfrm>
                <a:custGeom>
                  <a:avLst/>
                  <a:gdLst>
                    <a:gd name="T0" fmla="*/ 36 w 60"/>
                    <a:gd name="T1" fmla="*/ 22 h 22"/>
                    <a:gd name="T2" fmla="*/ 60 w 60"/>
                    <a:gd name="T3" fmla="*/ 10 h 22"/>
                    <a:gd name="T4" fmla="*/ 24 w 60"/>
                    <a:gd name="T5" fmla="*/ 0 h 22"/>
                    <a:gd name="T6" fmla="*/ 0 w 60"/>
                    <a:gd name="T7" fmla="*/ 12 h 22"/>
                    <a:gd name="T8" fmla="*/ 36 w 6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2"/>
                    <a:gd name="T17" fmla="*/ 60 w 6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2">
                      <a:moveTo>
                        <a:pt x="36" y="22"/>
                      </a:moveTo>
                      <a:lnTo>
                        <a:pt x="60" y="10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6" y="22"/>
                      </a:lnTo>
                      <a:close/>
                    </a:path>
                  </a:pathLst>
                </a:custGeom>
                <a:solidFill>
                  <a:srgbClr val="008258"/>
                </a:solidFill>
                <a:ln w="0">
                  <a:solidFill>
                    <a:srgbClr val="0082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05" name="Freeform 1731"/>
                <p:cNvSpPr>
                  <a:spLocks noChangeAspect="1"/>
                </p:cNvSpPr>
                <p:nvPr/>
              </p:nvSpPr>
              <p:spPr bwMode="auto">
                <a:xfrm>
                  <a:off x="1700" y="1756"/>
                  <a:ext cx="60" cy="22"/>
                </a:xfrm>
                <a:custGeom>
                  <a:avLst/>
                  <a:gdLst>
                    <a:gd name="T0" fmla="*/ 36 w 60"/>
                    <a:gd name="T1" fmla="*/ 22 h 22"/>
                    <a:gd name="T2" fmla="*/ 60 w 60"/>
                    <a:gd name="T3" fmla="*/ 10 h 22"/>
                    <a:gd name="T4" fmla="*/ 24 w 60"/>
                    <a:gd name="T5" fmla="*/ 0 h 22"/>
                    <a:gd name="T6" fmla="*/ 0 w 60"/>
                    <a:gd name="T7" fmla="*/ 12 h 22"/>
                    <a:gd name="T8" fmla="*/ 36 w 6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2"/>
                    <a:gd name="T17" fmla="*/ 60 w 6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2">
                      <a:moveTo>
                        <a:pt x="36" y="22"/>
                      </a:moveTo>
                      <a:lnTo>
                        <a:pt x="60" y="10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10" name="Group 1933"/>
              <p:cNvGrpSpPr>
                <a:grpSpLocks noChangeAspect="1"/>
              </p:cNvGrpSpPr>
              <p:nvPr/>
            </p:nvGrpSpPr>
            <p:grpSpPr bwMode="auto">
              <a:xfrm>
                <a:off x="778" y="1530"/>
                <a:ext cx="1172" cy="330"/>
                <a:chOff x="778" y="1530"/>
                <a:chExt cx="1172" cy="330"/>
              </a:xfrm>
            </p:grpSpPr>
            <p:sp>
              <p:nvSpPr>
                <p:cNvPr id="24206" name="Freeform 1733"/>
                <p:cNvSpPr>
                  <a:spLocks noChangeAspect="1"/>
                </p:cNvSpPr>
                <p:nvPr/>
              </p:nvSpPr>
              <p:spPr bwMode="auto">
                <a:xfrm>
                  <a:off x="1736" y="1766"/>
                  <a:ext cx="62" cy="22"/>
                </a:xfrm>
                <a:custGeom>
                  <a:avLst/>
                  <a:gdLst>
                    <a:gd name="T0" fmla="*/ 38 w 62"/>
                    <a:gd name="T1" fmla="*/ 22 h 22"/>
                    <a:gd name="T2" fmla="*/ 62 w 62"/>
                    <a:gd name="T3" fmla="*/ 10 h 22"/>
                    <a:gd name="T4" fmla="*/ 24 w 62"/>
                    <a:gd name="T5" fmla="*/ 0 h 22"/>
                    <a:gd name="T6" fmla="*/ 0 w 62"/>
                    <a:gd name="T7" fmla="*/ 12 h 22"/>
                    <a:gd name="T8" fmla="*/ 38 w 62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2"/>
                    <a:gd name="T17" fmla="*/ 62 w 62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2">
                      <a:moveTo>
                        <a:pt x="38" y="22"/>
                      </a:moveTo>
                      <a:lnTo>
                        <a:pt x="62" y="10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8" y="22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07" name="Freeform 1734"/>
                <p:cNvSpPr>
                  <a:spLocks noChangeAspect="1"/>
                </p:cNvSpPr>
                <p:nvPr/>
              </p:nvSpPr>
              <p:spPr bwMode="auto">
                <a:xfrm>
                  <a:off x="1736" y="1766"/>
                  <a:ext cx="62" cy="22"/>
                </a:xfrm>
                <a:custGeom>
                  <a:avLst/>
                  <a:gdLst>
                    <a:gd name="T0" fmla="*/ 38 w 62"/>
                    <a:gd name="T1" fmla="*/ 22 h 22"/>
                    <a:gd name="T2" fmla="*/ 62 w 62"/>
                    <a:gd name="T3" fmla="*/ 10 h 22"/>
                    <a:gd name="T4" fmla="*/ 24 w 62"/>
                    <a:gd name="T5" fmla="*/ 0 h 22"/>
                    <a:gd name="T6" fmla="*/ 0 w 62"/>
                    <a:gd name="T7" fmla="*/ 12 h 22"/>
                    <a:gd name="T8" fmla="*/ 38 w 62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2"/>
                    <a:gd name="T17" fmla="*/ 62 w 62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2">
                      <a:moveTo>
                        <a:pt x="38" y="22"/>
                      </a:moveTo>
                      <a:lnTo>
                        <a:pt x="62" y="10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08" name="Freeform 1735"/>
                <p:cNvSpPr>
                  <a:spLocks noChangeAspect="1"/>
                </p:cNvSpPr>
                <p:nvPr/>
              </p:nvSpPr>
              <p:spPr bwMode="auto">
                <a:xfrm>
                  <a:off x="1774" y="1776"/>
                  <a:ext cx="60" cy="24"/>
                </a:xfrm>
                <a:custGeom>
                  <a:avLst/>
                  <a:gdLst>
                    <a:gd name="T0" fmla="*/ 36 w 60"/>
                    <a:gd name="T1" fmla="*/ 24 h 24"/>
                    <a:gd name="T2" fmla="*/ 60 w 60"/>
                    <a:gd name="T3" fmla="*/ 10 h 24"/>
                    <a:gd name="T4" fmla="*/ 24 w 60"/>
                    <a:gd name="T5" fmla="*/ 0 h 24"/>
                    <a:gd name="T6" fmla="*/ 0 w 60"/>
                    <a:gd name="T7" fmla="*/ 12 h 24"/>
                    <a:gd name="T8" fmla="*/ 36 w 60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4"/>
                    <a:gd name="T17" fmla="*/ 60 w 60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4">
                      <a:moveTo>
                        <a:pt x="36" y="24"/>
                      </a:moveTo>
                      <a:lnTo>
                        <a:pt x="60" y="10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6" y="24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09" name="Freeform 1736"/>
                <p:cNvSpPr>
                  <a:spLocks noChangeAspect="1"/>
                </p:cNvSpPr>
                <p:nvPr/>
              </p:nvSpPr>
              <p:spPr bwMode="auto">
                <a:xfrm>
                  <a:off x="1774" y="1776"/>
                  <a:ext cx="60" cy="24"/>
                </a:xfrm>
                <a:custGeom>
                  <a:avLst/>
                  <a:gdLst>
                    <a:gd name="T0" fmla="*/ 36 w 60"/>
                    <a:gd name="T1" fmla="*/ 24 h 24"/>
                    <a:gd name="T2" fmla="*/ 60 w 60"/>
                    <a:gd name="T3" fmla="*/ 10 h 24"/>
                    <a:gd name="T4" fmla="*/ 24 w 60"/>
                    <a:gd name="T5" fmla="*/ 0 h 24"/>
                    <a:gd name="T6" fmla="*/ 0 w 60"/>
                    <a:gd name="T7" fmla="*/ 12 h 24"/>
                    <a:gd name="T8" fmla="*/ 36 w 60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4"/>
                    <a:gd name="T17" fmla="*/ 60 w 60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4">
                      <a:moveTo>
                        <a:pt x="36" y="24"/>
                      </a:moveTo>
                      <a:lnTo>
                        <a:pt x="60" y="10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10" name="Freeform 1737"/>
                <p:cNvSpPr>
                  <a:spLocks noChangeAspect="1"/>
                </p:cNvSpPr>
                <p:nvPr/>
              </p:nvSpPr>
              <p:spPr bwMode="auto">
                <a:xfrm>
                  <a:off x="1810" y="1786"/>
                  <a:ext cx="62" cy="24"/>
                </a:xfrm>
                <a:custGeom>
                  <a:avLst/>
                  <a:gdLst>
                    <a:gd name="T0" fmla="*/ 40 w 62"/>
                    <a:gd name="T1" fmla="*/ 24 h 24"/>
                    <a:gd name="T2" fmla="*/ 62 w 62"/>
                    <a:gd name="T3" fmla="*/ 12 h 24"/>
                    <a:gd name="T4" fmla="*/ 24 w 62"/>
                    <a:gd name="T5" fmla="*/ 0 h 24"/>
                    <a:gd name="T6" fmla="*/ 0 w 62"/>
                    <a:gd name="T7" fmla="*/ 14 h 24"/>
                    <a:gd name="T8" fmla="*/ 40 w 62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4"/>
                    <a:gd name="T17" fmla="*/ 62 w 62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4">
                      <a:moveTo>
                        <a:pt x="40" y="24"/>
                      </a:moveTo>
                      <a:lnTo>
                        <a:pt x="62" y="12"/>
                      </a:lnTo>
                      <a:lnTo>
                        <a:pt x="24" y="0"/>
                      </a:lnTo>
                      <a:lnTo>
                        <a:pt x="0" y="14"/>
                      </a:lnTo>
                      <a:lnTo>
                        <a:pt x="40" y="24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11" name="Freeform 1738"/>
                <p:cNvSpPr>
                  <a:spLocks noChangeAspect="1"/>
                </p:cNvSpPr>
                <p:nvPr/>
              </p:nvSpPr>
              <p:spPr bwMode="auto">
                <a:xfrm>
                  <a:off x="1810" y="1786"/>
                  <a:ext cx="62" cy="24"/>
                </a:xfrm>
                <a:custGeom>
                  <a:avLst/>
                  <a:gdLst>
                    <a:gd name="T0" fmla="*/ 40 w 62"/>
                    <a:gd name="T1" fmla="*/ 24 h 24"/>
                    <a:gd name="T2" fmla="*/ 62 w 62"/>
                    <a:gd name="T3" fmla="*/ 12 h 24"/>
                    <a:gd name="T4" fmla="*/ 24 w 62"/>
                    <a:gd name="T5" fmla="*/ 0 h 24"/>
                    <a:gd name="T6" fmla="*/ 0 w 62"/>
                    <a:gd name="T7" fmla="*/ 14 h 24"/>
                    <a:gd name="T8" fmla="*/ 40 w 62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4"/>
                    <a:gd name="T17" fmla="*/ 62 w 62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4">
                      <a:moveTo>
                        <a:pt x="40" y="24"/>
                      </a:moveTo>
                      <a:lnTo>
                        <a:pt x="62" y="12"/>
                      </a:lnTo>
                      <a:lnTo>
                        <a:pt x="24" y="0"/>
                      </a:lnTo>
                      <a:lnTo>
                        <a:pt x="0" y="14"/>
                      </a:lnTo>
                      <a:lnTo>
                        <a:pt x="40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12" name="Freeform 1739"/>
                <p:cNvSpPr>
                  <a:spLocks noChangeAspect="1"/>
                </p:cNvSpPr>
                <p:nvPr/>
              </p:nvSpPr>
              <p:spPr bwMode="auto">
                <a:xfrm>
                  <a:off x="1850" y="1798"/>
                  <a:ext cx="62" cy="24"/>
                </a:xfrm>
                <a:custGeom>
                  <a:avLst/>
                  <a:gdLst>
                    <a:gd name="T0" fmla="*/ 38 w 62"/>
                    <a:gd name="T1" fmla="*/ 24 h 24"/>
                    <a:gd name="T2" fmla="*/ 62 w 62"/>
                    <a:gd name="T3" fmla="*/ 10 h 24"/>
                    <a:gd name="T4" fmla="*/ 22 w 62"/>
                    <a:gd name="T5" fmla="*/ 0 h 24"/>
                    <a:gd name="T6" fmla="*/ 0 w 62"/>
                    <a:gd name="T7" fmla="*/ 12 h 24"/>
                    <a:gd name="T8" fmla="*/ 38 w 62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4"/>
                    <a:gd name="T17" fmla="*/ 62 w 62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4">
                      <a:moveTo>
                        <a:pt x="38" y="24"/>
                      </a:moveTo>
                      <a:lnTo>
                        <a:pt x="62" y="10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8" y="24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13" name="Freeform 1740"/>
                <p:cNvSpPr>
                  <a:spLocks noChangeAspect="1"/>
                </p:cNvSpPr>
                <p:nvPr/>
              </p:nvSpPr>
              <p:spPr bwMode="auto">
                <a:xfrm>
                  <a:off x="1850" y="1798"/>
                  <a:ext cx="62" cy="24"/>
                </a:xfrm>
                <a:custGeom>
                  <a:avLst/>
                  <a:gdLst>
                    <a:gd name="T0" fmla="*/ 38 w 62"/>
                    <a:gd name="T1" fmla="*/ 24 h 24"/>
                    <a:gd name="T2" fmla="*/ 62 w 62"/>
                    <a:gd name="T3" fmla="*/ 10 h 24"/>
                    <a:gd name="T4" fmla="*/ 22 w 62"/>
                    <a:gd name="T5" fmla="*/ 0 h 24"/>
                    <a:gd name="T6" fmla="*/ 0 w 62"/>
                    <a:gd name="T7" fmla="*/ 12 h 24"/>
                    <a:gd name="T8" fmla="*/ 38 w 62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4"/>
                    <a:gd name="T17" fmla="*/ 62 w 62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4">
                      <a:moveTo>
                        <a:pt x="38" y="24"/>
                      </a:moveTo>
                      <a:lnTo>
                        <a:pt x="62" y="10"/>
                      </a:ln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38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14" name="Freeform 1741"/>
                <p:cNvSpPr>
                  <a:spLocks noChangeAspect="1"/>
                </p:cNvSpPr>
                <p:nvPr/>
              </p:nvSpPr>
              <p:spPr bwMode="auto">
                <a:xfrm>
                  <a:off x="1888" y="1808"/>
                  <a:ext cx="62" cy="24"/>
                </a:xfrm>
                <a:custGeom>
                  <a:avLst/>
                  <a:gdLst>
                    <a:gd name="T0" fmla="*/ 40 w 62"/>
                    <a:gd name="T1" fmla="*/ 24 h 24"/>
                    <a:gd name="T2" fmla="*/ 62 w 62"/>
                    <a:gd name="T3" fmla="*/ 12 h 24"/>
                    <a:gd name="T4" fmla="*/ 24 w 62"/>
                    <a:gd name="T5" fmla="*/ 0 h 24"/>
                    <a:gd name="T6" fmla="*/ 0 w 62"/>
                    <a:gd name="T7" fmla="*/ 14 h 24"/>
                    <a:gd name="T8" fmla="*/ 40 w 62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4"/>
                    <a:gd name="T17" fmla="*/ 62 w 62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4">
                      <a:moveTo>
                        <a:pt x="40" y="24"/>
                      </a:moveTo>
                      <a:lnTo>
                        <a:pt x="62" y="12"/>
                      </a:lnTo>
                      <a:lnTo>
                        <a:pt x="24" y="0"/>
                      </a:lnTo>
                      <a:lnTo>
                        <a:pt x="0" y="14"/>
                      </a:lnTo>
                      <a:lnTo>
                        <a:pt x="40" y="24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15" name="Freeform 1742"/>
                <p:cNvSpPr>
                  <a:spLocks noChangeAspect="1"/>
                </p:cNvSpPr>
                <p:nvPr/>
              </p:nvSpPr>
              <p:spPr bwMode="auto">
                <a:xfrm>
                  <a:off x="1888" y="1808"/>
                  <a:ext cx="62" cy="24"/>
                </a:xfrm>
                <a:custGeom>
                  <a:avLst/>
                  <a:gdLst>
                    <a:gd name="T0" fmla="*/ 40 w 62"/>
                    <a:gd name="T1" fmla="*/ 24 h 24"/>
                    <a:gd name="T2" fmla="*/ 62 w 62"/>
                    <a:gd name="T3" fmla="*/ 12 h 24"/>
                    <a:gd name="T4" fmla="*/ 24 w 62"/>
                    <a:gd name="T5" fmla="*/ 0 h 24"/>
                    <a:gd name="T6" fmla="*/ 0 w 62"/>
                    <a:gd name="T7" fmla="*/ 14 h 24"/>
                    <a:gd name="T8" fmla="*/ 40 w 62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4"/>
                    <a:gd name="T17" fmla="*/ 62 w 62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4">
                      <a:moveTo>
                        <a:pt x="40" y="24"/>
                      </a:moveTo>
                      <a:lnTo>
                        <a:pt x="62" y="12"/>
                      </a:lnTo>
                      <a:lnTo>
                        <a:pt x="24" y="0"/>
                      </a:lnTo>
                      <a:lnTo>
                        <a:pt x="0" y="14"/>
                      </a:lnTo>
                      <a:lnTo>
                        <a:pt x="40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16" name="Freeform 1743"/>
                <p:cNvSpPr>
                  <a:spLocks noChangeAspect="1"/>
                </p:cNvSpPr>
                <p:nvPr/>
              </p:nvSpPr>
              <p:spPr bwMode="auto">
                <a:xfrm>
                  <a:off x="834" y="1530"/>
                  <a:ext cx="52" cy="16"/>
                </a:xfrm>
                <a:custGeom>
                  <a:avLst/>
                  <a:gdLst>
                    <a:gd name="T0" fmla="*/ 24 w 52"/>
                    <a:gd name="T1" fmla="*/ 16 h 16"/>
                    <a:gd name="T2" fmla="*/ 52 w 52"/>
                    <a:gd name="T3" fmla="*/ 8 h 16"/>
                    <a:gd name="T4" fmla="*/ 26 w 52"/>
                    <a:gd name="T5" fmla="*/ 0 h 16"/>
                    <a:gd name="T6" fmla="*/ 0 w 52"/>
                    <a:gd name="T7" fmla="*/ 8 h 16"/>
                    <a:gd name="T8" fmla="*/ 24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24" y="16"/>
                      </a:moveTo>
                      <a:lnTo>
                        <a:pt x="52" y="8"/>
                      </a:lnTo>
                      <a:lnTo>
                        <a:pt x="26" y="0"/>
                      </a:lnTo>
                      <a:lnTo>
                        <a:pt x="0" y="8"/>
                      </a:lnTo>
                      <a:lnTo>
                        <a:pt x="24" y="16"/>
                      </a:lnTo>
                      <a:close/>
                    </a:path>
                  </a:pathLst>
                </a:custGeom>
                <a:solidFill>
                  <a:srgbClr val="008558"/>
                </a:solidFill>
                <a:ln w="0">
                  <a:solidFill>
                    <a:srgbClr val="0085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17" name="Freeform 1744"/>
                <p:cNvSpPr>
                  <a:spLocks noChangeAspect="1"/>
                </p:cNvSpPr>
                <p:nvPr/>
              </p:nvSpPr>
              <p:spPr bwMode="auto">
                <a:xfrm>
                  <a:off x="834" y="1530"/>
                  <a:ext cx="52" cy="16"/>
                </a:xfrm>
                <a:custGeom>
                  <a:avLst/>
                  <a:gdLst>
                    <a:gd name="T0" fmla="*/ 24 w 52"/>
                    <a:gd name="T1" fmla="*/ 16 h 16"/>
                    <a:gd name="T2" fmla="*/ 52 w 52"/>
                    <a:gd name="T3" fmla="*/ 8 h 16"/>
                    <a:gd name="T4" fmla="*/ 26 w 52"/>
                    <a:gd name="T5" fmla="*/ 0 h 16"/>
                    <a:gd name="T6" fmla="*/ 0 w 52"/>
                    <a:gd name="T7" fmla="*/ 8 h 16"/>
                    <a:gd name="T8" fmla="*/ 24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24" y="16"/>
                      </a:moveTo>
                      <a:lnTo>
                        <a:pt x="52" y="8"/>
                      </a:lnTo>
                      <a:lnTo>
                        <a:pt x="26" y="0"/>
                      </a:lnTo>
                      <a:lnTo>
                        <a:pt x="0" y="8"/>
                      </a:lnTo>
                      <a:lnTo>
                        <a:pt x="24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18" name="Freeform 1745"/>
                <p:cNvSpPr>
                  <a:spLocks noChangeAspect="1"/>
                </p:cNvSpPr>
                <p:nvPr/>
              </p:nvSpPr>
              <p:spPr bwMode="auto">
                <a:xfrm>
                  <a:off x="858" y="1538"/>
                  <a:ext cx="52" cy="22"/>
                </a:xfrm>
                <a:custGeom>
                  <a:avLst/>
                  <a:gdLst>
                    <a:gd name="T0" fmla="*/ 26 w 52"/>
                    <a:gd name="T1" fmla="*/ 22 h 22"/>
                    <a:gd name="T2" fmla="*/ 52 w 52"/>
                    <a:gd name="T3" fmla="*/ 12 h 22"/>
                    <a:gd name="T4" fmla="*/ 28 w 52"/>
                    <a:gd name="T5" fmla="*/ 0 h 22"/>
                    <a:gd name="T6" fmla="*/ 0 w 52"/>
                    <a:gd name="T7" fmla="*/ 8 h 22"/>
                    <a:gd name="T8" fmla="*/ 26 w 52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2"/>
                    <a:gd name="T17" fmla="*/ 52 w 52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2">
                      <a:moveTo>
                        <a:pt x="26" y="22"/>
                      </a:moveTo>
                      <a:lnTo>
                        <a:pt x="52" y="12"/>
                      </a:lnTo>
                      <a:lnTo>
                        <a:pt x="28" y="0"/>
                      </a:lnTo>
                      <a:lnTo>
                        <a:pt x="0" y="8"/>
                      </a:lnTo>
                      <a:lnTo>
                        <a:pt x="26" y="22"/>
                      </a:lnTo>
                      <a:close/>
                    </a:path>
                  </a:pathLst>
                </a:custGeom>
                <a:solidFill>
                  <a:srgbClr val="059E61"/>
                </a:solidFill>
                <a:ln w="0">
                  <a:solidFill>
                    <a:srgbClr val="059E6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19" name="Freeform 1746"/>
                <p:cNvSpPr>
                  <a:spLocks noChangeAspect="1"/>
                </p:cNvSpPr>
                <p:nvPr/>
              </p:nvSpPr>
              <p:spPr bwMode="auto">
                <a:xfrm>
                  <a:off x="858" y="1538"/>
                  <a:ext cx="52" cy="22"/>
                </a:xfrm>
                <a:custGeom>
                  <a:avLst/>
                  <a:gdLst>
                    <a:gd name="T0" fmla="*/ 26 w 52"/>
                    <a:gd name="T1" fmla="*/ 22 h 22"/>
                    <a:gd name="T2" fmla="*/ 52 w 52"/>
                    <a:gd name="T3" fmla="*/ 12 h 22"/>
                    <a:gd name="T4" fmla="*/ 28 w 52"/>
                    <a:gd name="T5" fmla="*/ 0 h 22"/>
                    <a:gd name="T6" fmla="*/ 0 w 52"/>
                    <a:gd name="T7" fmla="*/ 8 h 22"/>
                    <a:gd name="T8" fmla="*/ 26 w 52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2"/>
                    <a:gd name="T17" fmla="*/ 52 w 52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2">
                      <a:moveTo>
                        <a:pt x="26" y="22"/>
                      </a:moveTo>
                      <a:lnTo>
                        <a:pt x="52" y="12"/>
                      </a:lnTo>
                      <a:lnTo>
                        <a:pt x="28" y="0"/>
                      </a:lnTo>
                      <a:lnTo>
                        <a:pt x="0" y="8"/>
                      </a:lnTo>
                      <a:lnTo>
                        <a:pt x="2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20" name="Freeform 1747"/>
                <p:cNvSpPr>
                  <a:spLocks noChangeAspect="1"/>
                </p:cNvSpPr>
                <p:nvPr/>
              </p:nvSpPr>
              <p:spPr bwMode="auto">
                <a:xfrm>
                  <a:off x="884" y="1550"/>
                  <a:ext cx="52" cy="28"/>
                </a:xfrm>
                <a:custGeom>
                  <a:avLst/>
                  <a:gdLst>
                    <a:gd name="T0" fmla="*/ 26 w 52"/>
                    <a:gd name="T1" fmla="*/ 28 h 28"/>
                    <a:gd name="T2" fmla="*/ 52 w 52"/>
                    <a:gd name="T3" fmla="*/ 16 h 28"/>
                    <a:gd name="T4" fmla="*/ 26 w 52"/>
                    <a:gd name="T5" fmla="*/ 0 h 28"/>
                    <a:gd name="T6" fmla="*/ 0 w 52"/>
                    <a:gd name="T7" fmla="*/ 10 h 28"/>
                    <a:gd name="T8" fmla="*/ 26 w 52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8"/>
                    <a:gd name="T17" fmla="*/ 52 w 52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8">
                      <a:moveTo>
                        <a:pt x="26" y="28"/>
                      </a:moveTo>
                      <a:lnTo>
                        <a:pt x="52" y="16"/>
                      </a:lnTo>
                      <a:lnTo>
                        <a:pt x="26" y="0"/>
                      </a:lnTo>
                      <a:lnTo>
                        <a:pt x="0" y="10"/>
                      </a:lnTo>
                      <a:lnTo>
                        <a:pt x="26" y="28"/>
                      </a:lnTo>
                      <a:close/>
                    </a:path>
                  </a:pathLst>
                </a:custGeom>
                <a:solidFill>
                  <a:srgbClr val="20A568"/>
                </a:solidFill>
                <a:ln w="0">
                  <a:solidFill>
                    <a:srgbClr val="20A56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21" name="Freeform 1748"/>
                <p:cNvSpPr>
                  <a:spLocks noChangeAspect="1"/>
                </p:cNvSpPr>
                <p:nvPr/>
              </p:nvSpPr>
              <p:spPr bwMode="auto">
                <a:xfrm>
                  <a:off x="884" y="1550"/>
                  <a:ext cx="52" cy="28"/>
                </a:xfrm>
                <a:custGeom>
                  <a:avLst/>
                  <a:gdLst>
                    <a:gd name="T0" fmla="*/ 26 w 52"/>
                    <a:gd name="T1" fmla="*/ 28 h 28"/>
                    <a:gd name="T2" fmla="*/ 52 w 52"/>
                    <a:gd name="T3" fmla="*/ 16 h 28"/>
                    <a:gd name="T4" fmla="*/ 26 w 52"/>
                    <a:gd name="T5" fmla="*/ 0 h 28"/>
                    <a:gd name="T6" fmla="*/ 0 w 52"/>
                    <a:gd name="T7" fmla="*/ 10 h 28"/>
                    <a:gd name="T8" fmla="*/ 26 w 52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8"/>
                    <a:gd name="T17" fmla="*/ 52 w 52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8">
                      <a:moveTo>
                        <a:pt x="26" y="28"/>
                      </a:moveTo>
                      <a:lnTo>
                        <a:pt x="52" y="16"/>
                      </a:lnTo>
                      <a:lnTo>
                        <a:pt x="26" y="0"/>
                      </a:lnTo>
                      <a:lnTo>
                        <a:pt x="0" y="10"/>
                      </a:lnTo>
                      <a:lnTo>
                        <a:pt x="26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22" name="Freeform 1749"/>
                <p:cNvSpPr>
                  <a:spLocks noChangeAspect="1"/>
                </p:cNvSpPr>
                <p:nvPr/>
              </p:nvSpPr>
              <p:spPr bwMode="auto">
                <a:xfrm>
                  <a:off x="910" y="1566"/>
                  <a:ext cx="54" cy="32"/>
                </a:xfrm>
                <a:custGeom>
                  <a:avLst/>
                  <a:gdLst>
                    <a:gd name="T0" fmla="*/ 26 w 54"/>
                    <a:gd name="T1" fmla="*/ 32 h 32"/>
                    <a:gd name="T2" fmla="*/ 54 w 54"/>
                    <a:gd name="T3" fmla="*/ 18 h 32"/>
                    <a:gd name="T4" fmla="*/ 26 w 54"/>
                    <a:gd name="T5" fmla="*/ 0 h 32"/>
                    <a:gd name="T6" fmla="*/ 0 w 54"/>
                    <a:gd name="T7" fmla="*/ 12 h 32"/>
                    <a:gd name="T8" fmla="*/ 26 w 54"/>
                    <a:gd name="T9" fmla="*/ 32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32"/>
                    <a:gd name="T17" fmla="*/ 54 w 54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32">
                      <a:moveTo>
                        <a:pt x="26" y="32"/>
                      </a:moveTo>
                      <a:lnTo>
                        <a:pt x="54" y="18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26" y="32"/>
                      </a:lnTo>
                      <a:close/>
                    </a:path>
                  </a:pathLst>
                </a:custGeom>
                <a:solidFill>
                  <a:srgbClr val="2AA46D"/>
                </a:solidFill>
                <a:ln w="0">
                  <a:solidFill>
                    <a:srgbClr val="2AA46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23" name="Freeform 1750"/>
                <p:cNvSpPr>
                  <a:spLocks noChangeAspect="1"/>
                </p:cNvSpPr>
                <p:nvPr/>
              </p:nvSpPr>
              <p:spPr bwMode="auto">
                <a:xfrm>
                  <a:off x="910" y="1566"/>
                  <a:ext cx="54" cy="32"/>
                </a:xfrm>
                <a:custGeom>
                  <a:avLst/>
                  <a:gdLst>
                    <a:gd name="T0" fmla="*/ 26 w 54"/>
                    <a:gd name="T1" fmla="*/ 32 h 32"/>
                    <a:gd name="T2" fmla="*/ 54 w 54"/>
                    <a:gd name="T3" fmla="*/ 18 h 32"/>
                    <a:gd name="T4" fmla="*/ 26 w 54"/>
                    <a:gd name="T5" fmla="*/ 0 h 32"/>
                    <a:gd name="T6" fmla="*/ 0 w 54"/>
                    <a:gd name="T7" fmla="*/ 12 h 32"/>
                    <a:gd name="T8" fmla="*/ 26 w 54"/>
                    <a:gd name="T9" fmla="*/ 32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32"/>
                    <a:gd name="T17" fmla="*/ 54 w 54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32">
                      <a:moveTo>
                        <a:pt x="26" y="32"/>
                      </a:moveTo>
                      <a:lnTo>
                        <a:pt x="54" y="18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26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24" name="Freeform 1751"/>
                <p:cNvSpPr>
                  <a:spLocks noChangeAspect="1"/>
                </p:cNvSpPr>
                <p:nvPr/>
              </p:nvSpPr>
              <p:spPr bwMode="auto">
                <a:xfrm>
                  <a:off x="936" y="1584"/>
                  <a:ext cx="54" cy="32"/>
                </a:xfrm>
                <a:custGeom>
                  <a:avLst/>
                  <a:gdLst>
                    <a:gd name="T0" fmla="*/ 28 w 54"/>
                    <a:gd name="T1" fmla="*/ 32 h 32"/>
                    <a:gd name="T2" fmla="*/ 54 w 54"/>
                    <a:gd name="T3" fmla="*/ 18 h 32"/>
                    <a:gd name="T4" fmla="*/ 28 w 54"/>
                    <a:gd name="T5" fmla="*/ 0 h 32"/>
                    <a:gd name="T6" fmla="*/ 0 w 54"/>
                    <a:gd name="T7" fmla="*/ 14 h 32"/>
                    <a:gd name="T8" fmla="*/ 28 w 54"/>
                    <a:gd name="T9" fmla="*/ 32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32"/>
                    <a:gd name="T17" fmla="*/ 54 w 54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32">
                      <a:moveTo>
                        <a:pt x="28" y="32"/>
                      </a:moveTo>
                      <a:lnTo>
                        <a:pt x="54" y="18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28" y="32"/>
                      </a:lnTo>
                      <a:close/>
                    </a:path>
                  </a:pathLst>
                </a:custGeom>
                <a:solidFill>
                  <a:srgbClr val="2AA072"/>
                </a:solidFill>
                <a:ln w="0">
                  <a:solidFill>
                    <a:srgbClr val="2AA07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25" name="Freeform 1752"/>
                <p:cNvSpPr>
                  <a:spLocks noChangeAspect="1"/>
                </p:cNvSpPr>
                <p:nvPr/>
              </p:nvSpPr>
              <p:spPr bwMode="auto">
                <a:xfrm>
                  <a:off x="936" y="1584"/>
                  <a:ext cx="54" cy="32"/>
                </a:xfrm>
                <a:custGeom>
                  <a:avLst/>
                  <a:gdLst>
                    <a:gd name="T0" fmla="*/ 28 w 54"/>
                    <a:gd name="T1" fmla="*/ 32 h 32"/>
                    <a:gd name="T2" fmla="*/ 54 w 54"/>
                    <a:gd name="T3" fmla="*/ 18 h 32"/>
                    <a:gd name="T4" fmla="*/ 28 w 54"/>
                    <a:gd name="T5" fmla="*/ 0 h 32"/>
                    <a:gd name="T6" fmla="*/ 0 w 54"/>
                    <a:gd name="T7" fmla="*/ 14 h 32"/>
                    <a:gd name="T8" fmla="*/ 28 w 54"/>
                    <a:gd name="T9" fmla="*/ 32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32"/>
                    <a:gd name="T17" fmla="*/ 54 w 54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32">
                      <a:moveTo>
                        <a:pt x="28" y="32"/>
                      </a:moveTo>
                      <a:lnTo>
                        <a:pt x="54" y="18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28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26" name="Freeform 1753"/>
                <p:cNvSpPr>
                  <a:spLocks noChangeAspect="1"/>
                </p:cNvSpPr>
                <p:nvPr/>
              </p:nvSpPr>
              <p:spPr bwMode="auto">
                <a:xfrm>
                  <a:off x="964" y="1602"/>
                  <a:ext cx="52" cy="30"/>
                </a:xfrm>
                <a:custGeom>
                  <a:avLst/>
                  <a:gdLst>
                    <a:gd name="T0" fmla="*/ 26 w 52"/>
                    <a:gd name="T1" fmla="*/ 30 h 30"/>
                    <a:gd name="T2" fmla="*/ 52 w 52"/>
                    <a:gd name="T3" fmla="*/ 16 h 30"/>
                    <a:gd name="T4" fmla="*/ 26 w 52"/>
                    <a:gd name="T5" fmla="*/ 0 h 30"/>
                    <a:gd name="T6" fmla="*/ 0 w 52"/>
                    <a:gd name="T7" fmla="*/ 14 h 30"/>
                    <a:gd name="T8" fmla="*/ 26 w 52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30"/>
                    <a:gd name="T17" fmla="*/ 52 w 52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30">
                      <a:moveTo>
                        <a:pt x="26" y="30"/>
                      </a:moveTo>
                      <a:lnTo>
                        <a:pt x="52" y="16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26" y="30"/>
                      </a:lnTo>
                      <a:close/>
                    </a:path>
                  </a:pathLst>
                </a:custGeom>
                <a:solidFill>
                  <a:srgbClr val="209777"/>
                </a:solidFill>
                <a:ln w="0">
                  <a:solidFill>
                    <a:srgbClr val="20977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27" name="Freeform 1754"/>
                <p:cNvSpPr>
                  <a:spLocks noChangeAspect="1"/>
                </p:cNvSpPr>
                <p:nvPr/>
              </p:nvSpPr>
              <p:spPr bwMode="auto">
                <a:xfrm>
                  <a:off x="964" y="1602"/>
                  <a:ext cx="52" cy="30"/>
                </a:xfrm>
                <a:custGeom>
                  <a:avLst/>
                  <a:gdLst>
                    <a:gd name="T0" fmla="*/ 26 w 52"/>
                    <a:gd name="T1" fmla="*/ 30 h 30"/>
                    <a:gd name="T2" fmla="*/ 52 w 52"/>
                    <a:gd name="T3" fmla="*/ 16 h 30"/>
                    <a:gd name="T4" fmla="*/ 26 w 52"/>
                    <a:gd name="T5" fmla="*/ 0 h 30"/>
                    <a:gd name="T6" fmla="*/ 0 w 52"/>
                    <a:gd name="T7" fmla="*/ 14 h 30"/>
                    <a:gd name="T8" fmla="*/ 26 w 52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30"/>
                    <a:gd name="T17" fmla="*/ 52 w 52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30">
                      <a:moveTo>
                        <a:pt x="26" y="30"/>
                      </a:moveTo>
                      <a:lnTo>
                        <a:pt x="52" y="16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26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28" name="Freeform 1755"/>
                <p:cNvSpPr>
                  <a:spLocks noChangeAspect="1"/>
                </p:cNvSpPr>
                <p:nvPr/>
              </p:nvSpPr>
              <p:spPr bwMode="auto">
                <a:xfrm>
                  <a:off x="990" y="1618"/>
                  <a:ext cx="54" cy="26"/>
                </a:xfrm>
                <a:custGeom>
                  <a:avLst/>
                  <a:gdLst>
                    <a:gd name="T0" fmla="*/ 26 w 54"/>
                    <a:gd name="T1" fmla="*/ 26 h 26"/>
                    <a:gd name="T2" fmla="*/ 54 w 54"/>
                    <a:gd name="T3" fmla="*/ 12 h 26"/>
                    <a:gd name="T4" fmla="*/ 26 w 54"/>
                    <a:gd name="T5" fmla="*/ 0 h 26"/>
                    <a:gd name="T6" fmla="*/ 0 w 54"/>
                    <a:gd name="T7" fmla="*/ 14 h 26"/>
                    <a:gd name="T8" fmla="*/ 26 w 54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26"/>
                    <a:gd name="T17" fmla="*/ 54 w 54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26">
                      <a:moveTo>
                        <a:pt x="26" y="26"/>
                      </a:moveTo>
                      <a:lnTo>
                        <a:pt x="54" y="12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26" y="26"/>
                      </a:lnTo>
                      <a:close/>
                    </a:path>
                  </a:pathLst>
                </a:custGeom>
                <a:solidFill>
                  <a:srgbClr val="138F7A"/>
                </a:solidFill>
                <a:ln w="0">
                  <a:solidFill>
                    <a:srgbClr val="138F7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29" name="Freeform 1756"/>
                <p:cNvSpPr>
                  <a:spLocks noChangeAspect="1"/>
                </p:cNvSpPr>
                <p:nvPr/>
              </p:nvSpPr>
              <p:spPr bwMode="auto">
                <a:xfrm>
                  <a:off x="990" y="1618"/>
                  <a:ext cx="54" cy="26"/>
                </a:xfrm>
                <a:custGeom>
                  <a:avLst/>
                  <a:gdLst>
                    <a:gd name="T0" fmla="*/ 26 w 54"/>
                    <a:gd name="T1" fmla="*/ 26 h 26"/>
                    <a:gd name="T2" fmla="*/ 54 w 54"/>
                    <a:gd name="T3" fmla="*/ 12 h 26"/>
                    <a:gd name="T4" fmla="*/ 26 w 54"/>
                    <a:gd name="T5" fmla="*/ 0 h 26"/>
                    <a:gd name="T6" fmla="*/ 0 w 54"/>
                    <a:gd name="T7" fmla="*/ 14 h 26"/>
                    <a:gd name="T8" fmla="*/ 26 w 54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26"/>
                    <a:gd name="T17" fmla="*/ 54 w 54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26">
                      <a:moveTo>
                        <a:pt x="26" y="26"/>
                      </a:moveTo>
                      <a:lnTo>
                        <a:pt x="54" y="12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2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30" name="Freeform 1757"/>
                <p:cNvSpPr>
                  <a:spLocks noChangeAspect="1"/>
                </p:cNvSpPr>
                <p:nvPr/>
              </p:nvSpPr>
              <p:spPr bwMode="auto">
                <a:xfrm>
                  <a:off x="1016" y="1630"/>
                  <a:ext cx="54" cy="24"/>
                </a:xfrm>
                <a:custGeom>
                  <a:avLst/>
                  <a:gdLst>
                    <a:gd name="T0" fmla="*/ 28 w 54"/>
                    <a:gd name="T1" fmla="*/ 24 h 24"/>
                    <a:gd name="T2" fmla="*/ 54 w 54"/>
                    <a:gd name="T3" fmla="*/ 10 h 24"/>
                    <a:gd name="T4" fmla="*/ 28 w 54"/>
                    <a:gd name="T5" fmla="*/ 0 h 24"/>
                    <a:gd name="T6" fmla="*/ 0 w 54"/>
                    <a:gd name="T7" fmla="*/ 14 h 24"/>
                    <a:gd name="T8" fmla="*/ 28 w 54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24"/>
                    <a:gd name="T17" fmla="*/ 54 w 54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24">
                      <a:moveTo>
                        <a:pt x="28" y="24"/>
                      </a:moveTo>
                      <a:lnTo>
                        <a:pt x="54" y="10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28" y="24"/>
                      </a:lnTo>
                      <a:close/>
                    </a:path>
                  </a:pathLst>
                </a:custGeom>
                <a:solidFill>
                  <a:srgbClr val="03847B"/>
                </a:solidFill>
                <a:ln w="0">
                  <a:solidFill>
                    <a:srgbClr val="03847B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31" name="Freeform 1758"/>
                <p:cNvSpPr>
                  <a:spLocks noChangeAspect="1"/>
                </p:cNvSpPr>
                <p:nvPr/>
              </p:nvSpPr>
              <p:spPr bwMode="auto">
                <a:xfrm>
                  <a:off x="1016" y="1630"/>
                  <a:ext cx="54" cy="24"/>
                </a:xfrm>
                <a:custGeom>
                  <a:avLst/>
                  <a:gdLst>
                    <a:gd name="T0" fmla="*/ 28 w 54"/>
                    <a:gd name="T1" fmla="*/ 24 h 24"/>
                    <a:gd name="T2" fmla="*/ 54 w 54"/>
                    <a:gd name="T3" fmla="*/ 10 h 24"/>
                    <a:gd name="T4" fmla="*/ 28 w 54"/>
                    <a:gd name="T5" fmla="*/ 0 h 24"/>
                    <a:gd name="T6" fmla="*/ 0 w 54"/>
                    <a:gd name="T7" fmla="*/ 14 h 24"/>
                    <a:gd name="T8" fmla="*/ 28 w 54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24"/>
                    <a:gd name="T17" fmla="*/ 54 w 54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24">
                      <a:moveTo>
                        <a:pt x="28" y="24"/>
                      </a:moveTo>
                      <a:lnTo>
                        <a:pt x="54" y="10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28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32" name="Freeform 1759"/>
                <p:cNvSpPr>
                  <a:spLocks noChangeAspect="1"/>
                </p:cNvSpPr>
                <p:nvPr/>
              </p:nvSpPr>
              <p:spPr bwMode="auto">
                <a:xfrm>
                  <a:off x="1044" y="1640"/>
                  <a:ext cx="54" cy="22"/>
                </a:xfrm>
                <a:custGeom>
                  <a:avLst/>
                  <a:gdLst>
                    <a:gd name="T0" fmla="*/ 28 w 54"/>
                    <a:gd name="T1" fmla="*/ 22 h 22"/>
                    <a:gd name="T2" fmla="*/ 54 w 54"/>
                    <a:gd name="T3" fmla="*/ 8 h 22"/>
                    <a:gd name="T4" fmla="*/ 26 w 54"/>
                    <a:gd name="T5" fmla="*/ 0 h 22"/>
                    <a:gd name="T6" fmla="*/ 0 w 54"/>
                    <a:gd name="T7" fmla="*/ 14 h 22"/>
                    <a:gd name="T8" fmla="*/ 28 w 54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22"/>
                    <a:gd name="T17" fmla="*/ 54 w 54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22">
                      <a:moveTo>
                        <a:pt x="28" y="22"/>
                      </a:moveTo>
                      <a:lnTo>
                        <a:pt x="54" y="8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28" y="22"/>
                      </a:lnTo>
                      <a:close/>
                    </a:path>
                  </a:pathLst>
                </a:custGeom>
                <a:solidFill>
                  <a:srgbClr val="007B7B"/>
                </a:solidFill>
                <a:ln w="0">
                  <a:solidFill>
                    <a:srgbClr val="007B7B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33" name="Freeform 1760"/>
                <p:cNvSpPr>
                  <a:spLocks noChangeAspect="1"/>
                </p:cNvSpPr>
                <p:nvPr/>
              </p:nvSpPr>
              <p:spPr bwMode="auto">
                <a:xfrm>
                  <a:off x="1044" y="1640"/>
                  <a:ext cx="54" cy="22"/>
                </a:xfrm>
                <a:custGeom>
                  <a:avLst/>
                  <a:gdLst>
                    <a:gd name="T0" fmla="*/ 28 w 54"/>
                    <a:gd name="T1" fmla="*/ 22 h 22"/>
                    <a:gd name="T2" fmla="*/ 54 w 54"/>
                    <a:gd name="T3" fmla="*/ 8 h 22"/>
                    <a:gd name="T4" fmla="*/ 26 w 54"/>
                    <a:gd name="T5" fmla="*/ 0 h 22"/>
                    <a:gd name="T6" fmla="*/ 0 w 54"/>
                    <a:gd name="T7" fmla="*/ 14 h 22"/>
                    <a:gd name="T8" fmla="*/ 28 w 54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22"/>
                    <a:gd name="T17" fmla="*/ 54 w 54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22">
                      <a:moveTo>
                        <a:pt x="28" y="22"/>
                      </a:moveTo>
                      <a:lnTo>
                        <a:pt x="54" y="8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2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34" name="Freeform 1761"/>
                <p:cNvSpPr>
                  <a:spLocks noChangeAspect="1"/>
                </p:cNvSpPr>
                <p:nvPr/>
              </p:nvSpPr>
              <p:spPr bwMode="auto">
                <a:xfrm>
                  <a:off x="1072" y="1648"/>
                  <a:ext cx="54" cy="22"/>
                </a:xfrm>
                <a:custGeom>
                  <a:avLst/>
                  <a:gdLst>
                    <a:gd name="T0" fmla="*/ 28 w 54"/>
                    <a:gd name="T1" fmla="*/ 22 h 22"/>
                    <a:gd name="T2" fmla="*/ 54 w 54"/>
                    <a:gd name="T3" fmla="*/ 6 h 22"/>
                    <a:gd name="T4" fmla="*/ 26 w 54"/>
                    <a:gd name="T5" fmla="*/ 0 h 22"/>
                    <a:gd name="T6" fmla="*/ 0 w 54"/>
                    <a:gd name="T7" fmla="*/ 14 h 22"/>
                    <a:gd name="T8" fmla="*/ 28 w 54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22"/>
                    <a:gd name="T17" fmla="*/ 54 w 54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22">
                      <a:moveTo>
                        <a:pt x="28" y="22"/>
                      </a:moveTo>
                      <a:lnTo>
                        <a:pt x="54" y="6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28" y="22"/>
                      </a:lnTo>
                      <a:close/>
                    </a:path>
                  </a:pathLst>
                </a:custGeom>
                <a:solidFill>
                  <a:srgbClr val="007379"/>
                </a:solidFill>
                <a:ln w="0">
                  <a:solidFill>
                    <a:srgbClr val="00737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35" name="Freeform 1762"/>
                <p:cNvSpPr>
                  <a:spLocks noChangeAspect="1"/>
                </p:cNvSpPr>
                <p:nvPr/>
              </p:nvSpPr>
              <p:spPr bwMode="auto">
                <a:xfrm>
                  <a:off x="1072" y="1648"/>
                  <a:ext cx="54" cy="22"/>
                </a:xfrm>
                <a:custGeom>
                  <a:avLst/>
                  <a:gdLst>
                    <a:gd name="T0" fmla="*/ 28 w 54"/>
                    <a:gd name="T1" fmla="*/ 22 h 22"/>
                    <a:gd name="T2" fmla="*/ 54 w 54"/>
                    <a:gd name="T3" fmla="*/ 6 h 22"/>
                    <a:gd name="T4" fmla="*/ 26 w 54"/>
                    <a:gd name="T5" fmla="*/ 0 h 22"/>
                    <a:gd name="T6" fmla="*/ 0 w 54"/>
                    <a:gd name="T7" fmla="*/ 14 h 22"/>
                    <a:gd name="T8" fmla="*/ 28 w 54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22"/>
                    <a:gd name="T17" fmla="*/ 54 w 54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22">
                      <a:moveTo>
                        <a:pt x="28" y="22"/>
                      </a:moveTo>
                      <a:lnTo>
                        <a:pt x="54" y="6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2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36" name="Freeform 1763"/>
                <p:cNvSpPr>
                  <a:spLocks noChangeAspect="1"/>
                </p:cNvSpPr>
                <p:nvPr/>
              </p:nvSpPr>
              <p:spPr bwMode="auto">
                <a:xfrm>
                  <a:off x="1100" y="1654"/>
                  <a:ext cx="54" cy="20"/>
                </a:xfrm>
                <a:custGeom>
                  <a:avLst/>
                  <a:gdLst>
                    <a:gd name="T0" fmla="*/ 28 w 54"/>
                    <a:gd name="T1" fmla="*/ 20 h 20"/>
                    <a:gd name="T2" fmla="*/ 54 w 54"/>
                    <a:gd name="T3" fmla="*/ 6 h 20"/>
                    <a:gd name="T4" fmla="*/ 26 w 54"/>
                    <a:gd name="T5" fmla="*/ 0 h 20"/>
                    <a:gd name="T6" fmla="*/ 0 w 54"/>
                    <a:gd name="T7" fmla="*/ 16 h 20"/>
                    <a:gd name="T8" fmla="*/ 28 w 54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20"/>
                    <a:gd name="T17" fmla="*/ 54 w 54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20">
                      <a:moveTo>
                        <a:pt x="28" y="20"/>
                      </a:moveTo>
                      <a:lnTo>
                        <a:pt x="54" y="6"/>
                      </a:lnTo>
                      <a:lnTo>
                        <a:pt x="26" y="0"/>
                      </a:lnTo>
                      <a:lnTo>
                        <a:pt x="0" y="16"/>
                      </a:lnTo>
                      <a:lnTo>
                        <a:pt x="28" y="20"/>
                      </a:lnTo>
                      <a:close/>
                    </a:path>
                  </a:pathLst>
                </a:custGeom>
                <a:solidFill>
                  <a:srgbClr val="006C76"/>
                </a:solidFill>
                <a:ln w="0">
                  <a:solidFill>
                    <a:srgbClr val="006C76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37" name="Freeform 1764"/>
                <p:cNvSpPr>
                  <a:spLocks noChangeAspect="1"/>
                </p:cNvSpPr>
                <p:nvPr/>
              </p:nvSpPr>
              <p:spPr bwMode="auto">
                <a:xfrm>
                  <a:off x="1100" y="1654"/>
                  <a:ext cx="54" cy="20"/>
                </a:xfrm>
                <a:custGeom>
                  <a:avLst/>
                  <a:gdLst>
                    <a:gd name="T0" fmla="*/ 28 w 54"/>
                    <a:gd name="T1" fmla="*/ 20 h 20"/>
                    <a:gd name="T2" fmla="*/ 54 w 54"/>
                    <a:gd name="T3" fmla="*/ 6 h 20"/>
                    <a:gd name="T4" fmla="*/ 26 w 54"/>
                    <a:gd name="T5" fmla="*/ 0 h 20"/>
                    <a:gd name="T6" fmla="*/ 0 w 54"/>
                    <a:gd name="T7" fmla="*/ 16 h 20"/>
                    <a:gd name="T8" fmla="*/ 28 w 54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20"/>
                    <a:gd name="T17" fmla="*/ 54 w 54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20">
                      <a:moveTo>
                        <a:pt x="28" y="20"/>
                      </a:moveTo>
                      <a:lnTo>
                        <a:pt x="54" y="6"/>
                      </a:lnTo>
                      <a:lnTo>
                        <a:pt x="26" y="0"/>
                      </a:lnTo>
                      <a:lnTo>
                        <a:pt x="0" y="16"/>
                      </a:lnTo>
                      <a:lnTo>
                        <a:pt x="28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38" name="Freeform 1765"/>
                <p:cNvSpPr>
                  <a:spLocks noChangeAspect="1"/>
                </p:cNvSpPr>
                <p:nvPr/>
              </p:nvSpPr>
              <p:spPr bwMode="auto">
                <a:xfrm>
                  <a:off x="1128" y="1660"/>
                  <a:ext cx="54" cy="18"/>
                </a:xfrm>
                <a:custGeom>
                  <a:avLst/>
                  <a:gdLst>
                    <a:gd name="T0" fmla="*/ 28 w 54"/>
                    <a:gd name="T1" fmla="*/ 18 h 18"/>
                    <a:gd name="T2" fmla="*/ 54 w 54"/>
                    <a:gd name="T3" fmla="*/ 4 h 18"/>
                    <a:gd name="T4" fmla="*/ 26 w 54"/>
                    <a:gd name="T5" fmla="*/ 0 h 18"/>
                    <a:gd name="T6" fmla="*/ 0 w 54"/>
                    <a:gd name="T7" fmla="*/ 14 h 18"/>
                    <a:gd name="T8" fmla="*/ 28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28" y="18"/>
                      </a:moveTo>
                      <a:lnTo>
                        <a:pt x="54" y="4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28" y="18"/>
                      </a:lnTo>
                      <a:close/>
                    </a:path>
                  </a:pathLst>
                </a:custGeom>
                <a:solidFill>
                  <a:srgbClr val="006872"/>
                </a:solidFill>
                <a:ln w="0">
                  <a:solidFill>
                    <a:srgbClr val="00687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39" name="Freeform 1766"/>
                <p:cNvSpPr>
                  <a:spLocks noChangeAspect="1"/>
                </p:cNvSpPr>
                <p:nvPr/>
              </p:nvSpPr>
              <p:spPr bwMode="auto">
                <a:xfrm>
                  <a:off x="1128" y="1660"/>
                  <a:ext cx="54" cy="18"/>
                </a:xfrm>
                <a:custGeom>
                  <a:avLst/>
                  <a:gdLst>
                    <a:gd name="T0" fmla="*/ 28 w 54"/>
                    <a:gd name="T1" fmla="*/ 18 h 18"/>
                    <a:gd name="T2" fmla="*/ 54 w 54"/>
                    <a:gd name="T3" fmla="*/ 4 h 18"/>
                    <a:gd name="T4" fmla="*/ 26 w 54"/>
                    <a:gd name="T5" fmla="*/ 0 h 18"/>
                    <a:gd name="T6" fmla="*/ 0 w 54"/>
                    <a:gd name="T7" fmla="*/ 14 h 18"/>
                    <a:gd name="T8" fmla="*/ 28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28" y="18"/>
                      </a:moveTo>
                      <a:lnTo>
                        <a:pt x="54" y="4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28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40" name="Freeform 1767"/>
                <p:cNvSpPr>
                  <a:spLocks noChangeAspect="1"/>
                </p:cNvSpPr>
                <p:nvPr/>
              </p:nvSpPr>
              <p:spPr bwMode="auto">
                <a:xfrm>
                  <a:off x="1156" y="1664"/>
                  <a:ext cx="54" cy="18"/>
                </a:xfrm>
                <a:custGeom>
                  <a:avLst/>
                  <a:gdLst>
                    <a:gd name="T0" fmla="*/ 28 w 54"/>
                    <a:gd name="T1" fmla="*/ 18 h 18"/>
                    <a:gd name="T2" fmla="*/ 54 w 54"/>
                    <a:gd name="T3" fmla="*/ 4 h 18"/>
                    <a:gd name="T4" fmla="*/ 26 w 54"/>
                    <a:gd name="T5" fmla="*/ 0 h 18"/>
                    <a:gd name="T6" fmla="*/ 0 w 54"/>
                    <a:gd name="T7" fmla="*/ 14 h 18"/>
                    <a:gd name="T8" fmla="*/ 28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28" y="18"/>
                      </a:moveTo>
                      <a:lnTo>
                        <a:pt x="54" y="4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28" y="18"/>
                      </a:lnTo>
                      <a:close/>
                    </a:path>
                  </a:pathLst>
                </a:custGeom>
                <a:solidFill>
                  <a:srgbClr val="00656F"/>
                </a:solidFill>
                <a:ln w="0">
                  <a:solidFill>
                    <a:srgbClr val="00656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41" name="Freeform 1768"/>
                <p:cNvSpPr>
                  <a:spLocks noChangeAspect="1"/>
                </p:cNvSpPr>
                <p:nvPr/>
              </p:nvSpPr>
              <p:spPr bwMode="auto">
                <a:xfrm>
                  <a:off x="1156" y="1664"/>
                  <a:ext cx="54" cy="18"/>
                </a:xfrm>
                <a:custGeom>
                  <a:avLst/>
                  <a:gdLst>
                    <a:gd name="T0" fmla="*/ 28 w 54"/>
                    <a:gd name="T1" fmla="*/ 18 h 18"/>
                    <a:gd name="T2" fmla="*/ 54 w 54"/>
                    <a:gd name="T3" fmla="*/ 4 h 18"/>
                    <a:gd name="T4" fmla="*/ 26 w 54"/>
                    <a:gd name="T5" fmla="*/ 0 h 18"/>
                    <a:gd name="T6" fmla="*/ 0 w 54"/>
                    <a:gd name="T7" fmla="*/ 14 h 18"/>
                    <a:gd name="T8" fmla="*/ 28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28" y="18"/>
                      </a:moveTo>
                      <a:lnTo>
                        <a:pt x="54" y="4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28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42" name="Freeform 1769"/>
                <p:cNvSpPr>
                  <a:spLocks noChangeAspect="1"/>
                </p:cNvSpPr>
                <p:nvPr/>
              </p:nvSpPr>
              <p:spPr bwMode="auto">
                <a:xfrm>
                  <a:off x="1184" y="1668"/>
                  <a:ext cx="56" cy="18"/>
                </a:xfrm>
                <a:custGeom>
                  <a:avLst/>
                  <a:gdLst>
                    <a:gd name="T0" fmla="*/ 30 w 56"/>
                    <a:gd name="T1" fmla="*/ 18 h 18"/>
                    <a:gd name="T2" fmla="*/ 56 w 56"/>
                    <a:gd name="T3" fmla="*/ 4 h 18"/>
                    <a:gd name="T4" fmla="*/ 26 w 56"/>
                    <a:gd name="T5" fmla="*/ 0 h 18"/>
                    <a:gd name="T6" fmla="*/ 0 w 56"/>
                    <a:gd name="T7" fmla="*/ 14 h 18"/>
                    <a:gd name="T8" fmla="*/ 30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0" y="18"/>
                      </a:moveTo>
                      <a:lnTo>
                        <a:pt x="56" y="4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30" y="18"/>
                      </a:lnTo>
                      <a:close/>
                    </a:path>
                  </a:pathLst>
                </a:custGeom>
                <a:solidFill>
                  <a:srgbClr val="00646C"/>
                </a:solidFill>
                <a:ln w="0">
                  <a:solidFill>
                    <a:srgbClr val="00646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43" name="Freeform 1770"/>
                <p:cNvSpPr>
                  <a:spLocks noChangeAspect="1"/>
                </p:cNvSpPr>
                <p:nvPr/>
              </p:nvSpPr>
              <p:spPr bwMode="auto">
                <a:xfrm>
                  <a:off x="1184" y="1668"/>
                  <a:ext cx="56" cy="18"/>
                </a:xfrm>
                <a:custGeom>
                  <a:avLst/>
                  <a:gdLst>
                    <a:gd name="T0" fmla="*/ 30 w 56"/>
                    <a:gd name="T1" fmla="*/ 18 h 18"/>
                    <a:gd name="T2" fmla="*/ 56 w 56"/>
                    <a:gd name="T3" fmla="*/ 4 h 18"/>
                    <a:gd name="T4" fmla="*/ 26 w 56"/>
                    <a:gd name="T5" fmla="*/ 0 h 18"/>
                    <a:gd name="T6" fmla="*/ 0 w 56"/>
                    <a:gd name="T7" fmla="*/ 14 h 18"/>
                    <a:gd name="T8" fmla="*/ 30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0" y="18"/>
                      </a:moveTo>
                      <a:lnTo>
                        <a:pt x="56" y="4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30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44" name="Freeform 1771"/>
                <p:cNvSpPr>
                  <a:spLocks noChangeAspect="1"/>
                </p:cNvSpPr>
                <p:nvPr/>
              </p:nvSpPr>
              <p:spPr bwMode="auto">
                <a:xfrm>
                  <a:off x="1214" y="1672"/>
                  <a:ext cx="56" cy="16"/>
                </a:xfrm>
                <a:custGeom>
                  <a:avLst/>
                  <a:gdLst>
                    <a:gd name="T0" fmla="*/ 30 w 56"/>
                    <a:gd name="T1" fmla="*/ 16 h 16"/>
                    <a:gd name="T2" fmla="*/ 56 w 56"/>
                    <a:gd name="T3" fmla="*/ 4 h 16"/>
                    <a:gd name="T4" fmla="*/ 26 w 56"/>
                    <a:gd name="T5" fmla="*/ 0 h 16"/>
                    <a:gd name="T6" fmla="*/ 0 w 56"/>
                    <a:gd name="T7" fmla="*/ 14 h 16"/>
                    <a:gd name="T8" fmla="*/ 30 w 56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6"/>
                    <a:gd name="T17" fmla="*/ 56 w 56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6">
                      <a:moveTo>
                        <a:pt x="30" y="16"/>
                      </a:moveTo>
                      <a:lnTo>
                        <a:pt x="56" y="4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6568"/>
                </a:solidFill>
                <a:ln w="0">
                  <a:solidFill>
                    <a:srgbClr val="00656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45" name="Freeform 1772"/>
                <p:cNvSpPr>
                  <a:spLocks noChangeAspect="1"/>
                </p:cNvSpPr>
                <p:nvPr/>
              </p:nvSpPr>
              <p:spPr bwMode="auto">
                <a:xfrm>
                  <a:off x="1214" y="1672"/>
                  <a:ext cx="56" cy="16"/>
                </a:xfrm>
                <a:custGeom>
                  <a:avLst/>
                  <a:gdLst>
                    <a:gd name="T0" fmla="*/ 30 w 56"/>
                    <a:gd name="T1" fmla="*/ 16 h 16"/>
                    <a:gd name="T2" fmla="*/ 56 w 56"/>
                    <a:gd name="T3" fmla="*/ 4 h 16"/>
                    <a:gd name="T4" fmla="*/ 26 w 56"/>
                    <a:gd name="T5" fmla="*/ 0 h 16"/>
                    <a:gd name="T6" fmla="*/ 0 w 56"/>
                    <a:gd name="T7" fmla="*/ 14 h 16"/>
                    <a:gd name="T8" fmla="*/ 30 w 56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6"/>
                    <a:gd name="T17" fmla="*/ 56 w 56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6">
                      <a:moveTo>
                        <a:pt x="30" y="16"/>
                      </a:moveTo>
                      <a:lnTo>
                        <a:pt x="56" y="4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46" name="Freeform 1773"/>
                <p:cNvSpPr>
                  <a:spLocks noChangeAspect="1"/>
                </p:cNvSpPr>
                <p:nvPr/>
              </p:nvSpPr>
              <p:spPr bwMode="auto">
                <a:xfrm>
                  <a:off x="1244" y="1676"/>
                  <a:ext cx="56" cy="16"/>
                </a:xfrm>
                <a:custGeom>
                  <a:avLst/>
                  <a:gdLst>
                    <a:gd name="T0" fmla="*/ 30 w 56"/>
                    <a:gd name="T1" fmla="*/ 16 h 16"/>
                    <a:gd name="T2" fmla="*/ 56 w 56"/>
                    <a:gd name="T3" fmla="*/ 4 h 16"/>
                    <a:gd name="T4" fmla="*/ 26 w 56"/>
                    <a:gd name="T5" fmla="*/ 0 h 16"/>
                    <a:gd name="T6" fmla="*/ 0 w 56"/>
                    <a:gd name="T7" fmla="*/ 12 h 16"/>
                    <a:gd name="T8" fmla="*/ 30 w 56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6"/>
                    <a:gd name="T17" fmla="*/ 56 w 56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6">
                      <a:moveTo>
                        <a:pt x="30" y="16"/>
                      </a:moveTo>
                      <a:lnTo>
                        <a:pt x="56" y="4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6665"/>
                </a:solidFill>
                <a:ln w="0">
                  <a:solidFill>
                    <a:srgbClr val="006665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47" name="Freeform 1774"/>
                <p:cNvSpPr>
                  <a:spLocks noChangeAspect="1"/>
                </p:cNvSpPr>
                <p:nvPr/>
              </p:nvSpPr>
              <p:spPr bwMode="auto">
                <a:xfrm>
                  <a:off x="1244" y="1676"/>
                  <a:ext cx="56" cy="16"/>
                </a:xfrm>
                <a:custGeom>
                  <a:avLst/>
                  <a:gdLst>
                    <a:gd name="T0" fmla="*/ 30 w 56"/>
                    <a:gd name="T1" fmla="*/ 16 h 16"/>
                    <a:gd name="T2" fmla="*/ 56 w 56"/>
                    <a:gd name="T3" fmla="*/ 4 h 16"/>
                    <a:gd name="T4" fmla="*/ 26 w 56"/>
                    <a:gd name="T5" fmla="*/ 0 h 16"/>
                    <a:gd name="T6" fmla="*/ 0 w 56"/>
                    <a:gd name="T7" fmla="*/ 12 h 16"/>
                    <a:gd name="T8" fmla="*/ 30 w 56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6"/>
                    <a:gd name="T17" fmla="*/ 56 w 56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6">
                      <a:moveTo>
                        <a:pt x="30" y="16"/>
                      </a:moveTo>
                      <a:lnTo>
                        <a:pt x="56" y="4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48" name="Freeform 1775"/>
                <p:cNvSpPr>
                  <a:spLocks noChangeAspect="1"/>
                </p:cNvSpPr>
                <p:nvPr/>
              </p:nvSpPr>
              <p:spPr bwMode="auto">
                <a:xfrm>
                  <a:off x="1274" y="1680"/>
                  <a:ext cx="56" cy="18"/>
                </a:xfrm>
                <a:custGeom>
                  <a:avLst/>
                  <a:gdLst>
                    <a:gd name="T0" fmla="*/ 30 w 56"/>
                    <a:gd name="T1" fmla="*/ 18 h 18"/>
                    <a:gd name="T2" fmla="*/ 56 w 56"/>
                    <a:gd name="T3" fmla="*/ 4 h 18"/>
                    <a:gd name="T4" fmla="*/ 26 w 56"/>
                    <a:gd name="T5" fmla="*/ 0 h 18"/>
                    <a:gd name="T6" fmla="*/ 0 w 56"/>
                    <a:gd name="T7" fmla="*/ 12 h 18"/>
                    <a:gd name="T8" fmla="*/ 30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0" y="18"/>
                      </a:moveTo>
                      <a:lnTo>
                        <a:pt x="56" y="4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0" y="18"/>
                      </a:lnTo>
                      <a:close/>
                    </a:path>
                  </a:pathLst>
                </a:custGeom>
                <a:solidFill>
                  <a:srgbClr val="006963"/>
                </a:solidFill>
                <a:ln w="0">
                  <a:solidFill>
                    <a:srgbClr val="006963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49" name="Freeform 1776"/>
                <p:cNvSpPr>
                  <a:spLocks noChangeAspect="1"/>
                </p:cNvSpPr>
                <p:nvPr/>
              </p:nvSpPr>
              <p:spPr bwMode="auto">
                <a:xfrm>
                  <a:off x="1274" y="1680"/>
                  <a:ext cx="56" cy="18"/>
                </a:xfrm>
                <a:custGeom>
                  <a:avLst/>
                  <a:gdLst>
                    <a:gd name="T0" fmla="*/ 30 w 56"/>
                    <a:gd name="T1" fmla="*/ 18 h 18"/>
                    <a:gd name="T2" fmla="*/ 56 w 56"/>
                    <a:gd name="T3" fmla="*/ 4 h 18"/>
                    <a:gd name="T4" fmla="*/ 26 w 56"/>
                    <a:gd name="T5" fmla="*/ 0 h 18"/>
                    <a:gd name="T6" fmla="*/ 0 w 56"/>
                    <a:gd name="T7" fmla="*/ 12 h 18"/>
                    <a:gd name="T8" fmla="*/ 30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0" y="18"/>
                      </a:moveTo>
                      <a:lnTo>
                        <a:pt x="56" y="4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0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50" name="Freeform 1777"/>
                <p:cNvSpPr>
                  <a:spLocks noChangeAspect="1"/>
                </p:cNvSpPr>
                <p:nvPr/>
              </p:nvSpPr>
              <p:spPr bwMode="auto">
                <a:xfrm>
                  <a:off x="1304" y="1684"/>
                  <a:ext cx="58" cy="18"/>
                </a:xfrm>
                <a:custGeom>
                  <a:avLst/>
                  <a:gdLst>
                    <a:gd name="T0" fmla="*/ 32 w 58"/>
                    <a:gd name="T1" fmla="*/ 18 h 18"/>
                    <a:gd name="T2" fmla="*/ 58 w 58"/>
                    <a:gd name="T3" fmla="*/ 6 h 18"/>
                    <a:gd name="T4" fmla="*/ 26 w 58"/>
                    <a:gd name="T5" fmla="*/ 0 h 18"/>
                    <a:gd name="T6" fmla="*/ 0 w 58"/>
                    <a:gd name="T7" fmla="*/ 14 h 18"/>
                    <a:gd name="T8" fmla="*/ 32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32" y="18"/>
                      </a:moveTo>
                      <a:lnTo>
                        <a:pt x="58" y="6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6B61"/>
                </a:solidFill>
                <a:ln w="0">
                  <a:solidFill>
                    <a:srgbClr val="006B6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51" name="Freeform 1778"/>
                <p:cNvSpPr>
                  <a:spLocks noChangeAspect="1"/>
                </p:cNvSpPr>
                <p:nvPr/>
              </p:nvSpPr>
              <p:spPr bwMode="auto">
                <a:xfrm>
                  <a:off x="1304" y="1684"/>
                  <a:ext cx="58" cy="18"/>
                </a:xfrm>
                <a:custGeom>
                  <a:avLst/>
                  <a:gdLst>
                    <a:gd name="T0" fmla="*/ 32 w 58"/>
                    <a:gd name="T1" fmla="*/ 18 h 18"/>
                    <a:gd name="T2" fmla="*/ 58 w 58"/>
                    <a:gd name="T3" fmla="*/ 6 h 18"/>
                    <a:gd name="T4" fmla="*/ 26 w 58"/>
                    <a:gd name="T5" fmla="*/ 0 h 18"/>
                    <a:gd name="T6" fmla="*/ 0 w 58"/>
                    <a:gd name="T7" fmla="*/ 14 h 18"/>
                    <a:gd name="T8" fmla="*/ 32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32" y="18"/>
                      </a:moveTo>
                      <a:lnTo>
                        <a:pt x="58" y="6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52" name="Freeform 1779"/>
                <p:cNvSpPr>
                  <a:spLocks noChangeAspect="1"/>
                </p:cNvSpPr>
                <p:nvPr/>
              </p:nvSpPr>
              <p:spPr bwMode="auto">
                <a:xfrm>
                  <a:off x="1336" y="1690"/>
                  <a:ext cx="58" cy="18"/>
                </a:xfrm>
                <a:custGeom>
                  <a:avLst/>
                  <a:gdLst>
                    <a:gd name="T0" fmla="*/ 32 w 58"/>
                    <a:gd name="T1" fmla="*/ 18 h 18"/>
                    <a:gd name="T2" fmla="*/ 58 w 58"/>
                    <a:gd name="T3" fmla="*/ 6 h 18"/>
                    <a:gd name="T4" fmla="*/ 26 w 58"/>
                    <a:gd name="T5" fmla="*/ 0 h 18"/>
                    <a:gd name="T6" fmla="*/ 0 w 58"/>
                    <a:gd name="T7" fmla="*/ 12 h 18"/>
                    <a:gd name="T8" fmla="*/ 32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32" y="18"/>
                      </a:moveTo>
                      <a:lnTo>
                        <a:pt x="58" y="6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6E5F"/>
                </a:solidFill>
                <a:ln w="0">
                  <a:solidFill>
                    <a:srgbClr val="006E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53" name="Freeform 1780"/>
                <p:cNvSpPr>
                  <a:spLocks noChangeAspect="1"/>
                </p:cNvSpPr>
                <p:nvPr/>
              </p:nvSpPr>
              <p:spPr bwMode="auto">
                <a:xfrm>
                  <a:off x="1336" y="1690"/>
                  <a:ext cx="58" cy="18"/>
                </a:xfrm>
                <a:custGeom>
                  <a:avLst/>
                  <a:gdLst>
                    <a:gd name="T0" fmla="*/ 32 w 58"/>
                    <a:gd name="T1" fmla="*/ 18 h 18"/>
                    <a:gd name="T2" fmla="*/ 58 w 58"/>
                    <a:gd name="T3" fmla="*/ 6 h 18"/>
                    <a:gd name="T4" fmla="*/ 26 w 58"/>
                    <a:gd name="T5" fmla="*/ 0 h 18"/>
                    <a:gd name="T6" fmla="*/ 0 w 58"/>
                    <a:gd name="T7" fmla="*/ 12 h 18"/>
                    <a:gd name="T8" fmla="*/ 32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32" y="18"/>
                      </a:moveTo>
                      <a:lnTo>
                        <a:pt x="58" y="6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54" name="Freeform 1781"/>
                <p:cNvSpPr>
                  <a:spLocks noChangeAspect="1"/>
                </p:cNvSpPr>
                <p:nvPr/>
              </p:nvSpPr>
              <p:spPr bwMode="auto">
                <a:xfrm>
                  <a:off x="1368" y="1696"/>
                  <a:ext cx="58" cy="18"/>
                </a:xfrm>
                <a:custGeom>
                  <a:avLst/>
                  <a:gdLst>
                    <a:gd name="T0" fmla="*/ 32 w 58"/>
                    <a:gd name="T1" fmla="*/ 18 h 18"/>
                    <a:gd name="T2" fmla="*/ 58 w 58"/>
                    <a:gd name="T3" fmla="*/ 6 h 18"/>
                    <a:gd name="T4" fmla="*/ 26 w 58"/>
                    <a:gd name="T5" fmla="*/ 0 h 18"/>
                    <a:gd name="T6" fmla="*/ 0 w 58"/>
                    <a:gd name="T7" fmla="*/ 12 h 18"/>
                    <a:gd name="T8" fmla="*/ 32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32" y="18"/>
                      </a:moveTo>
                      <a:lnTo>
                        <a:pt x="58" y="6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715D"/>
                </a:solidFill>
                <a:ln w="0">
                  <a:solidFill>
                    <a:srgbClr val="00715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55" name="Freeform 1782"/>
                <p:cNvSpPr>
                  <a:spLocks noChangeAspect="1"/>
                </p:cNvSpPr>
                <p:nvPr/>
              </p:nvSpPr>
              <p:spPr bwMode="auto">
                <a:xfrm>
                  <a:off x="1368" y="1696"/>
                  <a:ext cx="58" cy="18"/>
                </a:xfrm>
                <a:custGeom>
                  <a:avLst/>
                  <a:gdLst>
                    <a:gd name="T0" fmla="*/ 32 w 58"/>
                    <a:gd name="T1" fmla="*/ 18 h 18"/>
                    <a:gd name="T2" fmla="*/ 58 w 58"/>
                    <a:gd name="T3" fmla="*/ 6 h 18"/>
                    <a:gd name="T4" fmla="*/ 26 w 58"/>
                    <a:gd name="T5" fmla="*/ 0 h 18"/>
                    <a:gd name="T6" fmla="*/ 0 w 58"/>
                    <a:gd name="T7" fmla="*/ 12 h 18"/>
                    <a:gd name="T8" fmla="*/ 32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32" y="18"/>
                      </a:moveTo>
                      <a:lnTo>
                        <a:pt x="58" y="6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56" name="Freeform 1783"/>
                <p:cNvSpPr>
                  <a:spLocks noChangeAspect="1"/>
                </p:cNvSpPr>
                <p:nvPr/>
              </p:nvSpPr>
              <p:spPr bwMode="auto">
                <a:xfrm>
                  <a:off x="1400" y="1702"/>
                  <a:ext cx="58" cy="18"/>
                </a:xfrm>
                <a:custGeom>
                  <a:avLst/>
                  <a:gdLst>
                    <a:gd name="T0" fmla="*/ 32 w 58"/>
                    <a:gd name="T1" fmla="*/ 18 h 18"/>
                    <a:gd name="T2" fmla="*/ 58 w 58"/>
                    <a:gd name="T3" fmla="*/ 6 h 18"/>
                    <a:gd name="T4" fmla="*/ 26 w 58"/>
                    <a:gd name="T5" fmla="*/ 0 h 18"/>
                    <a:gd name="T6" fmla="*/ 0 w 58"/>
                    <a:gd name="T7" fmla="*/ 12 h 18"/>
                    <a:gd name="T8" fmla="*/ 32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32" y="18"/>
                      </a:moveTo>
                      <a:lnTo>
                        <a:pt x="58" y="6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745C"/>
                </a:solidFill>
                <a:ln w="0">
                  <a:solidFill>
                    <a:srgbClr val="00745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57" name="Freeform 1784"/>
                <p:cNvSpPr>
                  <a:spLocks noChangeAspect="1"/>
                </p:cNvSpPr>
                <p:nvPr/>
              </p:nvSpPr>
              <p:spPr bwMode="auto">
                <a:xfrm>
                  <a:off x="1400" y="1702"/>
                  <a:ext cx="58" cy="18"/>
                </a:xfrm>
                <a:custGeom>
                  <a:avLst/>
                  <a:gdLst>
                    <a:gd name="T0" fmla="*/ 32 w 58"/>
                    <a:gd name="T1" fmla="*/ 18 h 18"/>
                    <a:gd name="T2" fmla="*/ 58 w 58"/>
                    <a:gd name="T3" fmla="*/ 6 h 18"/>
                    <a:gd name="T4" fmla="*/ 26 w 58"/>
                    <a:gd name="T5" fmla="*/ 0 h 18"/>
                    <a:gd name="T6" fmla="*/ 0 w 58"/>
                    <a:gd name="T7" fmla="*/ 12 h 18"/>
                    <a:gd name="T8" fmla="*/ 32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32" y="18"/>
                      </a:moveTo>
                      <a:lnTo>
                        <a:pt x="58" y="6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58" name="Freeform 1785"/>
                <p:cNvSpPr>
                  <a:spLocks noChangeAspect="1"/>
                </p:cNvSpPr>
                <p:nvPr/>
              </p:nvSpPr>
              <p:spPr bwMode="auto">
                <a:xfrm>
                  <a:off x="1432" y="1708"/>
                  <a:ext cx="58" cy="18"/>
                </a:xfrm>
                <a:custGeom>
                  <a:avLst/>
                  <a:gdLst>
                    <a:gd name="T0" fmla="*/ 34 w 58"/>
                    <a:gd name="T1" fmla="*/ 18 h 18"/>
                    <a:gd name="T2" fmla="*/ 58 w 58"/>
                    <a:gd name="T3" fmla="*/ 6 h 18"/>
                    <a:gd name="T4" fmla="*/ 26 w 58"/>
                    <a:gd name="T5" fmla="*/ 0 h 18"/>
                    <a:gd name="T6" fmla="*/ 0 w 58"/>
                    <a:gd name="T7" fmla="*/ 12 h 18"/>
                    <a:gd name="T8" fmla="*/ 34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34" y="18"/>
                      </a:moveTo>
                      <a:lnTo>
                        <a:pt x="58" y="6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4" y="18"/>
                      </a:lnTo>
                      <a:close/>
                    </a:path>
                  </a:pathLst>
                </a:custGeom>
                <a:solidFill>
                  <a:srgbClr val="00775B"/>
                </a:solidFill>
                <a:ln w="0">
                  <a:solidFill>
                    <a:srgbClr val="00775B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59" name="Freeform 1786"/>
                <p:cNvSpPr>
                  <a:spLocks noChangeAspect="1"/>
                </p:cNvSpPr>
                <p:nvPr/>
              </p:nvSpPr>
              <p:spPr bwMode="auto">
                <a:xfrm>
                  <a:off x="1432" y="1708"/>
                  <a:ext cx="58" cy="18"/>
                </a:xfrm>
                <a:custGeom>
                  <a:avLst/>
                  <a:gdLst>
                    <a:gd name="T0" fmla="*/ 34 w 58"/>
                    <a:gd name="T1" fmla="*/ 18 h 18"/>
                    <a:gd name="T2" fmla="*/ 58 w 58"/>
                    <a:gd name="T3" fmla="*/ 6 h 18"/>
                    <a:gd name="T4" fmla="*/ 26 w 58"/>
                    <a:gd name="T5" fmla="*/ 0 h 18"/>
                    <a:gd name="T6" fmla="*/ 0 w 58"/>
                    <a:gd name="T7" fmla="*/ 12 h 18"/>
                    <a:gd name="T8" fmla="*/ 34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34" y="18"/>
                      </a:moveTo>
                      <a:lnTo>
                        <a:pt x="58" y="6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60" name="Freeform 1787"/>
                <p:cNvSpPr>
                  <a:spLocks noChangeAspect="1"/>
                </p:cNvSpPr>
                <p:nvPr/>
              </p:nvSpPr>
              <p:spPr bwMode="auto">
                <a:xfrm>
                  <a:off x="1466" y="1714"/>
                  <a:ext cx="58" cy="20"/>
                </a:xfrm>
                <a:custGeom>
                  <a:avLst/>
                  <a:gdLst>
                    <a:gd name="T0" fmla="*/ 32 w 58"/>
                    <a:gd name="T1" fmla="*/ 20 h 20"/>
                    <a:gd name="T2" fmla="*/ 58 w 58"/>
                    <a:gd name="T3" fmla="*/ 8 h 20"/>
                    <a:gd name="T4" fmla="*/ 24 w 58"/>
                    <a:gd name="T5" fmla="*/ 0 h 20"/>
                    <a:gd name="T6" fmla="*/ 0 w 58"/>
                    <a:gd name="T7" fmla="*/ 12 h 20"/>
                    <a:gd name="T8" fmla="*/ 32 w 5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0"/>
                    <a:gd name="T17" fmla="*/ 58 w 5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0">
                      <a:moveTo>
                        <a:pt x="32" y="20"/>
                      </a:moveTo>
                      <a:lnTo>
                        <a:pt x="58" y="8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2" y="20"/>
                      </a:lnTo>
                      <a:close/>
                    </a:path>
                  </a:pathLst>
                </a:custGeom>
                <a:solidFill>
                  <a:srgbClr val="007A5A"/>
                </a:solidFill>
                <a:ln w="0">
                  <a:solidFill>
                    <a:srgbClr val="007A5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61" name="Freeform 1788"/>
                <p:cNvSpPr>
                  <a:spLocks noChangeAspect="1"/>
                </p:cNvSpPr>
                <p:nvPr/>
              </p:nvSpPr>
              <p:spPr bwMode="auto">
                <a:xfrm>
                  <a:off x="1466" y="1714"/>
                  <a:ext cx="58" cy="20"/>
                </a:xfrm>
                <a:custGeom>
                  <a:avLst/>
                  <a:gdLst>
                    <a:gd name="T0" fmla="*/ 32 w 58"/>
                    <a:gd name="T1" fmla="*/ 20 h 20"/>
                    <a:gd name="T2" fmla="*/ 58 w 58"/>
                    <a:gd name="T3" fmla="*/ 8 h 20"/>
                    <a:gd name="T4" fmla="*/ 24 w 58"/>
                    <a:gd name="T5" fmla="*/ 0 h 20"/>
                    <a:gd name="T6" fmla="*/ 0 w 58"/>
                    <a:gd name="T7" fmla="*/ 12 h 20"/>
                    <a:gd name="T8" fmla="*/ 32 w 5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0"/>
                    <a:gd name="T17" fmla="*/ 58 w 5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0">
                      <a:moveTo>
                        <a:pt x="32" y="20"/>
                      </a:moveTo>
                      <a:lnTo>
                        <a:pt x="58" y="8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2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62" name="Freeform 1789"/>
                <p:cNvSpPr>
                  <a:spLocks noChangeAspect="1"/>
                </p:cNvSpPr>
                <p:nvPr/>
              </p:nvSpPr>
              <p:spPr bwMode="auto">
                <a:xfrm>
                  <a:off x="1498" y="1722"/>
                  <a:ext cx="60" cy="20"/>
                </a:xfrm>
                <a:custGeom>
                  <a:avLst/>
                  <a:gdLst>
                    <a:gd name="T0" fmla="*/ 36 w 60"/>
                    <a:gd name="T1" fmla="*/ 20 h 20"/>
                    <a:gd name="T2" fmla="*/ 60 w 60"/>
                    <a:gd name="T3" fmla="*/ 8 h 20"/>
                    <a:gd name="T4" fmla="*/ 26 w 60"/>
                    <a:gd name="T5" fmla="*/ 0 h 20"/>
                    <a:gd name="T6" fmla="*/ 0 w 60"/>
                    <a:gd name="T7" fmla="*/ 12 h 20"/>
                    <a:gd name="T8" fmla="*/ 36 w 60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0"/>
                    <a:gd name="T17" fmla="*/ 60 w 60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0">
                      <a:moveTo>
                        <a:pt x="36" y="20"/>
                      </a:moveTo>
                      <a:lnTo>
                        <a:pt x="60" y="8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6" y="20"/>
                      </a:lnTo>
                      <a:close/>
                    </a:path>
                  </a:pathLst>
                </a:custGeom>
                <a:solidFill>
                  <a:srgbClr val="007C5A"/>
                </a:solidFill>
                <a:ln w="0">
                  <a:solidFill>
                    <a:srgbClr val="007C5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63" name="Freeform 1790"/>
                <p:cNvSpPr>
                  <a:spLocks noChangeAspect="1"/>
                </p:cNvSpPr>
                <p:nvPr/>
              </p:nvSpPr>
              <p:spPr bwMode="auto">
                <a:xfrm>
                  <a:off x="1498" y="1722"/>
                  <a:ext cx="60" cy="20"/>
                </a:xfrm>
                <a:custGeom>
                  <a:avLst/>
                  <a:gdLst>
                    <a:gd name="T0" fmla="*/ 36 w 60"/>
                    <a:gd name="T1" fmla="*/ 20 h 20"/>
                    <a:gd name="T2" fmla="*/ 60 w 60"/>
                    <a:gd name="T3" fmla="*/ 8 h 20"/>
                    <a:gd name="T4" fmla="*/ 26 w 60"/>
                    <a:gd name="T5" fmla="*/ 0 h 20"/>
                    <a:gd name="T6" fmla="*/ 0 w 60"/>
                    <a:gd name="T7" fmla="*/ 12 h 20"/>
                    <a:gd name="T8" fmla="*/ 36 w 60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0"/>
                    <a:gd name="T17" fmla="*/ 60 w 60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0">
                      <a:moveTo>
                        <a:pt x="36" y="20"/>
                      </a:moveTo>
                      <a:lnTo>
                        <a:pt x="60" y="8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64" name="Freeform 1791"/>
                <p:cNvSpPr>
                  <a:spLocks noChangeAspect="1"/>
                </p:cNvSpPr>
                <p:nvPr/>
              </p:nvSpPr>
              <p:spPr bwMode="auto">
                <a:xfrm>
                  <a:off x="1534" y="1730"/>
                  <a:ext cx="58" cy="22"/>
                </a:xfrm>
                <a:custGeom>
                  <a:avLst/>
                  <a:gdLst>
                    <a:gd name="T0" fmla="*/ 34 w 58"/>
                    <a:gd name="T1" fmla="*/ 22 h 22"/>
                    <a:gd name="T2" fmla="*/ 58 w 58"/>
                    <a:gd name="T3" fmla="*/ 10 h 22"/>
                    <a:gd name="T4" fmla="*/ 24 w 58"/>
                    <a:gd name="T5" fmla="*/ 0 h 22"/>
                    <a:gd name="T6" fmla="*/ 0 w 58"/>
                    <a:gd name="T7" fmla="*/ 12 h 22"/>
                    <a:gd name="T8" fmla="*/ 34 w 58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2"/>
                    <a:gd name="T17" fmla="*/ 58 w 58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2">
                      <a:moveTo>
                        <a:pt x="34" y="22"/>
                      </a:moveTo>
                      <a:lnTo>
                        <a:pt x="58" y="10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4" y="22"/>
                      </a:lnTo>
                      <a:close/>
                    </a:path>
                  </a:pathLst>
                </a:custGeom>
                <a:solidFill>
                  <a:srgbClr val="007E59"/>
                </a:solidFill>
                <a:ln w="0">
                  <a:solidFill>
                    <a:srgbClr val="007E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65" name="Freeform 1792"/>
                <p:cNvSpPr>
                  <a:spLocks noChangeAspect="1"/>
                </p:cNvSpPr>
                <p:nvPr/>
              </p:nvSpPr>
              <p:spPr bwMode="auto">
                <a:xfrm>
                  <a:off x="1534" y="1730"/>
                  <a:ext cx="58" cy="22"/>
                </a:xfrm>
                <a:custGeom>
                  <a:avLst/>
                  <a:gdLst>
                    <a:gd name="T0" fmla="*/ 34 w 58"/>
                    <a:gd name="T1" fmla="*/ 22 h 22"/>
                    <a:gd name="T2" fmla="*/ 58 w 58"/>
                    <a:gd name="T3" fmla="*/ 10 h 22"/>
                    <a:gd name="T4" fmla="*/ 24 w 58"/>
                    <a:gd name="T5" fmla="*/ 0 h 22"/>
                    <a:gd name="T6" fmla="*/ 0 w 58"/>
                    <a:gd name="T7" fmla="*/ 12 h 22"/>
                    <a:gd name="T8" fmla="*/ 34 w 58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2"/>
                    <a:gd name="T17" fmla="*/ 58 w 58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2">
                      <a:moveTo>
                        <a:pt x="34" y="22"/>
                      </a:moveTo>
                      <a:lnTo>
                        <a:pt x="58" y="10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66" name="Freeform 1793"/>
                <p:cNvSpPr>
                  <a:spLocks noChangeAspect="1"/>
                </p:cNvSpPr>
                <p:nvPr/>
              </p:nvSpPr>
              <p:spPr bwMode="auto">
                <a:xfrm>
                  <a:off x="1568" y="1740"/>
                  <a:ext cx="60" cy="20"/>
                </a:xfrm>
                <a:custGeom>
                  <a:avLst/>
                  <a:gdLst>
                    <a:gd name="T0" fmla="*/ 34 w 60"/>
                    <a:gd name="T1" fmla="*/ 20 h 20"/>
                    <a:gd name="T2" fmla="*/ 60 w 60"/>
                    <a:gd name="T3" fmla="*/ 8 h 20"/>
                    <a:gd name="T4" fmla="*/ 24 w 60"/>
                    <a:gd name="T5" fmla="*/ 0 h 20"/>
                    <a:gd name="T6" fmla="*/ 0 w 60"/>
                    <a:gd name="T7" fmla="*/ 12 h 20"/>
                    <a:gd name="T8" fmla="*/ 34 w 60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0"/>
                    <a:gd name="T17" fmla="*/ 60 w 60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0">
                      <a:moveTo>
                        <a:pt x="34" y="20"/>
                      </a:moveTo>
                      <a:lnTo>
                        <a:pt x="60" y="8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4" y="20"/>
                      </a:lnTo>
                      <a:close/>
                    </a:path>
                  </a:pathLst>
                </a:custGeom>
                <a:solidFill>
                  <a:srgbClr val="008059"/>
                </a:solidFill>
                <a:ln w="0">
                  <a:solidFill>
                    <a:srgbClr val="0080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67" name="Freeform 1794"/>
                <p:cNvSpPr>
                  <a:spLocks noChangeAspect="1"/>
                </p:cNvSpPr>
                <p:nvPr/>
              </p:nvSpPr>
              <p:spPr bwMode="auto">
                <a:xfrm>
                  <a:off x="1568" y="1740"/>
                  <a:ext cx="60" cy="20"/>
                </a:xfrm>
                <a:custGeom>
                  <a:avLst/>
                  <a:gdLst>
                    <a:gd name="T0" fmla="*/ 34 w 60"/>
                    <a:gd name="T1" fmla="*/ 20 h 20"/>
                    <a:gd name="T2" fmla="*/ 60 w 60"/>
                    <a:gd name="T3" fmla="*/ 8 h 20"/>
                    <a:gd name="T4" fmla="*/ 24 w 60"/>
                    <a:gd name="T5" fmla="*/ 0 h 20"/>
                    <a:gd name="T6" fmla="*/ 0 w 60"/>
                    <a:gd name="T7" fmla="*/ 12 h 20"/>
                    <a:gd name="T8" fmla="*/ 34 w 60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0"/>
                    <a:gd name="T17" fmla="*/ 60 w 60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0">
                      <a:moveTo>
                        <a:pt x="34" y="20"/>
                      </a:moveTo>
                      <a:lnTo>
                        <a:pt x="60" y="8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4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68" name="Freeform 1795"/>
                <p:cNvSpPr>
                  <a:spLocks noChangeAspect="1"/>
                </p:cNvSpPr>
                <p:nvPr/>
              </p:nvSpPr>
              <p:spPr bwMode="auto">
                <a:xfrm>
                  <a:off x="1602" y="1748"/>
                  <a:ext cx="62" cy="22"/>
                </a:xfrm>
                <a:custGeom>
                  <a:avLst/>
                  <a:gdLst>
                    <a:gd name="T0" fmla="*/ 36 w 62"/>
                    <a:gd name="T1" fmla="*/ 22 h 22"/>
                    <a:gd name="T2" fmla="*/ 62 w 62"/>
                    <a:gd name="T3" fmla="*/ 10 h 22"/>
                    <a:gd name="T4" fmla="*/ 26 w 62"/>
                    <a:gd name="T5" fmla="*/ 0 h 22"/>
                    <a:gd name="T6" fmla="*/ 0 w 62"/>
                    <a:gd name="T7" fmla="*/ 12 h 22"/>
                    <a:gd name="T8" fmla="*/ 36 w 62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2"/>
                    <a:gd name="T17" fmla="*/ 62 w 62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2">
                      <a:moveTo>
                        <a:pt x="36" y="22"/>
                      </a:moveTo>
                      <a:lnTo>
                        <a:pt x="62" y="10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6" y="22"/>
                      </a:lnTo>
                      <a:close/>
                    </a:path>
                  </a:pathLst>
                </a:custGeom>
                <a:solidFill>
                  <a:srgbClr val="008158"/>
                </a:solidFill>
                <a:ln w="0">
                  <a:solidFill>
                    <a:srgbClr val="0081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69" name="Freeform 1796"/>
                <p:cNvSpPr>
                  <a:spLocks noChangeAspect="1"/>
                </p:cNvSpPr>
                <p:nvPr/>
              </p:nvSpPr>
              <p:spPr bwMode="auto">
                <a:xfrm>
                  <a:off x="1602" y="1748"/>
                  <a:ext cx="62" cy="22"/>
                </a:xfrm>
                <a:custGeom>
                  <a:avLst/>
                  <a:gdLst>
                    <a:gd name="T0" fmla="*/ 36 w 62"/>
                    <a:gd name="T1" fmla="*/ 22 h 22"/>
                    <a:gd name="T2" fmla="*/ 62 w 62"/>
                    <a:gd name="T3" fmla="*/ 10 h 22"/>
                    <a:gd name="T4" fmla="*/ 26 w 62"/>
                    <a:gd name="T5" fmla="*/ 0 h 22"/>
                    <a:gd name="T6" fmla="*/ 0 w 62"/>
                    <a:gd name="T7" fmla="*/ 12 h 22"/>
                    <a:gd name="T8" fmla="*/ 36 w 62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2"/>
                    <a:gd name="T17" fmla="*/ 62 w 62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2">
                      <a:moveTo>
                        <a:pt x="36" y="22"/>
                      </a:moveTo>
                      <a:lnTo>
                        <a:pt x="62" y="10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70" name="Freeform 1797"/>
                <p:cNvSpPr>
                  <a:spLocks noChangeAspect="1"/>
                </p:cNvSpPr>
                <p:nvPr/>
              </p:nvSpPr>
              <p:spPr bwMode="auto">
                <a:xfrm>
                  <a:off x="1638" y="1758"/>
                  <a:ext cx="62" cy="22"/>
                </a:xfrm>
                <a:custGeom>
                  <a:avLst/>
                  <a:gdLst>
                    <a:gd name="T0" fmla="*/ 36 w 62"/>
                    <a:gd name="T1" fmla="*/ 22 h 22"/>
                    <a:gd name="T2" fmla="*/ 62 w 62"/>
                    <a:gd name="T3" fmla="*/ 10 h 22"/>
                    <a:gd name="T4" fmla="*/ 26 w 62"/>
                    <a:gd name="T5" fmla="*/ 0 h 22"/>
                    <a:gd name="T6" fmla="*/ 0 w 62"/>
                    <a:gd name="T7" fmla="*/ 12 h 22"/>
                    <a:gd name="T8" fmla="*/ 36 w 62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2"/>
                    <a:gd name="T17" fmla="*/ 62 w 62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2">
                      <a:moveTo>
                        <a:pt x="36" y="22"/>
                      </a:moveTo>
                      <a:lnTo>
                        <a:pt x="62" y="10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6" y="22"/>
                      </a:lnTo>
                      <a:close/>
                    </a:path>
                  </a:pathLst>
                </a:custGeom>
                <a:solidFill>
                  <a:srgbClr val="008258"/>
                </a:solidFill>
                <a:ln w="0">
                  <a:solidFill>
                    <a:srgbClr val="0082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71" name="Freeform 1798"/>
                <p:cNvSpPr>
                  <a:spLocks noChangeAspect="1"/>
                </p:cNvSpPr>
                <p:nvPr/>
              </p:nvSpPr>
              <p:spPr bwMode="auto">
                <a:xfrm>
                  <a:off x="1638" y="1758"/>
                  <a:ext cx="62" cy="22"/>
                </a:xfrm>
                <a:custGeom>
                  <a:avLst/>
                  <a:gdLst>
                    <a:gd name="T0" fmla="*/ 36 w 62"/>
                    <a:gd name="T1" fmla="*/ 22 h 22"/>
                    <a:gd name="T2" fmla="*/ 62 w 62"/>
                    <a:gd name="T3" fmla="*/ 10 h 22"/>
                    <a:gd name="T4" fmla="*/ 26 w 62"/>
                    <a:gd name="T5" fmla="*/ 0 h 22"/>
                    <a:gd name="T6" fmla="*/ 0 w 62"/>
                    <a:gd name="T7" fmla="*/ 12 h 22"/>
                    <a:gd name="T8" fmla="*/ 36 w 62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2"/>
                    <a:gd name="T17" fmla="*/ 62 w 62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2">
                      <a:moveTo>
                        <a:pt x="36" y="22"/>
                      </a:moveTo>
                      <a:lnTo>
                        <a:pt x="62" y="10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72" name="Freeform 1799"/>
                <p:cNvSpPr>
                  <a:spLocks noChangeAspect="1"/>
                </p:cNvSpPr>
                <p:nvPr/>
              </p:nvSpPr>
              <p:spPr bwMode="auto">
                <a:xfrm>
                  <a:off x="1674" y="1768"/>
                  <a:ext cx="62" cy="24"/>
                </a:xfrm>
                <a:custGeom>
                  <a:avLst/>
                  <a:gdLst>
                    <a:gd name="T0" fmla="*/ 38 w 62"/>
                    <a:gd name="T1" fmla="*/ 24 h 24"/>
                    <a:gd name="T2" fmla="*/ 62 w 62"/>
                    <a:gd name="T3" fmla="*/ 10 h 24"/>
                    <a:gd name="T4" fmla="*/ 26 w 62"/>
                    <a:gd name="T5" fmla="*/ 0 h 24"/>
                    <a:gd name="T6" fmla="*/ 0 w 62"/>
                    <a:gd name="T7" fmla="*/ 12 h 24"/>
                    <a:gd name="T8" fmla="*/ 38 w 62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4"/>
                    <a:gd name="T17" fmla="*/ 62 w 62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4">
                      <a:moveTo>
                        <a:pt x="38" y="24"/>
                      </a:moveTo>
                      <a:lnTo>
                        <a:pt x="62" y="10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8" y="24"/>
                      </a:lnTo>
                      <a:close/>
                    </a:path>
                  </a:pathLst>
                </a:custGeom>
                <a:solidFill>
                  <a:srgbClr val="008258"/>
                </a:solidFill>
                <a:ln w="0">
                  <a:solidFill>
                    <a:srgbClr val="0082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73" name="Freeform 1800"/>
                <p:cNvSpPr>
                  <a:spLocks noChangeAspect="1"/>
                </p:cNvSpPr>
                <p:nvPr/>
              </p:nvSpPr>
              <p:spPr bwMode="auto">
                <a:xfrm>
                  <a:off x="1674" y="1768"/>
                  <a:ext cx="62" cy="24"/>
                </a:xfrm>
                <a:custGeom>
                  <a:avLst/>
                  <a:gdLst>
                    <a:gd name="T0" fmla="*/ 38 w 62"/>
                    <a:gd name="T1" fmla="*/ 24 h 24"/>
                    <a:gd name="T2" fmla="*/ 62 w 62"/>
                    <a:gd name="T3" fmla="*/ 10 h 24"/>
                    <a:gd name="T4" fmla="*/ 26 w 62"/>
                    <a:gd name="T5" fmla="*/ 0 h 24"/>
                    <a:gd name="T6" fmla="*/ 0 w 62"/>
                    <a:gd name="T7" fmla="*/ 12 h 24"/>
                    <a:gd name="T8" fmla="*/ 38 w 62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4"/>
                    <a:gd name="T17" fmla="*/ 62 w 62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4">
                      <a:moveTo>
                        <a:pt x="38" y="24"/>
                      </a:moveTo>
                      <a:lnTo>
                        <a:pt x="62" y="10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8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74" name="Freeform 1801"/>
                <p:cNvSpPr>
                  <a:spLocks noChangeAspect="1"/>
                </p:cNvSpPr>
                <p:nvPr/>
              </p:nvSpPr>
              <p:spPr bwMode="auto">
                <a:xfrm>
                  <a:off x="1712" y="1778"/>
                  <a:ext cx="62" cy="24"/>
                </a:xfrm>
                <a:custGeom>
                  <a:avLst/>
                  <a:gdLst>
                    <a:gd name="T0" fmla="*/ 36 w 62"/>
                    <a:gd name="T1" fmla="*/ 24 h 24"/>
                    <a:gd name="T2" fmla="*/ 62 w 62"/>
                    <a:gd name="T3" fmla="*/ 10 h 24"/>
                    <a:gd name="T4" fmla="*/ 24 w 62"/>
                    <a:gd name="T5" fmla="*/ 0 h 24"/>
                    <a:gd name="T6" fmla="*/ 0 w 62"/>
                    <a:gd name="T7" fmla="*/ 14 h 24"/>
                    <a:gd name="T8" fmla="*/ 36 w 62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4"/>
                    <a:gd name="T17" fmla="*/ 62 w 62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4">
                      <a:moveTo>
                        <a:pt x="36" y="24"/>
                      </a:moveTo>
                      <a:lnTo>
                        <a:pt x="62" y="10"/>
                      </a:lnTo>
                      <a:lnTo>
                        <a:pt x="24" y="0"/>
                      </a:lnTo>
                      <a:lnTo>
                        <a:pt x="0" y="14"/>
                      </a:lnTo>
                      <a:lnTo>
                        <a:pt x="36" y="24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75" name="Freeform 1802"/>
                <p:cNvSpPr>
                  <a:spLocks noChangeAspect="1"/>
                </p:cNvSpPr>
                <p:nvPr/>
              </p:nvSpPr>
              <p:spPr bwMode="auto">
                <a:xfrm>
                  <a:off x="1712" y="1778"/>
                  <a:ext cx="62" cy="24"/>
                </a:xfrm>
                <a:custGeom>
                  <a:avLst/>
                  <a:gdLst>
                    <a:gd name="T0" fmla="*/ 36 w 62"/>
                    <a:gd name="T1" fmla="*/ 24 h 24"/>
                    <a:gd name="T2" fmla="*/ 62 w 62"/>
                    <a:gd name="T3" fmla="*/ 10 h 24"/>
                    <a:gd name="T4" fmla="*/ 24 w 62"/>
                    <a:gd name="T5" fmla="*/ 0 h 24"/>
                    <a:gd name="T6" fmla="*/ 0 w 62"/>
                    <a:gd name="T7" fmla="*/ 14 h 24"/>
                    <a:gd name="T8" fmla="*/ 36 w 62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4"/>
                    <a:gd name="T17" fmla="*/ 62 w 62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4">
                      <a:moveTo>
                        <a:pt x="36" y="24"/>
                      </a:moveTo>
                      <a:lnTo>
                        <a:pt x="62" y="10"/>
                      </a:lnTo>
                      <a:lnTo>
                        <a:pt x="24" y="0"/>
                      </a:lnTo>
                      <a:lnTo>
                        <a:pt x="0" y="14"/>
                      </a:lnTo>
                      <a:lnTo>
                        <a:pt x="3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76" name="Freeform 1803"/>
                <p:cNvSpPr>
                  <a:spLocks noChangeAspect="1"/>
                </p:cNvSpPr>
                <p:nvPr/>
              </p:nvSpPr>
              <p:spPr bwMode="auto">
                <a:xfrm>
                  <a:off x="1748" y="1788"/>
                  <a:ext cx="62" cy="24"/>
                </a:xfrm>
                <a:custGeom>
                  <a:avLst/>
                  <a:gdLst>
                    <a:gd name="T0" fmla="*/ 38 w 62"/>
                    <a:gd name="T1" fmla="*/ 24 h 24"/>
                    <a:gd name="T2" fmla="*/ 62 w 62"/>
                    <a:gd name="T3" fmla="*/ 12 h 24"/>
                    <a:gd name="T4" fmla="*/ 26 w 62"/>
                    <a:gd name="T5" fmla="*/ 0 h 24"/>
                    <a:gd name="T6" fmla="*/ 0 w 62"/>
                    <a:gd name="T7" fmla="*/ 14 h 24"/>
                    <a:gd name="T8" fmla="*/ 38 w 62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4"/>
                    <a:gd name="T17" fmla="*/ 62 w 62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4">
                      <a:moveTo>
                        <a:pt x="38" y="24"/>
                      </a:moveTo>
                      <a:lnTo>
                        <a:pt x="62" y="12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38" y="24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77" name="Freeform 1804"/>
                <p:cNvSpPr>
                  <a:spLocks noChangeAspect="1"/>
                </p:cNvSpPr>
                <p:nvPr/>
              </p:nvSpPr>
              <p:spPr bwMode="auto">
                <a:xfrm>
                  <a:off x="1748" y="1788"/>
                  <a:ext cx="62" cy="24"/>
                </a:xfrm>
                <a:custGeom>
                  <a:avLst/>
                  <a:gdLst>
                    <a:gd name="T0" fmla="*/ 38 w 62"/>
                    <a:gd name="T1" fmla="*/ 24 h 24"/>
                    <a:gd name="T2" fmla="*/ 62 w 62"/>
                    <a:gd name="T3" fmla="*/ 12 h 24"/>
                    <a:gd name="T4" fmla="*/ 26 w 62"/>
                    <a:gd name="T5" fmla="*/ 0 h 24"/>
                    <a:gd name="T6" fmla="*/ 0 w 62"/>
                    <a:gd name="T7" fmla="*/ 14 h 24"/>
                    <a:gd name="T8" fmla="*/ 38 w 62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4"/>
                    <a:gd name="T17" fmla="*/ 62 w 62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4">
                      <a:moveTo>
                        <a:pt x="38" y="24"/>
                      </a:moveTo>
                      <a:lnTo>
                        <a:pt x="62" y="12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38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78" name="Freeform 1805"/>
                <p:cNvSpPr>
                  <a:spLocks noChangeAspect="1"/>
                </p:cNvSpPr>
                <p:nvPr/>
              </p:nvSpPr>
              <p:spPr bwMode="auto">
                <a:xfrm>
                  <a:off x="1786" y="1800"/>
                  <a:ext cx="64" cy="24"/>
                </a:xfrm>
                <a:custGeom>
                  <a:avLst/>
                  <a:gdLst>
                    <a:gd name="T0" fmla="*/ 38 w 64"/>
                    <a:gd name="T1" fmla="*/ 24 h 24"/>
                    <a:gd name="T2" fmla="*/ 64 w 64"/>
                    <a:gd name="T3" fmla="*/ 10 h 24"/>
                    <a:gd name="T4" fmla="*/ 24 w 64"/>
                    <a:gd name="T5" fmla="*/ 0 h 24"/>
                    <a:gd name="T6" fmla="*/ 0 w 64"/>
                    <a:gd name="T7" fmla="*/ 12 h 24"/>
                    <a:gd name="T8" fmla="*/ 38 w 64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4"/>
                    <a:gd name="T17" fmla="*/ 64 w 64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4">
                      <a:moveTo>
                        <a:pt x="38" y="24"/>
                      </a:moveTo>
                      <a:lnTo>
                        <a:pt x="64" y="10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8" y="24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79" name="Freeform 1806"/>
                <p:cNvSpPr>
                  <a:spLocks noChangeAspect="1"/>
                </p:cNvSpPr>
                <p:nvPr/>
              </p:nvSpPr>
              <p:spPr bwMode="auto">
                <a:xfrm>
                  <a:off x="1786" y="1800"/>
                  <a:ext cx="64" cy="24"/>
                </a:xfrm>
                <a:custGeom>
                  <a:avLst/>
                  <a:gdLst>
                    <a:gd name="T0" fmla="*/ 38 w 64"/>
                    <a:gd name="T1" fmla="*/ 24 h 24"/>
                    <a:gd name="T2" fmla="*/ 64 w 64"/>
                    <a:gd name="T3" fmla="*/ 10 h 24"/>
                    <a:gd name="T4" fmla="*/ 24 w 64"/>
                    <a:gd name="T5" fmla="*/ 0 h 24"/>
                    <a:gd name="T6" fmla="*/ 0 w 64"/>
                    <a:gd name="T7" fmla="*/ 12 h 24"/>
                    <a:gd name="T8" fmla="*/ 38 w 64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4"/>
                    <a:gd name="T17" fmla="*/ 64 w 64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4">
                      <a:moveTo>
                        <a:pt x="38" y="24"/>
                      </a:moveTo>
                      <a:lnTo>
                        <a:pt x="64" y="10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8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80" name="Freeform 1807"/>
                <p:cNvSpPr>
                  <a:spLocks noChangeAspect="1"/>
                </p:cNvSpPr>
                <p:nvPr/>
              </p:nvSpPr>
              <p:spPr bwMode="auto">
                <a:xfrm>
                  <a:off x="1824" y="1810"/>
                  <a:ext cx="64" cy="24"/>
                </a:xfrm>
                <a:custGeom>
                  <a:avLst/>
                  <a:gdLst>
                    <a:gd name="T0" fmla="*/ 40 w 64"/>
                    <a:gd name="T1" fmla="*/ 24 h 24"/>
                    <a:gd name="T2" fmla="*/ 64 w 64"/>
                    <a:gd name="T3" fmla="*/ 12 h 24"/>
                    <a:gd name="T4" fmla="*/ 26 w 64"/>
                    <a:gd name="T5" fmla="*/ 0 h 24"/>
                    <a:gd name="T6" fmla="*/ 0 w 64"/>
                    <a:gd name="T7" fmla="*/ 14 h 24"/>
                    <a:gd name="T8" fmla="*/ 40 w 64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4"/>
                    <a:gd name="T17" fmla="*/ 64 w 64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4">
                      <a:moveTo>
                        <a:pt x="40" y="24"/>
                      </a:moveTo>
                      <a:lnTo>
                        <a:pt x="64" y="12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40" y="24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81" name="Freeform 1808"/>
                <p:cNvSpPr>
                  <a:spLocks noChangeAspect="1"/>
                </p:cNvSpPr>
                <p:nvPr/>
              </p:nvSpPr>
              <p:spPr bwMode="auto">
                <a:xfrm>
                  <a:off x="1824" y="1810"/>
                  <a:ext cx="64" cy="24"/>
                </a:xfrm>
                <a:custGeom>
                  <a:avLst/>
                  <a:gdLst>
                    <a:gd name="T0" fmla="*/ 40 w 64"/>
                    <a:gd name="T1" fmla="*/ 24 h 24"/>
                    <a:gd name="T2" fmla="*/ 64 w 64"/>
                    <a:gd name="T3" fmla="*/ 12 h 24"/>
                    <a:gd name="T4" fmla="*/ 26 w 64"/>
                    <a:gd name="T5" fmla="*/ 0 h 24"/>
                    <a:gd name="T6" fmla="*/ 0 w 64"/>
                    <a:gd name="T7" fmla="*/ 14 h 24"/>
                    <a:gd name="T8" fmla="*/ 40 w 64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4"/>
                    <a:gd name="T17" fmla="*/ 64 w 64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4">
                      <a:moveTo>
                        <a:pt x="40" y="24"/>
                      </a:moveTo>
                      <a:lnTo>
                        <a:pt x="64" y="12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40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82" name="Freeform 1809"/>
                <p:cNvSpPr>
                  <a:spLocks noChangeAspect="1"/>
                </p:cNvSpPr>
                <p:nvPr/>
              </p:nvSpPr>
              <p:spPr bwMode="auto">
                <a:xfrm>
                  <a:off x="1864" y="1822"/>
                  <a:ext cx="64" cy="24"/>
                </a:xfrm>
                <a:custGeom>
                  <a:avLst/>
                  <a:gdLst>
                    <a:gd name="T0" fmla="*/ 40 w 64"/>
                    <a:gd name="T1" fmla="*/ 24 h 24"/>
                    <a:gd name="T2" fmla="*/ 64 w 64"/>
                    <a:gd name="T3" fmla="*/ 10 h 24"/>
                    <a:gd name="T4" fmla="*/ 24 w 64"/>
                    <a:gd name="T5" fmla="*/ 0 h 24"/>
                    <a:gd name="T6" fmla="*/ 0 w 64"/>
                    <a:gd name="T7" fmla="*/ 12 h 24"/>
                    <a:gd name="T8" fmla="*/ 40 w 64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4"/>
                    <a:gd name="T17" fmla="*/ 64 w 64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4">
                      <a:moveTo>
                        <a:pt x="40" y="24"/>
                      </a:moveTo>
                      <a:lnTo>
                        <a:pt x="64" y="10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40" y="24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83" name="Freeform 1810"/>
                <p:cNvSpPr>
                  <a:spLocks noChangeAspect="1"/>
                </p:cNvSpPr>
                <p:nvPr/>
              </p:nvSpPr>
              <p:spPr bwMode="auto">
                <a:xfrm>
                  <a:off x="1864" y="1822"/>
                  <a:ext cx="64" cy="24"/>
                </a:xfrm>
                <a:custGeom>
                  <a:avLst/>
                  <a:gdLst>
                    <a:gd name="T0" fmla="*/ 40 w 64"/>
                    <a:gd name="T1" fmla="*/ 24 h 24"/>
                    <a:gd name="T2" fmla="*/ 64 w 64"/>
                    <a:gd name="T3" fmla="*/ 10 h 24"/>
                    <a:gd name="T4" fmla="*/ 24 w 64"/>
                    <a:gd name="T5" fmla="*/ 0 h 24"/>
                    <a:gd name="T6" fmla="*/ 0 w 64"/>
                    <a:gd name="T7" fmla="*/ 12 h 24"/>
                    <a:gd name="T8" fmla="*/ 40 w 64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4"/>
                    <a:gd name="T17" fmla="*/ 64 w 64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4">
                      <a:moveTo>
                        <a:pt x="40" y="24"/>
                      </a:moveTo>
                      <a:lnTo>
                        <a:pt x="64" y="10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40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84" name="Freeform 1811"/>
                <p:cNvSpPr>
                  <a:spLocks noChangeAspect="1"/>
                </p:cNvSpPr>
                <p:nvPr/>
              </p:nvSpPr>
              <p:spPr bwMode="auto">
                <a:xfrm>
                  <a:off x="806" y="1538"/>
                  <a:ext cx="52" cy="16"/>
                </a:xfrm>
                <a:custGeom>
                  <a:avLst/>
                  <a:gdLst>
                    <a:gd name="T0" fmla="*/ 26 w 52"/>
                    <a:gd name="T1" fmla="*/ 16 h 16"/>
                    <a:gd name="T2" fmla="*/ 52 w 52"/>
                    <a:gd name="T3" fmla="*/ 8 h 16"/>
                    <a:gd name="T4" fmla="*/ 28 w 52"/>
                    <a:gd name="T5" fmla="*/ 0 h 16"/>
                    <a:gd name="T6" fmla="*/ 0 w 52"/>
                    <a:gd name="T7" fmla="*/ 10 h 16"/>
                    <a:gd name="T8" fmla="*/ 26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26" y="16"/>
                      </a:moveTo>
                      <a:lnTo>
                        <a:pt x="52" y="8"/>
                      </a:lnTo>
                      <a:lnTo>
                        <a:pt x="28" y="0"/>
                      </a:lnTo>
                      <a:lnTo>
                        <a:pt x="0" y="10"/>
                      </a:lnTo>
                      <a:lnTo>
                        <a:pt x="26" y="16"/>
                      </a:lnTo>
                      <a:close/>
                    </a:path>
                  </a:pathLst>
                </a:custGeom>
                <a:solidFill>
                  <a:srgbClr val="008559"/>
                </a:solidFill>
                <a:ln w="0">
                  <a:solidFill>
                    <a:srgbClr val="0085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85" name="Freeform 1812"/>
                <p:cNvSpPr>
                  <a:spLocks noChangeAspect="1"/>
                </p:cNvSpPr>
                <p:nvPr/>
              </p:nvSpPr>
              <p:spPr bwMode="auto">
                <a:xfrm>
                  <a:off x="806" y="1538"/>
                  <a:ext cx="52" cy="16"/>
                </a:xfrm>
                <a:custGeom>
                  <a:avLst/>
                  <a:gdLst>
                    <a:gd name="T0" fmla="*/ 26 w 52"/>
                    <a:gd name="T1" fmla="*/ 16 h 16"/>
                    <a:gd name="T2" fmla="*/ 52 w 52"/>
                    <a:gd name="T3" fmla="*/ 8 h 16"/>
                    <a:gd name="T4" fmla="*/ 28 w 52"/>
                    <a:gd name="T5" fmla="*/ 0 h 16"/>
                    <a:gd name="T6" fmla="*/ 0 w 52"/>
                    <a:gd name="T7" fmla="*/ 10 h 16"/>
                    <a:gd name="T8" fmla="*/ 26 w 52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6"/>
                    <a:gd name="T17" fmla="*/ 52 w 52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6">
                      <a:moveTo>
                        <a:pt x="26" y="16"/>
                      </a:moveTo>
                      <a:lnTo>
                        <a:pt x="52" y="8"/>
                      </a:lnTo>
                      <a:lnTo>
                        <a:pt x="28" y="0"/>
                      </a:lnTo>
                      <a:lnTo>
                        <a:pt x="0" y="10"/>
                      </a:lnTo>
                      <a:lnTo>
                        <a:pt x="26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86" name="Freeform 1813"/>
                <p:cNvSpPr>
                  <a:spLocks noChangeAspect="1"/>
                </p:cNvSpPr>
                <p:nvPr/>
              </p:nvSpPr>
              <p:spPr bwMode="auto">
                <a:xfrm>
                  <a:off x="832" y="1546"/>
                  <a:ext cx="52" cy="24"/>
                </a:xfrm>
                <a:custGeom>
                  <a:avLst/>
                  <a:gdLst>
                    <a:gd name="T0" fmla="*/ 26 w 52"/>
                    <a:gd name="T1" fmla="*/ 24 h 24"/>
                    <a:gd name="T2" fmla="*/ 52 w 52"/>
                    <a:gd name="T3" fmla="*/ 14 h 24"/>
                    <a:gd name="T4" fmla="*/ 26 w 52"/>
                    <a:gd name="T5" fmla="*/ 0 h 24"/>
                    <a:gd name="T6" fmla="*/ 0 w 52"/>
                    <a:gd name="T7" fmla="*/ 8 h 24"/>
                    <a:gd name="T8" fmla="*/ 26 w 52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4"/>
                    <a:gd name="T17" fmla="*/ 52 w 52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4">
                      <a:moveTo>
                        <a:pt x="26" y="24"/>
                      </a:moveTo>
                      <a:lnTo>
                        <a:pt x="52" y="14"/>
                      </a:lnTo>
                      <a:lnTo>
                        <a:pt x="26" y="0"/>
                      </a:lnTo>
                      <a:lnTo>
                        <a:pt x="0" y="8"/>
                      </a:lnTo>
                      <a:lnTo>
                        <a:pt x="26" y="24"/>
                      </a:lnTo>
                      <a:close/>
                    </a:path>
                  </a:pathLst>
                </a:custGeom>
                <a:solidFill>
                  <a:srgbClr val="0CA162"/>
                </a:solidFill>
                <a:ln w="0">
                  <a:solidFill>
                    <a:srgbClr val="0CA16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87" name="Freeform 1814"/>
                <p:cNvSpPr>
                  <a:spLocks noChangeAspect="1"/>
                </p:cNvSpPr>
                <p:nvPr/>
              </p:nvSpPr>
              <p:spPr bwMode="auto">
                <a:xfrm>
                  <a:off x="832" y="1546"/>
                  <a:ext cx="52" cy="24"/>
                </a:xfrm>
                <a:custGeom>
                  <a:avLst/>
                  <a:gdLst>
                    <a:gd name="T0" fmla="*/ 26 w 52"/>
                    <a:gd name="T1" fmla="*/ 24 h 24"/>
                    <a:gd name="T2" fmla="*/ 52 w 52"/>
                    <a:gd name="T3" fmla="*/ 14 h 24"/>
                    <a:gd name="T4" fmla="*/ 26 w 52"/>
                    <a:gd name="T5" fmla="*/ 0 h 24"/>
                    <a:gd name="T6" fmla="*/ 0 w 52"/>
                    <a:gd name="T7" fmla="*/ 8 h 24"/>
                    <a:gd name="T8" fmla="*/ 26 w 52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4"/>
                    <a:gd name="T17" fmla="*/ 52 w 52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4">
                      <a:moveTo>
                        <a:pt x="26" y="24"/>
                      </a:moveTo>
                      <a:lnTo>
                        <a:pt x="52" y="14"/>
                      </a:lnTo>
                      <a:lnTo>
                        <a:pt x="26" y="0"/>
                      </a:lnTo>
                      <a:lnTo>
                        <a:pt x="0" y="8"/>
                      </a:lnTo>
                      <a:lnTo>
                        <a:pt x="2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88" name="Freeform 1815"/>
                <p:cNvSpPr>
                  <a:spLocks noChangeAspect="1"/>
                </p:cNvSpPr>
                <p:nvPr/>
              </p:nvSpPr>
              <p:spPr bwMode="auto">
                <a:xfrm>
                  <a:off x="858" y="1560"/>
                  <a:ext cx="52" cy="30"/>
                </a:xfrm>
                <a:custGeom>
                  <a:avLst/>
                  <a:gdLst>
                    <a:gd name="T0" fmla="*/ 26 w 52"/>
                    <a:gd name="T1" fmla="*/ 30 h 30"/>
                    <a:gd name="T2" fmla="*/ 52 w 52"/>
                    <a:gd name="T3" fmla="*/ 18 h 30"/>
                    <a:gd name="T4" fmla="*/ 26 w 52"/>
                    <a:gd name="T5" fmla="*/ 0 h 30"/>
                    <a:gd name="T6" fmla="*/ 0 w 52"/>
                    <a:gd name="T7" fmla="*/ 10 h 30"/>
                    <a:gd name="T8" fmla="*/ 26 w 52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30"/>
                    <a:gd name="T17" fmla="*/ 52 w 52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30">
                      <a:moveTo>
                        <a:pt x="26" y="30"/>
                      </a:moveTo>
                      <a:lnTo>
                        <a:pt x="52" y="18"/>
                      </a:lnTo>
                      <a:lnTo>
                        <a:pt x="26" y="0"/>
                      </a:lnTo>
                      <a:lnTo>
                        <a:pt x="0" y="10"/>
                      </a:lnTo>
                      <a:lnTo>
                        <a:pt x="26" y="30"/>
                      </a:lnTo>
                      <a:close/>
                    </a:path>
                  </a:pathLst>
                </a:custGeom>
                <a:solidFill>
                  <a:srgbClr val="28A868"/>
                </a:solidFill>
                <a:ln w="0">
                  <a:solidFill>
                    <a:srgbClr val="28A86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89" name="Freeform 1816"/>
                <p:cNvSpPr>
                  <a:spLocks noChangeAspect="1"/>
                </p:cNvSpPr>
                <p:nvPr/>
              </p:nvSpPr>
              <p:spPr bwMode="auto">
                <a:xfrm>
                  <a:off x="858" y="1560"/>
                  <a:ext cx="52" cy="30"/>
                </a:xfrm>
                <a:custGeom>
                  <a:avLst/>
                  <a:gdLst>
                    <a:gd name="T0" fmla="*/ 26 w 52"/>
                    <a:gd name="T1" fmla="*/ 30 h 30"/>
                    <a:gd name="T2" fmla="*/ 52 w 52"/>
                    <a:gd name="T3" fmla="*/ 18 h 30"/>
                    <a:gd name="T4" fmla="*/ 26 w 52"/>
                    <a:gd name="T5" fmla="*/ 0 h 30"/>
                    <a:gd name="T6" fmla="*/ 0 w 52"/>
                    <a:gd name="T7" fmla="*/ 10 h 30"/>
                    <a:gd name="T8" fmla="*/ 26 w 52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30"/>
                    <a:gd name="T17" fmla="*/ 52 w 52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30">
                      <a:moveTo>
                        <a:pt x="26" y="30"/>
                      </a:moveTo>
                      <a:lnTo>
                        <a:pt x="52" y="18"/>
                      </a:lnTo>
                      <a:lnTo>
                        <a:pt x="26" y="0"/>
                      </a:lnTo>
                      <a:lnTo>
                        <a:pt x="0" y="10"/>
                      </a:lnTo>
                      <a:lnTo>
                        <a:pt x="26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90" name="Freeform 1817"/>
                <p:cNvSpPr>
                  <a:spLocks noChangeAspect="1"/>
                </p:cNvSpPr>
                <p:nvPr/>
              </p:nvSpPr>
              <p:spPr bwMode="auto">
                <a:xfrm>
                  <a:off x="884" y="1578"/>
                  <a:ext cx="52" cy="32"/>
                </a:xfrm>
                <a:custGeom>
                  <a:avLst/>
                  <a:gdLst>
                    <a:gd name="T0" fmla="*/ 26 w 52"/>
                    <a:gd name="T1" fmla="*/ 32 h 32"/>
                    <a:gd name="T2" fmla="*/ 52 w 52"/>
                    <a:gd name="T3" fmla="*/ 20 h 32"/>
                    <a:gd name="T4" fmla="*/ 26 w 52"/>
                    <a:gd name="T5" fmla="*/ 0 h 32"/>
                    <a:gd name="T6" fmla="*/ 0 w 52"/>
                    <a:gd name="T7" fmla="*/ 12 h 32"/>
                    <a:gd name="T8" fmla="*/ 26 w 52"/>
                    <a:gd name="T9" fmla="*/ 32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32"/>
                    <a:gd name="T17" fmla="*/ 52 w 52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32">
                      <a:moveTo>
                        <a:pt x="26" y="32"/>
                      </a:moveTo>
                      <a:lnTo>
                        <a:pt x="52" y="20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26" y="32"/>
                      </a:lnTo>
                      <a:close/>
                    </a:path>
                  </a:pathLst>
                </a:custGeom>
                <a:solidFill>
                  <a:srgbClr val="31A66E"/>
                </a:solidFill>
                <a:ln w="0">
                  <a:solidFill>
                    <a:srgbClr val="31A66E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91" name="Freeform 1818"/>
                <p:cNvSpPr>
                  <a:spLocks noChangeAspect="1"/>
                </p:cNvSpPr>
                <p:nvPr/>
              </p:nvSpPr>
              <p:spPr bwMode="auto">
                <a:xfrm>
                  <a:off x="884" y="1578"/>
                  <a:ext cx="52" cy="32"/>
                </a:xfrm>
                <a:custGeom>
                  <a:avLst/>
                  <a:gdLst>
                    <a:gd name="T0" fmla="*/ 26 w 52"/>
                    <a:gd name="T1" fmla="*/ 32 h 32"/>
                    <a:gd name="T2" fmla="*/ 52 w 52"/>
                    <a:gd name="T3" fmla="*/ 20 h 32"/>
                    <a:gd name="T4" fmla="*/ 26 w 52"/>
                    <a:gd name="T5" fmla="*/ 0 h 32"/>
                    <a:gd name="T6" fmla="*/ 0 w 52"/>
                    <a:gd name="T7" fmla="*/ 12 h 32"/>
                    <a:gd name="T8" fmla="*/ 26 w 52"/>
                    <a:gd name="T9" fmla="*/ 32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32"/>
                    <a:gd name="T17" fmla="*/ 52 w 52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32">
                      <a:moveTo>
                        <a:pt x="26" y="32"/>
                      </a:moveTo>
                      <a:lnTo>
                        <a:pt x="52" y="20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26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92" name="Freeform 1819"/>
                <p:cNvSpPr>
                  <a:spLocks noChangeAspect="1"/>
                </p:cNvSpPr>
                <p:nvPr/>
              </p:nvSpPr>
              <p:spPr bwMode="auto">
                <a:xfrm>
                  <a:off x="910" y="1598"/>
                  <a:ext cx="54" cy="32"/>
                </a:xfrm>
                <a:custGeom>
                  <a:avLst/>
                  <a:gdLst>
                    <a:gd name="T0" fmla="*/ 26 w 54"/>
                    <a:gd name="T1" fmla="*/ 32 h 32"/>
                    <a:gd name="T2" fmla="*/ 54 w 54"/>
                    <a:gd name="T3" fmla="*/ 18 h 32"/>
                    <a:gd name="T4" fmla="*/ 26 w 54"/>
                    <a:gd name="T5" fmla="*/ 0 h 32"/>
                    <a:gd name="T6" fmla="*/ 0 w 54"/>
                    <a:gd name="T7" fmla="*/ 12 h 32"/>
                    <a:gd name="T8" fmla="*/ 26 w 54"/>
                    <a:gd name="T9" fmla="*/ 32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32"/>
                    <a:gd name="T17" fmla="*/ 54 w 54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32">
                      <a:moveTo>
                        <a:pt x="26" y="32"/>
                      </a:moveTo>
                      <a:lnTo>
                        <a:pt x="54" y="18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26" y="32"/>
                      </a:lnTo>
                      <a:close/>
                    </a:path>
                  </a:pathLst>
                </a:custGeom>
                <a:solidFill>
                  <a:srgbClr val="30A174"/>
                </a:solidFill>
                <a:ln w="0">
                  <a:solidFill>
                    <a:srgbClr val="30A17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93" name="Freeform 1820"/>
                <p:cNvSpPr>
                  <a:spLocks noChangeAspect="1"/>
                </p:cNvSpPr>
                <p:nvPr/>
              </p:nvSpPr>
              <p:spPr bwMode="auto">
                <a:xfrm>
                  <a:off x="910" y="1598"/>
                  <a:ext cx="54" cy="32"/>
                </a:xfrm>
                <a:custGeom>
                  <a:avLst/>
                  <a:gdLst>
                    <a:gd name="T0" fmla="*/ 26 w 54"/>
                    <a:gd name="T1" fmla="*/ 32 h 32"/>
                    <a:gd name="T2" fmla="*/ 54 w 54"/>
                    <a:gd name="T3" fmla="*/ 18 h 32"/>
                    <a:gd name="T4" fmla="*/ 26 w 54"/>
                    <a:gd name="T5" fmla="*/ 0 h 32"/>
                    <a:gd name="T6" fmla="*/ 0 w 54"/>
                    <a:gd name="T7" fmla="*/ 12 h 32"/>
                    <a:gd name="T8" fmla="*/ 26 w 54"/>
                    <a:gd name="T9" fmla="*/ 32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32"/>
                    <a:gd name="T17" fmla="*/ 54 w 54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32">
                      <a:moveTo>
                        <a:pt x="26" y="32"/>
                      </a:moveTo>
                      <a:lnTo>
                        <a:pt x="54" y="18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26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94" name="Freeform 1821"/>
                <p:cNvSpPr>
                  <a:spLocks noChangeAspect="1"/>
                </p:cNvSpPr>
                <p:nvPr/>
              </p:nvSpPr>
              <p:spPr bwMode="auto">
                <a:xfrm>
                  <a:off x="936" y="1616"/>
                  <a:ext cx="54" cy="30"/>
                </a:xfrm>
                <a:custGeom>
                  <a:avLst/>
                  <a:gdLst>
                    <a:gd name="T0" fmla="*/ 28 w 54"/>
                    <a:gd name="T1" fmla="*/ 30 h 30"/>
                    <a:gd name="T2" fmla="*/ 54 w 54"/>
                    <a:gd name="T3" fmla="*/ 16 h 30"/>
                    <a:gd name="T4" fmla="*/ 28 w 54"/>
                    <a:gd name="T5" fmla="*/ 0 h 30"/>
                    <a:gd name="T6" fmla="*/ 0 w 54"/>
                    <a:gd name="T7" fmla="*/ 14 h 30"/>
                    <a:gd name="T8" fmla="*/ 28 w 54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30"/>
                    <a:gd name="T17" fmla="*/ 54 w 54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30">
                      <a:moveTo>
                        <a:pt x="28" y="30"/>
                      </a:moveTo>
                      <a:lnTo>
                        <a:pt x="54" y="16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28" y="30"/>
                      </a:lnTo>
                      <a:close/>
                    </a:path>
                  </a:pathLst>
                </a:custGeom>
                <a:solidFill>
                  <a:srgbClr val="259779"/>
                </a:solidFill>
                <a:ln w="0">
                  <a:solidFill>
                    <a:srgbClr val="25977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95" name="Freeform 1822"/>
                <p:cNvSpPr>
                  <a:spLocks noChangeAspect="1"/>
                </p:cNvSpPr>
                <p:nvPr/>
              </p:nvSpPr>
              <p:spPr bwMode="auto">
                <a:xfrm>
                  <a:off x="936" y="1616"/>
                  <a:ext cx="54" cy="30"/>
                </a:xfrm>
                <a:custGeom>
                  <a:avLst/>
                  <a:gdLst>
                    <a:gd name="T0" fmla="*/ 28 w 54"/>
                    <a:gd name="T1" fmla="*/ 30 h 30"/>
                    <a:gd name="T2" fmla="*/ 54 w 54"/>
                    <a:gd name="T3" fmla="*/ 16 h 30"/>
                    <a:gd name="T4" fmla="*/ 28 w 54"/>
                    <a:gd name="T5" fmla="*/ 0 h 30"/>
                    <a:gd name="T6" fmla="*/ 0 w 54"/>
                    <a:gd name="T7" fmla="*/ 14 h 30"/>
                    <a:gd name="T8" fmla="*/ 28 w 54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30"/>
                    <a:gd name="T17" fmla="*/ 54 w 54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30">
                      <a:moveTo>
                        <a:pt x="28" y="30"/>
                      </a:moveTo>
                      <a:lnTo>
                        <a:pt x="54" y="16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28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96" name="Freeform 1823"/>
                <p:cNvSpPr>
                  <a:spLocks noChangeAspect="1"/>
                </p:cNvSpPr>
                <p:nvPr/>
              </p:nvSpPr>
              <p:spPr bwMode="auto">
                <a:xfrm>
                  <a:off x="964" y="1632"/>
                  <a:ext cx="52" cy="28"/>
                </a:xfrm>
                <a:custGeom>
                  <a:avLst/>
                  <a:gdLst>
                    <a:gd name="T0" fmla="*/ 26 w 52"/>
                    <a:gd name="T1" fmla="*/ 28 h 28"/>
                    <a:gd name="T2" fmla="*/ 52 w 52"/>
                    <a:gd name="T3" fmla="*/ 12 h 28"/>
                    <a:gd name="T4" fmla="*/ 26 w 52"/>
                    <a:gd name="T5" fmla="*/ 0 h 28"/>
                    <a:gd name="T6" fmla="*/ 0 w 52"/>
                    <a:gd name="T7" fmla="*/ 14 h 28"/>
                    <a:gd name="T8" fmla="*/ 26 w 52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8"/>
                    <a:gd name="T17" fmla="*/ 52 w 52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8">
                      <a:moveTo>
                        <a:pt x="26" y="28"/>
                      </a:moveTo>
                      <a:lnTo>
                        <a:pt x="52" y="12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26" y="28"/>
                      </a:lnTo>
                      <a:close/>
                    </a:path>
                  </a:pathLst>
                </a:custGeom>
                <a:solidFill>
                  <a:srgbClr val="178E7C"/>
                </a:solidFill>
                <a:ln w="0">
                  <a:solidFill>
                    <a:srgbClr val="178E7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97" name="Freeform 1824"/>
                <p:cNvSpPr>
                  <a:spLocks noChangeAspect="1"/>
                </p:cNvSpPr>
                <p:nvPr/>
              </p:nvSpPr>
              <p:spPr bwMode="auto">
                <a:xfrm>
                  <a:off x="964" y="1632"/>
                  <a:ext cx="52" cy="28"/>
                </a:xfrm>
                <a:custGeom>
                  <a:avLst/>
                  <a:gdLst>
                    <a:gd name="T0" fmla="*/ 26 w 52"/>
                    <a:gd name="T1" fmla="*/ 28 h 28"/>
                    <a:gd name="T2" fmla="*/ 52 w 52"/>
                    <a:gd name="T3" fmla="*/ 12 h 28"/>
                    <a:gd name="T4" fmla="*/ 26 w 52"/>
                    <a:gd name="T5" fmla="*/ 0 h 28"/>
                    <a:gd name="T6" fmla="*/ 0 w 52"/>
                    <a:gd name="T7" fmla="*/ 14 h 28"/>
                    <a:gd name="T8" fmla="*/ 26 w 52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28"/>
                    <a:gd name="T17" fmla="*/ 52 w 52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28">
                      <a:moveTo>
                        <a:pt x="26" y="28"/>
                      </a:moveTo>
                      <a:lnTo>
                        <a:pt x="52" y="12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26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98" name="Freeform 1825"/>
                <p:cNvSpPr>
                  <a:spLocks noChangeAspect="1"/>
                </p:cNvSpPr>
                <p:nvPr/>
              </p:nvSpPr>
              <p:spPr bwMode="auto">
                <a:xfrm>
                  <a:off x="990" y="1644"/>
                  <a:ext cx="54" cy="26"/>
                </a:xfrm>
                <a:custGeom>
                  <a:avLst/>
                  <a:gdLst>
                    <a:gd name="T0" fmla="*/ 28 w 54"/>
                    <a:gd name="T1" fmla="*/ 26 h 26"/>
                    <a:gd name="T2" fmla="*/ 54 w 54"/>
                    <a:gd name="T3" fmla="*/ 10 h 26"/>
                    <a:gd name="T4" fmla="*/ 26 w 54"/>
                    <a:gd name="T5" fmla="*/ 0 h 26"/>
                    <a:gd name="T6" fmla="*/ 0 w 54"/>
                    <a:gd name="T7" fmla="*/ 16 h 26"/>
                    <a:gd name="T8" fmla="*/ 28 w 54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26"/>
                    <a:gd name="T17" fmla="*/ 54 w 54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26">
                      <a:moveTo>
                        <a:pt x="28" y="26"/>
                      </a:moveTo>
                      <a:lnTo>
                        <a:pt x="54" y="10"/>
                      </a:lnTo>
                      <a:lnTo>
                        <a:pt x="26" y="0"/>
                      </a:lnTo>
                      <a:lnTo>
                        <a:pt x="0" y="16"/>
                      </a:lnTo>
                      <a:lnTo>
                        <a:pt x="28" y="26"/>
                      </a:lnTo>
                      <a:close/>
                    </a:path>
                  </a:pathLst>
                </a:custGeom>
                <a:solidFill>
                  <a:srgbClr val="05837E"/>
                </a:solidFill>
                <a:ln w="0">
                  <a:solidFill>
                    <a:srgbClr val="05837E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99" name="Freeform 1826"/>
                <p:cNvSpPr>
                  <a:spLocks noChangeAspect="1"/>
                </p:cNvSpPr>
                <p:nvPr/>
              </p:nvSpPr>
              <p:spPr bwMode="auto">
                <a:xfrm>
                  <a:off x="990" y="1644"/>
                  <a:ext cx="54" cy="26"/>
                </a:xfrm>
                <a:custGeom>
                  <a:avLst/>
                  <a:gdLst>
                    <a:gd name="T0" fmla="*/ 28 w 54"/>
                    <a:gd name="T1" fmla="*/ 26 h 26"/>
                    <a:gd name="T2" fmla="*/ 54 w 54"/>
                    <a:gd name="T3" fmla="*/ 10 h 26"/>
                    <a:gd name="T4" fmla="*/ 26 w 54"/>
                    <a:gd name="T5" fmla="*/ 0 h 26"/>
                    <a:gd name="T6" fmla="*/ 0 w 54"/>
                    <a:gd name="T7" fmla="*/ 16 h 26"/>
                    <a:gd name="T8" fmla="*/ 28 w 54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26"/>
                    <a:gd name="T17" fmla="*/ 54 w 54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26">
                      <a:moveTo>
                        <a:pt x="28" y="26"/>
                      </a:moveTo>
                      <a:lnTo>
                        <a:pt x="54" y="10"/>
                      </a:lnTo>
                      <a:lnTo>
                        <a:pt x="26" y="0"/>
                      </a:lnTo>
                      <a:lnTo>
                        <a:pt x="0" y="16"/>
                      </a:lnTo>
                      <a:lnTo>
                        <a:pt x="2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00" name="Freeform 1827"/>
                <p:cNvSpPr>
                  <a:spLocks noChangeAspect="1"/>
                </p:cNvSpPr>
                <p:nvPr/>
              </p:nvSpPr>
              <p:spPr bwMode="auto">
                <a:xfrm>
                  <a:off x="1018" y="1654"/>
                  <a:ext cx="54" cy="24"/>
                </a:xfrm>
                <a:custGeom>
                  <a:avLst/>
                  <a:gdLst>
                    <a:gd name="T0" fmla="*/ 28 w 54"/>
                    <a:gd name="T1" fmla="*/ 24 h 24"/>
                    <a:gd name="T2" fmla="*/ 54 w 54"/>
                    <a:gd name="T3" fmla="*/ 8 h 24"/>
                    <a:gd name="T4" fmla="*/ 26 w 54"/>
                    <a:gd name="T5" fmla="*/ 0 h 24"/>
                    <a:gd name="T6" fmla="*/ 0 w 54"/>
                    <a:gd name="T7" fmla="*/ 16 h 24"/>
                    <a:gd name="T8" fmla="*/ 28 w 54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24"/>
                    <a:gd name="T17" fmla="*/ 54 w 54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24">
                      <a:moveTo>
                        <a:pt x="28" y="24"/>
                      </a:moveTo>
                      <a:lnTo>
                        <a:pt x="54" y="8"/>
                      </a:lnTo>
                      <a:lnTo>
                        <a:pt x="26" y="0"/>
                      </a:lnTo>
                      <a:lnTo>
                        <a:pt x="0" y="16"/>
                      </a:lnTo>
                      <a:lnTo>
                        <a:pt x="28" y="24"/>
                      </a:lnTo>
                      <a:close/>
                    </a:path>
                  </a:pathLst>
                </a:custGeom>
                <a:solidFill>
                  <a:srgbClr val="00797E"/>
                </a:solidFill>
                <a:ln w="0">
                  <a:solidFill>
                    <a:srgbClr val="00797E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01" name="Freeform 1828"/>
                <p:cNvSpPr>
                  <a:spLocks noChangeAspect="1"/>
                </p:cNvSpPr>
                <p:nvPr/>
              </p:nvSpPr>
              <p:spPr bwMode="auto">
                <a:xfrm>
                  <a:off x="1018" y="1654"/>
                  <a:ext cx="54" cy="24"/>
                </a:xfrm>
                <a:custGeom>
                  <a:avLst/>
                  <a:gdLst>
                    <a:gd name="T0" fmla="*/ 28 w 54"/>
                    <a:gd name="T1" fmla="*/ 24 h 24"/>
                    <a:gd name="T2" fmla="*/ 54 w 54"/>
                    <a:gd name="T3" fmla="*/ 8 h 24"/>
                    <a:gd name="T4" fmla="*/ 26 w 54"/>
                    <a:gd name="T5" fmla="*/ 0 h 24"/>
                    <a:gd name="T6" fmla="*/ 0 w 54"/>
                    <a:gd name="T7" fmla="*/ 16 h 24"/>
                    <a:gd name="T8" fmla="*/ 28 w 54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24"/>
                    <a:gd name="T17" fmla="*/ 54 w 54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24">
                      <a:moveTo>
                        <a:pt x="28" y="24"/>
                      </a:moveTo>
                      <a:lnTo>
                        <a:pt x="54" y="8"/>
                      </a:lnTo>
                      <a:lnTo>
                        <a:pt x="26" y="0"/>
                      </a:lnTo>
                      <a:lnTo>
                        <a:pt x="0" y="16"/>
                      </a:lnTo>
                      <a:lnTo>
                        <a:pt x="28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02" name="Freeform 1829"/>
                <p:cNvSpPr>
                  <a:spLocks noChangeAspect="1"/>
                </p:cNvSpPr>
                <p:nvPr/>
              </p:nvSpPr>
              <p:spPr bwMode="auto">
                <a:xfrm>
                  <a:off x="1046" y="1662"/>
                  <a:ext cx="54" cy="22"/>
                </a:xfrm>
                <a:custGeom>
                  <a:avLst/>
                  <a:gdLst>
                    <a:gd name="T0" fmla="*/ 26 w 54"/>
                    <a:gd name="T1" fmla="*/ 22 h 22"/>
                    <a:gd name="T2" fmla="*/ 54 w 54"/>
                    <a:gd name="T3" fmla="*/ 8 h 22"/>
                    <a:gd name="T4" fmla="*/ 26 w 54"/>
                    <a:gd name="T5" fmla="*/ 0 h 22"/>
                    <a:gd name="T6" fmla="*/ 0 w 54"/>
                    <a:gd name="T7" fmla="*/ 16 h 22"/>
                    <a:gd name="T8" fmla="*/ 26 w 54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22"/>
                    <a:gd name="T17" fmla="*/ 54 w 54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22">
                      <a:moveTo>
                        <a:pt x="26" y="22"/>
                      </a:moveTo>
                      <a:lnTo>
                        <a:pt x="54" y="8"/>
                      </a:lnTo>
                      <a:lnTo>
                        <a:pt x="26" y="0"/>
                      </a:lnTo>
                      <a:lnTo>
                        <a:pt x="0" y="16"/>
                      </a:lnTo>
                      <a:lnTo>
                        <a:pt x="26" y="22"/>
                      </a:lnTo>
                      <a:close/>
                    </a:path>
                  </a:pathLst>
                </a:custGeom>
                <a:solidFill>
                  <a:srgbClr val="00707C"/>
                </a:solidFill>
                <a:ln w="0">
                  <a:solidFill>
                    <a:srgbClr val="00707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03" name="Freeform 1830"/>
                <p:cNvSpPr>
                  <a:spLocks noChangeAspect="1"/>
                </p:cNvSpPr>
                <p:nvPr/>
              </p:nvSpPr>
              <p:spPr bwMode="auto">
                <a:xfrm>
                  <a:off x="1046" y="1662"/>
                  <a:ext cx="54" cy="22"/>
                </a:xfrm>
                <a:custGeom>
                  <a:avLst/>
                  <a:gdLst>
                    <a:gd name="T0" fmla="*/ 26 w 54"/>
                    <a:gd name="T1" fmla="*/ 22 h 22"/>
                    <a:gd name="T2" fmla="*/ 54 w 54"/>
                    <a:gd name="T3" fmla="*/ 8 h 22"/>
                    <a:gd name="T4" fmla="*/ 26 w 54"/>
                    <a:gd name="T5" fmla="*/ 0 h 22"/>
                    <a:gd name="T6" fmla="*/ 0 w 54"/>
                    <a:gd name="T7" fmla="*/ 16 h 22"/>
                    <a:gd name="T8" fmla="*/ 26 w 54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22"/>
                    <a:gd name="T17" fmla="*/ 54 w 54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22">
                      <a:moveTo>
                        <a:pt x="26" y="22"/>
                      </a:moveTo>
                      <a:lnTo>
                        <a:pt x="54" y="8"/>
                      </a:lnTo>
                      <a:lnTo>
                        <a:pt x="26" y="0"/>
                      </a:lnTo>
                      <a:lnTo>
                        <a:pt x="0" y="16"/>
                      </a:lnTo>
                      <a:lnTo>
                        <a:pt x="2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04" name="Freeform 1831"/>
                <p:cNvSpPr>
                  <a:spLocks noChangeAspect="1"/>
                </p:cNvSpPr>
                <p:nvPr/>
              </p:nvSpPr>
              <p:spPr bwMode="auto">
                <a:xfrm>
                  <a:off x="1072" y="1670"/>
                  <a:ext cx="56" cy="18"/>
                </a:xfrm>
                <a:custGeom>
                  <a:avLst/>
                  <a:gdLst>
                    <a:gd name="T0" fmla="*/ 28 w 56"/>
                    <a:gd name="T1" fmla="*/ 18 h 18"/>
                    <a:gd name="T2" fmla="*/ 56 w 56"/>
                    <a:gd name="T3" fmla="*/ 4 h 18"/>
                    <a:gd name="T4" fmla="*/ 28 w 56"/>
                    <a:gd name="T5" fmla="*/ 0 h 18"/>
                    <a:gd name="T6" fmla="*/ 0 w 56"/>
                    <a:gd name="T7" fmla="*/ 14 h 18"/>
                    <a:gd name="T8" fmla="*/ 28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28" y="18"/>
                      </a:moveTo>
                      <a:lnTo>
                        <a:pt x="56" y="4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28" y="18"/>
                      </a:lnTo>
                      <a:close/>
                    </a:path>
                  </a:pathLst>
                </a:custGeom>
                <a:solidFill>
                  <a:srgbClr val="006978"/>
                </a:solidFill>
                <a:ln w="0">
                  <a:solidFill>
                    <a:srgbClr val="00697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05" name="Freeform 1832"/>
                <p:cNvSpPr>
                  <a:spLocks noChangeAspect="1"/>
                </p:cNvSpPr>
                <p:nvPr/>
              </p:nvSpPr>
              <p:spPr bwMode="auto">
                <a:xfrm>
                  <a:off x="1072" y="1670"/>
                  <a:ext cx="56" cy="18"/>
                </a:xfrm>
                <a:custGeom>
                  <a:avLst/>
                  <a:gdLst>
                    <a:gd name="T0" fmla="*/ 28 w 56"/>
                    <a:gd name="T1" fmla="*/ 18 h 18"/>
                    <a:gd name="T2" fmla="*/ 56 w 56"/>
                    <a:gd name="T3" fmla="*/ 4 h 18"/>
                    <a:gd name="T4" fmla="*/ 28 w 56"/>
                    <a:gd name="T5" fmla="*/ 0 h 18"/>
                    <a:gd name="T6" fmla="*/ 0 w 56"/>
                    <a:gd name="T7" fmla="*/ 14 h 18"/>
                    <a:gd name="T8" fmla="*/ 28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28" y="18"/>
                      </a:moveTo>
                      <a:lnTo>
                        <a:pt x="56" y="4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28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06" name="Freeform 1833"/>
                <p:cNvSpPr>
                  <a:spLocks noChangeAspect="1"/>
                </p:cNvSpPr>
                <p:nvPr/>
              </p:nvSpPr>
              <p:spPr bwMode="auto">
                <a:xfrm>
                  <a:off x="1100" y="1674"/>
                  <a:ext cx="56" cy="18"/>
                </a:xfrm>
                <a:custGeom>
                  <a:avLst/>
                  <a:gdLst>
                    <a:gd name="T0" fmla="*/ 30 w 56"/>
                    <a:gd name="T1" fmla="*/ 18 h 18"/>
                    <a:gd name="T2" fmla="*/ 56 w 56"/>
                    <a:gd name="T3" fmla="*/ 4 h 18"/>
                    <a:gd name="T4" fmla="*/ 28 w 56"/>
                    <a:gd name="T5" fmla="*/ 0 h 18"/>
                    <a:gd name="T6" fmla="*/ 0 w 56"/>
                    <a:gd name="T7" fmla="*/ 14 h 18"/>
                    <a:gd name="T8" fmla="*/ 30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0" y="18"/>
                      </a:moveTo>
                      <a:lnTo>
                        <a:pt x="56" y="4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0" y="18"/>
                      </a:lnTo>
                      <a:close/>
                    </a:path>
                  </a:pathLst>
                </a:custGeom>
                <a:solidFill>
                  <a:srgbClr val="006475"/>
                </a:solidFill>
                <a:ln w="0">
                  <a:solidFill>
                    <a:srgbClr val="006475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07" name="Freeform 1834"/>
                <p:cNvSpPr>
                  <a:spLocks noChangeAspect="1"/>
                </p:cNvSpPr>
                <p:nvPr/>
              </p:nvSpPr>
              <p:spPr bwMode="auto">
                <a:xfrm>
                  <a:off x="1100" y="1674"/>
                  <a:ext cx="56" cy="18"/>
                </a:xfrm>
                <a:custGeom>
                  <a:avLst/>
                  <a:gdLst>
                    <a:gd name="T0" fmla="*/ 30 w 56"/>
                    <a:gd name="T1" fmla="*/ 18 h 18"/>
                    <a:gd name="T2" fmla="*/ 56 w 56"/>
                    <a:gd name="T3" fmla="*/ 4 h 18"/>
                    <a:gd name="T4" fmla="*/ 28 w 56"/>
                    <a:gd name="T5" fmla="*/ 0 h 18"/>
                    <a:gd name="T6" fmla="*/ 0 w 56"/>
                    <a:gd name="T7" fmla="*/ 14 h 18"/>
                    <a:gd name="T8" fmla="*/ 30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0" y="18"/>
                      </a:moveTo>
                      <a:lnTo>
                        <a:pt x="56" y="4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0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08" name="Freeform 1835"/>
                <p:cNvSpPr>
                  <a:spLocks noChangeAspect="1"/>
                </p:cNvSpPr>
                <p:nvPr/>
              </p:nvSpPr>
              <p:spPr bwMode="auto">
                <a:xfrm>
                  <a:off x="1130" y="1678"/>
                  <a:ext cx="54" cy="18"/>
                </a:xfrm>
                <a:custGeom>
                  <a:avLst/>
                  <a:gdLst>
                    <a:gd name="T0" fmla="*/ 28 w 54"/>
                    <a:gd name="T1" fmla="*/ 18 h 18"/>
                    <a:gd name="T2" fmla="*/ 54 w 54"/>
                    <a:gd name="T3" fmla="*/ 4 h 18"/>
                    <a:gd name="T4" fmla="*/ 26 w 54"/>
                    <a:gd name="T5" fmla="*/ 0 h 18"/>
                    <a:gd name="T6" fmla="*/ 0 w 54"/>
                    <a:gd name="T7" fmla="*/ 14 h 18"/>
                    <a:gd name="T8" fmla="*/ 28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28" y="18"/>
                      </a:moveTo>
                      <a:lnTo>
                        <a:pt x="54" y="4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28" y="18"/>
                      </a:lnTo>
                      <a:close/>
                    </a:path>
                  </a:pathLst>
                </a:custGeom>
                <a:solidFill>
                  <a:srgbClr val="006271"/>
                </a:solidFill>
                <a:ln w="0">
                  <a:solidFill>
                    <a:srgbClr val="00627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09" name="Freeform 1836"/>
                <p:cNvSpPr>
                  <a:spLocks noChangeAspect="1"/>
                </p:cNvSpPr>
                <p:nvPr/>
              </p:nvSpPr>
              <p:spPr bwMode="auto">
                <a:xfrm>
                  <a:off x="1130" y="1678"/>
                  <a:ext cx="54" cy="18"/>
                </a:xfrm>
                <a:custGeom>
                  <a:avLst/>
                  <a:gdLst>
                    <a:gd name="T0" fmla="*/ 28 w 54"/>
                    <a:gd name="T1" fmla="*/ 18 h 18"/>
                    <a:gd name="T2" fmla="*/ 54 w 54"/>
                    <a:gd name="T3" fmla="*/ 4 h 18"/>
                    <a:gd name="T4" fmla="*/ 26 w 54"/>
                    <a:gd name="T5" fmla="*/ 0 h 18"/>
                    <a:gd name="T6" fmla="*/ 0 w 54"/>
                    <a:gd name="T7" fmla="*/ 14 h 18"/>
                    <a:gd name="T8" fmla="*/ 28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28" y="18"/>
                      </a:moveTo>
                      <a:lnTo>
                        <a:pt x="54" y="4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28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10" name="Freeform 1837"/>
                <p:cNvSpPr>
                  <a:spLocks noChangeAspect="1"/>
                </p:cNvSpPr>
                <p:nvPr/>
              </p:nvSpPr>
              <p:spPr bwMode="auto">
                <a:xfrm>
                  <a:off x="1158" y="1682"/>
                  <a:ext cx="56" cy="16"/>
                </a:xfrm>
                <a:custGeom>
                  <a:avLst/>
                  <a:gdLst>
                    <a:gd name="T0" fmla="*/ 30 w 56"/>
                    <a:gd name="T1" fmla="*/ 16 h 16"/>
                    <a:gd name="T2" fmla="*/ 56 w 56"/>
                    <a:gd name="T3" fmla="*/ 4 h 16"/>
                    <a:gd name="T4" fmla="*/ 26 w 56"/>
                    <a:gd name="T5" fmla="*/ 0 h 16"/>
                    <a:gd name="T6" fmla="*/ 0 w 56"/>
                    <a:gd name="T7" fmla="*/ 14 h 16"/>
                    <a:gd name="T8" fmla="*/ 30 w 56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6"/>
                    <a:gd name="T17" fmla="*/ 56 w 56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6">
                      <a:moveTo>
                        <a:pt x="30" y="16"/>
                      </a:moveTo>
                      <a:lnTo>
                        <a:pt x="56" y="4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616D"/>
                </a:solidFill>
                <a:ln w="0">
                  <a:solidFill>
                    <a:srgbClr val="00616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11" name="Freeform 1838"/>
                <p:cNvSpPr>
                  <a:spLocks noChangeAspect="1"/>
                </p:cNvSpPr>
                <p:nvPr/>
              </p:nvSpPr>
              <p:spPr bwMode="auto">
                <a:xfrm>
                  <a:off x="1158" y="1682"/>
                  <a:ext cx="56" cy="16"/>
                </a:xfrm>
                <a:custGeom>
                  <a:avLst/>
                  <a:gdLst>
                    <a:gd name="T0" fmla="*/ 30 w 56"/>
                    <a:gd name="T1" fmla="*/ 16 h 16"/>
                    <a:gd name="T2" fmla="*/ 56 w 56"/>
                    <a:gd name="T3" fmla="*/ 4 h 16"/>
                    <a:gd name="T4" fmla="*/ 26 w 56"/>
                    <a:gd name="T5" fmla="*/ 0 h 16"/>
                    <a:gd name="T6" fmla="*/ 0 w 56"/>
                    <a:gd name="T7" fmla="*/ 14 h 16"/>
                    <a:gd name="T8" fmla="*/ 30 w 56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6"/>
                    <a:gd name="T17" fmla="*/ 56 w 56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6">
                      <a:moveTo>
                        <a:pt x="30" y="16"/>
                      </a:moveTo>
                      <a:lnTo>
                        <a:pt x="56" y="4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12" name="Freeform 1839"/>
                <p:cNvSpPr>
                  <a:spLocks noChangeAspect="1"/>
                </p:cNvSpPr>
                <p:nvPr/>
              </p:nvSpPr>
              <p:spPr bwMode="auto">
                <a:xfrm>
                  <a:off x="1188" y="1686"/>
                  <a:ext cx="56" cy="16"/>
                </a:xfrm>
                <a:custGeom>
                  <a:avLst/>
                  <a:gdLst>
                    <a:gd name="T0" fmla="*/ 30 w 56"/>
                    <a:gd name="T1" fmla="*/ 16 h 16"/>
                    <a:gd name="T2" fmla="*/ 56 w 56"/>
                    <a:gd name="T3" fmla="*/ 2 h 16"/>
                    <a:gd name="T4" fmla="*/ 26 w 56"/>
                    <a:gd name="T5" fmla="*/ 0 h 16"/>
                    <a:gd name="T6" fmla="*/ 0 w 56"/>
                    <a:gd name="T7" fmla="*/ 12 h 16"/>
                    <a:gd name="T8" fmla="*/ 30 w 56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6"/>
                    <a:gd name="T17" fmla="*/ 56 w 56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6">
                      <a:moveTo>
                        <a:pt x="30" y="16"/>
                      </a:moveTo>
                      <a:lnTo>
                        <a:pt x="56" y="2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626A"/>
                </a:solidFill>
                <a:ln w="0">
                  <a:solidFill>
                    <a:srgbClr val="00626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13" name="Freeform 1840"/>
                <p:cNvSpPr>
                  <a:spLocks noChangeAspect="1"/>
                </p:cNvSpPr>
                <p:nvPr/>
              </p:nvSpPr>
              <p:spPr bwMode="auto">
                <a:xfrm>
                  <a:off x="1188" y="1686"/>
                  <a:ext cx="56" cy="16"/>
                </a:xfrm>
                <a:custGeom>
                  <a:avLst/>
                  <a:gdLst>
                    <a:gd name="T0" fmla="*/ 30 w 56"/>
                    <a:gd name="T1" fmla="*/ 16 h 16"/>
                    <a:gd name="T2" fmla="*/ 56 w 56"/>
                    <a:gd name="T3" fmla="*/ 2 h 16"/>
                    <a:gd name="T4" fmla="*/ 26 w 56"/>
                    <a:gd name="T5" fmla="*/ 0 h 16"/>
                    <a:gd name="T6" fmla="*/ 0 w 56"/>
                    <a:gd name="T7" fmla="*/ 12 h 16"/>
                    <a:gd name="T8" fmla="*/ 30 w 56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6"/>
                    <a:gd name="T17" fmla="*/ 56 w 56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6">
                      <a:moveTo>
                        <a:pt x="30" y="16"/>
                      </a:moveTo>
                      <a:lnTo>
                        <a:pt x="56" y="2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14" name="Freeform 1841"/>
                <p:cNvSpPr>
                  <a:spLocks noChangeAspect="1"/>
                </p:cNvSpPr>
                <p:nvPr/>
              </p:nvSpPr>
              <p:spPr bwMode="auto">
                <a:xfrm>
                  <a:off x="1218" y="1688"/>
                  <a:ext cx="56" cy="18"/>
                </a:xfrm>
                <a:custGeom>
                  <a:avLst/>
                  <a:gdLst>
                    <a:gd name="T0" fmla="*/ 30 w 56"/>
                    <a:gd name="T1" fmla="*/ 18 h 18"/>
                    <a:gd name="T2" fmla="*/ 56 w 56"/>
                    <a:gd name="T3" fmla="*/ 4 h 18"/>
                    <a:gd name="T4" fmla="*/ 26 w 56"/>
                    <a:gd name="T5" fmla="*/ 0 h 18"/>
                    <a:gd name="T6" fmla="*/ 0 w 56"/>
                    <a:gd name="T7" fmla="*/ 14 h 18"/>
                    <a:gd name="T8" fmla="*/ 30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0" y="18"/>
                      </a:moveTo>
                      <a:lnTo>
                        <a:pt x="56" y="4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30" y="18"/>
                      </a:lnTo>
                      <a:close/>
                    </a:path>
                  </a:pathLst>
                </a:custGeom>
                <a:solidFill>
                  <a:srgbClr val="006366"/>
                </a:solidFill>
                <a:ln w="0">
                  <a:solidFill>
                    <a:srgbClr val="006366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15" name="Freeform 1842"/>
                <p:cNvSpPr>
                  <a:spLocks noChangeAspect="1"/>
                </p:cNvSpPr>
                <p:nvPr/>
              </p:nvSpPr>
              <p:spPr bwMode="auto">
                <a:xfrm>
                  <a:off x="1218" y="1688"/>
                  <a:ext cx="56" cy="18"/>
                </a:xfrm>
                <a:custGeom>
                  <a:avLst/>
                  <a:gdLst>
                    <a:gd name="T0" fmla="*/ 30 w 56"/>
                    <a:gd name="T1" fmla="*/ 18 h 18"/>
                    <a:gd name="T2" fmla="*/ 56 w 56"/>
                    <a:gd name="T3" fmla="*/ 4 h 18"/>
                    <a:gd name="T4" fmla="*/ 26 w 56"/>
                    <a:gd name="T5" fmla="*/ 0 h 18"/>
                    <a:gd name="T6" fmla="*/ 0 w 56"/>
                    <a:gd name="T7" fmla="*/ 14 h 18"/>
                    <a:gd name="T8" fmla="*/ 30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0" y="18"/>
                      </a:moveTo>
                      <a:lnTo>
                        <a:pt x="56" y="4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30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16" name="Freeform 1843"/>
                <p:cNvSpPr>
                  <a:spLocks noChangeAspect="1"/>
                </p:cNvSpPr>
                <p:nvPr/>
              </p:nvSpPr>
              <p:spPr bwMode="auto">
                <a:xfrm>
                  <a:off x="1248" y="1692"/>
                  <a:ext cx="56" cy="18"/>
                </a:xfrm>
                <a:custGeom>
                  <a:avLst/>
                  <a:gdLst>
                    <a:gd name="T0" fmla="*/ 30 w 56"/>
                    <a:gd name="T1" fmla="*/ 18 h 18"/>
                    <a:gd name="T2" fmla="*/ 56 w 56"/>
                    <a:gd name="T3" fmla="*/ 6 h 18"/>
                    <a:gd name="T4" fmla="*/ 26 w 56"/>
                    <a:gd name="T5" fmla="*/ 0 h 18"/>
                    <a:gd name="T6" fmla="*/ 0 w 56"/>
                    <a:gd name="T7" fmla="*/ 14 h 18"/>
                    <a:gd name="T8" fmla="*/ 30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0" y="18"/>
                      </a:moveTo>
                      <a:lnTo>
                        <a:pt x="56" y="6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30" y="18"/>
                      </a:lnTo>
                      <a:close/>
                    </a:path>
                  </a:pathLst>
                </a:custGeom>
                <a:solidFill>
                  <a:srgbClr val="006664"/>
                </a:solidFill>
                <a:ln w="0">
                  <a:solidFill>
                    <a:srgbClr val="00666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17" name="Freeform 1844"/>
                <p:cNvSpPr>
                  <a:spLocks noChangeAspect="1"/>
                </p:cNvSpPr>
                <p:nvPr/>
              </p:nvSpPr>
              <p:spPr bwMode="auto">
                <a:xfrm>
                  <a:off x="1248" y="1692"/>
                  <a:ext cx="56" cy="18"/>
                </a:xfrm>
                <a:custGeom>
                  <a:avLst/>
                  <a:gdLst>
                    <a:gd name="T0" fmla="*/ 30 w 56"/>
                    <a:gd name="T1" fmla="*/ 18 h 18"/>
                    <a:gd name="T2" fmla="*/ 56 w 56"/>
                    <a:gd name="T3" fmla="*/ 6 h 18"/>
                    <a:gd name="T4" fmla="*/ 26 w 56"/>
                    <a:gd name="T5" fmla="*/ 0 h 18"/>
                    <a:gd name="T6" fmla="*/ 0 w 56"/>
                    <a:gd name="T7" fmla="*/ 14 h 18"/>
                    <a:gd name="T8" fmla="*/ 30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0" y="18"/>
                      </a:moveTo>
                      <a:lnTo>
                        <a:pt x="56" y="6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30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18" name="Freeform 1845"/>
                <p:cNvSpPr>
                  <a:spLocks noChangeAspect="1"/>
                </p:cNvSpPr>
                <p:nvPr/>
              </p:nvSpPr>
              <p:spPr bwMode="auto">
                <a:xfrm>
                  <a:off x="1278" y="1698"/>
                  <a:ext cx="58" cy="16"/>
                </a:xfrm>
                <a:custGeom>
                  <a:avLst/>
                  <a:gdLst>
                    <a:gd name="T0" fmla="*/ 32 w 58"/>
                    <a:gd name="T1" fmla="*/ 16 h 16"/>
                    <a:gd name="T2" fmla="*/ 58 w 58"/>
                    <a:gd name="T3" fmla="*/ 4 h 16"/>
                    <a:gd name="T4" fmla="*/ 26 w 58"/>
                    <a:gd name="T5" fmla="*/ 0 h 16"/>
                    <a:gd name="T6" fmla="*/ 0 w 58"/>
                    <a:gd name="T7" fmla="*/ 12 h 16"/>
                    <a:gd name="T8" fmla="*/ 32 w 5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6"/>
                    <a:gd name="T17" fmla="*/ 58 w 5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6">
                      <a:moveTo>
                        <a:pt x="32" y="16"/>
                      </a:moveTo>
                      <a:lnTo>
                        <a:pt x="58" y="4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2" y="16"/>
                      </a:lnTo>
                      <a:close/>
                    </a:path>
                  </a:pathLst>
                </a:custGeom>
                <a:solidFill>
                  <a:srgbClr val="006961"/>
                </a:solidFill>
                <a:ln w="0">
                  <a:solidFill>
                    <a:srgbClr val="00696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19" name="Freeform 1846"/>
                <p:cNvSpPr>
                  <a:spLocks noChangeAspect="1"/>
                </p:cNvSpPr>
                <p:nvPr/>
              </p:nvSpPr>
              <p:spPr bwMode="auto">
                <a:xfrm>
                  <a:off x="1278" y="1698"/>
                  <a:ext cx="58" cy="16"/>
                </a:xfrm>
                <a:custGeom>
                  <a:avLst/>
                  <a:gdLst>
                    <a:gd name="T0" fmla="*/ 32 w 58"/>
                    <a:gd name="T1" fmla="*/ 16 h 16"/>
                    <a:gd name="T2" fmla="*/ 58 w 58"/>
                    <a:gd name="T3" fmla="*/ 4 h 16"/>
                    <a:gd name="T4" fmla="*/ 26 w 58"/>
                    <a:gd name="T5" fmla="*/ 0 h 16"/>
                    <a:gd name="T6" fmla="*/ 0 w 58"/>
                    <a:gd name="T7" fmla="*/ 12 h 16"/>
                    <a:gd name="T8" fmla="*/ 32 w 5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6"/>
                    <a:gd name="T17" fmla="*/ 58 w 5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6">
                      <a:moveTo>
                        <a:pt x="32" y="16"/>
                      </a:moveTo>
                      <a:lnTo>
                        <a:pt x="58" y="4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2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20" name="Freeform 1847"/>
                <p:cNvSpPr>
                  <a:spLocks noChangeAspect="1"/>
                </p:cNvSpPr>
                <p:nvPr/>
              </p:nvSpPr>
              <p:spPr bwMode="auto">
                <a:xfrm>
                  <a:off x="1310" y="1702"/>
                  <a:ext cx="58" cy="18"/>
                </a:xfrm>
                <a:custGeom>
                  <a:avLst/>
                  <a:gdLst>
                    <a:gd name="T0" fmla="*/ 32 w 58"/>
                    <a:gd name="T1" fmla="*/ 18 h 18"/>
                    <a:gd name="T2" fmla="*/ 58 w 58"/>
                    <a:gd name="T3" fmla="*/ 6 h 18"/>
                    <a:gd name="T4" fmla="*/ 26 w 58"/>
                    <a:gd name="T5" fmla="*/ 0 h 18"/>
                    <a:gd name="T6" fmla="*/ 0 w 58"/>
                    <a:gd name="T7" fmla="*/ 12 h 18"/>
                    <a:gd name="T8" fmla="*/ 32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32" y="18"/>
                      </a:moveTo>
                      <a:lnTo>
                        <a:pt x="58" y="6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6D5F"/>
                </a:solidFill>
                <a:ln w="0">
                  <a:solidFill>
                    <a:srgbClr val="006D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21" name="Freeform 1848"/>
                <p:cNvSpPr>
                  <a:spLocks noChangeAspect="1"/>
                </p:cNvSpPr>
                <p:nvPr/>
              </p:nvSpPr>
              <p:spPr bwMode="auto">
                <a:xfrm>
                  <a:off x="1310" y="1702"/>
                  <a:ext cx="58" cy="18"/>
                </a:xfrm>
                <a:custGeom>
                  <a:avLst/>
                  <a:gdLst>
                    <a:gd name="T0" fmla="*/ 32 w 58"/>
                    <a:gd name="T1" fmla="*/ 18 h 18"/>
                    <a:gd name="T2" fmla="*/ 58 w 58"/>
                    <a:gd name="T3" fmla="*/ 6 h 18"/>
                    <a:gd name="T4" fmla="*/ 26 w 58"/>
                    <a:gd name="T5" fmla="*/ 0 h 18"/>
                    <a:gd name="T6" fmla="*/ 0 w 58"/>
                    <a:gd name="T7" fmla="*/ 12 h 18"/>
                    <a:gd name="T8" fmla="*/ 32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32" y="18"/>
                      </a:moveTo>
                      <a:lnTo>
                        <a:pt x="58" y="6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22" name="Freeform 1849"/>
                <p:cNvSpPr>
                  <a:spLocks noChangeAspect="1"/>
                </p:cNvSpPr>
                <p:nvPr/>
              </p:nvSpPr>
              <p:spPr bwMode="auto">
                <a:xfrm>
                  <a:off x="1342" y="1708"/>
                  <a:ext cx="58" cy="18"/>
                </a:xfrm>
                <a:custGeom>
                  <a:avLst/>
                  <a:gdLst>
                    <a:gd name="T0" fmla="*/ 32 w 58"/>
                    <a:gd name="T1" fmla="*/ 18 h 18"/>
                    <a:gd name="T2" fmla="*/ 58 w 58"/>
                    <a:gd name="T3" fmla="*/ 6 h 18"/>
                    <a:gd name="T4" fmla="*/ 26 w 58"/>
                    <a:gd name="T5" fmla="*/ 0 h 18"/>
                    <a:gd name="T6" fmla="*/ 0 w 58"/>
                    <a:gd name="T7" fmla="*/ 12 h 18"/>
                    <a:gd name="T8" fmla="*/ 32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32" y="18"/>
                      </a:moveTo>
                      <a:lnTo>
                        <a:pt x="58" y="6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705E"/>
                </a:solidFill>
                <a:ln w="0">
                  <a:solidFill>
                    <a:srgbClr val="00705E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23" name="Freeform 1850"/>
                <p:cNvSpPr>
                  <a:spLocks noChangeAspect="1"/>
                </p:cNvSpPr>
                <p:nvPr/>
              </p:nvSpPr>
              <p:spPr bwMode="auto">
                <a:xfrm>
                  <a:off x="1342" y="1708"/>
                  <a:ext cx="58" cy="18"/>
                </a:xfrm>
                <a:custGeom>
                  <a:avLst/>
                  <a:gdLst>
                    <a:gd name="T0" fmla="*/ 32 w 58"/>
                    <a:gd name="T1" fmla="*/ 18 h 18"/>
                    <a:gd name="T2" fmla="*/ 58 w 58"/>
                    <a:gd name="T3" fmla="*/ 6 h 18"/>
                    <a:gd name="T4" fmla="*/ 26 w 58"/>
                    <a:gd name="T5" fmla="*/ 0 h 18"/>
                    <a:gd name="T6" fmla="*/ 0 w 58"/>
                    <a:gd name="T7" fmla="*/ 12 h 18"/>
                    <a:gd name="T8" fmla="*/ 32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32" y="18"/>
                      </a:moveTo>
                      <a:lnTo>
                        <a:pt x="58" y="6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24" name="Freeform 1851"/>
                <p:cNvSpPr>
                  <a:spLocks noChangeAspect="1"/>
                </p:cNvSpPr>
                <p:nvPr/>
              </p:nvSpPr>
              <p:spPr bwMode="auto">
                <a:xfrm>
                  <a:off x="1374" y="1714"/>
                  <a:ext cx="58" cy="18"/>
                </a:xfrm>
                <a:custGeom>
                  <a:avLst/>
                  <a:gdLst>
                    <a:gd name="T0" fmla="*/ 32 w 58"/>
                    <a:gd name="T1" fmla="*/ 18 h 18"/>
                    <a:gd name="T2" fmla="*/ 58 w 58"/>
                    <a:gd name="T3" fmla="*/ 6 h 18"/>
                    <a:gd name="T4" fmla="*/ 26 w 58"/>
                    <a:gd name="T5" fmla="*/ 0 h 18"/>
                    <a:gd name="T6" fmla="*/ 0 w 58"/>
                    <a:gd name="T7" fmla="*/ 12 h 18"/>
                    <a:gd name="T8" fmla="*/ 32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32" y="18"/>
                      </a:moveTo>
                      <a:lnTo>
                        <a:pt x="58" y="6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735C"/>
                </a:solidFill>
                <a:ln w="0">
                  <a:solidFill>
                    <a:srgbClr val="00735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25" name="Freeform 1852"/>
                <p:cNvSpPr>
                  <a:spLocks noChangeAspect="1"/>
                </p:cNvSpPr>
                <p:nvPr/>
              </p:nvSpPr>
              <p:spPr bwMode="auto">
                <a:xfrm>
                  <a:off x="1374" y="1714"/>
                  <a:ext cx="58" cy="18"/>
                </a:xfrm>
                <a:custGeom>
                  <a:avLst/>
                  <a:gdLst>
                    <a:gd name="T0" fmla="*/ 32 w 58"/>
                    <a:gd name="T1" fmla="*/ 18 h 18"/>
                    <a:gd name="T2" fmla="*/ 58 w 58"/>
                    <a:gd name="T3" fmla="*/ 6 h 18"/>
                    <a:gd name="T4" fmla="*/ 26 w 58"/>
                    <a:gd name="T5" fmla="*/ 0 h 18"/>
                    <a:gd name="T6" fmla="*/ 0 w 58"/>
                    <a:gd name="T7" fmla="*/ 12 h 18"/>
                    <a:gd name="T8" fmla="*/ 32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32" y="18"/>
                      </a:moveTo>
                      <a:lnTo>
                        <a:pt x="58" y="6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26" name="Freeform 1853"/>
                <p:cNvSpPr>
                  <a:spLocks noChangeAspect="1"/>
                </p:cNvSpPr>
                <p:nvPr/>
              </p:nvSpPr>
              <p:spPr bwMode="auto">
                <a:xfrm>
                  <a:off x="1406" y="1720"/>
                  <a:ext cx="60" cy="18"/>
                </a:xfrm>
                <a:custGeom>
                  <a:avLst/>
                  <a:gdLst>
                    <a:gd name="T0" fmla="*/ 34 w 60"/>
                    <a:gd name="T1" fmla="*/ 18 h 18"/>
                    <a:gd name="T2" fmla="*/ 60 w 60"/>
                    <a:gd name="T3" fmla="*/ 6 h 18"/>
                    <a:gd name="T4" fmla="*/ 26 w 60"/>
                    <a:gd name="T5" fmla="*/ 0 h 18"/>
                    <a:gd name="T6" fmla="*/ 0 w 60"/>
                    <a:gd name="T7" fmla="*/ 12 h 18"/>
                    <a:gd name="T8" fmla="*/ 34 w 6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18"/>
                    <a:gd name="T17" fmla="*/ 60 w 6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18">
                      <a:moveTo>
                        <a:pt x="34" y="18"/>
                      </a:moveTo>
                      <a:lnTo>
                        <a:pt x="60" y="6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4" y="18"/>
                      </a:lnTo>
                      <a:close/>
                    </a:path>
                  </a:pathLst>
                </a:custGeom>
                <a:solidFill>
                  <a:srgbClr val="00765B"/>
                </a:solidFill>
                <a:ln w="0">
                  <a:solidFill>
                    <a:srgbClr val="00765B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27" name="Freeform 1854"/>
                <p:cNvSpPr>
                  <a:spLocks noChangeAspect="1"/>
                </p:cNvSpPr>
                <p:nvPr/>
              </p:nvSpPr>
              <p:spPr bwMode="auto">
                <a:xfrm>
                  <a:off x="1406" y="1720"/>
                  <a:ext cx="60" cy="18"/>
                </a:xfrm>
                <a:custGeom>
                  <a:avLst/>
                  <a:gdLst>
                    <a:gd name="T0" fmla="*/ 34 w 60"/>
                    <a:gd name="T1" fmla="*/ 18 h 18"/>
                    <a:gd name="T2" fmla="*/ 60 w 60"/>
                    <a:gd name="T3" fmla="*/ 6 h 18"/>
                    <a:gd name="T4" fmla="*/ 26 w 60"/>
                    <a:gd name="T5" fmla="*/ 0 h 18"/>
                    <a:gd name="T6" fmla="*/ 0 w 60"/>
                    <a:gd name="T7" fmla="*/ 12 h 18"/>
                    <a:gd name="T8" fmla="*/ 34 w 6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18"/>
                    <a:gd name="T17" fmla="*/ 60 w 6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18">
                      <a:moveTo>
                        <a:pt x="34" y="18"/>
                      </a:moveTo>
                      <a:lnTo>
                        <a:pt x="60" y="6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28" name="Freeform 1855"/>
                <p:cNvSpPr>
                  <a:spLocks noChangeAspect="1"/>
                </p:cNvSpPr>
                <p:nvPr/>
              </p:nvSpPr>
              <p:spPr bwMode="auto">
                <a:xfrm>
                  <a:off x="1440" y="1726"/>
                  <a:ext cx="58" cy="20"/>
                </a:xfrm>
                <a:custGeom>
                  <a:avLst/>
                  <a:gdLst>
                    <a:gd name="T0" fmla="*/ 34 w 58"/>
                    <a:gd name="T1" fmla="*/ 20 h 20"/>
                    <a:gd name="T2" fmla="*/ 58 w 58"/>
                    <a:gd name="T3" fmla="*/ 8 h 20"/>
                    <a:gd name="T4" fmla="*/ 26 w 58"/>
                    <a:gd name="T5" fmla="*/ 0 h 20"/>
                    <a:gd name="T6" fmla="*/ 0 w 58"/>
                    <a:gd name="T7" fmla="*/ 12 h 20"/>
                    <a:gd name="T8" fmla="*/ 34 w 5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0"/>
                    <a:gd name="T17" fmla="*/ 58 w 5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0">
                      <a:moveTo>
                        <a:pt x="34" y="20"/>
                      </a:moveTo>
                      <a:lnTo>
                        <a:pt x="58" y="8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4" y="20"/>
                      </a:lnTo>
                      <a:close/>
                    </a:path>
                  </a:pathLst>
                </a:custGeom>
                <a:solidFill>
                  <a:srgbClr val="00795B"/>
                </a:solidFill>
                <a:ln w="0">
                  <a:solidFill>
                    <a:srgbClr val="00795B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29" name="Freeform 1856"/>
                <p:cNvSpPr>
                  <a:spLocks noChangeAspect="1"/>
                </p:cNvSpPr>
                <p:nvPr/>
              </p:nvSpPr>
              <p:spPr bwMode="auto">
                <a:xfrm>
                  <a:off x="1440" y="1726"/>
                  <a:ext cx="58" cy="20"/>
                </a:xfrm>
                <a:custGeom>
                  <a:avLst/>
                  <a:gdLst>
                    <a:gd name="T0" fmla="*/ 34 w 58"/>
                    <a:gd name="T1" fmla="*/ 20 h 20"/>
                    <a:gd name="T2" fmla="*/ 58 w 58"/>
                    <a:gd name="T3" fmla="*/ 8 h 20"/>
                    <a:gd name="T4" fmla="*/ 26 w 58"/>
                    <a:gd name="T5" fmla="*/ 0 h 20"/>
                    <a:gd name="T6" fmla="*/ 0 w 58"/>
                    <a:gd name="T7" fmla="*/ 12 h 20"/>
                    <a:gd name="T8" fmla="*/ 34 w 58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0"/>
                    <a:gd name="T17" fmla="*/ 58 w 5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0">
                      <a:moveTo>
                        <a:pt x="34" y="20"/>
                      </a:moveTo>
                      <a:lnTo>
                        <a:pt x="58" y="8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4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30" name="Freeform 1857"/>
                <p:cNvSpPr>
                  <a:spLocks noChangeAspect="1"/>
                </p:cNvSpPr>
                <p:nvPr/>
              </p:nvSpPr>
              <p:spPr bwMode="auto">
                <a:xfrm>
                  <a:off x="1474" y="1734"/>
                  <a:ext cx="60" cy="22"/>
                </a:xfrm>
                <a:custGeom>
                  <a:avLst/>
                  <a:gdLst>
                    <a:gd name="T0" fmla="*/ 34 w 60"/>
                    <a:gd name="T1" fmla="*/ 22 h 22"/>
                    <a:gd name="T2" fmla="*/ 60 w 60"/>
                    <a:gd name="T3" fmla="*/ 8 h 22"/>
                    <a:gd name="T4" fmla="*/ 24 w 60"/>
                    <a:gd name="T5" fmla="*/ 0 h 22"/>
                    <a:gd name="T6" fmla="*/ 0 w 60"/>
                    <a:gd name="T7" fmla="*/ 12 h 22"/>
                    <a:gd name="T8" fmla="*/ 34 w 6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2"/>
                    <a:gd name="T17" fmla="*/ 60 w 6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2">
                      <a:moveTo>
                        <a:pt x="34" y="22"/>
                      </a:moveTo>
                      <a:lnTo>
                        <a:pt x="60" y="8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4" y="22"/>
                      </a:lnTo>
                      <a:close/>
                    </a:path>
                  </a:pathLst>
                </a:custGeom>
                <a:solidFill>
                  <a:srgbClr val="007B5A"/>
                </a:solidFill>
                <a:ln w="0">
                  <a:solidFill>
                    <a:srgbClr val="007B5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31" name="Freeform 1858"/>
                <p:cNvSpPr>
                  <a:spLocks noChangeAspect="1"/>
                </p:cNvSpPr>
                <p:nvPr/>
              </p:nvSpPr>
              <p:spPr bwMode="auto">
                <a:xfrm>
                  <a:off x="1474" y="1734"/>
                  <a:ext cx="60" cy="22"/>
                </a:xfrm>
                <a:custGeom>
                  <a:avLst/>
                  <a:gdLst>
                    <a:gd name="T0" fmla="*/ 34 w 60"/>
                    <a:gd name="T1" fmla="*/ 22 h 22"/>
                    <a:gd name="T2" fmla="*/ 60 w 60"/>
                    <a:gd name="T3" fmla="*/ 8 h 22"/>
                    <a:gd name="T4" fmla="*/ 24 w 60"/>
                    <a:gd name="T5" fmla="*/ 0 h 22"/>
                    <a:gd name="T6" fmla="*/ 0 w 60"/>
                    <a:gd name="T7" fmla="*/ 12 h 22"/>
                    <a:gd name="T8" fmla="*/ 34 w 6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2"/>
                    <a:gd name="T17" fmla="*/ 60 w 6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2">
                      <a:moveTo>
                        <a:pt x="34" y="22"/>
                      </a:moveTo>
                      <a:lnTo>
                        <a:pt x="60" y="8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32" name="Freeform 1859"/>
                <p:cNvSpPr>
                  <a:spLocks noChangeAspect="1"/>
                </p:cNvSpPr>
                <p:nvPr/>
              </p:nvSpPr>
              <p:spPr bwMode="auto">
                <a:xfrm>
                  <a:off x="1508" y="1742"/>
                  <a:ext cx="60" cy="22"/>
                </a:xfrm>
                <a:custGeom>
                  <a:avLst/>
                  <a:gdLst>
                    <a:gd name="T0" fmla="*/ 34 w 60"/>
                    <a:gd name="T1" fmla="*/ 22 h 22"/>
                    <a:gd name="T2" fmla="*/ 60 w 60"/>
                    <a:gd name="T3" fmla="*/ 10 h 22"/>
                    <a:gd name="T4" fmla="*/ 26 w 60"/>
                    <a:gd name="T5" fmla="*/ 0 h 22"/>
                    <a:gd name="T6" fmla="*/ 0 w 60"/>
                    <a:gd name="T7" fmla="*/ 14 h 22"/>
                    <a:gd name="T8" fmla="*/ 34 w 6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2"/>
                    <a:gd name="T17" fmla="*/ 60 w 6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2">
                      <a:moveTo>
                        <a:pt x="34" y="22"/>
                      </a:moveTo>
                      <a:lnTo>
                        <a:pt x="60" y="10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34" y="22"/>
                      </a:lnTo>
                      <a:close/>
                    </a:path>
                  </a:pathLst>
                </a:custGeom>
                <a:solidFill>
                  <a:srgbClr val="007D59"/>
                </a:solidFill>
                <a:ln w="0">
                  <a:solidFill>
                    <a:srgbClr val="007D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33" name="Freeform 1860"/>
                <p:cNvSpPr>
                  <a:spLocks noChangeAspect="1"/>
                </p:cNvSpPr>
                <p:nvPr/>
              </p:nvSpPr>
              <p:spPr bwMode="auto">
                <a:xfrm>
                  <a:off x="1508" y="1742"/>
                  <a:ext cx="60" cy="22"/>
                </a:xfrm>
                <a:custGeom>
                  <a:avLst/>
                  <a:gdLst>
                    <a:gd name="T0" fmla="*/ 34 w 60"/>
                    <a:gd name="T1" fmla="*/ 22 h 22"/>
                    <a:gd name="T2" fmla="*/ 60 w 60"/>
                    <a:gd name="T3" fmla="*/ 10 h 22"/>
                    <a:gd name="T4" fmla="*/ 26 w 60"/>
                    <a:gd name="T5" fmla="*/ 0 h 22"/>
                    <a:gd name="T6" fmla="*/ 0 w 60"/>
                    <a:gd name="T7" fmla="*/ 14 h 22"/>
                    <a:gd name="T8" fmla="*/ 34 w 6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2"/>
                    <a:gd name="T17" fmla="*/ 60 w 6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2">
                      <a:moveTo>
                        <a:pt x="34" y="22"/>
                      </a:moveTo>
                      <a:lnTo>
                        <a:pt x="60" y="10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3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34" name="Freeform 1861"/>
                <p:cNvSpPr>
                  <a:spLocks noChangeAspect="1"/>
                </p:cNvSpPr>
                <p:nvPr/>
              </p:nvSpPr>
              <p:spPr bwMode="auto">
                <a:xfrm>
                  <a:off x="1542" y="1752"/>
                  <a:ext cx="60" cy="22"/>
                </a:xfrm>
                <a:custGeom>
                  <a:avLst/>
                  <a:gdLst>
                    <a:gd name="T0" fmla="*/ 36 w 60"/>
                    <a:gd name="T1" fmla="*/ 22 h 22"/>
                    <a:gd name="T2" fmla="*/ 60 w 60"/>
                    <a:gd name="T3" fmla="*/ 8 h 22"/>
                    <a:gd name="T4" fmla="*/ 26 w 60"/>
                    <a:gd name="T5" fmla="*/ 0 h 22"/>
                    <a:gd name="T6" fmla="*/ 0 w 60"/>
                    <a:gd name="T7" fmla="*/ 12 h 22"/>
                    <a:gd name="T8" fmla="*/ 36 w 6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2"/>
                    <a:gd name="T17" fmla="*/ 60 w 6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2">
                      <a:moveTo>
                        <a:pt x="36" y="22"/>
                      </a:moveTo>
                      <a:lnTo>
                        <a:pt x="60" y="8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6" y="22"/>
                      </a:lnTo>
                      <a:close/>
                    </a:path>
                  </a:pathLst>
                </a:custGeom>
                <a:solidFill>
                  <a:srgbClr val="007F59"/>
                </a:solidFill>
                <a:ln w="0">
                  <a:solidFill>
                    <a:srgbClr val="007F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35" name="Freeform 1862"/>
                <p:cNvSpPr>
                  <a:spLocks noChangeAspect="1"/>
                </p:cNvSpPr>
                <p:nvPr/>
              </p:nvSpPr>
              <p:spPr bwMode="auto">
                <a:xfrm>
                  <a:off x="1542" y="1752"/>
                  <a:ext cx="60" cy="22"/>
                </a:xfrm>
                <a:custGeom>
                  <a:avLst/>
                  <a:gdLst>
                    <a:gd name="T0" fmla="*/ 36 w 60"/>
                    <a:gd name="T1" fmla="*/ 22 h 22"/>
                    <a:gd name="T2" fmla="*/ 60 w 60"/>
                    <a:gd name="T3" fmla="*/ 8 h 22"/>
                    <a:gd name="T4" fmla="*/ 26 w 60"/>
                    <a:gd name="T5" fmla="*/ 0 h 22"/>
                    <a:gd name="T6" fmla="*/ 0 w 60"/>
                    <a:gd name="T7" fmla="*/ 12 h 22"/>
                    <a:gd name="T8" fmla="*/ 36 w 6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2"/>
                    <a:gd name="T17" fmla="*/ 60 w 6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2">
                      <a:moveTo>
                        <a:pt x="36" y="22"/>
                      </a:moveTo>
                      <a:lnTo>
                        <a:pt x="60" y="8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36" name="Freeform 1863"/>
                <p:cNvSpPr>
                  <a:spLocks noChangeAspect="1"/>
                </p:cNvSpPr>
                <p:nvPr/>
              </p:nvSpPr>
              <p:spPr bwMode="auto">
                <a:xfrm>
                  <a:off x="1578" y="1760"/>
                  <a:ext cx="60" cy="24"/>
                </a:xfrm>
                <a:custGeom>
                  <a:avLst/>
                  <a:gdLst>
                    <a:gd name="T0" fmla="*/ 34 w 60"/>
                    <a:gd name="T1" fmla="*/ 24 h 24"/>
                    <a:gd name="T2" fmla="*/ 60 w 60"/>
                    <a:gd name="T3" fmla="*/ 10 h 24"/>
                    <a:gd name="T4" fmla="*/ 24 w 60"/>
                    <a:gd name="T5" fmla="*/ 0 h 24"/>
                    <a:gd name="T6" fmla="*/ 0 w 60"/>
                    <a:gd name="T7" fmla="*/ 14 h 24"/>
                    <a:gd name="T8" fmla="*/ 34 w 60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4"/>
                    <a:gd name="T17" fmla="*/ 60 w 60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4">
                      <a:moveTo>
                        <a:pt x="34" y="24"/>
                      </a:moveTo>
                      <a:lnTo>
                        <a:pt x="60" y="10"/>
                      </a:lnTo>
                      <a:lnTo>
                        <a:pt x="24" y="0"/>
                      </a:lnTo>
                      <a:lnTo>
                        <a:pt x="0" y="14"/>
                      </a:lnTo>
                      <a:lnTo>
                        <a:pt x="34" y="24"/>
                      </a:lnTo>
                      <a:close/>
                    </a:path>
                  </a:pathLst>
                </a:custGeom>
                <a:solidFill>
                  <a:srgbClr val="008158"/>
                </a:solidFill>
                <a:ln w="0">
                  <a:solidFill>
                    <a:srgbClr val="0081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37" name="Freeform 1864"/>
                <p:cNvSpPr>
                  <a:spLocks noChangeAspect="1"/>
                </p:cNvSpPr>
                <p:nvPr/>
              </p:nvSpPr>
              <p:spPr bwMode="auto">
                <a:xfrm>
                  <a:off x="1578" y="1760"/>
                  <a:ext cx="60" cy="24"/>
                </a:xfrm>
                <a:custGeom>
                  <a:avLst/>
                  <a:gdLst>
                    <a:gd name="T0" fmla="*/ 34 w 60"/>
                    <a:gd name="T1" fmla="*/ 24 h 24"/>
                    <a:gd name="T2" fmla="*/ 60 w 60"/>
                    <a:gd name="T3" fmla="*/ 10 h 24"/>
                    <a:gd name="T4" fmla="*/ 24 w 60"/>
                    <a:gd name="T5" fmla="*/ 0 h 24"/>
                    <a:gd name="T6" fmla="*/ 0 w 60"/>
                    <a:gd name="T7" fmla="*/ 14 h 24"/>
                    <a:gd name="T8" fmla="*/ 34 w 60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4"/>
                    <a:gd name="T17" fmla="*/ 60 w 60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4">
                      <a:moveTo>
                        <a:pt x="34" y="24"/>
                      </a:moveTo>
                      <a:lnTo>
                        <a:pt x="60" y="10"/>
                      </a:lnTo>
                      <a:lnTo>
                        <a:pt x="24" y="0"/>
                      </a:lnTo>
                      <a:lnTo>
                        <a:pt x="0" y="14"/>
                      </a:lnTo>
                      <a:lnTo>
                        <a:pt x="34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38" name="Freeform 1865"/>
                <p:cNvSpPr>
                  <a:spLocks noChangeAspect="1"/>
                </p:cNvSpPr>
                <p:nvPr/>
              </p:nvSpPr>
              <p:spPr bwMode="auto">
                <a:xfrm>
                  <a:off x="1612" y="1770"/>
                  <a:ext cx="62" cy="24"/>
                </a:xfrm>
                <a:custGeom>
                  <a:avLst/>
                  <a:gdLst>
                    <a:gd name="T0" fmla="*/ 38 w 62"/>
                    <a:gd name="T1" fmla="*/ 24 h 24"/>
                    <a:gd name="T2" fmla="*/ 62 w 62"/>
                    <a:gd name="T3" fmla="*/ 10 h 24"/>
                    <a:gd name="T4" fmla="*/ 26 w 62"/>
                    <a:gd name="T5" fmla="*/ 0 h 24"/>
                    <a:gd name="T6" fmla="*/ 0 w 62"/>
                    <a:gd name="T7" fmla="*/ 14 h 24"/>
                    <a:gd name="T8" fmla="*/ 38 w 62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4"/>
                    <a:gd name="T17" fmla="*/ 62 w 62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4">
                      <a:moveTo>
                        <a:pt x="38" y="24"/>
                      </a:moveTo>
                      <a:lnTo>
                        <a:pt x="62" y="10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38" y="24"/>
                      </a:lnTo>
                      <a:close/>
                    </a:path>
                  </a:pathLst>
                </a:custGeom>
                <a:solidFill>
                  <a:srgbClr val="008258"/>
                </a:solidFill>
                <a:ln w="0">
                  <a:solidFill>
                    <a:srgbClr val="0082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39" name="Freeform 1866"/>
                <p:cNvSpPr>
                  <a:spLocks noChangeAspect="1"/>
                </p:cNvSpPr>
                <p:nvPr/>
              </p:nvSpPr>
              <p:spPr bwMode="auto">
                <a:xfrm>
                  <a:off x="1612" y="1770"/>
                  <a:ext cx="62" cy="24"/>
                </a:xfrm>
                <a:custGeom>
                  <a:avLst/>
                  <a:gdLst>
                    <a:gd name="T0" fmla="*/ 38 w 62"/>
                    <a:gd name="T1" fmla="*/ 24 h 24"/>
                    <a:gd name="T2" fmla="*/ 62 w 62"/>
                    <a:gd name="T3" fmla="*/ 10 h 24"/>
                    <a:gd name="T4" fmla="*/ 26 w 62"/>
                    <a:gd name="T5" fmla="*/ 0 h 24"/>
                    <a:gd name="T6" fmla="*/ 0 w 62"/>
                    <a:gd name="T7" fmla="*/ 14 h 24"/>
                    <a:gd name="T8" fmla="*/ 38 w 62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4"/>
                    <a:gd name="T17" fmla="*/ 62 w 62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4">
                      <a:moveTo>
                        <a:pt x="38" y="24"/>
                      </a:moveTo>
                      <a:lnTo>
                        <a:pt x="62" y="10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38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40" name="Freeform 1867"/>
                <p:cNvSpPr>
                  <a:spLocks noChangeAspect="1"/>
                </p:cNvSpPr>
                <p:nvPr/>
              </p:nvSpPr>
              <p:spPr bwMode="auto">
                <a:xfrm>
                  <a:off x="1650" y="1780"/>
                  <a:ext cx="62" cy="24"/>
                </a:xfrm>
                <a:custGeom>
                  <a:avLst/>
                  <a:gdLst>
                    <a:gd name="T0" fmla="*/ 36 w 62"/>
                    <a:gd name="T1" fmla="*/ 24 h 24"/>
                    <a:gd name="T2" fmla="*/ 62 w 62"/>
                    <a:gd name="T3" fmla="*/ 12 h 24"/>
                    <a:gd name="T4" fmla="*/ 24 w 62"/>
                    <a:gd name="T5" fmla="*/ 0 h 24"/>
                    <a:gd name="T6" fmla="*/ 0 w 62"/>
                    <a:gd name="T7" fmla="*/ 14 h 24"/>
                    <a:gd name="T8" fmla="*/ 36 w 62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4"/>
                    <a:gd name="T17" fmla="*/ 62 w 62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4">
                      <a:moveTo>
                        <a:pt x="36" y="24"/>
                      </a:moveTo>
                      <a:lnTo>
                        <a:pt x="62" y="12"/>
                      </a:lnTo>
                      <a:lnTo>
                        <a:pt x="24" y="0"/>
                      </a:lnTo>
                      <a:lnTo>
                        <a:pt x="0" y="14"/>
                      </a:lnTo>
                      <a:lnTo>
                        <a:pt x="36" y="24"/>
                      </a:lnTo>
                      <a:close/>
                    </a:path>
                  </a:pathLst>
                </a:custGeom>
                <a:solidFill>
                  <a:srgbClr val="008258"/>
                </a:solidFill>
                <a:ln w="0">
                  <a:solidFill>
                    <a:srgbClr val="0082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41" name="Freeform 1868"/>
                <p:cNvSpPr>
                  <a:spLocks noChangeAspect="1"/>
                </p:cNvSpPr>
                <p:nvPr/>
              </p:nvSpPr>
              <p:spPr bwMode="auto">
                <a:xfrm>
                  <a:off x="1650" y="1780"/>
                  <a:ext cx="62" cy="24"/>
                </a:xfrm>
                <a:custGeom>
                  <a:avLst/>
                  <a:gdLst>
                    <a:gd name="T0" fmla="*/ 36 w 62"/>
                    <a:gd name="T1" fmla="*/ 24 h 24"/>
                    <a:gd name="T2" fmla="*/ 62 w 62"/>
                    <a:gd name="T3" fmla="*/ 12 h 24"/>
                    <a:gd name="T4" fmla="*/ 24 w 62"/>
                    <a:gd name="T5" fmla="*/ 0 h 24"/>
                    <a:gd name="T6" fmla="*/ 0 w 62"/>
                    <a:gd name="T7" fmla="*/ 14 h 24"/>
                    <a:gd name="T8" fmla="*/ 36 w 62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4"/>
                    <a:gd name="T17" fmla="*/ 62 w 62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4">
                      <a:moveTo>
                        <a:pt x="36" y="24"/>
                      </a:moveTo>
                      <a:lnTo>
                        <a:pt x="62" y="12"/>
                      </a:lnTo>
                      <a:lnTo>
                        <a:pt x="24" y="0"/>
                      </a:lnTo>
                      <a:lnTo>
                        <a:pt x="0" y="14"/>
                      </a:lnTo>
                      <a:lnTo>
                        <a:pt x="3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42" name="Freeform 1869"/>
                <p:cNvSpPr>
                  <a:spLocks noChangeAspect="1"/>
                </p:cNvSpPr>
                <p:nvPr/>
              </p:nvSpPr>
              <p:spPr bwMode="auto">
                <a:xfrm>
                  <a:off x="1686" y="1792"/>
                  <a:ext cx="62" cy="22"/>
                </a:xfrm>
                <a:custGeom>
                  <a:avLst/>
                  <a:gdLst>
                    <a:gd name="T0" fmla="*/ 38 w 62"/>
                    <a:gd name="T1" fmla="*/ 22 h 22"/>
                    <a:gd name="T2" fmla="*/ 62 w 62"/>
                    <a:gd name="T3" fmla="*/ 10 h 22"/>
                    <a:gd name="T4" fmla="*/ 26 w 62"/>
                    <a:gd name="T5" fmla="*/ 0 h 22"/>
                    <a:gd name="T6" fmla="*/ 0 w 62"/>
                    <a:gd name="T7" fmla="*/ 12 h 22"/>
                    <a:gd name="T8" fmla="*/ 38 w 62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2"/>
                    <a:gd name="T17" fmla="*/ 62 w 62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2">
                      <a:moveTo>
                        <a:pt x="38" y="22"/>
                      </a:moveTo>
                      <a:lnTo>
                        <a:pt x="62" y="10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8" y="22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43" name="Freeform 1870"/>
                <p:cNvSpPr>
                  <a:spLocks noChangeAspect="1"/>
                </p:cNvSpPr>
                <p:nvPr/>
              </p:nvSpPr>
              <p:spPr bwMode="auto">
                <a:xfrm>
                  <a:off x="1686" y="1792"/>
                  <a:ext cx="62" cy="22"/>
                </a:xfrm>
                <a:custGeom>
                  <a:avLst/>
                  <a:gdLst>
                    <a:gd name="T0" fmla="*/ 38 w 62"/>
                    <a:gd name="T1" fmla="*/ 22 h 22"/>
                    <a:gd name="T2" fmla="*/ 62 w 62"/>
                    <a:gd name="T3" fmla="*/ 10 h 22"/>
                    <a:gd name="T4" fmla="*/ 26 w 62"/>
                    <a:gd name="T5" fmla="*/ 0 h 22"/>
                    <a:gd name="T6" fmla="*/ 0 w 62"/>
                    <a:gd name="T7" fmla="*/ 12 h 22"/>
                    <a:gd name="T8" fmla="*/ 38 w 62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2"/>
                    <a:gd name="T17" fmla="*/ 62 w 62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2">
                      <a:moveTo>
                        <a:pt x="38" y="22"/>
                      </a:moveTo>
                      <a:lnTo>
                        <a:pt x="62" y="10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44" name="Freeform 1871"/>
                <p:cNvSpPr>
                  <a:spLocks noChangeAspect="1"/>
                </p:cNvSpPr>
                <p:nvPr/>
              </p:nvSpPr>
              <p:spPr bwMode="auto">
                <a:xfrm>
                  <a:off x="1724" y="1802"/>
                  <a:ext cx="62" cy="24"/>
                </a:xfrm>
                <a:custGeom>
                  <a:avLst/>
                  <a:gdLst>
                    <a:gd name="T0" fmla="*/ 38 w 62"/>
                    <a:gd name="T1" fmla="*/ 24 h 24"/>
                    <a:gd name="T2" fmla="*/ 62 w 62"/>
                    <a:gd name="T3" fmla="*/ 10 h 24"/>
                    <a:gd name="T4" fmla="*/ 24 w 62"/>
                    <a:gd name="T5" fmla="*/ 0 h 24"/>
                    <a:gd name="T6" fmla="*/ 0 w 62"/>
                    <a:gd name="T7" fmla="*/ 12 h 24"/>
                    <a:gd name="T8" fmla="*/ 38 w 62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4"/>
                    <a:gd name="T17" fmla="*/ 62 w 62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4">
                      <a:moveTo>
                        <a:pt x="38" y="24"/>
                      </a:moveTo>
                      <a:lnTo>
                        <a:pt x="62" y="10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8" y="24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45" name="Freeform 1872"/>
                <p:cNvSpPr>
                  <a:spLocks noChangeAspect="1"/>
                </p:cNvSpPr>
                <p:nvPr/>
              </p:nvSpPr>
              <p:spPr bwMode="auto">
                <a:xfrm>
                  <a:off x="1724" y="1802"/>
                  <a:ext cx="62" cy="24"/>
                </a:xfrm>
                <a:custGeom>
                  <a:avLst/>
                  <a:gdLst>
                    <a:gd name="T0" fmla="*/ 38 w 62"/>
                    <a:gd name="T1" fmla="*/ 24 h 24"/>
                    <a:gd name="T2" fmla="*/ 62 w 62"/>
                    <a:gd name="T3" fmla="*/ 10 h 24"/>
                    <a:gd name="T4" fmla="*/ 24 w 62"/>
                    <a:gd name="T5" fmla="*/ 0 h 24"/>
                    <a:gd name="T6" fmla="*/ 0 w 62"/>
                    <a:gd name="T7" fmla="*/ 12 h 24"/>
                    <a:gd name="T8" fmla="*/ 38 w 62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4"/>
                    <a:gd name="T17" fmla="*/ 62 w 62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4">
                      <a:moveTo>
                        <a:pt x="38" y="24"/>
                      </a:moveTo>
                      <a:lnTo>
                        <a:pt x="62" y="10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8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46" name="Freeform 1873"/>
                <p:cNvSpPr>
                  <a:spLocks noChangeAspect="1"/>
                </p:cNvSpPr>
                <p:nvPr/>
              </p:nvSpPr>
              <p:spPr bwMode="auto">
                <a:xfrm>
                  <a:off x="1762" y="1812"/>
                  <a:ext cx="62" cy="26"/>
                </a:xfrm>
                <a:custGeom>
                  <a:avLst/>
                  <a:gdLst>
                    <a:gd name="T0" fmla="*/ 38 w 62"/>
                    <a:gd name="T1" fmla="*/ 26 h 26"/>
                    <a:gd name="T2" fmla="*/ 62 w 62"/>
                    <a:gd name="T3" fmla="*/ 12 h 26"/>
                    <a:gd name="T4" fmla="*/ 24 w 62"/>
                    <a:gd name="T5" fmla="*/ 0 h 26"/>
                    <a:gd name="T6" fmla="*/ 0 w 62"/>
                    <a:gd name="T7" fmla="*/ 14 h 26"/>
                    <a:gd name="T8" fmla="*/ 38 w 62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6"/>
                    <a:gd name="T17" fmla="*/ 62 w 62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6">
                      <a:moveTo>
                        <a:pt x="38" y="26"/>
                      </a:moveTo>
                      <a:lnTo>
                        <a:pt x="62" y="12"/>
                      </a:lnTo>
                      <a:lnTo>
                        <a:pt x="24" y="0"/>
                      </a:lnTo>
                      <a:lnTo>
                        <a:pt x="0" y="14"/>
                      </a:lnTo>
                      <a:lnTo>
                        <a:pt x="38" y="26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47" name="Freeform 1874"/>
                <p:cNvSpPr>
                  <a:spLocks noChangeAspect="1"/>
                </p:cNvSpPr>
                <p:nvPr/>
              </p:nvSpPr>
              <p:spPr bwMode="auto">
                <a:xfrm>
                  <a:off x="1762" y="1812"/>
                  <a:ext cx="62" cy="26"/>
                </a:xfrm>
                <a:custGeom>
                  <a:avLst/>
                  <a:gdLst>
                    <a:gd name="T0" fmla="*/ 38 w 62"/>
                    <a:gd name="T1" fmla="*/ 26 h 26"/>
                    <a:gd name="T2" fmla="*/ 62 w 62"/>
                    <a:gd name="T3" fmla="*/ 12 h 26"/>
                    <a:gd name="T4" fmla="*/ 24 w 62"/>
                    <a:gd name="T5" fmla="*/ 0 h 26"/>
                    <a:gd name="T6" fmla="*/ 0 w 62"/>
                    <a:gd name="T7" fmla="*/ 14 h 26"/>
                    <a:gd name="T8" fmla="*/ 38 w 62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6"/>
                    <a:gd name="T17" fmla="*/ 62 w 62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6">
                      <a:moveTo>
                        <a:pt x="38" y="26"/>
                      </a:moveTo>
                      <a:lnTo>
                        <a:pt x="62" y="12"/>
                      </a:lnTo>
                      <a:lnTo>
                        <a:pt x="24" y="0"/>
                      </a:lnTo>
                      <a:lnTo>
                        <a:pt x="0" y="14"/>
                      </a:lnTo>
                      <a:lnTo>
                        <a:pt x="3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48" name="Freeform 1875"/>
                <p:cNvSpPr>
                  <a:spLocks noChangeAspect="1"/>
                </p:cNvSpPr>
                <p:nvPr/>
              </p:nvSpPr>
              <p:spPr bwMode="auto">
                <a:xfrm>
                  <a:off x="1800" y="1824"/>
                  <a:ext cx="64" cy="24"/>
                </a:xfrm>
                <a:custGeom>
                  <a:avLst/>
                  <a:gdLst>
                    <a:gd name="T0" fmla="*/ 40 w 64"/>
                    <a:gd name="T1" fmla="*/ 24 h 24"/>
                    <a:gd name="T2" fmla="*/ 64 w 64"/>
                    <a:gd name="T3" fmla="*/ 10 h 24"/>
                    <a:gd name="T4" fmla="*/ 24 w 64"/>
                    <a:gd name="T5" fmla="*/ 0 h 24"/>
                    <a:gd name="T6" fmla="*/ 0 w 64"/>
                    <a:gd name="T7" fmla="*/ 14 h 24"/>
                    <a:gd name="T8" fmla="*/ 40 w 64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4"/>
                    <a:gd name="T17" fmla="*/ 64 w 64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4">
                      <a:moveTo>
                        <a:pt x="40" y="24"/>
                      </a:moveTo>
                      <a:lnTo>
                        <a:pt x="64" y="10"/>
                      </a:lnTo>
                      <a:lnTo>
                        <a:pt x="24" y="0"/>
                      </a:lnTo>
                      <a:lnTo>
                        <a:pt x="0" y="14"/>
                      </a:lnTo>
                      <a:lnTo>
                        <a:pt x="40" y="24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49" name="Freeform 1876"/>
                <p:cNvSpPr>
                  <a:spLocks noChangeAspect="1"/>
                </p:cNvSpPr>
                <p:nvPr/>
              </p:nvSpPr>
              <p:spPr bwMode="auto">
                <a:xfrm>
                  <a:off x="1800" y="1824"/>
                  <a:ext cx="64" cy="24"/>
                </a:xfrm>
                <a:custGeom>
                  <a:avLst/>
                  <a:gdLst>
                    <a:gd name="T0" fmla="*/ 40 w 64"/>
                    <a:gd name="T1" fmla="*/ 24 h 24"/>
                    <a:gd name="T2" fmla="*/ 64 w 64"/>
                    <a:gd name="T3" fmla="*/ 10 h 24"/>
                    <a:gd name="T4" fmla="*/ 24 w 64"/>
                    <a:gd name="T5" fmla="*/ 0 h 24"/>
                    <a:gd name="T6" fmla="*/ 0 w 64"/>
                    <a:gd name="T7" fmla="*/ 14 h 24"/>
                    <a:gd name="T8" fmla="*/ 40 w 64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4"/>
                    <a:gd name="T17" fmla="*/ 64 w 64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4">
                      <a:moveTo>
                        <a:pt x="40" y="24"/>
                      </a:moveTo>
                      <a:lnTo>
                        <a:pt x="64" y="10"/>
                      </a:lnTo>
                      <a:lnTo>
                        <a:pt x="24" y="0"/>
                      </a:lnTo>
                      <a:lnTo>
                        <a:pt x="0" y="14"/>
                      </a:lnTo>
                      <a:lnTo>
                        <a:pt x="40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50" name="Freeform 1877"/>
                <p:cNvSpPr>
                  <a:spLocks noChangeAspect="1"/>
                </p:cNvSpPr>
                <p:nvPr/>
              </p:nvSpPr>
              <p:spPr bwMode="auto">
                <a:xfrm>
                  <a:off x="1840" y="1834"/>
                  <a:ext cx="64" cy="26"/>
                </a:xfrm>
                <a:custGeom>
                  <a:avLst/>
                  <a:gdLst>
                    <a:gd name="T0" fmla="*/ 40 w 64"/>
                    <a:gd name="T1" fmla="*/ 26 h 26"/>
                    <a:gd name="T2" fmla="*/ 64 w 64"/>
                    <a:gd name="T3" fmla="*/ 12 h 26"/>
                    <a:gd name="T4" fmla="*/ 24 w 64"/>
                    <a:gd name="T5" fmla="*/ 0 h 26"/>
                    <a:gd name="T6" fmla="*/ 0 w 64"/>
                    <a:gd name="T7" fmla="*/ 14 h 26"/>
                    <a:gd name="T8" fmla="*/ 40 w 64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6"/>
                    <a:gd name="T17" fmla="*/ 64 w 64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6">
                      <a:moveTo>
                        <a:pt x="40" y="26"/>
                      </a:moveTo>
                      <a:lnTo>
                        <a:pt x="64" y="12"/>
                      </a:lnTo>
                      <a:lnTo>
                        <a:pt x="24" y="0"/>
                      </a:lnTo>
                      <a:lnTo>
                        <a:pt x="0" y="14"/>
                      </a:lnTo>
                      <a:lnTo>
                        <a:pt x="40" y="26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51" name="Freeform 1878"/>
                <p:cNvSpPr>
                  <a:spLocks noChangeAspect="1"/>
                </p:cNvSpPr>
                <p:nvPr/>
              </p:nvSpPr>
              <p:spPr bwMode="auto">
                <a:xfrm>
                  <a:off x="1840" y="1834"/>
                  <a:ext cx="64" cy="26"/>
                </a:xfrm>
                <a:custGeom>
                  <a:avLst/>
                  <a:gdLst>
                    <a:gd name="T0" fmla="*/ 40 w 64"/>
                    <a:gd name="T1" fmla="*/ 26 h 26"/>
                    <a:gd name="T2" fmla="*/ 64 w 64"/>
                    <a:gd name="T3" fmla="*/ 12 h 26"/>
                    <a:gd name="T4" fmla="*/ 24 w 64"/>
                    <a:gd name="T5" fmla="*/ 0 h 26"/>
                    <a:gd name="T6" fmla="*/ 0 w 64"/>
                    <a:gd name="T7" fmla="*/ 14 h 26"/>
                    <a:gd name="T8" fmla="*/ 40 w 64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6"/>
                    <a:gd name="T17" fmla="*/ 64 w 64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6">
                      <a:moveTo>
                        <a:pt x="40" y="26"/>
                      </a:moveTo>
                      <a:lnTo>
                        <a:pt x="64" y="12"/>
                      </a:lnTo>
                      <a:lnTo>
                        <a:pt x="24" y="0"/>
                      </a:lnTo>
                      <a:lnTo>
                        <a:pt x="0" y="14"/>
                      </a:lnTo>
                      <a:lnTo>
                        <a:pt x="40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52" name="Freeform 1879"/>
                <p:cNvSpPr>
                  <a:spLocks noChangeAspect="1"/>
                </p:cNvSpPr>
                <p:nvPr/>
              </p:nvSpPr>
              <p:spPr bwMode="auto">
                <a:xfrm>
                  <a:off x="778" y="1548"/>
                  <a:ext cx="54" cy="16"/>
                </a:xfrm>
                <a:custGeom>
                  <a:avLst/>
                  <a:gdLst>
                    <a:gd name="T0" fmla="*/ 26 w 54"/>
                    <a:gd name="T1" fmla="*/ 16 h 16"/>
                    <a:gd name="T2" fmla="*/ 54 w 54"/>
                    <a:gd name="T3" fmla="*/ 6 h 16"/>
                    <a:gd name="T4" fmla="*/ 28 w 54"/>
                    <a:gd name="T5" fmla="*/ 0 h 16"/>
                    <a:gd name="T6" fmla="*/ 0 w 54"/>
                    <a:gd name="T7" fmla="*/ 8 h 16"/>
                    <a:gd name="T8" fmla="*/ 26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26" y="16"/>
                      </a:moveTo>
                      <a:lnTo>
                        <a:pt x="54" y="6"/>
                      </a:lnTo>
                      <a:lnTo>
                        <a:pt x="28" y="0"/>
                      </a:lnTo>
                      <a:lnTo>
                        <a:pt x="0" y="8"/>
                      </a:lnTo>
                      <a:lnTo>
                        <a:pt x="26" y="16"/>
                      </a:lnTo>
                      <a:close/>
                    </a:path>
                  </a:pathLst>
                </a:custGeom>
                <a:solidFill>
                  <a:srgbClr val="008659"/>
                </a:solidFill>
                <a:ln w="0">
                  <a:solidFill>
                    <a:srgbClr val="0086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53" name="Freeform 1880"/>
                <p:cNvSpPr>
                  <a:spLocks noChangeAspect="1"/>
                </p:cNvSpPr>
                <p:nvPr/>
              </p:nvSpPr>
              <p:spPr bwMode="auto">
                <a:xfrm>
                  <a:off x="778" y="1548"/>
                  <a:ext cx="54" cy="16"/>
                </a:xfrm>
                <a:custGeom>
                  <a:avLst/>
                  <a:gdLst>
                    <a:gd name="T0" fmla="*/ 26 w 54"/>
                    <a:gd name="T1" fmla="*/ 16 h 16"/>
                    <a:gd name="T2" fmla="*/ 54 w 54"/>
                    <a:gd name="T3" fmla="*/ 6 h 16"/>
                    <a:gd name="T4" fmla="*/ 28 w 54"/>
                    <a:gd name="T5" fmla="*/ 0 h 16"/>
                    <a:gd name="T6" fmla="*/ 0 w 54"/>
                    <a:gd name="T7" fmla="*/ 8 h 16"/>
                    <a:gd name="T8" fmla="*/ 26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26" y="16"/>
                      </a:moveTo>
                      <a:lnTo>
                        <a:pt x="54" y="6"/>
                      </a:lnTo>
                      <a:lnTo>
                        <a:pt x="28" y="0"/>
                      </a:lnTo>
                      <a:lnTo>
                        <a:pt x="0" y="8"/>
                      </a:lnTo>
                      <a:lnTo>
                        <a:pt x="26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54" name="Freeform 1881"/>
                <p:cNvSpPr>
                  <a:spLocks noChangeAspect="1"/>
                </p:cNvSpPr>
                <p:nvPr/>
              </p:nvSpPr>
              <p:spPr bwMode="auto">
                <a:xfrm>
                  <a:off x="804" y="1554"/>
                  <a:ext cx="54" cy="26"/>
                </a:xfrm>
                <a:custGeom>
                  <a:avLst/>
                  <a:gdLst>
                    <a:gd name="T0" fmla="*/ 26 w 54"/>
                    <a:gd name="T1" fmla="*/ 26 h 26"/>
                    <a:gd name="T2" fmla="*/ 54 w 54"/>
                    <a:gd name="T3" fmla="*/ 16 h 26"/>
                    <a:gd name="T4" fmla="*/ 28 w 54"/>
                    <a:gd name="T5" fmla="*/ 0 h 26"/>
                    <a:gd name="T6" fmla="*/ 0 w 54"/>
                    <a:gd name="T7" fmla="*/ 10 h 26"/>
                    <a:gd name="T8" fmla="*/ 26 w 54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26"/>
                    <a:gd name="T17" fmla="*/ 54 w 54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26">
                      <a:moveTo>
                        <a:pt x="26" y="26"/>
                      </a:moveTo>
                      <a:lnTo>
                        <a:pt x="54" y="16"/>
                      </a:lnTo>
                      <a:lnTo>
                        <a:pt x="28" y="0"/>
                      </a:lnTo>
                      <a:lnTo>
                        <a:pt x="0" y="10"/>
                      </a:lnTo>
                      <a:lnTo>
                        <a:pt x="26" y="26"/>
                      </a:lnTo>
                      <a:close/>
                    </a:path>
                  </a:pathLst>
                </a:custGeom>
                <a:solidFill>
                  <a:srgbClr val="13A463"/>
                </a:solidFill>
                <a:ln w="0">
                  <a:solidFill>
                    <a:srgbClr val="13A463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55" name="Freeform 1882"/>
                <p:cNvSpPr>
                  <a:spLocks noChangeAspect="1"/>
                </p:cNvSpPr>
                <p:nvPr/>
              </p:nvSpPr>
              <p:spPr bwMode="auto">
                <a:xfrm>
                  <a:off x="804" y="1554"/>
                  <a:ext cx="54" cy="26"/>
                </a:xfrm>
                <a:custGeom>
                  <a:avLst/>
                  <a:gdLst>
                    <a:gd name="T0" fmla="*/ 26 w 54"/>
                    <a:gd name="T1" fmla="*/ 26 h 26"/>
                    <a:gd name="T2" fmla="*/ 54 w 54"/>
                    <a:gd name="T3" fmla="*/ 16 h 26"/>
                    <a:gd name="T4" fmla="*/ 28 w 54"/>
                    <a:gd name="T5" fmla="*/ 0 h 26"/>
                    <a:gd name="T6" fmla="*/ 0 w 54"/>
                    <a:gd name="T7" fmla="*/ 10 h 26"/>
                    <a:gd name="T8" fmla="*/ 26 w 54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26"/>
                    <a:gd name="T17" fmla="*/ 54 w 54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26">
                      <a:moveTo>
                        <a:pt x="26" y="26"/>
                      </a:moveTo>
                      <a:lnTo>
                        <a:pt x="54" y="16"/>
                      </a:lnTo>
                      <a:lnTo>
                        <a:pt x="28" y="0"/>
                      </a:lnTo>
                      <a:lnTo>
                        <a:pt x="0" y="10"/>
                      </a:lnTo>
                      <a:lnTo>
                        <a:pt x="2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56" name="Freeform 1883"/>
                <p:cNvSpPr>
                  <a:spLocks noChangeAspect="1"/>
                </p:cNvSpPr>
                <p:nvPr/>
              </p:nvSpPr>
              <p:spPr bwMode="auto">
                <a:xfrm>
                  <a:off x="830" y="1570"/>
                  <a:ext cx="54" cy="32"/>
                </a:xfrm>
                <a:custGeom>
                  <a:avLst/>
                  <a:gdLst>
                    <a:gd name="T0" fmla="*/ 26 w 54"/>
                    <a:gd name="T1" fmla="*/ 32 h 32"/>
                    <a:gd name="T2" fmla="*/ 54 w 54"/>
                    <a:gd name="T3" fmla="*/ 20 h 32"/>
                    <a:gd name="T4" fmla="*/ 28 w 54"/>
                    <a:gd name="T5" fmla="*/ 0 h 32"/>
                    <a:gd name="T6" fmla="*/ 0 w 54"/>
                    <a:gd name="T7" fmla="*/ 10 h 32"/>
                    <a:gd name="T8" fmla="*/ 26 w 54"/>
                    <a:gd name="T9" fmla="*/ 32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32"/>
                    <a:gd name="T17" fmla="*/ 54 w 54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32">
                      <a:moveTo>
                        <a:pt x="26" y="32"/>
                      </a:moveTo>
                      <a:lnTo>
                        <a:pt x="54" y="20"/>
                      </a:lnTo>
                      <a:lnTo>
                        <a:pt x="28" y="0"/>
                      </a:lnTo>
                      <a:lnTo>
                        <a:pt x="0" y="10"/>
                      </a:lnTo>
                      <a:lnTo>
                        <a:pt x="26" y="32"/>
                      </a:lnTo>
                      <a:close/>
                    </a:path>
                  </a:pathLst>
                </a:custGeom>
                <a:solidFill>
                  <a:srgbClr val="30AA6A"/>
                </a:solidFill>
                <a:ln w="0">
                  <a:solidFill>
                    <a:srgbClr val="30AA6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57" name="Freeform 1884"/>
                <p:cNvSpPr>
                  <a:spLocks noChangeAspect="1"/>
                </p:cNvSpPr>
                <p:nvPr/>
              </p:nvSpPr>
              <p:spPr bwMode="auto">
                <a:xfrm>
                  <a:off x="830" y="1570"/>
                  <a:ext cx="54" cy="32"/>
                </a:xfrm>
                <a:custGeom>
                  <a:avLst/>
                  <a:gdLst>
                    <a:gd name="T0" fmla="*/ 26 w 54"/>
                    <a:gd name="T1" fmla="*/ 32 h 32"/>
                    <a:gd name="T2" fmla="*/ 54 w 54"/>
                    <a:gd name="T3" fmla="*/ 20 h 32"/>
                    <a:gd name="T4" fmla="*/ 28 w 54"/>
                    <a:gd name="T5" fmla="*/ 0 h 32"/>
                    <a:gd name="T6" fmla="*/ 0 w 54"/>
                    <a:gd name="T7" fmla="*/ 10 h 32"/>
                    <a:gd name="T8" fmla="*/ 26 w 54"/>
                    <a:gd name="T9" fmla="*/ 32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32"/>
                    <a:gd name="T17" fmla="*/ 54 w 54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32">
                      <a:moveTo>
                        <a:pt x="26" y="32"/>
                      </a:moveTo>
                      <a:lnTo>
                        <a:pt x="54" y="20"/>
                      </a:lnTo>
                      <a:lnTo>
                        <a:pt x="28" y="0"/>
                      </a:lnTo>
                      <a:lnTo>
                        <a:pt x="0" y="10"/>
                      </a:lnTo>
                      <a:lnTo>
                        <a:pt x="26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58" name="Freeform 1885"/>
                <p:cNvSpPr>
                  <a:spLocks noChangeAspect="1"/>
                </p:cNvSpPr>
                <p:nvPr/>
              </p:nvSpPr>
              <p:spPr bwMode="auto">
                <a:xfrm>
                  <a:off x="856" y="1590"/>
                  <a:ext cx="54" cy="34"/>
                </a:xfrm>
                <a:custGeom>
                  <a:avLst/>
                  <a:gdLst>
                    <a:gd name="T0" fmla="*/ 26 w 54"/>
                    <a:gd name="T1" fmla="*/ 34 h 34"/>
                    <a:gd name="T2" fmla="*/ 54 w 54"/>
                    <a:gd name="T3" fmla="*/ 20 h 34"/>
                    <a:gd name="T4" fmla="*/ 28 w 54"/>
                    <a:gd name="T5" fmla="*/ 0 h 34"/>
                    <a:gd name="T6" fmla="*/ 0 w 54"/>
                    <a:gd name="T7" fmla="*/ 12 h 34"/>
                    <a:gd name="T8" fmla="*/ 26 w 54"/>
                    <a:gd name="T9" fmla="*/ 34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34"/>
                    <a:gd name="T17" fmla="*/ 54 w 54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34">
                      <a:moveTo>
                        <a:pt x="26" y="34"/>
                      </a:moveTo>
                      <a:lnTo>
                        <a:pt x="54" y="20"/>
                      </a:lnTo>
                      <a:lnTo>
                        <a:pt x="28" y="0"/>
                      </a:lnTo>
                      <a:lnTo>
                        <a:pt x="0" y="12"/>
                      </a:lnTo>
                      <a:lnTo>
                        <a:pt x="26" y="34"/>
                      </a:lnTo>
                      <a:close/>
                    </a:path>
                  </a:pathLst>
                </a:custGeom>
                <a:solidFill>
                  <a:srgbClr val="39A770"/>
                </a:solidFill>
                <a:ln w="0">
                  <a:solidFill>
                    <a:srgbClr val="39A77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59" name="Freeform 1886"/>
                <p:cNvSpPr>
                  <a:spLocks noChangeAspect="1"/>
                </p:cNvSpPr>
                <p:nvPr/>
              </p:nvSpPr>
              <p:spPr bwMode="auto">
                <a:xfrm>
                  <a:off x="856" y="1590"/>
                  <a:ext cx="54" cy="34"/>
                </a:xfrm>
                <a:custGeom>
                  <a:avLst/>
                  <a:gdLst>
                    <a:gd name="T0" fmla="*/ 26 w 54"/>
                    <a:gd name="T1" fmla="*/ 34 h 34"/>
                    <a:gd name="T2" fmla="*/ 54 w 54"/>
                    <a:gd name="T3" fmla="*/ 20 h 34"/>
                    <a:gd name="T4" fmla="*/ 28 w 54"/>
                    <a:gd name="T5" fmla="*/ 0 h 34"/>
                    <a:gd name="T6" fmla="*/ 0 w 54"/>
                    <a:gd name="T7" fmla="*/ 12 h 34"/>
                    <a:gd name="T8" fmla="*/ 26 w 54"/>
                    <a:gd name="T9" fmla="*/ 34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34"/>
                    <a:gd name="T17" fmla="*/ 54 w 54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34">
                      <a:moveTo>
                        <a:pt x="26" y="34"/>
                      </a:moveTo>
                      <a:lnTo>
                        <a:pt x="54" y="20"/>
                      </a:lnTo>
                      <a:lnTo>
                        <a:pt x="28" y="0"/>
                      </a:lnTo>
                      <a:lnTo>
                        <a:pt x="0" y="12"/>
                      </a:lnTo>
                      <a:lnTo>
                        <a:pt x="26" y="3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60" name="Freeform 1887"/>
                <p:cNvSpPr>
                  <a:spLocks noChangeAspect="1"/>
                </p:cNvSpPr>
                <p:nvPr/>
              </p:nvSpPr>
              <p:spPr bwMode="auto">
                <a:xfrm>
                  <a:off x="882" y="1610"/>
                  <a:ext cx="54" cy="36"/>
                </a:xfrm>
                <a:custGeom>
                  <a:avLst/>
                  <a:gdLst>
                    <a:gd name="T0" fmla="*/ 28 w 54"/>
                    <a:gd name="T1" fmla="*/ 36 h 36"/>
                    <a:gd name="T2" fmla="*/ 54 w 54"/>
                    <a:gd name="T3" fmla="*/ 20 h 36"/>
                    <a:gd name="T4" fmla="*/ 28 w 54"/>
                    <a:gd name="T5" fmla="*/ 0 h 36"/>
                    <a:gd name="T6" fmla="*/ 0 w 54"/>
                    <a:gd name="T7" fmla="*/ 14 h 36"/>
                    <a:gd name="T8" fmla="*/ 28 w 54"/>
                    <a:gd name="T9" fmla="*/ 36 h 3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36"/>
                    <a:gd name="T17" fmla="*/ 54 w 54"/>
                    <a:gd name="T18" fmla="*/ 36 h 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36">
                      <a:moveTo>
                        <a:pt x="28" y="36"/>
                      </a:moveTo>
                      <a:lnTo>
                        <a:pt x="54" y="20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28" y="36"/>
                      </a:lnTo>
                      <a:close/>
                    </a:path>
                  </a:pathLst>
                </a:custGeom>
                <a:solidFill>
                  <a:srgbClr val="37A176"/>
                </a:solidFill>
                <a:ln w="0">
                  <a:solidFill>
                    <a:srgbClr val="37A176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61" name="Freeform 1888"/>
                <p:cNvSpPr>
                  <a:spLocks noChangeAspect="1"/>
                </p:cNvSpPr>
                <p:nvPr/>
              </p:nvSpPr>
              <p:spPr bwMode="auto">
                <a:xfrm>
                  <a:off x="882" y="1610"/>
                  <a:ext cx="54" cy="36"/>
                </a:xfrm>
                <a:custGeom>
                  <a:avLst/>
                  <a:gdLst>
                    <a:gd name="T0" fmla="*/ 28 w 54"/>
                    <a:gd name="T1" fmla="*/ 36 h 36"/>
                    <a:gd name="T2" fmla="*/ 54 w 54"/>
                    <a:gd name="T3" fmla="*/ 20 h 36"/>
                    <a:gd name="T4" fmla="*/ 28 w 54"/>
                    <a:gd name="T5" fmla="*/ 0 h 36"/>
                    <a:gd name="T6" fmla="*/ 0 w 54"/>
                    <a:gd name="T7" fmla="*/ 14 h 36"/>
                    <a:gd name="T8" fmla="*/ 28 w 54"/>
                    <a:gd name="T9" fmla="*/ 36 h 3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36"/>
                    <a:gd name="T17" fmla="*/ 54 w 54"/>
                    <a:gd name="T18" fmla="*/ 36 h 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36">
                      <a:moveTo>
                        <a:pt x="28" y="36"/>
                      </a:moveTo>
                      <a:lnTo>
                        <a:pt x="54" y="20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28" y="3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62" name="Freeform 1889"/>
                <p:cNvSpPr>
                  <a:spLocks noChangeAspect="1"/>
                </p:cNvSpPr>
                <p:nvPr/>
              </p:nvSpPr>
              <p:spPr bwMode="auto">
                <a:xfrm>
                  <a:off x="910" y="1630"/>
                  <a:ext cx="54" cy="32"/>
                </a:xfrm>
                <a:custGeom>
                  <a:avLst/>
                  <a:gdLst>
                    <a:gd name="T0" fmla="*/ 26 w 54"/>
                    <a:gd name="T1" fmla="*/ 32 h 32"/>
                    <a:gd name="T2" fmla="*/ 54 w 54"/>
                    <a:gd name="T3" fmla="*/ 16 h 32"/>
                    <a:gd name="T4" fmla="*/ 26 w 54"/>
                    <a:gd name="T5" fmla="*/ 0 h 32"/>
                    <a:gd name="T6" fmla="*/ 0 w 54"/>
                    <a:gd name="T7" fmla="*/ 16 h 32"/>
                    <a:gd name="T8" fmla="*/ 26 w 54"/>
                    <a:gd name="T9" fmla="*/ 32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32"/>
                    <a:gd name="T17" fmla="*/ 54 w 54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32">
                      <a:moveTo>
                        <a:pt x="26" y="32"/>
                      </a:moveTo>
                      <a:lnTo>
                        <a:pt x="54" y="16"/>
                      </a:lnTo>
                      <a:lnTo>
                        <a:pt x="26" y="0"/>
                      </a:lnTo>
                      <a:lnTo>
                        <a:pt x="0" y="16"/>
                      </a:lnTo>
                      <a:lnTo>
                        <a:pt x="26" y="32"/>
                      </a:lnTo>
                      <a:close/>
                    </a:path>
                  </a:pathLst>
                </a:custGeom>
                <a:solidFill>
                  <a:srgbClr val="2A977C"/>
                </a:solidFill>
                <a:ln w="0">
                  <a:solidFill>
                    <a:srgbClr val="2A977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63" name="Freeform 1890"/>
                <p:cNvSpPr>
                  <a:spLocks noChangeAspect="1"/>
                </p:cNvSpPr>
                <p:nvPr/>
              </p:nvSpPr>
              <p:spPr bwMode="auto">
                <a:xfrm>
                  <a:off x="910" y="1630"/>
                  <a:ext cx="54" cy="32"/>
                </a:xfrm>
                <a:custGeom>
                  <a:avLst/>
                  <a:gdLst>
                    <a:gd name="T0" fmla="*/ 26 w 54"/>
                    <a:gd name="T1" fmla="*/ 32 h 32"/>
                    <a:gd name="T2" fmla="*/ 54 w 54"/>
                    <a:gd name="T3" fmla="*/ 16 h 32"/>
                    <a:gd name="T4" fmla="*/ 26 w 54"/>
                    <a:gd name="T5" fmla="*/ 0 h 32"/>
                    <a:gd name="T6" fmla="*/ 0 w 54"/>
                    <a:gd name="T7" fmla="*/ 16 h 32"/>
                    <a:gd name="T8" fmla="*/ 26 w 54"/>
                    <a:gd name="T9" fmla="*/ 32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32"/>
                    <a:gd name="T17" fmla="*/ 54 w 54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32">
                      <a:moveTo>
                        <a:pt x="26" y="32"/>
                      </a:moveTo>
                      <a:lnTo>
                        <a:pt x="54" y="16"/>
                      </a:lnTo>
                      <a:lnTo>
                        <a:pt x="26" y="0"/>
                      </a:lnTo>
                      <a:lnTo>
                        <a:pt x="0" y="16"/>
                      </a:lnTo>
                      <a:lnTo>
                        <a:pt x="26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64" name="Freeform 1891"/>
                <p:cNvSpPr>
                  <a:spLocks noChangeAspect="1"/>
                </p:cNvSpPr>
                <p:nvPr/>
              </p:nvSpPr>
              <p:spPr bwMode="auto">
                <a:xfrm>
                  <a:off x="936" y="1646"/>
                  <a:ext cx="54" cy="30"/>
                </a:xfrm>
                <a:custGeom>
                  <a:avLst/>
                  <a:gdLst>
                    <a:gd name="T0" fmla="*/ 28 w 54"/>
                    <a:gd name="T1" fmla="*/ 30 h 30"/>
                    <a:gd name="T2" fmla="*/ 54 w 54"/>
                    <a:gd name="T3" fmla="*/ 14 h 30"/>
                    <a:gd name="T4" fmla="*/ 28 w 54"/>
                    <a:gd name="T5" fmla="*/ 0 h 30"/>
                    <a:gd name="T6" fmla="*/ 0 w 54"/>
                    <a:gd name="T7" fmla="*/ 16 h 30"/>
                    <a:gd name="T8" fmla="*/ 28 w 54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30"/>
                    <a:gd name="T17" fmla="*/ 54 w 54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30">
                      <a:moveTo>
                        <a:pt x="28" y="30"/>
                      </a:moveTo>
                      <a:lnTo>
                        <a:pt x="54" y="14"/>
                      </a:lnTo>
                      <a:lnTo>
                        <a:pt x="28" y="0"/>
                      </a:lnTo>
                      <a:lnTo>
                        <a:pt x="0" y="16"/>
                      </a:lnTo>
                      <a:lnTo>
                        <a:pt x="28" y="30"/>
                      </a:lnTo>
                      <a:close/>
                    </a:path>
                  </a:pathLst>
                </a:custGeom>
                <a:solidFill>
                  <a:srgbClr val="1B8D80"/>
                </a:solidFill>
                <a:ln w="0">
                  <a:solidFill>
                    <a:srgbClr val="1B8D8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65" name="Freeform 1892"/>
                <p:cNvSpPr>
                  <a:spLocks noChangeAspect="1"/>
                </p:cNvSpPr>
                <p:nvPr/>
              </p:nvSpPr>
              <p:spPr bwMode="auto">
                <a:xfrm>
                  <a:off x="936" y="1646"/>
                  <a:ext cx="54" cy="30"/>
                </a:xfrm>
                <a:custGeom>
                  <a:avLst/>
                  <a:gdLst>
                    <a:gd name="T0" fmla="*/ 28 w 54"/>
                    <a:gd name="T1" fmla="*/ 30 h 30"/>
                    <a:gd name="T2" fmla="*/ 54 w 54"/>
                    <a:gd name="T3" fmla="*/ 14 h 30"/>
                    <a:gd name="T4" fmla="*/ 28 w 54"/>
                    <a:gd name="T5" fmla="*/ 0 h 30"/>
                    <a:gd name="T6" fmla="*/ 0 w 54"/>
                    <a:gd name="T7" fmla="*/ 16 h 30"/>
                    <a:gd name="T8" fmla="*/ 28 w 54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30"/>
                    <a:gd name="T17" fmla="*/ 54 w 54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30">
                      <a:moveTo>
                        <a:pt x="28" y="30"/>
                      </a:moveTo>
                      <a:lnTo>
                        <a:pt x="54" y="14"/>
                      </a:lnTo>
                      <a:lnTo>
                        <a:pt x="28" y="0"/>
                      </a:lnTo>
                      <a:lnTo>
                        <a:pt x="0" y="16"/>
                      </a:lnTo>
                      <a:lnTo>
                        <a:pt x="28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66" name="Freeform 1893"/>
                <p:cNvSpPr>
                  <a:spLocks noChangeAspect="1"/>
                </p:cNvSpPr>
                <p:nvPr/>
              </p:nvSpPr>
              <p:spPr bwMode="auto">
                <a:xfrm>
                  <a:off x="964" y="1660"/>
                  <a:ext cx="54" cy="26"/>
                </a:xfrm>
                <a:custGeom>
                  <a:avLst/>
                  <a:gdLst>
                    <a:gd name="T0" fmla="*/ 26 w 54"/>
                    <a:gd name="T1" fmla="*/ 26 h 26"/>
                    <a:gd name="T2" fmla="*/ 54 w 54"/>
                    <a:gd name="T3" fmla="*/ 10 h 26"/>
                    <a:gd name="T4" fmla="*/ 26 w 54"/>
                    <a:gd name="T5" fmla="*/ 0 h 26"/>
                    <a:gd name="T6" fmla="*/ 0 w 54"/>
                    <a:gd name="T7" fmla="*/ 16 h 26"/>
                    <a:gd name="T8" fmla="*/ 26 w 54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26"/>
                    <a:gd name="T17" fmla="*/ 54 w 54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26">
                      <a:moveTo>
                        <a:pt x="26" y="26"/>
                      </a:moveTo>
                      <a:lnTo>
                        <a:pt x="54" y="10"/>
                      </a:lnTo>
                      <a:lnTo>
                        <a:pt x="26" y="0"/>
                      </a:lnTo>
                      <a:lnTo>
                        <a:pt x="0" y="16"/>
                      </a:lnTo>
                      <a:lnTo>
                        <a:pt x="26" y="26"/>
                      </a:lnTo>
                      <a:close/>
                    </a:path>
                  </a:pathLst>
                </a:custGeom>
                <a:solidFill>
                  <a:srgbClr val="088181"/>
                </a:solidFill>
                <a:ln w="0">
                  <a:solidFill>
                    <a:srgbClr val="08818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67" name="Freeform 1894"/>
                <p:cNvSpPr>
                  <a:spLocks noChangeAspect="1"/>
                </p:cNvSpPr>
                <p:nvPr/>
              </p:nvSpPr>
              <p:spPr bwMode="auto">
                <a:xfrm>
                  <a:off x="964" y="1660"/>
                  <a:ext cx="54" cy="26"/>
                </a:xfrm>
                <a:custGeom>
                  <a:avLst/>
                  <a:gdLst>
                    <a:gd name="T0" fmla="*/ 26 w 54"/>
                    <a:gd name="T1" fmla="*/ 26 h 26"/>
                    <a:gd name="T2" fmla="*/ 54 w 54"/>
                    <a:gd name="T3" fmla="*/ 10 h 26"/>
                    <a:gd name="T4" fmla="*/ 26 w 54"/>
                    <a:gd name="T5" fmla="*/ 0 h 26"/>
                    <a:gd name="T6" fmla="*/ 0 w 54"/>
                    <a:gd name="T7" fmla="*/ 16 h 26"/>
                    <a:gd name="T8" fmla="*/ 26 w 54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26"/>
                    <a:gd name="T17" fmla="*/ 54 w 54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26">
                      <a:moveTo>
                        <a:pt x="26" y="26"/>
                      </a:moveTo>
                      <a:lnTo>
                        <a:pt x="54" y="10"/>
                      </a:lnTo>
                      <a:lnTo>
                        <a:pt x="26" y="0"/>
                      </a:lnTo>
                      <a:lnTo>
                        <a:pt x="0" y="16"/>
                      </a:lnTo>
                      <a:lnTo>
                        <a:pt x="2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68" name="Freeform 1895"/>
                <p:cNvSpPr>
                  <a:spLocks noChangeAspect="1"/>
                </p:cNvSpPr>
                <p:nvPr/>
              </p:nvSpPr>
              <p:spPr bwMode="auto">
                <a:xfrm>
                  <a:off x="990" y="1670"/>
                  <a:ext cx="56" cy="24"/>
                </a:xfrm>
                <a:custGeom>
                  <a:avLst/>
                  <a:gdLst>
                    <a:gd name="T0" fmla="*/ 28 w 56"/>
                    <a:gd name="T1" fmla="*/ 24 h 24"/>
                    <a:gd name="T2" fmla="*/ 56 w 56"/>
                    <a:gd name="T3" fmla="*/ 8 h 24"/>
                    <a:gd name="T4" fmla="*/ 28 w 56"/>
                    <a:gd name="T5" fmla="*/ 0 h 24"/>
                    <a:gd name="T6" fmla="*/ 0 w 56"/>
                    <a:gd name="T7" fmla="*/ 16 h 24"/>
                    <a:gd name="T8" fmla="*/ 28 w 56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4"/>
                    <a:gd name="T17" fmla="*/ 56 w 56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4">
                      <a:moveTo>
                        <a:pt x="28" y="24"/>
                      </a:moveTo>
                      <a:lnTo>
                        <a:pt x="56" y="8"/>
                      </a:lnTo>
                      <a:lnTo>
                        <a:pt x="28" y="0"/>
                      </a:lnTo>
                      <a:lnTo>
                        <a:pt x="0" y="16"/>
                      </a:lnTo>
                      <a:lnTo>
                        <a:pt x="28" y="24"/>
                      </a:lnTo>
                      <a:close/>
                    </a:path>
                  </a:pathLst>
                </a:custGeom>
                <a:solidFill>
                  <a:srgbClr val="007681"/>
                </a:solidFill>
                <a:ln w="0">
                  <a:solidFill>
                    <a:srgbClr val="00768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69" name="Freeform 1896"/>
                <p:cNvSpPr>
                  <a:spLocks noChangeAspect="1"/>
                </p:cNvSpPr>
                <p:nvPr/>
              </p:nvSpPr>
              <p:spPr bwMode="auto">
                <a:xfrm>
                  <a:off x="990" y="1670"/>
                  <a:ext cx="56" cy="24"/>
                </a:xfrm>
                <a:custGeom>
                  <a:avLst/>
                  <a:gdLst>
                    <a:gd name="T0" fmla="*/ 28 w 56"/>
                    <a:gd name="T1" fmla="*/ 24 h 24"/>
                    <a:gd name="T2" fmla="*/ 56 w 56"/>
                    <a:gd name="T3" fmla="*/ 8 h 24"/>
                    <a:gd name="T4" fmla="*/ 28 w 56"/>
                    <a:gd name="T5" fmla="*/ 0 h 24"/>
                    <a:gd name="T6" fmla="*/ 0 w 56"/>
                    <a:gd name="T7" fmla="*/ 16 h 24"/>
                    <a:gd name="T8" fmla="*/ 28 w 56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4"/>
                    <a:gd name="T17" fmla="*/ 56 w 56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4">
                      <a:moveTo>
                        <a:pt x="28" y="24"/>
                      </a:moveTo>
                      <a:lnTo>
                        <a:pt x="56" y="8"/>
                      </a:lnTo>
                      <a:lnTo>
                        <a:pt x="28" y="0"/>
                      </a:lnTo>
                      <a:lnTo>
                        <a:pt x="0" y="16"/>
                      </a:lnTo>
                      <a:lnTo>
                        <a:pt x="28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70" name="Freeform 1897"/>
                <p:cNvSpPr>
                  <a:spLocks noChangeAspect="1"/>
                </p:cNvSpPr>
                <p:nvPr/>
              </p:nvSpPr>
              <p:spPr bwMode="auto">
                <a:xfrm>
                  <a:off x="1018" y="1678"/>
                  <a:ext cx="54" cy="22"/>
                </a:xfrm>
                <a:custGeom>
                  <a:avLst/>
                  <a:gdLst>
                    <a:gd name="T0" fmla="*/ 28 w 54"/>
                    <a:gd name="T1" fmla="*/ 22 h 22"/>
                    <a:gd name="T2" fmla="*/ 54 w 54"/>
                    <a:gd name="T3" fmla="*/ 6 h 22"/>
                    <a:gd name="T4" fmla="*/ 28 w 54"/>
                    <a:gd name="T5" fmla="*/ 0 h 22"/>
                    <a:gd name="T6" fmla="*/ 0 w 54"/>
                    <a:gd name="T7" fmla="*/ 16 h 22"/>
                    <a:gd name="T8" fmla="*/ 28 w 54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22"/>
                    <a:gd name="T17" fmla="*/ 54 w 54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22">
                      <a:moveTo>
                        <a:pt x="28" y="22"/>
                      </a:moveTo>
                      <a:lnTo>
                        <a:pt x="54" y="6"/>
                      </a:lnTo>
                      <a:lnTo>
                        <a:pt x="28" y="0"/>
                      </a:lnTo>
                      <a:lnTo>
                        <a:pt x="0" y="16"/>
                      </a:lnTo>
                      <a:lnTo>
                        <a:pt x="28" y="22"/>
                      </a:lnTo>
                      <a:close/>
                    </a:path>
                  </a:pathLst>
                </a:custGeom>
                <a:solidFill>
                  <a:srgbClr val="006D7F"/>
                </a:solidFill>
                <a:ln w="0">
                  <a:solidFill>
                    <a:srgbClr val="006D7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71" name="Freeform 1898"/>
                <p:cNvSpPr>
                  <a:spLocks noChangeAspect="1"/>
                </p:cNvSpPr>
                <p:nvPr/>
              </p:nvSpPr>
              <p:spPr bwMode="auto">
                <a:xfrm>
                  <a:off x="1018" y="1678"/>
                  <a:ext cx="54" cy="22"/>
                </a:xfrm>
                <a:custGeom>
                  <a:avLst/>
                  <a:gdLst>
                    <a:gd name="T0" fmla="*/ 28 w 54"/>
                    <a:gd name="T1" fmla="*/ 22 h 22"/>
                    <a:gd name="T2" fmla="*/ 54 w 54"/>
                    <a:gd name="T3" fmla="*/ 6 h 22"/>
                    <a:gd name="T4" fmla="*/ 28 w 54"/>
                    <a:gd name="T5" fmla="*/ 0 h 22"/>
                    <a:gd name="T6" fmla="*/ 0 w 54"/>
                    <a:gd name="T7" fmla="*/ 16 h 22"/>
                    <a:gd name="T8" fmla="*/ 28 w 54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22"/>
                    <a:gd name="T17" fmla="*/ 54 w 54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22">
                      <a:moveTo>
                        <a:pt x="28" y="22"/>
                      </a:moveTo>
                      <a:lnTo>
                        <a:pt x="54" y="6"/>
                      </a:lnTo>
                      <a:lnTo>
                        <a:pt x="28" y="0"/>
                      </a:lnTo>
                      <a:lnTo>
                        <a:pt x="0" y="16"/>
                      </a:lnTo>
                      <a:lnTo>
                        <a:pt x="2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72" name="Freeform 1899"/>
                <p:cNvSpPr>
                  <a:spLocks noChangeAspect="1"/>
                </p:cNvSpPr>
                <p:nvPr/>
              </p:nvSpPr>
              <p:spPr bwMode="auto">
                <a:xfrm>
                  <a:off x="1046" y="1684"/>
                  <a:ext cx="54" cy="20"/>
                </a:xfrm>
                <a:custGeom>
                  <a:avLst/>
                  <a:gdLst>
                    <a:gd name="T0" fmla="*/ 28 w 54"/>
                    <a:gd name="T1" fmla="*/ 20 h 20"/>
                    <a:gd name="T2" fmla="*/ 54 w 54"/>
                    <a:gd name="T3" fmla="*/ 4 h 20"/>
                    <a:gd name="T4" fmla="*/ 26 w 54"/>
                    <a:gd name="T5" fmla="*/ 0 h 20"/>
                    <a:gd name="T6" fmla="*/ 0 w 54"/>
                    <a:gd name="T7" fmla="*/ 16 h 20"/>
                    <a:gd name="T8" fmla="*/ 28 w 54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20"/>
                    <a:gd name="T17" fmla="*/ 54 w 54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20">
                      <a:moveTo>
                        <a:pt x="28" y="20"/>
                      </a:moveTo>
                      <a:lnTo>
                        <a:pt x="54" y="4"/>
                      </a:lnTo>
                      <a:lnTo>
                        <a:pt x="26" y="0"/>
                      </a:lnTo>
                      <a:lnTo>
                        <a:pt x="0" y="16"/>
                      </a:lnTo>
                      <a:lnTo>
                        <a:pt x="28" y="20"/>
                      </a:lnTo>
                      <a:close/>
                    </a:path>
                  </a:pathLst>
                </a:custGeom>
                <a:solidFill>
                  <a:srgbClr val="00657B"/>
                </a:solidFill>
                <a:ln w="0">
                  <a:solidFill>
                    <a:srgbClr val="00657B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73" name="Freeform 1900"/>
                <p:cNvSpPr>
                  <a:spLocks noChangeAspect="1"/>
                </p:cNvSpPr>
                <p:nvPr/>
              </p:nvSpPr>
              <p:spPr bwMode="auto">
                <a:xfrm>
                  <a:off x="1046" y="1684"/>
                  <a:ext cx="54" cy="20"/>
                </a:xfrm>
                <a:custGeom>
                  <a:avLst/>
                  <a:gdLst>
                    <a:gd name="T0" fmla="*/ 28 w 54"/>
                    <a:gd name="T1" fmla="*/ 20 h 20"/>
                    <a:gd name="T2" fmla="*/ 54 w 54"/>
                    <a:gd name="T3" fmla="*/ 4 h 20"/>
                    <a:gd name="T4" fmla="*/ 26 w 54"/>
                    <a:gd name="T5" fmla="*/ 0 h 20"/>
                    <a:gd name="T6" fmla="*/ 0 w 54"/>
                    <a:gd name="T7" fmla="*/ 16 h 20"/>
                    <a:gd name="T8" fmla="*/ 28 w 54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20"/>
                    <a:gd name="T17" fmla="*/ 54 w 54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20">
                      <a:moveTo>
                        <a:pt x="28" y="20"/>
                      </a:moveTo>
                      <a:lnTo>
                        <a:pt x="54" y="4"/>
                      </a:lnTo>
                      <a:lnTo>
                        <a:pt x="26" y="0"/>
                      </a:lnTo>
                      <a:lnTo>
                        <a:pt x="0" y="16"/>
                      </a:lnTo>
                      <a:lnTo>
                        <a:pt x="28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74" name="Freeform 1901"/>
                <p:cNvSpPr>
                  <a:spLocks noChangeAspect="1"/>
                </p:cNvSpPr>
                <p:nvPr/>
              </p:nvSpPr>
              <p:spPr bwMode="auto">
                <a:xfrm>
                  <a:off x="1074" y="1688"/>
                  <a:ext cx="56" cy="20"/>
                </a:xfrm>
                <a:custGeom>
                  <a:avLst/>
                  <a:gdLst>
                    <a:gd name="T0" fmla="*/ 28 w 56"/>
                    <a:gd name="T1" fmla="*/ 20 h 20"/>
                    <a:gd name="T2" fmla="*/ 56 w 56"/>
                    <a:gd name="T3" fmla="*/ 4 h 20"/>
                    <a:gd name="T4" fmla="*/ 26 w 56"/>
                    <a:gd name="T5" fmla="*/ 0 h 20"/>
                    <a:gd name="T6" fmla="*/ 0 w 56"/>
                    <a:gd name="T7" fmla="*/ 16 h 20"/>
                    <a:gd name="T8" fmla="*/ 28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28" y="20"/>
                      </a:moveTo>
                      <a:lnTo>
                        <a:pt x="56" y="4"/>
                      </a:lnTo>
                      <a:lnTo>
                        <a:pt x="26" y="0"/>
                      </a:lnTo>
                      <a:lnTo>
                        <a:pt x="0" y="16"/>
                      </a:lnTo>
                      <a:lnTo>
                        <a:pt x="28" y="20"/>
                      </a:lnTo>
                      <a:close/>
                    </a:path>
                  </a:pathLst>
                </a:custGeom>
                <a:solidFill>
                  <a:srgbClr val="006077"/>
                </a:solidFill>
                <a:ln w="0">
                  <a:solidFill>
                    <a:srgbClr val="00607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75" name="Freeform 1902"/>
                <p:cNvSpPr>
                  <a:spLocks noChangeAspect="1"/>
                </p:cNvSpPr>
                <p:nvPr/>
              </p:nvSpPr>
              <p:spPr bwMode="auto">
                <a:xfrm>
                  <a:off x="1074" y="1688"/>
                  <a:ext cx="56" cy="20"/>
                </a:xfrm>
                <a:custGeom>
                  <a:avLst/>
                  <a:gdLst>
                    <a:gd name="T0" fmla="*/ 28 w 56"/>
                    <a:gd name="T1" fmla="*/ 20 h 20"/>
                    <a:gd name="T2" fmla="*/ 56 w 56"/>
                    <a:gd name="T3" fmla="*/ 4 h 20"/>
                    <a:gd name="T4" fmla="*/ 26 w 56"/>
                    <a:gd name="T5" fmla="*/ 0 h 20"/>
                    <a:gd name="T6" fmla="*/ 0 w 56"/>
                    <a:gd name="T7" fmla="*/ 16 h 20"/>
                    <a:gd name="T8" fmla="*/ 28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28" y="20"/>
                      </a:moveTo>
                      <a:lnTo>
                        <a:pt x="56" y="4"/>
                      </a:lnTo>
                      <a:lnTo>
                        <a:pt x="26" y="0"/>
                      </a:lnTo>
                      <a:lnTo>
                        <a:pt x="0" y="16"/>
                      </a:lnTo>
                      <a:lnTo>
                        <a:pt x="28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76" name="Freeform 1903"/>
                <p:cNvSpPr>
                  <a:spLocks noChangeAspect="1"/>
                </p:cNvSpPr>
                <p:nvPr/>
              </p:nvSpPr>
              <p:spPr bwMode="auto">
                <a:xfrm>
                  <a:off x="1102" y="1692"/>
                  <a:ext cx="56" cy="18"/>
                </a:xfrm>
                <a:custGeom>
                  <a:avLst/>
                  <a:gdLst>
                    <a:gd name="T0" fmla="*/ 30 w 56"/>
                    <a:gd name="T1" fmla="*/ 18 h 18"/>
                    <a:gd name="T2" fmla="*/ 56 w 56"/>
                    <a:gd name="T3" fmla="*/ 4 h 18"/>
                    <a:gd name="T4" fmla="*/ 28 w 56"/>
                    <a:gd name="T5" fmla="*/ 0 h 18"/>
                    <a:gd name="T6" fmla="*/ 0 w 56"/>
                    <a:gd name="T7" fmla="*/ 16 h 18"/>
                    <a:gd name="T8" fmla="*/ 30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0" y="18"/>
                      </a:moveTo>
                      <a:lnTo>
                        <a:pt x="56" y="4"/>
                      </a:lnTo>
                      <a:lnTo>
                        <a:pt x="28" y="0"/>
                      </a:lnTo>
                      <a:lnTo>
                        <a:pt x="0" y="16"/>
                      </a:lnTo>
                      <a:lnTo>
                        <a:pt x="30" y="18"/>
                      </a:lnTo>
                      <a:close/>
                    </a:path>
                  </a:pathLst>
                </a:custGeom>
                <a:solidFill>
                  <a:srgbClr val="005E73"/>
                </a:solidFill>
                <a:ln w="0">
                  <a:solidFill>
                    <a:srgbClr val="005E73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77" name="Freeform 1904"/>
                <p:cNvSpPr>
                  <a:spLocks noChangeAspect="1"/>
                </p:cNvSpPr>
                <p:nvPr/>
              </p:nvSpPr>
              <p:spPr bwMode="auto">
                <a:xfrm>
                  <a:off x="1102" y="1692"/>
                  <a:ext cx="56" cy="18"/>
                </a:xfrm>
                <a:custGeom>
                  <a:avLst/>
                  <a:gdLst>
                    <a:gd name="T0" fmla="*/ 30 w 56"/>
                    <a:gd name="T1" fmla="*/ 18 h 18"/>
                    <a:gd name="T2" fmla="*/ 56 w 56"/>
                    <a:gd name="T3" fmla="*/ 4 h 18"/>
                    <a:gd name="T4" fmla="*/ 28 w 56"/>
                    <a:gd name="T5" fmla="*/ 0 h 18"/>
                    <a:gd name="T6" fmla="*/ 0 w 56"/>
                    <a:gd name="T7" fmla="*/ 16 h 18"/>
                    <a:gd name="T8" fmla="*/ 30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0" y="18"/>
                      </a:moveTo>
                      <a:lnTo>
                        <a:pt x="56" y="4"/>
                      </a:lnTo>
                      <a:lnTo>
                        <a:pt x="28" y="0"/>
                      </a:lnTo>
                      <a:lnTo>
                        <a:pt x="0" y="16"/>
                      </a:lnTo>
                      <a:lnTo>
                        <a:pt x="30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78" name="Freeform 1905"/>
                <p:cNvSpPr>
                  <a:spLocks noChangeAspect="1"/>
                </p:cNvSpPr>
                <p:nvPr/>
              </p:nvSpPr>
              <p:spPr bwMode="auto">
                <a:xfrm>
                  <a:off x="1132" y="1696"/>
                  <a:ext cx="56" cy="16"/>
                </a:xfrm>
                <a:custGeom>
                  <a:avLst/>
                  <a:gdLst>
                    <a:gd name="T0" fmla="*/ 28 w 56"/>
                    <a:gd name="T1" fmla="*/ 16 h 16"/>
                    <a:gd name="T2" fmla="*/ 56 w 56"/>
                    <a:gd name="T3" fmla="*/ 2 h 16"/>
                    <a:gd name="T4" fmla="*/ 26 w 56"/>
                    <a:gd name="T5" fmla="*/ 0 h 16"/>
                    <a:gd name="T6" fmla="*/ 0 w 56"/>
                    <a:gd name="T7" fmla="*/ 14 h 16"/>
                    <a:gd name="T8" fmla="*/ 28 w 56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6"/>
                    <a:gd name="T17" fmla="*/ 56 w 56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6">
                      <a:moveTo>
                        <a:pt x="28" y="16"/>
                      </a:moveTo>
                      <a:lnTo>
                        <a:pt x="56" y="2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28" y="16"/>
                      </a:lnTo>
                      <a:close/>
                    </a:path>
                  </a:pathLst>
                </a:custGeom>
                <a:solidFill>
                  <a:srgbClr val="005D6F"/>
                </a:solidFill>
                <a:ln w="0">
                  <a:solidFill>
                    <a:srgbClr val="005D6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79" name="Freeform 1906"/>
                <p:cNvSpPr>
                  <a:spLocks noChangeAspect="1"/>
                </p:cNvSpPr>
                <p:nvPr/>
              </p:nvSpPr>
              <p:spPr bwMode="auto">
                <a:xfrm>
                  <a:off x="1132" y="1696"/>
                  <a:ext cx="56" cy="16"/>
                </a:xfrm>
                <a:custGeom>
                  <a:avLst/>
                  <a:gdLst>
                    <a:gd name="T0" fmla="*/ 28 w 56"/>
                    <a:gd name="T1" fmla="*/ 16 h 16"/>
                    <a:gd name="T2" fmla="*/ 56 w 56"/>
                    <a:gd name="T3" fmla="*/ 2 h 16"/>
                    <a:gd name="T4" fmla="*/ 26 w 56"/>
                    <a:gd name="T5" fmla="*/ 0 h 16"/>
                    <a:gd name="T6" fmla="*/ 0 w 56"/>
                    <a:gd name="T7" fmla="*/ 14 h 16"/>
                    <a:gd name="T8" fmla="*/ 28 w 56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6"/>
                    <a:gd name="T17" fmla="*/ 56 w 56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6">
                      <a:moveTo>
                        <a:pt x="28" y="16"/>
                      </a:moveTo>
                      <a:lnTo>
                        <a:pt x="56" y="2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28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80" name="Freeform 1907"/>
                <p:cNvSpPr>
                  <a:spLocks noChangeAspect="1"/>
                </p:cNvSpPr>
                <p:nvPr/>
              </p:nvSpPr>
              <p:spPr bwMode="auto">
                <a:xfrm>
                  <a:off x="1160" y="1698"/>
                  <a:ext cx="58" cy="18"/>
                </a:xfrm>
                <a:custGeom>
                  <a:avLst/>
                  <a:gdLst>
                    <a:gd name="T0" fmla="*/ 30 w 58"/>
                    <a:gd name="T1" fmla="*/ 18 h 18"/>
                    <a:gd name="T2" fmla="*/ 58 w 58"/>
                    <a:gd name="T3" fmla="*/ 4 h 18"/>
                    <a:gd name="T4" fmla="*/ 28 w 58"/>
                    <a:gd name="T5" fmla="*/ 0 h 18"/>
                    <a:gd name="T6" fmla="*/ 0 w 58"/>
                    <a:gd name="T7" fmla="*/ 14 h 18"/>
                    <a:gd name="T8" fmla="*/ 30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30" y="18"/>
                      </a:moveTo>
                      <a:lnTo>
                        <a:pt x="58" y="4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0" y="18"/>
                      </a:lnTo>
                      <a:close/>
                    </a:path>
                  </a:pathLst>
                </a:custGeom>
                <a:solidFill>
                  <a:srgbClr val="005E6B"/>
                </a:solidFill>
                <a:ln w="0">
                  <a:solidFill>
                    <a:srgbClr val="005E6B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81" name="Freeform 1908"/>
                <p:cNvSpPr>
                  <a:spLocks noChangeAspect="1"/>
                </p:cNvSpPr>
                <p:nvPr/>
              </p:nvSpPr>
              <p:spPr bwMode="auto">
                <a:xfrm>
                  <a:off x="1160" y="1698"/>
                  <a:ext cx="58" cy="18"/>
                </a:xfrm>
                <a:custGeom>
                  <a:avLst/>
                  <a:gdLst>
                    <a:gd name="T0" fmla="*/ 30 w 58"/>
                    <a:gd name="T1" fmla="*/ 18 h 18"/>
                    <a:gd name="T2" fmla="*/ 58 w 58"/>
                    <a:gd name="T3" fmla="*/ 4 h 18"/>
                    <a:gd name="T4" fmla="*/ 28 w 58"/>
                    <a:gd name="T5" fmla="*/ 0 h 18"/>
                    <a:gd name="T6" fmla="*/ 0 w 58"/>
                    <a:gd name="T7" fmla="*/ 14 h 18"/>
                    <a:gd name="T8" fmla="*/ 30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30" y="18"/>
                      </a:moveTo>
                      <a:lnTo>
                        <a:pt x="58" y="4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0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82" name="Freeform 1909"/>
                <p:cNvSpPr>
                  <a:spLocks noChangeAspect="1"/>
                </p:cNvSpPr>
                <p:nvPr/>
              </p:nvSpPr>
              <p:spPr bwMode="auto">
                <a:xfrm>
                  <a:off x="1190" y="1702"/>
                  <a:ext cx="58" cy="16"/>
                </a:xfrm>
                <a:custGeom>
                  <a:avLst/>
                  <a:gdLst>
                    <a:gd name="T0" fmla="*/ 30 w 58"/>
                    <a:gd name="T1" fmla="*/ 16 h 16"/>
                    <a:gd name="T2" fmla="*/ 58 w 58"/>
                    <a:gd name="T3" fmla="*/ 4 h 16"/>
                    <a:gd name="T4" fmla="*/ 28 w 58"/>
                    <a:gd name="T5" fmla="*/ 0 h 16"/>
                    <a:gd name="T6" fmla="*/ 0 w 58"/>
                    <a:gd name="T7" fmla="*/ 14 h 16"/>
                    <a:gd name="T8" fmla="*/ 30 w 5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6"/>
                    <a:gd name="T17" fmla="*/ 58 w 5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6">
                      <a:moveTo>
                        <a:pt x="30" y="16"/>
                      </a:moveTo>
                      <a:lnTo>
                        <a:pt x="58" y="4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6068"/>
                </a:solidFill>
                <a:ln w="0">
                  <a:solidFill>
                    <a:srgbClr val="00606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83" name="Freeform 1910"/>
                <p:cNvSpPr>
                  <a:spLocks noChangeAspect="1"/>
                </p:cNvSpPr>
                <p:nvPr/>
              </p:nvSpPr>
              <p:spPr bwMode="auto">
                <a:xfrm>
                  <a:off x="1190" y="1702"/>
                  <a:ext cx="58" cy="16"/>
                </a:xfrm>
                <a:custGeom>
                  <a:avLst/>
                  <a:gdLst>
                    <a:gd name="T0" fmla="*/ 30 w 58"/>
                    <a:gd name="T1" fmla="*/ 16 h 16"/>
                    <a:gd name="T2" fmla="*/ 58 w 58"/>
                    <a:gd name="T3" fmla="*/ 4 h 16"/>
                    <a:gd name="T4" fmla="*/ 28 w 58"/>
                    <a:gd name="T5" fmla="*/ 0 h 16"/>
                    <a:gd name="T6" fmla="*/ 0 w 58"/>
                    <a:gd name="T7" fmla="*/ 14 h 16"/>
                    <a:gd name="T8" fmla="*/ 30 w 5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6"/>
                    <a:gd name="T17" fmla="*/ 58 w 5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6">
                      <a:moveTo>
                        <a:pt x="30" y="16"/>
                      </a:moveTo>
                      <a:lnTo>
                        <a:pt x="58" y="4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84" name="Freeform 1911"/>
                <p:cNvSpPr>
                  <a:spLocks noChangeAspect="1"/>
                </p:cNvSpPr>
                <p:nvPr/>
              </p:nvSpPr>
              <p:spPr bwMode="auto">
                <a:xfrm>
                  <a:off x="1220" y="1706"/>
                  <a:ext cx="58" cy="16"/>
                </a:xfrm>
                <a:custGeom>
                  <a:avLst/>
                  <a:gdLst>
                    <a:gd name="T0" fmla="*/ 32 w 58"/>
                    <a:gd name="T1" fmla="*/ 16 h 16"/>
                    <a:gd name="T2" fmla="*/ 58 w 58"/>
                    <a:gd name="T3" fmla="*/ 4 h 16"/>
                    <a:gd name="T4" fmla="*/ 28 w 58"/>
                    <a:gd name="T5" fmla="*/ 0 h 16"/>
                    <a:gd name="T6" fmla="*/ 0 w 58"/>
                    <a:gd name="T7" fmla="*/ 12 h 16"/>
                    <a:gd name="T8" fmla="*/ 32 w 5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6"/>
                    <a:gd name="T17" fmla="*/ 58 w 5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6">
                      <a:moveTo>
                        <a:pt x="32" y="16"/>
                      </a:moveTo>
                      <a:lnTo>
                        <a:pt x="58" y="4"/>
                      </a:lnTo>
                      <a:lnTo>
                        <a:pt x="28" y="0"/>
                      </a:lnTo>
                      <a:lnTo>
                        <a:pt x="0" y="12"/>
                      </a:lnTo>
                      <a:lnTo>
                        <a:pt x="32" y="16"/>
                      </a:lnTo>
                      <a:close/>
                    </a:path>
                  </a:pathLst>
                </a:custGeom>
                <a:solidFill>
                  <a:srgbClr val="006364"/>
                </a:solidFill>
                <a:ln w="0">
                  <a:solidFill>
                    <a:srgbClr val="00636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85" name="Freeform 1912"/>
                <p:cNvSpPr>
                  <a:spLocks noChangeAspect="1"/>
                </p:cNvSpPr>
                <p:nvPr/>
              </p:nvSpPr>
              <p:spPr bwMode="auto">
                <a:xfrm>
                  <a:off x="1220" y="1706"/>
                  <a:ext cx="58" cy="16"/>
                </a:xfrm>
                <a:custGeom>
                  <a:avLst/>
                  <a:gdLst>
                    <a:gd name="T0" fmla="*/ 32 w 58"/>
                    <a:gd name="T1" fmla="*/ 16 h 16"/>
                    <a:gd name="T2" fmla="*/ 58 w 58"/>
                    <a:gd name="T3" fmla="*/ 4 h 16"/>
                    <a:gd name="T4" fmla="*/ 28 w 58"/>
                    <a:gd name="T5" fmla="*/ 0 h 16"/>
                    <a:gd name="T6" fmla="*/ 0 w 58"/>
                    <a:gd name="T7" fmla="*/ 12 h 16"/>
                    <a:gd name="T8" fmla="*/ 32 w 5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6"/>
                    <a:gd name="T17" fmla="*/ 58 w 5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6">
                      <a:moveTo>
                        <a:pt x="32" y="16"/>
                      </a:moveTo>
                      <a:lnTo>
                        <a:pt x="58" y="4"/>
                      </a:lnTo>
                      <a:lnTo>
                        <a:pt x="28" y="0"/>
                      </a:lnTo>
                      <a:lnTo>
                        <a:pt x="0" y="12"/>
                      </a:lnTo>
                      <a:lnTo>
                        <a:pt x="32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86" name="Freeform 1913"/>
                <p:cNvSpPr>
                  <a:spLocks noChangeAspect="1"/>
                </p:cNvSpPr>
                <p:nvPr/>
              </p:nvSpPr>
              <p:spPr bwMode="auto">
                <a:xfrm>
                  <a:off x="1252" y="1710"/>
                  <a:ext cx="58" cy="16"/>
                </a:xfrm>
                <a:custGeom>
                  <a:avLst/>
                  <a:gdLst>
                    <a:gd name="T0" fmla="*/ 30 w 58"/>
                    <a:gd name="T1" fmla="*/ 16 h 16"/>
                    <a:gd name="T2" fmla="*/ 58 w 58"/>
                    <a:gd name="T3" fmla="*/ 4 h 16"/>
                    <a:gd name="T4" fmla="*/ 26 w 58"/>
                    <a:gd name="T5" fmla="*/ 0 h 16"/>
                    <a:gd name="T6" fmla="*/ 0 w 58"/>
                    <a:gd name="T7" fmla="*/ 12 h 16"/>
                    <a:gd name="T8" fmla="*/ 30 w 5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6"/>
                    <a:gd name="T17" fmla="*/ 58 w 5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6">
                      <a:moveTo>
                        <a:pt x="30" y="16"/>
                      </a:moveTo>
                      <a:lnTo>
                        <a:pt x="58" y="4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6762"/>
                </a:solidFill>
                <a:ln w="0">
                  <a:solidFill>
                    <a:srgbClr val="00676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87" name="Freeform 1914"/>
                <p:cNvSpPr>
                  <a:spLocks noChangeAspect="1"/>
                </p:cNvSpPr>
                <p:nvPr/>
              </p:nvSpPr>
              <p:spPr bwMode="auto">
                <a:xfrm>
                  <a:off x="1252" y="1710"/>
                  <a:ext cx="58" cy="16"/>
                </a:xfrm>
                <a:custGeom>
                  <a:avLst/>
                  <a:gdLst>
                    <a:gd name="T0" fmla="*/ 30 w 58"/>
                    <a:gd name="T1" fmla="*/ 16 h 16"/>
                    <a:gd name="T2" fmla="*/ 58 w 58"/>
                    <a:gd name="T3" fmla="*/ 4 h 16"/>
                    <a:gd name="T4" fmla="*/ 26 w 58"/>
                    <a:gd name="T5" fmla="*/ 0 h 16"/>
                    <a:gd name="T6" fmla="*/ 0 w 58"/>
                    <a:gd name="T7" fmla="*/ 12 h 16"/>
                    <a:gd name="T8" fmla="*/ 30 w 5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6"/>
                    <a:gd name="T17" fmla="*/ 58 w 5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6">
                      <a:moveTo>
                        <a:pt x="30" y="16"/>
                      </a:moveTo>
                      <a:lnTo>
                        <a:pt x="58" y="4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88" name="Freeform 1915"/>
                <p:cNvSpPr>
                  <a:spLocks noChangeAspect="1"/>
                </p:cNvSpPr>
                <p:nvPr/>
              </p:nvSpPr>
              <p:spPr bwMode="auto">
                <a:xfrm>
                  <a:off x="1282" y="1714"/>
                  <a:ext cx="60" cy="18"/>
                </a:xfrm>
                <a:custGeom>
                  <a:avLst/>
                  <a:gdLst>
                    <a:gd name="T0" fmla="*/ 32 w 60"/>
                    <a:gd name="T1" fmla="*/ 18 h 18"/>
                    <a:gd name="T2" fmla="*/ 60 w 60"/>
                    <a:gd name="T3" fmla="*/ 6 h 18"/>
                    <a:gd name="T4" fmla="*/ 28 w 60"/>
                    <a:gd name="T5" fmla="*/ 0 h 18"/>
                    <a:gd name="T6" fmla="*/ 0 w 60"/>
                    <a:gd name="T7" fmla="*/ 12 h 18"/>
                    <a:gd name="T8" fmla="*/ 32 w 6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18"/>
                    <a:gd name="T17" fmla="*/ 60 w 6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18">
                      <a:moveTo>
                        <a:pt x="32" y="18"/>
                      </a:moveTo>
                      <a:lnTo>
                        <a:pt x="60" y="6"/>
                      </a:lnTo>
                      <a:lnTo>
                        <a:pt x="28" y="0"/>
                      </a:lnTo>
                      <a:lnTo>
                        <a:pt x="0" y="12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6B60"/>
                </a:solidFill>
                <a:ln w="0">
                  <a:solidFill>
                    <a:srgbClr val="006B6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89" name="Freeform 1916"/>
                <p:cNvSpPr>
                  <a:spLocks noChangeAspect="1"/>
                </p:cNvSpPr>
                <p:nvPr/>
              </p:nvSpPr>
              <p:spPr bwMode="auto">
                <a:xfrm>
                  <a:off x="1282" y="1714"/>
                  <a:ext cx="60" cy="18"/>
                </a:xfrm>
                <a:custGeom>
                  <a:avLst/>
                  <a:gdLst>
                    <a:gd name="T0" fmla="*/ 32 w 60"/>
                    <a:gd name="T1" fmla="*/ 18 h 18"/>
                    <a:gd name="T2" fmla="*/ 60 w 60"/>
                    <a:gd name="T3" fmla="*/ 6 h 18"/>
                    <a:gd name="T4" fmla="*/ 28 w 60"/>
                    <a:gd name="T5" fmla="*/ 0 h 18"/>
                    <a:gd name="T6" fmla="*/ 0 w 60"/>
                    <a:gd name="T7" fmla="*/ 12 h 18"/>
                    <a:gd name="T8" fmla="*/ 32 w 6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18"/>
                    <a:gd name="T17" fmla="*/ 60 w 6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18">
                      <a:moveTo>
                        <a:pt x="32" y="18"/>
                      </a:moveTo>
                      <a:lnTo>
                        <a:pt x="60" y="6"/>
                      </a:lnTo>
                      <a:lnTo>
                        <a:pt x="28" y="0"/>
                      </a:lnTo>
                      <a:lnTo>
                        <a:pt x="0" y="12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90" name="Freeform 1917"/>
                <p:cNvSpPr>
                  <a:spLocks noChangeAspect="1"/>
                </p:cNvSpPr>
                <p:nvPr/>
              </p:nvSpPr>
              <p:spPr bwMode="auto">
                <a:xfrm>
                  <a:off x="1314" y="1720"/>
                  <a:ext cx="60" cy="18"/>
                </a:xfrm>
                <a:custGeom>
                  <a:avLst/>
                  <a:gdLst>
                    <a:gd name="T0" fmla="*/ 32 w 60"/>
                    <a:gd name="T1" fmla="*/ 18 h 18"/>
                    <a:gd name="T2" fmla="*/ 60 w 60"/>
                    <a:gd name="T3" fmla="*/ 6 h 18"/>
                    <a:gd name="T4" fmla="*/ 28 w 60"/>
                    <a:gd name="T5" fmla="*/ 0 h 18"/>
                    <a:gd name="T6" fmla="*/ 0 w 60"/>
                    <a:gd name="T7" fmla="*/ 12 h 18"/>
                    <a:gd name="T8" fmla="*/ 32 w 6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18"/>
                    <a:gd name="T17" fmla="*/ 60 w 6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18">
                      <a:moveTo>
                        <a:pt x="32" y="18"/>
                      </a:moveTo>
                      <a:lnTo>
                        <a:pt x="60" y="6"/>
                      </a:lnTo>
                      <a:lnTo>
                        <a:pt x="28" y="0"/>
                      </a:lnTo>
                      <a:lnTo>
                        <a:pt x="0" y="12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6E5E"/>
                </a:solidFill>
                <a:ln w="0">
                  <a:solidFill>
                    <a:srgbClr val="006E5E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91" name="Freeform 1918"/>
                <p:cNvSpPr>
                  <a:spLocks noChangeAspect="1"/>
                </p:cNvSpPr>
                <p:nvPr/>
              </p:nvSpPr>
              <p:spPr bwMode="auto">
                <a:xfrm>
                  <a:off x="1314" y="1720"/>
                  <a:ext cx="60" cy="18"/>
                </a:xfrm>
                <a:custGeom>
                  <a:avLst/>
                  <a:gdLst>
                    <a:gd name="T0" fmla="*/ 32 w 60"/>
                    <a:gd name="T1" fmla="*/ 18 h 18"/>
                    <a:gd name="T2" fmla="*/ 60 w 60"/>
                    <a:gd name="T3" fmla="*/ 6 h 18"/>
                    <a:gd name="T4" fmla="*/ 28 w 60"/>
                    <a:gd name="T5" fmla="*/ 0 h 18"/>
                    <a:gd name="T6" fmla="*/ 0 w 60"/>
                    <a:gd name="T7" fmla="*/ 12 h 18"/>
                    <a:gd name="T8" fmla="*/ 32 w 6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18"/>
                    <a:gd name="T17" fmla="*/ 60 w 6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18">
                      <a:moveTo>
                        <a:pt x="32" y="18"/>
                      </a:moveTo>
                      <a:lnTo>
                        <a:pt x="60" y="6"/>
                      </a:lnTo>
                      <a:lnTo>
                        <a:pt x="28" y="0"/>
                      </a:lnTo>
                      <a:lnTo>
                        <a:pt x="0" y="12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92" name="Freeform 1919"/>
                <p:cNvSpPr>
                  <a:spLocks noChangeAspect="1"/>
                </p:cNvSpPr>
                <p:nvPr/>
              </p:nvSpPr>
              <p:spPr bwMode="auto">
                <a:xfrm>
                  <a:off x="1346" y="1726"/>
                  <a:ext cx="60" cy="18"/>
                </a:xfrm>
                <a:custGeom>
                  <a:avLst/>
                  <a:gdLst>
                    <a:gd name="T0" fmla="*/ 34 w 60"/>
                    <a:gd name="T1" fmla="*/ 18 h 18"/>
                    <a:gd name="T2" fmla="*/ 60 w 60"/>
                    <a:gd name="T3" fmla="*/ 6 h 18"/>
                    <a:gd name="T4" fmla="*/ 28 w 60"/>
                    <a:gd name="T5" fmla="*/ 0 h 18"/>
                    <a:gd name="T6" fmla="*/ 0 w 60"/>
                    <a:gd name="T7" fmla="*/ 12 h 18"/>
                    <a:gd name="T8" fmla="*/ 34 w 6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18"/>
                    <a:gd name="T17" fmla="*/ 60 w 6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18">
                      <a:moveTo>
                        <a:pt x="34" y="18"/>
                      </a:moveTo>
                      <a:lnTo>
                        <a:pt x="60" y="6"/>
                      </a:lnTo>
                      <a:lnTo>
                        <a:pt x="28" y="0"/>
                      </a:lnTo>
                      <a:lnTo>
                        <a:pt x="0" y="12"/>
                      </a:lnTo>
                      <a:lnTo>
                        <a:pt x="34" y="18"/>
                      </a:lnTo>
                      <a:close/>
                    </a:path>
                  </a:pathLst>
                </a:custGeom>
                <a:solidFill>
                  <a:srgbClr val="00725D"/>
                </a:solidFill>
                <a:ln w="0">
                  <a:solidFill>
                    <a:srgbClr val="00725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93" name="Freeform 1920"/>
                <p:cNvSpPr>
                  <a:spLocks noChangeAspect="1"/>
                </p:cNvSpPr>
                <p:nvPr/>
              </p:nvSpPr>
              <p:spPr bwMode="auto">
                <a:xfrm>
                  <a:off x="1346" y="1726"/>
                  <a:ext cx="60" cy="18"/>
                </a:xfrm>
                <a:custGeom>
                  <a:avLst/>
                  <a:gdLst>
                    <a:gd name="T0" fmla="*/ 34 w 60"/>
                    <a:gd name="T1" fmla="*/ 18 h 18"/>
                    <a:gd name="T2" fmla="*/ 60 w 60"/>
                    <a:gd name="T3" fmla="*/ 6 h 18"/>
                    <a:gd name="T4" fmla="*/ 28 w 60"/>
                    <a:gd name="T5" fmla="*/ 0 h 18"/>
                    <a:gd name="T6" fmla="*/ 0 w 60"/>
                    <a:gd name="T7" fmla="*/ 12 h 18"/>
                    <a:gd name="T8" fmla="*/ 34 w 6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18"/>
                    <a:gd name="T17" fmla="*/ 60 w 6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18">
                      <a:moveTo>
                        <a:pt x="34" y="18"/>
                      </a:moveTo>
                      <a:lnTo>
                        <a:pt x="60" y="6"/>
                      </a:lnTo>
                      <a:lnTo>
                        <a:pt x="28" y="0"/>
                      </a:lnTo>
                      <a:lnTo>
                        <a:pt x="0" y="12"/>
                      </a:lnTo>
                      <a:lnTo>
                        <a:pt x="3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94" name="Freeform 1921"/>
                <p:cNvSpPr>
                  <a:spLocks noChangeAspect="1"/>
                </p:cNvSpPr>
                <p:nvPr/>
              </p:nvSpPr>
              <p:spPr bwMode="auto">
                <a:xfrm>
                  <a:off x="1380" y="1732"/>
                  <a:ext cx="60" cy="20"/>
                </a:xfrm>
                <a:custGeom>
                  <a:avLst/>
                  <a:gdLst>
                    <a:gd name="T0" fmla="*/ 32 w 60"/>
                    <a:gd name="T1" fmla="*/ 20 h 20"/>
                    <a:gd name="T2" fmla="*/ 60 w 60"/>
                    <a:gd name="T3" fmla="*/ 6 h 20"/>
                    <a:gd name="T4" fmla="*/ 26 w 60"/>
                    <a:gd name="T5" fmla="*/ 0 h 20"/>
                    <a:gd name="T6" fmla="*/ 0 w 60"/>
                    <a:gd name="T7" fmla="*/ 12 h 20"/>
                    <a:gd name="T8" fmla="*/ 32 w 60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0"/>
                    <a:gd name="T17" fmla="*/ 60 w 60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0">
                      <a:moveTo>
                        <a:pt x="32" y="20"/>
                      </a:moveTo>
                      <a:lnTo>
                        <a:pt x="60" y="6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2" y="20"/>
                      </a:lnTo>
                      <a:close/>
                    </a:path>
                  </a:pathLst>
                </a:custGeom>
                <a:solidFill>
                  <a:srgbClr val="00755C"/>
                </a:solidFill>
                <a:ln w="0">
                  <a:solidFill>
                    <a:srgbClr val="00755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95" name="Freeform 1922"/>
                <p:cNvSpPr>
                  <a:spLocks noChangeAspect="1"/>
                </p:cNvSpPr>
                <p:nvPr/>
              </p:nvSpPr>
              <p:spPr bwMode="auto">
                <a:xfrm>
                  <a:off x="1380" y="1732"/>
                  <a:ext cx="60" cy="20"/>
                </a:xfrm>
                <a:custGeom>
                  <a:avLst/>
                  <a:gdLst>
                    <a:gd name="T0" fmla="*/ 32 w 60"/>
                    <a:gd name="T1" fmla="*/ 20 h 20"/>
                    <a:gd name="T2" fmla="*/ 60 w 60"/>
                    <a:gd name="T3" fmla="*/ 6 h 20"/>
                    <a:gd name="T4" fmla="*/ 26 w 60"/>
                    <a:gd name="T5" fmla="*/ 0 h 20"/>
                    <a:gd name="T6" fmla="*/ 0 w 60"/>
                    <a:gd name="T7" fmla="*/ 12 h 20"/>
                    <a:gd name="T8" fmla="*/ 32 w 60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0"/>
                    <a:gd name="T17" fmla="*/ 60 w 60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0">
                      <a:moveTo>
                        <a:pt x="32" y="20"/>
                      </a:moveTo>
                      <a:lnTo>
                        <a:pt x="60" y="6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2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96" name="Freeform 1923"/>
                <p:cNvSpPr>
                  <a:spLocks noChangeAspect="1"/>
                </p:cNvSpPr>
                <p:nvPr/>
              </p:nvSpPr>
              <p:spPr bwMode="auto">
                <a:xfrm>
                  <a:off x="1412" y="1738"/>
                  <a:ext cx="62" cy="20"/>
                </a:xfrm>
                <a:custGeom>
                  <a:avLst/>
                  <a:gdLst>
                    <a:gd name="T0" fmla="*/ 34 w 62"/>
                    <a:gd name="T1" fmla="*/ 20 h 20"/>
                    <a:gd name="T2" fmla="*/ 62 w 62"/>
                    <a:gd name="T3" fmla="*/ 8 h 20"/>
                    <a:gd name="T4" fmla="*/ 28 w 62"/>
                    <a:gd name="T5" fmla="*/ 0 h 20"/>
                    <a:gd name="T6" fmla="*/ 0 w 62"/>
                    <a:gd name="T7" fmla="*/ 14 h 20"/>
                    <a:gd name="T8" fmla="*/ 34 w 62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0"/>
                    <a:gd name="T17" fmla="*/ 62 w 62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0">
                      <a:moveTo>
                        <a:pt x="34" y="20"/>
                      </a:moveTo>
                      <a:lnTo>
                        <a:pt x="62" y="8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4" y="20"/>
                      </a:lnTo>
                      <a:close/>
                    </a:path>
                  </a:pathLst>
                </a:custGeom>
                <a:solidFill>
                  <a:srgbClr val="00785B"/>
                </a:solidFill>
                <a:ln w="0">
                  <a:solidFill>
                    <a:srgbClr val="00785B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97" name="Freeform 1924"/>
                <p:cNvSpPr>
                  <a:spLocks noChangeAspect="1"/>
                </p:cNvSpPr>
                <p:nvPr/>
              </p:nvSpPr>
              <p:spPr bwMode="auto">
                <a:xfrm>
                  <a:off x="1412" y="1738"/>
                  <a:ext cx="62" cy="20"/>
                </a:xfrm>
                <a:custGeom>
                  <a:avLst/>
                  <a:gdLst>
                    <a:gd name="T0" fmla="*/ 34 w 62"/>
                    <a:gd name="T1" fmla="*/ 20 h 20"/>
                    <a:gd name="T2" fmla="*/ 62 w 62"/>
                    <a:gd name="T3" fmla="*/ 8 h 20"/>
                    <a:gd name="T4" fmla="*/ 28 w 62"/>
                    <a:gd name="T5" fmla="*/ 0 h 20"/>
                    <a:gd name="T6" fmla="*/ 0 w 62"/>
                    <a:gd name="T7" fmla="*/ 14 h 20"/>
                    <a:gd name="T8" fmla="*/ 34 w 62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0"/>
                    <a:gd name="T17" fmla="*/ 62 w 62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0">
                      <a:moveTo>
                        <a:pt x="34" y="20"/>
                      </a:moveTo>
                      <a:lnTo>
                        <a:pt x="62" y="8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4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98" name="Freeform 1925"/>
                <p:cNvSpPr>
                  <a:spLocks noChangeAspect="1"/>
                </p:cNvSpPr>
                <p:nvPr/>
              </p:nvSpPr>
              <p:spPr bwMode="auto">
                <a:xfrm>
                  <a:off x="1446" y="1746"/>
                  <a:ext cx="62" cy="22"/>
                </a:xfrm>
                <a:custGeom>
                  <a:avLst/>
                  <a:gdLst>
                    <a:gd name="T0" fmla="*/ 36 w 62"/>
                    <a:gd name="T1" fmla="*/ 22 h 22"/>
                    <a:gd name="T2" fmla="*/ 62 w 62"/>
                    <a:gd name="T3" fmla="*/ 10 h 22"/>
                    <a:gd name="T4" fmla="*/ 28 w 62"/>
                    <a:gd name="T5" fmla="*/ 0 h 22"/>
                    <a:gd name="T6" fmla="*/ 0 w 62"/>
                    <a:gd name="T7" fmla="*/ 12 h 22"/>
                    <a:gd name="T8" fmla="*/ 36 w 62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2"/>
                    <a:gd name="T17" fmla="*/ 62 w 62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2">
                      <a:moveTo>
                        <a:pt x="36" y="22"/>
                      </a:moveTo>
                      <a:lnTo>
                        <a:pt x="62" y="10"/>
                      </a:lnTo>
                      <a:lnTo>
                        <a:pt x="28" y="0"/>
                      </a:lnTo>
                      <a:lnTo>
                        <a:pt x="0" y="12"/>
                      </a:lnTo>
                      <a:lnTo>
                        <a:pt x="36" y="22"/>
                      </a:lnTo>
                      <a:close/>
                    </a:path>
                  </a:pathLst>
                </a:custGeom>
                <a:solidFill>
                  <a:srgbClr val="007B5A"/>
                </a:solidFill>
                <a:ln w="0">
                  <a:solidFill>
                    <a:srgbClr val="007B5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99" name="Freeform 1926"/>
                <p:cNvSpPr>
                  <a:spLocks noChangeAspect="1"/>
                </p:cNvSpPr>
                <p:nvPr/>
              </p:nvSpPr>
              <p:spPr bwMode="auto">
                <a:xfrm>
                  <a:off x="1446" y="1746"/>
                  <a:ext cx="62" cy="22"/>
                </a:xfrm>
                <a:custGeom>
                  <a:avLst/>
                  <a:gdLst>
                    <a:gd name="T0" fmla="*/ 36 w 62"/>
                    <a:gd name="T1" fmla="*/ 22 h 22"/>
                    <a:gd name="T2" fmla="*/ 62 w 62"/>
                    <a:gd name="T3" fmla="*/ 10 h 22"/>
                    <a:gd name="T4" fmla="*/ 28 w 62"/>
                    <a:gd name="T5" fmla="*/ 0 h 22"/>
                    <a:gd name="T6" fmla="*/ 0 w 62"/>
                    <a:gd name="T7" fmla="*/ 12 h 22"/>
                    <a:gd name="T8" fmla="*/ 36 w 62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2"/>
                    <a:gd name="T17" fmla="*/ 62 w 62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2">
                      <a:moveTo>
                        <a:pt x="36" y="22"/>
                      </a:moveTo>
                      <a:lnTo>
                        <a:pt x="62" y="10"/>
                      </a:lnTo>
                      <a:lnTo>
                        <a:pt x="28" y="0"/>
                      </a:lnTo>
                      <a:lnTo>
                        <a:pt x="0" y="12"/>
                      </a:lnTo>
                      <a:lnTo>
                        <a:pt x="3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00" name="Freeform 1927"/>
                <p:cNvSpPr>
                  <a:spLocks noChangeAspect="1"/>
                </p:cNvSpPr>
                <p:nvPr/>
              </p:nvSpPr>
              <p:spPr bwMode="auto">
                <a:xfrm>
                  <a:off x="1482" y="1756"/>
                  <a:ext cx="60" cy="20"/>
                </a:xfrm>
                <a:custGeom>
                  <a:avLst/>
                  <a:gdLst>
                    <a:gd name="T0" fmla="*/ 34 w 60"/>
                    <a:gd name="T1" fmla="*/ 20 h 20"/>
                    <a:gd name="T2" fmla="*/ 60 w 60"/>
                    <a:gd name="T3" fmla="*/ 8 h 20"/>
                    <a:gd name="T4" fmla="*/ 26 w 60"/>
                    <a:gd name="T5" fmla="*/ 0 h 20"/>
                    <a:gd name="T6" fmla="*/ 0 w 60"/>
                    <a:gd name="T7" fmla="*/ 12 h 20"/>
                    <a:gd name="T8" fmla="*/ 34 w 60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0"/>
                    <a:gd name="T17" fmla="*/ 60 w 60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0">
                      <a:moveTo>
                        <a:pt x="34" y="20"/>
                      </a:moveTo>
                      <a:lnTo>
                        <a:pt x="60" y="8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4" y="20"/>
                      </a:lnTo>
                      <a:close/>
                    </a:path>
                  </a:pathLst>
                </a:custGeom>
                <a:solidFill>
                  <a:srgbClr val="007D59"/>
                </a:solidFill>
                <a:ln w="0">
                  <a:solidFill>
                    <a:srgbClr val="007D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01" name="Freeform 1928"/>
                <p:cNvSpPr>
                  <a:spLocks noChangeAspect="1"/>
                </p:cNvSpPr>
                <p:nvPr/>
              </p:nvSpPr>
              <p:spPr bwMode="auto">
                <a:xfrm>
                  <a:off x="1482" y="1756"/>
                  <a:ext cx="60" cy="20"/>
                </a:xfrm>
                <a:custGeom>
                  <a:avLst/>
                  <a:gdLst>
                    <a:gd name="T0" fmla="*/ 34 w 60"/>
                    <a:gd name="T1" fmla="*/ 20 h 20"/>
                    <a:gd name="T2" fmla="*/ 60 w 60"/>
                    <a:gd name="T3" fmla="*/ 8 h 20"/>
                    <a:gd name="T4" fmla="*/ 26 w 60"/>
                    <a:gd name="T5" fmla="*/ 0 h 20"/>
                    <a:gd name="T6" fmla="*/ 0 w 60"/>
                    <a:gd name="T7" fmla="*/ 12 h 20"/>
                    <a:gd name="T8" fmla="*/ 34 w 60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0"/>
                    <a:gd name="T17" fmla="*/ 60 w 60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0">
                      <a:moveTo>
                        <a:pt x="34" y="20"/>
                      </a:moveTo>
                      <a:lnTo>
                        <a:pt x="60" y="8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4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02" name="Freeform 1929"/>
                <p:cNvSpPr>
                  <a:spLocks noChangeAspect="1"/>
                </p:cNvSpPr>
                <p:nvPr/>
              </p:nvSpPr>
              <p:spPr bwMode="auto">
                <a:xfrm>
                  <a:off x="1516" y="1764"/>
                  <a:ext cx="62" cy="22"/>
                </a:xfrm>
                <a:custGeom>
                  <a:avLst/>
                  <a:gdLst>
                    <a:gd name="T0" fmla="*/ 36 w 62"/>
                    <a:gd name="T1" fmla="*/ 22 h 22"/>
                    <a:gd name="T2" fmla="*/ 62 w 62"/>
                    <a:gd name="T3" fmla="*/ 10 h 22"/>
                    <a:gd name="T4" fmla="*/ 26 w 62"/>
                    <a:gd name="T5" fmla="*/ 0 h 22"/>
                    <a:gd name="T6" fmla="*/ 0 w 62"/>
                    <a:gd name="T7" fmla="*/ 12 h 22"/>
                    <a:gd name="T8" fmla="*/ 36 w 62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2"/>
                    <a:gd name="T17" fmla="*/ 62 w 62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2">
                      <a:moveTo>
                        <a:pt x="36" y="22"/>
                      </a:moveTo>
                      <a:lnTo>
                        <a:pt x="62" y="10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6" y="22"/>
                      </a:lnTo>
                      <a:close/>
                    </a:path>
                  </a:pathLst>
                </a:custGeom>
                <a:solidFill>
                  <a:srgbClr val="007F59"/>
                </a:solidFill>
                <a:ln w="0">
                  <a:solidFill>
                    <a:srgbClr val="007F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03" name="Freeform 1930"/>
                <p:cNvSpPr>
                  <a:spLocks noChangeAspect="1"/>
                </p:cNvSpPr>
                <p:nvPr/>
              </p:nvSpPr>
              <p:spPr bwMode="auto">
                <a:xfrm>
                  <a:off x="1516" y="1764"/>
                  <a:ext cx="62" cy="22"/>
                </a:xfrm>
                <a:custGeom>
                  <a:avLst/>
                  <a:gdLst>
                    <a:gd name="T0" fmla="*/ 36 w 62"/>
                    <a:gd name="T1" fmla="*/ 22 h 22"/>
                    <a:gd name="T2" fmla="*/ 62 w 62"/>
                    <a:gd name="T3" fmla="*/ 10 h 22"/>
                    <a:gd name="T4" fmla="*/ 26 w 62"/>
                    <a:gd name="T5" fmla="*/ 0 h 22"/>
                    <a:gd name="T6" fmla="*/ 0 w 62"/>
                    <a:gd name="T7" fmla="*/ 12 h 22"/>
                    <a:gd name="T8" fmla="*/ 36 w 62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2"/>
                    <a:gd name="T17" fmla="*/ 62 w 62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2">
                      <a:moveTo>
                        <a:pt x="36" y="22"/>
                      </a:moveTo>
                      <a:lnTo>
                        <a:pt x="62" y="10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04" name="Freeform 1931"/>
                <p:cNvSpPr>
                  <a:spLocks noChangeAspect="1"/>
                </p:cNvSpPr>
                <p:nvPr/>
              </p:nvSpPr>
              <p:spPr bwMode="auto">
                <a:xfrm>
                  <a:off x="1552" y="1774"/>
                  <a:ext cx="60" cy="22"/>
                </a:xfrm>
                <a:custGeom>
                  <a:avLst/>
                  <a:gdLst>
                    <a:gd name="T0" fmla="*/ 36 w 60"/>
                    <a:gd name="T1" fmla="*/ 22 h 22"/>
                    <a:gd name="T2" fmla="*/ 60 w 60"/>
                    <a:gd name="T3" fmla="*/ 10 h 22"/>
                    <a:gd name="T4" fmla="*/ 26 w 60"/>
                    <a:gd name="T5" fmla="*/ 0 h 22"/>
                    <a:gd name="T6" fmla="*/ 0 w 60"/>
                    <a:gd name="T7" fmla="*/ 12 h 22"/>
                    <a:gd name="T8" fmla="*/ 36 w 6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2"/>
                    <a:gd name="T17" fmla="*/ 60 w 6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2">
                      <a:moveTo>
                        <a:pt x="36" y="22"/>
                      </a:moveTo>
                      <a:lnTo>
                        <a:pt x="60" y="10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6" y="22"/>
                      </a:lnTo>
                      <a:close/>
                    </a:path>
                  </a:pathLst>
                </a:custGeom>
                <a:solidFill>
                  <a:srgbClr val="008058"/>
                </a:solidFill>
                <a:ln w="0">
                  <a:solidFill>
                    <a:srgbClr val="0080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05" name="Freeform 1932"/>
                <p:cNvSpPr>
                  <a:spLocks noChangeAspect="1"/>
                </p:cNvSpPr>
                <p:nvPr/>
              </p:nvSpPr>
              <p:spPr bwMode="auto">
                <a:xfrm>
                  <a:off x="1552" y="1774"/>
                  <a:ext cx="60" cy="22"/>
                </a:xfrm>
                <a:custGeom>
                  <a:avLst/>
                  <a:gdLst>
                    <a:gd name="T0" fmla="*/ 36 w 60"/>
                    <a:gd name="T1" fmla="*/ 22 h 22"/>
                    <a:gd name="T2" fmla="*/ 60 w 60"/>
                    <a:gd name="T3" fmla="*/ 10 h 22"/>
                    <a:gd name="T4" fmla="*/ 26 w 60"/>
                    <a:gd name="T5" fmla="*/ 0 h 22"/>
                    <a:gd name="T6" fmla="*/ 0 w 60"/>
                    <a:gd name="T7" fmla="*/ 12 h 22"/>
                    <a:gd name="T8" fmla="*/ 36 w 60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2"/>
                    <a:gd name="T17" fmla="*/ 60 w 6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2">
                      <a:moveTo>
                        <a:pt x="36" y="22"/>
                      </a:moveTo>
                      <a:lnTo>
                        <a:pt x="60" y="10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11" name="Group 2134"/>
              <p:cNvGrpSpPr>
                <a:grpSpLocks noChangeAspect="1"/>
              </p:cNvGrpSpPr>
              <p:nvPr/>
            </p:nvGrpSpPr>
            <p:grpSpPr bwMode="auto">
              <a:xfrm>
                <a:off x="694" y="1556"/>
                <a:ext cx="1186" cy="348"/>
                <a:chOff x="694" y="1556"/>
                <a:chExt cx="1186" cy="348"/>
              </a:xfrm>
            </p:grpSpPr>
            <p:sp>
              <p:nvSpPr>
                <p:cNvPr id="24006" name="Freeform 1934"/>
                <p:cNvSpPr>
                  <a:spLocks noChangeAspect="1"/>
                </p:cNvSpPr>
                <p:nvPr/>
              </p:nvSpPr>
              <p:spPr bwMode="auto">
                <a:xfrm>
                  <a:off x="1588" y="1784"/>
                  <a:ext cx="62" cy="22"/>
                </a:xfrm>
                <a:custGeom>
                  <a:avLst/>
                  <a:gdLst>
                    <a:gd name="T0" fmla="*/ 36 w 62"/>
                    <a:gd name="T1" fmla="*/ 22 h 22"/>
                    <a:gd name="T2" fmla="*/ 62 w 62"/>
                    <a:gd name="T3" fmla="*/ 10 h 22"/>
                    <a:gd name="T4" fmla="*/ 24 w 62"/>
                    <a:gd name="T5" fmla="*/ 0 h 22"/>
                    <a:gd name="T6" fmla="*/ 0 w 62"/>
                    <a:gd name="T7" fmla="*/ 12 h 22"/>
                    <a:gd name="T8" fmla="*/ 36 w 62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2"/>
                    <a:gd name="T17" fmla="*/ 62 w 62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2">
                      <a:moveTo>
                        <a:pt x="36" y="22"/>
                      </a:moveTo>
                      <a:lnTo>
                        <a:pt x="62" y="10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6" y="22"/>
                      </a:lnTo>
                      <a:close/>
                    </a:path>
                  </a:pathLst>
                </a:custGeom>
                <a:solidFill>
                  <a:srgbClr val="008158"/>
                </a:solidFill>
                <a:ln w="0">
                  <a:solidFill>
                    <a:srgbClr val="0081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07" name="Freeform 1935"/>
                <p:cNvSpPr>
                  <a:spLocks noChangeAspect="1"/>
                </p:cNvSpPr>
                <p:nvPr/>
              </p:nvSpPr>
              <p:spPr bwMode="auto">
                <a:xfrm>
                  <a:off x="1588" y="1784"/>
                  <a:ext cx="62" cy="22"/>
                </a:xfrm>
                <a:custGeom>
                  <a:avLst/>
                  <a:gdLst>
                    <a:gd name="T0" fmla="*/ 36 w 62"/>
                    <a:gd name="T1" fmla="*/ 22 h 22"/>
                    <a:gd name="T2" fmla="*/ 62 w 62"/>
                    <a:gd name="T3" fmla="*/ 10 h 22"/>
                    <a:gd name="T4" fmla="*/ 24 w 62"/>
                    <a:gd name="T5" fmla="*/ 0 h 22"/>
                    <a:gd name="T6" fmla="*/ 0 w 62"/>
                    <a:gd name="T7" fmla="*/ 12 h 22"/>
                    <a:gd name="T8" fmla="*/ 36 w 62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2"/>
                    <a:gd name="T17" fmla="*/ 62 w 62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2">
                      <a:moveTo>
                        <a:pt x="36" y="22"/>
                      </a:moveTo>
                      <a:lnTo>
                        <a:pt x="62" y="10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3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08" name="Freeform 1936"/>
                <p:cNvSpPr>
                  <a:spLocks noChangeAspect="1"/>
                </p:cNvSpPr>
                <p:nvPr/>
              </p:nvSpPr>
              <p:spPr bwMode="auto">
                <a:xfrm>
                  <a:off x="1624" y="1794"/>
                  <a:ext cx="62" cy="24"/>
                </a:xfrm>
                <a:custGeom>
                  <a:avLst/>
                  <a:gdLst>
                    <a:gd name="T0" fmla="*/ 36 w 62"/>
                    <a:gd name="T1" fmla="*/ 24 h 24"/>
                    <a:gd name="T2" fmla="*/ 62 w 62"/>
                    <a:gd name="T3" fmla="*/ 10 h 24"/>
                    <a:gd name="T4" fmla="*/ 26 w 62"/>
                    <a:gd name="T5" fmla="*/ 0 h 24"/>
                    <a:gd name="T6" fmla="*/ 0 w 62"/>
                    <a:gd name="T7" fmla="*/ 12 h 24"/>
                    <a:gd name="T8" fmla="*/ 36 w 62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4"/>
                    <a:gd name="T17" fmla="*/ 62 w 62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4">
                      <a:moveTo>
                        <a:pt x="36" y="24"/>
                      </a:moveTo>
                      <a:lnTo>
                        <a:pt x="62" y="10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6" y="24"/>
                      </a:lnTo>
                      <a:close/>
                    </a:path>
                  </a:pathLst>
                </a:custGeom>
                <a:solidFill>
                  <a:srgbClr val="008258"/>
                </a:solidFill>
                <a:ln w="0">
                  <a:solidFill>
                    <a:srgbClr val="0082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09" name="Freeform 1937"/>
                <p:cNvSpPr>
                  <a:spLocks noChangeAspect="1"/>
                </p:cNvSpPr>
                <p:nvPr/>
              </p:nvSpPr>
              <p:spPr bwMode="auto">
                <a:xfrm>
                  <a:off x="1624" y="1794"/>
                  <a:ext cx="62" cy="24"/>
                </a:xfrm>
                <a:custGeom>
                  <a:avLst/>
                  <a:gdLst>
                    <a:gd name="T0" fmla="*/ 36 w 62"/>
                    <a:gd name="T1" fmla="*/ 24 h 24"/>
                    <a:gd name="T2" fmla="*/ 62 w 62"/>
                    <a:gd name="T3" fmla="*/ 10 h 24"/>
                    <a:gd name="T4" fmla="*/ 26 w 62"/>
                    <a:gd name="T5" fmla="*/ 0 h 24"/>
                    <a:gd name="T6" fmla="*/ 0 w 62"/>
                    <a:gd name="T7" fmla="*/ 12 h 24"/>
                    <a:gd name="T8" fmla="*/ 36 w 62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4"/>
                    <a:gd name="T17" fmla="*/ 62 w 62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4">
                      <a:moveTo>
                        <a:pt x="36" y="24"/>
                      </a:moveTo>
                      <a:lnTo>
                        <a:pt x="62" y="10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10" name="Freeform 1938"/>
                <p:cNvSpPr>
                  <a:spLocks noChangeAspect="1"/>
                </p:cNvSpPr>
                <p:nvPr/>
              </p:nvSpPr>
              <p:spPr bwMode="auto">
                <a:xfrm>
                  <a:off x="1660" y="1804"/>
                  <a:ext cx="64" cy="24"/>
                </a:xfrm>
                <a:custGeom>
                  <a:avLst/>
                  <a:gdLst>
                    <a:gd name="T0" fmla="*/ 38 w 64"/>
                    <a:gd name="T1" fmla="*/ 24 h 24"/>
                    <a:gd name="T2" fmla="*/ 64 w 64"/>
                    <a:gd name="T3" fmla="*/ 10 h 24"/>
                    <a:gd name="T4" fmla="*/ 26 w 64"/>
                    <a:gd name="T5" fmla="*/ 0 h 24"/>
                    <a:gd name="T6" fmla="*/ 0 w 64"/>
                    <a:gd name="T7" fmla="*/ 14 h 24"/>
                    <a:gd name="T8" fmla="*/ 38 w 64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4"/>
                    <a:gd name="T17" fmla="*/ 64 w 64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4">
                      <a:moveTo>
                        <a:pt x="38" y="24"/>
                      </a:moveTo>
                      <a:lnTo>
                        <a:pt x="64" y="10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38" y="24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11" name="Freeform 1939"/>
                <p:cNvSpPr>
                  <a:spLocks noChangeAspect="1"/>
                </p:cNvSpPr>
                <p:nvPr/>
              </p:nvSpPr>
              <p:spPr bwMode="auto">
                <a:xfrm>
                  <a:off x="1660" y="1804"/>
                  <a:ext cx="64" cy="24"/>
                </a:xfrm>
                <a:custGeom>
                  <a:avLst/>
                  <a:gdLst>
                    <a:gd name="T0" fmla="*/ 38 w 64"/>
                    <a:gd name="T1" fmla="*/ 24 h 24"/>
                    <a:gd name="T2" fmla="*/ 64 w 64"/>
                    <a:gd name="T3" fmla="*/ 10 h 24"/>
                    <a:gd name="T4" fmla="*/ 26 w 64"/>
                    <a:gd name="T5" fmla="*/ 0 h 24"/>
                    <a:gd name="T6" fmla="*/ 0 w 64"/>
                    <a:gd name="T7" fmla="*/ 14 h 24"/>
                    <a:gd name="T8" fmla="*/ 38 w 64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4"/>
                    <a:gd name="T17" fmla="*/ 64 w 64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4">
                      <a:moveTo>
                        <a:pt x="38" y="24"/>
                      </a:moveTo>
                      <a:lnTo>
                        <a:pt x="64" y="10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38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12" name="Freeform 1940"/>
                <p:cNvSpPr>
                  <a:spLocks noChangeAspect="1"/>
                </p:cNvSpPr>
                <p:nvPr/>
              </p:nvSpPr>
              <p:spPr bwMode="auto">
                <a:xfrm>
                  <a:off x="1698" y="1814"/>
                  <a:ext cx="64" cy="26"/>
                </a:xfrm>
                <a:custGeom>
                  <a:avLst/>
                  <a:gdLst>
                    <a:gd name="T0" fmla="*/ 38 w 64"/>
                    <a:gd name="T1" fmla="*/ 26 h 26"/>
                    <a:gd name="T2" fmla="*/ 64 w 64"/>
                    <a:gd name="T3" fmla="*/ 12 h 26"/>
                    <a:gd name="T4" fmla="*/ 26 w 64"/>
                    <a:gd name="T5" fmla="*/ 0 h 26"/>
                    <a:gd name="T6" fmla="*/ 0 w 64"/>
                    <a:gd name="T7" fmla="*/ 14 h 26"/>
                    <a:gd name="T8" fmla="*/ 38 w 64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6"/>
                    <a:gd name="T17" fmla="*/ 64 w 64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6">
                      <a:moveTo>
                        <a:pt x="38" y="26"/>
                      </a:moveTo>
                      <a:lnTo>
                        <a:pt x="64" y="12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38" y="26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13" name="Freeform 1941"/>
                <p:cNvSpPr>
                  <a:spLocks noChangeAspect="1"/>
                </p:cNvSpPr>
                <p:nvPr/>
              </p:nvSpPr>
              <p:spPr bwMode="auto">
                <a:xfrm>
                  <a:off x="1698" y="1814"/>
                  <a:ext cx="64" cy="26"/>
                </a:xfrm>
                <a:custGeom>
                  <a:avLst/>
                  <a:gdLst>
                    <a:gd name="T0" fmla="*/ 38 w 64"/>
                    <a:gd name="T1" fmla="*/ 26 h 26"/>
                    <a:gd name="T2" fmla="*/ 64 w 64"/>
                    <a:gd name="T3" fmla="*/ 12 h 26"/>
                    <a:gd name="T4" fmla="*/ 26 w 64"/>
                    <a:gd name="T5" fmla="*/ 0 h 26"/>
                    <a:gd name="T6" fmla="*/ 0 w 64"/>
                    <a:gd name="T7" fmla="*/ 14 h 26"/>
                    <a:gd name="T8" fmla="*/ 38 w 64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6"/>
                    <a:gd name="T17" fmla="*/ 64 w 64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6">
                      <a:moveTo>
                        <a:pt x="38" y="26"/>
                      </a:moveTo>
                      <a:lnTo>
                        <a:pt x="64" y="12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3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14" name="Freeform 1942"/>
                <p:cNvSpPr>
                  <a:spLocks noChangeAspect="1"/>
                </p:cNvSpPr>
                <p:nvPr/>
              </p:nvSpPr>
              <p:spPr bwMode="auto">
                <a:xfrm>
                  <a:off x="1736" y="1826"/>
                  <a:ext cx="64" cy="26"/>
                </a:xfrm>
                <a:custGeom>
                  <a:avLst/>
                  <a:gdLst>
                    <a:gd name="T0" fmla="*/ 40 w 64"/>
                    <a:gd name="T1" fmla="*/ 26 h 26"/>
                    <a:gd name="T2" fmla="*/ 64 w 64"/>
                    <a:gd name="T3" fmla="*/ 12 h 26"/>
                    <a:gd name="T4" fmla="*/ 26 w 64"/>
                    <a:gd name="T5" fmla="*/ 0 h 26"/>
                    <a:gd name="T6" fmla="*/ 0 w 64"/>
                    <a:gd name="T7" fmla="*/ 14 h 26"/>
                    <a:gd name="T8" fmla="*/ 40 w 64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6"/>
                    <a:gd name="T17" fmla="*/ 64 w 64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6">
                      <a:moveTo>
                        <a:pt x="40" y="26"/>
                      </a:moveTo>
                      <a:lnTo>
                        <a:pt x="64" y="12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40" y="26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15" name="Freeform 1943"/>
                <p:cNvSpPr>
                  <a:spLocks noChangeAspect="1"/>
                </p:cNvSpPr>
                <p:nvPr/>
              </p:nvSpPr>
              <p:spPr bwMode="auto">
                <a:xfrm>
                  <a:off x="1736" y="1826"/>
                  <a:ext cx="64" cy="26"/>
                </a:xfrm>
                <a:custGeom>
                  <a:avLst/>
                  <a:gdLst>
                    <a:gd name="T0" fmla="*/ 40 w 64"/>
                    <a:gd name="T1" fmla="*/ 26 h 26"/>
                    <a:gd name="T2" fmla="*/ 64 w 64"/>
                    <a:gd name="T3" fmla="*/ 12 h 26"/>
                    <a:gd name="T4" fmla="*/ 26 w 64"/>
                    <a:gd name="T5" fmla="*/ 0 h 26"/>
                    <a:gd name="T6" fmla="*/ 0 w 64"/>
                    <a:gd name="T7" fmla="*/ 14 h 26"/>
                    <a:gd name="T8" fmla="*/ 40 w 64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6"/>
                    <a:gd name="T17" fmla="*/ 64 w 64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6">
                      <a:moveTo>
                        <a:pt x="40" y="26"/>
                      </a:moveTo>
                      <a:lnTo>
                        <a:pt x="64" y="12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40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16" name="Freeform 1944"/>
                <p:cNvSpPr>
                  <a:spLocks noChangeAspect="1"/>
                </p:cNvSpPr>
                <p:nvPr/>
              </p:nvSpPr>
              <p:spPr bwMode="auto">
                <a:xfrm>
                  <a:off x="1776" y="1838"/>
                  <a:ext cx="64" cy="24"/>
                </a:xfrm>
                <a:custGeom>
                  <a:avLst/>
                  <a:gdLst>
                    <a:gd name="T0" fmla="*/ 38 w 64"/>
                    <a:gd name="T1" fmla="*/ 24 h 24"/>
                    <a:gd name="T2" fmla="*/ 64 w 64"/>
                    <a:gd name="T3" fmla="*/ 10 h 24"/>
                    <a:gd name="T4" fmla="*/ 24 w 64"/>
                    <a:gd name="T5" fmla="*/ 0 h 24"/>
                    <a:gd name="T6" fmla="*/ 0 w 64"/>
                    <a:gd name="T7" fmla="*/ 14 h 24"/>
                    <a:gd name="T8" fmla="*/ 38 w 64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4"/>
                    <a:gd name="T17" fmla="*/ 64 w 64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4">
                      <a:moveTo>
                        <a:pt x="38" y="24"/>
                      </a:moveTo>
                      <a:lnTo>
                        <a:pt x="64" y="10"/>
                      </a:lnTo>
                      <a:lnTo>
                        <a:pt x="24" y="0"/>
                      </a:lnTo>
                      <a:lnTo>
                        <a:pt x="0" y="14"/>
                      </a:lnTo>
                      <a:lnTo>
                        <a:pt x="38" y="24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17" name="Freeform 1945"/>
                <p:cNvSpPr>
                  <a:spLocks noChangeAspect="1"/>
                </p:cNvSpPr>
                <p:nvPr/>
              </p:nvSpPr>
              <p:spPr bwMode="auto">
                <a:xfrm>
                  <a:off x="1776" y="1838"/>
                  <a:ext cx="64" cy="24"/>
                </a:xfrm>
                <a:custGeom>
                  <a:avLst/>
                  <a:gdLst>
                    <a:gd name="T0" fmla="*/ 38 w 64"/>
                    <a:gd name="T1" fmla="*/ 24 h 24"/>
                    <a:gd name="T2" fmla="*/ 64 w 64"/>
                    <a:gd name="T3" fmla="*/ 10 h 24"/>
                    <a:gd name="T4" fmla="*/ 24 w 64"/>
                    <a:gd name="T5" fmla="*/ 0 h 24"/>
                    <a:gd name="T6" fmla="*/ 0 w 64"/>
                    <a:gd name="T7" fmla="*/ 14 h 24"/>
                    <a:gd name="T8" fmla="*/ 38 w 64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4"/>
                    <a:gd name="T17" fmla="*/ 64 w 64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4">
                      <a:moveTo>
                        <a:pt x="38" y="24"/>
                      </a:moveTo>
                      <a:lnTo>
                        <a:pt x="64" y="10"/>
                      </a:lnTo>
                      <a:lnTo>
                        <a:pt x="24" y="0"/>
                      </a:lnTo>
                      <a:lnTo>
                        <a:pt x="0" y="14"/>
                      </a:lnTo>
                      <a:lnTo>
                        <a:pt x="38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18" name="Freeform 1946"/>
                <p:cNvSpPr>
                  <a:spLocks noChangeAspect="1"/>
                </p:cNvSpPr>
                <p:nvPr/>
              </p:nvSpPr>
              <p:spPr bwMode="auto">
                <a:xfrm>
                  <a:off x="1814" y="1848"/>
                  <a:ext cx="66" cy="26"/>
                </a:xfrm>
                <a:custGeom>
                  <a:avLst/>
                  <a:gdLst>
                    <a:gd name="T0" fmla="*/ 40 w 66"/>
                    <a:gd name="T1" fmla="*/ 26 h 26"/>
                    <a:gd name="T2" fmla="*/ 66 w 66"/>
                    <a:gd name="T3" fmla="*/ 12 h 26"/>
                    <a:gd name="T4" fmla="*/ 26 w 66"/>
                    <a:gd name="T5" fmla="*/ 0 h 26"/>
                    <a:gd name="T6" fmla="*/ 0 w 66"/>
                    <a:gd name="T7" fmla="*/ 14 h 26"/>
                    <a:gd name="T8" fmla="*/ 40 w 66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6"/>
                    <a:gd name="T17" fmla="*/ 66 w 66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6">
                      <a:moveTo>
                        <a:pt x="40" y="26"/>
                      </a:moveTo>
                      <a:lnTo>
                        <a:pt x="66" y="12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40" y="26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19" name="Freeform 1947"/>
                <p:cNvSpPr>
                  <a:spLocks noChangeAspect="1"/>
                </p:cNvSpPr>
                <p:nvPr/>
              </p:nvSpPr>
              <p:spPr bwMode="auto">
                <a:xfrm>
                  <a:off x="1814" y="1848"/>
                  <a:ext cx="66" cy="26"/>
                </a:xfrm>
                <a:custGeom>
                  <a:avLst/>
                  <a:gdLst>
                    <a:gd name="T0" fmla="*/ 40 w 66"/>
                    <a:gd name="T1" fmla="*/ 26 h 26"/>
                    <a:gd name="T2" fmla="*/ 66 w 66"/>
                    <a:gd name="T3" fmla="*/ 12 h 26"/>
                    <a:gd name="T4" fmla="*/ 26 w 66"/>
                    <a:gd name="T5" fmla="*/ 0 h 26"/>
                    <a:gd name="T6" fmla="*/ 0 w 66"/>
                    <a:gd name="T7" fmla="*/ 14 h 26"/>
                    <a:gd name="T8" fmla="*/ 40 w 66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6"/>
                    <a:gd name="T17" fmla="*/ 66 w 66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6">
                      <a:moveTo>
                        <a:pt x="40" y="26"/>
                      </a:moveTo>
                      <a:lnTo>
                        <a:pt x="66" y="12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40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20" name="Freeform 1948"/>
                <p:cNvSpPr>
                  <a:spLocks noChangeAspect="1"/>
                </p:cNvSpPr>
                <p:nvPr/>
              </p:nvSpPr>
              <p:spPr bwMode="auto">
                <a:xfrm>
                  <a:off x="750" y="1556"/>
                  <a:ext cx="54" cy="16"/>
                </a:xfrm>
                <a:custGeom>
                  <a:avLst/>
                  <a:gdLst>
                    <a:gd name="T0" fmla="*/ 26 w 54"/>
                    <a:gd name="T1" fmla="*/ 16 h 16"/>
                    <a:gd name="T2" fmla="*/ 54 w 54"/>
                    <a:gd name="T3" fmla="*/ 8 h 16"/>
                    <a:gd name="T4" fmla="*/ 28 w 54"/>
                    <a:gd name="T5" fmla="*/ 0 h 16"/>
                    <a:gd name="T6" fmla="*/ 0 w 54"/>
                    <a:gd name="T7" fmla="*/ 8 h 16"/>
                    <a:gd name="T8" fmla="*/ 26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26" y="16"/>
                      </a:moveTo>
                      <a:lnTo>
                        <a:pt x="54" y="8"/>
                      </a:lnTo>
                      <a:lnTo>
                        <a:pt x="28" y="0"/>
                      </a:lnTo>
                      <a:lnTo>
                        <a:pt x="0" y="8"/>
                      </a:lnTo>
                      <a:lnTo>
                        <a:pt x="26" y="16"/>
                      </a:lnTo>
                      <a:close/>
                    </a:path>
                  </a:pathLst>
                </a:custGeom>
                <a:solidFill>
                  <a:srgbClr val="00875A"/>
                </a:solidFill>
                <a:ln w="0">
                  <a:solidFill>
                    <a:srgbClr val="00875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21" name="Freeform 1949"/>
                <p:cNvSpPr>
                  <a:spLocks noChangeAspect="1"/>
                </p:cNvSpPr>
                <p:nvPr/>
              </p:nvSpPr>
              <p:spPr bwMode="auto">
                <a:xfrm>
                  <a:off x="750" y="1556"/>
                  <a:ext cx="54" cy="16"/>
                </a:xfrm>
                <a:custGeom>
                  <a:avLst/>
                  <a:gdLst>
                    <a:gd name="T0" fmla="*/ 26 w 54"/>
                    <a:gd name="T1" fmla="*/ 16 h 16"/>
                    <a:gd name="T2" fmla="*/ 54 w 54"/>
                    <a:gd name="T3" fmla="*/ 8 h 16"/>
                    <a:gd name="T4" fmla="*/ 28 w 54"/>
                    <a:gd name="T5" fmla="*/ 0 h 16"/>
                    <a:gd name="T6" fmla="*/ 0 w 54"/>
                    <a:gd name="T7" fmla="*/ 8 h 16"/>
                    <a:gd name="T8" fmla="*/ 26 w 54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6"/>
                    <a:gd name="T17" fmla="*/ 54 w 54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6">
                      <a:moveTo>
                        <a:pt x="26" y="16"/>
                      </a:moveTo>
                      <a:lnTo>
                        <a:pt x="54" y="8"/>
                      </a:lnTo>
                      <a:lnTo>
                        <a:pt x="28" y="0"/>
                      </a:lnTo>
                      <a:lnTo>
                        <a:pt x="0" y="8"/>
                      </a:lnTo>
                      <a:lnTo>
                        <a:pt x="26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22" name="Freeform 1950"/>
                <p:cNvSpPr>
                  <a:spLocks noChangeAspect="1"/>
                </p:cNvSpPr>
                <p:nvPr/>
              </p:nvSpPr>
              <p:spPr bwMode="auto">
                <a:xfrm>
                  <a:off x="776" y="1564"/>
                  <a:ext cx="54" cy="26"/>
                </a:xfrm>
                <a:custGeom>
                  <a:avLst/>
                  <a:gdLst>
                    <a:gd name="T0" fmla="*/ 26 w 54"/>
                    <a:gd name="T1" fmla="*/ 26 h 26"/>
                    <a:gd name="T2" fmla="*/ 54 w 54"/>
                    <a:gd name="T3" fmla="*/ 16 h 26"/>
                    <a:gd name="T4" fmla="*/ 28 w 54"/>
                    <a:gd name="T5" fmla="*/ 0 h 26"/>
                    <a:gd name="T6" fmla="*/ 0 w 54"/>
                    <a:gd name="T7" fmla="*/ 8 h 26"/>
                    <a:gd name="T8" fmla="*/ 26 w 54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26"/>
                    <a:gd name="T17" fmla="*/ 54 w 54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26">
                      <a:moveTo>
                        <a:pt x="26" y="26"/>
                      </a:moveTo>
                      <a:lnTo>
                        <a:pt x="54" y="16"/>
                      </a:lnTo>
                      <a:lnTo>
                        <a:pt x="28" y="0"/>
                      </a:lnTo>
                      <a:lnTo>
                        <a:pt x="0" y="8"/>
                      </a:lnTo>
                      <a:lnTo>
                        <a:pt x="26" y="26"/>
                      </a:lnTo>
                      <a:close/>
                    </a:path>
                  </a:pathLst>
                </a:custGeom>
                <a:solidFill>
                  <a:srgbClr val="1BA764"/>
                </a:solidFill>
                <a:ln w="0">
                  <a:solidFill>
                    <a:srgbClr val="1BA76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23" name="Freeform 1951"/>
                <p:cNvSpPr>
                  <a:spLocks noChangeAspect="1"/>
                </p:cNvSpPr>
                <p:nvPr/>
              </p:nvSpPr>
              <p:spPr bwMode="auto">
                <a:xfrm>
                  <a:off x="776" y="1564"/>
                  <a:ext cx="54" cy="26"/>
                </a:xfrm>
                <a:custGeom>
                  <a:avLst/>
                  <a:gdLst>
                    <a:gd name="T0" fmla="*/ 26 w 54"/>
                    <a:gd name="T1" fmla="*/ 26 h 26"/>
                    <a:gd name="T2" fmla="*/ 54 w 54"/>
                    <a:gd name="T3" fmla="*/ 16 h 26"/>
                    <a:gd name="T4" fmla="*/ 28 w 54"/>
                    <a:gd name="T5" fmla="*/ 0 h 26"/>
                    <a:gd name="T6" fmla="*/ 0 w 54"/>
                    <a:gd name="T7" fmla="*/ 8 h 26"/>
                    <a:gd name="T8" fmla="*/ 26 w 54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26"/>
                    <a:gd name="T17" fmla="*/ 54 w 54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26">
                      <a:moveTo>
                        <a:pt x="26" y="26"/>
                      </a:moveTo>
                      <a:lnTo>
                        <a:pt x="54" y="16"/>
                      </a:lnTo>
                      <a:lnTo>
                        <a:pt x="28" y="0"/>
                      </a:lnTo>
                      <a:lnTo>
                        <a:pt x="0" y="8"/>
                      </a:lnTo>
                      <a:lnTo>
                        <a:pt x="2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24" name="Freeform 1952"/>
                <p:cNvSpPr>
                  <a:spLocks noChangeAspect="1"/>
                </p:cNvSpPr>
                <p:nvPr/>
              </p:nvSpPr>
              <p:spPr bwMode="auto">
                <a:xfrm>
                  <a:off x="802" y="1580"/>
                  <a:ext cx="54" cy="34"/>
                </a:xfrm>
                <a:custGeom>
                  <a:avLst/>
                  <a:gdLst>
                    <a:gd name="T0" fmla="*/ 26 w 54"/>
                    <a:gd name="T1" fmla="*/ 34 h 34"/>
                    <a:gd name="T2" fmla="*/ 54 w 54"/>
                    <a:gd name="T3" fmla="*/ 22 h 34"/>
                    <a:gd name="T4" fmla="*/ 28 w 54"/>
                    <a:gd name="T5" fmla="*/ 0 h 34"/>
                    <a:gd name="T6" fmla="*/ 0 w 54"/>
                    <a:gd name="T7" fmla="*/ 10 h 34"/>
                    <a:gd name="T8" fmla="*/ 26 w 54"/>
                    <a:gd name="T9" fmla="*/ 34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34"/>
                    <a:gd name="T17" fmla="*/ 54 w 54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34">
                      <a:moveTo>
                        <a:pt x="26" y="34"/>
                      </a:moveTo>
                      <a:lnTo>
                        <a:pt x="54" y="22"/>
                      </a:lnTo>
                      <a:lnTo>
                        <a:pt x="28" y="0"/>
                      </a:lnTo>
                      <a:lnTo>
                        <a:pt x="0" y="10"/>
                      </a:lnTo>
                      <a:lnTo>
                        <a:pt x="26" y="34"/>
                      </a:lnTo>
                      <a:close/>
                    </a:path>
                  </a:pathLst>
                </a:custGeom>
                <a:solidFill>
                  <a:srgbClr val="38AC6A"/>
                </a:solidFill>
                <a:ln w="0">
                  <a:solidFill>
                    <a:srgbClr val="38AC6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25" name="Freeform 1953"/>
                <p:cNvSpPr>
                  <a:spLocks noChangeAspect="1"/>
                </p:cNvSpPr>
                <p:nvPr/>
              </p:nvSpPr>
              <p:spPr bwMode="auto">
                <a:xfrm>
                  <a:off x="802" y="1580"/>
                  <a:ext cx="54" cy="34"/>
                </a:xfrm>
                <a:custGeom>
                  <a:avLst/>
                  <a:gdLst>
                    <a:gd name="T0" fmla="*/ 26 w 54"/>
                    <a:gd name="T1" fmla="*/ 34 h 34"/>
                    <a:gd name="T2" fmla="*/ 54 w 54"/>
                    <a:gd name="T3" fmla="*/ 22 h 34"/>
                    <a:gd name="T4" fmla="*/ 28 w 54"/>
                    <a:gd name="T5" fmla="*/ 0 h 34"/>
                    <a:gd name="T6" fmla="*/ 0 w 54"/>
                    <a:gd name="T7" fmla="*/ 10 h 34"/>
                    <a:gd name="T8" fmla="*/ 26 w 54"/>
                    <a:gd name="T9" fmla="*/ 34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34"/>
                    <a:gd name="T17" fmla="*/ 54 w 54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34">
                      <a:moveTo>
                        <a:pt x="26" y="34"/>
                      </a:moveTo>
                      <a:lnTo>
                        <a:pt x="54" y="22"/>
                      </a:lnTo>
                      <a:lnTo>
                        <a:pt x="28" y="0"/>
                      </a:lnTo>
                      <a:lnTo>
                        <a:pt x="0" y="10"/>
                      </a:lnTo>
                      <a:lnTo>
                        <a:pt x="26" y="3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26" name="Freeform 1954"/>
                <p:cNvSpPr>
                  <a:spLocks noChangeAspect="1"/>
                </p:cNvSpPr>
                <p:nvPr/>
              </p:nvSpPr>
              <p:spPr bwMode="auto">
                <a:xfrm>
                  <a:off x="828" y="1602"/>
                  <a:ext cx="54" cy="36"/>
                </a:xfrm>
                <a:custGeom>
                  <a:avLst/>
                  <a:gdLst>
                    <a:gd name="T0" fmla="*/ 28 w 54"/>
                    <a:gd name="T1" fmla="*/ 36 h 36"/>
                    <a:gd name="T2" fmla="*/ 54 w 54"/>
                    <a:gd name="T3" fmla="*/ 22 h 36"/>
                    <a:gd name="T4" fmla="*/ 28 w 54"/>
                    <a:gd name="T5" fmla="*/ 0 h 36"/>
                    <a:gd name="T6" fmla="*/ 0 w 54"/>
                    <a:gd name="T7" fmla="*/ 12 h 36"/>
                    <a:gd name="T8" fmla="*/ 28 w 54"/>
                    <a:gd name="T9" fmla="*/ 36 h 3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36"/>
                    <a:gd name="T17" fmla="*/ 54 w 54"/>
                    <a:gd name="T18" fmla="*/ 36 h 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36">
                      <a:moveTo>
                        <a:pt x="28" y="36"/>
                      </a:moveTo>
                      <a:lnTo>
                        <a:pt x="54" y="22"/>
                      </a:lnTo>
                      <a:lnTo>
                        <a:pt x="28" y="0"/>
                      </a:lnTo>
                      <a:lnTo>
                        <a:pt x="0" y="12"/>
                      </a:lnTo>
                      <a:lnTo>
                        <a:pt x="28" y="36"/>
                      </a:lnTo>
                      <a:close/>
                    </a:path>
                  </a:pathLst>
                </a:custGeom>
                <a:solidFill>
                  <a:srgbClr val="40A871"/>
                </a:solidFill>
                <a:ln w="0">
                  <a:solidFill>
                    <a:srgbClr val="40A87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27" name="Freeform 1955"/>
                <p:cNvSpPr>
                  <a:spLocks noChangeAspect="1"/>
                </p:cNvSpPr>
                <p:nvPr/>
              </p:nvSpPr>
              <p:spPr bwMode="auto">
                <a:xfrm>
                  <a:off x="828" y="1602"/>
                  <a:ext cx="54" cy="36"/>
                </a:xfrm>
                <a:custGeom>
                  <a:avLst/>
                  <a:gdLst>
                    <a:gd name="T0" fmla="*/ 28 w 54"/>
                    <a:gd name="T1" fmla="*/ 36 h 36"/>
                    <a:gd name="T2" fmla="*/ 54 w 54"/>
                    <a:gd name="T3" fmla="*/ 22 h 36"/>
                    <a:gd name="T4" fmla="*/ 28 w 54"/>
                    <a:gd name="T5" fmla="*/ 0 h 36"/>
                    <a:gd name="T6" fmla="*/ 0 w 54"/>
                    <a:gd name="T7" fmla="*/ 12 h 36"/>
                    <a:gd name="T8" fmla="*/ 28 w 54"/>
                    <a:gd name="T9" fmla="*/ 36 h 3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36"/>
                    <a:gd name="T17" fmla="*/ 54 w 54"/>
                    <a:gd name="T18" fmla="*/ 36 h 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36">
                      <a:moveTo>
                        <a:pt x="28" y="36"/>
                      </a:moveTo>
                      <a:lnTo>
                        <a:pt x="54" y="22"/>
                      </a:lnTo>
                      <a:lnTo>
                        <a:pt x="28" y="0"/>
                      </a:lnTo>
                      <a:lnTo>
                        <a:pt x="0" y="12"/>
                      </a:lnTo>
                      <a:lnTo>
                        <a:pt x="28" y="3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28" name="Freeform 1956"/>
                <p:cNvSpPr>
                  <a:spLocks noChangeAspect="1"/>
                </p:cNvSpPr>
                <p:nvPr/>
              </p:nvSpPr>
              <p:spPr bwMode="auto">
                <a:xfrm>
                  <a:off x="856" y="1624"/>
                  <a:ext cx="54" cy="38"/>
                </a:xfrm>
                <a:custGeom>
                  <a:avLst/>
                  <a:gdLst>
                    <a:gd name="T0" fmla="*/ 26 w 54"/>
                    <a:gd name="T1" fmla="*/ 38 h 38"/>
                    <a:gd name="T2" fmla="*/ 54 w 54"/>
                    <a:gd name="T3" fmla="*/ 22 h 38"/>
                    <a:gd name="T4" fmla="*/ 26 w 54"/>
                    <a:gd name="T5" fmla="*/ 0 h 38"/>
                    <a:gd name="T6" fmla="*/ 0 w 54"/>
                    <a:gd name="T7" fmla="*/ 14 h 38"/>
                    <a:gd name="T8" fmla="*/ 26 w 54"/>
                    <a:gd name="T9" fmla="*/ 38 h 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38"/>
                    <a:gd name="T17" fmla="*/ 54 w 54"/>
                    <a:gd name="T18" fmla="*/ 38 h 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38">
                      <a:moveTo>
                        <a:pt x="26" y="38"/>
                      </a:moveTo>
                      <a:lnTo>
                        <a:pt x="54" y="22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26" y="38"/>
                      </a:lnTo>
                      <a:close/>
                    </a:path>
                  </a:pathLst>
                </a:custGeom>
                <a:solidFill>
                  <a:srgbClr val="3DA178"/>
                </a:solidFill>
                <a:ln w="0">
                  <a:solidFill>
                    <a:srgbClr val="3DA17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29" name="Freeform 1957"/>
                <p:cNvSpPr>
                  <a:spLocks noChangeAspect="1"/>
                </p:cNvSpPr>
                <p:nvPr/>
              </p:nvSpPr>
              <p:spPr bwMode="auto">
                <a:xfrm>
                  <a:off x="856" y="1624"/>
                  <a:ext cx="54" cy="38"/>
                </a:xfrm>
                <a:custGeom>
                  <a:avLst/>
                  <a:gdLst>
                    <a:gd name="T0" fmla="*/ 26 w 54"/>
                    <a:gd name="T1" fmla="*/ 38 h 38"/>
                    <a:gd name="T2" fmla="*/ 54 w 54"/>
                    <a:gd name="T3" fmla="*/ 22 h 38"/>
                    <a:gd name="T4" fmla="*/ 26 w 54"/>
                    <a:gd name="T5" fmla="*/ 0 h 38"/>
                    <a:gd name="T6" fmla="*/ 0 w 54"/>
                    <a:gd name="T7" fmla="*/ 14 h 38"/>
                    <a:gd name="T8" fmla="*/ 26 w 54"/>
                    <a:gd name="T9" fmla="*/ 38 h 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38"/>
                    <a:gd name="T17" fmla="*/ 54 w 54"/>
                    <a:gd name="T18" fmla="*/ 38 h 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38">
                      <a:moveTo>
                        <a:pt x="26" y="38"/>
                      </a:moveTo>
                      <a:lnTo>
                        <a:pt x="54" y="22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26" y="3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30" name="Freeform 1958"/>
                <p:cNvSpPr>
                  <a:spLocks noChangeAspect="1"/>
                </p:cNvSpPr>
                <p:nvPr/>
              </p:nvSpPr>
              <p:spPr bwMode="auto">
                <a:xfrm>
                  <a:off x="882" y="1646"/>
                  <a:ext cx="54" cy="34"/>
                </a:xfrm>
                <a:custGeom>
                  <a:avLst/>
                  <a:gdLst>
                    <a:gd name="T0" fmla="*/ 28 w 54"/>
                    <a:gd name="T1" fmla="*/ 34 h 34"/>
                    <a:gd name="T2" fmla="*/ 54 w 54"/>
                    <a:gd name="T3" fmla="*/ 16 h 34"/>
                    <a:gd name="T4" fmla="*/ 28 w 54"/>
                    <a:gd name="T5" fmla="*/ 0 h 34"/>
                    <a:gd name="T6" fmla="*/ 0 w 54"/>
                    <a:gd name="T7" fmla="*/ 16 h 34"/>
                    <a:gd name="T8" fmla="*/ 28 w 54"/>
                    <a:gd name="T9" fmla="*/ 34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34"/>
                    <a:gd name="T17" fmla="*/ 54 w 54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34">
                      <a:moveTo>
                        <a:pt x="28" y="34"/>
                      </a:moveTo>
                      <a:lnTo>
                        <a:pt x="54" y="16"/>
                      </a:lnTo>
                      <a:lnTo>
                        <a:pt x="28" y="0"/>
                      </a:lnTo>
                      <a:lnTo>
                        <a:pt x="0" y="16"/>
                      </a:lnTo>
                      <a:lnTo>
                        <a:pt x="28" y="34"/>
                      </a:lnTo>
                      <a:close/>
                    </a:path>
                  </a:pathLst>
                </a:custGeom>
                <a:solidFill>
                  <a:srgbClr val="30977E"/>
                </a:solidFill>
                <a:ln w="0">
                  <a:solidFill>
                    <a:srgbClr val="30977E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31" name="Freeform 1959"/>
                <p:cNvSpPr>
                  <a:spLocks noChangeAspect="1"/>
                </p:cNvSpPr>
                <p:nvPr/>
              </p:nvSpPr>
              <p:spPr bwMode="auto">
                <a:xfrm>
                  <a:off x="882" y="1646"/>
                  <a:ext cx="54" cy="34"/>
                </a:xfrm>
                <a:custGeom>
                  <a:avLst/>
                  <a:gdLst>
                    <a:gd name="T0" fmla="*/ 28 w 54"/>
                    <a:gd name="T1" fmla="*/ 34 h 34"/>
                    <a:gd name="T2" fmla="*/ 54 w 54"/>
                    <a:gd name="T3" fmla="*/ 16 h 34"/>
                    <a:gd name="T4" fmla="*/ 28 w 54"/>
                    <a:gd name="T5" fmla="*/ 0 h 34"/>
                    <a:gd name="T6" fmla="*/ 0 w 54"/>
                    <a:gd name="T7" fmla="*/ 16 h 34"/>
                    <a:gd name="T8" fmla="*/ 28 w 54"/>
                    <a:gd name="T9" fmla="*/ 34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34"/>
                    <a:gd name="T17" fmla="*/ 54 w 54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34">
                      <a:moveTo>
                        <a:pt x="28" y="34"/>
                      </a:moveTo>
                      <a:lnTo>
                        <a:pt x="54" y="16"/>
                      </a:lnTo>
                      <a:lnTo>
                        <a:pt x="28" y="0"/>
                      </a:lnTo>
                      <a:lnTo>
                        <a:pt x="0" y="16"/>
                      </a:lnTo>
                      <a:lnTo>
                        <a:pt x="28" y="3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32" name="Freeform 1960"/>
                <p:cNvSpPr>
                  <a:spLocks noChangeAspect="1"/>
                </p:cNvSpPr>
                <p:nvPr/>
              </p:nvSpPr>
              <p:spPr bwMode="auto">
                <a:xfrm>
                  <a:off x="910" y="1662"/>
                  <a:ext cx="54" cy="32"/>
                </a:xfrm>
                <a:custGeom>
                  <a:avLst/>
                  <a:gdLst>
                    <a:gd name="T0" fmla="*/ 26 w 54"/>
                    <a:gd name="T1" fmla="*/ 32 h 32"/>
                    <a:gd name="T2" fmla="*/ 54 w 54"/>
                    <a:gd name="T3" fmla="*/ 14 h 32"/>
                    <a:gd name="T4" fmla="*/ 26 w 54"/>
                    <a:gd name="T5" fmla="*/ 0 h 32"/>
                    <a:gd name="T6" fmla="*/ 0 w 54"/>
                    <a:gd name="T7" fmla="*/ 18 h 32"/>
                    <a:gd name="T8" fmla="*/ 26 w 54"/>
                    <a:gd name="T9" fmla="*/ 32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32"/>
                    <a:gd name="T17" fmla="*/ 54 w 54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32">
                      <a:moveTo>
                        <a:pt x="26" y="32"/>
                      </a:moveTo>
                      <a:lnTo>
                        <a:pt x="54" y="14"/>
                      </a:lnTo>
                      <a:lnTo>
                        <a:pt x="26" y="0"/>
                      </a:lnTo>
                      <a:lnTo>
                        <a:pt x="0" y="18"/>
                      </a:lnTo>
                      <a:lnTo>
                        <a:pt x="26" y="32"/>
                      </a:lnTo>
                      <a:close/>
                    </a:path>
                  </a:pathLst>
                </a:custGeom>
                <a:solidFill>
                  <a:srgbClr val="1F8B83"/>
                </a:solidFill>
                <a:ln w="0">
                  <a:solidFill>
                    <a:srgbClr val="1F8B83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33" name="Freeform 1961"/>
                <p:cNvSpPr>
                  <a:spLocks noChangeAspect="1"/>
                </p:cNvSpPr>
                <p:nvPr/>
              </p:nvSpPr>
              <p:spPr bwMode="auto">
                <a:xfrm>
                  <a:off x="910" y="1662"/>
                  <a:ext cx="54" cy="32"/>
                </a:xfrm>
                <a:custGeom>
                  <a:avLst/>
                  <a:gdLst>
                    <a:gd name="T0" fmla="*/ 26 w 54"/>
                    <a:gd name="T1" fmla="*/ 32 h 32"/>
                    <a:gd name="T2" fmla="*/ 54 w 54"/>
                    <a:gd name="T3" fmla="*/ 14 h 32"/>
                    <a:gd name="T4" fmla="*/ 26 w 54"/>
                    <a:gd name="T5" fmla="*/ 0 h 32"/>
                    <a:gd name="T6" fmla="*/ 0 w 54"/>
                    <a:gd name="T7" fmla="*/ 18 h 32"/>
                    <a:gd name="T8" fmla="*/ 26 w 54"/>
                    <a:gd name="T9" fmla="*/ 32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32"/>
                    <a:gd name="T17" fmla="*/ 54 w 54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32">
                      <a:moveTo>
                        <a:pt x="26" y="32"/>
                      </a:moveTo>
                      <a:lnTo>
                        <a:pt x="54" y="14"/>
                      </a:lnTo>
                      <a:lnTo>
                        <a:pt x="26" y="0"/>
                      </a:lnTo>
                      <a:lnTo>
                        <a:pt x="0" y="18"/>
                      </a:lnTo>
                      <a:lnTo>
                        <a:pt x="26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34" name="Freeform 1962"/>
                <p:cNvSpPr>
                  <a:spLocks noChangeAspect="1"/>
                </p:cNvSpPr>
                <p:nvPr/>
              </p:nvSpPr>
              <p:spPr bwMode="auto">
                <a:xfrm>
                  <a:off x="936" y="1676"/>
                  <a:ext cx="54" cy="28"/>
                </a:xfrm>
                <a:custGeom>
                  <a:avLst/>
                  <a:gdLst>
                    <a:gd name="T0" fmla="*/ 28 w 54"/>
                    <a:gd name="T1" fmla="*/ 28 h 28"/>
                    <a:gd name="T2" fmla="*/ 54 w 54"/>
                    <a:gd name="T3" fmla="*/ 10 h 28"/>
                    <a:gd name="T4" fmla="*/ 28 w 54"/>
                    <a:gd name="T5" fmla="*/ 0 h 28"/>
                    <a:gd name="T6" fmla="*/ 0 w 54"/>
                    <a:gd name="T7" fmla="*/ 18 h 28"/>
                    <a:gd name="T8" fmla="*/ 28 w 54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28"/>
                    <a:gd name="T17" fmla="*/ 54 w 54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28">
                      <a:moveTo>
                        <a:pt x="28" y="28"/>
                      </a:moveTo>
                      <a:lnTo>
                        <a:pt x="54" y="10"/>
                      </a:lnTo>
                      <a:lnTo>
                        <a:pt x="28" y="0"/>
                      </a:lnTo>
                      <a:lnTo>
                        <a:pt x="0" y="18"/>
                      </a:lnTo>
                      <a:lnTo>
                        <a:pt x="28" y="28"/>
                      </a:lnTo>
                      <a:close/>
                    </a:path>
                  </a:pathLst>
                </a:custGeom>
                <a:solidFill>
                  <a:srgbClr val="0A7E85"/>
                </a:solidFill>
                <a:ln w="0">
                  <a:solidFill>
                    <a:srgbClr val="0A7E85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35" name="Freeform 1963"/>
                <p:cNvSpPr>
                  <a:spLocks noChangeAspect="1"/>
                </p:cNvSpPr>
                <p:nvPr/>
              </p:nvSpPr>
              <p:spPr bwMode="auto">
                <a:xfrm>
                  <a:off x="936" y="1676"/>
                  <a:ext cx="54" cy="28"/>
                </a:xfrm>
                <a:custGeom>
                  <a:avLst/>
                  <a:gdLst>
                    <a:gd name="T0" fmla="*/ 28 w 54"/>
                    <a:gd name="T1" fmla="*/ 28 h 28"/>
                    <a:gd name="T2" fmla="*/ 54 w 54"/>
                    <a:gd name="T3" fmla="*/ 10 h 28"/>
                    <a:gd name="T4" fmla="*/ 28 w 54"/>
                    <a:gd name="T5" fmla="*/ 0 h 28"/>
                    <a:gd name="T6" fmla="*/ 0 w 54"/>
                    <a:gd name="T7" fmla="*/ 18 h 28"/>
                    <a:gd name="T8" fmla="*/ 28 w 54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28"/>
                    <a:gd name="T17" fmla="*/ 54 w 54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28">
                      <a:moveTo>
                        <a:pt x="28" y="28"/>
                      </a:moveTo>
                      <a:lnTo>
                        <a:pt x="54" y="10"/>
                      </a:lnTo>
                      <a:lnTo>
                        <a:pt x="28" y="0"/>
                      </a:lnTo>
                      <a:lnTo>
                        <a:pt x="0" y="18"/>
                      </a:lnTo>
                      <a:lnTo>
                        <a:pt x="28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36" name="Freeform 1964"/>
                <p:cNvSpPr>
                  <a:spLocks noChangeAspect="1"/>
                </p:cNvSpPr>
                <p:nvPr/>
              </p:nvSpPr>
              <p:spPr bwMode="auto">
                <a:xfrm>
                  <a:off x="964" y="1686"/>
                  <a:ext cx="54" cy="26"/>
                </a:xfrm>
                <a:custGeom>
                  <a:avLst/>
                  <a:gdLst>
                    <a:gd name="T0" fmla="*/ 26 w 54"/>
                    <a:gd name="T1" fmla="*/ 26 h 26"/>
                    <a:gd name="T2" fmla="*/ 54 w 54"/>
                    <a:gd name="T3" fmla="*/ 8 h 26"/>
                    <a:gd name="T4" fmla="*/ 26 w 54"/>
                    <a:gd name="T5" fmla="*/ 0 h 26"/>
                    <a:gd name="T6" fmla="*/ 0 w 54"/>
                    <a:gd name="T7" fmla="*/ 18 h 26"/>
                    <a:gd name="T8" fmla="*/ 26 w 54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26"/>
                    <a:gd name="T17" fmla="*/ 54 w 54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26">
                      <a:moveTo>
                        <a:pt x="26" y="26"/>
                      </a:moveTo>
                      <a:lnTo>
                        <a:pt x="54" y="8"/>
                      </a:lnTo>
                      <a:lnTo>
                        <a:pt x="26" y="0"/>
                      </a:lnTo>
                      <a:lnTo>
                        <a:pt x="0" y="18"/>
                      </a:lnTo>
                      <a:lnTo>
                        <a:pt x="26" y="26"/>
                      </a:lnTo>
                      <a:close/>
                    </a:path>
                  </a:pathLst>
                </a:custGeom>
                <a:solidFill>
                  <a:srgbClr val="007385"/>
                </a:solidFill>
                <a:ln w="0">
                  <a:solidFill>
                    <a:srgbClr val="007385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37" name="Freeform 1965"/>
                <p:cNvSpPr>
                  <a:spLocks noChangeAspect="1"/>
                </p:cNvSpPr>
                <p:nvPr/>
              </p:nvSpPr>
              <p:spPr bwMode="auto">
                <a:xfrm>
                  <a:off x="964" y="1686"/>
                  <a:ext cx="54" cy="26"/>
                </a:xfrm>
                <a:custGeom>
                  <a:avLst/>
                  <a:gdLst>
                    <a:gd name="T0" fmla="*/ 26 w 54"/>
                    <a:gd name="T1" fmla="*/ 26 h 26"/>
                    <a:gd name="T2" fmla="*/ 54 w 54"/>
                    <a:gd name="T3" fmla="*/ 8 h 26"/>
                    <a:gd name="T4" fmla="*/ 26 w 54"/>
                    <a:gd name="T5" fmla="*/ 0 h 26"/>
                    <a:gd name="T6" fmla="*/ 0 w 54"/>
                    <a:gd name="T7" fmla="*/ 18 h 26"/>
                    <a:gd name="T8" fmla="*/ 26 w 54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26"/>
                    <a:gd name="T17" fmla="*/ 54 w 54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26">
                      <a:moveTo>
                        <a:pt x="26" y="26"/>
                      </a:moveTo>
                      <a:lnTo>
                        <a:pt x="54" y="8"/>
                      </a:lnTo>
                      <a:lnTo>
                        <a:pt x="26" y="0"/>
                      </a:lnTo>
                      <a:lnTo>
                        <a:pt x="0" y="18"/>
                      </a:lnTo>
                      <a:lnTo>
                        <a:pt x="2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38" name="Freeform 1966"/>
                <p:cNvSpPr>
                  <a:spLocks noChangeAspect="1"/>
                </p:cNvSpPr>
                <p:nvPr/>
              </p:nvSpPr>
              <p:spPr bwMode="auto">
                <a:xfrm>
                  <a:off x="990" y="1694"/>
                  <a:ext cx="56" cy="22"/>
                </a:xfrm>
                <a:custGeom>
                  <a:avLst/>
                  <a:gdLst>
                    <a:gd name="T0" fmla="*/ 28 w 56"/>
                    <a:gd name="T1" fmla="*/ 22 h 22"/>
                    <a:gd name="T2" fmla="*/ 56 w 56"/>
                    <a:gd name="T3" fmla="*/ 6 h 22"/>
                    <a:gd name="T4" fmla="*/ 28 w 56"/>
                    <a:gd name="T5" fmla="*/ 0 h 22"/>
                    <a:gd name="T6" fmla="*/ 0 w 56"/>
                    <a:gd name="T7" fmla="*/ 18 h 22"/>
                    <a:gd name="T8" fmla="*/ 28 w 56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2"/>
                    <a:gd name="T17" fmla="*/ 56 w 56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2">
                      <a:moveTo>
                        <a:pt x="28" y="22"/>
                      </a:moveTo>
                      <a:lnTo>
                        <a:pt x="56" y="6"/>
                      </a:lnTo>
                      <a:lnTo>
                        <a:pt x="28" y="0"/>
                      </a:lnTo>
                      <a:lnTo>
                        <a:pt x="0" y="18"/>
                      </a:lnTo>
                      <a:lnTo>
                        <a:pt x="28" y="22"/>
                      </a:lnTo>
                      <a:close/>
                    </a:path>
                  </a:pathLst>
                </a:custGeom>
                <a:solidFill>
                  <a:srgbClr val="006982"/>
                </a:solidFill>
                <a:ln w="0">
                  <a:solidFill>
                    <a:srgbClr val="00698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39" name="Freeform 1967"/>
                <p:cNvSpPr>
                  <a:spLocks noChangeAspect="1"/>
                </p:cNvSpPr>
                <p:nvPr/>
              </p:nvSpPr>
              <p:spPr bwMode="auto">
                <a:xfrm>
                  <a:off x="990" y="1694"/>
                  <a:ext cx="56" cy="22"/>
                </a:xfrm>
                <a:custGeom>
                  <a:avLst/>
                  <a:gdLst>
                    <a:gd name="T0" fmla="*/ 28 w 56"/>
                    <a:gd name="T1" fmla="*/ 22 h 22"/>
                    <a:gd name="T2" fmla="*/ 56 w 56"/>
                    <a:gd name="T3" fmla="*/ 6 h 22"/>
                    <a:gd name="T4" fmla="*/ 28 w 56"/>
                    <a:gd name="T5" fmla="*/ 0 h 22"/>
                    <a:gd name="T6" fmla="*/ 0 w 56"/>
                    <a:gd name="T7" fmla="*/ 18 h 22"/>
                    <a:gd name="T8" fmla="*/ 28 w 56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2"/>
                    <a:gd name="T17" fmla="*/ 56 w 56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2">
                      <a:moveTo>
                        <a:pt x="28" y="22"/>
                      </a:moveTo>
                      <a:lnTo>
                        <a:pt x="56" y="6"/>
                      </a:lnTo>
                      <a:lnTo>
                        <a:pt x="28" y="0"/>
                      </a:lnTo>
                      <a:lnTo>
                        <a:pt x="0" y="18"/>
                      </a:lnTo>
                      <a:lnTo>
                        <a:pt x="2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40" name="Freeform 1968"/>
                <p:cNvSpPr>
                  <a:spLocks noChangeAspect="1"/>
                </p:cNvSpPr>
                <p:nvPr/>
              </p:nvSpPr>
              <p:spPr bwMode="auto">
                <a:xfrm>
                  <a:off x="1018" y="1700"/>
                  <a:ext cx="56" cy="20"/>
                </a:xfrm>
                <a:custGeom>
                  <a:avLst/>
                  <a:gdLst>
                    <a:gd name="T0" fmla="*/ 28 w 56"/>
                    <a:gd name="T1" fmla="*/ 20 h 20"/>
                    <a:gd name="T2" fmla="*/ 56 w 56"/>
                    <a:gd name="T3" fmla="*/ 4 h 20"/>
                    <a:gd name="T4" fmla="*/ 28 w 56"/>
                    <a:gd name="T5" fmla="*/ 0 h 20"/>
                    <a:gd name="T6" fmla="*/ 0 w 56"/>
                    <a:gd name="T7" fmla="*/ 16 h 20"/>
                    <a:gd name="T8" fmla="*/ 28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28" y="20"/>
                      </a:moveTo>
                      <a:lnTo>
                        <a:pt x="56" y="4"/>
                      </a:lnTo>
                      <a:lnTo>
                        <a:pt x="28" y="0"/>
                      </a:lnTo>
                      <a:lnTo>
                        <a:pt x="0" y="16"/>
                      </a:lnTo>
                      <a:lnTo>
                        <a:pt x="28" y="20"/>
                      </a:lnTo>
                      <a:close/>
                    </a:path>
                  </a:pathLst>
                </a:custGeom>
                <a:solidFill>
                  <a:srgbClr val="00617E"/>
                </a:solidFill>
                <a:ln w="0">
                  <a:solidFill>
                    <a:srgbClr val="00617E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41" name="Freeform 1969"/>
                <p:cNvSpPr>
                  <a:spLocks noChangeAspect="1"/>
                </p:cNvSpPr>
                <p:nvPr/>
              </p:nvSpPr>
              <p:spPr bwMode="auto">
                <a:xfrm>
                  <a:off x="1018" y="1700"/>
                  <a:ext cx="56" cy="20"/>
                </a:xfrm>
                <a:custGeom>
                  <a:avLst/>
                  <a:gdLst>
                    <a:gd name="T0" fmla="*/ 28 w 56"/>
                    <a:gd name="T1" fmla="*/ 20 h 20"/>
                    <a:gd name="T2" fmla="*/ 56 w 56"/>
                    <a:gd name="T3" fmla="*/ 4 h 20"/>
                    <a:gd name="T4" fmla="*/ 28 w 56"/>
                    <a:gd name="T5" fmla="*/ 0 h 20"/>
                    <a:gd name="T6" fmla="*/ 0 w 56"/>
                    <a:gd name="T7" fmla="*/ 16 h 20"/>
                    <a:gd name="T8" fmla="*/ 28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28" y="20"/>
                      </a:moveTo>
                      <a:lnTo>
                        <a:pt x="56" y="4"/>
                      </a:lnTo>
                      <a:lnTo>
                        <a:pt x="28" y="0"/>
                      </a:lnTo>
                      <a:lnTo>
                        <a:pt x="0" y="16"/>
                      </a:lnTo>
                      <a:lnTo>
                        <a:pt x="28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42" name="Freeform 1970"/>
                <p:cNvSpPr>
                  <a:spLocks noChangeAspect="1"/>
                </p:cNvSpPr>
                <p:nvPr/>
              </p:nvSpPr>
              <p:spPr bwMode="auto">
                <a:xfrm>
                  <a:off x="1046" y="1704"/>
                  <a:ext cx="56" cy="20"/>
                </a:xfrm>
                <a:custGeom>
                  <a:avLst/>
                  <a:gdLst>
                    <a:gd name="T0" fmla="*/ 30 w 56"/>
                    <a:gd name="T1" fmla="*/ 20 h 20"/>
                    <a:gd name="T2" fmla="*/ 56 w 56"/>
                    <a:gd name="T3" fmla="*/ 4 h 20"/>
                    <a:gd name="T4" fmla="*/ 28 w 56"/>
                    <a:gd name="T5" fmla="*/ 0 h 20"/>
                    <a:gd name="T6" fmla="*/ 0 w 56"/>
                    <a:gd name="T7" fmla="*/ 16 h 20"/>
                    <a:gd name="T8" fmla="*/ 30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30" y="20"/>
                      </a:moveTo>
                      <a:lnTo>
                        <a:pt x="56" y="4"/>
                      </a:lnTo>
                      <a:lnTo>
                        <a:pt x="28" y="0"/>
                      </a:lnTo>
                      <a:lnTo>
                        <a:pt x="0" y="16"/>
                      </a:lnTo>
                      <a:lnTo>
                        <a:pt x="30" y="20"/>
                      </a:lnTo>
                      <a:close/>
                    </a:path>
                  </a:pathLst>
                </a:custGeom>
                <a:solidFill>
                  <a:srgbClr val="005C7A"/>
                </a:solidFill>
                <a:ln w="0">
                  <a:solidFill>
                    <a:srgbClr val="005C7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43" name="Freeform 1971"/>
                <p:cNvSpPr>
                  <a:spLocks noChangeAspect="1"/>
                </p:cNvSpPr>
                <p:nvPr/>
              </p:nvSpPr>
              <p:spPr bwMode="auto">
                <a:xfrm>
                  <a:off x="1046" y="1704"/>
                  <a:ext cx="56" cy="20"/>
                </a:xfrm>
                <a:custGeom>
                  <a:avLst/>
                  <a:gdLst>
                    <a:gd name="T0" fmla="*/ 30 w 56"/>
                    <a:gd name="T1" fmla="*/ 20 h 20"/>
                    <a:gd name="T2" fmla="*/ 56 w 56"/>
                    <a:gd name="T3" fmla="*/ 4 h 20"/>
                    <a:gd name="T4" fmla="*/ 28 w 56"/>
                    <a:gd name="T5" fmla="*/ 0 h 20"/>
                    <a:gd name="T6" fmla="*/ 0 w 56"/>
                    <a:gd name="T7" fmla="*/ 16 h 20"/>
                    <a:gd name="T8" fmla="*/ 30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30" y="20"/>
                      </a:moveTo>
                      <a:lnTo>
                        <a:pt x="56" y="4"/>
                      </a:lnTo>
                      <a:lnTo>
                        <a:pt x="28" y="0"/>
                      </a:lnTo>
                      <a:lnTo>
                        <a:pt x="0" y="16"/>
                      </a:lnTo>
                      <a:lnTo>
                        <a:pt x="30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44" name="Freeform 1972"/>
                <p:cNvSpPr>
                  <a:spLocks noChangeAspect="1"/>
                </p:cNvSpPr>
                <p:nvPr/>
              </p:nvSpPr>
              <p:spPr bwMode="auto">
                <a:xfrm>
                  <a:off x="1076" y="1708"/>
                  <a:ext cx="56" cy="18"/>
                </a:xfrm>
                <a:custGeom>
                  <a:avLst/>
                  <a:gdLst>
                    <a:gd name="T0" fmla="*/ 28 w 56"/>
                    <a:gd name="T1" fmla="*/ 18 h 18"/>
                    <a:gd name="T2" fmla="*/ 56 w 56"/>
                    <a:gd name="T3" fmla="*/ 2 h 18"/>
                    <a:gd name="T4" fmla="*/ 26 w 56"/>
                    <a:gd name="T5" fmla="*/ 0 h 18"/>
                    <a:gd name="T6" fmla="*/ 0 w 56"/>
                    <a:gd name="T7" fmla="*/ 16 h 18"/>
                    <a:gd name="T8" fmla="*/ 28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28" y="18"/>
                      </a:moveTo>
                      <a:lnTo>
                        <a:pt x="56" y="2"/>
                      </a:lnTo>
                      <a:lnTo>
                        <a:pt x="26" y="0"/>
                      </a:lnTo>
                      <a:lnTo>
                        <a:pt x="0" y="16"/>
                      </a:lnTo>
                      <a:lnTo>
                        <a:pt x="28" y="18"/>
                      </a:lnTo>
                      <a:close/>
                    </a:path>
                  </a:pathLst>
                </a:custGeom>
                <a:solidFill>
                  <a:srgbClr val="005A75"/>
                </a:solidFill>
                <a:ln w="0">
                  <a:solidFill>
                    <a:srgbClr val="005A75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45" name="Freeform 1973"/>
                <p:cNvSpPr>
                  <a:spLocks noChangeAspect="1"/>
                </p:cNvSpPr>
                <p:nvPr/>
              </p:nvSpPr>
              <p:spPr bwMode="auto">
                <a:xfrm>
                  <a:off x="1076" y="1708"/>
                  <a:ext cx="56" cy="18"/>
                </a:xfrm>
                <a:custGeom>
                  <a:avLst/>
                  <a:gdLst>
                    <a:gd name="T0" fmla="*/ 28 w 56"/>
                    <a:gd name="T1" fmla="*/ 18 h 18"/>
                    <a:gd name="T2" fmla="*/ 56 w 56"/>
                    <a:gd name="T3" fmla="*/ 2 h 18"/>
                    <a:gd name="T4" fmla="*/ 26 w 56"/>
                    <a:gd name="T5" fmla="*/ 0 h 18"/>
                    <a:gd name="T6" fmla="*/ 0 w 56"/>
                    <a:gd name="T7" fmla="*/ 16 h 18"/>
                    <a:gd name="T8" fmla="*/ 28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28" y="18"/>
                      </a:moveTo>
                      <a:lnTo>
                        <a:pt x="56" y="2"/>
                      </a:lnTo>
                      <a:lnTo>
                        <a:pt x="26" y="0"/>
                      </a:lnTo>
                      <a:lnTo>
                        <a:pt x="0" y="16"/>
                      </a:lnTo>
                      <a:lnTo>
                        <a:pt x="28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46" name="Freeform 1974"/>
                <p:cNvSpPr>
                  <a:spLocks noChangeAspect="1"/>
                </p:cNvSpPr>
                <p:nvPr/>
              </p:nvSpPr>
              <p:spPr bwMode="auto">
                <a:xfrm>
                  <a:off x="1104" y="1710"/>
                  <a:ext cx="56" cy="18"/>
                </a:xfrm>
                <a:custGeom>
                  <a:avLst/>
                  <a:gdLst>
                    <a:gd name="T0" fmla="*/ 30 w 56"/>
                    <a:gd name="T1" fmla="*/ 18 h 18"/>
                    <a:gd name="T2" fmla="*/ 56 w 56"/>
                    <a:gd name="T3" fmla="*/ 2 h 18"/>
                    <a:gd name="T4" fmla="*/ 28 w 56"/>
                    <a:gd name="T5" fmla="*/ 0 h 18"/>
                    <a:gd name="T6" fmla="*/ 0 w 56"/>
                    <a:gd name="T7" fmla="*/ 16 h 18"/>
                    <a:gd name="T8" fmla="*/ 30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0" y="18"/>
                      </a:moveTo>
                      <a:lnTo>
                        <a:pt x="56" y="2"/>
                      </a:lnTo>
                      <a:lnTo>
                        <a:pt x="28" y="0"/>
                      </a:lnTo>
                      <a:lnTo>
                        <a:pt x="0" y="16"/>
                      </a:lnTo>
                      <a:lnTo>
                        <a:pt x="30" y="18"/>
                      </a:lnTo>
                      <a:close/>
                    </a:path>
                  </a:pathLst>
                </a:custGeom>
                <a:solidFill>
                  <a:srgbClr val="005970"/>
                </a:solidFill>
                <a:ln w="0">
                  <a:solidFill>
                    <a:srgbClr val="00597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47" name="Freeform 1975"/>
                <p:cNvSpPr>
                  <a:spLocks noChangeAspect="1"/>
                </p:cNvSpPr>
                <p:nvPr/>
              </p:nvSpPr>
              <p:spPr bwMode="auto">
                <a:xfrm>
                  <a:off x="1104" y="1710"/>
                  <a:ext cx="56" cy="18"/>
                </a:xfrm>
                <a:custGeom>
                  <a:avLst/>
                  <a:gdLst>
                    <a:gd name="T0" fmla="*/ 30 w 56"/>
                    <a:gd name="T1" fmla="*/ 18 h 18"/>
                    <a:gd name="T2" fmla="*/ 56 w 56"/>
                    <a:gd name="T3" fmla="*/ 2 h 18"/>
                    <a:gd name="T4" fmla="*/ 28 w 56"/>
                    <a:gd name="T5" fmla="*/ 0 h 18"/>
                    <a:gd name="T6" fmla="*/ 0 w 56"/>
                    <a:gd name="T7" fmla="*/ 16 h 18"/>
                    <a:gd name="T8" fmla="*/ 30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0" y="18"/>
                      </a:moveTo>
                      <a:lnTo>
                        <a:pt x="56" y="2"/>
                      </a:lnTo>
                      <a:lnTo>
                        <a:pt x="28" y="0"/>
                      </a:lnTo>
                      <a:lnTo>
                        <a:pt x="0" y="16"/>
                      </a:lnTo>
                      <a:lnTo>
                        <a:pt x="30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48" name="Freeform 1976"/>
                <p:cNvSpPr>
                  <a:spLocks noChangeAspect="1"/>
                </p:cNvSpPr>
                <p:nvPr/>
              </p:nvSpPr>
              <p:spPr bwMode="auto">
                <a:xfrm>
                  <a:off x="1134" y="1712"/>
                  <a:ext cx="56" cy="18"/>
                </a:xfrm>
                <a:custGeom>
                  <a:avLst/>
                  <a:gdLst>
                    <a:gd name="T0" fmla="*/ 30 w 56"/>
                    <a:gd name="T1" fmla="*/ 18 h 18"/>
                    <a:gd name="T2" fmla="*/ 56 w 56"/>
                    <a:gd name="T3" fmla="*/ 4 h 18"/>
                    <a:gd name="T4" fmla="*/ 26 w 56"/>
                    <a:gd name="T5" fmla="*/ 0 h 18"/>
                    <a:gd name="T6" fmla="*/ 0 w 56"/>
                    <a:gd name="T7" fmla="*/ 16 h 18"/>
                    <a:gd name="T8" fmla="*/ 30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0" y="18"/>
                      </a:moveTo>
                      <a:lnTo>
                        <a:pt x="56" y="4"/>
                      </a:lnTo>
                      <a:lnTo>
                        <a:pt x="26" y="0"/>
                      </a:lnTo>
                      <a:lnTo>
                        <a:pt x="0" y="16"/>
                      </a:lnTo>
                      <a:lnTo>
                        <a:pt x="30" y="18"/>
                      </a:lnTo>
                      <a:close/>
                    </a:path>
                  </a:pathLst>
                </a:custGeom>
                <a:solidFill>
                  <a:srgbClr val="005B6C"/>
                </a:solidFill>
                <a:ln w="0">
                  <a:solidFill>
                    <a:srgbClr val="005B6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49" name="Freeform 1977"/>
                <p:cNvSpPr>
                  <a:spLocks noChangeAspect="1"/>
                </p:cNvSpPr>
                <p:nvPr/>
              </p:nvSpPr>
              <p:spPr bwMode="auto">
                <a:xfrm>
                  <a:off x="1134" y="1712"/>
                  <a:ext cx="56" cy="18"/>
                </a:xfrm>
                <a:custGeom>
                  <a:avLst/>
                  <a:gdLst>
                    <a:gd name="T0" fmla="*/ 30 w 56"/>
                    <a:gd name="T1" fmla="*/ 18 h 18"/>
                    <a:gd name="T2" fmla="*/ 56 w 56"/>
                    <a:gd name="T3" fmla="*/ 4 h 18"/>
                    <a:gd name="T4" fmla="*/ 26 w 56"/>
                    <a:gd name="T5" fmla="*/ 0 h 18"/>
                    <a:gd name="T6" fmla="*/ 0 w 56"/>
                    <a:gd name="T7" fmla="*/ 16 h 18"/>
                    <a:gd name="T8" fmla="*/ 30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30" y="18"/>
                      </a:moveTo>
                      <a:lnTo>
                        <a:pt x="56" y="4"/>
                      </a:lnTo>
                      <a:lnTo>
                        <a:pt x="26" y="0"/>
                      </a:lnTo>
                      <a:lnTo>
                        <a:pt x="0" y="16"/>
                      </a:lnTo>
                      <a:lnTo>
                        <a:pt x="30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50" name="Freeform 1978"/>
                <p:cNvSpPr>
                  <a:spLocks noChangeAspect="1"/>
                </p:cNvSpPr>
                <p:nvPr/>
              </p:nvSpPr>
              <p:spPr bwMode="auto">
                <a:xfrm>
                  <a:off x="1164" y="1716"/>
                  <a:ext cx="56" cy="16"/>
                </a:xfrm>
                <a:custGeom>
                  <a:avLst/>
                  <a:gdLst>
                    <a:gd name="T0" fmla="*/ 30 w 56"/>
                    <a:gd name="T1" fmla="*/ 16 h 16"/>
                    <a:gd name="T2" fmla="*/ 56 w 56"/>
                    <a:gd name="T3" fmla="*/ 2 h 16"/>
                    <a:gd name="T4" fmla="*/ 26 w 56"/>
                    <a:gd name="T5" fmla="*/ 0 h 16"/>
                    <a:gd name="T6" fmla="*/ 0 w 56"/>
                    <a:gd name="T7" fmla="*/ 14 h 16"/>
                    <a:gd name="T8" fmla="*/ 30 w 56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6"/>
                    <a:gd name="T17" fmla="*/ 56 w 56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6">
                      <a:moveTo>
                        <a:pt x="30" y="16"/>
                      </a:moveTo>
                      <a:lnTo>
                        <a:pt x="56" y="2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5D69"/>
                </a:solidFill>
                <a:ln w="0">
                  <a:solidFill>
                    <a:srgbClr val="005D6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51" name="Freeform 1979"/>
                <p:cNvSpPr>
                  <a:spLocks noChangeAspect="1"/>
                </p:cNvSpPr>
                <p:nvPr/>
              </p:nvSpPr>
              <p:spPr bwMode="auto">
                <a:xfrm>
                  <a:off x="1164" y="1716"/>
                  <a:ext cx="56" cy="16"/>
                </a:xfrm>
                <a:custGeom>
                  <a:avLst/>
                  <a:gdLst>
                    <a:gd name="T0" fmla="*/ 30 w 56"/>
                    <a:gd name="T1" fmla="*/ 16 h 16"/>
                    <a:gd name="T2" fmla="*/ 56 w 56"/>
                    <a:gd name="T3" fmla="*/ 2 h 16"/>
                    <a:gd name="T4" fmla="*/ 26 w 56"/>
                    <a:gd name="T5" fmla="*/ 0 h 16"/>
                    <a:gd name="T6" fmla="*/ 0 w 56"/>
                    <a:gd name="T7" fmla="*/ 14 h 16"/>
                    <a:gd name="T8" fmla="*/ 30 w 56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6"/>
                    <a:gd name="T17" fmla="*/ 56 w 56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6">
                      <a:moveTo>
                        <a:pt x="30" y="16"/>
                      </a:moveTo>
                      <a:lnTo>
                        <a:pt x="56" y="2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52" name="Freeform 1980"/>
                <p:cNvSpPr>
                  <a:spLocks noChangeAspect="1"/>
                </p:cNvSpPr>
                <p:nvPr/>
              </p:nvSpPr>
              <p:spPr bwMode="auto">
                <a:xfrm>
                  <a:off x="1194" y="1718"/>
                  <a:ext cx="58" cy="18"/>
                </a:xfrm>
                <a:custGeom>
                  <a:avLst/>
                  <a:gdLst>
                    <a:gd name="T0" fmla="*/ 30 w 58"/>
                    <a:gd name="T1" fmla="*/ 18 h 18"/>
                    <a:gd name="T2" fmla="*/ 58 w 58"/>
                    <a:gd name="T3" fmla="*/ 4 h 18"/>
                    <a:gd name="T4" fmla="*/ 26 w 58"/>
                    <a:gd name="T5" fmla="*/ 0 h 18"/>
                    <a:gd name="T6" fmla="*/ 0 w 58"/>
                    <a:gd name="T7" fmla="*/ 14 h 18"/>
                    <a:gd name="T8" fmla="*/ 30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30" y="18"/>
                      </a:moveTo>
                      <a:lnTo>
                        <a:pt x="58" y="4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30" y="18"/>
                      </a:lnTo>
                      <a:close/>
                    </a:path>
                  </a:pathLst>
                </a:custGeom>
                <a:solidFill>
                  <a:srgbClr val="006065"/>
                </a:solidFill>
                <a:ln w="0">
                  <a:solidFill>
                    <a:srgbClr val="006065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53" name="Freeform 1981"/>
                <p:cNvSpPr>
                  <a:spLocks noChangeAspect="1"/>
                </p:cNvSpPr>
                <p:nvPr/>
              </p:nvSpPr>
              <p:spPr bwMode="auto">
                <a:xfrm>
                  <a:off x="1194" y="1718"/>
                  <a:ext cx="58" cy="18"/>
                </a:xfrm>
                <a:custGeom>
                  <a:avLst/>
                  <a:gdLst>
                    <a:gd name="T0" fmla="*/ 30 w 58"/>
                    <a:gd name="T1" fmla="*/ 18 h 18"/>
                    <a:gd name="T2" fmla="*/ 58 w 58"/>
                    <a:gd name="T3" fmla="*/ 4 h 18"/>
                    <a:gd name="T4" fmla="*/ 26 w 58"/>
                    <a:gd name="T5" fmla="*/ 0 h 18"/>
                    <a:gd name="T6" fmla="*/ 0 w 58"/>
                    <a:gd name="T7" fmla="*/ 14 h 18"/>
                    <a:gd name="T8" fmla="*/ 30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30" y="18"/>
                      </a:moveTo>
                      <a:lnTo>
                        <a:pt x="58" y="4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30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54" name="Freeform 1982"/>
                <p:cNvSpPr>
                  <a:spLocks noChangeAspect="1"/>
                </p:cNvSpPr>
                <p:nvPr/>
              </p:nvSpPr>
              <p:spPr bwMode="auto">
                <a:xfrm>
                  <a:off x="1224" y="1722"/>
                  <a:ext cx="58" cy="18"/>
                </a:xfrm>
                <a:custGeom>
                  <a:avLst/>
                  <a:gdLst>
                    <a:gd name="T0" fmla="*/ 32 w 58"/>
                    <a:gd name="T1" fmla="*/ 18 h 18"/>
                    <a:gd name="T2" fmla="*/ 58 w 58"/>
                    <a:gd name="T3" fmla="*/ 4 h 18"/>
                    <a:gd name="T4" fmla="*/ 28 w 58"/>
                    <a:gd name="T5" fmla="*/ 0 h 18"/>
                    <a:gd name="T6" fmla="*/ 0 w 58"/>
                    <a:gd name="T7" fmla="*/ 14 h 18"/>
                    <a:gd name="T8" fmla="*/ 32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32" y="18"/>
                      </a:moveTo>
                      <a:lnTo>
                        <a:pt x="58" y="4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6463"/>
                </a:solidFill>
                <a:ln w="0">
                  <a:solidFill>
                    <a:srgbClr val="006463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55" name="Freeform 1983"/>
                <p:cNvSpPr>
                  <a:spLocks noChangeAspect="1"/>
                </p:cNvSpPr>
                <p:nvPr/>
              </p:nvSpPr>
              <p:spPr bwMode="auto">
                <a:xfrm>
                  <a:off x="1224" y="1722"/>
                  <a:ext cx="58" cy="18"/>
                </a:xfrm>
                <a:custGeom>
                  <a:avLst/>
                  <a:gdLst>
                    <a:gd name="T0" fmla="*/ 32 w 58"/>
                    <a:gd name="T1" fmla="*/ 18 h 18"/>
                    <a:gd name="T2" fmla="*/ 58 w 58"/>
                    <a:gd name="T3" fmla="*/ 4 h 18"/>
                    <a:gd name="T4" fmla="*/ 28 w 58"/>
                    <a:gd name="T5" fmla="*/ 0 h 18"/>
                    <a:gd name="T6" fmla="*/ 0 w 58"/>
                    <a:gd name="T7" fmla="*/ 14 h 18"/>
                    <a:gd name="T8" fmla="*/ 32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32" y="18"/>
                      </a:moveTo>
                      <a:lnTo>
                        <a:pt x="58" y="4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56" name="Freeform 1984"/>
                <p:cNvSpPr>
                  <a:spLocks noChangeAspect="1"/>
                </p:cNvSpPr>
                <p:nvPr/>
              </p:nvSpPr>
              <p:spPr bwMode="auto">
                <a:xfrm>
                  <a:off x="1256" y="1726"/>
                  <a:ext cx="58" cy="18"/>
                </a:xfrm>
                <a:custGeom>
                  <a:avLst/>
                  <a:gdLst>
                    <a:gd name="T0" fmla="*/ 32 w 58"/>
                    <a:gd name="T1" fmla="*/ 18 h 18"/>
                    <a:gd name="T2" fmla="*/ 58 w 58"/>
                    <a:gd name="T3" fmla="*/ 6 h 18"/>
                    <a:gd name="T4" fmla="*/ 26 w 58"/>
                    <a:gd name="T5" fmla="*/ 0 h 18"/>
                    <a:gd name="T6" fmla="*/ 0 w 58"/>
                    <a:gd name="T7" fmla="*/ 14 h 18"/>
                    <a:gd name="T8" fmla="*/ 32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32" y="18"/>
                      </a:moveTo>
                      <a:lnTo>
                        <a:pt x="58" y="6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6960"/>
                </a:solidFill>
                <a:ln w="0">
                  <a:solidFill>
                    <a:srgbClr val="00696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57" name="Freeform 1985"/>
                <p:cNvSpPr>
                  <a:spLocks noChangeAspect="1"/>
                </p:cNvSpPr>
                <p:nvPr/>
              </p:nvSpPr>
              <p:spPr bwMode="auto">
                <a:xfrm>
                  <a:off x="1256" y="1726"/>
                  <a:ext cx="58" cy="18"/>
                </a:xfrm>
                <a:custGeom>
                  <a:avLst/>
                  <a:gdLst>
                    <a:gd name="T0" fmla="*/ 32 w 58"/>
                    <a:gd name="T1" fmla="*/ 18 h 18"/>
                    <a:gd name="T2" fmla="*/ 58 w 58"/>
                    <a:gd name="T3" fmla="*/ 6 h 18"/>
                    <a:gd name="T4" fmla="*/ 26 w 58"/>
                    <a:gd name="T5" fmla="*/ 0 h 18"/>
                    <a:gd name="T6" fmla="*/ 0 w 58"/>
                    <a:gd name="T7" fmla="*/ 14 h 18"/>
                    <a:gd name="T8" fmla="*/ 32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32" y="18"/>
                      </a:moveTo>
                      <a:lnTo>
                        <a:pt x="58" y="6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58" name="Freeform 1986"/>
                <p:cNvSpPr>
                  <a:spLocks noChangeAspect="1"/>
                </p:cNvSpPr>
                <p:nvPr/>
              </p:nvSpPr>
              <p:spPr bwMode="auto">
                <a:xfrm>
                  <a:off x="1288" y="1732"/>
                  <a:ext cx="58" cy="18"/>
                </a:xfrm>
                <a:custGeom>
                  <a:avLst/>
                  <a:gdLst>
                    <a:gd name="T0" fmla="*/ 32 w 58"/>
                    <a:gd name="T1" fmla="*/ 18 h 18"/>
                    <a:gd name="T2" fmla="*/ 58 w 58"/>
                    <a:gd name="T3" fmla="*/ 6 h 18"/>
                    <a:gd name="T4" fmla="*/ 26 w 58"/>
                    <a:gd name="T5" fmla="*/ 0 h 18"/>
                    <a:gd name="T6" fmla="*/ 0 w 58"/>
                    <a:gd name="T7" fmla="*/ 12 h 18"/>
                    <a:gd name="T8" fmla="*/ 32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32" y="18"/>
                      </a:moveTo>
                      <a:lnTo>
                        <a:pt x="58" y="6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6D5F"/>
                </a:solidFill>
                <a:ln w="0">
                  <a:solidFill>
                    <a:srgbClr val="006D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59" name="Freeform 1987"/>
                <p:cNvSpPr>
                  <a:spLocks noChangeAspect="1"/>
                </p:cNvSpPr>
                <p:nvPr/>
              </p:nvSpPr>
              <p:spPr bwMode="auto">
                <a:xfrm>
                  <a:off x="1288" y="1732"/>
                  <a:ext cx="58" cy="18"/>
                </a:xfrm>
                <a:custGeom>
                  <a:avLst/>
                  <a:gdLst>
                    <a:gd name="T0" fmla="*/ 32 w 58"/>
                    <a:gd name="T1" fmla="*/ 18 h 18"/>
                    <a:gd name="T2" fmla="*/ 58 w 58"/>
                    <a:gd name="T3" fmla="*/ 6 h 18"/>
                    <a:gd name="T4" fmla="*/ 26 w 58"/>
                    <a:gd name="T5" fmla="*/ 0 h 18"/>
                    <a:gd name="T6" fmla="*/ 0 w 58"/>
                    <a:gd name="T7" fmla="*/ 12 h 18"/>
                    <a:gd name="T8" fmla="*/ 32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32" y="18"/>
                      </a:moveTo>
                      <a:lnTo>
                        <a:pt x="58" y="6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60" name="Freeform 1988"/>
                <p:cNvSpPr>
                  <a:spLocks noChangeAspect="1"/>
                </p:cNvSpPr>
                <p:nvPr/>
              </p:nvSpPr>
              <p:spPr bwMode="auto">
                <a:xfrm>
                  <a:off x="1320" y="1738"/>
                  <a:ext cx="60" cy="18"/>
                </a:xfrm>
                <a:custGeom>
                  <a:avLst/>
                  <a:gdLst>
                    <a:gd name="T0" fmla="*/ 32 w 60"/>
                    <a:gd name="T1" fmla="*/ 18 h 18"/>
                    <a:gd name="T2" fmla="*/ 60 w 60"/>
                    <a:gd name="T3" fmla="*/ 6 h 18"/>
                    <a:gd name="T4" fmla="*/ 26 w 60"/>
                    <a:gd name="T5" fmla="*/ 0 h 18"/>
                    <a:gd name="T6" fmla="*/ 0 w 60"/>
                    <a:gd name="T7" fmla="*/ 12 h 18"/>
                    <a:gd name="T8" fmla="*/ 32 w 6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18"/>
                    <a:gd name="T17" fmla="*/ 60 w 6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18">
                      <a:moveTo>
                        <a:pt x="32" y="18"/>
                      </a:moveTo>
                      <a:lnTo>
                        <a:pt x="60" y="6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715D"/>
                </a:solidFill>
                <a:ln w="0">
                  <a:solidFill>
                    <a:srgbClr val="00715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61" name="Freeform 1989"/>
                <p:cNvSpPr>
                  <a:spLocks noChangeAspect="1"/>
                </p:cNvSpPr>
                <p:nvPr/>
              </p:nvSpPr>
              <p:spPr bwMode="auto">
                <a:xfrm>
                  <a:off x="1320" y="1738"/>
                  <a:ext cx="60" cy="18"/>
                </a:xfrm>
                <a:custGeom>
                  <a:avLst/>
                  <a:gdLst>
                    <a:gd name="T0" fmla="*/ 32 w 60"/>
                    <a:gd name="T1" fmla="*/ 18 h 18"/>
                    <a:gd name="T2" fmla="*/ 60 w 60"/>
                    <a:gd name="T3" fmla="*/ 6 h 18"/>
                    <a:gd name="T4" fmla="*/ 26 w 60"/>
                    <a:gd name="T5" fmla="*/ 0 h 18"/>
                    <a:gd name="T6" fmla="*/ 0 w 60"/>
                    <a:gd name="T7" fmla="*/ 12 h 18"/>
                    <a:gd name="T8" fmla="*/ 32 w 6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18"/>
                    <a:gd name="T17" fmla="*/ 60 w 6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18">
                      <a:moveTo>
                        <a:pt x="32" y="18"/>
                      </a:moveTo>
                      <a:lnTo>
                        <a:pt x="60" y="6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62" name="Freeform 1990"/>
                <p:cNvSpPr>
                  <a:spLocks noChangeAspect="1"/>
                </p:cNvSpPr>
                <p:nvPr/>
              </p:nvSpPr>
              <p:spPr bwMode="auto">
                <a:xfrm>
                  <a:off x="1352" y="1744"/>
                  <a:ext cx="60" cy="20"/>
                </a:xfrm>
                <a:custGeom>
                  <a:avLst/>
                  <a:gdLst>
                    <a:gd name="T0" fmla="*/ 34 w 60"/>
                    <a:gd name="T1" fmla="*/ 20 h 20"/>
                    <a:gd name="T2" fmla="*/ 60 w 60"/>
                    <a:gd name="T3" fmla="*/ 8 h 20"/>
                    <a:gd name="T4" fmla="*/ 28 w 60"/>
                    <a:gd name="T5" fmla="*/ 0 h 20"/>
                    <a:gd name="T6" fmla="*/ 0 w 60"/>
                    <a:gd name="T7" fmla="*/ 12 h 20"/>
                    <a:gd name="T8" fmla="*/ 34 w 60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0"/>
                    <a:gd name="T17" fmla="*/ 60 w 60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0">
                      <a:moveTo>
                        <a:pt x="34" y="20"/>
                      </a:moveTo>
                      <a:lnTo>
                        <a:pt x="60" y="8"/>
                      </a:lnTo>
                      <a:lnTo>
                        <a:pt x="28" y="0"/>
                      </a:lnTo>
                      <a:lnTo>
                        <a:pt x="0" y="12"/>
                      </a:lnTo>
                      <a:lnTo>
                        <a:pt x="34" y="20"/>
                      </a:lnTo>
                      <a:close/>
                    </a:path>
                  </a:pathLst>
                </a:custGeom>
                <a:solidFill>
                  <a:srgbClr val="00745C"/>
                </a:solidFill>
                <a:ln w="0">
                  <a:solidFill>
                    <a:srgbClr val="00745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63" name="Freeform 1991"/>
                <p:cNvSpPr>
                  <a:spLocks noChangeAspect="1"/>
                </p:cNvSpPr>
                <p:nvPr/>
              </p:nvSpPr>
              <p:spPr bwMode="auto">
                <a:xfrm>
                  <a:off x="1352" y="1744"/>
                  <a:ext cx="60" cy="20"/>
                </a:xfrm>
                <a:custGeom>
                  <a:avLst/>
                  <a:gdLst>
                    <a:gd name="T0" fmla="*/ 34 w 60"/>
                    <a:gd name="T1" fmla="*/ 20 h 20"/>
                    <a:gd name="T2" fmla="*/ 60 w 60"/>
                    <a:gd name="T3" fmla="*/ 8 h 20"/>
                    <a:gd name="T4" fmla="*/ 28 w 60"/>
                    <a:gd name="T5" fmla="*/ 0 h 20"/>
                    <a:gd name="T6" fmla="*/ 0 w 60"/>
                    <a:gd name="T7" fmla="*/ 12 h 20"/>
                    <a:gd name="T8" fmla="*/ 34 w 60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0"/>
                    <a:gd name="T17" fmla="*/ 60 w 60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0">
                      <a:moveTo>
                        <a:pt x="34" y="20"/>
                      </a:moveTo>
                      <a:lnTo>
                        <a:pt x="60" y="8"/>
                      </a:lnTo>
                      <a:lnTo>
                        <a:pt x="28" y="0"/>
                      </a:lnTo>
                      <a:lnTo>
                        <a:pt x="0" y="12"/>
                      </a:lnTo>
                      <a:lnTo>
                        <a:pt x="34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64" name="Freeform 1992"/>
                <p:cNvSpPr>
                  <a:spLocks noChangeAspect="1"/>
                </p:cNvSpPr>
                <p:nvPr/>
              </p:nvSpPr>
              <p:spPr bwMode="auto">
                <a:xfrm>
                  <a:off x="1386" y="1752"/>
                  <a:ext cx="60" cy="20"/>
                </a:xfrm>
                <a:custGeom>
                  <a:avLst/>
                  <a:gdLst>
                    <a:gd name="T0" fmla="*/ 34 w 60"/>
                    <a:gd name="T1" fmla="*/ 20 h 20"/>
                    <a:gd name="T2" fmla="*/ 60 w 60"/>
                    <a:gd name="T3" fmla="*/ 6 h 20"/>
                    <a:gd name="T4" fmla="*/ 26 w 60"/>
                    <a:gd name="T5" fmla="*/ 0 h 20"/>
                    <a:gd name="T6" fmla="*/ 0 w 60"/>
                    <a:gd name="T7" fmla="*/ 12 h 20"/>
                    <a:gd name="T8" fmla="*/ 34 w 60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0"/>
                    <a:gd name="T17" fmla="*/ 60 w 60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0">
                      <a:moveTo>
                        <a:pt x="34" y="20"/>
                      </a:moveTo>
                      <a:lnTo>
                        <a:pt x="60" y="6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4" y="20"/>
                      </a:lnTo>
                      <a:close/>
                    </a:path>
                  </a:pathLst>
                </a:custGeom>
                <a:solidFill>
                  <a:srgbClr val="00775B"/>
                </a:solidFill>
                <a:ln w="0">
                  <a:solidFill>
                    <a:srgbClr val="00775B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65" name="Freeform 1993"/>
                <p:cNvSpPr>
                  <a:spLocks noChangeAspect="1"/>
                </p:cNvSpPr>
                <p:nvPr/>
              </p:nvSpPr>
              <p:spPr bwMode="auto">
                <a:xfrm>
                  <a:off x="1386" y="1752"/>
                  <a:ext cx="60" cy="20"/>
                </a:xfrm>
                <a:custGeom>
                  <a:avLst/>
                  <a:gdLst>
                    <a:gd name="T0" fmla="*/ 34 w 60"/>
                    <a:gd name="T1" fmla="*/ 20 h 20"/>
                    <a:gd name="T2" fmla="*/ 60 w 60"/>
                    <a:gd name="T3" fmla="*/ 6 h 20"/>
                    <a:gd name="T4" fmla="*/ 26 w 60"/>
                    <a:gd name="T5" fmla="*/ 0 h 20"/>
                    <a:gd name="T6" fmla="*/ 0 w 60"/>
                    <a:gd name="T7" fmla="*/ 12 h 20"/>
                    <a:gd name="T8" fmla="*/ 34 w 60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0"/>
                    <a:gd name="T17" fmla="*/ 60 w 60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0">
                      <a:moveTo>
                        <a:pt x="34" y="20"/>
                      </a:moveTo>
                      <a:lnTo>
                        <a:pt x="60" y="6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4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66" name="Freeform 1994"/>
                <p:cNvSpPr>
                  <a:spLocks noChangeAspect="1"/>
                </p:cNvSpPr>
                <p:nvPr/>
              </p:nvSpPr>
              <p:spPr bwMode="auto">
                <a:xfrm>
                  <a:off x="1420" y="1758"/>
                  <a:ext cx="62" cy="22"/>
                </a:xfrm>
                <a:custGeom>
                  <a:avLst/>
                  <a:gdLst>
                    <a:gd name="T0" fmla="*/ 34 w 62"/>
                    <a:gd name="T1" fmla="*/ 22 h 22"/>
                    <a:gd name="T2" fmla="*/ 62 w 62"/>
                    <a:gd name="T3" fmla="*/ 10 h 22"/>
                    <a:gd name="T4" fmla="*/ 26 w 62"/>
                    <a:gd name="T5" fmla="*/ 0 h 22"/>
                    <a:gd name="T6" fmla="*/ 0 w 62"/>
                    <a:gd name="T7" fmla="*/ 14 h 22"/>
                    <a:gd name="T8" fmla="*/ 34 w 62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2"/>
                    <a:gd name="T17" fmla="*/ 62 w 62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2">
                      <a:moveTo>
                        <a:pt x="34" y="22"/>
                      </a:moveTo>
                      <a:lnTo>
                        <a:pt x="62" y="10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34" y="22"/>
                      </a:lnTo>
                      <a:close/>
                    </a:path>
                  </a:pathLst>
                </a:custGeom>
                <a:solidFill>
                  <a:srgbClr val="007A5A"/>
                </a:solidFill>
                <a:ln w="0">
                  <a:solidFill>
                    <a:srgbClr val="007A5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67" name="Freeform 1995"/>
                <p:cNvSpPr>
                  <a:spLocks noChangeAspect="1"/>
                </p:cNvSpPr>
                <p:nvPr/>
              </p:nvSpPr>
              <p:spPr bwMode="auto">
                <a:xfrm>
                  <a:off x="1420" y="1758"/>
                  <a:ext cx="62" cy="22"/>
                </a:xfrm>
                <a:custGeom>
                  <a:avLst/>
                  <a:gdLst>
                    <a:gd name="T0" fmla="*/ 34 w 62"/>
                    <a:gd name="T1" fmla="*/ 22 h 22"/>
                    <a:gd name="T2" fmla="*/ 62 w 62"/>
                    <a:gd name="T3" fmla="*/ 10 h 22"/>
                    <a:gd name="T4" fmla="*/ 26 w 62"/>
                    <a:gd name="T5" fmla="*/ 0 h 22"/>
                    <a:gd name="T6" fmla="*/ 0 w 62"/>
                    <a:gd name="T7" fmla="*/ 14 h 22"/>
                    <a:gd name="T8" fmla="*/ 34 w 62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2"/>
                    <a:gd name="T17" fmla="*/ 62 w 62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2">
                      <a:moveTo>
                        <a:pt x="34" y="22"/>
                      </a:moveTo>
                      <a:lnTo>
                        <a:pt x="62" y="10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3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68" name="Freeform 1996"/>
                <p:cNvSpPr>
                  <a:spLocks noChangeAspect="1"/>
                </p:cNvSpPr>
                <p:nvPr/>
              </p:nvSpPr>
              <p:spPr bwMode="auto">
                <a:xfrm>
                  <a:off x="1454" y="1768"/>
                  <a:ext cx="62" cy="22"/>
                </a:xfrm>
                <a:custGeom>
                  <a:avLst/>
                  <a:gdLst>
                    <a:gd name="T0" fmla="*/ 36 w 62"/>
                    <a:gd name="T1" fmla="*/ 22 h 22"/>
                    <a:gd name="T2" fmla="*/ 62 w 62"/>
                    <a:gd name="T3" fmla="*/ 8 h 22"/>
                    <a:gd name="T4" fmla="*/ 28 w 62"/>
                    <a:gd name="T5" fmla="*/ 0 h 22"/>
                    <a:gd name="T6" fmla="*/ 0 w 62"/>
                    <a:gd name="T7" fmla="*/ 12 h 22"/>
                    <a:gd name="T8" fmla="*/ 36 w 62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2"/>
                    <a:gd name="T17" fmla="*/ 62 w 62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2">
                      <a:moveTo>
                        <a:pt x="36" y="22"/>
                      </a:moveTo>
                      <a:lnTo>
                        <a:pt x="62" y="8"/>
                      </a:lnTo>
                      <a:lnTo>
                        <a:pt x="28" y="0"/>
                      </a:lnTo>
                      <a:lnTo>
                        <a:pt x="0" y="12"/>
                      </a:lnTo>
                      <a:lnTo>
                        <a:pt x="36" y="22"/>
                      </a:lnTo>
                      <a:close/>
                    </a:path>
                  </a:pathLst>
                </a:custGeom>
                <a:solidFill>
                  <a:srgbClr val="007D59"/>
                </a:solidFill>
                <a:ln w="0">
                  <a:solidFill>
                    <a:srgbClr val="007D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69" name="Freeform 1997"/>
                <p:cNvSpPr>
                  <a:spLocks noChangeAspect="1"/>
                </p:cNvSpPr>
                <p:nvPr/>
              </p:nvSpPr>
              <p:spPr bwMode="auto">
                <a:xfrm>
                  <a:off x="1454" y="1768"/>
                  <a:ext cx="62" cy="22"/>
                </a:xfrm>
                <a:custGeom>
                  <a:avLst/>
                  <a:gdLst>
                    <a:gd name="T0" fmla="*/ 36 w 62"/>
                    <a:gd name="T1" fmla="*/ 22 h 22"/>
                    <a:gd name="T2" fmla="*/ 62 w 62"/>
                    <a:gd name="T3" fmla="*/ 8 h 22"/>
                    <a:gd name="T4" fmla="*/ 28 w 62"/>
                    <a:gd name="T5" fmla="*/ 0 h 22"/>
                    <a:gd name="T6" fmla="*/ 0 w 62"/>
                    <a:gd name="T7" fmla="*/ 12 h 22"/>
                    <a:gd name="T8" fmla="*/ 36 w 62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2"/>
                    <a:gd name="T17" fmla="*/ 62 w 62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2">
                      <a:moveTo>
                        <a:pt x="36" y="22"/>
                      </a:moveTo>
                      <a:lnTo>
                        <a:pt x="62" y="8"/>
                      </a:lnTo>
                      <a:lnTo>
                        <a:pt x="28" y="0"/>
                      </a:lnTo>
                      <a:lnTo>
                        <a:pt x="0" y="12"/>
                      </a:lnTo>
                      <a:lnTo>
                        <a:pt x="3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70" name="Freeform 1998"/>
                <p:cNvSpPr>
                  <a:spLocks noChangeAspect="1"/>
                </p:cNvSpPr>
                <p:nvPr/>
              </p:nvSpPr>
              <p:spPr bwMode="auto">
                <a:xfrm>
                  <a:off x="1490" y="1776"/>
                  <a:ext cx="62" cy="22"/>
                </a:xfrm>
                <a:custGeom>
                  <a:avLst/>
                  <a:gdLst>
                    <a:gd name="T0" fmla="*/ 34 w 62"/>
                    <a:gd name="T1" fmla="*/ 22 h 22"/>
                    <a:gd name="T2" fmla="*/ 62 w 62"/>
                    <a:gd name="T3" fmla="*/ 10 h 22"/>
                    <a:gd name="T4" fmla="*/ 26 w 62"/>
                    <a:gd name="T5" fmla="*/ 0 h 22"/>
                    <a:gd name="T6" fmla="*/ 0 w 62"/>
                    <a:gd name="T7" fmla="*/ 14 h 22"/>
                    <a:gd name="T8" fmla="*/ 34 w 62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2"/>
                    <a:gd name="T17" fmla="*/ 62 w 62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2">
                      <a:moveTo>
                        <a:pt x="34" y="22"/>
                      </a:moveTo>
                      <a:lnTo>
                        <a:pt x="62" y="10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34" y="22"/>
                      </a:lnTo>
                      <a:close/>
                    </a:path>
                  </a:pathLst>
                </a:custGeom>
                <a:solidFill>
                  <a:srgbClr val="007E59"/>
                </a:solidFill>
                <a:ln w="0">
                  <a:solidFill>
                    <a:srgbClr val="007E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71" name="Freeform 1999"/>
                <p:cNvSpPr>
                  <a:spLocks noChangeAspect="1"/>
                </p:cNvSpPr>
                <p:nvPr/>
              </p:nvSpPr>
              <p:spPr bwMode="auto">
                <a:xfrm>
                  <a:off x="1490" y="1776"/>
                  <a:ext cx="62" cy="22"/>
                </a:xfrm>
                <a:custGeom>
                  <a:avLst/>
                  <a:gdLst>
                    <a:gd name="T0" fmla="*/ 34 w 62"/>
                    <a:gd name="T1" fmla="*/ 22 h 22"/>
                    <a:gd name="T2" fmla="*/ 62 w 62"/>
                    <a:gd name="T3" fmla="*/ 10 h 22"/>
                    <a:gd name="T4" fmla="*/ 26 w 62"/>
                    <a:gd name="T5" fmla="*/ 0 h 22"/>
                    <a:gd name="T6" fmla="*/ 0 w 62"/>
                    <a:gd name="T7" fmla="*/ 14 h 22"/>
                    <a:gd name="T8" fmla="*/ 34 w 62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2"/>
                    <a:gd name="T17" fmla="*/ 62 w 62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2">
                      <a:moveTo>
                        <a:pt x="34" y="22"/>
                      </a:moveTo>
                      <a:lnTo>
                        <a:pt x="62" y="10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3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72" name="Freeform 2000"/>
                <p:cNvSpPr>
                  <a:spLocks noChangeAspect="1"/>
                </p:cNvSpPr>
                <p:nvPr/>
              </p:nvSpPr>
              <p:spPr bwMode="auto">
                <a:xfrm>
                  <a:off x="1524" y="1786"/>
                  <a:ext cx="64" cy="24"/>
                </a:xfrm>
                <a:custGeom>
                  <a:avLst/>
                  <a:gdLst>
                    <a:gd name="T0" fmla="*/ 36 w 64"/>
                    <a:gd name="T1" fmla="*/ 24 h 24"/>
                    <a:gd name="T2" fmla="*/ 64 w 64"/>
                    <a:gd name="T3" fmla="*/ 10 h 24"/>
                    <a:gd name="T4" fmla="*/ 28 w 64"/>
                    <a:gd name="T5" fmla="*/ 0 h 24"/>
                    <a:gd name="T6" fmla="*/ 0 w 64"/>
                    <a:gd name="T7" fmla="*/ 12 h 24"/>
                    <a:gd name="T8" fmla="*/ 36 w 64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4"/>
                    <a:gd name="T17" fmla="*/ 64 w 64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4">
                      <a:moveTo>
                        <a:pt x="36" y="24"/>
                      </a:moveTo>
                      <a:lnTo>
                        <a:pt x="64" y="10"/>
                      </a:lnTo>
                      <a:lnTo>
                        <a:pt x="28" y="0"/>
                      </a:lnTo>
                      <a:lnTo>
                        <a:pt x="0" y="12"/>
                      </a:lnTo>
                      <a:lnTo>
                        <a:pt x="36" y="24"/>
                      </a:lnTo>
                      <a:close/>
                    </a:path>
                  </a:pathLst>
                </a:custGeom>
                <a:solidFill>
                  <a:srgbClr val="008058"/>
                </a:solidFill>
                <a:ln w="0">
                  <a:solidFill>
                    <a:srgbClr val="0080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73" name="Freeform 2001"/>
                <p:cNvSpPr>
                  <a:spLocks noChangeAspect="1"/>
                </p:cNvSpPr>
                <p:nvPr/>
              </p:nvSpPr>
              <p:spPr bwMode="auto">
                <a:xfrm>
                  <a:off x="1524" y="1786"/>
                  <a:ext cx="64" cy="24"/>
                </a:xfrm>
                <a:custGeom>
                  <a:avLst/>
                  <a:gdLst>
                    <a:gd name="T0" fmla="*/ 36 w 64"/>
                    <a:gd name="T1" fmla="*/ 24 h 24"/>
                    <a:gd name="T2" fmla="*/ 64 w 64"/>
                    <a:gd name="T3" fmla="*/ 10 h 24"/>
                    <a:gd name="T4" fmla="*/ 28 w 64"/>
                    <a:gd name="T5" fmla="*/ 0 h 24"/>
                    <a:gd name="T6" fmla="*/ 0 w 64"/>
                    <a:gd name="T7" fmla="*/ 12 h 24"/>
                    <a:gd name="T8" fmla="*/ 36 w 64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4"/>
                    <a:gd name="T17" fmla="*/ 64 w 64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4">
                      <a:moveTo>
                        <a:pt x="36" y="24"/>
                      </a:moveTo>
                      <a:lnTo>
                        <a:pt x="64" y="10"/>
                      </a:lnTo>
                      <a:lnTo>
                        <a:pt x="28" y="0"/>
                      </a:lnTo>
                      <a:lnTo>
                        <a:pt x="0" y="12"/>
                      </a:lnTo>
                      <a:lnTo>
                        <a:pt x="3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74" name="Freeform 2002"/>
                <p:cNvSpPr>
                  <a:spLocks noChangeAspect="1"/>
                </p:cNvSpPr>
                <p:nvPr/>
              </p:nvSpPr>
              <p:spPr bwMode="auto">
                <a:xfrm>
                  <a:off x="1560" y="1796"/>
                  <a:ext cx="64" cy="24"/>
                </a:xfrm>
                <a:custGeom>
                  <a:avLst/>
                  <a:gdLst>
                    <a:gd name="T0" fmla="*/ 38 w 64"/>
                    <a:gd name="T1" fmla="*/ 24 h 24"/>
                    <a:gd name="T2" fmla="*/ 64 w 64"/>
                    <a:gd name="T3" fmla="*/ 10 h 24"/>
                    <a:gd name="T4" fmla="*/ 28 w 64"/>
                    <a:gd name="T5" fmla="*/ 0 h 24"/>
                    <a:gd name="T6" fmla="*/ 0 w 64"/>
                    <a:gd name="T7" fmla="*/ 14 h 24"/>
                    <a:gd name="T8" fmla="*/ 38 w 64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4"/>
                    <a:gd name="T17" fmla="*/ 64 w 64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4">
                      <a:moveTo>
                        <a:pt x="38" y="24"/>
                      </a:moveTo>
                      <a:lnTo>
                        <a:pt x="64" y="10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8" y="24"/>
                      </a:lnTo>
                      <a:close/>
                    </a:path>
                  </a:pathLst>
                </a:custGeom>
                <a:solidFill>
                  <a:srgbClr val="008158"/>
                </a:solidFill>
                <a:ln w="0">
                  <a:solidFill>
                    <a:srgbClr val="0081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75" name="Freeform 2003"/>
                <p:cNvSpPr>
                  <a:spLocks noChangeAspect="1"/>
                </p:cNvSpPr>
                <p:nvPr/>
              </p:nvSpPr>
              <p:spPr bwMode="auto">
                <a:xfrm>
                  <a:off x="1560" y="1796"/>
                  <a:ext cx="64" cy="24"/>
                </a:xfrm>
                <a:custGeom>
                  <a:avLst/>
                  <a:gdLst>
                    <a:gd name="T0" fmla="*/ 38 w 64"/>
                    <a:gd name="T1" fmla="*/ 24 h 24"/>
                    <a:gd name="T2" fmla="*/ 64 w 64"/>
                    <a:gd name="T3" fmla="*/ 10 h 24"/>
                    <a:gd name="T4" fmla="*/ 28 w 64"/>
                    <a:gd name="T5" fmla="*/ 0 h 24"/>
                    <a:gd name="T6" fmla="*/ 0 w 64"/>
                    <a:gd name="T7" fmla="*/ 14 h 24"/>
                    <a:gd name="T8" fmla="*/ 38 w 64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4"/>
                    <a:gd name="T17" fmla="*/ 64 w 64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4">
                      <a:moveTo>
                        <a:pt x="38" y="24"/>
                      </a:moveTo>
                      <a:lnTo>
                        <a:pt x="64" y="10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8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76" name="Freeform 2004"/>
                <p:cNvSpPr>
                  <a:spLocks noChangeAspect="1"/>
                </p:cNvSpPr>
                <p:nvPr/>
              </p:nvSpPr>
              <p:spPr bwMode="auto">
                <a:xfrm>
                  <a:off x="1598" y="1806"/>
                  <a:ext cx="62" cy="24"/>
                </a:xfrm>
                <a:custGeom>
                  <a:avLst/>
                  <a:gdLst>
                    <a:gd name="T0" fmla="*/ 36 w 62"/>
                    <a:gd name="T1" fmla="*/ 24 h 24"/>
                    <a:gd name="T2" fmla="*/ 62 w 62"/>
                    <a:gd name="T3" fmla="*/ 12 h 24"/>
                    <a:gd name="T4" fmla="*/ 26 w 62"/>
                    <a:gd name="T5" fmla="*/ 0 h 24"/>
                    <a:gd name="T6" fmla="*/ 0 w 62"/>
                    <a:gd name="T7" fmla="*/ 14 h 24"/>
                    <a:gd name="T8" fmla="*/ 36 w 62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4"/>
                    <a:gd name="T17" fmla="*/ 62 w 62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4">
                      <a:moveTo>
                        <a:pt x="36" y="24"/>
                      </a:moveTo>
                      <a:lnTo>
                        <a:pt x="62" y="12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36" y="24"/>
                      </a:lnTo>
                      <a:close/>
                    </a:path>
                  </a:pathLst>
                </a:custGeom>
                <a:solidFill>
                  <a:srgbClr val="008258"/>
                </a:solidFill>
                <a:ln w="0">
                  <a:solidFill>
                    <a:srgbClr val="0082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77" name="Freeform 2005"/>
                <p:cNvSpPr>
                  <a:spLocks noChangeAspect="1"/>
                </p:cNvSpPr>
                <p:nvPr/>
              </p:nvSpPr>
              <p:spPr bwMode="auto">
                <a:xfrm>
                  <a:off x="1598" y="1806"/>
                  <a:ext cx="62" cy="24"/>
                </a:xfrm>
                <a:custGeom>
                  <a:avLst/>
                  <a:gdLst>
                    <a:gd name="T0" fmla="*/ 36 w 62"/>
                    <a:gd name="T1" fmla="*/ 24 h 24"/>
                    <a:gd name="T2" fmla="*/ 62 w 62"/>
                    <a:gd name="T3" fmla="*/ 12 h 24"/>
                    <a:gd name="T4" fmla="*/ 26 w 62"/>
                    <a:gd name="T5" fmla="*/ 0 h 24"/>
                    <a:gd name="T6" fmla="*/ 0 w 62"/>
                    <a:gd name="T7" fmla="*/ 14 h 24"/>
                    <a:gd name="T8" fmla="*/ 36 w 62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4"/>
                    <a:gd name="T17" fmla="*/ 62 w 62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4">
                      <a:moveTo>
                        <a:pt x="36" y="24"/>
                      </a:moveTo>
                      <a:lnTo>
                        <a:pt x="62" y="12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3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78" name="Freeform 2006"/>
                <p:cNvSpPr>
                  <a:spLocks noChangeAspect="1"/>
                </p:cNvSpPr>
                <p:nvPr/>
              </p:nvSpPr>
              <p:spPr bwMode="auto">
                <a:xfrm>
                  <a:off x="1634" y="1818"/>
                  <a:ext cx="64" cy="24"/>
                </a:xfrm>
                <a:custGeom>
                  <a:avLst/>
                  <a:gdLst>
                    <a:gd name="T0" fmla="*/ 38 w 64"/>
                    <a:gd name="T1" fmla="*/ 24 h 24"/>
                    <a:gd name="T2" fmla="*/ 64 w 64"/>
                    <a:gd name="T3" fmla="*/ 10 h 24"/>
                    <a:gd name="T4" fmla="*/ 26 w 64"/>
                    <a:gd name="T5" fmla="*/ 0 h 24"/>
                    <a:gd name="T6" fmla="*/ 0 w 64"/>
                    <a:gd name="T7" fmla="*/ 12 h 24"/>
                    <a:gd name="T8" fmla="*/ 38 w 64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4"/>
                    <a:gd name="T17" fmla="*/ 64 w 64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4">
                      <a:moveTo>
                        <a:pt x="38" y="24"/>
                      </a:moveTo>
                      <a:lnTo>
                        <a:pt x="64" y="10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8" y="24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79" name="Freeform 2007"/>
                <p:cNvSpPr>
                  <a:spLocks noChangeAspect="1"/>
                </p:cNvSpPr>
                <p:nvPr/>
              </p:nvSpPr>
              <p:spPr bwMode="auto">
                <a:xfrm>
                  <a:off x="1634" y="1818"/>
                  <a:ext cx="64" cy="24"/>
                </a:xfrm>
                <a:custGeom>
                  <a:avLst/>
                  <a:gdLst>
                    <a:gd name="T0" fmla="*/ 38 w 64"/>
                    <a:gd name="T1" fmla="*/ 24 h 24"/>
                    <a:gd name="T2" fmla="*/ 64 w 64"/>
                    <a:gd name="T3" fmla="*/ 10 h 24"/>
                    <a:gd name="T4" fmla="*/ 26 w 64"/>
                    <a:gd name="T5" fmla="*/ 0 h 24"/>
                    <a:gd name="T6" fmla="*/ 0 w 64"/>
                    <a:gd name="T7" fmla="*/ 12 h 24"/>
                    <a:gd name="T8" fmla="*/ 38 w 64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4"/>
                    <a:gd name="T17" fmla="*/ 64 w 64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4">
                      <a:moveTo>
                        <a:pt x="38" y="24"/>
                      </a:moveTo>
                      <a:lnTo>
                        <a:pt x="64" y="10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8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80" name="Freeform 2008"/>
                <p:cNvSpPr>
                  <a:spLocks noChangeAspect="1"/>
                </p:cNvSpPr>
                <p:nvPr/>
              </p:nvSpPr>
              <p:spPr bwMode="auto">
                <a:xfrm>
                  <a:off x="1672" y="1828"/>
                  <a:ext cx="64" cy="26"/>
                </a:xfrm>
                <a:custGeom>
                  <a:avLst/>
                  <a:gdLst>
                    <a:gd name="T0" fmla="*/ 38 w 64"/>
                    <a:gd name="T1" fmla="*/ 26 h 26"/>
                    <a:gd name="T2" fmla="*/ 64 w 64"/>
                    <a:gd name="T3" fmla="*/ 12 h 26"/>
                    <a:gd name="T4" fmla="*/ 26 w 64"/>
                    <a:gd name="T5" fmla="*/ 0 h 26"/>
                    <a:gd name="T6" fmla="*/ 0 w 64"/>
                    <a:gd name="T7" fmla="*/ 14 h 26"/>
                    <a:gd name="T8" fmla="*/ 38 w 64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6"/>
                    <a:gd name="T17" fmla="*/ 64 w 64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6">
                      <a:moveTo>
                        <a:pt x="38" y="26"/>
                      </a:moveTo>
                      <a:lnTo>
                        <a:pt x="64" y="12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38" y="26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81" name="Freeform 2009"/>
                <p:cNvSpPr>
                  <a:spLocks noChangeAspect="1"/>
                </p:cNvSpPr>
                <p:nvPr/>
              </p:nvSpPr>
              <p:spPr bwMode="auto">
                <a:xfrm>
                  <a:off x="1672" y="1828"/>
                  <a:ext cx="64" cy="26"/>
                </a:xfrm>
                <a:custGeom>
                  <a:avLst/>
                  <a:gdLst>
                    <a:gd name="T0" fmla="*/ 38 w 64"/>
                    <a:gd name="T1" fmla="*/ 26 h 26"/>
                    <a:gd name="T2" fmla="*/ 64 w 64"/>
                    <a:gd name="T3" fmla="*/ 12 h 26"/>
                    <a:gd name="T4" fmla="*/ 26 w 64"/>
                    <a:gd name="T5" fmla="*/ 0 h 26"/>
                    <a:gd name="T6" fmla="*/ 0 w 64"/>
                    <a:gd name="T7" fmla="*/ 14 h 26"/>
                    <a:gd name="T8" fmla="*/ 38 w 64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6"/>
                    <a:gd name="T17" fmla="*/ 64 w 64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6">
                      <a:moveTo>
                        <a:pt x="38" y="26"/>
                      </a:moveTo>
                      <a:lnTo>
                        <a:pt x="64" y="12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3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82" name="Freeform 2010"/>
                <p:cNvSpPr>
                  <a:spLocks noChangeAspect="1"/>
                </p:cNvSpPr>
                <p:nvPr/>
              </p:nvSpPr>
              <p:spPr bwMode="auto">
                <a:xfrm>
                  <a:off x="1710" y="1840"/>
                  <a:ext cx="66" cy="26"/>
                </a:xfrm>
                <a:custGeom>
                  <a:avLst/>
                  <a:gdLst>
                    <a:gd name="T0" fmla="*/ 40 w 66"/>
                    <a:gd name="T1" fmla="*/ 26 h 26"/>
                    <a:gd name="T2" fmla="*/ 66 w 66"/>
                    <a:gd name="T3" fmla="*/ 12 h 26"/>
                    <a:gd name="T4" fmla="*/ 26 w 66"/>
                    <a:gd name="T5" fmla="*/ 0 h 26"/>
                    <a:gd name="T6" fmla="*/ 0 w 66"/>
                    <a:gd name="T7" fmla="*/ 14 h 26"/>
                    <a:gd name="T8" fmla="*/ 40 w 66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6"/>
                    <a:gd name="T17" fmla="*/ 66 w 66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6">
                      <a:moveTo>
                        <a:pt x="40" y="26"/>
                      </a:moveTo>
                      <a:lnTo>
                        <a:pt x="66" y="12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40" y="26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83" name="Freeform 2011"/>
                <p:cNvSpPr>
                  <a:spLocks noChangeAspect="1"/>
                </p:cNvSpPr>
                <p:nvPr/>
              </p:nvSpPr>
              <p:spPr bwMode="auto">
                <a:xfrm>
                  <a:off x="1710" y="1840"/>
                  <a:ext cx="66" cy="26"/>
                </a:xfrm>
                <a:custGeom>
                  <a:avLst/>
                  <a:gdLst>
                    <a:gd name="T0" fmla="*/ 40 w 66"/>
                    <a:gd name="T1" fmla="*/ 26 h 26"/>
                    <a:gd name="T2" fmla="*/ 66 w 66"/>
                    <a:gd name="T3" fmla="*/ 12 h 26"/>
                    <a:gd name="T4" fmla="*/ 26 w 66"/>
                    <a:gd name="T5" fmla="*/ 0 h 26"/>
                    <a:gd name="T6" fmla="*/ 0 w 66"/>
                    <a:gd name="T7" fmla="*/ 14 h 26"/>
                    <a:gd name="T8" fmla="*/ 40 w 66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6"/>
                    <a:gd name="T17" fmla="*/ 66 w 66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6">
                      <a:moveTo>
                        <a:pt x="40" y="26"/>
                      </a:moveTo>
                      <a:lnTo>
                        <a:pt x="66" y="12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40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84" name="Freeform 2012"/>
                <p:cNvSpPr>
                  <a:spLocks noChangeAspect="1"/>
                </p:cNvSpPr>
                <p:nvPr/>
              </p:nvSpPr>
              <p:spPr bwMode="auto">
                <a:xfrm>
                  <a:off x="1750" y="1852"/>
                  <a:ext cx="64" cy="24"/>
                </a:xfrm>
                <a:custGeom>
                  <a:avLst/>
                  <a:gdLst>
                    <a:gd name="T0" fmla="*/ 40 w 64"/>
                    <a:gd name="T1" fmla="*/ 24 h 24"/>
                    <a:gd name="T2" fmla="*/ 64 w 64"/>
                    <a:gd name="T3" fmla="*/ 10 h 24"/>
                    <a:gd name="T4" fmla="*/ 26 w 64"/>
                    <a:gd name="T5" fmla="*/ 0 h 24"/>
                    <a:gd name="T6" fmla="*/ 0 w 64"/>
                    <a:gd name="T7" fmla="*/ 14 h 24"/>
                    <a:gd name="T8" fmla="*/ 40 w 64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4"/>
                    <a:gd name="T17" fmla="*/ 64 w 64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4">
                      <a:moveTo>
                        <a:pt x="40" y="24"/>
                      </a:moveTo>
                      <a:lnTo>
                        <a:pt x="64" y="10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40" y="24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85" name="Freeform 2013"/>
                <p:cNvSpPr>
                  <a:spLocks noChangeAspect="1"/>
                </p:cNvSpPr>
                <p:nvPr/>
              </p:nvSpPr>
              <p:spPr bwMode="auto">
                <a:xfrm>
                  <a:off x="1750" y="1852"/>
                  <a:ext cx="64" cy="24"/>
                </a:xfrm>
                <a:custGeom>
                  <a:avLst/>
                  <a:gdLst>
                    <a:gd name="T0" fmla="*/ 40 w 64"/>
                    <a:gd name="T1" fmla="*/ 24 h 24"/>
                    <a:gd name="T2" fmla="*/ 64 w 64"/>
                    <a:gd name="T3" fmla="*/ 10 h 24"/>
                    <a:gd name="T4" fmla="*/ 26 w 64"/>
                    <a:gd name="T5" fmla="*/ 0 h 24"/>
                    <a:gd name="T6" fmla="*/ 0 w 64"/>
                    <a:gd name="T7" fmla="*/ 14 h 24"/>
                    <a:gd name="T8" fmla="*/ 40 w 64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4"/>
                    <a:gd name="T17" fmla="*/ 64 w 64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4">
                      <a:moveTo>
                        <a:pt x="40" y="24"/>
                      </a:moveTo>
                      <a:lnTo>
                        <a:pt x="64" y="10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40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86" name="Freeform 2014"/>
                <p:cNvSpPr>
                  <a:spLocks noChangeAspect="1"/>
                </p:cNvSpPr>
                <p:nvPr/>
              </p:nvSpPr>
              <p:spPr bwMode="auto">
                <a:xfrm>
                  <a:off x="1790" y="1862"/>
                  <a:ext cx="64" cy="28"/>
                </a:xfrm>
                <a:custGeom>
                  <a:avLst/>
                  <a:gdLst>
                    <a:gd name="T0" fmla="*/ 40 w 64"/>
                    <a:gd name="T1" fmla="*/ 28 h 28"/>
                    <a:gd name="T2" fmla="*/ 64 w 64"/>
                    <a:gd name="T3" fmla="*/ 12 h 28"/>
                    <a:gd name="T4" fmla="*/ 24 w 64"/>
                    <a:gd name="T5" fmla="*/ 0 h 28"/>
                    <a:gd name="T6" fmla="*/ 0 w 64"/>
                    <a:gd name="T7" fmla="*/ 14 h 28"/>
                    <a:gd name="T8" fmla="*/ 40 w 64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8"/>
                    <a:gd name="T17" fmla="*/ 64 w 64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8">
                      <a:moveTo>
                        <a:pt x="40" y="28"/>
                      </a:moveTo>
                      <a:lnTo>
                        <a:pt x="64" y="12"/>
                      </a:lnTo>
                      <a:lnTo>
                        <a:pt x="24" y="0"/>
                      </a:lnTo>
                      <a:lnTo>
                        <a:pt x="0" y="14"/>
                      </a:lnTo>
                      <a:lnTo>
                        <a:pt x="40" y="28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87" name="Freeform 2015"/>
                <p:cNvSpPr>
                  <a:spLocks noChangeAspect="1"/>
                </p:cNvSpPr>
                <p:nvPr/>
              </p:nvSpPr>
              <p:spPr bwMode="auto">
                <a:xfrm>
                  <a:off x="1790" y="1862"/>
                  <a:ext cx="64" cy="28"/>
                </a:xfrm>
                <a:custGeom>
                  <a:avLst/>
                  <a:gdLst>
                    <a:gd name="T0" fmla="*/ 40 w 64"/>
                    <a:gd name="T1" fmla="*/ 28 h 28"/>
                    <a:gd name="T2" fmla="*/ 64 w 64"/>
                    <a:gd name="T3" fmla="*/ 12 h 28"/>
                    <a:gd name="T4" fmla="*/ 24 w 64"/>
                    <a:gd name="T5" fmla="*/ 0 h 28"/>
                    <a:gd name="T6" fmla="*/ 0 w 64"/>
                    <a:gd name="T7" fmla="*/ 14 h 28"/>
                    <a:gd name="T8" fmla="*/ 40 w 64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8"/>
                    <a:gd name="T17" fmla="*/ 64 w 64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8">
                      <a:moveTo>
                        <a:pt x="40" y="28"/>
                      </a:moveTo>
                      <a:lnTo>
                        <a:pt x="64" y="12"/>
                      </a:lnTo>
                      <a:lnTo>
                        <a:pt x="24" y="0"/>
                      </a:lnTo>
                      <a:lnTo>
                        <a:pt x="0" y="14"/>
                      </a:lnTo>
                      <a:lnTo>
                        <a:pt x="40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88" name="Freeform 2016"/>
                <p:cNvSpPr>
                  <a:spLocks noChangeAspect="1"/>
                </p:cNvSpPr>
                <p:nvPr/>
              </p:nvSpPr>
              <p:spPr bwMode="auto">
                <a:xfrm>
                  <a:off x="722" y="1564"/>
                  <a:ext cx="54" cy="18"/>
                </a:xfrm>
                <a:custGeom>
                  <a:avLst/>
                  <a:gdLst>
                    <a:gd name="T0" fmla="*/ 26 w 54"/>
                    <a:gd name="T1" fmla="*/ 18 h 18"/>
                    <a:gd name="T2" fmla="*/ 54 w 54"/>
                    <a:gd name="T3" fmla="*/ 8 h 18"/>
                    <a:gd name="T4" fmla="*/ 28 w 54"/>
                    <a:gd name="T5" fmla="*/ 0 h 18"/>
                    <a:gd name="T6" fmla="*/ 0 w 54"/>
                    <a:gd name="T7" fmla="*/ 10 h 18"/>
                    <a:gd name="T8" fmla="*/ 26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26" y="18"/>
                      </a:moveTo>
                      <a:lnTo>
                        <a:pt x="54" y="8"/>
                      </a:lnTo>
                      <a:lnTo>
                        <a:pt x="28" y="0"/>
                      </a:lnTo>
                      <a:lnTo>
                        <a:pt x="0" y="10"/>
                      </a:lnTo>
                      <a:lnTo>
                        <a:pt x="26" y="18"/>
                      </a:lnTo>
                      <a:close/>
                    </a:path>
                  </a:pathLst>
                </a:custGeom>
                <a:solidFill>
                  <a:srgbClr val="00895A"/>
                </a:solidFill>
                <a:ln w="0">
                  <a:solidFill>
                    <a:srgbClr val="00895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89" name="Freeform 2017"/>
                <p:cNvSpPr>
                  <a:spLocks noChangeAspect="1"/>
                </p:cNvSpPr>
                <p:nvPr/>
              </p:nvSpPr>
              <p:spPr bwMode="auto">
                <a:xfrm>
                  <a:off x="722" y="1564"/>
                  <a:ext cx="54" cy="18"/>
                </a:xfrm>
                <a:custGeom>
                  <a:avLst/>
                  <a:gdLst>
                    <a:gd name="T0" fmla="*/ 26 w 54"/>
                    <a:gd name="T1" fmla="*/ 18 h 18"/>
                    <a:gd name="T2" fmla="*/ 54 w 54"/>
                    <a:gd name="T3" fmla="*/ 8 h 18"/>
                    <a:gd name="T4" fmla="*/ 28 w 54"/>
                    <a:gd name="T5" fmla="*/ 0 h 18"/>
                    <a:gd name="T6" fmla="*/ 0 w 54"/>
                    <a:gd name="T7" fmla="*/ 10 h 18"/>
                    <a:gd name="T8" fmla="*/ 26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26" y="18"/>
                      </a:moveTo>
                      <a:lnTo>
                        <a:pt x="54" y="8"/>
                      </a:lnTo>
                      <a:lnTo>
                        <a:pt x="28" y="0"/>
                      </a:lnTo>
                      <a:lnTo>
                        <a:pt x="0" y="10"/>
                      </a:lnTo>
                      <a:lnTo>
                        <a:pt x="26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90" name="Freeform 2018"/>
                <p:cNvSpPr>
                  <a:spLocks noChangeAspect="1"/>
                </p:cNvSpPr>
                <p:nvPr/>
              </p:nvSpPr>
              <p:spPr bwMode="auto">
                <a:xfrm>
                  <a:off x="748" y="1572"/>
                  <a:ext cx="54" cy="30"/>
                </a:xfrm>
                <a:custGeom>
                  <a:avLst/>
                  <a:gdLst>
                    <a:gd name="T0" fmla="*/ 26 w 54"/>
                    <a:gd name="T1" fmla="*/ 30 h 30"/>
                    <a:gd name="T2" fmla="*/ 54 w 54"/>
                    <a:gd name="T3" fmla="*/ 18 h 30"/>
                    <a:gd name="T4" fmla="*/ 28 w 54"/>
                    <a:gd name="T5" fmla="*/ 0 h 30"/>
                    <a:gd name="T6" fmla="*/ 0 w 54"/>
                    <a:gd name="T7" fmla="*/ 10 h 30"/>
                    <a:gd name="T8" fmla="*/ 26 w 54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30"/>
                    <a:gd name="T17" fmla="*/ 54 w 54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30">
                      <a:moveTo>
                        <a:pt x="26" y="30"/>
                      </a:moveTo>
                      <a:lnTo>
                        <a:pt x="54" y="18"/>
                      </a:lnTo>
                      <a:lnTo>
                        <a:pt x="28" y="0"/>
                      </a:lnTo>
                      <a:lnTo>
                        <a:pt x="0" y="10"/>
                      </a:lnTo>
                      <a:lnTo>
                        <a:pt x="26" y="30"/>
                      </a:lnTo>
                      <a:close/>
                    </a:path>
                  </a:pathLst>
                </a:custGeom>
                <a:solidFill>
                  <a:srgbClr val="24A965"/>
                </a:solidFill>
                <a:ln w="0">
                  <a:solidFill>
                    <a:srgbClr val="24A965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91" name="Freeform 2019"/>
                <p:cNvSpPr>
                  <a:spLocks noChangeAspect="1"/>
                </p:cNvSpPr>
                <p:nvPr/>
              </p:nvSpPr>
              <p:spPr bwMode="auto">
                <a:xfrm>
                  <a:off x="748" y="1572"/>
                  <a:ext cx="54" cy="30"/>
                </a:xfrm>
                <a:custGeom>
                  <a:avLst/>
                  <a:gdLst>
                    <a:gd name="T0" fmla="*/ 26 w 54"/>
                    <a:gd name="T1" fmla="*/ 30 h 30"/>
                    <a:gd name="T2" fmla="*/ 54 w 54"/>
                    <a:gd name="T3" fmla="*/ 18 h 30"/>
                    <a:gd name="T4" fmla="*/ 28 w 54"/>
                    <a:gd name="T5" fmla="*/ 0 h 30"/>
                    <a:gd name="T6" fmla="*/ 0 w 54"/>
                    <a:gd name="T7" fmla="*/ 10 h 30"/>
                    <a:gd name="T8" fmla="*/ 26 w 54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30"/>
                    <a:gd name="T17" fmla="*/ 54 w 54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30">
                      <a:moveTo>
                        <a:pt x="26" y="30"/>
                      </a:moveTo>
                      <a:lnTo>
                        <a:pt x="54" y="18"/>
                      </a:lnTo>
                      <a:lnTo>
                        <a:pt x="28" y="0"/>
                      </a:lnTo>
                      <a:lnTo>
                        <a:pt x="0" y="10"/>
                      </a:lnTo>
                      <a:lnTo>
                        <a:pt x="26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92" name="Freeform 2020"/>
                <p:cNvSpPr>
                  <a:spLocks noChangeAspect="1"/>
                </p:cNvSpPr>
                <p:nvPr/>
              </p:nvSpPr>
              <p:spPr bwMode="auto">
                <a:xfrm>
                  <a:off x="774" y="1590"/>
                  <a:ext cx="54" cy="38"/>
                </a:xfrm>
                <a:custGeom>
                  <a:avLst/>
                  <a:gdLst>
                    <a:gd name="T0" fmla="*/ 26 w 54"/>
                    <a:gd name="T1" fmla="*/ 38 h 38"/>
                    <a:gd name="T2" fmla="*/ 54 w 54"/>
                    <a:gd name="T3" fmla="*/ 24 h 38"/>
                    <a:gd name="T4" fmla="*/ 28 w 54"/>
                    <a:gd name="T5" fmla="*/ 0 h 38"/>
                    <a:gd name="T6" fmla="*/ 0 w 54"/>
                    <a:gd name="T7" fmla="*/ 12 h 38"/>
                    <a:gd name="T8" fmla="*/ 26 w 54"/>
                    <a:gd name="T9" fmla="*/ 38 h 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38"/>
                    <a:gd name="T17" fmla="*/ 54 w 54"/>
                    <a:gd name="T18" fmla="*/ 38 h 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38">
                      <a:moveTo>
                        <a:pt x="26" y="38"/>
                      </a:moveTo>
                      <a:lnTo>
                        <a:pt x="54" y="24"/>
                      </a:lnTo>
                      <a:lnTo>
                        <a:pt x="28" y="0"/>
                      </a:lnTo>
                      <a:lnTo>
                        <a:pt x="0" y="12"/>
                      </a:lnTo>
                      <a:lnTo>
                        <a:pt x="26" y="38"/>
                      </a:lnTo>
                      <a:close/>
                    </a:path>
                  </a:pathLst>
                </a:custGeom>
                <a:solidFill>
                  <a:srgbClr val="41AD6B"/>
                </a:solidFill>
                <a:ln w="0">
                  <a:solidFill>
                    <a:srgbClr val="41AD6B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93" name="Freeform 2021"/>
                <p:cNvSpPr>
                  <a:spLocks noChangeAspect="1"/>
                </p:cNvSpPr>
                <p:nvPr/>
              </p:nvSpPr>
              <p:spPr bwMode="auto">
                <a:xfrm>
                  <a:off x="774" y="1590"/>
                  <a:ext cx="54" cy="38"/>
                </a:xfrm>
                <a:custGeom>
                  <a:avLst/>
                  <a:gdLst>
                    <a:gd name="T0" fmla="*/ 26 w 54"/>
                    <a:gd name="T1" fmla="*/ 38 h 38"/>
                    <a:gd name="T2" fmla="*/ 54 w 54"/>
                    <a:gd name="T3" fmla="*/ 24 h 38"/>
                    <a:gd name="T4" fmla="*/ 28 w 54"/>
                    <a:gd name="T5" fmla="*/ 0 h 38"/>
                    <a:gd name="T6" fmla="*/ 0 w 54"/>
                    <a:gd name="T7" fmla="*/ 12 h 38"/>
                    <a:gd name="T8" fmla="*/ 26 w 54"/>
                    <a:gd name="T9" fmla="*/ 38 h 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38"/>
                    <a:gd name="T17" fmla="*/ 54 w 54"/>
                    <a:gd name="T18" fmla="*/ 38 h 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38">
                      <a:moveTo>
                        <a:pt x="26" y="38"/>
                      </a:moveTo>
                      <a:lnTo>
                        <a:pt x="54" y="24"/>
                      </a:lnTo>
                      <a:lnTo>
                        <a:pt x="28" y="0"/>
                      </a:lnTo>
                      <a:lnTo>
                        <a:pt x="0" y="12"/>
                      </a:lnTo>
                      <a:lnTo>
                        <a:pt x="26" y="3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94" name="Freeform 2022"/>
                <p:cNvSpPr>
                  <a:spLocks noChangeAspect="1"/>
                </p:cNvSpPr>
                <p:nvPr/>
              </p:nvSpPr>
              <p:spPr bwMode="auto">
                <a:xfrm>
                  <a:off x="800" y="1614"/>
                  <a:ext cx="56" cy="40"/>
                </a:xfrm>
                <a:custGeom>
                  <a:avLst/>
                  <a:gdLst>
                    <a:gd name="T0" fmla="*/ 28 w 56"/>
                    <a:gd name="T1" fmla="*/ 40 h 40"/>
                    <a:gd name="T2" fmla="*/ 56 w 56"/>
                    <a:gd name="T3" fmla="*/ 24 h 40"/>
                    <a:gd name="T4" fmla="*/ 28 w 56"/>
                    <a:gd name="T5" fmla="*/ 0 h 40"/>
                    <a:gd name="T6" fmla="*/ 0 w 56"/>
                    <a:gd name="T7" fmla="*/ 14 h 40"/>
                    <a:gd name="T8" fmla="*/ 28 w 56"/>
                    <a:gd name="T9" fmla="*/ 40 h 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0"/>
                    <a:gd name="T17" fmla="*/ 56 w 56"/>
                    <a:gd name="T18" fmla="*/ 40 h 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0">
                      <a:moveTo>
                        <a:pt x="28" y="40"/>
                      </a:moveTo>
                      <a:lnTo>
                        <a:pt x="56" y="24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28" y="40"/>
                      </a:lnTo>
                      <a:close/>
                    </a:path>
                  </a:pathLst>
                </a:custGeom>
                <a:solidFill>
                  <a:srgbClr val="48A973"/>
                </a:solidFill>
                <a:ln w="0">
                  <a:solidFill>
                    <a:srgbClr val="48A973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95" name="Freeform 2023"/>
                <p:cNvSpPr>
                  <a:spLocks noChangeAspect="1"/>
                </p:cNvSpPr>
                <p:nvPr/>
              </p:nvSpPr>
              <p:spPr bwMode="auto">
                <a:xfrm>
                  <a:off x="800" y="1614"/>
                  <a:ext cx="56" cy="40"/>
                </a:xfrm>
                <a:custGeom>
                  <a:avLst/>
                  <a:gdLst>
                    <a:gd name="T0" fmla="*/ 28 w 56"/>
                    <a:gd name="T1" fmla="*/ 40 h 40"/>
                    <a:gd name="T2" fmla="*/ 56 w 56"/>
                    <a:gd name="T3" fmla="*/ 24 h 40"/>
                    <a:gd name="T4" fmla="*/ 28 w 56"/>
                    <a:gd name="T5" fmla="*/ 0 h 40"/>
                    <a:gd name="T6" fmla="*/ 0 w 56"/>
                    <a:gd name="T7" fmla="*/ 14 h 40"/>
                    <a:gd name="T8" fmla="*/ 28 w 56"/>
                    <a:gd name="T9" fmla="*/ 40 h 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0"/>
                    <a:gd name="T17" fmla="*/ 56 w 56"/>
                    <a:gd name="T18" fmla="*/ 40 h 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0">
                      <a:moveTo>
                        <a:pt x="28" y="40"/>
                      </a:moveTo>
                      <a:lnTo>
                        <a:pt x="56" y="24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28" y="4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96" name="Freeform 2024"/>
                <p:cNvSpPr>
                  <a:spLocks noChangeAspect="1"/>
                </p:cNvSpPr>
                <p:nvPr/>
              </p:nvSpPr>
              <p:spPr bwMode="auto">
                <a:xfrm>
                  <a:off x="828" y="1638"/>
                  <a:ext cx="54" cy="40"/>
                </a:xfrm>
                <a:custGeom>
                  <a:avLst/>
                  <a:gdLst>
                    <a:gd name="T0" fmla="*/ 26 w 54"/>
                    <a:gd name="T1" fmla="*/ 40 h 40"/>
                    <a:gd name="T2" fmla="*/ 54 w 54"/>
                    <a:gd name="T3" fmla="*/ 24 h 40"/>
                    <a:gd name="T4" fmla="*/ 28 w 54"/>
                    <a:gd name="T5" fmla="*/ 0 h 40"/>
                    <a:gd name="T6" fmla="*/ 0 w 54"/>
                    <a:gd name="T7" fmla="*/ 16 h 40"/>
                    <a:gd name="T8" fmla="*/ 26 w 54"/>
                    <a:gd name="T9" fmla="*/ 40 h 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40"/>
                    <a:gd name="T17" fmla="*/ 54 w 54"/>
                    <a:gd name="T18" fmla="*/ 40 h 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40">
                      <a:moveTo>
                        <a:pt x="26" y="40"/>
                      </a:moveTo>
                      <a:lnTo>
                        <a:pt x="54" y="24"/>
                      </a:lnTo>
                      <a:lnTo>
                        <a:pt x="28" y="0"/>
                      </a:lnTo>
                      <a:lnTo>
                        <a:pt x="0" y="16"/>
                      </a:lnTo>
                      <a:lnTo>
                        <a:pt x="26" y="40"/>
                      </a:lnTo>
                      <a:close/>
                    </a:path>
                  </a:pathLst>
                </a:custGeom>
                <a:solidFill>
                  <a:srgbClr val="44A17A"/>
                </a:solidFill>
                <a:ln w="0">
                  <a:solidFill>
                    <a:srgbClr val="44A17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97" name="Freeform 2025"/>
                <p:cNvSpPr>
                  <a:spLocks noChangeAspect="1"/>
                </p:cNvSpPr>
                <p:nvPr/>
              </p:nvSpPr>
              <p:spPr bwMode="auto">
                <a:xfrm>
                  <a:off x="828" y="1638"/>
                  <a:ext cx="54" cy="40"/>
                </a:xfrm>
                <a:custGeom>
                  <a:avLst/>
                  <a:gdLst>
                    <a:gd name="T0" fmla="*/ 26 w 54"/>
                    <a:gd name="T1" fmla="*/ 40 h 40"/>
                    <a:gd name="T2" fmla="*/ 54 w 54"/>
                    <a:gd name="T3" fmla="*/ 24 h 40"/>
                    <a:gd name="T4" fmla="*/ 28 w 54"/>
                    <a:gd name="T5" fmla="*/ 0 h 40"/>
                    <a:gd name="T6" fmla="*/ 0 w 54"/>
                    <a:gd name="T7" fmla="*/ 16 h 40"/>
                    <a:gd name="T8" fmla="*/ 26 w 54"/>
                    <a:gd name="T9" fmla="*/ 40 h 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40"/>
                    <a:gd name="T17" fmla="*/ 54 w 54"/>
                    <a:gd name="T18" fmla="*/ 40 h 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40">
                      <a:moveTo>
                        <a:pt x="26" y="40"/>
                      </a:moveTo>
                      <a:lnTo>
                        <a:pt x="54" y="24"/>
                      </a:lnTo>
                      <a:lnTo>
                        <a:pt x="28" y="0"/>
                      </a:lnTo>
                      <a:lnTo>
                        <a:pt x="0" y="16"/>
                      </a:lnTo>
                      <a:lnTo>
                        <a:pt x="26" y="4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98" name="Freeform 2026"/>
                <p:cNvSpPr>
                  <a:spLocks noChangeAspect="1"/>
                </p:cNvSpPr>
                <p:nvPr/>
              </p:nvSpPr>
              <p:spPr bwMode="auto">
                <a:xfrm>
                  <a:off x="854" y="1662"/>
                  <a:ext cx="56" cy="36"/>
                </a:xfrm>
                <a:custGeom>
                  <a:avLst/>
                  <a:gdLst>
                    <a:gd name="T0" fmla="*/ 28 w 56"/>
                    <a:gd name="T1" fmla="*/ 36 h 36"/>
                    <a:gd name="T2" fmla="*/ 56 w 56"/>
                    <a:gd name="T3" fmla="*/ 18 h 36"/>
                    <a:gd name="T4" fmla="*/ 28 w 56"/>
                    <a:gd name="T5" fmla="*/ 0 h 36"/>
                    <a:gd name="T6" fmla="*/ 0 w 56"/>
                    <a:gd name="T7" fmla="*/ 16 h 36"/>
                    <a:gd name="T8" fmla="*/ 28 w 56"/>
                    <a:gd name="T9" fmla="*/ 36 h 3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36"/>
                    <a:gd name="T17" fmla="*/ 56 w 56"/>
                    <a:gd name="T18" fmla="*/ 36 h 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36">
                      <a:moveTo>
                        <a:pt x="28" y="36"/>
                      </a:moveTo>
                      <a:lnTo>
                        <a:pt x="56" y="18"/>
                      </a:lnTo>
                      <a:lnTo>
                        <a:pt x="28" y="0"/>
                      </a:lnTo>
                      <a:lnTo>
                        <a:pt x="0" y="16"/>
                      </a:lnTo>
                      <a:lnTo>
                        <a:pt x="28" y="36"/>
                      </a:lnTo>
                      <a:close/>
                    </a:path>
                  </a:pathLst>
                </a:custGeom>
                <a:solidFill>
                  <a:srgbClr val="359682"/>
                </a:solidFill>
                <a:ln w="0">
                  <a:solidFill>
                    <a:srgbClr val="35968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99" name="Freeform 2027"/>
                <p:cNvSpPr>
                  <a:spLocks noChangeAspect="1"/>
                </p:cNvSpPr>
                <p:nvPr/>
              </p:nvSpPr>
              <p:spPr bwMode="auto">
                <a:xfrm>
                  <a:off x="854" y="1662"/>
                  <a:ext cx="56" cy="36"/>
                </a:xfrm>
                <a:custGeom>
                  <a:avLst/>
                  <a:gdLst>
                    <a:gd name="T0" fmla="*/ 28 w 56"/>
                    <a:gd name="T1" fmla="*/ 36 h 36"/>
                    <a:gd name="T2" fmla="*/ 56 w 56"/>
                    <a:gd name="T3" fmla="*/ 18 h 36"/>
                    <a:gd name="T4" fmla="*/ 28 w 56"/>
                    <a:gd name="T5" fmla="*/ 0 h 36"/>
                    <a:gd name="T6" fmla="*/ 0 w 56"/>
                    <a:gd name="T7" fmla="*/ 16 h 36"/>
                    <a:gd name="T8" fmla="*/ 28 w 56"/>
                    <a:gd name="T9" fmla="*/ 36 h 3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36"/>
                    <a:gd name="T17" fmla="*/ 56 w 56"/>
                    <a:gd name="T18" fmla="*/ 36 h 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36">
                      <a:moveTo>
                        <a:pt x="28" y="36"/>
                      </a:moveTo>
                      <a:lnTo>
                        <a:pt x="56" y="18"/>
                      </a:lnTo>
                      <a:lnTo>
                        <a:pt x="28" y="0"/>
                      </a:lnTo>
                      <a:lnTo>
                        <a:pt x="0" y="16"/>
                      </a:lnTo>
                      <a:lnTo>
                        <a:pt x="28" y="3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00" name="Freeform 2028"/>
                <p:cNvSpPr>
                  <a:spLocks noChangeAspect="1"/>
                </p:cNvSpPr>
                <p:nvPr/>
              </p:nvSpPr>
              <p:spPr bwMode="auto">
                <a:xfrm>
                  <a:off x="882" y="1680"/>
                  <a:ext cx="54" cy="32"/>
                </a:xfrm>
                <a:custGeom>
                  <a:avLst/>
                  <a:gdLst>
                    <a:gd name="T0" fmla="*/ 26 w 54"/>
                    <a:gd name="T1" fmla="*/ 32 h 32"/>
                    <a:gd name="T2" fmla="*/ 54 w 54"/>
                    <a:gd name="T3" fmla="*/ 14 h 32"/>
                    <a:gd name="T4" fmla="*/ 28 w 54"/>
                    <a:gd name="T5" fmla="*/ 0 h 32"/>
                    <a:gd name="T6" fmla="*/ 0 w 54"/>
                    <a:gd name="T7" fmla="*/ 18 h 32"/>
                    <a:gd name="T8" fmla="*/ 26 w 54"/>
                    <a:gd name="T9" fmla="*/ 32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32"/>
                    <a:gd name="T17" fmla="*/ 54 w 54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32">
                      <a:moveTo>
                        <a:pt x="26" y="32"/>
                      </a:moveTo>
                      <a:lnTo>
                        <a:pt x="54" y="14"/>
                      </a:lnTo>
                      <a:lnTo>
                        <a:pt x="28" y="0"/>
                      </a:lnTo>
                      <a:lnTo>
                        <a:pt x="0" y="18"/>
                      </a:lnTo>
                      <a:lnTo>
                        <a:pt x="26" y="32"/>
                      </a:lnTo>
                      <a:close/>
                    </a:path>
                  </a:pathLst>
                </a:custGeom>
                <a:solidFill>
                  <a:srgbClr val="238986"/>
                </a:solidFill>
                <a:ln w="0">
                  <a:solidFill>
                    <a:srgbClr val="238986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01" name="Freeform 2029"/>
                <p:cNvSpPr>
                  <a:spLocks noChangeAspect="1"/>
                </p:cNvSpPr>
                <p:nvPr/>
              </p:nvSpPr>
              <p:spPr bwMode="auto">
                <a:xfrm>
                  <a:off x="882" y="1680"/>
                  <a:ext cx="54" cy="32"/>
                </a:xfrm>
                <a:custGeom>
                  <a:avLst/>
                  <a:gdLst>
                    <a:gd name="T0" fmla="*/ 26 w 54"/>
                    <a:gd name="T1" fmla="*/ 32 h 32"/>
                    <a:gd name="T2" fmla="*/ 54 w 54"/>
                    <a:gd name="T3" fmla="*/ 14 h 32"/>
                    <a:gd name="T4" fmla="*/ 28 w 54"/>
                    <a:gd name="T5" fmla="*/ 0 h 32"/>
                    <a:gd name="T6" fmla="*/ 0 w 54"/>
                    <a:gd name="T7" fmla="*/ 18 h 32"/>
                    <a:gd name="T8" fmla="*/ 26 w 54"/>
                    <a:gd name="T9" fmla="*/ 32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32"/>
                    <a:gd name="T17" fmla="*/ 54 w 54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32">
                      <a:moveTo>
                        <a:pt x="26" y="32"/>
                      </a:moveTo>
                      <a:lnTo>
                        <a:pt x="54" y="14"/>
                      </a:lnTo>
                      <a:lnTo>
                        <a:pt x="28" y="0"/>
                      </a:lnTo>
                      <a:lnTo>
                        <a:pt x="0" y="18"/>
                      </a:lnTo>
                      <a:lnTo>
                        <a:pt x="26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02" name="Freeform 2030"/>
                <p:cNvSpPr>
                  <a:spLocks noChangeAspect="1"/>
                </p:cNvSpPr>
                <p:nvPr/>
              </p:nvSpPr>
              <p:spPr bwMode="auto">
                <a:xfrm>
                  <a:off x="908" y="1694"/>
                  <a:ext cx="56" cy="28"/>
                </a:xfrm>
                <a:custGeom>
                  <a:avLst/>
                  <a:gdLst>
                    <a:gd name="T0" fmla="*/ 28 w 56"/>
                    <a:gd name="T1" fmla="*/ 28 h 28"/>
                    <a:gd name="T2" fmla="*/ 56 w 56"/>
                    <a:gd name="T3" fmla="*/ 10 h 28"/>
                    <a:gd name="T4" fmla="*/ 28 w 56"/>
                    <a:gd name="T5" fmla="*/ 0 h 28"/>
                    <a:gd name="T6" fmla="*/ 0 w 56"/>
                    <a:gd name="T7" fmla="*/ 18 h 28"/>
                    <a:gd name="T8" fmla="*/ 28 w 56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8"/>
                    <a:gd name="T17" fmla="*/ 56 w 56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8">
                      <a:moveTo>
                        <a:pt x="28" y="28"/>
                      </a:moveTo>
                      <a:lnTo>
                        <a:pt x="56" y="10"/>
                      </a:lnTo>
                      <a:lnTo>
                        <a:pt x="28" y="0"/>
                      </a:lnTo>
                      <a:lnTo>
                        <a:pt x="0" y="18"/>
                      </a:lnTo>
                      <a:lnTo>
                        <a:pt x="28" y="28"/>
                      </a:lnTo>
                      <a:close/>
                    </a:path>
                  </a:pathLst>
                </a:custGeom>
                <a:solidFill>
                  <a:srgbClr val="0D7C89"/>
                </a:solidFill>
                <a:ln w="0">
                  <a:solidFill>
                    <a:srgbClr val="0D7C8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03" name="Freeform 2031"/>
                <p:cNvSpPr>
                  <a:spLocks noChangeAspect="1"/>
                </p:cNvSpPr>
                <p:nvPr/>
              </p:nvSpPr>
              <p:spPr bwMode="auto">
                <a:xfrm>
                  <a:off x="908" y="1694"/>
                  <a:ext cx="56" cy="28"/>
                </a:xfrm>
                <a:custGeom>
                  <a:avLst/>
                  <a:gdLst>
                    <a:gd name="T0" fmla="*/ 28 w 56"/>
                    <a:gd name="T1" fmla="*/ 28 h 28"/>
                    <a:gd name="T2" fmla="*/ 56 w 56"/>
                    <a:gd name="T3" fmla="*/ 10 h 28"/>
                    <a:gd name="T4" fmla="*/ 28 w 56"/>
                    <a:gd name="T5" fmla="*/ 0 h 28"/>
                    <a:gd name="T6" fmla="*/ 0 w 56"/>
                    <a:gd name="T7" fmla="*/ 18 h 28"/>
                    <a:gd name="T8" fmla="*/ 28 w 56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8"/>
                    <a:gd name="T17" fmla="*/ 56 w 56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8">
                      <a:moveTo>
                        <a:pt x="28" y="28"/>
                      </a:moveTo>
                      <a:lnTo>
                        <a:pt x="56" y="10"/>
                      </a:lnTo>
                      <a:lnTo>
                        <a:pt x="28" y="0"/>
                      </a:lnTo>
                      <a:lnTo>
                        <a:pt x="0" y="18"/>
                      </a:lnTo>
                      <a:lnTo>
                        <a:pt x="28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04" name="Freeform 2032"/>
                <p:cNvSpPr>
                  <a:spLocks noChangeAspect="1"/>
                </p:cNvSpPr>
                <p:nvPr/>
              </p:nvSpPr>
              <p:spPr bwMode="auto">
                <a:xfrm>
                  <a:off x="936" y="1704"/>
                  <a:ext cx="54" cy="26"/>
                </a:xfrm>
                <a:custGeom>
                  <a:avLst/>
                  <a:gdLst>
                    <a:gd name="T0" fmla="*/ 28 w 54"/>
                    <a:gd name="T1" fmla="*/ 26 h 26"/>
                    <a:gd name="T2" fmla="*/ 54 w 54"/>
                    <a:gd name="T3" fmla="*/ 8 h 26"/>
                    <a:gd name="T4" fmla="*/ 28 w 54"/>
                    <a:gd name="T5" fmla="*/ 0 h 26"/>
                    <a:gd name="T6" fmla="*/ 0 w 54"/>
                    <a:gd name="T7" fmla="*/ 18 h 26"/>
                    <a:gd name="T8" fmla="*/ 28 w 54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26"/>
                    <a:gd name="T17" fmla="*/ 54 w 54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26">
                      <a:moveTo>
                        <a:pt x="28" y="26"/>
                      </a:moveTo>
                      <a:lnTo>
                        <a:pt x="54" y="8"/>
                      </a:lnTo>
                      <a:lnTo>
                        <a:pt x="28" y="0"/>
                      </a:lnTo>
                      <a:lnTo>
                        <a:pt x="0" y="18"/>
                      </a:lnTo>
                      <a:lnTo>
                        <a:pt x="28" y="26"/>
                      </a:lnTo>
                      <a:close/>
                    </a:path>
                  </a:pathLst>
                </a:custGeom>
                <a:solidFill>
                  <a:srgbClr val="006F89"/>
                </a:solidFill>
                <a:ln w="0">
                  <a:solidFill>
                    <a:srgbClr val="006F8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05" name="Freeform 2033"/>
                <p:cNvSpPr>
                  <a:spLocks noChangeAspect="1"/>
                </p:cNvSpPr>
                <p:nvPr/>
              </p:nvSpPr>
              <p:spPr bwMode="auto">
                <a:xfrm>
                  <a:off x="936" y="1704"/>
                  <a:ext cx="54" cy="26"/>
                </a:xfrm>
                <a:custGeom>
                  <a:avLst/>
                  <a:gdLst>
                    <a:gd name="T0" fmla="*/ 28 w 54"/>
                    <a:gd name="T1" fmla="*/ 26 h 26"/>
                    <a:gd name="T2" fmla="*/ 54 w 54"/>
                    <a:gd name="T3" fmla="*/ 8 h 26"/>
                    <a:gd name="T4" fmla="*/ 28 w 54"/>
                    <a:gd name="T5" fmla="*/ 0 h 26"/>
                    <a:gd name="T6" fmla="*/ 0 w 54"/>
                    <a:gd name="T7" fmla="*/ 18 h 26"/>
                    <a:gd name="T8" fmla="*/ 28 w 54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26"/>
                    <a:gd name="T17" fmla="*/ 54 w 54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26">
                      <a:moveTo>
                        <a:pt x="28" y="26"/>
                      </a:moveTo>
                      <a:lnTo>
                        <a:pt x="54" y="8"/>
                      </a:lnTo>
                      <a:lnTo>
                        <a:pt x="28" y="0"/>
                      </a:lnTo>
                      <a:lnTo>
                        <a:pt x="0" y="18"/>
                      </a:lnTo>
                      <a:lnTo>
                        <a:pt x="2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06" name="Freeform 2034"/>
                <p:cNvSpPr>
                  <a:spLocks noChangeAspect="1"/>
                </p:cNvSpPr>
                <p:nvPr/>
              </p:nvSpPr>
              <p:spPr bwMode="auto">
                <a:xfrm>
                  <a:off x="964" y="1712"/>
                  <a:ext cx="54" cy="22"/>
                </a:xfrm>
                <a:custGeom>
                  <a:avLst/>
                  <a:gdLst>
                    <a:gd name="T0" fmla="*/ 26 w 54"/>
                    <a:gd name="T1" fmla="*/ 22 h 22"/>
                    <a:gd name="T2" fmla="*/ 54 w 54"/>
                    <a:gd name="T3" fmla="*/ 4 h 22"/>
                    <a:gd name="T4" fmla="*/ 26 w 54"/>
                    <a:gd name="T5" fmla="*/ 0 h 22"/>
                    <a:gd name="T6" fmla="*/ 0 w 54"/>
                    <a:gd name="T7" fmla="*/ 18 h 22"/>
                    <a:gd name="T8" fmla="*/ 26 w 54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22"/>
                    <a:gd name="T17" fmla="*/ 54 w 54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22">
                      <a:moveTo>
                        <a:pt x="26" y="22"/>
                      </a:moveTo>
                      <a:lnTo>
                        <a:pt x="54" y="4"/>
                      </a:lnTo>
                      <a:lnTo>
                        <a:pt x="26" y="0"/>
                      </a:lnTo>
                      <a:lnTo>
                        <a:pt x="0" y="18"/>
                      </a:lnTo>
                      <a:lnTo>
                        <a:pt x="26" y="22"/>
                      </a:lnTo>
                      <a:close/>
                    </a:path>
                  </a:pathLst>
                </a:custGeom>
                <a:solidFill>
                  <a:srgbClr val="006486"/>
                </a:solidFill>
                <a:ln w="0">
                  <a:solidFill>
                    <a:srgbClr val="006486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07" name="Freeform 2035"/>
                <p:cNvSpPr>
                  <a:spLocks noChangeAspect="1"/>
                </p:cNvSpPr>
                <p:nvPr/>
              </p:nvSpPr>
              <p:spPr bwMode="auto">
                <a:xfrm>
                  <a:off x="964" y="1712"/>
                  <a:ext cx="54" cy="22"/>
                </a:xfrm>
                <a:custGeom>
                  <a:avLst/>
                  <a:gdLst>
                    <a:gd name="T0" fmla="*/ 26 w 54"/>
                    <a:gd name="T1" fmla="*/ 22 h 22"/>
                    <a:gd name="T2" fmla="*/ 54 w 54"/>
                    <a:gd name="T3" fmla="*/ 4 h 22"/>
                    <a:gd name="T4" fmla="*/ 26 w 54"/>
                    <a:gd name="T5" fmla="*/ 0 h 22"/>
                    <a:gd name="T6" fmla="*/ 0 w 54"/>
                    <a:gd name="T7" fmla="*/ 18 h 22"/>
                    <a:gd name="T8" fmla="*/ 26 w 54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22"/>
                    <a:gd name="T17" fmla="*/ 54 w 54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22">
                      <a:moveTo>
                        <a:pt x="26" y="22"/>
                      </a:moveTo>
                      <a:lnTo>
                        <a:pt x="54" y="4"/>
                      </a:lnTo>
                      <a:lnTo>
                        <a:pt x="26" y="0"/>
                      </a:lnTo>
                      <a:lnTo>
                        <a:pt x="0" y="18"/>
                      </a:lnTo>
                      <a:lnTo>
                        <a:pt x="2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08" name="Freeform 2036"/>
                <p:cNvSpPr>
                  <a:spLocks noChangeAspect="1"/>
                </p:cNvSpPr>
                <p:nvPr/>
              </p:nvSpPr>
              <p:spPr bwMode="auto">
                <a:xfrm>
                  <a:off x="990" y="1716"/>
                  <a:ext cx="56" cy="22"/>
                </a:xfrm>
                <a:custGeom>
                  <a:avLst/>
                  <a:gdLst>
                    <a:gd name="T0" fmla="*/ 30 w 56"/>
                    <a:gd name="T1" fmla="*/ 22 h 22"/>
                    <a:gd name="T2" fmla="*/ 56 w 56"/>
                    <a:gd name="T3" fmla="*/ 4 h 22"/>
                    <a:gd name="T4" fmla="*/ 28 w 56"/>
                    <a:gd name="T5" fmla="*/ 0 h 22"/>
                    <a:gd name="T6" fmla="*/ 0 w 56"/>
                    <a:gd name="T7" fmla="*/ 18 h 22"/>
                    <a:gd name="T8" fmla="*/ 30 w 56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2"/>
                    <a:gd name="T17" fmla="*/ 56 w 56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2">
                      <a:moveTo>
                        <a:pt x="30" y="22"/>
                      </a:moveTo>
                      <a:lnTo>
                        <a:pt x="56" y="4"/>
                      </a:lnTo>
                      <a:lnTo>
                        <a:pt x="28" y="0"/>
                      </a:lnTo>
                      <a:lnTo>
                        <a:pt x="0" y="18"/>
                      </a:lnTo>
                      <a:lnTo>
                        <a:pt x="30" y="22"/>
                      </a:lnTo>
                      <a:close/>
                    </a:path>
                  </a:pathLst>
                </a:custGeom>
                <a:solidFill>
                  <a:srgbClr val="005C82"/>
                </a:solidFill>
                <a:ln w="0">
                  <a:solidFill>
                    <a:srgbClr val="005C8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09" name="Freeform 2037"/>
                <p:cNvSpPr>
                  <a:spLocks noChangeAspect="1"/>
                </p:cNvSpPr>
                <p:nvPr/>
              </p:nvSpPr>
              <p:spPr bwMode="auto">
                <a:xfrm>
                  <a:off x="990" y="1716"/>
                  <a:ext cx="56" cy="22"/>
                </a:xfrm>
                <a:custGeom>
                  <a:avLst/>
                  <a:gdLst>
                    <a:gd name="T0" fmla="*/ 30 w 56"/>
                    <a:gd name="T1" fmla="*/ 22 h 22"/>
                    <a:gd name="T2" fmla="*/ 56 w 56"/>
                    <a:gd name="T3" fmla="*/ 4 h 22"/>
                    <a:gd name="T4" fmla="*/ 28 w 56"/>
                    <a:gd name="T5" fmla="*/ 0 h 22"/>
                    <a:gd name="T6" fmla="*/ 0 w 56"/>
                    <a:gd name="T7" fmla="*/ 18 h 22"/>
                    <a:gd name="T8" fmla="*/ 30 w 56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2"/>
                    <a:gd name="T17" fmla="*/ 56 w 56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2">
                      <a:moveTo>
                        <a:pt x="30" y="22"/>
                      </a:moveTo>
                      <a:lnTo>
                        <a:pt x="56" y="4"/>
                      </a:lnTo>
                      <a:lnTo>
                        <a:pt x="28" y="0"/>
                      </a:lnTo>
                      <a:lnTo>
                        <a:pt x="0" y="18"/>
                      </a:lnTo>
                      <a:lnTo>
                        <a:pt x="30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10" name="Freeform 2038"/>
                <p:cNvSpPr>
                  <a:spLocks noChangeAspect="1"/>
                </p:cNvSpPr>
                <p:nvPr/>
              </p:nvSpPr>
              <p:spPr bwMode="auto">
                <a:xfrm>
                  <a:off x="1020" y="1720"/>
                  <a:ext cx="56" cy="20"/>
                </a:xfrm>
                <a:custGeom>
                  <a:avLst/>
                  <a:gdLst>
                    <a:gd name="T0" fmla="*/ 28 w 56"/>
                    <a:gd name="T1" fmla="*/ 20 h 20"/>
                    <a:gd name="T2" fmla="*/ 56 w 56"/>
                    <a:gd name="T3" fmla="*/ 4 h 20"/>
                    <a:gd name="T4" fmla="*/ 26 w 56"/>
                    <a:gd name="T5" fmla="*/ 0 h 20"/>
                    <a:gd name="T6" fmla="*/ 0 w 56"/>
                    <a:gd name="T7" fmla="*/ 18 h 20"/>
                    <a:gd name="T8" fmla="*/ 28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28" y="20"/>
                      </a:moveTo>
                      <a:lnTo>
                        <a:pt x="56" y="4"/>
                      </a:lnTo>
                      <a:lnTo>
                        <a:pt x="26" y="0"/>
                      </a:lnTo>
                      <a:lnTo>
                        <a:pt x="0" y="18"/>
                      </a:lnTo>
                      <a:lnTo>
                        <a:pt x="28" y="20"/>
                      </a:lnTo>
                      <a:close/>
                    </a:path>
                  </a:pathLst>
                </a:custGeom>
                <a:solidFill>
                  <a:srgbClr val="00577C"/>
                </a:solidFill>
                <a:ln w="0">
                  <a:solidFill>
                    <a:srgbClr val="00577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11" name="Freeform 2039"/>
                <p:cNvSpPr>
                  <a:spLocks noChangeAspect="1"/>
                </p:cNvSpPr>
                <p:nvPr/>
              </p:nvSpPr>
              <p:spPr bwMode="auto">
                <a:xfrm>
                  <a:off x="1020" y="1720"/>
                  <a:ext cx="56" cy="20"/>
                </a:xfrm>
                <a:custGeom>
                  <a:avLst/>
                  <a:gdLst>
                    <a:gd name="T0" fmla="*/ 28 w 56"/>
                    <a:gd name="T1" fmla="*/ 20 h 20"/>
                    <a:gd name="T2" fmla="*/ 56 w 56"/>
                    <a:gd name="T3" fmla="*/ 4 h 20"/>
                    <a:gd name="T4" fmla="*/ 26 w 56"/>
                    <a:gd name="T5" fmla="*/ 0 h 20"/>
                    <a:gd name="T6" fmla="*/ 0 w 56"/>
                    <a:gd name="T7" fmla="*/ 18 h 20"/>
                    <a:gd name="T8" fmla="*/ 28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28" y="20"/>
                      </a:moveTo>
                      <a:lnTo>
                        <a:pt x="56" y="4"/>
                      </a:lnTo>
                      <a:lnTo>
                        <a:pt x="26" y="0"/>
                      </a:lnTo>
                      <a:lnTo>
                        <a:pt x="0" y="18"/>
                      </a:lnTo>
                      <a:lnTo>
                        <a:pt x="28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12" name="Freeform 2040"/>
                <p:cNvSpPr>
                  <a:spLocks noChangeAspect="1"/>
                </p:cNvSpPr>
                <p:nvPr/>
              </p:nvSpPr>
              <p:spPr bwMode="auto">
                <a:xfrm>
                  <a:off x="1048" y="1724"/>
                  <a:ext cx="56" cy="18"/>
                </a:xfrm>
                <a:custGeom>
                  <a:avLst/>
                  <a:gdLst>
                    <a:gd name="T0" fmla="*/ 28 w 56"/>
                    <a:gd name="T1" fmla="*/ 18 h 18"/>
                    <a:gd name="T2" fmla="*/ 56 w 56"/>
                    <a:gd name="T3" fmla="*/ 2 h 18"/>
                    <a:gd name="T4" fmla="*/ 28 w 56"/>
                    <a:gd name="T5" fmla="*/ 0 h 18"/>
                    <a:gd name="T6" fmla="*/ 0 w 56"/>
                    <a:gd name="T7" fmla="*/ 16 h 18"/>
                    <a:gd name="T8" fmla="*/ 28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28" y="18"/>
                      </a:moveTo>
                      <a:lnTo>
                        <a:pt x="56" y="2"/>
                      </a:lnTo>
                      <a:lnTo>
                        <a:pt x="28" y="0"/>
                      </a:lnTo>
                      <a:lnTo>
                        <a:pt x="0" y="16"/>
                      </a:lnTo>
                      <a:lnTo>
                        <a:pt x="28" y="18"/>
                      </a:lnTo>
                      <a:close/>
                    </a:path>
                  </a:pathLst>
                </a:custGeom>
                <a:solidFill>
                  <a:srgbClr val="005477"/>
                </a:solidFill>
                <a:ln w="0">
                  <a:solidFill>
                    <a:srgbClr val="00547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13" name="Freeform 2041"/>
                <p:cNvSpPr>
                  <a:spLocks noChangeAspect="1"/>
                </p:cNvSpPr>
                <p:nvPr/>
              </p:nvSpPr>
              <p:spPr bwMode="auto">
                <a:xfrm>
                  <a:off x="1048" y="1724"/>
                  <a:ext cx="56" cy="18"/>
                </a:xfrm>
                <a:custGeom>
                  <a:avLst/>
                  <a:gdLst>
                    <a:gd name="T0" fmla="*/ 28 w 56"/>
                    <a:gd name="T1" fmla="*/ 18 h 18"/>
                    <a:gd name="T2" fmla="*/ 56 w 56"/>
                    <a:gd name="T3" fmla="*/ 2 h 18"/>
                    <a:gd name="T4" fmla="*/ 28 w 56"/>
                    <a:gd name="T5" fmla="*/ 0 h 18"/>
                    <a:gd name="T6" fmla="*/ 0 w 56"/>
                    <a:gd name="T7" fmla="*/ 16 h 18"/>
                    <a:gd name="T8" fmla="*/ 28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28" y="18"/>
                      </a:moveTo>
                      <a:lnTo>
                        <a:pt x="56" y="2"/>
                      </a:lnTo>
                      <a:lnTo>
                        <a:pt x="28" y="0"/>
                      </a:lnTo>
                      <a:lnTo>
                        <a:pt x="0" y="16"/>
                      </a:lnTo>
                      <a:lnTo>
                        <a:pt x="28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14" name="Freeform 2042"/>
                <p:cNvSpPr>
                  <a:spLocks noChangeAspect="1"/>
                </p:cNvSpPr>
                <p:nvPr/>
              </p:nvSpPr>
              <p:spPr bwMode="auto">
                <a:xfrm>
                  <a:off x="1076" y="1726"/>
                  <a:ext cx="58" cy="16"/>
                </a:xfrm>
                <a:custGeom>
                  <a:avLst/>
                  <a:gdLst>
                    <a:gd name="T0" fmla="*/ 30 w 58"/>
                    <a:gd name="T1" fmla="*/ 16 h 16"/>
                    <a:gd name="T2" fmla="*/ 58 w 58"/>
                    <a:gd name="T3" fmla="*/ 2 h 16"/>
                    <a:gd name="T4" fmla="*/ 28 w 58"/>
                    <a:gd name="T5" fmla="*/ 0 h 16"/>
                    <a:gd name="T6" fmla="*/ 0 w 58"/>
                    <a:gd name="T7" fmla="*/ 16 h 16"/>
                    <a:gd name="T8" fmla="*/ 30 w 5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6"/>
                    <a:gd name="T17" fmla="*/ 58 w 5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6">
                      <a:moveTo>
                        <a:pt x="30" y="16"/>
                      </a:moveTo>
                      <a:lnTo>
                        <a:pt x="58" y="2"/>
                      </a:lnTo>
                      <a:lnTo>
                        <a:pt x="28" y="0"/>
                      </a:lnTo>
                      <a:lnTo>
                        <a:pt x="0" y="16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5472"/>
                </a:solidFill>
                <a:ln w="0">
                  <a:solidFill>
                    <a:srgbClr val="00547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15" name="Freeform 2043"/>
                <p:cNvSpPr>
                  <a:spLocks noChangeAspect="1"/>
                </p:cNvSpPr>
                <p:nvPr/>
              </p:nvSpPr>
              <p:spPr bwMode="auto">
                <a:xfrm>
                  <a:off x="1076" y="1726"/>
                  <a:ext cx="58" cy="16"/>
                </a:xfrm>
                <a:custGeom>
                  <a:avLst/>
                  <a:gdLst>
                    <a:gd name="T0" fmla="*/ 30 w 58"/>
                    <a:gd name="T1" fmla="*/ 16 h 16"/>
                    <a:gd name="T2" fmla="*/ 58 w 58"/>
                    <a:gd name="T3" fmla="*/ 2 h 16"/>
                    <a:gd name="T4" fmla="*/ 28 w 58"/>
                    <a:gd name="T5" fmla="*/ 0 h 16"/>
                    <a:gd name="T6" fmla="*/ 0 w 58"/>
                    <a:gd name="T7" fmla="*/ 16 h 16"/>
                    <a:gd name="T8" fmla="*/ 30 w 5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6"/>
                    <a:gd name="T17" fmla="*/ 58 w 5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6">
                      <a:moveTo>
                        <a:pt x="30" y="16"/>
                      </a:moveTo>
                      <a:lnTo>
                        <a:pt x="58" y="2"/>
                      </a:lnTo>
                      <a:lnTo>
                        <a:pt x="28" y="0"/>
                      </a:lnTo>
                      <a:lnTo>
                        <a:pt x="0" y="16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16" name="Freeform 2044"/>
                <p:cNvSpPr>
                  <a:spLocks noChangeAspect="1"/>
                </p:cNvSpPr>
                <p:nvPr/>
              </p:nvSpPr>
              <p:spPr bwMode="auto">
                <a:xfrm>
                  <a:off x="1106" y="1728"/>
                  <a:ext cx="58" cy="16"/>
                </a:xfrm>
                <a:custGeom>
                  <a:avLst/>
                  <a:gdLst>
                    <a:gd name="T0" fmla="*/ 30 w 58"/>
                    <a:gd name="T1" fmla="*/ 16 h 16"/>
                    <a:gd name="T2" fmla="*/ 58 w 58"/>
                    <a:gd name="T3" fmla="*/ 2 h 16"/>
                    <a:gd name="T4" fmla="*/ 28 w 58"/>
                    <a:gd name="T5" fmla="*/ 0 h 16"/>
                    <a:gd name="T6" fmla="*/ 0 w 58"/>
                    <a:gd name="T7" fmla="*/ 14 h 16"/>
                    <a:gd name="T8" fmla="*/ 30 w 5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6"/>
                    <a:gd name="T17" fmla="*/ 58 w 5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6">
                      <a:moveTo>
                        <a:pt x="30" y="16"/>
                      </a:moveTo>
                      <a:lnTo>
                        <a:pt x="58" y="2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566E"/>
                </a:solidFill>
                <a:ln w="0">
                  <a:solidFill>
                    <a:srgbClr val="00566E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17" name="Freeform 2045"/>
                <p:cNvSpPr>
                  <a:spLocks noChangeAspect="1"/>
                </p:cNvSpPr>
                <p:nvPr/>
              </p:nvSpPr>
              <p:spPr bwMode="auto">
                <a:xfrm>
                  <a:off x="1106" y="1728"/>
                  <a:ext cx="58" cy="16"/>
                </a:xfrm>
                <a:custGeom>
                  <a:avLst/>
                  <a:gdLst>
                    <a:gd name="T0" fmla="*/ 30 w 58"/>
                    <a:gd name="T1" fmla="*/ 16 h 16"/>
                    <a:gd name="T2" fmla="*/ 58 w 58"/>
                    <a:gd name="T3" fmla="*/ 2 h 16"/>
                    <a:gd name="T4" fmla="*/ 28 w 58"/>
                    <a:gd name="T5" fmla="*/ 0 h 16"/>
                    <a:gd name="T6" fmla="*/ 0 w 58"/>
                    <a:gd name="T7" fmla="*/ 14 h 16"/>
                    <a:gd name="T8" fmla="*/ 30 w 5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6"/>
                    <a:gd name="T17" fmla="*/ 58 w 5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6">
                      <a:moveTo>
                        <a:pt x="30" y="16"/>
                      </a:moveTo>
                      <a:lnTo>
                        <a:pt x="58" y="2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18" name="Freeform 2046"/>
                <p:cNvSpPr>
                  <a:spLocks noChangeAspect="1"/>
                </p:cNvSpPr>
                <p:nvPr/>
              </p:nvSpPr>
              <p:spPr bwMode="auto">
                <a:xfrm>
                  <a:off x="1136" y="1730"/>
                  <a:ext cx="58" cy="16"/>
                </a:xfrm>
                <a:custGeom>
                  <a:avLst/>
                  <a:gdLst>
                    <a:gd name="T0" fmla="*/ 30 w 58"/>
                    <a:gd name="T1" fmla="*/ 16 h 16"/>
                    <a:gd name="T2" fmla="*/ 58 w 58"/>
                    <a:gd name="T3" fmla="*/ 2 h 16"/>
                    <a:gd name="T4" fmla="*/ 28 w 58"/>
                    <a:gd name="T5" fmla="*/ 0 h 16"/>
                    <a:gd name="T6" fmla="*/ 0 w 58"/>
                    <a:gd name="T7" fmla="*/ 14 h 16"/>
                    <a:gd name="T8" fmla="*/ 30 w 5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6"/>
                    <a:gd name="T17" fmla="*/ 58 w 5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6">
                      <a:moveTo>
                        <a:pt x="30" y="16"/>
                      </a:moveTo>
                      <a:lnTo>
                        <a:pt x="58" y="2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596A"/>
                </a:solidFill>
                <a:ln w="0">
                  <a:solidFill>
                    <a:srgbClr val="00596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19" name="Freeform 2047"/>
                <p:cNvSpPr>
                  <a:spLocks noChangeAspect="1"/>
                </p:cNvSpPr>
                <p:nvPr/>
              </p:nvSpPr>
              <p:spPr bwMode="auto">
                <a:xfrm>
                  <a:off x="1136" y="1730"/>
                  <a:ext cx="58" cy="16"/>
                </a:xfrm>
                <a:custGeom>
                  <a:avLst/>
                  <a:gdLst>
                    <a:gd name="T0" fmla="*/ 30 w 58"/>
                    <a:gd name="T1" fmla="*/ 16 h 16"/>
                    <a:gd name="T2" fmla="*/ 58 w 58"/>
                    <a:gd name="T3" fmla="*/ 2 h 16"/>
                    <a:gd name="T4" fmla="*/ 28 w 58"/>
                    <a:gd name="T5" fmla="*/ 0 h 16"/>
                    <a:gd name="T6" fmla="*/ 0 w 58"/>
                    <a:gd name="T7" fmla="*/ 14 h 16"/>
                    <a:gd name="T8" fmla="*/ 30 w 5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6"/>
                    <a:gd name="T17" fmla="*/ 58 w 5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6">
                      <a:moveTo>
                        <a:pt x="30" y="16"/>
                      </a:moveTo>
                      <a:lnTo>
                        <a:pt x="58" y="2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20" name="Freeform 2048"/>
                <p:cNvSpPr>
                  <a:spLocks noChangeAspect="1"/>
                </p:cNvSpPr>
                <p:nvPr/>
              </p:nvSpPr>
              <p:spPr bwMode="auto">
                <a:xfrm>
                  <a:off x="1166" y="1732"/>
                  <a:ext cx="58" cy="18"/>
                </a:xfrm>
                <a:custGeom>
                  <a:avLst/>
                  <a:gdLst>
                    <a:gd name="T0" fmla="*/ 30 w 58"/>
                    <a:gd name="T1" fmla="*/ 18 h 18"/>
                    <a:gd name="T2" fmla="*/ 58 w 58"/>
                    <a:gd name="T3" fmla="*/ 4 h 18"/>
                    <a:gd name="T4" fmla="*/ 28 w 58"/>
                    <a:gd name="T5" fmla="*/ 0 h 18"/>
                    <a:gd name="T6" fmla="*/ 0 w 58"/>
                    <a:gd name="T7" fmla="*/ 14 h 18"/>
                    <a:gd name="T8" fmla="*/ 30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30" y="18"/>
                      </a:moveTo>
                      <a:lnTo>
                        <a:pt x="58" y="4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0" y="18"/>
                      </a:lnTo>
                      <a:close/>
                    </a:path>
                  </a:pathLst>
                </a:custGeom>
                <a:solidFill>
                  <a:srgbClr val="005D66"/>
                </a:solidFill>
                <a:ln w="0">
                  <a:solidFill>
                    <a:srgbClr val="005D66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21" name="Freeform 2049"/>
                <p:cNvSpPr>
                  <a:spLocks noChangeAspect="1"/>
                </p:cNvSpPr>
                <p:nvPr/>
              </p:nvSpPr>
              <p:spPr bwMode="auto">
                <a:xfrm>
                  <a:off x="1166" y="1732"/>
                  <a:ext cx="58" cy="18"/>
                </a:xfrm>
                <a:custGeom>
                  <a:avLst/>
                  <a:gdLst>
                    <a:gd name="T0" fmla="*/ 30 w 58"/>
                    <a:gd name="T1" fmla="*/ 18 h 18"/>
                    <a:gd name="T2" fmla="*/ 58 w 58"/>
                    <a:gd name="T3" fmla="*/ 4 h 18"/>
                    <a:gd name="T4" fmla="*/ 28 w 58"/>
                    <a:gd name="T5" fmla="*/ 0 h 18"/>
                    <a:gd name="T6" fmla="*/ 0 w 58"/>
                    <a:gd name="T7" fmla="*/ 14 h 18"/>
                    <a:gd name="T8" fmla="*/ 30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30" y="18"/>
                      </a:moveTo>
                      <a:lnTo>
                        <a:pt x="58" y="4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0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22" name="Freeform 2050"/>
                <p:cNvSpPr>
                  <a:spLocks noChangeAspect="1"/>
                </p:cNvSpPr>
                <p:nvPr/>
              </p:nvSpPr>
              <p:spPr bwMode="auto">
                <a:xfrm>
                  <a:off x="1196" y="1736"/>
                  <a:ext cx="60" cy="18"/>
                </a:xfrm>
                <a:custGeom>
                  <a:avLst/>
                  <a:gdLst>
                    <a:gd name="T0" fmla="*/ 32 w 60"/>
                    <a:gd name="T1" fmla="*/ 18 h 18"/>
                    <a:gd name="T2" fmla="*/ 60 w 60"/>
                    <a:gd name="T3" fmla="*/ 4 h 18"/>
                    <a:gd name="T4" fmla="*/ 28 w 60"/>
                    <a:gd name="T5" fmla="*/ 0 h 18"/>
                    <a:gd name="T6" fmla="*/ 0 w 60"/>
                    <a:gd name="T7" fmla="*/ 14 h 18"/>
                    <a:gd name="T8" fmla="*/ 32 w 6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18"/>
                    <a:gd name="T17" fmla="*/ 60 w 6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18">
                      <a:moveTo>
                        <a:pt x="32" y="18"/>
                      </a:moveTo>
                      <a:lnTo>
                        <a:pt x="60" y="4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6263"/>
                </a:solidFill>
                <a:ln w="0">
                  <a:solidFill>
                    <a:srgbClr val="006263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23" name="Freeform 2051"/>
                <p:cNvSpPr>
                  <a:spLocks noChangeAspect="1"/>
                </p:cNvSpPr>
                <p:nvPr/>
              </p:nvSpPr>
              <p:spPr bwMode="auto">
                <a:xfrm>
                  <a:off x="1196" y="1736"/>
                  <a:ext cx="60" cy="18"/>
                </a:xfrm>
                <a:custGeom>
                  <a:avLst/>
                  <a:gdLst>
                    <a:gd name="T0" fmla="*/ 32 w 60"/>
                    <a:gd name="T1" fmla="*/ 18 h 18"/>
                    <a:gd name="T2" fmla="*/ 60 w 60"/>
                    <a:gd name="T3" fmla="*/ 4 h 18"/>
                    <a:gd name="T4" fmla="*/ 28 w 60"/>
                    <a:gd name="T5" fmla="*/ 0 h 18"/>
                    <a:gd name="T6" fmla="*/ 0 w 60"/>
                    <a:gd name="T7" fmla="*/ 14 h 18"/>
                    <a:gd name="T8" fmla="*/ 32 w 6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18"/>
                    <a:gd name="T17" fmla="*/ 60 w 6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18">
                      <a:moveTo>
                        <a:pt x="32" y="18"/>
                      </a:moveTo>
                      <a:lnTo>
                        <a:pt x="60" y="4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24" name="Freeform 2052"/>
                <p:cNvSpPr>
                  <a:spLocks noChangeAspect="1"/>
                </p:cNvSpPr>
                <p:nvPr/>
              </p:nvSpPr>
              <p:spPr bwMode="auto">
                <a:xfrm>
                  <a:off x="1228" y="1740"/>
                  <a:ext cx="60" cy="18"/>
                </a:xfrm>
                <a:custGeom>
                  <a:avLst/>
                  <a:gdLst>
                    <a:gd name="T0" fmla="*/ 32 w 60"/>
                    <a:gd name="T1" fmla="*/ 18 h 18"/>
                    <a:gd name="T2" fmla="*/ 60 w 60"/>
                    <a:gd name="T3" fmla="*/ 4 h 18"/>
                    <a:gd name="T4" fmla="*/ 28 w 60"/>
                    <a:gd name="T5" fmla="*/ 0 h 18"/>
                    <a:gd name="T6" fmla="*/ 0 w 60"/>
                    <a:gd name="T7" fmla="*/ 14 h 18"/>
                    <a:gd name="T8" fmla="*/ 32 w 6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18"/>
                    <a:gd name="T17" fmla="*/ 60 w 6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18">
                      <a:moveTo>
                        <a:pt x="32" y="18"/>
                      </a:moveTo>
                      <a:lnTo>
                        <a:pt x="60" y="4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6661"/>
                </a:solidFill>
                <a:ln w="0">
                  <a:solidFill>
                    <a:srgbClr val="00666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25" name="Freeform 2053"/>
                <p:cNvSpPr>
                  <a:spLocks noChangeAspect="1"/>
                </p:cNvSpPr>
                <p:nvPr/>
              </p:nvSpPr>
              <p:spPr bwMode="auto">
                <a:xfrm>
                  <a:off x="1228" y="1740"/>
                  <a:ext cx="60" cy="18"/>
                </a:xfrm>
                <a:custGeom>
                  <a:avLst/>
                  <a:gdLst>
                    <a:gd name="T0" fmla="*/ 32 w 60"/>
                    <a:gd name="T1" fmla="*/ 18 h 18"/>
                    <a:gd name="T2" fmla="*/ 60 w 60"/>
                    <a:gd name="T3" fmla="*/ 4 h 18"/>
                    <a:gd name="T4" fmla="*/ 28 w 60"/>
                    <a:gd name="T5" fmla="*/ 0 h 18"/>
                    <a:gd name="T6" fmla="*/ 0 w 60"/>
                    <a:gd name="T7" fmla="*/ 14 h 18"/>
                    <a:gd name="T8" fmla="*/ 32 w 6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18"/>
                    <a:gd name="T17" fmla="*/ 60 w 6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18">
                      <a:moveTo>
                        <a:pt x="32" y="18"/>
                      </a:moveTo>
                      <a:lnTo>
                        <a:pt x="60" y="4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26" name="Freeform 2054"/>
                <p:cNvSpPr>
                  <a:spLocks noChangeAspect="1"/>
                </p:cNvSpPr>
                <p:nvPr/>
              </p:nvSpPr>
              <p:spPr bwMode="auto">
                <a:xfrm>
                  <a:off x="1260" y="1744"/>
                  <a:ext cx="60" cy="20"/>
                </a:xfrm>
                <a:custGeom>
                  <a:avLst/>
                  <a:gdLst>
                    <a:gd name="T0" fmla="*/ 32 w 60"/>
                    <a:gd name="T1" fmla="*/ 20 h 20"/>
                    <a:gd name="T2" fmla="*/ 60 w 60"/>
                    <a:gd name="T3" fmla="*/ 6 h 20"/>
                    <a:gd name="T4" fmla="*/ 28 w 60"/>
                    <a:gd name="T5" fmla="*/ 0 h 20"/>
                    <a:gd name="T6" fmla="*/ 0 w 60"/>
                    <a:gd name="T7" fmla="*/ 14 h 20"/>
                    <a:gd name="T8" fmla="*/ 32 w 60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0"/>
                    <a:gd name="T17" fmla="*/ 60 w 60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0">
                      <a:moveTo>
                        <a:pt x="32" y="20"/>
                      </a:moveTo>
                      <a:lnTo>
                        <a:pt x="60" y="6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2" y="20"/>
                      </a:lnTo>
                      <a:close/>
                    </a:path>
                  </a:pathLst>
                </a:custGeom>
                <a:solidFill>
                  <a:srgbClr val="006B5F"/>
                </a:solidFill>
                <a:ln w="0">
                  <a:solidFill>
                    <a:srgbClr val="006B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27" name="Freeform 2055"/>
                <p:cNvSpPr>
                  <a:spLocks noChangeAspect="1"/>
                </p:cNvSpPr>
                <p:nvPr/>
              </p:nvSpPr>
              <p:spPr bwMode="auto">
                <a:xfrm>
                  <a:off x="1260" y="1744"/>
                  <a:ext cx="60" cy="20"/>
                </a:xfrm>
                <a:custGeom>
                  <a:avLst/>
                  <a:gdLst>
                    <a:gd name="T0" fmla="*/ 32 w 60"/>
                    <a:gd name="T1" fmla="*/ 20 h 20"/>
                    <a:gd name="T2" fmla="*/ 60 w 60"/>
                    <a:gd name="T3" fmla="*/ 6 h 20"/>
                    <a:gd name="T4" fmla="*/ 28 w 60"/>
                    <a:gd name="T5" fmla="*/ 0 h 20"/>
                    <a:gd name="T6" fmla="*/ 0 w 60"/>
                    <a:gd name="T7" fmla="*/ 14 h 20"/>
                    <a:gd name="T8" fmla="*/ 32 w 60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0"/>
                    <a:gd name="T17" fmla="*/ 60 w 60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0">
                      <a:moveTo>
                        <a:pt x="32" y="20"/>
                      </a:moveTo>
                      <a:lnTo>
                        <a:pt x="60" y="6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2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28" name="Freeform 2056"/>
                <p:cNvSpPr>
                  <a:spLocks noChangeAspect="1"/>
                </p:cNvSpPr>
                <p:nvPr/>
              </p:nvSpPr>
              <p:spPr bwMode="auto">
                <a:xfrm>
                  <a:off x="1292" y="1750"/>
                  <a:ext cx="60" cy="20"/>
                </a:xfrm>
                <a:custGeom>
                  <a:avLst/>
                  <a:gdLst>
                    <a:gd name="T0" fmla="*/ 34 w 60"/>
                    <a:gd name="T1" fmla="*/ 20 h 20"/>
                    <a:gd name="T2" fmla="*/ 60 w 60"/>
                    <a:gd name="T3" fmla="*/ 6 h 20"/>
                    <a:gd name="T4" fmla="*/ 28 w 60"/>
                    <a:gd name="T5" fmla="*/ 0 h 20"/>
                    <a:gd name="T6" fmla="*/ 0 w 60"/>
                    <a:gd name="T7" fmla="*/ 14 h 20"/>
                    <a:gd name="T8" fmla="*/ 34 w 60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0"/>
                    <a:gd name="T17" fmla="*/ 60 w 60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0">
                      <a:moveTo>
                        <a:pt x="34" y="20"/>
                      </a:moveTo>
                      <a:lnTo>
                        <a:pt x="60" y="6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4" y="20"/>
                      </a:lnTo>
                      <a:close/>
                    </a:path>
                  </a:pathLst>
                </a:custGeom>
                <a:solidFill>
                  <a:srgbClr val="006F5D"/>
                </a:solidFill>
                <a:ln w="0">
                  <a:solidFill>
                    <a:srgbClr val="006F5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29" name="Freeform 2057"/>
                <p:cNvSpPr>
                  <a:spLocks noChangeAspect="1"/>
                </p:cNvSpPr>
                <p:nvPr/>
              </p:nvSpPr>
              <p:spPr bwMode="auto">
                <a:xfrm>
                  <a:off x="1292" y="1750"/>
                  <a:ext cx="60" cy="20"/>
                </a:xfrm>
                <a:custGeom>
                  <a:avLst/>
                  <a:gdLst>
                    <a:gd name="T0" fmla="*/ 34 w 60"/>
                    <a:gd name="T1" fmla="*/ 20 h 20"/>
                    <a:gd name="T2" fmla="*/ 60 w 60"/>
                    <a:gd name="T3" fmla="*/ 6 h 20"/>
                    <a:gd name="T4" fmla="*/ 28 w 60"/>
                    <a:gd name="T5" fmla="*/ 0 h 20"/>
                    <a:gd name="T6" fmla="*/ 0 w 60"/>
                    <a:gd name="T7" fmla="*/ 14 h 20"/>
                    <a:gd name="T8" fmla="*/ 34 w 60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0"/>
                    <a:gd name="T17" fmla="*/ 60 w 60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0">
                      <a:moveTo>
                        <a:pt x="34" y="20"/>
                      </a:moveTo>
                      <a:lnTo>
                        <a:pt x="60" y="6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4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30" name="Freeform 2058"/>
                <p:cNvSpPr>
                  <a:spLocks noChangeAspect="1"/>
                </p:cNvSpPr>
                <p:nvPr/>
              </p:nvSpPr>
              <p:spPr bwMode="auto">
                <a:xfrm>
                  <a:off x="1326" y="1756"/>
                  <a:ext cx="60" cy="20"/>
                </a:xfrm>
                <a:custGeom>
                  <a:avLst/>
                  <a:gdLst>
                    <a:gd name="T0" fmla="*/ 32 w 60"/>
                    <a:gd name="T1" fmla="*/ 20 h 20"/>
                    <a:gd name="T2" fmla="*/ 60 w 60"/>
                    <a:gd name="T3" fmla="*/ 8 h 20"/>
                    <a:gd name="T4" fmla="*/ 26 w 60"/>
                    <a:gd name="T5" fmla="*/ 0 h 20"/>
                    <a:gd name="T6" fmla="*/ 0 w 60"/>
                    <a:gd name="T7" fmla="*/ 14 h 20"/>
                    <a:gd name="T8" fmla="*/ 32 w 60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0"/>
                    <a:gd name="T17" fmla="*/ 60 w 60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0">
                      <a:moveTo>
                        <a:pt x="32" y="20"/>
                      </a:moveTo>
                      <a:lnTo>
                        <a:pt x="60" y="8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32" y="20"/>
                      </a:lnTo>
                      <a:close/>
                    </a:path>
                  </a:pathLst>
                </a:custGeom>
                <a:solidFill>
                  <a:srgbClr val="00735C"/>
                </a:solidFill>
                <a:ln w="0">
                  <a:solidFill>
                    <a:srgbClr val="00735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31" name="Freeform 2059"/>
                <p:cNvSpPr>
                  <a:spLocks noChangeAspect="1"/>
                </p:cNvSpPr>
                <p:nvPr/>
              </p:nvSpPr>
              <p:spPr bwMode="auto">
                <a:xfrm>
                  <a:off x="1326" y="1756"/>
                  <a:ext cx="60" cy="20"/>
                </a:xfrm>
                <a:custGeom>
                  <a:avLst/>
                  <a:gdLst>
                    <a:gd name="T0" fmla="*/ 32 w 60"/>
                    <a:gd name="T1" fmla="*/ 20 h 20"/>
                    <a:gd name="T2" fmla="*/ 60 w 60"/>
                    <a:gd name="T3" fmla="*/ 8 h 20"/>
                    <a:gd name="T4" fmla="*/ 26 w 60"/>
                    <a:gd name="T5" fmla="*/ 0 h 20"/>
                    <a:gd name="T6" fmla="*/ 0 w 60"/>
                    <a:gd name="T7" fmla="*/ 14 h 20"/>
                    <a:gd name="T8" fmla="*/ 32 w 60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0"/>
                    <a:gd name="T17" fmla="*/ 60 w 60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0">
                      <a:moveTo>
                        <a:pt x="32" y="20"/>
                      </a:moveTo>
                      <a:lnTo>
                        <a:pt x="60" y="8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32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32" name="Freeform 2060"/>
                <p:cNvSpPr>
                  <a:spLocks noChangeAspect="1"/>
                </p:cNvSpPr>
                <p:nvPr/>
              </p:nvSpPr>
              <p:spPr bwMode="auto">
                <a:xfrm>
                  <a:off x="1358" y="1764"/>
                  <a:ext cx="62" cy="20"/>
                </a:xfrm>
                <a:custGeom>
                  <a:avLst/>
                  <a:gdLst>
                    <a:gd name="T0" fmla="*/ 34 w 62"/>
                    <a:gd name="T1" fmla="*/ 20 h 20"/>
                    <a:gd name="T2" fmla="*/ 62 w 62"/>
                    <a:gd name="T3" fmla="*/ 8 h 20"/>
                    <a:gd name="T4" fmla="*/ 28 w 62"/>
                    <a:gd name="T5" fmla="*/ 0 h 20"/>
                    <a:gd name="T6" fmla="*/ 0 w 62"/>
                    <a:gd name="T7" fmla="*/ 12 h 20"/>
                    <a:gd name="T8" fmla="*/ 34 w 62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0"/>
                    <a:gd name="T17" fmla="*/ 62 w 62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0">
                      <a:moveTo>
                        <a:pt x="34" y="20"/>
                      </a:moveTo>
                      <a:lnTo>
                        <a:pt x="62" y="8"/>
                      </a:lnTo>
                      <a:lnTo>
                        <a:pt x="28" y="0"/>
                      </a:lnTo>
                      <a:lnTo>
                        <a:pt x="0" y="12"/>
                      </a:lnTo>
                      <a:lnTo>
                        <a:pt x="34" y="20"/>
                      </a:lnTo>
                      <a:close/>
                    </a:path>
                  </a:pathLst>
                </a:custGeom>
                <a:solidFill>
                  <a:srgbClr val="00775B"/>
                </a:solidFill>
                <a:ln w="0">
                  <a:solidFill>
                    <a:srgbClr val="00775B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33" name="Freeform 2061"/>
                <p:cNvSpPr>
                  <a:spLocks noChangeAspect="1"/>
                </p:cNvSpPr>
                <p:nvPr/>
              </p:nvSpPr>
              <p:spPr bwMode="auto">
                <a:xfrm>
                  <a:off x="1358" y="1764"/>
                  <a:ext cx="62" cy="20"/>
                </a:xfrm>
                <a:custGeom>
                  <a:avLst/>
                  <a:gdLst>
                    <a:gd name="T0" fmla="*/ 34 w 62"/>
                    <a:gd name="T1" fmla="*/ 20 h 20"/>
                    <a:gd name="T2" fmla="*/ 62 w 62"/>
                    <a:gd name="T3" fmla="*/ 8 h 20"/>
                    <a:gd name="T4" fmla="*/ 28 w 62"/>
                    <a:gd name="T5" fmla="*/ 0 h 20"/>
                    <a:gd name="T6" fmla="*/ 0 w 62"/>
                    <a:gd name="T7" fmla="*/ 12 h 20"/>
                    <a:gd name="T8" fmla="*/ 34 w 62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0"/>
                    <a:gd name="T17" fmla="*/ 62 w 62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0">
                      <a:moveTo>
                        <a:pt x="34" y="20"/>
                      </a:moveTo>
                      <a:lnTo>
                        <a:pt x="62" y="8"/>
                      </a:lnTo>
                      <a:lnTo>
                        <a:pt x="28" y="0"/>
                      </a:lnTo>
                      <a:lnTo>
                        <a:pt x="0" y="12"/>
                      </a:lnTo>
                      <a:lnTo>
                        <a:pt x="34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34" name="Freeform 2062"/>
                <p:cNvSpPr>
                  <a:spLocks noChangeAspect="1"/>
                </p:cNvSpPr>
                <p:nvPr/>
              </p:nvSpPr>
              <p:spPr bwMode="auto">
                <a:xfrm>
                  <a:off x="1392" y="1772"/>
                  <a:ext cx="62" cy="22"/>
                </a:xfrm>
                <a:custGeom>
                  <a:avLst/>
                  <a:gdLst>
                    <a:gd name="T0" fmla="*/ 36 w 62"/>
                    <a:gd name="T1" fmla="*/ 22 h 22"/>
                    <a:gd name="T2" fmla="*/ 62 w 62"/>
                    <a:gd name="T3" fmla="*/ 8 h 22"/>
                    <a:gd name="T4" fmla="*/ 28 w 62"/>
                    <a:gd name="T5" fmla="*/ 0 h 22"/>
                    <a:gd name="T6" fmla="*/ 0 w 62"/>
                    <a:gd name="T7" fmla="*/ 12 h 22"/>
                    <a:gd name="T8" fmla="*/ 36 w 62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2"/>
                    <a:gd name="T17" fmla="*/ 62 w 62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2">
                      <a:moveTo>
                        <a:pt x="36" y="22"/>
                      </a:moveTo>
                      <a:lnTo>
                        <a:pt x="62" y="8"/>
                      </a:lnTo>
                      <a:lnTo>
                        <a:pt x="28" y="0"/>
                      </a:lnTo>
                      <a:lnTo>
                        <a:pt x="0" y="12"/>
                      </a:lnTo>
                      <a:lnTo>
                        <a:pt x="36" y="22"/>
                      </a:lnTo>
                      <a:close/>
                    </a:path>
                  </a:pathLst>
                </a:custGeom>
                <a:solidFill>
                  <a:srgbClr val="007A5A"/>
                </a:solidFill>
                <a:ln w="0">
                  <a:solidFill>
                    <a:srgbClr val="007A5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35" name="Freeform 2063"/>
                <p:cNvSpPr>
                  <a:spLocks noChangeAspect="1"/>
                </p:cNvSpPr>
                <p:nvPr/>
              </p:nvSpPr>
              <p:spPr bwMode="auto">
                <a:xfrm>
                  <a:off x="1392" y="1772"/>
                  <a:ext cx="62" cy="22"/>
                </a:xfrm>
                <a:custGeom>
                  <a:avLst/>
                  <a:gdLst>
                    <a:gd name="T0" fmla="*/ 36 w 62"/>
                    <a:gd name="T1" fmla="*/ 22 h 22"/>
                    <a:gd name="T2" fmla="*/ 62 w 62"/>
                    <a:gd name="T3" fmla="*/ 8 h 22"/>
                    <a:gd name="T4" fmla="*/ 28 w 62"/>
                    <a:gd name="T5" fmla="*/ 0 h 22"/>
                    <a:gd name="T6" fmla="*/ 0 w 62"/>
                    <a:gd name="T7" fmla="*/ 12 h 22"/>
                    <a:gd name="T8" fmla="*/ 36 w 62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2"/>
                    <a:gd name="T17" fmla="*/ 62 w 62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2">
                      <a:moveTo>
                        <a:pt x="36" y="22"/>
                      </a:moveTo>
                      <a:lnTo>
                        <a:pt x="62" y="8"/>
                      </a:lnTo>
                      <a:lnTo>
                        <a:pt x="28" y="0"/>
                      </a:lnTo>
                      <a:lnTo>
                        <a:pt x="0" y="12"/>
                      </a:lnTo>
                      <a:lnTo>
                        <a:pt x="3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36" name="Freeform 2064"/>
                <p:cNvSpPr>
                  <a:spLocks noChangeAspect="1"/>
                </p:cNvSpPr>
                <p:nvPr/>
              </p:nvSpPr>
              <p:spPr bwMode="auto">
                <a:xfrm>
                  <a:off x="1428" y="1780"/>
                  <a:ext cx="62" cy="22"/>
                </a:xfrm>
                <a:custGeom>
                  <a:avLst/>
                  <a:gdLst>
                    <a:gd name="T0" fmla="*/ 34 w 62"/>
                    <a:gd name="T1" fmla="*/ 22 h 22"/>
                    <a:gd name="T2" fmla="*/ 62 w 62"/>
                    <a:gd name="T3" fmla="*/ 10 h 22"/>
                    <a:gd name="T4" fmla="*/ 26 w 62"/>
                    <a:gd name="T5" fmla="*/ 0 h 22"/>
                    <a:gd name="T6" fmla="*/ 0 w 62"/>
                    <a:gd name="T7" fmla="*/ 14 h 22"/>
                    <a:gd name="T8" fmla="*/ 34 w 62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2"/>
                    <a:gd name="T17" fmla="*/ 62 w 62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2">
                      <a:moveTo>
                        <a:pt x="34" y="22"/>
                      </a:moveTo>
                      <a:lnTo>
                        <a:pt x="62" y="10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34" y="22"/>
                      </a:lnTo>
                      <a:close/>
                    </a:path>
                  </a:pathLst>
                </a:custGeom>
                <a:solidFill>
                  <a:srgbClr val="007C5A"/>
                </a:solidFill>
                <a:ln w="0">
                  <a:solidFill>
                    <a:srgbClr val="007C5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37" name="Freeform 2065"/>
                <p:cNvSpPr>
                  <a:spLocks noChangeAspect="1"/>
                </p:cNvSpPr>
                <p:nvPr/>
              </p:nvSpPr>
              <p:spPr bwMode="auto">
                <a:xfrm>
                  <a:off x="1428" y="1780"/>
                  <a:ext cx="62" cy="22"/>
                </a:xfrm>
                <a:custGeom>
                  <a:avLst/>
                  <a:gdLst>
                    <a:gd name="T0" fmla="*/ 34 w 62"/>
                    <a:gd name="T1" fmla="*/ 22 h 22"/>
                    <a:gd name="T2" fmla="*/ 62 w 62"/>
                    <a:gd name="T3" fmla="*/ 10 h 22"/>
                    <a:gd name="T4" fmla="*/ 26 w 62"/>
                    <a:gd name="T5" fmla="*/ 0 h 22"/>
                    <a:gd name="T6" fmla="*/ 0 w 62"/>
                    <a:gd name="T7" fmla="*/ 14 h 22"/>
                    <a:gd name="T8" fmla="*/ 34 w 62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2"/>
                    <a:gd name="T17" fmla="*/ 62 w 62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2">
                      <a:moveTo>
                        <a:pt x="34" y="22"/>
                      </a:moveTo>
                      <a:lnTo>
                        <a:pt x="62" y="10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3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38" name="Freeform 2066"/>
                <p:cNvSpPr>
                  <a:spLocks noChangeAspect="1"/>
                </p:cNvSpPr>
                <p:nvPr/>
              </p:nvSpPr>
              <p:spPr bwMode="auto">
                <a:xfrm>
                  <a:off x="1462" y="1790"/>
                  <a:ext cx="62" cy="22"/>
                </a:xfrm>
                <a:custGeom>
                  <a:avLst/>
                  <a:gdLst>
                    <a:gd name="T0" fmla="*/ 36 w 62"/>
                    <a:gd name="T1" fmla="*/ 22 h 22"/>
                    <a:gd name="T2" fmla="*/ 62 w 62"/>
                    <a:gd name="T3" fmla="*/ 8 h 22"/>
                    <a:gd name="T4" fmla="*/ 28 w 62"/>
                    <a:gd name="T5" fmla="*/ 0 h 22"/>
                    <a:gd name="T6" fmla="*/ 0 w 62"/>
                    <a:gd name="T7" fmla="*/ 12 h 22"/>
                    <a:gd name="T8" fmla="*/ 36 w 62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2"/>
                    <a:gd name="T17" fmla="*/ 62 w 62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2">
                      <a:moveTo>
                        <a:pt x="36" y="22"/>
                      </a:moveTo>
                      <a:lnTo>
                        <a:pt x="62" y="8"/>
                      </a:lnTo>
                      <a:lnTo>
                        <a:pt x="28" y="0"/>
                      </a:lnTo>
                      <a:lnTo>
                        <a:pt x="0" y="12"/>
                      </a:lnTo>
                      <a:lnTo>
                        <a:pt x="36" y="22"/>
                      </a:lnTo>
                      <a:close/>
                    </a:path>
                  </a:pathLst>
                </a:custGeom>
                <a:solidFill>
                  <a:srgbClr val="007E59"/>
                </a:solidFill>
                <a:ln w="0">
                  <a:solidFill>
                    <a:srgbClr val="007E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39" name="Freeform 2067"/>
                <p:cNvSpPr>
                  <a:spLocks noChangeAspect="1"/>
                </p:cNvSpPr>
                <p:nvPr/>
              </p:nvSpPr>
              <p:spPr bwMode="auto">
                <a:xfrm>
                  <a:off x="1462" y="1790"/>
                  <a:ext cx="62" cy="22"/>
                </a:xfrm>
                <a:custGeom>
                  <a:avLst/>
                  <a:gdLst>
                    <a:gd name="T0" fmla="*/ 36 w 62"/>
                    <a:gd name="T1" fmla="*/ 22 h 22"/>
                    <a:gd name="T2" fmla="*/ 62 w 62"/>
                    <a:gd name="T3" fmla="*/ 8 h 22"/>
                    <a:gd name="T4" fmla="*/ 28 w 62"/>
                    <a:gd name="T5" fmla="*/ 0 h 22"/>
                    <a:gd name="T6" fmla="*/ 0 w 62"/>
                    <a:gd name="T7" fmla="*/ 12 h 22"/>
                    <a:gd name="T8" fmla="*/ 36 w 62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2"/>
                    <a:gd name="T17" fmla="*/ 62 w 62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2">
                      <a:moveTo>
                        <a:pt x="36" y="22"/>
                      </a:moveTo>
                      <a:lnTo>
                        <a:pt x="62" y="8"/>
                      </a:lnTo>
                      <a:lnTo>
                        <a:pt x="28" y="0"/>
                      </a:lnTo>
                      <a:lnTo>
                        <a:pt x="0" y="12"/>
                      </a:lnTo>
                      <a:lnTo>
                        <a:pt x="3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40" name="Freeform 2068"/>
                <p:cNvSpPr>
                  <a:spLocks noChangeAspect="1"/>
                </p:cNvSpPr>
                <p:nvPr/>
              </p:nvSpPr>
              <p:spPr bwMode="auto">
                <a:xfrm>
                  <a:off x="1498" y="1798"/>
                  <a:ext cx="62" cy="24"/>
                </a:xfrm>
                <a:custGeom>
                  <a:avLst/>
                  <a:gdLst>
                    <a:gd name="T0" fmla="*/ 36 w 62"/>
                    <a:gd name="T1" fmla="*/ 24 h 24"/>
                    <a:gd name="T2" fmla="*/ 62 w 62"/>
                    <a:gd name="T3" fmla="*/ 12 h 24"/>
                    <a:gd name="T4" fmla="*/ 26 w 62"/>
                    <a:gd name="T5" fmla="*/ 0 h 24"/>
                    <a:gd name="T6" fmla="*/ 0 w 62"/>
                    <a:gd name="T7" fmla="*/ 14 h 24"/>
                    <a:gd name="T8" fmla="*/ 36 w 62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4"/>
                    <a:gd name="T17" fmla="*/ 62 w 62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4">
                      <a:moveTo>
                        <a:pt x="36" y="24"/>
                      </a:moveTo>
                      <a:lnTo>
                        <a:pt x="62" y="12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36" y="24"/>
                      </a:lnTo>
                      <a:close/>
                    </a:path>
                  </a:pathLst>
                </a:custGeom>
                <a:solidFill>
                  <a:srgbClr val="008058"/>
                </a:solidFill>
                <a:ln w="0">
                  <a:solidFill>
                    <a:srgbClr val="0080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41" name="Freeform 2069"/>
                <p:cNvSpPr>
                  <a:spLocks noChangeAspect="1"/>
                </p:cNvSpPr>
                <p:nvPr/>
              </p:nvSpPr>
              <p:spPr bwMode="auto">
                <a:xfrm>
                  <a:off x="1498" y="1798"/>
                  <a:ext cx="62" cy="24"/>
                </a:xfrm>
                <a:custGeom>
                  <a:avLst/>
                  <a:gdLst>
                    <a:gd name="T0" fmla="*/ 36 w 62"/>
                    <a:gd name="T1" fmla="*/ 24 h 24"/>
                    <a:gd name="T2" fmla="*/ 62 w 62"/>
                    <a:gd name="T3" fmla="*/ 12 h 24"/>
                    <a:gd name="T4" fmla="*/ 26 w 62"/>
                    <a:gd name="T5" fmla="*/ 0 h 24"/>
                    <a:gd name="T6" fmla="*/ 0 w 62"/>
                    <a:gd name="T7" fmla="*/ 14 h 24"/>
                    <a:gd name="T8" fmla="*/ 36 w 62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4"/>
                    <a:gd name="T17" fmla="*/ 62 w 62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4">
                      <a:moveTo>
                        <a:pt x="36" y="24"/>
                      </a:moveTo>
                      <a:lnTo>
                        <a:pt x="62" y="12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3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42" name="Freeform 2070"/>
                <p:cNvSpPr>
                  <a:spLocks noChangeAspect="1"/>
                </p:cNvSpPr>
                <p:nvPr/>
              </p:nvSpPr>
              <p:spPr bwMode="auto">
                <a:xfrm>
                  <a:off x="1534" y="1810"/>
                  <a:ext cx="64" cy="24"/>
                </a:xfrm>
                <a:custGeom>
                  <a:avLst/>
                  <a:gdLst>
                    <a:gd name="T0" fmla="*/ 36 w 64"/>
                    <a:gd name="T1" fmla="*/ 24 h 24"/>
                    <a:gd name="T2" fmla="*/ 64 w 64"/>
                    <a:gd name="T3" fmla="*/ 10 h 24"/>
                    <a:gd name="T4" fmla="*/ 26 w 64"/>
                    <a:gd name="T5" fmla="*/ 0 h 24"/>
                    <a:gd name="T6" fmla="*/ 0 w 64"/>
                    <a:gd name="T7" fmla="*/ 12 h 24"/>
                    <a:gd name="T8" fmla="*/ 36 w 64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4"/>
                    <a:gd name="T17" fmla="*/ 64 w 64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4">
                      <a:moveTo>
                        <a:pt x="36" y="24"/>
                      </a:moveTo>
                      <a:lnTo>
                        <a:pt x="64" y="10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6" y="24"/>
                      </a:lnTo>
                      <a:close/>
                    </a:path>
                  </a:pathLst>
                </a:custGeom>
                <a:solidFill>
                  <a:srgbClr val="008158"/>
                </a:solidFill>
                <a:ln w="0">
                  <a:solidFill>
                    <a:srgbClr val="0081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43" name="Freeform 2071"/>
                <p:cNvSpPr>
                  <a:spLocks noChangeAspect="1"/>
                </p:cNvSpPr>
                <p:nvPr/>
              </p:nvSpPr>
              <p:spPr bwMode="auto">
                <a:xfrm>
                  <a:off x="1534" y="1810"/>
                  <a:ext cx="64" cy="24"/>
                </a:xfrm>
                <a:custGeom>
                  <a:avLst/>
                  <a:gdLst>
                    <a:gd name="T0" fmla="*/ 36 w 64"/>
                    <a:gd name="T1" fmla="*/ 24 h 24"/>
                    <a:gd name="T2" fmla="*/ 64 w 64"/>
                    <a:gd name="T3" fmla="*/ 10 h 24"/>
                    <a:gd name="T4" fmla="*/ 26 w 64"/>
                    <a:gd name="T5" fmla="*/ 0 h 24"/>
                    <a:gd name="T6" fmla="*/ 0 w 64"/>
                    <a:gd name="T7" fmla="*/ 12 h 24"/>
                    <a:gd name="T8" fmla="*/ 36 w 64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4"/>
                    <a:gd name="T17" fmla="*/ 64 w 64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4">
                      <a:moveTo>
                        <a:pt x="36" y="24"/>
                      </a:moveTo>
                      <a:lnTo>
                        <a:pt x="64" y="10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44" name="Freeform 2072"/>
                <p:cNvSpPr>
                  <a:spLocks noChangeAspect="1"/>
                </p:cNvSpPr>
                <p:nvPr/>
              </p:nvSpPr>
              <p:spPr bwMode="auto">
                <a:xfrm>
                  <a:off x="1570" y="1820"/>
                  <a:ext cx="64" cy="24"/>
                </a:xfrm>
                <a:custGeom>
                  <a:avLst/>
                  <a:gdLst>
                    <a:gd name="T0" fmla="*/ 38 w 64"/>
                    <a:gd name="T1" fmla="*/ 24 h 24"/>
                    <a:gd name="T2" fmla="*/ 64 w 64"/>
                    <a:gd name="T3" fmla="*/ 10 h 24"/>
                    <a:gd name="T4" fmla="*/ 28 w 64"/>
                    <a:gd name="T5" fmla="*/ 0 h 24"/>
                    <a:gd name="T6" fmla="*/ 0 w 64"/>
                    <a:gd name="T7" fmla="*/ 14 h 24"/>
                    <a:gd name="T8" fmla="*/ 38 w 64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4"/>
                    <a:gd name="T17" fmla="*/ 64 w 64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4">
                      <a:moveTo>
                        <a:pt x="38" y="24"/>
                      </a:moveTo>
                      <a:lnTo>
                        <a:pt x="64" y="10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8" y="24"/>
                      </a:lnTo>
                      <a:close/>
                    </a:path>
                  </a:pathLst>
                </a:custGeom>
                <a:solidFill>
                  <a:srgbClr val="008258"/>
                </a:solidFill>
                <a:ln w="0">
                  <a:solidFill>
                    <a:srgbClr val="0082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45" name="Freeform 2073"/>
                <p:cNvSpPr>
                  <a:spLocks noChangeAspect="1"/>
                </p:cNvSpPr>
                <p:nvPr/>
              </p:nvSpPr>
              <p:spPr bwMode="auto">
                <a:xfrm>
                  <a:off x="1570" y="1820"/>
                  <a:ext cx="64" cy="24"/>
                </a:xfrm>
                <a:custGeom>
                  <a:avLst/>
                  <a:gdLst>
                    <a:gd name="T0" fmla="*/ 38 w 64"/>
                    <a:gd name="T1" fmla="*/ 24 h 24"/>
                    <a:gd name="T2" fmla="*/ 64 w 64"/>
                    <a:gd name="T3" fmla="*/ 10 h 24"/>
                    <a:gd name="T4" fmla="*/ 28 w 64"/>
                    <a:gd name="T5" fmla="*/ 0 h 24"/>
                    <a:gd name="T6" fmla="*/ 0 w 64"/>
                    <a:gd name="T7" fmla="*/ 14 h 24"/>
                    <a:gd name="T8" fmla="*/ 38 w 64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4"/>
                    <a:gd name="T17" fmla="*/ 64 w 64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4">
                      <a:moveTo>
                        <a:pt x="38" y="24"/>
                      </a:moveTo>
                      <a:lnTo>
                        <a:pt x="64" y="10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8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46" name="Freeform 2074"/>
                <p:cNvSpPr>
                  <a:spLocks noChangeAspect="1"/>
                </p:cNvSpPr>
                <p:nvPr/>
              </p:nvSpPr>
              <p:spPr bwMode="auto">
                <a:xfrm>
                  <a:off x="1608" y="1830"/>
                  <a:ext cx="64" cy="26"/>
                </a:xfrm>
                <a:custGeom>
                  <a:avLst/>
                  <a:gdLst>
                    <a:gd name="T0" fmla="*/ 38 w 64"/>
                    <a:gd name="T1" fmla="*/ 26 h 26"/>
                    <a:gd name="T2" fmla="*/ 64 w 64"/>
                    <a:gd name="T3" fmla="*/ 12 h 26"/>
                    <a:gd name="T4" fmla="*/ 26 w 64"/>
                    <a:gd name="T5" fmla="*/ 0 h 26"/>
                    <a:gd name="T6" fmla="*/ 0 w 64"/>
                    <a:gd name="T7" fmla="*/ 14 h 26"/>
                    <a:gd name="T8" fmla="*/ 38 w 64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6"/>
                    <a:gd name="T17" fmla="*/ 64 w 64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6">
                      <a:moveTo>
                        <a:pt x="38" y="26"/>
                      </a:moveTo>
                      <a:lnTo>
                        <a:pt x="64" y="12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38" y="26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47" name="Freeform 2075"/>
                <p:cNvSpPr>
                  <a:spLocks noChangeAspect="1"/>
                </p:cNvSpPr>
                <p:nvPr/>
              </p:nvSpPr>
              <p:spPr bwMode="auto">
                <a:xfrm>
                  <a:off x="1608" y="1830"/>
                  <a:ext cx="64" cy="26"/>
                </a:xfrm>
                <a:custGeom>
                  <a:avLst/>
                  <a:gdLst>
                    <a:gd name="T0" fmla="*/ 38 w 64"/>
                    <a:gd name="T1" fmla="*/ 26 h 26"/>
                    <a:gd name="T2" fmla="*/ 64 w 64"/>
                    <a:gd name="T3" fmla="*/ 12 h 26"/>
                    <a:gd name="T4" fmla="*/ 26 w 64"/>
                    <a:gd name="T5" fmla="*/ 0 h 26"/>
                    <a:gd name="T6" fmla="*/ 0 w 64"/>
                    <a:gd name="T7" fmla="*/ 14 h 26"/>
                    <a:gd name="T8" fmla="*/ 38 w 64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6"/>
                    <a:gd name="T17" fmla="*/ 64 w 64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6">
                      <a:moveTo>
                        <a:pt x="38" y="26"/>
                      </a:moveTo>
                      <a:lnTo>
                        <a:pt x="64" y="12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3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48" name="Freeform 2076"/>
                <p:cNvSpPr>
                  <a:spLocks noChangeAspect="1"/>
                </p:cNvSpPr>
                <p:nvPr/>
              </p:nvSpPr>
              <p:spPr bwMode="auto">
                <a:xfrm>
                  <a:off x="1646" y="1842"/>
                  <a:ext cx="64" cy="26"/>
                </a:xfrm>
                <a:custGeom>
                  <a:avLst/>
                  <a:gdLst>
                    <a:gd name="T0" fmla="*/ 38 w 64"/>
                    <a:gd name="T1" fmla="*/ 26 h 26"/>
                    <a:gd name="T2" fmla="*/ 64 w 64"/>
                    <a:gd name="T3" fmla="*/ 12 h 26"/>
                    <a:gd name="T4" fmla="*/ 26 w 64"/>
                    <a:gd name="T5" fmla="*/ 0 h 26"/>
                    <a:gd name="T6" fmla="*/ 0 w 64"/>
                    <a:gd name="T7" fmla="*/ 14 h 26"/>
                    <a:gd name="T8" fmla="*/ 38 w 64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6"/>
                    <a:gd name="T17" fmla="*/ 64 w 64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6">
                      <a:moveTo>
                        <a:pt x="38" y="26"/>
                      </a:moveTo>
                      <a:lnTo>
                        <a:pt x="64" y="12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38" y="26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49" name="Freeform 2077"/>
                <p:cNvSpPr>
                  <a:spLocks noChangeAspect="1"/>
                </p:cNvSpPr>
                <p:nvPr/>
              </p:nvSpPr>
              <p:spPr bwMode="auto">
                <a:xfrm>
                  <a:off x="1646" y="1842"/>
                  <a:ext cx="64" cy="26"/>
                </a:xfrm>
                <a:custGeom>
                  <a:avLst/>
                  <a:gdLst>
                    <a:gd name="T0" fmla="*/ 38 w 64"/>
                    <a:gd name="T1" fmla="*/ 26 h 26"/>
                    <a:gd name="T2" fmla="*/ 64 w 64"/>
                    <a:gd name="T3" fmla="*/ 12 h 26"/>
                    <a:gd name="T4" fmla="*/ 26 w 64"/>
                    <a:gd name="T5" fmla="*/ 0 h 26"/>
                    <a:gd name="T6" fmla="*/ 0 w 64"/>
                    <a:gd name="T7" fmla="*/ 14 h 26"/>
                    <a:gd name="T8" fmla="*/ 38 w 64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6"/>
                    <a:gd name="T17" fmla="*/ 64 w 64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6">
                      <a:moveTo>
                        <a:pt x="38" y="26"/>
                      </a:moveTo>
                      <a:lnTo>
                        <a:pt x="64" y="12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3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50" name="Freeform 2078"/>
                <p:cNvSpPr>
                  <a:spLocks noChangeAspect="1"/>
                </p:cNvSpPr>
                <p:nvPr/>
              </p:nvSpPr>
              <p:spPr bwMode="auto">
                <a:xfrm>
                  <a:off x="1684" y="1854"/>
                  <a:ext cx="66" cy="26"/>
                </a:xfrm>
                <a:custGeom>
                  <a:avLst/>
                  <a:gdLst>
                    <a:gd name="T0" fmla="*/ 40 w 66"/>
                    <a:gd name="T1" fmla="*/ 26 h 26"/>
                    <a:gd name="T2" fmla="*/ 66 w 66"/>
                    <a:gd name="T3" fmla="*/ 12 h 26"/>
                    <a:gd name="T4" fmla="*/ 26 w 66"/>
                    <a:gd name="T5" fmla="*/ 0 h 26"/>
                    <a:gd name="T6" fmla="*/ 0 w 66"/>
                    <a:gd name="T7" fmla="*/ 14 h 26"/>
                    <a:gd name="T8" fmla="*/ 40 w 66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6"/>
                    <a:gd name="T17" fmla="*/ 66 w 66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6">
                      <a:moveTo>
                        <a:pt x="40" y="26"/>
                      </a:moveTo>
                      <a:lnTo>
                        <a:pt x="66" y="12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40" y="26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51" name="Freeform 2079"/>
                <p:cNvSpPr>
                  <a:spLocks noChangeAspect="1"/>
                </p:cNvSpPr>
                <p:nvPr/>
              </p:nvSpPr>
              <p:spPr bwMode="auto">
                <a:xfrm>
                  <a:off x="1684" y="1854"/>
                  <a:ext cx="66" cy="26"/>
                </a:xfrm>
                <a:custGeom>
                  <a:avLst/>
                  <a:gdLst>
                    <a:gd name="T0" fmla="*/ 40 w 66"/>
                    <a:gd name="T1" fmla="*/ 26 h 26"/>
                    <a:gd name="T2" fmla="*/ 66 w 66"/>
                    <a:gd name="T3" fmla="*/ 12 h 26"/>
                    <a:gd name="T4" fmla="*/ 26 w 66"/>
                    <a:gd name="T5" fmla="*/ 0 h 26"/>
                    <a:gd name="T6" fmla="*/ 0 w 66"/>
                    <a:gd name="T7" fmla="*/ 14 h 26"/>
                    <a:gd name="T8" fmla="*/ 40 w 66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6"/>
                    <a:gd name="T17" fmla="*/ 66 w 66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6">
                      <a:moveTo>
                        <a:pt x="40" y="26"/>
                      </a:moveTo>
                      <a:lnTo>
                        <a:pt x="66" y="12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40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52" name="Freeform 2080"/>
                <p:cNvSpPr>
                  <a:spLocks noChangeAspect="1"/>
                </p:cNvSpPr>
                <p:nvPr/>
              </p:nvSpPr>
              <p:spPr bwMode="auto">
                <a:xfrm>
                  <a:off x="1724" y="1866"/>
                  <a:ext cx="66" cy="26"/>
                </a:xfrm>
                <a:custGeom>
                  <a:avLst/>
                  <a:gdLst>
                    <a:gd name="T0" fmla="*/ 40 w 66"/>
                    <a:gd name="T1" fmla="*/ 26 h 26"/>
                    <a:gd name="T2" fmla="*/ 66 w 66"/>
                    <a:gd name="T3" fmla="*/ 10 h 26"/>
                    <a:gd name="T4" fmla="*/ 26 w 66"/>
                    <a:gd name="T5" fmla="*/ 0 h 26"/>
                    <a:gd name="T6" fmla="*/ 0 w 66"/>
                    <a:gd name="T7" fmla="*/ 14 h 26"/>
                    <a:gd name="T8" fmla="*/ 40 w 66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6"/>
                    <a:gd name="T17" fmla="*/ 66 w 66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6">
                      <a:moveTo>
                        <a:pt x="40" y="26"/>
                      </a:moveTo>
                      <a:lnTo>
                        <a:pt x="66" y="10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40" y="26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53" name="Freeform 2081"/>
                <p:cNvSpPr>
                  <a:spLocks noChangeAspect="1"/>
                </p:cNvSpPr>
                <p:nvPr/>
              </p:nvSpPr>
              <p:spPr bwMode="auto">
                <a:xfrm>
                  <a:off x="1724" y="1866"/>
                  <a:ext cx="66" cy="26"/>
                </a:xfrm>
                <a:custGeom>
                  <a:avLst/>
                  <a:gdLst>
                    <a:gd name="T0" fmla="*/ 40 w 66"/>
                    <a:gd name="T1" fmla="*/ 26 h 26"/>
                    <a:gd name="T2" fmla="*/ 66 w 66"/>
                    <a:gd name="T3" fmla="*/ 10 h 26"/>
                    <a:gd name="T4" fmla="*/ 26 w 66"/>
                    <a:gd name="T5" fmla="*/ 0 h 26"/>
                    <a:gd name="T6" fmla="*/ 0 w 66"/>
                    <a:gd name="T7" fmla="*/ 14 h 26"/>
                    <a:gd name="T8" fmla="*/ 40 w 66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6"/>
                    <a:gd name="T17" fmla="*/ 66 w 66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6">
                      <a:moveTo>
                        <a:pt x="40" y="26"/>
                      </a:moveTo>
                      <a:lnTo>
                        <a:pt x="66" y="10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40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54" name="Freeform 2082"/>
                <p:cNvSpPr>
                  <a:spLocks noChangeAspect="1"/>
                </p:cNvSpPr>
                <p:nvPr/>
              </p:nvSpPr>
              <p:spPr bwMode="auto">
                <a:xfrm>
                  <a:off x="1764" y="1876"/>
                  <a:ext cx="66" cy="28"/>
                </a:xfrm>
                <a:custGeom>
                  <a:avLst/>
                  <a:gdLst>
                    <a:gd name="T0" fmla="*/ 40 w 66"/>
                    <a:gd name="T1" fmla="*/ 28 h 28"/>
                    <a:gd name="T2" fmla="*/ 66 w 66"/>
                    <a:gd name="T3" fmla="*/ 14 h 28"/>
                    <a:gd name="T4" fmla="*/ 26 w 66"/>
                    <a:gd name="T5" fmla="*/ 0 h 28"/>
                    <a:gd name="T6" fmla="*/ 0 w 66"/>
                    <a:gd name="T7" fmla="*/ 16 h 28"/>
                    <a:gd name="T8" fmla="*/ 40 w 66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8"/>
                    <a:gd name="T17" fmla="*/ 66 w 66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8">
                      <a:moveTo>
                        <a:pt x="40" y="28"/>
                      </a:moveTo>
                      <a:lnTo>
                        <a:pt x="66" y="14"/>
                      </a:lnTo>
                      <a:lnTo>
                        <a:pt x="26" y="0"/>
                      </a:lnTo>
                      <a:lnTo>
                        <a:pt x="0" y="16"/>
                      </a:lnTo>
                      <a:lnTo>
                        <a:pt x="40" y="28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55" name="Freeform 2083"/>
                <p:cNvSpPr>
                  <a:spLocks noChangeAspect="1"/>
                </p:cNvSpPr>
                <p:nvPr/>
              </p:nvSpPr>
              <p:spPr bwMode="auto">
                <a:xfrm>
                  <a:off x="1764" y="1876"/>
                  <a:ext cx="66" cy="28"/>
                </a:xfrm>
                <a:custGeom>
                  <a:avLst/>
                  <a:gdLst>
                    <a:gd name="T0" fmla="*/ 40 w 66"/>
                    <a:gd name="T1" fmla="*/ 28 h 28"/>
                    <a:gd name="T2" fmla="*/ 66 w 66"/>
                    <a:gd name="T3" fmla="*/ 14 h 28"/>
                    <a:gd name="T4" fmla="*/ 26 w 66"/>
                    <a:gd name="T5" fmla="*/ 0 h 28"/>
                    <a:gd name="T6" fmla="*/ 0 w 66"/>
                    <a:gd name="T7" fmla="*/ 16 h 28"/>
                    <a:gd name="T8" fmla="*/ 40 w 66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8"/>
                    <a:gd name="T17" fmla="*/ 66 w 66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8">
                      <a:moveTo>
                        <a:pt x="40" y="28"/>
                      </a:moveTo>
                      <a:lnTo>
                        <a:pt x="66" y="14"/>
                      </a:lnTo>
                      <a:lnTo>
                        <a:pt x="26" y="0"/>
                      </a:lnTo>
                      <a:lnTo>
                        <a:pt x="0" y="16"/>
                      </a:lnTo>
                      <a:lnTo>
                        <a:pt x="40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56" name="Freeform 2084"/>
                <p:cNvSpPr>
                  <a:spLocks noChangeAspect="1"/>
                </p:cNvSpPr>
                <p:nvPr/>
              </p:nvSpPr>
              <p:spPr bwMode="auto">
                <a:xfrm>
                  <a:off x="694" y="1574"/>
                  <a:ext cx="54" cy="18"/>
                </a:xfrm>
                <a:custGeom>
                  <a:avLst/>
                  <a:gdLst>
                    <a:gd name="T0" fmla="*/ 24 w 54"/>
                    <a:gd name="T1" fmla="*/ 18 h 18"/>
                    <a:gd name="T2" fmla="*/ 54 w 54"/>
                    <a:gd name="T3" fmla="*/ 8 h 18"/>
                    <a:gd name="T4" fmla="*/ 28 w 54"/>
                    <a:gd name="T5" fmla="*/ 0 h 18"/>
                    <a:gd name="T6" fmla="*/ 0 w 54"/>
                    <a:gd name="T7" fmla="*/ 8 h 18"/>
                    <a:gd name="T8" fmla="*/ 24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24" y="18"/>
                      </a:moveTo>
                      <a:lnTo>
                        <a:pt x="54" y="8"/>
                      </a:lnTo>
                      <a:lnTo>
                        <a:pt x="28" y="0"/>
                      </a:lnTo>
                      <a:lnTo>
                        <a:pt x="0" y="8"/>
                      </a:lnTo>
                      <a:lnTo>
                        <a:pt x="24" y="18"/>
                      </a:lnTo>
                      <a:close/>
                    </a:path>
                  </a:pathLst>
                </a:custGeom>
                <a:solidFill>
                  <a:srgbClr val="008A5B"/>
                </a:solidFill>
                <a:ln w="0">
                  <a:solidFill>
                    <a:srgbClr val="008A5B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57" name="Freeform 2085"/>
                <p:cNvSpPr>
                  <a:spLocks noChangeAspect="1"/>
                </p:cNvSpPr>
                <p:nvPr/>
              </p:nvSpPr>
              <p:spPr bwMode="auto">
                <a:xfrm>
                  <a:off x="694" y="1574"/>
                  <a:ext cx="54" cy="18"/>
                </a:xfrm>
                <a:custGeom>
                  <a:avLst/>
                  <a:gdLst>
                    <a:gd name="T0" fmla="*/ 24 w 54"/>
                    <a:gd name="T1" fmla="*/ 18 h 18"/>
                    <a:gd name="T2" fmla="*/ 54 w 54"/>
                    <a:gd name="T3" fmla="*/ 8 h 18"/>
                    <a:gd name="T4" fmla="*/ 28 w 54"/>
                    <a:gd name="T5" fmla="*/ 0 h 18"/>
                    <a:gd name="T6" fmla="*/ 0 w 54"/>
                    <a:gd name="T7" fmla="*/ 8 h 18"/>
                    <a:gd name="T8" fmla="*/ 24 w 5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18"/>
                    <a:gd name="T17" fmla="*/ 54 w 5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18">
                      <a:moveTo>
                        <a:pt x="24" y="18"/>
                      </a:moveTo>
                      <a:lnTo>
                        <a:pt x="54" y="8"/>
                      </a:lnTo>
                      <a:lnTo>
                        <a:pt x="28" y="0"/>
                      </a:lnTo>
                      <a:lnTo>
                        <a:pt x="0" y="8"/>
                      </a:lnTo>
                      <a:lnTo>
                        <a:pt x="2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58" name="Freeform 2086"/>
                <p:cNvSpPr>
                  <a:spLocks noChangeAspect="1"/>
                </p:cNvSpPr>
                <p:nvPr/>
              </p:nvSpPr>
              <p:spPr bwMode="auto">
                <a:xfrm>
                  <a:off x="718" y="1582"/>
                  <a:ext cx="56" cy="32"/>
                </a:xfrm>
                <a:custGeom>
                  <a:avLst/>
                  <a:gdLst>
                    <a:gd name="T0" fmla="*/ 26 w 56"/>
                    <a:gd name="T1" fmla="*/ 32 h 32"/>
                    <a:gd name="T2" fmla="*/ 56 w 56"/>
                    <a:gd name="T3" fmla="*/ 20 h 32"/>
                    <a:gd name="T4" fmla="*/ 30 w 56"/>
                    <a:gd name="T5" fmla="*/ 0 h 32"/>
                    <a:gd name="T6" fmla="*/ 0 w 56"/>
                    <a:gd name="T7" fmla="*/ 10 h 32"/>
                    <a:gd name="T8" fmla="*/ 26 w 56"/>
                    <a:gd name="T9" fmla="*/ 32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32"/>
                    <a:gd name="T17" fmla="*/ 56 w 56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32">
                      <a:moveTo>
                        <a:pt x="26" y="32"/>
                      </a:moveTo>
                      <a:lnTo>
                        <a:pt x="56" y="20"/>
                      </a:lnTo>
                      <a:lnTo>
                        <a:pt x="30" y="0"/>
                      </a:lnTo>
                      <a:lnTo>
                        <a:pt x="0" y="10"/>
                      </a:lnTo>
                      <a:lnTo>
                        <a:pt x="26" y="32"/>
                      </a:lnTo>
                      <a:close/>
                    </a:path>
                  </a:pathLst>
                </a:custGeom>
                <a:solidFill>
                  <a:srgbClr val="2DAC65"/>
                </a:solidFill>
                <a:ln w="0">
                  <a:solidFill>
                    <a:srgbClr val="2DAC65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59" name="Freeform 2087"/>
                <p:cNvSpPr>
                  <a:spLocks noChangeAspect="1"/>
                </p:cNvSpPr>
                <p:nvPr/>
              </p:nvSpPr>
              <p:spPr bwMode="auto">
                <a:xfrm>
                  <a:off x="718" y="1582"/>
                  <a:ext cx="56" cy="32"/>
                </a:xfrm>
                <a:custGeom>
                  <a:avLst/>
                  <a:gdLst>
                    <a:gd name="T0" fmla="*/ 26 w 56"/>
                    <a:gd name="T1" fmla="*/ 32 h 32"/>
                    <a:gd name="T2" fmla="*/ 56 w 56"/>
                    <a:gd name="T3" fmla="*/ 20 h 32"/>
                    <a:gd name="T4" fmla="*/ 30 w 56"/>
                    <a:gd name="T5" fmla="*/ 0 h 32"/>
                    <a:gd name="T6" fmla="*/ 0 w 56"/>
                    <a:gd name="T7" fmla="*/ 10 h 32"/>
                    <a:gd name="T8" fmla="*/ 26 w 56"/>
                    <a:gd name="T9" fmla="*/ 32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32"/>
                    <a:gd name="T17" fmla="*/ 56 w 56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32">
                      <a:moveTo>
                        <a:pt x="26" y="32"/>
                      </a:moveTo>
                      <a:lnTo>
                        <a:pt x="56" y="20"/>
                      </a:lnTo>
                      <a:lnTo>
                        <a:pt x="30" y="0"/>
                      </a:lnTo>
                      <a:lnTo>
                        <a:pt x="0" y="10"/>
                      </a:lnTo>
                      <a:lnTo>
                        <a:pt x="26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60" name="Freeform 2088"/>
                <p:cNvSpPr>
                  <a:spLocks noChangeAspect="1"/>
                </p:cNvSpPr>
                <p:nvPr/>
              </p:nvSpPr>
              <p:spPr bwMode="auto">
                <a:xfrm>
                  <a:off x="744" y="1602"/>
                  <a:ext cx="56" cy="40"/>
                </a:xfrm>
                <a:custGeom>
                  <a:avLst/>
                  <a:gdLst>
                    <a:gd name="T0" fmla="*/ 28 w 56"/>
                    <a:gd name="T1" fmla="*/ 40 h 40"/>
                    <a:gd name="T2" fmla="*/ 56 w 56"/>
                    <a:gd name="T3" fmla="*/ 26 h 40"/>
                    <a:gd name="T4" fmla="*/ 30 w 56"/>
                    <a:gd name="T5" fmla="*/ 0 h 40"/>
                    <a:gd name="T6" fmla="*/ 0 w 56"/>
                    <a:gd name="T7" fmla="*/ 12 h 40"/>
                    <a:gd name="T8" fmla="*/ 28 w 56"/>
                    <a:gd name="T9" fmla="*/ 40 h 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0"/>
                    <a:gd name="T17" fmla="*/ 56 w 56"/>
                    <a:gd name="T18" fmla="*/ 40 h 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0">
                      <a:moveTo>
                        <a:pt x="28" y="40"/>
                      </a:moveTo>
                      <a:lnTo>
                        <a:pt x="56" y="26"/>
                      </a:lnTo>
                      <a:lnTo>
                        <a:pt x="30" y="0"/>
                      </a:lnTo>
                      <a:lnTo>
                        <a:pt x="0" y="12"/>
                      </a:lnTo>
                      <a:lnTo>
                        <a:pt x="28" y="40"/>
                      </a:lnTo>
                      <a:close/>
                    </a:path>
                  </a:pathLst>
                </a:custGeom>
                <a:solidFill>
                  <a:srgbClr val="4AAF6C"/>
                </a:solidFill>
                <a:ln w="0">
                  <a:solidFill>
                    <a:srgbClr val="4AAF6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61" name="Freeform 2089"/>
                <p:cNvSpPr>
                  <a:spLocks noChangeAspect="1"/>
                </p:cNvSpPr>
                <p:nvPr/>
              </p:nvSpPr>
              <p:spPr bwMode="auto">
                <a:xfrm>
                  <a:off x="744" y="1602"/>
                  <a:ext cx="56" cy="40"/>
                </a:xfrm>
                <a:custGeom>
                  <a:avLst/>
                  <a:gdLst>
                    <a:gd name="T0" fmla="*/ 28 w 56"/>
                    <a:gd name="T1" fmla="*/ 40 h 40"/>
                    <a:gd name="T2" fmla="*/ 56 w 56"/>
                    <a:gd name="T3" fmla="*/ 26 h 40"/>
                    <a:gd name="T4" fmla="*/ 30 w 56"/>
                    <a:gd name="T5" fmla="*/ 0 h 40"/>
                    <a:gd name="T6" fmla="*/ 0 w 56"/>
                    <a:gd name="T7" fmla="*/ 12 h 40"/>
                    <a:gd name="T8" fmla="*/ 28 w 56"/>
                    <a:gd name="T9" fmla="*/ 40 h 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0"/>
                    <a:gd name="T17" fmla="*/ 56 w 56"/>
                    <a:gd name="T18" fmla="*/ 40 h 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0">
                      <a:moveTo>
                        <a:pt x="28" y="40"/>
                      </a:moveTo>
                      <a:lnTo>
                        <a:pt x="56" y="26"/>
                      </a:lnTo>
                      <a:lnTo>
                        <a:pt x="30" y="0"/>
                      </a:lnTo>
                      <a:lnTo>
                        <a:pt x="0" y="12"/>
                      </a:lnTo>
                      <a:lnTo>
                        <a:pt x="28" y="4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62" name="Freeform 2090"/>
                <p:cNvSpPr>
                  <a:spLocks noChangeAspect="1"/>
                </p:cNvSpPr>
                <p:nvPr/>
              </p:nvSpPr>
              <p:spPr bwMode="auto">
                <a:xfrm>
                  <a:off x="772" y="1628"/>
                  <a:ext cx="56" cy="44"/>
                </a:xfrm>
                <a:custGeom>
                  <a:avLst/>
                  <a:gdLst>
                    <a:gd name="T0" fmla="*/ 28 w 56"/>
                    <a:gd name="T1" fmla="*/ 44 h 44"/>
                    <a:gd name="T2" fmla="*/ 56 w 56"/>
                    <a:gd name="T3" fmla="*/ 26 h 44"/>
                    <a:gd name="T4" fmla="*/ 28 w 56"/>
                    <a:gd name="T5" fmla="*/ 0 h 44"/>
                    <a:gd name="T6" fmla="*/ 0 w 56"/>
                    <a:gd name="T7" fmla="*/ 14 h 44"/>
                    <a:gd name="T8" fmla="*/ 28 w 56"/>
                    <a:gd name="T9" fmla="*/ 44 h 4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4"/>
                    <a:gd name="T17" fmla="*/ 56 w 56"/>
                    <a:gd name="T18" fmla="*/ 44 h 4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4">
                      <a:moveTo>
                        <a:pt x="28" y="44"/>
                      </a:moveTo>
                      <a:lnTo>
                        <a:pt x="56" y="26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28" y="44"/>
                      </a:lnTo>
                      <a:close/>
                    </a:path>
                  </a:pathLst>
                </a:custGeom>
                <a:solidFill>
                  <a:srgbClr val="50A974"/>
                </a:solidFill>
                <a:ln w="0">
                  <a:solidFill>
                    <a:srgbClr val="50A97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63" name="Freeform 2091"/>
                <p:cNvSpPr>
                  <a:spLocks noChangeAspect="1"/>
                </p:cNvSpPr>
                <p:nvPr/>
              </p:nvSpPr>
              <p:spPr bwMode="auto">
                <a:xfrm>
                  <a:off x="772" y="1628"/>
                  <a:ext cx="56" cy="44"/>
                </a:xfrm>
                <a:custGeom>
                  <a:avLst/>
                  <a:gdLst>
                    <a:gd name="T0" fmla="*/ 28 w 56"/>
                    <a:gd name="T1" fmla="*/ 44 h 44"/>
                    <a:gd name="T2" fmla="*/ 56 w 56"/>
                    <a:gd name="T3" fmla="*/ 26 h 44"/>
                    <a:gd name="T4" fmla="*/ 28 w 56"/>
                    <a:gd name="T5" fmla="*/ 0 h 44"/>
                    <a:gd name="T6" fmla="*/ 0 w 56"/>
                    <a:gd name="T7" fmla="*/ 14 h 44"/>
                    <a:gd name="T8" fmla="*/ 28 w 56"/>
                    <a:gd name="T9" fmla="*/ 44 h 4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4"/>
                    <a:gd name="T17" fmla="*/ 56 w 56"/>
                    <a:gd name="T18" fmla="*/ 44 h 4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4">
                      <a:moveTo>
                        <a:pt x="28" y="44"/>
                      </a:moveTo>
                      <a:lnTo>
                        <a:pt x="56" y="26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28" y="4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64" name="Freeform 2092"/>
                <p:cNvSpPr>
                  <a:spLocks noChangeAspect="1"/>
                </p:cNvSpPr>
                <p:nvPr/>
              </p:nvSpPr>
              <p:spPr bwMode="auto">
                <a:xfrm>
                  <a:off x="800" y="1654"/>
                  <a:ext cx="54" cy="44"/>
                </a:xfrm>
                <a:custGeom>
                  <a:avLst/>
                  <a:gdLst>
                    <a:gd name="T0" fmla="*/ 26 w 54"/>
                    <a:gd name="T1" fmla="*/ 44 h 44"/>
                    <a:gd name="T2" fmla="*/ 54 w 54"/>
                    <a:gd name="T3" fmla="*/ 24 h 44"/>
                    <a:gd name="T4" fmla="*/ 28 w 54"/>
                    <a:gd name="T5" fmla="*/ 0 h 44"/>
                    <a:gd name="T6" fmla="*/ 0 w 54"/>
                    <a:gd name="T7" fmla="*/ 18 h 44"/>
                    <a:gd name="T8" fmla="*/ 26 w 54"/>
                    <a:gd name="T9" fmla="*/ 44 h 4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44"/>
                    <a:gd name="T17" fmla="*/ 54 w 54"/>
                    <a:gd name="T18" fmla="*/ 44 h 4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44">
                      <a:moveTo>
                        <a:pt x="26" y="44"/>
                      </a:moveTo>
                      <a:lnTo>
                        <a:pt x="54" y="24"/>
                      </a:lnTo>
                      <a:lnTo>
                        <a:pt x="28" y="0"/>
                      </a:lnTo>
                      <a:lnTo>
                        <a:pt x="0" y="18"/>
                      </a:lnTo>
                      <a:lnTo>
                        <a:pt x="26" y="44"/>
                      </a:lnTo>
                      <a:close/>
                    </a:path>
                  </a:pathLst>
                </a:custGeom>
                <a:solidFill>
                  <a:srgbClr val="4BA17C"/>
                </a:solidFill>
                <a:ln w="0">
                  <a:solidFill>
                    <a:srgbClr val="4BA17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65" name="Freeform 2093"/>
                <p:cNvSpPr>
                  <a:spLocks noChangeAspect="1"/>
                </p:cNvSpPr>
                <p:nvPr/>
              </p:nvSpPr>
              <p:spPr bwMode="auto">
                <a:xfrm>
                  <a:off x="800" y="1654"/>
                  <a:ext cx="54" cy="44"/>
                </a:xfrm>
                <a:custGeom>
                  <a:avLst/>
                  <a:gdLst>
                    <a:gd name="T0" fmla="*/ 26 w 54"/>
                    <a:gd name="T1" fmla="*/ 44 h 44"/>
                    <a:gd name="T2" fmla="*/ 54 w 54"/>
                    <a:gd name="T3" fmla="*/ 24 h 44"/>
                    <a:gd name="T4" fmla="*/ 28 w 54"/>
                    <a:gd name="T5" fmla="*/ 0 h 44"/>
                    <a:gd name="T6" fmla="*/ 0 w 54"/>
                    <a:gd name="T7" fmla="*/ 18 h 44"/>
                    <a:gd name="T8" fmla="*/ 26 w 54"/>
                    <a:gd name="T9" fmla="*/ 44 h 4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44"/>
                    <a:gd name="T17" fmla="*/ 54 w 54"/>
                    <a:gd name="T18" fmla="*/ 44 h 4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44">
                      <a:moveTo>
                        <a:pt x="26" y="44"/>
                      </a:moveTo>
                      <a:lnTo>
                        <a:pt x="54" y="24"/>
                      </a:lnTo>
                      <a:lnTo>
                        <a:pt x="28" y="0"/>
                      </a:lnTo>
                      <a:lnTo>
                        <a:pt x="0" y="18"/>
                      </a:lnTo>
                      <a:lnTo>
                        <a:pt x="26" y="4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66" name="Freeform 2094"/>
                <p:cNvSpPr>
                  <a:spLocks noChangeAspect="1"/>
                </p:cNvSpPr>
                <p:nvPr/>
              </p:nvSpPr>
              <p:spPr bwMode="auto">
                <a:xfrm>
                  <a:off x="826" y="1678"/>
                  <a:ext cx="56" cy="40"/>
                </a:xfrm>
                <a:custGeom>
                  <a:avLst/>
                  <a:gdLst>
                    <a:gd name="T0" fmla="*/ 28 w 56"/>
                    <a:gd name="T1" fmla="*/ 40 h 40"/>
                    <a:gd name="T2" fmla="*/ 56 w 56"/>
                    <a:gd name="T3" fmla="*/ 20 h 40"/>
                    <a:gd name="T4" fmla="*/ 28 w 56"/>
                    <a:gd name="T5" fmla="*/ 0 h 40"/>
                    <a:gd name="T6" fmla="*/ 0 w 56"/>
                    <a:gd name="T7" fmla="*/ 20 h 40"/>
                    <a:gd name="T8" fmla="*/ 28 w 56"/>
                    <a:gd name="T9" fmla="*/ 40 h 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0"/>
                    <a:gd name="T17" fmla="*/ 56 w 56"/>
                    <a:gd name="T18" fmla="*/ 40 h 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0">
                      <a:moveTo>
                        <a:pt x="28" y="40"/>
                      </a:moveTo>
                      <a:lnTo>
                        <a:pt x="56" y="20"/>
                      </a:lnTo>
                      <a:lnTo>
                        <a:pt x="28" y="0"/>
                      </a:lnTo>
                      <a:lnTo>
                        <a:pt x="0" y="20"/>
                      </a:lnTo>
                      <a:lnTo>
                        <a:pt x="28" y="40"/>
                      </a:lnTo>
                      <a:close/>
                    </a:path>
                  </a:pathLst>
                </a:custGeom>
                <a:solidFill>
                  <a:srgbClr val="3B9485"/>
                </a:solidFill>
                <a:ln w="0">
                  <a:solidFill>
                    <a:srgbClr val="3B9485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67" name="Freeform 2095"/>
                <p:cNvSpPr>
                  <a:spLocks noChangeAspect="1"/>
                </p:cNvSpPr>
                <p:nvPr/>
              </p:nvSpPr>
              <p:spPr bwMode="auto">
                <a:xfrm>
                  <a:off x="826" y="1678"/>
                  <a:ext cx="56" cy="40"/>
                </a:xfrm>
                <a:custGeom>
                  <a:avLst/>
                  <a:gdLst>
                    <a:gd name="T0" fmla="*/ 28 w 56"/>
                    <a:gd name="T1" fmla="*/ 40 h 40"/>
                    <a:gd name="T2" fmla="*/ 56 w 56"/>
                    <a:gd name="T3" fmla="*/ 20 h 40"/>
                    <a:gd name="T4" fmla="*/ 28 w 56"/>
                    <a:gd name="T5" fmla="*/ 0 h 40"/>
                    <a:gd name="T6" fmla="*/ 0 w 56"/>
                    <a:gd name="T7" fmla="*/ 20 h 40"/>
                    <a:gd name="T8" fmla="*/ 28 w 56"/>
                    <a:gd name="T9" fmla="*/ 40 h 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0"/>
                    <a:gd name="T17" fmla="*/ 56 w 56"/>
                    <a:gd name="T18" fmla="*/ 40 h 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0">
                      <a:moveTo>
                        <a:pt x="28" y="40"/>
                      </a:moveTo>
                      <a:lnTo>
                        <a:pt x="56" y="20"/>
                      </a:lnTo>
                      <a:lnTo>
                        <a:pt x="28" y="0"/>
                      </a:lnTo>
                      <a:lnTo>
                        <a:pt x="0" y="20"/>
                      </a:lnTo>
                      <a:lnTo>
                        <a:pt x="28" y="4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68" name="Freeform 2096"/>
                <p:cNvSpPr>
                  <a:spLocks noChangeAspect="1"/>
                </p:cNvSpPr>
                <p:nvPr/>
              </p:nvSpPr>
              <p:spPr bwMode="auto">
                <a:xfrm>
                  <a:off x="854" y="1698"/>
                  <a:ext cx="54" cy="34"/>
                </a:xfrm>
                <a:custGeom>
                  <a:avLst/>
                  <a:gdLst>
                    <a:gd name="T0" fmla="*/ 26 w 54"/>
                    <a:gd name="T1" fmla="*/ 34 h 34"/>
                    <a:gd name="T2" fmla="*/ 54 w 54"/>
                    <a:gd name="T3" fmla="*/ 14 h 34"/>
                    <a:gd name="T4" fmla="*/ 28 w 54"/>
                    <a:gd name="T5" fmla="*/ 0 h 34"/>
                    <a:gd name="T6" fmla="*/ 0 w 54"/>
                    <a:gd name="T7" fmla="*/ 20 h 34"/>
                    <a:gd name="T8" fmla="*/ 26 w 54"/>
                    <a:gd name="T9" fmla="*/ 34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34"/>
                    <a:gd name="T17" fmla="*/ 54 w 54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34">
                      <a:moveTo>
                        <a:pt x="26" y="34"/>
                      </a:moveTo>
                      <a:lnTo>
                        <a:pt x="54" y="14"/>
                      </a:lnTo>
                      <a:lnTo>
                        <a:pt x="28" y="0"/>
                      </a:lnTo>
                      <a:lnTo>
                        <a:pt x="0" y="20"/>
                      </a:lnTo>
                      <a:lnTo>
                        <a:pt x="26" y="34"/>
                      </a:lnTo>
                      <a:close/>
                    </a:path>
                  </a:pathLst>
                </a:custGeom>
                <a:solidFill>
                  <a:srgbClr val="27878A"/>
                </a:solidFill>
                <a:ln w="0">
                  <a:solidFill>
                    <a:srgbClr val="27878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69" name="Freeform 2097"/>
                <p:cNvSpPr>
                  <a:spLocks noChangeAspect="1"/>
                </p:cNvSpPr>
                <p:nvPr/>
              </p:nvSpPr>
              <p:spPr bwMode="auto">
                <a:xfrm>
                  <a:off x="854" y="1698"/>
                  <a:ext cx="54" cy="34"/>
                </a:xfrm>
                <a:custGeom>
                  <a:avLst/>
                  <a:gdLst>
                    <a:gd name="T0" fmla="*/ 26 w 54"/>
                    <a:gd name="T1" fmla="*/ 34 h 34"/>
                    <a:gd name="T2" fmla="*/ 54 w 54"/>
                    <a:gd name="T3" fmla="*/ 14 h 34"/>
                    <a:gd name="T4" fmla="*/ 28 w 54"/>
                    <a:gd name="T5" fmla="*/ 0 h 34"/>
                    <a:gd name="T6" fmla="*/ 0 w 54"/>
                    <a:gd name="T7" fmla="*/ 20 h 34"/>
                    <a:gd name="T8" fmla="*/ 26 w 54"/>
                    <a:gd name="T9" fmla="*/ 34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34"/>
                    <a:gd name="T17" fmla="*/ 54 w 54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34">
                      <a:moveTo>
                        <a:pt x="26" y="34"/>
                      </a:moveTo>
                      <a:lnTo>
                        <a:pt x="54" y="14"/>
                      </a:lnTo>
                      <a:lnTo>
                        <a:pt x="28" y="0"/>
                      </a:lnTo>
                      <a:lnTo>
                        <a:pt x="0" y="20"/>
                      </a:lnTo>
                      <a:lnTo>
                        <a:pt x="26" y="3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70" name="Freeform 2098"/>
                <p:cNvSpPr>
                  <a:spLocks noChangeAspect="1"/>
                </p:cNvSpPr>
                <p:nvPr/>
              </p:nvSpPr>
              <p:spPr bwMode="auto">
                <a:xfrm>
                  <a:off x="880" y="1712"/>
                  <a:ext cx="56" cy="30"/>
                </a:xfrm>
                <a:custGeom>
                  <a:avLst/>
                  <a:gdLst>
                    <a:gd name="T0" fmla="*/ 28 w 56"/>
                    <a:gd name="T1" fmla="*/ 30 h 30"/>
                    <a:gd name="T2" fmla="*/ 56 w 56"/>
                    <a:gd name="T3" fmla="*/ 10 h 30"/>
                    <a:gd name="T4" fmla="*/ 28 w 56"/>
                    <a:gd name="T5" fmla="*/ 0 h 30"/>
                    <a:gd name="T6" fmla="*/ 0 w 56"/>
                    <a:gd name="T7" fmla="*/ 20 h 30"/>
                    <a:gd name="T8" fmla="*/ 28 w 56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30"/>
                    <a:gd name="T17" fmla="*/ 56 w 56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30">
                      <a:moveTo>
                        <a:pt x="28" y="30"/>
                      </a:moveTo>
                      <a:lnTo>
                        <a:pt x="56" y="10"/>
                      </a:lnTo>
                      <a:lnTo>
                        <a:pt x="28" y="0"/>
                      </a:lnTo>
                      <a:lnTo>
                        <a:pt x="0" y="20"/>
                      </a:lnTo>
                      <a:lnTo>
                        <a:pt x="28" y="30"/>
                      </a:lnTo>
                      <a:close/>
                    </a:path>
                  </a:pathLst>
                </a:custGeom>
                <a:solidFill>
                  <a:srgbClr val="10788E"/>
                </a:solidFill>
                <a:ln w="0">
                  <a:solidFill>
                    <a:srgbClr val="10788E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71" name="Freeform 2099"/>
                <p:cNvSpPr>
                  <a:spLocks noChangeAspect="1"/>
                </p:cNvSpPr>
                <p:nvPr/>
              </p:nvSpPr>
              <p:spPr bwMode="auto">
                <a:xfrm>
                  <a:off x="880" y="1712"/>
                  <a:ext cx="56" cy="30"/>
                </a:xfrm>
                <a:custGeom>
                  <a:avLst/>
                  <a:gdLst>
                    <a:gd name="T0" fmla="*/ 28 w 56"/>
                    <a:gd name="T1" fmla="*/ 30 h 30"/>
                    <a:gd name="T2" fmla="*/ 56 w 56"/>
                    <a:gd name="T3" fmla="*/ 10 h 30"/>
                    <a:gd name="T4" fmla="*/ 28 w 56"/>
                    <a:gd name="T5" fmla="*/ 0 h 30"/>
                    <a:gd name="T6" fmla="*/ 0 w 56"/>
                    <a:gd name="T7" fmla="*/ 20 h 30"/>
                    <a:gd name="T8" fmla="*/ 28 w 56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30"/>
                    <a:gd name="T17" fmla="*/ 56 w 56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30">
                      <a:moveTo>
                        <a:pt x="28" y="30"/>
                      </a:moveTo>
                      <a:lnTo>
                        <a:pt x="56" y="10"/>
                      </a:lnTo>
                      <a:lnTo>
                        <a:pt x="28" y="0"/>
                      </a:lnTo>
                      <a:lnTo>
                        <a:pt x="0" y="20"/>
                      </a:lnTo>
                      <a:lnTo>
                        <a:pt x="28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72" name="Freeform 2100"/>
                <p:cNvSpPr>
                  <a:spLocks noChangeAspect="1"/>
                </p:cNvSpPr>
                <p:nvPr/>
              </p:nvSpPr>
              <p:spPr bwMode="auto">
                <a:xfrm>
                  <a:off x="908" y="1722"/>
                  <a:ext cx="56" cy="28"/>
                </a:xfrm>
                <a:custGeom>
                  <a:avLst/>
                  <a:gdLst>
                    <a:gd name="T0" fmla="*/ 28 w 56"/>
                    <a:gd name="T1" fmla="*/ 28 h 28"/>
                    <a:gd name="T2" fmla="*/ 56 w 56"/>
                    <a:gd name="T3" fmla="*/ 8 h 28"/>
                    <a:gd name="T4" fmla="*/ 28 w 56"/>
                    <a:gd name="T5" fmla="*/ 0 h 28"/>
                    <a:gd name="T6" fmla="*/ 0 w 56"/>
                    <a:gd name="T7" fmla="*/ 20 h 28"/>
                    <a:gd name="T8" fmla="*/ 28 w 56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8"/>
                    <a:gd name="T17" fmla="*/ 56 w 56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8">
                      <a:moveTo>
                        <a:pt x="28" y="28"/>
                      </a:moveTo>
                      <a:lnTo>
                        <a:pt x="56" y="8"/>
                      </a:lnTo>
                      <a:lnTo>
                        <a:pt x="28" y="0"/>
                      </a:lnTo>
                      <a:lnTo>
                        <a:pt x="0" y="20"/>
                      </a:lnTo>
                      <a:lnTo>
                        <a:pt x="28" y="28"/>
                      </a:lnTo>
                      <a:close/>
                    </a:path>
                  </a:pathLst>
                </a:custGeom>
                <a:solidFill>
                  <a:srgbClr val="006A8D"/>
                </a:solidFill>
                <a:ln w="0">
                  <a:solidFill>
                    <a:srgbClr val="006A8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73" name="Freeform 2101"/>
                <p:cNvSpPr>
                  <a:spLocks noChangeAspect="1"/>
                </p:cNvSpPr>
                <p:nvPr/>
              </p:nvSpPr>
              <p:spPr bwMode="auto">
                <a:xfrm>
                  <a:off x="908" y="1722"/>
                  <a:ext cx="56" cy="28"/>
                </a:xfrm>
                <a:custGeom>
                  <a:avLst/>
                  <a:gdLst>
                    <a:gd name="T0" fmla="*/ 28 w 56"/>
                    <a:gd name="T1" fmla="*/ 28 h 28"/>
                    <a:gd name="T2" fmla="*/ 56 w 56"/>
                    <a:gd name="T3" fmla="*/ 8 h 28"/>
                    <a:gd name="T4" fmla="*/ 28 w 56"/>
                    <a:gd name="T5" fmla="*/ 0 h 28"/>
                    <a:gd name="T6" fmla="*/ 0 w 56"/>
                    <a:gd name="T7" fmla="*/ 20 h 28"/>
                    <a:gd name="T8" fmla="*/ 28 w 56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8"/>
                    <a:gd name="T17" fmla="*/ 56 w 56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8">
                      <a:moveTo>
                        <a:pt x="28" y="28"/>
                      </a:moveTo>
                      <a:lnTo>
                        <a:pt x="56" y="8"/>
                      </a:lnTo>
                      <a:lnTo>
                        <a:pt x="28" y="0"/>
                      </a:lnTo>
                      <a:lnTo>
                        <a:pt x="0" y="20"/>
                      </a:lnTo>
                      <a:lnTo>
                        <a:pt x="28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74" name="Freeform 2102"/>
                <p:cNvSpPr>
                  <a:spLocks noChangeAspect="1"/>
                </p:cNvSpPr>
                <p:nvPr/>
              </p:nvSpPr>
              <p:spPr bwMode="auto">
                <a:xfrm>
                  <a:off x="936" y="1730"/>
                  <a:ext cx="54" cy="22"/>
                </a:xfrm>
                <a:custGeom>
                  <a:avLst/>
                  <a:gdLst>
                    <a:gd name="T0" fmla="*/ 26 w 54"/>
                    <a:gd name="T1" fmla="*/ 22 h 22"/>
                    <a:gd name="T2" fmla="*/ 54 w 54"/>
                    <a:gd name="T3" fmla="*/ 4 h 22"/>
                    <a:gd name="T4" fmla="*/ 28 w 54"/>
                    <a:gd name="T5" fmla="*/ 0 h 22"/>
                    <a:gd name="T6" fmla="*/ 0 w 54"/>
                    <a:gd name="T7" fmla="*/ 20 h 22"/>
                    <a:gd name="T8" fmla="*/ 26 w 54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22"/>
                    <a:gd name="T17" fmla="*/ 54 w 54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22">
                      <a:moveTo>
                        <a:pt x="26" y="22"/>
                      </a:moveTo>
                      <a:lnTo>
                        <a:pt x="54" y="4"/>
                      </a:lnTo>
                      <a:lnTo>
                        <a:pt x="28" y="0"/>
                      </a:lnTo>
                      <a:lnTo>
                        <a:pt x="0" y="20"/>
                      </a:lnTo>
                      <a:lnTo>
                        <a:pt x="26" y="22"/>
                      </a:lnTo>
                      <a:close/>
                    </a:path>
                  </a:pathLst>
                </a:custGeom>
                <a:solidFill>
                  <a:srgbClr val="005F8A"/>
                </a:solidFill>
                <a:ln w="0">
                  <a:solidFill>
                    <a:srgbClr val="005F8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75" name="Freeform 2103"/>
                <p:cNvSpPr>
                  <a:spLocks noChangeAspect="1"/>
                </p:cNvSpPr>
                <p:nvPr/>
              </p:nvSpPr>
              <p:spPr bwMode="auto">
                <a:xfrm>
                  <a:off x="936" y="1730"/>
                  <a:ext cx="54" cy="22"/>
                </a:xfrm>
                <a:custGeom>
                  <a:avLst/>
                  <a:gdLst>
                    <a:gd name="T0" fmla="*/ 26 w 54"/>
                    <a:gd name="T1" fmla="*/ 22 h 22"/>
                    <a:gd name="T2" fmla="*/ 54 w 54"/>
                    <a:gd name="T3" fmla="*/ 4 h 22"/>
                    <a:gd name="T4" fmla="*/ 28 w 54"/>
                    <a:gd name="T5" fmla="*/ 0 h 22"/>
                    <a:gd name="T6" fmla="*/ 0 w 54"/>
                    <a:gd name="T7" fmla="*/ 20 h 22"/>
                    <a:gd name="T8" fmla="*/ 26 w 54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22"/>
                    <a:gd name="T17" fmla="*/ 54 w 54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22">
                      <a:moveTo>
                        <a:pt x="26" y="22"/>
                      </a:moveTo>
                      <a:lnTo>
                        <a:pt x="54" y="4"/>
                      </a:lnTo>
                      <a:lnTo>
                        <a:pt x="28" y="0"/>
                      </a:lnTo>
                      <a:lnTo>
                        <a:pt x="0" y="20"/>
                      </a:lnTo>
                      <a:lnTo>
                        <a:pt x="2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76" name="Freeform 2104"/>
                <p:cNvSpPr>
                  <a:spLocks noChangeAspect="1"/>
                </p:cNvSpPr>
                <p:nvPr/>
              </p:nvSpPr>
              <p:spPr bwMode="auto">
                <a:xfrm>
                  <a:off x="962" y="1734"/>
                  <a:ext cx="58" cy="22"/>
                </a:xfrm>
                <a:custGeom>
                  <a:avLst/>
                  <a:gdLst>
                    <a:gd name="T0" fmla="*/ 28 w 58"/>
                    <a:gd name="T1" fmla="*/ 22 h 22"/>
                    <a:gd name="T2" fmla="*/ 58 w 58"/>
                    <a:gd name="T3" fmla="*/ 4 h 22"/>
                    <a:gd name="T4" fmla="*/ 28 w 58"/>
                    <a:gd name="T5" fmla="*/ 0 h 22"/>
                    <a:gd name="T6" fmla="*/ 0 w 58"/>
                    <a:gd name="T7" fmla="*/ 18 h 22"/>
                    <a:gd name="T8" fmla="*/ 28 w 58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2"/>
                    <a:gd name="T17" fmla="*/ 58 w 58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2">
                      <a:moveTo>
                        <a:pt x="28" y="22"/>
                      </a:moveTo>
                      <a:lnTo>
                        <a:pt x="58" y="4"/>
                      </a:lnTo>
                      <a:lnTo>
                        <a:pt x="28" y="0"/>
                      </a:lnTo>
                      <a:lnTo>
                        <a:pt x="0" y="18"/>
                      </a:lnTo>
                      <a:lnTo>
                        <a:pt x="28" y="22"/>
                      </a:lnTo>
                      <a:close/>
                    </a:path>
                  </a:pathLst>
                </a:custGeom>
                <a:solidFill>
                  <a:srgbClr val="005685"/>
                </a:solidFill>
                <a:ln w="0">
                  <a:solidFill>
                    <a:srgbClr val="005685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77" name="Freeform 2105"/>
                <p:cNvSpPr>
                  <a:spLocks noChangeAspect="1"/>
                </p:cNvSpPr>
                <p:nvPr/>
              </p:nvSpPr>
              <p:spPr bwMode="auto">
                <a:xfrm>
                  <a:off x="962" y="1734"/>
                  <a:ext cx="58" cy="22"/>
                </a:xfrm>
                <a:custGeom>
                  <a:avLst/>
                  <a:gdLst>
                    <a:gd name="T0" fmla="*/ 28 w 58"/>
                    <a:gd name="T1" fmla="*/ 22 h 22"/>
                    <a:gd name="T2" fmla="*/ 58 w 58"/>
                    <a:gd name="T3" fmla="*/ 4 h 22"/>
                    <a:gd name="T4" fmla="*/ 28 w 58"/>
                    <a:gd name="T5" fmla="*/ 0 h 22"/>
                    <a:gd name="T6" fmla="*/ 0 w 58"/>
                    <a:gd name="T7" fmla="*/ 18 h 22"/>
                    <a:gd name="T8" fmla="*/ 28 w 58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2"/>
                    <a:gd name="T17" fmla="*/ 58 w 58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2">
                      <a:moveTo>
                        <a:pt x="28" y="22"/>
                      </a:moveTo>
                      <a:lnTo>
                        <a:pt x="58" y="4"/>
                      </a:lnTo>
                      <a:lnTo>
                        <a:pt x="28" y="0"/>
                      </a:lnTo>
                      <a:lnTo>
                        <a:pt x="0" y="18"/>
                      </a:lnTo>
                      <a:lnTo>
                        <a:pt x="2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78" name="Freeform 2106"/>
                <p:cNvSpPr>
                  <a:spLocks noChangeAspect="1"/>
                </p:cNvSpPr>
                <p:nvPr/>
              </p:nvSpPr>
              <p:spPr bwMode="auto">
                <a:xfrm>
                  <a:off x="990" y="1738"/>
                  <a:ext cx="58" cy="18"/>
                </a:xfrm>
                <a:custGeom>
                  <a:avLst/>
                  <a:gdLst>
                    <a:gd name="T0" fmla="*/ 30 w 58"/>
                    <a:gd name="T1" fmla="*/ 18 h 18"/>
                    <a:gd name="T2" fmla="*/ 58 w 58"/>
                    <a:gd name="T3" fmla="*/ 2 h 18"/>
                    <a:gd name="T4" fmla="*/ 30 w 58"/>
                    <a:gd name="T5" fmla="*/ 0 h 18"/>
                    <a:gd name="T6" fmla="*/ 0 w 58"/>
                    <a:gd name="T7" fmla="*/ 18 h 18"/>
                    <a:gd name="T8" fmla="*/ 30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30" y="18"/>
                      </a:moveTo>
                      <a:lnTo>
                        <a:pt x="58" y="2"/>
                      </a:lnTo>
                      <a:lnTo>
                        <a:pt x="30" y="0"/>
                      </a:lnTo>
                      <a:lnTo>
                        <a:pt x="0" y="18"/>
                      </a:lnTo>
                      <a:lnTo>
                        <a:pt x="30" y="18"/>
                      </a:lnTo>
                      <a:close/>
                    </a:path>
                  </a:pathLst>
                </a:custGeom>
                <a:solidFill>
                  <a:srgbClr val="005180"/>
                </a:solidFill>
                <a:ln w="0">
                  <a:solidFill>
                    <a:srgbClr val="00518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79" name="Freeform 2107"/>
                <p:cNvSpPr>
                  <a:spLocks noChangeAspect="1"/>
                </p:cNvSpPr>
                <p:nvPr/>
              </p:nvSpPr>
              <p:spPr bwMode="auto">
                <a:xfrm>
                  <a:off x="990" y="1738"/>
                  <a:ext cx="58" cy="18"/>
                </a:xfrm>
                <a:custGeom>
                  <a:avLst/>
                  <a:gdLst>
                    <a:gd name="T0" fmla="*/ 30 w 58"/>
                    <a:gd name="T1" fmla="*/ 18 h 18"/>
                    <a:gd name="T2" fmla="*/ 58 w 58"/>
                    <a:gd name="T3" fmla="*/ 2 h 18"/>
                    <a:gd name="T4" fmla="*/ 30 w 58"/>
                    <a:gd name="T5" fmla="*/ 0 h 18"/>
                    <a:gd name="T6" fmla="*/ 0 w 58"/>
                    <a:gd name="T7" fmla="*/ 18 h 18"/>
                    <a:gd name="T8" fmla="*/ 30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30" y="18"/>
                      </a:moveTo>
                      <a:lnTo>
                        <a:pt x="58" y="2"/>
                      </a:lnTo>
                      <a:lnTo>
                        <a:pt x="30" y="0"/>
                      </a:lnTo>
                      <a:lnTo>
                        <a:pt x="0" y="18"/>
                      </a:lnTo>
                      <a:lnTo>
                        <a:pt x="30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80" name="Freeform 2108"/>
                <p:cNvSpPr>
                  <a:spLocks noChangeAspect="1"/>
                </p:cNvSpPr>
                <p:nvPr/>
              </p:nvSpPr>
              <p:spPr bwMode="auto">
                <a:xfrm>
                  <a:off x="1020" y="1740"/>
                  <a:ext cx="56" cy="18"/>
                </a:xfrm>
                <a:custGeom>
                  <a:avLst/>
                  <a:gdLst>
                    <a:gd name="T0" fmla="*/ 28 w 56"/>
                    <a:gd name="T1" fmla="*/ 18 h 18"/>
                    <a:gd name="T2" fmla="*/ 56 w 56"/>
                    <a:gd name="T3" fmla="*/ 2 h 18"/>
                    <a:gd name="T4" fmla="*/ 28 w 56"/>
                    <a:gd name="T5" fmla="*/ 0 h 18"/>
                    <a:gd name="T6" fmla="*/ 0 w 56"/>
                    <a:gd name="T7" fmla="*/ 16 h 18"/>
                    <a:gd name="T8" fmla="*/ 28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28" y="18"/>
                      </a:moveTo>
                      <a:lnTo>
                        <a:pt x="56" y="2"/>
                      </a:lnTo>
                      <a:lnTo>
                        <a:pt x="28" y="0"/>
                      </a:lnTo>
                      <a:lnTo>
                        <a:pt x="0" y="16"/>
                      </a:lnTo>
                      <a:lnTo>
                        <a:pt x="28" y="18"/>
                      </a:lnTo>
                      <a:close/>
                    </a:path>
                  </a:pathLst>
                </a:custGeom>
                <a:solidFill>
                  <a:srgbClr val="004F7A"/>
                </a:solidFill>
                <a:ln w="0">
                  <a:solidFill>
                    <a:srgbClr val="004F7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81" name="Freeform 2109"/>
                <p:cNvSpPr>
                  <a:spLocks noChangeAspect="1"/>
                </p:cNvSpPr>
                <p:nvPr/>
              </p:nvSpPr>
              <p:spPr bwMode="auto">
                <a:xfrm>
                  <a:off x="1020" y="1740"/>
                  <a:ext cx="56" cy="18"/>
                </a:xfrm>
                <a:custGeom>
                  <a:avLst/>
                  <a:gdLst>
                    <a:gd name="T0" fmla="*/ 28 w 56"/>
                    <a:gd name="T1" fmla="*/ 18 h 18"/>
                    <a:gd name="T2" fmla="*/ 56 w 56"/>
                    <a:gd name="T3" fmla="*/ 2 h 18"/>
                    <a:gd name="T4" fmla="*/ 28 w 56"/>
                    <a:gd name="T5" fmla="*/ 0 h 18"/>
                    <a:gd name="T6" fmla="*/ 0 w 56"/>
                    <a:gd name="T7" fmla="*/ 16 h 18"/>
                    <a:gd name="T8" fmla="*/ 28 w 5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8"/>
                    <a:gd name="T17" fmla="*/ 56 w 5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8">
                      <a:moveTo>
                        <a:pt x="28" y="18"/>
                      </a:moveTo>
                      <a:lnTo>
                        <a:pt x="56" y="2"/>
                      </a:lnTo>
                      <a:lnTo>
                        <a:pt x="28" y="0"/>
                      </a:lnTo>
                      <a:lnTo>
                        <a:pt x="0" y="16"/>
                      </a:lnTo>
                      <a:lnTo>
                        <a:pt x="28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82" name="Freeform 2110"/>
                <p:cNvSpPr>
                  <a:spLocks noChangeAspect="1"/>
                </p:cNvSpPr>
                <p:nvPr/>
              </p:nvSpPr>
              <p:spPr bwMode="auto">
                <a:xfrm>
                  <a:off x="1048" y="1742"/>
                  <a:ext cx="58" cy="16"/>
                </a:xfrm>
                <a:custGeom>
                  <a:avLst/>
                  <a:gdLst>
                    <a:gd name="T0" fmla="*/ 30 w 58"/>
                    <a:gd name="T1" fmla="*/ 16 h 16"/>
                    <a:gd name="T2" fmla="*/ 58 w 58"/>
                    <a:gd name="T3" fmla="*/ 0 h 16"/>
                    <a:gd name="T4" fmla="*/ 28 w 58"/>
                    <a:gd name="T5" fmla="*/ 0 h 16"/>
                    <a:gd name="T6" fmla="*/ 0 w 58"/>
                    <a:gd name="T7" fmla="*/ 16 h 16"/>
                    <a:gd name="T8" fmla="*/ 30 w 5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6"/>
                    <a:gd name="T17" fmla="*/ 58 w 5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6">
                      <a:moveTo>
                        <a:pt x="30" y="16"/>
                      </a:moveTo>
                      <a:lnTo>
                        <a:pt x="58" y="0"/>
                      </a:lnTo>
                      <a:lnTo>
                        <a:pt x="28" y="0"/>
                      </a:lnTo>
                      <a:lnTo>
                        <a:pt x="0" y="16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4F74"/>
                </a:solidFill>
                <a:ln w="0">
                  <a:solidFill>
                    <a:srgbClr val="004F7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83" name="Freeform 2111"/>
                <p:cNvSpPr>
                  <a:spLocks noChangeAspect="1"/>
                </p:cNvSpPr>
                <p:nvPr/>
              </p:nvSpPr>
              <p:spPr bwMode="auto">
                <a:xfrm>
                  <a:off x="1048" y="1742"/>
                  <a:ext cx="58" cy="16"/>
                </a:xfrm>
                <a:custGeom>
                  <a:avLst/>
                  <a:gdLst>
                    <a:gd name="T0" fmla="*/ 30 w 58"/>
                    <a:gd name="T1" fmla="*/ 16 h 16"/>
                    <a:gd name="T2" fmla="*/ 58 w 58"/>
                    <a:gd name="T3" fmla="*/ 0 h 16"/>
                    <a:gd name="T4" fmla="*/ 28 w 58"/>
                    <a:gd name="T5" fmla="*/ 0 h 16"/>
                    <a:gd name="T6" fmla="*/ 0 w 58"/>
                    <a:gd name="T7" fmla="*/ 16 h 16"/>
                    <a:gd name="T8" fmla="*/ 30 w 5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6"/>
                    <a:gd name="T17" fmla="*/ 58 w 5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6">
                      <a:moveTo>
                        <a:pt x="30" y="16"/>
                      </a:moveTo>
                      <a:lnTo>
                        <a:pt x="58" y="0"/>
                      </a:lnTo>
                      <a:lnTo>
                        <a:pt x="28" y="0"/>
                      </a:lnTo>
                      <a:lnTo>
                        <a:pt x="0" y="16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84" name="Freeform 2112"/>
                <p:cNvSpPr>
                  <a:spLocks noChangeAspect="1"/>
                </p:cNvSpPr>
                <p:nvPr/>
              </p:nvSpPr>
              <p:spPr bwMode="auto">
                <a:xfrm>
                  <a:off x="1078" y="1742"/>
                  <a:ext cx="58" cy="18"/>
                </a:xfrm>
                <a:custGeom>
                  <a:avLst/>
                  <a:gdLst>
                    <a:gd name="T0" fmla="*/ 30 w 58"/>
                    <a:gd name="T1" fmla="*/ 18 h 18"/>
                    <a:gd name="T2" fmla="*/ 58 w 58"/>
                    <a:gd name="T3" fmla="*/ 2 h 18"/>
                    <a:gd name="T4" fmla="*/ 28 w 58"/>
                    <a:gd name="T5" fmla="*/ 0 h 18"/>
                    <a:gd name="T6" fmla="*/ 0 w 58"/>
                    <a:gd name="T7" fmla="*/ 16 h 18"/>
                    <a:gd name="T8" fmla="*/ 30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30" y="18"/>
                      </a:moveTo>
                      <a:lnTo>
                        <a:pt x="58" y="2"/>
                      </a:lnTo>
                      <a:lnTo>
                        <a:pt x="28" y="0"/>
                      </a:lnTo>
                      <a:lnTo>
                        <a:pt x="0" y="16"/>
                      </a:lnTo>
                      <a:lnTo>
                        <a:pt x="30" y="18"/>
                      </a:lnTo>
                      <a:close/>
                    </a:path>
                  </a:pathLst>
                </a:custGeom>
                <a:solidFill>
                  <a:srgbClr val="00516F"/>
                </a:solidFill>
                <a:ln w="0">
                  <a:solidFill>
                    <a:srgbClr val="00516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85" name="Freeform 2113"/>
                <p:cNvSpPr>
                  <a:spLocks noChangeAspect="1"/>
                </p:cNvSpPr>
                <p:nvPr/>
              </p:nvSpPr>
              <p:spPr bwMode="auto">
                <a:xfrm>
                  <a:off x="1078" y="1742"/>
                  <a:ext cx="58" cy="18"/>
                </a:xfrm>
                <a:custGeom>
                  <a:avLst/>
                  <a:gdLst>
                    <a:gd name="T0" fmla="*/ 30 w 58"/>
                    <a:gd name="T1" fmla="*/ 18 h 18"/>
                    <a:gd name="T2" fmla="*/ 58 w 58"/>
                    <a:gd name="T3" fmla="*/ 2 h 18"/>
                    <a:gd name="T4" fmla="*/ 28 w 58"/>
                    <a:gd name="T5" fmla="*/ 0 h 18"/>
                    <a:gd name="T6" fmla="*/ 0 w 58"/>
                    <a:gd name="T7" fmla="*/ 16 h 18"/>
                    <a:gd name="T8" fmla="*/ 30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30" y="18"/>
                      </a:moveTo>
                      <a:lnTo>
                        <a:pt x="58" y="2"/>
                      </a:lnTo>
                      <a:lnTo>
                        <a:pt x="28" y="0"/>
                      </a:lnTo>
                      <a:lnTo>
                        <a:pt x="0" y="16"/>
                      </a:lnTo>
                      <a:lnTo>
                        <a:pt x="30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86" name="Freeform 2114"/>
                <p:cNvSpPr>
                  <a:spLocks noChangeAspect="1"/>
                </p:cNvSpPr>
                <p:nvPr/>
              </p:nvSpPr>
              <p:spPr bwMode="auto">
                <a:xfrm>
                  <a:off x="1108" y="1744"/>
                  <a:ext cx="58" cy="18"/>
                </a:xfrm>
                <a:custGeom>
                  <a:avLst/>
                  <a:gdLst>
                    <a:gd name="T0" fmla="*/ 30 w 58"/>
                    <a:gd name="T1" fmla="*/ 18 h 18"/>
                    <a:gd name="T2" fmla="*/ 58 w 58"/>
                    <a:gd name="T3" fmla="*/ 2 h 18"/>
                    <a:gd name="T4" fmla="*/ 28 w 58"/>
                    <a:gd name="T5" fmla="*/ 0 h 18"/>
                    <a:gd name="T6" fmla="*/ 0 w 58"/>
                    <a:gd name="T7" fmla="*/ 16 h 18"/>
                    <a:gd name="T8" fmla="*/ 30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30" y="18"/>
                      </a:moveTo>
                      <a:lnTo>
                        <a:pt x="58" y="2"/>
                      </a:lnTo>
                      <a:lnTo>
                        <a:pt x="28" y="0"/>
                      </a:lnTo>
                      <a:lnTo>
                        <a:pt x="0" y="16"/>
                      </a:lnTo>
                      <a:lnTo>
                        <a:pt x="30" y="18"/>
                      </a:lnTo>
                      <a:close/>
                    </a:path>
                  </a:pathLst>
                </a:custGeom>
                <a:solidFill>
                  <a:srgbClr val="00556B"/>
                </a:solidFill>
                <a:ln w="0">
                  <a:solidFill>
                    <a:srgbClr val="00556B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87" name="Freeform 2115"/>
                <p:cNvSpPr>
                  <a:spLocks noChangeAspect="1"/>
                </p:cNvSpPr>
                <p:nvPr/>
              </p:nvSpPr>
              <p:spPr bwMode="auto">
                <a:xfrm>
                  <a:off x="1108" y="1744"/>
                  <a:ext cx="58" cy="18"/>
                </a:xfrm>
                <a:custGeom>
                  <a:avLst/>
                  <a:gdLst>
                    <a:gd name="T0" fmla="*/ 30 w 58"/>
                    <a:gd name="T1" fmla="*/ 18 h 18"/>
                    <a:gd name="T2" fmla="*/ 58 w 58"/>
                    <a:gd name="T3" fmla="*/ 2 h 18"/>
                    <a:gd name="T4" fmla="*/ 28 w 58"/>
                    <a:gd name="T5" fmla="*/ 0 h 18"/>
                    <a:gd name="T6" fmla="*/ 0 w 58"/>
                    <a:gd name="T7" fmla="*/ 16 h 18"/>
                    <a:gd name="T8" fmla="*/ 30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30" y="18"/>
                      </a:moveTo>
                      <a:lnTo>
                        <a:pt x="58" y="2"/>
                      </a:lnTo>
                      <a:lnTo>
                        <a:pt x="28" y="0"/>
                      </a:lnTo>
                      <a:lnTo>
                        <a:pt x="0" y="16"/>
                      </a:lnTo>
                      <a:lnTo>
                        <a:pt x="30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88" name="Freeform 2116"/>
                <p:cNvSpPr>
                  <a:spLocks noChangeAspect="1"/>
                </p:cNvSpPr>
                <p:nvPr/>
              </p:nvSpPr>
              <p:spPr bwMode="auto">
                <a:xfrm>
                  <a:off x="1138" y="1746"/>
                  <a:ext cx="58" cy="18"/>
                </a:xfrm>
                <a:custGeom>
                  <a:avLst/>
                  <a:gdLst>
                    <a:gd name="T0" fmla="*/ 30 w 58"/>
                    <a:gd name="T1" fmla="*/ 18 h 18"/>
                    <a:gd name="T2" fmla="*/ 58 w 58"/>
                    <a:gd name="T3" fmla="*/ 4 h 18"/>
                    <a:gd name="T4" fmla="*/ 28 w 58"/>
                    <a:gd name="T5" fmla="*/ 0 h 18"/>
                    <a:gd name="T6" fmla="*/ 0 w 58"/>
                    <a:gd name="T7" fmla="*/ 16 h 18"/>
                    <a:gd name="T8" fmla="*/ 30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30" y="18"/>
                      </a:moveTo>
                      <a:lnTo>
                        <a:pt x="58" y="4"/>
                      </a:lnTo>
                      <a:lnTo>
                        <a:pt x="28" y="0"/>
                      </a:lnTo>
                      <a:lnTo>
                        <a:pt x="0" y="16"/>
                      </a:lnTo>
                      <a:lnTo>
                        <a:pt x="30" y="18"/>
                      </a:lnTo>
                      <a:close/>
                    </a:path>
                  </a:pathLst>
                </a:custGeom>
                <a:solidFill>
                  <a:srgbClr val="005A68"/>
                </a:solidFill>
                <a:ln w="0">
                  <a:solidFill>
                    <a:srgbClr val="005A6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89" name="Freeform 2117"/>
                <p:cNvSpPr>
                  <a:spLocks noChangeAspect="1"/>
                </p:cNvSpPr>
                <p:nvPr/>
              </p:nvSpPr>
              <p:spPr bwMode="auto">
                <a:xfrm>
                  <a:off x="1138" y="1746"/>
                  <a:ext cx="58" cy="18"/>
                </a:xfrm>
                <a:custGeom>
                  <a:avLst/>
                  <a:gdLst>
                    <a:gd name="T0" fmla="*/ 30 w 58"/>
                    <a:gd name="T1" fmla="*/ 18 h 18"/>
                    <a:gd name="T2" fmla="*/ 58 w 58"/>
                    <a:gd name="T3" fmla="*/ 4 h 18"/>
                    <a:gd name="T4" fmla="*/ 28 w 58"/>
                    <a:gd name="T5" fmla="*/ 0 h 18"/>
                    <a:gd name="T6" fmla="*/ 0 w 58"/>
                    <a:gd name="T7" fmla="*/ 16 h 18"/>
                    <a:gd name="T8" fmla="*/ 30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30" y="18"/>
                      </a:moveTo>
                      <a:lnTo>
                        <a:pt x="58" y="4"/>
                      </a:lnTo>
                      <a:lnTo>
                        <a:pt x="28" y="0"/>
                      </a:lnTo>
                      <a:lnTo>
                        <a:pt x="0" y="16"/>
                      </a:lnTo>
                      <a:lnTo>
                        <a:pt x="30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90" name="Freeform 2118"/>
                <p:cNvSpPr>
                  <a:spLocks noChangeAspect="1"/>
                </p:cNvSpPr>
                <p:nvPr/>
              </p:nvSpPr>
              <p:spPr bwMode="auto">
                <a:xfrm>
                  <a:off x="1168" y="1750"/>
                  <a:ext cx="60" cy="18"/>
                </a:xfrm>
                <a:custGeom>
                  <a:avLst/>
                  <a:gdLst>
                    <a:gd name="T0" fmla="*/ 32 w 60"/>
                    <a:gd name="T1" fmla="*/ 18 h 18"/>
                    <a:gd name="T2" fmla="*/ 60 w 60"/>
                    <a:gd name="T3" fmla="*/ 4 h 18"/>
                    <a:gd name="T4" fmla="*/ 28 w 60"/>
                    <a:gd name="T5" fmla="*/ 0 h 18"/>
                    <a:gd name="T6" fmla="*/ 0 w 60"/>
                    <a:gd name="T7" fmla="*/ 14 h 18"/>
                    <a:gd name="T8" fmla="*/ 32 w 6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18"/>
                    <a:gd name="T17" fmla="*/ 60 w 6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18">
                      <a:moveTo>
                        <a:pt x="32" y="18"/>
                      </a:moveTo>
                      <a:lnTo>
                        <a:pt x="60" y="4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5F64"/>
                </a:solidFill>
                <a:ln w="0">
                  <a:solidFill>
                    <a:srgbClr val="005F6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91" name="Freeform 2119"/>
                <p:cNvSpPr>
                  <a:spLocks noChangeAspect="1"/>
                </p:cNvSpPr>
                <p:nvPr/>
              </p:nvSpPr>
              <p:spPr bwMode="auto">
                <a:xfrm>
                  <a:off x="1168" y="1750"/>
                  <a:ext cx="60" cy="18"/>
                </a:xfrm>
                <a:custGeom>
                  <a:avLst/>
                  <a:gdLst>
                    <a:gd name="T0" fmla="*/ 32 w 60"/>
                    <a:gd name="T1" fmla="*/ 18 h 18"/>
                    <a:gd name="T2" fmla="*/ 60 w 60"/>
                    <a:gd name="T3" fmla="*/ 4 h 18"/>
                    <a:gd name="T4" fmla="*/ 28 w 60"/>
                    <a:gd name="T5" fmla="*/ 0 h 18"/>
                    <a:gd name="T6" fmla="*/ 0 w 60"/>
                    <a:gd name="T7" fmla="*/ 14 h 18"/>
                    <a:gd name="T8" fmla="*/ 32 w 6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18"/>
                    <a:gd name="T17" fmla="*/ 60 w 6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18">
                      <a:moveTo>
                        <a:pt x="32" y="18"/>
                      </a:moveTo>
                      <a:lnTo>
                        <a:pt x="60" y="4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92" name="Freeform 2120"/>
                <p:cNvSpPr>
                  <a:spLocks noChangeAspect="1"/>
                </p:cNvSpPr>
                <p:nvPr/>
              </p:nvSpPr>
              <p:spPr bwMode="auto">
                <a:xfrm>
                  <a:off x="1200" y="1754"/>
                  <a:ext cx="60" cy="18"/>
                </a:xfrm>
                <a:custGeom>
                  <a:avLst/>
                  <a:gdLst>
                    <a:gd name="T0" fmla="*/ 32 w 60"/>
                    <a:gd name="T1" fmla="*/ 18 h 18"/>
                    <a:gd name="T2" fmla="*/ 60 w 60"/>
                    <a:gd name="T3" fmla="*/ 4 h 18"/>
                    <a:gd name="T4" fmla="*/ 28 w 60"/>
                    <a:gd name="T5" fmla="*/ 0 h 18"/>
                    <a:gd name="T6" fmla="*/ 0 w 60"/>
                    <a:gd name="T7" fmla="*/ 14 h 18"/>
                    <a:gd name="T8" fmla="*/ 32 w 6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18"/>
                    <a:gd name="T17" fmla="*/ 60 w 6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18">
                      <a:moveTo>
                        <a:pt x="32" y="18"/>
                      </a:moveTo>
                      <a:lnTo>
                        <a:pt x="60" y="4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6462"/>
                </a:solidFill>
                <a:ln w="0">
                  <a:solidFill>
                    <a:srgbClr val="00646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93" name="Freeform 2121"/>
                <p:cNvSpPr>
                  <a:spLocks noChangeAspect="1"/>
                </p:cNvSpPr>
                <p:nvPr/>
              </p:nvSpPr>
              <p:spPr bwMode="auto">
                <a:xfrm>
                  <a:off x="1200" y="1754"/>
                  <a:ext cx="60" cy="18"/>
                </a:xfrm>
                <a:custGeom>
                  <a:avLst/>
                  <a:gdLst>
                    <a:gd name="T0" fmla="*/ 32 w 60"/>
                    <a:gd name="T1" fmla="*/ 18 h 18"/>
                    <a:gd name="T2" fmla="*/ 60 w 60"/>
                    <a:gd name="T3" fmla="*/ 4 h 18"/>
                    <a:gd name="T4" fmla="*/ 28 w 60"/>
                    <a:gd name="T5" fmla="*/ 0 h 18"/>
                    <a:gd name="T6" fmla="*/ 0 w 60"/>
                    <a:gd name="T7" fmla="*/ 14 h 18"/>
                    <a:gd name="T8" fmla="*/ 32 w 6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18"/>
                    <a:gd name="T17" fmla="*/ 60 w 6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18">
                      <a:moveTo>
                        <a:pt x="32" y="18"/>
                      </a:moveTo>
                      <a:lnTo>
                        <a:pt x="60" y="4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94" name="Freeform 2122"/>
                <p:cNvSpPr>
                  <a:spLocks noChangeAspect="1"/>
                </p:cNvSpPr>
                <p:nvPr/>
              </p:nvSpPr>
              <p:spPr bwMode="auto">
                <a:xfrm>
                  <a:off x="1232" y="1758"/>
                  <a:ext cx="60" cy="18"/>
                </a:xfrm>
                <a:custGeom>
                  <a:avLst/>
                  <a:gdLst>
                    <a:gd name="T0" fmla="*/ 32 w 60"/>
                    <a:gd name="T1" fmla="*/ 18 h 18"/>
                    <a:gd name="T2" fmla="*/ 60 w 60"/>
                    <a:gd name="T3" fmla="*/ 6 h 18"/>
                    <a:gd name="T4" fmla="*/ 28 w 60"/>
                    <a:gd name="T5" fmla="*/ 0 h 18"/>
                    <a:gd name="T6" fmla="*/ 0 w 60"/>
                    <a:gd name="T7" fmla="*/ 14 h 18"/>
                    <a:gd name="T8" fmla="*/ 32 w 6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18"/>
                    <a:gd name="T17" fmla="*/ 60 w 6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18">
                      <a:moveTo>
                        <a:pt x="32" y="18"/>
                      </a:moveTo>
                      <a:lnTo>
                        <a:pt x="60" y="6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6960"/>
                </a:solidFill>
                <a:ln w="0">
                  <a:solidFill>
                    <a:srgbClr val="00696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95" name="Freeform 2123"/>
                <p:cNvSpPr>
                  <a:spLocks noChangeAspect="1"/>
                </p:cNvSpPr>
                <p:nvPr/>
              </p:nvSpPr>
              <p:spPr bwMode="auto">
                <a:xfrm>
                  <a:off x="1232" y="1758"/>
                  <a:ext cx="60" cy="18"/>
                </a:xfrm>
                <a:custGeom>
                  <a:avLst/>
                  <a:gdLst>
                    <a:gd name="T0" fmla="*/ 32 w 60"/>
                    <a:gd name="T1" fmla="*/ 18 h 18"/>
                    <a:gd name="T2" fmla="*/ 60 w 60"/>
                    <a:gd name="T3" fmla="*/ 6 h 18"/>
                    <a:gd name="T4" fmla="*/ 28 w 60"/>
                    <a:gd name="T5" fmla="*/ 0 h 18"/>
                    <a:gd name="T6" fmla="*/ 0 w 60"/>
                    <a:gd name="T7" fmla="*/ 14 h 18"/>
                    <a:gd name="T8" fmla="*/ 32 w 6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18"/>
                    <a:gd name="T17" fmla="*/ 60 w 6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18">
                      <a:moveTo>
                        <a:pt x="32" y="18"/>
                      </a:moveTo>
                      <a:lnTo>
                        <a:pt x="60" y="6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96" name="Freeform 2124"/>
                <p:cNvSpPr>
                  <a:spLocks noChangeAspect="1"/>
                </p:cNvSpPr>
                <p:nvPr/>
              </p:nvSpPr>
              <p:spPr bwMode="auto">
                <a:xfrm>
                  <a:off x="1264" y="1764"/>
                  <a:ext cx="62" cy="18"/>
                </a:xfrm>
                <a:custGeom>
                  <a:avLst/>
                  <a:gdLst>
                    <a:gd name="T0" fmla="*/ 34 w 62"/>
                    <a:gd name="T1" fmla="*/ 18 h 18"/>
                    <a:gd name="T2" fmla="*/ 62 w 62"/>
                    <a:gd name="T3" fmla="*/ 6 h 18"/>
                    <a:gd name="T4" fmla="*/ 28 w 62"/>
                    <a:gd name="T5" fmla="*/ 0 h 18"/>
                    <a:gd name="T6" fmla="*/ 0 w 62"/>
                    <a:gd name="T7" fmla="*/ 12 h 18"/>
                    <a:gd name="T8" fmla="*/ 34 w 62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18"/>
                    <a:gd name="T17" fmla="*/ 62 w 62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18">
                      <a:moveTo>
                        <a:pt x="34" y="18"/>
                      </a:moveTo>
                      <a:lnTo>
                        <a:pt x="62" y="6"/>
                      </a:lnTo>
                      <a:lnTo>
                        <a:pt x="28" y="0"/>
                      </a:lnTo>
                      <a:lnTo>
                        <a:pt x="0" y="12"/>
                      </a:lnTo>
                      <a:lnTo>
                        <a:pt x="34" y="18"/>
                      </a:lnTo>
                      <a:close/>
                    </a:path>
                  </a:pathLst>
                </a:custGeom>
                <a:solidFill>
                  <a:srgbClr val="006D5E"/>
                </a:solidFill>
                <a:ln w="0">
                  <a:solidFill>
                    <a:srgbClr val="006D5E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97" name="Freeform 2125"/>
                <p:cNvSpPr>
                  <a:spLocks noChangeAspect="1"/>
                </p:cNvSpPr>
                <p:nvPr/>
              </p:nvSpPr>
              <p:spPr bwMode="auto">
                <a:xfrm>
                  <a:off x="1264" y="1764"/>
                  <a:ext cx="62" cy="18"/>
                </a:xfrm>
                <a:custGeom>
                  <a:avLst/>
                  <a:gdLst>
                    <a:gd name="T0" fmla="*/ 34 w 62"/>
                    <a:gd name="T1" fmla="*/ 18 h 18"/>
                    <a:gd name="T2" fmla="*/ 62 w 62"/>
                    <a:gd name="T3" fmla="*/ 6 h 18"/>
                    <a:gd name="T4" fmla="*/ 28 w 62"/>
                    <a:gd name="T5" fmla="*/ 0 h 18"/>
                    <a:gd name="T6" fmla="*/ 0 w 62"/>
                    <a:gd name="T7" fmla="*/ 12 h 18"/>
                    <a:gd name="T8" fmla="*/ 34 w 62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18"/>
                    <a:gd name="T17" fmla="*/ 62 w 62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18">
                      <a:moveTo>
                        <a:pt x="34" y="18"/>
                      </a:moveTo>
                      <a:lnTo>
                        <a:pt x="62" y="6"/>
                      </a:lnTo>
                      <a:lnTo>
                        <a:pt x="28" y="0"/>
                      </a:lnTo>
                      <a:lnTo>
                        <a:pt x="0" y="12"/>
                      </a:lnTo>
                      <a:lnTo>
                        <a:pt x="3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98" name="Freeform 2126"/>
                <p:cNvSpPr>
                  <a:spLocks noChangeAspect="1"/>
                </p:cNvSpPr>
                <p:nvPr/>
              </p:nvSpPr>
              <p:spPr bwMode="auto">
                <a:xfrm>
                  <a:off x="1298" y="1770"/>
                  <a:ext cx="60" cy="20"/>
                </a:xfrm>
                <a:custGeom>
                  <a:avLst/>
                  <a:gdLst>
                    <a:gd name="T0" fmla="*/ 32 w 60"/>
                    <a:gd name="T1" fmla="*/ 20 h 20"/>
                    <a:gd name="T2" fmla="*/ 60 w 60"/>
                    <a:gd name="T3" fmla="*/ 6 h 20"/>
                    <a:gd name="T4" fmla="*/ 28 w 60"/>
                    <a:gd name="T5" fmla="*/ 0 h 20"/>
                    <a:gd name="T6" fmla="*/ 0 w 60"/>
                    <a:gd name="T7" fmla="*/ 12 h 20"/>
                    <a:gd name="T8" fmla="*/ 32 w 60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0"/>
                    <a:gd name="T17" fmla="*/ 60 w 60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0">
                      <a:moveTo>
                        <a:pt x="32" y="20"/>
                      </a:moveTo>
                      <a:lnTo>
                        <a:pt x="60" y="6"/>
                      </a:lnTo>
                      <a:lnTo>
                        <a:pt x="28" y="0"/>
                      </a:lnTo>
                      <a:lnTo>
                        <a:pt x="0" y="12"/>
                      </a:lnTo>
                      <a:lnTo>
                        <a:pt x="32" y="20"/>
                      </a:lnTo>
                      <a:close/>
                    </a:path>
                  </a:pathLst>
                </a:custGeom>
                <a:solidFill>
                  <a:srgbClr val="00725C"/>
                </a:solidFill>
                <a:ln w="0">
                  <a:solidFill>
                    <a:srgbClr val="00725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99" name="Freeform 2127"/>
                <p:cNvSpPr>
                  <a:spLocks noChangeAspect="1"/>
                </p:cNvSpPr>
                <p:nvPr/>
              </p:nvSpPr>
              <p:spPr bwMode="auto">
                <a:xfrm>
                  <a:off x="1298" y="1770"/>
                  <a:ext cx="60" cy="20"/>
                </a:xfrm>
                <a:custGeom>
                  <a:avLst/>
                  <a:gdLst>
                    <a:gd name="T0" fmla="*/ 32 w 60"/>
                    <a:gd name="T1" fmla="*/ 20 h 20"/>
                    <a:gd name="T2" fmla="*/ 60 w 60"/>
                    <a:gd name="T3" fmla="*/ 6 h 20"/>
                    <a:gd name="T4" fmla="*/ 28 w 60"/>
                    <a:gd name="T5" fmla="*/ 0 h 20"/>
                    <a:gd name="T6" fmla="*/ 0 w 60"/>
                    <a:gd name="T7" fmla="*/ 12 h 20"/>
                    <a:gd name="T8" fmla="*/ 32 w 60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0"/>
                    <a:gd name="T17" fmla="*/ 60 w 60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0">
                      <a:moveTo>
                        <a:pt x="32" y="20"/>
                      </a:moveTo>
                      <a:lnTo>
                        <a:pt x="60" y="6"/>
                      </a:lnTo>
                      <a:lnTo>
                        <a:pt x="28" y="0"/>
                      </a:lnTo>
                      <a:lnTo>
                        <a:pt x="0" y="12"/>
                      </a:lnTo>
                      <a:lnTo>
                        <a:pt x="32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00" name="Freeform 2128"/>
                <p:cNvSpPr>
                  <a:spLocks noChangeAspect="1"/>
                </p:cNvSpPr>
                <p:nvPr/>
              </p:nvSpPr>
              <p:spPr bwMode="auto">
                <a:xfrm>
                  <a:off x="1330" y="1776"/>
                  <a:ext cx="62" cy="22"/>
                </a:xfrm>
                <a:custGeom>
                  <a:avLst/>
                  <a:gdLst>
                    <a:gd name="T0" fmla="*/ 34 w 62"/>
                    <a:gd name="T1" fmla="*/ 22 h 22"/>
                    <a:gd name="T2" fmla="*/ 62 w 62"/>
                    <a:gd name="T3" fmla="*/ 8 h 22"/>
                    <a:gd name="T4" fmla="*/ 28 w 62"/>
                    <a:gd name="T5" fmla="*/ 0 h 22"/>
                    <a:gd name="T6" fmla="*/ 0 w 62"/>
                    <a:gd name="T7" fmla="*/ 14 h 22"/>
                    <a:gd name="T8" fmla="*/ 34 w 62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2"/>
                    <a:gd name="T17" fmla="*/ 62 w 62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2">
                      <a:moveTo>
                        <a:pt x="34" y="22"/>
                      </a:moveTo>
                      <a:lnTo>
                        <a:pt x="62" y="8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4" y="22"/>
                      </a:lnTo>
                      <a:close/>
                    </a:path>
                  </a:pathLst>
                </a:custGeom>
                <a:solidFill>
                  <a:srgbClr val="00765B"/>
                </a:solidFill>
                <a:ln w="0">
                  <a:solidFill>
                    <a:srgbClr val="00765B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01" name="Freeform 2129"/>
                <p:cNvSpPr>
                  <a:spLocks noChangeAspect="1"/>
                </p:cNvSpPr>
                <p:nvPr/>
              </p:nvSpPr>
              <p:spPr bwMode="auto">
                <a:xfrm>
                  <a:off x="1330" y="1776"/>
                  <a:ext cx="62" cy="22"/>
                </a:xfrm>
                <a:custGeom>
                  <a:avLst/>
                  <a:gdLst>
                    <a:gd name="T0" fmla="*/ 34 w 62"/>
                    <a:gd name="T1" fmla="*/ 22 h 22"/>
                    <a:gd name="T2" fmla="*/ 62 w 62"/>
                    <a:gd name="T3" fmla="*/ 8 h 22"/>
                    <a:gd name="T4" fmla="*/ 28 w 62"/>
                    <a:gd name="T5" fmla="*/ 0 h 22"/>
                    <a:gd name="T6" fmla="*/ 0 w 62"/>
                    <a:gd name="T7" fmla="*/ 14 h 22"/>
                    <a:gd name="T8" fmla="*/ 34 w 62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2"/>
                    <a:gd name="T17" fmla="*/ 62 w 62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2">
                      <a:moveTo>
                        <a:pt x="34" y="22"/>
                      </a:moveTo>
                      <a:lnTo>
                        <a:pt x="62" y="8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02" name="Freeform 2130"/>
                <p:cNvSpPr>
                  <a:spLocks noChangeAspect="1"/>
                </p:cNvSpPr>
                <p:nvPr/>
              </p:nvSpPr>
              <p:spPr bwMode="auto">
                <a:xfrm>
                  <a:off x="1364" y="1784"/>
                  <a:ext cx="64" cy="22"/>
                </a:xfrm>
                <a:custGeom>
                  <a:avLst/>
                  <a:gdLst>
                    <a:gd name="T0" fmla="*/ 36 w 64"/>
                    <a:gd name="T1" fmla="*/ 22 h 22"/>
                    <a:gd name="T2" fmla="*/ 64 w 64"/>
                    <a:gd name="T3" fmla="*/ 10 h 22"/>
                    <a:gd name="T4" fmla="*/ 28 w 64"/>
                    <a:gd name="T5" fmla="*/ 0 h 22"/>
                    <a:gd name="T6" fmla="*/ 0 w 64"/>
                    <a:gd name="T7" fmla="*/ 14 h 22"/>
                    <a:gd name="T8" fmla="*/ 36 w 64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2"/>
                    <a:gd name="T17" fmla="*/ 64 w 64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2">
                      <a:moveTo>
                        <a:pt x="36" y="22"/>
                      </a:moveTo>
                      <a:lnTo>
                        <a:pt x="64" y="10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6" y="22"/>
                      </a:lnTo>
                      <a:close/>
                    </a:path>
                  </a:pathLst>
                </a:custGeom>
                <a:solidFill>
                  <a:srgbClr val="00795A"/>
                </a:solidFill>
                <a:ln w="0">
                  <a:solidFill>
                    <a:srgbClr val="00795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03" name="Freeform 2131"/>
                <p:cNvSpPr>
                  <a:spLocks noChangeAspect="1"/>
                </p:cNvSpPr>
                <p:nvPr/>
              </p:nvSpPr>
              <p:spPr bwMode="auto">
                <a:xfrm>
                  <a:off x="1364" y="1784"/>
                  <a:ext cx="64" cy="22"/>
                </a:xfrm>
                <a:custGeom>
                  <a:avLst/>
                  <a:gdLst>
                    <a:gd name="T0" fmla="*/ 36 w 64"/>
                    <a:gd name="T1" fmla="*/ 22 h 22"/>
                    <a:gd name="T2" fmla="*/ 64 w 64"/>
                    <a:gd name="T3" fmla="*/ 10 h 22"/>
                    <a:gd name="T4" fmla="*/ 28 w 64"/>
                    <a:gd name="T5" fmla="*/ 0 h 22"/>
                    <a:gd name="T6" fmla="*/ 0 w 64"/>
                    <a:gd name="T7" fmla="*/ 14 h 22"/>
                    <a:gd name="T8" fmla="*/ 36 w 64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2"/>
                    <a:gd name="T17" fmla="*/ 64 w 64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2">
                      <a:moveTo>
                        <a:pt x="36" y="22"/>
                      </a:moveTo>
                      <a:lnTo>
                        <a:pt x="64" y="10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04" name="Freeform 2132"/>
                <p:cNvSpPr>
                  <a:spLocks noChangeAspect="1"/>
                </p:cNvSpPr>
                <p:nvPr/>
              </p:nvSpPr>
              <p:spPr bwMode="auto">
                <a:xfrm>
                  <a:off x="1400" y="1794"/>
                  <a:ext cx="62" cy="22"/>
                </a:xfrm>
                <a:custGeom>
                  <a:avLst/>
                  <a:gdLst>
                    <a:gd name="T0" fmla="*/ 34 w 62"/>
                    <a:gd name="T1" fmla="*/ 22 h 22"/>
                    <a:gd name="T2" fmla="*/ 62 w 62"/>
                    <a:gd name="T3" fmla="*/ 8 h 22"/>
                    <a:gd name="T4" fmla="*/ 28 w 62"/>
                    <a:gd name="T5" fmla="*/ 0 h 22"/>
                    <a:gd name="T6" fmla="*/ 0 w 62"/>
                    <a:gd name="T7" fmla="*/ 12 h 22"/>
                    <a:gd name="T8" fmla="*/ 34 w 62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2"/>
                    <a:gd name="T17" fmla="*/ 62 w 62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2">
                      <a:moveTo>
                        <a:pt x="34" y="22"/>
                      </a:moveTo>
                      <a:lnTo>
                        <a:pt x="62" y="8"/>
                      </a:lnTo>
                      <a:lnTo>
                        <a:pt x="28" y="0"/>
                      </a:lnTo>
                      <a:lnTo>
                        <a:pt x="0" y="12"/>
                      </a:lnTo>
                      <a:lnTo>
                        <a:pt x="34" y="22"/>
                      </a:lnTo>
                      <a:close/>
                    </a:path>
                  </a:pathLst>
                </a:custGeom>
                <a:solidFill>
                  <a:srgbClr val="007C5A"/>
                </a:solidFill>
                <a:ln w="0">
                  <a:solidFill>
                    <a:srgbClr val="007C5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05" name="Freeform 2133"/>
                <p:cNvSpPr>
                  <a:spLocks noChangeAspect="1"/>
                </p:cNvSpPr>
                <p:nvPr/>
              </p:nvSpPr>
              <p:spPr bwMode="auto">
                <a:xfrm>
                  <a:off x="1400" y="1794"/>
                  <a:ext cx="62" cy="22"/>
                </a:xfrm>
                <a:custGeom>
                  <a:avLst/>
                  <a:gdLst>
                    <a:gd name="T0" fmla="*/ 34 w 62"/>
                    <a:gd name="T1" fmla="*/ 22 h 22"/>
                    <a:gd name="T2" fmla="*/ 62 w 62"/>
                    <a:gd name="T3" fmla="*/ 8 h 22"/>
                    <a:gd name="T4" fmla="*/ 28 w 62"/>
                    <a:gd name="T5" fmla="*/ 0 h 22"/>
                    <a:gd name="T6" fmla="*/ 0 w 62"/>
                    <a:gd name="T7" fmla="*/ 12 h 22"/>
                    <a:gd name="T8" fmla="*/ 34 w 62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2"/>
                    <a:gd name="T17" fmla="*/ 62 w 62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2">
                      <a:moveTo>
                        <a:pt x="34" y="22"/>
                      </a:moveTo>
                      <a:lnTo>
                        <a:pt x="62" y="8"/>
                      </a:lnTo>
                      <a:lnTo>
                        <a:pt x="28" y="0"/>
                      </a:lnTo>
                      <a:lnTo>
                        <a:pt x="0" y="12"/>
                      </a:lnTo>
                      <a:lnTo>
                        <a:pt x="3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12" name="Group 2335"/>
              <p:cNvGrpSpPr>
                <a:grpSpLocks noChangeAspect="1"/>
              </p:cNvGrpSpPr>
              <p:nvPr/>
            </p:nvGrpSpPr>
            <p:grpSpPr bwMode="auto">
              <a:xfrm>
                <a:off x="604" y="1582"/>
                <a:ext cx="1200" cy="368"/>
                <a:chOff x="604" y="1582"/>
                <a:chExt cx="1200" cy="368"/>
              </a:xfrm>
            </p:grpSpPr>
            <p:sp>
              <p:nvSpPr>
                <p:cNvPr id="23806" name="Freeform 2135"/>
                <p:cNvSpPr>
                  <a:spLocks noChangeAspect="1"/>
                </p:cNvSpPr>
                <p:nvPr/>
              </p:nvSpPr>
              <p:spPr bwMode="auto">
                <a:xfrm>
                  <a:off x="1434" y="1802"/>
                  <a:ext cx="64" cy="24"/>
                </a:xfrm>
                <a:custGeom>
                  <a:avLst/>
                  <a:gdLst>
                    <a:gd name="T0" fmla="*/ 36 w 64"/>
                    <a:gd name="T1" fmla="*/ 24 h 24"/>
                    <a:gd name="T2" fmla="*/ 64 w 64"/>
                    <a:gd name="T3" fmla="*/ 10 h 24"/>
                    <a:gd name="T4" fmla="*/ 28 w 64"/>
                    <a:gd name="T5" fmla="*/ 0 h 24"/>
                    <a:gd name="T6" fmla="*/ 0 w 64"/>
                    <a:gd name="T7" fmla="*/ 14 h 24"/>
                    <a:gd name="T8" fmla="*/ 36 w 64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4"/>
                    <a:gd name="T17" fmla="*/ 64 w 64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4">
                      <a:moveTo>
                        <a:pt x="36" y="24"/>
                      </a:moveTo>
                      <a:lnTo>
                        <a:pt x="64" y="10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6" y="24"/>
                      </a:lnTo>
                      <a:close/>
                    </a:path>
                  </a:pathLst>
                </a:custGeom>
                <a:solidFill>
                  <a:srgbClr val="007E59"/>
                </a:solidFill>
                <a:ln w="0">
                  <a:solidFill>
                    <a:srgbClr val="007E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07" name="Freeform 2136"/>
                <p:cNvSpPr>
                  <a:spLocks noChangeAspect="1"/>
                </p:cNvSpPr>
                <p:nvPr/>
              </p:nvSpPr>
              <p:spPr bwMode="auto">
                <a:xfrm>
                  <a:off x="1434" y="1802"/>
                  <a:ext cx="64" cy="24"/>
                </a:xfrm>
                <a:custGeom>
                  <a:avLst/>
                  <a:gdLst>
                    <a:gd name="T0" fmla="*/ 36 w 64"/>
                    <a:gd name="T1" fmla="*/ 24 h 24"/>
                    <a:gd name="T2" fmla="*/ 64 w 64"/>
                    <a:gd name="T3" fmla="*/ 10 h 24"/>
                    <a:gd name="T4" fmla="*/ 28 w 64"/>
                    <a:gd name="T5" fmla="*/ 0 h 24"/>
                    <a:gd name="T6" fmla="*/ 0 w 64"/>
                    <a:gd name="T7" fmla="*/ 14 h 24"/>
                    <a:gd name="T8" fmla="*/ 36 w 64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4"/>
                    <a:gd name="T17" fmla="*/ 64 w 64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4">
                      <a:moveTo>
                        <a:pt x="36" y="24"/>
                      </a:moveTo>
                      <a:lnTo>
                        <a:pt x="64" y="10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08" name="Freeform 2137"/>
                <p:cNvSpPr>
                  <a:spLocks noChangeAspect="1"/>
                </p:cNvSpPr>
                <p:nvPr/>
              </p:nvSpPr>
              <p:spPr bwMode="auto">
                <a:xfrm>
                  <a:off x="1470" y="1812"/>
                  <a:ext cx="64" cy="24"/>
                </a:xfrm>
                <a:custGeom>
                  <a:avLst/>
                  <a:gdLst>
                    <a:gd name="T0" fmla="*/ 36 w 64"/>
                    <a:gd name="T1" fmla="*/ 24 h 24"/>
                    <a:gd name="T2" fmla="*/ 64 w 64"/>
                    <a:gd name="T3" fmla="*/ 10 h 24"/>
                    <a:gd name="T4" fmla="*/ 28 w 64"/>
                    <a:gd name="T5" fmla="*/ 0 h 24"/>
                    <a:gd name="T6" fmla="*/ 0 w 64"/>
                    <a:gd name="T7" fmla="*/ 14 h 24"/>
                    <a:gd name="T8" fmla="*/ 36 w 64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4"/>
                    <a:gd name="T17" fmla="*/ 64 w 64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4">
                      <a:moveTo>
                        <a:pt x="36" y="24"/>
                      </a:moveTo>
                      <a:lnTo>
                        <a:pt x="64" y="10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6" y="24"/>
                      </a:lnTo>
                      <a:close/>
                    </a:path>
                  </a:pathLst>
                </a:custGeom>
                <a:solidFill>
                  <a:srgbClr val="008059"/>
                </a:solidFill>
                <a:ln w="0">
                  <a:solidFill>
                    <a:srgbClr val="0080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09" name="Freeform 2138"/>
                <p:cNvSpPr>
                  <a:spLocks noChangeAspect="1"/>
                </p:cNvSpPr>
                <p:nvPr/>
              </p:nvSpPr>
              <p:spPr bwMode="auto">
                <a:xfrm>
                  <a:off x="1470" y="1812"/>
                  <a:ext cx="64" cy="24"/>
                </a:xfrm>
                <a:custGeom>
                  <a:avLst/>
                  <a:gdLst>
                    <a:gd name="T0" fmla="*/ 36 w 64"/>
                    <a:gd name="T1" fmla="*/ 24 h 24"/>
                    <a:gd name="T2" fmla="*/ 64 w 64"/>
                    <a:gd name="T3" fmla="*/ 10 h 24"/>
                    <a:gd name="T4" fmla="*/ 28 w 64"/>
                    <a:gd name="T5" fmla="*/ 0 h 24"/>
                    <a:gd name="T6" fmla="*/ 0 w 64"/>
                    <a:gd name="T7" fmla="*/ 14 h 24"/>
                    <a:gd name="T8" fmla="*/ 36 w 64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4"/>
                    <a:gd name="T17" fmla="*/ 64 w 64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4">
                      <a:moveTo>
                        <a:pt x="36" y="24"/>
                      </a:moveTo>
                      <a:lnTo>
                        <a:pt x="64" y="10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10" name="Freeform 2139"/>
                <p:cNvSpPr>
                  <a:spLocks noChangeAspect="1"/>
                </p:cNvSpPr>
                <p:nvPr/>
              </p:nvSpPr>
              <p:spPr bwMode="auto">
                <a:xfrm>
                  <a:off x="1506" y="1822"/>
                  <a:ext cx="64" cy="24"/>
                </a:xfrm>
                <a:custGeom>
                  <a:avLst/>
                  <a:gdLst>
                    <a:gd name="T0" fmla="*/ 38 w 64"/>
                    <a:gd name="T1" fmla="*/ 24 h 24"/>
                    <a:gd name="T2" fmla="*/ 64 w 64"/>
                    <a:gd name="T3" fmla="*/ 12 h 24"/>
                    <a:gd name="T4" fmla="*/ 28 w 64"/>
                    <a:gd name="T5" fmla="*/ 0 h 24"/>
                    <a:gd name="T6" fmla="*/ 0 w 64"/>
                    <a:gd name="T7" fmla="*/ 14 h 24"/>
                    <a:gd name="T8" fmla="*/ 38 w 64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4"/>
                    <a:gd name="T17" fmla="*/ 64 w 64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4">
                      <a:moveTo>
                        <a:pt x="38" y="24"/>
                      </a:moveTo>
                      <a:lnTo>
                        <a:pt x="64" y="12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8" y="24"/>
                      </a:lnTo>
                      <a:close/>
                    </a:path>
                  </a:pathLst>
                </a:custGeom>
                <a:solidFill>
                  <a:srgbClr val="008158"/>
                </a:solidFill>
                <a:ln w="0">
                  <a:solidFill>
                    <a:srgbClr val="0081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11" name="Freeform 2140"/>
                <p:cNvSpPr>
                  <a:spLocks noChangeAspect="1"/>
                </p:cNvSpPr>
                <p:nvPr/>
              </p:nvSpPr>
              <p:spPr bwMode="auto">
                <a:xfrm>
                  <a:off x="1506" y="1822"/>
                  <a:ext cx="64" cy="24"/>
                </a:xfrm>
                <a:custGeom>
                  <a:avLst/>
                  <a:gdLst>
                    <a:gd name="T0" fmla="*/ 38 w 64"/>
                    <a:gd name="T1" fmla="*/ 24 h 24"/>
                    <a:gd name="T2" fmla="*/ 64 w 64"/>
                    <a:gd name="T3" fmla="*/ 12 h 24"/>
                    <a:gd name="T4" fmla="*/ 28 w 64"/>
                    <a:gd name="T5" fmla="*/ 0 h 24"/>
                    <a:gd name="T6" fmla="*/ 0 w 64"/>
                    <a:gd name="T7" fmla="*/ 14 h 24"/>
                    <a:gd name="T8" fmla="*/ 38 w 64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4"/>
                    <a:gd name="T17" fmla="*/ 64 w 64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4">
                      <a:moveTo>
                        <a:pt x="38" y="24"/>
                      </a:moveTo>
                      <a:lnTo>
                        <a:pt x="64" y="12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8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12" name="Freeform 2141"/>
                <p:cNvSpPr>
                  <a:spLocks noChangeAspect="1"/>
                </p:cNvSpPr>
                <p:nvPr/>
              </p:nvSpPr>
              <p:spPr bwMode="auto">
                <a:xfrm>
                  <a:off x="1544" y="1834"/>
                  <a:ext cx="64" cy="24"/>
                </a:xfrm>
                <a:custGeom>
                  <a:avLst/>
                  <a:gdLst>
                    <a:gd name="T0" fmla="*/ 36 w 64"/>
                    <a:gd name="T1" fmla="*/ 24 h 24"/>
                    <a:gd name="T2" fmla="*/ 64 w 64"/>
                    <a:gd name="T3" fmla="*/ 10 h 24"/>
                    <a:gd name="T4" fmla="*/ 26 w 64"/>
                    <a:gd name="T5" fmla="*/ 0 h 24"/>
                    <a:gd name="T6" fmla="*/ 0 w 64"/>
                    <a:gd name="T7" fmla="*/ 12 h 24"/>
                    <a:gd name="T8" fmla="*/ 36 w 64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4"/>
                    <a:gd name="T17" fmla="*/ 64 w 64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4">
                      <a:moveTo>
                        <a:pt x="36" y="24"/>
                      </a:moveTo>
                      <a:lnTo>
                        <a:pt x="64" y="10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6" y="24"/>
                      </a:lnTo>
                      <a:close/>
                    </a:path>
                  </a:pathLst>
                </a:custGeom>
                <a:solidFill>
                  <a:srgbClr val="008258"/>
                </a:solidFill>
                <a:ln w="0">
                  <a:solidFill>
                    <a:srgbClr val="0082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13" name="Freeform 2142"/>
                <p:cNvSpPr>
                  <a:spLocks noChangeAspect="1"/>
                </p:cNvSpPr>
                <p:nvPr/>
              </p:nvSpPr>
              <p:spPr bwMode="auto">
                <a:xfrm>
                  <a:off x="1544" y="1834"/>
                  <a:ext cx="64" cy="24"/>
                </a:xfrm>
                <a:custGeom>
                  <a:avLst/>
                  <a:gdLst>
                    <a:gd name="T0" fmla="*/ 36 w 64"/>
                    <a:gd name="T1" fmla="*/ 24 h 24"/>
                    <a:gd name="T2" fmla="*/ 64 w 64"/>
                    <a:gd name="T3" fmla="*/ 10 h 24"/>
                    <a:gd name="T4" fmla="*/ 26 w 64"/>
                    <a:gd name="T5" fmla="*/ 0 h 24"/>
                    <a:gd name="T6" fmla="*/ 0 w 64"/>
                    <a:gd name="T7" fmla="*/ 12 h 24"/>
                    <a:gd name="T8" fmla="*/ 36 w 64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4"/>
                    <a:gd name="T17" fmla="*/ 64 w 64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4">
                      <a:moveTo>
                        <a:pt x="36" y="24"/>
                      </a:moveTo>
                      <a:lnTo>
                        <a:pt x="64" y="10"/>
                      </a:ln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3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14" name="Freeform 2143"/>
                <p:cNvSpPr>
                  <a:spLocks noChangeAspect="1"/>
                </p:cNvSpPr>
                <p:nvPr/>
              </p:nvSpPr>
              <p:spPr bwMode="auto">
                <a:xfrm>
                  <a:off x="1580" y="1844"/>
                  <a:ext cx="66" cy="26"/>
                </a:xfrm>
                <a:custGeom>
                  <a:avLst/>
                  <a:gdLst>
                    <a:gd name="T0" fmla="*/ 38 w 66"/>
                    <a:gd name="T1" fmla="*/ 26 h 26"/>
                    <a:gd name="T2" fmla="*/ 66 w 66"/>
                    <a:gd name="T3" fmla="*/ 12 h 26"/>
                    <a:gd name="T4" fmla="*/ 28 w 66"/>
                    <a:gd name="T5" fmla="*/ 0 h 26"/>
                    <a:gd name="T6" fmla="*/ 0 w 66"/>
                    <a:gd name="T7" fmla="*/ 14 h 26"/>
                    <a:gd name="T8" fmla="*/ 38 w 66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6"/>
                    <a:gd name="T17" fmla="*/ 66 w 66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6">
                      <a:moveTo>
                        <a:pt x="38" y="26"/>
                      </a:moveTo>
                      <a:lnTo>
                        <a:pt x="66" y="12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8" y="26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15" name="Freeform 2144"/>
                <p:cNvSpPr>
                  <a:spLocks noChangeAspect="1"/>
                </p:cNvSpPr>
                <p:nvPr/>
              </p:nvSpPr>
              <p:spPr bwMode="auto">
                <a:xfrm>
                  <a:off x="1580" y="1844"/>
                  <a:ext cx="66" cy="26"/>
                </a:xfrm>
                <a:custGeom>
                  <a:avLst/>
                  <a:gdLst>
                    <a:gd name="T0" fmla="*/ 38 w 66"/>
                    <a:gd name="T1" fmla="*/ 26 h 26"/>
                    <a:gd name="T2" fmla="*/ 66 w 66"/>
                    <a:gd name="T3" fmla="*/ 12 h 26"/>
                    <a:gd name="T4" fmla="*/ 28 w 66"/>
                    <a:gd name="T5" fmla="*/ 0 h 26"/>
                    <a:gd name="T6" fmla="*/ 0 w 66"/>
                    <a:gd name="T7" fmla="*/ 14 h 26"/>
                    <a:gd name="T8" fmla="*/ 38 w 66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6"/>
                    <a:gd name="T17" fmla="*/ 66 w 66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6">
                      <a:moveTo>
                        <a:pt x="38" y="26"/>
                      </a:moveTo>
                      <a:lnTo>
                        <a:pt x="66" y="12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16" name="Freeform 2145"/>
                <p:cNvSpPr>
                  <a:spLocks noChangeAspect="1"/>
                </p:cNvSpPr>
                <p:nvPr/>
              </p:nvSpPr>
              <p:spPr bwMode="auto">
                <a:xfrm>
                  <a:off x="1618" y="1856"/>
                  <a:ext cx="66" cy="26"/>
                </a:xfrm>
                <a:custGeom>
                  <a:avLst/>
                  <a:gdLst>
                    <a:gd name="T0" fmla="*/ 40 w 66"/>
                    <a:gd name="T1" fmla="*/ 26 h 26"/>
                    <a:gd name="T2" fmla="*/ 66 w 66"/>
                    <a:gd name="T3" fmla="*/ 12 h 26"/>
                    <a:gd name="T4" fmla="*/ 28 w 66"/>
                    <a:gd name="T5" fmla="*/ 0 h 26"/>
                    <a:gd name="T6" fmla="*/ 0 w 66"/>
                    <a:gd name="T7" fmla="*/ 14 h 26"/>
                    <a:gd name="T8" fmla="*/ 40 w 66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6"/>
                    <a:gd name="T17" fmla="*/ 66 w 66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6">
                      <a:moveTo>
                        <a:pt x="40" y="26"/>
                      </a:moveTo>
                      <a:lnTo>
                        <a:pt x="66" y="12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40" y="26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17" name="Freeform 2146"/>
                <p:cNvSpPr>
                  <a:spLocks noChangeAspect="1"/>
                </p:cNvSpPr>
                <p:nvPr/>
              </p:nvSpPr>
              <p:spPr bwMode="auto">
                <a:xfrm>
                  <a:off x="1618" y="1856"/>
                  <a:ext cx="66" cy="26"/>
                </a:xfrm>
                <a:custGeom>
                  <a:avLst/>
                  <a:gdLst>
                    <a:gd name="T0" fmla="*/ 40 w 66"/>
                    <a:gd name="T1" fmla="*/ 26 h 26"/>
                    <a:gd name="T2" fmla="*/ 66 w 66"/>
                    <a:gd name="T3" fmla="*/ 12 h 26"/>
                    <a:gd name="T4" fmla="*/ 28 w 66"/>
                    <a:gd name="T5" fmla="*/ 0 h 26"/>
                    <a:gd name="T6" fmla="*/ 0 w 66"/>
                    <a:gd name="T7" fmla="*/ 14 h 26"/>
                    <a:gd name="T8" fmla="*/ 40 w 66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6"/>
                    <a:gd name="T17" fmla="*/ 66 w 66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6">
                      <a:moveTo>
                        <a:pt x="40" y="26"/>
                      </a:moveTo>
                      <a:lnTo>
                        <a:pt x="66" y="12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40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18" name="Freeform 2147"/>
                <p:cNvSpPr>
                  <a:spLocks noChangeAspect="1"/>
                </p:cNvSpPr>
                <p:nvPr/>
              </p:nvSpPr>
              <p:spPr bwMode="auto">
                <a:xfrm>
                  <a:off x="1658" y="1868"/>
                  <a:ext cx="66" cy="26"/>
                </a:xfrm>
                <a:custGeom>
                  <a:avLst/>
                  <a:gdLst>
                    <a:gd name="T0" fmla="*/ 38 w 66"/>
                    <a:gd name="T1" fmla="*/ 26 h 26"/>
                    <a:gd name="T2" fmla="*/ 66 w 66"/>
                    <a:gd name="T3" fmla="*/ 12 h 26"/>
                    <a:gd name="T4" fmla="*/ 26 w 66"/>
                    <a:gd name="T5" fmla="*/ 0 h 26"/>
                    <a:gd name="T6" fmla="*/ 0 w 66"/>
                    <a:gd name="T7" fmla="*/ 14 h 26"/>
                    <a:gd name="T8" fmla="*/ 38 w 66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6"/>
                    <a:gd name="T17" fmla="*/ 66 w 66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6">
                      <a:moveTo>
                        <a:pt x="38" y="26"/>
                      </a:moveTo>
                      <a:lnTo>
                        <a:pt x="66" y="12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38" y="26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19" name="Freeform 2148"/>
                <p:cNvSpPr>
                  <a:spLocks noChangeAspect="1"/>
                </p:cNvSpPr>
                <p:nvPr/>
              </p:nvSpPr>
              <p:spPr bwMode="auto">
                <a:xfrm>
                  <a:off x="1658" y="1868"/>
                  <a:ext cx="66" cy="26"/>
                </a:xfrm>
                <a:custGeom>
                  <a:avLst/>
                  <a:gdLst>
                    <a:gd name="T0" fmla="*/ 38 w 66"/>
                    <a:gd name="T1" fmla="*/ 26 h 26"/>
                    <a:gd name="T2" fmla="*/ 66 w 66"/>
                    <a:gd name="T3" fmla="*/ 12 h 26"/>
                    <a:gd name="T4" fmla="*/ 26 w 66"/>
                    <a:gd name="T5" fmla="*/ 0 h 26"/>
                    <a:gd name="T6" fmla="*/ 0 w 66"/>
                    <a:gd name="T7" fmla="*/ 14 h 26"/>
                    <a:gd name="T8" fmla="*/ 38 w 66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6"/>
                    <a:gd name="T17" fmla="*/ 66 w 66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6">
                      <a:moveTo>
                        <a:pt x="38" y="26"/>
                      </a:moveTo>
                      <a:lnTo>
                        <a:pt x="66" y="12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3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20" name="Freeform 2149"/>
                <p:cNvSpPr>
                  <a:spLocks noChangeAspect="1"/>
                </p:cNvSpPr>
                <p:nvPr/>
              </p:nvSpPr>
              <p:spPr bwMode="auto">
                <a:xfrm>
                  <a:off x="1696" y="1880"/>
                  <a:ext cx="68" cy="26"/>
                </a:xfrm>
                <a:custGeom>
                  <a:avLst/>
                  <a:gdLst>
                    <a:gd name="T0" fmla="*/ 40 w 68"/>
                    <a:gd name="T1" fmla="*/ 26 h 26"/>
                    <a:gd name="T2" fmla="*/ 68 w 68"/>
                    <a:gd name="T3" fmla="*/ 12 h 26"/>
                    <a:gd name="T4" fmla="*/ 28 w 68"/>
                    <a:gd name="T5" fmla="*/ 0 h 26"/>
                    <a:gd name="T6" fmla="*/ 0 w 68"/>
                    <a:gd name="T7" fmla="*/ 14 h 26"/>
                    <a:gd name="T8" fmla="*/ 40 w 68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6"/>
                    <a:gd name="T17" fmla="*/ 68 w 68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6">
                      <a:moveTo>
                        <a:pt x="40" y="26"/>
                      </a:moveTo>
                      <a:lnTo>
                        <a:pt x="68" y="12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40" y="26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21" name="Freeform 2150"/>
                <p:cNvSpPr>
                  <a:spLocks noChangeAspect="1"/>
                </p:cNvSpPr>
                <p:nvPr/>
              </p:nvSpPr>
              <p:spPr bwMode="auto">
                <a:xfrm>
                  <a:off x="1696" y="1880"/>
                  <a:ext cx="68" cy="26"/>
                </a:xfrm>
                <a:custGeom>
                  <a:avLst/>
                  <a:gdLst>
                    <a:gd name="T0" fmla="*/ 40 w 68"/>
                    <a:gd name="T1" fmla="*/ 26 h 26"/>
                    <a:gd name="T2" fmla="*/ 68 w 68"/>
                    <a:gd name="T3" fmla="*/ 12 h 26"/>
                    <a:gd name="T4" fmla="*/ 28 w 68"/>
                    <a:gd name="T5" fmla="*/ 0 h 26"/>
                    <a:gd name="T6" fmla="*/ 0 w 68"/>
                    <a:gd name="T7" fmla="*/ 14 h 26"/>
                    <a:gd name="T8" fmla="*/ 40 w 68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6"/>
                    <a:gd name="T17" fmla="*/ 68 w 68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6">
                      <a:moveTo>
                        <a:pt x="40" y="26"/>
                      </a:moveTo>
                      <a:lnTo>
                        <a:pt x="68" y="12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40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22" name="Freeform 2151"/>
                <p:cNvSpPr>
                  <a:spLocks noChangeAspect="1"/>
                </p:cNvSpPr>
                <p:nvPr/>
              </p:nvSpPr>
              <p:spPr bwMode="auto">
                <a:xfrm>
                  <a:off x="1736" y="1892"/>
                  <a:ext cx="68" cy="26"/>
                </a:xfrm>
                <a:custGeom>
                  <a:avLst/>
                  <a:gdLst>
                    <a:gd name="T0" fmla="*/ 42 w 68"/>
                    <a:gd name="T1" fmla="*/ 26 h 26"/>
                    <a:gd name="T2" fmla="*/ 68 w 68"/>
                    <a:gd name="T3" fmla="*/ 12 h 26"/>
                    <a:gd name="T4" fmla="*/ 28 w 68"/>
                    <a:gd name="T5" fmla="*/ 0 h 26"/>
                    <a:gd name="T6" fmla="*/ 0 w 68"/>
                    <a:gd name="T7" fmla="*/ 14 h 26"/>
                    <a:gd name="T8" fmla="*/ 42 w 68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6"/>
                    <a:gd name="T17" fmla="*/ 68 w 68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6">
                      <a:moveTo>
                        <a:pt x="42" y="26"/>
                      </a:moveTo>
                      <a:lnTo>
                        <a:pt x="68" y="12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42" y="26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23" name="Freeform 2152"/>
                <p:cNvSpPr>
                  <a:spLocks noChangeAspect="1"/>
                </p:cNvSpPr>
                <p:nvPr/>
              </p:nvSpPr>
              <p:spPr bwMode="auto">
                <a:xfrm>
                  <a:off x="1736" y="1892"/>
                  <a:ext cx="68" cy="26"/>
                </a:xfrm>
                <a:custGeom>
                  <a:avLst/>
                  <a:gdLst>
                    <a:gd name="T0" fmla="*/ 42 w 68"/>
                    <a:gd name="T1" fmla="*/ 26 h 26"/>
                    <a:gd name="T2" fmla="*/ 68 w 68"/>
                    <a:gd name="T3" fmla="*/ 12 h 26"/>
                    <a:gd name="T4" fmla="*/ 28 w 68"/>
                    <a:gd name="T5" fmla="*/ 0 h 26"/>
                    <a:gd name="T6" fmla="*/ 0 w 68"/>
                    <a:gd name="T7" fmla="*/ 14 h 26"/>
                    <a:gd name="T8" fmla="*/ 42 w 68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6"/>
                    <a:gd name="T17" fmla="*/ 68 w 68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6">
                      <a:moveTo>
                        <a:pt x="42" y="26"/>
                      </a:moveTo>
                      <a:lnTo>
                        <a:pt x="68" y="12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42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24" name="Freeform 2153"/>
                <p:cNvSpPr>
                  <a:spLocks noChangeAspect="1"/>
                </p:cNvSpPr>
                <p:nvPr/>
              </p:nvSpPr>
              <p:spPr bwMode="auto">
                <a:xfrm>
                  <a:off x="664" y="1582"/>
                  <a:ext cx="54" cy="20"/>
                </a:xfrm>
                <a:custGeom>
                  <a:avLst/>
                  <a:gdLst>
                    <a:gd name="T0" fmla="*/ 26 w 54"/>
                    <a:gd name="T1" fmla="*/ 20 h 20"/>
                    <a:gd name="T2" fmla="*/ 54 w 54"/>
                    <a:gd name="T3" fmla="*/ 10 h 20"/>
                    <a:gd name="T4" fmla="*/ 30 w 54"/>
                    <a:gd name="T5" fmla="*/ 0 h 20"/>
                    <a:gd name="T6" fmla="*/ 0 w 54"/>
                    <a:gd name="T7" fmla="*/ 10 h 20"/>
                    <a:gd name="T8" fmla="*/ 26 w 54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20"/>
                    <a:gd name="T17" fmla="*/ 54 w 54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20">
                      <a:moveTo>
                        <a:pt x="26" y="20"/>
                      </a:moveTo>
                      <a:lnTo>
                        <a:pt x="54" y="10"/>
                      </a:lnTo>
                      <a:lnTo>
                        <a:pt x="30" y="0"/>
                      </a:lnTo>
                      <a:lnTo>
                        <a:pt x="0" y="10"/>
                      </a:lnTo>
                      <a:lnTo>
                        <a:pt x="26" y="20"/>
                      </a:lnTo>
                      <a:close/>
                    </a:path>
                  </a:pathLst>
                </a:custGeom>
                <a:solidFill>
                  <a:srgbClr val="008D5C"/>
                </a:solidFill>
                <a:ln w="0">
                  <a:solidFill>
                    <a:srgbClr val="008D5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25" name="Freeform 2154"/>
                <p:cNvSpPr>
                  <a:spLocks noChangeAspect="1"/>
                </p:cNvSpPr>
                <p:nvPr/>
              </p:nvSpPr>
              <p:spPr bwMode="auto">
                <a:xfrm>
                  <a:off x="664" y="1582"/>
                  <a:ext cx="54" cy="20"/>
                </a:xfrm>
                <a:custGeom>
                  <a:avLst/>
                  <a:gdLst>
                    <a:gd name="T0" fmla="*/ 26 w 54"/>
                    <a:gd name="T1" fmla="*/ 20 h 20"/>
                    <a:gd name="T2" fmla="*/ 54 w 54"/>
                    <a:gd name="T3" fmla="*/ 10 h 20"/>
                    <a:gd name="T4" fmla="*/ 30 w 54"/>
                    <a:gd name="T5" fmla="*/ 0 h 20"/>
                    <a:gd name="T6" fmla="*/ 0 w 54"/>
                    <a:gd name="T7" fmla="*/ 10 h 20"/>
                    <a:gd name="T8" fmla="*/ 26 w 54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20"/>
                    <a:gd name="T17" fmla="*/ 54 w 54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20">
                      <a:moveTo>
                        <a:pt x="26" y="20"/>
                      </a:moveTo>
                      <a:lnTo>
                        <a:pt x="54" y="10"/>
                      </a:lnTo>
                      <a:lnTo>
                        <a:pt x="30" y="0"/>
                      </a:lnTo>
                      <a:lnTo>
                        <a:pt x="0" y="10"/>
                      </a:lnTo>
                      <a:lnTo>
                        <a:pt x="2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26" name="Freeform 2155"/>
                <p:cNvSpPr>
                  <a:spLocks noChangeAspect="1"/>
                </p:cNvSpPr>
                <p:nvPr/>
              </p:nvSpPr>
              <p:spPr bwMode="auto">
                <a:xfrm>
                  <a:off x="690" y="1592"/>
                  <a:ext cx="54" cy="34"/>
                </a:xfrm>
                <a:custGeom>
                  <a:avLst/>
                  <a:gdLst>
                    <a:gd name="T0" fmla="*/ 26 w 54"/>
                    <a:gd name="T1" fmla="*/ 34 h 34"/>
                    <a:gd name="T2" fmla="*/ 54 w 54"/>
                    <a:gd name="T3" fmla="*/ 22 h 34"/>
                    <a:gd name="T4" fmla="*/ 28 w 54"/>
                    <a:gd name="T5" fmla="*/ 0 h 34"/>
                    <a:gd name="T6" fmla="*/ 0 w 54"/>
                    <a:gd name="T7" fmla="*/ 10 h 34"/>
                    <a:gd name="T8" fmla="*/ 26 w 54"/>
                    <a:gd name="T9" fmla="*/ 34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34"/>
                    <a:gd name="T17" fmla="*/ 54 w 54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34">
                      <a:moveTo>
                        <a:pt x="26" y="34"/>
                      </a:moveTo>
                      <a:lnTo>
                        <a:pt x="54" y="22"/>
                      </a:lnTo>
                      <a:lnTo>
                        <a:pt x="28" y="0"/>
                      </a:lnTo>
                      <a:lnTo>
                        <a:pt x="0" y="10"/>
                      </a:lnTo>
                      <a:lnTo>
                        <a:pt x="26" y="34"/>
                      </a:lnTo>
                      <a:close/>
                    </a:path>
                  </a:pathLst>
                </a:custGeom>
                <a:solidFill>
                  <a:srgbClr val="37AF66"/>
                </a:solidFill>
                <a:ln w="0">
                  <a:solidFill>
                    <a:srgbClr val="37AF66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27" name="Freeform 2156"/>
                <p:cNvSpPr>
                  <a:spLocks noChangeAspect="1"/>
                </p:cNvSpPr>
                <p:nvPr/>
              </p:nvSpPr>
              <p:spPr bwMode="auto">
                <a:xfrm>
                  <a:off x="690" y="1592"/>
                  <a:ext cx="54" cy="34"/>
                </a:xfrm>
                <a:custGeom>
                  <a:avLst/>
                  <a:gdLst>
                    <a:gd name="T0" fmla="*/ 26 w 54"/>
                    <a:gd name="T1" fmla="*/ 34 h 34"/>
                    <a:gd name="T2" fmla="*/ 54 w 54"/>
                    <a:gd name="T3" fmla="*/ 22 h 34"/>
                    <a:gd name="T4" fmla="*/ 28 w 54"/>
                    <a:gd name="T5" fmla="*/ 0 h 34"/>
                    <a:gd name="T6" fmla="*/ 0 w 54"/>
                    <a:gd name="T7" fmla="*/ 10 h 34"/>
                    <a:gd name="T8" fmla="*/ 26 w 54"/>
                    <a:gd name="T9" fmla="*/ 34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34"/>
                    <a:gd name="T17" fmla="*/ 54 w 54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34">
                      <a:moveTo>
                        <a:pt x="26" y="34"/>
                      </a:moveTo>
                      <a:lnTo>
                        <a:pt x="54" y="22"/>
                      </a:lnTo>
                      <a:lnTo>
                        <a:pt x="28" y="0"/>
                      </a:lnTo>
                      <a:lnTo>
                        <a:pt x="0" y="10"/>
                      </a:lnTo>
                      <a:lnTo>
                        <a:pt x="26" y="3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28" name="Freeform 2157"/>
                <p:cNvSpPr>
                  <a:spLocks noChangeAspect="1"/>
                </p:cNvSpPr>
                <p:nvPr/>
              </p:nvSpPr>
              <p:spPr bwMode="auto">
                <a:xfrm>
                  <a:off x="716" y="1614"/>
                  <a:ext cx="56" cy="44"/>
                </a:xfrm>
                <a:custGeom>
                  <a:avLst/>
                  <a:gdLst>
                    <a:gd name="T0" fmla="*/ 28 w 56"/>
                    <a:gd name="T1" fmla="*/ 44 h 44"/>
                    <a:gd name="T2" fmla="*/ 56 w 56"/>
                    <a:gd name="T3" fmla="*/ 28 h 44"/>
                    <a:gd name="T4" fmla="*/ 28 w 56"/>
                    <a:gd name="T5" fmla="*/ 0 h 44"/>
                    <a:gd name="T6" fmla="*/ 0 w 56"/>
                    <a:gd name="T7" fmla="*/ 12 h 44"/>
                    <a:gd name="T8" fmla="*/ 28 w 56"/>
                    <a:gd name="T9" fmla="*/ 44 h 4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4"/>
                    <a:gd name="T17" fmla="*/ 56 w 56"/>
                    <a:gd name="T18" fmla="*/ 44 h 4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4">
                      <a:moveTo>
                        <a:pt x="28" y="44"/>
                      </a:moveTo>
                      <a:lnTo>
                        <a:pt x="56" y="28"/>
                      </a:lnTo>
                      <a:lnTo>
                        <a:pt x="28" y="0"/>
                      </a:lnTo>
                      <a:lnTo>
                        <a:pt x="0" y="12"/>
                      </a:lnTo>
                      <a:lnTo>
                        <a:pt x="28" y="44"/>
                      </a:lnTo>
                      <a:close/>
                    </a:path>
                  </a:pathLst>
                </a:custGeom>
                <a:solidFill>
                  <a:srgbClr val="53B06D"/>
                </a:solidFill>
                <a:ln w="0">
                  <a:solidFill>
                    <a:srgbClr val="53B06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29" name="Freeform 2158"/>
                <p:cNvSpPr>
                  <a:spLocks noChangeAspect="1"/>
                </p:cNvSpPr>
                <p:nvPr/>
              </p:nvSpPr>
              <p:spPr bwMode="auto">
                <a:xfrm>
                  <a:off x="716" y="1614"/>
                  <a:ext cx="56" cy="44"/>
                </a:xfrm>
                <a:custGeom>
                  <a:avLst/>
                  <a:gdLst>
                    <a:gd name="T0" fmla="*/ 28 w 56"/>
                    <a:gd name="T1" fmla="*/ 44 h 44"/>
                    <a:gd name="T2" fmla="*/ 56 w 56"/>
                    <a:gd name="T3" fmla="*/ 28 h 44"/>
                    <a:gd name="T4" fmla="*/ 28 w 56"/>
                    <a:gd name="T5" fmla="*/ 0 h 44"/>
                    <a:gd name="T6" fmla="*/ 0 w 56"/>
                    <a:gd name="T7" fmla="*/ 12 h 44"/>
                    <a:gd name="T8" fmla="*/ 28 w 56"/>
                    <a:gd name="T9" fmla="*/ 44 h 4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4"/>
                    <a:gd name="T17" fmla="*/ 56 w 56"/>
                    <a:gd name="T18" fmla="*/ 44 h 4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4">
                      <a:moveTo>
                        <a:pt x="28" y="44"/>
                      </a:moveTo>
                      <a:lnTo>
                        <a:pt x="56" y="28"/>
                      </a:lnTo>
                      <a:lnTo>
                        <a:pt x="28" y="0"/>
                      </a:lnTo>
                      <a:lnTo>
                        <a:pt x="0" y="12"/>
                      </a:lnTo>
                      <a:lnTo>
                        <a:pt x="28" y="4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30" name="Freeform 2159"/>
                <p:cNvSpPr>
                  <a:spLocks noChangeAspect="1"/>
                </p:cNvSpPr>
                <p:nvPr/>
              </p:nvSpPr>
              <p:spPr bwMode="auto">
                <a:xfrm>
                  <a:off x="744" y="1642"/>
                  <a:ext cx="56" cy="48"/>
                </a:xfrm>
                <a:custGeom>
                  <a:avLst/>
                  <a:gdLst>
                    <a:gd name="T0" fmla="*/ 26 w 56"/>
                    <a:gd name="T1" fmla="*/ 48 h 48"/>
                    <a:gd name="T2" fmla="*/ 56 w 56"/>
                    <a:gd name="T3" fmla="*/ 30 h 48"/>
                    <a:gd name="T4" fmla="*/ 28 w 56"/>
                    <a:gd name="T5" fmla="*/ 0 h 48"/>
                    <a:gd name="T6" fmla="*/ 0 w 56"/>
                    <a:gd name="T7" fmla="*/ 16 h 48"/>
                    <a:gd name="T8" fmla="*/ 26 w 56"/>
                    <a:gd name="T9" fmla="*/ 48 h 4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8"/>
                    <a:gd name="T17" fmla="*/ 56 w 56"/>
                    <a:gd name="T18" fmla="*/ 48 h 4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8">
                      <a:moveTo>
                        <a:pt x="26" y="48"/>
                      </a:moveTo>
                      <a:lnTo>
                        <a:pt x="56" y="30"/>
                      </a:lnTo>
                      <a:lnTo>
                        <a:pt x="28" y="0"/>
                      </a:lnTo>
                      <a:lnTo>
                        <a:pt x="0" y="16"/>
                      </a:lnTo>
                      <a:lnTo>
                        <a:pt x="26" y="48"/>
                      </a:lnTo>
                      <a:close/>
                    </a:path>
                  </a:pathLst>
                </a:custGeom>
                <a:solidFill>
                  <a:srgbClr val="57AA76"/>
                </a:solidFill>
                <a:ln w="0">
                  <a:solidFill>
                    <a:srgbClr val="57AA76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31" name="Freeform 2160"/>
                <p:cNvSpPr>
                  <a:spLocks noChangeAspect="1"/>
                </p:cNvSpPr>
                <p:nvPr/>
              </p:nvSpPr>
              <p:spPr bwMode="auto">
                <a:xfrm>
                  <a:off x="744" y="1642"/>
                  <a:ext cx="56" cy="48"/>
                </a:xfrm>
                <a:custGeom>
                  <a:avLst/>
                  <a:gdLst>
                    <a:gd name="T0" fmla="*/ 26 w 56"/>
                    <a:gd name="T1" fmla="*/ 48 h 48"/>
                    <a:gd name="T2" fmla="*/ 56 w 56"/>
                    <a:gd name="T3" fmla="*/ 30 h 48"/>
                    <a:gd name="T4" fmla="*/ 28 w 56"/>
                    <a:gd name="T5" fmla="*/ 0 h 48"/>
                    <a:gd name="T6" fmla="*/ 0 w 56"/>
                    <a:gd name="T7" fmla="*/ 16 h 48"/>
                    <a:gd name="T8" fmla="*/ 26 w 56"/>
                    <a:gd name="T9" fmla="*/ 48 h 4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8"/>
                    <a:gd name="T17" fmla="*/ 56 w 56"/>
                    <a:gd name="T18" fmla="*/ 48 h 4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8">
                      <a:moveTo>
                        <a:pt x="26" y="48"/>
                      </a:moveTo>
                      <a:lnTo>
                        <a:pt x="56" y="30"/>
                      </a:lnTo>
                      <a:lnTo>
                        <a:pt x="28" y="0"/>
                      </a:lnTo>
                      <a:lnTo>
                        <a:pt x="0" y="16"/>
                      </a:lnTo>
                      <a:lnTo>
                        <a:pt x="26" y="4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32" name="Freeform 2161"/>
                <p:cNvSpPr>
                  <a:spLocks noChangeAspect="1"/>
                </p:cNvSpPr>
                <p:nvPr/>
              </p:nvSpPr>
              <p:spPr bwMode="auto">
                <a:xfrm>
                  <a:off x="770" y="1672"/>
                  <a:ext cx="56" cy="46"/>
                </a:xfrm>
                <a:custGeom>
                  <a:avLst/>
                  <a:gdLst>
                    <a:gd name="T0" fmla="*/ 28 w 56"/>
                    <a:gd name="T1" fmla="*/ 46 h 46"/>
                    <a:gd name="T2" fmla="*/ 56 w 56"/>
                    <a:gd name="T3" fmla="*/ 26 h 46"/>
                    <a:gd name="T4" fmla="*/ 30 w 56"/>
                    <a:gd name="T5" fmla="*/ 0 h 46"/>
                    <a:gd name="T6" fmla="*/ 0 w 56"/>
                    <a:gd name="T7" fmla="*/ 18 h 46"/>
                    <a:gd name="T8" fmla="*/ 28 w 56"/>
                    <a:gd name="T9" fmla="*/ 46 h 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6"/>
                    <a:gd name="T17" fmla="*/ 56 w 56"/>
                    <a:gd name="T18" fmla="*/ 46 h 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6">
                      <a:moveTo>
                        <a:pt x="28" y="46"/>
                      </a:moveTo>
                      <a:lnTo>
                        <a:pt x="56" y="26"/>
                      </a:lnTo>
                      <a:lnTo>
                        <a:pt x="30" y="0"/>
                      </a:lnTo>
                      <a:lnTo>
                        <a:pt x="0" y="18"/>
                      </a:lnTo>
                      <a:lnTo>
                        <a:pt x="28" y="46"/>
                      </a:lnTo>
                      <a:close/>
                    </a:path>
                  </a:pathLst>
                </a:custGeom>
                <a:solidFill>
                  <a:srgbClr val="51A07F"/>
                </a:solidFill>
                <a:ln w="0">
                  <a:solidFill>
                    <a:srgbClr val="51A07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33" name="Freeform 2162"/>
                <p:cNvSpPr>
                  <a:spLocks noChangeAspect="1"/>
                </p:cNvSpPr>
                <p:nvPr/>
              </p:nvSpPr>
              <p:spPr bwMode="auto">
                <a:xfrm>
                  <a:off x="770" y="1672"/>
                  <a:ext cx="56" cy="46"/>
                </a:xfrm>
                <a:custGeom>
                  <a:avLst/>
                  <a:gdLst>
                    <a:gd name="T0" fmla="*/ 28 w 56"/>
                    <a:gd name="T1" fmla="*/ 46 h 46"/>
                    <a:gd name="T2" fmla="*/ 56 w 56"/>
                    <a:gd name="T3" fmla="*/ 26 h 46"/>
                    <a:gd name="T4" fmla="*/ 30 w 56"/>
                    <a:gd name="T5" fmla="*/ 0 h 46"/>
                    <a:gd name="T6" fmla="*/ 0 w 56"/>
                    <a:gd name="T7" fmla="*/ 18 h 46"/>
                    <a:gd name="T8" fmla="*/ 28 w 56"/>
                    <a:gd name="T9" fmla="*/ 46 h 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6"/>
                    <a:gd name="T17" fmla="*/ 56 w 56"/>
                    <a:gd name="T18" fmla="*/ 46 h 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6">
                      <a:moveTo>
                        <a:pt x="28" y="46"/>
                      </a:moveTo>
                      <a:lnTo>
                        <a:pt x="56" y="26"/>
                      </a:lnTo>
                      <a:lnTo>
                        <a:pt x="30" y="0"/>
                      </a:lnTo>
                      <a:lnTo>
                        <a:pt x="0" y="18"/>
                      </a:lnTo>
                      <a:lnTo>
                        <a:pt x="28" y="4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34" name="Freeform 2163"/>
                <p:cNvSpPr>
                  <a:spLocks noChangeAspect="1"/>
                </p:cNvSpPr>
                <p:nvPr/>
              </p:nvSpPr>
              <p:spPr bwMode="auto">
                <a:xfrm>
                  <a:off x="798" y="1698"/>
                  <a:ext cx="56" cy="42"/>
                </a:xfrm>
                <a:custGeom>
                  <a:avLst/>
                  <a:gdLst>
                    <a:gd name="T0" fmla="*/ 28 w 56"/>
                    <a:gd name="T1" fmla="*/ 42 h 42"/>
                    <a:gd name="T2" fmla="*/ 56 w 56"/>
                    <a:gd name="T3" fmla="*/ 20 h 42"/>
                    <a:gd name="T4" fmla="*/ 28 w 56"/>
                    <a:gd name="T5" fmla="*/ 0 h 42"/>
                    <a:gd name="T6" fmla="*/ 0 w 56"/>
                    <a:gd name="T7" fmla="*/ 20 h 42"/>
                    <a:gd name="T8" fmla="*/ 28 w 56"/>
                    <a:gd name="T9" fmla="*/ 42 h 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2"/>
                    <a:gd name="T17" fmla="*/ 56 w 56"/>
                    <a:gd name="T18" fmla="*/ 42 h 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2">
                      <a:moveTo>
                        <a:pt x="28" y="42"/>
                      </a:moveTo>
                      <a:lnTo>
                        <a:pt x="56" y="20"/>
                      </a:lnTo>
                      <a:lnTo>
                        <a:pt x="28" y="0"/>
                      </a:lnTo>
                      <a:lnTo>
                        <a:pt x="0" y="20"/>
                      </a:lnTo>
                      <a:lnTo>
                        <a:pt x="28" y="42"/>
                      </a:lnTo>
                      <a:close/>
                    </a:path>
                  </a:pathLst>
                </a:custGeom>
                <a:solidFill>
                  <a:srgbClr val="409388"/>
                </a:solidFill>
                <a:ln w="0">
                  <a:solidFill>
                    <a:srgbClr val="40938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35" name="Freeform 2164"/>
                <p:cNvSpPr>
                  <a:spLocks noChangeAspect="1"/>
                </p:cNvSpPr>
                <p:nvPr/>
              </p:nvSpPr>
              <p:spPr bwMode="auto">
                <a:xfrm>
                  <a:off x="798" y="1698"/>
                  <a:ext cx="56" cy="42"/>
                </a:xfrm>
                <a:custGeom>
                  <a:avLst/>
                  <a:gdLst>
                    <a:gd name="T0" fmla="*/ 28 w 56"/>
                    <a:gd name="T1" fmla="*/ 42 h 42"/>
                    <a:gd name="T2" fmla="*/ 56 w 56"/>
                    <a:gd name="T3" fmla="*/ 20 h 42"/>
                    <a:gd name="T4" fmla="*/ 28 w 56"/>
                    <a:gd name="T5" fmla="*/ 0 h 42"/>
                    <a:gd name="T6" fmla="*/ 0 w 56"/>
                    <a:gd name="T7" fmla="*/ 20 h 42"/>
                    <a:gd name="T8" fmla="*/ 28 w 56"/>
                    <a:gd name="T9" fmla="*/ 42 h 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2"/>
                    <a:gd name="T17" fmla="*/ 56 w 56"/>
                    <a:gd name="T18" fmla="*/ 42 h 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2">
                      <a:moveTo>
                        <a:pt x="28" y="42"/>
                      </a:moveTo>
                      <a:lnTo>
                        <a:pt x="56" y="20"/>
                      </a:lnTo>
                      <a:lnTo>
                        <a:pt x="28" y="0"/>
                      </a:lnTo>
                      <a:lnTo>
                        <a:pt x="0" y="20"/>
                      </a:lnTo>
                      <a:lnTo>
                        <a:pt x="28" y="4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36" name="Freeform 2165"/>
                <p:cNvSpPr>
                  <a:spLocks noChangeAspect="1"/>
                </p:cNvSpPr>
                <p:nvPr/>
              </p:nvSpPr>
              <p:spPr bwMode="auto">
                <a:xfrm>
                  <a:off x="826" y="1718"/>
                  <a:ext cx="54" cy="36"/>
                </a:xfrm>
                <a:custGeom>
                  <a:avLst/>
                  <a:gdLst>
                    <a:gd name="T0" fmla="*/ 26 w 54"/>
                    <a:gd name="T1" fmla="*/ 36 h 36"/>
                    <a:gd name="T2" fmla="*/ 54 w 54"/>
                    <a:gd name="T3" fmla="*/ 14 h 36"/>
                    <a:gd name="T4" fmla="*/ 28 w 54"/>
                    <a:gd name="T5" fmla="*/ 0 h 36"/>
                    <a:gd name="T6" fmla="*/ 0 w 54"/>
                    <a:gd name="T7" fmla="*/ 22 h 36"/>
                    <a:gd name="T8" fmla="*/ 26 w 54"/>
                    <a:gd name="T9" fmla="*/ 36 h 3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36"/>
                    <a:gd name="T17" fmla="*/ 54 w 54"/>
                    <a:gd name="T18" fmla="*/ 36 h 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36">
                      <a:moveTo>
                        <a:pt x="26" y="36"/>
                      </a:moveTo>
                      <a:lnTo>
                        <a:pt x="54" y="14"/>
                      </a:lnTo>
                      <a:lnTo>
                        <a:pt x="28" y="0"/>
                      </a:lnTo>
                      <a:lnTo>
                        <a:pt x="0" y="22"/>
                      </a:lnTo>
                      <a:lnTo>
                        <a:pt x="26" y="36"/>
                      </a:lnTo>
                      <a:close/>
                    </a:path>
                  </a:pathLst>
                </a:custGeom>
                <a:solidFill>
                  <a:srgbClr val="2B848F"/>
                </a:solidFill>
                <a:ln w="0">
                  <a:solidFill>
                    <a:srgbClr val="2B848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37" name="Freeform 2166"/>
                <p:cNvSpPr>
                  <a:spLocks noChangeAspect="1"/>
                </p:cNvSpPr>
                <p:nvPr/>
              </p:nvSpPr>
              <p:spPr bwMode="auto">
                <a:xfrm>
                  <a:off x="826" y="1718"/>
                  <a:ext cx="54" cy="36"/>
                </a:xfrm>
                <a:custGeom>
                  <a:avLst/>
                  <a:gdLst>
                    <a:gd name="T0" fmla="*/ 26 w 54"/>
                    <a:gd name="T1" fmla="*/ 36 h 36"/>
                    <a:gd name="T2" fmla="*/ 54 w 54"/>
                    <a:gd name="T3" fmla="*/ 14 h 36"/>
                    <a:gd name="T4" fmla="*/ 28 w 54"/>
                    <a:gd name="T5" fmla="*/ 0 h 36"/>
                    <a:gd name="T6" fmla="*/ 0 w 54"/>
                    <a:gd name="T7" fmla="*/ 22 h 36"/>
                    <a:gd name="T8" fmla="*/ 26 w 54"/>
                    <a:gd name="T9" fmla="*/ 36 h 3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36"/>
                    <a:gd name="T17" fmla="*/ 54 w 54"/>
                    <a:gd name="T18" fmla="*/ 36 h 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36">
                      <a:moveTo>
                        <a:pt x="26" y="36"/>
                      </a:moveTo>
                      <a:lnTo>
                        <a:pt x="54" y="14"/>
                      </a:lnTo>
                      <a:lnTo>
                        <a:pt x="28" y="0"/>
                      </a:lnTo>
                      <a:lnTo>
                        <a:pt x="0" y="22"/>
                      </a:lnTo>
                      <a:lnTo>
                        <a:pt x="26" y="3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38" name="Freeform 2167"/>
                <p:cNvSpPr>
                  <a:spLocks noChangeAspect="1"/>
                </p:cNvSpPr>
                <p:nvPr/>
              </p:nvSpPr>
              <p:spPr bwMode="auto">
                <a:xfrm>
                  <a:off x="852" y="1732"/>
                  <a:ext cx="56" cy="32"/>
                </a:xfrm>
                <a:custGeom>
                  <a:avLst/>
                  <a:gdLst>
                    <a:gd name="T0" fmla="*/ 28 w 56"/>
                    <a:gd name="T1" fmla="*/ 32 h 32"/>
                    <a:gd name="T2" fmla="*/ 56 w 56"/>
                    <a:gd name="T3" fmla="*/ 10 h 32"/>
                    <a:gd name="T4" fmla="*/ 28 w 56"/>
                    <a:gd name="T5" fmla="*/ 0 h 32"/>
                    <a:gd name="T6" fmla="*/ 0 w 56"/>
                    <a:gd name="T7" fmla="*/ 22 h 32"/>
                    <a:gd name="T8" fmla="*/ 28 w 56"/>
                    <a:gd name="T9" fmla="*/ 32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32"/>
                    <a:gd name="T17" fmla="*/ 56 w 56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32">
                      <a:moveTo>
                        <a:pt x="28" y="32"/>
                      </a:moveTo>
                      <a:lnTo>
                        <a:pt x="56" y="10"/>
                      </a:lnTo>
                      <a:lnTo>
                        <a:pt x="28" y="0"/>
                      </a:lnTo>
                      <a:lnTo>
                        <a:pt x="0" y="22"/>
                      </a:lnTo>
                      <a:lnTo>
                        <a:pt x="28" y="32"/>
                      </a:lnTo>
                      <a:close/>
                    </a:path>
                  </a:pathLst>
                </a:custGeom>
                <a:solidFill>
                  <a:srgbClr val="127492"/>
                </a:solidFill>
                <a:ln w="0">
                  <a:solidFill>
                    <a:srgbClr val="12749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39" name="Freeform 2168"/>
                <p:cNvSpPr>
                  <a:spLocks noChangeAspect="1"/>
                </p:cNvSpPr>
                <p:nvPr/>
              </p:nvSpPr>
              <p:spPr bwMode="auto">
                <a:xfrm>
                  <a:off x="852" y="1732"/>
                  <a:ext cx="56" cy="32"/>
                </a:xfrm>
                <a:custGeom>
                  <a:avLst/>
                  <a:gdLst>
                    <a:gd name="T0" fmla="*/ 28 w 56"/>
                    <a:gd name="T1" fmla="*/ 32 h 32"/>
                    <a:gd name="T2" fmla="*/ 56 w 56"/>
                    <a:gd name="T3" fmla="*/ 10 h 32"/>
                    <a:gd name="T4" fmla="*/ 28 w 56"/>
                    <a:gd name="T5" fmla="*/ 0 h 32"/>
                    <a:gd name="T6" fmla="*/ 0 w 56"/>
                    <a:gd name="T7" fmla="*/ 22 h 32"/>
                    <a:gd name="T8" fmla="*/ 28 w 56"/>
                    <a:gd name="T9" fmla="*/ 32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32"/>
                    <a:gd name="T17" fmla="*/ 56 w 56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32">
                      <a:moveTo>
                        <a:pt x="28" y="32"/>
                      </a:moveTo>
                      <a:lnTo>
                        <a:pt x="56" y="10"/>
                      </a:lnTo>
                      <a:lnTo>
                        <a:pt x="28" y="0"/>
                      </a:lnTo>
                      <a:lnTo>
                        <a:pt x="0" y="22"/>
                      </a:lnTo>
                      <a:lnTo>
                        <a:pt x="28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40" name="Freeform 2169"/>
                <p:cNvSpPr>
                  <a:spLocks noChangeAspect="1"/>
                </p:cNvSpPr>
                <p:nvPr/>
              </p:nvSpPr>
              <p:spPr bwMode="auto">
                <a:xfrm>
                  <a:off x="880" y="1742"/>
                  <a:ext cx="56" cy="28"/>
                </a:xfrm>
                <a:custGeom>
                  <a:avLst/>
                  <a:gdLst>
                    <a:gd name="T0" fmla="*/ 26 w 56"/>
                    <a:gd name="T1" fmla="*/ 28 h 28"/>
                    <a:gd name="T2" fmla="*/ 56 w 56"/>
                    <a:gd name="T3" fmla="*/ 8 h 28"/>
                    <a:gd name="T4" fmla="*/ 28 w 56"/>
                    <a:gd name="T5" fmla="*/ 0 h 28"/>
                    <a:gd name="T6" fmla="*/ 0 w 56"/>
                    <a:gd name="T7" fmla="*/ 22 h 28"/>
                    <a:gd name="T8" fmla="*/ 26 w 56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8"/>
                    <a:gd name="T17" fmla="*/ 56 w 56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8">
                      <a:moveTo>
                        <a:pt x="26" y="28"/>
                      </a:moveTo>
                      <a:lnTo>
                        <a:pt x="56" y="8"/>
                      </a:lnTo>
                      <a:lnTo>
                        <a:pt x="28" y="0"/>
                      </a:lnTo>
                      <a:lnTo>
                        <a:pt x="0" y="22"/>
                      </a:lnTo>
                      <a:lnTo>
                        <a:pt x="26" y="28"/>
                      </a:lnTo>
                      <a:close/>
                    </a:path>
                  </a:pathLst>
                </a:custGeom>
                <a:solidFill>
                  <a:srgbClr val="006592"/>
                </a:solidFill>
                <a:ln w="0">
                  <a:solidFill>
                    <a:srgbClr val="00659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41" name="Freeform 2170"/>
                <p:cNvSpPr>
                  <a:spLocks noChangeAspect="1"/>
                </p:cNvSpPr>
                <p:nvPr/>
              </p:nvSpPr>
              <p:spPr bwMode="auto">
                <a:xfrm>
                  <a:off x="880" y="1742"/>
                  <a:ext cx="56" cy="28"/>
                </a:xfrm>
                <a:custGeom>
                  <a:avLst/>
                  <a:gdLst>
                    <a:gd name="T0" fmla="*/ 26 w 56"/>
                    <a:gd name="T1" fmla="*/ 28 h 28"/>
                    <a:gd name="T2" fmla="*/ 56 w 56"/>
                    <a:gd name="T3" fmla="*/ 8 h 28"/>
                    <a:gd name="T4" fmla="*/ 28 w 56"/>
                    <a:gd name="T5" fmla="*/ 0 h 28"/>
                    <a:gd name="T6" fmla="*/ 0 w 56"/>
                    <a:gd name="T7" fmla="*/ 22 h 28"/>
                    <a:gd name="T8" fmla="*/ 26 w 56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8"/>
                    <a:gd name="T17" fmla="*/ 56 w 56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8">
                      <a:moveTo>
                        <a:pt x="26" y="28"/>
                      </a:moveTo>
                      <a:lnTo>
                        <a:pt x="56" y="8"/>
                      </a:lnTo>
                      <a:lnTo>
                        <a:pt x="28" y="0"/>
                      </a:lnTo>
                      <a:lnTo>
                        <a:pt x="0" y="22"/>
                      </a:lnTo>
                      <a:lnTo>
                        <a:pt x="26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42" name="Freeform 2171"/>
                <p:cNvSpPr>
                  <a:spLocks noChangeAspect="1"/>
                </p:cNvSpPr>
                <p:nvPr/>
              </p:nvSpPr>
              <p:spPr bwMode="auto">
                <a:xfrm>
                  <a:off x="906" y="1750"/>
                  <a:ext cx="56" cy="22"/>
                </a:xfrm>
                <a:custGeom>
                  <a:avLst/>
                  <a:gdLst>
                    <a:gd name="T0" fmla="*/ 28 w 56"/>
                    <a:gd name="T1" fmla="*/ 22 h 22"/>
                    <a:gd name="T2" fmla="*/ 56 w 56"/>
                    <a:gd name="T3" fmla="*/ 2 h 22"/>
                    <a:gd name="T4" fmla="*/ 30 w 56"/>
                    <a:gd name="T5" fmla="*/ 0 h 22"/>
                    <a:gd name="T6" fmla="*/ 0 w 56"/>
                    <a:gd name="T7" fmla="*/ 20 h 22"/>
                    <a:gd name="T8" fmla="*/ 28 w 56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2"/>
                    <a:gd name="T17" fmla="*/ 56 w 56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2">
                      <a:moveTo>
                        <a:pt x="28" y="22"/>
                      </a:moveTo>
                      <a:lnTo>
                        <a:pt x="56" y="2"/>
                      </a:lnTo>
                      <a:lnTo>
                        <a:pt x="30" y="0"/>
                      </a:lnTo>
                      <a:lnTo>
                        <a:pt x="0" y="20"/>
                      </a:lnTo>
                      <a:lnTo>
                        <a:pt x="28" y="22"/>
                      </a:lnTo>
                      <a:close/>
                    </a:path>
                  </a:pathLst>
                </a:custGeom>
                <a:solidFill>
                  <a:srgbClr val="00588F"/>
                </a:solidFill>
                <a:ln w="0">
                  <a:solidFill>
                    <a:srgbClr val="00588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43" name="Freeform 2172"/>
                <p:cNvSpPr>
                  <a:spLocks noChangeAspect="1"/>
                </p:cNvSpPr>
                <p:nvPr/>
              </p:nvSpPr>
              <p:spPr bwMode="auto">
                <a:xfrm>
                  <a:off x="906" y="1750"/>
                  <a:ext cx="56" cy="22"/>
                </a:xfrm>
                <a:custGeom>
                  <a:avLst/>
                  <a:gdLst>
                    <a:gd name="T0" fmla="*/ 28 w 56"/>
                    <a:gd name="T1" fmla="*/ 22 h 22"/>
                    <a:gd name="T2" fmla="*/ 56 w 56"/>
                    <a:gd name="T3" fmla="*/ 2 h 22"/>
                    <a:gd name="T4" fmla="*/ 30 w 56"/>
                    <a:gd name="T5" fmla="*/ 0 h 22"/>
                    <a:gd name="T6" fmla="*/ 0 w 56"/>
                    <a:gd name="T7" fmla="*/ 20 h 22"/>
                    <a:gd name="T8" fmla="*/ 28 w 56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2"/>
                    <a:gd name="T17" fmla="*/ 56 w 56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2">
                      <a:moveTo>
                        <a:pt x="28" y="22"/>
                      </a:moveTo>
                      <a:lnTo>
                        <a:pt x="56" y="2"/>
                      </a:lnTo>
                      <a:lnTo>
                        <a:pt x="30" y="0"/>
                      </a:lnTo>
                      <a:lnTo>
                        <a:pt x="0" y="20"/>
                      </a:lnTo>
                      <a:lnTo>
                        <a:pt x="2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44" name="Freeform 2173"/>
                <p:cNvSpPr>
                  <a:spLocks noChangeAspect="1"/>
                </p:cNvSpPr>
                <p:nvPr/>
              </p:nvSpPr>
              <p:spPr bwMode="auto">
                <a:xfrm>
                  <a:off x="934" y="1752"/>
                  <a:ext cx="56" cy="22"/>
                </a:xfrm>
                <a:custGeom>
                  <a:avLst/>
                  <a:gdLst>
                    <a:gd name="T0" fmla="*/ 28 w 56"/>
                    <a:gd name="T1" fmla="*/ 22 h 22"/>
                    <a:gd name="T2" fmla="*/ 56 w 56"/>
                    <a:gd name="T3" fmla="*/ 4 h 22"/>
                    <a:gd name="T4" fmla="*/ 28 w 56"/>
                    <a:gd name="T5" fmla="*/ 0 h 22"/>
                    <a:gd name="T6" fmla="*/ 0 w 56"/>
                    <a:gd name="T7" fmla="*/ 20 h 22"/>
                    <a:gd name="T8" fmla="*/ 28 w 56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2"/>
                    <a:gd name="T17" fmla="*/ 56 w 56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2">
                      <a:moveTo>
                        <a:pt x="28" y="22"/>
                      </a:moveTo>
                      <a:lnTo>
                        <a:pt x="56" y="4"/>
                      </a:lnTo>
                      <a:lnTo>
                        <a:pt x="28" y="0"/>
                      </a:lnTo>
                      <a:lnTo>
                        <a:pt x="0" y="20"/>
                      </a:lnTo>
                      <a:lnTo>
                        <a:pt x="28" y="22"/>
                      </a:lnTo>
                      <a:close/>
                    </a:path>
                  </a:pathLst>
                </a:custGeom>
                <a:solidFill>
                  <a:srgbClr val="005089"/>
                </a:solidFill>
                <a:ln w="0">
                  <a:solidFill>
                    <a:srgbClr val="00508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45" name="Freeform 2174"/>
                <p:cNvSpPr>
                  <a:spLocks noChangeAspect="1"/>
                </p:cNvSpPr>
                <p:nvPr/>
              </p:nvSpPr>
              <p:spPr bwMode="auto">
                <a:xfrm>
                  <a:off x="934" y="1752"/>
                  <a:ext cx="56" cy="22"/>
                </a:xfrm>
                <a:custGeom>
                  <a:avLst/>
                  <a:gdLst>
                    <a:gd name="T0" fmla="*/ 28 w 56"/>
                    <a:gd name="T1" fmla="*/ 22 h 22"/>
                    <a:gd name="T2" fmla="*/ 56 w 56"/>
                    <a:gd name="T3" fmla="*/ 4 h 22"/>
                    <a:gd name="T4" fmla="*/ 28 w 56"/>
                    <a:gd name="T5" fmla="*/ 0 h 22"/>
                    <a:gd name="T6" fmla="*/ 0 w 56"/>
                    <a:gd name="T7" fmla="*/ 20 h 22"/>
                    <a:gd name="T8" fmla="*/ 28 w 56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2"/>
                    <a:gd name="T17" fmla="*/ 56 w 56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2">
                      <a:moveTo>
                        <a:pt x="28" y="22"/>
                      </a:moveTo>
                      <a:lnTo>
                        <a:pt x="56" y="4"/>
                      </a:lnTo>
                      <a:lnTo>
                        <a:pt x="28" y="0"/>
                      </a:lnTo>
                      <a:lnTo>
                        <a:pt x="0" y="20"/>
                      </a:lnTo>
                      <a:lnTo>
                        <a:pt x="2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46" name="Freeform 2175"/>
                <p:cNvSpPr>
                  <a:spLocks noChangeAspect="1"/>
                </p:cNvSpPr>
                <p:nvPr/>
              </p:nvSpPr>
              <p:spPr bwMode="auto">
                <a:xfrm>
                  <a:off x="962" y="1756"/>
                  <a:ext cx="58" cy="18"/>
                </a:xfrm>
                <a:custGeom>
                  <a:avLst/>
                  <a:gdLst>
                    <a:gd name="T0" fmla="*/ 28 w 58"/>
                    <a:gd name="T1" fmla="*/ 18 h 18"/>
                    <a:gd name="T2" fmla="*/ 58 w 58"/>
                    <a:gd name="T3" fmla="*/ 0 h 18"/>
                    <a:gd name="T4" fmla="*/ 28 w 58"/>
                    <a:gd name="T5" fmla="*/ 0 h 18"/>
                    <a:gd name="T6" fmla="*/ 0 w 58"/>
                    <a:gd name="T7" fmla="*/ 18 h 18"/>
                    <a:gd name="T8" fmla="*/ 28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28" y="18"/>
                      </a:moveTo>
                      <a:lnTo>
                        <a:pt x="58" y="0"/>
                      </a:lnTo>
                      <a:lnTo>
                        <a:pt x="28" y="0"/>
                      </a:lnTo>
                      <a:lnTo>
                        <a:pt x="0" y="18"/>
                      </a:lnTo>
                      <a:lnTo>
                        <a:pt x="28" y="18"/>
                      </a:lnTo>
                      <a:close/>
                    </a:path>
                  </a:pathLst>
                </a:custGeom>
                <a:solidFill>
                  <a:srgbClr val="004A83"/>
                </a:solidFill>
                <a:ln w="0">
                  <a:solidFill>
                    <a:srgbClr val="004A83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47" name="Freeform 2176"/>
                <p:cNvSpPr>
                  <a:spLocks noChangeAspect="1"/>
                </p:cNvSpPr>
                <p:nvPr/>
              </p:nvSpPr>
              <p:spPr bwMode="auto">
                <a:xfrm>
                  <a:off x="962" y="1756"/>
                  <a:ext cx="58" cy="18"/>
                </a:xfrm>
                <a:custGeom>
                  <a:avLst/>
                  <a:gdLst>
                    <a:gd name="T0" fmla="*/ 28 w 58"/>
                    <a:gd name="T1" fmla="*/ 18 h 18"/>
                    <a:gd name="T2" fmla="*/ 58 w 58"/>
                    <a:gd name="T3" fmla="*/ 0 h 18"/>
                    <a:gd name="T4" fmla="*/ 28 w 58"/>
                    <a:gd name="T5" fmla="*/ 0 h 18"/>
                    <a:gd name="T6" fmla="*/ 0 w 58"/>
                    <a:gd name="T7" fmla="*/ 18 h 18"/>
                    <a:gd name="T8" fmla="*/ 28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28" y="18"/>
                      </a:moveTo>
                      <a:lnTo>
                        <a:pt x="58" y="0"/>
                      </a:lnTo>
                      <a:lnTo>
                        <a:pt x="28" y="0"/>
                      </a:lnTo>
                      <a:lnTo>
                        <a:pt x="0" y="18"/>
                      </a:lnTo>
                      <a:lnTo>
                        <a:pt x="28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48" name="Freeform 2177"/>
                <p:cNvSpPr>
                  <a:spLocks noChangeAspect="1"/>
                </p:cNvSpPr>
                <p:nvPr/>
              </p:nvSpPr>
              <p:spPr bwMode="auto">
                <a:xfrm>
                  <a:off x="990" y="1756"/>
                  <a:ext cx="58" cy="18"/>
                </a:xfrm>
                <a:custGeom>
                  <a:avLst/>
                  <a:gdLst>
                    <a:gd name="T0" fmla="*/ 30 w 58"/>
                    <a:gd name="T1" fmla="*/ 18 h 18"/>
                    <a:gd name="T2" fmla="*/ 58 w 58"/>
                    <a:gd name="T3" fmla="*/ 2 h 18"/>
                    <a:gd name="T4" fmla="*/ 30 w 58"/>
                    <a:gd name="T5" fmla="*/ 0 h 18"/>
                    <a:gd name="T6" fmla="*/ 0 w 58"/>
                    <a:gd name="T7" fmla="*/ 18 h 18"/>
                    <a:gd name="T8" fmla="*/ 30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30" y="18"/>
                      </a:moveTo>
                      <a:lnTo>
                        <a:pt x="58" y="2"/>
                      </a:lnTo>
                      <a:lnTo>
                        <a:pt x="30" y="0"/>
                      </a:lnTo>
                      <a:lnTo>
                        <a:pt x="0" y="18"/>
                      </a:lnTo>
                      <a:lnTo>
                        <a:pt x="30" y="18"/>
                      </a:lnTo>
                      <a:close/>
                    </a:path>
                  </a:pathLst>
                </a:custGeom>
                <a:solidFill>
                  <a:srgbClr val="00487C"/>
                </a:solidFill>
                <a:ln w="0">
                  <a:solidFill>
                    <a:srgbClr val="00487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49" name="Freeform 2178"/>
                <p:cNvSpPr>
                  <a:spLocks noChangeAspect="1"/>
                </p:cNvSpPr>
                <p:nvPr/>
              </p:nvSpPr>
              <p:spPr bwMode="auto">
                <a:xfrm>
                  <a:off x="990" y="1756"/>
                  <a:ext cx="58" cy="18"/>
                </a:xfrm>
                <a:custGeom>
                  <a:avLst/>
                  <a:gdLst>
                    <a:gd name="T0" fmla="*/ 30 w 58"/>
                    <a:gd name="T1" fmla="*/ 18 h 18"/>
                    <a:gd name="T2" fmla="*/ 58 w 58"/>
                    <a:gd name="T3" fmla="*/ 2 h 18"/>
                    <a:gd name="T4" fmla="*/ 30 w 58"/>
                    <a:gd name="T5" fmla="*/ 0 h 18"/>
                    <a:gd name="T6" fmla="*/ 0 w 58"/>
                    <a:gd name="T7" fmla="*/ 18 h 18"/>
                    <a:gd name="T8" fmla="*/ 30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30" y="18"/>
                      </a:moveTo>
                      <a:lnTo>
                        <a:pt x="58" y="2"/>
                      </a:lnTo>
                      <a:lnTo>
                        <a:pt x="30" y="0"/>
                      </a:lnTo>
                      <a:lnTo>
                        <a:pt x="0" y="18"/>
                      </a:lnTo>
                      <a:lnTo>
                        <a:pt x="30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50" name="Freeform 2179"/>
                <p:cNvSpPr>
                  <a:spLocks noChangeAspect="1"/>
                </p:cNvSpPr>
                <p:nvPr/>
              </p:nvSpPr>
              <p:spPr bwMode="auto">
                <a:xfrm>
                  <a:off x="1020" y="1758"/>
                  <a:ext cx="58" cy="16"/>
                </a:xfrm>
                <a:custGeom>
                  <a:avLst/>
                  <a:gdLst>
                    <a:gd name="T0" fmla="*/ 28 w 58"/>
                    <a:gd name="T1" fmla="*/ 16 h 16"/>
                    <a:gd name="T2" fmla="*/ 58 w 58"/>
                    <a:gd name="T3" fmla="*/ 0 h 16"/>
                    <a:gd name="T4" fmla="*/ 28 w 58"/>
                    <a:gd name="T5" fmla="*/ 0 h 16"/>
                    <a:gd name="T6" fmla="*/ 0 w 58"/>
                    <a:gd name="T7" fmla="*/ 16 h 16"/>
                    <a:gd name="T8" fmla="*/ 28 w 5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6"/>
                    <a:gd name="T17" fmla="*/ 58 w 5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6">
                      <a:moveTo>
                        <a:pt x="28" y="16"/>
                      </a:moveTo>
                      <a:lnTo>
                        <a:pt x="58" y="0"/>
                      </a:lnTo>
                      <a:lnTo>
                        <a:pt x="28" y="0"/>
                      </a:lnTo>
                      <a:lnTo>
                        <a:pt x="0" y="16"/>
                      </a:lnTo>
                      <a:lnTo>
                        <a:pt x="28" y="16"/>
                      </a:lnTo>
                      <a:close/>
                    </a:path>
                  </a:pathLst>
                </a:custGeom>
                <a:solidFill>
                  <a:srgbClr val="004976"/>
                </a:solidFill>
                <a:ln w="0">
                  <a:solidFill>
                    <a:srgbClr val="004976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51" name="Freeform 2180"/>
                <p:cNvSpPr>
                  <a:spLocks noChangeAspect="1"/>
                </p:cNvSpPr>
                <p:nvPr/>
              </p:nvSpPr>
              <p:spPr bwMode="auto">
                <a:xfrm>
                  <a:off x="1020" y="1758"/>
                  <a:ext cx="58" cy="16"/>
                </a:xfrm>
                <a:custGeom>
                  <a:avLst/>
                  <a:gdLst>
                    <a:gd name="T0" fmla="*/ 28 w 58"/>
                    <a:gd name="T1" fmla="*/ 16 h 16"/>
                    <a:gd name="T2" fmla="*/ 58 w 58"/>
                    <a:gd name="T3" fmla="*/ 0 h 16"/>
                    <a:gd name="T4" fmla="*/ 28 w 58"/>
                    <a:gd name="T5" fmla="*/ 0 h 16"/>
                    <a:gd name="T6" fmla="*/ 0 w 58"/>
                    <a:gd name="T7" fmla="*/ 16 h 16"/>
                    <a:gd name="T8" fmla="*/ 28 w 5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6"/>
                    <a:gd name="T17" fmla="*/ 58 w 5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6">
                      <a:moveTo>
                        <a:pt x="28" y="16"/>
                      </a:moveTo>
                      <a:lnTo>
                        <a:pt x="58" y="0"/>
                      </a:lnTo>
                      <a:lnTo>
                        <a:pt x="28" y="0"/>
                      </a:lnTo>
                      <a:lnTo>
                        <a:pt x="0" y="16"/>
                      </a:lnTo>
                      <a:lnTo>
                        <a:pt x="28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52" name="Freeform 2181"/>
                <p:cNvSpPr>
                  <a:spLocks noChangeAspect="1"/>
                </p:cNvSpPr>
                <p:nvPr/>
              </p:nvSpPr>
              <p:spPr bwMode="auto">
                <a:xfrm>
                  <a:off x="1048" y="1758"/>
                  <a:ext cx="60" cy="18"/>
                </a:xfrm>
                <a:custGeom>
                  <a:avLst/>
                  <a:gdLst>
                    <a:gd name="T0" fmla="*/ 30 w 60"/>
                    <a:gd name="T1" fmla="*/ 18 h 18"/>
                    <a:gd name="T2" fmla="*/ 60 w 60"/>
                    <a:gd name="T3" fmla="*/ 2 h 18"/>
                    <a:gd name="T4" fmla="*/ 30 w 60"/>
                    <a:gd name="T5" fmla="*/ 0 h 18"/>
                    <a:gd name="T6" fmla="*/ 0 w 60"/>
                    <a:gd name="T7" fmla="*/ 16 h 18"/>
                    <a:gd name="T8" fmla="*/ 30 w 6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18"/>
                    <a:gd name="T17" fmla="*/ 60 w 6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18">
                      <a:moveTo>
                        <a:pt x="30" y="18"/>
                      </a:moveTo>
                      <a:lnTo>
                        <a:pt x="60" y="2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30" y="18"/>
                      </a:lnTo>
                      <a:close/>
                    </a:path>
                  </a:pathLst>
                </a:custGeom>
                <a:solidFill>
                  <a:srgbClr val="004C71"/>
                </a:solidFill>
                <a:ln w="0">
                  <a:solidFill>
                    <a:srgbClr val="004C7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53" name="Freeform 2182"/>
                <p:cNvSpPr>
                  <a:spLocks noChangeAspect="1"/>
                </p:cNvSpPr>
                <p:nvPr/>
              </p:nvSpPr>
              <p:spPr bwMode="auto">
                <a:xfrm>
                  <a:off x="1048" y="1758"/>
                  <a:ext cx="60" cy="18"/>
                </a:xfrm>
                <a:custGeom>
                  <a:avLst/>
                  <a:gdLst>
                    <a:gd name="T0" fmla="*/ 30 w 60"/>
                    <a:gd name="T1" fmla="*/ 18 h 18"/>
                    <a:gd name="T2" fmla="*/ 60 w 60"/>
                    <a:gd name="T3" fmla="*/ 2 h 18"/>
                    <a:gd name="T4" fmla="*/ 30 w 60"/>
                    <a:gd name="T5" fmla="*/ 0 h 18"/>
                    <a:gd name="T6" fmla="*/ 0 w 60"/>
                    <a:gd name="T7" fmla="*/ 16 h 18"/>
                    <a:gd name="T8" fmla="*/ 30 w 6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18"/>
                    <a:gd name="T17" fmla="*/ 60 w 6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18">
                      <a:moveTo>
                        <a:pt x="30" y="18"/>
                      </a:moveTo>
                      <a:lnTo>
                        <a:pt x="60" y="2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30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54" name="Freeform 2183"/>
                <p:cNvSpPr>
                  <a:spLocks noChangeAspect="1"/>
                </p:cNvSpPr>
                <p:nvPr/>
              </p:nvSpPr>
              <p:spPr bwMode="auto">
                <a:xfrm>
                  <a:off x="1078" y="1760"/>
                  <a:ext cx="60" cy="16"/>
                </a:xfrm>
                <a:custGeom>
                  <a:avLst/>
                  <a:gdLst>
                    <a:gd name="T0" fmla="*/ 32 w 60"/>
                    <a:gd name="T1" fmla="*/ 16 h 16"/>
                    <a:gd name="T2" fmla="*/ 60 w 60"/>
                    <a:gd name="T3" fmla="*/ 2 h 16"/>
                    <a:gd name="T4" fmla="*/ 30 w 60"/>
                    <a:gd name="T5" fmla="*/ 0 h 16"/>
                    <a:gd name="T6" fmla="*/ 0 w 60"/>
                    <a:gd name="T7" fmla="*/ 16 h 16"/>
                    <a:gd name="T8" fmla="*/ 32 w 60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16"/>
                    <a:gd name="T17" fmla="*/ 60 w 60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16">
                      <a:moveTo>
                        <a:pt x="32" y="16"/>
                      </a:moveTo>
                      <a:lnTo>
                        <a:pt x="60" y="2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32" y="16"/>
                      </a:lnTo>
                      <a:close/>
                    </a:path>
                  </a:pathLst>
                </a:custGeom>
                <a:solidFill>
                  <a:srgbClr val="00506D"/>
                </a:solidFill>
                <a:ln w="0">
                  <a:solidFill>
                    <a:srgbClr val="00506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55" name="Freeform 2184"/>
                <p:cNvSpPr>
                  <a:spLocks noChangeAspect="1"/>
                </p:cNvSpPr>
                <p:nvPr/>
              </p:nvSpPr>
              <p:spPr bwMode="auto">
                <a:xfrm>
                  <a:off x="1078" y="1760"/>
                  <a:ext cx="60" cy="16"/>
                </a:xfrm>
                <a:custGeom>
                  <a:avLst/>
                  <a:gdLst>
                    <a:gd name="T0" fmla="*/ 32 w 60"/>
                    <a:gd name="T1" fmla="*/ 16 h 16"/>
                    <a:gd name="T2" fmla="*/ 60 w 60"/>
                    <a:gd name="T3" fmla="*/ 2 h 16"/>
                    <a:gd name="T4" fmla="*/ 30 w 60"/>
                    <a:gd name="T5" fmla="*/ 0 h 16"/>
                    <a:gd name="T6" fmla="*/ 0 w 60"/>
                    <a:gd name="T7" fmla="*/ 16 h 16"/>
                    <a:gd name="T8" fmla="*/ 32 w 60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16"/>
                    <a:gd name="T17" fmla="*/ 60 w 60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16">
                      <a:moveTo>
                        <a:pt x="32" y="16"/>
                      </a:moveTo>
                      <a:lnTo>
                        <a:pt x="60" y="2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32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56" name="Freeform 2185"/>
                <p:cNvSpPr>
                  <a:spLocks noChangeAspect="1"/>
                </p:cNvSpPr>
                <p:nvPr/>
              </p:nvSpPr>
              <p:spPr bwMode="auto">
                <a:xfrm>
                  <a:off x="1110" y="1762"/>
                  <a:ext cx="58" cy="16"/>
                </a:xfrm>
                <a:custGeom>
                  <a:avLst/>
                  <a:gdLst>
                    <a:gd name="T0" fmla="*/ 30 w 58"/>
                    <a:gd name="T1" fmla="*/ 16 h 16"/>
                    <a:gd name="T2" fmla="*/ 58 w 58"/>
                    <a:gd name="T3" fmla="*/ 2 h 16"/>
                    <a:gd name="T4" fmla="*/ 28 w 58"/>
                    <a:gd name="T5" fmla="*/ 0 h 16"/>
                    <a:gd name="T6" fmla="*/ 0 w 58"/>
                    <a:gd name="T7" fmla="*/ 14 h 16"/>
                    <a:gd name="T8" fmla="*/ 30 w 5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6"/>
                    <a:gd name="T17" fmla="*/ 58 w 5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6">
                      <a:moveTo>
                        <a:pt x="30" y="16"/>
                      </a:moveTo>
                      <a:lnTo>
                        <a:pt x="58" y="2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5569"/>
                </a:solidFill>
                <a:ln w="0">
                  <a:solidFill>
                    <a:srgbClr val="00556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57" name="Freeform 2186"/>
                <p:cNvSpPr>
                  <a:spLocks noChangeAspect="1"/>
                </p:cNvSpPr>
                <p:nvPr/>
              </p:nvSpPr>
              <p:spPr bwMode="auto">
                <a:xfrm>
                  <a:off x="1110" y="1762"/>
                  <a:ext cx="58" cy="16"/>
                </a:xfrm>
                <a:custGeom>
                  <a:avLst/>
                  <a:gdLst>
                    <a:gd name="T0" fmla="*/ 30 w 58"/>
                    <a:gd name="T1" fmla="*/ 16 h 16"/>
                    <a:gd name="T2" fmla="*/ 58 w 58"/>
                    <a:gd name="T3" fmla="*/ 2 h 16"/>
                    <a:gd name="T4" fmla="*/ 28 w 58"/>
                    <a:gd name="T5" fmla="*/ 0 h 16"/>
                    <a:gd name="T6" fmla="*/ 0 w 58"/>
                    <a:gd name="T7" fmla="*/ 14 h 16"/>
                    <a:gd name="T8" fmla="*/ 30 w 58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6"/>
                    <a:gd name="T17" fmla="*/ 58 w 58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6">
                      <a:moveTo>
                        <a:pt x="30" y="16"/>
                      </a:moveTo>
                      <a:lnTo>
                        <a:pt x="58" y="2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58" name="Freeform 2187"/>
                <p:cNvSpPr>
                  <a:spLocks noChangeAspect="1"/>
                </p:cNvSpPr>
                <p:nvPr/>
              </p:nvSpPr>
              <p:spPr bwMode="auto">
                <a:xfrm>
                  <a:off x="1140" y="1764"/>
                  <a:ext cx="60" cy="18"/>
                </a:xfrm>
                <a:custGeom>
                  <a:avLst/>
                  <a:gdLst>
                    <a:gd name="T0" fmla="*/ 32 w 60"/>
                    <a:gd name="T1" fmla="*/ 18 h 18"/>
                    <a:gd name="T2" fmla="*/ 60 w 60"/>
                    <a:gd name="T3" fmla="*/ 4 h 18"/>
                    <a:gd name="T4" fmla="*/ 28 w 60"/>
                    <a:gd name="T5" fmla="*/ 0 h 18"/>
                    <a:gd name="T6" fmla="*/ 0 w 60"/>
                    <a:gd name="T7" fmla="*/ 14 h 18"/>
                    <a:gd name="T8" fmla="*/ 32 w 6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18"/>
                    <a:gd name="T17" fmla="*/ 60 w 6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18">
                      <a:moveTo>
                        <a:pt x="32" y="18"/>
                      </a:moveTo>
                      <a:lnTo>
                        <a:pt x="60" y="4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5B65"/>
                </a:solidFill>
                <a:ln w="0">
                  <a:solidFill>
                    <a:srgbClr val="005B65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59" name="Freeform 2188"/>
                <p:cNvSpPr>
                  <a:spLocks noChangeAspect="1"/>
                </p:cNvSpPr>
                <p:nvPr/>
              </p:nvSpPr>
              <p:spPr bwMode="auto">
                <a:xfrm>
                  <a:off x="1140" y="1764"/>
                  <a:ext cx="60" cy="18"/>
                </a:xfrm>
                <a:custGeom>
                  <a:avLst/>
                  <a:gdLst>
                    <a:gd name="T0" fmla="*/ 32 w 60"/>
                    <a:gd name="T1" fmla="*/ 18 h 18"/>
                    <a:gd name="T2" fmla="*/ 60 w 60"/>
                    <a:gd name="T3" fmla="*/ 4 h 18"/>
                    <a:gd name="T4" fmla="*/ 28 w 60"/>
                    <a:gd name="T5" fmla="*/ 0 h 18"/>
                    <a:gd name="T6" fmla="*/ 0 w 60"/>
                    <a:gd name="T7" fmla="*/ 14 h 18"/>
                    <a:gd name="T8" fmla="*/ 32 w 6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18"/>
                    <a:gd name="T17" fmla="*/ 60 w 6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18">
                      <a:moveTo>
                        <a:pt x="32" y="18"/>
                      </a:moveTo>
                      <a:lnTo>
                        <a:pt x="60" y="4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60" name="Freeform 2189"/>
                <p:cNvSpPr>
                  <a:spLocks noChangeAspect="1"/>
                </p:cNvSpPr>
                <p:nvPr/>
              </p:nvSpPr>
              <p:spPr bwMode="auto">
                <a:xfrm>
                  <a:off x="1172" y="1768"/>
                  <a:ext cx="60" cy="18"/>
                </a:xfrm>
                <a:custGeom>
                  <a:avLst/>
                  <a:gdLst>
                    <a:gd name="T0" fmla="*/ 32 w 60"/>
                    <a:gd name="T1" fmla="*/ 18 h 18"/>
                    <a:gd name="T2" fmla="*/ 60 w 60"/>
                    <a:gd name="T3" fmla="*/ 4 h 18"/>
                    <a:gd name="T4" fmla="*/ 28 w 60"/>
                    <a:gd name="T5" fmla="*/ 0 h 18"/>
                    <a:gd name="T6" fmla="*/ 0 w 60"/>
                    <a:gd name="T7" fmla="*/ 14 h 18"/>
                    <a:gd name="T8" fmla="*/ 32 w 6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18"/>
                    <a:gd name="T17" fmla="*/ 60 w 6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18">
                      <a:moveTo>
                        <a:pt x="32" y="18"/>
                      </a:moveTo>
                      <a:lnTo>
                        <a:pt x="60" y="4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6162"/>
                </a:solidFill>
                <a:ln w="0">
                  <a:solidFill>
                    <a:srgbClr val="00616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61" name="Freeform 2190"/>
                <p:cNvSpPr>
                  <a:spLocks noChangeAspect="1"/>
                </p:cNvSpPr>
                <p:nvPr/>
              </p:nvSpPr>
              <p:spPr bwMode="auto">
                <a:xfrm>
                  <a:off x="1172" y="1768"/>
                  <a:ext cx="60" cy="18"/>
                </a:xfrm>
                <a:custGeom>
                  <a:avLst/>
                  <a:gdLst>
                    <a:gd name="T0" fmla="*/ 32 w 60"/>
                    <a:gd name="T1" fmla="*/ 18 h 18"/>
                    <a:gd name="T2" fmla="*/ 60 w 60"/>
                    <a:gd name="T3" fmla="*/ 4 h 18"/>
                    <a:gd name="T4" fmla="*/ 28 w 60"/>
                    <a:gd name="T5" fmla="*/ 0 h 18"/>
                    <a:gd name="T6" fmla="*/ 0 w 60"/>
                    <a:gd name="T7" fmla="*/ 14 h 18"/>
                    <a:gd name="T8" fmla="*/ 32 w 6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18"/>
                    <a:gd name="T17" fmla="*/ 60 w 6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18">
                      <a:moveTo>
                        <a:pt x="32" y="18"/>
                      </a:moveTo>
                      <a:lnTo>
                        <a:pt x="60" y="4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62" name="Freeform 2191"/>
                <p:cNvSpPr>
                  <a:spLocks noChangeAspect="1"/>
                </p:cNvSpPr>
                <p:nvPr/>
              </p:nvSpPr>
              <p:spPr bwMode="auto">
                <a:xfrm>
                  <a:off x="1204" y="1772"/>
                  <a:ext cx="60" cy="18"/>
                </a:xfrm>
                <a:custGeom>
                  <a:avLst/>
                  <a:gdLst>
                    <a:gd name="T0" fmla="*/ 32 w 60"/>
                    <a:gd name="T1" fmla="*/ 18 h 18"/>
                    <a:gd name="T2" fmla="*/ 60 w 60"/>
                    <a:gd name="T3" fmla="*/ 4 h 18"/>
                    <a:gd name="T4" fmla="*/ 28 w 60"/>
                    <a:gd name="T5" fmla="*/ 0 h 18"/>
                    <a:gd name="T6" fmla="*/ 0 w 60"/>
                    <a:gd name="T7" fmla="*/ 14 h 18"/>
                    <a:gd name="T8" fmla="*/ 32 w 6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18"/>
                    <a:gd name="T17" fmla="*/ 60 w 6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18">
                      <a:moveTo>
                        <a:pt x="32" y="18"/>
                      </a:moveTo>
                      <a:lnTo>
                        <a:pt x="60" y="4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6760"/>
                </a:solidFill>
                <a:ln w="0">
                  <a:solidFill>
                    <a:srgbClr val="00676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63" name="Freeform 2192"/>
                <p:cNvSpPr>
                  <a:spLocks noChangeAspect="1"/>
                </p:cNvSpPr>
                <p:nvPr/>
              </p:nvSpPr>
              <p:spPr bwMode="auto">
                <a:xfrm>
                  <a:off x="1204" y="1772"/>
                  <a:ext cx="60" cy="18"/>
                </a:xfrm>
                <a:custGeom>
                  <a:avLst/>
                  <a:gdLst>
                    <a:gd name="T0" fmla="*/ 32 w 60"/>
                    <a:gd name="T1" fmla="*/ 18 h 18"/>
                    <a:gd name="T2" fmla="*/ 60 w 60"/>
                    <a:gd name="T3" fmla="*/ 4 h 18"/>
                    <a:gd name="T4" fmla="*/ 28 w 60"/>
                    <a:gd name="T5" fmla="*/ 0 h 18"/>
                    <a:gd name="T6" fmla="*/ 0 w 60"/>
                    <a:gd name="T7" fmla="*/ 14 h 18"/>
                    <a:gd name="T8" fmla="*/ 32 w 6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18"/>
                    <a:gd name="T17" fmla="*/ 60 w 6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18">
                      <a:moveTo>
                        <a:pt x="32" y="18"/>
                      </a:moveTo>
                      <a:lnTo>
                        <a:pt x="60" y="4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64" name="Freeform 2193"/>
                <p:cNvSpPr>
                  <a:spLocks noChangeAspect="1"/>
                </p:cNvSpPr>
                <p:nvPr/>
              </p:nvSpPr>
              <p:spPr bwMode="auto">
                <a:xfrm>
                  <a:off x="1236" y="1776"/>
                  <a:ext cx="62" cy="20"/>
                </a:xfrm>
                <a:custGeom>
                  <a:avLst/>
                  <a:gdLst>
                    <a:gd name="T0" fmla="*/ 32 w 62"/>
                    <a:gd name="T1" fmla="*/ 20 h 20"/>
                    <a:gd name="T2" fmla="*/ 62 w 62"/>
                    <a:gd name="T3" fmla="*/ 6 h 20"/>
                    <a:gd name="T4" fmla="*/ 28 w 62"/>
                    <a:gd name="T5" fmla="*/ 0 h 20"/>
                    <a:gd name="T6" fmla="*/ 0 w 62"/>
                    <a:gd name="T7" fmla="*/ 14 h 20"/>
                    <a:gd name="T8" fmla="*/ 32 w 62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0"/>
                    <a:gd name="T17" fmla="*/ 62 w 62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0">
                      <a:moveTo>
                        <a:pt x="32" y="20"/>
                      </a:moveTo>
                      <a:lnTo>
                        <a:pt x="62" y="6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2" y="20"/>
                      </a:lnTo>
                      <a:close/>
                    </a:path>
                  </a:pathLst>
                </a:custGeom>
                <a:solidFill>
                  <a:srgbClr val="006C5E"/>
                </a:solidFill>
                <a:ln w="0">
                  <a:solidFill>
                    <a:srgbClr val="006C5E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65" name="Freeform 2194"/>
                <p:cNvSpPr>
                  <a:spLocks noChangeAspect="1"/>
                </p:cNvSpPr>
                <p:nvPr/>
              </p:nvSpPr>
              <p:spPr bwMode="auto">
                <a:xfrm>
                  <a:off x="1236" y="1776"/>
                  <a:ext cx="62" cy="20"/>
                </a:xfrm>
                <a:custGeom>
                  <a:avLst/>
                  <a:gdLst>
                    <a:gd name="T0" fmla="*/ 32 w 62"/>
                    <a:gd name="T1" fmla="*/ 20 h 20"/>
                    <a:gd name="T2" fmla="*/ 62 w 62"/>
                    <a:gd name="T3" fmla="*/ 6 h 20"/>
                    <a:gd name="T4" fmla="*/ 28 w 62"/>
                    <a:gd name="T5" fmla="*/ 0 h 20"/>
                    <a:gd name="T6" fmla="*/ 0 w 62"/>
                    <a:gd name="T7" fmla="*/ 14 h 20"/>
                    <a:gd name="T8" fmla="*/ 32 w 62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0"/>
                    <a:gd name="T17" fmla="*/ 62 w 62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0">
                      <a:moveTo>
                        <a:pt x="32" y="20"/>
                      </a:moveTo>
                      <a:lnTo>
                        <a:pt x="62" y="6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2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66" name="Freeform 2195"/>
                <p:cNvSpPr>
                  <a:spLocks noChangeAspect="1"/>
                </p:cNvSpPr>
                <p:nvPr/>
              </p:nvSpPr>
              <p:spPr bwMode="auto">
                <a:xfrm>
                  <a:off x="1268" y="1782"/>
                  <a:ext cx="62" cy="22"/>
                </a:xfrm>
                <a:custGeom>
                  <a:avLst/>
                  <a:gdLst>
                    <a:gd name="T0" fmla="*/ 34 w 62"/>
                    <a:gd name="T1" fmla="*/ 22 h 22"/>
                    <a:gd name="T2" fmla="*/ 62 w 62"/>
                    <a:gd name="T3" fmla="*/ 8 h 22"/>
                    <a:gd name="T4" fmla="*/ 30 w 62"/>
                    <a:gd name="T5" fmla="*/ 0 h 22"/>
                    <a:gd name="T6" fmla="*/ 0 w 62"/>
                    <a:gd name="T7" fmla="*/ 14 h 22"/>
                    <a:gd name="T8" fmla="*/ 34 w 62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2"/>
                    <a:gd name="T17" fmla="*/ 62 w 62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2">
                      <a:moveTo>
                        <a:pt x="34" y="22"/>
                      </a:moveTo>
                      <a:lnTo>
                        <a:pt x="62" y="8"/>
                      </a:lnTo>
                      <a:lnTo>
                        <a:pt x="30" y="0"/>
                      </a:lnTo>
                      <a:lnTo>
                        <a:pt x="0" y="14"/>
                      </a:lnTo>
                      <a:lnTo>
                        <a:pt x="34" y="22"/>
                      </a:lnTo>
                      <a:close/>
                    </a:path>
                  </a:pathLst>
                </a:custGeom>
                <a:solidFill>
                  <a:srgbClr val="00705D"/>
                </a:solidFill>
                <a:ln w="0">
                  <a:solidFill>
                    <a:srgbClr val="00705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67" name="Freeform 2196"/>
                <p:cNvSpPr>
                  <a:spLocks noChangeAspect="1"/>
                </p:cNvSpPr>
                <p:nvPr/>
              </p:nvSpPr>
              <p:spPr bwMode="auto">
                <a:xfrm>
                  <a:off x="1268" y="1782"/>
                  <a:ext cx="62" cy="22"/>
                </a:xfrm>
                <a:custGeom>
                  <a:avLst/>
                  <a:gdLst>
                    <a:gd name="T0" fmla="*/ 34 w 62"/>
                    <a:gd name="T1" fmla="*/ 22 h 22"/>
                    <a:gd name="T2" fmla="*/ 62 w 62"/>
                    <a:gd name="T3" fmla="*/ 8 h 22"/>
                    <a:gd name="T4" fmla="*/ 30 w 62"/>
                    <a:gd name="T5" fmla="*/ 0 h 22"/>
                    <a:gd name="T6" fmla="*/ 0 w 62"/>
                    <a:gd name="T7" fmla="*/ 14 h 22"/>
                    <a:gd name="T8" fmla="*/ 34 w 62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2"/>
                    <a:gd name="T17" fmla="*/ 62 w 62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2">
                      <a:moveTo>
                        <a:pt x="34" y="22"/>
                      </a:moveTo>
                      <a:lnTo>
                        <a:pt x="62" y="8"/>
                      </a:lnTo>
                      <a:lnTo>
                        <a:pt x="30" y="0"/>
                      </a:lnTo>
                      <a:lnTo>
                        <a:pt x="0" y="14"/>
                      </a:lnTo>
                      <a:lnTo>
                        <a:pt x="3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68" name="Freeform 2197"/>
                <p:cNvSpPr>
                  <a:spLocks noChangeAspect="1"/>
                </p:cNvSpPr>
                <p:nvPr/>
              </p:nvSpPr>
              <p:spPr bwMode="auto">
                <a:xfrm>
                  <a:off x="1302" y="1790"/>
                  <a:ext cx="62" cy="22"/>
                </a:xfrm>
                <a:custGeom>
                  <a:avLst/>
                  <a:gdLst>
                    <a:gd name="T0" fmla="*/ 34 w 62"/>
                    <a:gd name="T1" fmla="*/ 22 h 22"/>
                    <a:gd name="T2" fmla="*/ 62 w 62"/>
                    <a:gd name="T3" fmla="*/ 8 h 22"/>
                    <a:gd name="T4" fmla="*/ 28 w 62"/>
                    <a:gd name="T5" fmla="*/ 0 h 22"/>
                    <a:gd name="T6" fmla="*/ 0 w 62"/>
                    <a:gd name="T7" fmla="*/ 14 h 22"/>
                    <a:gd name="T8" fmla="*/ 34 w 62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2"/>
                    <a:gd name="T17" fmla="*/ 62 w 62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2">
                      <a:moveTo>
                        <a:pt x="34" y="22"/>
                      </a:moveTo>
                      <a:lnTo>
                        <a:pt x="62" y="8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4" y="22"/>
                      </a:lnTo>
                      <a:close/>
                    </a:path>
                  </a:pathLst>
                </a:custGeom>
                <a:solidFill>
                  <a:srgbClr val="00755B"/>
                </a:solidFill>
                <a:ln w="0">
                  <a:solidFill>
                    <a:srgbClr val="00755B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69" name="Freeform 2198"/>
                <p:cNvSpPr>
                  <a:spLocks noChangeAspect="1"/>
                </p:cNvSpPr>
                <p:nvPr/>
              </p:nvSpPr>
              <p:spPr bwMode="auto">
                <a:xfrm>
                  <a:off x="1302" y="1790"/>
                  <a:ext cx="62" cy="22"/>
                </a:xfrm>
                <a:custGeom>
                  <a:avLst/>
                  <a:gdLst>
                    <a:gd name="T0" fmla="*/ 34 w 62"/>
                    <a:gd name="T1" fmla="*/ 22 h 22"/>
                    <a:gd name="T2" fmla="*/ 62 w 62"/>
                    <a:gd name="T3" fmla="*/ 8 h 22"/>
                    <a:gd name="T4" fmla="*/ 28 w 62"/>
                    <a:gd name="T5" fmla="*/ 0 h 22"/>
                    <a:gd name="T6" fmla="*/ 0 w 62"/>
                    <a:gd name="T7" fmla="*/ 14 h 22"/>
                    <a:gd name="T8" fmla="*/ 34 w 62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2"/>
                    <a:gd name="T17" fmla="*/ 62 w 62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2">
                      <a:moveTo>
                        <a:pt x="34" y="22"/>
                      </a:moveTo>
                      <a:lnTo>
                        <a:pt x="62" y="8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70" name="Freeform 2199"/>
                <p:cNvSpPr>
                  <a:spLocks noChangeAspect="1"/>
                </p:cNvSpPr>
                <p:nvPr/>
              </p:nvSpPr>
              <p:spPr bwMode="auto">
                <a:xfrm>
                  <a:off x="1336" y="1798"/>
                  <a:ext cx="64" cy="22"/>
                </a:xfrm>
                <a:custGeom>
                  <a:avLst/>
                  <a:gdLst>
                    <a:gd name="T0" fmla="*/ 36 w 64"/>
                    <a:gd name="T1" fmla="*/ 22 h 22"/>
                    <a:gd name="T2" fmla="*/ 64 w 64"/>
                    <a:gd name="T3" fmla="*/ 8 h 22"/>
                    <a:gd name="T4" fmla="*/ 28 w 64"/>
                    <a:gd name="T5" fmla="*/ 0 h 22"/>
                    <a:gd name="T6" fmla="*/ 0 w 64"/>
                    <a:gd name="T7" fmla="*/ 14 h 22"/>
                    <a:gd name="T8" fmla="*/ 36 w 64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2"/>
                    <a:gd name="T17" fmla="*/ 64 w 64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2">
                      <a:moveTo>
                        <a:pt x="36" y="22"/>
                      </a:moveTo>
                      <a:lnTo>
                        <a:pt x="64" y="8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6" y="22"/>
                      </a:lnTo>
                      <a:close/>
                    </a:path>
                  </a:pathLst>
                </a:custGeom>
                <a:solidFill>
                  <a:srgbClr val="00785B"/>
                </a:solidFill>
                <a:ln w="0">
                  <a:solidFill>
                    <a:srgbClr val="00785B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71" name="Freeform 2200"/>
                <p:cNvSpPr>
                  <a:spLocks noChangeAspect="1"/>
                </p:cNvSpPr>
                <p:nvPr/>
              </p:nvSpPr>
              <p:spPr bwMode="auto">
                <a:xfrm>
                  <a:off x="1336" y="1798"/>
                  <a:ext cx="64" cy="22"/>
                </a:xfrm>
                <a:custGeom>
                  <a:avLst/>
                  <a:gdLst>
                    <a:gd name="T0" fmla="*/ 36 w 64"/>
                    <a:gd name="T1" fmla="*/ 22 h 22"/>
                    <a:gd name="T2" fmla="*/ 64 w 64"/>
                    <a:gd name="T3" fmla="*/ 8 h 22"/>
                    <a:gd name="T4" fmla="*/ 28 w 64"/>
                    <a:gd name="T5" fmla="*/ 0 h 22"/>
                    <a:gd name="T6" fmla="*/ 0 w 64"/>
                    <a:gd name="T7" fmla="*/ 14 h 22"/>
                    <a:gd name="T8" fmla="*/ 36 w 64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2"/>
                    <a:gd name="T17" fmla="*/ 64 w 64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2">
                      <a:moveTo>
                        <a:pt x="36" y="22"/>
                      </a:moveTo>
                      <a:lnTo>
                        <a:pt x="64" y="8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72" name="Freeform 2201"/>
                <p:cNvSpPr>
                  <a:spLocks noChangeAspect="1"/>
                </p:cNvSpPr>
                <p:nvPr/>
              </p:nvSpPr>
              <p:spPr bwMode="auto">
                <a:xfrm>
                  <a:off x="1372" y="1806"/>
                  <a:ext cx="62" cy="24"/>
                </a:xfrm>
                <a:custGeom>
                  <a:avLst/>
                  <a:gdLst>
                    <a:gd name="T0" fmla="*/ 34 w 62"/>
                    <a:gd name="T1" fmla="*/ 24 h 24"/>
                    <a:gd name="T2" fmla="*/ 62 w 62"/>
                    <a:gd name="T3" fmla="*/ 10 h 24"/>
                    <a:gd name="T4" fmla="*/ 28 w 62"/>
                    <a:gd name="T5" fmla="*/ 0 h 24"/>
                    <a:gd name="T6" fmla="*/ 0 w 62"/>
                    <a:gd name="T7" fmla="*/ 14 h 24"/>
                    <a:gd name="T8" fmla="*/ 34 w 62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4"/>
                    <a:gd name="T17" fmla="*/ 62 w 62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4">
                      <a:moveTo>
                        <a:pt x="34" y="24"/>
                      </a:moveTo>
                      <a:lnTo>
                        <a:pt x="62" y="10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4" y="24"/>
                      </a:lnTo>
                      <a:close/>
                    </a:path>
                  </a:pathLst>
                </a:custGeom>
                <a:solidFill>
                  <a:srgbClr val="007B5A"/>
                </a:solidFill>
                <a:ln w="0">
                  <a:solidFill>
                    <a:srgbClr val="007B5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73" name="Freeform 2202"/>
                <p:cNvSpPr>
                  <a:spLocks noChangeAspect="1"/>
                </p:cNvSpPr>
                <p:nvPr/>
              </p:nvSpPr>
              <p:spPr bwMode="auto">
                <a:xfrm>
                  <a:off x="1372" y="1806"/>
                  <a:ext cx="62" cy="24"/>
                </a:xfrm>
                <a:custGeom>
                  <a:avLst/>
                  <a:gdLst>
                    <a:gd name="T0" fmla="*/ 34 w 62"/>
                    <a:gd name="T1" fmla="*/ 24 h 24"/>
                    <a:gd name="T2" fmla="*/ 62 w 62"/>
                    <a:gd name="T3" fmla="*/ 10 h 24"/>
                    <a:gd name="T4" fmla="*/ 28 w 62"/>
                    <a:gd name="T5" fmla="*/ 0 h 24"/>
                    <a:gd name="T6" fmla="*/ 0 w 62"/>
                    <a:gd name="T7" fmla="*/ 14 h 24"/>
                    <a:gd name="T8" fmla="*/ 34 w 62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4"/>
                    <a:gd name="T17" fmla="*/ 62 w 62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4">
                      <a:moveTo>
                        <a:pt x="34" y="24"/>
                      </a:moveTo>
                      <a:lnTo>
                        <a:pt x="62" y="10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4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74" name="Freeform 2203"/>
                <p:cNvSpPr>
                  <a:spLocks noChangeAspect="1"/>
                </p:cNvSpPr>
                <p:nvPr/>
              </p:nvSpPr>
              <p:spPr bwMode="auto">
                <a:xfrm>
                  <a:off x="1406" y="1816"/>
                  <a:ext cx="64" cy="24"/>
                </a:xfrm>
                <a:custGeom>
                  <a:avLst/>
                  <a:gdLst>
                    <a:gd name="T0" fmla="*/ 36 w 64"/>
                    <a:gd name="T1" fmla="*/ 24 h 24"/>
                    <a:gd name="T2" fmla="*/ 64 w 64"/>
                    <a:gd name="T3" fmla="*/ 10 h 24"/>
                    <a:gd name="T4" fmla="*/ 28 w 64"/>
                    <a:gd name="T5" fmla="*/ 0 h 24"/>
                    <a:gd name="T6" fmla="*/ 0 w 64"/>
                    <a:gd name="T7" fmla="*/ 14 h 24"/>
                    <a:gd name="T8" fmla="*/ 36 w 64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4"/>
                    <a:gd name="T17" fmla="*/ 64 w 64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4">
                      <a:moveTo>
                        <a:pt x="36" y="24"/>
                      </a:moveTo>
                      <a:lnTo>
                        <a:pt x="64" y="10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6" y="24"/>
                      </a:lnTo>
                      <a:close/>
                    </a:path>
                  </a:pathLst>
                </a:custGeom>
                <a:solidFill>
                  <a:srgbClr val="007D59"/>
                </a:solidFill>
                <a:ln w="0">
                  <a:solidFill>
                    <a:srgbClr val="007D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75" name="Freeform 2204"/>
                <p:cNvSpPr>
                  <a:spLocks noChangeAspect="1"/>
                </p:cNvSpPr>
                <p:nvPr/>
              </p:nvSpPr>
              <p:spPr bwMode="auto">
                <a:xfrm>
                  <a:off x="1406" y="1816"/>
                  <a:ext cx="64" cy="24"/>
                </a:xfrm>
                <a:custGeom>
                  <a:avLst/>
                  <a:gdLst>
                    <a:gd name="T0" fmla="*/ 36 w 64"/>
                    <a:gd name="T1" fmla="*/ 24 h 24"/>
                    <a:gd name="T2" fmla="*/ 64 w 64"/>
                    <a:gd name="T3" fmla="*/ 10 h 24"/>
                    <a:gd name="T4" fmla="*/ 28 w 64"/>
                    <a:gd name="T5" fmla="*/ 0 h 24"/>
                    <a:gd name="T6" fmla="*/ 0 w 64"/>
                    <a:gd name="T7" fmla="*/ 14 h 24"/>
                    <a:gd name="T8" fmla="*/ 36 w 64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4"/>
                    <a:gd name="T17" fmla="*/ 64 w 64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4">
                      <a:moveTo>
                        <a:pt x="36" y="24"/>
                      </a:moveTo>
                      <a:lnTo>
                        <a:pt x="64" y="10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76" name="Freeform 2205"/>
                <p:cNvSpPr>
                  <a:spLocks noChangeAspect="1"/>
                </p:cNvSpPr>
                <p:nvPr/>
              </p:nvSpPr>
              <p:spPr bwMode="auto">
                <a:xfrm>
                  <a:off x="1442" y="1826"/>
                  <a:ext cx="64" cy="24"/>
                </a:xfrm>
                <a:custGeom>
                  <a:avLst/>
                  <a:gdLst>
                    <a:gd name="T0" fmla="*/ 36 w 64"/>
                    <a:gd name="T1" fmla="*/ 24 h 24"/>
                    <a:gd name="T2" fmla="*/ 64 w 64"/>
                    <a:gd name="T3" fmla="*/ 10 h 24"/>
                    <a:gd name="T4" fmla="*/ 28 w 64"/>
                    <a:gd name="T5" fmla="*/ 0 h 24"/>
                    <a:gd name="T6" fmla="*/ 0 w 64"/>
                    <a:gd name="T7" fmla="*/ 14 h 24"/>
                    <a:gd name="T8" fmla="*/ 36 w 64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4"/>
                    <a:gd name="T17" fmla="*/ 64 w 64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4">
                      <a:moveTo>
                        <a:pt x="36" y="24"/>
                      </a:moveTo>
                      <a:lnTo>
                        <a:pt x="64" y="10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6" y="24"/>
                      </a:lnTo>
                      <a:close/>
                    </a:path>
                  </a:pathLst>
                </a:custGeom>
                <a:solidFill>
                  <a:srgbClr val="008059"/>
                </a:solidFill>
                <a:ln w="0">
                  <a:solidFill>
                    <a:srgbClr val="0080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77" name="Freeform 2206"/>
                <p:cNvSpPr>
                  <a:spLocks noChangeAspect="1"/>
                </p:cNvSpPr>
                <p:nvPr/>
              </p:nvSpPr>
              <p:spPr bwMode="auto">
                <a:xfrm>
                  <a:off x="1442" y="1826"/>
                  <a:ext cx="64" cy="24"/>
                </a:xfrm>
                <a:custGeom>
                  <a:avLst/>
                  <a:gdLst>
                    <a:gd name="T0" fmla="*/ 36 w 64"/>
                    <a:gd name="T1" fmla="*/ 24 h 24"/>
                    <a:gd name="T2" fmla="*/ 64 w 64"/>
                    <a:gd name="T3" fmla="*/ 10 h 24"/>
                    <a:gd name="T4" fmla="*/ 28 w 64"/>
                    <a:gd name="T5" fmla="*/ 0 h 24"/>
                    <a:gd name="T6" fmla="*/ 0 w 64"/>
                    <a:gd name="T7" fmla="*/ 14 h 24"/>
                    <a:gd name="T8" fmla="*/ 36 w 64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4"/>
                    <a:gd name="T17" fmla="*/ 64 w 64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4">
                      <a:moveTo>
                        <a:pt x="36" y="24"/>
                      </a:moveTo>
                      <a:lnTo>
                        <a:pt x="64" y="10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78" name="Freeform 2207"/>
                <p:cNvSpPr>
                  <a:spLocks noChangeAspect="1"/>
                </p:cNvSpPr>
                <p:nvPr/>
              </p:nvSpPr>
              <p:spPr bwMode="auto">
                <a:xfrm>
                  <a:off x="1478" y="1836"/>
                  <a:ext cx="66" cy="24"/>
                </a:xfrm>
                <a:custGeom>
                  <a:avLst/>
                  <a:gdLst>
                    <a:gd name="T0" fmla="*/ 38 w 66"/>
                    <a:gd name="T1" fmla="*/ 24 h 24"/>
                    <a:gd name="T2" fmla="*/ 66 w 66"/>
                    <a:gd name="T3" fmla="*/ 10 h 24"/>
                    <a:gd name="T4" fmla="*/ 28 w 66"/>
                    <a:gd name="T5" fmla="*/ 0 h 24"/>
                    <a:gd name="T6" fmla="*/ 0 w 66"/>
                    <a:gd name="T7" fmla="*/ 14 h 24"/>
                    <a:gd name="T8" fmla="*/ 38 w 66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4"/>
                    <a:gd name="T17" fmla="*/ 66 w 66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4">
                      <a:moveTo>
                        <a:pt x="38" y="24"/>
                      </a:moveTo>
                      <a:lnTo>
                        <a:pt x="66" y="10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8" y="24"/>
                      </a:lnTo>
                      <a:close/>
                    </a:path>
                  </a:pathLst>
                </a:custGeom>
                <a:solidFill>
                  <a:srgbClr val="008158"/>
                </a:solidFill>
                <a:ln w="0">
                  <a:solidFill>
                    <a:srgbClr val="0081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79" name="Freeform 2208"/>
                <p:cNvSpPr>
                  <a:spLocks noChangeAspect="1"/>
                </p:cNvSpPr>
                <p:nvPr/>
              </p:nvSpPr>
              <p:spPr bwMode="auto">
                <a:xfrm>
                  <a:off x="1478" y="1836"/>
                  <a:ext cx="66" cy="24"/>
                </a:xfrm>
                <a:custGeom>
                  <a:avLst/>
                  <a:gdLst>
                    <a:gd name="T0" fmla="*/ 38 w 66"/>
                    <a:gd name="T1" fmla="*/ 24 h 24"/>
                    <a:gd name="T2" fmla="*/ 66 w 66"/>
                    <a:gd name="T3" fmla="*/ 10 h 24"/>
                    <a:gd name="T4" fmla="*/ 28 w 66"/>
                    <a:gd name="T5" fmla="*/ 0 h 24"/>
                    <a:gd name="T6" fmla="*/ 0 w 66"/>
                    <a:gd name="T7" fmla="*/ 14 h 24"/>
                    <a:gd name="T8" fmla="*/ 38 w 66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4"/>
                    <a:gd name="T17" fmla="*/ 66 w 66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4">
                      <a:moveTo>
                        <a:pt x="38" y="24"/>
                      </a:moveTo>
                      <a:lnTo>
                        <a:pt x="66" y="10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8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80" name="Freeform 2209"/>
                <p:cNvSpPr>
                  <a:spLocks noChangeAspect="1"/>
                </p:cNvSpPr>
                <p:nvPr/>
              </p:nvSpPr>
              <p:spPr bwMode="auto">
                <a:xfrm>
                  <a:off x="1516" y="1846"/>
                  <a:ext cx="64" cy="26"/>
                </a:xfrm>
                <a:custGeom>
                  <a:avLst/>
                  <a:gdLst>
                    <a:gd name="T0" fmla="*/ 38 w 64"/>
                    <a:gd name="T1" fmla="*/ 26 h 26"/>
                    <a:gd name="T2" fmla="*/ 64 w 64"/>
                    <a:gd name="T3" fmla="*/ 12 h 26"/>
                    <a:gd name="T4" fmla="*/ 28 w 64"/>
                    <a:gd name="T5" fmla="*/ 0 h 26"/>
                    <a:gd name="T6" fmla="*/ 0 w 64"/>
                    <a:gd name="T7" fmla="*/ 14 h 26"/>
                    <a:gd name="T8" fmla="*/ 38 w 64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6"/>
                    <a:gd name="T17" fmla="*/ 64 w 64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6">
                      <a:moveTo>
                        <a:pt x="38" y="26"/>
                      </a:moveTo>
                      <a:lnTo>
                        <a:pt x="64" y="12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8" y="26"/>
                      </a:lnTo>
                      <a:close/>
                    </a:path>
                  </a:pathLst>
                </a:custGeom>
                <a:solidFill>
                  <a:srgbClr val="008258"/>
                </a:solidFill>
                <a:ln w="0">
                  <a:solidFill>
                    <a:srgbClr val="0082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81" name="Freeform 2210"/>
                <p:cNvSpPr>
                  <a:spLocks noChangeAspect="1"/>
                </p:cNvSpPr>
                <p:nvPr/>
              </p:nvSpPr>
              <p:spPr bwMode="auto">
                <a:xfrm>
                  <a:off x="1516" y="1846"/>
                  <a:ext cx="64" cy="26"/>
                </a:xfrm>
                <a:custGeom>
                  <a:avLst/>
                  <a:gdLst>
                    <a:gd name="T0" fmla="*/ 38 w 64"/>
                    <a:gd name="T1" fmla="*/ 26 h 26"/>
                    <a:gd name="T2" fmla="*/ 64 w 64"/>
                    <a:gd name="T3" fmla="*/ 12 h 26"/>
                    <a:gd name="T4" fmla="*/ 28 w 64"/>
                    <a:gd name="T5" fmla="*/ 0 h 26"/>
                    <a:gd name="T6" fmla="*/ 0 w 64"/>
                    <a:gd name="T7" fmla="*/ 14 h 26"/>
                    <a:gd name="T8" fmla="*/ 38 w 64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6"/>
                    <a:gd name="T17" fmla="*/ 64 w 64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6">
                      <a:moveTo>
                        <a:pt x="38" y="26"/>
                      </a:moveTo>
                      <a:lnTo>
                        <a:pt x="64" y="12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82" name="Freeform 2211"/>
                <p:cNvSpPr>
                  <a:spLocks noChangeAspect="1"/>
                </p:cNvSpPr>
                <p:nvPr/>
              </p:nvSpPr>
              <p:spPr bwMode="auto">
                <a:xfrm>
                  <a:off x="1554" y="1858"/>
                  <a:ext cx="64" cy="26"/>
                </a:xfrm>
                <a:custGeom>
                  <a:avLst/>
                  <a:gdLst>
                    <a:gd name="T0" fmla="*/ 38 w 64"/>
                    <a:gd name="T1" fmla="*/ 26 h 26"/>
                    <a:gd name="T2" fmla="*/ 64 w 64"/>
                    <a:gd name="T3" fmla="*/ 12 h 26"/>
                    <a:gd name="T4" fmla="*/ 26 w 64"/>
                    <a:gd name="T5" fmla="*/ 0 h 26"/>
                    <a:gd name="T6" fmla="*/ 0 w 64"/>
                    <a:gd name="T7" fmla="*/ 14 h 26"/>
                    <a:gd name="T8" fmla="*/ 38 w 64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6"/>
                    <a:gd name="T17" fmla="*/ 64 w 64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6">
                      <a:moveTo>
                        <a:pt x="38" y="26"/>
                      </a:moveTo>
                      <a:lnTo>
                        <a:pt x="64" y="12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38" y="26"/>
                      </a:lnTo>
                      <a:close/>
                    </a:path>
                  </a:pathLst>
                </a:custGeom>
                <a:solidFill>
                  <a:srgbClr val="008258"/>
                </a:solidFill>
                <a:ln w="0">
                  <a:solidFill>
                    <a:srgbClr val="0082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83" name="Freeform 2212"/>
                <p:cNvSpPr>
                  <a:spLocks noChangeAspect="1"/>
                </p:cNvSpPr>
                <p:nvPr/>
              </p:nvSpPr>
              <p:spPr bwMode="auto">
                <a:xfrm>
                  <a:off x="1554" y="1858"/>
                  <a:ext cx="64" cy="26"/>
                </a:xfrm>
                <a:custGeom>
                  <a:avLst/>
                  <a:gdLst>
                    <a:gd name="T0" fmla="*/ 38 w 64"/>
                    <a:gd name="T1" fmla="*/ 26 h 26"/>
                    <a:gd name="T2" fmla="*/ 64 w 64"/>
                    <a:gd name="T3" fmla="*/ 12 h 26"/>
                    <a:gd name="T4" fmla="*/ 26 w 64"/>
                    <a:gd name="T5" fmla="*/ 0 h 26"/>
                    <a:gd name="T6" fmla="*/ 0 w 64"/>
                    <a:gd name="T7" fmla="*/ 14 h 26"/>
                    <a:gd name="T8" fmla="*/ 38 w 64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6"/>
                    <a:gd name="T17" fmla="*/ 64 w 64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6">
                      <a:moveTo>
                        <a:pt x="38" y="26"/>
                      </a:moveTo>
                      <a:lnTo>
                        <a:pt x="64" y="12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3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84" name="Freeform 2213"/>
                <p:cNvSpPr>
                  <a:spLocks noChangeAspect="1"/>
                </p:cNvSpPr>
                <p:nvPr/>
              </p:nvSpPr>
              <p:spPr bwMode="auto">
                <a:xfrm>
                  <a:off x="1592" y="1870"/>
                  <a:ext cx="66" cy="26"/>
                </a:xfrm>
                <a:custGeom>
                  <a:avLst/>
                  <a:gdLst>
                    <a:gd name="T0" fmla="*/ 38 w 66"/>
                    <a:gd name="T1" fmla="*/ 26 h 26"/>
                    <a:gd name="T2" fmla="*/ 66 w 66"/>
                    <a:gd name="T3" fmla="*/ 12 h 26"/>
                    <a:gd name="T4" fmla="*/ 26 w 66"/>
                    <a:gd name="T5" fmla="*/ 0 h 26"/>
                    <a:gd name="T6" fmla="*/ 0 w 66"/>
                    <a:gd name="T7" fmla="*/ 14 h 26"/>
                    <a:gd name="T8" fmla="*/ 38 w 66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6"/>
                    <a:gd name="T17" fmla="*/ 66 w 66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6">
                      <a:moveTo>
                        <a:pt x="38" y="26"/>
                      </a:moveTo>
                      <a:lnTo>
                        <a:pt x="66" y="12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38" y="26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85" name="Freeform 2214"/>
                <p:cNvSpPr>
                  <a:spLocks noChangeAspect="1"/>
                </p:cNvSpPr>
                <p:nvPr/>
              </p:nvSpPr>
              <p:spPr bwMode="auto">
                <a:xfrm>
                  <a:off x="1592" y="1870"/>
                  <a:ext cx="66" cy="26"/>
                </a:xfrm>
                <a:custGeom>
                  <a:avLst/>
                  <a:gdLst>
                    <a:gd name="T0" fmla="*/ 38 w 66"/>
                    <a:gd name="T1" fmla="*/ 26 h 26"/>
                    <a:gd name="T2" fmla="*/ 66 w 66"/>
                    <a:gd name="T3" fmla="*/ 12 h 26"/>
                    <a:gd name="T4" fmla="*/ 26 w 66"/>
                    <a:gd name="T5" fmla="*/ 0 h 26"/>
                    <a:gd name="T6" fmla="*/ 0 w 66"/>
                    <a:gd name="T7" fmla="*/ 14 h 26"/>
                    <a:gd name="T8" fmla="*/ 38 w 66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6"/>
                    <a:gd name="T17" fmla="*/ 66 w 66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6">
                      <a:moveTo>
                        <a:pt x="38" y="26"/>
                      </a:moveTo>
                      <a:lnTo>
                        <a:pt x="66" y="12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3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86" name="Freeform 2215"/>
                <p:cNvSpPr>
                  <a:spLocks noChangeAspect="1"/>
                </p:cNvSpPr>
                <p:nvPr/>
              </p:nvSpPr>
              <p:spPr bwMode="auto">
                <a:xfrm>
                  <a:off x="1630" y="1882"/>
                  <a:ext cx="66" cy="26"/>
                </a:xfrm>
                <a:custGeom>
                  <a:avLst/>
                  <a:gdLst>
                    <a:gd name="T0" fmla="*/ 40 w 66"/>
                    <a:gd name="T1" fmla="*/ 26 h 26"/>
                    <a:gd name="T2" fmla="*/ 66 w 66"/>
                    <a:gd name="T3" fmla="*/ 12 h 26"/>
                    <a:gd name="T4" fmla="*/ 28 w 66"/>
                    <a:gd name="T5" fmla="*/ 0 h 26"/>
                    <a:gd name="T6" fmla="*/ 0 w 66"/>
                    <a:gd name="T7" fmla="*/ 14 h 26"/>
                    <a:gd name="T8" fmla="*/ 40 w 66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6"/>
                    <a:gd name="T17" fmla="*/ 66 w 66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6">
                      <a:moveTo>
                        <a:pt x="40" y="26"/>
                      </a:moveTo>
                      <a:lnTo>
                        <a:pt x="66" y="12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40" y="26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87" name="Freeform 2216"/>
                <p:cNvSpPr>
                  <a:spLocks noChangeAspect="1"/>
                </p:cNvSpPr>
                <p:nvPr/>
              </p:nvSpPr>
              <p:spPr bwMode="auto">
                <a:xfrm>
                  <a:off x="1630" y="1882"/>
                  <a:ext cx="66" cy="26"/>
                </a:xfrm>
                <a:custGeom>
                  <a:avLst/>
                  <a:gdLst>
                    <a:gd name="T0" fmla="*/ 40 w 66"/>
                    <a:gd name="T1" fmla="*/ 26 h 26"/>
                    <a:gd name="T2" fmla="*/ 66 w 66"/>
                    <a:gd name="T3" fmla="*/ 12 h 26"/>
                    <a:gd name="T4" fmla="*/ 28 w 66"/>
                    <a:gd name="T5" fmla="*/ 0 h 26"/>
                    <a:gd name="T6" fmla="*/ 0 w 66"/>
                    <a:gd name="T7" fmla="*/ 14 h 26"/>
                    <a:gd name="T8" fmla="*/ 40 w 66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6"/>
                    <a:gd name="T17" fmla="*/ 66 w 66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6">
                      <a:moveTo>
                        <a:pt x="40" y="26"/>
                      </a:moveTo>
                      <a:lnTo>
                        <a:pt x="66" y="12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40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88" name="Freeform 2217"/>
                <p:cNvSpPr>
                  <a:spLocks noChangeAspect="1"/>
                </p:cNvSpPr>
                <p:nvPr/>
              </p:nvSpPr>
              <p:spPr bwMode="auto">
                <a:xfrm>
                  <a:off x="1670" y="1894"/>
                  <a:ext cx="66" cy="28"/>
                </a:xfrm>
                <a:custGeom>
                  <a:avLst/>
                  <a:gdLst>
                    <a:gd name="T0" fmla="*/ 40 w 66"/>
                    <a:gd name="T1" fmla="*/ 28 h 28"/>
                    <a:gd name="T2" fmla="*/ 66 w 66"/>
                    <a:gd name="T3" fmla="*/ 12 h 28"/>
                    <a:gd name="T4" fmla="*/ 26 w 66"/>
                    <a:gd name="T5" fmla="*/ 0 h 28"/>
                    <a:gd name="T6" fmla="*/ 0 w 66"/>
                    <a:gd name="T7" fmla="*/ 14 h 28"/>
                    <a:gd name="T8" fmla="*/ 40 w 66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8"/>
                    <a:gd name="T17" fmla="*/ 66 w 66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8">
                      <a:moveTo>
                        <a:pt x="40" y="28"/>
                      </a:moveTo>
                      <a:lnTo>
                        <a:pt x="66" y="12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40" y="28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89" name="Freeform 2218"/>
                <p:cNvSpPr>
                  <a:spLocks noChangeAspect="1"/>
                </p:cNvSpPr>
                <p:nvPr/>
              </p:nvSpPr>
              <p:spPr bwMode="auto">
                <a:xfrm>
                  <a:off x="1670" y="1894"/>
                  <a:ext cx="66" cy="28"/>
                </a:xfrm>
                <a:custGeom>
                  <a:avLst/>
                  <a:gdLst>
                    <a:gd name="T0" fmla="*/ 40 w 66"/>
                    <a:gd name="T1" fmla="*/ 28 h 28"/>
                    <a:gd name="T2" fmla="*/ 66 w 66"/>
                    <a:gd name="T3" fmla="*/ 12 h 28"/>
                    <a:gd name="T4" fmla="*/ 26 w 66"/>
                    <a:gd name="T5" fmla="*/ 0 h 28"/>
                    <a:gd name="T6" fmla="*/ 0 w 66"/>
                    <a:gd name="T7" fmla="*/ 14 h 28"/>
                    <a:gd name="T8" fmla="*/ 40 w 66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8"/>
                    <a:gd name="T17" fmla="*/ 66 w 66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8">
                      <a:moveTo>
                        <a:pt x="40" y="28"/>
                      </a:moveTo>
                      <a:lnTo>
                        <a:pt x="66" y="12"/>
                      </a:ln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40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90" name="Freeform 2219"/>
                <p:cNvSpPr>
                  <a:spLocks noChangeAspect="1"/>
                </p:cNvSpPr>
                <p:nvPr/>
              </p:nvSpPr>
              <p:spPr bwMode="auto">
                <a:xfrm>
                  <a:off x="1710" y="1906"/>
                  <a:ext cx="68" cy="28"/>
                </a:xfrm>
                <a:custGeom>
                  <a:avLst/>
                  <a:gdLst>
                    <a:gd name="T0" fmla="*/ 40 w 68"/>
                    <a:gd name="T1" fmla="*/ 28 h 28"/>
                    <a:gd name="T2" fmla="*/ 68 w 68"/>
                    <a:gd name="T3" fmla="*/ 12 h 28"/>
                    <a:gd name="T4" fmla="*/ 26 w 68"/>
                    <a:gd name="T5" fmla="*/ 0 h 28"/>
                    <a:gd name="T6" fmla="*/ 0 w 68"/>
                    <a:gd name="T7" fmla="*/ 16 h 28"/>
                    <a:gd name="T8" fmla="*/ 40 w 68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8"/>
                    <a:gd name="T17" fmla="*/ 68 w 68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8">
                      <a:moveTo>
                        <a:pt x="40" y="28"/>
                      </a:moveTo>
                      <a:lnTo>
                        <a:pt x="68" y="12"/>
                      </a:lnTo>
                      <a:lnTo>
                        <a:pt x="26" y="0"/>
                      </a:lnTo>
                      <a:lnTo>
                        <a:pt x="0" y="16"/>
                      </a:lnTo>
                      <a:lnTo>
                        <a:pt x="40" y="28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91" name="Freeform 2220"/>
                <p:cNvSpPr>
                  <a:spLocks noChangeAspect="1"/>
                </p:cNvSpPr>
                <p:nvPr/>
              </p:nvSpPr>
              <p:spPr bwMode="auto">
                <a:xfrm>
                  <a:off x="1710" y="1906"/>
                  <a:ext cx="68" cy="28"/>
                </a:xfrm>
                <a:custGeom>
                  <a:avLst/>
                  <a:gdLst>
                    <a:gd name="T0" fmla="*/ 40 w 68"/>
                    <a:gd name="T1" fmla="*/ 28 h 28"/>
                    <a:gd name="T2" fmla="*/ 68 w 68"/>
                    <a:gd name="T3" fmla="*/ 12 h 28"/>
                    <a:gd name="T4" fmla="*/ 26 w 68"/>
                    <a:gd name="T5" fmla="*/ 0 h 28"/>
                    <a:gd name="T6" fmla="*/ 0 w 68"/>
                    <a:gd name="T7" fmla="*/ 16 h 28"/>
                    <a:gd name="T8" fmla="*/ 40 w 68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8"/>
                    <a:gd name="T17" fmla="*/ 68 w 68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8">
                      <a:moveTo>
                        <a:pt x="40" y="28"/>
                      </a:moveTo>
                      <a:lnTo>
                        <a:pt x="68" y="12"/>
                      </a:lnTo>
                      <a:lnTo>
                        <a:pt x="26" y="0"/>
                      </a:lnTo>
                      <a:lnTo>
                        <a:pt x="0" y="16"/>
                      </a:lnTo>
                      <a:lnTo>
                        <a:pt x="40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92" name="Freeform 2221"/>
                <p:cNvSpPr>
                  <a:spLocks noChangeAspect="1"/>
                </p:cNvSpPr>
                <p:nvPr/>
              </p:nvSpPr>
              <p:spPr bwMode="auto">
                <a:xfrm>
                  <a:off x="634" y="1592"/>
                  <a:ext cx="56" cy="20"/>
                </a:xfrm>
                <a:custGeom>
                  <a:avLst/>
                  <a:gdLst>
                    <a:gd name="T0" fmla="*/ 26 w 56"/>
                    <a:gd name="T1" fmla="*/ 20 h 20"/>
                    <a:gd name="T2" fmla="*/ 56 w 56"/>
                    <a:gd name="T3" fmla="*/ 10 h 20"/>
                    <a:gd name="T4" fmla="*/ 30 w 56"/>
                    <a:gd name="T5" fmla="*/ 0 h 20"/>
                    <a:gd name="T6" fmla="*/ 0 w 56"/>
                    <a:gd name="T7" fmla="*/ 10 h 20"/>
                    <a:gd name="T8" fmla="*/ 26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26" y="20"/>
                      </a:moveTo>
                      <a:lnTo>
                        <a:pt x="56" y="10"/>
                      </a:lnTo>
                      <a:lnTo>
                        <a:pt x="30" y="0"/>
                      </a:lnTo>
                      <a:lnTo>
                        <a:pt x="0" y="10"/>
                      </a:lnTo>
                      <a:lnTo>
                        <a:pt x="26" y="20"/>
                      </a:lnTo>
                      <a:close/>
                    </a:path>
                  </a:pathLst>
                </a:custGeom>
                <a:solidFill>
                  <a:srgbClr val="00905C"/>
                </a:solidFill>
                <a:ln w="0">
                  <a:solidFill>
                    <a:srgbClr val="00905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93" name="Freeform 2222"/>
                <p:cNvSpPr>
                  <a:spLocks noChangeAspect="1"/>
                </p:cNvSpPr>
                <p:nvPr/>
              </p:nvSpPr>
              <p:spPr bwMode="auto">
                <a:xfrm>
                  <a:off x="634" y="1592"/>
                  <a:ext cx="56" cy="20"/>
                </a:xfrm>
                <a:custGeom>
                  <a:avLst/>
                  <a:gdLst>
                    <a:gd name="T0" fmla="*/ 26 w 56"/>
                    <a:gd name="T1" fmla="*/ 20 h 20"/>
                    <a:gd name="T2" fmla="*/ 56 w 56"/>
                    <a:gd name="T3" fmla="*/ 10 h 20"/>
                    <a:gd name="T4" fmla="*/ 30 w 56"/>
                    <a:gd name="T5" fmla="*/ 0 h 20"/>
                    <a:gd name="T6" fmla="*/ 0 w 56"/>
                    <a:gd name="T7" fmla="*/ 10 h 20"/>
                    <a:gd name="T8" fmla="*/ 26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26" y="20"/>
                      </a:moveTo>
                      <a:lnTo>
                        <a:pt x="56" y="10"/>
                      </a:lnTo>
                      <a:lnTo>
                        <a:pt x="30" y="0"/>
                      </a:lnTo>
                      <a:lnTo>
                        <a:pt x="0" y="10"/>
                      </a:lnTo>
                      <a:lnTo>
                        <a:pt x="2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94" name="Freeform 2223"/>
                <p:cNvSpPr>
                  <a:spLocks noChangeAspect="1"/>
                </p:cNvSpPr>
                <p:nvPr/>
              </p:nvSpPr>
              <p:spPr bwMode="auto">
                <a:xfrm>
                  <a:off x="660" y="1602"/>
                  <a:ext cx="56" cy="38"/>
                </a:xfrm>
                <a:custGeom>
                  <a:avLst/>
                  <a:gdLst>
                    <a:gd name="T0" fmla="*/ 26 w 56"/>
                    <a:gd name="T1" fmla="*/ 38 h 38"/>
                    <a:gd name="T2" fmla="*/ 56 w 56"/>
                    <a:gd name="T3" fmla="*/ 24 h 38"/>
                    <a:gd name="T4" fmla="*/ 30 w 56"/>
                    <a:gd name="T5" fmla="*/ 0 h 38"/>
                    <a:gd name="T6" fmla="*/ 0 w 56"/>
                    <a:gd name="T7" fmla="*/ 10 h 38"/>
                    <a:gd name="T8" fmla="*/ 26 w 56"/>
                    <a:gd name="T9" fmla="*/ 38 h 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38"/>
                    <a:gd name="T17" fmla="*/ 56 w 56"/>
                    <a:gd name="T18" fmla="*/ 38 h 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38">
                      <a:moveTo>
                        <a:pt x="26" y="38"/>
                      </a:moveTo>
                      <a:lnTo>
                        <a:pt x="56" y="24"/>
                      </a:lnTo>
                      <a:lnTo>
                        <a:pt x="30" y="0"/>
                      </a:lnTo>
                      <a:lnTo>
                        <a:pt x="0" y="10"/>
                      </a:lnTo>
                      <a:lnTo>
                        <a:pt x="26" y="38"/>
                      </a:lnTo>
                      <a:close/>
                    </a:path>
                  </a:pathLst>
                </a:custGeom>
                <a:solidFill>
                  <a:srgbClr val="41B167"/>
                </a:solidFill>
                <a:ln w="0">
                  <a:solidFill>
                    <a:srgbClr val="41B16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95" name="Freeform 2224"/>
                <p:cNvSpPr>
                  <a:spLocks noChangeAspect="1"/>
                </p:cNvSpPr>
                <p:nvPr/>
              </p:nvSpPr>
              <p:spPr bwMode="auto">
                <a:xfrm>
                  <a:off x="660" y="1602"/>
                  <a:ext cx="56" cy="38"/>
                </a:xfrm>
                <a:custGeom>
                  <a:avLst/>
                  <a:gdLst>
                    <a:gd name="T0" fmla="*/ 26 w 56"/>
                    <a:gd name="T1" fmla="*/ 38 h 38"/>
                    <a:gd name="T2" fmla="*/ 56 w 56"/>
                    <a:gd name="T3" fmla="*/ 24 h 38"/>
                    <a:gd name="T4" fmla="*/ 30 w 56"/>
                    <a:gd name="T5" fmla="*/ 0 h 38"/>
                    <a:gd name="T6" fmla="*/ 0 w 56"/>
                    <a:gd name="T7" fmla="*/ 10 h 38"/>
                    <a:gd name="T8" fmla="*/ 26 w 56"/>
                    <a:gd name="T9" fmla="*/ 38 h 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38"/>
                    <a:gd name="T17" fmla="*/ 56 w 56"/>
                    <a:gd name="T18" fmla="*/ 38 h 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38">
                      <a:moveTo>
                        <a:pt x="26" y="38"/>
                      </a:moveTo>
                      <a:lnTo>
                        <a:pt x="56" y="24"/>
                      </a:lnTo>
                      <a:lnTo>
                        <a:pt x="30" y="0"/>
                      </a:lnTo>
                      <a:lnTo>
                        <a:pt x="0" y="10"/>
                      </a:lnTo>
                      <a:lnTo>
                        <a:pt x="26" y="3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96" name="Freeform 2225"/>
                <p:cNvSpPr>
                  <a:spLocks noChangeAspect="1"/>
                </p:cNvSpPr>
                <p:nvPr/>
              </p:nvSpPr>
              <p:spPr bwMode="auto">
                <a:xfrm>
                  <a:off x="686" y="1626"/>
                  <a:ext cx="58" cy="50"/>
                </a:xfrm>
                <a:custGeom>
                  <a:avLst/>
                  <a:gdLst>
                    <a:gd name="T0" fmla="*/ 28 w 58"/>
                    <a:gd name="T1" fmla="*/ 50 h 50"/>
                    <a:gd name="T2" fmla="*/ 58 w 58"/>
                    <a:gd name="T3" fmla="*/ 32 h 50"/>
                    <a:gd name="T4" fmla="*/ 30 w 58"/>
                    <a:gd name="T5" fmla="*/ 0 h 50"/>
                    <a:gd name="T6" fmla="*/ 0 w 58"/>
                    <a:gd name="T7" fmla="*/ 14 h 50"/>
                    <a:gd name="T8" fmla="*/ 28 w 58"/>
                    <a:gd name="T9" fmla="*/ 50 h 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50"/>
                    <a:gd name="T17" fmla="*/ 58 w 58"/>
                    <a:gd name="T18" fmla="*/ 50 h 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50">
                      <a:moveTo>
                        <a:pt x="28" y="50"/>
                      </a:moveTo>
                      <a:lnTo>
                        <a:pt x="58" y="32"/>
                      </a:lnTo>
                      <a:lnTo>
                        <a:pt x="30" y="0"/>
                      </a:lnTo>
                      <a:lnTo>
                        <a:pt x="0" y="14"/>
                      </a:lnTo>
                      <a:lnTo>
                        <a:pt x="28" y="50"/>
                      </a:lnTo>
                      <a:close/>
                    </a:path>
                  </a:pathLst>
                </a:custGeom>
                <a:solidFill>
                  <a:srgbClr val="5CB16E"/>
                </a:solidFill>
                <a:ln w="0">
                  <a:solidFill>
                    <a:srgbClr val="5CB16E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97" name="Freeform 2226"/>
                <p:cNvSpPr>
                  <a:spLocks noChangeAspect="1"/>
                </p:cNvSpPr>
                <p:nvPr/>
              </p:nvSpPr>
              <p:spPr bwMode="auto">
                <a:xfrm>
                  <a:off x="686" y="1626"/>
                  <a:ext cx="58" cy="50"/>
                </a:xfrm>
                <a:custGeom>
                  <a:avLst/>
                  <a:gdLst>
                    <a:gd name="T0" fmla="*/ 28 w 58"/>
                    <a:gd name="T1" fmla="*/ 50 h 50"/>
                    <a:gd name="T2" fmla="*/ 58 w 58"/>
                    <a:gd name="T3" fmla="*/ 32 h 50"/>
                    <a:gd name="T4" fmla="*/ 30 w 58"/>
                    <a:gd name="T5" fmla="*/ 0 h 50"/>
                    <a:gd name="T6" fmla="*/ 0 w 58"/>
                    <a:gd name="T7" fmla="*/ 14 h 50"/>
                    <a:gd name="T8" fmla="*/ 28 w 58"/>
                    <a:gd name="T9" fmla="*/ 50 h 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50"/>
                    <a:gd name="T17" fmla="*/ 58 w 58"/>
                    <a:gd name="T18" fmla="*/ 50 h 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50">
                      <a:moveTo>
                        <a:pt x="28" y="50"/>
                      </a:moveTo>
                      <a:lnTo>
                        <a:pt x="58" y="32"/>
                      </a:lnTo>
                      <a:lnTo>
                        <a:pt x="30" y="0"/>
                      </a:lnTo>
                      <a:lnTo>
                        <a:pt x="0" y="14"/>
                      </a:lnTo>
                      <a:lnTo>
                        <a:pt x="28" y="5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98" name="Freeform 2227"/>
                <p:cNvSpPr>
                  <a:spLocks noChangeAspect="1"/>
                </p:cNvSpPr>
                <p:nvPr/>
              </p:nvSpPr>
              <p:spPr bwMode="auto">
                <a:xfrm>
                  <a:off x="714" y="1658"/>
                  <a:ext cx="56" cy="54"/>
                </a:xfrm>
                <a:custGeom>
                  <a:avLst/>
                  <a:gdLst>
                    <a:gd name="T0" fmla="*/ 28 w 56"/>
                    <a:gd name="T1" fmla="*/ 54 h 54"/>
                    <a:gd name="T2" fmla="*/ 56 w 56"/>
                    <a:gd name="T3" fmla="*/ 32 h 54"/>
                    <a:gd name="T4" fmla="*/ 30 w 56"/>
                    <a:gd name="T5" fmla="*/ 0 h 54"/>
                    <a:gd name="T6" fmla="*/ 0 w 56"/>
                    <a:gd name="T7" fmla="*/ 18 h 54"/>
                    <a:gd name="T8" fmla="*/ 28 w 56"/>
                    <a:gd name="T9" fmla="*/ 54 h 5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54"/>
                    <a:gd name="T17" fmla="*/ 56 w 56"/>
                    <a:gd name="T18" fmla="*/ 54 h 5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54">
                      <a:moveTo>
                        <a:pt x="28" y="54"/>
                      </a:moveTo>
                      <a:lnTo>
                        <a:pt x="56" y="32"/>
                      </a:lnTo>
                      <a:lnTo>
                        <a:pt x="30" y="0"/>
                      </a:lnTo>
                      <a:lnTo>
                        <a:pt x="0" y="18"/>
                      </a:lnTo>
                      <a:lnTo>
                        <a:pt x="28" y="54"/>
                      </a:lnTo>
                      <a:close/>
                    </a:path>
                  </a:pathLst>
                </a:custGeom>
                <a:solidFill>
                  <a:srgbClr val="5FAA77"/>
                </a:solidFill>
                <a:ln w="0">
                  <a:solidFill>
                    <a:srgbClr val="5FAA7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99" name="Freeform 2228"/>
                <p:cNvSpPr>
                  <a:spLocks noChangeAspect="1"/>
                </p:cNvSpPr>
                <p:nvPr/>
              </p:nvSpPr>
              <p:spPr bwMode="auto">
                <a:xfrm>
                  <a:off x="714" y="1658"/>
                  <a:ext cx="56" cy="54"/>
                </a:xfrm>
                <a:custGeom>
                  <a:avLst/>
                  <a:gdLst>
                    <a:gd name="T0" fmla="*/ 28 w 56"/>
                    <a:gd name="T1" fmla="*/ 54 h 54"/>
                    <a:gd name="T2" fmla="*/ 56 w 56"/>
                    <a:gd name="T3" fmla="*/ 32 h 54"/>
                    <a:gd name="T4" fmla="*/ 30 w 56"/>
                    <a:gd name="T5" fmla="*/ 0 h 54"/>
                    <a:gd name="T6" fmla="*/ 0 w 56"/>
                    <a:gd name="T7" fmla="*/ 18 h 54"/>
                    <a:gd name="T8" fmla="*/ 28 w 56"/>
                    <a:gd name="T9" fmla="*/ 54 h 5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54"/>
                    <a:gd name="T17" fmla="*/ 56 w 56"/>
                    <a:gd name="T18" fmla="*/ 54 h 5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54">
                      <a:moveTo>
                        <a:pt x="28" y="54"/>
                      </a:moveTo>
                      <a:lnTo>
                        <a:pt x="56" y="32"/>
                      </a:lnTo>
                      <a:lnTo>
                        <a:pt x="30" y="0"/>
                      </a:lnTo>
                      <a:lnTo>
                        <a:pt x="0" y="18"/>
                      </a:lnTo>
                      <a:lnTo>
                        <a:pt x="28" y="5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00" name="Freeform 2229"/>
                <p:cNvSpPr>
                  <a:spLocks noChangeAspect="1"/>
                </p:cNvSpPr>
                <p:nvPr/>
              </p:nvSpPr>
              <p:spPr bwMode="auto">
                <a:xfrm>
                  <a:off x="742" y="1690"/>
                  <a:ext cx="56" cy="50"/>
                </a:xfrm>
                <a:custGeom>
                  <a:avLst/>
                  <a:gdLst>
                    <a:gd name="T0" fmla="*/ 28 w 56"/>
                    <a:gd name="T1" fmla="*/ 50 h 50"/>
                    <a:gd name="T2" fmla="*/ 56 w 56"/>
                    <a:gd name="T3" fmla="*/ 28 h 50"/>
                    <a:gd name="T4" fmla="*/ 28 w 56"/>
                    <a:gd name="T5" fmla="*/ 0 h 50"/>
                    <a:gd name="T6" fmla="*/ 0 w 56"/>
                    <a:gd name="T7" fmla="*/ 22 h 50"/>
                    <a:gd name="T8" fmla="*/ 28 w 56"/>
                    <a:gd name="T9" fmla="*/ 50 h 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50"/>
                    <a:gd name="T17" fmla="*/ 56 w 56"/>
                    <a:gd name="T18" fmla="*/ 50 h 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50">
                      <a:moveTo>
                        <a:pt x="28" y="50"/>
                      </a:moveTo>
                      <a:lnTo>
                        <a:pt x="56" y="28"/>
                      </a:lnTo>
                      <a:lnTo>
                        <a:pt x="28" y="0"/>
                      </a:lnTo>
                      <a:lnTo>
                        <a:pt x="0" y="22"/>
                      </a:lnTo>
                      <a:lnTo>
                        <a:pt x="28" y="50"/>
                      </a:lnTo>
                      <a:close/>
                    </a:path>
                  </a:pathLst>
                </a:custGeom>
                <a:solidFill>
                  <a:srgbClr val="589F82"/>
                </a:solidFill>
                <a:ln w="0">
                  <a:solidFill>
                    <a:srgbClr val="589F8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01" name="Freeform 2230"/>
                <p:cNvSpPr>
                  <a:spLocks noChangeAspect="1"/>
                </p:cNvSpPr>
                <p:nvPr/>
              </p:nvSpPr>
              <p:spPr bwMode="auto">
                <a:xfrm>
                  <a:off x="742" y="1690"/>
                  <a:ext cx="56" cy="50"/>
                </a:xfrm>
                <a:custGeom>
                  <a:avLst/>
                  <a:gdLst>
                    <a:gd name="T0" fmla="*/ 28 w 56"/>
                    <a:gd name="T1" fmla="*/ 50 h 50"/>
                    <a:gd name="T2" fmla="*/ 56 w 56"/>
                    <a:gd name="T3" fmla="*/ 28 h 50"/>
                    <a:gd name="T4" fmla="*/ 28 w 56"/>
                    <a:gd name="T5" fmla="*/ 0 h 50"/>
                    <a:gd name="T6" fmla="*/ 0 w 56"/>
                    <a:gd name="T7" fmla="*/ 22 h 50"/>
                    <a:gd name="T8" fmla="*/ 28 w 56"/>
                    <a:gd name="T9" fmla="*/ 50 h 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50"/>
                    <a:gd name="T17" fmla="*/ 56 w 56"/>
                    <a:gd name="T18" fmla="*/ 50 h 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50">
                      <a:moveTo>
                        <a:pt x="28" y="50"/>
                      </a:moveTo>
                      <a:lnTo>
                        <a:pt x="56" y="28"/>
                      </a:lnTo>
                      <a:lnTo>
                        <a:pt x="28" y="0"/>
                      </a:lnTo>
                      <a:lnTo>
                        <a:pt x="0" y="22"/>
                      </a:lnTo>
                      <a:lnTo>
                        <a:pt x="28" y="5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02" name="Freeform 2231"/>
                <p:cNvSpPr>
                  <a:spLocks noChangeAspect="1"/>
                </p:cNvSpPr>
                <p:nvPr/>
              </p:nvSpPr>
              <p:spPr bwMode="auto">
                <a:xfrm>
                  <a:off x="770" y="1718"/>
                  <a:ext cx="56" cy="44"/>
                </a:xfrm>
                <a:custGeom>
                  <a:avLst/>
                  <a:gdLst>
                    <a:gd name="T0" fmla="*/ 26 w 56"/>
                    <a:gd name="T1" fmla="*/ 44 h 44"/>
                    <a:gd name="T2" fmla="*/ 56 w 56"/>
                    <a:gd name="T3" fmla="*/ 22 h 44"/>
                    <a:gd name="T4" fmla="*/ 28 w 56"/>
                    <a:gd name="T5" fmla="*/ 0 h 44"/>
                    <a:gd name="T6" fmla="*/ 0 w 56"/>
                    <a:gd name="T7" fmla="*/ 22 h 44"/>
                    <a:gd name="T8" fmla="*/ 26 w 56"/>
                    <a:gd name="T9" fmla="*/ 44 h 4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4"/>
                    <a:gd name="T17" fmla="*/ 56 w 56"/>
                    <a:gd name="T18" fmla="*/ 44 h 4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4">
                      <a:moveTo>
                        <a:pt x="26" y="44"/>
                      </a:moveTo>
                      <a:lnTo>
                        <a:pt x="56" y="22"/>
                      </a:lnTo>
                      <a:lnTo>
                        <a:pt x="28" y="0"/>
                      </a:lnTo>
                      <a:lnTo>
                        <a:pt x="0" y="22"/>
                      </a:lnTo>
                      <a:lnTo>
                        <a:pt x="26" y="44"/>
                      </a:lnTo>
                      <a:close/>
                    </a:path>
                  </a:pathLst>
                </a:custGeom>
                <a:solidFill>
                  <a:srgbClr val="46918C"/>
                </a:solidFill>
                <a:ln w="0">
                  <a:solidFill>
                    <a:srgbClr val="46918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03" name="Freeform 2232"/>
                <p:cNvSpPr>
                  <a:spLocks noChangeAspect="1"/>
                </p:cNvSpPr>
                <p:nvPr/>
              </p:nvSpPr>
              <p:spPr bwMode="auto">
                <a:xfrm>
                  <a:off x="770" y="1718"/>
                  <a:ext cx="56" cy="44"/>
                </a:xfrm>
                <a:custGeom>
                  <a:avLst/>
                  <a:gdLst>
                    <a:gd name="T0" fmla="*/ 26 w 56"/>
                    <a:gd name="T1" fmla="*/ 44 h 44"/>
                    <a:gd name="T2" fmla="*/ 56 w 56"/>
                    <a:gd name="T3" fmla="*/ 22 h 44"/>
                    <a:gd name="T4" fmla="*/ 28 w 56"/>
                    <a:gd name="T5" fmla="*/ 0 h 44"/>
                    <a:gd name="T6" fmla="*/ 0 w 56"/>
                    <a:gd name="T7" fmla="*/ 22 h 44"/>
                    <a:gd name="T8" fmla="*/ 26 w 56"/>
                    <a:gd name="T9" fmla="*/ 44 h 4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4"/>
                    <a:gd name="T17" fmla="*/ 56 w 56"/>
                    <a:gd name="T18" fmla="*/ 44 h 4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4">
                      <a:moveTo>
                        <a:pt x="26" y="44"/>
                      </a:moveTo>
                      <a:lnTo>
                        <a:pt x="56" y="22"/>
                      </a:lnTo>
                      <a:lnTo>
                        <a:pt x="28" y="0"/>
                      </a:lnTo>
                      <a:lnTo>
                        <a:pt x="0" y="22"/>
                      </a:lnTo>
                      <a:lnTo>
                        <a:pt x="26" y="4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04" name="Freeform 2233"/>
                <p:cNvSpPr>
                  <a:spLocks noChangeAspect="1"/>
                </p:cNvSpPr>
                <p:nvPr/>
              </p:nvSpPr>
              <p:spPr bwMode="auto">
                <a:xfrm>
                  <a:off x="796" y="1740"/>
                  <a:ext cx="56" cy="38"/>
                </a:xfrm>
                <a:custGeom>
                  <a:avLst/>
                  <a:gdLst>
                    <a:gd name="T0" fmla="*/ 28 w 56"/>
                    <a:gd name="T1" fmla="*/ 38 h 38"/>
                    <a:gd name="T2" fmla="*/ 56 w 56"/>
                    <a:gd name="T3" fmla="*/ 14 h 38"/>
                    <a:gd name="T4" fmla="*/ 30 w 56"/>
                    <a:gd name="T5" fmla="*/ 0 h 38"/>
                    <a:gd name="T6" fmla="*/ 0 w 56"/>
                    <a:gd name="T7" fmla="*/ 22 h 38"/>
                    <a:gd name="T8" fmla="*/ 28 w 56"/>
                    <a:gd name="T9" fmla="*/ 38 h 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38"/>
                    <a:gd name="T17" fmla="*/ 56 w 56"/>
                    <a:gd name="T18" fmla="*/ 38 h 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38">
                      <a:moveTo>
                        <a:pt x="28" y="38"/>
                      </a:moveTo>
                      <a:lnTo>
                        <a:pt x="56" y="14"/>
                      </a:lnTo>
                      <a:lnTo>
                        <a:pt x="30" y="0"/>
                      </a:lnTo>
                      <a:lnTo>
                        <a:pt x="0" y="22"/>
                      </a:lnTo>
                      <a:lnTo>
                        <a:pt x="28" y="38"/>
                      </a:lnTo>
                      <a:close/>
                    </a:path>
                  </a:pathLst>
                </a:custGeom>
                <a:solidFill>
                  <a:srgbClr val="2F8194"/>
                </a:solidFill>
                <a:ln w="0">
                  <a:solidFill>
                    <a:srgbClr val="2F819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05" name="Freeform 2234"/>
                <p:cNvSpPr>
                  <a:spLocks noChangeAspect="1"/>
                </p:cNvSpPr>
                <p:nvPr/>
              </p:nvSpPr>
              <p:spPr bwMode="auto">
                <a:xfrm>
                  <a:off x="796" y="1740"/>
                  <a:ext cx="56" cy="38"/>
                </a:xfrm>
                <a:custGeom>
                  <a:avLst/>
                  <a:gdLst>
                    <a:gd name="T0" fmla="*/ 28 w 56"/>
                    <a:gd name="T1" fmla="*/ 38 h 38"/>
                    <a:gd name="T2" fmla="*/ 56 w 56"/>
                    <a:gd name="T3" fmla="*/ 14 h 38"/>
                    <a:gd name="T4" fmla="*/ 30 w 56"/>
                    <a:gd name="T5" fmla="*/ 0 h 38"/>
                    <a:gd name="T6" fmla="*/ 0 w 56"/>
                    <a:gd name="T7" fmla="*/ 22 h 38"/>
                    <a:gd name="T8" fmla="*/ 28 w 56"/>
                    <a:gd name="T9" fmla="*/ 38 h 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38"/>
                    <a:gd name="T17" fmla="*/ 56 w 56"/>
                    <a:gd name="T18" fmla="*/ 38 h 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38">
                      <a:moveTo>
                        <a:pt x="28" y="38"/>
                      </a:moveTo>
                      <a:lnTo>
                        <a:pt x="56" y="14"/>
                      </a:lnTo>
                      <a:lnTo>
                        <a:pt x="30" y="0"/>
                      </a:lnTo>
                      <a:lnTo>
                        <a:pt x="0" y="22"/>
                      </a:lnTo>
                      <a:lnTo>
                        <a:pt x="28" y="3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06" name="Freeform 2235"/>
                <p:cNvSpPr>
                  <a:spLocks noChangeAspect="1"/>
                </p:cNvSpPr>
                <p:nvPr/>
              </p:nvSpPr>
              <p:spPr bwMode="auto">
                <a:xfrm>
                  <a:off x="824" y="1754"/>
                  <a:ext cx="56" cy="32"/>
                </a:xfrm>
                <a:custGeom>
                  <a:avLst/>
                  <a:gdLst>
                    <a:gd name="T0" fmla="*/ 26 w 56"/>
                    <a:gd name="T1" fmla="*/ 32 h 32"/>
                    <a:gd name="T2" fmla="*/ 56 w 56"/>
                    <a:gd name="T3" fmla="*/ 10 h 32"/>
                    <a:gd name="T4" fmla="*/ 28 w 56"/>
                    <a:gd name="T5" fmla="*/ 0 h 32"/>
                    <a:gd name="T6" fmla="*/ 0 w 56"/>
                    <a:gd name="T7" fmla="*/ 24 h 32"/>
                    <a:gd name="T8" fmla="*/ 26 w 56"/>
                    <a:gd name="T9" fmla="*/ 32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32"/>
                    <a:gd name="T17" fmla="*/ 56 w 56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32">
                      <a:moveTo>
                        <a:pt x="26" y="32"/>
                      </a:moveTo>
                      <a:lnTo>
                        <a:pt x="56" y="10"/>
                      </a:lnTo>
                      <a:lnTo>
                        <a:pt x="28" y="0"/>
                      </a:lnTo>
                      <a:lnTo>
                        <a:pt x="0" y="24"/>
                      </a:lnTo>
                      <a:lnTo>
                        <a:pt x="26" y="32"/>
                      </a:lnTo>
                      <a:close/>
                    </a:path>
                  </a:pathLst>
                </a:custGeom>
                <a:solidFill>
                  <a:srgbClr val="146F98"/>
                </a:solidFill>
                <a:ln w="0">
                  <a:solidFill>
                    <a:srgbClr val="146F9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07" name="Freeform 2236"/>
                <p:cNvSpPr>
                  <a:spLocks noChangeAspect="1"/>
                </p:cNvSpPr>
                <p:nvPr/>
              </p:nvSpPr>
              <p:spPr bwMode="auto">
                <a:xfrm>
                  <a:off x="824" y="1754"/>
                  <a:ext cx="56" cy="32"/>
                </a:xfrm>
                <a:custGeom>
                  <a:avLst/>
                  <a:gdLst>
                    <a:gd name="T0" fmla="*/ 26 w 56"/>
                    <a:gd name="T1" fmla="*/ 32 h 32"/>
                    <a:gd name="T2" fmla="*/ 56 w 56"/>
                    <a:gd name="T3" fmla="*/ 10 h 32"/>
                    <a:gd name="T4" fmla="*/ 28 w 56"/>
                    <a:gd name="T5" fmla="*/ 0 h 32"/>
                    <a:gd name="T6" fmla="*/ 0 w 56"/>
                    <a:gd name="T7" fmla="*/ 24 h 32"/>
                    <a:gd name="T8" fmla="*/ 26 w 56"/>
                    <a:gd name="T9" fmla="*/ 32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32"/>
                    <a:gd name="T17" fmla="*/ 56 w 56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32">
                      <a:moveTo>
                        <a:pt x="26" y="32"/>
                      </a:moveTo>
                      <a:lnTo>
                        <a:pt x="56" y="10"/>
                      </a:lnTo>
                      <a:lnTo>
                        <a:pt x="28" y="0"/>
                      </a:lnTo>
                      <a:lnTo>
                        <a:pt x="0" y="24"/>
                      </a:lnTo>
                      <a:lnTo>
                        <a:pt x="26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08" name="Freeform 2237"/>
                <p:cNvSpPr>
                  <a:spLocks noChangeAspect="1"/>
                </p:cNvSpPr>
                <p:nvPr/>
              </p:nvSpPr>
              <p:spPr bwMode="auto">
                <a:xfrm>
                  <a:off x="850" y="1764"/>
                  <a:ext cx="56" cy="28"/>
                </a:xfrm>
                <a:custGeom>
                  <a:avLst/>
                  <a:gdLst>
                    <a:gd name="T0" fmla="*/ 28 w 56"/>
                    <a:gd name="T1" fmla="*/ 28 h 28"/>
                    <a:gd name="T2" fmla="*/ 56 w 56"/>
                    <a:gd name="T3" fmla="*/ 6 h 28"/>
                    <a:gd name="T4" fmla="*/ 30 w 56"/>
                    <a:gd name="T5" fmla="*/ 0 h 28"/>
                    <a:gd name="T6" fmla="*/ 0 w 56"/>
                    <a:gd name="T7" fmla="*/ 22 h 28"/>
                    <a:gd name="T8" fmla="*/ 28 w 56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8"/>
                    <a:gd name="T17" fmla="*/ 56 w 56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8">
                      <a:moveTo>
                        <a:pt x="28" y="28"/>
                      </a:moveTo>
                      <a:lnTo>
                        <a:pt x="56" y="6"/>
                      </a:lnTo>
                      <a:lnTo>
                        <a:pt x="30" y="0"/>
                      </a:lnTo>
                      <a:lnTo>
                        <a:pt x="0" y="22"/>
                      </a:lnTo>
                      <a:lnTo>
                        <a:pt x="28" y="28"/>
                      </a:lnTo>
                      <a:close/>
                    </a:path>
                  </a:pathLst>
                </a:custGeom>
                <a:solidFill>
                  <a:srgbClr val="005F97"/>
                </a:solidFill>
                <a:ln w="0">
                  <a:solidFill>
                    <a:srgbClr val="005F9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09" name="Freeform 2238"/>
                <p:cNvSpPr>
                  <a:spLocks noChangeAspect="1"/>
                </p:cNvSpPr>
                <p:nvPr/>
              </p:nvSpPr>
              <p:spPr bwMode="auto">
                <a:xfrm>
                  <a:off x="850" y="1764"/>
                  <a:ext cx="56" cy="28"/>
                </a:xfrm>
                <a:custGeom>
                  <a:avLst/>
                  <a:gdLst>
                    <a:gd name="T0" fmla="*/ 28 w 56"/>
                    <a:gd name="T1" fmla="*/ 28 h 28"/>
                    <a:gd name="T2" fmla="*/ 56 w 56"/>
                    <a:gd name="T3" fmla="*/ 6 h 28"/>
                    <a:gd name="T4" fmla="*/ 30 w 56"/>
                    <a:gd name="T5" fmla="*/ 0 h 28"/>
                    <a:gd name="T6" fmla="*/ 0 w 56"/>
                    <a:gd name="T7" fmla="*/ 22 h 28"/>
                    <a:gd name="T8" fmla="*/ 28 w 56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8"/>
                    <a:gd name="T17" fmla="*/ 56 w 56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8">
                      <a:moveTo>
                        <a:pt x="28" y="28"/>
                      </a:moveTo>
                      <a:lnTo>
                        <a:pt x="56" y="6"/>
                      </a:lnTo>
                      <a:lnTo>
                        <a:pt x="30" y="0"/>
                      </a:lnTo>
                      <a:lnTo>
                        <a:pt x="0" y="22"/>
                      </a:lnTo>
                      <a:lnTo>
                        <a:pt x="28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10" name="Freeform 2239"/>
                <p:cNvSpPr>
                  <a:spLocks noChangeAspect="1"/>
                </p:cNvSpPr>
                <p:nvPr/>
              </p:nvSpPr>
              <p:spPr bwMode="auto">
                <a:xfrm>
                  <a:off x="878" y="1770"/>
                  <a:ext cx="56" cy="24"/>
                </a:xfrm>
                <a:custGeom>
                  <a:avLst/>
                  <a:gdLst>
                    <a:gd name="T0" fmla="*/ 28 w 56"/>
                    <a:gd name="T1" fmla="*/ 24 h 24"/>
                    <a:gd name="T2" fmla="*/ 56 w 56"/>
                    <a:gd name="T3" fmla="*/ 2 h 24"/>
                    <a:gd name="T4" fmla="*/ 28 w 56"/>
                    <a:gd name="T5" fmla="*/ 0 h 24"/>
                    <a:gd name="T6" fmla="*/ 0 w 56"/>
                    <a:gd name="T7" fmla="*/ 22 h 24"/>
                    <a:gd name="T8" fmla="*/ 28 w 56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4"/>
                    <a:gd name="T17" fmla="*/ 56 w 56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4">
                      <a:moveTo>
                        <a:pt x="28" y="24"/>
                      </a:moveTo>
                      <a:lnTo>
                        <a:pt x="56" y="2"/>
                      </a:lnTo>
                      <a:lnTo>
                        <a:pt x="28" y="0"/>
                      </a:lnTo>
                      <a:lnTo>
                        <a:pt x="0" y="22"/>
                      </a:lnTo>
                      <a:lnTo>
                        <a:pt x="28" y="24"/>
                      </a:lnTo>
                      <a:close/>
                    </a:path>
                  </a:pathLst>
                </a:custGeom>
                <a:solidFill>
                  <a:srgbClr val="005193"/>
                </a:solidFill>
                <a:ln w="0">
                  <a:solidFill>
                    <a:srgbClr val="005193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11" name="Freeform 2240"/>
                <p:cNvSpPr>
                  <a:spLocks noChangeAspect="1"/>
                </p:cNvSpPr>
                <p:nvPr/>
              </p:nvSpPr>
              <p:spPr bwMode="auto">
                <a:xfrm>
                  <a:off x="878" y="1770"/>
                  <a:ext cx="56" cy="24"/>
                </a:xfrm>
                <a:custGeom>
                  <a:avLst/>
                  <a:gdLst>
                    <a:gd name="T0" fmla="*/ 28 w 56"/>
                    <a:gd name="T1" fmla="*/ 24 h 24"/>
                    <a:gd name="T2" fmla="*/ 56 w 56"/>
                    <a:gd name="T3" fmla="*/ 2 h 24"/>
                    <a:gd name="T4" fmla="*/ 28 w 56"/>
                    <a:gd name="T5" fmla="*/ 0 h 24"/>
                    <a:gd name="T6" fmla="*/ 0 w 56"/>
                    <a:gd name="T7" fmla="*/ 22 h 24"/>
                    <a:gd name="T8" fmla="*/ 28 w 56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4"/>
                    <a:gd name="T17" fmla="*/ 56 w 56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4">
                      <a:moveTo>
                        <a:pt x="28" y="24"/>
                      </a:moveTo>
                      <a:lnTo>
                        <a:pt x="56" y="2"/>
                      </a:lnTo>
                      <a:lnTo>
                        <a:pt x="28" y="0"/>
                      </a:lnTo>
                      <a:lnTo>
                        <a:pt x="0" y="22"/>
                      </a:lnTo>
                      <a:lnTo>
                        <a:pt x="28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12" name="Freeform 2241"/>
                <p:cNvSpPr>
                  <a:spLocks noChangeAspect="1"/>
                </p:cNvSpPr>
                <p:nvPr/>
              </p:nvSpPr>
              <p:spPr bwMode="auto">
                <a:xfrm>
                  <a:off x="906" y="1772"/>
                  <a:ext cx="56" cy="22"/>
                </a:xfrm>
                <a:custGeom>
                  <a:avLst/>
                  <a:gdLst>
                    <a:gd name="T0" fmla="*/ 28 w 56"/>
                    <a:gd name="T1" fmla="*/ 22 h 22"/>
                    <a:gd name="T2" fmla="*/ 56 w 56"/>
                    <a:gd name="T3" fmla="*/ 2 h 22"/>
                    <a:gd name="T4" fmla="*/ 28 w 56"/>
                    <a:gd name="T5" fmla="*/ 0 h 22"/>
                    <a:gd name="T6" fmla="*/ 0 w 56"/>
                    <a:gd name="T7" fmla="*/ 22 h 22"/>
                    <a:gd name="T8" fmla="*/ 28 w 56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2"/>
                    <a:gd name="T17" fmla="*/ 56 w 56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2">
                      <a:moveTo>
                        <a:pt x="28" y="22"/>
                      </a:moveTo>
                      <a:lnTo>
                        <a:pt x="56" y="2"/>
                      </a:lnTo>
                      <a:lnTo>
                        <a:pt x="28" y="0"/>
                      </a:lnTo>
                      <a:lnTo>
                        <a:pt x="0" y="22"/>
                      </a:lnTo>
                      <a:lnTo>
                        <a:pt x="28" y="22"/>
                      </a:lnTo>
                      <a:close/>
                    </a:path>
                  </a:pathLst>
                </a:custGeom>
                <a:solidFill>
                  <a:srgbClr val="00478E"/>
                </a:solidFill>
                <a:ln w="0">
                  <a:solidFill>
                    <a:srgbClr val="00478E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13" name="Freeform 2242"/>
                <p:cNvSpPr>
                  <a:spLocks noChangeAspect="1"/>
                </p:cNvSpPr>
                <p:nvPr/>
              </p:nvSpPr>
              <p:spPr bwMode="auto">
                <a:xfrm>
                  <a:off x="906" y="1772"/>
                  <a:ext cx="56" cy="22"/>
                </a:xfrm>
                <a:custGeom>
                  <a:avLst/>
                  <a:gdLst>
                    <a:gd name="T0" fmla="*/ 28 w 56"/>
                    <a:gd name="T1" fmla="*/ 22 h 22"/>
                    <a:gd name="T2" fmla="*/ 56 w 56"/>
                    <a:gd name="T3" fmla="*/ 2 h 22"/>
                    <a:gd name="T4" fmla="*/ 28 w 56"/>
                    <a:gd name="T5" fmla="*/ 0 h 22"/>
                    <a:gd name="T6" fmla="*/ 0 w 56"/>
                    <a:gd name="T7" fmla="*/ 22 h 22"/>
                    <a:gd name="T8" fmla="*/ 28 w 56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2"/>
                    <a:gd name="T17" fmla="*/ 56 w 56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2">
                      <a:moveTo>
                        <a:pt x="28" y="22"/>
                      </a:moveTo>
                      <a:lnTo>
                        <a:pt x="56" y="2"/>
                      </a:lnTo>
                      <a:lnTo>
                        <a:pt x="28" y="0"/>
                      </a:lnTo>
                      <a:lnTo>
                        <a:pt x="0" y="22"/>
                      </a:lnTo>
                      <a:lnTo>
                        <a:pt x="2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14" name="Freeform 2243"/>
                <p:cNvSpPr>
                  <a:spLocks noChangeAspect="1"/>
                </p:cNvSpPr>
                <p:nvPr/>
              </p:nvSpPr>
              <p:spPr bwMode="auto">
                <a:xfrm>
                  <a:off x="934" y="1774"/>
                  <a:ext cx="56" cy="20"/>
                </a:xfrm>
                <a:custGeom>
                  <a:avLst/>
                  <a:gdLst>
                    <a:gd name="T0" fmla="*/ 28 w 56"/>
                    <a:gd name="T1" fmla="*/ 20 h 20"/>
                    <a:gd name="T2" fmla="*/ 56 w 56"/>
                    <a:gd name="T3" fmla="*/ 0 h 20"/>
                    <a:gd name="T4" fmla="*/ 28 w 56"/>
                    <a:gd name="T5" fmla="*/ 0 h 20"/>
                    <a:gd name="T6" fmla="*/ 0 w 56"/>
                    <a:gd name="T7" fmla="*/ 20 h 20"/>
                    <a:gd name="T8" fmla="*/ 28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28" y="20"/>
                      </a:moveTo>
                      <a:lnTo>
                        <a:pt x="56" y="0"/>
                      </a:lnTo>
                      <a:lnTo>
                        <a:pt x="28" y="0"/>
                      </a:lnTo>
                      <a:lnTo>
                        <a:pt x="0" y="20"/>
                      </a:lnTo>
                      <a:lnTo>
                        <a:pt x="28" y="20"/>
                      </a:lnTo>
                      <a:close/>
                    </a:path>
                  </a:pathLst>
                </a:custGeom>
                <a:solidFill>
                  <a:srgbClr val="004286"/>
                </a:solidFill>
                <a:ln w="0">
                  <a:solidFill>
                    <a:srgbClr val="004286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15" name="Freeform 2244"/>
                <p:cNvSpPr>
                  <a:spLocks noChangeAspect="1"/>
                </p:cNvSpPr>
                <p:nvPr/>
              </p:nvSpPr>
              <p:spPr bwMode="auto">
                <a:xfrm>
                  <a:off x="934" y="1774"/>
                  <a:ext cx="56" cy="20"/>
                </a:xfrm>
                <a:custGeom>
                  <a:avLst/>
                  <a:gdLst>
                    <a:gd name="T0" fmla="*/ 28 w 56"/>
                    <a:gd name="T1" fmla="*/ 20 h 20"/>
                    <a:gd name="T2" fmla="*/ 56 w 56"/>
                    <a:gd name="T3" fmla="*/ 0 h 20"/>
                    <a:gd name="T4" fmla="*/ 28 w 56"/>
                    <a:gd name="T5" fmla="*/ 0 h 20"/>
                    <a:gd name="T6" fmla="*/ 0 w 56"/>
                    <a:gd name="T7" fmla="*/ 20 h 20"/>
                    <a:gd name="T8" fmla="*/ 28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28" y="20"/>
                      </a:moveTo>
                      <a:lnTo>
                        <a:pt x="56" y="0"/>
                      </a:lnTo>
                      <a:lnTo>
                        <a:pt x="28" y="0"/>
                      </a:lnTo>
                      <a:lnTo>
                        <a:pt x="0" y="20"/>
                      </a:lnTo>
                      <a:lnTo>
                        <a:pt x="28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16" name="Freeform 2245"/>
                <p:cNvSpPr>
                  <a:spLocks noChangeAspect="1"/>
                </p:cNvSpPr>
                <p:nvPr/>
              </p:nvSpPr>
              <p:spPr bwMode="auto">
                <a:xfrm>
                  <a:off x="962" y="1774"/>
                  <a:ext cx="58" cy="20"/>
                </a:xfrm>
                <a:custGeom>
                  <a:avLst/>
                  <a:gdLst>
                    <a:gd name="T0" fmla="*/ 28 w 58"/>
                    <a:gd name="T1" fmla="*/ 18 h 20"/>
                    <a:gd name="T2" fmla="*/ 58 w 58"/>
                    <a:gd name="T3" fmla="*/ 0 h 20"/>
                    <a:gd name="T4" fmla="*/ 28 w 58"/>
                    <a:gd name="T5" fmla="*/ 0 h 20"/>
                    <a:gd name="T6" fmla="*/ 0 w 58"/>
                    <a:gd name="T7" fmla="*/ 20 h 20"/>
                    <a:gd name="T8" fmla="*/ 28 w 58"/>
                    <a:gd name="T9" fmla="*/ 18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0"/>
                    <a:gd name="T17" fmla="*/ 58 w 5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0">
                      <a:moveTo>
                        <a:pt x="28" y="18"/>
                      </a:moveTo>
                      <a:lnTo>
                        <a:pt x="58" y="0"/>
                      </a:lnTo>
                      <a:lnTo>
                        <a:pt x="28" y="0"/>
                      </a:lnTo>
                      <a:lnTo>
                        <a:pt x="0" y="20"/>
                      </a:lnTo>
                      <a:lnTo>
                        <a:pt x="28" y="18"/>
                      </a:lnTo>
                      <a:close/>
                    </a:path>
                  </a:pathLst>
                </a:custGeom>
                <a:solidFill>
                  <a:srgbClr val="00417F"/>
                </a:solidFill>
                <a:ln w="0">
                  <a:solidFill>
                    <a:srgbClr val="00417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17" name="Freeform 2246"/>
                <p:cNvSpPr>
                  <a:spLocks noChangeAspect="1"/>
                </p:cNvSpPr>
                <p:nvPr/>
              </p:nvSpPr>
              <p:spPr bwMode="auto">
                <a:xfrm>
                  <a:off x="962" y="1774"/>
                  <a:ext cx="58" cy="20"/>
                </a:xfrm>
                <a:custGeom>
                  <a:avLst/>
                  <a:gdLst>
                    <a:gd name="T0" fmla="*/ 28 w 58"/>
                    <a:gd name="T1" fmla="*/ 18 h 20"/>
                    <a:gd name="T2" fmla="*/ 58 w 58"/>
                    <a:gd name="T3" fmla="*/ 0 h 20"/>
                    <a:gd name="T4" fmla="*/ 28 w 58"/>
                    <a:gd name="T5" fmla="*/ 0 h 20"/>
                    <a:gd name="T6" fmla="*/ 0 w 58"/>
                    <a:gd name="T7" fmla="*/ 20 h 20"/>
                    <a:gd name="T8" fmla="*/ 28 w 58"/>
                    <a:gd name="T9" fmla="*/ 18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0"/>
                    <a:gd name="T17" fmla="*/ 58 w 5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0">
                      <a:moveTo>
                        <a:pt x="28" y="18"/>
                      </a:moveTo>
                      <a:lnTo>
                        <a:pt x="58" y="0"/>
                      </a:lnTo>
                      <a:lnTo>
                        <a:pt x="28" y="0"/>
                      </a:lnTo>
                      <a:lnTo>
                        <a:pt x="0" y="20"/>
                      </a:lnTo>
                      <a:lnTo>
                        <a:pt x="28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18" name="Freeform 2247"/>
                <p:cNvSpPr>
                  <a:spLocks noChangeAspect="1"/>
                </p:cNvSpPr>
                <p:nvPr/>
              </p:nvSpPr>
              <p:spPr bwMode="auto">
                <a:xfrm>
                  <a:off x="990" y="1774"/>
                  <a:ext cx="58" cy="18"/>
                </a:xfrm>
                <a:custGeom>
                  <a:avLst/>
                  <a:gdLst>
                    <a:gd name="T0" fmla="*/ 30 w 58"/>
                    <a:gd name="T1" fmla="*/ 18 h 18"/>
                    <a:gd name="T2" fmla="*/ 58 w 58"/>
                    <a:gd name="T3" fmla="*/ 0 h 18"/>
                    <a:gd name="T4" fmla="*/ 30 w 58"/>
                    <a:gd name="T5" fmla="*/ 0 h 18"/>
                    <a:gd name="T6" fmla="*/ 0 w 58"/>
                    <a:gd name="T7" fmla="*/ 18 h 18"/>
                    <a:gd name="T8" fmla="*/ 30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30" y="18"/>
                      </a:moveTo>
                      <a:lnTo>
                        <a:pt x="58" y="0"/>
                      </a:lnTo>
                      <a:lnTo>
                        <a:pt x="30" y="0"/>
                      </a:lnTo>
                      <a:lnTo>
                        <a:pt x="0" y="18"/>
                      </a:lnTo>
                      <a:lnTo>
                        <a:pt x="30" y="18"/>
                      </a:lnTo>
                      <a:close/>
                    </a:path>
                  </a:pathLst>
                </a:custGeom>
                <a:solidFill>
                  <a:srgbClr val="004279"/>
                </a:solidFill>
                <a:ln w="0">
                  <a:solidFill>
                    <a:srgbClr val="00427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19" name="Freeform 2248"/>
                <p:cNvSpPr>
                  <a:spLocks noChangeAspect="1"/>
                </p:cNvSpPr>
                <p:nvPr/>
              </p:nvSpPr>
              <p:spPr bwMode="auto">
                <a:xfrm>
                  <a:off x="990" y="1774"/>
                  <a:ext cx="58" cy="18"/>
                </a:xfrm>
                <a:custGeom>
                  <a:avLst/>
                  <a:gdLst>
                    <a:gd name="T0" fmla="*/ 30 w 58"/>
                    <a:gd name="T1" fmla="*/ 18 h 18"/>
                    <a:gd name="T2" fmla="*/ 58 w 58"/>
                    <a:gd name="T3" fmla="*/ 0 h 18"/>
                    <a:gd name="T4" fmla="*/ 30 w 58"/>
                    <a:gd name="T5" fmla="*/ 0 h 18"/>
                    <a:gd name="T6" fmla="*/ 0 w 58"/>
                    <a:gd name="T7" fmla="*/ 18 h 18"/>
                    <a:gd name="T8" fmla="*/ 30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30" y="18"/>
                      </a:moveTo>
                      <a:lnTo>
                        <a:pt x="58" y="0"/>
                      </a:lnTo>
                      <a:lnTo>
                        <a:pt x="30" y="0"/>
                      </a:lnTo>
                      <a:lnTo>
                        <a:pt x="0" y="18"/>
                      </a:lnTo>
                      <a:lnTo>
                        <a:pt x="30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20" name="Freeform 2249"/>
                <p:cNvSpPr>
                  <a:spLocks noChangeAspect="1"/>
                </p:cNvSpPr>
                <p:nvPr/>
              </p:nvSpPr>
              <p:spPr bwMode="auto">
                <a:xfrm>
                  <a:off x="1020" y="1774"/>
                  <a:ext cx="58" cy="18"/>
                </a:xfrm>
                <a:custGeom>
                  <a:avLst/>
                  <a:gdLst>
                    <a:gd name="T0" fmla="*/ 30 w 58"/>
                    <a:gd name="T1" fmla="*/ 18 h 18"/>
                    <a:gd name="T2" fmla="*/ 58 w 58"/>
                    <a:gd name="T3" fmla="*/ 2 h 18"/>
                    <a:gd name="T4" fmla="*/ 28 w 58"/>
                    <a:gd name="T5" fmla="*/ 0 h 18"/>
                    <a:gd name="T6" fmla="*/ 0 w 58"/>
                    <a:gd name="T7" fmla="*/ 18 h 18"/>
                    <a:gd name="T8" fmla="*/ 30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30" y="18"/>
                      </a:moveTo>
                      <a:lnTo>
                        <a:pt x="58" y="2"/>
                      </a:lnTo>
                      <a:lnTo>
                        <a:pt x="28" y="0"/>
                      </a:lnTo>
                      <a:lnTo>
                        <a:pt x="0" y="18"/>
                      </a:lnTo>
                      <a:lnTo>
                        <a:pt x="30" y="18"/>
                      </a:lnTo>
                      <a:close/>
                    </a:path>
                  </a:pathLst>
                </a:custGeom>
                <a:solidFill>
                  <a:srgbClr val="004673"/>
                </a:solidFill>
                <a:ln w="0">
                  <a:solidFill>
                    <a:srgbClr val="004673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21" name="Freeform 2250"/>
                <p:cNvSpPr>
                  <a:spLocks noChangeAspect="1"/>
                </p:cNvSpPr>
                <p:nvPr/>
              </p:nvSpPr>
              <p:spPr bwMode="auto">
                <a:xfrm>
                  <a:off x="1020" y="1774"/>
                  <a:ext cx="58" cy="18"/>
                </a:xfrm>
                <a:custGeom>
                  <a:avLst/>
                  <a:gdLst>
                    <a:gd name="T0" fmla="*/ 30 w 58"/>
                    <a:gd name="T1" fmla="*/ 18 h 18"/>
                    <a:gd name="T2" fmla="*/ 58 w 58"/>
                    <a:gd name="T3" fmla="*/ 2 h 18"/>
                    <a:gd name="T4" fmla="*/ 28 w 58"/>
                    <a:gd name="T5" fmla="*/ 0 h 18"/>
                    <a:gd name="T6" fmla="*/ 0 w 58"/>
                    <a:gd name="T7" fmla="*/ 18 h 18"/>
                    <a:gd name="T8" fmla="*/ 30 w 58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8"/>
                    <a:gd name="T17" fmla="*/ 58 w 58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8">
                      <a:moveTo>
                        <a:pt x="30" y="18"/>
                      </a:moveTo>
                      <a:lnTo>
                        <a:pt x="58" y="2"/>
                      </a:lnTo>
                      <a:lnTo>
                        <a:pt x="28" y="0"/>
                      </a:lnTo>
                      <a:lnTo>
                        <a:pt x="0" y="18"/>
                      </a:lnTo>
                      <a:lnTo>
                        <a:pt x="30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22" name="Freeform 2251"/>
                <p:cNvSpPr>
                  <a:spLocks noChangeAspect="1"/>
                </p:cNvSpPr>
                <p:nvPr/>
              </p:nvSpPr>
              <p:spPr bwMode="auto">
                <a:xfrm>
                  <a:off x="1050" y="1776"/>
                  <a:ext cx="60" cy="16"/>
                </a:xfrm>
                <a:custGeom>
                  <a:avLst/>
                  <a:gdLst>
                    <a:gd name="T0" fmla="*/ 30 w 60"/>
                    <a:gd name="T1" fmla="*/ 16 h 16"/>
                    <a:gd name="T2" fmla="*/ 60 w 60"/>
                    <a:gd name="T3" fmla="*/ 0 h 16"/>
                    <a:gd name="T4" fmla="*/ 28 w 60"/>
                    <a:gd name="T5" fmla="*/ 0 h 16"/>
                    <a:gd name="T6" fmla="*/ 0 w 60"/>
                    <a:gd name="T7" fmla="*/ 16 h 16"/>
                    <a:gd name="T8" fmla="*/ 30 w 60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16"/>
                    <a:gd name="T17" fmla="*/ 60 w 60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16">
                      <a:moveTo>
                        <a:pt x="30" y="16"/>
                      </a:moveTo>
                      <a:lnTo>
                        <a:pt x="60" y="0"/>
                      </a:lnTo>
                      <a:lnTo>
                        <a:pt x="28" y="0"/>
                      </a:lnTo>
                      <a:lnTo>
                        <a:pt x="0" y="16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4B6E"/>
                </a:solidFill>
                <a:ln w="0">
                  <a:solidFill>
                    <a:srgbClr val="004B6E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23" name="Freeform 2252"/>
                <p:cNvSpPr>
                  <a:spLocks noChangeAspect="1"/>
                </p:cNvSpPr>
                <p:nvPr/>
              </p:nvSpPr>
              <p:spPr bwMode="auto">
                <a:xfrm>
                  <a:off x="1050" y="1776"/>
                  <a:ext cx="60" cy="16"/>
                </a:xfrm>
                <a:custGeom>
                  <a:avLst/>
                  <a:gdLst>
                    <a:gd name="T0" fmla="*/ 30 w 60"/>
                    <a:gd name="T1" fmla="*/ 16 h 16"/>
                    <a:gd name="T2" fmla="*/ 60 w 60"/>
                    <a:gd name="T3" fmla="*/ 0 h 16"/>
                    <a:gd name="T4" fmla="*/ 28 w 60"/>
                    <a:gd name="T5" fmla="*/ 0 h 16"/>
                    <a:gd name="T6" fmla="*/ 0 w 60"/>
                    <a:gd name="T7" fmla="*/ 16 h 16"/>
                    <a:gd name="T8" fmla="*/ 30 w 60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16"/>
                    <a:gd name="T17" fmla="*/ 60 w 60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16">
                      <a:moveTo>
                        <a:pt x="30" y="16"/>
                      </a:moveTo>
                      <a:lnTo>
                        <a:pt x="60" y="0"/>
                      </a:lnTo>
                      <a:lnTo>
                        <a:pt x="28" y="0"/>
                      </a:lnTo>
                      <a:lnTo>
                        <a:pt x="0" y="16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24" name="Freeform 2253"/>
                <p:cNvSpPr>
                  <a:spLocks noChangeAspect="1"/>
                </p:cNvSpPr>
                <p:nvPr/>
              </p:nvSpPr>
              <p:spPr bwMode="auto">
                <a:xfrm>
                  <a:off x="1080" y="1776"/>
                  <a:ext cx="60" cy="18"/>
                </a:xfrm>
                <a:custGeom>
                  <a:avLst/>
                  <a:gdLst>
                    <a:gd name="T0" fmla="*/ 30 w 60"/>
                    <a:gd name="T1" fmla="*/ 18 h 18"/>
                    <a:gd name="T2" fmla="*/ 60 w 60"/>
                    <a:gd name="T3" fmla="*/ 2 h 18"/>
                    <a:gd name="T4" fmla="*/ 30 w 60"/>
                    <a:gd name="T5" fmla="*/ 0 h 18"/>
                    <a:gd name="T6" fmla="*/ 0 w 60"/>
                    <a:gd name="T7" fmla="*/ 16 h 18"/>
                    <a:gd name="T8" fmla="*/ 30 w 6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18"/>
                    <a:gd name="T17" fmla="*/ 60 w 6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18">
                      <a:moveTo>
                        <a:pt x="30" y="18"/>
                      </a:moveTo>
                      <a:lnTo>
                        <a:pt x="60" y="2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30" y="18"/>
                      </a:lnTo>
                      <a:close/>
                    </a:path>
                  </a:pathLst>
                </a:custGeom>
                <a:solidFill>
                  <a:srgbClr val="00516A"/>
                </a:solidFill>
                <a:ln w="0">
                  <a:solidFill>
                    <a:srgbClr val="00516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25" name="Freeform 2254"/>
                <p:cNvSpPr>
                  <a:spLocks noChangeAspect="1"/>
                </p:cNvSpPr>
                <p:nvPr/>
              </p:nvSpPr>
              <p:spPr bwMode="auto">
                <a:xfrm>
                  <a:off x="1080" y="1776"/>
                  <a:ext cx="60" cy="18"/>
                </a:xfrm>
                <a:custGeom>
                  <a:avLst/>
                  <a:gdLst>
                    <a:gd name="T0" fmla="*/ 30 w 60"/>
                    <a:gd name="T1" fmla="*/ 18 h 18"/>
                    <a:gd name="T2" fmla="*/ 60 w 60"/>
                    <a:gd name="T3" fmla="*/ 2 h 18"/>
                    <a:gd name="T4" fmla="*/ 30 w 60"/>
                    <a:gd name="T5" fmla="*/ 0 h 18"/>
                    <a:gd name="T6" fmla="*/ 0 w 60"/>
                    <a:gd name="T7" fmla="*/ 16 h 18"/>
                    <a:gd name="T8" fmla="*/ 30 w 6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18"/>
                    <a:gd name="T17" fmla="*/ 60 w 6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18">
                      <a:moveTo>
                        <a:pt x="30" y="18"/>
                      </a:moveTo>
                      <a:lnTo>
                        <a:pt x="60" y="2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30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26" name="Freeform 2255"/>
                <p:cNvSpPr>
                  <a:spLocks noChangeAspect="1"/>
                </p:cNvSpPr>
                <p:nvPr/>
              </p:nvSpPr>
              <p:spPr bwMode="auto">
                <a:xfrm>
                  <a:off x="1110" y="1778"/>
                  <a:ext cx="62" cy="18"/>
                </a:xfrm>
                <a:custGeom>
                  <a:avLst/>
                  <a:gdLst>
                    <a:gd name="T0" fmla="*/ 32 w 62"/>
                    <a:gd name="T1" fmla="*/ 18 h 18"/>
                    <a:gd name="T2" fmla="*/ 62 w 62"/>
                    <a:gd name="T3" fmla="*/ 4 h 18"/>
                    <a:gd name="T4" fmla="*/ 30 w 62"/>
                    <a:gd name="T5" fmla="*/ 0 h 18"/>
                    <a:gd name="T6" fmla="*/ 0 w 62"/>
                    <a:gd name="T7" fmla="*/ 16 h 18"/>
                    <a:gd name="T8" fmla="*/ 32 w 62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18"/>
                    <a:gd name="T17" fmla="*/ 62 w 62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18">
                      <a:moveTo>
                        <a:pt x="32" y="18"/>
                      </a:moveTo>
                      <a:lnTo>
                        <a:pt x="62" y="4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5766"/>
                </a:solidFill>
                <a:ln w="0">
                  <a:solidFill>
                    <a:srgbClr val="005766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27" name="Freeform 2256"/>
                <p:cNvSpPr>
                  <a:spLocks noChangeAspect="1"/>
                </p:cNvSpPr>
                <p:nvPr/>
              </p:nvSpPr>
              <p:spPr bwMode="auto">
                <a:xfrm>
                  <a:off x="1110" y="1778"/>
                  <a:ext cx="62" cy="18"/>
                </a:xfrm>
                <a:custGeom>
                  <a:avLst/>
                  <a:gdLst>
                    <a:gd name="T0" fmla="*/ 32 w 62"/>
                    <a:gd name="T1" fmla="*/ 18 h 18"/>
                    <a:gd name="T2" fmla="*/ 62 w 62"/>
                    <a:gd name="T3" fmla="*/ 4 h 18"/>
                    <a:gd name="T4" fmla="*/ 30 w 62"/>
                    <a:gd name="T5" fmla="*/ 0 h 18"/>
                    <a:gd name="T6" fmla="*/ 0 w 62"/>
                    <a:gd name="T7" fmla="*/ 16 h 18"/>
                    <a:gd name="T8" fmla="*/ 32 w 62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18"/>
                    <a:gd name="T17" fmla="*/ 62 w 62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18">
                      <a:moveTo>
                        <a:pt x="32" y="18"/>
                      </a:moveTo>
                      <a:lnTo>
                        <a:pt x="62" y="4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28" name="Freeform 2257"/>
                <p:cNvSpPr>
                  <a:spLocks noChangeAspect="1"/>
                </p:cNvSpPr>
                <p:nvPr/>
              </p:nvSpPr>
              <p:spPr bwMode="auto">
                <a:xfrm>
                  <a:off x="1142" y="1782"/>
                  <a:ext cx="62" cy="18"/>
                </a:xfrm>
                <a:custGeom>
                  <a:avLst/>
                  <a:gdLst>
                    <a:gd name="T0" fmla="*/ 32 w 62"/>
                    <a:gd name="T1" fmla="*/ 18 h 18"/>
                    <a:gd name="T2" fmla="*/ 62 w 62"/>
                    <a:gd name="T3" fmla="*/ 4 h 18"/>
                    <a:gd name="T4" fmla="*/ 30 w 62"/>
                    <a:gd name="T5" fmla="*/ 0 h 18"/>
                    <a:gd name="T6" fmla="*/ 0 w 62"/>
                    <a:gd name="T7" fmla="*/ 14 h 18"/>
                    <a:gd name="T8" fmla="*/ 32 w 62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18"/>
                    <a:gd name="T17" fmla="*/ 62 w 62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18">
                      <a:moveTo>
                        <a:pt x="32" y="18"/>
                      </a:moveTo>
                      <a:lnTo>
                        <a:pt x="62" y="4"/>
                      </a:lnTo>
                      <a:lnTo>
                        <a:pt x="30" y="0"/>
                      </a:lnTo>
                      <a:lnTo>
                        <a:pt x="0" y="14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5E63"/>
                </a:solidFill>
                <a:ln w="0">
                  <a:solidFill>
                    <a:srgbClr val="005E63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29" name="Freeform 2258"/>
                <p:cNvSpPr>
                  <a:spLocks noChangeAspect="1"/>
                </p:cNvSpPr>
                <p:nvPr/>
              </p:nvSpPr>
              <p:spPr bwMode="auto">
                <a:xfrm>
                  <a:off x="1142" y="1782"/>
                  <a:ext cx="62" cy="18"/>
                </a:xfrm>
                <a:custGeom>
                  <a:avLst/>
                  <a:gdLst>
                    <a:gd name="T0" fmla="*/ 32 w 62"/>
                    <a:gd name="T1" fmla="*/ 18 h 18"/>
                    <a:gd name="T2" fmla="*/ 62 w 62"/>
                    <a:gd name="T3" fmla="*/ 4 h 18"/>
                    <a:gd name="T4" fmla="*/ 30 w 62"/>
                    <a:gd name="T5" fmla="*/ 0 h 18"/>
                    <a:gd name="T6" fmla="*/ 0 w 62"/>
                    <a:gd name="T7" fmla="*/ 14 h 18"/>
                    <a:gd name="T8" fmla="*/ 32 w 62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18"/>
                    <a:gd name="T17" fmla="*/ 62 w 62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18">
                      <a:moveTo>
                        <a:pt x="32" y="18"/>
                      </a:moveTo>
                      <a:lnTo>
                        <a:pt x="62" y="4"/>
                      </a:lnTo>
                      <a:lnTo>
                        <a:pt x="30" y="0"/>
                      </a:lnTo>
                      <a:lnTo>
                        <a:pt x="0" y="14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30" name="Freeform 2259"/>
                <p:cNvSpPr>
                  <a:spLocks noChangeAspect="1"/>
                </p:cNvSpPr>
                <p:nvPr/>
              </p:nvSpPr>
              <p:spPr bwMode="auto">
                <a:xfrm>
                  <a:off x="1174" y="1786"/>
                  <a:ext cx="62" cy="18"/>
                </a:xfrm>
                <a:custGeom>
                  <a:avLst/>
                  <a:gdLst>
                    <a:gd name="T0" fmla="*/ 32 w 62"/>
                    <a:gd name="T1" fmla="*/ 18 h 18"/>
                    <a:gd name="T2" fmla="*/ 62 w 62"/>
                    <a:gd name="T3" fmla="*/ 4 h 18"/>
                    <a:gd name="T4" fmla="*/ 30 w 62"/>
                    <a:gd name="T5" fmla="*/ 0 h 18"/>
                    <a:gd name="T6" fmla="*/ 0 w 62"/>
                    <a:gd name="T7" fmla="*/ 14 h 18"/>
                    <a:gd name="T8" fmla="*/ 32 w 62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18"/>
                    <a:gd name="T17" fmla="*/ 62 w 62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18">
                      <a:moveTo>
                        <a:pt x="32" y="18"/>
                      </a:moveTo>
                      <a:lnTo>
                        <a:pt x="62" y="4"/>
                      </a:lnTo>
                      <a:lnTo>
                        <a:pt x="30" y="0"/>
                      </a:lnTo>
                      <a:lnTo>
                        <a:pt x="0" y="14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6461"/>
                </a:solidFill>
                <a:ln w="0">
                  <a:solidFill>
                    <a:srgbClr val="00646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31" name="Freeform 2260"/>
                <p:cNvSpPr>
                  <a:spLocks noChangeAspect="1"/>
                </p:cNvSpPr>
                <p:nvPr/>
              </p:nvSpPr>
              <p:spPr bwMode="auto">
                <a:xfrm>
                  <a:off x="1174" y="1786"/>
                  <a:ext cx="62" cy="18"/>
                </a:xfrm>
                <a:custGeom>
                  <a:avLst/>
                  <a:gdLst>
                    <a:gd name="T0" fmla="*/ 32 w 62"/>
                    <a:gd name="T1" fmla="*/ 18 h 18"/>
                    <a:gd name="T2" fmla="*/ 62 w 62"/>
                    <a:gd name="T3" fmla="*/ 4 h 18"/>
                    <a:gd name="T4" fmla="*/ 30 w 62"/>
                    <a:gd name="T5" fmla="*/ 0 h 18"/>
                    <a:gd name="T6" fmla="*/ 0 w 62"/>
                    <a:gd name="T7" fmla="*/ 14 h 18"/>
                    <a:gd name="T8" fmla="*/ 32 w 62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18"/>
                    <a:gd name="T17" fmla="*/ 62 w 62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18">
                      <a:moveTo>
                        <a:pt x="32" y="18"/>
                      </a:moveTo>
                      <a:lnTo>
                        <a:pt x="62" y="4"/>
                      </a:lnTo>
                      <a:lnTo>
                        <a:pt x="30" y="0"/>
                      </a:lnTo>
                      <a:lnTo>
                        <a:pt x="0" y="14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32" name="Freeform 2261"/>
                <p:cNvSpPr>
                  <a:spLocks noChangeAspect="1"/>
                </p:cNvSpPr>
                <p:nvPr/>
              </p:nvSpPr>
              <p:spPr bwMode="auto">
                <a:xfrm>
                  <a:off x="1206" y="1790"/>
                  <a:ext cx="62" cy="20"/>
                </a:xfrm>
                <a:custGeom>
                  <a:avLst/>
                  <a:gdLst>
                    <a:gd name="T0" fmla="*/ 34 w 62"/>
                    <a:gd name="T1" fmla="*/ 20 h 20"/>
                    <a:gd name="T2" fmla="*/ 62 w 62"/>
                    <a:gd name="T3" fmla="*/ 6 h 20"/>
                    <a:gd name="T4" fmla="*/ 30 w 62"/>
                    <a:gd name="T5" fmla="*/ 0 h 20"/>
                    <a:gd name="T6" fmla="*/ 0 w 62"/>
                    <a:gd name="T7" fmla="*/ 14 h 20"/>
                    <a:gd name="T8" fmla="*/ 34 w 62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0"/>
                    <a:gd name="T17" fmla="*/ 62 w 62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0">
                      <a:moveTo>
                        <a:pt x="34" y="20"/>
                      </a:moveTo>
                      <a:lnTo>
                        <a:pt x="62" y="6"/>
                      </a:lnTo>
                      <a:lnTo>
                        <a:pt x="30" y="0"/>
                      </a:lnTo>
                      <a:lnTo>
                        <a:pt x="0" y="14"/>
                      </a:lnTo>
                      <a:lnTo>
                        <a:pt x="34" y="20"/>
                      </a:lnTo>
                      <a:close/>
                    </a:path>
                  </a:pathLst>
                </a:custGeom>
                <a:solidFill>
                  <a:srgbClr val="006A5F"/>
                </a:solidFill>
                <a:ln w="0">
                  <a:solidFill>
                    <a:srgbClr val="006A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33" name="Freeform 2262"/>
                <p:cNvSpPr>
                  <a:spLocks noChangeAspect="1"/>
                </p:cNvSpPr>
                <p:nvPr/>
              </p:nvSpPr>
              <p:spPr bwMode="auto">
                <a:xfrm>
                  <a:off x="1206" y="1790"/>
                  <a:ext cx="62" cy="20"/>
                </a:xfrm>
                <a:custGeom>
                  <a:avLst/>
                  <a:gdLst>
                    <a:gd name="T0" fmla="*/ 34 w 62"/>
                    <a:gd name="T1" fmla="*/ 20 h 20"/>
                    <a:gd name="T2" fmla="*/ 62 w 62"/>
                    <a:gd name="T3" fmla="*/ 6 h 20"/>
                    <a:gd name="T4" fmla="*/ 30 w 62"/>
                    <a:gd name="T5" fmla="*/ 0 h 20"/>
                    <a:gd name="T6" fmla="*/ 0 w 62"/>
                    <a:gd name="T7" fmla="*/ 14 h 20"/>
                    <a:gd name="T8" fmla="*/ 34 w 62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0"/>
                    <a:gd name="T17" fmla="*/ 62 w 62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0">
                      <a:moveTo>
                        <a:pt x="34" y="20"/>
                      </a:moveTo>
                      <a:lnTo>
                        <a:pt x="62" y="6"/>
                      </a:lnTo>
                      <a:lnTo>
                        <a:pt x="30" y="0"/>
                      </a:lnTo>
                      <a:lnTo>
                        <a:pt x="0" y="14"/>
                      </a:lnTo>
                      <a:lnTo>
                        <a:pt x="34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34" name="Freeform 2263"/>
                <p:cNvSpPr>
                  <a:spLocks noChangeAspect="1"/>
                </p:cNvSpPr>
                <p:nvPr/>
              </p:nvSpPr>
              <p:spPr bwMode="auto">
                <a:xfrm>
                  <a:off x="1240" y="1796"/>
                  <a:ext cx="62" cy="20"/>
                </a:xfrm>
                <a:custGeom>
                  <a:avLst/>
                  <a:gdLst>
                    <a:gd name="T0" fmla="*/ 34 w 62"/>
                    <a:gd name="T1" fmla="*/ 20 h 20"/>
                    <a:gd name="T2" fmla="*/ 62 w 62"/>
                    <a:gd name="T3" fmla="*/ 8 h 20"/>
                    <a:gd name="T4" fmla="*/ 28 w 62"/>
                    <a:gd name="T5" fmla="*/ 0 h 20"/>
                    <a:gd name="T6" fmla="*/ 0 w 62"/>
                    <a:gd name="T7" fmla="*/ 14 h 20"/>
                    <a:gd name="T8" fmla="*/ 34 w 62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0"/>
                    <a:gd name="T17" fmla="*/ 62 w 62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0">
                      <a:moveTo>
                        <a:pt x="34" y="20"/>
                      </a:moveTo>
                      <a:lnTo>
                        <a:pt x="62" y="8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4" y="20"/>
                      </a:lnTo>
                      <a:close/>
                    </a:path>
                  </a:pathLst>
                </a:custGeom>
                <a:solidFill>
                  <a:srgbClr val="006F5D"/>
                </a:solidFill>
                <a:ln w="0">
                  <a:solidFill>
                    <a:srgbClr val="006F5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35" name="Freeform 2264"/>
                <p:cNvSpPr>
                  <a:spLocks noChangeAspect="1"/>
                </p:cNvSpPr>
                <p:nvPr/>
              </p:nvSpPr>
              <p:spPr bwMode="auto">
                <a:xfrm>
                  <a:off x="1240" y="1796"/>
                  <a:ext cx="62" cy="20"/>
                </a:xfrm>
                <a:custGeom>
                  <a:avLst/>
                  <a:gdLst>
                    <a:gd name="T0" fmla="*/ 34 w 62"/>
                    <a:gd name="T1" fmla="*/ 20 h 20"/>
                    <a:gd name="T2" fmla="*/ 62 w 62"/>
                    <a:gd name="T3" fmla="*/ 8 h 20"/>
                    <a:gd name="T4" fmla="*/ 28 w 62"/>
                    <a:gd name="T5" fmla="*/ 0 h 20"/>
                    <a:gd name="T6" fmla="*/ 0 w 62"/>
                    <a:gd name="T7" fmla="*/ 14 h 20"/>
                    <a:gd name="T8" fmla="*/ 34 w 62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0"/>
                    <a:gd name="T17" fmla="*/ 62 w 62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0">
                      <a:moveTo>
                        <a:pt x="34" y="20"/>
                      </a:moveTo>
                      <a:lnTo>
                        <a:pt x="62" y="8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4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36" name="Freeform 2265"/>
                <p:cNvSpPr>
                  <a:spLocks noChangeAspect="1"/>
                </p:cNvSpPr>
                <p:nvPr/>
              </p:nvSpPr>
              <p:spPr bwMode="auto">
                <a:xfrm>
                  <a:off x="1274" y="1804"/>
                  <a:ext cx="62" cy="20"/>
                </a:xfrm>
                <a:custGeom>
                  <a:avLst/>
                  <a:gdLst>
                    <a:gd name="T0" fmla="*/ 34 w 62"/>
                    <a:gd name="T1" fmla="*/ 20 h 20"/>
                    <a:gd name="T2" fmla="*/ 62 w 62"/>
                    <a:gd name="T3" fmla="*/ 8 h 20"/>
                    <a:gd name="T4" fmla="*/ 28 w 62"/>
                    <a:gd name="T5" fmla="*/ 0 h 20"/>
                    <a:gd name="T6" fmla="*/ 0 w 62"/>
                    <a:gd name="T7" fmla="*/ 12 h 20"/>
                    <a:gd name="T8" fmla="*/ 34 w 62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0"/>
                    <a:gd name="T17" fmla="*/ 62 w 62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0">
                      <a:moveTo>
                        <a:pt x="34" y="20"/>
                      </a:moveTo>
                      <a:lnTo>
                        <a:pt x="62" y="8"/>
                      </a:lnTo>
                      <a:lnTo>
                        <a:pt x="28" y="0"/>
                      </a:lnTo>
                      <a:lnTo>
                        <a:pt x="0" y="12"/>
                      </a:lnTo>
                      <a:lnTo>
                        <a:pt x="34" y="20"/>
                      </a:lnTo>
                      <a:close/>
                    </a:path>
                  </a:pathLst>
                </a:custGeom>
                <a:solidFill>
                  <a:srgbClr val="00745C"/>
                </a:solidFill>
                <a:ln w="0">
                  <a:solidFill>
                    <a:srgbClr val="00745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37" name="Freeform 2266"/>
                <p:cNvSpPr>
                  <a:spLocks noChangeAspect="1"/>
                </p:cNvSpPr>
                <p:nvPr/>
              </p:nvSpPr>
              <p:spPr bwMode="auto">
                <a:xfrm>
                  <a:off x="1274" y="1804"/>
                  <a:ext cx="62" cy="20"/>
                </a:xfrm>
                <a:custGeom>
                  <a:avLst/>
                  <a:gdLst>
                    <a:gd name="T0" fmla="*/ 34 w 62"/>
                    <a:gd name="T1" fmla="*/ 20 h 20"/>
                    <a:gd name="T2" fmla="*/ 62 w 62"/>
                    <a:gd name="T3" fmla="*/ 8 h 20"/>
                    <a:gd name="T4" fmla="*/ 28 w 62"/>
                    <a:gd name="T5" fmla="*/ 0 h 20"/>
                    <a:gd name="T6" fmla="*/ 0 w 62"/>
                    <a:gd name="T7" fmla="*/ 12 h 20"/>
                    <a:gd name="T8" fmla="*/ 34 w 62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0"/>
                    <a:gd name="T17" fmla="*/ 62 w 62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0">
                      <a:moveTo>
                        <a:pt x="34" y="20"/>
                      </a:moveTo>
                      <a:lnTo>
                        <a:pt x="62" y="8"/>
                      </a:lnTo>
                      <a:lnTo>
                        <a:pt x="28" y="0"/>
                      </a:lnTo>
                      <a:lnTo>
                        <a:pt x="0" y="12"/>
                      </a:lnTo>
                      <a:lnTo>
                        <a:pt x="34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38" name="Freeform 2267"/>
                <p:cNvSpPr>
                  <a:spLocks noChangeAspect="1"/>
                </p:cNvSpPr>
                <p:nvPr/>
              </p:nvSpPr>
              <p:spPr bwMode="auto">
                <a:xfrm>
                  <a:off x="1308" y="1812"/>
                  <a:ext cx="64" cy="22"/>
                </a:xfrm>
                <a:custGeom>
                  <a:avLst/>
                  <a:gdLst>
                    <a:gd name="T0" fmla="*/ 34 w 64"/>
                    <a:gd name="T1" fmla="*/ 22 h 22"/>
                    <a:gd name="T2" fmla="*/ 64 w 64"/>
                    <a:gd name="T3" fmla="*/ 8 h 22"/>
                    <a:gd name="T4" fmla="*/ 28 w 64"/>
                    <a:gd name="T5" fmla="*/ 0 h 22"/>
                    <a:gd name="T6" fmla="*/ 0 w 64"/>
                    <a:gd name="T7" fmla="*/ 12 h 22"/>
                    <a:gd name="T8" fmla="*/ 34 w 64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2"/>
                    <a:gd name="T17" fmla="*/ 64 w 64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2">
                      <a:moveTo>
                        <a:pt x="34" y="22"/>
                      </a:moveTo>
                      <a:lnTo>
                        <a:pt x="64" y="8"/>
                      </a:lnTo>
                      <a:lnTo>
                        <a:pt x="28" y="0"/>
                      </a:lnTo>
                      <a:lnTo>
                        <a:pt x="0" y="12"/>
                      </a:lnTo>
                      <a:lnTo>
                        <a:pt x="34" y="22"/>
                      </a:lnTo>
                      <a:close/>
                    </a:path>
                  </a:pathLst>
                </a:custGeom>
                <a:solidFill>
                  <a:srgbClr val="00775B"/>
                </a:solidFill>
                <a:ln w="0">
                  <a:solidFill>
                    <a:srgbClr val="00775B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39" name="Freeform 2268"/>
                <p:cNvSpPr>
                  <a:spLocks noChangeAspect="1"/>
                </p:cNvSpPr>
                <p:nvPr/>
              </p:nvSpPr>
              <p:spPr bwMode="auto">
                <a:xfrm>
                  <a:off x="1308" y="1812"/>
                  <a:ext cx="64" cy="22"/>
                </a:xfrm>
                <a:custGeom>
                  <a:avLst/>
                  <a:gdLst>
                    <a:gd name="T0" fmla="*/ 34 w 64"/>
                    <a:gd name="T1" fmla="*/ 22 h 22"/>
                    <a:gd name="T2" fmla="*/ 64 w 64"/>
                    <a:gd name="T3" fmla="*/ 8 h 22"/>
                    <a:gd name="T4" fmla="*/ 28 w 64"/>
                    <a:gd name="T5" fmla="*/ 0 h 22"/>
                    <a:gd name="T6" fmla="*/ 0 w 64"/>
                    <a:gd name="T7" fmla="*/ 12 h 22"/>
                    <a:gd name="T8" fmla="*/ 34 w 64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2"/>
                    <a:gd name="T17" fmla="*/ 64 w 64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2">
                      <a:moveTo>
                        <a:pt x="34" y="22"/>
                      </a:moveTo>
                      <a:lnTo>
                        <a:pt x="64" y="8"/>
                      </a:lnTo>
                      <a:lnTo>
                        <a:pt x="28" y="0"/>
                      </a:lnTo>
                      <a:lnTo>
                        <a:pt x="0" y="12"/>
                      </a:lnTo>
                      <a:lnTo>
                        <a:pt x="3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40" name="Freeform 2269"/>
                <p:cNvSpPr>
                  <a:spLocks noChangeAspect="1"/>
                </p:cNvSpPr>
                <p:nvPr/>
              </p:nvSpPr>
              <p:spPr bwMode="auto">
                <a:xfrm>
                  <a:off x="1342" y="1820"/>
                  <a:ext cx="64" cy="22"/>
                </a:xfrm>
                <a:custGeom>
                  <a:avLst/>
                  <a:gdLst>
                    <a:gd name="T0" fmla="*/ 36 w 64"/>
                    <a:gd name="T1" fmla="*/ 22 h 22"/>
                    <a:gd name="T2" fmla="*/ 64 w 64"/>
                    <a:gd name="T3" fmla="*/ 10 h 22"/>
                    <a:gd name="T4" fmla="*/ 30 w 64"/>
                    <a:gd name="T5" fmla="*/ 0 h 22"/>
                    <a:gd name="T6" fmla="*/ 0 w 64"/>
                    <a:gd name="T7" fmla="*/ 14 h 22"/>
                    <a:gd name="T8" fmla="*/ 36 w 64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2"/>
                    <a:gd name="T17" fmla="*/ 64 w 64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2">
                      <a:moveTo>
                        <a:pt x="36" y="22"/>
                      </a:moveTo>
                      <a:lnTo>
                        <a:pt x="64" y="10"/>
                      </a:lnTo>
                      <a:lnTo>
                        <a:pt x="30" y="0"/>
                      </a:lnTo>
                      <a:lnTo>
                        <a:pt x="0" y="14"/>
                      </a:lnTo>
                      <a:lnTo>
                        <a:pt x="36" y="22"/>
                      </a:lnTo>
                      <a:close/>
                    </a:path>
                  </a:pathLst>
                </a:custGeom>
                <a:solidFill>
                  <a:srgbClr val="007A5A"/>
                </a:solidFill>
                <a:ln w="0">
                  <a:solidFill>
                    <a:srgbClr val="007A5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41" name="Freeform 2270"/>
                <p:cNvSpPr>
                  <a:spLocks noChangeAspect="1"/>
                </p:cNvSpPr>
                <p:nvPr/>
              </p:nvSpPr>
              <p:spPr bwMode="auto">
                <a:xfrm>
                  <a:off x="1342" y="1820"/>
                  <a:ext cx="64" cy="22"/>
                </a:xfrm>
                <a:custGeom>
                  <a:avLst/>
                  <a:gdLst>
                    <a:gd name="T0" fmla="*/ 36 w 64"/>
                    <a:gd name="T1" fmla="*/ 22 h 22"/>
                    <a:gd name="T2" fmla="*/ 64 w 64"/>
                    <a:gd name="T3" fmla="*/ 10 h 22"/>
                    <a:gd name="T4" fmla="*/ 30 w 64"/>
                    <a:gd name="T5" fmla="*/ 0 h 22"/>
                    <a:gd name="T6" fmla="*/ 0 w 64"/>
                    <a:gd name="T7" fmla="*/ 14 h 22"/>
                    <a:gd name="T8" fmla="*/ 36 w 64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2"/>
                    <a:gd name="T17" fmla="*/ 64 w 64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2">
                      <a:moveTo>
                        <a:pt x="36" y="22"/>
                      </a:moveTo>
                      <a:lnTo>
                        <a:pt x="64" y="10"/>
                      </a:lnTo>
                      <a:lnTo>
                        <a:pt x="30" y="0"/>
                      </a:lnTo>
                      <a:lnTo>
                        <a:pt x="0" y="14"/>
                      </a:lnTo>
                      <a:lnTo>
                        <a:pt x="3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42" name="Freeform 2271"/>
                <p:cNvSpPr>
                  <a:spLocks noChangeAspect="1"/>
                </p:cNvSpPr>
                <p:nvPr/>
              </p:nvSpPr>
              <p:spPr bwMode="auto">
                <a:xfrm>
                  <a:off x="1378" y="1830"/>
                  <a:ext cx="64" cy="22"/>
                </a:xfrm>
                <a:custGeom>
                  <a:avLst/>
                  <a:gdLst>
                    <a:gd name="T0" fmla="*/ 36 w 64"/>
                    <a:gd name="T1" fmla="*/ 22 h 22"/>
                    <a:gd name="T2" fmla="*/ 64 w 64"/>
                    <a:gd name="T3" fmla="*/ 10 h 22"/>
                    <a:gd name="T4" fmla="*/ 28 w 64"/>
                    <a:gd name="T5" fmla="*/ 0 h 22"/>
                    <a:gd name="T6" fmla="*/ 0 w 64"/>
                    <a:gd name="T7" fmla="*/ 12 h 22"/>
                    <a:gd name="T8" fmla="*/ 36 w 64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2"/>
                    <a:gd name="T17" fmla="*/ 64 w 64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2">
                      <a:moveTo>
                        <a:pt x="36" y="22"/>
                      </a:moveTo>
                      <a:lnTo>
                        <a:pt x="64" y="10"/>
                      </a:lnTo>
                      <a:lnTo>
                        <a:pt x="28" y="0"/>
                      </a:lnTo>
                      <a:lnTo>
                        <a:pt x="0" y="12"/>
                      </a:lnTo>
                      <a:lnTo>
                        <a:pt x="36" y="22"/>
                      </a:lnTo>
                      <a:close/>
                    </a:path>
                  </a:pathLst>
                </a:custGeom>
                <a:solidFill>
                  <a:srgbClr val="007D59"/>
                </a:solidFill>
                <a:ln w="0">
                  <a:solidFill>
                    <a:srgbClr val="007D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43" name="Freeform 2272"/>
                <p:cNvSpPr>
                  <a:spLocks noChangeAspect="1"/>
                </p:cNvSpPr>
                <p:nvPr/>
              </p:nvSpPr>
              <p:spPr bwMode="auto">
                <a:xfrm>
                  <a:off x="1378" y="1830"/>
                  <a:ext cx="64" cy="22"/>
                </a:xfrm>
                <a:custGeom>
                  <a:avLst/>
                  <a:gdLst>
                    <a:gd name="T0" fmla="*/ 36 w 64"/>
                    <a:gd name="T1" fmla="*/ 22 h 22"/>
                    <a:gd name="T2" fmla="*/ 64 w 64"/>
                    <a:gd name="T3" fmla="*/ 10 h 22"/>
                    <a:gd name="T4" fmla="*/ 28 w 64"/>
                    <a:gd name="T5" fmla="*/ 0 h 22"/>
                    <a:gd name="T6" fmla="*/ 0 w 64"/>
                    <a:gd name="T7" fmla="*/ 12 h 22"/>
                    <a:gd name="T8" fmla="*/ 36 w 64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2"/>
                    <a:gd name="T17" fmla="*/ 64 w 64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2">
                      <a:moveTo>
                        <a:pt x="36" y="22"/>
                      </a:moveTo>
                      <a:lnTo>
                        <a:pt x="64" y="10"/>
                      </a:lnTo>
                      <a:lnTo>
                        <a:pt x="28" y="0"/>
                      </a:lnTo>
                      <a:lnTo>
                        <a:pt x="0" y="12"/>
                      </a:lnTo>
                      <a:lnTo>
                        <a:pt x="3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44" name="Freeform 2273"/>
                <p:cNvSpPr>
                  <a:spLocks noChangeAspect="1"/>
                </p:cNvSpPr>
                <p:nvPr/>
              </p:nvSpPr>
              <p:spPr bwMode="auto">
                <a:xfrm>
                  <a:off x="1414" y="1840"/>
                  <a:ext cx="64" cy="24"/>
                </a:xfrm>
                <a:custGeom>
                  <a:avLst/>
                  <a:gdLst>
                    <a:gd name="T0" fmla="*/ 36 w 64"/>
                    <a:gd name="T1" fmla="*/ 24 h 24"/>
                    <a:gd name="T2" fmla="*/ 64 w 64"/>
                    <a:gd name="T3" fmla="*/ 10 h 24"/>
                    <a:gd name="T4" fmla="*/ 28 w 64"/>
                    <a:gd name="T5" fmla="*/ 0 h 24"/>
                    <a:gd name="T6" fmla="*/ 0 w 64"/>
                    <a:gd name="T7" fmla="*/ 12 h 24"/>
                    <a:gd name="T8" fmla="*/ 36 w 64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4"/>
                    <a:gd name="T17" fmla="*/ 64 w 64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4">
                      <a:moveTo>
                        <a:pt x="36" y="24"/>
                      </a:moveTo>
                      <a:lnTo>
                        <a:pt x="64" y="10"/>
                      </a:lnTo>
                      <a:lnTo>
                        <a:pt x="28" y="0"/>
                      </a:lnTo>
                      <a:lnTo>
                        <a:pt x="0" y="12"/>
                      </a:lnTo>
                      <a:lnTo>
                        <a:pt x="36" y="24"/>
                      </a:lnTo>
                      <a:close/>
                    </a:path>
                  </a:pathLst>
                </a:custGeom>
                <a:solidFill>
                  <a:srgbClr val="007F59"/>
                </a:solidFill>
                <a:ln w="0">
                  <a:solidFill>
                    <a:srgbClr val="007F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45" name="Freeform 2274"/>
                <p:cNvSpPr>
                  <a:spLocks noChangeAspect="1"/>
                </p:cNvSpPr>
                <p:nvPr/>
              </p:nvSpPr>
              <p:spPr bwMode="auto">
                <a:xfrm>
                  <a:off x="1414" y="1840"/>
                  <a:ext cx="64" cy="24"/>
                </a:xfrm>
                <a:custGeom>
                  <a:avLst/>
                  <a:gdLst>
                    <a:gd name="T0" fmla="*/ 36 w 64"/>
                    <a:gd name="T1" fmla="*/ 24 h 24"/>
                    <a:gd name="T2" fmla="*/ 64 w 64"/>
                    <a:gd name="T3" fmla="*/ 10 h 24"/>
                    <a:gd name="T4" fmla="*/ 28 w 64"/>
                    <a:gd name="T5" fmla="*/ 0 h 24"/>
                    <a:gd name="T6" fmla="*/ 0 w 64"/>
                    <a:gd name="T7" fmla="*/ 12 h 24"/>
                    <a:gd name="T8" fmla="*/ 36 w 64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4"/>
                    <a:gd name="T17" fmla="*/ 64 w 64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4">
                      <a:moveTo>
                        <a:pt x="36" y="24"/>
                      </a:moveTo>
                      <a:lnTo>
                        <a:pt x="64" y="10"/>
                      </a:lnTo>
                      <a:lnTo>
                        <a:pt x="28" y="0"/>
                      </a:lnTo>
                      <a:lnTo>
                        <a:pt x="0" y="12"/>
                      </a:lnTo>
                      <a:lnTo>
                        <a:pt x="3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46" name="Freeform 2275"/>
                <p:cNvSpPr>
                  <a:spLocks noChangeAspect="1"/>
                </p:cNvSpPr>
                <p:nvPr/>
              </p:nvSpPr>
              <p:spPr bwMode="auto">
                <a:xfrm>
                  <a:off x="1450" y="1850"/>
                  <a:ext cx="66" cy="26"/>
                </a:xfrm>
                <a:custGeom>
                  <a:avLst/>
                  <a:gdLst>
                    <a:gd name="T0" fmla="*/ 38 w 66"/>
                    <a:gd name="T1" fmla="*/ 26 h 26"/>
                    <a:gd name="T2" fmla="*/ 66 w 66"/>
                    <a:gd name="T3" fmla="*/ 10 h 26"/>
                    <a:gd name="T4" fmla="*/ 28 w 66"/>
                    <a:gd name="T5" fmla="*/ 0 h 26"/>
                    <a:gd name="T6" fmla="*/ 0 w 66"/>
                    <a:gd name="T7" fmla="*/ 14 h 26"/>
                    <a:gd name="T8" fmla="*/ 38 w 66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6"/>
                    <a:gd name="T17" fmla="*/ 66 w 66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6">
                      <a:moveTo>
                        <a:pt x="38" y="26"/>
                      </a:moveTo>
                      <a:lnTo>
                        <a:pt x="66" y="10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8" y="26"/>
                      </a:lnTo>
                      <a:close/>
                    </a:path>
                  </a:pathLst>
                </a:custGeom>
                <a:solidFill>
                  <a:srgbClr val="008158"/>
                </a:solidFill>
                <a:ln w="0">
                  <a:solidFill>
                    <a:srgbClr val="0081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47" name="Freeform 2276"/>
                <p:cNvSpPr>
                  <a:spLocks noChangeAspect="1"/>
                </p:cNvSpPr>
                <p:nvPr/>
              </p:nvSpPr>
              <p:spPr bwMode="auto">
                <a:xfrm>
                  <a:off x="1450" y="1850"/>
                  <a:ext cx="66" cy="26"/>
                </a:xfrm>
                <a:custGeom>
                  <a:avLst/>
                  <a:gdLst>
                    <a:gd name="T0" fmla="*/ 38 w 66"/>
                    <a:gd name="T1" fmla="*/ 26 h 26"/>
                    <a:gd name="T2" fmla="*/ 66 w 66"/>
                    <a:gd name="T3" fmla="*/ 10 h 26"/>
                    <a:gd name="T4" fmla="*/ 28 w 66"/>
                    <a:gd name="T5" fmla="*/ 0 h 26"/>
                    <a:gd name="T6" fmla="*/ 0 w 66"/>
                    <a:gd name="T7" fmla="*/ 14 h 26"/>
                    <a:gd name="T8" fmla="*/ 38 w 66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6"/>
                    <a:gd name="T17" fmla="*/ 66 w 66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6">
                      <a:moveTo>
                        <a:pt x="38" y="26"/>
                      </a:moveTo>
                      <a:lnTo>
                        <a:pt x="66" y="10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48" name="Freeform 2277"/>
                <p:cNvSpPr>
                  <a:spLocks noChangeAspect="1"/>
                </p:cNvSpPr>
                <p:nvPr/>
              </p:nvSpPr>
              <p:spPr bwMode="auto">
                <a:xfrm>
                  <a:off x="1488" y="1860"/>
                  <a:ext cx="66" cy="26"/>
                </a:xfrm>
                <a:custGeom>
                  <a:avLst/>
                  <a:gdLst>
                    <a:gd name="T0" fmla="*/ 36 w 66"/>
                    <a:gd name="T1" fmla="*/ 26 h 26"/>
                    <a:gd name="T2" fmla="*/ 66 w 66"/>
                    <a:gd name="T3" fmla="*/ 12 h 26"/>
                    <a:gd name="T4" fmla="*/ 28 w 66"/>
                    <a:gd name="T5" fmla="*/ 0 h 26"/>
                    <a:gd name="T6" fmla="*/ 0 w 66"/>
                    <a:gd name="T7" fmla="*/ 16 h 26"/>
                    <a:gd name="T8" fmla="*/ 36 w 66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6"/>
                    <a:gd name="T17" fmla="*/ 66 w 66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6">
                      <a:moveTo>
                        <a:pt x="36" y="26"/>
                      </a:moveTo>
                      <a:lnTo>
                        <a:pt x="66" y="12"/>
                      </a:lnTo>
                      <a:lnTo>
                        <a:pt x="28" y="0"/>
                      </a:lnTo>
                      <a:lnTo>
                        <a:pt x="0" y="16"/>
                      </a:lnTo>
                      <a:lnTo>
                        <a:pt x="36" y="26"/>
                      </a:lnTo>
                      <a:close/>
                    </a:path>
                  </a:pathLst>
                </a:custGeom>
                <a:solidFill>
                  <a:srgbClr val="008258"/>
                </a:solidFill>
                <a:ln w="0">
                  <a:solidFill>
                    <a:srgbClr val="0082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49" name="Freeform 2278"/>
                <p:cNvSpPr>
                  <a:spLocks noChangeAspect="1"/>
                </p:cNvSpPr>
                <p:nvPr/>
              </p:nvSpPr>
              <p:spPr bwMode="auto">
                <a:xfrm>
                  <a:off x="1488" y="1860"/>
                  <a:ext cx="66" cy="26"/>
                </a:xfrm>
                <a:custGeom>
                  <a:avLst/>
                  <a:gdLst>
                    <a:gd name="T0" fmla="*/ 36 w 66"/>
                    <a:gd name="T1" fmla="*/ 26 h 26"/>
                    <a:gd name="T2" fmla="*/ 66 w 66"/>
                    <a:gd name="T3" fmla="*/ 12 h 26"/>
                    <a:gd name="T4" fmla="*/ 28 w 66"/>
                    <a:gd name="T5" fmla="*/ 0 h 26"/>
                    <a:gd name="T6" fmla="*/ 0 w 66"/>
                    <a:gd name="T7" fmla="*/ 16 h 26"/>
                    <a:gd name="T8" fmla="*/ 36 w 66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6"/>
                    <a:gd name="T17" fmla="*/ 66 w 66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6">
                      <a:moveTo>
                        <a:pt x="36" y="26"/>
                      </a:moveTo>
                      <a:lnTo>
                        <a:pt x="66" y="12"/>
                      </a:lnTo>
                      <a:lnTo>
                        <a:pt x="28" y="0"/>
                      </a:lnTo>
                      <a:lnTo>
                        <a:pt x="0" y="16"/>
                      </a:lnTo>
                      <a:lnTo>
                        <a:pt x="3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50" name="Freeform 2279"/>
                <p:cNvSpPr>
                  <a:spLocks noChangeAspect="1"/>
                </p:cNvSpPr>
                <p:nvPr/>
              </p:nvSpPr>
              <p:spPr bwMode="auto">
                <a:xfrm>
                  <a:off x="1524" y="1872"/>
                  <a:ext cx="68" cy="26"/>
                </a:xfrm>
                <a:custGeom>
                  <a:avLst/>
                  <a:gdLst>
                    <a:gd name="T0" fmla="*/ 40 w 68"/>
                    <a:gd name="T1" fmla="*/ 26 h 26"/>
                    <a:gd name="T2" fmla="*/ 68 w 68"/>
                    <a:gd name="T3" fmla="*/ 12 h 26"/>
                    <a:gd name="T4" fmla="*/ 30 w 68"/>
                    <a:gd name="T5" fmla="*/ 0 h 26"/>
                    <a:gd name="T6" fmla="*/ 0 w 68"/>
                    <a:gd name="T7" fmla="*/ 14 h 26"/>
                    <a:gd name="T8" fmla="*/ 40 w 68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6"/>
                    <a:gd name="T17" fmla="*/ 68 w 68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6">
                      <a:moveTo>
                        <a:pt x="40" y="26"/>
                      </a:moveTo>
                      <a:lnTo>
                        <a:pt x="68" y="12"/>
                      </a:lnTo>
                      <a:lnTo>
                        <a:pt x="30" y="0"/>
                      </a:lnTo>
                      <a:lnTo>
                        <a:pt x="0" y="14"/>
                      </a:lnTo>
                      <a:lnTo>
                        <a:pt x="40" y="26"/>
                      </a:lnTo>
                      <a:close/>
                    </a:path>
                  </a:pathLst>
                </a:custGeom>
                <a:solidFill>
                  <a:srgbClr val="008258"/>
                </a:solidFill>
                <a:ln w="0">
                  <a:solidFill>
                    <a:srgbClr val="0082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51" name="Freeform 2280"/>
                <p:cNvSpPr>
                  <a:spLocks noChangeAspect="1"/>
                </p:cNvSpPr>
                <p:nvPr/>
              </p:nvSpPr>
              <p:spPr bwMode="auto">
                <a:xfrm>
                  <a:off x="1524" y="1872"/>
                  <a:ext cx="68" cy="26"/>
                </a:xfrm>
                <a:custGeom>
                  <a:avLst/>
                  <a:gdLst>
                    <a:gd name="T0" fmla="*/ 40 w 68"/>
                    <a:gd name="T1" fmla="*/ 26 h 26"/>
                    <a:gd name="T2" fmla="*/ 68 w 68"/>
                    <a:gd name="T3" fmla="*/ 12 h 26"/>
                    <a:gd name="T4" fmla="*/ 30 w 68"/>
                    <a:gd name="T5" fmla="*/ 0 h 26"/>
                    <a:gd name="T6" fmla="*/ 0 w 68"/>
                    <a:gd name="T7" fmla="*/ 14 h 26"/>
                    <a:gd name="T8" fmla="*/ 40 w 68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6"/>
                    <a:gd name="T17" fmla="*/ 68 w 68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6">
                      <a:moveTo>
                        <a:pt x="40" y="26"/>
                      </a:moveTo>
                      <a:lnTo>
                        <a:pt x="68" y="12"/>
                      </a:lnTo>
                      <a:lnTo>
                        <a:pt x="30" y="0"/>
                      </a:lnTo>
                      <a:lnTo>
                        <a:pt x="0" y="14"/>
                      </a:lnTo>
                      <a:lnTo>
                        <a:pt x="40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52" name="Freeform 2281"/>
                <p:cNvSpPr>
                  <a:spLocks noChangeAspect="1"/>
                </p:cNvSpPr>
                <p:nvPr/>
              </p:nvSpPr>
              <p:spPr bwMode="auto">
                <a:xfrm>
                  <a:off x="1564" y="1884"/>
                  <a:ext cx="66" cy="28"/>
                </a:xfrm>
                <a:custGeom>
                  <a:avLst/>
                  <a:gdLst>
                    <a:gd name="T0" fmla="*/ 38 w 66"/>
                    <a:gd name="T1" fmla="*/ 28 h 28"/>
                    <a:gd name="T2" fmla="*/ 66 w 66"/>
                    <a:gd name="T3" fmla="*/ 12 h 28"/>
                    <a:gd name="T4" fmla="*/ 28 w 66"/>
                    <a:gd name="T5" fmla="*/ 0 h 28"/>
                    <a:gd name="T6" fmla="*/ 0 w 66"/>
                    <a:gd name="T7" fmla="*/ 14 h 28"/>
                    <a:gd name="T8" fmla="*/ 38 w 66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8"/>
                    <a:gd name="T17" fmla="*/ 66 w 66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8">
                      <a:moveTo>
                        <a:pt x="38" y="28"/>
                      </a:moveTo>
                      <a:lnTo>
                        <a:pt x="66" y="12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8" y="28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53" name="Freeform 2282"/>
                <p:cNvSpPr>
                  <a:spLocks noChangeAspect="1"/>
                </p:cNvSpPr>
                <p:nvPr/>
              </p:nvSpPr>
              <p:spPr bwMode="auto">
                <a:xfrm>
                  <a:off x="1564" y="1884"/>
                  <a:ext cx="66" cy="28"/>
                </a:xfrm>
                <a:custGeom>
                  <a:avLst/>
                  <a:gdLst>
                    <a:gd name="T0" fmla="*/ 38 w 66"/>
                    <a:gd name="T1" fmla="*/ 28 h 28"/>
                    <a:gd name="T2" fmla="*/ 66 w 66"/>
                    <a:gd name="T3" fmla="*/ 12 h 28"/>
                    <a:gd name="T4" fmla="*/ 28 w 66"/>
                    <a:gd name="T5" fmla="*/ 0 h 28"/>
                    <a:gd name="T6" fmla="*/ 0 w 66"/>
                    <a:gd name="T7" fmla="*/ 14 h 28"/>
                    <a:gd name="T8" fmla="*/ 38 w 66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8"/>
                    <a:gd name="T17" fmla="*/ 66 w 66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8">
                      <a:moveTo>
                        <a:pt x="38" y="28"/>
                      </a:moveTo>
                      <a:lnTo>
                        <a:pt x="66" y="12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8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54" name="Freeform 2283"/>
                <p:cNvSpPr>
                  <a:spLocks noChangeAspect="1"/>
                </p:cNvSpPr>
                <p:nvPr/>
              </p:nvSpPr>
              <p:spPr bwMode="auto">
                <a:xfrm>
                  <a:off x="1602" y="1896"/>
                  <a:ext cx="68" cy="28"/>
                </a:xfrm>
                <a:custGeom>
                  <a:avLst/>
                  <a:gdLst>
                    <a:gd name="T0" fmla="*/ 40 w 68"/>
                    <a:gd name="T1" fmla="*/ 28 h 28"/>
                    <a:gd name="T2" fmla="*/ 68 w 68"/>
                    <a:gd name="T3" fmla="*/ 12 h 28"/>
                    <a:gd name="T4" fmla="*/ 28 w 68"/>
                    <a:gd name="T5" fmla="*/ 0 h 28"/>
                    <a:gd name="T6" fmla="*/ 0 w 68"/>
                    <a:gd name="T7" fmla="*/ 16 h 28"/>
                    <a:gd name="T8" fmla="*/ 40 w 68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8"/>
                    <a:gd name="T17" fmla="*/ 68 w 68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8">
                      <a:moveTo>
                        <a:pt x="40" y="28"/>
                      </a:moveTo>
                      <a:lnTo>
                        <a:pt x="68" y="12"/>
                      </a:lnTo>
                      <a:lnTo>
                        <a:pt x="28" y="0"/>
                      </a:lnTo>
                      <a:lnTo>
                        <a:pt x="0" y="16"/>
                      </a:lnTo>
                      <a:lnTo>
                        <a:pt x="40" y="28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55" name="Freeform 2284"/>
                <p:cNvSpPr>
                  <a:spLocks noChangeAspect="1"/>
                </p:cNvSpPr>
                <p:nvPr/>
              </p:nvSpPr>
              <p:spPr bwMode="auto">
                <a:xfrm>
                  <a:off x="1602" y="1896"/>
                  <a:ext cx="68" cy="28"/>
                </a:xfrm>
                <a:custGeom>
                  <a:avLst/>
                  <a:gdLst>
                    <a:gd name="T0" fmla="*/ 40 w 68"/>
                    <a:gd name="T1" fmla="*/ 28 h 28"/>
                    <a:gd name="T2" fmla="*/ 68 w 68"/>
                    <a:gd name="T3" fmla="*/ 12 h 28"/>
                    <a:gd name="T4" fmla="*/ 28 w 68"/>
                    <a:gd name="T5" fmla="*/ 0 h 28"/>
                    <a:gd name="T6" fmla="*/ 0 w 68"/>
                    <a:gd name="T7" fmla="*/ 16 h 28"/>
                    <a:gd name="T8" fmla="*/ 40 w 68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8"/>
                    <a:gd name="T17" fmla="*/ 68 w 68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8">
                      <a:moveTo>
                        <a:pt x="40" y="28"/>
                      </a:moveTo>
                      <a:lnTo>
                        <a:pt x="68" y="12"/>
                      </a:lnTo>
                      <a:lnTo>
                        <a:pt x="28" y="0"/>
                      </a:lnTo>
                      <a:lnTo>
                        <a:pt x="0" y="16"/>
                      </a:lnTo>
                      <a:lnTo>
                        <a:pt x="40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56" name="Freeform 2285"/>
                <p:cNvSpPr>
                  <a:spLocks noChangeAspect="1"/>
                </p:cNvSpPr>
                <p:nvPr/>
              </p:nvSpPr>
              <p:spPr bwMode="auto">
                <a:xfrm>
                  <a:off x="1642" y="1908"/>
                  <a:ext cx="68" cy="28"/>
                </a:xfrm>
                <a:custGeom>
                  <a:avLst/>
                  <a:gdLst>
                    <a:gd name="T0" fmla="*/ 40 w 68"/>
                    <a:gd name="T1" fmla="*/ 28 h 28"/>
                    <a:gd name="T2" fmla="*/ 68 w 68"/>
                    <a:gd name="T3" fmla="*/ 14 h 28"/>
                    <a:gd name="T4" fmla="*/ 28 w 68"/>
                    <a:gd name="T5" fmla="*/ 0 h 28"/>
                    <a:gd name="T6" fmla="*/ 0 w 68"/>
                    <a:gd name="T7" fmla="*/ 16 h 28"/>
                    <a:gd name="T8" fmla="*/ 40 w 68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8"/>
                    <a:gd name="T17" fmla="*/ 68 w 68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8">
                      <a:moveTo>
                        <a:pt x="40" y="28"/>
                      </a:moveTo>
                      <a:lnTo>
                        <a:pt x="68" y="14"/>
                      </a:lnTo>
                      <a:lnTo>
                        <a:pt x="28" y="0"/>
                      </a:lnTo>
                      <a:lnTo>
                        <a:pt x="0" y="16"/>
                      </a:lnTo>
                      <a:lnTo>
                        <a:pt x="40" y="28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57" name="Freeform 2286"/>
                <p:cNvSpPr>
                  <a:spLocks noChangeAspect="1"/>
                </p:cNvSpPr>
                <p:nvPr/>
              </p:nvSpPr>
              <p:spPr bwMode="auto">
                <a:xfrm>
                  <a:off x="1642" y="1908"/>
                  <a:ext cx="68" cy="28"/>
                </a:xfrm>
                <a:custGeom>
                  <a:avLst/>
                  <a:gdLst>
                    <a:gd name="T0" fmla="*/ 40 w 68"/>
                    <a:gd name="T1" fmla="*/ 28 h 28"/>
                    <a:gd name="T2" fmla="*/ 68 w 68"/>
                    <a:gd name="T3" fmla="*/ 14 h 28"/>
                    <a:gd name="T4" fmla="*/ 28 w 68"/>
                    <a:gd name="T5" fmla="*/ 0 h 28"/>
                    <a:gd name="T6" fmla="*/ 0 w 68"/>
                    <a:gd name="T7" fmla="*/ 16 h 28"/>
                    <a:gd name="T8" fmla="*/ 40 w 68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8"/>
                    <a:gd name="T17" fmla="*/ 68 w 68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8">
                      <a:moveTo>
                        <a:pt x="40" y="28"/>
                      </a:moveTo>
                      <a:lnTo>
                        <a:pt x="68" y="14"/>
                      </a:lnTo>
                      <a:lnTo>
                        <a:pt x="28" y="0"/>
                      </a:lnTo>
                      <a:lnTo>
                        <a:pt x="0" y="16"/>
                      </a:lnTo>
                      <a:lnTo>
                        <a:pt x="40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58" name="Freeform 2287"/>
                <p:cNvSpPr>
                  <a:spLocks noChangeAspect="1"/>
                </p:cNvSpPr>
                <p:nvPr/>
              </p:nvSpPr>
              <p:spPr bwMode="auto">
                <a:xfrm>
                  <a:off x="1682" y="1922"/>
                  <a:ext cx="68" cy="28"/>
                </a:xfrm>
                <a:custGeom>
                  <a:avLst/>
                  <a:gdLst>
                    <a:gd name="T0" fmla="*/ 42 w 68"/>
                    <a:gd name="T1" fmla="*/ 28 h 28"/>
                    <a:gd name="T2" fmla="*/ 68 w 68"/>
                    <a:gd name="T3" fmla="*/ 12 h 28"/>
                    <a:gd name="T4" fmla="*/ 28 w 68"/>
                    <a:gd name="T5" fmla="*/ 0 h 28"/>
                    <a:gd name="T6" fmla="*/ 0 w 68"/>
                    <a:gd name="T7" fmla="*/ 14 h 28"/>
                    <a:gd name="T8" fmla="*/ 42 w 68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8"/>
                    <a:gd name="T17" fmla="*/ 68 w 68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8">
                      <a:moveTo>
                        <a:pt x="42" y="28"/>
                      </a:moveTo>
                      <a:lnTo>
                        <a:pt x="68" y="12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42" y="28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59" name="Freeform 2288"/>
                <p:cNvSpPr>
                  <a:spLocks noChangeAspect="1"/>
                </p:cNvSpPr>
                <p:nvPr/>
              </p:nvSpPr>
              <p:spPr bwMode="auto">
                <a:xfrm>
                  <a:off x="1682" y="1922"/>
                  <a:ext cx="68" cy="28"/>
                </a:xfrm>
                <a:custGeom>
                  <a:avLst/>
                  <a:gdLst>
                    <a:gd name="T0" fmla="*/ 42 w 68"/>
                    <a:gd name="T1" fmla="*/ 28 h 28"/>
                    <a:gd name="T2" fmla="*/ 68 w 68"/>
                    <a:gd name="T3" fmla="*/ 12 h 28"/>
                    <a:gd name="T4" fmla="*/ 28 w 68"/>
                    <a:gd name="T5" fmla="*/ 0 h 28"/>
                    <a:gd name="T6" fmla="*/ 0 w 68"/>
                    <a:gd name="T7" fmla="*/ 14 h 28"/>
                    <a:gd name="T8" fmla="*/ 42 w 68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8"/>
                    <a:gd name="T17" fmla="*/ 68 w 68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8">
                      <a:moveTo>
                        <a:pt x="42" y="28"/>
                      </a:moveTo>
                      <a:lnTo>
                        <a:pt x="68" y="12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42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60" name="Freeform 2289"/>
                <p:cNvSpPr>
                  <a:spLocks noChangeAspect="1"/>
                </p:cNvSpPr>
                <p:nvPr/>
              </p:nvSpPr>
              <p:spPr bwMode="auto">
                <a:xfrm>
                  <a:off x="604" y="1602"/>
                  <a:ext cx="56" cy="20"/>
                </a:xfrm>
                <a:custGeom>
                  <a:avLst/>
                  <a:gdLst>
                    <a:gd name="T0" fmla="*/ 26 w 56"/>
                    <a:gd name="T1" fmla="*/ 20 h 20"/>
                    <a:gd name="T2" fmla="*/ 56 w 56"/>
                    <a:gd name="T3" fmla="*/ 10 h 20"/>
                    <a:gd name="T4" fmla="*/ 30 w 56"/>
                    <a:gd name="T5" fmla="*/ 0 h 20"/>
                    <a:gd name="T6" fmla="*/ 0 w 56"/>
                    <a:gd name="T7" fmla="*/ 10 h 20"/>
                    <a:gd name="T8" fmla="*/ 26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26" y="20"/>
                      </a:moveTo>
                      <a:lnTo>
                        <a:pt x="56" y="10"/>
                      </a:lnTo>
                      <a:lnTo>
                        <a:pt x="30" y="0"/>
                      </a:lnTo>
                      <a:lnTo>
                        <a:pt x="0" y="10"/>
                      </a:lnTo>
                      <a:lnTo>
                        <a:pt x="26" y="20"/>
                      </a:lnTo>
                      <a:close/>
                    </a:path>
                  </a:pathLst>
                </a:custGeom>
                <a:solidFill>
                  <a:srgbClr val="00935E"/>
                </a:solidFill>
                <a:ln w="0">
                  <a:solidFill>
                    <a:srgbClr val="00935E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61" name="Freeform 2290"/>
                <p:cNvSpPr>
                  <a:spLocks noChangeAspect="1"/>
                </p:cNvSpPr>
                <p:nvPr/>
              </p:nvSpPr>
              <p:spPr bwMode="auto">
                <a:xfrm>
                  <a:off x="604" y="1602"/>
                  <a:ext cx="56" cy="20"/>
                </a:xfrm>
                <a:custGeom>
                  <a:avLst/>
                  <a:gdLst>
                    <a:gd name="T0" fmla="*/ 26 w 56"/>
                    <a:gd name="T1" fmla="*/ 20 h 20"/>
                    <a:gd name="T2" fmla="*/ 56 w 56"/>
                    <a:gd name="T3" fmla="*/ 10 h 20"/>
                    <a:gd name="T4" fmla="*/ 30 w 56"/>
                    <a:gd name="T5" fmla="*/ 0 h 20"/>
                    <a:gd name="T6" fmla="*/ 0 w 56"/>
                    <a:gd name="T7" fmla="*/ 10 h 20"/>
                    <a:gd name="T8" fmla="*/ 26 w 5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0"/>
                    <a:gd name="T17" fmla="*/ 56 w 5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0">
                      <a:moveTo>
                        <a:pt x="26" y="20"/>
                      </a:moveTo>
                      <a:lnTo>
                        <a:pt x="56" y="10"/>
                      </a:lnTo>
                      <a:lnTo>
                        <a:pt x="30" y="0"/>
                      </a:lnTo>
                      <a:lnTo>
                        <a:pt x="0" y="10"/>
                      </a:lnTo>
                      <a:lnTo>
                        <a:pt x="2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62" name="Freeform 2291"/>
                <p:cNvSpPr>
                  <a:spLocks noChangeAspect="1"/>
                </p:cNvSpPr>
                <p:nvPr/>
              </p:nvSpPr>
              <p:spPr bwMode="auto">
                <a:xfrm>
                  <a:off x="630" y="1612"/>
                  <a:ext cx="56" cy="42"/>
                </a:xfrm>
                <a:custGeom>
                  <a:avLst/>
                  <a:gdLst>
                    <a:gd name="T0" fmla="*/ 26 w 56"/>
                    <a:gd name="T1" fmla="*/ 42 h 42"/>
                    <a:gd name="T2" fmla="*/ 56 w 56"/>
                    <a:gd name="T3" fmla="*/ 28 h 42"/>
                    <a:gd name="T4" fmla="*/ 30 w 56"/>
                    <a:gd name="T5" fmla="*/ 0 h 42"/>
                    <a:gd name="T6" fmla="*/ 0 w 56"/>
                    <a:gd name="T7" fmla="*/ 10 h 42"/>
                    <a:gd name="T8" fmla="*/ 26 w 56"/>
                    <a:gd name="T9" fmla="*/ 42 h 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2"/>
                    <a:gd name="T17" fmla="*/ 56 w 56"/>
                    <a:gd name="T18" fmla="*/ 42 h 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2">
                      <a:moveTo>
                        <a:pt x="26" y="42"/>
                      </a:moveTo>
                      <a:lnTo>
                        <a:pt x="56" y="28"/>
                      </a:lnTo>
                      <a:lnTo>
                        <a:pt x="30" y="0"/>
                      </a:lnTo>
                      <a:lnTo>
                        <a:pt x="0" y="10"/>
                      </a:lnTo>
                      <a:lnTo>
                        <a:pt x="26" y="42"/>
                      </a:lnTo>
                      <a:close/>
                    </a:path>
                  </a:pathLst>
                </a:custGeom>
                <a:solidFill>
                  <a:srgbClr val="4CB368"/>
                </a:solidFill>
                <a:ln w="0">
                  <a:solidFill>
                    <a:srgbClr val="4CB36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63" name="Freeform 2292"/>
                <p:cNvSpPr>
                  <a:spLocks noChangeAspect="1"/>
                </p:cNvSpPr>
                <p:nvPr/>
              </p:nvSpPr>
              <p:spPr bwMode="auto">
                <a:xfrm>
                  <a:off x="630" y="1612"/>
                  <a:ext cx="56" cy="42"/>
                </a:xfrm>
                <a:custGeom>
                  <a:avLst/>
                  <a:gdLst>
                    <a:gd name="T0" fmla="*/ 26 w 56"/>
                    <a:gd name="T1" fmla="*/ 42 h 42"/>
                    <a:gd name="T2" fmla="*/ 56 w 56"/>
                    <a:gd name="T3" fmla="*/ 28 h 42"/>
                    <a:gd name="T4" fmla="*/ 30 w 56"/>
                    <a:gd name="T5" fmla="*/ 0 h 42"/>
                    <a:gd name="T6" fmla="*/ 0 w 56"/>
                    <a:gd name="T7" fmla="*/ 10 h 42"/>
                    <a:gd name="T8" fmla="*/ 26 w 56"/>
                    <a:gd name="T9" fmla="*/ 42 h 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2"/>
                    <a:gd name="T17" fmla="*/ 56 w 56"/>
                    <a:gd name="T18" fmla="*/ 42 h 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2">
                      <a:moveTo>
                        <a:pt x="26" y="42"/>
                      </a:moveTo>
                      <a:lnTo>
                        <a:pt x="56" y="28"/>
                      </a:lnTo>
                      <a:lnTo>
                        <a:pt x="30" y="0"/>
                      </a:lnTo>
                      <a:lnTo>
                        <a:pt x="0" y="10"/>
                      </a:lnTo>
                      <a:lnTo>
                        <a:pt x="26" y="4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64" name="Freeform 2293"/>
                <p:cNvSpPr>
                  <a:spLocks noChangeAspect="1"/>
                </p:cNvSpPr>
                <p:nvPr/>
              </p:nvSpPr>
              <p:spPr bwMode="auto">
                <a:xfrm>
                  <a:off x="656" y="1640"/>
                  <a:ext cx="58" cy="54"/>
                </a:xfrm>
                <a:custGeom>
                  <a:avLst/>
                  <a:gdLst>
                    <a:gd name="T0" fmla="*/ 28 w 58"/>
                    <a:gd name="T1" fmla="*/ 54 h 54"/>
                    <a:gd name="T2" fmla="*/ 58 w 58"/>
                    <a:gd name="T3" fmla="*/ 36 h 54"/>
                    <a:gd name="T4" fmla="*/ 30 w 58"/>
                    <a:gd name="T5" fmla="*/ 0 h 54"/>
                    <a:gd name="T6" fmla="*/ 0 w 58"/>
                    <a:gd name="T7" fmla="*/ 14 h 54"/>
                    <a:gd name="T8" fmla="*/ 28 w 58"/>
                    <a:gd name="T9" fmla="*/ 54 h 5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54"/>
                    <a:gd name="T17" fmla="*/ 58 w 58"/>
                    <a:gd name="T18" fmla="*/ 54 h 5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54">
                      <a:moveTo>
                        <a:pt x="28" y="54"/>
                      </a:moveTo>
                      <a:lnTo>
                        <a:pt x="58" y="36"/>
                      </a:lnTo>
                      <a:lnTo>
                        <a:pt x="30" y="0"/>
                      </a:lnTo>
                      <a:lnTo>
                        <a:pt x="0" y="14"/>
                      </a:lnTo>
                      <a:lnTo>
                        <a:pt x="28" y="54"/>
                      </a:lnTo>
                      <a:close/>
                    </a:path>
                  </a:pathLst>
                </a:custGeom>
                <a:solidFill>
                  <a:srgbClr val="65B26E"/>
                </a:solidFill>
                <a:ln w="0">
                  <a:solidFill>
                    <a:srgbClr val="65B26E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65" name="Freeform 2294"/>
                <p:cNvSpPr>
                  <a:spLocks noChangeAspect="1"/>
                </p:cNvSpPr>
                <p:nvPr/>
              </p:nvSpPr>
              <p:spPr bwMode="auto">
                <a:xfrm>
                  <a:off x="656" y="1640"/>
                  <a:ext cx="58" cy="54"/>
                </a:xfrm>
                <a:custGeom>
                  <a:avLst/>
                  <a:gdLst>
                    <a:gd name="T0" fmla="*/ 28 w 58"/>
                    <a:gd name="T1" fmla="*/ 54 h 54"/>
                    <a:gd name="T2" fmla="*/ 58 w 58"/>
                    <a:gd name="T3" fmla="*/ 36 h 54"/>
                    <a:gd name="T4" fmla="*/ 30 w 58"/>
                    <a:gd name="T5" fmla="*/ 0 h 54"/>
                    <a:gd name="T6" fmla="*/ 0 w 58"/>
                    <a:gd name="T7" fmla="*/ 14 h 54"/>
                    <a:gd name="T8" fmla="*/ 28 w 58"/>
                    <a:gd name="T9" fmla="*/ 54 h 5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54"/>
                    <a:gd name="T17" fmla="*/ 58 w 58"/>
                    <a:gd name="T18" fmla="*/ 54 h 5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54">
                      <a:moveTo>
                        <a:pt x="28" y="54"/>
                      </a:moveTo>
                      <a:lnTo>
                        <a:pt x="58" y="36"/>
                      </a:lnTo>
                      <a:lnTo>
                        <a:pt x="30" y="0"/>
                      </a:lnTo>
                      <a:lnTo>
                        <a:pt x="0" y="14"/>
                      </a:lnTo>
                      <a:lnTo>
                        <a:pt x="28" y="5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66" name="Freeform 2295"/>
                <p:cNvSpPr>
                  <a:spLocks noChangeAspect="1"/>
                </p:cNvSpPr>
                <p:nvPr/>
              </p:nvSpPr>
              <p:spPr bwMode="auto">
                <a:xfrm>
                  <a:off x="684" y="1676"/>
                  <a:ext cx="58" cy="58"/>
                </a:xfrm>
                <a:custGeom>
                  <a:avLst/>
                  <a:gdLst>
                    <a:gd name="T0" fmla="*/ 28 w 58"/>
                    <a:gd name="T1" fmla="*/ 58 h 58"/>
                    <a:gd name="T2" fmla="*/ 58 w 58"/>
                    <a:gd name="T3" fmla="*/ 36 h 58"/>
                    <a:gd name="T4" fmla="*/ 30 w 58"/>
                    <a:gd name="T5" fmla="*/ 0 h 58"/>
                    <a:gd name="T6" fmla="*/ 0 w 58"/>
                    <a:gd name="T7" fmla="*/ 18 h 58"/>
                    <a:gd name="T8" fmla="*/ 28 w 58"/>
                    <a:gd name="T9" fmla="*/ 58 h 5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58"/>
                    <a:gd name="T17" fmla="*/ 58 w 58"/>
                    <a:gd name="T18" fmla="*/ 58 h 5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58">
                      <a:moveTo>
                        <a:pt x="28" y="58"/>
                      </a:moveTo>
                      <a:lnTo>
                        <a:pt x="58" y="36"/>
                      </a:lnTo>
                      <a:lnTo>
                        <a:pt x="30" y="0"/>
                      </a:lnTo>
                      <a:lnTo>
                        <a:pt x="0" y="18"/>
                      </a:lnTo>
                      <a:lnTo>
                        <a:pt x="28" y="58"/>
                      </a:lnTo>
                      <a:close/>
                    </a:path>
                  </a:pathLst>
                </a:custGeom>
                <a:solidFill>
                  <a:srgbClr val="67A979"/>
                </a:solidFill>
                <a:ln w="0">
                  <a:solidFill>
                    <a:srgbClr val="67A97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67" name="Freeform 2296"/>
                <p:cNvSpPr>
                  <a:spLocks noChangeAspect="1"/>
                </p:cNvSpPr>
                <p:nvPr/>
              </p:nvSpPr>
              <p:spPr bwMode="auto">
                <a:xfrm>
                  <a:off x="684" y="1676"/>
                  <a:ext cx="58" cy="58"/>
                </a:xfrm>
                <a:custGeom>
                  <a:avLst/>
                  <a:gdLst>
                    <a:gd name="T0" fmla="*/ 28 w 58"/>
                    <a:gd name="T1" fmla="*/ 58 h 58"/>
                    <a:gd name="T2" fmla="*/ 58 w 58"/>
                    <a:gd name="T3" fmla="*/ 36 h 58"/>
                    <a:gd name="T4" fmla="*/ 30 w 58"/>
                    <a:gd name="T5" fmla="*/ 0 h 58"/>
                    <a:gd name="T6" fmla="*/ 0 w 58"/>
                    <a:gd name="T7" fmla="*/ 18 h 58"/>
                    <a:gd name="T8" fmla="*/ 28 w 58"/>
                    <a:gd name="T9" fmla="*/ 58 h 5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58"/>
                    <a:gd name="T17" fmla="*/ 58 w 58"/>
                    <a:gd name="T18" fmla="*/ 58 h 5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58">
                      <a:moveTo>
                        <a:pt x="28" y="58"/>
                      </a:moveTo>
                      <a:lnTo>
                        <a:pt x="58" y="36"/>
                      </a:lnTo>
                      <a:lnTo>
                        <a:pt x="30" y="0"/>
                      </a:lnTo>
                      <a:lnTo>
                        <a:pt x="0" y="18"/>
                      </a:lnTo>
                      <a:lnTo>
                        <a:pt x="28" y="5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68" name="Freeform 2297"/>
                <p:cNvSpPr>
                  <a:spLocks noChangeAspect="1"/>
                </p:cNvSpPr>
                <p:nvPr/>
              </p:nvSpPr>
              <p:spPr bwMode="auto">
                <a:xfrm>
                  <a:off x="712" y="1712"/>
                  <a:ext cx="58" cy="54"/>
                </a:xfrm>
                <a:custGeom>
                  <a:avLst/>
                  <a:gdLst>
                    <a:gd name="T0" fmla="*/ 28 w 58"/>
                    <a:gd name="T1" fmla="*/ 54 h 54"/>
                    <a:gd name="T2" fmla="*/ 58 w 58"/>
                    <a:gd name="T3" fmla="*/ 28 h 54"/>
                    <a:gd name="T4" fmla="*/ 30 w 58"/>
                    <a:gd name="T5" fmla="*/ 0 h 54"/>
                    <a:gd name="T6" fmla="*/ 0 w 58"/>
                    <a:gd name="T7" fmla="*/ 22 h 54"/>
                    <a:gd name="T8" fmla="*/ 28 w 58"/>
                    <a:gd name="T9" fmla="*/ 54 h 5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54"/>
                    <a:gd name="T17" fmla="*/ 58 w 58"/>
                    <a:gd name="T18" fmla="*/ 54 h 5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54">
                      <a:moveTo>
                        <a:pt x="28" y="54"/>
                      </a:moveTo>
                      <a:lnTo>
                        <a:pt x="58" y="28"/>
                      </a:lnTo>
                      <a:lnTo>
                        <a:pt x="30" y="0"/>
                      </a:lnTo>
                      <a:lnTo>
                        <a:pt x="0" y="22"/>
                      </a:lnTo>
                      <a:lnTo>
                        <a:pt x="28" y="54"/>
                      </a:lnTo>
                      <a:close/>
                    </a:path>
                  </a:pathLst>
                </a:custGeom>
                <a:solidFill>
                  <a:srgbClr val="5E9E84"/>
                </a:solidFill>
                <a:ln w="0">
                  <a:solidFill>
                    <a:srgbClr val="5E9E8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69" name="Freeform 2298"/>
                <p:cNvSpPr>
                  <a:spLocks noChangeAspect="1"/>
                </p:cNvSpPr>
                <p:nvPr/>
              </p:nvSpPr>
              <p:spPr bwMode="auto">
                <a:xfrm>
                  <a:off x="712" y="1712"/>
                  <a:ext cx="58" cy="54"/>
                </a:xfrm>
                <a:custGeom>
                  <a:avLst/>
                  <a:gdLst>
                    <a:gd name="T0" fmla="*/ 28 w 58"/>
                    <a:gd name="T1" fmla="*/ 54 h 54"/>
                    <a:gd name="T2" fmla="*/ 58 w 58"/>
                    <a:gd name="T3" fmla="*/ 28 h 54"/>
                    <a:gd name="T4" fmla="*/ 30 w 58"/>
                    <a:gd name="T5" fmla="*/ 0 h 54"/>
                    <a:gd name="T6" fmla="*/ 0 w 58"/>
                    <a:gd name="T7" fmla="*/ 22 h 54"/>
                    <a:gd name="T8" fmla="*/ 28 w 58"/>
                    <a:gd name="T9" fmla="*/ 54 h 5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54"/>
                    <a:gd name="T17" fmla="*/ 58 w 58"/>
                    <a:gd name="T18" fmla="*/ 54 h 5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54">
                      <a:moveTo>
                        <a:pt x="28" y="54"/>
                      </a:moveTo>
                      <a:lnTo>
                        <a:pt x="58" y="28"/>
                      </a:lnTo>
                      <a:lnTo>
                        <a:pt x="30" y="0"/>
                      </a:lnTo>
                      <a:lnTo>
                        <a:pt x="0" y="22"/>
                      </a:lnTo>
                      <a:lnTo>
                        <a:pt x="28" y="5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70" name="Freeform 2299"/>
                <p:cNvSpPr>
                  <a:spLocks noChangeAspect="1"/>
                </p:cNvSpPr>
                <p:nvPr/>
              </p:nvSpPr>
              <p:spPr bwMode="auto">
                <a:xfrm>
                  <a:off x="740" y="1740"/>
                  <a:ext cx="56" cy="48"/>
                </a:xfrm>
                <a:custGeom>
                  <a:avLst/>
                  <a:gdLst>
                    <a:gd name="T0" fmla="*/ 28 w 56"/>
                    <a:gd name="T1" fmla="*/ 48 h 48"/>
                    <a:gd name="T2" fmla="*/ 56 w 56"/>
                    <a:gd name="T3" fmla="*/ 22 h 48"/>
                    <a:gd name="T4" fmla="*/ 30 w 56"/>
                    <a:gd name="T5" fmla="*/ 0 h 48"/>
                    <a:gd name="T6" fmla="*/ 0 w 56"/>
                    <a:gd name="T7" fmla="*/ 26 h 48"/>
                    <a:gd name="T8" fmla="*/ 28 w 56"/>
                    <a:gd name="T9" fmla="*/ 48 h 4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8"/>
                    <a:gd name="T17" fmla="*/ 56 w 56"/>
                    <a:gd name="T18" fmla="*/ 48 h 4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8">
                      <a:moveTo>
                        <a:pt x="28" y="48"/>
                      </a:moveTo>
                      <a:lnTo>
                        <a:pt x="56" y="22"/>
                      </a:lnTo>
                      <a:lnTo>
                        <a:pt x="30" y="0"/>
                      </a:lnTo>
                      <a:lnTo>
                        <a:pt x="0" y="26"/>
                      </a:lnTo>
                      <a:lnTo>
                        <a:pt x="28" y="48"/>
                      </a:lnTo>
                      <a:close/>
                    </a:path>
                  </a:pathLst>
                </a:custGeom>
                <a:solidFill>
                  <a:srgbClr val="4B8E90"/>
                </a:solidFill>
                <a:ln w="0">
                  <a:solidFill>
                    <a:srgbClr val="4B8E9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71" name="Freeform 2300"/>
                <p:cNvSpPr>
                  <a:spLocks noChangeAspect="1"/>
                </p:cNvSpPr>
                <p:nvPr/>
              </p:nvSpPr>
              <p:spPr bwMode="auto">
                <a:xfrm>
                  <a:off x="740" y="1740"/>
                  <a:ext cx="56" cy="48"/>
                </a:xfrm>
                <a:custGeom>
                  <a:avLst/>
                  <a:gdLst>
                    <a:gd name="T0" fmla="*/ 28 w 56"/>
                    <a:gd name="T1" fmla="*/ 48 h 48"/>
                    <a:gd name="T2" fmla="*/ 56 w 56"/>
                    <a:gd name="T3" fmla="*/ 22 h 48"/>
                    <a:gd name="T4" fmla="*/ 30 w 56"/>
                    <a:gd name="T5" fmla="*/ 0 h 48"/>
                    <a:gd name="T6" fmla="*/ 0 w 56"/>
                    <a:gd name="T7" fmla="*/ 26 h 48"/>
                    <a:gd name="T8" fmla="*/ 28 w 56"/>
                    <a:gd name="T9" fmla="*/ 48 h 4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8"/>
                    <a:gd name="T17" fmla="*/ 56 w 56"/>
                    <a:gd name="T18" fmla="*/ 48 h 4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8">
                      <a:moveTo>
                        <a:pt x="28" y="48"/>
                      </a:moveTo>
                      <a:lnTo>
                        <a:pt x="56" y="22"/>
                      </a:lnTo>
                      <a:lnTo>
                        <a:pt x="30" y="0"/>
                      </a:lnTo>
                      <a:lnTo>
                        <a:pt x="0" y="26"/>
                      </a:lnTo>
                      <a:lnTo>
                        <a:pt x="28" y="4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72" name="Freeform 2301"/>
                <p:cNvSpPr>
                  <a:spLocks noChangeAspect="1"/>
                </p:cNvSpPr>
                <p:nvPr/>
              </p:nvSpPr>
              <p:spPr bwMode="auto">
                <a:xfrm>
                  <a:off x="768" y="1762"/>
                  <a:ext cx="56" cy="40"/>
                </a:xfrm>
                <a:custGeom>
                  <a:avLst/>
                  <a:gdLst>
                    <a:gd name="T0" fmla="*/ 28 w 56"/>
                    <a:gd name="T1" fmla="*/ 40 h 40"/>
                    <a:gd name="T2" fmla="*/ 56 w 56"/>
                    <a:gd name="T3" fmla="*/ 16 h 40"/>
                    <a:gd name="T4" fmla="*/ 28 w 56"/>
                    <a:gd name="T5" fmla="*/ 0 h 40"/>
                    <a:gd name="T6" fmla="*/ 0 w 56"/>
                    <a:gd name="T7" fmla="*/ 26 h 40"/>
                    <a:gd name="T8" fmla="*/ 28 w 56"/>
                    <a:gd name="T9" fmla="*/ 40 h 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0"/>
                    <a:gd name="T17" fmla="*/ 56 w 56"/>
                    <a:gd name="T18" fmla="*/ 40 h 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0">
                      <a:moveTo>
                        <a:pt x="28" y="40"/>
                      </a:moveTo>
                      <a:lnTo>
                        <a:pt x="56" y="16"/>
                      </a:lnTo>
                      <a:lnTo>
                        <a:pt x="28" y="0"/>
                      </a:lnTo>
                      <a:lnTo>
                        <a:pt x="0" y="26"/>
                      </a:lnTo>
                      <a:lnTo>
                        <a:pt x="28" y="40"/>
                      </a:lnTo>
                      <a:close/>
                    </a:path>
                  </a:pathLst>
                </a:custGeom>
                <a:solidFill>
                  <a:srgbClr val="337C99"/>
                </a:solidFill>
                <a:ln w="0">
                  <a:solidFill>
                    <a:srgbClr val="337C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73" name="Freeform 2302"/>
                <p:cNvSpPr>
                  <a:spLocks noChangeAspect="1"/>
                </p:cNvSpPr>
                <p:nvPr/>
              </p:nvSpPr>
              <p:spPr bwMode="auto">
                <a:xfrm>
                  <a:off x="768" y="1762"/>
                  <a:ext cx="56" cy="40"/>
                </a:xfrm>
                <a:custGeom>
                  <a:avLst/>
                  <a:gdLst>
                    <a:gd name="T0" fmla="*/ 28 w 56"/>
                    <a:gd name="T1" fmla="*/ 40 h 40"/>
                    <a:gd name="T2" fmla="*/ 56 w 56"/>
                    <a:gd name="T3" fmla="*/ 16 h 40"/>
                    <a:gd name="T4" fmla="*/ 28 w 56"/>
                    <a:gd name="T5" fmla="*/ 0 h 40"/>
                    <a:gd name="T6" fmla="*/ 0 w 56"/>
                    <a:gd name="T7" fmla="*/ 26 h 40"/>
                    <a:gd name="T8" fmla="*/ 28 w 56"/>
                    <a:gd name="T9" fmla="*/ 40 h 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0"/>
                    <a:gd name="T17" fmla="*/ 56 w 56"/>
                    <a:gd name="T18" fmla="*/ 40 h 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0">
                      <a:moveTo>
                        <a:pt x="28" y="40"/>
                      </a:moveTo>
                      <a:lnTo>
                        <a:pt x="56" y="16"/>
                      </a:lnTo>
                      <a:lnTo>
                        <a:pt x="28" y="0"/>
                      </a:lnTo>
                      <a:lnTo>
                        <a:pt x="0" y="26"/>
                      </a:lnTo>
                      <a:lnTo>
                        <a:pt x="28" y="4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74" name="Freeform 2303"/>
                <p:cNvSpPr>
                  <a:spLocks noChangeAspect="1"/>
                </p:cNvSpPr>
                <p:nvPr/>
              </p:nvSpPr>
              <p:spPr bwMode="auto">
                <a:xfrm>
                  <a:off x="796" y="1778"/>
                  <a:ext cx="54" cy="34"/>
                </a:xfrm>
                <a:custGeom>
                  <a:avLst/>
                  <a:gdLst>
                    <a:gd name="T0" fmla="*/ 26 w 54"/>
                    <a:gd name="T1" fmla="*/ 34 h 34"/>
                    <a:gd name="T2" fmla="*/ 54 w 54"/>
                    <a:gd name="T3" fmla="*/ 8 h 34"/>
                    <a:gd name="T4" fmla="*/ 28 w 54"/>
                    <a:gd name="T5" fmla="*/ 0 h 34"/>
                    <a:gd name="T6" fmla="*/ 0 w 54"/>
                    <a:gd name="T7" fmla="*/ 24 h 34"/>
                    <a:gd name="T8" fmla="*/ 26 w 54"/>
                    <a:gd name="T9" fmla="*/ 34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34"/>
                    <a:gd name="T17" fmla="*/ 54 w 54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34">
                      <a:moveTo>
                        <a:pt x="26" y="34"/>
                      </a:moveTo>
                      <a:lnTo>
                        <a:pt x="54" y="8"/>
                      </a:lnTo>
                      <a:lnTo>
                        <a:pt x="28" y="0"/>
                      </a:lnTo>
                      <a:lnTo>
                        <a:pt x="0" y="24"/>
                      </a:lnTo>
                      <a:lnTo>
                        <a:pt x="26" y="34"/>
                      </a:lnTo>
                      <a:close/>
                    </a:path>
                  </a:pathLst>
                </a:custGeom>
                <a:solidFill>
                  <a:srgbClr val="16699E"/>
                </a:solidFill>
                <a:ln w="0">
                  <a:solidFill>
                    <a:srgbClr val="16699E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75" name="Freeform 2304"/>
                <p:cNvSpPr>
                  <a:spLocks noChangeAspect="1"/>
                </p:cNvSpPr>
                <p:nvPr/>
              </p:nvSpPr>
              <p:spPr bwMode="auto">
                <a:xfrm>
                  <a:off x="796" y="1778"/>
                  <a:ext cx="54" cy="34"/>
                </a:xfrm>
                <a:custGeom>
                  <a:avLst/>
                  <a:gdLst>
                    <a:gd name="T0" fmla="*/ 26 w 54"/>
                    <a:gd name="T1" fmla="*/ 34 h 34"/>
                    <a:gd name="T2" fmla="*/ 54 w 54"/>
                    <a:gd name="T3" fmla="*/ 8 h 34"/>
                    <a:gd name="T4" fmla="*/ 28 w 54"/>
                    <a:gd name="T5" fmla="*/ 0 h 34"/>
                    <a:gd name="T6" fmla="*/ 0 w 54"/>
                    <a:gd name="T7" fmla="*/ 24 h 34"/>
                    <a:gd name="T8" fmla="*/ 26 w 54"/>
                    <a:gd name="T9" fmla="*/ 34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34"/>
                    <a:gd name="T17" fmla="*/ 54 w 54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34">
                      <a:moveTo>
                        <a:pt x="26" y="34"/>
                      </a:moveTo>
                      <a:lnTo>
                        <a:pt x="54" y="8"/>
                      </a:lnTo>
                      <a:lnTo>
                        <a:pt x="28" y="0"/>
                      </a:lnTo>
                      <a:lnTo>
                        <a:pt x="0" y="24"/>
                      </a:lnTo>
                      <a:lnTo>
                        <a:pt x="26" y="3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76" name="Freeform 2305"/>
                <p:cNvSpPr>
                  <a:spLocks noChangeAspect="1"/>
                </p:cNvSpPr>
                <p:nvPr/>
              </p:nvSpPr>
              <p:spPr bwMode="auto">
                <a:xfrm>
                  <a:off x="822" y="1786"/>
                  <a:ext cx="56" cy="30"/>
                </a:xfrm>
                <a:custGeom>
                  <a:avLst/>
                  <a:gdLst>
                    <a:gd name="T0" fmla="*/ 28 w 56"/>
                    <a:gd name="T1" fmla="*/ 30 h 30"/>
                    <a:gd name="T2" fmla="*/ 56 w 56"/>
                    <a:gd name="T3" fmla="*/ 6 h 30"/>
                    <a:gd name="T4" fmla="*/ 28 w 56"/>
                    <a:gd name="T5" fmla="*/ 0 h 30"/>
                    <a:gd name="T6" fmla="*/ 0 w 56"/>
                    <a:gd name="T7" fmla="*/ 26 h 30"/>
                    <a:gd name="T8" fmla="*/ 28 w 56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30"/>
                    <a:gd name="T17" fmla="*/ 56 w 56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30">
                      <a:moveTo>
                        <a:pt x="28" y="30"/>
                      </a:moveTo>
                      <a:lnTo>
                        <a:pt x="56" y="6"/>
                      </a:lnTo>
                      <a:lnTo>
                        <a:pt x="28" y="0"/>
                      </a:lnTo>
                      <a:lnTo>
                        <a:pt x="0" y="26"/>
                      </a:lnTo>
                      <a:lnTo>
                        <a:pt x="28" y="30"/>
                      </a:lnTo>
                      <a:close/>
                    </a:path>
                  </a:pathLst>
                </a:custGeom>
                <a:solidFill>
                  <a:srgbClr val="00579D"/>
                </a:solidFill>
                <a:ln w="0">
                  <a:solidFill>
                    <a:srgbClr val="00579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77" name="Freeform 2306"/>
                <p:cNvSpPr>
                  <a:spLocks noChangeAspect="1"/>
                </p:cNvSpPr>
                <p:nvPr/>
              </p:nvSpPr>
              <p:spPr bwMode="auto">
                <a:xfrm>
                  <a:off x="822" y="1786"/>
                  <a:ext cx="56" cy="30"/>
                </a:xfrm>
                <a:custGeom>
                  <a:avLst/>
                  <a:gdLst>
                    <a:gd name="T0" fmla="*/ 28 w 56"/>
                    <a:gd name="T1" fmla="*/ 30 h 30"/>
                    <a:gd name="T2" fmla="*/ 56 w 56"/>
                    <a:gd name="T3" fmla="*/ 6 h 30"/>
                    <a:gd name="T4" fmla="*/ 28 w 56"/>
                    <a:gd name="T5" fmla="*/ 0 h 30"/>
                    <a:gd name="T6" fmla="*/ 0 w 56"/>
                    <a:gd name="T7" fmla="*/ 26 h 30"/>
                    <a:gd name="T8" fmla="*/ 28 w 56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30"/>
                    <a:gd name="T17" fmla="*/ 56 w 56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30">
                      <a:moveTo>
                        <a:pt x="28" y="30"/>
                      </a:moveTo>
                      <a:lnTo>
                        <a:pt x="56" y="6"/>
                      </a:lnTo>
                      <a:lnTo>
                        <a:pt x="28" y="0"/>
                      </a:lnTo>
                      <a:lnTo>
                        <a:pt x="0" y="26"/>
                      </a:lnTo>
                      <a:lnTo>
                        <a:pt x="28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78" name="Freeform 2307"/>
                <p:cNvSpPr>
                  <a:spLocks noChangeAspect="1"/>
                </p:cNvSpPr>
                <p:nvPr/>
              </p:nvSpPr>
              <p:spPr bwMode="auto">
                <a:xfrm>
                  <a:off x="850" y="1792"/>
                  <a:ext cx="56" cy="24"/>
                </a:xfrm>
                <a:custGeom>
                  <a:avLst/>
                  <a:gdLst>
                    <a:gd name="T0" fmla="*/ 26 w 56"/>
                    <a:gd name="T1" fmla="*/ 24 h 24"/>
                    <a:gd name="T2" fmla="*/ 56 w 56"/>
                    <a:gd name="T3" fmla="*/ 2 h 24"/>
                    <a:gd name="T4" fmla="*/ 28 w 56"/>
                    <a:gd name="T5" fmla="*/ 0 h 24"/>
                    <a:gd name="T6" fmla="*/ 0 w 56"/>
                    <a:gd name="T7" fmla="*/ 24 h 24"/>
                    <a:gd name="T8" fmla="*/ 26 w 56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4"/>
                    <a:gd name="T17" fmla="*/ 56 w 56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4">
                      <a:moveTo>
                        <a:pt x="26" y="24"/>
                      </a:moveTo>
                      <a:lnTo>
                        <a:pt x="56" y="2"/>
                      </a:lnTo>
                      <a:lnTo>
                        <a:pt x="28" y="0"/>
                      </a:lnTo>
                      <a:lnTo>
                        <a:pt x="0" y="24"/>
                      </a:lnTo>
                      <a:lnTo>
                        <a:pt x="26" y="24"/>
                      </a:lnTo>
                      <a:close/>
                    </a:path>
                  </a:pathLst>
                </a:custGeom>
                <a:solidFill>
                  <a:srgbClr val="004899"/>
                </a:solidFill>
                <a:ln w="0">
                  <a:solidFill>
                    <a:srgbClr val="0048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79" name="Freeform 2308"/>
                <p:cNvSpPr>
                  <a:spLocks noChangeAspect="1"/>
                </p:cNvSpPr>
                <p:nvPr/>
              </p:nvSpPr>
              <p:spPr bwMode="auto">
                <a:xfrm>
                  <a:off x="850" y="1792"/>
                  <a:ext cx="56" cy="24"/>
                </a:xfrm>
                <a:custGeom>
                  <a:avLst/>
                  <a:gdLst>
                    <a:gd name="T0" fmla="*/ 26 w 56"/>
                    <a:gd name="T1" fmla="*/ 24 h 24"/>
                    <a:gd name="T2" fmla="*/ 56 w 56"/>
                    <a:gd name="T3" fmla="*/ 2 h 24"/>
                    <a:gd name="T4" fmla="*/ 28 w 56"/>
                    <a:gd name="T5" fmla="*/ 0 h 24"/>
                    <a:gd name="T6" fmla="*/ 0 w 56"/>
                    <a:gd name="T7" fmla="*/ 24 h 24"/>
                    <a:gd name="T8" fmla="*/ 26 w 56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4"/>
                    <a:gd name="T17" fmla="*/ 56 w 56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4">
                      <a:moveTo>
                        <a:pt x="26" y="24"/>
                      </a:moveTo>
                      <a:lnTo>
                        <a:pt x="56" y="2"/>
                      </a:lnTo>
                      <a:lnTo>
                        <a:pt x="28" y="0"/>
                      </a:lnTo>
                      <a:lnTo>
                        <a:pt x="0" y="24"/>
                      </a:lnTo>
                      <a:lnTo>
                        <a:pt x="2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80" name="Freeform 2309"/>
                <p:cNvSpPr>
                  <a:spLocks noChangeAspect="1"/>
                </p:cNvSpPr>
                <p:nvPr/>
              </p:nvSpPr>
              <p:spPr bwMode="auto">
                <a:xfrm>
                  <a:off x="876" y="1794"/>
                  <a:ext cx="58" cy="22"/>
                </a:xfrm>
                <a:custGeom>
                  <a:avLst/>
                  <a:gdLst>
                    <a:gd name="T0" fmla="*/ 28 w 58"/>
                    <a:gd name="T1" fmla="*/ 22 h 22"/>
                    <a:gd name="T2" fmla="*/ 58 w 58"/>
                    <a:gd name="T3" fmla="*/ 0 h 22"/>
                    <a:gd name="T4" fmla="*/ 30 w 58"/>
                    <a:gd name="T5" fmla="*/ 0 h 22"/>
                    <a:gd name="T6" fmla="*/ 0 w 58"/>
                    <a:gd name="T7" fmla="*/ 22 h 22"/>
                    <a:gd name="T8" fmla="*/ 28 w 58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2"/>
                    <a:gd name="T17" fmla="*/ 58 w 58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2">
                      <a:moveTo>
                        <a:pt x="28" y="22"/>
                      </a:moveTo>
                      <a:lnTo>
                        <a:pt x="58" y="0"/>
                      </a:lnTo>
                      <a:lnTo>
                        <a:pt x="30" y="0"/>
                      </a:lnTo>
                      <a:lnTo>
                        <a:pt x="0" y="22"/>
                      </a:lnTo>
                      <a:lnTo>
                        <a:pt x="28" y="22"/>
                      </a:lnTo>
                      <a:close/>
                    </a:path>
                  </a:pathLst>
                </a:custGeom>
                <a:solidFill>
                  <a:srgbClr val="003E92"/>
                </a:solidFill>
                <a:ln w="0">
                  <a:solidFill>
                    <a:srgbClr val="003E9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81" name="Freeform 2310"/>
                <p:cNvSpPr>
                  <a:spLocks noChangeAspect="1"/>
                </p:cNvSpPr>
                <p:nvPr/>
              </p:nvSpPr>
              <p:spPr bwMode="auto">
                <a:xfrm>
                  <a:off x="876" y="1794"/>
                  <a:ext cx="58" cy="22"/>
                </a:xfrm>
                <a:custGeom>
                  <a:avLst/>
                  <a:gdLst>
                    <a:gd name="T0" fmla="*/ 28 w 58"/>
                    <a:gd name="T1" fmla="*/ 22 h 22"/>
                    <a:gd name="T2" fmla="*/ 58 w 58"/>
                    <a:gd name="T3" fmla="*/ 0 h 22"/>
                    <a:gd name="T4" fmla="*/ 30 w 58"/>
                    <a:gd name="T5" fmla="*/ 0 h 22"/>
                    <a:gd name="T6" fmla="*/ 0 w 58"/>
                    <a:gd name="T7" fmla="*/ 22 h 22"/>
                    <a:gd name="T8" fmla="*/ 28 w 58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2"/>
                    <a:gd name="T17" fmla="*/ 58 w 58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2">
                      <a:moveTo>
                        <a:pt x="28" y="22"/>
                      </a:moveTo>
                      <a:lnTo>
                        <a:pt x="58" y="0"/>
                      </a:lnTo>
                      <a:lnTo>
                        <a:pt x="30" y="0"/>
                      </a:lnTo>
                      <a:lnTo>
                        <a:pt x="0" y="22"/>
                      </a:lnTo>
                      <a:lnTo>
                        <a:pt x="2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82" name="Freeform 2311"/>
                <p:cNvSpPr>
                  <a:spLocks noChangeAspect="1"/>
                </p:cNvSpPr>
                <p:nvPr/>
              </p:nvSpPr>
              <p:spPr bwMode="auto">
                <a:xfrm>
                  <a:off x="904" y="1794"/>
                  <a:ext cx="58" cy="22"/>
                </a:xfrm>
                <a:custGeom>
                  <a:avLst/>
                  <a:gdLst>
                    <a:gd name="T0" fmla="*/ 28 w 58"/>
                    <a:gd name="T1" fmla="*/ 20 h 22"/>
                    <a:gd name="T2" fmla="*/ 58 w 58"/>
                    <a:gd name="T3" fmla="*/ 0 h 22"/>
                    <a:gd name="T4" fmla="*/ 30 w 58"/>
                    <a:gd name="T5" fmla="*/ 0 h 22"/>
                    <a:gd name="T6" fmla="*/ 0 w 58"/>
                    <a:gd name="T7" fmla="*/ 22 h 22"/>
                    <a:gd name="T8" fmla="*/ 28 w 58"/>
                    <a:gd name="T9" fmla="*/ 20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2"/>
                    <a:gd name="T17" fmla="*/ 58 w 58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2">
                      <a:moveTo>
                        <a:pt x="28" y="20"/>
                      </a:moveTo>
                      <a:lnTo>
                        <a:pt x="58" y="0"/>
                      </a:lnTo>
                      <a:lnTo>
                        <a:pt x="30" y="0"/>
                      </a:lnTo>
                      <a:lnTo>
                        <a:pt x="0" y="22"/>
                      </a:lnTo>
                      <a:lnTo>
                        <a:pt x="28" y="20"/>
                      </a:lnTo>
                      <a:close/>
                    </a:path>
                  </a:pathLst>
                </a:custGeom>
                <a:solidFill>
                  <a:srgbClr val="00398A"/>
                </a:solidFill>
                <a:ln w="0">
                  <a:solidFill>
                    <a:srgbClr val="00398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83" name="Freeform 2312"/>
                <p:cNvSpPr>
                  <a:spLocks noChangeAspect="1"/>
                </p:cNvSpPr>
                <p:nvPr/>
              </p:nvSpPr>
              <p:spPr bwMode="auto">
                <a:xfrm>
                  <a:off x="904" y="1794"/>
                  <a:ext cx="58" cy="22"/>
                </a:xfrm>
                <a:custGeom>
                  <a:avLst/>
                  <a:gdLst>
                    <a:gd name="T0" fmla="*/ 28 w 58"/>
                    <a:gd name="T1" fmla="*/ 20 h 22"/>
                    <a:gd name="T2" fmla="*/ 58 w 58"/>
                    <a:gd name="T3" fmla="*/ 0 h 22"/>
                    <a:gd name="T4" fmla="*/ 30 w 58"/>
                    <a:gd name="T5" fmla="*/ 0 h 22"/>
                    <a:gd name="T6" fmla="*/ 0 w 58"/>
                    <a:gd name="T7" fmla="*/ 22 h 22"/>
                    <a:gd name="T8" fmla="*/ 28 w 58"/>
                    <a:gd name="T9" fmla="*/ 20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2"/>
                    <a:gd name="T17" fmla="*/ 58 w 58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2">
                      <a:moveTo>
                        <a:pt x="28" y="20"/>
                      </a:moveTo>
                      <a:lnTo>
                        <a:pt x="58" y="0"/>
                      </a:lnTo>
                      <a:lnTo>
                        <a:pt x="30" y="0"/>
                      </a:lnTo>
                      <a:lnTo>
                        <a:pt x="0" y="22"/>
                      </a:lnTo>
                      <a:lnTo>
                        <a:pt x="28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84" name="Freeform 2313"/>
                <p:cNvSpPr>
                  <a:spLocks noChangeAspect="1"/>
                </p:cNvSpPr>
                <p:nvPr/>
              </p:nvSpPr>
              <p:spPr bwMode="auto">
                <a:xfrm>
                  <a:off x="932" y="1792"/>
                  <a:ext cx="58" cy="22"/>
                </a:xfrm>
                <a:custGeom>
                  <a:avLst/>
                  <a:gdLst>
                    <a:gd name="T0" fmla="*/ 30 w 58"/>
                    <a:gd name="T1" fmla="*/ 20 h 22"/>
                    <a:gd name="T2" fmla="*/ 58 w 58"/>
                    <a:gd name="T3" fmla="*/ 0 h 22"/>
                    <a:gd name="T4" fmla="*/ 30 w 58"/>
                    <a:gd name="T5" fmla="*/ 2 h 22"/>
                    <a:gd name="T6" fmla="*/ 0 w 58"/>
                    <a:gd name="T7" fmla="*/ 22 h 22"/>
                    <a:gd name="T8" fmla="*/ 30 w 58"/>
                    <a:gd name="T9" fmla="*/ 20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2"/>
                    <a:gd name="T17" fmla="*/ 58 w 58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2">
                      <a:moveTo>
                        <a:pt x="30" y="20"/>
                      </a:moveTo>
                      <a:lnTo>
                        <a:pt x="58" y="0"/>
                      </a:lnTo>
                      <a:lnTo>
                        <a:pt x="30" y="2"/>
                      </a:lnTo>
                      <a:lnTo>
                        <a:pt x="0" y="22"/>
                      </a:lnTo>
                      <a:lnTo>
                        <a:pt x="30" y="20"/>
                      </a:lnTo>
                      <a:close/>
                    </a:path>
                  </a:pathLst>
                </a:custGeom>
                <a:solidFill>
                  <a:srgbClr val="003882"/>
                </a:solidFill>
                <a:ln w="0">
                  <a:solidFill>
                    <a:srgbClr val="00388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85" name="Freeform 2314"/>
                <p:cNvSpPr>
                  <a:spLocks noChangeAspect="1"/>
                </p:cNvSpPr>
                <p:nvPr/>
              </p:nvSpPr>
              <p:spPr bwMode="auto">
                <a:xfrm>
                  <a:off x="932" y="1792"/>
                  <a:ext cx="58" cy="22"/>
                </a:xfrm>
                <a:custGeom>
                  <a:avLst/>
                  <a:gdLst>
                    <a:gd name="T0" fmla="*/ 30 w 58"/>
                    <a:gd name="T1" fmla="*/ 20 h 22"/>
                    <a:gd name="T2" fmla="*/ 58 w 58"/>
                    <a:gd name="T3" fmla="*/ 0 h 22"/>
                    <a:gd name="T4" fmla="*/ 30 w 58"/>
                    <a:gd name="T5" fmla="*/ 2 h 22"/>
                    <a:gd name="T6" fmla="*/ 0 w 58"/>
                    <a:gd name="T7" fmla="*/ 22 h 22"/>
                    <a:gd name="T8" fmla="*/ 30 w 58"/>
                    <a:gd name="T9" fmla="*/ 20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2"/>
                    <a:gd name="T17" fmla="*/ 58 w 58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2">
                      <a:moveTo>
                        <a:pt x="30" y="20"/>
                      </a:moveTo>
                      <a:lnTo>
                        <a:pt x="58" y="0"/>
                      </a:lnTo>
                      <a:lnTo>
                        <a:pt x="30" y="2"/>
                      </a:lnTo>
                      <a:lnTo>
                        <a:pt x="0" y="22"/>
                      </a:lnTo>
                      <a:lnTo>
                        <a:pt x="30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86" name="Freeform 2315"/>
                <p:cNvSpPr>
                  <a:spLocks noChangeAspect="1"/>
                </p:cNvSpPr>
                <p:nvPr/>
              </p:nvSpPr>
              <p:spPr bwMode="auto">
                <a:xfrm>
                  <a:off x="962" y="1792"/>
                  <a:ext cx="58" cy="20"/>
                </a:xfrm>
                <a:custGeom>
                  <a:avLst/>
                  <a:gdLst>
                    <a:gd name="T0" fmla="*/ 28 w 58"/>
                    <a:gd name="T1" fmla="*/ 18 h 20"/>
                    <a:gd name="T2" fmla="*/ 58 w 58"/>
                    <a:gd name="T3" fmla="*/ 0 h 20"/>
                    <a:gd name="T4" fmla="*/ 28 w 58"/>
                    <a:gd name="T5" fmla="*/ 0 h 20"/>
                    <a:gd name="T6" fmla="*/ 0 w 58"/>
                    <a:gd name="T7" fmla="*/ 20 h 20"/>
                    <a:gd name="T8" fmla="*/ 28 w 58"/>
                    <a:gd name="T9" fmla="*/ 18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0"/>
                    <a:gd name="T17" fmla="*/ 58 w 5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0">
                      <a:moveTo>
                        <a:pt x="28" y="18"/>
                      </a:moveTo>
                      <a:lnTo>
                        <a:pt x="58" y="0"/>
                      </a:lnTo>
                      <a:lnTo>
                        <a:pt x="28" y="0"/>
                      </a:lnTo>
                      <a:lnTo>
                        <a:pt x="0" y="20"/>
                      </a:lnTo>
                      <a:lnTo>
                        <a:pt x="28" y="18"/>
                      </a:lnTo>
                      <a:close/>
                    </a:path>
                  </a:pathLst>
                </a:custGeom>
                <a:solidFill>
                  <a:srgbClr val="003A7B"/>
                </a:solidFill>
                <a:ln w="0">
                  <a:solidFill>
                    <a:srgbClr val="003A7B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87" name="Freeform 2316"/>
                <p:cNvSpPr>
                  <a:spLocks noChangeAspect="1"/>
                </p:cNvSpPr>
                <p:nvPr/>
              </p:nvSpPr>
              <p:spPr bwMode="auto">
                <a:xfrm>
                  <a:off x="962" y="1792"/>
                  <a:ext cx="58" cy="20"/>
                </a:xfrm>
                <a:custGeom>
                  <a:avLst/>
                  <a:gdLst>
                    <a:gd name="T0" fmla="*/ 28 w 58"/>
                    <a:gd name="T1" fmla="*/ 18 h 20"/>
                    <a:gd name="T2" fmla="*/ 58 w 58"/>
                    <a:gd name="T3" fmla="*/ 0 h 20"/>
                    <a:gd name="T4" fmla="*/ 28 w 58"/>
                    <a:gd name="T5" fmla="*/ 0 h 20"/>
                    <a:gd name="T6" fmla="*/ 0 w 58"/>
                    <a:gd name="T7" fmla="*/ 20 h 20"/>
                    <a:gd name="T8" fmla="*/ 28 w 58"/>
                    <a:gd name="T9" fmla="*/ 18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0"/>
                    <a:gd name="T17" fmla="*/ 58 w 5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0">
                      <a:moveTo>
                        <a:pt x="28" y="18"/>
                      </a:moveTo>
                      <a:lnTo>
                        <a:pt x="58" y="0"/>
                      </a:lnTo>
                      <a:lnTo>
                        <a:pt x="28" y="0"/>
                      </a:lnTo>
                      <a:lnTo>
                        <a:pt x="0" y="20"/>
                      </a:lnTo>
                      <a:lnTo>
                        <a:pt x="28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88" name="Freeform 2317"/>
                <p:cNvSpPr>
                  <a:spLocks noChangeAspect="1"/>
                </p:cNvSpPr>
                <p:nvPr/>
              </p:nvSpPr>
              <p:spPr bwMode="auto">
                <a:xfrm>
                  <a:off x="990" y="1792"/>
                  <a:ext cx="60" cy="18"/>
                </a:xfrm>
                <a:custGeom>
                  <a:avLst/>
                  <a:gdLst>
                    <a:gd name="T0" fmla="*/ 30 w 60"/>
                    <a:gd name="T1" fmla="*/ 18 h 18"/>
                    <a:gd name="T2" fmla="*/ 60 w 60"/>
                    <a:gd name="T3" fmla="*/ 0 h 18"/>
                    <a:gd name="T4" fmla="*/ 30 w 60"/>
                    <a:gd name="T5" fmla="*/ 0 h 18"/>
                    <a:gd name="T6" fmla="*/ 0 w 60"/>
                    <a:gd name="T7" fmla="*/ 18 h 18"/>
                    <a:gd name="T8" fmla="*/ 30 w 6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18"/>
                    <a:gd name="T17" fmla="*/ 60 w 6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18">
                      <a:moveTo>
                        <a:pt x="30" y="18"/>
                      </a:moveTo>
                      <a:lnTo>
                        <a:pt x="60" y="0"/>
                      </a:lnTo>
                      <a:lnTo>
                        <a:pt x="30" y="0"/>
                      </a:lnTo>
                      <a:lnTo>
                        <a:pt x="0" y="18"/>
                      </a:lnTo>
                      <a:lnTo>
                        <a:pt x="30" y="18"/>
                      </a:lnTo>
                      <a:close/>
                    </a:path>
                  </a:pathLst>
                </a:custGeom>
                <a:solidFill>
                  <a:srgbClr val="003E75"/>
                </a:solidFill>
                <a:ln w="0">
                  <a:solidFill>
                    <a:srgbClr val="003E75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89" name="Freeform 2318"/>
                <p:cNvSpPr>
                  <a:spLocks noChangeAspect="1"/>
                </p:cNvSpPr>
                <p:nvPr/>
              </p:nvSpPr>
              <p:spPr bwMode="auto">
                <a:xfrm>
                  <a:off x="990" y="1792"/>
                  <a:ext cx="60" cy="18"/>
                </a:xfrm>
                <a:custGeom>
                  <a:avLst/>
                  <a:gdLst>
                    <a:gd name="T0" fmla="*/ 30 w 60"/>
                    <a:gd name="T1" fmla="*/ 18 h 18"/>
                    <a:gd name="T2" fmla="*/ 60 w 60"/>
                    <a:gd name="T3" fmla="*/ 0 h 18"/>
                    <a:gd name="T4" fmla="*/ 30 w 60"/>
                    <a:gd name="T5" fmla="*/ 0 h 18"/>
                    <a:gd name="T6" fmla="*/ 0 w 60"/>
                    <a:gd name="T7" fmla="*/ 18 h 18"/>
                    <a:gd name="T8" fmla="*/ 30 w 6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18"/>
                    <a:gd name="T17" fmla="*/ 60 w 6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18">
                      <a:moveTo>
                        <a:pt x="30" y="18"/>
                      </a:moveTo>
                      <a:lnTo>
                        <a:pt x="60" y="0"/>
                      </a:lnTo>
                      <a:lnTo>
                        <a:pt x="30" y="0"/>
                      </a:lnTo>
                      <a:lnTo>
                        <a:pt x="0" y="18"/>
                      </a:lnTo>
                      <a:lnTo>
                        <a:pt x="30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90" name="Freeform 2319"/>
                <p:cNvSpPr>
                  <a:spLocks noChangeAspect="1"/>
                </p:cNvSpPr>
                <p:nvPr/>
              </p:nvSpPr>
              <p:spPr bwMode="auto">
                <a:xfrm>
                  <a:off x="1020" y="1792"/>
                  <a:ext cx="60" cy="18"/>
                </a:xfrm>
                <a:custGeom>
                  <a:avLst/>
                  <a:gdLst>
                    <a:gd name="T0" fmla="*/ 30 w 60"/>
                    <a:gd name="T1" fmla="*/ 16 h 18"/>
                    <a:gd name="T2" fmla="*/ 60 w 60"/>
                    <a:gd name="T3" fmla="*/ 0 h 18"/>
                    <a:gd name="T4" fmla="*/ 30 w 60"/>
                    <a:gd name="T5" fmla="*/ 0 h 18"/>
                    <a:gd name="T6" fmla="*/ 0 w 60"/>
                    <a:gd name="T7" fmla="*/ 18 h 18"/>
                    <a:gd name="T8" fmla="*/ 30 w 60"/>
                    <a:gd name="T9" fmla="*/ 16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18"/>
                    <a:gd name="T17" fmla="*/ 60 w 6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18">
                      <a:moveTo>
                        <a:pt x="30" y="16"/>
                      </a:moveTo>
                      <a:lnTo>
                        <a:pt x="60" y="0"/>
                      </a:lnTo>
                      <a:lnTo>
                        <a:pt x="30" y="0"/>
                      </a:lnTo>
                      <a:lnTo>
                        <a:pt x="0" y="18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456F"/>
                </a:solidFill>
                <a:ln w="0">
                  <a:solidFill>
                    <a:srgbClr val="00456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91" name="Freeform 2320"/>
                <p:cNvSpPr>
                  <a:spLocks noChangeAspect="1"/>
                </p:cNvSpPr>
                <p:nvPr/>
              </p:nvSpPr>
              <p:spPr bwMode="auto">
                <a:xfrm>
                  <a:off x="1020" y="1792"/>
                  <a:ext cx="60" cy="18"/>
                </a:xfrm>
                <a:custGeom>
                  <a:avLst/>
                  <a:gdLst>
                    <a:gd name="T0" fmla="*/ 30 w 60"/>
                    <a:gd name="T1" fmla="*/ 16 h 18"/>
                    <a:gd name="T2" fmla="*/ 60 w 60"/>
                    <a:gd name="T3" fmla="*/ 0 h 18"/>
                    <a:gd name="T4" fmla="*/ 30 w 60"/>
                    <a:gd name="T5" fmla="*/ 0 h 18"/>
                    <a:gd name="T6" fmla="*/ 0 w 60"/>
                    <a:gd name="T7" fmla="*/ 18 h 18"/>
                    <a:gd name="T8" fmla="*/ 30 w 60"/>
                    <a:gd name="T9" fmla="*/ 16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18"/>
                    <a:gd name="T17" fmla="*/ 60 w 6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18">
                      <a:moveTo>
                        <a:pt x="30" y="16"/>
                      </a:moveTo>
                      <a:lnTo>
                        <a:pt x="60" y="0"/>
                      </a:lnTo>
                      <a:lnTo>
                        <a:pt x="30" y="0"/>
                      </a:lnTo>
                      <a:lnTo>
                        <a:pt x="0" y="18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92" name="Freeform 2321"/>
                <p:cNvSpPr>
                  <a:spLocks noChangeAspect="1"/>
                </p:cNvSpPr>
                <p:nvPr/>
              </p:nvSpPr>
              <p:spPr bwMode="auto">
                <a:xfrm>
                  <a:off x="1050" y="1792"/>
                  <a:ext cx="60" cy="18"/>
                </a:xfrm>
                <a:custGeom>
                  <a:avLst/>
                  <a:gdLst>
                    <a:gd name="T0" fmla="*/ 32 w 60"/>
                    <a:gd name="T1" fmla="*/ 18 h 18"/>
                    <a:gd name="T2" fmla="*/ 60 w 60"/>
                    <a:gd name="T3" fmla="*/ 2 h 18"/>
                    <a:gd name="T4" fmla="*/ 30 w 60"/>
                    <a:gd name="T5" fmla="*/ 0 h 18"/>
                    <a:gd name="T6" fmla="*/ 0 w 60"/>
                    <a:gd name="T7" fmla="*/ 16 h 18"/>
                    <a:gd name="T8" fmla="*/ 32 w 6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18"/>
                    <a:gd name="T17" fmla="*/ 60 w 6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18">
                      <a:moveTo>
                        <a:pt x="32" y="18"/>
                      </a:moveTo>
                      <a:lnTo>
                        <a:pt x="60" y="2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4B6B"/>
                </a:solidFill>
                <a:ln w="0">
                  <a:solidFill>
                    <a:srgbClr val="004B6B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93" name="Freeform 2322"/>
                <p:cNvSpPr>
                  <a:spLocks noChangeAspect="1"/>
                </p:cNvSpPr>
                <p:nvPr/>
              </p:nvSpPr>
              <p:spPr bwMode="auto">
                <a:xfrm>
                  <a:off x="1050" y="1792"/>
                  <a:ext cx="60" cy="18"/>
                </a:xfrm>
                <a:custGeom>
                  <a:avLst/>
                  <a:gdLst>
                    <a:gd name="T0" fmla="*/ 32 w 60"/>
                    <a:gd name="T1" fmla="*/ 18 h 18"/>
                    <a:gd name="T2" fmla="*/ 60 w 60"/>
                    <a:gd name="T3" fmla="*/ 2 h 18"/>
                    <a:gd name="T4" fmla="*/ 30 w 60"/>
                    <a:gd name="T5" fmla="*/ 0 h 18"/>
                    <a:gd name="T6" fmla="*/ 0 w 60"/>
                    <a:gd name="T7" fmla="*/ 16 h 18"/>
                    <a:gd name="T8" fmla="*/ 32 w 6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18"/>
                    <a:gd name="T17" fmla="*/ 60 w 6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18">
                      <a:moveTo>
                        <a:pt x="32" y="18"/>
                      </a:moveTo>
                      <a:lnTo>
                        <a:pt x="60" y="2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94" name="Freeform 2323"/>
                <p:cNvSpPr>
                  <a:spLocks noChangeAspect="1"/>
                </p:cNvSpPr>
                <p:nvPr/>
              </p:nvSpPr>
              <p:spPr bwMode="auto">
                <a:xfrm>
                  <a:off x="1082" y="1794"/>
                  <a:ext cx="60" cy="18"/>
                </a:xfrm>
                <a:custGeom>
                  <a:avLst/>
                  <a:gdLst>
                    <a:gd name="T0" fmla="*/ 30 w 60"/>
                    <a:gd name="T1" fmla="*/ 18 h 18"/>
                    <a:gd name="T2" fmla="*/ 60 w 60"/>
                    <a:gd name="T3" fmla="*/ 2 h 18"/>
                    <a:gd name="T4" fmla="*/ 28 w 60"/>
                    <a:gd name="T5" fmla="*/ 0 h 18"/>
                    <a:gd name="T6" fmla="*/ 0 w 60"/>
                    <a:gd name="T7" fmla="*/ 16 h 18"/>
                    <a:gd name="T8" fmla="*/ 30 w 6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18"/>
                    <a:gd name="T17" fmla="*/ 60 w 6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18">
                      <a:moveTo>
                        <a:pt x="30" y="18"/>
                      </a:moveTo>
                      <a:lnTo>
                        <a:pt x="60" y="2"/>
                      </a:lnTo>
                      <a:lnTo>
                        <a:pt x="28" y="0"/>
                      </a:lnTo>
                      <a:lnTo>
                        <a:pt x="0" y="16"/>
                      </a:lnTo>
                      <a:lnTo>
                        <a:pt x="30" y="18"/>
                      </a:lnTo>
                      <a:close/>
                    </a:path>
                  </a:pathLst>
                </a:custGeom>
                <a:solidFill>
                  <a:srgbClr val="005367"/>
                </a:solidFill>
                <a:ln w="0">
                  <a:solidFill>
                    <a:srgbClr val="00536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95" name="Freeform 2324"/>
                <p:cNvSpPr>
                  <a:spLocks noChangeAspect="1"/>
                </p:cNvSpPr>
                <p:nvPr/>
              </p:nvSpPr>
              <p:spPr bwMode="auto">
                <a:xfrm>
                  <a:off x="1082" y="1794"/>
                  <a:ext cx="60" cy="18"/>
                </a:xfrm>
                <a:custGeom>
                  <a:avLst/>
                  <a:gdLst>
                    <a:gd name="T0" fmla="*/ 30 w 60"/>
                    <a:gd name="T1" fmla="*/ 18 h 18"/>
                    <a:gd name="T2" fmla="*/ 60 w 60"/>
                    <a:gd name="T3" fmla="*/ 2 h 18"/>
                    <a:gd name="T4" fmla="*/ 28 w 60"/>
                    <a:gd name="T5" fmla="*/ 0 h 18"/>
                    <a:gd name="T6" fmla="*/ 0 w 60"/>
                    <a:gd name="T7" fmla="*/ 16 h 18"/>
                    <a:gd name="T8" fmla="*/ 30 w 6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18"/>
                    <a:gd name="T17" fmla="*/ 60 w 6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18">
                      <a:moveTo>
                        <a:pt x="30" y="18"/>
                      </a:moveTo>
                      <a:lnTo>
                        <a:pt x="60" y="2"/>
                      </a:lnTo>
                      <a:lnTo>
                        <a:pt x="28" y="0"/>
                      </a:lnTo>
                      <a:lnTo>
                        <a:pt x="0" y="16"/>
                      </a:lnTo>
                      <a:lnTo>
                        <a:pt x="30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96" name="Freeform 2325"/>
                <p:cNvSpPr>
                  <a:spLocks noChangeAspect="1"/>
                </p:cNvSpPr>
                <p:nvPr/>
              </p:nvSpPr>
              <p:spPr bwMode="auto">
                <a:xfrm>
                  <a:off x="1112" y="1796"/>
                  <a:ext cx="62" cy="18"/>
                </a:xfrm>
                <a:custGeom>
                  <a:avLst/>
                  <a:gdLst>
                    <a:gd name="T0" fmla="*/ 32 w 62"/>
                    <a:gd name="T1" fmla="*/ 18 h 18"/>
                    <a:gd name="T2" fmla="*/ 62 w 62"/>
                    <a:gd name="T3" fmla="*/ 4 h 18"/>
                    <a:gd name="T4" fmla="*/ 30 w 62"/>
                    <a:gd name="T5" fmla="*/ 0 h 18"/>
                    <a:gd name="T6" fmla="*/ 0 w 62"/>
                    <a:gd name="T7" fmla="*/ 16 h 18"/>
                    <a:gd name="T8" fmla="*/ 32 w 62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18"/>
                    <a:gd name="T17" fmla="*/ 62 w 62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18">
                      <a:moveTo>
                        <a:pt x="32" y="18"/>
                      </a:moveTo>
                      <a:lnTo>
                        <a:pt x="62" y="4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5A64"/>
                </a:solidFill>
                <a:ln w="0">
                  <a:solidFill>
                    <a:srgbClr val="005A6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97" name="Freeform 2326"/>
                <p:cNvSpPr>
                  <a:spLocks noChangeAspect="1"/>
                </p:cNvSpPr>
                <p:nvPr/>
              </p:nvSpPr>
              <p:spPr bwMode="auto">
                <a:xfrm>
                  <a:off x="1112" y="1796"/>
                  <a:ext cx="62" cy="18"/>
                </a:xfrm>
                <a:custGeom>
                  <a:avLst/>
                  <a:gdLst>
                    <a:gd name="T0" fmla="*/ 32 w 62"/>
                    <a:gd name="T1" fmla="*/ 18 h 18"/>
                    <a:gd name="T2" fmla="*/ 62 w 62"/>
                    <a:gd name="T3" fmla="*/ 4 h 18"/>
                    <a:gd name="T4" fmla="*/ 30 w 62"/>
                    <a:gd name="T5" fmla="*/ 0 h 18"/>
                    <a:gd name="T6" fmla="*/ 0 w 62"/>
                    <a:gd name="T7" fmla="*/ 16 h 18"/>
                    <a:gd name="T8" fmla="*/ 32 w 62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18"/>
                    <a:gd name="T17" fmla="*/ 62 w 62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18">
                      <a:moveTo>
                        <a:pt x="32" y="18"/>
                      </a:moveTo>
                      <a:lnTo>
                        <a:pt x="62" y="4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98" name="Freeform 2327"/>
                <p:cNvSpPr>
                  <a:spLocks noChangeAspect="1"/>
                </p:cNvSpPr>
                <p:nvPr/>
              </p:nvSpPr>
              <p:spPr bwMode="auto">
                <a:xfrm>
                  <a:off x="1144" y="1800"/>
                  <a:ext cx="62" cy="18"/>
                </a:xfrm>
                <a:custGeom>
                  <a:avLst/>
                  <a:gdLst>
                    <a:gd name="T0" fmla="*/ 34 w 62"/>
                    <a:gd name="T1" fmla="*/ 18 h 18"/>
                    <a:gd name="T2" fmla="*/ 62 w 62"/>
                    <a:gd name="T3" fmla="*/ 4 h 18"/>
                    <a:gd name="T4" fmla="*/ 30 w 62"/>
                    <a:gd name="T5" fmla="*/ 0 h 18"/>
                    <a:gd name="T6" fmla="*/ 0 w 62"/>
                    <a:gd name="T7" fmla="*/ 14 h 18"/>
                    <a:gd name="T8" fmla="*/ 34 w 62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18"/>
                    <a:gd name="T17" fmla="*/ 62 w 62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18">
                      <a:moveTo>
                        <a:pt x="34" y="18"/>
                      </a:moveTo>
                      <a:lnTo>
                        <a:pt x="62" y="4"/>
                      </a:lnTo>
                      <a:lnTo>
                        <a:pt x="30" y="0"/>
                      </a:lnTo>
                      <a:lnTo>
                        <a:pt x="0" y="14"/>
                      </a:lnTo>
                      <a:lnTo>
                        <a:pt x="34" y="18"/>
                      </a:lnTo>
                      <a:close/>
                    </a:path>
                  </a:pathLst>
                </a:custGeom>
                <a:solidFill>
                  <a:srgbClr val="006161"/>
                </a:solidFill>
                <a:ln w="0">
                  <a:solidFill>
                    <a:srgbClr val="00616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99" name="Freeform 2328"/>
                <p:cNvSpPr>
                  <a:spLocks noChangeAspect="1"/>
                </p:cNvSpPr>
                <p:nvPr/>
              </p:nvSpPr>
              <p:spPr bwMode="auto">
                <a:xfrm>
                  <a:off x="1144" y="1800"/>
                  <a:ext cx="62" cy="18"/>
                </a:xfrm>
                <a:custGeom>
                  <a:avLst/>
                  <a:gdLst>
                    <a:gd name="T0" fmla="*/ 34 w 62"/>
                    <a:gd name="T1" fmla="*/ 18 h 18"/>
                    <a:gd name="T2" fmla="*/ 62 w 62"/>
                    <a:gd name="T3" fmla="*/ 4 h 18"/>
                    <a:gd name="T4" fmla="*/ 30 w 62"/>
                    <a:gd name="T5" fmla="*/ 0 h 18"/>
                    <a:gd name="T6" fmla="*/ 0 w 62"/>
                    <a:gd name="T7" fmla="*/ 14 h 18"/>
                    <a:gd name="T8" fmla="*/ 34 w 62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18"/>
                    <a:gd name="T17" fmla="*/ 62 w 62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18">
                      <a:moveTo>
                        <a:pt x="34" y="18"/>
                      </a:moveTo>
                      <a:lnTo>
                        <a:pt x="62" y="4"/>
                      </a:lnTo>
                      <a:lnTo>
                        <a:pt x="30" y="0"/>
                      </a:lnTo>
                      <a:lnTo>
                        <a:pt x="0" y="14"/>
                      </a:lnTo>
                      <a:lnTo>
                        <a:pt x="3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00" name="Freeform 2329"/>
                <p:cNvSpPr>
                  <a:spLocks noChangeAspect="1"/>
                </p:cNvSpPr>
                <p:nvPr/>
              </p:nvSpPr>
              <p:spPr bwMode="auto">
                <a:xfrm>
                  <a:off x="1178" y="1804"/>
                  <a:ext cx="62" cy="20"/>
                </a:xfrm>
                <a:custGeom>
                  <a:avLst/>
                  <a:gdLst>
                    <a:gd name="T0" fmla="*/ 32 w 62"/>
                    <a:gd name="T1" fmla="*/ 20 h 20"/>
                    <a:gd name="T2" fmla="*/ 62 w 62"/>
                    <a:gd name="T3" fmla="*/ 6 h 20"/>
                    <a:gd name="T4" fmla="*/ 28 w 62"/>
                    <a:gd name="T5" fmla="*/ 0 h 20"/>
                    <a:gd name="T6" fmla="*/ 0 w 62"/>
                    <a:gd name="T7" fmla="*/ 14 h 20"/>
                    <a:gd name="T8" fmla="*/ 32 w 62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0"/>
                    <a:gd name="T17" fmla="*/ 62 w 62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0">
                      <a:moveTo>
                        <a:pt x="32" y="20"/>
                      </a:moveTo>
                      <a:lnTo>
                        <a:pt x="62" y="6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2" y="20"/>
                      </a:lnTo>
                      <a:close/>
                    </a:path>
                  </a:pathLst>
                </a:custGeom>
                <a:solidFill>
                  <a:srgbClr val="00675F"/>
                </a:solidFill>
                <a:ln w="0">
                  <a:solidFill>
                    <a:srgbClr val="0067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01" name="Freeform 2330"/>
                <p:cNvSpPr>
                  <a:spLocks noChangeAspect="1"/>
                </p:cNvSpPr>
                <p:nvPr/>
              </p:nvSpPr>
              <p:spPr bwMode="auto">
                <a:xfrm>
                  <a:off x="1178" y="1804"/>
                  <a:ext cx="62" cy="20"/>
                </a:xfrm>
                <a:custGeom>
                  <a:avLst/>
                  <a:gdLst>
                    <a:gd name="T0" fmla="*/ 32 w 62"/>
                    <a:gd name="T1" fmla="*/ 20 h 20"/>
                    <a:gd name="T2" fmla="*/ 62 w 62"/>
                    <a:gd name="T3" fmla="*/ 6 h 20"/>
                    <a:gd name="T4" fmla="*/ 28 w 62"/>
                    <a:gd name="T5" fmla="*/ 0 h 20"/>
                    <a:gd name="T6" fmla="*/ 0 w 62"/>
                    <a:gd name="T7" fmla="*/ 14 h 20"/>
                    <a:gd name="T8" fmla="*/ 32 w 62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0"/>
                    <a:gd name="T17" fmla="*/ 62 w 62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0">
                      <a:moveTo>
                        <a:pt x="32" y="20"/>
                      </a:moveTo>
                      <a:lnTo>
                        <a:pt x="62" y="6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2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02" name="Freeform 2331"/>
                <p:cNvSpPr>
                  <a:spLocks noChangeAspect="1"/>
                </p:cNvSpPr>
                <p:nvPr/>
              </p:nvSpPr>
              <p:spPr bwMode="auto">
                <a:xfrm>
                  <a:off x="1210" y="1810"/>
                  <a:ext cx="64" cy="22"/>
                </a:xfrm>
                <a:custGeom>
                  <a:avLst/>
                  <a:gdLst>
                    <a:gd name="T0" fmla="*/ 34 w 64"/>
                    <a:gd name="T1" fmla="*/ 22 h 22"/>
                    <a:gd name="T2" fmla="*/ 64 w 64"/>
                    <a:gd name="T3" fmla="*/ 6 h 22"/>
                    <a:gd name="T4" fmla="*/ 30 w 64"/>
                    <a:gd name="T5" fmla="*/ 0 h 22"/>
                    <a:gd name="T6" fmla="*/ 0 w 64"/>
                    <a:gd name="T7" fmla="*/ 14 h 22"/>
                    <a:gd name="T8" fmla="*/ 34 w 64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2"/>
                    <a:gd name="T17" fmla="*/ 64 w 64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2">
                      <a:moveTo>
                        <a:pt x="34" y="22"/>
                      </a:moveTo>
                      <a:lnTo>
                        <a:pt x="64" y="6"/>
                      </a:lnTo>
                      <a:lnTo>
                        <a:pt x="30" y="0"/>
                      </a:lnTo>
                      <a:lnTo>
                        <a:pt x="0" y="14"/>
                      </a:lnTo>
                      <a:lnTo>
                        <a:pt x="34" y="22"/>
                      </a:lnTo>
                      <a:close/>
                    </a:path>
                  </a:pathLst>
                </a:custGeom>
                <a:solidFill>
                  <a:srgbClr val="006D5D"/>
                </a:solidFill>
                <a:ln w="0">
                  <a:solidFill>
                    <a:srgbClr val="006D5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03" name="Freeform 2332"/>
                <p:cNvSpPr>
                  <a:spLocks noChangeAspect="1"/>
                </p:cNvSpPr>
                <p:nvPr/>
              </p:nvSpPr>
              <p:spPr bwMode="auto">
                <a:xfrm>
                  <a:off x="1210" y="1810"/>
                  <a:ext cx="64" cy="22"/>
                </a:xfrm>
                <a:custGeom>
                  <a:avLst/>
                  <a:gdLst>
                    <a:gd name="T0" fmla="*/ 34 w 64"/>
                    <a:gd name="T1" fmla="*/ 22 h 22"/>
                    <a:gd name="T2" fmla="*/ 64 w 64"/>
                    <a:gd name="T3" fmla="*/ 6 h 22"/>
                    <a:gd name="T4" fmla="*/ 30 w 64"/>
                    <a:gd name="T5" fmla="*/ 0 h 22"/>
                    <a:gd name="T6" fmla="*/ 0 w 64"/>
                    <a:gd name="T7" fmla="*/ 14 h 22"/>
                    <a:gd name="T8" fmla="*/ 34 w 64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2"/>
                    <a:gd name="T17" fmla="*/ 64 w 64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2">
                      <a:moveTo>
                        <a:pt x="34" y="22"/>
                      </a:moveTo>
                      <a:lnTo>
                        <a:pt x="64" y="6"/>
                      </a:lnTo>
                      <a:lnTo>
                        <a:pt x="30" y="0"/>
                      </a:lnTo>
                      <a:lnTo>
                        <a:pt x="0" y="14"/>
                      </a:lnTo>
                      <a:lnTo>
                        <a:pt x="3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04" name="Freeform 2333"/>
                <p:cNvSpPr>
                  <a:spLocks noChangeAspect="1"/>
                </p:cNvSpPr>
                <p:nvPr/>
              </p:nvSpPr>
              <p:spPr bwMode="auto">
                <a:xfrm>
                  <a:off x="1244" y="1816"/>
                  <a:ext cx="64" cy="22"/>
                </a:xfrm>
                <a:custGeom>
                  <a:avLst/>
                  <a:gdLst>
                    <a:gd name="T0" fmla="*/ 34 w 64"/>
                    <a:gd name="T1" fmla="*/ 22 h 22"/>
                    <a:gd name="T2" fmla="*/ 64 w 64"/>
                    <a:gd name="T3" fmla="*/ 8 h 22"/>
                    <a:gd name="T4" fmla="*/ 30 w 64"/>
                    <a:gd name="T5" fmla="*/ 0 h 22"/>
                    <a:gd name="T6" fmla="*/ 0 w 64"/>
                    <a:gd name="T7" fmla="*/ 16 h 22"/>
                    <a:gd name="T8" fmla="*/ 34 w 64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2"/>
                    <a:gd name="T17" fmla="*/ 64 w 64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2">
                      <a:moveTo>
                        <a:pt x="34" y="22"/>
                      </a:moveTo>
                      <a:lnTo>
                        <a:pt x="64" y="8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34" y="22"/>
                      </a:lnTo>
                      <a:close/>
                    </a:path>
                  </a:pathLst>
                </a:custGeom>
                <a:solidFill>
                  <a:srgbClr val="00725C"/>
                </a:solidFill>
                <a:ln w="0">
                  <a:solidFill>
                    <a:srgbClr val="00725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05" name="Freeform 2334"/>
                <p:cNvSpPr>
                  <a:spLocks noChangeAspect="1"/>
                </p:cNvSpPr>
                <p:nvPr/>
              </p:nvSpPr>
              <p:spPr bwMode="auto">
                <a:xfrm>
                  <a:off x="1244" y="1816"/>
                  <a:ext cx="64" cy="22"/>
                </a:xfrm>
                <a:custGeom>
                  <a:avLst/>
                  <a:gdLst>
                    <a:gd name="T0" fmla="*/ 34 w 64"/>
                    <a:gd name="T1" fmla="*/ 22 h 22"/>
                    <a:gd name="T2" fmla="*/ 64 w 64"/>
                    <a:gd name="T3" fmla="*/ 8 h 22"/>
                    <a:gd name="T4" fmla="*/ 30 w 64"/>
                    <a:gd name="T5" fmla="*/ 0 h 22"/>
                    <a:gd name="T6" fmla="*/ 0 w 64"/>
                    <a:gd name="T7" fmla="*/ 16 h 22"/>
                    <a:gd name="T8" fmla="*/ 34 w 64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2"/>
                    <a:gd name="T17" fmla="*/ 64 w 64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2">
                      <a:moveTo>
                        <a:pt x="34" y="22"/>
                      </a:moveTo>
                      <a:lnTo>
                        <a:pt x="64" y="8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3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13" name="Group 2536"/>
              <p:cNvGrpSpPr>
                <a:grpSpLocks noChangeAspect="1"/>
              </p:cNvGrpSpPr>
              <p:nvPr/>
            </p:nvGrpSpPr>
            <p:grpSpPr bwMode="auto">
              <a:xfrm>
                <a:off x="510" y="1612"/>
                <a:ext cx="1214" cy="388"/>
                <a:chOff x="510" y="1612"/>
                <a:chExt cx="1214" cy="388"/>
              </a:xfrm>
            </p:grpSpPr>
            <p:sp>
              <p:nvSpPr>
                <p:cNvPr id="23606" name="Freeform 2336"/>
                <p:cNvSpPr>
                  <a:spLocks noChangeAspect="1"/>
                </p:cNvSpPr>
                <p:nvPr/>
              </p:nvSpPr>
              <p:spPr bwMode="auto">
                <a:xfrm>
                  <a:off x="1278" y="1824"/>
                  <a:ext cx="64" cy="24"/>
                </a:xfrm>
                <a:custGeom>
                  <a:avLst/>
                  <a:gdLst>
                    <a:gd name="T0" fmla="*/ 36 w 64"/>
                    <a:gd name="T1" fmla="*/ 24 h 24"/>
                    <a:gd name="T2" fmla="*/ 64 w 64"/>
                    <a:gd name="T3" fmla="*/ 10 h 24"/>
                    <a:gd name="T4" fmla="*/ 30 w 64"/>
                    <a:gd name="T5" fmla="*/ 0 h 24"/>
                    <a:gd name="T6" fmla="*/ 0 w 64"/>
                    <a:gd name="T7" fmla="*/ 14 h 24"/>
                    <a:gd name="T8" fmla="*/ 36 w 64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4"/>
                    <a:gd name="T17" fmla="*/ 64 w 64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4">
                      <a:moveTo>
                        <a:pt x="36" y="24"/>
                      </a:moveTo>
                      <a:lnTo>
                        <a:pt x="64" y="10"/>
                      </a:lnTo>
                      <a:lnTo>
                        <a:pt x="30" y="0"/>
                      </a:lnTo>
                      <a:lnTo>
                        <a:pt x="0" y="14"/>
                      </a:lnTo>
                      <a:lnTo>
                        <a:pt x="36" y="24"/>
                      </a:lnTo>
                      <a:close/>
                    </a:path>
                  </a:pathLst>
                </a:custGeom>
                <a:solidFill>
                  <a:srgbClr val="00765B"/>
                </a:solidFill>
                <a:ln w="0">
                  <a:solidFill>
                    <a:srgbClr val="00765B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07" name="Freeform 2337"/>
                <p:cNvSpPr>
                  <a:spLocks noChangeAspect="1"/>
                </p:cNvSpPr>
                <p:nvPr/>
              </p:nvSpPr>
              <p:spPr bwMode="auto">
                <a:xfrm>
                  <a:off x="1278" y="1824"/>
                  <a:ext cx="64" cy="24"/>
                </a:xfrm>
                <a:custGeom>
                  <a:avLst/>
                  <a:gdLst>
                    <a:gd name="T0" fmla="*/ 36 w 64"/>
                    <a:gd name="T1" fmla="*/ 24 h 24"/>
                    <a:gd name="T2" fmla="*/ 64 w 64"/>
                    <a:gd name="T3" fmla="*/ 10 h 24"/>
                    <a:gd name="T4" fmla="*/ 30 w 64"/>
                    <a:gd name="T5" fmla="*/ 0 h 24"/>
                    <a:gd name="T6" fmla="*/ 0 w 64"/>
                    <a:gd name="T7" fmla="*/ 14 h 24"/>
                    <a:gd name="T8" fmla="*/ 36 w 64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4"/>
                    <a:gd name="T17" fmla="*/ 64 w 64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4">
                      <a:moveTo>
                        <a:pt x="36" y="24"/>
                      </a:moveTo>
                      <a:lnTo>
                        <a:pt x="64" y="10"/>
                      </a:lnTo>
                      <a:lnTo>
                        <a:pt x="30" y="0"/>
                      </a:lnTo>
                      <a:lnTo>
                        <a:pt x="0" y="14"/>
                      </a:lnTo>
                      <a:lnTo>
                        <a:pt x="3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08" name="Freeform 2338"/>
                <p:cNvSpPr>
                  <a:spLocks noChangeAspect="1"/>
                </p:cNvSpPr>
                <p:nvPr/>
              </p:nvSpPr>
              <p:spPr bwMode="auto">
                <a:xfrm>
                  <a:off x="1314" y="1834"/>
                  <a:ext cx="64" cy="22"/>
                </a:xfrm>
                <a:custGeom>
                  <a:avLst/>
                  <a:gdLst>
                    <a:gd name="T0" fmla="*/ 34 w 64"/>
                    <a:gd name="T1" fmla="*/ 22 h 22"/>
                    <a:gd name="T2" fmla="*/ 64 w 64"/>
                    <a:gd name="T3" fmla="*/ 8 h 22"/>
                    <a:gd name="T4" fmla="*/ 28 w 64"/>
                    <a:gd name="T5" fmla="*/ 0 h 22"/>
                    <a:gd name="T6" fmla="*/ 0 w 64"/>
                    <a:gd name="T7" fmla="*/ 14 h 22"/>
                    <a:gd name="T8" fmla="*/ 34 w 64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2"/>
                    <a:gd name="T17" fmla="*/ 64 w 64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2">
                      <a:moveTo>
                        <a:pt x="34" y="22"/>
                      </a:moveTo>
                      <a:lnTo>
                        <a:pt x="64" y="8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4" y="22"/>
                      </a:lnTo>
                      <a:close/>
                    </a:path>
                  </a:pathLst>
                </a:custGeom>
                <a:solidFill>
                  <a:srgbClr val="007A5A"/>
                </a:solidFill>
                <a:ln w="0">
                  <a:solidFill>
                    <a:srgbClr val="007A5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09" name="Freeform 2339"/>
                <p:cNvSpPr>
                  <a:spLocks noChangeAspect="1"/>
                </p:cNvSpPr>
                <p:nvPr/>
              </p:nvSpPr>
              <p:spPr bwMode="auto">
                <a:xfrm>
                  <a:off x="1314" y="1834"/>
                  <a:ext cx="64" cy="22"/>
                </a:xfrm>
                <a:custGeom>
                  <a:avLst/>
                  <a:gdLst>
                    <a:gd name="T0" fmla="*/ 34 w 64"/>
                    <a:gd name="T1" fmla="*/ 22 h 22"/>
                    <a:gd name="T2" fmla="*/ 64 w 64"/>
                    <a:gd name="T3" fmla="*/ 8 h 22"/>
                    <a:gd name="T4" fmla="*/ 28 w 64"/>
                    <a:gd name="T5" fmla="*/ 0 h 22"/>
                    <a:gd name="T6" fmla="*/ 0 w 64"/>
                    <a:gd name="T7" fmla="*/ 14 h 22"/>
                    <a:gd name="T8" fmla="*/ 34 w 64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2"/>
                    <a:gd name="T17" fmla="*/ 64 w 64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2">
                      <a:moveTo>
                        <a:pt x="34" y="22"/>
                      </a:moveTo>
                      <a:lnTo>
                        <a:pt x="64" y="8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10" name="Freeform 2340"/>
                <p:cNvSpPr>
                  <a:spLocks noChangeAspect="1"/>
                </p:cNvSpPr>
                <p:nvPr/>
              </p:nvSpPr>
              <p:spPr bwMode="auto">
                <a:xfrm>
                  <a:off x="1348" y="1842"/>
                  <a:ext cx="66" cy="26"/>
                </a:xfrm>
                <a:custGeom>
                  <a:avLst/>
                  <a:gdLst>
                    <a:gd name="T0" fmla="*/ 36 w 66"/>
                    <a:gd name="T1" fmla="*/ 26 h 26"/>
                    <a:gd name="T2" fmla="*/ 66 w 66"/>
                    <a:gd name="T3" fmla="*/ 10 h 26"/>
                    <a:gd name="T4" fmla="*/ 30 w 66"/>
                    <a:gd name="T5" fmla="*/ 0 h 26"/>
                    <a:gd name="T6" fmla="*/ 0 w 66"/>
                    <a:gd name="T7" fmla="*/ 14 h 26"/>
                    <a:gd name="T8" fmla="*/ 36 w 66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6"/>
                    <a:gd name="T17" fmla="*/ 66 w 66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6">
                      <a:moveTo>
                        <a:pt x="36" y="26"/>
                      </a:moveTo>
                      <a:lnTo>
                        <a:pt x="66" y="10"/>
                      </a:lnTo>
                      <a:lnTo>
                        <a:pt x="30" y="0"/>
                      </a:lnTo>
                      <a:lnTo>
                        <a:pt x="0" y="14"/>
                      </a:lnTo>
                      <a:lnTo>
                        <a:pt x="36" y="26"/>
                      </a:lnTo>
                      <a:close/>
                    </a:path>
                  </a:pathLst>
                </a:custGeom>
                <a:solidFill>
                  <a:srgbClr val="007D59"/>
                </a:solidFill>
                <a:ln w="0">
                  <a:solidFill>
                    <a:srgbClr val="007D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11" name="Freeform 2341"/>
                <p:cNvSpPr>
                  <a:spLocks noChangeAspect="1"/>
                </p:cNvSpPr>
                <p:nvPr/>
              </p:nvSpPr>
              <p:spPr bwMode="auto">
                <a:xfrm>
                  <a:off x="1348" y="1842"/>
                  <a:ext cx="66" cy="26"/>
                </a:xfrm>
                <a:custGeom>
                  <a:avLst/>
                  <a:gdLst>
                    <a:gd name="T0" fmla="*/ 36 w 66"/>
                    <a:gd name="T1" fmla="*/ 26 h 26"/>
                    <a:gd name="T2" fmla="*/ 66 w 66"/>
                    <a:gd name="T3" fmla="*/ 10 h 26"/>
                    <a:gd name="T4" fmla="*/ 30 w 66"/>
                    <a:gd name="T5" fmla="*/ 0 h 26"/>
                    <a:gd name="T6" fmla="*/ 0 w 66"/>
                    <a:gd name="T7" fmla="*/ 14 h 26"/>
                    <a:gd name="T8" fmla="*/ 36 w 66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6"/>
                    <a:gd name="T17" fmla="*/ 66 w 66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6">
                      <a:moveTo>
                        <a:pt x="36" y="26"/>
                      </a:moveTo>
                      <a:lnTo>
                        <a:pt x="66" y="10"/>
                      </a:lnTo>
                      <a:lnTo>
                        <a:pt x="30" y="0"/>
                      </a:lnTo>
                      <a:lnTo>
                        <a:pt x="0" y="14"/>
                      </a:lnTo>
                      <a:lnTo>
                        <a:pt x="3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12" name="Freeform 2342"/>
                <p:cNvSpPr>
                  <a:spLocks noChangeAspect="1"/>
                </p:cNvSpPr>
                <p:nvPr/>
              </p:nvSpPr>
              <p:spPr bwMode="auto">
                <a:xfrm>
                  <a:off x="1384" y="1852"/>
                  <a:ext cx="66" cy="26"/>
                </a:xfrm>
                <a:custGeom>
                  <a:avLst/>
                  <a:gdLst>
                    <a:gd name="T0" fmla="*/ 38 w 66"/>
                    <a:gd name="T1" fmla="*/ 26 h 26"/>
                    <a:gd name="T2" fmla="*/ 66 w 66"/>
                    <a:gd name="T3" fmla="*/ 12 h 26"/>
                    <a:gd name="T4" fmla="*/ 30 w 66"/>
                    <a:gd name="T5" fmla="*/ 0 h 26"/>
                    <a:gd name="T6" fmla="*/ 0 w 66"/>
                    <a:gd name="T7" fmla="*/ 16 h 26"/>
                    <a:gd name="T8" fmla="*/ 38 w 66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6"/>
                    <a:gd name="T17" fmla="*/ 66 w 66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6">
                      <a:moveTo>
                        <a:pt x="38" y="26"/>
                      </a:moveTo>
                      <a:lnTo>
                        <a:pt x="66" y="12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38" y="26"/>
                      </a:lnTo>
                      <a:close/>
                    </a:path>
                  </a:pathLst>
                </a:custGeom>
                <a:solidFill>
                  <a:srgbClr val="007F59"/>
                </a:solidFill>
                <a:ln w="0">
                  <a:solidFill>
                    <a:srgbClr val="007F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13" name="Freeform 2343"/>
                <p:cNvSpPr>
                  <a:spLocks noChangeAspect="1"/>
                </p:cNvSpPr>
                <p:nvPr/>
              </p:nvSpPr>
              <p:spPr bwMode="auto">
                <a:xfrm>
                  <a:off x="1384" y="1852"/>
                  <a:ext cx="66" cy="26"/>
                </a:xfrm>
                <a:custGeom>
                  <a:avLst/>
                  <a:gdLst>
                    <a:gd name="T0" fmla="*/ 38 w 66"/>
                    <a:gd name="T1" fmla="*/ 26 h 26"/>
                    <a:gd name="T2" fmla="*/ 66 w 66"/>
                    <a:gd name="T3" fmla="*/ 12 h 26"/>
                    <a:gd name="T4" fmla="*/ 30 w 66"/>
                    <a:gd name="T5" fmla="*/ 0 h 26"/>
                    <a:gd name="T6" fmla="*/ 0 w 66"/>
                    <a:gd name="T7" fmla="*/ 16 h 26"/>
                    <a:gd name="T8" fmla="*/ 38 w 66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6"/>
                    <a:gd name="T17" fmla="*/ 66 w 66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6">
                      <a:moveTo>
                        <a:pt x="38" y="26"/>
                      </a:moveTo>
                      <a:lnTo>
                        <a:pt x="66" y="12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3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14" name="Freeform 2344"/>
                <p:cNvSpPr>
                  <a:spLocks noChangeAspect="1"/>
                </p:cNvSpPr>
                <p:nvPr/>
              </p:nvSpPr>
              <p:spPr bwMode="auto">
                <a:xfrm>
                  <a:off x="1422" y="1864"/>
                  <a:ext cx="66" cy="26"/>
                </a:xfrm>
                <a:custGeom>
                  <a:avLst/>
                  <a:gdLst>
                    <a:gd name="T0" fmla="*/ 36 w 66"/>
                    <a:gd name="T1" fmla="*/ 26 h 26"/>
                    <a:gd name="T2" fmla="*/ 66 w 66"/>
                    <a:gd name="T3" fmla="*/ 12 h 26"/>
                    <a:gd name="T4" fmla="*/ 28 w 66"/>
                    <a:gd name="T5" fmla="*/ 0 h 26"/>
                    <a:gd name="T6" fmla="*/ 0 w 66"/>
                    <a:gd name="T7" fmla="*/ 14 h 26"/>
                    <a:gd name="T8" fmla="*/ 36 w 66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6"/>
                    <a:gd name="T17" fmla="*/ 66 w 66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6">
                      <a:moveTo>
                        <a:pt x="36" y="26"/>
                      </a:moveTo>
                      <a:lnTo>
                        <a:pt x="66" y="12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6" y="26"/>
                      </a:lnTo>
                      <a:close/>
                    </a:path>
                  </a:pathLst>
                </a:custGeom>
                <a:solidFill>
                  <a:srgbClr val="008158"/>
                </a:solidFill>
                <a:ln w="0">
                  <a:solidFill>
                    <a:srgbClr val="0081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15" name="Freeform 2345"/>
                <p:cNvSpPr>
                  <a:spLocks noChangeAspect="1"/>
                </p:cNvSpPr>
                <p:nvPr/>
              </p:nvSpPr>
              <p:spPr bwMode="auto">
                <a:xfrm>
                  <a:off x="1422" y="1864"/>
                  <a:ext cx="66" cy="26"/>
                </a:xfrm>
                <a:custGeom>
                  <a:avLst/>
                  <a:gdLst>
                    <a:gd name="T0" fmla="*/ 36 w 66"/>
                    <a:gd name="T1" fmla="*/ 26 h 26"/>
                    <a:gd name="T2" fmla="*/ 66 w 66"/>
                    <a:gd name="T3" fmla="*/ 12 h 26"/>
                    <a:gd name="T4" fmla="*/ 28 w 66"/>
                    <a:gd name="T5" fmla="*/ 0 h 26"/>
                    <a:gd name="T6" fmla="*/ 0 w 66"/>
                    <a:gd name="T7" fmla="*/ 14 h 26"/>
                    <a:gd name="T8" fmla="*/ 36 w 66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6"/>
                    <a:gd name="T17" fmla="*/ 66 w 66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6">
                      <a:moveTo>
                        <a:pt x="36" y="26"/>
                      </a:moveTo>
                      <a:lnTo>
                        <a:pt x="66" y="12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16" name="Freeform 2346"/>
                <p:cNvSpPr>
                  <a:spLocks noChangeAspect="1"/>
                </p:cNvSpPr>
                <p:nvPr/>
              </p:nvSpPr>
              <p:spPr bwMode="auto">
                <a:xfrm>
                  <a:off x="1458" y="1876"/>
                  <a:ext cx="66" cy="26"/>
                </a:xfrm>
                <a:custGeom>
                  <a:avLst/>
                  <a:gdLst>
                    <a:gd name="T0" fmla="*/ 38 w 66"/>
                    <a:gd name="T1" fmla="*/ 26 h 26"/>
                    <a:gd name="T2" fmla="*/ 66 w 66"/>
                    <a:gd name="T3" fmla="*/ 10 h 26"/>
                    <a:gd name="T4" fmla="*/ 30 w 66"/>
                    <a:gd name="T5" fmla="*/ 0 h 26"/>
                    <a:gd name="T6" fmla="*/ 0 w 66"/>
                    <a:gd name="T7" fmla="*/ 14 h 26"/>
                    <a:gd name="T8" fmla="*/ 38 w 66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6"/>
                    <a:gd name="T17" fmla="*/ 66 w 66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6">
                      <a:moveTo>
                        <a:pt x="38" y="26"/>
                      </a:moveTo>
                      <a:lnTo>
                        <a:pt x="66" y="10"/>
                      </a:lnTo>
                      <a:lnTo>
                        <a:pt x="30" y="0"/>
                      </a:lnTo>
                      <a:lnTo>
                        <a:pt x="0" y="14"/>
                      </a:lnTo>
                      <a:lnTo>
                        <a:pt x="38" y="26"/>
                      </a:lnTo>
                      <a:close/>
                    </a:path>
                  </a:pathLst>
                </a:custGeom>
                <a:solidFill>
                  <a:srgbClr val="008258"/>
                </a:solidFill>
                <a:ln w="0">
                  <a:solidFill>
                    <a:srgbClr val="0082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17" name="Freeform 2347"/>
                <p:cNvSpPr>
                  <a:spLocks noChangeAspect="1"/>
                </p:cNvSpPr>
                <p:nvPr/>
              </p:nvSpPr>
              <p:spPr bwMode="auto">
                <a:xfrm>
                  <a:off x="1458" y="1876"/>
                  <a:ext cx="66" cy="26"/>
                </a:xfrm>
                <a:custGeom>
                  <a:avLst/>
                  <a:gdLst>
                    <a:gd name="T0" fmla="*/ 38 w 66"/>
                    <a:gd name="T1" fmla="*/ 26 h 26"/>
                    <a:gd name="T2" fmla="*/ 66 w 66"/>
                    <a:gd name="T3" fmla="*/ 10 h 26"/>
                    <a:gd name="T4" fmla="*/ 30 w 66"/>
                    <a:gd name="T5" fmla="*/ 0 h 26"/>
                    <a:gd name="T6" fmla="*/ 0 w 66"/>
                    <a:gd name="T7" fmla="*/ 14 h 26"/>
                    <a:gd name="T8" fmla="*/ 38 w 66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6"/>
                    <a:gd name="T17" fmla="*/ 66 w 66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6">
                      <a:moveTo>
                        <a:pt x="38" y="26"/>
                      </a:moveTo>
                      <a:lnTo>
                        <a:pt x="66" y="10"/>
                      </a:lnTo>
                      <a:lnTo>
                        <a:pt x="30" y="0"/>
                      </a:lnTo>
                      <a:lnTo>
                        <a:pt x="0" y="14"/>
                      </a:lnTo>
                      <a:lnTo>
                        <a:pt x="3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18" name="Freeform 2348"/>
                <p:cNvSpPr>
                  <a:spLocks noChangeAspect="1"/>
                </p:cNvSpPr>
                <p:nvPr/>
              </p:nvSpPr>
              <p:spPr bwMode="auto">
                <a:xfrm>
                  <a:off x="1496" y="1886"/>
                  <a:ext cx="68" cy="28"/>
                </a:xfrm>
                <a:custGeom>
                  <a:avLst/>
                  <a:gdLst>
                    <a:gd name="T0" fmla="*/ 38 w 68"/>
                    <a:gd name="T1" fmla="*/ 28 h 28"/>
                    <a:gd name="T2" fmla="*/ 68 w 68"/>
                    <a:gd name="T3" fmla="*/ 12 h 28"/>
                    <a:gd name="T4" fmla="*/ 28 w 68"/>
                    <a:gd name="T5" fmla="*/ 0 h 28"/>
                    <a:gd name="T6" fmla="*/ 0 w 68"/>
                    <a:gd name="T7" fmla="*/ 16 h 28"/>
                    <a:gd name="T8" fmla="*/ 38 w 68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8"/>
                    <a:gd name="T17" fmla="*/ 68 w 68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8">
                      <a:moveTo>
                        <a:pt x="38" y="28"/>
                      </a:moveTo>
                      <a:lnTo>
                        <a:pt x="68" y="12"/>
                      </a:lnTo>
                      <a:lnTo>
                        <a:pt x="28" y="0"/>
                      </a:lnTo>
                      <a:lnTo>
                        <a:pt x="0" y="16"/>
                      </a:lnTo>
                      <a:lnTo>
                        <a:pt x="38" y="28"/>
                      </a:lnTo>
                      <a:close/>
                    </a:path>
                  </a:pathLst>
                </a:custGeom>
                <a:solidFill>
                  <a:srgbClr val="008258"/>
                </a:solidFill>
                <a:ln w="0">
                  <a:solidFill>
                    <a:srgbClr val="0082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19" name="Freeform 2349"/>
                <p:cNvSpPr>
                  <a:spLocks noChangeAspect="1"/>
                </p:cNvSpPr>
                <p:nvPr/>
              </p:nvSpPr>
              <p:spPr bwMode="auto">
                <a:xfrm>
                  <a:off x="1496" y="1886"/>
                  <a:ext cx="68" cy="28"/>
                </a:xfrm>
                <a:custGeom>
                  <a:avLst/>
                  <a:gdLst>
                    <a:gd name="T0" fmla="*/ 38 w 68"/>
                    <a:gd name="T1" fmla="*/ 28 h 28"/>
                    <a:gd name="T2" fmla="*/ 68 w 68"/>
                    <a:gd name="T3" fmla="*/ 12 h 28"/>
                    <a:gd name="T4" fmla="*/ 28 w 68"/>
                    <a:gd name="T5" fmla="*/ 0 h 28"/>
                    <a:gd name="T6" fmla="*/ 0 w 68"/>
                    <a:gd name="T7" fmla="*/ 16 h 28"/>
                    <a:gd name="T8" fmla="*/ 38 w 68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8"/>
                    <a:gd name="T17" fmla="*/ 68 w 68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8">
                      <a:moveTo>
                        <a:pt x="38" y="28"/>
                      </a:moveTo>
                      <a:lnTo>
                        <a:pt x="68" y="12"/>
                      </a:lnTo>
                      <a:lnTo>
                        <a:pt x="28" y="0"/>
                      </a:lnTo>
                      <a:lnTo>
                        <a:pt x="0" y="16"/>
                      </a:lnTo>
                      <a:lnTo>
                        <a:pt x="38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20" name="Freeform 2350"/>
                <p:cNvSpPr>
                  <a:spLocks noChangeAspect="1"/>
                </p:cNvSpPr>
                <p:nvPr/>
              </p:nvSpPr>
              <p:spPr bwMode="auto">
                <a:xfrm>
                  <a:off x="1534" y="1898"/>
                  <a:ext cx="68" cy="28"/>
                </a:xfrm>
                <a:custGeom>
                  <a:avLst/>
                  <a:gdLst>
                    <a:gd name="T0" fmla="*/ 40 w 68"/>
                    <a:gd name="T1" fmla="*/ 28 h 28"/>
                    <a:gd name="T2" fmla="*/ 68 w 68"/>
                    <a:gd name="T3" fmla="*/ 14 h 28"/>
                    <a:gd name="T4" fmla="*/ 30 w 68"/>
                    <a:gd name="T5" fmla="*/ 0 h 28"/>
                    <a:gd name="T6" fmla="*/ 0 w 68"/>
                    <a:gd name="T7" fmla="*/ 16 h 28"/>
                    <a:gd name="T8" fmla="*/ 40 w 68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8"/>
                    <a:gd name="T17" fmla="*/ 68 w 68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8">
                      <a:moveTo>
                        <a:pt x="40" y="28"/>
                      </a:moveTo>
                      <a:lnTo>
                        <a:pt x="68" y="14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40" y="28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21" name="Freeform 2351"/>
                <p:cNvSpPr>
                  <a:spLocks noChangeAspect="1"/>
                </p:cNvSpPr>
                <p:nvPr/>
              </p:nvSpPr>
              <p:spPr bwMode="auto">
                <a:xfrm>
                  <a:off x="1534" y="1898"/>
                  <a:ext cx="68" cy="28"/>
                </a:xfrm>
                <a:custGeom>
                  <a:avLst/>
                  <a:gdLst>
                    <a:gd name="T0" fmla="*/ 40 w 68"/>
                    <a:gd name="T1" fmla="*/ 28 h 28"/>
                    <a:gd name="T2" fmla="*/ 68 w 68"/>
                    <a:gd name="T3" fmla="*/ 14 h 28"/>
                    <a:gd name="T4" fmla="*/ 30 w 68"/>
                    <a:gd name="T5" fmla="*/ 0 h 28"/>
                    <a:gd name="T6" fmla="*/ 0 w 68"/>
                    <a:gd name="T7" fmla="*/ 16 h 28"/>
                    <a:gd name="T8" fmla="*/ 40 w 68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8"/>
                    <a:gd name="T17" fmla="*/ 68 w 68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8">
                      <a:moveTo>
                        <a:pt x="40" y="28"/>
                      </a:moveTo>
                      <a:lnTo>
                        <a:pt x="68" y="14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40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22" name="Freeform 2352"/>
                <p:cNvSpPr>
                  <a:spLocks noChangeAspect="1"/>
                </p:cNvSpPr>
                <p:nvPr/>
              </p:nvSpPr>
              <p:spPr bwMode="auto">
                <a:xfrm>
                  <a:off x="1574" y="1912"/>
                  <a:ext cx="68" cy="28"/>
                </a:xfrm>
                <a:custGeom>
                  <a:avLst/>
                  <a:gdLst>
                    <a:gd name="T0" fmla="*/ 40 w 68"/>
                    <a:gd name="T1" fmla="*/ 28 h 28"/>
                    <a:gd name="T2" fmla="*/ 68 w 68"/>
                    <a:gd name="T3" fmla="*/ 12 h 28"/>
                    <a:gd name="T4" fmla="*/ 28 w 68"/>
                    <a:gd name="T5" fmla="*/ 0 h 28"/>
                    <a:gd name="T6" fmla="*/ 0 w 68"/>
                    <a:gd name="T7" fmla="*/ 14 h 28"/>
                    <a:gd name="T8" fmla="*/ 40 w 68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8"/>
                    <a:gd name="T17" fmla="*/ 68 w 68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8">
                      <a:moveTo>
                        <a:pt x="40" y="28"/>
                      </a:moveTo>
                      <a:lnTo>
                        <a:pt x="68" y="12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40" y="28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23" name="Freeform 2353"/>
                <p:cNvSpPr>
                  <a:spLocks noChangeAspect="1"/>
                </p:cNvSpPr>
                <p:nvPr/>
              </p:nvSpPr>
              <p:spPr bwMode="auto">
                <a:xfrm>
                  <a:off x="1574" y="1912"/>
                  <a:ext cx="68" cy="28"/>
                </a:xfrm>
                <a:custGeom>
                  <a:avLst/>
                  <a:gdLst>
                    <a:gd name="T0" fmla="*/ 40 w 68"/>
                    <a:gd name="T1" fmla="*/ 28 h 28"/>
                    <a:gd name="T2" fmla="*/ 68 w 68"/>
                    <a:gd name="T3" fmla="*/ 12 h 28"/>
                    <a:gd name="T4" fmla="*/ 28 w 68"/>
                    <a:gd name="T5" fmla="*/ 0 h 28"/>
                    <a:gd name="T6" fmla="*/ 0 w 68"/>
                    <a:gd name="T7" fmla="*/ 14 h 28"/>
                    <a:gd name="T8" fmla="*/ 40 w 68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8"/>
                    <a:gd name="T17" fmla="*/ 68 w 68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8">
                      <a:moveTo>
                        <a:pt x="40" y="28"/>
                      </a:moveTo>
                      <a:lnTo>
                        <a:pt x="68" y="12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40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24" name="Freeform 2354"/>
                <p:cNvSpPr>
                  <a:spLocks noChangeAspect="1"/>
                </p:cNvSpPr>
                <p:nvPr/>
              </p:nvSpPr>
              <p:spPr bwMode="auto">
                <a:xfrm>
                  <a:off x="1614" y="1924"/>
                  <a:ext cx="68" cy="28"/>
                </a:xfrm>
                <a:custGeom>
                  <a:avLst/>
                  <a:gdLst>
                    <a:gd name="T0" fmla="*/ 40 w 68"/>
                    <a:gd name="T1" fmla="*/ 28 h 28"/>
                    <a:gd name="T2" fmla="*/ 68 w 68"/>
                    <a:gd name="T3" fmla="*/ 12 h 28"/>
                    <a:gd name="T4" fmla="*/ 28 w 68"/>
                    <a:gd name="T5" fmla="*/ 0 h 28"/>
                    <a:gd name="T6" fmla="*/ 0 w 68"/>
                    <a:gd name="T7" fmla="*/ 16 h 28"/>
                    <a:gd name="T8" fmla="*/ 40 w 68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8"/>
                    <a:gd name="T17" fmla="*/ 68 w 68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8">
                      <a:moveTo>
                        <a:pt x="40" y="28"/>
                      </a:moveTo>
                      <a:lnTo>
                        <a:pt x="68" y="12"/>
                      </a:lnTo>
                      <a:lnTo>
                        <a:pt x="28" y="0"/>
                      </a:lnTo>
                      <a:lnTo>
                        <a:pt x="0" y="16"/>
                      </a:lnTo>
                      <a:lnTo>
                        <a:pt x="40" y="28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25" name="Freeform 2355"/>
                <p:cNvSpPr>
                  <a:spLocks noChangeAspect="1"/>
                </p:cNvSpPr>
                <p:nvPr/>
              </p:nvSpPr>
              <p:spPr bwMode="auto">
                <a:xfrm>
                  <a:off x="1614" y="1924"/>
                  <a:ext cx="68" cy="28"/>
                </a:xfrm>
                <a:custGeom>
                  <a:avLst/>
                  <a:gdLst>
                    <a:gd name="T0" fmla="*/ 40 w 68"/>
                    <a:gd name="T1" fmla="*/ 28 h 28"/>
                    <a:gd name="T2" fmla="*/ 68 w 68"/>
                    <a:gd name="T3" fmla="*/ 12 h 28"/>
                    <a:gd name="T4" fmla="*/ 28 w 68"/>
                    <a:gd name="T5" fmla="*/ 0 h 28"/>
                    <a:gd name="T6" fmla="*/ 0 w 68"/>
                    <a:gd name="T7" fmla="*/ 16 h 28"/>
                    <a:gd name="T8" fmla="*/ 40 w 68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8"/>
                    <a:gd name="T17" fmla="*/ 68 w 68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8">
                      <a:moveTo>
                        <a:pt x="40" y="28"/>
                      </a:moveTo>
                      <a:lnTo>
                        <a:pt x="68" y="12"/>
                      </a:lnTo>
                      <a:lnTo>
                        <a:pt x="28" y="0"/>
                      </a:lnTo>
                      <a:lnTo>
                        <a:pt x="0" y="16"/>
                      </a:lnTo>
                      <a:lnTo>
                        <a:pt x="40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26" name="Freeform 2356"/>
                <p:cNvSpPr>
                  <a:spLocks noChangeAspect="1"/>
                </p:cNvSpPr>
                <p:nvPr/>
              </p:nvSpPr>
              <p:spPr bwMode="auto">
                <a:xfrm>
                  <a:off x="1654" y="1936"/>
                  <a:ext cx="70" cy="30"/>
                </a:xfrm>
                <a:custGeom>
                  <a:avLst/>
                  <a:gdLst>
                    <a:gd name="T0" fmla="*/ 42 w 70"/>
                    <a:gd name="T1" fmla="*/ 30 h 30"/>
                    <a:gd name="T2" fmla="*/ 70 w 70"/>
                    <a:gd name="T3" fmla="*/ 14 h 30"/>
                    <a:gd name="T4" fmla="*/ 28 w 70"/>
                    <a:gd name="T5" fmla="*/ 0 h 30"/>
                    <a:gd name="T6" fmla="*/ 0 w 70"/>
                    <a:gd name="T7" fmla="*/ 16 h 30"/>
                    <a:gd name="T8" fmla="*/ 42 w 70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30"/>
                    <a:gd name="T17" fmla="*/ 70 w 70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30">
                      <a:moveTo>
                        <a:pt x="42" y="30"/>
                      </a:moveTo>
                      <a:lnTo>
                        <a:pt x="70" y="14"/>
                      </a:lnTo>
                      <a:lnTo>
                        <a:pt x="28" y="0"/>
                      </a:lnTo>
                      <a:lnTo>
                        <a:pt x="0" y="16"/>
                      </a:lnTo>
                      <a:lnTo>
                        <a:pt x="42" y="30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27" name="Freeform 2357"/>
                <p:cNvSpPr>
                  <a:spLocks noChangeAspect="1"/>
                </p:cNvSpPr>
                <p:nvPr/>
              </p:nvSpPr>
              <p:spPr bwMode="auto">
                <a:xfrm>
                  <a:off x="1654" y="1936"/>
                  <a:ext cx="70" cy="30"/>
                </a:xfrm>
                <a:custGeom>
                  <a:avLst/>
                  <a:gdLst>
                    <a:gd name="T0" fmla="*/ 42 w 70"/>
                    <a:gd name="T1" fmla="*/ 30 h 30"/>
                    <a:gd name="T2" fmla="*/ 70 w 70"/>
                    <a:gd name="T3" fmla="*/ 14 h 30"/>
                    <a:gd name="T4" fmla="*/ 28 w 70"/>
                    <a:gd name="T5" fmla="*/ 0 h 30"/>
                    <a:gd name="T6" fmla="*/ 0 w 70"/>
                    <a:gd name="T7" fmla="*/ 16 h 30"/>
                    <a:gd name="T8" fmla="*/ 42 w 70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30"/>
                    <a:gd name="T17" fmla="*/ 70 w 70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30">
                      <a:moveTo>
                        <a:pt x="42" y="30"/>
                      </a:moveTo>
                      <a:lnTo>
                        <a:pt x="70" y="14"/>
                      </a:lnTo>
                      <a:lnTo>
                        <a:pt x="28" y="0"/>
                      </a:lnTo>
                      <a:lnTo>
                        <a:pt x="0" y="16"/>
                      </a:lnTo>
                      <a:lnTo>
                        <a:pt x="42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28" name="Freeform 2358"/>
                <p:cNvSpPr>
                  <a:spLocks noChangeAspect="1"/>
                </p:cNvSpPr>
                <p:nvPr/>
              </p:nvSpPr>
              <p:spPr bwMode="auto">
                <a:xfrm>
                  <a:off x="574" y="1612"/>
                  <a:ext cx="56" cy="22"/>
                </a:xfrm>
                <a:custGeom>
                  <a:avLst/>
                  <a:gdLst>
                    <a:gd name="T0" fmla="*/ 24 w 56"/>
                    <a:gd name="T1" fmla="*/ 22 h 22"/>
                    <a:gd name="T2" fmla="*/ 56 w 56"/>
                    <a:gd name="T3" fmla="*/ 10 h 22"/>
                    <a:gd name="T4" fmla="*/ 30 w 56"/>
                    <a:gd name="T5" fmla="*/ 0 h 22"/>
                    <a:gd name="T6" fmla="*/ 0 w 56"/>
                    <a:gd name="T7" fmla="*/ 8 h 22"/>
                    <a:gd name="T8" fmla="*/ 24 w 56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2"/>
                    <a:gd name="T17" fmla="*/ 56 w 56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2">
                      <a:moveTo>
                        <a:pt x="24" y="22"/>
                      </a:moveTo>
                      <a:lnTo>
                        <a:pt x="56" y="10"/>
                      </a:lnTo>
                      <a:lnTo>
                        <a:pt x="30" y="0"/>
                      </a:lnTo>
                      <a:lnTo>
                        <a:pt x="0" y="8"/>
                      </a:lnTo>
                      <a:lnTo>
                        <a:pt x="24" y="22"/>
                      </a:lnTo>
                      <a:close/>
                    </a:path>
                  </a:pathLst>
                </a:custGeom>
                <a:solidFill>
                  <a:srgbClr val="00975F"/>
                </a:solidFill>
                <a:ln w="0">
                  <a:solidFill>
                    <a:srgbClr val="0097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29" name="Freeform 2359"/>
                <p:cNvSpPr>
                  <a:spLocks noChangeAspect="1"/>
                </p:cNvSpPr>
                <p:nvPr/>
              </p:nvSpPr>
              <p:spPr bwMode="auto">
                <a:xfrm>
                  <a:off x="574" y="1612"/>
                  <a:ext cx="56" cy="22"/>
                </a:xfrm>
                <a:custGeom>
                  <a:avLst/>
                  <a:gdLst>
                    <a:gd name="T0" fmla="*/ 24 w 56"/>
                    <a:gd name="T1" fmla="*/ 22 h 22"/>
                    <a:gd name="T2" fmla="*/ 56 w 56"/>
                    <a:gd name="T3" fmla="*/ 10 h 22"/>
                    <a:gd name="T4" fmla="*/ 30 w 56"/>
                    <a:gd name="T5" fmla="*/ 0 h 22"/>
                    <a:gd name="T6" fmla="*/ 0 w 56"/>
                    <a:gd name="T7" fmla="*/ 8 h 22"/>
                    <a:gd name="T8" fmla="*/ 24 w 56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2"/>
                    <a:gd name="T17" fmla="*/ 56 w 56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2">
                      <a:moveTo>
                        <a:pt x="24" y="22"/>
                      </a:moveTo>
                      <a:lnTo>
                        <a:pt x="56" y="10"/>
                      </a:lnTo>
                      <a:lnTo>
                        <a:pt x="30" y="0"/>
                      </a:lnTo>
                      <a:lnTo>
                        <a:pt x="0" y="8"/>
                      </a:lnTo>
                      <a:lnTo>
                        <a:pt x="2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30" name="Freeform 2360"/>
                <p:cNvSpPr>
                  <a:spLocks noChangeAspect="1"/>
                </p:cNvSpPr>
                <p:nvPr/>
              </p:nvSpPr>
              <p:spPr bwMode="auto">
                <a:xfrm>
                  <a:off x="598" y="1622"/>
                  <a:ext cx="58" cy="48"/>
                </a:xfrm>
                <a:custGeom>
                  <a:avLst/>
                  <a:gdLst>
                    <a:gd name="T0" fmla="*/ 28 w 58"/>
                    <a:gd name="T1" fmla="*/ 48 h 48"/>
                    <a:gd name="T2" fmla="*/ 58 w 58"/>
                    <a:gd name="T3" fmla="*/ 32 h 48"/>
                    <a:gd name="T4" fmla="*/ 32 w 58"/>
                    <a:gd name="T5" fmla="*/ 0 h 48"/>
                    <a:gd name="T6" fmla="*/ 0 w 58"/>
                    <a:gd name="T7" fmla="*/ 12 h 48"/>
                    <a:gd name="T8" fmla="*/ 28 w 58"/>
                    <a:gd name="T9" fmla="*/ 48 h 4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48"/>
                    <a:gd name="T17" fmla="*/ 58 w 58"/>
                    <a:gd name="T18" fmla="*/ 48 h 4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48">
                      <a:moveTo>
                        <a:pt x="28" y="48"/>
                      </a:moveTo>
                      <a:lnTo>
                        <a:pt x="58" y="32"/>
                      </a:lnTo>
                      <a:lnTo>
                        <a:pt x="32" y="0"/>
                      </a:lnTo>
                      <a:lnTo>
                        <a:pt x="0" y="12"/>
                      </a:lnTo>
                      <a:lnTo>
                        <a:pt x="28" y="48"/>
                      </a:lnTo>
                      <a:close/>
                    </a:path>
                  </a:pathLst>
                </a:custGeom>
                <a:solidFill>
                  <a:srgbClr val="56B568"/>
                </a:solidFill>
                <a:ln w="0">
                  <a:solidFill>
                    <a:srgbClr val="56B56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31" name="Freeform 2361"/>
                <p:cNvSpPr>
                  <a:spLocks noChangeAspect="1"/>
                </p:cNvSpPr>
                <p:nvPr/>
              </p:nvSpPr>
              <p:spPr bwMode="auto">
                <a:xfrm>
                  <a:off x="598" y="1622"/>
                  <a:ext cx="58" cy="48"/>
                </a:xfrm>
                <a:custGeom>
                  <a:avLst/>
                  <a:gdLst>
                    <a:gd name="T0" fmla="*/ 28 w 58"/>
                    <a:gd name="T1" fmla="*/ 48 h 48"/>
                    <a:gd name="T2" fmla="*/ 58 w 58"/>
                    <a:gd name="T3" fmla="*/ 32 h 48"/>
                    <a:gd name="T4" fmla="*/ 32 w 58"/>
                    <a:gd name="T5" fmla="*/ 0 h 48"/>
                    <a:gd name="T6" fmla="*/ 0 w 58"/>
                    <a:gd name="T7" fmla="*/ 12 h 48"/>
                    <a:gd name="T8" fmla="*/ 28 w 58"/>
                    <a:gd name="T9" fmla="*/ 48 h 4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48"/>
                    <a:gd name="T17" fmla="*/ 58 w 58"/>
                    <a:gd name="T18" fmla="*/ 48 h 4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48">
                      <a:moveTo>
                        <a:pt x="28" y="48"/>
                      </a:moveTo>
                      <a:lnTo>
                        <a:pt x="58" y="32"/>
                      </a:lnTo>
                      <a:lnTo>
                        <a:pt x="32" y="0"/>
                      </a:lnTo>
                      <a:lnTo>
                        <a:pt x="0" y="12"/>
                      </a:lnTo>
                      <a:lnTo>
                        <a:pt x="28" y="4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32" name="Freeform 2362"/>
                <p:cNvSpPr>
                  <a:spLocks noChangeAspect="1"/>
                </p:cNvSpPr>
                <p:nvPr/>
              </p:nvSpPr>
              <p:spPr bwMode="auto">
                <a:xfrm>
                  <a:off x="626" y="1654"/>
                  <a:ext cx="58" cy="62"/>
                </a:xfrm>
                <a:custGeom>
                  <a:avLst/>
                  <a:gdLst>
                    <a:gd name="T0" fmla="*/ 30 w 58"/>
                    <a:gd name="T1" fmla="*/ 62 h 62"/>
                    <a:gd name="T2" fmla="*/ 58 w 58"/>
                    <a:gd name="T3" fmla="*/ 40 h 62"/>
                    <a:gd name="T4" fmla="*/ 30 w 58"/>
                    <a:gd name="T5" fmla="*/ 0 h 62"/>
                    <a:gd name="T6" fmla="*/ 0 w 58"/>
                    <a:gd name="T7" fmla="*/ 16 h 62"/>
                    <a:gd name="T8" fmla="*/ 30 w 58"/>
                    <a:gd name="T9" fmla="*/ 62 h 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62"/>
                    <a:gd name="T17" fmla="*/ 58 w 58"/>
                    <a:gd name="T18" fmla="*/ 62 h 6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62">
                      <a:moveTo>
                        <a:pt x="30" y="62"/>
                      </a:moveTo>
                      <a:lnTo>
                        <a:pt x="58" y="40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30" y="62"/>
                      </a:lnTo>
                      <a:close/>
                    </a:path>
                  </a:pathLst>
                </a:custGeom>
                <a:solidFill>
                  <a:srgbClr val="6DB26F"/>
                </a:solidFill>
                <a:ln w="0">
                  <a:solidFill>
                    <a:srgbClr val="6DB26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33" name="Freeform 2363"/>
                <p:cNvSpPr>
                  <a:spLocks noChangeAspect="1"/>
                </p:cNvSpPr>
                <p:nvPr/>
              </p:nvSpPr>
              <p:spPr bwMode="auto">
                <a:xfrm>
                  <a:off x="626" y="1654"/>
                  <a:ext cx="58" cy="62"/>
                </a:xfrm>
                <a:custGeom>
                  <a:avLst/>
                  <a:gdLst>
                    <a:gd name="T0" fmla="*/ 30 w 58"/>
                    <a:gd name="T1" fmla="*/ 62 h 62"/>
                    <a:gd name="T2" fmla="*/ 58 w 58"/>
                    <a:gd name="T3" fmla="*/ 40 h 62"/>
                    <a:gd name="T4" fmla="*/ 30 w 58"/>
                    <a:gd name="T5" fmla="*/ 0 h 62"/>
                    <a:gd name="T6" fmla="*/ 0 w 58"/>
                    <a:gd name="T7" fmla="*/ 16 h 62"/>
                    <a:gd name="T8" fmla="*/ 30 w 58"/>
                    <a:gd name="T9" fmla="*/ 62 h 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62"/>
                    <a:gd name="T17" fmla="*/ 58 w 58"/>
                    <a:gd name="T18" fmla="*/ 62 h 6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62">
                      <a:moveTo>
                        <a:pt x="30" y="62"/>
                      </a:moveTo>
                      <a:lnTo>
                        <a:pt x="58" y="40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30" y="6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34" name="Freeform 2364"/>
                <p:cNvSpPr>
                  <a:spLocks noChangeAspect="1"/>
                </p:cNvSpPr>
                <p:nvPr/>
              </p:nvSpPr>
              <p:spPr bwMode="auto">
                <a:xfrm>
                  <a:off x="656" y="1694"/>
                  <a:ext cx="56" cy="64"/>
                </a:xfrm>
                <a:custGeom>
                  <a:avLst/>
                  <a:gdLst>
                    <a:gd name="T0" fmla="*/ 28 w 56"/>
                    <a:gd name="T1" fmla="*/ 64 h 64"/>
                    <a:gd name="T2" fmla="*/ 56 w 56"/>
                    <a:gd name="T3" fmla="*/ 40 h 64"/>
                    <a:gd name="T4" fmla="*/ 28 w 56"/>
                    <a:gd name="T5" fmla="*/ 0 h 64"/>
                    <a:gd name="T6" fmla="*/ 0 w 56"/>
                    <a:gd name="T7" fmla="*/ 22 h 64"/>
                    <a:gd name="T8" fmla="*/ 28 w 56"/>
                    <a:gd name="T9" fmla="*/ 64 h 6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64"/>
                    <a:gd name="T17" fmla="*/ 56 w 56"/>
                    <a:gd name="T18" fmla="*/ 64 h 6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64">
                      <a:moveTo>
                        <a:pt x="28" y="64"/>
                      </a:moveTo>
                      <a:lnTo>
                        <a:pt x="56" y="40"/>
                      </a:lnTo>
                      <a:lnTo>
                        <a:pt x="28" y="0"/>
                      </a:lnTo>
                      <a:lnTo>
                        <a:pt x="0" y="22"/>
                      </a:lnTo>
                      <a:lnTo>
                        <a:pt x="28" y="64"/>
                      </a:lnTo>
                      <a:close/>
                    </a:path>
                  </a:pathLst>
                </a:custGeom>
                <a:solidFill>
                  <a:srgbClr val="6EA87B"/>
                </a:solidFill>
                <a:ln w="0">
                  <a:solidFill>
                    <a:srgbClr val="6EA87B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35" name="Freeform 2365"/>
                <p:cNvSpPr>
                  <a:spLocks noChangeAspect="1"/>
                </p:cNvSpPr>
                <p:nvPr/>
              </p:nvSpPr>
              <p:spPr bwMode="auto">
                <a:xfrm>
                  <a:off x="656" y="1694"/>
                  <a:ext cx="56" cy="64"/>
                </a:xfrm>
                <a:custGeom>
                  <a:avLst/>
                  <a:gdLst>
                    <a:gd name="T0" fmla="*/ 28 w 56"/>
                    <a:gd name="T1" fmla="*/ 64 h 64"/>
                    <a:gd name="T2" fmla="*/ 56 w 56"/>
                    <a:gd name="T3" fmla="*/ 40 h 64"/>
                    <a:gd name="T4" fmla="*/ 28 w 56"/>
                    <a:gd name="T5" fmla="*/ 0 h 64"/>
                    <a:gd name="T6" fmla="*/ 0 w 56"/>
                    <a:gd name="T7" fmla="*/ 22 h 64"/>
                    <a:gd name="T8" fmla="*/ 28 w 56"/>
                    <a:gd name="T9" fmla="*/ 64 h 6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64"/>
                    <a:gd name="T17" fmla="*/ 56 w 56"/>
                    <a:gd name="T18" fmla="*/ 64 h 6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64">
                      <a:moveTo>
                        <a:pt x="28" y="64"/>
                      </a:moveTo>
                      <a:lnTo>
                        <a:pt x="56" y="40"/>
                      </a:lnTo>
                      <a:lnTo>
                        <a:pt x="28" y="0"/>
                      </a:lnTo>
                      <a:lnTo>
                        <a:pt x="0" y="22"/>
                      </a:lnTo>
                      <a:lnTo>
                        <a:pt x="28" y="6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36" name="Freeform 2366"/>
                <p:cNvSpPr>
                  <a:spLocks noChangeAspect="1"/>
                </p:cNvSpPr>
                <p:nvPr/>
              </p:nvSpPr>
              <p:spPr bwMode="auto">
                <a:xfrm>
                  <a:off x="684" y="1734"/>
                  <a:ext cx="56" cy="60"/>
                </a:xfrm>
                <a:custGeom>
                  <a:avLst/>
                  <a:gdLst>
                    <a:gd name="T0" fmla="*/ 28 w 56"/>
                    <a:gd name="T1" fmla="*/ 60 h 60"/>
                    <a:gd name="T2" fmla="*/ 56 w 56"/>
                    <a:gd name="T3" fmla="*/ 32 h 60"/>
                    <a:gd name="T4" fmla="*/ 28 w 56"/>
                    <a:gd name="T5" fmla="*/ 0 h 60"/>
                    <a:gd name="T6" fmla="*/ 0 w 56"/>
                    <a:gd name="T7" fmla="*/ 24 h 60"/>
                    <a:gd name="T8" fmla="*/ 28 w 56"/>
                    <a:gd name="T9" fmla="*/ 60 h 6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60"/>
                    <a:gd name="T17" fmla="*/ 56 w 56"/>
                    <a:gd name="T18" fmla="*/ 60 h 6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60">
                      <a:moveTo>
                        <a:pt x="28" y="60"/>
                      </a:moveTo>
                      <a:lnTo>
                        <a:pt x="56" y="32"/>
                      </a:lnTo>
                      <a:lnTo>
                        <a:pt x="28" y="0"/>
                      </a:lnTo>
                      <a:lnTo>
                        <a:pt x="0" y="24"/>
                      </a:lnTo>
                      <a:lnTo>
                        <a:pt x="28" y="60"/>
                      </a:lnTo>
                      <a:close/>
                    </a:path>
                  </a:pathLst>
                </a:custGeom>
                <a:solidFill>
                  <a:srgbClr val="659C87"/>
                </a:solidFill>
                <a:ln w="0">
                  <a:solidFill>
                    <a:srgbClr val="659C8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37" name="Freeform 2367"/>
                <p:cNvSpPr>
                  <a:spLocks noChangeAspect="1"/>
                </p:cNvSpPr>
                <p:nvPr/>
              </p:nvSpPr>
              <p:spPr bwMode="auto">
                <a:xfrm>
                  <a:off x="684" y="1734"/>
                  <a:ext cx="56" cy="60"/>
                </a:xfrm>
                <a:custGeom>
                  <a:avLst/>
                  <a:gdLst>
                    <a:gd name="T0" fmla="*/ 28 w 56"/>
                    <a:gd name="T1" fmla="*/ 60 h 60"/>
                    <a:gd name="T2" fmla="*/ 56 w 56"/>
                    <a:gd name="T3" fmla="*/ 32 h 60"/>
                    <a:gd name="T4" fmla="*/ 28 w 56"/>
                    <a:gd name="T5" fmla="*/ 0 h 60"/>
                    <a:gd name="T6" fmla="*/ 0 w 56"/>
                    <a:gd name="T7" fmla="*/ 24 h 60"/>
                    <a:gd name="T8" fmla="*/ 28 w 56"/>
                    <a:gd name="T9" fmla="*/ 60 h 6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60"/>
                    <a:gd name="T17" fmla="*/ 56 w 56"/>
                    <a:gd name="T18" fmla="*/ 60 h 6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60">
                      <a:moveTo>
                        <a:pt x="28" y="60"/>
                      </a:moveTo>
                      <a:lnTo>
                        <a:pt x="56" y="32"/>
                      </a:lnTo>
                      <a:lnTo>
                        <a:pt x="28" y="0"/>
                      </a:lnTo>
                      <a:lnTo>
                        <a:pt x="0" y="24"/>
                      </a:lnTo>
                      <a:lnTo>
                        <a:pt x="28" y="6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38" name="Freeform 2368"/>
                <p:cNvSpPr>
                  <a:spLocks noChangeAspect="1"/>
                </p:cNvSpPr>
                <p:nvPr/>
              </p:nvSpPr>
              <p:spPr bwMode="auto">
                <a:xfrm>
                  <a:off x="712" y="1766"/>
                  <a:ext cx="56" cy="50"/>
                </a:xfrm>
                <a:custGeom>
                  <a:avLst/>
                  <a:gdLst>
                    <a:gd name="T0" fmla="*/ 26 w 56"/>
                    <a:gd name="T1" fmla="*/ 50 h 50"/>
                    <a:gd name="T2" fmla="*/ 56 w 56"/>
                    <a:gd name="T3" fmla="*/ 22 h 50"/>
                    <a:gd name="T4" fmla="*/ 28 w 56"/>
                    <a:gd name="T5" fmla="*/ 0 h 50"/>
                    <a:gd name="T6" fmla="*/ 0 w 56"/>
                    <a:gd name="T7" fmla="*/ 28 h 50"/>
                    <a:gd name="T8" fmla="*/ 26 w 56"/>
                    <a:gd name="T9" fmla="*/ 50 h 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50"/>
                    <a:gd name="T17" fmla="*/ 56 w 56"/>
                    <a:gd name="T18" fmla="*/ 50 h 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50">
                      <a:moveTo>
                        <a:pt x="26" y="50"/>
                      </a:moveTo>
                      <a:lnTo>
                        <a:pt x="56" y="22"/>
                      </a:lnTo>
                      <a:lnTo>
                        <a:pt x="28" y="0"/>
                      </a:lnTo>
                      <a:lnTo>
                        <a:pt x="0" y="28"/>
                      </a:lnTo>
                      <a:lnTo>
                        <a:pt x="26" y="50"/>
                      </a:lnTo>
                      <a:close/>
                    </a:path>
                  </a:pathLst>
                </a:custGeom>
                <a:solidFill>
                  <a:srgbClr val="518A95"/>
                </a:solidFill>
                <a:ln w="0">
                  <a:solidFill>
                    <a:srgbClr val="518A95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39" name="Freeform 2369"/>
                <p:cNvSpPr>
                  <a:spLocks noChangeAspect="1"/>
                </p:cNvSpPr>
                <p:nvPr/>
              </p:nvSpPr>
              <p:spPr bwMode="auto">
                <a:xfrm>
                  <a:off x="712" y="1766"/>
                  <a:ext cx="56" cy="50"/>
                </a:xfrm>
                <a:custGeom>
                  <a:avLst/>
                  <a:gdLst>
                    <a:gd name="T0" fmla="*/ 26 w 56"/>
                    <a:gd name="T1" fmla="*/ 50 h 50"/>
                    <a:gd name="T2" fmla="*/ 56 w 56"/>
                    <a:gd name="T3" fmla="*/ 22 h 50"/>
                    <a:gd name="T4" fmla="*/ 28 w 56"/>
                    <a:gd name="T5" fmla="*/ 0 h 50"/>
                    <a:gd name="T6" fmla="*/ 0 w 56"/>
                    <a:gd name="T7" fmla="*/ 28 h 50"/>
                    <a:gd name="T8" fmla="*/ 26 w 56"/>
                    <a:gd name="T9" fmla="*/ 50 h 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50"/>
                    <a:gd name="T17" fmla="*/ 56 w 56"/>
                    <a:gd name="T18" fmla="*/ 50 h 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50">
                      <a:moveTo>
                        <a:pt x="26" y="50"/>
                      </a:moveTo>
                      <a:lnTo>
                        <a:pt x="56" y="22"/>
                      </a:lnTo>
                      <a:lnTo>
                        <a:pt x="28" y="0"/>
                      </a:lnTo>
                      <a:lnTo>
                        <a:pt x="0" y="28"/>
                      </a:lnTo>
                      <a:lnTo>
                        <a:pt x="26" y="5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40" name="Freeform 2370"/>
                <p:cNvSpPr>
                  <a:spLocks noChangeAspect="1"/>
                </p:cNvSpPr>
                <p:nvPr/>
              </p:nvSpPr>
              <p:spPr bwMode="auto">
                <a:xfrm>
                  <a:off x="738" y="1788"/>
                  <a:ext cx="58" cy="42"/>
                </a:xfrm>
                <a:custGeom>
                  <a:avLst/>
                  <a:gdLst>
                    <a:gd name="T0" fmla="*/ 28 w 58"/>
                    <a:gd name="T1" fmla="*/ 42 h 42"/>
                    <a:gd name="T2" fmla="*/ 58 w 58"/>
                    <a:gd name="T3" fmla="*/ 14 h 42"/>
                    <a:gd name="T4" fmla="*/ 30 w 58"/>
                    <a:gd name="T5" fmla="*/ 0 h 42"/>
                    <a:gd name="T6" fmla="*/ 0 w 58"/>
                    <a:gd name="T7" fmla="*/ 28 h 42"/>
                    <a:gd name="T8" fmla="*/ 28 w 58"/>
                    <a:gd name="T9" fmla="*/ 42 h 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42"/>
                    <a:gd name="T17" fmla="*/ 58 w 58"/>
                    <a:gd name="T18" fmla="*/ 42 h 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42">
                      <a:moveTo>
                        <a:pt x="28" y="42"/>
                      </a:moveTo>
                      <a:lnTo>
                        <a:pt x="58" y="14"/>
                      </a:lnTo>
                      <a:lnTo>
                        <a:pt x="30" y="0"/>
                      </a:lnTo>
                      <a:lnTo>
                        <a:pt x="0" y="28"/>
                      </a:lnTo>
                      <a:lnTo>
                        <a:pt x="28" y="42"/>
                      </a:lnTo>
                      <a:close/>
                    </a:path>
                  </a:pathLst>
                </a:custGeom>
                <a:solidFill>
                  <a:srgbClr val="37779F"/>
                </a:solidFill>
                <a:ln w="0">
                  <a:solidFill>
                    <a:srgbClr val="37779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41" name="Freeform 2371"/>
                <p:cNvSpPr>
                  <a:spLocks noChangeAspect="1"/>
                </p:cNvSpPr>
                <p:nvPr/>
              </p:nvSpPr>
              <p:spPr bwMode="auto">
                <a:xfrm>
                  <a:off x="738" y="1788"/>
                  <a:ext cx="58" cy="42"/>
                </a:xfrm>
                <a:custGeom>
                  <a:avLst/>
                  <a:gdLst>
                    <a:gd name="T0" fmla="*/ 28 w 58"/>
                    <a:gd name="T1" fmla="*/ 42 h 42"/>
                    <a:gd name="T2" fmla="*/ 58 w 58"/>
                    <a:gd name="T3" fmla="*/ 14 h 42"/>
                    <a:gd name="T4" fmla="*/ 30 w 58"/>
                    <a:gd name="T5" fmla="*/ 0 h 42"/>
                    <a:gd name="T6" fmla="*/ 0 w 58"/>
                    <a:gd name="T7" fmla="*/ 28 h 42"/>
                    <a:gd name="T8" fmla="*/ 28 w 58"/>
                    <a:gd name="T9" fmla="*/ 42 h 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42"/>
                    <a:gd name="T17" fmla="*/ 58 w 58"/>
                    <a:gd name="T18" fmla="*/ 42 h 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42">
                      <a:moveTo>
                        <a:pt x="28" y="42"/>
                      </a:moveTo>
                      <a:lnTo>
                        <a:pt x="58" y="14"/>
                      </a:lnTo>
                      <a:lnTo>
                        <a:pt x="30" y="0"/>
                      </a:lnTo>
                      <a:lnTo>
                        <a:pt x="0" y="28"/>
                      </a:lnTo>
                      <a:lnTo>
                        <a:pt x="28" y="4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42" name="Freeform 2372"/>
                <p:cNvSpPr>
                  <a:spLocks noChangeAspect="1"/>
                </p:cNvSpPr>
                <p:nvPr/>
              </p:nvSpPr>
              <p:spPr bwMode="auto">
                <a:xfrm>
                  <a:off x="766" y="1802"/>
                  <a:ext cx="56" cy="36"/>
                </a:xfrm>
                <a:custGeom>
                  <a:avLst/>
                  <a:gdLst>
                    <a:gd name="T0" fmla="*/ 26 w 56"/>
                    <a:gd name="T1" fmla="*/ 36 h 36"/>
                    <a:gd name="T2" fmla="*/ 56 w 56"/>
                    <a:gd name="T3" fmla="*/ 10 h 36"/>
                    <a:gd name="T4" fmla="*/ 30 w 56"/>
                    <a:gd name="T5" fmla="*/ 0 h 36"/>
                    <a:gd name="T6" fmla="*/ 0 w 56"/>
                    <a:gd name="T7" fmla="*/ 28 h 36"/>
                    <a:gd name="T8" fmla="*/ 26 w 56"/>
                    <a:gd name="T9" fmla="*/ 36 h 3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36"/>
                    <a:gd name="T17" fmla="*/ 56 w 56"/>
                    <a:gd name="T18" fmla="*/ 36 h 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36">
                      <a:moveTo>
                        <a:pt x="26" y="36"/>
                      </a:moveTo>
                      <a:lnTo>
                        <a:pt x="56" y="10"/>
                      </a:lnTo>
                      <a:lnTo>
                        <a:pt x="30" y="0"/>
                      </a:lnTo>
                      <a:lnTo>
                        <a:pt x="0" y="28"/>
                      </a:lnTo>
                      <a:lnTo>
                        <a:pt x="26" y="36"/>
                      </a:lnTo>
                      <a:close/>
                    </a:path>
                  </a:pathLst>
                </a:custGeom>
                <a:solidFill>
                  <a:srgbClr val="1761A4"/>
                </a:solidFill>
                <a:ln w="0">
                  <a:solidFill>
                    <a:srgbClr val="1761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43" name="Freeform 2373"/>
                <p:cNvSpPr>
                  <a:spLocks noChangeAspect="1"/>
                </p:cNvSpPr>
                <p:nvPr/>
              </p:nvSpPr>
              <p:spPr bwMode="auto">
                <a:xfrm>
                  <a:off x="766" y="1802"/>
                  <a:ext cx="56" cy="36"/>
                </a:xfrm>
                <a:custGeom>
                  <a:avLst/>
                  <a:gdLst>
                    <a:gd name="T0" fmla="*/ 26 w 56"/>
                    <a:gd name="T1" fmla="*/ 36 h 36"/>
                    <a:gd name="T2" fmla="*/ 56 w 56"/>
                    <a:gd name="T3" fmla="*/ 10 h 36"/>
                    <a:gd name="T4" fmla="*/ 30 w 56"/>
                    <a:gd name="T5" fmla="*/ 0 h 36"/>
                    <a:gd name="T6" fmla="*/ 0 w 56"/>
                    <a:gd name="T7" fmla="*/ 28 h 36"/>
                    <a:gd name="T8" fmla="*/ 26 w 56"/>
                    <a:gd name="T9" fmla="*/ 36 h 3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36"/>
                    <a:gd name="T17" fmla="*/ 56 w 56"/>
                    <a:gd name="T18" fmla="*/ 36 h 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36">
                      <a:moveTo>
                        <a:pt x="26" y="36"/>
                      </a:moveTo>
                      <a:lnTo>
                        <a:pt x="56" y="10"/>
                      </a:lnTo>
                      <a:lnTo>
                        <a:pt x="30" y="0"/>
                      </a:lnTo>
                      <a:lnTo>
                        <a:pt x="0" y="28"/>
                      </a:lnTo>
                      <a:lnTo>
                        <a:pt x="26" y="3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44" name="Freeform 2374"/>
                <p:cNvSpPr>
                  <a:spLocks noChangeAspect="1"/>
                </p:cNvSpPr>
                <p:nvPr/>
              </p:nvSpPr>
              <p:spPr bwMode="auto">
                <a:xfrm>
                  <a:off x="792" y="1812"/>
                  <a:ext cx="58" cy="30"/>
                </a:xfrm>
                <a:custGeom>
                  <a:avLst/>
                  <a:gdLst>
                    <a:gd name="T0" fmla="*/ 28 w 58"/>
                    <a:gd name="T1" fmla="*/ 30 h 30"/>
                    <a:gd name="T2" fmla="*/ 58 w 58"/>
                    <a:gd name="T3" fmla="*/ 4 h 30"/>
                    <a:gd name="T4" fmla="*/ 30 w 58"/>
                    <a:gd name="T5" fmla="*/ 0 h 30"/>
                    <a:gd name="T6" fmla="*/ 0 w 58"/>
                    <a:gd name="T7" fmla="*/ 26 h 30"/>
                    <a:gd name="T8" fmla="*/ 28 w 58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30"/>
                    <a:gd name="T17" fmla="*/ 58 w 58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30">
                      <a:moveTo>
                        <a:pt x="28" y="30"/>
                      </a:moveTo>
                      <a:lnTo>
                        <a:pt x="58" y="4"/>
                      </a:lnTo>
                      <a:lnTo>
                        <a:pt x="30" y="0"/>
                      </a:lnTo>
                      <a:lnTo>
                        <a:pt x="0" y="26"/>
                      </a:lnTo>
                      <a:lnTo>
                        <a:pt x="28" y="30"/>
                      </a:lnTo>
                      <a:close/>
                    </a:path>
                  </a:pathLst>
                </a:custGeom>
                <a:solidFill>
                  <a:srgbClr val="004EA4"/>
                </a:solidFill>
                <a:ln w="0">
                  <a:solidFill>
                    <a:srgbClr val="004EA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45" name="Freeform 2375"/>
                <p:cNvSpPr>
                  <a:spLocks noChangeAspect="1"/>
                </p:cNvSpPr>
                <p:nvPr/>
              </p:nvSpPr>
              <p:spPr bwMode="auto">
                <a:xfrm>
                  <a:off x="792" y="1812"/>
                  <a:ext cx="58" cy="30"/>
                </a:xfrm>
                <a:custGeom>
                  <a:avLst/>
                  <a:gdLst>
                    <a:gd name="T0" fmla="*/ 28 w 58"/>
                    <a:gd name="T1" fmla="*/ 30 h 30"/>
                    <a:gd name="T2" fmla="*/ 58 w 58"/>
                    <a:gd name="T3" fmla="*/ 4 h 30"/>
                    <a:gd name="T4" fmla="*/ 30 w 58"/>
                    <a:gd name="T5" fmla="*/ 0 h 30"/>
                    <a:gd name="T6" fmla="*/ 0 w 58"/>
                    <a:gd name="T7" fmla="*/ 26 h 30"/>
                    <a:gd name="T8" fmla="*/ 28 w 58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30"/>
                    <a:gd name="T17" fmla="*/ 58 w 58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30">
                      <a:moveTo>
                        <a:pt x="28" y="30"/>
                      </a:moveTo>
                      <a:lnTo>
                        <a:pt x="58" y="4"/>
                      </a:lnTo>
                      <a:lnTo>
                        <a:pt x="30" y="0"/>
                      </a:lnTo>
                      <a:lnTo>
                        <a:pt x="0" y="26"/>
                      </a:lnTo>
                      <a:lnTo>
                        <a:pt x="28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46" name="Freeform 2376"/>
                <p:cNvSpPr>
                  <a:spLocks noChangeAspect="1"/>
                </p:cNvSpPr>
                <p:nvPr/>
              </p:nvSpPr>
              <p:spPr bwMode="auto">
                <a:xfrm>
                  <a:off x="820" y="1816"/>
                  <a:ext cx="56" cy="26"/>
                </a:xfrm>
                <a:custGeom>
                  <a:avLst/>
                  <a:gdLst>
                    <a:gd name="T0" fmla="*/ 28 w 56"/>
                    <a:gd name="T1" fmla="*/ 24 h 26"/>
                    <a:gd name="T2" fmla="*/ 56 w 56"/>
                    <a:gd name="T3" fmla="*/ 0 h 26"/>
                    <a:gd name="T4" fmla="*/ 30 w 56"/>
                    <a:gd name="T5" fmla="*/ 0 h 26"/>
                    <a:gd name="T6" fmla="*/ 0 w 56"/>
                    <a:gd name="T7" fmla="*/ 26 h 26"/>
                    <a:gd name="T8" fmla="*/ 28 w 56"/>
                    <a:gd name="T9" fmla="*/ 24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6"/>
                    <a:gd name="T17" fmla="*/ 56 w 56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6">
                      <a:moveTo>
                        <a:pt x="28" y="24"/>
                      </a:moveTo>
                      <a:lnTo>
                        <a:pt x="56" y="0"/>
                      </a:lnTo>
                      <a:lnTo>
                        <a:pt x="30" y="0"/>
                      </a:lnTo>
                      <a:lnTo>
                        <a:pt x="0" y="26"/>
                      </a:lnTo>
                      <a:lnTo>
                        <a:pt x="28" y="24"/>
                      </a:lnTo>
                      <a:close/>
                    </a:path>
                  </a:pathLst>
                </a:custGeom>
                <a:solidFill>
                  <a:srgbClr val="003D9F"/>
                </a:solidFill>
                <a:ln w="0">
                  <a:solidFill>
                    <a:srgbClr val="003D9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47" name="Freeform 2377"/>
                <p:cNvSpPr>
                  <a:spLocks noChangeAspect="1"/>
                </p:cNvSpPr>
                <p:nvPr/>
              </p:nvSpPr>
              <p:spPr bwMode="auto">
                <a:xfrm>
                  <a:off x="820" y="1816"/>
                  <a:ext cx="56" cy="26"/>
                </a:xfrm>
                <a:custGeom>
                  <a:avLst/>
                  <a:gdLst>
                    <a:gd name="T0" fmla="*/ 28 w 56"/>
                    <a:gd name="T1" fmla="*/ 24 h 26"/>
                    <a:gd name="T2" fmla="*/ 56 w 56"/>
                    <a:gd name="T3" fmla="*/ 0 h 26"/>
                    <a:gd name="T4" fmla="*/ 30 w 56"/>
                    <a:gd name="T5" fmla="*/ 0 h 26"/>
                    <a:gd name="T6" fmla="*/ 0 w 56"/>
                    <a:gd name="T7" fmla="*/ 26 h 26"/>
                    <a:gd name="T8" fmla="*/ 28 w 56"/>
                    <a:gd name="T9" fmla="*/ 24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6"/>
                    <a:gd name="T17" fmla="*/ 56 w 56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6">
                      <a:moveTo>
                        <a:pt x="28" y="24"/>
                      </a:moveTo>
                      <a:lnTo>
                        <a:pt x="56" y="0"/>
                      </a:lnTo>
                      <a:lnTo>
                        <a:pt x="30" y="0"/>
                      </a:lnTo>
                      <a:lnTo>
                        <a:pt x="0" y="26"/>
                      </a:lnTo>
                      <a:lnTo>
                        <a:pt x="28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48" name="Freeform 2378"/>
                <p:cNvSpPr>
                  <a:spLocks noChangeAspect="1"/>
                </p:cNvSpPr>
                <p:nvPr/>
              </p:nvSpPr>
              <p:spPr bwMode="auto">
                <a:xfrm>
                  <a:off x="848" y="1816"/>
                  <a:ext cx="56" cy="24"/>
                </a:xfrm>
                <a:custGeom>
                  <a:avLst/>
                  <a:gdLst>
                    <a:gd name="T0" fmla="*/ 26 w 56"/>
                    <a:gd name="T1" fmla="*/ 22 h 24"/>
                    <a:gd name="T2" fmla="*/ 56 w 56"/>
                    <a:gd name="T3" fmla="*/ 0 h 24"/>
                    <a:gd name="T4" fmla="*/ 28 w 56"/>
                    <a:gd name="T5" fmla="*/ 0 h 24"/>
                    <a:gd name="T6" fmla="*/ 0 w 56"/>
                    <a:gd name="T7" fmla="*/ 24 h 24"/>
                    <a:gd name="T8" fmla="*/ 26 w 56"/>
                    <a:gd name="T9" fmla="*/ 22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4"/>
                    <a:gd name="T17" fmla="*/ 56 w 56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4">
                      <a:moveTo>
                        <a:pt x="26" y="22"/>
                      </a:moveTo>
                      <a:lnTo>
                        <a:pt x="56" y="0"/>
                      </a:lnTo>
                      <a:lnTo>
                        <a:pt x="28" y="0"/>
                      </a:lnTo>
                      <a:lnTo>
                        <a:pt x="0" y="24"/>
                      </a:lnTo>
                      <a:lnTo>
                        <a:pt x="26" y="22"/>
                      </a:lnTo>
                      <a:close/>
                    </a:path>
                  </a:pathLst>
                </a:custGeom>
                <a:solidFill>
                  <a:srgbClr val="003497"/>
                </a:solidFill>
                <a:ln w="0">
                  <a:solidFill>
                    <a:srgbClr val="00349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49" name="Freeform 2379"/>
                <p:cNvSpPr>
                  <a:spLocks noChangeAspect="1"/>
                </p:cNvSpPr>
                <p:nvPr/>
              </p:nvSpPr>
              <p:spPr bwMode="auto">
                <a:xfrm>
                  <a:off x="848" y="1816"/>
                  <a:ext cx="56" cy="24"/>
                </a:xfrm>
                <a:custGeom>
                  <a:avLst/>
                  <a:gdLst>
                    <a:gd name="T0" fmla="*/ 26 w 56"/>
                    <a:gd name="T1" fmla="*/ 22 h 24"/>
                    <a:gd name="T2" fmla="*/ 56 w 56"/>
                    <a:gd name="T3" fmla="*/ 0 h 24"/>
                    <a:gd name="T4" fmla="*/ 28 w 56"/>
                    <a:gd name="T5" fmla="*/ 0 h 24"/>
                    <a:gd name="T6" fmla="*/ 0 w 56"/>
                    <a:gd name="T7" fmla="*/ 24 h 24"/>
                    <a:gd name="T8" fmla="*/ 26 w 56"/>
                    <a:gd name="T9" fmla="*/ 22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4"/>
                    <a:gd name="T17" fmla="*/ 56 w 56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4">
                      <a:moveTo>
                        <a:pt x="26" y="22"/>
                      </a:moveTo>
                      <a:lnTo>
                        <a:pt x="56" y="0"/>
                      </a:lnTo>
                      <a:lnTo>
                        <a:pt x="28" y="0"/>
                      </a:lnTo>
                      <a:lnTo>
                        <a:pt x="0" y="24"/>
                      </a:lnTo>
                      <a:lnTo>
                        <a:pt x="2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50" name="Freeform 2380"/>
                <p:cNvSpPr>
                  <a:spLocks noChangeAspect="1"/>
                </p:cNvSpPr>
                <p:nvPr/>
              </p:nvSpPr>
              <p:spPr bwMode="auto">
                <a:xfrm>
                  <a:off x="874" y="1814"/>
                  <a:ext cx="58" cy="24"/>
                </a:xfrm>
                <a:custGeom>
                  <a:avLst/>
                  <a:gdLst>
                    <a:gd name="T0" fmla="*/ 28 w 58"/>
                    <a:gd name="T1" fmla="*/ 22 h 24"/>
                    <a:gd name="T2" fmla="*/ 58 w 58"/>
                    <a:gd name="T3" fmla="*/ 0 h 24"/>
                    <a:gd name="T4" fmla="*/ 30 w 58"/>
                    <a:gd name="T5" fmla="*/ 2 h 24"/>
                    <a:gd name="T6" fmla="*/ 0 w 58"/>
                    <a:gd name="T7" fmla="*/ 24 h 24"/>
                    <a:gd name="T8" fmla="*/ 28 w 58"/>
                    <a:gd name="T9" fmla="*/ 22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4"/>
                    <a:gd name="T17" fmla="*/ 58 w 58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4">
                      <a:moveTo>
                        <a:pt x="28" y="22"/>
                      </a:moveTo>
                      <a:lnTo>
                        <a:pt x="58" y="0"/>
                      </a:lnTo>
                      <a:lnTo>
                        <a:pt x="30" y="2"/>
                      </a:lnTo>
                      <a:lnTo>
                        <a:pt x="0" y="24"/>
                      </a:lnTo>
                      <a:lnTo>
                        <a:pt x="28" y="22"/>
                      </a:lnTo>
                      <a:close/>
                    </a:path>
                  </a:pathLst>
                </a:custGeom>
                <a:solidFill>
                  <a:srgbClr val="002E8E"/>
                </a:solidFill>
                <a:ln w="0">
                  <a:solidFill>
                    <a:srgbClr val="002E8E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51" name="Freeform 2381"/>
                <p:cNvSpPr>
                  <a:spLocks noChangeAspect="1"/>
                </p:cNvSpPr>
                <p:nvPr/>
              </p:nvSpPr>
              <p:spPr bwMode="auto">
                <a:xfrm>
                  <a:off x="874" y="1814"/>
                  <a:ext cx="58" cy="24"/>
                </a:xfrm>
                <a:custGeom>
                  <a:avLst/>
                  <a:gdLst>
                    <a:gd name="T0" fmla="*/ 28 w 58"/>
                    <a:gd name="T1" fmla="*/ 22 h 24"/>
                    <a:gd name="T2" fmla="*/ 58 w 58"/>
                    <a:gd name="T3" fmla="*/ 0 h 24"/>
                    <a:gd name="T4" fmla="*/ 30 w 58"/>
                    <a:gd name="T5" fmla="*/ 2 h 24"/>
                    <a:gd name="T6" fmla="*/ 0 w 58"/>
                    <a:gd name="T7" fmla="*/ 24 h 24"/>
                    <a:gd name="T8" fmla="*/ 28 w 58"/>
                    <a:gd name="T9" fmla="*/ 22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4"/>
                    <a:gd name="T17" fmla="*/ 58 w 58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4">
                      <a:moveTo>
                        <a:pt x="28" y="22"/>
                      </a:moveTo>
                      <a:lnTo>
                        <a:pt x="58" y="0"/>
                      </a:lnTo>
                      <a:lnTo>
                        <a:pt x="30" y="2"/>
                      </a:lnTo>
                      <a:lnTo>
                        <a:pt x="0" y="24"/>
                      </a:lnTo>
                      <a:lnTo>
                        <a:pt x="2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52" name="Freeform 2382"/>
                <p:cNvSpPr>
                  <a:spLocks noChangeAspect="1"/>
                </p:cNvSpPr>
                <p:nvPr/>
              </p:nvSpPr>
              <p:spPr bwMode="auto">
                <a:xfrm>
                  <a:off x="902" y="1812"/>
                  <a:ext cx="60" cy="24"/>
                </a:xfrm>
                <a:custGeom>
                  <a:avLst/>
                  <a:gdLst>
                    <a:gd name="T0" fmla="*/ 30 w 60"/>
                    <a:gd name="T1" fmla="*/ 20 h 24"/>
                    <a:gd name="T2" fmla="*/ 60 w 60"/>
                    <a:gd name="T3" fmla="*/ 0 h 24"/>
                    <a:gd name="T4" fmla="*/ 30 w 60"/>
                    <a:gd name="T5" fmla="*/ 2 h 24"/>
                    <a:gd name="T6" fmla="*/ 0 w 60"/>
                    <a:gd name="T7" fmla="*/ 24 h 24"/>
                    <a:gd name="T8" fmla="*/ 30 w 60"/>
                    <a:gd name="T9" fmla="*/ 20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4"/>
                    <a:gd name="T17" fmla="*/ 60 w 60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4">
                      <a:moveTo>
                        <a:pt x="30" y="20"/>
                      </a:moveTo>
                      <a:lnTo>
                        <a:pt x="60" y="0"/>
                      </a:lnTo>
                      <a:lnTo>
                        <a:pt x="30" y="2"/>
                      </a:lnTo>
                      <a:lnTo>
                        <a:pt x="0" y="24"/>
                      </a:lnTo>
                      <a:lnTo>
                        <a:pt x="30" y="20"/>
                      </a:lnTo>
                      <a:close/>
                    </a:path>
                  </a:pathLst>
                </a:custGeom>
                <a:solidFill>
                  <a:srgbClr val="002E86"/>
                </a:solidFill>
                <a:ln w="0">
                  <a:solidFill>
                    <a:srgbClr val="002E86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53" name="Freeform 2383"/>
                <p:cNvSpPr>
                  <a:spLocks noChangeAspect="1"/>
                </p:cNvSpPr>
                <p:nvPr/>
              </p:nvSpPr>
              <p:spPr bwMode="auto">
                <a:xfrm>
                  <a:off x="902" y="1812"/>
                  <a:ext cx="60" cy="24"/>
                </a:xfrm>
                <a:custGeom>
                  <a:avLst/>
                  <a:gdLst>
                    <a:gd name="T0" fmla="*/ 30 w 60"/>
                    <a:gd name="T1" fmla="*/ 20 h 24"/>
                    <a:gd name="T2" fmla="*/ 60 w 60"/>
                    <a:gd name="T3" fmla="*/ 0 h 24"/>
                    <a:gd name="T4" fmla="*/ 30 w 60"/>
                    <a:gd name="T5" fmla="*/ 2 h 24"/>
                    <a:gd name="T6" fmla="*/ 0 w 60"/>
                    <a:gd name="T7" fmla="*/ 24 h 24"/>
                    <a:gd name="T8" fmla="*/ 30 w 60"/>
                    <a:gd name="T9" fmla="*/ 20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4"/>
                    <a:gd name="T17" fmla="*/ 60 w 60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4">
                      <a:moveTo>
                        <a:pt x="30" y="20"/>
                      </a:moveTo>
                      <a:lnTo>
                        <a:pt x="60" y="0"/>
                      </a:lnTo>
                      <a:lnTo>
                        <a:pt x="30" y="2"/>
                      </a:lnTo>
                      <a:lnTo>
                        <a:pt x="0" y="24"/>
                      </a:lnTo>
                      <a:lnTo>
                        <a:pt x="30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54" name="Freeform 2384"/>
                <p:cNvSpPr>
                  <a:spLocks noChangeAspect="1"/>
                </p:cNvSpPr>
                <p:nvPr/>
              </p:nvSpPr>
              <p:spPr bwMode="auto">
                <a:xfrm>
                  <a:off x="932" y="1810"/>
                  <a:ext cx="58" cy="22"/>
                </a:xfrm>
                <a:custGeom>
                  <a:avLst/>
                  <a:gdLst>
                    <a:gd name="T0" fmla="*/ 28 w 58"/>
                    <a:gd name="T1" fmla="*/ 20 h 22"/>
                    <a:gd name="T2" fmla="*/ 58 w 58"/>
                    <a:gd name="T3" fmla="*/ 0 h 22"/>
                    <a:gd name="T4" fmla="*/ 30 w 58"/>
                    <a:gd name="T5" fmla="*/ 2 h 22"/>
                    <a:gd name="T6" fmla="*/ 0 w 58"/>
                    <a:gd name="T7" fmla="*/ 22 h 22"/>
                    <a:gd name="T8" fmla="*/ 28 w 58"/>
                    <a:gd name="T9" fmla="*/ 20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2"/>
                    <a:gd name="T17" fmla="*/ 58 w 58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2">
                      <a:moveTo>
                        <a:pt x="28" y="20"/>
                      </a:moveTo>
                      <a:lnTo>
                        <a:pt x="58" y="0"/>
                      </a:lnTo>
                      <a:lnTo>
                        <a:pt x="30" y="2"/>
                      </a:lnTo>
                      <a:lnTo>
                        <a:pt x="0" y="22"/>
                      </a:lnTo>
                      <a:lnTo>
                        <a:pt x="28" y="20"/>
                      </a:lnTo>
                      <a:close/>
                    </a:path>
                  </a:pathLst>
                </a:custGeom>
                <a:solidFill>
                  <a:srgbClr val="00317E"/>
                </a:solidFill>
                <a:ln w="0">
                  <a:solidFill>
                    <a:srgbClr val="00317E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55" name="Freeform 2385"/>
                <p:cNvSpPr>
                  <a:spLocks noChangeAspect="1"/>
                </p:cNvSpPr>
                <p:nvPr/>
              </p:nvSpPr>
              <p:spPr bwMode="auto">
                <a:xfrm>
                  <a:off x="932" y="1810"/>
                  <a:ext cx="58" cy="22"/>
                </a:xfrm>
                <a:custGeom>
                  <a:avLst/>
                  <a:gdLst>
                    <a:gd name="T0" fmla="*/ 28 w 58"/>
                    <a:gd name="T1" fmla="*/ 20 h 22"/>
                    <a:gd name="T2" fmla="*/ 58 w 58"/>
                    <a:gd name="T3" fmla="*/ 0 h 22"/>
                    <a:gd name="T4" fmla="*/ 30 w 58"/>
                    <a:gd name="T5" fmla="*/ 2 h 22"/>
                    <a:gd name="T6" fmla="*/ 0 w 58"/>
                    <a:gd name="T7" fmla="*/ 22 h 22"/>
                    <a:gd name="T8" fmla="*/ 28 w 58"/>
                    <a:gd name="T9" fmla="*/ 20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2"/>
                    <a:gd name="T17" fmla="*/ 58 w 58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2">
                      <a:moveTo>
                        <a:pt x="28" y="20"/>
                      </a:moveTo>
                      <a:lnTo>
                        <a:pt x="58" y="0"/>
                      </a:lnTo>
                      <a:lnTo>
                        <a:pt x="30" y="2"/>
                      </a:lnTo>
                      <a:lnTo>
                        <a:pt x="0" y="22"/>
                      </a:lnTo>
                      <a:lnTo>
                        <a:pt x="28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56" name="Freeform 2386"/>
                <p:cNvSpPr>
                  <a:spLocks noChangeAspect="1"/>
                </p:cNvSpPr>
                <p:nvPr/>
              </p:nvSpPr>
              <p:spPr bwMode="auto">
                <a:xfrm>
                  <a:off x="960" y="1810"/>
                  <a:ext cx="60" cy="20"/>
                </a:xfrm>
                <a:custGeom>
                  <a:avLst/>
                  <a:gdLst>
                    <a:gd name="T0" fmla="*/ 30 w 60"/>
                    <a:gd name="T1" fmla="*/ 18 h 20"/>
                    <a:gd name="T2" fmla="*/ 60 w 60"/>
                    <a:gd name="T3" fmla="*/ 0 h 20"/>
                    <a:gd name="T4" fmla="*/ 30 w 60"/>
                    <a:gd name="T5" fmla="*/ 0 h 20"/>
                    <a:gd name="T6" fmla="*/ 0 w 60"/>
                    <a:gd name="T7" fmla="*/ 20 h 20"/>
                    <a:gd name="T8" fmla="*/ 30 w 60"/>
                    <a:gd name="T9" fmla="*/ 18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0"/>
                    <a:gd name="T17" fmla="*/ 60 w 60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0">
                      <a:moveTo>
                        <a:pt x="30" y="18"/>
                      </a:moveTo>
                      <a:lnTo>
                        <a:pt x="60" y="0"/>
                      </a:lnTo>
                      <a:lnTo>
                        <a:pt x="30" y="0"/>
                      </a:lnTo>
                      <a:lnTo>
                        <a:pt x="0" y="20"/>
                      </a:lnTo>
                      <a:lnTo>
                        <a:pt x="30" y="18"/>
                      </a:lnTo>
                      <a:close/>
                    </a:path>
                  </a:pathLst>
                </a:custGeom>
                <a:solidFill>
                  <a:srgbClr val="003677"/>
                </a:solidFill>
                <a:ln w="0">
                  <a:solidFill>
                    <a:srgbClr val="00367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57" name="Freeform 2387"/>
                <p:cNvSpPr>
                  <a:spLocks noChangeAspect="1"/>
                </p:cNvSpPr>
                <p:nvPr/>
              </p:nvSpPr>
              <p:spPr bwMode="auto">
                <a:xfrm>
                  <a:off x="960" y="1810"/>
                  <a:ext cx="60" cy="20"/>
                </a:xfrm>
                <a:custGeom>
                  <a:avLst/>
                  <a:gdLst>
                    <a:gd name="T0" fmla="*/ 30 w 60"/>
                    <a:gd name="T1" fmla="*/ 18 h 20"/>
                    <a:gd name="T2" fmla="*/ 60 w 60"/>
                    <a:gd name="T3" fmla="*/ 0 h 20"/>
                    <a:gd name="T4" fmla="*/ 30 w 60"/>
                    <a:gd name="T5" fmla="*/ 0 h 20"/>
                    <a:gd name="T6" fmla="*/ 0 w 60"/>
                    <a:gd name="T7" fmla="*/ 20 h 20"/>
                    <a:gd name="T8" fmla="*/ 30 w 60"/>
                    <a:gd name="T9" fmla="*/ 18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0"/>
                    <a:gd name="T17" fmla="*/ 60 w 60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0">
                      <a:moveTo>
                        <a:pt x="30" y="18"/>
                      </a:moveTo>
                      <a:lnTo>
                        <a:pt x="60" y="0"/>
                      </a:lnTo>
                      <a:lnTo>
                        <a:pt x="30" y="0"/>
                      </a:lnTo>
                      <a:lnTo>
                        <a:pt x="0" y="20"/>
                      </a:lnTo>
                      <a:lnTo>
                        <a:pt x="30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58" name="Freeform 2388"/>
                <p:cNvSpPr>
                  <a:spLocks noChangeAspect="1"/>
                </p:cNvSpPr>
                <p:nvPr/>
              </p:nvSpPr>
              <p:spPr bwMode="auto">
                <a:xfrm>
                  <a:off x="990" y="1808"/>
                  <a:ext cx="60" cy="20"/>
                </a:xfrm>
                <a:custGeom>
                  <a:avLst/>
                  <a:gdLst>
                    <a:gd name="T0" fmla="*/ 30 w 60"/>
                    <a:gd name="T1" fmla="*/ 18 h 20"/>
                    <a:gd name="T2" fmla="*/ 60 w 60"/>
                    <a:gd name="T3" fmla="*/ 0 h 20"/>
                    <a:gd name="T4" fmla="*/ 30 w 60"/>
                    <a:gd name="T5" fmla="*/ 2 h 20"/>
                    <a:gd name="T6" fmla="*/ 0 w 60"/>
                    <a:gd name="T7" fmla="*/ 20 h 20"/>
                    <a:gd name="T8" fmla="*/ 30 w 60"/>
                    <a:gd name="T9" fmla="*/ 18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0"/>
                    <a:gd name="T17" fmla="*/ 60 w 60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0">
                      <a:moveTo>
                        <a:pt x="30" y="18"/>
                      </a:moveTo>
                      <a:lnTo>
                        <a:pt x="60" y="0"/>
                      </a:lnTo>
                      <a:lnTo>
                        <a:pt x="30" y="2"/>
                      </a:lnTo>
                      <a:lnTo>
                        <a:pt x="0" y="20"/>
                      </a:lnTo>
                      <a:lnTo>
                        <a:pt x="30" y="18"/>
                      </a:lnTo>
                      <a:close/>
                    </a:path>
                  </a:pathLst>
                </a:custGeom>
                <a:solidFill>
                  <a:srgbClr val="003E71"/>
                </a:solidFill>
                <a:ln w="0">
                  <a:solidFill>
                    <a:srgbClr val="003E7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59" name="Freeform 2389"/>
                <p:cNvSpPr>
                  <a:spLocks noChangeAspect="1"/>
                </p:cNvSpPr>
                <p:nvPr/>
              </p:nvSpPr>
              <p:spPr bwMode="auto">
                <a:xfrm>
                  <a:off x="990" y="1808"/>
                  <a:ext cx="60" cy="20"/>
                </a:xfrm>
                <a:custGeom>
                  <a:avLst/>
                  <a:gdLst>
                    <a:gd name="T0" fmla="*/ 30 w 60"/>
                    <a:gd name="T1" fmla="*/ 18 h 20"/>
                    <a:gd name="T2" fmla="*/ 60 w 60"/>
                    <a:gd name="T3" fmla="*/ 0 h 20"/>
                    <a:gd name="T4" fmla="*/ 30 w 60"/>
                    <a:gd name="T5" fmla="*/ 2 h 20"/>
                    <a:gd name="T6" fmla="*/ 0 w 60"/>
                    <a:gd name="T7" fmla="*/ 20 h 20"/>
                    <a:gd name="T8" fmla="*/ 30 w 60"/>
                    <a:gd name="T9" fmla="*/ 18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0"/>
                    <a:gd name="T17" fmla="*/ 60 w 60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0">
                      <a:moveTo>
                        <a:pt x="30" y="18"/>
                      </a:moveTo>
                      <a:lnTo>
                        <a:pt x="60" y="0"/>
                      </a:lnTo>
                      <a:lnTo>
                        <a:pt x="30" y="2"/>
                      </a:lnTo>
                      <a:lnTo>
                        <a:pt x="0" y="20"/>
                      </a:lnTo>
                      <a:lnTo>
                        <a:pt x="30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60" name="Freeform 2390"/>
                <p:cNvSpPr>
                  <a:spLocks noChangeAspect="1"/>
                </p:cNvSpPr>
                <p:nvPr/>
              </p:nvSpPr>
              <p:spPr bwMode="auto">
                <a:xfrm>
                  <a:off x="1020" y="1808"/>
                  <a:ext cx="62" cy="18"/>
                </a:xfrm>
                <a:custGeom>
                  <a:avLst/>
                  <a:gdLst>
                    <a:gd name="T0" fmla="*/ 32 w 62"/>
                    <a:gd name="T1" fmla="*/ 18 h 18"/>
                    <a:gd name="T2" fmla="*/ 62 w 62"/>
                    <a:gd name="T3" fmla="*/ 2 h 18"/>
                    <a:gd name="T4" fmla="*/ 30 w 62"/>
                    <a:gd name="T5" fmla="*/ 0 h 18"/>
                    <a:gd name="T6" fmla="*/ 0 w 62"/>
                    <a:gd name="T7" fmla="*/ 18 h 18"/>
                    <a:gd name="T8" fmla="*/ 32 w 62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18"/>
                    <a:gd name="T17" fmla="*/ 62 w 62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18">
                      <a:moveTo>
                        <a:pt x="32" y="18"/>
                      </a:moveTo>
                      <a:lnTo>
                        <a:pt x="62" y="2"/>
                      </a:lnTo>
                      <a:lnTo>
                        <a:pt x="30" y="0"/>
                      </a:lnTo>
                      <a:lnTo>
                        <a:pt x="0" y="18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466C"/>
                </a:solidFill>
                <a:ln w="0">
                  <a:solidFill>
                    <a:srgbClr val="00466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61" name="Freeform 2391"/>
                <p:cNvSpPr>
                  <a:spLocks noChangeAspect="1"/>
                </p:cNvSpPr>
                <p:nvPr/>
              </p:nvSpPr>
              <p:spPr bwMode="auto">
                <a:xfrm>
                  <a:off x="1020" y="1808"/>
                  <a:ext cx="62" cy="18"/>
                </a:xfrm>
                <a:custGeom>
                  <a:avLst/>
                  <a:gdLst>
                    <a:gd name="T0" fmla="*/ 32 w 62"/>
                    <a:gd name="T1" fmla="*/ 18 h 18"/>
                    <a:gd name="T2" fmla="*/ 62 w 62"/>
                    <a:gd name="T3" fmla="*/ 2 h 18"/>
                    <a:gd name="T4" fmla="*/ 30 w 62"/>
                    <a:gd name="T5" fmla="*/ 0 h 18"/>
                    <a:gd name="T6" fmla="*/ 0 w 62"/>
                    <a:gd name="T7" fmla="*/ 18 h 18"/>
                    <a:gd name="T8" fmla="*/ 32 w 62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18"/>
                    <a:gd name="T17" fmla="*/ 62 w 62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18">
                      <a:moveTo>
                        <a:pt x="32" y="18"/>
                      </a:moveTo>
                      <a:lnTo>
                        <a:pt x="62" y="2"/>
                      </a:lnTo>
                      <a:lnTo>
                        <a:pt x="30" y="0"/>
                      </a:lnTo>
                      <a:lnTo>
                        <a:pt x="0" y="18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62" name="Freeform 2392"/>
                <p:cNvSpPr>
                  <a:spLocks noChangeAspect="1"/>
                </p:cNvSpPr>
                <p:nvPr/>
              </p:nvSpPr>
              <p:spPr bwMode="auto">
                <a:xfrm>
                  <a:off x="1052" y="1810"/>
                  <a:ext cx="60" cy="18"/>
                </a:xfrm>
                <a:custGeom>
                  <a:avLst/>
                  <a:gdLst>
                    <a:gd name="T0" fmla="*/ 30 w 60"/>
                    <a:gd name="T1" fmla="*/ 18 h 18"/>
                    <a:gd name="T2" fmla="*/ 60 w 60"/>
                    <a:gd name="T3" fmla="*/ 2 h 18"/>
                    <a:gd name="T4" fmla="*/ 30 w 60"/>
                    <a:gd name="T5" fmla="*/ 0 h 18"/>
                    <a:gd name="T6" fmla="*/ 0 w 60"/>
                    <a:gd name="T7" fmla="*/ 16 h 18"/>
                    <a:gd name="T8" fmla="*/ 30 w 6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18"/>
                    <a:gd name="T17" fmla="*/ 60 w 6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18">
                      <a:moveTo>
                        <a:pt x="30" y="18"/>
                      </a:moveTo>
                      <a:lnTo>
                        <a:pt x="60" y="2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30" y="18"/>
                      </a:lnTo>
                      <a:close/>
                    </a:path>
                  </a:pathLst>
                </a:custGeom>
                <a:solidFill>
                  <a:srgbClr val="004E68"/>
                </a:solidFill>
                <a:ln w="0">
                  <a:solidFill>
                    <a:srgbClr val="004E6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63" name="Freeform 2393"/>
                <p:cNvSpPr>
                  <a:spLocks noChangeAspect="1"/>
                </p:cNvSpPr>
                <p:nvPr/>
              </p:nvSpPr>
              <p:spPr bwMode="auto">
                <a:xfrm>
                  <a:off x="1052" y="1810"/>
                  <a:ext cx="60" cy="18"/>
                </a:xfrm>
                <a:custGeom>
                  <a:avLst/>
                  <a:gdLst>
                    <a:gd name="T0" fmla="*/ 30 w 60"/>
                    <a:gd name="T1" fmla="*/ 18 h 18"/>
                    <a:gd name="T2" fmla="*/ 60 w 60"/>
                    <a:gd name="T3" fmla="*/ 2 h 18"/>
                    <a:gd name="T4" fmla="*/ 30 w 60"/>
                    <a:gd name="T5" fmla="*/ 0 h 18"/>
                    <a:gd name="T6" fmla="*/ 0 w 60"/>
                    <a:gd name="T7" fmla="*/ 16 h 18"/>
                    <a:gd name="T8" fmla="*/ 30 w 60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18"/>
                    <a:gd name="T17" fmla="*/ 60 w 60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18">
                      <a:moveTo>
                        <a:pt x="30" y="18"/>
                      </a:moveTo>
                      <a:lnTo>
                        <a:pt x="60" y="2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30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64" name="Freeform 2394"/>
                <p:cNvSpPr>
                  <a:spLocks noChangeAspect="1"/>
                </p:cNvSpPr>
                <p:nvPr/>
              </p:nvSpPr>
              <p:spPr bwMode="auto">
                <a:xfrm>
                  <a:off x="1082" y="1812"/>
                  <a:ext cx="62" cy="18"/>
                </a:xfrm>
                <a:custGeom>
                  <a:avLst/>
                  <a:gdLst>
                    <a:gd name="T0" fmla="*/ 32 w 62"/>
                    <a:gd name="T1" fmla="*/ 18 h 18"/>
                    <a:gd name="T2" fmla="*/ 62 w 62"/>
                    <a:gd name="T3" fmla="*/ 2 h 18"/>
                    <a:gd name="T4" fmla="*/ 30 w 62"/>
                    <a:gd name="T5" fmla="*/ 0 h 18"/>
                    <a:gd name="T6" fmla="*/ 0 w 62"/>
                    <a:gd name="T7" fmla="*/ 16 h 18"/>
                    <a:gd name="T8" fmla="*/ 32 w 62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18"/>
                    <a:gd name="T17" fmla="*/ 62 w 62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18">
                      <a:moveTo>
                        <a:pt x="32" y="18"/>
                      </a:moveTo>
                      <a:lnTo>
                        <a:pt x="62" y="2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5665"/>
                </a:solidFill>
                <a:ln w="0">
                  <a:solidFill>
                    <a:srgbClr val="005665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65" name="Freeform 2395"/>
                <p:cNvSpPr>
                  <a:spLocks noChangeAspect="1"/>
                </p:cNvSpPr>
                <p:nvPr/>
              </p:nvSpPr>
              <p:spPr bwMode="auto">
                <a:xfrm>
                  <a:off x="1082" y="1812"/>
                  <a:ext cx="62" cy="18"/>
                </a:xfrm>
                <a:custGeom>
                  <a:avLst/>
                  <a:gdLst>
                    <a:gd name="T0" fmla="*/ 32 w 62"/>
                    <a:gd name="T1" fmla="*/ 18 h 18"/>
                    <a:gd name="T2" fmla="*/ 62 w 62"/>
                    <a:gd name="T3" fmla="*/ 2 h 18"/>
                    <a:gd name="T4" fmla="*/ 30 w 62"/>
                    <a:gd name="T5" fmla="*/ 0 h 18"/>
                    <a:gd name="T6" fmla="*/ 0 w 62"/>
                    <a:gd name="T7" fmla="*/ 16 h 18"/>
                    <a:gd name="T8" fmla="*/ 32 w 62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18"/>
                    <a:gd name="T17" fmla="*/ 62 w 62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18">
                      <a:moveTo>
                        <a:pt x="32" y="18"/>
                      </a:moveTo>
                      <a:lnTo>
                        <a:pt x="62" y="2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66" name="Freeform 2396"/>
                <p:cNvSpPr>
                  <a:spLocks noChangeAspect="1"/>
                </p:cNvSpPr>
                <p:nvPr/>
              </p:nvSpPr>
              <p:spPr bwMode="auto">
                <a:xfrm>
                  <a:off x="1114" y="1814"/>
                  <a:ext cx="64" cy="20"/>
                </a:xfrm>
                <a:custGeom>
                  <a:avLst/>
                  <a:gdLst>
                    <a:gd name="T0" fmla="*/ 34 w 64"/>
                    <a:gd name="T1" fmla="*/ 20 h 20"/>
                    <a:gd name="T2" fmla="*/ 64 w 64"/>
                    <a:gd name="T3" fmla="*/ 4 h 20"/>
                    <a:gd name="T4" fmla="*/ 30 w 64"/>
                    <a:gd name="T5" fmla="*/ 0 h 20"/>
                    <a:gd name="T6" fmla="*/ 0 w 64"/>
                    <a:gd name="T7" fmla="*/ 16 h 20"/>
                    <a:gd name="T8" fmla="*/ 34 w 64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0"/>
                    <a:gd name="T17" fmla="*/ 64 w 64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0">
                      <a:moveTo>
                        <a:pt x="34" y="20"/>
                      </a:moveTo>
                      <a:lnTo>
                        <a:pt x="64" y="4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34" y="20"/>
                      </a:lnTo>
                      <a:close/>
                    </a:path>
                  </a:pathLst>
                </a:custGeom>
                <a:solidFill>
                  <a:srgbClr val="005E62"/>
                </a:solidFill>
                <a:ln w="0">
                  <a:solidFill>
                    <a:srgbClr val="005E6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67" name="Freeform 2397"/>
                <p:cNvSpPr>
                  <a:spLocks noChangeAspect="1"/>
                </p:cNvSpPr>
                <p:nvPr/>
              </p:nvSpPr>
              <p:spPr bwMode="auto">
                <a:xfrm>
                  <a:off x="1114" y="1814"/>
                  <a:ext cx="64" cy="20"/>
                </a:xfrm>
                <a:custGeom>
                  <a:avLst/>
                  <a:gdLst>
                    <a:gd name="T0" fmla="*/ 34 w 64"/>
                    <a:gd name="T1" fmla="*/ 20 h 20"/>
                    <a:gd name="T2" fmla="*/ 64 w 64"/>
                    <a:gd name="T3" fmla="*/ 4 h 20"/>
                    <a:gd name="T4" fmla="*/ 30 w 64"/>
                    <a:gd name="T5" fmla="*/ 0 h 20"/>
                    <a:gd name="T6" fmla="*/ 0 w 64"/>
                    <a:gd name="T7" fmla="*/ 16 h 20"/>
                    <a:gd name="T8" fmla="*/ 34 w 64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0"/>
                    <a:gd name="T17" fmla="*/ 64 w 64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0">
                      <a:moveTo>
                        <a:pt x="34" y="20"/>
                      </a:moveTo>
                      <a:lnTo>
                        <a:pt x="64" y="4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34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68" name="Freeform 2398"/>
                <p:cNvSpPr>
                  <a:spLocks noChangeAspect="1"/>
                </p:cNvSpPr>
                <p:nvPr/>
              </p:nvSpPr>
              <p:spPr bwMode="auto">
                <a:xfrm>
                  <a:off x="1148" y="1818"/>
                  <a:ext cx="62" cy="22"/>
                </a:xfrm>
                <a:custGeom>
                  <a:avLst/>
                  <a:gdLst>
                    <a:gd name="T0" fmla="*/ 32 w 62"/>
                    <a:gd name="T1" fmla="*/ 22 h 22"/>
                    <a:gd name="T2" fmla="*/ 62 w 62"/>
                    <a:gd name="T3" fmla="*/ 6 h 22"/>
                    <a:gd name="T4" fmla="*/ 30 w 62"/>
                    <a:gd name="T5" fmla="*/ 0 h 22"/>
                    <a:gd name="T6" fmla="*/ 0 w 62"/>
                    <a:gd name="T7" fmla="*/ 16 h 22"/>
                    <a:gd name="T8" fmla="*/ 32 w 62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2"/>
                    <a:gd name="T17" fmla="*/ 62 w 62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2">
                      <a:moveTo>
                        <a:pt x="32" y="22"/>
                      </a:moveTo>
                      <a:lnTo>
                        <a:pt x="62" y="6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32" y="22"/>
                      </a:lnTo>
                      <a:close/>
                    </a:path>
                  </a:pathLst>
                </a:custGeom>
                <a:solidFill>
                  <a:srgbClr val="006560"/>
                </a:solidFill>
                <a:ln w="0">
                  <a:solidFill>
                    <a:srgbClr val="00656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69" name="Freeform 2399"/>
                <p:cNvSpPr>
                  <a:spLocks noChangeAspect="1"/>
                </p:cNvSpPr>
                <p:nvPr/>
              </p:nvSpPr>
              <p:spPr bwMode="auto">
                <a:xfrm>
                  <a:off x="1148" y="1818"/>
                  <a:ext cx="62" cy="22"/>
                </a:xfrm>
                <a:custGeom>
                  <a:avLst/>
                  <a:gdLst>
                    <a:gd name="T0" fmla="*/ 32 w 62"/>
                    <a:gd name="T1" fmla="*/ 22 h 22"/>
                    <a:gd name="T2" fmla="*/ 62 w 62"/>
                    <a:gd name="T3" fmla="*/ 6 h 22"/>
                    <a:gd name="T4" fmla="*/ 30 w 62"/>
                    <a:gd name="T5" fmla="*/ 0 h 22"/>
                    <a:gd name="T6" fmla="*/ 0 w 62"/>
                    <a:gd name="T7" fmla="*/ 16 h 22"/>
                    <a:gd name="T8" fmla="*/ 32 w 62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2"/>
                    <a:gd name="T17" fmla="*/ 62 w 62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2">
                      <a:moveTo>
                        <a:pt x="32" y="22"/>
                      </a:moveTo>
                      <a:lnTo>
                        <a:pt x="62" y="6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32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70" name="Freeform 2400"/>
                <p:cNvSpPr>
                  <a:spLocks noChangeAspect="1"/>
                </p:cNvSpPr>
                <p:nvPr/>
              </p:nvSpPr>
              <p:spPr bwMode="auto">
                <a:xfrm>
                  <a:off x="1180" y="1824"/>
                  <a:ext cx="64" cy="22"/>
                </a:xfrm>
                <a:custGeom>
                  <a:avLst/>
                  <a:gdLst>
                    <a:gd name="T0" fmla="*/ 34 w 64"/>
                    <a:gd name="T1" fmla="*/ 22 h 22"/>
                    <a:gd name="T2" fmla="*/ 64 w 64"/>
                    <a:gd name="T3" fmla="*/ 8 h 22"/>
                    <a:gd name="T4" fmla="*/ 30 w 64"/>
                    <a:gd name="T5" fmla="*/ 0 h 22"/>
                    <a:gd name="T6" fmla="*/ 0 w 64"/>
                    <a:gd name="T7" fmla="*/ 16 h 22"/>
                    <a:gd name="T8" fmla="*/ 34 w 64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2"/>
                    <a:gd name="T17" fmla="*/ 64 w 64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2">
                      <a:moveTo>
                        <a:pt x="34" y="22"/>
                      </a:moveTo>
                      <a:lnTo>
                        <a:pt x="64" y="8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34" y="22"/>
                      </a:lnTo>
                      <a:close/>
                    </a:path>
                  </a:pathLst>
                </a:custGeom>
                <a:solidFill>
                  <a:srgbClr val="006B5E"/>
                </a:solidFill>
                <a:ln w="0">
                  <a:solidFill>
                    <a:srgbClr val="006B5E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71" name="Freeform 2401"/>
                <p:cNvSpPr>
                  <a:spLocks noChangeAspect="1"/>
                </p:cNvSpPr>
                <p:nvPr/>
              </p:nvSpPr>
              <p:spPr bwMode="auto">
                <a:xfrm>
                  <a:off x="1180" y="1824"/>
                  <a:ext cx="64" cy="22"/>
                </a:xfrm>
                <a:custGeom>
                  <a:avLst/>
                  <a:gdLst>
                    <a:gd name="T0" fmla="*/ 34 w 64"/>
                    <a:gd name="T1" fmla="*/ 22 h 22"/>
                    <a:gd name="T2" fmla="*/ 64 w 64"/>
                    <a:gd name="T3" fmla="*/ 8 h 22"/>
                    <a:gd name="T4" fmla="*/ 30 w 64"/>
                    <a:gd name="T5" fmla="*/ 0 h 22"/>
                    <a:gd name="T6" fmla="*/ 0 w 64"/>
                    <a:gd name="T7" fmla="*/ 16 h 22"/>
                    <a:gd name="T8" fmla="*/ 34 w 64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2"/>
                    <a:gd name="T17" fmla="*/ 64 w 64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2">
                      <a:moveTo>
                        <a:pt x="34" y="22"/>
                      </a:moveTo>
                      <a:lnTo>
                        <a:pt x="64" y="8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3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72" name="Freeform 2402"/>
                <p:cNvSpPr>
                  <a:spLocks noChangeAspect="1"/>
                </p:cNvSpPr>
                <p:nvPr/>
              </p:nvSpPr>
              <p:spPr bwMode="auto">
                <a:xfrm>
                  <a:off x="1214" y="1832"/>
                  <a:ext cx="64" cy="22"/>
                </a:xfrm>
                <a:custGeom>
                  <a:avLst/>
                  <a:gdLst>
                    <a:gd name="T0" fmla="*/ 34 w 64"/>
                    <a:gd name="T1" fmla="*/ 22 h 22"/>
                    <a:gd name="T2" fmla="*/ 64 w 64"/>
                    <a:gd name="T3" fmla="*/ 6 h 22"/>
                    <a:gd name="T4" fmla="*/ 30 w 64"/>
                    <a:gd name="T5" fmla="*/ 0 h 22"/>
                    <a:gd name="T6" fmla="*/ 0 w 64"/>
                    <a:gd name="T7" fmla="*/ 14 h 22"/>
                    <a:gd name="T8" fmla="*/ 34 w 64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2"/>
                    <a:gd name="T17" fmla="*/ 64 w 64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2">
                      <a:moveTo>
                        <a:pt x="34" y="22"/>
                      </a:moveTo>
                      <a:lnTo>
                        <a:pt x="64" y="6"/>
                      </a:lnTo>
                      <a:lnTo>
                        <a:pt x="30" y="0"/>
                      </a:lnTo>
                      <a:lnTo>
                        <a:pt x="0" y="14"/>
                      </a:lnTo>
                      <a:lnTo>
                        <a:pt x="34" y="22"/>
                      </a:lnTo>
                      <a:close/>
                    </a:path>
                  </a:pathLst>
                </a:custGeom>
                <a:solidFill>
                  <a:srgbClr val="00715C"/>
                </a:solidFill>
                <a:ln w="0">
                  <a:solidFill>
                    <a:srgbClr val="00715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73" name="Freeform 2403"/>
                <p:cNvSpPr>
                  <a:spLocks noChangeAspect="1"/>
                </p:cNvSpPr>
                <p:nvPr/>
              </p:nvSpPr>
              <p:spPr bwMode="auto">
                <a:xfrm>
                  <a:off x="1214" y="1832"/>
                  <a:ext cx="64" cy="22"/>
                </a:xfrm>
                <a:custGeom>
                  <a:avLst/>
                  <a:gdLst>
                    <a:gd name="T0" fmla="*/ 34 w 64"/>
                    <a:gd name="T1" fmla="*/ 22 h 22"/>
                    <a:gd name="T2" fmla="*/ 64 w 64"/>
                    <a:gd name="T3" fmla="*/ 6 h 22"/>
                    <a:gd name="T4" fmla="*/ 30 w 64"/>
                    <a:gd name="T5" fmla="*/ 0 h 22"/>
                    <a:gd name="T6" fmla="*/ 0 w 64"/>
                    <a:gd name="T7" fmla="*/ 14 h 22"/>
                    <a:gd name="T8" fmla="*/ 34 w 64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2"/>
                    <a:gd name="T17" fmla="*/ 64 w 64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2">
                      <a:moveTo>
                        <a:pt x="34" y="22"/>
                      </a:moveTo>
                      <a:lnTo>
                        <a:pt x="64" y="6"/>
                      </a:lnTo>
                      <a:lnTo>
                        <a:pt x="30" y="0"/>
                      </a:lnTo>
                      <a:lnTo>
                        <a:pt x="0" y="14"/>
                      </a:lnTo>
                      <a:lnTo>
                        <a:pt x="3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74" name="Freeform 2404"/>
                <p:cNvSpPr>
                  <a:spLocks noChangeAspect="1"/>
                </p:cNvSpPr>
                <p:nvPr/>
              </p:nvSpPr>
              <p:spPr bwMode="auto">
                <a:xfrm>
                  <a:off x="1248" y="1838"/>
                  <a:ext cx="66" cy="24"/>
                </a:xfrm>
                <a:custGeom>
                  <a:avLst/>
                  <a:gdLst>
                    <a:gd name="T0" fmla="*/ 36 w 66"/>
                    <a:gd name="T1" fmla="*/ 24 h 24"/>
                    <a:gd name="T2" fmla="*/ 66 w 66"/>
                    <a:gd name="T3" fmla="*/ 10 h 24"/>
                    <a:gd name="T4" fmla="*/ 30 w 66"/>
                    <a:gd name="T5" fmla="*/ 0 h 24"/>
                    <a:gd name="T6" fmla="*/ 0 w 66"/>
                    <a:gd name="T7" fmla="*/ 16 h 24"/>
                    <a:gd name="T8" fmla="*/ 36 w 66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4"/>
                    <a:gd name="T17" fmla="*/ 66 w 66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4">
                      <a:moveTo>
                        <a:pt x="36" y="24"/>
                      </a:moveTo>
                      <a:lnTo>
                        <a:pt x="66" y="10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36" y="24"/>
                      </a:lnTo>
                      <a:close/>
                    </a:path>
                  </a:pathLst>
                </a:custGeom>
                <a:solidFill>
                  <a:srgbClr val="00755B"/>
                </a:solidFill>
                <a:ln w="0">
                  <a:solidFill>
                    <a:srgbClr val="00755B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75" name="Freeform 2405"/>
                <p:cNvSpPr>
                  <a:spLocks noChangeAspect="1"/>
                </p:cNvSpPr>
                <p:nvPr/>
              </p:nvSpPr>
              <p:spPr bwMode="auto">
                <a:xfrm>
                  <a:off x="1248" y="1838"/>
                  <a:ext cx="66" cy="24"/>
                </a:xfrm>
                <a:custGeom>
                  <a:avLst/>
                  <a:gdLst>
                    <a:gd name="T0" fmla="*/ 36 w 66"/>
                    <a:gd name="T1" fmla="*/ 24 h 24"/>
                    <a:gd name="T2" fmla="*/ 66 w 66"/>
                    <a:gd name="T3" fmla="*/ 10 h 24"/>
                    <a:gd name="T4" fmla="*/ 30 w 66"/>
                    <a:gd name="T5" fmla="*/ 0 h 24"/>
                    <a:gd name="T6" fmla="*/ 0 w 66"/>
                    <a:gd name="T7" fmla="*/ 16 h 24"/>
                    <a:gd name="T8" fmla="*/ 36 w 66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4"/>
                    <a:gd name="T17" fmla="*/ 66 w 66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4">
                      <a:moveTo>
                        <a:pt x="36" y="24"/>
                      </a:moveTo>
                      <a:lnTo>
                        <a:pt x="66" y="10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3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76" name="Freeform 2406"/>
                <p:cNvSpPr>
                  <a:spLocks noChangeAspect="1"/>
                </p:cNvSpPr>
                <p:nvPr/>
              </p:nvSpPr>
              <p:spPr bwMode="auto">
                <a:xfrm>
                  <a:off x="1284" y="1848"/>
                  <a:ext cx="64" cy="24"/>
                </a:xfrm>
                <a:custGeom>
                  <a:avLst/>
                  <a:gdLst>
                    <a:gd name="T0" fmla="*/ 34 w 64"/>
                    <a:gd name="T1" fmla="*/ 24 h 24"/>
                    <a:gd name="T2" fmla="*/ 64 w 64"/>
                    <a:gd name="T3" fmla="*/ 8 h 24"/>
                    <a:gd name="T4" fmla="*/ 30 w 64"/>
                    <a:gd name="T5" fmla="*/ 0 h 24"/>
                    <a:gd name="T6" fmla="*/ 0 w 64"/>
                    <a:gd name="T7" fmla="*/ 14 h 24"/>
                    <a:gd name="T8" fmla="*/ 34 w 64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4"/>
                    <a:gd name="T17" fmla="*/ 64 w 64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4">
                      <a:moveTo>
                        <a:pt x="34" y="24"/>
                      </a:moveTo>
                      <a:lnTo>
                        <a:pt x="64" y="8"/>
                      </a:lnTo>
                      <a:lnTo>
                        <a:pt x="30" y="0"/>
                      </a:lnTo>
                      <a:lnTo>
                        <a:pt x="0" y="14"/>
                      </a:lnTo>
                      <a:lnTo>
                        <a:pt x="34" y="24"/>
                      </a:lnTo>
                      <a:close/>
                    </a:path>
                  </a:pathLst>
                </a:custGeom>
                <a:solidFill>
                  <a:srgbClr val="00795A"/>
                </a:solidFill>
                <a:ln w="0">
                  <a:solidFill>
                    <a:srgbClr val="00795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77" name="Freeform 2407"/>
                <p:cNvSpPr>
                  <a:spLocks noChangeAspect="1"/>
                </p:cNvSpPr>
                <p:nvPr/>
              </p:nvSpPr>
              <p:spPr bwMode="auto">
                <a:xfrm>
                  <a:off x="1284" y="1848"/>
                  <a:ext cx="64" cy="24"/>
                </a:xfrm>
                <a:custGeom>
                  <a:avLst/>
                  <a:gdLst>
                    <a:gd name="T0" fmla="*/ 34 w 64"/>
                    <a:gd name="T1" fmla="*/ 24 h 24"/>
                    <a:gd name="T2" fmla="*/ 64 w 64"/>
                    <a:gd name="T3" fmla="*/ 8 h 24"/>
                    <a:gd name="T4" fmla="*/ 30 w 64"/>
                    <a:gd name="T5" fmla="*/ 0 h 24"/>
                    <a:gd name="T6" fmla="*/ 0 w 64"/>
                    <a:gd name="T7" fmla="*/ 14 h 24"/>
                    <a:gd name="T8" fmla="*/ 34 w 64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4"/>
                    <a:gd name="T17" fmla="*/ 64 w 64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4">
                      <a:moveTo>
                        <a:pt x="34" y="24"/>
                      </a:moveTo>
                      <a:lnTo>
                        <a:pt x="64" y="8"/>
                      </a:lnTo>
                      <a:lnTo>
                        <a:pt x="30" y="0"/>
                      </a:lnTo>
                      <a:lnTo>
                        <a:pt x="0" y="14"/>
                      </a:lnTo>
                      <a:lnTo>
                        <a:pt x="34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78" name="Freeform 2408"/>
                <p:cNvSpPr>
                  <a:spLocks noChangeAspect="1"/>
                </p:cNvSpPr>
                <p:nvPr/>
              </p:nvSpPr>
              <p:spPr bwMode="auto">
                <a:xfrm>
                  <a:off x="1318" y="1856"/>
                  <a:ext cx="66" cy="26"/>
                </a:xfrm>
                <a:custGeom>
                  <a:avLst/>
                  <a:gdLst>
                    <a:gd name="T0" fmla="*/ 36 w 66"/>
                    <a:gd name="T1" fmla="*/ 26 h 26"/>
                    <a:gd name="T2" fmla="*/ 66 w 66"/>
                    <a:gd name="T3" fmla="*/ 12 h 26"/>
                    <a:gd name="T4" fmla="*/ 30 w 66"/>
                    <a:gd name="T5" fmla="*/ 0 h 26"/>
                    <a:gd name="T6" fmla="*/ 0 w 66"/>
                    <a:gd name="T7" fmla="*/ 16 h 26"/>
                    <a:gd name="T8" fmla="*/ 36 w 66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6"/>
                    <a:gd name="T17" fmla="*/ 66 w 66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6">
                      <a:moveTo>
                        <a:pt x="36" y="26"/>
                      </a:moveTo>
                      <a:lnTo>
                        <a:pt x="66" y="12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36" y="26"/>
                      </a:lnTo>
                      <a:close/>
                    </a:path>
                  </a:pathLst>
                </a:custGeom>
                <a:solidFill>
                  <a:srgbClr val="007C59"/>
                </a:solidFill>
                <a:ln w="0">
                  <a:solidFill>
                    <a:srgbClr val="007C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79" name="Freeform 2409"/>
                <p:cNvSpPr>
                  <a:spLocks noChangeAspect="1"/>
                </p:cNvSpPr>
                <p:nvPr/>
              </p:nvSpPr>
              <p:spPr bwMode="auto">
                <a:xfrm>
                  <a:off x="1318" y="1856"/>
                  <a:ext cx="66" cy="26"/>
                </a:xfrm>
                <a:custGeom>
                  <a:avLst/>
                  <a:gdLst>
                    <a:gd name="T0" fmla="*/ 36 w 66"/>
                    <a:gd name="T1" fmla="*/ 26 h 26"/>
                    <a:gd name="T2" fmla="*/ 66 w 66"/>
                    <a:gd name="T3" fmla="*/ 12 h 26"/>
                    <a:gd name="T4" fmla="*/ 30 w 66"/>
                    <a:gd name="T5" fmla="*/ 0 h 26"/>
                    <a:gd name="T6" fmla="*/ 0 w 66"/>
                    <a:gd name="T7" fmla="*/ 16 h 26"/>
                    <a:gd name="T8" fmla="*/ 36 w 66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6"/>
                    <a:gd name="T17" fmla="*/ 66 w 66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6">
                      <a:moveTo>
                        <a:pt x="36" y="26"/>
                      </a:moveTo>
                      <a:lnTo>
                        <a:pt x="66" y="12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3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80" name="Freeform 2410"/>
                <p:cNvSpPr>
                  <a:spLocks noChangeAspect="1"/>
                </p:cNvSpPr>
                <p:nvPr/>
              </p:nvSpPr>
              <p:spPr bwMode="auto">
                <a:xfrm>
                  <a:off x="1354" y="1868"/>
                  <a:ext cx="68" cy="24"/>
                </a:xfrm>
                <a:custGeom>
                  <a:avLst/>
                  <a:gdLst>
                    <a:gd name="T0" fmla="*/ 38 w 68"/>
                    <a:gd name="T1" fmla="*/ 24 h 24"/>
                    <a:gd name="T2" fmla="*/ 68 w 68"/>
                    <a:gd name="T3" fmla="*/ 10 h 24"/>
                    <a:gd name="T4" fmla="*/ 30 w 68"/>
                    <a:gd name="T5" fmla="*/ 0 h 24"/>
                    <a:gd name="T6" fmla="*/ 0 w 68"/>
                    <a:gd name="T7" fmla="*/ 14 h 24"/>
                    <a:gd name="T8" fmla="*/ 38 w 68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4"/>
                    <a:gd name="T17" fmla="*/ 68 w 68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4">
                      <a:moveTo>
                        <a:pt x="38" y="24"/>
                      </a:moveTo>
                      <a:lnTo>
                        <a:pt x="68" y="10"/>
                      </a:lnTo>
                      <a:lnTo>
                        <a:pt x="30" y="0"/>
                      </a:lnTo>
                      <a:lnTo>
                        <a:pt x="0" y="14"/>
                      </a:lnTo>
                      <a:lnTo>
                        <a:pt x="38" y="24"/>
                      </a:lnTo>
                      <a:close/>
                    </a:path>
                  </a:pathLst>
                </a:custGeom>
                <a:solidFill>
                  <a:srgbClr val="007E59"/>
                </a:solidFill>
                <a:ln w="0">
                  <a:solidFill>
                    <a:srgbClr val="007E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81" name="Freeform 2411"/>
                <p:cNvSpPr>
                  <a:spLocks noChangeAspect="1"/>
                </p:cNvSpPr>
                <p:nvPr/>
              </p:nvSpPr>
              <p:spPr bwMode="auto">
                <a:xfrm>
                  <a:off x="1354" y="1868"/>
                  <a:ext cx="68" cy="24"/>
                </a:xfrm>
                <a:custGeom>
                  <a:avLst/>
                  <a:gdLst>
                    <a:gd name="T0" fmla="*/ 38 w 68"/>
                    <a:gd name="T1" fmla="*/ 24 h 24"/>
                    <a:gd name="T2" fmla="*/ 68 w 68"/>
                    <a:gd name="T3" fmla="*/ 10 h 24"/>
                    <a:gd name="T4" fmla="*/ 30 w 68"/>
                    <a:gd name="T5" fmla="*/ 0 h 24"/>
                    <a:gd name="T6" fmla="*/ 0 w 68"/>
                    <a:gd name="T7" fmla="*/ 14 h 24"/>
                    <a:gd name="T8" fmla="*/ 38 w 68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4"/>
                    <a:gd name="T17" fmla="*/ 68 w 68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4">
                      <a:moveTo>
                        <a:pt x="38" y="24"/>
                      </a:moveTo>
                      <a:lnTo>
                        <a:pt x="68" y="10"/>
                      </a:lnTo>
                      <a:lnTo>
                        <a:pt x="30" y="0"/>
                      </a:lnTo>
                      <a:lnTo>
                        <a:pt x="0" y="14"/>
                      </a:lnTo>
                      <a:lnTo>
                        <a:pt x="38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82" name="Freeform 2412"/>
                <p:cNvSpPr>
                  <a:spLocks noChangeAspect="1"/>
                </p:cNvSpPr>
                <p:nvPr/>
              </p:nvSpPr>
              <p:spPr bwMode="auto">
                <a:xfrm>
                  <a:off x="1392" y="1878"/>
                  <a:ext cx="66" cy="26"/>
                </a:xfrm>
                <a:custGeom>
                  <a:avLst/>
                  <a:gdLst>
                    <a:gd name="T0" fmla="*/ 38 w 66"/>
                    <a:gd name="T1" fmla="*/ 26 h 26"/>
                    <a:gd name="T2" fmla="*/ 66 w 66"/>
                    <a:gd name="T3" fmla="*/ 12 h 26"/>
                    <a:gd name="T4" fmla="*/ 30 w 66"/>
                    <a:gd name="T5" fmla="*/ 0 h 26"/>
                    <a:gd name="T6" fmla="*/ 0 w 66"/>
                    <a:gd name="T7" fmla="*/ 14 h 26"/>
                    <a:gd name="T8" fmla="*/ 38 w 66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6"/>
                    <a:gd name="T17" fmla="*/ 66 w 66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6">
                      <a:moveTo>
                        <a:pt x="38" y="26"/>
                      </a:moveTo>
                      <a:lnTo>
                        <a:pt x="66" y="12"/>
                      </a:lnTo>
                      <a:lnTo>
                        <a:pt x="30" y="0"/>
                      </a:lnTo>
                      <a:lnTo>
                        <a:pt x="0" y="14"/>
                      </a:lnTo>
                      <a:lnTo>
                        <a:pt x="38" y="26"/>
                      </a:lnTo>
                      <a:close/>
                    </a:path>
                  </a:pathLst>
                </a:custGeom>
                <a:solidFill>
                  <a:srgbClr val="008058"/>
                </a:solidFill>
                <a:ln w="0">
                  <a:solidFill>
                    <a:srgbClr val="0080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83" name="Freeform 2413"/>
                <p:cNvSpPr>
                  <a:spLocks noChangeAspect="1"/>
                </p:cNvSpPr>
                <p:nvPr/>
              </p:nvSpPr>
              <p:spPr bwMode="auto">
                <a:xfrm>
                  <a:off x="1392" y="1878"/>
                  <a:ext cx="66" cy="26"/>
                </a:xfrm>
                <a:custGeom>
                  <a:avLst/>
                  <a:gdLst>
                    <a:gd name="T0" fmla="*/ 38 w 66"/>
                    <a:gd name="T1" fmla="*/ 26 h 26"/>
                    <a:gd name="T2" fmla="*/ 66 w 66"/>
                    <a:gd name="T3" fmla="*/ 12 h 26"/>
                    <a:gd name="T4" fmla="*/ 30 w 66"/>
                    <a:gd name="T5" fmla="*/ 0 h 26"/>
                    <a:gd name="T6" fmla="*/ 0 w 66"/>
                    <a:gd name="T7" fmla="*/ 14 h 26"/>
                    <a:gd name="T8" fmla="*/ 38 w 66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6"/>
                    <a:gd name="T17" fmla="*/ 66 w 66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6">
                      <a:moveTo>
                        <a:pt x="38" y="26"/>
                      </a:moveTo>
                      <a:lnTo>
                        <a:pt x="66" y="12"/>
                      </a:lnTo>
                      <a:lnTo>
                        <a:pt x="30" y="0"/>
                      </a:lnTo>
                      <a:lnTo>
                        <a:pt x="0" y="14"/>
                      </a:lnTo>
                      <a:lnTo>
                        <a:pt x="3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84" name="Freeform 2414"/>
                <p:cNvSpPr>
                  <a:spLocks noChangeAspect="1"/>
                </p:cNvSpPr>
                <p:nvPr/>
              </p:nvSpPr>
              <p:spPr bwMode="auto">
                <a:xfrm>
                  <a:off x="1430" y="1890"/>
                  <a:ext cx="66" cy="26"/>
                </a:xfrm>
                <a:custGeom>
                  <a:avLst/>
                  <a:gdLst>
                    <a:gd name="T0" fmla="*/ 36 w 66"/>
                    <a:gd name="T1" fmla="*/ 26 h 26"/>
                    <a:gd name="T2" fmla="*/ 66 w 66"/>
                    <a:gd name="T3" fmla="*/ 12 h 26"/>
                    <a:gd name="T4" fmla="*/ 28 w 66"/>
                    <a:gd name="T5" fmla="*/ 0 h 26"/>
                    <a:gd name="T6" fmla="*/ 0 w 66"/>
                    <a:gd name="T7" fmla="*/ 14 h 26"/>
                    <a:gd name="T8" fmla="*/ 36 w 66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6"/>
                    <a:gd name="T17" fmla="*/ 66 w 66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6">
                      <a:moveTo>
                        <a:pt x="36" y="26"/>
                      </a:moveTo>
                      <a:lnTo>
                        <a:pt x="66" y="12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6" y="26"/>
                      </a:lnTo>
                      <a:close/>
                    </a:path>
                  </a:pathLst>
                </a:custGeom>
                <a:solidFill>
                  <a:srgbClr val="008258"/>
                </a:solidFill>
                <a:ln w="0">
                  <a:solidFill>
                    <a:srgbClr val="0082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85" name="Freeform 2415"/>
                <p:cNvSpPr>
                  <a:spLocks noChangeAspect="1"/>
                </p:cNvSpPr>
                <p:nvPr/>
              </p:nvSpPr>
              <p:spPr bwMode="auto">
                <a:xfrm>
                  <a:off x="1430" y="1890"/>
                  <a:ext cx="66" cy="26"/>
                </a:xfrm>
                <a:custGeom>
                  <a:avLst/>
                  <a:gdLst>
                    <a:gd name="T0" fmla="*/ 36 w 66"/>
                    <a:gd name="T1" fmla="*/ 26 h 26"/>
                    <a:gd name="T2" fmla="*/ 66 w 66"/>
                    <a:gd name="T3" fmla="*/ 12 h 26"/>
                    <a:gd name="T4" fmla="*/ 28 w 66"/>
                    <a:gd name="T5" fmla="*/ 0 h 26"/>
                    <a:gd name="T6" fmla="*/ 0 w 66"/>
                    <a:gd name="T7" fmla="*/ 14 h 26"/>
                    <a:gd name="T8" fmla="*/ 36 w 66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6"/>
                    <a:gd name="T17" fmla="*/ 66 w 66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6">
                      <a:moveTo>
                        <a:pt x="36" y="26"/>
                      </a:moveTo>
                      <a:lnTo>
                        <a:pt x="66" y="12"/>
                      </a:ln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3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86" name="Freeform 2416"/>
                <p:cNvSpPr>
                  <a:spLocks noChangeAspect="1"/>
                </p:cNvSpPr>
                <p:nvPr/>
              </p:nvSpPr>
              <p:spPr bwMode="auto">
                <a:xfrm>
                  <a:off x="1466" y="1902"/>
                  <a:ext cx="68" cy="28"/>
                </a:xfrm>
                <a:custGeom>
                  <a:avLst/>
                  <a:gdLst>
                    <a:gd name="T0" fmla="*/ 40 w 68"/>
                    <a:gd name="T1" fmla="*/ 28 h 28"/>
                    <a:gd name="T2" fmla="*/ 68 w 68"/>
                    <a:gd name="T3" fmla="*/ 12 h 28"/>
                    <a:gd name="T4" fmla="*/ 30 w 68"/>
                    <a:gd name="T5" fmla="*/ 0 h 28"/>
                    <a:gd name="T6" fmla="*/ 0 w 68"/>
                    <a:gd name="T7" fmla="*/ 14 h 28"/>
                    <a:gd name="T8" fmla="*/ 40 w 68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8"/>
                    <a:gd name="T17" fmla="*/ 68 w 68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8">
                      <a:moveTo>
                        <a:pt x="40" y="28"/>
                      </a:moveTo>
                      <a:lnTo>
                        <a:pt x="68" y="12"/>
                      </a:lnTo>
                      <a:lnTo>
                        <a:pt x="30" y="0"/>
                      </a:lnTo>
                      <a:lnTo>
                        <a:pt x="0" y="14"/>
                      </a:lnTo>
                      <a:lnTo>
                        <a:pt x="40" y="28"/>
                      </a:lnTo>
                      <a:close/>
                    </a:path>
                  </a:pathLst>
                </a:custGeom>
                <a:solidFill>
                  <a:srgbClr val="008258"/>
                </a:solidFill>
                <a:ln w="0">
                  <a:solidFill>
                    <a:srgbClr val="0082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87" name="Freeform 2417"/>
                <p:cNvSpPr>
                  <a:spLocks noChangeAspect="1"/>
                </p:cNvSpPr>
                <p:nvPr/>
              </p:nvSpPr>
              <p:spPr bwMode="auto">
                <a:xfrm>
                  <a:off x="1466" y="1902"/>
                  <a:ext cx="68" cy="28"/>
                </a:xfrm>
                <a:custGeom>
                  <a:avLst/>
                  <a:gdLst>
                    <a:gd name="T0" fmla="*/ 40 w 68"/>
                    <a:gd name="T1" fmla="*/ 28 h 28"/>
                    <a:gd name="T2" fmla="*/ 68 w 68"/>
                    <a:gd name="T3" fmla="*/ 12 h 28"/>
                    <a:gd name="T4" fmla="*/ 30 w 68"/>
                    <a:gd name="T5" fmla="*/ 0 h 28"/>
                    <a:gd name="T6" fmla="*/ 0 w 68"/>
                    <a:gd name="T7" fmla="*/ 14 h 28"/>
                    <a:gd name="T8" fmla="*/ 40 w 68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8"/>
                    <a:gd name="T17" fmla="*/ 68 w 68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8">
                      <a:moveTo>
                        <a:pt x="40" y="28"/>
                      </a:moveTo>
                      <a:lnTo>
                        <a:pt x="68" y="12"/>
                      </a:lnTo>
                      <a:lnTo>
                        <a:pt x="30" y="0"/>
                      </a:lnTo>
                      <a:lnTo>
                        <a:pt x="0" y="14"/>
                      </a:lnTo>
                      <a:lnTo>
                        <a:pt x="40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88" name="Freeform 2418"/>
                <p:cNvSpPr>
                  <a:spLocks noChangeAspect="1"/>
                </p:cNvSpPr>
                <p:nvPr/>
              </p:nvSpPr>
              <p:spPr bwMode="auto">
                <a:xfrm>
                  <a:off x="1506" y="1914"/>
                  <a:ext cx="68" cy="28"/>
                </a:xfrm>
                <a:custGeom>
                  <a:avLst/>
                  <a:gdLst>
                    <a:gd name="T0" fmla="*/ 38 w 68"/>
                    <a:gd name="T1" fmla="*/ 28 h 28"/>
                    <a:gd name="T2" fmla="*/ 68 w 68"/>
                    <a:gd name="T3" fmla="*/ 12 h 28"/>
                    <a:gd name="T4" fmla="*/ 28 w 68"/>
                    <a:gd name="T5" fmla="*/ 0 h 28"/>
                    <a:gd name="T6" fmla="*/ 0 w 68"/>
                    <a:gd name="T7" fmla="*/ 16 h 28"/>
                    <a:gd name="T8" fmla="*/ 38 w 68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8"/>
                    <a:gd name="T17" fmla="*/ 68 w 68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8">
                      <a:moveTo>
                        <a:pt x="38" y="28"/>
                      </a:moveTo>
                      <a:lnTo>
                        <a:pt x="68" y="12"/>
                      </a:lnTo>
                      <a:lnTo>
                        <a:pt x="28" y="0"/>
                      </a:lnTo>
                      <a:lnTo>
                        <a:pt x="0" y="16"/>
                      </a:lnTo>
                      <a:lnTo>
                        <a:pt x="38" y="28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89" name="Freeform 2419"/>
                <p:cNvSpPr>
                  <a:spLocks noChangeAspect="1"/>
                </p:cNvSpPr>
                <p:nvPr/>
              </p:nvSpPr>
              <p:spPr bwMode="auto">
                <a:xfrm>
                  <a:off x="1506" y="1914"/>
                  <a:ext cx="68" cy="28"/>
                </a:xfrm>
                <a:custGeom>
                  <a:avLst/>
                  <a:gdLst>
                    <a:gd name="T0" fmla="*/ 38 w 68"/>
                    <a:gd name="T1" fmla="*/ 28 h 28"/>
                    <a:gd name="T2" fmla="*/ 68 w 68"/>
                    <a:gd name="T3" fmla="*/ 12 h 28"/>
                    <a:gd name="T4" fmla="*/ 28 w 68"/>
                    <a:gd name="T5" fmla="*/ 0 h 28"/>
                    <a:gd name="T6" fmla="*/ 0 w 68"/>
                    <a:gd name="T7" fmla="*/ 16 h 28"/>
                    <a:gd name="T8" fmla="*/ 38 w 68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8"/>
                    <a:gd name="T17" fmla="*/ 68 w 68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8">
                      <a:moveTo>
                        <a:pt x="38" y="28"/>
                      </a:moveTo>
                      <a:lnTo>
                        <a:pt x="68" y="12"/>
                      </a:lnTo>
                      <a:lnTo>
                        <a:pt x="28" y="0"/>
                      </a:lnTo>
                      <a:lnTo>
                        <a:pt x="0" y="16"/>
                      </a:lnTo>
                      <a:lnTo>
                        <a:pt x="38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90" name="Freeform 2420"/>
                <p:cNvSpPr>
                  <a:spLocks noChangeAspect="1"/>
                </p:cNvSpPr>
                <p:nvPr/>
              </p:nvSpPr>
              <p:spPr bwMode="auto">
                <a:xfrm>
                  <a:off x="1544" y="1926"/>
                  <a:ext cx="70" cy="30"/>
                </a:xfrm>
                <a:custGeom>
                  <a:avLst/>
                  <a:gdLst>
                    <a:gd name="T0" fmla="*/ 40 w 70"/>
                    <a:gd name="T1" fmla="*/ 30 h 30"/>
                    <a:gd name="T2" fmla="*/ 70 w 70"/>
                    <a:gd name="T3" fmla="*/ 14 h 30"/>
                    <a:gd name="T4" fmla="*/ 30 w 70"/>
                    <a:gd name="T5" fmla="*/ 0 h 30"/>
                    <a:gd name="T6" fmla="*/ 0 w 70"/>
                    <a:gd name="T7" fmla="*/ 16 h 30"/>
                    <a:gd name="T8" fmla="*/ 40 w 70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30"/>
                    <a:gd name="T17" fmla="*/ 70 w 70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30">
                      <a:moveTo>
                        <a:pt x="40" y="30"/>
                      </a:moveTo>
                      <a:lnTo>
                        <a:pt x="70" y="14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40" y="30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91" name="Freeform 2421"/>
                <p:cNvSpPr>
                  <a:spLocks noChangeAspect="1"/>
                </p:cNvSpPr>
                <p:nvPr/>
              </p:nvSpPr>
              <p:spPr bwMode="auto">
                <a:xfrm>
                  <a:off x="1544" y="1926"/>
                  <a:ext cx="70" cy="30"/>
                </a:xfrm>
                <a:custGeom>
                  <a:avLst/>
                  <a:gdLst>
                    <a:gd name="T0" fmla="*/ 40 w 70"/>
                    <a:gd name="T1" fmla="*/ 30 h 30"/>
                    <a:gd name="T2" fmla="*/ 70 w 70"/>
                    <a:gd name="T3" fmla="*/ 14 h 30"/>
                    <a:gd name="T4" fmla="*/ 30 w 70"/>
                    <a:gd name="T5" fmla="*/ 0 h 30"/>
                    <a:gd name="T6" fmla="*/ 0 w 70"/>
                    <a:gd name="T7" fmla="*/ 16 h 30"/>
                    <a:gd name="T8" fmla="*/ 40 w 70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30"/>
                    <a:gd name="T17" fmla="*/ 70 w 70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30">
                      <a:moveTo>
                        <a:pt x="40" y="30"/>
                      </a:moveTo>
                      <a:lnTo>
                        <a:pt x="70" y="14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40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92" name="Freeform 2422"/>
                <p:cNvSpPr>
                  <a:spLocks noChangeAspect="1"/>
                </p:cNvSpPr>
                <p:nvPr/>
              </p:nvSpPr>
              <p:spPr bwMode="auto">
                <a:xfrm>
                  <a:off x="1584" y="1940"/>
                  <a:ext cx="70" cy="28"/>
                </a:xfrm>
                <a:custGeom>
                  <a:avLst/>
                  <a:gdLst>
                    <a:gd name="T0" fmla="*/ 42 w 70"/>
                    <a:gd name="T1" fmla="*/ 28 h 28"/>
                    <a:gd name="T2" fmla="*/ 70 w 70"/>
                    <a:gd name="T3" fmla="*/ 12 h 28"/>
                    <a:gd name="T4" fmla="*/ 30 w 70"/>
                    <a:gd name="T5" fmla="*/ 0 h 28"/>
                    <a:gd name="T6" fmla="*/ 0 w 70"/>
                    <a:gd name="T7" fmla="*/ 16 h 28"/>
                    <a:gd name="T8" fmla="*/ 42 w 70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28"/>
                    <a:gd name="T17" fmla="*/ 70 w 70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28">
                      <a:moveTo>
                        <a:pt x="42" y="28"/>
                      </a:moveTo>
                      <a:lnTo>
                        <a:pt x="70" y="12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42" y="28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93" name="Freeform 2423"/>
                <p:cNvSpPr>
                  <a:spLocks noChangeAspect="1"/>
                </p:cNvSpPr>
                <p:nvPr/>
              </p:nvSpPr>
              <p:spPr bwMode="auto">
                <a:xfrm>
                  <a:off x="1584" y="1940"/>
                  <a:ext cx="70" cy="28"/>
                </a:xfrm>
                <a:custGeom>
                  <a:avLst/>
                  <a:gdLst>
                    <a:gd name="T0" fmla="*/ 42 w 70"/>
                    <a:gd name="T1" fmla="*/ 28 h 28"/>
                    <a:gd name="T2" fmla="*/ 70 w 70"/>
                    <a:gd name="T3" fmla="*/ 12 h 28"/>
                    <a:gd name="T4" fmla="*/ 30 w 70"/>
                    <a:gd name="T5" fmla="*/ 0 h 28"/>
                    <a:gd name="T6" fmla="*/ 0 w 70"/>
                    <a:gd name="T7" fmla="*/ 16 h 28"/>
                    <a:gd name="T8" fmla="*/ 42 w 70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28"/>
                    <a:gd name="T17" fmla="*/ 70 w 70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28">
                      <a:moveTo>
                        <a:pt x="42" y="28"/>
                      </a:moveTo>
                      <a:lnTo>
                        <a:pt x="70" y="12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42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94" name="Freeform 2424"/>
                <p:cNvSpPr>
                  <a:spLocks noChangeAspect="1"/>
                </p:cNvSpPr>
                <p:nvPr/>
              </p:nvSpPr>
              <p:spPr bwMode="auto">
                <a:xfrm>
                  <a:off x="1626" y="1952"/>
                  <a:ext cx="70" cy="30"/>
                </a:xfrm>
                <a:custGeom>
                  <a:avLst/>
                  <a:gdLst>
                    <a:gd name="T0" fmla="*/ 40 w 70"/>
                    <a:gd name="T1" fmla="*/ 30 h 30"/>
                    <a:gd name="T2" fmla="*/ 70 w 70"/>
                    <a:gd name="T3" fmla="*/ 14 h 30"/>
                    <a:gd name="T4" fmla="*/ 28 w 70"/>
                    <a:gd name="T5" fmla="*/ 0 h 30"/>
                    <a:gd name="T6" fmla="*/ 0 w 70"/>
                    <a:gd name="T7" fmla="*/ 16 h 30"/>
                    <a:gd name="T8" fmla="*/ 40 w 70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30"/>
                    <a:gd name="T17" fmla="*/ 70 w 70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30">
                      <a:moveTo>
                        <a:pt x="40" y="30"/>
                      </a:moveTo>
                      <a:lnTo>
                        <a:pt x="70" y="14"/>
                      </a:lnTo>
                      <a:lnTo>
                        <a:pt x="28" y="0"/>
                      </a:lnTo>
                      <a:lnTo>
                        <a:pt x="0" y="16"/>
                      </a:lnTo>
                      <a:lnTo>
                        <a:pt x="40" y="30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95" name="Freeform 2425"/>
                <p:cNvSpPr>
                  <a:spLocks noChangeAspect="1"/>
                </p:cNvSpPr>
                <p:nvPr/>
              </p:nvSpPr>
              <p:spPr bwMode="auto">
                <a:xfrm>
                  <a:off x="1626" y="1952"/>
                  <a:ext cx="70" cy="30"/>
                </a:xfrm>
                <a:custGeom>
                  <a:avLst/>
                  <a:gdLst>
                    <a:gd name="T0" fmla="*/ 40 w 70"/>
                    <a:gd name="T1" fmla="*/ 30 h 30"/>
                    <a:gd name="T2" fmla="*/ 70 w 70"/>
                    <a:gd name="T3" fmla="*/ 14 h 30"/>
                    <a:gd name="T4" fmla="*/ 28 w 70"/>
                    <a:gd name="T5" fmla="*/ 0 h 30"/>
                    <a:gd name="T6" fmla="*/ 0 w 70"/>
                    <a:gd name="T7" fmla="*/ 16 h 30"/>
                    <a:gd name="T8" fmla="*/ 40 w 70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30"/>
                    <a:gd name="T17" fmla="*/ 70 w 70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30">
                      <a:moveTo>
                        <a:pt x="40" y="30"/>
                      </a:moveTo>
                      <a:lnTo>
                        <a:pt x="70" y="14"/>
                      </a:lnTo>
                      <a:lnTo>
                        <a:pt x="28" y="0"/>
                      </a:lnTo>
                      <a:lnTo>
                        <a:pt x="0" y="16"/>
                      </a:lnTo>
                      <a:lnTo>
                        <a:pt x="40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96" name="Freeform 2426"/>
                <p:cNvSpPr>
                  <a:spLocks noChangeAspect="1"/>
                </p:cNvSpPr>
                <p:nvPr/>
              </p:nvSpPr>
              <p:spPr bwMode="auto">
                <a:xfrm>
                  <a:off x="542" y="1620"/>
                  <a:ext cx="56" cy="26"/>
                </a:xfrm>
                <a:custGeom>
                  <a:avLst/>
                  <a:gdLst>
                    <a:gd name="T0" fmla="*/ 26 w 56"/>
                    <a:gd name="T1" fmla="*/ 26 h 26"/>
                    <a:gd name="T2" fmla="*/ 56 w 56"/>
                    <a:gd name="T3" fmla="*/ 14 h 26"/>
                    <a:gd name="T4" fmla="*/ 32 w 56"/>
                    <a:gd name="T5" fmla="*/ 0 h 26"/>
                    <a:gd name="T6" fmla="*/ 0 w 56"/>
                    <a:gd name="T7" fmla="*/ 10 h 26"/>
                    <a:gd name="T8" fmla="*/ 26 w 56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6"/>
                    <a:gd name="T17" fmla="*/ 56 w 56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6">
                      <a:moveTo>
                        <a:pt x="26" y="26"/>
                      </a:moveTo>
                      <a:lnTo>
                        <a:pt x="56" y="14"/>
                      </a:lnTo>
                      <a:lnTo>
                        <a:pt x="32" y="0"/>
                      </a:lnTo>
                      <a:lnTo>
                        <a:pt x="0" y="10"/>
                      </a:lnTo>
                      <a:lnTo>
                        <a:pt x="26" y="26"/>
                      </a:lnTo>
                      <a:close/>
                    </a:path>
                  </a:pathLst>
                </a:custGeom>
                <a:solidFill>
                  <a:srgbClr val="009C60"/>
                </a:solidFill>
                <a:ln w="0">
                  <a:solidFill>
                    <a:srgbClr val="009C6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97" name="Freeform 2427"/>
                <p:cNvSpPr>
                  <a:spLocks noChangeAspect="1"/>
                </p:cNvSpPr>
                <p:nvPr/>
              </p:nvSpPr>
              <p:spPr bwMode="auto">
                <a:xfrm>
                  <a:off x="542" y="1620"/>
                  <a:ext cx="56" cy="26"/>
                </a:xfrm>
                <a:custGeom>
                  <a:avLst/>
                  <a:gdLst>
                    <a:gd name="T0" fmla="*/ 26 w 56"/>
                    <a:gd name="T1" fmla="*/ 26 h 26"/>
                    <a:gd name="T2" fmla="*/ 56 w 56"/>
                    <a:gd name="T3" fmla="*/ 14 h 26"/>
                    <a:gd name="T4" fmla="*/ 32 w 56"/>
                    <a:gd name="T5" fmla="*/ 0 h 26"/>
                    <a:gd name="T6" fmla="*/ 0 w 56"/>
                    <a:gd name="T7" fmla="*/ 10 h 26"/>
                    <a:gd name="T8" fmla="*/ 26 w 56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6"/>
                    <a:gd name="T17" fmla="*/ 56 w 56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6">
                      <a:moveTo>
                        <a:pt x="26" y="26"/>
                      </a:moveTo>
                      <a:lnTo>
                        <a:pt x="56" y="14"/>
                      </a:lnTo>
                      <a:lnTo>
                        <a:pt x="32" y="0"/>
                      </a:lnTo>
                      <a:lnTo>
                        <a:pt x="0" y="10"/>
                      </a:lnTo>
                      <a:lnTo>
                        <a:pt x="2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98" name="Freeform 2428"/>
                <p:cNvSpPr>
                  <a:spLocks noChangeAspect="1"/>
                </p:cNvSpPr>
                <p:nvPr/>
              </p:nvSpPr>
              <p:spPr bwMode="auto">
                <a:xfrm>
                  <a:off x="568" y="1634"/>
                  <a:ext cx="58" cy="52"/>
                </a:xfrm>
                <a:custGeom>
                  <a:avLst/>
                  <a:gdLst>
                    <a:gd name="T0" fmla="*/ 28 w 58"/>
                    <a:gd name="T1" fmla="*/ 52 h 52"/>
                    <a:gd name="T2" fmla="*/ 58 w 58"/>
                    <a:gd name="T3" fmla="*/ 36 h 52"/>
                    <a:gd name="T4" fmla="*/ 30 w 58"/>
                    <a:gd name="T5" fmla="*/ 0 h 52"/>
                    <a:gd name="T6" fmla="*/ 0 w 58"/>
                    <a:gd name="T7" fmla="*/ 12 h 52"/>
                    <a:gd name="T8" fmla="*/ 28 w 58"/>
                    <a:gd name="T9" fmla="*/ 52 h 5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52"/>
                    <a:gd name="T17" fmla="*/ 58 w 58"/>
                    <a:gd name="T18" fmla="*/ 52 h 5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52">
                      <a:moveTo>
                        <a:pt x="28" y="52"/>
                      </a:moveTo>
                      <a:lnTo>
                        <a:pt x="58" y="36"/>
                      </a:lnTo>
                      <a:lnTo>
                        <a:pt x="30" y="0"/>
                      </a:lnTo>
                      <a:lnTo>
                        <a:pt x="0" y="12"/>
                      </a:lnTo>
                      <a:lnTo>
                        <a:pt x="28" y="52"/>
                      </a:lnTo>
                      <a:close/>
                    </a:path>
                  </a:pathLst>
                </a:custGeom>
                <a:solidFill>
                  <a:srgbClr val="61B668"/>
                </a:solidFill>
                <a:ln w="0">
                  <a:solidFill>
                    <a:srgbClr val="61B66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99" name="Freeform 2429"/>
                <p:cNvSpPr>
                  <a:spLocks noChangeAspect="1"/>
                </p:cNvSpPr>
                <p:nvPr/>
              </p:nvSpPr>
              <p:spPr bwMode="auto">
                <a:xfrm>
                  <a:off x="568" y="1634"/>
                  <a:ext cx="58" cy="52"/>
                </a:xfrm>
                <a:custGeom>
                  <a:avLst/>
                  <a:gdLst>
                    <a:gd name="T0" fmla="*/ 28 w 58"/>
                    <a:gd name="T1" fmla="*/ 52 h 52"/>
                    <a:gd name="T2" fmla="*/ 58 w 58"/>
                    <a:gd name="T3" fmla="*/ 36 h 52"/>
                    <a:gd name="T4" fmla="*/ 30 w 58"/>
                    <a:gd name="T5" fmla="*/ 0 h 52"/>
                    <a:gd name="T6" fmla="*/ 0 w 58"/>
                    <a:gd name="T7" fmla="*/ 12 h 52"/>
                    <a:gd name="T8" fmla="*/ 28 w 58"/>
                    <a:gd name="T9" fmla="*/ 52 h 5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52"/>
                    <a:gd name="T17" fmla="*/ 58 w 58"/>
                    <a:gd name="T18" fmla="*/ 52 h 5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52">
                      <a:moveTo>
                        <a:pt x="28" y="52"/>
                      </a:moveTo>
                      <a:lnTo>
                        <a:pt x="58" y="36"/>
                      </a:lnTo>
                      <a:lnTo>
                        <a:pt x="30" y="0"/>
                      </a:lnTo>
                      <a:lnTo>
                        <a:pt x="0" y="12"/>
                      </a:lnTo>
                      <a:lnTo>
                        <a:pt x="28" y="5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00" name="Freeform 2430"/>
                <p:cNvSpPr>
                  <a:spLocks noChangeAspect="1"/>
                </p:cNvSpPr>
                <p:nvPr/>
              </p:nvSpPr>
              <p:spPr bwMode="auto">
                <a:xfrm>
                  <a:off x="596" y="1670"/>
                  <a:ext cx="60" cy="70"/>
                </a:xfrm>
                <a:custGeom>
                  <a:avLst/>
                  <a:gdLst>
                    <a:gd name="T0" fmla="*/ 30 w 60"/>
                    <a:gd name="T1" fmla="*/ 70 h 70"/>
                    <a:gd name="T2" fmla="*/ 60 w 60"/>
                    <a:gd name="T3" fmla="*/ 46 h 70"/>
                    <a:gd name="T4" fmla="*/ 30 w 60"/>
                    <a:gd name="T5" fmla="*/ 0 h 70"/>
                    <a:gd name="T6" fmla="*/ 0 w 60"/>
                    <a:gd name="T7" fmla="*/ 16 h 70"/>
                    <a:gd name="T8" fmla="*/ 30 w 60"/>
                    <a:gd name="T9" fmla="*/ 70 h 7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70"/>
                    <a:gd name="T17" fmla="*/ 60 w 60"/>
                    <a:gd name="T18" fmla="*/ 70 h 7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70">
                      <a:moveTo>
                        <a:pt x="30" y="70"/>
                      </a:moveTo>
                      <a:lnTo>
                        <a:pt x="60" y="46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30" y="70"/>
                      </a:lnTo>
                      <a:close/>
                    </a:path>
                  </a:pathLst>
                </a:custGeom>
                <a:solidFill>
                  <a:srgbClr val="75B270"/>
                </a:solidFill>
                <a:ln w="0">
                  <a:solidFill>
                    <a:srgbClr val="75B27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01" name="Freeform 2431"/>
                <p:cNvSpPr>
                  <a:spLocks noChangeAspect="1"/>
                </p:cNvSpPr>
                <p:nvPr/>
              </p:nvSpPr>
              <p:spPr bwMode="auto">
                <a:xfrm>
                  <a:off x="596" y="1670"/>
                  <a:ext cx="60" cy="70"/>
                </a:xfrm>
                <a:custGeom>
                  <a:avLst/>
                  <a:gdLst>
                    <a:gd name="T0" fmla="*/ 30 w 60"/>
                    <a:gd name="T1" fmla="*/ 70 h 70"/>
                    <a:gd name="T2" fmla="*/ 60 w 60"/>
                    <a:gd name="T3" fmla="*/ 46 h 70"/>
                    <a:gd name="T4" fmla="*/ 30 w 60"/>
                    <a:gd name="T5" fmla="*/ 0 h 70"/>
                    <a:gd name="T6" fmla="*/ 0 w 60"/>
                    <a:gd name="T7" fmla="*/ 16 h 70"/>
                    <a:gd name="T8" fmla="*/ 30 w 60"/>
                    <a:gd name="T9" fmla="*/ 70 h 7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70"/>
                    <a:gd name="T17" fmla="*/ 60 w 60"/>
                    <a:gd name="T18" fmla="*/ 70 h 7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70">
                      <a:moveTo>
                        <a:pt x="30" y="70"/>
                      </a:moveTo>
                      <a:lnTo>
                        <a:pt x="60" y="46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30" y="7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02" name="Freeform 2432"/>
                <p:cNvSpPr>
                  <a:spLocks noChangeAspect="1"/>
                </p:cNvSpPr>
                <p:nvPr/>
              </p:nvSpPr>
              <p:spPr bwMode="auto">
                <a:xfrm>
                  <a:off x="626" y="1716"/>
                  <a:ext cx="58" cy="70"/>
                </a:xfrm>
                <a:custGeom>
                  <a:avLst/>
                  <a:gdLst>
                    <a:gd name="T0" fmla="*/ 28 w 58"/>
                    <a:gd name="T1" fmla="*/ 70 h 70"/>
                    <a:gd name="T2" fmla="*/ 58 w 58"/>
                    <a:gd name="T3" fmla="*/ 42 h 70"/>
                    <a:gd name="T4" fmla="*/ 30 w 58"/>
                    <a:gd name="T5" fmla="*/ 0 h 70"/>
                    <a:gd name="T6" fmla="*/ 0 w 58"/>
                    <a:gd name="T7" fmla="*/ 24 h 70"/>
                    <a:gd name="T8" fmla="*/ 28 w 58"/>
                    <a:gd name="T9" fmla="*/ 70 h 7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70"/>
                    <a:gd name="T17" fmla="*/ 58 w 58"/>
                    <a:gd name="T18" fmla="*/ 70 h 7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70">
                      <a:moveTo>
                        <a:pt x="28" y="70"/>
                      </a:moveTo>
                      <a:lnTo>
                        <a:pt x="58" y="42"/>
                      </a:lnTo>
                      <a:lnTo>
                        <a:pt x="30" y="0"/>
                      </a:lnTo>
                      <a:lnTo>
                        <a:pt x="0" y="24"/>
                      </a:lnTo>
                      <a:lnTo>
                        <a:pt x="28" y="70"/>
                      </a:lnTo>
                      <a:close/>
                    </a:path>
                  </a:pathLst>
                </a:custGeom>
                <a:solidFill>
                  <a:srgbClr val="75A87C"/>
                </a:solidFill>
                <a:ln w="0">
                  <a:solidFill>
                    <a:srgbClr val="75A87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03" name="Freeform 2433"/>
                <p:cNvSpPr>
                  <a:spLocks noChangeAspect="1"/>
                </p:cNvSpPr>
                <p:nvPr/>
              </p:nvSpPr>
              <p:spPr bwMode="auto">
                <a:xfrm>
                  <a:off x="626" y="1716"/>
                  <a:ext cx="58" cy="70"/>
                </a:xfrm>
                <a:custGeom>
                  <a:avLst/>
                  <a:gdLst>
                    <a:gd name="T0" fmla="*/ 28 w 58"/>
                    <a:gd name="T1" fmla="*/ 70 h 70"/>
                    <a:gd name="T2" fmla="*/ 58 w 58"/>
                    <a:gd name="T3" fmla="*/ 42 h 70"/>
                    <a:gd name="T4" fmla="*/ 30 w 58"/>
                    <a:gd name="T5" fmla="*/ 0 h 70"/>
                    <a:gd name="T6" fmla="*/ 0 w 58"/>
                    <a:gd name="T7" fmla="*/ 24 h 70"/>
                    <a:gd name="T8" fmla="*/ 28 w 58"/>
                    <a:gd name="T9" fmla="*/ 70 h 7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70"/>
                    <a:gd name="T17" fmla="*/ 58 w 58"/>
                    <a:gd name="T18" fmla="*/ 70 h 7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70">
                      <a:moveTo>
                        <a:pt x="28" y="70"/>
                      </a:moveTo>
                      <a:lnTo>
                        <a:pt x="58" y="42"/>
                      </a:lnTo>
                      <a:lnTo>
                        <a:pt x="30" y="0"/>
                      </a:lnTo>
                      <a:lnTo>
                        <a:pt x="0" y="24"/>
                      </a:lnTo>
                      <a:lnTo>
                        <a:pt x="28" y="7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04" name="Freeform 2434"/>
                <p:cNvSpPr>
                  <a:spLocks noChangeAspect="1"/>
                </p:cNvSpPr>
                <p:nvPr/>
              </p:nvSpPr>
              <p:spPr bwMode="auto">
                <a:xfrm>
                  <a:off x="654" y="1758"/>
                  <a:ext cx="58" cy="66"/>
                </a:xfrm>
                <a:custGeom>
                  <a:avLst/>
                  <a:gdLst>
                    <a:gd name="T0" fmla="*/ 28 w 58"/>
                    <a:gd name="T1" fmla="*/ 66 h 66"/>
                    <a:gd name="T2" fmla="*/ 58 w 58"/>
                    <a:gd name="T3" fmla="*/ 36 h 66"/>
                    <a:gd name="T4" fmla="*/ 30 w 58"/>
                    <a:gd name="T5" fmla="*/ 0 h 66"/>
                    <a:gd name="T6" fmla="*/ 0 w 58"/>
                    <a:gd name="T7" fmla="*/ 28 h 66"/>
                    <a:gd name="T8" fmla="*/ 28 w 58"/>
                    <a:gd name="T9" fmla="*/ 66 h 6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66"/>
                    <a:gd name="T17" fmla="*/ 58 w 58"/>
                    <a:gd name="T18" fmla="*/ 66 h 6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66">
                      <a:moveTo>
                        <a:pt x="28" y="66"/>
                      </a:moveTo>
                      <a:lnTo>
                        <a:pt x="58" y="36"/>
                      </a:lnTo>
                      <a:lnTo>
                        <a:pt x="30" y="0"/>
                      </a:lnTo>
                      <a:lnTo>
                        <a:pt x="0" y="28"/>
                      </a:lnTo>
                      <a:lnTo>
                        <a:pt x="28" y="66"/>
                      </a:lnTo>
                      <a:close/>
                    </a:path>
                  </a:pathLst>
                </a:custGeom>
                <a:solidFill>
                  <a:srgbClr val="6B9A8B"/>
                </a:solidFill>
                <a:ln w="0">
                  <a:solidFill>
                    <a:srgbClr val="6B9A8B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05" name="Freeform 2435"/>
                <p:cNvSpPr>
                  <a:spLocks noChangeAspect="1"/>
                </p:cNvSpPr>
                <p:nvPr/>
              </p:nvSpPr>
              <p:spPr bwMode="auto">
                <a:xfrm>
                  <a:off x="654" y="1758"/>
                  <a:ext cx="58" cy="66"/>
                </a:xfrm>
                <a:custGeom>
                  <a:avLst/>
                  <a:gdLst>
                    <a:gd name="T0" fmla="*/ 28 w 58"/>
                    <a:gd name="T1" fmla="*/ 66 h 66"/>
                    <a:gd name="T2" fmla="*/ 58 w 58"/>
                    <a:gd name="T3" fmla="*/ 36 h 66"/>
                    <a:gd name="T4" fmla="*/ 30 w 58"/>
                    <a:gd name="T5" fmla="*/ 0 h 66"/>
                    <a:gd name="T6" fmla="*/ 0 w 58"/>
                    <a:gd name="T7" fmla="*/ 28 h 66"/>
                    <a:gd name="T8" fmla="*/ 28 w 58"/>
                    <a:gd name="T9" fmla="*/ 66 h 6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66"/>
                    <a:gd name="T17" fmla="*/ 58 w 58"/>
                    <a:gd name="T18" fmla="*/ 66 h 6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66">
                      <a:moveTo>
                        <a:pt x="28" y="66"/>
                      </a:moveTo>
                      <a:lnTo>
                        <a:pt x="58" y="36"/>
                      </a:lnTo>
                      <a:lnTo>
                        <a:pt x="30" y="0"/>
                      </a:lnTo>
                      <a:lnTo>
                        <a:pt x="0" y="28"/>
                      </a:lnTo>
                      <a:lnTo>
                        <a:pt x="28" y="6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06" name="Freeform 2436"/>
                <p:cNvSpPr>
                  <a:spLocks noChangeAspect="1"/>
                </p:cNvSpPr>
                <p:nvPr/>
              </p:nvSpPr>
              <p:spPr bwMode="auto">
                <a:xfrm>
                  <a:off x="682" y="1794"/>
                  <a:ext cx="56" cy="54"/>
                </a:xfrm>
                <a:custGeom>
                  <a:avLst/>
                  <a:gdLst>
                    <a:gd name="T0" fmla="*/ 28 w 56"/>
                    <a:gd name="T1" fmla="*/ 54 h 54"/>
                    <a:gd name="T2" fmla="*/ 56 w 56"/>
                    <a:gd name="T3" fmla="*/ 22 h 54"/>
                    <a:gd name="T4" fmla="*/ 30 w 56"/>
                    <a:gd name="T5" fmla="*/ 0 h 54"/>
                    <a:gd name="T6" fmla="*/ 0 w 56"/>
                    <a:gd name="T7" fmla="*/ 30 h 54"/>
                    <a:gd name="T8" fmla="*/ 28 w 56"/>
                    <a:gd name="T9" fmla="*/ 54 h 5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54"/>
                    <a:gd name="T17" fmla="*/ 56 w 56"/>
                    <a:gd name="T18" fmla="*/ 54 h 5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54">
                      <a:moveTo>
                        <a:pt x="28" y="54"/>
                      </a:moveTo>
                      <a:lnTo>
                        <a:pt x="56" y="22"/>
                      </a:lnTo>
                      <a:lnTo>
                        <a:pt x="30" y="0"/>
                      </a:lnTo>
                      <a:lnTo>
                        <a:pt x="0" y="30"/>
                      </a:lnTo>
                      <a:lnTo>
                        <a:pt x="28" y="54"/>
                      </a:lnTo>
                      <a:close/>
                    </a:path>
                  </a:pathLst>
                </a:custGeom>
                <a:solidFill>
                  <a:srgbClr val="55869A"/>
                </a:solidFill>
                <a:ln w="0">
                  <a:solidFill>
                    <a:srgbClr val="55869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07" name="Freeform 2437"/>
                <p:cNvSpPr>
                  <a:spLocks noChangeAspect="1"/>
                </p:cNvSpPr>
                <p:nvPr/>
              </p:nvSpPr>
              <p:spPr bwMode="auto">
                <a:xfrm>
                  <a:off x="682" y="1794"/>
                  <a:ext cx="56" cy="54"/>
                </a:xfrm>
                <a:custGeom>
                  <a:avLst/>
                  <a:gdLst>
                    <a:gd name="T0" fmla="*/ 28 w 56"/>
                    <a:gd name="T1" fmla="*/ 54 h 54"/>
                    <a:gd name="T2" fmla="*/ 56 w 56"/>
                    <a:gd name="T3" fmla="*/ 22 h 54"/>
                    <a:gd name="T4" fmla="*/ 30 w 56"/>
                    <a:gd name="T5" fmla="*/ 0 h 54"/>
                    <a:gd name="T6" fmla="*/ 0 w 56"/>
                    <a:gd name="T7" fmla="*/ 30 h 54"/>
                    <a:gd name="T8" fmla="*/ 28 w 56"/>
                    <a:gd name="T9" fmla="*/ 54 h 5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54"/>
                    <a:gd name="T17" fmla="*/ 56 w 56"/>
                    <a:gd name="T18" fmla="*/ 54 h 5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54">
                      <a:moveTo>
                        <a:pt x="28" y="54"/>
                      </a:moveTo>
                      <a:lnTo>
                        <a:pt x="56" y="22"/>
                      </a:lnTo>
                      <a:lnTo>
                        <a:pt x="30" y="0"/>
                      </a:lnTo>
                      <a:lnTo>
                        <a:pt x="0" y="30"/>
                      </a:lnTo>
                      <a:lnTo>
                        <a:pt x="28" y="5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08" name="Freeform 2438"/>
                <p:cNvSpPr>
                  <a:spLocks noChangeAspect="1"/>
                </p:cNvSpPr>
                <p:nvPr/>
              </p:nvSpPr>
              <p:spPr bwMode="auto">
                <a:xfrm>
                  <a:off x="710" y="1816"/>
                  <a:ext cx="56" cy="46"/>
                </a:xfrm>
                <a:custGeom>
                  <a:avLst/>
                  <a:gdLst>
                    <a:gd name="T0" fmla="*/ 26 w 56"/>
                    <a:gd name="T1" fmla="*/ 46 h 46"/>
                    <a:gd name="T2" fmla="*/ 56 w 56"/>
                    <a:gd name="T3" fmla="*/ 14 h 46"/>
                    <a:gd name="T4" fmla="*/ 28 w 56"/>
                    <a:gd name="T5" fmla="*/ 0 h 46"/>
                    <a:gd name="T6" fmla="*/ 0 w 56"/>
                    <a:gd name="T7" fmla="*/ 32 h 46"/>
                    <a:gd name="T8" fmla="*/ 26 w 56"/>
                    <a:gd name="T9" fmla="*/ 46 h 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6"/>
                    <a:gd name="T17" fmla="*/ 56 w 56"/>
                    <a:gd name="T18" fmla="*/ 46 h 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6">
                      <a:moveTo>
                        <a:pt x="26" y="46"/>
                      </a:moveTo>
                      <a:lnTo>
                        <a:pt x="56" y="14"/>
                      </a:lnTo>
                      <a:lnTo>
                        <a:pt x="28" y="0"/>
                      </a:lnTo>
                      <a:lnTo>
                        <a:pt x="0" y="32"/>
                      </a:lnTo>
                      <a:lnTo>
                        <a:pt x="26" y="46"/>
                      </a:lnTo>
                      <a:close/>
                    </a:path>
                  </a:pathLst>
                </a:custGeom>
                <a:solidFill>
                  <a:srgbClr val="3A70A5"/>
                </a:solidFill>
                <a:ln w="0">
                  <a:solidFill>
                    <a:srgbClr val="3A70A5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09" name="Freeform 2439"/>
                <p:cNvSpPr>
                  <a:spLocks noChangeAspect="1"/>
                </p:cNvSpPr>
                <p:nvPr/>
              </p:nvSpPr>
              <p:spPr bwMode="auto">
                <a:xfrm>
                  <a:off x="710" y="1816"/>
                  <a:ext cx="56" cy="46"/>
                </a:xfrm>
                <a:custGeom>
                  <a:avLst/>
                  <a:gdLst>
                    <a:gd name="T0" fmla="*/ 26 w 56"/>
                    <a:gd name="T1" fmla="*/ 46 h 46"/>
                    <a:gd name="T2" fmla="*/ 56 w 56"/>
                    <a:gd name="T3" fmla="*/ 14 h 46"/>
                    <a:gd name="T4" fmla="*/ 28 w 56"/>
                    <a:gd name="T5" fmla="*/ 0 h 46"/>
                    <a:gd name="T6" fmla="*/ 0 w 56"/>
                    <a:gd name="T7" fmla="*/ 32 h 46"/>
                    <a:gd name="T8" fmla="*/ 26 w 56"/>
                    <a:gd name="T9" fmla="*/ 46 h 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6"/>
                    <a:gd name="T17" fmla="*/ 56 w 56"/>
                    <a:gd name="T18" fmla="*/ 46 h 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6">
                      <a:moveTo>
                        <a:pt x="26" y="46"/>
                      </a:moveTo>
                      <a:lnTo>
                        <a:pt x="56" y="14"/>
                      </a:lnTo>
                      <a:lnTo>
                        <a:pt x="28" y="0"/>
                      </a:lnTo>
                      <a:lnTo>
                        <a:pt x="0" y="32"/>
                      </a:lnTo>
                      <a:lnTo>
                        <a:pt x="26" y="4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10" name="Freeform 2440"/>
                <p:cNvSpPr>
                  <a:spLocks noChangeAspect="1"/>
                </p:cNvSpPr>
                <p:nvPr/>
              </p:nvSpPr>
              <p:spPr bwMode="auto">
                <a:xfrm>
                  <a:off x="736" y="1830"/>
                  <a:ext cx="56" cy="38"/>
                </a:xfrm>
                <a:custGeom>
                  <a:avLst/>
                  <a:gdLst>
                    <a:gd name="T0" fmla="*/ 28 w 56"/>
                    <a:gd name="T1" fmla="*/ 38 h 38"/>
                    <a:gd name="T2" fmla="*/ 56 w 56"/>
                    <a:gd name="T3" fmla="*/ 8 h 38"/>
                    <a:gd name="T4" fmla="*/ 30 w 56"/>
                    <a:gd name="T5" fmla="*/ 0 h 38"/>
                    <a:gd name="T6" fmla="*/ 0 w 56"/>
                    <a:gd name="T7" fmla="*/ 32 h 38"/>
                    <a:gd name="T8" fmla="*/ 28 w 56"/>
                    <a:gd name="T9" fmla="*/ 38 h 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38"/>
                    <a:gd name="T17" fmla="*/ 56 w 56"/>
                    <a:gd name="T18" fmla="*/ 38 h 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38">
                      <a:moveTo>
                        <a:pt x="28" y="38"/>
                      </a:moveTo>
                      <a:lnTo>
                        <a:pt x="56" y="8"/>
                      </a:lnTo>
                      <a:lnTo>
                        <a:pt x="30" y="0"/>
                      </a:lnTo>
                      <a:lnTo>
                        <a:pt x="0" y="32"/>
                      </a:lnTo>
                      <a:lnTo>
                        <a:pt x="28" y="38"/>
                      </a:lnTo>
                      <a:close/>
                    </a:path>
                  </a:pathLst>
                </a:custGeom>
                <a:solidFill>
                  <a:srgbClr val="1858AC"/>
                </a:solidFill>
                <a:ln w="0">
                  <a:solidFill>
                    <a:srgbClr val="1858A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11" name="Freeform 2441"/>
                <p:cNvSpPr>
                  <a:spLocks noChangeAspect="1"/>
                </p:cNvSpPr>
                <p:nvPr/>
              </p:nvSpPr>
              <p:spPr bwMode="auto">
                <a:xfrm>
                  <a:off x="736" y="1830"/>
                  <a:ext cx="56" cy="38"/>
                </a:xfrm>
                <a:custGeom>
                  <a:avLst/>
                  <a:gdLst>
                    <a:gd name="T0" fmla="*/ 28 w 56"/>
                    <a:gd name="T1" fmla="*/ 38 h 38"/>
                    <a:gd name="T2" fmla="*/ 56 w 56"/>
                    <a:gd name="T3" fmla="*/ 8 h 38"/>
                    <a:gd name="T4" fmla="*/ 30 w 56"/>
                    <a:gd name="T5" fmla="*/ 0 h 38"/>
                    <a:gd name="T6" fmla="*/ 0 w 56"/>
                    <a:gd name="T7" fmla="*/ 32 h 38"/>
                    <a:gd name="T8" fmla="*/ 28 w 56"/>
                    <a:gd name="T9" fmla="*/ 38 h 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38"/>
                    <a:gd name="T17" fmla="*/ 56 w 56"/>
                    <a:gd name="T18" fmla="*/ 38 h 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38">
                      <a:moveTo>
                        <a:pt x="28" y="38"/>
                      </a:moveTo>
                      <a:lnTo>
                        <a:pt x="56" y="8"/>
                      </a:lnTo>
                      <a:lnTo>
                        <a:pt x="30" y="0"/>
                      </a:lnTo>
                      <a:lnTo>
                        <a:pt x="0" y="32"/>
                      </a:lnTo>
                      <a:lnTo>
                        <a:pt x="28" y="3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12" name="Freeform 2442"/>
                <p:cNvSpPr>
                  <a:spLocks noChangeAspect="1"/>
                </p:cNvSpPr>
                <p:nvPr/>
              </p:nvSpPr>
              <p:spPr bwMode="auto">
                <a:xfrm>
                  <a:off x="764" y="1838"/>
                  <a:ext cx="56" cy="30"/>
                </a:xfrm>
                <a:custGeom>
                  <a:avLst/>
                  <a:gdLst>
                    <a:gd name="T0" fmla="*/ 26 w 56"/>
                    <a:gd name="T1" fmla="*/ 30 h 30"/>
                    <a:gd name="T2" fmla="*/ 56 w 56"/>
                    <a:gd name="T3" fmla="*/ 4 h 30"/>
                    <a:gd name="T4" fmla="*/ 28 w 56"/>
                    <a:gd name="T5" fmla="*/ 0 h 30"/>
                    <a:gd name="T6" fmla="*/ 0 w 56"/>
                    <a:gd name="T7" fmla="*/ 30 h 30"/>
                    <a:gd name="T8" fmla="*/ 26 w 56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30"/>
                    <a:gd name="T17" fmla="*/ 56 w 56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30">
                      <a:moveTo>
                        <a:pt x="26" y="30"/>
                      </a:moveTo>
                      <a:lnTo>
                        <a:pt x="56" y="4"/>
                      </a:lnTo>
                      <a:lnTo>
                        <a:pt x="28" y="0"/>
                      </a:lnTo>
                      <a:lnTo>
                        <a:pt x="0" y="30"/>
                      </a:lnTo>
                      <a:lnTo>
                        <a:pt x="26" y="30"/>
                      </a:lnTo>
                      <a:close/>
                    </a:path>
                  </a:pathLst>
                </a:custGeom>
                <a:solidFill>
                  <a:srgbClr val="0042AB"/>
                </a:solidFill>
                <a:ln w="0">
                  <a:solidFill>
                    <a:srgbClr val="0042AB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13" name="Freeform 2443"/>
                <p:cNvSpPr>
                  <a:spLocks noChangeAspect="1"/>
                </p:cNvSpPr>
                <p:nvPr/>
              </p:nvSpPr>
              <p:spPr bwMode="auto">
                <a:xfrm>
                  <a:off x="764" y="1838"/>
                  <a:ext cx="56" cy="30"/>
                </a:xfrm>
                <a:custGeom>
                  <a:avLst/>
                  <a:gdLst>
                    <a:gd name="T0" fmla="*/ 26 w 56"/>
                    <a:gd name="T1" fmla="*/ 30 h 30"/>
                    <a:gd name="T2" fmla="*/ 56 w 56"/>
                    <a:gd name="T3" fmla="*/ 4 h 30"/>
                    <a:gd name="T4" fmla="*/ 28 w 56"/>
                    <a:gd name="T5" fmla="*/ 0 h 30"/>
                    <a:gd name="T6" fmla="*/ 0 w 56"/>
                    <a:gd name="T7" fmla="*/ 30 h 30"/>
                    <a:gd name="T8" fmla="*/ 26 w 56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30"/>
                    <a:gd name="T17" fmla="*/ 56 w 56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30">
                      <a:moveTo>
                        <a:pt x="26" y="30"/>
                      </a:moveTo>
                      <a:lnTo>
                        <a:pt x="56" y="4"/>
                      </a:lnTo>
                      <a:lnTo>
                        <a:pt x="28" y="0"/>
                      </a:lnTo>
                      <a:lnTo>
                        <a:pt x="0" y="30"/>
                      </a:lnTo>
                      <a:lnTo>
                        <a:pt x="26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14" name="Freeform 2444"/>
                <p:cNvSpPr>
                  <a:spLocks noChangeAspect="1"/>
                </p:cNvSpPr>
                <p:nvPr/>
              </p:nvSpPr>
              <p:spPr bwMode="auto">
                <a:xfrm>
                  <a:off x="790" y="1840"/>
                  <a:ext cx="58" cy="28"/>
                </a:xfrm>
                <a:custGeom>
                  <a:avLst/>
                  <a:gdLst>
                    <a:gd name="T0" fmla="*/ 28 w 58"/>
                    <a:gd name="T1" fmla="*/ 26 h 28"/>
                    <a:gd name="T2" fmla="*/ 58 w 58"/>
                    <a:gd name="T3" fmla="*/ 0 h 28"/>
                    <a:gd name="T4" fmla="*/ 30 w 58"/>
                    <a:gd name="T5" fmla="*/ 2 h 28"/>
                    <a:gd name="T6" fmla="*/ 0 w 58"/>
                    <a:gd name="T7" fmla="*/ 28 h 28"/>
                    <a:gd name="T8" fmla="*/ 28 w 58"/>
                    <a:gd name="T9" fmla="*/ 26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8"/>
                    <a:gd name="T17" fmla="*/ 58 w 58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8">
                      <a:moveTo>
                        <a:pt x="28" y="26"/>
                      </a:moveTo>
                      <a:lnTo>
                        <a:pt x="58" y="0"/>
                      </a:lnTo>
                      <a:lnTo>
                        <a:pt x="30" y="2"/>
                      </a:lnTo>
                      <a:lnTo>
                        <a:pt x="0" y="28"/>
                      </a:lnTo>
                      <a:lnTo>
                        <a:pt x="28" y="26"/>
                      </a:lnTo>
                      <a:close/>
                    </a:path>
                  </a:pathLst>
                </a:custGeom>
                <a:solidFill>
                  <a:srgbClr val="0031A5"/>
                </a:solidFill>
                <a:ln w="0">
                  <a:solidFill>
                    <a:srgbClr val="0031A5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15" name="Freeform 2445"/>
                <p:cNvSpPr>
                  <a:spLocks noChangeAspect="1"/>
                </p:cNvSpPr>
                <p:nvPr/>
              </p:nvSpPr>
              <p:spPr bwMode="auto">
                <a:xfrm>
                  <a:off x="790" y="1840"/>
                  <a:ext cx="58" cy="28"/>
                </a:xfrm>
                <a:custGeom>
                  <a:avLst/>
                  <a:gdLst>
                    <a:gd name="T0" fmla="*/ 28 w 58"/>
                    <a:gd name="T1" fmla="*/ 26 h 28"/>
                    <a:gd name="T2" fmla="*/ 58 w 58"/>
                    <a:gd name="T3" fmla="*/ 0 h 28"/>
                    <a:gd name="T4" fmla="*/ 30 w 58"/>
                    <a:gd name="T5" fmla="*/ 2 h 28"/>
                    <a:gd name="T6" fmla="*/ 0 w 58"/>
                    <a:gd name="T7" fmla="*/ 28 h 28"/>
                    <a:gd name="T8" fmla="*/ 28 w 58"/>
                    <a:gd name="T9" fmla="*/ 26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8"/>
                    <a:gd name="T17" fmla="*/ 58 w 58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8">
                      <a:moveTo>
                        <a:pt x="28" y="26"/>
                      </a:moveTo>
                      <a:lnTo>
                        <a:pt x="58" y="0"/>
                      </a:lnTo>
                      <a:lnTo>
                        <a:pt x="30" y="2"/>
                      </a:lnTo>
                      <a:lnTo>
                        <a:pt x="0" y="28"/>
                      </a:lnTo>
                      <a:lnTo>
                        <a:pt x="2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16" name="Freeform 2446"/>
                <p:cNvSpPr>
                  <a:spLocks noChangeAspect="1"/>
                </p:cNvSpPr>
                <p:nvPr/>
              </p:nvSpPr>
              <p:spPr bwMode="auto">
                <a:xfrm>
                  <a:off x="818" y="1838"/>
                  <a:ext cx="56" cy="28"/>
                </a:xfrm>
                <a:custGeom>
                  <a:avLst/>
                  <a:gdLst>
                    <a:gd name="T0" fmla="*/ 26 w 56"/>
                    <a:gd name="T1" fmla="*/ 24 h 28"/>
                    <a:gd name="T2" fmla="*/ 56 w 56"/>
                    <a:gd name="T3" fmla="*/ 0 h 28"/>
                    <a:gd name="T4" fmla="*/ 30 w 56"/>
                    <a:gd name="T5" fmla="*/ 2 h 28"/>
                    <a:gd name="T6" fmla="*/ 0 w 56"/>
                    <a:gd name="T7" fmla="*/ 28 h 28"/>
                    <a:gd name="T8" fmla="*/ 26 w 56"/>
                    <a:gd name="T9" fmla="*/ 24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8"/>
                    <a:gd name="T17" fmla="*/ 56 w 56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8">
                      <a:moveTo>
                        <a:pt x="26" y="24"/>
                      </a:moveTo>
                      <a:lnTo>
                        <a:pt x="56" y="0"/>
                      </a:lnTo>
                      <a:lnTo>
                        <a:pt x="30" y="2"/>
                      </a:lnTo>
                      <a:lnTo>
                        <a:pt x="0" y="28"/>
                      </a:lnTo>
                      <a:lnTo>
                        <a:pt x="26" y="24"/>
                      </a:lnTo>
                      <a:close/>
                    </a:path>
                  </a:pathLst>
                </a:custGeom>
                <a:solidFill>
                  <a:srgbClr val="00279C"/>
                </a:solidFill>
                <a:ln w="0">
                  <a:solidFill>
                    <a:srgbClr val="00279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17" name="Freeform 2447"/>
                <p:cNvSpPr>
                  <a:spLocks noChangeAspect="1"/>
                </p:cNvSpPr>
                <p:nvPr/>
              </p:nvSpPr>
              <p:spPr bwMode="auto">
                <a:xfrm>
                  <a:off x="818" y="1838"/>
                  <a:ext cx="56" cy="28"/>
                </a:xfrm>
                <a:custGeom>
                  <a:avLst/>
                  <a:gdLst>
                    <a:gd name="T0" fmla="*/ 26 w 56"/>
                    <a:gd name="T1" fmla="*/ 24 h 28"/>
                    <a:gd name="T2" fmla="*/ 56 w 56"/>
                    <a:gd name="T3" fmla="*/ 0 h 28"/>
                    <a:gd name="T4" fmla="*/ 30 w 56"/>
                    <a:gd name="T5" fmla="*/ 2 h 28"/>
                    <a:gd name="T6" fmla="*/ 0 w 56"/>
                    <a:gd name="T7" fmla="*/ 28 h 28"/>
                    <a:gd name="T8" fmla="*/ 26 w 56"/>
                    <a:gd name="T9" fmla="*/ 24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28"/>
                    <a:gd name="T17" fmla="*/ 56 w 56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28">
                      <a:moveTo>
                        <a:pt x="26" y="24"/>
                      </a:moveTo>
                      <a:lnTo>
                        <a:pt x="56" y="0"/>
                      </a:lnTo>
                      <a:lnTo>
                        <a:pt x="30" y="2"/>
                      </a:lnTo>
                      <a:lnTo>
                        <a:pt x="0" y="28"/>
                      </a:lnTo>
                      <a:lnTo>
                        <a:pt x="2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18" name="Freeform 2448"/>
                <p:cNvSpPr>
                  <a:spLocks noChangeAspect="1"/>
                </p:cNvSpPr>
                <p:nvPr/>
              </p:nvSpPr>
              <p:spPr bwMode="auto">
                <a:xfrm>
                  <a:off x="844" y="1836"/>
                  <a:ext cx="58" cy="26"/>
                </a:xfrm>
                <a:custGeom>
                  <a:avLst/>
                  <a:gdLst>
                    <a:gd name="T0" fmla="*/ 28 w 58"/>
                    <a:gd name="T1" fmla="*/ 22 h 26"/>
                    <a:gd name="T2" fmla="*/ 58 w 58"/>
                    <a:gd name="T3" fmla="*/ 0 h 26"/>
                    <a:gd name="T4" fmla="*/ 30 w 58"/>
                    <a:gd name="T5" fmla="*/ 2 h 26"/>
                    <a:gd name="T6" fmla="*/ 0 w 58"/>
                    <a:gd name="T7" fmla="*/ 26 h 26"/>
                    <a:gd name="T8" fmla="*/ 28 w 58"/>
                    <a:gd name="T9" fmla="*/ 22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6"/>
                    <a:gd name="T17" fmla="*/ 58 w 58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6">
                      <a:moveTo>
                        <a:pt x="28" y="22"/>
                      </a:moveTo>
                      <a:lnTo>
                        <a:pt x="58" y="0"/>
                      </a:lnTo>
                      <a:lnTo>
                        <a:pt x="30" y="2"/>
                      </a:lnTo>
                      <a:lnTo>
                        <a:pt x="0" y="26"/>
                      </a:lnTo>
                      <a:lnTo>
                        <a:pt x="28" y="22"/>
                      </a:lnTo>
                      <a:close/>
                    </a:path>
                  </a:pathLst>
                </a:custGeom>
                <a:solidFill>
                  <a:srgbClr val="002292"/>
                </a:solidFill>
                <a:ln w="0">
                  <a:solidFill>
                    <a:srgbClr val="00229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19" name="Freeform 2449"/>
                <p:cNvSpPr>
                  <a:spLocks noChangeAspect="1"/>
                </p:cNvSpPr>
                <p:nvPr/>
              </p:nvSpPr>
              <p:spPr bwMode="auto">
                <a:xfrm>
                  <a:off x="844" y="1836"/>
                  <a:ext cx="58" cy="26"/>
                </a:xfrm>
                <a:custGeom>
                  <a:avLst/>
                  <a:gdLst>
                    <a:gd name="T0" fmla="*/ 28 w 58"/>
                    <a:gd name="T1" fmla="*/ 22 h 26"/>
                    <a:gd name="T2" fmla="*/ 58 w 58"/>
                    <a:gd name="T3" fmla="*/ 0 h 26"/>
                    <a:gd name="T4" fmla="*/ 30 w 58"/>
                    <a:gd name="T5" fmla="*/ 2 h 26"/>
                    <a:gd name="T6" fmla="*/ 0 w 58"/>
                    <a:gd name="T7" fmla="*/ 26 h 26"/>
                    <a:gd name="T8" fmla="*/ 28 w 58"/>
                    <a:gd name="T9" fmla="*/ 22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6"/>
                    <a:gd name="T17" fmla="*/ 58 w 58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6">
                      <a:moveTo>
                        <a:pt x="28" y="22"/>
                      </a:moveTo>
                      <a:lnTo>
                        <a:pt x="58" y="0"/>
                      </a:lnTo>
                      <a:lnTo>
                        <a:pt x="30" y="2"/>
                      </a:lnTo>
                      <a:lnTo>
                        <a:pt x="0" y="26"/>
                      </a:lnTo>
                      <a:lnTo>
                        <a:pt x="2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20" name="Freeform 2450"/>
                <p:cNvSpPr>
                  <a:spLocks noChangeAspect="1"/>
                </p:cNvSpPr>
                <p:nvPr/>
              </p:nvSpPr>
              <p:spPr bwMode="auto">
                <a:xfrm>
                  <a:off x="872" y="1832"/>
                  <a:ext cx="60" cy="26"/>
                </a:xfrm>
                <a:custGeom>
                  <a:avLst/>
                  <a:gdLst>
                    <a:gd name="T0" fmla="*/ 30 w 60"/>
                    <a:gd name="T1" fmla="*/ 22 h 26"/>
                    <a:gd name="T2" fmla="*/ 60 w 60"/>
                    <a:gd name="T3" fmla="*/ 0 h 26"/>
                    <a:gd name="T4" fmla="*/ 30 w 60"/>
                    <a:gd name="T5" fmla="*/ 4 h 26"/>
                    <a:gd name="T6" fmla="*/ 0 w 60"/>
                    <a:gd name="T7" fmla="*/ 26 h 26"/>
                    <a:gd name="T8" fmla="*/ 30 w 60"/>
                    <a:gd name="T9" fmla="*/ 22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6"/>
                    <a:gd name="T17" fmla="*/ 60 w 60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6">
                      <a:moveTo>
                        <a:pt x="30" y="22"/>
                      </a:moveTo>
                      <a:lnTo>
                        <a:pt x="60" y="0"/>
                      </a:lnTo>
                      <a:lnTo>
                        <a:pt x="30" y="4"/>
                      </a:lnTo>
                      <a:lnTo>
                        <a:pt x="0" y="26"/>
                      </a:lnTo>
                      <a:lnTo>
                        <a:pt x="30" y="22"/>
                      </a:lnTo>
                      <a:close/>
                    </a:path>
                  </a:pathLst>
                </a:custGeom>
                <a:solidFill>
                  <a:srgbClr val="002389"/>
                </a:solidFill>
                <a:ln w="0">
                  <a:solidFill>
                    <a:srgbClr val="00238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21" name="Freeform 2451"/>
                <p:cNvSpPr>
                  <a:spLocks noChangeAspect="1"/>
                </p:cNvSpPr>
                <p:nvPr/>
              </p:nvSpPr>
              <p:spPr bwMode="auto">
                <a:xfrm>
                  <a:off x="872" y="1832"/>
                  <a:ext cx="60" cy="26"/>
                </a:xfrm>
                <a:custGeom>
                  <a:avLst/>
                  <a:gdLst>
                    <a:gd name="T0" fmla="*/ 30 w 60"/>
                    <a:gd name="T1" fmla="*/ 22 h 26"/>
                    <a:gd name="T2" fmla="*/ 60 w 60"/>
                    <a:gd name="T3" fmla="*/ 0 h 26"/>
                    <a:gd name="T4" fmla="*/ 30 w 60"/>
                    <a:gd name="T5" fmla="*/ 4 h 26"/>
                    <a:gd name="T6" fmla="*/ 0 w 60"/>
                    <a:gd name="T7" fmla="*/ 26 h 26"/>
                    <a:gd name="T8" fmla="*/ 30 w 60"/>
                    <a:gd name="T9" fmla="*/ 22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6"/>
                    <a:gd name="T17" fmla="*/ 60 w 60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6">
                      <a:moveTo>
                        <a:pt x="30" y="22"/>
                      </a:moveTo>
                      <a:lnTo>
                        <a:pt x="60" y="0"/>
                      </a:lnTo>
                      <a:lnTo>
                        <a:pt x="30" y="4"/>
                      </a:lnTo>
                      <a:lnTo>
                        <a:pt x="0" y="26"/>
                      </a:lnTo>
                      <a:lnTo>
                        <a:pt x="30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22" name="Freeform 2452"/>
                <p:cNvSpPr>
                  <a:spLocks noChangeAspect="1"/>
                </p:cNvSpPr>
                <p:nvPr/>
              </p:nvSpPr>
              <p:spPr bwMode="auto">
                <a:xfrm>
                  <a:off x="902" y="1830"/>
                  <a:ext cx="58" cy="24"/>
                </a:xfrm>
                <a:custGeom>
                  <a:avLst/>
                  <a:gdLst>
                    <a:gd name="T0" fmla="*/ 28 w 58"/>
                    <a:gd name="T1" fmla="*/ 20 h 24"/>
                    <a:gd name="T2" fmla="*/ 58 w 58"/>
                    <a:gd name="T3" fmla="*/ 0 h 24"/>
                    <a:gd name="T4" fmla="*/ 30 w 58"/>
                    <a:gd name="T5" fmla="*/ 2 h 24"/>
                    <a:gd name="T6" fmla="*/ 0 w 58"/>
                    <a:gd name="T7" fmla="*/ 24 h 24"/>
                    <a:gd name="T8" fmla="*/ 28 w 58"/>
                    <a:gd name="T9" fmla="*/ 20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4"/>
                    <a:gd name="T17" fmla="*/ 58 w 58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4">
                      <a:moveTo>
                        <a:pt x="28" y="20"/>
                      </a:moveTo>
                      <a:lnTo>
                        <a:pt x="58" y="0"/>
                      </a:lnTo>
                      <a:lnTo>
                        <a:pt x="30" y="2"/>
                      </a:lnTo>
                      <a:lnTo>
                        <a:pt x="0" y="24"/>
                      </a:lnTo>
                      <a:lnTo>
                        <a:pt x="28" y="20"/>
                      </a:lnTo>
                      <a:close/>
                    </a:path>
                  </a:pathLst>
                </a:custGeom>
                <a:solidFill>
                  <a:srgbClr val="002780"/>
                </a:solidFill>
                <a:ln w="0">
                  <a:solidFill>
                    <a:srgbClr val="00278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23" name="Freeform 2453"/>
                <p:cNvSpPr>
                  <a:spLocks noChangeAspect="1"/>
                </p:cNvSpPr>
                <p:nvPr/>
              </p:nvSpPr>
              <p:spPr bwMode="auto">
                <a:xfrm>
                  <a:off x="902" y="1830"/>
                  <a:ext cx="58" cy="24"/>
                </a:xfrm>
                <a:custGeom>
                  <a:avLst/>
                  <a:gdLst>
                    <a:gd name="T0" fmla="*/ 28 w 58"/>
                    <a:gd name="T1" fmla="*/ 20 h 24"/>
                    <a:gd name="T2" fmla="*/ 58 w 58"/>
                    <a:gd name="T3" fmla="*/ 0 h 24"/>
                    <a:gd name="T4" fmla="*/ 30 w 58"/>
                    <a:gd name="T5" fmla="*/ 2 h 24"/>
                    <a:gd name="T6" fmla="*/ 0 w 58"/>
                    <a:gd name="T7" fmla="*/ 24 h 24"/>
                    <a:gd name="T8" fmla="*/ 28 w 58"/>
                    <a:gd name="T9" fmla="*/ 20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4"/>
                    <a:gd name="T17" fmla="*/ 58 w 58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4">
                      <a:moveTo>
                        <a:pt x="28" y="20"/>
                      </a:moveTo>
                      <a:lnTo>
                        <a:pt x="58" y="0"/>
                      </a:lnTo>
                      <a:lnTo>
                        <a:pt x="30" y="2"/>
                      </a:lnTo>
                      <a:lnTo>
                        <a:pt x="0" y="24"/>
                      </a:lnTo>
                      <a:lnTo>
                        <a:pt x="28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24" name="Freeform 2454"/>
                <p:cNvSpPr>
                  <a:spLocks noChangeAspect="1"/>
                </p:cNvSpPr>
                <p:nvPr/>
              </p:nvSpPr>
              <p:spPr bwMode="auto">
                <a:xfrm>
                  <a:off x="930" y="1828"/>
                  <a:ext cx="60" cy="22"/>
                </a:xfrm>
                <a:custGeom>
                  <a:avLst/>
                  <a:gdLst>
                    <a:gd name="T0" fmla="*/ 30 w 60"/>
                    <a:gd name="T1" fmla="*/ 18 h 22"/>
                    <a:gd name="T2" fmla="*/ 60 w 60"/>
                    <a:gd name="T3" fmla="*/ 0 h 22"/>
                    <a:gd name="T4" fmla="*/ 30 w 60"/>
                    <a:gd name="T5" fmla="*/ 2 h 22"/>
                    <a:gd name="T6" fmla="*/ 0 w 60"/>
                    <a:gd name="T7" fmla="*/ 22 h 22"/>
                    <a:gd name="T8" fmla="*/ 30 w 60"/>
                    <a:gd name="T9" fmla="*/ 18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2"/>
                    <a:gd name="T17" fmla="*/ 60 w 6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2">
                      <a:moveTo>
                        <a:pt x="30" y="18"/>
                      </a:moveTo>
                      <a:lnTo>
                        <a:pt x="60" y="0"/>
                      </a:lnTo>
                      <a:lnTo>
                        <a:pt x="30" y="2"/>
                      </a:lnTo>
                      <a:lnTo>
                        <a:pt x="0" y="22"/>
                      </a:lnTo>
                      <a:lnTo>
                        <a:pt x="30" y="18"/>
                      </a:lnTo>
                      <a:close/>
                    </a:path>
                  </a:pathLst>
                </a:custGeom>
                <a:solidFill>
                  <a:srgbClr val="002D79"/>
                </a:solidFill>
                <a:ln w="0">
                  <a:solidFill>
                    <a:srgbClr val="002D7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25" name="Freeform 2455"/>
                <p:cNvSpPr>
                  <a:spLocks noChangeAspect="1"/>
                </p:cNvSpPr>
                <p:nvPr/>
              </p:nvSpPr>
              <p:spPr bwMode="auto">
                <a:xfrm>
                  <a:off x="930" y="1828"/>
                  <a:ext cx="60" cy="22"/>
                </a:xfrm>
                <a:custGeom>
                  <a:avLst/>
                  <a:gdLst>
                    <a:gd name="T0" fmla="*/ 30 w 60"/>
                    <a:gd name="T1" fmla="*/ 18 h 22"/>
                    <a:gd name="T2" fmla="*/ 60 w 60"/>
                    <a:gd name="T3" fmla="*/ 0 h 22"/>
                    <a:gd name="T4" fmla="*/ 30 w 60"/>
                    <a:gd name="T5" fmla="*/ 2 h 22"/>
                    <a:gd name="T6" fmla="*/ 0 w 60"/>
                    <a:gd name="T7" fmla="*/ 22 h 22"/>
                    <a:gd name="T8" fmla="*/ 30 w 60"/>
                    <a:gd name="T9" fmla="*/ 18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2"/>
                    <a:gd name="T17" fmla="*/ 60 w 60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2">
                      <a:moveTo>
                        <a:pt x="30" y="18"/>
                      </a:moveTo>
                      <a:lnTo>
                        <a:pt x="60" y="0"/>
                      </a:lnTo>
                      <a:lnTo>
                        <a:pt x="30" y="2"/>
                      </a:lnTo>
                      <a:lnTo>
                        <a:pt x="0" y="22"/>
                      </a:lnTo>
                      <a:lnTo>
                        <a:pt x="30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26" name="Freeform 2456"/>
                <p:cNvSpPr>
                  <a:spLocks noChangeAspect="1"/>
                </p:cNvSpPr>
                <p:nvPr/>
              </p:nvSpPr>
              <p:spPr bwMode="auto">
                <a:xfrm>
                  <a:off x="960" y="1826"/>
                  <a:ext cx="60" cy="20"/>
                </a:xfrm>
                <a:custGeom>
                  <a:avLst/>
                  <a:gdLst>
                    <a:gd name="T0" fmla="*/ 30 w 60"/>
                    <a:gd name="T1" fmla="*/ 18 h 20"/>
                    <a:gd name="T2" fmla="*/ 60 w 60"/>
                    <a:gd name="T3" fmla="*/ 0 h 20"/>
                    <a:gd name="T4" fmla="*/ 30 w 60"/>
                    <a:gd name="T5" fmla="*/ 2 h 20"/>
                    <a:gd name="T6" fmla="*/ 0 w 60"/>
                    <a:gd name="T7" fmla="*/ 20 h 20"/>
                    <a:gd name="T8" fmla="*/ 30 w 60"/>
                    <a:gd name="T9" fmla="*/ 18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0"/>
                    <a:gd name="T17" fmla="*/ 60 w 60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0">
                      <a:moveTo>
                        <a:pt x="30" y="18"/>
                      </a:moveTo>
                      <a:lnTo>
                        <a:pt x="60" y="0"/>
                      </a:lnTo>
                      <a:lnTo>
                        <a:pt x="30" y="2"/>
                      </a:lnTo>
                      <a:lnTo>
                        <a:pt x="0" y="20"/>
                      </a:lnTo>
                      <a:lnTo>
                        <a:pt x="30" y="18"/>
                      </a:lnTo>
                      <a:close/>
                    </a:path>
                  </a:pathLst>
                </a:custGeom>
                <a:solidFill>
                  <a:srgbClr val="003673"/>
                </a:solidFill>
                <a:ln w="0">
                  <a:solidFill>
                    <a:srgbClr val="003673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27" name="Freeform 2457"/>
                <p:cNvSpPr>
                  <a:spLocks noChangeAspect="1"/>
                </p:cNvSpPr>
                <p:nvPr/>
              </p:nvSpPr>
              <p:spPr bwMode="auto">
                <a:xfrm>
                  <a:off x="960" y="1826"/>
                  <a:ext cx="60" cy="20"/>
                </a:xfrm>
                <a:custGeom>
                  <a:avLst/>
                  <a:gdLst>
                    <a:gd name="T0" fmla="*/ 30 w 60"/>
                    <a:gd name="T1" fmla="*/ 18 h 20"/>
                    <a:gd name="T2" fmla="*/ 60 w 60"/>
                    <a:gd name="T3" fmla="*/ 0 h 20"/>
                    <a:gd name="T4" fmla="*/ 30 w 60"/>
                    <a:gd name="T5" fmla="*/ 2 h 20"/>
                    <a:gd name="T6" fmla="*/ 0 w 60"/>
                    <a:gd name="T7" fmla="*/ 20 h 20"/>
                    <a:gd name="T8" fmla="*/ 30 w 60"/>
                    <a:gd name="T9" fmla="*/ 18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0"/>
                    <a:gd name="T17" fmla="*/ 60 w 60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0">
                      <a:moveTo>
                        <a:pt x="30" y="18"/>
                      </a:moveTo>
                      <a:lnTo>
                        <a:pt x="60" y="0"/>
                      </a:lnTo>
                      <a:lnTo>
                        <a:pt x="30" y="2"/>
                      </a:lnTo>
                      <a:lnTo>
                        <a:pt x="0" y="20"/>
                      </a:lnTo>
                      <a:lnTo>
                        <a:pt x="30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28" name="Freeform 2458"/>
                <p:cNvSpPr>
                  <a:spLocks noChangeAspect="1"/>
                </p:cNvSpPr>
                <p:nvPr/>
              </p:nvSpPr>
              <p:spPr bwMode="auto">
                <a:xfrm>
                  <a:off x="990" y="1826"/>
                  <a:ext cx="62" cy="18"/>
                </a:xfrm>
                <a:custGeom>
                  <a:avLst/>
                  <a:gdLst>
                    <a:gd name="T0" fmla="*/ 30 w 62"/>
                    <a:gd name="T1" fmla="*/ 16 h 18"/>
                    <a:gd name="T2" fmla="*/ 62 w 62"/>
                    <a:gd name="T3" fmla="*/ 0 h 18"/>
                    <a:gd name="T4" fmla="*/ 30 w 62"/>
                    <a:gd name="T5" fmla="*/ 0 h 18"/>
                    <a:gd name="T6" fmla="*/ 0 w 62"/>
                    <a:gd name="T7" fmla="*/ 18 h 18"/>
                    <a:gd name="T8" fmla="*/ 30 w 62"/>
                    <a:gd name="T9" fmla="*/ 16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18"/>
                    <a:gd name="T17" fmla="*/ 62 w 62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18">
                      <a:moveTo>
                        <a:pt x="30" y="16"/>
                      </a:moveTo>
                      <a:lnTo>
                        <a:pt x="62" y="0"/>
                      </a:lnTo>
                      <a:lnTo>
                        <a:pt x="30" y="0"/>
                      </a:lnTo>
                      <a:lnTo>
                        <a:pt x="0" y="18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3F6E"/>
                </a:solidFill>
                <a:ln w="0">
                  <a:solidFill>
                    <a:srgbClr val="003F6E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29" name="Freeform 2459"/>
                <p:cNvSpPr>
                  <a:spLocks noChangeAspect="1"/>
                </p:cNvSpPr>
                <p:nvPr/>
              </p:nvSpPr>
              <p:spPr bwMode="auto">
                <a:xfrm>
                  <a:off x="990" y="1826"/>
                  <a:ext cx="62" cy="18"/>
                </a:xfrm>
                <a:custGeom>
                  <a:avLst/>
                  <a:gdLst>
                    <a:gd name="T0" fmla="*/ 30 w 62"/>
                    <a:gd name="T1" fmla="*/ 16 h 18"/>
                    <a:gd name="T2" fmla="*/ 62 w 62"/>
                    <a:gd name="T3" fmla="*/ 0 h 18"/>
                    <a:gd name="T4" fmla="*/ 30 w 62"/>
                    <a:gd name="T5" fmla="*/ 0 h 18"/>
                    <a:gd name="T6" fmla="*/ 0 w 62"/>
                    <a:gd name="T7" fmla="*/ 18 h 18"/>
                    <a:gd name="T8" fmla="*/ 30 w 62"/>
                    <a:gd name="T9" fmla="*/ 16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18"/>
                    <a:gd name="T17" fmla="*/ 62 w 62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18">
                      <a:moveTo>
                        <a:pt x="30" y="16"/>
                      </a:moveTo>
                      <a:lnTo>
                        <a:pt x="62" y="0"/>
                      </a:lnTo>
                      <a:lnTo>
                        <a:pt x="30" y="0"/>
                      </a:lnTo>
                      <a:lnTo>
                        <a:pt x="0" y="18"/>
                      </a:lnTo>
                      <a:lnTo>
                        <a:pt x="3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30" name="Freeform 2460"/>
                <p:cNvSpPr>
                  <a:spLocks noChangeAspect="1"/>
                </p:cNvSpPr>
                <p:nvPr/>
              </p:nvSpPr>
              <p:spPr bwMode="auto">
                <a:xfrm>
                  <a:off x="1020" y="1826"/>
                  <a:ext cx="62" cy="18"/>
                </a:xfrm>
                <a:custGeom>
                  <a:avLst/>
                  <a:gdLst>
                    <a:gd name="T0" fmla="*/ 32 w 62"/>
                    <a:gd name="T1" fmla="*/ 18 h 18"/>
                    <a:gd name="T2" fmla="*/ 62 w 62"/>
                    <a:gd name="T3" fmla="*/ 2 h 18"/>
                    <a:gd name="T4" fmla="*/ 32 w 62"/>
                    <a:gd name="T5" fmla="*/ 0 h 18"/>
                    <a:gd name="T6" fmla="*/ 0 w 62"/>
                    <a:gd name="T7" fmla="*/ 16 h 18"/>
                    <a:gd name="T8" fmla="*/ 32 w 62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18"/>
                    <a:gd name="T17" fmla="*/ 62 w 62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18">
                      <a:moveTo>
                        <a:pt x="32" y="18"/>
                      </a:moveTo>
                      <a:lnTo>
                        <a:pt x="62" y="2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4869"/>
                </a:solidFill>
                <a:ln w="0">
                  <a:solidFill>
                    <a:srgbClr val="00486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31" name="Freeform 2461"/>
                <p:cNvSpPr>
                  <a:spLocks noChangeAspect="1"/>
                </p:cNvSpPr>
                <p:nvPr/>
              </p:nvSpPr>
              <p:spPr bwMode="auto">
                <a:xfrm>
                  <a:off x="1020" y="1826"/>
                  <a:ext cx="62" cy="18"/>
                </a:xfrm>
                <a:custGeom>
                  <a:avLst/>
                  <a:gdLst>
                    <a:gd name="T0" fmla="*/ 32 w 62"/>
                    <a:gd name="T1" fmla="*/ 18 h 18"/>
                    <a:gd name="T2" fmla="*/ 62 w 62"/>
                    <a:gd name="T3" fmla="*/ 2 h 18"/>
                    <a:gd name="T4" fmla="*/ 32 w 62"/>
                    <a:gd name="T5" fmla="*/ 0 h 18"/>
                    <a:gd name="T6" fmla="*/ 0 w 62"/>
                    <a:gd name="T7" fmla="*/ 16 h 18"/>
                    <a:gd name="T8" fmla="*/ 32 w 62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18"/>
                    <a:gd name="T17" fmla="*/ 62 w 62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18">
                      <a:moveTo>
                        <a:pt x="32" y="18"/>
                      </a:moveTo>
                      <a:lnTo>
                        <a:pt x="62" y="2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32" name="Freeform 2462"/>
                <p:cNvSpPr>
                  <a:spLocks noChangeAspect="1"/>
                </p:cNvSpPr>
                <p:nvPr/>
              </p:nvSpPr>
              <p:spPr bwMode="auto">
                <a:xfrm>
                  <a:off x="1052" y="1828"/>
                  <a:ext cx="62" cy="18"/>
                </a:xfrm>
                <a:custGeom>
                  <a:avLst/>
                  <a:gdLst>
                    <a:gd name="T0" fmla="*/ 32 w 62"/>
                    <a:gd name="T1" fmla="*/ 18 h 18"/>
                    <a:gd name="T2" fmla="*/ 62 w 62"/>
                    <a:gd name="T3" fmla="*/ 2 h 18"/>
                    <a:gd name="T4" fmla="*/ 30 w 62"/>
                    <a:gd name="T5" fmla="*/ 0 h 18"/>
                    <a:gd name="T6" fmla="*/ 0 w 62"/>
                    <a:gd name="T7" fmla="*/ 16 h 18"/>
                    <a:gd name="T8" fmla="*/ 32 w 62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18"/>
                    <a:gd name="T17" fmla="*/ 62 w 62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18">
                      <a:moveTo>
                        <a:pt x="32" y="18"/>
                      </a:moveTo>
                      <a:lnTo>
                        <a:pt x="62" y="2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5266"/>
                </a:solidFill>
                <a:ln w="0">
                  <a:solidFill>
                    <a:srgbClr val="005266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33" name="Freeform 2463"/>
                <p:cNvSpPr>
                  <a:spLocks noChangeAspect="1"/>
                </p:cNvSpPr>
                <p:nvPr/>
              </p:nvSpPr>
              <p:spPr bwMode="auto">
                <a:xfrm>
                  <a:off x="1052" y="1828"/>
                  <a:ext cx="62" cy="18"/>
                </a:xfrm>
                <a:custGeom>
                  <a:avLst/>
                  <a:gdLst>
                    <a:gd name="T0" fmla="*/ 32 w 62"/>
                    <a:gd name="T1" fmla="*/ 18 h 18"/>
                    <a:gd name="T2" fmla="*/ 62 w 62"/>
                    <a:gd name="T3" fmla="*/ 2 h 18"/>
                    <a:gd name="T4" fmla="*/ 30 w 62"/>
                    <a:gd name="T5" fmla="*/ 0 h 18"/>
                    <a:gd name="T6" fmla="*/ 0 w 62"/>
                    <a:gd name="T7" fmla="*/ 16 h 18"/>
                    <a:gd name="T8" fmla="*/ 32 w 62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18"/>
                    <a:gd name="T17" fmla="*/ 62 w 62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18">
                      <a:moveTo>
                        <a:pt x="32" y="18"/>
                      </a:moveTo>
                      <a:lnTo>
                        <a:pt x="62" y="2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34" name="Freeform 2464"/>
                <p:cNvSpPr>
                  <a:spLocks noChangeAspect="1"/>
                </p:cNvSpPr>
                <p:nvPr/>
              </p:nvSpPr>
              <p:spPr bwMode="auto">
                <a:xfrm>
                  <a:off x="1084" y="1830"/>
                  <a:ext cx="64" cy="20"/>
                </a:xfrm>
                <a:custGeom>
                  <a:avLst/>
                  <a:gdLst>
                    <a:gd name="T0" fmla="*/ 32 w 64"/>
                    <a:gd name="T1" fmla="*/ 20 h 20"/>
                    <a:gd name="T2" fmla="*/ 64 w 64"/>
                    <a:gd name="T3" fmla="*/ 4 h 20"/>
                    <a:gd name="T4" fmla="*/ 30 w 64"/>
                    <a:gd name="T5" fmla="*/ 0 h 20"/>
                    <a:gd name="T6" fmla="*/ 0 w 64"/>
                    <a:gd name="T7" fmla="*/ 16 h 20"/>
                    <a:gd name="T8" fmla="*/ 32 w 64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0"/>
                    <a:gd name="T17" fmla="*/ 64 w 64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0">
                      <a:moveTo>
                        <a:pt x="32" y="20"/>
                      </a:moveTo>
                      <a:lnTo>
                        <a:pt x="64" y="4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32" y="20"/>
                      </a:lnTo>
                      <a:close/>
                    </a:path>
                  </a:pathLst>
                </a:custGeom>
                <a:solidFill>
                  <a:srgbClr val="005A63"/>
                </a:solidFill>
                <a:ln w="0">
                  <a:solidFill>
                    <a:srgbClr val="005A63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35" name="Freeform 2465"/>
                <p:cNvSpPr>
                  <a:spLocks noChangeAspect="1"/>
                </p:cNvSpPr>
                <p:nvPr/>
              </p:nvSpPr>
              <p:spPr bwMode="auto">
                <a:xfrm>
                  <a:off x="1084" y="1830"/>
                  <a:ext cx="64" cy="20"/>
                </a:xfrm>
                <a:custGeom>
                  <a:avLst/>
                  <a:gdLst>
                    <a:gd name="T0" fmla="*/ 32 w 64"/>
                    <a:gd name="T1" fmla="*/ 20 h 20"/>
                    <a:gd name="T2" fmla="*/ 64 w 64"/>
                    <a:gd name="T3" fmla="*/ 4 h 20"/>
                    <a:gd name="T4" fmla="*/ 30 w 64"/>
                    <a:gd name="T5" fmla="*/ 0 h 20"/>
                    <a:gd name="T6" fmla="*/ 0 w 64"/>
                    <a:gd name="T7" fmla="*/ 16 h 20"/>
                    <a:gd name="T8" fmla="*/ 32 w 64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0"/>
                    <a:gd name="T17" fmla="*/ 64 w 64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0">
                      <a:moveTo>
                        <a:pt x="32" y="20"/>
                      </a:moveTo>
                      <a:lnTo>
                        <a:pt x="64" y="4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32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36" name="Freeform 2466"/>
                <p:cNvSpPr>
                  <a:spLocks noChangeAspect="1"/>
                </p:cNvSpPr>
                <p:nvPr/>
              </p:nvSpPr>
              <p:spPr bwMode="auto">
                <a:xfrm>
                  <a:off x="1116" y="1834"/>
                  <a:ext cx="64" cy="20"/>
                </a:xfrm>
                <a:custGeom>
                  <a:avLst/>
                  <a:gdLst>
                    <a:gd name="T0" fmla="*/ 34 w 64"/>
                    <a:gd name="T1" fmla="*/ 20 h 20"/>
                    <a:gd name="T2" fmla="*/ 64 w 64"/>
                    <a:gd name="T3" fmla="*/ 6 h 20"/>
                    <a:gd name="T4" fmla="*/ 32 w 64"/>
                    <a:gd name="T5" fmla="*/ 0 h 20"/>
                    <a:gd name="T6" fmla="*/ 0 w 64"/>
                    <a:gd name="T7" fmla="*/ 16 h 20"/>
                    <a:gd name="T8" fmla="*/ 34 w 64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0"/>
                    <a:gd name="T17" fmla="*/ 64 w 64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0">
                      <a:moveTo>
                        <a:pt x="34" y="20"/>
                      </a:moveTo>
                      <a:lnTo>
                        <a:pt x="64" y="6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34" y="20"/>
                      </a:lnTo>
                      <a:close/>
                    </a:path>
                  </a:pathLst>
                </a:custGeom>
                <a:solidFill>
                  <a:srgbClr val="006260"/>
                </a:solidFill>
                <a:ln w="0">
                  <a:solidFill>
                    <a:srgbClr val="00626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37" name="Freeform 2467"/>
                <p:cNvSpPr>
                  <a:spLocks noChangeAspect="1"/>
                </p:cNvSpPr>
                <p:nvPr/>
              </p:nvSpPr>
              <p:spPr bwMode="auto">
                <a:xfrm>
                  <a:off x="1116" y="1834"/>
                  <a:ext cx="64" cy="20"/>
                </a:xfrm>
                <a:custGeom>
                  <a:avLst/>
                  <a:gdLst>
                    <a:gd name="T0" fmla="*/ 34 w 64"/>
                    <a:gd name="T1" fmla="*/ 20 h 20"/>
                    <a:gd name="T2" fmla="*/ 64 w 64"/>
                    <a:gd name="T3" fmla="*/ 6 h 20"/>
                    <a:gd name="T4" fmla="*/ 32 w 64"/>
                    <a:gd name="T5" fmla="*/ 0 h 20"/>
                    <a:gd name="T6" fmla="*/ 0 w 64"/>
                    <a:gd name="T7" fmla="*/ 16 h 20"/>
                    <a:gd name="T8" fmla="*/ 34 w 64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0"/>
                    <a:gd name="T17" fmla="*/ 64 w 64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0">
                      <a:moveTo>
                        <a:pt x="34" y="20"/>
                      </a:moveTo>
                      <a:lnTo>
                        <a:pt x="64" y="6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34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38" name="Freeform 2468"/>
                <p:cNvSpPr>
                  <a:spLocks noChangeAspect="1"/>
                </p:cNvSpPr>
                <p:nvPr/>
              </p:nvSpPr>
              <p:spPr bwMode="auto">
                <a:xfrm>
                  <a:off x="1150" y="1840"/>
                  <a:ext cx="64" cy="20"/>
                </a:xfrm>
                <a:custGeom>
                  <a:avLst/>
                  <a:gdLst>
                    <a:gd name="T0" fmla="*/ 34 w 64"/>
                    <a:gd name="T1" fmla="*/ 20 h 20"/>
                    <a:gd name="T2" fmla="*/ 64 w 64"/>
                    <a:gd name="T3" fmla="*/ 6 h 20"/>
                    <a:gd name="T4" fmla="*/ 30 w 64"/>
                    <a:gd name="T5" fmla="*/ 0 h 20"/>
                    <a:gd name="T6" fmla="*/ 0 w 64"/>
                    <a:gd name="T7" fmla="*/ 14 h 20"/>
                    <a:gd name="T8" fmla="*/ 34 w 64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0"/>
                    <a:gd name="T17" fmla="*/ 64 w 64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0">
                      <a:moveTo>
                        <a:pt x="34" y="20"/>
                      </a:moveTo>
                      <a:lnTo>
                        <a:pt x="64" y="6"/>
                      </a:lnTo>
                      <a:lnTo>
                        <a:pt x="30" y="0"/>
                      </a:lnTo>
                      <a:lnTo>
                        <a:pt x="0" y="14"/>
                      </a:lnTo>
                      <a:lnTo>
                        <a:pt x="34" y="20"/>
                      </a:lnTo>
                      <a:close/>
                    </a:path>
                  </a:pathLst>
                </a:custGeom>
                <a:solidFill>
                  <a:srgbClr val="00695E"/>
                </a:solidFill>
                <a:ln w="0">
                  <a:solidFill>
                    <a:srgbClr val="00695E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39" name="Freeform 2469"/>
                <p:cNvSpPr>
                  <a:spLocks noChangeAspect="1"/>
                </p:cNvSpPr>
                <p:nvPr/>
              </p:nvSpPr>
              <p:spPr bwMode="auto">
                <a:xfrm>
                  <a:off x="1150" y="1840"/>
                  <a:ext cx="64" cy="20"/>
                </a:xfrm>
                <a:custGeom>
                  <a:avLst/>
                  <a:gdLst>
                    <a:gd name="T0" fmla="*/ 34 w 64"/>
                    <a:gd name="T1" fmla="*/ 20 h 20"/>
                    <a:gd name="T2" fmla="*/ 64 w 64"/>
                    <a:gd name="T3" fmla="*/ 6 h 20"/>
                    <a:gd name="T4" fmla="*/ 30 w 64"/>
                    <a:gd name="T5" fmla="*/ 0 h 20"/>
                    <a:gd name="T6" fmla="*/ 0 w 64"/>
                    <a:gd name="T7" fmla="*/ 14 h 20"/>
                    <a:gd name="T8" fmla="*/ 34 w 64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0"/>
                    <a:gd name="T17" fmla="*/ 64 w 64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0">
                      <a:moveTo>
                        <a:pt x="34" y="20"/>
                      </a:moveTo>
                      <a:lnTo>
                        <a:pt x="64" y="6"/>
                      </a:lnTo>
                      <a:lnTo>
                        <a:pt x="30" y="0"/>
                      </a:lnTo>
                      <a:lnTo>
                        <a:pt x="0" y="14"/>
                      </a:lnTo>
                      <a:lnTo>
                        <a:pt x="34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40" name="Freeform 2470"/>
                <p:cNvSpPr>
                  <a:spLocks noChangeAspect="1"/>
                </p:cNvSpPr>
                <p:nvPr/>
              </p:nvSpPr>
              <p:spPr bwMode="auto">
                <a:xfrm>
                  <a:off x="1184" y="1846"/>
                  <a:ext cx="64" cy="22"/>
                </a:xfrm>
                <a:custGeom>
                  <a:avLst/>
                  <a:gdLst>
                    <a:gd name="T0" fmla="*/ 34 w 64"/>
                    <a:gd name="T1" fmla="*/ 22 h 22"/>
                    <a:gd name="T2" fmla="*/ 64 w 64"/>
                    <a:gd name="T3" fmla="*/ 8 h 22"/>
                    <a:gd name="T4" fmla="*/ 30 w 64"/>
                    <a:gd name="T5" fmla="*/ 0 h 22"/>
                    <a:gd name="T6" fmla="*/ 0 w 64"/>
                    <a:gd name="T7" fmla="*/ 14 h 22"/>
                    <a:gd name="T8" fmla="*/ 34 w 64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2"/>
                    <a:gd name="T17" fmla="*/ 64 w 64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2">
                      <a:moveTo>
                        <a:pt x="34" y="22"/>
                      </a:moveTo>
                      <a:lnTo>
                        <a:pt x="64" y="8"/>
                      </a:lnTo>
                      <a:lnTo>
                        <a:pt x="30" y="0"/>
                      </a:lnTo>
                      <a:lnTo>
                        <a:pt x="0" y="14"/>
                      </a:lnTo>
                      <a:lnTo>
                        <a:pt x="34" y="22"/>
                      </a:lnTo>
                      <a:close/>
                    </a:path>
                  </a:pathLst>
                </a:custGeom>
                <a:solidFill>
                  <a:srgbClr val="006F5D"/>
                </a:solidFill>
                <a:ln w="0">
                  <a:solidFill>
                    <a:srgbClr val="006F5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41" name="Freeform 2471"/>
                <p:cNvSpPr>
                  <a:spLocks noChangeAspect="1"/>
                </p:cNvSpPr>
                <p:nvPr/>
              </p:nvSpPr>
              <p:spPr bwMode="auto">
                <a:xfrm>
                  <a:off x="1184" y="1846"/>
                  <a:ext cx="64" cy="22"/>
                </a:xfrm>
                <a:custGeom>
                  <a:avLst/>
                  <a:gdLst>
                    <a:gd name="T0" fmla="*/ 34 w 64"/>
                    <a:gd name="T1" fmla="*/ 22 h 22"/>
                    <a:gd name="T2" fmla="*/ 64 w 64"/>
                    <a:gd name="T3" fmla="*/ 8 h 22"/>
                    <a:gd name="T4" fmla="*/ 30 w 64"/>
                    <a:gd name="T5" fmla="*/ 0 h 22"/>
                    <a:gd name="T6" fmla="*/ 0 w 64"/>
                    <a:gd name="T7" fmla="*/ 14 h 22"/>
                    <a:gd name="T8" fmla="*/ 34 w 64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2"/>
                    <a:gd name="T17" fmla="*/ 64 w 64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2">
                      <a:moveTo>
                        <a:pt x="34" y="22"/>
                      </a:moveTo>
                      <a:lnTo>
                        <a:pt x="64" y="8"/>
                      </a:lnTo>
                      <a:lnTo>
                        <a:pt x="30" y="0"/>
                      </a:lnTo>
                      <a:lnTo>
                        <a:pt x="0" y="14"/>
                      </a:lnTo>
                      <a:lnTo>
                        <a:pt x="3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42" name="Freeform 2472"/>
                <p:cNvSpPr>
                  <a:spLocks noChangeAspect="1"/>
                </p:cNvSpPr>
                <p:nvPr/>
              </p:nvSpPr>
              <p:spPr bwMode="auto">
                <a:xfrm>
                  <a:off x="1218" y="1854"/>
                  <a:ext cx="66" cy="22"/>
                </a:xfrm>
                <a:custGeom>
                  <a:avLst/>
                  <a:gdLst>
                    <a:gd name="T0" fmla="*/ 34 w 66"/>
                    <a:gd name="T1" fmla="*/ 22 h 22"/>
                    <a:gd name="T2" fmla="*/ 66 w 66"/>
                    <a:gd name="T3" fmla="*/ 8 h 22"/>
                    <a:gd name="T4" fmla="*/ 30 w 66"/>
                    <a:gd name="T5" fmla="*/ 0 h 22"/>
                    <a:gd name="T6" fmla="*/ 0 w 66"/>
                    <a:gd name="T7" fmla="*/ 14 h 22"/>
                    <a:gd name="T8" fmla="*/ 34 w 66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2"/>
                    <a:gd name="T17" fmla="*/ 66 w 66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2">
                      <a:moveTo>
                        <a:pt x="34" y="22"/>
                      </a:moveTo>
                      <a:lnTo>
                        <a:pt x="66" y="8"/>
                      </a:lnTo>
                      <a:lnTo>
                        <a:pt x="30" y="0"/>
                      </a:lnTo>
                      <a:lnTo>
                        <a:pt x="0" y="14"/>
                      </a:lnTo>
                      <a:lnTo>
                        <a:pt x="34" y="22"/>
                      </a:lnTo>
                      <a:close/>
                    </a:path>
                  </a:pathLst>
                </a:custGeom>
                <a:solidFill>
                  <a:srgbClr val="00745B"/>
                </a:solidFill>
                <a:ln w="0">
                  <a:solidFill>
                    <a:srgbClr val="00745B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43" name="Freeform 2473"/>
                <p:cNvSpPr>
                  <a:spLocks noChangeAspect="1"/>
                </p:cNvSpPr>
                <p:nvPr/>
              </p:nvSpPr>
              <p:spPr bwMode="auto">
                <a:xfrm>
                  <a:off x="1218" y="1854"/>
                  <a:ext cx="66" cy="22"/>
                </a:xfrm>
                <a:custGeom>
                  <a:avLst/>
                  <a:gdLst>
                    <a:gd name="T0" fmla="*/ 34 w 66"/>
                    <a:gd name="T1" fmla="*/ 22 h 22"/>
                    <a:gd name="T2" fmla="*/ 66 w 66"/>
                    <a:gd name="T3" fmla="*/ 8 h 22"/>
                    <a:gd name="T4" fmla="*/ 30 w 66"/>
                    <a:gd name="T5" fmla="*/ 0 h 22"/>
                    <a:gd name="T6" fmla="*/ 0 w 66"/>
                    <a:gd name="T7" fmla="*/ 14 h 22"/>
                    <a:gd name="T8" fmla="*/ 34 w 66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2"/>
                    <a:gd name="T17" fmla="*/ 66 w 66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2">
                      <a:moveTo>
                        <a:pt x="34" y="22"/>
                      </a:moveTo>
                      <a:lnTo>
                        <a:pt x="66" y="8"/>
                      </a:lnTo>
                      <a:lnTo>
                        <a:pt x="30" y="0"/>
                      </a:lnTo>
                      <a:lnTo>
                        <a:pt x="0" y="14"/>
                      </a:lnTo>
                      <a:lnTo>
                        <a:pt x="3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44" name="Freeform 2474"/>
                <p:cNvSpPr>
                  <a:spLocks noChangeAspect="1"/>
                </p:cNvSpPr>
                <p:nvPr/>
              </p:nvSpPr>
              <p:spPr bwMode="auto">
                <a:xfrm>
                  <a:off x="1252" y="1862"/>
                  <a:ext cx="66" cy="24"/>
                </a:xfrm>
                <a:custGeom>
                  <a:avLst/>
                  <a:gdLst>
                    <a:gd name="T0" fmla="*/ 36 w 66"/>
                    <a:gd name="T1" fmla="*/ 24 h 24"/>
                    <a:gd name="T2" fmla="*/ 66 w 66"/>
                    <a:gd name="T3" fmla="*/ 10 h 24"/>
                    <a:gd name="T4" fmla="*/ 32 w 66"/>
                    <a:gd name="T5" fmla="*/ 0 h 24"/>
                    <a:gd name="T6" fmla="*/ 0 w 66"/>
                    <a:gd name="T7" fmla="*/ 14 h 24"/>
                    <a:gd name="T8" fmla="*/ 36 w 66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4"/>
                    <a:gd name="T17" fmla="*/ 66 w 66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4">
                      <a:moveTo>
                        <a:pt x="36" y="24"/>
                      </a:moveTo>
                      <a:lnTo>
                        <a:pt x="66" y="10"/>
                      </a:lnTo>
                      <a:lnTo>
                        <a:pt x="32" y="0"/>
                      </a:lnTo>
                      <a:lnTo>
                        <a:pt x="0" y="14"/>
                      </a:lnTo>
                      <a:lnTo>
                        <a:pt x="36" y="24"/>
                      </a:lnTo>
                      <a:close/>
                    </a:path>
                  </a:pathLst>
                </a:custGeom>
                <a:solidFill>
                  <a:srgbClr val="00785A"/>
                </a:solidFill>
                <a:ln w="0">
                  <a:solidFill>
                    <a:srgbClr val="00785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45" name="Freeform 2475"/>
                <p:cNvSpPr>
                  <a:spLocks noChangeAspect="1"/>
                </p:cNvSpPr>
                <p:nvPr/>
              </p:nvSpPr>
              <p:spPr bwMode="auto">
                <a:xfrm>
                  <a:off x="1252" y="1862"/>
                  <a:ext cx="66" cy="24"/>
                </a:xfrm>
                <a:custGeom>
                  <a:avLst/>
                  <a:gdLst>
                    <a:gd name="T0" fmla="*/ 36 w 66"/>
                    <a:gd name="T1" fmla="*/ 24 h 24"/>
                    <a:gd name="T2" fmla="*/ 66 w 66"/>
                    <a:gd name="T3" fmla="*/ 10 h 24"/>
                    <a:gd name="T4" fmla="*/ 32 w 66"/>
                    <a:gd name="T5" fmla="*/ 0 h 24"/>
                    <a:gd name="T6" fmla="*/ 0 w 66"/>
                    <a:gd name="T7" fmla="*/ 14 h 24"/>
                    <a:gd name="T8" fmla="*/ 36 w 66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4"/>
                    <a:gd name="T17" fmla="*/ 66 w 66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4">
                      <a:moveTo>
                        <a:pt x="36" y="24"/>
                      </a:moveTo>
                      <a:lnTo>
                        <a:pt x="66" y="10"/>
                      </a:lnTo>
                      <a:lnTo>
                        <a:pt x="32" y="0"/>
                      </a:lnTo>
                      <a:lnTo>
                        <a:pt x="0" y="14"/>
                      </a:lnTo>
                      <a:lnTo>
                        <a:pt x="3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46" name="Freeform 2476"/>
                <p:cNvSpPr>
                  <a:spLocks noChangeAspect="1"/>
                </p:cNvSpPr>
                <p:nvPr/>
              </p:nvSpPr>
              <p:spPr bwMode="auto">
                <a:xfrm>
                  <a:off x="1288" y="1872"/>
                  <a:ext cx="66" cy="24"/>
                </a:xfrm>
                <a:custGeom>
                  <a:avLst/>
                  <a:gdLst>
                    <a:gd name="T0" fmla="*/ 36 w 66"/>
                    <a:gd name="T1" fmla="*/ 24 h 24"/>
                    <a:gd name="T2" fmla="*/ 66 w 66"/>
                    <a:gd name="T3" fmla="*/ 10 h 24"/>
                    <a:gd name="T4" fmla="*/ 30 w 66"/>
                    <a:gd name="T5" fmla="*/ 0 h 24"/>
                    <a:gd name="T6" fmla="*/ 0 w 66"/>
                    <a:gd name="T7" fmla="*/ 14 h 24"/>
                    <a:gd name="T8" fmla="*/ 36 w 66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4"/>
                    <a:gd name="T17" fmla="*/ 66 w 66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4">
                      <a:moveTo>
                        <a:pt x="36" y="24"/>
                      </a:moveTo>
                      <a:lnTo>
                        <a:pt x="66" y="10"/>
                      </a:lnTo>
                      <a:lnTo>
                        <a:pt x="30" y="0"/>
                      </a:lnTo>
                      <a:lnTo>
                        <a:pt x="0" y="14"/>
                      </a:lnTo>
                      <a:lnTo>
                        <a:pt x="36" y="24"/>
                      </a:lnTo>
                      <a:close/>
                    </a:path>
                  </a:pathLst>
                </a:custGeom>
                <a:solidFill>
                  <a:srgbClr val="007C5A"/>
                </a:solidFill>
                <a:ln w="0">
                  <a:solidFill>
                    <a:srgbClr val="007C5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47" name="Freeform 2477"/>
                <p:cNvSpPr>
                  <a:spLocks noChangeAspect="1"/>
                </p:cNvSpPr>
                <p:nvPr/>
              </p:nvSpPr>
              <p:spPr bwMode="auto">
                <a:xfrm>
                  <a:off x="1288" y="1872"/>
                  <a:ext cx="66" cy="24"/>
                </a:xfrm>
                <a:custGeom>
                  <a:avLst/>
                  <a:gdLst>
                    <a:gd name="T0" fmla="*/ 36 w 66"/>
                    <a:gd name="T1" fmla="*/ 24 h 24"/>
                    <a:gd name="T2" fmla="*/ 66 w 66"/>
                    <a:gd name="T3" fmla="*/ 10 h 24"/>
                    <a:gd name="T4" fmla="*/ 30 w 66"/>
                    <a:gd name="T5" fmla="*/ 0 h 24"/>
                    <a:gd name="T6" fmla="*/ 0 w 66"/>
                    <a:gd name="T7" fmla="*/ 14 h 24"/>
                    <a:gd name="T8" fmla="*/ 36 w 66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4"/>
                    <a:gd name="T17" fmla="*/ 66 w 66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4">
                      <a:moveTo>
                        <a:pt x="36" y="24"/>
                      </a:moveTo>
                      <a:lnTo>
                        <a:pt x="66" y="10"/>
                      </a:lnTo>
                      <a:lnTo>
                        <a:pt x="30" y="0"/>
                      </a:lnTo>
                      <a:lnTo>
                        <a:pt x="0" y="14"/>
                      </a:lnTo>
                      <a:lnTo>
                        <a:pt x="3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48" name="Freeform 2478"/>
                <p:cNvSpPr>
                  <a:spLocks noChangeAspect="1"/>
                </p:cNvSpPr>
                <p:nvPr/>
              </p:nvSpPr>
              <p:spPr bwMode="auto">
                <a:xfrm>
                  <a:off x="1324" y="1882"/>
                  <a:ext cx="68" cy="26"/>
                </a:xfrm>
                <a:custGeom>
                  <a:avLst/>
                  <a:gdLst>
                    <a:gd name="T0" fmla="*/ 38 w 68"/>
                    <a:gd name="T1" fmla="*/ 26 h 26"/>
                    <a:gd name="T2" fmla="*/ 68 w 68"/>
                    <a:gd name="T3" fmla="*/ 10 h 26"/>
                    <a:gd name="T4" fmla="*/ 30 w 68"/>
                    <a:gd name="T5" fmla="*/ 0 h 26"/>
                    <a:gd name="T6" fmla="*/ 0 w 68"/>
                    <a:gd name="T7" fmla="*/ 14 h 26"/>
                    <a:gd name="T8" fmla="*/ 38 w 68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6"/>
                    <a:gd name="T17" fmla="*/ 68 w 68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6">
                      <a:moveTo>
                        <a:pt x="38" y="26"/>
                      </a:moveTo>
                      <a:lnTo>
                        <a:pt x="68" y="10"/>
                      </a:lnTo>
                      <a:lnTo>
                        <a:pt x="30" y="0"/>
                      </a:lnTo>
                      <a:lnTo>
                        <a:pt x="0" y="14"/>
                      </a:lnTo>
                      <a:lnTo>
                        <a:pt x="38" y="26"/>
                      </a:lnTo>
                      <a:close/>
                    </a:path>
                  </a:pathLst>
                </a:custGeom>
                <a:solidFill>
                  <a:srgbClr val="007E59"/>
                </a:solidFill>
                <a:ln w="0">
                  <a:solidFill>
                    <a:srgbClr val="007E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49" name="Freeform 2479"/>
                <p:cNvSpPr>
                  <a:spLocks noChangeAspect="1"/>
                </p:cNvSpPr>
                <p:nvPr/>
              </p:nvSpPr>
              <p:spPr bwMode="auto">
                <a:xfrm>
                  <a:off x="1324" y="1882"/>
                  <a:ext cx="68" cy="26"/>
                </a:xfrm>
                <a:custGeom>
                  <a:avLst/>
                  <a:gdLst>
                    <a:gd name="T0" fmla="*/ 38 w 68"/>
                    <a:gd name="T1" fmla="*/ 26 h 26"/>
                    <a:gd name="T2" fmla="*/ 68 w 68"/>
                    <a:gd name="T3" fmla="*/ 10 h 26"/>
                    <a:gd name="T4" fmla="*/ 30 w 68"/>
                    <a:gd name="T5" fmla="*/ 0 h 26"/>
                    <a:gd name="T6" fmla="*/ 0 w 68"/>
                    <a:gd name="T7" fmla="*/ 14 h 26"/>
                    <a:gd name="T8" fmla="*/ 38 w 68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6"/>
                    <a:gd name="T17" fmla="*/ 68 w 68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6">
                      <a:moveTo>
                        <a:pt x="38" y="26"/>
                      </a:moveTo>
                      <a:lnTo>
                        <a:pt x="68" y="10"/>
                      </a:lnTo>
                      <a:lnTo>
                        <a:pt x="30" y="0"/>
                      </a:lnTo>
                      <a:lnTo>
                        <a:pt x="0" y="14"/>
                      </a:lnTo>
                      <a:lnTo>
                        <a:pt x="3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50" name="Freeform 2480"/>
                <p:cNvSpPr>
                  <a:spLocks noChangeAspect="1"/>
                </p:cNvSpPr>
                <p:nvPr/>
              </p:nvSpPr>
              <p:spPr bwMode="auto">
                <a:xfrm>
                  <a:off x="1362" y="1892"/>
                  <a:ext cx="68" cy="28"/>
                </a:xfrm>
                <a:custGeom>
                  <a:avLst/>
                  <a:gdLst>
                    <a:gd name="T0" fmla="*/ 36 w 68"/>
                    <a:gd name="T1" fmla="*/ 28 h 28"/>
                    <a:gd name="T2" fmla="*/ 68 w 68"/>
                    <a:gd name="T3" fmla="*/ 12 h 28"/>
                    <a:gd name="T4" fmla="*/ 30 w 68"/>
                    <a:gd name="T5" fmla="*/ 0 h 28"/>
                    <a:gd name="T6" fmla="*/ 0 w 68"/>
                    <a:gd name="T7" fmla="*/ 16 h 28"/>
                    <a:gd name="T8" fmla="*/ 36 w 68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8"/>
                    <a:gd name="T17" fmla="*/ 68 w 68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8">
                      <a:moveTo>
                        <a:pt x="36" y="28"/>
                      </a:moveTo>
                      <a:lnTo>
                        <a:pt x="68" y="12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36" y="28"/>
                      </a:lnTo>
                      <a:close/>
                    </a:path>
                  </a:pathLst>
                </a:custGeom>
                <a:solidFill>
                  <a:srgbClr val="008058"/>
                </a:solidFill>
                <a:ln w="0">
                  <a:solidFill>
                    <a:srgbClr val="0080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51" name="Freeform 2481"/>
                <p:cNvSpPr>
                  <a:spLocks noChangeAspect="1"/>
                </p:cNvSpPr>
                <p:nvPr/>
              </p:nvSpPr>
              <p:spPr bwMode="auto">
                <a:xfrm>
                  <a:off x="1362" y="1892"/>
                  <a:ext cx="68" cy="28"/>
                </a:xfrm>
                <a:custGeom>
                  <a:avLst/>
                  <a:gdLst>
                    <a:gd name="T0" fmla="*/ 36 w 68"/>
                    <a:gd name="T1" fmla="*/ 28 h 28"/>
                    <a:gd name="T2" fmla="*/ 68 w 68"/>
                    <a:gd name="T3" fmla="*/ 12 h 28"/>
                    <a:gd name="T4" fmla="*/ 30 w 68"/>
                    <a:gd name="T5" fmla="*/ 0 h 28"/>
                    <a:gd name="T6" fmla="*/ 0 w 68"/>
                    <a:gd name="T7" fmla="*/ 16 h 28"/>
                    <a:gd name="T8" fmla="*/ 36 w 68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8"/>
                    <a:gd name="T17" fmla="*/ 68 w 68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8">
                      <a:moveTo>
                        <a:pt x="36" y="28"/>
                      </a:moveTo>
                      <a:lnTo>
                        <a:pt x="68" y="12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36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52" name="Freeform 2482"/>
                <p:cNvSpPr>
                  <a:spLocks noChangeAspect="1"/>
                </p:cNvSpPr>
                <p:nvPr/>
              </p:nvSpPr>
              <p:spPr bwMode="auto">
                <a:xfrm>
                  <a:off x="1398" y="1904"/>
                  <a:ext cx="68" cy="28"/>
                </a:xfrm>
                <a:custGeom>
                  <a:avLst/>
                  <a:gdLst>
                    <a:gd name="T0" fmla="*/ 40 w 68"/>
                    <a:gd name="T1" fmla="*/ 28 h 28"/>
                    <a:gd name="T2" fmla="*/ 68 w 68"/>
                    <a:gd name="T3" fmla="*/ 12 h 28"/>
                    <a:gd name="T4" fmla="*/ 32 w 68"/>
                    <a:gd name="T5" fmla="*/ 0 h 28"/>
                    <a:gd name="T6" fmla="*/ 0 w 68"/>
                    <a:gd name="T7" fmla="*/ 16 h 28"/>
                    <a:gd name="T8" fmla="*/ 40 w 68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8"/>
                    <a:gd name="T17" fmla="*/ 68 w 68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8">
                      <a:moveTo>
                        <a:pt x="40" y="28"/>
                      </a:moveTo>
                      <a:lnTo>
                        <a:pt x="68" y="12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40" y="28"/>
                      </a:lnTo>
                      <a:close/>
                    </a:path>
                  </a:pathLst>
                </a:custGeom>
                <a:solidFill>
                  <a:srgbClr val="008258"/>
                </a:solidFill>
                <a:ln w="0">
                  <a:solidFill>
                    <a:srgbClr val="0082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53" name="Freeform 2483"/>
                <p:cNvSpPr>
                  <a:spLocks noChangeAspect="1"/>
                </p:cNvSpPr>
                <p:nvPr/>
              </p:nvSpPr>
              <p:spPr bwMode="auto">
                <a:xfrm>
                  <a:off x="1398" y="1904"/>
                  <a:ext cx="68" cy="28"/>
                </a:xfrm>
                <a:custGeom>
                  <a:avLst/>
                  <a:gdLst>
                    <a:gd name="T0" fmla="*/ 40 w 68"/>
                    <a:gd name="T1" fmla="*/ 28 h 28"/>
                    <a:gd name="T2" fmla="*/ 68 w 68"/>
                    <a:gd name="T3" fmla="*/ 12 h 28"/>
                    <a:gd name="T4" fmla="*/ 32 w 68"/>
                    <a:gd name="T5" fmla="*/ 0 h 28"/>
                    <a:gd name="T6" fmla="*/ 0 w 68"/>
                    <a:gd name="T7" fmla="*/ 16 h 28"/>
                    <a:gd name="T8" fmla="*/ 40 w 68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8"/>
                    <a:gd name="T17" fmla="*/ 68 w 68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8">
                      <a:moveTo>
                        <a:pt x="40" y="28"/>
                      </a:moveTo>
                      <a:lnTo>
                        <a:pt x="68" y="12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40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54" name="Freeform 2484"/>
                <p:cNvSpPr>
                  <a:spLocks noChangeAspect="1"/>
                </p:cNvSpPr>
                <p:nvPr/>
              </p:nvSpPr>
              <p:spPr bwMode="auto">
                <a:xfrm>
                  <a:off x="1438" y="1916"/>
                  <a:ext cx="68" cy="28"/>
                </a:xfrm>
                <a:custGeom>
                  <a:avLst/>
                  <a:gdLst>
                    <a:gd name="T0" fmla="*/ 38 w 68"/>
                    <a:gd name="T1" fmla="*/ 28 h 28"/>
                    <a:gd name="T2" fmla="*/ 68 w 68"/>
                    <a:gd name="T3" fmla="*/ 14 h 28"/>
                    <a:gd name="T4" fmla="*/ 28 w 68"/>
                    <a:gd name="T5" fmla="*/ 0 h 28"/>
                    <a:gd name="T6" fmla="*/ 0 w 68"/>
                    <a:gd name="T7" fmla="*/ 16 h 28"/>
                    <a:gd name="T8" fmla="*/ 38 w 68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8"/>
                    <a:gd name="T17" fmla="*/ 68 w 68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8">
                      <a:moveTo>
                        <a:pt x="38" y="28"/>
                      </a:moveTo>
                      <a:lnTo>
                        <a:pt x="68" y="14"/>
                      </a:lnTo>
                      <a:lnTo>
                        <a:pt x="28" y="0"/>
                      </a:lnTo>
                      <a:lnTo>
                        <a:pt x="0" y="16"/>
                      </a:lnTo>
                      <a:lnTo>
                        <a:pt x="38" y="28"/>
                      </a:lnTo>
                      <a:close/>
                    </a:path>
                  </a:pathLst>
                </a:custGeom>
                <a:solidFill>
                  <a:srgbClr val="008258"/>
                </a:solidFill>
                <a:ln w="0">
                  <a:solidFill>
                    <a:srgbClr val="0082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55" name="Freeform 2485"/>
                <p:cNvSpPr>
                  <a:spLocks noChangeAspect="1"/>
                </p:cNvSpPr>
                <p:nvPr/>
              </p:nvSpPr>
              <p:spPr bwMode="auto">
                <a:xfrm>
                  <a:off x="1438" y="1916"/>
                  <a:ext cx="68" cy="28"/>
                </a:xfrm>
                <a:custGeom>
                  <a:avLst/>
                  <a:gdLst>
                    <a:gd name="T0" fmla="*/ 38 w 68"/>
                    <a:gd name="T1" fmla="*/ 28 h 28"/>
                    <a:gd name="T2" fmla="*/ 68 w 68"/>
                    <a:gd name="T3" fmla="*/ 14 h 28"/>
                    <a:gd name="T4" fmla="*/ 28 w 68"/>
                    <a:gd name="T5" fmla="*/ 0 h 28"/>
                    <a:gd name="T6" fmla="*/ 0 w 68"/>
                    <a:gd name="T7" fmla="*/ 16 h 28"/>
                    <a:gd name="T8" fmla="*/ 38 w 68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8"/>
                    <a:gd name="T17" fmla="*/ 68 w 68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8">
                      <a:moveTo>
                        <a:pt x="38" y="28"/>
                      </a:moveTo>
                      <a:lnTo>
                        <a:pt x="68" y="14"/>
                      </a:lnTo>
                      <a:lnTo>
                        <a:pt x="28" y="0"/>
                      </a:lnTo>
                      <a:lnTo>
                        <a:pt x="0" y="16"/>
                      </a:lnTo>
                      <a:lnTo>
                        <a:pt x="38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56" name="Freeform 2486"/>
                <p:cNvSpPr>
                  <a:spLocks noChangeAspect="1"/>
                </p:cNvSpPr>
                <p:nvPr/>
              </p:nvSpPr>
              <p:spPr bwMode="auto">
                <a:xfrm>
                  <a:off x="1476" y="1930"/>
                  <a:ext cx="68" cy="28"/>
                </a:xfrm>
                <a:custGeom>
                  <a:avLst/>
                  <a:gdLst>
                    <a:gd name="T0" fmla="*/ 40 w 68"/>
                    <a:gd name="T1" fmla="*/ 28 h 28"/>
                    <a:gd name="T2" fmla="*/ 68 w 68"/>
                    <a:gd name="T3" fmla="*/ 12 h 28"/>
                    <a:gd name="T4" fmla="*/ 30 w 68"/>
                    <a:gd name="T5" fmla="*/ 0 h 28"/>
                    <a:gd name="T6" fmla="*/ 0 w 68"/>
                    <a:gd name="T7" fmla="*/ 14 h 28"/>
                    <a:gd name="T8" fmla="*/ 40 w 68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8"/>
                    <a:gd name="T17" fmla="*/ 68 w 68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8">
                      <a:moveTo>
                        <a:pt x="40" y="28"/>
                      </a:moveTo>
                      <a:lnTo>
                        <a:pt x="68" y="12"/>
                      </a:lnTo>
                      <a:lnTo>
                        <a:pt x="30" y="0"/>
                      </a:lnTo>
                      <a:lnTo>
                        <a:pt x="0" y="14"/>
                      </a:lnTo>
                      <a:lnTo>
                        <a:pt x="40" y="28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57" name="Freeform 2487"/>
                <p:cNvSpPr>
                  <a:spLocks noChangeAspect="1"/>
                </p:cNvSpPr>
                <p:nvPr/>
              </p:nvSpPr>
              <p:spPr bwMode="auto">
                <a:xfrm>
                  <a:off x="1476" y="1930"/>
                  <a:ext cx="68" cy="28"/>
                </a:xfrm>
                <a:custGeom>
                  <a:avLst/>
                  <a:gdLst>
                    <a:gd name="T0" fmla="*/ 40 w 68"/>
                    <a:gd name="T1" fmla="*/ 28 h 28"/>
                    <a:gd name="T2" fmla="*/ 68 w 68"/>
                    <a:gd name="T3" fmla="*/ 12 h 28"/>
                    <a:gd name="T4" fmla="*/ 30 w 68"/>
                    <a:gd name="T5" fmla="*/ 0 h 28"/>
                    <a:gd name="T6" fmla="*/ 0 w 68"/>
                    <a:gd name="T7" fmla="*/ 14 h 28"/>
                    <a:gd name="T8" fmla="*/ 40 w 68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8"/>
                    <a:gd name="T17" fmla="*/ 68 w 68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8">
                      <a:moveTo>
                        <a:pt x="40" y="28"/>
                      </a:moveTo>
                      <a:lnTo>
                        <a:pt x="68" y="12"/>
                      </a:lnTo>
                      <a:lnTo>
                        <a:pt x="30" y="0"/>
                      </a:lnTo>
                      <a:lnTo>
                        <a:pt x="0" y="14"/>
                      </a:lnTo>
                      <a:lnTo>
                        <a:pt x="40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58" name="Freeform 2488"/>
                <p:cNvSpPr>
                  <a:spLocks noChangeAspect="1"/>
                </p:cNvSpPr>
                <p:nvPr/>
              </p:nvSpPr>
              <p:spPr bwMode="auto">
                <a:xfrm>
                  <a:off x="1516" y="1942"/>
                  <a:ext cx="68" cy="30"/>
                </a:xfrm>
                <a:custGeom>
                  <a:avLst/>
                  <a:gdLst>
                    <a:gd name="T0" fmla="*/ 40 w 68"/>
                    <a:gd name="T1" fmla="*/ 30 h 30"/>
                    <a:gd name="T2" fmla="*/ 68 w 68"/>
                    <a:gd name="T3" fmla="*/ 14 h 30"/>
                    <a:gd name="T4" fmla="*/ 28 w 68"/>
                    <a:gd name="T5" fmla="*/ 0 h 30"/>
                    <a:gd name="T6" fmla="*/ 0 w 68"/>
                    <a:gd name="T7" fmla="*/ 16 h 30"/>
                    <a:gd name="T8" fmla="*/ 40 w 68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30"/>
                    <a:gd name="T17" fmla="*/ 68 w 68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30">
                      <a:moveTo>
                        <a:pt x="40" y="30"/>
                      </a:moveTo>
                      <a:lnTo>
                        <a:pt x="68" y="14"/>
                      </a:lnTo>
                      <a:lnTo>
                        <a:pt x="28" y="0"/>
                      </a:lnTo>
                      <a:lnTo>
                        <a:pt x="0" y="16"/>
                      </a:lnTo>
                      <a:lnTo>
                        <a:pt x="40" y="30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59" name="Freeform 2489"/>
                <p:cNvSpPr>
                  <a:spLocks noChangeAspect="1"/>
                </p:cNvSpPr>
                <p:nvPr/>
              </p:nvSpPr>
              <p:spPr bwMode="auto">
                <a:xfrm>
                  <a:off x="1516" y="1942"/>
                  <a:ext cx="68" cy="30"/>
                </a:xfrm>
                <a:custGeom>
                  <a:avLst/>
                  <a:gdLst>
                    <a:gd name="T0" fmla="*/ 40 w 68"/>
                    <a:gd name="T1" fmla="*/ 30 h 30"/>
                    <a:gd name="T2" fmla="*/ 68 w 68"/>
                    <a:gd name="T3" fmla="*/ 14 h 30"/>
                    <a:gd name="T4" fmla="*/ 28 w 68"/>
                    <a:gd name="T5" fmla="*/ 0 h 30"/>
                    <a:gd name="T6" fmla="*/ 0 w 68"/>
                    <a:gd name="T7" fmla="*/ 16 h 30"/>
                    <a:gd name="T8" fmla="*/ 40 w 68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30"/>
                    <a:gd name="T17" fmla="*/ 68 w 68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30">
                      <a:moveTo>
                        <a:pt x="40" y="30"/>
                      </a:moveTo>
                      <a:lnTo>
                        <a:pt x="68" y="14"/>
                      </a:lnTo>
                      <a:lnTo>
                        <a:pt x="28" y="0"/>
                      </a:lnTo>
                      <a:lnTo>
                        <a:pt x="0" y="16"/>
                      </a:lnTo>
                      <a:lnTo>
                        <a:pt x="40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60" name="Freeform 2490"/>
                <p:cNvSpPr>
                  <a:spLocks noChangeAspect="1"/>
                </p:cNvSpPr>
                <p:nvPr/>
              </p:nvSpPr>
              <p:spPr bwMode="auto">
                <a:xfrm>
                  <a:off x="1556" y="1956"/>
                  <a:ext cx="70" cy="30"/>
                </a:xfrm>
                <a:custGeom>
                  <a:avLst/>
                  <a:gdLst>
                    <a:gd name="T0" fmla="*/ 40 w 70"/>
                    <a:gd name="T1" fmla="*/ 30 h 30"/>
                    <a:gd name="T2" fmla="*/ 70 w 70"/>
                    <a:gd name="T3" fmla="*/ 12 h 30"/>
                    <a:gd name="T4" fmla="*/ 28 w 70"/>
                    <a:gd name="T5" fmla="*/ 0 h 30"/>
                    <a:gd name="T6" fmla="*/ 0 w 70"/>
                    <a:gd name="T7" fmla="*/ 16 h 30"/>
                    <a:gd name="T8" fmla="*/ 40 w 70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30"/>
                    <a:gd name="T17" fmla="*/ 70 w 70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30">
                      <a:moveTo>
                        <a:pt x="40" y="30"/>
                      </a:moveTo>
                      <a:lnTo>
                        <a:pt x="70" y="12"/>
                      </a:lnTo>
                      <a:lnTo>
                        <a:pt x="28" y="0"/>
                      </a:lnTo>
                      <a:lnTo>
                        <a:pt x="0" y="16"/>
                      </a:lnTo>
                      <a:lnTo>
                        <a:pt x="40" y="30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61" name="Freeform 2491"/>
                <p:cNvSpPr>
                  <a:spLocks noChangeAspect="1"/>
                </p:cNvSpPr>
                <p:nvPr/>
              </p:nvSpPr>
              <p:spPr bwMode="auto">
                <a:xfrm>
                  <a:off x="1556" y="1956"/>
                  <a:ext cx="70" cy="30"/>
                </a:xfrm>
                <a:custGeom>
                  <a:avLst/>
                  <a:gdLst>
                    <a:gd name="T0" fmla="*/ 40 w 70"/>
                    <a:gd name="T1" fmla="*/ 30 h 30"/>
                    <a:gd name="T2" fmla="*/ 70 w 70"/>
                    <a:gd name="T3" fmla="*/ 12 h 30"/>
                    <a:gd name="T4" fmla="*/ 28 w 70"/>
                    <a:gd name="T5" fmla="*/ 0 h 30"/>
                    <a:gd name="T6" fmla="*/ 0 w 70"/>
                    <a:gd name="T7" fmla="*/ 16 h 30"/>
                    <a:gd name="T8" fmla="*/ 40 w 70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30"/>
                    <a:gd name="T17" fmla="*/ 70 w 70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30">
                      <a:moveTo>
                        <a:pt x="40" y="30"/>
                      </a:moveTo>
                      <a:lnTo>
                        <a:pt x="70" y="12"/>
                      </a:lnTo>
                      <a:lnTo>
                        <a:pt x="28" y="0"/>
                      </a:lnTo>
                      <a:lnTo>
                        <a:pt x="0" y="16"/>
                      </a:lnTo>
                      <a:lnTo>
                        <a:pt x="40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62" name="Freeform 2492"/>
                <p:cNvSpPr>
                  <a:spLocks noChangeAspect="1"/>
                </p:cNvSpPr>
                <p:nvPr/>
              </p:nvSpPr>
              <p:spPr bwMode="auto">
                <a:xfrm>
                  <a:off x="1596" y="1968"/>
                  <a:ext cx="70" cy="32"/>
                </a:xfrm>
                <a:custGeom>
                  <a:avLst/>
                  <a:gdLst>
                    <a:gd name="T0" fmla="*/ 42 w 70"/>
                    <a:gd name="T1" fmla="*/ 32 h 32"/>
                    <a:gd name="T2" fmla="*/ 70 w 70"/>
                    <a:gd name="T3" fmla="*/ 14 h 32"/>
                    <a:gd name="T4" fmla="*/ 30 w 70"/>
                    <a:gd name="T5" fmla="*/ 0 h 32"/>
                    <a:gd name="T6" fmla="*/ 0 w 70"/>
                    <a:gd name="T7" fmla="*/ 18 h 32"/>
                    <a:gd name="T8" fmla="*/ 42 w 70"/>
                    <a:gd name="T9" fmla="*/ 32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32"/>
                    <a:gd name="T17" fmla="*/ 70 w 70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32">
                      <a:moveTo>
                        <a:pt x="42" y="32"/>
                      </a:moveTo>
                      <a:lnTo>
                        <a:pt x="70" y="14"/>
                      </a:lnTo>
                      <a:lnTo>
                        <a:pt x="30" y="0"/>
                      </a:lnTo>
                      <a:lnTo>
                        <a:pt x="0" y="18"/>
                      </a:lnTo>
                      <a:lnTo>
                        <a:pt x="42" y="32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63" name="Freeform 2493"/>
                <p:cNvSpPr>
                  <a:spLocks noChangeAspect="1"/>
                </p:cNvSpPr>
                <p:nvPr/>
              </p:nvSpPr>
              <p:spPr bwMode="auto">
                <a:xfrm>
                  <a:off x="1596" y="1968"/>
                  <a:ext cx="70" cy="32"/>
                </a:xfrm>
                <a:custGeom>
                  <a:avLst/>
                  <a:gdLst>
                    <a:gd name="T0" fmla="*/ 42 w 70"/>
                    <a:gd name="T1" fmla="*/ 32 h 32"/>
                    <a:gd name="T2" fmla="*/ 70 w 70"/>
                    <a:gd name="T3" fmla="*/ 14 h 32"/>
                    <a:gd name="T4" fmla="*/ 30 w 70"/>
                    <a:gd name="T5" fmla="*/ 0 h 32"/>
                    <a:gd name="T6" fmla="*/ 0 w 70"/>
                    <a:gd name="T7" fmla="*/ 18 h 32"/>
                    <a:gd name="T8" fmla="*/ 42 w 70"/>
                    <a:gd name="T9" fmla="*/ 32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32"/>
                    <a:gd name="T17" fmla="*/ 70 w 70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32">
                      <a:moveTo>
                        <a:pt x="42" y="32"/>
                      </a:moveTo>
                      <a:lnTo>
                        <a:pt x="70" y="14"/>
                      </a:lnTo>
                      <a:lnTo>
                        <a:pt x="30" y="0"/>
                      </a:lnTo>
                      <a:lnTo>
                        <a:pt x="0" y="18"/>
                      </a:lnTo>
                      <a:lnTo>
                        <a:pt x="42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64" name="Freeform 2494"/>
                <p:cNvSpPr>
                  <a:spLocks noChangeAspect="1"/>
                </p:cNvSpPr>
                <p:nvPr/>
              </p:nvSpPr>
              <p:spPr bwMode="auto">
                <a:xfrm>
                  <a:off x="510" y="1630"/>
                  <a:ext cx="58" cy="28"/>
                </a:xfrm>
                <a:custGeom>
                  <a:avLst/>
                  <a:gdLst>
                    <a:gd name="T0" fmla="*/ 26 w 58"/>
                    <a:gd name="T1" fmla="*/ 28 h 28"/>
                    <a:gd name="T2" fmla="*/ 58 w 58"/>
                    <a:gd name="T3" fmla="*/ 16 h 28"/>
                    <a:gd name="T4" fmla="*/ 32 w 58"/>
                    <a:gd name="T5" fmla="*/ 0 h 28"/>
                    <a:gd name="T6" fmla="*/ 0 w 58"/>
                    <a:gd name="T7" fmla="*/ 10 h 28"/>
                    <a:gd name="T8" fmla="*/ 26 w 58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8"/>
                    <a:gd name="T17" fmla="*/ 58 w 58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8">
                      <a:moveTo>
                        <a:pt x="26" y="28"/>
                      </a:moveTo>
                      <a:lnTo>
                        <a:pt x="58" y="16"/>
                      </a:lnTo>
                      <a:lnTo>
                        <a:pt x="32" y="0"/>
                      </a:lnTo>
                      <a:lnTo>
                        <a:pt x="0" y="10"/>
                      </a:lnTo>
                      <a:lnTo>
                        <a:pt x="26" y="28"/>
                      </a:lnTo>
                      <a:close/>
                    </a:path>
                  </a:pathLst>
                </a:custGeom>
                <a:solidFill>
                  <a:srgbClr val="0EA262"/>
                </a:solidFill>
                <a:ln w="0">
                  <a:solidFill>
                    <a:srgbClr val="0EA26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65" name="Freeform 2495"/>
                <p:cNvSpPr>
                  <a:spLocks noChangeAspect="1"/>
                </p:cNvSpPr>
                <p:nvPr/>
              </p:nvSpPr>
              <p:spPr bwMode="auto">
                <a:xfrm>
                  <a:off x="510" y="1630"/>
                  <a:ext cx="58" cy="28"/>
                </a:xfrm>
                <a:custGeom>
                  <a:avLst/>
                  <a:gdLst>
                    <a:gd name="T0" fmla="*/ 26 w 58"/>
                    <a:gd name="T1" fmla="*/ 28 h 28"/>
                    <a:gd name="T2" fmla="*/ 58 w 58"/>
                    <a:gd name="T3" fmla="*/ 16 h 28"/>
                    <a:gd name="T4" fmla="*/ 32 w 58"/>
                    <a:gd name="T5" fmla="*/ 0 h 28"/>
                    <a:gd name="T6" fmla="*/ 0 w 58"/>
                    <a:gd name="T7" fmla="*/ 10 h 28"/>
                    <a:gd name="T8" fmla="*/ 26 w 58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28"/>
                    <a:gd name="T17" fmla="*/ 58 w 58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28">
                      <a:moveTo>
                        <a:pt x="26" y="28"/>
                      </a:moveTo>
                      <a:lnTo>
                        <a:pt x="58" y="16"/>
                      </a:lnTo>
                      <a:lnTo>
                        <a:pt x="32" y="0"/>
                      </a:lnTo>
                      <a:lnTo>
                        <a:pt x="0" y="10"/>
                      </a:lnTo>
                      <a:lnTo>
                        <a:pt x="26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66" name="Freeform 2496"/>
                <p:cNvSpPr>
                  <a:spLocks noChangeAspect="1"/>
                </p:cNvSpPr>
                <p:nvPr/>
              </p:nvSpPr>
              <p:spPr bwMode="auto">
                <a:xfrm>
                  <a:off x="536" y="1646"/>
                  <a:ext cx="60" cy="60"/>
                </a:xfrm>
                <a:custGeom>
                  <a:avLst/>
                  <a:gdLst>
                    <a:gd name="T0" fmla="*/ 28 w 60"/>
                    <a:gd name="T1" fmla="*/ 60 h 60"/>
                    <a:gd name="T2" fmla="*/ 60 w 60"/>
                    <a:gd name="T3" fmla="*/ 40 h 60"/>
                    <a:gd name="T4" fmla="*/ 32 w 60"/>
                    <a:gd name="T5" fmla="*/ 0 h 60"/>
                    <a:gd name="T6" fmla="*/ 0 w 60"/>
                    <a:gd name="T7" fmla="*/ 12 h 60"/>
                    <a:gd name="T8" fmla="*/ 28 w 60"/>
                    <a:gd name="T9" fmla="*/ 60 h 6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60"/>
                    <a:gd name="T17" fmla="*/ 60 w 60"/>
                    <a:gd name="T18" fmla="*/ 60 h 6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60">
                      <a:moveTo>
                        <a:pt x="28" y="60"/>
                      </a:moveTo>
                      <a:lnTo>
                        <a:pt x="60" y="40"/>
                      </a:lnTo>
                      <a:lnTo>
                        <a:pt x="32" y="0"/>
                      </a:lnTo>
                      <a:lnTo>
                        <a:pt x="0" y="12"/>
                      </a:lnTo>
                      <a:lnTo>
                        <a:pt x="28" y="60"/>
                      </a:lnTo>
                      <a:close/>
                    </a:path>
                  </a:pathLst>
                </a:custGeom>
                <a:solidFill>
                  <a:srgbClr val="6BB769"/>
                </a:solidFill>
                <a:ln w="0">
                  <a:solidFill>
                    <a:srgbClr val="6BB76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67" name="Freeform 2497"/>
                <p:cNvSpPr>
                  <a:spLocks noChangeAspect="1"/>
                </p:cNvSpPr>
                <p:nvPr/>
              </p:nvSpPr>
              <p:spPr bwMode="auto">
                <a:xfrm>
                  <a:off x="536" y="1646"/>
                  <a:ext cx="60" cy="60"/>
                </a:xfrm>
                <a:custGeom>
                  <a:avLst/>
                  <a:gdLst>
                    <a:gd name="T0" fmla="*/ 28 w 60"/>
                    <a:gd name="T1" fmla="*/ 60 h 60"/>
                    <a:gd name="T2" fmla="*/ 60 w 60"/>
                    <a:gd name="T3" fmla="*/ 40 h 60"/>
                    <a:gd name="T4" fmla="*/ 32 w 60"/>
                    <a:gd name="T5" fmla="*/ 0 h 60"/>
                    <a:gd name="T6" fmla="*/ 0 w 60"/>
                    <a:gd name="T7" fmla="*/ 12 h 60"/>
                    <a:gd name="T8" fmla="*/ 28 w 60"/>
                    <a:gd name="T9" fmla="*/ 60 h 6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60"/>
                    <a:gd name="T17" fmla="*/ 60 w 60"/>
                    <a:gd name="T18" fmla="*/ 60 h 6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60">
                      <a:moveTo>
                        <a:pt x="28" y="60"/>
                      </a:moveTo>
                      <a:lnTo>
                        <a:pt x="60" y="40"/>
                      </a:lnTo>
                      <a:lnTo>
                        <a:pt x="32" y="0"/>
                      </a:lnTo>
                      <a:lnTo>
                        <a:pt x="0" y="12"/>
                      </a:lnTo>
                      <a:lnTo>
                        <a:pt x="28" y="6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68" name="Freeform 2498"/>
                <p:cNvSpPr>
                  <a:spLocks noChangeAspect="1"/>
                </p:cNvSpPr>
                <p:nvPr/>
              </p:nvSpPr>
              <p:spPr bwMode="auto">
                <a:xfrm>
                  <a:off x="564" y="1686"/>
                  <a:ext cx="62" cy="80"/>
                </a:xfrm>
                <a:custGeom>
                  <a:avLst/>
                  <a:gdLst>
                    <a:gd name="T0" fmla="*/ 32 w 62"/>
                    <a:gd name="T1" fmla="*/ 80 h 80"/>
                    <a:gd name="T2" fmla="*/ 62 w 62"/>
                    <a:gd name="T3" fmla="*/ 54 h 80"/>
                    <a:gd name="T4" fmla="*/ 32 w 62"/>
                    <a:gd name="T5" fmla="*/ 0 h 80"/>
                    <a:gd name="T6" fmla="*/ 0 w 62"/>
                    <a:gd name="T7" fmla="*/ 20 h 80"/>
                    <a:gd name="T8" fmla="*/ 32 w 62"/>
                    <a:gd name="T9" fmla="*/ 80 h 8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80"/>
                    <a:gd name="T17" fmla="*/ 62 w 62"/>
                    <a:gd name="T18" fmla="*/ 80 h 8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80">
                      <a:moveTo>
                        <a:pt x="32" y="80"/>
                      </a:moveTo>
                      <a:lnTo>
                        <a:pt x="62" y="54"/>
                      </a:lnTo>
                      <a:lnTo>
                        <a:pt x="32" y="0"/>
                      </a:lnTo>
                      <a:lnTo>
                        <a:pt x="0" y="20"/>
                      </a:lnTo>
                      <a:lnTo>
                        <a:pt x="32" y="80"/>
                      </a:lnTo>
                      <a:close/>
                    </a:path>
                  </a:pathLst>
                </a:custGeom>
                <a:solidFill>
                  <a:srgbClr val="7DB170"/>
                </a:solidFill>
                <a:ln w="0">
                  <a:solidFill>
                    <a:srgbClr val="7DB17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69" name="Freeform 2499"/>
                <p:cNvSpPr>
                  <a:spLocks noChangeAspect="1"/>
                </p:cNvSpPr>
                <p:nvPr/>
              </p:nvSpPr>
              <p:spPr bwMode="auto">
                <a:xfrm>
                  <a:off x="564" y="1686"/>
                  <a:ext cx="62" cy="80"/>
                </a:xfrm>
                <a:custGeom>
                  <a:avLst/>
                  <a:gdLst>
                    <a:gd name="T0" fmla="*/ 32 w 62"/>
                    <a:gd name="T1" fmla="*/ 80 h 80"/>
                    <a:gd name="T2" fmla="*/ 62 w 62"/>
                    <a:gd name="T3" fmla="*/ 54 h 80"/>
                    <a:gd name="T4" fmla="*/ 32 w 62"/>
                    <a:gd name="T5" fmla="*/ 0 h 80"/>
                    <a:gd name="T6" fmla="*/ 0 w 62"/>
                    <a:gd name="T7" fmla="*/ 20 h 80"/>
                    <a:gd name="T8" fmla="*/ 32 w 62"/>
                    <a:gd name="T9" fmla="*/ 80 h 8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80"/>
                    <a:gd name="T17" fmla="*/ 62 w 62"/>
                    <a:gd name="T18" fmla="*/ 80 h 8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80">
                      <a:moveTo>
                        <a:pt x="32" y="80"/>
                      </a:moveTo>
                      <a:lnTo>
                        <a:pt x="62" y="54"/>
                      </a:lnTo>
                      <a:lnTo>
                        <a:pt x="32" y="0"/>
                      </a:lnTo>
                      <a:lnTo>
                        <a:pt x="0" y="20"/>
                      </a:lnTo>
                      <a:lnTo>
                        <a:pt x="32" y="8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70" name="Freeform 2500"/>
                <p:cNvSpPr>
                  <a:spLocks noChangeAspect="1"/>
                </p:cNvSpPr>
                <p:nvPr/>
              </p:nvSpPr>
              <p:spPr bwMode="auto">
                <a:xfrm>
                  <a:off x="596" y="1740"/>
                  <a:ext cx="58" cy="78"/>
                </a:xfrm>
                <a:custGeom>
                  <a:avLst/>
                  <a:gdLst>
                    <a:gd name="T0" fmla="*/ 28 w 58"/>
                    <a:gd name="T1" fmla="*/ 78 h 78"/>
                    <a:gd name="T2" fmla="*/ 58 w 58"/>
                    <a:gd name="T3" fmla="*/ 46 h 78"/>
                    <a:gd name="T4" fmla="*/ 30 w 58"/>
                    <a:gd name="T5" fmla="*/ 0 h 78"/>
                    <a:gd name="T6" fmla="*/ 0 w 58"/>
                    <a:gd name="T7" fmla="*/ 26 h 78"/>
                    <a:gd name="T8" fmla="*/ 28 w 58"/>
                    <a:gd name="T9" fmla="*/ 78 h 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78"/>
                    <a:gd name="T17" fmla="*/ 58 w 58"/>
                    <a:gd name="T18" fmla="*/ 78 h 7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78">
                      <a:moveTo>
                        <a:pt x="28" y="78"/>
                      </a:moveTo>
                      <a:lnTo>
                        <a:pt x="58" y="46"/>
                      </a:lnTo>
                      <a:lnTo>
                        <a:pt x="30" y="0"/>
                      </a:lnTo>
                      <a:lnTo>
                        <a:pt x="0" y="26"/>
                      </a:lnTo>
                      <a:lnTo>
                        <a:pt x="28" y="78"/>
                      </a:lnTo>
                      <a:close/>
                    </a:path>
                  </a:pathLst>
                </a:custGeom>
                <a:solidFill>
                  <a:srgbClr val="7CA67E"/>
                </a:solidFill>
                <a:ln w="0">
                  <a:solidFill>
                    <a:srgbClr val="7CA67E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71" name="Freeform 2501"/>
                <p:cNvSpPr>
                  <a:spLocks noChangeAspect="1"/>
                </p:cNvSpPr>
                <p:nvPr/>
              </p:nvSpPr>
              <p:spPr bwMode="auto">
                <a:xfrm>
                  <a:off x="596" y="1740"/>
                  <a:ext cx="58" cy="78"/>
                </a:xfrm>
                <a:custGeom>
                  <a:avLst/>
                  <a:gdLst>
                    <a:gd name="T0" fmla="*/ 28 w 58"/>
                    <a:gd name="T1" fmla="*/ 78 h 78"/>
                    <a:gd name="T2" fmla="*/ 58 w 58"/>
                    <a:gd name="T3" fmla="*/ 46 h 78"/>
                    <a:gd name="T4" fmla="*/ 30 w 58"/>
                    <a:gd name="T5" fmla="*/ 0 h 78"/>
                    <a:gd name="T6" fmla="*/ 0 w 58"/>
                    <a:gd name="T7" fmla="*/ 26 h 78"/>
                    <a:gd name="T8" fmla="*/ 28 w 58"/>
                    <a:gd name="T9" fmla="*/ 78 h 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78"/>
                    <a:gd name="T17" fmla="*/ 58 w 58"/>
                    <a:gd name="T18" fmla="*/ 78 h 7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78">
                      <a:moveTo>
                        <a:pt x="28" y="78"/>
                      </a:moveTo>
                      <a:lnTo>
                        <a:pt x="58" y="46"/>
                      </a:lnTo>
                      <a:lnTo>
                        <a:pt x="30" y="0"/>
                      </a:lnTo>
                      <a:lnTo>
                        <a:pt x="0" y="26"/>
                      </a:lnTo>
                      <a:lnTo>
                        <a:pt x="28" y="7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72" name="Freeform 2502"/>
                <p:cNvSpPr>
                  <a:spLocks noChangeAspect="1"/>
                </p:cNvSpPr>
                <p:nvPr/>
              </p:nvSpPr>
              <p:spPr bwMode="auto">
                <a:xfrm>
                  <a:off x="624" y="1786"/>
                  <a:ext cx="58" cy="72"/>
                </a:xfrm>
                <a:custGeom>
                  <a:avLst/>
                  <a:gdLst>
                    <a:gd name="T0" fmla="*/ 30 w 58"/>
                    <a:gd name="T1" fmla="*/ 72 h 72"/>
                    <a:gd name="T2" fmla="*/ 58 w 58"/>
                    <a:gd name="T3" fmla="*/ 38 h 72"/>
                    <a:gd name="T4" fmla="*/ 30 w 58"/>
                    <a:gd name="T5" fmla="*/ 0 h 72"/>
                    <a:gd name="T6" fmla="*/ 0 w 58"/>
                    <a:gd name="T7" fmla="*/ 32 h 72"/>
                    <a:gd name="T8" fmla="*/ 30 w 58"/>
                    <a:gd name="T9" fmla="*/ 72 h 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72"/>
                    <a:gd name="T17" fmla="*/ 58 w 58"/>
                    <a:gd name="T18" fmla="*/ 72 h 7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72">
                      <a:moveTo>
                        <a:pt x="30" y="72"/>
                      </a:moveTo>
                      <a:lnTo>
                        <a:pt x="58" y="38"/>
                      </a:lnTo>
                      <a:lnTo>
                        <a:pt x="30" y="0"/>
                      </a:lnTo>
                      <a:lnTo>
                        <a:pt x="0" y="32"/>
                      </a:lnTo>
                      <a:lnTo>
                        <a:pt x="30" y="72"/>
                      </a:lnTo>
                      <a:close/>
                    </a:path>
                  </a:pathLst>
                </a:custGeom>
                <a:solidFill>
                  <a:srgbClr val="70968F"/>
                </a:solidFill>
                <a:ln w="0">
                  <a:solidFill>
                    <a:srgbClr val="70968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73" name="Freeform 2503"/>
                <p:cNvSpPr>
                  <a:spLocks noChangeAspect="1"/>
                </p:cNvSpPr>
                <p:nvPr/>
              </p:nvSpPr>
              <p:spPr bwMode="auto">
                <a:xfrm>
                  <a:off x="624" y="1786"/>
                  <a:ext cx="58" cy="72"/>
                </a:xfrm>
                <a:custGeom>
                  <a:avLst/>
                  <a:gdLst>
                    <a:gd name="T0" fmla="*/ 30 w 58"/>
                    <a:gd name="T1" fmla="*/ 72 h 72"/>
                    <a:gd name="T2" fmla="*/ 58 w 58"/>
                    <a:gd name="T3" fmla="*/ 38 h 72"/>
                    <a:gd name="T4" fmla="*/ 30 w 58"/>
                    <a:gd name="T5" fmla="*/ 0 h 72"/>
                    <a:gd name="T6" fmla="*/ 0 w 58"/>
                    <a:gd name="T7" fmla="*/ 32 h 72"/>
                    <a:gd name="T8" fmla="*/ 30 w 58"/>
                    <a:gd name="T9" fmla="*/ 72 h 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72"/>
                    <a:gd name="T17" fmla="*/ 58 w 58"/>
                    <a:gd name="T18" fmla="*/ 72 h 7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72">
                      <a:moveTo>
                        <a:pt x="30" y="72"/>
                      </a:moveTo>
                      <a:lnTo>
                        <a:pt x="58" y="38"/>
                      </a:lnTo>
                      <a:lnTo>
                        <a:pt x="30" y="0"/>
                      </a:lnTo>
                      <a:lnTo>
                        <a:pt x="0" y="32"/>
                      </a:lnTo>
                      <a:lnTo>
                        <a:pt x="30" y="7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74" name="Freeform 2504"/>
                <p:cNvSpPr>
                  <a:spLocks noChangeAspect="1"/>
                </p:cNvSpPr>
                <p:nvPr/>
              </p:nvSpPr>
              <p:spPr bwMode="auto">
                <a:xfrm>
                  <a:off x="654" y="1824"/>
                  <a:ext cx="56" cy="58"/>
                </a:xfrm>
                <a:custGeom>
                  <a:avLst/>
                  <a:gdLst>
                    <a:gd name="T0" fmla="*/ 26 w 56"/>
                    <a:gd name="T1" fmla="*/ 58 h 58"/>
                    <a:gd name="T2" fmla="*/ 56 w 56"/>
                    <a:gd name="T3" fmla="*/ 24 h 58"/>
                    <a:gd name="T4" fmla="*/ 28 w 56"/>
                    <a:gd name="T5" fmla="*/ 0 h 58"/>
                    <a:gd name="T6" fmla="*/ 0 w 56"/>
                    <a:gd name="T7" fmla="*/ 34 h 58"/>
                    <a:gd name="T8" fmla="*/ 26 w 56"/>
                    <a:gd name="T9" fmla="*/ 58 h 5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58"/>
                    <a:gd name="T17" fmla="*/ 56 w 56"/>
                    <a:gd name="T18" fmla="*/ 58 h 5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58">
                      <a:moveTo>
                        <a:pt x="26" y="58"/>
                      </a:moveTo>
                      <a:lnTo>
                        <a:pt x="56" y="24"/>
                      </a:lnTo>
                      <a:lnTo>
                        <a:pt x="28" y="0"/>
                      </a:lnTo>
                      <a:lnTo>
                        <a:pt x="0" y="34"/>
                      </a:lnTo>
                      <a:lnTo>
                        <a:pt x="26" y="58"/>
                      </a:lnTo>
                      <a:close/>
                    </a:path>
                  </a:pathLst>
                </a:custGeom>
                <a:solidFill>
                  <a:srgbClr val="5A81A0"/>
                </a:solidFill>
                <a:ln w="0">
                  <a:solidFill>
                    <a:srgbClr val="5A81A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75" name="Freeform 2505"/>
                <p:cNvSpPr>
                  <a:spLocks noChangeAspect="1"/>
                </p:cNvSpPr>
                <p:nvPr/>
              </p:nvSpPr>
              <p:spPr bwMode="auto">
                <a:xfrm>
                  <a:off x="654" y="1824"/>
                  <a:ext cx="56" cy="58"/>
                </a:xfrm>
                <a:custGeom>
                  <a:avLst/>
                  <a:gdLst>
                    <a:gd name="T0" fmla="*/ 26 w 56"/>
                    <a:gd name="T1" fmla="*/ 58 h 58"/>
                    <a:gd name="T2" fmla="*/ 56 w 56"/>
                    <a:gd name="T3" fmla="*/ 24 h 58"/>
                    <a:gd name="T4" fmla="*/ 28 w 56"/>
                    <a:gd name="T5" fmla="*/ 0 h 58"/>
                    <a:gd name="T6" fmla="*/ 0 w 56"/>
                    <a:gd name="T7" fmla="*/ 34 h 58"/>
                    <a:gd name="T8" fmla="*/ 26 w 56"/>
                    <a:gd name="T9" fmla="*/ 58 h 5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58"/>
                    <a:gd name="T17" fmla="*/ 56 w 56"/>
                    <a:gd name="T18" fmla="*/ 58 h 5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58">
                      <a:moveTo>
                        <a:pt x="26" y="58"/>
                      </a:moveTo>
                      <a:lnTo>
                        <a:pt x="56" y="24"/>
                      </a:lnTo>
                      <a:lnTo>
                        <a:pt x="28" y="0"/>
                      </a:lnTo>
                      <a:lnTo>
                        <a:pt x="0" y="34"/>
                      </a:lnTo>
                      <a:lnTo>
                        <a:pt x="26" y="5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76" name="Freeform 2506"/>
                <p:cNvSpPr>
                  <a:spLocks noChangeAspect="1"/>
                </p:cNvSpPr>
                <p:nvPr/>
              </p:nvSpPr>
              <p:spPr bwMode="auto">
                <a:xfrm>
                  <a:off x="680" y="1848"/>
                  <a:ext cx="56" cy="46"/>
                </a:xfrm>
                <a:custGeom>
                  <a:avLst/>
                  <a:gdLst>
                    <a:gd name="T0" fmla="*/ 28 w 56"/>
                    <a:gd name="T1" fmla="*/ 46 h 46"/>
                    <a:gd name="T2" fmla="*/ 56 w 56"/>
                    <a:gd name="T3" fmla="*/ 14 h 46"/>
                    <a:gd name="T4" fmla="*/ 30 w 56"/>
                    <a:gd name="T5" fmla="*/ 0 h 46"/>
                    <a:gd name="T6" fmla="*/ 0 w 56"/>
                    <a:gd name="T7" fmla="*/ 34 h 46"/>
                    <a:gd name="T8" fmla="*/ 28 w 56"/>
                    <a:gd name="T9" fmla="*/ 46 h 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6"/>
                    <a:gd name="T17" fmla="*/ 56 w 56"/>
                    <a:gd name="T18" fmla="*/ 46 h 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6">
                      <a:moveTo>
                        <a:pt x="28" y="46"/>
                      </a:moveTo>
                      <a:lnTo>
                        <a:pt x="56" y="14"/>
                      </a:lnTo>
                      <a:lnTo>
                        <a:pt x="30" y="0"/>
                      </a:lnTo>
                      <a:lnTo>
                        <a:pt x="0" y="34"/>
                      </a:lnTo>
                      <a:lnTo>
                        <a:pt x="28" y="46"/>
                      </a:lnTo>
                      <a:close/>
                    </a:path>
                  </a:pathLst>
                </a:custGeom>
                <a:solidFill>
                  <a:srgbClr val="3C68AD"/>
                </a:solidFill>
                <a:ln w="0">
                  <a:solidFill>
                    <a:srgbClr val="3C68A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77" name="Freeform 2507"/>
                <p:cNvSpPr>
                  <a:spLocks noChangeAspect="1"/>
                </p:cNvSpPr>
                <p:nvPr/>
              </p:nvSpPr>
              <p:spPr bwMode="auto">
                <a:xfrm>
                  <a:off x="680" y="1848"/>
                  <a:ext cx="56" cy="46"/>
                </a:xfrm>
                <a:custGeom>
                  <a:avLst/>
                  <a:gdLst>
                    <a:gd name="T0" fmla="*/ 28 w 56"/>
                    <a:gd name="T1" fmla="*/ 46 h 46"/>
                    <a:gd name="T2" fmla="*/ 56 w 56"/>
                    <a:gd name="T3" fmla="*/ 14 h 46"/>
                    <a:gd name="T4" fmla="*/ 30 w 56"/>
                    <a:gd name="T5" fmla="*/ 0 h 46"/>
                    <a:gd name="T6" fmla="*/ 0 w 56"/>
                    <a:gd name="T7" fmla="*/ 34 h 46"/>
                    <a:gd name="T8" fmla="*/ 28 w 56"/>
                    <a:gd name="T9" fmla="*/ 46 h 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6"/>
                    <a:gd name="T17" fmla="*/ 56 w 56"/>
                    <a:gd name="T18" fmla="*/ 46 h 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6">
                      <a:moveTo>
                        <a:pt x="28" y="46"/>
                      </a:moveTo>
                      <a:lnTo>
                        <a:pt x="56" y="14"/>
                      </a:lnTo>
                      <a:lnTo>
                        <a:pt x="30" y="0"/>
                      </a:lnTo>
                      <a:lnTo>
                        <a:pt x="0" y="34"/>
                      </a:lnTo>
                      <a:lnTo>
                        <a:pt x="28" y="4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78" name="Freeform 2508"/>
                <p:cNvSpPr>
                  <a:spLocks noChangeAspect="1"/>
                </p:cNvSpPr>
                <p:nvPr/>
              </p:nvSpPr>
              <p:spPr bwMode="auto">
                <a:xfrm>
                  <a:off x="708" y="1862"/>
                  <a:ext cx="56" cy="38"/>
                </a:xfrm>
                <a:custGeom>
                  <a:avLst/>
                  <a:gdLst>
                    <a:gd name="T0" fmla="*/ 26 w 56"/>
                    <a:gd name="T1" fmla="*/ 38 h 38"/>
                    <a:gd name="T2" fmla="*/ 56 w 56"/>
                    <a:gd name="T3" fmla="*/ 6 h 38"/>
                    <a:gd name="T4" fmla="*/ 28 w 56"/>
                    <a:gd name="T5" fmla="*/ 0 h 38"/>
                    <a:gd name="T6" fmla="*/ 0 w 56"/>
                    <a:gd name="T7" fmla="*/ 32 h 38"/>
                    <a:gd name="T8" fmla="*/ 26 w 56"/>
                    <a:gd name="T9" fmla="*/ 38 h 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38"/>
                    <a:gd name="T17" fmla="*/ 56 w 56"/>
                    <a:gd name="T18" fmla="*/ 38 h 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38">
                      <a:moveTo>
                        <a:pt x="26" y="38"/>
                      </a:moveTo>
                      <a:lnTo>
                        <a:pt x="56" y="6"/>
                      </a:lnTo>
                      <a:lnTo>
                        <a:pt x="28" y="0"/>
                      </a:lnTo>
                      <a:lnTo>
                        <a:pt x="0" y="32"/>
                      </a:lnTo>
                      <a:lnTo>
                        <a:pt x="26" y="38"/>
                      </a:lnTo>
                      <a:close/>
                    </a:path>
                  </a:pathLst>
                </a:custGeom>
                <a:solidFill>
                  <a:srgbClr val="184DB4"/>
                </a:solidFill>
                <a:ln w="0">
                  <a:solidFill>
                    <a:srgbClr val="184DB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79" name="Freeform 2509"/>
                <p:cNvSpPr>
                  <a:spLocks noChangeAspect="1"/>
                </p:cNvSpPr>
                <p:nvPr/>
              </p:nvSpPr>
              <p:spPr bwMode="auto">
                <a:xfrm>
                  <a:off x="708" y="1862"/>
                  <a:ext cx="56" cy="38"/>
                </a:xfrm>
                <a:custGeom>
                  <a:avLst/>
                  <a:gdLst>
                    <a:gd name="T0" fmla="*/ 26 w 56"/>
                    <a:gd name="T1" fmla="*/ 38 h 38"/>
                    <a:gd name="T2" fmla="*/ 56 w 56"/>
                    <a:gd name="T3" fmla="*/ 6 h 38"/>
                    <a:gd name="T4" fmla="*/ 28 w 56"/>
                    <a:gd name="T5" fmla="*/ 0 h 38"/>
                    <a:gd name="T6" fmla="*/ 0 w 56"/>
                    <a:gd name="T7" fmla="*/ 32 h 38"/>
                    <a:gd name="T8" fmla="*/ 26 w 56"/>
                    <a:gd name="T9" fmla="*/ 38 h 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38"/>
                    <a:gd name="T17" fmla="*/ 56 w 56"/>
                    <a:gd name="T18" fmla="*/ 38 h 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38">
                      <a:moveTo>
                        <a:pt x="26" y="38"/>
                      </a:moveTo>
                      <a:lnTo>
                        <a:pt x="56" y="6"/>
                      </a:lnTo>
                      <a:lnTo>
                        <a:pt x="28" y="0"/>
                      </a:lnTo>
                      <a:lnTo>
                        <a:pt x="0" y="32"/>
                      </a:lnTo>
                      <a:lnTo>
                        <a:pt x="26" y="3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80" name="Freeform 2510"/>
                <p:cNvSpPr>
                  <a:spLocks noChangeAspect="1"/>
                </p:cNvSpPr>
                <p:nvPr/>
              </p:nvSpPr>
              <p:spPr bwMode="auto">
                <a:xfrm>
                  <a:off x="734" y="1868"/>
                  <a:ext cx="56" cy="32"/>
                </a:xfrm>
                <a:custGeom>
                  <a:avLst/>
                  <a:gdLst>
                    <a:gd name="T0" fmla="*/ 26 w 56"/>
                    <a:gd name="T1" fmla="*/ 30 h 32"/>
                    <a:gd name="T2" fmla="*/ 56 w 56"/>
                    <a:gd name="T3" fmla="*/ 0 h 32"/>
                    <a:gd name="T4" fmla="*/ 30 w 56"/>
                    <a:gd name="T5" fmla="*/ 0 h 32"/>
                    <a:gd name="T6" fmla="*/ 0 w 56"/>
                    <a:gd name="T7" fmla="*/ 32 h 32"/>
                    <a:gd name="T8" fmla="*/ 26 w 56"/>
                    <a:gd name="T9" fmla="*/ 30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32"/>
                    <a:gd name="T17" fmla="*/ 56 w 56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32">
                      <a:moveTo>
                        <a:pt x="26" y="30"/>
                      </a:moveTo>
                      <a:lnTo>
                        <a:pt x="56" y="0"/>
                      </a:lnTo>
                      <a:lnTo>
                        <a:pt x="30" y="0"/>
                      </a:lnTo>
                      <a:lnTo>
                        <a:pt x="0" y="32"/>
                      </a:lnTo>
                      <a:lnTo>
                        <a:pt x="26" y="30"/>
                      </a:lnTo>
                      <a:close/>
                    </a:path>
                  </a:pathLst>
                </a:custGeom>
                <a:solidFill>
                  <a:srgbClr val="0035B2"/>
                </a:solidFill>
                <a:ln w="0">
                  <a:solidFill>
                    <a:srgbClr val="0035B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81" name="Freeform 2511"/>
                <p:cNvSpPr>
                  <a:spLocks noChangeAspect="1"/>
                </p:cNvSpPr>
                <p:nvPr/>
              </p:nvSpPr>
              <p:spPr bwMode="auto">
                <a:xfrm>
                  <a:off x="734" y="1868"/>
                  <a:ext cx="56" cy="32"/>
                </a:xfrm>
                <a:custGeom>
                  <a:avLst/>
                  <a:gdLst>
                    <a:gd name="T0" fmla="*/ 26 w 56"/>
                    <a:gd name="T1" fmla="*/ 30 h 32"/>
                    <a:gd name="T2" fmla="*/ 56 w 56"/>
                    <a:gd name="T3" fmla="*/ 0 h 32"/>
                    <a:gd name="T4" fmla="*/ 30 w 56"/>
                    <a:gd name="T5" fmla="*/ 0 h 32"/>
                    <a:gd name="T6" fmla="*/ 0 w 56"/>
                    <a:gd name="T7" fmla="*/ 32 h 32"/>
                    <a:gd name="T8" fmla="*/ 26 w 56"/>
                    <a:gd name="T9" fmla="*/ 30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32"/>
                    <a:gd name="T17" fmla="*/ 56 w 56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32">
                      <a:moveTo>
                        <a:pt x="26" y="30"/>
                      </a:moveTo>
                      <a:lnTo>
                        <a:pt x="56" y="0"/>
                      </a:lnTo>
                      <a:lnTo>
                        <a:pt x="30" y="0"/>
                      </a:lnTo>
                      <a:lnTo>
                        <a:pt x="0" y="32"/>
                      </a:lnTo>
                      <a:lnTo>
                        <a:pt x="26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82" name="Freeform 2512"/>
                <p:cNvSpPr>
                  <a:spLocks noChangeAspect="1"/>
                </p:cNvSpPr>
                <p:nvPr/>
              </p:nvSpPr>
              <p:spPr bwMode="auto">
                <a:xfrm>
                  <a:off x="760" y="1866"/>
                  <a:ext cx="58" cy="32"/>
                </a:xfrm>
                <a:custGeom>
                  <a:avLst/>
                  <a:gdLst>
                    <a:gd name="T0" fmla="*/ 28 w 58"/>
                    <a:gd name="T1" fmla="*/ 28 h 32"/>
                    <a:gd name="T2" fmla="*/ 58 w 58"/>
                    <a:gd name="T3" fmla="*/ 0 h 32"/>
                    <a:gd name="T4" fmla="*/ 30 w 58"/>
                    <a:gd name="T5" fmla="*/ 2 h 32"/>
                    <a:gd name="T6" fmla="*/ 0 w 58"/>
                    <a:gd name="T7" fmla="*/ 32 h 32"/>
                    <a:gd name="T8" fmla="*/ 28 w 58"/>
                    <a:gd name="T9" fmla="*/ 28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32"/>
                    <a:gd name="T17" fmla="*/ 58 w 58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32">
                      <a:moveTo>
                        <a:pt x="28" y="28"/>
                      </a:moveTo>
                      <a:lnTo>
                        <a:pt x="58" y="0"/>
                      </a:lnTo>
                      <a:lnTo>
                        <a:pt x="30" y="2"/>
                      </a:lnTo>
                      <a:lnTo>
                        <a:pt x="0" y="32"/>
                      </a:lnTo>
                      <a:lnTo>
                        <a:pt x="28" y="28"/>
                      </a:lnTo>
                      <a:close/>
                    </a:path>
                  </a:pathLst>
                </a:custGeom>
                <a:solidFill>
                  <a:srgbClr val="0022AB"/>
                </a:solidFill>
                <a:ln w="0">
                  <a:solidFill>
                    <a:srgbClr val="0022AB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83" name="Freeform 2513"/>
                <p:cNvSpPr>
                  <a:spLocks noChangeAspect="1"/>
                </p:cNvSpPr>
                <p:nvPr/>
              </p:nvSpPr>
              <p:spPr bwMode="auto">
                <a:xfrm>
                  <a:off x="760" y="1866"/>
                  <a:ext cx="58" cy="32"/>
                </a:xfrm>
                <a:custGeom>
                  <a:avLst/>
                  <a:gdLst>
                    <a:gd name="T0" fmla="*/ 28 w 58"/>
                    <a:gd name="T1" fmla="*/ 28 h 32"/>
                    <a:gd name="T2" fmla="*/ 58 w 58"/>
                    <a:gd name="T3" fmla="*/ 0 h 32"/>
                    <a:gd name="T4" fmla="*/ 30 w 58"/>
                    <a:gd name="T5" fmla="*/ 2 h 32"/>
                    <a:gd name="T6" fmla="*/ 0 w 58"/>
                    <a:gd name="T7" fmla="*/ 32 h 32"/>
                    <a:gd name="T8" fmla="*/ 28 w 58"/>
                    <a:gd name="T9" fmla="*/ 28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32"/>
                    <a:gd name="T17" fmla="*/ 58 w 58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32">
                      <a:moveTo>
                        <a:pt x="28" y="28"/>
                      </a:moveTo>
                      <a:lnTo>
                        <a:pt x="58" y="0"/>
                      </a:lnTo>
                      <a:lnTo>
                        <a:pt x="30" y="2"/>
                      </a:lnTo>
                      <a:lnTo>
                        <a:pt x="0" y="32"/>
                      </a:lnTo>
                      <a:lnTo>
                        <a:pt x="28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84" name="Freeform 2514"/>
                <p:cNvSpPr>
                  <a:spLocks noChangeAspect="1"/>
                </p:cNvSpPr>
                <p:nvPr/>
              </p:nvSpPr>
              <p:spPr bwMode="auto">
                <a:xfrm>
                  <a:off x="788" y="1862"/>
                  <a:ext cx="56" cy="32"/>
                </a:xfrm>
                <a:custGeom>
                  <a:avLst/>
                  <a:gdLst>
                    <a:gd name="T0" fmla="*/ 26 w 56"/>
                    <a:gd name="T1" fmla="*/ 26 h 32"/>
                    <a:gd name="T2" fmla="*/ 56 w 56"/>
                    <a:gd name="T3" fmla="*/ 0 h 32"/>
                    <a:gd name="T4" fmla="*/ 30 w 56"/>
                    <a:gd name="T5" fmla="*/ 4 h 32"/>
                    <a:gd name="T6" fmla="*/ 0 w 56"/>
                    <a:gd name="T7" fmla="*/ 32 h 32"/>
                    <a:gd name="T8" fmla="*/ 26 w 56"/>
                    <a:gd name="T9" fmla="*/ 26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32"/>
                    <a:gd name="T17" fmla="*/ 56 w 56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32">
                      <a:moveTo>
                        <a:pt x="26" y="26"/>
                      </a:moveTo>
                      <a:lnTo>
                        <a:pt x="56" y="0"/>
                      </a:lnTo>
                      <a:lnTo>
                        <a:pt x="30" y="4"/>
                      </a:lnTo>
                      <a:lnTo>
                        <a:pt x="0" y="32"/>
                      </a:lnTo>
                      <a:lnTo>
                        <a:pt x="26" y="26"/>
                      </a:lnTo>
                      <a:close/>
                    </a:path>
                  </a:pathLst>
                </a:custGeom>
                <a:solidFill>
                  <a:srgbClr val="0018A1"/>
                </a:solidFill>
                <a:ln w="0">
                  <a:solidFill>
                    <a:srgbClr val="0018A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85" name="Freeform 2515"/>
                <p:cNvSpPr>
                  <a:spLocks noChangeAspect="1"/>
                </p:cNvSpPr>
                <p:nvPr/>
              </p:nvSpPr>
              <p:spPr bwMode="auto">
                <a:xfrm>
                  <a:off x="788" y="1862"/>
                  <a:ext cx="56" cy="32"/>
                </a:xfrm>
                <a:custGeom>
                  <a:avLst/>
                  <a:gdLst>
                    <a:gd name="T0" fmla="*/ 26 w 56"/>
                    <a:gd name="T1" fmla="*/ 26 h 32"/>
                    <a:gd name="T2" fmla="*/ 56 w 56"/>
                    <a:gd name="T3" fmla="*/ 0 h 32"/>
                    <a:gd name="T4" fmla="*/ 30 w 56"/>
                    <a:gd name="T5" fmla="*/ 4 h 32"/>
                    <a:gd name="T6" fmla="*/ 0 w 56"/>
                    <a:gd name="T7" fmla="*/ 32 h 32"/>
                    <a:gd name="T8" fmla="*/ 26 w 56"/>
                    <a:gd name="T9" fmla="*/ 26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32"/>
                    <a:gd name="T17" fmla="*/ 56 w 56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32">
                      <a:moveTo>
                        <a:pt x="26" y="26"/>
                      </a:moveTo>
                      <a:lnTo>
                        <a:pt x="56" y="0"/>
                      </a:lnTo>
                      <a:lnTo>
                        <a:pt x="30" y="4"/>
                      </a:lnTo>
                      <a:lnTo>
                        <a:pt x="0" y="32"/>
                      </a:lnTo>
                      <a:lnTo>
                        <a:pt x="2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86" name="Freeform 2516"/>
                <p:cNvSpPr>
                  <a:spLocks noChangeAspect="1"/>
                </p:cNvSpPr>
                <p:nvPr/>
              </p:nvSpPr>
              <p:spPr bwMode="auto">
                <a:xfrm>
                  <a:off x="814" y="1858"/>
                  <a:ext cx="58" cy="30"/>
                </a:xfrm>
                <a:custGeom>
                  <a:avLst/>
                  <a:gdLst>
                    <a:gd name="T0" fmla="*/ 28 w 58"/>
                    <a:gd name="T1" fmla="*/ 24 h 30"/>
                    <a:gd name="T2" fmla="*/ 58 w 58"/>
                    <a:gd name="T3" fmla="*/ 0 h 30"/>
                    <a:gd name="T4" fmla="*/ 30 w 58"/>
                    <a:gd name="T5" fmla="*/ 4 h 30"/>
                    <a:gd name="T6" fmla="*/ 0 w 58"/>
                    <a:gd name="T7" fmla="*/ 30 h 30"/>
                    <a:gd name="T8" fmla="*/ 28 w 58"/>
                    <a:gd name="T9" fmla="*/ 24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30"/>
                    <a:gd name="T17" fmla="*/ 58 w 58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30">
                      <a:moveTo>
                        <a:pt x="28" y="24"/>
                      </a:moveTo>
                      <a:lnTo>
                        <a:pt x="58" y="0"/>
                      </a:lnTo>
                      <a:lnTo>
                        <a:pt x="30" y="4"/>
                      </a:lnTo>
                      <a:lnTo>
                        <a:pt x="0" y="30"/>
                      </a:lnTo>
                      <a:lnTo>
                        <a:pt x="28" y="24"/>
                      </a:lnTo>
                      <a:close/>
                    </a:path>
                  </a:pathLst>
                </a:custGeom>
                <a:solidFill>
                  <a:srgbClr val="001496"/>
                </a:solidFill>
                <a:ln w="0">
                  <a:solidFill>
                    <a:srgbClr val="001496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87" name="Freeform 2517"/>
                <p:cNvSpPr>
                  <a:spLocks noChangeAspect="1"/>
                </p:cNvSpPr>
                <p:nvPr/>
              </p:nvSpPr>
              <p:spPr bwMode="auto">
                <a:xfrm>
                  <a:off x="814" y="1858"/>
                  <a:ext cx="58" cy="30"/>
                </a:xfrm>
                <a:custGeom>
                  <a:avLst/>
                  <a:gdLst>
                    <a:gd name="T0" fmla="*/ 28 w 58"/>
                    <a:gd name="T1" fmla="*/ 24 h 30"/>
                    <a:gd name="T2" fmla="*/ 58 w 58"/>
                    <a:gd name="T3" fmla="*/ 0 h 30"/>
                    <a:gd name="T4" fmla="*/ 30 w 58"/>
                    <a:gd name="T5" fmla="*/ 4 h 30"/>
                    <a:gd name="T6" fmla="*/ 0 w 58"/>
                    <a:gd name="T7" fmla="*/ 30 h 30"/>
                    <a:gd name="T8" fmla="*/ 28 w 58"/>
                    <a:gd name="T9" fmla="*/ 24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30"/>
                    <a:gd name="T17" fmla="*/ 58 w 58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30">
                      <a:moveTo>
                        <a:pt x="28" y="24"/>
                      </a:moveTo>
                      <a:lnTo>
                        <a:pt x="58" y="0"/>
                      </a:lnTo>
                      <a:lnTo>
                        <a:pt x="30" y="4"/>
                      </a:lnTo>
                      <a:lnTo>
                        <a:pt x="0" y="30"/>
                      </a:lnTo>
                      <a:lnTo>
                        <a:pt x="28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88" name="Freeform 2518"/>
                <p:cNvSpPr>
                  <a:spLocks noChangeAspect="1"/>
                </p:cNvSpPr>
                <p:nvPr/>
              </p:nvSpPr>
              <p:spPr bwMode="auto">
                <a:xfrm>
                  <a:off x="842" y="1854"/>
                  <a:ext cx="60" cy="28"/>
                </a:xfrm>
                <a:custGeom>
                  <a:avLst/>
                  <a:gdLst>
                    <a:gd name="T0" fmla="*/ 28 w 60"/>
                    <a:gd name="T1" fmla="*/ 22 h 28"/>
                    <a:gd name="T2" fmla="*/ 60 w 60"/>
                    <a:gd name="T3" fmla="*/ 0 h 28"/>
                    <a:gd name="T4" fmla="*/ 30 w 60"/>
                    <a:gd name="T5" fmla="*/ 4 h 28"/>
                    <a:gd name="T6" fmla="*/ 0 w 60"/>
                    <a:gd name="T7" fmla="*/ 28 h 28"/>
                    <a:gd name="T8" fmla="*/ 28 w 60"/>
                    <a:gd name="T9" fmla="*/ 22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8"/>
                    <a:gd name="T17" fmla="*/ 60 w 60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8">
                      <a:moveTo>
                        <a:pt x="28" y="22"/>
                      </a:moveTo>
                      <a:lnTo>
                        <a:pt x="60" y="0"/>
                      </a:lnTo>
                      <a:lnTo>
                        <a:pt x="30" y="4"/>
                      </a:lnTo>
                      <a:lnTo>
                        <a:pt x="0" y="28"/>
                      </a:lnTo>
                      <a:lnTo>
                        <a:pt x="28" y="22"/>
                      </a:lnTo>
                      <a:close/>
                    </a:path>
                  </a:pathLst>
                </a:custGeom>
                <a:solidFill>
                  <a:srgbClr val="00168C"/>
                </a:solidFill>
                <a:ln w="0">
                  <a:solidFill>
                    <a:srgbClr val="00168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89" name="Freeform 2519"/>
                <p:cNvSpPr>
                  <a:spLocks noChangeAspect="1"/>
                </p:cNvSpPr>
                <p:nvPr/>
              </p:nvSpPr>
              <p:spPr bwMode="auto">
                <a:xfrm>
                  <a:off x="842" y="1854"/>
                  <a:ext cx="60" cy="28"/>
                </a:xfrm>
                <a:custGeom>
                  <a:avLst/>
                  <a:gdLst>
                    <a:gd name="T0" fmla="*/ 28 w 60"/>
                    <a:gd name="T1" fmla="*/ 22 h 28"/>
                    <a:gd name="T2" fmla="*/ 60 w 60"/>
                    <a:gd name="T3" fmla="*/ 0 h 28"/>
                    <a:gd name="T4" fmla="*/ 30 w 60"/>
                    <a:gd name="T5" fmla="*/ 4 h 28"/>
                    <a:gd name="T6" fmla="*/ 0 w 60"/>
                    <a:gd name="T7" fmla="*/ 28 h 28"/>
                    <a:gd name="T8" fmla="*/ 28 w 60"/>
                    <a:gd name="T9" fmla="*/ 22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8"/>
                    <a:gd name="T17" fmla="*/ 60 w 60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8">
                      <a:moveTo>
                        <a:pt x="28" y="22"/>
                      </a:moveTo>
                      <a:lnTo>
                        <a:pt x="60" y="0"/>
                      </a:lnTo>
                      <a:lnTo>
                        <a:pt x="30" y="4"/>
                      </a:lnTo>
                      <a:lnTo>
                        <a:pt x="0" y="28"/>
                      </a:lnTo>
                      <a:lnTo>
                        <a:pt x="2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90" name="Freeform 2520"/>
                <p:cNvSpPr>
                  <a:spLocks noChangeAspect="1"/>
                </p:cNvSpPr>
                <p:nvPr/>
              </p:nvSpPr>
              <p:spPr bwMode="auto">
                <a:xfrm>
                  <a:off x="870" y="1850"/>
                  <a:ext cx="60" cy="26"/>
                </a:xfrm>
                <a:custGeom>
                  <a:avLst/>
                  <a:gdLst>
                    <a:gd name="T0" fmla="*/ 30 w 60"/>
                    <a:gd name="T1" fmla="*/ 20 h 26"/>
                    <a:gd name="T2" fmla="*/ 60 w 60"/>
                    <a:gd name="T3" fmla="*/ 0 h 26"/>
                    <a:gd name="T4" fmla="*/ 32 w 60"/>
                    <a:gd name="T5" fmla="*/ 4 h 26"/>
                    <a:gd name="T6" fmla="*/ 0 w 60"/>
                    <a:gd name="T7" fmla="*/ 26 h 26"/>
                    <a:gd name="T8" fmla="*/ 30 w 60"/>
                    <a:gd name="T9" fmla="*/ 20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6"/>
                    <a:gd name="T17" fmla="*/ 60 w 60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6">
                      <a:moveTo>
                        <a:pt x="30" y="20"/>
                      </a:moveTo>
                      <a:lnTo>
                        <a:pt x="60" y="0"/>
                      </a:lnTo>
                      <a:lnTo>
                        <a:pt x="32" y="4"/>
                      </a:lnTo>
                      <a:lnTo>
                        <a:pt x="0" y="26"/>
                      </a:lnTo>
                      <a:lnTo>
                        <a:pt x="30" y="20"/>
                      </a:lnTo>
                      <a:close/>
                    </a:path>
                  </a:pathLst>
                </a:custGeom>
                <a:solidFill>
                  <a:srgbClr val="001B83"/>
                </a:solidFill>
                <a:ln w="0">
                  <a:solidFill>
                    <a:srgbClr val="001B83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91" name="Freeform 2521"/>
                <p:cNvSpPr>
                  <a:spLocks noChangeAspect="1"/>
                </p:cNvSpPr>
                <p:nvPr/>
              </p:nvSpPr>
              <p:spPr bwMode="auto">
                <a:xfrm>
                  <a:off x="870" y="1850"/>
                  <a:ext cx="60" cy="26"/>
                </a:xfrm>
                <a:custGeom>
                  <a:avLst/>
                  <a:gdLst>
                    <a:gd name="T0" fmla="*/ 30 w 60"/>
                    <a:gd name="T1" fmla="*/ 20 h 26"/>
                    <a:gd name="T2" fmla="*/ 60 w 60"/>
                    <a:gd name="T3" fmla="*/ 0 h 26"/>
                    <a:gd name="T4" fmla="*/ 32 w 60"/>
                    <a:gd name="T5" fmla="*/ 4 h 26"/>
                    <a:gd name="T6" fmla="*/ 0 w 60"/>
                    <a:gd name="T7" fmla="*/ 26 h 26"/>
                    <a:gd name="T8" fmla="*/ 30 w 60"/>
                    <a:gd name="T9" fmla="*/ 20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6"/>
                    <a:gd name="T17" fmla="*/ 60 w 60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6">
                      <a:moveTo>
                        <a:pt x="30" y="20"/>
                      </a:moveTo>
                      <a:lnTo>
                        <a:pt x="60" y="0"/>
                      </a:lnTo>
                      <a:lnTo>
                        <a:pt x="32" y="4"/>
                      </a:lnTo>
                      <a:lnTo>
                        <a:pt x="0" y="26"/>
                      </a:lnTo>
                      <a:lnTo>
                        <a:pt x="30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92" name="Freeform 2522"/>
                <p:cNvSpPr>
                  <a:spLocks noChangeAspect="1"/>
                </p:cNvSpPr>
                <p:nvPr/>
              </p:nvSpPr>
              <p:spPr bwMode="auto">
                <a:xfrm>
                  <a:off x="900" y="1846"/>
                  <a:ext cx="60" cy="24"/>
                </a:xfrm>
                <a:custGeom>
                  <a:avLst/>
                  <a:gdLst>
                    <a:gd name="T0" fmla="*/ 28 w 60"/>
                    <a:gd name="T1" fmla="*/ 20 h 24"/>
                    <a:gd name="T2" fmla="*/ 60 w 60"/>
                    <a:gd name="T3" fmla="*/ 0 h 24"/>
                    <a:gd name="T4" fmla="*/ 30 w 60"/>
                    <a:gd name="T5" fmla="*/ 4 h 24"/>
                    <a:gd name="T6" fmla="*/ 0 w 60"/>
                    <a:gd name="T7" fmla="*/ 24 h 24"/>
                    <a:gd name="T8" fmla="*/ 28 w 60"/>
                    <a:gd name="T9" fmla="*/ 20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4"/>
                    <a:gd name="T17" fmla="*/ 60 w 60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4">
                      <a:moveTo>
                        <a:pt x="28" y="20"/>
                      </a:moveTo>
                      <a:lnTo>
                        <a:pt x="60" y="0"/>
                      </a:lnTo>
                      <a:lnTo>
                        <a:pt x="30" y="4"/>
                      </a:lnTo>
                      <a:lnTo>
                        <a:pt x="0" y="24"/>
                      </a:lnTo>
                      <a:lnTo>
                        <a:pt x="28" y="20"/>
                      </a:lnTo>
                      <a:close/>
                    </a:path>
                  </a:pathLst>
                </a:custGeom>
                <a:solidFill>
                  <a:srgbClr val="00237B"/>
                </a:solidFill>
                <a:ln w="0">
                  <a:solidFill>
                    <a:srgbClr val="00237B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93" name="Freeform 2523"/>
                <p:cNvSpPr>
                  <a:spLocks noChangeAspect="1"/>
                </p:cNvSpPr>
                <p:nvPr/>
              </p:nvSpPr>
              <p:spPr bwMode="auto">
                <a:xfrm>
                  <a:off x="900" y="1846"/>
                  <a:ext cx="60" cy="24"/>
                </a:xfrm>
                <a:custGeom>
                  <a:avLst/>
                  <a:gdLst>
                    <a:gd name="T0" fmla="*/ 28 w 60"/>
                    <a:gd name="T1" fmla="*/ 20 h 24"/>
                    <a:gd name="T2" fmla="*/ 60 w 60"/>
                    <a:gd name="T3" fmla="*/ 0 h 24"/>
                    <a:gd name="T4" fmla="*/ 30 w 60"/>
                    <a:gd name="T5" fmla="*/ 4 h 24"/>
                    <a:gd name="T6" fmla="*/ 0 w 60"/>
                    <a:gd name="T7" fmla="*/ 24 h 24"/>
                    <a:gd name="T8" fmla="*/ 28 w 60"/>
                    <a:gd name="T9" fmla="*/ 20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4"/>
                    <a:gd name="T17" fmla="*/ 60 w 60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4">
                      <a:moveTo>
                        <a:pt x="28" y="20"/>
                      </a:moveTo>
                      <a:lnTo>
                        <a:pt x="60" y="0"/>
                      </a:lnTo>
                      <a:lnTo>
                        <a:pt x="30" y="4"/>
                      </a:lnTo>
                      <a:lnTo>
                        <a:pt x="0" y="24"/>
                      </a:lnTo>
                      <a:lnTo>
                        <a:pt x="28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94" name="Freeform 2524"/>
                <p:cNvSpPr>
                  <a:spLocks noChangeAspect="1"/>
                </p:cNvSpPr>
                <p:nvPr/>
              </p:nvSpPr>
              <p:spPr bwMode="auto">
                <a:xfrm>
                  <a:off x="928" y="1844"/>
                  <a:ext cx="62" cy="22"/>
                </a:xfrm>
                <a:custGeom>
                  <a:avLst/>
                  <a:gdLst>
                    <a:gd name="T0" fmla="*/ 30 w 62"/>
                    <a:gd name="T1" fmla="*/ 18 h 22"/>
                    <a:gd name="T2" fmla="*/ 62 w 62"/>
                    <a:gd name="T3" fmla="*/ 0 h 22"/>
                    <a:gd name="T4" fmla="*/ 32 w 62"/>
                    <a:gd name="T5" fmla="*/ 2 h 22"/>
                    <a:gd name="T6" fmla="*/ 0 w 62"/>
                    <a:gd name="T7" fmla="*/ 22 h 22"/>
                    <a:gd name="T8" fmla="*/ 30 w 62"/>
                    <a:gd name="T9" fmla="*/ 18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2"/>
                    <a:gd name="T17" fmla="*/ 62 w 62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2">
                      <a:moveTo>
                        <a:pt x="30" y="18"/>
                      </a:moveTo>
                      <a:lnTo>
                        <a:pt x="62" y="0"/>
                      </a:lnTo>
                      <a:lnTo>
                        <a:pt x="32" y="2"/>
                      </a:lnTo>
                      <a:lnTo>
                        <a:pt x="0" y="22"/>
                      </a:lnTo>
                      <a:lnTo>
                        <a:pt x="30" y="18"/>
                      </a:lnTo>
                      <a:close/>
                    </a:path>
                  </a:pathLst>
                </a:custGeom>
                <a:solidFill>
                  <a:srgbClr val="002D75"/>
                </a:solidFill>
                <a:ln w="0">
                  <a:solidFill>
                    <a:srgbClr val="002D75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95" name="Freeform 2525"/>
                <p:cNvSpPr>
                  <a:spLocks noChangeAspect="1"/>
                </p:cNvSpPr>
                <p:nvPr/>
              </p:nvSpPr>
              <p:spPr bwMode="auto">
                <a:xfrm>
                  <a:off x="928" y="1844"/>
                  <a:ext cx="62" cy="22"/>
                </a:xfrm>
                <a:custGeom>
                  <a:avLst/>
                  <a:gdLst>
                    <a:gd name="T0" fmla="*/ 30 w 62"/>
                    <a:gd name="T1" fmla="*/ 18 h 22"/>
                    <a:gd name="T2" fmla="*/ 62 w 62"/>
                    <a:gd name="T3" fmla="*/ 0 h 22"/>
                    <a:gd name="T4" fmla="*/ 32 w 62"/>
                    <a:gd name="T5" fmla="*/ 2 h 22"/>
                    <a:gd name="T6" fmla="*/ 0 w 62"/>
                    <a:gd name="T7" fmla="*/ 22 h 22"/>
                    <a:gd name="T8" fmla="*/ 30 w 62"/>
                    <a:gd name="T9" fmla="*/ 18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2"/>
                    <a:gd name="T17" fmla="*/ 62 w 62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2">
                      <a:moveTo>
                        <a:pt x="30" y="18"/>
                      </a:moveTo>
                      <a:lnTo>
                        <a:pt x="62" y="0"/>
                      </a:lnTo>
                      <a:lnTo>
                        <a:pt x="32" y="2"/>
                      </a:lnTo>
                      <a:lnTo>
                        <a:pt x="0" y="22"/>
                      </a:lnTo>
                      <a:lnTo>
                        <a:pt x="30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96" name="Freeform 2526"/>
                <p:cNvSpPr>
                  <a:spLocks noChangeAspect="1"/>
                </p:cNvSpPr>
                <p:nvPr/>
              </p:nvSpPr>
              <p:spPr bwMode="auto">
                <a:xfrm>
                  <a:off x="958" y="1842"/>
                  <a:ext cx="62" cy="20"/>
                </a:xfrm>
                <a:custGeom>
                  <a:avLst/>
                  <a:gdLst>
                    <a:gd name="T0" fmla="*/ 32 w 62"/>
                    <a:gd name="T1" fmla="*/ 18 h 20"/>
                    <a:gd name="T2" fmla="*/ 62 w 62"/>
                    <a:gd name="T3" fmla="*/ 0 h 20"/>
                    <a:gd name="T4" fmla="*/ 32 w 62"/>
                    <a:gd name="T5" fmla="*/ 2 h 20"/>
                    <a:gd name="T6" fmla="*/ 0 w 62"/>
                    <a:gd name="T7" fmla="*/ 20 h 20"/>
                    <a:gd name="T8" fmla="*/ 32 w 62"/>
                    <a:gd name="T9" fmla="*/ 18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0"/>
                    <a:gd name="T17" fmla="*/ 62 w 62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0">
                      <a:moveTo>
                        <a:pt x="32" y="18"/>
                      </a:moveTo>
                      <a:lnTo>
                        <a:pt x="62" y="0"/>
                      </a:lnTo>
                      <a:lnTo>
                        <a:pt x="32" y="2"/>
                      </a:lnTo>
                      <a:lnTo>
                        <a:pt x="0" y="20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386F"/>
                </a:solidFill>
                <a:ln w="0">
                  <a:solidFill>
                    <a:srgbClr val="00386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97" name="Freeform 2527"/>
                <p:cNvSpPr>
                  <a:spLocks noChangeAspect="1"/>
                </p:cNvSpPr>
                <p:nvPr/>
              </p:nvSpPr>
              <p:spPr bwMode="auto">
                <a:xfrm>
                  <a:off x="958" y="1842"/>
                  <a:ext cx="62" cy="20"/>
                </a:xfrm>
                <a:custGeom>
                  <a:avLst/>
                  <a:gdLst>
                    <a:gd name="T0" fmla="*/ 32 w 62"/>
                    <a:gd name="T1" fmla="*/ 18 h 20"/>
                    <a:gd name="T2" fmla="*/ 62 w 62"/>
                    <a:gd name="T3" fmla="*/ 0 h 20"/>
                    <a:gd name="T4" fmla="*/ 32 w 62"/>
                    <a:gd name="T5" fmla="*/ 2 h 20"/>
                    <a:gd name="T6" fmla="*/ 0 w 62"/>
                    <a:gd name="T7" fmla="*/ 20 h 20"/>
                    <a:gd name="T8" fmla="*/ 32 w 62"/>
                    <a:gd name="T9" fmla="*/ 18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0"/>
                    <a:gd name="T17" fmla="*/ 62 w 62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0">
                      <a:moveTo>
                        <a:pt x="32" y="18"/>
                      </a:moveTo>
                      <a:lnTo>
                        <a:pt x="62" y="0"/>
                      </a:lnTo>
                      <a:lnTo>
                        <a:pt x="32" y="2"/>
                      </a:lnTo>
                      <a:lnTo>
                        <a:pt x="0" y="20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98" name="Freeform 2528"/>
                <p:cNvSpPr>
                  <a:spLocks noChangeAspect="1"/>
                </p:cNvSpPr>
                <p:nvPr/>
              </p:nvSpPr>
              <p:spPr bwMode="auto">
                <a:xfrm>
                  <a:off x="990" y="1842"/>
                  <a:ext cx="62" cy="18"/>
                </a:xfrm>
                <a:custGeom>
                  <a:avLst/>
                  <a:gdLst>
                    <a:gd name="T0" fmla="*/ 30 w 62"/>
                    <a:gd name="T1" fmla="*/ 18 h 18"/>
                    <a:gd name="T2" fmla="*/ 62 w 62"/>
                    <a:gd name="T3" fmla="*/ 2 h 18"/>
                    <a:gd name="T4" fmla="*/ 30 w 62"/>
                    <a:gd name="T5" fmla="*/ 0 h 18"/>
                    <a:gd name="T6" fmla="*/ 0 w 62"/>
                    <a:gd name="T7" fmla="*/ 18 h 18"/>
                    <a:gd name="T8" fmla="*/ 30 w 62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18"/>
                    <a:gd name="T17" fmla="*/ 62 w 62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18">
                      <a:moveTo>
                        <a:pt x="30" y="18"/>
                      </a:moveTo>
                      <a:lnTo>
                        <a:pt x="62" y="2"/>
                      </a:lnTo>
                      <a:lnTo>
                        <a:pt x="30" y="0"/>
                      </a:lnTo>
                      <a:lnTo>
                        <a:pt x="0" y="18"/>
                      </a:lnTo>
                      <a:lnTo>
                        <a:pt x="30" y="18"/>
                      </a:lnTo>
                      <a:close/>
                    </a:path>
                  </a:pathLst>
                </a:custGeom>
                <a:solidFill>
                  <a:srgbClr val="00426B"/>
                </a:solidFill>
                <a:ln w="0">
                  <a:solidFill>
                    <a:srgbClr val="00426B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99" name="Freeform 2529"/>
                <p:cNvSpPr>
                  <a:spLocks noChangeAspect="1"/>
                </p:cNvSpPr>
                <p:nvPr/>
              </p:nvSpPr>
              <p:spPr bwMode="auto">
                <a:xfrm>
                  <a:off x="990" y="1842"/>
                  <a:ext cx="62" cy="18"/>
                </a:xfrm>
                <a:custGeom>
                  <a:avLst/>
                  <a:gdLst>
                    <a:gd name="T0" fmla="*/ 30 w 62"/>
                    <a:gd name="T1" fmla="*/ 18 h 18"/>
                    <a:gd name="T2" fmla="*/ 62 w 62"/>
                    <a:gd name="T3" fmla="*/ 2 h 18"/>
                    <a:gd name="T4" fmla="*/ 30 w 62"/>
                    <a:gd name="T5" fmla="*/ 0 h 18"/>
                    <a:gd name="T6" fmla="*/ 0 w 62"/>
                    <a:gd name="T7" fmla="*/ 18 h 18"/>
                    <a:gd name="T8" fmla="*/ 30 w 62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18"/>
                    <a:gd name="T17" fmla="*/ 62 w 62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18">
                      <a:moveTo>
                        <a:pt x="30" y="18"/>
                      </a:moveTo>
                      <a:lnTo>
                        <a:pt x="62" y="2"/>
                      </a:lnTo>
                      <a:lnTo>
                        <a:pt x="30" y="0"/>
                      </a:lnTo>
                      <a:lnTo>
                        <a:pt x="0" y="18"/>
                      </a:lnTo>
                      <a:lnTo>
                        <a:pt x="30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00" name="Freeform 2530"/>
                <p:cNvSpPr>
                  <a:spLocks noChangeAspect="1"/>
                </p:cNvSpPr>
                <p:nvPr/>
              </p:nvSpPr>
              <p:spPr bwMode="auto">
                <a:xfrm>
                  <a:off x="1020" y="1844"/>
                  <a:ext cx="64" cy="18"/>
                </a:xfrm>
                <a:custGeom>
                  <a:avLst/>
                  <a:gdLst>
                    <a:gd name="T0" fmla="*/ 32 w 64"/>
                    <a:gd name="T1" fmla="*/ 18 h 18"/>
                    <a:gd name="T2" fmla="*/ 64 w 64"/>
                    <a:gd name="T3" fmla="*/ 2 h 18"/>
                    <a:gd name="T4" fmla="*/ 32 w 64"/>
                    <a:gd name="T5" fmla="*/ 0 h 18"/>
                    <a:gd name="T6" fmla="*/ 0 w 64"/>
                    <a:gd name="T7" fmla="*/ 16 h 18"/>
                    <a:gd name="T8" fmla="*/ 32 w 6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18"/>
                    <a:gd name="T17" fmla="*/ 64 w 6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18">
                      <a:moveTo>
                        <a:pt x="32" y="18"/>
                      </a:moveTo>
                      <a:lnTo>
                        <a:pt x="64" y="2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4D67"/>
                </a:solidFill>
                <a:ln w="0">
                  <a:solidFill>
                    <a:srgbClr val="004D6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01" name="Freeform 2531"/>
                <p:cNvSpPr>
                  <a:spLocks noChangeAspect="1"/>
                </p:cNvSpPr>
                <p:nvPr/>
              </p:nvSpPr>
              <p:spPr bwMode="auto">
                <a:xfrm>
                  <a:off x="1020" y="1844"/>
                  <a:ext cx="64" cy="18"/>
                </a:xfrm>
                <a:custGeom>
                  <a:avLst/>
                  <a:gdLst>
                    <a:gd name="T0" fmla="*/ 32 w 64"/>
                    <a:gd name="T1" fmla="*/ 18 h 18"/>
                    <a:gd name="T2" fmla="*/ 64 w 64"/>
                    <a:gd name="T3" fmla="*/ 2 h 18"/>
                    <a:gd name="T4" fmla="*/ 32 w 64"/>
                    <a:gd name="T5" fmla="*/ 0 h 18"/>
                    <a:gd name="T6" fmla="*/ 0 w 64"/>
                    <a:gd name="T7" fmla="*/ 16 h 18"/>
                    <a:gd name="T8" fmla="*/ 32 w 6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18"/>
                    <a:gd name="T17" fmla="*/ 64 w 6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18">
                      <a:moveTo>
                        <a:pt x="32" y="18"/>
                      </a:moveTo>
                      <a:lnTo>
                        <a:pt x="64" y="2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02" name="Freeform 2532"/>
                <p:cNvSpPr>
                  <a:spLocks noChangeAspect="1"/>
                </p:cNvSpPr>
                <p:nvPr/>
              </p:nvSpPr>
              <p:spPr bwMode="auto">
                <a:xfrm>
                  <a:off x="1052" y="1846"/>
                  <a:ext cx="64" cy="18"/>
                </a:xfrm>
                <a:custGeom>
                  <a:avLst/>
                  <a:gdLst>
                    <a:gd name="T0" fmla="*/ 34 w 64"/>
                    <a:gd name="T1" fmla="*/ 18 h 18"/>
                    <a:gd name="T2" fmla="*/ 64 w 64"/>
                    <a:gd name="T3" fmla="*/ 4 h 18"/>
                    <a:gd name="T4" fmla="*/ 32 w 64"/>
                    <a:gd name="T5" fmla="*/ 0 h 18"/>
                    <a:gd name="T6" fmla="*/ 0 w 64"/>
                    <a:gd name="T7" fmla="*/ 16 h 18"/>
                    <a:gd name="T8" fmla="*/ 34 w 6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18"/>
                    <a:gd name="T17" fmla="*/ 64 w 6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18">
                      <a:moveTo>
                        <a:pt x="34" y="18"/>
                      </a:moveTo>
                      <a:lnTo>
                        <a:pt x="64" y="4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34" y="18"/>
                      </a:lnTo>
                      <a:close/>
                    </a:path>
                  </a:pathLst>
                </a:custGeom>
                <a:solidFill>
                  <a:srgbClr val="005663"/>
                </a:solidFill>
                <a:ln w="0">
                  <a:solidFill>
                    <a:srgbClr val="005663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03" name="Freeform 2533"/>
                <p:cNvSpPr>
                  <a:spLocks noChangeAspect="1"/>
                </p:cNvSpPr>
                <p:nvPr/>
              </p:nvSpPr>
              <p:spPr bwMode="auto">
                <a:xfrm>
                  <a:off x="1052" y="1846"/>
                  <a:ext cx="64" cy="18"/>
                </a:xfrm>
                <a:custGeom>
                  <a:avLst/>
                  <a:gdLst>
                    <a:gd name="T0" fmla="*/ 34 w 64"/>
                    <a:gd name="T1" fmla="*/ 18 h 18"/>
                    <a:gd name="T2" fmla="*/ 64 w 64"/>
                    <a:gd name="T3" fmla="*/ 4 h 18"/>
                    <a:gd name="T4" fmla="*/ 32 w 64"/>
                    <a:gd name="T5" fmla="*/ 0 h 18"/>
                    <a:gd name="T6" fmla="*/ 0 w 64"/>
                    <a:gd name="T7" fmla="*/ 16 h 18"/>
                    <a:gd name="T8" fmla="*/ 34 w 6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18"/>
                    <a:gd name="T17" fmla="*/ 64 w 6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18">
                      <a:moveTo>
                        <a:pt x="34" y="18"/>
                      </a:moveTo>
                      <a:lnTo>
                        <a:pt x="64" y="4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3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04" name="Freeform 2534"/>
                <p:cNvSpPr>
                  <a:spLocks noChangeAspect="1"/>
                </p:cNvSpPr>
                <p:nvPr/>
              </p:nvSpPr>
              <p:spPr bwMode="auto">
                <a:xfrm>
                  <a:off x="1086" y="1850"/>
                  <a:ext cx="64" cy="20"/>
                </a:xfrm>
                <a:custGeom>
                  <a:avLst/>
                  <a:gdLst>
                    <a:gd name="T0" fmla="*/ 32 w 64"/>
                    <a:gd name="T1" fmla="*/ 20 h 20"/>
                    <a:gd name="T2" fmla="*/ 64 w 64"/>
                    <a:gd name="T3" fmla="*/ 4 h 20"/>
                    <a:gd name="T4" fmla="*/ 30 w 64"/>
                    <a:gd name="T5" fmla="*/ 0 h 20"/>
                    <a:gd name="T6" fmla="*/ 0 w 64"/>
                    <a:gd name="T7" fmla="*/ 14 h 20"/>
                    <a:gd name="T8" fmla="*/ 32 w 64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0"/>
                    <a:gd name="T17" fmla="*/ 64 w 64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0">
                      <a:moveTo>
                        <a:pt x="32" y="20"/>
                      </a:moveTo>
                      <a:lnTo>
                        <a:pt x="64" y="4"/>
                      </a:lnTo>
                      <a:lnTo>
                        <a:pt x="30" y="0"/>
                      </a:lnTo>
                      <a:lnTo>
                        <a:pt x="0" y="14"/>
                      </a:lnTo>
                      <a:lnTo>
                        <a:pt x="32" y="20"/>
                      </a:lnTo>
                      <a:close/>
                    </a:path>
                  </a:pathLst>
                </a:custGeom>
                <a:solidFill>
                  <a:srgbClr val="005F61"/>
                </a:solidFill>
                <a:ln w="0">
                  <a:solidFill>
                    <a:srgbClr val="005F6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05" name="Freeform 2535"/>
                <p:cNvSpPr>
                  <a:spLocks noChangeAspect="1"/>
                </p:cNvSpPr>
                <p:nvPr/>
              </p:nvSpPr>
              <p:spPr bwMode="auto">
                <a:xfrm>
                  <a:off x="1086" y="1850"/>
                  <a:ext cx="64" cy="20"/>
                </a:xfrm>
                <a:custGeom>
                  <a:avLst/>
                  <a:gdLst>
                    <a:gd name="T0" fmla="*/ 32 w 64"/>
                    <a:gd name="T1" fmla="*/ 20 h 20"/>
                    <a:gd name="T2" fmla="*/ 64 w 64"/>
                    <a:gd name="T3" fmla="*/ 4 h 20"/>
                    <a:gd name="T4" fmla="*/ 30 w 64"/>
                    <a:gd name="T5" fmla="*/ 0 h 20"/>
                    <a:gd name="T6" fmla="*/ 0 w 64"/>
                    <a:gd name="T7" fmla="*/ 14 h 20"/>
                    <a:gd name="T8" fmla="*/ 32 w 64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0"/>
                    <a:gd name="T17" fmla="*/ 64 w 64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0">
                      <a:moveTo>
                        <a:pt x="32" y="20"/>
                      </a:moveTo>
                      <a:lnTo>
                        <a:pt x="64" y="4"/>
                      </a:lnTo>
                      <a:lnTo>
                        <a:pt x="30" y="0"/>
                      </a:lnTo>
                      <a:lnTo>
                        <a:pt x="0" y="14"/>
                      </a:lnTo>
                      <a:lnTo>
                        <a:pt x="32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14" name="Group 2737"/>
              <p:cNvGrpSpPr>
                <a:grpSpLocks noChangeAspect="1"/>
              </p:cNvGrpSpPr>
              <p:nvPr/>
            </p:nvGrpSpPr>
            <p:grpSpPr bwMode="auto">
              <a:xfrm>
                <a:off x="412" y="1640"/>
                <a:ext cx="1226" cy="412"/>
                <a:chOff x="412" y="1640"/>
                <a:chExt cx="1226" cy="412"/>
              </a:xfrm>
            </p:grpSpPr>
            <p:sp>
              <p:nvSpPr>
                <p:cNvPr id="23406" name="Freeform 2537"/>
                <p:cNvSpPr>
                  <a:spLocks noChangeAspect="1"/>
                </p:cNvSpPr>
                <p:nvPr/>
              </p:nvSpPr>
              <p:spPr bwMode="auto">
                <a:xfrm>
                  <a:off x="1118" y="1854"/>
                  <a:ext cx="66" cy="22"/>
                </a:xfrm>
                <a:custGeom>
                  <a:avLst/>
                  <a:gdLst>
                    <a:gd name="T0" fmla="*/ 34 w 66"/>
                    <a:gd name="T1" fmla="*/ 22 h 22"/>
                    <a:gd name="T2" fmla="*/ 66 w 66"/>
                    <a:gd name="T3" fmla="*/ 6 h 22"/>
                    <a:gd name="T4" fmla="*/ 32 w 66"/>
                    <a:gd name="T5" fmla="*/ 0 h 22"/>
                    <a:gd name="T6" fmla="*/ 0 w 66"/>
                    <a:gd name="T7" fmla="*/ 16 h 22"/>
                    <a:gd name="T8" fmla="*/ 34 w 66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2"/>
                    <a:gd name="T17" fmla="*/ 66 w 66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2">
                      <a:moveTo>
                        <a:pt x="34" y="22"/>
                      </a:moveTo>
                      <a:lnTo>
                        <a:pt x="66" y="6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34" y="22"/>
                      </a:lnTo>
                      <a:close/>
                    </a:path>
                  </a:pathLst>
                </a:custGeom>
                <a:solidFill>
                  <a:srgbClr val="00675F"/>
                </a:solidFill>
                <a:ln w="0">
                  <a:solidFill>
                    <a:srgbClr val="0067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07" name="Freeform 2538"/>
                <p:cNvSpPr>
                  <a:spLocks noChangeAspect="1"/>
                </p:cNvSpPr>
                <p:nvPr/>
              </p:nvSpPr>
              <p:spPr bwMode="auto">
                <a:xfrm>
                  <a:off x="1118" y="1854"/>
                  <a:ext cx="66" cy="22"/>
                </a:xfrm>
                <a:custGeom>
                  <a:avLst/>
                  <a:gdLst>
                    <a:gd name="T0" fmla="*/ 34 w 66"/>
                    <a:gd name="T1" fmla="*/ 22 h 22"/>
                    <a:gd name="T2" fmla="*/ 66 w 66"/>
                    <a:gd name="T3" fmla="*/ 6 h 22"/>
                    <a:gd name="T4" fmla="*/ 32 w 66"/>
                    <a:gd name="T5" fmla="*/ 0 h 22"/>
                    <a:gd name="T6" fmla="*/ 0 w 66"/>
                    <a:gd name="T7" fmla="*/ 16 h 22"/>
                    <a:gd name="T8" fmla="*/ 34 w 66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2"/>
                    <a:gd name="T17" fmla="*/ 66 w 66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2">
                      <a:moveTo>
                        <a:pt x="34" y="22"/>
                      </a:moveTo>
                      <a:lnTo>
                        <a:pt x="66" y="6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3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08" name="Freeform 2539"/>
                <p:cNvSpPr>
                  <a:spLocks noChangeAspect="1"/>
                </p:cNvSpPr>
                <p:nvPr/>
              </p:nvSpPr>
              <p:spPr bwMode="auto">
                <a:xfrm>
                  <a:off x="1152" y="1860"/>
                  <a:ext cx="66" cy="22"/>
                </a:xfrm>
                <a:custGeom>
                  <a:avLst/>
                  <a:gdLst>
                    <a:gd name="T0" fmla="*/ 34 w 66"/>
                    <a:gd name="T1" fmla="*/ 22 h 22"/>
                    <a:gd name="T2" fmla="*/ 66 w 66"/>
                    <a:gd name="T3" fmla="*/ 8 h 22"/>
                    <a:gd name="T4" fmla="*/ 32 w 66"/>
                    <a:gd name="T5" fmla="*/ 0 h 22"/>
                    <a:gd name="T6" fmla="*/ 0 w 66"/>
                    <a:gd name="T7" fmla="*/ 16 h 22"/>
                    <a:gd name="T8" fmla="*/ 34 w 66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2"/>
                    <a:gd name="T17" fmla="*/ 66 w 66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2">
                      <a:moveTo>
                        <a:pt x="34" y="22"/>
                      </a:moveTo>
                      <a:lnTo>
                        <a:pt x="66" y="8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34" y="22"/>
                      </a:lnTo>
                      <a:close/>
                    </a:path>
                  </a:pathLst>
                </a:custGeom>
                <a:solidFill>
                  <a:srgbClr val="006D5D"/>
                </a:solidFill>
                <a:ln w="0">
                  <a:solidFill>
                    <a:srgbClr val="006D5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09" name="Freeform 2540"/>
                <p:cNvSpPr>
                  <a:spLocks noChangeAspect="1"/>
                </p:cNvSpPr>
                <p:nvPr/>
              </p:nvSpPr>
              <p:spPr bwMode="auto">
                <a:xfrm>
                  <a:off x="1152" y="1860"/>
                  <a:ext cx="66" cy="22"/>
                </a:xfrm>
                <a:custGeom>
                  <a:avLst/>
                  <a:gdLst>
                    <a:gd name="T0" fmla="*/ 34 w 66"/>
                    <a:gd name="T1" fmla="*/ 22 h 22"/>
                    <a:gd name="T2" fmla="*/ 66 w 66"/>
                    <a:gd name="T3" fmla="*/ 8 h 22"/>
                    <a:gd name="T4" fmla="*/ 32 w 66"/>
                    <a:gd name="T5" fmla="*/ 0 h 22"/>
                    <a:gd name="T6" fmla="*/ 0 w 66"/>
                    <a:gd name="T7" fmla="*/ 16 h 22"/>
                    <a:gd name="T8" fmla="*/ 34 w 66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2"/>
                    <a:gd name="T17" fmla="*/ 66 w 66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2">
                      <a:moveTo>
                        <a:pt x="34" y="22"/>
                      </a:moveTo>
                      <a:lnTo>
                        <a:pt x="66" y="8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3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10" name="Freeform 2541"/>
                <p:cNvSpPr>
                  <a:spLocks noChangeAspect="1"/>
                </p:cNvSpPr>
                <p:nvPr/>
              </p:nvSpPr>
              <p:spPr bwMode="auto">
                <a:xfrm>
                  <a:off x="1186" y="1868"/>
                  <a:ext cx="66" cy="24"/>
                </a:xfrm>
                <a:custGeom>
                  <a:avLst/>
                  <a:gdLst>
                    <a:gd name="T0" fmla="*/ 36 w 66"/>
                    <a:gd name="T1" fmla="*/ 24 h 24"/>
                    <a:gd name="T2" fmla="*/ 66 w 66"/>
                    <a:gd name="T3" fmla="*/ 8 h 24"/>
                    <a:gd name="T4" fmla="*/ 32 w 66"/>
                    <a:gd name="T5" fmla="*/ 0 h 24"/>
                    <a:gd name="T6" fmla="*/ 0 w 66"/>
                    <a:gd name="T7" fmla="*/ 14 h 24"/>
                    <a:gd name="T8" fmla="*/ 36 w 66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4"/>
                    <a:gd name="T17" fmla="*/ 66 w 66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4">
                      <a:moveTo>
                        <a:pt x="36" y="24"/>
                      </a:moveTo>
                      <a:lnTo>
                        <a:pt x="66" y="8"/>
                      </a:lnTo>
                      <a:lnTo>
                        <a:pt x="32" y="0"/>
                      </a:lnTo>
                      <a:lnTo>
                        <a:pt x="0" y="14"/>
                      </a:lnTo>
                      <a:lnTo>
                        <a:pt x="36" y="24"/>
                      </a:lnTo>
                      <a:close/>
                    </a:path>
                  </a:pathLst>
                </a:custGeom>
                <a:solidFill>
                  <a:srgbClr val="00735C"/>
                </a:solidFill>
                <a:ln w="0">
                  <a:solidFill>
                    <a:srgbClr val="00735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11" name="Freeform 2542"/>
                <p:cNvSpPr>
                  <a:spLocks noChangeAspect="1"/>
                </p:cNvSpPr>
                <p:nvPr/>
              </p:nvSpPr>
              <p:spPr bwMode="auto">
                <a:xfrm>
                  <a:off x="1186" y="1868"/>
                  <a:ext cx="66" cy="24"/>
                </a:xfrm>
                <a:custGeom>
                  <a:avLst/>
                  <a:gdLst>
                    <a:gd name="T0" fmla="*/ 36 w 66"/>
                    <a:gd name="T1" fmla="*/ 24 h 24"/>
                    <a:gd name="T2" fmla="*/ 66 w 66"/>
                    <a:gd name="T3" fmla="*/ 8 h 24"/>
                    <a:gd name="T4" fmla="*/ 32 w 66"/>
                    <a:gd name="T5" fmla="*/ 0 h 24"/>
                    <a:gd name="T6" fmla="*/ 0 w 66"/>
                    <a:gd name="T7" fmla="*/ 14 h 24"/>
                    <a:gd name="T8" fmla="*/ 36 w 66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4"/>
                    <a:gd name="T17" fmla="*/ 66 w 66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4">
                      <a:moveTo>
                        <a:pt x="36" y="24"/>
                      </a:moveTo>
                      <a:lnTo>
                        <a:pt x="66" y="8"/>
                      </a:lnTo>
                      <a:lnTo>
                        <a:pt x="32" y="0"/>
                      </a:lnTo>
                      <a:lnTo>
                        <a:pt x="0" y="14"/>
                      </a:lnTo>
                      <a:lnTo>
                        <a:pt x="3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12" name="Freeform 2543"/>
                <p:cNvSpPr>
                  <a:spLocks noChangeAspect="1"/>
                </p:cNvSpPr>
                <p:nvPr/>
              </p:nvSpPr>
              <p:spPr bwMode="auto">
                <a:xfrm>
                  <a:off x="1222" y="1876"/>
                  <a:ext cx="66" cy="24"/>
                </a:xfrm>
                <a:custGeom>
                  <a:avLst/>
                  <a:gdLst>
                    <a:gd name="T0" fmla="*/ 36 w 66"/>
                    <a:gd name="T1" fmla="*/ 24 h 24"/>
                    <a:gd name="T2" fmla="*/ 66 w 66"/>
                    <a:gd name="T3" fmla="*/ 10 h 24"/>
                    <a:gd name="T4" fmla="*/ 30 w 66"/>
                    <a:gd name="T5" fmla="*/ 0 h 24"/>
                    <a:gd name="T6" fmla="*/ 0 w 66"/>
                    <a:gd name="T7" fmla="*/ 16 h 24"/>
                    <a:gd name="T8" fmla="*/ 36 w 66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4"/>
                    <a:gd name="T17" fmla="*/ 66 w 66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4">
                      <a:moveTo>
                        <a:pt x="36" y="24"/>
                      </a:moveTo>
                      <a:lnTo>
                        <a:pt x="66" y="10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36" y="24"/>
                      </a:lnTo>
                      <a:close/>
                    </a:path>
                  </a:pathLst>
                </a:custGeom>
                <a:solidFill>
                  <a:srgbClr val="00785A"/>
                </a:solidFill>
                <a:ln w="0">
                  <a:solidFill>
                    <a:srgbClr val="00785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13" name="Freeform 2544"/>
                <p:cNvSpPr>
                  <a:spLocks noChangeAspect="1"/>
                </p:cNvSpPr>
                <p:nvPr/>
              </p:nvSpPr>
              <p:spPr bwMode="auto">
                <a:xfrm>
                  <a:off x="1222" y="1876"/>
                  <a:ext cx="66" cy="24"/>
                </a:xfrm>
                <a:custGeom>
                  <a:avLst/>
                  <a:gdLst>
                    <a:gd name="T0" fmla="*/ 36 w 66"/>
                    <a:gd name="T1" fmla="*/ 24 h 24"/>
                    <a:gd name="T2" fmla="*/ 66 w 66"/>
                    <a:gd name="T3" fmla="*/ 10 h 24"/>
                    <a:gd name="T4" fmla="*/ 30 w 66"/>
                    <a:gd name="T5" fmla="*/ 0 h 24"/>
                    <a:gd name="T6" fmla="*/ 0 w 66"/>
                    <a:gd name="T7" fmla="*/ 16 h 24"/>
                    <a:gd name="T8" fmla="*/ 36 w 66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4"/>
                    <a:gd name="T17" fmla="*/ 66 w 66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4">
                      <a:moveTo>
                        <a:pt x="36" y="24"/>
                      </a:moveTo>
                      <a:lnTo>
                        <a:pt x="66" y="10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3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14" name="Freeform 2545"/>
                <p:cNvSpPr>
                  <a:spLocks noChangeAspect="1"/>
                </p:cNvSpPr>
                <p:nvPr/>
              </p:nvSpPr>
              <p:spPr bwMode="auto">
                <a:xfrm>
                  <a:off x="1258" y="1886"/>
                  <a:ext cx="66" cy="26"/>
                </a:xfrm>
                <a:custGeom>
                  <a:avLst/>
                  <a:gdLst>
                    <a:gd name="T0" fmla="*/ 36 w 66"/>
                    <a:gd name="T1" fmla="*/ 26 h 26"/>
                    <a:gd name="T2" fmla="*/ 66 w 66"/>
                    <a:gd name="T3" fmla="*/ 10 h 26"/>
                    <a:gd name="T4" fmla="*/ 30 w 66"/>
                    <a:gd name="T5" fmla="*/ 0 h 26"/>
                    <a:gd name="T6" fmla="*/ 0 w 66"/>
                    <a:gd name="T7" fmla="*/ 14 h 26"/>
                    <a:gd name="T8" fmla="*/ 36 w 66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6"/>
                    <a:gd name="T17" fmla="*/ 66 w 66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6">
                      <a:moveTo>
                        <a:pt x="36" y="26"/>
                      </a:moveTo>
                      <a:lnTo>
                        <a:pt x="66" y="10"/>
                      </a:lnTo>
                      <a:lnTo>
                        <a:pt x="30" y="0"/>
                      </a:lnTo>
                      <a:lnTo>
                        <a:pt x="0" y="14"/>
                      </a:lnTo>
                      <a:lnTo>
                        <a:pt x="36" y="26"/>
                      </a:lnTo>
                      <a:close/>
                    </a:path>
                  </a:pathLst>
                </a:custGeom>
                <a:solidFill>
                  <a:srgbClr val="007B5A"/>
                </a:solidFill>
                <a:ln w="0">
                  <a:solidFill>
                    <a:srgbClr val="007B5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15" name="Freeform 2546"/>
                <p:cNvSpPr>
                  <a:spLocks noChangeAspect="1"/>
                </p:cNvSpPr>
                <p:nvPr/>
              </p:nvSpPr>
              <p:spPr bwMode="auto">
                <a:xfrm>
                  <a:off x="1258" y="1886"/>
                  <a:ext cx="66" cy="26"/>
                </a:xfrm>
                <a:custGeom>
                  <a:avLst/>
                  <a:gdLst>
                    <a:gd name="T0" fmla="*/ 36 w 66"/>
                    <a:gd name="T1" fmla="*/ 26 h 26"/>
                    <a:gd name="T2" fmla="*/ 66 w 66"/>
                    <a:gd name="T3" fmla="*/ 10 h 26"/>
                    <a:gd name="T4" fmla="*/ 30 w 66"/>
                    <a:gd name="T5" fmla="*/ 0 h 26"/>
                    <a:gd name="T6" fmla="*/ 0 w 66"/>
                    <a:gd name="T7" fmla="*/ 14 h 26"/>
                    <a:gd name="T8" fmla="*/ 36 w 66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6"/>
                    <a:gd name="T17" fmla="*/ 66 w 66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6">
                      <a:moveTo>
                        <a:pt x="36" y="26"/>
                      </a:moveTo>
                      <a:lnTo>
                        <a:pt x="66" y="10"/>
                      </a:lnTo>
                      <a:lnTo>
                        <a:pt x="30" y="0"/>
                      </a:lnTo>
                      <a:lnTo>
                        <a:pt x="0" y="14"/>
                      </a:lnTo>
                      <a:lnTo>
                        <a:pt x="3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16" name="Freeform 2547"/>
                <p:cNvSpPr>
                  <a:spLocks noChangeAspect="1"/>
                </p:cNvSpPr>
                <p:nvPr/>
              </p:nvSpPr>
              <p:spPr bwMode="auto">
                <a:xfrm>
                  <a:off x="1294" y="1896"/>
                  <a:ext cx="68" cy="26"/>
                </a:xfrm>
                <a:custGeom>
                  <a:avLst/>
                  <a:gdLst>
                    <a:gd name="T0" fmla="*/ 36 w 68"/>
                    <a:gd name="T1" fmla="*/ 26 h 26"/>
                    <a:gd name="T2" fmla="*/ 68 w 68"/>
                    <a:gd name="T3" fmla="*/ 12 h 26"/>
                    <a:gd name="T4" fmla="*/ 30 w 68"/>
                    <a:gd name="T5" fmla="*/ 0 h 26"/>
                    <a:gd name="T6" fmla="*/ 0 w 68"/>
                    <a:gd name="T7" fmla="*/ 16 h 26"/>
                    <a:gd name="T8" fmla="*/ 36 w 68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6"/>
                    <a:gd name="T17" fmla="*/ 68 w 68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6">
                      <a:moveTo>
                        <a:pt x="36" y="26"/>
                      </a:moveTo>
                      <a:lnTo>
                        <a:pt x="68" y="12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36" y="26"/>
                      </a:lnTo>
                      <a:close/>
                    </a:path>
                  </a:pathLst>
                </a:custGeom>
                <a:solidFill>
                  <a:srgbClr val="007E59"/>
                </a:solidFill>
                <a:ln w="0">
                  <a:solidFill>
                    <a:srgbClr val="007E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17" name="Freeform 2548"/>
                <p:cNvSpPr>
                  <a:spLocks noChangeAspect="1"/>
                </p:cNvSpPr>
                <p:nvPr/>
              </p:nvSpPr>
              <p:spPr bwMode="auto">
                <a:xfrm>
                  <a:off x="1294" y="1896"/>
                  <a:ext cx="68" cy="26"/>
                </a:xfrm>
                <a:custGeom>
                  <a:avLst/>
                  <a:gdLst>
                    <a:gd name="T0" fmla="*/ 36 w 68"/>
                    <a:gd name="T1" fmla="*/ 26 h 26"/>
                    <a:gd name="T2" fmla="*/ 68 w 68"/>
                    <a:gd name="T3" fmla="*/ 12 h 26"/>
                    <a:gd name="T4" fmla="*/ 30 w 68"/>
                    <a:gd name="T5" fmla="*/ 0 h 26"/>
                    <a:gd name="T6" fmla="*/ 0 w 68"/>
                    <a:gd name="T7" fmla="*/ 16 h 26"/>
                    <a:gd name="T8" fmla="*/ 36 w 68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6"/>
                    <a:gd name="T17" fmla="*/ 68 w 68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6">
                      <a:moveTo>
                        <a:pt x="36" y="26"/>
                      </a:moveTo>
                      <a:lnTo>
                        <a:pt x="68" y="12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3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18" name="Freeform 2549"/>
                <p:cNvSpPr>
                  <a:spLocks noChangeAspect="1"/>
                </p:cNvSpPr>
                <p:nvPr/>
              </p:nvSpPr>
              <p:spPr bwMode="auto">
                <a:xfrm>
                  <a:off x="1330" y="1908"/>
                  <a:ext cx="68" cy="28"/>
                </a:xfrm>
                <a:custGeom>
                  <a:avLst/>
                  <a:gdLst>
                    <a:gd name="T0" fmla="*/ 38 w 68"/>
                    <a:gd name="T1" fmla="*/ 28 h 28"/>
                    <a:gd name="T2" fmla="*/ 68 w 68"/>
                    <a:gd name="T3" fmla="*/ 12 h 28"/>
                    <a:gd name="T4" fmla="*/ 32 w 68"/>
                    <a:gd name="T5" fmla="*/ 0 h 28"/>
                    <a:gd name="T6" fmla="*/ 0 w 68"/>
                    <a:gd name="T7" fmla="*/ 14 h 28"/>
                    <a:gd name="T8" fmla="*/ 38 w 68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8"/>
                    <a:gd name="T17" fmla="*/ 68 w 68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8">
                      <a:moveTo>
                        <a:pt x="38" y="28"/>
                      </a:moveTo>
                      <a:lnTo>
                        <a:pt x="68" y="12"/>
                      </a:lnTo>
                      <a:lnTo>
                        <a:pt x="32" y="0"/>
                      </a:lnTo>
                      <a:lnTo>
                        <a:pt x="0" y="14"/>
                      </a:lnTo>
                      <a:lnTo>
                        <a:pt x="38" y="28"/>
                      </a:lnTo>
                      <a:close/>
                    </a:path>
                  </a:pathLst>
                </a:custGeom>
                <a:solidFill>
                  <a:srgbClr val="008058"/>
                </a:solidFill>
                <a:ln w="0">
                  <a:solidFill>
                    <a:srgbClr val="0080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19" name="Freeform 2550"/>
                <p:cNvSpPr>
                  <a:spLocks noChangeAspect="1"/>
                </p:cNvSpPr>
                <p:nvPr/>
              </p:nvSpPr>
              <p:spPr bwMode="auto">
                <a:xfrm>
                  <a:off x="1330" y="1908"/>
                  <a:ext cx="68" cy="28"/>
                </a:xfrm>
                <a:custGeom>
                  <a:avLst/>
                  <a:gdLst>
                    <a:gd name="T0" fmla="*/ 38 w 68"/>
                    <a:gd name="T1" fmla="*/ 28 h 28"/>
                    <a:gd name="T2" fmla="*/ 68 w 68"/>
                    <a:gd name="T3" fmla="*/ 12 h 28"/>
                    <a:gd name="T4" fmla="*/ 32 w 68"/>
                    <a:gd name="T5" fmla="*/ 0 h 28"/>
                    <a:gd name="T6" fmla="*/ 0 w 68"/>
                    <a:gd name="T7" fmla="*/ 14 h 28"/>
                    <a:gd name="T8" fmla="*/ 38 w 68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8"/>
                    <a:gd name="T17" fmla="*/ 68 w 68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8">
                      <a:moveTo>
                        <a:pt x="38" y="28"/>
                      </a:moveTo>
                      <a:lnTo>
                        <a:pt x="68" y="12"/>
                      </a:lnTo>
                      <a:lnTo>
                        <a:pt x="32" y="0"/>
                      </a:lnTo>
                      <a:lnTo>
                        <a:pt x="0" y="14"/>
                      </a:lnTo>
                      <a:lnTo>
                        <a:pt x="38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20" name="Freeform 2551"/>
                <p:cNvSpPr>
                  <a:spLocks noChangeAspect="1"/>
                </p:cNvSpPr>
                <p:nvPr/>
              </p:nvSpPr>
              <p:spPr bwMode="auto">
                <a:xfrm>
                  <a:off x="1368" y="1920"/>
                  <a:ext cx="70" cy="28"/>
                </a:xfrm>
                <a:custGeom>
                  <a:avLst/>
                  <a:gdLst>
                    <a:gd name="T0" fmla="*/ 38 w 70"/>
                    <a:gd name="T1" fmla="*/ 28 h 28"/>
                    <a:gd name="T2" fmla="*/ 70 w 70"/>
                    <a:gd name="T3" fmla="*/ 12 h 28"/>
                    <a:gd name="T4" fmla="*/ 30 w 70"/>
                    <a:gd name="T5" fmla="*/ 0 h 28"/>
                    <a:gd name="T6" fmla="*/ 0 w 70"/>
                    <a:gd name="T7" fmla="*/ 16 h 28"/>
                    <a:gd name="T8" fmla="*/ 38 w 70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28"/>
                    <a:gd name="T17" fmla="*/ 70 w 70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28">
                      <a:moveTo>
                        <a:pt x="38" y="28"/>
                      </a:moveTo>
                      <a:lnTo>
                        <a:pt x="70" y="12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38" y="28"/>
                      </a:lnTo>
                      <a:close/>
                    </a:path>
                  </a:pathLst>
                </a:custGeom>
                <a:solidFill>
                  <a:srgbClr val="008158"/>
                </a:solidFill>
                <a:ln w="0">
                  <a:solidFill>
                    <a:srgbClr val="0081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21" name="Freeform 2552"/>
                <p:cNvSpPr>
                  <a:spLocks noChangeAspect="1"/>
                </p:cNvSpPr>
                <p:nvPr/>
              </p:nvSpPr>
              <p:spPr bwMode="auto">
                <a:xfrm>
                  <a:off x="1368" y="1920"/>
                  <a:ext cx="70" cy="28"/>
                </a:xfrm>
                <a:custGeom>
                  <a:avLst/>
                  <a:gdLst>
                    <a:gd name="T0" fmla="*/ 38 w 70"/>
                    <a:gd name="T1" fmla="*/ 28 h 28"/>
                    <a:gd name="T2" fmla="*/ 70 w 70"/>
                    <a:gd name="T3" fmla="*/ 12 h 28"/>
                    <a:gd name="T4" fmla="*/ 30 w 70"/>
                    <a:gd name="T5" fmla="*/ 0 h 28"/>
                    <a:gd name="T6" fmla="*/ 0 w 70"/>
                    <a:gd name="T7" fmla="*/ 16 h 28"/>
                    <a:gd name="T8" fmla="*/ 38 w 70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28"/>
                    <a:gd name="T17" fmla="*/ 70 w 70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28">
                      <a:moveTo>
                        <a:pt x="38" y="28"/>
                      </a:moveTo>
                      <a:lnTo>
                        <a:pt x="70" y="12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38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22" name="Freeform 2553"/>
                <p:cNvSpPr>
                  <a:spLocks noChangeAspect="1"/>
                </p:cNvSpPr>
                <p:nvPr/>
              </p:nvSpPr>
              <p:spPr bwMode="auto">
                <a:xfrm>
                  <a:off x="1406" y="1932"/>
                  <a:ext cx="70" cy="28"/>
                </a:xfrm>
                <a:custGeom>
                  <a:avLst/>
                  <a:gdLst>
                    <a:gd name="T0" fmla="*/ 40 w 70"/>
                    <a:gd name="T1" fmla="*/ 28 h 28"/>
                    <a:gd name="T2" fmla="*/ 70 w 70"/>
                    <a:gd name="T3" fmla="*/ 12 h 28"/>
                    <a:gd name="T4" fmla="*/ 32 w 70"/>
                    <a:gd name="T5" fmla="*/ 0 h 28"/>
                    <a:gd name="T6" fmla="*/ 0 w 70"/>
                    <a:gd name="T7" fmla="*/ 16 h 28"/>
                    <a:gd name="T8" fmla="*/ 40 w 70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28"/>
                    <a:gd name="T17" fmla="*/ 70 w 70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28">
                      <a:moveTo>
                        <a:pt x="40" y="28"/>
                      </a:moveTo>
                      <a:lnTo>
                        <a:pt x="70" y="12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40" y="28"/>
                      </a:lnTo>
                      <a:close/>
                    </a:path>
                  </a:pathLst>
                </a:custGeom>
                <a:solidFill>
                  <a:srgbClr val="008258"/>
                </a:solidFill>
                <a:ln w="0">
                  <a:solidFill>
                    <a:srgbClr val="0082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23" name="Freeform 2554"/>
                <p:cNvSpPr>
                  <a:spLocks noChangeAspect="1"/>
                </p:cNvSpPr>
                <p:nvPr/>
              </p:nvSpPr>
              <p:spPr bwMode="auto">
                <a:xfrm>
                  <a:off x="1406" y="1932"/>
                  <a:ext cx="70" cy="28"/>
                </a:xfrm>
                <a:custGeom>
                  <a:avLst/>
                  <a:gdLst>
                    <a:gd name="T0" fmla="*/ 40 w 70"/>
                    <a:gd name="T1" fmla="*/ 28 h 28"/>
                    <a:gd name="T2" fmla="*/ 70 w 70"/>
                    <a:gd name="T3" fmla="*/ 12 h 28"/>
                    <a:gd name="T4" fmla="*/ 32 w 70"/>
                    <a:gd name="T5" fmla="*/ 0 h 28"/>
                    <a:gd name="T6" fmla="*/ 0 w 70"/>
                    <a:gd name="T7" fmla="*/ 16 h 28"/>
                    <a:gd name="T8" fmla="*/ 40 w 70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28"/>
                    <a:gd name="T17" fmla="*/ 70 w 70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28">
                      <a:moveTo>
                        <a:pt x="40" y="28"/>
                      </a:moveTo>
                      <a:lnTo>
                        <a:pt x="70" y="12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40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24" name="Freeform 2555"/>
                <p:cNvSpPr>
                  <a:spLocks noChangeAspect="1"/>
                </p:cNvSpPr>
                <p:nvPr/>
              </p:nvSpPr>
              <p:spPr bwMode="auto">
                <a:xfrm>
                  <a:off x="1446" y="1944"/>
                  <a:ext cx="70" cy="30"/>
                </a:xfrm>
                <a:custGeom>
                  <a:avLst/>
                  <a:gdLst>
                    <a:gd name="T0" fmla="*/ 40 w 70"/>
                    <a:gd name="T1" fmla="*/ 30 h 30"/>
                    <a:gd name="T2" fmla="*/ 70 w 70"/>
                    <a:gd name="T3" fmla="*/ 14 h 30"/>
                    <a:gd name="T4" fmla="*/ 30 w 70"/>
                    <a:gd name="T5" fmla="*/ 0 h 30"/>
                    <a:gd name="T6" fmla="*/ 0 w 70"/>
                    <a:gd name="T7" fmla="*/ 16 h 30"/>
                    <a:gd name="T8" fmla="*/ 40 w 70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30"/>
                    <a:gd name="T17" fmla="*/ 70 w 70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30">
                      <a:moveTo>
                        <a:pt x="40" y="30"/>
                      </a:moveTo>
                      <a:lnTo>
                        <a:pt x="70" y="14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40" y="30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25" name="Freeform 2556"/>
                <p:cNvSpPr>
                  <a:spLocks noChangeAspect="1"/>
                </p:cNvSpPr>
                <p:nvPr/>
              </p:nvSpPr>
              <p:spPr bwMode="auto">
                <a:xfrm>
                  <a:off x="1446" y="1944"/>
                  <a:ext cx="70" cy="30"/>
                </a:xfrm>
                <a:custGeom>
                  <a:avLst/>
                  <a:gdLst>
                    <a:gd name="T0" fmla="*/ 40 w 70"/>
                    <a:gd name="T1" fmla="*/ 30 h 30"/>
                    <a:gd name="T2" fmla="*/ 70 w 70"/>
                    <a:gd name="T3" fmla="*/ 14 h 30"/>
                    <a:gd name="T4" fmla="*/ 30 w 70"/>
                    <a:gd name="T5" fmla="*/ 0 h 30"/>
                    <a:gd name="T6" fmla="*/ 0 w 70"/>
                    <a:gd name="T7" fmla="*/ 16 h 30"/>
                    <a:gd name="T8" fmla="*/ 40 w 70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30"/>
                    <a:gd name="T17" fmla="*/ 70 w 70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30">
                      <a:moveTo>
                        <a:pt x="40" y="30"/>
                      </a:moveTo>
                      <a:lnTo>
                        <a:pt x="70" y="14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40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26" name="Freeform 2557"/>
                <p:cNvSpPr>
                  <a:spLocks noChangeAspect="1"/>
                </p:cNvSpPr>
                <p:nvPr/>
              </p:nvSpPr>
              <p:spPr bwMode="auto">
                <a:xfrm>
                  <a:off x="1486" y="1958"/>
                  <a:ext cx="70" cy="30"/>
                </a:xfrm>
                <a:custGeom>
                  <a:avLst/>
                  <a:gdLst>
                    <a:gd name="T0" fmla="*/ 40 w 70"/>
                    <a:gd name="T1" fmla="*/ 30 h 30"/>
                    <a:gd name="T2" fmla="*/ 70 w 70"/>
                    <a:gd name="T3" fmla="*/ 14 h 30"/>
                    <a:gd name="T4" fmla="*/ 30 w 70"/>
                    <a:gd name="T5" fmla="*/ 0 h 30"/>
                    <a:gd name="T6" fmla="*/ 0 w 70"/>
                    <a:gd name="T7" fmla="*/ 16 h 30"/>
                    <a:gd name="T8" fmla="*/ 40 w 70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30"/>
                    <a:gd name="T17" fmla="*/ 70 w 70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30">
                      <a:moveTo>
                        <a:pt x="40" y="30"/>
                      </a:moveTo>
                      <a:lnTo>
                        <a:pt x="70" y="14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40" y="30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27" name="Freeform 2558"/>
                <p:cNvSpPr>
                  <a:spLocks noChangeAspect="1"/>
                </p:cNvSpPr>
                <p:nvPr/>
              </p:nvSpPr>
              <p:spPr bwMode="auto">
                <a:xfrm>
                  <a:off x="1486" y="1958"/>
                  <a:ext cx="70" cy="30"/>
                </a:xfrm>
                <a:custGeom>
                  <a:avLst/>
                  <a:gdLst>
                    <a:gd name="T0" fmla="*/ 40 w 70"/>
                    <a:gd name="T1" fmla="*/ 30 h 30"/>
                    <a:gd name="T2" fmla="*/ 70 w 70"/>
                    <a:gd name="T3" fmla="*/ 14 h 30"/>
                    <a:gd name="T4" fmla="*/ 30 w 70"/>
                    <a:gd name="T5" fmla="*/ 0 h 30"/>
                    <a:gd name="T6" fmla="*/ 0 w 70"/>
                    <a:gd name="T7" fmla="*/ 16 h 30"/>
                    <a:gd name="T8" fmla="*/ 40 w 70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30"/>
                    <a:gd name="T17" fmla="*/ 70 w 70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30">
                      <a:moveTo>
                        <a:pt x="40" y="30"/>
                      </a:moveTo>
                      <a:lnTo>
                        <a:pt x="70" y="14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40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28" name="Freeform 2559"/>
                <p:cNvSpPr>
                  <a:spLocks noChangeAspect="1"/>
                </p:cNvSpPr>
                <p:nvPr/>
              </p:nvSpPr>
              <p:spPr bwMode="auto">
                <a:xfrm>
                  <a:off x="1526" y="1972"/>
                  <a:ext cx="70" cy="30"/>
                </a:xfrm>
                <a:custGeom>
                  <a:avLst/>
                  <a:gdLst>
                    <a:gd name="T0" fmla="*/ 40 w 70"/>
                    <a:gd name="T1" fmla="*/ 30 h 30"/>
                    <a:gd name="T2" fmla="*/ 70 w 70"/>
                    <a:gd name="T3" fmla="*/ 14 h 30"/>
                    <a:gd name="T4" fmla="*/ 30 w 70"/>
                    <a:gd name="T5" fmla="*/ 0 h 30"/>
                    <a:gd name="T6" fmla="*/ 0 w 70"/>
                    <a:gd name="T7" fmla="*/ 16 h 30"/>
                    <a:gd name="T8" fmla="*/ 40 w 70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30"/>
                    <a:gd name="T17" fmla="*/ 70 w 70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30">
                      <a:moveTo>
                        <a:pt x="40" y="30"/>
                      </a:moveTo>
                      <a:lnTo>
                        <a:pt x="70" y="14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40" y="30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29" name="Freeform 2560"/>
                <p:cNvSpPr>
                  <a:spLocks noChangeAspect="1"/>
                </p:cNvSpPr>
                <p:nvPr/>
              </p:nvSpPr>
              <p:spPr bwMode="auto">
                <a:xfrm>
                  <a:off x="1526" y="1972"/>
                  <a:ext cx="70" cy="30"/>
                </a:xfrm>
                <a:custGeom>
                  <a:avLst/>
                  <a:gdLst>
                    <a:gd name="T0" fmla="*/ 40 w 70"/>
                    <a:gd name="T1" fmla="*/ 30 h 30"/>
                    <a:gd name="T2" fmla="*/ 70 w 70"/>
                    <a:gd name="T3" fmla="*/ 14 h 30"/>
                    <a:gd name="T4" fmla="*/ 30 w 70"/>
                    <a:gd name="T5" fmla="*/ 0 h 30"/>
                    <a:gd name="T6" fmla="*/ 0 w 70"/>
                    <a:gd name="T7" fmla="*/ 16 h 30"/>
                    <a:gd name="T8" fmla="*/ 40 w 70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30"/>
                    <a:gd name="T17" fmla="*/ 70 w 70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30">
                      <a:moveTo>
                        <a:pt x="40" y="30"/>
                      </a:moveTo>
                      <a:lnTo>
                        <a:pt x="70" y="14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40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30" name="Freeform 2561"/>
                <p:cNvSpPr>
                  <a:spLocks noChangeAspect="1"/>
                </p:cNvSpPr>
                <p:nvPr/>
              </p:nvSpPr>
              <p:spPr bwMode="auto">
                <a:xfrm>
                  <a:off x="1566" y="1986"/>
                  <a:ext cx="72" cy="30"/>
                </a:xfrm>
                <a:custGeom>
                  <a:avLst/>
                  <a:gdLst>
                    <a:gd name="T0" fmla="*/ 42 w 72"/>
                    <a:gd name="T1" fmla="*/ 30 h 30"/>
                    <a:gd name="T2" fmla="*/ 72 w 72"/>
                    <a:gd name="T3" fmla="*/ 14 h 30"/>
                    <a:gd name="T4" fmla="*/ 30 w 72"/>
                    <a:gd name="T5" fmla="*/ 0 h 30"/>
                    <a:gd name="T6" fmla="*/ 0 w 72"/>
                    <a:gd name="T7" fmla="*/ 16 h 30"/>
                    <a:gd name="T8" fmla="*/ 42 w 72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"/>
                    <a:gd name="T16" fmla="*/ 0 h 30"/>
                    <a:gd name="T17" fmla="*/ 72 w 72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" h="30">
                      <a:moveTo>
                        <a:pt x="42" y="30"/>
                      </a:moveTo>
                      <a:lnTo>
                        <a:pt x="72" y="14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42" y="30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31" name="Freeform 2562"/>
                <p:cNvSpPr>
                  <a:spLocks noChangeAspect="1"/>
                </p:cNvSpPr>
                <p:nvPr/>
              </p:nvSpPr>
              <p:spPr bwMode="auto">
                <a:xfrm>
                  <a:off x="1566" y="1986"/>
                  <a:ext cx="72" cy="30"/>
                </a:xfrm>
                <a:custGeom>
                  <a:avLst/>
                  <a:gdLst>
                    <a:gd name="T0" fmla="*/ 42 w 72"/>
                    <a:gd name="T1" fmla="*/ 30 h 30"/>
                    <a:gd name="T2" fmla="*/ 72 w 72"/>
                    <a:gd name="T3" fmla="*/ 14 h 30"/>
                    <a:gd name="T4" fmla="*/ 30 w 72"/>
                    <a:gd name="T5" fmla="*/ 0 h 30"/>
                    <a:gd name="T6" fmla="*/ 0 w 72"/>
                    <a:gd name="T7" fmla="*/ 16 h 30"/>
                    <a:gd name="T8" fmla="*/ 42 w 72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"/>
                    <a:gd name="T16" fmla="*/ 0 h 30"/>
                    <a:gd name="T17" fmla="*/ 72 w 72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" h="30">
                      <a:moveTo>
                        <a:pt x="42" y="30"/>
                      </a:moveTo>
                      <a:lnTo>
                        <a:pt x="72" y="14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42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32" name="Freeform 2563"/>
                <p:cNvSpPr>
                  <a:spLocks noChangeAspect="1"/>
                </p:cNvSpPr>
                <p:nvPr/>
              </p:nvSpPr>
              <p:spPr bwMode="auto">
                <a:xfrm>
                  <a:off x="478" y="1640"/>
                  <a:ext cx="58" cy="32"/>
                </a:xfrm>
                <a:custGeom>
                  <a:avLst/>
                  <a:gdLst>
                    <a:gd name="T0" fmla="*/ 26 w 58"/>
                    <a:gd name="T1" fmla="*/ 32 h 32"/>
                    <a:gd name="T2" fmla="*/ 58 w 58"/>
                    <a:gd name="T3" fmla="*/ 18 h 32"/>
                    <a:gd name="T4" fmla="*/ 32 w 58"/>
                    <a:gd name="T5" fmla="*/ 0 h 32"/>
                    <a:gd name="T6" fmla="*/ 0 w 58"/>
                    <a:gd name="T7" fmla="*/ 12 h 32"/>
                    <a:gd name="T8" fmla="*/ 26 w 58"/>
                    <a:gd name="T9" fmla="*/ 32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32"/>
                    <a:gd name="T17" fmla="*/ 58 w 58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32">
                      <a:moveTo>
                        <a:pt x="26" y="32"/>
                      </a:moveTo>
                      <a:lnTo>
                        <a:pt x="58" y="18"/>
                      </a:lnTo>
                      <a:lnTo>
                        <a:pt x="32" y="0"/>
                      </a:lnTo>
                      <a:lnTo>
                        <a:pt x="0" y="12"/>
                      </a:lnTo>
                      <a:lnTo>
                        <a:pt x="26" y="32"/>
                      </a:lnTo>
                      <a:close/>
                    </a:path>
                  </a:pathLst>
                </a:custGeom>
                <a:solidFill>
                  <a:srgbClr val="1FA863"/>
                </a:solidFill>
                <a:ln w="0">
                  <a:solidFill>
                    <a:srgbClr val="1FA863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33" name="Freeform 2564"/>
                <p:cNvSpPr>
                  <a:spLocks noChangeAspect="1"/>
                </p:cNvSpPr>
                <p:nvPr/>
              </p:nvSpPr>
              <p:spPr bwMode="auto">
                <a:xfrm>
                  <a:off x="478" y="1640"/>
                  <a:ext cx="58" cy="32"/>
                </a:xfrm>
                <a:custGeom>
                  <a:avLst/>
                  <a:gdLst>
                    <a:gd name="T0" fmla="*/ 26 w 58"/>
                    <a:gd name="T1" fmla="*/ 32 h 32"/>
                    <a:gd name="T2" fmla="*/ 58 w 58"/>
                    <a:gd name="T3" fmla="*/ 18 h 32"/>
                    <a:gd name="T4" fmla="*/ 32 w 58"/>
                    <a:gd name="T5" fmla="*/ 0 h 32"/>
                    <a:gd name="T6" fmla="*/ 0 w 58"/>
                    <a:gd name="T7" fmla="*/ 12 h 32"/>
                    <a:gd name="T8" fmla="*/ 26 w 58"/>
                    <a:gd name="T9" fmla="*/ 32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32"/>
                    <a:gd name="T17" fmla="*/ 58 w 58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32">
                      <a:moveTo>
                        <a:pt x="26" y="32"/>
                      </a:moveTo>
                      <a:lnTo>
                        <a:pt x="58" y="18"/>
                      </a:lnTo>
                      <a:lnTo>
                        <a:pt x="32" y="0"/>
                      </a:lnTo>
                      <a:lnTo>
                        <a:pt x="0" y="12"/>
                      </a:lnTo>
                      <a:lnTo>
                        <a:pt x="26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34" name="Freeform 2565"/>
                <p:cNvSpPr>
                  <a:spLocks noChangeAspect="1"/>
                </p:cNvSpPr>
                <p:nvPr/>
              </p:nvSpPr>
              <p:spPr bwMode="auto">
                <a:xfrm>
                  <a:off x="504" y="1658"/>
                  <a:ext cx="60" cy="68"/>
                </a:xfrm>
                <a:custGeom>
                  <a:avLst/>
                  <a:gdLst>
                    <a:gd name="T0" fmla="*/ 30 w 60"/>
                    <a:gd name="T1" fmla="*/ 68 h 68"/>
                    <a:gd name="T2" fmla="*/ 60 w 60"/>
                    <a:gd name="T3" fmla="*/ 48 h 68"/>
                    <a:gd name="T4" fmla="*/ 32 w 60"/>
                    <a:gd name="T5" fmla="*/ 0 h 68"/>
                    <a:gd name="T6" fmla="*/ 0 w 60"/>
                    <a:gd name="T7" fmla="*/ 14 h 68"/>
                    <a:gd name="T8" fmla="*/ 30 w 60"/>
                    <a:gd name="T9" fmla="*/ 68 h 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68"/>
                    <a:gd name="T17" fmla="*/ 60 w 60"/>
                    <a:gd name="T18" fmla="*/ 68 h 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68">
                      <a:moveTo>
                        <a:pt x="30" y="68"/>
                      </a:moveTo>
                      <a:lnTo>
                        <a:pt x="60" y="48"/>
                      </a:lnTo>
                      <a:lnTo>
                        <a:pt x="32" y="0"/>
                      </a:lnTo>
                      <a:lnTo>
                        <a:pt x="0" y="14"/>
                      </a:lnTo>
                      <a:lnTo>
                        <a:pt x="30" y="68"/>
                      </a:lnTo>
                      <a:close/>
                    </a:path>
                  </a:pathLst>
                </a:custGeom>
                <a:solidFill>
                  <a:srgbClr val="74B769"/>
                </a:solidFill>
                <a:ln w="0">
                  <a:solidFill>
                    <a:srgbClr val="74B76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35" name="Freeform 2566"/>
                <p:cNvSpPr>
                  <a:spLocks noChangeAspect="1"/>
                </p:cNvSpPr>
                <p:nvPr/>
              </p:nvSpPr>
              <p:spPr bwMode="auto">
                <a:xfrm>
                  <a:off x="504" y="1658"/>
                  <a:ext cx="60" cy="68"/>
                </a:xfrm>
                <a:custGeom>
                  <a:avLst/>
                  <a:gdLst>
                    <a:gd name="T0" fmla="*/ 30 w 60"/>
                    <a:gd name="T1" fmla="*/ 68 h 68"/>
                    <a:gd name="T2" fmla="*/ 60 w 60"/>
                    <a:gd name="T3" fmla="*/ 48 h 68"/>
                    <a:gd name="T4" fmla="*/ 32 w 60"/>
                    <a:gd name="T5" fmla="*/ 0 h 68"/>
                    <a:gd name="T6" fmla="*/ 0 w 60"/>
                    <a:gd name="T7" fmla="*/ 14 h 68"/>
                    <a:gd name="T8" fmla="*/ 30 w 60"/>
                    <a:gd name="T9" fmla="*/ 68 h 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68"/>
                    <a:gd name="T17" fmla="*/ 60 w 60"/>
                    <a:gd name="T18" fmla="*/ 68 h 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68">
                      <a:moveTo>
                        <a:pt x="30" y="68"/>
                      </a:moveTo>
                      <a:lnTo>
                        <a:pt x="60" y="48"/>
                      </a:lnTo>
                      <a:lnTo>
                        <a:pt x="32" y="0"/>
                      </a:lnTo>
                      <a:lnTo>
                        <a:pt x="0" y="14"/>
                      </a:lnTo>
                      <a:lnTo>
                        <a:pt x="30" y="6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36" name="Freeform 2567"/>
                <p:cNvSpPr>
                  <a:spLocks noChangeAspect="1"/>
                </p:cNvSpPr>
                <p:nvPr/>
              </p:nvSpPr>
              <p:spPr bwMode="auto">
                <a:xfrm>
                  <a:off x="534" y="1706"/>
                  <a:ext cx="62" cy="90"/>
                </a:xfrm>
                <a:custGeom>
                  <a:avLst/>
                  <a:gdLst>
                    <a:gd name="T0" fmla="*/ 30 w 62"/>
                    <a:gd name="T1" fmla="*/ 90 h 90"/>
                    <a:gd name="T2" fmla="*/ 62 w 62"/>
                    <a:gd name="T3" fmla="*/ 60 h 90"/>
                    <a:gd name="T4" fmla="*/ 30 w 62"/>
                    <a:gd name="T5" fmla="*/ 0 h 90"/>
                    <a:gd name="T6" fmla="*/ 0 w 62"/>
                    <a:gd name="T7" fmla="*/ 20 h 90"/>
                    <a:gd name="T8" fmla="*/ 30 w 62"/>
                    <a:gd name="T9" fmla="*/ 90 h 9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90"/>
                    <a:gd name="T17" fmla="*/ 62 w 62"/>
                    <a:gd name="T18" fmla="*/ 90 h 9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90">
                      <a:moveTo>
                        <a:pt x="30" y="90"/>
                      </a:moveTo>
                      <a:lnTo>
                        <a:pt x="62" y="60"/>
                      </a:lnTo>
                      <a:lnTo>
                        <a:pt x="30" y="0"/>
                      </a:lnTo>
                      <a:lnTo>
                        <a:pt x="0" y="20"/>
                      </a:lnTo>
                      <a:lnTo>
                        <a:pt x="30" y="90"/>
                      </a:lnTo>
                      <a:close/>
                    </a:path>
                  </a:pathLst>
                </a:custGeom>
                <a:solidFill>
                  <a:srgbClr val="84B171"/>
                </a:solidFill>
                <a:ln w="0">
                  <a:solidFill>
                    <a:srgbClr val="84B17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37" name="Freeform 2568"/>
                <p:cNvSpPr>
                  <a:spLocks noChangeAspect="1"/>
                </p:cNvSpPr>
                <p:nvPr/>
              </p:nvSpPr>
              <p:spPr bwMode="auto">
                <a:xfrm>
                  <a:off x="534" y="1706"/>
                  <a:ext cx="62" cy="90"/>
                </a:xfrm>
                <a:custGeom>
                  <a:avLst/>
                  <a:gdLst>
                    <a:gd name="T0" fmla="*/ 30 w 62"/>
                    <a:gd name="T1" fmla="*/ 90 h 90"/>
                    <a:gd name="T2" fmla="*/ 62 w 62"/>
                    <a:gd name="T3" fmla="*/ 60 h 90"/>
                    <a:gd name="T4" fmla="*/ 30 w 62"/>
                    <a:gd name="T5" fmla="*/ 0 h 90"/>
                    <a:gd name="T6" fmla="*/ 0 w 62"/>
                    <a:gd name="T7" fmla="*/ 20 h 90"/>
                    <a:gd name="T8" fmla="*/ 30 w 62"/>
                    <a:gd name="T9" fmla="*/ 90 h 9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90"/>
                    <a:gd name="T17" fmla="*/ 62 w 62"/>
                    <a:gd name="T18" fmla="*/ 90 h 9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90">
                      <a:moveTo>
                        <a:pt x="30" y="90"/>
                      </a:moveTo>
                      <a:lnTo>
                        <a:pt x="62" y="60"/>
                      </a:lnTo>
                      <a:lnTo>
                        <a:pt x="30" y="0"/>
                      </a:lnTo>
                      <a:lnTo>
                        <a:pt x="0" y="20"/>
                      </a:lnTo>
                      <a:lnTo>
                        <a:pt x="30" y="9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38" name="Freeform 2569"/>
                <p:cNvSpPr>
                  <a:spLocks noChangeAspect="1"/>
                </p:cNvSpPr>
                <p:nvPr/>
              </p:nvSpPr>
              <p:spPr bwMode="auto">
                <a:xfrm>
                  <a:off x="564" y="1766"/>
                  <a:ext cx="60" cy="90"/>
                </a:xfrm>
                <a:custGeom>
                  <a:avLst/>
                  <a:gdLst>
                    <a:gd name="T0" fmla="*/ 32 w 60"/>
                    <a:gd name="T1" fmla="*/ 90 h 90"/>
                    <a:gd name="T2" fmla="*/ 60 w 60"/>
                    <a:gd name="T3" fmla="*/ 52 h 90"/>
                    <a:gd name="T4" fmla="*/ 32 w 60"/>
                    <a:gd name="T5" fmla="*/ 0 h 90"/>
                    <a:gd name="T6" fmla="*/ 0 w 60"/>
                    <a:gd name="T7" fmla="*/ 30 h 90"/>
                    <a:gd name="T8" fmla="*/ 32 w 60"/>
                    <a:gd name="T9" fmla="*/ 90 h 9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90"/>
                    <a:gd name="T17" fmla="*/ 60 w 60"/>
                    <a:gd name="T18" fmla="*/ 90 h 9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90">
                      <a:moveTo>
                        <a:pt x="32" y="90"/>
                      </a:moveTo>
                      <a:lnTo>
                        <a:pt x="60" y="52"/>
                      </a:lnTo>
                      <a:lnTo>
                        <a:pt x="32" y="0"/>
                      </a:lnTo>
                      <a:lnTo>
                        <a:pt x="0" y="30"/>
                      </a:lnTo>
                      <a:lnTo>
                        <a:pt x="32" y="90"/>
                      </a:lnTo>
                      <a:close/>
                    </a:path>
                  </a:pathLst>
                </a:custGeom>
                <a:solidFill>
                  <a:srgbClr val="82A481"/>
                </a:solidFill>
                <a:ln w="0">
                  <a:solidFill>
                    <a:srgbClr val="82A48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39" name="Freeform 2570"/>
                <p:cNvSpPr>
                  <a:spLocks noChangeAspect="1"/>
                </p:cNvSpPr>
                <p:nvPr/>
              </p:nvSpPr>
              <p:spPr bwMode="auto">
                <a:xfrm>
                  <a:off x="564" y="1766"/>
                  <a:ext cx="60" cy="90"/>
                </a:xfrm>
                <a:custGeom>
                  <a:avLst/>
                  <a:gdLst>
                    <a:gd name="T0" fmla="*/ 32 w 60"/>
                    <a:gd name="T1" fmla="*/ 90 h 90"/>
                    <a:gd name="T2" fmla="*/ 60 w 60"/>
                    <a:gd name="T3" fmla="*/ 52 h 90"/>
                    <a:gd name="T4" fmla="*/ 32 w 60"/>
                    <a:gd name="T5" fmla="*/ 0 h 90"/>
                    <a:gd name="T6" fmla="*/ 0 w 60"/>
                    <a:gd name="T7" fmla="*/ 30 h 90"/>
                    <a:gd name="T8" fmla="*/ 32 w 60"/>
                    <a:gd name="T9" fmla="*/ 90 h 9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90"/>
                    <a:gd name="T17" fmla="*/ 60 w 60"/>
                    <a:gd name="T18" fmla="*/ 90 h 9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90">
                      <a:moveTo>
                        <a:pt x="32" y="90"/>
                      </a:moveTo>
                      <a:lnTo>
                        <a:pt x="60" y="52"/>
                      </a:lnTo>
                      <a:lnTo>
                        <a:pt x="32" y="0"/>
                      </a:lnTo>
                      <a:lnTo>
                        <a:pt x="0" y="30"/>
                      </a:lnTo>
                      <a:lnTo>
                        <a:pt x="32" y="9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40" name="Freeform 2571"/>
                <p:cNvSpPr>
                  <a:spLocks noChangeAspect="1"/>
                </p:cNvSpPr>
                <p:nvPr/>
              </p:nvSpPr>
              <p:spPr bwMode="auto">
                <a:xfrm>
                  <a:off x="596" y="1818"/>
                  <a:ext cx="58" cy="78"/>
                </a:xfrm>
                <a:custGeom>
                  <a:avLst/>
                  <a:gdLst>
                    <a:gd name="T0" fmla="*/ 28 w 58"/>
                    <a:gd name="T1" fmla="*/ 78 h 78"/>
                    <a:gd name="T2" fmla="*/ 58 w 58"/>
                    <a:gd name="T3" fmla="*/ 40 h 78"/>
                    <a:gd name="T4" fmla="*/ 28 w 58"/>
                    <a:gd name="T5" fmla="*/ 0 h 78"/>
                    <a:gd name="T6" fmla="*/ 0 w 58"/>
                    <a:gd name="T7" fmla="*/ 38 h 78"/>
                    <a:gd name="T8" fmla="*/ 28 w 58"/>
                    <a:gd name="T9" fmla="*/ 78 h 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78"/>
                    <a:gd name="T17" fmla="*/ 58 w 58"/>
                    <a:gd name="T18" fmla="*/ 78 h 7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78">
                      <a:moveTo>
                        <a:pt x="28" y="78"/>
                      </a:moveTo>
                      <a:lnTo>
                        <a:pt x="58" y="40"/>
                      </a:lnTo>
                      <a:lnTo>
                        <a:pt x="28" y="0"/>
                      </a:lnTo>
                      <a:lnTo>
                        <a:pt x="0" y="38"/>
                      </a:lnTo>
                      <a:lnTo>
                        <a:pt x="28" y="78"/>
                      </a:lnTo>
                      <a:close/>
                    </a:path>
                  </a:pathLst>
                </a:custGeom>
                <a:solidFill>
                  <a:srgbClr val="769293"/>
                </a:solidFill>
                <a:ln w="0">
                  <a:solidFill>
                    <a:srgbClr val="769293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41" name="Freeform 2572"/>
                <p:cNvSpPr>
                  <a:spLocks noChangeAspect="1"/>
                </p:cNvSpPr>
                <p:nvPr/>
              </p:nvSpPr>
              <p:spPr bwMode="auto">
                <a:xfrm>
                  <a:off x="596" y="1818"/>
                  <a:ext cx="58" cy="78"/>
                </a:xfrm>
                <a:custGeom>
                  <a:avLst/>
                  <a:gdLst>
                    <a:gd name="T0" fmla="*/ 28 w 58"/>
                    <a:gd name="T1" fmla="*/ 78 h 78"/>
                    <a:gd name="T2" fmla="*/ 58 w 58"/>
                    <a:gd name="T3" fmla="*/ 40 h 78"/>
                    <a:gd name="T4" fmla="*/ 28 w 58"/>
                    <a:gd name="T5" fmla="*/ 0 h 78"/>
                    <a:gd name="T6" fmla="*/ 0 w 58"/>
                    <a:gd name="T7" fmla="*/ 38 h 78"/>
                    <a:gd name="T8" fmla="*/ 28 w 58"/>
                    <a:gd name="T9" fmla="*/ 78 h 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78"/>
                    <a:gd name="T17" fmla="*/ 58 w 58"/>
                    <a:gd name="T18" fmla="*/ 78 h 7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78">
                      <a:moveTo>
                        <a:pt x="28" y="78"/>
                      </a:moveTo>
                      <a:lnTo>
                        <a:pt x="58" y="40"/>
                      </a:lnTo>
                      <a:lnTo>
                        <a:pt x="28" y="0"/>
                      </a:lnTo>
                      <a:lnTo>
                        <a:pt x="0" y="38"/>
                      </a:lnTo>
                      <a:lnTo>
                        <a:pt x="28" y="7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42" name="Freeform 2573"/>
                <p:cNvSpPr>
                  <a:spLocks noChangeAspect="1"/>
                </p:cNvSpPr>
                <p:nvPr/>
              </p:nvSpPr>
              <p:spPr bwMode="auto">
                <a:xfrm>
                  <a:off x="624" y="1858"/>
                  <a:ext cx="56" cy="62"/>
                </a:xfrm>
                <a:custGeom>
                  <a:avLst/>
                  <a:gdLst>
                    <a:gd name="T0" fmla="*/ 28 w 56"/>
                    <a:gd name="T1" fmla="*/ 62 h 62"/>
                    <a:gd name="T2" fmla="*/ 56 w 56"/>
                    <a:gd name="T3" fmla="*/ 24 h 62"/>
                    <a:gd name="T4" fmla="*/ 30 w 56"/>
                    <a:gd name="T5" fmla="*/ 0 h 62"/>
                    <a:gd name="T6" fmla="*/ 0 w 56"/>
                    <a:gd name="T7" fmla="*/ 38 h 62"/>
                    <a:gd name="T8" fmla="*/ 28 w 56"/>
                    <a:gd name="T9" fmla="*/ 62 h 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62"/>
                    <a:gd name="T17" fmla="*/ 56 w 56"/>
                    <a:gd name="T18" fmla="*/ 62 h 6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62">
                      <a:moveTo>
                        <a:pt x="28" y="62"/>
                      </a:moveTo>
                      <a:lnTo>
                        <a:pt x="56" y="24"/>
                      </a:lnTo>
                      <a:lnTo>
                        <a:pt x="30" y="0"/>
                      </a:lnTo>
                      <a:lnTo>
                        <a:pt x="0" y="38"/>
                      </a:lnTo>
                      <a:lnTo>
                        <a:pt x="28" y="62"/>
                      </a:lnTo>
                      <a:close/>
                    </a:path>
                  </a:pathLst>
                </a:custGeom>
                <a:solidFill>
                  <a:srgbClr val="5F7AA6"/>
                </a:solidFill>
                <a:ln w="0">
                  <a:solidFill>
                    <a:srgbClr val="5F7AA6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43" name="Freeform 2574"/>
                <p:cNvSpPr>
                  <a:spLocks noChangeAspect="1"/>
                </p:cNvSpPr>
                <p:nvPr/>
              </p:nvSpPr>
              <p:spPr bwMode="auto">
                <a:xfrm>
                  <a:off x="624" y="1858"/>
                  <a:ext cx="56" cy="62"/>
                </a:xfrm>
                <a:custGeom>
                  <a:avLst/>
                  <a:gdLst>
                    <a:gd name="T0" fmla="*/ 28 w 56"/>
                    <a:gd name="T1" fmla="*/ 62 h 62"/>
                    <a:gd name="T2" fmla="*/ 56 w 56"/>
                    <a:gd name="T3" fmla="*/ 24 h 62"/>
                    <a:gd name="T4" fmla="*/ 30 w 56"/>
                    <a:gd name="T5" fmla="*/ 0 h 62"/>
                    <a:gd name="T6" fmla="*/ 0 w 56"/>
                    <a:gd name="T7" fmla="*/ 38 h 62"/>
                    <a:gd name="T8" fmla="*/ 28 w 56"/>
                    <a:gd name="T9" fmla="*/ 62 h 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62"/>
                    <a:gd name="T17" fmla="*/ 56 w 56"/>
                    <a:gd name="T18" fmla="*/ 62 h 6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62">
                      <a:moveTo>
                        <a:pt x="28" y="62"/>
                      </a:moveTo>
                      <a:lnTo>
                        <a:pt x="56" y="24"/>
                      </a:lnTo>
                      <a:lnTo>
                        <a:pt x="30" y="0"/>
                      </a:lnTo>
                      <a:lnTo>
                        <a:pt x="0" y="38"/>
                      </a:lnTo>
                      <a:lnTo>
                        <a:pt x="28" y="6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44" name="Freeform 2575"/>
                <p:cNvSpPr>
                  <a:spLocks noChangeAspect="1"/>
                </p:cNvSpPr>
                <p:nvPr/>
              </p:nvSpPr>
              <p:spPr bwMode="auto">
                <a:xfrm>
                  <a:off x="652" y="1882"/>
                  <a:ext cx="56" cy="50"/>
                </a:xfrm>
                <a:custGeom>
                  <a:avLst/>
                  <a:gdLst>
                    <a:gd name="T0" fmla="*/ 26 w 56"/>
                    <a:gd name="T1" fmla="*/ 50 h 50"/>
                    <a:gd name="T2" fmla="*/ 56 w 56"/>
                    <a:gd name="T3" fmla="*/ 12 h 50"/>
                    <a:gd name="T4" fmla="*/ 28 w 56"/>
                    <a:gd name="T5" fmla="*/ 0 h 50"/>
                    <a:gd name="T6" fmla="*/ 0 w 56"/>
                    <a:gd name="T7" fmla="*/ 38 h 50"/>
                    <a:gd name="T8" fmla="*/ 26 w 56"/>
                    <a:gd name="T9" fmla="*/ 50 h 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50"/>
                    <a:gd name="T17" fmla="*/ 56 w 56"/>
                    <a:gd name="T18" fmla="*/ 50 h 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50">
                      <a:moveTo>
                        <a:pt x="26" y="50"/>
                      </a:moveTo>
                      <a:lnTo>
                        <a:pt x="56" y="12"/>
                      </a:lnTo>
                      <a:lnTo>
                        <a:pt x="28" y="0"/>
                      </a:lnTo>
                      <a:lnTo>
                        <a:pt x="0" y="38"/>
                      </a:lnTo>
                      <a:lnTo>
                        <a:pt x="26" y="50"/>
                      </a:lnTo>
                      <a:close/>
                    </a:path>
                  </a:pathLst>
                </a:custGeom>
                <a:solidFill>
                  <a:srgbClr val="3E5EB5"/>
                </a:solidFill>
                <a:ln w="0">
                  <a:solidFill>
                    <a:srgbClr val="3E5EB5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45" name="Freeform 2576"/>
                <p:cNvSpPr>
                  <a:spLocks noChangeAspect="1"/>
                </p:cNvSpPr>
                <p:nvPr/>
              </p:nvSpPr>
              <p:spPr bwMode="auto">
                <a:xfrm>
                  <a:off x="652" y="1882"/>
                  <a:ext cx="56" cy="50"/>
                </a:xfrm>
                <a:custGeom>
                  <a:avLst/>
                  <a:gdLst>
                    <a:gd name="T0" fmla="*/ 26 w 56"/>
                    <a:gd name="T1" fmla="*/ 50 h 50"/>
                    <a:gd name="T2" fmla="*/ 56 w 56"/>
                    <a:gd name="T3" fmla="*/ 12 h 50"/>
                    <a:gd name="T4" fmla="*/ 28 w 56"/>
                    <a:gd name="T5" fmla="*/ 0 h 50"/>
                    <a:gd name="T6" fmla="*/ 0 w 56"/>
                    <a:gd name="T7" fmla="*/ 38 h 50"/>
                    <a:gd name="T8" fmla="*/ 26 w 56"/>
                    <a:gd name="T9" fmla="*/ 50 h 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50"/>
                    <a:gd name="T17" fmla="*/ 56 w 56"/>
                    <a:gd name="T18" fmla="*/ 50 h 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50">
                      <a:moveTo>
                        <a:pt x="26" y="50"/>
                      </a:moveTo>
                      <a:lnTo>
                        <a:pt x="56" y="12"/>
                      </a:lnTo>
                      <a:lnTo>
                        <a:pt x="28" y="0"/>
                      </a:lnTo>
                      <a:lnTo>
                        <a:pt x="0" y="38"/>
                      </a:lnTo>
                      <a:lnTo>
                        <a:pt x="26" y="5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46" name="Freeform 2577"/>
                <p:cNvSpPr>
                  <a:spLocks noChangeAspect="1"/>
                </p:cNvSpPr>
                <p:nvPr/>
              </p:nvSpPr>
              <p:spPr bwMode="auto">
                <a:xfrm>
                  <a:off x="678" y="1894"/>
                  <a:ext cx="56" cy="40"/>
                </a:xfrm>
                <a:custGeom>
                  <a:avLst/>
                  <a:gdLst>
                    <a:gd name="T0" fmla="*/ 26 w 56"/>
                    <a:gd name="T1" fmla="*/ 40 h 40"/>
                    <a:gd name="T2" fmla="*/ 56 w 56"/>
                    <a:gd name="T3" fmla="*/ 6 h 40"/>
                    <a:gd name="T4" fmla="*/ 30 w 56"/>
                    <a:gd name="T5" fmla="*/ 0 h 40"/>
                    <a:gd name="T6" fmla="*/ 0 w 56"/>
                    <a:gd name="T7" fmla="*/ 38 h 40"/>
                    <a:gd name="T8" fmla="*/ 26 w 56"/>
                    <a:gd name="T9" fmla="*/ 40 h 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0"/>
                    <a:gd name="T17" fmla="*/ 56 w 56"/>
                    <a:gd name="T18" fmla="*/ 40 h 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0">
                      <a:moveTo>
                        <a:pt x="26" y="40"/>
                      </a:moveTo>
                      <a:lnTo>
                        <a:pt x="56" y="6"/>
                      </a:lnTo>
                      <a:lnTo>
                        <a:pt x="30" y="0"/>
                      </a:lnTo>
                      <a:lnTo>
                        <a:pt x="0" y="38"/>
                      </a:lnTo>
                      <a:lnTo>
                        <a:pt x="26" y="40"/>
                      </a:lnTo>
                      <a:close/>
                    </a:path>
                  </a:pathLst>
                </a:custGeom>
                <a:solidFill>
                  <a:srgbClr val="1740BC"/>
                </a:solidFill>
                <a:ln w="0">
                  <a:solidFill>
                    <a:srgbClr val="1740B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47" name="Freeform 2578"/>
                <p:cNvSpPr>
                  <a:spLocks noChangeAspect="1"/>
                </p:cNvSpPr>
                <p:nvPr/>
              </p:nvSpPr>
              <p:spPr bwMode="auto">
                <a:xfrm>
                  <a:off x="678" y="1894"/>
                  <a:ext cx="56" cy="40"/>
                </a:xfrm>
                <a:custGeom>
                  <a:avLst/>
                  <a:gdLst>
                    <a:gd name="T0" fmla="*/ 26 w 56"/>
                    <a:gd name="T1" fmla="*/ 40 h 40"/>
                    <a:gd name="T2" fmla="*/ 56 w 56"/>
                    <a:gd name="T3" fmla="*/ 6 h 40"/>
                    <a:gd name="T4" fmla="*/ 30 w 56"/>
                    <a:gd name="T5" fmla="*/ 0 h 40"/>
                    <a:gd name="T6" fmla="*/ 0 w 56"/>
                    <a:gd name="T7" fmla="*/ 38 h 40"/>
                    <a:gd name="T8" fmla="*/ 26 w 56"/>
                    <a:gd name="T9" fmla="*/ 40 h 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0"/>
                    <a:gd name="T17" fmla="*/ 56 w 56"/>
                    <a:gd name="T18" fmla="*/ 40 h 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0">
                      <a:moveTo>
                        <a:pt x="26" y="40"/>
                      </a:moveTo>
                      <a:lnTo>
                        <a:pt x="56" y="6"/>
                      </a:lnTo>
                      <a:lnTo>
                        <a:pt x="30" y="0"/>
                      </a:lnTo>
                      <a:lnTo>
                        <a:pt x="0" y="38"/>
                      </a:lnTo>
                      <a:lnTo>
                        <a:pt x="26" y="4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48" name="Freeform 2579"/>
                <p:cNvSpPr>
                  <a:spLocks noChangeAspect="1"/>
                </p:cNvSpPr>
                <p:nvPr/>
              </p:nvSpPr>
              <p:spPr bwMode="auto">
                <a:xfrm>
                  <a:off x="704" y="1898"/>
                  <a:ext cx="56" cy="36"/>
                </a:xfrm>
                <a:custGeom>
                  <a:avLst/>
                  <a:gdLst>
                    <a:gd name="T0" fmla="*/ 26 w 56"/>
                    <a:gd name="T1" fmla="*/ 34 h 36"/>
                    <a:gd name="T2" fmla="*/ 56 w 56"/>
                    <a:gd name="T3" fmla="*/ 0 h 36"/>
                    <a:gd name="T4" fmla="*/ 30 w 56"/>
                    <a:gd name="T5" fmla="*/ 2 h 36"/>
                    <a:gd name="T6" fmla="*/ 0 w 56"/>
                    <a:gd name="T7" fmla="*/ 36 h 36"/>
                    <a:gd name="T8" fmla="*/ 26 w 56"/>
                    <a:gd name="T9" fmla="*/ 34 h 3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36"/>
                    <a:gd name="T17" fmla="*/ 56 w 56"/>
                    <a:gd name="T18" fmla="*/ 36 h 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36">
                      <a:moveTo>
                        <a:pt x="26" y="34"/>
                      </a:moveTo>
                      <a:lnTo>
                        <a:pt x="56" y="0"/>
                      </a:lnTo>
                      <a:lnTo>
                        <a:pt x="30" y="2"/>
                      </a:lnTo>
                      <a:lnTo>
                        <a:pt x="0" y="36"/>
                      </a:lnTo>
                      <a:lnTo>
                        <a:pt x="26" y="34"/>
                      </a:lnTo>
                      <a:close/>
                    </a:path>
                  </a:pathLst>
                </a:custGeom>
                <a:solidFill>
                  <a:srgbClr val="0025BA"/>
                </a:solidFill>
                <a:ln w="0">
                  <a:solidFill>
                    <a:srgbClr val="0025B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49" name="Freeform 2580"/>
                <p:cNvSpPr>
                  <a:spLocks noChangeAspect="1"/>
                </p:cNvSpPr>
                <p:nvPr/>
              </p:nvSpPr>
              <p:spPr bwMode="auto">
                <a:xfrm>
                  <a:off x="704" y="1898"/>
                  <a:ext cx="56" cy="36"/>
                </a:xfrm>
                <a:custGeom>
                  <a:avLst/>
                  <a:gdLst>
                    <a:gd name="T0" fmla="*/ 26 w 56"/>
                    <a:gd name="T1" fmla="*/ 34 h 36"/>
                    <a:gd name="T2" fmla="*/ 56 w 56"/>
                    <a:gd name="T3" fmla="*/ 0 h 36"/>
                    <a:gd name="T4" fmla="*/ 30 w 56"/>
                    <a:gd name="T5" fmla="*/ 2 h 36"/>
                    <a:gd name="T6" fmla="*/ 0 w 56"/>
                    <a:gd name="T7" fmla="*/ 36 h 36"/>
                    <a:gd name="T8" fmla="*/ 26 w 56"/>
                    <a:gd name="T9" fmla="*/ 34 h 3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36"/>
                    <a:gd name="T17" fmla="*/ 56 w 56"/>
                    <a:gd name="T18" fmla="*/ 36 h 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36">
                      <a:moveTo>
                        <a:pt x="26" y="34"/>
                      </a:moveTo>
                      <a:lnTo>
                        <a:pt x="56" y="0"/>
                      </a:lnTo>
                      <a:lnTo>
                        <a:pt x="30" y="2"/>
                      </a:lnTo>
                      <a:lnTo>
                        <a:pt x="0" y="36"/>
                      </a:lnTo>
                      <a:lnTo>
                        <a:pt x="26" y="3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50" name="Freeform 2581"/>
                <p:cNvSpPr>
                  <a:spLocks noChangeAspect="1"/>
                </p:cNvSpPr>
                <p:nvPr/>
              </p:nvSpPr>
              <p:spPr bwMode="auto">
                <a:xfrm>
                  <a:off x="730" y="1894"/>
                  <a:ext cx="58" cy="38"/>
                </a:xfrm>
                <a:custGeom>
                  <a:avLst/>
                  <a:gdLst>
                    <a:gd name="T0" fmla="*/ 26 w 58"/>
                    <a:gd name="T1" fmla="*/ 32 h 38"/>
                    <a:gd name="T2" fmla="*/ 58 w 58"/>
                    <a:gd name="T3" fmla="*/ 0 h 38"/>
                    <a:gd name="T4" fmla="*/ 30 w 58"/>
                    <a:gd name="T5" fmla="*/ 4 h 38"/>
                    <a:gd name="T6" fmla="*/ 0 w 58"/>
                    <a:gd name="T7" fmla="*/ 38 h 38"/>
                    <a:gd name="T8" fmla="*/ 26 w 58"/>
                    <a:gd name="T9" fmla="*/ 32 h 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38"/>
                    <a:gd name="T17" fmla="*/ 58 w 58"/>
                    <a:gd name="T18" fmla="*/ 38 h 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38">
                      <a:moveTo>
                        <a:pt x="26" y="32"/>
                      </a:moveTo>
                      <a:lnTo>
                        <a:pt x="58" y="0"/>
                      </a:lnTo>
                      <a:lnTo>
                        <a:pt x="30" y="4"/>
                      </a:lnTo>
                      <a:lnTo>
                        <a:pt x="0" y="38"/>
                      </a:lnTo>
                      <a:lnTo>
                        <a:pt x="26" y="32"/>
                      </a:lnTo>
                      <a:close/>
                    </a:path>
                  </a:pathLst>
                </a:custGeom>
                <a:solidFill>
                  <a:srgbClr val="0011B1"/>
                </a:solidFill>
                <a:ln w="0">
                  <a:solidFill>
                    <a:srgbClr val="0011B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51" name="Freeform 2582"/>
                <p:cNvSpPr>
                  <a:spLocks noChangeAspect="1"/>
                </p:cNvSpPr>
                <p:nvPr/>
              </p:nvSpPr>
              <p:spPr bwMode="auto">
                <a:xfrm>
                  <a:off x="730" y="1894"/>
                  <a:ext cx="58" cy="38"/>
                </a:xfrm>
                <a:custGeom>
                  <a:avLst/>
                  <a:gdLst>
                    <a:gd name="T0" fmla="*/ 26 w 58"/>
                    <a:gd name="T1" fmla="*/ 32 h 38"/>
                    <a:gd name="T2" fmla="*/ 58 w 58"/>
                    <a:gd name="T3" fmla="*/ 0 h 38"/>
                    <a:gd name="T4" fmla="*/ 30 w 58"/>
                    <a:gd name="T5" fmla="*/ 4 h 38"/>
                    <a:gd name="T6" fmla="*/ 0 w 58"/>
                    <a:gd name="T7" fmla="*/ 38 h 38"/>
                    <a:gd name="T8" fmla="*/ 26 w 58"/>
                    <a:gd name="T9" fmla="*/ 32 h 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38"/>
                    <a:gd name="T17" fmla="*/ 58 w 58"/>
                    <a:gd name="T18" fmla="*/ 38 h 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38">
                      <a:moveTo>
                        <a:pt x="26" y="32"/>
                      </a:moveTo>
                      <a:lnTo>
                        <a:pt x="58" y="0"/>
                      </a:lnTo>
                      <a:lnTo>
                        <a:pt x="30" y="4"/>
                      </a:lnTo>
                      <a:lnTo>
                        <a:pt x="0" y="38"/>
                      </a:lnTo>
                      <a:lnTo>
                        <a:pt x="26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52" name="Freeform 2583"/>
                <p:cNvSpPr>
                  <a:spLocks noChangeAspect="1"/>
                </p:cNvSpPr>
                <p:nvPr/>
              </p:nvSpPr>
              <p:spPr bwMode="auto">
                <a:xfrm>
                  <a:off x="756" y="1888"/>
                  <a:ext cx="58" cy="38"/>
                </a:xfrm>
                <a:custGeom>
                  <a:avLst/>
                  <a:gdLst>
                    <a:gd name="T0" fmla="*/ 28 w 58"/>
                    <a:gd name="T1" fmla="*/ 28 h 38"/>
                    <a:gd name="T2" fmla="*/ 58 w 58"/>
                    <a:gd name="T3" fmla="*/ 0 h 38"/>
                    <a:gd name="T4" fmla="*/ 32 w 58"/>
                    <a:gd name="T5" fmla="*/ 6 h 38"/>
                    <a:gd name="T6" fmla="*/ 0 w 58"/>
                    <a:gd name="T7" fmla="*/ 38 h 38"/>
                    <a:gd name="T8" fmla="*/ 28 w 58"/>
                    <a:gd name="T9" fmla="*/ 28 h 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38"/>
                    <a:gd name="T17" fmla="*/ 58 w 58"/>
                    <a:gd name="T18" fmla="*/ 38 h 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38">
                      <a:moveTo>
                        <a:pt x="28" y="28"/>
                      </a:moveTo>
                      <a:lnTo>
                        <a:pt x="58" y="0"/>
                      </a:lnTo>
                      <a:lnTo>
                        <a:pt x="32" y="6"/>
                      </a:lnTo>
                      <a:lnTo>
                        <a:pt x="0" y="38"/>
                      </a:lnTo>
                      <a:lnTo>
                        <a:pt x="28" y="28"/>
                      </a:lnTo>
                      <a:close/>
                    </a:path>
                  </a:pathLst>
                </a:custGeom>
                <a:solidFill>
                  <a:srgbClr val="0007A6"/>
                </a:solidFill>
                <a:ln w="0">
                  <a:solidFill>
                    <a:srgbClr val="0007A6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53" name="Freeform 2584"/>
                <p:cNvSpPr>
                  <a:spLocks noChangeAspect="1"/>
                </p:cNvSpPr>
                <p:nvPr/>
              </p:nvSpPr>
              <p:spPr bwMode="auto">
                <a:xfrm>
                  <a:off x="756" y="1888"/>
                  <a:ext cx="58" cy="38"/>
                </a:xfrm>
                <a:custGeom>
                  <a:avLst/>
                  <a:gdLst>
                    <a:gd name="T0" fmla="*/ 28 w 58"/>
                    <a:gd name="T1" fmla="*/ 28 h 38"/>
                    <a:gd name="T2" fmla="*/ 58 w 58"/>
                    <a:gd name="T3" fmla="*/ 0 h 38"/>
                    <a:gd name="T4" fmla="*/ 32 w 58"/>
                    <a:gd name="T5" fmla="*/ 6 h 38"/>
                    <a:gd name="T6" fmla="*/ 0 w 58"/>
                    <a:gd name="T7" fmla="*/ 38 h 38"/>
                    <a:gd name="T8" fmla="*/ 28 w 58"/>
                    <a:gd name="T9" fmla="*/ 28 h 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38"/>
                    <a:gd name="T17" fmla="*/ 58 w 58"/>
                    <a:gd name="T18" fmla="*/ 38 h 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38">
                      <a:moveTo>
                        <a:pt x="28" y="28"/>
                      </a:moveTo>
                      <a:lnTo>
                        <a:pt x="58" y="0"/>
                      </a:lnTo>
                      <a:lnTo>
                        <a:pt x="32" y="6"/>
                      </a:lnTo>
                      <a:lnTo>
                        <a:pt x="0" y="38"/>
                      </a:lnTo>
                      <a:lnTo>
                        <a:pt x="28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54" name="Freeform 2585"/>
                <p:cNvSpPr>
                  <a:spLocks noChangeAspect="1"/>
                </p:cNvSpPr>
                <p:nvPr/>
              </p:nvSpPr>
              <p:spPr bwMode="auto">
                <a:xfrm>
                  <a:off x="784" y="1882"/>
                  <a:ext cx="58" cy="34"/>
                </a:xfrm>
                <a:custGeom>
                  <a:avLst/>
                  <a:gdLst>
                    <a:gd name="T0" fmla="*/ 28 w 58"/>
                    <a:gd name="T1" fmla="*/ 26 h 34"/>
                    <a:gd name="T2" fmla="*/ 58 w 58"/>
                    <a:gd name="T3" fmla="*/ 0 h 34"/>
                    <a:gd name="T4" fmla="*/ 30 w 58"/>
                    <a:gd name="T5" fmla="*/ 6 h 34"/>
                    <a:gd name="T6" fmla="*/ 0 w 58"/>
                    <a:gd name="T7" fmla="*/ 34 h 34"/>
                    <a:gd name="T8" fmla="*/ 28 w 58"/>
                    <a:gd name="T9" fmla="*/ 26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34"/>
                    <a:gd name="T17" fmla="*/ 58 w 58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34">
                      <a:moveTo>
                        <a:pt x="28" y="26"/>
                      </a:moveTo>
                      <a:lnTo>
                        <a:pt x="58" y="0"/>
                      </a:lnTo>
                      <a:lnTo>
                        <a:pt x="30" y="6"/>
                      </a:lnTo>
                      <a:lnTo>
                        <a:pt x="0" y="34"/>
                      </a:lnTo>
                      <a:lnTo>
                        <a:pt x="28" y="26"/>
                      </a:lnTo>
                      <a:close/>
                    </a:path>
                  </a:pathLst>
                </a:custGeom>
                <a:solidFill>
                  <a:srgbClr val="00049A"/>
                </a:solidFill>
                <a:ln w="0">
                  <a:solidFill>
                    <a:srgbClr val="00049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55" name="Freeform 2586"/>
                <p:cNvSpPr>
                  <a:spLocks noChangeAspect="1"/>
                </p:cNvSpPr>
                <p:nvPr/>
              </p:nvSpPr>
              <p:spPr bwMode="auto">
                <a:xfrm>
                  <a:off x="784" y="1882"/>
                  <a:ext cx="58" cy="34"/>
                </a:xfrm>
                <a:custGeom>
                  <a:avLst/>
                  <a:gdLst>
                    <a:gd name="T0" fmla="*/ 28 w 58"/>
                    <a:gd name="T1" fmla="*/ 26 h 34"/>
                    <a:gd name="T2" fmla="*/ 58 w 58"/>
                    <a:gd name="T3" fmla="*/ 0 h 34"/>
                    <a:gd name="T4" fmla="*/ 30 w 58"/>
                    <a:gd name="T5" fmla="*/ 6 h 34"/>
                    <a:gd name="T6" fmla="*/ 0 w 58"/>
                    <a:gd name="T7" fmla="*/ 34 h 34"/>
                    <a:gd name="T8" fmla="*/ 28 w 58"/>
                    <a:gd name="T9" fmla="*/ 26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34"/>
                    <a:gd name="T17" fmla="*/ 58 w 58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34">
                      <a:moveTo>
                        <a:pt x="28" y="26"/>
                      </a:moveTo>
                      <a:lnTo>
                        <a:pt x="58" y="0"/>
                      </a:lnTo>
                      <a:lnTo>
                        <a:pt x="30" y="6"/>
                      </a:lnTo>
                      <a:lnTo>
                        <a:pt x="0" y="34"/>
                      </a:lnTo>
                      <a:lnTo>
                        <a:pt x="2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56" name="Freeform 2587"/>
                <p:cNvSpPr>
                  <a:spLocks noChangeAspect="1"/>
                </p:cNvSpPr>
                <p:nvPr/>
              </p:nvSpPr>
              <p:spPr bwMode="auto">
                <a:xfrm>
                  <a:off x="812" y="1876"/>
                  <a:ext cx="58" cy="32"/>
                </a:xfrm>
                <a:custGeom>
                  <a:avLst/>
                  <a:gdLst>
                    <a:gd name="T0" fmla="*/ 28 w 58"/>
                    <a:gd name="T1" fmla="*/ 24 h 32"/>
                    <a:gd name="T2" fmla="*/ 58 w 58"/>
                    <a:gd name="T3" fmla="*/ 0 h 32"/>
                    <a:gd name="T4" fmla="*/ 30 w 58"/>
                    <a:gd name="T5" fmla="*/ 6 h 32"/>
                    <a:gd name="T6" fmla="*/ 0 w 58"/>
                    <a:gd name="T7" fmla="*/ 32 h 32"/>
                    <a:gd name="T8" fmla="*/ 28 w 58"/>
                    <a:gd name="T9" fmla="*/ 24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32"/>
                    <a:gd name="T17" fmla="*/ 58 w 58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32">
                      <a:moveTo>
                        <a:pt x="28" y="24"/>
                      </a:moveTo>
                      <a:lnTo>
                        <a:pt x="58" y="0"/>
                      </a:lnTo>
                      <a:lnTo>
                        <a:pt x="30" y="6"/>
                      </a:lnTo>
                      <a:lnTo>
                        <a:pt x="0" y="32"/>
                      </a:lnTo>
                      <a:lnTo>
                        <a:pt x="28" y="24"/>
                      </a:lnTo>
                      <a:close/>
                    </a:path>
                  </a:pathLst>
                </a:custGeom>
                <a:solidFill>
                  <a:srgbClr val="00078F"/>
                </a:solidFill>
                <a:ln w="0">
                  <a:solidFill>
                    <a:srgbClr val="00078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57" name="Freeform 2588"/>
                <p:cNvSpPr>
                  <a:spLocks noChangeAspect="1"/>
                </p:cNvSpPr>
                <p:nvPr/>
              </p:nvSpPr>
              <p:spPr bwMode="auto">
                <a:xfrm>
                  <a:off x="812" y="1876"/>
                  <a:ext cx="58" cy="32"/>
                </a:xfrm>
                <a:custGeom>
                  <a:avLst/>
                  <a:gdLst>
                    <a:gd name="T0" fmla="*/ 28 w 58"/>
                    <a:gd name="T1" fmla="*/ 24 h 32"/>
                    <a:gd name="T2" fmla="*/ 58 w 58"/>
                    <a:gd name="T3" fmla="*/ 0 h 32"/>
                    <a:gd name="T4" fmla="*/ 30 w 58"/>
                    <a:gd name="T5" fmla="*/ 6 h 32"/>
                    <a:gd name="T6" fmla="*/ 0 w 58"/>
                    <a:gd name="T7" fmla="*/ 32 h 32"/>
                    <a:gd name="T8" fmla="*/ 28 w 58"/>
                    <a:gd name="T9" fmla="*/ 24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32"/>
                    <a:gd name="T17" fmla="*/ 58 w 58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32">
                      <a:moveTo>
                        <a:pt x="28" y="24"/>
                      </a:moveTo>
                      <a:lnTo>
                        <a:pt x="58" y="0"/>
                      </a:lnTo>
                      <a:lnTo>
                        <a:pt x="30" y="6"/>
                      </a:lnTo>
                      <a:lnTo>
                        <a:pt x="0" y="32"/>
                      </a:lnTo>
                      <a:lnTo>
                        <a:pt x="28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58" name="Freeform 2589"/>
                <p:cNvSpPr>
                  <a:spLocks noChangeAspect="1"/>
                </p:cNvSpPr>
                <p:nvPr/>
              </p:nvSpPr>
              <p:spPr bwMode="auto">
                <a:xfrm>
                  <a:off x="840" y="1870"/>
                  <a:ext cx="60" cy="30"/>
                </a:xfrm>
                <a:custGeom>
                  <a:avLst/>
                  <a:gdLst>
                    <a:gd name="T0" fmla="*/ 28 w 60"/>
                    <a:gd name="T1" fmla="*/ 22 h 30"/>
                    <a:gd name="T2" fmla="*/ 60 w 60"/>
                    <a:gd name="T3" fmla="*/ 0 h 30"/>
                    <a:gd name="T4" fmla="*/ 30 w 60"/>
                    <a:gd name="T5" fmla="*/ 6 h 30"/>
                    <a:gd name="T6" fmla="*/ 0 w 60"/>
                    <a:gd name="T7" fmla="*/ 30 h 30"/>
                    <a:gd name="T8" fmla="*/ 28 w 60"/>
                    <a:gd name="T9" fmla="*/ 22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30"/>
                    <a:gd name="T17" fmla="*/ 60 w 60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30">
                      <a:moveTo>
                        <a:pt x="28" y="22"/>
                      </a:moveTo>
                      <a:lnTo>
                        <a:pt x="60" y="0"/>
                      </a:lnTo>
                      <a:lnTo>
                        <a:pt x="30" y="6"/>
                      </a:lnTo>
                      <a:lnTo>
                        <a:pt x="0" y="30"/>
                      </a:lnTo>
                      <a:lnTo>
                        <a:pt x="28" y="22"/>
                      </a:lnTo>
                      <a:close/>
                    </a:path>
                  </a:pathLst>
                </a:custGeom>
                <a:solidFill>
                  <a:srgbClr val="000E85"/>
                </a:solidFill>
                <a:ln w="0">
                  <a:solidFill>
                    <a:srgbClr val="000E85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59" name="Freeform 2590"/>
                <p:cNvSpPr>
                  <a:spLocks noChangeAspect="1"/>
                </p:cNvSpPr>
                <p:nvPr/>
              </p:nvSpPr>
              <p:spPr bwMode="auto">
                <a:xfrm>
                  <a:off x="840" y="1870"/>
                  <a:ext cx="60" cy="30"/>
                </a:xfrm>
                <a:custGeom>
                  <a:avLst/>
                  <a:gdLst>
                    <a:gd name="T0" fmla="*/ 28 w 60"/>
                    <a:gd name="T1" fmla="*/ 22 h 30"/>
                    <a:gd name="T2" fmla="*/ 60 w 60"/>
                    <a:gd name="T3" fmla="*/ 0 h 30"/>
                    <a:gd name="T4" fmla="*/ 30 w 60"/>
                    <a:gd name="T5" fmla="*/ 6 h 30"/>
                    <a:gd name="T6" fmla="*/ 0 w 60"/>
                    <a:gd name="T7" fmla="*/ 30 h 30"/>
                    <a:gd name="T8" fmla="*/ 28 w 60"/>
                    <a:gd name="T9" fmla="*/ 22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30"/>
                    <a:gd name="T17" fmla="*/ 60 w 60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30">
                      <a:moveTo>
                        <a:pt x="28" y="22"/>
                      </a:moveTo>
                      <a:lnTo>
                        <a:pt x="60" y="0"/>
                      </a:lnTo>
                      <a:lnTo>
                        <a:pt x="30" y="6"/>
                      </a:lnTo>
                      <a:lnTo>
                        <a:pt x="0" y="30"/>
                      </a:lnTo>
                      <a:lnTo>
                        <a:pt x="2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60" name="Freeform 2591"/>
                <p:cNvSpPr>
                  <a:spLocks noChangeAspect="1"/>
                </p:cNvSpPr>
                <p:nvPr/>
              </p:nvSpPr>
              <p:spPr bwMode="auto">
                <a:xfrm>
                  <a:off x="868" y="1866"/>
                  <a:ext cx="60" cy="26"/>
                </a:xfrm>
                <a:custGeom>
                  <a:avLst/>
                  <a:gdLst>
                    <a:gd name="T0" fmla="*/ 30 w 60"/>
                    <a:gd name="T1" fmla="*/ 20 h 26"/>
                    <a:gd name="T2" fmla="*/ 60 w 60"/>
                    <a:gd name="T3" fmla="*/ 0 h 26"/>
                    <a:gd name="T4" fmla="*/ 32 w 60"/>
                    <a:gd name="T5" fmla="*/ 4 h 26"/>
                    <a:gd name="T6" fmla="*/ 0 w 60"/>
                    <a:gd name="T7" fmla="*/ 26 h 26"/>
                    <a:gd name="T8" fmla="*/ 30 w 60"/>
                    <a:gd name="T9" fmla="*/ 20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6"/>
                    <a:gd name="T17" fmla="*/ 60 w 60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6">
                      <a:moveTo>
                        <a:pt x="30" y="20"/>
                      </a:moveTo>
                      <a:lnTo>
                        <a:pt x="60" y="0"/>
                      </a:lnTo>
                      <a:lnTo>
                        <a:pt x="32" y="4"/>
                      </a:lnTo>
                      <a:lnTo>
                        <a:pt x="0" y="26"/>
                      </a:lnTo>
                      <a:lnTo>
                        <a:pt x="30" y="20"/>
                      </a:lnTo>
                      <a:close/>
                    </a:path>
                  </a:pathLst>
                </a:custGeom>
                <a:solidFill>
                  <a:srgbClr val="00177D"/>
                </a:solidFill>
                <a:ln w="0">
                  <a:solidFill>
                    <a:srgbClr val="00177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61" name="Freeform 2592"/>
                <p:cNvSpPr>
                  <a:spLocks noChangeAspect="1"/>
                </p:cNvSpPr>
                <p:nvPr/>
              </p:nvSpPr>
              <p:spPr bwMode="auto">
                <a:xfrm>
                  <a:off x="868" y="1866"/>
                  <a:ext cx="60" cy="26"/>
                </a:xfrm>
                <a:custGeom>
                  <a:avLst/>
                  <a:gdLst>
                    <a:gd name="T0" fmla="*/ 30 w 60"/>
                    <a:gd name="T1" fmla="*/ 20 h 26"/>
                    <a:gd name="T2" fmla="*/ 60 w 60"/>
                    <a:gd name="T3" fmla="*/ 0 h 26"/>
                    <a:gd name="T4" fmla="*/ 32 w 60"/>
                    <a:gd name="T5" fmla="*/ 4 h 26"/>
                    <a:gd name="T6" fmla="*/ 0 w 60"/>
                    <a:gd name="T7" fmla="*/ 26 h 26"/>
                    <a:gd name="T8" fmla="*/ 30 w 60"/>
                    <a:gd name="T9" fmla="*/ 20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6"/>
                    <a:gd name="T17" fmla="*/ 60 w 60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6">
                      <a:moveTo>
                        <a:pt x="30" y="20"/>
                      </a:moveTo>
                      <a:lnTo>
                        <a:pt x="60" y="0"/>
                      </a:lnTo>
                      <a:lnTo>
                        <a:pt x="32" y="4"/>
                      </a:lnTo>
                      <a:lnTo>
                        <a:pt x="0" y="26"/>
                      </a:lnTo>
                      <a:lnTo>
                        <a:pt x="30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62" name="Freeform 2593"/>
                <p:cNvSpPr>
                  <a:spLocks noChangeAspect="1"/>
                </p:cNvSpPr>
                <p:nvPr/>
              </p:nvSpPr>
              <p:spPr bwMode="auto">
                <a:xfrm>
                  <a:off x="898" y="1862"/>
                  <a:ext cx="60" cy="24"/>
                </a:xfrm>
                <a:custGeom>
                  <a:avLst/>
                  <a:gdLst>
                    <a:gd name="T0" fmla="*/ 30 w 60"/>
                    <a:gd name="T1" fmla="*/ 20 h 24"/>
                    <a:gd name="T2" fmla="*/ 60 w 60"/>
                    <a:gd name="T3" fmla="*/ 0 h 24"/>
                    <a:gd name="T4" fmla="*/ 30 w 60"/>
                    <a:gd name="T5" fmla="*/ 4 h 24"/>
                    <a:gd name="T6" fmla="*/ 0 w 60"/>
                    <a:gd name="T7" fmla="*/ 24 h 24"/>
                    <a:gd name="T8" fmla="*/ 30 w 60"/>
                    <a:gd name="T9" fmla="*/ 20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4"/>
                    <a:gd name="T17" fmla="*/ 60 w 60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4">
                      <a:moveTo>
                        <a:pt x="30" y="20"/>
                      </a:moveTo>
                      <a:lnTo>
                        <a:pt x="60" y="0"/>
                      </a:lnTo>
                      <a:lnTo>
                        <a:pt x="30" y="4"/>
                      </a:lnTo>
                      <a:lnTo>
                        <a:pt x="0" y="24"/>
                      </a:lnTo>
                      <a:lnTo>
                        <a:pt x="30" y="20"/>
                      </a:lnTo>
                      <a:close/>
                    </a:path>
                  </a:pathLst>
                </a:custGeom>
                <a:solidFill>
                  <a:srgbClr val="002376"/>
                </a:solidFill>
                <a:ln w="0">
                  <a:solidFill>
                    <a:srgbClr val="002376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63" name="Freeform 2594"/>
                <p:cNvSpPr>
                  <a:spLocks noChangeAspect="1"/>
                </p:cNvSpPr>
                <p:nvPr/>
              </p:nvSpPr>
              <p:spPr bwMode="auto">
                <a:xfrm>
                  <a:off x="898" y="1862"/>
                  <a:ext cx="60" cy="24"/>
                </a:xfrm>
                <a:custGeom>
                  <a:avLst/>
                  <a:gdLst>
                    <a:gd name="T0" fmla="*/ 30 w 60"/>
                    <a:gd name="T1" fmla="*/ 20 h 24"/>
                    <a:gd name="T2" fmla="*/ 60 w 60"/>
                    <a:gd name="T3" fmla="*/ 0 h 24"/>
                    <a:gd name="T4" fmla="*/ 30 w 60"/>
                    <a:gd name="T5" fmla="*/ 4 h 24"/>
                    <a:gd name="T6" fmla="*/ 0 w 60"/>
                    <a:gd name="T7" fmla="*/ 24 h 24"/>
                    <a:gd name="T8" fmla="*/ 30 w 60"/>
                    <a:gd name="T9" fmla="*/ 20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24"/>
                    <a:gd name="T17" fmla="*/ 60 w 60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24">
                      <a:moveTo>
                        <a:pt x="30" y="20"/>
                      </a:moveTo>
                      <a:lnTo>
                        <a:pt x="60" y="0"/>
                      </a:lnTo>
                      <a:lnTo>
                        <a:pt x="30" y="4"/>
                      </a:lnTo>
                      <a:lnTo>
                        <a:pt x="0" y="24"/>
                      </a:lnTo>
                      <a:lnTo>
                        <a:pt x="30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64" name="Freeform 2595"/>
                <p:cNvSpPr>
                  <a:spLocks noChangeAspect="1"/>
                </p:cNvSpPr>
                <p:nvPr/>
              </p:nvSpPr>
              <p:spPr bwMode="auto">
                <a:xfrm>
                  <a:off x="928" y="1860"/>
                  <a:ext cx="62" cy="22"/>
                </a:xfrm>
                <a:custGeom>
                  <a:avLst/>
                  <a:gdLst>
                    <a:gd name="T0" fmla="*/ 30 w 62"/>
                    <a:gd name="T1" fmla="*/ 18 h 22"/>
                    <a:gd name="T2" fmla="*/ 62 w 62"/>
                    <a:gd name="T3" fmla="*/ 0 h 22"/>
                    <a:gd name="T4" fmla="*/ 30 w 62"/>
                    <a:gd name="T5" fmla="*/ 2 h 22"/>
                    <a:gd name="T6" fmla="*/ 0 w 62"/>
                    <a:gd name="T7" fmla="*/ 22 h 22"/>
                    <a:gd name="T8" fmla="*/ 30 w 62"/>
                    <a:gd name="T9" fmla="*/ 18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2"/>
                    <a:gd name="T17" fmla="*/ 62 w 62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2">
                      <a:moveTo>
                        <a:pt x="30" y="18"/>
                      </a:moveTo>
                      <a:lnTo>
                        <a:pt x="62" y="0"/>
                      </a:lnTo>
                      <a:lnTo>
                        <a:pt x="30" y="2"/>
                      </a:lnTo>
                      <a:lnTo>
                        <a:pt x="0" y="22"/>
                      </a:lnTo>
                      <a:lnTo>
                        <a:pt x="30" y="18"/>
                      </a:lnTo>
                      <a:close/>
                    </a:path>
                  </a:pathLst>
                </a:custGeom>
                <a:solidFill>
                  <a:srgbClr val="002F70"/>
                </a:solidFill>
                <a:ln w="0">
                  <a:solidFill>
                    <a:srgbClr val="002F7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65" name="Freeform 2596"/>
                <p:cNvSpPr>
                  <a:spLocks noChangeAspect="1"/>
                </p:cNvSpPr>
                <p:nvPr/>
              </p:nvSpPr>
              <p:spPr bwMode="auto">
                <a:xfrm>
                  <a:off x="928" y="1860"/>
                  <a:ext cx="62" cy="22"/>
                </a:xfrm>
                <a:custGeom>
                  <a:avLst/>
                  <a:gdLst>
                    <a:gd name="T0" fmla="*/ 30 w 62"/>
                    <a:gd name="T1" fmla="*/ 18 h 22"/>
                    <a:gd name="T2" fmla="*/ 62 w 62"/>
                    <a:gd name="T3" fmla="*/ 0 h 22"/>
                    <a:gd name="T4" fmla="*/ 30 w 62"/>
                    <a:gd name="T5" fmla="*/ 2 h 22"/>
                    <a:gd name="T6" fmla="*/ 0 w 62"/>
                    <a:gd name="T7" fmla="*/ 22 h 22"/>
                    <a:gd name="T8" fmla="*/ 30 w 62"/>
                    <a:gd name="T9" fmla="*/ 18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2"/>
                    <a:gd name="T17" fmla="*/ 62 w 62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2">
                      <a:moveTo>
                        <a:pt x="30" y="18"/>
                      </a:moveTo>
                      <a:lnTo>
                        <a:pt x="62" y="0"/>
                      </a:lnTo>
                      <a:lnTo>
                        <a:pt x="30" y="2"/>
                      </a:lnTo>
                      <a:lnTo>
                        <a:pt x="0" y="22"/>
                      </a:lnTo>
                      <a:lnTo>
                        <a:pt x="30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66" name="Freeform 2597"/>
                <p:cNvSpPr>
                  <a:spLocks noChangeAspect="1"/>
                </p:cNvSpPr>
                <p:nvPr/>
              </p:nvSpPr>
              <p:spPr bwMode="auto">
                <a:xfrm>
                  <a:off x="958" y="1860"/>
                  <a:ext cx="62" cy="18"/>
                </a:xfrm>
                <a:custGeom>
                  <a:avLst/>
                  <a:gdLst>
                    <a:gd name="T0" fmla="*/ 30 w 62"/>
                    <a:gd name="T1" fmla="*/ 18 h 18"/>
                    <a:gd name="T2" fmla="*/ 62 w 62"/>
                    <a:gd name="T3" fmla="*/ 0 h 18"/>
                    <a:gd name="T4" fmla="*/ 32 w 62"/>
                    <a:gd name="T5" fmla="*/ 0 h 18"/>
                    <a:gd name="T6" fmla="*/ 0 w 62"/>
                    <a:gd name="T7" fmla="*/ 18 h 18"/>
                    <a:gd name="T8" fmla="*/ 30 w 62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18"/>
                    <a:gd name="T17" fmla="*/ 62 w 62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18">
                      <a:moveTo>
                        <a:pt x="30" y="18"/>
                      </a:moveTo>
                      <a:lnTo>
                        <a:pt x="62" y="0"/>
                      </a:lnTo>
                      <a:lnTo>
                        <a:pt x="32" y="0"/>
                      </a:lnTo>
                      <a:lnTo>
                        <a:pt x="0" y="18"/>
                      </a:lnTo>
                      <a:lnTo>
                        <a:pt x="30" y="18"/>
                      </a:lnTo>
                      <a:close/>
                    </a:path>
                  </a:pathLst>
                </a:custGeom>
                <a:solidFill>
                  <a:srgbClr val="003B6C"/>
                </a:solidFill>
                <a:ln w="0">
                  <a:solidFill>
                    <a:srgbClr val="003B6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67" name="Freeform 2598"/>
                <p:cNvSpPr>
                  <a:spLocks noChangeAspect="1"/>
                </p:cNvSpPr>
                <p:nvPr/>
              </p:nvSpPr>
              <p:spPr bwMode="auto">
                <a:xfrm>
                  <a:off x="958" y="1860"/>
                  <a:ext cx="62" cy="18"/>
                </a:xfrm>
                <a:custGeom>
                  <a:avLst/>
                  <a:gdLst>
                    <a:gd name="T0" fmla="*/ 30 w 62"/>
                    <a:gd name="T1" fmla="*/ 18 h 18"/>
                    <a:gd name="T2" fmla="*/ 62 w 62"/>
                    <a:gd name="T3" fmla="*/ 0 h 18"/>
                    <a:gd name="T4" fmla="*/ 32 w 62"/>
                    <a:gd name="T5" fmla="*/ 0 h 18"/>
                    <a:gd name="T6" fmla="*/ 0 w 62"/>
                    <a:gd name="T7" fmla="*/ 18 h 18"/>
                    <a:gd name="T8" fmla="*/ 30 w 62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18"/>
                    <a:gd name="T17" fmla="*/ 62 w 62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18">
                      <a:moveTo>
                        <a:pt x="30" y="18"/>
                      </a:moveTo>
                      <a:lnTo>
                        <a:pt x="62" y="0"/>
                      </a:lnTo>
                      <a:lnTo>
                        <a:pt x="32" y="0"/>
                      </a:lnTo>
                      <a:lnTo>
                        <a:pt x="0" y="18"/>
                      </a:lnTo>
                      <a:lnTo>
                        <a:pt x="30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68" name="Freeform 2599"/>
                <p:cNvSpPr>
                  <a:spLocks noChangeAspect="1"/>
                </p:cNvSpPr>
                <p:nvPr/>
              </p:nvSpPr>
              <p:spPr bwMode="auto">
                <a:xfrm>
                  <a:off x="988" y="1860"/>
                  <a:ext cx="64" cy="18"/>
                </a:xfrm>
                <a:custGeom>
                  <a:avLst/>
                  <a:gdLst>
                    <a:gd name="T0" fmla="*/ 32 w 64"/>
                    <a:gd name="T1" fmla="*/ 18 h 18"/>
                    <a:gd name="T2" fmla="*/ 64 w 64"/>
                    <a:gd name="T3" fmla="*/ 2 h 18"/>
                    <a:gd name="T4" fmla="*/ 32 w 64"/>
                    <a:gd name="T5" fmla="*/ 0 h 18"/>
                    <a:gd name="T6" fmla="*/ 0 w 64"/>
                    <a:gd name="T7" fmla="*/ 18 h 18"/>
                    <a:gd name="T8" fmla="*/ 32 w 6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18"/>
                    <a:gd name="T17" fmla="*/ 64 w 6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18">
                      <a:moveTo>
                        <a:pt x="32" y="18"/>
                      </a:moveTo>
                      <a:lnTo>
                        <a:pt x="64" y="2"/>
                      </a:lnTo>
                      <a:lnTo>
                        <a:pt x="32" y="0"/>
                      </a:lnTo>
                      <a:lnTo>
                        <a:pt x="0" y="18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4768"/>
                </a:solidFill>
                <a:ln w="0">
                  <a:solidFill>
                    <a:srgbClr val="00476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69" name="Freeform 2600"/>
                <p:cNvSpPr>
                  <a:spLocks noChangeAspect="1"/>
                </p:cNvSpPr>
                <p:nvPr/>
              </p:nvSpPr>
              <p:spPr bwMode="auto">
                <a:xfrm>
                  <a:off x="988" y="1860"/>
                  <a:ext cx="64" cy="18"/>
                </a:xfrm>
                <a:custGeom>
                  <a:avLst/>
                  <a:gdLst>
                    <a:gd name="T0" fmla="*/ 32 w 64"/>
                    <a:gd name="T1" fmla="*/ 18 h 18"/>
                    <a:gd name="T2" fmla="*/ 64 w 64"/>
                    <a:gd name="T3" fmla="*/ 2 h 18"/>
                    <a:gd name="T4" fmla="*/ 32 w 64"/>
                    <a:gd name="T5" fmla="*/ 0 h 18"/>
                    <a:gd name="T6" fmla="*/ 0 w 64"/>
                    <a:gd name="T7" fmla="*/ 18 h 18"/>
                    <a:gd name="T8" fmla="*/ 32 w 6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18"/>
                    <a:gd name="T17" fmla="*/ 64 w 6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18">
                      <a:moveTo>
                        <a:pt x="32" y="18"/>
                      </a:moveTo>
                      <a:lnTo>
                        <a:pt x="64" y="2"/>
                      </a:lnTo>
                      <a:lnTo>
                        <a:pt x="32" y="0"/>
                      </a:lnTo>
                      <a:lnTo>
                        <a:pt x="0" y="18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70" name="Freeform 2601"/>
                <p:cNvSpPr>
                  <a:spLocks noChangeAspect="1"/>
                </p:cNvSpPr>
                <p:nvPr/>
              </p:nvSpPr>
              <p:spPr bwMode="auto">
                <a:xfrm>
                  <a:off x="1020" y="1862"/>
                  <a:ext cx="66" cy="18"/>
                </a:xfrm>
                <a:custGeom>
                  <a:avLst/>
                  <a:gdLst>
                    <a:gd name="T0" fmla="*/ 34 w 66"/>
                    <a:gd name="T1" fmla="*/ 18 h 18"/>
                    <a:gd name="T2" fmla="*/ 66 w 66"/>
                    <a:gd name="T3" fmla="*/ 2 h 18"/>
                    <a:gd name="T4" fmla="*/ 32 w 66"/>
                    <a:gd name="T5" fmla="*/ 0 h 18"/>
                    <a:gd name="T6" fmla="*/ 0 w 66"/>
                    <a:gd name="T7" fmla="*/ 16 h 18"/>
                    <a:gd name="T8" fmla="*/ 34 w 6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18"/>
                    <a:gd name="T17" fmla="*/ 66 w 6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18">
                      <a:moveTo>
                        <a:pt x="34" y="18"/>
                      </a:moveTo>
                      <a:lnTo>
                        <a:pt x="66" y="2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34" y="18"/>
                      </a:lnTo>
                      <a:close/>
                    </a:path>
                  </a:pathLst>
                </a:custGeom>
                <a:solidFill>
                  <a:srgbClr val="005264"/>
                </a:solidFill>
                <a:ln w="0">
                  <a:solidFill>
                    <a:srgbClr val="00526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71" name="Freeform 2602"/>
                <p:cNvSpPr>
                  <a:spLocks noChangeAspect="1"/>
                </p:cNvSpPr>
                <p:nvPr/>
              </p:nvSpPr>
              <p:spPr bwMode="auto">
                <a:xfrm>
                  <a:off x="1020" y="1862"/>
                  <a:ext cx="66" cy="18"/>
                </a:xfrm>
                <a:custGeom>
                  <a:avLst/>
                  <a:gdLst>
                    <a:gd name="T0" fmla="*/ 34 w 66"/>
                    <a:gd name="T1" fmla="*/ 18 h 18"/>
                    <a:gd name="T2" fmla="*/ 66 w 66"/>
                    <a:gd name="T3" fmla="*/ 2 h 18"/>
                    <a:gd name="T4" fmla="*/ 32 w 66"/>
                    <a:gd name="T5" fmla="*/ 0 h 18"/>
                    <a:gd name="T6" fmla="*/ 0 w 66"/>
                    <a:gd name="T7" fmla="*/ 16 h 18"/>
                    <a:gd name="T8" fmla="*/ 34 w 6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18"/>
                    <a:gd name="T17" fmla="*/ 66 w 6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18">
                      <a:moveTo>
                        <a:pt x="34" y="18"/>
                      </a:moveTo>
                      <a:lnTo>
                        <a:pt x="66" y="2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3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72" name="Freeform 2603"/>
                <p:cNvSpPr>
                  <a:spLocks noChangeAspect="1"/>
                </p:cNvSpPr>
                <p:nvPr/>
              </p:nvSpPr>
              <p:spPr bwMode="auto">
                <a:xfrm>
                  <a:off x="1054" y="1864"/>
                  <a:ext cx="64" cy="22"/>
                </a:xfrm>
                <a:custGeom>
                  <a:avLst/>
                  <a:gdLst>
                    <a:gd name="T0" fmla="*/ 32 w 64"/>
                    <a:gd name="T1" fmla="*/ 22 h 22"/>
                    <a:gd name="T2" fmla="*/ 64 w 64"/>
                    <a:gd name="T3" fmla="*/ 6 h 22"/>
                    <a:gd name="T4" fmla="*/ 32 w 64"/>
                    <a:gd name="T5" fmla="*/ 0 h 22"/>
                    <a:gd name="T6" fmla="*/ 0 w 64"/>
                    <a:gd name="T7" fmla="*/ 16 h 22"/>
                    <a:gd name="T8" fmla="*/ 32 w 64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2"/>
                    <a:gd name="T17" fmla="*/ 64 w 64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2">
                      <a:moveTo>
                        <a:pt x="32" y="22"/>
                      </a:moveTo>
                      <a:lnTo>
                        <a:pt x="64" y="6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32" y="22"/>
                      </a:lnTo>
                      <a:close/>
                    </a:path>
                  </a:pathLst>
                </a:custGeom>
                <a:solidFill>
                  <a:srgbClr val="005C61"/>
                </a:solidFill>
                <a:ln w="0">
                  <a:solidFill>
                    <a:srgbClr val="005C6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73" name="Freeform 2604"/>
                <p:cNvSpPr>
                  <a:spLocks noChangeAspect="1"/>
                </p:cNvSpPr>
                <p:nvPr/>
              </p:nvSpPr>
              <p:spPr bwMode="auto">
                <a:xfrm>
                  <a:off x="1054" y="1864"/>
                  <a:ext cx="64" cy="22"/>
                </a:xfrm>
                <a:custGeom>
                  <a:avLst/>
                  <a:gdLst>
                    <a:gd name="T0" fmla="*/ 32 w 64"/>
                    <a:gd name="T1" fmla="*/ 22 h 22"/>
                    <a:gd name="T2" fmla="*/ 64 w 64"/>
                    <a:gd name="T3" fmla="*/ 6 h 22"/>
                    <a:gd name="T4" fmla="*/ 32 w 64"/>
                    <a:gd name="T5" fmla="*/ 0 h 22"/>
                    <a:gd name="T6" fmla="*/ 0 w 64"/>
                    <a:gd name="T7" fmla="*/ 16 h 22"/>
                    <a:gd name="T8" fmla="*/ 32 w 64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2"/>
                    <a:gd name="T17" fmla="*/ 64 w 64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2">
                      <a:moveTo>
                        <a:pt x="32" y="22"/>
                      </a:moveTo>
                      <a:lnTo>
                        <a:pt x="64" y="6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32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74" name="Freeform 2605"/>
                <p:cNvSpPr>
                  <a:spLocks noChangeAspect="1"/>
                </p:cNvSpPr>
                <p:nvPr/>
              </p:nvSpPr>
              <p:spPr bwMode="auto">
                <a:xfrm>
                  <a:off x="1086" y="1870"/>
                  <a:ext cx="66" cy="20"/>
                </a:xfrm>
                <a:custGeom>
                  <a:avLst/>
                  <a:gdLst>
                    <a:gd name="T0" fmla="*/ 34 w 66"/>
                    <a:gd name="T1" fmla="*/ 20 h 20"/>
                    <a:gd name="T2" fmla="*/ 66 w 66"/>
                    <a:gd name="T3" fmla="*/ 6 h 20"/>
                    <a:gd name="T4" fmla="*/ 32 w 66"/>
                    <a:gd name="T5" fmla="*/ 0 h 20"/>
                    <a:gd name="T6" fmla="*/ 0 w 66"/>
                    <a:gd name="T7" fmla="*/ 16 h 20"/>
                    <a:gd name="T8" fmla="*/ 34 w 6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0"/>
                    <a:gd name="T17" fmla="*/ 66 w 6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0">
                      <a:moveTo>
                        <a:pt x="34" y="20"/>
                      </a:moveTo>
                      <a:lnTo>
                        <a:pt x="66" y="6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34" y="20"/>
                      </a:lnTo>
                      <a:close/>
                    </a:path>
                  </a:pathLst>
                </a:custGeom>
                <a:solidFill>
                  <a:srgbClr val="00645F"/>
                </a:solidFill>
                <a:ln w="0">
                  <a:solidFill>
                    <a:srgbClr val="0064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75" name="Freeform 2606"/>
                <p:cNvSpPr>
                  <a:spLocks noChangeAspect="1"/>
                </p:cNvSpPr>
                <p:nvPr/>
              </p:nvSpPr>
              <p:spPr bwMode="auto">
                <a:xfrm>
                  <a:off x="1086" y="1870"/>
                  <a:ext cx="66" cy="20"/>
                </a:xfrm>
                <a:custGeom>
                  <a:avLst/>
                  <a:gdLst>
                    <a:gd name="T0" fmla="*/ 34 w 66"/>
                    <a:gd name="T1" fmla="*/ 20 h 20"/>
                    <a:gd name="T2" fmla="*/ 66 w 66"/>
                    <a:gd name="T3" fmla="*/ 6 h 20"/>
                    <a:gd name="T4" fmla="*/ 32 w 66"/>
                    <a:gd name="T5" fmla="*/ 0 h 20"/>
                    <a:gd name="T6" fmla="*/ 0 w 66"/>
                    <a:gd name="T7" fmla="*/ 16 h 20"/>
                    <a:gd name="T8" fmla="*/ 34 w 6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0"/>
                    <a:gd name="T17" fmla="*/ 66 w 6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0">
                      <a:moveTo>
                        <a:pt x="34" y="20"/>
                      </a:moveTo>
                      <a:lnTo>
                        <a:pt x="66" y="6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34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76" name="Freeform 2607"/>
                <p:cNvSpPr>
                  <a:spLocks noChangeAspect="1"/>
                </p:cNvSpPr>
                <p:nvPr/>
              </p:nvSpPr>
              <p:spPr bwMode="auto">
                <a:xfrm>
                  <a:off x="1120" y="1876"/>
                  <a:ext cx="66" cy="22"/>
                </a:xfrm>
                <a:custGeom>
                  <a:avLst/>
                  <a:gdLst>
                    <a:gd name="T0" fmla="*/ 34 w 66"/>
                    <a:gd name="T1" fmla="*/ 22 h 22"/>
                    <a:gd name="T2" fmla="*/ 66 w 66"/>
                    <a:gd name="T3" fmla="*/ 6 h 22"/>
                    <a:gd name="T4" fmla="*/ 32 w 66"/>
                    <a:gd name="T5" fmla="*/ 0 h 22"/>
                    <a:gd name="T6" fmla="*/ 0 w 66"/>
                    <a:gd name="T7" fmla="*/ 14 h 22"/>
                    <a:gd name="T8" fmla="*/ 34 w 66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2"/>
                    <a:gd name="T17" fmla="*/ 66 w 66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2">
                      <a:moveTo>
                        <a:pt x="34" y="22"/>
                      </a:moveTo>
                      <a:lnTo>
                        <a:pt x="66" y="6"/>
                      </a:lnTo>
                      <a:lnTo>
                        <a:pt x="32" y="0"/>
                      </a:lnTo>
                      <a:lnTo>
                        <a:pt x="0" y="14"/>
                      </a:lnTo>
                      <a:lnTo>
                        <a:pt x="34" y="22"/>
                      </a:lnTo>
                      <a:close/>
                    </a:path>
                  </a:pathLst>
                </a:custGeom>
                <a:solidFill>
                  <a:srgbClr val="006C5D"/>
                </a:solidFill>
                <a:ln w="0">
                  <a:solidFill>
                    <a:srgbClr val="006C5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77" name="Freeform 2608"/>
                <p:cNvSpPr>
                  <a:spLocks noChangeAspect="1"/>
                </p:cNvSpPr>
                <p:nvPr/>
              </p:nvSpPr>
              <p:spPr bwMode="auto">
                <a:xfrm>
                  <a:off x="1120" y="1876"/>
                  <a:ext cx="66" cy="22"/>
                </a:xfrm>
                <a:custGeom>
                  <a:avLst/>
                  <a:gdLst>
                    <a:gd name="T0" fmla="*/ 34 w 66"/>
                    <a:gd name="T1" fmla="*/ 22 h 22"/>
                    <a:gd name="T2" fmla="*/ 66 w 66"/>
                    <a:gd name="T3" fmla="*/ 6 h 22"/>
                    <a:gd name="T4" fmla="*/ 32 w 66"/>
                    <a:gd name="T5" fmla="*/ 0 h 22"/>
                    <a:gd name="T6" fmla="*/ 0 w 66"/>
                    <a:gd name="T7" fmla="*/ 14 h 22"/>
                    <a:gd name="T8" fmla="*/ 34 w 66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2"/>
                    <a:gd name="T17" fmla="*/ 66 w 66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2">
                      <a:moveTo>
                        <a:pt x="34" y="22"/>
                      </a:moveTo>
                      <a:lnTo>
                        <a:pt x="66" y="6"/>
                      </a:lnTo>
                      <a:lnTo>
                        <a:pt x="32" y="0"/>
                      </a:lnTo>
                      <a:lnTo>
                        <a:pt x="0" y="14"/>
                      </a:lnTo>
                      <a:lnTo>
                        <a:pt x="3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78" name="Freeform 2609"/>
                <p:cNvSpPr>
                  <a:spLocks noChangeAspect="1"/>
                </p:cNvSpPr>
                <p:nvPr/>
              </p:nvSpPr>
              <p:spPr bwMode="auto">
                <a:xfrm>
                  <a:off x="1154" y="1882"/>
                  <a:ext cx="68" cy="24"/>
                </a:xfrm>
                <a:custGeom>
                  <a:avLst/>
                  <a:gdLst>
                    <a:gd name="T0" fmla="*/ 36 w 68"/>
                    <a:gd name="T1" fmla="*/ 24 h 24"/>
                    <a:gd name="T2" fmla="*/ 68 w 68"/>
                    <a:gd name="T3" fmla="*/ 10 h 24"/>
                    <a:gd name="T4" fmla="*/ 32 w 68"/>
                    <a:gd name="T5" fmla="*/ 0 h 24"/>
                    <a:gd name="T6" fmla="*/ 0 w 68"/>
                    <a:gd name="T7" fmla="*/ 16 h 24"/>
                    <a:gd name="T8" fmla="*/ 36 w 68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4"/>
                    <a:gd name="T17" fmla="*/ 68 w 68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4">
                      <a:moveTo>
                        <a:pt x="36" y="24"/>
                      </a:moveTo>
                      <a:lnTo>
                        <a:pt x="68" y="10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36" y="24"/>
                      </a:lnTo>
                      <a:close/>
                    </a:path>
                  </a:pathLst>
                </a:custGeom>
                <a:solidFill>
                  <a:srgbClr val="00715C"/>
                </a:solidFill>
                <a:ln w="0">
                  <a:solidFill>
                    <a:srgbClr val="00715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79" name="Freeform 2610"/>
                <p:cNvSpPr>
                  <a:spLocks noChangeAspect="1"/>
                </p:cNvSpPr>
                <p:nvPr/>
              </p:nvSpPr>
              <p:spPr bwMode="auto">
                <a:xfrm>
                  <a:off x="1154" y="1882"/>
                  <a:ext cx="68" cy="24"/>
                </a:xfrm>
                <a:custGeom>
                  <a:avLst/>
                  <a:gdLst>
                    <a:gd name="T0" fmla="*/ 36 w 68"/>
                    <a:gd name="T1" fmla="*/ 24 h 24"/>
                    <a:gd name="T2" fmla="*/ 68 w 68"/>
                    <a:gd name="T3" fmla="*/ 10 h 24"/>
                    <a:gd name="T4" fmla="*/ 32 w 68"/>
                    <a:gd name="T5" fmla="*/ 0 h 24"/>
                    <a:gd name="T6" fmla="*/ 0 w 68"/>
                    <a:gd name="T7" fmla="*/ 16 h 24"/>
                    <a:gd name="T8" fmla="*/ 36 w 68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4"/>
                    <a:gd name="T17" fmla="*/ 68 w 68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4">
                      <a:moveTo>
                        <a:pt x="36" y="24"/>
                      </a:moveTo>
                      <a:lnTo>
                        <a:pt x="68" y="10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3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80" name="Freeform 2611"/>
                <p:cNvSpPr>
                  <a:spLocks noChangeAspect="1"/>
                </p:cNvSpPr>
                <p:nvPr/>
              </p:nvSpPr>
              <p:spPr bwMode="auto">
                <a:xfrm>
                  <a:off x="1190" y="1892"/>
                  <a:ext cx="68" cy="24"/>
                </a:xfrm>
                <a:custGeom>
                  <a:avLst/>
                  <a:gdLst>
                    <a:gd name="T0" fmla="*/ 36 w 68"/>
                    <a:gd name="T1" fmla="*/ 24 h 24"/>
                    <a:gd name="T2" fmla="*/ 68 w 68"/>
                    <a:gd name="T3" fmla="*/ 8 h 24"/>
                    <a:gd name="T4" fmla="*/ 32 w 68"/>
                    <a:gd name="T5" fmla="*/ 0 h 24"/>
                    <a:gd name="T6" fmla="*/ 0 w 68"/>
                    <a:gd name="T7" fmla="*/ 14 h 24"/>
                    <a:gd name="T8" fmla="*/ 36 w 68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4"/>
                    <a:gd name="T17" fmla="*/ 68 w 68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4">
                      <a:moveTo>
                        <a:pt x="36" y="24"/>
                      </a:moveTo>
                      <a:lnTo>
                        <a:pt x="68" y="8"/>
                      </a:lnTo>
                      <a:lnTo>
                        <a:pt x="32" y="0"/>
                      </a:lnTo>
                      <a:lnTo>
                        <a:pt x="0" y="14"/>
                      </a:lnTo>
                      <a:lnTo>
                        <a:pt x="36" y="24"/>
                      </a:lnTo>
                      <a:close/>
                    </a:path>
                  </a:pathLst>
                </a:custGeom>
                <a:solidFill>
                  <a:srgbClr val="00775B"/>
                </a:solidFill>
                <a:ln w="0">
                  <a:solidFill>
                    <a:srgbClr val="00775B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81" name="Freeform 2612"/>
                <p:cNvSpPr>
                  <a:spLocks noChangeAspect="1"/>
                </p:cNvSpPr>
                <p:nvPr/>
              </p:nvSpPr>
              <p:spPr bwMode="auto">
                <a:xfrm>
                  <a:off x="1190" y="1892"/>
                  <a:ext cx="68" cy="24"/>
                </a:xfrm>
                <a:custGeom>
                  <a:avLst/>
                  <a:gdLst>
                    <a:gd name="T0" fmla="*/ 36 w 68"/>
                    <a:gd name="T1" fmla="*/ 24 h 24"/>
                    <a:gd name="T2" fmla="*/ 68 w 68"/>
                    <a:gd name="T3" fmla="*/ 8 h 24"/>
                    <a:gd name="T4" fmla="*/ 32 w 68"/>
                    <a:gd name="T5" fmla="*/ 0 h 24"/>
                    <a:gd name="T6" fmla="*/ 0 w 68"/>
                    <a:gd name="T7" fmla="*/ 14 h 24"/>
                    <a:gd name="T8" fmla="*/ 36 w 68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4"/>
                    <a:gd name="T17" fmla="*/ 68 w 68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4">
                      <a:moveTo>
                        <a:pt x="36" y="24"/>
                      </a:moveTo>
                      <a:lnTo>
                        <a:pt x="68" y="8"/>
                      </a:lnTo>
                      <a:lnTo>
                        <a:pt x="32" y="0"/>
                      </a:lnTo>
                      <a:lnTo>
                        <a:pt x="0" y="14"/>
                      </a:lnTo>
                      <a:lnTo>
                        <a:pt x="3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82" name="Freeform 2613"/>
                <p:cNvSpPr>
                  <a:spLocks noChangeAspect="1"/>
                </p:cNvSpPr>
                <p:nvPr/>
              </p:nvSpPr>
              <p:spPr bwMode="auto">
                <a:xfrm>
                  <a:off x="1226" y="1900"/>
                  <a:ext cx="68" cy="26"/>
                </a:xfrm>
                <a:custGeom>
                  <a:avLst/>
                  <a:gdLst>
                    <a:gd name="T0" fmla="*/ 36 w 68"/>
                    <a:gd name="T1" fmla="*/ 26 h 26"/>
                    <a:gd name="T2" fmla="*/ 68 w 68"/>
                    <a:gd name="T3" fmla="*/ 12 h 26"/>
                    <a:gd name="T4" fmla="*/ 32 w 68"/>
                    <a:gd name="T5" fmla="*/ 0 h 26"/>
                    <a:gd name="T6" fmla="*/ 0 w 68"/>
                    <a:gd name="T7" fmla="*/ 16 h 26"/>
                    <a:gd name="T8" fmla="*/ 36 w 68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6"/>
                    <a:gd name="T17" fmla="*/ 68 w 68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6">
                      <a:moveTo>
                        <a:pt x="36" y="26"/>
                      </a:moveTo>
                      <a:lnTo>
                        <a:pt x="68" y="12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36" y="26"/>
                      </a:lnTo>
                      <a:close/>
                    </a:path>
                  </a:pathLst>
                </a:custGeom>
                <a:solidFill>
                  <a:srgbClr val="007A5A"/>
                </a:solidFill>
                <a:ln w="0">
                  <a:solidFill>
                    <a:srgbClr val="007A5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83" name="Freeform 2614"/>
                <p:cNvSpPr>
                  <a:spLocks noChangeAspect="1"/>
                </p:cNvSpPr>
                <p:nvPr/>
              </p:nvSpPr>
              <p:spPr bwMode="auto">
                <a:xfrm>
                  <a:off x="1226" y="1900"/>
                  <a:ext cx="68" cy="26"/>
                </a:xfrm>
                <a:custGeom>
                  <a:avLst/>
                  <a:gdLst>
                    <a:gd name="T0" fmla="*/ 36 w 68"/>
                    <a:gd name="T1" fmla="*/ 26 h 26"/>
                    <a:gd name="T2" fmla="*/ 68 w 68"/>
                    <a:gd name="T3" fmla="*/ 12 h 26"/>
                    <a:gd name="T4" fmla="*/ 32 w 68"/>
                    <a:gd name="T5" fmla="*/ 0 h 26"/>
                    <a:gd name="T6" fmla="*/ 0 w 68"/>
                    <a:gd name="T7" fmla="*/ 16 h 26"/>
                    <a:gd name="T8" fmla="*/ 36 w 68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6"/>
                    <a:gd name="T17" fmla="*/ 68 w 68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6">
                      <a:moveTo>
                        <a:pt x="36" y="26"/>
                      </a:moveTo>
                      <a:lnTo>
                        <a:pt x="68" y="12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3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84" name="Freeform 2615"/>
                <p:cNvSpPr>
                  <a:spLocks noChangeAspect="1"/>
                </p:cNvSpPr>
                <p:nvPr/>
              </p:nvSpPr>
              <p:spPr bwMode="auto">
                <a:xfrm>
                  <a:off x="1262" y="1912"/>
                  <a:ext cx="68" cy="26"/>
                </a:xfrm>
                <a:custGeom>
                  <a:avLst/>
                  <a:gdLst>
                    <a:gd name="T0" fmla="*/ 38 w 68"/>
                    <a:gd name="T1" fmla="*/ 26 h 26"/>
                    <a:gd name="T2" fmla="*/ 68 w 68"/>
                    <a:gd name="T3" fmla="*/ 10 h 26"/>
                    <a:gd name="T4" fmla="*/ 32 w 68"/>
                    <a:gd name="T5" fmla="*/ 0 h 26"/>
                    <a:gd name="T6" fmla="*/ 0 w 68"/>
                    <a:gd name="T7" fmla="*/ 14 h 26"/>
                    <a:gd name="T8" fmla="*/ 38 w 68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6"/>
                    <a:gd name="T17" fmla="*/ 68 w 68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6">
                      <a:moveTo>
                        <a:pt x="38" y="26"/>
                      </a:moveTo>
                      <a:lnTo>
                        <a:pt x="68" y="10"/>
                      </a:lnTo>
                      <a:lnTo>
                        <a:pt x="32" y="0"/>
                      </a:lnTo>
                      <a:lnTo>
                        <a:pt x="0" y="14"/>
                      </a:lnTo>
                      <a:lnTo>
                        <a:pt x="38" y="26"/>
                      </a:lnTo>
                      <a:close/>
                    </a:path>
                  </a:pathLst>
                </a:custGeom>
                <a:solidFill>
                  <a:srgbClr val="007D59"/>
                </a:solidFill>
                <a:ln w="0">
                  <a:solidFill>
                    <a:srgbClr val="007D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85" name="Freeform 2616"/>
                <p:cNvSpPr>
                  <a:spLocks noChangeAspect="1"/>
                </p:cNvSpPr>
                <p:nvPr/>
              </p:nvSpPr>
              <p:spPr bwMode="auto">
                <a:xfrm>
                  <a:off x="1262" y="1912"/>
                  <a:ext cx="68" cy="26"/>
                </a:xfrm>
                <a:custGeom>
                  <a:avLst/>
                  <a:gdLst>
                    <a:gd name="T0" fmla="*/ 38 w 68"/>
                    <a:gd name="T1" fmla="*/ 26 h 26"/>
                    <a:gd name="T2" fmla="*/ 68 w 68"/>
                    <a:gd name="T3" fmla="*/ 10 h 26"/>
                    <a:gd name="T4" fmla="*/ 32 w 68"/>
                    <a:gd name="T5" fmla="*/ 0 h 26"/>
                    <a:gd name="T6" fmla="*/ 0 w 68"/>
                    <a:gd name="T7" fmla="*/ 14 h 26"/>
                    <a:gd name="T8" fmla="*/ 38 w 68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6"/>
                    <a:gd name="T17" fmla="*/ 68 w 68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6">
                      <a:moveTo>
                        <a:pt x="38" y="26"/>
                      </a:moveTo>
                      <a:lnTo>
                        <a:pt x="68" y="10"/>
                      </a:lnTo>
                      <a:lnTo>
                        <a:pt x="32" y="0"/>
                      </a:lnTo>
                      <a:lnTo>
                        <a:pt x="0" y="14"/>
                      </a:lnTo>
                      <a:lnTo>
                        <a:pt x="3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86" name="Freeform 2617"/>
                <p:cNvSpPr>
                  <a:spLocks noChangeAspect="1"/>
                </p:cNvSpPr>
                <p:nvPr/>
              </p:nvSpPr>
              <p:spPr bwMode="auto">
                <a:xfrm>
                  <a:off x="1300" y="1922"/>
                  <a:ext cx="68" cy="28"/>
                </a:xfrm>
                <a:custGeom>
                  <a:avLst/>
                  <a:gdLst>
                    <a:gd name="T0" fmla="*/ 38 w 68"/>
                    <a:gd name="T1" fmla="*/ 28 h 28"/>
                    <a:gd name="T2" fmla="*/ 68 w 68"/>
                    <a:gd name="T3" fmla="*/ 14 h 28"/>
                    <a:gd name="T4" fmla="*/ 30 w 68"/>
                    <a:gd name="T5" fmla="*/ 0 h 28"/>
                    <a:gd name="T6" fmla="*/ 0 w 68"/>
                    <a:gd name="T7" fmla="*/ 16 h 28"/>
                    <a:gd name="T8" fmla="*/ 38 w 68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8"/>
                    <a:gd name="T17" fmla="*/ 68 w 68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8">
                      <a:moveTo>
                        <a:pt x="38" y="28"/>
                      </a:moveTo>
                      <a:lnTo>
                        <a:pt x="68" y="14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38" y="28"/>
                      </a:lnTo>
                      <a:close/>
                    </a:path>
                  </a:pathLst>
                </a:custGeom>
                <a:solidFill>
                  <a:srgbClr val="008058"/>
                </a:solidFill>
                <a:ln w="0">
                  <a:solidFill>
                    <a:srgbClr val="0080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87" name="Freeform 2618"/>
                <p:cNvSpPr>
                  <a:spLocks noChangeAspect="1"/>
                </p:cNvSpPr>
                <p:nvPr/>
              </p:nvSpPr>
              <p:spPr bwMode="auto">
                <a:xfrm>
                  <a:off x="1300" y="1922"/>
                  <a:ext cx="68" cy="28"/>
                </a:xfrm>
                <a:custGeom>
                  <a:avLst/>
                  <a:gdLst>
                    <a:gd name="T0" fmla="*/ 38 w 68"/>
                    <a:gd name="T1" fmla="*/ 28 h 28"/>
                    <a:gd name="T2" fmla="*/ 68 w 68"/>
                    <a:gd name="T3" fmla="*/ 14 h 28"/>
                    <a:gd name="T4" fmla="*/ 30 w 68"/>
                    <a:gd name="T5" fmla="*/ 0 h 28"/>
                    <a:gd name="T6" fmla="*/ 0 w 68"/>
                    <a:gd name="T7" fmla="*/ 16 h 28"/>
                    <a:gd name="T8" fmla="*/ 38 w 68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8"/>
                    <a:gd name="T17" fmla="*/ 68 w 68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8">
                      <a:moveTo>
                        <a:pt x="38" y="28"/>
                      </a:moveTo>
                      <a:lnTo>
                        <a:pt x="68" y="14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38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88" name="Freeform 2619"/>
                <p:cNvSpPr>
                  <a:spLocks noChangeAspect="1"/>
                </p:cNvSpPr>
                <p:nvPr/>
              </p:nvSpPr>
              <p:spPr bwMode="auto">
                <a:xfrm>
                  <a:off x="1338" y="1936"/>
                  <a:ext cx="68" cy="28"/>
                </a:xfrm>
                <a:custGeom>
                  <a:avLst/>
                  <a:gdLst>
                    <a:gd name="T0" fmla="*/ 38 w 68"/>
                    <a:gd name="T1" fmla="*/ 28 h 28"/>
                    <a:gd name="T2" fmla="*/ 68 w 68"/>
                    <a:gd name="T3" fmla="*/ 12 h 28"/>
                    <a:gd name="T4" fmla="*/ 30 w 68"/>
                    <a:gd name="T5" fmla="*/ 0 h 28"/>
                    <a:gd name="T6" fmla="*/ 0 w 68"/>
                    <a:gd name="T7" fmla="*/ 14 h 28"/>
                    <a:gd name="T8" fmla="*/ 38 w 68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8"/>
                    <a:gd name="T17" fmla="*/ 68 w 68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8">
                      <a:moveTo>
                        <a:pt x="38" y="28"/>
                      </a:moveTo>
                      <a:lnTo>
                        <a:pt x="68" y="12"/>
                      </a:lnTo>
                      <a:lnTo>
                        <a:pt x="30" y="0"/>
                      </a:lnTo>
                      <a:lnTo>
                        <a:pt x="0" y="14"/>
                      </a:lnTo>
                      <a:lnTo>
                        <a:pt x="38" y="28"/>
                      </a:lnTo>
                      <a:close/>
                    </a:path>
                  </a:pathLst>
                </a:custGeom>
                <a:solidFill>
                  <a:srgbClr val="008158"/>
                </a:solidFill>
                <a:ln w="0">
                  <a:solidFill>
                    <a:srgbClr val="0081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89" name="Freeform 2620"/>
                <p:cNvSpPr>
                  <a:spLocks noChangeAspect="1"/>
                </p:cNvSpPr>
                <p:nvPr/>
              </p:nvSpPr>
              <p:spPr bwMode="auto">
                <a:xfrm>
                  <a:off x="1338" y="1936"/>
                  <a:ext cx="68" cy="28"/>
                </a:xfrm>
                <a:custGeom>
                  <a:avLst/>
                  <a:gdLst>
                    <a:gd name="T0" fmla="*/ 38 w 68"/>
                    <a:gd name="T1" fmla="*/ 28 h 28"/>
                    <a:gd name="T2" fmla="*/ 68 w 68"/>
                    <a:gd name="T3" fmla="*/ 12 h 28"/>
                    <a:gd name="T4" fmla="*/ 30 w 68"/>
                    <a:gd name="T5" fmla="*/ 0 h 28"/>
                    <a:gd name="T6" fmla="*/ 0 w 68"/>
                    <a:gd name="T7" fmla="*/ 14 h 28"/>
                    <a:gd name="T8" fmla="*/ 38 w 68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8"/>
                    <a:gd name="T17" fmla="*/ 68 w 68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8">
                      <a:moveTo>
                        <a:pt x="38" y="28"/>
                      </a:moveTo>
                      <a:lnTo>
                        <a:pt x="68" y="12"/>
                      </a:lnTo>
                      <a:lnTo>
                        <a:pt x="30" y="0"/>
                      </a:lnTo>
                      <a:lnTo>
                        <a:pt x="0" y="14"/>
                      </a:lnTo>
                      <a:lnTo>
                        <a:pt x="38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90" name="Freeform 2621"/>
                <p:cNvSpPr>
                  <a:spLocks noChangeAspect="1"/>
                </p:cNvSpPr>
                <p:nvPr/>
              </p:nvSpPr>
              <p:spPr bwMode="auto">
                <a:xfrm>
                  <a:off x="1376" y="1948"/>
                  <a:ext cx="70" cy="30"/>
                </a:xfrm>
                <a:custGeom>
                  <a:avLst/>
                  <a:gdLst>
                    <a:gd name="T0" fmla="*/ 38 w 70"/>
                    <a:gd name="T1" fmla="*/ 30 h 30"/>
                    <a:gd name="T2" fmla="*/ 70 w 70"/>
                    <a:gd name="T3" fmla="*/ 12 h 30"/>
                    <a:gd name="T4" fmla="*/ 30 w 70"/>
                    <a:gd name="T5" fmla="*/ 0 h 30"/>
                    <a:gd name="T6" fmla="*/ 0 w 70"/>
                    <a:gd name="T7" fmla="*/ 16 h 30"/>
                    <a:gd name="T8" fmla="*/ 38 w 70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30"/>
                    <a:gd name="T17" fmla="*/ 70 w 70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30">
                      <a:moveTo>
                        <a:pt x="38" y="30"/>
                      </a:moveTo>
                      <a:lnTo>
                        <a:pt x="70" y="12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38" y="30"/>
                      </a:lnTo>
                      <a:close/>
                    </a:path>
                  </a:pathLst>
                </a:custGeom>
                <a:solidFill>
                  <a:srgbClr val="008258"/>
                </a:solidFill>
                <a:ln w="0">
                  <a:solidFill>
                    <a:srgbClr val="0082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91" name="Freeform 2622"/>
                <p:cNvSpPr>
                  <a:spLocks noChangeAspect="1"/>
                </p:cNvSpPr>
                <p:nvPr/>
              </p:nvSpPr>
              <p:spPr bwMode="auto">
                <a:xfrm>
                  <a:off x="1376" y="1948"/>
                  <a:ext cx="70" cy="30"/>
                </a:xfrm>
                <a:custGeom>
                  <a:avLst/>
                  <a:gdLst>
                    <a:gd name="T0" fmla="*/ 38 w 70"/>
                    <a:gd name="T1" fmla="*/ 30 h 30"/>
                    <a:gd name="T2" fmla="*/ 70 w 70"/>
                    <a:gd name="T3" fmla="*/ 12 h 30"/>
                    <a:gd name="T4" fmla="*/ 30 w 70"/>
                    <a:gd name="T5" fmla="*/ 0 h 30"/>
                    <a:gd name="T6" fmla="*/ 0 w 70"/>
                    <a:gd name="T7" fmla="*/ 16 h 30"/>
                    <a:gd name="T8" fmla="*/ 38 w 70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30"/>
                    <a:gd name="T17" fmla="*/ 70 w 70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30">
                      <a:moveTo>
                        <a:pt x="38" y="30"/>
                      </a:moveTo>
                      <a:lnTo>
                        <a:pt x="70" y="12"/>
                      </a:lnTo>
                      <a:lnTo>
                        <a:pt x="30" y="0"/>
                      </a:lnTo>
                      <a:lnTo>
                        <a:pt x="0" y="16"/>
                      </a:lnTo>
                      <a:lnTo>
                        <a:pt x="38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92" name="Freeform 2623"/>
                <p:cNvSpPr>
                  <a:spLocks noChangeAspect="1"/>
                </p:cNvSpPr>
                <p:nvPr/>
              </p:nvSpPr>
              <p:spPr bwMode="auto">
                <a:xfrm>
                  <a:off x="1414" y="1960"/>
                  <a:ext cx="72" cy="30"/>
                </a:xfrm>
                <a:custGeom>
                  <a:avLst/>
                  <a:gdLst>
                    <a:gd name="T0" fmla="*/ 40 w 72"/>
                    <a:gd name="T1" fmla="*/ 30 h 30"/>
                    <a:gd name="T2" fmla="*/ 72 w 72"/>
                    <a:gd name="T3" fmla="*/ 14 h 30"/>
                    <a:gd name="T4" fmla="*/ 32 w 72"/>
                    <a:gd name="T5" fmla="*/ 0 h 30"/>
                    <a:gd name="T6" fmla="*/ 0 w 72"/>
                    <a:gd name="T7" fmla="*/ 18 h 30"/>
                    <a:gd name="T8" fmla="*/ 40 w 72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"/>
                    <a:gd name="T16" fmla="*/ 0 h 30"/>
                    <a:gd name="T17" fmla="*/ 72 w 72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" h="30">
                      <a:moveTo>
                        <a:pt x="40" y="30"/>
                      </a:moveTo>
                      <a:lnTo>
                        <a:pt x="72" y="14"/>
                      </a:lnTo>
                      <a:lnTo>
                        <a:pt x="32" y="0"/>
                      </a:lnTo>
                      <a:lnTo>
                        <a:pt x="0" y="18"/>
                      </a:lnTo>
                      <a:lnTo>
                        <a:pt x="40" y="30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93" name="Freeform 2624"/>
                <p:cNvSpPr>
                  <a:spLocks noChangeAspect="1"/>
                </p:cNvSpPr>
                <p:nvPr/>
              </p:nvSpPr>
              <p:spPr bwMode="auto">
                <a:xfrm>
                  <a:off x="1414" y="1960"/>
                  <a:ext cx="72" cy="30"/>
                </a:xfrm>
                <a:custGeom>
                  <a:avLst/>
                  <a:gdLst>
                    <a:gd name="T0" fmla="*/ 40 w 72"/>
                    <a:gd name="T1" fmla="*/ 30 h 30"/>
                    <a:gd name="T2" fmla="*/ 72 w 72"/>
                    <a:gd name="T3" fmla="*/ 14 h 30"/>
                    <a:gd name="T4" fmla="*/ 32 w 72"/>
                    <a:gd name="T5" fmla="*/ 0 h 30"/>
                    <a:gd name="T6" fmla="*/ 0 w 72"/>
                    <a:gd name="T7" fmla="*/ 18 h 30"/>
                    <a:gd name="T8" fmla="*/ 40 w 72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"/>
                    <a:gd name="T16" fmla="*/ 0 h 30"/>
                    <a:gd name="T17" fmla="*/ 72 w 72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" h="30">
                      <a:moveTo>
                        <a:pt x="40" y="30"/>
                      </a:moveTo>
                      <a:lnTo>
                        <a:pt x="72" y="14"/>
                      </a:lnTo>
                      <a:lnTo>
                        <a:pt x="32" y="0"/>
                      </a:lnTo>
                      <a:lnTo>
                        <a:pt x="0" y="18"/>
                      </a:lnTo>
                      <a:lnTo>
                        <a:pt x="40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94" name="Freeform 2625"/>
                <p:cNvSpPr>
                  <a:spLocks noChangeAspect="1"/>
                </p:cNvSpPr>
                <p:nvPr/>
              </p:nvSpPr>
              <p:spPr bwMode="auto">
                <a:xfrm>
                  <a:off x="1454" y="1974"/>
                  <a:ext cx="72" cy="30"/>
                </a:xfrm>
                <a:custGeom>
                  <a:avLst/>
                  <a:gdLst>
                    <a:gd name="T0" fmla="*/ 40 w 72"/>
                    <a:gd name="T1" fmla="*/ 30 h 30"/>
                    <a:gd name="T2" fmla="*/ 72 w 72"/>
                    <a:gd name="T3" fmla="*/ 14 h 30"/>
                    <a:gd name="T4" fmla="*/ 32 w 72"/>
                    <a:gd name="T5" fmla="*/ 0 h 30"/>
                    <a:gd name="T6" fmla="*/ 0 w 72"/>
                    <a:gd name="T7" fmla="*/ 16 h 30"/>
                    <a:gd name="T8" fmla="*/ 40 w 72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"/>
                    <a:gd name="T16" fmla="*/ 0 h 30"/>
                    <a:gd name="T17" fmla="*/ 72 w 72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" h="30">
                      <a:moveTo>
                        <a:pt x="40" y="30"/>
                      </a:moveTo>
                      <a:lnTo>
                        <a:pt x="72" y="14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40" y="30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95" name="Freeform 2626"/>
                <p:cNvSpPr>
                  <a:spLocks noChangeAspect="1"/>
                </p:cNvSpPr>
                <p:nvPr/>
              </p:nvSpPr>
              <p:spPr bwMode="auto">
                <a:xfrm>
                  <a:off x="1454" y="1974"/>
                  <a:ext cx="72" cy="30"/>
                </a:xfrm>
                <a:custGeom>
                  <a:avLst/>
                  <a:gdLst>
                    <a:gd name="T0" fmla="*/ 40 w 72"/>
                    <a:gd name="T1" fmla="*/ 30 h 30"/>
                    <a:gd name="T2" fmla="*/ 72 w 72"/>
                    <a:gd name="T3" fmla="*/ 14 h 30"/>
                    <a:gd name="T4" fmla="*/ 32 w 72"/>
                    <a:gd name="T5" fmla="*/ 0 h 30"/>
                    <a:gd name="T6" fmla="*/ 0 w 72"/>
                    <a:gd name="T7" fmla="*/ 16 h 30"/>
                    <a:gd name="T8" fmla="*/ 40 w 72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"/>
                    <a:gd name="T16" fmla="*/ 0 h 30"/>
                    <a:gd name="T17" fmla="*/ 72 w 72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" h="30">
                      <a:moveTo>
                        <a:pt x="40" y="30"/>
                      </a:moveTo>
                      <a:lnTo>
                        <a:pt x="72" y="14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40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96" name="Freeform 2627"/>
                <p:cNvSpPr>
                  <a:spLocks noChangeAspect="1"/>
                </p:cNvSpPr>
                <p:nvPr/>
              </p:nvSpPr>
              <p:spPr bwMode="auto">
                <a:xfrm>
                  <a:off x="1494" y="1988"/>
                  <a:ext cx="72" cy="32"/>
                </a:xfrm>
                <a:custGeom>
                  <a:avLst/>
                  <a:gdLst>
                    <a:gd name="T0" fmla="*/ 42 w 72"/>
                    <a:gd name="T1" fmla="*/ 32 h 32"/>
                    <a:gd name="T2" fmla="*/ 72 w 72"/>
                    <a:gd name="T3" fmla="*/ 14 h 32"/>
                    <a:gd name="T4" fmla="*/ 32 w 72"/>
                    <a:gd name="T5" fmla="*/ 0 h 32"/>
                    <a:gd name="T6" fmla="*/ 0 w 72"/>
                    <a:gd name="T7" fmla="*/ 16 h 32"/>
                    <a:gd name="T8" fmla="*/ 42 w 72"/>
                    <a:gd name="T9" fmla="*/ 32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"/>
                    <a:gd name="T16" fmla="*/ 0 h 32"/>
                    <a:gd name="T17" fmla="*/ 72 w 72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" h="32">
                      <a:moveTo>
                        <a:pt x="42" y="32"/>
                      </a:moveTo>
                      <a:lnTo>
                        <a:pt x="72" y="14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42" y="32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97" name="Freeform 2628"/>
                <p:cNvSpPr>
                  <a:spLocks noChangeAspect="1"/>
                </p:cNvSpPr>
                <p:nvPr/>
              </p:nvSpPr>
              <p:spPr bwMode="auto">
                <a:xfrm>
                  <a:off x="1494" y="1988"/>
                  <a:ext cx="72" cy="32"/>
                </a:xfrm>
                <a:custGeom>
                  <a:avLst/>
                  <a:gdLst>
                    <a:gd name="T0" fmla="*/ 42 w 72"/>
                    <a:gd name="T1" fmla="*/ 32 h 32"/>
                    <a:gd name="T2" fmla="*/ 72 w 72"/>
                    <a:gd name="T3" fmla="*/ 14 h 32"/>
                    <a:gd name="T4" fmla="*/ 32 w 72"/>
                    <a:gd name="T5" fmla="*/ 0 h 32"/>
                    <a:gd name="T6" fmla="*/ 0 w 72"/>
                    <a:gd name="T7" fmla="*/ 16 h 32"/>
                    <a:gd name="T8" fmla="*/ 42 w 72"/>
                    <a:gd name="T9" fmla="*/ 32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"/>
                    <a:gd name="T16" fmla="*/ 0 h 32"/>
                    <a:gd name="T17" fmla="*/ 72 w 72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" h="32">
                      <a:moveTo>
                        <a:pt x="42" y="32"/>
                      </a:moveTo>
                      <a:lnTo>
                        <a:pt x="72" y="14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42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98" name="Freeform 2629"/>
                <p:cNvSpPr>
                  <a:spLocks noChangeAspect="1"/>
                </p:cNvSpPr>
                <p:nvPr/>
              </p:nvSpPr>
              <p:spPr bwMode="auto">
                <a:xfrm>
                  <a:off x="1536" y="2002"/>
                  <a:ext cx="72" cy="32"/>
                </a:xfrm>
                <a:custGeom>
                  <a:avLst/>
                  <a:gdLst>
                    <a:gd name="T0" fmla="*/ 42 w 72"/>
                    <a:gd name="T1" fmla="*/ 32 h 32"/>
                    <a:gd name="T2" fmla="*/ 72 w 72"/>
                    <a:gd name="T3" fmla="*/ 14 h 32"/>
                    <a:gd name="T4" fmla="*/ 30 w 72"/>
                    <a:gd name="T5" fmla="*/ 0 h 32"/>
                    <a:gd name="T6" fmla="*/ 0 w 72"/>
                    <a:gd name="T7" fmla="*/ 18 h 32"/>
                    <a:gd name="T8" fmla="*/ 42 w 72"/>
                    <a:gd name="T9" fmla="*/ 32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"/>
                    <a:gd name="T16" fmla="*/ 0 h 32"/>
                    <a:gd name="T17" fmla="*/ 72 w 72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" h="32">
                      <a:moveTo>
                        <a:pt x="42" y="32"/>
                      </a:moveTo>
                      <a:lnTo>
                        <a:pt x="72" y="14"/>
                      </a:lnTo>
                      <a:lnTo>
                        <a:pt x="30" y="0"/>
                      </a:lnTo>
                      <a:lnTo>
                        <a:pt x="0" y="18"/>
                      </a:lnTo>
                      <a:lnTo>
                        <a:pt x="42" y="32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99" name="Freeform 2630"/>
                <p:cNvSpPr>
                  <a:spLocks noChangeAspect="1"/>
                </p:cNvSpPr>
                <p:nvPr/>
              </p:nvSpPr>
              <p:spPr bwMode="auto">
                <a:xfrm>
                  <a:off x="1536" y="2002"/>
                  <a:ext cx="72" cy="32"/>
                </a:xfrm>
                <a:custGeom>
                  <a:avLst/>
                  <a:gdLst>
                    <a:gd name="T0" fmla="*/ 42 w 72"/>
                    <a:gd name="T1" fmla="*/ 32 h 32"/>
                    <a:gd name="T2" fmla="*/ 72 w 72"/>
                    <a:gd name="T3" fmla="*/ 14 h 32"/>
                    <a:gd name="T4" fmla="*/ 30 w 72"/>
                    <a:gd name="T5" fmla="*/ 0 h 32"/>
                    <a:gd name="T6" fmla="*/ 0 w 72"/>
                    <a:gd name="T7" fmla="*/ 18 h 32"/>
                    <a:gd name="T8" fmla="*/ 42 w 72"/>
                    <a:gd name="T9" fmla="*/ 32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"/>
                    <a:gd name="T16" fmla="*/ 0 h 32"/>
                    <a:gd name="T17" fmla="*/ 72 w 72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" h="32">
                      <a:moveTo>
                        <a:pt x="42" y="32"/>
                      </a:moveTo>
                      <a:lnTo>
                        <a:pt x="72" y="14"/>
                      </a:lnTo>
                      <a:lnTo>
                        <a:pt x="30" y="0"/>
                      </a:lnTo>
                      <a:lnTo>
                        <a:pt x="0" y="18"/>
                      </a:lnTo>
                      <a:lnTo>
                        <a:pt x="42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00" name="Freeform 2631"/>
                <p:cNvSpPr>
                  <a:spLocks noChangeAspect="1"/>
                </p:cNvSpPr>
                <p:nvPr/>
              </p:nvSpPr>
              <p:spPr bwMode="auto">
                <a:xfrm>
                  <a:off x="444" y="1652"/>
                  <a:ext cx="60" cy="34"/>
                </a:xfrm>
                <a:custGeom>
                  <a:avLst/>
                  <a:gdLst>
                    <a:gd name="T0" fmla="*/ 28 w 60"/>
                    <a:gd name="T1" fmla="*/ 34 h 34"/>
                    <a:gd name="T2" fmla="*/ 60 w 60"/>
                    <a:gd name="T3" fmla="*/ 20 h 34"/>
                    <a:gd name="T4" fmla="*/ 34 w 60"/>
                    <a:gd name="T5" fmla="*/ 0 h 34"/>
                    <a:gd name="T6" fmla="*/ 0 w 60"/>
                    <a:gd name="T7" fmla="*/ 10 h 34"/>
                    <a:gd name="T8" fmla="*/ 28 w 60"/>
                    <a:gd name="T9" fmla="*/ 34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34"/>
                    <a:gd name="T17" fmla="*/ 60 w 60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34">
                      <a:moveTo>
                        <a:pt x="28" y="34"/>
                      </a:moveTo>
                      <a:lnTo>
                        <a:pt x="60" y="20"/>
                      </a:lnTo>
                      <a:lnTo>
                        <a:pt x="34" y="0"/>
                      </a:lnTo>
                      <a:lnTo>
                        <a:pt x="0" y="10"/>
                      </a:lnTo>
                      <a:lnTo>
                        <a:pt x="28" y="34"/>
                      </a:lnTo>
                      <a:close/>
                    </a:path>
                  </a:pathLst>
                </a:custGeom>
                <a:solidFill>
                  <a:srgbClr val="32AE65"/>
                </a:solidFill>
                <a:ln w="0">
                  <a:solidFill>
                    <a:srgbClr val="32AE65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01" name="Freeform 2632"/>
                <p:cNvSpPr>
                  <a:spLocks noChangeAspect="1"/>
                </p:cNvSpPr>
                <p:nvPr/>
              </p:nvSpPr>
              <p:spPr bwMode="auto">
                <a:xfrm>
                  <a:off x="444" y="1652"/>
                  <a:ext cx="60" cy="34"/>
                </a:xfrm>
                <a:custGeom>
                  <a:avLst/>
                  <a:gdLst>
                    <a:gd name="T0" fmla="*/ 28 w 60"/>
                    <a:gd name="T1" fmla="*/ 34 h 34"/>
                    <a:gd name="T2" fmla="*/ 60 w 60"/>
                    <a:gd name="T3" fmla="*/ 20 h 34"/>
                    <a:gd name="T4" fmla="*/ 34 w 60"/>
                    <a:gd name="T5" fmla="*/ 0 h 34"/>
                    <a:gd name="T6" fmla="*/ 0 w 60"/>
                    <a:gd name="T7" fmla="*/ 10 h 34"/>
                    <a:gd name="T8" fmla="*/ 28 w 60"/>
                    <a:gd name="T9" fmla="*/ 34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34"/>
                    <a:gd name="T17" fmla="*/ 60 w 60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34">
                      <a:moveTo>
                        <a:pt x="28" y="34"/>
                      </a:moveTo>
                      <a:lnTo>
                        <a:pt x="60" y="20"/>
                      </a:lnTo>
                      <a:lnTo>
                        <a:pt x="34" y="0"/>
                      </a:lnTo>
                      <a:lnTo>
                        <a:pt x="0" y="10"/>
                      </a:lnTo>
                      <a:lnTo>
                        <a:pt x="28" y="3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02" name="Freeform 2633"/>
                <p:cNvSpPr>
                  <a:spLocks noChangeAspect="1"/>
                </p:cNvSpPr>
                <p:nvPr/>
              </p:nvSpPr>
              <p:spPr bwMode="auto">
                <a:xfrm>
                  <a:off x="472" y="1672"/>
                  <a:ext cx="62" cy="80"/>
                </a:xfrm>
                <a:custGeom>
                  <a:avLst/>
                  <a:gdLst>
                    <a:gd name="T0" fmla="*/ 30 w 62"/>
                    <a:gd name="T1" fmla="*/ 80 h 80"/>
                    <a:gd name="T2" fmla="*/ 62 w 62"/>
                    <a:gd name="T3" fmla="*/ 54 h 80"/>
                    <a:gd name="T4" fmla="*/ 32 w 62"/>
                    <a:gd name="T5" fmla="*/ 0 h 80"/>
                    <a:gd name="T6" fmla="*/ 0 w 62"/>
                    <a:gd name="T7" fmla="*/ 14 h 80"/>
                    <a:gd name="T8" fmla="*/ 30 w 62"/>
                    <a:gd name="T9" fmla="*/ 80 h 8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80"/>
                    <a:gd name="T17" fmla="*/ 62 w 62"/>
                    <a:gd name="T18" fmla="*/ 80 h 8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80">
                      <a:moveTo>
                        <a:pt x="30" y="80"/>
                      </a:moveTo>
                      <a:lnTo>
                        <a:pt x="62" y="54"/>
                      </a:lnTo>
                      <a:lnTo>
                        <a:pt x="32" y="0"/>
                      </a:lnTo>
                      <a:lnTo>
                        <a:pt x="0" y="14"/>
                      </a:lnTo>
                      <a:lnTo>
                        <a:pt x="30" y="80"/>
                      </a:lnTo>
                      <a:close/>
                    </a:path>
                  </a:pathLst>
                </a:custGeom>
                <a:solidFill>
                  <a:srgbClr val="7DB769"/>
                </a:solidFill>
                <a:ln w="0">
                  <a:solidFill>
                    <a:srgbClr val="7DB76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03" name="Freeform 2634"/>
                <p:cNvSpPr>
                  <a:spLocks noChangeAspect="1"/>
                </p:cNvSpPr>
                <p:nvPr/>
              </p:nvSpPr>
              <p:spPr bwMode="auto">
                <a:xfrm>
                  <a:off x="472" y="1672"/>
                  <a:ext cx="62" cy="80"/>
                </a:xfrm>
                <a:custGeom>
                  <a:avLst/>
                  <a:gdLst>
                    <a:gd name="T0" fmla="*/ 30 w 62"/>
                    <a:gd name="T1" fmla="*/ 80 h 80"/>
                    <a:gd name="T2" fmla="*/ 62 w 62"/>
                    <a:gd name="T3" fmla="*/ 54 h 80"/>
                    <a:gd name="T4" fmla="*/ 32 w 62"/>
                    <a:gd name="T5" fmla="*/ 0 h 80"/>
                    <a:gd name="T6" fmla="*/ 0 w 62"/>
                    <a:gd name="T7" fmla="*/ 14 h 80"/>
                    <a:gd name="T8" fmla="*/ 30 w 62"/>
                    <a:gd name="T9" fmla="*/ 80 h 8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80"/>
                    <a:gd name="T17" fmla="*/ 62 w 62"/>
                    <a:gd name="T18" fmla="*/ 80 h 8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80">
                      <a:moveTo>
                        <a:pt x="30" y="80"/>
                      </a:moveTo>
                      <a:lnTo>
                        <a:pt x="62" y="54"/>
                      </a:lnTo>
                      <a:lnTo>
                        <a:pt x="32" y="0"/>
                      </a:lnTo>
                      <a:lnTo>
                        <a:pt x="0" y="14"/>
                      </a:lnTo>
                      <a:lnTo>
                        <a:pt x="30" y="8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04" name="Freeform 2635"/>
                <p:cNvSpPr>
                  <a:spLocks noChangeAspect="1"/>
                </p:cNvSpPr>
                <p:nvPr/>
              </p:nvSpPr>
              <p:spPr bwMode="auto">
                <a:xfrm>
                  <a:off x="502" y="1726"/>
                  <a:ext cx="62" cy="106"/>
                </a:xfrm>
                <a:custGeom>
                  <a:avLst/>
                  <a:gdLst>
                    <a:gd name="T0" fmla="*/ 32 w 62"/>
                    <a:gd name="T1" fmla="*/ 106 h 106"/>
                    <a:gd name="T2" fmla="*/ 62 w 62"/>
                    <a:gd name="T3" fmla="*/ 70 h 106"/>
                    <a:gd name="T4" fmla="*/ 32 w 62"/>
                    <a:gd name="T5" fmla="*/ 0 h 106"/>
                    <a:gd name="T6" fmla="*/ 0 w 62"/>
                    <a:gd name="T7" fmla="*/ 26 h 106"/>
                    <a:gd name="T8" fmla="*/ 32 w 62"/>
                    <a:gd name="T9" fmla="*/ 106 h 1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106"/>
                    <a:gd name="T17" fmla="*/ 62 w 62"/>
                    <a:gd name="T18" fmla="*/ 106 h 1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106">
                      <a:moveTo>
                        <a:pt x="32" y="106"/>
                      </a:moveTo>
                      <a:lnTo>
                        <a:pt x="62" y="70"/>
                      </a:lnTo>
                      <a:lnTo>
                        <a:pt x="32" y="0"/>
                      </a:lnTo>
                      <a:lnTo>
                        <a:pt x="0" y="26"/>
                      </a:lnTo>
                      <a:lnTo>
                        <a:pt x="32" y="106"/>
                      </a:lnTo>
                      <a:close/>
                    </a:path>
                  </a:pathLst>
                </a:custGeom>
                <a:solidFill>
                  <a:srgbClr val="8AAF72"/>
                </a:solidFill>
                <a:ln w="0">
                  <a:solidFill>
                    <a:srgbClr val="8AAF7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05" name="Freeform 2636"/>
                <p:cNvSpPr>
                  <a:spLocks noChangeAspect="1"/>
                </p:cNvSpPr>
                <p:nvPr/>
              </p:nvSpPr>
              <p:spPr bwMode="auto">
                <a:xfrm>
                  <a:off x="502" y="1726"/>
                  <a:ext cx="62" cy="106"/>
                </a:xfrm>
                <a:custGeom>
                  <a:avLst/>
                  <a:gdLst>
                    <a:gd name="T0" fmla="*/ 32 w 62"/>
                    <a:gd name="T1" fmla="*/ 106 h 106"/>
                    <a:gd name="T2" fmla="*/ 62 w 62"/>
                    <a:gd name="T3" fmla="*/ 70 h 106"/>
                    <a:gd name="T4" fmla="*/ 32 w 62"/>
                    <a:gd name="T5" fmla="*/ 0 h 106"/>
                    <a:gd name="T6" fmla="*/ 0 w 62"/>
                    <a:gd name="T7" fmla="*/ 26 h 106"/>
                    <a:gd name="T8" fmla="*/ 32 w 62"/>
                    <a:gd name="T9" fmla="*/ 106 h 1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106"/>
                    <a:gd name="T17" fmla="*/ 62 w 62"/>
                    <a:gd name="T18" fmla="*/ 106 h 1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106">
                      <a:moveTo>
                        <a:pt x="32" y="106"/>
                      </a:moveTo>
                      <a:lnTo>
                        <a:pt x="62" y="70"/>
                      </a:lnTo>
                      <a:lnTo>
                        <a:pt x="32" y="0"/>
                      </a:lnTo>
                      <a:lnTo>
                        <a:pt x="0" y="26"/>
                      </a:lnTo>
                      <a:lnTo>
                        <a:pt x="32" y="10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06" name="Freeform 2637"/>
                <p:cNvSpPr>
                  <a:spLocks noChangeAspect="1"/>
                </p:cNvSpPr>
                <p:nvPr/>
              </p:nvSpPr>
              <p:spPr bwMode="auto">
                <a:xfrm>
                  <a:off x="534" y="1796"/>
                  <a:ext cx="62" cy="102"/>
                </a:xfrm>
                <a:custGeom>
                  <a:avLst/>
                  <a:gdLst>
                    <a:gd name="T0" fmla="*/ 32 w 62"/>
                    <a:gd name="T1" fmla="*/ 102 h 102"/>
                    <a:gd name="T2" fmla="*/ 62 w 62"/>
                    <a:gd name="T3" fmla="*/ 60 h 102"/>
                    <a:gd name="T4" fmla="*/ 30 w 62"/>
                    <a:gd name="T5" fmla="*/ 0 h 102"/>
                    <a:gd name="T6" fmla="*/ 0 w 62"/>
                    <a:gd name="T7" fmla="*/ 36 h 102"/>
                    <a:gd name="T8" fmla="*/ 32 w 62"/>
                    <a:gd name="T9" fmla="*/ 102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102"/>
                    <a:gd name="T17" fmla="*/ 62 w 62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102">
                      <a:moveTo>
                        <a:pt x="32" y="102"/>
                      </a:moveTo>
                      <a:lnTo>
                        <a:pt x="62" y="60"/>
                      </a:lnTo>
                      <a:lnTo>
                        <a:pt x="30" y="0"/>
                      </a:lnTo>
                      <a:lnTo>
                        <a:pt x="0" y="36"/>
                      </a:lnTo>
                      <a:lnTo>
                        <a:pt x="32" y="102"/>
                      </a:lnTo>
                      <a:close/>
                    </a:path>
                  </a:pathLst>
                </a:custGeom>
                <a:solidFill>
                  <a:srgbClr val="88A183"/>
                </a:solidFill>
                <a:ln w="0">
                  <a:solidFill>
                    <a:srgbClr val="88A183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07" name="Freeform 2638"/>
                <p:cNvSpPr>
                  <a:spLocks noChangeAspect="1"/>
                </p:cNvSpPr>
                <p:nvPr/>
              </p:nvSpPr>
              <p:spPr bwMode="auto">
                <a:xfrm>
                  <a:off x="534" y="1796"/>
                  <a:ext cx="62" cy="102"/>
                </a:xfrm>
                <a:custGeom>
                  <a:avLst/>
                  <a:gdLst>
                    <a:gd name="T0" fmla="*/ 32 w 62"/>
                    <a:gd name="T1" fmla="*/ 102 h 102"/>
                    <a:gd name="T2" fmla="*/ 62 w 62"/>
                    <a:gd name="T3" fmla="*/ 60 h 102"/>
                    <a:gd name="T4" fmla="*/ 30 w 62"/>
                    <a:gd name="T5" fmla="*/ 0 h 102"/>
                    <a:gd name="T6" fmla="*/ 0 w 62"/>
                    <a:gd name="T7" fmla="*/ 36 h 102"/>
                    <a:gd name="T8" fmla="*/ 32 w 62"/>
                    <a:gd name="T9" fmla="*/ 102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102"/>
                    <a:gd name="T17" fmla="*/ 62 w 62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102">
                      <a:moveTo>
                        <a:pt x="32" y="102"/>
                      </a:moveTo>
                      <a:lnTo>
                        <a:pt x="62" y="60"/>
                      </a:lnTo>
                      <a:lnTo>
                        <a:pt x="30" y="0"/>
                      </a:lnTo>
                      <a:lnTo>
                        <a:pt x="0" y="36"/>
                      </a:lnTo>
                      <a:lnTo>
                        <a:pt x="32" y="10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08" name="Freeform 2639"/>
                <p:cNvSpPr>
                  <a:spLocks noChangeAspect="1"/>
                </p:cNvSpPr>
                <p:nvPr/>
              </p:nvSpPr>
              <p:spPr bwMode="auto">
                <a:xfrm>
                  <a:off x="566" y="1856"/>
                  <a:ext cx="58" cy="84"/>
                </a:xfrm>
                <a:custGeom>
                  <a:avLst/>
                  <a:gdLst>
                    <a:gd name="T0" fmla="*/ 28 w 58"/>
                    <a:gd name="T1" fmla="*/ 84 h 84"/>
                    <a:gd name="T2" fmla="*/ 58 w 58"/>
                    <a:gd name="T3" fmla="*/ 40 h 84"/>
                    <a:gd name="T4" fmla="*/ 30 w 58"/>
                    <a:gd name="T5" fmla="*/ 0 h 84"/>
                    <a:gd name="T6" fmla="*/ 0 w 58"/>
                    <a:gd name="T7" fmla="*/ 42 h 84"/>
                    <a:gd name="T8" fmla="*/ 28 w 58"/>
                    <a:gd name="T9" fmla="*/ 84 h 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84"/>
                    <a:gd name="T17" fmla="*/ 58 w 58"/>
                    <a:gd name="T18" fmla="*/ 84 h 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84">
                      <a:moveTo>
                        <a:pt x="28" y="84"/>
                      </a:moveTo>
                      <a:lnTo>
                        <a:pt x="58" y="40"/>
                      </a:lnTo>
                      <a:lnTo>
                        <a:pt x="30" y="0"/>
                      </a:lnTo>
                      <a:lnTo>
                        <a:pt x="0" y="42"/>
                      </a:lnTo>
                      <a:lnTo>
                        <a:pt x="28" y="84"/>
                      </a:lnTo>
                      <a:close/>
                    </a:path>
                  </a:pathLst>
                </a:custGeom>
                <a:solidFill>
                  <a:srgbClr val="7B8E98"/>
                </a:solidFill>
                <a:ln w="0">
                  <a:solidFill>
                    <a:srgbClr val="7B8E9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09" name="Freeform 2640"/>
                <p:cNvSpPr>
                  <a:spLocks noChangeAspect="1"/>
                </p:cNvSpPr>
                <p:nvPr/>
              </p:nvSpPr>
              <p:spPr bwMode="auto">
                <a:xfrm>
                  <a:off x="566" y="1856"/>
                  <a:ext cx="58" cy="84"/>
                </a:xfrm>
                <a:custGeom>
                  <a:avLst/>
                  <a:gdLst>
                    <a:gd name="T0" fmla="*/ 28 w 58"/>
                    <a:gd name="T1" fmla="*/ 84 h 84"/>
                    <a:gd name="T2" fmla="*/ 58 w 58"/>
                    <a:gd name="T3" fmla="*/ 40 h 84"/>
                    <a:gd name="T4" fmla="*/ 30 w 58"/>
                    <a:gd name="T5" fmla="*/ 0 h 84"/>
                    <a:gd name="T6" fmla="*/ 0 w 58"/>
                    <a:gd name="T7" fmla="*/ 42 h 84"/>
                    <a:gd name="T8" fmla="*/ 28 w 58"/>
                    <a:gd name="T9" fmla="*/ 84 h 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84"/>
                    <a:gd name="T17" fmla="*/ 58 w 58"/>
                    <a:gd name="T18" fmla="*/ 84 h 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84">
                      <a:moveTo>
                        <a:pt x="28" y="84"/>
                      </a:moveTo>
                      <a:lnTo>
                        <a:pt x="58" y="40"/>
                      </a:lnTo>
                      <a:lnTo>
                        <a:pt x="30" y="0"/>
                      </a:lnTo>
                      <a:lnTo>
                        <a:pt x="0" y="42"/>
                      </a:lnTo>
                      <a:lnTo>
                        <a:pt x="28" y="8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10" name="Freeform 2641"/>
                <p:cNvSpPr>
                  <a:spLocks noChangeAspect="1"/>
                </p:cNvSpPr>
                <p:nvPr/>
              </p:nvSpPr>
              <p:spPr bwMode="auto">
                <a:xfrm>
                  <a:off x="594" y="1896"/>
                  <a:ext cx="58" cy="68"/>
                </a:xfrm>
                <a:custGeom>
                  <a:avLst/>
                  <a:gdLst>
                    <a:gd name="T0" fmla="*/ 28 w 58"/>
                    <a:gd name="T1" fmla="*/ 68 h 68"/>
                    <a:gd name="T2" fmla="*/ 58 w 58"/>
                    <a:gd name="T3" fmla="*/ 24 h 68"/>
                    <a:gd name="T4" fmla="*/ 30 w 58"/>
                    <a:gd name="T5" fmla="*/ 0 h 68"/>
                    <a:gd name="T6" fmla="*/ 0 w 58"/>
                    <a:gd name="T7" fmla="*/ 44 h 68"/>
                    <a:gd name="T8" fmla="*/ 28 w 58"/>
                    <a:gd name="T9" fmla="*/ 68 h 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68"/>
                    <a:gd name="T17" fmla="*/ 58 w 58"/>
                    <a:gd name="T18" fmla="*/ 68 h 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68">
                      <a:moveTo>
                        <a:pt x="28" y="68"/>
                      </a:moveTo>
                      <a:lnTo>
                        <a:pt x="58" y="24"/>
                      </a:lnTo>
                      <a:lnTo>
                        <a:pt x="30" y="0"/>
                      </a:lnTo>
                      <a:lnTo>
                        <a:pt x="0" y="44"/>
                      </a:lnTo>
                      <a:lnTo>
                        <a:pt x="28" y="68"/>
                      </a:lnTo>
                      <a:close/>
                    </a:path>
                  </a:pathLst>
                </a:custGeom>
                <a:solidFill>
                  <a:srgbClr val="6272AE"/>
                </a:solidFill>
                <a:ln w="0">
                  <a:solidFill>
                    <a:srgbClr val="6272AE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11" name="Freeform 2642"/>
                <p:cNvSpPr>
                  <a:spLocks noChangeAspect="1"/>
                </p:cNvSpPr>
                <p:nvPr/>
              </p:nvSpPr>
              <p:spPr bwMode="auto">
                <a:xfrm>
                  <a:off x="594" y="1896"/>
                  <a:ext cx="58" cy="68"/>
                </a:xfrm>
                <a:custGeom>
                  <a:avLst/>
                  <a:gdLst>
                    <a:gd name="T0" fmla="*/ 28 w 58"/>
                    <a:gd name="T1" fmla="*/ 68 h 68"/>
                    <a:gd name="T2" fmla="*/ 58 w 58"/>
                    <a:gd name="T3" fmla="*/ 24 h 68"/>
                    <a:gd name="T4" fmla="*/ 30 w 58"/>
                    <a:gd name="T5" fmla="*/ 0 h 68"/>
                    <a:gd name="T6" fmla="*/ 0 w 58"/>
                    <a:gd name="T7" fmla="*/ 44 h 68"/>
                    <a:gd name="T8" fmla="*/ 28 w 58"/>
                    <a:gd name="T9" fmla="*/ 68 h 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68"/>
                    <a:gd name="T17" fmla="*/ 58 w 58"/>
                    <a:gd name="T18" fmla="*/ 68 h 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68">
                      <a:moveTo>
                        <a:pt x="28" y="68"/>
                      </a:moveTo>
                      <a:lnTo>
                        <a:pt x="58" y="24"/>
                      </a:lnTo>
                      <a:lnTo>
                        <a:pt x="30" y="0"/>
                      </a:lnTo>
                      <a:lnTo>
                        <a:pt x="0" y="44"/>
                      </a:lnTo>
                      <a:lnTo>
                        <a:pt x="28" y="6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12" name="Freeform 2643"/>
                <p:cNvSpPr>
                  <a:spLocks noChangeAspect="1"/>
                </p:cNvSpPr>
                <p:nvPr/>
              </p:nvSpPr>
              <p:spPr bwMode="auto">
                <a:xfrm>
                  <a:off x="622" y="1920"/>
                  <a:ext cx="56" cy="54"/>
                </a:xfrm>
                <a:custGeom>
                  <a:avLst/>
                  <a:gdLst>
                    <a:gd name="T0" fmla="*/ 26 w 56"/>
                    <a:gd name="T1" fmla="*/ 54 h 54"/>
                    <a:gd name="T2" fmla="*/ 56 w 56"/>
                    <a:gd name="T3" fmla="*/ 12 h 54"/>
                    <a:gd name="T4" fmla="*/ 30 w 56"/>
                    <a:gd name="T5" fmla="*/ 0 h 54"/>
                    <a:gd name="T6" fmla="*/ 0 w 56"/>
                    <a:gd name="T7" fmla="*/ 44 h 54"/>
                    <a:gd name="T8" fmla="*/ 26 w 56"/>
                    <a:gd name="T9" fmla="*/ 54 h 5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54"/>
                    <a:gd name="T17" fmla="*/ 56 w 56"/>
                    <a:gd name="T18" fmla="*/ 54 h 5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54">
                      <a:moveTo>
                        <a:pt x="26" y="54"/>
                      </a:moveTo>
                      <a:lnTo>
                        <a:pt x="56" y="12"/>
                      </a:lnTo>
                      <a:lnTo>
                        <a:pt x="30" y="0"/>
                      </a:lnTo>
                      <a:lnTo>
                        <a:pt x="0" y="44"/>
                      </a:lnTo>
                      <a:lnTo>
                        <a:pt x="26" y="54"/>
                      </a:lnTo>
                      <a:close/>
                    </a:path>
                  </a:pathLst>
                </a:custGeom>
                <a:solidFill>
                  <a:srgbClr val="3F51BE"/>
                </a:solidFill>
                <a:ln w="0">
                  <a:solidFill>
                    <a:srgbClr val="3F51BE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13" name="Freeform 2644"/>
                <p:cNvSpPr>
                  <a:spLocks noChangeAspect="1"/>
                </p:cNvSpPr>
                <p:nvPr/>
              </p:nvSpPr>
              <p:spPr bwMode="auto">
                <a:xfrm>
                  <a:off x="622" y="1920"/>
                  <a:ext cx="56" cy="54"/>
                </a:xfrm>
                <a:custGeom>
                  <a:avLst/>
                  <a:gdLst>
                    <a:gd name="T0" fmla="*/ 26 w 56"/>
                    <a:gd name="T1" fmla="*/ 54 h 54"/>
                    <a:gd name="T2" fmla="*/ 56 w 56"/>
                    <a:gd name="T3" fmla="*/ 12 h 54"/>
                    <a:gd name="T4" fmla="*/ 30 w 56"/>
                    <a:gd name="T5" fmla="*/ 0 h 54"/>
                    <a:gd name="T6" fmla="*/ 0 w 56"/>
                    <a:gd name="T7" fmla="*/ 44 h 54"/>
                    <a:gd name="T8" fmla="*/ 26 w 56"/>
                    <a:gd name="T9" fmla="*/ 54 h 5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54"/>
                    <a:gd name="T17" fmla="*/ 56 w 56"/>
                    <a:gd name="T18" fmla="*/ 54 h 5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54">
                      <a:moveTo>
                        <a:pt x="26" y="54"/>
                      </a:moveTo>
                      <a:lnTo>
                        <a:pt x="56" y="12"/>
                      </a:lnTo>
                      <a:lnTo>
                        <a:pt x="30" y="0"/>
                      </a:lnTo>
                      <a:lnTo>
                        <a:pt x="0" y="44"/>
                      </a:lnTo>
                      <a:lnTo>
                        <a:pt x="26" y="5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14" name="Freeform 2645"/>
                <p:cNvSpPr>
                  <a:spLocks noChangeAspect="1"/>
                </p:cNvSpPr>
                <p:nvPr/>
              </p:nvSpPr>
              <p:spPr bwMode="auto">
                <a:xfrm>
                  <a:off x="648" y="1932"/>
                  <a:ext cx="56" cy="42"/>
                </a:xfrm>
                <a:custGeom>
                  <a:avLst/>
                  <a:gdLst>
                    <a:gd name="T0" fmla="*/ 26 w 56"/>
                    <a:gd name="T1" fmla="*/ 42 h 42"/>
                    <a:gd name="T2" fmla="*/ 56 w 56"/>
                    <a:gd name="T3" fmla="*/ 2 h 42"/>
                    <a:gd name="T4" fmla="*/ 30 w 56"/>
                    <a:gd name="T5" fmla="*/ 0 h 42"/>
                    <a:gd name="T6" fmla="*/ 0 w 56"/>
                    <a:gd name="T7" fmla="*/ 42 h 42"/>
                    <a:gd name="T8" fmla="*/ 26 w 56"/>
                    <a:gd name="T9" fmla="*/ 42 h 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2"/>
                    <a:gd name="T17" fmla="*/ 56 w 56"/>
                    <a:gd name="T18" fmla="*/ 42 h 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2">
                      <a:moveTo>
                        <a:pt x="26" y="42"/>
                      </a:moveTo>
                      <a:lnTo>
                        <a:pt x="56" y="2"/>
                      </a:lnTo>
                      <a:lnTo>
                        <a:pt x="30" y="0"/>
                      </a:lnTo>
                      <a:lnTo>
                        <a:pt x="0" y="42"/>
                      </a:lnTo>
                      <a:lnTo>
                        <a:pt x="26" y="42"/>
                      </a:lnTo>
                      <a:close/>
                    </a:path>
                  </a:pathLst>
                </a:custGeom>
                <a:solidFill>
                  <a:srgbClr val="152FC5"/>
                </a:solidFill>
                <a:ln w="0">
                  <a:solidFill>
                    <a:srgbClr val="152FC5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15" name="Freeform 2646"/>
                <p:cNvSpPr>
                  <a:spLocks noChangeAspect="1"/>
                </p:cNvSpPr>
                <p:nvPr/>
              </p:nvSpPr>
              <p:spPr bwMode="auto">
                <a:xfrm>
                  <a:off x="648" y="1932"/>
                  <a:ext cx="56" cy="42"/>
                </a:xfrm>
                <a:custGeom>
                  <a:avLst/>
                  <a:gdLst>
                    <a:gd name="T0" fmla="*/ 26 w 56"/>
                    <a:gd name="T1" fmla="*/ 42 h 42"/>
                    <a:gd name="T2" fmla="*/ 56 w 56"/>
                    <a:gd name="T3" fmla="*/ 2 h 42"/>
                    <a:gd name="T4" fmla="*/ 30 w 56"/>
                    <a:gd name="T5" fmla="*/ 0 h 42"/>
                    <a:gd name="T6" fmla="*/ 0 w 56"/>
                    <a:gd name="T7" fmla="*/ 42 h 42"/>
                    <a:gd name="T8" fmla="*/ 26 w 56"/>
                    <a:gd name="T9" fmla="*/ 42 h 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2"/>
                    <a:gd name="T17" fmla="*/ 56 w 56"/>
                    <a:gd name="T18" fmla="*/ 42 h 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2">
                      <a:moveTo>
                        <a:pt x="26" y="42"/>
                      </a:moveTo>
                      <a:lnTo>
                        <a:pt x="56" y="2"/>
                      </a:lnTo>
                      <a:lnTo>
                        <a:pt x="30" y="0"/>
                      </a:lnTo>
                      <a:lnTo>
                        <a:pt x="0" y="42"/>
                      </a:lnTo>
                      <a:lnTo>
                        <a:pt x="26" y="4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16" name="Freeform 2647"/>
                <p:cNvSpPr>
                  <a:spLocks noChangeAspect="1"/>
                </p:cNvSpPr>
                <p:nvPr/>
              </p:nvSpPr>
              <p:spPr bwMode="auto">
                <a:xfrm>
                  <a:off x="674" y="1932"/>
                  <a:ext cx="56" cy="42"/>
                </a:xfrm>
                <a:custGeom>
                  <a:avLst/>
                  <a:gdLst>
                    <a:gd name="T0" fmla="*/ 26 w 56"/>
                    <a:gd name="T1" fmla="*/ 36 h 42"/>
                    <a:gd name="T2" fmla="*/ 56 w 56"/>
                    <a:gd name="T3" fmla="*/ 0 h 42"/>
                    <a:gd name="T4" fmla="*/ 30 w 56"/>
                    <a:gd name="T5" fmla="*/ 2 h 42"/>
                    <a:gd name="T6" fmla="*/ 0 w 56"/>
                    <a:gd name="T7" fmla="*/ 42 h 42"/>
                    <a:gd name="T8" fmla="*/ 26 w 56"/>
                    <a:gd name="T9" fmla="*/ 36 h 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2"/>
                    <a:gd name="T17" fmla="*/ 56 w 56"/>
                    <a:gd name="T18" fmla="*/ 42 h 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2">
                      <a:moveTo>
                        <a:pt x="26" y="36"/>
                      </a:moveTo>
                      <a:lnTo>
                        <a:pt x="56" y="0"/>
                      </a:lnTo>
                      <a:lnTo>
                        <a:pt x="30" y="2"/>
                      </a:lnTo>
                      <a:lnTo>
                        <a:pt x="0" y="42"/>
                      </a:lnTo>
                      <a:lnTo>
                        <a:pt x="26" y="36"/>
                      </a:lnTo>
                      <a:close/>
                    </a:path>
                  </a:pathLst>
                </a:custGeom>
                <a:solidFill>
                  <a:srgbClr val="0012C2"/>
                </a:solidFill>
                <a:ln w="0">
                  <a:solidFill>
                    <a:srgbClr val="0012C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17" name="Freeform 2648"/>
                <p:cNvSpPr>
                  <a:spLocks noChangeAspect="1"/>
                </p:cNvSpPr>
                <p:nvPr/>
              </p:nvSpPr>
              <p:spPr bwMode="auto">
                <a:xfrm>
                  <a:off x="674" y="1932"/>
                  <a:ext cx="56" cy="42"/>
                </a:xfrm>
                <a:custGeom>
                  <a:avLst/>
                  <a:gdLst>
                    <a:gd name="T0" fmla="*/ 26 w 56"/>
                    <a:gd name="T1" fmla="*/ 36 h 42"/>
                    <a:gd name="T2" fmla="*/ 56 w 56"/>
                    <a:gd name="T3" fmla="*/ 0 h 42"/>
                    <a:gd name="T4" fmla="*/ 30 w 56"/>
                    <a:gd name="T5" fmla="*/ 2 h 42"/>
                    <a:gd name="T6" fmla="*/ 0 w 56"/>
                    <a:gd name="T7" fmla="*/ 42 h 42"/>
                    <a:gd name="T8" fmla="*/ 26 w 56"/>
                    <a:gd name="T9" fmla="*/ 36 h 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2"/>
                    <a:gd name="T17" fmla="*/ 56 w 56"/>
                    <a:gd name="T18" fmla="*/ 42 h 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2">
                      <a:moveTo>
                        <a:pt x="26" y="36"/>
                      </a:moveTo>
                      <a:lnTo>
                        <a:pt x="56" y="0"/>
                      </a:lnTo>
                      <a:lnTo>
                        <a:pt x="30" y="2"/>
                      </a:lnTo>
                      <a:lnTo>
                        <a:pt x="0" y="42"/>
                      </a:lnTo>
                      <a:lnTo>
                        <a:pt x="26" y="3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18" name="Freeform 2649"/>
                <p:cNvSpPr>
                  <a:spLocks noChangeAspect="1"/>
                </p:cNvSpPr>
                <p:nvPr/>
              </p:nvSpPr>
              <p:spPr bwMode="auto">
                <a:xfrm>
                  <a:off x="700" y="1926"/>
                  <a:ext cx="56" cy="42"/>
                </a:xfrm>
                <a:custGeom>
                  <a:avLst/>
                  <a:gdLst>
                    <a:gd name="T0" fmla="*/ 26 w 56"/>
                    <a:gd name="T1" fmla="*/ 32 h 42"/>
                    <a:gd name="T2" fmla="*/ 56 w 56"/>
                    <a:gd name="T3" fmla="*/ 0 h 42"/>
                    <a:gd name="T4" fmla="*/ 30 w 56"/>
                    <a:gd name="T5" fmla="*/ 6 h 42"/>
                    <a:gd name="T6" fmla="*/ 0 w 56"/>
                    <a:gd name="T7" fmla="*/ 42 h 42"/>
                    <a:gd name="T8" fmla="*/ 26 w 56"/>
                    <a:gd name="T9" fmla="*/ 32 h 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2"/>
                    <a:gd name="T17" fmla="*/ 56 w 56"/>
                    <a:gd name="T18" fmla="*/ 42 h 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2">
                      <a:moveTo>
                        <a:pt x="26" y="32"/>
                      </a:moveTo>
                      <a:lnTo>
                        <a:pt x="56" y="0"/>
                      </a:lnTo>
                      <a:lnTo>
                        <a:pt x="30" y="6"/>
                      </a:lnTo>
                      <a:lnTo>
                        <a:pt x="0" y="42"/>
                      </a:lnTo>
                      <a:lnTo>
                        <a:pt x="26" y="32"/>
                      </a:lnTo>
                      <a:close/>
                    </a:path>
                  </a:pathLst>
                </a:custGeom>
                <a:solidFill>
                  <a:srgbClr val="0000B7"/>
                </a:solidFill>
                <a:ln w="0">
                  <a:solidFill>
                    <a:srgbClr val="0000B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19" name="Freeform 2650"/>
                <p:cNvSpPr>
                  <a:spLocks noChangeAspect="1"/>
                </p:cNvSpPr>
                <p:nvPr/>
              </p:nvSpPr>
              <p:spPr bwMode="auto">
                <a:xfrm>
                  <a:off x="700" y="1926"/>
                  <a:ext cx="56" cy="42"/>
                </a:xfrm>
                <a:custGeom>
                  <a:avLst/>
                  <a:gdLst>
                    <a:gd name="T0" fmla="*/ 26 w 56"/>
                    <a:gd name="T1" fmla="*/ 32 h 42"/>
                    <a:gd name="T2" fmla="*/ 56 w 56"/>
                    <a:gd name="T3" fmla="*/ 0 h 42"/>
                    <a:gd name="T4" fmla="*/ 30 w 56"/>
                    <a:gd name="T5" fmla="*/ 6 h 42"/>
                    <a:gd name="T6" fmla="*/ 0 w 56"/>
                    <a:gd name="T7" fmla="*/ 42 h 42"/>
                    <a:gd name="T8" fmla="*/ 26 w 56"/>
                    <a:gd name="T9" fmla="*/ 32 h 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2"/>
                    <a:gd name="T17" fmla="*/ 56 w 56"/>
                    <a:gd name="T18" fmla="*/ 42 h 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2">
                      <a:moveTo>
                        <a:pt x="26" y="32"/>
                      </a:moveTo>
                      <a:lnTo>
                        <a:pt x="56" y="0"/>
                      </a:lnTo>
                      <a:lnTo>
                        <a:pt x="30" y="6"/>
                      </a:lnTo>
                      <a:lnTo>
                        <a:pt x="0" y="42"/>
                      </a:lnTo>
                      <a:lnTo>
                        <a:pt x="26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20" name="Freeform 2651"/>
                <p:cNvSpPr>
                  <a:spLocks noChangeAspect="1"/>
                </p:cNvSpPr>
                <p:nvPr/>
              </p:nvSpPr>
              <p:spPr bwMode="auto">
                <a:xfrm>
                  <a:off x="726" y="1916"/>
                  <a:ext cx="58" cy="42"/>
                </a:xfrm>
                <a:custGeom>
                  <a:avLst/>
                  <a:gdLst>
                    <a:gd name="T0" fmla="*/ 26 w 58"/>
                    <a:gd name="T1" fmla="*/ 32 h 42"/>
                    <a:gd name="T2" fmla="*/ 58 w 58"/>
                    <a:gd name="T3" fmla="*/ 0 h 42"/>
                    <a:gd name="T4" fmla="*/ 30 w 58"/>
                    <a:gd name="T5" fmla="*/ 10 h 42"/>
                    <a:gd name="T6" fmla="*/ 0 w 58"/>
                    <a:gd name="T7" fmla="*/ 42 h 42"/>
                    <a:gd name="T8" fmla="*/ 26 w 58"/>
                    <a:gd name="T9" fmla="*/ 32 h 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42"/>
                    <a:gd name="T17" fmla="*/ 58 w 58"/>
                    <a:gd name="T18" fmla="*/ 42 h 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42">
                      <a:moveTo>
                        <a:pt x="26" y="32"/>
                      </a:moveTo>
                      <a:lnTo>
                        <a:pt x="58" y="0"/>
                      </a:lnTo>
                      <a:lnTo>
                        <a:pt x="30" y="10"/>
                      </a:lnTo>
                      <a:lnTo>
                        <a:pt x="0" y="42"/>
                      </a:lnTo>
                      <a:lnTo>
                        <a:pt x="26" y="32"/>
                      </a:lnTo>
                      <a:close/>
                    </a:path>
                  </a:pathLst>
                </a:custGeom>
                <a:solidFill>
                  <a:srgbClr val="0000AA"/>
                </a:solidFill>
                <a:ln w="0">
                  <a:solidFill>
                    <a:srgbClr val="0000A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21" name="Freeform 2652"/>
                <p:cNvSpPr>
                  <a:spLocks noChangeAspect="1"/>
                </p:cNvSpPr>
                <p:nvPr/>
              </p:nvSpPr>
              <p:spPr bwMode="auto">
                <a:xfrm>
                  <a:off x="726" y="1916"/>
                  <a:ext cx="58" cy="42"/>
                </a:xfrm>
                <a:custGeom>
                  <a:avLst/>
                  <a:gdLst>
                    <a:gd name="T0" fmla="*/ 26 w 58"/>
                    <a:gd name="T1" fmla="*/ 32 h 42"/>
                    <a:gd name="T2" fmla="*/ 58 w 58"/>
                    <a:gd name="T3" fmla="*/ 0 h 42"/>
                    <a:gd name="T4" fmla="*/ 30 w 58"/>
                    <a:gd name="T5" fmla="*/ 10 h 42"/>
                    <a:gd name="T6" fmla="*/ 0 w 58"/>
                    <a:gd name="T7" fmla="*/ 42 h 42"/>
                    <a:gd name="T8" fmla="*/ 26 w 58"/>
                    <a:gd name="T9" fmla="*/ 32 h 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42"/>
                    <a:gd name="T17" fmla="*/ 58 w 58"/>
                    <a:gd name="T18" fmla="*/ 42 h 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42">
                      <a:moveTo>
                        <a:pt x="26" y="32"/>
                      </a:moveTo>
                      <a:lnTo>
                        <a:pt x="58" y="0"/>
                      </a:lnTo>
                      <a:lnTo>
                        <a:pt x="30" y="10"/>
                      </a:lnTo>
                      <a:lnTo>
                        <a:pt x="0" y="42"/>
                      </a:lnTo>
                      <a:lnTo>
                        <a:pt x="26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22" name="Freeform 2653"/>
                <p:cNvSpPr>
                  <a:spLocks noChangeAspect="1"/>
                </p:cNvSpPr>
                <p:nvPr/>
              </p:nvSpPr>
              <p:spPr bwMode="auto">
                <a:xfrm>
                  <a:off x="752" y="1908"/>
                  <a:ext cx="60" cy="40"/>
                </a:xfrm>
                <a:custGeom>
                  <a:avLst/>
                  <a:gdLst>
                    <a:gd name="T0" fmla="*/ 28 w 60"/>
                    <a:gd name="T1" fmla="*/ 28 h 40"/>
                    <a:gd name="T2" fmla="*/ 60 w 60"/>
                    <a:gd name="T3" fmla="*/ 0 h 40"/>
                    <a:gd name="T4" fmla="*/ 32 w 60"/>
                    <a:gd name="T5" fmla="*/ 8 h 40"/>
                    <a:gd name="T6" fmla="*/ 0 w 60"/>
                    <a:gd name="T7" fmla="*/ 40 h 40"/>
                    <a:gd name="T8" fmla="*/ 28 w 60"/>
                    <a:gd name="T9" fmla="*/ 28 h 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40"/>
                    <a:gd name="T17" fmla="*/ 60 w 60"/>
                    <a:gd name="T18" fmla="*/ 40 h 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40">
                      <a:moveTo>
                        <a:pt x="28" y="28"/>
                      </a:moveTo>
                      <a:lnTo>
                        <a:pt x="60" y="0"/>
                      </a:lnTo>
                      <a:lnTo>
                        <a:pt x="32" y="8"/>
                      </a:lnTo>
                      <a:lnTo>
                        <a:pt x="0" y="40"/>
                      </a:lnTo>
                      <a:lnTo>
                        <a:pt x="28" y="28"/>
                      </a:lnTo>
                      <a:close/>
                    </a:path>
                  </a:pathLst>
                </a:custGeom>
                <a:solidFill>
                  <a:srgbClr val="00009D"/>
                </a:solidFill>
                <a:ln w="0">
                  <a:solidFill>
                    <a:srgbClr val="00009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23" name="Freeform 2654"/>
                <p:cNvSpPr>
                  <a:spLocks noChangeAspect="1"/>
                </p:cNvSpPr>
                <p:nvPr/>
              </p:nvSpPr>
              <p:spPr bwMode="auto">
                <a:xfrm>
                  <a:off x="752" y="1908"/>
                  <a:ext cx="60" cy="40"/>
                </a:xfrm>
                <a:custGeom>
                  <a:avLst/>
                  <a:gdLst>
                    <a:gd name="T0" fmla="*/ 28 w 60"/>
                    <a:gd name="T1" fmla="*/ 28 h 40"/>
                    <a:gd name="T2" fmla="*/ 60 w 60"/>
                    <a:gd name="T3" fmla="*/ 0 h 40"/>
                    <a:gd name="T4" fmla="*/ 32 w 60"/>
                    <a:gd name="T5" fmla="*/ 8 h 40"/>
                    <a:gd name="T6" fmla="*/ 0 w 60"/>
                    <a:gd name="T7" fmla="*/ 40 h 40"/>
                    <a:gd name="T8" fmla="*/ 28 w 60"/>
                    <a:gd name="T9" fmla="*/ 28 h 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40"/>
                    <a:gd name="T17" fmla="*/ 60 w 60"/>
                    <a:gd name="T18" fmla="*/ 40 h 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40">
                      <a:moveTo>
                        <a:pt x="28" y="28"/>
                      </a:moveTo>
                      <a:lnTo>
                        <a:pt x="60" y="0"/>
                      </a:lnTo>
                      <a:lnTo>
                        <a:pt x="32" y="8"/>
                      </a:lnTo>
                      <a:lnTo>
                        <a:pt x="0" y="40"/>
                      </a:lnTo>
                      <a:lnTo>
                        <a:pt x="28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24" name="Freeform 2655"/>
                <p:cNvSpPr>
                  <a:spLocks noChangeAspect="1"/>
                </p:cNvSpPr>
                <p:nvPr/>
              </p:nvSpPr>
              <p:spPr bwMode="auto">
                <a:xfrm>
                  <a:off x="780" y="1900"/>
                  <a:ext cx="60" cy="36"/>
                </a:xfrm>
                <a:custGeom>
                  <a:avLst/>
                  <a:gdLst>
                    <a:gd name="T0" fmla="*/ 28 w 60"/>
                    <a:gd name="T1" fmla="*/ 26 h 36"/>
                    <a:gd name="T2" fmla="*/ 60 w 60"/>
                    <a:gd name="T3" fmla="*/ 0 h 36"/>
                    <a:gd name="T4" fmla="*/ 32 w 60"/>
                    <a:gd name="T5" fmla="*/ 8 h 36"/>
                    <a:gd name="T6" fmla="*/ 0 w 60"/>
                    <a:gd name="T7" fmla="*/ 36 h 36"/>
                    <a:gd name="T8" fmla="*/ 28 w 60"/>
                    <a:gd name="T9" fmla="*/ 26 h 3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36"/>
                    <a:gd name="T17" fmla="*/ 60 w 60"/>
                    <a:gd name="T18" fmla="*/ 36 h 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36">
                      <a:moveTo>
                        <a:pt x="28" y="26"/>
                      </a:moveTo>
                      <a:lnTo>
                        <a:pt x="60" y="0"/>
                      </a:lnTo>
                      <a:lnTo>
                        <a:pt x="32" y="8"/>
                      </a:lnTo>
                      <a:lnTo>
                        <a:pt x="0" y="36"/>
                      </a:lnTo>
                      <a:lnTo>
                        <a:pt x="28" y="26"/>
                      </a:lnTo>
                      <a:close/>
                    </a:path>
                  </a:pathLst>
                </a:custGeom>
                <a:solidFill>
                  <a:srgbClr val="000091"/>
                </a:solidFill>
                <a:ln w="0">
                  <a:solidFill>
                    <a:srgbClr val="00009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25" name="Freeform 2656"/>
                <p:cNvSpPr>
                  <a:spLocks noChangeAspect="1"/>
                </p:cNvSpPr>
                <p:nvPr/>
              </p:nvSpPr>
              <p:spPr bwMode="auto">
                <a:xfrm>
                  <a:off x="780" y="1900"/>
                  <a:ext cx="60" cy="36"/>
                </a:xfrm>
                <a:custGeom>
                  <a:avLst/>
                  <a:gdLst>
                    <a:gd name="T0" fmla="*/ 28 w 60"/>
                    <a:gd name="T1" fmla="*/ 26 h 36"/>
                    <a:gd name="T2" fmla="*/ 60 w 60"/>
                    <a:gd name="T3" fmla="*/ 0 h 36"/>
                    <a:gd name="T4" fmla="*/ 32 w 60"/>
                    <a:gd name="T5" fmla="*/ 8 h 36"/>
                    <a:gd name="T6" fmla="*/ 0 w 60"/>
                    <a:gd name="T7" fmla="*/ 36 h 36"/>
                    <a:gd name="T8" fmla="*/ 28 w 60"/>
                    <a:gd name="T9" fmla="*/ 26 h 3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36"/>
                    <a:gd name="T17" fmla="*/ 60 w 60"/>
                    <a:gd name="T18" fmla="*/ 36 h 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36">
                      <a:moveTo>
                        <a:pt x="28" y="26"/>
                      </a:moveTo>
                      <a:lnTo>
                        <a:pt x="60" y="0"/>
                      </a:lnTo>
                      <a:lnTo>
                        <a:pt x="32" y="8"/>
                      </a:lnTo>
                      <a:lnTo>
                        <a:pt x="0" y="36"/>
                      </a:lnTo>
                      <a:lnTo>
                        <a:pt x="2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26" name="Freeform 2657"/>
                <p:cNvSpPr>
                  <a:spLocks noChangeAspect="1"/>
                </p:cNvSpPr>
                <p:nvPr/>
              </p:nvSpPr>
              <p:spPr bwMode="auto">
                <a:xfrm>
                  <a:off x="808" y="1892"/>
                  <a:ext cx="60" cy="34"/>
                </a:xfrm>
                <a:custGeom>
                  <a:avLst/>
                  <a:gdLst>
                    <a:gd name="T0" fmla="*/ 28 w 60"/>
                    <a:gd name="T1" fmla="*/ 24 h 34"/>
                    <a:gd name="T2" fmla="*/ 60 w 60"/>
                    <a:gd name="T3" fmla="*/ 0 h 34"/>
                    <a:gd name="T4" fmla="*/ 32 w 60"/>
                    <a:gd name="T5" fmla="*/ 8 h 34"/>
                    <a:gd name="T6" fmla="*/ 0 w 60"/>
                    <a:gd name="T7" fmla="*/ 34 h 34"/>
                    <a:gd name="T8" fmla="*/ 28 w 60"/>
                    <a:gd name="T9" fmla="*/ 24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34"/>
                    <a:gd name="T17" fmla="*/ 60 w 60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34">
                      <a:moveTo>
                        <a:pt x="28" y="24"/>
                      </a:moveTo>
                      <a:lnTo>
                        <a:pt x="60" y="0"/>
                      </a:lnTo>
                      <a:lnTo>
                        <a:pt x="32" y="8"/>
                      </a:lnTo>
                      <a:lnTo>
                        <a:pt x="0" y="34"/>
                      </a:lnTo>
                      <a:lnTo>
                        <a:pt x="28" y="24"/>
                      </a:lnTo>
                      <a:close/>
                    </a:path>
                  </a:pathLst>
                </a:custGeom>
                <a:solidFill>
                  <a:srgbClr val="000087"/>
                </a:solidFill>
                <a:ln w="0">
                  <a:solidFill>
                    <a:srgbClr val="00008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27" name="Freeform 2658"/>
                <p:cNvSpPr>
                  <a:spLocks noChangeAspect="1"/>
                </p:cNvSpPr>
                <p:nvPr/>
              </p:nvSpPr>
              <p:spPr bwMode="auto">
                <a:xfrm>
                  <a:off x="808" y="1892"/>
                  <a:ext cx="60" cy="34"/>
                </a:xfrm>
                <a:custGeom>
                  <a:avLst/>
                  <a:gdLst>
                    <a:gd name="T0" fmla="*/ 28 w 60"/>
                    <a:gd name="T1" fmla="*/ 24 h 34"/>
                    <a:gd name="T2" fmla="*/ 60 w 60"/>
                    <a:gd name="T3" fmla="*/ 0 h 34"/>
                    <a:gd name="T4" fmla="*/ 32 w 60"/>
                    <a:gd name="T5" fmla="*/ 8 h 34"/>
                    <a:gd name="T6" fmla="*/ 0 w 60"/>
                    <a:gd name="T7" fmla="*/ 34 h 34"/>
                    <a:gd name="T8" fmla="*/ 28 w 60"/>
                    <a:gd name="T9" fmla="*/ 24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34"/>
                    <a:gd name="T17" fmla="*/ 60 w 60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34">
                      <a:moveTo>
                        <a:pt x="28" y="24"/>
                      </a:moveTo>
                      <a:lnTo>
                        <a:pt x="60" y="0"/>
                      </a:lnTo>
                      <a:lnTo>
                        <a:pt x="32" y="8"/>
                      </a:lnTo>
                      <a:lnTo>
                        <a:pt x="0" y="34"/>
                      </a:lnTo>
                      <a:lnTo>
                        <a:pt x="28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28" name="Freeform 2659"/>
                <p:cNvSpPr>
                  <a:spLocks noChangeAspect="1"/>
                </p:cNvSpPr>
                <p:nvPr/>
              </p:nvSpPr>
              <p:spPr bwMode="auto">
                <a:xfrm>
                  <a:off x="836" y="1886"/>
                  <a:ext cx="62" cy="30"/>
                </a:xfrm>
                <a:custGeom>
                  <a:avLst/>
                  <a:gdLst>
                    <a:gd name="T0" fmla="*/ 30 w 62"/>
                    <a:gd name="T1" fmla="*/ 22 h 30"/>
                    <a:gd name="T2" fmla="*/ 62 w 62"/>
                    <a:gd name="T3" fmla="*/ 0 h 30"/>
                    <a:gd name="T4" fmla="*/ 32 w 62"/>
                    <a:gd name="T5" fmla="*/ 6 h 30"/>
                    <a:gd name="T6" fmla="*/ 0 w 62"/>
                    <a:gd name="T7" fmla="*/ 30 h 30"/>
                    <a:gd name="T8" fmla="*/ 30 w 62"/>
                    <a:gd name="T9" fmla="*/ 22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30"/>
                    <a:gd name="T17" fmla="*/ 62 w 62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30">
                      <a:moveTo>
                        <a:pt x="30" y="22"/>
                      </a:moveTo>
                      <a:lnTo>
                        <a:pt x="62" y="0"/>
                      </a:lnTo>
                      <a:lnTo>
                        <a:pt x="32" y="6"/>
                      </a:lnTo>
                      <a:lnTo>
                        <a:pt x="0" y="30"/>
                      </a:lnTo>
                      <a:lnTo>
                        <a:pt x="30" y="22"/>
                      </a:lnTo>
                      <a:close/>
                    </a:path>
                  </a:pathLst>
                </a:custGeom>
                <a:solidFill>
                  <a:srgbClr val="000A7F"/>
                </a:solidFill>
                <a:ln w="0">
                  <a:solidFill>
                    <a:srgbClr val="000A7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29" name="Freeform 2660"/>
                <p:cNvSpPr>
                  <a:spLocks noChangeAspect="1"/>
                </p:cNvSpPr>
                <p:nvPr/>
              </p:nvSpPr>
              <p:spPr bwMode="auto">
                <a:xfrm>
                  <a:off x="836" y="1886"/>
                  <a:ext cx="62" cy="30"/>
                </a:xfrm>
                <a:custGeom>
                  <a:avLst/>
                  <a:gdLst>
                    <a:gd name="T0" fmla="*/ 30 w 62"/>
                    <a:gd name="T1" fmla="*/ 22 h 30"/>
                    <a:gd name="T2" fmla="*/ 62 w 62"/>
                    <a:gd name="T3" fmla="*/ 0 h 30"/>
                    <a:gd name="T4" fmla="*/ 32 w 62"/>
                    <a:gd name="T5" fmla="*/ 6 h 30"/>
                    <a:gd name="T6" fmla="*/ 0 w 62"/>
                    <a:gd name="T7" fmla="*/ 30 h 30"/>
                    <a:gd name="T8" fmla="*/ 30 w 62"/>
                    <a:gd name="T9" fmla="*/ 22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30"/>
                    <a:gd name="T17" fmla="*/ 62 w 62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30">
                      <a:moveTo>
                        <a:pt x="30" y="22"/>
                      </a:moveTo>
                      <a:lnTo>
                        <a:pt x="62" y="0"/>
                      </a:lnTo>
                      <a:lnTo>
                        <a:pt x="32" y="6"/>
                      </a:lnTo>
                      <a:lnTo>
                        <a:pt x="0" y="30"/>
                      </a:lnTo>
                      <a:lnTo>
                        <a:pt x="30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30" name="Freeform 2661"/>
                <p:cNvSpPr>
                  <a:spLocks noChangeAspect="1"/>
                </p:cNvSpPr>
                <p:nvPr/>
              </p:nvSpPr>
              <p:spPr bwMode="auto">
                <a:xfrm>
                  <a:off x="866" y="1882"/>
                  <a:ext cx="62" cy="26"/>
                </a:xfrm>
                <a:custGeom>
                  <a:avLst/>
                  <a:gdLst>
                    <a:gd name="T0" fmla="*/ 28 w 62"/>
                    <a:gd name="T1" fmla="*/ 20 h 26"/>
                    <a:gd name="T2" fmla="*/ 62 w 62"/>
                    <a:gd name="T3" fmla="*/ 0 h 26"/>
                    <a:gd name="T4" fmla="*/ 32 w 62"/>
                    <a:gd name="T5" fmla="*/ 4 h 26"/>
                    <a:gd name="T6" fmla="*/ 0 w 62"/>
                    <a:gd name="T7" fmla="*/ 26 h 26"/>
                    <a:gd name="T8" fmla="*/ 28 w 62"/>
                    <a:gd name="T9" fmla="*/ 20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6"/>
                    <a:gd name="T17" fmla="*/ 62 w 62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6">
                      <a:moveTo>
                        <a:pt x="28" y="20"/>
                      </a:moveTo>
                      <a:lnTo>
                        <a:pt x="62" y="0"/>
                      </a:lnTo>
                      <a:lnTo>
                        <a:pt x="32" y="4"/>
                      </a:lnTo>
                      <a:lnTo>
                        <a:pt x="0" y="26"/>
                      </a:lnTo>
                      <a:lnTo>
                        <a:pt x="28" y="20"/>
                      </a:lnTo>
                      <a:close/>
                    </a:path>
                  </a:pathLst>
                </a:custGeom>
                <a:solidFill>
                  <a:srgbClr val="001878"/>
                </a:solidFill>
                <a:ln w="0">
                  <a:solidFill>
                    <a:srgbClr val="00187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31" name="Freeform 2662"/>
                <p:cNvSpPr>
                  <a:spLocks noChangeAspect="1"/>
                </p:cNvSpPr>
                <p:nvPr/>
              </p:nvSpPr>
              <p:spPr bwMode="auto">
                <a:xfrm>
                  <a:off x="866" y="1882"/>
                  <a:ext cx="62" cy="26"/>
                </a:xfrm>
                <a:custGeom>
                  <a:avLst/>
                  <a:gdLst>
                    <a:gd name="T0" fmla="*/ 28 w 62"/>
                    <a:gd name="T1" fmla="*/ 20 h 26"/>
                    <a:gd name="T2" fmla="*/ 62 w 62"/>
                    <a:gd name="T3" fmla="*/ 0 h 26"/>
                    <a:gd name="T4" fmla="*/ 32 w 62"/>
                    <a:gd name="T5" fmla="*/ 4 h 26"/>
                    <a:gd name="T6" fmla="*/ 0 w 62"/>
                    <a:gd name="T7" fmla="*/ 26 h 26"/>
                    <a:gd name="T8" fmla="*/ 28 w 62"/>
                    <a:gd name="T9" fmla="*/ 20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6"/>
                    <a:gd name="T17" fmla="*/ 62 w 62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6">
                      <a:moveTo>
                        <a:pt x="28" y="20"/>
                      </a:moveTo>
                      <a:lnTo>
                        <a:pt x="62" y="0"/>
                      </a:lnTo>
                      <a:lnTo>
                        <a:pt x="32" y="4"/>
                      </a:lnTo>
                      <a:lnTo>
                        <a:pt x="0" y="26"/>
                      </a:lnTo>
                      <a:lnTo>
                        <a:pt x="28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32" name="Freeform 2663"/>
                <p:cNvSpPr>
                  <a:spLocks noChangeAspect="1"/>
                </p:cNvSpPr>
                <p:nvPr/>
              </p:nvSpPr>
              <p:spPr bwMode="auto">
                <a:xfrm>
                  <a:off x="894" y="1878"/>
                  <a:ext cx="64" cy="24"/>
                </a:xfrm>
                <a:custGeom>
                  <a:avLst/>
                  <a:gdLst>
                    <a:gd name="T0" fmla="*/ 32 w 64"/>
                    <a:gd name="T1" fmla="*/ 20 h 24"/>
                    <a:gd name="T2" fmla="*/ 64 w 64"/>
                    <a:gd name="T3" fmla="*/ 0 h 24"/>
                    <a:gd name="T4" fmla="*/ 34 w 64"/>
                    <a:gd name="T5" fmla="*/ 4 h 24"/>
                    <a:gd name="T6" fmla="*/ 0 w 64"/>
                    <a:gd name="T7" fmla="*/ 24 h 24"/>
                    <a:gd name="T8" fmla="*/ 32 w 64"/>
                    <a:gd name="T9" fmla="*/ 20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4"/>
                    <a:gd name="T17" fmla="*/ 64 w 64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4">
                      <a:moveTo>
                        <a:pt x="32" y="20"/>
                      </a:moveTo>
                      <a:lnTo>
                        <a:pt x="64" y="0"/>
                      </a:lnTo>
                      <a:lnTo>
                        <a:pt x="34" y="4"/>
                      </a:lnTo>
                      <a:lnTo>
                        <a:pt x="0" y="24"/>
                      </a:lnTo>
                      <a:lnTo>
                        <a:pt x="32" y="20"/>
                      </a:lnTo>
                      <a:close/>
                    </a:path>
                  </a:pathLst>
                </a:custGeom>
                <a:solidFill>
                  <a:srgbClr val="002672"/>
                </a:solidFill>
                <a:ln w="0">
                  <a:solidFill>
                    <a:srgbClr val="00267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33" name="Freeform 2664"/>
                <p:cNvSpPr>
                  <a:spLocks noChangeAspect="1"/>
                </p:cNvSpPr>
                <p:nvPr/>
              </p:nvSpPr>
              <p:spPr bwMode="auto">
                <a:xfrm>
                  <a:off x="894" y="1878"/>
                  <a:ext cx="64" cy="24"/>
                </a:xfrm>
                <a:custGeom>
                  <a:avLst/>
                  <a:gdLst>
                    <a:gd name="T0" fmla="*/ 32 w 64"/>
                    <a:gd name="T1" fmla="*/ 20 h 24"/>
                    <a:gd name="T2" fmla="*/ 64 w 64"/>
                    <a:gd name="T3" fmla="*/ 0 h 24"/>
                    <a:gd name="T4" fmla="*/ 34 w 64"/>
                    <a:gd name="T5" fmla="*/ 4 h 24"/>
                    <a:gd name="T6" fmla="*/ 0 w 64"/>
                    <a:gd name="T7" fmla="*/ 24 h 24"/>
                    <a:gd name="T8" fmla="*/ 32 w 64"/>
                    <a:gd name="T9" fmla="*/ 20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4"/>
                    <a:gd name="T17" fmla="*/ 64 w 64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4">
                      <a:moveTo>
                        <a:pt x="32" y="20"/>
                      </a:moveTo>
                      <a:lnTo>
                        <a:pt x="64" y="0"/>
                      </a:lnTo>
                      <a:lnTo>
                        <a:pt x="34" y="4"/>
                      </a:lnTo>
                      <a:lnTo>
                        <a:pt x="0" y="24"/>
                      </a:lnTo>
                      <a:lnTo>
                        <a:pt x="32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34" name="Freeform 2665"/>
                <p:cNvSpPr>
                  <a:spLocks noChangeAspect="1"/>
                </p:cNvSpPr>
                <p:nvPr/>
              </p:nvSpPr>
              <p:spPr bwMode="auto">
                <a:xfrm>
                  <a:off x="926" y="1878"/>
                  <a:ext cx="62" cy="20"/>
                </a:xfrm>
                <a:custGeom>
                  <a:avLst/>
                  <a:gdLst>
                    <a:gd name="T0" fmla="*/ 30 w 62"/>
                    <a:gd name="T1" fmla="*/ 18 h 20"/>
                    <a:gd name="T2" fmla="*/ 62 w 62"/>
                    <a:gd name="T3" fmla="*/ 0 h 20"/>
                    <a:gd name="T4" fmla="*/ 32 w 62"/>
                    <a:gd name="T5" fmla="*/ 0 h 20"/>
                    <a:gd name="T6" fmla="*/ 0 w 62"/>
                    <a:gd name="T7" fmla="*/ 20 h 20"/>
                    <a:gd name="T8" fmla="*/ 30 w 62"/>
                    <a:gd name="T9" fmla="*/ 18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0"/>
                    <a:gd name="T17" fmla="*/ 62 w 62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0">
                      <a:moveTo>
                        <a:pt x="30" y="18"/>
                      </a:moveTo>
                      <a:lnTo>
                        <a:pt x="62" y="0"/>
                      </a:lnTo>
                      <a:lnTo>
                        <a:pt x="32" y="0"/>
                      </a:lnTo>
                      <a:lnTo>
                        <a:pt x="0" y="20"/>
                      </a:lnTo>
                      <a:lnTo>
                        <a:pt x="30" y="18"/>
                      </a:lnTo>
                      <a:close/>
                    </a:path>
                  </a:pathLst>
                </a:custGeom>
                <a:solidFill>
                  <a:srgbClr val="00346D"/>
                </a:solidFill>
                <a:ln w="0">
                  <a:solidFill>
                    <a:srgbClr val="00346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35" name="Freeform 2666"/>
                <p:cNvSpPr>
                  <a:spLocks noChangeAspect="1"/>
                </p:cNvSpPr>
                <p:nvPr/>
              </p:nvSpPr>
              <p:spPr bwMode="auto">
                <a:xfrm>
                  <a:off x="926" y="1878"/>
                  <a:ext cx="62" cy="20"/>
                </a:xfrm>
                <a:custGeom>
                  <a:avLst/>
                  <a:gdLst>
                    <a:gd name="T0" fmla="*/ 30 w 62"/>
                    <a:gd name="T1" fmla="*/ 18 h 20"/>
                    <a:gd name="T2" fmla="*/ 62 w 62"/>
                    <a:gd name="T3" fmla="*/ 0 h 20"/>
                    <a:gd name="T4" fmla="*/ 32 w 62"/>
                    <a:gd name="T5" fmla="*/ 0 h 20"/>
                    <a:gd name="T6" fmla="*/ 0 w 62"/>
                    <a:gd name="T7" fmla="*/ 20 h 20"/>
                    <a:gd name="T8" fmla="*/ 30 w 62"/>
                    <a:gd name="T9" fmla="*/ 18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0"/>
                    <a:gd name="T17" fmla="*/ 62 w 62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0">
                      <a:moveTo>
                        <a:pt x="30" y="18"/>
                      </a:moveTo>
                      <a:lnTo>
                        <a:pt x="62" y="0"/>
                      </a:lnTo>
                      <a:lnTo>
                        <a:pt x="32" y="0"/>
                      </a:lnTo>
                      <a:lnTo>
                        <a:pt x="0" y="20"/>
                      </a:lnTo>
                      <a:lnTo>
                        <a:pt x="30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36" name="Freeform 2667"/>
                <p:cNvSpPr>
                  <a:spLocks noChangeAspect="1"/>
                </p:cNvSpPr>
                <p:nvPr/>
              </p:nvSpPr>
              <p:spPr bwMode="auto">
                <a:xfrm>
                  <a:off x="956" y="1878"/>
                  <a:ext cx="64" cy="18"/>
                </a:xfrm>
                <a:custGeom>
                  <a:avLst/>
                  <a:gdLst>
                    <a:gd name="T0" fmla="*/ 32 w 64"/>
                    <a:gd name="T1" fmla="*/ 18 h 18"/>
                    <a:gd name="T2" fmla="*/ 64 w 64"/>
                    <a:gd name="T3" fmla="*/ 0 h 18"/>
                    <a:gd name="T4" fmla="*/ 32 w 64"/>
                    <a:gd name="T5" fmla="*/ 0 h 18"/>
                    <a:gd name="T6" fmla="*/ 0 w 64"/>
                    <a:gd name="T7" fmla="*/ 18 h 18"/>
                    <a:gd name="T8" fmla="*/ 32 w 6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18"/>
                    <a:gd name="T17" fmla="*/ 64 w 6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18">
                      <a:moveTo>
                        <a:pt x="32" y="18"/>
                      </a:moveTo>
                      <a:lnTo>
                        <a:pt x="64" y="0"/>
                      </a:lnTo>
                      <a:lnTo>
                        <a:pt x="32" y="0"/>
                      </a:lnTo>
                      <a:lnTo>
                        <a:pt x="0" y="18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4169"/>
                </a:solidFill>
                <a:ln w="0">
                  <a:solidFill>
                    <a:srgbClr val="00416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37" name="Freeform 2668"/>
                <p:cNvSpPr>
                  <a:spLocks noChangeAspect="1"/>
                </p:cNvSpPr>
                <p:nvPr/>
              </p:nvSpPr>
              <p:spPr bwMode="auto">
                <a:xfrm>
                  <a:off x="956" y="1878"/>
                  <a:ext cx="64" cy="18"/>
                </a:xfrm>
                <a:custGeom>
                  <a:avLst/>
                  <a:gdLst>
                    <a:gd name="T0" fmla="*/ 32 w 64"/>
                    <a:gd name="T1" fmla="*/ 18 h 18"/>
                    <a:gd name="T2" fmla="*/ 64 w 64"/>
                    <a:gd name="T3" fmla="*/ 0 h 18"/>
                    <a:gd name="T4" fmla="*/ 32 w 64"/>
                    <a:gd name="T5" fmla="*/ 0 h 18"/>
                    <a:gd name="T6" fmla="*/ 0 w 64"/>
                    <a:gd name="T7" fmla="*/ 18 h 18"/>
                    <a:gd name="T8" fmla="*/ 32 w 6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18"/>
                    <a:gd name="T17" fmla="*/ 64 w 6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18">
                      <a:moveTo>
                        <a:pt x="32" y="18"/>
                      </a:moveTo>
                      <a:lnTo>
                        <a:pt x="64" y="0"/>
                      </a:lnTo>
                      <a:lnTo>
                        <a:pt x="32" y="0"/>
                      </a:lnTo>
                      <a:lnTo>
                        <a:pt x="0" y="18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38" name="Freeform 2669"/>
                <p:cNvSpPr>
                  <a:spLocks noChangeAspect="1"/>
                </p:cNvSpPr>
                <p:nvPr/>
              </p:nvSpPr>
              <p:spPr bwMode="auto">
                <a:xfrm>
                  <a:off x="988" y="1878"/>
                  <a:ext cx="66" cy="20"/>
                </a:xfrm>
                <a:custGeom>
                  <a:avLst/>
                  <a:gdLst>
                    <a:gd name="T0" fmla="*/ 32 w 66"/>
                    <a:gd name="T1" fmla="*/ 20 h 20"/>
                    <a:gd name="T2" fmla="*/ 66 w 66"/>
                    <a:gd name="T3" fmla="*/ 2 h 20"/>
                    <a:gd name="T4" fmla="*/ 32 w 66"/>
                    <a:gd name="T5" fmla="*/ 0 h 20"/>
                    <a:gd name="T6" fmla="*/ 0 w 66"/>
                    <a:gd name="T7" fmla="*/ 18 h 20"/>
                    <a:gd name="T8" fmla="*/ 32 w 6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0"/>
                    <a:gd name="T17" fmla="*/ 66 w 6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0">
                      <a:moveTo>
                        <a:pt x="32" y="20"/>
                      </a:moveTo>
                      <a:lnTo>
                        <a:pt x="66" y="2"/>
                      </a:lnTo>
                      <a:lnTo>
                        <a:pt x="32" y="0"/>
                      </a:lnTo>
                      <a:lnTo>
                        <a:pt x="0" y="18"/>
                      </a:lnTo>
                      <a:lnTo>
                        <a:pt x="32" y="20"/>
                      </a:lnTo>
                      <a:close/>
                    </a:path>
                  </a:pathLst>
                </a:custGeom>
                <a:solidFill>
                  <a:srgbClr val="004D65"/>
                </a:solidFill>
                <a:ln w="0">
                  <a:solidFill>
                    <a:srgbClr val="004D65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39" name="Freeform 2670"/>
                <p:cNvSpPr>
                  <a:spLocks noChangeAspect="1"/>
                </p:cNvSpPr>
                <p:nvPr/>
              </p:nvSpPr>
              <p:spPr bwMode="auto">
                <a:xfrm>
                  <a:off x="988" y="1878"/>
                  <a:ext cx="66" cy="20"/>
                </a:xfrm>
                <a:custGeom>
                  <a:avLst/>
                  <a:gdLst>
                    <a:gd name="T0" fmla="*/ 32 w 66"/>
                    <a:gd name="T1" fmla="*/ 20 h 20"/>
                    <a:gd name="T2" fmla="*/ 66 w 66"/>
                    <a:gd name="T3" fmla="*/ 2 h 20"/>
                    <a:gd name="T4" fmla="*/ 32 w 66"/>
                    <a:gd name="T5" fmla="*/ 0 h 20"/>
                    <a:gd name="T6" fmla="*/ 0 w 66"/>
                    <a:gd name="T7" fmla="*/ 18 h 20"/>
                    <a:gd name="T8" fmla="*/ 32 w 6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0"/>
                    <a:gd name="T17" fmla="*/ 66 w 6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0">
                      <a:moveTo>
                        <a:pt x="32" y="20"/>
                      </a:moveTo>
                      <a:lnTo>
                        <a:pt x="66" y="2"/>
                      </a:lnTo>
                      <a:lnTo>
                        <a:pt x="32" y="0"/>
                      </a:lnTo>
                      <a:lnTo>
                        <a:pt x="0" y="18"/>
                      </a:lnTo>
                      <a:lnTo>
                        <a:pt x="32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40" name="Freeform 2671"/>
                <p:cNvSpPr>
                  <a:spLocks noChangeAspect="1"/>
                </p:cNvSpPr>
                <p:nvPr/>
              </p:nvSpPr>
              <p:spPr bwMode="auto">
                <a:xfrm>
                  <a:off x="1020" y="1880"/>
                  <a:ext cx="66" cy="22"/>
                </a:xfrm>
                <a:custGeom>
                  <a:avLst/>
                  <a:gdLst>
                    <a:gd name="T0" fmla="*/ 34 w 66"/>
                    <a:gd name="T1" fmla="*/ 22 h 22"/>
                    <a:gd name="T2" fmla="*/ 66 w 66"/>
                    <a:gd name="T3" fmla="*/ 6 h 22"/>
                    <a:gd name="T4" fmla="*/ 34 w 66"/>
                    <a:gd name="T5" fmla="*/ 0 h 22"/>
                    <a:gd name="T6" fmla="*/ 0 w 66"/>
                    <a:gd name="T7" fmla="*/ 18 h 22"/>
                    <a:gd name="T8" fmla="*/ 34 w 66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2"/>
                    <a:gd name="T17" fmla="*/ 66 w 66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2">
                      <a:moveTo>
                        <a:pt x="34" y="22"/>
                      </a:moveTo>
                      <a:lnTo>
                        <a:pt x="66" y="6"/>
                      </a:lnTo>
                      <a:lnTo>
                        <a:pt x="34" y="0"/>
                      </a:lnTo>
                      <a:lnTo>
                        <a:pt x="0" y="18"/>
                      </a:lnTo>
                      <a:lnTo>
                        <a:pt x="34" y="22"/>
                      </a:lnTo>
                      <a:close/>
                    </a:path>
                  </a:pathLst>
                </a:custGeom>
                <a:solidFill>
                  <a:srgbClr val="005862"/>
                </a:solidFill>
                <a:ln w="0">
                  <a:solidFill>
                    <a:srgbClr val="00586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41" name="Freeform 2672"/>
                <p:cNvSpPr>
                  <a:spLocks noChangeAspect="1"/>
                </p:cNvSpPr>
                <p:nvPr/>
              </p:nvSpPr>
              <p:spPr bwMode="auto">
                <a:xfrm>
                  <a:off x="1020" y="1880"/>
                  <a:ext cx="66" cy="22"/>
                </a:xfrm>
                <a:custGeom>
                  <a:avLst/>
                  <a:gdLst>
                    <a:gd name="T0" fmla="*/ 34 w 66"/>
                    <a:gd name="T1" fmla="*/ 22 h 22"/>
                    <a:gd name="T2" fmla="*/ 66 w 66"/>
                    <a:gd name="T3" fmla="*/ 6 h 22"/>
                    <a:gd name="T4" fmla="*/ 34 w 66"/>
                    <a:gd name="T5" fmla="*/ 0 h 22"/>
                    <a:gd name="T6" fmla="*/ 0 w 66"/>
                    <a:gd name="T7" fmla="*/ 18 h 22"/>
                    <a:gd name="T8" fmla="*/ 34 w 66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2"/>
                    <a:gd name="T17" fmla="*/ 66 w 66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2">
                      <a:moveTo>
                        <a:pt x="34" y="22"/>
                      </a:moveTo>
                      <a:lnTo>
                        <a:pt x="66" y="6"/>
                      </a:lnTo>
                      <a:lnTo>
                        <a:pt x="34" y="0"/>
                      </a:lnTo>
                      <a:lnTo>
                        <a:pt x="0" y="18"/>
                      </a:lnTo>
                      <a:lnTo>
                        <a:pt x="3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42" name="Freeform 2673"/>
                <p:cNvSpPr>
                  <a:spLocks noChangeAspect="1"/>
                </p:cNvSpPr>
                <p:nvPr/>
              </p:nvSpPr>
              <p:spPr bwMode="auto">
                <a:xfrm>
                  <a:off x="1054" y="1886"/>
                  <a:ext cx="66" cy="20"/>
                </a:xfrm>
                <a:custGeom>
                  <a:avLst/>
                  <a:gdLst>
                    <a:gd name="T0" fmla="*/ 34 w 66"/>
                    <a:gd name="T1" fmla="*/ 20 h 20"/>
                    <a:gd name="T2" fmla="*/ 66 w 66"/>
                    <a:gd name="T3" fmla="*/ 4 h 20"/>
                    <a:gd name="T4" fmla="*/ 32 w 66"/>
                    <a:gd name="T5" fmla="*/ 0 h 20"/>
                    <a:gd name="T6" fmla="*/ 0 w 66"/>
                    <a:gd name="T7" fmla="*/ 16 h 20"/>
                    <a:gd name="T8" fmla="*/ 34 w 6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0"/>
                    <a:gd name="T17" fmla="*/ 66 w 6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0">
                      <a:moveTo>
                        <a:pt x="34" y="20"/>
                      </a:moveTo>
                      <a:lnTo>
                        <a:pt x="66" y="4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34" y="20"/>
                      </a:lnTo>
                      <a:close/>
                    </a:path>
                  </a:pathLst>
                </a:custGeom>
                <a:solidFill>
                  <a:srgbClr val="006160"/>
                </a:solidFill>
                <a:ln w="0">
                  <a:solidFill>
                    <a:srgbClr val="00616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43" name="Freeform 2674"/>
                <p:cNvSpPr>
                  <a:spLocks noChangeAspect="1"/>
                </p:cNvSpPr>
                <p:nvPr/>
              </p:nvSpPr>
              <p:spPr bwMode="auto">
                <a:xfrm>
                  <a:off x="1054" y="1886"/>
                  <a:ext cx="66" cy="20"/>
                </a:xfrm>
                <a:custGeom>
                  <a:avLst/>
                  <a:gdLst>
                    <a:gd name="T0" fmla="*/ 34 w 66"/>
                    <a:gd name="T1" fmla="*/ 20 h 20"/>
                    <a:gd name="T2" fmla="*/ 66 w 66"/>
                    <a:gd name="T3" fmla="*/ 4 h 20"/>
                    <a:gd name="T4" fmla="*/ 32 w 66"/>
                    <a:gd name="T5" fmla="*/ 0 h 20"/>
                    <a:gd name="T6" fmla="*/ 0 w 66"/>
                    <a:gd name="T7" fmla="*/ 16 h 20"/>
                    <a:gd name="T8" fmla="*/ 34 w 6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0"/>
                    <a:gd name="T17" fmla="*/ 66 w 6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0">
                      <a:moveTo>
                        <a:pt x="34" y="20"/>
                      </a:moveTo>
                      <a:lnTo>
                        <a:pt x="66" y="4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34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44" name="Freeform 2675"/>
                <p:cNvSpPr>
                  <a:spLocks noChangeAspect="1"/>
                </p:cNvSpPr>
                <p:nvPr/>
              </p:nvSpPr>
              <p:spPr bwMode="auto">
                <a:xfrm>
                  <a:off x="1088" y="1890"/>
                  <a:ext cx="66" cy="24"/>
                </a:xfrm>
                <a:custGeom>
                  <a:avLst/>
                  <a:gdLst>
                    <a:gd name="T0" fmla="*/ 34 w 66"/>
                    <a:gd name="T1" fmla="*/ 24 h 24"/>
                    <a:gd name="T2" fmla="*/ 66 w 66"/>
                    <a:gd name="T3" fmla="*/ 8 h 24"/>
                    <a:gd name="T4" fmla="*/ 32 w 66"/>
                    <a:gd name="T5" fmla="*/ 0 h 24"/>
                    <a:gd name="T6" fmla="*/ 0 w 66"/>
                    <a:gd name="T7" fmla="*/ 16 h 24"/>
                    <a:gd name="T8" fmla="*/ 34 w 66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4"/>
                    <a:gd name="T17" fmla="*/ 66 w 66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4">
                      <a:moveTo>
                        <a:pt x="34" y="24"/>
                      </a:moveTo>
                      <a:lnTo>
                        <a:pt x="66" y="8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34" y="24"/>
                      </a:lnTo>
                      <a:close/>
                    </a:path>
                  </a:pathLst>
                </a:custGeom>
                <a:solidFill>
                  <a:srgbClr val="00695E"/>
                </a:solidFill>
                <a:ln w="0">
                  <a:solidFill>
                    <a:srgbClr val="00695E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45" name="Freeform 2676"/>
                <p:cNvSpPr>
                  <a:spLocks noChangeAspect="1"/>
                </p:cNvSpPr>
                <p:nvPr/>
              </p:nvSpPr>
              <p:spPr bwMode="auto">
                <a:xfrm>
                  <a:off x="1088" y="1890"/>
                  <a:ext cx="66" cy="24"/>
                </a:xfrm>
                <a:custGeom>
                  <a:avLst/>
                  <a:gdLst>
                    <a:gd name="T0" fmla="*/ 34 w 66"/>
                    <a:gd name="T1" fmla="*/ 24 h 24"/>
                    <a:gd name="T2" fmla="*/ 66 w 66"/>
                    <a:gd name="T3" fmla="*/ 8 h 24"/>
                    <a:gd name="T4" fmla="*/ 32 w 66"/>
                    <a:gd name="T5" fmla="*/ 0 h 24"/>
                    <a:gd name="T6" fmla="*/ 0 w 66"/>
                    <a:gd name="T7" fmla="*/ 16 h 24"/>
                    <a:gd name="T8" fmla="*/ 34 w 66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4"/>
                    <a:gd name="T17" fmla="*/ 66 w 66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4">
                      <a:moveTo>
                        <a:pt x="34" y="24"/>
                      </a:moveTo>
                      <a:lnTo>
                        <a:pt x="66" y="8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34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46" name="Freeform 2677"/>
                <p:cNvSpPr>
                  <a:spLocks noChangeAspect="1"/>
                </p:cNvSpPr>
                <p:nvPr/>
              </p:nvSpPr>
              <p:spPr bwMode="auto">
                <a:xfrm>
                  <a:off x="1122" y="1898"/>
                  <a:ext cx="68" cy="24"/>
                </a:xfrm>
                <a:custGeom>
                  <a:avLst/>
                  <a:gdLst>
                    <a:gd name="T0" fmla="*/ 36 w 68"/>
                    <a:gd name="T1" fmla="*/ 24 h 24"/>
                    <a:gd name="T2" fmla="*/ 68 w 68"/>
                    <a:gd name="T3" fmla="*/ 8 h 24"/>
                    <a:gd name="T4" fmla="*/ 32 w 68"/>
                    <a:gd name="T5" fmla="*/ 0 h 24"/>
                    <a:gd name="T6" fmla="*/ 0 w 68"/>
                    <a:gd name="T7" fmla="*/ 16 h 24"/>
                    <a:gd name="T8" fmla="*/ 36 w 68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4"/>
                    <a:gd name="T17" fmla="*/ 68 w 68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4">
                      <a:moveTo>
                        <a:pt x="36" y="24"/>
                      </a:moveTo>
                      <a:lnTo>
                        <a:pt x="68" y="8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36" y="24"/>
                      </a:lnTo>
                      <a:close/>
                    </a:path>
                  </a:pathLst>
                </a:custGeom>
                <a:solidFill>
                  <a:srgbClr val="00705C"/>
                </a:solidFill>
                <a:ln w="0">
                  <a:solidFill>
                    <a:srgbClr val="00705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47" name="Freeform 2678"/>
                <p:cNvSpPr>
                  <a:spLocks noChangeAspect="1"/>
                </p:cNvSpPr>
                <p:nvPr/>
              </p:nvSpPr>
              <p:spPr bwMode="auto">
                <a:xfrm>
                  <a:off x="1122" y="1898"/>
                  <a:ext cx="68" cy="24"/>
                </a:xfrm>
                <a:custGeom>
                  <a:avLst/>
                  <a:gdLst>
                    <a:gd name="T0" fmla="*/ 36 w 68"/>
                    <a:gd name="T1" fmla="*/ 24 h 24"/>
                    <a:gd name="T2" fmla="*/ 68 w 68"/>
                    <a:gd name="T3" fmla="*/ 8 h 24"/>
                    <a:gd name="T4" fmla="*/ 32 w 68"/>
                    <a:gd name="T5" fmla="*/ 0 h 24"/>
                    <a:gd name="T6" fmla="*/ 0 w 68"/>
                    <a:gd name="T7" fmla="*/ 16 h 24"/>
                    <a:gd name="T8" fmla="*/ 36 w 68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4"/>
                    <a:gd name="T17" fmla="*/ 68 w 68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4">
                      <a:moveTo>
                        <a:pt x="36" y="24"/>
                      </a:moveTo>
                      <a:lnTo>
                        <a:pt x="68" y="8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3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48" name="Freeform 2679"/>
                <p:cNvSpPr>
                  <a:spLocks noChangeAspect="1"/>
                </p:cNvSpPr>
                <p:nvPr/>
              </p:nvSpPr>
              <p:spPr bwMode="auto">
                <a:xfrm>
                  <a:off x="1158" y="1906"/>
                  <a:ext cx="68" cy="26"/>
                </a:xfrm>
                <a:custGeom>
                  <a:avLst/>
                  <a:gdLst>
                    <a:gd name="T0" fmla="*/ 36 w 68"/>
                    <a:gd name="T1" fmla="*/ 26 h 26"/>
                    <a:gd name="T2" fmla="*/ 68 w 68"/>
                    <a:gd name="T3" fmla="*/ 10 h 26"/>
                    <a:gd name="T4" fmla="*/ 32 w 68"/>
                    <a:gd name="T5" fmla="*/ 0 h 26"/>
                    <a:gd name="T6" fmla="*/ 0 w 68"/>
                    <a:gd name="T7" fmla="*/ 16 h 26"/>
                    <a:gd name="T8" fmla="*/ 36 w 68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6"/>
                    <a:gd name="T17" fmla="*/ 68 w 68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6">
                      <a:moveTo>
                        <a:pt x="36" y="26"/>
                      </a:moveTo>
                      <a:lnTo>
                        <a:pt x="68" y="10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36" y="26"/>
                      </a:lnTo>
                      <a:close/>
                    </a:path>
                  </a:pathLst>
                </a:custGeom>
                <a:solidFill>
                  <a:srgbClr val="00765B"/>
                </a:solidFill>
                <a:ln w="0">
                  <a:solidFill>
                    <a:srgbClr val="00765B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49" name="Freeform 2680"/>
                <p:cNvSpPr>
                  <a:spLocks noChangeAspect="1"/>
                </p:cNvSpPr>
                <p:nvPr/>
              </p:nvSpPr>
              <p:spPr bwMode="auto">
                <a:xfrm>
                  <a:off x="1158" y="1906"/>
                  <a:ext cx="68" cy="26"/>
                </a:xfrm>
                <a:custGeom>
                  <a:avLst/>
                  <a:gdLst>
                    <a:gd name="T0" fmla="*/ 36 w 68"/>
                    <a:gd name="T1" fmla="*/ 26 h 26"/>
                    <a:gd name="T2" fmla="*/ 68 w 68"/>
                    <a:gd name="T3" fmla="*/ 10 h 26"/>
                    <a:gd name="T4" fmla="*/ 32 w 68"/>
                    <a:gd name="T5" fmla="*/ 0 h 26"/>
                    <a:gd name="T6" fmla="*/ 0 w 68"/>
                    <a:gd name="T7" fmla="*/ 16 h 26"/>
                    <a:gd name="T8" fmla="*/ 36 w 68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6"/>
                    <a:gd name="T17" fmla="*/ 68 w 68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6">
                      <a:moveTo>
                        <a:pt x="36" y="26"/>
                      </a:moveTo>
                      <a:lnTo>
                        <a:pt x="68" y="10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3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50" name="Freeform 2681"/>
                <p:cNvSpPr>
                  <a:spLocks noChangeAspect="1"/>
                </p:cNvSpPr>
                <p:nvPr/>
              </p:nvSpPr>
              <p:spPr bwMode="auto">
                <a:xfrm>
                  <a:off x="1194" y="1916"/>
                  <a:ext cx="68" cy="26"/>
                </a:xfrm>
                <a:custGeom>
                  <a:avLst/>
                  <a:gdLst>
                    <a:gd name="T0" fmla="*/ 36 w 68"/>
                    <a:gd name="T1" fmla="*/ 26 h 26"/>
                    <a:gd name="T2" fmla="*/ 68 w 68"/>
                    <a:gd name="T3" fmla="*/ 10 h 26"/>
                    <a:gd name="T4" fmla="*/ 32 w 68"/>
                    <a:gd name="T5" fmla="*/ 0 h 26"/>
                    <a:gd name="T6" fmla="*/ 0 w 68"/>
                    <a:gd name="T7" fmla="*/ 16 h 26"/>
                    <a:gd name="T8" fmla="*/ 36 w 68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6"/>
                    <a:gd name="T17" fmla="*/ 68 w 68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6">
                      <a:moveTo>
                        <a:pt x="36" y="26"/>
                      </a:moveTo>
                      <a:lnTo>
                        <a:pt x="68" y="10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36" y="26"/>
                      </a:lnTo>
                      <a:close/>
                    </a:path>
                  </a:pathLst>
                </a:custGeom>
                <a:solidFill>
                  <a:srgbClr val="007A5A"/>
                </a:solidFill>
                <a:ln w="0">
                  <a:solidFill>
                    <a:srgbClr val="007A5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51" name="Freeform 2682"/>
                <p:cNvSpPr>
                  <a:spLocks noChangeAspect="1"/>
                </p:cNvSpPr>
                <p:nvPr/>
              </p:nvSpPr>
              <p:spPr bwMode="auto">
                <a:xfrm>
                  <a:off x="1194" y="1916"/>
                  <a:ext cx="68" cy="26"/>
                </a:xfrm>
                <a:custGeom>
                  <a:avLst/>
                  <a:gdLst>
                    <a:gd name="T0" fmla="*/ 36 w 68"/>
                    <a:gd name="T1" fmla="*/ 26 h 26"/>
                    <a:gd name="T2" fmla="*/ 68 w 68"/>
                    <a:gd name="T3" fmla="*/ 10 h 26"/>
                    <a:gd name="T4" fmla="*/ 32 w 68"/>
                    <a:gd name="T5" fmla="*/ 0 h 26"/>
                    <a:gd name="T6" fmla="*/ 0 w 68"/>
                    <a:gd name="T7" fmla="*/ 16 h 26"/>
                    <a:gd name="T8" fmla="*/ 36 w 68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6"/>
                    <a:gd name="T17" fmla="*/ 68 w 68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6">
                      <a:moveTo>
                        <a:pt x="36" y="26"/>
                      </a:moveTo>
                      <a:lnTo>
                        <a:pt x="68" y="10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3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52" name="Freeform 2683"/>
                <p:cNvSpPr>
                  <a:spLocks noChangeAspect="1"/>
                </p:cNvSpPr>
                <p:nvPr/>
              </p:nvSpPr>
              <p:spPr bwMode="auto">
                <a:xfrm>
                  <a:off x="1230" y="1926"/>
                  <a:ext cx="70" cy="28"/>
                </a:xfrm>
                <a:custGeom>
                  <a:avLst/>
                  <a:gdLst>
                    <a:gd name="T0" fmla="*/ 38 w 70"/>
                    <a:gd name="T1" fmla="*/ 28 h 28"/>
                    <a:gd name="T2" fmla="*/ 70 w 70"/>
                    <a:gd name="T3" fmla="*/ 12 h 28"/>
                    <a:gd name="T4" fmla="*/ 32 w 70"/>
                    <a:gd name="T5" fmla="*/ 0 h 28"/>
                    <a:gd name="T6" fmla="*/ 0 w 70"/>
                    <a:gd name="T7" fmla="*/ 16 h 28"/>
                    <a:gd name="T8" fmla="*/ 38 w 70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28"/>
                    <a:gd name="T17" fmla="*/ 70 w 70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28">
                      <a:moveTo>
                        <a:pt x="38" y="28"/>
                      </a:moveTo>
                      <a:lnTo>
                        <a:pt x="70" y="12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38" y="28"/>
                      </a:lnTo>
                      <a:close/>
                    </a:path>
                  </a:pathLst>
                </a:custGeom>
                <a:solidFill>
                  <a:srgbClr val="007D59"/>
                </a:solidFill>
                <a:ln w="0">
                  <a:solidFill>
                    <a:srgbClr val="007D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53" name="Freeform 2684"/>
                <p:cNvSpPr>
                  <a:spLocks noChangeAspect="1"/>
                </p:cNvSpPr>
                <p:nvPr/>
              </p:nvSpPr>
              <p:spPr bwMode="auto">
                <a:xfrm>
                  <a:off x="1230" y="1926"/>
                  <a:ext cx="70" cy="28"/>
                </a:xfrm>
                <a:custGeom>
                  <a:avLst/>
                  <a:gdLst>
                    <a:gd name="T0" fmla="*/ 38 w 70"/>
                    <a:gd name="T1" fmla="*/ 28 h 28"/>
                    <a:gd name="T2" fmla="*/ 70 w 70"/>
                    <a:gd name="T3" fmla="*/ 12 h 28"/>
                    <a:gd name="T4" fmla="*/ 32 w 70"/>
                    <a:gd name="T5" fmla="*/ 0 h 28"/>
                    <a:gd name="T6" fmla="*/ 0 w 70"/>
                    <a:gd name="T7" fmla="*/ 16 h 28"/>
                    <a:gd name="T8" fmla="*/ 38 w 70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28"/>
                    <a:gd name="T17" fmla="*/ 70 w 70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28">
                      <a:moveTo>
                        <a:pt x="38" y="28"/>
                      </a:moveTo>
                      <a:lnTo>
                        <a:pt x="70" y="12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38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54" name="Freeform 2685"/>
                <p:cNvSpPr>
                  <a:spLocks noChangeAspect="1"/>
                </p:cNvSpPr>
                <p:nvPr/>
              </p:nvSpPr>
              <p:spPr bwMode="auto">
                <a:xfrm>
                  <a:off x="1268" y="1938"/>
                  <a:ext cx="70" cy="28"/>
                </a:xfrm>
                <a:custGeom>
                  <a:avLst/>
                  <a:gdLst>
                    <a:gd name="T0" fmla="*/ 38 w 70"/>
                    <a:gd name="T1" fmla="*/ 28 h 28"/>
                    <a:gd name="T2" fmla="*/ 70 w 70"/>
                    <a:gd name="T3" fmla="*/ 12 h 28"/>
                    <a:gd name="T4" fmla="*/ 32 w 70"/>
                    <a:gd name="T5" fmla="*/ 0 h 28"/>
                    <a:gd name="T6" fmla="*/ 0 w 70"/>
                    <a:gd name="T7" fmla="*/ 16 h 28"/>
                    <a:gd name="T8" fmla="*/ 38 w 70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28"/>
                    <a:gd name="T17" fmla="*/ 70 w 70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28">
                      <a:moveTo>
                        <a:pt x="38" y="28"/>
                      </a:moveTo>
                      <a:lnTo>
                        <a:pt x="70" y="12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38" y="28"/>
                      </a:lnTo>
                      <a:close/>
                    </a:path>
                  </a:pathLst>
                </a:custGeom>
                <a:solidFill>
                  <a:srgbClr val="007F59"/>
                </a:solidFill>
                <a:ln w="0">
                  <a:solidFill>
                    <a:srgbClr val="007F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55" name="Freeform 2686"/>
                <p:cNvSpPr>
                  <a:spLocks noChangeAspect="1"/>
                </p:cNvSpPr>
                <p:nvPr/>
              </p:nvSpPr>
              <p:spPr bwMode="auto">
                <a:xfrm>
                  <a:off x="1268" y="1938"/>
                  <a:ext cx="70" cy="28"/>
                </a:xfrm>
                <a:custGeom>
                  <a:avLst/>
                  <a:gdLst>
                    <a:gd name="T0" fmla="*/ 38 w 70"/>
                    <a:gd name="T1" fmla="*/ 28 h 28"/>
                    <a:gd name="T2" fmla="*/ 70 w 70"/>
                    <a:gd name="T3" fmla="*/ 12 h 28"/>
                    <a:gd name="T4" fmla="*/ 32 w 70"/>
                    <a:gd name="T5" fmla="*/ 0 h 28"/>
                    <a:gd name="T6" fmla="*/ 0 w 70"/>
                    <a:gd name="T7" fmla="*/ 16 h 28"/>
                    <a:gd name="T8" fmla="*/ 38 w 70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28"/>
                    <a:gd name="T17" fmla="*/ 70 w 70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28">
                      <a:moveTo>
                        <a:pt x="38" y="28"/>
                      </a:moveTo>
                      <a:lnTo>
                        <a:pt x="70" y="12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38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56" name="Freeform 2687"/>
                <p:cNvSpPr>
                  <a:spLocks noChangeAspect="1"/>
                </p:cNvSpPr>
                <p:nvPr/>
              </p:nvSpPr>
              <p:spPr bwMode="auto">
                <a:xfrm>
                  <a:off x="1306" y="1950"/>
                  <a:ext cx="70" cy="30"/>
                </a:xfrm>
                <a:custGeom>
                  <a:avLst/>
                  <a:gdLst>
                    <a:gd name="T0" fmla="*/ 38 w 70"/>
                    <a:gd name="T1" fmla="*/ 30 h 30"/>
                    <a:gd name="T2" fmla="*/ 70 w 70"/>
                    <a:gd name="T3" fmla="*/ 14 h 30"/>
                    <a:gd name="T4" fmla="*/ 32 w 70"/>
                    <a:gd name="T5" fmla="*/ 0 h 30"/>
                    <a:gd name="T6" fmla="*/ 0 w 70"/>
                    <a:gd name="T7" fmla="*/ 16 h 30"/>
                    <a:gd name="T8" fmla="*/ 38 w 70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30"/>
                    <a:gd name="T17" fmla="*/ 70 w 70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30">
                      <a:moveTo>
                        <a:pt x="38" y="30"/>
                      </a:moveTo>
                      <a:lnTo>
                        <a:pt x="70" y="14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38" y="30"/>
                      </a:lnTo>
                      <a:close/>
                    </a:path>
                  </a:pathLst>
                </a:custGeom>
                <a:solidFill>
                  <a:srgbClr val="008158"/>
                </a:solidFill>
                <a:ln w="0">
                  <a:solidFill>
                    <a:srgbClr val="0081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57" name="Freeform 2688"/>
                <p:cNvSpPr>
                  <a:spLocks noChangeAspect="1"/>
                </p:cNvSpPr>
                <p:nvPr/>
              </p:nvSpPr>
              <p:spPr bwMode="auto">
                <a:xfrm>
                  <a:off x="1306" y="1950"/>
                  <a:ext cx="70" cy="30"/>
                </a:xfrm>
                <a:custGeom>
                  <a:avLst/>
                  <a:gdLst>
                    <a:gd name="T0" fmla="*/ 38 w 70"/>
                    <a:gd name="T1" fmla="*/ 30 h 30"/>
                    <a:gd name="T2" fmla="*/ 70 w 70"/>
                    <a:gd name="T3" fmla="*/ 14 h 30"/>
                    <a:gd name="T4" fmla="*/ 32 w 70"/>
                    <a:gd name="T5" fmla="*/ 0 h 30"/>
                    <a:gd name="T6" fmla="*/ 0 w 70"/>
                    <a:gd name="T7" fmla="*/ 16 h 30"/>
                    <a:gd name="T8" fmla="*/ 38 w 70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30"/>
                    <a:gd name="T17" fmla="*/ 70 w 70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30">
                      <a:moveTo>
                        <a:pt x="38" y="30"/>
                      </a:moveTo>
                      <a:lnTo>
                        <a:pt x="70" y="14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38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58" name="Freeform 2689"/>
                <p:cNvSpPr>
                  <a:spLocks noChangeAspect="1"/>
                </p:cNvSpPr>
                <p:nvPr/>
              </p:nvSpPr>
              <p:spPr bwMode="auto">
                <a:xfrm>
                  <a:off x="1344" y="1964"/>
                  <a:ext cx="70" cy="30"/>
                </a:xfrm>
                <a:custGeom>
                  <a:avLst/>
                  <a:gdLst>
                    <a:gd name="T0" fmla="*/ 38 w 70"/>
                    <a:gd name="T1" fmla="*/ 30 h 30"/>
                    <a:gd name="T2" fmla="*/ 70 w 70"/>
                    <a:gd name="T3" fmla="*/ 14 h 30"/>
                    <a:gd name="T4" fmla="*/ 32 w 70"/>
                    <a:gd name="T5" fmla="*/ 0 h 30"/>
                    <a:gd name="T6" fmla="*/ 0 w 70"/>
                    <a:gd name="T7" fmla="*/ 16 h 30"/>
                    <a:gd name="T8" fmla="*/ 38 w 70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30"/>
                    <a:gd name="T17" fmla="*/ 70 w 70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30">
                      <a:moveTo>
                        <a:pt x="38" y="30"/>
                      </a:moveTo>
                      <a:lnTo>
                        <a:pt x="70" y="14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38" y="30"/>
                      </a:lnTo>
                      <a:close/>
                    </a:path>
                  </a:pathLst>
                </a:custGeom>
                <a:solidFill>
                  <a:srgbClr val="008258"/>
                </a:solidFill>
                <a:ln w="0">
                  <a:solidFill>
                    <a:srgbClr val="0082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59" name="Freeform 2690"/>
                <p:cNvSpPr>
                  <a:spLocks noChangeAspect="1"/>
                </p:cNvSpPr>
                <p:nvPr/>
              </p:nvSpPr>
              <p:spPr bwMode="auto">
                <a:xfrm>
                  <a:off x="1344" y="1964"/>
                  <a:ext cx="70" cy="30"/>
                </a:xfrm>
                <a:custGeom>
                  <a:avLst/>
                  <a:gdLst>
                    <a:gd name="T0" fmla="*/ 38 w 70"/>
                    <a:gd name="T1" fmla="*/ 30 h 30"/>
                    <a:gd name="T2" fmla="*/ 70 w 70"/>
                    <a:gd name="T3" fmla="*/ 14 h 30"/>
                    <a:gd name="T4" fmla="*/ 32 w 70"/>
                    <a:gd name="T5" fmla="*/ 0 h 30"/>
                    <a:gd name="T6" fmla="*/ 0 w 70"/>
                    <a:gd name="T7" fmla="*/ 16 h 30"/>
                    <a:gd name="T8" fmla="*/ 38 w 70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30"/>
                    <a:gd name="T17" fmla="*/ 70 w 70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30">
                      <a:moveTo>
                        <a:pt x="38" y="30"/>
                      </a:moveTo>
                      <a:lnTo>
                        <a:pt x="70" y="14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38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60" name="Freeform 2691"/>
                <p:cNvSpPr>
                  <a:spLocks noChangeAspect="1"/>
                </p:cNvSpPr>
                <p:nvPr/>
              </p:nvSpPr>
              <p:spPr bwMode="auto">
                <a:xfrm>
                  <a:off x="1382" y="1978"/>
                  <a:ext cx="72" cy="30"/>
                </a:xfrm>
                <a:custGeom>
                  <a:avLst/>
                  <a:gdLst>
                    <a:gd name="T0" fmla="*/ 40 w 72"/>
                    <a:gd name="T1" fmla="*/ 30 h 30"/>
                    <a:gd name="T2" fmla="*/ 72 w 72"/>
                    <a:gd name="T3" fmla="*/ 12 h 30"/>
                    <a:gd name="T4" fmla="*/ 32 w 72"/>
                    <a:gd name="T5" fmla="*/ 0 h 30"/>
                    <a:gd name="T6" fmla="*/ 0 w 72"/>
                    <a:gd name="T7" fmla="*/ 16 h 30"/>
                    <a:gd name="T8" fmla="*/ 40 w 72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"/>
                    <a:gd name="T16" fmla="*/ 0 h 30"/>
                    <a:gd name="T17" fmla="*/ 72 w 72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" h="30">
                      <a:moveTo>
                        <a:pt x="40" y="30"/>
                      </a:moveTo>
                      <a:lnTo>
                        <a:pt x="72" y="12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40" y="30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61" name="Freeform 2692"/>
                <p:cNvSpPr>
                  <a:spLocks noChangeAspect="1"/>
                </p:cNvSpPr>
                <p:nvPr/>
              </p:nvSpPr>
              <p:spPr bwMode="auto">
                <a:xfrm>
                  <a:off x="1382" y="1978"/>
                  <a:ext cx="72" cy="30"/>
                </a:xfrm>
                <a:custGeom>
                  <a:avLst/>
                  <a:gdLst>
                    <a:gd name="T0" fmla="*/ 40 w 72"/>
                    <a:gd name="T1" fmla="*/ 30 h 30"/>
                    <a:gd name="T2" fmla="*/ 72 w 72"/>
                    <a:gd name="T3" fmla="*/ 12 h 30"/>
                    <a:gd name="T4" fmla="*/ 32 w 72"/>
                    <a:gd name="T5" fmla="*/ 0 h 30"/>
                    <a:gd name="T6" fmla="*/ 0 w 72"/>
                    <a:gd name="T7" fmla="*/ 16 h 30"/>
                    <a:gd name="T8" fmla="*/ 40 w 72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"/>
                    <a:gd name="T16" fmla="*/ 0 h 30"/>
                    <a:gd name="T17" fmla="*/ 72 w 72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" h="30">
                      <a:moveTo>
                        <a:pt x="40" y="30"/>
                      </a:moveTo>
                      <a:lnTo>
                        <a:pt x="72" y="12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40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62" name="Freeform 2693"/>
                <p:cNvSpPr>
                  <a:spLocks noChangeAspect="1"/>
                </p:cNvSpPr>
                <p:nvPr/>
              </p:nvSpPr>
              <p:spPr bwMode="auto">
                <a:xfrm>
                  <a:off x="1422" y="1990"/>
                  <a:ext cx="72" cy="32"/>
                </a:xfrm>
                <a:custGeom>
                  <a:avLst/>
                  <a:gdLst>
                    <a:gd name="T0" fmla="*/ 42 w 72"/>
                    <a:gd name="T1" fmla="*/ 32 h 32"/>
                    <a:gd name="T2" fmla="*/ 72 w 72"/>
                    <a:gd name="T3" fmla="*/ 14 h 32"/>
                    <a:gd name="T4" fmla="*/ 32 w 72"/>
                    <a:gd name="T5" fmla="*/ 0 h 32"/>
                    <a:gd name="T6" fmla="*/ 0 w 72"/>
                    <a:gd name="T7" fmla="*/ 18 h 32"/>
                    <a:gd name="T8" fmla="*/ 42 w 72"/>
                    <a:gd name="T9" fmla="*/ 32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"/>
                    <a:gd name="T16" fmla="*/ 0 h 32"/>
                    <a:gd name="T17" fmla="*/ 72 w 72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" h="32">
                      <a:moveTo>
                        <a:pt x="42" y="32"/>
                      </a:moveTo>
                      <a:lnTo>
                        <a:pt x="72" y="14"/>
                      </a:lnTo>
                      <a:lnTo>
                        <a:pt x="32" y="0"/>
                      </a:lnTo>
                      <a:lnTo>
                        <a:pt x="0" y="18"/>
                      </a:lnTo>
                      <a:lnTo>
                        <a:pt x="42" y="32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63" name="Freeform 2694"/>
                <p:cNvSpPr>
                  <a:spLocks noChangeAspect="1"/>
                </p:cNvSpPr>
                <p:nvPr/>
              </p:nvSpPr>
              <p:spPr bwMode="auto">
                <a:xfrm>
                  <a:off x="1422" y="1990"/>
                  <a:ext cx="72" cy="32"/>
                </a:xfrm>
                <a:custGeom>
                  <a:avLst/>
                  <a:gdLst>
                    <a:gd name="T0" fmla="*/ 42 w 72"/>
                    <a:gd name="T1" fmla="*/ 32 h 32"/>
                    <a:gd name="T2" fmla="*/ 72 w 72"/>
                    <a:gd name="T3" fmla="*/ 14 h 32"/>
                    <a:gd name="T4" fmla="*/ 32 w 72"/>
                    <a:gd name="T5" fmla="*/ 0 h 32"/>
                    <a:gd name="T6" fmla="*/ 0 w 72"/>
                    <a:gd name="T7" fmla="*/ 18 h 32"/>
                    <a:gd name="T8" fmla="*/ 42 w 72"/>
                    <a:gd name="T9" fmla="*/ 32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"/>
                    <a:gd name="T16" fmla="*/ 0 h 32"/>
                    <a:gd name="T17" fmla="*/ 72 w 72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" h="32">
                      <a:moveTo>
                        <a:pt x="42" y="32"/>
                      </a:moveTo>
                      <a:lnTo>
                        <a:pt x="72" y="14"/>
                      </a:lnTo>
                      <a:lnTo>
                        <a:pt x="32" y="0"/>
                      </a:lnTo>
                      <a:lnTo>
                        <a:pt x="0" y="18"/>
                      </a:lnTo>
                      <a:lnTo>
                        <a:pt x="42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64" name="Freeform 2695"/>
                <p:cNvSpPr>
                  <a:spLocks noChangeAspect="1"/>
                </p:cNvSpPr>
                <p:nvPr/>
              </p:nvSpPr>
              <p:spPr bwMode="auto">
                <a:xfrm>
                  <a:off x="1464" y="2004"/>
                  <a:ext cx="72" cy="32"/>
                </a:xfrm>
                <a:custGeom>
                  <a:avLst/>
                  <a:gdLst>
                    <a:gd name="T0" fmla="*/ 40 w 72"/>
                    <a:gd name="T1" fmla="*/ 32 h 32"/>
                    <a:gd name="T2" fmla="*/ 72 w 72"/>
                    <a:gd name="T3" fmla="*/ 16 h 32"/>
                    <a:gd name="T4" fmla="*/ 30 w 72"/>
                    <a:gd name="T5" fmla="*/ 0 h 32"/>
                    <a:gd name="T6" fmla="*/ 0 w 72"/>
                    <a:gd name="T7" fmla="*/ 18 h 32"/>
                    <a:gd name="T8" fmla="*/ 40 w 72"/>
                    <a:gd name="T9" fmla="*/ 32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"/>
                    <a:gd name="T16" fmla="*/ 0 h 32"/>
                    <a:gd name="T17" fmla="*/ 72 w 72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" h="32">
                      <a:moveTo>
                        <a:pt x="40" y="32"/>
                      </a:moveTo>
                      <a:lnTo>
                        <a:pt x="72" y="16"/>
                      </a:lnTo>
                      <a:lnTo>
                        <a:pt x="30" y="0"/>
                      </a:lnTo>
                      <a:lnTo>
                        <a:pt x="0" y="18"/>
                      </a:lnTo>
                      <a:lnTo>
                        <a:pt x="40" y="32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65" name="Freeform 2696"/>
                <p:cNvSpPr>
                  <a:spLocks noChangeAspect="1"/>
                </p:cNvSpPr>
                <p:nvPr/>
              </p:nvSpPr>
              <p:spPr bwMode="auto">
                <a:xfrm>
                  <a:off x="1464" y="2004"/>
                  <a:ext cx="72" cy="32"/>
                </a:xfrm>
                <a:custGeom>
                  <a:avLst/>
                  <a:gdLst>
                    <a:gd name="T0" fmla="*/ 40 w 72"/>
                    <a:gd name="T1" fmla="*/ 32 h 32"/>
                    <a:gd name="T2" fmla="*/ 72 w 72"/>
                    <a:gd name="T3" fmla="*/ 16 h 32"/>
                    <a:gd name="T4" fmla="*/ 30 w 72"/>
                    <a:gd name="T5" fmla="*/ 0 h 32"/>
                    <a:gd name="T6" fmla="*/ 0 w 72"/>
                    <a:gd name="T7" fmla="*/ 18 h 32"/>
                    <a:gd name="T8" fmla="*/ 40 w 72"/>
                    <a:gd name="T9" fmla="*/ 32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"/>
                    <a:gd name="T16" fmla="*/ 0 h 32"/>
                    <a:gd name="T17" fmla="*/ 72 w 72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" h="32">
                      <a:moveTo>
                        <a:pt x="40" y="32"/>
                      </a:moveTo>
                      <a:lnTo>
                        <a:pt x="72" y="16"/>
                      </a:lnTo>
                      <a:lnTo>
                        <a:pt x="30" y="0"/>
                      </a:lnTo>
                      <a:lnTo>
                        <a:pt x="0" y="18"/>
                      </a:lnTo>
                      <a:lnTo>
                        <a:pt x="40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66" name="Freeform 2697"/>
                <p:cNvSpPr>
                  <a:spLocks noChangeAspect="1"/>
                </p:cNvSpPr>
                <p:nvPr/>
              </p:nvSpPr>
              <p:spPr bwMode="auto">
                <a:xfrm>
                  <a:off x="1504" y="2020"/>
                  <a:ext cx="74" cy="32"/>
                </a:xfrm>
                <a:custGeom>
                  <a:avLst/>
                  <a:gdLst>
                    <a:gd name="T0" fmla="*/ 42 w 74"/>
                    <a:gd name="T1" fmla="*/ 32 h 32"/>
                    <a:gd name="T2" fmla="*/ 74 w 74"/>
                    <a:gd name="T3" fmla="*/ 14 h 32"/>
                    <a:gd name="T4" fmla="*/ 32 w 74"/>
                    <a:gd name="T5" fmla="*/ 0 h 32"/>
                    <a:gd name="T6" fmla="*/ 0 w 74"/>
                    <a:gd name="T7" fmla="*/ 16 h 32"/>
                    <a:gd name="T8" fmla="*/ 42 w 74"/>
                    <a:gd name="T9" fmla="*/ 32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4"/>
                    <a:gd name="T16" fmla="*/ 0 h 32"/>
                    <a:gd name="T17" fmla="*/ 74 w 74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4" h="32">
                      <a:moveTo>
                        <a:pt x="42" y="32"/>
                      </a:moveTo>
                      <a:lnTo>
                        <a:pt x="74" y="14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42" y="32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67" name="Freeform 2698"/>
                <p:cNvSpPr>
                  <a:spLocks noChangeAspect="1"/>
                </p:cNvSpPr>
                <p:nvPr/>
              </p:nvSpPr>
              <p:spPr bwMode="auto">
                <a:xfrm>
                  <a:off x="1504" y="2020"/>
                  <a:ext cx="74" cy="32"/>
                </a:xfrm>
                <a:custGeom>
                  <a:avLst/>
                  <a:gdLst>
                    <a:gd name="T0" fmla="*/ 42 w 74"/>
                    <a:gd name="T1" fmla="*/ 32 h 32"/>
                    <a:gd name="T2" fmla="*/ 74 w 74"/>
                    <a:gd name="T3" fmla="*/ 14 h 32"/>
                    <a:gd name="T4" fmla="*/ 32 w 74"/>
                    <a:gd name="T5" fmla="*/ 0 h 32"/>
                    <a:gd name="T6" fmla="*/ 0 w 74"/>
                    <a:gd name="T7" fmla="*/ 16 h 32"/>
                    <a:gd name="T8" fmla="*/ 42 w 74"/>
                    <a:gd name="T9" fmla="*/ 32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4"/>
                    <a:gd name="T16" fmla="*/ 0 h 32"/>
                    <a:gd name="T17" fmla="*/ 74 w 74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4" h="32">
                      <a:moveTo>
                        <a:pt x="42" y="32"/>
                      </a:moveTo>
                      <a:lnTo>
                        <a:pt x="74" y="14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42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68" name="Freeform 2699"/>
                <p:cNvSpPr>
                  <a:spLocks noChangeAspect="1"/>
                </p:cNvSpPr>
                <p:nvPr/>
              </p:nvSpPr>
              <p:spPr bwMode="auto">
                <a:xfrm>
                  <a:off x="412" y="1662"/>
                  <a:ext cx="60" cy="42"/>
                </a:xfrm>
                <a:custGeom>
                  <a:avLst/>
                  <a:gdLst>
                    <a:gd name="T0" fmla="*/ 26 w 60"/>
                    <a:gd name="T1" fmla="*/ 42 h 42"/>
                    <a:gd name="T2" fmla="*/ 60 w 60"/>
                    <a:gd name="T3" fmla="*/ 24 h 42"/>
                    <a:gd name="T4" fmla="*/ 32 w 60"/>
                    <a:gd name="T5" fmla="*/ 0 h 42"/>
                    <a:gd name="T6" fmla="*/ 0 w 60"/>
                    <a:gd name="T7" fmla="*/ 10 h 42"/>
                    <a:gd name="T8" fmla="*/ 26 w 60"/>
                    <a:gd name="T9" fmla="*/ 42 h 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42"/>
                    <a:gd name="T17" fmla="*/ 60 w 60"/>
                    <a:gd name="T18" fmla="*/ 42 h 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42">
                      <a:moveTo>
                        <a:pt x="26" y="42"/>
                      </a:moveTo>
                      <a:lnTo>
                        <a:pt x="60" y="24"/>
                      </a:lnTo>
                      <a:lnTo>
                        <a:pt x="32" y="0"/>
                      </a:lnTo>
                      <a:lnTo>
                        <a:pt x="0" y="10"/>
                      </a:lnTo>
                      <a:lnTo>
                        <a:pt x="26" y="42"/>
                      </a:lnTo>
                      <a:close/>
                    </a:path>
                  </a:pathLst>
                </a:custGeom>
                <a:solidFill>
                  <a:srgbClr val="46B465"/>
                </a:solidFill>
                <a:ln w="0">
                  <a:solidFill>
                    <a:srgbClr val="46B465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69" name="Freeform 2700"/>
                <p:cNvSpPr>
                  <a:spLocks noChangeAspect="1"/>
                </p:cNvSpPr>
                <p:nvPr/>
              </p:nvSpPr>
              <p:spPr bwMode="auto">
                <a:xfrm>
                  <a:off x="412" y="1662"/>
                  <a:ext cx="60" cy="42"/>
                </a:xfrm>
                <a:custGeom>
                  <a:avLst/>
                  <a:gdLst>
                    <a:gd name="T0" fmla="*/ 26 w 60"/>
                    <a:gd name="T1" fmla="*/ 42 h 42"/>
                    <a:gd name="T2" fmla="*/ 60 w 60"/>
                    <a:gd name="T3" fmla="*/ 24 h 42"/>
                    <a:gd name="T4" fmla="*/ 32 w 60"/>
                    <a:gd name="T5" fmla="*/ 0 h 42"/>
                    <a:gd name="T6" fmla="*/ 0 w 60"/>
                    <a:gd name="T7" fmla="*/ 10 h 42"/>
                    <a:gd name="T8" fmla="*/ 26 w 60"/>
                    <a:gd name="T9" fmla="*/ 42 h 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42"/>
                    <a:gd name="T17" fmla="*/ 60 w 60"/>
                    <a:gd name="T18" fmla="*/ 42 h 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42">
                      <a:moveTo>
                        <a:pt x="26" y="42"/>
                      </a:moveTo>
                      <a:lnTo>
                        <a:pt x="60" y="24"/>
                      </a:lnTo>
                      <a:lnTo>
                        <a:pt x="32" y="0"/>
                      </a:lnTo>
                      <a:lnTo>
                        <a:pt x="0" y="10"/>
                      </a:lnTo>
                      <a:lnTo>
                        <a:pt x="26" y="4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70" name="Freeform 2701"/>
                <p:cNvSpPr>
                  <a:spLocks noChangeAspect="1"/>
                </p:cNvSpPr>
                <p:nvPr/>
              </p:nvSpPr>
              <p:spPr bwMode="auto">
                <a:xfrm>
                  <a:off x="438" y="1686"/>
                  <a:ext cx="64" cy="94"/>
                </a:xfrm>
                <a:custGeom>
                  <a:avLst/>
                  <a:gdLst>
                    <a:gd name="T0" fmla="*/ 34 w 64"/>
                    <a:gd name="T1" fmla="*/ 94 h 94"/>
                    <a:gd name="T2" fmla="*/ 64 w 64"/>
                    <a:gd name="T3" fmla="*/ 66 h 94"/>
                    <a:gd name="T4" fmla="*/ 34 w 64"/>
                    <a:gd name="T5" fmla="*/ 0 h 94"/>
                    <a:gd name="T6" fmla="*/ 0 w 64"/>
                    <a:gd name="T7" fmla="*/ 18 h 94"/>
                    <a:gd name="T8" fmla="*/ 34 w 64"/>
                    <a:gd name="T9" fmla="*/ 94 h 9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94"/>
                    <a:gd name="T17" fmla="*/ 64 w 64"/>
                    <a:gd name="T18" fmla="*/ 94 h 9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94">
                      <a:moveTo>
                        <a:pt x="34" y="94"/>
                      </a:moveTo>
                      <a:lnTo>
                        <a:pt x="64" y="66"/>
                      </a:lnTo>
                      <a:lnTo>
                        <a:pt x="34" y="0"/>
                      </a:lnTo>
                      <a:lnTo>
                        <a:pt x="0" y="18"/>
                      </a:lnTo>
                      <a:lnTo>
                        <a:pt x="34" y="94"/>
                      </a:lnTo>
                      <a:close/>
                    </a:path>
                  </a:pathLst>
                </a:custGeom>
                <a:solidFill>
                  <a:srgbClr val="86B66A"/>
                </a:solidFill>
                <a:ln w="0">
                  <a:solidFill>
                    <a:srgbClr val="86B66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71" name="Freeform 2702"/>
                <p:cNvSpPr>
                  <a:spLocks noChangeAspect="1"/>
                </p:cNvSpPr>
                <p:nvPr/>
              </p:nvSpPr>
              <p:spPr bwMode="auto">
                <a:xfrm>
                  <a:off x="438" y="1686"/>
                  <a:ext cx="64" cy="94"/>
                </a:xfrm>
                <a:custGeom>
                  <a:avLst/>
                  <a:gdLst>
                    <a:gd name="T0" fmla="*/ 34 w 64"/>
                    <a:gd name="T1" fmla="*/ 94 h 94"/>
                    <a:gd name="T2" fmla="*/ 64 w 64"/>
                    <a:gd name="T3" fmla="*/ 66 h 94"/>
                    <a:gd name="T4" fmla="*/ 34 w 64"/>
                    <a:gd name="T5" fmla="*/ 0 h 94"/>
                    <a:gd name="T6" fmla="*/ 0 w 64"/>
                    <a:gd name="T7" fmla="*/ 18 h 94"/>
                    <a:gd name="T8" fmla="*/ 34 w 64"/>
                    <a:gd name="T9" fmla="*/ 94 h 9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94"/>
                    <a:gd name="T17" fmla="*/ 64 w 64"/>
                    <a:gd name="T18" fmla="*/ 94 h 9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94">
                      <a:moveTo>
                        <a:pt x="34" y="94"/>
                      </a:moveTo>
                      <a:lnTo>
                        <a:pt x="64" y="66"/>
                      </a:lnTo>
                      <a:lnTo>
                        <a:pt x="34" y="0"/>
                      </a:lnTo>
                      <a:lnTo>
                        <a:pt x="0" y="18"/>
                      </a:lnTo>
                      <a:lnTo>
                        <a:pt x="34" y="9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72" name="Freeform 2703"/>
                <p:cNvSpPr>
                  <a:spLocks noChangeAspect="1"/>
                </p:cNvSpPr>
                <p:nvPr/>
              </p:nvSpPr>
              <p:spPr bwMode="auto">
                <a:xfrm>
                  <a:off x="472" y="1752"/>
                  <a:ext cx="62" cy="120"/>
                </a:xfrm>
                <a:custGeom>
                  <a:avLst/>
                  <a:gdLst>
                    <a:gd name="T0" fmla="*/ 34 w 62"/>
                    <a:gd name="T1" fmla="*/ 120 h 120"/>
                    <a:gd name="T2" fmla="*/ 62 w 62"/>
                    <a:gd name="T3" fmla="*/ 80 h 120"/>
                    <a:gd name="T4" fmla="*/ 30 w 62"/>
                    <a:gd name="T5" fmla="*/ 0 h 120"/>
                    <a:gd name="T6" fmla="*/ 0 w 62"/>
                    <a:gd name="T7" fmla="*/ 28 h 120"/>
                    <a:gd name="T8" fmla="*/ 34 w 62"/>
                    <a:gd name="T9" fmla="*/ 120 h 1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120"/>
                    <a:gd name="T17" fmla="*/ 62 w 62"/>
                    <a:gd name="T18" fmla="*/ 120 h 1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120">
                      <a:moveTo>
                        <a:pt x="34" y="120"/>
                      </a:moveTo>
                      <a:lnTo>
                        <a:pt x="62" y="80"/>
                      </a:lnTo>
                      <a:lnTo>
                        <a:pt x="30" y="0"/>
                      </a:lnTo>
                      <a:lnTo>
                        <a:pt x="0" y="28"/>
                      </a:lnTo>
                      <a:lnTo>
                        <a:pt x="34" y="120"/>
                      </a:lnTo>
                      <a:close/>
                    </a:path>
                  </a:pathLst>
                </a:custGeom>
                <a:solidFill>
                  <a:srgbClr val="90AE74"/>
                </a:solidFill>
                <a:ln w="0">
                  <a:solidFill>
                    <a:srgbClr val="90AE7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73" name="Freeform 2704"/>
                <p:cNvSpPr>
                  <a:spLocks noChangeAspect="1"/>
                </p:cNvSpPr>
                <p:nvPr/>
              </p:nvSpPr>
              <p:spPr bwMode="auto">
                <a:xfrm>
                  <a:off x="472" y="1752"/>
                  <a:ext cx="62" cy="120"/>
                </a:xfrm>
                <a:custGeom>
                  <a:avLst/>
                  <a:gdLst>
                    <a:gd name="T0" fmla="*/ 34 w 62"/>
                    <a:gd name="T1" fmla="*/ 120 h 120"/>
                    <a:gd name="T2" fmla="*/ 62 w 62"/>
                    <a:gd name="T3" fmla="*/ 80 h 120"/>
                    <a:gd name="T4" fmla="*/ 30 w 62"/>
                    <a:gd name="T5" fmla="*/ 0 h 120"/>
                    <a:gd name="T6" fmla="*/ 0 w 62"/>
                    <a:gd name="T7" fmla="*/ 28 h 120"/>
                    <a:gd name="T8" fmla="*/ 34 w 62"/>
                    <a:gd name="T9" fmla="*/ 120 h 1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120"/>
                    <a:gd name="T17" fmla="*/ 62 w 62"/>
                    <a:gd name="T18" fmla="*/ 120 h 1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120">
                      <a:moveTo>
                        <a:pt x="34" y="120"/>
                      </a:moveTo>
                      <a:lnTo>
                        <a:pt x="62" y="80"/>
                      </a:lnTo>
                      <a:lnTo>
                        <a:pt x="30" y="0"/>
                      </a:lnTo>
                      <a:lnTo>
                        <a:pt x="0" y="28"/>
                      </a:lnTo>
                      <a:lnTo>
                        <a:pt x="34" y="1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74" name="Freeform 2705"/>
                <p:cNvSpPr>
                  <a:spLocks noChangeAspect="1"/>
                </p:cNvSpPr>
                <p:nvPr/>
              </p:nvSpPr>
              <p:spPr bwMode="auto">
                <a:xfrm>
                  <a:off x="506" y="1832"/>
                  <a:ext cx="60" cy="114"/>
                </a:xfrm>
                <a:custGeom>
                  <a:avLst/>
                  <a:gdLst>
                    <a:gd name="T0" fmla="*/ 32 w 60"/>
                    <a:gd name="T1" fmla="*/ 114 h 114"/>
                    <a:gd name="T2" fmla="*/ 60 w 60"/>
                    <a:gd name="T3" fmla="*/ 66 h 114"/>
                    <a:gd name="T4" fmla="*/ 28 w 60"/>
                    <a:gd name="T5" fmla="*/ 0 h 114"/>
                    <a:gd name="T6" fmla="*/ 0 w 60"/>
                    <a:gd name="T7" fmla="*/ 40 h 114"/>
                    <a:gd name="T8" fmla="*/ 32 w 60"/>
                    <a:gd name="T9" fmla="*/ 114 h 1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114"/>
                    <a:gd name="T17" fmla="*/ 60 w 60"/>
                    <a:gd name="T18" fmla="*/ 114 h 1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114">
                      <a:moveTo>
                        <a:pt x="32" y="114"/>
                      </a:moveTo>
                      <a:lnTo>
                        <a:pt x="60" y="66"/>
                      </a:lnTo>
                      <a:lnTo>
                        <a:pt x="28" y="0"/>
                      </a:lnTo>
                      <a:lnTo>
                        <a:pt x="0" y="40"/>
                      </a:lnTo>
                      <a:lnTo>
                        <a:pt x="32" y="114"/>
                      </a:lnTo>
                      <a:close/>
                    </a:path>
                  </a:pathLst>
                </a:custGeom>
                <a:solidFill>
                  <a:srgbClr val="8D9E86"/>
                </a:solidFill>
                <a:ln w="0">
                  <a:solidFill>
                    <a:srgbClr val="8D9E86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75" name="Freeform 2706"/>
                <p:cNvSpPr>
                  <a:spLocks noChangeAspect="1"/>
                </p:cNvSpPr>
                <p:nvPr/>
              </p:nvSpPr>
              <p:spPr bwMode="auto">
                <a:xfrm>
                  <a:off x="506" y="1832"/>
                  <a:ext cx="60" cy="114"/>
                </a:xfrm>
                <a:custGeom>
                  <a:avLst/>
                  <a:gdLst>
                    <a:gd name="T0" fmla="*/ 32 w 60"/>
                    <a:gd name="T1" fmla="*/ 114 h 114"/>
                    <a:gd name="T2" fmla="*/ 60 w 60"/>
                    <a:gd name="T3" fmla="*/ 66 h 114"/>
                    <a:gd name="T4" fmla="*/ 28 w 60"/>
                    <a:gd name="T5" fmla="*/ 0 h 114"/>
                    <a:gd name="T6" fmla="*/ 0 w 60"/>
                    <a:gd name="T7" fmla="*/ 40 h 114"/>
                    <a:gd name="T8" fmla="*/ 32 w 60"/>
                    <a:gd name="T9" fmla="*/ 114 h 1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114"/>
                    <a:gd name="T17" fmla="*/ 60 w 60"/>
                    <a:gd name="T18" fmla="*/ 114 h 1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114">
                      <a:moveTo>
                        <a:pt x="32" y="114"/>
                      </a:moveTo>
                      <a:lnTo>
                        <a:pt x="60" y="66"/>
                      </a:lnTo>
                      <a:lnTo>
                        <a:pt x="28" y="0"/>
                      </a:lnTo>
                      <a:lnTo>
                        <a:pt x="0" y="40"/>
                      </a:lnTo>
                      <a:lnTo>
                        <a:pt x="32" y="1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76" name="Freeform 2707"/>
                <p:cNvSpPr>
                  <a:spLocks noChangeAspect="1"/>
                </p:cNvSpPr>
                <p:nvPr/>
              </p:nvSpPr>
              <p:spPr bwMode="auto">
                <a:xfrm>
                  <a:off x="538" y="1898"/>
                  <a:ext cx="56" cy="94"/>
                </a:xfrm>
                <a:custGeom>
                  <a:avLst/>
                  <a:gdLst>
                    <a:gd name="T0" fmla="*/ 28 w 56"/>
                    <a:gd name="T1" fmla="*/ 94 h 94"/>
                    <a:gd name="T2" fmla="*/ 56 w 56"/>
                    <a:gd name="T3" fmla="*/ 42 h 94"/>
                    <a:gd name="T4" fmla="*/ 28 w 56"/>
                    <a:gd name="T5" fmla="*/ 0 h 94"/>
                    <a:gd name="T6" fmla="*/ 0 w 56"/>
                    <a:gd name="T7" fmla="*/ 48 h 94"/>
                    <a:gd name="T8" fmla="*/ 28 w 56"/>
                    <a:gd name="T9" fmla="*/ 94 h 9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94"/>
                    <a:gd name="T17" fmla="*/ 56 w 56"/>
                    <a:gd name="T18" fmla="*/ 94 h 9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94">
                      <a:moveTo>
                        <a:pt x="28" y="94"/>
                      </a:moveTo>
                      <a:lnTo>
                        <a:pt x="56" y="42"/>
                      </a:lnTo>
                      <a:lnTo>
                        <a:pt x="28" y="0"/>
                      </a:lnTo>
                      <a:lnTo>
                        <a:pt x="0" y="48"/>
                      </a:lnTo>
                      <a:lnTo>
                        <a:pt x="28" y="94"/>
                      </a:lnTo>
                      <a:close/>
                    </a:path>
                  </a:pathLst>
                </a:custGeom>
                <a:solidFill>
                  <a:srgbClr val="7F879E"/>
                </a:solidFill>
                <a:ln w="0">
                  <a:solidFill>
                    <a:srgbClr val="7F879E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77" name="Freeform 2708"/>
                <p:cNvSpPr>
                  <a:spLocks noChangeAspect="1"/>
                </p:cNvSpPr>
                <p:nvPr/>
              </p:nvSpPr>
              <p:spPr bwMode="auto">
                <a:xfrm>
                  <a:off x="538" y="1898"/>
                  <a:ext cx="56" cy="94"/>
                </a:xfrm>
                <a:custGeom>
                  <a:avLst/>
                  <a:gdLst>
                    <a:gd name="T0" fmla="*/ 28 w 56"/>
                    <a:gd name="T1" fmla="*/ 94 h 94"/>
                    <a:gd name="T2" fmla="*/ 56 w 56"/>
                    <a:gd name="T3" fmla="*/ 42 h 94"/>
                    <a:gd name="T4" fmla="*/ 28 w 56"/>
                    <a:gd name="T5" fmla="*/ 0 h 94"/>
                    <a:gd name="T6" fmla="*/ 0 w 56"/>
                    <a:gd name="T7" fmla="*/ 48 h 94"/>
                    <a:gd name="T8" fmla="*/ 28 w 56"/>
                    <a:gd name="T9" fmla="*/ 94 h 9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94"/>
                    <a:gd name="T17" fmla="*/ 56 w 56"/>
                    <a:gd name="T18" fmla="*/ 94 h 9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94">
                      <a:moveTo>
                        <a:pt x="28" y="94"/>
                      </a:moveTo>
                      <a:lnTo>
                        <a:pt x="56" y="42"/>
                      </a:lnTo>
                      <a:lnTo>
                        <a:pt x="28" y="0"/>
                      </a:lnTo>
                      <a:lnTo>
                        <a:pt x="0" y="48"/>
                      </a:lnTo>
                      <a:lnTo>
                        <a:pt x="28" y="9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78" name="Freeform 2709"/>
                <p:cNvSpPr>
                  <a:spLocks noChangeAspect="1"/>
                </p:cNvSpPr>
                <p:nvPr/>
              </p:nvSpPr>
              <p:spPr bwMode="auto">
                <a:xfrm>
                  <a:off x="566" y="1940"/>
                  <a:ext cx="56" cy="74"/>
                </a:xfrm>
                <a:custGeom>
                  <a:avLst/>
                  <a:gdLst>
                    <a:gd name="T0" fmla="*/ 28 w 56"/>
                    <a:gd name="T1" fmla="*/ 74 h 74"/>
                    <a:gd name="T2" fmla="*/ 56 w 56"/>
                    <a:gd name="T3" fmla="*/ 24 h 74"/>
                    <a:gd name="T4" fmla="*/ 28 w 56"/>
                    <a:gd name="T5" fmla="*/ 0 h 74"/>
                    <a:gd name="T6" fmla="*/ 0 w 56"/>
                    <a:gd name="T7" fmla="*/ 52 h 74"/>
                    <a:gd name="T8" fmla="*/ 28 w 56"/>
                    <a:gd name="T9" fmla="*/ 74 h 7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74"/>
                    <a:gd name="T17" fmla="*/ 56 w 56"/>
                    <a:gd name="T18" fmla="*/ 74 h 7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74">
                      <a:moveTo>
                        <a:pt x="28" y="74"/>
                      </a:moveTo>
                      <a:lnTo>
                        <a:pt x="56" y="24"/>
                      </a:lnTo>
                      <a:lnTo>
                        <a:pt x="28" y="0"/>
                      </a:lnTo>
                      <a:lnTo>
                        <a:pt x="0" y="52"/>
                      </a:lnTo>
                      <a:lnTo>
                        <a:pt x="28" y="74"/>
                      </a:lnTo>
                      <a:close/>
                    </a:path>
                  </a:pathLst>
                </a:custGeom>
                <a:solidFill>
                  <a:srgbClr val="6568B6"/>
                </a:solidFill>
                <a:ln w="0">
                  <a:solidFill>
                    <a:srgbClr val="6568B6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79" name="Freeform 2710"/>
                <p:cNvSpPr>
                  <a:spLocks noChangeAspect="1"/>
                </p:cNvSpPr>
                <p:nvPr/>
              </p:nvSpPr>
              <p:spPr bwMode="auto">
                <a:xfrm>
                  <a:off x="566" y="1940"/>
                  <a:ext cx="56" cy="74"/>
                </a:xfrm>
                <a:custGeom>
                  <a:avLst/>
                  <a:gdLst>
                    <a:gd name="T0" fmla="*/ 28 w 56"/>
                    <a:gd name="T1" fmla="*/ 74 h 74"/>
                    <a:gd name="T2" fmla="*/ 56 w 56"/>
                    <a:gd name="T3" fmla="*/ 24 h 74"/>
                    <a:gd name="T4" fmla="*/ 28 w 56"/>
                    <a:gd name="T5" fmla="*/ 0 h 74"/>
                    <a:gd name="T6" fmla="*/ 0 w 56"/>
                    <a:gd name="T7" fmla="*/ 52 h 74"/>
                    <a:gd name="T8" fmla="*/ 28 w 56"/>
                    <a:gd name="T9" fmla="*/ 74 h 7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74"/>
                    <a:gd name="T17" fmla="*/ 56 w 56"/>
                    <a:gd name="T18" fmla="*/ 74 h 7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74">
                      <a:moveTo>
                        <a:pt x="28" y="74"/>
                      </a:moveTo>
                      <a:lnTo>
                        <a:pt x="56" y="24"/>
                      </a:lnTo>
                      <a:lnTo>
                        <a:pt x="28" y="0"/>
                      </a:lnTo>
                      <a:lnTo>
                        <a:pt x="0" y="52"/>
                      </a:lnTo>
                      <a:lnTo>
                        <a:pt x="28" y="7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80" name="Freeform 2711"/>
                <p:cNvSpPr>
                  <a:spLocks noChangeAspect="1"/>
                </p:cNvSpPr>
                <p:nvPr/>
              </p:nvSpPr>
              <p:spPr bwMode="auto">
                <a:xfrm>
                  <a:off x="594" y="1964"/>
                  <a:ext cx="54" cy="56"/>
                </a:xfrm>
                <a:custGeom>
                  <a:avLst/>
                  <a:gdLst>
                    <a:gd name="T0" fmla="*/ 26 w 54"/>
                    <a:gd name="T1" fmla="*/ 56 h 56"/>
                    <a:gd name="T2" fmla="*/ 54 w 54"/>
                    <a:gd name="T3" fmla="*/ 10 h 56"/>
                    <a:gd name="T4" fmla="*/ 28 w 54"/>
                    <a:gd name="T5" fmla="*/ 0 h 56"/>
                    <a:gd name="T6" fmla="*/ 0 w 54"/>
                    <a:gd name="T7" fmla="*/ 50 h 56"/>
                    <a:gd name="T8" fmla="*/ 26 w 54"/>
                    <a:gd name="T9" fmla="*/ 56 h 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56"/>
                    <a:gd name="T17" fmla="*/ 54 w 54"/>
                    <a:gd name="T18" fmla="*/ 56 h 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56">
                      <a:moveTo>
                        <a:pt x="26" y="56"/>
                      </a:moveTo>
                      <a:lnTo>
                        <a:pt x="54" y="10"/>
                      </a:lnTo>
                      <a:lnTo>
                        <a:pt x="28" y="0"/>
                      </a:lnTo>
                      <a:lnTo>
                        <a:pt x="0" y="50"/>
                      </a:lnTo>
                      <a:lnTo>
                        <a:pt x="26" y="56"/>
                      </a:lnTo>
                      <a:close/>
                    </a:path>
                  </a:pathLst>
                </a:custGeom>
                <a:solidFill>
                  <a:srgbClr val="3F42C9"/>
                </a:solidFill>
                <a:ln w="0">
                  <a:solidFill>
                    <a:srgbClr val="3F42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81" name="Freeform 2712"/>
                <p:cNvSpPr>
                  <a:spLocks noChangeAspect="1"/>
                </p:cNvSpPr>
                <p:nvPr/>
              </p:nvSpPr>
              <p:spPr bwMode="auto">
                <a:xfrm>
                  <a:off x="594" y="1964"/>
                  <a:ext cx="54" cy="56"/>
                </a:xfrm>
                <a:custGeom>
                  <a:avLst/>
                  <a:gdLst>
                    <a:gd name="T0" fmla="*/ 26 w 54"/>
                    <a:gd name="T1" fmla="*/ 56 h 56"/>
                    <a:gd name="T2" fmla="*/ 54 w 54"/>
                    <a:gd name="T3" fmla="*/ 10 h 56"/>
                    <a:gd name="T4" fmla="*/ 28 w 54"/>
                    <a:gd name="T5" fmla="*/ 0 h 56"/>
                    <a:gd name="T6" fmla="*/ 0 w 54"/>
                    <a:gd name="T7" fmla="*/ 50 h 56"/>
                    <a:gd name="T8" fmla="*/ 26 w 54"/>
                    <a:gd name="T9" fmla="*/ 56 h 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56"/>
                    <a:gd name="T17" fmla="*/ 54 w 54"/>
                    <a:gd name="T18" fmla="*/ 56 h 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56">
                      <a:moveTo>
                        <a:pt x="26" y="56"/>
                      </a:moveTo>
                      <a:lnTo>
                        <a:pt x="54" y="10"/>
                      </a:lnTo>
                      <a:lnTo>
                        <a:pt x="28" y="0"/>
                      </a:lnTo>
                      <a:lnTo>
                        <a:pt x="0" y="50"/>
                      </a:lnTo>
                      <a:lnTo>
                        <a:pt x="26" y="5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82" name="Freeform 2713"/>
                <p:cNvSpPr>
                  <a:spLocks noChangeAspect="1"/>
                </p:cNvSpPr>
                <p:nvPr/>
              </p:nvSpPr>
              <p:spPr bwMode="auto">
                <a:xfrm>
                  <a:off x="620" y="1974"/>
                  <a:ext cx="54" cy="46"/>
                </a:xfrm>
                <a:custGeom>
                  <a:avLst/>
                  <a:gdLst>
                    <a:gd name="T0" fmla="*/ 24 w 54"/>
                    <a:gd name="T1" fmla="*/ 44 h 46"/>
                    <a:gd name="T2" fmla="*/ 54 w 54"/>
                    <a:gd name="T3" fmla="*/ 0 h 46"/>
                    <a:gd name="T4" fmla="*/ 28 w 54"/>
                    <a:gd name="T5" fmla="*/ 0 h 46"/>
                    <a:gd name="T6" fmla="*/ 0 w 54"/>
                    <a:gd name="T7" fmla="*/ 46 h 46"/>
                    <a:gd name="T8" fmla="*/ 24 w 54"/>
                    <a:gd name="T9" fmla="*/ 44 h 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46"/>
                    <a:gd name="T17" fmla="*/ 54 w 54"/>
                    <a:gd name="T18" fmla="*/ 46 h 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46">
                      <a:moveTo>
                        <a:pt x="24" y="44"/>
                      </a:moveTo>
                      <a:lnTo>
                        <a:pt x="54" y="0"/>
                      </a:lnTo>
                      <a:lnTo>
                        <a:pt x="28" y="0"/>
                      </a:lnTo>
                      <a:lnTo>
                        <a:pt x="0" y="46"/>
                      </a:lnTo>
                      <a:lnTo>
                        <a:pt x="24" y="44"/>
                      </a:lnTo>
                      <a:close/>
                    </a:path>
                  </a:pathLst>
                </a:custGeom>
                <a:solidFill>
                  <a:srgbClr val="121CCF"/>
                </a:solidFill>
                <a:ln w="0">
                  <a:solidFill>
                    <a:srgbClr val="121CC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83" name="Freeform 2714"/>
                <p:cNvSpPr>
                  <a:spLocks noChangeAspect="1"/>
                </p:cNvSpPr>
                <p:nvPr/>
              </p:nvSpPr>
              <p:spPr bwMode="auto">
                <a:xfrm>
                  <a:off x="620" y="1974"/>
                  <a:ext cx="54" cy="46"/>
                </a:xfrm>
                <a:custGeom>
                  <a:avLst/>
                  <a:gdLst>
                    <a:gd name="T0" fmla="*/ 24 w 54"/>
                    <a:gd name="T1" fmla="*/ 44 h 46"/>
                    <a:gd name="T2" fmla="*/ 54 w 54"/>
                    <a:gd name="T3" fmla="*/ 0 h 46"/>
                    <a:gd name="T4" fmla="*/ 28 w 54"/>
                    <a:gd name="T5" fmla="*/ 0 h 46"/>
                    <a:gd name="T6" fmla="*/ 0 w 54"/>
                    <a:gd name="T7" fmla="*/ 46 h 46"/>
                    <a:gd name="T8" fmla="*/ 24 w 54"/>
                    <a:gd name="T9" fmla="*/ 44 h 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46"/>
                    <a:gd name="T17" fmla="*/ 54 w 54"/>
                    <a:gd name="T18" fmla="*/ 46 h 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46">
                      <a:moveTo>
                        <a:pt x="24" y="44"/>
                      </a:moveTo>
                      <a:lnTo>
                        <a:pt x="54" y="0"/>
                      </a:lnTo>
                      <a:lnTo>
                        <a:pt x="28" y="0"/>
                      </a:lnTo>
                      <a:lnTo>
                        <a:pt x="0" y="46"/>
                      </a:lnTo>
                      <a:lnTo>
                        <a:pt x="24" y="4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84" name="Freeform 2715"/>
                <p:cNvSpPr>
                  <a:spLocks noChangeAspect="1"/>
                </p:cNvSpPr>
                <p:nvPr/>
              </p:nvSpPr>
              <p:spPr bwMode="auto">
                <a:xfrm>
                  <a:off x="644" y="1968"/>
                  <a:ext cx="56" cy="50"/>
                </a:xfrm>
                <a:custGeom>
                  <a:avLst/>
                  <a:gdLst>
                    <a:gd name="T0" fmla="*/ 26 w 56"/>
                    <a:gd name="T1" fmla="*/ 40 h 50"/>
                    <a:gd name="T2" fmla="*/ 56 w 56"/>
                    <a:gd name="T3" fmla="*/ 0 h 50"/>
                    <a:gd name="T4" fmla="*/ 30 w 56"/>
                    <a:gd name="T5" fmla="*/ 6 h 50"/>
                    <a:gd name="T6" fmla="*/ 0 w 56"/>
                    <a:gd name="T7" fmla="*/ 50 h 50"/>
                    <a:gd name="T8" fmla="*/ 26 w 56"/>
                    <a:gd name="T9" fmla="*/ 40 h 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50"/>
                    <a:gd name="T17" fmla="*/ 56 w 56"/>
                    <a:gd name="T18" fmla="*/ 50 h 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50">
                      <a:moveTo>
                        <a:pt x="26" y="40"/>
                      </a:moveTo>
                      <a:lnTo>
                        <a:pt x="56" y="0"/>
                      </a:lnTo>
                      <a:lnTo>
                        <a:pt x="30" y="6"/>
                      </a:lnTo>
                      <a:lnTo>
                        <a:pt x="0" y="50"/>
                      </a:lnTo>
                      <a:lnTo>
                        <a:pt x="26" y="40"/>
                      </a:lnTo>
                      <a:close/>
                    </a:path>
                  </a:pathLst>
                </a:custGeom>
                <a:solidFill>
                  <a:srgbClr val="0000C9"/>
                </a:solidFill>
                <a:ln w="0">
                  <a:solidFill>
                    <a:srgbClr val="0000C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85" name="Freeform 2716"/>
                <p:cNvSpPr>
                  <a:spLocks noChangeAspect="1"/>
                </p:cNvSpPr>
                <p:nvPr/>
              </p:nvSpPr>
              <p:spPr bwMode="auto">
                <a:xfrm>
                  <a:off x="644" y="1968"/>
                  <a:ext cx="56" cy="50"/>
                </a:xfrm>
                <a:custGeom>
                  <a:avLst/>
                  <a:gdLst>
                    <a:gd name="T0" fmla="*/ 26 w 56"/>
                    <a:gd name="T1" fmla="*/ 40 h 50"/>
                    <a:gd name="T2" fmla="*/ 56 w 56"/>
                    <a:gd name="T3" fmla="*/ 0 h 50"/>
                    <a:gd name="T4" fmla="*/ 30 w 56"/>
                    <a:gd name="T5" fmla="*/ 6 h 50"/>
                    <a:gd name="T6" fmla="*/ 0 w 56"/>
                    <a:gd name="T7" fmla="*/ 50 h 50"/>
                    <a:gd name="T8" fmla="*/ 26 w 56"/>
                    <a:gd name="T9" fmla="*/ 40 h 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50"/>
                    <a:gd name="T17" fmla="*/ 56 w 56"/>
                    <a:gd name="T18" fmla="*/ 50 h 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50">
                      <a:moveTo>
                        <a:pt x="26" y="40"/>
                      </a:moveTo>
                      <a:lnTo>
                        <a:pt x="56" y="0"/>
                      </a:lnTo>
                      <a:lnTo>
                        <a:pt x="30" y="6"/>
                      </a:lnTo>
                      <a:lnTo>
                        <a:pt x="0" y="50"/>
                      </a:lnTo>
                      <a:lnTo>
                        <a:pt x="26" y="4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86" name="Freeform 2717"/>
                <p:cNvSpPr>
                  <a:spLocks noChangeAspect="1"/>
                </p:cNvSpPr>
                <p:nvPr/>
              </p:nvSpPr>
              <p:spPr bwMode="auto">
                <a:xfrm>
                  <a:off x="670" y="1958"/>
                  <a:ext cx="56" cy="50"/>
                </a:xfrm>
                <a:custGeom>
                  <a:avLst/>
                  <a:gdLst>
                    <a:gd name="T0" fmla="*/ 26 w 56"/>
                    <a:gd name="T1" fmla="*/ 36 h 50"/>
                    <a:gd name="T2" fmla="*/ 56 w 56"/>
                    <a:gd name="T3" fmla="*/ 0 h 50"/>
                    <a:gd name="T4" fmla="*/ 30 w 56"/>
                    <a:gd name="T5" fmla="*/ 10 h 50"/>
                    <a:gd name="T6" fmla="*/ 0 w 56"/>
                    <a:gd name="T7" fmla="*/ 50 h 50"/>
                    <a:gd name="T8" fmla="*/ 26 w 56"/>
                    <a:gd name="T9" fmla="*/ 36 h 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50"/>
                    <a:gd name="T17" fmla="*/ 56 w 56"/>
                    <a:gd name="T18" fmla="*/ 50 h 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50">
                      <a:moveTo>
                        <a:pt x="26" y="36"/>
                      </a:moveTo>
                      <a:lnTo>
                        <a:pt x="56" y="0"/>
                      </a:lnTo>
                      <a:lnTo>
                        <a:pt x="30" y="10"/>
                      </a:lnTo>
                      <a:lnTo>
                        <a:pt x="0" y="50"/>
                      </a:lnTo>
                      <a:lnTo>
                        <a:pt x="26" y="36"/>
                      </a:lnTo>
                      <a:close/>
                    </a:path>
                  </a:pathLst>
                </a:custGeom>
                <a:solidFill>
                  <a:srgbClr val="0000BC"/>
                </a:solidFill>
                <a:ln w="0">
                  <a:solidFill>
                    <a:srgbClr val="0000B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87" name="Freeform 2718"/>
                <p:cNvSpPr>
                  <a:spLocks noChangeAspect="1"/>
                </p:cNvSpPr>
                <p:nvPr/>
              </p:nvSpPr>
              <p:spPr bwMode="auto">
                <a:xfrm>
                  <a:off x="670" y="1958"/>
                  <a:ext cx="56" cy="50"/>
                </a:xfrm>
                <a:custGeom>
                  <a:avLst/>
                  <a:gdLst>
                    <a:gd name="T0" fmla="*/ 26 w 56"/>
                    <a:gd name="T1" fmla="*/ 36 h 50"/>
                    <a:gd name="T2" fmla="*/ 56 w 56"/>
                    <a:gd name="T3" fmla="*/ 0 h 50"/>
                    <a:gd name="T4" fmla="*/ 30 w 56"/>
                    <a:gd name="T5" fmla="*/ 10 h 50"/>
                    <a:gd name="T6" fmla="*/ 0 w 56"/>
                    <a:gd name="T7" fmla="*/ 50 h 50"/>
                    <a:gd name="T8" fmla="*/ 26 w 56"/>
                    <a:gd name="T9" fmla="*/ 36 h 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50"/>
                    <a:gd name="T17" fmla="*/ 56 w 56"/>
                    <a:gd name="T18" fmla="*/ 50 h 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50">
                      <a:moveTo>
                        <a:pt x="26" y="36"/>
                      </a:moveTo>
                      <a:lnTo>
                        <a:pt x="56" y="0"/>
                      </a:lnTo>
                      <a:lnTo>
                        <a:pt x="30" y="10"/>
                      </a:lnTo>
                      <a:lnTo>
                        <a:pt x="0" y="50"/>
                      </a:lnTo>
                      <a:lnTo>
                        <a:pt x="26" y="3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88" name="Freeform 2719"/>
                <p:cNvSpPr>
                  <a:spLocks noChangeAspect="1"/>
                </p:cNvSpPr>
                <p:nvPr/>
              </p:nvSpPr>
              <p:spPr bwMode="auto">
                <a:xfrm>
                  <a:off x="696" y="1948"/>
                  <a:ext cx="56" cy="46"/>
                </a:xfrm>
                <a:custGeom>
                  <a:avLst/>
                  <a:gdLst>
                    <a:gd name="T0" fmla="*/ 26 w 56"/>
                    <a:gd name="T1" fmla="*/ 32 h 46"/>
                    <a:gd name="T2" fmla="*/ 56 w 56"/>
                    <a:gd name="T3" fmla="*/ 0 h 46"/>
                    <a:gd name="T4" fmla="*/ 30 w 56"/>
                    <a:gd name="T5" fmla="*/ 10 h 46"/>
                    <a:gd name="T6" fmla="*/ 0 w 56"/>
                    <a:gd name="T7" fmla="*/ 46 h 46"/>
                    <a:gd name="T8" fmla="*/ 26 w 56"/>
                    <a:gd name="T9" fmla="*/ 32 h 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6"/>
                    <a:gd name="T17" fmla="*/ 56 w 56"/>
                    <a:gd name="T18" fmla="*/ 46 h 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6">
                      <a:moveTo>
                        <a:pt x="26" y="32"/>
                      </a:moveTo>
                      <a:lnTo>
                        <a:pt x="56" y="0"/>
                      </a:lnTo>
                      <a:lnTo>
                        <a:pt x="30" y="10"/>
                      </a:lnTo>
                      <a:lnTo>
                        <a:pt x="0" y="46"/>
                      </a:lnTo>
                      <a:lnTo>
                        <a:pt x="26" y="32"/>
                      </a:lnTo>
                      <a:close/>
                    </a:path>
                  </a:pathLst>
                </a:custGeom>
                <a:solidFill>
                  <a:srgbClr val="0000AE"/>
                </a:solidFill>
                <a:ln w="0">
                  <a:solidFill>
                    <a:srgbClr val="0000AE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89" name="Freeform 2720"/>
                <p:cNvSpPr>
                  <a:spLocks noChangeAspect="1"/>
                </p:cNvSpPr>
                <p:nvPr/>
              </p:nvSpPr>
              <p:spPr bwMode="auto">
                <a:xfrm>
                  <a:off x="696" y="1948"/>
                  <a:ext cx="56" cy="46"/>
                </a:xfrm>
                <a:custGeom>
                  <a:avLst/>
                  <a:gdLst>
                    <a:gd name="T0" fmla="*/ 26 w 56"/>
                    <a:gd name="T1" fmla="*/ 32 h 46"/>
                    <a:gd name="T2" fmla="*/ 56 w 56"/>
                    <a:gd name="T3" fmla="*/ 0 h 46"/>
                    <a:gd name="T4" fmla="*/ 30 w 56"/>
                    <a:gd name="T5" fmla="*/ 10 h 46"/>
                    <a:gd name="T6" fmla="*/ 0 w 56"/>
                    <a:gd name="T7" fmla="*/ 46 h 46"/>
                    <a:gd name="T8" fmla="*/ 26 w 56"/>
                    <a:gd name="T9" fmla="*/ 32 h 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6"/>
                    <a:gd name="T17" fmla="*/ 56 w 56"/>
                    <a:gd name="T18" fmla="*/ 46 h 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6">
                      <a:moveTo>
                        <a:pt x="26" y="32"/>
                      </a:moveTo>
                      <a:lnTo>
                        <a:pt x="56" y="0"/>
                      </a:lnTo>
                      <a:lnTo>
                        <a:pt x="30" y="10"/>
                      </a:lnTo>
                      <a:lnTo>
                        <a:pt x="0" y="46"/>
                      </a:lnTo>
                      <a:lnTo>
                        <a:pt x="26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90" name="Freeform 2721"/>
                <p:cNvSpPr>
                  <a:spLocks noChangeAspect="1"/>
                </p:cNvSpPr>
                <p:nvPr/>
              </p:nvSpPr>
              <p:spPr bwMode="auto">
                <a:xfrm>
                  <a:off x="722" y="1936"/>
                  <a:ext cx="58" cy="44"/>
                </a:xfrm>
                <a:custGeom>
                  <a:avLst/>
                  <a:gdLst>
                    <a:gd name="T0" fmla="*/ 26 w 58"/>
                    <a:gd name="T1" fmla="*/ 30 h 44"/>
                    <a:gd name="T2" fmla="*/ 58 w 58"/>
                    <a:gd name="T3" fmla="*/ 0 h 44"/>
                    <a:gd name="T4" fmla="*/ 30 w 58"/>
                    <a:gd name="T5" fmla="*/ 12 h 44"/>
                    <a:gd name="T6" fmla="*/ 0 w 58"/>
                    <a:gd name="T7" fmla="*/ 44 h 44"/>
                    <a:gd name="T8" fmla="*/ 26 w 58"/>
                    <a:gd name="T9" fmla="*/ 30 h 4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44"/>
                    <a:gd name="T17" fmla="*/ 58 w 58"/>
                    <a:gd name="T18" fmla="*/ 44 h 4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44">
                      <a:moveTo>
                        <a:pt x="26" y="30"/>
                      </a:moveTo>
                      <a:lnTo>
                        <a:pt x="58" y="0"/>
                      </a:lnTo>
                      <a:lnTo>
                        <a:pt x="30" y="12"/>
                      </a:lnTo>
                      <a:lnTo>
                        <a:pt x="0" y="44"/>
                      </a:lnTo>
                      <a:lnTo>
                        <a:pt x="26" y="30"/>
                      </a:lnTo>
                      <a:close/>
                    </a:path>
                  </a:pathLst>
                </a:custGeom>
                <a:solidFill>
                  <a:srgbClr val="00009F"/>
                </a:solidFill>
                <a:ln w="0">
                  <a:solidFill>
                    <a:srgbClr val="00009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91" name="Freeform 2722"/>
                <p:cNvSpPr>
                  <a:spLocks noChangeAspect="1"/>
                </p:cNvSpPr>
                <p:nvPr/>
              </p:nvSpPr>
              <p:spPr bwMode="auto">
                <a:xfrm>
                  <a:off x="722" y="1936"/>
                  <a:ext cx="58" cy="44"/>
                </a:xfrm>
                <a:custGeom>
                  <a:avLst/>
                  <a:gdLst>
                    <a:gd name="T0" fmla="*/ 26 w 58"/>
                    <a:gd name="T1" fmla="*/ 30 h 44"/>
                    <a:gd name="T2" fmla="*/ 58 w 58"/>
                    <a:gd name="T3" fmla="*/ 0 h 44"/>
                    <a:gd name="T4" fmla="*/ 30 w 58"/>
                    <a:gd name="T5" fmla="*/ 12 h 44"/>
                    <a:gd name="T6" fmla="*/ 0 w 58"/>
                    <a:gd name="T7" fmla="*/ 44 h 44"/>
                    <a:gd name="T8" fmla="*/ 26 w 58"/>
                    <a:gd name="T9" fmla="*/ 30 h 4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44"/>
                    <a:gd name="T17" fmla="*/ 58 w 58"/>
                    <a:gd name="T18" fmla="*/ 44 h 4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44">
                      <a:moveTo>
                        <a:pt x="26" y="30"/>
                      </a:moveTo>
                      <a:lnTo>
                        <a:pt x="58" y="0"/>
                      </a:lnTo>
                      <a:lnTo>
                        <a:pt x="30" y="12"/>
                      </a:lnTo>
                      <a:lnTo>
                        <a:pt x="0" y="44"/>
                      </a:lnTo>
                      <a:lnTo>
                        <a:pt x="26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92" name="Freeform 2723"/>
                <p:cNvSpPr>
                  <a:spLocks noChangeAspect="1"/>
                </p:cNvSpPr>
                <p:nvPr/>
              </p:nvSpPr>
              <p:spPr bwMode="auto">
                <a:xfrm>
                  <a:off x="748" y="1926"/>
                  <a:ext cx="60" cy="40"/>
                </a:xfrm>
                <a:custGeom>
                  <a:avLst/>
                  <a:gdLst>
                    <a:gd name="T0" fmla="*/ 28 w 60"/>
                    <a:gd name="T1" fmla="*/ 26 h 40"/>
                    <a:gd name="T2" fmla="*/ 60 w 60"/>
                    <a:gd name="T3" fmla="*/ 0 h 40"/>
                    <a:gd name="T4" fmla="*/ 32 w 60"/>
                    <a:gd name="T5" fmla="*/ 10 h 40"/>
                    <a:gd name="T6" fmla="*/ 0 w 60"/>
                    <a:gd name="T7" fmla="*/ 40 h 40"/>
                    <a:gd name="T8" fmla="*/ 28 w 60"/>
                    <a:gd name="T9" fmla="*/ 26 h 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40"/>
                    <a:gd name="T17" fmla="*/ 60 w 60"/>
                    <a:gd name="T18" fmla="*/ 40 h 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40">
                      <a:moveTo>
                        <a:pt x="28" y="26"/>
                      </a:moveTo>
                      <a:lnTo>
                        <a:pt x="60" y="0"/>
                      </a:lnTo>
                      <a:lnTo>
                        <a:pt x="32" y="10"/>
                      </a:lnTo>
                      <a:lnTo>
                        <a:pt x="0" y="40"/>
                      </a:lnTo>
                      <a:lnTo>
                        <a:pt x="28" y="26"/>
                      </a:lnTo>
                      <a:close/>
                    </a:path>
                  </a:pathLst>
                </a:custGeom>
                <a:solidFill>
                  <a:srgbClr val="000093"/>
                </a:solidFill>
                <a:ln w="0">
                  <a:solidFill>
                    <a:srgbClr val="000093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93" name="Freeform 2724"/>
                <p:cNvSpPr>
                  <a:spLocks noChangeAspect="1"/>
                </p:cNvSpPr>
                <p:nvPr/>
              </p:nvSpPr>
              <p:spPr bwMode="auto">
                <a:xfrm>
                  <a:off x="748" y="1926"/>
                  <a:ext cx="60" cy="40"/>
                </a:xfrm>
                <a:custGeom>
                  <a:avLst/>
                  <a:gdLst>
                    <a:gd name="T0" fmla="*/ 28 w 60"/>
                    <a:gd name="T1" fmla="*/ 26 h 40"/>
                    <a:gd name="T2" fmla="*/ 60 w 60"/>
                    <a:gd name="T3" fmla="*/ 0 h 40"/>
                    <a:gd name="T4" fmla="*/ 32 w 60"/>
                    <a:gd name="T5" fmla="*/ 10 h 40"/>
                    <a:gd name="T6" fmla="*/ 0 w 60"/>
                    <a:gd name="T7" fmla="*/ 40 h 40"/>
                    <a:gd name="T8" fmla="*/ 28 w 60"/>
                    <a:gd name="T9" fmla="*/ 26 h 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40"/>
                    <a:gd name="T17" fmla="*/ 60 w 60"/>
                    <a:gd name="T18" fmla="*/ 40 h 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40">
                      <a:moveTo>
                        <a:pt x="28" y="26"/>
                      </a:moveTo>
                      <a:lnTo>
                        <a:pt x="60" y="0"/>
                      </a:lnTo>
                      <a:lnTo>
                        <a:pt x="32" y="10"/>
                      </a:lnTo>
                      <a:lnTo>
                        <a:pt x="0" y="40"/>
                      </a:lnTo>
                      <a:lnTo>
                        <a:pt x="2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94" name="Freeform 2725"/>
                <p:cNvSpPr>
                  <a:spLocks noChangeAspect="1"/>
                </p:cNvSpPr>
                <p:nvPr/>
              </p:nvSpPr>
              <p:spPr bwMode="auto">
                <a:xfrm>
                  <a:off x="776" y="1916"/>
                  <a:ext cx="60" cy="36"/>
                </a:xfrm>
                <a:custGeom>
                  <a:avLst/>
                  <a:gdLst>
                    <a:gd name="T0" fmla="*/ 28 w 60"/>
                    <a:gd name="T1" fmla="*/ 26 h 36"/>
                    <a:gd name="T2" fmla="*/ 60 w 60"/>
                    <a:gd name="T3" fmla="*/ 0 h 36"/>
                    <a:gd name="T4" fmla="*/ 32 w 60"/>
                    <a:gd name="T5" fmla="*/ 10 h 36"/>
                    <a:gd name="T6" fmla="*/ 0 w 60"/>
                    <a:gd name="T7" fmla="*/ 36 h 36"/>
                    <a:gd name="T8" fmla="*/ 28 w 60"/>
                    <a:gd name="T9" fmla="*/ 26 h 3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36"/>
                    <a:gd name="T17" fmla="*/ 60 w 60"/>
                    <a:gd name="T18" fmla="*/ 36 h 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36">
                      <a:moveTo>
                        <a:pt x="28" y="26"/>
                      </a:moveTo>
                      <a:lnTo>
                        <a:pt x="60" y="0"/>
                      </a:lnTo>
                      <a:lnTo>
                        <a:pt x="32" y="10"/>
                      </a:lnTo>
                      <a:lnTo>
                        <a:pt x="0" y="36"/>
                      </a:lnTo>
                      <a:lnTo>
                        <a:pt x="28" y="26"/>
                      </a:lnTo>
                      <a:close/>
                    </a:path>
                  </a:pathLst>
                </a:custGeom>
                <a:solidFill>
                  <a:srgbClr val="000089"/>
                </a:solidFill>
                <a:ln w="0">
                  <a:solidFill>
                    <a:srgbClr val="00008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95" name="Freeform 2726"/>
                <p:cNvSpPr>
                  <a:spLocks noChangeAspect="1"/>
                </p:cNvSpPr>
                <p:nvPr/>
              </p:nvSpPr>
              <p:spPr bwMode="auto">
                <a:xfrm>
                  <a:off x="776" y="1916"/>
                  <a:ext cx="60" cy="36"/>
                </a:xfrm>
                <a:custGeom>
                  <a:avLst/>
                  <a:gdLst>
                    <a:gd name="T0" fmla="*/ 28 w 60"/>
                    <a:gd name="T1" fmla="*/ 26 h 36"/>
                    <a:gd name="T2" fmla="*/ 60 w 60"/>
                    <a:gd name="T3" fmla="*/ 0 h 36"/>
                    <a:gd name="T4" fmla="*/ 32 w 60"/>
                    <a:gd name="T5" fmla="*/ 10 h 36"/>
                    <a:gd name="T6" fmla="*/ 0 w 60"/>
                    <a:gd name="T7" fmla="*/ 36 h 36"/>
                    <a:gd name="T8" fmla="*/ 28 w 60"/>
                    <a:gd name="T9" fmla="*/ 26 h 3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36"/>
                    <a:gd name="T17" fmla="*/ 60 w 60"/>
                    <a:gd name="T18" fmla="*/ 36 h 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36">
                      <a:moveTo>
                        <a:pt x="28" y="26"/>
                      </a:moveTo>
                      <a:lnTo>
                        <a:pt x="60" y="0"/>
                      </a:lnTo>
                      <a:lnTo>
                        <a:pt x="32" y="10"/>
                      </a:lnTo>
                      <a:lnTo>
                        <a:pt x="0" y="36"/>
                      </a:lnTo>
                      <a:lnTo>
                        <a:pt x="2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96" name="Freeform 2727"/>
                <p:cNvSpPr>
                  <a:spLocks noChangeAspect="1"/>
                </p:cNvSpPr>
                <p:nvPr/>
              </p:nvSpPr>
              <p:spPr bwMode="auto">
                <a:xfrm>
                  <a:off x="804" y="1908"/>
                  <a:ext cx="62" cy="34"/>
                </a:xfrm>
                <a:custGeom>
                  <a:avLst/>
                  <a:gdLst>
                    <a:gd name="T0" fmla="*/ 28 w 62"/>
                    <a:gd name="T1" fmla="*/ 24 h 34"/>
                    <a:gd name="T2" fmla="*/ 62 w 62"/>
                    <a:gd name="T3" fmla="*/ 0 h 34"/>
                    <a:gd name="T4" fmla="*/ 32 w 62"/>
                    <a:gd name="T5" fmla="*/ 8 h 34"/>
                    <a:gd name="T6" fmla="*/ 0 w 62"/>
                    <a:gd name="T7" fmla="*/ 34 h 34"/>
                    <a:gd name="T8" fmla="*/ 28 w 62"/>
                    <a:gd name="T9" fmla="*/ 24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34"/>
                    <a:gd name="T17" fmla="*/ 62 w 62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34">
                      <a:moveTo>
                        <a:pt x="28" y="24"/>
                      </a:moveTo>
                      <a:lnTo>
                        <a:pt x="62" y="0"/>
                      </a:lnTo>
                      <a:lnTo>
                        <a:pt x="32" y="8"/>
                      </a:lnTo>
                      <a:lnTo>
                        <a:pt x="0" y="34"/>
                      </a:lnTo>
                      <a:lnTo>
                        <a:pt x="28" y="24"/>
                      </a:lnTo>
                      <a:close/>
                    </a:path>
                  </a:pathLst>
                </a:custGeom>
                <a:solidFill>
                  <a:srgbClr val="000081"/>
                </a:solidFill>
                <a:ln w="0">
                  <a:solidFill>
                    <a:srgbClr val="00008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97" name="Freeform 2728"/>
                <p:cNvSpPr>
                  <a:spLocks noChangeAspect="1"/>
                </p:cNvSpPr>
                <p:nvPr/>
              </p:nvSpPr>
              <p:spPr bwMode="auto">
                <a:xfrm>
                  <a:off x="804" y="1908"/>
                  <a:ext cx="62" cy="34"/>
                </a:xfrm>
                <a:custGeom>
                  <a:avLst/>
                  <a:gdLst>
                    <a:gd name="T0" fmla="*/ 28 w 62"/>
                    <a:gd name="T1" fmla="*/ 24 h 34"/>
                    <a:gd name="T2" fmla="*/ 62 w 62"/>
                    <a:gd name="T3" fmla="*/ 0 h 34"/>
                    <a:gd name="T4" fmla="*/ 32 w 62"/>
                    <a:gd name="T5" fmla="*/ 8 h 34"/>
                    <a:gd name="T6" fmla="*/ 0 w 62"/>
                    <a:gd name="T7" fmla="*/ 34 h 34"/>
                    <a:gd name="T8" fmla="*/ 28 w 62"/>
                    <a:gd name="T9" fmla="*/ 24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34"/>
                    <a:gd name="T17" fmla="*/ 62 w 62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34">
                      <a:moveTo>
                        <a:pt x="28" y="24"/>
                      </a:moveTo>
                      <a:lnTo>
                        <a:pt x="62" y="0"/>
                      </a:lnTo>
                      <a:lnTo>
                        <a:pt x="32" y="8"/>
                      </a:lnTo>
                      <a:lnTo>
                        <a:pt x="0" y="34"/>
                      </a:lnTo>
                      <a:lnTo>
                        <a:pt x="28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98" name="Freeform 2729"/>
                <p:cNvSpPr>
                  <a:spLocks noChangeAspect="1"/>
                </p:cNvSpPr>
                <p:nvPr/>
              </p:nvSpPr>
              <p:spPr bwMode="auto">
                <a:xfrm>
                  <a:off x="832" y="1902"/>
                  <a:ext cx="62" cy="30"/>
                </a:xfrm>
                <a:custGeom>
                  <a:avLst/>
                  <a:gdLst>
                    <a:gd name="T0" fmla="*/ 30 w 62"/>
                    <a:gd name="T1" fmla="*/ 22 h 30"/>
                    <a:gd name="T2" fmla="*/ 62 w 62"/>
                    <a:gd name="T3" fmla="*/ 0 h 30"/>
                    <a:gd name="T4" fmla="*/ 34 w 62"/>
                    <a:gd name="T5" fmla="*/ 6 h 30"/>
                    <a:gd name="T6" fmla="*/ 0 w 62"/>
                    <a:gd name="T7" fmla="*/ 30 h 30"/>
                    <a:gd name="T8" fmla="*/ 30 w 62"/>
                    <a:gd name="T9" fmla="*/ 22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30"/>
                    <a:gd name="T17" fmla="*/ 62 w 62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30">
                      <a:moveTo>
                        <a:pt x="30" y="22"/>
                      </a:moveTo>
                      <a:lnTo>
                        <a:pt x="62" y="0"/>
                      </a:lnTo>
                      <a:lnTo>
                        <a:pt x="34" y="6"/>
                      </a:lnTo>
                      <a:lnTo>
                        <a:pt x="0" y="30"/>
                      </a:lnTo>
                      <a:lnTo>
                        <a:pt x="30" y="22"/>
                      </a:lnTo>
                      <a:close/>
                    </a:path>
                  </a:pathLst>
                </a:custGeom>
                <a:solidFill>
                  <a:srgbClr val="000B79"/>
                </a:solidFill>
                <a:ln w="0">
                  <a:solidFill>
                    <a:srgbClr val="000B7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99" name="Freeform 2730"/>
                <p:cNvSpPr>
                  <a:spLocks noChangeAspect="1"/>
                </p:cNvSpPr>
                <p:nvPr/>
              </p:nvSpPr>
              <p:spPr bwMode="auto">
                <a:xfrm>
                  <a:off x="832" y="1902"/>
                  <a:ext cx="62" cy="30"/>
                </a:xfrm>
                <a:custGeom>
                  <a:avLst/>
                  <a:gdLst>
                    <a:gd name="T0" fmla="*/ 30 w 62"/>
                    <a:gd name="T1" fmla="*/ 22 h 30"/>
                    <a:gd name="T2" fmla="*/ 62 w 62"/>
                    <a:gd name="T3" fmla="*/ 0 h 30"/>
                    <a:gd name="T4" fmla="*/ 34 w 62"/>
                    <a:gd name="T5" fmla="*/ 6 h 30"/>
                    <a:gd name="T6" fmla="*/ 0 w 62"/>
                    <a:gd name="T7" fmla="*/ 30 h 30"/>
                    <a:gd name="T8" fmla="*/ 30 w 62"/>
                    <a:gd name="T9" fmla="*/ 22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30"/>
                    <a:gd name="T17" fmla="*/ 62 w 62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30">
                      <a:moveTo>
                        <a:pt x="30" y="22"/>
                      </a:moveTo>
                      <a:lnTo>
                        <a:pt x="62" y="0"/>
                      </a:lnTo>
                      <a:lnTo>
                        <a:pt x="34" y="6"/>
                      </a:lnTo>
                      <a:lnTo>
                        <a:pt x="0" y="30"/>
                      </a:lnTo>
                      <a:lnTo>
                        <a:pt x="30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00" name="Freeform 2731"/>
                <p:cNvSpPr>
                  <a:spLocks noChangeAspect="1"/>
                </p:cNvSpPr>
                <p:nvPr/>
              </p:nvSpPr>
              <p:spPr bwMode="auto">
                <a:xfrm>
                  <a:off x="862" y="1898"/>
                  <a:ext cx="64" cy="26"/>
                </a:xfrm>
                <a:custGeom>
                  <a:avLst/>
                  <a:gdLst>
                    <a:gd name="T0" fmla="*/ 30 w 64"/>
                    <a:gd name="T1" fmla="*/ 20 h 26"/>
                    <a:gd name="T2" fmla="*/ 64 w 64"/>
                    <a:gd name="T3" fmla="*/ 0 h 26"/>
                    <a:gd name="T4" fmla="*/ 32 w 64"/>
                    <a:gd name="T5" fmla="*/ 4 h 26"/>
                    <a:gd name="T6" fmla="*/ 0 w 64"/>
                    <a:gd name="T7" fmla="*/ 26 h 26"/>
                    <a:gd name="T8" fmla="*/ 30 w 64"/>
                    <a:gd name="T9" fmla="*/ 20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6"/>
                    <a:gd name="T17" fmla="*/ 64 w 64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6">
                      <a:moveTo>
                        <a:pt x="30" y="20"/>
                      </a:moveTo>
                      <a:lnTo>
                        <a:pt x="64" y="0"/>
                      </a:lnTo>
                      <a:lnTo>
                        <a:pt x="32" y="4"/>
                      </a:lnTo>
                      <a:lnTo>
                        <a:pt x="0" y="26"/>
                      </a:lnTo>
                      <a:lnTo>
                        <a:pt x="30" y="20"/>
                      </a:lnTo>
                      <a:close/>
                    </a:path>
                  </a:pathLst>
                </a:custGeom>
                <a:solidFill>
                  <a:srgbClr val="001B73"/>
                </a:solidFill>
                <a:ln w="0">
                  <a:solidFill>
                    <a:srgbClr val="001B73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01" name="Freeform 2732"/>
                <p:cNvSpPr>
                  <a:spLocks noChangeAspect="1"/>
                </p:cNvSpPr>
                <p:nvPr/>
              </p:nvSpPr>
              <p:spPr bwMode="auto">
                <a:xfrm>
                  <a:off x="862" y="1898"/>
                  <a:ext cx="64" cy="26"/>
                </a:xfrm>
                <a:custGeom>
                  <a:avLst/>
                  <a:gdLst>
                    <a:gd name="T0" fmla="*/ 30 w 64"/>
                    <a:gd name="T1" fmla="*/ 20 h 26"/>
                    <a:gd name="T2" fmla="*/ 64 w 64"/>
                    <a:gd name="T3" fmla="*/ 0 h 26"/>
                    <a:gd name="T4" fmla="*/ 32 w 64"/>
                    <a:gd name="T5" fmla="*/ 4 h 26"/>
                    <a:gd name="T6" fmla="*/ 0 w 64"/>
                    <a:gd name="T7" fmla="*/ 26 h 26"/>
                    <a:gd name="T8" fmla="*/ 30 w 64"/>
                    <a:gd name="T9" fmla="*/ 20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6"/>
                    <a:gd name="T17" fmla="*/ 64 w 64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6">
                      <a:moveTo>
                        <a:pt x="30" y="20"/>
                      </a:moveTo>
                      <a:lnTo>
                        <a:pt x="64" y="0"/>
                      </a:lnTo>
                      <a:lnTo>
                        <a:pt x="32" y="4"/>
                      </a:lnTo>
                      <a:lnTo>
                        <a:pt x="0" y="26"/>
                      </a:lnTo>
                      <a:lnTo>
                        <a:pt x="30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02" name="Freeform 2733"/>
                <p:cNvSpPr>
                  <a:spLocks noChangeAspect="1"/>
                </p:cNvSpPr>
                <p:nvPr/>
              </p:nvSpPr>
              <p:spPr bwMode="auto">
                <a:xfrm>
                  <a:off x="892" y="1896"/>
                  <a:ext cx="64" cy="22"/>
                </a:xfrm>
                <a:custGeom>
                  <a:avLst/>
                  <a:gdLst>
                    <a:gd name="T0" fmla="*/ 32 w 64"/>
                    <a:gd name="T1" fmla="*/ 18 h 22"/>
                    <a:gd name="T2" fmla="*/ 64 w 64"/>
                    <a:gd name="T3" fmla="*/ 0 h 22"/>
                    <a:gd name="T4" fmla="*/ 34 w 64"/>
                    <a:gd name="T5" fmla="*/ 2 h 22"/>
                    <a:gd name="T6" fmla="*/ 0 w 64"/>
                    <a:gd name="T7" fmla="*/ 22 h 22"/>
                    <a:gd name="T8" fmla="*/ 32 w 64"/>
                    <a:gd name="T9" fmla="*/ 18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2"/>
                    <a:gd name="T17" fmla="*/ 64 w 64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2">
                      <a:moveTo>
                        <a:pt x="32" y="18"/>
                      </a:moveTo>
                      <a:lnTo>
                        <a:pt x="64" y="0"/>
                      </a:lnTo>
                      <a:lnTo>
                        <a:pt x="34" y="2"/>
                      </a:lnTo>
                      <a:lnTo>
                        <a:pt x="0" y="22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2B6E"/>
                </a:solidFill>
                <a:ln w="0">
                  <a:solidFill>
                    <a:srgbClr val="002B6E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03" name="Freeform 2734"/>
                <p:cNvSpPr>
                  <a:spLocks noChangeAspect="1"/>
                </p:cNvSpPr>
                <p:nvPr/>
              </p:nvSpPr>
              <p:spPr bwMode="auto">
                <a:xfrm>
                  <a:off x="892" y="1896"/>
                  <a:ext cx="64" cy="22"/>
                </a:xfrm>
                <a:custGeom>
                  <a:avLst/>
                  <a:gdLst>
                    <a:gd name="T0" fmla="*/ 32 w 64"/>
                    <a:gd name="T1" fmla="*/ 18 h 22"/>
                    <a:gd name="T2" fmla="*/ 64 w 64"/>
                    <a:gd name="T3" fmla="*/ 0 h 22"/>
                    <a:gd name="T4" fmla="*/ 34 w 64"/>
                    <a:gd name="T5" fmla="*/ 2 h 22"/>
                    <a:gd name="T6" fmla="*/ 0 w 64"/>
                    <a:gd name="T7" fmla="*/ 22 h 22"/>
                    <a:gd name="T8" fmla="*/ 32 w 64"/>
                    <a:gd name="T9" fmla="*/ 18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2"/>
                    <a:gd name="T17" fmla="*/ 64 w 64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2">
                      <a:moveTo>
                        <a:pt x="32" y="18"/>
                      </a:moveTo>
                      <a:lnTo>
                        <a:pt x="64" y="0"/>
                      </a:lnTo>
                      <a:lnTo>
                        <a:pt x="34" y="2"/>
                      </a:lnTo>
                      <a:lnTo>
                        <a:pt x="0" y="22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04" name="Freeform 2735"/>
                <p:cNvSpPr>
                  <a:spLocks noChangeAspect="1"/>
                </p:cNvSpPr>
                <p:nvPr/>
              </p:nvSpPr>
              <p:spPr bwMode="auto">
                <a:xfrm>
                  <a:off x="924" y="1896"/>
                  <a:ext cx="64" cy="18"/>
                </a:xfrm>
                <a:custGeom>
                  <a:avLst/>
                  <a:gdLst>
                    <a:gd name="T0" fmla="*/ 32 w 64"/>
                    <a:gd name="T1" fmla="*/ 18 h 18"/>
                    <a:gd name="T2" fmla="*/ 64 w 64"/>
                    <a:gd name="T3" fmla="*/ 0 h 18"/>
                    <a:gd name="T4" fmla="*/ 32 w 64"/>
                    <a:gd name="T5" fmla="*/ 0 h 18"/>
                    <a:gd name="T6" fmla="*/ 0 w 64"/>
                    <a:gd name="T7" fmla="*/ 18 h 18"/>
                    <a:gd name="T8" fmla="*/ 32 w 6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18"/>
                    <a:gd name="T17" fmla="*/ 64 w 6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18">
                      <a:moveTo>
                        <a:pt x="32" y="18"/>
                      </a:moveTo>
                      <a:lnTo>
                        <a:pt x="64" y="0"/>
                      </a:lnTo>
                      <a:lnTo>
                        <a:pt x="32" y="0"/>
                      </a:lnTo>
                      <a:lnTo>
                        <a:pt x="0" y="18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3A6A"/>
                </a:solidFill>
                <a:ln w="0">
                  <a:solidFill>
                    <a:srgbClr val="003A6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05" name="Freeform 2736"/>
                <p:cNvSpPr>
                  <a:spLocks noChangeAspect="1"/>
                </p:cNvSpPr>
                <p:nvPr/>
              </p:nvSpPr>
              <p:spPr bwMode="auto">
                <a:xfrm>
                  <a:off x="924" y="1896"/>
                  <a:ext cx="64" cy="18"/>
                </a:xfrm>
                <a:custGeom>
                  <a:avLst/>
                  <a:gdLst>
                    <a:gd name="T0" fmla="*/ 32 w 64"/>
                    <a:gd name="T1" fmla="*/ 18 h 18"/>
                    <a:gd name="T2" fmla="*/ 64 w 64"/>
                    <a:gd name="T3" fmla="*/ 0 h 18"/>
                    <a:gd name="T4" fmla="*/ 32 w 64"/>
                    <a:gd name="T5" fmla="*/ 0 h 18"/>
                    <a:gd name="T6" fmla="*/ 0 w 64"/>
                    <a:gd name="T7" fmla="*/ 18 h 18"/>
                    <a:gd name="T8" fmla="*/ 32 w 6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18"/>
                    <a:gd name="T17" fmla="*/ 64 w 6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18">
                      <a:moveTo>
                        <a:pt x="32" y="18"/>
                      </a:moveTo>
                      <a:lnTo>
                        <a:pt x="64" y="0"/>
                      </a:lnTo>
                      <a:lnTo>
                        <a:pt x="32" y="0"/>
                      </a:lnTo>
                      <a:lnTo>
                        <a:pt x="0" y="18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15" name="Group 2938"/>
              <p:cNvGrpSpPr>
                <a:grpSpLocks noChangeAspect="1"/>
              </p:cNvGrpSpPr>
              <p:nvPr/>
            </p:nvGrpSpPr>
            <p:grpSpPr bwMode="auto">
              <a:xfrm>
                <a:off x="344" y="1366"/>
                <a:ext cx="1480" cy="1282"/>
                <a:chOff x="344" y="1366"/>
                <a:chExt cx="1480" cy="1282"/>
              </a:xfrm>
            </p:grpSpPr>
            <p:sp>
              <p:nvSpPr>
                <p:cNvPr id="23206" name="Freeform 2738"/>
                <p:cNvSpPr>
                  <a:spLocks noChangeAspect="1"/>
                </p:cNvSpPr>
                <p:nvPr/>
              </p:nvSpPr>
              <p:spPr bwMode="auto">
                <a:xfrm>
                  <a:off x="956" y="1896"/>
                  <a:ext cx="64" cy="18"/>
                </a:xfrm>
                <a:custGeom>
                  <a:avLst/>
                  <a:gdLst>
                    <a:gd name="T0" fmla="*/ 32 w 64"/>
                    <a:gd name="T1" fmla="*/ 18 h 18"/>
                    <a:gd name="T2" fmla="*/ 64 w 64"/>
                    <a:gd name="T3" fmla="*/ 2 h 18"/>
                    <a:gd name="T4" fmla="*/ 32 w 64"/>
                    <a:gd name="T5" fmla="*/ 0 h 18"/>
                    <a:gd name="T6" fmla="*/ 0 w 64"/>
                    <a:gd name="T7" fmla="*/ 18 h 18"/>
                    <a:gd name="T8" fmla="*/ 32 w 6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18"/>
                    <a:gd name="T17" fmla="*/ 64 w 6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18">
                      <a:moveTo>
                        <a:pt x="32" y="18"/>
                      </a:moveTo>
                      <a:lnTo>
                        <a:pt x="64" y="2"/>
                      </a:lnTo>
                      <a:lnTo>
                        <a:pt x="32" y="0"/>
                      </a:lnTo>
                      <a:lnTo>
                        <a:pt x="0" y="18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4766"/>
                </a:solidFill>
                <a:ln w="0">
                  <a:solidFill>
                    <a:srgbClr val="004766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07" name="Freeform 2739"/>
                <p:cNvSpPr>
                  <a:spLocks noChangeAspect="1"/>
                </p:cNvSpPr>
                <p:nvPr/>
              </p:nvSpPr>
              <p:spPr bwMode="auto">
                <a:xfrm>
                  <a:off x="956" y="1896"/>
                  <a:ext cx="64" cy="18"/>
                </a:xfrm>
                <a:custGeom>
                  <a:avLst/>
                  <a:gdLst>
                    <a:gd name="T0" fmla="*/ 32 w 64"/>
                    <a:gd name="T1" fmla="*/ 18 h 18"/>
                    <a:gd name="T2" fmla="*/ 64 w 64"/>
                    <a:gd name="T3" fmla="*/ 2 h 18"/>
                    <a:gd name="T4" fmla="*/ 32 w 64"/>
                    <a:gd name="T5" fmla="*/ 0 h 18"/>
                    <a:gd name="T6" fmla="*/ 0 w 64"/>
                    <a:gd name="T7" fmla="*/ 18 h 18"/>
                    <a:gd name="T8" fmla="*/ 32 w 64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18"/>
                    <a:gd name="T17" fmla="*/ 64 w 64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18">
                      <a:moveTo>
                        <a:pt x="32" y="18"/>
                      </a:moveTo>
                      <a:lnTo>
                        <a:pt x="64" y="2"/>
                      </a:lnTo>
                      <a:lnTo>
                        <a:pt x="32" y="0"/>
                      </a:lnTo>
                      <a:lnTo>
                        <a:pt x="0" y="18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08" name="Freeform 2740"/>
                <p:cNvSpPr>
                  <a:spLocks noChangeAspect="1"/>
                </p:cNvSpPr>
                <p:nvPr/>
              </p:nvSpPr>
              <p:spPr bwMode="auto">
                <a:xfrm>
                  <a:off x="988" y="1898"/>
                  <a:ext cx="66" cy="20"/>
                </a:xfrm>
                <a:custGeom>
                  <a:avLst/>
                  <a:gdLst>
                    <a:gd name="T0" fmla="*/ 34 w 66"/>
                    <a:gd name="T1" fmla="*/ 20 h 20"/>
                    <a:gd name="T2" fmla="*/ 66 w 66"/>
                    <a:gd name="T3" fmla="*/ 4 h 20"/>
                    <a:gd name="T4" fmla="*/ 32 w 66"/>
                    <a:gd name="T5" fmla="*/ 0 h 20"/>
                    <a:gd name="T6" fmla="*/ 0 w 66"/>
                    <a:gd name="T7" fmla="*/ 16 h 20"/>
                    <a:gd name="T8" fmla="*/ 34 w 6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0"/>
                    <a:gd name="T17" fmla="*/ 66 w 6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0">
                      <a:moveTo>
                        <a:pt x="34" y="20"/>
                      </a:moveTo>
                      <a:lnTo>
                        <a:pt x="66" y="4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34" y="20"/>
                      </a:lnTo>
                      <a:close/>
                    </a:path>
                  </a:pathLst>
                </a:custGeom>
                <a:solidFill>
                  <a:srgbClr val="005463"/>
                </a:solidFill>
                <a:ln w="0">
                  <a:solidFill>
                    <a:srgbClr val="005463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09" name="Freeform 2741"/>
                <p:cNvSpPr>
                  <a:spLocks noChangeAspect="1"/>
                </p:cNvSpPr>
                <p:nvPr/>
              </p:nvSpPr>
              <p:spPr bwMode="auto">
                <a:xfrm>
                  <a:off x="988" y="1898"/>
                  <a:ext cx="66" cy="20"/>
                </a:xfrm>
                <a:custGeom>
                  <a:avLst/>
                  <a:gdLst>
                    <a:gd name="T0" fmla="*/ 34 w 66"/>
                    <a:gd name="T1" fmla="*/ 20 h 20"/>
                    <a:gd name="T2" fmla="*/ 66 w 66"/>
                    <a:gd name="T3" fmla="*/ 4 h 20"/>
                    <a:gd name="T4" fmla="*/ 32 w 66"/>
                    <a:gd name="T5" fmla="*/ 0 h 20"/>
                    <a:gd name="T6" fmla="*/ 0 w 66"/>
                    <a:gd name="T7" fmla="*/ 16 h 20"/>
                    <a:gd name="T8" fmla="*/ 34 w 6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0"/>
                    <a:gd name="T17" fmla="*/ 66 w 6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0">
                      <a:moveTo>
                        <a:pt x="34" y="20"/>
                      </a:moveTo>
                      <a:lnTo>
                        <a:pt x="66" y="4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34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10" name="Freeform 2742"/>
                <p:cNvSpPr>
                  <a:spLocks noChangeAspect="1"/>
                </p:cNvSpPr>
                <p:nvPr/>
              </p:nvSpPr>
              <p:spPr bwMode="auto">
                <a:xfrm>
                  <a:off x="1022" y="1902"/>
                  <a:ext cx="66" cy="22"/>
                </a:xfrm>
                <a:custGeom>
                  <a:avLst/>
                  <a:gdLst>
                    <a:gd name="T0" fmla="*/ 34 w 66"/>
                    <a:gd name="T1" fmla="*/ 22 h 22"/>
                    <a:gd name="T2" fmla="*/ 66 w 66"/>
                    <a:gd name="T3" fmla="*/ 4 h 22"/>
                    <a:gd name="T4" fmla="*/ 32 w 66"/>
                    <a:gd name="T5" fmla="*/ 0 h 22"/>
                    <a:gd name="T6" fmla="*/ 0 w 66"/>
                    <a:gd name="T7" fmla="*/ 16 h 22"/>
                    <a:gd name="T8" fmla="*/ 34 w 66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2"/>
                    <a:gd name="T17" fmla="*/ 66 w 66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2">
                      <a:moveTo>
                        <a:pt x="34" y="22"/>
                      </a:moveTo>
                      <a:lnTo>
                        <a:pt x="66" y="4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34" y="22"/>
                      </a:lnTo>
                      <a:close/>
                    </a:path>
                  </a:pathLst>
                </a:custGeom>
                <a:solidFill>
                  <a:srgbClr val="005E60"/>
                </a:solidFill>
                <a:ln w="0">
                  <a:solidFill>
                    <a:srgbClr val="005E6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11" name="Freeform 2743"/>
                <p:cNvSpPr>
                  <a:spLocks noChangeAspect="1"/>
                </p:cNvSpPr>
                <p:nvPr/>
              </p:nvSpPr>
              <p:spPr bwMode="auto">
                <a:xfrm>
                  <a:off x="1022" y="1902"/>
                  <a:ext cx="66" cy="22"/>
                </a:xfrm>
                <a:custGeom>
                  <a:avLst/>
                  <a:gdLst>
                    <a:gd name="T0" fmla="*/ 34 w 66"/>
                    <a:gd name="T1" fmla="*/ 22 h 22"/>
                    <a:gd name="T2" fmla="*/ 66 w 66"/>
                    <a:gd name="T3" fmla="*/ 4 h 22"/>
                    <a:gd name="T4" fmla="*/ 32 w 66"/>
                    <a:gd name="T5" fmla="*/ 0 h 22"/>
                    <a:gd name="T6" fmla="*/ 0 w 66"/>
                    <a:gd name="T7" fmla="*/ 16 h 22"/>
                    <a:gd name="T8" fmla="*/ 34 w 66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2"/>
                    <a:gd name="T17" fmla="*/ 66 w 66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2">
                      <a:moveTo>
                        <a:pt x="34" y="22"/>
                      </a:moveTo>
                      <a:lnTo>
                        <a:pt x="66" y="4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3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12" name="Freeform 2744"/>
                <p:cNvSpPr>
                  <a:spLocks noChangeAspect="1"/>
                </p:cNvSpPr>
                <p:nvPr/>
              </p:nvSpPr>
              <p:spPr bwMode="auto">
                <a:xfrm>
                  <a:off x="1056" y="1906"/>
                  <a:ext cx="66" cy="24"/>
                </a:xfrm>
                <a:custGeom>
                  <a:avLst/>
                  <a:gdLst>
                    <a:gd name="T0" fmla="*/ 34 w 66"/>
                    <a:gd name="T1" fmla="*/ 24 h 24"/>
                    <a:gd name="T2" fmla="*/ 66 w 66"/>
                    <a:gd name="T3" fmla="*/ 8 h 24"/>
                    <a:gd name="T4" fmla="*/ 32 w 66"/>
                    <a:gd name="T5" fmla="*/ 0 h 24"/>
                    <a:gd name="T6" fmla="*/ 0 w 66"/>
                    <a:gd name="T7" fmla="*/ 18 h 24"/>
                    <a:gd name="T8" fmla="*/ 34 w 66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4"/>
                    <a:gd name="T17" fmla="*/ 66 w 66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4">
                      <a:moveTo>
                        <a:pt x="34" y="24"/>
                      </a:moveTo>
                      <a:lnTo>
                        <a:pt x="66" y="8"/>
                      </a:lnTo>
                      <a:lnTo>
                        <a:pt x="32" y="0"/>
                      </a:lnTo>
                      <a:lnTo>
                        <a:pt x="0" y="18"/>
                      </a:lnTo>
                      <a:lnTo>
                        <a:pt x="34" y="24"/>
                      </a:lnTo>
                      <a:close/>
                    </a:path>
                  </a:pathLst>
                </a:custGeom>
                <a:solidFill>
                  <a:srgbClr val="00675E"/>
                </a:solidFill>
                <a:ln w="0">
                  <a:solidFill>
                    <a:srgbClr val="00675E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13" name="Freeform 2745"/>
                <p:cNvSpPr>
                  <a:spLocks noChangeAspect="1"/>
                </p:cNvSpPr>
                <p:nvPr/>
              </p:nvSpPr>
              <p:spPr bwMode="auto">
                <a:xfrm>
                  <a:off x="1056" y="1906"/>
                  <a:ext cx="66" cy="24"/>
                </a:xfrm>
                <a:custGeom>
                  <a:avLst/>
                  <a:gdLst>
                    <a:gd name="T0" fmla="*/ 34 w 66"/>
                    <a:gd name="T1" fmla="*/ 24 h 24"/>
                    <a:gd name="T2" fmla="*/ 66 w 66"/>
                    <a:gd name="T3" fmla="*/ 8 h 24"/>
                    <a:gd name="T4" fmla="*/ 32 w 66"/>
                    <a:gd name="T5" fmla="*/ 0 h 24"/>
                    <a:gd name="T6" fmla="*/ 0 w 66"/>
                    <a:gd name="T7" fmla="*/ 18 h 24"/>
                    <a:gd name="T8" fmla="*/ 34 w 66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4"/>
                    <a:gd name="T17" fmla="*/ 66 w 66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4">
                      <a:moveTo>
                        <a:pt x="34" y="24"/>
                      </a:moveTo>
                      <a:lnTo>
                        <a:pt x="66" y="8"/>
                      </a:lnTo>
                      <a:lnTo>
                        <a:pt x="32" y="0"/>
                      </a:lnTo>
                      <a:lnTo>
                        <a:pt x="0" y="18"/>
                      </a:lnTo>
                      <a:lnTo>
                        <a:pt x="34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14" name="Freeform 2746"/>
                <p:cNvSpPr>
                  <a:spLocks noChangeAspect="1"/>
                </p:cNvSpPr>
                <p:nvPr/>
              </p:nvSpPr>
              <p:spPr bwMode="auto">
                <a:xfrm>
                  <a:off x="1090" y="1914"/>
                  <a:ext cx="68" cy="24"/>
                </a:xfrm>
                <a:custGeom>
                  <a:avLst/>
                  <a:gdLst>
                    <a:gd name="T0" fmla="*/ 34 w 68"/>
                    <a:gd name="T1" fmla="*/ 24 h 24"/>
                    <a:gd name="T2" fmla="*/ 68 w 68"/>
                    <a:gd name="T3" fmla="*/ 8 h 24"/>
                    <a:gd name="T4" fmla="*/ 32 w 68"/>
                    <a:gd name="T5" fmla="*/ 0 h 24"/>
                    <a:gd name="T6" fmla="*/ 0 w 68"/>
                    <a:gd name="T7" fmla="*/ 16 h 24"/>
                    <a:gd name="T8" fmla="*/ 34 w 68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4"/>
                    <a:gd name="T17" fmla="*/ 68 w 68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4">
                      <a:moveTo>
                        <a:pt x="34" y="24"/>
                      </a:moveTo>
                      <a:lnTo>
                        <a:pt x="68" y="8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34" y="24"/>
                      </a:lnTo>
                      <a:close/>
                    </a:path>
                  </a:pathLst>
                </a:custGeom>
                <a:solidFill>
                  <a:srgbClr val="006E5C"/>
                </a:solidFill>
                <a:ln w="0">
                  <a:solidFill>
                    <a:srgbClr val="006E5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15" name="Freeform 2747"/>
                <p:cNvSpPr>
                  <a:spLocks noChangeAspect="1"/>
                </p:cNvSpPr>
                <p:nvPr/>
              </p:nvSpPr>
              <p:spPr bwMode="auto">
                <a:xfrm>
                  <a:off x="1090" y="1914"/>
                  <a:ext cx="68" cy="24"/>
                </a:xfrm>
                <a:custGeom>
                  <a:avLst/>
                  <a:gdLst>
                    <a:gd name="T0" fmla="*/ 34 w 68"/>
                    <a:gd name="T1" fmla="*/ 24 h 24"/>
                    <a:gd name="T2" fmla="*/ 68 w 68"/>
                    <a:gd name="T3" fmla="*/ 8 h 24"/>
                    <a:gd name="T4" fmla="*/ 32 w 68"/>
                    <a:gd name="T5" fmla="*/ 0 h 24"/>
                    <a:gd name="T6" fmla="*/ 0 w 68"/>
                    <a:gd name="T7" fmla="*/ 16 h 24"/>
                    <a:gd name="T8" fmla="*/ 34 w 68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4"/>
                    <a:gd name="T17" fmla="*/ 68 w 68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4">
                      <a:moveTo>
                        <a:pt x="34" y="24"/>
                      </a:moveTo>
                      <a:lnTo>
                        <a:pt x="68" y="8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34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16" name="Freeform 2748"/>
                <p:cNvSpPr>
                  <a:spLocks noChangeAspect="1"/>
                </p:cNvSpPr>
                <p:nvPr/>
              </p:nvSpPr>
              <p:spPr bwMode="auto">
                <a:xfrm>
                  <a:off x="1124" y="1922"/>
                  <a:ext cx="70" cy="26"/>
                </a:xfrm>
                <a:custGeom>
                  <a:avLst/>
                  <a:gdLst>
                    <a:gd name="T0" fmla="*/ 36 w 70"/>
                    <a:gd name="T1" fmla="*/ 26 h 26"/>
                    <a:gd name="T2" fmla="*/ 70 w 70"/>
                    <a:gd name="T3" fmla="*/ 10 h 26"/>
                    <a:gd name="T4" fmla="*/ 34 w 70"/>
                    <a:gd name="T5" fmla="*/ 0 h 26"/>
                    <a:gd name="T6" fmla="*/ 0 w 70"/>
                    <a:gd name="T7" fmla="*/ 16 h 26"/>
                    <a:gd name="T8" fmla="*/ 36 w 70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26"/>
                    <a:gd name="T17" fmla="*/ 70 w 70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26">
                      <a:moveTo>
                        <a:pt x="36" y="26"/>
                      </a:moveTo>
                      <a:lnTo>
                        <a:pt x="70" y="10"/>
                      </a:lnTo>
                      <a:lnTo>
                        <a:pt x="34" y="0"/>
                      </a:lnTo>
                      <a:lnTo>
                        <a:pt x="0" y="16"/>
                      </a:lnTo>
                      <a:lnTo>
                        <a:pt x="36" y="26"/>
                      </a:lnTo>
                      <a:close/>
                    </a:path>
                  </a:pathLst>
                </a:custGeom>
                <a:solidFill>
                  <a:srgbClr val="00745B"/>
                </a:solidFill>
                <a:ln w="0">
                  <a:solidFill>
                    <a:srgbClr val="00745B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17" name="Freeform 2749"/>
                <p:cNvSpPr>
                  <a:spLocks noChangeAspect="1"/>
                </p:cNvSpPr>
                <p:nvPr/>
              </p:nvSpPr>
              <p:spPr bwMode="auto">
                <a:xfrm>
                  <a:off x="1124" y="1922"/>
                  <a:ext cx="70" cy="26"/>
                </a:xfrm>
                <a:custGeom>
                  <a:avLst/>
                  <a:gdLst>
                    <a:gd name="T0" fmla="*/ 36 w 70"/>
                    <a:gd name="T1" fmla="*/ 26 h 26"/>
                    <a:gd name="T2" fmla="*/ 70 w 70"/>
                    <a:gd name="T3" fmla="*/ 10 h 26"/>
                    <a:gd name="T4" fmla="*/ 34 w 70"/>
                    <a:gd name="T5" fmla="*/ 0 h 26"/>
                    <a:gd name="T6" fmla="*/ 0 w 70"/>
                    <a:gd name="T7" fmla="*/ 16 h 26"/>
                    <a:gd name="T8" fmla="*/ 36 w 70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26"/>
                    <a:gd name="T17" fmla="*/ 70 w 70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26">
                      <a:moveTo>
                        <a:pt x="36" y="26"/>
                      </a:moveTo>
                      <a:lnTo>
                        <a:pt x="70" y="10"/>
                      </a:lnTo>
                      <a:lnTo>
                        <a:pt x="34" y="0"/>
                      </a:lnTo>
                      <a:lnTo>
                        <a:pt x="0" y="16"/>
                      </a:lnTo>
                      <a:lnTo>
                        <a:pt x="3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18" name="Freeform 2750"/>
                <p:cNvSpPr>
                  <a:spLocks noChangeAspect="1"/>
                </p:cNvSpPr>
                <p:nvPr/>
              </p:nvSpPr>
              <p:spPr bwMode="auto">
                <a:xfrm>
                  <a:off x="1160" y="1932"/>
                  <a:ext cx="70" cy="26"/>
                </a:xfrm>
                <a:custGeom>
                  <a:avLst/>
                  <a:gdLst>
                    <a:gd name="T0" fmla="*/ 38 w 70"/>
                    <a:gd name="T1" fmla="*/ 26 h 26"/>
                    <a:gd name="T2" fmla="*/ 70 w 70"/>
                    <a:gd name="T3" fmla="*/ 10 h 26"/>
                    <a:gd name="T4" fmla="*/ 34 w 70"/>
                    <a:gd name="T5" fmla="*/ 0 h 26"/>
                    <a:gd name="T6" fmla="*/ 0 w 70"/>
                    <a:gd name="T7" fmla="*/ 16 h 26"/>
                    <a:gd name="T8" fmla="*/ 38 w 70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26"/>
                    <a:gd name="T17" fmla="*/ 70 w 70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26">
                      <a:moveTo>
                        <a:pt x="38" y="26"/>
                      </a:moveTo>
                      <a:lnTo>
                        <a:pt x="70" y="10"/>
                      </a:lnTo>
                      <a:lnTo>
                        <a:pt x="34" y="0"/>
                      </a:lnTo>
                      <a:lnTo>
                        <a:pt x="0" y="16"/>
                      </a:lnTo>
                      <a:lnTo>
                        <a:pt x="38" y="26"/>
                      </a:lnTo>
                      <a:close/>
                    </a:path>
                  </a:pathLst>
                </a:custGeom>
                <a:solidFill>
                  <a:srgbClr val="00795A"/>
                </a:solidFill>
                <a:ln w="0">
                  <a:solidFill>
                    <a:srgbClr val="00795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19" name="Freeform 2751"/>
                <p:cNvSpPr>
                  <a:spLocks noChangeAspect="1"/>
                </p:cNvSpPr>
                <p:nvPr/>
              </p:nvSpPr>
              <p:spPr bwMode="auto">
                <a:xfrm>
                  <a:off x="1160" y="1932"/>
                  <a:ext cx="70" cy="26"/>
                </a:xfrm>
                <a:custGeom>
                  <a:avLst/>
                  <a:gdLst>
                    <a:gd name="T0" fmla="*/ 38 w 70"/>
                    <a:gd name="T1" fmla="*/ 26 h 26"/>
                    <a:gd name="T2" fmla="*/ 70 w 70"/>
                    <a:gd name="T3" fmla="*/ 10 h 26"/>
                    <a:gd name="T4" fmla="*/ 34 w 70"/>
                    <a:gd name="T5" fmla="*/ 0 h 26"/>
                    <a:gd name="T6" fmla="*/ 0 w 70"/>
                    <a:gd name="T7" fmla="*/ 16 h 26"/>
                    <a:gd name="T8" fmla="*/ 38 w 70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26"/>
                    <a:gd name="T17" fmla="*/ 70 w 70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26">
                      <a:moveTo>
                        <a:pt x="38" y="26"/>
                      </a:moveTo>
                      <a:lnTo>
                        <a:pt x="70" y="10"/>
                      </a:lnTo>
                      <a:lnTo>
                        <a:pt x="34" y="0"/>
                      </a:lnTo>
                      <a:lnTo>
                        <a:pt x="0" y="16"/>
                      </a:lnTo>
                      <a:lnTo>
                        <a:pt x="3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20" name="Freeform 2752"/>
                <p:cNvSpPr>
                  <a:spLocks noChangeAspect="1"/>
                </p:cNvSpPr>
                <p:nvPr/>
              </p:nvSpPr>
              <p:spPr bwMode="auto">
                <a:xfrm>
                  <a:off x="1198" y="1942"/>
                  <a:ext cx="70" cy="28"/>
                </a:xfrm>
                <a:custGeom>
                  <a:avLst/>
                  <a:gdLst>
                    <a:gd name="T0" fmla="*/ 36 w 70"/>
                    <a:gd name="T1" fmla="*/ 28 h 28"/>
                    <a:gd name="T2" fmla="*/ 70 w 70"/>
                    <a:gd name="T3" fmla="*/ 12 h 28"/>
                    <a:gd name="T4" fmla="*/ 32 w 70"/>
                    <a:gd name="T5" fmla="*/ 0 h 28"/>
                    <a:gd name="T6" fmla="*/ 0 w 70"/>
                    <a:gd name="T7" fmla="*/ 16 h 28"/>
                    <a:gd name="T8" fmla="*/ 36 w 70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28"/>
                    <a:gd name="T17" fmla="*/ 70 w 70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28">
                      <a:moveTo>
                        <a:pt x="36" y="28"/>
                      </a:moveTo>
                      <a:lnTo>
                        <a:pt x="70" y="12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36" y="28"/>
                      </a:lnTo>
                      <a:close/>
                    </a:path>
                  </a:pathLst>
                </a:custGeom>
                <a:solidFill>
                  <a:srgbClr val="007C59"/>
                </a:solidFill>
                <a:ln w="0">
                  <a:solidFill>
                    <a:srgbClr val="007C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21" name="Freeform 2753"/>
                <p:cNvSpPr>
                  <a:spLocks noChangeAspect="1"/>
                </p:cNvSpPr>
                <p:nvPr/>
              </p:nvSpPr>
              <p:spPr bwMode="auto">
                <a:xfrm>
                  <a:off x="1198" y="1942"/>
                  <a:ext cx="70" cy="28"/>
                </a:xfrm>
                <a:custGeom>
                  <a:avLst/>
                  <a:gdLst>
                    <a:gd name="T0" fmla="*/ 36 w 70"/>
                    <a:gd name="T1" fmla="*/ 28 h 28"/>
                    <a:gd name="T2" fmla="*/ 70 w 70"/>
                    <a:gd name="T3" fmla="*/ 12 h 28"/>
                    <a:gd name="T4" fmla="*/ 32 w 70"/>
                    <a:gd name="T5" fmla="*/ 0 h 28"/>
                    <a:gd name="T6" fmla="*/ 0 w 70"/>
                    <a:gd name="T7" fmla="*/ 16 h 28"/>
                    <a:gd name="T8" fmla="*/ 36 w 70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28"/>
                    <a:gd name="T17" fmla="*/ 70 w 70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28">
                      <a:moveTo>
                        <a:pt x="36" y="28"/>
                      </a:moveTo>
                      <a:lnTo>
                        <a:pt x="70" y="12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36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22" name="Freeform 2754"/>
                <p:cNvSpPr>
                  <a:spLocks noChangeAspect="1"/>
                </p:cNvSpPr>
                <p:nvPr/>
              </p:nvSpPr>
              <p:spPr bwMode="auto">
                <a:xfrm>
                  <a:off x="1234" y="1954"/>
                  <a:ext cx="72" cy="30"/>
                </a:xfrm>
                <a:custGeom>
                  <a:avLst/>
                  <a:gdLst>
                    <a:gd name="T0" fmla="*/ 38 w 72"/>
                    <a:gd name="T1" fmla="*/ 30 h 30"/>
                    <a:gd name="T2" fmla="*/ 72 w 72"/>
                    <a:gd name="T3" fmla="*/ 12 h 30"/>
                    <a:gd name="T4" fmla="*/ 34 w 72"/>
                    <a:gd name="T5" fmla="*/ 0 h 30"/>
                    <a:gd name="T6" fmla="*/ 0 w 72"/>
                    <a:gd name="T7" fmla="*/ 16 h 30"/>
                    <a:gd name="T8" fmla="*/ 38 w 72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"/>
                    <a:gd name="T16" fmla="*/ 0 h 30"/>
                    <a:gd name="T17" fmla="*/ 72 w 72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" h="30">
                      <a:moveTo>
                        <a:pt x="38" y="30"/>
                      </a:moveTo>
                      <a:lnTo>
                        <a:pt x="72" y="12"/>
                      </a:lnTo>
                      <a:lnTo>
                        <a:pt x="34" y="0"/>
                      </a:lnTo>
                      <a:lnTo>
                        <a:pt x="0" y="16"/>
                      </a:lnTo>
                      <a:lnTo>
                        <a:pt x="38" y="30"/>
                      </a:lnTo>
                      <a:close/>
                    </a:path>
                  </a:pathLst>
                </a:custGeom>
                <a:solidFill>
                  <a:srgbClr val="007F59"/>
                </a:solidFill>
                <a:ln w="0">
                  <a:solidFill>
                    <a:srgbClr val="007F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23" name="Freeform 2755"/>
                <p:cNvSpPr>
                  <a:spLocks noChangeAspect="1"/>
                </p:cNvSpPr>
                <p:nvPr/>
              </p:nvSpPr>
              <p:spPr bwMode="auto">
                <a:xfrm>
                  <a:off x="1234" y="1954"/>
                  <a:ext cx="72" cy="30"/>
                </a:xfrm>
                <a:custGeom>
                  <a:avLst/>
                  <a:gdLst>
                    <a:gd name="T0" fmla="*/ 38 w 72"/>
                    <a:gd name="T1" fmla="*/ 30 h 30"/>
                    <a:gd name="T2" fmla="*/ 72 w 72"/>
                    <a:gd name="T3" fmla="*/ 12 h 30"/>
                    <a:gd name="T4" fmla="*/ 34 w 72"/>
                    <a:gd name="T5" fmla="*/ 0 h 30"/>
                    <a:gd name="T6" fmla="*/ 0 w 72"/>
                    <a:gd name="T7" fmla="*/ 16 h 30"/>
                    <a:gd name="T8" fmla="*/ 38 w 72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"/>
                    <a:gd name="T16" fmla="*/ 0 h 30"/>
                    <a:gd name="T17" fmla="*/ 72 w 72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" h="30">
                      <a:moveTo>
                        <a:pt x="38" y="30"/>
                      </a:moveTo>
                      <a:lnTo>
                        <a:pt x="72" y="12"/>
                      </a:lnTo>
                      <a:lnTo>
                        <a:pt x="34" y="0"/>
                      </a:lnTo>
                      <a:lnTo>
                        <a:pt x="0" y="16"/>
                      </a:lnTo>
                      <a:lnTo>
                        <a:pt x="38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24" name="Freeform 2756"/>
                <p:cNvSpPr>
                  <a:spLocks noChangeAspect="1"/>
                </p:cNvSpPr>
                <p:nvPr/>
              </p:nvSpPr>
              <p:spPr bwMode="auto">
                <a:xfrm>
                  <a:off x="1272" y="1966"/>
                  <a:ext cx="72" cy="30"/>
                </a:xfrm>
                <a:custGeom>
                  <a:avLst/>
                  <a:gdLst>
                    <a:gd name="T0" fmla="*/ 40 w 72"/>
                    <a:gd name="T1" fmla="*/ 30 h 30"/>
                    <a:gd name="T2" fmla="*/ 72 w 72"/>
                    <a:gd name="T3" fmla="*/ 14 h 30"/>
                    <a:gd name="T4" fmla="*/ 34 w 72"/>
                    <a:gd name="T5" fmla="*/ 0 h 30"/>
                    <a:gd name="T6" fmla="*/ 0 w 72"/>
                    <a:gd name="T7" fmla="*/ 18 h 30"/>
                    <a:gd name="T8" fmla="*/ 40 w 72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"/>
                    <a:gd name="T16" fmla="*/ 0 h 30"/>
                    <a:gd name="T17" fmla="*/ 72 w 72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" h="30">
                      <a:moveTo>
                        <a:pt x="40" y="30"/>
                      </a:moveTo>
                      <a:lnTo>
                        <a:pt x="72" y="14"/>
                      </a:lnTo>
                      <a:lnTo>
                        <a:pt x="34" y="0"/>
                      </a:lnTo>
                      <a:lnTo>
                        <a:pt x="0" y="18"/>
                      </a:lnTo>
                      <a:lnTo>
                        <a:pt x="40" y="30"/>
                      </a:lnTo>
                      <a:close/>
                    </a:path>
                  </a:pathLst>
                </a:custGeom>
                <a:solidFill>
                  <a:srgbClr val="008158"/>
                </a:solidFill>
                <a:ln w="0">
                  <a:solidFill>
                    <a:srgbClr val="0081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25" name="Freeform 2757"/>
                <p:cNvSpPr>
                  <a:spLocks noChangeAspect="1"/>
                </p:cNvSpPr>
                <p:nvPr/>
              </p:nvSpPr>
              <p:spPr bwMode="auto">
                <a:xfrm>
                  <a:off x="1272" y="1966"/>
                  <a:ext cx="72" cy="30"/>
                </a:xfrm>
                <a:custGeom>
                  <a:avLst/>
                  <a:gdLst>
                    <a:gd name="T0" fmla="*/ 40 w 72"/>
                    <a:gd name="T1" fmla="*/ 30 h 30"/>
                    <a:gd name="T2" fmla="*/ 72 w 72"/>
                    <a:gd name="T3" fmla="*/ 14 h 30"/>
                    <a:gd name="T4" fmla="*/ 34 w 72"/>
                    <a:gd name="T5" fmla="*/ 0 h 30"/>
                    <a:gd name="T6" fmla="*/ 0 w 72"/>
                    <a:gd name="T7" fmla="*/ 18 h 30"/>
                    <a:gd name="T8" fmla="*/ 40 w 72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"/>
                    <a:gd name="T16" fmla="*/ 0 h 30"/>
                    <a:gd name="T17" fmla="*/ 72 w 72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" h="30">
                      <a:moveTo>
                        <a:pt x="40" y="30"/>
                      </a:moveTo>
                      <a:lnTo>
                        <a:pt x="72" y="14"/>
                      </a:lnTo>
                      <a:lnTo>
                        <a:pt x="34" y="0"/>
                      </a:lnTo>
                      <a:lnTo>
                        <a:pt x="0" y="18"/>
                      </a:lnTo>
                      <a:lnTo>
                        <a:pt x="40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26" name="Freeform 2758"/>
                <p:cNvSpPr>
                  <a:spLocks noChangeAspect="1"/>
                </p:cNvSpPr>
                <p:nvPr/>
              </p:nvSpPr>
              <p:spPr bwMode="auto">
                <a:xfrm>
                  <a:off x="1312" y="1980"/>
                  <a:ext cx="70" cy="30"/>
                </a:xfrm>
                <a:custGeom>
                  <a:avLst/>
                  <a:gdLst>
                    <a:gd name="T0" fmla="*/ 38 w 70"/>
                    <a:gd name="T1" fmla="*/ 30 h 30"/>
                    <a:gd name="T2" fmla="*/ 70 w 70"/>
                    <a:gd name="T3" fmla="*/ 14 h 30"/>
                    <a:gd name="T4" fmla="*/ 32 w 70"/>
                    <a:gd name="T5" fmla="*/ 0 h 30"/>
                    <a:gd name="T6" fmla="*/ 0 w 70"/>
                    <a:gd name="T7" fmla="*/ 16 h 30"/>
                    <a:gd name="T8" fmla="*/ 38 w 70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30"/>
                    <a:gd name="T17" fmla="*/ 70 w 70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30">
                      <a:moveTo>
                        <a:pt x="38" y="30"/>
                      </a:moveTo>
                      <a:lnTo>
                        <a:pt x="70" y="14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38" y="30"/>
                      </a:lnTo>
                      <a:close/>
                    </a:path>
                  </a:pathLst>
                </a:custGeom>
                <a:solidFill>
                  <a:srgbClr val="008258"/>
                </a:solidFill>
                <a:ln w="0">
                  <a:solidFill>
                    <a:srgbClr val="0082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27" name="Freeform 2759"/>
                <p:cNvSpPr>
                  <a:spLocks noChangeAspect="1"/>
                </p:cNvSpPr>
                <p:nvPr/>
              </p:nvSpPr>
              <p:spPr bwMode="auto">
                <a:xfrm>
                  <a:off x="1312" y="1980"/>
                  <a:ext cx="70" cy="30"/>
                </a:xfrm>
                <a:custGeom>
                  <a:avLst/>
                  <a:gdLst>
                    <a:gd name="T0" fmla="*/ 38 w 70"/>
                    <a:gd name="T1" fmla="*/ 30 h 30"/>
                    <a:gd name="T2" fmla="*/ 70 w 70"/>
                    <a:gd name="T3" fmla="*/ 14 h 30"/>
                    <a:gd name="T4" fmla="*/ 32 w 70"/>
                    <a:gd name="T5" fmla="*/ 0 h 30"/>
                    <a:gd name="T6" fmla="*/ 0 w 70"/>
                    <a:gd name="T7" fmla="*/ 16 h 30"/>
                    <a:gd name="T8" fmla="*/ 38 w 70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30"/>
                    <a:gd name="T17" fmla="*/ 70 w 70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30">
                      <a:moveTo>
                        <a:pt x="38" y="30"/>
                      </a:moveTo>
                      <a:lnTo>
                        <a:pt x="70" y="14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38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28" name="Freeform 2760"/>
                <p:cNvSpPr>
                  <a:spLocks noChangeAspect="1"/>
                </p:cNvSpPr>
                <p:nvPr/>
              </p:nvSpPr>
              <p:spPr bwMode="auto">
                <a:xfrm>
                  <a:off x="1350" y="1994"/>
                  <a:ext cx="72" cy="30"/>
                </a:xfrm>
                <a:custGeom>
                  <a:avLst/>
                  <a:gdLst>
                    <a:gd name="T0" fmla="*/ 40 w 72"/>
                    <a:gd name="T1" fmla="*/ 30 h 30"/>
                    <a:gd name="T2" fmla="*/ 72 w 72"/>
                    <a:gd name="T3" fmla="*/ 14 h 30"/>
                    <a:gd name="T4" fmla="*/ 32 w 72"/>
                    <a:gd name="T5" fmla="*/ 0 h 30"/>
                    <a:gd name="T6" fmla="*/ 0 w 72"/>
                    <a:gd name="T7" fmla="*/ 16 h 30"/>
                    <a:gd name="T8" fmla="*/ 40 w 72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"/>
                    <a:gd name="T16" fmla="*/ 0 h 30"/>
                    <a:gd name="T17" fmla="*/ 72 w 72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" h="30">
                      <a:moveTo>
                        <a:pt x="40" y="30"/>
                      </a:moveTo>
                      <a:lnTo>
                        <a:pt x="72" y="14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40" y="30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29" name="Freeform 2761"/>
                <p:cNvSpPr>
                  <a:spLocks noChangeAspect="1"/>
                </p:cNvSpPr>
                <p:nvPr/>
              </p:nvSpPr>
              <p:spPr bwMode="auto">
                <a:xfrm>
                  <a:off x="1350" y="1994"/>
                  <a:ext cx="72" cy="30"/>
                </a:xfrm>
                <a:custGeom>
                  <a:avLst/>
                  <a:gdLst>
                    <a:gd name="T0" fmla="*/ 40 w 72"/>
                    <a:gd name="T1" fmla="*/ 30 h 30"/>
                    <a:gd name="T2" fmla="*/ 72 w 72"/>
                    <a:gd name="T3" fmla="*/ 14 h 30"/>
                    <a:gd name="T4" fmla="*/ 32 w 72"/>
                    <a:gd name="T5" fmla="*/ 0 h 30"/>
                    <a:gd name="T6" fmla="*/ 0 w 72"/>
                    <a:gd name="T7" fmla="*/ 16 h 30"/>
                    <a:gd name="T8" fmla="*/ 40 w 72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"/>
                    <a:gd name="T16" fmla="*/ 0 h 30"/>
                    <a:gd name="T17" fmla="*/ 72 w 72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" h="30">
                      <a:moveTo>
                        <a:pt x="40" y="30"/>
                      </a:moveTo>
                      <a:lnTo>
                        <a:pt x="72" y="14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40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30" name="Freeform 2762"/>
                <p:cNvSpPr>
                  <a:spLocks noChangeAspect="1"/>
                </p:cNvSpPr>
                <p:nvPr/>
              </p:nvSpPr>
              <p:spPr bwMode="auto">
                <a:xfrm>
                  <a:off x="1390" y="2008"/>
                  <a:ext cx="74" cy="32"/>
                </a:xfrm>
                <a:custGeom>
                  <a:avLst/>
                  <a:gdLst>
                    <a:gd name="T0" fmla="*/ 42 w 74"/>
                    <a:gd name="T1" fmla="*/ 32 h 32"/>
                    <a:gd name="T2" fmla="*/ 74 w 74"/>
                    <a:gd name="T3" fmla="*/ 14 h 32"/>
                    <a:gd name="T4" fmla="*/ 32 w 74"/>
                    <a:gd name="T5" fmla="*/ 0 h 32"/>
                    <a:gd name="T6" fmla="*/ 0 w 74"/>
                    <a:gd name="T7" fmla="*/ 16 h 32"/>
                    <a:gd name="T8" fmla="*/ 42 w 74"/>
                    <a:gd name="T9" fmla="*/ 32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4"/>
                    <a:gd name="T16" fmla="*/ 0 h 32"/>
                    <a:gd name="T17" fmla="*/ 74 w 74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4" h="32">
                      <a:moveTo>
                        <a:pt x="42" y="32"/>
                      </a:moveTo>
                      <a:lnTo>
                        <a:pt x="74" y="14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42" y="32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31" name="Freeform 2763"/>
                <p:cNvSpPr>
                  <a:spLocks noChangeAspect="1"/>
                </p:cNvSpPr>
                <p:nvPr/>
              </p:nvSpPr>
              <p:spPr bwMode="auto">
                <a:xfrm>
                  <a:off x="1390" y="2008"/>
                  <a:ext cx="74" cy="32"/>
                </a:xfrm>
                <a:custGeom>
                  <a:avLst/>
                  <a:gdLst>
                    <a:gd name="T0" fmla="*/ 42 w 74"/>
                    <a:gd name="T1" fmla="*/ 32 h 32"/>
                    <a:gd name="T2" fmla="*/ 74 w 74"/>
                    <a:gd name="T3" fmla="*/ 14 h 32"/>
                    <a:gd name="T4" fmla="*/ 32 w 74"/>
                    <a:gd name="T5" fmla="*/ 0 h 32"/>
                    <a:gd name="T6" fmla="*/ 0 w 74"/>
                    <a:gd name="T7" fmla="*/ 16 h 32"/>
                    <a:gd name="T8" fmla="*/ 42 w 74"/>
                    <a:gd name="T9" fmla="*/ 32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4"/>
                    <a:gd name="T16" fmla="*/ 0 h 32"/>
                    <a:gd name="T17" fmla="*/ 74 w 74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4" h="32">
                      <a:moveTo>
                        <a:pt x="42" y="32"/>
                      </a:moveTo>
                      <a:lnTo>
                        <a:pt x="74" y="14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42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32" name="Freeform 2764"/>
                <p:cNvSpPr>
                  <a:spLocks noChangeAspect="1"/>
                </p:cNvSpPr>
                <p:nvPr/>
              </p:nvSpPr>
              <p:spPr bwMode="auto">
                <a:xfrm>
                  <a:off x="1432" y="2022"/>
                  <a:ext cx="72" cy="32"/>
                </a:xfrm>
                <a:custGeom>
                  <a:avLst/>
                  <a:gdLst>
                    <a:gd name="T0" fmla="*/ 40 w 72"/>
                    <a:gd name="T1" fmla="*/ 32 h 32"/>
                    <a:gd name="T2" fmla="*/ 72 w 72"/>
                    <a:gd name="T3" fmla="*/ 14 h 32"/>
                    <a:gd name="T4" fmla="*/ 32 w 72"/>
                    <a:gd name="T5" fmla="*/ 0 h 32"/>
                    <a:gd name="T6" fmla="*/ 0 w 72"/>
                    <a:gd name="T7" fmla="*/ 18 h 32"/>
                    <a:gd name="T8" fmla="*/ 40 w 72"/>
                    <a:gd name="T9" fmla="*/ 32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"/>
                    <a:gd name="T16" fmla="*/ 0 h 32"/>
                    <a:gd name="T17" fmla="*/ 72 w 72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" h="32">
                      <a:moveTo>
                        <a:pt x="40" y="32"/>
                      </a:moveTo>
                      <a:lnTo>
                        <a:pt x="72" y="14"/>
                      </a:lnTo>
                      <a:lnTo>
                        <a:pt x="32" y="0"/>
                      </a:lnTo>
                      <a:lnTo>
                        <a:pt x="0" y="18"/>
                      </a:lnTo>
                      <a:lnTo>
                        <a:pt x="40" y="32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33" name="Freeform 2765"/>
                <p:cNvSpPr>
                  <a:spLocks noChangeAspect="1"/>
                </p:cNvSpPr>
                <p:nvPr/>
              </p:nvSpPr>
              <p:spPr bwMode="auto">
                <a:xfrm>
                  <a:off x="1432" y="2022"/>
                  <a:ext cx="72" cy="32"/>
                </a:xfrm>
                <a:custGeom>
                  <a:avLst/>
                  <a:gdLst>
                    <a:gd name="T0" fmla="*/ 40 w 72"/>
                    <a:gd name="T1" fmla="*/ 32 h 32"/>
                    <a:gd name="T2" fmla="*/ 72 w 72"/>
                    <a:gd name="T3" fmla="*/ 14 h 32"/>
                    <a:gd name="T4" fmla="*/ 32 w 72"/>
                    <a:gd name="T5" fmla="*/ 0 h 32"/>
                    <a:gd name="T6" fmla="*/ 0 w 72"/>
                    <a:gd name="T7" fmla="*/ 18 h 32"/>
                    <a:gd name="T8" fmla="*/ 40 w 72"/>
                    <a:gd name="T9" fmla="*/ 32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"/>
                    <a:gd name="T16" fmla="*/ 0 h 32"/>
                    <a:gd name="T17" fmla="*/ 72 w 72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" h="32">
                      <a:moveTo>
                        <a:pt x="40" y="32"/>
                      </a:moveTo>
                      <a:lnTo>
                        <a:pt x="72" y="14"/>
                      </a:lnTo>
                      <a:lnTo>
                        <a:pt x="32" y="0"/>
                      </a:lnTo>
                      <a:lnTo>
                        <a:pt x="0" y="18"/>
                      </a:lnTo>
                      <a:lnTo>
                        <a:pt x="40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34" name="Freeform 2766"/>
                <p:cNvSpPr>
                  <a:spLocks noChangeAspect="1"/>
                </p:cNvSpPr>
                <p:nvPr/>
              </p:nvSpPr>
              <p:spPr bwMode="auto">
                <a:xfrm>
                  <a:off x="1472" y="2036"/>
                  <a:ext cx="74" cy="34"/>
                </a:xfrm>
                <a:custGeom>
                  <a:avLst/>
                  <a:gdLst>
                    <a:gd name="T0" fmla="*/ 42 w 74"/>
                    <a:gd name="T1" fmla="*/ 34 h 34"/>
                    <a:gd name="T2" fmla="*/ 74 w 74"/>
                    <a:gd name="T3" fmla="*/ 16 h 34"/>
                    <a:gd name="T4" fmla="*/ 32 w 74"/>
                    <a:gd name="T5" fmla="*/ 0 h 34"/>
                    <a:gd name="T6" fmla="*/ 0 w 74"/>
                    <a:gd name="T7" fmla="*/ 18 h 34"/>
                    <a:gd name="T8" fmla="*/ 42 w 74"/>
                    <a:gd name="T9" fmla="*/ 34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4"/>
                    <a:gd name="T16" fmla="*/ 0 h 34"/>
                    <a:gd name="T17" fmla="*/ 74 w 74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4" h="34">
                      <a:moveTo>
                        <a:pt x="42" y="34"/>
                      </a:moveTo>
                      <a:lnTo>
                        <a:pt x="74" y="16"/>
                      </a:lnTo>
                      <a:lnTo>
                        <a:pt x="32" y="0"/>
                      </a:lnTo>
                      <a:lnTo>
                        <a:pt x="0" y="18"/>
                      </a:lnTo>
                      <a:lnTo>
                        <a:pt x="42" y="34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35" name="Freeform 2767"/>
                <p:cNvSpPr>
                  <a:spLocks noChangeAspect="1"/>
                </p:cNvSpPr>
                <p:nvPr/>
              </p:nvSpPr>
              <p:spPr bwMode="auto">
                <a:xfrm>
                  <a:off x="1472" y="2036"/>
                  <a:ext cx="74" cy="34"/>
                </a:xfrm>
                <a:custGeom>
                  <a:avLst/>
                  <a:gdLst>
                    <a:gd name="T0" fmla="*/ 42 w 74"/>
                    <a:gd name="T1" fmla="*/ 34 h 34"/>
                    <a:gd name="T2" fmla="*/ 74 w 74"/>
                    <a:gd name="T3" fmla="*/ 16 h 34"/>
                    <a:gd name="T4" fmla="*/ 32 w 74"/>
                    <a:gd name="T5" fmla="*/ 0 h 34"/>
                    <a:gd name="T6" fmla="*/ 0 w 74"/>
                    <a:gd name="T7" fmla="*/ 18 h 34"/>
                    <a:gd name="T8" fmla="*/ 42 w 74"/>
                    <a:gd name="T9" fmla="*/ 34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4"/>
                    <a:gd name="T16" fmla="*/ 0 h 34"/>
                    <a:gd name="T17" fmla="*/ 74 w 74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4" h="34">
                      <a:moveTo>
                        <a:pt x="42" y="34"/>
                      </a:moveTo>
                      <a:lnTo>
                        <a:pt x="74" y="16"/>
                      </a:lnTo>
                      <a:lnTo>
                        <a:pt x="32" y="0"/>
                      </a:lnTo>
                      <a:lnTo>
                        <a:pt x="0" y="18"/>
                      </a:lnTo>
                      <a:lnTo>
                        <a:pt x="42" y="3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36" name="Freeform 2768"/>
                <p:cNvSpPr>
                  <a:spLocks noChangeAspect="1"/>
                </p:cNvSpPr>
                <p:nvPr/>
              </p:nvSpPr>
              <p:spPr bwMode="auto">
                <a:xfrm>
                  <a:off x="378" y="1672"/>
                  <a:ext cx="60" cy="52"/>
                </a:xfrm>
                <a:custGeom>
                  <a:avLst/>
                  <a:gdLst>
                    <a:gd name="T0" fmla="*/ 28 w 60"/>
                    <a:gd name="T1" fmla="*/ 52 h 52"/>
                    <a:gd name="T2" fmla="*/ 60 w 60"/>
                    <a:gd name="T3" fmla="*/ 32 h 52"/>
                    <a:gd name="T4" fmla="*/ 34 w 60"/>
                    <a:gd name="T5" fmla="*/ 0 h 52"/>
                    <a:gd name="T6" fmla="*/ 0 w 60"/>
                    <a:gd name="T7" fmla="*/ 12 h 52"/>
                    <a:gd name="T8" fmla="*/ 28 w 60"/>
                    <a:gd name="T9" fmla="*/ 52 h 5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52"/>
                    <a:gd name="T17" fmla="*/ 60 w 60"/>
                    <a:gd name="T18" fmla="*/ 52 h 5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52">
                      <a:moveTo>
                        <a:pt x="28" y="52"/>
                      </a:moveTo>
                      <a:lnTo>
                        <a:pt x="60" y="32"/>
                      </a:lnTo>
                      <a:lnTo>
                        <a:pt x="34" y="0"/>
                      </a:lnTo>
                      <a:lnTo>
                        <a:pt x="0" y="12"/>
                      </a:lnTo>
                      <a:lnTo>
                        <a:pt x="28" y="52"/>
                      </a:lnTo>
                      <a:close/>
                    </a:path>
                  </a:pathLst>
                </a:custGeom>
                <a:solidFill>
                  <a:srgbClr val="5BB865"/>
                </a:solidFill>
                <a:ln w="0">
                  <a:solidFill>
                    <a:srgbClr val="5BB865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37" name="Freeform 2769"/>
                <p:cNvSpPr>
                  <a:spLocks noChangeAspect="1"/>
                </p:cNvSpPr>
                <p:nvPr/>
              </p:nvSpPr>
              <p:spPr bwMode="auto">
                <a:xfrm>
                  <a:off x="378" y="1672"/>
                  <a:ext cx="60" cy="52"/>
                </a:xfrm>
                <a:custGeom>
                  <a:avLst/>
                  <a:gdLst>
                    <a:gd name="T0" fmla="*/ 28 w 60"/>
                    <a:gd name="T1" fmla="*/ 52 h 52"/>
                    <a:gd name="T2" fmla="*/ 60 w 60"/>
                    <a:gd name="T3" fmla="*/ 32 h 52"/>
                    <a:gd name="T4" fmla="*/ 34 w 60"/>
                    <a:gd name="T5" fmla="*/ 0 h 52"/>
                    <a:gd name="T6" fmla="*/ 0 w 60"/>
                    <a:gd name="T7" fmla="*/ 12 h 52"/>
                    <a:gd name="T8" fmla="*/ 28 w 60"/>
                    <a:gd name="T9" fmla="*/ 52 h 5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52"/>
                    <a:gd name="T17" fmla="*/ 60 w 60"/>
                    <a:gd name="T18" fmla="*/ 52 h 5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52">
                      <a:moveTo>
                        <a:pt x="28" y="52"/>
                      </a:moveTo>
                      <a:lnTo>
                        <a:pt x="60" y="32"/>
                      </a:lnTo>
                      <a:lnTo>
                        <a:pt x="34" y="0"/>
                      </a:lnTo>
                      <a:lnTo>
                        <a:pt x="0" y="12"/>
                      </a:lnTo>
                      <a:lnTo>
                        <a:pt x="28" y="5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38" name="Freeform 2770"/>
                <p:cNvSpPr>
                  <a:spLocks noChangeAspect="1"/>
                </p:cNvSpPr>
                <p:nvPr/>
              </p:nvSpPr>
              <p:spPr bwMode="auto">
                <a:xfrm>
                  <a:off x="406" y="1704"/>
                  <a:ext cx="66" cy="110"/>
                </a:xfrm>
                <a:custGeom>
                  <a:avLst/>
                  <a:gdLst>
                    <a:gd name="T0" fmla="*/ 34 w 66"/>
                    <a:gd name="T1" fmla="*/ 110 h 110"/>
                    <a:gd name="T2" fmla="*/ 66 w 66"/>
                    <a:gd name="T3" fmla="*/ 76 h 110"/>
                    <a:gd name="T4" fmla="*/ 32 w 66"/>
                    <a:gd name="T5" fmla="*/ 0 h 110"/>
                    <a:gd name="T6" fmla="*/ 0 w 66"/>
                    <a:gd name="T7" fmla="*/ 20 h 110"/>
                    <a:gd name="T8" fmla="*/ 34 w 66"/>
                    <a:gd name="T9" fmla="*/ 110 h 1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110"/>
                    <a:gd name="T17" fmla="*/ 66 w 66"/>
                    <a:gd name="T18" fmla="*/ 110 h 11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110">
                      <a:moveTo>
                        <a:pt x="34" y="110"/>
                      </a:moveTo>
                      <a:lnTo>
                        <a:pt x="66" y="76"/>
                      </a:lnTo>
                      <a:lnTo>
                        <a:pt x="32" y="0"/>
                      </a:lnTo>
                      <a:lnTo>
                        <a:pt x="0" y="20"/>
                      </a:lnTo>
                      <a:lnTo>
                        <a:pt x="34" y="110"/>
                      </a:lnTo>
                      <a:close/>
                    </a:path>
                  </a:pathLst>
                </a:custGeom>
                <a:solidFill>
                  <a:srgbClr val="8DB56B"/>
                </a:solidFill>
                <a:ln w="0">
                  <a:solidFill>
                    <a:srgbClr val="8DB56B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39" name="Freeform 2771"/>
                <p:cNvSpPr>
                  <a:spLocks noChangeAspect="1"/>
                </p:cNvSpPr>
                <p:nvPr/>
              </p:nvSpPr>
              <p:spPr bwMode="auto">
                <a:xfrm>
                  <a:off x="406" y="1704"/>
                  <a:ext cx="66" cy="110"/>
                </a:xfrm>
                <a:custGeom>
                  <a:avLst/>
                  <a:gdLst>
                    <a:gd name="T0" fmla="*/ 34 w 66"/>
                    <a:gd name="T1" fmla="*/ 110 h 110"/>
                    <a:gd name="T2" fmla="*/ 66 w 66"/>
                    <a:gd name="T3" fmla="*/ 76 h 110"/>
                    <a:gd name="T4" fmla="*/ 32 w 66"/>
                    <a:gd name="T5" fmla="*/ 0 h 110"/>
                    <a:gd name="T6" fmla="*/ 0 w 66"/>
                    <a:gd name="T7" fmla="*/ 20 h 110"/>
                    <a:gd name="T8" fmla="*/ 34 w 66"/>
                    <a:gd name="T9" fmla="*/ 110 h 1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110"/>
                    <a:gd name="T17" fmla="*/ 66 w 66"/>
                    <a:gd name="T18" fmla="*/ 110 h 11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110">
                      <a:moveTo>
                        <a:pt x="34" y="110"/>
                      </a:moveTo>
                      <a:lnTo>
                        <a:pt x="66" y="76"/>
                      </a:lnTo>
                      <a:lnTo>
                        <a:pt x="32" y="0"/>
                      </a:lnTo>
                      <a:lnTo>
                        <a:pt x="0" y="20"/>
                      </a:lnTo>
                      <a:lnTo>
                        <a:pt x="34" y="1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40" name="Freeform 2772"/>
                <p:cNvSpPr>
                  <a:spLocks noChangeAspect="1"/>
                </p:cNvSpPr>
                <p:nvPr/>
              </p:nvSpPr>
              <p:spPr bwMode="auto">
                <a:xfrm>
                  <a:off x="440" y="1780"/>
                  <a:ext cx="66" cy="142"/>
                </a:xfrm>
                <a:custGeom>
                  <a:avLst/>
                  <a:gdLst>
                    <a:gd name="T0" fmla="*/ 36 w 66"/>
                    <a:gd name="T1" fmla="*/ 142 h 142"/>
                    <a:gd name="T2" fmla="*/ 66 w 66"/>
                    <a:gd name="T3" fmla="*/ 92 h 142"/>
                    <a:gd name="T4" fmla="*/ 32 w 66"/>
                    <a:gd name="T5" fmla="*/ 0 h 142"/>
                    <a:gd name="T6" fmla="*/ 0 w 66"/>
                    <a:gd name="T7" fmla="*/ 34 h 142"/>
                    <a:gd name="T8" fmla="*/ 36 w 66"/>
                    <a:gd name="T9" fmla="*/ 142 h 1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142"/>
                    <a:gd name="T17" fmla="*/ 66 w 66"/>
                    <a:gd name="T18" fmla="*/ 142 h 1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142">
                      <a:moveTo>
                        <a:pt x="36" y="142"/>
                      </a:moveTo>
                      <a:lnTo>
                        <a:pt x="66" y="92"/>
                      </a:lnTo>
                      <a:lnTo>
                        <a:pt x="32" y="0"/>
                      </a:lnTo>
                      <a:lnTo>
                        <a:pt x="0" y="34"/>
                      </a:lnTo>
                      <a:lnTo>
                        <a:pt x="36" y="142"/>
                      </a:lnTo>
                      <a:close/>
                    </a:path>
                  </a:pathLst>
                </a:custGeom>
                <a:solidFill>
                  <a:srgbClr val="96AC75"/>
                </a:solidFill>
                <a:ln w="0">
                  <a:solidFill>
                    <a:srgbClr val="96AC75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41" name="Freeform 2773"/>
                <p:cNvSpPr>
                  <a:spLocks noChangeAspect="1"/>
                </p:cNvSpPr>
                <p:nvPr/>
              </p:nvSpPr>
              <p:spPr bwMode="auto">
                <a:xfrm>
                  <a:off x="440" y="1780"/>
                  <a:ext cx="66" cy="142"/>
                </a:xfrm>
                <a:custGeom>
                  <a:avLst/>
                  <a:gdLst>
                    <a:gd name="T0" fmla="*/ 36 w 66"/>
                    <a:gd name="T1" fmla="*/ 142 h 142"/>
                    <a:gd name="T2" fmla="*/ 66 w 66"/>
                    <a:gd name="T3" fmla="*/ 92 h 142"/>
                    <a:gd name="T4" fmla="*/ 32 w 66"/>
                    <a:gd name="T5" fmla="*/ 0 h 142"/>
                    <a:gd name="T6" fmla="*/ 0 w 66"/>
                    <a:gd name="T7" fmla="*/ 34 h 142"/>
                    <a:gd name="T8" fmla="*/ 36 w 66"/>
                    <a:gd name="T9" fmla="*/ 142 h 1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142"/>
                    <a:gd name="T17" fmla="*/ 66 w 66"/>
                    <a:gd name="T18" fmla="*/ 142 h 1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142">
                      <a:moveTo>
                        <a:pt x="36" y="142"/>
                      </a:moveTo>
                      <a:lnTo>
                        <a:pt x="66" y="92"/>
                      </a:lnTo>
                      <a:lnTo>
                        <a:pt x="32" y="0"/>
                      </a:lnTo>
                      <a:lnTo>
                        <a:pt x="0" y="34"/>
                      </a:lnTo>
                      <a:lnTo>
                        <a:pt x="36" y="14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42" name="Freeform 2774"/>
                <p:cNvSpPr>
                  <a:spLocks noChangeAspect="1"/>
                </p:cNvSpPr>
                <p:nvPr/>
              </p:nvSpPr>
              <p:spPr bwMode="auto">
                <a:xfrm>
                  <a:off x="476" y="1872"/>
                  <a:ext cx="62" cy="132"/>
                </a:xfrm>
                <a:custGeom>
                  <a:avLst/>
                  <a:gdLst>
                    <a:gd name="T0" fmla="*/ 32 w 62"/>
                    <a:gd name="T1" fmla="*/ 132 h 132"/>
                    <a:gd name="T2" fmla="*/ 62 w 62"/>
                    <a:gd name="T3" fmla="*/ 74 h 132"/>
                    <a:gd name="T4" fmla="*/ 30 w 62"/>
                    <a:gd name="T5" fmla="*/ 0 h 132"/>
                    <a:gd name="T6" fmla="*/ 0 w 62"/>
                    <a:gd name="T7" fmla="*/ 50 h 132"/>
                    <a:gd name="T8" fmla="*/ 32 w 62"/>
                    <a:gd name="T9" fmla="*/ 132 h 1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132"/>
                    <a:gd name="T17" fmla="*/ 62 w 62"/>
                    <a:gd name="T18" fmla="*/ 132 h 1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132">
                      <a:moveTo>
                        <a:pt x="32" y="132"/>
                      </a:moveTo>
                      <a:lnTo>
                        <a:pt x="62" y="74"/>
                      </a:lnTo>
                      <a:lnTo>
                        <a:pt x="30" y="0"/>
                      </a:lnTo>
                      <a:lnTo>
                        <a:pt x="0" y="50"/>
                      </a:lnTo>
                      <a:lnTo>
                        <a:pt x="32" y="132"/>
                      </a:lnTo>
                      <a:close/>
                    </a:path>
                  </a:pathLst>
                </a:custGeom>
                <a:solidFill>
                  <a:srgbClr val="929B89"/>
                </a:solidFill>
                <a:ln w="0">
                  <a:solidFill>
                    <a:srgbClr val="929B8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43" name="Freeform 2775"/>
                <p:cNvSpPr>
                  <a:spLocks noChangeAspect="1"/>
                </p:cNvSpPr>
                <p:nvPr/>
              </p:nvSpPr>
              <p:spPr bwMode="auto">
                <a:xfrm>
                  <a:off x="476" y="1872"/>
                  <a:ext cx="62" cy="132"/>
                </a:xfrm>
                <a:custGeom>
                  <a:avLst/>
                  <a:gdLst>
                    <a:gd name="T0" fmla="*/ 32 w 62"/>
                    <a:gd name="T1" fmla="*/ 132 h 132"/>
                    <a:gd name="T2" fmla="*/ 62 w 62"/>
                    <a:gd name="T3" fmla="*/ 74 h 132"/>
                    <a:gd name="T4" fmla="*/ 30 w 62"/>
                    <a:gd name="T5" fmla="*/ 0 h 132"/>
                    <a:gd name="T6" fmla="*/ 0 w 62"/>
                    <a:gd name="T7" fmla="*/ 50 h 132"/>
                    <a:gd name="T8" fmla="*/ 32 w 62"/>
                    <a:gd name="T9" fmla="*/ 132 h 1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132"/>
                    <a:gd name="T17" fmla="*/ 62 w 62"/>
                    <a:gd name="T18" fmla="*/ 132 h 1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132">
                      <a:moveTo>
                        <a:pt x="32" y="132"/>
                      </a:moveTo>
                      <a:lnTo>
                        <a:pt x="62" y="74"/>
                      </a:lnTo>
                      <a:lnTo>
                        <a:pt x="30" y="0"/>
                      </a:lnTo>
                      <a:lnTo>
                        <a:pt x="0" y="50"/>
                      </a:lnTo>
                      <a:lnTo>
                        <a:pt x="32" y="1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44" name="Freeform 2776"/>
                <p:cNvSpPr>
                  <a:spLocks noChangeAspect="1"/>
                </p:cNvSpPr>
                <p:nvPr/>
              </p:nvSpPr>
              <p:spPr bwMode="auto">
                <a:xfrm>
                  <a:off x="508" y="1946"/>
                  <a:ext cx="58" cy="104"/>
                </a:xfrm>
                <a:custGeom>
                  <a:avLst/>
                  <a:gdLst>
                    <a:gd name="T0" fmla="*/ 30 w 58"/>
                    <a:gd name="T1" fmla="*/ 104 h 104"/>
                    <a:gd name="T2" fmla="*/ 58 w 58"/>
                    <a:gd name="T3" fmla="*/ 46 h 104"/>
                    <a:gd name="T4" fmla="*/ 30 w 58"/>
                    <a:gd name="T5" fmla="*/ 0 h 104"/>
                    <a:gd name="T6" fmla="*/ 0 w 58"/>
                    <a:gd name="T7" fmla="*/ 58 h 104"/>
                    <a:gd name="T8" fmla="*/ 30 w 58"/>
                    <a:gd name="T9" fmla="*/ 104 h 10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04"/>
                    <a:gd name="T17" fmla="*/ 58 w 58"/>
                    <a:gd name="T18" fmla="*/ 104 h 10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04">
                      <a:moveTo>
                        <a:pt x="30" y="104"/>
                      </a:moveTo>
                      <a:lnTo>
                        <a:pt x="58" y="46"/>
                      </a:lnTo>
                      <a:lnTo>
                        <a:pt x="30" y="0"/>
                      </a:lnTo>
                      <a:lnTo>
                        <a:pt x="0" y="58"/>
                      </a:lnTo>
                      <a:lnTo>
                        <a:pt x="30" y="104"/>
                      </a:lnTo>
                      <a:close/>
                    </a:path>
                  </a:pathLst>
                </a:custGeom>
                <a:solidFill>
                  <a:srgbClr val="8380A5"/>
                </a:solidFill>
                <a:ln w="0">
                  <a:solidFill>
                    <a:srgbClr val="8380A5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45" name="Freeform 2777"/>
                <p:cNvSpPr>
                  <a:spLocks noChangeAspect="1"/>
                </p:cNvSpPr>
                <p:nvPr/>
              </p:nvSpPr>
              <p:spPr bwMode="auto">
                <a:xfrm>
                  <a:off x="508" y="1946"/>
                  <a:ext cx="58" cy="104"/>
                </a:xfrm>
                <a:custGeom>
                  <a:avLst/>
                  <a:gdLst>
                    <a:gd name="T0" fmla="*/ 30 w 58"/>
                    <a:gd name="T1" fmla="*/ 104 h 104"/>
                    <a:gd name="T2" fmla="*/ 58 w 58"/>
                    <a:gd name="T3" fmla="*/ 46 h 104"/>
                    <a:gd name="T4" fmla="*/ 30 w 58"/>
                    <a:gd name="T5" fmla="*/ 0 h 104"/>
                    <a:gd name="T6" fmla="*/ 0 w 58"/>
                    <a:gd name="T7" fmla="*/ 58 h 104"/>
                    <a:gd name="T8" fmla="*/ 30 w 58"/>
                    <a:gd name="T9" fmla="*/ 104 h 10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104"/>
                    <a:gd name="T17" fmla="*/ 58 w 58"/>
                    <a:gd name="T18" fmla="*/ 104 h 10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104">
                      <a:moveTo>
                        <a:pt x="30" y="104"/>
                      </a:moveTo>
                      <a:lnTo>
                        <a:pt x="58" y="46"/>
                      </a:lnTo>
                      <a:lnTo>
                        <a:pt x="30" y="0"/>
                      </a:lnTo>
                      <a:lnTo>
                        <a:pt x="0" y="58"/>
                      </a:lnTo>
                      <a:lnTo>
                        <a:pt x="30" y="10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46" name="Freeform 2778"/>
                <p:cNvSpPr>
                  <a:spLocks noChangeAspect="1"/>
                </p:cNvSpPr>
                <p:nvPr/>
              </p:nvSpPr>
              <p:spPr bwMode="auto">
                <a:xfrm>
                  <a:off x="538" y="1992"/>
                  <a:ext cx="56" cy="78"/>
                </a:xfrm>
                <a:custGeom>
                  <a:avLst/>
                  <a:gdLst>
                    <a:gd name="T0" fmla="*/ 26 w 56"/>
                    <a:gd name="T1" fmla="*/ 78 h 78"/>
                    <a:gd name="T2" fmla="*/ 56 w 56"/>
                    <a:gd name="T3" fmla="*/ 22 h 78"/>
                    <a:gd name="T4" fmla="*/ 28 w 56"/>
                    <a:gd name="T5" fmla="*/ 0 h 78"/>
                    <a:gd name="T6" fmla="*/ 0 w 56"/>
                    <a:gd name="T7" fmla="*/ 58 h 78"/>
                    <a:gd name="T8" fmla="*/ 26 w 56"/>
                    <a:gd name="T9" fmla="*/ 78 h 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78"/>
                    <a:gd name="T17" fmla="*/ 56 w 56"/>
                    <a:gd name="T18" fmla="*/ 78 h 7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78">
                      <a:moveTo>
                        <a:pt x="26" y="78"/>
                      </a:moveTo>
                      <a:lnTo>
                        <a:pt x="56" y="22"/>
                      </a:lnTo>
                      <a:lnTo>
                        <a:pt x="28" y="0"/>
                      </a:lnTo>
                      <a:lnTo>
                        <a:pt x="0" y="58"/>
                      </a:lnTo>
                      <a:lnTo>
                        <a:pt x="26" y="78"/>
                      </a:lnTo>
                      <a:close/>
                    </a:path>
                  </a:pathLst>
                </a:custGeom>
                <a:solidFill>
                  <a:srgbClr val="675CC0"/>
                </a:solidFill>
                <a:ln w="0">
                  <a:solidFill>
                    <a:srgbClr val="675CC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47" name="Freeform 2779"/>
                <p:cNvSpPr>
                  <a:spLocks noChangeAspect="1"/>
                </p:cNvSpPr>
                <p:nvPr/>
              </p:nvSpPr>
              <p:spPr bwMode="auto">
                <a:xfrm>
                  <a:off x="538" y="1992"/>
                  <a:ext cx="56" cy="78"/>
                </a:xfrm>
                <a:custGeom>
                  <a:avLst/>
                  <a:gdLst>
                    <a:gd name="T0" fmla="*/ 26 w 56"/>
                    <a:gd name="T1" fmla="*/ 78 h 78"/>
                    <a:gd name="T2" fmla="*/ 56 w 56"/>
                    <a:gd name="T3" fmla="*/ 22 h 78"/>
                    <a:gd name="T4" fmla="*/ 28 w 56"/>
                    <a:gd name="T5" fmla="*/ 0 h 78"/>
                    <a:gd name="T6" fmla="*/ 0 w 56"/>
                    <a:gd name="T7" fmla="*/ 58 h 78"/>
                    <a:gd name="T8" fmla="*/ 26 w 56"/>
                    <a:gd name="T9" fmla="*/ 78 h 7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78"/>
                    <a:gd name="T17" fmla="*/ 56 w 56"/>
                    <a:gd name="T18" fmla="*/ 78 h 7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78">
                      <a:moveTo>
                        <a:pt x="26" y="78"/>
                      </a:moveTo>
                      <a:lnTo>
                        <a:pt x="56" y="22"/>
                      </a:lnTo>
                      <a:lnTo>
                        <a:pt x="28" y="0"/>
                      </a:lnTo>
                      <a:lnTo>
                        <a:pt x="0" y="58"/>
                      </a:lnTo>
                      <a:lnTo>
                        <a:pt x="26" y="7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48" name="Freeform 2780"/>
                <p:cNvSpPr>
                  <a:spLocks noChangeAspect="1"/>
                </p:cNvSpPr>
                <p:nvPr/>
              </p:nvSpPr>
              <p:spPr bwMode="auto">
                <a:xfrm>
                  <a:off x="564" y="2014"/>
                  <a:ext cx="56" cy="60"/>
                </a:xfrm>
                <a:custGeom>
                  <a:avLst/>
                  <a:gdLst>
                    <a:gd name="T0" fmla="*/ 26 w 56"/>
                    <a:gd name="T1" fmla="*/ 60 h 60"/>
                    <a:gd name="T2" fmla="*/ 56 w 56"/>
                    <a:gd name="T3" fmla="*/ 6 h 60"/>
                    <a:gd name="T4" fmla="*/ 30 w 56"/>
                    <a:gd name="T5" fmla="*/ 0 h 60"/>
                    <a:gd name="T6" fmla="*/ 0 w 56"/>
                    <a:gd name="T7" fmla="*/ 56 h 60"/>
                    <a:gd name="T8" fmla="*/ 26 w 56"/>
                    <a:gd name="T9" fmla="*/ 60 h 6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60"/>
                    <a:gd name="T17" fmla="*/ 56 w 56"/>
                    <a:gd name="T18" fmla="*/ 60 h 6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60">
                      <a:moveTo>
                        <a:pt x="26" y="60"/>
                      </a:moveTo>
                      <a:lnTo>
                        <a:pt x="56" y="6"/>
                      </a:lnTo>
                      <a:lnTo>
                        <a:pt x="30" y="0"/>
                      </a:lnTo>
                      <a:lnTo>
                        <a:pt x="0" y="56"/>
                      </a:lnTo>
                      <a:lnTo>
                        <a:pt x="26" y="60"/>
                      </a:lnTo>
                      <a:close/>
                    </a:path>
                  </a:pathLst>
                </a:custGeom>
                <a:solidFill>
                  <a:srgbClr val="3C2ED4"/>
                </a:solidFill>
                <a:ln w="0">
                  <a:solidFill>
                    <a:srgbClr val="3C2ED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49" name="Freeform 2781"/>
                <p:cNvSpPr>
                  <a:spLocks noChangeAspect="1"/>
                </p:cNvSpPr>
                <p:nvPr/>
              </p:nvSpPr>
              <p:spPr bwMode="auto">
                <a:xfrm>
                  <a:off x="564" y="2014"/>
                  <a:ext cx="56" cy="60"/>
                </a:xfrm>
                <a:custGeom>
                  <a:avLst/>
                  <a:gdLst>
                    <a:gd name="T0" fmla="*/ 26 w 56"/>
                    <a:gd name="T1" fmla="*/ 60 h 60"/>
                    <a:gd name="T2" fmla="*/ 56 w 56"/>
                    <a:gd name="T3" fmla="*/ 6 h 60"/>
                    <a:gd name="T4" fmla="*/ 30 w 56"/>
                    <a:gd name="T5" fmla="*/ 0 h 60"/>
                    <a:gd name="T6" fmla="*/ 0 w 56"/>
                    <a:gd name="T7" fmla="*/ 56 h 60"/>
                    <a:gd name="T8" fmla="*/ 26 w 56"/>
                    <a:gd name="T9" fmla="*/ 60 h 6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60"/>
                    <a:gd name="T17" fmla="*/ 56 w 56"/>
                    <a:gd name="T18" fmla="*/ 60 h 6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60">
                      <a:moveTo>
                        <a:pt x="26" y="60"/>
                      </a:moveTo>
                      <a:lnTo>
                        <a:pt x="56" y="6"/>
                      </a:lnTo>
                      <a:lnTo>
                        <a:pt x="30" y="0"/>
                      </a:lnTo>
                      <a:lnTo>
                        <a:pt x="0" y="56"/>
                      </a:lnTo>
                      <a:lnTo>
                        <a:pt x="26" y="6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50" name="Freeform 2782"/>
                <p:cNvSpPr>
                  <a:spLocks noChangeAspect="1"/>
                </p:cNvSpPr>
                <p:nvPr/>
              </p:nvSpPr>
              <p:spPr bwMode="auto">
                <a:xfrm>
                  <a:off x="590" y="2018"/>
                  <a:ext cx="54" cy="56"/>
                </a:xfrm>
                <a:custGeom>
                  <a:avLst/>
                  <a:gdLst>
                    <a:gd name="T0" fmla="*/ 26 w 54"/>
                    <a:gd name="T1" fmla="*/ 48 h 56"/>
                    <a:gd name="T2" fmla="*/ 54 w 54"/>
                    <a:gd name="T3" fmla="*/ 0 h 56"/>
                    <a:gd name="T4" fmla="*/ 30 w 54"/>
                    <a:gd name="T5" fmla="*/ 2 h 56"/>
                    <a:gd name="T6" fmla="*/ 0 w 54"/>
                    <a:gd name="T7" fmla="*/ 56 h 56"/>
                    <a:gd name="T8" fmla="*/ 26 w 54"/>
                    <a:gd name="T9" fmla="*/ 48 h 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56"/>
                    <a:gd name="T17" fmla="*/ 54 w 54"/>
                    <a:gd name="T18" fmla="*/ 56 h 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56">
                      <a:moveTo>
                        <a:pt x="26" y="48"/>
                      </a:moveTo>
                      <a:lnTo>
                        <a:pt x="54" y="0"/>
                      </a:lnTo>
                      <a:lnTo>
                        <a:pt x="30" y="2"/>
                      </a:lnTo>
                      <a:lnTo>
                        <a:pt x="0" y="56"/>
                      </a:lnTo>
                      <a:lnTo>
                        <a:pt x="26" y="48"/>
                      </a:lnTo>
                      <a:close/>
                    </a:path>
                  </a:pathLst>
                </a:custGeom>
                <a:solidFill>
                  <a:srgbClr val="0B03D8"/>
                </a:solidFill>
                <a:ln w="0">
                  <a:solidFill>
                    <a:srgbClr val="0B03D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51" name="Freeform 2783"/>
                <p:cNvSpPr>
                  <a:spLocks noChangeAspect="1"/>
                </p:cNvSpPr>
                <p:nvPr/>
              </p:nvSpPr>
              <p:spPr bwMode="auto">
                <a:xfrm>
                  <a:off x="590" y="2018"/>
                  <a:ext cx="54" cy="56"/>
                </a:xfrm>
                <a:custGeom>
                  <a:avLst/>
                  <a:gdLst>
                    <a:gd name="T0" fmla="*/ 26 w 54"/>
                    <a:gd name="T1" fmla="*/ 48 h 56"/>
                    <a:gd name="T2" fmla="*/ 54 w 54"/>
                    <a:gd name="T3" fmla="*/ 0 h 56"/>
                    <a:gd name="T4" fmla="*/ 30 w 54"/>
                    <a:gd name="T5" fmla="*/ 2 h 56"/>
                    <a:gd name="T6" fmla="*/ 0 w 54"/>
                    <a:gd name="T7" fmla="*/ 56 h 56"/>
                    <a:gd name="T8" fmla="*/ 26 w 54"/>
                    <a:gd name="T9" fmla="*/ 48 h 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56"/>
                    <a:gd name="T17" fmla="*/ 54 w 54"/>
                    <a:gd name="T18" fmla="*/ 56 h 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56">
                      <a:moveTo>
                        <a:pt x="26" y="48"/>
                      </a:moveTo>
                      <a:lnTo>
                        <a:pt x="54" y="0"/>
                      </a:lnTo>
                      <a:lnTo>
                        <a:pt x="30" y="2"/>
                      </a:lnTo>
                      <a:lnTo>
                        <a:pt x="0" y="56"/>
                      </a:lnTo>
                      <a:lnTo>
                        <a:pt x="26" y="4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52" name="Freeform 2784"/>
                <p:cNvSpPr>
                  <a:spLocks noChangeAspect="1"/>
                </p:cNvSpPr>
                <p:nvPr/>
              </p:nvSpPr>
              <p:spPr bwMode="auto">
                <a:xfrm>
                  <a:off x="616" y="2008"/>
                  <a:ext cx="54" cy="58"/>
                </a:xfrm>
                <a:custGeom>
                  <a:avLst/>
                  <a:gdLst>
                    <a:gd name="T0" fmla="*/ 24 w 54"/>
                    <a:gd name="T1" fmla="*/ 44 h 58"/>
                    <a:gd name="T2" fmla="*/ 54 w 54"/>
                    <a:gd name="T3" fmla="*/ 0 h 58"/>
                    <a:gd name="T4" fmla="*/ 28 w 54"/>
                    <a:gd name="T5" fmla="*/ 10 h 58"/>
                    <a:gd name="T6" fmla="*/ 0 w 54"/>
                    <a:gd name="T7" fmla="*/ 58 h 58"/>
                    <a:gd name="T8" fmla="*/ 24 w 54"/>
                    <a:gd name="T9" fmla="*/ 44 h 5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58"/>
                    <a:gd name="T17" fmla="*/ 54 w 54"/>
                    <a:gd name="T18" fmla="*/ 58 h 5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58">
                      <a:moveTo>
                        <a:pt x="24" y="44"/>
                      </a:moveTo>
                      <a:lnTo>
                        <a:pt x="54" y="0"/>
                      </a:lnTo>
                      <a:lnTo>
                        <a:pt x="28" y="10"/>
                      </a:lnTo>
                      <a:lnTo>
                        <a:pt x="0" y="58"/>
                      </a:lnTo>
                      <a:lnTo>
                        <a:pt x="24" y="44"/>
                      </a:lnTo>
                      <a:close/>
                    </a:path>
                  </a:pathLst>
                </a:custGeom>
                <a:solidFill>
                  <a:srgbClr val="0000CF"/>
                </a:solidFill>
                <a:ln w="0">
                  <a:solidFill>
                    <a:srgbClr val="0000C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53" name="Freeform 2785"/>
                <p:cNvSpPr>
                  <a:spLocks noChangeAspect="1"/>
                </p:cNvSpPr>
                <p:nvPr/>
              </p:nvSpPr>
              <p:spPr bwMode="auto">
                <a:xfrm>
                  <a:off x="616" y="2008"/>
                  <a:ext cx="54" cy="58"/>
                </a:xfrm>
                <a:custGeom>
                  <a:avLst/>
                  <a:gdLst>
                    <a:gd name="T0" fmla="*/ 24 w 54"/>
                    <a:gd name="T1" fmla="*/ 44 h 58"/>
                    <a:gd name="T2" fmla="*/ 54 w 54"/>
                    <a:gd name="T3" fmla="*/ 0 h 58"/>
                    <a:gd name="T4" fmla="*/ 28 w 54"/>
                    <a:gd name="T5" fmla="*/ 10 h 58"/>
                    <a:gd name="T6" fmla="*/ 0 w 54"/>
                    <a:gd name="T7" fmla="*/ 58 h 58"/>
                    <a:gd name="T8" fmla="*/ 24 w 54"/>
                    <a:gd name="T9" fmla="*/ 44 h 5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58"/>
                    <a:gd name="T17" fmla="*/ 54 w 54"/>
                    <a:gd name="T18" fmla="*/ 58 h 5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58">
                      <a:moveTo>
                        <a:pt x="24" y="44"/>
                      </a:moveTo>
                      <a:lnTo>
                        <a:pt x="54" y="0"/>
                      </a:lnTo>
                      <a:lnTo>
                        <a:pt x="28" y="10"/>
                      </a:lnTo>
                      <a:lnTo>
                        <a:pt x="0" y="58"/>
                      </a:lnTo>
                      <a:lnTo>
                        <a:pt x="24" y="4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54" name="Freeform 2786"/>
                <p:cNvSpPr>
                  <a:spLocks noChangeAspect="1"/>
                </p:cNvSpPr>
                <p:nvPr/>
              </p:nvSpPr>
              <p:spPr bwMode="auto">
                <a:xfrm>
                  <a:off x="640" y="1994"/>
                  <a:ext cx="56" cy="58"/>
                </a:xfrm>
                <a:custGeom>
                  <a:avLst/>
                  <a:gdLst>
                    <a:gd name="T0" fmla="*/ 24 w 56"/>
                    <a:gd name="T1" fmla="*/ 40 h 58"/>
                    <a:gd name="T2" fmla="*/ 56 w 56"/>
                    <a:gd name="T3" fmla="*/ 0 h 58"/>
                    <a:gd name="T4" fmla="*/ 30 w 56"/>
                    <a:gd name="T5" fmla="*/ 14 h 58"/>
                    <a:gd name="T6" fmla="*/ 0 w 56"/>
                    <a:gd name="T7" fmla="*/ 58 h 58"/>
                    <a:gd name="T8" fmla="*/ 24 w 56"/>
                    <a:gd name="T9" fmla="*/ 40 h 5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58"/>
                    <a:gd name="T17" fmla="*/ 56 w 56"/>
                    <a:gd name="T18" fmla="*/ 58 h 5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58">
                      <a:moveTo>
                        <a:pt x="24" y="40"/>
                      </a:moveTo>
                      <a:lnTo>
                        <a:pt x="56" y="0"/>
                      </a:lnTo>
                      <a:lnTo>
                        <a:pt x="30" y="14"/>
                      </a:lnTo>
                      <a:lnTo>
                        <a:pt x="0" y="58"/>
                      </a:lnTo>
                      <a:lnTo>
                        <a:pt x="24" y="40"/>
                      </a:lnTo>
                      <a:close/>
                    </a:path>
                  </a:pathLst>
                </a:custGeom>
                <a:solidFill>
                  <a:srgbClr val="0000C0"/>
                </a:solidFill>
                <a:ln w="0">
                  <a:solidFill>
                    <a:srgbClr val="0000C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55" name="Freeform 2787"/>
                <p:cNvSpPr>
                  <a:spLocks noChangeAspect="1"/>
                </p:cNvSpPr>
                <p:nvPr/>
              </p:nvSpPr>
              <p:spPr bwMode="auto">
                <a:xfrm>
                  <a:off x="640" y="1994"/>
                  <a:ext cx="56" cy="58"/>
                </a:xfrm>
                <a:custGeom>
                  <a:avLst/>
                  <a:gdLst>
                    <a:gd name="T0" fmla="*/ 24 w 56"/>
                    <a:gd name="T1" fmla="*/ 40 h 58"/>
                    <a:gd name="T2" fmla="*/ 56 w 56"/>
                    <a:gd name="T3" fmla="*/ 0 h 58"/>
                    <a:gd name="T4" fmla="*/ 30 w 56"/>
                    <a:gd name="T5" fmla="*/ 14 h 58"/>
                    <a:gd name="T6" fmla="*/ 0 w 56"/>
                    <a:gd name="T7" fmla="*/ 58 h 58"/>
                    <a:gd name="T8" fmla="*/ 24 w 56"/>
                    <a:gd name="T9" fmla="*/ 40 h 5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58"/>
                    <a:gd name="T17" fmla="*/ 56 w 56"/>
                    <a:gd name="T18" fmla="*/ 58 h 5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58">
                      <a:moveTo>
                        <a:pt x="24" y="40"/>
                      </a:moveTo>
                      <a:lnTo>
                        <a:pt x="56" y="0"/>
                      </a:lnTo>
                      <a:lnTo>
                        <a:pt x="30" y="14"/>
                      </a:lnTo>
                      <a:lnTo>
                        <a:pt x="0" y="58"/>
                      </a:lnTo>
                      <a:lnTo>
                        <a:pt x="24" y="4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56" name="Freeform 2788"/>
                <p:cNvSpPr>
                  <a:spLocks noChangeAspect="1"/>
                </p:cNvSpPr>
                <p:nvPr/>
              </p:nvSpPr>
              <p:spPr bwMode="auto">
                <a:xfrm>
                  <a:off x="664" y="1980"/>
                  <a:ext cx="58" cy="54"/>
                </a:xfrm>
                <a:custGeom>
                  <a:avLst/>
                  <a:gdLst>
                    <a:gd name="T0" fmla="*/ 26 w 58"/>
                    <a:gd name="T1" fmla="*/ 36 h 54"/>
                    <a:gd name="T2" fmla="*/ 58 w 58"/>
                    <a:gd name="T3" fmla="*/ 0 h 54"/>
                    <a:gd name="T4" fmla="*/ 32 w 58"/>
                    <a:gd name="T5" fmla="*/ 14 h 54"/>
                    <a:gd name="T6" fmla="*/ 0 w 58"/>
                    <a:gd name="T7" fmla="*/ 54 h 54"/>
                    <a:gd name="T8" fmla="*/ 26 w 58"/>
                    <a:gd name="T9" fmla="*/ 36 h 5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54"/>
                    <a:gd name="T17" fmla="*/ 58 w 58"/>
                    <a:gd name="T18" fmla="*/ 54 h 5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54">
                      <a:moveTo>
                        <a:pt x="26" y="36"/>
                      </a:moveTo>
                      <a:lnTo>
                        <a:pt x="58" y="0"/>
                      </a:lnTo>
                      <a:lnTo>
                        <a:pt x="32" y="14"/>
                      </a:lnTo>
                      <a:lnTo>
                        <a:pt x="0" y="54"/>
                      </a:lnTo>
                      <a:lnTo>
                        <a:pt x="26" y="36"/>
                      </a:lnTo>
                      <a:close/>
                    </a:path>
                  </a:pathLst>
                </a:custGeom>
                <a:solidFill>
                  <a:srgbClr val="0000AF"/>
                </a:solidFill>
                <a:ln w="0">
                  <a:solidFill>
                    <a:srgbClr val="0000A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57" name="Freeform 2789"/>
                <p:cNvSpPr>
                  <a:spLocks noChangeAspect="1"/>
                </p:cNvSpPr>
                <p:nvPr/>
              </p:nvSpPr>
              <p:spPr bwMode="auto">
                <a:xfrm>
                  <a:off x="664" y="1980"/>
                  <a:ext cx="58" cy="54"/>
                </a:xfrm>
                <a:custGeom>
                  <a:avLst/>
                  <a:gdLst>
                    <a:gd name="T0" fmla="*/ 26 w 58"/>
                    <a:gd name="T1" fmla="*/ 36 h 54"/>
                    <a:gd name="T2" fmla="*/ 58 w 58"/>
                    <a:gd name="T3" fmla="*/ 0 h 54"/>
                    <a:gd name="T4" fmla="*/ 32 w 58"/>
                    <a:gd name="T5" fmla="*/ 14 h 54"/>
                    <a:gd name="T6" fmla="*/ 0 w 58"/>
                    <a:gd name="T7" fmla="*/ 54 h 54"/>
                    <a:gd name="T8" fmla="*/ 26 w 58"/>
                    <a:gd name="T9" fmla="*/ 36 h 5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54"/>
                    <a:gd name="T17" fmla="*/ 58 w 58"/>
                    <a:gd name="T18" fmla="*/ 54 h 5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54">
                      <a:moveTo>
                        <a:pt x="26" y="36"/>
                      </a:moveTo>
                      <a:lnTo>
                        <a:pt x="58" y="0"/>
                      </a:lnTo>
                      <a:lnTo>
                        <a:pt x="32" y="14"/>
                      </a:lnTo>
                      <a:lnTo>
                        <a:pt x="0" y="54"/>
                      </a:lnTo>
                      <a:lnTo>
                        <a:pt x="26" y="3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58" name="Freeform 2790"/>
                <p:cNvSpPr>
                  <a:spLocks noChangeAspect="1"/>
                </p:cNvSpPr>
                <p:nvPr/>
              </p:nvSpPr>
              <p:spPr bwMode="auto">
                <a:xfrm>
                  <a:off x="690" y="1966"/>
                  <a:ext cx="58" cy="50"/>
                </a:xfrm>
                <a:custGeom>
                  <a:avLst/>
                  <a:gdLst>
                    <a:gd name="T0" fmla="*/ 26 w 58"/>
                    <a:gd name="T1" fmla="*/ 32 h 50"/>
                    <a:gd name="T2" fmla="*/ 58 w 58"/>
                    <a:gd name="T3" fmla="*/ 0 h 50"/>
                    <a:gd name="T4" fmla="*/ 32 w 58"/>
                    <a:gd name="T5" fmla="*/ 14 h 50"/>
                    <a:gd name="T6" fmla="*/ 0 w 58"/>
                    <a:gd name="T7" fmla="*/ 50 h 50"/>
                    <a:gd name="T8" fmla="*/ 26 w 58"/>
                    <a:gd name="T9" fmla="*/ 32 h 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50"/>
                    <a:gd name="T17" fmla="*/ 58 w 58"/>
                    <a:gd name="T18" fmla="*/ 50 h 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50">
                      <a:moveTo>
                        <a:pt x="26" y="32"/>
                      </a:moveTo>
                      <a:lnTo>
                        <a:pt x="58" y="0"/>
                      </a:lnTo>
                      <a:lnTo>
                        <a:pt x="32" y="14"/>
                      </a:lnTo>
                      <a:lnTo>
                        <a:pt x="0" y="50"/>
                      </a:lnTo>
                      <a:lnTo>
                        <a:pt x="26" y="32"/>
                      </a:lnTo>
                      <a:close/>
                    </a:path>
                  </a:pathLst>
                </a:custGeom>
                <a:solidFill>
                  <a:srgbClr val="0000A1"/>
                </a:solidFill>
                <a:ln w="0">
                  <a:solidFill>
                    <a:srgbClr val="0000A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59" name="Freeform 2791"/>
                <p:cNvSpPr>
                  <a:spLocks noChangeAspect="1"/>
                </p:cNvSpPr>
                <p:nvPr/>
              </p:nvSpPr>
              <p:spPr bwMode="auto">
                <a:xfrm>
                  <a:off x="690" y="1966"/>
                  <a:ext cx="58" cy="50"/>
                </a:xfrm>
                <a:custGeom>
                  <a:avLst/>
                  <a:gdLst>
                    <a:gd name="T0" fmla="*/ 26 w 58"/>
                    <a:gd name="T1" fmla="*/ 32 h 50"/>
                    <a:gd name="T2" fmla="*/ 58 w 58"/>
                    <a:gd name="T3" fmla="*/ 0 h 50"/>
                    <a:gd name="T4" fmla="*/ 32 w 58"/>
                    <a:gd name="T5" fmla="*/ 14 h 50"/>
                    <a:gd name="T6" fmla="*/ 0 w 58"/>
                    <a:gd name="T7" fmla="*/ 50 h 50"/>
                    <a:gd name="T8" fmla="*/ 26 w 58"/>
                    <a:gd name="T9" fmla="*/ 32 h 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50"/>
                    <a:gd name="T17" fmla="*/ 58 w 58"/>
                    <a:gd name="T18" fmla="*/ 50 h 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50">
                      <a:moveTo>
                        <a:pt x="26" y="32"/>
                      </a:moveTo>
                      <a:lnTo>
                        <a:pt x="58" y="0"/>
                      </a:lnTo>
                      <a:lnTo>
                        <a:pt x="32" y="14"/>
                      </a:lnTo>
                      <a:lnTo>
                        <a:pt x="0" y="50"/>
                      </a:lnTo>
                      <a:lnTo>
                        <a:pt x="26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60" name="Freeform 2792"/>
                <p:cNvSpPr>
                  <a:spLocks noChangeAspect="1"/>
                </p:cNvSpPr>
                <p:nvPr/>
              </p:nvSpPr>
              <p:spPr bwMode="auto">
                <a:xfrm>
                  <a:off x="716" y="1952"/>
                  <a:ext cx="60" cy="46"/>
                </a:xfrm>
                <a:custGeom>
                  <a:avLst/>
                  <a:gdLst>
                    <a:gd name="T0" fmla="*/ 28 w 60"/>
                    <a:gd name="T1" fmla="*/ 30 h 46"/>
                    <a:gd name="T2" fmla="*/ 60 w 60"/>
                    <a:gd name="T3" fmla="*/ 0 h 46"/>
                    <a:gd name="T4" fmla="*/ 32 w 60"/>
                    <a:gd name="T5" fmla="*/ 14 h 46"/>
                    <a:gd name="T6" fmla="*/ 0 w 60"/>
                    <a:gd name="T7" fmla="*/ 46 h 46"/>
                    <a:gd name="T8" fmla="*/ 28 w 60"/>
                    <a:gd name="T9" fmla="*/ 30 h 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46"/>
                    <a:gd name="T17" fmla="*/ 60 w 60"/>
                    <a:gd name="T18" fmla="*/ 46 h 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46">
                      <a:moveTo>
                        <a:pt x="28" y="30"/>
                      </a:moveTo>
                      <a:lnTo>
                        <a:pt x="60" y="0"/>
                      </a:lnTo>
                      <a:lnTo>
                        <a:pt x="32" y="14"/>
                      </a:lnTo>
                      <a:lnTo>
                        <a:pt x="0" y="46"/>
                      </a:lnTo>
                      <a:lnTo>
                        <a:pt x="28" y="30"/>
                      </a:lnTo>
                      <a:close/>
                    </a:path>
                  </a:pathLst>
                </a:custGeom>
                <a:solidFill>
                  <a:srgbClr val="000094"/>
                </a:solidFill>
                <a:ln w="0">
                  <a:solidFill>
                    <a:srgbClr val="00009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61" name="Freeform 2793"/>
                <p:cNvSpPr>
                  <a:spLocks noChangeAspect="1"/>
                </p:cNvSpPr>
                <p:nvPr/>
              </p:nvSpPr>
              <p:spPr bwMode="auto">
                <a:xfrm>
                  <a:off x="716" y="1952"/>
                  <a:ext cx="60" cy="46"/>
                </a:xfrm>
                <a:custGeom>
                  <a:avLst/>
                  <a:gdLst>
                    <a:gd name="T0" fmla="*/ 28 w 60"/>
                    <a:gd name="T1" fmla="*/ 30 h 46"/>
                    <a:gd name="T2" fmla="*/ 60 w 60"/>
                    <a:gd name="T3" fmla="*/ 0 h 46"/>
                    <a:gd name="T4" fmla="*/ 32 w 60"/>
                    <a:gd name="T5" fmla="*/ 14 h 46"/>
                    <a:gd name="T6" fmla="*/ 0 w 60"/>
                    <a:gd name="T7" fmla="*/ 46 h 46"/>
                    <a:gd name="T8" fmla="*/ 28 w 60"/>
                    <a:gd name="T9" fmla="*/ 30 h 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46"/>
                    <a:gd name="T17" fmla="*/ 60 w 60"/>
                    <a:gd name="T18" fmla="*/ 46 h 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46">
                      <a:moveTo>
                        <a:pt x="28" y="30"/>
                      </a:moveTo>
                      <a:lnTo>
                        <a:pt x="60" y="0"/>
                      </a:lnTo>
                      <a:lnTo>
                        <a:pt x="32" y="14"/>
                      </a:lnTo>
                      <a:lnTo>
                        <a:pt x="0" y="46"/>
                      </a:lnTo>
                      <a:lnTo>
                        <a:pt x="28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62" name="Freeform 2794"/>
                <p:cNvSpPr>
                  <a:spLocks noChangeAspect="1"/>
                </p:cNvSpPr>
                <p:nvPr/>
              </p:nvSpPr>
              <p:spPr bwMode="auto">
                <a:xfrm>
                  <a:off x="744" y="1942"/>
                  <a:ext cx="60" cy="40"/>
                </a:xfrm>
                <a:custGeom>
                  <a:avLst/>
                  <a:gdLst>
                    <a:gd name="T0" fmla="*/ 28 w 60"/>
                    <a:gd name="T1" fmla="*/ 26 h 40"/>
                    <a:gd name="T2" fmla="*/ 60 w 60"/>
                    <a:gd name="T3" fmla="*/ 0 h 40"/>
                    <a:gd name="T4" fmla="*/ 32 w 60"/>
                    <a:gd name="T5" fmla="*/ 10 h 40"/>
                    <a:gd name="T6" fmla="*/ 0 w 60"/>
                    <a:gd name="T7" fmla="*/ 40 h 40"/>
                    <a:gd name="T8" fmla="*/ 28 w 60"/>
                    <a:gd name="T9" fmla="*/ 26 h 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40"/>
                    <a:gd name="T17" fmla="*/ 60 w 60"/>
                    <a:gd name="T18" fmla="*/ 40 h 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40">
                      <a:moveTo>
                        <a:pt x="28" y="26"/>
                      </a:moveTo>
                      <a:lnTo>
                        <a:pt x="60" y="0"/>
                      </a:lnTo>
                      <a:lnTo>
                        <a:pt x="32" y="10"/>
                      </a:lnTo>
                      <a:lnTo>
                        <a:pt x="0" y="40"/>
                      </a:lnTo>
                      <a:lnTo>
                        <a:pt x="28" y="26"/>
                      </a:lnTo>
                      <a:close/>
                    </a:path>
                  </a:pathLst>
                </a:custGeom>
                <a:solidFill>
                  <a:srgbClr val="00008A"/>
                </a:solidFill>
                <a:ln w="0">
                  <a:solidFill>
                    <a:srgbClr val="00008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63" name="Freeform 2795"/>
                <p:cNvSpPr>
                  <a:spLocks noChangeAspect="1"/>
                </p:cNvSpPr>
                <p:nvPr/>
              </p:nvSpPr>
              <p:spPr bwMode="auto">
                <a:xfrm>
                  <a:off x="744" y="1942"/>
                  <a:ext cx="60" cy="40"/>
                </a:xfrm>
                <a:custGeom>
                  <a:avLst/>
                  <a:gdLst>
                    <a:gd name="T0" fmla="*/ 28 w 60"/>
                    <a:gd name="T1" fmla="*/ 26 h 40"/>
                    <a:gd name="T2" fmla="*/ 60 w 60"/>
                    <a:gd name="T3" fmla="*/ 0 h 40"/>
                    <a:gd name="T4" fmla="*/ 32 w 60"/>
                    <a:gd name="T5" fmla="*/ 10 h 40"/>
                    <a:gd name="T6" fmla="*/ 0 w 60"/>
                    <a:gd name="T7" fmla="*/ 40 h 40"/>
                    <a:gd name="T8" fmla="*/ 28 w 60"/>
                    <a:gd name="T9" fmla="*/ 26 h 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40"/>
                    <a:gd name="T17" fmla="*/ 60 w 60"/>
                    <a:gd name="T18" fmla="*/ 40 h 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40">
                      <a:moveTo>
                        <a:pt x="28" y="26"/>
                      </a:moveTo>
                      <a:lnTo>
                        <a:pt x="60" y="0"/>
                      </a:lnTo>
                      <a:lnTo>
                        <a:pt x="32" y="10"/>
                      </a:lnTo>
                      <a:lnTo>
                        <a:pt x="0" y="40"/>
                      </a:lnTo>
                      <a:lnTo>
                        <a:pt x="2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64" name="Freeform 2796"/>
                <p:cNvSpPr>
                  <a:spLocks noChangeAspect="1"/>
                </p:cNvSpPr>
                <p:nvPr/>
              </p:nvSpPr>
              <p:spPr bwMode="auto">
                <a:xfrm>
                  <a:off x="772" y="1932"/>
                  <a:ext cx="60" cy="36"/>
                </a:xfrm>
                <a:custGeom>
                  <a:avLst/>
                  <a:gdLst>
                    <a:gd name="T0" fmla="*/ 28 w 60"/>
                    <a:gd name="T1" fmla="*/ 24 h 36"/>
                    <a:gd name="T2" fmla="*/ 60 w 60"/>
                    <a:gd name="T3" fmla="*/ 0 h 36"/>
                    <a:gd name="T4" fmla="*/ 32 w 60"/>
                    <a:gd name="T5" fmla="*/ 10 h 36"/>
                    <a:gd name="T6" fmla="*/ 0 w 60"/>
                    <a:gd name="T7" fmla="*/ 36 h 36"/>
                    <a:gd name="T8" fmla="*/ 28 w 60"/>
                    <a:gd name="T9" fmla="*/ 24 h 3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36"/>
                    <a:gd name="T17" fmla="*/ 60 w 60"/>
                    <a:gd name="T18" fmla="*/ 36 h 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36">
                      <a:moveTo>
                        <a:pt x="28" y="24"/>
                      </a:moveTo>
                      <a:lnTo>
                        <a:pt x="60" y="0"/>
                      </a:lnTo>
                      <a:lnTo>
                        <a:pt x="32" y="10"/>
                      </a:lnTo>
                      <a:lnTo>
                        <a:pt x="0" y="36"/>
                      </a:lnTo>
                      <a:lnTo>
                        <a:pt x="28" y="24"/>
                      </a:lnTo>
                      <a:close/>
                    </a:path>
                  </a:pathLst>
                </a:custGeom>
                <a:solidFill>
                  <a:srgbClr val="000082"/>
                </a:solidFill>
                <a:ln w="0">
                  <a:solidFill>
                    <a:srgbClr val="00008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65" name="Freeform 2797"/>
                <p:cNvSpPr>
                  <a:spLocks noChangeAspect="1"/>
                </p:cNvSpPr>
                <p:nvPr/>
              </p:nvSpPr>
              <p:spPr bwMode="auto">
                <a:xfrm>
                  <a:off x="772" y="1932"/>
                  <a:ext cx="60" cy="36"/>
                </a:xfrm>
                <a:custGeom>
                  <a:avLst/>
                  <a:gdLst>
                    <a:gd name="T0" fmla="*/ 28 w 60"/>
                    <a:gd name="T1" fmla="*/ 24 h 36"/>
                    <a:gd name="T2" fmla="*/ 60 w 60"/>
                    <a:gd name="T3" fmla="*/ 0 h 36"/>
                    <a:gd name="T4" fmla="*/ 32 w 60"/>
                    <a:gd name="T5" fmla="*/ 10 h 36"/>
                    <a:gd name="T6" fmla="*/ 0 w 60"/>
                    <a:gd name="T7" fmla="*/ 36 h 36"/>
                    <a:gd name="T8" fmla="*/ 28 w 60"/>
                    <a:gd name="T9" fmla="*/ 24 h 3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36"/>
                    <a:gd name="T17" fmla="*/ 60 w 60"/>
                    <a:gd name="T18" fmla="*/ 36 h 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36">
                      <a:moveTo>
                        <a:pt x="28" y="24"/>
                      </a:moveTo>
                      <a:lnTo>
                        <a:pt x="60" y="0"/>
                      </a:lnTo>
                      <a:lnTo>
                        <a:pt x="32" y="10"/>
                      </a:lnTo>
                      <a:lnTo>
                        <a:pt x="0" y="36"/>
                      </a:lnTo>
                      <a:lnTo>
                        <a:pt x="28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66" name="Freeform 2798"/>
                <p:cNvSpPr>
                  <a:spLocks noChangeAspect="1"/>
                </p:cNvSpPr>
                <p:nvPr/>
              </p:nvSpPr>
              <p:spPr bwMode="auto">
                <a:xfrm>
                  <a:off x="800" y="1924"/>
                  <a:ext cx="62" cy="32"/>
                </a:xfrm>
                <a:custGeom>
                  <a:avLst/>
                  <a:gdLst>
                    <a:gd name="T0" fmla="*/ 30 w 62"/>
                    <a:gd name="T1" fmla="*/ 22 h 32"/>
                    <a:gd name="T2" fmla="*/ 62 w 62"/>
                    <a:gd name="T3" fmla="*/ 0 h 32"/>
                    <a:gd name="T4" fmla="*/ 32 w 62"/>
                    <a:gd name="T5" fmla="*/ 8 h 32"/>
                    <a:gd name="T6" fmla="*/ 0 w 62"/>
                    <a:gd name="T7" fmla="*/ 32 h 32"/>
                    <a:gd name="T8" fmla="*/ 30 w 62"/>
                    <a:gd name="T9" fmla="*/ 22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32"/>
                    <a:gd name="T17" fmla="*/ 62 w 62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32">
                      <a:moveTo>
                        <a:pt x="30" y="22"/>
                      </a:moveTo>
                      <a:lnTo>
                        <a:pt x="62" y="0"/>
                      </a:lnTo>
                      <a:lnTo>
                        <a:pt x="32" y="8"/>
                      </a:lnTo>
                      <a:lnTo>
                        <a:pt x="0" y="32"/>
                      </a:lnTo>
                      <a:lnTo>
                        <a:pt x="30" y="22"/>
                      </a:lnTo>
                      <a:close/>
                    </a:path>
                  </a:pathLst>
                </a:custGeom>
                <a:solidFill>
                  <a:srgbClr val="00007B"/>
                </a:solidFill>
                <a:ln w="0">
                  <a:solidFill>
                    <a:srgbClr val="00007B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67" name="Freeform 2799"/>
                <p:cNvSpPr>
                  <a:spLocks noChangeAspect="1"/>
                </p:cNvSpPr>
                <p:nvPr/>
              </p:nvSpPr>
              <p:spPr bwMode="auto">
                <a:xfrm>
                  <a:off x="800" y="1924"/>
                  <a:ext cx="62" cy="32"/>
                </a:xfrm>
                <a:custGeom>
                  <a:avLst/>
                  <a:gdLst>
                    <a:gd name="T0" fmla="*/ 30 w 62"/>
                    <a:gd name="T1" fmla="*/ 22 h 32"/>
                    <a:gd name="T2" fmla="*/ 62 w 62"/>
                    <a:gd name="T3" fmla="*/ 0 h 32"/>
                    <a:gd name="T4" fmla="*/ 32 w 62"/>
                    <a:gd name="T5" fmla="*/ 8 h 32"/>
                    <a:gd name="T6" fmla="*/ 0 w 62"/>
                    <a:gd name="T7" fmla="*/ 32 h 32"/>
                    <a:gd name="T8" fmla="*/ 30 w 62"/>
                    <a:gd name="T9" fmla="*/ 22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32"/>
                    <a:gd name="T17" fmla="*/ 62 w 62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32">
                      <a:moveTo>
                        <a:pt x="30" y="22"/>
                      </a:moveTo>
                      <a:lnTo>
                        <a:pt x="62" y="0"/>
                      </a:lnTo>
                      <a:lnTo>
                        <a:pt x="32" y="8"/>
                      </a:lnTo>
                      <a:lnTo>
                        <a:pt x="0" y="32"/>
                      </a:lnTo>
                      <a:lnTo>
                        <a:pt x="30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68" name="Freeform 2800"/>
                <p:cNvSpPr>
                  <a:spLocks noChangeAspect="1"/>
                </p:cNvSpPr>
                <p:nvPr/>
              </p:nvSpPr>
              <p:spPr bwMode="auto">
                <a:xfrm>
                  <a:off x="830" y="1918"/>
                  <a:ext cx="62" cy="28"/>
                </a:xfrm>
                <a:custGeom>
                  <a:avLst/>
                  <a:gdLst>
                    <a:gd name="T0" fmla="*/ 30 w 62"/>
                    <a:gd name="T1" fmla="*/ 22 h 28"/>
                    <a:gd name="T2" fmla="*/ 62 w 62"/>
                    <a:gd name="T3" fmla="*/ 0 h 28"/>
                    <a:gd name="T4" fmla="*/ 32 w 62"/>
                    <a:gd name="T5" fmla="*/ 6 h 28"/>
                    <a:gd name="T6" fmla="*/ 0 w 62"/>
                    <a:gd name="T7" fmla="*/ 28 h 28"/>
                    <a:gd name="T8" fmla="*/ 30 w 62"/>
                    <a:gd name="T9" fmla="*/ 22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8"/>
                    <a:gd name="T17" fmla="*/ 62 w 62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8">
                      <a:moveTo>
                        <a:pt x="30" y="22"/>
                      </a:moveTo>
                      <a:lnTo>
                        <a:pt x="62" y="0"/>
                      </a:lnTo>
                      <a:lnTo>
                        <a:pt x="32" y="6"/>
                      </a:lnTo>
                      <a:lnTo>
                        <a:pt x="0" y="28"/>
                      </a:lnTo>
                      <a:lnTo>
                        <a:pt x="30" y="22"/>
                      </a:lnTo>
                      <a:close/>
                    </a:path>
                  </a:pathLst>
                </a:custGeom>
                <a:solidFill>
                  <a:srgbClr val="000F75"/>
                </a:solidFill>
                <a:ln w="0">
                  <a:solidFill>
                    <a:srgbClr val="000F75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69" name="Freeform 2801"/>
                <p:cNvSpPr>
                  <a:spLocks noChangeAspect="1"/>
                </p:cNvSpPr>
                <p:nvPr/>
              </p:nvSpPr>
              <p:spPr bwMode="auto">
                <a:xfrm>
                  <a:off x="830" y="1918"/>
                  <a:ext cx="62" cy="28"/>
                </a:xfrm>
                <a:custGeom>
                  <a:avLst/>
                  <a:gdLst>
                    <a:gd name="T0" fmla="*/ 30 w 62"/>
                    <a:gd name="T1" fmla="*/ 22 h 28"/>
                    <a:gd name="T2" fmla="*/ 62 w 62"/>
                    <a:gd name="T3" fmla="*/ 0 h 28"/>
                    <a:gd name="T4" fmla="*/ 32 w 62"/>
                    <a:gd name="T5" fmla="*/ 6 h 28"/>
                    <a:gd name="T6" fmla="*/ 0 w 62"/>
                    <a:gd name="T7" fmla="*/ 28 h 28"/>
                    <a:gd name="T8" fmla="*/ 30 w 62"/>
                    <a:gd name="T9" fmla="*/ 22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28"/>
                    <a:gd name="T17" fmla="*/ 62 w 62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28">
                      <a:moveTo>
                        <a:pt x="30" y="22"/>
                      </a:moveTo>
                      <a:lnTo>
                        <a:pt x="62" y="0"/>
                      </a:lnTo>
                      <a:lnTo>
                        <a:pt x="32" y="6"/>
                      </a:lnTo>
                      <a:lnTo>
                        <a:pt x="0" y="28"/>
                      </a:lnTo>
                      <a:lnTo>
                        <a:pt x="30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70" name="Freeform 2802"/>
                <p:cNvSpPr>
                  <a:spLocks noChangeAspect="1"/>
                </p:cNvSpPr>
                <p:nvPr/>
              </p:nvSpPr>
              <p:spPr bwMode="auto">
                <a:xfrm>
                  <a:off x="860" y="1914"/>
                  <a:ext cx="64" cy="26"/>
                </a:xfrm>
                <a:custGeom>
                  <a:avLst/>
                  <a:gdLst>
                    <a:gd name="T0" fmla="*/ 30 w 64"/>
                    <a:gd name="T1" fmla="*/ 20 h 26"/>
                    <a:gd name="T2" fmla="*/ 64 w 64"/>
                    <a:gd name="T3" fmla="*/ 0 h 26"/>
                    <a:gd name="T4" fmla="*/ 32 w 64"/>
                    <a:gd name="T5" fmla="*/ 4 h 26"/>
                    <a:gd name="T6" fmla="*/ 0 w 64"/>
                    <a:gd name="T7" fmla="*/ 26 h 26"/>
                    <a:gd name="T8" fmla="*/ 30 w 64"/>
                    <a:gd name="T9" fmla="*/ 20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6"/>
                    <a:gd name="T17" fmla="*/ 64 w 64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6">
                      <a:moveTo>
                        <a:pt x="30" y="20"/>
                      </a:moveTo>
                      <a:lnTo>
                        <a:pt x="64" y="0"/>
                      </a:lnTo>
                      <a:lnTo>
                        <a:pt x="32" y="4"/>
                      </a:lnTo>
                      <a:lnTo>
                        <a:pt x="0" y="26"/>
                      </a:lnTo>
                      <a:lnTo>
                        <a:pt x="30" y="20"/>
                      </a:lnTo>
                      <a:close/>
                    </a:path>
                  </a:pathLst>
                </a:custGeom>
                <a:solidFill>
                  <a:srgbClr val="00216F"/>
                </a:solidFill>
                <a:ln w="0">
                  <a:solidFill>
                    <a:srgbClr val="00216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71" name="Freeform 2803"/>
                <p:cNvSpPr>
                  <a:spLocks noChangeAspect="1"/>
                </p:cNvSpPr>
                <p:nvPr/>
              </p:nvSpPr>
              <p:spPr bwMode="auto">
                <a:xfrm>
                  <a:off x="860" y="1914"/>
                  <a:ext cx="64" cy="26"/>
                </a:xfrm>
                <a:custGeom>
                  <a:avLst/>
                  <a:gdLst>
                    <a:gd name="T0" fmla="*/ 30 w 64"/>
                    <a:gd name="T1" fmla="*/ 20 h 26"/>
                    <a:gd name="T2" fmla="*/ 64 w 64"/>
                    <a:gd name="T3" fmla="*/ 0 h 26"/>
                    <a:gd name="T4" fmla="*/ 32 w 64"/>
                    <a:gd name="T5" fmla="*/ 4 h 26"/>
                    <a:gd name="T6" fmla="*/ 0 w 64"/>
                    <a:gd name="T7" fmla="*/ 26 h 26"/>
                    <a:gd name="T8" fmla="*/ 30 w 64"/>
                    <a:gd name="T9" fmla="*/ 20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6"/>
                    <a:gd name="T17" fmla="*/ 64 w 64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6">
                      <a:moveTo>
                        <a:pt x="30" y="20"/>
                      </a:moveTo>
                      <a:lnTo>
                        <a:pt x="64" y="0"/>
                      </a:lnTo>
                      <a:lnTo>
                        <a:pt x="32" y="4"/>
                      </a:lnTo>
                      <a:lnTo>
                        <a:pt x="0" y="26"/>
                      </a:lnTo>
                      <a:lnTo>
                        <a:pt x="30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72" name="Freeform 2804"/>
                <p:cNvSpPr>
                  <a:spLocks noChangeAspect="1"/>
                </p:cNvSpPr>
                <p:nvPr/>
              </p:nvSpPr>
              <p:spPr bwMode="auto">
                <a:xfrm>
                  <a:off x="890" y="1914"/>
                  <a:ext cx="66" cy="20"/>
                </a:xfrm>
                <a:custGeom>
                  <a:avLst/>
                  <a:gdLst>
                    <a:gd name="T0" fmla="*/ 32 w 66"/>
                    <a:gd name="T1" fmla="*/ 18 h 20"/>
                    <a:gd name="T2" fmla="*/ 66 w 66"/>
                    <a:gd name="T3" fmla="*/ 0 h 20"/>
                    <a:gd name="T4" fmla="*/ 34 w 66"/>
                    <a:gd name="T5" fmla="*/ 0 h 20"/>
                    <a:gd name="T6" fmla="*/ 0 w 66"/>
                    <a:gd name="T7" fmla="*/ 20 h 20"/>
                    <a:gd name="T8" fmla="*/ 32 w 66"/>
                    <a:gd name="T9" fmla="*/ 18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0"/>
                    <a:gd name="T17" fmla="*/ 66 w 6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0">
                      <a:moveTo>
                        <a:pt x="32" y="18"/>
                      </a:moveTo>
                      <a:lnTo>
                        <a:pt x="66" y="0"/>
                      </a:lnTo>
                      <a:lnTo>
                        <a:pt x="34" y="0"/>
                      </a:lnTo>
                      <a:lnTo>
                        <a:pt x="0" y="20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326B"/>
                </a:solidFill>
                <a:ln w="0">
                  <a:solidFill>
                    <a:srgbClr val="00326B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73" name="Freeform 2805"/>
                <p:cNvSpPr>
                  <a:spLocks noChangeAspect="1"/>
                </p:cNvSpPr>
                <p:nvPr/>
              </p:nvSpPr>
              <p:spPr bwMode="auto">
                <a:xfrm>
                  <a:off x="890" y="1914"/>
                  <a:ext cx="66" cy="20"/>
                </a:xfrm>
                <a:custGeom>
                  <a:avLst/>
                  <a:gdLst>
                    <a:gd name="T0" fmla="*/ 32 w 66"/>
                    <a:gd name="T1" fmla="*/ 18 h 20"/>
                    <a:gd name="T2" fmla="*/ 66 w 66"/>
                    <a:gd name="T3" fmla="*/ 0 h 20"/>
                    <a:gd name="T4" fmla="*/ 34 w 66"/>
                    <a:gd name="T5" fmla="*/ 0 h 20"/>
                    <a:gd name="T6" fmla="*/ 0 w 66"/>
                    <a:gd name="T7" fmla="*/ 20 h 20"/>
                    <a:gd name="T8" fmla="*/ 32 w 66"/>
                    <a:gd name="T9" fmla="*/ 18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0"/>
                    <a:gd name="T17" fmla="*/ 66 w 6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0">
                      <a:moveTo>
                        <a:pt x="32" y="18"/>
                      </a:moveTo>
                      <a:lnTo>
                        <a:pt x="66" y="0"/>
                      </a:lnTo>
                      <a:lnTo>
                        <a:pt x="34" y="0"/>
                      </a:lnTo>
                      <a:lnTo>
                        <a:pt x="0" y="20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74" name="Freeform 2806"/>
                <p:cNvSpPr>
                  <a:spLocks noChangeAspect="1"/>
                </p:cNvSpPr>
                <p:nvPr/>
              </p:nvSpPr>
              <p:spPr bwMode="auto">
                <a:xfrm>
                  <a:off x="922" y="1914"/>
                  <a:ext cx="66" cy="18"/>
                </a:xfrm>
                <a:custGeom>
                  <a:avLst/>
                  <a:gdLst>
                    <a:gd name="T0" fmla="*/ 32 w 66"/>
                    <a:gd name="T1" fmla="*/ 18 h 18"/>
                    <a:gd name="T2" fmla="*/ 66 w 66"/>
                    <a:gd name="T3" fmla="*/ 0 h 18"/>
                    <a:gd name="T4" fmla="*/ 34 w 66"/>
                    <a:gd name="T5" fmla="*/ 0 h 18"/>
                    <a:gd name="T6" fmla="*/ 0 w 66"/>
                    <a:gd name="T7" fmla="*/ 18 h 18"/>
                    <a:gd name="T8" fmla="*/ 32 w 6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18"/>
                    <a:gd name="T17" fmla="*/ 66 w 6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18">
                      <a:moveTo>
                        <a:pt x="32" y="18"/>
                      </a:moveTo>
                      <a:lnTo>
                        <a:pt x="66" y="0"/>
                      </a:lnTo>
                      <a:lnTo>
                        <a:pt x="34" y="0"/>
                      </a:lnTo>
                      <a:lnTo>
                        <a:pt x="0" y="18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solidFill>
                  <a:srgbClr val="004167"/>
                </a:solidFill>
                <a:ln w="0">
                  <a:solidFill>
                    <a:srgbClr val="004167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75" name="Freeform 2807"/>
                <p:cNvSpPr>
                  <a:spLocks noChangeAspect="1"/>
                </p:cNvSpPr>
                <p:nvPr/>
              </p:nvSpPr>
              <p:spPr bwMode="auto">
                <a:xfrm>
                  <a:off x="922" y="1914"/>
                  <a:ext cx="66" cy="18"/>
                </a:xfrm>
                <a:custGeom>
                  <a:avLst/>
                  <a:gdLst>
                    <a:gd name="T0" fmla="*/ 32 w 66"/>
                    <a:gd name="T1" fmla="*/ 18 h 18"/>
                    <a:gd name="T2" fmla="*/ 66 w 66"/>
                    <a:gd name="T3" fmla="*/ 0 h 18"/>
                    <a:gd name="T4" fmla="*/ 34 w 66"/>
                    <a:gd name="T5" fmla="*/ 0 h 18"/>
                    <a:gd name="T6" fmla="*/ 0 w 66"/>
                    <a:gd name="T7" fmla="*/ 18 h 18"/>
                    <a:gd name="T8" fmla="*/ 32 w 66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18"/>
                    <a:gd name="T17" fmla="*/ 66 w 66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18">
                      <a:moveTo>
                        <a:pt x="32" y="18"/>
                      </a:moveTo>
                      <a:lnTo>
                        <a:pt x="66" y="0"/>
                      </a:lnTo>
                      <a:lnTo>
                        <a:pt x="34" y="0"/>
                      </a:lnTo>
                      <a:lnTo>
                        <a:pt x="0" y="18"/>
                      </a:lnTo>
                      <a:lnTo>
                        <a:pt x="3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76" name="Freeform 2808"/>
                <p:cNvSpPr>
                  <a:spLocks noChangeAspect="1"/>
                </p:cNvSpPr>
                <p:nvPr/>
              </p:nvSpPr>
              <p:spPr bwMode="auto">
                <a:xfrm>
                  <a:off x="954" y="1914"/>
                  <a:ext cx="68" cy="22"/>
                </a:xfrm>
                <a:custGeom>
                  <a:avLst/>
                  <a:gdLst>
                    <a:gd name="T0" fmla="*/ 34 w 68"/>
                    <a:gd name="T1" fmla="*/ 22 h 22"/>
                    <a:gd name="T2" fmla="*/ 68 w 68"/>
                    <a:gd name="T3" fmla="*/ 4 h 22"/>
                    <a:gd name="T4" fmla="*/ 34 w 68"/>
                    <a:gd name="T5" fmla="*/ 0 h 22"/>
                    <a:gd name="T6" fmla="*/ 0 w 68"/>
                    <a:gd name="T7" fmla="*/ 18 h 22"/>
                    <a:gd name="T8" fmla="*/ 34 w 68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2"/>
                    <a:gd name="T17" fmla="*/ 68 w 68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2">
                      <a:moveTo>
                        <a:pt x="34" y="22"/>
                      </a:moveTo>
                      <a:lnTo>
                        <a:pt x="68" y="4"/>
                      </a:lnTo>
                      <a:lnTo>
                        <a:pt x="34" y="0"/>
                      </a:lnTo>
                      <a:lnTo>
                        <a:pt x="0" y="18"/>
                      </a:lnTo>
                      <a:lnTo>
                        <a:pt x="34" y="22"/>
                      </a:lnTo>
                      <a:close/>
                    </a:path>
                  </a:pathLst>
                </a:custGeom>
                <a:solidFill>
                  <a:srgbClr val="004F63"/>
                </a:solidFill>
                <a:ln w="0">
                  <a:solidFill>
                    <a:srgbClr val="004F63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77" name="Freeform 2809"/>
                <p:cNvSpPr>
                  <a:spLocks noChangeAspect="1"/>
                </p:cNvSpPr>
                <p:nvPr/>
              </p:nvSpPr>
              <p:spPr bwMode="auto">
                <a:xfrm>
                  <a:off x="954" y="1914"/>
                  <a:ext cx="68" cy="22"/>
                </a:xfrm>
                <a:custGeom>
                  <a:avLst/>
                  <a:gdLst>
                    <a:gd name="T0" fmla="*/ 34 w 68"/>
                    <a:gd name="T1" fmla="*/ 22 h 22"/>
                    <a:gd name="T2" fmla="*/ 68 w 68"/>
                    <a:gd name="T3" fmla="*/ 4 h 22"/>
                    <a:gd name="T4" fmla="*/ 34 w 68"/>
                    <a:gd name="T5" fmla="*/ 0 h 22"/>
                    <a:gd name="T6" fmla="*/ 0 w 68"/>
                    <a:gd name="T7" fmla="*/ 18 h 22"/>
                    <a:gd name="T8" fmla="*/ 34 w 68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2"/>
                    <a:gd name="T17" fmla="*/ 68 w 68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2">
                      <a:moveTo>
                        <a:pt x="34" y="22"/>
                      </a:moveTo>
                      <a:lnTo>
                        <a:pt x="68" y="4"/>
                      </a:lnTo>
                      <a:lnTo>
                        <a:pt x="34" y="0"/>
                      </a:lnTo>
                      <a:lnTo>
                        <a:pt x="0" y="18"/>
                      </a:lnTo>
                      <a:lnTo>
                        <a:pt x="3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78" name="Freeform 2810"/>
                <p:cNvSpPr>
                  <a:spLocks noChangeAspect="1"/>
                </p:cNvSpPr>
                <p:nvPr/>
              </p:nvSpPr>
              <p:spPr bwMode="auto">
                <a:xfrm>
                  <a:off x="988" y="1918"/>
                  <a:ext cx="68" cy="22"/>
                </a:xfrm>
                <a:custGeom>
                  <a:avLst/>
                  <a:gdLst>
                    <a:gd name="T0" fmla="*/ 34 w 68"/>
                    <a:gd name="T1" fmla="*/ 22 h 22"/>
                    <a:gd name="T2" fmla="*/ 68 w 68"/>
                    <a:gd name="T3" fmla="*/ 6 h 22"/>
                    <a:gd name="T4" fmla="*/ 34 w 68"/>
                    <a:gd name="T5" fmla="*/ 0 h 22"/>
                    <a:gd name="T6" fmla="*/ 0 w 68"/>
                    <a:gd name="T7" fmla="*/ 18 h 22"/>
                    <a:gd name="T8" fmla="*/ 34 w 68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2"/>
                    <a:gd name="T17" fmla="*/ 68 w 68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2">
                      <a:moveTo>
                        <a:pt x="34" y="22"/>
                      </a:moveTo>
                      <a:lnTo>
                        <a:pt x="68" y="6"/>
                      </a:lnTo>
                      <a:lnTo>
                        <a:pt x="34" y="0"/>
                      </a:lnTo>
                      <a:lnTo>
                        <a:pt x="0" y="18"/>
                      </a:lnTo>
                      <a:lnTo>
                        <a:pt x="34" y="22"/>
                      </a:lnTo>
                      <a:close/>
                    </a:path>
                  </a:pathLst>
                </a:custGeom>
                <a:solidFill>
                  <a:srgbClr val="005B61"/>
                </a:solidFill>
                <a:ln w="0">
                  <a:solidFill>
                    <a:srgbClr val="005B6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79" name="Freeform 2811"/>
                <p:cNvSpPr>
                  <a:spLocks noChangeAspect="1"/>
                </p:cNvSpPr>
                <p:nvPr/>
              </p:nvSpPr>
              <p:spPr bwMode="auto">
                <a:xfrm>
                  <a:off x="988" y="1918"/>
                  <a:ext cx="68" cy="22"/>
                </a:xfrm>
                <a:custGeom>
                  <a:avLst/>
                  <a:gdLst>
                    <a:gd name="T0" fmla="*/ 34 w 68"/>
                    <a:gd name="T1" fmla="*/ 22 h 22"/>
                    <a:gd name="T2" fmla="*/ 68 w 68"/>
                    <a:gd name="T3" fmla="*/ 6 h 22"/>
                    <a:gd name="T4" fmla="*/ 34 w 68"/>
                    <a:gd name="T5" fmla="*/ 0 h 22"/>
                    <a:gd name="T6" fmla="*/ 0 w 68"/>
                    <a:gd name="T7" fmla="*/ 18 h 22"/>
                    <a:gd name="T8" fmla="*/ 34 w 68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2"/>
                    <a:gd name="T17" fmla="*/ 68 w 68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2">
                      <a:moveTo>
                        <a:pt x="34" y="22"/>
                      </a:moveTo>
                      <a:lnTo>
                        <a:pt x="68" y="6"/>
                      </a:lnTo>
                      <a:lnTo>
                        <a:pt x="34" y="0"/>
                      </a:lnTo>
                      <a:lnTo>
                        <a:pt x="0" y="18"/>
                      </a:lnTo>
                      <a:lnTo>
                        <a:pt x="3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80" name="Freeform 2812"/>
                <p:cNvSpPr>
                  <a:spLocks noChangeAspect="1"/>
                </p:cNvSpPr>
                <p:nvPr/>
              </p:nvSpPr>
              <p:spPr bwMode="auto">
                <a:xfrm>
                  <a:off x="1022" y="1924"/>
                  <a:ext cx="68" cy="22"/>
                </a:xfrm>
                <a:custGeom>
                  <a:avLst/>
                  <a:gdLst>
                    <a:gd name="T0" fmla="*/ 34 w 68"/>
                    <a:gd name="T1" fmla="*/ 22 h 22"/>
                    <a:gd name="T2" fmla="*/ 68 w 68"/>
                    <a:gd name="T3" fmla="*/ 6 h 22"/>
                    <a:gd name="T4" fmla="*/ 34 w 68"/>
                    <a:gd name="T5" fmla="*/ 0 h 22"/>
                    <a:gd name="T6" fmla="*/ 0 w 68"/>
                    <a:gd name="T7" fmla="*/ 16 h 22"/>
                    <a:gd name="T8" fmla="*/ 34 w 68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2"/>
                    <a:gd name="T17" fmla="*/ 68 w 68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2">
                      <a:moveTo>
                        <a:pt x="34" y="22"/>
                      </a:moveTo>
                      <a:lnTo>
                        <a:pt x="68" y="6"/>
                      </a:lnTo>
                      <a:lnTo>
                        <a:pt x="34" y="0"/>
                      </a:lnTo>
                      <a:lnTo>
                        <a:pt x="0" y="16"/>
                      </a:lnTo>
                      <a:lnTo>
                        <a:pt x="34" y="22"/>
                      </a:lnTo>
                      <a:close/>
                    </a:path>
                  </a:pathLst>
                </a:custGeom>
                <a:solidFill>
                  <a:srgbClr val="00645E"/>
                </a:solidFill>
                <a:ln w="0">
                  <a:solidFill>
                    <a:srgbClr val="00645E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81" name="Freeform 2813"/>
                <p:cNvSpPr>
                  <a:spLocks noChangeAspect="1"/>
                </p:cNvSpPr>
                <p:nvPr/>
              </p:nvSpPr>
              <p:spPr bwMode="auto">
                <a:xfrm>
                  <a:off x="1022" y="1924"/>
                  <a:ext cx="68" cy="22"/>
                </a:xfrm>
                <a:custGeom>
                  <a:avLst/>
                  <a:gdLst>
                    <a:gd name="T0" fmla="*/ 34 w 68"/>
                    <a:gd name="T1" fmla="*/ 22 h 22"/>
                    <a:gd name="T2" fmla="*/ 68 w 68"/>
                    <a:gd name="T3" fmla="*/ 6 h 22"/>
                    <a:gd name="T4" fmla="*/ 34 w 68"/>
                    <a:gd name="T5" fmla="*/ 0 h 22"/>
                    <a:gd name="T6" fmla="*/ 0 w 68"/>
                    <a:gd name="T7" fmla="*/ 16 h 22"/>
                    <a:gd name="T8" fmla="*/ 34 w 68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2"/>
                    <a:gd name="T17" fmla="*/ 68 w 68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2">
                      <a:moveTo>
                        <a:pt x="34" y="22"/>
                      </a:moveTo>
                      <a:lnTo>
                        <a:pt x="68" y="6"/>
                      </a:lnTo>
                      <a:lnTo>
                        <a:pt x="34" y="0"/>
                      </a:lnTo>
                      <a:lnTo>
                        <a:pt x="0" y="16"/>
                      </a:lnTo>
                      <a:lnTo>
                        <a:pt x="3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82" name="Freeform 2814"/>
                <p:cNvSpPr>
                  <a:spLocks noChangeAspect="1"/>
                </p:cNvSpPr>
                <p:nvPr/>
              </p:nvSpPr>
              <p:spPr bwMode="auto">
                <a:xfrm>
                  <a:off x="1056" y="1930"/>
                  <a:ext cx="68" cy="24"/>
                </a:xfrm>
                <a:custGeom>
                  <a:avLst/>
                  <a:gdLst>
                    <a:gd name="T0" fmla="*/ 36 w 68"/>
                    <a:gd name="T1" fmla="*/ 24 h 24"/>
                    <a:gd name="T2" fmla="*/ 68 w 68"/>
                    <a:gd name="T3" fmla="*/ 8 h 24"/>
                    <a:gd name="T4" fmla="*/ 34 w 68"/>
                    <a:gd name="T5" fmla="*/ 0 h 24"/>
                    <a:gd name="T6" fmla="*/ 0 w 68"/>
                    <a:gd name="T7" fmla="*/ 16 h 24"/>
                    <a:gd name="T8" fmla="*/ 36 w 68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4"/>
                    <a:gd name="T17" fmla="*/ 68 w 68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4">
                      <a:moveTo>
                        <a:pt x="36" y="24"/>
                      </a:moveTo>
                      <a:lnTo>
                        <a:pt x="68" y="8"/>
                      </a:lnTo>
                      <a:lnTo>
                        <a:pt x="34" y="0"/>
                      </a:lnTo>
                      <a:lnTo>
                        <a:pt x="0" y="16"/>
                      </a:lnTo>
                      <a:lnTo>
                        <a:pt x="36" y="24"/>
                      </a:lnTo>
                      <a:close/>
                    </a:path>
                  </a:pathLst>
                </a:custGeom>
                <a:solidFill>
                  <a:srgbClr val="006D5D"/>
                </a:solidFill>
                <a:ln w="0">
                  <a:solidFill>
                    <a:srgbClr val="006D5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83" name="Freeform 2815"/>
                <p:cNvSpPr>
                  <a:spLocks noChangeAspect="1"/>
                </p:cNvSpPr>
                <p:nvPr/>
              </p:nvSpPr>
              <p:spPr bwMode="auto">
                <a:xfrm>
                  <a:off x="1056" y="1930"/>
                  <a:ext cx="68" cy="24"/>
                </a:xfrm>
                <a:custGeom>
                  <a:avLst/>
                  <a:gdLst>
                    <a:gd name="T0" fmla="*/ 36 w 68"/>
                    <a:gd name="T1" fmla="*/ 24 h 24"/>
                    <a:gd name="T2" fmla="*/ 68 w 68"/>
                    <a:gd name="T3" fmla="*/ 8 h 24"/>
                    <a:gd name="T4" fmla="*/ 34 w 68"/>
                    <a:gd name="T5" fmla="*/ 0 h 24"/>
                    <a:gd name="T6" fmla="*/ 0 w 68"/>
                    <a:gd name="T7" fmla="*/ 16 h 24"/>
                    <a:gd name="T8" fmla="*/ 36 w 68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4"/>
                    <a:gd name="T17" fmla="*/ 68 w 68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4">
                      <a:moveTo>
                        <a:pt x="36" y="24"/>
                      </a:moveTo>
                      <a:lnTo>
                        <a:pt x="68" y="8"/>
                      </a:lnTo>
                      <a:lnTo>
                        <a:pt x="34" y="0"/>
                      </a:lnTo>
                      <a:lnTo>
                        <a:pt x="0" y="16"/>
                      </a:lnTo>
                      <a:lnTo>
                        <a:pt x="3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84" name="Freeform 2816"/>
                <p:cNvSpPr>
                  <a:spLocks noChangeAspect="1"/>
                </p:cNvSpPr>
                <p:nvPr/>
              </p:nvSpPr>
              <p:spPr bwMode="auto">
                <a:xfrm>
                  <a:off x="1092" y="1938"/>
                  <a:ext cx="68" cy="26"/>
                </a:xfrm>
                <a:custGeom>
                  <a:avLst/>
                  <a:gdLst>
                    <a:gd name="T0" fmla="*/ 36 w 68"/>
                    <a:gd name="T1" fmla="*/ 26 h 26"/>
                    <a:gd name="T2" fmla="*/ 68 w 68"/>
                    <a:gd name="T3" fmla="*/ 10 h 26"/>
                    <a:gd name="T4" fmla="*/ 32 w 68"/>
                    <a:gd name="T5" fmla="*/ 0 h 26"/>
                    <a:gd name="T6" fmla="*/ 0 w 68"/>
                    <a:gd name="T7" fmla="*/ 16 h 26"/>
                    <a:gd name="T8" fmla="*/ 36 w 68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6"/>
                    <a:gd name="T17" fmla="*/ 68 w 68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6">
                      <a:moveTo>
                        <a:pt x="36" y="26"/>
                      </a:moveTo>
                      <a:lnTo>
                        <a:pt x="68" y="10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36" y="26"/>
                      </a:lnTo>
                      <a:close/>
                    </a:path>
                  </a:pathLst>
                </a:custGeom>
                <a:solidFill>
                  <a:srgbClr val="00735B"/>
                </a:solidFill>
                <a:ln w="0">
                  <a:solidFill>
                    <a:srgbClr val="00735B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85" name="Freeform 2817"/>
                <p:cNvSpPr>
                  <a:spLocks noChangeAspect="1"/>
                </p:cNvSpPr>
                <p:nvPr/>
              </p:nvSpPr>
              <p:spPr bwMode="auto">
                <a:xfrm>
                  <a:off x="1092" y="1938"/>
                  <a:ext cx="68" cy="26"/>
                </a:xfrm>
                <a:custGeom>
                  <a:avLst/>
                  <a:gdLst>
                    <a:gd name="T0" fmla="*/ 36 w 68"/>
                    <a:gd name="T1" fmla="*/ 26 h 26"/>
                    <a:gd name="T2" fmla="*/ 68 w 68"/>
                    <a:gd name="T3" fmla="*/ 10 h 26"/>
                    <a:gd name="T4" fmla="*/ 32 w 68"/>
                    <a:gd name="T5" fmla="*/ 0 h 26"/>
                    <a:gd name="T6" fmla="*/ 0 w 68"/>
                    <a:gd name="T7" fmla="*/ 16 h 26"/>
                    <a:gd name="T8" fmla="*/ 36 w 68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6"/>
                    <a:gd name="T17" fmla="*/ 68 w 68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6">
                      <a:moveTo>
                        <a:pt x="36" y="26"/>
                      </a:moveTo>
                      <a:lnTo>
                        <a:pt x="68" y="10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3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86" name="Freeform 2818"/>
                <p:cNvSpPr>
                  <a:spLocks noChangeAspect="1"/>
                </p:cNvSpPr>
                <p:nvPr/>
              </p:nvSpPr>
              <p:spPr bwMode="auto">
                <a:xfrm>
                  <a:off x="1128" y="1948"/>
                  <a:ext cx="70" cy="28"/>
                </a:xfrm>
                <a:custGeom>
                  <a:avLst/>
                  <a:gdLst>
                    <a:gd name="T0" fmla="*/ 36 w 70"/>
                    <a:gd name="T1" fmla="*/ 28 h 28"/>
                    <a:gd name="T2" fmla="*/ 70 w 70"/>
                    <a:gd name="T3" fmla="*/ 10 h 28"/>
                    <a:gd name="T4" fmla="*/ 32 w 70"/>
                    <a:gd name="T5" fmla="*/ 0 h 28"/>
                    <a:gd name="T6" fmla="*/ 0 w 70"/>
                    <a:gd name="T7" fmla="*/ 16 h 28"/>
                    <a:gd name="T8" fmla="*/ 36 w 70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28"/>
                    <a:gd name="T17" fmla="*/ 70 w 70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28">
                      <a:moveTo>
                        <a:pt x="36" y="28"/>
                      </a:moveTo>
                      <a:lnTo>
                        <a:pt x="70" y="10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36" y="28"/>
                      </a:lnTo>
                      <a:close/>
                    </a:path>
                  </a:pathLst>
                </a:custGeom>
                <a:solidFill>
                  <a:srgbClr val="00785A"/>
                </a:solidFill>
                <a:ln w="0">
                  <a:solidFill>
                    <a:srgbClr val="00785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87" name="Freeform 2819"/>
                <p:cNvSpPr>
                  <a:spLocks noChangeAspect="1"/>
                </p:cNvSpPr>
                <p:nvPr/>
              </p:nvSpPr>
              <p:spPr bwMode="auto">
                <a:xfrm>
                  <a:off x="1128" y="1948"/>
                  <a:ext cx="70" cy="28"/>
                </a:xfrm>
                <a:custGeom>
                  <a:avLst/>
                  <a:gdLst>
                    <a:gd name="T0" fmla="*/ 36 w 70"/>
                    <a:gd name="T1" fmla="*/ 28 h 28"/>
                    <a:gd name="T2" fmla="*/ 70 w 70"/>
                    <a:gd name="T3" fmla="*/ 10 h 28"/>
                    <a:gd name="T4" fmla="*/ 32 w 70"/>
                    <a:gd name="T5" fmla="*/ 0 h 28"/>
                    <a:gd name="T6" fmla="*/ 0 w 70"/>
                    <a:gd name="T7" fmla="*/ 16 h 28"/>
                    <a:gd name="T8" fmla="*/ 36 w 70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28"/>
                    <a:gd name="T17" fmla="*/ 70 w 70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28">
                      <a:moveTo>
                        <a:pt x="36" y="28"/>
                      </a:moveTo>
                      <a:lnTo>
                        <a:pt x="70" y="10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36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88" name="Freeform 2820"/>
                <p:cNvSpPr>
                  <a:spLocks noChangeAspect="1"/>
                </p:cNvSpPr>
                <p:nvPr/>
              </p:nvSpPr>
              <p:spPr bwMode="auto">
                <a:xfrm>
                  <a:off x="1164" y="1958"/>
                  <a:ext cx="70" cy="30"/>
                </a:xfrm>
                <a:custGeom>
                  <a:avLst/>
                  <a:gdLst>
                    <a:gd name="T0" fmla="*/ 38 w 70"/>
                    <a:gd name="T1" fmla="*/ 30 h 30"/>
                    <a:gd name="T2" fmla="*/ 70 w 70"/>
                    <a:gd name="T3" fmla="*/ 12 h 30"/>
                    <a:gd name="T4" fmla="*/ 34 w 70"/>
                    <a:gd name="T5" fmla="*/ 0 h 30"/>
                    <a:gd name="T6" fmla="*/ 0 w 70"/>
                    <a:gd name="T7" fmla="*/ 18 h 30"/>
                    <a:gd name="T8" fmla="*/ 38 w 70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30"/>
                    <a:gd name="T17" fmla="*/ 70 w 70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30">
                      <a:moveTo>
                        <a:pt x="38" y="30"/>
                      </a:moveTo>
                      <a:lnTo>
                        <a:pt x="70" y="12"/>
                      </a:lnTo>
                      <a:lnTo>
                        <a:pt x="34" y="0"/>
                      </a:lnTo>
                      <a:lnTo>
                        <a:pt x="0" y="18"/>
                      </a:lnTo>
                      <a:lnTo>
                        <a:pt x="38" y="30"/>
                      </a:lnTo>
                      <a:close/>
                    </a:path>
                  </a:pathLst>
                </a:custGeom>
                <a:solidFill>
                  <a:srgbClr val="007C59"/>
                </a:solidFill>
                <a:ln w="0">
                  <a:solidFill>
                    <a:srgbClr val="007C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89" name="Freeform 2821"/>
                <p:cNvSpPr>
                  <a:spLocks noChangeAspect="1"/>
                </p:cNvSpPr>
                <p:nvPr/>
              </p:nvSpPr>
              <p:spPr bwMode="auto">
                <a:xfrm>
                  <a:off x="1164" y="1958"/>
                  <a:ext cx="70" cy="30"/>
                </a:xfrm>
                <a:custGeom>
                  <a:avLst/>
                  <a:gdLst>
                    <a:gd name="T0" fmla="*/ 38 w 70"/>
                    <a:gd name="T1" fmla="*/ 30 h 30"/>
                    <a:gd name="T2" fmla="*/ 70 w 70"/>
                    <a:gd name="T3" fmla="*/ 12 h 30"/>
                    <a:gd name="T4" fmla="*/ 34 w 70"/>
                    <a:gd name="T5" fmla="*/ 0 h 30"/>
                    <a:gd name="T6" fmla="*/ 0 w 70"/>
                    <a:gd name="T7" fmla="*/ 18 h 30"/>
                    <a:gd name="T8" fmla="*/ 38 w 70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30"/>
                    <a:gd name="T17" fmla="*/ 70 w 70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30">
                      <a:moveTo>
                        <a:pt x="38" y="30"/>
                      </a:moveTo>
                      <a:lnTo>
                        <a:pt x="70" y="12"/>
                      </a:lnTo>
                      <a:lnTo>
                        <a:pt x="34" y="0"/>
                      </a:lnTo>
                      <a:lnTo>
                        <a:pt x="0" y="18"/>
                      </a:lnTo>
                      <a:lnTo>
                        <a:pt x="38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90" name="Freeform 2822"/>
                <p:cNvSpPr>
                  <a:spLocks noChangeAspect="1"/>
                </p:cNvSpPr>
                <p:nvPr/>
              </p:nvSpPr>
              <p:spPr bwMode="auto">
                <a:xfrm>
                  <a:off x="1202" y="1970"/>
                  <a:ext cx="70" cy="30"/>
                </a:xfrm>
                <a:custGeom>
                  <a:avLst/>
                  <a:gdLst>
                    <a:gd name="T0" fmla="*/ 38 w 70"/>
                    <a:gd name="T1" fmla="*/ 30 h 30"/>
                    <a:gd name="T2" fmla="*/ 70 w 70"/>
                    <a:gd name="T3" fmla="*/ 14 h 30"/>
                    <a:gd name="T4" fmla="*/ 32 w 70"/>
                    <a:gd name="T5" fmla="*/ 0 h 30"/>
                    <a:gd name="T6" fmla="*/ 0 w 70"/>
                    <a:gd name="T7" fmla="*/ 18 h 30"/>
                    <a:gd name="T8" fmla="*/ 38 w 70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30"/>
                    <a:gd name="T17" fmla="*/ 70 w 70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30">
                      <a:moveTo>
                        <a:pt x="38" y="30"/>
                      </a:moveTo>
                      <a:lnTo>
                        <a:pt x="70" y="14"/>
                      </a:lnTo>
                      <a:lnTo>
                        <a:pt x="32" y="0"/>
                      </a:lnTo>
                      <a:lnTo>
                        <a:pt x="0" y="18"/>
                      </a:lnTo>
                      <a:lnTo>
                        <a:pt x="38" y="30"/>
                      </a:lnTo>
                      <a:close/>
                    </a:path>
                  </a:pathLst>
                </a:custGeom>
                <a:solidFill>
                  <a:srgbClr val="007F59"/>
                </a:solidFill>
                <a:ln w="0">
                  <a:solidFill>
                    <a:srgbClr val="007F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91" name="Freeform 2823"/>
                <p:cNvSpPr>
                  <a:spLocks noChangeAspect="1"/>
                </p:cNvSpPr>
                <p:nvPr/>
              </p:nvSpPr>
              <p:spPr bwMode="auto">
                <a:xfrm>
                  <a:off x="1202" y="1970"/>
                  <a:ext cx="70" cy="30"/>
                </a:xfrm>
                <a:custGeom>
                  <a:avLst/>
                  <a:gdLst>
                    <a:gd name="T0" fmla="*/ 38 w 70"/>
                    <a:gd name="T1" fmla="*/ 30 h 30"/>
                    <a:gd name="T2" fmla="*/ 70 w 70"/>
                    <a:gd name="T3" fmla="*/ 14 h 30"/>
                    <a:gd name="T4" fmla="*/ 32 w 70"/>
                    <a:gd name="T5" fmla="*/ 0 h 30"/>
                    <a:gd name="T6" fmla="*/ 0 w 70"/>
                    <a:gd name="T7" fmla="*/ 18 h 30"/>
                    <a:gd name="T8" fmla="*/ 38 w 70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30"/>
                    <a:gd name="T17" fmla="*/ 70 w 70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30">
                      <a:moveTo>
                        <a:pt x="38" y="30"/>
                      </a:moveTo>
                      <a:lnTo>
                        <a:pt x="70" y="14"/>
                      </a:lnTo>
                      <a:lnTo>
                        <a:pt x="32" y="0"/>
                      </a:lnTo>
                      <a:lnTo>
                        <a:pt x="0" y="18"/>
                      </a:lnTo>
                      <a:lnTo>
                        <a:pt x="38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92" name="Freeform 2824"/>
                <p:cNvSpPr>
                  <a:spLocks noChangeAspect="1"/>
                </p:cNvSpPr>
                <p:nvPr/>
              </p:nvSpPr>
              <p:spPr bwMode="auto">
                <a:xfrm>
                  <a:off x="1240" y="1984"/>
                  <a:ext cx="72" cy="30"/>
                </a:xfrm>
                <a:custGeom>
                  <a:avLst/>
                  <a:gdLst>
                    <a:gd name="T0" fmla="*/ 38 w 72"/>
                    <a:gd name="T1" fmla="*/ 30 h 30"/>
                    <a:gd name="T2" fmla="*/ 72 w 72"/>
                    <a:gd name="T3" fmla="*/ 12 h 30"/>
                    <a:gd name="T4" fmla="*/ 32 w 72"/>
                    <a:gd name="T5" fmla="*/ 0 h 30"/>
                    <a:gd name="T6" fmla="*/ 0 w 72"/>
                    <a:gd name="T7" fmla="*/ 16 h 30"/>
                    <a:gd name="T8" fmla="*/ 38 w 72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"/>
                    <a:gd name="T16" fmla="*/ 0 h 30"/>
                    <a:gd name="T17" fmla="*/ 72 w 72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" h="30">
                      <a:moveTo>
                        <a:pt x="38" y="30"/>
                      </a:moveTo>
                      <a:lnTo>
                        <a:pt x="72" y="12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38" y="30"/>
                      </a:lnTo>
                      <a:close/>
                    </a:path>
                  </a:pathLst>
                </a:custGeom>
                <a:solidFill>
                  <a:srgbClr val="008158"/>
                </a:solidFill>
                <a:ln w="0">
                  <a:solidFill>
                    <a:srgbClr val="0081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93" name="Freeform 2825"/>
                <p:cNvSpPr>
                  <a:spLocks noChangeAspect="1"/>
                </p:cNvSpPr>
                <p:nvPr/>
              </p:nvSpPr>
              <p:spPr bwMode="auto">
                <a:xfrm>
                  <a:off x="1240" y="1984"/>
                  <a:ext cx="72" cy="30"/>
                </a:xfrm>
                <a:custGeom>
                  <a:avLst/>
                  <a:gdLst>
                    <a:gd name="T0" fmla="*/ 38 w 72"/>
                    <a:gd name="T1" fmla="*/ 30 h 30"/>
                    <a:gd name="T2" fmla="*/ 72 w 72"/>
                    <a:gd name="T3" fmla="*/ 12 h 30"/>
                    <a:gd name="T4" fmla="*/ 32 w 72"/>
                    <a:gd name="T5" fmla="*/ 0 h 30"/>
                    <a:gd name="T6" fmla="*/ 0 w 72"/>
                    <a:gd name="T7" fmla="*/ 16 h 30"/>
                    <a:gd name="T8" fmla="*/ 38 w 72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"/>
                    <a:gd name="T16" fmla="*/ 0 h 30"/>
                    <a:gd name="T17" fmla="*/ 72 w 72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" h="30">
                      <a:moveTo>
                        <a:pt x="38" y="30"/>
                      </a:moveTo>
                      <a:lnTo>
                        <a:pt x="72" y="12"/>
                      </a:lnTo>
                      <a:lnTo>
                        <a:pt x="32" y="0"/>
                      </a:lnTo>
                      <a:lnTo>
                        <a:pt x="0" y="16"/>
                      </a:lnTo>
                      <a:lnTo>
                        <a:pt x="38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94" name="Freeform 2826"/>
                <p:cNvSpPr>
                  <a:spLocks noChangeAspect="1"/>
                </p:cNvSpPr>
                <p:nvPr/>
              </p:nvSpPr>
              <p:spPr bwMode="auto">
                <a:xfrm>
                  <a:off x="1278" y="1996"/>
                  <a:ext cx="72" cy="32"/>
                </a:xfrm>
                <a:custGeom>
                  <a:avLst/>
                  <a:gdLst>
                    <a:gd name="T0" fmla="*/ 40 w 72"/>
                    <a:gd name="T1" fmla="*/ 32 h 32"/>
                    <a:gd name="T2" fmla="*/ 72 w 72"/>
                    <a:gd name="T3" fmla="*/ 14 h 32"/>
                    <a:gd name="T4" fmla="*/ 34 w 72"/>
                    <a:gd name="T5" fmla="*/ 0 h 32"/>
                    <a:gd name="T6" fmla="*/ 0 w 72"/>
                    <a:gd name="T7" fmla="*/ 18 h 32"/>
                    <a:gd name="T8" fmla="*/ 40 w 72"/>
                    <a:gd name="T9" fmla="*/ 32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"/>
                    <a:gd name="T16" fmla="*/ 0 h 32"/>
                    <a:gd name="T17" fmla="*/ 72 w 72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" h="32">
                      <a:moveTo>
                        <a:pt x="40" y="32"/>
                      </a:moveTo>
                      <a:lnTo>
                        <a:pt x="72" y="14"/>
                      </a:lnTo>
                      <a:lnTo>
                        <a:pt x="34" y="0"/>
                      </a:lnTo>
                      <a:lnTo>
                        <a:pt x="0" y="18"/>
                      </a:lnTo>
                      <a:lnTo>
                        <a:pt x="40" y="32"/>
                      </a:lnTo>
                      <a:close/>
                    </a:path>
                  </a:pathLst>
                </a:custGeom>
                <a:solidFill>
                  <a:srgbClr val="008258"/>
                </a:solidFill>
                <a:ln w="0">
                  <a:solidFill>
                    <a:srgbClr val="0082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95" name="Freeform 2827"/>
                <p:cNvSpPr>
                  <a:spLocks noChangeAspect="1"/>
                </p:cNvSpPr>
                <p:nvPr/>
              </p:nvSpPr>
              <p:spPr bwMode="auto">
                <a:xfrm>
                  <a:off x="1278" y="1996"/>
                  <a:ext cx="72" cy="32"/>
                </a:xfrm>
                <a:custGeom>
                  <a:avLst/>
                  <a:gdLst>
                    <a:gd name="T0" fmla="*/ 40 w 72"/>
                    <a:gd name="T1" fmla="*/ 32 h 32"/>
                    <a:gd name="T2" fmla="*/ 72 w 72"/>
                    <a:gd name="T3" fmla="*/ 14 h 32"/>
                    <a:gd name="T4" fmla="*/ 34 w 72"/>
                    <a:gd name="T5" fmla="*/ 0 h 32"/>
                    <a:gd name="T6" fmla="*/ 0 w 72"/>
                    <a:gd name="T7" fmla="*/ 18 h 32"/>
                    <a:gd name="T8" fmla="*/ 40 w 72"/>
                    <a:gd name="T9" fmla="*/ 32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"/>
                    <a:gd name="T16" fmla="*/ 0 h 32"/>
                    <a:gd name="T17" fmla="*/ 72 w 72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" h="32">
                      <a:moveTo>
                        <a:pt x="40" y="32"/>
                      </a:moveTo>
                      <a:lnTo>
                        <a:pt x="72" y="14"/>
                      </a:lnTo>
                      <a:lnTo>
                        <a:pt x="34" y="0"/>
                      </a:lnTo>
                      <a:lnTo>
                        <a:pt x="0" y="18"/>
                      </a:lnTo>
                      <a:lnTo>
                        <a:pt x="40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96" name="Freeform 2828"/>
                <p:cNvSpPr>
                  <a:spLocks noChangeAspect="1"/>
                </p:cNvSpPr>
                <p:nvPr/>
              </p:nvSpPr>
              <p:spPr bwMode="auto">
                <a:xfrm>
                  <a:off x="1318" y="2010"/>
                  <a:ext cx="72" cy="32"/>
                </a:xfrm>
                <a:custGeom>
                  <a:avLst/>
                  <a:gdLst>
                    <a:gd name="T0" fmla="*/ 40 w 72"/>
                    <a:gd name="T1" fmla="*/ 32 h 32"/>
                    <a:gd name="T2" fmla="*/ 72 w 72"/>
                    <a:gd name="T3" fmla="*/ 14 h 32"/>
                    <a:gd name="T4" fmla="*/ 32 w 72"/>
                    <a:gd name="T5" fmla="*/ 0 h 32"/>
                    <a:gd name="T6" fmla="*/ 0 w 72"/>
                    <a:gd name="T7" fmla="*/ 18 h 32"/>
                    <a:gd name="T8" fmla="*/ 40 w 72"/>
                    <a:gd name="T9" fmla="*/ 32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"/>
                    <a:gd name="T16" fmla="*/ 0 h 32"/>
                    <a:gd name="T17" fmla="*/ 72 w 72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" h="32">
                      <a:moveTo>
                        <a:pt x="40" y="32"/>
                      </a:moveTo>
                      <a:lnTo>
                        <a:pt x="72" y="14"/>
                      </a:lnTo>
                      <a:lnTo>
                        <a:pt x="32" y="0"/>
                      </a:lnTo>
                      <a:lnTo>
                        <a:pt x="0" y="18"/>
                      </a:lnTo>
                      <a:lnTo>
                        <a:pt x="40" y="32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97" name="Freeform 2829"/>
                <p:cNvSpPr>
                  <a:spLocks noChangeAspect="1"/>
                </p:cNvSpPr>
                <p:nvPr/>
              </p:nvSpPr>
              <p:spPr bwMode="auto">
                <a:xfrm>
                  <a:off x="1318" y="2010"/>
                  <a:ext cx="72" cy="32"/>
                </a:xfrm>
                <a:custGeom>
                  <a:avLst/>
                  <a:gdLst>
                    <a:gd name="T0" fmla="*/ 40 w 72"/>
                    <a:gd name="T1" fmla="*/ 32 h 32"/>
                    <a:gd name="T2" fmla="*/ 72 w 72"/>
                    <a:gd name="T3" fmla="*/ 14 h 32"/>
                    <a:gd name="T4" fmla="*/ 32 w 72"/>
                    <a:gd name="T5" fmla="*/ 0 h 32"/>
                    <a:gd name="T6" fmla="*/ 0 w 72"/>
                    <a:gd name="T7" fmla="*/ 18 h 32"/>
                    <a:gd name="T8" fmla="*/ 40 w 72"/>
                    <a:gd name="T9" fmla="*/ 32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"/>
                    <a:gd name="T16" fmla="*/ 0 h 32"/>
                    <a:gd name="T17" fmla="*/ 72 w 72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" h="32">
                      <a:moveTo>
                        <a:pt x="40" y="32"/>
                      </a:moveTo>
                      <a:lnTo>
                        <a:pt x="72" y="14"/>
                      </a:lnTo>
                      <a:lnTo>
                        <a:pt x="32" y="0"/>
                      </a:lnTo>
                      <a:lnTo>
                        <a:pt x="0" y="18"/>
                      </a:lnTo>
                      <a:lnTo>
                        <a:pt x="40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98" name="Freeform 2830"/>
                <p:cNvSpPr>
                  <a:spLocks noChangeAspect="1"/>
                </p:cNvSpPr>
                <p:nvPr/>
              </p:nvSpPr>
              <p:spPr bwMode="auto">
                <a:xfrm>
                  <a:off x="1358" y="2024"/>
                  <a:ext cx="74" cy="34"/>
                </a:xfrm>
                <a:custGeom>
                  <a:avLst/>
                  <a:gdLst>
                    <a:gd name="T0" fmla="*/ 40 w 74"/>
                    <a:gd name="T1" fmla="*/ 34 h 34"/>
                    <a:gd name="T2" fmla="*/ 74 w 74"/>
                    <a:gd name="T3" fmla="*/ 16 h 34"/>
                    <a:gd name="T4" fmla="*/ 32 w 74"/>
                    <a:gd name="T5" fmla="*/ 0 h 34"/>
                    <a:gd name="T6" fmla="*/ 0 w 74"/>
                    <a:gd name="T7" fmla="*/ 18 h 34"/>
                    <a:gd name="T8" fmla="*/ 40 w 74"/>
                    <a:gd name="T9" fmla="*/ 34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4"/>
                    <a:gd name="T16" fmla="*/ 0 h 34"/>
                    <a:gd name="T17" fmla="*/ 74 w 74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4" h="34">
                      <a:moveTo>
                        <a:pt x="40" y="34"/>
                      </a:moveTo>
                      <a:lnTo>
                        <a:pt x="74" y="16"/>
                      </a:lnTo>
                      <a:lnTo>
                        <a:pt x="32" y="0"/>
                      </a:lnTo>
                      <a:lnTo>
                        <a:pt x="0" y="18"/>
                      </a:lnTo>
                      <a:lnTo>
                        <a:pt x="40" y="34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99" name="Freeform 2831"/>
                <p:cNvSpPr>
                  <a:spLocks noChangeAspect="1"/>
                </p:cNvSpPr>
                <p:nvPr/>
              </p:nvSpPr>
              <p:spPr bwMode="auto">
                <a:xfrm>
                  <a:off x="1358" y="2024"/>
                  <a:ext cx="74" cy="34"/>
                </a:xfrm>
                <a:custGeom>
                  <a:avLst/>
                  <a:gdLst>
                    <a:gd name="T0" fmla="*/ 40 w 74"/>
                    <a:gd name="T1" fmla="*/ 34 h 34"/>
                    <a:gd name="T2" fmla="*/ 74 w 74"/>
                    <a:gd name="T3" fmla="*/ 16 h 34"/>
                    <a:gd name="T4" fmla="*/ 32 w 74"/>
                    <a:gd name="T5" fmla="*/ 0 h 34"/>
                    <a:gd name="T6" fmla="*/ 0 w 74"/>
                    <a:gd name="T7" fmla="*/ 18 h 34"/>
                    <a:gd name="T8" fmla="*/ 40 w 74"/>
                    <a:gd name="T9" fmla="*/ 34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4"/>
                    <a:gd name="T16" fmla="*/ 0 h 34"/>
                    <a:gd name="T17" fmla="*/ 74 w 74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4" h="34">
                      <a:moveTo>
                        <a:pt x="40" y="34"/>
                      </a:moveTo>
                      <a:lnTo>
                        <a:pt x="74" y="16"/>
                      </a:lnTo>
                      <a:lnTo>
                        <a:pt x="32" y="0"/>
                      </a:lnTo>
                      <a:lnTo>
                        <a:pt x="0" y="18"/>
                      </a:lnTo>
                      <a:lnTo>
                        <a:pt x="40" y="3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00" name="Freeform 2832"/>
                <p:cNvSpPr>
                  <a:spLocks noChangeAspect="1"/>
                </p:cNvSpPr>
                <p:nvPr/>
              </p:nvSpPr>
              <p:spPr bwMode="auto">
                <a:xfrm>
                  <a:off x="1398" y="2040"/>
                  <a:ext cx="74" cy="32"/>
                </a:xfrm>
                <a:custGeom>
                  <a:avLst/>
                  <a:gdLst>
                    <a:gd name="T0" fmla="*/ 42 w 74"/>
                    <a:gd name="T1" fmla="*/ 32 h 32"/>
                    <a:gd name="T2" fmla="*/ 74 w 74"/>
                    <a:gd name="T3" fmla="*/ 14 h 32"/>
                    <a:gd name="T4" fmla="*/ 34 w 74"/>
                    <a:gd name="T5" fmla="*/ 0 h 32"/>
                    <a:gd name="T6" fmla="*/ 0 w 74"/>
                    <a:gd name="T7" fmla="*/ 18 h 32"/>
                    <a:gd name="T8" fmla="*/ 42 w 74"/>
                    <a:gd name="T9" fmla="*/ 32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4"/>
                    <a:gd name="T16" fmla="*/ 0 h 32"/>
                    <a:gd name="T17" fmla="*/ 74 w 74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4" h="32">
                      <a:moveTo>
                        <a:pt x="42" y="32"/>
                      </a:moveTo>
                      <a:lnTo>
                        <a:pt x="74" y="14"/>
                      </a:lnTo>
                      <a:lnTo>
                        <a:pt x="34" y="0"/>
                      </a:lnTo>
                      <a:lnTo>
                        <a:pt x="0" y="18"/>
                      </a:lnTo>
                      <a:lnTo>
                        <a:pt x="42" y="32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01" name="Freeform 2833"/>
                <p:cNvSpPr>
                  <a:spLocks noChangeAspect="1"/>
                </p:cNvSpPr>
                <p:nvPr/>
              </p:nvSpPr>
              <p:spPr bwMode="auto">
                <a:xfrm>
                  <a:off x="1398" y="2040"/>
                  <a:ext cx="74" cy="32"/>
                </a:xfrm>
                <a:custGeom>
                  <a:avLst/>
                  <a:gdLst>
                    <a:gd name="T0" fmla="*/ 42 w 74"/>
                    <a:gd name="T1" fmla="*/ 32 h 32"/>
                    <a:gd name="T2" fmla="*/ 74 w 74"/>
                    <a:gd name="T3" fmla="*/ 14 h 32"/>
                    <a:gd name="T4" fmla="*/ 34 w 74"/>
                    <a:gd name="T5" fmla="*/ 0 h 32"/>
                    <a:gd name="T6" fmla="*/ 0 w 74"/>
                    <a:gd name="T7" fmla="*/ 18 h 32"/>
                    <a:gd name="T8" fmla="*/ 42 w 74"/>
                    <a:gd name="T9" fmla="*/ 32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4"/>
                    <a:gd name="T16" fmla="*/ 0 h 32"/>
                    <a:gd name="T17" fmla="*/ 74 w 74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4" h="32">
                      <a:moveTo>
                        <a:pt x="42" y="32"/>
                      </a:moveTo>
                      <a:lnTo>
                        <a:pt x="74" y="14"/>
                      </a:lnTo>
                      <a:lnTo>
                        <a:pt x="34" y="0"/>
                      </a:lnTo>
                      <a:lnTo>
                        <a:pt x="0" y="18"/>
                      </a:lnTo>
                      <a:lnTo>
                        <a:pt x="42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02" name="Freeform 2834"/>
                <p:cNvSpPr>
                  <a:spLocks noChangeAspect="1"/>
                </p:cNvSpPr>
                <p:nvPr/>
              </p:nvSpPr>
              <p:spPr bwMode="auto">
                <a:xfrm>
                  <a:off x="1440" y="2054"/>
                  <a:ext cx="74" cy="34"/>
                </a:xfrm>
                <a:custGeom>
                  <a:avLst/>
                  <a:gdLst>
                    <a:gd name="T0" fmla="*/ 42 w 74"/>
                    <a:gd name="T1" fmla="*/ 34 h 34"/>
                    <a:gd name="T2" fmla="*/ 74 w 74"/>
                    <a:gd name="T3" fmla="*/ 16 h 34"/>
                    <a:gd name="T4" fmla="*/ 32 w 74"/>
                    <a:gd name="T5" fmla="*/ 0 h 34"/>
                    <a:gd name="T6" fmla="*/ 0 w 74"/>
                    <a:gd name="T7" fmla="*/ 18 h 34"/>
                    <a:gd name="T8" fmla="*/ 42 w 74"/>
                    <a:gd name="T9" fmla="*/ 34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4"/>
                    <a:gd name="T16" fmla="*/ 0 h 34"/>
                    <a:gd name="T17" fmla="*/ 74 w 74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4" h="34">
                      <a:moveTo>
                        <a:pt x="42" y="34"/>
                      </a:moveTo>
                      <a:lnTo>
                        <a:pt x="74" y="16"/>
                      </a:lnTo>
                      <a:lnTo>
                        <a:pt x="32" y="0"/>
                      </a:lnTo>
                      <a:lnTo>
                        <a:pt x="0" y="18"/>
                      </a:lnTo>
                      <a:lnTo>
                        <a:pt x="42" y="34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03" name="Freeform 2835"/>
                <p:cNvSpPr>
                  <a:spLocks noChangeAspect="1"/>
                </p:cNvSpPr>
                <p:nvPr/>
              </p:nvSpPr>
              <p:spPr bwMode="auto">
                <a:xfrm>
                  <a:off x="1440" y="2054"/>
                  <a:ext cx="74" cy="34"/>
                </a:xfrm>
                <a:custGeom>
                  <a:avLst/>
                  <a:gdLst>
                    <a:gd name="T0" fmla="*/ 42 w 74"/>
                    <a:gd name="T1" fmla="*/ 34 h 34"/>
                    <a:gd name="T2" fmla="*/ 74 w 74"/>
                    <a:gd name="T3" fmla="*/ 16 h 34"/>
                    <a:gd name="T4" fmla="*/ 32 w 74"/>
                    <a:gd name="T5" fmla="*/ 0 h 34"/>
                    <a:gd name="T6" fmla="*/ 0 w 74"/>
                    <a:gd name="T7" fmla="*/ 18 h 34"/>
                    <a:gd name="T8" fmla="*/ 42 w 74"/>
                    <a:gd name="T9" fmla="*/ 34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4"/>
                    <a:gd name="T16" fmla="*/ 0 h 34"/>
                    <a:gd name="T17" fmla="*/ 74 w 74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4" h="34">
                      <a:moveTo>
                        <a:pt x="42" y="34"/>
                      </a:moveTo>
                      <a:lnTo>
                        <a:pt x="74" y="16"/>
                      </a:lnTo>
                      <a:lnTo>
                        <a:pt x="32" y="0"/>
                      </a:lnTo>
                      <a:lnTo>
                        <a:pt x="0" y="18"/>
                      </a:lnTo>
                      <a:lnTo>
                        <a:pt x="42" y="3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04" name="Freeform 2836"/>
                <p:cNvSpPr>
                  <a:spLocks noChangeAspect="1"/>
                </p:cNvSpPr>
                <p:nvPr/>
              </p:nvSpPr>
              <p:spPr bwMode="auto">
                <a:xfrm>
                  <a:off x="344" y="1684"/>
                  <a:ext cx="62" cy="62"/>
                </a:xfrm>
                <a:custGeom>
                  <a:avLst/>
                  <a:gdLst>
                    <a:gd name="T0" fmla="*/ 28 w 62"/>
                    <a:gd name="T1" fmla="*/ 62 h 62"/>
                    <a:gd name="T2" fmla="*/ 62 w 62"/>
                    <a:gd name="T3" fmla="*/ 40 h 62"/>
                    <a:gd name="T4" fmla="*/ 34 w 62"/>
                    <a:gd name="T5" fmla="*/ 0 h 62"/>
                    <a:gd name="T6" fmla="*/ 0 w 62"/>
                    <a:gd name="T7" fmla="*/ 10 h 62"/>
                    <a:gd name="T8" fmla="*/ 28 w 62"/>
                    <a:gd name="T9" fmla="*/ 62 h 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62"/>
                    <a:gd name="T17" fmla="*/ 62 w 62"/>
                    <a:gd name="T18" fmla="*/ 62 h 6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62">
                      <a:moveTo>
                        <a:pt x="28" y="62"/>
                      </a:moveTo>
                      <a:lnTo>
                        <a:pt x="62" y="40"/>
                      </a:lnTo>
                      <a:lnTo>
                        <a:pt x="34" y="0"/>
                      </a:lnTo>
                      <a:lnTo>
                        <a:pt x="0" y="10"/>
                      </a:lnTo>
                      <a:lnTo>
                        <a:pt x="28" y="62"/>
                      </a:lnTo>
                      <a:close/>
                    </a:path>
                  </a:pathLst>
                </a:custGeom>
                <a:solidFill>
                  <a:srgbClr val="6DBB64"/>
                </a:solidFill>
                <a:ln w="0">
                  <a:solidFill>
                    <a:srgbClr val="6DBB6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05" name="Freeform 2837"/>
                <p:cNvSpPr>
                  <a:spLocks noChangeAspect="1"/>
                </p:cNvSpPr>
                <p:nvPr/>
              </p:nvSpPr>
              <p:spPr bwMode="auto">
                <a:xfrm>
                  <a:off x="344" y="1684"/>
                  <a:ext cx="62" cy="62"/>
                </a:xfrm>
                <a:custGeom>
                  <a:avLst/>
                  <a:gdLst>
                    <a:gd name="T0" fmla="*/ 28 w 62"/>
                    <a:gd name="T1" fmla="*/ 62 h 62"/>
                    <a:gd name="T2" fmla="*/ 62 w 62"/>
                    <a:gd name="T3" fmla="*/ 40 h 62"/>
                    <a:gd name="T4" fmla="*/ 34 w 62"/>
                    <a:gd name="T5" fmla="*/ 0 h 62"/>
                    <a:gd name="T6" fmla="*/ 0 w 62"/>
                    <a:gd name="T7" fmla="*/ 10 h 62"/>
                    <a:gd name="T8" fmla="*/ 28 w 62"/>
                    <a:gd name="T9" fmla="*/ 62 h 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62"/>
                    <a:gd name="T17" fmla="*/ 62 w 62"/>
                    <a:gd name="T18" fmla="*/ 62 h 6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62">
                      <a:moveTo>
                        <a:pt x="28" y="62"/>
                      </a:moveTo>
                      <a:lnTo>
                        <a:pt x="62" y="40"/>
                      </a:lnTo>
                      <a:lnTo>
                        <a:pt x="34" y="0"/>
                      </a:lnTo>
                      <a:lnTo>
                        <a:pt x="0" y="10"/>
                      </a:lnTo>
                      <a:lnTo>
                        <a:pt x="28" y="6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06" name="Freeform 2838"/>
                <p:cNvSpPr>
                  <a:spLocks noChangeAspect="1"/>
                </p:cNvSpPr>
                <p:nvPr/>
              </p:nvSpPr>
              <p:spPr bwMode="auto">
                <a:xfrm>
                  <a:off x="372" y="1724"/>
                  <a:ext cx="68" cy="132"/>
                </a:xfrm>
                <a:custGeom>
                  <a:avLst/>
                  <a:gdLst>
                    <a:gd name="T0" fmla="*/ 38 w 68"/>
                    <a:gd name="T1" fmla="*/ 132 h 132"/>
                    <a:gd name="T2" fmla="*/ 68 w 68"/>
                    <a:gd name="T3" fmla="*/ 90 h 132"/>
                    <a:gd name="T4" fmla="*/ 34 w 68"/>
                    <a:gd name="T5" fmla="*/ 0 h 132"/>
                    <a:gd name="T6" fmla="*/ 0 w 68"/>
                    <a:gd name="T7" fmla="*/ 22 h 132"/>
                    <a:gd name="T8" fmla="*/ 38 w 68"/>
                    <a:gd name="T9" fmla="*/ 132 h 1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132"/>
                    <a:gd name="T17" fmla="*/ 68 w 68"/>
                    <a:gd name="T18" fmla="*/ 132 h 1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132">
                      <a:moveTo>
                        <a:pt x="38" y="132"/>
                      </a:moveTo>
                      <a:lnTo>
                        <a:pt x="68" y="90"/>
                      </a:lnTo>
                      <a:lnTo>
                        <a:pt x="34" y="0"/>
                      </a:lnTo>
                      <a:lnTo>
                        <a:pt x="0" y="22"/>
                      </a:lnTo>
                      <a:lnTo>
                        <a:pt x="38" y="132"/>
                      </a:lnTo>
                      <a:close/>
                    </a:path>
                  </a:pathLst>
                </a:custGeom>
                <a:solidFill>
                  <a:srgbClr val="93B46B"/>
                </a:solidFill>
                <a:ln w="0">
                  <a:solidFill>
                    <a:srgbClr val="93B46B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07" name="Freeform 2839"/>
                <p:cNvSpPr>
                  <a:spLocks noChangeAspect="1"/>
                </p:cNvSpPr>
                <p:nvPr/>
              </p:nvSpPr>
              <p:spPr bwMode="auto">
                <a:xfrm>
                  <a:off x="372" y="1724"/>
                  <a:ext cx="68" cy="132"/>
                </a:xfrm>
                <a:custGeom>
                  <a:avLst/>
                  <a:gdLst>
                    <a:gd name="T0" fmla="*/ 38 w 68"/>
                    <a:gd name="T1" fmla="*/ 132 h 132"/>
                    <a:gd name="T2" fmla="*/ 68 w 68"/>
                    <a:gd name="T3" fmla="*/ 90 h 132"/>
                    <a:gd name="T4" fmla="*/ 34 w 68"/>
                    <a:gd name="T5" fmla="*/ 0 h 132"/>
                    <a:gd name="T6" fmla="*/ 0 w 68"/>
                    <a:gd name="T7" fmla="*/ 22 h 132"/>
                    <a:gd name="T8" fmla="*/ 38 w 68"/>
                    <a:gd name="T9" fmla="*/ 132 h 1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132"/>
                    <a:gd name="T17" fmla="*/ 68 w 68"/>
                    <a:gd name="T18" fmla="*/ 132 h 1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132">
                      <a:moveTo>
                        <a:pt x="38" y="132"/>
                      </a:moveTo>
                      <a:lnTo>
                        <a:pt x="68" y="90"/>
                      </a:lnTo>
                      <a:lnTo>
                        <a:pt x="34" y="0"/>
                      </a:lnTo>
                      <a:lnTo>
                        <a:pt x="0" y="22"/>
                      </a:lnTo>
                      <a:lnTo>
                        <a:pt x="38" y="1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08" name="Freeform 2840"/>
                <p:cNvSpPr>
                  <a:spLocks noChangeAspect="1"/>
                </p:cNvSpPr>
                <p:nvPr/>
              </p:nvSpPr>
              <p:spPr bwMode="auto">
                <a:xfrm>
                  <a:off x="410" y="1814"/>
                  <a:ext cx="66" cy="168"/>
                </a:xfrm>
                <a:custGeom>
                  <a:avLst/>
                  <a:gdLst>
                    <a:gd name="T0" fmla="*/ 38 w 66"/>
                    <a:gd name="T1" fmla="*/ 168 h 168"/>
                    <a:gd name="T2" fmla="*/ 66 w 66"/>
                    <a:gd name="T3" fmla="*/ 108 h 168"/>
                    <a:gd name="T4" fmla="*/ 30 w 66"/>
                    <a:gd name="T5" fmla="*/ 0 h 168"/>
                    <a:gd name="T6" fmla="*/ 0 w 66"/>
                    <a:gd name="T7" fmla="*/ 42 h 168"/>
                    <a:gd name="T8" fmla="*/ 38 w 66"/>
                    <a:gd name="T9" fmla="*/ 168 h 1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168"/>
                    <a:gd name="T17" fmla="*/ 66 w 66"/>
                    <a:gd name="T18" fmla="*/ 168 h 1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168">
                      <a:moveTo>
                        <a:pt x="38" y="168"/>
                      </a:moveTo>
                      <a:lnTo>
                        <a:pt x="66" y="108"/>
                      </a:lnTo>
                      <a:lnTo>
                        <a:pt x="30" y="0"/>
                      </a:lnTo>
                      <a:lnTo>
                        <a:pt x="0" y="42"/>
                      </a:lnTo>
                      <a:lnTo>
                        <a:pt x="38" y="168"/>
                      </a:lnTo>
                      <a:close/>
                    </a:path>
                  </a:pathLst>
                </a:custGeom>
                <a:solidFill>
                  <a:srgbClr val="9AAA76"/>
                </a:solidFill>
                <a:ln w="0">
                  <a:solidFill>
                    <a:srgbClr val="9AAA76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09" name="Freeform 2841"/>
                <p:cNvSpPr>
                  <a:spLocks noChangeAspect="1"/>
                </p:cNvSpPr>
                <p:nvPr/>
              </p:nvSpPr>
              <p:spPr bwMode="auto">
                <a:xfrm>
                  <a:off x="410" y="1814"/>
                  <a:ext cx="66" cy="168"/>
                </a:xfrm>
                <a:custGeom>
                  <a:avLst/>
                  <a:gdLst>
                    <a:gd name="T0" fmla="*/ 38 w 66"/>
                    <a:gd name="T1" fmla="*/ 168 h 168"/>
                    <a:gd name="T2" fmla="*/ 66 w 66"/>
                    <a:gd name="T3" fmla="*/ 108 h 168"/>
                    <a:gd name="T4" fmla="*/ 30 w 66"/>
                    <a:gd name="T5" fmla="*/ 0 h 168"/>
                    <a:gd name="T6" fmla="*/ 0 w 66"/>
                    <a:gd name="T7" fmla="*/ 42 h 168"/>
                    <a:gd name="T8" fmla="*/ 38 w 66"/>
                    <a:gd name="T9" fmla="*/ 168 h 1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168"/>
                    <a:gd name="T17" fmla="*/ 66 w 66"/>
                    <a:gd name="T18" fmla="*/ 168 h 1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168">
                      <a:moveTo>
                        <a:pt x="38" y="168"/>
                      </a:moveTo>
                      <a:lnTo>
                        <a:pt x="66" y="108"/>
                      </a:lnTo>
                      <a:lnTo>
                        <a:pt x="30" y="0"/>
                      </a:lnTo>
                      <a:lnTo>
                        <a:pt x="0" y="42"/>
                      </a:lnTo>
                      <a:lnTo>
                        <a:pt x="38" y="16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10" name="Freeform 2842"/>
                <p:cNvSpPr>
                  <a:spLocks noChangeAspect="1"/>
                </p:cNvSpPr>
                <p:nvPr/>
              </p:nvSpPr>
              <p:spPr bwMode="auto">
                <a:xfrm>
                  <a:off x="448" y="1922"/>
                  <a:ext cx="60" cy="150"/>
                </a:xfrm>
                <a:custGeom>
                  <a:avLst/>
                  <a:gdLst>
                    <a:gd name="T0" fmla="*/ 34 w 60"/>
                    <a:gd name="T1" fmla="*/ 150 h 150"/>
                    <a:gd name="T2" fmla="*/ 60 w 60"/>
                    <a:gd name="T3" fmla="*/ 82 h 150"/>
                    <a:gd name="T4" fmla="*/ 28 w 60"/>
                    <a:gd name="T5" fmla="*/ 0 h 150"/>
                    <a:gd name="T6" fmla="*/ 0 w 60"/>
                    <a:gd name="T7" fmla="*/ 60 h 150"/>
                    <a:gd name="T8" fmla="*/ 34 w 60"/>
                    <a:gd name="T9" fmla="*/ 150 h 1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150"/>
                    <a:gd name="T17" fmla="*/ 60 w 60"/>
                    <a:gd name="T18" fmla="*/ 150 h 1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150">
                      <a:moveTo>
                        <a:pt x="34" y="150"/>
                      </a:moveTo>
                      <a:lnTo>
                        <a:pt x="60" y="82"/>
                      </a:lnTo>
                      <a:lnTo>
                        <a:pt x="28" y="0"/>
                      </a:lnTo>
                      <a:lnTo>
                        <a:pt x="0" y="60"/>
                      </a:lnTo>
                      <a:lnTo>
                        <a:pt x="34" y="150"/>
                      </a:lnTo>
                      <a:close/>
                    </a:path>
                  </a:pathLst>
                </a:custGeom>
                <a:solidFill>
                  <a:srgbClr val="96978D"/>
                </a:solidFill>
                <a:ln w="0">
                  <a:solidFill>
                    <a:srgbClr val="96978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11" name="Freeform 2843"/>
                <p:cNvSpPr>
                  <a:spLocks noChangeAspect="1"/>
                </p:cNvSpPr>
                <p:nvPr/>
              </p:nvSpPr>
              <p:spPr bwMode="auto">
                <a:xfrm>
                  <a:off x="448" y="1922"/>
                  <a:ext cx="60" cy="150"/>
                </a:xfrm>
                <a:custGeom>
                  <a:avLst/>
                  <a:gdLst>
                    <a:gd name="T0" fmla="*/ 34 w 60"/>
                    <a:gd name="T1" fmla="*/ 150 h 150"/>
                    <a:gd name="T2" fmla="*/ 60 w 60"/>
                    <a:gd name="T3" fmla="*/ 82 h 150"/>
                    <a:gd name="T4" fmla="*/ 28 w 60"/>
                    <a:gd name="T5" fmla="*/ 0 h 150"/>
                    <a:gd name="T6" fmla="*/ 0 w 60"/>
                    <a:gd name="T7" fmla="*/ 60 h 150"/>
                    <a:gd name="T8" fmla="*/ 34 w 60"/>
                    <a:gd name="T9" fmla="*/ 150 h 1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150"/>
                    <a:gd name="T17" fmla="*/ 60 w 60"/>
                    <a:gd name="T18" fmla="*/ 150 h 1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150">
                      <a:moveTo>
                        <a:pt x="34" y="150"/>
                      </a:moveTo>
                      <a:lnTo>
                        <a:pt x="60" y="82"/>
                      </a:lnTo>
                      <a:lnTo>
                        <a:pt x="28" y="0"/>
                      </a:lnTo>
                      <a:lnTo>
                        <a:pt x="0" y="60"/>
                      </a:lnTo>
                      <a:lnTo>
                        <a:pt x="34" y="15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12" name="Freeform 2844"/>
                <p:cNvSpPr>
                  <a:spLocks noChangeAspect="1"/>
                </p:cNvSpPr>
                <p:nvPr/>
              </p:nvSpPr>
              <p:spPr bwMode="auto">
                <a:xfrm>
                  <a:off x="482" y="2004"/>
                  <a:ext cx="56" cy="114"/>
                </a:xfrm>
                <a:custGeom>
                  <a:avLst/>
                  <a:gdLst>
                    <a:gd name="T0" fmla="*/ 28 w 56"/>
                    <a:gd name="T1" fmla="*/ 114 h 114"/>
                    <a:gd name="T2" fmla="*/ 56 w 56"/>
                    <a:gd name="T3" fmla="*/ 46 h 114"/>
                    <a:gd name="T4" fmla="*/ 26 w 56"/>
                    <a:gd name="T5" fmla="*/ 0 h 114"/>
                    <a:gd name="T6" fmla="*/ 0 w 56"/>
                    <a:gd name="T7" fmla="*/ 68 h 114"/>
                    <a:gd name="T8" fmla="*/ 28 w 56"/>
                    <a:gd name="T9" fmla="*/ 114 h 1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14"/>
                    <a:gd name="T17" fmla="*/ 56 w 56"/>
                    <a:gd name="T18" fmla="*/ 114 h 1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14">
                      <a:moveTo>
                        <a:pt x="28" y="114"/>
                      </a:moveTo>
                      <a:lnTo>
                        <a:pt x="56" y="46"/>
                      </a:lnTo>
                      <a:lnTo>
                        <a:pt x="26" y="0"/>
                      </a:lnTo>
                      <a:lnTo>
                        <a:pt x="0" y="68"/>
                      </a:lnTo>
                      <a:lnTo>
                        <a:pt x="28" y="114"/>
                      </a:lnTo>
                      <a:close/>
                    </a:path>
                  </a:pathLst>
                </a:custGeom>
                <a:solidFill>
                  <a:srgbClr val="8677AC"/>
                </a:solidFill>
                <a:ln w="0">
                  <a:solidFill>
                    <a:srgbClr val="8677A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13" name="Freeform 2845"/>
                <p:cNvSpPr>
                  <a:spLocks noChangeAspect="1"/>
                </p:cNvSpPr>
                <p:nvPr/>
              </p:nvSpPr>
              <p:spPr bwMode="auto">
                <a:xfrm>
                  <a:off x="482" y="2004"/>
                  <a:ext cx="56" cy="114"/>
                </a:xfrm>
                <a:custGeom>
                  <a:avLst/>
                  <a:gdLst>
                    <a:gd name="T0" fmla="*/ 28 w 56"/>
                    <a:gd name="T1" fmla="*/ 114 h 114"/>
                    <a:gd name="T2" fmla="*/ 56 w 56"/>
                    <a:gd name="T3" fmla="*/ 46 h 114"/>
                    <a:gd name="T4" fmla="*/ 26 w 56"/>
                    <a:gd name="T5" fmla="*/ 0 h 114"/>
                    <a:gd name="T6" fmla="*/ 0 w 56"/>
                    <a:gd name="T7" fmla="*/ 68 h 114"/>
                    <a:gd name="T8" fmla="*/ 28 w 56"/>
                    <a:gd name="T9" fmla="*/ 114 h 1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114"/>
                    <a:gd name="T17" fmla="*/ 56 w 56"/>
                    <a:gd name="T18" fmla="*/ 114 h 1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114">
                      <a:moveTo>
                        <a:pt x="28" y="114"/>
                      </a:moveTo>
                      <a:lnTo>
                        <a:pt x="56" y="46"/>
                      </a:lnTo>
                      <a:lnTo>
                        <a:pt x="26" y="0"/>
                      </a:lnTo>
                      <a:lnTo>
                        <a:pt x="0" y="68"/>
                      </a:lnTo>
                      <a:lnTo>
                        <a:pt x="28" y="1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14" name="Freeform 2846"/>
                <p:cNvSpPr>
                  <a:spLocks noChangeAspect="1"/>
                </p:cNvSpPr>
                <p:nvPr/>
              </p:nvSpPr>
              <p:spPr bwMode="auto">
                <a:xfrm>
                  <a:off x="510" y="2050"/>
                  <a:ext cx="54" cy="86"/>
                </a:xfrm>
                <a:custGeom>
                  <a:avLst/>
                  <a:gdLst>
                    <a:gd name="T0" fmla="*/ 28 w 54"/>
                    <a:gd name="T1" fmla="*/ 86 h 86"/>
                    <a:gd name="T2" fmla="*/ 54 w 54"/>
                    <a:gd name="T3" fmla="*/ 20 h 86"/>
                    <a:gd name="T4" fmla="*/ 28 w 54"/>
                    <a:gd name="T5" fmla="*/ 0 h 86"/>
                    <a:gd name="T6" fmla="*/ 0 w 54"/>
                    <a:gd name="T7" fmla="*/ 68 h 86"/>
                    <a:gd name="T8" fmla="*/ 28 w 54"/>
                    <a:gd name="T9" fmla="*/ 86 h 8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86"/>
                    <a:gd name="T17" fmla="*/ 54 w 54"/>
                    <a:gd name="T18" fmla="*/ 86 h 8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86">
                      <a:moveTo>
                        <a:pt x="28" y="86"/>
                      </a:moveTo>
                      <a:lnTo>
                        <a:pt x="54" y="20"/>
                      </a:lnTo>
                      <a:lnTo>
                        <a:pt x="28" y="0"/>
                      </a:lnTo>
                      <a:lnTo>
                        <a:pt x="0" y="68"/>
                      </a:lnTo>
                      <a:lnTo>
                        <a:pt x="28" y="86"/>
                      </a:lnTo>
                      <a:close/>
                    </a:path>
                  </a:pathLst>
                </a:custGeom>
                <a:solidFill>
                  <a:srgbClr val="674DCA"/>
                </a:solidFill>
                <a:ln w="0">
                  <a:solidFill>
                    <a:srgbClr val="674DC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15" name="Freeform 2847"/>
                <p:cNvSpPr>
                  <a:spLocks noChangeAspect="1"/>
                </p:cNvSpPr>
                <p:nvPr/>
              </p:nvSpPr>
              <p:spPr bwMode="auto">
                <a:xfrm>
                  <a:off x="510" y="2050"/>
                  <a:ext cx="54" cy="86"/>
                </a:xfrm>
                <a:custGeom>
                  <a:avLst/>
                  <a:gdLst>
                    <a:gd name="T0" fmla="*/ 28 w 54"/>
                    <a:gd name="T1" fmla="*/ 86 h 86"/>
                    <a:gd name="T2" fmla="*/ 54 w 54"/>
                    <a:gd name="T3" fmla="*/ 20 h 86"/>
                    <a:gd name="T4" fmla="*/ 28 w 54"/>
                    <a:gd name="T5" fmla="*/ 0 h 86"/>
                    <a:gd name="T6" fmla="*/ 0 w 54"/>
                    <a:gd name="T7" fmla="*/ 68 h 86"/>
                    <a:gd name="T8" fmla="*/ 28 w 54"/>
                    <a:gd name="T9" fmla="*/ 86 h 8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86"/>
                    <a:gd name="T17" fmla="*/ 54 w 54"/>
                    <a:gd name="T18" fmla="*/ 86 h 8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86">
                      <a:moveTo>
                        <a:pt x="28" y="86"/>
                      </a:moveTo>
                      <a:lnTo>
                        <a:pt x="54" y="20"/>
                      </a:lnTo>
                      <a:lnTo>
                        <a:pt x="28" y="0"/>
                      </a:lnTo>
                      <a:lnTo>
                        <a:pt x="0" y="68"/>
                      </a:lnTo>
                      <a:lnTo>
                        <a:pt x="28" y="8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16" name="Freeform 2848"/>
                <p:cNvSpPr>
                  <a:spLocks noChangeAspect="1"/>
                </p:cNvSpPr>
                <p:nvPr/>
              </p:nvSpPr>
              <p:spPr bwMode="auto">
                <a:xfrm>
                  <a:off x="538" y="2070"/>
                  <a:ext cx="52" cy="66"/>
                </a:xfrm>
                <a:custGeom>
                  <a:avLst/>
                  <a:gdLst>
                    <a:gd name="T0" fmla="*/ 24 w 52"/>
                    <a:gd name="T1" fmla="*/ 62 h 66"/>
                    <a:gd name="T2" fmla="*/ 52 w 52"/>
                    <a:gd name="T3" fmla="*/ 4 h 66"/>
                    <a:gd name="T4" fmla="*/ 26 w 52"/>
                    <a:gd name="T5" fmla="*/ 0 h 66"/>
                    <a:gd name="T6" fmla="*/ 0 w 52"/>
                    <a:gd name="T7" fmla="*/ 66 h 66"/>
                    <a:gd name="T8" fmla="*/ 24 w 52"/>
                    <a:gd name="T9" fmla="*/ 62 h 6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66"/>
                    <a:gd name="T17" fmla="*/ 52 w 52"/>
                    <a:gd name="T18" fmla="*/ 66 h 6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66">
                      <a:moveTo>
                        <a:pt x="24" y="62"/>
                      </a:moveTo>
                      <a:lnTo>
                        <a:pt x="52" y="4"/>
                      </a:lnTo>
                      <a:lnTo>
                        <a:pt x="26" y="0"/>
                      </a:lnTo>
                      <a:lnTo>
                        <a:pt x="0" y="66"/>
                      </a:lnTo>
                      <a:lnTo>
                        <a:pt x="24" y="62"/>
                      </a:lnTo>
                      <a:close/>
                    </a:path>
                  </a:pathLst>
                </a:custGeom>
                <a:solidFill>
                  <a:srgbClr val="3716DE"/>
                </a:solidFill>
                <a:ln w="0">
                  <a:solidFill>
                    <a:srgbClr val="3716DE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17" name="Freeform 2849"/>
                <p:cNvSpPr>
                  <a:spLocks noChangeAspect="1"/>
                </p:cNvSpPr>
                <p:nvPr/>
              </p:nvSpPr>
              <p:spPr bwMode="auto">
                <a:xfrm>
                  <a:off x="538" y="2070"/>
                  <a:ext cx="52" cy="66"/>
                </a:xfrm>
                <a:custGeom>
                  <a:avLst/>
                  <a:gdLst>
                    <a:gd name="T0" fmla="*/ 24 w 52"/>
                    <a:gd name="T1" fmla="*/ 62 h 66"/>
                    <a:gd name="T2" fmla="*/ 52 w 52"/>
                    <a:gd name="T3" fmla="*/ 4 h 66"/>
                    <a:gd name="T4" fmla="*/ 26 w 52"/>
                    <a:gd name="T5" fmla="*/ 0 h 66"/>
                    <a:gd name="T6" fmla="*/ 0 w 52"/>
                    <a:gd name="T7" fmla="*/ 66 h 66"/>
                    <a:gd name="T8" fmla="*/ 24 w 52"/>
                    <a:gd name="T9" fmla="*/ 62 h 6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66"/>
                    <a:gd name="T17" fmla="*/ 52 w 52"/>
                    <a:gd name="T18" fmla="*/ 66 h 6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66">
                      <a:moveTo>
                        <a:pt x="24" y="62"/>
                      </a:moveTo>
                      <a:lnTo>
                        <a:pt x="52" y="4"/>
                      </a:lnTo>
                      <a:lnTo>
                        <a:pt x="26" y="0"/>
                      </a:lnTo>
                      <a:lnTo>
                        <a:pt x="0" y="66"/>
                      </a:lnTo>
                      <a:lnTo>
                        <a:pt x="24" y="6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18" name="Freeform 2850"/>
                <p:cNvSpPr>
                  <a:spLocks noChangeAspect="1"/>
                </p:cNvSpPr>
                <p:nvPr/>
              </p:nvSpPr>
              <p:spPr bwMode="auto">
                <a:xfrm>
                  <a:off x="562" y="2066"/>
                  <a:ext cx="54" cy="66"/>
                </a:xfrm>
                <a:custGeom>
                  <a:avLst/>
                  <a:gdLst>
                    <a:gd name="T0" fmla="*/ 24 w 54"/>
                    <a:gd name="T1" fmla="*/ 54 h 66"/>
                    <a:gd name="T2" fmla="*/ 54 w 54"/>
                    <a:gd name="T3" fmla="*/ 0 h 66"/>
                    <a:gd name="T4" fmla="*/ 28 w 54"/>
                    <a:gd name="T5" fmla="*/ 8 h 66"/>
                    <a:gd name="T6" fmla="*/ 0 w 54"/>
                    <a:gd name="T7" fmla="*/ 66 h 66"/>
                    <a:gd name="T8" fmla="*/ 24 w 54"/>
                    <a:gd name="T9" fmla="*/ 54 h 6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66"/>
                    <a:gd name="T17" fmla="*/ 54 w 54"/>
                    <a:gd name="T18" fmla="*/ 66 h 6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66">
                      <a:moveTo>
                        <a:pt x="24" y="54"/>
                      </a:moveTo>
                      <a:lnTo>
                        <a:pt x="54" y="0"/>
                      </a:lnTo>
                      <a:lnTo>
                        <a:pt x="28" y="8"/>
                      </a:lnTo>
                      <a:lnTo>
                        <a:pt x="0" y="66"/>
                      </a:lnTo>
                      <a:lnTo>
                        <a:pt x="24" y="54"/>
                      </a:lnTo>
                      <a:close/>
                    </a:path>
                  </a:pathLst>
                </a:custGeom>
                <a:solidFill>
                  <a:srgbClr val="0200DF"/>
                </a:solidFill>
                <a:ln w="0">
                  <a:solidFill>
                    <a:srgbClr val="0200D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19" name="Freeform 2851"/>
                <p:cNvSpPr>
                  <a:spLocks noChangeAspect="1"/>
                </p:cNvSpPr>
                <p:nvPr/>
              </p:nvSpPr>
              <p:spPr bwMode="auto">
                <a:xfrm>
                  <a:off x="562" y="2066"/>
                  <a:ext cx="54" cy="66"/>
                </a:xfrm>
                <a:custGeom>
                  <a:avLst/>
                  <a:gdLst>
                    <a:gd name="T0" fmla="*/ 24 w 54"/>
                    <a:gd name="T1" fmla="*/ 54 h 66"/>
                    <a:gd name="T2" fmla="*/ 54 w 54"/>
                    <a:gd name="T3" fmla="*/ 0 h 66"/>
                    <a:gd name="T4" fmla="*/ 28 w 54"/>
                    <a:gd name="T5" fmla="*/ 8 h 66"/>
                    <a:gd name="T6" fmla="*/ 0 w 54"/>
                    <a:gd name="T7" fmla="*/ 66 h 66"/>
                    <a:gd name="T8" fmla="*/ 24 w 54"/>
                    <a:gd name="T9" fmla="*/ 54 h 6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66"/>
                    <a:gd name="T17" fmla="*/ 54 w 54"/>
                    <a:gd name="T18" fmla="*/ 66 h 6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66">
                      <a:moveTo>
                        <a:pt x="24" y="54"/>
                      </a:moveTo>
                      <a:lnTo>
                        <a:pt x="54" y="0"/>
                      </a:lnTo>
                      <a:lnTo>
                        <a:pt x="28" y="8"/>
                      </a:lnTo>
                      <a:lnTo>
                        <a:pt x="0" y="66"/>
                      </a:lnTo>
                      <a:lnTo>
                        <a:pt x="24" y="5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20" name="Freeform 2852"/>
                <p:cNvSpPr>
                  <a:spLocks noChangeAspect="1"/>
                </p:cNvSpPr>
                <p:nvPr/>
              </p:nvSpPr>
              <p:spPr bwMode="auto">
                <a:xfrm>
                  <a:off x="586" y="2052"/>
                  <a:ext cx="54" cy="68"/>
                </a:xfrm>
                <a:custGeom>
                  <a:avLst/>
                  <a:gdLst>
                    <a:gd name="T0" fmla="*/ 24 w 54"/>
                    <a:gd name="T1" fmla="*/ 48 h 68"/>
                    <a:gd name="T2" fmla="*/ 54 w 54"/>
                    <a:gd name="T3" fmla="*/ 0 h 68"/>
                    <a:gd name="T4" fmla="*/ 30 w 54"/>
                    <a:gd name="T5" fmla="*/ 14 h 68"/>
                    <a:gd name="T6" fmla="*/ 0 w 54"/>
                    <a:gd name="T7" fmla="*/ 68 h 68"/>
                    <a:gd name="T8" fmla="*/ 24 w 54"/>
                    <a:gd name="T9" fmla="*/ 48 h 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68"/>
                    <a:gd name="T17" fmla="*/ 54 w 54"/>
                    <a:gd name="T18" fmla="*/ 68 h 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68">
                      <a:moveTo>
                        <a:pt x="24" y="48"/>
                      </a:moveTo>
                      <a:lnTo>
                        <a:pt x="54" y="0"/>
                      </a:lnTo>
                      <a:lnTo>
                        <a:pt x="30" y="14"/>
                      </a:lnTo>
                      <a:lnTo>
                        <a:pt x="0" y="68"/>
                      </a:lnTo>
                      <a:lnTo>
                        <a:pt x="24" y="48"/>
                      </a:lnTo>
                      <a:close/>
                    </a:path>
                  </a:pathLst>
                </a:custGeom>
                <a:solidFill>
                  <a:srgbClr val="0000D2"/>
                </a:solidFill>
                <a:ln w="0">
                  <a:solidFill>
                    <a:srgbClr val="0000D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21" name="Freeform 2853"/>
                <p:cNvSpPr>
                  <a:spLocks noChangeAspect="1"/>
                </p:cNvSpPr>
                <p:nvPr/>
              </p:nvSpPr>
              <p:spPr bwMode="auto">
                <a:xfrm>
                  <a:off x="586" y="2052"/>
                  <a:ext cx="54" cy="68"/>
                </a:xfrm>
                <a:custGeom>
                  <a:avLst/>
                  <a:gdLst>
                    <a:gd name="T0" fmla="*/ 24 w 54"/>
                    <a:gd name="T1" fmla="*/ 48 h 68"/>
                    <a:gd name="T2" fmla="*/ 54 w 54"/>
                    <a:gd name="T3" fmla="*/ 0 h 68"/>
                    <a:gd name="T4" fmla="*/ 30 w 54"/>
                    <a:gd name="T5" fmla="*/ 14 h 68"/>
                    <a:gd name="T6" fmla="*/ 0 w 54"/>
                    <a:gd name="T7" fmla="*/ 68 h 68"/>
                    <a:gd name="T8" fmla="*/ 24 w 54"/>
                    <a:gd name="T9" fmla="*/ 48 h 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68"/>
                    <a:gd name="T17" fmla="*/ 54 w 54"/>
                    <a:gd name="T18" fmla="*/ 68 h 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68">
                      <a:moveTo>
                        <a:pt x="24" y="48"/>
                      </a:moveTo>
                      <a:lnTo>
                        <a:pt x="54" y="0"/>
                      </a:lnTo>
                      <a:lnTo>
                        <a:pt x="30" y="14"/>
                      </a:lnTo>
                      <a:lnTo>
                        <a:pt x="0" y="68"/>
                      </a:lnTo>
                      <a:lnTo>
                        <a:pt x="24" y="4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22" name="Freeform 2854"/>
                <p:cNvSpPr>
                  <a:spLocks noChangeAspect="1"/>
                </p:cNvSpPr>
                <p:nvPr/>
              </p:nvSpPr>
              <p:spPr bwMode="auto">
                <a:xfrm>
                  <a:off x="610" y="2034"/>
                  <a:ext cx="54" cy="66"/>
                </a:xfrm>
                <a:custGeom>
                  <a:avLst/>
                  <a:gdLst>
                    <a:gd name="T0" fmla="*/ 24 w 54"/>
                    <a:gd name="T1" fmla="*/ 44 h 66"/>
                    <a:gd name="T2" fmla="*/ 54 w 54"/>
                    <a:gd name="T3" fmla="*/ 0 h 66"/>
                    <a:gd name="T4" fmla="*/ 30 w 54"/>
                    <a:gd name="T5" fmla="*/ 18 h 66"/>
                    <a:gd name="T6" fmla="*/ 0 w 54"/>
                    <a:gd name="T7" fmla="*/ 66 h 66"/>
                    <a:gd name="T8" fmla="*/ 24 w 54"/>
                    <a:gd name="T9" fmla="*/ 44 h 6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66"/>
                    <a:gd name="T17" fmla="*/ 54 w 54"/>
                    <a:gd name="T18" fmla="*/ 66 h 6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66">
                      <a:moveTo>
                        <a:pt x="24" y="44"/>
                      </a:moveTo>
                      <a:lnTo>
                        <a:pt x="54" y="0"/>
                      </a:lnTo>
                      <a:lnTo>
                        <a:pt x="30" y="18"/>
                      </a:lnTo>
                      <a:lnTo>
                        <a:pt x="0" y="66"/>
                      </a:lnTo>
                      <a:lnTo>
                        <a:pt x="24" y="44"/>
                      </a:lnTo>
                      <a:close/>
                    </a:path>
                  </a:pathLst>
                </a:custGeom>
                <a:solidFill>
                  <a:srgbClr val="0000C0"/>
                </a:solidFill>
                <a:ln w="0">
                  <a:solidFill>
                    <a:srgbClr val="0000C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23" name="Freeform 2855"/>
                <p:cNvSpPr>
                  <a:spLocks noChangeAspect="1"/>
                </p:cNvSpPr>
                <p:nvPr/>
              </p:nvSpPr>
              <p:spPr bwMode="auto">
                <a:xfrm>
                  <a:off x="610" y="2034"/>
                  <a:ext cx="54" cy="66"/>
                </a:xfrm>
                <a:custGeom>
                  <a:avLst/>
                  <a:gdLst>
                    <a:gd name="T0" fmla="*/ 24 w 54"/>
                    <a:gd name="T1" fmla="*/ 44 h 66"/>
                    <a:gd name="T2" fmla="*/ 54 w 54"/>
                    <a:gd name="T3" fmla="*/ 0 h 66"/>
                    <a:gd name="T4" fmla="*/ 30 w 54"/>
                    <a:gd name="T5" fmla="*/ 18 h 66"/>
                    <a:gd name="T6" fmla="*/ 0 w 54"/>
                    <a:gd name="T7" fmla="*/ 66 h 66"/>
                    <a:gd name="T8" fmla="*/ 24 w 54"/>
                    <a:gd name="T9" fmla="*/ 44 h 6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4"/>
                    <a:gd name="T16" fmla="*/ 0 h 66"/>
                    <a:gd name="T17" fmla="*/ 54 w 54"/>
                    <a:gd name="T18" fmla="*/ 66 h 6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4" h="66">
                      <a:moveTo>
                        <a:pt x="24" y="44"/>
                      </a:moveTo>
                      <a:lnTo>
                        <a:pt x="54" y="0"/>
                      </a:lnTo>
                      <a:lnTo>
                        <a:pt x="30" y="18"/>
                      </a:lnTo>
                      <a:lnTo>
                        <a:pt x="0" y="66"/>
                      </a:lnTo>
                      <a:lnTo>
                        <a:pt x="24" y="4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24" name="Freeform 2856"/>
                <p:cNvSpPr>
                  <a:spLocks noChangeAspect="1"/>
                </p:cNvSpPr>
                <p:nvPr/>
              </p:nvSpPr>
              <p:spPr bwMode="auto">
                <a:xfrm>
                  <a:off x="634" y="2016"/>
                  <a:ext cx="56" cy="62"/>
                </a:xfrm>
                <a:custGeom>
                  <a:avLst/>
                  <a:gdLst>
                    <a:gd name="T0" fmla="*/ 24 w 56"/>
                    <a:gd name="T1" fmla="*/ 38 h 62"/>
                    <a:gd name="T2" fmla="*/ 56 w 56"/>
                    <a:gd name="T3" fmla="*/ 0 h 62"/>
                    <a:gd name="T4" fmla="*/ 30 w 56"/>
                    <a:gd name="T5" fmla="*/ 18 h 62"/>
                    <a:gd name="T6" fmla="*/ 0 w 56"/>
                    <a:gd name="T7" fmla="*/ 62 h 62"/>
                    <a:gd name="T8" fmla="*/ 24 w 56"/>
                    <a:gd name="T9" fmla="*/ 38 h 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62"/>
                    <a:gd name="T17" fmla="*/ 56 w 56"/>
                    <a:gd name="T18" fmla="*/ 62 h 6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62">
                      <a:moveTo>
                        <a:pt x="24" y="38"/>
                      </a:moveTo>
                      <a:lnTo>
                        <a:pt x="56" y="0"/>
                      </a:lnTo>
                      <a:lnTo>
                        <a:pt x="30" y="18"/>
                      </a:lnTo>
                      <a:lnTo>
                        <a:pt x="0" y="62"/>
                      </a:lnTo>
                      <a:lnTo>
                        <a:pt x="24" y="38"/>
                      </a:lnTo>
                      <a:close/>
                    </a:path>
                  </a:pathLst>
                </a:custGeom>
                <a:solidFill>
                  <a:srgbClr val="0000AF"/>
                </a:solidFill>
                <a:ln w="0">
                  <a:solidFill>
                    <a:srgbClr val="0000A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25" name="Freeform 2857"/>
                <p:cNvSpPr>
                  <a:spLocks noChangeAspect="1"/>
                </p:cNvSpPr>
                <p:nvPr/>
              </p:nvSpPr>
              <p:spPr bwMode="auto">
                <a:xfrm>
                  <a:off x="634" y="2016"/>
                  <a:ext cx="56" cy="62"/>
                </a:xfrm>
                <a:custGeom>
                  <a:avLst/>
                  <a:gdLst>
                    <a:gd name="T0" fmla="*/ 24 w 56"/>
                    <a:gd name="T1" fmla="*/ 38 h 62"/>
                    <a:gd name="T2" fmla="*/ 56 w 56"/>
                    <a:gd name="T3" fmla="*/ 0 h 62"/>
                    <a:gd name="T4" fmla="*/ 30 w 56"/>
                    <a:gd name="T5" fmla="*/ 18 h 62"/>
                    <a:gd name="T6" fmla="*/ 0 w 56"/>
                    <a:gd name="T7" fmla="*/ 62 h 62"/>
                    <a:gd name="T8" fmla="*/ 24 w 56"/>
                    <a:gd name="T9" fmla="*/ 38 h 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62"/>
                    <a:gd name="T17" fmla="*/ 56 w 56"/>
                    <a:gd name="T18" fmla="*/ 62 h 6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62">
                      <a:moveTo>
                        <a:pt x="24" y="38"/>
                      </a:moveTo>
                      <a:lnTo>
                        <a:pt x="56" y="0"/>
                      </a:lnTo>
                      <a:lnTo>
                        <a:pt x="30" y="18"/>
                      </a:lnTo>
                      <a:lnTo>
                        <a:pt x="0" y="62"/>
                      </a:lnTo>
                      <a:lnTo>
                        <a:pt x="24" y="3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26" name="Freeform 2858"/>
                <p:cNvSpPr>
                  <a:spLocks noChangeAspect="1"/>
                </p:cNvSpPr>
                <p:nvPr/>
              </p:nvSpPr>
              <p:spPr bwMode="auto">
                <a:xfrm>
                  <a:off x="658" y="1998"/>
                  <a:ext cx="58" cy="56"/>
                </a:xfrm>
                <a:custGeom>
                  <a:avLst/>
                  <a:gdLst>
                    <a:gd name="T0" fmla="*/ 26 w 58"/>
                    <a:gd name="T1" fmla="*/ 36 h 56"/>
                    <a:gd name="T2" fmla="*/ 58 w 58"/>
                    <a:gd name="T3" fmla="*/ 0 h 56"/>
                    <a:gd name="T4" fmla="*/ 32 w 58"/>
                    <a:gd name="T5" fmla="*/ 18 h 56"/>
                    <a:gd name="T6" fmla="*/ 0 w 58"/>
                    <a:gd name="T7" fmla="*/ 56 h 56"/>
                    <a:gd name="T8" fmla="*/ 26 w 58"/>
                    <a:gd name="T9" fmla="*/ 36 h 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56"/>
                    <a:gd name="T17" fmla="*/ 58 w 58"/>
                    <a:gd name="T18" fmla="*/ 56 h 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56">
                      <a:moveTo>
                        <a:pt x="26" y="36"/>
                      </a:moveTo>
                      <a:lnTo>
                        <a:pt x="58" y="0"/>
                      </a:lnTo>
                      <a:lnTo>
                        <a:pt x="32" y="18"/>
                      </a:lnTo>
                      <a:lnTo>
                        <a:pt x="0" y="56"/>
                      </a:lnTo>
                      <a:lnTo>
                        <a:pt x="26" y="36"/>
                      </a:lnTo>
                      <a:close/>
                    </a:path>
                  </a:pathLst>
                </a:custGeom>
                <a:solidFill>
                  <a:srgbClr val="0000A0"/>
                </a:solidFill>
                <a:ln w="0">
                  <a:solidFill>
                    <a:srgbClr val="0000A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27" name="Freeform 2859"/>
                <p:cNvSpPr>
                  <a:spLocks noChangeAspect="1"/>
                </p:cNvSpPr>
                <p:nvPr/>
              </p:nvSpPr>
              <p:spPr bwMode="auto">
                <a:xfrm>
                  <a:off x="658" y="1998"/>
                  <a:ext cx="58" cy="56"/>
                </a:xfrm>
                <a:custGeom>
                  <a:avLst/>
                  <a:gdLst>
                    <a:gd name="T0" fmla="*/ 26 w 58"/>
                    <a:gd name="T1" fmla="*/ 36 h 56"/>
                    <a:gd name="T2" fmla="*/ 58 w 58"/>
                    <a:gd name="T3" fmla="*/ 0 h 56"/>
                    <a:gd name="T4" fmla="*/ 32 w 58"/>
                    <a:gd name="T5" fmla="*/ 18 h 56"/>
                    <a:gd name="T6" fmla="*/ 0 w 58"/>
                    <a:gd name="T7" fmla="*/ 56 h 56"/>
                    <a:gd name="T8" fmla="*/ 26 w 58"/>
                    <a:gd name="T9" fmla="*/ 36 h 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"/>
                    <a:gd name="T16" fmla="*/ 0 h 56"/>
                    <a:gd name="T17" fmla="*/ 58 w 58"/>
                    <a:gd name="T18" fmla="*/ 56 h 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" h="56">
                      <a:moveTo>
                        <a:pt x="26" y="36"/>
                      </a:moveTo>
                      <a:lnTo>
                        <a:pt x="58" y="0"/>
                      </a:lnTo>
                      <a:lnTo>
                        <a:pt x="32" y="18"/>
                      </a:lnTo>
                      <a:lnTo>
                        <a:pt x="0" y="56"/>
                      </a:lnTo>
                      <a:lnTo>
                        <a:pt x="26" y="3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28" name="Freeform 2860"/>
                <p:cNvSpPr>
                  <a:spLocks noChangeAspect="1"/>
                </p:cNvSpPr>
                <p:nvPr/>
              </p:nvSpPr>
              <p:spPr bwMode="auto">
                <a:xfrm>
                  <a:off x="684" y="1982"/>
                  <a:ext cx="60" cy="52"/>
                </a:xfrm>
                <a:custGeom>
                  <a:avLst/>
                  <a:gdLst>
                    <a:gd name="T0" fmla="*/ 28 w 60"/>
                    <a:gd name="T1" fmla="*/ 32 h 52"/>
                    <a:gd name="T2" fmla="*/ 60 w 60"/>
                    <a:gd name="T3" fmla="*/ 0 h 52"/>
                    <a:gd name="T4" fmla="*/ 32 w 60"/>
                    <a:gd name="T5" fmla="*/ 16 h 52"/>
                    <a:gd name="T6" fmla="*/ 0 w 60"/>
                    <a:gd name="T7" fmla="*/ 52 h 52"/>
                    <a:gd name="T8" fmla="*/ 28 w 60"/>
                    <a:gd name="T9" fmla="*/ 32 h 5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52"/>
                    <a:gd name="T17" fmla="*/ 60 w 60"/>
                    <a:gd name="T18" fmla="*/ 52 h 5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52">
                      <a:moveTo>
                        <a:pt x="28" y="32"/>
                      </a:moveTo>
                      <a:lnTo>
                        <a:pt x="60" y="0"/>
                      </a:lnTo>
                      <a:lnTo>
                        <a:pt x="32" y="16"/>
                      </a:lnTo>
                      <a:lnTo>
                        <a:pt x="0" y="52"/>
                      </a:lnTo>
                      <a:lnTo>
                        <a:pt x="28" y="32"/>
                      </a:lnTo>
                      <a:close/>
                    </a:path>
                  </a:pathLst>
                </a:custGeom>
                <a:solidFill>
                  <a:srgbClr val="000094"/>
                </a:solidFill>
                <a:ln w="0">
                  <a:solidFill>
                    <a:srgbClr val="00009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29" name="Freeform 2861"/>
                <p:cNvSpPr>
                  <a:spLocks noChangeAspect="1"/>
                </p:cNvSpPr>
                <p:nvPr/>
              </p:nvSpPr>
              <p:spPr bwMode="auto">
                <a:xfrm>
                  <a:off x="684" y="1982"/>
                  <a:ext cx="60" cy="52"/>
                </a:xfrm>
                <a:custGeom>
                  <a:avLst/>
                  <a:gdLst>
                    <a:gd name="T0" fmla="*/ 28 w 60"/>
                    <a:gd name="T1" fmla="*/ 32 h 52"/>
                    <a:gd name="T2" fmla="*/ 60 w 60"/>
                    <a:gd name="T3" fmla="*/ 0 h 52"/>
                    <a:gd name="T4" fmla="*/ 32 w 60"/>
                    <a:gd name="T5" fmla="*/ 16 h 52"/>
                    <a:gd name="T6" fmla="*/ 0 w 60"/>
                    <a:gd name="T7" fmla="*/ 52 h 52"/>
                    <a:gd name="T8" fmla="*/ 28 w 60"/>
                    <a:gd name="T9" fmla="*/ 32 h 5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52"/>
                    <a:gd name="T17" fmla="*/ 60 w 60"/>
                    <a:gd name="T18" fmla="*/ 52 h 5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52">
                      <a:moveTo>
                        <a:pt x="28" y="32"/>
                      </a:moveTo>
                      <a:lnTo>
                        <a:pt x="60" y="0"/>
                      </a:lnTo>
                      <a:lnTo>
                        <a:pt x="32" y="16"/>
                      </a:lnTo>
                      <a:lnTo>
                        <a:pt x="0" y="52"/>
                      </a:lnTo>
                      <a:lnTo>
                        <a:pt x="28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30" name="Freeform 2862"/>
                <p:cNvSpPr>
                  <a:spLocks noChangeAspect="1"/>
                </p:cNvSpPr>
                <p:nvPr/>
              </p:nvSpPr>
              <p:spPr bwMode="auto">
                <a:xfrm>
                  <a:off x="712" y="1968"/>
                  <a:ext cx="60" cy="46"/>
                </a:xfrm>
                <a:custGeom>
                  <a:avLst/>
                  <a:gdLst>
                    <a:gd name="T0" fmla="*/ 26 w 60"/>
                    <a:gd name="T1" fmla="*/ 28 h 46"/>
                    <a:gd name="T2" fmla="*/ 60 w 60"/>
                    <a:gd name="T3" fmla="*/ 0 h 46"/>
                    <a:gd name="T4" fmla="*/ 32 w 60"/>
                    <a:gd name="T5" fmla="*/ 14 h 46"/>
                    <a:gd name="T6" fmla="*/ 0 w 60"/>
                    <a:gd name="T7" fmla="*/ 46 h 46"/>
                    <a:gd name="T8" fmla="*/ 26 w 60"/>
                    <a:gd name="T9" fmla="*/ 28 h 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46"/>
                    <a:gd name="T17" fmla="*/ 60 w 60"/>
                    <a:gd name="T18" fmla="*/ 46 h 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46">
                      <a:moveTo>
                        <a:pt x="26" y="28"/>
                      </a:moveTo>
                      <a:lnTo>
                        <a:pt x="60" y="0"/>
                      </a:lnTo>
                      <a:lnTo>
                        <a:pt x="32" y="14"/>
                      </a:lnTo>
                      <a:lnTo>
                        <a:pt x="0" y="46"/>
                      </a:lnTo>
                      <a:lnTo>
                        <a:pt x="26" y="28"/>
                      </a:lnTo>
                      <a:close/>
                    </a:path>
                  </a:pathLst>
                </a:custGeom>
                <a:solidFill>
                  <a:srgbClr val="00008A"/>
                </a:solidFill>
                <a:ln w="0">
                  <a:solidFill>
                    <a:srgbClr val="00008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31" name="Freeform 2863"/>
                <p:cNvSpPr>
                  <a:spLocks noChangeAspect="1"/>
                </p:cNvSpPr>
                <p:nvPr/>
              </p:nvSpPr>
              <p:spPr bwMode="auto">
                <a:xfrm>
                  <a:off x="712" y="1968"/>
                  <a:ext cx="60" cy="46"/>
                </a:xfrm>
                <a:custGeom>
                  <a:avLst/>
                  <a:gdLst>
                    <a:gd name="T0" fmla="*/ 26 w 60"/>
                    <a:gd name="T1" fmla="*/ 28 h 46"/>
                    <a:gd name="T2" fmla="*/ 60 w 60"/>
                    <a:gd name="T3" fmla="*/ 0 h 46"/>
                    <a:gd name="T4" fmla="*/ 32 w 60"/>
                    <a:gd name="T5" fmla="*/ 14 h 46"/>
                    <a:gd name="T6" fmla="*/ 0 w 60"/>
                    <a:gd name="T7" fmla="*/ 46 h 46"/>
                    <a:gd name="T8" fmla="*/ 26 w 60"/>
                    <a:gd name="T9" fmla="*/ 28 h 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0"/>
                    <a:gd name="T16" fmla="*/ 0 h 46"/>
                    <a:gd name="T17" fmla="*/ 60 w 60"/>
                    <a:gd name="T18" fmla="*/ 46 h 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0" h="46">
                      <a:moveTo>
                        <a:pt x="26" y="28"/>
                      </a:moveTo>
                      <a:lnTo>
                        <a:pt x="60" y="0"/>
                      </a:lnTo>
                      <a:lnTo>
                        <a:pt x="32" y="14"/>
                      </a:lnTo>
                      <a:lnTo>
                        <a:pt x="0" y="46"/>
                      </a:lnTo>
                      <a:lnTo>
                        <a:pt x="26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32" name="Freeform 2864"/>
                <p:cNvSpPr>
                  <a:spLocks noChangeAspect="1"/>
                </p:cNvSpPr>
                <p:nvPr/>
              </p:nvSpPr>
              <p:spPr bwMode="auto">
                <a:xfrm>
                  <a:off x="738" y="1956"/>
                  <a:ext cx="62" cy="40"/>
                </a:xfrm>
                <a:custGeom>
                  <a:avLst/>
                  <a:gdLst>
                    <a:gd name="T0" fmla="*/ 28 w 62"/>
                    <a:gd name="T1" fmla="*/ 26 h 40"/>
                    <a:gd name="T2" fmla="*/ 62 w 62"/>
                    <a:gd name="T3" fmla="*/ 0 h 40"/>
                    <a:gd name="T4" fmla="*/ 34 w 62"/>
                    <a:gd name="T5" fmla="*/ 12 h 40"/>
                    <a:gd name="T6" fmla="*/ 0 w 62"/>
                    <a:gd name="T7" fmla="*/ 40 h 40"/>
                    <a:gd name="T8" fmla="*/ 28 w 62"/>
                    <a:gd name="T9" fmla="*/ 26 h 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40"/>
                    <a:gd name="T17" fmla="*/ 62 w 62"/>
                    <a:gd name="T18" fmla="*/ 40 h 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40">
                      <a:moveTo>
                        <a:pt x="28" y="26"/>
                      </a:moveTo>
                      <a:lnTo>
                        <a:pt x="62" y="0"/>
                      </a:lnTo>
                      <a:lnTo>
                        <a:pt x="34" y="12"/>
                      </a:lnTo>
                      <a:lnTo>
                        <a:pt x="0" y="40"/>
                      </a:lnTo>
                      <a:lnTo>
                        <a:pt x="28" y="26"/>
                      </a:lnTo>
                      <a:close/>
                    </a:path>
                  </a:pathLst>
                </a:custGeom>
                <a:solidFill>
                  <a:srgbClr val="000082"/>
                </a:solidFill>
                <a:ln w="0">
                  <a:solidFill>
                    <a:srgbClr val="00008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33" name="Freeform 2865"/>
                <p:cNvSpPr>
                  <a:spLocks noChangeAspect="1"/>
                </p:cNvSpPr>
                <p:nvPr/>
              </p:nvSpPr>
              <p:spPr bwMode="auto">
                <a:xfrm>
                  <a:off x="738" y="1956"/>
                  <a:ext cx="62" cy="40"/>
                </a:xfrm>
                <a:custGeom>
                  <a:avLst/>
                  <a:gdLst>
                    <a:gd name="T0" fmla="*/ 28 w 62"/>
                    <a:gd name="T1" fmla="*/ 26 h 40"/>
                    <a:gd name="T2" fmla="*/ 62 w 62"/>
                    <a:gd name="T3" fmla="*/ 0 h 40"/>
                    <a:gd name="T4" fmla="*/ 34 w 62"/>
                    <a:gd name="T5" fmla="*/ 12 h 40"/>
                    <a:gd name="T6" fmla="*/ 0 w 62"/>
                    <a:gd name="T7" fmla="*/ 40 h 40"/>
                    <a:gd name="T8" fmla="*/ 28 w 62"/>
                    <a:gd name="T9" fmla="*/ 26 h 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40"/>
                    <a:gd name="T17" fmla="*/ 62 w 62"/>
                    <a:gd name="T18" fmla="*/ 40 h 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40">
                      <a:moveTo>
                        <a:pt x="28" y="26"/>
                      </a:moveTo>
                      <a:lnTo>
                        <a:pt x="62" y="0"/>
                      </a:lnTo>
                      <a:lnTo>
                        <a:pt x="34" y="12"/>
                      </a:lnTo>
                      <a:lnTo>
                        <a:pt x="0" y="40"/>
                      </a:lnTo>
                      <a:lnTo>
                        <a:pt x="2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34" name="Freeform 2866"/>
                <p:cNvSpPr>
                  <a:spLocks noChangeAspect="1"/>
                </p:cNvSpPr>
                <p:nvPr/>
              </p:nvSpPr>
              <p:spPr bwMode="auto">
                <a:xfrm>
                  <a:off x="766" y="1946"/>
                  <a:ext cx="64" cy="36"/>
                </a:xfrm>
                <a:custGeom>
                  <a:avLst/>
                  <a:gdLst>
                    <a:gd name="T0" fmla="*/ 30 w 64"/>
                    <a:gd name="T1" fmla="*/ 24 h 36"/>
                    <a:gd name="T2" fmla="*/ 64 w 64"/>
                    <a:gd name="T3" fmla="*/ 0 h 36"/>
                    <a:gd name="T4" fmla="*/ 34 w 64"/>
                    <a:gd name="T5" fmla="*/ 10 h 36"/>
                    <a:gd name="T6" fmla="*/ 0 w 64"/>
                    <a:gd name="T7" fmla="*/ 36 h 36"/>
                    <a:gd name="T8" fmla="*/ 30 w 64"/>
                    <a:gd name="T9" fmla="*/ 24 h 3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36"/>
                    <a:gd name="T17" fmla="*/ 64 w 64"/>
                    <a:gd name="T18" fmla="*/ 36 h 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36">
                      <a:moveTo>
                        <a:pt x="30" y="24"/>
                      </a:moveTo>
                      <a:lnTo>
                        <a:pt x="64" y="0"/>
                      </a:lnTo>
                      <a:lnTo>
                        <a:pt x="34" y="10"/>
                      </a:lnTo>
                      <a:lnTo>
                        <a:pt x="0" y="36"/>
                      </a:lnTo>
                      <a:lnTo>
                        <a:pt x="30" y="24"/>
                      </a:lnTo>
                      <a:close/>
                    </a:path>
                  </a:pathLst>
                </a:custGeom>
                <a:solidFill>
                  <a:srgbClr val="00007B"/>
                </a:solidFill>
                <a:ln w="0">
                  <a:solidFill>
                    <a:srgbClr val="00007B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35" name="Freeform 2867"/>
                <p:cNvSpPr>
                  <a:spLocks noChangeAspect="1"/>
                </p:cNvSpPr>
                <p:nvPr/>
              </p:nvSpPr>
              <p:spPr bwMode="auto">
                <a:xfrm>
                  <a:off x="766" y="1946"/>
                  <a:ext cx="64" cy="36"/>
                </a:xfrm>
                <a:custGeom>
                  <a:avLst/>
                  <a:gdLst>
                    <a:gd name="T0" fmla="*/ 30 w 64"/>
                    <a:gd name="T1" fmla="*/ 24 h 36"/>
                    <a:gd name="T2" fmla="*/ 64 w 64"/>
                    <a:gd name="T3" fmla="*/ 0 h 36"/>
                    <a:gd name="T4" fmla="*/ 34 w 64"/>
                    <a:gd name="T5" fmla="*/ 10 h 36"/>
                    <a:gd name="T6" fmla="*/ 0 w 64"/>
                    <a:gd name="T7" fmla="*/ 36 h 36"/>
                    <a:gd name="T8" fmla="*/ 30 w 64"/>
                    <a:gd name="T9" fmla="*/ 24 h 3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36"/>
                    <a:gd name="T17" fmla="*/ 64 w 64"/>
                    <a:gd name="T18" fmla="*/ 36 h 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36">
                      <a:moveTo>
                        <a:pt x="30" y="24"/>
                      </a:moveTo>
                      <a:lnTo>
                        <a:pt x="64" y="0"/>
                      </a:lnTo>
                      <a:lnTo>
                        <a:pt x="34" y="10"/>
                      </a:lnTo>
                      <a:lnTo>
                        <a:pt x="0" y="36"/>
                      </a:lnTo>
                      <a:lnTo>
                        <a:pt x="30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36" name="Freeform 2868"/>
                <p:cNvSpPr>
                  <a:spLocks noChangeAspect="1"/>
                </p:cNvSpPr>
                <p:nvPr/>
              </p:nvSpPr>
              <p:spPr bwMode="auto">
                <a:xfrm>
                  <a:off x="796" y="1940"/>
                  <a:ext cx="64" cy="30"/>
                </a:xfrm>
                <a:custGeom>
                  <a:avLst/>
                  <a:gdLst>
                    <a:gd name="T0" fmla="*/ 30 w 64"/>
                    <a:gd name="T1" fmla="*/ 22 h 30"/>
                    <a:gd name="T2" fmla="*/ 64 w 64"/>
                    <a:gd name="T3" fmla="*/ 0 h 30"/>
                    <a:gd name="T4" fmla="*/ 34 w 64"/>
                    <a:gd name="T5" fmla="*/ 6 h 30"/>
                    <a:gd name="T6" fmla="*/ 0 w 64"/>
                    <a:gd name="T7" fmla="*/ 30 h 30"/>
                    <a:gd name="T8" fmla="*/ 30 w 64"/>
                    <a:gd name="T9" fmla="*/ 22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30"/>
                    <a:gd name="T17" fmla="*/ 64 w 64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30">
                      <a:moveTo>
                        <a:pt x="30" y="22"/>
                      </a:moveTo>
                      <a:lnTo>
                        <a:pt x="64" y="0"/>
                      </a:lnTo>
                      <a:lnTo>
                        <a:pt x="34" y="6"/>
                      </a:lnTo>
                      <a:lnTo>
                        <a:pt x="0" y="30"/>
                      </a:lnTo>
                      <a:lnTo>
                        <a:pt x="30" y="22"/>
                      </a:lnTo>
                      <a:close/>
                    </a:path>
                  </a:pathLst>
                </a:custGeom>
                <a:solidFill>
                  <a:srgbClr val="000275"/>
                </a:solidFill>
                <a:ln w="0">
                  <a:solidFill>
                    <a:srgbClr val="000275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37" name="Freeform 2869"/>
                <p:cNvSpPr>
                  <a:spLocks noChangeAspect="1"/>
                </p:cNvSpPr>
                <p:nvPr/>
              </p:nvSpPr>
              <p:spPr bwMode="auto">
                <a:xfrm>
                  <a:off x="796" y="1940"/>
                  <a:ext cx="64" cy="30"/>
                </a:xfrm>
                <a:custGeom>
                  <a:avLst/>
                  <a:gdLst>
                    <a:gd name="T0" fmla="*/ 30 w 64"/>
                    <a:gd name="T1" fmla="*/ 22 h 30"/>
                    <a:gd name="T2" fmla="*/ 64 w 64"/>
                    <a:gd name="T3" fmla="*/ 0 h 30"/>
                    <a:gd name="T4" fmla="*/ 34 w 64"/>
                    <a:gd name="T5" fmla="*/ 6 h 30"/>
                    <a:gd name="T6" fmla="*/ 0 w 64"/>
                    <a:gd name="T7" fmla="*/ 30 h 30"/>
                    <a:gd name="T8" fmla="*/ 30 w 64"/>
                    <a:gd name="T9" fmla="*/ 22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30"/>
                    <a:gd name="T17" fmla="*/ 64 w 64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30">
                      <a:moveTo>
                        <a:pt x="30" y="22"/>
                      </a:moveTo>
                      <a:lnTo>
                        <a:pt x="64" y="0"/>
                      </a:lnTo>
                      <a:lnTo>
                        <a:pt x="34" y="6"/>
                      </a:lnTo>
                      <a:lnTo>
                        <a:pt x="0" y="30"/>
                      </a:lnTo>
                      <a:lnTo>
                        <a:pt x="30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38" name="Freeform 2870"/>
                <p:cNvSpPr>
                  <a:spLocks noChangeAspect="1"/>
                </p:cNvSpPr>
                <p:nvPr/>
              </p:nvSpPr>
              <p:spPr bwMode="auto">
                <a:xfrm>
                  <a:off x="826" y="1934"/>
                  <a:ext cx="64" cy="28"/>
                </a:xfrm>
                <a:custGeom>
                  <a:avLst/>
                  <a:gdLst>
                    <a:gd name="T0" fmla="*/ 30 w 64"/>
                    <a:gd name="T1" fmla="*/ 22 h 28"/>
                    <a:gd name="T2" fmla="*/ 64 w 64"/>
                    <a:gd name="T3" fmla="*/ 0 h 28"/>
                    <a:gd name="T4" fmla="*/ 34 w 64"/>
                    <a:gd name="T5" fmla="*/ 6 h 28"/>
                    <a:gd name="T6" fmla="*/ 0 w 64"/>
                    <a:gd name="T7" fmla="*/ 28 h 28"/>
                    <a:gd name="T8" fmla="*/ 30 w 64"/>
                    <a:gd name="T9" fmla="*/ 22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8"/>
                    <a:gd name="T17" fmla="*/ 64 w 64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8">
                      <a:moveTo>
                        <a:pt x="30" y="22"/>
                      </a:moveTo>
                      <a:lnTo>
                        <a:pt x="64" y="0"/>
                      </a:lnTo>
                      <a:lnTo>
                        <a:pt x="34" y="6"/>
                      </a:lnTo>
                      <a:lnTo>
                        <a:pt x="0" y="28"/>
                      </a:lnTo>
                      <a:lnTo>
                        <a:pt x="30" y="22"/>
                      </a:lnTo>
                      <a:close/>
                    </a:path>
                  </a:pathLst>
                </a:custGeom>
                <a:solidFill>
                  <a:srgbClr val="001670"/>
                </a:solidFill>
                <a:ln w="0">
                  <a:solidFill>
                    <a:srgbClr val="00167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39" name="Freeform 2871"/>
                <p:cNvSpPr>
                  <a:spLocks noChangeAspect="1"/>
                </p:cNvSpPr>
                <p:nvPr/>
              </p:nvSpPr>
              <p:spPr bwMode="auto">
                <a:xfrm>
                  <a:off x="826" y="1934"/>
                  <a:ext cx="64" cy="28"/>
                </a:xfrm>
                <a:custGeom>
                  <a:avLst/>
                  <a:gdLst>
                    <a:gd name="T0" fmla="*/ 30 w 64"/>
                    <a:gd name="T1" fmla="*/ 22 h 28"/>
                    <a:gd name="T2" fmla="*/ 64 w 64"/>
                    <a:gd name="T3" fmla="*/ 0 h 28"/>
                    <a:gd name="T4" fmla="*/ 34 w 64"/>
                    <a:gd name="T5" fmla="*/ 6 h 28"/>
                    <a:gd name="T6" fmla="*/ 0 w 64"/>
                    <a:gd name="T7" fmla="*/ 28 h 28"/>
                    <a:gd name="T8" fmla="*/ 30 w 64"/>
                    <a:gd name="T9" fmla="*/ 22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28"/>
                    <a:gd name="T17" fmla="*/ 64 w 64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28">
                      <a:moveTo>
                        <a:pt x="30" y="22"/>
                      </a:moveTo>
                      <a:lnTo>
                        <a:pt x="64" y="0"/>
                      </a:lnTo>
                      <a:lnTo>
                        <a:pt x="34" y="6"/>
                      </a:lnTo>
                      <a:lnTo>
                        <a:pt x="0" y="28"/>
                      </a:lnTo>
                      <a:lnTo>
                        <a:pt x="30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40" name="Freeform 2872"/>
                <p:cNvSpPr>
                  <a:spLocks noChangeAspect="1"/>
                </p:cNvSpPr>
                <p:nvPr/>
              </p:nvSpPr>
              <p:spPr bwMode="auto">
                <a:xfrm>
                  <a:off x="856" y="1932"/>
                  <a:ext cx="66" cy="24"/>
                </a:xfrm>
                <a:custGeom>
                  <a:avLst/>
                  <a:gdLst>
                    <a:gd name="T0" fmla="*/ 32 w 66"/>
                    <a:gd name="T1" fmla="*/ 20 h 24"/>
                    <a:gd name="T2" fmla="*/ 66 w 66"/>
                    <a:gd name="T3" fmla="*/ 0 h 24"/>
                    <a:gd name="T4" fmla="*/ 34 w 66"/>
                    <a:gd name="T5" fmla="*/ 2 h 24"/>
                    <a:gd name="T6" fmla="*/ 0 w 66"/>
                    <a:gd name="T7" fmla="*/ 24 h 24"/>
                    <a:gd name="T8" fmla="*/ 32 w 66"/>
                    <a:gd name="T9" fmla="*/ 20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4"/>
                    <a:gd name="T17" fmla="*/ 66 w 66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4">
                      <a:moveTo>
                        <a:pt x="32" y="20"/>
                      </a:moveTo>
                      <a:lnTo>
                        <a:pt x="66" y="0"/>
                      </a:lnTo>
                      <a:lnTo>
                        <a:pt x="34" y="2"/>
                      </a:lnTo>
                      <a:lnTo>
                        <a:pt x="0" y="24"/>
                      </a:lnTo>
                      <a:lnTo>
                        <a:pt x="32" y="20"/>
                      </a:lnTo>
                      <a:close/>
                    </a:path>
                  </a:pathLst>
                </a:custGeom>
                <a:solidFill>
                  <a:srgbClr val="00296C"/>
                </a:solidFill>
                <a:ln w="0">
                  <a:solidFill>
                    <a:srgbClr val="00296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41" name="Freeform 2873"/>
                <p:cNvSpPr>
                  <a:spLocks noChangeAspect="1"/>
                </p:cNvSpPr>
                <p:nvPr/>
              </p:nvSpPr>
              <p:spPr bwMode="auto">
                <a:xfrm>
                  <a:off x="856" y="1932"/>
                  <a:ext cx="66" cy="24"/>
                </a:xfrm>
                <a:custGeom>
                  <a:avLst/>
                  <a:gdLst>
                    <a:gd name="T0" fmla="*/ 32 w 66"/>
                    <a:gd name="T1" fmla="*/ 20 h 24"/>
                    <a:gd name="T2" fmla="*/ 66 w 66"/>
                    <a:gd name="T3" fmla="*/ 0 h 24"/>
                    <a:gd name="T4" fmla="*/ 34 w 66"/>
                    <a:gd name="T5" fmla="*/ 2 h 24"/>
                    <a:gd name="T6" fmla="*/ 0 w 66"/>
                    <a:gd name="T7" fmla="*/ 24 h 24"/>
                    <a:gd name="T8" fmla="*/ 32 w 66"/>
                    <a:gd name="T9" fmla="*/ 20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4"/>
                    <a:gd name="T17" fmla="*/ 66 w 66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4">
                      <a:moveTo>
                        <a:pt x="32" y="20"/>
                      </a:moveTo>
                      <a:lnTo>
                        <a:pt x="66" y="0"/>
                      </a:lnTo>
                      <a:lnTo>
                        <a:pt x="34" y="2"/>
                      </a:lnTo>
                      <a:lnTo>
                        <a:pt x="0" y="24"/>
                      </a:lnTo>
                      <a:lnTo>
                        <a:pt x="32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42" name="Freeform 2874"/>
                <p:cNvSpPr>
                  <a:spLocks noChangeAspect="1"/>
                </p:cNvSpPr>
                <p:nvPr/>
              </p:nvSpPr>
              <p:spPr bwMode="auto">
                <a:xfrm>
                  <a:off x="888" y="1932"/>
                  <a:ext cx="66" cy="20"/>
                </a:xfrm>
                <a:custGeom>
                  <a:avLst/>
                  <a:gdLst>
                    <a:gd name="T0" fmla="*/ 32 w 66"/>
                    <a:gd name="T1" fmla="*/ 20 h 20"/>
                    <a:gd name="T2" fmla="*/ 66 w 66"/>
                    <a:gd name="T3" fmla="*/ 0 h 20"/>
                    <a:gd name="T4" fmla="*/ 34 w 66"/>
                    <a:gd name="T5" fmla="*/ 0 h 20"/>
                    <a:gd name="T6" fmla="*/ 0 w 66"/>
                    <a:gd name="T7" fmla="*/ 20 h 20"/>
                    <a:gd name="T8" fmla="*/ 32 w 6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0"/>
                    <a:gd name="T17" fmla="*/ 66 w 6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0">
                      <a:moveTo>
                        <a:pt x="32" y="20"/>
                      </a:moveTo>
                      <a:lnTo>
                        <a:pt x="66" y="0"/>
                      </a:lnTo>
                      <a:lnTo>
                        <a:pt x="34" y="0"/>
                      </a:lnTo>
                      <a:lnTo>
                        <a:pt x="0" y="20"/>
                      </a:lnTo>
                      <a:lnTo>
                        <a:pt x="32" y="20"/>
                      </a:lnTo>
                      <a:close/>
                    </a:path>
                  </a:pathLst>
                </a:custGeom>
                <a:solidFill>
                  <a:srgbClr val="003A68"/>
                </a:solidFill>
                <a:ln w="0">
                  <a:solidFill>
                    <a:srgbClr val="003A6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43" name="Freeform 2875"/>
                <p:cNvSpPr>
                  <a:spLocks noChangeAspect="1"/>
                </p:cNvSpPr>
                <p:nvPr/>
              </p:nvSpPr>
              <p:spPr bwMode="auto">
                <a:xfrm>
                  <a:off x="888" y="1932"/>
                  <a:ext cx="66" cy="20"/>
                </a:xfrm>
                <a:custGeom>
                  <a:avLst/>
                  <a:gdLst>
                    <a:gd name="T0" fmla="*/ 32 w 66"/>
                    <a:gd name="T1" fmla="*/ 20 h 20"/>
                    <a:gd name="T2" fmla="*/ 66 w 66"/>
                    <a:gd name="T3" fmla="*/ 0 h 20"/>
                    <a:gd name="T4" fmla="*/ 34 w 66"/>
                    <a:gd name="T5" fmla="*/ 0 h 20"/>
                    <a:gd name="T6" fmla="*/ 0 w 66"/>
                    <a:gd name="T7" fmla="*/ 20 h 20"/>
                    <a:gd name="T8" fmla="*/ 32 w 66"/>
                    <a:gd name="T9" fmla="*/ 2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20"/>
                    <a:gd name="T17" fmla="*/ 66 w 66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20">
                      <a:moveTo>
                        <a:pt x="32" y="20"/>
                      </a:moveTo>
                      <a:lnTo>
                        <a:pt x="66" y="0"/>
                      </a:lnTo>
                      <a:lnTo>
                        <a:pt x="34" y="0"/>
                      </a:lnTo>
                      <a:lnTo>
                        <a:pt x="0" y="20"/>
                      </a:lnTo>
                      <a:lnTo>
                        <a:pt x="32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44" name="Freeform 2876"/>
                <p:cNvSpPr>
                  <a:spLocks noChangeAspect="1"/>
                </p:cNvSpPr>
                <p:nvPr/>
              </p:nvSpPr>
              <p:spPr bwMode="auto">
                <a:xfrm>
                  <a:off x="920" y="1932"/>
                  <a:ext cx="68" cy="22"/>
                </a:xfrm>
                <a:custGeom>
                  <a:avLst/>
                  <a:gdLst>
                    <a:gd name="T0" fmla="*/ 34 w 68"/>
                    <a:gd name="T1" fmla="*/ 22 h 22"/>
                    <a:gd name="T2" fmla="*/ 68 w 68"/>
                    <a:gd name="T3" fmla="*/ 4 h 22"/>
                    <a:gd name="T4" fmla="*/ 34 w 68"/>
                    <a:gd name="T5" fmla="*/ 0 h 22"/>
                    <a:gd name="T6" fmla="*/ 0 w 68"/>
                    <a:gd name="T7" fmla="*/ 20 h 22"/>
                    <a:gd name="T8" fmla="*/ 34 w 68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2"/>
                    <a:gd name="T17" fmla="*/ 68 w 68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2">
                      <a:moveTo>
                        <a:pt x="34" y="22"/>
                      </a:moveTo>
                      <a:lnTo>
                        <a:pt x="68" y="4"/>
                      </a:lnTo>
                      <a:lnTo>
                        <a:pt x="34" y="0"/>
                      </a:lnTo>
                      <a:lnTo>
                        <a:pt x="0" y="20"/>
                      </a:lnTo>
                      <a:lnTo>
                        <a:pt x="34" y="22"/>
                      </a:lnTo>
                      <a:close/>
                    </a:path>
                  </a:pathLst>
                </a:custGeom>
                <a:solidFill>
                  <a:srgbClr val="004964"/>
                </a:solidFill>
                <a:ln w="0">
                  <a:solidFill>
                    <a:srgbClr val="004964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45" name="Freeform 2877"/>
                <p:cNvSpPr>
                  <a:spLocks noChangeAspect="1"/>
                </p:cNvSpPr>
                <p:nvPr/>
              </p:nvSpPr>
              <p:spPr bwMode="auto">
                <a:xfrm>
                  <a:off x="920" y="1932"/>
                  <a:ext cx="68" cy="22"/>
                </a:xfrm>
                <a:custGeom>
                  <a:avLst/>
                  <a:gdLst>
                    <a:gd name="T0" fmla="*/ 34 w 68"/>
                    <a:gd name="T1" fmla="*/ 22 h 22"/>
                    <a:gd name="T2" fmla="*/ 68 w 68"/>
                    <a:gd name="T3" fmla="*/ 4 h 22"/>
                    <a:gd name="T4" fmla="*/ 34 w 68"/>
                    <a:gd name="T5" fmla="*/ 0 h 22"/>
                    <a:gd name="T6" fmla="*/ 0 w 68"/>
                    <a:gd name="T7" fmla="*/ 20 h 22"/>
                    <a:gd name="T8" fmla="*/ 34 w 68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2"/>
                    <a:gd name="T17" fmla="*/ 68 w 68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2">
                      <a:moveTo>
                        <a:pt x="34" y="22"/>
                      </a:moveTo>
                      <a:lnTo>
                        <a:pt x="68" y="4"/>
                      </a:lnTo>
                      <a:lnTo>
                        <a:pt x="34" y="0"/>
                      </a:lnTo>
                      <a:lnTo>
                        <a:pt x="0" y="20"/>
                      </a:lnTo>
                      <a:lnTo>
                        <a:pt x="3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46" name="Freeform 2878"/>
                <p:cNvSpPr>
                  <a:spLocks noChangeAspect="1"/>
                </p:cNvSpPr>
                <p:nvPr/>
              </p:nvSpPr>
              <p:spPr bwMode="auto">
                <a:xfrm>
                  <a:off x="954" y="1936"/>
                  <a:ext cx="68" cy="22"/>
                </a:xfrm>
                <a:custGeom>
                  <a:avLst/>
                  <a:gdLst>
                    <a:gd name="T0" fmla="*/ 34 w 68"/>
                    <a:gd name="T1" fmla="*/ 22 h 22"/>
                    <a:gd name="T2" fmla="*/ 68 w 68"/>
                    <a:gd name="T3" fmla="*/ 4 h 22"/>
                    <a:gd name="T4" fmla="*/ 34 w 68"/>
                    <a:gd name="T5" fmla="*/ 0 h 22"/>
                    <a:gd name="T6" fmla="*/ 0 w 68"/>
                    <a:gd name="T7" fmla="*/ 18 h 22"/>
                    <a:gd name="T8" fmla="*/ 34 w 68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2"/>
                    <a:gd name="T17" fmla="*/ 68 w 68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2">
                      <a:moveTo>
                        <a:pt x="34" y="22"/>
                      </a:moveTo>
                      <a:lnTo>
                        <a:pt x="68" y="4"/>
                      </a:lnTo>
                      <a:lnTo>
                        <a:pt x="34" y="0"/>
                      </a:lnTo>
                      <a:lnTo>
                        <a:pt x="0" y="18"/>
                      </a:lnTo>
                      <a:lnTo>
                        <a:pt x="34" y="22"/>
                      </a:lnTo>
                      <a:close/>
                    </a:path>
                  </a:pathLst>
                </a:custGeom>
                <a:solidFill>
                  <a:srgbClr val="005761"/>
                </a:solidFill>
                <a:ln w="0">
                  <a:solidFill>
                    <a:srgbClr val="00576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47" name="Freeform 2879"/>
                <p:cNvSpPr>
                  <a:spLocks noChangeAspect="1"/>
                </p:cNvSpPr>
                <p:nvPr/>
              </p:nvSpPr>
              <p:spPr bwMode="auto">
                <a:xfrm>
                  <a:off x="954" y="1936"/>
                  <a:ext cx="68" cy="22"/>
                </a:xfrm>
                <a:custGeom>
                  <a:avLst/>
                  <a:gdLst>
                    <a:gd name="T0" fmla="*/ 34 w 68"/>
                    <a:gd name="T1" fmla="*/ 22 h 22"/>
                    <a:gd name="T2" fmla="*/ 68 w 68"/>
                    <a:gd name="T3" fmla="*/ 4 h 22"/>
                    <a:gd name="T4" fmla="*/ 34 w 68"/>
                    <a:gd name="T5" fmla="*/ 0 h 22"/>
                    <a:gd name="T6" fmla="*/ 0 w 68"/>
                    <a:gd name="T7" fmla="*/ 18 h 22"/>
                    <a:gd name="T8" fmla="*/ 34 w 68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2"/>
                    <a:gd name="T17" fmla="*/ 68 w 68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2">
                      <a:moveTo>
                        <a:pt x="34" y="22"/>
                      </a:moveTo>
                      <a:lnTo>
                        <a:pt x="68" y="4"/>
                      </a:lnTo>
                      <a:lnTo>
                        <a:pt x="34" y="0"/>
                      </a:lnTo>
                      <a:lnTo>
                        <a:pt x="0" y="18"/>
                      </a:lnTo>
                      <a:lnTo>
                        <a:pt x="3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48" name="Freeform 2880"/>
                <p:cNvSpPr>
                  <a:spLocks noChangeAspect="1"/>
                </p:cNvSpPr>
                <p:nvPr/>
              </p:nvSpPr>
              <p:spPr bwMode="auto">
                <a:xfrm>
                  <a:off x="988" y="1940"/>
                  <a:ext cx="68" cy="24"/>
                </a:xfrm>
                <a:custGeom>
                  <a:avLst/>
                  <a:gdLst>
                    <a:gd name="T0" fmla="*/ 34 w 68"/>
                    <a:gd name="T1" fmla="*/ 24 h 24"/>
                    <a:gd name="T2" fmla="*/ 68 w 68"/>
                    <a:gd name="T3" fmla="*/ 6 h 24"/>
                    <a:gd name="T4" fmla="*/ 34 w 68"/>
                    <a:gd name="T5" fmla="*/ 0 h 24"/>
                    <a:gd name="T6" fmla="*/ 0 w 68"/>
                    <a:gd name="T7" fmla="*/ 18 h 24"/>
                    <a:gd name="T8" fmla="*/ 34 w 68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4"/>
                    <a:gd name="T17" fmla="*/ 68 w 68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4">
                      <a:moveTo>
                        <a:pt x="34" y="24"/>
                      </a:moveTo>
                      <a:lnTo>
                        <a:pt x="68" y="6"/>
                      </a:lnTo>
                      <a:lnTo>
                        <a:pt x="34" y="0"/>
                      </a:lnTo>
                      <a:lnTo>
                        <a:pt x="0" y="18"/>
                      </a:lnTo>
                      <a:lnTo>
                        <a:pt x="34" y="24"/>
                      </a:lnTo>
                      <a:close/>
                    </a:path>
                  </a:pathLst>
                </a:custGeom>
                <a:solidFill>
                  <a:srgbClr val="00615F"/>
                </a:solidFill>
                <a:ln w="0">
                  <a:solidFill>
                    <a:srgbClr val="00615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49" name="Freeform 2881"/>
                <p:cNvSpPr>
                  <a:spLocks noChangeAspect="1"/>
                </p:cNvSpPr>
                <p:nvPr/>
              </p:nvSpPr>
              <p:spPr bwMode="auto">
                <a:xfrm>
                  <a:off x="988" y="1940"/>
                  <a:ext cx="68" cy="24"/>
                </a:xfrm>
                <a:custGeom>
                  <a:avLst/>
                  <a:gdLst>
                    <a:gd name="T0" fmla="*/ 34 w 68"/>
                    <a:gd name="T1" fmla="*/ 24 h 24"/>
                    <a:gd name="T2" fmla="*/ 68 w 68"/>
                    <a:gd name="T3" fmla="*/ 6 h 24"/>
                    <a:gd name="T4" fmla="*/ 34 w 68"/>
                    <a:gd name="T5" fmla="*/ 0 h 24"/>
                    <a:gd name="T6" fmla="*/ 0 w 68"/>
                    <a:gd name="T7" fmla="*/ 18 h 24"/>
                    <a:gd name="T8" fmla="*/ 34 w 68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8"/>
                    <a:gd name="T16" fmla="*/ 0 h 24"/>
                    <a:gd name="T17" fmla="*/ 68 w 68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8" h="24">
                      <a:moveTo>
                        <a:pt x="34" y="24"/>
                      </a:moveTo>
                      <a:lnTo>
                        <a:pt x="68" y="6"/>
                      </a:lnTo>
                      <a:lnTo>
                        <a:pt x="34" y="0"/>
                      </a:lnTo>
                      <a:lnTo>
                        <a:pt x="0" y="18"/>
                      </a:lnTo>
                      <a:lnTo>
                        <a:pt x="34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50" name="Freeform 2882"/>
                <p:cNvSpPr>
                  <a:spLocks noChangeAspect="1"/>
                </p:cNvSpPr>
                <p:nvPr/>
              </p:nvSpPr>
              <p:spPr bwMode="auto">
                <a:xfrm>
                  <a:off x="1022" y="1946"/>
                  <a:ext cx="70" cy="26"/>
                </a:xfrm>
                <a:custGeom>
                  <a:avLst/>
                  <a:gdLst>
                    <a:gd name="T0" fmla="*/ 36 w 70"/>
                    <a:gd name="T1" fmla="*/ 26 h 26"/>
                    <a:gd name="T2" fmla="*/ 70 w 70"/>
                    <a:gd name="T3" fmla="*/ 8 h 26"/>
                    <a:gd name="T4" fmla="*/ 34 w 70"/>
                    <a:gd name="T5" fmla="*/ 0 h 26"/>
                    <a:gd name="T6" fmla="*/ 0 w 70"/>
                    <a:gd name="T7" fmla="*/ 18 h 26"/>
                    <a:gd name="T8" fmla="*/ 36 w 70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26"/>
                    <a:gd name="T17" fmla="*/ 70 w 70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26">
                      <a:moveTo>
                        <a:pt x="36" y="26"/>
                      </a:moveTo>
                      <a:lnTo>
                        <a:pt x="70" y="8"/>
                      </a:lnTo>
                      <a:lnTo>
                        <a:pt x="34" y="0"/>
                      </a:lnTo>
                      <a:lnTo>
                        <a:pt x="0" y="18"/>
                      </a:lnTo>
                      <a:lnTo>
                        <a:pt x="36" y="26"/>
                      </a:lnTo>
                      <a:close/>
                    </a:path>
                  </a:pathLst>
                </a:custGeom>
                <a:solidFill>
                  <a:srgbClr val="006B5D"/>
                </a:solidFill>
                <a:ln w="0">
                  <a:solidFill>
                    <a:srgbClr val="006B5D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51" name="Freeform 2883"/>
                <p:cNvSpPr>
                  <a:spLocks noChangeAspect="1"/>
                </p:cNvSpPr>
                <p:nvPr/>
              </p:nvSpPr>
              <p:spPr bwMode="auto">
                <a:xfrm>
                  <a:off x="1022" y="1946"/>
                  <a:ext cx="70" cy="26"/>
                </a:xfrm>
                <a:custGeom>
                  <a:avLst/>
                  <a:gdLst>
                    <a:gd name="T0" fmla="*/ 36 w 70"/>
                    <a:gd name="T1" fmla="*/ 26 h 26"/>
                    <a:gd name="T2" fmla="*/ 70 w 70"/>
                    <a:gd name="T3" fmla="*/ 8 h 26"/>
                    <a:gd name="T4" fmla="*/ 34 w 70"/>
                    <a:gd name="T5" fmla="*/ 0 h 26"/>
                    <a:gd name="T6" fmla="*/ 0 w 70"/>
                    <a:gd name="T7" fmla="*/ 18 h 26"/>
                    <a:gd name="T8" fmla="*/ 36 w 70"/>
                    <a:gd name="T9" fmla="*/ 26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26"/>
                    <a:gd name="T17" fmla="*/ 70 w 70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26">
                      <a:moveTo>
                        <a:pt x="36" y="26"/>
                      </a:moveTo>
                      <a:lnTo>
                        <a:pt x="70" y="8"/>
                      </a:lnTo>
                      <a:lnTo>
                        <a:pt x="34" y="0"/>
                      </a:lnTo>
                      <a:lnTo>
                        <a:pt x="0" y="18"/>
                      </a:lnTo>
                      <a:lnTo>
                        <a:pt x="3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52" name="Freeform 2884"/>
                <p:cNvSpPr>
                  <a:spLocks noChangeAspect="1"/>
                </p:cNvSpPr>
                <p:nvPr/>
              </p:nvSpPr>
              <p:spPr bwMode="auto">
                <a:xfrm>
                  <a:off x="1058" y="1954"/>
                  <a:ext cx="70" cy="28"/>
                </a:xfrm>
                <a:custGeom>
                  <a:avLst/>
                  <a:gdLst>
                    <a:gd name="T0" fmla="*/ 36 w 70"/>
                    <a:gd name="T1" fmla="*/ 28 h 28"/>
                    <a:gd name="T2" fmla="*/ 70 w 70"/>
                    <a:gd name="T3" fmla="*/ 10 h 28"/>
                    <a:gd name="T4" fmla="*/ 34 w 70"/>
                    <a:gd name="T5" fmla="*/ 0 h 28"/>
                    <a:gd name="T6" fmla="*/ 0 w 70"/>
                    <a:gd name="T7" fmla="*/ 18 h 28"/>
                    <a:gd name="T8" fmla="*/ 36 w 70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28"/>
                    <a:gd name="T17" fmla="*/ 70 w 70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28">
                      <a:moveTo>
                        <a:pt x="36" y="28"/>
                      </a:moveTo>
                      <a:lnTo>
                        <a:pt x="70" y="10"/>
                      </a:lnTo>
                      <a:lnTo>
                        <a:pt x="34" y="0"/>
                      </a:lnTo>
                      <a:lnTo>
                        <a:pt x="0" y="18"/>
                      </a:lnTo>
                      <a:lnTo>
                        <a:pt x="36" y="28"/>
                      </a:lnTo>
                      <a:close/>
                    </a:path>
                  </a:pathLst>
                </a:custGeom>
                <a:solidFill>
                  <a:srgbClr val="00725C"/>
                </a:solidFill>
                <a:ln w="0">
                  <a:solidFill>
                    <a:srgbClr val="00725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53" name="Freeform 2885"/>
                <p:cNvSpPr>
                  <a:spLocks noChangeAspect="1"/>
                </p:cNvSpPr>
                <p:nvPr/>
              </p:nvSpPr>
              <p:spPr bwMode="auto">
                <a:xfrm>
                  <a:off x="1058" y="1954"/>
                  <a:ext cx="70" cy="28"/>
                </a:xfrm>
                <a:custGeom>
                  <a:avLst/>
                  <a:gdLst>
                    <a:gd name="T0" fmla="*/ 36 w 70"/>
                    <a:gd name="T1" fmla="*/ 28 h 28"/>
                    <a:gd name="T2" fmla="*/ 70 w 70"/>
                    <a:gd name="T3" fmla="*/ 10 h 28"/>
                    <a:gd name="T4" fmla="*/ 34 w 70"/>
                    <a:gd name="T5" fmla="*/ 0 h 28"/>
                    <a:gd name="T6" fmla="*/ 0 w 70"/>
                    <a:gd name="T7" fmla="*/ 18 h 28"/>
                    <a:gd name="T8" fmla="*/ 36 w 70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28"/>
                    <a:gd name="T17" fmla="*/ 70 w 70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28">
                      <a:moveTo>
                        <a:pt x="36" y="28"/>
                      </a:moveTo>
                      <a:lnTo>
                        <a:pt x="70" y="10"/>
                      </a:lnTo>
                      <a:lnTo>
                        <a:pt x="34" y="0"/>
                      </a:lnTo>
                      <a:lnTo>
                        <a:pt x="0" y="18"/>
                      </a:lnTo>
                      <a:lnTo>
                        <a:pt x="36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54" name="Freeform 2886"/>
                <p:cNvSpPr>
                  <a:spLocks noChangeAspect="1"/>
                </p:cNvSpPr>
                <p:nvPr/>
              </p:nvSpPr>
              <p:spPr bwMode="auto">
                <a:xfrm>
                  <a:off x="1094" y="1964"/>
                  <a:ext cx="70" cy="28"/>
                </a:xfrm>
                <a:custGeom>
                  <a:avLst/>
                  <a:gdLst>
                    <a:gd name="T0" fmla="*/ 36 w 70"/>
                    <a:gd name="T1" fmla="*/ 28 h 28"/>
                    <a:gd name="T2" fmla="*/ 70 w 70"/>
                    <a:gd name="T3" fmla="*/ 12 h 28"/>
                    <a:gd name="T4" fmla="*/ 34 w 70"/>
                    <a:gd name="T5" fmla="*/ 0 h 28"/>
                    <a:gd name="T6" fmla="*/ 0 w 70"/>
                    <a:gd name="T7" fmla="*/ 18 h 28"/>
                    <a:gd name="T8" fmla="*/ 36 w 70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28"/>
                    <a:gd name="T17" fmla="*/ 70 w 70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28">
                      <a:moveTo>
                        <a:pt x="36" y="28"/>
                      </a:moveTo>
                      <a:lnTo>
                        <a:pt x="70" y="12"/>
                      </a:lnTo>
                      <a:lnTo>
                        <a:pt x="34" y="0"/>
                      </a:lnTo>
                      <a:lnTo>
                        <a:pt x="0" y="18"/>
                      </a:lnTo>
                      <a:lnTo>
                        <a:pt x="36" y="28"/>
                      </a:lnTo>
                      <a:close/>
                    </a:path>
                  </a:pathLst>
                </a:custGeom>
                <a:solidFill>
                  <a:srgbClr val="00775A"/>
                </a:solidFill>
                <a:ln w="0">
                  <a:solidFill>
                    <a:srgbClr val="00775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55" name="Freeform 2887"/>
                <p:cNvSpPr>
                  <a:spLocks noChangeAspect="1"/>
                </p:cNvSpPr>
                <p:nvPr/>
              </p:nvSpPr>
              <p:spPr bwMode="auto">
                <a:xfrm>
                  <a:off x="1094" y="1964"/>
                  <a:ext cx="70" cy="28"/>
                </a:xfrm>
                <a:custGeom>
                  <a:avLst/>
                  <a:gdLst>
                    <a:gd name="T0" fmla="*/ 36 w 70"/>
                    <a:gd name="T1" fmla="*/ 28 h 28"/>
                    <a:gd name="T2" fmla="*/ 70 w 70"/>
                    <a:gd name="T3" fmla="*/ 12 h 28"/>
                    <a:gd name="T4" fmla="*/ 34 w 70"/>
                    <a:gd name="T5" fmla="*/ 0 h 28"/>
                    <a:gd name="T6" fmla="*/ 0 w 70"/>
                    <a:gd name="T7" fmla="*/ 18 h 28"/>
                    <a:gd name="T8" fmla="*/ 36 w 70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28"/>
                    <a:gd name="T17" fmla="*/ 70 w 70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28">
                      <a:moveTo>
                        <a:pt x="36" y="28"/>
                      </a:moveTo>
                      <a:lnTo>
                        <a:pt x="70" y="12"/>
                      </a:lnTo>
                      <a:lnTo>
                        <a:pt x="34" y="0"/>
                      </a:lnTo>
                      <a:lnTo>
                        <a:pt x="0" y="18"/>
                      </a:lnTo>
                      <a:lnTo>
                        <a:pt x="36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56" name="Freeform 2888"/>
                <p:cNvSpPr>
                  <a:spLocks noChangeAspect="1"/>
                </p:cNvSpPr>
                <p:nvPr/>
              </p:nvSpPr>
              <p:spPr bwMode="auto">
                <a:xfrm>
                  <a:off x="1130" y="1976"/>
                  <a:ext cx="72" cy="28"/>
                </a:xfrm>
                <a:custGeom>
                  <a:avLst/>
                  <a:gdLst>
                    <a:gd name="T0" fmla="*/ 38 w 72"/>
                    <a:gd name="T1" fmla="*/ 28 h 28"/>
                    <a:gd name="T2" fmla="*/ 72 w 72"/>
                    <a:gd name="T3" fmla="*/ 12 h 28"/>
                    <a:gd name="T4" fmla="*/ 34 w 72"/>
                    <a:gd name="T5" fmla="*/ 0 h 28"/>
                    <a:gd name="T6" fmla="*/ 0 w 72"/>
                    <a:gd name="T7" fmla="*/ 16 h 28"/>
                    <a:gd name="T8" fmla="*/ 38 w 72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"/>
                    <a:gd name="T16" fmla="*/ 0 h 28"/>
                    <a:gd name="T17" fmla="*/ 72 w 72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" h="28">
                      <a:moveTo>
                        <a:pt x="38" y="28"/>
                      </a:moveTo>
                      <a:lnTo>
                        <a:pt x="72" y="12"/>
                      </a:lnTo>
                      <a:lnTo>
                        <a:pt x="34" y="0"/>
                      </a:lnTo>
                      <a:lnTo>
                        <a:pt x="0" y="16"/>
                      </a:lnTo>
                      <a:lnTo>
                        <a:pt x="38" y="28"/>
                      </a:lnTo>
                      <a:close/>
                    </a:path>
                  </a:pathLst>
                </a:custGeom>
                <a:solidFill>
                  <a:srgbClr val="007B5A"/>
                </a:solidFill>
                <a:ln w="0">
                  <a:solidFill>
                    <a:srgbClr val="007B5A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57" name="Freeform 2889"/>
                <p:cNvSpPr>
                  <a:spLocks noChangeAspect="1"/>
                </p:cNvSpPr>
                <p:nvPr/>
              </p:nvSpPr>
              <p:spPr bwMode="auto">
                <a:xfrm>
                  <a:off x="1130" y="1976"/>
                  <a:ext cx="72" cy="28"/>
                </a:xfrm>
                <a:custGeom>
                  <a:avLst/>
                  <a:gdLst>
                    <a:gd name="T0" fmla="*/ 38 w 72"/>
                    <a:gd name="T1" fmla="*/ 28 h 28"/>
                    <a:gd name="T2" fmla="*/ 72 w 72"/>
                    <a:gd name="T3" fmla="*/ 12 h 28"/>
                    <a:gd name="T4" fmla="*/ 34 w 72"/>
                    <a:gd name="T5" fmla="*/ 0 h 28"/>
                    <a:gd name="T6" fmla="*/ 0 w 72"/>
                    <a:gd name="T7" fmla="*/ 16 h 28"/>
                    <a:gd name="T8" fmla="*/ 38 w 72"/>
                    <a:gd name="T9" fmla="*/ 28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"/>
                    <a:gd name="T16" fmla="*/ 0 h 28"/>
                    <a:gd name="T17" fmla="*/ 72 w 72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" h="28">
                      <a:moveTo>
                        <a:pt x="38" y="28"/>
                      </a:moveTo>
                      <a:lnTo>
                        <a:pt x="72" y="12"/>
                      </a:lnTo>
                      <a:lnTo>
                        <a:pt x="34" y="0"/>
                      </a:lnTo>
                      <a:lnTo>
                        <a:pt x="0" y="16"/>
                      </a:lnTo>
                      <a:lnTo>
                        <a:pt x="38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58" name="Freeform 2890"/>
                <p:cNvSpPr>
                  <a:spLocks noChangeAspect="1"/>
                </p:cNvSpPr>
                <p:nvPr/>
              </p:nvSpPr>
              <p:spPr bwMode="auto">
                <a:xfrm>
                  <a:off x="1168" y="1988"/>
                  <a:ext cx="72" cy="30"/>
                </a:xfrm>
                <a:custGeom>
                  <a:avLst/>
                  <a:gdLst>
                    <a:gd name="T0" fmla="*/ 38 w 72"/>
                    <a:gd name="T1" fmla="*/ 30 h 30"/>
                    <a:gd name="T2" fmla="*/ 72 w 72"/>
                    <a:gd name="T3" fmla="*/ 12 h 30"/>
                    <a:gd name="T4" fmla="*/ 34 w 72"/>
                    <a:gd name="T5" fmla="*/ 0 h 30"/>
                    <a:gd name="T6" fmla="*/ 0 w 72"/>
                    <a:gd name="T7" fmla="*/ 16 h 30"/>
                    <a:gd name="T8" fmla="*/ 38 w 72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"/>
                    <a:gd name="T16" fmla="*/ 0 h 30"/>
                    <a:gd name="T17" fmla="*/ 72 w 72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" h="30">
                      <a:moveTo>
                        <a:pt x="38" y="30"/>
                      </a:moveTo>
                      <a:lnTo>
                        <a:pt x="72" y="12"/>
                      </a:lnTo>
                      <a:lnTo>
                        <a:pt x="34" y="0"/>
                      </a:lnTo>
                      <a:lnTo>
                        <a:pt x="0" y="16"/>
                      </a:lnTo>
                      <a:lnTo>
                        <a:pt x="38" y="30"/>
                      </a:lnTo>
                      <a:close/>
                    </a:path>
                  </a:pathLst>
                </a:custGeom>
                <a:solidFill>
                  <a:srgbClr val="007E59"/>
                </a:solidFill>
                <a:ln w="0">
                  <a:solidFill>
                    <a:srgbClr val="007E5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59" name="Freeform 2891"/>
                <p:cNvSpPr>
                  <a:spLocks noChangeAspect="1"/>
                </p:cNvSpPr>
                <p:nvPr/>
              </p:nvSpPr>
              <p:spPr bwMode="auto">
                <a:xfrm>
                  <a:off x="1168" y="1988"/>
                  <a:ext cx="72" cy="30"/>
                </a:xfrm>
                <a:custGeom>
                  <a:avLst/>
                  <a:gdLst>
                    <a:gd name="T0" fmla="*/ 38 w 72"/>
                    <a:gd name="T1" fmla="*/ 30 h 30"/>
                    <a:gd name="T2" fmla="*/ 72 w 72"/>
                    <a:gd name="T3" fmla="*/ 12 h 30"/>
                    <a:gd name="T4" fmla="*/ 34 w 72"/>
                    <a:gd name="T5" fmla="*/ 0 h 30"/>
                    <a:gd name="T6" fmla="*/ 0 w 72"/>
                    <a:gd name="T7" fmla="*/ 16 h 30"/>
                    <a:gd name="T8" fmla="*/ 38 w 72"/>
                    <a:gd name="T9" fmla="*/ 30 h 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"/>
                    <a:gd name="T16" fmla="*/ 0 h 30"/>
                    <a:gd name="T17" fmla="*/ 72 w 72"/>
                    <a:gd name="T18" fmla="*/ 30 h 3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" h="30">
                      <a:moveTo>
                        <a:pt x="38" y="30"/>
                      </a:moveTo>
                      <a:lnTo>
                        <a:pt x="72" y="12"/>
                      </a:lnTo>
                      <a:lnTo>
                        <a:pt x="34" y="0"/>
                      </a:lnTo>
                      <a:lnTo>
                        <a:pt x="0" y="16"/>
                      </a:lnTo>
                      <a:lnTo>
                        <a:pt x="38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60" name="Freeform 2892"/>
                <p:cNvSpPr>
                  <a:spLocks noChangeAspect="1"/>
                </p:cNvSpPr>
                <p:nvPr/>
              </p:nvSpPr>
              <p:spPr bwMode="auto">
                <a:xfrm>
                  <a:off x="1206" y="2000"/>
                  <a:ext cx="72" cy="32"/>
                </a:xfrm>
                <a:custGeom>
                  <a:avLst/>
                  <a:gdLst>
                    <a:gd name="T0" fmla="*/ 38 w 72"/>
                    <a:gd name="T1" fmla="*/ 32 h 32"/>
                    <a:gd name="T2" fmla="*/ 72 w 72"/>
                    <a:gd name="T3" fmla="*/ 14 h 32"/>
                    <a:gd name="T4" fmla="*/ 34 w 72"/>
                    <a:gd name="T5" fmla="*/ 0 h 32"/>
                    <a:gd name="T6" fmla="*/ 0 w 72"/>
                    <a:gd name="T7" fmla="*/ 18 h 32"/>
                    <a:gd name="T8" fmla="*/ 38 w 72"/>
                    <a:gd name="T9" fmla="*/ 32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"/>
                    <a:gd name="T16" fmla="*/ 0 h 32"/>
                    <a:gd name="T17" fmla="*/ 72 w 72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" h="32">
                      <a:moveTo>
                        <a:pt x="38" y="32"/>
                      </a:moveTo>
                      <a:lnTo>
                        <a:pt x="72" y="14"/>
                      </a:lnTo>
                      <a:lnTo>
                        <a:pt x="34" y="0"/>
                      </a:lnTo>
                      <a:lnTo>
                        <a:pt x="0" y="18"/>
                      </a:lnTo>
                      <a:lnTo>
                        <a:pt x="38" y="32"/>
                      </a:lnTo>
                      <a:close/>
                    </a:path>
                  </a:pathLst>
                </a:custGeom>
                <a:solidFill>
                  <a:srgbClr val="008158"/>
                </a:solidFill>
                <a:ln w="0">
                  <a:solidFill>
                    <a:srgbClr val="0081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61" name="Freeform 2893"/>
                <p:cNvSpPr>
                  <a:spLocks noChangeAspect="1"/>
                </p:cNvSpPr>
                <p:nvPr/>
              </p:nvSpPr>
              <p:spPr bwMode="auto">
                <a:xfrm>
                  <a:off x="1206" y="2000"/>
                  <a:ext cx="72" cy="32"/>
                </a:xfrm>
                <a:custGeom>
                  <a:avLst/>
                  <a:gdLst>
                    <a:gd name="T0" fmla="*/ 38 w 72"/>
                    <a:gd name="T1" fmla="*/ 32 h 32"/>
                    <a:gd name="T2" fmla="*/ 72 w 72"/>
                    <a:gd name="T3" fmla="*/ 14 h 32"/>
                    <a:gd name="T4" fmla="*/ 34 w 72"/>
                    <a:gd name="T5" fmla="*/ 0 h 32"/>
                    <a:gd name="T6" fmla="*/ 0 w 72"/>
                    <a:gd name="T7" fmla="*/ 18 h 32"/>
                    <a:gd name="T8" fmla="*/ 38 w 72"/>
                    <a:gd name="T9" fmla="*/ 32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"/>
                    <a:gd name="T16" fmla="*/ 0 h 32"/>
                    <a:gd name="T17" fmla="*/ 72 w 72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" h="32">
                      <a:moveTo>
                        <a:pt x="38" y="32"/>
                      </a:moveTo>
                      <a:lnTo>
                        <a:pt x="72" y="14"/>
                      </a:lnTo>
                      <a:lnTo>
                        <a:pt x="34" y="0"/>
                      </a:lnTo>
                      <a:lnTo>
                        <a:pt x="0" y="18"/>
                      </a:lnTo>
                      <a:lnTo>
                        <a:pt x="38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62" name="Freeform 2894"/>
                <p:cNvSpPr>
                  <a:spLocks noChangeAspect="1"/>
                </p:cNvSpPr>
                <p:nvPr/>
              </p:nvSpPr>
              <p:spPr bwMode="auto">
                <a:xfrm>
                  <a:off x="1244" y="2014"/>
                  <a:ext cx="74" cy="32"/>
                </a:xfrm>
                <a:custGeom>
                  <a:avLst/>
                  <a:gdLst>
                    <a:gd name="T0" fmla="*/ 40 w 74"/>
                    <a:gd name="T1" fmla="*/ 32 h 32"/>
                    <a:gd name="T2" fmla="*/ 74 w 74"/>
                    <a:gd name="T3" fmla="*/ 14 h 32"/>
                    <a:gd name="T4" fmla="*/ 34 w 74"/>
                    <a:gd name="T5" fmla="*/ 0 h 32"/>
                    <a:gd name="T6" fmla="*/ 0 w 74"/>
                    <a:gd name="T7" fmla="*/ 18 h 32"/>
                    <a:gd name="T8" fmla="*/ 40 w 74"/>
                    <a:gd name="T9" fmla="*/ 32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4"/>
                    <a:gd name="T16" fmla="*/ 0 h 32"/>
                    <a:gd name="T17" fmla="*/ 74 w 74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4" h="32">
                      <a:moveTo>
                        <a:pt x="40" y="32"/>
                      </a:moveTo>
                      <a:lnTo>
                        <a:pt x="74" y="14"/>
                      </a:lnTo>
                      <a:lnTo>
                        <a:pt x="34" y="0"/>
                      </a:lnTo>
                      <a:lnTo>
                        <a:pt x="0" y="18"/>
                      </a:lnTo>
                      <a:lnTo>
                        <a:pt x="40" y="32"/>
                      </a:lnTo>
                      <a:close/>
                    </a:path>
                  </a:pathLst>
                </a:custGeom>
                <a:solidFill>
                  <a:srgbClr val="008258"/>
                </a:solidFill>
                <a:ln w="0">
                  <a:solidFill>
                    <a:srgbClr val="0082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63" name="Freeform 2895"/>
                <p:cNvSpPr>
                  <a:spLocks noChangeAspect="1"/>
                </p:cNvSpPr>
                <p:nvPr/>
              </p:nvSpPr>
              <p:spPr bwMode="auto">
                <a:xfrm>
                  <a:off x="1244" y="2014"/>
                  <a:ext cx="74" cy="32"/>
                </a:xfrm>
                <a:custGeom>
                  <a:avLst/>
                  <a:gdLst>
                    <a:gd name="T0" fmla="*/ 40 w 74"/>
                    <a:gd name="T1" fmla="*/ 32 h 32"/>
                    <a:gd name="T2" fmla="*/ 74 w 74"/>
                    <a:gd name="T3" fmla="*/ 14 h 32"/>
                    <a:gd name="T4" fmla="*/ 34 w 74"/>
                    <a:gd name="T5" fmla="*/ 0 h 32"/>
                    <a:gd name="T6" fmla="*/ 0 w 74"/>
                    <a:gd name="T7" fmla="*/ 18 h 32"/>
                    <a:gd name="T8" fmla="*/ 40 w 74"/>
                    <a:gd name="T9" fmla="*/ 32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4"/>
                    <a:gd name="T16" fmla="*/ 0 h 32"/>
                    <a:gd name="T17" fmla="*/ 74 w 74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4" h="32">
                      <a:moveTo>
                        <a:pt x="40" y="32"/>
                      </a:moveTo>
                      <a:lnTo>
                        <a:pt x="74" y="14"/>
                      </a:lnTo>
                      <a:lnTo>
                        <a:pt x="34" y="0"/>
                      </a:lnTo>
                      <a:lnTo>
                        <a:pt x="0" y="18"/>
                      </a:lnTo>
                      <a:lnTo>
                        <a:pt x="40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64" name="Freeform 2896"/>
                <p:cNvSpPr>
                  <a:spLocks noChangeAspect="1"/>
                </p:cNvSpPr>
                <p:nvPr/>
              </p:nvSpPr>
              <p:spPr bwMode="auto">
                <a:xfrm>
                  <a:off x="1284" y="2028"/>
                  <a:ext cx="74" cy="32"/>
                </a:xfrm>
                <a:custGeom>
                  <a:avLst/>
                  <a:gdLst>
                    <a:gd name="T0" fmla="*/ 40 w 74"/>
                    <a:gd name="T1" fmla="*/ 32 h 32"/>
                    <a:gd name="T2" fmla="*/ 74 w 74"/>
                    <a:gd name="T3" fmla="*/ 14 h 32"/>
                    <a:gd name="T4" fmla="*/ 34 w 74"/>
                    <a:gd name="T5" fmla="*/ 0 h 32"/>
                    <a:gd name="T6" fmla="*/ 0 w 74"/>
                    <a:gd name="T7" fmla="*/ 18 h 32"/>
                    <a:gd name="T8" fmla="*/ 40 w 74"/>
                    <a:gd name="T9" fmla="*/ 32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4"/>
                    <a:gd name="T16" fmla="*/ 0 h 32"/>
                    <a:gd name="T17" fmla="*/ 74 w 74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4" h="32">
                      <a:moveTo>
                        <a:pt x="40" y="32"/>
                      </a:moveTo>
                      <a:lnTo>
                        <a:pt x="74" y="14"/>
                      </a:lnTo>
                      <a:lnTo>
                        <a:pt x="34" y="0"/>
                      </a:lnTo>
                      <a:lnTo>
                        <a:pt x="0" y="18"/>
                      </a:lnTo>
                      <a:lnTo>
                        <a:pt x="40" y="32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65" name="Freeform 2897"/>
                <p:cNvSpPr>
                  <a:spLocks noChangeAspect="1"/>
                </p:cNvSpPr>
                <p:nvPr/>
              </p:nvSpPr>
              <p:spPr bwMode="auto">
                <a:xfrm>
                  <a:off x="1284" y="2028"/>
                  <a:ext cx="74" cy="32"/>
                </a:xfrm>
                <a:custGeom>
                  <a:avLst/>
                  <a:gdLst>
                    <a:gd name="T0" fmla="*/ 40 w 74"/>
                    <a:gd name="T1" fmla="*/ 32 h 32"/>
                    <a:gd name="T2" fmla="*/ 74 w 74"/>
                    <a:gd name="T3" fmla="*/ 14 h 32"/>
                    <a:gd name="T4" fmla="*/ 34 w 74"/>
                    <a:gd name="T5" fmla="*/ 0 h 32"/>
                    <a:gd name="T6" fmla="*/ 0 w 74"/>
                    <a:gd name="T7" fmla="*/ 18 h 32"/>
                    <a:gd name="T8" fmla="*/ 40 w 74"/>
                    <a:gd name="T9" fmla="*/ 32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4"/>
                    <a:gd name="T16" fmla="*/ 0 h 32"/>
                    <a:gd name="T17" fmla="*/ 74 w 74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4" h="32">
                      <a:moveTo>
                        <a:pt x="40" y="32"/>
                      </a:moveTo>
                      <a:lnTo>
                        <a:pt x="74" y="14"/>
                      </a:lnTo>
                      <a:lnTo>
                        <a:pt x="34" y="0"/>
                      </a:lnTo>
                      <a:lnTo>
                        <a:pt x="0" y="18"/>
                      </a:lnTo>
                      <a:lnTo>
                        <a:pt x="40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66" name="Freeform 2898"/>
                <p:cNvSpPr>
                  <a:spLocks noChangeAspect="1"/>
                </p:cNvSpPr>
                <p:nvPr/>
              </p:nvSpPr>
              <p:spPr bwMode="auto">
                <a:xfrm>
                  <a:off x="1324" y="2042"/>
                  <a:ext cx="74" cy="34"/>
                </a:xfrm>
                <a:custGeom>
                  <a:avLst/>
                  <a:gdLst>
                    <a:gd name="T0" fmla="*/ 40 w 74"/>
                    <a:gd name="T1" fmla="*/ 34 h 34"/>
                    <a:gd name="T2" fmla="*/ 74 w 74"/>
                    <a:gd name="T3" fmla="*/ 16 h 34"/>
                    <a:gd name="T4" fmla="*/ 34 w 74"/>
                    <a:gd name="T5" fmla="*/ 0 h 34"/>
                    <a:gd name="T6" fmla="*/ 0 w 74"/>
                    <a:gd name="T7" fmla="*/ 18 h 34"/>
                    <a:gd name="T8" fmla="*/ 40 w 74"/>
                    <a:gd name="T9" fmla="*/ 34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4"/>
                    <a:gd name="T16" fmla="*/ 0 h 34"/>
                    <a:gd name="T17" fmla="*/ 74 w 74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4" h="34">
                      <a:moveTo>
                        <a:pt x="40" y="34"/>
                      </a:moveTo>
                      <a:lnTo>
                        <a:pt x="74" y="16"/>
                      </a:lnTo>
                      <a:lnTo>
                        <a:pt x="34" y="0"/>
                      </a:lnTo>
                      <a:lnTo>
                        <a:pt x="0" y="18"/>
                      </a:lnTo>
                      <a:lnTo>
                        <a:pt x="40" y="34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67" name="Freeform 2899"/>
                <p:cNvSpPr>
                  <a:spLocks noChangeAspect="1"/>
                </p:cNvSpPr>
                <p:nvPr/>
              </p:nvSpPr>
              <p:spPr bwMode="auto">
                <a:xfrm>
                  <a:off x="1324" y="2042"/>
                  <a:ext cx="74" cy="34"/>
                </a:xfrm>
                <a:custGeom>
                  <a:avLst/>
                  <a:gdLst>
                    <a:gd name="T0" fmla="*/ 40 w 74"/>
                    <a:gd name="T1" fmla="*/ 34 h 34"/>
                    <a:gd name="T2" fmla="*/ 74 w 74"/>
                    <a:gd name="T3" fmla="*/ 16 h 34"/>
                    <a:gd name="T4" fmla="*/ 34 w 74"/>
                    <a:gd name="T5" fmla="*/ 0 h 34"/>
                    <a:gd name="T6" fmla="*/ 0 w 74"/>
                    <a:gd name="T7" fmla="*/ 18 h 34"/>
                    <a:gd name="T8" fmla="*/ 40 w 74"/>
                    <a:gd name="T9" fmla="*/ 34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4"/>
                    <a:gd name="T16" fmla="*/ 0 h 34"/>
                    <a:gd name="T17" fmla="*/ 74 w 74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4" h="34">
                      <a:moveTo>
                        <a:pt x="40" y="34"/>
                      </a:moveTo>
                      <a:lnTo>
                        <a:pt x="74" y="16"/>
                      </a:lnTo>
                      <a:lnTo>
                        <a:pt x="34" y="0"/>
                      </a:lnTo>
                      <a:lnTo>
                        <a:pt x="0" y="18"/>
                      </a:lnTo>
                      <a:lnTo>
                        <a:pt x="40" y="3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68" name="Freeform 2900"/>
                <p:cNvSpPr>
                  <a:spLocks noChangeAspect="1"/>
                </p:cNvSpPr>
                <p:nvPr/>
              </p:nvSpPr>
              <p:spPr bwMode="auto">
                <a:xfrm>
                  <a:off x="1364" y="2058"/>
                  <a:ext cx="76" cy="34"/>
                </a:xfrm>
                <a:custGeom>
                  <a:avLst/>
                  <a:gdLst>
                    <a:gd name="T0" fmla="*/ 42 w 76"/>
                    <a:gd name="T1" fmla="*/ 34 h 34"/>
                    <a:gd name="T2" fmla="*/ 76 w 76"/>
                    <a:gd name="T3" fmla="*/ 14 h 34"/>
                    <a:gd name="T4" fmla="*/ 34 w 76"/>
                    <a:gd name="T5" fmla="*/ 0 h 34"/>
                    <a:gd name="T6" fmla="*/ 0 w 76"/>
                    <a:gd name="T7" fmla="*/ 18 h 34"/>
                    <a:gd name="T8" fmla="*/ 42 w 76"/>
                    <a:gd name="T9" fmla="*/ 34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6"/>
                    <a:gd name="T16" fmla="*/ 0 h 34"/>
                    <a:gd name="T17" fmla="*/ 76 w 76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6" h="34">
                      <a:moveTo>
                        <a:pt x="42" y="34"/>
                      </a:moveTo>
                      <a:lnTo>
                        <a:pt x="76" y="14"/>
                      </a:lnTo>
                      <a:lnTo>
                        <a:pt x="34" y="0"/>
                      </a:lnTo>
                      <a:lnTo>
                        <a:pt x="0" y="18"/>
                      </a:lnTo>
                      <a:lnTo>
                        <a:pt x="42" y="34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69" name="Freeform 2901"/>
                <p:cNvSpPr>
                  <a:spLocks noChangeAspect="1"/>
                </p:cNvSpPr>
                <p:nvPr/>
              </p:nvSpPr>
              <p:spPr bwMode="auto">
                <a:xfrm>
                  <a:off x="1364" y="2058"/>
                  <a:ext cx="76" cy="34"/>
                </a:xfrm>
                <a:custGeom>
                  <a:avLst/>
                  <a:gdLst>
                    <a:gd name="T0" fmla="*/ 42 w 76"/>
                    <a:gd name="T1" fmla="*/ 34 h 34"/>
                    <a:gd name="T2" fmla="*/ 76 w 76"/>
                    <a:gd name="T3" fmla="*/ 14 h 34"/>
                    <a:gd name="T4" fmla="*/ 34 w 76"/>
                    <a:gd name="T5" fmla="*/ 0 h 34"/>
                    <a:gd name="T6" fmla="*/ 0 w 76"/>
                    <a:gd name="T7" fmla="*/ 18 h 34"/>
                    <a:gd name="T8" fmla="*/ 42 w 76"/>
                    <a:gd name="T9" fmla="*/ 34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6"/>
                    <a:gd name="T16" fmla="*/ 0 h 34"/>
                    <a:gd name="T17" fmla="*/ 76 w 76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6" h="34">
                      <a:moveTo>
                        <a:pt x="42" y="34"/>
                      </a:moveTo>
                      <a:lnTo>
                        <a:pt x="76" y="14"/>
                      </a:lnTo>
                      <a:lnTo>
                        <a:pt x="34" y="0"/>
                      </a:lnTo>
                      <a:lnTo>
                        <a:pt x="0" y="18"/>
                      </a:lnTo>
                      <a:lnTo>
                        <a:pt x="42" y="3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70" name="Freeform 2902"/>
                <p:cNvSpPr>
                  <a:spLocks noChangeAspect="1"/>
                </p:cNvSpPr>
                <p:nvPr/>
              </p:nvSpPr>
              <p:spPr bwMode="auto">
                <a:xfrm>
                  <a:off x="1406" y="2072"/>
                  <a:ext cx="76" cy="36"/>
                </a:xfrm>
                <a:custGeom>
                  <a:avLst/>
                  <a:gdLst>
                    <a:gd name="T0" fmla="*/ 44 w 76"/>
                    <a:gd name="T1" fmla="*/ 36 h 36"/>
                    <a:gd name="T2" fmla="*/ 76 w 76"/>
                    <a:gd name="T3" fmla="*/ 16 h 36"/>
                    <a:gd name="T4" fmla="*/ 34 w 76"/>
                    <a:gd name="T5" fmla="*/ 0 h 36"/>
                    <a:gd name="T6" fmla="*/ 0 w 76"/>
                    <a:gd name="T7" fmla="*/ 20 h 36"/>
                    <a:gd name="T8" fmla="*/ 44 w 76"/>
                    <a:gd name="T9" fmla="*/ 36 h 3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6"/>
                    <a:gd name="T16" fmla="*/ 0 h 36"/>
                    <a:gd name="T17" fmla="*/ 76 w 76"/>
                    <a:gd name="T18" fmla="*/ 36 h 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6" h="36">
                      <a:moveTo>
                        <a:pt x="44" y="36"/>
                      </a:moveTo>
                      <a:lnTo>
                        <a:pt x="76" y="16"/>
                      </a:lnTo>
                      <a:lnTo>
                        <a:pt x="34" y="0"/>
                      </a:lnTo>
                      <a:lnTo>
                        <a:pt x="0" y="20"/>
                      </a:lnTo>
                      <a:lnTo>
                        <a:pt x="44" y="36"/>
                      </a:lnTo>
                      <a:close/>
                    </a:path>
                  </a:pathLst>
                </a:custGeom>
                <a:solidFill>
                  <a:srgbClr val="008358"/>
                </a:solidFill>
                <a:ln w="0">
                  <a:solidFill>
                    <a:srgbClr val="008358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71" name="Freeform 2903"/>
                <p:cNvSpPr>
                  <a:spLocks noChangeAspect="1"/>
                </p:cNvSpPr>
                <p:nvPr/>
              </p:nvSpPr>
              <p:spPr bwMode="auto">
                <a:xfrm>
                  <a:off x="1406" y="2072"/>
                  <a:ext cx="76" cy="36"/>
                </a:xfrm>
                <a:custGeom>
                  <a:avLst/>
                  <a:gdLst>
                    <a:gd name="T0" fmla="*/ 44 w 76"/>
                    <a:gd name="T1" fmla="*/ 36 h 36"/>
                    <a:gd name="T2" fmla="*/ 76 w 76"/>
                    <a:gd name="T3" fmla="*/ 16 h 36"/>
                    <a:gd name="T4" fmla="*/ 34 w 76"/>
                    <a:gd name="T5" fmla="*/ 0 h 36"/>
                    <a:gd name="T6" fmla="*/ 0 w 76"/>
                    <a:gd name="T7" fmla="*/ 20 h 36"/>
                    <a:gd name="T8" fmla="*/ 44 w 76"/>
                    <a:gd name="T9" fmla="*/ 36 h 3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6"/>
                    <a:gd name="T16" fmla="*/ 0 h 36"/>
                    <a:gd name="T17" fmla="*/ 76 w 76"/>
                    <a:gd name="T18" fmla="*/ 36 h 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6" h="36">
                      <a:moveTo>
                        <a:pt x="44" y="36"/>
                      </a:moveTo>
                      <a:lnTo>
                        <a:pt x="76" y="16"/>
                      </a:lnTo>
                      <a:lnTo>
                        <a:pt x="34" y="0"/>
                      </a:lnTo>
                      <a:lnTo>
                        <a:pt x="0" y="20"/>
                      </a:lnTo>
                      <a:lnTo>
                        <a:pt x="44" y="3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72" name="Line 2904"/>
                <p:cNvSpPr>
                  <a:spLocks noChangeAspect="1" noChangeShapeType="1"/>
                </p:cNvSpPr>
                <p:nvPr/>
              </p:nvSpPr>
              <p:spPr bwMode="auto">
                <a:xfrm>
                  <a:off x="396" y="2134"/>
                  <a:ext cx="1044" cy="514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73" name="Line 2905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394" y="2122"/>
                  <a:ext cx="2" cy="12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74" name="Freeform 2906"/>
                <p:cNvSpPr>
                  <a:spLocks noChangeAspect="1" noEditPoints="1"/>
                </p:cNvSpPr>
                <p:nvPr/>
              </p:nvSpPr>
              <p:spPr bwMode="auto">
                <a:xfrm>
                  <a:off x="384" y="2166"/>
                  <a:ext cx="40" cy="66"/>
                </a:xfrm>
                <a:custGeom>
                  <a:avLst/>
                  <a:gdLst>
                    <a:gd name="T0" fmla="*/ 0 w 40"/>
                    <a:gd name="T1" fmla="*/ 34 h 66"/>
                    <a:gd name="T2" fmla="*/ 0 w 40"/>
                    <a:gd name="T3" fmla="*/ 24 h 66"/>
                    <a:gd name="T4" fmla="*/ 4 w 40"/>
                    <a:gd name="T5" fmla="*/ 16 h 66"/>
                    <a:gd name="T6" fmla="*/ 8 w 40"/>
                    <a:gd name="T7" fmla="*/ 8 h 66"/>
                    <a:gd name="T8" fmla="*/ 12 w 40"/>
                    <a:gd name="T9" fmla="*/ 4 h 66"/>
                    <a:gd name="T10" fmla="*/ 16 w 40"/>
                    <a:gd name="T11" fmla="*/ 2 h 66"/>
                    <a:gd name="T12" fmla="*/ 20 w 40"/>
                    <a:gd name="T13" fmla="*/ 0 h 66"/>
                    <a:gd name="T14" fmla="*/ 24 w 40"/>
                    <a:gd name="T15" fmla="*/ 2 h 66"/>
                    <a:gd name="T16" fmla="*/ 30 w 40"/>
                    <a:gd name="T17" fmla="*/ 4 h 66"/>
                    <a:gd name="T18" fmla="*/ 34 w 40"/>
                    <a:gd name="T19" fmla="*/ 8 h 66"/>
                    <a:gd name="T20" fmla="*/ 38 w 40"/>
                    <a:gd name="T21" fmla="*/ 16 h 66"/>
                    <a:gd name="T22" fmla="*/ 40 w 40"/>
                    <a:gd name="T23" fmla="*/ 24 h 66"/>
                    <a:gd name="T24" fmla="*/ 40 w 40"/>
                    <a:gd name="T25" fmla="*/ 34 h 66"/>
                    <a:gd name="T26" fmla="*/ 40 w 40"/>
                    <a:gd name="T27" fmla="*/ 44 h 66"/>
                    <a:gd name="T28" fmla="*/ 38 w 40"/>
                    <a:gd name="T29" fmla="*/ 52 h 66"/>
                    <a:gd name="T30" fmla="*/ 34 w 40"/>
                    <a:gd name="T31" fmla="*/ 58 h 66"/>
                    <a:gd name="T32" fmla="*/ 30 w 40"/>
                    <a:gd name="T33" fmla="*/ 64 h 66"/>
                    <a:gd name="T34" fmla="*/ 24 w 40"/>
                    <a:gd name="T35" fmla="*/ 66 h 66"/>
                    <a:gd name="T36" fmla="*/ 20 w 40"/>
                    <a:gd name="T37" fmla="*/ 66 h 66"/>
                    <a:gd name="T38" fmla="*/ 14 w 40"/>
                    <a:gd name="T39" fmla="*/ 66 h 66"/>
                    <a:gd name="T40" fmla="*/ 10 w 40"/>
                    <a:gd name="T41" fmla="*/ 62 h 66"/>
                    <a:gd name="T42" fmla="*/ 6 w 40"/>
                    <a:gd name="T43" fmla="*/ 56 h 66"/>
                    <a:gd name="T44" fmla="*/ 2 w 40"/>
                    <a:gd name="T45" fmla="*/ 50 h 66"/>
                    <a:gd name="T46" fmla="*/ 0 w 40"/>
                    <a:gd name="T47" fmla="*/ 42 h 66"/>
                    <a:gd name="T48" fmla="*/ 0 w 40"/>
                    <a:gd name="T49" fmla="*/ 34 h 66"/>
                    <a:gd name="T50" fmla="*/ 10 w 40"/>
                    <a:gd name="T51" fmla="*/ 36 h 66"/>
                    <a:gd name="T52" fmla="*/ 10 w 40"/>
                    <a:gd name="T53" fmla="*/ 48 h 66"/>
                    <a:gd name="T54" fmla="*/ 12 w 40"/>
                    <a:gd name="T55" fmla="*/ 56 h 66"/>
                    <a:gd name="T56" fmla="*/ 14 w 40"/>
                    <a:gd name="T57" fmla="*/ 60 h 66"/>
                    <a:gd name="T58" fmla="*/ 16 w 40"/>
                    <a:gd name="T59" fmla="*/ 62 h 66"/>
                    <a:gd name="T60" fmla="*/ 20 w 40"/>
                    <a:gd name="T61" fmla="*/ 64 h 66"/>
                    <a:gd name="T62" fmla="*/ 22 w 40"/>
                    <a:gd name="T63" fmla="*/ 64 h 66"/>
                    <a:gd name="T64" fmla="*/ 26 w 40"/>
                    <a:gd name="T65" fmla="*/ 62 h 66"/>
                    <a:gd name="T66" fmla="*/ 28 w 40"/>
                    <a:gd name="T67" fmla="*/ 58 h 66"/>
                    <a:gd name="T68" fmla="*/ 30 w 40"/>
                    <a:gd name="T69" fmla="*/ 54 h 66"/>
                    <a:gd name="T70" fmla="*/ 30 w 40"/>
                    <a:gd name="T71" fmla="*/ 48 h 66"/>
                    <a:gd name="T72" fmla="*/ 30 w 40"/>
                    <a:gd name="T73" fmla="*/ 40 h 66"/>
                    <a:gd name="T74" fmla="*/ 32 w 40"/>
                    <a:gd name="T75" fmla="*/ 32 h 66"/>
                    <a:gd name="T76" fmla="*/ 30 w 40"/>
                    <a:gd name="T77" fmla="*/ 22 h 66"/>
                    <a:gd name="T78" fmla="*/ 28 w 40"/>
                    <a:gd name="T79" fmla="*/ 12 h 66"/>
                    <a:gd name="T80" fmla="*/ 28 w 40"/>
                    <a:gd name="T81" fmla="*/ 8 h 66"/>
                    <a:gd name="T82" fmla="*/ 24 w 40"/>
                    <a:gd name="T83" fmla="*/ 6 h 66"/>
                    <a:gd name="T84" fmla="*/ 22 w 40"/>
                    <a:gd name="T85" fmla="*/ 4 h 66"/>
                    <a:gd name="T86" fmla="*/ 20 w 40"/>
                    <a:gd name="T87" fmla="*/ 4 h 66"/>
                    <a:gd name="T88" fmla="*/ 18 w 40"/>
                    <a:gd name="T89" fmla="*/ 4 h 66"/>
                    <a:gd name="T90" fmla="*/ 14 w 40"/>
                    <a:gd name="T91" fmla="*/ 6 h 66"/>
                    <a:gd name="T92" fmla="*/ 12 w 40"/>
                    <a:gd name="T93" fmla="*/ 12 h 66"/>
                    <a:gd name="T94" fmla="*/ 10 w 40"/>
                    <a:gd name="T95" fmla="*/ 18 h 66"/>
                    <a:gd name="T96" fmla="*/ 10 w 40"/>
                    <a:gd name="T97" fmla="*/ 28 h 66"/>
                    <a:gd name="T98" fmla="*/ 10 w 40"/>
                    <a:gd name="T99" fmla="*/ 36 h 6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40"/>
                    <a:gd name="T151" fmla="*/ 0 h 66"/>
                    <a:gd name="T152" fmla="*/ 40 w 40"/>
                    <a:gd name="T153" fmla="*/ 66 h 6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40" h="66">
                      <a:moveTo>
                        <a:pt x="0" y="34"/>
                      </a:moveTo>
                      <a:lnTo>
                        <a:pt x="0" y="24"/>
                      </a:lnTo>
                      <a:lnTo>
                        <a:pt x="4" y="16"/>
                      </a:lnTo>
                      <a:lnTo>
                        <a:pt x="8" y="8"/>
                      </a:lnTo>
                      <a:lnTo>
                        <a:pt x="12" y="4"/>
                      </a:lnTo>
                      <a:lnTo>
                        <a:pt x="16" y="2"/>
                      </a:lnTo>
                      <a:lnTo>
                        <a:pt x="20" y="0"/>
                      </a:lnTo>
                      <a:lnTo>
                        <a:pt x="24" y="2"/>
                      </a:lnTo>
                      <a:lnTo>
                        <a:pt x="30" y="4"/>
                      </a:lnTo>
                      <a:lnTo>
                        <a:pt x="34" y="8"/>
                      </a:lnTo>
                      <a:lnTo>
                        <a:pt x="38" y="16"/>
                      </a:lnTo>
                      <a:lnTo>
                        <a:pt x="40" y="24"/>
                      </a:lnTo>
                      <a:lnTo>
                        <a:pt x="40" y="34"/>
                      </a:lnTo>
                      <a:lnTo>
                        <a:pt x="40" y="44"/>
                      </a:lnTo>
                      <a:lnTo>
                        <a:pt x="38" y="52"/>
                      </a:lnTo>
                      <a:lnTo>
                        <a:pt x="34" y="58"/>
                      </a:lnTo>
                      <a:lnTo>
                        <a:pt x="30" y="64"/>
                      </a:lnTo>
                      <a:lnTo>
                        <a:pt x="24" y="66"/>
                      </a:lnTo>
                      <a:lnTo>
                        <a:pt x="20" y="66"/>
                      </a:lnTo>
                      <a:lnTo>
                        <a:pt x="14" y="66"/>
                      </a:lnTo>
                      <a:lnTo>
                        <a:pt x="10" y="62"/>
                      </a:lnTo>
                      <a:lnTo>
                        <a:pt x="6" y="56"/>
                      </a:lnTo>
                      <a:lnTo>
                        <a:pt x="2" y="50"/>
                      </a:lnTo>
                      <a:lnTo>
                        <a:pt x="0" y="42"/>
                      </a:lnTo>
                      <a:lnTo>
                        <a:pt x="0" y="34"/>
                      </a:lnTo>
                      <a:close/>
                      <a:moveTo>
                        <a:pt x="10" y="36"/>
                      </a:moveTo>
                      <a:lnTo>
                        <a:pt x="10" y="48"/>
                      </a:lnTo>
                      <a:lnTo>
                        <a:pt x="12" y="56"/>
                      </a:lnTo>
                      <a:lnTo>
                        <a:pt x="14" y="60"/>
                      </a:lnTo>
                      <a:lnTo>
                        <a:pt x="16" y="62"/>
                      </a:lnTo>
                      <a:lnTo>
                        <a:pt x="20" y="64"/>
                      </a:lnTo>
                      <a:lnTo>
                        <a:pt x="22" y="64"/>
                      </a:lnTo>
                      <a:lnTo>
                        <a:pt x="26" y="62"/>
                      </a:lnTo>
                      <a:lnTo>
                        <a:pt x="28" y="58"/>
                      </a:lnTo>
                      <a:lnTo>
                        <a:pt x="30" y="54"/>
                      </a:lnTo>
                      <a:lnTo>
                        <a:pt x="30" y="48"/>
                      </a:lnTo>
                      <a:lnTo>
                        <a:pt x="30" y="40"/>
                      </a:lnTo>
                      <a:lnTo>
                        <a:pt x="32" y="32"/>
                      </a:lnTo>
                      <a:lnTo>
                        <a:pt x="30" y="22"/>
                      </a:lnTo>
                      <a:lnTo>
                        <a:pt x="28" y="12"/>
                      </a:lnTo>
                      <a:lnTo>
                        <a:pt x="28" y="8"/>
                      </a:lnTo>
                      <a:lnTo>
                        <a:pt x="24" y="6"/>
                      </a:lnTo>
                      <a:lnTo>
                        <a:pt x="22" y="4"/>
                      </a:lnTo>
                      <a:lnTo>
                        <a:pt x="20" y="4"/>
                      </a:lnTo>
                      <a:lnTo>
                        <a:pt x="18" y="4"/>
                      </a:lnTo>
                      <a:lnTo>
                        <a:pt x="14" y="6"/>
                      </a:lnTo>
                      <a:lnTo>
                        <a:pt x="12" y="12"/>
                      </a:lnTo>
                      <a:lnTo>
                        <a:pt x="10" y="18"/>
                      </a:lnTo>
                      <a:lnTo>
                        <a:pt x="10" y="28"/>
                      </a:lnTo>
                      <a:lnTo>
                        <a:pt x="10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75" name="Line 2907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564" y="2204"/>
                  <a:ext cx="2" cy="12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76" name="Freeform 2908"/>
                <p:cNvSpPr>
                  <a:spLocks noChangeAspect="1" noEditPoints="1"/>
                </p:cNvSpPr>
                <p:nvPr/>
              </p:nvSpPr>
              <p:spPr bwMode="auto">
                <a:xfrm>
                  <a:off x="520" y="2250"/>
                  <a:ext cx="40" cy="66"/>
                </a:xfrm>
                <a:custGeom>
                  <a:avLst/>
                  <a:gdLst>
                    <a:gd name="T0" fmla="*/ 0 w 40"/>
                    <a:gd name="T1" fmla="*/ 34 h 66"/>
                    <a:gd name="T2" fmla="*/ 0 w 40"/>
                    <a:gd name="T3" fmla="*/ 24 h 66"/>
                    <a:gd name="T4" fmla="*/ 2 w 40"/>
                    <a:gd name="T5" fmla="*/ 14 h 66"/>
                    <a:gd name="T6" fmla="*/ 6 w 40"/>
                    <a:gd name="T7" fmla="*/ 8 h 66"/>
                    <a:gd name="T8" fmla="*/ 10 w 40"/>
                    <a:gd name="T9" fmla="*/ 4 h 66"/>
                    <a:gd name="T10" fmla="*/ 16 w 40"/>
                    <a:gd name="T11" fmla="*/ 0 h 66"/>
                    <a:gd name="T12" fmla="*/ 20 w 40"/>
                    <a:gd name="T13" fmla="*/ 0 h 66"/>
                    <a:gd name="T14" fmla="*/ 24 w 40"/>
                    <a:gd name="T15" fmla="*/ 0 h 66"/>
                    <a:gd name="T16" fmla="*/ 28 w 40"/>
                    <a:gd name="T17" fmla="*/ 4 h 66"/>
                    <a:gd name="T18" fmla="*/ 32 w 40"/>
                    <a:gd name="T19" fmla="*/ 8 h 66"/>
                    <a:gd name="T20" fmla="*/ 36 w 40"/>
                    <a:gd name="T21" fmla="*/ 14 h 66"/>
                    <a:gd name="T22" fmla="*/ 38 w 40"/>
                    <a:gd name="T23" fmla="*/ 22 h 66"/>
                    <a:gd name="T24" fmla="*/ 40 w 40"/>
                    <a:gd name="T25" fmla="*/ 32 h 66"/>
                    <a:gd name="T26" fmla="*/ 38 w 40"/>
                    <a:gd name="T27" fmla="*/ 42 h 66"/>
                    <a:gd name="T28" fmla="*/ 36 w 40"/>
                    <a:gd name="T29" fmla="*/ 52 h 66"/>
                    <a:gd name="T30" fmla="*/ 32 w 40"/>
                    <a:gd name="T31" fmla="*/ 58 h 66"/>
                    <a:gd name="T32" fmla="*/ 28 w 40"/>
                    <a:gd name="T33" fmla="*/ 62 h 66"/>
                    <a:gd name="T34" fmla="*/ 24 w 40"/>
                    <a:gd name="T35" fmla="*/ 66 h 66"/>
                    <a:gd name="T36" fmla="*/ 18 w 40"/>
                    <a:gd name="T37" fmla="*/ 66 h 66"/>
                    <a:gd name="T38" fmla="*/ 14 w 40"/>
                    <a:gd name="T39" fmla="*/ 64 h 66"/>
                    <a:gd name="T40" fmla="*/ 8 w 40"/>
                    <a:gd name="T41" fmla="*/ 62 h 66"/>
                    <a:gd name="T42" fmla="*/ 4 w 40"/>
                    <a:gd name="T43" fmla="*/ 56 h 66"/>
                    <a:gd name="T44" fmla="*/ 2 w 40"/>
                    <a:gd name="T45" fmla="*/ 48 h 66"/>
                    <a:gd name="T46" fmla="*/ 0 w 40"/>
                    <a:gd name="T47" fmla="*/ 42 h 66"/>
                    <a:gd name="T48" fmla="*/ 0 w 40"/>
                    <a:gd name="T49" fmla="*/ 34 h 66"/>
                    <a:gd name="T50" fmla="*/ 8 w 40"/>
                    <a:gd name="T51" fmla="*/ 34 h 66"/>
                    <a:gd name="T52" fmla="*/ 8 w 40"/>
                    <a:gd name="T53" fmla="*/ 46 h 66"/>
                    <a:gd name="T54" fmla="*/ 12 w 40"/>
                    <a:gd name="T55" fmla="*/ 56 h 66"/>
                    <a:gd name="T56" fmla="*/ 14 w 40"/>
                    <a:gd name="T57" fmla="*/ 60 h 66"/>
                    <a:gd name="T58" fmla="*/ 16 w 40"/>
                    <a:gd name="T59" fmla="*/ 62 h 66"/>
                    <a:gd name="T60" fmla="*/ 20 w 40"/>
                    <a:gd name="T61" fmla="*/ 62 h 66"/>
                    <a:gd name="T62" fmla="*/ 22 w 40"/>
                    <a:gd name="T63" fmla="*/ 62 h 66"/>
                    <a:gd name="T64" fmla="*/ 24 w 40"/>
                    <a:gd name="T65" fmla="*/ 60 h 66"/>
                    <a:gd name="T66" fmla="*/ 26 w 40"/>
                    <a:gd name="T67" fmla="*/ 58 h 66"/>
                    <a:gd name="T68" fmla="*/ 28 w 40"/>
                    <a:gd name="T69" fmla="*/ 54 h 66"/>
                    <a:gd name="T70" fmla="*/ 30 w 40"/>
                    <a:gd name="T71" fmla="*/ 46 h 66"/>
                    <a:gd name="T72" fmla="*/ 30 w 40"/>
                    <a:gd name="T73" fmla="*/ 40 h 66"/>
                    <a:gd name="T74" fmla="*/ 30 w 40"/>
                    <a:gd name="T75" fmla="*/ 30 h 66"/>
                    <a:gd name="T76" fmla="*/ 30 w 40"/>
                    <a:gd name="T77" fmla="*/ 20 h 66"/>
                    <a:gd name="T78" fmla="*/ 28 w 40"/>
                    <a:gd name="T79" fmla="*/ 12 h 66"/>
                    <a:gd name="T80" fmla="*/ 26 w 40"/>
                    <a:gd name="T81" fmla="*/ 8 h 66"/>
                    <a:gd name="T82" fmla="*/ 24 w 40"/>
                    <a:gd name="T83" fmla="*/ 4 h 66"/>
                    <a:gd name="T84" fmla="*/ 22 w 40"/>
                    <a:gd name="T85" fmla="*/ 4 h 66"/>
                    <a:gd name="T86" fmla="*/ 20 w 40"/>
                    <a:gd name="T87" fmla="*/ 2 h 66"/>
                    <a:gd name="T88" fmla="*/ 16 w 40"/>
                    <a:gd name="T89" fmla="*/ 4 h 66"/>
                    <a:gd name="T90" fmla="*/ 14 w 40"/>
                    <a:gd name="T91" fmla="*/ 6 h 66"/>
                    <a:gd name="T92" fmla="*/ 12 w 40"/>
                    <a:gd name="T93" fmla="*/ 10 h 66"/>
                    <a:gd name="T94" fmla="*/ 10 w 40"/>
                    <a:gd name="T95" fmla="*/ 18 h 66"/>
                    <a:gd name="T96" fmla="*/ 8 w 40"/>
                    <a:gd name="T97" fmla="*/ 26 h 66"/>
                    <a:gd name="T98" fmla="*/ 8 w 40"/>
                    <a:gd name="T99" fmla="*/ 34 h 6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40"/>
                    <a:gd name="T151" fmla="*/ 0 h 66"/>
                    <a:gd name="T152" fmla="*/ 40 w 40"/>
                    <a:gd name="T153" fmla="*/ 66 h 6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40" h="66">
                      <a:moveTo>
                        <a:pt x="0" y="34"/>
                      </a:moveTo>
                      <a:lnTo>
                        <a:pt x="0" y="24"/>
                      </a:lnTo>
                      <a:lnTo>
                        <a:pt x="2" y="14"/>
                      </a:lnTo>
                      <a:lnTo>
                        <a:pt x="6" y="8"/>
                      </a:lnTo>
                      <a:lnTo>
                        <a:pt x="10" y="4"/>
                      </a:ln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4" y="0"/>
                      </a:lnTo>
                      <a:lnTo>
                        <a:pt x="28" y="4"/>
                      </a:lnTo>
                      <a:lnTo>
                        <a:pt x="32" y="8"/>
                      </a:lnTo>
                      <a:lnTo>
                        <a:pt x="36" y="14"/>
                      </a:lnTo>
                      <a:lnTo>
                        <a:pt x="38" y="22"/>
                      </a:lnTo>
                      <a:lnTo>
                        <a:pt x="40" y="32"/>
                      </a:lnTo>
                      <a:lnTo>
                        <a:pt x="38" y="42"/>
                      </a:lnTo>
                      <a:lnTo>
                        <a:pt x="36" y="52"/>
                      </a:lnTo>
                      <a:lnTo>
                        <a:pt x="32" y="58"/>
                      </a:lnTo>
                      <a:lnTo>
                        <a:pt x="28" y="62"/>
                      </a:lnTo>
                      <a:lnTo>
                        <a:pt x="24" y="66"/>
                      </a:lnTo>
                      <a:lnTo>
                        <a:pt x="18" y="66"/>
                      </a:lnTo>
                      <a:lnTo>
                        <a:pt x="14" y="64"/>
                      </a:lnTo>
                      <a:lnTo>
                        <a:pt x="8" y="62"/>
                      </a:lnTo>
                      <a:lnTo>
                        <a:pt x="4" y="56"/>
                      </a:lnTo>
                      <a:lnTo>
                        <a:pt x="2" y="48"/>
                      </a:lnTo>
                      <a:lnTo>
                        <a:pt x="0" y="42"/>
                      </a:lnTo>
                      <a:lnTo>
                        <a:pt x="0" y="34"/>
                      </a:lnTo>
                      <a:close/>
                      <a:moveTo>
                        <a:pt x="8" y="34"/>
                      </a:moveTo>
                      <a:lnTo>
                        <a:pt x="8" y="46"/>
                      </a:lnTo>
                      <a:lnTo>
                        <a:pt x="12" y="56"/>
                      </a:lnTo>
                      <a:lnTo>
                        <a:pt x="14" y="60"/>
                      </a:lnTo>
                      <a:lnTo>
                        <a:pt x="16" y="62"/>
                      </a:lnTo>
                      <a:lnTo>
                        <a:pt x="20" y="62"/>
                      </a:lnTo>
                      <a:lnTo>
                        <a:pt x="22" y="62"/>
                      </a:lnTo>
                      <a:lnTo>
                        <a:pt x="24" y="60"/>
                      </a:lnTo>
                      <a:lnTo>
                        <a:pt x="26" y="58"/>
                      </a:lnTo>
                      <a:lnTo>
                        <a:pt x="28" y="54"/>
                      </a:lnTo>
                      <a:lnTo>
                        <a:pt x="30" y="46"/>
                      </a:lnTo>
                      <a:lnTo>
                        <a:pt x="30" y="40"/>
                      </a:lnTo>
                      <a:lnTo>
                        <a:pt x="30" y="30"/>
                      </a:lnTo>
                      <a:lnTo>
                        <a:pt x="30" y="20"/>
                      </a:lnTo>
                      <a:lnTo>
                        <a:pt x="28" y="12"/>
                      </a:lnTo>
                      <a:lnTo>
                        <a:pt x="26" y="8"/>
                      </a:lnTo>
                      <a:lnTo>
                        <a:pt x="24" y="4"/>
                      </a:lnTo>
                      <a:lnTo>
                        <a:pt x="22" y="4"/>
                      </a:lnTo>
                      <a:lnTo>
                        <a:pt x="20" y="2"/>
                      </a:lnTo>
                      <a:lnTo>
                        <a:pt x="16" y="4"/>
                      </a:lnTo>
                      <a:lnTo>
                        <a:pt x="14" y="6"/>
                      </a:lnTo>
                      <a:lnTo>
                        <a:pt x="12" y="10"/>
                      </a:lnTo>
                      <a:lnTo>
                        <a:pt x="10" y="18"/>
                      </a:lnTo>
                      <a:lnTo>
                        <a:pt x="8" y="26"/>
                      </a:lnTo>
                      <a:lnTo>
                        <a:pt x="8" y="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77" name="Freeform 2909"/>
                <p:cNvSpPr>
                  <a:spLocks noChangeAspect="1"/>
                </p:cNvSpPr>
                <p:nvPr/>
              </p:nvSpPr>
              <p:spPr bwMode="auto">
                <a:xfrm>
                  <a:off x="570" y="2304"/>
                  <a:ext cx="12" cy="12"/>
                </a:xfrm>
                <a:custGeom>
                  <a:avLst/>
                  <a:gdLst>
                    <a:gd name="T0" fmla="*/ 6 w 12"/>
                    <a:gd name="T1" fmla="*/ 0 h 12"/>
                    <a:gd name="T2" fmla="*/ 8 w 12"/>
                    <a:gd name="T3" fmla="*/ 2 h 12"/>
                    <a:gd name="T4" fmla="*/ 10 w 12"/>
                    <a:gd name="T5" fmla="*/ 2 h 12"/>
                    <a:gd name="T6" fmla="*/ 10 w 12"/>
                    <a:gd name="T7" fmla="*/ 4 h 12"/>
                    <a:gd name="T8" fmla="*/ 12 w 12"/>
                    <a:gd name="T9" fmla="*/ 6 h 12"/>
                    <a:gd name="T10" fmla="*/ 10 w 12"/>
                    <a:gd name="T11" fmla="*/ 8 h 12"/>
                    <a:gd name="T12" fmla="*/ 10 w 12"/>
                    <a:gd name="T13" fmla="*/ 10 h 12"/>
                    <a:gd name="T14" fmla="*/ 8 w 12"/>
                    <a:gd name="T15" fmla="*/ 12 h 12"/>
                    <a:gd name="T16" fmla="*/ 6 w 12"/>
                    <a:gd name="T17" fmla="*/ 12 h 12"/>
                    <a:gd name="T18" fmla="*/ 4 w 12"/>
                    <a:gd name="T19" fmla="*/ 12 h 12"/>
                    <a:gd name="T20" fmla="*/ 2 w 12"/>
                    <a:gd name="T21" fmla="*/ 10 h 12"/>
                    <a:gd name="T22" fmla="*/ 0 w 12"/>
                    <a:gd name="T23" fmla="*/ 8 h 12"/>
                    <a:gd name="T24" fmla="*/ 0 w 12"/>
                    <a:gd name="T25" fmla="*/ 6 h 12"/>
                    <a:gd name="T26" fmla="*/ 0 w 12"/>
                    <a:gd name="T27" fmla="*/ 4 h 12"/>
                    <a:gd name="T28" fmla="*/ 2 w 12"/>
                    <a:gd name="T29" fmla="*/ 2 h 12"/>
                    <a:gd name="T30" fmla="*/ 4 w 12"/>
                    <a:gd name="T31" fmla="*/ 2 h 12"/>
                    <a:gd name="T32" fmla="*/ 6 w 12"/>
                    <a:gd name="T33" fmla="*/ 0 h 1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2"/>
                    <a:gd name="T52" fmla="*/ 0 h 12"/>
                    <a:gd name="T53" fmla="*/ 12 w 12"/>
                    <a:gd name="T54" fmla="*/ 12 h 1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2" h="12">
                      <a:moveTo>
                        <a:pt x="6" y="0"/>
                      </a:moveTo>
                      <a:lnTo>
                        <a:pt x="8" y="2"/>
                      </a:lnTo>
                      <a:lnTo>
                        <a:pt x="10" y="2"/>
                      </a:lnTo>
                      <a:lnTo>
                        <a:pt x="10" y="4"/>
                      </a:lnTo>
                      <a:lnTo>
                        <a:pt x="12" y="6"/>
                      </a:lnTo>
                      <a:lnTo>
                        <a:pt x="10" y="8"/>
                      </a:lnTo>
                      <a:lnTo>
                        <a:pt x="10" y="10"/>
                      </a:lnTo>
                      <a:lnTo>
                        <a:pt x="8" y="12"/>
                      </a:lnTo>
                      <a:lnTo>
                        <a:pt x="6" y="12"/>
                      </a:lnTo>
                      <a:lnTo>
                        <a:pt x="4" y="12"/>
                      </a:lnTo>
                      <a:lnTo>
                        <a:pt x="2" y="10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78" name="Freeform 2910"/>
                <p:cNvSpPr>
                  <a:spLocks noChangeAspect="1"/>
                </p:cNvSpPr>
                <p:nvPr/>
              </p:nvSpPr>
              <p:spPr bwMode="auto">
                <a:xfrm>
                  <a:off x="590" y="2250"/>
                  <a:ext cx="42" cy="64"/>
                </a:xfrm>
                <a:custGeom>
                  <a:avLst/>
                  <a:gdLst>
                    <a:gd name="T0" fmla="*/ 42 w 42"/>
                    <a:gd name="T1" fmla="*/ 52 h 64"/>
                    <a:gd name="T2" fmla="*/ 36 w 42"/>
                    <a:gd name="T3" fmla="*/ 64 h 64"/>
                    <a:gd name="T4" fmla="*/ 0 w 42"/>
                    <a:gd name="T5" fmla="*/ 64 h 64"/>
                    <a:gd name="T6" fmla="*/ 0 w 42"/>
                    <a:gd name="T7" fmla="*/ 64 h 64"/>
                    <a:gd name="T8" fmla="*/ 10 w 42"/>
                    <a:gd name="T9" fmla="*/ 54 h 64"/>
                    <a:gd name="T10" fmla="*/ 16 w 42"/>
                    <a:gd name="T11" fmla="*/ 46 h 64"/>
                    <a:gd name="T12" fmla="*/ 22 w 42"/>
                    <a:gd name="T13" fmla="*/ 38 h 64"/>
                    <a:gd name="T14" fmla="*/ 26 w 42"/>
                    <a:gd name="T15" fmla="*/ 32 h 64"/>
                    <a:gd name="T16" fmla="*/ 28 w 42"/>
                    <a:gd name="T17" fmla="*/ 26 h 64"/>
                    <a:gd name="T18" fmla="*/ 30 w 42"/>
                    <a:gd name="T19" fmla="*/ 22 h 64"/>
                    <a:gd name="T20" fmla="*/ 28 w 42"/>
                    <a:gd name="T21" fmla="*/ 16 h 64"/>
                    <a:gd name="T22" fmla="*/ 26 w 42"/>
                    <a:gd name="T23" fmla="*/ 10 h 64"/>
                    <a:gd name="T24" fmla="*/ 22 w 42"/>
                    <a:gd name="T25" fmla="*/ 8 h 64"/>
                    <a:gd name="T26" fmla="*/ 16 w 42"/>
                    <a:gd name="T27" fmla="*/ 6 h 64"/>
                    <a:gd name="T28" fmla="*/ 12 w 42"/>
                    <a:gd name="T29" fmla="*/ 8 h 64"/>
                    <a:gd name="T30" fmla="*/ 8 w 42"/>
                    <a:gd name="T31" fmla="*/ 10 h 64"/>
                    <a:gd name="T32" fmla="*/ 4 w 42"/>
                    <a:gd name="T33" fmla="*/ 14 h 64"/>
                    <a:gd name="T34" fmla="*/ 2 w 42"/>
                    <a:gd name="T35" fmla="*/ 18 h 64"/>
                    <a:gd name="T36" fmla="*/ 0 w 42"/>
                    <a:gd name="T37" fmla="*/ 18 h 64"/>
                    <a:gd name="T38" fmla="*/ 2 w 42"/>
                    <a:gd name="T39" fmla="*/ 10 h 64"/>
                    <a:gd name="T40" fmla="*/ 6 w 42"/>
                    <a:gd name="T41" fmla="*/ 4 h 64"/>
                    <a:gd name="T42" fmla="*/ 12 w 42"/>
                    <a:gd name="T43" fmla="*/ 2 h 64"/>
                    <a:gd name="T44" fmla="*/ 18 w 42"/>
                    <a:gd name="T45" fmla="*/ 0 h 64"/>
                    <a:gd name="T46" fmla="*/ 26 w 42"/>
                    <a:gd name="T47" fmla="*/ 2 h 64"/>
                    <a:gd name="T48" fmla="*/ 32 w 42"/>
                    <a:gd name="T49" fmla="*/ 4 h 64"/>
                    <a:gd name="T50" fmla="*/ 36 w 42"/>
                    <a:gd name="T51" fmla="*/ 10 h 64"/>
                    <a:gd name="T52" fmla="*/ 38 w 42"/>
                    <a:gd name="T53" fmla="*/ 16 h 64"/>
                    <a:gd name="T54" fmla="*/ 36 w 42"/>
                    <a:gd name="T55" fmla="*/ 22 h 64"/>
                    <a:gd name="T56" fmla="*/ 34 w 42"/>
                    <a:gd name="T57" fmla="*/ 26 h 64"/>
                    <a:gd name="T58" fmla="*/ 30 w 42"/>
                    <a:gd name="T59" fmla="*/ 34 h 64"/>
                    <a:gd name="T60" fmla="*/ 24 w 42"/>
                    <a:gd name="T61" fmla="*/ 42 h 64"/>
                    <a:gd name="T62" fmla="*/ 16 w 42"/>
                    <a:gd name="T63" fmla="*/ 50 h 64"/>
                    <a:gd name="T64" fmla="*/ 12 w 42"/>
                    <a:gd name="T65" fmla="*/ 54 h 64"/>
                    <a:gd name="T66" fmla="*/ 8 w 42"/>
                    <a:gd name="T67" fmla="*/ 58 h 64"/>
                    <a:gd name="T68" fmla="*/ 26 w 42"/>
                    <a:gd name="T69" fmla="*/ 58 h 64"/>
                    <a:gd name="T70" fmla="*/ 30 w 42"/>
                    <a:gd name="T71" fmla="*/ 58 h 64"/>
                    <a:gd name="T72" fmla="*/ 32 w 42"/>
                    <a:gd name="T73" fmla="*/ 58 h 64"/>
                    <a:gd name="T74" fmla="*/ 34 w 42"/>
                    <a:gd name="T75" fmla="*/ 58 h 64"/>
                    <a:gd name="T76" fmla="*/ 36 w 42"/>
                    <a:gd name="T77" fmla="*/ 56 h 64"/>
                    <a:gd name="T78" fmla="*/ 38 w 42"/>
                    <a:gd name="T79" fmla="*/ 54 h 64"/>
                    <a:gd name="T80" fmla="*/ 40 w 42"/>
                    <a:gd name="T81" fmla="*/ 52 h 64"/>
                    <a:gd name="T82" fmla="*/ 42 w 42"/>
                    <a:gd name="T83" fmla="*/ 52 h 64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42"/>
                    <a:gd name="T127" fmla="*/ 0 h 64"/>
                    <a:gd name="T128" fmla="*/ 42 w 42"/>
                    <a:gd name="T129" fmla="*/ 64 h 64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42" h="64">
                      <a:moveTo>
                        <a:pt x="42" y="52"/>
                      </a:moveTo>
                      <a:lnTo>
                        <a:pt x="36" y="64"/>
                      </a:lnTo>
                      <a:lnTo>
                        <a:pt x="0" y="64"/>
                      </a:lnTo>
                      <a:lnTo>
                        <a:pt x="10" y="54"/>
                      </a:lnTo>
                      <a:lnTo>
                        <a:pt x="16" y="46"/>
                      </a:lnTo>
                      <a:lnTo>
                        <a:pt x="22" y="38"/>
                      </a:lnTo>
                      <a:lnTo>
                        <a:pt x="26" y="32"/>
                      </a:lnTo>
                      <a:lnTo>
                        <a:pt x="28" y="26"/>
                      </a:lnTo>
                      <a:lnTo>
                        <a:pt x="30" y="22"/>
                      </a:lnTo>
                      <a:lnTo>
                        <a:pt x="28" y="16"/>
                      </a:lnTo>
                      <a:lnTo>
                        <a:pt x="26" y="10"/>
                      </a:lnTo>
                      <a:lnTo>
                        <a:pt x="22" y="8"/>
                      </a:lnTo>
                      <a:lnTo>
                        <a:pt x="16" y="6"/>
                      </a:lnTo>
                      <a:lnTo>
                        <a:pt x="12" y="8"/>
                      </a:lnTo>
                      <a:lnTo>
                        <a:pt x="8" y="10"/>
                      </a:lnTo>
                      <a:lnTo>
                        <a:pt x="4" y="14"/>
                      </a:lnTo>
                      <a:lnTo>
                        <a:pt x="2" y="18"/>
                      </a:lnTo>
                      <a:lnTo>
                        <a:pt x="0" y="18"/>
                      </a:lnTo>
                      <a:lnTo>
                        <a:pt x="2" y="10"/>
                      </a:lnTo>
                      <a:lnTo>
                        <a:pt x="6" y="4"/>
                      </a:lnTo>
                      <a:lnTo>
                        <a:pt x="12" y="2"/>
                      </a:lnTo>
                      <a:lnTo>
                        <a:pt x="18" y="0"/>
                      </a:lnTo>
                      <a:lnTo>
                        <a:pt x="26" y="2"/>
                      </a:lnTo>
                      <a:lnTo>
                        <a:pt x="32" y="4"/>
                      </a:lnTo>
                      <a:lnTo>
                        <a:pt x="36" y="10"/>
                      </a:lnTo>
                      <a:lnTo>
                        <a:pt x="38" y="16"/>
                      </a:lnTo>
                      <a:lnTo>
                        <a:pt x="36" y="22"/>
                      </a:lnTo>
                      <a:lnTo>
                        <a:pt x="34" y="26"/>
                      </a:lnTo>
                      <a:lnTo>
                        <a:pt x="30" y="34"/>
                      </a:lnTo>
                      <a:lnTo>
                        <a:pt x="24" y="42"/>
                      </a:lnTo>
                      <a:lnTo>
                        <a:pt x="16" y="50"/>
                      </a:lnTo>
                      <a:lnTo>
                        <a:pt x="12" y="54"/>
                      </a:lnTo>
                      <a:lnTo>
                        <a:pt x="8" y="58"/>
                      </a:lnTo>
                      <a:lnTo>
                        <a:pt x="26" y="58"/>
                      </a:lnTo>
                      <a:lnTo>
                        <a:pt x="30" y="58"/>
                      </a:lnTo>
                      <a:lnTo>
                        <a:pt x="32" y="58"/>
                      </a:lnTo>
                      <a:lnTo>
                        <a:pt x="34" y="58"/>
                      </a:lnTo>
                      <a:lnTo>
                        <a:pt x="36" y="56"/>
                      </a:lnTo>
                      <a:lnTo>
                        <a:pt x="38" y="54"/>
                      </a:lnTo>
                      <a:lnTo>
                        <a:pt x="40" y="52"/>
                      </a:lnTo>
                      <a:lnTo>
                        <a:pt x="42" y="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79" name="Line 291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750" y="2296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80" name="Freeform 2912"/>
                <p:cNvSpPr>
                  <a:spLocks noChangeAspect="1" noEditPoints="1"/>
                </p:cNvSpPr>
                <p:nvPr/>
              </p:nvSpPr>
              <p:spPr bwMode="auto">
                <a:xfrm>
                  <a:off x="702" y="2342"/>
                  <a:ext cx="40" cy="66"/>
                </a:xfrm>
                <a:custGeom>
                  <a:avLst/>
                  <a:gdLst>
                    <a:gd name="T0" fmla="*/ 0 w 40"/>
                    <a:gd name="T1" fmla="*/ 34 h 66"/>
                    <a:gd name="T2" fmla="*/ 2 w 40"/>
                    <a:gd name="T3" fmla="*/ 24 h 66"/>
                    <a:gd name="T4" fmla="*/ 4 w 40"/>
                    <a:gd name="T5" fmla="*/ 14 h 66"/>
                    <a:gd name="T6" fmla="*/ 8 w 40"/>
                    <a:gd name="T7" fmla="*/ 8 h 66"/>
                    <a:gd name="T8" fmla="*/ 12 w 40"/>
                    <a:gd name="T9" fmla="*/ 2 h 66"/>
                    <a:gd name="T10" fmla="*/ 16 w 40"/>
                    <a:gd name="T11" fmla="*/ 0 h 66"/>
                    <a:gd name="T12" fmla="*/ 20 w 40"/>
                    <a:gd name="T13" fmla="*/ 0 h 66"/>
                    <a:gd name="T14" fmla="*/ 26 w 40"/>
                    <a:gd name="T15" fmla="*/ 0 h 66"/>
                    <a:gd name="T16" fmla="*/ 30 w 40"/>
                    <a:gd name="T17" fmla="*/ 2 h 66"/>
                    <a:gd name="T18" fmla="*/ 34 w 40"/>
                    <a:gd name="T19" fmla="*/ 8 h 66"/>
                    <a:gd name="T20" fmla="*/ 38 w 40"/>
                    <a:gd name="T21" fmla="*/ 14 h 66"/>
                    <a:gd name="T22" fmla="*/ 40 w 40"/>
                    <a:gd name="T23" fmla="*/ 22 h 66"/>
                    <a:gd name="T24" fmla="*/ 40 w 40"/>
                    <a:gd name="T25" fmla="*/ 32 h 66"/>
                    <a:gd name="T26" fmla="*/ 40 w 40"/>
                    <a:gd name="T27" fmla="*/ 42 h 66"/>
                    <a:gd name="T28" fmla="*/ 38 w 40"/>
                    <a:gd name="T29" fmla="*/ 50 h 66"/>
                    <a:gd name="T30" fmla="*/ 34 w 40"/>
                    <a:gd name="T31" fmla="*/ 58 h 66"/>
                    <a:gd name="T32" fmla="*/ 30 w 40"/>
                    <a:gd name="T33" fmla="*/ 62 h 66"/>
                    <a:gd name="T34" fmla="*/ 24 w 40"/>
                    <a:gd name="T35" fmla="*/ 64 h 66"/>
                    <a:gd name="T36" fmla="*/ 20 w 40"/>
                    <a:gd name="T37" fmla="*/ 66 h 66"/>
                    <a:gd name="T38" fmla="*/ 14 w 40"/>
                    <a:gd name="T39" fmla="*/ 64 h 66"/>
                    <a:gd name="T40" fmla="*/ 10 w 40"/>
                    <a:gd name="T41" fmla="*/ 60 h 66"/>
                    <a:gd name="T42" fmla="*/ 6 w 40"/>
                    <a:gd name="T43" fmla="*/ 54 h 66"/>
                    <a:gd name="T44" fmla="*/ 2 w 40"/>
                    <a:gd name="T45" fmla="*/ 48 h 66"/>
                    <a:gd name="T46" fmla="*/ 2 w 40"/>
                    <a:gd name="T47" fmla="*/ 42 h 66"/>
                    <a:gd name="T48" fmla="*/ 0 w 40"/>
                    <a:gd name="T49" fmla="*/ 34 h 66"/>
                    <a:gd name="T50" fmla="*/ 10 w 40"/>
                    <a:gd name="T51" fmla="*/ 34 h 66"/>
                    <a:gd name="T52" fmla="*/ 10 w 40"/>
                    <a:gd name="T53" fmla="*/ 46 h 66"/>
                    <a:gd name="T54" fmla="*/ 12 w 40"/>
                    <a:gd name="T55" fmla="*/ 56 h 66"/>
                    <a:gd name="T56" fmla="*/ 14 w 40"/>
                    <a:gd name="T57" fmla="*/ 60 h 66"/>
                    <a:gd name="T58" fmla="*/ 18 w 40"/>
                    <a:gd name="T59" fmla="*/ 62 h 66"/>
                    <a:gd name="T60" fmla="*/ 20 w 40"/>
                    <a:gd name="T61" fmla="*/ 62 h 66"/>
                    <a:gd name="T62" fmla="*/ 22 w 40"/>
                    <a:gd name="T63" fmla="*/ 62 h 66"/>
                    <a:gd name="T64" fmla="*/ 26 w 40"/>
                    <a:gd name="T65" fmla="*/ 60 h 66"/>
                    <a:gd name="T66" fmla="*/ 28 w 40"/>
                    <a:gd name="T67" fmla="*/ 58 h 66"/>
                    <a:gd name="T68" fmla="*/ 30 w 40"/>
                    <a:gd name="T69" fmla="*/ 52 h 66"/>
                    <a:gd name="T70" fmla="*/ 30 w 40"/>
                    <a:gd name="T71" fmla="*/ 46 h 66"/>
                    <a:gd name="T72" fmla="*/ 32 w 40"/>
                    <a:gd name="T73" fmla="*/ 40 h 66"/>
                    <a:gd name="T74" fmla="*/ 32 w 40"/>
                    <a:gd name="T75" fmla="*/ 30 h 66"/>
                    <a:gd name="T76" fmla="*/ 32 w 40"/>
                    <a:gd name="T77" fmla="*/ 20 h 66"/>
                    <a:gd name="T78" fmla="*/ 30 w 40"/>
                    <a:gd name="T79" fmla="*/ 12 h 66"/>
                    <a:gd name="T80" fmla="*/ 28 w 40"/>
                    <a:gd name="T81" fmla="*/ 8 h 66"/>
                    <a:gd name="T82" fmla="*/ 26 w 40"/>
                    <a:gd name="T83" fmla="*/ 4 h 66"/>
                    <a:gd name="T84" fmla="*/ 24 w 40"/>
                    <a:gd name="T85" fmla="*/ 4 h 66"/>
                    <a:gd name="T86" fmla="*/ 20 w 40"/>
                    <a:gd name="T87" fmla="*/ 2 h 66"/>
                    <a:gd name="T88" fmla="*/ 18 w 40"/>
                    <a:gd name="T89" fmla="*/ 4 h 66"/>
                    <a:gd name="T90" fmla="*/ 16 w 40"/>
                    <a:gd name="T91" fmla="*/ 6 h 66"/>
                    <a:gd name="T92" fmla="*/ 12 w 40"/>
                    <a:gd name="T93" fmla="*/ 10 h 66"/>
                    <a:gd name="T94" fmla="*/ 10 w 40"/>
                    <a:gd name="T95" fmla="*/ 18 h 66"/>
                    <a:gd name="T96" fmla="*/ 10 w 40"/>
                    <a:gd name="T97" fmla="*/ 26 h 66"/>
                    <a:gd name="T98" fmla="*/ 10 w 40"/>
                    <a:gd name="T99" fmla="*/ 34 h 6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40"/>
                    <a:gd name="T151" fmla="*/ 0 h 66"/>
                    <a:gd name="T152" fmla="*/ 40 w 40"/>
                    <a:gd name="T153" fmla="*/ 66 h 6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40" h="66">
                      <a:moveTo>
                        <a:pt x="0" y="34"/>
                      </a:moveTo>
                      <a:lnTo>
                        <a:pt x="2" y="24"/>
                      </a:lnTo>
                      <a:lnTo>
                        <a:pt x="4" y="14"/>
                      </a:lnTo>
                      <a:lnTo>
                        <a:pt x="8" y="8"/>
                      </a:lnTo>
                      <a:lnTo>
                        <a:pt x="12" y="2"/>
                      </a:ln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6" y="0"/>
                      </a:lnTo>
                      <a:lnTo>
                        <a:pt x="30" y="2"/>
                      </a:lnTo>
                      <a:lnTo>
                        <a:pt x="34" y="8"/>
                      </a:lnTo>
                      <a:lnTo>
                        <a:pt x="38" y="14"/>
                      </a:lnTo>
                      <a:lnTo>
                        <a:pt x="40" y="22"/>
                      </a:lnTo>
                      <a:lnTo>
                        <a:pt x="40" y="32"/>
                      </a:lnTo>
                      <a:lnTo>
                        <a:pt x="40" y="42"/>
                      </a:lnTo>
                      <a:lnTo>
                        <a:pt x="38" y="50"/>
                      </a:lnTo>
                      <a:lnTo>
                        <a:pt x="34" y="58"/>
                      </a:lnTo>
                      <a:lnTo>
                        <a:pt x="30" y="62"/>
                      </a:lnTo>
                      <a:lnTo>
                        <a:pt x="24" y="64"/>
                      </a:lnTo>
                      <a:lnTo>
                        <a:pt x="20" y="66"/>
                      </a:lnTo>
                      <a:lnTo>
                        <a:pt x="14" y="64"/>
                      </a:lnTo>
                      <a:lnTo>
                        <a:pt x="10" y="60"/>
                      </a:lnTo>
                      <a:lnTo>
                        <a:pt x="6" y="54"/>
                      </a:lnTo>
                      <a:lnTo>
                        <a:pt x="2" y="48"/>
                      </a:lnTo>
                      <a:lnTo>
                        <a:pt x="2" y="42"/>
                      </a:lnTo>
                      <a:lnTo>
                        <a:pt x="0" y="34"/>
                      </a:lnTo>
                      <a:close/>
                      <a:moveTo>
                        <a:pt x="10" y="34"/>
                      </a:moveTo>
                      <a:lnTo>
                        <a:pt x="10" y="46"/>
                      </a:lnTo>
                      <a:lnTo>
                        <a:pt x="12" y="56"/>
                      </a:lnTo>
                      <a:lnTo>
                        <a:pt x="14" y="60"/>
                      </a:lnTo>
                      <a:lnTo>
                        <a:pt x="18" y="62"/>
                      </a:lnTo>
                      <a:lnTo>
                        <a:pt x="20" y="62"/>
                      </a:lnTo>
                      <a:lnTo>
                        <a:pt x="22" y="62"/>
                      </a:lnTo>
                      <a:lnTo>
                        <a:pt x="26" y="60"/>
                      </a:lnTo>
                      <a:lnTo>
                        <a:pt x="28" y="58"/>
                      </a:lnTo>
                      <a:lnTo>
                        <a:pt x="30" y="52"/>
                      </a:lnTo>
                      <a:lnTo>
                        <a:pt x="30" y="46"/>
                      </a:lnTo>
                      <a:lnTo>
                        <a:pt x="32" y="40"/>
                      </a:lnTo>
                      <a:lnTo>
                        <a:pt x="32" y="30"/>
                      </a:lnTo>
                      <a:lnTo>
                        <a:pt x="32" y="20"/>
                      </a:lnTo>
                      <a:lnTo>
                        <a:pt x="30" y="12"/>
                      </a:lnTo>
                      <a:lnTo>
                        <a:pt x="28" y="8"/>
                      </a:lnTo>
                      <a:lnTo>
                        <a:pt x="26" y="4"/>
                      </a:lnTo>
                      <a:lnTo>
                        <a:pt x="24" y="4"/>
                      </a:lnTo>
                      <a:lnTo>
                        <a:pt x="20" y="2"/>
                      </a:lnTo>
                      <a:lnTo>
                        <a:pt x="18" y="4"/>
                      </a:lnTo>
                      <a:lnTo>
                        <a:pt x="16" y="6"/>
                      </a:lnTo>
                      <a:lnTo>
                        <a:pt x="12" y="10"/>
                      </a:lnTo>
                      <a:lnTo>
                        <a:pt x="10" y="18"/>
                      </a:lnTo>
                      <a:lnTo>
                        <a:pt x="10" y="26"/>
                      </a:lnTo>
                      <a:lnTo>
                        <a:pt x="10" y="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81" name="Freeform 2913"/>
                <p:cNvSpPr>
                  <a:spLocks noChangeAspect="1"/>
                </p:cNvSpPr>
                <p:nvPr/>
              </p:nvSpPr>
              <p:spPr bwMode="auto">
                <a:xfrm>
                  <a:off x="754" y="2396"/>
                  <a:ext cx="10" cy="12"/>
                </a:xfrm>
                <a:custGeom>
                  <a:avLst/>
                  <a:gdLst>
                    <a:gd name="T0" fmla="*/ 6 w 10"/>
                    <a:gd name="T1" fmla="*/ 0 h 12"/>
                    <a:gd name="T2" fmla="*/ 8 w 10"/>
                    <a:gd name="T3" fmla="*/ 2 h 12"/>
                    <a:gd name="T4" fmla="*/ 10 w 10"/>
                    <a:gd name="T5" fmla="*/ 2 h 12"/>
                    <a:gd name="T6" fmla="*/ 10 w 10"/>
                    <a:gd name="T7" fmla="*/ 4 h 12"/>
                    <a:gd name="T8" fmla="*/ 10 w 10"/>
                    <a:gd name="T9" fmla="*/ 6 h 12"/>
                    <a:gd name="T10" fmla="*/ 10 w 10"/>
                    <a:gd name="T11" fmla="*/ 8 h 12"/>
                    <a:gd name="T12" fmla="*/ 10 w 10"/>
                    <a:gd name="T13" fmla="*/ 10 h 12"/>
                    <a:gd name="T14" fmla="*/ 8 w 10"/>
                    <a:gd name="T15" fmla="*/ 12 h 12"/>
                    <a:gd name="T16" fmla="*/ 6 w 10"/>
                    <a:gd name="T17" fmla="*/ 12 h 12"/>
                    <a:gd name="T18" fmla="*/ 4 w 10"/>
                    <a:gd name="T19" fmla="*/ 12 h 12"/>
                    <a:gd name="T20" fmla="*/ 2 w 10"/>
                    <a:gd name="T21" fmla="*/ 10 h 12"/>
                    <a:gd name="T22" fmla="*/ 0 w 10"/>
                    <a:gd name="T23" fmla="*/ 8 h 12"/>
                    <a:gd name="T24" fmla="*/ 0 w 10"/>
                    <a:gd name="T25" fmla="*/ 6 h 12"/>
                    <a:gd name="T26" fmla="*/ 0 w 10"/>
                    <a:gd name="T27" fmla="*/ 4 h 12"/>
                    <a:gd name="T28" fmla="*/ 2 w 10"/>
                    <a:gd name="T29" fmla="*/ 2 h 12"/>
                    <a:gd name="T30" fmla="*/ 4 w 10"/>
                    <a:gd name="T31" fmla="*/ 2 h 12"/>
                    <a:gd name="T32" fmla="*/ 6 w 10"/>
                    <a:gd name="T33" fmla="*/ 0 h 1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0"/>
                    <a:gd name="T52" fmla="*/ 0 h 12"/>
                    <a:gd name="T53" fmla="*/ 10 w 10"/>
                    <a:gd name="T54" fmla="*/ 12 h 1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0" h="12">
                      <a:moveTo>
                        <a:pt x="6" y="0"/>
                      </a:moveTo>
                      <a:lnTo>
                        <a:pt x="8" y="2"/>
                      </a:lnTo>
                      <a:lnTo>
                        <a:pt x="10" y="2"/>
                      </a:lnTo>
                      <a:lnTo>
                        <a:pt x="10" y="4"/>
                      </a:lnTo>
                      <a:lnTo>
                        <a:pt x="10" y="6"/>
                      </a:lnTo>
                      <a:lnTo>
                        <a:pt x="10" y="8"/>
                      </a:lnTo>
                      <a:lnTo>
                        <a:pt x="10" y="10"/>
                      </a:lnTo>
                      <a:lnTo>
                        <a:pt x="8" y="12"/>
                      </a:lnTo>
                      <a:lnTo>
                        <a:pt x="6" y="12"/>
                      </a:lnTo>
                      <a:lnTo>
                        <a:pt x="4" y="12"/>
                      </a:lnTo>
                      <a:lnTo>
                        <a:pt x="2" y="10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82" name="Freeform 2914"/>
                <p:cNvSpPr>
                  <a:spLocks noChangeAspect="1" noEditPoints="1"/>
                </p:cNvSpPr>
                <p:nvPr/>
              </p:nvSpPr>
              <p:spPr bwMode="auto">
                <a:xfrm>
                  <a:off x="772" y="2342"/>
                  <a:ext cx="42" cy="64"/>
                </a:xfrm>
                <a:custGeom>
                  <a:avLst/>
                  <a:gdLst>
                    <a:gd name="T0" fmla="*/ 42 w 42"/>
                    <a:gd name="T1" fmla="*/ 42 h 64"/>
                    <a:gd name="T2" fmla="*/ 42 w 42"/>
                    <a:gd name="T3" fmla="*/ 48 h 64"/>
                    <a:gd name="T4" fmla="*/ 34 w 42"/>
                    <a:gd name="T5" fmla="*/ 48 h 64"/>
                    <a:gd name="T6" fmla="*/ 34 w 42"/>
                    <a:gd name="T7" fmla="*/ 64 h 64"/>
                    <a:gd name="T8" fmla="*/ 26 w 42"/>
                    <a:gd name="T9" fmla="*/ 64 h 64"/>
                    <a:gd name="T10" fmla="*/ 26 w 42"/>
                    <a:gd name="T11" fmla="*/ 48 h 64"/>
                    <a:gd name="T12" fmla="*/ 0 w 42"/>
                    <a:gd name="T13" fmla="*/ 48 h 64"/>
                    <a:gd name="T14" fmla="*/ 0 w 42"/>
                    <a:gd name="T15" fmla="*/ 42 h 64"/>
                    <a:gd name="T16" fmla="*/ 28 w 42"/>
                    <a:gd name="T17" fmla="*/ 0 h 64"/>
                    <a:gd name="T18" fmla="*/ 34 w 42"/>
                    <a:gd name="T19" fmla="*/ 0 h 64"/>
                    <a:gd name="T20" fmla="*/ 34 w 42"/>
                    <a:gd name="T21" fmla="*/ 42 h 64"/>
                    <a:gd name="T22" fmla="*/ 42 w 42"/>
                    <a:gd name="T23" fmla="*/ 42 h 64"/>
                    <a:gd name="T24" fmla="*/ 26 w 42"/>
                    <a:gd name="T25" fmla="*/ 42 h 64"/>
                    <a:gd name="T26" fmla="*/ 26 w 42"/>
                    <a:gd name="T27" fmla="*/ 10 h 64"/>
                    <a:gd name="T28" fmla="*/ 4 w 42"/>
                    <a:gd name="T29" fmla="*/ 42 h 64"/>
                    <a:gd name="T30" fmla="*/ 26 w 42"/>
                    <a:gd name="T31" fmla="*/ 42 h 64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2"/>
                    <a:gd name="T49" fmla="*/ 0 h 64"/>
                    <a:gd name="T50" fmla="*/ 42 w 42"/>
                    <a:gd name="T51" fmla="*/ 64 h 64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2" h="64">
                      <a:moveTo>
                        <a:pt x="42" y="42"/>
                      </a:moveTo>
                      <a:lnTo>
                        <a:pt x="42" y="48"/>
                      </a:lnTo>
                      <a:lnTo>
                        <a:pt x="34" y="48"/>
                      </a:lnTo>
                      <a:lnTo>
                        <a:pt x="34" y="64"/>
                      </a:lnTo>
                      <a:lnTo>
                        <a:pt x="26" y="64"/>
                      </a:lnTo>
                      <a:lnTo>
                        <a:pt x="26" y="48"/>
                      </a:lnTo>
                      <a:lnTo>
                        <a:pt x="0" y="48"/>
                      </a:lnTo>
                      <a:lnTo>
                        <a:pt x="0" y="42"/>
                      </a:lnTo>
                      <a:lnTo>
                        <a:pt x="28" y="0"/>
                      </a:lnTo>
                      <a:lnTo>
                        <a:pt x="34" y="0"/>
                      </a:lnTo>
                      <a:lnTo>
                        <a:pt x="34" y="42"/>
                      </a:lnTo>
                      <a:lnTo>
                        <a:pt x="42" y="42"/>
                      </a:lnTo>
                      <a:close/>
                      <a:moveTo>
                        <a:pt x="26" y="42"/>
                      </a:moveTo>
                      <a:lnTo>
                        <a:pt x="26" y="10"/>
                      </a:lnTo>
                      <a:lnTo>
                        <a:pt x="4" y="42"/>
                      </a:lnTo>
                      <a:lnTo>
                        <a:pt x="26" y="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83" name="Line 291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956" y="2398"/>
                  <a:ext cx="1" cy="12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84" name="Freeform 2916"/>
                <p:cNvSpPr>
                  <a:spLocks noChangeAspect="1" noEditPoints="1"/>
                </p:cNvSpPr>
                <p:nvPr/>
              </p:nvSpPr>
              <p:spPr bwMode="auto">
                <a:xfrm>
                  <a:off x="906" y="2444"/>
                  <a:ext cx="40" cy="66"/>
                </a:xfrm>
                <a:custGeom>
                  <a:avLst/>
                  <a:gdLst>
                    <a:gd name="T0" fmla="*/ 0 w 40"/>
                    <a:gd name="T1" fmla="*/ 32 h 66"/>
                    <a:gd name="T2" fmla="*/ 0 w 40"/>
                    <a:gd name="T3" fmla="*/ 22 h 66"/>
                    <a:gd name="T4" fmla="*/ 2 w 40"/>
                    <a:gd name="T5" fmla="*/ 14 h 66"/>
                    <a:gd name="T6" fmla="*/ 6 w 40"/>
                    <a:gd name="T7" fmla="*/ 6 h 66"/>
                    <a:gd name="T8" fmla="*/ 12 w 40"/>
                    <a:gd name="T9" fmla="*/ 2 h 66"/>
                    <a:gd name="T10" fmla="*/ 16 w 40"/>
                    <a:gd name="T11" fmla="*/ 0 h 66"/>
                    <a:gd name="T12" fmla="*/ 20 w 40"/>
                    <a:gd name="T13" fmla="*/ 0 h 66"/>
                    <a:gd name="T14" fmla="*/ 24 w 40"/>
                    <a:gd name="T15" fmla="*/ 0 h 66"/>
                    <a:gd name="T16" fmla="*/ 28 w 40"/>
                    <a:gd name="T17" fmla="*/ 2 h 66"/>
                    <a:gd name="T18" fmla="*/ 32 w 40"/>
                    <a:gd name="T19" fmla="*/ 6 h 66"/>
                    <a:gd name="T20" fmla="*/ 36 w 40"/>
                    <a:gd name="T21" fmla="*/ 14 h 66"/>
                    <a:gd name="T22" fmla="*/ 38 w 40"/>
                    <a:gd name="T23" fmla="*/ 22 h 66"/>
                    <a:gd name="T24" fmla="*/ 40 w 40"/>
                    <a:gd name="T25" fmla="*/ 32 h 66"/>
                    <a:gd name="T26" fmla="*/ 38 w 40"/>
                    <a:gd name="T27" fmla="*/ 42 h 66"/>
                    <a:gd name="T28" fmla="*/ 36 w 40"/>
                    <a:gd name="T29" fmla="*/ 50 h 66"/>
                    <a:gd name="T30" fmla="*/ 32 w 40"/>
                    <a:gd name="T31" fmla="*/ 58 h 66"/>
                    <a:gd name="T32" fmla="*/ 28 w 40"/>
                    <a:gd name="T33" fmla="*/ 62 h 66"/>
                    <a:gd name="T34" fmla="*/ 24 w 40"/>
                    <a:gd name="T35" fmla="*/ 64 h 66"/>
                    <a:gd name="T36" fmla="*/ 20 w 40"/>
                    <a:gd name="T37" fmla="*/ 66 h 66"/>
                    <a:gd name="T38" fmla="*/ 14 w 40"/>
                    <a:gd name="T39" fmla="*/ 64 h 66"/>
                    <a:gd name="T40" fmla="*/ 8 w 40"/>
                    <a:gd name="T41" fmla="*/ 60 h 66"/>
                    <a:gd name="T42" fmla="*/ 4 w 40"/>
                    <a:gd name="T43" fmla="*/ 54 h 66"/>
                    <a:gd name="T44" fmla="*/ 2 w 40"/>
                    <a:gd name="T45" fmla="*/ 48 h 66"/>
                    <a:gd name="T46" fmla="*/ 0 w 40"/>
                    <a:gd name="T47" fmla="*/ 40 h 66"/>
                    <a:gd name="T48" fmla="*/ 0 w 40"/>
                    <a:gd name="T49" fmla="*/ 32 h 66"/>
                    <a:gd name="T50" fmla="*/ 8 w 40"/>
                    <a:gd name="T51" fmla="*/ 34 h 66"/>
                    <a:gd name="T52" fmla="*/ 10 w 40"/>
                    <a:gd name="T53" fmla="*/ 46 h 66"/>
                    <a:gd name="T54" fmla="*/ 12 w 40"/>
                    <a:gd name="T55" fmla="*/ 56 h 66"/>
                    <a:gd name="T56" fmla="*/ 14 w 40"/>
                    <a:gd name="T57" fmla="*/ 58 h 66"/>
                    <a:gd name="T58" fmla="*/ 16 w 40"/>
                    <a:gd name="T59" fmla="*/ 62 h 66"/>
                    <a:gd name="T60" fmla="*/ 20 w 40"/>
                    <a:gd name="T61" fmla="*/ 62 h 66"/>
                    <a:gd name="T62" fmla="*/ 22 w 40"/>
                    <a:gd name="T63" fmla="*/ 62 h 66"/>
                    <a:gd name="T64" fmla="*/ 24 w 40"/>
                    <a:gd name="T65" fmla="*/ 60 h 66"/>
                    <a:gd name="T66" fmla="*/ 26 w 40"/>
                    <a:gd name="T67" fmla="*/ 56 h 66"/>
                    <a:gd name="T68" fmla="*/ 28 w 40"/>
                    <a:gd name="T69" fmla="*/ 52 h 66"/>
                    <a:gd name="T70" fmla="*/ 30 w 40"/>
                    <a:gd name="T71" fmla="*/ 46 h 66"/>
                    <a:gd name="T72" fmla="*/ 30 w 40"/>
                    <a:gd name="T73" fmla="*/ 38 h 66"/>
                    <a:gd name="T74" fmla="*/ 30 w 40"/>
                    <a:gd name="T75" fmla="*/ 30 h 66"/>
                    <a:gd name="T76" fmla="*/ 30 w 40"/>
                    <a:gd name="T77" fmla="*/ 20 h 66"/>
                    <a:gd name="T78" fmla="*/ 28 w 40"/>
                    <a:gd name="T79" fmla="*/ 12 h 66"/>
                    <a:gd name="T80" fmla="*/ 26 w 40"/>
                    <a:gd name="T81" fmla="*/ 6 h 66"/>
                    <a:gd name="T82" fmla="*/ 24 w 40"/>
                    <a:gd name="T83" fmla="*/ 4 h 66"/>
                    <a:gd name="T84" fmla="*/ 22 w 40"/>
                    <a:gd name="T85" fmla="*/ 2 h 66"/>
                    <a:gd name="T86" fmla="*/ 20 w 40"/>
                    <a:gd name="T87" fmla="*/ 2 h 66"/>
                    <a:gd name="T88" fmla="*/ 16 w 40"/>
                    <a:gd name="T89" fmla="*/ 2 h 66"/>
                    <a:gd name="T90" fmla="*/ 14 w 40"/>
                    <a:gd name="T91" fmla="*/ 4 h 66"/>
                    <a:gd name="T92" fmla="*/ 12 w 40"/>
                    <a:gd name="T93" fmla="*/ 10 h 66"/>
                    <a:gd name="T94" fmla="*/ 10 w 40"/>
                    <a:gd name="T95" fmla="*/ 18 h 66"/>
                    <a:gd name="T96" fmla="*/ 8 w 40"/>
                    <a:gd name="T97" fmla="*/ 26 h 66"/>
                    <a:gd name="T98" fmla="*/ 8 w 40"/>
                    <a:gd name="T99" fmla="*/ 34 h 6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40"/>
                    <a:gd name="T151" fmla="*/ 0 h 66"/>
                    <a:gd name="T152" fmla="*/ 40 w 40"/>
                    <a:gd name="T153" fmla="*/ 66 h 6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40" h="66">
                      <a:moveTo>
                        <a:pt x="0" y="32"/>
                      </a:moveTo>
                      <a:lnTo>
                        <a:pt x="0" y="22"/>
                      </a:lnTo>
                      <a:lnTo>
                        <a:pt x="2" y="14"/>
                      </a:lnTo>
                      <a:lnTo>
                        <a:pt x="6" y="6"/>
                      </a:lnTo>
                      <a:lnTo>
                        <a:pt x="12" y="2"/>
                      </a:ln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4" y="0"/>
                      </a:lnTo>
                      <a:lnTo>
                        <a:pt x="28" y="2"/>
                      </a:lnTo>
                      <a:lnTo>
                        <a:pt x="32" y="6"/>
                      </a:lnTo>
                      <a:lnTo>
                        <a:pt x="36" y="14"/>
                      </a:lnTo>
                      <a:lnTo>
                        <a:pt x="38" y="22"/>
                      </a:lnTo>
                      <a:lnTo>
                        <a:pt x="40" y="32"/>
                      </a:lnTo>
                      <a:lnTo>
                        <a:pt x="38" y="42"/>
                      </a:lnTo>
                      <a:lnTo>
                        <a:pt x="36" y="50"/>
                      </a:lnTo>
                      <a:lnTo>
                        <a:pt x="32" y="58"/>
                      </a:lnTo>
                      <a:lnTo>
                        <a:pt x="28" y="62"/>
                      </a:lnTo>
                      <a:lnTo>
                        <a:pt x="24" y="64"/>
                      </a:lnTo>
                      <a:lnTo>
                        <a:pt x="20" y="66"/>
                      </a:lnTo>
                      <a:lnTo>
                        <a:pt x="14" y="64"/>
                      </a:lnTo>
                      <a:lnTo>
                        <a:pt x="8" y="60"/>
                      </a:lnTo>
                      <a:lnTo>
                        <a:pt x="4" y="54"/>
                      </a:lnTo>
                      <a:lnTo>
                        <a:pt x="2" y="48"/>
                      </a:lnTo>
                      <a:lnTo>
                        <a:pt x="0" y="40"/>
                      </a:lnTo>
                      <a:lnTo>
                        <a:pt x="0" y="32"/>
                      </a:lnTo>
                      <a:close/>
                      <a:moveTo>
                        <a:pt x="8" y="34"/>
                      </a:moveTo>
                      <a:lnTo>
                        <a:pt x="10" y="46"/>
                      </a:lnTo>
                      <a:lnTo>
                        <a:pt x="12" y="56"/>
                      </a:lnTo>
                      <a:lnTo>
                        <a:pt x="14" y="58"/>
                      </a:lnTo>
                      <a:lnTo>
                        <a:pt x="16" y="62"/>
                      </a:lnTo>
                      <a:lnTo>
                        <a:pt x="20" y="62"/>
                      </a:lnTo>
                      <a:lnTo>
                        <a:pt x="22" y="62"/>
                      </a:lnTo>
                      <a:lnTo>
                        <a:pt x="24" y="60"/>
                      </a:lnTo>
                      <a:lnTo>
                        <a:pt x="26" y="56"/>
                      </a:lnTo>
                      <a:lnTo>
                        <a:pt x="28" y="52"/>
                      </a:lnTo>
                      <a:lnTo>
                        <a:pt x="30" y="46"/>
                      </a:lnTo>
                      <a:lnTo>
                        <a:pt x="30" y="38"/>
                      </a:lnTo>
                      <a:lnTo>
                        <a:pt x="30" y="30"/>
                      </a:lnTo>
                      <a:lnTo>
                        <a:pt x="30" y="20"/>
                      </a:lnTo>
                      <a:lnTo>
                        <a:pt x="28" y="12"/>
                      </a:lnTo>
                      <a:lnTo>
                        <a:pt x="26" y="6"/>
                      </a:lnTo>
                      <a:lnTo>
                        <a:pt x="24" y="4"/>
                      </a:lnTo>
                      <a:lnTo>
                        <a:pt x="22" y="2"/>
                      </a:lnTo>
                      <a:lnTo>
                        <a:pt x="20" y="2"/>
                      </a:lnTo>
                      <a:lnTo>
                        <a:pt x="16" y="2"/>
                      </a:lnTo>
                      <a:lnTo>
                        <a:pt x="14" y="4"/>
                      </a:lnTo>
                      <a:lnTo>
                        <a:pt x="12" y="10"/>
                      </a:lnTo>
                      <a:lnTo>
                        <a:pt x="10" y="18"/>
                      </a:lnTo>
                      <a:lnTo>
                        <a:pt x="8" y="26"/>
                      </a:lnTo>
                      <a:lnTo>
                        <a:pt x="8" y="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85" name="Freeform 2917"/>
                <p:cNvSpPr>
                  <a:spLocks noChangeAspect="1"/>
                </p:cNvSpPr>
                <p:nvPr/>
              </p:nvSpPr>
              <p:spPr bwMode="auto">
                <a:xfrm>
                  <a:off x="956" y="2498"/>
                  <a:ext cx="12" cy="12"/>
                </a:xfrm>
                <a:custGeom>
                  <a:avLst/>
                  <a:gdLst>
                    <a:gd name="T0" fmla="*/ 6 w 12"/>
                    <a:gd name="T1" fmla="*/ 0 h 12"/>
                    <a:gd name="T2" fmla="*/ 8 w 12"/>
                    <a:gd name="T3" fmla="*/ 0 h 12"/>
                    <a:gd name="T4" fmla="*/ 10 w 12"/>
                    <a:gd name="T5" fmla="*/ 2 h 12"/>
                    <a:gd name="T6" fmla="*/ 12 w 12"/>
                    <a:gd name="T7" fmla="*/ 4 h 12"/>
                    <a:gd name="T8" fmla="*/ 12 w 12"/>
                    <a:gd name="T9" fmla="*/ 6 h 12"/>
                    <a:gd name="T10" fmla="*/ 12 w 12"/>
                    <a:gd name="T11" fmla="*/ 8 h 12"/>
                    <a:gd name="T12" fmla="*/ 10 w 12"/>
                    <a:gd name="T13" fmla="*/ 10 h 12"/>
                    <a:gd name="T14" fmla="*/ 8 w 12"/>
                    <a:gd name="T15" fmla="*/ 10 h 12"/>
                    <a:gd name="T16" fmla="*/ 6 w 12"/>
                    <a:gd name="T17" fmla="*/ 12 h 12"/>
                    <a:gd name="T18" fmla="*/ 4 w 12"/>
                    <a:gd name="T19" fmla="*/ 10 h 12"/>
                    <a:gd name="T20" fmla="*/ 2 w 12"/>
                    <a:gd name="T21" fmla="*/ 10 h 12"/>
                    <a:gd name="T22" fmla="*/ 0 w 12"/>
                    <a:gd name="T23" fmla="*/ 8 h 12"/>
                    <a:gd name="T24" fmla="*/ 0 w 12"/>
                    <a:gd name="T25" fmla="*/ 6 h 12"/>
                    <a:gd name="T26" fmla="*/ 0 w 12"/>
                    <a:gd name="T27" fmla="*/ 4 h 12"/>
                    <a:gd name="T28" fmla="*/ 2 w 12"/>
                    <a:gd name="T29" fmla="*/ 2 h 12"/>
                    <a:gd name="T30" fmla="*/ 4 w 12"/>
                    <a:gd name="T31" fmla="*/ 0 h 12"/>
                    <a:gd name="T32" fmla="*/ 6 w 12"/>
                    <a:gd name="T33" fmla="*/ 0 h 1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2"/>
                    <a:gd name="T52" fmla="*/ 0 h 12"/>
                    <a:gd name="T53" fmla="*/ 12 w 12"/>
                    <a:gd name="T54" fmla="*/ 12 h 1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2" h="12">
                      <a:moveTo>
                        <a:pt x="6" y="0"/>
                      </a:move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12" y="4"/>
                      </a:lnTo>
                      <a:lnTo>
                        <a:pt x="12" y="6"/>
                      </a:lnTo>
                      <a:lnTo>
                        <a:pt x="12" y="8"/>
                      </a:lnTo>
                      <a:lnTo>
                        <a:pt x="10" y="10"/>
                      </a:lnTo>
                      <a:lnTo>
                        <a:pt x="8" y="10"/>
                      </a:lnTo>
                      <a:lnTo>
                        <a:pt x="6" y="12"/>
                      </a:lnTo>
                      <a:lnTo>
                        <a:pt x="4" y="10"/>
                      </a:lnTo>
                      <a:lnTo>
                        <a:pt x="2" y="10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86" name="Freeform 2918"/>
                <p:cNvSpPr>
                  <a:spLocks noChangeAspect="1" noEditPoints="1"/>
                </p:cNvSpPr>
                <p:nvPr/>
              </p:nvSpPr>
              <p:spPr bwMode="auto">
                <a:xfrm>
                  <a:off x="978" y="2444"/>
                  <a:ext cx="40" cy="66"/>
                </a:xfrm>
                <a:custGeom>
                  <a:avLst/>
                  <a:gdLst>
                    <a:gd name="T0" fmla="*/ 38 w 40"/>
                    <a:gd name="T1" fmla="*/ 0 h 66"/>
                    <a:gd name="T2" fmla="*/ 38 w 40"/>
                    <a:gd name="T3" fmla="*/ 2 h 66"/>
                    <a:gd name="T4" fmla="*/ 32 w 40"/>
                    <a:gd name="T5" fmla="*/ 2 h 66"/>
                    <a:gd name="T6" fmla="*/ 28 w 40"/>
                    <a:gd name="T7" fmla="*/ 4 h 66"/>
                    <a:gd name="T8" fmla="*/ 24 w 40"/>
                    <a:gd name="T9" fmla="*/ 6 h 66"/>
                    <a:gd name="T10" fmla="*/ 20 w 40"/>
                    <a:gd name="T11" fmla="*/ 10 h 66"/>
                    <a:gd name="T12" fmla="*/ 18 w 40"/>
                    <a:gd name="T13" fmla="*/ 14 h 66"/>
                    <a:gd name="T14" fmla="*/ 14 w 40"/>
                    <a:gd name="T15" fmla="*/ 18 h 66"/>
                    <a:gd name="T16" fmla="*/ 12 w 40"/>
                    <a:gd name="T17" fmla="*/ 22 h 66"/>
                    <a:gd name="T18" fmla="*/ 10 w 40"/>
                    <a:gd name="T19" fmla="*/ 28 h 66"/>
                    <a:gd name="T20" fmla="*/ 16 w 40"/>
                    <a:gd name="T21" fmla="*/ 26 h 66"/>
                    <a:gd name="T22" fmla="*/ 24 w 40"/>
                    <a:gd name="T23" fmla="*/ 24 h 66"/>
                    <a:gd name="T24" fmla="*/ 30 w 40"/>
                    <a:gd name="T25" fmla="*/ 26 h 66"/>
                    <a:gd name="T26" fmla="*/ 34 w 40"/>
                    <a:gd name="T27" fmla="*/ 30 h 66"/>
                    <a:gd name="T28" fmla="*/ 38 w 40"/>
                    <a:gd name="T29" fmla="*/ 36 h 66"/>
                    <a:gd name="T30" fmla="*/ 40 w 40"/>
                    <a:gd name="T31" fmla="*/ 42 h 66"/>
                    <a:gd name="T32" fmla="*/ 38 w 40"/>
                    <a:gd name="T33" fmla="*/ 50 h 66"/>
                    <a:gd name="T34" fmla="*/ 34 w 40"/>
                    <a:gd name="T35" fmla="*/ 58 h 66"/>
                    <a:gd name="T36" fmla="*/ 30 w 40"/>
                    <a:gd name="T37" fmla="*/ 62 h 66"/>
                    <a:gd name="T38" fmla="*/ 26 w 40"/>
                    <a:gd name="T39" fmla="*/ 64 h 66"/>
                    <a:gd name="T40" fmla="*/ 20 w 40"/>
                    <a:gd name="T41" fmla="*/ 66 h 66"/>
                    <a:gd name="T42" fmla="*/ 14 w 40"/>
                    <a:gd name="T43" fmla="*/ 64 h 66"/>
                    <a:gd name="T44" fmla="*/ 8 w 40"/>
                    <a:gd name="T45" fmla="*/ 60 h 66"/>
                    <a:gd name="T46" fmla="*/ 4 w 40"/>
                    <a:gd name="T47" fmla="*/ 54 h 66"/>
                    <a:gd name="T48" fmla="*/ 0 w 40"/>
                    <a:gd name="T49" fmla="*/ 48 h 66"/>
                    <a:gd name="T50" fmla="*/ 0 w 40"/>
                    <a:gd name="T51" fmla="*/ 40 h 66"/>
                    <a:gd name="T52" fmla="*/ 0 w 40"/>
                    <a:gd name="T53" fmla="*/ 30 h 66"/>
                    <a:gd name="T54" fmla="*/ 2 w 40"/>
                    <a:gd name="T55" fmla="*/ 22 h 66"/>
                    <a:gd name="T56" fmla="*/ 8 w 40"/>
                    <a:gd name="T57" fmla="*/ 16 h 66"/>
                    <a:gd name="T58" fmla="*/ 12 w 40"/>
                    <a:gd name="T59" fmla="*/ 10 h 66"/>
                    <a:gd name="T60" fmla="*/ 18 w 40"/>
                    <a:gd name="T61" fmla="*/ 4 h 66"/>
                    <a:gd name="T62" fmla="*/ 24 w 40"/>
                    <a:gd name="T63" fmla="*/ 2 h 66"/>
                    <a:gd name="T64" fmla="*/ 30 w 40"/>
                    <a:gd name="T65" fmla="*/ 0 h 66"/>
                    <a:gd name="T66" fmla="*/ 36 w 40"/>
                    <a:gd name="T67" fmla="*/ 0 h 66"/>
                    <a:gd name="T68" fmla="*/ 38 w 40"/>
                    <a:gd name="T69" fmla="*/ 0 h 66"/>
                    <a:gd name="T70" fmla="*/ 10 w 40"/>
                    <a:gd name="T71" fmla="*/ 32 h 66"/>
                    <a:gd name="T72" fmla="*/ 8 w 40"/>
                    <a:gd name="T73" fmla="*/ 38 h 66"/>
                    <a:gd name="T74" fmla="*/ 8 w 40"/>
                    <a:gd name="T75" fmla="*/ 42 h 66"/>
                    <a:gd name="T76" fmla="*/ 8 w 40"/>
                    <a:gd name="T77" fmla="*/ 46 h 66"/>
                    <a:gd name="T78" fmla="*/ 10 w 40"/>
                    <a:gd name="T79" fmla="*/ 52 h 66"/>
                    <a:gd name="T80" fmla="*/ 12 w 40"/>
                    <a:gd name="T81" fmla="*/ 56 h 66"/>
                    <a:gd name="T82" fmla="*/ 14 w 40"/>
                    <a:gd name="T83" fmla="*/ 60 h 66"/>
                    <a:gd name="T84" fmla="*/ 18 w 40"/>
                    <a:gd name="T85" fmla="*/ 62 h 66"/>
                    <a:gd name="T86" fmla="*/ 20 w 40"/>
                    <a:gd name="T87" fmla="*/ 62 h 66"/>
                    <a:gd name="T88" fmla="*/ 24 w 40"/>
                    <a:gd name="T89" fmla="*/ 62 h 66"/>
                    <a:gd name="T90" fmla="*/ 28 w 40"/>
                    <a:gd name="T91" fmla="*/ 58 h 66"/>
                    <a:gd name="T92" fmla="*/ 30 w 40"/>
                    <a:gd name="T93" fmla="*/ 54 h 66"/>
                    <a:gd name="T94" fmla="*/ 30 w 40"/>
                    <a:gd name="T95" fmla="*/ 48 h 66"/>
                    <a:gd name="T96" fmla="*/ 30 w 40"/>
                    <a:gd name="T97" fmla="*/ 40 h 66"/>
                    <a:gd name="T98" fmla="*/ 28 w 40"/>
                    <a:gd name="T99" fmla="*/ 34 h 66"/>
                    <a:gd name="T100" fmla="*/ 26 w 40"/>
                    <a:gd name="T101" fmla="*/ 30 h 66"/>
                    <a:gd name="T102" fmla="*/ 22 w 40"/>
                    <a:gd name="T103" fmla="*/ 28 h 66"/>
                    <a:gd name="T104" fmla="*/ 18 w 40"/>
                    <a:gd name="T105" fmla="*/ 28 h 66"/>
                    <a:gd name="T106" fmla="*/ 18 w 40"/>
                    <a:gd name="T107" fmla="*/ 28 h 66"/>
                    <a:gd name="T108" fmla="*/ 16 w 40"/>
                    <a:gd name="T109" fmla="*/ 28 h 66"/>
                    <a:gd name="T110" fmla="*/ 12 w 40"/>
                    <a:gd name="T111" fmla="*/ 30 h 66"/>
                    <a:gd name="T112" fmla="*/ 10 w 40"/>
                    <a:gd name="T113" fmla="*/ 32 h 6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40"/>
                    <a:gd name="T172" fmla="*/ 0 h 66"/>
                    <a:gd name="T173" fmla="*/ 40 w 40"/>
                    <a:gd name="T174" fmla="*/ 66 h 6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40" h="66">
                      <a:moveTo>
                        <a:pt x="38" y="0"/>
                      </a:moveTo>
                      <a:lnTo>
                        <a:pt x="38" y="2"/>
                      </a:lnTo>
                      <a:lnTo>
                        <a:pt x="32" y="2"/>
                      </a:lnTo>
                      <a:lnTo>
                        <a:pt x="28" y="4"/>
                      </a:lnTo>
                      <a:lnTo>
                        <a:pt x="24" y="6"/>
                      </a:lnTo>
                      <a:lnTo>
                        <a:pt x="20" y="10"/>
                      </a:lnTo>
                      <a:lnTo>
                        <a:pt x="18" y="14"/>
                      </a:lnTo>
                      <a:lnTo>
                        <a:pt x="14" y="18"/>
                      </a:lnTo>
                      <a:lnTo>
                        <a:pt x="12" y="22"/>
                      </a:lnTo>
                      <a:lnTo>
                        <a:pt x="10" y="28"/>
                      </a:lnTo>
                      <a:lnTo>
                        <a:pt x="16" y="26"/>
                      </a:lnTo>
                      <a:lnTo>
                        <a:pt x="24" y="24"/>
                      </a:lnTo>
                      <a:lnTo>
                        <a:pt x="30" y="26"/>
                      </a:lnTo>
                      <a:lnTo>
                        <a:pt x="34" y="30"/>
                      </a:lnTo>
                      <a:lnTo>
                        <a:pt x="38" y="36"/>
                      </a:lnTo>
                      <a:lnTo>
                        <a:pt x="40" y="42"/>
                      </a:lnTo>
                      <a:lnTo>
                        <a:pt x="38" y="50"/>
                      </a:lnTo>
                      <a:lnTo>
                        <a:pt x="34" y="58"/>
                      </a:lnTo>
                      <a:lnTo>
                        <a:pt x="30" y="62"/>
                      </a:lnTo>
                      <a:lnTo>
                        <a:pt x="26" y="64"/>
                      </a:lnTo>
                      <a:lnTo>
                        <a:pt x="20" y="66"/>
                      </a:lnTo>
                      <a:lnTo>
                        <a:pt x="14" y="64"/>
                      </a:lnTo>
                      <a:lnTo>
                        <a:pt x="8" y="60"/>
                      </a:lnTo>
                      <a:lnTo>
                        <a:pt x="4" y="54"/>
                      </a:lnTo>
                      <a:lnTo>
                        <a:pt x="0" y="48"/>
                      </a:lnTo>
                      <a:lnTo>
                        <a:pt x="0" y="40"/>
                      </a:lnTo>
                      <a:lnTo>
                        <a:pt x="0" y="30"/>
                      </a:lnTo>
                      <a:lnTo>
                        <a:pt x="2" y="22"/>
                      </a:lnTo>
                      <a:lnTo>
                        <a:pt x="8" y="16"/>
                      </a:lnTo>
                      <a:lnTo>
                        <a:pt x="12" y="10"/>
                      </a:lnTo>
                      <a:lnTo>
                        <a:pt x="18" y="4"/>
                      </a:lnTo>
                      <a:lnTo>
                        <a:pt x="24" y="2"/>
                      </a:lnTo>
                      <a:lnTo>
                        <a:pt x="30" y="0"/>
                      </a:lnTo>
                      <a:lnTo>
                        <a:pt x="36" y="0"/>
                      </a:lnTo>
                      <a:lnTo>
                        <a:pt x="38" y="0"/>
                      </a:lnTo>
                      <a:close/>
                      <a:moveTo>
                        <a:pt x="10" y="32"/>
                      </a:moveTo>
                      <a:lnTo>
                        <a:pt x="8" y="38"/>
                      </a:lnTo>
                      <a:lnTo>
                        <a:pt x="8" y="42"/>
                      </a:lnTo>
                      <a:lnTo>
                        <a:pt x="8" y="46"/>
                      </a:lnTo>
                      <a:lnTo>
                        <a:pt x="10" y="52"/>
                      </a:lnTo>
                      <a:lnTo>
                        <a:pt x="12" y="56"/>
                      </a:lnTo>
                      <a:lnTo>
                        <a:pt x="14" y="60"/>
                      </a:lnTo>
                      <a:lnTo>
                        <a:pt x="18" y="62"/>
                      </a:lnTo>
                      <a:lnTo>
                        <a:pt x="20" y="62"/>
                      </a:lnTo>
                      <a:lnTo>
                        <a:pt x="24" y="62"/>
                      </a:lnTo>
                      <a:lnTo>
                        <a:pt x="28" y="58"/>
                      </a:lnTo>
                      <a:lnTo>
                        <a:pt x="30" y="54"/>
                      </a:lnTo>
                      <a:lnTo>
                        <a:pt x="30" y="48"/>
                      </a:lnTo>
                      <a:lnTo>
                        <a:pt x="30" y="40"/>
                      </a:lnTo>
                      <a:lnTo>
                        <a:pt x="28" y="34"/>
                      </a:lnTo>
                      <a:lnTo>
                        <a:pt x="26" y="30"/>
                      </a:lnTo>
                      <a:lnTo>
                        <a:pt x="22" y="28"/>
                      </a:lnTo>
                      <a:lnTo>
                        <a:pt x="18" y="28"/>
                      </a:lnTo>
                      <a:lnTo>
                        <a:pt x="16" y="28"/>
                      </a:lnTo>
                      <a:lnTo>
                        <a:pt x="12" y="30"/>
                      </a:lnTo>
                      <a:lnTo>
                        <a:pt x="10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87" name="Line 2919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1184" y="2510"/>
                  <a:ext cx="2" cy="12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88" name="Freeform 2920"/>
                <p:cNvSpPr>
                  <a:spLocks noChangeAspect="1" noEditPoints="1"/>
                </p:cNvSpPr>
                <p:nvPr/>
              </p:nvSpPr>
              <p:spPr bwMode="auto">
                <a:xfrm>
                  <a:off x="1132" y="2556"/>
                  <a:ext cx="40" cy="66"/>
                </a:xfrm>
                <a:custGeom>
                  <a:avLst/>
                  <a:gdLst>
                    <a:gd name="T0" fmla="*/ 0 w 40"/>
                    <a:gd name="T1" fmla="*/ 34 h 66"/>
                    <a:gd name="T2" fmla="*/ 0 w 40"/>
                    <a:gd name="T3" fmla="*/ 24 h 66"/>
                    <a:gd name="T4" fmla="*/ 2 w 40"/>
                    <a:gd name="T5" fmla="*/ 14 h 66"/>
                    <a:gd name="T6" fmla="*/ 6 w 40"/>
                    <a:gd name="T7" fmla="*/ 8 h 66"/>
                    <a:gd name="T8" fmla="*/ 10 w 40"/>
                    <a:gd name="T9" fmla="*/ 2 h 66"/>
                    <a:gd name="T10" fmla="*/ 14 w 40"/>
                    <a:gd name="T11" fmla="*/ 0 h 66"/>
                    <a:gd name="T12" fmla="*/ 20 w 40"/>
                    <a:gd name="T13" fmla="*/ 0 h 66"/>
                    <a:gd name="T14" fmla="*/ 24 w 40"/>
                    <a:gd name="T15" fmla="*/ 0 h 66"/>
                    <a:gd name="T16" fmla="*/ 28 w 40"/>
                    <a:gd name="T17" fmla="*/ 4 h 66"/>
                    <a:gd name="T18" fmla="*/ 32 w 40"/>
                    <a:gd name="T19" fmla="*/ 8 h 66"/>
                    <a:gd name="T20" fmla="*/ 36 w 40"/>
                    <a:gd name="T21" fmla="*/ 14 h 66"/>
                    <a:gd name="T22" fmla="*/ 38 w 40"/>
                    <a:gd name="T23" fmla="*/ 22 h 66"/>
                    <a:gd name="T24" fmla="*/ 40 w 40"/>
                    <a:gd name="T25" fmla="*/ 32 h 66"/>
                    <a:gd name="T26" fmla="*/ 38 w 40"/>
                    <a:gd name="T27" fmla="*/ 42 h 66"/>
                    <a:gd name="T28" fmla="*/ 36 w 40"/>
                    <a:gd name="T29" fmla="*/ 52 h 66"/>
                    <a:gd name="T30" fmla="*/ 32 w 40"/>
                    <a:gd name="T31" fmla="*/ 58 h 66"/>
                    <a:gd name="T32" fmla="*/ 28 w 40"/>
                    <a:gd name="T33" fmla="*/ 62 h 66"/>
                    <a:gd name="T34" fmla="*/ 24 w 40"/>
                    <a:gd name="T35" fmla="*/ 66 h 66"/>
                    <a:gd name="T36" fmla="*/ 18 w 40"/>
                    <a:gd name="T37" fmla="*/ 66 h 66"/>
                    <a:gd name="T38" fmla="*/ 14 w 40"/>
                    <a:gd name="T39" fmla="*/ 64 h 66"/>
                    <a:gd name="T40" fmla="*/ 8 w 40"/>
                    <a:gd name="T41" fmla="*/ 62 h 66"/>
                    <a:gd name="T42" fmla="*/ 4 w 40"/>
                    <a:gd name="T43" fmla="*/ 56 h 66"/>
                    <a:gd name="T44" fmla="*/ 2 w 40"/>
                    <a:gd name="T45" fmla="*/ 48 h 66"/>
                    <a:gd name="T46" fmla="*/ 0 w 40"/>
                    <a:gd name="T47" fmla="*/ 42 h 66"/>
                    <a:gd name="T48" fmla="*/ 0 w 40"/>
                    <a:gd name="T49" fmla="*/ 34 h 66"/>
                    <a:gd name="T50" fmla="*/ 8 w 40"/>
                    <a:gd name="T51" fmla="*/ 34 h 66"/>
                    <a:gd name="T52" fmla="*/ 8 w 40"/>
                    <a:gd name="T53" fmla="*/ 46 h 66"/>
                    <a:gd name="T54" fmla="*/ 12 w 40"/>
                    <a:gd name="T55" fmla="*/ 56 h 66"/>
                    <a:gd name="T56" fmla="*/ 14 w 40"/>
                    <a:gd name="T57" fmla="*/ 60 h 66"/>
                    <a:gd name="T58" fmla="*/ 16 w 40"/>
                    <a:gd name="T59" fmla="*/ 62 h 66"/>
                    <a:gd name="T60" fmla="*/ 18 w 40"/>
                    <a:gd name="T61" fmla="*/ 62 h 66"/>
                    <a:gd name="T62" fmla="*/ 22 w 40"/>
                    <a:gd name="T63" fmla="*/ 62 h 66"/>
                    <a:gd name="T64" fmla="*/ 24 w 40"/>
                    <a:gd name="T65" fmla="*/ 60 h 66"/>
                    <a:gd name="T66" fmla="*/ 26 w 40"/>
                    <a:gd name="T67" fmla="*/ 58 h 66"/>
                    <a:gd name="T68" fmla="*/ 28 w 40"/>
                    <a:gd name="T69" fmla="*/ 54 h 66"/>
                    <a:gd name="T70" fmla="*/ 30 w 40"/>
                    <a:gd name="T71" fmla="*/ 46 h 66"/>
                    <a:gd name="T72" fmla="*/ 30 w 40"/>
                    <a:gd name="T73" fmla="*/ 40 h 66"/>
                    <a:gd name="T74" fmla="*/ 30 w 40"/>
                    <a:gd name="T75" fmla="*/ 30 h 66"/>
                    <a:gd name="T76" fmla="*/ 30 w 40"/>
                    <a:gd name="T77" fmla="*/ 20 h 66"/>
                    <a:gd name="T78" fmla="*/ 28 w 40"/>
                    <a:gd name="T79" fmla="*/ 12 h 66"/>
                    <a:gd name="T80" fmla="*/ 26 w 40"/>
                    <a:gd name="T81" fmla="*/ 8 h 66"/>
                    <a:gd name="T82" fmla="*/ 24 w 40"/>
                    <a:gd name="T83" fmla="*/ 4 h 66"/>
                    <a:gd name="T84" fmla="*/ 22 w 40"/>
                    <a:gd name="T85" fmla="*/ 4 h 66"/>
                    <a:gd name="T86" fmla="*/ 20 w 40"/>
                    <a:gd name="T87" fmla="*/ 2 h 66"/>
                    <a:gd name="T88" fmla="*/ 16 w 40"/>
                    <a:gd name="T89" fmla="*/ 4 h 66"/>
                    <a:gd name="T90" fmla="*/ 14 w 40"/>
                    <a:gd name="T91" fmla="*/ 6 h 66"/>
                    <a:gd name="T92" fmla="*/ 10 w 40"/>
                    <a:gd name="T93" fmla="*/ 10 h 66"/>
                    <a:gd name="T94" fmla="*/ 10 w 40"/>
                    <a:gd name="T95" fmla="*/ 18 h 66"/>
                    <a:gd name="T96" fmla="*/ 8 w 40"/>
                    <a:gd name="T97" fmla="*/ 26 h 66"/>
                    <a:gd name="T98" fmla="*/ 8 w 40"/>
                    <a:gd name="T99" fmla="*/ 34 h 6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40"/>
                    <a:gd name="T151" fmla="*/ 0 h 66"/>
                    <a:gd name="T152" fmla="*/ 40 w 40"/>
                    <a:gd name="T153" fmla="*/ 66 h 6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40" h="66">
                      <a:moveTo>
                        <a:pt x="0" y="34"/>
                      </a:moveTo>
                      <a:lnTo>
                        <a:pt x="0" y="24"/>
                      </a:lnTo>
                      <a:lnTo>
                        <a:pt x="2" y="14"/>
                      </a:lnTo>
                      <a:lnTo>
                        <a:pt x="6" y="8"/>
                      </a:lnTo>
                      <a:lnTo>
                        <a:pt x="10" y="2"/>
                      </a:lnTo>
                      <a:lnTo>
                        <a:pt x="14" y="0"/>
                      </a:lnTo>
                      <a:lnTo>
                        <a:pt x="20" y="0"/>
                      </a:lnTo>
                      <a:lnTo>
                        <a:pt x="24" y="0"/>
                      </a:lnTo>
                      <a:lnTo>
                        <a:pt x="28" y="4"/>
                      </a:lnTo>
                      <a:lnTo>
                        <a:pt x="32" y="8"/>
                      </a:lnTo>
                      <a:lnTo>
                        <a:pt x="36" y="14"/>
                      </a:lnTo>
                      <a:lnTo>
                        <a:pt x="38" y="22"/>
                      </a:lnTo>
                      <a:lnTo>
                        <a:pt x="40" y="32"/>
                      </a:lnTo>
                      <a:lnTo>
                        <a:pt x="38" y="42"/>
                      </a:lnTo>
                      <a:lnTo>
                        <a:pt x="36" y="52"/>
                      </a:lnTo>
                      <a:lnTo>
                        <a:pt x="32" y="58"/>
                      </a:lnTo>
                      <a:lnTo>
                        <a:pt x="28" y="62"/>
                      </a:lnTo>
                      <a:lnTo>
                        <a:pt x="24" y="66"/>
                      </a:lnTo>
                      <a:lnTo>
                        <a:pt x="18" y="66"/>
                      </a:lnTo>
                      <a:lnTo>
                        <a:pt x="14" y="64"/>
                      </a:lnTo>
                      <a:lnTo>
                        <a:pt x="8" y="62"/>
                      </a:lnTo>
                      <a:lnTo>
                        <a:pt x="4" y="56"/>
                      </a:lnTo>
                      <a:lnTo>
                        <a:pt x="2" y="48"/>
                      </a:lnTo>
                      <a:lnTo>
                        <a:pt x="0" y="42"/>
                      </a:lnTo>
                      <a:lnTo>
                        <a:pt x="0" y="34"/>
                      </a:lnTo>
                      <a:close/>
                      <a:moveTo>
                        <a:pt x="8" y="34"/>
                      </a:moveTo>
                      <a:lnTo>
                        <a:pt x="8" y="46"/>
                      </a:lnTo>
                      <a:lnTo>
                        <a:pt x="12" y="56"/>
                      </a:lnTo>
                      <a:lnTo>
                        <a:pt x="14" y="60"/>
                      </a:lnTo>
                      <a:lnTo>
                        <a:pt x="16" y="62"/>
                      </a:lnTo>
                      <a:lnTo>
                        <a:pt x="18" y="62"/>
                      </a:lnTo>
                      <a:lnTo>
                        <a:pt x="22" y="62"/>
                      </a:lnTo>
                      <a:lnTo>
                        <a:pt x="24" y="60"/>
                      </a:lnTo>
                      <a:lnTo>
                        <a:pt x="26" y="58"/>
                      </a:lnTo>
                      <a:lnTo>
                        <a:pt x="28" y="54"/>
                      </a:lnTo>
                      <a:lnTo>
                        <a:pt x="30" y="46"/>
                      </a:lnTo>
                      <a:lnTo>
                        <a:pt x="30" y="40"/>
                      </a:lnTo>
                      <a:lnTo>
                        <a:pt x="30" y="30"/>
                      </a:lnTo>
                      <a:lnTo>
                        <a:pt x="30" y="20"/>
                      </a:lnTo>
                      <a:lnTo>
                        <a:pt x="28" y="12"/>
                      </a:lnTo>
                      <a:lnTo>
                        <a:pt x="26" y="8"/>
                      </a:lnTo>
                      <a:lnTo>
                        <a:pt x="24" y="4"/>
                      </a:lnTo>
                      <a:lnTo>
                        <a:pt x="22" y="4"/>
                      </a:lnTo>
                      <a:lnTo>
                        <a:pt x="20" y="2"/>
                      </a:lnTo>
                      <a:lnTo>
                        <a:pt x="16" y="4"/>
                      </a:lnTo>
                      <a:lnTo>
                        <a:pt x="14" y="6"/>
                      </a:lnTo>
                      <a:lnTo>
                        <a:pt x="10" y="10"/>
                      </a:lnTo>
                      <a:lnTo>
                        <a:pt x="10" y="18"/>
                      </a:lnTo>
                      <a:lnTo>
                        <a:pt x="8" y="26"/>
                      </a:lnTo>
                      <a:lnTo>
                        <a:pt x="8" y="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89" name="Freeform 2921"/>
                <p:cNvSpPr>
                  <a:spLocks noChangeAspect="1"/>
                </p:cNvSpPr>
                <p:nvPr/>
              </p:nvSpPr>
              <p:spPr bwMode="auto">
                <a:xfrm>
                  <a:off x="1182" y="2610"/>
                  <a:ext cx="12" cy="12"/>
                </a:xfrm>
                <a:custGeom>
                  <a:avLst/>
                  <a:gdLst>
                    <a:gd name="T0" fmla="*/ 6 w 12"/>
                    <a:gd name="T1" fmla="*/ 0 h 12"/>
                    <a:gd name="T2" fmla="*/ 8 w 12"/>
                    <a:gd name="T3" fmla="*/ 2 h 12"/>
                    <a:gd name="T4" fmla="*/ 10 w 12"/>
                    <a:gd name="T5" fmla="*/ 2 h 12"/>
                    <a:gd name="T6" fmla="*/ 10 w 12"/>
                    <a:gd name="T7" fmla="*/ 4 h 12"/>
                    <a:gd name="T8" fmla="*/ 12 w 12"/>
                    <a:gd name="T9" fmla="*/ 6 h 12"/>
                    <a:gd name="T10" fmla="*/ 10 w 12"/>
                    <a:gd name="T11" fmla="*/ 8 h 12"/>
                    <a:gd name="T12" fmla="*/ 10 w 12"/>
                    <a:gd name="T13" fmla="*/ 10 h 12"/>
                    <a:gd name="T14" fmla="*/ 8 w 12"/>
                    <a:gd name="T15" fmla="*/ 12 h 12"/>
                    <a:gd name="T16" fmla="*/ 6 w 12"/>
                    <a:gd name="T17" fmla="*/ 12 h 12"/>
                    <a:gd name="T18" fmla="*/ 4 w 12"/>
                    <a:gd name="T19" fmla="*/ 12 h 12"/>
                    <a:gd name="T20" fmla="*/ 2 w 12"/>
                    <a:gd name="T21" fmla="*/ 10 h 12"/>
                    <a:gd name="T22" fmla="*/ 0 w 12"/>
                    <a:gd name="T23" fmla="*/ 8 h 12"/>
                    <a:gd name="T24" fmla="*/ 0 w 12"/>
                    <a:gd name="T25" fmla="*/ 6 h 12"/>
                    <a:gd name="T26" fmla="*/ 0 w 12"/>
                    <a:gd name="T27" fmla="*/ 4 h 12"/>
                    <a:gd name="T28" fmla="*/ 2 w 12"/>
                    <a:gd name="T29" fmla="*/ 2 h 12"/>
                    <a:gd name="T30" fmla="*/ 4 w 12"/>
                    <a:gd name="T31" fmla="*/ 2 h 12"/>
                    <a:gd name="T32" fmla="*/ 6 w 12"/>
                    <a:gd name="T33" fmla="*/ 0 h 1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2"/>
                    <a:gd name="T52" fmla="*/ 0 h 12"/>
                    <a:gd name="T53" fmla="*/ 12 w 12"/>
                    <a:gd name="T54" fmla="*/ 12 h 1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2" h="12">
                      <a:moveTo>
                        <a:pt x="6" y="0"/>
                      </a:moveTo>
                      <a:lnTo>
                        <a:pt x="8" y="2"/>
                      </a:lnTo>
                      <a:lnTo>
                        <a:pt x="10" y="2"/>
                      </a:lnTo>
                      <a:lnTo>
                        <a:pt x="10" y="4"/>
                      </a:lnTo>
                      <a:lnTo>
                        <a:pt x="12" y="6"/>
                      </a:lnTo>
                      <a:lnTo>
                        <a:pt x="10" y="8"/>
                      </a:lnTo>
                      <a:lnTo>
                        <a:pt x="10" y="10"/>
                      </a:lnTo>
                      <a:lnTo>
                        <a:pt x="8" y="12"/>
                      </a:lnTo>
                      <a:lnTo>
                        <a:pt x="6" y="12"/>
                      </a:lnTo>
                      <a:lnTo>
                        <a:pt x="4" y="12"/>
                      </a:lnTo>
                      <a:lnTo>
                        <a:pt x="2" y="10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90" name="Freeform 2922"/>
                <p:cNvSpPr>
                  <a:spLocks noChangeAspect="1" noEditPoints="1"/>
                </p:cNvSpPr>
                <p:nvPr/>
              </p:nvSpPr>
              <p:spPr bwMode="auto">
                <a:xfrm>
                  <a:off x="1206" y="2556"/>
                  <a:ext cx="36" cy="66"/>
                </a:xfrm>
                <a:custGeom>
                  <a:avLst/>
                  <a:gdLst>
                    <a:gd name="T0" fmla="*/ 6 w 36"/>
                    <a:gd name="T1" fmla="*/ 28 h 66"/>
                    <a:gd name="T2" fmla="*/ 0 w 36"/>
                    <a:gd name="T3" fmla="*/ 20 h 66"/>
                    <a:gd name="T4" fmla="*/ 2 w 36"/>
                    <a:gd name="T5" fmla="*/ 10 h 66"/>
                    <a:gd name="T6" fmla="*/ 10 w 36"/>
                    <a:gd name="T7" fmla="*/ 2 h 66"/>
                    <a:gd name="T8" fmla="*/ 24 w 36"/>
                    <a:gd name="T9" fmla="*/ 0 h 66"/>
                    <a:gd name="T10" fmla="*/ 34 w 36"/>
                    <a:gd name="T11" fmla="*/ 8 h 66"/>
                    <a:gd name="T12" fmla="*/ 34 w 36"/>
                    <a:gd name="T13" fmla="*/ 18 h 66"/>
                    <a:gd name="T14" fmla="*/ 28 w 36"/>
                    <a:gd name="T15" fmla="*/ 26 h 66"/>
                    <a:gd name="T16" fmla="*/ 26 w 36"/>
                    <a:gd name="T17" fmla="*/ 34 h 66"/>
                    <a:gd name="T18" fmla="*/ 32 w 36"/>
                    <a:gd name="T19" fmla="*/ 40 h 66"/>
                    <a:gd name="T20" fmla="*/ 36 w 36"/>
                    <a:gd name="T21" fmla="*/ 50 h 66"/>
                    <a:gd name="T22" fmla="*/ 30 w 36"/>
                    <a:gd name="T23" fmla="*/ 62 h 66"/>
                    <a:gd name="T24" fmla="*/ 18 w 36"/>
                    <a:gd name="T25" fmla="*/ 66 h 66"/>
                    <a:gd name="T26" fmla="*/ 8 w 36"/>
                    <a:gd name="T27" fmla="*/ 64 h 66"/>
                    <a:gd name="T28" fmla="*/ 0 w 36"/>
                    <a:gd name="T29" fmla="*/ 56 h 66"/>
                    <a:gd name="T30" fmla="*/ 0 w 36"/>
                    <a:gd name="T31" fmla="*/ 46 h 66"/>
                    <a:gd name="T32" fmla="*/ 6 w 36"/>
                    <a:gd name="T33" fmla="*/ 38 h 66"/>
                    <a:gd name="T34" fmla="*/ 20 w 36"/>
                    <a:gd name="T35" fmla="*/ 28 h 66"/>
                    <a:gd name="T36" fmla="*/ 24 w 36"/>
                    <a:gd name="T37" fmla="*/ 20 h 66"/>
                    <a:gd name="T38" fmla="*/ 26 w 36"/>
                    <a:gd name="T39" fmla="*/ 14 h 66"/>
                    <a:gd name="T40" fmla="*/ 24 w 36"/>
                    <a:gd name="T41" fmla="*/ 6 h 66"/>
                    <a:gd name="T42" fmla="*/ 18 w 36"/>
                    <a:gd name="T43" fmla="*/ 2 h 66"/>
                    <a:gd name="T44" fmla="*/ 12 w 36"/>
                    <a:gd name="T45" fmla="*/ 6 h 66"/>
                    <a:gd name="T46" fmla="*/ 10 w 36"/>
                    <a:gd name="T47" fmla="*/ 12 h 66"/>
                    <a:gd name="T48" fmla="*/ 10 w 36"/>
                    <a:gd name="T49" fmla="*/ 16 h 66"/>
                    <a:gd name="T50" fmla="*/ 14 w 36"/>
                    <a:gd name="T51" fmla="*/ 22 h 66"/>
                    <a:gd name="T52" fmla="*/ 14 w 36"/>
                    <a:gd name="T53" fmla="*/ 34 h 66"/>
                    <a:gd name="T54" fmla="*/ 10 w 36"/>
                    <a:gd name="T55" fmla="*/ 42 h 66"/>
                    <a:gd name="T56" fmla="*/ 8 w 36"/>
                    <a:gd name="T57" fmla="*/ 50 h 66"/>
                    <a:gd name="T58" fmla="*/ 10 w 36"/>
                    <a:gd name="T59" fmla="*/ 60 h 66"/>
                    <a:gd name="T60" fmla="*/ 18 w 36"/>
                    <a:gd name="T61" fmla="*/ 62 h 66"/>
                    <a:gd name="T62" fmla="*/ 24 w 36"/>
                    <a:gd name="T63" fmla="*/ 60 h 66"/>
                    <a:gd name="T64" fmla="*/ 28 w 36"/>
                    <a:gd name="T65" fmla="*/ 54 h 66"/>
                    <a:gd name="T66" fmla="*/ 26 w 36"/>
                    <a:gd name="T67" fmla="*/ 48 h 66"/>
                    <a:gd name="T68" fmla="*/ 20 w 36"/>
                    <a:gd name="T69" fmla="*/ 40 h 6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6"/>
                    <a:gd name="T106" fmla="*/ 0 h 66"/>
                    <a:gd name="T107" fmla="*/ 36 w 36"/>
                    <a:gd name="T108" fmla="*/ 66 h 6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6" h="66">
                      <a:moveTo>
                        <a:pt x="12" y="32"/>
                      </a:moveTo>
                      <a:lnTo>
                        <a:pt x="6" y="28"/>
                      </a:lnTo>
                      <a:lnTo>
                        <a:pt x="2" y="22"/>
                      </a:lnTo>
                      <a:lnTo>
                        <a:pt x="0" y="20"/>
                      </a:lnTo>
                      <a:lnTo>
                        <a:pt x="0" y="16"/>
                      </a:lnTo>
                      <a:lnTo>
                        <a:pt x="2" y="10"/>
                      </a:lnTo>
                      <a:lnTo>
                        <a:pt x="4" y="4"/>
                      </a:lnTo>
                      <a:lnTo>
                        <a:pt x="10" y="2"/>
                      </a:lnTo>
                      <a:lnTo>
                        <a:pt x="18" y="0"/>
                      </a:lnTo>
                      <a:lnTo>
                        <a:pt x="24" y="0"/>
                      </a:lnTo>
                      <a:lnTo>
                        <a:pt x="30" y="4"/>
                      </a:lnTo>
                      <a:lnTo>
                        <a:pt x="34" y="8"/>
                      </a:lnTo>
                      <a:lnTo>
                        <a:pt x="36" y="14"/>
                      </a:lnTo>
                      <a:lnTo>
                        <a:pt x="34" y="18"/>
                      </a:lnTo>
                      <a:lnTo>
                        <a:pt x="32" y="20"/>
                      </a:lnTo>
                      <a:lnTo>
                        <a:pt x="28" y="26"/>
                      </a:lnTo>
                      <a:lnTo>
                        <a:pt x="22" y="30"/>
                      </a:lnTo>
                      <a:lnTo>
                        <a:pt x="26" y="34"/>
                      </a:lnTo>
                      <a:lnTo>
                        <a:pt x="30" y="36"/>
                      </a:lnTo>
                      <a:lnTo>
                        <a:pt x="32" y="40"/>
                      </a:lnTo>
                      <a:lnTo>
                        <a:pt x="36" y="44"/>
                      </a:lnTo>
                      <a:lnTo>
                        <a:pt x="36" y="50"/>
                      </a:lnTo>
                      <a:lnTo>
                        <a:pt x="34" y="56"/>
                      </a:lnTo>
                      <a:lnTo>
                        <a:pt x="30" y="62"/>
                      </a:lnTo>
                      <a:lnTo>
                        <a:pt x="24" y="64"/>
                      </a:lnTo>
                      <a:lnTo>
                        <a:pt x="18" y="66"/>
                      </a:lnTo>
                      <a:lnTo>
                        <a:pt x="12" y="66"/>
                      </a:lnTo>
                      <a:lnTo>
                        <a:pt x="8" y="64"/>
                      </a:lnTo>
                      <a:lnTo>
                        <a:pt x="4" y="60"/>
                      </a:lnTo>
                      <a:lnTo>
                        <a:pt x="0" y="56"/>
                      </a:lnTo>
                      <a:lnTo>
                        <a:pt x="0" y="50"/>
                      </a:lnTo>
                      <a:lnTo>
                        <a:pt x="0" y="46"/>
                      </a:lnTo>
                      <a:lnTo>
                        <a:pt x="2" y="42"/>
                      </a:lnTo>
                      <a:lnTo>
                        <a:pt x="6" y="38"/>
                      </a:lnTo>
                      <a:lnTo>
                        <a:pt x="12" y="32"/>
                      </a:lnTo>
                      <a:close/>
                      <a:moveTo>
                        <a:pt x="20" y="28"/>
                      </a:moveTo>
                      <a:lnTo>
                        <a:pt x="22" y="24"/>
                      </a:lnTo>
                      <a:lnTo>
                        <a:pt x="24" y="20"/>
                      </a:lnTo>
                      <a:lnTo>
                        <a:pt x="26" y="16"/>
                      </a:lnTo>
                      <a:lnTo>
                        <a:pt x="26" y="14"/>
                      </a:lnTo>
                      <a:lnTo>
                        <a:pt x="26" y="8"/>
                      </a:lnTo>
                      <a:lnTo>
                        <a:pt x="24" y="6"/>
                      </a:lnTo>
                      <a:lnTo>
                        <a:pt x="22" y="4"/>
                      </a:lnTo>
                      <a:lnTo>
                        <a:pt x="18" y="2"/>
                      </a:lnTo>
                      <a:lnTo>
                        <a:pt x="14" y="4"/>
                      </a:lnTo>
                      <a:lnTo>
                        <a:pt x="12" y="6"/>
                      </a:lnTo>
                      <a:lnTo>
                        <a:pt x="10" y="8"/>
                      </a:lnTo>
                      <a:lnTo>
                        <a:pt x="10" y="12"/>
                      </a:lnTo>
                      <a:lnTo>
                        <a:pt x="10" y="14"/>
                      </a:lnTo>
                      <a:lnTo>
                        <a:pt x="10" y="16"/>
                      </a:lnTo>
                      <a:lnTo>
                        <a:pt x="12" y="20"/>
                      </a:lnTo>
                      <a:lnTo>
                        <a:pt x="14" y="22"/>
                      </a:lnTo>
                      <a:lnTo>
                        <a:pt x="20" y="28"/>
                      </a:lnTo>
                      <a:close/>
                      <a:moveTo>
                        <a:pt x="14" y="34"/>
                      </a:moveTo>
                      <a:lnTo>
                        <a:pt x="12" y="38"/>
                      </a:lnTo>
                      <a:lnTo>
                        <a:pt x="10" y="42"/>
                      </a:lnTo>
                      <a:lnTo>
                        <a:pt x="8" y="46"/>
                      </a:lnTo>
                      <a:lnTo>
                        <a:pt x="8" y="50"/>
                      </a:lnTo>
                      <a:lnTo>
                        <a:pt x="8" y="56"/>
                      </a:lnTo>
                      <a:lnTo>
                        <a:pt x="10" y="60"/>
                      </a:lnTo>
                      <a:lnTo>
                        <a:pt x="14" y="62"/>
                      </a:lnTo>
                      <a:lnTo>
                        <a:pt x="18" y="62"/>
                      </a:lnTo>
                      <a:lnTo>
                        <a:pt x="22" y="62"/>
                      </a:lnTo>
                      <a:lnTo>
                        <a:pt x="24" y="60"/>
                      </a:lnTo>
                      <a:lnTo>
                        <a:pt x="26" y="58"/>
                      </a:lnTo>
                      <a:lnTo>
                        <a:pt x="28" y="54"/>
                      </a:lnTo>
                      <a:lnTo>
                        <a:pt x="26" y="50"/>
                      </a:lnTo>
                      <a:lnTo>
                        <a:pt x="26" y="48"/>
                      </a:lnTo>
                      <a:lnTo>
                        <a:pt x="24" y="44"/>
                      </a:lnTo>
                      <a:lnTo>
                        <a:pt x="20" y="40"/>
                      </a:lnTo>
                      <a:lnTo>
                        <a:pt x="14" y="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91" name="Line 292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40" y="2636"/>
                  <a:ext cx="2" cy="12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92" name="Freeform 2924"/>
                <p:cNvSpPr>
                  <a:spLocks noChangeAspect="1"/>
                </p:cNvSpPr>
                <p:nvPr/>
              </p:nvSpPr>
              <p:spPr bwMode="auto">
                <a:xfrm>
                  <a:off x="356" y="1396"/>
                  <a:ext cx="46" cy="80"/>
                </a:xfrm>
                <a:custGeom>
                  <a:avLst/>
                  <a:gdLst>
                    <a:gd name="T0" fmla="*/ 0 w 46"/>
                    <a:gd name="T1" fmla="*/ 80 h 80"/>
                    <a:gd name="T2" fmla="*/ 0 w 46"/>
                    <a:gd name="T3" fmla="*/ 0 h 80"/>
                    <a:gd name="T4" fmla="*/ 10 w 46"/>
                    <a:gd name="T5" fmla="*/ 0 h 80"/>
                    <a:gd name="T6" fmla="*/ 10 w 46"/>
                    <a:gd name="T7" fmla="*/ 30 h 80"/>
                    <a:gd name="T8" fmla="*/ 16 w 46"/>
                    <a:gd name="T9" fmla="*/ 24 h 80"/>
                    <a:gd name="T10" fmla="*/ 20 w 46"/>
                    <a:gd name="T11" fmla="*/ 22 h 80"/>
                    <a:gd name="T12" fmla="*/ 26 w 46"/>
                    <a:gd name="T13" fmla="*/ 22 h 80"/>
                    <a:gd name="T14" fmla="*/ 32 w 46"/>
                    <a:gd name="T15" fmla="*/ 22 h 80"/>
                    <a:gd name="T16" fmla="*/ 38 w 46"/>
                    <a:gd name="T17" fmla="*/ 24 h 80"/>
                    <a:gd name="T18" fmla="*/ 42 w 46"/>
                    <a:gd name="T19" fmla="*/ 26 h 80"/>
                    <a:gd name="T20" fmla="*/ 44 w 46"/>
                    <a:gd name="T21" fmla="*/ 30 h 80"/>
                    <a:gd name="T22" fmla="*/ 44 w 46"/>
                    <a:gd name="T23" fmla="*/ 36 h 80"/>
                    <a:gd name="T24" fmla="*/ 46 w 46"/>
                    <a:gd name="T25" fmla="*/ 44 h 80"/>
                    <a:gd name="T26" fmla="*/ 46 w 46"/>
                    <a:gd name="T27" fmla="*/ 80 h 80"/>
                    <a:gd name="T28" fmla="*/ 34 w 46"/>
                    <a:gd name="T29" fmla="*/ 80 h 80"/>
                    <a:gd name="T30" fmla="*/ 34 w 46"/>
                    <a:gd name="T31" fmla="*/ 44 h 80"/>
                    <a:gd name="T32" fmla="*/ 34 w 46"/>
                    <a:gd name="T33" fmla="*/ 38 h 80"/>
                    <a:gd name="T34" fmla="*/ 32 w 46"/>
                    <a:gd name="T35" fmla="*/ 34 h 80"/>
                    <a:gd name="T36" fmla="*/ 28 w 46"/>
                    <a:gd name="T37" fmla="*/ 32 h 80"/>
                    <a:gd name="T38" fmla="*/ 24 w 46"/>
                    <a:gd name="T39" fmla="*/ 30 h 80"/>
                    <a:gd name="T40" fmla="*/ 20 w 46"/>
                    <a:gd name="T41" fmla="*/ 30 h 80"/>
                    <a:gd name="T42" fmla="*/ 16 w 46"/>
                    <a:gd name="T43" fmla="*/ 32 h 80"/>
                    <a:gd name="T44" fmla="*/ 14 w 46"/>
                    <a:gd name="T45" fmla="*/ 36 h 80"/>
                    <a:gd name="T46" fmla="*/ 12 w 46"/>
                    <a:gd name="T47" fmla="*/ 38 h 80"/>
                    <a:gd name="T48" fmla="*/ 10 w 46"/>
                    <a:gd name="T49" fmla="*/ 44 h 80"/>
                    <a:gd name="T50" fmla="*/ 10 w 46"/>
                    <a:gd name="T51" fmla="*/ 50 h 80"/>
                    <a:gd name="T52" fmla="*/ 10 w 46"/>
                    <a:gd name="T53" fmla="*/ 80 h 80"/>
                    <a:gd name="T54" fmla="*/ 0 w 46"/>
                    <a:gd name="T55" fmla="*/ 80 h 80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"/>
                    <a:gd name="T85" fmla="*/ 0 h 80"/>
                    <a:gd name="T86" fmla="*/ 46 w 46"/>
                    <a:gd name="T87" fmla="*/ 80 h 80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" h="80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10" y="30"/>
                      </a:lnTo>
                      <a:lnTo>
                        <a:pt x="16" y="24"/>
                      </a:lnTo>
                      <a:lnTo>
                        <a:pt x="20" y="22"/>
                      </a:lnTo>
                      <a:lnTo>
                        <a:pt x="26" y="22"/>
                      </a:lnTo>
                      <a:lnTo>
                        <a:pt x="32" y="22"/>
                      </a:lnTo>
                      <a:lnTo>
                        <a:pt x="38" y="24"/>
                      </a:lnTo>
                      <a:lnTo>
                        <a:pt x="42" y="26"/>
                      </a:lnTo>
                      <a:lnTo>
                        <a:pt x="44" y="30"/>
                      </a:lnTo>
                      <a:lnTo>
                        <a:pt x="44" y="36"/>
                      </a:lnTo>
                      <a:lnTo>
                        <a:pt x="46" y="44"/>
                      </a:lnTo>
                      <a:lnTo>
                        <a:pt x="46" y="80"/>
                      </a:lnTo>
                      <a:lnTo>
                        <a:pt x="34" y="80"/>
                      </a:lnTo>
                      <a:lnTo>
                        <a:pt x="34" y="44"/>
                      </a:lnTo>
                      <a:lnTo>
                        <a:pt x="34" y="38"/>
                      </a:lnTo>
                      <a:lnTo>
                        <a:pt x="32" y="34"/>
                      </a:lnTo>
                      <a:lnTo>
                        <a:pt x="28" y="32"/>
                      </a:lnTo>
                      <a:lnTo>
                        <a:pt x="24" y="30"/>
                      </a:lnTo>
                      <a:lnTo>
                        <a:pt x="20" y="30"/>
                      </a:lnTo>
                      <a:lnTo>
                        <a:pt x="16" y="32"/>
                      </a:lnTo>
                      <a:lnTo>
                        <a:pt x="14" y="36"/>
                      </a:lnTo>
                      <a:lnTo>
                        <a:pt x="12" y="38"/>
                      </a:lnTo>
                      <a:lnTo>
                        <a:pt x="10" y="44"/>
                      </a:lnTo>
                      <a:lnTo>
                        <a:pt x="10" y="50"/>
                      </a:lnTo>
                      <a:lnTo>
                        <a:pt x="10" y="80"/>
                      </a:lnTo>
                      <a:lnTo>
                        <a:pt x="0" y="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93" name="Freeform 2925"/>
                <p:cNvSpPr>
                  <a:spLocks noChangeAspect="1"/>
                </p:cNvSpPr>
                <p:nvPr/>
              </p:nvSpPr>
              <p:spPr bwMode="auto">
                <a:xfrm>
                  <a:off x="418" y="1450"/>
                  <a:ext cx="20" cy="58"/>
                </a:xfrm>
                <a:custGeom>
                  <a:avLst/>
                  <a:gdLst>
                    <a:gd name="T0" fmla="*/ 20 w 20"/>
                    <a:gd name="T1" fmla="*/ 58 h 58"/>
                    <a:gd name="T2" fmla="*/ 14 w 20"/>
                    <a:gd name="T3" fmla="*/ 58 h 58"/>
                    <a:gd name="T4" fmla="*/ 14 w 20"/>
                    <a:gd name="T5" fmla="*/ 12 h 58"/>
                    <a:gd name="T6" fmla="*/ 10 w 20"/>
                    <a:gd name="T7" fmla="*/ 16 h 58"/>
                    <a:gd name="T8" fmla="*/ 8 w 20"/>
                    <a:gd name="T9" fmla="*/ 18 h 58"/>
                    <a:gd name="T10" fmla="*/ 4 w 20"/>
                    <a:gd name="T11" fmla="*/ 20 h 58"/>
                    <a:gd name="T12" fmla="*/ 0 w 20"/>
                    <a:gd name="T13" fmla="*/ 22 h 58"/>
                    <a:gd name="T14" fmla="*/ 0 w 20"/>
                    <a:gd name="T15" fmla="*/ 14 h 58"/>
                    <a:gd name="T16" fmla="*/ 6 w 20"/>
                    <a:gd name="T17" fmla="*/ 12 h 58"/>
                    <a:gd name="T18" fmla="*/ 10 w 20"/>
                    <a:gd name="T19" fmla="*/ 8 h 58"/>
                    <a:gd name="T20" fmla="*/ 14 w 20"/>
                    <a:gd name="T21" fmla="*/ 4 h 58"/>
                    <a:gd name="T22" fmla="*/ 16 w 20"/>
                    <a:gd name="T23" fmla="*/ 0 h 58"/>
                    <a:gd name="T24" fmla="*/ 20 w 20"/>
                    <a:gd name="T25" fmla="*/ 0 h 58"/>
                    <a:gd name="T26" fmla="*/ 20 w 20"/>
                    <a:gd name="T27" fmla="*/ 58 h 58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0"/>
                    <a:gd name="T43" fmla="*/ 0 h 58"/>
                    <a:gd name="T44" fmla="*/ 20 w 20"/>
                    <a:gd name="T45" fmla="*/ 58 h 58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0" h="58">
                      <a:moveTo>
                        <a:pt x="20" y="58"/>
                      </a:moveTo>
                      <a:lnTo>
                        <a:pt x="14" y="58"/>
                      </a:lnTo>
                      <a:lnTo>
                        <a:pt x="14" y="12"/>
                      </a:lnTo>
                      <a:lnTo>
                        <a:pt x="10" y="16"/>
                      </a:lnTo>
                      <a:lnTo>
                        <a:pt x="8" y="18"/>
                      </a:lnTo>
                      <a:lnTo>
                        <a:pt x="4" y="20"/>
                      </a:lnTo>
                      <a:lnTo>
                        <a:pt x="0" y="22"/>
                      </a:lnTo>
                      <a:lnTo>
                        <a:pt x="0" y="14"/>
                      </a:lnTo>
                      <a:lnTo>
                        <a:pt x="6" y="12"/>
                      </a:lnTo>
                      <a:lnTo>
                        <a:pt x="10" y="8"/>
                      </a:lnTo>
                      <a:lnTo>
                        <a:pt x="14" y="4"/>
                      </a:ln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0" y="5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94" name="Freeform 2926"/>
                <p:cNvSpPr>
                  <a:spLocks noChangeAspect="1"/>
                </p:cNvSpPr>
                <p:nvPr/>
              </p:nvSpPr>
              <p:spPr bwMode="auto">
                <a:xfrm>
                  <a:off x="476" y="1450"/>
                  <a:ext cx="34" cy="58"/>
                </a:xfrm>
                <a:custGeom>
                  <a:avLst/>
                  <a:gdLst>
                    <a:gd name="T0" fmla="*/ 0 w 34"/>
                    <a:gd name="T1" fmla="*/ 58 h 58"/>
                    <a:gd name="T2" fmla="*/ 0 w 34"/>
                    <a:gd name="T3" fmla="*/ 0 h 58"/>
                    <a:gd name="T4" fmla="*/ 6 w 34"/>
                    <a:gd name="T5" fmla="*/ 0 h 58"/>
                    <a:gd name="T6" fmla="*/ 6 w 34"/>
                    <a:gd name="T7" fmla="*/ 50 h 58"/>
                    <a:gd name="T8" fmla="*/ 34 w 34"/>
                    <a:gd name="T9" fmla="*/ 50 h 58"/>
                    <a:gd name="T10" fmla="*/ 34 w 34"/>
                    <a:gd name="T11" fmla="*/ 58 h 58"/>
                    <a:gd name="T12" fmla="*/ 0 w 34"/>
                    <a:gd name="T13" fmla="*/ 58 h 5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4"/>
                    <a:gd name="T22" fmla="*/ 0 h 58"/>
                    <a:gd name="T23" fmla="*/ 34 w 34"/>
                    <a:gd name="T24" fmla="*/ 58 h 5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4" h="58">
                      <a:moveTo>
                        <a:pt x="0" y="58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6" y="50"/>
                      </a:lnTo>
                      <a:lnTo>
                        <a:pt x="34" y="50"/>
                      </a:lnTo>
                      <a:lnTo>
                        <a:pt x="34" y="58"/>
                      </a:lnTo>
                      <a:lnTo>
                        <a:pt x="0" y="5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95" name="Freeform 2927"/>
                <p:cNvSpPr>
                  <a:spLocks noChangeAspect="1"/>
                </p:cNvSpPr>
                <p:nvPr/>
              </p:nvSpPr>
              <p:spPr bwMode="auto">
                <a:xfrm>
                  <a:off x="416" y="1390"/>
                  <a:ext cx="42" cy="26"/>
                </a:xfrm>
                <a:custGeom>
                  <a:avLst/>
                  <a:gdLst>
                    <a:gd name="T0" fmla="*/ 42 w 42"/>
                    <a:gd name="T1" fmla="*/ 26 h 26"/>
                    <a:gd name="T2" fmla="*/ 42 w 42"/>
                    <a:gd name="T3" fmla="*/ 22 h 26"/>
                    <a:gd name="T4" fmla="*/ 24 w 42"/>
                    <a:gd name="T5" fmla="*/ 22 h 26"/>
                    <a:gd name="T6" fmla="*/ 24 w 42"/>
                    <a:gd name="T7" fmla="*/ 0 h 26"/>
                    <a:gd name="T8" fmla="*/ 20 w 42"/>
                    <a:gd name="T9" fmla="*/ 0 h 26"/>
                    <a:gd name="T10" fmla="*/ 20 w 42"/>
                    <a:gd name="T11" fmla="*/ 22 h 26"/>
                    <a:gd name="T12" fmla="*/ 0 w 42"/>
                    <a:gd name="T13" fmla="*/ 22 h 26"/>
                    <a:gd name="T14" fmla="*/ 0 w 42"/>
                    <a:gd name="T15" fmla="*/ 26 h 26"/>
                    <a:gd name="T16" fmla="*/ 42 w 42"/>
                    <a:gd name="T17" fmla="*/ 26 h 2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2"/>
                    <a:gd name="T28" fmla="*/ 0 h 26"/>
                    <a:gd name="T29" fmla="*/ 42 w 42"/>
                    <a:gd name="T30" fmla="*/ 26 h 2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2" h="26">
                      <a:moveTo>
                        <a:pt x="42" y="26"/>
                      </a:moveTo>
                      <a:lnTo>
                        <a:pt x="42" y="22"/>
                      </a:lnTo>
                      <a:lnTo>
                        <a:pt x="24" y="22"/>
                      </a:lnTo>
                      <a:lnTo>
                        <a:pt x="24" y="0"/>
                      </a:lnTo>
                      <a:lnTo>
                        <a:pt x="20" y="0"/>
                      </a:lnTo>
                      <a:lnTo>
                        <a:pt x="20" y="22"/>
                      </a:lnTo>
                      <a:lnTo>
                        <a:pt x="0" y="22"/>
                      </a:lnTo>
                      <a:lnTo>
                        <a:pt x="0" y="26"/>
                      </a:lnTo>
                      <a:lnTo>
                        <a:pt x="42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96" name="Freeform 2928"/>
                <p:cNvSpPr>
                  <a:spLocks noChangeAspect="1"/>
                </p:cNvSpPr>
                <p:nvPr/>
              </p:nvSpPr>
              <p:spPr bwMode="auto">
                <a:xfrm>
                  <a:off x="528" y="1402"/>
                  <a:ext cx="26" cy="94"/>
                </a:xfrm>
                <a:custGeom>
                  <a:avLst/>
                  <a:gdLst>
                    <a:gd name="T0" fmla="*/ 26 w 26"/>
                    <a:gd name="T1" fmla="*/ 92 h 94"/>
                    <a:gd name="T2" fmla="*/ 14 w 26"/>
                    <a:gd name="T3" fmla="*/ 78 h 94"/>
                    <a:gd name="T4" fmla="*/ 10 w 26"/>
                    <a:gd name="T5" fmla="*/ 62 h 94"/>
                    <a:gd name="T6" fmla="*/ 8 w 26"/>
                    <a:gd name="T7" fmla="*/ 44 h 94"/>
                    <a:gd name="T8" fmla="*/ 10 w 26"/>
                    <a:gd name="T9" fmla="*/ 28 h 94"/>
                    <a:gd name="T10" fmla="*/ 16 w 26"/>
                    <a:gd name="T11" fmla="*/ 14 h 94"/>
                    <a:gd name="T12" fmla="*/ 26 w 26"/>
                    <a:gd name="T13" fmla="*/ 2 h 94"/>
                    <a:gd name="T14" fmla="*/ 24 w 26"/>
                    <a:gd name="T15" fmla="*/ 0 h 94"/>
                    <a:gd name="T16" fmla="*/ 20 w 26"/>
                    <a:gd name="T17" fmla="*/ 2 h 94"/>
                    <a:gd name="T18" fmla="*/ 16 w 26"/>
                    <a:gd name="T19" fmla="*/ 6 h 94"/>
                    <a:gd name="T20" fmla="*/ 6 w 26"/>
                    <a:gd name="T21" fmla="*/ 16 h 94"/>
                    <a:gd name="T22" fmla="*/ 2 w 26"/>
                    <a:gd name="T23" fmla="*/ 30 h 94"/>
                    <a:gd name="T24" fmla="*/ 0 w 26"/>
                    <a:gd name="T25" fmla="*/ 44 h 94"/>
                    <a:gd name="T26" fmla="*/ 2 w 26"/>
                    <a:gd name="T27" fmla="*/ 64 h 94"/>
                    <a:gd name="T28" fmla="*/ 10 w 26"/>
                    <a:gd name="T29" fmla="*/ 80 h 94"/>
                    <a:gd name="T30" fmla="*/ 26 w 26"/>
                    <a:gd name="T31" fmla="*/ 94 h 94"/>
                    <a:gd name="T32" fmla="*/ 26 w 26"/>
                    <a:gd name="T33" fmla="*/ 92 h 94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6"/>
                    <a:gd name="T52" fmla="*/ 0 h 94"/>
                    <a:gd name="T53" fmla="*/ 26 w 26"/>
                    <a:gd name="T54" fmla="*/ 94 h 94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6" h="94">
                      <a:moveTo>
                        <a:pt x="26" y="92"/>
                      </a:moveTo>
                      <a:lnTo>
                        <a:pt x="14" y="78"/>
                      </a:lnTo>
                      <a:lnTo>
                        <a:pt x="10" y="62"/>
                      </a:lnTo>
                      <a:lnTo>
                        <a:pt x="8" y="44"/>
                      </a:lnTo>
                      <a:lnTo>
                        <a:pt x="10" y="28"/>
                      </a:lnTo>
                      <a:lnTo>
                        <a:pt x="16" y="14"/>
                      </a:lnTo>
                      <a:lnTo>
                        <a:pt x="26" y="2"/>
                      </a:lnTo>
                      <a:lnTo>
                        <a:pt x="24" y="0"/>
                      </a:lnTo>
                      <a:lnTo>
                        <a:pt x="20" y="2"/>
                      </a:lnTo>
                      <a:lnTo>
                        <a:pt x="16" y="6"/>
                      </a:lnTo>
                      <a:lnTo>
                        <a:pt x="6" y="16"/>
                      </a:lnTo>
                      <a:lnTo>
                        <a:pt x="2" y="30"/>
                      </a:lnTo>
                      <a:lnTo>
                        <a:pt x="0" y="44"/>
                      </a:lnTo>
                      <a:lnTo>
                        <a:pt x="2" y="64"/>
                      </a:lnTo>
                      <a:lnTo>
                        <a:pt x="10" y="80"/>
                      </a:lnTo>
                      <a:lnTo>
                        <a:pt x="26" y="94"/>
                      </a:lnTo>
                      <a:lnTo>
                        <a:pt x="26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97" name="Freeform 2929"/>
                <p:cNvSpPr>
                  <a:spLocks noChangeAspect="1"/>
                </p:cNvSpPr>
                <p:nvPr/>
              </p:nvSpPr>
              <p:spPr bwMode="auto">
                <a:xfrm>
                  <a:off x="564" y="1394"/>
                  <a:ext cx="74" cy="84"/>
                </a:xfrm>
                <a:custGeom>
                  <a:avLst/>
                  <a:gdLst>
                    <a:gd name="T0" fmla="*/ 40 w 74"/>
                    <a:gd name="T1" fmla="*/ 52 h 84"/>
                    <a:gd name="T2" fmla="*/ 40 w 74"/>
                    <a:gd name="T3" fmla="*/ 42 h 84"/>
                    <a:gd name="T4" fmla="*/ 74 w 74"/>
                    <a:gd name="T5" fmla="*/ 42 h 84"/>
                    <a:gd name="T6" fmla="*/ 74 w 74"/>
                    <a:gd name="T7" fmla="*/ 72 h 84"/>
                    <a:gd name="T8" fmla="*/ 66 w 74"/>
                    <a:gd name="T9" fmla="*/ 76 h 84"/>
                    <a:gd name="T10" fmla="*/ 58 w 74"/>
                    <a:gd name="T11" fmla="*/ 80 h 84"/>
                    <a:gd name="T12" fmla="*/ 50 w 74"/>
                    <a:gd name="T13" fmla="*/ 82 h 84"/>
                    <a:gd name="T14" fmla="*/ 40 w 74"/>
                    <a:gd name="T15" fmla="*/ 84 h 84"/>
                    <a:gd name="T16" fmla="*/ 30 w 74"/>
                    <a:gd name="T17" fmla="*/ 82 h 84"/>
                    <a:gd name="T18" fmla="*/ 18 w 74"/>
                    <a:gd name="T19" fmla="*/ 78 h 84"/>
                    <a:gd name="T20" fmla="*/ 12 w 74"/>
                    <a:gd name="T21" fmla="*/ 74 h 84"/>
                    <a:gd name="T22" fmla="*/ 8 w 74"/>
                    <a:gd name="T23" fmla="*/ 70 h 84"/>
                    <a:gd name="T24" fmla="*/ 4 w 74"/>
                    <a:gd name="T25" fmla="*/ 64 h 84"/>
                    <a:gd name="T26" fmla="*/ 0 w 74"/>
                    <a:gd name="T27" fmla="*/ 54 h 84"/>
                    <a:gd name="T28" fmla="*/ 0 w 74"/>
                    <a:gd name="T29" fmla="*/ 42 h 84"/>
                    <a:gd name="T30" fmla="*/ 0 w 74"/>
                    <a:gd name="T31" fmla="*/ 32 h 84"/>
                    <a:gd name="T32" fmla="*/ 4 w 74"/>
                    <a:gd name="T33" fmla="*/ 20 h 84"/>
                    <a:gd name="T34" fmla="*/ 8 w 74"/>
                    <a:gd name="T35" fmla="*/ 14 h 84"/>
                    <a:gd name="T36" fmla="*/ 12 w 74"/>
                    <a:gd name="T37" fmla="*/ 10 h 84"/>
                    <a:gd name="T38" fmla="*/ 18 w 74"/>
                    <a:gd name="T39" fmla="*/ 6 h 84"/>
                    <a:gd name="T40" fmla="*/ 28 w 74"/>
                    <a:gd name="T41" fmla="*/ 2 h 84"/>
                    <a:gd name="T42" fmla="*/ 40 w 74"/>
                    <a:gd name="T43" fmla="*/ 0 h 84"/>
                    <a:gd name="T44" fmla="*/ 48 w 74"/>
                    <a:gd name="T45" fmla="*/ 2 h 84"/>
                    <a:gd name="T46" fmla="*/ 56 w 74"/>
                    <a:gd name="T47" fmla="*/ 4 h 84"/>
                    <a:gd name="T48" fmla="*/ 62 w 74"/>
                    <a:gd name="T49" fmla="*/ 8 h 84"/>
                    <a:gd name="T50" fmla="*/ 66 w 74"/>
                    <a:gd name="T51" fmla="*/ 12 h 84"/>
                    <a:gd name="T52" fmla="*/ 70 w 74"/>
                    <a:gd name="T53" fmla="*/ 18 h 84"/>
                    <a:gd name="T54" fmla="*/ 72 w 74"/>
                    <a:gd name="T55" fmla="*/ 24 h 84"/>
                    <a:gd name="T56" fmla="*/ 62 w 74"/>
                    <a:gd name="T57" fmla="*/ 28 h 84"/>
                    <a:gd name="T58" fmla="*/ 60 w 74"/>
                    <a:gd name="T59" fmla="*/ 22 h 84"/>
                    <a:gd name="T60" fmla="*/ 58 w 74"/>
                    <a:gd name="T61" fmla="*/ 18 h 84"/>
                    <a:gd name="T62" fmla="*/ 56 w 74"/>
                    <a:gd name="T63" fmla="*/ 14 h 84"/>
                    <a:gd name="T64" fmla="*/ 50 w 74"/>
                    <a:gd name="T65" fmla="*/ 12 h 84"/>
                    <a:gd name="T66" fmla="*/ 46 w 74"/>
                    <a:gd name="T67" fmla="*/ 10 h 84"/>
                    <a:gd name="T68" fmla="*/ 40 w 74"/>
                    <a:gd name="T69" fmla="*/ 10 h 84"/>
                    <a:gd name="T70" fmla="*/ 32 w 74"/>
                    <a:gd name="T71" fmla="*/ 10 h 84"/>
                    <a:gd name="T72" fmla="*/ 26 w 74"/>
                    <a:gd name="T73" fmla="*/ 12 h 84"/>
                    <a:gd name="T74" fmla="*/ 22 w 74"/>
                    <a:gd name="T75" fmla="*/ 14 h 84"/>
                    <a:gd name="T76" fmla="*/ 18 w 74"/>
                    <a:gd name="T77" fmla="*/ 18 h 84"/>
                    <a:gd name="T78" fmla="*/ 14 w 74"/>
                    <a:gd name="T79" fmla="*/ 22 h 84"/>
                    <a:gd name="T80" fmla="*/ 12 w 74"/>
                    <a:gd name="T81" fmla="*/ 26 h 84"/>
                    <a:gd name="T82" fmla="*/ 10 w 74"/>
                    <a:gd name="T83" fmla="*/ 34 h 84"/>
                    <a:gd name="T84" fmla="*/ 10 w 74"/>
                    <a:gd name="T85" fmla="*/ 42 h 84"/>
                    <a:gd name="T86" fmla="*/ 10 w 74"/>
                    <a:gd name="T87" fmla="*/ 52 h 84"/>
                    <a:gd name="T88" fmla="*/ 14 w 74"/>
                    <a:gd name="T89" fmla="*/ 60 h 84"/>
                    <a:gd name="T90" fmla="*/ 18 w 74"/>
                    <a:gd name="T91" fmla="*/ 66 h 84"/>
                    <a:gd name="T92" fmla="*/ 24 w 74"/>
                    <a:gd name="T93" fmla="*/ 70 h 84"/>
                    <a:gd name="T94" fmla="*/ 32 w 74"/>
                    <a:gd name="T95" fmla="*/ 74 h 84"/>
                    <a:gd name="T96" fmla="*/ 40 w 74"/>
                    <a:gd name="T97" fmla="*/ 74 h 84"/>
                    <a:gd name="T98" fmla="*/ 46 w 74"/>
                    <a:gd name="T99" fmla="*/ 74 h 84"/>
                    <a:gd name="T100" fmla="*/ 54 w 74"/>
                    <a:gd name="T101" fmla="*/ 72 h 84"/>
                    <a:gd name="T102" fmla="*/ 60 w 74"/>
                    <a:gd name="T103" fmla="*/ 68 h 84"/>
                    <a:gd name="T104" fmla="*/ 64 w 74"/>
                    <a:gd name="T105" fmla="*/ 66 h 84"/>
                    <a:gd name="T106" fmla="*/ 64 w 74"/>
                    <a:gd name="T107" fmla="*/ 52 h 84"/>
                    <a:gd name="T108" fmla="*/ 40 w 74"/>
                    <a:gd name="T109" fmla="*/ 52 h 84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74"/>
                    <a:gd name="T166" fmla="*/ 0 h 84"/>
                    <a:gd name="T167" fmla="*/ 74 w 74"/>
                    <a:gd name="T168" fmla="*/ 84 h 84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74" h="84">
                      <a:moveTo>
                        <a:pt x="40" y="52"/>
                      </a:moveTo>
                      <a:lnTo>
                        <a:pt x="40" y="42"/>
                      </a:lnTo>
                      <a:lnTo>
                        <a:pt x="74" y="42"/>
                      </a:lnTo>
                      <a:lnTo>
                        <a:pt x="74" y="72"/>
                      </a:lnTo>
                      <a:lnTo>
                        <a:pt x="66" y="76"/>
                      </a:lnTo>
                      <a:lnTo>
                        <a:pt x="58" y="80"/>
                      </a:lnTo>
                      <a:lnTo>
                        <a:pt x="50" y="82"/>
                      </a:lnTo>
                      <a:lnTo>
                        <a:pt x="40" y="84"/>
                      </a:lnTo>
                      <a:lnTo>
                        <a:pt x="30" y="82"/>
                      </a:lnTo>
                      <a:lnTo>
                        <a:pt x="18" y="78"/>
                      </a:lnTo>
                      <a:lnTo>
                        <a:pt x="12" y="74"/>
                      </a:lnTo>
                      <a:lnTo>
                        <a:pt x="8" y="70"/>
                      </a:lnTo>
                      <a:lnTo>
                        <a:pt x="4" y="64"/>
                      </a:lnTo>
                      <a:lnTo>
                        <a:pt x="0" y="54"/>
                      </a:lnTo>
                      <a:lnTo>
                        <a:pt x="0" y="42"/>
                      </a:lnTo>
                      <a:lnTo>
                        <a:pt x="0" y="32"/>
                      </a:lnTo>
                      <a:lnTo>
                        <a:pt x="4" y="20"/>
                      </a:lnTo>
                      <a:lnTo>
                        <a:pt x="8" y="14"/>
                      </a:lnTo>
                      <a:lnTo>
                        <a:pt x="12" y="10"/>
                      </a:lnTo>
                      <a:lnTo>
                        <a:pt x="18" y="6"/>
                      </a:lnTo>
                      <a:lnTo>
                        <a:pt x="28" y="2"/>
                      </a:lnTo>
                      <a:lnTo>
                        <a:pt x="40" y="0"/>
                      </a:lnTo>
                      <a:lnTo>
                        <a:pt x="48" y="2"/>
                      </a:lnTo>
                      <a:lnTo>
                        <a:pt x="56" y="4"/>
                      </a:lnTo>
                      <a:lnTo>
                        <a:pt x="62" y="8"/>
                      </a:lnTo>
                      <a:lnTo>
                        <a:pt x="66" y="12"/>
                      </a:lnTo>
                      <a:lnTo>
                        <a:pt x="70" y="18"/>
                      </a:lnTo>
                      <a:lnTo>
                        <a:pt x="72" y="24"/>
                      </a:lnTo>
                      <a:lnTo>
                        <a:pt x="62" y="28"/>
                      </a:lnTo>
                      <a:lnTo>
                        <a:pt x="60" y="22"/>
                      </a:lnTo>
                      <a:lnTo>
                        <a:pt x="58" y="18"/>
                      </a:lnTo>
                      <a:lnTo>
                        <a:pt x="56" y="14"/>
                      </a:lnTo>
                      <a:lnTo>
                        <a:pt x="50" y="12"/>
                      </a:lnTo>
                      <a:lnTo>
                        <a:pt x="46" y="10"/>
                      </a:lnTo>
                      <a:lnTo>
                        <a:pt x="40" y="10"/>
                      </a:lnTo>
                      <a:lnTo>
                        <a:pt x="32" y="10"/>
                      </a:lnTo>
                      <a:lnTo>
                        <a:pt x="26" y="12"/>
                      </a:lnTo>
                      <a:lnTo>
                        <a:pt x="22" y="14"/>
                      </a:lnTo>
                      <a:lnTo>
                        <a:pt x="18" y="18"/>
                      </a:lnTo>
                      <a:lnTo>
                        <a:pt x="14" y="22"/>
                      </a:lnTo>
                      <a:lnTo>
                        <a:pt x="12" y="26"/>
                      </a:lnTo>
                      <a:lnTo>
                        <a:pt x="10" y="34"/>
                      </a:lnTo>
                      <a:lnTo>
                        <a:pt x="10" y="42"/>
                      </a:lnTo>
                      <a:lnTo>
                        <a:pt x="10" y="52"/>
                      </a:lnTo>
                      <a:lnTo>
                        <a:pt x="14" y="60"/>
                      </a:lnTo>
                      <a:lnTo>
                        <a:pt x="18" y="66"/>
                      </a:lnTo>
                      <a:lnTo>
                        <a:pt x="24" y="70"/>
                      </a:lnTo>
                      <a:lnTo>
                        <a:pt x="32" y="74"/>
                      </a:lnTo>
                      <a:lnTo>
                        <a:pt x="40" y="74"/>
                      </a:lnTo>
                      <a:lnTo>
                        <a:pt x="46" y="74"/>
                      </a:lnTo>
                      <a:lnTo>
                        <a:pt x="54" y="72"/>
                      </a:lnTo>
                      <a:lnTo>
                        <a:pt x="60" y="68"/>
                      </a:lnTo>
                      <a:lnTo>
                        <a:pt x="64" y="66"/>
                      </a:lnTo>
                      <a:lnTo>
                        <a:pt x="64" y="52"/>
                      </a:lnTo>
                      <a:lnTo>
                        <a:pt x="40" y="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98" name="Freeform 2930"/>
                <p:cNvSpPr>
                  <a:spLocks noChangeAspect="1" noEditPoints="1"/>
                </p:cNvSpPr>
                <p:nvPr/>
              </p:nvSpPr>
              <p:spPr bwMode="auto">
                <a:xfrm>
                  <a:off x="648" y="1418"/>
                  <a:ext cx="54" cy="60"/>
                </a:xfrm>
                <a:custGeom>
                  <a:avLst/>
                  <a:gdLst>
                    <a:gd name="T0" fmla="*/ 44 w 54"/>
                    <a:gd name="T1" fmla="*/ 42 h 60"/>
                    <a:gd name="T2" fmla="*/ 54 w 54"/>
                    <a:gd name="T3" fmla="*/ 42 h 60"/>
                    <a:gd name="T4" fmla="*/ 50 w 54"/>
                    <a:gd name="T5" fmla="*/ 50 h 60"/>
                    <a:gd name="T6" fmla="*/ 44 w 54"/>
                    <a:gd name="T7" fmla="*/ 56 h 60"/>
                    <a:gd name="T8" fmla="*/ 40 w 54"/>
                    <a:gd name="T9" fmla="*/ 58 h 60"/>
                    <a:gd name="T10" fmla="*/ 34 w 54"/>
                    <a:gd name="T11" fmla="*/ 60 h 60"/>
                    <a:gd name="T12" fmla="*/ 28 w 54"/>
                    <a:gd name="T13" fmla="*/ 60 h 60"/>
                    <a:gd name="T14" fmla="*/ 20 w 54"/>
                    <a:gd name="T15" fmla="*/ 58 h 60"/>
                    <a:gd name="T16" fmla="*/ 14 w 54"/>
                    <a:gd name="T17" fmla="*/ 56 h 60"/>
                    <a:gd name="T18" fmla="*/ 8 w 54"/>
                    <a:gd name="T19" fmla="*/ 52 h 60"/>
                    <a:gd name="T20" fmla="*/ 4 w 54"/>
                    <a:gd name="T21" fmla="*/ 46 h 60"/>
                    <a:gd name="T22" fmla="*/ 2 w 54"/>
                    <a:gd name="T23" fmla="*/ 38 h 60"/>
                    <a:gd name="T24" fmla="*/ 0 w 54"/>
                    <a:gd name="T25" fmla="*/ 30 h 60"/>
                    <a:gd name="T26" fmla="*/ 2 w 54"/>
                    <a:gd name="T27" fmla="*/ 20 h 60"/>
                    <a:gd name="T28" fmla="*/ 4 w 54"/>
                    <a:gd name="T29" fmla="*/ 14 h 60"/>
                    <a:gd name="T30" fmla="*/ 8 w 54"/>
                    <a:gd name="T31" fmla="*/ 8 h 60"/>
                    <a:gd name="T32" fmla="*/ 14 w 54"/>
                    <a:gd name="T33" fmla="*/ 2 h 60"/>
                    <a:gd name="T34" fmla="*/ 20 w 54"/>
                    <a:gd name="T35" fmla="*/ 0 h 60"/>
                    <a:gd name="T36" fmla="*/ 28 w 54"/>
                    <a:gd name="T37" fmla="*/ 0 h 60"/>
                    <a:gd name="T38" fmla="*/ 34 w 54"/>
                    <a:gd name="T39" fmla="*/ 0 h 60"/>
                    <a:gd name="T40" fmla="*/ 42 w 54"/>
                    <a:gd name="T41" fmla="*/ 2 h 60"/>
                    <a:gd name="T42" fmla="*/ 46 w 54"/>
                    <a:gd name="T43" fmla="*/ 6 h 60"/>
                    <a:gd name="T44" fmla="*/ 50 w 54"/>
                    <a:gd name="T45" fmla="*/ 12 h 60"/>
                    <a:gd name="T46" fmla="*/ 54 w 54"/>
                    <a:gd name="T47" fmla="*/ 20 h 60"/>
                    <a:gd name="T48" fmla="*/ 54 w 54"/>
                    <a:gd name="T49" fmla="*/ 30 h 60"/>
                    <a:gd name="T50" fmla="*/ 54 w 54"/>
                    <a:gd name="T51" fmla="*/ 30 h 60"/>
                    <a:gd name="T52" fmla="*/ 54 w 54"/>
                    <a:gd name="T53" fmla="*/ 32 h 60"/>
                    <a:gd name="T54" fmla="*/ 10 w 54"/>
                    <a:gd name="T55" fmla="*/ 32 h 60"/>
                    <a:gd name="T56" fmla="*/ 12 w 54"/>
                    <a:gd name="T57" fmla="*/ 38 h 60"/>
                    <a:gd name="T58" fmla="*/ 14 w 54"/>
                    <a:gd name="T59" fmla="*/ 42 h 60"/>
                    <a:gd name="T60" fmla="*/ 16 w 54"/>
                    <a:gd name="T61" fmla="*/ 46 h 60"/>
                    <a:gd name="T62" fmla="*/ 22 w 54"/>
                    <a:gd name="T63" fmla="*/ 50 h 60"/>
                    <a:gd name="T64" fmla="*/ 28 w 54"/>
                    <a:gd name="T65" fmla="*/ 50 h 60"/>
                    <a:gd name="T66" fmla="*/ 34 w 54"/>
                    <a:gd name="T67" fmla="*/ 50 h 60"/>
                    <a:gd name="T68" fmla="*/ 38 w 54"/>
                    <a:gd name="T69" fmla="*/ 48 h 60"/>
                    <a:gd name="T70" fmla="*/ 40 w 54"/>
                    <a:gd name="T71" fmla="*/ 46 h 60"/>
                    <a:gd name="T72" fmla="*/ 44 w 54"/>
                    <a:gd name="T73" fmla="*/ 42 h 60"/>
                    <a:gd name="T74" fmla="*/ 10 w 54"/>
                    <a:gd name="T75" fmla="*/ 22 h 60"/>
                    <a:gd name="T76" fmla="*/ 44 w 54"/>
                    <a:gd name="T77" fmla="*/ 22 h 60"/>
                    <a:gd name="T78" fmla="*/ 42 w 54"/>
                    <a:gd name="T79" fmla="*/ 16 h 60"/>
                    <a:gd name="T80" fmla="*/ 40 w 54"/>
                    <a:gd name="T81" fmla="*/ 14 h 60"/>
                    <a:gd name="T82" fmla="*/ 34 w 54"/>
                    <a:gd name="T83" fmla="*/ 10 h 60"/>
                    <a:gd name="T84" fmla="*/ 28 w 54"/>
                    <a:gd name="T85" fmla="*/ 8 h 60"/>
                    <a:gd name="T86" fmla="*/ 22 w 54"/>
                    <a:gd name="T87" fmla="*/ 10 h 60"/>
                    <a:gd name="T88" fmla="*/ 16 w 54"/>
                    <a:gd name="T89" fmla="*/ 12 h 60"/>
                    <a:gd name="T90" fmla="*/ 12 w 54"/>
                    <a:gd name="T91" fmla="*/ 16 h 60"/>
                    <a:gd name="T92" fmla="*/ 10 w 54"/>
                    <a:gd name="T93" fmla="*/ 22 h 60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4"/>
                    <a:gd name="T142" fmla="*/ 0 h 60"/>
                    <a:gd name="T143" fmla="*/ 54 w 54"/>
                    <a:gd name="T144" fmla="*/ 60 h 60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4" h="60">
                      <a:moveTo>
                        <a:pt x="44" y="42"/>
                      </a:moveTo>
                      <a:lnTo>
                        <a:pt x="54" y="42"/>
                      </a:lnTo>
                      <a:lnTo>
                        <a:pt x="50" y="50"/>
                      </a:lnTo>
                      <a:lnTo>
                        <a:pt x="44" y="56"/>
                      </a:lnTo>
                      <a:lnTo>
                        <a:pt x="40" y="58"/>
                      </a:lnTo>
                      <a:lnTo>
                        <a:pt x="34" y="60"/>
                      </a:lnTo>
                      <a:lnTo>
                        <a:pt x="28" y="60"/>
                      </a:lnTo>
                      <a:lnTo>
                        <a:pt x="20" y="58"/>
                      </a:lnTo>
                      <a:lnTo>
                        <a:pt x="14" y="56"/>
                      </a:lnTo>
                      <a:lnTo>
                        <a:pt x="8" y="52"/>
                      </a:lnTo>
                      <a:lnTo>
                        <a:pt x="4" y="46"/>
                      </a:lnTo>
                      <a:lnTo>
                        <a:pt x="2" y="38"/>
                      </a:lnTo>
                      <a:lnTo>
                        <a:pt x="0" y="30"/>
                      </a:lnTo>
                      <a:lnTo>
                        <a:pt x="2" y="20"/>
                      </a:lnTo>
                      <a:lnTo>
                        <a:pt x="4" y="14"/>
                      </a:lnTo>
                      <a:lnTo>
                        <a:pt x="8" y="8"/>
                      </a:lnTo>
                      <a:lnTo>
                        <a:pt x="14" y="2"/>
                      </a:lnTo>
                      <a:lnTo>
                        <a:pt x="20" y="0"/>
                      </a:lnTo>
                      <a:lnTo>
                        <a:pt x="28" y="0"/>
                      </a:lnTo>
                      <a:lnTo>
                        <a:pt x="34" y="0"/>
                      </a:lnTo>
                      <a:lnTo>
                        <a:pt x="42" y="2"/>
                      </a:lnTo>
                      <a:lnTo>
                        <a:pt x="46" y="6"/>
                      </a:lnTo>
                      <a:lnTo>
                        <a:pt x="50" y="12"/>
                      </a:lnTo>
                      <a:lnTo>
                        <a:pt x="54" y="20"/>
                      </a:lnTo>
                      <a:lnTo>
                        <a:pt x="54" y="30"/>
                      </a:lnTo>
                      <a:lnTo>
                        <a:pt x="54" y="32"/>
                      </a:lnTo>
                      <a:lnTo>
                        <a:pt x="10" y="32"/>
                      </a:lnTo>
                      <a:lnTo>
                        <a:pt x="12" y="38"/>
                      </a:lnTo>
                      <a:lnTo>
                        <a:pt x="14" y="42"/>
                      </a:lnTo>
                      <a:lnTo>
                        <a:pt x="16" y="46"/>
                      </a:lnTo>
                      <a:lnTo>
                        <a:pt x="22" y="50"/>
                      </a:lnTo>
                      <a:lnTo>
                        <a:pt x="28" y="50"/>
                      </a:lnTo>
                      <a:lnTo>
                        <a:pt x="34" y="50"/>
                      </a:lnTo>
                      <a:lnTo>
                        <a:pt x="38" y="48"/>
                      </a:lnTo>
                      <a:lnTo>
                        <a:pt x="40" y="46"/>
                      </a:lnTo>
                      <a:lnTo>
                        <a:pt x="44" y="42"/>
                      </a:lnTo>
                      <a:close/>
                      <a:moveTo>
                        <a:pt x="10" y="22"/>
                      </a:moveTo>
                      <a:lnTo>
                        <a:pt x="44" y="22"/>
                      </a:lnTo>
                      <a:lnTo>
                        <a:pt x="42" y="16"/>
                      </a:lnTo>
                      <a:lnTo>
                        <a:pt x="40" y="14"/>
                      </a:lnTo>
                      <a:lnTo>
                        <a:pt x="34" y="10"/>
                      </a:lnTo>
                      <a:lnTo>
                        <a:pt x="28" y="8"/>
                      </a:lnTo>
                      <a:lnTo>
                        <a:pt x="22" y="10"/>
                      </a:lnTo>
                      <a:lnTo>
                        <a:pt x="16" y="12"/>
                      </a:lnTo>
                      <a:lnTo>
                        <a:pt x="12" y="16"/>
                      </a:lnTo>
                      <a:lnTo>
                        <a:pt x="1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99" name="Freeform 2931"/>
                <p:cNvSpPr>
                  <a:spLocks noChangeAspect="1"/>
                </p:cNvSpPr>
                <p:nvPr/>
              </p:nvSpPr>
              <p:spPr bwMode="auto">
                <a:xfrm>
                  <a:off x="708" y="1396"/>
                  <a:ext cx="74" cy="80"/>
                </a:xfrm>
                <a:custGeom>
                  <a:avLst/>
                  <a:gdLst>
                    <a:gd name="T0" fmla="*/ 32 w 74"/>
                    <a:gd name="T1" fmla="*/ 80 h 80"/>
                    <a:gd name="T2" fmla="*/ 0 w 74"/>
                    <a:gd name="T3" fmla="*/ 0 h 80"/>
                    <a:gd name="T4" fmla="*/ 10 w 74"/>
                    <a:gd name="T5" fmla="*/ 0 h 80"/>
                    <a:gd name="T6" fmla="*/ 32 w 74"/>
                    <a:gd name="T7" fmla="*/ 58 h 80"/>
                    <a:gd name="T8" fmla="*/ 34 w 74"/>
                    <a:gd name="T9" fmla="*/ 64 h 80"/>
                    <a:gd name="T10" fmla="*/ 36 w 74"/>
                    <a:gd name="T11" fmla="*/ 70 h 80"/>
                    <a:gd name="T12" fmla="*/ 38 w 74"/>
                    <a:gd name="T13" fmla="*/ 64 h 80"/>
                    <a:gd name="T14" fmla="*/ 40 w 74"/>
                    <a:gd name="T15" fmla="*/ 58 h 80"/>
                    <a:gd name="T16" fmla="*/ 62 w 74"/>
                    <a:gd name="T17" fmla="*/ 0 h 80"/>
                    <a:gd name="T18" fmla="*/ 74 w 74"/>
                    <a:gd name="T19" fmla="*/ 0 h 80"/>
                    <a:gd name="T20" fmla="*/ 42 w 74"/>
                    <a:gd name="T21" fmla="*/ 80 h 80"/>
                    <a:gd name="T22" fmla="*/ 32 w 74"/>
                    <a:gd name="T23" fmla="*/ 80 h 8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4"/>
                    <a:gd name="T37" fmla="*/ 0 h 80"/>
                    <a:gd name="T38" fmla="*/ 74 w 74"/>
                    <a:gd name="T39" fmla="*/ 80 h 80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4" h="80">
                      <a:moveTo>
                        <a:pt x="32" y="80"/>
                      </a:move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32" y="58"/>
                      </a:lnTo>
                      <a:lnTo>
                        <a:pt x="34" y="64"/>
                      </a:lnTo>
                      <a:lnTo>
                        <a:pt x="36" y="70"/>
                      </a:lnTo>
                      <a:lnTo>
                        <a:pt x="38" y="64"/>
                      </a:lnTo>
                      <a:lnTo>
                        <a:pt x="40" y="58"/>
                      </a:lnTo>
                      <a:lnTo>
                        <a:pt x="62" y="0"/>
                      </a:lnTo>
                      <a:lnTo>
                        <a:pt x="74" y="0"/>
                      </a:lnTo>
                      <a:lnTo>
                        <a:pt x="42" y="80"/>
                      </a:lnTo>
                      <a:lnTo>
                        <a:pt x="32" y="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00" name="Rectangle 2932"/>
                <p:cNvSpPr>
                  <a:spLocks noChangeAspect="1" noChangeArrowheads="1"/>
                </p:cNvSpPr>
                <p:nvPr/>
              </p:nvSpPr>
              <p:spPr bwMode="auto">
                <a:xfrm>
                  <a:off x="786" y="1402"/>
                  <a:ext cx="40" cy="4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01" name="Freeform 2933"/>
                <p:cNvSpPr>
                  <a:spLocks noChangeAspect="1"/>
                </p:cNvSpPr>
                <p:nvPr/>
              </p:nvSpPr>
              <p:spPr bwMode="auto">
                <a:xfrm>
                  <a:off x="834" y="1366"/>
                  <a:ext cx="38" cy="58"/>
                </a:xfrm>
                <a:custGeom>
                  <a:avLst/>
                  <a:gdLst>
                    <a:gd name="T0" fmla="*/ 38 w 38"/>
                    <a:gd name="T1" fmla="*/ 50 h 58"/>
                    <a:gd name="T2" fmla="*/ 38 w 38"/>
                    <a:gd name="T3" fmla="*/ 58 h 58"/>
                    <a:gd name="T4" fmla="*/ 0 w 38"/>
                    <a:gd name="T5" fmla="*/ 58 h 58"/>
                    <a:gd name="T6" fmla="*/ 0 w 38"/>
                    <a:gd name="T7" fmla="*/ 56 h 58"/>
                    <a:gd name="T8" fmla="*/ 2 w 38"/>
                    <a:gd name="T9" fmla="*/ 52 h 58"/>
                    <a:gd name="T10" fmla="*/ 2 w 38"/>
                    <a:gd name="T11" fmla="*/ 48 h 58"/>
                    <a:gd name="T12" fmla="*/ 6 w 38"/>
                    <a:gd name="T13" fmla="*/ 46 h 58"/>
                    <a:gd name="T14" fmla="*/ 8 w 38"/>
                    <a:gd name="T15" fmla="*/ 42 h 58"/>
                    <a:gd name="T16" fmla="*/ 14 w 38"/>
                    <a:gd name="T17" fmla="*/ 36 h 58"/>
                    <a:gd name="T18" fmla="*/ 20 w 38"/>
                    <a:gd name="T19" fmla="*/ 32 h 58"/>
                    <a:gd name="T20" fmla="*/ 24 w 38"/>
                    <a:gd name="T21" fmla="*/ 28 h 58"/>
                    <a:gd name="T22" fmla="*/ 26 w 38"/>
                    <a:gd name="T23" fmla="*/ 24 h 58"/>
                    <a:gd name="T24" fmla="*/ 28 w 38"/>
                    <a:gd name="T25" fmla="*/ 20 h 58"/>
                    <a:gd name="T26" fmla="*/ 30 w 38"/>
                    <a:gd name="T27" fmla="*/ 16 h 58"/>
                    <a:gd name="T28" fmla="*/ 28 w 38"/>
                    <a:gd name="T29" fmla="*/ 14 h 58"/>
                    <a:gd name="T30" fmla="*/ 26 w 38"/>
                    <a:gd name="T31" fmla="*/ 10 h 58"/>
                    <a:gd name="T32" fmla="*/ 24 w 38"/>
                    <a:gd name="T33" fmla="*/ 8 h 58"/>
                    <a:gd name="T34" fmla="*/ 20 w 38"/>
                    <a:gd name="T35" fmla="*/ 8 h 58"/>
                    <a:gd name="T36" fmla="*/ 14 w 38"/>
                    <a:gd name="T37" fmla="*/ 8 h 58"/>
                    <a:gd name="T38" fmla="*/ 12 w 38"/>
                    <a:gd name="T39" fmla="*/ 10 h 58"/>
                    <a:gd name="T40" fmla="*/ 10 w 38"/>
                    <a:gd name="T41" fmla="*/ 14 h 58"/>
                    <a:gd name="T42" fmla="*/ 8 w 38"/>
                    <a:gd name="T43" fmla="*/ 18 h 58"/>
                    <a:gd name="T44" fmla="*/ 2 w 38"/>
                    <a:gd name="T45" fmla="*/ 16 h 58"/>
                    <a:gd name="T46" fmla="*/ 2 w 38"/>
                    <a:gd name="T47" fmla="*/ 10 h 58"/>
                    <a:gd name="T48" fmla="*/ 6 w 38"/>
                    <a:gd name="T49" fmla="*/ 4 h 58"/>
                    <a:gd name="T50" fmla="*/ 12 w 38"/>
                    <a:gd name="T51" fmla="*/ 2 h 58"/>
                    <a:gd name="T52" fmla="*/ 20 w 38"/>
                    <a:gd name="T53" fmla="*/ 0 h 58"/>
                    <a:gd name="T54" fmla="*/ 26 w 38"/>
                    <a:gd name="T55" fmla="*/ 2 h 58"/>
                    <a:gd name="T56" fmla="*/ 32 w 38"/>
                    <a:gd name="T57" fmla="*/ 6 h 58"/>
                    <a:gd name="T58" fmla="*/ 36 w 38"/>
                    <a:gd name="T59" fmla="*/ 10 h 58"/>
                    <a:gd name="T60" fmla="*/ 36 w 38"/>
                    <a:gd name="T61" fmla="*/ 16 h 58"/>
                    <a:gd name="T62" fmla="*/ 36 w 38"/>
                    <a:gd name="T63" fmla="*/ 20 h 58"/>
                    <a:gd name="T64" fmla="*/ 36 w 38"/>
                    <a:gd name="T65" fmla="*/ 24 h 58"/>
                    <a:gd name="T66" fmla="*/ 34 w 38"/>
                    <a:gd name="T67" fmla="*/ 26 h 58"/>
                    <a:gd name="T68" fmla="*/ 32 w 38"/>
                    <a:gd name="T69" fmla="*/ 30 h 58"/>
                    <a:gd name="T70" fmla="*/ 28 w 38"/>
                    <a:gd name="T71" fmla="*/ 34 h 58"/>
                    <a:gd name="T72" fmla="*/ 22 w 38"/>
                    <a:gd name="T73" fmla="*/ 40 h 58"/>
                    <a:gd name="T74" fmla="*/ 16 w 38"/>
                    <a:gd name="T75" fmla="*/ 44 h 58"/>
                    <a:gd name="T76" fmla="*/ 12 w 38"/>
                    <a:gd name="T77" fmla="*/ 46 h 58"/>
                    <a:gd name="T78" fmla="*/ 12 w 38"/>
                    <a:gd name="T79" fmla="*/ 48 h 58"/>
                    <a:gd name="T80" fmla="*/ 10 w 38"/>
                    <a:gd name="T81" fmla="*/ 50 h 58"/>
                    <a:gd name="T82" fmla="*/ 38 w 38"/>
                    <a:gd name="T83" fmla="*/ 50 h 58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38"/>
                    <a:gd name="T127" fmla="*/ 0 h 58"/>
                    <a:gd name="T128" fmla="*/ 38 w 38"/>
                    <a:gd name="T129" fmla="*/ 58 h 58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38" h="58">
                      <a:moveTo>
                        <a:pt x="38" y="50"/>
                      </a:moveTo>
                      <a:lnTo>
                        <a:pt x="38" y="58"/>
                      </a:lnTo>
                      <a:lnTo>
                        <a:pt x="0" y="58"/>
                      </a:lnTo>
                      <a:lnTo>
                        <a:pt x="0" y="56"/>
                      </a:lnTo>
                      <a:lnTo>
                        <a:pt x="2" y="52"/>
                      </a:lnTo>
                      <a:lnTo>
                        <a:pt x="2" y="48"/>
                      </a:lnTo>
                      <a:lnTo>
                        <a:pt x="6" y="46"/>
                      </a:lnTo>
                      <a:lnTo>
                        <a:pt x="8" y="42"/>
                      </a:lnTo>
                      <a:lnTo>
                        <a:pt x="14" y="36"/>
                      </a:lnTo>
                      <a:lnTo>
                        <a:pt x="20" y="32"/>
                      </a:lnTo>
                      <a:lnTo>
                        <a:pt x="24" y="28"/>
                      </a:lnTo>
                      <a:lnTo>
                        <a:pt x="26" y="24"/>
                      </a:lnTo>
                      <a:lnTo>
                        <a:pt x="28" y="20"/>
                      </a:lnTo>
                      <a:lnTo>
                        <a:pt x="30" y="16"/>
                      </a:lnTo>
                      <a:lnTo>
                        <a:pt x="28" y="14"/>
                      </a:lnTo>
                      <a:lnTo>
                        <a:pt x="26" y="10"/>
                      </a:lnTo>
                      <a:lnTo>
                        <a:pt x="24" y="8"/>
                      </a:lnTo>
                      <a:lnTo>
                        <a:pt x="20" y="8"/>
                      </a:lnTo>
                      <a:lnTo>
                        <a:pt x="14" y="8"/>
                      </a:lnTo>
                      <a:lnTo>
                        <a:pt x="12" y="10"/>
                      </a:lnTo>
                      <a:lnTo>
                        <a:pt x="10" y="14"/>
                      </a:lnTo>
                      <a:lnTo>
                        <a:pt x="8" y="18"/>
                      </a:lnTo>
                      <a:lnTo>
                        <a:pt x="2" y="16"/>
                      </a:lnTo>
                      <a:lnTo>
                        <a:pt x="2" y="10"/>
                      </a:lnTo>
                      <a:lnTo>
                        <a:pt x="6" y="4"/>
                      </a:lnTo>
                      <a:lnTo>
                        <a:pt x="12" y="2"/>
                      </a:lnTo>
                      <a:lnTo>
                        <a:pt x="20" y="0"/>
                      </a:lnTo>
                      <a:lnTo>
                        <a:pt x="26" y="2"/>
                      </a:lnTo>
                      <a:lnTo>
                        <a:pt x="32" y="6"/>
                      </a:lnTo>
                      <a:lnTo>
                        <a:pt x="36" y="10"/>
                      </a:lnTo>
                      <a:lnTo>
                        <a:pt x="36" y="16"/>
                      </a:lnTo>
                      <a:lnTo>
                        <a:pt x="36" y="20"/>
                      </a:lnTo>
                      <a:lnTo>
                        <a:pt x="36" y="24"/>
                      </a:lnTo>
                      <a:lnTo>
                        <a:pt x="34" y="26"/>
                      </a:lnTo>
                      <a:lnTo>
                        <a:pt x="32" y="30"/>
                      </a:lnTo>
                      <a:lnTo>
                        <a:pt x="28" y="34"/>
                      </a:lnTo>
                      <a:lnTo>
                        <a:pt x="22" y="40"/>
                      </a:lnTo>
                      <a:lnTo>
                        <a:pt x="16" y="44"/>
                      </a:lnTo>
                      <a:lnTo>
                        <a:pt x="12" y="46"/>
                      </a:lnTo>
                      <a:lnTo>
                        <a:pt x="12" y="48"/>
                      </a:lnTo>
                      <a:lnTo>
                        <a:pt x="10" y="50"/>
                      </a:lnTo>
                      <a:lnTo>
                        <a:pt x="38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02" name="Freeform 2934"/>
                <p:cNvSpPr>
                  <a:spLocks noChangeAspect="1"/>
                </p:cNvSpPr>
                <p:nvPr/>
              </p:nvSpPr>
              <p:spPr bwMode="auto">
                <a:xfrm>
                  <a:off x="888" y="1402"/>
                  <a:ext cx="28" cy="94"/>
                </a:xfrm>
                <a:custGeom>
                  <a:avLst/>
                  <a:gdLst>
                    <a:gd name="T0" fmla="*/ 28 w 28"/>
                    <a:gd name="T1" fmla="*/ 44 h 94"/>
                    <a:gd name="T2" fmla="*/ 26 w 28"/>
                    <a:gd name="T3" fmla="*/ 30 h 94"/>
                    <a:gd name="T4" fmla="*/ 20 w 28"/>
                    <a:gd name="T5" fmla="*/ 16 h 94"/>
                    <a:gd name="T6" fmla="*/ 10 w 28"/>
                    <a:gd name="T7" fmla="*/ 6 h 94"/>
                    <a:gd name="T8" fmla="*/ 6 w 28"/>
                    <a:gd name="T9" fmla="*/ 2 h 94"/>
                    <a:gd name="T10" fmla="*/ 2 w 28"/>
                    <a:gd name="T11" fmla="*/ 0 h 94"/>
                    <a:gd name="T12" fmla="*/ 0 w 28"/>
                    <a:gd name="T13" fmla="*/ 2 h 94"/>
                    <a:gd name="T14" fmla="*/ 12 w 28"/>
                    <a:gd name="T15" fmla="*/ 14 h 94"/>
                    <a:gd name="T16" fmla="*/ 16 w 28"/>
                    <a:gd name="T17" fmla="*/ 28 h 94"/>
                    <a:gd name="T18" fmla="*/ 18 w 28"/>
                    <a:gd name="T19" fmla="*/ 44 h 94"/>
                    <a:gd name="T20" fmla="*/ 18 w 28"/>
                    <a:gd name="T21" fmla="*/ 62 h 94"/>
                    <a:gd name="T22" fmla="*/ 12 w 28"/>
                    <a:gd name="T23" fmla="*/ 78 h 94"/>
                    <a:gd name="T24" fmla="*/ 0 w 28"/>
                    <a:gd name="T25" fmla="*/ 92 h 94"/>
                    <a:gd name="T26" fmla="*/ 2 w 28"/>
                    <a:gd name="T27" fmla="*/ 94 h 94"/>
                    <a:gd name="T28" fmla="*/ 16 w 28"/>
                    <a:gd name="T29" fmla="*/ 80 h 94"/>
                    <a:gd name="T30" fmla="*/ 24 w 28"/>
                    <a:gd name="T31" fmla="*/ 64 h 94"/>
                    <a:gd name="T32" fmla="*/ 28 w 28"/>
                    <a:gd name="T33" fmla="*/ 44 h 94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8"/>
                    <a:gd name="T52" fmla="*/ 0 h 94"/>
                    <a:gd name="T53" fmla="*/ 28 w 28"/>
                    <a:gd name="T54" fmla="*/ 94 h 94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8" h="94">
                      <a:moveTo>
                        <a:pt x="28" y="44"/>
                      </a:moveTo>
                      <a:lnTo>
                        <a:pt x="26" y="30"/>
                      </a:lnTo>
                      <a:lnTo>
                        <a:pt x="20" y="16"/>
                      </a:lnTo>
                      <a:lnTo>
                        <a:pt x="10" y="6"/>
                      </a:lnTo>
                      <a:lnTo>
                        <a:pt x="6" y="2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12" y="14"/>
                      </a:lnTo>
                      <a:lnTo>
                        <a:pt x="16" y="28"/>
                      </a:lnTo>
                      <a:lnTo>
                        <a:pt x="18" y="44"/>
                      </a:lnTo>
                      <a:lnTo>
                        <a:pt x="18" y="62"/>
                      </a:lnTo>
                      <a:lnTo>
                        <a:pt x="12" y="78"/>
                      </a:lnTo>
                      <a:lnTo>
                        <a:pt x="0" y="92"/>
                      </a:lnTo>
                      <a:lnTo>
                        <a:pt x="2" y="94"/>
                      </a:lnTo>
                      <a:lnTo>
                        <a:pt x="16" y="80"/>
                      </a:lnTo>
                      <a:lnTo>
                        <a:pt x="24" y="64"/>
                      </a:lnTo>
                      <a:lnTo>
                        <a:pt x="28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03" name="Freeform 2935"/>
                <p:cNvSpPr>
                  <a:spLocks noChangeAspect="1"/>
                </p:cNvSpPr>
                <p:nvPr/>
              </p:nvSpPr>
              <p:spPr bwMode="auto">
                <a:xfrm>
                  <a:off x="746" y="2464"/>
                  <a:ext cx="54" cy="58"/>
                </a:xfrm>
                <a:custGeom>
                  <a:avLst/>
                  <a:gdLst>
                    <a:gd name="T0" fmla="*/ 0 w 54"/>
                    <a:gd name="T1" fmla="*/ 58 h 58"/>
                    <a:gd name="T2" fmla="*/ 22 w 54"/>
                    <a:gd name="T3" fmla="*/ 28 h 58"/>
                    <a:gd name="T4" fmla="*/ 2 w 54"/>
                    <a:gd name="T5" fmla="*/ 0 h 58"/>
                    <a:gd name="T6" fmla="*/ 14 w 54"/>
                    <a:gd name="T7" fmla="*/ 0 h 58"/>
                    <a:gd name="T8" fmla="*/ 24 w 54"/>
                    <a:gd name="T9" fmla="*/ 12 h 58"/>
                    <a:gd name="T10" fmla="*/ 26 w 54"/>
                    <a:gd name="T11" fmla="*/ 16 h 58"/>
                    <a:gd name="T12" fmla="*/ 28 w 54"/>
                    <a:gd name="T13" fmla="*/ 20 h 58"/>
                    <a:gd name="T14" fmla="*/ 30 w 54"/>
                    <a:gd name="T15" fmla="*/ 16 h 58"/>
                    <a:gd name="T16" fmla="*/ 32 w 54"/>
                    <a:gd name="T17" fmla="*/ 14 h 58"/>
                    <a:gd name="T18" fmla="*/ 42 w 54"/>
                    <a:gd name="T19" fmla="*/ 0 h 58"/>
                    <a:gd name="T20" fmla="*/ 54 w 54"/>
                    <a:gd name="T21" fmla="*/ 0 h 58"/>
                    <a:gd name="T22" fmla="*/ 34 w 54"/>
                    <a:gd name="T23" fmla="*/ 28 h 58"/>
                    <a:gd name="T24" fmla="*/ 54 w 54"/>
                    <a:gd name="T25" fmla="*/ 58 h 58"/>
                    <a:gd name="T26" fmla="*/ 40 w 54"/>
                    <a:gd name="T27" fmla="*/ 58 h 58"/>
                    <a:gd name="T28" fmla="*/ 30 w 54"/>
                    <a:gd name="T29" fmla="*/ 40 h 58"/>
                    <a:gd name="T30" fmla="*/ 28 w 54"/>
                    <a:gd name="T31" fmla="*/ 38 h 58"/>
                    <a:gd name="T32" fmla="*/ 14 w 54"/>
                    <a:gd name="T33" fmla="*/ 58 h 58"/>
                    <a:gd name="T34" fmla="*/ 0 w 54"/>
                    <a:gd name="T35" fmla="*/ 58 h 58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54"/>
                    <a:gd name="T55" fmla="*/ 0 h 58"/>
                    <a:gd name="T56" fmla="*/ 54 w 54"/>
                    <a:gd name="T57" fmla="*/ 58 h 58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54" h="58">
                      <a:moveTo>
                        <a:pt x="0" y="58"/>
                      </a:moveTo>
                      <a:lnTo>
                        <a:pt x="22" y="28"/>
                      </a:lnTo>
                      <a:lnTo>
                        <a:pt x="2" y="0"/>
                      </a:lnTo>
                      <a:lnTo>
                        <a:pt x="14" y="0"/>
                      </a:lnTo>
                      <a:lnTo>
                        <a:pt x="24" y="12"/>
                      </a:lnTo>
                      <a:lnTo>
                        <a:pt x="26" y="16"/>
                      </a:lnTo>
                      <a:lnTo>
                        <a:pt x="28" y="20"/>
                      </a:lnTo>
                      <a:lnTo>
                        <a:pt x="30" y="16"/>
                      </a:lnTo>
                      <a:lnTo>
                        <a:pt x="32" y="14"/>
                      </a:lnTo>
                      <a:lnTo>
                        <a:pt x="42" y="0"/>
                      </a:lnTo>
                      <a:lnTo>
                        <a:pt x="54" y="0"/>
                      </a:lnTo>
                      <a:lnTo>
                        <a:pt x="34" y="28"/>
                      </a:lnTo>
                      <a:lnTo>
                        <a:pt x="54" y="58"/>
                      </a:lnTo>
                      <a:lnTo>
                        <a:pt x="40" y="58"/>
                      </a:lnTo>
                      <a:lnTo>
                        <a:pt x="30" y="40"/>
                      </a:lnTo>
                      <a:lnTo>
                        <a:pt x="28" y="38"/>
                      </a:lnTo>
                      <a:lnTo>
                        <a:pt x="14" y="58"/>
                      </a:lnTo>
                      <a:lnTo>
                        <a:pt x="0" y="5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04" name="Freeform 2936"/>
                <p:cNvSpPr>
                  <a:spLocks noChangeAspect="1"/>
                </p:cNvSpPr>
                <p:nvPr/>
              </p:nvSpPr>
              <p:spPr bwMode="auto">
                <a:xfrm>
                  <a:off x="1726" y="2534"/>
                  <a:ext cx="48" cy="80"/>
                </a:xfrm>
                <a:custGeom>
                  <a:avLst/>
                  <a:gdLst>
                    <a:gd name="T0" fmla="*/ 0 w 48"/>
                    <a:gd name="T1" fmla="*/ 80 h 80"/>
                    <a:gd name="T2" fmla="*/ 0 w 48"/>
                    <a:gd name="T3" fmla="*/ 0 h 80"/>
                    <a:gd name="T4" fmla="*/ 10 w 48"/>
                    <a:gd name="T5" fmla="*/ 0 h 80"/>
                    <a:gd name="T6" fmla="*/ 10 w 48"/>
                    <a:gd name="T7" fmla="*/ 44 h 80"/>
                    <a:gd name="T8" fmla="*/ 32 w 48"/>
                    <a:gd name="T9" fmla="*/ 22 h 80"/>
                    <a:gd name="T10" fmla="*/ 46 w 48"/>
                    <a:gd name="T11" fmla="*/ 22 h 80"/>
                    <a:gd name="T12" fmla="*/ 24 w 48"/>
                    <a:gd name="T13" fmla="*/ 44 h 80"/>
                    <a:gd name="T14" fmla="*/ 48 w 48"/>
                    <a:gd name="T15" fmla="*/ 80 h 80"/>
                    <a:gd name="T16" fmla="*/ 36 w 48"/>
                    <a:gd name="T17" fmla="*/ 80 h 80"/>
                    <a:gd name="T18" fmla="*/ 16 w 48"/>
                    <a:gd name="T19" fmla="*/ 52 h 80"/>
                    <a:gd name="T20" fmla="*/ 10 w 48"/>
                    <a:gd name="T21" fmla="*/ 58 h 80"/>
                    <a:gd name="T22" fmla="*/ 10 w 48"/>
                    <a:gd name="T23" fmla="*/ 80 h 80"/>
                    <a:gd name="T24" fmla="*/ 0 w 48"/>
                    <a:gd name="T25" fmla="*/ 80 h 8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48"/>
                    <a:gd name="T40" fmla="*/ 0 h 80"/>
                    <a:gd name="T41" fmla="*/ 48 w 48"/>
                    <a:gd name="T42" fmla="*/ 80 h 8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48" h="80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10" y="44"/>
                      </a:lnTo>
                      <a:lnTo>
                        <a:pt x="32" y="22"/>
                      </a:lnTo>
                      <a:lnTo>
                        <a:pt x="46" y="22"/>
                      </a:lnTo>
                      <a:lnTo>
                        <a:pt x="24" y="44"/>
                      </a:lnTo>
                      <a:lnTo>
                        <a:pt x="48" y="80"/>
                      </a:lnTo>
                      <a:lnTo>
                        <a:pt x="36" y="80"/>
                      </a:lnTo>
                      <a:lnTo>
                        <a:pt x="16" y="52"/>
                      </a:lnTo>
                      <a:lnTo>
                        <a:pt x="10" y="58"/>
                      </a:lnTo>
                      <a:lnTo>
                        <a:pt x="10" y="80"/>
                      </a:lnTo>
                      <a:lnTo>
                        <a:pt x="0" y="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05" name="Freeform 2937"/>
                <p:cNvSpPr>
                  <a:spLocks noChangeAspect="1"/>
                </p:cNvSpPr>
                <p:nvPr/>
              </p:nvSpPr>
              <p:spPr bwMode="auto">
                <a:xfrm>
                  <a:off x="1780" y="2610"/>
                  <a:ext cx="44" cy="28"/>
                </a:xfrm>
                <a:custGeom>
                  <a:avLst/>
                  <a:gdLst>
                    <a:gd name="T0" fmla="*/ 44 w 44"/>
                    <a:gd name="T1" fmla="*/ 28 h 28"/>
                    <a:gd name="T2" fmla="*/ 44 w 44"/>
                    <a:gd name="T3" fmla="*/ 24 h 28"/>
                    <a:gd name="T4" fmla="*/ 24 w 44"/>
                    <a:gd name="T5" fmla="*/ 24 h 28"/>
                    <a:gd name="T6" fmla="*/ 24 w 44"/>
                    <a:gd name="T7" fmla="*/ 0 h 28"/>
                    <a:gd name="T8" fmla="*/ 20 w 44"/>
                    <a:gd name="T9" fmla="*/ 0 h 28"/>
                    <a:gd name="T10" fmla="*/ 20 w 44"/>
                    <a:gd name="T11" fmla="*/ 24 h 28"/>
                    <a:gd name="T12" fmla="*/ 0 w 44"/>
                    <a:gd name="T13" fmla="*/ 24 h 28"/>
                    <a:gd name="T14" fmla="*/ 0 w 44"/>
                    <a:gd name="T15" fmla="*/ 28 h 28"/>
                    <a:gd name="T16" fmla="*/ 44 w 44"/>
                    <a:gd name="T17" fmla="*/ 28 h 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4"/>
                    <a:gd name="T28" fmla="*/ 0 h 28"/>
                    <a:gd name="T29" fmla="*/ 44 w 44"/>
                    <a:gd name="T30" fmla="*/ 28 h 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4" h="28">
                      <a:moveTo>
                        <a:pt x="44" y="28"/>
                      </a:moveTo>
                      <a:lnTo>
                        <a:pt x="44" y="24"/>
                      </a:lnTo>
                      <a:lnTo>
                        <a:pt x="24" y="24"/>
                      </a:lnTo>
                      <a:lnTo>
                        <a:pt x="24" y="0"/>
                      </a:lnTo>
                      <a:lnTo>
                        <a:pt x="20" y="0"/>
                      </a:lnTo>
                      <a:lnTo>
                        <a:pt x="20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4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23199" name="Freeform 2939"/>
              <p:cNvSpPr>
                <a:spLocks noChangeAspect="1"/>
              </p:cNvSpPr>
              <p:nvPr/>
            </p:nvSpPr>
            <p:spPr bwMode="auto">
              <a:xfrm>
                <a:off x="1778" y="2506"/>
                <a:ext cx="36" cy="56"/>
              </a:xfrm>
              <a:custGeom>
                <a:avLst/>
                <a:gdLst>
                  <a:gd name="T0" fmla="*/ 36 w 36"/>
                  <a:gd name="T1" fmla="*/ 48 h 56"/>
                  <a:gd name="T2" fmla="*/ 36 w 36"/>
                  <a:gd name="T3" fmla="*/ 56 h 56"/>
                  <a:gd name="T4" fmla="*/ 0 w 36"/>
                  <a:gd name="T5" fmla="*/ 56 h 56"/>
                  <a:gd name="T6" fmla="*/ 0 w 36"/>
                  <a:gd name="T7" fmla="*/ 54 h 56"/>
                  <a:gd name="T8" fmla="*/ 0 w 36"/>
                  <a:gd name="T9" fmla="*/ 52 h 56"/>
                  <a:gd name="T10" fmla="*/ 2 w 36"/>
                  <a:gd name="T11" fmla="*/ 48 h 56"/>
                  <a:gd name="T12" fmla="*/ 4 w 36"/>
                  <a:gd name="T13" fmla="*/ 44 h 56"/>
                  <a:gd name="T14" fmla="*/ 8 w 36"/>
                  <a:gd name="T15" fmla="*/ 40 h 56"/>
                  <a:gd name="T16" fmla="*/ 14 w 36"/>
                  <a:gd name="T17" fmla="*/ 34 h 56"/>
                  <a:gd name="T18" fmla="*/ 18 w 36"/>
                  <a:gd name="T19" fmla="*/ 30 h 56"/>
                  <a:gd name="T20" fmla="*/ 22 w 36"/>
                  <a:gd name="T21" fmla="*/ 26 h 56"/>
                  <a:gd name="T22" fmla="*/ 26 w 36"/>
                  <a:gd name="T23" fmla="*/ 22 h 56"/>
                  <a:gd name="T24" fmla="*/ 28 w 36"/>
                  <a:gd name="T25" fmla="*/ 18 h 56"/>
                  <a:gd name="T26" fmla="*/ 28 w 36"/>
                  <a:gd name="T27" fmla="*/ 14 h 56"/>
                  <a:gd name="T28" fmla="*/ 28 w 36"/>
                  <a:gd name="T29" fmla="*/ 12 h 56"/>
                  <a:gd name="T30" fmla="*/ 26 w 36"/>
                  <a:gd name="T31" fmla="*/ 8 h 56"/>
                  <a:gd name="T32" fmla="*/ 22 w 36"/>
                  <a:gd name="T33" fmla="*/ 6 h 56"/>
                  <a:gd name="T34" fmla="*/ 18 w 36"/>
                  <a:gd name="T35" fmla="*/ 6 h 56"/>
                  <a:gd name="T36" fmla="*/ 14 w 36"/>
                  <a:gd name="T37" fmla="*/ 6 h 56"/>
                  <a:gd name="T38" fmla="*/ 10 w 36"/>
                  <a:gd name="T39" fmla="*/ 8 h 56"/>
                  <a:gd name="T40" fmla="*/ 8 w 36"/>
                  <a:gd name="T41" fmla="*/ 12 h 56"/>
                  <a:gd name="T42" fmla="*/ 8 w 36"/>
                  <a:gd name="T43" fmla="*/ 16 h 56"/>
                  <a:gd name="T44" fmla="*/ 0 w 36"/>
                  <a:gd name="T45" fmla="*/ 14 h 56"/>
                  <a:gd name="T46" fmla="*/ 2 w 36"/>
                  <a:gd name="T47" fmla="*/ 8 h 56"/>
                  <a:gd name="T48" fmla="*/ 6 w 36"/>
                  <a:gd name="T49" fmla="*/ 4 h 56"/>
                  <a:gd name="T50" fmla="*/ 12 w 36"/>
                  <a:gd name="T51" fmla="*/ 0 h 56"/>
                  <a:gd name="T52" fmla="*/ 18 w 36"/>
                  <a:gd name="T53" fmla="*/ 0 h 56"/>
                  <a:gd name="T54" fmla="*/ 26 w 36"/>
                  <a:gd name="T55" fmla="*/ 0 h 56"/>
                  <a:gd name="T56" fmla="*/ 32 w 36"/>
                  <a:gd name="T57" fmla="*/ 4 h 56"/>
                  <a:gd name="T58" fmla="*/ 34 w 36"/>
                  <a:gd name="T59" fmla="*/ 8 h 56"/>
                  <a:gd name="T60" fmla="*/ 36 w 36"/>
                  <a:gd name="T61" fmla="*/ 14 h 56"/>
                  <a:gd name="T62" fmla="*/ 36 w 36"/>
                  <a:gd name="T63" fmla="*/ 18 h 56"/>
                  <a:gd name="T64" fmla="*/ 34 w 36"/>
                  <a:gd name="T65" fmla="*/ 22 h 56"/>
                  <a:gd name="T66" fmla="*/ 32 w 36"/>
                  <a:gd name="T67" fmla="*/ 24 h 56"/>
                  <a:gd name="T68" fmla="*/ 30 w 36"/>
                  <a:gd name="T69" fmla="*/ 28 h 56"/>
                  <a:gd name="T70" fmla="*/ 26 w 36"/>
                  <a:gd name="T71" fmla="*/ 32 h 56"/>
                  <a:gd name="T72" fmla="*/ 20 w 36"/>
                  <a:gd name="T73" fmla="*/ 38 h 56"/>
                  <a:gd name="T74" fmla="*/ 16 w 36"/>
                  <a:gd name="T75" fmla="*/ 42 h 56"/>
                  <a:gd name="T76" fmla="*/ 12 w 36"/>
                  <a:gd name="T77" fmla="*/ 46 h 56"/>
                  <a:gd name="T78" fmla="*/ 10 w 36"/>
                  <a:gd name="T79" fmla="*/ 46 h 56"/>
                  <a:gd name="T80" fmla="*/ 10 w 36"/>
                  <a:gd name="T81" fmla="*/ 48 h 56"/>
                  <a:gd name="T82" fmla="*/ 36 w 36"/>
                  <a:gd name="T83" fmla="*/ 48 h 5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36"/>
                  <a:gd name="T127" fmla="*/ 0 h 56"/>
                  <a:gd name="T128" fmla="*/ 36 w 36"/>
                  <a:gd name="T129" fmla="*/ 56 h 5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36" h="56">
                    <a:moveTo>
                      <a:pt x="36" y="48"/>
                    </a:moveTo>
                    <a:lnTo>
                      <a:pt x="36" y="56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2" y="48"/>
                    </a:lnTo>
                    <a:lnTo>
                      <a:pt x="4" y="44"/>
                    </a:lnTo>
                    <a:lnTo>
                      <a:pt x="8" y="40"/>
                    </a:lnTo>
                    <a:lnTo>
                      <a:pt x="14" y="34"/>
                    </a:lnTo>
                    <a:lnTo>
                      <a:pt x="18" y="30"/>
                    </a:lnTo>
                    <a:lnTo>
                      <a:pt x="22" y="26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8" y="14"/>
                    </a:lnTo>
                    <a:lnTo>
                      <a:pt x="28" y="12"/>
                    </a:lnTo>
                    <a:lnTo>
                      <a:pt x="26" y="8"/>
                    </a:lnTo>
                    <a:lnTo>
                      <a:pt x="22" y="6"/>
                    </a:lnTo>
                    <a:lnTo>
                      <a:pt x="18" y="6"/>
                    </a:lnTo>
                    <a:lnTo>
                      <a:pt x="14" y="6"/>
                    </a:lnTo>
                    <a:lnTo>
                      <a:pt x="10" y="8"/>
                    </a:lnTo>
                    <a:lnTo>
                      <a:pt x="8" y="12"/>
                    </a:lnTo>
                    <a:lnTo>
                      <a:pt x="8" y="16"/>
                    </a:lnTo>
                    <a:lnTo>
                      <a:pt x="0" y="14"/>
                    </a:lnTo>
                    <a:lnTo>
                      <a:pt x="2" y="8"/>
                    </a:lnTo>
                    <a:lnTo>
                      <a:pt x="6" y="4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6" y="0"/>
                    </a:lnTo>
                    <a:lnTo>
                      <a:pt x="32" y="4"/>
                    </a:lnTo>
                    <a:lnTo>
                      <a:pt x="34" y="8"/>
                    </a:lnTo>
                    <a:lnTo>
                      <a:pt x="36" y="14"/>
                    </a:lnTo>
                    <a:lnTo>
                      <a:pt x="36" y="18"/>
                    </a:lnTo>
                    <a:lnTo>
                      <a:pt x="34" y="22"/>
                    </a:lnTo>
                    <a:lnTo>
                      <a:pt x="32" y="24"/>
                    </a:lnTo>
                    <a:lnTo>
                      <a:pt x="30" y="28"/>
                    </a:lnTo>
                    <a:lnTo>
                      <a:pt x="26" y="32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2" y="46"/>
                    </a:lnTo>
                    <a:lnTo>
                      <a:pt x="10" y="46"/>
                    </a:lnTo>
                    <a:lnTo>
                      <a:pt x="10" y="48"/>
                    </a:lnTo>
                    <a:lnTo>
                      <a:pt x="36" y="4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200" name="Freeform 2940"/>
              <p:cNvSpPr>
                <a:spLocks noChangeAspect="1"/>
              </p:cNvSpPr>
              <p:nvPr/>
            </p:nvSpPr>
            <p:spPr bwMode="auto">
              <a:xfrm>
                <a:off x="1874" y="2540"/>
                <a:ext cx="28" cy="94"/>
              </a:xfrm>
              <a:custGeom>
                <a:avLst/>
                <a:gdLst>
                  <a:gd name="T0" fmla="*/ 28 w 28"/>
                  <a:gd name="T1" fmla="*/ 92 h 94"/>
                  <a:gd name="T2" fmla="*/ 16 w 28"/>
                  <a:gd name="T3" fmla="*/ 78 h 94"/>
                  <a:gd name="T4" fmla="*/ 10 w 28"/>
                  <a:gd name="T5" fmla="*/ 62 h 94"/>
                  <a:gd name="T6" fmla="*/ 10 w 28"/>
                  <a:gd name="T7" fmla="*/ 44 h 94"/>
                  <a:gd name="T8" fmla="*/ 12 w 28"/>
                  <a:gd name="T9" fmla="*/ 28 h 94"/>
                  <a:gd name="T10" fmla="*/ 16 w 28"/>
                  <a:gd name="T11" fmla="*/ 14 h 94"/>
                  <a:gd name="T12" fmla="*/ 28 w 28"/>
                  <a:gd name="T13" fmla="*/ 2 h 94"/>
                  <a:gd name="T14" fmla="*/ 26 w 28"/>
                  <a:gd name="T15" fmla="*/ 0 h 94"/>
                  <a:gd name="T16" fmla="*/ 22 w 28"/>
                  <a:gd name="T17" fmla="*/ 2 h 94"/>
                  <a:gd name="T18" fmla="*/ 18 w 28"/>
                  <a:gd name="T19" fmla="*/ 6 h 94"/>
                  <a:gd name="T20" fmla="*/ 8 w 28"/>
                  <a:gd name="T21" fmla="*/ 18 h 94"/>
                  <a:gd name="T22" fmla="*/ 2 w 28"/>
                  <a:gd name="T23" fmla="*/ 30 h 94"/>
                  <a:gd name="T24" fmla="*/ 0 w 28"/>
                  <a:gd name="T25" fmla="*/ 44 h 94"/>
                  <a:gd name="T26" fmla="*/ 2 w 28"/>
                  <a:gd name="T27" fmla="*/ 64 h 94"/>
                  <a:gd name="T28" fmla="*/ 12 w 28"/>
                  <a:gd name="T29" fmla="*/ 80 h 94"/>
                  <a:gd name="T30" fmla="*/ 26 w 28"/>
                  <a:gd name="T31" fmla="*/ 94 h 94"/>
                  <a:gd name="T32" fmla="*/ 28 w 28"/>
                  <a:gd name="T33" fmla="*/ 92 h 9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8"/>
                  <a:gd name="T52" fmla="*/ 0 h 94"/>
                  <a:gd name="T53" fmla="*/ 28 w 28"/>
                  <a:gd name="T54" fmla="*/ 94 h 9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8" h="94">
                    <a:moveTo>
                      <a:pt x="28" y="92"/>
                    </a:moveTo>
                    <a:lnTo>
                      <a:pt x="16" y="78"/>
                    </a:lnTo>
                    <a:lnTo>
                      <a:pt x="10" y="62"/>
                    </a:lnTo>
                    <a:lnTo>
                      <a:pt x="10" y="44"/>
                    </a:lnTo>
                    <a:lnTo>
                      <a:pt x="12" y="28"/>
                    </a:lnTo>
                    <a:lnTo>
                      <a:pt x="16" y="14"/>
                    </a:lnTo>
                    <a:lnTo>
                      <a:pt x="28" y="2"/>
                    </a:lnTo>
                    <a:lnTo>
                      <a:pt x="26" y="0"/>
                    </a:lnTo>
                    <a:lnTo>
                      <a:pt x="22" y="2"/>
                    </a:lnTo>
                    <a:lnTo>
                      <a:pt x="18" y="6"/>
                    </a:lnTo>
                    <a:lnTo>
                      <a:pt x="8" y="18"/>
                    </a:lnTo>
                    <a:lnTo>
                      <a:pt x="2" y="30"/>
                    </a:lnTo>
                    <a:lnTo>
                      <a:pt x="0" y="44"/>
                    </a:lnTo>
                    <a:lnTo>
                      <a:pt x="2" y="64"/>
                    </a:lnTo>
                    <a:lnTo>
                      <a:pt x="12" y="80"/>
                    </a:lnTo>
                    <a:lnTo>
                      <a:pt x="26" y="94"/>
                    </a:lnTo>
                    <a:lnTo>
                      <a:pt x="28" y="9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201" name="Freeform 2941"/>
              <p:cNvSpPr>
                <a:spLocks noChangeAspect="1"/>
              </p:cNvSpPr>
              <p:nvPr/>
            </p:nvSpPr>
            <p:spPr bwMode="auto">
              <a:xfrm>
                <a:off x="1910" y="2532"/>
                <a:ext cx="76" cy="84"/>
              </a:xfrm>
              <a:custGeom>
                <a:avLst/>
                <a:gdLst>
                  <a:gd name="T0" fmla="*/ 42 w 76"/>
                  <a:gd name="T1" fmla="*/ 52 h 84"/>
                  <a:gd name="T2" fmla="*/ 42 w 76"/>
                  <a:gd name="T3" fmla="*/ 42 h 84"/>
                  <a:gd name="T4" fmla="*/ 76 w 76"/>
                  <a:gd name="T5" fmla="*/ 42 h 84"/>
                  <a:gd name="T6" fmla="*/ 76 w 76"/>
                  <a:gd name="T7" fmla="*/ 72 h 84"/>
                  <a:gd name="T8" fmla="*/ 68 w 76"/>
                  <a:gd name="T9" fmla="*/ 76 h 84"/>
                  <a:gd name="T10" fmla="*/ 58 w 76"/>
                  <a:gd name="T11" fmla="*/ 80 h 84"/>
                  <a:gd name="T12" fmla="*/ 50 w 76"/>
                  <a:gd name="T13" fmla="*/ 84 h 84"/>
                  <a:gd name="T14" fmla="*/ 42 w 76"/>
                  <a:gd name="T15" fmla="*/ 84 h 84"/>
                  <a:gd name="T16" fmla="*/ 30 w 76"/>
                  <a:gd name="T17" fmla="*/ 82 h 84"/>
                  <a:gd name="T18" fmla="*/ 20 w 76"/>
                  <a:gd name="T19" fmla="*/ 78 h 84"/>
                  <a:gd name="T20" fmla="*/ 14 w 76"/>
                  <a:gd name="T21" fmla="*/ 74 h 84"/>
                  <a:gd name="T22" fmla="*/ 10 w 76"/>
                  <a:gd name="T23" fmla="*/ 70 h 84"/>
                  <a:gd name="T24" fmla="*/ 6 w 76"/>
                  <a:gd name="T25" fmla="*/ 64 h 84"/>
                  <a:gd name="T26" fmla="*/ 2 w 76"/>
                  <a:gd name="T27" fmla="*/ 54 h 84"/>
                  <a:gd name="T28" fmla="*/ 0 w 76"/>
                  <a:gd name="T29" fmla="*/ 42 h 84"/>
                  <a:gd name="T30" fmla="*/ 2 w 76"/>
                  <a:gd name="T31" fmla="*/ 32 h 84"/>
                  <a:gd name="T32" fmla="*/ 6 w 76"/>
                  <a:gd name="T33" fmla="*/ 20 h 84"/>
                  <a:gd name="T34" fmla="*/ 10 w 76"/>
                  <a:gd name="T35" fmla="*/ 14 h 84"/>
                  <a:gd name="T36" fmla="*/ 14 w 76"/>
                  <a:gd name="T37" fmla="*/ 10 h 84"/>
                  <a:gd name="T38" fmla="*/ 20 w 76"/>
                  <a:gd name="T39" fmla="*/ 6 h 84"/>
                  <a:gd name="T40" fmla="*/ 30 w 76"/>
                  <a:gd name="T41" fmla="*/ 2 h 84"/>
                  <a:gd name="T42" fmla="*/ 40 w 76"/>
                  <a:gd name="T43" fmla="*/ 0 h 84"/>
                  <a:gd name="T44" fmla="*/ 50 w 76"/>
                  <a:gd name="T45" fmla="*/ 2 h 84"/>
                  <a:gd name="T46" fmla="*/ 56 w 76"/>
                  <a:gd name="T47" fmla="*/ 4 h 84"/>
                  <a:gd name="T48" fmla="*/ 62 w 76"/>
                  <a:gd name="T49" fmla="*/ 8 h 84"/>
                  <a:gd name="T50" fmla="*/ 68 w 76"/>
                  <a:gd name="T51" fmla="*/ 12 h 84"/>
                  <a:gd name="T52" fmla="*/ 72 w 76"/>
                  <a:gd name="T53" fmla="*/ 18 h 84"/>
                  <a:gd name="T54" fmla="*/ 74 w 76"/>
                  <a:gd name="T55" fmla="*/ 26 h 84"/>
                  <a:gd name="T56" fmla="*/ 64 w 76"/>
                  <a:gd name="T57" fmla="*/ 28 h 84"/>
                  <a:gd name="T58" fmla="*/ 62 w 76"/>
                  <a:gd name="T59" fmla="*/ 22 h 84"/>
                  <a:gd name="T60" fmla="*/ 60 w 76"/>
                  <a:gd name="T61" fmla="*/ 18 h 84"/>
                  <a:gd name="T62" fmla="*/ 56 w 76"/>
                  <a:gd name="T63" fmla="*/ 14 h 84"/>
                  <a:gd name="T64" fmla="*/ 52 w 76"/>
                  <a:gd name="T65" fmla="*/ 12 h 84"/>
                  <a:gd name="T66" fmla="*/ 46 w 76"/>
                  <a:gd name="T67" fmla="*/ 10 h 84"/>
                  <a:gd name="T68" fmla="*/ 40 w 76"/>
                  <a:gd name="T69" fmla="*/ 10 h 84"/>
                  <a:gd name="T70" fmla="*/ 34 w 76"/>
                  <a:gd name="T71" fmla="*/ 10 h 84"/>
                  <a:gd name="T72" fmla="*/ 28 w 76"/>
                  <a:gd name="T73" fmla="*/ 12 h 84"/>
                  <a:gd name="T74" fmla="*/ 22 w 76"/>
                  <a:gd name="T75" fmla="*/ 16 h 84"/>
                  <a:gd name="T76" fmla="*/ 20 w 76"/>
                  <a:gd name="T77" fmla="*/ 18 h 84"/>
                  <a:gd name="T78" fmla="*/ 16 w 76"/>
                  <a:gd name="T79" fmla="*/ 22 h 84"/>
                  <a:gd name="T80" fmla="*/ 14 w 76"/>
                  <a:gd name="T81" fmla="*/ 26 h 84"/>
                  <a:gd name="T82" fmla="*/ 12 w 76"/>
                  <a:gd name="T83" fmla="*/ 34 h 84"/>
                  <a:gd name="T84" fmla="*/ 10 w 76"/>
                  <a:gd name="T85" fmla="*/ 42 h 84"/>
                  <a:gd name="T86" fmla="*/ 12 w 76"/>
                  <a:gd name="T87" fmla="*/ 52 h 84"/>
                  <a:gd name="T88" fmla="*/ 14 w 76"/>
                  <a:gd name="T89" fmla="*/ 60 h 84"/>
                  <a:gd name="T90" fmla="*/ 20 w 76"/>
                  <a:gd name="T91" fmla="*/ 66 h 84"/>
                  <a:gd name="T92" fmla="*/ 26 w 76"/>
                  <a:gd name="T93" fmla="*/ 72 h 84"/>
                  <a:gd name="T94" fmla="*/ 32 w 76"/>
                  <a:gd name="T95" fmla="*/ 74 h 84"/>
                  <a:gd name="T96" fmla="*/ 40 w 76"/>
                  <a:gd name="T97" fmla="*/ 74 h 84"/>
                  <a:gd name="T98" fmla="*/ 48 w 76"/>
                  <a:gd name="T99" fmla="*/ 74 h 84"/>
                  <a:gd name="T100" fmla="*/ 54 w 76"/>
                  <a:gd name="T101" fmla="*/ 72 h 84"/>
                  <a:gd name="T102" fmla="*/ 60 w 76"/>
                  <a:gd name="T103" fmla="*/ 70 h 84"/>
                  <a:gd name="T104" fmla="*/ 64 w 76"/>
                  <a:gd name="T105" fmla="*/ 66 h 84"/>
                  <a:gd name="T106" fmla="*/ 64 w 76"/>
                  <a:gd name="T107" fmla="*/ 52 h 84"/>
                  <a:gd name="T108" fmla="*/ 42 w 76"/>
                  <a:gd name="T109" fmla="*/ 52 h 8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76"/>
                  <a:gd name="T166" fmla="*/ 0 h 84"/>
                  <a:gd name="T167" fmla="*/ 76 w 76"/>
                  <a:gd name="T168" fmla="*/ 84 h 8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76" h="84">
                    <a:moveTo>
                      <a:pt x="42" y="52"/>
                    </a:moveTo>
                    <a:lnTo>
                      <a:pt x="42" y="42"/>
                    </a:lnTo>
                    <a:lnTo>
                      <a:pt x="76" y="42"/>
                    </a:lnTo>
                    <a:lnTo>
                      <a:pt x="76" y="72"/>
                    </a:lnTo>
                    <a:lnTo>
                      <a:pt x="68" y="76"/>
                    </a:lnTo>
                    <a:lnTo>
                      <a:pt x="58" y="80"/>
                    </a:lnTo>
                    <a:lnTo>
                      <a:pt x="50" y="84"/>
                    </a:lnTo>
                    <a:lnTo>
                      <a:pt x="42" y="84"/>
                    </a:lnTo>
                    <a:lnTo>
                      <a:pt x="30" y="82"/>
                    </a:lnTo>
                    <a:lnTo>
                      <a:pt x="20" y="78"/>
                    </a:lnTo>
                    <a:lnTo>
                      <a:pt x="14" y="74"/>
                    </a:lnTo>
                    <a:lnTo>
                      <a:pt x="10" y="70"/>
                    </a:lnTo>
                    <a:lnTo>
                      <a:pt x="6" y="64"/>
                    </a:lnTo>
                    <a:lnTo>
                      <a:pt x="2" y="54"/>
                    </a:lnTo>
                    <a:lnTo>
                      <a:pt x="0" y="42"/>
                    </a:lnTo>
                    <a:lnTo>
                      <a:pt x="2" y="32"/>
                    </a:lnTo>
                    <a:lnTo>
                      <a:pt x="6" y="20"/>
                    </a:lnTo>
                    <a:lnTo>
                      <a:pt x="10" y="14"/>
                    </a:lnTo>
                    <a:lnTo>
                      <a:pt x="14" y="10"/>
                    </a:lnTo>
                    <a:lnTo>
                      <a:pt x="20" y="6"/>
                    </a:lnTo>
                    <a:lnTo>
                      <a:pt x="30" y="2"/>
                    </a:lnTo>
                    <a:lnTo>
                      <a:pt x="40" y="0"/>
                    </a:lnTo>
                    <a:lnTo>
                      <a:pt x="50" y="2"/>
                    </a:lnTo>
                    <a:lnTo>
                      <a:pt x="56" y="4"/>
                    </a:lnTo>
                    <a:lnTo>
                      <a:pt x="62" y="8"/>
                    </a:lnTo>
                    <a:lnTo>
                      <a:pt x="68" y="12"/>
                    </a:lnTo>
                    <a:lnTo>
                      <a:pt x="72" y="18"/>
                    </a:lnTo>
                    <a:lnTo>
                      <a:pt x="74" y="26"/>
                    </a:lnTo>
                    <a:lnTo>
                      <a:pt x="64" y="28"/>
                    </a:lnTo>
                    <a:lnTo>
                      <a:pt x="62" y="22"/>
                    </a:lnTo>
                    <a:lnTo>
                      <a:pt x="60" y="18"/>
                    </a:lnTo>
                    <a:lnTo>
                      <a:pt x="56" y="14"/>
                    </a:lnTo>
                    <a:lnTo>
                      <a:pt x="52" y="12"/>
                    </a:lnTo>
                    <a:lnTo>
                      <a:pt x="46" y="10"/>
                    </a:lnTo>
                    <a:lnTo>
                      <a:pt x="40" y="10"/>
                    </a:lnTo>
                    <a:lnTo>
                      <a:pt x="34" y="10"/>
                    </a:lnTo>
                    <a:lnTo>
                      <a:pt x="28" y="12"/>
                    </a:lnTo>
                    <a:lnTo>
                      <a:pt x="22" y="16"/>
                    </a:lnTo>
                    <a:lnTo>
                      <a:pt x="20" y="18"/>
                    </a:lnTo>
                    <a:lnTo>
                      <a:pt x="16" y="22"/>
                    </a:lnTo>
                    <a:lnTo>
                      <a:pt x="14" y="26"/>
                    </a:lnTo>
                    <a:lnTo>
                      <a:pt x="12" y="34"/>
                    </a:lnTo>
                    <a:lnTo>
                      <a:pt x="10" y="42"/>
                    </a:lnTo>
                    <a:lnTo>
                      <a:pt x="12" y="52"/>
                    </a:lnTo>
                    <a:lnTo>
                      <a:pt x="14" y="60"/>
                    </a:lnTo>
                    <a:lnTo>
                      <a:pt x="20" y="66"/>
                    </a:lnTo>
                    <a:lnTo>
                      <a:pt x="26" y="72"/>
                    </a:lnTo>
                    <a:lnTo>
                      <a:pt x="32" y="74"/>
                    </a:lnTo>
                    <a:lnTo>
                      <a:pt x="40" y="74"/>
                    </a:lnTo>
                    <a:lnTo>
                      <a:pt x="48" y="74"/>
                    </a:lnTo>
                    <a:lnTo>
                      <a:pt x="54" y="72"/>
                    </a:lnTo>
                    <a:lnTo>
                      <a:pt x="60" y="70"/>
                    </a:lnTo>
                    <a:lnTo>
                      <a:pt x="64" y="66"/>
                    </a:lnTo>
                    <a:lnTo>
                      <a:pt x="64" y="52"/>
                    </a:lnTo>
                    <a:lnTo>
                      <a:pt x="42" y="5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202" name="Freeform 2942"/>
              <p:cNvSpPr>
                <a:spLocks noChangeAspect="1" noEditPoints="1"/>
              </p:cNvSpPr>
              <p:nvPr/>
            </p:nvSpPr>
            <p:spPr bwMode="auto">
              <a:xfrm>
                <a:off x="1996" y="2556"/>
                <a:ext cx="54" cy="60"/>
              </a:xfrm>
              <a:custGeom>
                <a:avLst/>
                <a:gdLst>
                  <a:gd name="T0" fmla="*/ 42 w 54"/>
                  <a:gd name="T1" fmla="*/ 42 h 60"/>
                  <a:gd name="T2" fmla="*/ 52 w 54"/>
                  <a:gd name="T3" fmla="*/ 42 h 60"/>
                  <a:gd name="T4" fmla="*/ 50 w 54"/>
                  <a:gd name="T5" fmla="*/ 50 h 60"/>
                  <a:gd name="T6" fmla="*/ 44 w 54"/>
                  <a:gd name="T7" fmla="*/ 56 h 60"/>
                  <a:gd name="T8" fmla="*/ 40 w 54"/>
                  <a:gd name="T9" fmla="*/ 58 h 60"/>
                  <a:gd name="T10" fmla="*/ 34 w 54"/>
                  <a:gd name="T11" fmla="*/ 60 h 60"/>
                  <a:gd name="T12" fmla="*/ 28 w 54"/>
                  <a:gd name="T13" fmla="*/ 60 h 60"/>
                  <a:gd name="T14" fmla="*/ 20 w 54"/>
                  <a:gd name="T15" fmla="*/ 58 h 60"/>
                  <a:gd name="T16" fmla="*/ 12 w 54"/>
                  <a:gd name="T17" fmla="*/ 56 h 60"/>
                  <a:gd name="T18" fmla="*/ 6 w 54"/>
                  <a:gd name="T19" fmla="*/ 52 h 60"/>
                  <a:gd name="T20" fmla="*/ 2 w 54"/>
                  <a:gd name="T21" fmla="*/ 46 h 60"/>
                  <a:gd name="T22" fmla="*/ 0 w 54"/>
                  <a:gd name="T23" fmla="*/ 38 h 60"/>
                  <a:gd name="T24" fmla="*/ 0 w 54"/>
                  <a:gd name="T25" fmla="*/ 30 h 60"/>
                  <a:gd name="T26" fmla="*/ 0 w 54"/>
                  <a:gd name="T27" fmla="*/ 20 h 60"/>
                  <a:gd name="T28" fmla="*/ 2 w 54"/>
                  <a:gd name="T29" fmla="*/ 14 h 60"/>
                  <a:gd name="T30" fmla="*/ 8 w 54"/>
                  <a:gd name="T31" fmla="*/ 8 h 60"/>
                  <a:gd name="T32" fmla="*/ 12 w 54"/>
                  <a:gd name="T33" fmla="*/ 2 h 60"/>
                  <a:gd name="T34" fmla="*/ 20 w 54"/>
                  <a:gd name="T35" fmla="*/ 0 h 60"/>
                  <a:gd name="T36" fmla="*/ 26 w 54"/>
                  <a:gd name="T37" fmla="*/ 0 h 60"/>
                  <a:gd name="T38" fmla="*/ 34 w 54"/>
                  <a:gd name="T39" fmla="*/ 0 h 60"/>
                  <a:gd name="T40" fmla="*/ 40 w 54"/>
                  <a:gd name="T41" fmla="*/ 2 h 60"/>
                  <a:gd name="T42" fmla="*/ 46 w 54"/>
                  <a:gd name="T43" fmla="*/ 8 h 60"/>
                  <a:gd name="T44" fmla="*/ 50 w 54"/>
                  <a:gd name="T45" fmla="*/ 14 h 60"/>
                  <a:gd name="T46" fmla="*/ 52 w 54"/>
                  <a:gd name="T47" fmla="*/ 20 h 60"/>
                  <a:gd name="T48" fmla="*/ 54 w 54"/>
                  <a:gd name="T49" fmla="*/ 30 h 60"/>
                  <a:gd name="T50" fmla="*/ 54 w 54"/>
                  <a:gd name="T51" fmla="*/ 30 h 60"/>
                  <a:gd name="T52" fmla="*/ 54 w 54"/>
                  <a:gd name="T53" fmla="*/ 32 h 60"/>
                  <a:gd name="T54" fmla="*/ 10 w 54"/>
                  <a:gd name="T55" fmla="*/ 32 h 60"/>
                  <a:gd name="T56" fmla="*/ 10 w 54"/>
                  <a:gd name="T57" fmla="*/ 38 h 60"/>
                  <a:gd name="T58" fmla="*/ 12 w 54"/>
                  <a:gd name="T59" fmla="*/ 42 h 60"/>
                  <a:gd name="T60" fmla="*/ 16 w 54"/>
                  <a:gd name="T61" fmla="*/ 46 h 60"/>
                  <a:gd name="T62" fmla="*/ 20 w 54"/>
                  <a:gd name="T63" fmla="*/ 50 h 60"/>
                  <a:gd name="T64" fmla="*/ 28 w 54"/>
                  <a:gd name="T65" fmla="*/ 50 h 60"/>
                  <a:gd name="T66" fmla="*/ 32 w 54"/>
                  <a:gd name="T67" fmla="*/ 50 h 60"/>
                  <a:gd name="T68" fmla="*/ 36 w 54"/>
                  <a:gd name="T69" fmla="*/ 48 h 60"/>
                  <a:gd name="T70" fmla="*/ 40 w 54"/>
                  <a:gd name="T71" fmla="*/ 46 h 60"/>
                  <a:gd name="T72" fmla="*/ 42 w 54"/>
                  <a:gd name="T73" fmla="*/ 42 h 60"/>
                  <a:gd name="T74" fmla="*/ 10 w 54"/>
                  <a:gd name="T75" fmla="*/ 22 h 60"/>
                  <a:gd name="T76" fmla="*/ 42 w 54"/>
                  <a:gd name="T77" fmla="*/ 22 h 60"/>
                  <a:gd name="T78" fmla="*/ 42 w 54"/>
                  <a:gd name="T79" fmla="*/ 18 h 60"/>
                  <a:gd name="T80" fmla="*/ 38 w 54"/>
                  <a:gd name="T81" fmla="*/ 14 h 60"/>
                  <a:gd name="T82" fmla="*/ 34 w 54"/>
                  <a:gd name="T83" fmla="*/ 10 h 60"/>
                  <a:gd name="T84" fmla="*/ 26 w 54"/>
                  <a:gd name="T85" fmla="*/ 8 h 60"/>
                  <a:gd name="T86" fmla="*/ 20 w 54"/>
                  <a:gd name="T87" fmla="*/ 10 h 60"/>
                  <a:gd name="T88" fmla="*/ 16 w 54"/>
                  <a:gd name="T89" fmla="*/ 12 h 60"/>
                  <a:gd name="T90" fmla="*/ 12 w 54"/>
                  <a:gd name="T91" fmla="*/ 16 h 60"/>
                  <a:gd name="T92" fmla="*/ 10 w 54"/>
                  <a:gd name="T93" fmla="*/ 22 h 6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54"/>
                  <a:gd name="T142" fmla="*/ 0 h 60"/>
                  <a:gd name="T143" fmla="*/ 54 w 54"/>
                  <a:gd name="T144" fmla="*/ 60 h 6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54" h="60">
                    <a:moveTo>
                      <a:pt x="42" y="42"/>
                    </a:moveTo>
                    <a:lnTo>
                      <a:pt x="52" y="42"/>
                    </a:lnTo>
                    <a:lnTo>
                      <a:pt x="50" y="50"/>
                    </a:lnTo>
                    <a:lnTo>
                      <a:pt x="44" y="56"/>
                    </a:lnTo>
                    <a:lnTo>
                      <a:pt x="40" y="58"/>
                    </a:lnTo>
                    <a:lnTo>
                      <a:pt x="34" y="60"/>
                    </a:lnTo>
                    <a:lnTo>
                      <a:pt x="28" y="60"/>
                    </a:lnTo>
                    <a:lnTo>
                      <a:pt x="20" y="58"/>
                    </a:lnTo>
                    <a:lnTo>
                      <a:pt x="12" y="56"/>
                    </a:lnTo>
                    <a:lnTo>
                      <a:pt x="6" y="52"/>
                    </a:lnTo>
                    <a:lnTo>
                      <a:pt x="2" y="46"/>
                    </a:lnTo>
                    <a:lnTo>
                      <a:pt x="0" y="38"/>
                    </a:lnTo>
                    <a:lnTo>
                      <a:pt x="0" y="30"/>
                    </a:lnTo>
                    <a:lnTo>
                      <a:pt x="0" y="20"/>
                    </a:lnTo>
                    <a:lnTo>
                      <a:pt x="2" y="14"/>
                    </a:lnTo>
                    <a:lnTo>
                      <a:pt x="8" y="8"/>
                    </a:lnTo>
                    <a:lnTo>
                      <a:pt x="12" y="2"/>
                    </a:lnTo>
                    <a:lnTo>
                      <a:pt x="20" y="0"/>
                    </a:lnTo>
                    <a:lnTo>
                      <a:pt x="26" y="0"/>
                    </a:lnTo>
                    <a:lnTo>
                      <a:pt x="34" y="0"/>
                    </a:lnTo>
                    <a:lnTo>
                      <a:pt x="40" y="2"/>
                    </a:lnTo>
                    <a:lnTo>
                      <a:pt x="46" y="8"/>
                    </a:lnTo>
                    <a:lnTo>
                      <a:pt x="50" y="14"/>
                    </a:lnTo>
                    <a:lnTo>
                      <a:pt x="52" y="20"/>
                    </a:lnTo>
                    <a:lnTo>
                      <a:pt x="54" y="30"/>
                    </a:lnTo>
                    <a:lnTo>
                      <a:pt x="54" y="32"/>
                    </a:lnTo>
                    <a:lnTo>
                      <a:pt x="10" y="32"/>
                    </a:lnTo>
                    <a:lnTo>
                      <a:pt x="10" y="38"/>
                    </a:lnTo>
                    <a:lnTo>
                      <a:pt x="12" y="42"/>
                    </a:lnTo>
                    <a:lnTo>
                      <a:pt x="16" y="46"/>
                    </a:lnTo>
                    <a:lnTo>
                      <a:pt x="20" y="50"/>
                    </a:lnTo>
                    <a:lnTo>
                      <a:pt x="28" y="50"/>
                    </a:lnTo>
                    <a:lnTo>
                      <a:pt x="32" y="50"/>
                    </a:lnTo>
                    <a:lnTo>
                      <a:pt x="36" y="48"/>
                    </a:lnTo>
                    <a:lnTo>
                      <a:pt x="40" y="46"/>
                    </a:lnTo>
                    <a:lnTo>
                      <a:pt x="42" y="42"/>
                    </a:lnTo>
                    <a:close/>
                    <a:moveTo>
                      <a:pt x="10" y="22"/>
                    </a:moveTo>
                    <a:lnTo>
                      <a:pt x="42" y="22"/>
                    </a:lnTo>
                    <a:lnTo>
                      <a:pt x="42" y="18"/>
                    </a:lnTo>
                    <a:lnTo>
                      <a:pt x="38" y="14"/>
                    </a:lnTo>
                    <a:lnTo>
                      <a:pt x="34" y="10"/>
                    </a:lnTo>
                    <a:lnTo>
                      <a:pt x="26" y="8"/>
                    </a:lnTo>
                    <a:lnTo>
                      <a:pt x="20" y="10"/>
                    </a:lnTo>
                    <a:lnTo>
                      <a:pt x="16" y="12"/>
                    </a:lnTo>
                    <a:lnTo>
                      <a:pt x="12" y="16"/>
                    </a:lnTo>
                    <a:lnTo>
                      <a:pt x="1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203" name="Freeform 2943"/>
              <p:cNvSpPr>
                <a:spLocks noChangeAspect="1"/>
              </p:cNvSpPr>
              <p:nvPr/>
            </p:nvSpPr>
            <p:spPr bwMode="auto">
              <a:xfrm>
                <a:off x="2054" y="2534"/>
                <a:ext cx="76" cy="80"/>
              </a:xfrm>
              <a:custGeom>
                <a:avLst/>
                <a:gdLst>
                  <a:gd name="T0" fmla="*/ 32 w 76"/>
                  <a:gd name="T1" fmla="*/ 80 h 80"/>
                  <a:gd name="T2" fmla="*/ 0 w 76"/>
                  <a:gd name="T3" fmla="*/ 0 h 80"/>
                  <a:gd name="T4" fmla="*/ 12 w 76"/>
                  <a:gd name="T5" fmla="*/ 0 h 80"/>
                  <a:gd name="T6" fmla="*/ 34 w 76"/>
                  <a:gd name="T7" fmla="*/ 58 h 80"/>
                  <a:gd name="T8" fmla="*/ 36 w 76"/>
                  <a:gd name="T9" fmla="*/ 64 h 80"/>
                  <a:gd name="T10" fmla="*/ 38 w 76"/>
                  <a:gd name="T11" fmla="*/ 70 h 80"/>
                  <a:gd name="T12" fmla="*/ 40 w 76"/>
                  <a:gd name="T13" fmla="*/ 64 h 80"/>
                  <a:gd name="T14" fmla="*/ 42 w 76"/>
                  <a:gd name="T15" fmla="*/ 58 h 80"/>
                  <a:gd name="T16" fmla="*/ 64 w 76"/>
                  <a:gd name="T17" fmla="*/ 0 h 80"/>
                  <a:gd name="T18" fmla="*/ 76 w 76"/>
                  <a:gd name="T19" fmla="*/ 0 h 80"/>
                  <a:gd name="T20" fmla="*/ 44 w 76"/>
                  <a:gd name="T21" fmla="*/ 80 h 80"/>
                  <a:gd name="T22" fmla="*/ 32 w 76"/>
                  <a:gd name="T23" fmla="*/ 80 h 8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6"/>
                  <a:gd name="T37" fmla="*/ 0 h 80"/>
                  <a:gd name="T38" fmla="*/ 76 w 76"/>
                  <a:gd name="T39" fmla="*/ 80 h 8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6" h="80">
                    <a:moveTo>
                      <a:pt x="32" y="80"/>
                    </a:moveTo>
                    <a:lnTo>
                      <a:pt x="0" y="0"/>
                    </a:lnTo>
                    <a:lnTo>
                      <a:pt x="12" y="0"/>
                    </a:lnTo>
                    <a:lnTo>
                      <a:pt x="34" y="58"/>
                    </a:lnTo>
                    <a:lnTo>
                      <a:pt x="36" y="64"/>
                    </a:lnTo>
                    <a:lnTo>
                      <a:pt x="38" y="70"/>
                    </a:lnTo>
                    <a:lnTo>
                      <a:pt x="40" y="64"/>
                    </a:lnTo>
                    <a:lnTo>
                      <a:pt x="42" y="58"/>
                    </a:lnTo>
                    <a:lnTo>
                      <a:pt x="64" y="0"/>
                    </a:lnTo>
                    <a:lnTo>
                      <a:pt x="76" y="0"/>
                    </a:lnTo>
                    <a:lnTo>
                      <a:pt x="44" y="80"/>
                    </a:lnTo>
                    <a:lnTo>
                      <a:pt x="32" y="8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204" name="Freeform 2944"/>
              <p:cNvSpPr>
                <a:spLocks noChangeAspect="1"/>
              </p:cNvSpPr>
              <p:nvPr/>
            </p:nvSpPr>
            <p:spPr bwMode="auto">
              <a:xfrm>
                <a:off x="2130" y="2506"/>
                <a:ext cx="38" cy="56"/>
              </a:xfrm>
              <a:custGeom>
                <a:avLst/>
                <a:gdLst>
                  <a:gd name="T0" fmla="*/ 38 w 38"/>
                  <a:gd name="T1" fmla="*/ 48 h 56"/>
                  <a:gd name="T2" fmla="*/ 38 w 38"/>
                  <a:gd name="T3" fmla="*/ 56 h 56"/>
                  <a:gd name="T4" fmla="*/ 0 w 38"/>
                  <a:gd name="T5" fmla="*/ 56 h 56"/>
                  <a:gd name="T6" fmla="*/ 0 w 38"/>
                  <a:gd name="T7" fmla="*/ 54 h 56"/>
                  <a:gd name="T8" fmla="*/ 2 w 38"/>
                  <a:gd name="T9" fmla="*/ 52 h 56"/>
                  <a:gd name="T10" fmla="*/ 2 w 38"/>
                  <a:gd name="T11" fmla="*/ 48 h 56"/>
                  <a:gd name="T12" fmla="*/ 6 w 38"/>
                  <a:gd name="T13" fmla="*/ 44 h 56"/>
                  <a:gd name="T14" fmla="*/ 10 w 38"/>
                  <a:gd name="T15" fmla="*/ 40 h 56"/>
                  <a:gd name="T16" fmla="*/ 14 w 38"/>
                  <a:gd name="T17" fmla="*/ 34 h 56"/>
                  <a:gd name="T18" fmla="*/ 20 w 38"/>
                  <a:gd name="T19" fmla="*/ 30 h 56"/>
                  <a:gd name="T20" fmla="*/ 24 w 38"/>
                  <a:gd name="T21" fmla="*/ 26 h 56"/>
                  <a:gd name="T22" fmla="*/ 26 w 38"/>
                  <a:gd name="T23" fmla="*/ 22 h 56"/>
                  <a:gd name="T24" fmla="*/ 28 w 38"/>
                  <a:gd name="T25" fmla="*/ 18 h 56"/>
                  <a:gd name="T26" fmla="*/ 30 w 38"/>
                  <a:gd name="T27" fmla="*/ 14 h 56"/>
                  <a:gd name="T28" fmla="*/ 28 w 38"/>
                  <a:gd name="T29" fmla="*/ 12 h 56"/>
                  <a:gd name="T30" fmla="*/ 26 w 38"/>
                  <a:gd name="T31" fmla="*/ 8 h 56"/>
                  <a:gd name="T32" fmla="*/ 24 w 38"/>
                  <a:gd name="T33" fmla="*/ 6 h 56"/>
                  <a:gd name="T34" fmla="*/ 20 w 38"/>
                  <a:gd name="T35" fmla="*/ 6 h 56"/>
                  <a:gd name="T36" fmla="*/ 16 w 38"/>
                  <a:gd name="T37" fmla="*/ 6 h 56"/>
                  <a:gd name="T38" fmla="*/ 12 w 38"/>
                  <a:gd name="T39" fmla="*/ 8 h 56"/>
                  <a:gd name="T40" fmla="*/ 10 w 38"/>
                  <a:gd name="T41" fmla="*/ 12 h 56"/>
                  <a:gd name="T42" fmla="*/ 8 w 38"/>
                  <a:gd name="T43" fmla="*/ 16 h 56"/>
                  <a:gd name="T44" fmla="*/ 2 w 38"/>
                  <a:gd name="T45" fmla="*/ 14 h 56"/>
                  <a:gd name="T46" fmla="*/ 4 w 38"/>
                  <a:gd name="T47" fmla="*/ 8 h 56"/>
                  <a:gd name="T48" fmla="*/ 6 w 38"/>
                  <a:gd name="T49" fmla="*/ 4 h 56"/>
                  <a:gd name="T50" fmla="*/ 12 w 38"/>
                  <a:gd name="T51" fmla="*/ 0 h 56"/>
                  <a:gd name="T52" fmla="*/ 20 w 38"/>
                  <a:gd name="T53" fmla="*/ 0 h 56"/>
                  <a:gd name="T54" fmla="*/ 26 w 38"/>
                  <a:gd name="T55" fmla="*/ 0 h 56"/>
                  <a:gd name="T56" fmla="*/ 32 w 38"/>
                  <a:gd name="T57" fmla="*/ 4 h 56"/>
                  <a:gd name="T58" fmla="*/ 36 w 38"/>
                  <a:gd name="T59" fmla="*/ 8 h 56"/>
                  <a:gd name="T60" fmla="*/ 36 w 38"/>
                  <a:gd name="T61" fmla="*/ 14 h 56"/>
                  <a:gd name="T62" fmla="*/ 36 w 38"/>
                  <a:gd name="T63" fmla="*/ 18 h 56"/>
                  <a:gd name="T64" fmla="*/ 36 w 38"/>
                  <a:gd name="T65" fmla="*/ 22 h 56"/>
                  <a:gd name="T66" fmla="*/ 34 w 38"/>
                  <a:gd name="T67" fmla="*/ 24 h 56"/>
                  <a:gd name="T68" fmla="*/ 32 w 38"/>
                  <a:gd name="T69" fmla="*/ 28 h 56"/>
                  <a:gd name="T70" fmla="*/ 28 w 38"/>
                  <a:gd name="T71" fmla="*/ 32 h 56"/>
                  <a:gd name="T72" fmla="*/ 22 w 38"/>
                  <a:gd name="T73" fmla="*/ 38 h 56"/>
                  <a:gd name="T74" fmla="*/ 16 w 38"/>
                  <a:gd name="T75" fmla="*/ 42 h 56"/>
                  <a:gd name="T76" fmla="*/ 14 w 38"/>
                  <a:gd name="T77" fmla="*/ 46 h 56"/>
                  <a:gd name="T78" fmla="*/ 12 w 38"/>
                  <a:gd name="T79" fmla="*/ 46 h 56"/>
                  <a:gd name="T80" fmla="*/ 10 w 38"/>
                  <a:gd name="T81" fmla="*/ 48 h 56"/>
                  <a:gd name="T82" fmla="*/ 38 w 38"/>
                  <a:gd name="T83" fmla="*/ 48 h 5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38"/>
                  <a:gd name="T127" fmla="*/ 0 h 56"/>
                  <a:gd name="T128" fmla="*/ 38 w 38"/>
                  <a:gd name="T129" fmla="*/ 56 h 5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38" h="56">
                    <a:moveTo>
                      <a:pt x="38" y="48"/>
                    </a:moveTo>
                    <a:lnTo>
                      <a:pt x="38" y="56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2" y="52"/>
                    </a:lnTo>
                    <a:lnTo>
                      <a:pt x="2" y="48"/>
                    </a:lnTo>
                    <a:lnTo>
                      <a:pt x="6" y="44"/>
                    </a:lnTo>
                    <a:lnTo>
                      <a:pt x="10" y="40"/>
                    </a:lnTo>
                    <a:lnTo>
                      <a:pt x="14" y="34"/>
                    </a:lnTo>
                    <a:lnTo>
                      <a:pt x="20" y="30"/>
                    </a:lnTo>
                    <a:lnTo>
                      <a:pt x="24" y="26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30" y="14"/>
                    </a:lnTo>
                    <a:lnTo>
                      <a:pt x="28" y="12"/>
                    </a:lnTo>
                    <a:lnTo>
                      <a:pt x="26" y="8"/>
                    </a:lnTo>
                    <a:lnTo>
                      <a:pt x="24" y="6"/>
                    </a:lnTo>
                    <a:lnTo>
                      <a:pt x="20" y="6"/>
                    </a:lnTo>
                    <a:lnTo>
                      <a:pt x="16" y="6"/>
                    </a:lnTo>
                    <a:lnTo>
                      <a:pt x="12" y="8"/>
                    </a:lnTo>
                    <a:lnTo>
                      <a:pt x="10" y="12"/>
                    </a:lnTo>
                    <a:lnTo>
                      <a:pt x="8" y="16"/>
                    </a:lnTo>
                    <a:lnTo>
                      <a:pt x="2" y="14"/>
                    </a:lnTo>
                    <a:lnTo>
                      <a:pt x="4" y="8"/>
                    </a:lnTo>
                    <a:lnTo>
                      <a:pt x="6" y="4"/>
                    </a:lnTo>
                    <a:lnTo>
                      <a:pt x="12" y="0"/>
                    </a:lnTo>
                    <a:lnTo>
                      <a:pt x="20" y="0"/>
                    </a:lnTo>
                    <a:lnTo>
                      <a:pt x="26" y="0"/>
                    </a:lnTo>
                    <a:lnTo>
                      <a:pt x="32" y="4"/>
                    </a:lnTo>
                    <a:lnTo>
                      <a:pt x="36" y="8"/>
                    </a:lnTo>
                    <a:lnTo>
                      <a:pt x="36" y="14"/>
                    </a:lnTo>
                    <a:lnTo>
                      <a:pt x="36" y="18"/>
                    </a:lnTo>
                    <a:lnTo>
                      <a:pt x="36" y="22"/>
                    </a:lnTo>
                    <a:lnTo>
                      <a:pt x="34" y="24"/>
                    </a:lnTo>
                    <a:lnTo>
                      <a:pt x="32" y="28"/>
                    </a:lnTo>
                    <a:lnTo>
                      <a:pt x="28" y="32"/>
                    </a:lnTo>
                    <a:lnTo>
                      <a:pt x="22" y="38"/>
                    </a:lnTo>
                    <a:lnTo>
                      <a:pt x="16" y="42"/>
                    </a:lnTo>
                    <a:lnTo>
                      <a:pt x="14" y="46"/>
                    </a:lnTo>
                    <a:lnTo>
                      <a:pt x="12" y="46"/>
                    </a:lnTo>
                    <a:lnTo>
                      <a:pt x="10" y="48"/>
                    </a:lnTo>
                    <a:lnTo>
                      <a:pt x="38" y="4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205" name="Freeform 2945"/>
              <p:cNvSpPr>
                <a:spLocks noChangeAspect="1"/>
              </p:cNvSpPr>
              <p:nvPr/>
            </p:nvSpPr>
            <p:spPr bwMode="auto">
              <a:xfrm>
                <a:off x="2184" y="2540"/>
                <a:ext cx="28" cy="94"/>
              </a:xfrm>
              <a:custGeom>
                <a:avLst/>
                <a:gdLst>
                  <a:gd name="T0" fmla="*/ 28 w 28"/>
                  <a:gd name="T1" fmla="*/ 44 h 94"/>
                  <a:gd name="T2" fmla="*/ 26 w 28"/>
                  <a:gd name="T3" fmla="*/ 30 h 94"/>
                  <a:gd name="T4" fmla="*/ 20 w 28"/>
                  <a:gd name="T5" fmla="*/ 18 h 94"/>
                  <a:gd name="T6" fmla="*/ 10 w 28"/>
                  <a:gd name="T7" fmla="*/ 6 h 94"/>
                  <a:gd name="T8" fmla="*/ 6 w 28"/>
                  <a:gd name="T9" fmla="*/ 2 h 94"/>
                  <a:gd name="T10" fmla="*/ 2 w 28"/>
                  <a:gd name="T11" fmla="*/ 0 h 94"/>
                  <a:gd name="T12" fmla="*/ 0 w 28"/>
                  <a:gd name="T13" fmla="*/ 2 h 94"/>
                  <a:gd name="T14" fmla="*/ 12 w 28"/>
                  <a:gd name="T15" fmla="*/ 14 h 94"/>
                  <a:gd name="T16" fmla="*/ 16 w 28"/>
                  <a:gd name="T17" fmla="*/ 28 h 94"/>
                  <a:gd name="T18" fmla="*/ 18 w 28"/>
                  <a:gd name="T19" fmla="*/ 44 h 94"/>
                  <a:gd name="T20" fmla="*/ 18 w 28"/>
                  <a:gd name="T21" fmla="*/ 62 h 94"/>
                  <a:gd name="T22" fmla="*/ 12 w 28"/>
                  <a:gd name="T23" fmla="*/ 78 h 94"/>
                  <a:gd name="T24" fmla="*/ 0 w 28"/>
                  <a:gd name="T25" fmla="*/ 92 h 94"/>
                  <a:gd name="T26" fmla="*/ 2 w 28"/>
                  <a:gd name="T27" fmla="*/ 94 h 94"/>
                  <a:gd name="T28" fmla="*/ 16 w 28"/>
                  <a:gd name="T29" fmla="*/ 80 h 94"/>
                  <a:gd name="T30" fmla="*/ 24 w 28"/>
                  <a:gd name="T31" fmla="*/ 64 h 94"/>
                  <a:gd name="T32" fmla="*/ 28 w 28"/>
                  <a:gd name="T33" fmla="*/ 44 h 9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8"/>
                  <a:gd name="T52" fmla="*/ 0 h 94"/>
                  <a:gd name="T53" fmla="*/ 28 w 28"/>
                  <a:gd name="T54" fmla="*/ 94 h 9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8" h="94">
                    <a:moveTo>
                      <a:pt x="28" y="44"/>
                    </a:moveTo>
                    <a:lnTo>
                      <a:pt x="26" y="30"/>
                    </a:lnTo>
                    <a:lnTo>
                      <a:pt x="20" y="18"/>
                    </a:lnTo>
                    <a:lnTo>
                      <a:pt x="10" y="6"/>
                    </a:lnTo>
                    <a:lnTo>
                      <a:pt x="6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12" y="14"/>
                    </a:lnTo>
                    <a:lnTo>
                      <a:pt x="16" y="28"/>
                    </a:lnTo>
                    <a:lnTo>
                      <a:pt x="18" y="44"/>
                    </a:lnTo>
                    <a:lnTo>
                      <a:pt x="18" y="62"/>
                    </a:lnTo>
                    <a:lnTo>
                      <a:pt x="12" y="78"/>
                    </a:lnTo>
                    <a:lnTo>
                      <a:pt x="0" y="92"/>
                    </a:lnTo>
                    <a:lnTo>
                      <a:pt x="2" y="94"/>
                    </a:lnTo>
                    <a:lnTo>
                      <a:pt x="16" y="80"/>
                    </a:lnTo>
                    <a:lnTo>
                      <a:pt x="24" y="64"/>
                    </a:lnTo>
                    <a:lnTo>
                      <a:pt x="28" y="4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</p:grpSp>
      <p:grpSp>
        <p:nvGrpSpPr>
          <p:cNvPr id="16" name="Group 5363"/>
          <p:cNvGrpSpPr>
            <a:grpSpLocks noChangeAspect="1"/>
          </p:cNvGrpSpPr>
          <p:nvPr/>
        </p:nvGrpSpPr>
        <p:grpSpPr bwMode="auto">
          <a:xfrm>
            <a:off x="5462588" y="1676400"/>
            <a:ext cx="3065462" cy="1797050"/>
            <a:chOff x="3388" y="1432"/>
            <a:chExt cx="2256" cy="1322"/>
          </a:xfrm>
        </p:grpSpPr>
        <p:sp>
          <p:nvSpPr>
            <p:cNvPr id="20577" name="Line 2951"/>
            <p:cNvSpPr>
              <a:spLocks noChangeAspect="1" noChangeShapeType="1"/>
            </p:cNvSpPr>
            <p:nvPr/>
          </p:nvSpPr>
          <p:spPr bwMode="auto">
            <a:xfrm flipH="1" flipV="1">
              <a:off x="3580" y="2096"/>
              <a:ext cx="1130" cy="558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78" name="Line 2952"/>
            <p:cNvSpPr>
              <a:spLocks noChangeAspect="1" noChangeShapeType="1"/>
            </p:cNvSpPr>
            <p:nvPr/>
          </p:nvSpPr>
          <p:spPr bwMode="auto">
            <a:xfrm flipV="1">
              <a:off x="4710" y="2640"/>
              <a:ext cx="1" cy="14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79" name="Freeform 2953"/>
            <p:cNvSpPr>
              <a:spLocks noChangeAspect="1" noEditPoints="1"/>
            </p:cNvSpPr>
            <p:nvPr/>
          </p:nvSpPr>
          <p:spPr bwMode="auto">
            <a:xfrm>
              <a:off x="4690" y="2688"/>
              <a:ext cx="40" cy="66"/>
            </a:xfrm>
            <a:custGeom>
              <a:avLst/>
              <a:gdLst>
                <a:gd name="T0" fmla="*/ 0 w 40"/>
                <a:gd name="T1" fmla="*/ 34 h 66"/>
                <a:gd name="T2" fmla="*/ 0 w 40"/>
                <a:gd name="T3" fmla="*/ 24 h 66"/>
                <a:gd name="T4" fmla="*/ 2 w 40"/>
                <a:gd name="T5" fmla="*/ 16 h 66"/>
                <a:gd name="T6" fmla="*/ 6 w 40"/>
                <a:gd name="T7" fmla="*/ 8 h 66"/>
                <a:gd name="T8" fmla="*/ 12 w 40"/>
                <a:gd name="T9" fmla="*/ 4 h 66"/>
                <a:gd name="T10" fmla="*/ 16 w 40"/>
                <a:gd name="T11" fmla="*/ 2 h 66"/>
                <a:gd name="T12" fmla="*/ 20 w 40"/>
                <a:gd name="T13" fmla="*/ 0 h 66"/>
                <a:gd name="T14" fmla="*/ 24 w 40"/>
                <a:gd name="T15" fmla="*/ 2 h 66"/>
                <a:gd name="T16" fmla="*/ 28 w 40"/>
                <a:gd name="T17" fmla="*/ 4 h 66"/>
                <a:gd name="T18" fmla="*/ 32 w 40"/>
                <a:gd name="T19" fmla="*/ 8 h 66"/>
                <a:gd name="T20" fmla="*/ 36 w 40"/>
                <a:gd name="T21" fmla="*/ 14 h 66"/>
                <a:gd name="T22" fmla="*/ 38 w 40"/>
                <a:gd name="T23" fmla="*/ 24 h 66"/>
                <a:gd name="T24" fmla="*/ 40 w 40"/>
                <a:gd name="T25" fmla="*/ 34 h 66"/>
                <a:gd name="T26" fmla="*/ 38 w 40"/>
                <a:gd name="T27" fmla="*/ 44 h 66"/>
                <a:gd name="T28" fmla="*/ 36 w 40"/>
                <a:gd name="T29" fmla="*/ 52 h 66"/>
                <a:gd name="T30" fmla="*/ 32 w 40"/>
                <a:gd name="T31" fmla="*/ 58 h 66"/>
                <a:gd name="T32" fmla="*/ 28 w 40"/>
                <a:gd name="T33" fmla="*/ 64 h 66"/>
                <a:gd name="T34" fmla="*/ 24 w 40"/>
                <a:gd name="T35" fmla="*/ 66 h 66"/>
                <a:gd name="T36" fmla="*/ 20 w 40"/>
                <a:gd name="T37" fmla="*/ 66 h 66"/>
                <a:gd name="T38" fmla="*/ 14 w 40"/>
                <a:gd name="T39" fmla="*/ 66 h 66"/>
                <a:gd name="T40" fmla="*/ 8 w 40"/>
                <a:gd name="T41" fmla="*/ 62 h 66"/>
                <a:gd name="T42" fmla="*/ 4 w 40"/>
                <a:gd name="T43" fmla="*/ 56 h 66"/>
                <a:gd name="T44" fmla="*/ 2 w 40"/>
                <a:gd name="T45" fmla="*/ 50 h 66"/>
                <a:gd name="T46" fmla="*/ 0 w 40"/>
                <a:gd name="T47" fmla="*/ 42 h 66"/>
                <a:gd name="T48" fmla="*/ 0 w 40"/>
                <a:gd name="T49" fmla="*/ 34 h 66"/>
                <a:gd name="T50" fmla="*/ 8 w 40"/>
                <a:gd name="T51" fmla="*/ 36 h 66"/>
                <a:gd name="T52" fmla="*/ 10 w 40"/>
                <a:gd name="T53" fmla="*/ 48 h 66"/>
                <a:gd name="T54" fmla="*/ 12 w 40"/>
                <a:gd name="T55" fmla="*/ 56 h 66"/>
                <a:gd name="T56" fmla="*/ 14 w 40"/>
                <a:gd name="T57" fmla="*/ 60 h 66"/>
                <a:gd name="T58" fmla="*/ 16 w 40"/>
                <a:gd name="T59" fmla="*/ 62 h 66"/>
                <a:gd name="T60" fmla="*/ 20 w 40"/>
                <a:gd name="T61" fmla="*/ 64 h 66"/>
                <a:gd name="T62" fmla="*/ 22 w 40"/>
                <a:gd name="T63" fmla="*/ 64 h 66"/>
                <a:gd name="T64" fmla="*/ 24 w 40"/>
                <a:gd name="T65" fmla="*/ 62 h 66"/>
                <a:gd name="T66" fmla="*/ 26 w 40"/>
                <a:gd name="T67" fmla="*/ 58 h 66"/>
                <a:gd name="T68" fmla="*/ 28 w 40"/>
                <a:gd name="T69" fmla="*/ 54 h 66"/>
                <a:gd name="T70" fmla="*/ 30 w 40"/>
                <a:gd name="T71" fmla="*/ 48 h 66"/>
                <a:gd name="T72" fmla="*/ 30 w 40"/>
                <a:gd name="T73" fmla="*/ 40 h 66"/>
                <a:gd name="T74" fmla="*/ 30 w 40"/>
                <a:gd name="T75" fmla="*/ 30 h 66"/>
                <a:gd name="T76" fmla="*/ 30 w 40"/>
                <a:gd name="T77" fmla="*/ 20 h 66"/>
                <a:gd name="T78" fmla="*/ 28 w 40"/>
                <a:gd name="T79" fmla="*/ 12 h 66"/>
                <a:gd name="T80" fmla="*/ 26 w 40"/>
                <a:gd name="T81" fmla="*/ 8 h 66"/>
                <a:gd name="T82" fmla="*/ 24 w 40"/>
                <a:gd name="T83" fmla="*/ 6 h 66"/>
                <a:gd name="T84" fmla="*/ 22 w 40"/>
                <a:gd name="T85" fmla="*/ 4 h 66"/>
                <a:gd name="T86" fmla="*/ 20 w 40"/>
                <a:gd name="T87" fmla="*/ 4 h 66"/>
                <a:gd name="T88" fmla="*/ 16 w 40"/>
                <a:gd name="T89" fmla="*/ 4 h 66"/>
                <a:gd name="T90" fmla="*/ 14 w 40"/>
                <a:gd name="T91" fmla="*/ 6 h 66"/>
                <a:gd name="T92" fmla="*/ 12 w 40"/>
                <a:gd name="T93" fmla="*/ 12 h 66"/>
                <a:gd name="T94" fmla="*/ 10 w 40"/>
                <a:gd name="T95" fmla="*/ 18 h 66"/>
                <a:gd name="T96" fmla="*/ 8 w 40"/>
                <a:gd name="T97" fmla="*/ 26 h 66"/>
                <a:gd name="T98" fmla="*/ 8 w 40"/>
                <a:gd name="T99" fmla="*/ 36 h 6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0"/>
                <a:gd name="T151" fmla="*/ 0 h 66"/>
                <a:gd name="T152" fmla="*/ 40 w 40"/>
                <a:gd name="T153" fmla="*/ 66 h 6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0" h="66">
                  <a:moveTo>
                    <a:pt x="0" y="34"/>
                  </a:moveTo>
                  <a:lnTo>
                    <a:pt x="0" y="24"/>
                  </a:lnTo>
                  <a:lnTo>
                    <a:pt x="2" y="16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6" y="2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8" y="4"/>
                  </a:lnTo>
                  <a:lnTo>
                    <a:pt x="32" y="8"/>
                  </a:lnTo>
                  <a:lnTo>
                    <a:pt x="36" y="14"/>
                  </a:lnTo>
                  <a:lnTo>
                    <a:pt x="38" y="24"/>
                  </a:lnTo>
                  <a:lnTo>
                    <a:pt x="40" y="34"/>
                  </a:lnTo>
                  <a:lnTo>
                    <a:pt x="38" y="44"/>
                  </a:lnTo>
                  <a:lnTo>
                    <a:pt x="36" y="52"/>
                  </a:lnTo>
                  <a:lnTo>
                    <a:pt x="32" y="58"/>
                  </a:lnTo>
                  <a:lnTo>
                    <a:pt x="28" y="64"/>
                  </a:lnTo>
                  <a:lnTo>
                    <a:pt x="24" y="66"/>
                  </a:lnTo>
                  <a:lnTo>
                    <a:pt x="20" y="66"/>
                  </a:lnTo>
                  <a:lnTo>
                    <a:pt x="14" y="66"/>
                  </a:lnTo>
                  <a:lnTo>
                    <a:pt x="8" y="62"/>
                  </a:lnTo>
                  <a:lnTo>
                    <a:pt x="4" y="56"/>
                  </a:lnTo>
                  <a:lnTo>
                    <a:pt x="2" y="50"/>
                  </a:lnTo>
                  <a:lnTo>
                    <a:pt x="0" y="42"/>
                  </a:lnTo>
                  <a:lnTo>
                    <a:pt x="0" y="34"/>
                  </a:lnTo>
                  <a:close/>
                  <a:moveTo>
                    <a:pt x="8" y="36"/>
                  </a:moveTo>
                  <a:lnTo>
                    <a:pt x="10" y="48"/>
                  </a:lnTo>
                  <a:lnTo>
                    <a:pt x="12" y="56"/>
                  </a:lnTo>
                  <a:lnTo>
                    <a:pt x="14" y="60"/>
                  </a:lnTo>
                  <a:lnTo>
                    <a:pt x="16" y="62"/>
                  </a:lnTo>
                  <a:lnTo>
                    <a:pt x="20" y="64"/>
                  </a:lnTo>
                  <a:lnTo>
                    <a:pt x="22" y="64"/>
                  </a:lnTo>
                  <a:lnTo>
                    <a:pt x="24" y="62"/>
                  </a:lnTo>
                  <a:lnTo>
                    <a:pt x="26" y="58"/>
                  </a:lnTo>
                  <a:lnTo>
                    <a:pt x="28" y="54"/>
                  </a:lnTo>
                  <a:lnTo>
                    <a:pt x="30" y="48"/>
                  </a:lnTo>
                  <a:lnTo>
                    <a:pt x="30" y="40"/>
                  </a:lnTo>
                  <a:lnTo>
                    <a:pt x="30" y="30"/>
                  </a:lnTo>
                  <a:lnTo>
                    <a:pt x="30" y="20"/>
                  </a:lnTo>
                  <a:lnTo>
                    <a:pt x="28" y="12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4" y="6"/>
                  </a:lnTo>
                  <a:lnTo>
                    <a:pt x="12" y="12"/>
                  </a:lnTo>
                  <a:lnTo>
                    <a:pt x="10" y="18"/>
                  </a:lnTo>
                  <a:lnTo>
                    <a:pt x="8" y="26"/>
                  </a:lnTo>
                  <a:lnTo>
                    <a:pt x="8" y="3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80" name="Line 2954"/>
            <p:cNvSpPr>
              <a:spLocks noChangeAspect="1" noChangeShapeType="1"/>
            </p:cNvSpPr>
            <p:nvPr/>
          </p:nvSpPr>
          <p:spPr bwMode="auto">
            <a:xfrm flipV="1">
              <a:off x="4434" y="2504"/>
              <a:ext cx="1" cy="1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81" name="Freeform 2955"/>
            <p:cNvSpPr>
              <a:spLocks noChangeAspect="1" noEditPoints="1"/>
            </p:cNvSpPr>
            <p:nvPr/>
          </p:nvSpPr>
          <p:spPr bwMode="auto">
            <a:xfrm>
              <a:off x="4380" y="2552"/>
              <a:ext cx="40" cy="66"/>
            </a:xfrm>
            <a:custGeom>
              <a:avLst/>
              <a:gdLst>
                <a:gd name="T0" fmla="*/ 0 w 40"/>
                <a:gd name="T1" fmla="*/ 34 h 66"/>
                <a:gd name="T2" fmla="*/ 0 w 40"/>
                <a:gd name="T3" fmla="*/ 24 h 66"/>
                <a:gd name="T4" fmla="*/ 2 w 40"/>
                <a:gd name="T5" fmla="*/ 14 h 66"/>
                <a:gd name="T6" fmla="*/ 6 w 40"/>
                <a:gd name="T7" fmla="*/ 8 h 66"/>
                <a:gd name="T8" fmla="*/ 12 w 40"/>
                <a:gd name="T9" fmla="*/ 2 h 66"/>
                <a:gd name="T10" fmla="*/ 16 w 40"/>
                <a:gd name="T11" fmla="*/ 0 h 66"/>
                <a:gd name="T12" fmla="*/ 20 w 40"/>
                <a:gd name="T13" fmla="*/ 0 h 66"/>
                <a:gd name="T14" fmla="*/ 24 w 40"/>
                <a:gd name="T15" fmla="*/ 0 h 66"/>
                <a:gd name="T16" fmla="*/ 28 w 40"/>
                <a:gd name="T17" fmla="*/ 4 h 66"/>
                <a:gd name="T18" fmla="*/ 32 w 40"/>
                <a:gd name="T19" fmla="*/ 8 h 66"/>
                <a:gd name="T20" fmla="*/ 36 w 40"/>
                <a:gd name="T21" fmla="*/ 14 h 66"/>
                <a:gd name="T22" fmla="*/ 38 w 40"/>
                <a:gd name="T23" fmla="*/ 22 h 66"/>
                <a:gd name="T24" fmla="*/ 40 w 40"/>
                <a:gd name="T25" fmla="*/ 32 h 66"/>
                <a:gd name="T26" fmla="*/ 38 w 40"/>
                <a:gd name="T27" fmla="*/ 42 h 66"/>
                <a:gd name="T28" fmla="*/ 36 w 40"/>
                <a:gd name="T29" fmla="*/ 52 h 66"/>
                <a:gd name="T30" fmla="*/ 32 w 40"/>
                <a:gd name="T31" fmla="*/ 58 h 66"/>
                <a:gd name="T32" fmla="*/ 28 w 40"/>
                <a:gd name="T33" fmla="*/ 62 h 66"/>
                <a:gd name="T34" fmla="*/ 24 w 40"/>
                <a:gd name="T35" fmla="*/ 66 h 66"/>
                <a:gd name="T36" fmla="*/ 20 w 40"/>
                <a:gd name="T37" fmla="*/ 66 h 66"/>
                <a:gd name="T38" fmla="*/ 14 w 40"/>
                <a:gd name="T39" fmla="*/ 64 h 66"/>
                <a:gd name="T40" fmla="*/ 8 w 40"/>
                <a:gd name="T41" fmla="*/ 62 h 66"/>
                <a:gd name="T42" fmla="*/ 4 w 40"/>
                <a:gd name="T43" fmla="*/ 56 h 66"/>
                <a:gd name="T44" fmla="*/ 2 w 40"/>
                <a:gd name="T45" fmla="*/ 48 h 66"/>
                <a:gd name="T46" fmla="*/ 0 w 40"/>
                <a:gd name="T47" fmla="*/ 42 h 66"/>
                <a:gd name="T48" fmla="*/ 0 w 40"/>
                <a:gd name="T49" fmla="*/ 34 h 66"/>
                <a:gd name="T50" fmla="*/ 8 w 40"/>
                <a:gd name="T51" fmla="*/ 34 h 66"/>
                <a:gd name="T52" fmla="*/ 10 w 40"/>
                <a:gd name="T53" fmla="*/ 46 h 66"/>
                <a:gd name="T54" fmla="*/ 12 w 40"/>
                <a:gd name="T55" fmla="*/ 56 h 66"/>
                <a:gd name="T56" fmla="*/ 14 w 40"/>
                <a:gd name="T57" fmla="*/ 60 h 66"/>
                <a:gd name="T58" fmla="*/ 16 w 40"/>
                <a:gd name="T59" fmla="*/ 62 h 66"/>
                <a:gd name="T60" fmla="*/ 20 w 40"/>
                <a:gd name="T61" fmla="*/ 62 h 66"/>
                <a:gd name="T62" fmla="*/ 22 w 40"/>
                <a:gd name="T63" fmla="*/ 62 h 66"/>
                <a:gd name="T64" fmla="*/ 24 w 40"/>
                <a:gd name="T65" fmla="*/ 60 h 66"/>
                <a:gd name="T66" fmla="*/ 26 w 40"/>
                <a:gd name="T67" fmla="*/ 58 h 66"/>
                <a:gd name="T68" fmla="*/ 28 w 40"/>
                <a:gd name="T69" fmla="*/ 54 h 66"/>
                <a:gd name="T70" fmla="*/ 30 w 40"/>
                <a:gd name="T71" fmla="*/ 46 h 66"/>
                <a:gd name="T72" fmla="*/ 30 w 40"/>
                <a:gd name="T73" fmla="*/ 40 h 66"/>
                <a:gd name="T74" fmla="*/ 30 w 40"/>
                <a:gd name="T75" fmla="*/ 30 h 66"/>
                <a:gd name="T76" fmla="*/ 30 w 40"/>
                <a:gd name="T77" fmla="*/ 20 h 66"/>
                <a:gd name="T78" fmla="*/ 28 w 40"/>
                <a:gd name="T79" fmla="*/ 12 h 66"/>
                <a:gd name="T80" fmla="*/ 26 w 40"/>
                <a:gd name="T81" fmla="*/ 8 h 66"/>
                <a:gd name="T82" fmla="*/ 24 w 40"/>
                <a:gd name="T83" fmla="*/ 4 h 66"/>
                <a:gd name="T84" fmla="*/ 22 w 40"/>
                <a:gd name="T85" fmla="*/ 4 h 66"/>
                <a:gd name="T86" fmla="*/ 20 w 40"/>
                <a:gd name="T87" fmla="*/ 2 h 66"/>
                <a:gd name="T88" fmla="*/ 16 w 40"/>
                <a:gd name="T89" fmla="*/ 4 h 66"/>
                <a:gd name="T90" fmla="*/ 14 w 40"/>
                <a:gd name="T91" fmla="*/ 6 h 66"/>
                <a:gd name="T92" fmla="*/ 12 w 40"/>
                <a:gd name="T93" fmla="*/ 10 h 66"/>
                <a:gd name="T94" fmla="*/ 10 w 40"/>
                <a:gd name="T95" fmla="*/ 18 h 66"/>
                <a:gd name="T96" fmla="*/ 8 w 40"/>
                <a:gd name="T97" fmla="*/ 26 h 66"/>
                <a:gd name="T98" fmla="*/ 8 w 40"/>
                <a:gd name="T99" fmla="*/ 34 h 6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0"/>
                <a:gd name="T151" fmla="*/ 0 h 66"/>
                <a:gd name="T152" fmla="*/ 40 w 40"/>
                <a:gd name="T153" fmla="*/ 66 h 6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0" h="66">
                  <a:moveTo>
                    <a:pt x="0" y="34"/>
                  </a:moveTo>
                  <a:lnTo>
                    <a:pt x="0" y="24"/>
                  </a:lnTo>
                  <a:lnTo>
                    <a:pt x="2" y="14"/>
                  </a:lnTo>
                  <a:lnTo>
                    <a:pt x="6" y="8"/>
                  </a:lnTo>
                  <a:lnTo>
                    <a:pt x="12" y="2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4"/>
                  </a:lnTo>
                  <a:lnTo>
                    <a:pt x="32" y="8"/>
                  </a:lnTo>
                  <a:lnTo>
                    <a:pt x="36" y="14"/>
                  </a:lnTo>
                  <a:lnTo>
                    <a:pt x="38" y="22"/>
                  </a:lnTo>
                  <a:lnTo>
                    <a:pt x="40" y="32"/>
                  </a:lnTo>
                  <a:lnTo>
                    <a:pt x="38" y="42"/>
                  </a:lnTo>
                  <a:lnTo>
                    <a:pt x="36" y="52"/>
                  </a:lnTo>
                  <a:lnTo>
                    <a:pt x="32" y="58"/>
                  </a:lnTo>
                  <a:lnTo>
                    <a:pt x="28" y="62"/>
                  </a:lnTo>
                  <a:lnTo>
                    <a:pt x="24" y="66"/>
                  </a:lnTo>
                  <a:lnTo>
                    <a:pt x="20" y="66"/>
                  </a:lnTo>
                  <a:lnTo>
                    <a:pt x="14" y="64"/>
                  </a:lnTo>
                  <a:lnTo>
                    <a:pt x="8" y="62"/>
                  </a:lnTo>
                  <a:lnTo>
                    <a:pt x="4" y="56"/>
                  </a:lnTo>
                  <a:lnTo>
                    <a:pt x="2" y="48"/>
                  </a:lnTo>
                  <a:lnTo>
                    <a:pt x="0" y="42"/>
                  </a:lnTo>
                  <a:lnTo>
                    <a:pt x="0" y="34"/>
                  </a:lnTo>
                  <a:close/>
                  <a:moveTo>
                    <a:pt x="8" y="34"/>
                  </a:moveTo>
                  <a:lnTo>
                    <a:pt x="10" y="46"/>
                  </a:lnTo>
                  <a:lnTo>
                    <a:pt x="12" y="56"/>
                  </a:lnTo>
                  <a:lnTo>
                    <a:pt x="14" y="60"/>
                  </a:lnTo>
                  <a:lnTo>
                    <a:pt x="16" y="62"/>
                  </a:lnTo>
                  <a:lnTo>
                    <a:pt x="20" y="62"/>
                  </a:lnTo>
                  <a:lnTo>
                    <a:pt x="22" y="62"/>
                  </a:lnTo>
                  <a:lnTo>
                    <a:pt x="24" y="60"/>
                  </a:lnTo>
                  <a:lnTo>
                    <a:pt x="26" y="58"/>
                  </a:lnTo>
                  <a:lnTo>
                    <a:pt x="28" y="54"/>
                  </a:lnTo>
                  <a:lnTo>
                    <a:pt x="30" y="46"/>
                  </a:lnTo>
                  <a:lnTo>
                    <a:pt x="30" y="40"/>
                  </a:lnTo>
                  <a:lnTo>
                    <a:pt x="30" y="30"/>
                  </a:lnTo>
                  <a:lnTo>
                    <a:pt x="30" y="20"/>
                  </a:lnTo>
                  <a:lnTo>
                    <a:pt x="28" y="12"/>
                  </a:lnTo>
                  <a:lnTo>
                    <a:pt x="26" y="8"/>
                  </a:lnTo>
                  <a:lnTo>
                    <a:pt x="24" y="4"/>
                  </a:lnTo>
                  <a:lnTo>
                    <a:pt x="22" y="4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4" y="6"/>
                  </a:lnTo>
                  <a:lnTo>
                    <a:pt x="12" y="10"/>
                  </a:lnTo>
                  <a:lnTo>
                    <a:pt x="10" y="18"/>
                  </a:lnTo>
                  <a:lnTo>
                    <a:pt x="8" y="26"/>
                  </a:lnTo>
                  <a:lnTo>
                    <a:pt x="8" y="3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82" name="Freeform 2956"/>
            <p:cNvSpPr>
              <a:spLocks noChangeAspect="1"/>
            </p:cNvSpPr>
            <p:nvPr/>
          </p:nvSpPr>
          <p:spPr bwMode="auto">
            <a:xfrm>
              <a:off x="4430" y="2606"/>
              <a:ext cx="12" cy="12"/>
            </a:xfrm>
            <a:custGeom>
              <a:avLst/>
              <a:gdLst>
                <a:gd name="T0" fmla="*/ 6 w 12"/>
                <a:gd name="T1" fmla="*/ 0 h 12"/>
                <a:gd name="T2" fmla="*/ 8 w 12"/>
                <a:gd name="T3" fmla="*/ 2 h 12"/>
                <a:gd name="T4" fmla="*/ 10 w 12"/>
                <a:gd name="T5" fmla="*/ 2 h 12"/>
                <a:gd name="T6" fmla="*/ 12 w 12"/>
                <a:gd name="T7" fmla="*/ 4 h 12"/>
                <a:gd name="T8" fmla="*/ 12 w 12"/>
                <a:gd name="T9" fmla="*/ 6 h 12"/>
                <a:gd name="T10" fmla="*/ 12 w 12"/>
                <a:gd name="T11" fmla="*/ 8 h 12"/>
                <a:gd name="T12" fmla="*/ 10 w 12"/>
                <a:gd name="T13" fmla="*/ 10 h 12"/>
                <a:gd name="T14" fmla="*/ 8 w 12"/>
                <a:gd name="T15" fmla="*/ 12 h 12"/>
                <a:gd name="T16" fmla="*/ 6 w 12"/>
                <a:gd name="T17" fmla="*/ 12 h 12"/>
                <a:gd name="T18" fmla="*/ 4 w 12"/>
                <a:gd name="T19" fmla="*/ 12 h 12"/>
                <a:gd name="T20" fmla="*/ 2 w 12"/>
                <a:gd name="T21" fmla="*/ 10 h 12"/>
                <a:gd name="T22" fmla="*/ 0 w 12"/>
                <a:gd name="T23" fmla="*/ 8 h 12"/>
                <a:gd name="T24" fmla="*/ 0 w 12"/>
                <a:gd name="T25" fmla="*/ 6 h 12"/>
                <a:gd name="T26" fmla="*/ 0 w 12"/>
                <a:gd name="T27" fmla="*/ 4 h 12"/>
                <a:gd name="T28" fmla="*/ 2 w 12"/>
                <a:gd name="T29" fmla="*/ 2 h 12"/>
                <a:gd name="T30" fmla="*/ 4 w 12"/>
                <a:gd name="T31" fmla="*/ 2 h 12"/>
                <a:gd name="T32" fmla="*/ 6 w 1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6" y="0"/>
                  </a:moveTo>
                  <a:lnTo>
                    <a:pt x="8" y="2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12" y="8"/>
                  </a:lnTo>
                  <a:lnTo>
                    <a:pt x="10" y="10"/>
                  </a:lnTo>
                  <a:lnTo>
                    <a:pt x="8" y="12"/>
                  </a:lnTo>
                  <a:lnTo>
                    <a:pt x="6" y="12"/>
                  </a:lnTo>
                  <a:lnTo>
                    <a:pt x="4" y="12"/>
                  </a:lnTo>
                  <a:lnTo>
                    <a:pt x="2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83" name="Freeform 2957"/>
            <p:cNvSpPr>
              <a:spLocks noChangeAspect="1"/>
            </p:cNvSpPr>
            <p:nvPr/>
          </p:nvSpPr>
          <p:spPr bwMode="auto">
            <a:xfrm>
              <a:off x="4450" y="2552"/>
              <a:ext cx="42" cy="64"/>
            </a:xfrm>
            <a:custGeom>
              <a:avLst/>
              <a:gdLst>
                <a:gd name="T0" fmla="*/ 42 w 42"/>
                <a:gd name="T1" fmla="*/ 52 h 64"/>
                <a:gd name="T2" fmla="*/ 38 w 42"/>
                <a:gd name="T3" fmla="*/ 64 h 64"/>
                <a:gd name="T4" fmla="*/ 0 w 42"/>
                <a:gd name="T5" fmla="*/ 64 h 64"/>
                <a:gd name="T6" fmla="*/ 0 w 42"/>
                <a:gd name="T7" fmla="*/ 64 h 64"/>
                <a:gd name="T8" fmla="*/ 10 w 42"/>
                <a:gd name="T9" fmla="*/ 54 h 64"/>
                <a:gd name="T10" fmla="*/ 18 w 42"/>
                <a:gd name="T11" fmla="*/ 46 h 64"/>
                <a:gd name="T12" fmla="*/ 22 w 42"/>
                <a:gd name="T13" fmla="*/ 38 h 64"/>
                <a:gd name="T14" fmla="*/ 26 w 42"/>
                <a:gd name="T15" fmla="*/ 32 h 64"/>
                <a:gd name="T16" fmla="*/ 28 w 42"/>
                <a:gd name="T17" fmla="*/ 26 h 64"/>
                <a:gd name="T18" fmla="*/ 30 w 42"/>
                <a:gd name="T19" fmla="*/ 22 h 64"/>
                <a:gd name="T20" fmla="*/ 28 w 42"/>
                <a:gd name="T21" fmla="*/ 16 h 64"/>
                <a:gd name="T22" fmla="*/ 26 w 42"/>
                <a:gd name="T23" fmla="*/ 10 h 64"/>
                <a:gd name="T24" fmla="*/ 22 w 42"/>
                <a:gd name="T25" fmla="*/ 8 h 64"/>
                <a:gd name="T26" fmla="*/ 16 w 42"/>
                <a:gd name="T27" fmla="*/ 6 h 64"/>
                <a:gd name="T28" fmla="*/ 12 w 42"/>
                <a:gd name="T29" fmla="*/ 8 h 64"/>
                <a:gd name="T30" fmla="*/ 8 w 42"/>
                <a:gd name="T31" fmla="*/ 10 h 64"/>
                <a:gd name="T32" fmla="*/ 4 w 42"/>
                <a:gd name="T33" fmla="*/ 14 h 64"/>
                <a:gd name="T34" fmla="*/ 2 w 42"/>
                <a:gd name="T35" fmla="*/ 18 h 64"/>
                <a:gd name="T36" fmla="*/ 0 w 42"/>
                <a:gd name="T37" fmla="*/ 18 h 64"/>
                <a:gd name="T38" fmla="*/ 2 w 42"/>
                <a:gd name="T39" fmla="*/ 10 h 64"/>
                <a:gd name="T40" fmla="*/ 6 w 42"/>
                <a:gd name="T41" fmla="*/ 4 h 64"/>
                <a:gd name="T42" fmla="*/ 12 w 42"/>
                <a:gd name="T43" fmla="*/ 2 h 64"/>
                <a:gd name="T44" fmla="*/ 20 w 42"/>
                <a:gd name="T45" fmla="*/ 0 h 64"/>
                <a:gd name="T46" fmla="*/ 26 w 42"/>
                <a:gd name="T47" fmla="*/ 2 h 64"/>
                <a:gd name="T48" fmla="*/ 32 w 42"/>
                <a:gd name="T49" fmla="*/ 4 h 64"/>
                <a:gd name="T50" fmla="*/ 36 w 42"/>
                <a:gd name="T51" fmla="*/ 10 h 64"/>
                <a:gd name="T52" fmla="*/ 38 w 42"/>
                <a:gd name="T53" fmla="*/ 16 h 64"/>
                <a:gd name="T54" fmla="*/ 36 w 42"/>
                <a:gd name="T55" fmla="*/ 22 h 64"/>
                <a:gd name="T56" fmla="*/ 36 w 42"/>
                <a:gd name="T57" fmla="*/ 26 h 64"/>
                <a:gd name="T58" fmla="*/ 30 w 42"/>
                <a:gd name="T59" fmla="*/ 34 h 64"/>
                <a:gd name="T60" fmla="*/ 24 w 42"/>
                <a:gd name="T61" fmla="*/ 42 h 64"/>
                <a:gd name="T62" fmla="*/ 16 w 42"/>
                <a:gd name="T63" fmla="*/ 50 h 64"/>
                <a:gd name="T64" fmla="*/ 12 w 42"/>
                <a:gd name="T65" fmla="*/ 54 h 64"/>
                <a:gd name="T66" fmla="*/ 8 w 42"/>
                <a:gd name="T67" fmla="*/ 58 h 64"/>
                <a:gd name="T68" fmla="*/ 26 w 42"/>
                <a:gd name="T69" fmla="*/ 58 h 64"/>
                <a:gd name="T70" fmla="*/ 30 w 42"/>
                <a:gd name="T71" fmla="*/ 58 h 64"/>
                <a:gd name="T72" fmla="*/ 32 w 42"/>
                <a:gd name="T73" fmla="*/ 58 h 64"/>
                <a:gd name="T74" fmla="*/ 34 w 42"/>
                <a:gd name="T75" fmla="*/ 56 h 64"/>
                <a:gd name="T76" fmla="*/ 36 w 42"/>
                <a:gd name="T77" fmla="*/ 56 h 64"/>
                <a:gd name="T78" fmla="*/ 38 w 42"/>
                <a:gd name="T79" fmla="*/ 54 h 64"/>
                <a:gd name="T80" fmla="*/ 40 w 42"/>
                <a:gd name="T81" fmla="*/ 52 h 64"/>
                <a:gd name="T82" fmla="*/ 42 w 42"/>
                <a:gd name="T83" fmla="*/ 52 h 6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2"/>
                <a:gd name="T127" fmla="*/ 0 h 64"/>
                <a:gd name="T128" fmla="*/ 42 w 42"/>
                <a:gd name="T129" fmla="*/ 64 h 6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2" h="64">
                  <a:moveTo>
                    <a:pt x="42" y="52"/>
                  </a:moveTo>
                  <a:lnTo>
                    <a:pt x="38" y="64"/>
                  </a:lnTo>
                  <a:lnTo>
                    <a:pt x="0" y="64"/>
                  </a:lnTo>
                  <a:lnTo>
                    <a:pt x="10" y="54"/>
                  </a:lnTo>
                  <a:lnTo>
                    <a:pt x="18" y="46"/>
                  </a:lnTo>
                  <a:lnTo>
                    <a:pt x="22" y="38"/>
                  </a:lnTo>
                  <a:lnTo>
                    <a:pt x="26" y="32"/>
                  </a:lnTo>
                  <a:lnTo>
                    <a:pt x="28" y="26"/>
                  </a:lnTo>
                  <a:lnTo>
                    <a:pt x="30" y="22"/>
                  </a:lnTo>
                  <a:lnTo>
                    <a:pt x="28" y="16"/>
                  </a:lnTo>
                  <a:lnTo>
                    <a:pt x="26" y="10"/>
                  </a:lnTo>
                  <a:lnTo>
                    <a:pt x="22" y="8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8" y="10"/>
                  </a:lnTo>
                  <a:lnTo>
                    <a:pt x="4" y="14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2" y="2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32" y="4"/>
                  </a:lnTo>
                  <a:lnTo>
                    <a:pt x="36" y="10"/>
                  </a:lnTo>
                  <a:lnTo>
                    <a:pt x="38" y="16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30" y="34"/>
                  </a:lnTo>
                  <a:lnTo>
                    <a:pt x="24" y="42"/>
                  </a:lnTo>
                  <a:lnTo>
                    <a:pt x="16" y="50"/>
                  </a:lnTo>
                  <a:lnTo>
                    <a:pt x="12" y="54"/>
                  </a:lnTo>
                  <a:lnTo>
                    <a:pt x="8" y="58"/>
                  </a:lnTo>
                  <a:lnTo>
                    <a:pt x="26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4" y="56"/>
                  </a:lnTo>
                  <a:lnTo>
                    <a:pt x="36" y="56"/>
                  </a:lnTo>
                  <a:lnTo>
                    <a:pt x="38" y="54"/>
                  </a:lnTo>
                  <a:lnTo>
                    <a:pt x="40" y="52"/>
                  </a:lnTo>
                  <a:lnTo>
                    <a:pt x="42" y="5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84" name="Line 2958"/>
            <p:cNvSpPr>
              <a:spLocks noChangeAspect="1" noChangeShapeType="1"/>
            </p:cNvSpPr>
            <p:nvPr/>
          </p:nvSpPr>
          <p:spPr bwMode="auto">
            <a:xfrm flipV="1">
              <a:off x="4186" y="2380"/>
              <a:ext cx="1" cy="14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85" name="Freeform 2959"/>
            <p:cNvSpPr>
              <a:spLocks noChangeAspect="1" noEditPoints="1"/>
            </p:cNvSpPr>
            <p:nvPr/>
          </p:nvSpPr>
          <p:spPr bwMode="auto">
            <a:xfrm>
              <a:off x="4136" y="2430"/>
              <a:ext cx="40" cy="66"/>
            </a:xfrm>
            <a:custGeom>
              <a:avLst/>
              <a:gdLst>
                <a:gd name="T0" fmla="*/ 0 w 40"/>
                <a:gd name="T1" fmla="*/ 34 h 66"/>
                <a:gd name="T2" fmla="*/ 0 w 40"/>
                <a:gd name="T3" fmla="*/ 24 h 66"/>
                <a:gd name="T4" fmla="*/ 2 w 40"/>
                <a:gd name="T5" fmla="*/ 14 h 66"/>
                <a:gd name="T6" fmla="*/ 6 w 40"/>
                <a:gd name="T7" fmla="*/ 8 h 66"/>
                <a:gd name="T8" fmla="*/ 10 w 40"/>
                <a:gd name="T9" fmla="*/ 2 h 66"/>
                <a:gd name="T10" fmla="*/ 16 w 40"/>
                <a:gd name="T11" fmla="*/ 0 h 66"/>
                <a:gd name="T12" fmla="*/ 20 w 40"/>
                <a:gd name="T13" fmla="*/ 0 h 66"/>
                <a:gd name="T14" fmla="*/ 24 w 40"/>
                <a:gd name="T15" fmla="*/ 0 h 66"/>
                <a:gd name="T16" fmla="*/ 28 w 40"/>
                <a:gd name="T17" fmla="*/ 4 h 66"/>
                <a:gd name="T18" fmla="*/ 32 w 40"/>
                <a:gd name="T19" fmla="*/ 8 h 66"/>
                <a:gd name="T20" fmla="*/ 36 w 40"/>
                <a:gd name="T21" fmla="*/ 14 h 66"/>
                <a:gd name="T22" fmla="*/ 38 w 40"/>
                <a:gd name="T23" fmla="*/ 22 h 66"/>
                <a:gd name="T24" fmla="*/ 40 w 40"/>
                <a:gd name="T25" fmla="*/ 32 h 66"/>
                <a:gd name="T26" fmla="*/ 38 w 40"/>
                <a:gd name="T27" fmla="*/ 42 h 66"/>
                <a:gd name="T28" fmla="*/ 36 w 40"/>
                <a:gd name="T29" fmla="*/ 52 h 66"/>
                <a:gd name="T30" fmla="*/ 32 w 40"/>
                <a:gd name="T31" fmla="*/ 58 h 66"/>
                <a:gd name="T32" fmla="*/ 28 w 40"/>
                <a:gd name="T33" fmla="*/ 62 h 66"/>
                <a:gd name="T34" fmla="*/ 24 w 40"/>
                <a:gd name="T35" fmla="*/ 64 h 66"/>
                <a:gd name="T36" fmla="*/ 18 w 40"/>
                <a:gd name="T37" fmla="*/ 66 h 66"/>
                <a:gd name="T38" fmla="*/ 14 w 40"/>
                <a:gd name="T39" fmla="*/ 64 h 66"/>
                <a:gd name="T40" fmla="*/ 8 w 40"/>
                <a:gd name="T41" fmla="*/ 62 h 66"/>
                <a:gd name="T42" fmla="*/ 4 w 40"/>
                <a:gd name="T43" fmla="*/ 56 h 66"/>
                <a:gd name="T44" fmla="*/ 2 w 40"/>
                <a:gd name="T45" fmla="*/ 48 h 66"/>
                <a:gd name="T46" fmla="*/ 0 w 40"/>
                <a:gd name="T47" fmla="*/ 42 h 66"/>
                <a:gd name="T48" fmla="*/ 0 w 40"/>
                <a:gd name="T49" fmla="*/ 34 h 66"/>
                <a:gd name="T50" fmla="*/ 8 w 40"/>
                <a:gd name="T51" fmla="*/ 34 h 66"/>
                <a:gd name="T52" fmla="*/ 8 w 40"/>
                <a:gd name="T53" fmla="*/ 46 h 66"/>
                <a:gd name="T54" fmla="*/ 12 w 40"/>
                <a:gd name="T55" fmla="*/ 56 h 66"/>
                <a:gd name="T56" fmla="*/ 14 w 40"/>
                <a:gd name="T57" fmla="*/ 60 h 66"/>
                <a:gd name="T58" fmla="*/ 16 w 40"/>
                <a:gd name="T59" fmla="*/ 62 h 66"/>
                <a:gd name="T60" fmla="*/ 20 w 40"/>
                <a:gd name="T61" fmla="*/ 62 h 66"/>
                <a:gd name="T62" fmla="*/ 22 w 40"/>
                <a:gd name="T63" fmla="*/ 62 h 66"/>
                <a:gd name="T64" fmla="*/ 24 w 40"/>
                <a:gd name="T65" fmla="*/ 60 h 66"/>
                <a:gd name="T66" fmla="*/ 26 w 40"/>
                <a:gd name="T67" fmla="*/ 58 h 66"/>
                <a:gd name="T68" fmla="*/ 28 w 40"/>
                <a:gd name="T69" fmla="*/ 52 h 66"/>
                <a:gd name="T70" fmla="*/ 30 w 40"/>
                <a:gd name="T71" fmla="*/ 46 h 66"/>
                <a:gd name="T72" fmla="*/ 30 w 40"/>
                <a:gd name="T73" fmla="*/ 40 h 66"/>
                <a:gd name="T74" fmla="*/ 30 w 40"/>
                <a:gd name="T75" fmla="*/ 30 h 66"/>
                <a:gd name="T76" fmla="*/ 30 w 40"/>
                <a:gd name="T77" fmla="*/ 20 h 66"/>
                <a:gd name="T78" fmla="*/ 28 w 40"/>
                <a:gd name="T79" fmla="*/ 12 h 66"/>
                <a:gd name="T80" fmla="*/ 26 w 40"/>
                <a:gd name="T81" fmla="*/ 8 h 66"/>
                <a:gd name="T82" fmla="*/ 24 w 40"/>
                <a:gd name="T83" fmla="*/ 4 h 66"/>
                <a:gd name="T84" fmla="*/ 22 w 40"/>
                <a:gd name="T85" fmla="*/ 4 h 66"/>
                <a:gd name="T86" fmla="*/ 20 w 40"/>
                <a:gd name="T87" fmla="*/ 2 h 66"/>
                <a:gd name="T88" fmla="*/ 16 w 40"/>
                <a:gd name="T89" fmla="*/ 4 h 66"/>
                <a:gd name="T90" fmla="*/ 14 w 40"/>
                <a:gd name="T91" fmla="*/ 6 h 66"/>
                <a:gd name="T92" fmla="*/ 12 w 40"/>
                <a:gd name="T93" fmla="*/ 10 h 66"/>
                <a:gd name="T94" fmla="*/ 10 w 40"/>
                <a:gd name="T95" fmla="*/ 18 h 66"/>
                <a:gd name="T96" fmla="*/ 8 w 40"/>
                <a:gd name="T97" fmla="*/ 26 h 66"/>
                <a:gd name="T98" fmla="*/ 8 w 40"/>
                <a:gd name="T99" fmla="*/ 34 h 6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0"/>
                <a:gd name="T151" fmla="*/ 0 h 66"/>
                <a:gd name="T152" fmla="*/ 40 w 40"/>
                <a:gd name="T153" fmla="*/ 66 h 6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0" h="66">
                  <a:moveTo>
                    <a:pt x="0" y="34"/>
                  </a:moveTo>
                  <a:lnTo>
                    <a:pt x="0" y="24"/>
                  </a:lnTo>
                  <a:lnTo>
                    <a:pt x="2" y="14"/>
                  </a:lnTo>
                  <a:lnTo>
                    <a:pt x="6" y="8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4"/>
                  </a:lnTo>
                  <a:lnTo>
                    <a:pt x="32" y="8"/>
                  </a:lnTo>
                  <a:lnTo>
                    <a:pt x="36" y="14"/>
                  </a:lnTo>
                  <a:lnTo>
                    <a:pt x="38" y="22"/>
                  </a:lnTo>
                  <a:lnTo>
                    <a:pt x="40" y="32"/>
                  </a:lnTo>
                  <a:lnTo>
                    <a:pt x="38" y="42"/>
                  </a:lnTo>
                  <a:lnTo>
                    <a:pt x="36" y="52"/>
                  </a:lnTo>
                  <a:lnTo>
                    <a:pt x="32" y="58"/>
                  </a:lnTo>
                  <a:lnTo>
                    <a:pt x="28" y="62"/>
                  </a:lnTo>
                  <a:lnTo>
                    <a:pt x="24" y="64"/>
                  </a:lnTo>
                  <a:lnTo>
                    <a:pt x="18" y="66"/>
                  </a:lnTo>
                  <a:lnTo>
                    <a:pt x="14" y="64"/>
                  </a:lnTo>
                  <a:lnTo>
                    <a:pt x="8" y="62"/>
                  </a:lnTo>
                  <a:lnTo>
                    <a:pt x="4" y="56"/>
                  </a:lnTo>
                  <a:lnTo>
                    <a:pt x="2" y="48"/>
                  </a:lnTo>
                  <a:lnTo>
                    <a:pt x="0" y="42"/>
                  </a:lnTo>
                  <a:lnTo>
                    <a:pt x="0" y="34"/>
                  </a:lnTo>
                  <a:close/>
                  <a:moveTo>
                    <a:pt x="8" y="34"/>
                  </a:moveTo>
                  <a:lnTo>
                    <a:pt x="8" y="46"/>
                  </a:lnTo>
                  <a:lnTo>
                    <a:pt x="12" y="56"/>
                  </a:lnTo>
                  <a:lnTo>
                    <a:pt x="14" y="60"/>
                  </a:lnTo>
                  <a:lnTo>
                    <a:pt x="16" y="62"/>
                  </a:lnTo>
                  <a:lnTo>
                    <a:pt x="20" y="62"/>
                  </a:lnTo>
                  <a:lnTo>
                    <a:pt x="22" y="62"/>
                  </a:lnTo>
                  <a:lnTo>
                    <a:pt x="24" y="60"/>
                  </a:lnTo>
                  <a:lnTo>
                    <a:pt x="26" y="58"/>
                  </a:lnTo>
                  <a:lnTo>
                    <a:pt x="28" y="52"/>
                  </a:lnTo>
                  <a:lnTo>
                    <a:pt x="30" y="46"/>
                  </a:lnTo>
                  <a:lnTo>
                    <a:pt x="30" y="40"/>
                  </a:lnTo>
                  <a:lnTo>
                    <a:pt x="30" y="30"/>
                  </a:lnTo>
                  <a:lnTo>
                    <a:pt x="30" y="20"/>
                  </a:lnTo>
                  <a:lnTo>
                    <a:pt x="28" y="12"/>
                  </a:lnTo>
                  <a:lnTo>
                    <a:pt x="26" y="8"/>
                  </a:lnTo>
                  <a:lnTo>
                    <a:pt x="24" y="4"/>
                  </a:lnTo>
                  <a:lnTo>
                    <a:pt x="22" y="4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4" y="6"/>
                  </a:lnTo>
                  <a:lnTo>
                    <a:pt x="12" y="10"/>
                  </a:lnTo>
                  <a:lnTo>
                    <a:pt x="10" y="18"/>
                  </a:lnTo>
                  <a:lnTo>
                    <a:pt x="8" y="26"/>
                  </a:lnTo>
                  <a:lnTo>
                    <a:pt x="8" y="3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86" name="Freeform 2960"/>
            <p:cNvSpPr>
              <a:spLocks noChangeAspect="1"/>
            </p:cNvSpPr>
            <p:nvPr/>
          </p:nvSpPr>
          <p:spPr bwMode="auto">
            <a:xfrm>
              <a:off x="4186" y="2484"/>
              <a:ext cx="12" cy="12"/>
            </a:xfrm>
            <a:custGeom>
              <a:avLst/>
              <a:gdLst>
                <a:gd name="T0" fmla="*/ 6 w 12"/>
                <a:gd name="T1" fmla="*/ 0 h 12"/>
                <a:gd name="T2" fmla="*/ 8 w 12"/>
                <a:gd name="T3" fmla="*/ 2 h 12"/>
                <a:gd name="T4" fmla="*/ 10 w 12"/>
                <a:gd name="T5" fmla="*/ 2 h 12"/>
                <a:gd name="T6" fmla="*/ 10 w 12"/>
                <a:gd name="T7" fmla="*/ 4 h 12"/>
                <a:gd name="T8" fmla="*/ 12 w 12"/>
                <a:gd name="T9" fmla="*/ 6 h 12"/>
                <a:gd name="T10" fmla="*/ 10 w 12"/>
                <a:gd name="T11" fmla="*/ 8 h 12"/>
                <a:gd name="T12" fmla="*/ 10 w 12"/>
                <a:gd name="T13" fmla="*/ 10 h 12"/>
                <a:gd name="T14" fmla="*/ 8 w 12"/>
                <a:gd name="T15" fmla="*/ 12 h 12"/>
                <a:gd name="T16" fmla="*/ 6 w 12"/>
                <a:gd name="T17" fmla="*/ 12 h 12"/>
                <a:gd name="T18" fmla="*/ 4 w 12"/>
                <a:gd name="T19" fmla="*/ 12 h 12"/>
                <a:gd name="T20" fmla="*/ 2 w 12"/>
                <a:gd name="T21" fmla="*/ 10 h 12"/>
                <a:gd name="T22" fmla="*/ 0 w 12"/>
                <a:gd name="T23" fmla="*/ 8 h 12"/>
                <a:gd name="T24" fmla="*/ 0 w 12"/>
                <a:gd name="T25" fmla="*/ 6 h 12"/>
                <a:gd name="T26" fmla="*/ 0 w 12"/>
                <a:gd name="T27" fmla="*/ 4 h 12"/>
                <a:gd name="T28" fmla="*/ 2 w 12"/>
                <a:gd name="T29" fmla="*/ 2 h 12"/>
                <a:gd name="T30" fmla="*/ 4 w 12"/>
                <a:gd name="T31" fmla="*/ 2 h 12"/>
                <a:gd name="T32" fmla="*/ 6 w 1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6" y="0"/>
                  </a:moveTo>
                  <a:lnTo>
                    <a:pt x="8" y="2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12" y="6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8" y="12"/>
                  </a:lnTo>
                  <a:lnTo>
                    <a:pt x="6" y="12"/>
                  </a:lnTo>
                  <a:lnTo>
                    <a:pt x="4" y="12"/>
                  </a:lnTo>
                  <a:lnTo>
                    <a:pt x="2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87" name="Freeform 2961"/>
            <p:cNvSpPr>
              <a:spLocks noChangeAspect="1" noEditPoints="1"/>
            </p:cNvSpPr>
            <p:nvPr/>
          </p:nvSpPr>
          <p:spPr bwMode="auto">
            <a:xfrm>
              <a:off x="4206" y="2430"/>
              <a:ext cx="42" cy="64"/>
            </a:xfrm>
            <a:custGeom>
              <a:avLst/>
              <a:gdLst>
                <a:gd name="T0" fmla="*/ 42 w 42"/>
                <a:gd name="T1" fmla="*/ 42 h 64"/>
                <a:gd name="T2" fmla="*/ 42 w 42"/>
                <a:gd name="T3" fmla="*/ 48 h 64"/>
                <a:gd name="T4" fmla="*/ 32 w 42"/>
                <a:gd name="T5" fmla="*/ 48 h 64"/>
                <a:gd name="T6" fmla="*/ 32 w 42"/>
                <a:gd name="T7" fmla="*/ 64 h 64"/>
                <a:gd name="T8" fmla="*/ 24 w 42"/>
                <a:gd name="T9" fmla="*/ 64 h 64"/>
                <a:gd name="T10" fmla="*/ 24 w 42"/>
                <a:gd name="T11" fmla="*/ 48 h 64"/>
                <a:gd name="T12" fmla="*/ 0 w 42"/>
                <a:gd name="T13" fmla="*/ 48 h 64"/>
                <a:gd name="T14" fmla="*/ 0 w 42"/>
                <a:gd name="T15" fmla="*/ 42 h 64"/>
                <a:gd name="T16" fmla="*/ 26 w 42"/>
                <a:gd name="T17" fmla="*/ 0 h 64"/>
                <a:gd name="T18" fmla="*/ 32 w 42"/>
                <a:gd name="T19" fmla="*/ 0 h 64"/>
                <a:gd name="T20" fmla="*/ 32 w 42"/>
                <a:gd name="T21" fmla="*/ 42 h 64"/>
                <a:gd name="T22" fmla="*/ 42 w 42"/>
                <a:gd name="T23" fmla="*/ 42 h 64"/>
                <a:gd name="T24" fmla="*/ 24 w 42"/>
                <a:gd name="T25" fmla="*/ 42 h 64"/>
                <a:gd name="T26" fmla="*/ 24 w 42"/>
                <a:gd name="T27" fmla="*/ 10 h 64"/>
                <a:gd name="T28" fmla="*/ 4 w 42"/>
                <a:gd name="T29" fmla="*/ 42 h 64"/>
                <a:gd name="T30" fmla="*/ 24 w 42"/>
                <a:gd name="T31" fmla="*/ 42 h 6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2"/>
                <a:gd name="T49" fmla="*/ 0 h 64"/>
                <a:gd name="T50" fmla="*/ 42 w 42"/>
                <a:gd name="T51" fmla="*/ 64 h 6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2" h="64">
                  <a:moveTo>
                    <a:pt x="42" y="42"/>
                  </a:moveTo>
                  <a:lnTo>
                    <a:pt x="42" y="48"/>
                  </a:lnTo>
                  <a:lnTo>
                    <a:pt x="32" y="48"/>
                  </a:lnTo>
                  <a:lnTo>
                    <a:pt x="32" y="64"/>
                  </a:lnTo>
                  <a:lnTo>
                    <a:pt x="24" y="64"/>
                  </a:lnTo>
                  <a:lnTo>
                    <a:pt x="24" y="48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2" y="42"/>
                  </a:lnTo>
                  <a:lnTo>
                    <a:pt x="42" y="42"/>
                  </a:lnTo>
                  <a:close/>
                  <a:moveTo>
                    <a:pt x="24" y="42"/>
                  </a:moveTo>
                  <a:lnTo>
                    <a:pt x="24" y="10"/>
                  </a:lnTo>
                  <a:lnTo>
                    <a:pt x="4" y="42"/>
                  </a:lnTo>
                  <a:lnTo>
                    <a:pt x="24" y="4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88" name="Line 2962"/>
            <p:cNvSpPr>
              <a:spLocks noChangeAspect="1" noChangeShapeType="1"/>
            </p:cNvSpPr>
            <p:nvPr/>
          </p:nvSpPr>
          <p:spPr bwMode="auto">
            <a:xfrm flipH="1" flipV="1">
              <a:off x="3962" y="2272"/>
              <a:ext cx="2" cy="1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89" name="Freeform 2963"/>
            <p:cNvSpPr>
              <a:spLocks noChangeAspect="1" noEditPoints="1"/>
            </p:cNvSpPr>
            <p:nvPr/>
          </p:nvSpPr>
          <p:spPr bwMode="auto">
            <a:xfrm>
              <a:off x="3916" y="2320"/>
              <a:ext cx="40" cy="66"/>
            </a:xfrm>
            <a:custGeom>
              <a:avLst/>
              <a:gdLst>
                <a:gd name="T0" fmla="*/ 0 w 40"/>
                <a:gd name="T1" fmla="*/ 34 h 66"/>
                <a:gd name="T2" fmla="*/ 0 w 40"/>
                <a:gd name="T3" fmla="*/ 24 h 66"/>
                <a:gd name="T4" fmla="*/ 2 w 40"/>
                <a:gd name="T5" fmla="*/ 14 h 66"/>
                <a:gd name="T6" fmla="*/ 6 w 40"/>
                <a:gd name="T7" fmla="*/ 8 h 66"/>
                <a:gd name="T8" fmla="*/ 12 w 40"/>
                <a:gd name="T9" fmla="*/ 4 h 66"/>
                <a:gd name="T10" fmla="*/ 16 w 40"/>
                <a:gd name="T11" fmla="*/ 0 h 66"/>
                <a:gd name="T12" fmla="*/ 20 w 40"/>
                <a:gd name="T13" fmla="*/ 0 h 66"/>
                <a:gd name="T14" fmla="*/ 24 w 40"/>
                <a:gd name="T15" fmla="*/ 0 h 66"/>
                <a:gd name="T16" fmla="*/ 28 w 40"/>
                <a:gd name="T17" fmla="*/ 4 h 66"/>
                <a:gd name="T18" fmla="*/ 32 w 40"/>
                <a:gd name="T19" fmla="*/ 8 h 66"/>
                <a:gd name="T20" fmla="*/ 36 w 40"/>
                <a:gd name="T21" fmla="*/ 14 h 66"/>
                <a:gd name="T22" fmla="*/ 38 w 40"/>
                <a:gd name="T23" fmla="*/ 22 h 66"/>
                <a:gd name="T24" fmla="*/ 40 w 40"/>
                <a:gd name="T25" fmla="*/ 32 h 66"/>
                <a:gd name="T26" fmla="*/ 38 w 40"/>
                <a:gd name="T27" fmla="*/ 42 h 66"/>
                <a:gd name="T28" fmla="*/ 36 w 40"/>
                <a:gd name="T29" fmla="*/ 52 h 66"/>
                <a:gd name="T30" fmla="*/ 32 w 40"/>
                <a:gd name="T31" fmla="*/ 58 h 66"/>
                <a:gd name="T32" fmla="*/ 28 w 40"/>
                <a:gd name="T33" fmla="*/ 62 h 66"/>
                <a:gd name="T34" fmla="*/ 24 w 40"/>
                <a:gd name="T35" fmla="*/ 66 h 66"/>
                <a:gd name="T36" fmla="*/ 20 w 40"/>
                <a:gd name="T37" fmla="*/ 66 h 66"/>
                <a:gd name="T38" fmla="*/ 14 w 40"/>
                <a:gd name="T39" fmla="*/ 64 h 66"/>
                <a:gd name="T40" fmla="*/ 8 w 40"/>
                <a:gd name="T41" fmla="*/ 62 h 66"/>
                <a:gd name="T42" fmla="*/ 4 w 40"/>
                <a:gd name="T43" fmla="*/ 56 h 66"/>
                <a:gd name="T44" fmla="*/ 2 w 40"/>
                <a:gd name="T45" fmla="*/ 48 h 66"/>
                <a:gd name="T46" fmla="*/ 0 w 40"/>
                <a:gd name="T47" fmla="*/ 42 h 66"/>
                <a:gd name="T48" fmla="*/ 0 w 40"/>
                <a:gd name="T49" fmla="*/ 34 h 66"/>
                <a:gd name="T50" fmla="*/ 8 w 40"/>
                <a:gd name="T51" fmla="*/ 34 h 66"/>
                <a:gd name="T52" fmla="*/ 10 w 40"/>
                <a:gd name="T53" fmla="*/ 46 h 66"/>
                <a:gd name="T54" fmla="*/ 12 w 40"/>
                <a:gd name="T55" fmla="*/ 56 h 66"/>
                <a:gd name="T56" fmla="*/ 14 w 40"/>
                <a:gd name="T57" fmla="*/ 60 h 66"/>
                <a:gd name="T58" fmla="*/ 16 w 40"/>
                <a:gd name="T59" fmla="*/ 62 h 66"/>
                <a:gd name="T60" fmla="*/ 20 w 40"/>
                <a:gd name="T61" fmla="*/ 64 h 66"/>
                <a:gd name="T62" fmla="*/ 22 w 40"/>
                <a:gd name="T63" fmla="*/ 62 h 66"/>
                <a:gd name="T64" fmla="*/ 24 w 40"/>
                <a:gd name="T65" fmla="*/ 60 h 66"/>
                <a:gd name="T66" fmla="*/ 26 w 40"/>
                <a:gd name="T67" fmla="*/ 58 h 66"/>
                <a:gd name="T68" fmla="*/ 28 w 40"/>
                <a:gd name="T69" fmla="*/ 54 h 66"/>
                <a:gd name="T70" fmla="*/ 30 w 40"/>
                <a:gd name="T71" fmla="*/ 48 h 66"/>
                <a:gd name="T72" fmla="*/ 30 w 40"/>
                <a:gd name="T73" fmla="*/ 40 h 66"/>
                <a:gd name="T74" fmla="*/ 30 w 40"/>
                <a:gd name="T75" fmla="*/ 30 h 66"/>
                <a:gd name="T76" fmla="*/ 30 w 40"/>
                <a:gd name="T77" fmla="*/ 20 h 66"/>
                <a:gd name="T78" fmla="*/ 28 w 40"/>
                <a:gd name="T79" fmla="*/ 12 h 66"/>
                <a:gd name="T80" fmla="*/ 26 w 40"/>
                <a:gd name="T81" fmla="*/ 8 h 66"/>
                <a:gd name="T82" fmla="*/ 24 w 40"/>
                <a:gd name="T83" fmla="*/ 4 h 66"/>
                <a:gd name="T84" fmla="*/ 22 w 40"/>
                <a:gd name="T85" fmla="*/ 4 h 66"/>
                <a:gd name="T86" fmla="*/ 20 w 40"/>
                <a:gd name="T87" fmla="*/ 4 h 66"/>
                <a:gd name="T88" fmla="*/ 16 w 40"/>
                <a:gd name="T89" fmla="*/ 4 h 66"/>
                <a:gd name="T90" fmla="*/ 14 w 40"/>
                <a:gd name="T91" fmla="*/ 6 h 66"/>
                <a:gd name="T92" fmla="*/ 12 w 40"/>
                <a:gd name="T93" fmla="*/ 10 h 66"/>
                <a:gd name="T94" fmla="*/ 10 w 40"/>
                <a:gd name="T95" fmla="*/ 18 h 66"/>
                <a:gd name="T96" fmla="*/ 8 w 40"/>
                <a:gd name="T97" fmla="*/ 26 h 66"/>
                <a:gd name="T98" fmla="*/ 8 w 40"/>
                <a:gd name="T99" fmla="*/ 34 h 6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0"/>
                <a:gd name="T151" fmla="*/ 0 h 66"/>
                <a:gd name="T152" fmla="*/ 40 w 40"/>
                <a:gd name="T153" fmla="*/ 66 h 6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0" h="66">
                  <a:moveTo>
                    <a:pt x="0" y="34"/>
                  </a:moveTo>
                  <a:lnTo>
                    <a:pt x="0" y="24"/>
                  </a:lnTo>
                  <a:lnTo>
                    <a:pt x="2" y="14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4"/>
                  </a:lnTo>
                  <a:lnTo>
                    <a:pt x="32" y="8"/>
                  </a:lnTo>
                  <a:lnTo>
                    <a:pt x="36" y="14"/>
                  </a:lnTo>
                  <a:lnTo>
                    <a:pt x="38" y="22"/>
                  </a:lnTo>
                  <a:lnTo>
                    <a:pt x="40" y="32"/>
                  </a:lnTo>
                  <a:lnTo>
                    <a:pt x="38" y="42"/>
                  </a:lnTo>
                  <a:lnTo>
                    <a:pt x="36" y="52"/>
                  </a:lnTo>
                  <a:lnTo>
                    <a:pt x="32" y="58"/>
                  </a:lnTo>
                  <a:lnTo>
                    <a:pt x="28" y="62"/>
                  </a:lnTo>
                  <a:lnTo>
                    <a:pt x="24" y="66"/>
                  </a:lnTo>
                  <a:lnTo>
                    <a:pt x="20" y="66"/>
                  </a:lnTo>
                  <a:lnTo>
                    <a:pt x="14" y="64"/>
                  </a:lnTo>
                  <a:lnTo>
                    <a:pt x="8" y="62"/>
                  </a:lnTo>
                  <a:lnTo>
                    <a:pt x="4" y="56"/>
                  </a:lnTo>
                  <a:lnTo>
                    <a:pt x="2" y="48"/>
                  </a:lnTo>
                  <a:lnTo>
                    <a:pt x="0" y="42"/>
                  </a:lnTo>
                  <a:lnTo>
                    <a:pt x="0" y="34"/>
                  </a:lnTo>
                  <a:close/>
                  <a:moveTo>
                    <a:pt x="8" y="34"/>
                  </a:moveTo>
                  <a:lnTo>
                    <a:pt x="10" y="46"/>
                  </a:lnTo>
                  <a:lnTo>
                    <a:pt x="12" y="56"/>
                  </a:lnTo>
                  <a:lnTo>
                    <a:pt x="14" y="60"/>
                  </a:lnTo>
                  <a:lnTo>
                    <a:pt x="16" y="62"/>
                  </a:lnTo>
                  <a:lnTo>
                    <a:pt x="20" y="64"/>
                  </a:lnTo>
                  <a:lnTo>
                    <a:pt x="22" y="62"/>
                  </a:lnTo>
                  <a:lnTo>
                    <a:pt x="24" y="60"/>
                  </a:lnTo>
                  <a:lnTo>
                    <a:pt x="26" y="58"/>
                  </a:lnTo>
                  <a:lnTo>
                    <a:pt x="28" y="54"/>
                  </a:lnTo>
                  <a:lnTo>
                    <a:pt x="30" y="48"/>
                  </a:lnTo>
                  <a:lnTo>
                    <a:pt x="30" y="40"/>
                  </a:lnTo>
                  <a:lnTo>
                    <a:pt x="30" y="30"/>
                  </a:lnTo>
                  <a:lnTo>
                    <a:pt x="30" y="20"/>
                  </a:lnTo>
                  <a:lnTo>
                    <a:pt x="28" y="12"/>
                  </a:lnTo>
                  <a:lnTo>
                    <a:pt x="26" y="8"/>
                  </a:lnTo>
                  <a:lnTo>
                    <a:pt x="24" y="4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4" y="6"/>
                  </a:lnTo>
                  <a:lnTo>
                    <a:pt x="12" y="10"/>
                  </a:lnTo>
                  <a:lnTo>
                    <a:pt x="10" y="18"/>
                  </a:lnTo>
                  <a:lnTo>
                    <a:pt x="8" y="26"/>
                  </a:lnTo>
                  <a:lnTo>
                    <a:pt x="8" y="3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90" name="Freeform 2964"/>
            <p:cNvSpPr>
              <a:spLocks noChangeAspect="1"/>
            </p:cNvSpPr>
            <p:nvPr/>
          </p:nvSpPr>
          <p:spPr bwMode="auto">
            <a:xfrm>
              <a:off x="3966" y="2376"/>
              <a:ext cx="12" cy="10"/>
            </a:xfrm>
            <a:custGeom>
              <a:avLst/>
              <a:gdLst>
                <a:gd name="T0" fmla="*/ 6 w 12"/>
                <a:gd name="T1" fmla="*/ 0 h 10"/>
                <a:gd name="T2" fmla="*/ 8 w 12"/>
                <a:gd name="T3" fmla="*/ 0 h 10"/>
                <a:gd name="T4" fmla="*/ 10 w 12"/>
                <a:gd name="T5" fmla="*/ 0 h 10"/>
                <a:gd name="T6" fmla="*/ 10 w 12"/>
                <a:gd name="T7" fmla="*/ 2 h 10"/>
                <a:gd name="T8" fmla="*/ 12 w 12"/>
                <a:gd name="T9" fmla="*/ 4 h 10"/>
                <a:gd name="T10" fmla="*/ 10 w 12"/>
                <a:gd name="T11" fmla="*/ 6 h 10"/>
                <a:gd name="T12" fmla="*/ 10 w 12"/>
                <a:gd name="T13" fmla="*/ 8 h 10"/>
                <a:gd name="T14" fmla="*/ 8 w 12"/>
                <a:gd name="T15" fmla="*/ 10 h 10"/>
                <a:gd name="T16" fmla="*/ 6 w 12"/>
                <a:gd name="T17" fmla="*/ 10 h 10"/>
                <a:gd name="T18" fmla="*/ 4 w 12"/>
                <a:gd name="T19" fmla="*/ 10 h 10"/>
                <a:gd name="T20" fmla="*/ 2 w 12"/>
                <a:gd name="T21" fmla="*/ 8 h 10"/>
                <a:gd name="T22" fmla="*/ 0 w 12"/>
                <a:gd name="T23" fmla="*/ 6 h 10"/>
                <a:gd name="T24" fmla="*/ 0 w 12"/>
                <a:gd name="T25" fmla="*/ 4 h 10"/>
                <a:gd name="T26" fmla="*/ 0 w 12"/>
                <a:gd name="T27" fmla="*/ 2 h 10"/>
                <a:gd name="T28" fmla="*/ 2 w 12"/>
                <a:gd name="T29" fmla="*/ 0 h 10"/>
                <a:gd name="T30" fmla="*/ 4 w 12"/>
                <a:gd name="T31" fmla="*/ 0 h 10"/>
                <a:gd name="T32" fmla="*/ 6 w 12"/>
                <a:gd name="T33" fmla="*/ 0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0"/>
                <a:gd name="T53" fmla="*/ 12 w 12"/>
                <a:gd name="T54" fmla="*/ 10 h 1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0">
                  <a:moveTo>
                    <a:pt x="6" y="0"/>
                  </a:moveTo>
                  <a:lnTo>
                    <a:pt x="8" y="0"/>
                  </a:lnTo>
                  <a:lnTo>
                    <a:pt x="10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91" name="Freeform 2965"/>
            <p:cNvSpPr>
              <a:spLocks noChangeAspect="1" noEditPoints="1"/>
            </p:cNvSpPr>
            <p:nvPr/>
          </p:nvSpPr>
          <p:spPr bwMode="auto">
            <a:xfrm>
              <a:off x="3988" y="2320"/>
              <a:ext cx="40" cy="66"/>
            </a:xfrm>
            <a:custGeom>
              <a:avLst/>
              <a:gdLst>
                <a:gd name="T0" fmla="*/ 38 w 40"/>
                <a:gd name="T1" fmla="*/ 0 h 66"/>
                <a:gd name="T2" fmla="*/ 38 w 40"/>
                <a:gd name="T3" fmla="*/ 2 h 66"/>
                <a:gd name="T4" fmla="*/ 32 w 40"/>
                <a:gd name="T5" fmla="*/ 2 h 66"/>
                <a:gd name="T6" fmla="*/ 28 w 40"/>
                <a:gd name="T7" fmla="*/ 4 h 66"/>
                <a:gd name="T8" fmla="*/ 24 w 40"/>
                <a:gd name="T9" fmla="*/ 6 h 66"/>
                <a:gd name="T10" fmla="*/ 20 w 40"/>
                <a:gd name="T11" fmla="*/ 10 h 66"/>
                <a:gd name="T12" fmla="*/ 18 w 40"/>
                <a:gd name="T13" fmla="*/ 14 h 66"/>
                <a:gd name="T14" fmla="*/ 14 w 40"/>
                <a:gd name="T15" fmla="*/ 18 h 66"/>
                <a:gd name="T16" fmla="*/ 12 w 40"/>
                <a:gd name="T17" fmla="*/ 24 h 66"/>
                <a:gd name="T18" fmla="*/ 10 w 40"/>
                <a:gd name="T19" fmla="*/ 30 h 66"/>
                <a:gd name="T20" fmla="*/ 16 w 40"/>
                <a:gd name="T21" fmla="*/ 26 h 66"/>
                <a:gd name="T22" fmla="*/ 24 w 40"/>
                <a:gd name="T23" fmla="*/ 26 h 66"/>
                <a:gd name="T24" fmla="*/ 30 w 40"/>
                <a:gd name="T25" fmla="*/ 26 h 66"/>
                <a:gd name="T26" fmla="*/ 34 w 40"/>
                <a:gd name="T27" fmla="*/ 30 h 66"/>
                <a:gd name="T28" fmla="*/ 38 w 40"/>
                <a:gd name="T29" fmla="*/ 36 h 66"/>
                <a:gd name="T30" fmla="*/ 40 w 40"/>
                <a:gd name="T31" fmla="*/ 44 h 66"/>
                <a:gd name="T32" fmla="*/ 38 w 40"/>
                <a:gd name="T33" fmla="*/ 52 h 66"/>
                <a:gd name="T34" fmla="*/ 34 w 40"/>
                <a:gd name="T35" fmla="*/ 58 h 66"/>
                <a:gd name="T36" fmla="*/ 30 w 40"/>
                <a:gd name="T37" fmla="*/ 62 h 66"/>
                <a:gd name="T38" fmla="*/ 26 w 40"/>
                <a:gd name="T39" fmla="*/ 66 h 66"/>
                <a:gd name="T40" fmla="*/ 20 w 40"/>
                <a:gd name="T41" fmla="*/ 66 h 66"/>
                <a:gd name="T42" fmla="*/ 14 w 40"/>
                <a:gd name="T43" fmla="*/ 64 h 66"/>
                <a:gd name="T44" fmla="*/ 8 w 40"/>
                <a:gd name="T45" fmla="*/ 62 h 66"/>
                <a:gd name="T46" fmla="*/ 4 w 40"/>
                <a:gd name="T47" fmla="*/ 56 h 66"/>
                <a:gd name="T48" fmla="*/ 0 w 40"/>
                <a:gd name="T49" fmla="*/ 48 h 66"/>
                <a:gd name="T50" fmla="*/ 0 w 40"/>
                <a:gd name="T51" fmla="*/ 40 h 66"/>
                <a:gd name="T52" fmla="*/ 0 w 40"/>
                <a:gd name="T53" fmla="*/ 32 h 66"/>
                <a:gd name="T54" fmla="*/ 2 w 40"/>
                <a:gd name="T55" fmla="*/ 24 h 66"/>
                <a:gd name="T56" fmla="*/ 6 w 40"/>
                <a:gd name="T57" fmla="*/ 16 h 66"/>
                <a:gd name="T58" fmla="*/ 12 w 40"/>
                <a:gd name="T59" fmla="*/ 10 h 66"/>
                <a:gd name="T60" fmla="*/ 18 w 40"/>
                <a:gd name="T61" fmla="*/ 6 h 66"/>
                <a:gd name="T62" fmla="*/ 24 w 40"/>
                <a:gd name="T63" fmla="*/ 2 h 66"/>
                <a:gd name="T64" fmla="*/ 30 w 40"/>
                <a:gd name="T65" fmla="*/ 0 h 66"/>
                <a:gd name="T66" fmla="*/ 36 w 40"/>
                <a:gd name="T67" fmla="*/ 0 h 66"/>
                <a:gd name="T68" fmla="*/ 38 w 40"/>
                <a:gd name="T69" fmla="*/ 0 h 66"/>
                <a:gd name="T70" fmla="*/ 10 w 40"/>
                <a:gd name="T71" fmla="*/ 32 h 66"/>
                <a:gd name="T72" fmla="*/ 8 w 40"/>
                <a:gd name="T73" fmla="*/ 38 h 66"/>
                <a:gd name="T74" fmla="*/ 8 w 40"/>
                <a:gd name="T75" fmla="*/ 44 h 66"/>
                <a:gd name="T76" fmla="*/ 8 w 40"/>
                <a:gd name="T77" fmla="*/ 48 h 66"/>
                <a:gd name="T78" fmla="*/ 10 w 40"/>
                <a:gd name="T79" fmla="*/ 52 h 66"/>
                <a:gd name="T80" fmla="*/ 12 w 40"/>
                <a:gd name="T81" fmla="*/ 58 h 66"/>
                <a:gd name="T82" fmla="*/ 14 w 40"/>
                <a:gd name="T83" fmla="*/ 60 h 66"/>
                <a:gd name="T84" fmla="*/ 18 w 40"/>
                <a:gd name="T85" fmla="*/ 62 h 66"/>
                <a:gd name="T86" fmla="*/ 20 w 40"/>
                <a:gd name="T87" fmla="*/ 64 h 66"/>
                <a:gd name="T88" fmla="*/ 24 w 40"/>
                <a:gd name="T89" fmla="*/ 62 h 66"/>
                <a:gd name="T90" fmla="*/ 28 w 40"/>
                <a:gd name="T91" fmla="*/ 60 h 66"/>
                <a:gd name="T92" fmla="*/ 30 w 40"/>
                <a:gd name="T93" fmla="*/ 54 h 66"/>
                <a:gd name="T94" fmla="*/ 30 w 40"/>
                <a:gd name="T95" fmla="*/ 48 h 66"/>
                <a:gd name="T96" fmla="*/ 30 w 40"/>
                <a:gd name="T97" fmla="*/ 42 h 66"/>
                <a:gd name="T98" fmla="*/ 28 w 40"/>
                <a:gd name="T99" fmla="*/ 34 h 66"/>
                <a:gd name="T100" fmla="*/ 26 w 40"/>
                <a:gd name="T101" fmla="*/ 32 h 66"/>
                <a:gd name="T102" fmla="*/ 22 w 40"/>
                <a:gd name="T103" fmla="*/ 30 h 66"/>
                <a:gd name="T104" fmla="*/ 18 w 40"/>
                <a:gd name="T105" fmla="*/ 30 h 66"/>
                <a:gd name="T106" fmla="*/ 16 w 40"/>
                <a:gd name="T107" fmla="*/ 30 h 66"/>
                <a:gd name="T108" fmla="*/ 16 w 40"/>
                <a:gd name="T109" fmla="*/ 30 h 66"/>
                <a:gd name="T110" fmla="*/ 12 w 40"/>
                <a:gd name="T111" fmla="*/ 30 h 66"/>
                <a:gd name="T112" fmla="*/ 10 w 40"/>
                <a:gd name="T113" fmla="*/ 32 h 6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0"/>
                <a:gd name="T172" fmla="*/ 0 h 66"/>
                <a:gd name="T173" fmla="*/ 40 w 40"/>
                <a:gd name="T174" fmla="*/ 66 h 6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0" h="66">
                  <a:moveTo>
                    <a:pt x="38" y="0"/>
                  </a:moveTo>
                  <a:lnTo>
                    <a:pt x="38" y="2"/>
                  </a:lnTo>
                  <a:lnTo>
                    <a:pt x="32" y="2"/>
                  </a:lnTo>
                  <a:lnTo>
                    <a:pt x="28" y="4"/>
                  </a:lnTo>
                  <a:lnTo>
                    <a:pt x="24" y="6"/>
                  </a:lnTo>
                  <a:lnTo>
                    <a:pt x="20" y="10"/>
                  </a:lnTo>
                  <a:lnTo>
                    <a:pt x="18" y="14"/>
                  </a:lnTo>
                  <a:lnTo>
                    <a:pt x="14" y="18"/>
                  </a:lnTo>
                  <a:lnTo>
                    <a:pt x="12" y="24"/>
                  </a:lnTo>
                  <a:lnTo>
                    <a:pt x="10" y="30"/>
                  </a:lnTo>
                  <a:lnTo>
                    <a:pt x="16" y="26"/>
                  </a:lnTo>
                  <a:lnTo>
                    <a:pt x="24" y="26"/>
                  </a:lnTo>
                  <a:lnTo>
                    <a:pt x="30" y="26"/>
                  </a:lnTo>
                  <a:lnTo>
                    <a:pt x="34" y="30"/>
                  </a:lnTo>
                  <a:lnTo>
                    <a:pt x="38" y="36"/>
                  </a:lnTo>
                  <a:lnTo>
                    <a:pt x="40" y="44"/>
                  </a:lnTo>
                  <a:lnTo>
                    <a:pt x="38" y="52"/>
                  </a:lnTo>
                  <a:lnTo>
                    <a:pt x="34" y="58"/>
                  </a:lnTo>
                  <a:lnTo>
                    <a:pt x="30" y="62"/>
                  </a:lnTo>
                  <a:lnTo>
                    <a:pt x="26" y="66"/>
                  </a:lnTo>
                  <a:lnTo>
                    <a:pt x="20" y="66"/>
                  </a:lnTo>
                  <a:lnTo>
                    <a:pt x="14" y="64"/>
                  </a:lnTo>
                  <a:lnTo>
                    <a:pt x="8" y="62"/>
                  </a:lnTo>
                  <a:lnTo>
                    <a:pt x="4" y="56"/>
                  </a:lnTo>
                  <a:lnTo>
                    <a:pt x="0" y="48"/>
                  </a:lnTo>
                  <a:lnTo>
                    <a:pt x="0" y="40"/>
                  </a:lnTo>
                  <a:lnTo>
                    <a:pt x="0" y="32"/>
                  </a:lnTo>
                  <a:lnTo>
                    <a:pt x="2" y="24"/>
                  </a:lnTo>
                  <a:lnTo>
                    <a:pt x="6" y="16"/>
                  </a:lnTo>
                  <a:lnTo>
                    <a:pt x="12" y="10"/>
                  </a:lnTo>
                  <a:lnTo>
                    <a:pt x="18" y="6"/>
                  </a:lnTo>
                  <a:lnTo>
                    <a:pt x="24" y="2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8" y="0"/>
                  </a:lnTo>
                  <a:close/>
                  <a:moveTo>
                    <a:pt x="10" y="32"/>
                  </a:moveTo>
                  <a:lnTo>
                    <a:pt x="8" y="38"/>
                  </a:lnTo>
                  <a:lnTo>
                    <a:pt x="8" y="44"/>
                  </a:lnTo>
                  <a:lnTo>
                    <a:pt x="8" y="48"/>
                  </a:lnTo>
                  <a:lnTo>
                    <a:pt x="10" y="52"/>
                  </a:lnTo>
                  <a:lnTo>
                    <a:pt x="12" y="58"/>
                  </a:lnTo>
                  <a:lnTo>
                    <a:pt x="14" y="60"/>
                  </a:lnTo>
                  <a:lnTo>
                    <a:pt x="18" y="62"/>
                  </a:lnTo>
                  <a:lnTo>
                    <a:pt x="20" y="64"/>
                  </a:lnTo>
                  <a:lnTo>
                    <a:pt x="24" y="62"/>
                  </a:lnTo>
                  <a:lnTo>
                    <a:pt x="28" y="60"/>
                  </a:lnTo>
                  <a:lnTo>
                    <a:pt x="30" y="54"/>
                  </a:lnTo>
                  <a:lnTo>
                    <a:pt x="30" y="48"/>
                  </a:lnTo>
                  <a:lnTo>
                    <a:pt x="30" y="42"/>
                  </a:lnTo>
                  <a:lnTo>
                    <a:pt x="28" y="34"/>
                  </a:lnTo>
                  <a:lnTo>
                    <a:pt x="26" y="32"/>
                  </a:lnTo>
                  <a:lnTo>
                    <a:pt x="22" y="30"/>
                  </a:lnTo>
                  <a:lnTo>
                    <a:pt x="18" y="30"/>
                  </a:lnTo>
                  <a:lnTo>
                    <a:pt x="16" y="30"/>
                  </a:lnTo>
                  <a:lnTo>
                    <a:pt x="12" y="30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92" name="Line 2966"/>
            <p:cNvSpPr>
              <a:spLocks noChangeAspect="1" noChangeShapeType="1"/>
            </p:cNvSpPr>
            <p:nvPr/>
          </p:nvSpPr>
          <p:spPr bwMode="auto">
            <a:xfrm flipV="1">
              <a:off x="3762" y="2172"/>
              <a:ext cx="1" cy="14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93" name="Freeform 2967"/>
            <p:cNvSpPr>
              <a:spLocks noChangeAspect="1" noEditPoints="1"/>
            </p:cNvSpPr>
            <p:nvPr/>
          </p:nvSpPr>
          <p:spPr bwMode="auto">
            <a:xfrm>
              <a:off x="3716" y="2220"/>
              <a:ext cx="40" cy="66"/>
            </a:xfrm>
            <a:custGeom>
              <a:avLst/>
              <a:gdLst>
                <a:gd name="T0" fmla="*/ 0 w 40"/>
                <a:gd name="T1" fmla="*/ 34 h 66"/>
                <a:gd name="T2" fmla="*/ 2 w 40"/>
                <a:gd name="T3" fmla="*/ 24 h 66"/>
                <a:gd name="T4" fmla="*/ 4 w 40"/>
                <a:gd name="T5" fmla="*/ 16 h 66"/>
                <a:gd name="T6" fmla="*/ 8 w 40"/>
                <a:gd name="T7" fmla="*/ 8 h 66"/>
                <a:gd name="T8" fmla="*/ 12 w 40"/>
                <a:gd name="T9" fmla="*/ 4 h 66"/>
                <a:gd name="T10" fmla="*/ 16 w 40"/>
                <a:gd name="T11" fmla="*/ 2 h 66"/>
                <a:gd name="T12" fmla="*/ 20 w 40"/>
                <a:gd name="T13" fmla="*/ 0 h 66"/>
                <a:gd name="T14" fmla="*/ 26 w 40"/>
                <a:gd name="T15" fmla="*/ 2 h 66"/>
                <a:gd name="T16" fmla="*/ 30 w 40"/>
                <a:gd name="T17" fmla="*/ 4 h 66"/>
                <a:gd name="T18" fmla="*/ 34 w 40"/>
                <a:gd name="T19" fmla="*/ 8 h 66"/>
                <a:gd name="T20" fmla="*/ 38 w 40"/>
                <a:gd name="T21" fmla="*/ 16 h 66"/>
                <a:gd name="T22" fmla="*/ 40 w 40"/>
                <a:gd name="T23" fmla="*/ 24 h 66"/>
                <a:gd name="T24" fmla="*/ 40 w 40"/>
                <a:gd name="T25" fmla="*/ 34 h 66"/>
                <a:gd name="T26" fmla="*/ 40 w 40"/>
                <a:gd name="T27" fmla="*/ 44 h 66"/>
                <a:gd name="T28" fmla="*/ 38 w 40"/>
                <a:gd name="T29" fmla="*/ 52 h 66"/>
                <a:gd name="T30" fmla="*/ 34 w 40"/>
                <a:gd name="T31" fmla="*/ 58 h 66"/>
                <a:gd name="T32" fmla="*/ 30 w 40"/>
                <a:gd name="T33" fmla="*/ 64 h 66"/>
                <a:gd name="T34" fmla="*/ 24 w 40"/>
                <a:gd name="T35" fmla="*/ 66 h 66"/>
                <a:gd name="T36" fmla="*/ 20 w 40"/>
                <a:gd name="T37" fmla="*/ 66 h 66"/>
                <a:gd name="T38" fmla="*/ 14 w 40"/>
                <a:gd name="T39" fmla="*/ 66 h 66"/>
                <a:gd name="T40" fmla="*/ 10 w 40"/>
                <a:gd name="T41" fmla="*/ 62 h 66"/>
                <a:gd name="T42" fmla="*/ 6 w 40"/>
                <a:gd name="T43" fmla="*/ 56 h 66"/>
                <a:gd name="T44" fmla="*/ 2 w 40"/>
                <a:gd name="T45" fmla="*/ 50 h 66"/>
                <a:gd name="T46" fmla="*/ 2 w 40"/>
                <a:gd name="T47" fmla="*/ 42 h 66"/>
                <a:gd name="T48" fmla="*/ 0 w 40"/>
                <a:gd name="T49" fmla="*/ 34 h 66"/>
                <a:gd name="T50" fmla="*/ 10 w 40"/>
                <a:gd name="T51" fmla="*/ 36 h 66"/>
                <a:gd name="T52" fmla="*/ 10 w 40"/>
                <a:gd name="T53" fmla="*/ 48 h 66"/>
                <a:gd name="T54" fmla="*/ 12 w 40"/>
                <a:gd name="T55" fmla="*/ 56 h 66"/>
                <a:gd name="T56" fmla="*/ 14 w 40"/>
                <a:gd name="T57" fmla="*/ 60 h 66"/>
                <a:gd name="T58" fmla="*/ 18 w 40"/>
                <a:gd name="T59" fmla="*/ 64 h 66"/>
                <a:gd name="T60" fmla="*/ 20 w 40"/>
                <a:gd name="T61" fmla="*/ 64 h 66"/>
                <a:gd name="T62" fmla="*/ 24 w 40"/>
                <a:gd name="T63" fmla="*/ 64 h 66"/>
                <a:gd name="T64" fmla="*/ 26 w 40"/>
                <a:gd name="T65" fmla="*/ 62 h 66"/>
                <a:gd name="T66" fmla="*/ 28 w 40"/>
                <a:gd name="T67" fmla="*/ 58 h 66"/>
                <a:gd name="T68" fmla="*/ 30 w 40"/>
                <a:gd name="T69" fmla="*/ 54 h 66"/>
                <a:gd name="T70" fmla="*/ 30 w 40"/>
                <a:gd name="T71" fmla="*/ 48 h 66"/>
                <a:gd name="T72" fmla="*/ 32 w 40"/>
                <a:gd name="T73" fmla="*/ 40 h 66"/>
                <a:gd name="T74" fmla="*/ 32 w 40"/>
                <a:gd name="T75" fmla="*/ 32 h 66"/>
                <a:gd name="T76" fmla="*/ 32 w 40"/>
                <a:gd name="T77" fmla="*/ 22 h 66"/>
                <a:gd name="T78" fmla="*/ 30 w 40"/>
                <a:gd name="T79" fmla="*/ 12 h 66"/>
                <a:gd name="T80" fmla="*/ 28 w 40"/>
                <a:gd name="T81" fmla="*/ 8 h 66"/>
                <a:gd name="T82" fmla="*/ 26 w 40"/>
                <a:gd name="T83" fmla="*/ 6 h 66"/>
                <a:gd name="T84" fmla="*/ 24 w 40"/>
                <a:gd name="T85" fmla="*/ 4 h 66"/>
                <a:gd name="T86" fmla="*/ 20 w 40"/>
                <a:gd name="T87" fmla="*/ 4 h 66"/>
                <a:gd name="T88" fmla="*/ 18 w 40"/>
                <a:gd name="T89" fmla="*/ 4 h 66"/>
                <a:gd name="T90" fmla="*/ 16 w 40"/>
                <a:gd name="T91" fmla="*/ 6 h 66"/>
                <a:gd name="T92" fmla="*/ 12 w 40"/>
                <a:gd name="T93" fmla="*/ 12 h 66"/>
                <a:gd name="T94" fmla="*/ 10 w 40"/>
                <a:gd name="T95" fmla="*/ 18 h 66"/>
                <a:gd name="T96" fmla="*/ 10 w 40"/>
                <a:gd name="T97" fmla="*/ 28 h 66"/>
                <a:gd name="T98" fmla="*/ 10 w 40"/>
                <a:gd name="T99" fmla="*/ 36 h 6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0"/>
                <a:gd name="T151" fmla="*/ 0 h 66"/>
                <a:gd name="T152" fmla="*/ 40 w 40"/>
                <a:gd name="T153" fmla="*/ 66 h 6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0" h="66">
                  <a:moveTo>
                    <a:pt x="0" y="34"/>
                  </a:moveTo>
                  <a:lnTo>
                    <a:pt x="2" y="24"/>
                  </a:lnTo>
                  <a:lnTo>
                    <a:pt x="4" y="16"/>
                  </a:lnTo>
                  <a:lnTo>
                    <a:pt x="8" y="8"/>
                  </a:lnTo>
                  <a:lnTo>
                    <a:pt x="12" y="4"/>
                  </a:lnTo>
                  <a:lnTo>
                    <a:pt x="16" y="2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4" y="8"/>
                  </a:lnTo>
                  <a:lnTo>
                    <a:pt x="38" y="16"/>
                  </a:lnTo>
                  <a:lnTo>
                    <a:pt x="40" y="24"/>
                  </a:lnTo>
                  <a:lnTo>
                    <a:pt x="40" y="34"/>
                  </a:lnTo>
                  <a:lnTo>
                    <a:pt x="40" y="44"/>
                  </a:lnTo>
                  <a:lnTo>
                    <a:pt x="38" y="52"/>
                  </a:lnTo>
                  <a:lnTo>
                    <a:pt x="34" y="58"/>
                  </a:lnTo>
                  <a:lnTo>
                    <a:pt x="30" y="64"/>
                  </a:lnTo>
                  <a:lnTo>
                    <a:pt x="24" y="66"/>
                  </a:lnTo>
                  <a:lnTo>
                    <a:pt x="20" y="66"/>
                  </a:lnTo>
                  <a:lnTo>
                    <a:pt x="14" y="66"/>
                  </a:lnTo>
                  <a:lnTo>
                    <a:pt x="10" y="62"/>
                  </a:lnTo>
                  <a:lnTo>
                    <a:pt x="6" y="56"/>
                  </a:lnTo>
                  <a:lnTo>
                    <a:pt x="2" y="50"/>
                  </a:lnTo>
                  <a:lnTo>
                    <a:pt x="2" y="42"/>
                  </a:lnTo>
                  <a:lnTo>
                    <a:pt x="0" y="34"/>
                  </a:lnTo>
                  <a:close/>
                  <a:moveTo>
                    <a:pt x="10" y="36"/>
                  </a:moveTo>
                  <a:lnTo>
                    <a:pt x="10" y="48"/>
                  </a:lnTo>
                  <a:lnTo>
                    <a:pt x="12" y="56"/>
                  </a:lnTo>
                  <a:lnTo>
                    <a:pt x="14" y="60"/>
                  </a:lnTo>
                  <a:lnTo>
                    <a:pt x="18" y="64"/>
                  </a:lnTo>
                  <a:lnTo>
                    <a:pt x="20" y="64"/>
                  </a:lnTo>
                  <a:lnTo>
                    <a:pt x="24" y="64"/>
                  </a:lnTo>
                  <a:lnTo>
                    <a:pt x="26" y="62"/>
                  </a:lnTo>
                  <a:lnTo>
                    <a:pt x="28" y="58"/>
                  </a:lnTo>
                  <a:lnTo>
                    <a:pt x="30" y="54"/>
                  </a:lnTo>
                  <a:lnTo>
                    <a:pt x="30" y="48"/>
                  </a:lnTo>
                  <a:lnTo>
                    <a:pt x="32" y="40"/>
                  </a:lnTo>
                  <a:lnTo>
                    <a:pt x="32" y="32"/>
                  </a:lnTo>
                  <a:lnTo>
                    <a:pt x="32" y="22"/>
                  </a:lnTo>
                  <a:lnTo>
                    <a:pt x="30" y="12"/>
                  </a:lnTo>
                  <a:lnTo>
                    <a:pt x="28" y="8"/>
                  </a:lnTo>
                  <a:lnTo>
                    <a:pt x="26" y="6"/>
                  </a:lnTo>
                  <a:lnTo>
                    <a:pt x="24" y="4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6" y="6"/>
                  </a:lnTo>
                  <a:lnTo>
                    <a:pt x="12" y="12"/>
                  </a:lnTo>
                  <a:lnTo>
                    <a:pt x="10" y="18"/>
                  </a:lnTo>
                  <a:lnTo>
                    <a:pt x="10" y="28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94" name="Freeform 2968"/>
            <p:cNvSpPr>
              <a:spLocks noChangeAspect="1"/>
            </p:cNvSpPr>
            <p:nvPr/>
          </p:nvSpPr>
          <p:spPr bwMode="auto">
            <a:xfrm>
              <a:off x="3768" y="2276"/>
              <a:ext cx="10" cy="10"/>
            </a:xfrm>
            <a:custGeom>
              <a:avLst/>
              <a:gdLst>
                <a:gd name="T0" fmla="*/ 6 w 10"/>
                <a:gd name="T1" fmla="*/ 0 h 10"/>
                <a:gd name="T2" fmla="*/ 8 w 10"/>
                <a:gd name="T3" fmla="*/ 0 h 10"/>
                <a:gd name="T4" fmla="*/ 10 w 10"/>
                <a:gd name="T5" fmla="*/ 2 h 10"/>
                <a:gd name="T6" fmla="*/ 10 w 10"/>
                <a:gd name="T7" fmla="*/ 4 h 10"/>
                <a:gd name="T8" fmla="*/ 10 w 10"/>
                <a:gd name="T9" fmla="*/ 6 h 10"/>
                <a:gd name="T10" fmla="*/ 10 w 10"/>
                <a:gd name="T11" fmla="*/ 8 h 10"/>
                <a:gd name="T12" fmla="*/ 10 w 10"/>
                <a:gd name="T13" fmla="*/ 10 h 10"/>
                <a:gd name="T14" fmla="*/ 8 w 10"/>
                <a:gd name="T15" fmla="*/ 10 h 10"/>
                <a:gd name="T16" fmla="*/ 6 w 10"/>
                <a:gd name="T17" fmla="*/ 10 h 10"/>
                <a:gd name="T18" fmla="*/ 4 w 10"/>
                <a:gd name="T19" fmla="*/ 10 h 10"/>
                <a:gd name="T20" fmla="*/ 2 w 10"/>
                <a:gd name="T21" fmla="*/ 10 h 10"/>
                <a:gd name="T22" fmla="*/ 0 w 10"/>
                <a:gd name="T23" fmla="*/ 8 h 10"/>
                <a:gd name="T24" fmla="*/ 0 w 10"/>
                <a:gd name="T25" fmla="*/ 6 h 10"/>
                <a:gd name="T26" fmla="*/ 0 w 10"/>
                <a:gd name="T27" fmla="*/ 4 h 10"/>
                <a:gd name="T28" fmla="*/ 2 w 10"/>
                <a:gd name="T29" fmla="*/ 2 h 10"/>
                <a:gd name="T30" fmla="*/ 4 w 10"/>
                <a:gd name="T31" fmla="*/ 0 h 10"/>
                <a:gd name="T32" fmla="*/ 6 w 10"/>
                <a:gd name="T33" fmla="*/ 0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"/>
                <a:gd name="T52" fmla="*/ 0 h 10"/>
                <a:gd name="T53" fmla="*/ 10 w 10"/>
                <a:gd name="T54" fmla="*/ 10 h 1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" h="10">
                  <a:moveTo>
                    <a:pt x="6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95" name="Freeform 2969"/>
            <p:cNvSpPr>
              <a:spLocks noChangeAspect="1" noEditPoints="1"/>
            </p:cNvSpPr>
            <p:nvPr/>
          </p:nvSpPr>
          <p:spPr bwMode="auto">
            <a:xfrm>
              <a:off x="3790" y="2220"/>
              <a:ext cx="38" cy="66"/>
            </a:xfrm>
            <a:custGeom>
              <a:avLst/>
              <a:gdLst>
                <a:gd name="T0" fmla="*/ 8 w 38"/>
                <a:gd name="T1" fmla="*/ 28 h 66"/>
                <a:gd name="T2" fmla="*/ 2 w 38"/>
                <a:gd name="T3" fmla="*/ 20 h 66"/>
                <a:gd name="T4" fmla="*/ 2 w 38"/>
                <a:gd name="T5" fmla="*/ 10 h 66"/>
                <a:gd name="T6" fmla="*/ 12 w 38"/>
                <a:gd name="T7" fmla="*/ 2 h 66"/>
                <a:gd name="T8" fmla="*/ 26 w 38"/>
                <a:gd name="T9" fmla="*/ 2 h 66"/>
                <a:gd name="T10" fmla="*/ 36 w 38"/>
                <a:gd name="T11" fmla="*/ 10 h 66"/>
                <a:gd name="T12" fmla="*/ 36 w 38"/>
                <a:gd name="T13" fmla="*/ 18 h 66"/>
                <a:gd name="T14" fmla="*/ 30 w 38"/>
                <a:gd name="T15" fmla="*/ 26 h 66"/>
                <a:gd name="T16" fmla="*/ 28 w 38"/>
                <a:gd name="T17" fmla="*/ 34 h 66"/>
                <a:gd name="T18" fmla="*/ 34 w 38"/>
                <a:gd name="T19" fmla="*/ 40 h 66"/>
                <a:gd name="T20" fmla="*/ 38 w 38"/>
                <a:gd name="T21" fmla="*/ 50 h 66"/>
                <a:gd name="T22" fmla="*/ 32 w 38"/>
                <a:gd name="T23" fmla="*/ 62 h 66"/>
                <a:gd name="T24" fmla="*/ 20 w 38"/>
                <a:gd name="T25" fmla="*/ 66 h 66"/>
                <a:gd name="T26" fmla="*/ 8 w 38"/>
                <a:gd name="T27" fmla="*/ 64 h 66"/>
                <a:gd name="T28" fmla="*/ 2 w 38"/>
                <a:gd name="T29" fmla="*/ 56 h 66"/>
                <a:gd name="T30" fmla="*/ 2 w 38"/>
                <a:gd name="T31" fmla="*/ 48 h 66"/>
                <a:gd name="T32" fmla="*/ 8 w 38"/>
                <a:gd name="T33" fmla="*/ 38 h 66"/>
                <a:gd name="T34" fmla="*/ 20 w 38"/>
                <a:gd name="T35" fmla="*/ 28 h 66"/>
                <a:gd name="T36" fmla="*/ 26 w 38"/>
                <a:gd name="T37" fmla="*/ 20 h 66"/>
                <a:gd name="T38" fmla="*/ 28 w 38"/>
                <a:gd name="T39" fmla="*/ 14 h 66"/>
                <a:gd name="T40" fmla="*/ 26 w 38"/>
                <a:gd name="T41" fmla="*/ 6 h 66"/>
                <a:gd name="T42" fmla="*/ 20 w 38"/>
                <a:gd name="T43" fmla="*/ 4 h 66"/>
                <a:gd name="T44" fmla="*/ 14 w 38"/>
                <a:gd name="T45" fmla="*/ 6 h 66"/>
                <a:gd name="T46" fmla="*/ 10 w 38"/>
                <a:gd name="T47" fmla="*/ 12 h 66"/>
                <a:gd name="T48" fmla="*/ 12 w 38"/>
                <a:gd name="T49" fmla="*/ 18 h 66"/>
                <a:gd name="T50" fmla="*/ 14 w 38"/>
                <a:gd name="T51" fmla="*/ 22 h 66"/>
                <a:gd name="T52" fmla="*/ 16 w 38"/>
                <a:gd name="T53" fmla="*/ 36 h 66"/>
                <a:gd name="T54" fmla="*/ 12 w 38"/>
                <a:gd name="T55" fmla="*/ 42 h 66"/>
                <a:gd name="T56" fmla="*/ 10 w 38"/>
                <a:gd name="T57" fmla="*/ 50 h 66"/>
                <a:gd name="T58" fmla="*/ 12 w 38"/>
                <a:gd name="T59" fmla="*/ 60 h 66"/>
                <a:gd name="T60" fmla="*/ 20 w 38"/>
                <a:gd name="T61" fmla="*/ 64 h 66"/>
                <a:gd name="T62" fmla="*/ 26 w 38"/>
                <a:gd name="T63" fmla="*/ 60 h 66"/>
                <a:gd name="T64" fmla="*/ 28 w 38"/>
                <a:gd name="T65" fmla="*/ 54 h 66"/>
                <a:gd name="T66" fmla="*/ 28 w 38"/>
                <a:gd name="T67" fmla="*/ 48 h 66"/>
                <a:gd name="T68" fmla="*/ 20 w 38"/>
                <a:gd name="T69" fmla="*/ 40 h 6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8"/>
                <a:gd name="T106" fmla="*/ 0 h 66"/>
                <a:gd name="T107" fmla="*/ 38 w 38"/>
                <a:gd name="T108" fmla="*/ 66 h 6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8" h="66">
                  <a:moveTo>
                    <a:pt x="14" y="34"/>
                  </a:moveTo>
                  <a:lnTo>
                    <a:pt x="8" y="28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2" y="16"/>
                  </a:lnTo>
                  <a:lnTo>
                    <a:pt x="2" y="10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32" y="4"/>
                  </a:lnTo>
                  <a:lnTo>
                    <a:pt x="36" y="10"/>
                  </a:lnTo>
                  <a:lnTo>
                    <a:pt x="36" y="14"/>
                  </a:lnTo>
                  <a:lnTo>
                    <a:pt x="36" y="18"/>
                  </a:lnTo>
                  <a:lnTo>
                    <a:pt x="34" y="22"/>
                  </a:lnTo>
                  <a:lnTo>
                    <a:pt x="30" y="26"/>
                  </a:lnTo>
                  <a:lnTo>
                    <a:pt x="24" y="30"/>
                  </a:lnTo>
                  <a:lnTo>
                    <a:pt x="28" y="34"/>
                  </a:lnTo>
                  <a:lnTo>
                    <a:pt x="32" y="38"/>
                  </a:lnTo>
                  <a:lnTo>
                    <a:pt x="34" y="40"/>
                  </a:lnTo>
                  <a:lnTo>
                    <a:pt x="36" y="46"/>
                  </a:lnTo>
                  <a:lnTo>
                    <a:pt x="38" y="50"/>
                  </a:lnTo>
                  <a:lnTo>
                    <a:pt x="36" y="56"/>
                  </a:lnTo>
                  <a:lnTo>
                    <a:pt x="32" y="62"/>
                  </a:lnTo>
                  <a:lnTo>
                    <a:pt x="26" y="66"/>
                  </a:lnTo>
                  <a:lnTo>
                    <a:pt x="20" y="66"/>
                  </a:lnTo>
                  <a:lnTo>
                    <a:pt x="14" y="66"/>
                  </a:lnTo>
                  <a:lnTo>
                    <a:pt x="8" y="64"/>
                  </a:lnTo>
                  <a:lnTo>
                    <a:pt x="4" y="62"/>
                  </a:lnTo>
                  <a:lnTo>
                    <a:pt x="2" y="56"/>
                  </a:lnTo>
                  <a:lnTo>
                    <a:pt x="0" y="52"/>
                  </a:lnTo>
                  <a:lnTo>
                    <a:pt x="2" y="48"/>
                  </a:lnTo>
                  <a:lnTo>
                    <a:pt x="4" y="42"/>
                  </a:lnTo>
                  <a:lnTo>
                    <a:pt x="8" y="38"/>
                  </a:lnTo>
                  <a:lnTo>
                    <a:pt x="14" y="34"/>
                  </a:lnTo>
                  <a:close/>
                  <a:moveTo>
                    <a:pt x="20" y="28"/>
                  </a:moveTo>
                  <a:lnTo>
                    <a:pt x="24" y="24"/>
                  </a:lnTo>
                  <a:lnTo>
                    <a:pt x="26" y="20"/>
                  </a:lnTo>
                  <a:lnTo>
                    <a:pt x="28" y="18"/>
                  </a:lnTo>
                  <a:lnTo>
                    <a:pt x="28" y="14"/>
                  </a:lnTo>
                  <a:lnTo>
                    <a:pt x="28" y="10"/>
                  </a:lnTo>
                  <a:lnTo>
                    <a:pt x="26" y="6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4" y="6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10" y="16"/>
                  </a:lnTo>
                  <a:lnTo>
                    <a:pt x="12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20" y="28"/>
                  </a:lnTo>
                  <a:close/>
                  <a:moveTo>
                    <a:pt x="16" y="36"/>
                  </a:moveTo>
                  <a:lnTo>
                    <a:pt x="14" y="38"/>
                  </a:lnTo>
                  <a:lnTo>
                    <a:pt x="12" y="42"/>
                  </a:lnTo>
                  <a:lnTo>
                    <a:pt x="10" y="46"/>
                  </a:lnTo>
                  <a:lnTo>
                    <a:pt x="10" y="50"/>
                  </a:lnTo>
                  <a:lnTo>
                    <a:pt x="10" y="56"/>
                  </a:lnTo>
                  <a:lnTo>
                    <a:pt x="12" y="60"/>
                  </a:lnTo>
                  <a:lnTo>
                    <a:pt x="16" y="62"/>
                  </a:lnTo>
                  <a:lnTo>
                    <a:pt x="20" y="64"/>
                  </a:lnTo>
                  <a:lnTo>
                    <a:pt x="24" y="64"/>
                  </a:lnTo>
                  <a:lnTo>
                    <a:pt x="26" y="60"/>
                  </a:lnTo>
                  <a:lnTo>
                    <a:pt x="28" y="58"/>
                  </a:lnTo>
                  <a:lnTo>
                    <a:pt x="28" y="54"/>
                  </a:lnTo>
                  <a:lnTo>
                    <a:pt x="28" y="52"/>
                  </a:lnTo>
                  <a:lnTo>
                    <a:pt x="28" y="48"/>
                  </a:lnTo>
                  <a:lnTo>
                    <a:pt x="24" y="44"/>
                  </a:lnTo>
                  <a:lnTo>
                    <a:pt x="20" y="40"/>
                  </a:lnTo>
                  <a:lnTo>
                    <a:pt x="16" y="3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96" name="Line 2970"/>
            <p:cNvSpPr>
              <a:spLocks noChangeAspect="1" noChangeShapeType="1"/>
            </p:cNvSpPr>
            <p:nvPr/>
          </p:nvSpPr>
          <p:spPr bwMode="auto">
            <a:xfrm flipH="1" flipV="1">
              <a:off x="3578" y="2082"/>
              <a:ext cx="2" cy="14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97" name="Freeform 2971"/>
            <p:cNvSpPr>
              <a:spLocks noChangeAspect="1"/>
            </p:cNvSpPr>
            <p:nvPr/>
          </p:nvSpPr>
          <p:spPr bwMode="auto">
            <a:xfrm>
              <a:off x="3574" y="2130"/>
              <a:ext cx="26" cy="66"/>
            </a:xfrm>
            <a:custGeom>
              <a:avLst/>
              <a:gdLst>
                <a:gd name="T0" fmla="*/ 0 w 26"/>
                <a:gd name="T1" fmla="*/ 8 h 66"/>
                <a:gd name="T2" fmla="*/ 16 w 26"/>
                <a:gd name="T3" fmla="*/ 0 h 66"/>
                <a:gd name="T4" fmla="*/ 18 w 26"/>
                <a:gd name="T5" fmla="*/ 0 h 66"/>
                <a:gd name="T6" fmla="*/ 18 w 26"/>
                <a:gd name="T7" fmla="*/ 54 h 66"/>
                <a:gd name="T8" fmla="*/ 18 w 26"/>
                <a:gd name="T9" fmla="*/ 60 h 66"/>
                <a:gd name="T10" fmla="*/ 18 w 26"/>
                <a:gd name="T11" fmla="*/ 62 h 66"/>
                <a:gd name="T12" fmla="*/ 18 w 26"/>
                <a:gd name="T13" fmla="*/ 62 h 66"/>
                <a:gd name="T14" fmla="*/ 20 w 26"/>
                <a:gd name="T15" fmla="*/ 64 h 66"/>
                <a:gd name="T16" fmla="*/ 22 w 26"/>
                <a:gd name="T17" fmla="*/ 64 h 66"/>
                <a:gd name="T18" fmla="*/ 26 w 26"/>
                <a:gd name="T19" fmla="*/ 64 h 66"/>
                <a:gd name="T20" fmla="*/ 26 w 26"/>
                <a:gd name="T21" fmla="*/ 66 h 66"/>
                <a:gd name="T22" fmla="*/ 2 w 26"/>
                <a:gd name="T23" fmla="*/ 66 h 66"/>
                <a:gd name="T24" fmla="*/ 2 w 26"/>
                <a:gd name="T25" fmla="*/ 64 h 66"/>
                <a:gd name="T26" fmla="*/ 6 w 26"/>
                <a:gd name="T27" fmla="*/ 64 h 66"/>
                <a:gd name="T28" fmla="*/ 8 w 26"/>
                <a:gd name="T29" fmla="*/ 64 h 66"/>
                <a:gd name="T30" fmla="*/ 8 w 26"/>
                <a:gd name="T31" fmla="*/ 62 h 66"/>
                <a:gd name="T32" fmla="*/ 10 w 26"/>
                <a:gd name="T33" fmla="*/ 62 h 66"/>
                <a:gd name="T34" fmla="*/ 10 w 26"/>
                <a:gd name="T35" fmla="*/ 60 h 66"/>
                <a:gd name="T36" fmla="*/ 10 w 26"/>
                <a:gd name="T37" fmla="*/ 54 h 66"/>
                <a:gd name="T38" fmla="*/ 10 w 26"/>
                <a:gd name="T39" fmla="*/ 18 h 66"/>
                <a:gd name="T40" fmla="*/ 10 w 26"/>
                <a:gd name="T41" fmla="*/ 14 h 66"/>
                <a:gd name="T42" fmla="*/ 10 w 26"/>
                <a:gd name="T43" fmla="*/ 10 h 66"/>
                <a:gd name="T44" fmla="*/ 8 w 26"/>
                <a:gd name="T45" fmla="*/ 8 h 66"/>
                <a:gd name="T46" fmla="*/ 8 w 26"/>
                <a:gd name="T47" fmla="*/ 8 h 66"/>
                <a:gd name="T48" fmla="*/ 8 w 26"/>
                <a:gd name="T49" fmla="*/ 8 h 66"/>
                <a:gd name="T50" fmla="*/ 6 w 26"/>
                <a:gd name="T51" fmla="*/ 8 h 66"/>
                <a:gd name="T52" fmla="*/ 4 w 26"/>
                <a:gd name="T53" fmla="*/ 8 h 66"/>
                <a:gd name="T54" fmla="*/ 2 w 26"/>
                <a:gd name="T55" fmla="*/ 8 h 66"/>
                <a:gd name="T56" fmla="*/ 0 w 26"/>
                <a:gd name="T57" fmla="*/ 8 h 6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6"/>
                <a:gd name="T88" fmla="*/ 0 h 66"/>
                <a:gd name="T89" fmla="*/ 26 w 26"/>
                <a:gd name="T90" fmla="*/ 66 h 6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6" h="66">
                  <a:moveTo>
                    <a:pt x="0" y="8"/>
                  </a:moveTo>
                  <a:lnTo>
                    <a:pt x="16" y="0"/>
                  </a:lnTo>
                  <a:lnTo>
                    <a:pt x="18" y="0"/>
                  </a:lnTo>
                  <a:lnTo>
                    <a:pt x="18" y="54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4"/>
                  </a:lnTo>
                  <a:lnTo>
                    <a:pt x="22" y="64"/>
                  </a:lnTo>
                  <a:lnTo>
                    <a:pt x="26" y="64"/>
                  </a:lnTo>
                  <a:lnTo>
                    <a:pt x="26" y="66"/>
                  </a:lnTo>
                  <a:lnTo>
                    <a:pt x="2" y="66"/>
                  </a:lnTo>
                  <a:lnTo>
                    <a:pt x="2" y="64"/>
                  </a:lnTo>
                  <a:lnTo>
                    <a:pt x="6" y="64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10" y="62"/>
                  </a:lnTo>
                  <a:lnTo>
                    <a:pt x="10" y="60"/>
                  </a:lnTo>
                  <a:lnTo>
                    <a:pt x="10" y="54"/>
                  </a:lnTo>
                  <a:lnTo>
                    <a:pt x="10" y="18"/>
                  </a:lnTo>
                  <a:lnTo>
                    <a:pt x="10" y="14"/>
                  </a:lnTo>
                  <a:lnTo>
                    <a:pt x="10" y="10"/>
                  </a:lnTo>
                  <a:lnTo>
                    <a:pt x="8" y="8"/>
                  </a:lnTo>
                  <a:lnTo>
                    <a:pt x="6" y="8"/>
                  </a:lnTo>
                  <a:lnTo>
                    <a:pt x="4" y="8"/>
                  </a:lnTo>
                  <a:lnTo>
                    <a:pt x="2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98" name="Line 2972"/>
            <p:cNvSpPr>
              <a:spLocks noChangeAspect="1" noChangeShapeType="1"/>
            </p:cNvSpPr>
            <p:nvPr/>
          </p:nvSpPr>
          <p:spPr bwMode="auto">
            <a:xfrm flipH="1">
              <a:off x="4710" y="2014"/>
              <a:ext cx="848" cy="64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99" name="Line 2973"/>
            <p:cNvSpPr>
              <a:spLocks noChangeAspect="1" noChangeShapeType="1"/>
            </p:cNvSpPr>
            <p:nvPr/>
          </p:nvSpPr>
          <p:spPr bwMode="auto">
            <a:xfrm flipH="1" flipV="1">
              <a:off x="5546" y="2010"/>
              <a:ext cx="12" cy="4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00" name="Freeform 2974"/>
            <p:cNvSpPr>
              <a:spLocks noChangeAspect="1" noEditPoints="1"/>
            </p:cNvSpPr>
            <p:nvPr/>
          </p:nvSpPr>
          <p:spPr bwMode="auto">
            <a:xfrm>
              <a:off x="5604" y="1994"/>
              <a:ext cx="40" cy="66"/>
            </a:xfrm>
            <a:custGeom>
              <a:avLst/>
              <a:gdLst>
                <a:gd name="T0" fmla="*/ 0 w 40"/>
                <a:gd name="T1" fmla="*/ 34 h 66"/>
                <a:gd name="T2" fmla="*/ 0 w 40"/>
                <a:gd name="T3" fmla="*/ 24 h 66"/>
                <a:gd name="T4" fmla="*/ 4 w 40"/>
                <a:gd name="T5" fmla="*/ 16 h 66"/>
                <a:gd name="T6" fmla="*/ 6 w 40"/>
                <a:gd name="T7" fmla="*/ 8 h 66"/>
                <a:gd name="T8" fmla="*/ 12 w 40"/>
                <a:gd name="T9" fmla="*/ 4 h 66"/>
                <a:gd name="T10" fmla="*/ 16 w 40"/>
                <a:gd name="T11" fmla="*/ 2 h 66"/>
                <a:gd name="T12" fmla="*/ 20 w 40"/>
                <a:gd name="T13" fmla="*/ 0 h 66"/>
                <a:gd name="T14" fmla="*/ 24 w 40"/>
                <a:gd name="T15" fmla="*/ 2 h 66"/>
                <a:gd name="T16" fmla="*/ 28 w 40"/>
                <a:gd name="T17" fmla="*/ 4 h 66"/>
                <a:gd name="T18" fmla="*/ 32 w 40"/>
                <a:gd name="T19" fmla="*/ 8 h 66"/>
                <a:gd name="T20" fmla="*/ 36 w 40"/>
                <a:gd name="T21" fmla="*/ 14 h 66"/>
                <a:gd name="T22" fmla="*/ 40 w 40"/>
                <a:gd name="T23" fmla="*/ 24 h 66"/>
                <a:gd name="T24" fmla="*/ 40 w 40"/>
                <a:gd name="T25" fmla="*/ 32 h 66"/>
                <a:gd name="T26" fmla="*/ 40 w 40"/>
                <a:gd name="T27" fmla="*/ 44 h 66"/>
                <a:gd name="T28" fmla="*/ 36 w 40"/>
                <a:gd name="T29" fmla="*/ 52 h 66"/>
                <a:gd name="T30" fmla="*/ 34 w 40"/>
                <a:gd name="T31" fmla="*/ 58 h 66"/>
                <a:gd name="T32" fmla="*/ 28 w 40"/>
                <a:gd name="T33" fmla="*/ 64 h 66"/>
                <a:gd name="T34" fmla="*/ 24 w 40"/>
                <a:gd name="T35" fmla="*/ 66 h 66"/>
                <a:gd name="T36" fmla="*/ 20 w 40"/>
                <a:gd name="T37" fmla="*/ 66 h 66"/>
                <a:gd name="T38" fmla="*/ 14 w 40"/>
                <a:gd name="T39" fmla="*/ 66 h 66"/>
                <a:gd name="T40" fmla="*/ 10 w 40"/>
                <a:gd name="T41" fmla="*/ 62 h 66"/>
                <a:gd name="T42" fmla="*/ 4 w 40"/>
                <a:gd name="T43" fmla="*/ 56 h 66"/>
                <a:gd name="T44" fmla="*/ 2 w 40"/>
                <a:gd name="T45" fmla="*/ 50 h 66"/>
                <a:gd name="T46" fmla="*/ 0 w 40"/>
                <a:gd name="T47" fmla="*/ 42 h 66"/>
                <a:gd name="T48" fmla="*/ 0 w 40"/>
                <a:gd name="T49" fmla="*/ 34 h 66"/>
                <a:gd name="T50" fmla="*/ 8 w 40"/>
                <a:gd name="T51" fmla="*/ 36 h 66"/>
                <a:gd name="T52" fmla="*/ 10 w 40"/>
                <a:gd name="T53" fmla="*/ 46 h 66"/>
                <a:gd name="T54" fmla="*/ 12 w 40"/>
                <a:gd name="T55" fmla="*/ 56 h 66"/>
                <a:gd name="T56" fmla="*/ 14 w 40"/>
                <a:gd name="T57" fmla="*/ 60 h 66"/>
                <a:gd name="T58" fmla="*/ 16 w 40"/>
                <a:gd name="T59" fmla="*/ 62 h 66"/>
                <a:gd name="T60" fmla="*/ 20 w 40"/>
                <a:gd name="T61" fmla="*/ 64 h 66"/>
                <a:gd name="T62" fmla="*/ 22 w 40"/>
                <a:gd name="T63" fmla="*/ 62 h 66"/>
                <a:gd name="T64" fmla="*/ 24 w 40"/>
                <a:gd name="T65" fmla="*/ 62 h 66"/>
                <a:gd name="T66" fmla="*/ 28 w 40"/>
                <a:gd name="T67" fmla="*/ 58 h 66"/>
                <a:gd name="T68" fmla="*/ 28 w 40"/>
                <a:gd name="T69" fmla="*/ 54 h 66"/>
                <a:gd name="T70" fmla="*/ 30 w 40"/>
                <a:gd name="T71" fmla="*/ 48 h 66"/>
                <a:gd name="T72" fmla="*/ 30 w 40"/>
                <a:gd name="T73" fmla="*/ 40 h 66"/>
                <a:gd name="T74" fmla="*/ 30 w 40"/>
                <a:gd name="T75" fmla="*/ 30 h 66"/>
                <a:gd name="T76" fmla="*/ 30 w 40"/>
                <a:gd name="T77" fmla="*/ 20 h 66"/>
                <a:gd name="T78" fmla="*/ 28 w 40"/>
                <a:gd name="T79" fmla="*/ 12 h 66"/>
                <a:gd name="T80" fmla="*/ 26 w 40"/>
                <a:gd name="T81" fmla="*/ 8 h 66"/>
                <a:gd name="T82" fmla="*/ 24 w 40"/>
                <a:gd name="T83" fmla="*/ 6 h 66"/>
                <a:gd name="T84" fmla="*/ 22 w 40"/>
                <a:gd name="T85" fmla="*/ 4 h 66"/>
                <a:gd name="T86" fmla="*/ 20 w 40"/>
                <a:gd name="T87" fmla="*/ 4 h 66"/>
                <a:gd name="T88" fmla="*/ 18 w 40"/>
                <a:gd name="T89" fmla="*/ 4 h 66"/>
                <a:gd name="T90" fmla="*/ 14 w 40"/>
                <a:gd name="T91" fmla="*/ 6 h 66"/>
                <a:gd name="T92" fmla="*/ 12 w 40"/>
                <a:gd name="T93" fmla="*/ 12 h 66"/>
                <a:gd name="T94" fmla="*/ 10 w 40"/>
                <a:gd name="T95" fmla="*/ 18 h 66"/>
                <a:gd name="T96" fmla="*/ 10 w 40"/>
                <a:gd name="T97" fmla="*/ 26 h 66"/>
                <a:gd name="T98" fmla="*/ 8 w 40"/>
                <a:gd name="T99" fmla="*/ 36 h 6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0"/>
                <a:gd name="T151" fmla="*/ 0 h 66"/>
                <a:gd name="T152" fmla="*/ 40 w 40"/>
                <a:gd name="T153" fmla="*/ 66 h 6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0" h="66">
                  <a:moveTo>
                    <a:pt x="0" y="34"/>
                  </a:moveTo>
                  <a:lnTo>
                    <a:pt x="0" y="24"/>
                  </a:lnTo>
                  <a:lnTo>
                    <a:pt x="4" y="16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6" y="2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8" y="4"/>
                  </a:lnTo>
                  <a:lnTo>
                    <a:pt x="32" y="8"/>
                  </a:lnTo>
                  <a:lnTo>
                    <a:pt x="36" y="14"/>
                  </a:lnTo>
                  <a:lnTo>
                    <a:pt x="40" y="24"/>
                  </a:lnTo>
                  <a:lnTo>
                    <a:pt x="40" y="32"/>
                  </a:lnTo>
                  <a:lnTo>
                    <a:pt x="40" y="44"/>
                  </a:lnTo>
                  <a:lnTo>
                    <a:pt x="36" y="52"/>
                  </a:lnTo>
                  <a:lnTo>
                    <a:pt x="34" y="58"/>
                  </a:lnTo>
                  <a:lnTo>
                    <a:pt x="28" y="64"/>
                  </a:lnTo>
                  <a:lnTo>
                    <a:pt x="24" y="66"/>
                  </a:lnTo>
                  <a:lnTo>
                    <a:pt x="20" y="66"/>
                  </a:lnTo>
                  <a:lnTo>
                    <a:pt x="14" y="66"/>
                  </a:lnTo>
                  <a:lnTo>
                    <a:pt x="10" y="62"/>
                  </a:lnTo>
                  <a:lnTo>
                    <a:pt x="4" y="56"/>
                  </a:lnTo>
                  <a:lnTo>
                    <a:pt x="2" y="50"/>
                  </a:lnTo>
                  <a:lnTo>
                    <a:pt x="0" y="42"/>
                  </a:lnTo>
                  <a:lnTo>
                    <a:pt x="0" y="34"/>
                  </a:lnTo>
                  <a:close/>
                  <a:moveTo>
                    <a:pt x="8" y="36"/>
                  </a:moveTo>
                  <a:lnTo>
                    <a:pt x="10" y="46"/>
                  </a:lnTo>
                  <a:lnTo>
                    <a:pt x="12" y="56"/>
                  </a:lnTo>
                  <a:lnTo>
                    <a:pt x="14" y="60"/>
                  </a:lnTo>
                  <a:lnTo>
                    <a:pt x="16" y="62"/>
                  </a:lnTo>
                  <a:lnTo>
                    <a:pt x="20" y="64"/>
                  </a:lnTo>
                  <a:lnTo>
                    <a:pt x="22" y="62"/>
                  </a:lnTo>
                  <a:lnTo>
                    <a:pt x="24" y="62"/>
                  </a:lnTo>
                  <a:lnTo>
                    <a:pt x="28" y="58"/>
                  </a:lnTo>
                  <a:lnTo>
                    <a:pt x="28" y="54"/>
                  </a:lnTo>
                  <a:lnTo>
                    <a:pt x="30" y="48"/>
                  </a:lnTo>
                  <a:lnTo>
                    <a:pt x="30" y="40"/>
                  </a:lnTo>
                  <a:lnTo>
                    <a:pt x="30" y="30"/>
                  </a:lnTo>
                  <a:lnTo>
                    <a:pt x="30" y="20"/>
                  </a:lnTo>
                  <a:lnTo>
                    <a:pt x="28" y="12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4" y="6"/>
                  </a:lnTo>
                  <a:lnTo>
                    <a:pt x="12" y="12"/>
                  </a:lnTo>
                  <a:lnTo>
                    <a:pt x="10" y="18"/>
                  </a:lnTo>
                  <a:lnTo>
                    <a:pt x="10" y="26"/>
                  </a:lnTo>
                  <a:lnTo>
                    <a:pt x="8" y="3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01" name="Line 2975"/>
            <p:cNvSpPr>
              <a:spLocks noChangeAspect="1" noChangeShapeType="1"/>
            </p:cNvSpPr>
            <p:nvPr/>
          </p:nvSpPr>
          <p:spPr bwMode="auto">
            <a:xfrm flipH="1" flipV="1">
              <a:off x="5318" y="2180"/>
              <a:ext cx="12" cy="6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02" name="Freeform 2976"/>
            <p:cNvSpPr>
              <a:spLocks noChangeAspect="1" noEditPoints="1"/>
            </p:cNvSpPr>
            <p:nvPr/>
          </p:nvSpPr>
          <p:spPr bwMode="auto">
            <a:xfrm>
              <a:off x="5376" y="2170"/>
              <a:ext cx="40" cy="66"/>
            </a:xfrm>
            <a:custGeom>
              <a:avLst/>
              <a:gdLst>
                <a:gd name="T0" fmla="*/ 0 w 40"/>
                <a:gd name="T1" fmla="*/ 34 h 66"/>
                <a:gd name="T2" fmla="*/ 0 w 40"/>
                <a:gd name="T3" fmla="*/ 24 h 66"/>
                <a:gd name="T4" fmla="*/ 2 w 40"/>
                <a:gd name="T5" fmla="*/ 16 h 66"/>
                <a:gd name="T6" fmla="*/ 6 w 40"/>
                <a:gd name="T7" fmla="*/ 8 h 66"/>
                <a:gd name="T8" fmla="*/ 12 w 40"/>
                <a:gd name="T9" fmla="*/ 4 h 66"/>
                <a:gd name="T10" fmla="*/ 16 w 40"/>
                <a:gd name="T11" fmla="*/ 2 h 66"/>
                <a:gd name="T12" fmla="*/ 20 w 40"/>
                <a:gd name="T13" fmla="*/ 0 h 66"/>
                <a:gd name="T14" fmla="*/ 24 w 40"/>
                <a:gd name="T15" fmla="*/ 2 h 66"/>
                <a:gd name="T16" fmla="*/ 28 w 40"/>
                <a:gd name="T17" fmla="*/ 4 h 66"/>
                <a:gd name="T18" fmla="*/ 32 w 40"/>
                <a:gd name="T19" fmla="*/ 8 h 66"/>
                <a:gd name="T20" fmla="*/ 36 w 40"/>
                <a:gd name="T21" fmla="*/ 14 h 66"/>
                <a:gd name="T22" fmla="*/ 38 w 40"/>
                <a:gd name="T23" fmla="*/ 24 h 66"/>
                <a:gd name="T24" fmla="*/ 40 w 40"/>
                <a:gd name="T25" fmla="*/ 32 h 66"/>
                <a:gd name="T26" fmla="*/ 38 w 40"/>
                <a:gd name="T27" fmla="*/ 44 h 66"/>
                <a:gd name="T28" fmla="*/ 36 w 40"/>
                <a:gd name="T29" fmla="*/ 52 h 66"/>
                <a:gd name="T30" fmla="*/ 32 w 40"/>
                <a:gd name="T31" fmla="*/ 58 h 66"/>
                <a:gd name="T32" fmla="*/ 28 w 40"/>
                <a:gd name="T33" fmla="*/ 62 h 66"/>
                <a:gd name="T34" fmla="*/ 24 w 40"/>
                <a:gd name="T35" fmla="*/ 66 h 66"/>
                <a:gd name="T36" fmla="*/ 20 w 40"/>
                <a:gd name="T37" fmla="*/ 66 h 66"/>
                <a:gd name="T38" fmla="*/ 14 w 40"/>
                <a:gd name="T39" fmla="*/ 66 h 66"/>
                <a:gd name="T40" fmla="*/ 8 w 40"/>
                <a:gd name="T41" fmla="*/ 62 h 66"/>
                <a:gd name="T42" fmla="*/ 4 w 40"/>
                <a:gd name="T43" fmla="*/ 56 h 66"/>
                <a:gd name="T44" fmla="*/ 2 w 40"/>
                <a:gd name="T45" fmla="*/ 50 h 66"/>
                <a:gd name="T46" fmla="*/ 0 w 40"/>
                <a:gd name="T47" fmla="*/ 42 h 66"/>
                <a:gd name="T48" fmla="*/ 0 w 40"/>
                <a:gd name="T49" fmla="*/ 34 h 66"/>
                <a:gd name="T50" fmla="*/ 8 w 40"/>
                <a:gd name="T51" fmla="*/ 34 h 66"/>
                <a:gd name="T52" fmla="*/ 10 w 40"/>
                <a:gd name="T53" fmla="*/ 46 h 66"/>
                <a:gd name="T54" fmla="*/ 12 w 40"/>
                <a:gd name="T55" fmla="*/ 56 h 66"/>
                <a:gd name="T56" fmla="*/ 14 w 40"/>
                <a:gd name="T57" fmla="*/ 60 h 66"/>
                <a:gd name="T58" fmla="*/ 16 w 40"/>
                <a:gd name="T59" fmla="*/ 62 h 66"/>
                <a:gd name="T60" fmla="*/ 20 w 40"/>
                <a:gd name="T61" fmla="*/ 64 h 66"/>
                <a:gd name="T62" fmla="*/ 22 w 40"/>
                <a:gd name="T63" fmla="*/ 62 h 66"/>
                <a:gd name="T64" fmla="*/ 24 w 40"/>
                <a:gd name="T65" fmla="*/ 62 h 66"/>
                <a:gd name="T66" fmla="*/ 26 w 40"/>
                <a:gd name="T67" fmla="*/ 58 h 66"/>
                <a:gd name="T68" fmla="*/ 28 w 40"/>
                <a:gd name="T69" fmla="*/ 54 h 66"/>
                <a:gd name="T70" fmla="*/ 30 w 40"/>
                <a:gd name="T71" fmla="*/ 48 h 66"/>
                <a:gd name="T72" fmla="*/ 30 w 40"/>
                <a:gd name="T73" fmla="*/ 40 h 66"/>
                <a:gd name="T74" fmla="*/ 30 w 40"/>
                <a:gd name="T75" fmla="*/ 30 h 66"/>
                <a:gd name="T76" fmla="*/ 30 w 40"/>
                <a:gd name="T77" fmla="*/ 20 h 66"/>
                <a:gd name="T78" fmla="*/ 28 w 40"/>
                <a:gd name="T79" fmla="*/ 12 h 66"/>
                <a:gd name="T80" fmla="*/ 26 w 40"/>
                <a:gd name="T81" fmla="*/ 8 h 66"/>
                <a:gd name="T82" fmla="*/ 24 w 40"/>
                <a:gd name="T83" fmla="*/ 4 h 66"/>
                <a:gd name="T84" fmla="*/ 22 w 40"/>
                <a:gd name="T85" fmla="*/ 4 h 66"/>
                <a:gd name="T86" fmla="*/ 20 w 40"/>
                <a:gd name="T87" fmla="*/ 4 h 66"/>
                <a:gd name="T88" fmla="*/ 16 w 40"/>
                <a:gd name="T89" fmla="*/ 4 h 66"/>
                <a:gd name="T90" fmla="*/ 14 w 40"/>
                <a:gd name="T91" fmla="*/ 6 h 66"/>
                <a:gd name="T92" fmla="*/ 12 w 40"/>
                <a:gd name="T93" fmla="*/ 12 h 66"/>
                <a:gd name="T94" fmla="*/ 10 w 40"/>
                <a:gd name="T95" fmla="*/ 18 h 66"/>
                <a:gd name="T96" fmla="*/ 8 w 40"/>
                <a:gd name="T97" fmla="*/ 26 h 66"/>
                <a:gd name="T98" fmla="*/ 8 w 40"/>
                <a:gd name="T99" fmla="*/ 34 h 6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0"/>
                <a:gd name="T151" fmla="*/ 0 h 66"/>
                <a:gd name="T152" fmla="*/ 40 w 40"/>
                <a:gd name="T153" fmla="*/ 66 h 6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0" h="66">
                  <a:moveTo>
                    <a:pt x="0" y="34"/>
                  </a:moveTo>
                  <a:lnTo>
                    <a:pt x="0" y="24"/>
                  </a:lnTo>
                  <a:lnTo>
                    <a:pt x="2" y="16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6" y="2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8" y="4"/>
                  </a:lnTo>
                  <a:lnTo>
                    <a:pt x="32" y="8"/>
                  </a:lnTo>
                  <a:lnTo>
                    <a:pt x="36" y="14"/>
                  </a:lnTo>
                  <a:lnTo>
                    <a:pt x="38" y="24"/>
                  </a:lnTo>
                  <a:lnTo>
                    <a:pt x="40" y="32"/>
                  </a:lnTo>
                  <a:lnTo>
                    <a:pt x="38" y="44"/>
                  </a:lnTo>
                  <a:lnTo>
                    <a:pt x="36" y="52"/>
                  </a:lnTo>
                  <a:lnTo>
                    <a:pt x="32" y="58"/>
                  </a:lnTo>
                  <a:lnTo>
                    <a:pt x="28" y="62"/>
                  </a:lnTo>
                  <a:lnTo>
                    <a:pt x="24" y="66"/>
                  </a:lnTo>
                  <a:lnTo>
                    <a:pt x="20" y="66"/>
                  </a:lnTo>
                  <a:lnTo>
                    <a:pt x="14" y="66"/>
                  </a:lnTo>
                  <a:lnTo>
                    <a:pt x="8" y="62"/>
                  </a:lnTo>
                  <a:lnTo>
                    <a:pt x="4" y="56"/>
                  </a:lnTo>
                  <a:lnTo>
                    <a:pt x="2" y="50"/>
                  </a:lnTo>
                  <a:lnTo>
                    <a:pt x="0" y="42"/>
                  </a:lnTo>
                  <a:lnTo>
                    <a:pt x="0" y="34"/>
                  </a:lnTo>
                  <a:close/>
                  <a:moveTo>
                    <a:pt x="8" y="34"/>
                  </a:moveTo>
                  <a:lnTo>
                    <a:pt x="10" y="46"/>
                  </a:lnTo>
                  <a:lnTo>
                    <a:pt x="12" y="56"/>
                  </a:lnTo>
                  <a:lnTo>
                    <a:pt x="14" y="60"/>
                  </a:lnTo>
                  <a:lnTo>
                    <a:pt x="16" y="62"/>
                  </a:lnTo>
                  <a:lnTo>
                    <a:pt x="20" y="64"/>
                  </a:lnTo>
                  <a:lnTo>
                    <a:pt x="22" y="62"/>
                  </a:lnTo>
                  <a:lnTo>
                    <a:pt x="24" y="62"/>
                  </a:lnTo>
                  <a:lnTo>
                    <a:pt x="26" y="58"/>
                  </a:lnTo>
                  <a:lnTo>
                    <a:pt x="28" y="54"/>
                  </a:lnTo>
                  <a:lnTo>
                    <a:pt x="30" y="48"/>
                  </a:lnTo>
                  <a:lnTo>
                    <a:pt x="30" y="40"/>
                  </a:lnTo>
                  <a:lnTo>
                    <a:pt x="30" y="30"/>
                  </a:lnTo>
                  <a:lnTo>
                    <a:pt x="30" y="20"/>
                  </a:lnTo>
                  <a:lnTo>
                    <a:pt x="28" y="12"/>
                  </a:lnTo>
                  <a:lnTo>
                    <a:pt x="26" y="8"/>
                  </a:lnTo>
                  <a:lnTo>
                    <a:pt x="24" y="4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4" y="6"/>
                  </a:lnTo>
                  <a:lnTo>
                    <a:pt x="12" y="12"/>
                  </a:lnTo>
                  <a:lnTo>
                    <a:pt x="10" y="18"/>
                  </a:lnTo>
                  <a:lnTo>
                    <a:pt x="8" y="26"/>
                  </a:lnTo>
                  <a:lnTo>
                    <a:pt x="8" y="3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03" name="Freeform 2977"/>
            <p:cNvSpPr>
              <a:spLocks noChangeAspect="1"/>
            </p:cNvSpPr>
            <p:nvPr/>
          </p:nvSpPr>
          <p:spPr bwMode="auto">
            <a:xfrm>
              <a:off x="5426" y="2226"/>
              <a:ext cx="12" cy="10"/>
            </a:xfrm>
            <a:custGeom>
              <a:avLst/>
              <a:gdLst>
                <a:gd name="T0" fmla="*/ 6 w 12"/>
                <a:gd name="T1" fmla="*/ 0 h 10"/>
                <a:gd name="T2" fmla="*/ 8 w 12"/>
                <a:gd name="T3" fmla="*/ 0 h 10"/>
                <a:gd name="T4" fmla="*/ 10 w 12"/>
                <a:gd name="T5" fmla="*/ 0 h 10"/>
                <a:gd name="T6" fmla="*/ 12 w 12"/>
                <a:gd name="T7" fmla="*/ 2 h 10"/>
                <a:gd name="T8" fmla="*/ 12 w 12"/>
                <a:gd name="T9" fmla="*/ 4 h 10"/>
                <a:gd name="T10" fmla="*/ 12 w 12"/>
                <a:gd name="T11" fmla="*/ 6 h 10"/>
                <a:gd name="T12" fmla="*/ 10 w 12"/>
                <a:gd name="T13" fmla="*/ 8 h 10"/>
                <a:gd name="T14" fmla="*/ 8 w 12"/>
                <a:gd name="T15" fmla="*/ 10 h 10"/>
                <a:gd name="T16" fmla="*/ 6 w 12"/>
                <a:gd name="T17" fmla="*/ 10 h 10"/>
                <a:gd name="T18" fmla="*/ 4 w 12"/>
                <a:gd name="T19" fmla="*/ 10 h 10"/>
                <a:gd name="T20" fmla="*/ 2 w 12"/>
                <a:gd name="T21" fmla="*/ 8 h 10"/>
                <a:gd name="T22" fmla="*/ 0 w 12"/>
                <a:gd name="T23" fmla="*/ 6 h 10"/>
                <a:gd name="T24" fmla="*/ 0 w 12"/>
                <a:gd name="T25" fmla="*/ 4 h 10"/>
                <a:gd name="T26" fmla="*/ 0 w 12"/>
                <a:gd name="T27" fmla="*/ 2 h 10"/>
                <a:gd name="T28" fmla="*/ 2 w 12"/>
                <a:gd name="T29" fmla="*/ 0 h 10"/>
                <a:gd name="T30" fmla="*/ 4 w 12"/>
                <a:gd name="T31" fmla="*/ 0 h 10"/>
                <a:gd name="T32" fmla="*/ 6 w 12"/>
                <a:gd name="T33" fmla="*/ 0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0"/>
                <a:gd name="T53" fmla="*/ 12 w 12"/>
                <a:gd name="T54" fmla="*/ 10 h 1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0">
                  <a:moveTo>
                    <a:pt x="6" y="0"/>
                  </a:moveTo>
                  <a:lnTo>
                    <a:pt x="8" y="0"/>
                  </a:lnTo>
                  <a:lnTo>
                    <a:pt x="10" y="0"/>
                  </a:lnTo>
                  <a:lnTo>
                    <a:pt x="12" y="2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10" y="8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04" name="Freeform 2978"/>
            <p:cNvSpPr>
              <a:spLocks noChangeAspect="1" noEditPoints="1"/>
            </p:cNvSpPr>
            <p:nvPr/>
          </p:nvSpPr>
          <p:spPr bwMode="auto">
            <a:xfrm>
              <a:off x="5448" y="2170"/>
              <a:ext cx="40" cy="66"/>
            </a:xfrm>
            <a:custGeom>
              <a:avLst/>
              <a:gdLst>
                <a:gd name="T0" fmla="*/ 0 w 40"/>
                <a:gd name="T1" fmla="*/ 34 h 66"/>
                <a:gd name="T2" fmla="*/ 0 w 40"/>
                <a:gd name="T3" fmla="*/ 24 h 66"/>
                <a:gd name="T4" fmla="*/ 2 w 40"/>
                <a:gd name="T5" fmla="*/ 16 h 66"/>
                <a:gd name="T6" fmla="*/ 6 w 40"/>
                <a:gd name="T7" fmla="*/ 8 h 66"/>
                <a:gd name="T8" fmla="*/ 12 w 40"/>
                <a:gd name="T9" fmla="*/ 4 h 66"/>
                <a:gd name="T10" fmla="*/ 16 w 40"/>
                <a:gd name="T11" fmla="*/ 2 h 66"/>
                <a:gd name="T12" fmla="*/ 20 w 40"/>
                <a:gd name="T13" fmla="*/ 0 h 66"/>
                <a:gd name="T14" fmla="*/ 24 w 40"/>
                <a:gd name="T15" fmla="*/ 2 h 66"/>
                <a:gd name="T16" fmla="*/ 28 w 40"/>
                <a:gd name="T17" fmla="*/ 4 h 66"/>
                <a:gd name="T18" fmla="*/ 32 w 40"/>
                <a:gd name="T19" fmla="*/ 8 h 66"/>
                <a:gd name="T20" fmla="*/ 36 w 40"/>
                <a:gd name="T21" fmla="*/ 14 h 66"/>
                <a:gd name="T22" fmla="*/ 38 w 40"/>
                <a:gd name="T23" fmla="*/ 24 h 66"/>
                <a:gd name="T24" fmla="*/ 40 w 40"/>
                <a:gd name="T25" fmla="*/ 32 h 66"/>
                <a:gd name="T26" fmla="*/ 38 w 40"/>
                <a:gd name="T27" fmla="*/ 44 h 66"/>
                <a:gd name="T28" fmla="*/ 36 w 40"/>
                <a:gd name="T29" fmla="*/ 52 h 66"/>
                <a:gd name="T30" fmla="*/ 32 w 40"/>
                <a:gd name="T31" fmla="*/ 58 h 66"/>
                <a:gd name="T32" fmla="*/ 28 w 40"/>
                <a:gd name="T33" fmla="*/ 62 h 66"/>
                <a:gd name="T34" fmla="*/ 24 w 40"/>
                <a:gd name="T35" fmla="*/ 66 h 66"/>
                <a:gd name="T36" fmla="*/ 20 w 40"/>
                <a:gd name="T37" fmla="*/ 66 h 66"/>
                <a:gd name="T38" fmla="*/ 14 w 40"/>
                <a:gd name="T39" fmla="*/ 66 h 66"/>
                <a:gd name="T40" fmla="*/ 8 w 40"/>
                <a:gd name="T41" fmla="*/ 62 h 66"/>
                <a:gd name="T42" fmla="*/ 4 w 40"/>
                <a:gd name="T43" fmla="*/ 56 h 66"/>
                <a:gd name="T44" fmla="*/ 2 w 40"/>
                <a:gd name="T45" fmla="*/ 50 h 66"/>
                <a:gd name="T46" fmla="*/ 0 w 40"/>
                <a:gd name="T47" fmla="*/ 42 h 66"/>
                <a:gd name="T48" fmla="*/ 0 w 40"/>
                <a:gd name="T49" fmla="*/ 34 h 66"/>
                <a:gd name="T50" fmla="*/ 8 w 40"/>
                <a:gd name="T51" fmla="*/ 34 h 66"/>
                <a:gd name="T52" fmla="*/ 10 w 40"/>
                <a:gd name="T53" fmla="*/ 46 h 66"/>
                <a:gd name="T54" fmla="*/ 12 w 40"/>
                <a:gd name="T55" fmla="*/ 56 h 66"/>
                <a:gd name="T56" fmla="*/ 14 w 40"/>
                <a:gd name="T57" fmla="*/ 60 h 66"/>
                <a:gd name="T58" fmla="*/ 16 w 40"/>
                <a:gd name="T59" fmla="*/ 62 h 66"/>
                <a:gd name="T60" fmla="*/ 20 w 40"/>
                <a:gd name="T61" fmla="*/ 64 h 66"/>
                <a:gd name="T62" fmla="*/ 22 w 40"/>
                <a:gd name="T63" fmla="*/ 62 h 66"/>
                <a:gd name="T64" fmla="*/ 24 w 40"/>
                <a:gd name="T65" fmla="*/ 62 h 66"/>
                <a:gd name="T66" fmla="*/ 26 w 40"/>
                <a:gd name="T67" fmla="*/ 58 h 66"/>
                <a:gd name="T68" fmla="*/ 28 w 40"/>
                <a:gd name="T69" fmla="*/ 54 h 66"/>
                <a:gd name="T70" fmla="*/ 30 w 40"/>
                <a:gd name="T71" fmla="*/ 48 h 66"/>
                <a:gd name="T72" fmla="*/ 30 w 40"/>
                <a:gd name="T73" fmla="*/ 40 h 66"/>
                <a:gd name="T74" fmla="*/ 30 w 40"/>
                <a:gd name="T75" fmla="*/ 30 h 66"/>
                <a:gd name="T76" fmla="*/ 30 w 40"/>
                <a:gd name="T77" fmla="*/ 20 h 66"/>
                <a:gd name="T78" fmla="*/ 28 w 40"/>
                <a:gd name="T79" fmla="*/ 12 h 66"/>
                <a:gd name="T80" fmla="*/ 26 w 40"/>
                <a:gd name="T81" fmla="*/ 8 h 66"/>
                <a:gd name="T82" fmla="*/ 24 w 40"/>
                <a:gd name="T83" fmla="*/ 4 h 66"/>
                <a:gd name="T84" fmla="*/ 22 w 40"/>
                <a:gd name="T85" fmla="*/ 4 h 66"/>
                <a:gd name="T86" fmla="*/ 20 w 40"/>
                <a:gd name="T87" fmla="*/ 4 h 66"/>
                <a:gd name="T88" fmla="*/ 16 w 40"/>
                <a:gd name="T89" fmla="*/ 4 h 66"/>
                <a:gd name="T90" fmla="*/ 14 w 40"/>
                <a:gd name="T91" fmla="*/ 6 h 66"/>
                <a:gd name="T92" fmla="*/ 12 w 40"/>
                <a:gd name="T93" fmla="*/ 12 h 66"/>
                <a:gd name="T94" fmla="*/ 10 w 40"/>
                <a:gd name="T95" fmla="*/ 18 h 66"/>
                <a:gd name="T96" fmla="*/ 8 w 40"/>
                <a:gd name="T97" fmla="*/ 26 h 66"/>
                <a:gd name="T98" fmla="*/ 8 w 40"/>
                <a:gd name="T99" fmla="*/ 34 h 6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0"/>
                <a:gd name="T151" fmla="*/ 0 h 66"/>
                <a:gd name="T152" fmla="*/ 40 w 40"/>
                <a:gd name="T153" fmla="*/ 66 h 6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0" h="66">
                  <a:moveTo>
                    <a:pt x="0" y="34"/>
                  </a:moveTo>
                  <a:lnTo>
                    <a:pt x="0" y="24"/>
                  </a:lnTo>
                  <a:lnTo>
                    <a:pt x="2" y="16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6" y="2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8" y="4"/>
                  </a:lnTo>
                  <a:lnTo>
                    <a:pt x="32" y="8"/>
                  </a:lnTo>
                  <a:lnTo>
                    <a:pt x="36" y="14"/>
                  </a:lnTo>
                  <a:lnTo>
                    <a:pt x="38" y="24"/>
                  </a:lnTo>
                  <a:lnTo>
                    <a:pt x="40" y="32"/>
                  </a:lnTo>
                  <a:lnTo>
                    <a:pt x="38" y="44"/>
                  </a:lnTo>
                  <a:lnTo>
                    <a:pt x="36" y="52"/>
                  </a:lnTo>
                  <a:lnTo>
                    <a:pt x="32" y="58"/>
                  </a:lnTo>
                  <a:lnTo>
                    <a:pt x="28" y="62"/>
                  </a:lnTo>
                  <a:lnTo>
                    <a:pt x="24" y="66"/>
                  </a:lnTo>
                  <a:lnTo>
                    <a:pt x="20" y="66"/>
                  </a:lnTo>
                  <a:lnTo>
                    <a:pt x="14" y="66"/>
                  </a:lnTo>
                  <a:lnTo>
                    <a:pt x="8" y="62"/>
                  </a:lnTo>
                  <a:lnTo>
                    <a:pt x="4" y="56"/>
                  </a:lnTo>
                  <a:lnTo>
                    <a:pt x="2" y="50"/>
                  </a:lnTo>
                  <a:lnTo>
                    <a:pt x="0" y="42"/>
                  </a:lnTo>
                  <a:lnTo>
                    <a:pt x="0" y="34"/>
                  </a:lnTo>
                  <a:close/>
                  <a:moveTo>
                    <a:pt x="8" y="34"/>
                  </a:moveTo>
                  <a:lnTo>
                    <a:pt x="10" y="46"/>
                  </a:lnTo>
                  <a:lnTo>
                    <a:pt x="12" y="56"/>
                  </a:lnTo>
                  <a:lnTo>
                    <a:pt x="14" y="60"/>
                  </a:lnTo>
                  <a:lnTo>
                    <a:pt x="16" y="62"/>
                  </a:lnTo>
                  <a:lnTo>
                    <a:pt x="20" y="64"/>
                  </a:lnTo>
                  <a:lnTo>
                    <a:pt x="22" y="62"/>
                  </a:lnTo>
                  <a:lnTo>
                    <a:pt x="24" y="62"/>
                  </a:lnTo>
                  <a:lnTo>
                    <a:pt x="26" y="58"/>
                  </a:lnTo>
                  <a:lnTo>
                    <a:pt x="28" y="54"/>
                  </a:lnTo>
                  <a:lnTo>
                    <a:pt x="30" y="48"/>
                  </a:lnTo>
                  <a:lnTo>
                    <a:pt x="30" y="40"/>
                  </a:lnTo>
                  <a:lnTo>
                    <a:pt x="30" y="30"/>
                  </a:lnTo>
                  <a:lnTo>
                    <a:pt x="30" y="20"/>
                  </a:lnTo>
                  <a:lnTo>
                    <a:pt x="28" y="12"/>
                  </a:lnTo>
                  <a:lnTo>
                    <a:pt x="26" y="8"/>
                  </a:lnTo>
                  <a:lnTo>
                    <a:pt x="24" y="4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4" y="6"/>
                  </a:lnTo>
                  <a:lnTo>
                    <a:pt x="12" y="12"/>
                  </a:lnTo>
                  <a:lnTo>
                    <a:pt x="10" y="18"/>
                  </a:lnTo>
                  <a:lnTo>
                    <a:pt x="8" y="26"/>
                  </a:lnTo>
                  <a:lnTo>
                    <a:pt x="8" y="3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05" name="Freeform 2979"/>
            <p:cNvSpPr>
              <a:spLocks noChangeAspect="1"/>
            </p:cNvSpPr>
            <p:nvPr/>
          </p:nvSpPr>
          <p:spPr bwMode="auto">
            <a:xfrm>
              <a:off x="5496" y="2172"/>
              <a:ext cx="36" cy="64"/>
            </a:xfrm>
            <a:custGeom>
              <a:avLst/>
              <a:gdLst>
                <a:gd name="T0" fmla="*/ 36 w 36"/>
                <a:gd name="T1" fmla="*/ 0 h 64"/>
                <a:gd name="T2" fmla="*/ 32 w 36"/>
                <a:gd name="T3" fmla="*/ 8 h 64"/>
                <a:gd name="T4" fmla="*/ 14 w 36"/>
                <a:gd name="T5" fmla="*/ 8 h 64"/>
                <a:gd name="T6" fmla="*/ 10 w 36"/>
                <a:gd name="T7" fmla="*/ 16 h 64"/>
                <a:gd name="T8" fmla="*/ 18 w 36"/>
                <a:gd name="T9" fmla="*/ 18 h 64"/>
                <a:gd name="T10" fmla="*/ 24 w 36"/>
                <a:gd name="T11" fmla="*/ 22 h 64"/>
                <a:gd name="T12" fmla="*/ 30 w 36"/>
                <a:gd name="T13" fmla="*/ 26 h 64"/>
                <a:gd name="T14" fmla="*/ 32 w 36"/>
                <a:gd name="T15" fmla="*/ 30 h 64"/>
                <a:gd name="T16" fmla="*/ 34 w 36"/>
                <a:gd name="T17" fmla="*/ 34 h 64"/>
                <a:gd name="T18" fmla="*/ 36 w 36"/>
                <a:gd name="T19" fmla="*/ 40 h 64"/>
                <a:gd name="T20" fmla="*/ 34 w 36"/>
                <a:gd name="T21" fmla="*/ 46 h 64"/>
                <a:gd name="T22" fmla="*/ 34 w 36"/>
                <a:gd name="T23" fmla="*/ 50 h 64"/>
                <a:gd name="T24" fmla="*/ 32 w 36"/>
                <a:gd name="T25" fmla="*/ 54 h 64"/>
                <a:gd name="T26" fmla="*/ 28 w 36"/>
                <a:gd name="T27" fmla="*/ 56 h 64"/>
                <a:gd name="T28" fmla="*/ 26 w 36"/>
                <a:gd name="T29" fmla="*/ 60 h 64"/>
                <a:gd name="T30" fmla="*/ 22 w 36"/>
                <a:gd name="T31" fmla="*/ 62 h 64"/>
                <a:gd name="T32" fmla="*/ 16 w 36"/>
                <a:gd name="T33" fmla="*/ 64 h 64"/>
                <a:gd name="T34" fmla="*/ 12 w 36"/>
                <a:gd name="T35" fmla="*/ 64 h 64"/>
                <a:gd name="T36" fmla="*/ 6 w 36"/>
                <a:gd name="T37" fmla="*/ 64 h 64"/>
                <a:gd name="T38" fmla="*/ 2 w 36"/>
                <a:gd name="T39" fmla="*/ 62 h 64"/>
                <a:gd name="T40" fmla="*/ 2 w 36"/>
                <a:gd name="T41" fmla="*/ 60 h 64"/>
                <a:gd name="T42" fmla="*/ 0 w 36"/>
                <a:gd name="T43" fmla="*/ 58 h 64"/>
                <a:gd name="T44" fmla="*/ 0 w 36"/>
                <a:gd name="T45" fmla="*/ 56 h 64"/>
                <a:gd name="T46" fmla="*/ 2 w 36"/>
                <a:gd name="T47" fmla="*/ 56 h 64"/>
                <a:gd name="T48" fmla="*/ 2 w 36"/>
                <a:gd name="T49" fmla="*/ 56 h 64"/>
                <a:gd name="T50" fmla="*/ 4 w 36"/>
                <a:gd name="T51" fmla="*/ 54 h 64"/>
                <a:gd name="T52" fmla="*/ 6 w 36"/>
                <a:gd name="T53" fmla="*/ 56 h 64"/>
                <a:gd name="T54" fmla="*/ 6 w 36"/>
                <a:gd name="T55" fmla="*/ 56 h 64"/>
                <a:gd name="T56" fmla="*/ 8 w 36"/>
                <a:gd name="T57" fmla="*/ 56 h 64"/>
                <a:gd name="T58" fmla="*/ 10 w 36"/>
                <a:gd name="T59" fmla="*/ 58 h 64"/>
                <a:gd name="T60" fmla="*/ 12 w 36"/>
                <a:gd name="T61" fmla="*/ 58 h 64"/>
                <a:gd name="T62" fmla="*/ 16 w 36"/>
                <a:gd name="T63" fmla="*/ 60 h 64"/>
                <a:gd name="T64" fmla="*/ 22 w 36"/>
                <a:gd name="T65" fmla="*/ 58 h 64"/>
                <a:gd name="T66" fmla="*/ 26 w 36"/>
                <a:gd name="T67" fmla="*/ 56 h 64"/>
                <a:gd name="T68" fmla="*/ 28 w 36"/>
                <a:gd name="T69" fmla="*/ 50 h 64"/>
                <a:gd name="T70" fmla="*/ 30 w 36"/>
                <a:gd name="T71" fmla="*/ 46 h 64"/>
                <a:gd name="T72" fmla="*/ 28 w 36"/>
                <a:gd name="T73" fmla="*/ 40 h 64"/>
                <a:gd name="T74" fmla="*/ 26 w 36"/>
                <a:gd name="T75" fmla="*/ 34 h 64"/>
                <a:gd name="T76" fmla="*/ 22 w 36"/>
                <a:gd name="T77" fmla="*/ 30 h 64"/>
                <a:gd name="T78" fmla="*/ 16 w 36"/>
                <a:gd name="T79" fmla="*/ 26 h 64"/>
                <a:gd name="T80" fmla="*/ 10 w 36"/>
                <a:gd name="T81" fmla="*/ 26 h 64"/>
                <a:gd name="T82" fmla="*/ 2 w 36"/>
                <a:gd name="T83" fmla="*/ 24 h 64"/>
                <a:gd name="T84" fmla="*/ 14 w 36"/>
                <a:gd name="T85" fmla="*/ 0 h 64"/>
                <a:gd name="T86" fmla="*/ 36 w 36"/>
                <a:gd name="T87" fmla="*/ 0 h 6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6"/>
                <a:gd name="T133" fmla="*/ 0 h 64"/>
                <a:gd name="T134" fmla="*/ 36 w 36"/>
                <a:gd name="T135" fmla="*/ 64 h 6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6" h="64">
                  <a:moveTo>
                    <a:pt x="36" y="0"/>
                  </a:moveTo>
                  <a:lnTo>
                    <a:pt x="32" y="8"/>
                  </a:lnTo>
                  <a:lnTo>
                    <a:pt x="14" y="8"/>
                  </a:lnTo>
                  <a:lnTo>
                    <a:pt x="10" y="16"/>
                  </a:lnTo>
                  <a:lnTo>
                    <a:pt x="18" y="18"/>
                  </a:lnTo>
                  <a:lnTo>
                    <a:pt x="24" y="22"/>
                  </a:lnTo>
                  <a:lnTo>
                    <a:pt x="30" y="26"/>
                  </a:lnTo>
                  <a:lnTo>
                    <a:pt x="32" y="30"/>
                  </a:lnTo>
                  <a:lnTo>
                    <a:pt x="34" y="34"/>
                  </a:lnTo>
                  <a:lnTo>
                    <a:pt x="36" y="40"/>
                  </a:lnTo>
                  <a:lnTo>
                    <a:pt x="34" y="46"/>
                  </a:lnTo>
                  <a:lnTo>
                    <a:pt x="34" y="50"/>
                  </a:lnTo>
                  <a:lnTo>
                    <a:pt x="32" y="54"/>
                  </a:lnTo>
                  <a:lnTo>
                    <a:pt x="28" y="56"/>
                  </a:lnTo>
                  <a:lnTo>
                    <a:pt x="26" y="60"/>
                  </a:lnTo>
                  <a:lnTo>
                    <a:pt x="22" y="62"/>
                  </a:lnTo>
                  <a:lnTo>
                    <a:pt x="16" y="64"/>
                  </a:lnTo>
                  <a:lnTo>
                    <a:pt x="12" y="64"/>
                  </a:lnTo>
                  <a:lnTo>
                    <a:pt x="6" y="64"/>
                  </a:lnTo>
                  <a:lnTo>
                    <a:pt x="2" y="62"/>
                  </a:lnTo>
                  <a:lnTo>
                    <a:pt x="2" y="60"/>
                  </a:lnTo>
                  <a:lnTo>
                    <a:pt x="0" y="58"/>
                  </a:lnTo>
                  <a:lnTo>
                    <a:pt x="0" y="56"/>
                  </a:lnTo>
                  <a:lnTo>
                    <a:pt x="2" y="56"/>
                  </a:lnTo>
                  <a:lnTo>
                    <a:pt x="4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0" y="58"/>
                  </a:lnTo>
                  <a:lnTo>
                    <a:pt x="12" y="58"/>
                  </a:lnTo>
                  <a:lnTo>
                    <a:pt x="16" y="60"/>
                  </a:lnTo>
                  <a:lnTo>
                    <a:pt x="22" y="58"/>
                  </a:lnTo>
                  <a:lnTo>
                    <a:pt x="26" y="56"/>
                  </a:lnTo>
                  <a:lnTo>
                    <a:pt x="28" y="50"/>
                  </a:lnTo>
                  <a:lnTo>
                    <a:pt x="30" y="46"/>
                  </a:lnTo>
                  <a:lnTo>
                    <a:pt x="28" y="40"/>
                  </a:lnTo>
                  <a:lnTo>
                    <a:pt x="26" y="34"/>
                  </a:lnTo>
                  <a:lnTo>
                    <a:pt x="22" y="30"/>
                  </a:lnTo>
                  <a:lnTo>
                    <a:pt x="16" y="26"/>
                  </a:lnTo>
                  <a:lnTo>
                    <a:pt x="10" y="26"/>
                  </a:lnTo>
                  <a:lnTo>
                    <a:pt x="2" y="24"/>
                  </a:lnTo>
                  <a:lnTo>
                    <a:pt x="14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06" name="Line 2980"/>
            <p:cNvSpPr>
              <a:spLocks noChangeAspect="1" noChangeShapeType="1"/>
            </p:cNvSpPr>
            <p:nvPr/>
          </p:nvSpPr>
          <p:spPr bwMode="auto">
            <a:xfrm flipH="1" flipV="1">
              <a:off x="5040" y="2390"/>
              <a:ext cx="14" cy="4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07" name="Freeform 2981"/>
            <p:cNvSpPr>
              <a:spLocks noChangeAspect="1" noEditPoints="1"/>
            </p:cNvSpPr>
            <p:nvPr/>
          </p:nvSpPr>
          <p:spPr bwMode="auto">
            <a:xfrm>
              <a:off x="5098" y="2384"/>
              <a:ext cx="40" cy="66"/>
            </a:xfrm>
            <a:custGeom>
              <a:avLst/>
              <a:gdLst>
                <a:gd name="T0" fmla="*/ 0 w 40"/>
                <a:gd name="T1" fmla="*/ 32 h 66"/>
                <a:gd name="T2" fmla="*/ 0 w 40"/>
                <a:gd name="T3" fmla="*/ 22 h 66"/>
                <a:gd name="T4" fmla="*/ 4 w 40"/>
                <a:gd name="T5" fmla="*/ 14 h 66"/>
                <a:gd name="T6" fmla="*/ 8 w 40"/>
                <a:gd name="T7" fmla="*/ 8 h 66"/>
                <a:gd name="T8" fmla="*/ 12 w 40"/>
                <a:gd name="T9" fmla="*/ 2 h 66"/>
                <a:gd name="T10" fmla="*/ 16 w 40"/>
                <a:gd name="T11" fmla="*/ 0 h 66"/>
                <a:gd name="T12" fmla="*/ 20 w 40"/>
                <a:gd name="T13" fmla="*/ 0 h 66"/>
                <a:gd name="T14" fmla="*/ 24 w 40"/>
                <a:gd name="T15" fmla="*/ 0 h 66"/>
                <a:gd name="T16" fmla="*/ 30 w 40"/>
                <a:gd name="T17" fmla="*/ 2 h 66"/>
                <a:gd name="T18" fmla="*/ 34 w 40"/>
                <a:gd name="T19" fmla="*/ 6 h 66"/>
                <a:gd name="T20" fmla="*/ 36 w 40"/>
                <a:gd name="T21" fmla="*/ 14 h 66"/>
                <a:gd name="T22" fmla="*/ 40 w 40"/>
                <a:gd name="T23" fmla="*/ 22 h 66"/>
                <a:gd name="T24" fmla="*/ 40 w 40"/>
                <a:gd name="T25" fmla="*/ 32 h 66"/>
                <a:gd name="T26" fmla="*/ 40 w 40"/>
                <a:gd name="T27" fmla="*/ 42 h 66"/>
                <a:gd name="T28" fmla="*/ 36 w 40"/>
                <a:gd name="T29" fmla="*/ 50 h 66"/>
                <a:gd name="T30" fmla="*/ 34 w 40"/>
                <a:gd name="T31" fmla="*/ 58 h 66"/>
                <a:gd name="T32" fmla="*/ 30 w 40"/>
                <a:gd name="T33" fmla="*/ 62 h 66"/>
                <a:gd name="T34" fmla="*/ 24 w 40"/>
                <a:gd name="T35" fmla="*/ 64 h 66"/>
                <a:gd name="T36" fmla="*/ 20 w 40"/>
                <a:gd name="T37" fmla="*/ 66 h 66"/>
                <a:gd name="T38" fmla="*/ 14 w 40"/>
                <a:gd name="T39" fmla="*/ 64 h 66"/>
                <a:gd name="T40" fmla="*/ 10 w 40"/>
                <a:gd name="T41" fmla="*/ 60 h 66"/>
                <a:gd name="T42" fmla="*/ 6 w 40"/>
                <a:gd name="T43" fmla="*/ 54 h 66"/>
                <a:gd name="T44" fmla="*/ 2 w 40"/>
                <a:gd name="T45" fmla="*/ 48 h 66"/>
                <a:gd name="T46" fmla="*/ 0 w 40"/>
                <a:gd name="T47" fmla="*/ 40 h 66"/>
                <a:gd name="T48" fmla="*/ 0 w 40"/>
                <a:gd name="T49" fmla="*/ 32 h 66"/>
                <a:gd name="T50" fmla="*/ 10 w 40"/>
                <a:gd name="T51" fmla="*/ 34 h 66"/>
                <a:gd name="T52" fmla="*/ 10 w 40"/>
                <a:gd name="T53" fmla="*/ 46 h 66"/>
                <a:gd name="T54" fmla="*/ 12 w 40"/>
                <a:gd name="T55" fmla="*/ 56 h 66"/>
                <a:gd name="T56" fmla="*/ 14 w 40"/>
                <a:gd name="T57" fmla="*/ 60 h 66"/>
                <a:gd name="T58" fmla="*/ 16 w 40"/>
                <a:gd name="T59" fmla="*/ 62 h 66"/>
                <a:gd name="T60" fmla="*/ 20 w 40"/>
                <a:gd name="T61" fmla="*/ 62 h 66"/>
                <a:gd name="T62" fmla="*/ 22 w 40"/>
                <a:gd name="T63" fmla="*/ 62 h 66"/>
                <a:gd name="T64" fmla="*/ 26 w 40"/>
                <a:gd name="T65" fmla="*/ 60 h 66"/>
                <a:gd name="T66" fmla="*/ 28 w 40"/>
                <a:gd name="T67" fmla="*/ 56 h 66"/>
                <a:gd name="T68" fmla="*/ 30 w 40"/>
                <a:gd name="T69" fmla="*/ 52 h 66"/>
                <a:gd name="T70" fmla="*/ 30 w 40"/>
                <a:gd name="T71" fmla="*/ 46 h 66"/>
                <a:gd name="T72" fmla="*/ 30 w 40"/>
                <a:gd name="T73" fmla="*/ 38 h 66"/>
                <a:gd name="T74" fmla="*/ 32 w 40"/>
                <a:gd name="T75" fmla="*/ 30 h 66"/>
                <a:gd name="T76" fmla="*/ 30 w 40"/>
                <a:gd name="T77" fmla="*/ 20 h 66"/>
                <a:gd name="T78" fmla="*/ 28 w 40"/>
                <a:gd name="T79" fmla="*/ 12 h 66"/>
                <a:gd name="T80" fmla="*/ 28 w 40"/>
                <a:gd name="T81" fmla="*/ 6 h 66"/>
                <a:gd name="T82" fmla="*/ 24 w 40"/>
                <a:gd name="T83" fmla="*/ 4 h 66"/>
                <a:gd name="T84" fmla="*/ 22 w 40"/>
                <a:gd name="T85" fmla="*/ 2 h 66"/>
                <a:gd name="T86" fmla="*/ 20 w 40"/>
                <a:gd name="T87" fmla="*/ 2 h 66"/>
                <a:gd name="T88" fmla="*/ 18 w 40"/>
                <a:gd name="T89" fmla="*/ 2 h 66"/>
                <a:gd name="T90" fmla="*/ 14 w 40"/>
                <a:gd name="T91" fmla="*/ 6 h 66"/>
                <a:gd name="T92" fmla="*/ 12 w 40"/>
                <a:gd name="T93" fmla="*/ 10 h 66"/>
                <a:gd name="T94" fmla="*/ 10 w 40"/>
                <a:gd name="T95" fmla="*/ 18 h 66"/>
                <a:gd name="T96" fmla="*/ 10 w 40"/>
                <a:gd name="T97" fmla="*/ 26 h 66"/>
                <a:gd name="T98" fmla="*/ 10 w 40"/>
                <a:gd name="T99" fmla="*/ 34 h 6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0"/>
                <a:gd name="T151" fmla="*/ 0 h 66"/>
                <a:gd name="T152" fmla="*/ 40 w 40"/>
                <a:gd name="T153" fmla="*/ 66 h 6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0" h="66">
                  <a:moveTo>
                    <a:pt x="0" y="32"/>
                  </a:moveTo>
                  <a:lnTo>
                    <a:pt x="0" y="22"/>
                  </a:lnTo>
                  <a:lnTo>
                    <a:pt x="4" y="14"/>
                  </a:lnTo>
                  <a:lnTo>
                    <a:pt x="8" y="8"/>
                  </a:lnTo>
                  <a:lnTo>
                    <a:pt x="12" y="2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30" y="2"/>
                  </a:lnTo>
                  <a:lnTo>
                    <a:pt x="34" y="6"/>
                  </a:lnTo>
                  <a:lnTo>
                    <a:pt x="36" y="14"/>
                  </a:lnTo>
                  <a:lnTo>
                    <a:pt x="40" y="22"/>
                  </a:lnTo>
                  <a:lnTo>
                    <a:pt x="40" y="32"/>
                  </a:lnTo>
                  <a:lnTo>
                    <a:pt x="40" y="42"/>
                  </a:lnTo>
                  <a:lnTo>
                    <a:pt x="36" y="50"/>
                  </a:lnTo>
                  <a:lnTo>
                    <a:pt x="34" y="58"/>
                  </a:lnTo>
                  <a:lnTo>
                    <a:pt x="30" y="62"/>
                  </a:lnTo>
                  <a:lnTo>
                    <a:pt x="24" y="64"/>
                  </a:lnTo>
                  <a:lnTo>
                    <a:pt x="20" y="66"/>
                  </a:lnTo>
                  <a:lnTo>
                    <a:pt x="14" y="64"/>
                  </a:lnTo>
                  <a:lnTo>
                    <a:pt x="10" y="60"/>
                  </a:lnTo>
                  <a:lnTo>
                    <a:pt x="6" y="54"/>
                  </a:lnTo>
                  <a:lnTo>
                    <a:pt x="2" y="48"/>
                  </a:lnTo>
                  <a:lnTo>
                    <a:pt x="0" y="40"/>
                  </a:lnTo>
                  <a:lnTo>
                    <a:pt x="0" y="32"/>
                  </a:lnTo>
                  <a:close/>
                  <a:moveTo>
                    <a:pt x="10" y="34"/>
                  </a:moveTo>
                  <a:lnTo>
                    <a:pt x="10" y="46"/>
                  </a:lnTo>
                  <a:lnTo>
                    <a:pt x="12" y="56"/>
                  </a:lnTo>
                  <a:lnTo>
                    <a:pt x="14" y="60"/>
                  </a:lnTo>
                  <a:lnTo>
                    <a:pt x="16" y="62"/>
                  </a:lnTo>
                  <a:lnTo>
                    <a:pt x="20" y="62"/>
                  </a:lnTo>
                  <a:lnTo>
                    <a:pt x="22" y="62"/>
                  </a:lnTo>
                  <a:lnTo>
                    <a:pt x="26" y="60"/>
                  </a:lnTo>
                  <a:lnTo>
                    <a:pt x="28" y="56"/>
                  </a:lnTo>
                  <a:lnTo>
                    <a:pt x="30" y="52"/>
                  </a:lnTo>
                  <a:lnTo>
                    <a:pt x="30" y="46"/>
                  </a:lnTo>
                  <a:lnTo>
                    <a:pt x="30" y="38"/>
                  </a:lnTo>
                  <a:lnTo>
                    <a:pt x="32" y="30"/>
                  </a:lnTo>
                  <a:lnTo>
                    <a:pt x="30" y="20"/>
                  </a:lnTo>
                  <a:lnTo>
                    <a:pt x="28" y="12"/>
                  </a:lnTo>
                  <a:lnTo>
                    <a:pt x="28" y="6"/>
                  </a:lnTo>
                  <a:lnTo>
                    <a:pt x="24" y="4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4" y="6"/>
                  </a:lnTo>
                  <a:lnTo>
                    <a:pt x="12" y="10"/>
                  </a:lnTo>
                  <a:lnTo>
                    <a:pt x="10" y="18"/>
                  </a:lnTo>
                  <a:lnTo>
                    <a:pt x="10" y="26"/>
                  </a:lnTo>
                  <a:lnTo>
                    <a:pt x="10" y="3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08" name="Freeform 2982"/>
            <p:cNvSpPr>
              <a:spLocks noChangeAspect="1"/>
            </p:cNvSpPr>
            <p:nvPr/>
          </p:nvSpPr>
          <p:spPr bwMode="auto">
            <a:xfrm>
              <a:off x="5150" y="2438"/>
              <a:ext cx="10" cy="12"/>
            </a:xfrm>
            <a:custGeom>
              <a:avLst/>
              <a:gdLst>
                <a:gd name="T0" fmla="*/ 4 w 10"/>
                <a:gd name="T1" fmla="*/ 0 h 12"/>
                <a:gd name="T2" fmla="*/ 6 w 10"/>
                <a:gd name="T3" fmla="*/ 0 h 12"/>
                <a:gd name="T4" fmla="*/ 8 w 10"/>
                <a:gd name="T5" fmla="*/ 2 h 12"/>
                <a:gd name="T6" fmla="*/ 10 w 10"/>
                <a:gd name="T7" fmla="*/ 4 h 12"/>
                <a:gd name="T8" fmla="*/ 10 w 10"/>
                <a:gd name="T9" fmla="*/ 6 h 12"/>
                <a:gd name="T10" fmla="*/ 10 w 10"/>
                <a:gd name="T11" fmla="*/ 8 h 12"/>
                <a:gd name="T12" fmla="*/ 8 w 10"/>
                <a:gd name="T13" fmla="*/ 10 h 12"/>
                <a:gd name="T14" fmla="*/ 6 w 10"/>
                <a:gd name="T15" fmla="*/ 10 h 12"/>
                <a:gd name="T16" fmla="*/ 4 w 10"/>
                <a:gd name="T17" fmla="*/ 12 h 12"/>
                <a:gd name="T18" fmla="*/ 2 w 10"/>
                <a:gd name="T19" fmla="*/ 10 h 12"/>
                <a:gd name="T20" fmla="*/ 0 w 10"/>
                <a:gd name="T21" fmla="*/ 10 h 12"/>
                <a:gd name="T22" fmla="*/ 0 w 10"/>
                <a:gd name="T23" fmla="*/ 8 h 12"/>
                <a:gd name="T24" fmla="*/ 0 w 10"/>
                <a:gd name="T25" fmla="*/ 6 h 12"/>
                <a:gd name="T26" fmla="*/ 0 w 10"/>
                <a:gd name="T27" fmla="*/ 4 h 12"/>
                <a:gd name="T28" fmla="*/ 0 w 10"/>
                <a:gd name="T29" fmla="*/ 2 h 12"/>
                <a:gd name="T30" fmla="*/ 2 w 10"/>
                <a:gd name="T31" fmla="*/ 0 h 12"/>
                <a:gd name="T32" fmla="*/ 4 w 10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"/>
                <a:gd name="T52" fmla="*/ 0 h 12"/>
                <a:gd name="T53" fmla="*/ 10 w 1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" h="12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4" y="12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09" name="Freeform 2983"/>
            <p:cNvSpPr>
              <a:spLocks noChangeAspect="1"/>
            </p:cNvSpPr>
            <p:nvPr/>
          </p:nvSpPr>
          <p:spPr bwMode="auto">
            <a:xfrm>
              <a:off x="5178" y="2384"/>
              <a:ext cx="24" cy="64"/>
            </a:xfrm>
            <a:custGeom>
              <a:avLst/>
              <a:gdLst>
                <a:gd name="T0" fmla="*/ 0 w 24"/>
                <a:gd name="T1" fmla="*/ 6 h 64"/>
                <a:gd name="T2" fmla="*/ 14 w 24"/>
                <a:gd name="T3" fmla="*/ 0 h 64"/>
                <a:gd name="T4" fmla="*/ 16 w 24"/>
                <a:gd name="T5" fmla="*/ 0 h 64"/>
                <a:gd name="T6" fmla="*/ 16 w 24"/>
                <a:gd name="T7" fmla="*/ 54 h 64"/>
                <a:gd name="T8" fmla="*/ 16 w 24"/>
                <a:gd name="T9" fmla="*/ 58 h 64"/>
                <a:gd name="T10" fmla="*/ 16 w 24"/>
                <a:gd name="T11" fmla="*/ 60 h 64"/>
                <a:gd name="T12" fmla="*/ 18 w 24"/>
                <a:gd name="T13" fmla="*/ 62 h 64"/>
                <a:gd name="T14" fmla="*/ 18 w 24"/>
                <a:gd name="T15" fmla="*/ 62 h 64"/>
                <a:gd name="T16" fmla="*/ 20 w 24"/>
                <a:gd name="T17" fmla="*/ 62 h 64"/>
                <a:gd name="T18" fmla="*/ 24 w 24"/>
                <a:gd name="T19" fmla="*/ 64 h 64"/>
                <a:gd name="T20" fmla="*/ 24 w 24"/>
                <a:gd name="T21" fmla="*/ 64 h 64"/>
                <a:gd name="T22" fmla="*/ 0 w 24"/>
                <a:gd name="T23" fmla="*/ 64 h 64"/>
                <a:gd name="T24" fmla="*/ 0 w 24"/>
                <a:gd name="T25" fmla="*/ 64 h 64"/>
                <a:gd name="T26" fmla="*/ 4 w 24"/>
                <a:gd name="T27" fmla="*/ 62 h 64"/>
                <a:gd name="T28" fmla="*/ 6 w 24"/>
                <a:gd name="T29" fmla="*/ 62 h 64"/>
                <a:gd name="T30" fmla="*/ 6 w 24"/>
                <a:gd name="T31" fmla="*/ 62 h 64"/>
                <a:gd name="T32" fmla="*/ 8 w 24"/>
                <a:gd name="T33" fmla="*/ 60 h 64"/>
                <a:gd name="T34" fmla="*/ 8 w 24"/>
                <a:gd name="T35" fmla="*/ 58 h 64"/>
                <a:gd name="T36" fmla="*/ 8 w 24"/>
                <a:gd name="T37" fmla="*/ 54 h 64"/>
                <a:gd name="T38" fmla="*/ 8 w 24"/>
                <a:gd name="T39" fmla="*/ 18 h 64"/>
                <a:gd name="T40" fmla="*/ 8 w 24"/>
                <a:gd name="T41" fmla="*/ 12 h 64"/>
                <a:gd name="T42" fmla="*/ 8 w 24"/>
                <a:gd name="T43" fmla="*/ 8 h 64"/>
                <a:gd name="T44" fmla="*/ 8 w 24"/>
                <a:gd name="T45" fmla="*/ 8 h 64"/>
                <a:gd name="T46" fmla="*/ 6 w 24"/>
                <a:gd name="T47" fmla="*/ 6 h 64"/>
                <a:gd name="T48" fmla="*/ 6 w 24"/>
                <a:gd name="T49" fmla="*/ 6 h 64"/>
                <a:gd name="T50" fmla="*/ 4 w 24"/>
                <a:gd name="T51" fmla="*/ 6 h 64"/>
                <a:gd name="T52" fmla="*/ 2 w 24"/>
                <a:gd name="T53" fmla="*/ 6 h 64"/>
                <a:gd name="T54" fmla="*/ 0 w 24"/>
                <a:gd name="T55" fmla="*/ 8 h 64"/>
                <a:gd name="T56" fmla="*/ 0 w 24"/>
                <a:gd name="T57" fmla="*/ 6 h 6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4"/>
                <a:gd name="T88" fmla="*/ 0 h 64"/>
                <a:gd name="T89" fmla="*/ 24 w 24"/>
                <a:gd name="T90" fmla="*/ 64 h 6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4" h="64">
                  <a:moveTo>
                    <a:pt x="0" y="6"/>
                  </a:moveTo>
                  <a:lnTo>
                    <a:pt x="14" y="0"/>
                  </a:lnTo>
                  <a:lnTo>
                    <a:pt x="16" y="0"/>
                  </a:lnTo>
                  <a:lnTo>
                    <a:pt x="16" y="54"/>
                  </a:lnTo>
                  <a:lnTo>
                    <a:pt x="16" y="58"/>
                  </a:lnTo>
                  <a:lnTo>
                    <a:pt x="16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4" y="64"/>
                  </a:lnTo>
                  <a:lnTo>
                    <a:pt x="0" y="64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8" y="60"/>
                  </a:lnTo>
                  <a:lnTo>
                    <a:pt x="8" y="58"/>
                  </a:lnTo>
                  <a:lnTo>
                    <a:pt x="8" y="54"/>
                  </a:lnTo>
                  <a:lnTo>
                    <a:pt x="8" y="18"/>
                  </a:lnTo>
                  <a:lnTo>
                    <a:pt x="8" y="12"/>
                  </a:lnTo>
                  <a:lnTo>
                    <a:pt x="8" y="8"/>
                  </a:lnTo>
                  <a:lnTo>
                    <a:pt x="6" y="6"/>
                  </a:lnTo>
                  <a:lnTo>
                    <a:pt x="4" y="6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10" name="Line 2984"/>
            <p:cNvSpPr>
              <a:spLocks noChangeAspect="1" noChangeShapeType="1"/>
            </p:cNvSpPr>
            <p:nvPr/>
          </p:nvSpPr>
          <p:spPr bwMode="auto">
            <a:xfrm flipH="1" flipV="1">
              <a:off x="4698" y="2648"/>
              <a:ext cx="12" cy="6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11" name="Freeform 2985"/>
            <p:cNvSpPr>
              <a:spLocks noChangeAspect="1" noEditPoints="1"/>
            </p:cNvSpPr>
            <p:nvPr/>
          </p:nvSpPr>
          <p:spPr bwMode="auto">
            <a:xfrm>
              <a:off x="4754" y="2648"/>
              <a:ext cx="40" cy="66"/>
            </a:xfrm>
            <a:custGeom>
              <a:avLst/>
              <a:gdLst>
                <a:gd name="T0" fmla="*/ 0 w 40"/>
                <a:gd name="T1" fmla="*/ 34 h 66"/>
                <a:gd name="T2" fmla="*/ 2 w 40"/>
                <a:gd name="T3" fmla="*/ 24 h 66"/>
                <a:gd name="T4" fmla="*/ 4 w 40"/>
                <a:gd name="T5" fmla="*/ 14 h 66"/>
                <a:gd name="T6" fmla="*/ 8 w 40"/>
                <a:gd name="T7" fmla="*/ 8 h 66"/>
                <a:gd name="T8" fmla="*/ 12 w 40"/>
                <a:gd name="T9" fmla="*/ 4 h 66"/>
                <a:gd name="T10" fmla="*/ 16 w 40"/>
                <a:gd name="T11" fmla="*/ 0 h 66"/>
                <a:gd name="T12" fmla="*/ 20 w 40"/>
                <a:gd name="T13" fmla="*/ 0 h 66"/>
                <a:gd name="T14" fmla="*/ 26 w 40"/>
                <a:gd name="T15" fmla="*/ 0 h 66"/>
                <a:gd name="T16" fmla="*/ 30 w 40"/>
                <a:gd name="T17" fmla="*/ 4 h 66"/>
                <a:gd name="T18" fmla="*/ 34 w 40"/>
                <a:gd name="T19" fmla="*/ 8 h 66"/>
                <a:gd name="T20" fmla="*/ 38 w 40"/>
                <a:gd name="T21" fmla="*/ 14 h 66"/>
                <a:gd name="T22" fmla="*/ 40 w 40"/>
                <a:gd name="T23" fmla="*/ 22 h 66"/>
                <a:gd name="T24" fmla="*/ 40 w 40"/>
                <a:gd name="T25" fmla="*/ 32 h 66"/>
                <a:gd name="T26" fmla="*/ 40 w 40"/>
                <a:gd name="T27" fmla="*/ 42 h 66"/>
                <a:gd name="T28" fmla="*/ 38 w 40"/>
                <a:gd name="T29" fmla="*/ 52 h 66"/>
                <a:gd name="T30" fmla="*/ 34 w 40"/>
                <a:gd name="T31" fmla="*/ 58 h 66"/>
                <a:gd name="T32" fmla="*/ 30 w 40"/>
                <a:gd name="T33" fmla="*/ 62 h 66"/>
                <a:gd name="T34" fmla="*/ 24 w 40"/>
                <a:gd name="T35" fmla="*/ 66 h 66"/>
                <a:gd name="T36" fmla="*/ 20 w 40"/>
                <a:gd name="T37" fmla="*/ 66 h 66"/>
                <a:gd name="T38" fmla="*/ 14 w 40"/>
                <a:gd name="T39" fmla="*/ 64 h 66"/>
                <a:gd name="T40" fmla="*/ 10 w 40"/>
                <a:gd name="T41" fmla="*/ 62 h 66"/>
                <a:gd name="T42" fmla="*/ 6 w 40"/>
                <a:gd name="T43" fmla="*/ 56 h 66"/>
                <a:gd name="T44" fmla="*/ 2 w 40"/>
                <a:gd name="T45" fmla="*/ 48 h 66"/>
                <a:gd name="T46" fmla="*/ 2 w 40"/>
                <a:gd name="T47" fmla="*/ 42 h 66"/>
                <a:gd name="T48" fmla="*/ 0 w 40"/>
                <a:gd name="T49" fmla="*/ 34 h 66"/>
                <a:gd name="T50" fmla="*/ 10 w 40"/>
                <a:gd name="T51" fmla="*/ 34 h 66"/>
                <a:gd name="T52" fmla="*/ 10 w 40"/>
                <a:gd name="T53" fmla="*/ 46 h 66"/>
                <a:gd name="T54" fmla="*/ 12 w 40"/>
                <a:gd name="T55" fmla="*/ 56 h 66"/>
                <a:gd name="T56" fmla="*/ 14 w 40"/>
                <a:gd name="T57" fmla="*/ 60 h 66"/>
                <a:gd name="T58" fmla="*/ 18 w 40"/>
                <a:gd name="T59" fmla="*/ 62 h 66"/>
                <a:gd name="T60" fmla="*/ 20 w 40"/>
                <a:gd name="T61" fmla="*/ 64 h 66"/>
                <a:gd name="T62" fmla="*/ 22 w 40"/>
                <a:gd name="T63" fmla="*/ 62 h 66"/>
                <a:gd name="T64" fmla="*/ 26 w 40"/>
                <a:gd name="T65" fmla="*/ 60 h 66"/>
                <a:gd name="T66" fmla="*/ 28 w 40"/>
                <a:gd name="T67" fmla="*/ 58 h 66"/>
                <a:gd name="T68" fmla="*/ 30 w 40"/>
                <a:gd name="T69" fmla="*/ 54 h 66"/>
                <a:gd name="T70" fmla="*/ 30 w 40"/>
                <a:gd name="T71" fmla="*/ 48 h 66"/>
                <a:gd name="T72" fmla="*/ 32 w 40"/>
                <a:gd name="T73" fmla="*/ 40 h 66"/>
                <a:gd name="T74" fmla="*/ 32 w 40"/>
                <a:gd name="T75" fmla="*/ 30 h 66"/>
                <a:gd name="T76" fmla="*/ 32 w 40"/>
                <a:gd name="T77" fmla="*/ 20 h 66"/>
                <a:gd name="T78" fmla="*/ 30 w 40"/>
                <a:gd name="T79" fmla="*/ 12 h 66"/>
                <a:gd name="T80" fmla="*/ 28 w 40"/>
                <a:gd name="T81" fmla="*/ 8 h 66"/>
                <a:gd name="T82" fmla="*/ 26 w 40"/>
                <a:gd name="T83" fmla="*/ 4 h 66"/>
                <a:gd name="T84" fmla="*/ 24 w 40"/>
                <a:gd name="T85" fmla="*/ 4 h 66"/>
                <a:gd name="T86" fmla="*/ 20 w 40"/>
                <a:gd name="T87" fmla="*/ 4 h 66"/>
                <a:gd name="T88" fmla="*/ 18 w 40"/>
                <a:gd name="T89" fmla="*/ 4 h 66"/>
                <a:gd name="T90" fmla="*/ 16 w 40"/>
                <a:gd name="T91" fmla="*/ 6 h 66"/>
                <a:gd name="T92" fmla="*/ 12 w 40"/>
                <a:gd name="T93" fmla="*/ 10 h 66"/>
                <a:gd name="T94" fmla="*/ 10 w 40"/>
                <a:gd name="T95" fmla="*/ 18 h 66"/>
                <a:gd name="T96" fmla="*/ 10 w 40"/>
                <a:gd name="T97" fmla="*/ 26 h 66"/>
                <a:gd name="T98" fmla="*/ 10 w 40"/>
                <a:gd name="T99" fmla="*/ 34 h 6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0"/>
                <a:gd name="T151" fmla="*/ 0 h 66"/>
                <a:gd name="T152" fmla="*/ 40 w 40"/>
                <a:gd name="T153" fmla="*/ 66 h 6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0" h="66">
                  <a:moveTo>
                    <a:pt x="0" y="34"/>
                  </a:moveTo>
                  <a:lnTo>
                    <a:pt x="2" y="24"/>
                  </a:lnTo>
                  <a:lnTo>
                    <a:pt x="4" y="14"/>
                  </a:lnTo>
                  <a:lnTo>
                    <a:pt x="8" y="8"/>
                  </a:lnTo>
                  <a:lnTo>
                    <a:pt x="12" y="4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0" y="4"/>
                  </a:lnTo>
                  <a:lnTo>
                    <a:pt x="34" y="8"/>
                  </a:lnTo>
                  <a:lnTo>
                    <a:pt x="38" y="14"/>
                  </a:lnTo>
                  <a:lnTo>
                    <a:pt x="40" y="22"/>
                  </a:lnTo>
                  <a:lnTo>
                    <a:pt x="40" y="32"/>
                  </a:lnTo>
                  <a:lnTo>
                    <a:pt x="40" y="42"/>
                  </a:lnTo>
                  <a:lnTo>
                    <a:pt x="38" y="52"/>
                  </a:lnTo>
                  <a:lnTo>
                    <a:pt x="34" y="58"/>
                  </a:lnTo>
                  <a:lnTo>
                    <a:pt x="30" y="62"/>
                  </a:lnTo>
                  <a:lnTo>
                    <a:pt x="24" y="66"/>
                  </a:lnTo>
                  <a:lnTo>
                    <a:pt x="20" y="66"/>
                  </a:lnTo>
                  <a:lnTo>
                    <a:pt x="14" y="64"/>
                  </a:lnTo>
                  <a:lnTo>
                    <a:pt x="10" y="62"/>
                  </a:lnTo>
                  <a:lnTo>
                    <a:pt x="6" y="56"/>
                  </a:lnTo>
                  <a:lnTo>
                    <a:pt x="2" y="48"/>
                  </a:lnTo>
                  <a:lnTo>
                    <a:pt x="2" y="42"/>
                  </a:lnTo>
                  <a:lnTo>
                    <a:pt x="0" y="34"/>
                  </a:lnTo>
                  <a:close/>
                  <a:moveTo>
                    <a:pt x="10" y="34"/>
                  </a:moveTo>
                  <a:lnTo>
                    <a:pt x="10" y="46"/>
                  </a:lnTo>
                  <a:lnTo>
                    <a:pt x="12" y="56"/>
                  </a:lnTo>
                  <a:lnTo>
                    <a:pt x="14" y="60"/>
                  </a:lnTo>
                  <a:lnTo>
                    <a:pt x="18" y="62"/>
                  </a:lnTo>
                  <a:lnTo>
                    <a:pt x="20" y="64"/>
                  </a:lnTo>
                  <a:lnTo>
                    <a:pt x="22" y="62"/>
                  </a:lnTo>
                  <a:lnTo>
                    <a:pt x="26" y="60"/>
                  </a:lnTo>
                  <a:lnTo>
                    <a:pt x="28" y="58"/>
                  </a:lnTo>
                  <a:lnTo>
                    <a:pt x="30" y="54"/>
                  </a:lnTo>
                  <a:lnTo>
                    <a:pt x="30" y="48"/>
                  </a:lnTo>
                  <a:lnTo>
                    <a:pt x="32" y="40"/>
                  </a:lnTo>
                  <a:lnTo>
                    <a:pt x="32" y="30"/>
                  </a:lnTo>
                  <a:lnTo>
                    <a:pt x="32" y="20"/>
                  </a:lnTo>
                  <a:lnTo>
                    <a:pt x="30" y="12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4" y="4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6" y="6"/>
                  </a:lnTo>
                  <a:lnTo>
                    <a:pt x="12" y="10"/>
                  </a:lnTo>
                  <a:lnTo>
                    <a:pt x="10" y="18"/>
                  </a:lnTo>
                  <a:lnTo>
                    <a:pt x="10" y="26"/>
                  </a:lnTo>
                  <a:lnTo>
                    <a:pt x="10" y="3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12" name="Freeform 2986"/>
            <p:cNvSpPr>
              <a:spLocks noChangeAspect="1"/>
            </p:cNvSpPr>
            <p:nvPr/>
          </p:nvSpPr>
          <p:spPr bwMode="auto">
            <a:xfrm>
              <a:off x="4806" y="2704"/>
              <a:ext cx="10" cy="10"/>
            </a:xfrm>
            <a:custGeom>
              <a:avLst/>
              <a:gdLst>
                <a:gd name="T0" fmla="*/ 6 w 10"/>
                <a:gd name="T1" fmla="*/ 0 h 10"/>
                <a:gd name="T2" fmla="*/ 8 w 10"/>
                <a:gd name="T3" fmla="*/ 0 h 10"/>
                <a:gd name="T4" fmla="*/ 10 w 10"/>
                <a:gd name="T5" fmla="*/ 0 h 10"/>
                <a:gd name="T6" fmla="*/ 10 w 10"/>
                <a:gd name="T7" fmla="*/ 2 h 10"/>
                <a:gd name="T8" fmla="*/ 10 w 10"/>
                <a:gd name="T9" fmla="*/ 4 h 10"/>
                <a:gd name="T10" fmla="*/ 10 w 10"/>
                <a:gd name="T11" fmla="*/ 6 h 10"/>
                <a:gd name="T12" fmla="*/ 10 w 10"/>
                <a:gd name="T13" fmla="*/ 8 h 10"/>
                <a:gd name="T14" fmla="*/ 8 w 10"/>
                <a:gd name="T15" fmla="*/ 10 h 10"/>
                <a:gd name="T16" fmla="*/ 6 w 10"/>
                <a:gd name="T17" fmla="*/ 10 h 10"/>
                <a:gd name="T18" fmla="*/ 4 w 10"/>
                <a:gd name="T19" fmla="*/ 10 h 10"/>
                <a:gd name="T20" fmla="*/ 2 w 10"/>
                <a:gd name="T21" fmla="*/ 8 h 10"/>
                <a:gd name="T22" fmla="*/ 0 w 10"/>
                <a:gd name="T23" fmla="*/ 6 h 10"/>
                <a:gd name="T24" fmla="*/ 0 w 10"/>
                <a:gd name="T25" fmla="*/ 4 h 10"/>
                <a:gd name="T26" fmla="*/ 0 w 10"/>
                <a:gd name="T27" fmla="*/ 2 h 10"/>
                <a:gd name="T28" fmla="*/ 2 w 10"/>
                <a:gd name="T29" fmla="*/ 0 h 10"/>
                <a:gd name="T30" fmla="*/ 4 w 10"/>
                <a:gd name="T31" fmla="*/ 0 h 10"/>
                <a:gd name="T32" fmla="*/ 6 w 10"/>
                <a:gd name="T33" fmla="*/ 0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"/>
                <a:gd name="T52" fmla="*/ 0 h 10"/>
                <a:gd name="T53" fmla="*/ 10 w 10"/>
                <a:gd name="T54" fmla="*/ 10 h 1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" h="10">
                  <a:moveTo>
                    <a:pt x="6" y="0"/>
                  </a:moveTo>
                  <a:lnTo>
                    <a:pt x="8" y="0"/>
                  </a:lnTo>
                  <a:lnTo>
                    <a:pt x="10" y="0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13" name="Freeform 2987"/>
            <p:cNvSpPr>
              <a:spLocks noChangeAspect="1"/>
            </p:cNvSpPr>
            <p:nvPr/>
          </p:nvSpPr>
          <p:spPr bwMode="auto">
            <a:xfrm>
              <a:off x="4834" y="2648"/>
              <a:ext cx="24" cy="66"/>
            </a:xfrm>
            <a:custGeom>
              <a:avLst/>
              <a:gdLst>
                <a:gd name="T0" fmla="*/ 0 w 24"/>
                <a:gd name="T1" fmla="*/ 8 h 66"/>
                <a:gd name="T2" fmla="*/ 16 w 24"/>
                <a:gd name="T3" fmla="*/ 0 h 66"/>
                <a:gd name="T4" fmla="*/ 16 w 24"/>
                <a:gd name="T5" fmla="*/ 0 h 66"/>
                <a:gd name="T6" fmla="*/ 16 w 24"/>
                <a:gd name="T7" fmla="*/ 54 h 66"/>
                <a:gd name="T8" fmla="*/ 16 w 24"/>
                <a:gd name="T9" fmla="*/ 58 h 66"/>
                <a:gd name="T10" fmla="*/ 18 w 24"/>
                <a:gd name="T11" fmla="*/ 62 h 66"/>
                <a:gd name="T12" fmla="*/ 18 w 24"/>
                <a:gd name="T13" fmla="*/ 62 h 66"/>
                <a:gd name="T14" fmla="*/ 18 w 24"/>
                <a:gd name="T15" fmla="*/ 64 h 66"/>
                <a:gd name="T16" fmla="*/ 22 w 24"/>
                <a:gd name="T17" fmla="*/ 64 h 66"/>
                <a:gd name="T18" fmla="*/ 24 w 24"/>
                <a:gd name="T19" fmla="*/ 64 h 66"/>
                <a:gd name="T20" fmla="*/ 24 w 24"/>
                <a:gd name="T21" fmla="*/ 66 h 66"/>
                <a:gd name="T22" fmla="*/ 0 w 24"/>
                <a:gd name="T23" fmla="*/ 66 h 66"/>
                <a:gd name="T24" fmla="*/ 0 w 24"/>
                <a:gd name="T25" fmla="*/ 64 h 66"/>
                <a:gd name="T26" fmla="*/ 4 w 24"/>
                <a:gd name="T27" fmla="*/ 64 h 66"/>
                <a:gd name="T28" fmla="*/ 6 w 24"/>
                <a:gd name="T29" fmla="*/ 64 h 66"/>
                <a:gd name="T30" fmla="*/ 8 w 24"/>
                <a:gd name="T31" fmla="*/ 62 h 66"/>
                <a:gd name="T32" fmla="*/ 8 w 24"/>
                <a:gd name="T33" fmla="*/ 62 h 66"/>
                <a:gd name="T34" fmla="*/ 8 w 24"/>
                <a:gd name="T35" fmla="*/ 58 h 66"/>
                <a:gd name="T36" fmla="*/ 8 w 24"/>
                <a:gd name="T37" fmla="*/ 54 h 66"/>
                <a:gd name="T38" fmla="*/ 8 w 24"/>
                <a:gd name="T39" fmla="*/ 18 h 66"/>
                <a:gd name="T40" fmla="*/ 8 w 24"/>
                <a:gd name="T41" fmla="*/ 12 h 66"/>
                <a:gd name="T42" fmla="*/ 8 w 24"/>
                <a:gd name="T43" fmla="*/ 10 h 66"/>
                <a:gd name="T44" fmla="*/ 8 w 24"/>
                <a:gd name="T45" fmla="*/ 8 h 66"/>
                <a:gd name="T46" fmla="*/ 8 w 24"/>
                <a:gd name="T47" fmla="*/ 8 h 66"/>
                <a:gd name="T48" fmla="*/ 6 w 24"/>
                <a:gd name="T49" fmla="*/ 6 h 66"/>
                <a:gd name="T50" fmla="*/ 4 w 24"/>
                <a:gd name="T51" fmla="*/ 6 h 66"/>
                <a:gd name="T52" fmla="*/ 2 w 24"/>
                <a:gd name="T53" fmla="*/ 6 h 66"/>
                <a:gd name="T54" fmla="*/ 0 w 24"/>
                <a:gd name="T55" fmla="*/ 8 h 66"/>
                <a:gd name="T56" fmla="*/ 0 w 24"/>
                <a:gd name="T57" fmla="*/ 8 h 6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4"/>
                <a:gd name="T88" fmla="*/ 0 h 66"/>
                <a:gd name="T89" fmla="*/ 24 w 24"/>
                <a:gd name="T90" fmla="*/ 66 h 6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4" h="66">
                  <a:moveTo>
                    <a:pt x="0" y="8"/>
                  </a:moveTo>
                  <a:lnTo>
                    <a:pt x="16" y="0"/>
                  </a:lnTo>
                  <a:lnTo>
                    <a:pt x="16" y="54"/>
                  </a:lnTo>
                  <a:lnTo>
                    <a:pt x="16" y="58"/>
                  </a:lnTo>
                  <a:lnTo>
                    <a:pt x="18" y="62"/>
                  </a:lnTo>
                  <a:lnTo>
                    <a:pt x="18" y="64"/>
                  </a:lnTo>
                  <a:lnTo>
                    <a:pt x="22" y="64"/>
                  </a:lnTo>
                  <a:lnTo>
                    <a:pt x="24" y="64"/>
                  </a:lnTo>
                  <a:lnTo>
                    <a:pt x="24" y="66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2"/>
                  </a:lnTo>
                  <a:lnTo>
                    <a:pt x="8" y="58"/>
                  </a:lnTo>
                  <a:lnTo>
                    <a:pt x="8" y="54"/>
                  </a:lnTo>
                  <a:lnTo>
                    <a:pt x="8" y="18"/>
                  </a:lnTo>
                  <a:lnTo>
                    <a:pt x="8" y="12"/>
                  </a:lnTo>
                  <a:lnTo>
                    <a:pt x="8" y="10"/>
                  </a:lnTo>
                  <a:lnTo>
                    <a:pt x="8" y="8"/>
                  </a:lnTo>
                  <a:lnTo>
                    <a:pt x="6" y="6"/>
                  </a:lnTo>
                  <a:lnTo>
                    <a:pt x="4" y="6"/>
                  </a:lnTo>
                  <a:lnTo>
                    <a:pt x="2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14" name="Freeform 2988"/>
            <p:cNvSpPr>
              <a:spLocks noChangeAspect="1"/>
            </p:cNvSpPr>
            <p:nvPr/>
          </p:nvSpPr>
          <p:spPr bwMode="auto">
            <a:xfrm>
              <a:off x="4876" y="2650"/>
              <a:ext cx="36" cy="64"/>
            </a:xfrm>
            <a:custGeom>
              <a:avLst/>
              <a:gdLst>
                <a:gd name="T0" fmla="*/ 36 w 36"/>
                <a:gd name="T1" fmla="*/ 0 h 64"/>
                <a:gd name="T2" fmla="*/ 32 w 36"/>
                <a:gd name="T3" fmla="*/ 8 h 64"/>
                <a:gd name="T4" fmla="*/ 12 w 36"/>
                <a:gd name="T5" fmla="*/ 8 h 64"/>
                <a:gd name="T6" fmla="*/ 8 w 36"/>
                <a:gd name="T7" fmla="*/ 16 h 64"/>
                <a:gd name="T8" fmla="*/ 16 w 36"/>
                <a:gd name="T9" fmla="*/ 18 h 64"/>
                <a:gd name="T10" fmla="*/ 24 w 36"/>
                <a:gd name="T11" fmla="*/ 20 h 64"/>
                <a:gd name="T12" fmla="*/ 28 w 36"/>
                <a:gd name="T13" fmla="*/ 26 h 64"/>
                <a:gd name="T14" fmla="*/ 32 w 36"/>
                <a:gd name="T15" fmla="*/ 30 h 64"/>
                <a:gd name="T16" fmla="*/ 34 w 36"/>
                <a:gd name="T17" fmla="*/ 34 h 64"/>
                <a:gd name="T18" fmla="*/ 34 w 36"/>
                <a:gd name="T19" fmla="*/ 40 h 64"/>
                <a:gd name="T20" fmla="*/ 34 w 36"/>
                <a:gd name="T21" fmla="*/ 44 h 64"/>
                <a:gd name="T22" fmla="*/ 32 w 36"/>
                <a:gd name="T23" fmla="*/ 50 h 64"/>
                <a:gd name="T24" fmla="*/ 30 w 36"/>
                <a:gd name="T25" fmla="*/ 54 h 64"/>
                <a:gd name="T26" fmla="*/ 28 w 36"/>
                <a:gd name="T27" fmla="*/ 56 h 64"/>
                <a:gd name="T28" fmla="*/ 24 w 36"/>
                <a:gd name="T29" fmla="*/ 60 h 64"/>
                <a:gd name="T30" fmla="*/ 20 w 36"/>
                <a:gd name="T31" fmla="*/ 62 h 64"/>
                <a:gd name="T32" fmla="*/ 16 w 36"/>
                <a:gd name="T33" fmla="*/ 64 h 64"/>
                <a:gd name="T34" fmla="*/ 10 w 36"/>
                <a:gd name="T35" fmla="*/ 64 h 64"/>
                <a:gd name="T36" fmla="*/ 6 w 36"/>
                <a:gd name="T37" fmla="*/ 64 h 64"/>
                <a:gd name="T38" fmla="*/ 2 w 36"/>
                <a:gd name="T39" fmla="*/ 62 h 64"/>
                <a:gd name="T40" fmla="*/ 0 w 36"/>
                <a:gd name="T41" fmla="*/ 60 h 64"/>
                <a:gd name="T42" fmla="*/ 0 w 36"/>
                <a:gd name="T43" fmla="*/ 58 h 64"/>
                <a:gd name="T44" fmla="*/ 0 w 36"/>
                <a:gd name="T45" fmla="*/ 56 h 64"/>
                <a:gd name="T46" fmla="*/ 0 w 36"/>
                <a:gd name="T47" fmla="*/ 56 h 64"/>
                <a:gd name="T48" fmla="*/ 2 w 36"/>
                <a:gd name="T49" fmla="*/ 54 h 64"/>
                <a:gd name="T50" fmla="*/ 4 w 36"/>
                <a:gd name="T51" fmla="*/ 54 h 64"/>
                <a:gd name="T52" fmla="*/ 4 w 36"/>
                <a:gd name="T53" fmla="*/ 54 h 64"/>
                <a:gd name="T54" fmla="*/ 6 w 36"/>
                <a:gd name="T55" fmla="*/ 54 h 64"/>
                <a:gd name="T56" fmla="*/ 6 w 36"/>
                <a:gd name="T57" fmla="*/ 56 h 64"/>
                <a:gd name="T58" fmla="*/ 8 w 36"/>
                <a:gd name="T59" fmla="*/ 56 h 64"/>
                <a:gd name="T60" fmla="*/ 12 w 36"/>
                <a:gd name="T61" fmla="*/ 58 h 64"/>
                <a:gd name="T62" fmla="*/ 16 w 36"/>
                <a:gd name="T63" fmla="*/ 60 h 64"/>
                <a:gd name="T64" fmla="*/ 20 w 36"/>
                <a:gd name="T65" fmla="*/ 58 h 64"/>
                <a:gd name="T66" fmla="*/ 24 w 36"/>
                <a:gd name="T67" fmla="*/ 54 h 64"/>
                <a:gd name="T68" fmla="*/ 28 w 36"/>
                <a:gd name="T69" fmla="*/ 50 h 64"/>
                <a:gd name="T70" fmla="*/ 28 w 36"/>
                <a:gd name="T71" fmla="*/ 44 h 64"/>
                <a:gd name="T72" fmla="*/ 28 w 36"/>
                <a:gd name="T73" fmla="*/ 40 h 64"/>
                <a:gd name="T74" fmla="*/ 26 w 36"/>
                <a:gd name="T75" fmla="*/ 34 h 64"/>
                <a:gd name="T76" fmla="*/ 20 w 36"/>
                <a:gd name="T77" fmla="*/ 30 h 64"/>
                <a:gd name="T78" fmla="*/ 16 w 36"/>
                <a:gd name="T79" fmla="*/ 26 h 64"/>
                <a:gd name="T80" fmla="*/ 10 w 36"/>
                <a:gd name="T81" fmla="*/ 24 h 64"/>
                <a:gd name="T82" fmla="*/ 2 w 36"/>
                <a:gd name="T83" fmla="*/ 24 h 64"/>
                <a:gd name="T84" fmla="*/ 14 w 36"/>
                <a:gd name="T85" fmla="*/ 0 h 64"/>
                <a:gd name="T86" fmla="*/ 36 w 36"/>
                <a:gd name="T87" fmla="*/ 0 h 6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6"/>
                <a:gd name="T133" fmla="*/ 0 h 64"/>
                <a:gd name="T134" fmla="*/ 36 w 36"/>
                <a:gd name="T135" fmla="*/ 64 h 6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6" h="64">
                  <a:moveTo>
                    <a:pt x="36" y="0"/>
                  </a:moveTo>
                  <a:lnTo>
                    <a:pt x="32" y="8"/>
                  </a:lnTo>
                  <a:lnTo>
                    <a:pt x="12" y="8"/>
                  </a:lnTo>
                  <a:lnTo>
                    <a:pt x="8" y="16"/>
                  </a:lnTo>
                  <a:lnTo>
                    <a:pt x="16" y="18"/>
                  </a:lnTo>
                  <a:lnTo>
                    <a:pt x="24" y="20"/>
                  </a:lnTo>
                  <a:lnTo>
                    <a:pt x="28" y="26"/>
                  </a:lnTo>
                  <a:lnTo>
                    <a:pt x="32" y="30"/>
                  </a:lnTo>
                  <a:lnTo>
                    <a:pt x="34" y="34"/>
                  </a:lnTo>
                  <a:lnTo>
                    <a:pt x="34" y="40"/>
                  </a:lnTo>
                  <a:lnTo>
                    <a:pt x="34" y="44"/>
                  </a:lnTo>
                  <a:lnTo>
                    <a:pt x="32" y="50"/>
                  </a:lnTo>
                  <a:lnTo>
                    <a:pt x="30" y="54"/>
                  </a:lnTo>
                  <a:lnTo>
                    <a:pt x="28" y="56"/>
                  </a:lnTo>
                  <a:lnTo>
                    <a:pt x="24" y="60"/>
                  </a:lnTo>
                  <a:lnTo>
                    <a:pt x="20" y="62"/>
                  </a:lnTo>
                  <a:lnTo>
                    <a:pt x="16" y="64"/>
                  </a:lnTo>
                  <a:lnTo>
                    <a:pt x="10" y="64"/>
                  </a:lnTo>
                  <a:lnTo>
                    <a:pt x="6" y="64"/>
                  </a:lnTo>
                  <a:lnTo>
                    <a:pt x="2" y="62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0" y="56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2" y="58"/>
                  </a:lnTo>
                  <a:lnTo>
                    <a:pt x="16" y="60"/>
                  </a:lnTo>
                  <a:lnTo>
                    <a:pt x="20" y="58"/>
                  </a:lnTo>
                  <a:lnTo>
                    <a:pt x="24" y="54"/>
                  </a:lnTo>
                  <a:lnTo>
                    <a:pt x="28" y="50"/>
                  </a:lnTo>
                  <a:lnTo>
                    <a:pt x="28" y="44"/>
                  </a:lnTo>
                  <a:lnTo>
                    <a:pt x="28" y="40"/>
                  </a:lnTo>
                  <a:lnTo>
                    <a:pt x="26" y="34"/>
                  </a:lnTo>
                  <a:lnTo>
                    <a:pt x="20" y="30"/>
                  </a:lnTo>
                  <a:lnTo>
                    <a:pt x="16" y="26"/>
                  </a:lnTo>
                  <a:lnTo>
                    <a:pt x="10" y="24"/>
                  </a:lnTo>
                  <a:lnTo>
                    <a:pt x="2" y="24"/>
                  </a:lnTo>
                  <a:lnTo>
                    <a:pt x="14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15" name="Line 2989"/>
            <p:cNvSpPr>
              <a:spLocks noChangeAspect="1" noChangeShapeType="1"/>
            </p:cNvSpPr>
            <p:nvPr/>
          </p:nvSpPr>
          <p:spPr bwMode="auto">
            <a:xfrm flipH="1" flipV="1">
              <a:off x="3514" y="1552"/>
              <a:ext cx="66" cy="544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16" name="Line 2990"/>
            <p:cNvSpPr>
              <a:spLocks noChangeAspect="1" noChangeShapeType="1"/>
            </p:cNvSpPr>
            <p:nvPr/>
          </p:nvSpPr>
          <p:spPr bwMode="auto">
            <a:xfrm flipV="1">
              <a:off x="3580" y="2090"/>
              <a:ext cx="12" cy="6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17" name="Freeform 2991"/>
            <p:cNvSpPr>
              <a:spLocks noChangeAspect="1" noEditPoints="1"/>
            </p:cNvSpPr>
            <p:nvPr/>
          </p:nvSpPr>
          <p:spPr bwMode="auto">
            <a:xfrm>
              <a:off x="3494" y="2086"/>
              <a:ext cx="40" cy="66"/>
            </a:xfrm>
            <a:custGeom>
              <a:avLst/>
              <a:gdLst>
                <a:gd name="T0" fmla="*/ 0 w 40"/>
                <a:gd name="T1" fmla="*/ 32 h 66"/>
                <a:gd name="T2" fmla="*/ 2 w 40"/>
                <a:gd name="T3" fmla="*/ 22 h 66"/>
                <a:gd name="T4" fmla="*/ 4 w 40"/>
                <a:gd name="T5" fmla="*/ 14 h 66"/>
                <a:gd name="T6" fmla="*/ 8 w 40"/>
                <a:gd name="T7" fmla="*/ 8 h 66"/>
                <a:gd name="T8" fmla="*/ 12 w 40"/>
                <a:gd name="T9" fmla="*/ 2 h 66"/>
                <a:gd name="T10" fmla="*/ 16 w 40"/>
                <a:gd name="T11" fmla="*/ 0 h 66"/>
                <a:gd name="T12" fmla="*/ 22 w 40"/>
                <a:gd name="T13" fmla="*/ 0 h 66"/>
                <a:gd name="T14" fmla="*/ 26 w 40"/>
                <a:gd name="T15" fmla="*/ 0 h 66"/>
                <a:gd name="T16" fmla="*/ 30 w 40"/>
                <a:gd name="T17" fmla="*/ 2 h 66"/>
                <a:gd name="T18" fmla="*/ 34 w 40"/>
                <a:gd name="T19" fmla="*/ 6 h 66"/>
                <a:gd name="T20" fmla="*/ 38 w 40"/>
                <a:gd name="T21" fmla="*/ 14 h 66"/>
                <a:gd name="T22" fmla="*/ 40 w 40"/>
                <a:gd name="T23" fmla="*/ 22 h 66"/>
                <a:gd name="T24" fmla="*/ 40 w 40"/>
                <a:gd name="T25" fmla="*/ 32 h 66"/>
                <a:gd name="T26" fmla="*/ 40 w 40"/>
                <a:gd name="T27" fmla="*/ 42 h 66"/>
                <a:gd name="T28" fmla="*/ 38 w 40"/>
                <a:gd name="T29" fmla="*/ 50 h 66"/>
                <a:gd name="T30" fmla="*/ 34 w 40"/>
                <a:gd name="T31" fmla="*/ 58 h 66"/>
                <a:gd name="T32" fmla="*/ 30 w 40"/>
                <a:gd name="T33" fmla="*/ 62 h 66"/>
                <a:gd name="T34" fmla="*/ 26 w 40"/>
                <a:gd name="T35" fmla="*/ 64 h 66"/>
                <a:gd name="T36" fmla="*/ 20 w 40"/>
                <a:gd name="T37" fmla="*/ 66 h 66"/>
                <a:gd name="T38" fmla="*/ 16 w 40"/>
                <a:gd name="T39" fmla="*/ 64 h 66"/>
                <a:gd name="T40" fmla="*/ 10 w 40"/>
                <a:gd name="T41" fmla="*/ 60 h 66"/>
                <a:gd name="T42" fmla="*/ 6 w 40"/>
                <a:gd name="T43" fmla="*/ 54 h 66"/>
                <a:gd name="T44" fmla="*/ 4 w 40"/>
                <a:gd name="T45" fmla="*/ 48 h 66"/>
                <a:gd name="T46" fmla="*/ 2 w 40"/>
                <a:gd name="T47" fmla="*/ 42 h 66"/>
                <a:gd name="T48" fmla="*/ 0 w 40"/>
                <a:gd name="T49" fmla="*/ 32 h 66"/>
                <a:gd name="T50" fmla="*/ 10 w 40"/>
                <a:gd name="T51" fmla="*/ 34 h 66"/>
                <a:gd name="T52" fmla="*/ 10 w 40"/>
                <a:gd name="T53" fmla="*/ 46 h 66"/>
                <a:gd name="T54" fmla="*/ 14 w 40"/>
                <a:gd name="T55" fmla="*/ 56 h 66"/>
                <a:gd name="T56" fmla="*/ 16 w 40"/>
                <a:gd name="T57" fmla="*/ 60 h 66"/>
                <a:gd name="T58" fmla="*/ 18 w 40"/>
                <a:gd name="T59" fmla="*/ 62 h 66"/>
                <a:gd name="T60" fmla="*/ 20 w 40"/>
                <a:gd name="T61" fmla="*/ 62 h 66"/>
                <a:gd name="T62" fmla="*/ 24 w 40"/>
                <a:gd name="T63" fmla="*/ 62 h 66"/>
                <a:gd name="T64" fmla="*/ 26 w 40"/>
                <a:gd name="T65" fmla="*/ 60 h 66"/>
                <a:gd name="T66" fmla="*/ 28 w 40"/>
                <a:gd name="T67" fmla="*/ 58 h 66"/>
                <a:gd name="T68" fmla="*/ 30 w 40"/>
                <a:gd name="T69" fmla="*/ 52 h 66"/>
                <a:gd name="T70" fmla="*/ 32 w 40"/>
                <a:gd name="T71" fmla="*/ 46 h 66"/>
                <a:gd name="T72" fmla="*/ 32 w 40"/>
                <a:gd name="T73" fmla="*/ 38 h 66"/>
                <a:gd name="T74" fmla="*/ 32 w 40"/>
                <a:gd name="T75" fmla="*/ 30 h 66"/>
                <a:gd name="T76" fmla="*/ 32 w 40"/>
                <a:gd name="T77" fmla="*/ 20 h 66"/>
                <a:gd name="T78" fmla="*/ 30 w 40"/>
                <a:gd name="T79" fmla="*/ 12 h 66"/>
                <a:gd name="T80" fmla="*/ 28 w 40"/>
                <a:gd name="T81" fmla="*/ 8 h 66"/>
                <a:gd name="T82" fmla="*/ 26 w 40"/>
                <a:gd name="T83" fmla="*/ 4 h 66"/>
                <a:gd name="T84" fmla="*/ 24 w 40"/>
                <a:gd name="T85" fmla="*/ 2 h 66"/>
                <a:gd name="T86" fmla="*/ 22 w 40"/>
                <a:gd name="T87" fmla="*/ 2 h 66"/>
                <a:gd name="T88" fmla="*/ 18 w 40"/>
                <a:gd name="T89" fmla="*/ 4 h 66"/>
                <a:gd name="T90" fmla="*/ 16 w 40"/>
                <a:gd name="T91" fmla="*/ 6 h 66"/>
                <a:gd name="T92" fmla="*/ 12 w 40"/>
                <a:gd name="T93" fmla="*/ 10 h 66"/>
                <a:gd name="T94" fmla="*/ 12 w 40"/>
                <a:gd name="T95" fmla="*/ 18 h 66"/>
                <a:gd name="T96" fmla="*/ 10 w 40"/>
                <a:gd name="T97" fmla="*/ 26 h 66"/>
                <a:gd name="T98" fmla="*/ 10 w 40"/>
                <a:gd name="T99" fmla="*/ 34 h 6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0"/>
                <a:gd name="T151" fmla="*/ 0 h 66"/>
                <a:gd name="T152" fmla="*/ 40 w 40"/>
                <a:gd name="T153" fmla="*/ 66 h 6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0" h="66">
                  <a:moveTo>
                    <a:pt x="0" y="32"/>
                  </a:moveTo>
                  <a:lnTo>
                    <a:pt x="2" y="22"/>
                  </a:lnTo>
                  <a:lnTo>
                    <a:pt x="4" y="14"/>
                  </a:lnTo>
                  <a:lnTo>
                    <a:pt x="8" y="8"/>
                  </a:lnTo>
                  <a:lnTo>
                    <a:pt x="12" y="2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30" y="2"/>
                  </a:lnTo>
                  <a:lnTo>
                    <a:pt x="34" y="6"/>
                  </a:lnTo>
                  <a:lnTo>
                    <a:pt x="38" y="14"/>
                  </a:lnTo>
                  <a:lnTo>
                    <a:pt x="40" y="22"/>
                  </a:lnTo>
                  <a:lnTo>
                    <a:pt x="40" y="32"/>
                  </a:lnTo>
                  <a:lnTo>
                    <a:pt x="40" y="42"/>
                  </a:lnTo>
                  <a:lnTo>
                    <a:pt x="38" y="50"/>
                  </a:lnTo>
                  <a:lnTo>
                    <a:pt x="34" y="58"/>
                  </a:lnTo>
                  <a:lnTo>
                    <a:pt x="30" y="62"/>
                  </a:lnTo>
                  <a:lnTo>
                    <a:pt x="26" y="64"/>
                  </a:lnTo>
                  <a:lnTo>
                    <a:pt x="20" y="66"/>
                  </a:lnTo>
                  <a:lnTo>
                    <a:pt x="16" y="64"/>
                  </a:lnTo>
                  <a:lnTo>
                    <a:pt x="10" y="60"/>
                  </a:lnTo>
                  <a:lnTo>
                    <a:pt x="6" y="54"/>
                  </a:lnTo>
                  <a:lnTo>
                    <a:pt x="4" y="48"/>
                  </a:lnTo>
                  <a:lnTo>
                    <a:pt x="2" y="42"/>
                  </a:lnTo>
                  <a:lnTo>
                    <a:pt x="0" y="32"/>
                  </a:lnTo>
                  <a:close/>
                  <a:moveTo>
                    <a:pt x="10" y="34"/>
                  </a:moveTo>
                  <a:lnTo>
                    <a:pt x="10" y="46"/>
                  </a:lnTo>
                  <a:lnTo>
                    <a:pt x="14" y="56"/>
                  </a:lnTo>
                  <a:lnTo>
                    <a:pt x="16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4" y="62"/>
                  </a:lnTo>
                  <a:lnTo>
                    <a:pt x="26" y="60"/>
                  </a:lnTo>
                  <a:lnTo>
                    <a:pt x="28" y="58"/>
                  </a:lnTo>
                  <a:lnTo>
                    <a:pt x="30" y="52"/>
                  </a:lnTo>
                  <a:lnTo>
                    <a:pt x="32" y="46"/>
                  </a:lnTo>
                  <a:lnTo>
                    <a:pt x="32" y="38"/>
                  </a:lnTo>
                  <a:lnTo>
                    <a:pt x="32" y="30"/>
                  </a:lnTo>
                  <a:lnTo>
                    <a:pt x="32" y="20"/>
                  </a:lnTo>
                  <a:lnTo>
                    <a:pt x="30" y="12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6" y="6"/>
                  </a:lnTo>
                  <a:lnTo>
                    <a:pt x="12" y="10"/>
                  </a:lnTo>
                  <a:lnTo>
                    <a:pt x="12" y="18"/>
                  </a:lnTo>
                  <a:lnTo>
                    <a:pt x="10" y="26"/>
                  </a:lnTo>
                  <a:lnTo>
                    <a:pt x="10" y="3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18" name="Line 2992"/>
            <p:cNvSpPr>
              <a:spLocks noChangeAspect="1" noChangeShapeType="1"/>
            </p:cNvSpPr>
            <p:nvPr/>
          </p:nvSpPr>
          <p:spPr bwMode="auto">
            <a:xfrm flipV="1">
              <a:off x="3558" y="1916"/>
              <a:ext cx="14" cy="6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19" name="Freeform 2993"/>
            <p:cNvSpPr>
              <a:spLocks noChangeAspect="1"/>
            </p:cNvSpPr>
            <p:nvPr/>
          </p:nvSpPr>
          <p:spPr bwMode="auto">
            <a:xfrm>
              <a:off x="3474" y="1910"/>
              <a:ext cx="36" cy="66"/>
            </a:xfrm>
            <a:custGeom>
              <a:avLst/>
              <a:gdLst>
                <a:gd name="T0" fmla="*/ 36 w 36"/>
                <a:gd name="T1" fmla="*/ 0 h 66"/>
                <a:gd name="T2" fmla="*/ 32 w 36"/>
                <a:gd name="T3" fmla="*/ 8 h 66"/>
                <a:gd name="T4" fmla="*/ 14 w 36"/>
                <a:gd name="T5" fmla="*/ 8 h 66"/>
                <a:gd name="T6" fmla="*/ 10 w 36"/>
                <a:gd name="T7" fmla="*/ 18 h 66"/>
                <a:gd name="T8" fmla="*/ 18 w 36"/>
                <a:gd name="T9" fmla="*/ 18 h 66"/>
                <a:gd name="T10" fmla="*/ 24 w 36"/>
                <a:gd name="T11" fmla="*/ 22 h 66"/>
                <a:gd name="T12" fmla="*/ 30 w 36"/>
                <a:gd name="T13" fmla="*/ 26 h 66"/>
                <a:gd name="T14" fmla="*/ 32 w 36"/>
                <a:gd name="T15" fmla="*/ 30 h 66"/>
                <a:gd name="T16" fmla="*/ 34 w 36"/>
                <a:gd name="T17" fmla="*/ 36 h 66"/>
                <a:gd name="T18" fmla="*/ 36 w 36"/>
                <a:gd name="T19" fmla="*/ 42 h 66"/>
                <a:gd name="T20" fmla="*/ 36 w 36"/>
                <a:gd name="T21" fmla="*/ 46 h 66"/>
                <a:gd name="T22" fmla="*/ 34 w 36"/>
                <a:gd name="T23" fmla="*/ 50 h 66"/>
                <a:gd name="T24" fmla="*/ 32 w 36"/>
                <a:gd name="T25" fmla="*/ 54 h 66"/>
                <a:gd name="T26" fmla="*/ 28 w 36"/>
                <a:gd name="T27" fmla="*/ 58 h 66"/>
                <a:gd name="T28" fmla="*/ 26 w 36"/>
                <a:gd name="T29" fmla="*/ 60 h 66"/>
                <a:gd name="T30" fmla="*/ 22 w 36"/>
                <a:gd name="T31" fmla="*/ 62 h 66"/>
                <a:gd name="T32" fmla="*/ 16 w 36"/>
                <a:gd name="T33" fmla="*/ 64 h 66"/>
                <a:gd name="T34" fmla="*/ 12 w 36"/>
                <a:gd name="T35" fmla="*/ 66 h 66"/>
                <a:gd name="T36" fmla="*/ 6 w 36"/>
                <a:gd name="T37" fmla="*/ 64 h 66"/>
                <a:gd name="T38" fmla="*/ 4 w 36"/>
                <a:gd name="T39" fmla="*/ 64 h 66"/>
                <a:gd name="T40" fmla="*/ 2 w 36"/>
                <a:gd name="T41" fmla="*/ 62 h 66"/>
                <a:gd name="T42" fmla="*/ 0 w 36"/>
                <a:gd name="T43" fmla="*/ 60 h 66"/>
                <a:gd name="T44" fmla="*/ 0 w 36"/>
                <a:gd name="T45" fmla="*/ 58 h 66"/>
                <a:gd name="T46" fmla="*/ 2 w 36"/>
                <a:gd name="T47" fmla="*/ 56 h 66"/>
                <a:gd name="T48" fmla="*/ 2 w 36"/>
                <a:gd name="T49" fmla="*/ 56 h 66"/>
                <a:gd name="T50" fmla="*/ 4 w 36"/>
                <a:gd name="T51" fmla="*/ 56 h 66"/>
                <a:gd name="T52" fmla="*/ 6 w 36"/>
                <a:gd name="T53" fmla="*/ 56 h 66"/>
                <a:gd name="T54" fmla="*/ 6 w 36"/>
                <a:gd name="T55" fmla="*/ 56 h 66"/>
                <a:gd name="T56" fmla="*/ 8 w 36"/>
                <a:gd name="T57" fmla="*/ 56 h 66"/>
                <a:gd name="T58" fmla="*/ 10 w 36"/>
                <a:gd name="T59" fmla="*/ 58 h 66"/>
                <a:gd name="T60" fmla="*/ 12 w 36"/>
                <a:gd name="T61" fmla="*/ 60 h 66"/>
                <a:gd name="T62" fmla="*/ 16 w 36"/>
                <a:gd name="T63" fmla="*/ 60 h 66"/>
                <a:gd name="T64" fmla="*/ 22 w 36"/>
                <a:gd name="T65" fmla="*/ 60 h 66"/>
                <a:gd name="T66" fmla="*/ 26 w 36"/>
                <a:gd name="T67" fmla="*/ 56 h 66"/>
                <a:gd name="T68" fmla="*/ 28 w 36"/>
                <a:gd name="T69" fmla="*/ 52 h 66"/>
                <a:gd name="T70" fmla="*/ 30 w 36"/>
                <a:gd name="T71" fmla="*/ 46 h 66"/>
                <a:gd name="T72" fmla="*/ 28 w 36"/>
                <a:gd name="T73" fmla="*/ 40 h 66"/>
                <a:gd name="T74" fmla="*/ 26 w 36"/>
                <a:gd name="T75" fmla="*/ 36 h 66"/>
                <a:gd name="T76" fmla="*/ 22 w 36"/>
                <a:gd name="T77" fmla="*/ 30 h 66"/>
                <a:gd name="T78" fmla="*/ 16 w 36"/>
                <a:gd name="T79" fmla="*/ 28 h 66"/>
                <a:gd name="T80" fmla="*/ 10 w 36"/>
                <a:gd name="T81" fmla="*/ 26 h 66"/>
                <a:gd name="T82" fmla="*/ 2 w 36"/>
                <a:gd name="T83" fmla="*/ 26 h 66"/>
                <a:gd name="T84" fmla="*/ 14 w 36"/>
                <a:gd name="T85" fmla="*/ 0 h 66"/>
                <a:gd name="T86" fmla="*/ 36 w 36"/>
                <a:gd name="T87" fmla="*/ 0 h 6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6"/>
                <a:gd name="T133" fmla="*/ 0 h 66"/>
                <a:gd name="T134" fmla="*/ 36 w 36"/>
                <a:gd name="T135" fmla="*/ 66 h 6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6" h="66">
                  <a:moveTo>
                    <a:pt x="36" y="0"/>
                  </a:moveTo>
                  <a:lnTo>
                    <a:pt x="32" y="8"/>
                  </a:lnTo>
                  <a:lnTo>
                    <a:pt x="14" y="8"/>
                  </a:lnTo>
                  <a:lnTo>
                    <a:pt x="10" y="18"/>
                  </a:lnTo>
                  <a:lnTo>
                    <a:pt x="18" y="18"/>
                  </a:lnTo>
                  <a:lnTo>
                    <a:pt x="24" y="22"/>
                  </a:lnTo>
                  <a:lnTo>
                    <a:pt x="30" y="26"/>
                  </a:lnTo>
                  <a:lnTo>
                    <a:pt x="32" y="30"/>
                  </a:lnTo>
                  <a:lnTo>
                    <a:pt x="34" y="36"/>
                  </a:lnTo>
                  <a:lnTo>
                    <a:pt x="36" y="42"/>
                  </a:lnTo>
                  <a:lnTo>
                    <a:pt x="36" y="46"/>
                  </a:lnTo>
                  <a:lnTo>
                    <a:pt x="34" y="50"/>
                  </a:lnTo>
                  <a:lnTo>
                    <a:pt x="32" y="54"/>
                  </a:lnTo>
                  <a:lnTo>
                    <a:pt x="28" y="58"/>
                  </a:lnTo>
                  <a:lnTo>
                    <a:pt x="26" y="60"/>
                  </a:lnTo>
                  <a:lnTo>
                    <a:pt x="22" y="62"/>
                  </a:lnTo>
                  <a:lnTo>
                    <a:pt x="16" y="64"/>
                  </a:lnTo>
                  <a:lnTo>
                    <a:pt x="12" y="66"/>
                  </a:lnTo>
                  <a:lnTo>
                    <a:pt x="6" y="64"/>
                  </a:lnTo>
                  <a:lnTo>
                    <a:pt x="4" y="64"/>
                  </a:lnTo>
                  <a:lnTo>
                    <a:pt x="2" y="62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0" y="58"/>
                  </a:lnTo>
                  <a:lnTo>
                    <a:pt x="12" y="60"/>
                  </a:lnTo>
                  <a:lnTo>
                    <a:pt x="16" y="60"/>
                  </a:lnTo>
                  <a:lnTo>
                    <a:pt x="22" y="60"/>
                  </a:lnTo>
                  <a:lnTo>
                    <a:pt x="26" y="56"/>
                  </a:lnTo>
                  <a:lnTo>
                    <a:pt x="28" y="52"/>
                  </a:lnTo>
                  <a:lnTo>
                    <a:pt x="30" y="46"/>
                  </a:lnTo>
                  <a:lnTo>
                    <a:pt x="28" y="40"/>
                  </a:lnTo>
                  <a:lnTo>
                    <a:pt x="26" y="36"/>
                  </a:lnTo>
                  <a:lnTo>
                    <a:pt x="22" y="30"/>
                  </a:lnTo>
                  <a:lnTo>
                    <a:pt x="16" y="28"/>
                  </a:lnTo>
                  <a:lnTo>
                    <a:pt x="10" y="26"/>
                  </a:lnTo>
                  <a:lnTo>
                    <a:pt x="2" y="26"/>
                  </a:lnTo>
                  <a:lnTo>
                    <a:pt x="14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20" name="Line 2994"/>
            <p:cNvSpPr>
              <a:spLocks noChangeAspect="1" noChangeShapeType="1"/>
            </p:cNvSpPr>
            <p:nvPr/>
          </p:nvSpPr>
          <p:spPr bwMode="auto">
            <a:xfrm flipV="1">
              <a:off x="3536" y="1736"/>
              <a:ext cx="14" cy="4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21" name="Freeform 2995"/>
            <p:cNvSpPr>
              <a:spLocks noChangeAspect="1"/>
            </p:cNvSpPr>
            <p:nvPr/>
          </p:nvSpPr>
          <p:spPr bwMode="auto">
            <a:xfrm>
              <a:off x="3410" y="1724"/>
              <a:ext cx="26" cy="66"/>
            </a:xfrm>
            <a:custGeom>
              <a:avLst/>
              <a:gdLst>
                <a:gd name="T0" fmla="*/ 0 w 26"/>
                <a:gd name="T1" fmla="*/ 8 h 66"/>
                <a:gd name="T2" fmla="*/ 16 w 26"/>
                <a:gd name="T3" fmla="*/ 0 h 66"/>
                <a:gd name="T4" fmla="*/ 18 w 26"/>
                <a:gd name="T5" fmla="*/ 0 h 66"/>
                <a:gd name="T6" fmla="*/ 18 w 26"/>
                <a:gd name="T7" fmla="*/ 54 h 66"/>
                <a:gd name="T8" fmla="*/ 18 w 26"/>
                <a:gd name="T9" fmla="*/ 60 h 66"/>
                <a:gd name="T10" fmla="*/ 18 w 26"/>
                <a:gd name="T11" fmla="*/ 62 h 66"/>
                <a:gd name="T12" fmla="*/ 18 w 26"/>
                <a:gd name="T13" fmla="*/ 64 h 66"/>
                <a:gd name="T14" fmla="*/ 20 w 26"/>
                <a:gd name="T15" fmla="*/ 64 h 66"/>
                <a:gd name="T16" fmla="*/ 22 w 26"/>
                <a:gd name="T17" fmla="*/ 64 h 66"/>
                <a:gd name="T18" fmla="*/ 26 w 26"/>
                <a:gd name="T19" fmla="*/ 64 h 66"/>
                <a:gd name="T20" fmla="*/ 26 w 26"/>
                <a:gd name="T21" fmla="*/ 66 h 66"/>
                <a:gd name="T22" fmla="*/ 2 w 26"/>
                <a:gd name="T23" fmla="*/ 66 h 66"/>
                <a:gd name="T24" fmla="*/ 2 w 26"/>
                <a:gd name="T25" fmla="*/ 64 h 66"/>
                <a:gd name="T26" fmla="*/ 4 w 26"/>
                <a:gd name="T27" fmla="*/ 64 h 66"/>
                <a:gd name="T28" fmla="*/ 6 w 26"/>
                <a:gd name="T29" fmla="*/ 64 h 66"/>
                <a:gd name="T30" fmla="*/ 8 w 26"/>
                <a:gd name="T31" fmla="*/ 64 h 66"/>
                <a:gd name="T32" fmla="*/ 8 w 26"/>
                <a:gd name="T33" fmla="*/ 62 h 66"/>
                <a:gd name="T34" fmla="*/ 10 w 26"/>
                <a:gd name="T35" fmla="*/ 60 h 66"/>
                <a:gd name="T36" fmla="*/ 10 w 26"/>
                <a:gd name="T37" fmla="*/ 54 h 66"/>
                <a:gd name="T38" fmla="*/ 10 w 26"/>
                <a:gd name="T39" fmla="*/ 18 h 66"/>
                <a:gd name="T40" fmla="*/ 10 w 26"/>
                <a:gd name="T41" fmla="*/ 14 h 66"/>
                <a:gd name="T42" fmla="*/ 8 w 26"/>
                <a:gd name="T43" fmla="*/ 10 h 66"/>
                <a:gd name="T44" fmla="*/ 8 w 26"/>
                <a:gd name="T45" fmla="*/ 8 h 66"/>
                <a:gd name="T46" fmla="*/ 8 w 26"/>
                <a:gd name="T47" fmla="*/ 8 h 66"/>
                <a:gd name="T48" fmla="*/ 6 w 26"/>
                <a:gd name="T49" fmla="*/ 8 h 66"/>
                <a:gd name="T50" fmla="*/ 6 w 26"/>
                <a:gd name="T51" fmla="*/ 8 h 66"/>
                <a:gd name="T52" fmla="*/ 4 w 26"/>
                <a:gd name="T53" fmla="*/ 8 h 66"/>
                <a:gd name="T54" fmla="*/ 0 w 26"/>
                <a:gd name="T55" fmla="*/ 8 h 66"/>
                <a:gd name="T56" fmla="*/ 0 w 26"/>
                <a:gd name="T57" fmla="*/ 8 h 6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6"/>
                <a:gd name="T88" fmla="*/ 0 h 66"/>
                <a:gd name="T89" fmla="*/ 26 w 26"/>
                <a:gd name="T90" fmla="*/ 66 h 6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6" h="66">
                  <a:moveTo>
                    <a:pt x="0" y="8"/>
                  </a:moveTo>
                  <a:lnTo>
                    <a:pt x="16" y="0"/>
                  </a:lnTo>
                  <a:lnTo>
                    <a:pt x="18" y="0"/>
                  </a:lnTo>
                  <a:lnTo>
                    <a:pt x="18" y="54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4"/>
                  </a:lnTo>
                  <a:lnTo>
                    <a:pt x="20" y="64"/>
                  </a:lnTo>
                  <a:lnTo>
                    <a:pt x="22" y="64"/>
                  </a:lnTo>
                  <a:lnTo>
                    <a:pt x="26" y="64"/>
                  </a:lnTo>
                  <a:lnTo>
                    <a:pt x="26" y="66"/>
                  </a:lnTo>
                  <a:lnTo>
                    <a:pt x="2" y="66"/>
                  </a:lnTo>
                  <a:lnTo>
                    <a:pt x="2" y="64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10" y="60"/>
                  </a:lnTo>
                  <a:lnTo>
                    <a:pt x="10" y="54"/>
                  </a:lnTo>
                  <a:lnTo>
                    <a:pt x="10" y="18"/>
                  </a:lnTo>
                  <a:lnTo>
                    <a:pt x="10" y="14"/>
                  </a:lnTo>
                  <a:lnTo>
                    <a:pt x="8" y="10"/>
                  </a:lnTo>
                  <a:lnTo>
                    <a:pt x="8" y="8"/>
                  </a:lnTo>
                  <a:lnTo>
                    <a:pt x="6" y="8"/>
                  </a:lnTo>
                  <a:lnTo>
                    <a:pt x="4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22" name="Freeform 2996"/>
            <p:cNvSpPr>
              <a:spLocks noChangeAspect="1" noEditPoints="1"/>
            </p:cNvSpPr>
            <p:nvPr/>
          </p:nvSpPr>
          <p:spPr bwMode="auto">
            <a:xfrm>
              <a:off x="3452" y="1724"/>
              <a:ext cx="40" cy="66"/>
            </a:xfrm>
            <a:custGeom>
              <a:avLst/>
              <a:gdLst>
                <a:gd name="T0" fmla="*/ 0 w 40"/>
                <a:gd name="T1" fmla="*/ 34 h 66"/>
                <a:gd name="T2" fmla="*/ 0 w 40"/>
                <a:gd name="T3" fmla="*/ 24 h 66"/>
                <a:gd name="T4" fmla="*/ 2 w 40"/>
                <a:gd name="T5" fmla="*/ 16 h 66"/>
                <a:gd name="T6" fmla="*/ 6 w 40"/>
                <a:gd name="T7" fmla="*/ 8 h 66"/>
                <a:gd name="T8" fmla="*/ 10 w 40"/>
                <a:gd name="T9" fmla="*/ 4 h 66"/>
                <a:gd name="T10" fmla="*/ 16 w 40"/>
                <a:gd name="T11" fmla="*/ 2 h 66"/>
                <a:gd name="T12" fmla="*/ 20 w 40"/>
                <a:gd name="T13" fmla="*/ 0 h 66"/>
                <a:gd name="T14" fmla="*/ 24 w 40"/>
                <a:gd name="T15" fmla="*/ 2 h 66"/>
                <a:gd name="T16" fmla="*/ 28 w 40"/>
                <a:gd name="T17" fmla="*/ 4 h 66"/>
                <a:gd name="T18" fmla="*/ 32 w 40"/>
                <a:gd name="T19" fmla="*/ 8 h 66"/>
                <a:gd name="T20" fmla="*/ 36 w 40"/>
                <a:gd name="T21" fmla="*/ 16 h 66"/>
                <a:gd name="T22" fmla="*/ 38 w 40"/>
                <a:gd name="T23" fmla="*/ 24 h 66"/>
                <a:gd name="T24" fmla="*/ 40 w 40"/>
                <a:gd name="T25" fmla="*/ 34 h 66"/>
                <a:gd name="T26" fmla="*/ 38 w 40"/>
                <a:gd name="T27" fmla="*/ 44 h 66"/>
                <a:gd name="T28" fmla="*/ 36 w 40"/>
                <a:gd name="T29" fmla="*/ 52 h 66"/>
                <a:gd name="T30" fmla="*/ 32 w 40"/>
                <a:gd name="T31" fmla="*/ 58 h 66"/>
                <a:gd name="T32" fmla="*/ 28 w 40"/>
                <a:gd name="T33" fmla="*/ 64 h 66"/>
                <a:gd name="T34" fmla="*/ 24 w 40"/>
                <a:gd name="T35" fmla="*/ 66 h 66"/>
                <a:gd name="T36" fmla="*/ 18 w 40"/>
                <a:gd name="T37" fmla="*/ 66 h 66"/>
                <a:gd name="T38" fmla="*/ 14 w 40"/>
                <a:gd name="T39" fmla="*/ 66 h 66"/>
                <a:gd name="T40" fmla="*/ 8 w 40"/>
                <a:gd name="T41" fmla="*/ 62 h 66"/>
                <a:gd name="T42" fmla="*/ 4 w 40"/>
                <a:gd name="T43" fmla="*/ 56 h 66"/>
                <a:gd name="T44" fmla="*/ 2 w 40"/>
                <a:gd name="T45" fmla="*/ 50 h 66"/>
                <a:gd name="T46" fmla="*/ 0 w 40"/>
                <a:gd name="T47" fmla="*/ 42 h 66"/>
                <a:gd name="T48" fmla="*/ 0 w 40"/>
                <a:gd name="T49" fmla="*/ 34 h 66"/>
                <a:gd name="T50" fmla="*/ 8 w 40"/>
                <a:gd name="T51" fmla="*/ 36 h 66"/>
                <a:gd name="T52" fmla="*/ 10 w 40"/>
                <a:gd name="T53" fmla="*/ 48 h 66"/>
                <a:gd name="T54" fmla="*/ 12 w 40"/>
                <a:gd name="T55" fmla="*/ 56 h 66"/>
                <a:gd name="T56" fmla="*/ 14 w 40"/>
                <a:gd name="T57" fmla="*/ 60 h 66"/>
                <a:gd name="T58" fmla="*/ 16 w 40"/>
                <a:gd name="T59" fmla="*/ 64 h 66"/>
                <a:gd name="T60" fmla="*/ 20 w 40"/>
                <a:gd name="T61" fmla="*/ 64 h 66"/>
                <a:gd name="T62" fmla="*/ 22 w 40"/>
                <a:gd name="T63" fmla="*/ 64 h 66"/>
                <a:gd name="T64" fmla="*/ 24 w 40"/>
                <a:gd name="T65" fmla="*/ 62 h 66"/>
                <a:gd name="T66" fmla="*/ 26 w 40"/>
                <a:gd name="T67" fmla="*/ 58 h 66"/>
                <a:gd name="T68" fmla="*/ 28 w 40"/>
                <a:gd name="T69" fmla="*/ 54 h 66"/>
                <a:gd name="T70" fmla="*/ 30 w 40"/>
                <a:gd name="T71" fmla="*/ 48 h 66"/>
                <a:gd name="T72" fmla="*/ 30 w 40"/>
                <a:gd name="T73" fmla="*/ 40 h 66"/>
                <a:gd name="T74" fmla="*/ 30 w 40"/>
                <a:gd name="T75" fmla="*/ 32 h 66"/>
                <a:gd name="T76" fmla="*/ 30 w 40"/>
                <a:gd name="T77" fmla="*/ 22 h 66"/>
                <a:gd name="T78" fmla="*/ 28 w 40"/>
                <a:gd name="T79" fmla="*/ 14 h 66"/>
                <a:gd name="T80" fmla="*/ 26 w 40"/>
                <a:gd name="T81" fmla="*/ 8 h 66"/>
                <a:gd name="T82" fmla="*/ 24 w 40"/>
                <a:gd name="T83" fmla="*/ 6 h 66"/>
                <a:gd name="T84" fmla="*/ 22 w 40"/>
                <a:gd name="T85" fmla="*/ 4 h 66"/>
                <a:gd name="T86" fmla="*/ 20 w 40"/>
                <a:gd name="T87" fmla="*/ 4 h 66"/>
                <a:gd name="T88" fmla="*/ 16 w 40"/>
                <a:gd name="T89" fmla="*/ 4 h 66"/>
                <a:gd name="T90" fmla="*/ 14 w 40"/>
                <a:gd name="T91" fmla="*/ 6 h 66"/>
                <a:gd name="T92" fmla="*/ 12 w 40"/>
                <a:gd name="T93" fmla="*/ 12 h 66"/>
                <a:gd name="T94" fmla="*/ 10 w 40"/>
                <a:gd name="T95" fmla="*/ 18 h 66"/>
                <a:gd name="T96" fmla="*/ 8 w 40"/>
                <a:gd name="T97" fmla="*/ 28 h 66"/>
                <a:gd name="T98" fmla="*/ 8 w 40"/>
                <a:gd name="T99" fmla="*/ 36 h 6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0"/>
                <a:gd name="T151" fmla="*/ 0 h 66"/>
                <a:gd name="T152" fmla="*/ 40 w 40"/>
                <a:gd name="T153" fmla="*/ 66 h 6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0" h="66">
                  <a:moveTo>
                    <a:pt x="0" y="34"/>
                  </a:moveTo>
                  <a:lnTo>
                    <a:pt x="0" y="24"/>
                  </a:lnTo>
                  <a:lnTo>
                    <a:pt x="2" y="16"/>
                  </a:lnTo>
                  <a:lnTo>
                    <a:pt x="6" y="8"/>
                  </a:lnTo>
                  <a:lnTo>
                    <a:pt x="10" y="4"/>
                  </a:lnTo>
                  <a:lnTo>
                    <a:pt x="16" y="2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8" y="4"/>
                  </a:lnTo>
                  <a:lnTo>
                    <a:pt x="32" y="8"/>
                  </a:lnTo>
                  <a:lnTo>
                    <a:pt x="36" y="16"/>
                  </a:lnTo>
                  <a:lnTo>
                    <a:pt x="38" y="24"/>
                  </a:lnTo>
                  <a:lnTo>
                    <a:pt x="40" y="34"/>
                  </a:lnTo>
                  <a:lnTo>
                    <a:pt x="38" y="44"/>
                  </a:lnTo>
                  <a:lnTo>
                    <a:pt x="36" y="52"/>
                  </a:lnTo>
                  <a:lnTo>
                    <a:pt x="32" y="58"/>
                  </a:lnTo>
                  <a:lnTo>
                    <a:pt x="28" y="64"/>
                  </a:lnTo>
                  <a:lnTo>
                    <a:pt x="24" y="66"/>
                  </a:lnTo>
                  <a:lnTo>
                    <a:pt x="18" y="66"/>
                  </a:lnTo>
                  <a:lnTo>
                    <a:pt x="14" y="66"/>
                  </a:lnTo>
                  <a:lnTo>
                    <a:pt x="8" y="62"/>
                  </a:lnTo>
                  <a:lnTo>
                    <a:pt x="4" y="56"/>
                  </a:lnTo>
                  <a:lnTo>
                    <a:pt x="2" y="50"/>
                  </a:lnTo>
                  <a:lnTo>
                    <a:pt x="0" y="42"/>
                  </a:lnTo>
                  <a:lnTo>
                    <a:pt x="0" y="34"/>
                  </a:lnTo>
                  <a:close/>
                  <a:moveTo>
                    <a:pt x="8" y="36"/>
                  </a:moveTo>
                  <a:lnTo>
                    <a:pt x="10" y="48"/>
                  </a:lnTo>
                  <a:lnTo>
                    <a:pt x="12" y="56"/>
                  </a:lnTo>
                  <a:lnTo>
                    <a:pt x="14" y="60"/>
                  </a:lnTo>
                  <a:lnTo>
                    <a:pt x="16" y="64"/>
                  </a:lnTo>
                  <a:lnTo>
                    <a:pt x="20" y="64"/>
                  </a:lnTo>
                  <a:lnTo>
                    <a:pt x="22" y="64"/>
                  </a:lnTo>
                  <a:lnTo>
                    <a:pt x="24" y="62"/>
                  </a:lnTo>
                  <a:lnTo>
                    <a:pt x="26" y="58"/>
                  </a:lnTo>
                  <a:lnTo>
                    <a:pt x="28" y="54"/>
                  </a:lnTo>
                  <a:lnTo>
                    <a:pt x="30" y="48"/>
                  </a:lnTo>
                  <a:lnTo>
                    <a:pt x="30" y="40"/>
                  </a:lnTo>
                  <a:lnTo>
                    <a:pt x="30" y="32"/>
                  </a:lnTo>
                  <a:lnTo>
                    <a:pt x="30" y="22"/>
                  </a:lnTo>
                  <a:lnTo>
                    <a:pt x="28" y="14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4" y="6"/>
                  </a:lnTo>
                  <a:lnTo>
                    <a:pt x="12" y="12"/>
                  </a:lnTo>
                  <a:lnTo>
                    <a:pt x="10" y="18"/>
                  </a:lnTo>
                  <a:lnTo>
                    <a:pt x="8" y="28"/>
                  </a:lnTo>
                  <a:lnTo>
                    <a:pt x="8" y="3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23" name="Line 2997"/>
            <p:cNvSpPr>
              <a:spLocks noChangeAspect="1" noChangeShapeType="1"/>
            </p:cNvSpPr>
            <p:nvPr/>
          </p:nvSpPr>
          <p:spPr bwMode="auto">
            <a:xfrm flipV="1">
              <a:off x="3514" y="1548"/>
              <a:ext cx="12" cy="4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24" name="Freeform 2998"/>
            <p:cNvSpPr>
              <a:spLocks noChangeAspect="1"/>
            </p:cNvSpPr>
            <p:nvPr/>
          </p:nvSpPr>
          <p:spPr bwMode="auto">
            <a:xfrm>
              <a:off x="3388" y="1534"/>
              <a:ext cx="24" cy="64"/>
            </a:xfrm>
            <a:custGeom>
              <a:avLst/>
              <a:gdLst>
                <a:gd name="T0" fmla="*/ 0 w 24"/>
                <a:gd name="T1" fmla="*/ 6 h 64"/>
                <a:gd name="T2" fmla="*/ 14 w 24"/>
                <a:gd name="T3" fmla="*/ 0 h 64"/>
                <a:gd name="T4" fmla="*/ 16 w 24"/>
                <a:gd name="T5" fmla="*/ 0 h 64"/>
                <a:gd name="T6" fmla="*/ 16 w 24"/>
                <a:gd name="T7" fmla="*/ 54 h 64"/>
                <a:gd name="T8" fmla="*/ 16 w 24"/>
                <a:gd name="T9" fmla="*/ 58 h 64"/>
                <a:gd name="T10" fmla="*/ 16 w 24"/>
                <a:gd name="T11" fmla="*/ 60 h 64"/>
                <a:gd name="T12" fmla="*/ 18 w 24"/>
                <a:gd name="T13" fmla="*/ 62 h 64"/>
                <a:gd name="T14" fmla="*/ 18 w 24"/>
                <a:gd name="T15" fmla="*/ 62 h 64"/>
                <a:gd name="T16" fmla="*/ 20 w 24"/>
                <a:gd name="T17" fmla="*/ 62 h 64"/>
                <a:gd name="T18" fmla="*/ 24 w 24"/>
                <a:gd name="T19" fmla="*/ 64 h 64"/>
                <a:gd name="T20" fmla="*/ 24 w 24"/>
                <a:gd name="T21" fmla="*/ 64 h 64"/>
                <a:gd name="T22" fmla="*/ 0 w 24"/>
                <a:gd name="T23" fmla="*/ 64 h 64"/>
                <a:gd name="T24" fmla="*/ 0 w 24"/>
                <a:gd name="T25" fmla="*/ 64 h 64"/>
                <a:gd name="T26" fmla="*/ 4 w 24"/>
                <a:gd name="T27" fmla="*/ 62 h 64"/>
                <a:gd name="T28" fmla="*/ 6 w 24"/>
                <a:gd name="T29" fmla="*/ 62 h 64"/>
                <a:gd name="T30" fmla="*/ 6 w 24"/>
                <a:gd name="T31" fmla="*/ 62 h 64"/>
                <a:gd name="T32" fmla="*/ 8 w 24"/>
                <a:gd name="T33" fmla="*/ 60 h 64"/>
                <a:gd name="T34" fmla="*/ 8 w 24"/>
                <a:gd name="T35" fmla="*/ 58 h 64"/>
                <a:gd name="T36" fmla="*/ 8 w 24"/>
                <a:gd name="T37" fmla="*/ 54 h 64"/>
                <a:gd name="T38" fmla="*/ 8 w 24"/>
                <a:gd name="T39" fmla="*/ 18 h 64"/>
                <a:gd name="T40" fmla="*/ 8 w 24"/>
                <a:gd name="T41" fmla="*/ 12 h 64"/>
                <a:gd name="T42" fmla="*/ 8 w 24"/>
                <a:gd name="T43" fmla="*/ 8 h 64"/>
                <a:gd name="T44" fmla="*/ 8 w 24"/>
                <a:gd name="T45" fmla="*/ 8 h 64"/>
                <a:gd name="T46" fmla="*/ 6 w 24"/>
                <a:gd name="T47" fmla="*/ 6 h 64"/>
                <a:gd name="T48" fmla="*/ 6 w 24"/>
                <a:gd name="T49" fmla="*/ 6 h 64"/>
                <a:gd name="T50" fmla="*/ 4 w 24"/>
                <a:gd name="T51" fmla="*/ 6 h 64"/>
                <a:gd name="T52" fmla="*/ 2 w 24"/>
                <a:gd name="T53" fmla="*/ 6 h 64"/>
                <a:gd name="T54" fmla="*/ 0 w 24"/>
                <a:gd name="T55" fmla="*/ 8 h 64"/>
                <a:gd name="T56" fmla="*/ 0 w 24"/>
                <a:gd name="T57" fmla="*/ 6 h 6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4"/>
                <a:gd name="T88" fmla="*/ 0 h 64"/>
                <a:gd name="T89" fmla="*/ 24 w 24"/>
                <a:gd name="T90" fmla="*/ 64 h 6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4" h="64">
                  <a:moveTo>
                    <a:pt x="0" y="6"/>
                  </a:moveTo>
                  <a:lnTo>
                    <a:pt x="14" y="0"/>
                  </a:lnTo>
                  <a:lnTo>
                    <a:pt x="16" y="0"/>
                  </a:lnTo>
                  <a:lnTo>
                    <a:pt x="16" y="54"/>
                  </a:lnTo>
                  <a:lnTo>
                    <a:pt x="16" y="58"/>
                  </a:lnTo>
                  <a:lnTo>
                    <a:pt x="16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4" y="64"/>
                  </a:lnTo>
                  <a:lnTo>
                    <a:pt x="0" y="64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8" y="60"/>
                  </a:lnTo>
                  <a:lnTo>
                    <a:pt x="8" y="58"/>
                  </a:lnTo>
                  <a:lnTo>
                    <a:pt x="8" y="54"/>
                  </a:lnTo>
                  <a:lnTo>
                    <a:pt x="8" y="18"/>
                  </a:lnTo>
                  <a:lnTo>
                    <a:pt x="8" y="12"/>
                  </a:lnTo>
                  <a:lnTo>
                    <a:pt x="8" y="8"/>
                  </a:lnTo>
                  <a:lnTo>
                    <a:pt x="6" y="6"/>
                  </a:lnTo>
                  <a:lnTo>
                    <a:pt x="4" y="6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25" name="Freeform 2999"/>
            <p:cNvSpPr>
              <a:spLocks noChangeAspect="1"/>
            </p:cNvSpPr>
            <p:nvPr/>
          </p:nvSpPr>
          <p:spPr bwMode="auto">
            <a:xfrm>
              <a:off x="3430" y="1534"/>
              <a:ext cx="36" cy="66"/>
            </a:xfrm>
            <a:custGeom>
              <a:avLst/>
              <a:gdLst>
                <a:gd name="T0" fmla="*/ 36 w 36"/>
                <a:gd name="T1" fmla="*/ 0 h 66"/>
                <a:gd name="T2" fmla="*/ 32 w 36"/>
                <a:gd name="T3" fmla="*/ 8 h 66"/>
                <a:gd name="T4" fmla="*/ 12 w 36"/>
                <a:gd name="T5" fmla="*/ 8 h 66"/>
                <a:gd name="T6" fmla="*/ 8 w 36"/>
                <a:gd name="T7" fmla="*/ 16 h 66"/>
                <a:gd name="T8" fmla="*/ 16 w 36"/>
                <a:gd name="T9" fmla="*/ 18 h 66"/>
                <a:gd name="T10" fmla="*/ 22 w 36"/>
                <a:gd name="T11" fmla="*/ 22 h 66"/>
                <a:gd name="T12" fmla="*/ 28 w 36"/>
                <a:gd name="T13" fmla="*/ 26 h 66"/>
                <a:gd name="T14" fmla="*/ 32 w 36"/>
                <a:gd name="T15" fmla="*/ 30 h 66"/>
                <a:gd name="T16" fmla="*/ 34 w 36"/>
                <a:gd name="T17" fmla="*/ 36 h 66"/>
                <a:gd name="T18" fmla="*/ 34 w 36"/>
                <a:gd name="T19" fmla="*/ 42 h 66"/>
                <a:gd name="T20" fmla="*/ 34 w 36"/>
                <a:gd name="T21" fmla="*/ 46 h 66"/>
                <a:gd name="T22" fmla="*/ 32 w 36"/>
                <a:gd name="T23" fmla="*/ 50 h 66"/>
                <a:gd name="T24" fmla="*/ 30 w 36"/>
                <a:gd name="T25" fmla="*/ 54 h 66"/>
                <a:gd name="T26" fmla="*/ 28 w 36"/>
                <a:gd name="T27" fmla="*/ 58 h 66"/>
                <a:gd name="T28" fmla="*/ 24 w 36"/>
                <a:gd name="T29" fmla="*/ 60 h 66"/>
                <a:gd name="T30" fmla="*/ 20 w 36"/>
                <a:gd name="T31" fmla="*/ 62 h 66"/>
                <a:gd name="T32" fmla="*/ 16 w 36"/>
                <a:gd name="T33" fmla="*/ 64 h 66"/>
                <a:gd name="T34" fmla="*/ 10 w 36"/>
                <a:gd name="T35" fmla="*/ 66 h 66"/>
                <a:gd name="T36" fmla="*/ 4 w 36"/>
                <a:gd name="T37" fmla="*/ 64 h 66"/>
                <a:gd name="T38" fmla="*/ 2 w 36"/>
                <a:gd name="T39" fmla="*/ 64 h 66"/>
                <a:gd name="T40" fmla="*/ 0 w 36"/>
                <a:gd name="T41" fmla="*/ 62 h 66"/>
                <a:gd name="T42" fmla="*/ 0 w 36"/>
                <a:gd name="T43" fmla="*/ 58 h 66"/>
                <a:gd name="T44" fmla="*/ 0 w 36"/>
                <a:gd name="T45" fmla="*/ 58 h 66"/>
                <a:gd name="T46" fmla="*/ 0 w 36"/>
                <a:gd name="T47" fmla="*/ 56 h 66"/>
                <a:gd name="T48" fmla="*/ 2 w 36"/>
                <a:gd name="T49" fmla="*/ 56 h 66"/>
                <a:gd name="T50" fmla="*/ 2 w 36"/>
                <a:gd name="T51" fmla="*/ 56 h 66"/>
                <a:gd name="T52" fmla="*/ 4 w 36"/>
                <a:gd name="T53" fmla="*/ 56 h 66"/>
                <a:gd name="T54" fmla="*/ 4 w 36"/>
                <a:gd name="T55" fmla="*/ 56 h 66"/>
                <a:gd name="T56" fmla="*/ 6 w 36"/>
                <a:gd name="T57" fmla="*/ 56 h 66"/>
                <a:gd name="T58" fmla="*/ 8 w 36"/>
                <a:gd name="T59" fmla="*/ 58 h 66"/>
                <a:gd name="T60" fmla="*/ 12 w 36"/>
                <a:gd name="T61" fmla="*/ 60 h 66"/>
                <a:gd name="T62" fmla="*/ 14 w 36"/>
                <a:gd name="T63" fmla="*/ 60 h 66"/>
                <a:gd name="T64" fmla="*/ 20 w 36"/>
                <a:gd name="T65" fmla="*/ 60 h 66"/>
                <a:gd name="T66" fmla="*/ 24 w 36"/>
                <a:gd name="T67" fmla="*/ 56 h 66"/>
                <a:gd name="T68" fmla="*/ 28 w 36"/>
                <a:gd name="T69" fmla="*/ 52 h 66"/>
                <a:gd name="T70" fmla="*/ 28 w 36"/>
                <a:gd name="T71" fmla="*/ 46 h 66"/>
                <a:gd name="T72" fmla="*/ 28 w 36"/>
                <a:gd name="T73" fmla="*/ 40 h 66"/>
                <a:gd name="T74" fmla="*/ 24 w 36"/>
                <a:gd name="T75" fmla="*/ 36 h 66"/>
                <a:gd name="T76" fmla="*/ 20 w 36"/>
                <a:gd name="T77" fmla="*/ 30 h 66"/>
                <a:gd name="T78" fmla="*/ 14 w 36"/>
                <a:gd name="T79" fmla="*/ 28 h 66"/>
                <a:gd name="T80" fmla="*/ 8 w 36"/>
                <a:gd name="T81" fmla="*/ 26 h 66"/>
                <a:gd name="T82" fmla="*/ 0 w 36"/>
                <a:gd name="T83" fmla="*/ 26 h 66"/>
                <a:gd name="T84" fmla="*/ 12 w 36"/>
                <a:gd name="T85" fmla="*/ 0 h 66"/>
                <a:gd name="T86" fmla="*/ 36 w 36"/>
                <a:gd name="T87" fmla="*/ 0 h 6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6"/>
                <a:gd name="T133" fmla="*/ 0 h 66"/>
                <a:gd name="T134" fmla="*/ 36 w 36"/>
                <a:gd name="T135" fmla="*/ 66 h 6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6" h="66">
                  <a:moveTo>
                    <a:pt x="36" y="0"/>
                  </a:moveTo>
                  <a:lnTo>
                    <a:pt x="32" y="8"/>
                  </a:lnTo>
                  <a:lnTo>
                    <a:pt x="12" y="8"/>
                  </a:lnTo>
                  <a:lnTo>
                    <a:pt x="8" y="16"/>
                  </a:lnTo>
                  <a:lnTo>
                    <a:pt x="16" y="18"/>
                  </a:lnTo>
                  <a:lnTo>
                    <a:pt x="22" y="22"/>
                  </a:lnTo>
                  <a:lnTo>
                    <a:pt x="28" y="26"/>
                  </a:lnTo>
                  <a:lnTo>
                    <a:pt x="32" y="30"/>
                  </a:lnTo>
                  <a:lnTo>
                    <a:pt x="34" y="36"/>
                  </a:lnTo>
                  <a:lnTo>
                    <a:pt x="34" y="42"/>
                  </a:lnTo>
                  <a:lnTo>
                    <a:pt x="34" y="46"/>
                  </a:lnTo>
                  <a:lnTo>
                    <a:pt x="32" y="50"/>
                  </a:lnTo>
                  <a:lnTo>
                    <a:pt x="30" y="54"/>
                  </a:lnTo>
                  <a:lnTo>
                    <a:pt x="28" y="58"/>
                  </a:lnTo>
                  <a:lnTo>
                    <a:pt x="24" y="60"/>
                  </a:lnTo>
                  <a:lnTo>
                    <a:pt x="20" y="62"/>
                  </a:lnTo>
                  <a:lnTo>
                    <a:pt x="16" y="64"/>
                  </a:lnTo>
                  <a:lnTo>
                    <a:pt x="10" y="66"/>
                  </a:lnTo>
                  <a:lnTo>
                    <a:pt x="4" y="64"/>
                  </a:lnTo>
                  <a:lnTo>
                    <a:pt x="2" y="64"/>
                  </a:lnTo>
                  <a:lnTo>
                    <a:pt x="0" y="62"/>
                  </a:lnTo>
                  <a:lnTo>
                    <a:pt x="0" y="58"/>
                  </a:lnTo>
                  <a:lnTo>
                    <a:pt x="0" y="56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8"/>
                  </a:lnTo>
                  <a:lnTo>
                    <a:pt x="12" y="60"/>
                  </a:lnTo>
                  <a:lnTo>
                    <a:pt x="14" y="60"/>
                  </a:lnTo>
                  <a:lnTo>
                    <a:pt x="20" y="60"/>
                  </a:lnTo>
                  <a:lnTo>
                    <a:pt x="24" y="56"/>
                  </a:lnTo>
                  <a:lnTo>
                    <a:pt x="28" y="52"/>
                  </a:lnTo>
                  <a:lnTo>
                    <a:pt x="28" y="46"/>
                  </a:lnTo>
                  <a:lnTo>
                    <a:pt x="28" y="40"/>
                  </a:lnTo>
                  <a:lnTo>
                    <a:pt x="24" y="36"/>
                  </a:lnTo>
                  <a:lnTo>
                    <a:pt x="20" y="30"/>
                  </a:lnTo>
                  <a:lnTo>
                    <a:pt x="14" y="28"/>
                  </a:lnTo>
                  <a:lnTo>
                    <a:pt x="8" y="26"/>
                  </a:lnTo>
                  <a:lnTo>
                    <a:pt x="0" y="26"/>
                  </a:lnTo>
                  <a:lnTo>
                    <a:pt x="12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26" name="Freeform 3000"/>
            <p:cNvSpPr>
              <a:spLocks noChangeAspect="1"/>
            </p:cNvSpPr>
            <p:nvPr/>
          </p:nvSpPr>
          <p:spPr bwMode="auto">
            <a:xfrm>
              <a:off x="4498" y="1690"/>
              <a:ext cx="46" cy="18"/>
            </a:xfrm>
            <a:custGeom>
              <a:avLst/>
              <a:gdLst>
                <a:gd name="T0" fmla="*/ 22 w 46"/>
                <a:gd name="T1" fmla="*/ 0 h 18"/>
                <a:gd name="T2" fmla="*/ 0 w 46"/>
                <a:gd name="T3" fmla="*/ 10 h 18"/>
                <a:gd name="T4" fmla="*/ 24 w 46"/>
                <a:gd name="T5" fmla="*/ 18 h 18"/>
                <a:gd name="T6" fmla="*/ 46 w 46"/>
                <a:gd name="T7" fmla="*/ 8 h 18"/>
                <a:gd name="T8" fmla="*/ 22 w 46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6"/>
                <a:gd name="T16" fmla="*/ 0 h 18"/>
                <a:gd name="T17" fmla="*/ 46 w 46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6" h="18">
                  <a:moveTo>
                    <a:pt x="22" y="0"/>
                  </a:moveTo>
                  <a:lnTo>
                    <a:pt x="0" y="10"/>
                  </a:lnTo>
                  <a:lnTo>
                    <a:pt x="24" y="18"/>
                  </a:lnTo>
                  <a:lnTo>
                    <a:pt x="46" y="8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896F"/>
            </a:solidFill>
            <a:ln w="0">
              <a:solidFill>
                <a:srgbClr val="00896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27" name="Freeform 3001"/>
            <p:cNvSpPr>
              <a:spLocks noChangeAspect="1"/>
            </p:cNvSpPr>
            <p:nvPr/>
          </p:nvSpPr>
          <p:spPr bwMode="auto">
            <a:xfrm>
              <a:off x="4498" y="1690"/>
              <a:ext cx="46" cy="18"/>
            </a:xfrm>
            <a:custGeom>
              <a:avLst/>
              <a:gdLst>
                <a:gd name="T0" fmla="*/ 22 w 46"/>
                <a:gd name="T1" fmla="*/ 0 h 18"/>
                <a:gd name="T2" fmla="*/ 0 w 46"/>
                <a:gd name="T3" fmla="*/ 10 h 18"/>
                <a:gd name="T4" fmla="*/ 24 w 46"/>
                <a:gd name="T5" fmla="*/ 18 h 18"/>
                <a:gd name="T6" fmla="*/ 46 w 46"/>
                <a:gd name="T7" fmla="*/ 8 h 18"/>
                <a:gd name="T8" fmla="*/ 22 w 46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6"/>
                <a:gd name="T16" fmla="*/ 0 h 18"/>
                <a:gd name="T17" fmla="*/ 46 w 46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6" h="18">
                  <a:moveTo>
                    <a:pt x="22" y="0"/>
                  </a:moveTo>
                  <a:lnTo>
                    <a:pt x="0" y="10"/>
                  </a:lnTo>
                  <a:lnTo>
                    <a:pt x="24" y="18"/>
                  </a:lnTo>
                  <a:lnTo>
                    <a:pt x="46" y="8"/>
                  </a:lnTo>
                  <a:lnTo>
                    <a:pt x="22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28" name="Freeform 3002"/>
            <p:cNvSpPr>
              <a:spLocks noChangeAspect="1"/>
            </p:cNvSpPr>
            <p:nvPr/>
          </p:nvSpPr>
          <p:spPr bwMode="auto">
            <a:xfrm>
              <a:off x="4522" y="1698"/>
              <a:ext cx="48" cy="18"/>
            </a:xfrm>
            <a:custGeom>
              <a:avLst/>
              <a:gdLst>
                <a:gd name="T0" fmla="*/ 22 w 48"/>
                <a:gd name="T1" fmla="*/ 0 h 18"/>
                <a:gd name="T2" fmla="*/ 0 w 48"/>
                <a:gd name="T3" fmla="*/ 10 h 18"/>
                <a:gd name="T4" fmla="*/ 26 w 48"/>
                <a:gd name="T5" fmla="*/ 18 h 18"/>
                <a:gd name="T6" fmla="*/ 48 w 48"/>
                <a:gd name="T7" fmla="*/ 8 h 18"/>
                <a:gd name="T8" fmla="*/ 22 w 48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18"/>
                <a:gd name="T17" fmla="*/ 48 w 48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18">
                  <a:moveTo>
                    <a:pt x="22" y="0"/>
                  </a:moveTo>
                  <a:lnTo>
                    <a:pt x="0" y="10"/>
                  </a:lnTo>
                  <a:lnTo>
                    <a:pt x="26" y="18"/>
                  </a:lnTo>
                  <a:lnTo>
                    <a:pt x="48" y="8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8A6F"/>
            </a:solidFill>
            <a:ln w="0">
              <a:solidFill>
                <a:srgbClr val="008A6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29" name="Freeform 3003"/>
            <p:cNvSpPr>
              <a:spLocks noChangeAspect="1"/>
            </p:cNvSpPr>
            <p:nvPr/>
          </p:nvSpPr>
          <p:spPr bwMode="auto">
            <a:xfrm>
              <a:off x="4522" y="1698"/>
              <a:ext cx="48" cy="18"/>
            </a:xfrm>
            <a:custGeom>
              <a:avLst/>
              <a:gdLst>
                <a:gd name="T0" fmla="*/ 22 w 48"/>
                <a:gd name="T1" fmla="*/ 0 h 18"/>
                <a:gd name="T2" fmla="*/ 0 w 48"/>
                <a:gd name="T3" fmla="*/ 10 h 18"/>
                <a:gd name="T4" fmla="*/ 26 w 48"/>
                <a:gd name="T5" fmla="*/ 18 h 18"/>
                <a:gd name="T6" fmla="*/ 48 w 48"/>
                <a:gd name="T7" fmla="*/ 8 h 18"/>
                <a:gd name="T8" fmla="*/ 22 w 48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18"/>
                <a:gd name="T17" fmla="*/ 48 w 48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18">
                  <a:moveTo>
                    <a:pt x="22" y="0"/>
                  </a:moveTo>
                  <a:lnTo>
                    <a:pt x="0" y="10"/>
                  </a:lnTo>
                  <a:lnTo>
                    <a:pt x="26" y="18"/>
                  </a:lnTo>
                  <a:lnTo>
                    <a:pt x="48" y="8"/>
                  </a:lnTo>
                  <a:lnTo>
                    <a:pt x="22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30" name="Freeform 3004"/>
            <p:cNvSpPr>
              <a:spLocks noChangeAspect="1"/>
            </p:cNvSpPr>
            <p:nvPr/>
          </p:nvSpPr>
          <p:spPr bwMode="auto">
            <a:xfrm>
              <a:off x="4548" y="1706"/>
              <a:ext cx="48" cy="18"/>
            </a:xfrm>
            <a:custGeom>
              <a:avLst/>
              <a:gdLst>
                <a:gd name="T0" fmla="*/ 22 w 48"/>
                <a:gd name="T1" fmla="*/ 0 h 18"/>
                <a:gd name="T2" fmla="*/ 0 w 48"/>
                <a:gd name="T3" fmla="*/ 10 h 18"/>
                <a:gd name="T4" fmla="*/ 26 w 48"/>
                <a:gd name="T5" fmla="*/ 18 h 18"/>
                <a:gd name="T6" fmla="*/ 48 w 48"/>
                <a:gd name="T7" fmla="*/ 8 h 18"/>
                <a:gd name="T8" fmla="*/ 22 w 48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18"/>
                <a:gd name="T17" fmla="*/ 48 w 48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18">
                  <a:moveTo>
                    <a:pt x="22" y="0"/>
                  </a:moveTo>
                  <a:lnTo>
                    <a:pt x="0" y="10"/>
                  </a:lnTo>
                  <a:lnTo>
                    <a:pt x="26" y="18"/>
                  </a:lnTo>
                  <a:lnTo>
                    <a:pt x="48" y="8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896F"/>
            </a:solidFill>
            <a:ln w="0">
              <a:solidFill>
                <a:srgbClr val="00896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31" name="Freeform 3005"/>
            <p:cNvSpPr>
              <a:spLocks noChangeAspect="1"/>
            </p:cNvSpPr>
            <p:nvPr/>
          </p:nvSpPr>
          <p:spPr bwMode="auto">
            <a:xfrm>
              <a:off x="4548" y="1706"/>
              <a:ext cx="48" cy="18"/>
            </a:xfrm>
            <a:custGeom>
              <a:avLst/>
              <a:gdLst>
                <a:gd name="T0" fmla="*/ 22 w 48"/>
                <a:gd name="T1" fmla="*/ 0 h 18"/>
                <a:gd name="T2" fmla="*/ 0 w 48"/>
                <a:gd name="T3" fmla="*/ 10 h 18"/>
                <a:gd name="T4" fmla="*/ 26 w 48"/>
                <a:gd name="T5" fmla="*/ 18 h 18"/>
                <a:gd name="T6" fmla="*/ 48 w 48"/>
                <a:gd name="T7" fmla="*/ 8 h 18"/>
                <a:gd name="T8" fmla="*/ 22 w 48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18"/>
                <a:gd name="T17" fmla="*/ 48 w 48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18">
                  <a:moveTo>
                    <a:pt x="22" y="0"/>
                  </a:moveTo>
                  <a:lnTo>
                    <a:pt x="0" y="10"/>
                  </a:lnTo>
                  <a:lnTo>
                    <a:pt x="26" y="18"/>
                  </a:lnTo>
                  <a:lnTo>
                    <a:pt x="48" y="8"/>
                  </a:lnTo>
                  <a:lnTo>
                    <a:pt x="22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32" name="Freeform 3006"/>
            <p:cNvSpPr>
              <a:spLocks noChangeAspect="1"/>
            </p:cNvSpPr>
            <p:nvPr/>
          </p:nvSpPr>
          <p:spPr bwMode="auto">
            <a:xfrm>
              <a:off x="4574" y="1714"/>
              <a:ext cx="48" cy="18"/>
            </a:xfrm>
            <a:custGeom>
              <a:avLst/>
              <a:gdLst>
                <a:gd name="T0" fmla="*/ 22 w 48"/>
                <a:gd name="T1" fmla="*/ 0 h 18"/>
                <a:gd name="T2" fmla="*/ 0 w 48"/>
                <a:gd name="T3" fmla="*/ 10 h 18"/>
                <a:gd name="T4" fmla="*/ 26 w 48"/>
                <a:gd name="T5" fmla="*/ 18 h 18"/>
                <a:gd name="T6" fmla="*/ 48 w 48"/>
                <a:gd name="T7" fmla="*/ 8 h 18"/>
                <a:gd name="T8" fmla="*/ 22 w 48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18"/>
                <a:gd name="T17" fmla="*/ 48 w 48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18">
                  <a:moveTo>
                    <a:pt x="22" y="0"/>
                  </a:moveTo>
                  <a:lnTo>
                    <a:pt x="0" y="10"/>
                  </a:lnTo>
                  <a:lnTo>
                    <a:pt x="26" y="18"/>
                  </a:lnTo>
                  <a:lnTo>
                    <a:pt x="48" y="8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886F"/>
            </a:solidFill>
            <a:ln w="0">
              <a:solidFill>
                <a:srgbClr val="00886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33" name="Freeform 3007"/>
            <p:cNvSpPr>
              <a:spLocks noChangeAspect="1"/>
            </p:cNvSpPr>
            <p:nvPr/>
          </p:nvSpPr>
          <p:spPr bwMode="auto">
            <a:xfrm>
              <a:off x="4574" y="1714"/>
              <a:ext cx="48" cy="18"/>
            </a:xfrm>
            <a:custGeom>
              <a:avLst/>
              <a:gdLst>
                <a:gd name="T0" fmla="*/ 22 w 48"/>
                <a:gd name="T1" fmla="*/ 0 h 18"/>
                <a:gd name="T2" fmla="*/ 0 w 48"/>
                <a:gd name="T3" fmla="*/ 10 h 18"/>
                <a:gd name="T4" fmla="*/ 26 w 48"/>
                <a:gd name="T5" fmla="*/ 18 h 18"/>
                <a:gd name="T6" fmla="*/ 48 w 48"/>
                <a:gd name="T7" fmla="*/ 8 h 18"/>
                <a:gd name="T8" fmla="*/ 22 w 48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18"/>
                <a:gd name="T17" fmla="*/ 48 w 48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18">
                  <a:moveTo>
                    <a:pt x="22" y="0"/>
                  </a:moveTo>
                  <a:lnTo>
                    <a:pt x="0" y="10"/>
                  </a:lnTo>
                  <a:lnTo>
                    <a:pt x="26" y="18"/>
                  </a:lnTo>
                  <a:lnTo>
                    <a:pt x="48" y="8"/>
                  </a:lnTo>
                  <a:lnTo>
                    <a:pt x="22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34" name="Freeform 3008"/>
            <p:cNvSpPr>
              <a:spLocks noChangeAspect="1"/>
            </p:cNvSpPr>
            <p:nvPr/>
          </p:nvSpPr>
          <p:spPr bwMode="auto">
            <a:xfrm>
              <a:off x="4600" y="1722"/>
              <a:ext cx="48" cy="18"/>
            </a:xfrm>
            <a:custGeom>
              <a:avLst/>
              <a:gdLst>
                <a:gd name="T0" fmla="*/ 22 w 48"/>
                <a:gd name="T1" fmla="*/ 0 h 18"/>
                <a:gd name="T2" fmla="*/ 0 w 48"/>
                <a:gd name="T3" fmla="*/ 10 h 18"/>
                <a:gd name="T4" fmla="*/ 26 w 48"/>
                <a:gd name="T5" fmla="*/ 18 h 18"/>
                <a:gd name="T6" fmla="*/ 48 w 48"/>
                <a:gd name="T7" fmla="*/ 8 h 18"/>
                <a:gd name="T8" fmla="*/ 22 w 48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18"/>
                <a:gd name="T17" fmla="*/ 48 w 48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18">
                  <a:moveTo>
                    <a:pt x="22" y="0"/>
                  </a:moveTo>
                  <a:lnTo>
                    <a:pt x="0" y="10"/>
                  </a:lnTo>
                  <a:lnTo>
                    <a:pt x="26" y="18"/>
                  </a:lnTo>
                  <a:lnTo>
                    <a:pt x="48" y="8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8570"/>
            </a:solidFill>
            <a:ln w="0">
              <a:solidFill>
                <a:srgbClr val="00857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35" name="Freeform 3009"/>
            <p:cNvSpPr>
              <a:spLocks noChangeAspect="1"/>
            </p:cNvSpPr>
            <p:nvPr/>
          </p:nvSpPr>
          <p:spPr bwMode="auto">
            <a:xfrm>
              <a:off x="4600" y="1722"/>
              <a:ext cx="48" cy="18"/>
            </a:xfrm>
            <a:custGeom>
              <a:avLst/>
              <a:gdLst>
                <a:gd name="T0" fmla="*/ 22 w 48"/>
                <a:gd name="T1" fmla="*/ 0 h 18"/>
                <a:gd name="T2" fmla="*/ 0 w 48"/>
                <a:gd name="T3" fmla="*/ 10 h 18"/>
                <a:gd name="T4" fmla="*/ 26 w 48"/>
                <a:gd name="T5" fmla="*/ 18 h 18"/>
                <a:gd name="T6" fmla="*/ 48 w 48"/>
                <a:gd name="T7" fmla="*/ 8 h 18"/>
                <a:gd name="T8" fmla="*/ 22 w 48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18"/>
                <a:gd name="T17" fmla="*/ 48 w 48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18">
                  <a:moveTo>
                    <a:pt x="22" y="0"/>
                  </a:moveTo>
                  <a:lnTo>
                    <a:pt x="0" y="10"/>
                  </a:lnTo>
                  <a:lnTo>
                    <a:pt x="26" y="18"/>
                  </a:lnTo>
                  <a:lnTo>
                    <a:pt x="48" y="8"/>
                  </a:lnTo>
                  <a:lnTo>
                    <a:pt x="22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36" name="Freeform 3010"/>
            <p:cNvSpPr>
              <a:spLocks noChangeAspect="1"/>
            </p:cNvSpPr>
            <p:nvPr/>
          </p:nvSpPr>
          <p:spPr bwMode="auto">
            <a:xfrm>
              <a:off x="4626" y="1730"/>
              <a:ext cx="48" cy="16"/>
            </a:xfrm>
            <a:custGeom>
              <a:avLst/>
              <a:gdLst>
                <a:gd name="T0" fmla="*/ 22 w 48"/>
                <a:gd name="T1" fmla="*/ 0 h 16"/>
                <a:gd name="T2" fmla="*/ 0 w 48"/>
                <a:gd name="T3" fmla="*/ 10 h 16"/>
                <a:gd name="T4" fmla="*/ 26 w 48"/>
                <a:gd name="T5" fmla="*/ 16 h 16"/>
                <a:gd name="T6" fmla="*/ 48 w 48"/>
                <a:gd name="T7" fmla="*/ 6 h 16"/>
                <a:gd name="T8" fmla="*/ 22 w 48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16"/>
                <a:gd name="T17" fmla="*/ 48 w 48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16">
                  <a:moveTo>
                    <a:pt x="22" y="0"/>
                  </a:moveTo>
                  <a:lnTo>
                    <a:pt x="0" y="10"/>
                  </a:lnTo>
                  <a:lnTo>
                    <a:pt x="26" y="16"/>
                  </a:lnTo>
                  <a:lnTo>
                    <a:pt x="48" y="6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8170"/>
            </a:solidFill>
            <a:ln w="0">
              <a:solidFill>
                <a:srgbClr val="00817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37" name="Freeform 3011"/>
            <p:cNvSpPr>
              <a:spLocks noChangeAspect="1"/>
            </p:cNvSpPr>
            <p:nvPr/>
          </p:nvSpPr>
          <p:spPr bwMode="auto">
            <a:xfrm>
              <a:off x="4626" y="1730"/>
              <a:ext cx="48" cy="16"/>
            </a:xfrm>
            <a:custGeom>
              <a:avLst/>
              <a:gdLst>
                <a:gd name="T0" fmla="*/ 22 w 48"/>
                <a:gd name="T1" fmla="*/ 0 h 16"/>
                <a:gd name="T2" fmla="*/ 0 w 48"/>
                <a:gd name="T3" fmla="*/ 10 h 16"/>
                <a:gd name="T4" fmla="*/ 26 w 48"/>
                <a:gd name="T5" fmla="*/ 16 h 16"/>
                <a:gd name="T6" fmla="*/ 48 w 48"/>
                <a:gd name="T7" fmla="*/ 6 h 16"/>
                <a:gd name="T8" fmla="*/ 22 w 48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16"/>
                <a:gd name="T17" fmla="*/ 48 w 48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16">
                  <a:moveTo>
                    <a:pt x="22" y="0"/>
                  </a:moveTo>
                  <a:lnTo>
                    <a:pt x="0" y="10"/>
                  </a:lnTo>
                  <a:lnTo>
                    <a:pt x="26" y="16"/>
                  </a:lnTo>
                  <a:lnTo>
                    <a:pt x="48" y="6"/>
                  </a:lnTo>
                  <a:lnTo>
                    <a:pt x="22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38" name="Freeform 3012"/>
            <p:cNvSpPr>
              <a:spLocks noChangeAspect="1"/>
            </p:cNvSpPr>
            <p:nvPr/>
          </p:nvSpPr>
          <p:spPr bwMode="auto">
            <a:xfrm>
              <a:off x="4652" y="1736"/>
              <a:ext cx="50" cy="16"/>
            </a:xfrm>
            <a:custGeom>
              <a:avLst/>
              <a:gdLst>
                <a:gd name="T0" fmla="*/ 22 w 50"/>
                <a:gd name="T1" fmla="*/ 0 h 16"/>
                <a:gd name="T2" fmla="*/ 0 w 50"/>
                <a:gd name="T3" fmla="*/ 10 h 16"/>
                <a:gd name="T4" fmla="*/ 28 w 50"/>
                <a:gd name="T5" fmla="*/ 16 h 16"/>
                <a:gd name="T6" fmla="*/ 50 w 50"/>
                <a:gd name="T7" fmla="*/ 4 h 16"/>
                <a:gd name="T8" fmla="*/ 22 w 50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0"/>
                <a:gd name="T16" fmla="*/ 0 h 16"/>
                <a:gd name="T17" fmla="*/ 50 w 50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0" h="16">
                  <a:moveTo>
                    <a:pt x="22" y="0"/>
                  </a:moveTo>
                  <a:lnTo>
                    <a:pt x="0" y="10"/>
                  </a:lnTo>
                  <a:lnTo>
                    <a:pt x="28" y="16"/>
                  </a:lnTo>
                  <a:lnTo>
                    <a:pt x="50" y="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7B71"/>
            </a:solidFill>
            <a:ln w="0">
              <a:solidFill>
                <a:srgbClr val="007B7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39" name="Freeform 3013"/>
            <p:cNvSpPr>
              <a:spLocks noChangeAspect="1"/>
            </p:cNvSpPr>
            <p:nvPr/>
          </p:nvSpPr>
          <p:spPr bwMode="auto">
            <a:xfrm>
              <a:off x="4652" y="1736"/>
              <a:ext cx="50" cy="16"/>
            </a:xfrm>
            <a:custGeom>
              <a:avLst/>
              <a:gdLst>
                <a:gd name="T0" fmla="*/ 22 w 50"/>
                <a:gd name="T1" fmla="*/ 0 h 16"/>
                <a:gd name="T2" fmla="*/ 0 w 50"/>
                <a:gd name="T3" fmla="*/ 10 h 16"/>
                <a:gd name="T4" fmla="*/ 28 w 50"/>
                <a:gd name="T5" fmla="*/ 16 h 16"/>
                <a:gd name="T6" fmla="*/ 50 w 50"/>
                <a:gd name="T7" fmla="*/ 4 h 16"/>
                <a:gd name="T8" fmla="*/ 22 w 50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0"/>
                <a:gd name="T16" fmla="*/ 0 h 16"/>
                <a:gd name="T17" fmla="*/ 50 w 50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0" h="16">
                  <a:moveTo>
                    <a:pt x="22" y="0"/>
                  </a:moveTo>
                  <a:lnTo>
                    <a:pt x="0" y="10"/>
                  </a:lnTo>
                  <a:lnTo>
                    <a:pt x="28" y="16"/>
                  </a:lnTo>
                  <a:lnTo>
                    <a:pt x="50" y="4"/>
                  </a:lnTo>
                  <a:lnTo>
                    <a:pt x="22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40" name="Freeform 3014"/>
            <p:cNvSpPr>
              <a:spLocks noChangeAspect="1"/>
            </p:cNvSpPr>
            <p:nvPr/>
          </p:nvSpPr>
          <p:spPr bwMode="auto">
            <a:xfrm>
              <a:off x="4680" y="1740"/>
              <a:ext cx="48" cy="16"/>
            </a:xfrm>
            <a:custGeom>
              <a:avLst/>
              <a:gdLst>
                <a:gd name="T0" fmla="*/ 22 w 48"/>
                <a:gd name="T1" fmla="*/ 0 h 16"/>
                <a:gd name="T2" fmla="*/ 0 w 48"/>
                <a:gd name="T3" fmla="*/ 12 h 16"/>
                <a:gd name="T4" fmla="*/ 28 w 48"/>
                <a:gd name="T5" fmla="*/ 16 h 16"/>
                <a:gd name="T6" fmla="*/ 48 w 48"/>
                <a:gd name="T7" fmla="*/ 4 h 16"/>
                <a:gd name="T8" fmla="*/ 22 w 48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16"/>
                <a:gd name="T17" fmla="*/ 48 w 48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16">
                  <a:moveTo>
                    <a:pt x="22" y="0"/>
                  </a:moveTo>
                  <a:lnTo>
                    <a:pt x="0" y="12"/>
                  </a:lnTo>
                  <a:lnTo>
                    <a:pt x="28" y="16"/>
                  </a:lnTo>
                  <a:lnTo>
                    <a:pt x="48" y="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7272"/>
            </a:solidFill>
            <a:ln w="0">
              <a:solidFill>
                <a:srgbClr val="00727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41" name="Freeform 3015"/>
            <p:cNvSpPr>
              <a:spLocks noChangeAspect="1"/>
            </p:cNvSpPr>
            <p:nvPr/>
          </p:nvSpPr>
          <p:spPr bwMode="auto">
            <a:xfrm>
              <a:off x="4680" y="1740"/>
              <a:ext cx="48" cy="16"/>
            </a:xfrm>
            <a:custGeom>
              <a:avLst/>
              <a:gdLst>
                <a:gd name="T0" fmla="*/ 22 w 48"/>
                <a:gd name="T1" fmla="*/ 0 h 16"/>
                <a:gd name="T2" fmla="*/ 0 w 48"/>
                <a:gd name="T3" fmla="*/ 12 h 16"/>
                <a:gd name="T4" fmla="*/ 28 w 48"/>
                <a:gd name="T5" fmla="*/ 16 h 16"/>
                <a:gd name="T6" fmla="*/ 48 w 48"/>
                <a:gd name="T7" fmla="*/ 4 h 16"/>
                <a:gd name="T8" fmla="*/ 22 w 48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16"/>
                <a:gd name="T17" fmla="*/ 48 w 48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16">
                  <a:moveTo>
                    <a:pt x="22" y="0"/>
                  </a:moveTo>
                  <a:lnTo>
                    <a:pt x="0" y="12"/>
                  </a:lnTo>
                  <a:lnTo>
                    <a:pt x="28" y="16"/>
                  </a:lnTo>
                  <a:lnTo>
                    <a:pt x="48" y="4"/>
                  </a:lnTo>
                  <a:lnTo>
                    <a:pt x="22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42" name="Freeform 3016"/>
            <p:cNvSpPr>
              <a:spLocks noChangeAspect="1"/>
            </p:cNvSpPr>
            <p:nvPr/>
          </p:nvSpPr>
          <p:spPr bwMode="auto">
            <a:xfrm>
              <a:off x="4708" y="1744"/>
              <a:ext cx="48" cy="14"/>
            </a:xfrm>
            <a:custGeom>
              <a:avLst/>
              <a:gdLst>
                <a:gd name="T0" fmla="*/ 20 w 48"/>
                <a:gd name="T1" fmla="*/ 0 h 14"/>
                <a:gd name="T2" fmla="*/ 0 w 48"/>
                <a:gd name="T3" fmla="*/ 12 h 14"/>
                <a:gd name="T4" fmla="*/ 26 w 48"/>
                <a:gd name="T5" fmla="*/ 14 h 14"/>
                <a:gd name="T6" fmla="*/ 48 w 48"/>
                <a:gd name="T7" fmla="*/ 2 h 14"/>
                <a:gd name="T8" fmla="*/ 20 w 48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14"/>
                <a:gd name="T17" fmla="*/ 48 w 48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14">
                  <a:moveTo>
                    <a:pt x="20" y="0"/>
                  </a:moveTo>
                  <a:lnTo>
                    <a:pt x="0" y="12"/>
                  </a:lnTo>
                  <a:lnTo>
                    <a:pt x="26" y="14"/>
                  </a:lnTo>
                  <a:lnTo>
                    <a:pt x="48" y="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6774"/>
            </a:solidFill>
            <a:ln w="0">
              <a:solidFill>
                <a:srgbClr val="00677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43" name="Freeform 3017"/>
            <p:cNvSpPr>
              <a:spLocks noChangeAspect="1"/>
            </p:cNvSpPr>
            <p:nvPr/>
          </p:nvSpPr>
          <p:spPr bwMode="auto">
            <a:xfrm>
              <a:off x="4708" y="1744"/>
              <a:ext cx="48" cy="14"/>
            </a:xfrm>
            <a:custGeom>
              <a:avLst/>
              <a:gdLst>
                <a:gd name="T0" fmla="*/ 20 w 48"/>
                <a:gd name="T1" fmla="*/ 0 h 14"/>
                <a:gd name="T2" fmla="*/ 0 w 48"/>
                <a:gd name="T3" fmla="*/ 12 h 14"/>
                <a:gd name="T4" fmla="*/ 26 w 48"/>
                <a:gd name="T5" fmla="*/ 14 h 14"/>
                <a:gd name="T6" fmla="*/ 48 w 48"/>
                <a:gd name="T7" fmla="*/ 2 h 14"/>
                <a:gd name="T8" fmla="*/ 20 w 48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14"/>
                <a:gd name="T17" fmla="*/ 48 w 48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14">
                  <a:moveTo>
                    <a:pt x="20" y="0"/>
                  </a:moveTo>
                  <a:lnTo>
                    <a:pt x="0" y="12"/>
                  </a:lnTo>
                  <a:lnTo>
                    <a:pt x="26" y="14"/>
                  </a:lnTo>
                  <a:lnTo>
                    <a:pt x="48" y="2"/>
                  </a:lnTo>
                  <a:lnTo>
                    <a:pt x="2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44" name="Freeform 3018"/>
            <p:cNvSpPr>
              <a:spLocks noChangeAspect="1"/>
            </p:cNvSpPr>
            <p:nvPr/>
          </p:nvSpPr>
          <p:spPr bwMode="auto">
            <a:xfrm>
              <a:off x="4734" y="1746"/>
              <a:ext cx="50" cy="12"/>
            </a:xfrm>
            <a:custGeom>
              <a:avLst/>
              <a:gdLst>
                <a:gd name="T0" fmla="*/ 22 w 50"/>
                <a:gd name="T1" fmla="*/ 0 h 12"/>
                <a:gd name="T2" fmla="*/ 0 w 50"/>
                <a:gd name="T3" fmla="*/ 12 h 12"/>
                <a:gd name="T4" fmla="*/ 28 w 50"/>
                <a:gd name="T5" fmla="*/ 12 h 12"/>
                <a:gd name="T6" fmla="*/ 50 w 50"/>
                <a:gd name="T7" fmla="*/ 0 h 12"/>
                <a:gd name="T8" fmla="*/ 22 w 50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0"/>
                <a:gd name="T16" fmla="*/ 0 h 12"/>
                <a:gd name="T17" fmla="*/ 50 w 50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0" h="12">
                  <a:moveTo>
                    <a:pt x="22" y="0"/>
                  </a:moveTo>
                  <a:lnTo>
                    <a:pt x="0" y="12"/>
                  </a:lnTo>
                  <a:lnTo>
                    <a:pt x="28" y="12"/>
                  </a:lnTo>
                  <a:lnTo>
                    <a:pt x="50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5976"/>
            </a:solidFill>
            <a:ln w="0">
              <a:solidFill>
                <a:srgbClr val="00597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45" name="Freeform 3019"/>
            <p:cNvSpPr>
              <a:spLocks noChangeAspect="1"/>
            </p:cNvSpPr>
            <p:nvPr/>
          </p:nvSpPr>
          <p:spPr bwMode="auto">
            <a:xfrm>
              <a:off x="4734" y="1746"/>
              <a:ext cx="50" cy="12"/>
            </a:xfrm>
            <a:custGeom>
              <a:avLst/>
              <a:gdLst>
                <a:gd name="T0" fmla="*/ 22 w 50"/>
                <a:gd name="T1" fmla="*/ 0 h 12"/>
                <a:gd name="T2" fmla="*/ 0 w 50"/>
                <a:gd name="T3" fmla="*/ 12 h 12"/>
                <a:gd name="T4" fmla="*/ 28 w 50"/>
                <a:gd name="T5" fmla="*/ 12 h 12"/>
                <a:gd name="T6" fmla="*/ 50 w 50"/>
                <a:gd name="T7" fmla="*/ 0 h 12"/>
                <a:gd name="T8" fmla="*/ 22 w 50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0"/>
                <a:gd name="T16" fmla="*/ 0 h 12"/>
                <a:gd name="T17" fmla="*/ 50 w 50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0" h="12">
                  <a:moveTo>
                    <a:pt x="22" y="0"/>
                  </a:moveTo>
                  <a:lnTo>
                    <a:pt x="0" y="12"/>
                  </a:lnTo>
                  <a:lnTo>
                    <a:pt x="28" y="12"/>
                  </a:lnTo>
                  <a:lnTo>
                    <a:pt x="50" y="0"/>
                  </a:lnTo>
                  <a:lnTo>
                    <a:pt x="22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46" name="Freeform 3020"/>
            <p:cNvSpPr>
              <a:spLocks noChangeAspect="1"/>
            </p:cNvSpPr>
            <p:nvPr/>
          </p:nvSpPr>
          <p:spPr bwMode="auto">
            <a:xfrm>
              <a:off x="4762" y="1744"/>
              <a:ext cx="50" cy="14"/>
            </a:xfrm>
            <a:custGeom>
              <a:avLst/>
              <a:gdLst>
                <a:gd name="T0" fmla="*/ 22 w 50"/>
                <a:gd name="T1" fmla="*/ 2 h 14"/>
                <a:gd name="T2" fmla="*/ 0 w 50"/>
                <a:gd name="T3" fmla="*/ 14 h 14"/>
                <a:gd name="T4" fmla="*/ 30 w 50"/>
                <a:gd name="T5" fmla="*/ 14 h 14"/>
                <a:gd name="T6" fmla="*/ 50 w 50"/>
                <a:gd name="T7" fmla="*/ 0 h 14"/>
                <a:gd name="T8" fmla="*/ 22 w 50"/>
                <a:gd name="T9" fmla="*/ 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0"/>
                <a:gd name="T16" fmla="*/ 0 h 14"/>
                <a:gd name="T17" fmla="*/ 50 w 50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0" h="14">
                  <a:moveTo>
                    <a:pt x="22" y="2"/>
                  </a:moveTo>
                  <a:lnTo>
                    <a:pt x="0" y="14"/>
                  </a:lnTo>
                  <a:lnTo>
                    <a:pt x="30" y="14"/>
                  </a:lnTo>
                  <a:lnTo>
                    <a:pt x="50" y="0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004979"/>
            </a:solidFill>
            <a:ln w="0">
              <a:solidFill>
                <a:srgbClr val="00497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47" name="Freeform 3021"/>
            <p:cNvSpPr>
              <a:spLocks noChangeAspect="1"/>
            </p:cNvSpPr>
            <p:nvPr/>
          </p:nvSpPr>
          <p:spPr bwMode="auto">
            <a:xfrm>
              <a:off x="4762" y="1744"/>
              <a:ext cx="50" cy="14"/>
            </a:xfrm>
            <a:custGeom>
              <a:avLst/>
              <a:gdLst>
                <a:gd name="T0" fmla="*/ 22 w 50"/>
                <a:gd name="T1" fmla="*/ 2 h 14"/>
                <a:gd name="T2" fmla="*/ 0 w 50"/>
                <a:gd name="T3" fmla="*/ 14 h 14"/>
                <a:gd name="T4" fmla="*/ 30 w 50"/>
                <a:gd name="T5" fmla="*/ 14 h 14"/>
                <a:gd name="T6" fmla="*/ 50 w 50"/>
                <a:gd name="T7" fmla="*/ 0 h 14"/>
                <a:gd name="T8" fmla="*/ 22 w 50"/>
                <a:gd name="T9" fmla="*/ 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0"/>
                <a:gd name="T16" fmla="*/ 0 h 14"/>
                <a:gd name="T17" fmla="*/ 50 w 50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0" h="14">
                  <a:moveTo>
                    <a:pt x="22" y="2"/>
                  </a:moveTo>
                  <a:lnTo>
                    <a:pt x="0" y="14"/>
                  </a:lnTo>
                  <a:lnTo>
                    <a:pt x="30" y="14"/>
                  </a:lnTo>
                  <a:lnTo>
                    <a:pt x="50" y="0"/>
                  </a:lnTo>
                  <a:lnTo>
                    <a:pt x="22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48" name="Freeform 3022"/>
            <p:cNvSpPr>
              <a:spLocks noChangeAspect="1"/>
            </p:cNvSpPr>
            <p:nvPr/>
          </p:nvSpPr>
          <p:spPr bwMode="auto">
            <a:xfrm>
              <a:off x="4792" y="1740"/>
              <a:ext cx="50" cy="18"/>
            </a:xfrm>
            <a:custGeom>
              <a:avLst/>
              <a:gdLst>
                <a:gd name="T0" fmla="*/ 20 w 50"/>
                <a:gd name="T1" fmla="*/ 4 h 18"/>
                <a:gd name="T2" fmla="*/ 0 w 50"/>
                <a:gd name="T3" fmla="*/ 18 h 18"/>
                <a:gd name="T4" fmla="*/ 28 w 50"/>
                <a:gd name="T5" fmla="*/ 14 h 18"/>
                <a:gd name="T6" fmla="*/ 50 w 50"/>
                <a:gd name="T7" fmla="*/ 0 h 18"/>
                <a:gd name="T8" fmla="*/ 20 w 50"/>
                <a:gd name="T9" fmla="*/ 4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0"/>
                <a:gd name="T16" fmla="*/ 0 h 18"/>
                <a:gd name="T17" fmla="*/ 50 w 50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0" h="18">
                  <a:moveTo>
                    <a:pt x="20" y="4"/>
                  </a:moveTo>
                  <a:lnTo>
                    <a:pt x="0" y="18"/>
                  </a:lnTo>
                  <a:lnTo>
                    <a:pt x="28" y="14"/>
                  </a:lnTo>
                  <a:lnTo>
                    <a:pt x="50" y="0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rgbClr val="00377D"/>
            </a:solidFill>
            <a:ln w="0">
              <a:solidFill>
                <a:srgbClr val="00377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49" name="Freeform 3023"/>
            <p:cNvSpPr>
              <a:spLocks noChangeAspect="1"/>
            </p:cNvSpPr>
            <p:nvPr/>
          </p:nvSpPr>
          <p:spPr bwMode="auto">
            <a:xfrm>
              <a:off x="4792" y="1740"/>
              <a:ext cx="50" cy="18"/>
            </a:xfrm>
            <a:custGeom>
              <a:avLst/>
              <a:gdLst>
                <a:gd name="T0" fmla="*/ 20 w 50"/>
                <a:gd name="T1" fmla="*/ 4 h 18"/>
                <a:gd name="T2" fmla="*/ 0 w 50"/>
                <a:gd name="T3" fmla="*/ 18 h 18"/>
                <a:gd name="T4" fmla="*/ 28 w 50"/>
                <a:gd name="T5" fmla="*/ 14 h 18"/>
                <a:gd name="T6" fmla="*/ 50 w 50"/>
                <a:gd name="T7" fmla="*/ 0 h 18"/>
                <a:gd name="T8" fmla="*/ 20 w 50"/>
                <a:gd name="T9" fmla="*/ 4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0"/>
                <a:gd name="T16" fmla="*/ 0 h 18"/>
                <a:gd name="T17" fmla="*/ 50 w 50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0" h="18">
                  <a:moveTo>
                    <a:pt x="20" y="4"/>
                  </a:moveTo>
                  <a:lnTo>
                    <a:pt x="0" y="18"/>
                  </a:lnTo>
                  <a:lnTo>
                    <a:pt x="28" y="14"/>
                  </a:lnTo>
                  <a:lnTo>
                    <a:pt x="50" y="0"/>
                  </a:lnTo>
                  <a:lnTo>
                    <a:pt x="20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50" name="Freeform 3024"/>
            <p:cNvSpPr>
              <a:spLocks noChangeAspect="1"/>
            </p:cNvSpPr>
            <p:nvPr/>
          </p:nvSpPr>
          <p:spPr bwMode="auto">
            <a:xfrm>
              <a:off x="4820" y="1732"/>
              <a:ext cx="52" cy="22"/>
            </a:xfrm>
            <a:custGeom>
              <a:avLst/>
              <a:gdLst>
                <a:gd name="T0" fmla="*/ 22 w 52"/>
                <a:gd name="T1" fmla="*/ 8 h 22"/>
                <a:gd name="T2" fmla="*/ 0 w 52"/>
                <a:gd name="T3" fmla="*/ 22 h 22"/>
                <a:gd name="T4" fmla="*/ 30 w 52"/>
                <a:gd name="T5" fmla="*/ 16 h 22"/>
                <a:gd name="T6" fmla="*/ 52 w 52"/>
                <a:gd name="T7" fmla="*/ 0 h 22"/>
                <a:gd name="T8" fmla="*/ 22 w 52"/>
                <a:gd name="T9" fmla="*/ 8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2"/>
                <a:gd name="T16" fmla="*/ 0 h 22"/>
                <a:gd name="T17" fmla="*/ 52 w 52"/>
                <a:gd name="T18" fmla="*/ 22 h 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2" h="22">
                  <a:moveTo>
                    <a:pt x="22" y="8"/>
                  </a:moveTo>
                  <a:lnTo>
                    <a:pt x="0" y="22"/>
                  </a:lnTo>
                  <a:lnTo>
                    <a:pt x="30" y="16"/>
                  </a:lnTo>
                  <a:lnTo>
                    <a:pt x="52" y="0"/>
                  </a:lnTo>
                  <a:lnTo>
                    <a:pt x="22" y="8"/>
                  </a:lnTo>
                  <a:close/>
                </a:path>
              </a:pathLst>
            </a:custGeom>
            <a:solidFill>
              <a:srgbClr val="002482"/>
            </a:solidFill>
            <a:ln w="0">
              <a:solidFill>
                <a:srgbClr val="00248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51" name="Freeform 3025"/>
            <p:cNvSpPr>
              <a:spLocks noChangeAspect="1"/>
            </p:cNvSpPr>
            <p:nvPr/>
          </p:nvSpPr>
          <p:spPr bwMode="auto">
            <a:xfrm>
              <a:off x="4820" y="1732"/>
              <a:ext cx="52" cy="22"/>
            </a:xfrm>
            <a:custGeom>
              <a:avLst/>
              <a:gdLst>
                <a:gd name="T0" fmla="*/ 22 w 52"/>
                <a:gd name="T1" fmla="*/ 8 h 22"/>
                <a:gd name="T2" fmla="*/ 0 w 52"/>
                <a:gd name="T3" fmla="*/ 22 h 22"/>
                <a:gd name="T4" fmla="*/ 30 w 52"/>
                <a:gd name="T5" fmla="*/ 16 h 22"/>
                <a:gd name="T6" fmla="*/ 52 w 52"/>
                <a:gd name="T7" fmla="*/ 0 h 22"/>
                <a:gd name="T8" fmla="*/ 22 w 52"/>
                <a:gd name="T9" fmla="*/ 8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2"/>
                <a:gd name="T16" fmla="*/ 0 h 22"/>
                <a:gd name="T17" fmla="*/ 52 w 52"/>
                <a:gd name="T18" fmla="*/ 22 h 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2" h="22">
                  <a:moveTo>
                    <a:pt x="22" y="8"/>
                  </a:moveTo>
                  <a:lnTo>
                    <a:pt x="0" y="22"/>
                  </a:lnTo>
                  <a:lnTo>
                    <a:pt x="30" y="16"/>
                  </a:lnTo>
                  <a:lnTo>
                    <a:pt x="52" y="0"/>
                  </a:lnTo>
                  <a:lnTo>
                    <a:pt x="2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52" name="Freeform 3026"/>
            <p:cNvSpPr>
              <a:spLocks noChangeAspect="1"/>
            </p:cNvSpPr>
            <p:nvPr/>
          </p:nvSpPr>
          <p:spPr bwMode="auto">
            <a:xfrm>
              <a:off x="4850" y="1722"/>
              <a:ext cx="52" cy="26"/>
            </a:xfrm>
            <a:custGeom>
              <a:avLst/>
              <a:gdLst>
                <a:gd name="T0" fmla="*/ 22 w 52"/>
                <a:gd name="T1" fmla="*/ 10 h 26"/>
                <a:gd name="T2" fmla="*/ 0 w 52"/>
                <a:gd name="T3" fmla="*/ 26 h 26"/>
                <a:gd name="T4" fmla="*/ 30 w 52"/>
                <a:gd name="T5" fmla="*/ 16 h 26"/>
                <a:gd name="T6" fmla="*/ 52 w 52"/>
                <a:gd name="T7" fmla="*/ 0 h 26"/>
                <a:gd name="T8" fmla="*/ 22 w 52"/>
                <a:gd name="T9" fmla="*/ 1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2"/>
                <a:gd name="T16" fmla="*/ 0 h 26"/>
                <a:gd name="T17" fmla="*/ 52 w 52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2" h="26">
                  <a:moveTo>
                    <a:pt x="22" y="10"/>
                  </a:moveTo>
                  <a:lnTo>
                    <a:pt x="0" y="26"/>
                  </a:lnTo>
                  <a:lnTo>
                    <a:pt x="30" y="16"/>
                  </a:lnTo>
                  <a:lnTo>
                    <a:pt x="52" y="0"/>
                  </a:lnTo>
                  <a:lnTo>
                    <a:pt x="22" y="10"/>
                  </a:lnTo>
                  <a:close/>
                </a:path>
              </a:pathLst>
            </a:custGeom>
            <a:solidFill>
              <a:srgbClr val="001188"/>
            </a:solidFill>
            <a:ln w="0">
              <a:solidFill>
                <a:srgbClr val="00118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53" name="Freeform 3027"/>
            <p:cNvSpPr>
              <a:spLocks noChangeAspect="1"/>
            </p:cNvSpPr>
            <p:nvPr/>
          </p:nvSpPr>
          <p:spPr bwMode="auto">
            <a:xfrm>
              <a:off x="4850" y="1722"/>
              <a:ext cx="52" cy="26"/>
            </a:xfrm>
            <a:custGeom>
              <a:avLst/>
              <a:gdLst>
                <a:gd name="T0" fmla="*/ 22 w 52"/>
                <a:gd name="T1" fmla="*/ 10 h 26"/>
                <a:gd name="T2" fmla="*/ 0 w 52"/>
                <a:gd name="T3" fmla="*/ 26 h 26"/>
                <a:gd name="T4" fmla="*/ 30 w 52"/>
                <a:gd name="T5" fmla="*/ 16 h 26"/>
                <a:gd name="T6" fmla="*/ 52 w 52"/>
                <a:gd name="T7" fmla="*/ 0 h 26"/>
                <a:gd name="T8" fmla="*/ 22 w 52"/>
                <a:gd name="T9" fmla="*/ 1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2"/>
                <a:gd name="T16" fmla="*/ 0 h 26"/>
                <a:gd name="T17" fmla="*/ 52 w 52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2" h="26">
                  <a:moveTo>
                    <a:pt x="22" y="10"/>
                  </a:moveTo>
                  <a:lnTo>
                    <a:pt x="0" y="26"/>
                  </a:lnTo>
                  <a:lnTo>
                    <a:pt x="30" y="16"/>
                  </a:lnTo>
                  <a:lnTo>
                    <a:pt x="52" y="0"/>
                  </a:lnTo>
                  <a:lnTo>
                    <a:pt x="22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54" name="Freeform 3028"/>
            <p:cNvSpPr>
              <a:spLocks noChangeAspect="1"/>
            </p:cNvSpPr>
            <p:nvPr/>
          </p:nvSpPr>
          <p:spPr bwMode="auto">
            <a:xfrm>
              <a:off x="4880" y="1708"/>
              <a:ext cx="52" cy="30"/>
            </a:xfrm>
            <a:custGeom>
              <a:avLst/>
              <a:gdLst>
                <a:gd name="T0" fmla="*/ 22 w 52"/>
                <a:gd name="T1" fmla="*/ 14 h 30"/>
                <a:gd name="T2" fmla="*/ 0 w 52"/>
                <a:gd name="T3" fmla="*/ 30 h 30"/>
                <a:gd name="T4" fmla="*/ 30 w 52"/>
                <a:gd name="T5" fmla="*/ 18 h 30"/>
                <a:gd name="T6" fmla="*/ 52 w 52"/>
                <a:gd name="T7" fmla="*/ 0 h 30"/>
                <a:gd name="T8" fmla="*/ 22 w 52"/>
                <a:gd name="T9" fmla="*/ 14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2"/>
                <a:gd name="T16" fmla="*/ 0 h 30"/>
                <a:gd name="T17" fmla="*/ 52 w 52"/>
                <a:gd name="T18" fmla="*/ 30 h 3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2" h="30">
                  <a:moveTo>
                    <a:pt x="22" y="14"/>
                  </a:moveTo>
                  <a:lnTo>
                    <a:pt x="0" y="30"/>
                  </a:lnTo>
                  <a:lnTo>
                    <a:pt x="30" y="18"/>
                  </a:lnTo>
                  <a:lnTo>
                    <a:pt x="52" y="0"/>
                  </a:lnTo>
                  <a:lnTo>
                    <a:pt x="22" y="14"/>
                  </a:lnTo>
                  <a:close/>
                </a:path>
              </a:pathLst>
            </a:custGeom>
            <a:solidFill>
              <a:srgbClr val="000190"/>
            </a:solidFill>
            <a:ln w="0">
              <a:solidFill>
                <a:srgbClr val="00019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55" name="Freeform 3029"/>
            <p:cNvSpPr>
              <a:spLocks noChangeAspect="1"/>
            </p:cNvSpPr>
            <p:nvPr/>
          </p:nvSpPr>
          <p:spPr bwMode="auto">
            <a:xfrm>
              <a:off x="4880" y="1708"/>
              <a:ext cx="52" cy="30"/>
            </a:xfrm>
            <a:custGeom>
              <a:avLst/>
              <a:gdLst>
                <a:gd name="T0" fmla="*/ 22 w 52"/>
                <a:gd name="T1" fmla="*/ 14 h 30"/>
                <a:gd name="T2" fmla="*/ 0 w 52"/>
                <a:gd name="T3" fmla="*/ 30 h 30"/>
                <a:gd name="T4" fmla="*/ 30 w 52"/>
                <a:gd name="T5" fmla="*/ 18 h 30"/>
                <a:gd name="T6" fmla="*/ 52 w 52"/>
                <a:gd name="T7" fmla="*/ 0 h 30"/>
                <a:gd name="T8" fmla="*/ 22 w 52"/>
                <a:gd name="T9" fmla="*/ 14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2"/>
                <a:gd name="T16" fmla="*/ 0 h 30"/>
                <a:gd name="T17" fmla="*/ 52 w 52"/>
                <a:gd name="T18" fmla="*/ 30 h 3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2" h="30">
                  <a:moveTo>
                    <a:pt x="22" y="14"/>
                  </a:moveTo>
                  <a:lnTo>
                    <a:pt x="0" y="30"/>
                  </a:lnTo>
                  <a:lnTo>
                    <a:pt x="30" y="18"/>
                  </a:lnTo>
                  <a:lnTo>
                    <a:pt x="52" y="0"/>
                  </a:lnTo>
                  <a:lnTo>
                    <a:pt x="22" y="1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56" name="Freeform 3030"/>
            <p:cNvSpPr>
              <a:spLocks noChangeAspect="1"/>
            </p:cNvSpPr>
            <p:nvPr/>
          </p:nvSpPr>
          <p:spPr bwMode="auto">
            <a:xfrm>
              <a:off x="4910" y="1690"/>
              <a:ext cx="54" cy="36"/>
            </a:xfrm>
            <a:custGeom>
              <a:avLst/>
              <a:gdLst>
                <a:gd name="T0" fmla="*/ 22 w 54"/>
                <a:gd name="T1" fmla="*/ 18 h 36"/>
                <a:gd name="T2" fmla="*/ 0 w 54"/>
                <a:gd name="T3" fmla="*/ 36 h 36"/>
                <a:gd name="T4" fmla="*/ 32 w 54"/>
                <a:gd name="T5" fmla="*/ 22 h 36"/>
                <a:gd name="T6" fmla="*/ 54 w 54"/>
                <a:gd name="T7" fmla="*/ 0 h 36"/>
                <a:gd name="T8" fmla="*/ 22 w 54"/>
                <a:gd name="T9" fmla="*/ 18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4"/>
                <a:gd name="T16" fmla="*/ 0 h 36"/>
                <a:gd name="T17" fmla="*/ 54 w 54"/>
                <a:gd name="T18" fmla="*/ 36 h 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4" h="36">
                  <a:moveTo>
                    <a:pt x="22" y="18"/>
                  </a:moveTo>
                  <a:lnTo>
                    <a:pt x="0" y="36"/>
                  </a:lnTo>
                  <a:lnTo>
                    <a:pt x="32" y="22"/>
                  </a:lnTo>
                  <a:lnTo>
                    <a:pt x="54" y="0"/>
                  </a:lnTo>
                  <a:lnTo>
                    <a:pt x="22" y="18"/>
                  </a:lnTo>
                  <a:close/>
                </a:path>
              </a:pathLst>
            </a:custGeom>
            <a:solidFill>
              <a:srgbClr val="000099"/>
            </a:solidFill>
            <a:ln w="0">
              <a:solidFill>
                <a:srgbClr val="0000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57" name="Freeform 3031"/>
            <p:cNvSpPr>
              <a:spLocks noChangeAspect="1"/>
            </p:cNvSpPr>
            <p:nvPr/>
          </p:nvSpPr>
          <p:spPr bwMode="auto">
            <a:xfrm>
              <a:off x="4910" y="1690"/>
              <a:ext cx="54" cy="36"/>
            </a:xfrm>
            <a:custGeom>
              <a:avLst/>
              <a:gdLst>
                <a:gd name="T0" fmla="*/ 22 w 54"/>
                <a:gd name="T1" fmla="*/ 18 h 36"/>
                <a:gd name="T2" fmla="*/ 0 w 54"/>
                <a:gd name="T3" fmla="*/ 36 h 36"/>
                <a:gd name="T4" fmla="*/ 32 w 54"/>
                <a:gd name="T5" fmla="*/ 22 h 36"/>
                <a:gd name="T6" fmla="*/ 54 w 54"/>
                <a:gd name="T7" fmla="*/ 0 h 36"/>
                <a:gd name="T8" fmla="*/ 22 w 54"/>
                <a:gd name="T9" fmla="*/ 18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4"/>
                <a:gd name="T16" fmla="*/ 0 h 36"/>
                <a:gd name="T17" fmla="*/ 54 w 54"/>
                <a:gd name="T18" fmla="*/ 36 h 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4" h="36">
                  <a:moveTo>
                    <a:pt x="22" y="18"/>
                  </a:moveTo>
                  <a:lnTo>
                    <a:pt x="0" y="36"/>
                  </a:lnTo>
                  <a:lnTo>
                    <a:pt x="32" y="22"/>
                  </a:lnTo>
                  <a:lnTo>
                    <a:pt x="54" y="0"/>
                  </a:lnTo>
                  <a:lnTo>
                    <a:pt x="22" y="1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58" name="Freeform 3032"/>
            <p:cNvSpPr>
              <a:spLocks noChangeAspect="1"/>
            </p:cNvSpPr>
            <p:nvPr/>
          </p:nvSpPr>
          <p:spPr bwMode="auto">
            <a:xfrm>
              <a:off x="4942" y="1672"/>
              <a:ext cx="52" cy="40"/>
            </a:xfrm>
            <a:custGeom>
              <a:avLst/>
              <a:gdLst>
                <a:gd name="T0" fmla="*/ 22 w 52"/>
                <a:gd name="T1" fmla="*/ 18 h 40"/>
                <a:gd name="T2" fmla="*/ 0 w 52"/>
                <a:gd name="T3" fmla="*/ 40 h 40"/>
                <a:gd name="T4" fmla="*/ 32 w 52"/>
                <a:gd name="T5" fmla="*/ 22 h 40"/>
                <a:gd name="T6" fmla="*/ 52 w 52"/>
                <a:gd name="T7" fmla="*/ 0 h 40"/>
                <a:gd name="T8" fmla="*/ 22 w 52"/>
                <a:gd name="T9" fmla="*/ 18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2"/>
                <a:gd name="T16" fmla="*/ 0 h 40"/>
                <a:gd name="T17" fmla="*/ 52 w 52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2" h="40">
                  <a:moveTo>
                    <a:pt x="22" y="18"/>
                  </a:moveTo>
                  <a:lnTo>
                    <a:pt x="0" y="40"/>
                  </a:lnTo>
                  <a:lnTo>
                    <a:pt x="32" y="22"/>
                  </a:lnTo>
                  <a:lnTo>
                    <a:pt x="52" y="0"/>
                  </a:lnTo>
                  <a:lnTo>
                    <a:pt x="22" y="18"/>
                  </a:lnTo>
                  <a:close/>
                </a:path>
              </a:pathLst>
            </a:custGeom>
            <a:solidFill>
              <a:srgbClr val="0000A3"/>
            </a:solidFill>
            <a:ln w="0">
              <a:solidFill>
                <a:srgbClr val="0000A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59" name="Freeform 3033"/>
            <p:cNvSpPr>
              <a:spLocks noChangeAspect="1"/>
            </p:cNvSpPr>
            <p:nvPr/>
          </p:nvSpPr>
          <p:spPr bwMode="auto">
            <a:xfrm>
              <a:off x="4942" y="1672"/>
              <a:ext cx="52" cy="40"/>
            </a:xfrm>
            <a:custGeom>
              <a:avLst/>
              <a:gdLst>
                <a:gd name="T0" fmla="*/ 22 w 52"/>
                <a:gd name="T1" fmla="*/ 18 h 40"/>
                <a:gd name="T2" fmla="*/ 0 w 52"/>
                <a:gd name="T3" fmla="*/ 40 h 40"/>
                <a:gd name="T4" fmla="*/ 32 w 52"/>
                <a:gd name="T5" fmla="*/ 22 h 40"/>
                <a:gd name="T6" fmla="*/ 52 w 52"/>
                <a:gd name="T7" fmla="*/ 0 h 40"/>
                <a:gd name="T8" fmla="*/ 22 w 52"/>
                <a:gd name="T9" fmla="*/ 18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2"/>
                <a:gd name="T16" fmla="*/ 0 h 40"/>
                <a:gd name="T17" fmla="*/ 52 w 52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2" h="40">
                  <a:moveTo>
                    <a:pt x="22" y="18"/>
                  </a:moveTo>
                  <a:lnTo>
                    <a:pt x="0" y="40"/>
                  </a:lnTo>
                  <a:lnTo>
                    <a:pt x="32" y="22"/>
                  </a:lnTo>
                  <a:lnTo>
                    <a:pt x="52" y="0"/>
                  </a:lnTo>
                  <a:lnTo>
                    <a:pt x="22" y="1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60" name="Freeform 3034"/>
            <p:cNvSpPr>
              <a:spLocks noChangeAspect="1"/>
            </p:cNvSpPr>
            <p:nvPr/>
          </p:nvSpPr>
          <p:spPr bwMode="auto">
            <a:xfrm>
              <a:off x="4974" y="1648"/>
              <a:ext cx="54" cy="46"/>
            </a:xfrm>
            <a:custGeom>
              <a:avLst/>
              <a:gdLst>
                <a:gd name="T0" fmla="*/ 20 w 54"/>
                <a:gd name="T1" fmla="*/ 24 h 46"/>
                <a:gd name="T2" fmla="*/ 0 w 54"/>
                <a:gd name="T3" fmla="*/ 46 h 46"/>
                <a:gd name="T4" fmla="*/ 32 w 54"/>
                <a:gd name="T5" fmla="*/ 26 h 46"/>
                <a:gd name="T6" fmla="*/ 54 w 54"/>
                <a:gd name="T7" fmla="*/ 0 h 46"/>
                <a:gd name="T8" fmla="*/ 20 w 54"/>
                <a:gd name="T9" fmla="*/ 24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4"/>
                <a:gd name="T16" fmla="*/ 0 h 46"/>
                <a:gd name="T17" fmla="*/ 54 w 54"/>
                <a:gd name="T18" fmla="*/ 46 h 4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4" h="46">
                  <a:moveTo>
                    <a:pt x="20" y="24"/>
                  </a:moveTo>
                  <a:lnTo>
                    <a:pt x="0" y="46"/>
                  </a:lnTo>
                  <a:lnTo>
                    <a:pt x="32" y="26"/>
                  </a:lnTo>
                  <a:lnTo>
                    <a:pt x="54" y="0"/>
                  </a:lnTo>
                  <a:lnTo>
                    <a:pt x="20" y="24"/>
                  </a:lnTo>
                  <a:close/>
                </a:path>
              </a:pathLst>
            </a:custGeom>
            <a:solidFill>
              <a:srgbClr val="0000AE"/>
            </a:solidFill>
            <a:ln w="0">
              <a:solidFill>
                <a:srgbClr val="0000A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61" name="Freeform 3035"/>
            <p:cNvSpPr>
              <a:spLocks noChangeAspect="1"/>
            </p:cNvSpPr>
            <p:nvPr/>
          </p:nvSpPr>
          <p:spPr bwMode="auto">
            <a:xfrm>
              <a:off x="4974" y="1648"/>
              <a:ext cx="54" cy="46"/>
            </a:xfrm>
            <a:custGeom>
              <a:avLst/>
              <a:gdLst>
                <a:gd name="T0" fmla="*/ 20 w 54"/>
                <a:gd name="T1" fmla="*/ 24 h 46"/>
                <a:gd name="T2" fmla="*/ 0 w 54"/>
                <a:gd name="T3" fmla="*/ 46 h 46"/>
                <a:gd name="T4" fmla="*/ 32 w 54"/>
                <a:gd name="T5" fmla="*/ 26 h 46"/>
                <a:gd name="T6" fmla="*/ 54 w 54"/>
                <a:gd name="T7" fmla="*/ 0 h 46"/>
                <a:gd name="T8" fmla="*/ 20 w 54"/>
                <a:gd name="T9" fmla="*/ 24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4"/>
                <a:gd name="T16" fmla="*/ 0 h 46"/>
                <a:gd name="T17" fmla="*/ 54 w 54"/>
                <a:gd name="T18" fmla="*/ 46 h 4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4" h="46">
                  <a:moveTo>
                    <a:pt x="20" y="24"/>
                  </a:moveTo>
                  <a:lnTo>
                    <a:pt x="0" y="46"/>
                  </a:lnTo>
                  <a:lnTo>
                    <a:pt x="32" y="26"/>
                  </a:lnTo>
                  <a:lnTo>
                    <a:pt x="54" y="0"/>
                  </a:lnTo>
                  <a:lnTo>
                    <a:pt x="20" y="2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62" name="Freeform 3036"/>
            <p:cNvSpPr>
              <a:spLocks noChangeAspect="1"/>
            </p:cNvSpPr>
            <p:nvPr/>
          </p:nvSpPr>
          <p:spPr bwMode="auto">
            <a:xfrm>
              <a:off x="5006" y="1624"/>
              <a:ext cx="54" cy="50"/>
            </a:xfrm>
            <a:custGeom>
              <a:avLst/>
              <a:gdLst>
                <a:gd name="T0" fmla="*/ 22 w 54"/>
                <a:gd name="T1" fmla="*/ 24 h 50"/>
                <a:gd name="T2" fmla="*/ 0 w 54"/>
                <a:gd name="T3" fmla="*/ 50 h 50"/>
                <a:gd name="T4" fmla="*/ 32 w 54"/>
                <a:gd name="T5" fmla="*/ 28 h 50"/>
                <a:gd name="T6" fmla="*/ 54 w 54"/>
                <a:gd name="T7" fmla="*/ 0 h 50"/>
                <a:gd name="T8" fmla="*/ 22 w 54"/>
                <a:gd name="T9" fmla="*/ 24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4"/>
                <a:gd name="T16" fmla="*/ 0 h 50"/>
                <a:gd name="T17" fmla="*/ 54 w 54"/>
                <a:gd name="T18" fmla="*/ 50 h 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4" h="50">
                  <a:moveTo>
                    <a:pt x="22" y="24"/>
                  </a:moveTo>
                  <a:lnTo>
                    <a:pt x="0" y="50"/>
                  </a:lnTo>
                  <a:lnTo>
                    <a:pt x="32" y="28"/>
                  </a:lnTo>
                  <a:lnTo>
                    <a:pt x="54" y="0"/>
                  </a:lnTo>
                  <a:lnTo>
                    <a:pt x="22" y="24"/>
                  </a:lnTo>
                  <a:close/>
                </a:path>
              </a:pathLst>
            </a:custGeom>
            <a:solidFill>
              <a:srgbClr val="0000B9"/>
            </a:solidFill>
            <a:ln w="0">
              <a:solidFill>
                <a:srgbClr val="0000B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63" name="Freeform 3037"/>
            <p:cNvSpPr>
              <a:spLocks noChangeAspect="1"/>
            </p:cNvSpPr>
            <p:nvPr/>
          </p:nvSpPr>
          <p:spPr bwMode="auto">
            <a:xfrm>
              <a:off x="5006" y="1624"/>
              <a:ext cx="54" cy="50"/>
            </a:xfrm>
            <a:custGeom>
              <a:avLst/>
              <a:gdLst>
                <a:gd name="T0" fmla="*/ 22 w 54"/>
                <a:gd name="T1" fmla="*/ 24 h 50"/>
                <a:gd name="T2" fmla="*/ 0 w 54"/>
                <a:gd name="T3" fmla="*/ 50 h 50"/>
                <a:gd name="T4" fmla="*/ 32 w 54"/>
                <a:gd name="T5" fmla="*/ 28 h 50"/>
                <a:gd name="T6" fmla="*/ 54 w 54"/>
                <a:gd name="T7" fmla="*/ 0 h 50"/>
                <a:gd name="T8" fmla="*/ 22 w 54"/>
                <a:gd name="T9" fmla="*/ 24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4"/>
                <a:gd name="T16" fmla="*/ 0 h 50"/>
                <a:gd name="T17" fmla="*/ 54 w 54"/>
                <a:gd name="T18" fmla="*/ 50 h 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4" h="50">
                  <a:moveTo>
                    <a:pt x="22" y="24"/>
                  </a:moveTo>
                  <a:lnTo>
                    <a:pt x="0" y="50"/>
                  </a:lnTo>
                  <a:lnTo>
                    <a:pt x="32" y="28"/>
                  </a:lnTo>
                  <a:lnTo>
                    <a:pt x="54" y="0"/>
                  </a:lnTo>
                  <a:lnTo>
                    <a:pt x="22" y="2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64" name="Freeform 3038"/>
            <p:cNvSpPr>
              <a:spLocks noChangeAspect="1"/>
            </p:cNvSpPr>
            <p:nvPr/>
          </p:nvSpPr>
          <p:spPr bwMode="auto">
            <a:xfrm>
              <a:off x="5038" y="1596"/>
              <a:ext cx="58" cy="56"/>
            </a:xfrm>
            <a:custGeom>
              <a:avLst/>
              <a:gdLst>
                <a:gd name="T0" fmla="*/ 22 w 58"/>
                <a:gd name="T1" fmla="*/ 28 h 56"/>
                <a:gd name="T2" fmla="*/ 0 w 58"/>
                <a:gd name="T3" fmla="*/ 56 h 56"/>
                <a:gd name="T4" fmla="*/ 34 w 58"/>
                <a:gd name="T5" fmla="*/ 32 h 56"/>
                <a:gd name="T6" fmla="*/ 58 w 58"/>
                <a:gd name="T7" fmla="*/ 0 h 56"/>
                <a:gd name="T8" fmla="*/ 22 w 58"/>
                <a:gd name="T9" fmla="*/ 28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56"/>
                <a:gd name="T17" fmla="*/ 58 w 58"/>
                <a:gd name="T18" fmla="*/ 56 h 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56">
                  <a:moveTo>
                    <a:pt x="22" y="28"/>
                  </a:moveTo>
                  <a:lnTo>
                    <a:pt x="0" y="56"/>
                  </a:lnTo>
                  <a:lnTo>
                    <a:pt x="34" y="32"/>
                  </a:lnTo>
                  <a:lnTo>
                    <a:pt x="58" y="0"/>
                  </a:lnTo>
                  <a:lnTo>
                    <a:pt x="22" y="28"/>
                  </a:lnTo>
                  <a:close/>
                </a:path>
              </a:pathLst>
            </a:custGeom>
            <a:solidFill>
              <a:srgbClr val="0000C4"/>
            </a:solidFill>
            <a:ln w="0">
              <a:solidFill>
                <a:srgbClr val="0000C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65" name="Freeform 3039"/>
            <p:cNvSpPr>
              <a:spLocks noChangeAspect="1"/>
            </p:cNvSpPr>
            <p:nvPr/>
          </p:nvSpPr>
          <p:spPr bwMode="auto">
            <a:xfrm>
              <a:off x="5038" y="1596"/>
              <a:ext cx="58" cy="56"/>
            </a:xfrm>
            <a:custGeom>
              <a:avLst/>
              <a:gdLst>
                <a:gd name="T0" fmla="*/ 22 w 58"/>
                <a:gd name="T1" fmla="*/ 28 h 56"/>
                <a:gd name="T2" fmla="*/ 0 w 58"/>
                <a:gd name="T3" fmla="*/ 56 h 56"/>
                <a:gd name="T4" fmla="*/ 34 w 58"/>
                <a:gd name="T5" fmla="*/ 32 h 56"/>
                <a:gd name="T6" fmla="*/ 58 w 58"/>
                <a:gd name="T7" fmla="*/ 0 h 56"/>
                <a:gd name="T8" fmla="*/ 22 w 58"/>
                <a:gd name="T9" fmla="*/ 28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56"/>
                <a:gd name="T17" fmla="*/ 58 w 58"/>
                <a:gd name="T18" fmla="*/ 56 h 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56">
                  <a:moveTo>
                    <a:pt x="22" y="28"/>
                  </a:moveTo>
                  <a:lnTo>
                    <a:pt x="0" y="56"/>
                  </a:lnTo>
                  <a:lnTo>
                    <a:pt x="34" y="32"/>
                  </a:lnTo>
                  <a:lnTo>
                    <a:pt x="58" y="0"/>
                  </a:lnTo>
                  <a:lnTo>
                    <a:pt x="22" y="2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66" name="Freeform 3040"/>
            <p:cNvSpPr>
              <a:spLocks noChangeAspect="1"/>
            </p:cNvSpPr>
            <p:nvPr/>
          </p:nvSpPr>
          <p:spPr bwMode="auto">
            <a:xfrm>
              <a:off x="5072" y="1566"/>
              <a:ext cx="58" cy="62"/>
            </a:xfrm>
            <a:custGeom>
              <a:avLst/>
              <a:gdLst>
                <a:gd name="T0" fmla="*/ 24 w 58"/>
                <a:gd name="T1" fmla="*/ 30 h 62"/>
                <a:gd name="T2" fmla="*/ 0 w 58"/>
                <a:gd name="T3" fmla="*/ 62 h 62"/>
                <a:gd name="T4" fmla="*/ 36 w 58"/>
                <a:gd name="T5" fmla="*/ 38 h 62"/>
                <a:gd name="T6" fmla="*/ 58 w 58"/>
                <a:gd name="T7" fmla="*/ 0 h 62"/>
                <a:gd name="T8" fmla="*/ 24 w 58"/>
                <a:gd name="T9" fmla="*/ 3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62"/>
                <a:gd name="T17" fmla="*/ 58 w 58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62">
                  <a:moveTo>
                    <a:pt x="24" y="30"/>
                  </a:moveTo>
                  <a:lnTo>
                    <a:pt x="0" y="62"/>
                  </a:lnTo>
                  <a:lnTo>
                    <a:pt x="36" y="38"/>
                  </a:lnTo>
                  <a:lnTo>
                    <a:pt x="58" y="0"/>
                  </a:lnTo>
                  <a:lnTo>
                    <a:pt x="24" y="30"/>
                  </a:lnTo>
                  <a:close/>
                </a:path>
              </a:pathLst>
            </a:custGeom>
            <a:solidFill>
              <a:srgbClr val="0000CF"/>
            </a:solidFill>
            <a:ln w="0">
              <a:solidFill>
                <a:srgbClr val="0000C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67" name="Freeform 3041"/>
            <p:cNvSpPr>
              <a:spLocks noChangeAspect="1"/>
            </p:cNvSpPr>
            <p:nvPr/>
          </p:nvSpPr>
          <p:spPr bwMode="auto">
            <a:xfrm>
              <a:off x="5072" y="1566"/>
              <a:ext cx="58" cy="62"/>
            </a:xfrm>
            <a:custGeom>
              <a:avLst/>
              <a:gdLst>
                <a:gd name="T0" fmla="*/ 24 w 58"/>
                <a:gd name="T1" fmla="*/ 30 h 62"/>
                <a:gd name="T2" fmla="*/ 0 w 58"/>
                <a:gd name="T3" fmla="*/ 62 h 62"/>
                <a:gd name="T4" fmla="*/ 36 w 58"/>
                <a:gd name="T5" fmla="*/ 38 h 62"/>
                <a:gd name="T6" fmla="*/ 58 w 58"/>
                <a:gd name="T7" fmla="*/ 0 h 62"/>
                <a:gd name="T8" fmla="*/ 24 w 58"/>
                <a:gd name="T9" fmla="*/ 3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62"/>
                <a:gd name="T17" fmla="*/ 58 w 58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62">
                  <a:moveTo>
                    <a:pt x="24" y="30"/>
                  </a:moveTo>
                  <a:lnTo>
                    <a:pt x="0" y="62"/>
                  </a:lnTo>
                  <a:lnTo>
                    <a:pt x="36" y="38"/>
                  </a:lnTo>
                  <a:lnTo>
                    <a:pt x="58" y="0"/>
                  </a:lnTo>
                  <a:lnTo>
                    <a:pt x="24" y="3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68" name="Freeform 3042"/>
            <p:cNvSpPr>
              <a:spLocks noChangeAspect="1"/>
            </p:cNvSpPr>
            <p:nvPr/>
          </p:nvSpPr>
          <p:spPr bwMode="auto">
            <a:xfrm>
              <a:off x="5108" y="1536"/>
              <a:ext cx="58" cy="68"/>
            </a:xfrm>
            <a:custGeom>
              <a:avLst/>
              <a:gdLst>
                <a:gd name="T0" fmla="*/ 22 w 58"/>
                <a:gd name="T1" fmla="*/ 30 h 68"/>
                <a:gd name="T2" fmla="*/ 0 w 58"/>
                <a:gd name="T3" fmla="*/ 68 h 68"/>
                <a:gd name="T4" fmla="*/ 34 w 58"/>
                <a:gd name="T5" fmla="*/ 42 h 68"/>
                <a:gd name="T6" fmla="*/ 58 w 58"/>
                <a:gd name="T7" fmla="*/ 0 h 68"/>
                <a:gd name="T8" fmla="*/ 22 w 58"/>
                <a:gd name="T9" fmla="*/ 30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68"/>
                <a:gd name="T17" fmla="*/ 58 w 58"/>
                <a:gd name="T18" fmla="*/ 68 h 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68">
                  <a:moveTo>
                    <a:pt x="22" y="30"/>
                  </a:moveTo>
                  <a:lnTo>
                    <a:pt x="0" y="68"/>
                  </a:lnTo>
                  <a:lnTo>
                    <a:pt x="34" y="42"/>
                  </a:lnTo>
                  <a:lnTo>
                    <a:pt x="58" y="0"/>
                  </a:lnTo>
                  <a:lnTo>
                    <a:pt x="22" y="30"/>
                  </a:lnTo>
                  <a:close/>
                </a:path>
              </a:pathLst>
            </a:custGeom>
            <a:solidFill>
              <a:srgbClr val="0000D7"/>
            </a:solidFill>
            <a:ln w="0">
              <a:solidFill>
                <a:srgbClr val="0000D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69" name="Freeform 3043"/>
            <p:cNvSpPr>
              <a:spLocks noChangeAspect="1"/>
            </p:cNvSpPr>
            <p:nvPr/>
          </p:nvSpPr>
          <p:spPr bwMode="auto">
            <a:xfrm>
              <a:off x="5108" y="1536"/>
              <a:ext cx="58" cy="68"/>
            </a:xfrm>
            <a:custGeom>
              <a:avLst/>
              <a:gdLst>
                <a:gd name="T0" fmla="*/ 22 w 58"/>
                <a:gd name="T1" fmla="*/ 30 h 68"/>
                <a:gd name="T2" fmla="*/ 0 w 58"/>
                <a:gd name="T3" fmla="*/ 68 h 68"/>
                <a:gd name="T4" fmla="*/ 34 w 58"/>
                <a:gd name="T5" fmla="*/ 42 h 68"/>
                <a:gd name="T6" fmla="*/ 58 w 58"/>
                <a:gd name="T7" fmla="*/ 0 h 68"/>
                <a:gd name="T8" fmla="*/ 22 w 58"/>
                <a:gd name="T9" fmla="*/ 30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68"/>
                <a:gd name="T17" fmla="*/ 58 w 58"/>
                <a:gd name="T18" fmla="*/ 68 h 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68">
                  <a:moveTo>
                    <a:pt x="22" y="30"/>
                  </a:moveTo>
                  <a:lnTo>
                    <a:pt x="0" y="68"/>
                  </a:lnTo>
                  <a:lnTo>
                    <a:pt x="34" y="42"/>
                  </a:lnTo>
                  <a:lnTo>
                    <a:pt x="58" y="0"/>
                  </a:lnTo>
                  <a:lnTo>
                    <a:pt x="22" y="3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70" name="Freeform 3044"/>
            <p:cNvSpPr>
              <a:spLocks noChangeAspect="1"/>
            </p:cNvSpPr>
            <p:nvPr/>
          </p:nvSpPr>
          <p:spPr bwMode="auto">
            <a:xfrm>
              <a:off x="5142" y="1506"/>
              <a:ext cx="60" cy="72"/>
            </a:xfrm>
            <a:custGeom>
              <a:avLst/>
              <a:gdLst>
                <a:gd name="T0" fmla="*/ 24 w 60"/>
                <a:gd name="T1" fmla="*/ 30 h 72"/>
                <a:gd name="T2" fmla="*/ 0 w 60"/>
                <a:gd name="T3" fmla="*/ 72 h 72"/>
                <a:gd name="T4" fmla="*/ 36 w 60"/>
                <a:gd name="T5" fmla="*/ 48 h 72"/>
                <a:gd name="T6" fmla="*/ 60 w 60"/>
                <a:gd name="T7" fmla="*/ 0 h 72"/>
                <a:gd name="T8" fmla="*/ 24 w 60"/>
                <a:gd name="T9" fmla="*/ 3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0"/>
                <a:gd name="T16" fmla="*/ 0 h 72"/>
                <a:gd name="T17" fmla="*/ 60 w 60"/>
                <a:gd name="T18" fmla="*/ 72 h 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0" h="72">
                  <a:moveTo>
                    <a:pt x="24" y="30"/>
                  </a:moveTo>
                  <a:lnTo>
                    <a:pt x="0" y="72"/>
                  </a:lnTo>
                  <a:lnTo>
                    <a:pt x="36" y="48"/>
                  </a:lnTo>
                  <a:lnTo>
                    <a:pt x="60" y="0"/>
                  </a:lnTo>
                  <a:lnTo>
                    <a:pt x="24" y="30"/>
                  </a:lnTo>
                  <a:close/>
                </a:path>
              </a:pathLst>
            </a:custGeom>
            <a:solidFill>
              <a:srgbClr val="0A00DD"/>
            </a:solidFill>
            <a:ln w="0">
              <a:solidFill>
                <a:srgbClr val="0A00D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71" name="Freeform 3045"/>
            <p:cNvSpPr>
              <a:spLocks noChangeAspect="1"/>
            </p:cNvSpPr>
            <p:nvPr/>
          </p:nvSpPr>
          <p:spPr bwMode="auto">
            <a:xfrm>
              <a:off x="5142" y="1506"/>
              <a:ext cx="60" cy="72"/>
            </a:xfrm>
            <a:custGeom>
              <a:avLst/>
              <a:gdLst>
                <a:gd name="T0" fmla="*/ 24 w 60"/>
                <a:gd name="T1" fmla="*/ 30 h 72"/>
                <a:gd name="T2" fmla="*/ 0 w 60"/>
                <a:gd name="T3" fmla="*/ 72 h 72"/>
                <a:gd name="T4" fmla="*/ 36 w 60"/>
                <a:gd name="T5" fmla="*/ 48 h 72"/>
                <a:gd name="T6" fmla="*/ 60 w 60"/>
                <a:gd name="T7" fmla="*/ 0 h 72"/>
                <a:gd name="T8" fmla="*/ 24 w 60"/>
                <a:gd name="T9" fmla="*/ 3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0"/>
                <a:gd name="T16" fmla="*/ 0 h 72"/>
                <a:gd name="T17" fmla="*/ 60 w 60"/>
                <a:gd name="T18" fmla="*/ 72 h 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0" h="72">
                  <a:moveTo>
                    <a:pt x="24" y="30"/>
                  </a:moveTo>
                  <a:lnTo>
                    <a:pt x="0" y="72"/>
                  </a:lnTo>
                  <a:lnTo>
                    <a:pt x="36" y="48"/>
                  </a:lnTo>
                  <a:lnTo>
                    <a:pt x="60" y="0"/>
                  </a:lnTo>
                  <a:lnTo>
                    <a:pt x="24" y="3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72" name="Freeform 3046"/>
            <p:cNvSpPr>
              <a:spLocks noChangeAspect="1"/>
            </p:cNvSpPr>
            <p:nvPr/>
          </p:nvSpPr>
          <p:spPr bwMode="auto">
            <a:xfrm>
              <a:off x="5178" y="1478"/>
              <a:ext cx="62" cy="76"/>
            </a:xfrm>
            <a:custGeom>
              <a:avLst/>
              <a:gdLst>
                <a:gd name="T0" fmla="*/ 24 w 62"/>
                <a:gd name="T1" fmla="*/ 28 h 76"/>
                <a:gd name="T2" fmla="*/ 0 w 62"/>
                <a:gd name="T3" fmla="*/ 76 h 76"/>
                <a:gd name="T4" fmla="*/ 38 w 62"/>
                <a:gd name="T5" fmla="*/ 54 h 76"/>
                <a:gd name="T6" fmla="*/ 62 w 62"/>
                <a:gd name="T7" fmla="*/ 0 h 76"/>
                <a:gd name="T8" fmla="*/ 24 w 62"/>
                <a:gd name="T9" fmla="*/ 28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2"/>
                <a:gd name="T16" fmla="*/ 0 h 76"/>
                <a:gd name="T17" fmla="*/ 62 w 62"/>
                <a:gd name="T18" fmla="*/ 76 h 7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2" h="76">
                  <a:moveTo>
                    <a:pt x="24" y="28"/>
                  </a:moveTo>
                  <a:lnTo>
                    <a:pt x="0" y="76"/>
                  </a:lnTo>
                  <a:lnTo>
                    <a:pt x="38" y="54"/>
                  </a:lnTo>
                  <a:lnTo>
                    <a:pt x="62" y="0"/>
                  </a:lnTo>
                  <a:lnTo>
                    <a:pt x="24" y="28"/>
                  </a:lnTo>
                  <a:close/>
                </a:path>
              </a:pathLst>
            </a:custGeom>
            <a:solidFill>
              <a:srgbClr val="2307DF"/>
            </a:solidFill>
            <a:ln w="0">
              <a:solidFill>
                <a:srgbClr val="2307D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73" name="Freeform 3047"/>
            <p:cNvSpPr>
              <a:spLocks noChangeAspect="1"/>
            </p:cNvSpPr>
            <p:nvPr/>
          </p:nvSpPr>
          <p:spPr bwMode="auto">
            <a:xfrm>
              <a:off x="5178" y="1478"/>
              <a:ext cx="62" cy="76"/>
            </a:xfrm>
            <a:custGeom>
              <a:avLst/>
              <a:gdLst>
                <a:gd name="T0" fmla="*/ 24 w 62"/>
                <a:gd name="T1" fmla="*/ 28 h 76"/>
                <a:gd name="T2" fmla="*/ 0 w 62"/>
                <a:gd name="T3" fmla="*/ 76 h 76"/>
                <a:gd name="T4" fmla="*/ 38 w 62"/>
                <a:gd name="T5" fmla="*/ 54 h 76"/>
                <a:gd name="T6" fmla="*/ 62 w 62"/>
                <a:gd name="T7" fmla="*/ 0 h 76"/>
                <a:gd name="T8" fmla="*/ 24 w 62"/>
                <a:gd name="T9" fmla="*/ 28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2"/>
                <a:gd name="T16" fmla="*/ 0 h 76"/>
                <a:gd name="T17" fmla="*/ 62 w 62"/>
                <a:gd name="T18" fmla="*/ 76 h 7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2" h="76">
                  <a:moveTo>
                    <a:pt x="24" y="28"/>
                  </a:moveTo>
                  <a:lnTo>
                    <a:pt x="0" y="76"/>
                  </a:lnTo>
                  <a:lnTo>
                    <a:pt x="38" y="54"/>
                  </a:lnTo>
                  <a:lnTo>
                    <a:pt x="62" y="0"/>
                  </a:lnTo>
                  <a:lnTo>
                    <a:pt x="24" y="2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74" name="Freeform 3048"/>
            <p:cNvSpPr>
              <a:spLocks noChangeAspect="1"/>
            </p:cNvSpPr>
            <p:nvPr/>
          </p:nvSpPr>
          <p:spPr bwMode="auto">
            <a:xfrm>
              <a:off x="5216" y="1452"/>
              <a:ext cx="60" cy="80"/>
            </a:xfrm>
            <a:custGeom>
              <a:avLst/>
              <a:gdLst>
                <a:gd name="T0" fmla="*/ 24 w 60"/>
                <a:gd name="T1" fmla="*/ 26 h 80"/>
                <a:gd name="T2" fmla="*/ 0 w 60"/>
                <a:gd name="T3" fmla="*/ 80 h 80"/>
                <a:gd name="T4" fmla="*/ 36 w 60"/>
                <a:gd name="T5" fmla="*/ 62 h 80"/>
                <a:gd name="T6" fmla="*/ 60 w 60"/>
                <a:gd name="T7" fmla="*/ 0 h 80"/>
                <a:gd name="T8" fmla="*/ 24 w 60"/>
                <a:gd name="T9" fmla="*/ 26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0"/>
                <a:gd name="T16" fmla="*/ 0 h 80"/>
                <a:gd name="T17" fmla="*/ 60 w 60"/>
                <a:gd name="T18" fmla="*/ 80 h 8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0" h="80">
                  <a:moveTo>
                    <a:pt x="24" y="26"/>
                  </a:moveTo>
                  <a:lnTo>
                    <a:pt x="0" y="80"/>
                  </a:lnTo>
                  <a:lnTo>
                    <a:pt x="36" y="62"/>
                  </a:lnTo>
                  <a:lnTo>
                    <a:pt x="60" y="0"/>
                  </a:lnTo>
                  <a:lnTo>
                    <a:pt x="24" y="26"/>
                  </a:lnTo>
                  <a:close/>
                </a:path>
              </a:pathLst>
            </a:custGeom>
            <a:solidFill>
              <a:srgbClr val="3A17DF"/>
            </a:solidFill>
            <a:ln w="0">
              <a:solidFill>
                <a:srgbClr val="3A17D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75" name="Freeform 3049"/>
            <p:cNvSpPr>
              <a:spLocks noChangeAspect="1"/>
            </p:cNvSpPr>
            <p:nvPr/>
          </p:nvSpPr>
          <p:spPr bwMode="auto">
            <a:xfrm>
              <a:off x="5216" y="1452"/>
              <a:ext cx="60" cy="80"/>
            </a:xfrm>
            <a:custGeom>
              <a:avLst/>
              <a:gdLst>
                <a:gd name="T0" fmla="*/ 24 w 60"/>
                <a:gd name="T1" fmla="*/ 26 h 80"/>
                <a:gd name="T2" fmla="*/ 0 w 60"/>
                <a:gd name="T3" fmla="*/ 80 h 80"/>
                <a:gd name="T4" fmla="*/ 36 w 60"/>
                <a:gd name="T5" fmla="*/ 62 h 80"/>
                <a:gd name="T6" fmla="*/ 60 w 60"/>
                <a:gd name="T7" fmla="*/ 0 h 80"/>
                <a:gd name="T8" fmla="*/ 24 w 60"/>
                <a:gd name="T9" fmla="*/ 26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0"/>
                <a:gd name="T16" fmla="*/ 0 h 80"/>
                <a:gd name="T17" fmla="*/ 60 w 60"/>
                <a:gd name="T18" fmla="*/ 80 h 8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0" h="80">
                  <a:moveTo>
                    <a:pt x="24" y="26"/>
                  </a:moveTo>
                  <a:lnTo>
                    <a:pt x="0" y="80"/>
                  </a:lnTo>
                  <a:lnTo>
                    <a:pt x="36" y="62"/>
                  </a:lnTo>
                  <a:lnTo>
                    <a:pt x="60" y="0"/>
                  </a:lnTo>
                  <a:lnTo>
                    <a:pt x="24" y="2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76" name="Freeform 3050"/>
            <p:cNvSpPr>
              <a:spLocks noChangeAspect="1"/>
            </p:cNvSpPr>
            <p:nvPr/>
          </p:nvSpPr>
          <p:spPr bwMode="auto">
            <a:xfrm>
              <a:off x="5252" y="1436"/>
              <a:ext cx="62" cy="78"/>
            </a:xfrm>
            <a:custGeom>
              <a:avLst/>
              <a:gdLst>
                <a:gd name="T0" fmla="*/ 24 w 62"/>
                <a:gd name="T1" fmla="*/ 16 h 78"/>
                <a:gd name="T2" fmla="*/ 0 w 62"/>
                <a:gd name="T3" fmla="*/ 78 h 78"/>
                <a:gd name="T4" fmla="*/ 38 w 62"/>
                <a:gd name="T5" fmla="*/ 66 h 78"/>
                <a:gd name="T6" fmla="*/ 62 w 62"/>
                <a:gd name="T7" fmla="*/ 0 h 78"/>
                <a:gd name="T8" fmla="*/ 24 w 62"/>
                <a:gd name="T9" fmla="*/ 16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2"/>
                <a:gd name="T16" fmla="*/ 0 h 78"/>
                <a:gd name="T17" fmla="*/ 62 w 62"/>
                <a:gd name="T18" fmla="*/ 78 h 7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2" h="78">
                  <a:moveTo>
                    <a:pt x="24" y="16"/>
                  </a:moveTo>
                  <a:lnTo>
                    <a:pt x="0" y="78"/>
                  </a:lnTo>
                  <a:lnTo>
                    <a:pt x="38" y="66"/>
                  </a:lnTo>
                  <a:lnTo>
                    <a:pt x="62" y="0"/>
                  </a:lnTo>
                  <a:lnTo>
                    <a:pt x="24" y="16"/>
                  </a:lnTo>
                  <a:close/>
                </a:path>
              </a:pathLst>
            </a:custGeom>
            <a:solidFill>
              <a:srgbClr val="512BDA"/>
            </a:solidFill>
            <a:ln w="0">
              <a:solidFill>
                <a:srgbClr val="512BD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77" name="Freeform 3051"/>
            <p:cNvSpPr>
              <a:spLocks noChangeAspect="1"/>
            </p:cNvSpPr>
            <p:nvPr/>
          </p:nvSpPr>
          <p:spPr bwMode="auto">
            <a:xfrm>
              <a:off x="5252" y="1436"/>
              <a:ext cx="62" cy="78"/>
            </a:xfrm>
            <a:custGeom>
              <a:avLst/>
              <a:gdLst>
                <a:gd name="T0" fmla="*/ 24 w 62"/>
                <a:gd name="T1" fmla="*/ 16 h 78"/>
                <a:gd name="T2" fmla="*/ 0 w 62"/>
                <a:gd name="T3" fmla="*/ 78 h 78"/>
                <a:gd name="T4" fmla="*/ 38 w 62"/>
                <a:gd name="T5" fmla="*/ 66 h 78"/>
                <a:gd name="T6" fmla="*/ 62 w 62"/>
                <a:gd name="T7" fmla="*/ 0 h 78"/>
                <a:gd name="T8" fmla="*/ 24 w 62"/>
                <a:gd name="T9" fmla="*/ 16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2"/>
                <a:gd name="T16" fmla="*/ 0 h 78"/>
                <a:gd name="T17" fmla="*/ 62 w 62"/>
                <a:gd name="T18" fmla="*/ 78 h 7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2" h="78">
                  <a:moveTo>
                    <a:pt x="24" y="16"/>
                  </a:moveTo>
                  <a:lnTo>
                    <a:pt x="0" y="78"/>
                  </a:lnTo>
                  <a:lnTo>
                    <a:pt x="38" y="66"/>
                  </a:lnTo>
                  <a:lnTo>
                    <a:pt x="62" y="0"/>
                  </a:lnTo>
                  <a:lnTo>
                    <a:pt x="24" y="1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78" name="Freeform 3052"/>
            <p:cNvSpPr>
              <a:spLocks noChangeAspect="1"/>
            </p:cNvSpPr>
            <p:nvPr/>
          </p:nvSpPr>
          <p:spPr bwMode="auto">
            <a:xfrm>
              <a:off x="5290" y="1432"/>
              <a:ext cx="62" cy="72"/>
            </a:xfrm>
            <a:custGeom>
              <a:avLst/>
              <a:gdLst>
                <a:gd name="T0" fmla="*/ 24 w 62"/>
                <a:gd name="T1" fmla="*/ 4 h 72"/>
                <a:gd name="T2" fmla="*/ 0 w 62"/>
                <a:gd name="T3" fmla="*/ 70 h 72"/>
                <a:gd name="T4" fmla="*/ 36 w 62"/>
                <a:gd name="T5" fmla="*/ 72 h 72"/>
                <a:gd name="T6" fmla="*/ 62 w 62"/>
                <a:gd name="T7" fmla="*/ 0 h 72"/>
                <a:gd name="T8" fmla="*/ 24 w 62"/>
                <a:gd name="T9" fmla="*/ 4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2"/>
                <a:gd name="T16" fmla="*/ 0 h 72"/>
                <a:gd name="T17" fmla="*/ 62 w 62"/>
                <a:gd name="T18" fmla="*/ 72 h 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2" h="72">
                  <a:moveTo>
                    <a:pt x="24" y="4"/>
                  </a:moveTo>
                  <a:lnTo>
                    <a:pt x="0" y="70"/>
                  </a:lnTo>
                  <a:lnTo>
                    <a:pt x="36" y="72"/>
                  </a:lnTo>
                  <a:lnTo>
                    <a:pt x="62" y="0"/>
                  </a:lnTo>
                  <a:lnTo>
                    <a:pt x="24" y="4"/>
                  </a:lnTo>
                  <a:close/>
                </a:path>
              </a:pathLst>
            </a:custGeom>
            <a:solidFill>
              <a:srgbClr val="6641D1"/>
            </a:solidFill>
            <a:ln w="0">
              <a:solidFill>
                <a:srgbClr val="6641D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79" name="Freeform 3053"/>
            <p:cNvSpPr>
              <a:spLocks noChangeAspect="1"/>
            </p:cNvSpPr>
            <p:nvPr/>
          </p:nvSpPr>
          <p:spPr bwMode="auto">
            <a:xfrm>
              <a:off x="5290" y="1432"/>
              <a:ext cx="62" cy="72"/>
            </a:xfrm>
            <a:custGeom>
              <a:avLst/>
              <a:gdLst>
                <a:gd name="T0" fmla="*/ 24 w 62"/>
                <a:gd name="T1" fmla="*/ 4 h 72"/>
                <a:gd name="T2" fmla="*/ 0 w 62"/>
                <a:gd name="T3" fmla="*/ 70 h 72"/>
                <a:gd name="T4" fmla="*/ 36 w 62"/>
                <a:gd name="T5" fmla="*/ 72 h 72"/>
                <a:gd name="T6" fmla="*/ 62 w 62"/>
                <a:gd name="T7" fmla="*/ 0 h 72"/>
                <a:gd name="T8" fmla="*/ 24 w 62"/>
                <a:gd name="T9" fmla="*/ 4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2"/>
                <a:gd name="T16" fmla="*/ 0 h 72"/>
                <a:gd name="T17" fmla="*/ 62 w 62"/>
                <a:gd name="T18" fmla="*/ 72 h 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2" h="72">
                  <a:moveTo>
                    <a:pt x="24" y="4"/>
                  </a:moveTo>
                  <a:lnTo>
                    <a:pt x="0" y="70"/>
                  </a:lnTo>
                  <a:lnTo>
                    <a:pt x="36" y="72"/>
                  </a:lnTo>
                  <a:lnTo>
                    <a:pt x="62" y="0"/>
                  </a:lnTo>
                  <a:lnTo>
                    <a:pt x="24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80" name="Freeform 3054"/>
            <p:cNvSpPr>
              <a:spLocks noChangeAspect="1"/>
            </p:cNvSpPr>
            <p:nvPr/>
          </p:nvSpPr>
          <p:spPr bwMode="auto">
            <a:xfrm>
              <a:off x="5326" y="1432"/>
              <a:ext cx="62" cy="92"/>
            </a:xfrm>
            <a:custGeom>
              <a:avLst/>
              <a:gdLst>
                <a:gd name="T0" fmla="*/ 26 w 62"/>
                <a:gd name="T1" fmla="*/ 0 h 92"/>
                <a:gd name="T2" fmla="*/ 0 w 62"/>
                <a:gd name="T3" fmla="*/ 72 h 92"/>
                <a:gd name="T4" fmla="*/ 36 w 62"/>
                <a:gd name="T5" fmla="*/ 92 h 92"/>
                <a:gd name="T6" fmla="*/ 62 w 62"/>
                <a:gd name="T7" fmla="*/ 14 h 92"/>
                <a:gd name="T8" fmla="*/ 26 w 62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2"/>
                <a:gd name="T16" fmla="*/ 0 h 92"/>
                <a:gd name="T17" fmla="*/ 62 w 62"/>
                <a:gd name="T18" fmla="*/ 92 h 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2" h="92">
                  <a:moveTo>
                    <a:pt x="26" y="0"/>
                  </a:moveTo>
                  <a:lnTo>
                    <a:pt x="0" y="72"/>
                  </a:lnTo>
                  <a:lnTo>
                    <a:pt x="36" y="92"/>
                  </a:lnTo>
                  <a:lnTo>
                    <a:pt x="62" y="1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7856C5"/>
            </a:solidFill>
            <a:ln w="0">
              <a:solidFill>
                <a:srgbClr val="7856C5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81" name="Freeform 3055"/>
            <p:cNvSpPr>
              <a:spLocks noChangeAspect="1"/>
            </p:cNvSpPr>
            <p:nvPr/>
          </p:nvSpPr>
          <p:spPr bwMode="auto">
            <a:xfrm>
              <a:off x="5326" y="1432"/>
              <a:ext cx="62" cy="92"/>
            </a:xfrm>
            <a:custGeom>
              <a:avLst/>
              <a:gdLst>
                <a:gd name="T0" fmla="*/ 26 w 62"/>
                <a:gd name="T1" fmla="*/ 0 h 92"/>
                <a:gd name="T2" fmla="*/ 0 w 62"/>
                <a:gd name="T3" fmla="*/ 72 h 92"/>
                <a:gd name="T4" fmla="*/ 36 w 62"/>
                <a:gd name="T5" fmla="*/ 92 h 92"/>
                <a:gd name="T6" fmla="*/ 62 w 62"/>
                <a:gd name="T7" fmla="*/ 14 h 92"/>
                <a:gd name="T8" fmla="*/ 26 w 62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2"/>
                <a:gd name="T16" fmla="*/ 0 h 92"/>
                <a:gd name="T17" fmla="*/ 62 w 62"/>
                <a:gd name="T18" fmla="*/ 92 h 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2" h="92">
                  <a:moveTo>
                    <a:pt x="26" y="0"/>
                  </a:moveTo>
                  <a:lnTo>
                    <a:pt x="0" y="72"/>
                  </a:lnTo>
                  <a:lnTo>
                    <a:pt x="36" y="92"/>
                  </a:lnTo>
                  <a:lnTo>
                    <a:pt x="62" y="14"/>
                  </a:lnTo>
                  <a:lnTo>
                    <a:pt x="26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82" name="Freeform 3056"/>
            <p:cNvSpPr>
              <a:spLocks noChangeAspect="1"/>
            </p:cNvSpPr>
            <p:nvPr/>
          </p:nvSpPr>
          <p:spPr bwMode="auto">
            <a:xfrm>
              <a:off x="5362" y="1446"/>
              <a:ext cx="60" cy="124"/>
            </a:xfrm>
            <a:custGeom>
              <a:avLst/>
              <a:gdLst>
                <a:gd name="T0" fmla="*/ 26 w 60"/>
                <a:gd name="T1" fmla="*/ 0 h 124"/>
                <a:gd name="T2" fmla="*/ 0 w 60"/>
                <a:gd name="T3" fmla="*/ 78 h 124"/>
                <a:gd name="T4" fmla="*/ 32 w 60"/>
                <a:gd name="T5" fmla="*/ 124 h 124"/>
                <a:gd name="T6" fmla="*/ 60 w 60"/>
                <a:gd name="T7" fmla="*/ 44 h 124"/>
                <a:gd name="T8" fmla="*/ 26 w 60"/>
                <a:gd name="T9" fmla="*/ 0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0"/>
                <a:gd name="T16" fmla="*/ 0 h 124"/>
                <a:gd name="T17" fmla="*/ 60 w 60"/>
                <a:gd name="T18" fmla="*/ 124 h 1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0" h="124">
                  <a:moveTo>
                    <a:pt x="26" y="0"/>
                  </a:moveTo>
                  <a:lnTo>
                    <a:pt x="0" y="78"/>
                  </a:lnTo>
                  <a:lnTo>
                    <a:pt x="32" y="124"/>
                  </a:lnTo>
                  <a:lnTo>
                    <a:pt x="60" y="4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896EB3"/>
            </a:solidFill>
            <a:ln w="0">
              <a:solidFill>
                <a:srgbClr val="896EB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83" name="Freeform 3057"/>
            <p:cNvSpPr>
              <a:spLocks noChangeAspect="1"/>
            </p:cNvSpPr>
            <p:nvPr/>
          </p:nvSpPr>
          <p:spPr bwMode="auto">
            <a:xfrm>
              <a:off x="5362" y="1446"/>
              <a:ext cx="60" cy="124"/>
            </a:xfrm>
            <a:custGeom>
              <a:avLst/>
              <a:gdLst>
                <a:gd name="T0" fmla="*/ 26 w 60"/>
                <a:gd name="T1" fmla="*/ 0 h 124"/>
                <a:gd name="T2" fmla="*/ 0 w 60"/>
                <a:gd name="T3" fmla="*/ 78 h 124"/>
                <a:gd name="T4" fmla="*/ 32 w 60"/>
                <a:gd name="T5" fmla="*/ 124 h 124"/>
                <a:gd name="T6" fmla="*/ 60 w 60"/>
                <a:gd name="T7" fmla="*/ 44 h 124"/>
                <a:gd name="T8" fmla="*/ 26 w 60"/>
                <a:gd name="T9" fmla="*/ 0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0"/>
                <a:gd name="T16" fmla="*/ 0 h 124"/>
                <a:gd name="T17" fmla="*/ 60 w 60"/>
                <a:gd name="T18" fmla="*/ 124 h 1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0" h="124">
                  <a:moveTo>
                    <a:pt x="26" y="0"/>
                  </a:moveTo>
                  <a:lnTo>
                    <a:pt x="0" y="78"/>
                  </a:lnTo>
                  <a:lnTo>
                    <a:pt x="32" y="124"/>
                  </a:lnTo>
                  <a:lnTo>
                    <a:pt x="60" y="44"/>
                  </a:lnTo>
                  <a:lnTo>
                    <a:pt x="26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84" name="Freeform 3058"/>
            <p:cNvSpPr>
              <a:spLocks noChangeAspect="1"/>
            </p:cNvSpPr>
            <p:nvPr/>
          </p:nvSpPr>
          <p:spPr bwMode="auto">
            <a:xfrm>
              <a:off x="5394" y="1490"/>
              <a:ext cx="58" cy="158"/>
            </a:xfrm>
            <a:custGeom>
              <a:avLst/>
              <a:gdLst>
                <a:gd name="T0" fmla="*/ 28 w 58"/>
                <a:gd name="T1" fmla="*/ 0 h 158"/>
                <a:gd name="T2" fmla="*/ 0 w 58"/>
                <a:gd name="T3" fmla="*/ 80 h 158"/>
                <a:gd name="T4" fmla="*/ 32 w 58"/>
                <a:gd name="T5" fmla="*/ 158 h 158"/>
                <a:gd name="T6" fmla="*/ 58 w 58"/>
                <a:gd name="T7" fmla="*/ 82 h 158"/>
                <a:gd name="T8" fmla="*/ 28 w 58"/>
                <a:gd name="T9" fmla="*/ 0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158"/>
                <a:gd name="T17" fmla="*/ 58 w 58"/>
                <a:gd name="T18" fmla="*/ 158 h 1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158">
                  <a:moveTo>
                    <a:pt x="28" y="0"/>
                  </a:moveTo>
                  <a:lnTo>
                    <a:pt x="0" y="80"/>
                  </a:lnTo>
                  <a:lnTo>
                    <a:pt x="32" y="158"/>
                  </a:lnTo>
                  <a:lnTo>
                    <a:pt x="58" y="8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96889C"/>
            </a:solidFill>
            <a:ln w="0">
              <a:solidFill>
                <a:srgbClr val="96889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85" name="Freeform 3059"/>
            <p:cNvSpPr>
              <a:spLocks noChangeAspect="1"/>
            </p:cNvSpPr>
            <p:nvPr/>
          </p:nvSpPr>
          <p:spPr bwMode="auto">
            <a:xfrm>
              <a:off x="5394" y="1490"/>
              <a:ext cx="58" cy="158"/>
            </a:xfrm>
            <a:custGeom>
              <a:avLst/>
              <a:gdLst>
                <a:gd name="T0" fmla="*/ 28 w 58"/>
                <a:gd name="T1" fmla="*/ 0 h 158"/>
                <a:gd name="T2" fmla="*/ 0 w 58"/>
                <a:gd name="T3" fmla="*/ 80 h 158"/>
                <a:gd name="T4" fmla="*/ 32 w 58"/>
                <a:gd name="T5" fmla="*/ 158 h 158"/>
                <a:gd name="T6" fmla="*/ 58 w 58"/>
                <a:gd name="T7" fmla="*/ 82 h 158"/>
                <a:gd name="T8" fmla="*/ 28 w 58"/>
                <a:gd name="T9" fmla="*/ 0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158"/>
                <a:gd name="T17" fmla="*/ 58 w 58"/>
                <a:gd name="T18" fmla="*/ 158 h 1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158">
                  <a:moveTo>
                    <a:pt x="28" y="0"/>
                  </a:moveTo>
                  <a:lnTo>
                    <a:pt x="0" y="80"/>
                  </a:lnTo>
                  <a:lnTo>
                    <a:pt x="32" y="158"/>
                  </a:lnTo>
                  <a:lnTo>
                    <a:pt x="58" y="82"/>
                  </a:lnTo>
                  <a:lnTo>
                    <a:pt x="28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86" name="Freeform 3060"/>
            <p:cNvSpPr>
              <a:spLocks noChangeAspect="1"/>
            </p:cNvSpPr>
            <p:nvPr/>
          </p:nvSpPr>
          <p:spPr bwMode="auto">
            <a:xfrm>
              <a:off x="5426" y="1572"/>
              <a:ext cx="52" cy="188"/>
            </a:xfrm>
            <a:custGeom>
              <a:avLst/>
              <a:gdLst>
                <a:gd name="T0" fmla="*/ 26 w 52"/>
                <a:gd name="T1" fmla="*/ 0 h 188"/>
                <a:gd name="T2" fmla="*/ 0 w 52"/>
                <a:gd name="T3" fmla="*/ 76 h 188"/>
                <a:gd name="T4" fmla="*/ 26 w 52"/>
                <a:gd name="T5" fmla="*/ 188 h 188"/>
                <a:gd name="T6" fmla="*/ 52 w 52"/>
                <a:gd name="T7" fmla="*/ 124 h 188"/>
                <a:gd name="T8" fmla="*/ 26 w 52"/>
                <a:gd name="T9" fmla="*/ 0 h 1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2"/>
                <a:gd name="T16" fmla="*/ 0 h 188"/>
                <a:gd name="T17" fmla="*/ 52 w 52"/>
                <a:gd name="T18" fmla="*/ 188 h 1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2" h="188">
                  <a:moveTo>
                    <a:pt x="26" y="0"/>
                  </a:moveTo>
                  <a:lnTo>
                    <a:pt x="0" y="76"/>
                  </a:lnTo>
                  <a:lnTo>
                    <a:pt x="26" y="188"/>
                  </a:lnTo>
                  <a:lnTo>
                    <a:pt x="52" y="12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9EA27F"/>
            </a:solidFill>
            <a:ln w="0">
              <a:solidFill>
                <a:srgbClr val="9EA27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87" name="Freeform 3061"/>
            <p:cNvSpPr>
              <a:spLocks noChangeAspect="1"/>
            </p:cNvSpPr>
            <p:nvPr/>
          </p:nvSpPr>
          <p:spPr bwMode="auto">
            <a:xfrm>
              <a:off x="5426" y="1572"/>
              <a:ext cx="52" cy="188"/>
            </a:xfrm>
            <a:custGeom>
              <a:avLst/>
              <a:gdLst>
                <a:gd name="T0" fmla="*/ 26 w 52"/>
                <a:gd name="T1" fmla="*/ 0 h 188"/>
                <a:gd name="T2" fmla="*/ 0 w 52"/>
                <a:gd name="T3" fmla="*/ 76 h 188"/>
                <a:gd name="T4" fmla="*/ 26 w 52"/>
                <a:gd name="T5" fmla="*/ 188 h 188"/>
                <a:gd name="T6" fmla="*/ 52 w 52"/>
                <a:gd name="T7" fmla="*/ 124 h 188"/>
                <a:gd name="T8" fmla="*/ 26 w 52"/>
                <a:gd name="T9" fmla="*/ 0 h 1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2"/>
                <a:gd name="T16" fmla="*/ 0 h 188"/>
                <a:gd name="T17" fmla="*/ 52 w 52"/>
                <a:gd name="T18" fmla="*/ 188 h 1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2" h="188">
                  <a:moveTo>
                    <a:pt x="26" y="0"/>
                  </a:moveTo>
                  <a:lnTo>
                    <a:pt x="0" y="76"/>
                  </a:lnTo>
                  <a:lnTo>
                    <a:pt x="26" y="188"/>
                  </a:lnTo>
                  <a:lnTo>
                    <a:pt x="52" y="124"/>
                  </a:lnTo>
                  <a:lnTo>
                    <a:pt x="26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88" name="Freeform 3062"/>
            <p:cNvSpPr>
              <a:spLocks noChangeAspect="1"/>
            </p:cNvSpPr>
            <p:nvPr/>
          </p:nvSpPr>
          <p:spPr bwMode="auto">
            <a:xfrm>
              <a:off x="5452" y="1696"/>
              <a:ext cx="48" cy="194"/>
            </a:xfrm>
            <a:custGeom>
              <a:avLst/>
              <a:gdLst>
                <a:gd name="T0" fmla="*/ 26 w 48"/>
                <a:gd name="T1" fmla="*/ 0 h 194"/>
                <a:gd name="T2" fmla="*/ 0 w 48"/>
                <a:gd name="T3" fmla="*/ 64 h 194"/>
                <a:gd name="T4" fmla="*/ 26 w 48"/>
                <a:gd name="T5" fmla="*/ 194 h 194"/>
                <a:gd name="T6" fmla="*/ 48 w 48"/>
                <a:gd name="T7" fmla="*/ 152 h 194"/>
                <a:gd name="T8" fmla="*/ 26 w 48"/>
                <a:gd name="T9" fmla="*/ 0 h 1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194"/>
                <a:gd name="T17" fmla="*/ 48 w 48"/>
                <a:gd name="T18" fmla="*/ 194 h 19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194">
                  <a:moveTo>
                    <a:pt x="26" y="0"/>
                  </a:moveTo>
                  <a:lnTo>
                    <a:pt x="0" y="64"/>
                  </a:lnTo>
                  <a:lnTo>
                    <a:pt x="26" y="194"/>
                  </a:lnTo>
                  <a:lnTo>
                    <a:pt x="48" y="152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9FB960"/>
            </a:solidFill>
            <a:ln w="0">
              <a:solidFill>
                <a:srgbClr val="9FB96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89" name="Freeform 3063"/>
            <p:cNvSpPr>
              <a:spLocks noChangeAspect="1"/>
            </p:cNvSpPr>
            <p:nvPr/>
          </p:nvSpPr>
          <p:spPr bwMode="auto">
            <a:xfrm>
              <a:off x="5452" y="1696"/>
              <a:ext cx="48" cy="194"/>
            </a:xfrm>
            <a:custGeom>
              <a:avLst/>
              <a:gdLst>
                <a:gd name="T0" fmla="*/ 26 w 48"/>
                <a:gd name="T1" fmla="*/ 0 h 194"/>
                <a:gd name="T2" fmla="*/ 0 w 48"/>
                <a:gd name="T3" fmla="*/ 64 h 194"/>
                <a:gd name="T4" fmla="*/ 26 w 48"/>
                <a:gd name="T5" fmla="*/ 194 h 194"/>
                <a:gd name="T6" fmla="*/ 48 w 48"/>
                <a:gd name="T7" fmla="*/ 152 h 194"/>
                <a:gd name="T8" fmla="*/ 26 w 48"/>
                <a:gd name="T9" fmla="*/ 0 h 1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194"/>
                <a:gd name="T17" fmla="*/ 48 w 48"/>
                <a:gd name="T18" fmla="*/ 194 h 19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194">
                  <a:moveTo>
                    <a:pt x="26" y="0"/>
                  </a:moveTo>
                  <a:lnTo>
                    <a:pt x="0" y="64"/>
                  </a:lnTo>
                  <a:lnTo>
                    <a:pt x="26" y="194"/>
                  </a:lnTo>
                  <a:lnTo>
                    <a:pt x="48" y="152"/>
                  </a:lnTo>
                  <a:lnTo>
                    <a:pt x="26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90" name="Freeform 3064"/>
            <p:cNvSpPr>
              <a:spLocks noChangeAspect="1"/>
            </p:cNvSpPr>
            <p:nvPr/>
          </p:nvSpPr>
          <p:spPr bwMode="auto">
            <a:xfrm>
              <a:off x="5478" y="1848"/>
              <a:ext cx="48" cy="142"/>
            </a:xfrm>
            <a:custGeom>
              <a:avLst/>
              <a:gdLst>
                <a:gd name="T0" fmla="*/ 22 w 48"/>
                <a:gd name="T1" fmla="*/ 0 h 142"/>
                <a:gd name="T2" fmla="*/ 0 w 48"/>
                <a:gd name="T3" fmla="*/ 42 h 142"/>
                <a:gd name="T4" fmla="*/ 28 w 48"/>
                <a:gd name="T5" fmla="*/ 142 h 142"/>
                <a:gd name="T6" fmla="*/ 48 w 48"/>
                <a:gd name="T7" fmla="*/ 118 h 142"/>
                <a:gd name="T8" fmla="*/ 22 w 48"/>
                <a:gd name="T9" fmla="*/ 0 h 1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142"/>
                <a:gd name="T17" fmla="*/ 48 w 48"/>
                <a:gd name="T18" fmla="*/ 142 h 1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142">
                  <a:moveTo>
                    <a:pt x="22" y="0"/>
                  </a:moveTo>
                  <a:lnTo>
                    <a:pt x="0" y="42"/>
                  </a:lnTo>
                  <a:lnTo>
                    <a:pt x="28" y="142"/>
                  </a:lnTo>
                  <a:lnTo>
                    <a:pt x="48" y="118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94C94C"/>
            </a:solidFill>
            <a:ln w="0">
              <a:solidFill>
                <a:srgbClr val="94C94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91" name="Freeform 3065"/>
            <p:cNvSpPr>
              <a:spLocks noChangeAspect="1"/>
            </p:cNvSpPr>
            <p:nvPr/>
          </p:nvSpPr>
          <p:spPr bwMode="auto">
            <a:xfrm>
              <a:off x="5478" y="1848"/>
              <a:ext cx="48" cy="142"/>
            </a:xfrm>
            <a:custGeom>
              <a:avLst/>
              <a:gdLst>
                <a:gd name="T0" fmla="*/ 22 w 48"/>
                <a:gd name="T1" fmla="*/ 0 h 142"/>
                <a:gd name="T2" fmla="*/ 0 w 48"/>
                <a:gd name="T3" fmla="*/ 42 h 142"/>
                <a:gd name="T4" fmla="*/ 28 w 48"/>
                <a:gd name="T5" fmla="*/ 142 h 142"/>
                <a:gd name="T6" fmla="*/ 48 w 48"/>
                <a:gd name="T7" fmla="*/ 118 h 142"/>
                <a:gd name="T8" fmla="*/ 22 w 48"/>
                <a:gd name="T9" fmla="*/ 0 h 1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142"/>
                <a:gd name="T17" fmla="*/ 48 w 48"/>
                <a:gd name="T18" fmla="*/ 142 h 1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142">
                  <a:moveTo>
                    <a:pt x="22" y="0"/>
                  </a:moveTo>
                  <a:lnTo>
                    <a:pt x="0" y="42"/>
                  </a:lnTo>
                  <a:lnTo>
                    <a:pt x="28" y="142"/>
                  </a:lnTo>
                  <a:lnTo>
                    <a:pt x="48" y="118"/>
                  </a:lnTo>
                  <a:lnTo>
                    <a:pt x="22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92" name="Freeform 3066"/>
            <p:cNvSpPr>
              <a:spLocks noChangeAspect="1"/>
            </p:cNvSpPr>
            <p:nvPr/>
          </p:nvSpPr>
          <p:spPr bwMode="auto">
            <a:xfrm>
              <a:off x="5506" y="1966"/>
              <a:ext cx="52" cy="62"/>
            </a:xfrm>
            <a:custGeom>
              <a:avLst/>
              <a:gdLst>
                <a:gd name="T0" fmla="*/ 20 w 52"/>
                <a:gd name="T1" fmla="*/ 0 h 62"/>
                <a:gd name="T2" fmla="*/ 0 w 52"/>
                <a:gd name="T3" fmla="*/ 24 h 62"/>
                <a:gd name="T4" fmla="*/ 34 w 52"/>
                <a:gd name="T5" fmla="*/ 62 h 62"/>
                <a:gd name="T6" fmla="*/ 52 w 52"/>
                <a:gd name="T7" fmla="*/ 48 h 62"/>
                <a:gd name="T8" fmla="*/ 20 w 52"/>
                <a:gd name="T9" fmla="*/ 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2"/>
                <a:gd name="T16" fmla="*/ 0 h 62"/>
                <a:gd name="T17" fmla="*/ 52 w 52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2" h="62">
                  <a:moveTo>
                    <a:pt x="20" y="0"/>
                  </a:moveTo>
                  <a:lnTo>
                    <a:pt x="0" y="24"/>
                  </a:lnTo>
                  <a:lnTo>
                    <a:pt x="34" y="62"/>
                  </a:lnTo>
                  <a:lnTo>
                    <a:pt x="52" y="48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58C652"/>
            </a:solidFill>
            <a:ln w="0">
              <a:solidFill>
                <a:srgbClr val="58C65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93" name="Freeform 3067"/>
            <p:cNvSpPr>
              <a:spLocks noChangeAspect="1"/>
            </p:cNvSpPr>
            <p:nvPr/>
          </p:nvSpPr>
          <p:spPr bwMode="auto">
            <a:xfrm>
              <a:off x="5506" y="1966"/>
              <a:ext cx="52" cy="62"/>
            </a:xfrm>
            <a:custGeom>
              <a:avLst/>
              <a:gdLst>
                <a:gd name="T0" fmla="*/ 20 w 52"/>
                <a:gd name="T1" fmla="*/ 0 h 62"/>
                <a:gd name="T2" fmla="*/ 0 w 52"/>
                <a:gd name="T3" fmla="*/ 24 h 62"/>
                <a:gd name="T4" fmla="*/ 34 w 52"/>
                <a:gd name="T5" fmla="*/ 62 h 62"/>
                <a:gd name="T6" fmla="*/ 52 w 52"/>
                <a:gd name="T7" fmla="*/ 48 h 62"/>
                <a:gd name="T8" fmla="*/ 20 w 52"/>
                <a:gd name="T9" fmla="*/ 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2"/>
                <a:gd name="T16" fmla="*/ 0 h 62"/>
                <a:gd name="T17" fmla="*/ 52 w 52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2" h="62">
                  <a:moveTo>
                    <a:pt x="20" y="0"/>
                  </a:moveTo>
                  <a:lnTo>
                    <a:pt x="0" y="24"/>
                  </a:lnTo>
                  <a:lnTo>
                    <a:pt x="34" y="62"/>
                  </a:lnTo>
                  <a:lnTo>
                    <a:pt x="52" y="48"/>
                  </a:lnTo>
                  <a:lnTo>
                    <a:pt x="2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94" name="Freeform 3068"/>
            <p:cNvSpPr>
              <a:spLocks noChangeAspect="1"/>
            </p:cNvSpPr>
            <p:nvPr/>
          </p:nvSpPr>
          <p:spPr bwMode="auto">
            <a:xfrm>
              <a:off x="4476" y="1700"/>
              <a:ext cx="46" cy="18"/>
            </a:xfrm>
            <a:custGeom>
              <a:avLst/>
              <a:gdLst>
                <a:gd name="T0" fmla="*/ 22 w 46"/>
                <a:gd name="T1" fmla="*/ 0 h 18"/>
                <a:gd name="T2" fmla="*/ 0 w 46"/>
                <a:gd name="T3" fmla="*/ 10 h 18"/>
                <a:gd name="T4" fmla="*/ 24 w 46"/>
                <a:gd name="T5" fmla="*/ 18 h 18"/>
                <a:gd name="T6" fmla="*/ 46 w 46"/>
                <a:gd name="T7" fmla="*/ 8 h 18"/>
                <a:gd name="T8" fmla="*/ 22 w 46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6"/>
                <a:gd name="T16" fmla="*/ 0 h 18"/>
                <a:gd name="T17" fmla="*/ 46 w 46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6" h="18">
                  <a:moveTo>
                    <a:pt x="22" y="0"/>
                  </a:moveTo>
                  <a:lnTo>
                    <a:pt x="0" y="10"/>
                  </a:lnTo>
                  <a:lnTo>
                    <a:pt x="24" y="18"/>
                  </a:lnTo>
                  <a:lnTo>
                    <a:pt x="46" y="8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896F"/>
            </a:solidFill>
            <a:ln w="0">
              <a:solidFill>
                <a:srgbClr val="00896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95" name="Freeform 3069"/>
            <p:cNvSpPr>
              <a:spLocks noChangeAspect="1"/>
            </p:cNvSpPr>
            <p:nvPr/>
          </p:nvSpPr>
          <p:spPr bwMode="auto">
            <a:xfrm>
              <a:off x="4476" y="1700"/>
              <a:ext cx="46" cy="18"/>
            </a:xfrm>
            <a:custGeom>
              <a:avLst/>
              <a:gdLst>
                <a:gd name="T0" fmla="*/ 22 w 46"/>
                <a:gd name="T1" fmla="*/ 0 h 18"/>
                <a:gd name="T2" fmla="*/ 0 w 46"/>
                <a:gd name="T3" fmla="*/ 10 h 18"/>
                <a:gd name="T4" fmla="*/ 24 w 46"/>
                <a:gd name="T5" fmla="*/ 18 h 18"/>
                <a:gd name="T6" fmla="*/ 46 w 46"/>
                <a:gd name="T7" fmla="*/ 8 h 18"/>
                <a:gd name="T8" fmla="*/ 22 w 46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6"/>
                <a:gd name="T16" fmla="*/ 0 h 18"/>
                <a:gd name="T17" fmla="*/ 46 w 46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6" h="18">
                  <a:moveTo>
                    <a:pt x="22" y="0"/>
                  </a:moveTo>
                  <a:lnTo>
                    <a:pt x="0" y="10"/>
                  </a:lnTo>
                  <a:lnTo>
                    <a:pt x="24" y="18"/>
                  </a:lnTo>
                  <a:lnTo>
                    <a:pt x="46" y="8"/>
                  </a:lnTo>
                  <a:lnTo>
                    <a:pt x="22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96" name="Freeform 3070"/>
            <p:cNvSpPr>
              <a:spLocks noChangeAspect="1"/>
            </p:cNvSpPr>
            <p:nvPr/>
          </p:nvSpPr>
          <p:spPr bwMode="auto">
            <a:xfrm>
              <a:off x="4500" y="1708"/>
              <a:ext cx="48" cy="18"/>
            </a:xfrm>
            <a:custGeom>
              <a:avLst/>
              <a:gdLst>
                <a:gd name="T0" fmla="*/ 22 w 48"/>
                <a:gd name="T1" fmla="*/ 0 h 18"/>
                <a:gd name="T2" fmla="*/ 0 w 48"/>
                <a:gd name="T3" fmla="*/ 10 h 18"/>
                <a:gd name="T4" fmla="*/ 26 w 48"/>
                <a:gd name="T5" fmla="*/ 18 h 18"/>
                <a:gd name="T6" fmla="*/ 48 w 48"/>
                <a:gd name="T7" fmla="*/ 8 h 18"/>
                <a:gd name="T8" fmla="*/ 22 w 48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18"/>
                <a:gd name="T17" fmla="*/ 48 w 48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18">
                  <a:moveTo>
                    <a:pt x="22" y="0"/>
                  </a:moveTo>
                  <a:lnTo>
                    <a:pt x="0" y="10"/>
                  </a:lnTo>
                  <a:lnTo>
                    <a:pt x="26" y="18"/>
                  </a:lnTo>
                  <a:lnTo>
                    <a:pt x="48" y="8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8A6F"/>
            </a:solidFill>
            <a:ln w="0">
              <a:solidFill>
                <a:srgbClr val="008A6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97" name="Freeform 3071"/>
            <p:cNvSpPr>
              <a:spLocks noChangeAspect="1"/>
            </p:cNvSpPr>
            <p:nvPr/>
          </p:nvSpPr>
          <p:spPr bwMode="auto">
            <a:xfrm>
              <a:off x="4500" y="1708"/>
              <a:ext cx="48" cy="18"/>
            </a:xfrm>
            <a:custGeom>
              <a:avLst/>
              <a:gdLst>
                <a:gd name="T0" fmla="*/ 22 w 48"/>
                <a:gd name="T1" fmla="*/ 0 h 18"/>
                <a:gd name="T2" fmla="*/ 0 w 48"/>
                <a:gd name="T3" fmla="*/ 10 h 18"/>
                <a:gd name="T4" fmla="*/ 26 w 48"/>
                <a:gd name="T5" fmla="*/ 18 h 18"/>
                <a:gd name="T6" fmla="*/ 48 w 48"/>
                <a:gd name="T7" fmla="*/ 8 h 18"/>
                <a:gd name="T8" fmla="*/ 22 w 48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18"/>
                <a:gd name="T17" fmla="*/ 48 w 48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18">
                  <a:moveTo>
                    <a:pt x="22" y="0"/>
                  </a:moveTo>
                  <a:lnTo>
                    <a:pt x="0" y="10"/>
                  </a:lnTo>
                  <a:lnTo>
                    <a:pt x="26" y="18"/>
                  </a:lnTo>
                  <a:lnTo>
                    <a:pt x="48" y="8"/>
                  </a:lnTo>
                  <a:lnTo>
                    <a:pt x="22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98" name="Freeform 3072"/>
            <p:cNvSpPr>
              <a:spLocks noChangeAspect="1"/>
            </p:cNvSpPr>
            <p:nvPr/>
          </p:nvSpPr>
          <p:spPr bwMode="auto">
            <a:xfrm>
              <a:off x="4526" y="1716"/>
              <a:ext cx="48" cy="18"/>
            </a:xfrm>
            <a:custGeom>
              <a:avLst/>
              <a:gdLst>
                <a:gd name="T0" fmla="*/ 22 w 48"/>
                <a:gd name="T1" fmla="*/ 0 h 18"/>
                <a:gd name="T2" fmla="*/ 0 w 48"/>
                <a:gd name="T3" fmla="*/ 10 h 18"/>
                <a:gd name="T4" fmla="*/ 26 w 48"/>
                <a:gd name="T5" fmla="*/ 18 h 18"/>
                <a:gd name="T6" fmla="*/ 48 w 48"/>
                <a:gd name="T7" fmla="*/ 8 h 18"/>
                <a:gd name="T8" fmla="*/ 22 w 48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18"/>
                <a:gd name="T17" fmla="*/ 48 w 48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18">
                  <a:moveTo>
                    <a:pt x="22" y="0"/>
                  </a:moveTo>
                  <a:lnTo>
                    <a:pt x="0" y="10"/>
                  </a:lnTo>
                  <a:lnTo>
                    <a:pt x="26" y="18"/>
                  </a:lnTo>
                  <a:lnTo>
                    <a:pt x="48" y="8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896F"/>
            </a:solidFill>
            <a:ln w="0">
              <a:solidFill>
                <a:srgbClr val="00896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699" name="Freeform 3073"/>
            <p:cNvSpPr>
              <a:spLocks noChangeAspect="1"/>
            </p:cNvSpPr>
            <p:nvPr/>
          </p:nvSpPr>
          <p:spPr bwMode="auto">
            <a:xfrm>
              <a:off x="4526" y="1716"/>
              <a:ext cx="48" cy="18"/>
            </a:xfrm>
            <a:custGeom>
              <a:avLst/>
              <a:gdLst>
                <a:gd name="T0" fmla="*/ 22 w 48"/>
                <a:gd name="T1" fmla="*/ 0 h 18"/>
                <a:gd name="T2" fmla="*/ 0 w 48"/>
                <a:gd name="T3" fmla="*/ 10 h 18"/>
                <a:gd name="T4" fmla="*/ 26 w 48"/>
                <a:gd name="T5" fmla="*/ 18 h 18"/>
                <a:gd name="T6" fmla="*/ 48 w 48"/>
                <a:gd name="T7" fmla="*/ 8 h 18"/>
                <a:gd name="T8" fmla="*/ 22 w 48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18"/>
                <a:gd name="T17" fmla="*/ 48 w 48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18">
                  <a:moveTo>
                    <a:pt x="22" y="0"/>
                  </a:moveTo>
                  <a:lnTo>
                    <a:pt x="0" y="10"/>
                  </a:lnTo>
                  <a:lnTo>
                    <a:pt x="26" y="18"/>
                  </a:lnTo>
                  <a:lnTo>
                    <a:pt x="48" y="8"/>
                  </a:lnTo>
                  <a:lnTo>
                    <a:pt x="22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00" name="Freeform 3074"/>
            <p:cNvSpPr>
              <a:spLocks noChangeAspect="1"/>
            </p:cNvSpPr>
            <p:nvPr/>
          </p:nvSpPr>
          <p:spPr bwMode="auto">
            <a:xfrm>
              <a:off x="4552" y="1724"/>
              <a:ext cx="48" cy="18"/>
            </a:xfrm>
            <a:custGeom>
              <a:avLst/>
              <a:gdLst>
                <a:gd name="T0" fmla="*/ 22 w 48"/>
                <a:gd name="T1" fmla="*/ 0 h 18"/>
                <a:gd name="T2" fmla="*/ 0 w 48"/>
                <a:gd name="T3" fmla="*/ 10 h 18"/>
                <a:gd name="T4" fmla="*/ 26 w 48"/>
                <a:gd name="T5" fmla="*/ 18 h 18"/>
                <a:gd name="T6" fmla="*/ 48 w 48"/>
                <a:gd name="T7" fmla="*/ 8 h 18"/>
                <a:gd name="T8" fmla="*/ 22 w 48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18"/>
                <a:gd name="T17" fmla="*/ 48 w 48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18">
                  <a:moveTo>
                    <a:pt x="22" y="0"/>
                  </a:moveTo>
                  <a:lnTo>
                    <a:pt x="0" y="10"/>
                  </a:lnTo>
                  <a:lnTo>
                    <a:pt x="26" y="18"/>
                  </a:lnTo>
                  <a:lnTo>
                    <a:pt x="48" y="8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886F"/>
            </a:solidFill>
            <a:ln w="0">
              <a:solidFill>
                <a:srgbClr val="00886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01" name="Freeform 3075"/>
            <p:cNvSpPr>
              <a:spLocks noChangeAspect="1"/>
            </p:cNvSpPr>
            <p:nvPr/>
          </p:nvSpPr>
          <p:spPr bwMode="auto">
            <a:xfrm>
              <a:off x="4552" y="1724"/>
              <a:ext cx="48" cy="18"/>
            </a:xfrm>
            <a:custGeom>
              <a:avLst/>
              <a:gdLst>
                <a:gd name="T0" fmla="*/ 22 w 48"/>
                <a:gd name="T1" fmla="*/ 0 h 18"/>
                <a:gd name="T2" fmla="*/ 0 w 48"/>
                <a:gd name="T3" fmla="*/ 10 h 18"/>
                <a:gd name="T4" fmla="*/ 26 w 48"/>
                <a:gd name="T5" fmla="*/ 18 h 18"/>
                <a:gd name="T6" fmla="*/ 48 w 48"/>
                <a:gd name="T7" fmla="*/ 8 h 18"/>
                <a:gd name="T8" fmla="*/ 22 w 48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18"/>
                <a:gd name="T17" fmla="*/ 48 w 48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18">
                  <a:moveTo>
                    <a:pt x="22" y="0"/>
                  </a:moveTo>
                  <a:lnTo>
                    <a:pt x="0" y="10"/>
                  </a:lnTo>
                  <a:lnTo>
                    <a:pt x="26" y="18"/>
                  </a:lnTo>
                  <a:lnTo>
                    <a:pt x="48" y="8"/>
                  </a:lnTo>
                  <a:lnTo>
                    <a:pt x="22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02" name="Freeform 3076"/>
            <p:cNvSpPr>
              <a:spLocks noChangeAspect="1"/>
            </p:cNvSpPr>
            <p:nvPr/>
          </p:nvSpPr>
          <p:spPr bwMode="auto">
            <a:xfrm>
              <a:off x="4578" y="1732"/>
              <a:ext cx="48" cy="18"/>
            </a:xfrm>
            <a:custGeom>
              <a:avLst/>
              <a:gdLst>
                <a:gd name="T0" fmla="*/ 22 w 48"/>
                <a:gd name="T1" fmla="*/ 0 h 18"/>
                <a:gd name="T2" fmla="*/ 0 w 48"/>
                <a:gd name="T3" fmla="*/ 10 h 18"/>
                <a:gd name="T4" fmla="*/ 26 w 48"/>
                <a:gd name="T5" fmla="*/ 18 h 18"/>
                <a:gd name="T6" fmla="*/ 48 w 48"/>
                <a:gd name="T7" fmla="*/ 8 h 18"/>
                <a:gd name="T8" fmla="*/ 22 w 48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18"/>
                <a:gd name="T17" fmla="*/ 48 w 48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18">
                  <a:moveTo>
                    <a:pt x="22" y="0"/>
                  </a:moveTo>
                  <a:lnTo>
                    <a:pt x="0" y="10"/>
                  </a:lnTo>
                  <a:lnTo>
                    <a:pt x="26" y="18"/>
                  </a:lnTo>
                  <a:lnTo>
                    <a:pt x="48" y="8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8570"/>
            </a:solidFill>
            <a:ln w="0">
              <a:solidFill>
                <a:srgbClr val="00857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03" name="Freeform 3077"/>
            <p:cNvSpPr>
              <a:spLocks noChangeAspect="1"/>
            </p:cNvSpPr>
            <p:nvPr/>
          </p:nvSpPr>
          <p:spPr bwMode="auto">
            <a:xfrm>
              <a:off x="4578" y="1732"/>
              <a:ext cx="48" cy="18"/>
            </a:xfrm>
            <a:custGeom>
              <a:avLst/>
              <a:gdLst>
                <a:gd name="T0" fmla="*/ 22 w 48"/>
                <a:gd name="T1" fmla="*/ 0 h 18"/>
                <a:gd name="T2" fmla="*/ 0 w 48"/>
                <a:gd name="T3" fmla="*/ 10 h 18"/>
                <a:gd name="T4" fmla="*/ 26 w 48"/>
                <a:gd name="T5" fmla="*/ 18 h 18"/>
                <a:gd name="T6" fmla="*/ 48 w 48"/>
                <a:gd name="T7" fmla="*/ 8 h 18"/>
                <a:gd name="T8" fmla="*/ 22 w 48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18"/>
                <a:gd name="T17" fmla="*/ 48 w 48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18">
                  <a:moveTo>
                    <a:pt x="22" y="0"/>
                  </a:moveTo>
                  <a:lnTo>
                    <a:pt x="0" y="10"/>
                  </a:lnTo>
                  <a:lnTo>
                    <a:pt x="26" y="18"/>
                  </a:lnTo>
                  <a:lnTo>
                    <a:pt x="48" y="8"/>
                  </a:lnTo>
                  <a:lnTo>
                    <a:pt x="22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04" name="Freeform 3078"/>
            <p:cNvSpPr>
              <a:spLocks noChangeAspect="1"/>
            </p:cNvSpPr>
            <p:nvPr/>
          </p:nvSpPr>
          <p:spPr bwMode="auto">
            <a:xfrm>
              <a:off x="4604" y="1740"/>
              <a:ext cx="48" cy="16"/>
            </a:xfrm>
            <a:custGeom>
              <a:avLst/>
              <a:gdLst>
                <a:gd name="T0" fmla="*/ 22 w 48"/>
                <a:gd name="T1" fmla="*/ 0 h 16"/>
                <a:gd name="T2" fmla="*/ 0 w 48"/>
                <a:gd name="T3" fmla="*/ 10 h 16"/>
                <a:gd name="T4" fmla="*/ 28 w 48"/>
                <a:gd name="T5" fmla="*/ 16 h 16"/>
                <a:gd name="T6" fmla="*/ 48 w 48"/>
                <a:gd name="T7" fmla="*/ 6 h 16"/>
                <a:gd name="T8" fmla="*/ 22 w 48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16"/>
                <a:gd name="T17" fmla="*/ 48 w 48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16">
                  <a:moveTo>
                    <a:pt x="22" y="0"/>
                  </a:moveTo>
                  <a:lnTo>
                    <a:pt x="0" y="10"/>
                  </a:lnTo>
                  <a:lnTo>
                    <a:pt x="28" y="16"/>
                  </a:lnTo>
                  <a:lnTo>
                    <a:pt x="48" y="6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8270"/>
            </a:solidFill>
            <a:ln w="0">
              <a:solidFill>
                <a:srgbClr val="00827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05" name="Freeform 3079"/>
            <p:cNvSpPr>
              <a:spLocks noChangeAspect="1"/>
            </p:cNvSpPr>
            <p:nvPr/>
          </p:nvSpPr>
          <p:spPr bwMode="auto">
            <a:xfrm>
              <a:off x="4604" y="1740"/>
              <a:ext cx="48" cy="16"/>
            </a:xfrm>
            <a:custGeom>
              <a:avLst/>
              <a:gdLst>
                <a:gd name="T0" fmla="*/ 22 w 48"/>
                <a:gd name="T1" fmla="*/ 0 h 16"/>
                <a:gd name="T2" fmla="*/ 0 w 48"/>
                <a:gd name="T3" fmla="*/ 10 h 16"/>
                <a:gd name="T4" fmla="*/ 28 w 48"/>
                <a:gd name="T5" fmla="*/ 16 h 16"/>
                <a:gd name="T6" fmla="*/ 48 w 48"/>
                <a:gd name="T7" fmla="*/ 6 h 16"/>
                <a:gd name="T8" fmla="*/ 22 w 48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16"/>
                <a:gd name="T17" fmla="*/ 48 w 48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16">
                  <a:moveTo>
                    <a:pt x="22" y="0"/>
                  </a:moveTo>
                  <a:lnTo>
                    <a:pt x="0" y="10"/>
                  </a:lnTo>
                  <a:lnTo>
                    <a:pt x="28" y="16"/>
                  </a:lnTo>
                  <a:lnTo>
                    <a:pt x="48" y="6"/>
                  </a:lnTo>
                  <a:lnTo>
                    <a:pt x="22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06" name="Freeform 3080"/>
            <p:cNvSpPr>
              <a:spLocks noChangeAspect="1"/>
            </p:cNvSpPr>
            <p:nvPr/>
          </p:nvSpPr>
          <p:spPr bwMode="auto">
            <a:xfrm>
              <a:off x="4632" y="1746"/>
              <a:ext cx="48" cy="16"/>
            </a:xfrm>
            <a:custGeom>
              <a:avLst/>
              <a:gdLst>
                <a:gd name="T0" fmla="*/ 20 w 48"/>
                <a:gd name="T1" fmla="*/ 0 h 16"/>
                <a:gd name="T2" fmla="*/ 0 w 48"/>
                <a:gd name="T3" fmla="*/ 10 h 16"/>
                <a:gd name="T4" fmla="*/ 26 w 48"/>
                <a:gd name="T5" fmla="*/ 16 h 16"/>
                <a:gd name="T6" fmla="*/ 48 w 48"/>
                <a:gd name="T7" fmla="*/ 6 h 16"/>
                <a:gd name="T8" fmla="*/ 20 w 48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16"/>
                <a:gd name="T17" fmla="*/ 48 w 48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16">
                  <a:moveTo>
                    <a:pt x="20" y="0"/>
                  </a:moveTo>
                  <a:lnTo>
                    <a:pt x="0" y="10"/>
                  </a:lnTo>
                  <a:lnTo>
                    <a:pt x="26" y="16"/>
                  </a:lnTo>
                  <a:lnTo>
                    <a:pt x="48" y="6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7C71"/>
            </a:solidFill>
            <a:ln w="0">
              <a:solidFill>
                <a:srgbClr val="007C7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07" name="Freeform 3081"/>
            <p:cNvSpPr>
              <a:spLocks noChangeAspect="1"/>
            </p:cNvSpPr>
            <p:nvPr/>
          </p:nvSpPr>
          <p:spPr bwMode="auto">
            <a:xfrm>
              <a:off x="4632" y="1746"/>
              <a:ext cx="48" cy="16"/>
            </a:xfrm>
            <a:custGeom>
              <a:avLst/>
              <a:gdLst>
                <a:gd name="T0" fmla="*/ 20 w 48"/>
                <a:gd name="T1" fmla="*/ 0 h 16"/>
                <a:gd name="T2" fmla="*/ 0 w 48"/>
                <a:gd name="T3" fmla="*/ 10 h 16"/>
                <a:gd name="T4" fmla="*/ 26 w 48"/>
                <a:gd name="T5" fmla="*/ 16 h 16"/>
                <a:gd name="T6" fmla="*/ 48 w 48"/>
                <a:gd name="T7" fmla="*/ 6 h 16"/>
                <a:gd name="T8" fmla="*/ 20 w 48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16"/>
                <a:gd name="T17" fmla="*/ 48 w 48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16">
                  <a:moveTo>
                    <a:pt x="20" y="0"/>
                  </a:moveTo>
                  <a:lnTo>
                    <a:pt x="0" y="10"/>
                  </a:lnTo>
                  <a:lnTo>
                    <a:pt x="26" y="16"/>
                  </a:lnTo>
                  <a:lnTo>
                    <a:pt x="48" y="6"/>
                  </a:lnTo>
                  <a:lnTo>
                    <a:pt x="2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08" name="Freeform 3082"/>
            <p:cNvSpPr>
              <a:spLocks noChangeAspect="1"/>
            </p:cNvSpPr>
            <p:nvPr/>
          </p:nvSpPr>
          <p:spPr bwMode="auto">
            <a:xfrm>
              <a:off x="4658" y="1752"/>
              <a:ext cx="50" cy="14"/>
            </a:xfrm>
            <a:custGeom>
              <a:avLst/>
              <a:gdLst>
                <a:gd name="T0" fmla="*/ 22 w 50"/>
                <a:gd name="T1" fmla="*/ 0 h 14"/>
                <a:gd name="T2" fmla="*/ 0 w 50"/>
                <a:gd name="T3" fmla="*/ 10 h 14"/>
                <a:gd name="T4" fmla="*/ 28 w 50"/>
                <a:gd name="T5" fmla="*/ 14 h 14"/>
                <a:gd name="T6" fmla="*/ 50 w 50"/>
                <a:gd name="T7" fmla="*/ 4 h 14"/>
                <a:gd name="T8" fmla="*/ 22 w 50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0"/>
                <a:gd name="T16" fmla="*/ 0 h 14"/>
                <a:gd name="T17" fmla="*/ 50 w 50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0" h="14">
                  <a:moveTo>
                    <a:pt x="22" y="0"/>
                  </a:moveTo>
                  <a:lnTo>
                    <a:pt x="0" y="10"/>
                  </a:lnTo>
                  <a:lnTo>
                    <a:pt x="28" y="14"/>
                  </a:lnTo>
                  <a:lnTo>
                    <a:pt x="50" y="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7472"/>
            </a:solidFill>
            <a:ln w="0">
              <a:solidFill>
                <a:srgbClr val="00747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09" name="Freeform 3083"/>
            <p:cNvSpPr>
              <a:spLocks noChangeAspect="1"/>
            </p:cNvSpPr>
            <p:nvPr/>
          </p:nvSpPr>
          <p:spPr bwMode="auto">
            <a:xfrm>
              <a:off x="4658" y="1752"/>
              <a:ext cx="50" cy="14"/>
            </a:xfrm>
            <a:custGeom>
              <a:avLst/>
              <a:gdLst>
                <a:gd name="T0" fmla="*/ 22 w 50"/>
                <a:gd name="T1" fmla="*/ 0 h 14"/>
                <a:gd name="T2" fmla="*/ 0 w 50"/>
                <a:gd name="T3" fmla="*/ 10 h 14"/>
                <a:gd name="T4" fmla="*/ 28 w 50"/>
                <a:gd name="T5" fmla="*/ 14 h 14"/>
                <a:gd name="T6" fmla="*/ 50 w 50"/>
                <a:gd name="T7" fmla="*/ 4 h 14"/>
                <a:gd name="T8" fmla="*/ 22 w 50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0"/>
                <a:gd name="T16" fmla="*/ 0 h 14"/>
                <a:gd name="T17" fmla="*/ 50 w 50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0" h="14">
                  <a:moveTo>
                    <a:pt x="22" y="0"/>
                  </a:moveTo>
                  <a:lnTo>
                    <a:pt x="0" y="10"/>
                  </a:lnTo>
                  <a:lnTo>
                    <a:pt x="28" y="14"/>
                  </a:lnTo>
                  <a:lnTo>
                    <a:pt x="50" y="4"/>
                  </a:lnTo>
                  <a:lnTo>
                    <a:pt x="22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10" name="Freeform 3084"/>
            <p:cNvSpPr>
              <a:spLocks noChangeAspect="1"/>
            </p:cNvSpPr>
            <p:nvPr/>
          </p:nvSpPr>
          <p:spPr bwMode="auto">
            <a:xfrm>
              <a:off x="4686" y="1756"/>
              <a:ext cx="48" cy="14"/>
            </a:xfrm>
            <a:custGeom>
              <a:avLst/>
              <a:gdLst>
                <a:gd name="T0" fmla="*/ 22 w 48"/>
                <a:gd name="T1" fmla="*/ 0 h 14"/>
                <a:gd name="T2" fmla="*/ 0 w 48"/>
                <a:gd name="T3" fmla="*/ 10 h 14"/>
                <a:gd name="T4" fmla="*/ 28 w 48"/>
                <a:gd name="T5" fmla="*/ 14 h 14"/>
                <a:gd name="T6" fmla="*/ 48 w 48"/>
                <a:gd name="T7" fmla="*/ 2 h 14"/>
                <a:gd name="T8" fmla="*/ 22 w 48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14"/>
                <a:gd name="T17" fmla="*/ 48 w 48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14">
                  <a:moveTo>
                    <a:pt x="22" y="0"/>
                  </a:moveTo>
                  <a:lnTo>
                    <a:pt x="0" y="10"/>
                  </a:lnTo>
                  <a:lnTo>
                    <a:pt x="28" y="14"/>
                  </a:lnTo>
                  <a:lnTo>
                    <a:pt x="48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A73"/>
            </a:solidFill>
            <a:ln w="0">
              <a:solidFill>
                <a:srgbClr val="006A7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11" name="Freeform 3085"/>
            <p:cNvSpPr>
              <a:spLocks noChangeAspect="1"/>
            </p:cNvSpPr>
            <p:nvPr/>
          </p:nvSpPr>
          <p:spPr bwMode="auto">
            <a:xfrm>
              <a:off x="4686" y="1756"/>
              <a:ext cx="48" cy="14"/>
            </a:xfrm>
            <a:custGeom>
              <a:avLst/>
              <a:gdLst>
                <a:gd name="T0" fmla="*/ 22 w 48"/>
                <a:gd name="T1" fmla="*/ 0 h 14"/>
                <a:gd name="T2" fmla="*/ 0 w 48"/>
                <a:gd name="T3" fmla="*/ 10 h 14"/>
                <a:gd name="T4" fmla="*/ 28 w 48"/>
                <a:gd name="T5" fmla="*/ 14 h 14"/>
                <a:gd name="T6" fmla="*/ 48 w 48"/>
                <a:gd name="T7" fmla="*/ 2 h 14"/>
                <a:gd name="T8" fmla="*/ 22 w 48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14"/>
                <a:gd name="T17" fmla="*/ 48 w 48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14">
                  <a:moveTo>
                    <a:pt x="22" y="0"/>
                  </a:moveTo>
                  <a:lnTo>
                    <a:pt x="0" y="10"/>
                  </a:lnTo>
                  <a:lnTo>
                    <a:pt x="28" y="14"/>
                  </a:lnTo>
                  <a:lnTo>
                    <a:pt x="48" y="2"/>
                  </a:lnTo>
                  <a:lnTo>
                    <a:pt x="22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12" name="Freeform 3086"/>
            <p:cNvSpPr>
              <a:spLocks noChangeAspect="1"/>
            </p:cNvSpPr>
            <p:nvPr/>
          </p:nvSpPr>
          <p:spPr bwMode="auto">
            <a:xfrm>
              <a:off x="4714" y="1758"/>
              <a:ext cx="48" cy="14"/>
            </a:xfrm>
            <a:custGeom>
              <a:avLst/>
              <a:gdLst>
                <a:gd name="T0" fmla="*/ 20 w 48"/>
                <a:gd name="T1" fmla="*/ 0 h 14"/>
                <a:gd name="T2" fmla="*/ 0 w 48"/>
                <a:gd name="T3" fmla="*/ 12 h 14"/>
                <a:gd name="T4" fmla="*/ 28 w 48"/>
                <a:gd name="T5" fmla="*/ 14 h 14"/>
                <a:gd name="T6" fmla="*/ 48 w 48"/>
                <a:gd name="T7" fmla="*/ 0 h 14"/>
                <a:gd name="T8" fmla="*/ 20 w 48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14"/>
                <a:gd name="T17" fmla="*/ 48 w 48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14">
                  <a:moveTo>
                    <a:pt x="20" y="0"/>
                  </a:moveTo>
                  <a:lnTo>
                    <a:pt x="0" y="12"/>
                  </a:lnTo>
                  <a:lnTo>
                    <a:pt x="28" y="14"/>
                  </a:lnTo>
                  <a:lnTo>
                    <a:pt x="48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5D76"/>
            </a:solidFill>
            <a:ln w="0">
              <a:solidFill>
                <a:srgbClr val="005D7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13" name="Freeform 3087"/>
            <p:cNvSpPr>
              <a:spLocks noChangeAspect="1"/>
            </p:cNvSpPr>
            <p:nvPr/>
          </p:nvSpPr>
          <p:spPr bwMode="auto">
            <a:xfrm>
              <a:off x="4714" y="1758"/>
              <a:ext cx="48" cy="14"/>
            </a:xfrm>
            <a:custGeom>
              <a:avLst/>
              <a:gdLst>
                <a:gd name="T0" fmla="*/ 20 w 48"/>
                <a:gd name="T1" fmla="*/ 0 h 14"/>
                <a:gd name="T2" fmla="*/ 0 w 48"/>
                <a:gd name="T3" fmla="*/ 12 h 14"/>
                <a:gd name="T4" fmla="*/ 28 w 48"/>
                <a:gd name="T5" fmla="*/ 14 h 14"/>
                <a:gd name="T6" fmla="*/ 48 w 48"/>
                <a:gd name="T7" fmla="*/ 0 h 14"/>
                <a:gd name="T8" fmla="*/ 20 w 48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14"/>
                <a:gd name="T17" fmla="*/ 48 w 48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14">
                  <a:moveTo>
                    <a:pt x="20" y="0"/>
                  </a:moveTo>
                  <a:lnTo>
                    <a:pt x="0" y="12"/>
                  </a:lnTo>
                  <a:lnTo>
                    <a:pt x="28" y="14"/>
                  </a:lnTo>
                  <a:lnTo>
                    <a:pt x="48" y="0"/>
                  </a:lnTo>
                  <a:lnTo>
                    <a:pt x="2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14" name="Freeform 3088"/>
            <p:cNvSpPr>
              <a:spLocks noChangeAspect="1"/>
            </p:cNvSpPr>
            <p:nvPr/>
          </p:nvSpPr>
          <p:spPr bwMode="auto">
            <a:xfrm>
              <a:off x="4742" y="1758"/>
              <a:ext cx="50" cy="14"/>
            </a:xfrm>
            <a:custGeom>
              <a:avLst/>
              <a:gdLst>
                <a:gd name="T0" fmla="*/ 20 w 50"/>
                <a:gd name="T1" fmla="*/ 0 h 14"/>
                <a:gd name="T2" fmla="*/ 0 w 50"/>
                <a:gd name="T3" fmla="*/ 14 h 14"/>
                <a:gd name="T4" fmla="*/ 28 w 50"/>
                <a:gd name="T5" fmla="*/ 12 h 14"/>
                <a:gd name="T6" fmla="*/ 50 w 50"/>
                <a:gd name="T7" fmla="*/ 0 h 14"/>
                <a:gd name="T8" fmla="*/ 20 w 50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0"/>
                <a:gd name="T16" fmla="*/ 0 h 14"/>
                <a:gd name="T17" fmla="*/ 50 w 50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0" h="14">
                  <a:moveTo>
                    <a:pt x="20" y="0"/>
                  </a:moveTo>
                  <a:lnTo>
                    <a:pt x="0" y="14"/>
                  </a:lnTo>
                  <a:lnTo>
                    <a:pt x="28" y="12"/>
                  </a:lnTo>
                  <a:lnTo>
                    <a:pt x="5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4E79"/>
            </a:solidFill>
            <a:ln w="0">
              <a:solidFill>
                <a:srgbClr val="004E7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15" name="Freeform 3089"/>
            <p:cNvSpPr>
              <a:spLocks noChangeAspect="1"/>
            </p:cNvSpPr>
            <p:nvPr/>
          </p:nvSpPr>
          <p:spPr bwMode="auto">
            <a:xfrm>
              <a:off x="4742" y="1758"/>
              <a:ext cx="50" cy="14"/>
            </a:xfrm>
            <a:custGeom>
              <a:avLst/>
              <a:gdLst>
                <a:gd name="T0" fmla="*/ 20 w 50"/>
                <a:gd name="T1" fmla="*/ 0 h 14"/>
                <a:gd name="T2" fmla="*/ 0 w 50"/>
                <a:gd name="T3" fmla="*/ 14 h 14"/>
                <a:gd name="T4" fmla="*/ 28 w 50"/>
                <a:gd name="T5" fmla="*/ 12 h 14"/>
                <a:gd name="T6" fmla="*/ 50 w 50"/>
                <a:gd name="T7" fmla="*/ 0 h 14"/>
                <a:gd name="T8" fmla="*/ 20 w 50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0"/>
                <a:gd name="T16" fmla="*/ 0 h 14"/>
                <a:gd name="T17" fmla="*/ 50 w 50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0" h="14">
                  <a:moveTo>
                    <a:pt x="20" y="0"/>
                  </a:moveTo>
                  <a:lnTo>
                    <a:pt x="0" y="14"/>
                  </a:lnTo>
                  <a:lnTo>
                    <a:pt x="28" y="12"/>
                  </a:lnTo>
                  <a:lnTo>
                    <a:pt x="50" y="0"/>
                  </a:lnTo>
                  <a:lnTo>
                    <a:pt x="2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16" name="Freeform 3090"/>
            <p:cNvSpPr>
              <a:spLocks noChangeAspect="1"/>
            </p:cNvSpPr>
            <p:nvPr/>
          </p:nvSpPr>
          <p:spPr bwMode="auto">
            <a:xfrm>
              <a:off x="4770" y="1754"/>
              <a:ext cx="50" cy="16"/>
            </a:xfrm>
            <a:custGeom>
              <a:avLst/>
              <a:gdLst>
                <a:gd name="T0" fmla="*/ 22 w 50"/>
                <a:gd name="T1" fmla="*/ 4 h 16"/>
                <a:gd name="T2" fmla="*/ 0 w 50"/>
                <a:gd name="T3" fmla="*/ 16 h 16"/>
                <a:gd name="T4" fmla="*/ 28 w 50"/>
                <a:gd name="T5" fmla="*/ 14 h 16"/>
                <a:gd name="T6" fmla="*/ 50 w 50"/>
                <a:gd name="T7" fmla="*/ 0 h 16"/>
                <a:gd name="T8" fmla="*/ 22 w 50"/>
                <a:gd name="T9" fmla="*/ 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0"/>
                <a:gd name="T16" fmla="*/ 0 h 16"/>
                <a:gd name="T17" fmla="*/ 50 w 50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0" h="16">
                  <a:moveTo>
                    <a:pt x="22" y="4"/>
                  </a:moveTo>
                  <a:lnTo>
                    <a:pt x="0" y="16"/>
                  </a:lnTo>
                  <a:lnTo>
                    <a:pt x="28" y="14"/>
                  </a:lnTo>
                  <a:lnTo>
                    <a:pt x="50" y="0"/>
                  </a:lnTo>
                  <a:lnTo>
                    <a:pt x="22" y="4"/>
                  </a:lnTo>
                  <a:close/>
                </a:path>
              </a:pathLst>
            </a:custGeom>
            <a:solidFill>
              <a:srgbClr val="003E7C"/>
            </a:solidFill>
            <a:ln w="0">
              <a:solidFill>
                <a:srgbClr val="003E7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17" name="Freeform 3091"/>
            <p:cNvSpPr>
              <a:spLocks noChangeAspect="1"/>
            </p:cNvSpPr>
            <p:nvPr/>
          </p:nvSpPr>
          <p:spPr bwMode="auto">
            <a:xfrm>
              <a:off x="4770" y="1754"/>
              <a:ext cx="50" cy="16"/>
            </a:xfrm>
            <a:custGeom>
              <a:avLst/>
              <a:gdLst>
                <a:gd name="T0" fmla="*/ 22 w 50"/>
                <a:gd name="T1" fmla="*/ 4 h 16"/>
                <a:gd name="T2" fmla="*/ 0 w 50"/>
                <a:gd name="T3" fmla="*/ 16 h 16"/>
                <a:gd name="T4" fmla="*/ 28 w 50"/>
                <a:gd name="T5" fmla="*/ 14 h 16"/>
                <a:gd name="T6" fmla="*/ 50 w 50"/>
                <a:gd name="T7" fmla="*/ 0 h 16"/>
                <a:gd name="T8" fmla="*/ 22 w 50"/>
                <a:gd name="T9" fmla="*/ 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0"/>
                <a:gd name="T16" fmla="*/ 0 h 16"/>
                <a:gd name="T17" fmla="*/ 50 w 50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0" h="16">
                  <a:moveTo>
                    <a:pt x="22" y="4"/>
                  </a:moveTo>
                  <a:lnTo>
                    <a:pt x="0" y="16"/>
                  </a:lnTo>
                  <a:lnTo>
                    <a:pt x="28" y="14"/>
                  </a:lnTo>
                  <a:lnTo>
                    <a:pt x="50" y="0"/>
                  </a:lnTo>
                  <a:lnTo>
                    <a:pt x="22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18" name="Freeform 3092"/>
            <p:cNvSpPr>
              <a:spLocks noChangeAspect="1"/>
            </p:cNvSpPr>
            <p:nvPr/>
          </p:nvSpPr>
          <p:spPr bwMode="auto">
            <a:xfrm>
              <a:off x="4798" y="1748"/>
              <a:ext cx="52" cy="20"/>
            </a:xfrm>
            <a:custGeom>
              <a:avLst/>
              <a:gdLst>
                <a:gd name="T0" fmla="*/ 22 w 52"/>
                <a:gd name="T1" fmla="*/ 6 h 20"/>
                <a:gd name="T2" fmla="*/ 0 w 52"/>
                <a:gd name="T3" fmla="*/ 20 h 20"/>
                <a:gd name="T4" fmla="*/ 30 w 52"/>
                <a:gd name="T5" fmla="*/ 14 h 20"/>
                <a:gd name="T6" fmla="*/ 52 w 52"/>
                <a:gd name="T7" fmla="*/ 0 h 20"/>
                <a:gd name="T8" fmla="*/ 22 w 52"/>
                <a:gd name="T9" fmla="*/ 6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2"/>
                <a:gd name="T16" fmla="*/ 0 h 20"/>
                <a:gd name="T17" fmla="*/ 52 w 52"/>
                <a:gd name="T18" fmla="*/ 20 h 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2" h="20">
                  <a:moveTo>
                    <a:pt x="22" y="6"/>
                  </a:moveTo>
                  <a:lnTo>
                    <a:pt x="0" y="20"/>
                  </a:lnTo>
                  <a:lnTo>
                    <a:pt x="30" y="14"/>
                  </a:lnTo>
                  <a:lnTo>
                    <a:pt x="52" y="0"/>
                  </a:lnTo>
                  <a:lnTo>
                    <a:pt x="22" y="6"/>
                  </a:lnTo>
                  <a:close/>
                </a:path>
              </a:pathLst>
            </a:custGeom>
            <a:solidFill>
              <a:srgbClr val="002C81"/>
            </a:solidFill>
            <a:ln w="0">
              <a:solidFill>
                <a:srgbClr val="002C8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19" name="Freeform 3093"/>
            <p:cNvSpPr>
              <a:spLocks noChangeAspect="1"/>
            </p:cNvSpPr>
            <p:nvPr/>
          </p:nvSpPr>
          <p:spPr bwMode="auto">
            <a:xfrm>
              <a:off x="4798" y="1748"/>
              <a:ext cx="52" cy="20"/>
            </a:xfrm>
            <a:custGeom>
              <a:avLst/>
              <a:gdLst>
                <a:gd name="T0" fmla="*/ 22 w 52"/>
                <a:gd name="T1" fmla="*/ 6 h 20"/>
                <a:gd name="T2" fmla="*/ 0 w 52"/>
                <a:gd name="T3" fmla="*/ 20 h 20"/>
                <a:gd name="T4" fmla="*/ 30 w 52"/>
                <a:gd name="T5" fmla="*/ 14 h 20"/>
                <a:gd name="T6" fmla="*/ 52 w 52"/>
                <a:gd name="T7" fmla="*/ 0 h 20"/>
                <a:gd name="T8" fmla="*/ 22 w 52"/>
                <a:gd name="T9" fmla="*/ 6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2"/>
                <a:gd name="T16" fmla="*/ 0 h 20"/>
                <a:gd name="T17" fmla="*/ 52 w 52"/>
                <a:gd name="T18" fmla="*/ 20 h 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2" h="20">
                  <a:moveTo>
                    <a:pt x="22" y="6"/>
                  </a:moveTo>
                  <a:lnTo>
                    <a:pt x="0" y="20"/>
                  </a:lnTo>
                  <a:lnTo>
                    <a:pt x="30" y="14"/>
                  </a:lnTo>
                  <a:lnTo>
                    <a:pt x="52" y="0"/>
                  </a:lnTo>
                  <a:lnTo>
                    <a:pt x="2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20" name="Freeform 3094"/>
            <p:cNvSpPr>
              <a:spLocks noChangeAspect="1"/>
            </p:cNvSpPr>
            <p:nvPr/>
          </p:nvSpPr>
          <p:spPr bwMode="auto">
            <a:xfrm>
              <a:off x="4828" y="1738"/>
              <a:ext cx="52" cy="24"/>
            </a:xfrm>
            <a:custGeom>
              <a:avLst/>
              <a:gdLst>
                <a:gd name="T0" fmla="*/ 22 w 52"/>
                <a:gd name="T1" fmla="*/ 10 h 24"/>
                <a:gd name="T2" fmla="*/ 0 w 52"/>
                <a:gd name="T3" fmla="*/ 24 h 24"/>
                <a:gd name="T4" fmla="*/ 30 w 52"/>
                <a:gd name="T5" fmla="*/ 16 h 24"/>
                <a:gd name="T6" fmla="*/ 52 w 52"/>
                <a:gd name="T7" fmla="*/ 0 h 24"/>
                <a:gd name="T8" fmla="*/ 22 w 52"/>
                <a:gd name="T9" fmla="*/ 1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2"/>
                <a:gd name="T16" fmla="*/ 0 h 24"/>
                <a:gd name="T17" fmla="*/ 52 w 52"/>
                <a:gd name="T18" fmla="*/ 24 h 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2" h="24">
                  <a:moveTo>
                    <a:pt x="22" y="10"/>
                  </a:moveTo>
                  <a:lnTo>
                    <a:pt x="0" y="24"/>
                  </a:lnTo>
                  <a:lnTo>
                    <a:pt x="30" y="16"/>
                  </a:lnTo>
                  <a:lnTo>
                    <a:pt x="52" y="0"/>
                  </a:lnTo>
                  <a:lnTo>
                    <a:pt x="22" y="10"/>
                  </a:lnTo>
                  <a:close/>
                </a:path>
              </a:pathLst>
            </a:custGeom>
            <a:solidFill>
              <a:srgbClr val="001C87"/>
            </a:solidFill>
            <a:ln w="0">
              <a:solidFill>
                <a:srgbClr val="001C8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21" name="Freeform 3095"/>
            <p:cNvSpPr>
              <a:spLocks noChangeAspect="1"/>
            </p:cNvSpPr>
            <p:nvPr/>
          </p:nvSpPr>
          <p:spPr bwMode="auto">
            <a:xfrm>
              <a:off x="4828" y="1738"/>
              <a:ext cx="52" cy="24"/>
            </a:xfrm>
            <a:custGeom>
              <a:avLst/>
              <a:gdLst>
                <a:gd name="T0" fmla="*/ 22 w 52"/>
                <a:gd name="T1" fmla="*/ 10 h 24"/>
                <a:gd name="T2" fmla="*/ 0 w 52"/>
                <a:gd name="T3" fmla="*/ 24 h 24"/>
                <a:gd name="T4" fmla="*/ 30 w 52"/>
                <a:gd name="T5" fmla="*/ 16 h 24"/>
                <a:gd name="T6" fmla="*/ 52 w 52"/>
                <a:gd name="T7" fmla="*/ 0 h 24"/>
                <a:gd name="T8" fmla="*/ 22 w 52"/>
                <a:gd name="T9" fmla="*/ 1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2"/>
                <a:gd name="T16" fmla="*/ 0 h 24"/>
                <a:gd name="T17" fmla="*/ 52 w 52"/>
                <a:gd name="T18" fmla="*/ 24 h 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2" h="24">
                  <a:moveTo>
                    <a:pt x="22" y="10"/>
                  </a:moveTo>
                  <a:lnTo>
                    <a:pt x="0" y="24"/>
                  </a:lnTo>
                  <a:lnTo>
                    <a:pt x="30" y="16"/>
                  </a:lnTo>
                  <a:lnTo>
                    <a:pt x="52" y="0"/>
                  </a:lnTo>
                  <a:lnTo>
                    <a:pt x="22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22" name="Freeform 3096"/>
            <p:cNvSpPr>
              <a:spLocks noChangeAspect="1"/>
            </p:cNvSpPr>
            <p:nvPr/>
          </p:nvSpPr>
          <p:spPr bwMode="auto">
            <a:xfrm>
              <a:off x="4858" y="1726"/>
              <a:ext cx="52" cy="28"/>
            </a:xfrm>
            <a:custGeom>
              <a:avLst/>
              <a:gdLst>
                <a:gd name="T0" fmla="*/ 22 w 52"/>
                <a:gd name="T1" fmla="*/ 12 h 28"/>
                <a:gd name="T2" fmla="*/ 0 w 52"/>
                <a:gd name="T3" fmla="*/ 28 h 28"/>
                <a:gd name="T4" fmla="*/ 30 w 52"/>
                <a:gd name="T5" fmla="*/ 18 h 28"/>
                <a:gd name="T6" fmla="*/ 52 w 52"/>
                <a:gd name="T7" fmla="*/ 0 h 28"/>
                <a:gd name="T8" fmla="*/ 22 w 52"/>
                <a:gd name="T9" fmla="*/ 1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2"/>
                <a:gd name="T16" fmla="*/ 0 h 28"/>
                <a:gd name="T17" fmla="*/ 52 w 52"/>
                <a:gd name="T18" fmla="*/ 28 h 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2" h="28">
                  <a:moveTo>
                    <a:pt x="22" y="12"/>
                  </a:moveTo>
                  <a:lnTo>
                    <a:pt x="0" y="28"/>
                  </a:lnTo>
                  <a:lnTo>
                    <a:pt x="30" y="18"/>
                  </a:lnTo>
                  <a:lnTo>
                    <a:pt x="52" y="0"/>
                  </a:lnTo>
                  <a:lnTo>
                    <a:pt x="22" y="12"/>
                  </a:lnTo>
                  <a:close/>
                </a:path>
              </a:pathLst>
            </a:custGeom>
            <a:solidFill>
              <a:srgbClr val="000C8F"/>
            </a:solidFill>
            <a:ln w="0">
              <a:solidFill>
                <a:srgbClr val="000C8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23" name="Freeform 3097"/>
            <p:cNvSpPr>
              <a:spLocks noChangeAspect="1"/>
            </p:cNvSpPr>
            <p:nvPr/>
          </p:nvSpPr>
          <p:spPr bwMode="auto">
            <a:xfrm>
              <a:off x="4858" y="1726"/>
              <a:ext cx="52" cy="28"/>
            </a:xfrm>
            <a:custGeom>
              <a:avLst/>
              <a:gdLst>
                <a:gd name="T0" fmla="*/ 22 w 52"/>
                <a:gd name="T1" fmla="*/ 12 h 28"/>
                <a:gd name="T2" fmla="*/ 0 w 52"/>
                <a:gd name="T3" fmla="*/ 28 h 28"/>
                <a:gd name="T4" fmla="*/ 30 w 52"/>
                <a:gd name="T5" fmla="*/ 18 h 28"/>
                <a:gd name="T6" fmla="*/ 52 w 52"/>
                <a:gd name="T7" fmla="*/ 0 h 28"/>
                <a:gd name="T8" fmla="*/ 22 w 52"/>
                <a:gd name="T9" fmla="*/ 1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2"/>
                <a:gd name="T16" fmla="*/ 0 h 28"/>
                <a:gd name="T17" fmla="*/ 52 w 52"/>
                <a:gd name="T18" fmla="*/ 28 h 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2" h="28">
                  <a:moveTo>
                    <a:pt x="22" y="12"/>
                  </a:moveTo>
                  <a:lnTo>
                    <a:pt x="0" y="28"/>
                  </a:lnTo>
                  <a:lnTo>
                    <a:pt x="30" y="18"/>
                  </a:lnTo>
                  <a:lnTo>
                    <a:pt x="52" y="0"/>
                  </a:lnTo>
                  <a:lnTo>
                    <a:pt x="22" y="1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24" name="Freeform 3098"/>
            <p:cNvSpPr>
              <a:spLocks noChangeAspect="1"/>
            </p:cNvSpPr>
            <p:nvPr/>
          </p:nvSpPr>
          <p:spPr bwMode="auto">
            <a:xfrm>
              <a:off x="4888" y="1712"/>
              <a:ext cx="54" cy="32"/>
            </a:xfrm>
            <a:custGeom>
              <a:avLst/>
              <a:gdLst>
                <a:gd name="T0" fmla="*/ 22 w 54"/>
                <a:gd name="T1" fmla="*/ 14 h 32"/>
                <a:gd name="T2" fmla="*/ 0 w 54"/>
                <a:gd name="T3" fmla="*/ 32 h 32"/>
                <a:gd name="T4" fmla="*/ 32 w 54"/>
                <a:gd name="T5" fmla="*/ 20 h 32"/>
                <a:gd name="T6" fmla="*/ 54 w 54"/>
                <a:gd name="T7" fmla="*/ 0 h 32"/>
                <a:gd name="T8" fmla="*/ 22 w 54"/>
                <a:gd name="T9" fmla="*/ 14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4"/>
                <a:gd name="T16" fmla="*/ 0 h 32"/>
                <a:gd name="T17" fmla="*/ 54 w 54"/>
                <a:gd name="T18" fmla="*/ 32 h 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4" h="32">
                  <a:moveTo>
                    <a:pt x="22" y="14"/>
                  </a:moveTo>
                  <a:lnTo>
                    <a:pt x="0" y="32"/>
                  </a:lnTo>
                  <a:lnTo>
                    <a:pt x="32" y="20"/>
                  </a:lnTo>
                  <a:lnTo>
                    <a:pt x="54" y="0"/>
                  </a:lnTo>
                  <a:lnTo>
                    <a:pt x="22" y="14"/>
                  </a:lnTo>
                  <a:close/>
                </a:path>
              </a:pathLst>
            </a:custGeom>
            <a:solidFill>
              <a:srgbClr val="000097"/>
            </a:solidFill>
            <a:ln w="0">
              <a:solidFill>
                <a:srgbClr val="00009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25" name="Freeform 3099"/>
            <p:cNvSpPr>
              <a:spLocks noChangeAspect="1"/>
            </p:cNvSpPr>
            <p:nvPr/>
          </p:nvSpPr>
          <p:spPr bwMode="auto">
            <a:xfrm>
              <a:off x="4888" y="1712"/>
              <a:ext cx="54" cy="32"/>
            </a:xfrm>
            <a:custGeom>
              <a:avLst/>
              <a:gdLst>
                <a:gd name="T0" fmla="*/ 22 w 54"/>
                <a:gd name="T1" fmla="*/ 14 h 32"/>
                <a:gd name="T2" fmla="*/ 0 w 54"/>
                <a:gd name="T3" fmla="*/ 32 h 32"/>
                <a:gd name="T4" fmla="*/ 32 w 54"/>
                <a:gd name="T5" fmla="*/ 20 h 32"/>
                <a:gd name="T6" fmla="*/ 54 w 54"/>
                <a:gd name="T7" fmla="*/ 0 h 32"/>
                <a:gd name="T8" fmla="*/ 22 w 54"/>
                <a:gd name="T9" fmla="*/ 14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4"/>
                <a:gd name="T16" fmla="*/ 0 h 32"/>
                <a:gd name="T17" fmla="*/ 54 w 54"/>
                <a:gd name="T18" fmla="*/ 32 h 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4" h="32">
                  <a:moveTo>
                    <a:pt x="22" y="14"/>
                  </a:moveTo>
                  <a:lnTo>
                    <a:pt x="0" y="32"/>
                  </a:lnTo>
                  <a:lnTo>
                    <a:pt x="32" y="20"/>
                  </a:lnTo>
                  <a:lnTo>
                    <a:pt x="54" y="0"/>
                  </a:lnTo>
                  <a:lnTo>
                    <a:pt x="22" y="1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26" name="Freeform 3100"/>
            <p:cNvSpPr>
              <a:spLocks noChangeAspect="1"/>
            </p:cNvSpPr>
            <p:nvPr/>
          </p:nvSpPr>
          <p:spPr bwMode="auto">
            <a:xfrm>
              <a:off x="4920" y="1694"/>
              <a:ext cx="54" cy="38"/>
            </a:xfrm>
            <a:custGeom>
              <a:avLst/>
              <a:gdLst>
                <a:gd name="T0" fmla="*/ 22 w 54"/>
                <a:gd name="T1" fmla="*/ 18 h 38"/>
                <a:gd name="T2" fmla="*/ 0 w 54"/>
                <a:gd name="T3" fmla="*/ 38 h 38"/>
                <a:gd name="T4" fmla="*/ 32 w 54"/>
                <a:gd name="T5" fmla="*/ 22 h 38"/>
                <a:gd name="T6" fmla="*/ 54 w 54"/>
                <a:gd name="T7" fmla="*/ 0 h 38"/>
                <a:gd name="T8" fmla="*/ 22 w 54"/>
                <a:gd name="T9" fmla="*/ 18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4"/>
                <a:gd name="T16" fmla="*/ 0 h 38"/>
                <a:gd name="T17" fmla="*/ 54 w 54"/>
                <a:gd name="T18" fmla="*/ 38 h 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4" h="38">
                  <a:moveTo>
                    <a:pt x="22" y="18"/>
                  </a:moveTo>
                  <a:lnTo>
                    <a:pt x="0" y="38"/>
                  </a:lnTo>
                  <a:lnTo>
                    <a:pt x="32" y="22"/>
                  </a:lnTo>
                  <a:lnTo>
                    <a:pt x="54" y="0"/>
                  </a:lnTo>
                  <a:lnTo>
                    <a:pt x="22" y="18"/>
                  </a:lnTo>
                  <a:close/>
                </a:path>
              </a:pathLst>
            </a:custGeom>
            <a:solidFill>
              <a:srgbClr val="0000A0"/>
            </a:solidFill>
            <a:ln w="0">
              <a:solidFill>
                <a:srgbClr val="0000A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27" name="Freeform 3101"/>
            <p:cNvSpPr>
              <a:spLocks noChangeAspect="1"/>
            </p:cNvSpPr>
            <p:nvPr/>
          </p:nvSpPr>
          <p:spPr bwMode="auto">
            <a:xfrm>
              <a:off x="4920" y="1694"/>
              <a:ext cx="54" cy="38"/>
            </a:xfrm>
            <a:custGeom>
              <a:avLst/>
              <a:gdLst>
                <a:gd name="T0" fmla="*/ 22 w 54"/>
                <a:gd name="T1" fmla="*/ 18 h 38"/>
                <a:gd name="T2" fmla="*/ 0 w 54"/>
                <a:gd name="T3" fmla="*/ 38 h 38"/>
                <a:gd name="T4" fmla="*/ 32 w 54"/>
                <a:gd name="T5" fmla="*/ 22 h 38"/>
                <a:gd name="T6" fmla="*/ 54 w 54"/>
                <a:gd name="T7" fmla="*/ 0 h 38"/>
                <a:gd name="T8" fmla="*/ 22 w 54"/>
                <a:gd name="T9" fmla="*/ 18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4"/>
                <a:gd name="T16" fmla="*/ 0 h 38"/>
                <a:gd name="T17" fmla="*/ 54 w 54"/>
                <a:gd name="T18" fmla="*/ 38 h 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4" h="38">
                  <a:moveTo>
                    <a:pt x="22" y="18"/>
                  </a:moveTo>
                  <a:lnTo>
                    <a:pt x="0" y="38"/>
                  </a:lnTo>
                  <a:lnTo>
                    <a:pt x="32" y="22"/>
                  </a:lnTo>
                  <a:lnTo>
                    <a:pt x="54" y="0"/>
                  </a:lnTo>
                  <a:lnTo>
                    <a:pt x="22" y="1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28" name="Freeform 3102"/>
            <p:cNvSpPr>
              <a:spLocks noChangeAspect="1"/>
            </p:cNvSpPr>
            <p:nvPr/>
          </p:nvSpPr>
          <p:spPr bwMode="auto">
            <a:xfrm>
              <a:off x="4952" y="1674"/>
              <a:ext cx="54" cy="42"/>
            </a:xfrm>
            <a:custGeom>
              <a:avLst/>
              <a:gdLst>
                <a:gd name="T0" fmla="*/ 22 w 54"/>
                <a:gd name="T1" fmla="*/ 20 h 42"/>
                <a:gd name="T2" fmla="*/ 0 w 54"/>
                <a:gd name="T3" fmla="*/ 42 h 42"/>
                <a:gd name="T4" fmla="*/ 32 w 54"/>
                <a:gd name="T5" fmla="*/ 26 h 42"/>
                <a:gd name="T6" fmla="*/ 54 w 54"/>
                <a:gd name="T7" fmla="*/ 0 h 42"/>
                <a:gd name="T8" fmla="*/ 22 w 54"/>
                <a:gd name="T9" fmla="*/ 2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4"/>
                <a:gd name="T16" fmla="*/ 0 h 42"/>
                <a:gd name="T17" fmla="*/ 54 w 54"/>
                <a:gd name="T18" fmla="*/ 42 h 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4" h="42">
                  <a:moveTo>
                    <a:pt x="22" y="20"/>
                  </a:moveTo>
                  <a:lnTo>
                    <a:pt x="0" y="42"/>
                  </a:lnTo>
                  <a:lnTo>
                    <a:pt x="32" y="26"/>
                  </a:lnTo>
                  <a:lnTo>
                    <a:pt x="54" y="0"/>
                  </a:lnTo>
                  <a:lnTo>
                    <a:pt x="22" y="20"/>
                  </a:lnTo>
                  <a:close/>
                </a:path>
              </a:pathLst>
            </a:custGeom>
            <a:solidFill>
              <a:srgbClr val="0000AB"/>
            </a:solidFill>
            <a:ln w="0">
              <a:solidFill>
                <a:srgbClr val="0000A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29" name="Freeform 3103"/>
            <p:cNvSpPr>
              <a:spLocks noChangeAspect="1"/>
            </p:cNvSpPr>
            <p:nvPr/>
          </p:nvSpPr>
          <p:spPr bwMode="auto">
            <a:xfrm>
              <a:off x="4952" y="1674"/>
              <a:ext cx="54" cy="42"/>
            </a:xfrm>
            <a:custGeom>
              <a:avLst/>
              <a:gdLst>
                <a:gd name="T0" fmla="*/ 22 w 54"/>
                <a:gd name="T1" fmla="*/ 20 h 42"/>
                <a:gd name="T2" fmla="*/ 0 w 54"/>
                <a:gd name="T3" fmla="*/ 42 h 42"/>
                <a:gd name="T4" fmla="*/ 32 w 54"/>
                <a:gd name="T5" fmla="*/ 26 h 42"/>
                <a:gd name="T6" fmla="*/ 54 w 54"/>
                <a:gd name="T7" fmla="*/ 0 h 42"/>
                <a:gd name="T8" fmla="*/ 22 w 54"/>
                <a:gd name="T9" fmla="*/ 2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4"/>
                <a:gd name="T16" fmla="*/ 0 h 42"/>
                <a:gd name="T17" fmla="*/ 54 w 54"/>
                <a:gd name="T18" fmla="*/ 42 h 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4" h="42">
                  <a:moveTo>
                    <a:pt x="22" y="20"/>
                  </a:moveTo>
                  <a:lnTo>
                    <a:pt x="0" y="42"/>
                  </a:lnTo>
                  <a:lnTo>
                    <a:pt x="32" y="26"/>
                  </a:lnTo>
                  <a:lnTo>
                    <a:pt x="54" y="0"/>
                  </a:lnTo>
                  <a:lnTo>
                    <a:pt x="22" y="2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30" name="Freeform 3104"/>
            <p:cNvSpPr>
              <a:spLocks noChangeAspect="1"/>
            </p:cNvSpPr>
            <p:nvPr/>
          </p:nvSpPr>
          <p:spPr bwMode="auto">
            <a:xfrm>
              <a:off x="4984" y="1652"/>
              <a:ext cx="54" cy="48"/>
            </a:xfrm>
            <a:custGeom>
              <a:avLst/>
              <a:gdLst>
                <a:gd name="T0" fmla="*/ 22 w 54"/>
                <a:gd name="T1" fmla="*/ 22 h 48"/>
                <a:gd name="T2" fmla="*/ 0 w 54"/>
                <a:gd name="T3" fmla="*/ 48 h 48"/>
                <a:gd name="T4" fmla="*/ 32 w 54"/>
                <a:gd name="T5" fmla="*/ 28 h 48"/>
                <a:gd name="T6" fmla="*/ 54 w 54"/>
                <a:gd name="T7" fmla="*/ 0 h 48"/>
                <a:gd name="T8" fmla="*/ 22 w 54"/>
                <a:gd name="T9" fmla="*/ 22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4"/>
                <a:gd name="T16" fmla="*/ 0 h 48"/>
                <a:gd name="T17" fmla="*/ 54 w 54"/>
                <a:gd name="T18" fmla="*/ 48 h 4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4" h="48">
                  <a:moveTo>
                    <a:pt x="22" y="22"/>
                  </a:moveTo>
                  <a:lnTo>
                    <a:pt x="0" y="48"/>
                  </a:lnTo>
                  <a:lnTo>
                    <a:pt x="32" y="28"/>
                  </a:lnTo>
                  <a:lnTo>
                    <a:pt x="54" y="0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0000B6"/>
            </a:solidFill>
            <a:ln w="0">
              <a:solidFill>
                <a:srgbClr val="0000B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31" name="Freeform 3105"/>
            <p:cNvSpPr>
              <a:spLocks noChangeAspect="1"/>
            </p:cNvSpPr>
            <p:nvPr/>
          </p:nvSpPr>
          <p:spPr bwMode="auto">
            <a:xfrm>
              <a:off x="4984" y="1652"/>
              <a:ext cx="54" cy="48"/>
            </a:xfrm>
            <a:custGeom>
              <a:avLst/>
              <a:gdLst>
                <a:gd name="T0" fmla="*/ 22 w 54"/>
                <a:gd name="T1" fmla="*/ 22 h 48"/>
                <a:gd name="T2" fmla="*/ 0 w 54"/>
                <a:gd name="T3" fmla="*/ 48 h 48"/>
                <a:gd name="T4" fmla="*/ 32 w 54"/>
                <a:gd name="T5" fmla="*/ 28 h 48"/>
                <a:gd name="T6" fmla="*/ 54 w 54"/>
                <a:gd name="T7" fmla="*/ 0 h 48"/>
                <a:gd name="T8" fmla="*/ 22 w 54"/>
                <a:gd name="T9" fmla="*/ 22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4"/>
                <a:gd name="T16" fmla="*/ 0 h 48"/>
                <a:gd name="T17" fmla="*/ 54 w 54"/>
                <a:gd name="T18" fmla="*/ 48 h 4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4" h="48">
                  <a:moveTo>
                    <a:pt x="22" y="22"/>
                  </a:moveTo>
                  <a:lnTo>
                    <a:pt x="0" y="48"/>
                  </a:lnTo>
                  <a:lnTo>
                    <a:pt x="32" y="28"/>
                  </a:lnTo>
                  <a:lnTo>
                    <a:pt x="54" y="0"/>
                  </a:lnTo>
                  <a:lnTo>
                    <a:pt x="22" y="2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32" name="Freeform 3106"/>
            <p:cNvSpPr>
              <a:spLocks noChangeAspect="1"/>
            </p:cNvSpPr>
            <p:nvPr/>
          </p:nvSpPr>
          <p:spPr bwMode="auto">
            <a:xfrm>
              <a:off x="5016" y="1628"/>
              <a:ext cx="56" cy="52"/>
            </a:xfrm>
            <a:custGeom>
              <a:avLst/>
              <a:gdLst>
                <a:gd name="T0" fmla="*/ 22 w 56"/>
                <a:gd name="T1" fmla="*/ 24 h 52"/>
                <a:gd name="T2" fmla="*/ 0 w 56"/>
                <a:gd name="T3" fmla="*/ 52 h 52"/>
                <a:gd name="T4" fmla="*/ 34 w 56"/>
                <a:gd name="T5" fmla="*/ 32 h 52"/>
                <a:gd name="T6" fmla="*/ 56 w 56"/>
                <a:gd name="T7" fmla="*/ 0 h 52"/>
                <a:gd name="T8" fmla="*/ 22 w 56"/>
                <a:gd name="T9" fmla="*/ 24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6"/>
                <a:gd name="T16" fmla="*/ 0 h 52"/>
                <a:gd name="T17" fmla="*/ 56 w 56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6" h="52">
                  <a:moveTo>
                    <a:pt x="22" y="24"/>
                  </a:moveTo>
                  <a:lnTo>
                    <a:pt x="0" y="52"/>
                  </a:lnTo>
                  <a:lnTo>
                    <a:pt x="34" y="32"/>
                  </a:lnTo>
                  <a:lnTo>
                    <a:pt x="56" y="0"/>
                  </a:lnTo>
                  <a:lnTo>
                    <a:pt x="22" y="24"/>
                  </a:lnTo>
                  <a:close/>
                </a:path>
              </a:pathLst>
            </a:custGeom>
            <a:solidFill>
              <a:srgbClr val="0000C1"/>
            </a:solidFill>
            <a:ln w="0">
              <a:solidFill>
                <a:srgbClr val="0000C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33" name="Freeform 3107"/>
            <p:cNvSpPr>
              <a:spLocks noChangeAspect="1"/>
            </p:cNvSpPr>
            <p:nvPr/>
          </p:nvSpPr>
          <p:spPr bwMode="auto">
            <a:xfrm>
              <a:off x="5016" y="1628"/>
              <a:ext cx="56" cy="52"/>
            </a:xfrm>
            <a:custGeom>
              <a:avLst/>
              <a:gdLst>
                <a:gd name="T0" fmla="*/ 22 w 56"/>
                <a:gd name="T1" fmla="*/ 24 h 52"/>
                <a:gd name="T2" fmla="*/ 0 w 56"/>
                <a:gd name="T3" fmla="*/ 52 h 52"/>
                <a:gd name="T4" fmla="*/ 34 w 56"/>
                <a:gd name="T5" fmla="*/ 32 h 52"/>
                <a:gd name="T6" fmla="*/ 56 w 56"/>
                <a:gd name="T7" fmla="*/ 0 h 52"/>
                <a:gd name="T8" fmla="*/ 22 w 56"/>
                <a:gd name="T9" fmla="*/ 24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6"/>
                <a:gd name="T16" fmla="*/ 0 h 52"/>
                <a:gd name="T17" fmla="*/ 56 w 56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6" h="52">
                  <a:moveTo>
                    <a:pt x="22" y="24"/>
                  </a:moveTo>
                  <a:lnTo>
                    <a:pt x="0" y="52"/>
                  </a:lnTo>
                  <a:lnTo>
                    <a:pt x="34" y="32"/>
                  </a:lnTo>
                  <a:lnTo>
                    <a:pt x="56" y="0"/>
                  </a:lnTo>
                  <a:lnTo>
                    <a:pt x="22" y="2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34" name="Freeform 3108"/>
            <p:cNvSpPr>
              <a:spLocks noChangeAspect="1"/>
            </p:cNvSpPr>
            <p:nvPr/>
          </p:nvSpPr>
          <p:spPr bwMode="auto">
            <a:xfrm>
              <a:off x="5050" y="1604"/>
              <a:ext cx="58" cy="56"/>
            </a:xfrm>
            <a:custGeom>
              <a:avLst/>
              <a:gdLst>
                <a:gd name="T0" fmla="*/ 22 w 58"/>
                <a:gd name="T1" fmla="*/ 24 h 56"/>
                <a:gd name="T2" fmla="*/ 0 w 58"/>
                <a:gd name="T3" fmla="*/ 56 h 56"/>
                <a:gd name="T4" fmla="*/ 34 w 58"/>
                <a:gd name="T5" fmla="*/ 34 h 56"/>
                <a:gd name="T6" fmla="*/ 58 w 58"/>
                <a:gd name="T7" fmla="*/ 0 h 56"/>
                <a:gd name="T8" fmla="*/ 22 w 58"/>
                <a:gd name="T9" fmla="*/ 24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56"/>
                <a:gd name="T17" fmla="*/ 58 w 58"/>
                <a:gd name="T18" fmla="*/ 56 h 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56">
                  <a:moveTo>
                    <a:pt x="22" y="24"/>
                  </a:moveTo>
                  <a:lnTo>
                    <a:pt x="0" y="56"/>
                  </a:lnTo>
                  <a:lnTo>
                    <a:pt x="34" y="34"/>
                  </a:lnTo>
                  <a:lnTo>
                    <a:pt x="58" y="0"/>
                  </a:lnTo>
                  <a:lnTo>
                    <a:pt x="22" y="24"/>
                  </a:lnTo>
                  <a:close/>
                </a:path>
              </a:pathLst>
            </a:custGeom>
            <a:solidFill>
              <a:srgbClr val="0000CA"/>
            </a:solidFill>
            <a:ln w="0">
              <a:solidFill>
                <a:srgbClr val="0000C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35" name="Freeform 3109"/>
            <p:cNvSpPr>
              <a:spLocks noChangeAspect="1"/>
            </p:cNvSpPr>
            <p:nvPr/>
          </p:nvSpPr>
          <p:spPr bwMode="auto">
            <a:xfrm>
              <a:off x="5050" y="1604"/>
              <a:ext cx="58" cy="56"/>
            </a:xfrm>
            <a:custGeom>
              <a:avLst/>
              <a:gdLst>
                <a:gd name="T0" fmla="*/ 22 w 58"/>
                <a:gd name="T1" fmla="*/ 24 h 56"/>
                <a:gd name="T2" fmla="*/ 0 w 58"/>
                <a:gd name="T3" fmla="*/ 56 h 56"/>
                <a:gd name="T4" fmla="*/ 34 w 58"/>
                <a:gd name="T5" fmla="*/ 34 h 56"/>
                <a:gd name="T6" fmla="*/ 58 w 58"/>
                <a:gd name="T7" fmla="*/ 0 h 56"/>
                <a:gd name="T8" fmla="*/ 22 w 58"/>
                <a:gd name="T9" fmla="*/ 24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56"/>
                <a:gd name="T17" fmla="*/ 58 w 58"/>
                <a:gd name="T18" fmla="*/ 56 h 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56">
                  <a:moveTo>
                    <a:pt x="22" y="24"/>
                  </a:moveTo>
                  <a:lnTo>
                    <a:pt x="0" y="56"/>
                  </a:lnTo>
                  <a:lnTo>
                    <a:pt x="34" y="34"/>
                  </a:lnTo>
                  <a:lnTo>
                    <a:pt x="58" y="0"/>
                  </a:lnTo>
                  <a:lnTo>
                    <a:pt x="22" y="2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36" name="Freeform 3110"/>
            <p:cNvSpPr>
              <a:spLocks noChangeAspect="1"/>
            </p:cNvSpPr>
            <p:nvPr/>
          </p:nvSpPr>
          <p:spPr bwMode="auto">
            <a:xfrm>
              <a:off x="5084" y="1578"/>
              <a:ext cx="58" cy="60"/>
            </a:xfrm>
            <a:custGeom>
              <a:avLst/>
              <a:gdLst>
                <a:gd name="T0" fmla="*/ 24 w 58"/>
                <a:gd name="T1" fmla="*/ 26 h 60"/>
                <a:gd name="T2" fmla="*/ 0 w 58"/>
                <a:gd name="T3" fmla="*/ 60 h 60"/>
                <a:gd name="T4" fmla="*/ 36 w 58"/>
                <a:gd name="T5" fmla="*/ 40 h 60"/>
                <a:gd name="T6" fmla="*/ 58 w 58"/>
                <a:gd name="T7" fmla="*/ 0 h 60"/>
                <a:gd name="T8" fmla="*/ 24 w 58"/>
                <a:gd name="T9" fmla="*/ 26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60"/>
                <a:gd name="T17" fmla="*/ 58 w 58"/>
                <a:gd name="T18" fmla="*/ 60 h 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60">
                  <a:moveTo>
                    <a:pt x="24" y="26"/>
                  </a:moveTo>
                  <a:lnTo>
                    <a:pt x="0" y="60"/>
                  </a:lnTo>
                  <a:lnTo>
                    <a:pt x="36" y="40"/>
                  </a:lnTo>
                  <a:lnTo>
                    <a:pt x="58" y="0"/>
                  </a:lnTo>
                  <a:lnTo>
                    <a:pt x="24" y="26"/>
                  </a:lnTo>
                  <a:close/>
                </a:path>
              </a:pathLst>
            </a:custGeom>
            <a:solidFill>
              <a:srgbClr val="0000D2"/>
            </a:solidFill>
            <a:ln w="0">
              <a:solidFill>
                <a:srgbClr val="0000D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37" name="Freeform 3111"/>
            <p:cNvSpPr>
              <a:spLocks noChangeAspect="1"/>
            </p:cNvSpPr>
            <p:nvPr/>
          </p:nvSpPr>
          <p:spPr bwMode="auto">
            <a:xfrm>
              <a:off x="5084" y="1578"/>
              <a:ext cx="58" cy="60"/>
            </a:xfrm>
            <a:custGeom>
              <a:avLst/>
              <a:gdLst>
                <a:gd name="T0" fmla="*/ 24 w 58"/>
                <a:gd name="T1" fmla="*/ 26 h 60"/>
                <a:gd name="T2" fmla="*/ 0 w 58"/>
                <a:gd name="T3" fmla="*/ 60 h 60"/>
                <a:gd name="T4" fmla="*/ 36 w 58"/>
                <a:gd name="T5" fmla="*/ 40 h 60"/>
                <a:gd name="T6" fmla="*/ 58 w 58"/>
                <a:gd name="T7" fmla="*/ 0 h 60"/>
                <a:gd name="T8" fmla="*/ 24 w 58"/>
                <a:gd name="T9" fmla="*/ 26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60"/>
                <a:gd name="T17" fmla="*/ 58 w 58"/>
                <a:gd name="T18" fmla="*/ 60 h 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60">
                  <a:moveTo>
                    <a:pt x="24" y="26"/>
                  </a:moveTo>
                  <a:lnTo>
                    <a:pt x="0" y="60"/>
                  </a:lnTo>
                  <a:lnTo>
                    <a:pt x="36" y="40"/>
                  </a:lnTo>
                  <a:lnTo>
                    <a:pt x="58" y="0"/>
                  </a:lnTo>
                  <a:lnTo>
                    <a:pt x="24" y="2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38" name="Freeform 3112"/>
            <p:cNvSpPr>
              <a:spLocks noChangeAspect="1"/>
            </p:cNvSpPr>
            <p:nvPr/>
          </p:nvSpPr>
          <p:spPr bwMode="auto">
            <a:xfrm>
              <a:off x="5120" y="1554"/>
              <a:ext cx="58" cy="64"/>
            </a:xfrm>
            <a:custGeom>
              <a:avLst/>
              <a:gdLst>
                <a:gd name="T0" fmla="*/ 22 w 58"/>
                <a:gd name="T1" fmla="*/ 24 h 64"/>
                <a:gd name="T2" fmla="*/ 0 w 58"/>
                <a:gd name="T3" fmla="*/ 64 h 64"/>
                <a:gd name="T4" fmla="*/ 36 w 58"/>
                <a:gd name="T5" fmla="*/ 44 h 64"/>
                <a:gd name="T6" fmla="*/ 58 w 58"/>
                <a:gd name="T7" fmla="*/ 0 h 64"/>
                <a:gd name="T8" fmla="*/ 22 w 58"/>
                <a:gd name="T9" fmla="*/ 2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64"/>
                <a:gd name="T17" fmla="*/ 58 w 58"/>
                <a:gd name="T18" fmla="*/ 64 h 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64">
                  <a:moveTo>
                    <a:pt x="22" y="24"/>
                  </a:moveTo>
                  <a:lnTo>
                    <a:pt x="0" y="64"/>
                  </a:lnTo>
                  <a:lnTo>
                    <a:pt x="36" y="44"/>
                  </a:lnTo>
                  <a:lnTo>
                    <a:pt x="58" y="0"/>
                  </a:lnTo>
                  <a:lnTo>
                    <a:pt x="22" y="24"/>
                  </a:lnTo>
                  <a:close/>
                </a:path>
              </a:pathLst>
            </a:custGeom>
            <a:solidFill>
              <a:srgbClr val="0A03D8"/>
            </a:solidFill>
            <a:ln w="0">
              <a:solidFill>
                <a:srgbClr val="0A03D8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39" name="Freeform 3113"/>
            <p:cNvSpPr>
              <a:spLocks noChangeAspect="1"/>
            </p:cNvSpPr>
            <p:nvPr/>
          </p:nvSpPr>
          <p:spPr bwMode="auto">
            <a:xfrm>
              <a:off x="5120" y="1554"/>
              <a:ext cx="58" cy="64"/>
            </a:xfrm>
            <a:custGeom>
              <a:avLst/>
              <a:gdLst>
                <a:gd name="T0" fmla="*/ 22 w 58"/>
                <a:gd name="T1" fmla="*/ 24 h 64"/>
                <a:gd name="T2" fmla="*/ 0 w 58"/>
                <a:gd name="T3" fmla="*/ 64 h 64"/>
                <a:gd name="T4" fmla="*/ 36 w 58"/>
                <a:gd name="T5" fmla="*/ 44 h 64"/>
                <a:gd name="T6" fmla="*/ 58 w 58"/>
                <a:gd name="T7" fmla="*/ 0 h 64"/>
                <a:gd name="T8" fmla="*/ 22 w 58"/>
                <a:gd name="T9" fmla="*/ 2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64"/>
                <a:gd name="T17" fmla="*/ 58 w 58"/>
                <a:gd name="T18" fmla="*/ 64 h 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64">
                  <a:moveTo>
                    <a:pt x="22" y="24"/>
                  </a:moveTo>
                  <a:lnTo>
                    <a:pt x="0" y="64"/>
                  </a:lnTo>
                  <a:lnTo>
                    <a:pt x="36" y="44"/>
                  </a:lnTo>
                  <a:lnTo>
                    <a:pt x="58" y="0"/>
                  </a:lnTo>
                  <a:lnTo>
                    <a:pt x="22" y="2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40" name="Freeform 3114"/>
            <p:cNvSpPr>
              <a:spLocks noChangeAspect="1"/>
            </p:cNvSpPr>
            <p:nvPr/>
          </p:nvSpPr>
          <p:spPr bwMode="auto">
            <a:xfrm>
              <a:off x="5156" y="1532"/>
              <a:ext cx="60" cy="66"/>
            </a:xfrm>
            <a:custGeom>
              <a:avLst/>
              <a:gdLst>
                <a:gd name="T0" fmla="*/ 22 w 60"/>
                <a:gd name="T1" fmla="*/ 22 h 66"/>
                <a:gd name="T2" fmla="*/ 0 w 60"/>
                <a:gd name="T3" fmla="*/ 66 h 66"/>
                <a:gd name="T4" fmla="*/ 36 w 60"/>
                <a:gd name="T5" fmla="*/ 48 h 66"/>
                <a:gd name="T6" fmla="*/ 60 w 60"/>
                <a:gd name="T7" fmla="*/ 0 h 66"/>
                <a:gd name="T8" fmla="*/ 22 w 60"/>
                <a:gd name="T9" fmla="*/ 22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0"/>
                <a:gd name="T16" fmla="*/ 0 h 66"/>
                <a:gd name="T17" fmla="*/ 60 w 60"/>
                <a:gd name="T18" fmla="*/ 66 h 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0" h="66">
                  <a:moveTo>
                    <a:pt x="22" y="22"/>
                  </a:moveTo>
                  <a:lnTo>
                    <a:pt x="0" y="66"/>
                  </a:lnTo>
                  <a:lnTo>
                    <a:pt x="36" y="48"/>
                  </a:lnTo>
                  <a:lnTo>
                    <a:pt x="60" y="0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2312DA"/>
            </a:solidFill>
            <a:ln w="0">
              <a:solidFill>
                <a:srgbClr val="2312DA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41" name="Freeform 3115"/>
            <p:cNvSpPr>
              <a:spLocks noChangeAspect="1"/>
            </p:cNvSpPr>
            <p:nvPr/>
          </p:nvSpPr>
          <p:spPr bwMode="auto">
            <a:xfrm>
              <a:off x="5156" y="1532"/>
              <a:ext cx="60" cy="66"/>
            </a:xfrm>
            <a:custGeom>
              <a:avLst/>
              <a:gdLst>
                <a:gd name="T0" fmla="*/ 22 w 60"/>
                <a:gd name="T1" fmla="*/ 22 h 66"/>
                <a:gd name="T2" fmla="*/ 0 w 60"/>
                <a:gd name="T3" fmla="*/ 66 h 66"/>
                <a:gd name="T4" fmla="*/ 36 w 60"/>
                <a:gd name="T5" fmla="*/ 48 h 66"/>
                <a:gd name="T6" fmla="*/ 60 w 60"/>
                <a:gd name="T7" fmla="*/ 0 h 66"/>
                <a:gd name="T8" fmla="*/ 22 w 60"/>
                <a:gd name="T9" fmla="*/ 22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0"/>
                <a:gd name="T16" fmla="*/ 0 h 66"/>
                <a:gd name="T17" fmla="*/ 60 w 60"/>
                <a:gd name="T18" fmla="*/ 66 h 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0" h="66">
                  <a:moveTo>
                    <a:pt x="22" y="22"/>
                  </a:moveTo>
                  <a:lnTo>
                    <a:pt x="0" y="66"/>
                  </a:lnTo>
                  <a:lnTo>
                    <a:pt x="36" y="48"/>
                  </a:lnTo>
                  <a:lnTo>
                    <a:pt x="60" y="0"/>
                  </a:lnTo>
                  <a:lnTo>
                    <a:pt x="22" y="2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42" name="Freeform 3116"/>
            <p:cNvSpPr>
              <a:spLocks noChangeAspect="1"/>
            </p:cNvSpPr>
            <p:nvPr/>
          </p:nvSpPr>
          <p:spPr bwMode="auto">
            <a:xfrm>
              <a:off x="5192" y="1514"/>
              <a:ext cx="60" cy="66"/>
            </a:xfrm>
            <a:custGeom>
              <a:avLst/>
              <a:gdLst>
                <a:gd name="T0" fmla="*/ 24 w 60"/>
                <a:gd name="T1" fmla="*/ 18 h 66"/>
                <a:gd name="T2" fmla="*/ 0 w 60"/>
                <a:gd name="T3" fmla="*/ 66 h 66"/>
                <a:gd name="T4" fmla="*/ 36 w 60"/>
                <a:gd name="T5" fmla="*/ 54 h 66"/>
                <a:gd name="T6" fmla="*/ 60 w 60"/>
                <a:gd name="T7" fmla="*/ 0 h 66"/>
                <a:gd name="T8" fmla="*/ 24 w 60"/>
                <a:gd name="T9" fmla="*/ 18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0"/>
                <a:gd name="T16" fmla="*/ 0 h 66"/>
                <a:gd name="T17" fmla="*/ 60 w 60"/>
                <a:gd name="T18" fmla="*/ 66 h 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0" h="66">
                  <a:moveTo>
                    <a:pt x="24" y="18"/>
                  </a:moveTo>
                  <a:lnTo>
                    <a:pt x="0" y="66"/>
                  </a:lnTo>
                  <a:lnTo>
                    <a:pt x="36" y="54"/>
                  </a:lnTo>
                  <a:lnTo>
                    <a:pt x="60" y="0"/>
                  </a:lnTo>
                  <a:lnTo>
                    <a:pt x="24" y="18"/>
                  </a:lnTo>
                  <a:close/>
                </a:path>
              </a:pathLst>
            </a:custGeom>
            <a:solidFill>
              <a:srgbClr val="3A23D9"/>
            </a:solidFill>
            <a:ln w="0">
              <a:solidFill>
                <a:srgbClr val="3A23D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43" name="Freeform 3117"/>
            <p:cNvSpPr>
              <a:spLocks noChangeAspect="1"/>
            </p:cNvSpPr>
            <p:nvPr/>
          </p:nvSpPr>
          <p:spPr bwMode="auto">
            <a:xfrm>
              <a:off x="5192" y="1514"/>
              <a:ext cx="60" cy="66"/>
            </a:xfrm>
            <a:custGeom>
              <a:avLst/>
              <a:gdLst>
                <a:gd name="T0" fmla="*/ 24 w 60"/>
                <a:gd name="T1" fmla="*/ 18 h 66"/>
                <a:gd name="T2" fmla="*/ 0 w 60"/>
                <a:gd name="T3" fmla="*/ 66 h 66"/>
                <a:gd name="T4" fmla="*/ 36 w 60"/>
                <a:gd name="T5" fmla="*/ 54 h 66"/>
                <a:gd name="T6" fmla="*/ 60 w 60"/>
                <a:gd name="T7" fmla="*/ 0 h 66"/>
                <a:gd name="T8" fmla="*/ 24 w 60"/>
                <a:gd name="T9" fmla="*/ 18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0"/>
                <a:gd name="T16" fmla="*/ 0 h 66"/>
                <a:gd name="T17" fmla="*/ 60 w 60"/>
                <a:gd name="T18" fmla="*/ 66 h 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0" h="66">
                  <a:moveTo>
                    <a:pt x="24" y="18"/>
                  </a:moveTo>
                  <a:lnTo>
                    <a:pt x="0" y="66"/>
                  </a:lnTo>
                  <a:lnTo>
                    <a:pt x="36" y="54"/>
                  </a:lnTo>
                  <a:lnTo>
                    <a:pt x="60" y="0"/>
                  </a:lnTo>
                  <a:lnTo>
                    <a:pt x="24" y="1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44" name="Freeform 3118"/>
            <p:cNvSpPr>
              <a:spLocks noChangeAspect="1"/>
            </p:cNvSpPr>
            <p:nvPr/>
          </p:nvSpPr>
          <p:spPr bwMode="auto">
            <a:xfrm>
              <a:off x="5228" y="1502"/>
              <a:ext cx="62" cy="66"/>
            </a:xfrm>
            <a:custGeom>
              <a:avLst/>
              <a:gdLst>
                <a:gd name="T0" fmla="*/ 24 w 62"/>
                <a:gd name="T1" fmla="*/ 12 h 66"/>
                <a:gd name="T2" fmla="*/ 0 w 62"/>
                <a:gd name="T3" fmla="*/ 66 h 66"/>
                <a:gd name="T4" fmla="*/ 36 w 62"/>
                <a:gd name="T5" fmla="*/ 60 h 66"/>
                <a:gd name="T6" fmla="*/ 62 w 62"/>
                <a:gd name="T7" fmla="*/ 0 h 66"/>
                <a:gd name="T8" fmla="*/ 24 w 62"/>
                <a:gd name="T9" fmla="*/ 12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2"/>
                <a:gd name="T16" fmla="*/ 0 h 66"/>
                <a:gd name="T17" fmla="*/ 62 w 62"/>
                <a:gd name="T18" fmla="*/ 66 h 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2" h="66">
                  <a:moveTo>
                    <a:pt x="24" y="12"/>
                  </a:moveTo>
                  <a:lnTo>
                    <a:pt x="0" y="66"/>
                  </a:lnTo>
                  <a:lnTo>
                    <a:pt x="36" y="60"/>
                  </a:lnTo>
                  <a:lnTo>
                    <a:pt x="62" y="0"/>
                  </a:lnTo>
                  <a:lnTo>
                    <a:pt x="24" y="12"/>
                  </a:lnTo>
                  <a:close/>
                </a:path>
              </a:pathLst>
            </a:custGeom>
            <a:solidFill>
              <a:srgbClr val="5136D4"/>
            </a:solidFill>
            <a:ln w="0">
              <a:solidFill>
                <a:srgbClr val="5136D4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45" name="Freeform 3119"/>
            <p:cNvSpPr>
              <a:spLocks noChangeAspect="1"/>
            </p:cNvSpPr>
            <p:nvPr/>
          </p:nvSpPr>
          <p:spPr bwMode="auto">
            <a:xfrm>
              <a:off x="5228" y="1502"/>
              <a:ext cx="62" cy="66"/>
            </a:xfrm>
            <a:custGeom>
              <a:avLst/>
              <a:gdLst>
                <a:gd name="T0" fmla="*/ 24 w 62"/>
                <a:gd name="T1" fmla="*/ 12 h 66"/>
                <a:gd name="T2" fmla="*/ 0 w 62"/>
                <a:gd name="T3" fmla="*/ 66 h 66"/>
                <a:gd name="T4" fmla="*/ 36 w 62"/>
                <a:gd name="T5" fmla="*/ 60 h 66"/>
                <a:gd name="T6" fmla="*/ 62 w 62"/>
                <a:gd name="T7" fmla="*/ 0 h 66"/>
                <a:gd name="T8" fmla="*/ 24 w 62"/>
                <a:gd name="T9" fmla="*/ 12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2"/>
                <a:gd name="T16" fmla="*/ 0 h 66"/>
                <a:gd name="T17" fmla="*/ 62 w 62"/>
                <a:gd name="T18" fmla="*/ 66 h 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2" h="66">
                  <a:moveTo>
                    <a:pt x="24" y="12"/>
                  </a:moveTo>
                  <a:lnTo>
                    <a:pt x="0" y="66"/>
                  </a:lnTo>
                  <a:lnTo>
                    <a:pt x="36" y="60"/>
                  </a:lnTo>
                  <a:lnTo>
                    <a:pt x="62" y="0"/>
                  </a:lnTo>
                  <a:lnTo>
                    <a:pt x="24" y="1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46" name="Freeform 3120"/>
            <p:cNvSpPr>
              <a:spLocks noChangeAspect="1"/>
            </p:cNvSpPr>
            <p:nvPr/>
          </p:nvSpPr>
          <p:spPr bwMode="auto">
            <a:xfrm>
              <a:off x="5264" y="1502"/>
              <a:ext cx="62" cy="68"/>
            </a:xfrm>
            <a:custGeom>
              <a:avLst/>
              <a:gdLst>
                <a:gd name="T0" fmla="*/ 26 w 62"/>
                <a:gd name="T1" fmla="*/ 0 h 68"/>
                <a:gd name="T2" fmla="*/ 0 w 62"/>
                <a:gd name="T3" fmla="*/ 60 h 68"/>
                <a:gd name="T4" fmla="*/ 36 w 62"/>
                <a:gd name="T5" fmla="*/ 68 h 68"/>
                <a:gd name="T6" fmla="*/ 62 w 62"/>
                <a:gd name="T7" fmla="*/ 2 h 68"/>
                <a:gd name="T8" fmla="*/ 26 w 62"/>
                <a:gd name="T9" fmla="*/ 0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2"/>
                <a:gd name="T16" fmla="*/ 0 h 68"/>
                <a:gd name="T17" fmla="*/ 62 w 62"/>
                <a:gd name="T18" fmla="*/ 68 h 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2" h="68">
                  <a:moveTo>
                    <a:pt x="26" y="0"/>
                  </a:moveTo>
                  <a:lnTo>
                    <a:pt x="0" y="60"/>
                  </a:lnTo>
                  <a:lnTo>
                    <a:pt x="36" y="68"/>
                  </a:lnTo>
                  <a:lnTo>
                    <a:pt x="62" y="2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654ACB"/>
            </a:solidFill>
            <a:ln w="0">
              <a:solidFill>
                <a:srgbClr val="654AC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47" name="Freeform 3121"/>
            <p:cNvSpPr>
              <a:spLocks noChangeAspect="1"/>
            </p:cNvSpPr>
            <p:nvPr/>
          </p:nvSpPr>
          <p:spPr bwMode="auto">
            <a:xfrm>
              <a:off x="5264" y="1502"/>
              <a:ext cx="62" cy="68"/>
            </a:xfrm>
            <a:custGeom>
              <a:avLst/>
              <a:gdLst>
                <a:gd name="T0" fmla="*/ 26 w 62"/>
                <a:gd name="T1" fmla="*/ 0 h 68"/>
                <a:gd name="T2" fmla="*/ 0 w 62"/>
                <a:gd name="T3" fmla="*/ 60 h 68"/>
                <a:gd name="T4" fmla="*/ 36 w 62"/>
                <a:gd name="T5" fmla="*/ 68 h 68"/>
                <a:gd name="T6" fmla="*/ 62 w 62"/>
                <a:gd name="T7" fmla="*/ 2 h 68"/>
                <a:gd name="T8" fmla="*/ 26 w 62"/>
                <a:gd name="T9" fmla="*/ 0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2"/>
                <a:gd name="T16" fmla="*/ 0 h 68"/>
                <a:gd name="T17" fmla="*/ 62 w 62"/>
                <a:gd name="T18" fmla="*/ 68 h 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2" h="68">
                  <a:moveTo>
                    <a:pt x="26" y="0"/>
                  </a:moveTo>
                  <a:lnTo>
                    <a:pt x="0" y="60"/>
                  </a:lnTo>
                  <a:lnTo>
                    <a:pt x="36" y="68"/>
                  </a:lnTo>
                  <a:lnTo>
                    <a:pt x="62" y="2"/>
                  </a:lnTo>
                  <a:lnTo>
                    <a:pt x="26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48" name="Freeform 3122"/>
            <p:cNvSpPr>
              <a:spLocks noChangeAspect="1"/>
            </p:cNvSpPr>
            <p:nvPr/>
          </p:nvSpPr>
          <p:spPr bwMode="auto">
            <a:xfrm>
              <a:off x="5300" y="1504"/>
              <a:ext cx="62" cy="90"/>
            </a:xfrm>
            <a:custGeom>
              <a:avLst/>
              <a:gdLst>
                <a:gd name="T0" fmla="*/ 26 w 62"/>
                <a:gd name="T1" fmla="*/ 0 h 90"/>
                <a:gd name="T2" fmla="*/ 0 w 62"/>
                <a:gd name="T3" fmla="*/ 66 h 90"/>
                <a:gd name="T4" fmla="*/ 36 w 62"/>
                <a:gd name="T5" fmla="*/ 90 h 90"/>
                <a:gd name="T6" fmla="*/ 62 w 62"/>
                <a:gd name="T7" fmla="*/ 20 h 90"/>
                <a:gd name="T8" fmla="*/ 26 w 62"/>
                <a:gd name="T9" fmla="*/ 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2"/>
                <a:gd name="T16" fmla="*/ 0 h 90"/>
                <a:gd name="T17" fmla="*/ 62 w 62"/>
                <a:gd name="T18" fmla="*/ 90 h 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2" h="90">
                  <a:moveTo>
                    <a:pt x="26" y="0"/>
                  </a:moveTo>
                  <a:lnTo>
                    <a:pt x="0" y="66"/>
                  </a:lnTo>
                  <a:lnTo>
                    <a:pt x="36" y="90"/>
                  </a:lnTo>
                  <a:lnTo>
                    <a:pt x="62" y="2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785FBE"/>
            </a:solidFill>
            <a:ln w="0">
              <a:solidFill>
                <a:srgbClr val="785FBE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49" name="Freeform 3123"/>
            <p:cNvSpPr>
              <a:spLocks noChangeAspect="1"/>
            </p:cNvSpPr>
            <p:nvPr/>
          </p:nvSpPr>
          <p:spPr bwMode="auto">
            <a:xfrm>
              <a:off x="5300" y="1504"/>
              <a:ext cx="62" cy="90"/>
            </a:xfrm>
            <a:custGeom>
              <a:avLst/>
              <a:gdLst>
                <a:gd name="T0" fmla="*/ 26 w 62"/>
                <a:gd name="T1" fmla="*/ 0 h 90"/>
                <a:gd name="T2" fmla="*/ 0 w 62"/>
                <a:gd name="T3" fmla="*/ 66 h 90"/>
                <a:gd name="T4" fmla="*/ 36 w 62"/>
                <a:gd name="T5" fmla="*/ 90 h 90"/>
                <a:gd name="T6" fmla="*/ 62 w 62"/>
                <a:gd name="T7" fmla="*/ 20 h 90"/>
                <a:gd name="T8" fmla="*/ 26 w 62"/>
                <a:gd name="T9" fmla="*/ 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2"/>
                <a:gd name="T16" fmla="*/ 0 h 90"/>
                <a:gd name="T17" fmla="*/ 62 w 62"/>
                <a:gd name="T18" fmla="*/ 90 h 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2" h="90">
                  <a:moveTo>
                    <a:pt x="26" y="0"/>
                  </a:moveTo>
                  <a:lnTo>
                    <a:pt x="0" y="66"/>
                  </a:lnTo>
                  <a:lnTo>
                    <a:pt x="36" y="90"/>
                  </a:lnTo>
                  <a:lnTo>
                    <a:pt x="62" y="20"/>
                  </a:lnTo>
                  <a:lnTo>
                    <a:pt x="26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50" name="Freeform 3124"/>
            <p:cNvSpPr>
              <a:spLocks noChangeAspect="1"/>
            </p:cNvSpPr>
            <p:nvPr/>
          </p:nvSpPr>
          <p:spPr bwMode="auto">
            <a:xfrm>
              <a:off x="5336" y="1524"/>
              <a:ext cx="58" cy="116"/>
            </a:xfrm>
            <a:custGeom>
              <a:avLst/>
              <a:gdLst>
                <a:gd name="T0" fmla="*/ 26 w 58"/>
                <a:gd name="T1" fmla="*/ 0 h 116"/>
                <a:gd name="T2" fmla="*/ 0 w 58"/>
                <a:gd name="T3" fmla="*/ 70 h 116"/>
                <a:gd name="T4" fmla="*/ 34 w 58"/>
                <a:gd name="T5" fmla="*/ 116 h 116"/>
                <a:gd name="T6" fmla="*/ 58 w 58"/>
                <a:gd name="T7" fmla="*/ 46 h 116"/>
                <a:gd name="T8" fmla="*/ 26 w 58"/>
                <a:gd name="T9" fmla="*/ 0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116"/>
                <a:gd name="T17" fmla="*/ 58 w 58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116">
                  <a:moveTo>
                    <a:pt x="26" y="0"/>
                  </a:moveTo>
                  <a:lnTo>
                    <a:pt x="0" y="70"/>
                  </a:lnTo>
                  <a:lnTo>
                    <a:pt x="34" y="116"/>
                  </a:lnTo>
                  <a:lnTo>
                    <a:pt x="58" y="46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8776AD"/>
            </a:solidFill>
            <a:ln w="0">
              <a:solidFill>
                <a:srgbClr val="8776A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51" name="Freeform 3125"/>
            <p:cNvSpPr>
              <a:spLocks noChangeAspect="1"/>
            </p:cNvSpPr>
            <p:nvPr/>
          </p:nvSpPr>
          <p:spPr bwMode="auto">
            <a:xfrm>
              <a:off x="5336" y="1524"/>
              <a:ext cx="58" cy="116"/>
            </a:xfrm>
            <a:custGeom>
              <a:avLst/>
              <a:gdLst>
                <a:gd name="T0" fmla="*/ 26 w 58"/>
                <a:gd name="T1" fmla="*/ 0 h 116"/>
                <a:gd name="T2" fmla="*/ 0 w 58"/>
                <a:gd name="T3" fmla="*/ 70 h 116"/>
                <a:gd name="T4" fmla="*/ 34 w 58"/>
                <a:gd name="T5" fmla="*/ 116 h 116"/>
                <a:gd name="T6" fmla="*/ 58 w 58"/>
                <a:gd name="T7" fmla="*/ 46 h 116"/>
                <a:gd name="T8" fmla="*/ 26 w 58"/>
                <a:gd name="T9" fmla="*/ 0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116"/>
                <a:gd name="T17" fmla="*/ 58 w 58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116">
                  <a:moveTo>
                    <a:pt x="26" y="0"/>
                  </a:moveTo>
                  <a:lnTo>
                    <a:pt x="0" y="70"/>
                  </a:lnTo>
                  <a:lnTo>
                    <a:pt x="34" y="116"/>
                  </a:lnTo>
                  <a:lnTo>
                    <a:pt x="58" y="46"/>
                  </a:lnTo>
                  <a:lnTo>
                    <a:pt x="26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52" name="Freeform 3126"/>
            <p:cNvSpPr>
              <a:spLocks noChangeAspect="1"/>
            </p:cNvSpPr>
            <p:nvPr/>
          </p:nvSpPr>
          <p:spPr bwMode="auto">
            <a:xfrm>
              <a:off x="5370" y="1570"/>
              <a:ext cx="56" cy="144"/>
            </a:xfrm>
            <a:custGeom>
              <a:avLst/>
              <a:gdLst>
                <a:gd name="T0" fmla="*/ 24 w 56"/>
                <a:gd name="T1" fmla="*/ 0 h 144"/>
                <a:gd name="T2" fmla="*/ 0 w 56"/>
                <a:gd name="T3" fmla="*/ 70 h 144"/>
                <a:gd name="T4" fmla="*/ 30 w 56"/>
                <a:gd name="T5" fmla="*/ 144 h 144"/>
                <a:gd name="T6" fmla="*/ 56 w 56"/>
                <a:gd name="T7" fmla="*/ 78 h 144"/>
                <a:gd name="T8" fmla="*/ 24 w 56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6"/>
                <a:gd name="T16" fmla="*/ 0 h 144"/>
                <a:gd name="T17" fmla="*/ 56 w 56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6" h="144">
                  <a:moveTo>
                    <a:pt x="24" y="0"/>
                  </a:moveTo>
                  <a:lnTo>
                    <a:pt x="0" y="70"/>
                  </a:lnTo>
                  <a:lnTo>
                    <a:pt x="30" y="144"/>
                  </a:lnTo>
                  <a:lnTo>
                    <a:pt x="56" y="78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938E96"/>
            </a:solidFill>
            <a:ln w="0">
              <a:solidFill>
                <a:srgbClr val="938E96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53" name="Freeform 3127"/>
            <p:cNvSpPr>
              <a:spLocks noChangeAspect="1"/>
            </p:cNvSpPr>
            <p:nvPr/>
          </p:nvSpPr>
          <p:spPr bwMode="auto">
            <a:xfrm>
              <a:off x="5370" y="1570"/>
              <a:ext cx="56" cy="144"/>
            </a:xfrm>
            <a:custGeom>
              <a:avLst/>
              <a:gdLst>
                <a:gd name="T0" fmla="*/ 24 w 56"/>
                <a:gd name="T1" fmla="*/ 0 h 144"/>
                <a:gd name="T2" fmla="*/ 0 w 56"/>
                <a:gd name="T3" fmla="*/ 70 h 144"/>
                <a:gd name="T4" fmla="*/ 30 w 56"/>
                <a:gd name="T5" fmla="*/ 144 h 144"/>
                <a:gd name="T6" fmla="*/ 56 w 56"/>
                <a:gd name="T7" fmla="*/ 78 h 144"/>
                <a:gd name="T8" fmla="*/ 24 w 56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6"/>
                <a:gd name="T16" fmla="*/ 0 h 144"/>
                <a:gd name="T17" fmla="*/ 56 w 56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6" h="144">
                  <a:moveTo>
                    <a:pt x="24" y="0"/>
                  </a:moveTo>
                  <a:lnTo>
                    <a:pt x="0" y="70"/>
                  </a:lnTo>
                  <a:lnTo>
                    <a:pt x="30" y="144"/>
                  </a:lnTo>
                  <a:lnTo>
                    <a:pt x="56" y="78"/>
                  </a:lnTo>
                  <a:lnTo>
                    <a:pt x="24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54" name="Freeform 3128"/>
            <p:cNvSpPr>
              <a:spLocks noChangeAspect="1"/>
            </p:cNvSpPr>
            <p:nvPr/>
          </p:nvSpPr>
          <p:spPr bwMode="auto">
            <a:xfrm>
              <a:off x="5400" y="1648"/>
              <a:ext cx="52" cy="166"/>
            </a:xfrm>
            <a:custGeom>
              <a:avLst/>
              <a:gdLst>
                <a:gd name="T0" fmla="*/ 26 w 52"/>
                <a:gd name="T1" fmla="*/ 0 h 166"/>
                <a:gd name="T2" fmla="*/ 0 w 52"/>
                <a:gd name="T3" fmla="*/ 66 h 166"/>
                <a:gd name="T4" fmla="*/ 30 w 52"/>
                <a:gd name="T5" fmla="*/ 166 h 166"/>
                <a:gd name="T6" fmla="*/ 52 w 52"/>
                <a:gd name="T7" fmla="*/ 112 h 166"/>
                <a:gd name="T8" fmla="*/ 26 w 52"/>
                <a:gd name="T9" fmla="*/ 0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2"/>
                <a:gd name="T16" fmla="*/ 0 h 166"/>
                <a:gd name="T17" fmla="*/ 52 w 52"/>
                <a:gd name="T18" fmla="*/ 166 h 1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2" h="166">
                  <a:moveTo>
                    <a:pt x="26" y="0"/>
                  </a:moveTo>
                  <a:lnTo>
                    <a:pt x="0" y="66"/>
                  </a:lnTo>
                  <a:lnTo>
                    <a:pt x="30" y="166"/>
                  </a:lnTo>
                  <a:lnTo>
                    <a:pt x="52" y="112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9BA57C"/>
            </a:solidFill>
            <a:ln w="0">
              <a:solidFill>
                <a:srgbClr val="9BA57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55" name="Freeform 3129"/>
            <p:cNvSpPr>
              <a:spLocks noChangeAspect="1"/>
            </p:cNvSpPr>
            <p:nvPr/>
          </p:nvSpPr>
          <p:spPr bwMode="auto">
            <a:xfrm>
              <a:off x="5400" y="1648"/>
              <a:ext cx="52" cy="166"/>
            </a:xfrm>
            <a:custGeom>
              <a:avLst/>
              <a:gdLst>
                <a:gd name="T0" fmla="*/ 26 w 52"/>
                <a:gd name="T1" fmla="*/ 0 h 166"/>
                <a:gd name="T2" fmla="*/ 0 w 52"/>
                <a:gd name="T3" fmla="*/ 66 h 166"/>
                <a:gd name="T4" fmla="*/ 30 w 52"/>
                <a:gd name="T5" fmla="*/ 166 h 166"/>
                <a:gd name="T6" fmla="*/ 52 w 52"/>
                <a:gd name="T7" fmla="*/ 112 h 166"/>
                <a:gd name="T8" fmla="*/ 26 w 52"/>
                <a:gd name="T9" fmla="*/ 0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2"/>
                <a:gd name="T16" fmla="*/ 0 h 166"/>
                <a:gd name="T17" fmla="*/ 52 w 52"/>
                <a:gd name="T18" fmla="*/ 166 h 1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2" h="166">
                  <a:moveTo>
                    <a:pt x="26" y="0"/>
                  </a:moveTo>
                  <a:lnTo>
                    <a:pt x="0" y="66"/>
                  </a:lnTo>
                  <a:lnTo>
                    <a:pt x="30" y="166"/>
                  </a:lnTo>
                  <a:lnTo>
                    <a:pt x="52" y="112"/>
                  </a:lnTo>
                  <a:lnTo>
                    <a:pt x="26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56" name="Freeform 3130"/>
            <p:cNvSpPr>
              <a:spLocks noChangeAspect="1"/>
            </p:cNvSpPr>
            <p:nvPr/>
          </p:nvSpPr>
          <p:spPr bwMode="auto">
            <a:xfrm>
              <a:off x="5430" y="1760"/>
              <a:ext cx="48" cy="166"/>
            </a:xfrm>
            <a:custGeom>
              <a:avLst/>
              <a:gdLst>
                <a:gd name="T0" fmla="*/ 22 w 48"/>
                <a:gd name="T1" fmla="*/ 0 h 166"/>
                <a:gd name="T2" fmla="*/ 0 w 48"/>
                <a:gd name="T3" fmla="*/ 54 h 166"/>
                <a:gd name="T4" fmla="*/ 26 w 48"/>
                <a:gd name="T5" fmla="*/ 166 h 166"/>
                <a:gd name="T6" fmla="*/ 48 w 48"/>
                <a:gd name="T7" fmla="*/ 130 h 166"/>
                <a:gd name="T8" fmla="*/ 22 w 48"/>
                <a:gd name="T9" fmla="*/ 0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166"/>
                <a:gd name="T17" fmla="*/ 48 w 48"/>
                <a:gd name="T18" fmla="*/ 166 h 1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166">
                  <a:moveTo>
                    <a:pt x="22" y="0"/>
                  </a:moveTo>
                  <a:lnTo>
                    <a:pt x="0" y="54"/>
                  </a:lnTo>
                  <a:lnTo>
                    <a:pt x="26" y="166"/>
                  </a:lnTo>
                  <a:lnTo>
                    <a:pt x="48" y="13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9BBB5F"/>
            </a:solidFill>
            <a:ln w="0">
              <a:solidFill>
                <a:srgbClr val="9BBB5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57" name="Freeform 3131"/>
            <p:cNvSpPr>
              <a:spLocks noChangeAspect="1"/>
            </p:cNvSpPr>
            <p:nvPr/>
          </p:nvSpPr>
          <p:spPr bwMode="auto">
            <a:xfrm>
              <a:off x="5430" y="1760"/>
              <a:ext cx="48" cy="166"/>
            </a:xfrm>
            <a:custGeom>
              <a:avLst/>
              <a:gdLst>
                <a:gd name="T0" fmla="*/ 22 w 48"/>
                <a:gd name="T1" fmla="*/ 0 h 166"/>
                <a:gd name="T2" fmla="*/ 0 w 48"/>
                <a:gd name="T3" fmla="*/ 54 h 166"/>
                <a:gd name="T4" fmla="*/ 26 w 48"/>
                <a:gd name="T5" fmla="*/ 166 h 166"/>
                <a:gd name="T6" fmla="*/ 48 w 48"/>
                <a:gd name="T7" fmla="*/ 130 h 166"/>
                <a:gd name="T8" fmla="*/ 22 w 48"/>
                <a:gd name="T9" fmla="*/ 0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166"/>
                <a:gd name="T17" fmla="*/ 48 w 48"/>
                <a:gd name="T18" fmla="*/ 166 h 1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166">
                  <a:moveTo>
                    <a:pt x="22" y="0"/>
                  </a:moveTo>
                  <a:lnTo>
                    <a:pt x="0" y="54"/>
                  </a:lnTo>
                  <a:lnTo>
                    <a:pt x="26" y="166"/>
                  </a:lnTo>
                  <a:lnTo>
                    <a:pt x="48" y="130"/>
                  </a:lnTo>
                  <a:lnTo>
                    <a:pt x="22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58" name="Freeform 3132"/>
            <p:cNvSpPr>
              <a:spLocks noChangeAspect="1"/>
            </p:cNvSpPr>
            <p:nvPr/>
          </p:nvSpPr>
          <p:spPr bwMode="auto">
            <a:xfrm>
              <a:off x="5456" y="1890"/>
              <a:ext cx="50" cy="122"/>
            </a:xfrm>
            <a:custGeom>
              <a:avLst/>
              <a:gdLst>
                <a:gd name="T0" fmla="*/ 22 w 50"/>
                <a:gd name="T1" fmla="*/ 0 h 122"/>
                <a:gd name="T2" fmla="*/ 0 w 50"/>
                <a:gd name="T3" fmla="*/ 36 h 122"/>
                <a:gd name="T4" fmla="*/ 30 w 50"/>
                <a:gd name="T5" fmla="*/ 122 h 122"/>
                <a:gd name="T6" fmla="*/ 50 w 50"/>
                <a:gd name="T7" fmla="*/ 100 h 122"/>
                <a:gd name="T8" fmla="*/ 22 w 50"/>
                <a:gd name="T9" fmla="*/ 0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0"/>
                <a:gd name="T16" fmla="*/ 0 h 122"/>
                <a:gd name="T17" fmla="*/ 50 w 50"/>
                <a:gd name="T18" fmla="*/ 122 h 1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0" h="122">
                  <a:moveTo>
                    <a:pt x="22" y="0"/>
                  </a:moveTo>
                  <a:lnTo>
                    <a:pt x="0" y="36"/>
                  </a:lnTo>
                  <a:lnTo>
                    <a:pt x="30" y="122"/>
                  </a:lnTo>
                  <a:lnTo>
                    <a:pt x="50" y="10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8CC94D"/>
            </a:solidFill>
            <a:ln w="0">
              <a:solidFill>
                <a:srgbClr val="8CC94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59" name="Freeform 3133"/>
            <p:cNvSpPr>
              <a:spLocks noChangeAspect="1"/>
            </p:cNvSpPr>
            <p:nvPr/>
          </p:nvSpPr>
          <p:spPr bwMode="auto">
            <a:xfrm>
              <a:off x="5456" y="1890"/>
              <a:ext cx="50" cy="122"/>
            </a:xfrm>
            <a:custGeom>
              <a:avLst/>
              <a:gdLst>
                <a:gd name="T0" fmla="*/ 22 w 50"/>
                <a:gd name="T1" fmla="*/ 0 h 122"/>
                <a:gd name="T2" fmla="*/ 0 w 50"/>
                <a:gd name="T3" fmla="*/ 36 h 122"/>
                <a:gd name="T4" fmla="*/ 30 w 50"/>
                <a:gd name="T5" fmla="*/ 122 h 122"/>
                <a:gd name="T6" fmla="*/ 50 w 50"/>
                <a:gd name="T7" fmla="*/ 100 h 122"/>
                <a:gd name="T8" fmla="*/ 22 w 50"/>
                <a:gd name="T9" fmla="*/ 0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0"/>
                <a:gd name="T16" fmla="*/ 0 h 122"/>
                <a:gd name="T17" fmla="*/ 50 w 50"/>
                <a:gd name="T18" fmla="*/ 122 h 1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0" h="122">
                  <a:moveTo>
                    <a:pt x="22" y="0"/>
                  </a:moveTo>
                  <a:lnTo>
                    <a:pt x="0" y="36"/>
                  </a:lnTo>
                  <a:lnTo>
                    <a:pt x="30" y="122"/>
                  </a:lnTo>
                  <a:lnTo>
                    <a:pt x="50" y="100"/>
                  </a:lnTo>
                  <a:lnTo>
                    <a:pt x="22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60" name="Freeform 3134"/>
            <p:cNvSpPr>
              <a:spLocks noChangeAspect="1"/>
            </p:cNvSpPr>
            <p:nvPr/>
          </p:nvSpPr>
          <p:spPr bwMode="auto">
            <a:xfrm>
              <a:off x="5486" y="1990"/>
              <a:ext cx="54" cy="52"/>
            </a:xfrm>
            <a:custGeom>
              <a:avLst/>
              <a:gdLst>
                <a:gd name="T0" fmla="*/ 20 w 54"/>
                <a:gd name="T1" fmla="*/ 0 h 52"/>
                <a:gd name="T2" fmla="*/ 0 w 54"/>
                <a:gd name="T3" fmla="*/ 22 h 52"/>
                <a:gd name="T4" fmla="*/ 34 w 54"/>
                <a:gd name="T5" fmla="*/ 52 h 52"/>
                <a:gd name="T6" fmla="*/ 54 w 54"/>
                <a:gd name="T7" fmla="*/ 38 h 52"/>
                <a:gd name="T8" fmla="*/ 20 w 54"/>
                <a:gd name="T9" fmla="*/ 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4"/>
                <a:gd name="T16" fmla="*/ 0 h 52"/>
                <a:gd name="T17" fmla="*/ 54 w 54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4" h="52">
                  <a:moveTo>
                    <a:pt x="20" y="0"/>
                  </a:moveTo>
                  <a:lnTo>
                    <a:pt x="0" y="22"/>
                  </a:lnTo>
                  <a:lnTo>
                    <a:pt x="34" y="52"/>
                  </a:lnTo>
                  <a:lnTo>
                    <a:pt x="54" y="38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47BD59"/>
            </a:solidFill>
            <a:ln w="0">
              <a:solidFill>
                <a:srgbClr val="47BD5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61" name="Freeform 3135"/>
            <p:cNvSpPr>
              <a:spLocks noChangeAspect="1"/>
            </p:cNvSpPr>
            <p:nvPr/>
          </p:nvSpPr>
          <p:spPr bwMode="auto">
            <a:xfrm>
              <a:off x="5486" y="1990"/>
              <a:ext cx="54" cy="52"/>
            </a:xfrm>
            <a:custGeom>
              <a:avLst/>
              <a:gdLst>
                <a:gd name="T0" fmla="*/ 20 w 54"/>
                <a:gd name="T1" fmla="*/ 0 h 52"/>
                <a:gd name="T2" fmla="*/ 0 w 54"/>
                <a:gd name="T3" fmla="*/ 22 h 52"/>
                <a:gd name="T4" fmla="*/ 34 w 54"/>
                <a:gd name="T5" fmla="*/ 52 h 52"/>
                <a:gd name="T6" fmla="*/ 54 w 54"/>
                <a:gd name="T7" fmla="*/ 38 h 52"/>
                <a:gd name="T8" fmla="*/ 20 w 54"/>
                <a:gd name="T9" fmla="*/ 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4"/>
                <a:gd name="T16" fmla="*/ 0 h 52"/>
                <a:gd name="T17" fmla="*/ 54 w 54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4" h="52">
                  <a:moveTo>
                    <a:pt x="20" y="0"/>
                  </a:moveTo>
                  <a:lnTo>
                    <a:pt x="0" y="22"/>
                  </a:lnTo>
                  <a:lnTo>
                    <a:pt x="34" y="52"/>
                  </a:lnTo>
                  <a:lnTo>
                    <a:pt x="54" y="38"/>
                  </a:lnTo>
                  <a:lnTo>
                    <a:pt x="2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62" name="Freeform 3136"/>
            <p:cNvSpPr>
              <a:spLocks noChangeAspect="1"/>
            </p:cNvSpPr>
            <p:nvPr/>
          </p:nvSpPr>
          <p:spPr bwMode="auto">
            <a:xfrm>
              <a:off x="4452" y="1710"/>
              <a:ext cx="48" cy="18"/>
            </a:xfrm>
            <a:custGeom>
              <a:avLst/>
              <a:gdLst>
                <a:gd name="T0" fmla="*/ 24 w 48"/>
                <a:gd name="T1" fmla="*/ 0 h 18"/>
                <a:gd name="T2" fmla="*/ 0 w 48"/>
                <a:gd name="T3" fmla="*/ 10 h 18"/>
                <a:gd name="T4" fmla="*/ 26 w 48"/>
                <a:gd name="T5" fmla="*/ 18 h 18"/>
                <a:gd name="T6" fmla="*/ 48 w 48"/>
                <a:gd name="T7" fmla="*/ 8 h 18"/>
                <a:gd name="T8" fmla="*/ 24 w 48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18"/>
                <a:gd name="T17" fmla="*/ 48 w 48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18">
                  <a:moveTo>
                    <a:pt x="24" y="0"/>
                  </a:moveTo>
                  <a:lnTo>
                    <a:pt x="0" y="10"/>
                  </a:lnTo>
                  <a:lnTo>
                    <a:pt x="26" y="18"/>
                  </a:lnTo>
                  <a:lnTo>
                    <a:pt x="48" y="8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896F"/>
            </a:solidFill>
            <a:ln w="0">
              <a:solidFill>
                <a:srgbClr val="00896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63" name="Freeform 3137"/>
            <p:cNvSpPr>
              <a:spLocks noChangeAspect="1"/>
            </p:cNvSpPr>
            <p:nvPr/>
          </p:nvSpPr>
          <p:spPr bwMode="auto">
            <a:xfrm>
              <a:off x="4452" y="1710"/>
              <a:ext cx="48" cy="18"/>
            </a:xfrm>
            <a:custGeom>
              <a:avLst/>
              <a:gdLst>
                <a:gd name="T0" fmla="*/ 24 w 48"/>
                <a:gd name="T1" fmla="*/ 0 h 18"/>
                <a:gd name="T2" fmla="*/ 0 w 48"/>
                <a:gd name="T3" fmla="*/ 10 h 18"/>
                <a:gd name="T4" fmla="*/ 26 w 48"/>
                <a:gd name="T5" fmla="*/ 18 h 18"/>
                <a:gd name="T6" fmla="*/ 48 w 48"/>
                <a:gd name="T7" fmla="*/ 8 h 18"/>
                <a:gd name="T8" fmla="*/ 24 w 48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18"/>
                <a:gd name="T17" fmla="*/ 48 w 48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18">
                  <a:moveTo>
                    <a:pt x="24" y="0"/>
                  </a:moveTo>
                  <a:lnTo>
                    <a:pt x="0" y="10"/>
                  </a:lnTo>
                  <a:lnTo>
                    <a:pt x="26" y="18"/>
                  </a:lnTo>
                  <a:lnTo>
                    <a:pt x="48" y="8"/>
                  </a:lnTo>
                  <a:lnTo>
                    <a:pt x="24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64" name="Freeform 3138"/>
            <p:cNvSpPr>
              <a:spLocks noChangeAspect="1"/>
            </p:cNvSpPr>
            <p:nvPr/>
          </p:nvSpPr>
          <p:spPr bwMode="auto">
            <a:xfrm>
              <a:off x="4478" y="1718"/>
              <a:ext cx="48" cy="18"/>
            </a:xfrm>
            <a:custGeom>
              <a:avLst/>
              <a:gdLst>
                <a:gd name="T0" fmla="*/ 22 w 48"/>
                <a:gd name="T1" fmla="*/ 0 h 18"/>
                <a:gd name="T2" fmla="*/ 0 w 48"/>
                <a:gd name="T3" fmla="*/ 10 h 18"/>
                <a:gd name="T4" fmla="*/ 26 w 48"/>
                <a:gd name="T5" fmla="*/ 18 h 18"/>
                <a:gd name="T6" fmla="*/ 48 w 48"/>
                <a:gd name="T7" fmla="*/ 8 h 18"/>
                <a:gd name="T8" fmla="*/ 22 w 48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18"/>
                <a:gd name="T17" fmla="*/ 48 w 48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18">
                  <a:moveTo>
                    <a:pt x="22" y="0"/>
                  </a:moveTo>
                  <a:lnTo>
                    <a:pt x="0" y="10"/>
                  </a:lnTo>
                  <a:lnTo>
                    <a:pt x="26" y="18"/>
                  </a:lnTo>
                  <a:lnTo>
                    <a:pt x="48" y="8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8A6F"/>
            </a:solidFill>
            <a:ln w="0">
              <a:solidFill>
                <a:srgbClr val="008A6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65" name="Freeform 3139"/>
            <p:cNvSpPr>
              <a:spLocks noChangeAspect="1"/>
            </p:cNvSpPr>
            <p:nvPr/>
          </p:nvSpPr>
          <p:spPr bwMode="auto">
            <a:xfrm>
              <a:off x="4478" y="1718"/>
              <a:ext cx="48" cy="18"/>
            </a:xfrm>
            <a:custGeom>
              <a:avLst/>
              <a:gdLst>
                <a:gd name="T0" fmla="*/ 22 w 48"/>
                <a:gd name="T1" fmla="*/ 0 h 18"/>
                <a:gd name="T2" fmla="*/ 0 w 48"/>
                <a:gd name="T3" fmla="*/ 10 h 18"/>
                <a:gd name="T4" fmla="*/ 26 w 48"/>
                <a:gd name="T5" fmla="*/ 18 h 18"/>
                <a:gd name="T6" fmla="*/ 48 w 48"/>
                <a:gd name="T7" fmla="*/ 8 h 18"/>
                <a:gd name="T8" fmla="*/ 22 w 48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18"/>
                <a:gd name="T17" fmla="*/ 48 w 48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18">
                  <a:moveTo>
                    <a:pt x="22" y="0"/>
                  </a:moveTo>
                  <a:lnTo>
                    <a:pt x="0" y="10"/>
                  </a:lnTo>
                  <a:lnTo>
                    <a:pt x="26" y="18"/>
                  </a:lnTo>
                  <a:lnTo>
                    <a:pt x="48" y="8"/>
                  </a:lnTo>
                  <a:lnTo>
                    <a:pt x="22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66" name="Freeform 3140"/>
            <p:cNvSpPr>
              <a:spLocks noChangeAspect="1"/>
            </p:cNvSpPr>
            <p:nvPr/>
          </p:nvSpPr>
          <p:spPr bwMode="auto">
            <a:xfrm>
              <a:off x="4504" y="1726"/>
              <a:ext cx="48" cy="18"/>
            </a:xfrm>
            <a:custGeom>
              <a:avLst/>
              <a:gdLst>
                <a:gd name="T0" fmla="*/ 22 w 48"/>
                <a:gd name="T1" fmla="*/ 0 h 18"/>
                <a:gd name="T2" fmla="*/ 0 w 48"/>
                <a:gd name="T3" fmla="*/ 10 h 18"/>
                <a:gd name="T4" fmla="*/ 26 w 48"/>
                <a:gd name="T5" fmla="*/ 18 h 18"/>
                <a:gd name="T6" fmla="*/ 48 w 48"/>
                <a:gd name="T7" fmla="*/ 8 h 18"/>
                <a:gd name="T8" fmla="*/ 22 w 48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18"/>
                <a:gd name="T17" fmla="*/ 48 w 48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18">
                  <a:moveTo>
                    <a:pt x="22" y="0"/>
                  </a:moveTo>
                  <a:lnTo>
                    <a:pt x="0" y="10"/>
                  </a:lnTo>
                  <a:lnTo>
                    <a:pt x="26" y="18"/>
                  </a:lnTo>
                  <a:lnTo>
                    <a:pt x="48" y="8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896F"/>
            </a:solidFill>
            <a:ln w="0">
              <a:solidFill>
                <a:srgbClr val="00896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67" name="Freeform 3141"/>
            <p:cNvSpPr>
              <a:spLocks noChangeAspect="1"/>
            </p:cNvSpPr>
            <p:nvPr/>
          </p:nvSpPr>
          <p:spPr bwMode="auto">
            <a:xfrm>
              <a:off x="4504" y="1726"/>
              <a:ext cx="48" cy="18"/>
            </a:xfrm>
            <a:custGeom>
              <a:avLst/>
              <a:gdLst>
                <a:gd name="T0" fmla="*/ 22 w 48"/>
                <a:gd name="T1" fmla="*/ 0 h 18"/>
                <a:gd name="T2" fmla="*/ 0 w 48"/>
                <a:gd name="T3" fmla="*/ 10 h 18"/>
                <a:gd name="T4" fmla="*/ 26 w 48"/>
                <a:gd name="T5" fmla="*/ 18 h 18"/>
                <a:gd name="T6" fmla="*/ 48 w 48"/>
                <a:gd name="T7" fmla="*/ 8 h 18"/>
                <a:gd name="T8" fmla="*/ 22 w 48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18"/>
                <a:gd name="T17" fmla="*/ 48 w 48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18">
                  <a:moveTo>
                    <a:pt x="22" y="0"/>
                  </a:moveTo>
                  <a:lnTo>
                    <a:pt x="0" y="10"/>
                  </a:lnTo>
                  <a:lnTo>
                    <a:pt x="26" y="18"/>
                  </a:lnTo>
                  <a:lnTo>
                    <a:pt x="48" y="8"/>
                  </a:lnTo>
                  <a:lnTo>
                    <a:pt x="22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68" name="Freeform 3142"/>
            <p:cNvSpPr>
              <a:spLocks noChangeAspect="1"/>
            </p:cNvSpPr>
            <p:nvPr/>
          </p:nvSpPr>
          <p:spPr bwMode="auto">
            <a:xfrm>
              <a:off x="4530" y="1734"/>
              <a:ext cx="48" cy="18"/>
            </a:xfrm>
            <a:custGeom>
              <a:avLst/>
              <a:gdLst>
                <a:gd name="T0" fmla="*/ 22 w 48"/>
                <a:gd name="T1" fmla="*/ 0 h 18"/>
                <a:gd name="T2" fmla="*/ 0 w 48"/>
                <a:gd name="T3" fmla="*/ 10 h 18"/>
                <a:gd name="T4" fmla="*/ 26 w 48"/>
                <a:gd name="T5" fmla="*/ 18 h 18"/>
                <a:gd name="T6" fmla="*/ 48 w 48"/>
                <a:gd name="T7" fmla="*/ 8 h 18"/>
                <a:gd name="T8" fmla="*/ 22 w 48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18"/>
                <a:gd name="T17" fmla="*/ 48 w 48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18">
                  <a:moveTo>
                    <a:pt x="22" y="0"/>
                  </a:moveTo>
                  <a:lnTo>
                    <a:pt x="0" y="10"/>
                  </a:lnTo>
                  <a:lnTo>
                    <a:pt x="26" y="18"/>
                  </a:lnTo>
                  <a:lnTo>
                    <a:pt x="48" y="8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886F"/>
            </a:solidFill>
            <a:ln w="0">
              <a:solidFill>
                <a:srgbClr val="00886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69" name="Freeform 3143"/>
            <p:cNvSpPr>
              <a:spLocks noChangeAspect="1"/>
            </p:cNvSpPr>
            <p:nvPr/>
          </p:nvSpPr>
          <p:spPr bwMode="auto">
            <a:xfrm>
              <a:off x="4530" y="1734"/>
              <a:ext cx="48" cy="18"/>
            </a:xfrm>
            <a:custGeom>
              <a:avLst/>
              <a:gdLst>
                <a:gd name="T0" fmla="*/ 22 w 48"/>
                <a:gd name="T1" fmla="*/ 0 h 18"/>
                <a:gd name="T2" fmla="*/ 0 w 48"/>
                <a:gd name="T3" fmla="*/ 10 h 18"/>
                <a:gd name="T4" fmla="*/ 26 w 48"/>
                <a:gd name="T5" fmla="*/ 18 h 18"/>
                <a:gd name="T6" fmla="*/ 48 w 48"/>
                <a:gd name="T7" fmla="*/ 8 h 18"/>
                <a:gd name="T8" fmla="*/ 22 w 48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18"/>
                <a:gd name="T17" fmla="*/ 48 w 48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18">
                  <a:moveTo>
                    <a:pt x="22" y="0"/>
                  </a:moveTo>
                  <a:lnTo>
                    <a:pt x="0" y="10"/>
                  </a:lnTo>
                  <a:lnTo>
                    <a:pt x="26" y="18"/>
                  </a:lnTo>
                  <a:lnTo>
                    <a:pt x="48" y="8"/>
                  </a:lnTo>
                  <a:lnTo>
                    <a:pt x="22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70" name="Freeform 3144"/>
            <p:cNvSpPr>
              <a:spLocks noChangeAspect="1"/>
            </p:cNvSpPr>
            <p:nvPr/>
          </p:nvSpPr>
          <p:spPr bwMode="auto">
            <a:xfrm>
              <a:off x="4556" y="1742"/>
              <a:ext cx="48" cy="18"/>
            </a:xfrm>
            <a:custGeom>
              <a:avLst/>
              <a:gdLst>
                <a:gd name="T0" fmla="*/ 22 w 48"/>
                <a:gd name="T1" fmla="*/ 0 h 18"/>
                <a:gd name="T2" fmla="*/ 0 w 48"/>
                <a:gd name="T3" fmla="*/ 10 h 18"/>
                <a:gd name="T4" fmla="*/ 26 w 48"/>
                <a:gd name="T5" fmla="*/ 18 h 18"/>
                <a:gd name="T6" fmla="*/ 48 w 48"/>
                <a:gd name="T7" fmla="*/ 8 h 18"/>
                <a:gd name="T8" fmla="*/ 22 w 48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18"/>
                <a:gd name="T17" fmla="*/ 48 w 48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18">
                  <a:moveTo>
                    <a:pt x="22" y="0"/>
                  </a:moveTo>
                  <a:lnTo>
                    <a:pt x="0" y="10"/>
                  </a:lnTo>
                  <a:lnTo>
                    <a:pt x="26" y="18"/>
                  </a:lnTo>
                  <a:lnTo>
                    <a:pt x="48" y="8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8670"/>
            </a:solidFill>
            <a:ln w="0">
              <a:solidFill>
                <a:srgbClr val="00867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71" name="Freeform 3145"/>
            <p:cNvSpPr>
              <a:spLocks noChangeAspect="1"/>
            </p:cNvSpPr>
            <p:nvPr/>
          </p:nvSpPr>
          <p:spPr bwMode="auto">
            <a:xfrm>
              <a:off x="4556" y="1742"/>
              <a:ext cx="48" cy="18"/>
            </a:xfrm>
            <a:custGeom>
              <a:avLst/>
              <a:gdLst>
                <a:gd name="T0" fmla="*/ 22 w 48"/>
                <a:gd name="T1" fmla="*/ 0 h 18"/>
                <a:gd name="T2" fmla="*/ 0 w 48"/>
                <a:gd name="T3" fmla="*/ 10 h 18"/>
                <a:gd name="T4" fmla="*/ 26 w 48"/>
                <a:gd name="T5" fmla="*/ 18 h 18"/>
                <a:gd name="T6" fmla="*/ 48 w 48"/>
                <a:gd name="T7" fmla="*/ 8 h 18"/>
                <a:gd name="T8" fmla="*/ 22 w 48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18"/>
                <a:gd name="T17" fmla="*/ 48 w 48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18">
                  <a:moveTo>
                    <a:pt x="22" y="0"/>
                  </a:moveTo>
                  <a:lnTo>
                    <a:pt x="0" y="10"/>
                  </a:lnTo>
                  <a:lnTo>
                    <a:pt x="26" y="18"/>
                  </a:lnTo>
                  <a:lnTo>
                    <a:pt x="48" y="8"/>
                  </a:lnTo>
                  <a:lnTo>
                    <a:pt x="22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72" name="Freeform 3146"/>
            <p:cNvSpPr>
              <a:spLocks noChangeAspect="1"/>
            </p:cNvSpPr>
            <p:nvPr/>
          </p:nvSpPr>
          <p:spPr bwMode="auto">
            <a:xfrm>
              <a:off x="4582" y="1750"/>
              <a:ext cx="50" cy="16"/>
            </a:xfrm>
            <a:custGeom>
              <a:avLst/>
              <a:gdLst>
                <a:gd name="T0" fmla="*/ 22 w 50"/>
                <a:gd name="T1" fmla="*/ 0 h 16"/>
                <a:gd name="T2" fmla="*/ 0 w 50"/>
                <a:gd name="T3" fmla="*/ 10 h 16"/>
                <a:gd name="T4" fmla="*/ 28 w 50"/>
                <a:gd name="T5" fmla="*/ 16 h 16"/>
                <a:gd name="T6" fmla="*/ 50 w 50"/>
                <a:gd name="T7" fmla="*/ 6 h 16"/>
                <a:gd name="T8" fmla="*/ 22 w 50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0"/>
                <a:gd name="T16" fmla="*/ 0 h 16"/>
                <a:gd name="T17" fmla="*/ 50 w 50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0" h="16">
                  <a:moveTo>
                    <a:pt x="22" y="0"/>
                  </a:moveTo>
                  <a:lnTo>
                    <a:pt x="0" y="10"/>
                  </a:lnTo>
                  <a:lnTo>
                    <a:pt x="28" y="16"/>
                  </a:lnTo>
                  <a:lnTo>
                    <a:pt x="50" y="6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8270"/>
            </a:solidFill>
            <a:ln w="0">
              <a:solidFill>
                <a:srgbClr val="00827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73" name="Freeform 3147"/>
            <p:cNvSpPr>
              <a:spLocks noChangeAspect="1"/>
            </p:cNvSpPr>
            <p:nvPr/>
          </p:nvSpPr>
          <p:spPr bwMode="auto">
            <a:xfrm>
              <a:off x="4582" y="1750"/>
              <a:ext cx="50" cy="16"/>
            </a:xfrm>
            <a:custGeom>
              <a:avLst/>
              <a:gdLst>
                <a:gd name="T0" fmla="*/ 22 w 50"/>
                <a:gd name="T1" fmla="*/ 0 h 16"/>
                <a:gd name="T2" fmla="*/ 0 w 50"/>
                <a:gd name="T3" fmla="*/ 10 h 16"/>
                <a:gd name="T4" fmla="*/ 28 w 50"/>
                <a:gd name="T5" fmla="*/ 16 h 16"/>
                <a:gd name="T6" fmla="*/ 50 w 50"/>
                <a:gd name="T7" fmla="*/ 6 h 16"/>
                <a:gd name="T8" fmla="*/ 22 w 50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0"/>
                <a:gd name="T16" fmla="*/ 0 h 16"/>
                <a:gd name="T17" fmla="*/ 50 w 50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0" h="16">
                  <a:moveTo>
                    <a:pt x="22" y="0"/>
                  </a:moveTo>
                  <a:lnTo>
                    <a:pt x="0" y="10"/>
                  </a:lnTo>
                  <a:lnTo>
                    <a:pt x="28" y="16"/>
                  </a:lnTo>
                  <a:lnTo>
                    <a:pt x="50" y="6"/>
                  </a:lnTo>
                  <a:lnTo>
                    <a:pt x="22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74" name="Freeform 3148"/>
            <p:cNvSpPr>
              <a:spLocks noChangeAspect="1"/>
            </p:cNvSpPr>
            <p:nvPr/>
          </p:nvSpPr>
          <p:spPr bwMode="auto">
            <a:xfrm>
              <a:off x="4610" y="1756"/>
              <a:ext cx="48" cy="16"/>
            </a:xfrm>
            <a:custGeom>
              <a:avLst/>
              <a:gdLst>
                <a:gd name="T0" fmla="*/ 22 w 48"/>
                <a:gd name="T1" fmla="*/ 0 h 16"/>
                <a:gd name="T2" fmla="*/ 0 w 48"/>
                <a:gd name="T3" fmla="*/ 10 h 16"/>
                <a:gd name="T4" fmla="*/ 26 w 48"/>
                <a:gd name="T5" fmla="*/ 16 h 16"/>
                <a:gd name="T6" fmla="*/ 48 w 48"/>
                <a:gd name="T7" fmla="*/ 6 h 16"/>
                <a:gd name="T8" fmla="*/ 22 w 48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16"/>
                <a:gd name="T17" fmla="*/ 48 w 48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16">
                  <a:moveTo>
                    <a:pt x="22" y="0"/>
                  </a:moveTo>
                  <a:lnTo>
                    <a:pt x="0" y="10"/>
                  </a:lnTo>
                  <a:lnTo>
                    <a:pt x="26" y="16"/>
                  </a:lnTo>
                  <a:lnTo>
                    <a:pt x="48" y="6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7D70"/>
            </a:solidFill>
            <a:ln w="0">
              <a:solidFill>
                <a:srgbClr val="007D7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775" name="Freeform 3149"/>
            <p:cNvSpPr>
              <a:spLocks noChangeAspect="1"/>
            </p:cNvSpPr>
            <p:nvPr/>
          </p:nvSpPr>
          <p:spPr bwMode="auto">
            <a:xfrm>
              <a:off x="4610" y="1756"/>
              <a:ext cx="48" cy="16"/>
            </a:xfrm>
            <a:custGeom>
              <a:avLst/>
              <a:gdLst>
                <a:gd name="T0" fmla="*/ 22 w 48"/>
                <a:gd name="T1" fmla="*/ 0 h 16"/>
                <a:gd name="T2" fmla="*/ 0 w 48"/>
                <a:gd name="T3" fmla="*/ 10 h 16"/>
                <a:gd name="T4" fmla="*/ 26 w 48"/>
                <a:gd name="T5" fmla="*/ 16 h 16"/>
                <a:gd name="T6" fmla="*/ 48 w 48"/>
                <a:gd name="T7" fmla="*/ 6 h 16"/>
                <a:gd name="T8" fmla="*/ 22 w 48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16"/>
                <a:gd name="T17" fmla="*/ 48 w 48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16">
                  <a:moveTo>
                    <a:pt x="22" y="0"/>
                  </a:moveTo>
                  <a:lnTo>
                    <a:pt x="0" y="10"/>
                  </a:lnTo>
                  <a:lnTo>
                    <a:pt x="26" y="16"/>
                  </a:lnTo>
                  <a:lnTo>
                    <a:pt x="48" y="6"/>
                  </a:lnTo>
                  <a:lnTo>
                    <a:pt x="22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7" name="Group 3351"/>
            <p:cNvGrpSpPr>
              <a:grpSpLocks noChangeAspect="1"/>
            </p:cNvGrpSpPr>
            <p:nvPr/>
          </p:nvGrpSpPr>
          <p:grpSpPr bwMode="auto">
            <a:xfrm>
              <a:off x="4384" y="1562"/>
              <a:ext cx="1136" cy="524"/>
              <a:chOff x="4384" y="1562"/>
              <a:chExt cx="1136" cy="524"/>
            </a:xfrm>
          </p:grpSpPr>
          <p:sp>
            <p:nvSpPr>
              <p:cNvPr id="22788" name="Freeform 3151"/>
              <p:cNvSpPr>
                <a:spLocks noChangeAspect="1"/>
              </p:cNvSpPr>
              <p:nvPr/>
            </p:nvSpPr>
            <p:spPr bwMode="auto">
              <a:xfrm>
                <a:off x="4636" y="1762"/>
                <a:ext cx="50" cy="16"/>
              </a:xfrm>
              <a:custGeom>
                <a:avLst/>
                <a:gdLst>
                  <a:gd name="T0" fmla="*/ 22 w 50"/>
                  <a:gd name="T1" fmla="*/ 0 h 16"/>
                  <a:gd name="T2" fmla="*/ 0 w 50"/>
                  <a:gd name="T3" fmla="*/ 10 h 16"/>
                  <a:gd name="T4" fmla="*/ 28 w 50"/>
                  <a:gd name="T5" fmla="*/ 16 h 16"/>
                  <a:gd name="T6" fmla="*/ 50 w 50"/>
                  <a:gd name="T7" fmla="*/ 4 h 16"/>
                  <a:gd name="T8" fmla="*/ 22 w 50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6"/>
                  <a:gd name="T17" fmla="*/ 50 w 50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6">
                    <a:moveTo>
                      <a:pt x="22" y="0"/>
                    </a:moveTo>
                    <a:lnTo>
                      <a:pt x="0" y="10"/>
                    </a:lnTo>
                    <a:lnTo>
                      <a:pt x="28" y="16"/>
                    </a:lnTo>
                    <a:lnTo>
                      <a:pt x="50" y="4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7671"/>
              </a:solidFill>
              <a:ln w="0">
                <a:solidFill>
                  <a:srgbClr val="00767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89" name="Freeform 3152"/>
              <p:cNvSpPr>
                <a:spLocks noChangeAspect="1"/>
              </p:cNvSpPr>
              <p:nvPr/>
            </p:nvSpPr>
            <p:spPr bwMode="auto">
              <a:xfrm>
                <a:off x="4636" y="1762"/>
                <a:ext cx="50" cy="16"/>
              </a:xfrm>
              <a:custGeom>
                <a:avLst/>
                <a:gdLst>
                  <a:gd name="T0" fmla="*/ 22 w 50"/>
                  <a:gd name="T1" fmla="*/ 0 h 16"/>
                  <a:gd name="T2" fmla="*/ 0 w 50"/>
                  <a:gd name="T3" fmla="*/ 10 h 16"/>
                  <a:gd name="T4" fmla="*/ 28 w 50"/>
                  <a:gd name="T5" fmla="*/ 16 h 16"/>
                  <a:gd name="T6" fmla="*/ 50 w 50"/>
                  <a:gd name="T7" fmla="*/ 4 h 16"/>
                  <a:gd name="T8" fmla="*/ 22 w 50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6"/>
                  <a:gd name="T17" fmla="*/ 50 w 50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6">
                    <a:moveTo>
                      <a:pt x="22" y="0"/>
                    </a:moveTo>
                    <a:lnTo>
                      <a:pt x="0" y="10"/>
                    </a:lnTo>
                    <a:lnTo>
                      <a:pt x="28" y="16"/>
                    </a:lnTo>
                    <a:lnTo>
                      <a:pt x="50" y="4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90" name="Freeform 3153"/>
              <p:cNvSpPr>
                <a:spLocks noChangeAspect="1"/>
              </p:cNvSpPr>
              <p:nvPr/>
            </p:nvSpPr>
            <p:spPr bwMode="auto">
              <a:xfrm>
                <a:off x="4664" y="1766"/>
                <a:ext cx="50" cy="16"/>
              </a:xfrm>
              <a:custGeom>
                <a:avLst/>
                <a:gdLst>
                  <a:gd name="T0" fmla="*/ 22 w 50"/>
                  <a:gd name="T1" fmla="*/ 0 h 16"/>
                  <a:gd name="T2" fmla="*/ 0 w 50"/>
                  <a:gd name="T3" fmla="*/ 12 h 16"/>
                  <a:gd name="T4" fmla="*/ 28 w 50"/>
                  <a:gd name="T5" fmla="*/ 16 h 16"/>
                  <a:gd name="T6" fmla="*/ 50 w 50"/>
                  <a:gd name="T7" fmla="*/ 4 h 16"/>
                  <a:gd name="T8" fmla="*/ 22 w 50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6"/>
                  <a:gd name="T17" fmla="*/ 50 w 50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6">
                    <a:moveTo>
                      <a:pt x="22" y="0"/>
                    </a:moveTo>
                    <a:lnTo>
                      <a:pt x="0" y="12"/>
                    </a:lnTo>
                    <a:lnTo>
                      <a:pt x="28" y="16"/>
                    </a:lnTo>
                    <a:lnTo>
                      <a:pt x="50" y="4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C73"/>
              </a:solidFill>
              <a:ln w="0">
                <a:solidFill>
                  <a:srgbClr val="006C7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91" name="Freeform 3154"/>
              <p:cNvSpPr>
                <a:spLocks noChangeAspect="1"/>
              </p:cNvSpPr>
              <p:nvPr/>
            </p:nvSpPr>
            <p:spPr bwMode="auto">
              <a:xfrm>
                <a:off x="4664" y="1766"/>
                <a:ext cx="50" cy="16"/>
              </a:xfrm>
              <a:custGeom>
                <a:avLst/>
                <a:gdLst>
                  <a:gd name="T0" fmla="*/ 22 w 50"/>
                  <a:gd name="T1" fmla="*/ 0 h 16"/>
                  <a:gd name="T2" fmla="*/ 0 w 50"/>
                  <a:gd name="T3" fmla="*/ 12 h 16"/>
                  <a:gd name="T4" fmla="*/ 28 w 50"/>
                  <a:gd name="T5" fmla="*/ 16 h 16"/>
                  <a:gd name="T6" fmla="*/ 50 w 50"/>
                  <a:gd name="T7" fmla="*/ 4 h 16"/>
                  <a:gd name="T8" fmla="*/ 22 w 50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6"/>
                  <a:gd name="T17" fmla="*/ 50 w 50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6">
                    <a:moveTo>
                      <a:pt x="22" y="0"/>
                    </a:moveTo>
                    <a:lnTo>
                      <a:pt x="0" y="12"/>
                    </a:lnTo>
                    <a:lnTo>
                      <a:pt x="28" y="16"/>
                    </a:lnTo>
                    <a:lnTo>
                      <a:pt x="50" y="4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92" name="Freeform 3155"/>
              <p:cNvSpPr>
                <a:spLocks noChangeAspect="1"/>
              </p:cNvSpPr>
              <p:nvPr/>
            </p:nvSpPr>
            <p:spPr bwMode="auto">
              <a:xfrm>
                <a:off x="4692" y="1770"/>
                <a:ext cx="50" cy="14"/>
              </a:xfrm>
              <a:custGeom>
                <a:avLst/>
                <a:gdLst>
                  <a:gd name="T0" fmla="*/ 22 w 50"/>
                  <a:gd name="T1" fmla="*/ 0 h 14"/>
                  <a:gd name="T2" fmla="*/ 0 w 50"/>
                  <a:gd name="T3" fmla="*/ 12 h 14"/>
                  <a:gd name="T4" fmla="*/ 28 w 50"/>
                  <a:gd name="T5" fmla="*/ 14 h 14"/>
                  <a:gd name="T6" fmla="*/ 50 w 50"/>
                  <a:gd name="T7" fmla="*/ 2 h 14"/>
                  <a:gd name="T8" fmla="*/ 22 w 50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4"/>
                  <a:gd name="T17" fmla="*/ 50 w 50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4">
                    <a:moveTo>
                      <a:pt x="22" y="0"/>
                    </a:moveTo>
                    <a:lnTo>
                      <a:pt x="0" y="12"/>
                    </a:lnTo>
                    <a:lnTo>
                      <a:pt x="28" y="14"/>
                    </a:lnTo>
                    <a:lnTo>
                      <a:pt x="50" y="2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175"/>
              </a:solidFill>
              <a:ln w="0">
                <a:solidFill>
                  <a:srgbClr val="00617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93" name="Freeform 3156"/>
              <p:cNvSpPr>
                <a:spLocks noChangeAspect="1"/>
              </p:cNvSpPr>
              <p:nvPr/>
            </p:nvSpPr>
            <p:spPr bwMode="auto">
              <a:xfrm>
                <a:off x="4692" y="1770"/>
                <a:ext cx="50" cy="14"/>
              </a:xfrm>
              <a:custGeom>
                <a:avLst/>
                <a:gdLst>
                  <a:gd name="T0" fmla="*/ 22 w 50"/>
                  <a:gd name="T1" fmla="*/ 0 h 14"/>
                  <a:gd name="T2" fmla="*/ 0 w 50"/>
                  <a:gd name="T3" fmla="*/ 12 h 14"/>
                  <a:gd name="T4" fmla="*/ 28 w 50"/>
                  <a:gd name="T5" fmla="*/ 14 h 14"/>
                  <a:gd name="T6" fmla="*/ 50 w 50"/>
                  <a:gd name="T7" fmla="*/ 2 h 14"/>
                  <a:gd name="T8" fmla="*/ 22 w 50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4"/>
                  <a:gd name="T17" fmla="*/ 50 w 50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4">
                    <a:moveTo>
                      <a:pt x="22" y="0"/>
                    </a:moveTo>
                    <a:lnTo>
                      <a:pt x="0" y="12"/>
                    </a:lnTo>
                    <a:lnTo>
                      <a:pt x="28" y="14"/>
                    </a:lnTo>
                    <a:lnTo>
                      <a:pt x="50" y="2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94" name="Freeform 3157"/>
              <p:cNvSpPr>
                <a:spLocks noChangeAspect="1"/>
              </p:cNvSpPr>
              <p:nvPr/>
            </p:nvSpPr>
            <p:spPr bwMode="auto">
              <a:xfrm>
                <a:off x="4720" y="1770"/>
                <a:ext cx="50" cy="14"/>
              </a:xfrm>
              <a:custGeom>
                <a:avLst/>
                <a:gdLst>
                  <a:gd name="T0" fmla="*/ 22 w 50"/>
                  <a:gd name="T1" fmla="*/ 2 h 14"/>
                  <a:gd name="T2" fmla="*/ 0 w 50"/>
                  <a:gd name="T3" fmla="*/ 14 h 14"/>
                  <a:gd name="T4" fmla="*/ 28 w 50"/>
                  <a:gd name="T5" fmla="*/ 14 h 14"/>
                  <a:gd name="T6" fmla="*/ 50 w 50"/>
                  <a:gd name="T7" fmla="*/ 0 h 14"/>
                  <a:gd name="T8" fmla="*/ 22 w 50"/>
                  <a:gd name="T9" fmla="*/ 2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4"/>
                  <a:gd name="T17" fmla="*/ 50 w 50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4">
                    <a:moveTo>
                      <a:pt x="22" y="2"/>
                    </a:moveTo>
                    <a:lnTo>
                      <a:pt x="0" y="14"/>
                    </a:lnTo>
                    <a:lnTo>
                      <a:pt x="28" y="14"/>
                    </a:lnTo>
                    <a:lnTo>
                      <a:pt x="50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5378"/>
              </a:solidFill>
              <a:ln w="0">
                <a:solidFill>
                  <a:srgbClr val="00537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95" name="Freeform 3158"/>
              <p:cNvSpPr>
                <a:spLocks noChangeAspect="1"/>
              </p:cNvSpPr>
              <p:nvPr/>
            </p:nvSpPr>
            <p:spPr bwMode="auto">
              <a:xfrm>
                <a:off x="4720" y="1770"/>
                <a:ext cx="50" cy="14"/>
              </a:xfrm>
              <a:custGeom>
                <a:avLst/>
                <a:gdLst>
                  <a:gd name="T0" fmla="*/ 22 w 50"/>
                  <a:gd name="T1" fmla="*/ 2 h 14"/>
                  <a:gd name="T2" fmla="*/ 0 w 50"/>
                  <a:gd name="T3" fmla="*/ 14 h 14"/>
                  <a:gd name="T4" fmla="*/ 28 w 50"/>
                  <a:gd name="T5" fmla="*/ 14 h 14"/>
                  <a:gd name="T6" fmla="*/ 50 w 50"/>
                  <a:gd name="T7" fmla="*/ 0 h 14"/>
                  <a:gd name="T8" fmla="*/ 22 w 50"/>
                  <a:gd name="T9" fmla="*/ 2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4"/>
                  <a:gd name="T17" fmla="*/ 50 w 50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4">
                    <a:moveTo>
                      <a:pt x="22" y="2"/>
                    </a:moveTo>
                    <a:lnTo>
                      <a:pt x="0" y="14"/>
                    </a:lnTo>
                    <a:lnTo>
                      <a:pt x="28" y="14"/>
                    </a:lnTo>
                    <a:lnTo>
                      <a:pt x="50" y="0"/>
                    </a:lnTo>
                    <a:lnTo>
                      <a:pt x="22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96" name="Freeform 3159"/>
              <p:cNvSpPr>
                <a:spLocks noChangeAspect="1"/>
              </p:cNvSpPr>
              <p:nvPr/>
            </p:nvSpPr>
            <p:spPr bwMode="auto">
              <a:xfrm>
                <a:off x="4748" y="1768"/>
                <a:ext cx="50" cy="16"/>
              </a:xfrm>
              <a:custGeom>
                <a:avLst/>
                <a:gdLst>
                  <a:gd name="T0" fmla="*/ 22 w 50"/>
                  <a:gd name="T1" fmla="*/ 2 h 16"/>
                  <a:gd name="T2" fmla="*/ 0 w 50"/>
                  <a:gd name="T3" fmla="*/ 16 h 16"/>
                  <a:gd name="T4" fmla="*/ 28 w 50"/>
                  <a:gd name="T5" fmla="*/ 14 h 16"/>
                  <a:gd name="T6" fmla="*/ 50 w 50"/>
                  <a:gd name="T7" fmla="*/ 0 h 16"/>
                  <a:gd name="T8" fmla="*/ 22 w 50"/>
                  <a:gd name="T9" fmla="*/ 2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6"/>
                  <a:gd name="T17" fmla="*/ 50 w 50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6">
                    <a:moveTo>
                      <a:pt x="22" y="2"/>
                    </a:moveTo>
                    <a:lnTo>
                      <a:pt x="0" y="16"/>
                    </a:lnTo>
                    <a:lnTo>
                      <a:pt x="28" y="14"/>
                    </a:lnTo>
                    <a:lnTo>
                      <a:pt x="50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447C"/>
              </a:solidFill>
              <a:ln w="0">
                <a:solidFill>
                  <a:srgbClr val="00447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97" name="Freeform 3160"/>
              <p:cNvSpPr>
                <a:spLocks noChangeAspect="1"/>
              </p:cNvSpPr>
              <p:nvPr/>
            </p:nvSpPr>
            <p:spPr bwMode="auto">
              <a:xfrm>
                <a:off x="4748" y="1768"/>
                <a:ext cx="50" cy="16"/>
              </a:xfrm>
              <a:custGeom>
                <a:avLst/>
                <a:gdLst>
                  <a:gd name="T0" fmla="*/ 22 w 50"/>
                  <a:gd name="T1" fmla="*/ 2 h 16"/>
                  <a:gd name="T2" fmla="*/ 0 w 50"/>
                  <a:gd name="T3" fmla="*/ 16 h 16"/>
                  <a:gd name="T4" fmla="*/ 28 w 50"/>
                  <a:gd name="T5" fmla="*/ 14 h 16"/>
                  <a:gd name="T6" fmla="*/ 50 w 50"/>
                  <a:gd name="T7" fmla="*/ 0 h 16"/>
                  <a:gd name="T8" fmla="*/ 22 w 50"/>
                  <a:gd name="T9" fmla="*/ 2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6"/>
                  <a:gd name="T17" fmla="*/ 50 w 50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6">
                    <a:moveTo>
                      <a:pt x="22" y="2"/>
                    </a:moveTo>
                    <a:lnTo>
                      <a:pt x="0" y="16"/>
                    </a:lnTo>
                    <a:lnTo>
                      <a:pt x="28" y="14"/>
                    </a:lnTo>
                    <a:lnTo>
                      <a:pt x="50" y="0"/>
                    </a:lnTo>
                    <a:lnTo>
                      <a:pt x="22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98" name="Freeform 3161"/>
              <p:cNvSpPr>
                <a:spLocks noChangeAspect="1"/>
              </p:cNvSpPr>
              <p:nvPr/>
            </p:nvSpPr>
            <p:spPr bwMode="auto">
              <a:xfrm>
                <a:off x="4776" y="1762"/>
                <a:ext cx="52" cy="20"/>
              </a:xfrm>
              <a:custGeom>
                <a:avLst/>
                <a:gdLst>
                  <a:gd name="T0" fmla="*/ 22 w 52"/>
                  <a:gd name="T1" fmla="*/ 6 h 20"/>
                  <a:gd name="T2" fmla="*/ 0 w 52"/>
                  <a:gd name="T3" fmla="*/ 20 h 20"/>
                  <a:gd name="T4" fmla="*/ 30 w 52"/>
                  <a:gd name="T5" fmla="*/ 16 h 20"/>
                  <a:gd name="T6" fmla="*/ 52 w 52"/>
                  <a:gd name="T7" fmla="*/ 0 h 20"/>
                  <a:gd name="T8" fmla="*/ 22 w 52"/>
                  <a:gd name="T9" fmla="*/ 6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"/>
                  <a:gd name="T17" fmla="*/ 52 w 5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">
                    <a:moveTo>
                      <a:pt x="22" y="6"/>
                    </a:moveTo>
                    <a:lnTo>
                      <a:pt x="0" y="20"/>
                    </a:lnTo>
                    <a:lnTo>
                      <a:pt x="30" y="16"/>
                    </a:lnTo>
                    <a:lnTo>
                      <a:pt x="52" y="0"/>
                    </a:lnTo>
                    <a:lnTo>
                      <a:pt x="22" y="6"/>
                    </a:lnTo>
                    <a:close/>
                  </a:path>
                </a:pathLst>
              </a:custGeom>
              <a:solidFill>
                <a:srgbClr val="003480"/>
              </a:solidFill>
              <a:ln w="0">
                <a:solidFill>
                  <a:srgbClr val="0034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99" name="Freeform 3162"/>
              <p:cNvSpPr>
                <a:spLocks noChangeAspect="1"/>
              </p:cNvSpPr>
              <p:nvPr/>
            </p:nvSpPr>
            <p:spPr bwMode="auto">
              <a:xfrm>
                <a:off x="4776" y="1762"/>
                <a:ext cx="52" cy="20"/>
              </a:xfrm>
              <a:custGeom>
                <a:avLst/>
                <a:gdLst>
                  <a:gd name="T0" fmla="*/ 22 w 52"/>
                  <a:gd name="T1" fmla="*/ 6 h 20"/>
                  <a:gd name="T2" fmla="*/ 0 w 52"/>
                  <a:gd name="T3" fmla="*/ 20 h 20"/>
                  <a:gd name="T4" fmla="*/ 30 w 52"/>
                  <a:gd name="T5" fmla="*/ 16 h 20"/>
                  <a:gd name="T6" fmla="*/ 52 w 52"/>
                  <a:gd name="T7" fmla="*/ 0 h 20"/>
                  <a:gd name="T8" fmla="*/ 22 w 52"/>
                  <a:gd name="T9" fmla="*/ 6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"/>
                  <a:gd name="T17" fmla="*/ 52 w 5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">
                    <a:moveTo>
                      <a:pt x="22" y="6"/>
                    </a:moveTo>
                    <a:lnTo>
                      <a:pt x="0" y="20"/>
                    </a:lnTo>
                    <a:lnTo>
                      <a:pt x="30" y="16"/>
                    </a:lnTo>
                    <a:lnTo>
                      <a:pt x="52" y="0"/>
                    </a:lnTo>
                    <a:lnTo>
                      <a:pt x="22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00" name="Freeform 3163"/>
              <p:cNvSpPr>
                <a:spLocks noChangeAspect="1"/>
              </p:cNvSpPr>
              <p:nvPr/>
            </p:nvSpPr>
            <p:spPr bwMode="auto">
              <a:xfrm>
                <a:off x="4806" y="1754"/>
                <a:ext cx="52" cy="24"/>
              </a:xfrm>
              <a:custGeom>
                <a:avLst/>
                <a:gdLst>
                  <a:gd name="T0" fmla="*/ 22 w 52"/>
                  <a:gd name="T1" fmla="*/ 8 h 24"/>
                  <a:gd name="T2" fmla="*/ 0 w 52"/>
                  <a:gd name="T3" fmla="*/ 24 h 24"/>
                  <a:gd name="T4" fmla="*/ 30 w 52"/>
                  <a:gd name="T5" fmla="*/ 16 h 24"/>
                  <a:gd name="T6" fmla="*/ 52 w 52"/>
                  <a:gd name="T7" fmla="*/ 0 h 24"/>
                  <a:gd name="T8" fmla="*/ 22 w 52"/>
                  <a:gd name="T9" fmla="*/ 8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4"/>
                  <a:gd name="T17" fmla="*/ 52 w 52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4">
                    <a:moveTo>
                      <a:pt x="22" y="8"/>
                    </a:moveTo>
                    <a:lnTo>
                      <a:pt x="0" y="24"/>
                    </a:lnTo>
                    <a:lnTo>
                      <a:pt x="30" y="16"/>
                    </a:lnTo>
                    <a:lnTo>
                      <a:pt x="52" y="0"/>
                    </a:lnTo>
                    <a:lnTo>
                      <a:pt x="22" y="8"/>
                    </a:lnTo>
                    <a:close/>
                  </a:path>
                </a:pathLst>
              </a:custGeom>
              <a:solidFill>
                <a:srgbClr val="002586"/>
              </a:solidFill>
              <a:ln w="0">
                <a:solidFill>
                  <a:srgbClr val="00258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01" name="Freeform 3164"/>
              <p:cNvSpPr>
                <a:spLocks noChangeAspect="1"/>
              </p:cNvSpPr>
              <p:nvPr/>
            </p:nvSpPr>
            <p:spPr bwMode="auto">
              <a:xfrm>
                <a:off x="4806" y="1754"/>
                <a:ext cx="52" cy="24"/>
              </a:xfrm>
              <a:custGeom>
                <a:avLst/>
                <a:gdLst>
                  <a:gd name="T0" fmla="*/ 22 w 52"/>
                  <a:gd name="T1" fmla="*/ 8 h 24"/>
                  <a:gd name="T2" fmla="*/ 0 w 52"/>
                  <a:gd name="T3" fmla="*/ 24 h 24"/>
                  <a:gd name="T4" fmla="*/ 30 w 52"/>
                  <a:gd name="T5" fmla="*/ 16 h 24"/>
                  <a:gd name="T6" fmla="*/ 52 w 52"/>
                  <a:gd name="T7" fmla="*/ 0 h 24"/>
                  <a:gd name="T8" fmla="*/ 22 w 52"/>
                  <a:gd name="T9" fmla="*/ 8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4"/>
                  <a:gd name="T17" fmla="*/ 52 w 52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4">
                    <a:moveTo>
                      <a:pt x="22" y="8"/>
                    </a:moveTo>
                    <a:lnTo>
                      <a:pt x="0" y="24"/>
                    </a:lnTo>
                    <a:lnTo>
                      <a:pt x="30" y="16"/>
                    </a:lnTo>
                    <a:lnTo>
                      <a:pt x="52" y="0"/>
                    </a:lnTo>
                    <a:lnTo>
                      <a:pt x="22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02" name="Freeform 3165"/>
              <p:cNvSpPr>
                <a:spLocks noChangeAspect="1"/>
              </p:cNvSpPr>
              <p:nvPr/>
            </p:nvSpPr>
            <p:spPr bwMode="auto">
              <a:xfrm>
                <a:off x="4836" y="1744"/>
                <a:ext cx="52" cy="26"/>
              </a:xfrm>
              <a:custGeom>
                <a:avLst/>
                <a:gdLst>
                  <a:gd name="T0" fmla="*/ 22 w 52"/>
                  <a:gd name="T1" fmla="*/ 10 h 26"/>
                  <a:gd name="T2" fmla="*/ 0 w 52"/>
                  <a:gd name="T3" fmla="*/ 26 h 26"/>
                  <a:gd name="T4" fmla="*/ 30 w 52"/>
                  <a:gd name="T5" fmla="*/ 18 h 26"/>
                  <a:gd name="T6" fmla="*/ 52 w 52"/>
                  <a:gd name="T7" fmla="*/ 0 h 26"/>
                  <a:gd name="T8" fmla="*/ 22 w 52"/>
                  <a:gd name="T9" fmla="*/ 1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6"/>
                  <a:gd name="T17" fmla="*/ 52 w 5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6">
                    <a:moveTo>
                      <a:pt x="22" y="10"/>
                    </a:moveTo>
                    <a:lnTo>
                      <a:pt x="0" y="26"/>
                    </a:lnTo>
                    <a:lnTo>
                      <a:pt x="30" y="18"/>
                    </a:lnTo>
                    <a:lnTo>
                      <a:pt x="52" y="0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00168D"/>
              </a:solidFill>
              <a:ln w="0">
                <a:solidFill>
                  <a:srgbClr val="00168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03" name="Freeform 3166"/>
              <p:cNvSpPr>
                <a:spLocks noChangeAspect="1"/>
              </p:cNvSpPr>
              <p:nvPr/>
            </p:nvSpPr>
            <p:spPr bwMode="auto">
              <a:xfrm>
                <a:off x="4836" y="1744"/>
                <a:ext cx="52" cy="26"/>
              </a:xfrm>
              <a:custGeom>
                <a:avLst/>
                <a:gdLst>
                  <a:gd name="T0" fmla="*/ 22 w 52"/>
                  <a:gd name="T1" fmla="*/ 10 h 26"/>
                  <a:gd name="T2" fmla="*/ 0 w 52"/>
                  <a:gd name="T3" fmla="*/ 26 h 26"/>
                  <a:gd name="T4" fmla="*/ 30 w 52"/>
                  <a:gd name="T5" fmla="*/ 18 h 26"/>
                  <a:gd name="T6" fmla="*/ 52 w 52"/>
                  <a:gd name="T7" fmla="*/ 0 h 26"/>
                  <a:gd name="T8" fmla="*/ 22 w 52"/>
                  <a:gd name="T9" fmla="*/ 1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6"/>
                  <a:gd name="T17" fmla="*/ 52 w 5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6">
                    <a:moveTo>
                      <a:pt x="22" y="10"/>
                    </a:moveTo>
                    <a:lnTo>
                      <a:pt x="0" y="26"/>
                    </a:lnTo>
                    <a:lnTo>
                      <a:pt x="30" y="18"/>
                    </a:lnTo>
                    <a:lnTo>
                      <a:pt x="52" y="0"/>
                    </a:lnTo>
                    <a:lnTo>
                      <a:pt x="22" y="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04" name="Freeform 3167"/>
              <p:cNvSpPr>
                <a:spLocks noChangeAspect="1"/>
              </p:cNvSpPr>
              <p:nvPr/>
            </p:nvSpPr>
            <p:spPr bwMode="auto">
              <a:xfrm>
                <a:off x="4866" y="1732"/>
                <a:ext cx="54" cy="30"/>
              </a:xfrm>
              <a:custGeom>
                <a:avLst/>
                <a:gdLst>
                  <a:gd name="T0" fmla="*/ 22 w 54"/>
                  <a:gd name="T1" fmla="*/ 12 h 30"/>
                  <a:gd name="T2" fmla="*/ 0 w 54"/>
                  <a:gd name="T3" fmla="*/ 30 h 30"/>
                  <a:gd name="T4" fmla="*/ 32 w 54"/>
                  <a:gd name="T5" fmla="*/ 20 h 30"/>
                  <a:gd name="T6" fmla="*/ 54 w 54"/>
                  <a:gd name="T7" fmla="*/ 0 h 30"/>
                  <a:gd name="T8" fmla="*/ 22 w 54"/>
                  <a:gd name="T9" fmla="*/ 12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30"/>
                  <a:gd name="T17" fmla="*/ 54 w 5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30">
                    <a:moveTo>
                      <a:pt x="22" y="12"/>
                    </a:moveTo>
                    <a:lnTo>
                      <a:pt x="0" y="30"/>
                    </a:lnTo>
                    <a:lnTo>
                      <a:pt x="32" y="20"/>
                    </a:lnTo>
                    <a:lnTo>
                      <a:pt x="54" y="0"/>
                    </a:lnTo>
                    <a:lnTo>
                      <a:pt x="22" y="12"/>
                    </a:lnTo>
                    <a:close/>
                  </a:path>
                </a:pathLst>
              </a:custGeom>
              <a:solidFill>
                <a:srgbClr val="000995"/>
              </a:solidFill>
              <a:ln w="0">
                <a:solidFill>
                  <a:srgbClr val="00099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05" name="Freeform 3168"/>
              <p:cNvSpPr>
                <a:spLocks noChangeAspect="1"/>
              </p:cNvSpPr>
              <p:nvPr/>
            </p:nvSpPr>
            <p:spPr bwMode="auto">
              <a:xfrm>
                <a:off x="4866" y="1732"/>
                <a:ext cx="54" cy="30"/>
              </a:xfrm>
              <a:custGeom>
                <a:avLst/>
                <a:gdLst>
                  <a:gd name="T0" fmla="*/ 22 w 54"/>
                  <a:gd name="T1" fmla="*/ 12 h 30"/>
                  <a:gd name="T2" fmla="*/ 0 w 54"/>
                  <a:gd name="T3" fmla="*/ 30 h 30"/>
                  <a:gd name="T4" fmla="*/ 32 w 54"/>
                  <a:gd name="T5" fmla="*/ 20 h 30"/>
                  <a:gd name="T6" fmla="*/ 54 w 54"/>
                  <a:gd name="T7" fmla="*/ 0 h 30"/>
                  <a:gd name="T8" fmla="*/ 22 w 54"/>
                  <a:gd name="T9" fmla="*/ 12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30"/>
                  <a:gd name="T17" fmla="*/ 54 w 5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30">
                    <a:moveTo>
                      <a:pt x="22" y="12"/>
                    </a:moveTo>
                    <a:lnTo>
                      <a:pt x="0" y="30"/>
                    </a:lnTo>
                    <a:lnTo>
                      <a:pt x="32" y="20"/>
                    </a:lnTo>
                    <a:lnTo>
                      <a:pt x="54" y="0"/>
                    </a:lnTo>
                    <a:lnTo>
                      <a:pt x="22" y="1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06" name="Freeform 3169"/>
              <p:cNvSpPr>
                <a:spLocks noChangeAspect="1"/>
              </p:cNvSpPr>
              <p:nvPr/>
            </p:nvSpPr>
            <p:spPr bwMode="auto">
              <a:xfrm>
                <a:off x="4898" y="1716"/>
                <a:ext cx="54" cy="36"/>
              </a:xfrm>
              <a:custGeom>
                <a:avLst/>
                <a:gdLst>
                  <a:gd name="T0" fmla="*/ 22 w 54"/>
                  <a:gd name="T1" fmla="*/ 16 h 36"/>
                  <a:gd name="T2" fmla="*/ 0 w 54"/>
                  <a:gd name="T3" fmla="*/ 36 h 36"/>
                  <a:gd name="T4" fmla="*/ 32 w 54"/>
                  <a:gd name="T5" fmla="*/ 22 h 36"/>
                  <a:gd name="T6" fmla="*/ 54 w 54"/>
                  <a:gd name="T7" fmla="*/ 0 h 36"/>
                  <a:gd name="T8" fmla="*/ 22 w 54"/>
                  <a:gd name="T9" fmla="*/ 1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36"/>
                  <a:gd name="T17" fmla="*/ 54 w 54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36">
                    <a:moveTo>
                      <a:pt x="22" y="16"/>
                    </a:moveTo>
                    <a:lnTo>
                      <a:pt x="0" y="36"/>
                    </a:lnTo>
                    <a:lnTo>
                      <a:pt x="32" y="22"/>
                    </a:lnTo>
                    <a:lnTo>
                      <a:pt x="54" y="0"/>
                    </a:lnTo>
                    <a:lnTo>
                      <a:pt x="22" y="16"/>
                    </a:lnTo>
                    <a:close/>
                  </a:path>
                </a:pathLst>
              </a:custGeom>
              <a:solidFill>
                <a:srgbClr val="00009E"/>
              </a:solidFill>
              <a:ln w="0">
                <a:solidFill>
                  <a:srgbClr val="00009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07" name="Freeform 3170"/>
              <p:cNvSpPr>
                <a:spLocks noChangeAspect="1"/>
              </p:cNvSpPr>
              <p:nvPr/>
            </p:nvSpPr>
            <p:spPr bwMode="auto">
              <a:xfrm>
                <a:off x="4898" y="1716"/>
                <a:ext cx="54" cy="36"/>
              </a:xfrm>
              <a:custGeom>
                <a:avLst/>
                <a:gdLst>
                  <a:gd name="T0" fmla="*/ 22 w 54"/>
                  <a:gd name="T1" fmla="*/ 16 h 36"/>
                  <a:gd name="T2" fmla="*/ 0 w 54"/>
                  <a:gd name="T3" fmla="*/ 36 h 36"/>
                  <a:gd name="T4" fmla="*/ 32 w 54"/>
                  <a:gd name="T5" fmla="*/ 22 h 36"/>
                  <a:gd name="T6" fmla="*/ 54 w 54"/>
                  <a:gd name="T7" fmla="*/ 0 h 36"/>
                  <a:gd name="T8" fmla="*/ 22 w 54"/>
                  <a:gd name="T9" fmla="*/ 1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36"/>
                  <a:gd name="T17" fmla="*/ 54 w 54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36">
                    <a:moveTo>
                      <a:pt x="22" y="16"/>
                    </a:moveTo>
                    <a:lnTo>
                      <a:pt x="0" y="36"/>
                    </a:lnTo>
                    <a:lnTo>
                      <a:pt x="32" y="22"/>
                    </a:lnTo>
                    <a:lnTo>
                      <a:pt x="54" y="0"/>
                    </a:lnTo>
                    <a:lnTo>
                      <a:pt x="22" y="1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08" name="Freeform 3171"/>
              <p:cNvSpPr>
                <a:spLocks noChangeAspect="1"/>
              </p:cNvSpPr>
              <p:nvPr/>
            </p:nvSpPr>
            <p:spPr bwMode="auto">
              <a:xfrm>
                <a:off x="4930" y="1700"/>
                <a:ext cx="54" cy="38"/>
              </a:xfrm>
              <a:custGeom>
                <a:avLst/>
                <a:gdLst>
                  <a:gd name="T0" fmla="*/ 22 w 54"/>
                  <a:gd name="T1" fmla="*/ 16 h 38"/>
                  <a:gd name="T2" fmla="*/ 0 w 54"/>
                  <a:gd name="T3" fmla="*/ 38 h 38"/>
                  <a:gd name="T4" fmla="*/ 32 w 54"/>
                  <a:gd name="T5" fmla="*/ 24 h 38"/>
                  <a:gd name="T6" fmla="*/ 54 w 54"/>
                  <a:gd name="T7" fmla="*/ 0 h 38"/>
                  <a:gd name="T8" fmla="*/ 22 w 54"/>
                  <a:gd name="T9" fmla="*/ 16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38"/>
                  <a:gd name="T17" fmla="*/ 54 w 54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38">
                    <a:moveTo>
                      <a:pt x="22" y="16"/>
                    </a:moveTo>
                    <a:lnTo>
                      <a:pt x="0" y="38"/>
                    </a:lnTo>
                    <a:lnTo>
                      <a:pt x="32" y="24"/>
                    </a:lnTo>
                    <a:lnTo>
                      <a:pt x="54" y="0"/>
                    </a:lnTo>
                    <a:lnTo>
                      <a:pt x="22" y="16"/>
                    </a:lnTo>
                    <a:close/>
                  </a:path>
                </a:pathLst>
              </a:custGeom>
              <a:solidFill>
                <a:srgbClr val="0000A8"/>
              </a:solidFill>
              <a:ln w="0">
                <a:solidFill>
                  <a:srgbClr val="0000A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09" name="Freeform 3172"/>
              <p:cNvSpPr>
                <a:spLocks noChangeAspect="1"/>
              </p:cNvSpPr>
              <p:nvPr/>
            </p:nvSpPr>
            <p:spPr bwMode="auto">
              <a:xfrm>
                <a:off x="4930" y="1700"/>
                <a:ext cx="54" cy="38"/>
              </a:xfrm>
              <a:custGeom>
                <a:avLst/>
                <a:gdLst>
                  <a:gd name="T0" fmla="*/ 22 w 54"/>
                  <a:gd name="T1" fmla="*/ 16 h 38"/>
                  <a:gd name="T2" fmla="*/ 0 w 54"/>
                  <a:gd name="T3" fmla="*/ 38 h 38"/>
                  <a:gd name="T4" fmla="*/ 32 w 54"/>
                  <a:gd name="T5" fmla="*/ 24 h 38"/>
                  <a:gd name="T6" fmla="*/ 54 w 54"/>
                  <a:gd name="T7" fmla="*/ 0 h 38"/>
                  <a:gd name="T8" fmla="*/ 22 w 54"/>
                  <a:gd name="T9" fmla="*/ 16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38"/>
                  <a:gd name="T17" fmla="*/ 54 w 54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38">
                    <a:moveTo>
                      <a:pt x="22" y="16"/>
                    </a:moveTo>
                    <a:lnTo>
                      <a:pt x="0" y="38"/>
                    </a:lnTo>
                    <a:lnTo>
                      <a:pt x="32" y="24"/>
                    </a:lnTo>
                    <a:lnTo>
                      <a:pt x="54" y="0"/>
                    </a:lnTo>
                    <a:lnTo>
                      <a:pt x="22" y="1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10" name="Freeform 3173"/>
              <p:cNvSpPr>
                <a:spLocks noChangeAspect="1"/>
              </p:cNvSpPr>
              <p:nvPr/>
            </p:nvSpPr>
            <p:spPr bwMode="auto">
              <a:xfrm>
                <a:off x="4962" y="1680"/>
                <a:ext cx="54" cy="44"/>
              </a:xfrm>
              <a:custGeom>
                <a:avLst/>
                <a:gdLst>
                  <a:gd name="T0" fmla="*/ 22 w 54"/>
                  <a:gd name="T1" fmla="*/ 20 h 44"/>
                  <a:gd name="T2" fmla="*/ 0 w 54"/>
                  <a:gd name="T3" fmla="*/ 44 h 44"/>
                  <a:gd name="T4" fmla="*/ 32 w 54"/>
                  <a:gd name="T5" fmla="*/ 28 h 44"/>
                  <a:gd name="T6" fmla="*/ 54 w 54"/>
                  <a:gd name="T7" fmla="*/ 0 h 44"/>
                  <a:gd name="T8" fmla="*/ 22 w 54"/>
                  <a:gd name="T9" fmla="*/ 2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44"/>
                  <a:gd name="T17" fmla="*/ 54 w 54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44">
                    <a:moveTo>
                      <a:pt x="22" y="20"/>
                    </a:moveTo>
                    <a:lnTo>
                      <a:pt x="0" y="44"/>
                    </a:lnTo>
                    <a:lnTo>
                      <a:pt x="32" y="28"/>
                    </a:lnTo>
                    <a:lnTo>
                      <a:pt x="54" y="0"/>
                    </a:lnTo>
                    <a:lnTo>
                      <a:pt x="22" y="20"/>
                    </a:lnTo>
                    <a:close/>
                  </a:path>
                </a:pathLst>
              </a:custGeom>
              <a:solidFill>
                <a:srgbClr val="0000B2"/>
              </a:solidFill>
              <a:ln w="0">
                <a:solidFill>
                  <a:srgbClr val="0000B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11" name="Freeform 3174"/>
              <p:cNvSpPr>
                <a:spLocks noChangeAspect="1"/>
              </p:cNvSpPr>
              <p:nvPr/>
            </p:nvSpPr>
            <p:spPr bwMode="auto">
              <a:xfrm>
                <a:off x="4962" y="1680"/>
                <a:ext cx="54" cy="44"/>
              </a:xfrm>
              <a:custGeom>
                <a:avLst/>
                <a:gdLst>
                  <a:gd name="T0" fmla="*/ 22 w 54"/>
                  <a:gd name="T1" fmla="*/ 20 h 44"/>
                  <a:gd name="T2" fmla="*/ 0 w 54"/>
                  <a:gd name="T3" fmla="*/ 44 h 44"/>
                  <a:gd name="T4" fmla="*/ 32 w 54"/>
                  <a:gd name="T5" fmla="*/ 28 h 44"/>
                  <a:gd name="T6" fmla="*/ 54 w 54"/>
                  <a:gd name="T7" fmla="*/ 0 h 44"/>
                  <a:gd name="T8" fmla="*/ 22 w 54"/>
                  <a:gd name="T9" fmla="*/ 2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44"/>
                  <a:gd name="T17" fmla="*/ 54 w 54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44">
                    <a:moveTo>
                      <a:pt x="22" y="20"/>
                    </a:moveTo>
                    <a:lnTo>
                      <a:pt x="0" y="44"/>
                    </a:lnTo>
                    <a:lnTo>
                      <a:pt x="32" y="28"/>
                    </a:lnTo>
                    <a:lnTo>
                      <a:pt x="54" y="0"/>
                    </a:lnTo>
                    <a:lnTo>
                      <a:pt x="22" y="2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12" name="Freeform 3175"/>
              <p:cNvSpPr>
                <a:spLocks noChangeAspect="1"/>
              </p:cNvSpPr>
              <p:nvPr/>
            </p:nvSpPr>
            <p:spPr bwMode="auto">
              <a:xfrm>
                <a:off x="4994" y="1660"/>
                <a:ext cx="56" cy="48"/>
              </a:xfrm>
              <a:custGeom>
                <a:avLst/>
                <a:gdLst>
                  <a:gd name="T0" fmla="*/ 22 w 56"/>
                  <a:gd name="T1" fmla="*/ 20 h 48"/>
                  <a:gd name="T2" fmla="*/ 0 w 56"/>
                  <a:gd name="T3" fmla="*/ 48 h 48"/>
                  <a:gd name="T4" fmla="*/ 34 w 56"/>
                  <a:gd name="T5" fmla="*/ 30 h 48"/>
                  <a:gd name="T6" fmla="*/ 56 w 56"/>
                  <a:gd name="T7" fmla="*/ 0 h 48"/>
                  <a:gd name="T8" fmla="*/ 22 w 56"/>
                  <a:gd name="T9" fmla="*/ 2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48"/>
                  <a:gd name="T17" fmla="*/ 56 w 56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48">
                    <a:moveTo>
                      <a:pt x="22" y="20"/>
                    </a:moveTo>
                    <a:lnTo>
                      <a:pt x="0" y="48"/>
                    </a:lnTo>
                    <a:lnTo>
                      <a:pt x="34" y="30"/>
                    </a:lnTo>
                    <a:lnTo>
                      <a:pt x="56" y="0"/>
                    </a:lnTo>
                    <a:lnTo>
                      <a:pt x="22" y="20"/>
                    </a:lnTo>
                    <a:close/>
                  </a:path>
                </a:pathLst>
              </a:custGeom>
              <a:solidFill>
                <a:srgbClr val="0000BC"/>
              </a:solidFill>
              <a:ln w="0">
                <a:solidFill>
                  <a:srgbClr val="0000B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13" name="Freeform 3176"/>
              <p:cNvSpPr>
                <a:spLocks noChangeAspect="1"/>
              </p:cNvSpPr>
              <p:nvPr/>
            </p:nvSpPr>
            <p:spPr bwMode="auto">
              <a:xfrm>
                <a:off x="4994" y="1660"/>
                <a:ext cx="56" cy="48"/>
              </a:xfrm>
              <a:custGeom>
                <a:avLst/>
                <a:gdLst>
                  <a:gd name="T0" fmla="*/ 22 w 56"/>
                  <a:gd name="T1" fmla="*/ 20 h 48"/>
                  <a:gd name="T2" fmla="*/ 0 w 56"/>
                  <a:gd name="T3" fmla="*/ 48 h 48"/>
                  <a:gd name="T4" fmla="*/ 34 w 56"/>
                  <a:gd name="T5" fmla="*/ 30 h 48"/>
                  <a:gd name="T6" fmla="*/ 56 w 56"/>
                  <a:gd name="T7" fmla="*/ 0 h 48"/>
                  <a:gd name="T8" fmla="*/ 22 w 56"/>
                  <a:gd name="T9" fmla="*/ 2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48"/>
                  <a:gd name="T17" fmla="*/ 56 w 56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48">
                    <a:moveTo>
                      <a:pt x="22" y="20"/>
                    </a:moveTo>
                    <a:lnTo>
                      <a:pt x="0" y="48"/>
                    </a:lnTo>
                    <a:lnTo>
                      <a:pt x="34" y="30"/>
                    </a:lnTo>
                    <a:lnTo>
                      <a:pt x="56" y="0"/>
                    </a:lnTo>
                    <a:lnTo>
                      <a:pt x="22" y="2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14" name="Freeform 3177"/>
              <p:cNvSpPr>
                <a:spLocks noChangeAspect="1"/>
              </p:cNvSpPr>
              <p:nvPr/>
            </p:nvSpPr>
            <p:spPr bwMode="auto">
              <a:xfrm>
                <a:off x="5028" y="1638"/>
                <a:ext cx="56" cy="52"/>
              </a:xfrm>
              <a:custGeom>
                <a:avLst/>
                <a:gdLst>
                  <a:gd name="T0" fmla="*/ 22 w 56"/>
                  <a:gd name="T1" fmla="*/ 22 h 52"/>
                  <a:gd name="T2" fmla="*/ 0 w 56"/>
                  <a:gd name="T3" fmla="*/ 52 h 52"/>
                  <a:gd name="T4" fmla="*/ 34 w 56"/>
                  <a:gd name="T5" fmla="*/ 34 h 52"/>
                  <a:gd name="T6" fmla="*/ 56 w 56"/>
                  <a:gd name="T7" fmla="*/ 0 h 52"/>
                  <a:gd name="T8" fmla="*/ 22 w 56"/>
                  <a:gd name="T9" fmla="*/ 22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52"/>
                  <a:gd name="T17" fmla="*/ 56 w 56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52">
                    <a:moveTo>
                      <a:pt x="22" y="22"/>
                    </a:moveTo>
                    <a:lnTo>
                      <a:pt x="0" y="52"/>
                    </a:lnTo>
                    <a:lnTo>
                      <a:pt x="34" y="34"/>
                    </a:lnTo>
                    <a:lnTo>
                      <a:pt x="56" y="0"/>
                    </a:lnTo>
                    <a:lnTo>
                      <a:pt x="22" y="22"/>
                    </a:lnTo>
                    <a:close/>
                  </a:path>
                </a:pathLst>
              </a:custGeom>
              <a:solidFill>
                <a:srgbClr val="0000C6"/>
              </a:solidFill>
              <a:ln w="0">
                <a:solidFill>
                  <a:srgbClr val="0000C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15" name="Freeform 3178"/>
              <p:cNvSpPr>
                <a:spLocks noChangeAspect="1"/>
              </p:cNvSpPr>
              <p:nvPr/>
            </p:nvSpPr>
            <p:spPr bwMode="auto">
              <a:xfrm>
                <a:off x="5028" y="1638"/>
                <a:ext cx="56" cy="52"/>
              </a:xfrm>
              <a:custGeom>
                <a:avLst/>
                <a:gdLst>
                  <a:gd name="T0" fmla="*/ 22 w 56"/>
                  <a:gd name="T1" fmla="*/ 22 h 52"/>
                  <a:gd name="T2" fmla="*/ 0 w 56"/>
                  <a:gd name="T3" fmla="*/ 52 h 52"/>
                  <a:gd name="T4" fmla="*/ 34 w 56"/>
                  <a:gd name="T5" fmla="*/ 34 h 52"/>
                  <a:gd name="T6" fmla="*/ 56 w 56"/>
                  <a:gd name="T7" fmla="*/ 0 h 52"/>
                  <a:gd name="T8" fmla="*/ 22 w 56"/>
                  <a:gd name="T9" fmla="*/ 22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52"/>
                  <a:gd name="T17" fmla="*/ 56 w 56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52">
                    <a:moveTo>
                      <a:pt x="22" y="22"/>
                    </a:moveTo>
                    <a:lnTo>
                      <a:pt x="0" y="52"/>
                    </a:lnTo>
                    <a:lnTo>
                      <a:pt x="34" y="34"/>
                    </a:lnTo>
                    <a:lnTo>
                      <a:pt x="56" y="0"/>
                    </a:lnTo>
                    <a:lnTo>
                      <a:pt x="22" y="2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16" name="Freeform 3179"/>
              <p:cNvSpPr>
                <a:spLocks noChangeAspect="1"/>
              </p:cNvSpPr>
              <p:nvPr/>
            </p:nvSpPr>
            <p:spPr bwMode="auto">
              <a:xfrm>
                <a:off x="5062" y="1618"/>
                <a:ext cx="58" cy="54"/>
              </a:xfrm>
              <a:custGeom>
                <a:avLst/>
                <a:gdLst>
                  <a:gd name="T0" fmla="*/ 22 w 58"/>
                  <a:gd name="T1" fmla="*/ 20 h 54"/>
                  <a:gd name="T2" fmla="*/ 0 w 58"/>
                  <a:gd name="T3" fmla="*/ 54 h 54"/>
                  <a:gd name="T4" fmla="*/ 36 w 58"/>
                  <a:gd name="T5" fmla="*/ 36 h 54"/>
                  <a:gd name="T6" fmla="*/ 58 w 58"/>
                  <a:gd name="T7" fmla="*/ 0 h 54"/>
                  <a:gd name="T8" fmla="*/ 22 w 58"/>
                  <a:gd name="T9" fmla="*/ 2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54"/>
                  <a:gd name="T17" fmla="*/ 58 w 58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54">
                    <a:moveTo>
                      <a:pt x="22" y="20"/>
                    </a:moveTo>
                    <a:lnTo>
                      <a:pt x="0" y="54"/>
                    </a:lnTo>
                    <a:lnTo>
                      <a:pt x="36" y="36"/>
                    </a:lnTo>
                    <a:lnTo>
                      <a:pt x="58" y="0"/>
                    </a:lnTo>
                    <a:lnTo>
                      <a:pt x="22" y="20"/>
                    </a:lnTo>
                    <a:close/>
                  </a:path>
                </a:pathLst>
              </a:custGeom>
              <a:solidFill>
                <a:srgbClr val="0003CD"/>
              </a:solidFill>
              <a:ln w="0">
                <a:solidFill>
                  <a:srgbClr val="0003C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17" name="Freeform 3180"/>
              <p:cNvSpPr>
                <a:spLocks noChangeAspect="1"/>
              </p:cNvSpPr>
              <p:nvPr/>
            </p:nvSpPr>
            <p:spPr bwMode="auto">
              <a:xfrm>
                <a:off x="5062" y="1618"/>
                <a:ext cx="58" cy="54"/>
              </a:xfrm>
              <a:custGeom>
                <a:avLst/>
                <a:gdLst>
                  <a:gd name="T0" fmla="*/ 22 w 58"/>
                  <a:gd name="T1" fmla="*/ 20 h 54"/>
                  <a:gd name="T2" fmla="*/ 0 w 58"/>
                  <a:gd name="T3" fmla="*/ 54 h 54"/>
                  <a:gd name="T4" fmla="*/ 36 w 58"/>
                  <a:gd name="T5" fmla="*/ 36 h 54"/>
                  <a:gd name="T6" fmla="*/ 58 w 58"/>
                  <a:gd name="T7" fmla="*/ 0 h 54"/>
                  <a:gd name="T8" fmla="*/ 22 w 58"/>
                  <a:gd name="T9" fmla="*/ 2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54"/>
                  <a:gd name="T17" fmla="*/ 58 w 58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54">
                    <a:moveTo>
                      <a:pt x="22" y="20"/>
                    </a:moveTo>
                    <a:lnTo>
                      <a:pt x="0" y="54"/>
                    </a:lnTo>
                    <a:lnTo>
                      <a:pt x="36" y="36"/>
                    </a:lnTo>
                    <a:lnTo>
                      <a:pt x="58" y="0"/>
                    </a:lnTo>
                    <a:lnTo>
                      <a:pt x="22" y="2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18" name="Freeform 3181"/>
              <p:cNvSpPr>
                <a:spLocks noChangeAspect="1"/>
              </p:cNvSpPr>
              <p:nvPr/>
            </p:nvSpPr>
            <p:spPr bwMode="auto">
              <a:xfrm>
                <a:off x="5098" y="1598"/>
                <a:ext cx="58" cy="56"/>
              </a:xfrm>
              <a:custGeom>
                <a:avLst/>
                <a:gdLst>
                  <a:gd name="T0" fmla="*/ 22 w 58"/>
                  <a:gd name="T1" fmla="*/ 20 h 56"/>
                  <a:gd name="T2" fmla="*/ 0 w 58"/>
                  <a:gd name="T3" fmla="*/ 56 h 56"/>
                  <a:gd name="T4" fmla="*/ 34 w 58"/>
                  <a:gd name="T5" fmla="*/ 40 h 56"/>
                  <a:gd name="T6" fmla="*/ 58 w 58"/>
                  <a:gd name="T7" fmla="*/ 0 h 56"/>
                  <a:gd name="T8" fmla="*/ 22 w 58"/>
                  <a:gd name="T9" fmla="*/ 20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56"/>
                  <a:gd name="T17" fmla="*/ 58 w 58"/>
                  <a:gd name="T18" fmla="*/ 56 h 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56">
                    <a:moveTo>
                      <a:pt x="22" y="20"/>
                    </a:moveTo>
                    <a:lnTo>
                      <a:pt x="0" y="56"/>
                    </a:lnTo>
                    <a:lnTo>
                      <a:pt x="34" y="40"/>
                    </a:lnTo>
                    <a:lnTo>
                      <a:pt x="58" y="0"/>
                    </a:lnTo>
                    <a:lnTo>
                      <a:pt x="22" y="20"/>
                    </a:lnTo>
                    <a:close/>
                  </a:path>
                </a:pathLst>
              </a:custGeom>
              <a:solidFill>
                <a:srgbClr val="0A0ED3"/>
              </a:solidFill>
              <a:ln w="0">
                <a:solidFill>
                  <a:srgbClr val="0A0ED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19" name="Freeform 3182"/>
              <p:cNvSpPr>
                <a:spLocks noChangeAspect="1"/>
              </p:cNvSpPr>
              <p:nvPr/>
            </p:nvSpPr>
            <p:spPr bwMode="auto">
              <a:xfrm>
                <a:off x="5098" y="1598"/>
                <a:ext cx="58" cy="56"/>
              </a:xfrm>
              <a:custGeom>
                <a:avLst/>
                <a:gdLst>
                  <a:gd name="T0" fmla="*/ 22 w 58"/>
                  <a:gd name="T1" fmla="*/ 20 h 56"/>
                  <a:gd name="T2" fmla="*/ 0 w 58"/>
                  <a:gd name="T3" fmla="*/ 56 h 56"/>
                  <a:gd name="T4" fmla="*/ 34 w 58"/>
                  <a:gd name="T5" fmla="*/ 40 h 56"/>
                  <a:gd name="T6" fmla="*/ 58 w 58"/>
                  <a:gd name="T7" fmla="*/ 0 h 56"/>
                  <a:gd name="T8" fmla="*/ 22 w 58"/>
                  <a:gd name="T9" fmla="*/ 20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56"/>
                  <a:gd name="T17" fmla="*/ 58 w 58"/>
                  <a:gd name="T18" fmla="*/ 56 h 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56">
                    <a:moveTo>
                      <a:pt x="22" y="20"/>
                    </a:moveTo>
                    <a:lnTo>
                      <a:pt x="0" y="56"/>
                    </a:lnTo>
                    <a:lnTo>
                      <a:pt x="34" y="40"/>
                    </a:lnTo>
                    <a:lnTo>
                      <a:pt x="58" y="0"/>
                    </a:lnTo>
                    <a:lnTo>
                      <a:pt x="22" y="2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20" name="Freeform 3183"/>
              <p:cNvSpPr>
                <a:spLocks noChangeAspect="1"/>
              </p:cNvSpPr>
              <p:nvPr/>
            </p:nvSpPr>
            <p:spPr bwMode="auto">
              <a:xfrm>
                <a:off x="5132" y="1580"/>
                <a:ext cx="60" cy="58"/>
              </a:xfrm>
              <a:custGeom>
                <a:avLst/>
                <a:gdLst>
                  <a:gd name="T0" fmla="*/ 24 w 60"/>
                  <a:gd name="T1" fmla="*/ 18 h 58"/>
                  <a:gd name="T2" fmla="*/ 0 w 60"/>
                  <a:gd name="T3" fmla="*/ 58 h 58"/>
                  <a:gd name="T4" fmla="*/ 36 w 60"/>
                  <a:gd name="T5" fmla="*/ 46 h 58"/>
                  <a:gd name="T6" fmla="*/ 60 w 60"/>
                  <a:gd name="T7" fmla="*/ 0 h 58"/>
                  <a:gd name="T8" fmla="*/ 24 w 60"/>
                  <a:gd name="T9" fmla="*/ 18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58"/>
                  <a:gd name="T17" fmla="*/ 60 w 60"/>
                  <a:gd name="T18" fmla="*/ 58 h 5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58">
                    <a:moveTo>
                      <a:pt x="24" y="18"/>
                    </a:moveTo>
                    <a:lnTo>
                      <a:pt x="0" y="58"/>
                    </a:lnTo>
                    <a:lnTo>
                      <a:pt x="36" y="46"/>
                    </a:lnTo>
                    <a:lnTo>
                      <a:pt x="60" y="0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221DD5"/>
              </a:solidFill>
              <a:ln w="0">
                <a:solidFill>
                  <a:srgbClr val="221DD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21" name="Freeform 3184"/>
              <p:cNvSpPr>
                <a:spLocks noChangeAspect="1"/>
              </p:cNvSpPr>
              <p:nvPr/>
            </p:nvSpPr>
            <p:spPr bwMode="auto">
              <a:xfrm>
                <a:off x="5132" y="1580"/>
                <a:ext cx="60" cy="58"/>
              </a:xfrm>
              <a:custGeom>
                <a:avLst/>
                <a:gdLst>
                  <a:gd name="T0" fmla="*/ 24 w 60"/>
                  <a:gd name="T1" fmla="*/ 18 h 58"/>
                  <a:gd name="T2" fmla="*/ 0 w 60"/>
                  <a:gd name="T3" fmla="*/ 58 h 58"/>
                  <a:gd name="T4" fmla="*/ 36 w 60"/>
                  <a:gd name="T5" fmla="*/ 46 h 58"/>
                  <a:gd name="T6" fmla="*/ 60 w 60"/>
                  <a:gd name="T7" fmla="*/ 0 h 58"/>
                  <a:gd name="T8" fmla="*/ 24 w 60"/>
                  <a:gd name="T9" fmla="*/ 18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58"/>
                  <a:gd name="T17" fmla="*/ 60 w 60"/>
                  <a:gd name="T18" fmla="*/ 58 h 5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58">
                    <a:moveTo>
                      <a:pt x="24" y="18"/>
                    </a:moveTo>
                    <a:lnTo>
                      <a:pt x="0" y="58"/>
                    </a:lnTo>
                    <a:lnTo>
                      <a:pt x="36" y="46"/>
                    </a:lnTo>
                    <a:lnTo>
                      <a:pt x="60" y="0"/>
                    </a:lnTo>
                    <a:lnTo>
                      <a:pt x="24" y="1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22" name="Freeform 3185"/>
              <p:cNvSpPr>
                <a:spLocks noChangeAspect="1"/>
              </p:cNvSpPr>
              <p:nvPr/>
            </p:nvSpPr>
            <p:spPr bwMode="auto">
              <a:xfrm>
                <a:off x="5168" y="1568"/>
                <a:ext cx="60" cy="58"/>
              </a:xfrm>
              <a:custGeom>
                <a:avLst/>
                <a:gdLst>
                  <a:gd name="T0" fmla="*/ 24 w 60"/>
                  <a:gd name="T1" fmla="*/ 12 h 58"/>
                  <a:gd name="T2" fmla="*/ 0 w 60"/>
                  <a:gd name="T3" fmla="*/ 58 h 58"/>
                  <a:gd name="T4" fmla="*/ 36 w 60"/>
                  <a:gd name="T5" fmla="*/ 50 h 58"/>
                  <a:gd name="T6" fmla="*/ 60 w 60"/>
                  <a:gd name="T7" fmla="*/ 0 h 58"/>
                  <a:gd name="T8" fmla="*/ 24 w 60"/>
                  <a:gd name="T9" fmla="*/ 12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58"/>
                  <a:gd name="T17" fmla="*/ 60 w 60"/>
                  <a:gd name="T18" fmla="*/ 58 h 5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58">
                    <a:moveTo>
                      <a:pt x="24" y="12"/>
                    </a:moveTo>
                    <a:lnTo>
                      <a:pt x="0" y="58"/>
                    </a:lnTo>
                    <a:lnTo>
                      <a:pt x="36" y="50"/>
                    </a:lnTo>
                    <a:lnTo>
                      <a:pt x="60" y="0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92DD3"/>
              </a:solidFill>
              <a:ln w="0">
                <a:solidFill>
                  <a:srgbClr val="392DD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23" name="Freeform 3186"/>
              <p:cNvSpPr>
                <a:spLocks noChangeAspect="1"/>
              </p:cNvSpPr>
              <p:nvPr/>
            </p:nvSpPr>
            <p:spPr bwMode="auto">
              <a:xfrm>
                <a:off x="5168" y="1568"/>
                <a:ext cx="60" cy="58"/>
              </a:xfrm>
              <a:custGeom>
                <a:avLst/>
                <a:gdLst>
                  <a:gd name="T0" fmla="*/ 24 w 60"/>
                  <a:gd name="T1" fmla="*/ 12 h 58"/>
                  <a:gd name="T2" fmla="*/ 0 w 60"/>
                  <a:gd name="T3" fmla="*/ 58 h 58"/>
                  <a:gd name="T4" fmla="*/ 36 w 60"/>
                  <a:gd name="T5" fmla="*/ 50 h 58"/>
                  <a:gd name="T6" fmla="*/ 60 w 60"/>
                  <a:gd name="T7" fmla="*/ 0 h 58"/>
                  <a:gd name="T8" fmla="*/ 24 w 60"/>
                  <a:gd name="T9" fmla="*/ 12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58"/>
                  <a:gd name="T17" fmla="*/ 60 w 60"/>
                  <a:gd name="T18" fmla="*/ 58 h 5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58">
                    <a:moveTo>
                      <a:pt x="24" y="12"/>
                    </a:moveTo>
                    <a:lnTo>
                      <a:pt x="0" y="58"/>
                    </a:lnTo>
                    <a:lnTo>
                      <a:pt x="36" y="50"/>
                    </a:lnTo>
                    <a:lnTo>
                      <a:pt x="60" y="0"/>
                    </a:lnTo>
                    <a:lnTo>
                      <a:pt x="24" y="1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24" name="Freeform 3187"/>
              <p:cNvSpPr>
                <a:spLocks noChangeAspect="1"/>
              </p:cNvSpPr>
              <p:nvPr/>
            </p:nvSpPr>
            <p:spPr bwMode="auto">
              <a:xfrm>
                <a:off x="5204" y="1562"/>
                <a:ext cx="60" cy="56"/>
              </a:xfrm>
              <a:custGeom>
                <a:avLst/>
                <a:gdLst>
                  <a:gd name="T0" fmla="*/ 24 w 60"/>
                  <a:gd name="T1" fmla="*/ 6 h 56"/>
                  <a:gd name="T2" fmla="*/ 0 w 60"/>
                  <a:gd name="T3" fmla="*/ 56 h 56"/>
                  <a:gd name="T4" fmla="*/ 36 w 60"/>
                  <a:gd name="T5" fmla="*/ 54 h 56"/>
                  <a:gd name="T6" fmla="*/ 60 w 60"/>
                  <a:gd name="T7" fmla="*/ 0 h 56"/>
                  <a:gd name="T8" fmla="*/ 24 w 60"/>
                  <a:gd name="T9" fmla="*/ 6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56"/>
                  <a:gd name="T17" fmla="*/ 60 w 60"/>
                  <a:gd name="T18" fmla="*/ 56 h 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56">
                    <a:moveTo>
                      <a:pt x="24" y="6"/>
                    </a:moveTo>
                    <a:lnTo>
                      <a:pt x="0" y="56"/>
                    </a:lnTo>
                    <a:lnTo>
                      <a:pt x="36" y="54"/>
                    </a:lnTo>
                    <a:lnTo>
                      <a:pt x="60" y="0"/>
                    </a:lnTo>
                    <a:lnTo>
                      <a:pt x="24" y="6"/>
                    </a:lnTo>
                    <a:close/>
                  </a:path>
                </a:pathLst>
              </a:custGeom>
              <a:solidFill>
                <a:srgbClr val="5040CE"/>
              </a:solidFill>
              <a:ln w="0">
                <a:solidFill>
                  <a:srgbClr val="5040C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25" name="Freeform 3188"/>
              <p:cNvSpPr>
                <a:spLocks noChangeAspect="1"/>
              </p:cNvSpPr>
              <p:nvPr/>
            </p:nvSpPr>
            <p:spPr bwMode="auto">
              <a:xfrm>
                <a:off x="5204" y="1562"/>
                <a:ext cx="60" cy="56"/>
              </a:xfrm>
              <a:custGeom>
                <a:avLst/>
                <a:gdLst>
                  <a:gd name="T0" fmla="*/ 24 w 60"/>
                  <a:gd name="T1" fmla="*/ 6 h 56"/>
                  <a:gd name="T2" fmla="*/ 0 w 60"/>
                  <a:gd name="T3" fmla="*/ 56 h 56"/>
                  <a:gd name="T4" fmla="*/ 36 w 60"/>
                  <a:gd name="T5" fmla="*/ 54 h 56"/>
                  <a:gd name="T6" fmla="*/ 60 w 60"/>
                  <a:gd name="T7" fmla="*/ 0 h 56"/>
                  <a:gd name="T8" fmla="*/ 24 w 60"/>
                  <a:gd name="T9" fmla="*/ 6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56"/>
                  <a:gd name="T17" fmla="*/ 60 w 60"/>
                  <a:gd name="T18" fmla="*/ 56 h 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56">
                    <a:moveTo>
                      <a:pt x="24" y="6"/>
                    </a:moveTo>
                    <a:lnTo>
                      <a:pt x="0" y="56"/>
                    </a:lnTo>
                    <a:lnTo>
                      <a:pt x="36" y="54"/>
                    </a:lnTo>
                    <a:lnTo>
                      <a:pt x="60" y="0"/>
                    </a:lnTo>
                    <a:lnTo>
                      <a:pt x="24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26" name="Freeform 3189"/>
              <p:cNvSpPr>
                <a:spLocks noChangeAspect="1"/>
              </p:cNvSpPr>
              <p:nvPr/>
            </p:nvSpPr>
            <p:spPr bwMode="auto">
              <a:xfrm>
                <a:off x="5240" y="1562"/>
                <a:ext cx="60" cy="66"/>
              </a:xfrm>
              <a:custGeom>
                <a:avLst/>
                <a:gdLst>
                  <a:gd name="T0" fmla="*/ 24 w 60"/>
                  <a:gd name="T1" fmla="*/ 0 h 66"/>
                  <a:gd name="T2" fmla="*/ 0 w 60"/>
                  <a:gd name="T3" fmla="*/ 54 h 66"/>
                  <a:gd name="T4" fmla="*/ 36 w 60"/>
                  <a:gd name="T5" fmla="*/ 66 h 66"/>
                  <a:gd name="T6" fmla="*/ 60 w 60"/>
                  <a:gd name="T7" fmla="*/ 8 h 66"/>
                  <a:gd name="T8" fmla="*/ 24 w 60"/>
                  <a:gd name="T9" fmla="*/ 0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66"/>
                  <a:gd name="T17" fmla="*/ 60 w 60"/>
                  <a:gd name="T18" fmla="*/ 66 h 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66">
                    <a:moveTo>
                      <a:pt x="24" y="0"/>
                    </a:moveTo>
                    <a:lnTo>
                      <a:pt x="0" y="54"/>
                    </a:lnTo>
                    <a:lnTo>
                      <a:pt x="36" y="66"/>
                    </a:lnTo>
                    <a:lnTo>
                      <a:pt x="60" y="8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6453C5"/>
              </a:solidFill>
              <a:ln w="0">
                <a:solidFill>
                  <a:srgbClr val="6453C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27" name="Freeform 3190"/>
              <p:cNvSpPr>
                <a:spLocks noChangeAspect="1"/>
              </p:cNvSpPr>
              <p:nvPr/>
            </p:nvSpPr>
            <p:spPr bwMode="auto">
              <a:xfrm>
                <a:off x="5240" y="1562"/>
                <a:ext cx="60" cy="66"/>
              </a:xfrm>
              <a:custGeom>
                <a:avLst/>
                <a:gdLst>
                  <a:gd name="T0" fmla="*/ 24 w 60"/>
                  <a:gd name="T1" fmla="*/ 0 h 66"/>
                  <a:gd name="T2" fmla="*/ 0 w 60"/>
                  <a:gd name="T3" fmla="*/ 54 h 66"/>
                  <a:gd name="T4" fmla="*/ 36 w 60"/>
                  <a:gd name="T5" fmla="*/ 66 h 66"/>
                  <a:gd name="T6" fmla="*/ 60 w 60"/>
                  <a:gd name="T7" fmla="*/ 8 h 66"/>
                  <a:gd name="T8" fmla="*/ 24 w 60"/>
                  <a:gd name="T9" fmla="*/ 0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66"/>
                  <a:gd name="T17" fmla="*/ 60 w 60"/>
                  <a:gd name="T18" fmla="*/ 66 h 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66">
                    <a:moveTo>
                      <a:pt x="24" y="0"/>
                    </a:moveTo>
                    <a:lnTo>
                      <a:pt x="0" y="54"/>
                    </a:lnTo>
                    <a:lnTo>
                      <a:pt x="36" y="66"/>
                    </a:lnTo>
                    <a:lnTo>
                      <a:pt x="60" y="8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28" name="Freeform 3191"/>
              <p:cNvSpPr>
                <a:spLocks noChangeAspect="1"/>
              </p:cNvSpPr>
              <p:nvPr/>
            </p:nvSpPr>
            <p:spPr bwMode="auto">
              <a:xfrm>
                <a:off x="5276" y="1570"/>
                <a:ext cx="60" cy="84"/>
              </a:xfrm>
              <a:custGeom>
                <a:avLst/>
                <a:gdLst>
                  <a:gd name="T0" fmla="*/ 24 w 60"/>
                  <a:gd name="T1" fmla="*/ 0 h 84"/>
                  <a:gd name="T2" fmla="*/ 0 w 60"/>
                  <a:gd name="T3" fmla="*/ 58 h 84"/>
                  <a:gd name="T4" fmla="*/ 34 w 60"/>
                  <a:gd name="T5" fmla="*/ 84 h 84"/>
                  <a:gd name="T6" fmla="*/ 60 w 60"/>
                  <a:gd name="T7" fmla="*/ 24 h 84"/>
                  <a:gd name="T8" fmla="*/ 24 w 60"/>
                  <a:gd name="T9" fmla="*/ 0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84"/>
                  <a:gd name="T17" fmla="*/ 60 w 60"/>
                  <a:gd name="T18" fmla="*/ 84 h 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84">
                    <a:moveTo>
                      <a:pt x="24" y="0"/>
                    </a:moveTo>
                    <a:lnTo>
                      <a:pt x="0" y="58"/>
                    </a:lnTo>
                    <a:lnTo>
                      <a:pt x="34" y="84"/>
                    </a:lnTo>
                    <a:lnTo>
                      <a:pt x="60" y="24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7668B8"/>
              </a:solidFill>
              <a:ln w="0">
                <a:solidFill>
                  <a:srgbClr val="7668B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29" name="Freeform 3192"/>
              <p:cNvSpPr>
                <a:spLocks noChangeAspect="1"/>
              </p:cNvSpPr>
              <p:nvPr/>
            </p:nvSpPr>
            <p:spPr bwMode="auto">
              <a:xfrm>
                <a:off x="5276" y="1570"/>
                <a:ext cx="60" cy="84"/>
              </a:xfrm>
              <a:custGeom>
                <a:avLst/>
                <a:gdLst>
                  <a:gd name="T0" fmla="*/ 24 w 60"/>
                  <a:gd name="T1" fmla="*/ 0 h 84"/>
                  <a:gd name="T2" fmla="*/ 0 w 60"/>
                  <a:gd name="T3" fmla="*/ 58 h 84"/>
                  <a:gd name="T4" fmla="*/ 34 w 60"/>
                  <a:gd name="T5" fmla="*/ 84 h 84"/>
                  <a:gd name="T6" fmla="*/ 60 w 60"/>
                  <a:gd name="T7" fmla="*/ 24 h 84"/>
                  <a:gd name="T8" fmla="*/ 24 w 60"/>
                  <a:gd name="T9" fmla="*/ 0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84"/>
                  <a:gd name="T17" fmla="*/ 60 w 60"/>
                  <a:gd name="T18" fmla="*/ 84 h 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84">
                    <a:moveTo>
                      <a:pt x="24" y="0"/>
                    </a:moveTo>
                    <a:lnTo>
                      <a:pt x="0" y="58"/>
                    </a:lnTo>
                    <a:lnTo>
                      <a:pt x="34" y="84"/>
                    </a:lnTo>
                    <a:lnTo>
                      <a:pt x="60" y="24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30" name="Freeform 3193"/>
              <p:cNvSpPr>
                <a:spLocks noChangeAspect="1"/>
              </p:cNvSpPr>
              <p:nvPr/>
            </p:nvSpPr>
            <p:spPr bwMode="auto">
              <a:xfrm>
                <a:off x="5310" y="1594"/>
                <a:ext cx="60" cy="106"/>
              </a:xfrm>
              <a:custGeom>
                <a:avLst/>
                <a:gdLst>
                  <a:gd name="T0" fmla="*/ 26 w 60"/>
                  <a:gd name="T1" fmla="*/ 0 h 106"/>
                  <a:gd name="T2" fmla="*/ 0 w 60"/>
                  <a:gd name="T3" fmla="*/ 60 h 106"/>
                  <a:gd name="T4" fmla="*/ 34 w 60"/>
                  <a:gd name="T5" fmla="*/ 106 h 106"/>
                  <a:gd name="T6" fmla="*/ 60 w 60"/>
                  <a:gd name="T7" fmla="*/ 46 h 106"/>
                  <a:gd name="T8" fmla="*/ 26 w 60"/>
                  <a:gd name="T9" fmla="*/ 0 h 1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106"/>
                  <a:gd name="T17" fmla="*/ 60 w 60"/>
                  <a:gd name="T18" fmla="*/ 106 h 1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106">
                    <a:moveTo>
                      <a:pt x="26" y="0"/>
                    </a:moveTo>
                    <a:lnTo>
                      <a:pt x="0" y="60"/>
                    </a:lnTo>
                    <a:lnTo>
                      <a:pt x="34" y="106"/>
                    </a:lnTo>
                    <a:lnTo>
                      <a:pt x="60" y="4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847DA7"/>
              </a:solidFill>
              <a:ln w="0">
                <a:solidFill>
                  <a:srgbClr val="847DA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31" name="Freeform 3194"/>
              <p:cNvSpPr>
                <a:spLocks noChangeAspect="1"/>
              </p:cNvSpPr>
              <p:nvPr/>
            </p:nvSpPr>
            <p:spPr bwMode="auto">
              <a:xfrm>
                <a:off x="5310" y="1594"/>
                <a:ext cx="60" cy="106"/>
              </a:xfrm>
              <a:custGeom>
                <a:avLst/>
                <a:gdLst>
                  <a:gd name="T0" fmla="*/ 26 w 60"/>
                  <a:gd name="T1" fmla="*/ 0 h 106"/>
                  <a:gd name="T2" fmla="*/ 0 w 60"/>
                  <a:gd name="T3" fmla="*/ 60 h 106"/>
                  <a:gd name="T4" fmla="*/ 34 w 60"/>
                  <a:gd name="T5" fmla="*/ 106 h 106"/>
                  <a:gd name="T6" fmla="*/ 60 w 60"/>
                  <a:gd name="T7" fmla="*/ 46 h 106"/>
                  <a:gd name="T8" fmla="*/ 26 w 60"/>
                  <a:gd name="T9" fmla="*/ 0 h 1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106"/>
                  <a:gd name="T17" fmla="*/ 60 w 60"/>
                  <a:gd name="T18" fmla="*/ 106 h 1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106">
                    <a:moveTo>
                      <a:pt x="26" y="0"/>
                    </a:moveTo>
                    <a:lnTo>
                      <a:pt x="0" y="60"/>
                    </a:lnTo>
                    <a:lnTo>
                      <a:pt x="34" y="106"/>
                    </a:lnTo>
                    <a:lnTo>
                      <a:pt x="60" y="46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32" name="Freeform 3195"/>
              <p:cNvSpPr>
                <a:spLocks noChangeAspect="1"/>
              </p:cNvSpPr>
              <p:nvPr/>
            </p:nvSpPr>
            <p:spPr bwMode="auto">
              <a:xfrm>
                <a:off x="5344" y="1640"/>
                <a:ext cx="56" cy="130"/>
              </a:xfrm>
              <a:custGeom>
                <a:avLst/>
                <a:gdLst>
                  <a:gd name="T0" fmla="*/ 26 w 56"/>
                  <a:gd name="T1" fmla="*/ 0 h 130"/>
                  <a:gd name="T2" fmla="*/ 0 w 56"/>
                  <a:gd name="T3" fmla="*/ 60 h 130"/>
                  <a:gd name="T4" fmla="*/ 32 w 56"/>
                  <a:gd name="T5" fmla="*/ 130 h 130"/>
                  <a:gd name="T6" fmla="*/ 56 w 56"/>
                  <a:gd name="T7" fmla="*/ 74 h 130"/>
                  <a:gd name="T8" fmla="*/ 26 w 56"/>
                  <a:gd name="T9" fmla="*/ 0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130"/>
                  <a:gd name="T17" fmla="*/ 56 w 56"/>
                  <a:gd name="T18" fmla="*/ 130 h 1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130">
                    <a:moveTo>
                      <a:pt x="26" y="0"/>
                    </a:moveTo>
                    <a:lnTo>
                      <a:pt x="0" y="60"/>
                    </a:lnTo>
                    <a:lnTo>
                      <a:pt x="32" y="130"/>
                    </a:lnTo>
                    <a:lnTo>
                      <a:pt x="56" y="74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909491"/>
              </a:solidFill>
              <a:ln w="0">
                <a:solidFill>
                  <a:srgbClr val="90949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33" name="Freeform 3196"/>
              <p:cNvSpPr>
                <a:spLocks noChangeAspect="1"/>
              </p:cNvSpPr>
              <p:nvPr/>
            </p:nvSpPr>
            <p:spPr bwMode="auto">
              <a:xfrm>
                <a:off x="5344" y="1640"/>
                <a:ext cx="56" cy="130"/>
              </a:xfrm>
              <a:custGeom>
                <a:avLst/>
                <a:gdLst>
                  <a:gd name="T0" fmla="*/ 26 w 56"/>
                  <a:gd name="T1" fmla="*/ 0 h 130"/>
                  <a:gd name="T2" fmla="*/ 0 w 56"/>
                  <a:gd name="T3" fmla="*/ 60 h 130"/>
                  <a:gd name="T4" fmla="*/ 32 w 56"/>
                  <a:gd name="T5" fmla="*/ 130 h 130"/>
                  <a:gd name="T6" fmla="*/ 56 w 56"/>
                  <a:gd name="T7" fmla="*/ 74 h 130"/>
                  <a:gd name="T8" fmla="*/ 26 w 56"/>
                  <a:gd name="T9" fmla="*/ 0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130"/>
                  <a:gd name="T17" fmla="*/ 56 w 56"/>
                  <a:gd name="T18" fmla="*/ 130 h 1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130">
                    <a:moveTo>
                      <a:pt x="26" y="0"/>
                    </a:moveTo>
                    <a:lnTo>
                      <a:pt x="0" y="60"/>
                    </a:lnTo>
                    <a:lnTo>
                      <a:pt x="32" y="130"/>
                    </a:lnTo>
                    <a:lnTo>
                      <a:pt x="56" y="74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34" name="Freeform 3197"/>
              <p:cNvSpPr>
                <a:spLocks noChangeAspect="1"/>
              </p:cNvSpPr>
              <p:nvPr/>
            </p:nvSpPr>
            <p:spPr bwMode="auto">
              <a:xfrm>
                <a:off x="5376" y="1714"/>
                <a:ext cx="54" cy="146"/>
              </a:xfrm>
              <a:custGeom>
                <a:avLst/>
                <a:gdLst>
                  <a:gd name="T0" fmla="*/ 24 w 54"/>
                  <a:gd name="T1" fmla="*/ 0 h 146"/>
                  <a:gd name="T2" fmla="*/ 0 w 54"/>
                  <a:gd name="T3" fmla="*/ 56 h 146"/>
                  <a:gd name="T4" fmla="*/ 30 w 54"/>
                  <a:gd name="T5" fmla="*/ 146 h 146"/>
                  <a:gd name="T6" fmla="*/ 54 w 54"/>
                  <a:gd name="T7" fmla="*/ 100 h 146"/>
                  <a:gd name="T8" fmla="*/ 24 w 54"/>
                  <a:gd name="T9" fmla="*/ 0 h 1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46"/>
                  <a:gd name="T17" fmla="*/ 54 w 54"/>
                  <a:gd name="T18" fmla="*/ 146 h 1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46">
                    <a:moveTo>
                      <a:pt x="24" y="0"/>
                    </a:moveTo>
                    <a:lnTo>
                      <a:pt x="0" y="56"/>
                    </a:lnTo>
                    <a:lnTo>
                      <a:pt x="30" y="146"/>
                    </a:lnTo>
                    <a:lnTo>
                      <a:pt x="54" y="10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96AA78"/>
              </a:solidFill>
              <a:ln w="0">
                <a:solidFill>
                  <a:srgbClr val="96AA7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35" name="Freeform 3198"/>
              <p:cNvSpPr>
                <a:spLocks noChangeAspect="1"/>
              </p:cNvSpPr>
              <p:nvPr/>
            </p:nvSpPr>
            <p:spPr bwMode="auto">
              <a:xfrm>
                <a:off x="5376" y="1714"/>
                <a:ext cx="54" cy="146"/>
              </a:xfrm>
              <a:custGeom>
                <a:avLst/>
                <a:gdLst>
                  <a:gd name="T0" fmla="*/ 24 w 54"/>
                  <a:gd name="T1" fmla="*/ 0 h 146"/>
                  <a:gd name="T2" fmla="*/ 0 w 54"/>
                  <a:gd name="T3" fmla="*/ 56 h 146"/>
                  <a:gd name="T4" fmla="*/ 30 w 54"/>
                  <a:gd name="T5" fmla="*/ 146 h 146"/>
                  <a:gd name="T6" fmla="*/ 54 w 54"/>
                  <a:gd name="T7" fmla="*/ 100 h 146"/>
                  <a:gd name="T8" fmla="*/ 24 w 54"/>
                  <a:gd name="T9" fmla="*/ 0 h 1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46"/>
                  <a:gd name="T17" fmla="*/ 54 w 54"/>
                  <a:gd name="T18" fmla="*/ 146 h 1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46">
                    <a:moveTo>
                      <a:pt x="24" y="0"/>
                    </a:moveTo>
                    <a:lnTo>
                      <a:pt x="0" y="56"/>
                    </a:lnTo>
                    <a:lnTo>
                      <a:pt x="30" y="146"/>
                    </a:lnTo>
                    <a:lnTo>
                      <a:pt x="54" y="100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36" name="Freeform 3199"/>
              <p:cNvSpPr>
                <a:spLocks noChangeAspect="1"/>
              </p:cNvSpPr>
              <p:nvPr/>
            </p:nvSpPr>
            <p:spPr bwMode="auto">
              <a:xfrm>
                <a:off x="5406" y="1814"/>
                <a:ext cx="50" cy="144"/>
              </a:xfrm>
              <a:custGeom>
                <a:avLst/>
                <a:gdLst>
                  <a:gd name="T0" fmla="*/ 24 w 50"/>
                  <a:gd name="T1" fmla="*/ 0 h 144"/>
                  <a:gd name="T2" fmla="*/ 0 w 50"/>
                  <a:gd name="T3" fmla="*/ 46 h 144"/>
                  <a:gd name="T4" fmla="*/ 28 w 50"/>
                  <a:gd name="T5" fmla="*/ 144 h 144"/>
                  <a:gd name="T6" fmla="*/ 50 w 50"/>
                  <a:gd name="T7" fmla="*/ 112 h 144"/>
                  <a:gd name="T8" fmla="*/ 24 w 50"/>
                  <a:gd name="T9" fmla="*/ 0 h 1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44"/>
                  <a:gd name="T17" fmla="*/ 50 w 50"/>
                  <a:gd name="T18" fmla="*/ 144 h 1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44">
                    <a:moveTo>
                      <a:pt x="24" y="0"/>
                    </a:moveTo>
                    <a:lnTo>
                      <a:pt x="0" y="46"/>
                    </a:lnTo>
                    <a:lnTo>
                      <a:pt x="28" y="144"/>
                    </a:lnTo>
                    <a:lnTo>
                      <a:pt x="50" y="11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95BD5D"/>
              </a:solidFill>
              <a:ln w="0">
                <a:solidFill>
                  <a:srgbClr val="95BD5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37" name="Freeform 3200"/>
              <p:cNvSpPr>
                <a:spLocks noChangeAspect="1"/>
              </p:cNvSpPr>
              <p:nvPr/>
            </p:nvSpPr>
            <p:spPr bwMode="auto">
              <a:xfrm>
                <a:off x="5406" y="1814"/>
                <a:ext cx="50" cy="144"/>
              </a:xfrm>
              <a:custGeom>
                <a:avLst/>
                <a:gdLst>
                  <a:gd name="T0" fmla="*/ 24 w 50"/>
                  <a:gd name="T1" fmla="*/ 0 h 144"/>
                  <a:gd name="T2" fmla="*/ 0 w 50"/>
                  <a:gd name="T3" fmla="*/ 46 h 144"/>
                  <a:gd name="T4" fmla="*/ 28 w 50"/>
                  <a:gd name="T5" fmla="*/ 144 h 144"/>
                  <a:gd name="T6" fmla="*/ 50 w 50"/>
                  <a:gd name="T7" fmla="*/ 112 h 144"/>
                  <a:gd name="T8" fmla="*/ 24 w 50"/>
                  <a:gd name="T9" fmla="*/ 0 h 1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44"/>
                  <a:gd name="T17" fmla="*/ 50 w 50"/>
                  <a:gd name="T18" fmla="*/ 144 h 1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44">
                    <a:moveTo>
                      <a:pt x="24" y="0"/>
                    </a:moveTo>
                    <a:lnTo>
                      <a:pt x="0" y="46"/>
                    </a:lnTo>
                    <a:lnTo>
                      <a:pt x="28" y="144"/>
                    </a:lnTo>
                    <a:lnTo>
                      <a:pt x="50" y="112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38" name="Freeform 3201"/>
              <p:cNvSpPr>
                <a:spLocks noChangeAspect="1"/>
              </p:cNvSpPr>
              <p:nvPr/>
            </p:nvSpPr>
            <p:spPr bwMode="auto">
              <a:xfrm>
                <a:off x="5434" y="1926"/>
                <a:ext cx="52" cy="104"/>
              </a:xfrm>
              <a:custGeom>
                <a:avLst/>
                <a:gdLst>
                  <a:gd name="T0" fmla="*/ 22 w 52"/>
                  <a:gd name="T1" fmla="*/ 0 h 104"/>
                  <a:gd name="T2" fmla="*/ 0 w 52"/>
                  <a:gd name="T3" fmla="*/ 32 h 104"/>
                  <a:gd name="T4" fmla="*/ 32 w 52"/>
                  <a:gd name="T5" fmla="*/ 104 h 104"/>
                  <a:gd name="T6" fmla="*/ 52 w 52"/>
                  <a:gd name="T7" fmla="*/ 86 h 104"/>
                  <a:gd name="T8" fmla="*/ 22 w 52"/>
                  <a:gd name="T9" fmla="*/ 0 h 10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04"/>
                  <a:gd name="T17" fmla="*/ 52 w 52"/>
                  <a:gd name="T18" fmla="*/ 104 h 10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04">
                    <a:moveTo>
                      <a:pt x="22" y="0"/>
                    </a:moveTo>
                    <a:lnTo>
                      <a:pt x="0" y="32"/>
                    </a:lnTo>
                    <a:lnTo>
                      <a:pt x="32" y="104"/>
                    </a:lnTo>
                    <a:lnTo>
                      <a:pt x="52" y="86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84C94E"/>
              </a:solidFill>
              <a:ln w="0">
                <a:solidFill>
                  <a:srgbClr val="84C94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39" name="Freeform 3202"/>
              <p:cNvSpPr>
                <a:spLocks noChangeAspect="1"/>
              </p:cNvSpPr>
              <p:nvPr/>
            </p:nvSpPr>
            <p:spPr bwMode="auto">
              <a:xfrm>
                <a:off x="5434" y="1926"/>
                <a:ext cx="52" cy="104"/>
              </a:xfrm>
              <a:custGeom>
                <a:avLst/>
                <a:gdLst>
                  <a:gd name="T0" fmla="*/ 22 w 52"/>
                  <a:gd name="T1" fmla="*/ 0 h 104"/>
                  <a:gd name="T2" fmla="*/ 0 w 52"/>
                  <a:gd name="T3" fmla="*/ 32 h 104"/>
                  <a:gd name="T4" fmla="*/ 32 w 52"/>
                  <a:gd name="T5" fmla="*/ 104 h 104"/>
                  <a:gd name="T6" fmla="*/ 52 w 52"/>
                  <a:gd name="T7" fmla="*/ 86 h 104"/>
                  <a:gd name="T8" fmla="*/ 22 w 52"/>
                  <a:gd name="T9" fmla="*/ 0 h 10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04"/>
                  <a:gd name="T17" fmla="*/ 52 w 52"/>
                  <a:gd name="T18" fmla="*/ 104 h 10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04">
                    <a:moveTo>
                      <a:pt x="22" y="0"/>
                    </a:moveTo>
                    <a:lnTo>
                      <a:pt x="0" y="32"/>
                    </a:lnTo>
                    <a:lnTo>
                      <a:pt x="32" y="104"/>
                    </a:lnTo>
                    <a:lnTo>
                      <a:pt x="52" y="86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40" name="Freeform 3203"/>
              <p:cNvSpPr>
                <a:spLocks noChangeAspect="1"/>
              </p:cNvSpPr>
              <p:nvPr/>
            </p:nvSpPr>
            <p:spPr bwMode="auto">
              <a:xfrm>
                <a:off x="5466" y="2012"/>
                <a:ext cx="54" cy="44"/>
              </a:xfrm>
              <a:custGeom>
                <a:avLst/>
                <a:gdLst>
                  <a:gd name="T0" fmla="*/ 20 w 54"/>
                  <a:gd name="T1" fmla="*/ 0 h 44"/>
                  <a:gd name="T2" fmla="*/ 0 w 54"/>
                  <a:gd name="T3" fmla="*/ 18 h 44"/>
                  <a:gd name="T4" fmla="*/ 36 w 54"/>
                  <a:gd name="T5" fmla="*/ 44 h 44"/>
                  <a:gd name="T6" fmla="*/ 54 w 54"/>
                  <a:gd name="T7" fmla="*/ 30 h 44"/>
                  <a:gd name="T8" fmla="*/ 20 w 54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44"/>
                  <a:gd name="T17" fmla="*/ 54 w 54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44">
                    <a:moveTo>
                      <a:pt x="20" y="0"/>
                    </a:moveTo>
                    <a:lnTo>
                      <a:pt x="0" y="18"/>
                    </a:lnTo>
                    <a:lnTo>
                      <a:pt x="36" y="44"/>
                    </a:lnTo>
                    <a:lnTo>
                      <a:pt x="54" y="3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35B45F"/>
              </a:solidFill>
              <a:ln w="0">
                <a:solidFill>
                  <a:srgbClr val="35B45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41" name="Freeform 3204"/>
              <p:cNvSpPr>
                <a:spLocks noChangeAspect="1"/>
              </p:cNvSpPr>
              <p:nvPr/>
            </p:nvSpPr>
            <p:spPr bwMode="auto">
              <a:xfrm>
                <a:off x="5466" y="2012"/>
                <a:ext cx="54" cy="44"/>
              </a:xfrm>
              <a:custGeom>
                <a:avLst/>
                <a:gdLst>
                  <a:gd name="T0" fmla="*/ 20 w 54"/>
                  <a:gd name="T1" fmla="*/ 0 h 44"/>
                  <a:gd name="T2" fmla="*/ 0 w 54"/>
                  <a:gd name="T3" fmla="*/ 18 h 44"/>
                  <a:gd name="T4" fmla="*/ 36 w 54"/>
                  <a:gd name="T5" fmla="*/ 44 h 44"/>
                  <a:gd name="T6" fmla="*/ 54 w 54"/>
                  <a:gd name="T7" fmla="*/ 30 h 44"/>
                  <a:gd name="T8" fmla="*/ 20 w 54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44"/>
                  <a:gd name="T17" fmla="*/ 54 w 54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44">
                    <a:moveTo>
                      <a:pt x="20" y="0"/>
                    </a:moveTo>
                    <a:lnTo>
                      <a:pt x="0" y="18"/>
                    </a:lnTo>
                    <a:lnTo>
                      <a:pt x="36" y="44"/>
                    </a:lnTo>
                    <a:lnTo>
                      <a:pt x="54" y="30"/>
                    </a:lnTo>
                    <a:lnTo>
                      <a:pt x="2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42" name="Freeform 3205"/>
              <p:cNvSpPr>
                <a:spLocks noChangeAspect="1"/>
              </p:cNvSpPr>
              <p:nvPr/>
            </p:nvSpPr>
            <p:spPr bwMode="auto">
              <a:xfrm>
                <a:off x="4430" y="1720"/>
                <a:ext cx="48" cy="18"/>
              </a:xfrm>
              <a:custGeom>
                <a:avLst/>
                <a:gdLst>
                  <a:gd name="T0" fmla="*/ 22 w 48"/>
                  <a:gd name="T1" fmla="*/ 0 h 18"/>
                  <a:gd name="T2" fmla="*/ 0 w 48"/>
                  <a:gd name="T3" fmla="*/ 10 h 18"/>
                  <a:gd name="T4" fmla="*/ 26 w 48"/>
                  <a:gd name="T5" fmla="*/ 18 h 18"/>
                  <a:gd name="T6" fmla="*/ 48 w 48"/>
                  <a:gd name="T7" fmla="*/ 8 h 18"/>
                  <a:gd name="T8" fmla="*/ 22 w 48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8"/>
                  <a:gd name="T17" fmla="*/ 48 w 48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8">
                    <a:moveTo>
                      <a:pt x="22" y="0"/>
                    </a:moveTo>
                    <a:lnTo>
                      <a:pt x="0" y="10"/>
                    </a:lnTo>
                    <a:lnTo>
                      <a:pt x="26" y="18"/>
                    </a:lnTo>
                    <a:lnTo>
                      <a:pt x="48" y="8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43" name="Freeform 3206"/>
              <p:cNvSpPr>
                <a:spLocks noChangeAspect="1"/>
              </p:cNvSpPr>
              <p:nvPr/>
            </p:nvSpPr>
            <p:spPr bwMode="auto">
              <a:xfrm>
                <a:off x="4430" y="1720"/>
                <a:ext cx="48" cy="18"/>
              </a:xfrm>
              <a:custGeom>
                <a:avLst/>
                <a:gdLst>
                  <a:gd name="T0" fmla="*/ 22 w 48"/>
                  <a:gd name="T1" fmla="*/ 0 h 18"/>
                  <a:gd name="T2" fmla="*/ 0 w 48"/>
                  <a:gd name="T3" fmla="*/ 10 h 18"/>
                  <a:gd name="T4" fmla="*/ 26 w 48"/>
                  <a:gd name="T5" fmla="*/ 18 h 18"/>
                  <a:gd name="T6" fmla="*/ 48 w 48"/>
                  <a:gd name="T7" fmla="*/ 8 h 18"/>
                  <a:gd name="T8" fmla="*/ 22 w 48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8"/>
                  <a:gd name="T17" fmla="*/ 48 w 48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8">
                    <a:moveTo>
                      <a:pt x="22" y="0"/>
                    </a:moveTo>
                    <a:lnTo>
                      <a:pt x="0" y="10"/>
                    </a:lnTo>
                    <a:lnTo>
                      <a:pt x="26" y="18"/>
                    </a:lnTo>
                    <a:lnTo>
                      <a:pt x="48" y="8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44" name="Freeform 3207"/>
              <p:cNvSpPr>
                <a:spLocks noChangeAspect="1"/>
              </p:cNvSpPr>
              <p:nvPr/>
            </p:nvSpPr>
            <p:spPr bwMode="auto">
              <a:xfrm>
                <a:off x="4456" y="1728"/>
                <a:ext cx="48" cy="18"/>
              </a:xfrm>
              <a:custGeom>
                <a:avLst/>
                <a:gdLst>
                  <a:gd name="T0" fmla="*/ 22 w 48"/>
                  <a:gd name="T1" fmla="*/ 0 h 18"/>
                  <a:gd name="T2" fmla="*/ 0 w 48"/>
                  <a:gd name="T3" fmla="*/ 10 h 18"/>
                  <a:gd name="T4" fmla="*/ 26 w 48"/>
                  <a:gd name="T5" fmla="*/ 18 h 18"/>
                  <a:gd name="T6" fmla="*/ 48 w 48"/>
                  <a:gd name="T7" fmla="*/ 8 h 18"/>
                  <a:gd name="T8" fmla="*/ 22 w 48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8"/>
                  <a:gd name="T17" fmla="*/ 48 w 48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8">
                    <a:moveTo>
                      <a:pt x="22" y="0"/>
                    </a:moveTo>
                    <a:lnTo>
                      <a:pt x="0" y="10"/>
                    </a:lnTo>
                    <a:lnTo>
                      <a:pt x="26" y="18"/>
                    </a:lnTo>
                    <a:lnTo>
                      <a:pt x="48" y="8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8A6F"/>
              </a:solidFill>
              <a:ln w="0">
                <a:solidFill>
                  <a:srgbClr val="008A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45" name="Freeform 3208"/>
              <p:cNvSpPr>
                <a:spLocks noChangeAspect="1"/>
              </p:cNvSpPr>
              <p:nvPr/>
            </p:nvSpPr>
            <p:spPr bwMode="auto">
              <a:xfrm>
                <a:off x="4456" y="1728"/>
                <a:ext cx="48" cy="18"/>
              </a:xfrm>
              <a:custGeom>
                <a:avLst/>
                <a:gdLst>
                  <a:gd name="T0" fmla="*/ 22 w 48"/>
                  <a:gd name="T1" fmla="*/ 0 h 18"/>
                  <a:gd name="T2" fmla="*/ 0 w 48"/>
                  <a:gd name="T3" fmla="*/ 10 h 18"/>
                  <a:gd name="T4" fmla="*/ 26 w 48"/>
                  <a:gd name="T5" fmla="*/ 18 h 18"/>
                  <a:gd name="T6" fmla="*/ 48 w 48"/>
                  <a:gd name="T7" fmla="*/ 8 h 18"/>
                  <a:gd name="T8" fmla="*/ 22 w 48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8"/>
                  <a:gd name="T17" fmla="*/ 48 w 48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8">
                    <a:moveTo>
                      <a:pt x="22" y="0"/>
                    </a:moveTo>
                    <a:lnTo>
                      <a:pt x="0" y="10"/>
                    </a:lnTo>
                    <a:lnTo>
                      <a:pt x="26" y="18"/>
                    </a:lnTo>
                    <a:lnTo>
                      <a:pt x="48" y="8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46" name="Freeform 3209"/>
              <p:cNvSpPr>
                <a:spLocks noChangeAspect="1"/>
              </p:cNvSpPr>
              <p:nvPr/>
            </p:nvSpPr>
            <p:spPr bwMode="auto">
              <a:xfrm>
                <a:off x="4482" y="1736"/>
                <a:ext cx="48" cy="18"/>
              </a:xfrm>
              <a:custGeom>
                <a:avLst/>
                <a:gdLst>
                  <a:gd name="T0" fmla="*/ 22 w 48"/>
                  <a:gd name="T1" fmla="*/ 0 h 18"/>
                  <a:gd name="T2" fmla="*/ 0 w 48"/>
                  <a:gd name="T3" fmla="*/ 10 h 18"/>
                  <a:gd name="T4" fmla="*/ 26 w 48"/>
                  <a:gd name="T5" fmla="*/ 18 h 18"/>
                  <a:gd name="T6" fmla="*/ 48 w 48"/>
                  <a:gd name="T7" fmla="*/ 8 h 18"/>
                  <a:gd name="T8" fmla="*/ 22 w 48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8"/>
                  <a:gd name="T17" fmla="*/ 48 w 48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8">
                    <a:moveTo>
                      <a:pt x="22" y="0"/>
                    </a:moveTo>
                    <a:lnTo>
                      <a:pt x="0" y="10"/>
                    </a:lnTo>
                    <a:lnTo>
                      <a:pt x="26" y="18"/>
                    </a:lnTo>
                    <a:lnTo>
                      <a:pt x="48" y="8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47" name="Freeform 3210"/>
              <p:cNvSpPr>
                <a:spLocks noChangeAspect="1"/>
              </p:cNvSpPr>
              <p:nvPr/>
            </p:nvSpPr>
            <p:spPr bwMode="auto">
              <a:xfrm>
                <a:off x="4482" y="1736"/>
                <a:ext cx="48" cy="18"/>
              </a:xfrm>
              <a:custGeom>
                <a:avLst/>
                <a:gdLst>
                  <a:gd name="T0" fmla="*/ 22 w 48"/>
                  <a:gd name="T1" fmla="*/ 0 h 18"/>
                  <a:gd name="T2" fmla="*/ 0 w 48"/>
                  <a:gd name="T3" fmla="*/ 10 h 18"/>
                  <a:gd name="T4" fmla="*/ 26 w 48"/>
                  <a:gd name="T5" fmla="*/ 18 h 18"/>
                  <a:gd name="T6" fmla="*/ 48 w 48"/>
                  <a:gd name="T7" fmla="*/ 8 h 18"/>
                  <a:gd name="T8" fmla="*/ 22 w 48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8"/>
                  <a:gd name="T17" fmla="*/ 48 w 48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8">
                    <a:moveTo>
                      <a:pt x="22" y="0"/>
                    </a:moveTo>
                    <a:lnTo>
                      <a:pt x="0" y="10"/>
                    </a:lnTo>
                    <a:lnTo>
                      <a:pt x="26" y="18"/>
                    </a:lnTo>
                    <a:lnTo>
                      <a:pt x="48" y="8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48" name="Freeform 3211"/>
              <p:cNvSpPr>
                <a:spLocks noChangeAspect="1"/>
              </p:cNvSpPr>
              <p:nvPr/>
            </p:nvSpPr>
            <p:spPr bwMode="auto">
              <a:xfrm>
                <a:off x="4508" y="1744"/>
                <a:ext cx="48" cy="18"/>
              </a:xfrm>
              <a:custGeom>
                <a:avLst/>
                <a:gdLst>
                  <a:gd name="T0" fmla="*/ 22 w 48"/>
                  <a:gd name="T1" fmla="*/ 0 h 18"/>
                  <a:gd name="T2" fmla="*/ 0 w 48"/>
                  <a:gd name="T3" fmla="*/ 10 h 18"/>
                  <a:gd name="T4" fmla="*/ 26 w 48"/>
                  <a:gd name="T5" fmla="*/ 18 h 18"/>
                  <a:gd name="T6" fmla="*/ 48 w 48"/>
                  <a:gd name="T7" fmla="*/ 8 h 18"/>
                  <a:gd name="T8" fmla="*/ 22 w 48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8"/>
                  <a:gd name="T17" fmla="*/ 48 w 48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8">
                    <a:moveTo>
                      <a:pt x="22" y="0"/>
                    </a:moveTo>
                    <a:lnTo>
                      <a:pt x="0" y="10"/>
                    </a:lnTo>
                    <a:lnTo>
                      <a:pt x="26" y="18"/>
                    </a:lnTo>
                    <a:lnTo>
                      <a:pt x="48" y="8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886F"/>
              </a:solidFill>
              <a:ln w="0">
                <a:solidFill>
                  <a:srgbClr val="0088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49" name="Freeform 3212"/>
              <p:cNvSpPr>
                <a:spLocks noChangeAspect="1"/>
              </p:cNvSpPr>
              <p:nvPr/>
            </p:nvSpPr>
            <p:spPr bwMode="auto">
              <a:xfrm>
                <a:off x="4508" y="1744"/>
                <a:ext cx="48" cy="18"/>
              </a:xfrm>
              <a:custGeom>
                <a:avLst/>
                <a:gdLst>
                  <a:gd name="T0" fmla="*/ 22 w 48"/>
                  <a:gd name="T1" fmla="*/ 0 h 18"/>
                  <a:gd name="T2" fmla="*/ 0 w 48"/>
                  <a:gd name="T3" fmla="*/ 10 h 18"/>
                  <a:gd name="T4" fmla="*/ 26 w 48"/>
                  <a:gd name="T5" fmla="*/ 18 h 18"/>
                  <a:gd name="T6" fmla="*/ 48 w 48"/>
                  <a:gd name="T7" fmla="*/ 8 h 18"/>
                  <a:gd name="T8" fmla="*/ 22 w 48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8"/>
                  <a:gd name="T17" fmla="*/ 48 w 48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8">
                    <a:moveTo>
                      <a:pt x="22" y="0"/>
                    </a:moveTo>
                    <a:lnTo>
                      <a:pt x="0" y="10"/>
                    </a:lnTo>
                    <a:lnTo>
                      <a:pt x="26" y="18"/>
                    </a:lnTo>
                    <a:lnTo>
                      <a:pt x="48" y="8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50" name="Freeform 3213"/>
              <p:cNvSpPr>
                <a:spLocks noChangeAspect="1"/>
              </p:cNvSpPr>
              <p:nvPr/>
            </p:nvSpPr>
            <p:spPr bwMode="auto">
              <a:xfrm>
                <a:off x="4534" y="1752"/>
                <a:ext cx="48" cy="18"/>
              </a:xfrm>
              <a:custGeom>
                <a:avLst/>
                <a:gdLst>
                  <a:gd name="T0" fmla="*/ 22 w 48"/>
                  <a:gd name="T1" fmla="*/ 0 h 18"/>
                  <a:gd name="T2" fmla="*/ 0 w 48"/>
                  <a:gd name="T3" fmla="*/ 10 h 18"/>
                  <a:gd name="T4" fmla="*/ 26 w 48"/>
                  <a:gd name="T5" fmla="*/ 18 h 18"/>
                  <a:gd name="T6" fmla="*/ 48 w 48"/>
                  <a:gd name="T7" fmla="*/ 8 h 18"/>
                  <a:gd name="T8" fmla="*/ 22 w 48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8"/>
                  <a:gd name="T17" fmla="*/ 48 w 48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8">
                    <a:moveTo>
                      <a:pt x="22" y="0"/>
                    </a:moveTo>
                    <a:lnTo>
                      <a:pt x="0" y="10"/>
                    </a:lnTo>
                    <a:lnTo>
                      <a:pt x="26" y="18"/>
                    </a:lnTo>
                    <a:lnTo>
                      <a:pt x="48" y="8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8670"/>
              </a:solidFill>
              <a:ln w="0">
                <a:solidFill>
                  <a:srgbClr val="0086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51" name="Freeform 3214"/>
              <p:cNvSpPr>
                <a:spLocks noChangeAspect="1"/>
              </p:cNvSpPr>
              <p:nvPr/>
            </p:nvSpPr>
            <p:spPr bwMode="auto">
              <a:xfrm>
                <a:off x="4534" y="1752"/>
                <a:ext cx="48" cy="18"/>
              </a:xfrm>
              <a:custGeom>
                <a:avLst/>
                <a:gdLst>
                  <a:gd name="T0" fmla="*/ 22 w 48"/>
                  <a:gd name="T1" fmla="*/ 0 h 18"/>
                  <a:gd name="T2" fmla="*/ 0 w 48"/>
                  <a:gd name="T3" fmla="*/ 10 h 18"/>
                  <a:gd name="T4" fmla="*/ 26 w 48"/>
                  <a:gd name="T5" fmla="*/ 18 h 18"/>
                  <a:gd name="T6" fmla="*/ 48 w 48"/>
                  <a:gd name="T7" fmla="*/ 8 h 18"/>
                  <a:gd name="T8" fmla="*/ 22 w 48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8"/>
                  <a:gd name="T17" fmla="*/ 48 w 48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8">
                    <a:moveTo>
                      <a:pt x="22" y="0"/>
                    </a:moveTo>
                    <a:lnTo>
                      <a:pt x="0" y="10"/>
                    </a:lnTo>
                    <a:lnTo>
                      <a:pt x="26" y="18"/>
                    </a:lnTo>
                    <a:lnTo>
                      <a:pt x="48" y="8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52" name="Freeform 3215"/>
              <p:cNvSpPr>
                <a:spLocks noChangeAspect="1"/>
              </p:cNvSpPr>
              <p:nvPr/>
            </p:nvSpPr>
            <p:spPr bwMode="auto">
              <a:xfrm>
                <a:off x="4560" y="1760"/>
                <a:ext cx="50" cy="18"/>
              </a:xfrm>
              <a:custGeom>
                <a:avLst/>
                <a:gdLst>
                  <a:gd name="T0" fmla="*/ 22 w 50"/>
                  <a:gd name="T1" fmla="*/ 0 h 18"/>
                  <a:gd name="T2" fmla="*/ 0 w 50"/>
                  <a:gd name="T3" fmla="*/ 10 h 18"/>
                  <a:gd name="T4" fmla="*/ 26 w 50"/>
                  <a:gd name="T5" fmla="*/ 18 h 18"/>
                  <a:gd name="T6" fmla="*/ 50 w 50"/>
                  <a:gd name="T7" fmla="*/ 6 h 18"/>
                  <a:gd name="T8" fmla="*/ 22 w 50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8"/>
                  <a:gd name="T17" fmla="*/ 50 w 50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8">
                    <a:moveTo>
                      <a:pt x="22" y="0"/>
                    </a:moveTo>
                    <a:lnTo>
                      <a:pt x="0" y="10"/>
                    </a:lnTo>
                    <a:lnTo>
                      <a:pt x="26" y="18"/>
                    </a:lnTo>
                    <a:lnTo>
                      <a:pt x="50" y="6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8370"/>
              </a:solidFill>
              <a:ln w="0">
                <a:solidFill>
                  <a:srgbClr val="0083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53" name="Freeform 3216"/>
              <p:cNvSpPr>
                <a:spLocks noChangeAspect="1"/>
              </p:cNvSpPr>
              <p:nvPr/>
            </p:nvSpPr>
            <p:spPr bwMode="auto">
              <a:xfrm>
                <a:off x="4560" y="1760"/>
                <a:ext cx="50" cy="18"/>
              </a:xfrm>
              <a:custGeom>
                <a:avLst/>
                <a:gdLst>
                  <a:gd name="T0" fmla="*/ 22 w 50"/>
                  <a:gd name="T1" fmla="*/ 0 h 18"/>
                  <a:gd name="T2" fmla="*/ 0 w 50"/>
                  <a:gd name="T3" fmla="*/ 10 h 18"/>
                  <a:gd name="T4" fmla="*/ 26 w 50"/>
                  <a:gd name="T5" fmla="*/ 18 h 18"/>
                  <a:gd name="T6" fmla="*/ 50 w 50"/>
                  <a:gd name="T7" fmla="*/ 6 h 18"/>
                  <a:gd name="T8" fmla="*/ 22 w 50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8"/>
                  <a:gd name="T17" fmla="*/ 50 w 50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8">
                    <a:moveTo>
                      <a:pt x="22" y="0"/>
                    </a:moveTo>
                    <a:lnTo>
                      <a:pt x="0" y="10"/>
                    </a:lnTo>
                    <a:lnTo>
                      <a:pt x="26" y="18"/>
                    </a:lnTo>
                    <a:lnTo>
                      <a:pt x="50" y="6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54" name="Freeform 3217"/>
              <p:cNvSpPr>
                <a:spLocks noChangeAspect="1"/>
              </p:cNvSpPr>
              <p:nvPr/>
            </p:nvSpPr>
            <p:spPr bwMode="auto">
              <a:xfrm>
                <a:off x="4586" y="1766"/>
                <a:ext cx="50" cy="18"/>
              </a:xfrm>
              <a:custGeom>
                <a:avLst/>
                <a:gdLst>
                  <a:gd name="T0" fmla="*/ 24 w 50"/>
                  <a:gd name="T1" fmla="*/ 0 h 18"/>
                  <a:gd name="T2" fmla="*/ 0 w 50"/>
                  <a:gd name="T3" fmla="*/ 12 h 18"/>
                  <a:gd name="T4" fmla="*/ 28 w 50"/>
                  <a:gd name="T5" fmla="*/ 18 h 18"/>
                  <a:gd name="T6" fmla="*/ 50 w 50"/>
                  <a:gd name="T7" fmla="*/ 6 h 18"/>
                  <a:gd name="T8" fmla="*/ 24 w 50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8"/>
                  <a:gd name="T17" fmla="*/ 50 w 50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8">
                    <a:moveTo>
                      <a:pt x="24" y="0"/>
                    </a:moveTo>
                    <a:lnTo>
                      <a:pt x="0" y="12"/>
                    </a:lnTo>
                    <a:lnTo>
                      <a:pt x="28" y="18"/>
                    </a:lnTo>
                    <a:lnTo>
                      <a:pt x="50" y="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7E70"/>
              </a:solidFill>
              <a:ln w="0">
                <a:solidFill>
                  <a:srgbClr val="007E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55" name="Freeform 3218"/>
              <p:cNvSpPr>
                <a:spLocks noChangeAspect="1"/>
              </p:cNvSpPr>
              <p:nvPr/>
            </p:nvSpPr>
            <p:spPr bwMode="auto">
              <a:xfrm>
                <a:off x="4586" y="1766"/>
                <a:ext cx="50" cy="18"/>
              </a:xfrm>
              <a:custGeom>
                <a:avLst/>
                <a:gdLst>
                  <a:gd name="T0" fmla="*/ 24 w 50"/>
                  <a:gd name="T1" fmla="*/ 0 h 18"/>
                  <a:gd name="T2" fmla="*/ 0 w 50"/>
                  <a:gd name="T3" fmla="*/ 12 h 18"/>
                  <a:gd name="T4" fmla="*/ 28 w 50"/>
                  <a:gd name="T5" fmla="*/ 18 h 18"/>
                  <a:gd name="T6" fmla="*/ 50 w 50"/>
                  <a:gd name="T7" fmla="*/ 6 h 18"/>
                  <a:gd name="T8" fmla="*/ 24 w 50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8"/>
                  <a:gd name="T17" fmla="*/ 50 w 50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8">
                    <a:moveTo>
                      <a:pt x="24" y="0"/>
                    </a:moveTo>
                    <a:lnTo>
                      <a:pt x="0" y="12"/>
                    </a:lnTo>
                    <a:lnTo>
                      <a:pt x="28" y="18"/>
                    </a:lnTo>
                    <a:lnTo>
                      <a:pt x="50" y="6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56" name="Freeform 3219"/>
              <p:cNvSpPr>
                <a:spLocks noChangeAspect="1"/>
              </p:cNvSpPr>
              <p:nvPr/>
            </p:nvSpPr>
            <p:spPr bwMode="auto">
              <a:xfrm>
                <a:off x="4614" y="1772"/>
                <a:ext cx="50" cy="18"/>
              </a:xfrm>
              <a:custGeom>
                <a:avLst/>
                <a:gdLst>
                  <a:gd name="T0" fmla="*/ 22 w 50"/>
                  <a:gd name="T1" fmla="*/ 0 h 18"/>
                  <a:gd name="T2" fmla="*/ 0 w 50"/>
                  <a:gd name="T3" fmla="*/ 12 h 18"/>
                  <a:gd name="T4" fmla="*/ 28 w 50"/>
                  <a:gd name="T5" fmla="*/ 18 h 18"/>
                  <a:gd name="T6" fmla="*/ 50 w 50"/>
                  <a:gd name="T7" fmla="*/ 6 h 18"/>
                  <a:gd name="T8" fmla="*/ 22 w 50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8"/>
                  <a:gd name="T17" fmla="*/ 50 w 50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8">
                    <a:moveTo>
                      <a:pt x="22" y="0"/>
                    </a:moveTo>
                    <a:lnTo>
                      <a:pt x="0" y="12"/>
                    </a:lnTo>
                    <a:lnTo>
                      <a:pt x="28" y="18"/>
                    </a:lnTo>
                    <a:lnTo>
                      <a:pt x="50" y="6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7771"/>
              </a:solidFill>
              <a:ln w="0">
                <a:solidFill>
                  <a:srgbClr val="00777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57" name="Freeform 3220"/>
              <p:cNvSpPr>
                <a:spLocks noChangeAspect="1"/>
              </p:cNvSpPr>
              <p:nvPr/>
            </p:nvSpPr>
            <p:spPr bwMode="auto">
              <a:xfrm>
                <a:off x="4614" y="1772"/>
                <a:ext cx="50" cy="18"/>
              </a:xfrm>
              <a:custGeom>
                <a:avLst/>
                <a:gdLst>
                  <a:gd name="T0" fmla="*/ 22 w 50"/>
                  <a:gd name="T1" fmla="*/ 0 h 18"/>
                  <a:gd name="T2" fmla="*/ 0 w 50"/>
                  <a:gd name="T3" fmla="*/ 12 h 18"/>
                  <a:gd name="T4" fmla="*/ 28 w 50"/>
                  <a:gd name="T5" fmla="*/ 18 h 18"/>
                  <a:gd name="T6" fmla="*/ 50 w 50"/>
                  <a:gd name="T7" fmla="*/ 6 h 18"/>
                  <a:gd name="T8" fmla="*/ 22 w 50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8"/>
                  <a:gd name="T17" fmla="*/ 50 w 50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8">
                    <a:moveTo>
                      <a:pt x="22" y="0"/>
                    </a:moveTo>
                    <a:lnTo>
                      <a:pt x="0" y="12"/>
                    </a:lnTo>
                    <a:lnTo>
                      <a:pt x="28" y="18"/>
                    </a:lnTo>
                    <a:lnTo>
                      <a:pt x="50" y="6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58" name="Freeform 3221"/>
              <p:cNvSpPr>
                <a:spLocks noChangeAspect="1"/>
              </p:cNvSpPr>
              <p:nvPr/>
            </p:nvSpPr>
            <p:spPr bwMode="auto">
              <a:xfrm>
                <a:off x="4642" y="1778"/>
                <a:ext cx="50" cy="16"/>
              </a:xfrm>
              <a:custGeom>
                <a:avLst/>
                <a:gdLst>
                  <a:gd name="T0" fmla="*/ 22 w 50"/>
                  <a:gd name="T1" fmla="*/ 0 h 16"/>
                  <a:gd name="T2" fmla="*/ 0 w 50"/>
                  <a:gd name="T3" fmla="*/ 12 h 16"/>
                  <a:gd name="T4" fmla="*/ 28 w 50"/>
                  <a:gd name="T5" fmla="*/ 16 h 16"/>
                  <a:gd name="T6" fmla="*/ 50 w 50"/>
                  <a:gd name="T7" fmla="*/ 4 h 16"/>
                  <a:gd name="T8" fmla="*/ 22 w 50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6"/>
                  <a:gd name="T17" fmla="*/ 50 w 50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6">
                    <a:moveTo>
                      <a:pt x="22" y="0"/>
                    </a:moveTo>
                    <a:lnTo>
                      <a:pt x="0" y="12"/>
                    </a:lnTo>
                    <a:lnTo>
                      <a:pt x="28" y="16"/>
                    </a:lnTo>
                    <a:lnTo>
                      <a:pt x="50" y="4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E73"/>
              </a:solidFill>
              <a:ln w="0">
                <a:solidFill>
                  <a:srgbClr val="006E7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59" name="Freeform 3222"/>
              <p:cNvSpPr>
                <a:spLocks noChangeAspect="1"/>
              </p:cNvSpPr>
              <p:nvPr/>
            </p:nvSpPr>
            <p:spPr bwMode="auto">
              <a:xfrm>
                <a:off x="4642" y="1778"/>
                <a:ext cx="50" cy="16"/>
              </a:xfrm>
              <a:custGeom>
                <a:avLst/>
                <a:gdLst>
                  <a:gd name="T0" fmla="*/ 22 w 50"/>
                  <a:gd name="T1" fmla="*/ 0 h 16"/>
                  <a:gd name="T2" fmla="*/ 0 w 50"/>
                  <a:gd name="T3" fmla="*/ 12 h 16"/>
                  <a:gd name="T4" fmla="*/ 28 w 50"/>
                  <a:gd name="T5" fmla="*/ 16 h 16"/>
                  <a:gd name="T6" fmla="*/ 50 w 50"/>
                  <a:gd name="T7" fmla="*/ 4 h 16"/>
                  <a:gd name="T8" fmla="*/ 22 w 50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6"/>
                  <a:gd name="T17" fmla="*/ 50 w 50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6">
                    <a:moveTo>
                      <a:pt x="22" y="0"/>
                    </a:moveTo>
                    <a:lnTo>
                      <a:pt x="0" y="12"/>
                    </a:lnTo>
                    <a:lnTo>
                      <a:pt x="28" y="16"/>
                    </a:lnTo>
                    <a:lnTo>
                      <a:pt x="50" y="4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60" name="Freeform 3223"/>
              <p:cNvSpPr>
                <a:spLocks noChangeAspect="1"/>
              </p:cNvSpPr>
              <p:nvPr/>
            </p:nvSpPr>
            <p:spPr bwMode="auto">
              <a:xfrm>
                <a:off x="4670" y="1782"/>
                <a:ext cx="50" cy="14"/>
              </a:xfrm>
              <a:custGeom>
                <a:avLst/>
                <a:gdLst>
                  <a:gd name="T0" fmla="*/ 22 w 50"/>
                  <a:gd name="T1" fmla="*/ 0 h 14"/>
                  <a:gd name="T2" fmla="*/ 0 w 50"/>
                  <a:gd name="T3" fmla="*/ 12 h 14"/>
                  <a:gd name="T4" fmla="*/ 28 w 50"/>
                  <a:gd name="T5" fmla="*/ 14 h 14"/>
                  <a:gd name="T6" fmla="*/ 50 w 50"/>
                  <a:gd name="T7" fmla="*/ 2 h 14"/>
                  <a:gd name="T8" fmla="*/ 22 w 50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4"/>
                  <a:gd name="T17" fmla="*/ 50 w 50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4">
                    <a:moveTo>
                      <a:pt x="22" y="0"/>
                    </a:moveTo>
                    <a:lnTo>
                      <a:pt x="0" y="12"/>
                    </a:lnTo>
                    <a:lnTo>
                      <a:pt x="28" y="14"/>
                    </a:lnTo>
                    <a:lnTo>
                      <a:pt x="50" y="2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475"/>
              </a:solidFill>
              <a:ln w="0">
                <a:solidFill>
                  <a:srgbClr val="00647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61" name="Freeform 3224"/>
              <p:cNvSpPr>
                <a:spLocks noChangeAspect="1"/>
              </p:cNvSpPr>
              <p:nvPr/>
            </p:nvSpPr>
            <p:spPr bwMode="auto">
              <a:xfrm>
                <a:off x="4670" y="1782"/>
                <a:ext cx="50" cy="14"/>
              </a:xfrm>
              <a:custGeom>
                <a:avLst/>
                <a:gdLst>
                  <a:gd name="T0" fmla="*/ 22 w 50"/>
                  <a:gd name="T1" fmla="*/ 0 h 14"/>
                  <a:gd name="T2" fmla="*/ 0 w 50"/>
                  <a:gd name="T3" fmla="*/ 12 h 14"/>
                  <a:gd name="T4" fmla="*/ 28 w 50"/>
                  <a:gd name="T5" fmla="*/ 14 h 14"/>
                  <a:gd name="T6" fmla="*/ 50 w 50"/>
                  <a:gd name="T7" fmla="*/ 2 h 14"/>
                  <a:gd name="T8" fmla="*/ 22 w 50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4"/>
                  <a:gd name="T17" fmla="*/ 50 w 50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4">
                    <a:moveTo>
                      <a:pt x="22" y="0"/>
                    </a:moveTo>
                    <a:lnTo>
                      <a:pt x="0" y="12"/>
                    </a:lnTo>
                    <a:lnTo>
                      <a:pt x="28" y="14"/>
                    </a:lnTo>
                    <a:lnTo>
                      <a:pt x="50" y="2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62" name="Freeform 3225"/>
              <p:cNvSpPr>
                <a:spLocks noChangeAspect="1"/>
              </p:cNvSpPr>
              <p:nvPr/>
            </p:nvSpPr>
            <p:spPr bwMode="auto">
              <a:xfrm>
                <a:off x="4698" y="1784"/>
                <a:ext cx="50" cy="12"/>
              </a:xfrm>
              <a:custGeom>
                <a:avLst/>
                <a:gdLst>
                  <a:gd name="T0" fmla="*/ 22 w 50"/>
                  <a:gd name="T1" fmla="*/ 0 h 12"/>
                  <a:gd name="T2" fmla="*/ 0 w 50"/>
                  <a:gd name="T3" fmla="*/ 12 h 12"/>
                  <a:gd name="T4" fmla="*/ 28 w 50"/>
                  <a:gd name="T5" fmla="*/ 12 h 12"/>
                  <a:gd name="T6" fmla="*/ 50 w 50"/>
                  <a:gd name="T7" fmla="*/ 0 h 12"/>
                  <a:gd name="T8" fmla="*/ 22 w 50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2"/>
                  <a:gd name="T17" fmla="*/ 50 w 50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2">
                    <a:moveTo>
                      <a:pt x="22" y="0"/>
                    </a:moveTo>
                    <a:lnTo>
                      <a:pt x="0" y="12"/>
                    </a:lnTo>
                    <a:lnTo>
                      <a:pt x="28" y="12"/>
                    </a:lnTo>
                    <a:lnTo>
                      <a:pt x="50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5877"/>
              </a:solidFill>
              <a:ln w="0">
                <a:solidFill>
                  <a:srgbClr val="00587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63" name="Freeform 3226"/>
              <p:cNvSpPr>
                <a:spLocks noChangeAspect="1"/>
              </p:cNvSpPr>
              <p:nvPr/>
            </p:nvSpPr>
            <p:spPr bwMode="auto">
              <a:xfrm>
                <a:off x="4698" y="1784"/>
                <a:ext cx="50" cy="12"/>
              </a:xfrm>
              <a:custGeom>
                <a:avLst/>
                <a:gdLst>
                  <a:gd name="T0" fmla="*/ 22 w 50"/>
                  <a:gd name="T1" fmla="*/ 0 h 12"/>
                  <a:gd name="T2" fmla="*/ 0 w 50"/>
                  <a:gd name="T3" fmla="*/ 12 h 12"/>
                  <a:gd name="T4" fmla="*/ 28 w 50"/>
                  <a:gd name="T5" fmla="*/ 12 h 12"/>
                  <a:gd name="T6" fmla="*/ 50 w 50"/>
                  <a:gd name="T7" fmla="*/ 0 h 12"/>
                  <a:gd name="T8" fmla="*/ 22 w 50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2"/>
                  <a:gd name="T17" fmla="*/ 50 w 50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2">
                    <a:moveTo>
                      <a:pt x="22" y="0"/>
                    </a:moveTo>
                    <a:lnTo>
                      <a:pt x="0" y="12"/>
                    </a:lnTo>
                    <a:lnTo>
                      <a:pt x="28" y="12"/>
                    </a:lnTo>
                    <a:lnTo>
                      <a:pt x="50" y="0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64" name="Freeform 3227"/>
              <p:cNvSpPr>
                <a:spLocks noChangeAspect="1"/>
              </p:cNvSpPr>
              <p:nvPr/>
            </p:nvSpPr>
            <p:spPr bwMode="auto">
              <a:xfrm>
                <a:off x="4726" y="1782"/>
                <a:ext cx="50" cy="14"/>
              </a:xfrm>
              <a:custGeom>
                <a:avLst/>
                <a:gdLst>
                  <a:gd name="T0" fmla="*/ 22 w 50"/>
                  <a:gd name="T1" fmla="*/ 2 h 14"/>
                  <a:gd name="T2" fmla="*/ 0 w 50"/>
                  <a:gd name="T3" fmla="*/ 14 h 14"/>
                  <a:gd name="T4" fmla="*/ 28 w 50"/>
                  <a:gd name="T5" fmla="*/ 14 h 14"/>
                  <a:gd name="T6" fmla="*/ 50 w 50"/>
                  <a:gd name="T7" fmla="*/ 0 h 14"/>
                  <a:gd name="T8" fmla="*/ 22 w 50"/>
                  <a:gd name="T9" fmla="*/ 2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4"/>
                  <a:gd name="T17" fmla="*/ 50 w 50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4">
                    <a:moveTo>
                      <a:pt x="22" y="2"/>
                    </a:moveTo>
                    <a:lnTo>
                      <a:pt x="0" y="14"/>
                    </a:lnTo>
                    <a:lnTo>
                      <a:pt x="28" y="14"/>
                    </a:lnTo>
                    <a:lnTo>
                      <a:pt x="50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4A7B"/>
              </a:solidFill>
              <a:ln w="0">
                <a:solidFill>
                  <a:srgbClr val="004A7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65" name="Freeform 3228"/>
              <p:cNvSpPr>
                <a:spLocks noChangeAspect="1"/>
              </p:cNvSpPr>
              <p:nvPr/>
            </p:nvSpPr>
            <p:spPr bwMode="auto">
              <a:xfrm>
                <a:off x="4726" y="1782"/>
                <a:ext cx="50" cy="14"/>
              </a:xfrm>
              <a:custGeom>
                <a:avLst/>
                <a:gdLst>
                  <a:gd name="T0" fmla="*/ 22 w 50"/>
                  <a:gd name="T1" fmla="*/ 2 h 14"/>
                  <a:gd name="T2" fmla="*/ 0 w 50"/>
                  <a:gd name="T3" fmla="*/ 14 h 14"/>
                  <a:gd name="T4" fmla="*/ 28 w 50"/>
                  <a:gd name="T5" fmla="*/ 14 h 14"/>
                  <a:gd name="T6" fmla="*/ 50 w 50"/>
                  <a:gd name="T7" fmla="*/ 0 h 14"/>
                  <a:gd name="T8" fmla="*/ 22 w 50"/>
                  <a:gd name="T9" fmla="*/ 2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4"/>
                  <a:gd name="T17" fmla="*/ 50 w 50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4">
                    <a:moveTo>
                      <a:pt x="22" y="2"/>
                    </a:moveTo>
                    <a:lnTo>
                      <a:pt x="0" y="14"/>
                    </a:lnTo>
                    <a:lnTo>
                      <a:pt x="28" y="14"/>
                    </a:lnTo>
                    <a:lnTo>
                      <a:pt x="50" y="0"/>
                    </a:lnTo>
                    <a:lnTo>
                      <a:pt x="22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66" name="Freeform 3229"/>
              <p:cNvSpPr>
                <a:spLocks noChangeAspect="1"/>
              </p:cNvSpPr>
              <p:nvPr/>
            </p:nvSpPr>
            <p:spPr bwMode="auto">
              <a:xfrm>
                <a:off x="4754" y="1778"/>
                <a:ext cx="52" cy="18"/>
              </a:xfrm>
              <a:custGeom>
                <a:avLst/>
                <a:gdLst>
                  <a:gd name="T0" fmla="*/ 22 w 52"/>
                  <a:gd name="T1" fmla="*/ 4 h 18"/>
                  <a:gd name="T2" fmla="*/ 0 w 52"/>
                  <a:gd name="T3" fmla="*/ 18 h 18"/>
                  <a:gd name="T4" fmla="*/ 30 w 52"/>
                  <a:gd name="T5" fmla="*/ 14 h 18"/>
                  <a:gd name="T6" fmla="*/ 52 w 52"/>
                  <a:gd name="T7" fmla="*/ 0 h 18"/>
                  <a:gd name="T8" fmla="*/ 22 w 52"/>
                  <a:gd name="T9" fmla="*/ 4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8"/>
                  <a:gd name="T17" fmla="*/ 52 w 52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8">
                    <a:moveTo>
                      <a:pt x="22" y="4"/>
                    </a:moveTo>
                    <a:lnTo>
                      <a:pt x="0" y="18"/>
                    </a:lnTo>
                    <a:lnTo>
                      <a:pt x="30" y="14"/>
                    </a:lnTo>
                    <a:lnTo>
                      <a:pt x="52" y="0"/>
                    </a:lnTo>
                    <a:lnTo>
                      <a:pt x="22" y="4"/>
                    </a:lnTo>
                    <a:close/>
                  </a:path>
                </a:pathLst>
              </a:custGeom>
              <a:solidFill>
                <a:srgbClr val="003B7F"/>
              </a:solidFill>
              <a:ln w="0">
                <a:solidFill>
                  <a:srgbClr val="003B7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67" name="Freeform 3230"/>
              <p:cNvSpPr>
                <a:spLocks noChangeAspect="1"/>
              </p:cNvSpPr>
              <p:nvPr/>
            </p:nvSpPr>
            <p:spPr bwMode="auto">
              <a:xfrm>
                <a:off x="4754" y="1778"/>
                <a:ext cx="52" cy="18"/>
              </a:xfrm>
              <a:custGeom>
                <a:avLst/>
                <a:gdLst>
                  <a:gd name="T0" fmla="*/ 22 w 52"/>
                  <a:gd name="T1" fmla="*/ 4 h 18"/>
                  <a:gd name="T2" fmla="*/ 0 w 52"/>
                  <a:gd name="T3" fmla="*/ 18 h 18"/>
                  <a:gd name="T4" fmla="*/ 30 w 52"/>
                  <a:gd name="T5" fmla="*/ 14 h 18"/>
                  <a:gd name="T6" fmla="*/ 52 w 52"/>
                  <a:gd name="T7" fmla="*/ 0 h 18"/>
                  <a:gd name="T8" fmla="*/ 22 w 52"/>
                  <a:gd name="T9" fmla="*/ 4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8"/>
                  <a:gd name="T17" fmla="*/ 52 w 52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8">
                    <a:moveTo>
                      <a:pt x="22" y="4"/>
                    </a:moveTo>
                    <a:lnTo>
                      <a:pt x="0" y="18"/>
                    </a:lnTo>
                    <a:lnTo>
                      <a:pt x="30" y="14"/>
                    </a:lnTo>
                    <a:lnTo>
                      <a:pt x="52" y="0"/>
                    </a:lnTo>
                    <a:lnTo>
                      <a:pt x="2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68" name="Freeform 3231"/>
              <p:cNvSpPr>
                <a:spLocks noChangeAspect="1"/>
              </p:cNvSpPr>
              <p:nvPr/>
            </p:nvSpPr>
            <p:spPr bwMode="auto">
              <a:xfrm>
                <a:off x="4784" y="1770"/>
                <a:ext cx="52" cy="22"/>
              </a:xfrm>
              <a:custGeom>
                <a:avLst/>
                <a:gdLst>
                  <a:gd name="T0" fmla="*/ 22 w 52"/>
                  <a:gd name="T1" fmla="*/ 8 h 22"/>
                  <a:gd name="T2" fmla="*/ 0 w 52"/>
                  <a:gd name="T3" fmla="*/ 22 h 22"/>
                  <a:gd name="T4" fmla="*/ 30 w 52"/>
                  <a:gd name="T5" fmla="*/ 16 h 22"/>
                  <a:gd name="T6" fmla="*/ 52 w 52"/>
                  <a:gd name="T7" fmla="*/ 0 h 22"/>
                  <a:gd name="T8" fmla="*/ 22 w 52"/>
                  <a:gd name="T9" fmla="*/ 8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2"/>
                  <a:gd name="T17" fmla="*/ 52 w 52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2">
                    <a:moveTo>
                      <a:pt x="22" y="8"/>
                    </a:moveTo>
                    <a:lnTo>
                      <a:pt x="0" y="22"/>
                    </a:lnTo>
                    <a:lnTo>
                      <a:pt x="30" y="16"/>
                    </a:lnTo>
                    <a:lnTo>
                      <a:pt x="52" y="0"/>
                    </a:lnTo>
                    <a:lnTo>
                      <a:pt x="22" y="8"/>
                    </a:lnTo>
                    <a:close/>
                  </a:path>
                </a:pathLst>
              </a:custGeom>
              <a:solidFill>
                <a:srgbClr val="002D84"/>
              </a:solidFill>
              <a:ln w="0">
                <a:solidFill>
                  <a:srgbClr val="002D8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69" name="Freeform 3232"/>
              <p:cNvSpPr>
                <a:spLocks noChangeAspect="1"/>
              </p:cNvSpPr>
              <p:nvPr/>
            </p:nvSpPr>
            <p:spPr bwMode="auto">
              <a:xfrm>
                <a:off x="4784" y="1770"/>
                <a:ext cx="52" cy="22"/>
              </a:xfrm>
              <a:custGeom>
                <a:avLst/>
                <a:gdLst>
                  <a:gd name="T0" fmla="*/ 22 w 52"/>
                  <a:gd name="T1" fmla="*/ 8 h 22"/>
                  <a:gd name="T2" fmla="*/ 0 w 52"/>
                  <a:gd name="T3" fmla="*/ 22 h 22"/>
                  <a:gd name="T4" fmla="*/ 30 w 52"/>
                  <a:gd name="T5" fmla="*/ 16 h 22"/>
                  <a:gd name="T6" fmla="*/ 52 w 52"/>
                  <a:gd name="T7" fmla="*/ 0 h 22"/>
                  <a:gd name="T8" fmla="*/ 22 w 52"/>
                  <a:gd name="T9" fmla="*/ 8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2"/>
                  <a:gd name="T17" fmla="*/ 52 w 52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2">
                    <a:moveTo>
                      <a:pt x="22" y="8"/>
                    </a:moveTo>
                    <a:lnTo>
                      <a:pt x="0" y="22"/>
                    </a:lnTo>
                    <a:lnTo>
                      <a:pt x="30" y="16"/>
                    </a:lnTo>
                    <a:lnTo>
                      <a:pt x="52" y="0"/>
                    </a:lnTo>
                    <a:lnTo>
                      <a:pt x="22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70" name="Freeform 3233"/>
              <p:cNvSpPr>
                <a:spLocks noChangeAspect="1"/>
              </p:cNvSpPr>
              <p:nvPr/>
            </p:nvSpPr>
            <p:spPr bwMode="auto">
              <a:xfrm>
                <a:off x="4814" y="1762"/>
                <a:ext cx="52" cy="24"/>
              </a:xfrm>
              <a:custGeom>
                <a:avLst/>
                <a:gdLst>
                  <a:gd name="T0" fmla="*/ 22 w 52"/>
                  <a:gd name="T1" fmla="*/ 8 h 24"/>
                  <a:gd name="T2" fmla="*/ 0 w 52"/>
                  <a:gd name="T3" fmla="*/ 24 h 24"/>
                  <a:gd name="T4" fmla="*/ 30 w 52"/>
                  <a:gd name="T5" fmla="*/ 18 h 24"/>
                  <a:gd name="T6" fmla="*/ 52 w 52"/>
                  <a:gd name="T7" fmla="*/ 0 h 24"/>
                  <a:gd name="T8" fmla="*/ 22 w 52"/>
                  <a:gd name="T9" fmla="*/ 8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4"/>
                  <a:gd name="T17" fmla="*/ 52 w 52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4">
                    <a:moveTo>
                      <a:pt x="22" y="8"/>
                    </a:moveTo>
                    <a:lnTo>
                      <a:pt x="0" y="24"/>
                    </a:lnTo>
                    <a:lnTo>
                      <a:pt x="30" y="18"/>
                    </a:lnTo>
                    <a:lnTo>
                      <a:pt x="52" y="0"/>
                    </a:lnTo>
                    <a:lnTo>
                      <a:pt x="22" y="8"/>
                    </a:lnTo>
                    <a:close/>
                  </a:path>
                </a:pathLst>
              </a:custGeom>
              <a:solidFill>
                <a:srgbClr val="00208B"/>
              </a:solidFill>
              <a:ln w="0">
                <a:solidFill>
                  <a:srgbClr val="00208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71" name="Freeform 3234"/>
              <p:cNvSpPr>
                <a:spLocks noChangeAspect="1"/>
              </p:cNvSpPr>
              <p:nvPr/>
            </p:nvSpPr>
            <p:spPr bwMode="auto">
              <a:xfrm>
                <a:off x="4814" y="1762"/>
                <a:ext cx="52" cy="24"/>
              </a:xfrm>
              <a:custGeom>
                <a:avLst/>
                <a:gdLst>
                  <a:gd name="T0" fmla="*/ 22 w 52"/>
                  <a:gd name="T1" fmla="*/ 8 h 24"/>
                  <a:gd name="T2" fmla="*/ 0 w 52"/>
                  <a:gd name="T3" fmla="*/ 24 h 24"/>
                  <a:gd name="T4" fmla="*/ 30 w 52"/>
                  <a:gd name="T5" fmla="*/ 18 h 24"/>
                  <a:gd name="T6" fmla="*/ 52 w 52"/>
                  <a:gd name="T7" fmla="*/ 0 h 24"/>
                  <a:gd name="T8" fmla="*/ 22 w 52"/>
                  <a:gd name="T9" fmla="*/ 8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4"/>
                  <a:gd name="T17" fmla="*/ 52 w 52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4">
                    <a:moveTo>
                      <a:pt x="22" y="8"/>
                    </a:moveTo>
                    <a:lnTo>
                      <a:pt x="0" y="24"/>
                    </a:lnTo>
                    <a:lnTo>
                      <a:pt x="30" y="18"/>
                    </a:lnTo>
                    <a:lnTo>
                      <a:pt x="52" y="0"/>
                    </a:lnTo>
                    <a:lnTo>
                      <a:pt x="22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72" name="Freeform 3235"/>
              <p:cNvSpPr>
                <a:spLocks noChangeAspect="1"/>
              </p:cNvSpPr>
              <p:nvPr/>
            </p:nvSpPr>
            <p:spPr bwMode="auto">
              <a:xfrm>
                <a:off x="4844" y="1752"/>
                <a:ext cx="54" cy="28"/>
              </a:xfrm>
              <a:custGeom>
                <a:avLst/>
                <a:gdLst>
                  <a:gd name="T0" fmla="*/ 22 w 54"/>
                  <a:gd name="T1" fmla="*/ 10 h 28"/>
                  <a:gd name="T2" fmla="*/ 0 w 54"/>
                  <a:gd name="T3" fmla="*/ 28 h 28"/>
                  <a:gd name="T4" fmla="*/ 32 w 54"/>
                  <a:gd name="T5" fmla="*/ 18 h 28"/>
                  <a:gd name="T6" fmla="*/ 54 w 54"/>
                  <a:gd name="T7" fmla="*/ 0 h 28"/>
                  <a:gd name="T8" fmla="*/ 22 w 54"/>
                  <a:gd name="T9" fmla="*/ 1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8"/>
                  <a:gd name="T17" fmla="*/ 54 w 54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8">
                    <a:moveTo>
                      <a:pt x="22" y="10"/>
                    </a:moveTo>
                    <a:lnTo>
                      <a:pt x="0" y="28"/>
                    </a:lnTo>
                    <a:lnTo>
                      <a:pt x="32" y="18"/>
                    </a:lnTo>
                    <a:lnTo>
                      <a:pt x="54" y="0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001492"/>
              </a:solidFill>
              <a:ln w="0">
                <a:solidFill>
                  <a:srgbClr val="00149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73" name="Freeform 3236"/>
              <p:cNvSpPr>
                <a:spLocks noChangeAspect="1"/>
              </p:cNvSpPr>
              <p:nvPr/>
            </p:nvSpPr>
            <p:spPr bwMode="auto">
              <a:xfrm>
                <a:off x="4844" y="1752"/>
                <a:ext cx="54" cy="28"/>
              </a:xfrm>
              <a:custGeom>
                <a:avLst/>
                <a:gdLst>
                  <a:gd name="T0" fmla="*/ 22 w 54"/>
                  <a:gd name="T1" fmla="*/ 10 h 28"/>
                  <a:gd name="T2" fmla="*/ 0 w 54"/>
                  <a:gd name="T3" fmla="*/ 28 h 28"/>
                  <a:gd name="T4" fmla="*/ 32 w 54"/>
                  <a:gd name="T5" fmla="*/ 18 h 28"/>
                  <a:gd name="T6" fmla="*/ 54 w 54"/>
                  <a:gd name="T7" fmla="*/ 0 h 28"/>
                  <a:gd name="T8" fmla="*/ 22 w 54"/>
                  <a:gd name="T9" fmla="*/ 1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8"/>
                  <a:gd name="T17" fmla="*/ 54 w 54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8">
                    <a:moveTo>
                      <a:pt x="22" y="10"/>
                    </a:moveTo>
                    <a:lnTo>
                      <a:pt x="0" y="28"/>
                    </a:lnTo>
                    <a:lnTo>
                      <a:pt x="32" y="18"/>
                    </a:lnTo>
                    <a:lnTo>
                      <a:pt x="54" y="0"/>
                    </a:lnTo>
                    <a:lnTo>
                      <a:pt x="22" y="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74" name="Freeform 3237"/>
              <p:cNvSpPr>
                <a:spLocks noChangeAspect="1"/>
              </p:cNvSpPr>
              <p:nvPr/>
            </p:nvSpPr>
            <p:spPr bwMode="auto">
              <a:xfrm>
                <a:off x="4876" y="1738"/>
                <a:ext cx="54" cy="32"/>
              </a:xfrm>
              <a:custGeom>
                <a:avLst/>
                <a:gdLst>
                  <a:gd name="T0" fmla="*/ 22 w 54"/>
                  <a:gd name="T1" fmla="*/ 14 h 32"/>
                  <a:gd name="T2" fmla="*/ 0 w 54"/>
                  <a:gd name="T3" fmla="*/ 32 h 32"/>
                  <a:gd name="T4" fmla="*/ 32 w 54"/>
                  <a:gd name="T5" fmla="*/ 22 h 32"/>
                  <a:gd name="T6" fmla="*/ 54 w 54"/>
                  <a:gd name="T7" fmla="*/ 0 h 32"/>
                  <a:gd name="T8" fmla="*/ 22 w 54"/>
                  <a:gd name="T9" fmla="*/ 14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32"/>
                  <a:gd name="T17" fmla="*/ 54 w 54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32">
                    <a:moveTo>
                      <a:pt x="22" y="14"/>
                    </a:moveTo>
                    <a:lnTo>
                      <a:pt x="0" y="32"/>
                    </a:lnTo>
                    <a:lnTo>
                      <a:pt x="32" y="22"/>
                    </a:lnTo>
                    <a:lnTo>
                      <a:pt x="54" y="0"/>
                    </a:lnTo>
                    <a:lnTo>
                      <a:pt x="22" y="14"/>
                    </a:lnTo>
                    <a:close/>
                  </a:path>
                </a:pathLst>
              </a:custGeom>
              <a:solidFill>
                <a:srgbClr val="000B9B"/>
              </a:solidFill>
              <a:ln w="0">
                <a:solidFill>
                  <a:srgbClr val="000B9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75" name="Freeform 3238"/>
              <p:cNvSpPr>
                <a:spLocks noChangeAspect="1"/>
              </p:cNvSpPr>
              <p:nvPr/>
            </p:nvSpPr>
            <p:spPr bwMode="auto">
              <a:xfrm>
                <a:off x="4876" y="1738"/>
                <a:ext cx="54" cy="32"/>
              </a:xfrm>
              <a:custGeom>
                <a:avLst/>
                <a:gdLst>
                  <a:gd name="T0" fmla="*/ 22 w 54"/>
                  <a:gd name="T1" fmla="*/ 14 h 32"/>
                  <a:gd name="T2" fmla="*/ 0 w 54"/>
                  <a:gd name="T3" fmla="*/ 32 h 32"/>
                  <a:gd name="T4" fmla="*/ 32 w 54"/>
                  <a:gd name="T5" fmla="*/ 22 h 32"/>
                  <a:gd name="T6" fmla="*/ 54 w 54"/>
                  <a:gd name="T7" fmla="*/ 0 h 32"/>
                  <a:gd name="T8" fmla="*/ 22 w 54"/>
                  <a:gd name="T9" fmla="*/ 14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32"/>
                  <a:gd name="T17" fmla="*/ 54 w 54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32">
                    <a:moveTo>
                      <a:pt x="22" y="14"/>
                    </a:moveTo>
                    <a:lnTo>
                      <a:pt x="0" y="32"/>
                    </a:lnTo>
                    <a:lnTo>
                      <a:pt x="32" y="22"/>
                    </a:lnTo>
                    <a:lnTo>
                      <a:pt x="54" y="0"/>
                    </a:lnTo>
                    <a:lnTo>
                      <a:pt x="22" y="1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76" name="Freeform 3239"/>
              <p:cNvSpPr>
                <a:spLocks noChangeAspect="1"/>
              </p:cNvSpPr>
              <p:nvPr/>
            </p:nvSpPr>
            <p:spPr bwMode="auto">
              <a:xfrm>
                <a:off x="4908" y="1724"/>
                <a:ext cx="54" cy="36"/>
              </a:xfrm>
              <a:custGeom>
                <a:avLst/>
                <a:gdLst>
                  <a:gd name="T0" fmla="*/ 22 w 54"/>
                  <a:gd name="T1" fmla="*/ 14 h 36"/>
                  <a:gd name="T2" fmla="*/ 0 w 54"/>
                  <a:gd name="T3" fmla="*/ 36 h 36"/>
                  <a:gd name="T4" fmla="*/ 32 w 54"/>
                  <a:gd name="T5" fmla="*/ 22 h 36"/>
                  <a:gd name="T6" fmla="*/ 54 w 54"/>
                  <a:gd name="T7" fmla="*/ 0 h 36"/>
                  <a:gd name="T8" fmla="*/ 22 w 54"/>
                  <a:gd name="T9" fmla="*/ 14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36"/>
                  <a:gd name="T17" fmla="*/ 54 w 54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36">
                    <a:moveTo>
                      <a:pt x="22" y="14"/>
                    </a:moveTo>
                    <a:lnTo>
                      <a:pt x="0" y="36"/>
                    </a:lnTo>
                    <a:lnTo>
                      <a:pt x="32" y="22"/>
                    </a:lnTo>
                    <a:lnTo>
                      <a:pt x="54" y="0"/>
                    </a:lnTo>
                    <a:lnTo>
                      <a:pt x="22" y="14"/>
                    </a:lnTo>
                    <a:close/>
                  </a:path>
                </a:pathLst>
              </a:custGeom>
              <a:solidFill>
                <a:srgbClr val="0004A4"/>
              </a:solidFill>
              <a:ln w="0">
                <a:solidFill>
                  <a:srgbClr val="0004A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77" name="Freeform 3240"/>
              <p:cNvSpPr>
                <a:spLocks noChangeAspect="1"/>
              </p:cNvSpPr>
              <p:nvPr/>
            </p:nvSpPr>
            <p:spPr bwMode="auto">
              <a:xfrm>
                <a:off x="4908" y="1724"/>
                <a:ext cx="54" cy="36"/>
              </a:xfrm>
              <a:custGeom>
                <a:avLst/>
                <a:gdLst>
                  <a:gd name="T0" fmla="*/ 22 w 54"/>
                  <a:gd name="T1" fmla="*/ 14 h 36"/>
                  <a:gd name="T2" fmla="*/ 0 w 54"/>
                  <a:gd name="T3" fmla="*/ 36 h 36"/>
                  <a:gd name="T4" fmla="*/ 32 w 54"/>
                  <a:gd name="T5" fmla="*/ 22 h 36"/>
                  <a:gd name="T6" fmla="*/ 54 w 54"/>
                  <a:gd name="T7" fmla="*/ 0 h 36"/>
                  <a:gd name="T8" fmla="*/ 22 w 54"/>
                  <a:gd name="T9" fmla="*/ 14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36"/>
                  <a:gd name="T17" fmla="*/ 54 w 54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36">
                    <a:moveTo>
                      <a:pt x="22" y="14"/>
                    </a:moveTo>
                    <a:lnTo>
                      <a:pt x="0" y="36"/>
                    </a:lnTo>
                    <a:lnTo>
                      <a:pt x="32" y="22"/>
                    </a:lnTo>
                    <a:lnTo>
                      <a:pt x="54" y="0"/>
                    </a:lnTo>
                    <a:lnTo>
                      <a:pt x="22" y="1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78" name="Freeform 3241"/>
              <p:cNvSpPr>
                <a:spLocks noChangeAspect="1"/>
              </p:cNvSpPr>
              <p:nvPr/>
            </p:nvSpPr>
            <p:spPr bwMode="auto">
              <a:xfrm>
                <a:off x="4940" y="1708"/>
                <a:ext cx="54" cy="38"/>
              </a:xfrm>
              <a:custGeom>
                <a:avLst/>
                <a:gdLst>
                  <a:gd name="T0" fmla="*/ 22 w 54"/>
                  <a:gd name="T1" fmla="*/ 16 h 38"/>
                  <a:gd name="T2" fmla="*/ 0 w 54"/>
                  <a:gd name="T3" fmla="*/ 38 h 38"/>
                  <a:gd name="T4" fmla="*/ 32 w 54"/>
                  <a:gd name="T5" fmla="*/ 24 h 38"/>
                  <a:gd name="T6" fmla="*/ 54 w 54"/>
                  <a:gd name="T7" fmla="*/ 0 h 38"/>
                  <a:gd name="T8" fmla="*/ 22 w 54"/>
                  <a:gd name="T9" fmla="*/ 16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38"/>
                  <a:gd name="T17" fmla="*/ 54 w 54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38">
                    <a:moveTo>
                      <a:pt x="22" y="16"/>
                    </a:moveTo>
                    <a:lnTo>
                      <a:pt x="0" y="38"/>
                    </a:lnTo>
                    <a:lnTo>
                      <a:pt x="32" y="24"/>
                    </a:lnTo>
                    <a:lnTo>
                      <a:pt x="54" y="0"/>
                    </a:lnTo>
                    <a:lnTo>
                      <a:pt x="22" y="16"/>
                    </a:lnTo>
                    <a:close/>
                  </a:path>
                </a:pathLst>
              </a:custGeom>
              <a:solidFill>
                <a:srgbClr val="0002AE"/>
              </a:solidFill>
              <a:ln w="0">
                <a:solidFill>
                  <a:srgbClr val="0002A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79" name="Freeform 3242"/>
              <p:cNvSpPr>
                <a:spLocks noChangeAspect="1"/>
              </p:cNvSpPr>
              <p:nvPr/>
            </p:nvSpPr>
            <p:spPr bwMode="auto">
              <a:xfrm>
                <a:off x="4940" y="1708"/>
                <a:ext cx="54" cy="38"/>
              </a:xfrm>
              <a:custGeom>
                <a:avLst/>
                <a:gdLst>
                  <a:gd name="T0" fmla="*/ 22 w 54"/>
                  <a:gd name="T1" fmla="*/ 16 h 38"/>
                  <a:gd name="T2" fmla="*/ 0 w 54"/>
                  <a:gd name="T3" fmla="*/ 38 h 38"/>
                  <a:gd name="T4" fmla="*/ 32 w 54"/>
                  <a:gd name="T5" fmla="*/ 24 h 38"/>
                  <a:gd name="T6" fmla="*/ 54 w 54"/>
                  <a:gd name="T7" fmla="*/ 0 h 38"/>
                  <a:gd name="T8" fmla="*/ 22 w 54"/>
                  <a:gd name="T9" fmla="*/ 16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38"/>
                  <a:gd name="T17" fmla="*/ 54 w 54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38">
                    <a:moveTo>
                      <a:pt x="22" y="16"/>
                    </a:moveTo>
                    <a:lnTo>
                      <a:pt x="0" y="38"/>
                    </a:lnTo>
                    <a:lnTo>
                      <a:pt x="32" y="24"/>
                    </a:lnTo>
                    <a:lnTo>
                      <a:pt x="54" y="0"/>
                    </a:lnTo>
                    <a:lnTo>
                      <a:pt x="22" y="1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80" name="Freeform 3243"/>
              <p:cNvSpPr>
                <a:spLocks noChangeAspect="1"/>
              </p:cNvSpPr>
              <p:nvPr/>
            </p:nvSpPr>
            <p:spPr bwMode="auto">
              <a:xfrm>
                <a:off x="4972" y="1690"/>
                <a:ext cx="56" cy="42"/>
              </a:xfrm>
              <a:custGeom>
                <a:avLst/>
                <a:gdLst>
                  <a:gd name="T0" fmla="*/ 22 w 56"/>
                  <a:gd name="T1" fmla="*/ 18 h 42"/>
                  <a:gd name="T2" fmla="*/ 0 w 56"/>
                  <a:gd name="T3" fmla="*/ 42 h 42"/>
                  <a:gd name="T4" fmla="*/ 34 w 56"/>
                  <a:gd name="T5" fmla="*/ 28 h 42"/>
                  <a:gd name="T6" fmla="*/ 56 w 56"/>
                  <a:gd name="T7" fmla="*/ 0 h 42"/>
                  <a:gd name="T8" fmla="*/ 22 w 56"/>
                  <a:gd name="T9" fmla="*/ 18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42"/>
                  <a:gd name="T17" fmla="*/ 56 w 56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42">
                    <a:moveTo>
                      <a:pt x="22" y="18"/>
                    </a:moveTo>
                    <a:lnTo>
                      <a:pt x="0" y="42"/>
                    </a:lnTo>
                    <a:lnTo>
                      <a:pt x="34" y="28"/>
                    </a:lnTo>
                    <a:lnTo>
                      <a:pt x="56" y="0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0002B8"/>
              </a:solidFill>
              <a:ln w="0">
                <a:solidFill>
                  <a:srgbClr val="0002B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81" name="Freeform 3244"/>
              <p:cNvSpPr>
                <a:spLocks noChangeAspect="1"/>
              </p:cNvSpPr>
              <p:nvPr/>
            </p:nvSpPr>
            <p:spPr bwMode="auto">
              <a:xfrm>
                <a:off x="4972" y="1690"/>
                <a:ext cx="56" cy="42"/>
              </a:xfrm>
              <a:custGeom>
                <a:avLst/>
                <a:gdLst>
                  <a:gd name="T0" fmla="*/ 22 w 56"/>
                  <a:gd name="T1" fmla="*/ 18 h 42"/>
                  <a:gd name="T2" fmla="*/ 0 w 56"/>
                  <a:gd name="T3" fmla="*/ 42 h 42"/>
                  <a:gd name="T4" fmla="*/ 34 w 56"/>
                  <a:gd name="T5" fmla="*/ 28 h 42"/>
                  <a:gd name="T6" fmla="*/ 56 w 56"/>
                  <a:gd name="T7" fmla="*/ 0 h 42"/>
                  <a:gd name="T8" fmla="*/ 22 w 56"/>
                  <a:gd name="T9" fmla="*/ 18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42"/>
                  <a:gd name="T17" fmla="*/ 56 w 56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42">
                    <a:moveTo>
                      <a:pt x="22" y="18"/>
                    </a:moveTo>
                    <a:lnTo>
                      <a:pt x="0" y="42"/>
                    </a:lnTo>
                    <a:lnTo>
                      <a:pt x="34" y="28"/>
                    </a:lnTo>
                    <a:lnTo>
                      <a:pt x="56" y="0"/>
                    </a:lnTo>
                    <a:lnTo>
                      <a:pt x="22" y="1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82" name="Freeform 3245"/>
              <p:cNvSpPr>
                <a:spLocks noChangeAspect="1"/>
              </p:cNvSpPr>
              <p:nvPr/>
            </p:nvSpPr>
            <p:spPr bwMode="auto">
              <a:xfrm>
                <a:off x="5006" y="1672"/>
                <a:ext cx="56" cy="46"/>
              </a:xfrm>
              <a:custGeom>
                <a:avLst/>
                <a:gdLst>
                  <a:gd name="T0" fmla="*/ 22 w 56"/>
                  <a:gd name="T1" fmla="*/ 18 h 46"/>
                  <a:gd name="T2" fmla="*/ 0 w 56"/>
                  <a:gd name="T3" fmla="*/ 46 h 46"/>
                  <a:gd name="T4" fmla="*/ 34 w 56"/>
                  <a:gd name="T5" fmla="*/ 30 h 46"/>
                  <a:gd name="T6" fmla="*/ 56 w 56"/>
                  <a:gd name="T7" fmla="*/ 0 h 46"/>
                  <a:gd name="T8" fmla="*/ 22 w 56"/>
                  <a:gd name="T9" fmla="*/ 18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46"/>
                  <a:gd name="T17" fmla="*/ 56 w 56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46">
                    <a:moveTo>
                      <a:pt x="22" y="18"/>
                    </a:moveTo>
                    <a:lnTo>
                      <a:pt x="0" y="46"/>
                    </a:lnTo>
                    <a:lnTo>
                      <a:pt x="34" y="30"/>
                    </a:lnTo>
                    <a:lnTo>
                      <a:pt x="56" y="0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0006C1"/>
              </a:solidFill>
              <a:ln w="0">
                <a:solidFill>
                  <a:srgbClr val="0006C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83" name="Freeform 3246"/>
              <p:cNvSpPr>
                <a:spLocks noChangeAspect="1"/>
              </p:cNvSpPr>
              <p:nvPr/>
            </p:nvSpPr>
            <p:spPr bwMode="auto">
              <a:xfrm>
                <a:off x="5006" y="1672"/>
                <a:ext cx="56" cy="46"/>
              </a:xfrm>
              <a:custGeom>
                <a:avLst/>
                <a:gdLst>
                  <a:gd name="T0" fmla="*/ 22 w 56"/>
                  <a:gd name="T1" fmla="*/ 18 h 46"/>
                  <a:gd name="T2" fmla="*/ 0 w 56"/>
                  <a:gd name="T3" fmla="*/ 46 h 46"/>
                  <a:gd name="T4" fmla="*/ 34 w 56"/>
                  <a:gd name="T5" fmla="*/ 30 h 46"/>
                  <a:gd name="T6" fmla="*/ 56 w 56"/>
                  <a:gd name="T7" fmla="*/ 0 h 46"/>
                  <a:gd name="T8" fmla="*/ 22 w 56"/>
                  <a:gd name="T9" fmla="*/ 18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46"/>
                  <a:gd name="T17" fmla="*/ 56 w 56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46">
                    <a:moveTo>
                      <a:pt x="22" y="18"/>
                    </a:moveTo>
                    <a:lnTo>
                      <a:pt x="0" y="46"/>
                    </a:lnTo>
                    <a:lnTo>
                      <a:pt x="34" y="30"/>
                    </a:lnTo>
                    <a:lnTo>
                      <a:pt x="56" y="0"/>
                    </a:lnTo>
                    <a:lnTo>
                      <a:pt x="22" y="1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84" name="Freeform 3247"/>
              <p:cNvSpPr>
                <a:spLocks noChangeAspect="1"/>
              </p:cNvSpPr>
              <p:nvPr/>
            </p:nvSpPr>
            <p:spPr bwMode="auto">
              <a:xfrm>
                <a:off x="5040" y="1654"/>
                <a:ext cx="58" cy="48"/>
              </a:xfrm>
              <a:custGeom>
                <a:avLst/>
                <a:gdLst>
                  <a:gd name="T0" fmla="*/ 22 w 58"/>
                  <a:gd name="T1" fmla="*/ 18 h 48"/>
                  <a:gd name="T2" fmla="*/ 0 w 58"/>
                  <a:gd name="T3" fmla="*/ 48 h 48"/>
                  <a:gd name="T4" fmla="*/ 34 w 58"/>
                  <a:gd name="T5" fmla="*/ 34 h 48"/>
                  <a:gd name="T6" fmla="*/ 58 w 58"/>
                  <a:gd name="T7" fmla="*/ 0 h 48"/>
                  <a:gd name="T8" fmla="*/ 22 w 58"/>
                  <a:gd name="T9" fmla="*/ 18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48"/>
                  <a:gd name="T17" fmla="*/ 58 w 58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48">
                    <a:moveTo>
                      <a:pt x="22" y="18"/>
                    </a:moveTo>
                    <a:lnTo>
                      <a:pt x="0" y="48"/>
                    </a:lnTo>
                    <a:lnTo>
                      <a:pt x="34" y="34"/>
                    </a:lnTo>
                    <a:lnTo>
                      <a:pt x="58" y="0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000FC8"/>
              </a:solidFill>
              <a:ln w="0">
                <a:solidFill>
                  <a:srgbClr val="000FC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85" name="Freeform 3248"/>
              <p:cNvSpPr>
                <a:spLocks noChangeAspect="1"/>
              </p:cNvSpPr>
              <p:nvPr/>
            </p:nvSpPr>
            <p:spPr bwMode="auto">
              <a:xfrm>
                <a:off x="5040" y="1654"/>
                <a:ext cx="58" cy="48"/>
              </a:xfrm>
              <a:custGeom>
                <a:avLst/>
                <a:gdLst>
                  <a:gd name="T0" fmla="*/ 22 w 58"/>
                  <a:gd name="T1" fmla="*/ 18 h 48"/>
                  <a:gd name="T2" fmla="*/ 0 w 58"/>
                  <a:gd name="T3" fmla="*/ 48 h 48"/>
                  <a:gd name="T4" fmla="*/ 34 w 58"/>
                  <a:gd name="T5" fmla="*/ 34 h 48"/>
                  <a:gd name="T6" fmla="*/ 58 w 58"/>
                  <a:gd name="T7" fmla="*/ 0 h 48"/>
                  <a:gd name="T8" fmla="*/ 22 w 58"/>
                  <a:gd name="T9" fmla="*/ 18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48"/>
                  <a:gd name="T17" fmla="*/ 58 w 58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48">
                    <a:moveTo>
                      <a:pt x="22" y="18"/>
                    </a:moveTo>
                    <a:lnTo>
                      <a:pt x="0" y="48"/>
                    </a:lnTo>
                    <a:lnTo>
                      <a:pt x="34" y="34"/>
                    </a:lnTo>
                    <a:lnTo>
                      <a:pt x="58" y="0"/>
                    </a:lnTo>
                    <a:lnTo>
                      <a:pt x="22" y="1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86" name="Freeform 3249"/>
              <p:cNvSpPr>
                <a:spLocks noChangeAspect="1"/>
              </p:cNvSpPr>
              <p:nvPr/>
            </p:nvSpPr>
            <p:spPr bwMode="auto">
              <a:xfrm>
                <a:off x="5074" y="1638"/>
                <a:ext cx="58" cy="50"/>
              </a:xfrm>
              <a:custGeom>
                <a:avLst/>
                <a:gdLst>
                  <a:gd name="T0" fmla="*/ 24 w 58"/>
                  <a:gd name="T1" fmla="*/ 16 h 50"/>
                  <a:gd name="T2" fmla="*/ 0 w 58"/>
                  <a:gd name="T3" fmla="*/ 50 h 50"/>
                  <a:gd name="T4" fmla="*/ 36 w 58"/>
                  <a:gd name="T5" fmla="*/ 38 h 50"/>
                  <a:gd name="T6" fmla="*/ 58 w 58"/>
                  <a:gd name="T7" fmla="*/ 0 h 50"/>
                  <a:gd name="T8" fmla="*/ 24 w 58"/>
                  <a:gd name="T9" fmla="*/ 16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50"/>
                  <a:gd name="T17" fmla="*/ 58 w 58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50">
                    <a:moveTo>
                      <a:pt x="24" y="16"/>
                    </a:moveTo>
                    <a:lnTo>
                      <a:pt x="0" y="50"/>
                    </a:lnTo>
                    <a:lnTo>
                      <a:pt x="36" y="38"/>
                    </a:lnTo>
                    <a:lnTo>
                      <a:pt x="58" y="0"/>
                    </a:lnTo>
                    <a:lnTo>
                      <a:pt x="24" y="16"/>
                    </a:lnTo>
                    <a:close/>
                  </a:path>
                </a:pathLst>
              </a:custGeom>
              <a:solidFill>
                <a:srgbClr val="0A19CD"/>
              </a:solidFill>
              <a:ln w="0">
                <a:solidFill>
                  <a:srgbClr val="0A19C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87" name="Freeform 3250"/>
              <p:cNvSpPr>
                <a:spLocks noChangeAspect="1"/>
              </p:cNvSpPr>
              <p:nvPr/>
            </p:nvSpPr>
            <p:spPr bwMode="auto">
              <a:xfrm>
                <a:off x="5074" y="1638"/>
                <a:ext cx="58" cy="50"/>
              </a:xfrm>
              <a:custGeom>
                <a:avLst/>
                <a:gdLst>
                  <a:gd name="T0" fmla="*/ 24 w 58"/>
                  <a:gd name="T1" fmla="*/ 16 h 50"/>
                  <a:gd name="T2" fmla="*/ 0 w 58"/>
                  <a:gd name="T3" fmla="*/ 50 h 50"/>
                  <a:gd name="T4" fmla="*/ 36 w 58"/>
                  <a:gd name="T5" fmla="*/ 38 h 50"/>
                  <a:gd name="T6" fmla="*/ 58 w 58"/>
                  <a:gd name="T7" fmla="*/ 0 h 50"/>
                  <a:gd name="T8" fmla="*/ 24 w 58"/>
                  <a:gd name="T9" fmla="*/ 16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50"/>
                  <a:gd name="T17" fmla="*/ 58 w 58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50">
                    <a:moveTo>
                      <a:pt x="24" y="16"/>
                    </a:moveTo>
                    <a:lnTo>
                      <a:pt x="0" y="50"/>
                    </a:lnTo>
                    <a:lnTo>
                      <a:pt x="36" y="38"/>
                    </a:lnTo>
                    <a:lnTo>
                      <a:pt x="58" y="0"/>
                    </a:lnTo>
                    <a:lnTo>
                      <a:pt x="24" y="1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88" name="Freeform 3251"/>
              <p:cNvSpPr>
                <a:spLocks noChangeAspect="1"/>
              </p:cNvSpPr>
              <p:nvPr/>
            </p:nvSpPr>
            <p:spPr bwMode="auto">
              <a:xfrm>
                <a:off x="5110" y="1626"/>
                <a:ext cx="58" cy="50"/>
              </a:xfrm>
              <a:custGeom>
                <a:avLst/>
                <a:gdLst>
                  <a:gd name="T0" fmla="*/ 22 w 58"/>
                  <a:gd name="T1" fmla="*/ 12 h 50"/>
                  <a:gd name="T2" fmla="*/ 0 w 58"/>
                  <a:gd name="T3" fmla="*/ 50 h 50"/>
                  <a:gd name="T4" fmla="*/ 34 w 58"/>
                  <a:gd name="T5" fmla="*/ 40 h 50"/>
                  <a:gd name="T6" fmla="*/ 58 w 58"/>
                  <a:gd name="T7" fmla="*/ 0 h 50"/>
                  <a:gd name="T8" fmla="*/ 22 w 58"/>
                  <a:gd name="T9" fmla="*/ 12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50"/>
                  <a:gd name="T17" fmla="*/ 58 w 58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50">
                    <a:moveTo>
                      <a:pt x="22" y="12"/>
                    </a:moveTo>
                    <a:lnTo>
                      <a:pt x="0" y="50"/>
                    </a:lnTo>
                    <a:lnTo>
                      <a:pt x="34" y="40"/>
                    </a:lnTo>
                    <a:lnTo>
                      <a:pt x="58" y="0"/>
                    </a:lnTo>
                    <a:lnTo>
                      <a:pt x="22" y="12"/>
                    </a:lnTo>
                    <a:close/>
                  </a:path>
                </a:pathLst>
              </a:custGeom>
              <a:solidFill>
                <a:srgbClr val="2128CF"/>
              </a:solidFill>
              <a:ln w="0">
                <a:solidFill>
                  <a:srgbClr val="2128C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89" name="Freeform 3252"/>
              <p:cNvSpPr>
                <a:spLocks noChangeAspect="1"/>
              </p:cNvSpPr>
              <p:nvPr/>
            </p:nvSpPr>
            <p:spPr bwMode="auto">
              <a:xfrm>
                <a:off x="5110" y="1626"/>
                <a:ext cx="58" cy="50"/>
              </a:xfrm>
              <a:custGeom>
                <a:avLst/>
                <a:gdLst>
                  <a:gd name="T0" fmla="*/ 22 w 58"/>
                  <a:gd name="T1" fmla="*/ 12 h 50"/>
                  <a:gd name="T2" fmla="*/ 0 w 58"/>
                  <a:gd name="T3" fmla="*/ 50 h 50"/>
                  <a:gd name="T4" fmla="*/ 34 w 58"/>
                  <a:gd name="T5" fmla="*/ 40 h 50"/>
                  <a:gd name="T6" fmla="*/ 58 w 58"/>
                  <a:gd name="T7" fmla="*/ 0 h 50"/>
                  <a:gd name="T8" fmla="*/ 22 w 58"/>
                  <a:gd name="T9" fmla="*/ 12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50"/>
                  <a:gd name="T17" fmla="*/ 58 w 58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50">
                    <a:moveTo>
                      <a:pt x="22" y="12"/>
                    </a:moveTo>
                    <a:lnTo>
                      <a:pt x="0" y="50"/>
                    </a:lnTo>
                    <a:lnTo>
                      <a:pt x="34" y="40"/>
                    </a:lnTo>
                    <a:lnTo>
                      <a:pt x="58" y="0"/>
                    </a:lnTo>
                    <a:lnTo>
                      <a:pt x="22" y="1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90" name="Freeform 3253"/>
              <p:cNvSpPr>
                <a:spLocks noChangeAspect="1"/>
              </p:cNvSpPr>
              <p:nvPr/>
            </p:nvSpPr>
            <p:spPr bwMode="auto">
              <a:xfrm>
                <a:off x="5144" y="1618"/>
                <a:ext cx="60" cy="48"/>
              </a:xfrm>
              <a:custGeom>
                <a:avLst/>
                <a:gdLst>
                  <a:gd name="T0" fmla="*/ 24 w 60"/>
                  <a:gd name="T1" fmla="*/ 8 h 48"/>
                  <a:gd name="T2" fmla="*/ 0 w 60"/>
                  <a:gd name="T3" fmla="*/ 48 h 48"/>
                  <a:gd name="T4" fmla="*/ 36 w 60"/>
                  <a:gd name="T5" fmla="*/ 44 h 48"/>
                  <a:gd name="T6" fmla="*/ 60 w 60"/>
                  <a:gd name="T7" fmla="*/ 0 h 48"/>
                  <a:gd name="T8" fmla="*/ 24 w 60"/>
                  <a:gd name="T9" fmla="*/ 8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48"/>
                  <a:gd name="T17" fmla="*/ 60 w 60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48">
                    <a:moveTo>
                      <a:pt x="24" y="8"/>
                    </a:moveTo>
                    <a:lnTo>
                      <a:pt x="0" y="48"/>
                    </a:lnTo>
                    <a:lnTo>
                      <a:pt x="36" y="44"/>
                    </a:lnTo>
                    <a:lnTo>
                      <a:pt x="60" y="0"/>
                    </a:ln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3837CD"/>
              </a:solidFill>
              <a:ln w="0">
                <a:solidFill>
                  <a:srgbClr val="3837C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91" name="Freeform 3254"/>
              <p:cNvSpPr>
                <a:spLocks noChangeAspect="1"/>
              </p:cNvSpPr>
              <p:nvPr/>
            </p:nvSpPr>
            <p:spPr bwMode="auto">
              <a:xfrm>
                <a:off x="5144" y="1618"/>
                <a:ext cx="60" cy="48"/>
              </a:xfrm>
              <a:custGeom>
                <a:avLst/>
                <a:gdLst>
                  <a:gd name="T0" fmla="*/ 24 w 60"/>
                  <a:gd name="T1" fmla="*/ 8 h 48"/>
                  <a:gd name="T2" fmla="*/ 0 w 60"/>
                  <a:gd name="T3" fmla="*/ 48 h 48"/>
                  <a:gd name="T4" fmla="*/ 36 w 60"/>
                  <a:gd name="T5" fmla="*/ 44 h 48"/>
                  <a:gd name="T6" fmla="*/ 60 w 60"/>
                  <a:gd name="T7" fmla="*/ 0 h 48"/>
                  <a:gd name="T8" fmla="*/ 24 w 60"/>
                  <a:gd name="T9" fmla="*/ 8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48"/>
                  <a:gd name="T17" fmla="*/ 60 w 60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48">
                    <a:moveTo>
                      <a:pt x="24" y="8"/>
                    </a:moveTo>
                    <a:lnTo>
                      <a:pt x="0" y="48"/>
                    </a:lnTo>
                    <a:lnTo>
                      <a:pt x="36" y="44"/>
                    </a:lnTo>
                    <a:lnTo>
                      <a:pt x="60" y="0"/>
                    </a:lnTo>
                    <a:lnTo>
                      <a:pt x="24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92" name="Freeform 3255"/>
              <p:cNvSpPr>
                <a:spLocks noChangeAspect="1"/>
              </p:cNvSpPr>
              <p:nvPr/>
            </p:nvSpPr>
            <p:spPr bwMode="auto">
              <a:xfrm>
                <a:off x="5180" y="1616"/>
                <a:ext cx="60" cy="50"/>
              </a:xfrm>
              <a:custGeom>
                <a:avLst/>
                <a:gdLst>
                  <a:gd name="T0" fmla="*/ 24 w 60"/>
                  <a:gd name="T1" fmla="*/ 2 h 50"/>
                  <a:gd name="T2" fmla="*/ 0 w 60"/>
                  <a:gd name="T3" fmla="*/ 46 h 50"/>
                  <a:gd name="T4" fmla="*/ 36 w 60"/>
                  <a:gd name="T5" fmla="*/ 50 h 50"/>
                  <a:gd name="T6" fmla="*/ 60 w 60"/>
                  <a:gd name="T7" fmla="*/ 0 h 50"/>
                  <a:gd name="T8" fmla="*/ 24 w 60"/>
                  <a:gd name="T9" fmla="*/ 2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50"/>
                  <a:gd name="T17" fmla="*/ 60 w 60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50">
                    <a:moveTo>
                      <a:pt x="24" y="2"/>
                    </a:moveTo>
                    <a:lnTo>
                      <a:pt x="0" y="46"/>
                    </a:lnTo>
                    <a:lnTo>
                      <a:pt x="36" y="50"/>
                    </a:lnTo>
                    <a:lnTo>
                      <a:pt x="60" y="0"/>
                    </a:lnTo>
                    <a:lnTo>
                      <a:pt x="24" y="2"/>
                    </a:lnTo>
                    <a:close/>
                  </a:path>
                </a:pathLst>
              </a:custGeom>
              <a:solidFill>
                <a:srgbClr val="4E49C8"/>
              </a:solidFill>
              <a:ln w="0">
                <a:solidFill>
                  <a:srgbClr val="4E49C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93" name="Freeform 3256"/>
              <p:cNvSpPr>
                <a:spLocks noChangeAspect="1"/>
              </p:cNvSpPr>
              <p:nvPr/>
            </p:nvSpPr>
            <p:spPr bwMode="auto">
              <a:xfrm>
                <a:off x="5180" y="1616"/>
                <a:ext cx="60" cy="50"/>
              </a:xfrm>
              <a:custGeom>
                <a:avLst/>
                <a:gdLst>
                  <a:gd name="T0" fmla="*/ 24 w 60"/>
                  <a:gd name="T1" fmla="*/ 2 h 50"/>
                  <a:gd name="T2" fmla="*/ 0 w 60"/>
                  <a:gd name="T3" fmla="*/ 46 h 50"/>
                  <a:gd name="T4" fmla="*/ 36 w 60"/>
                  <a:gd name="T5" fmla="*/ 50 h 50"/>
                  <a:gd name="T6" fmla="*/ 60 w 60"/>
                  <a:gd name="T7" fmla="*/ 0 h 50"/>
                  <a:gd name="T8" fmla="*/ 24 w 60"/>
                  <a:gd name="T9" fmla="*/ 2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50"/>
                  <a:gd name="T17" fmla="*/ 60 w 60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50">
                    <a:moveTo>
                      <a:pt x="24" y="2"/>
                    </a:moveTo>
                    <a:lnTo>
                      <a:pt x="0" y="46"/>
                    </a:lnTo>
                    <a:lnTo>
                      <a:pt x="36" y="50"/>
                    </a:lnTo>
                    <a:lnTo>
                      <a:pt x="60" y="0"/>
                    </a:lnTo>
                    <a:lnTo>
                      <a:pt x="24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94" name="Freeform 3257"/>
              <p:cNvSpPr>
                <a:spLocks noChangeAspect="1"/>
              </p:cNvSpPr>
              <p:nvPr/>
            </p:nvSpPr>
            <p:spPr bwMode="auto">
              <a:xfrm>
                <a:off x="5216" y="1616"/>
                <a:ext cx="60" cy="64"/>
              </a:xfrm>
              <a:custGeom>
                <a:avLst/>
                <a:gdLst>
                  <a:gd name="T0" fmla="*/ 24 w 60"/>
                  <a:gd name="T1" fmla="*/ 0 h 64"/>
                  <a:gd name="T2" fmla="*/ 0 w 60"/>
                  <a:gd name="T3" fmla="*/ 50 h 64"/>
                  <a:gd name="T4" fmla="*/ 36 w 60"/>
                  <a:gd name="T5" fmla="*/ 64 h 64"/>
                  <a:gd name="T6" fmla="*/ 60 w 60"/>
                  <a:gd name="T7" fmla="*/ 12 h 64"/>
                  <a:gd name="T8" fmla="*/ 24 w 60"/>
                  <a:gd name="T9" fmla="*/ 0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64"/>
                  <a:gd name="T17" fmla="*/ 60 w 60"/>
                  <a:gd name="T18" fmla="*/ 64 h 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64">
                    <a:moveTo>
                      <a:pt x="24" y="0"/>
                    </a:moveTo>
                    <a:lnTo>
                      <a:pt x="0" y="50"/>
                    </a:lnTo>
                    <a:lnTo>
                      <a:pt x="36" y="64"/>
                    </a:lnTo>
                    <a:lnTo>
                      <a:pt x="60" y="1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615CBE"/>
              </a:solidFill>
              <a:ln w="0">
                <a:solidFill>
                  <a:srgbClr val="615CB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95" name="Freeform 3258"/>
              <p:cNvSpPr>
                <a:spLocks noChangeAspect="1"/>
              </p:cNvSpPr>
              <p:nvPr/>
            </p:nvSpPr>
            <p:spPr bwMode="auto">
              <a:xfrm>
                <a:off x="5216" y="1616"/>
                <a:ext cx="60" cy="64"/>
              </a:xfrm>
              <a:custGeom>
                <a:avLst/>
                <a:gdLst>
                  <a:gd name="T0" fmla="*/ 24 w 60"/>
                  <a:gd name="T1" fmla="*/ 0 h 64"/>
                  <a:gd name="T2" fmla="*/ 0 w 60"/>
                  <a:gd name="T3" fmla="*/ 50 h 64"/>
                  <a:gd name="T4" fmla="*/ 36 w 60"/>
                  <a:gd name="T5" fmla="*/ 64 h 64"/>
                  <a:gd name="T6" fmla="*/ 60 w 60"/>
                  <a:gd name="T7" fmla="*/ 12 h 64"/>
                  <a:gd name="T8" fmla="*/ 24 w 60"/>
                  <a:gd name="T9" fmla="*/ 0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64"/>
                  <a:gd name="T17" fmla="*/ 60 w 60"/>
                  <a:gd name="T18" fmla="*/ 64 h 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64">
                    <a:moveTo>
                      <a:pt x="24" y="0"/>
                    </a:moveTo>
                    <a:lnTo>
                      <a:pt x="0" y="50"/>
                    </a:lnTo>
                    <a:lnTo>
                      <a:pt x="36" y="64"/>
                    </a:lnTo>
                    <a:lnTo>
                      <a:pt x="60" y="12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96" name="Freeform 3259"/>
              <p:cNvSpPr>
                <a:spLocks noChangeAspect="1"/>
              </p:cNvSpPr>
              <p:nvPr/>
            </p:nvSpPr>
            <p:spPr bwMode="auto">
              <a:xfrm>
                <a:off x="5252" y="1628"/>
                <a:ext cx="58" cy="80"/>
              </a:xfrm>
              <a:custGeom>
                <a:avLst/>
                <a:gdLst>
                  <a:gd name="T0" fmla="*/ 24 w 58"/>
                  <a:gd name="T1" fmla="*/ 0 h 80"/>
                  <a:gd name="T2" fmla="*/ 0 w 58"/>
                  <a:gd name="T3" fmla="*/ 52 h 80"/>
                  <a:gd name="T4" fmla="*/ 34 w 58"/>
                  <a:gd name="T5" fmla="*/ 80 h 80"/>
                  <a:gd name="T6" fmla="*/ 58 w 58"/>
                  <a:gd name="T7" fmla="*/ 26 h 80"/>
                  <a:gd name="T8" fmla="*/ 24 w 58"/>
                  <a:gd name="T9" fmla="*/ 0 h 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80"/>
                  <a:gd name="T17" fmla="*/ 58 w 58"/>
                  <a:gd name="T18" fmla="*/ 80 h 8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80">
                    <a:moveTo>
                      <a:pt x="24" y="0"/>
                    </a:moveTo>
                    <a:lnTo>
                      <a:pt x="0" y="52"/>
                    </a:lnTo>
                    <a:lnTo>
                      <a:pt x="34" y="80"/>
                    </a:lnTo>
                    <a:lnTo>
                      <a:pt x="58" y="2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7370B1"/>
              </a:solidFill>
              <a:ln w="0">
                <a:solidFill>
                  <a:srgbClr val="7370B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97" name="Freeform 3260"/>
              <p:cNvSpPr>
                <a:spLocks noChangeAspect="1"/>
              </p:cNvSpPr>
              <p:nvPr/>
            </p:nvSpPr>
            <p:spPr bwMode="auto">
              <a:xfrm>
                <a:off x="5252" y="1628"/>
                <a:ext cx="58" cy="80"/>
              </a:xfrm>
              <a:custGeom>
                <a:avLst/>
                <a:gdLst>
                  <a:gd name="T0" fmla="*/ 24 w 58"/>
                  <a:gd name="T1" fmla="*/ 0 h 80"/>
                  <a:gd name="T2" fmla="*/ 0 w 58"/>
                  <a:gd name="T3" fmla="*/ 52 h 80"/>
                  <a:gd name="T4" fmla="*/ 34 w 58"/>
                  <a:gd name="T5" fmla="*/ 80 h 80"/>
                  <a:gd name="T6" fmla="*/ 58 w 58"/>
                  <a:gd name="T7" fmla="*/ 26 h 80"/>
                  <a:gd name="T8" fmla="*/ 24 w 58"/>
                  <a:gd name="T9" fmla="*/ 0 h 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80"/>
                  <a:gd name="T17" fmla="*/ 58 w 58"/>
                  <a:gd name="T18" fmla="*/ 80 h 8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80">
                    <a:moveTo>
                      <a:pt x="24" y="0"/>
                    </a:moveTo>
                    <a:lnTo>
                      <a:pt x="0" y="52"/>
                    </a:lnTo>
                    <a:lnTo>
                      <a:pt x="34" y="80"/>
                    </a:lnTo>
                    <a:lnTo>
                      <a:pt x="58" y="26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98" name="Freeform 3261"/>
              <p:cNvSpPr>
                <a:spLocks noChangeAspect="1"/>
              </p:cNvSpPr>
              <p:nvPr/>
            </p:nvSpPr>
            <p:spPr bwMode="auto">
              <a:xfrm>
                <a:off x="5286" y="1654"/>
                <a:ext cx="58" cy="98"/>
              </a:xfrm>
              <a:custGeom>
                <a:avLst/>
                <a:gdLst>
                  <a:gd name="T0" fmla="*/ 24 w 58"/>
                  <a:gd name="T1" fmla="*/ 0 h 98"/>
                  <a:gd name="T2" fmla="*/ 0 w 58"/>
                  <a:gd name="T3" fmla="*/ 54 h 98"/>
                  <a:gd name="T4" fmla="*/ 34 w 58"/>
                  <a:gd name="T5" fmla="*/ 98 h 98"/>
                  <a:gd name="T6" fmla="*/ 58 w 58"/>
                  <a:gd name="T7" fmla="*/ 46 h 98"/>
                  <a:gd name="T8" fmla="*/ 24 w 58"/>
                  <a:gd name="T9" fmla="*/ 0 h 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98"/>
                  <a:gd name="T17" fmla="*/ 58 w 58"/>
                  <a:gd name="T18" fmla="*/ 98 h 9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98">
                    <a:moveTo>
                      <a:pt x="24" y="0"/>
                    </a:moveTo>
                    <a:lnTo>
                      <a:pt x="0" y="54"/>
                    </a:lnTo>
                    <a:lnTo>
                      <a:pt x="34" y="98"/>
                    </a:lnTo>
                    <a:lnTo>
                      <a:pt x="58" y="4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8184A1"/>
              </a:solidFill>
              <a:ln w="0">
                <a:solidFill>
                  <a:srgbClr val="8184A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99" name="Freeform 3262"/>
              <p:cNvSpPr>
                <a:spLocks noChangeAspect="1"/>
              </p:cNvSpPr>
              <p:nvPr/>
            </p:nvSpPr>
            <p:spPr bwMode="auto">
              <a:xfrm>
                <a:off x="5286" y="1654"/>
                <a:ext cx="58" cy="98"/>
              </a:xfrm>
              <a:custGeom>
                <a:avLst/>
                <a:gdLst>
                  <a:gd name="T0" fmla="*/ 24 w 58"/>
                  <a:gd name="T1" fmla="*/ 0 h 98"/>
                  <a:gd name="T2" fmla="*/ 0 w 58"/>
                  <a:gd name="T3" fmla="*/ 54 h 98"/>
                  <a:gd name="T4" fmla="*/ 34 w 58"/>
                  <a:gd name="T5" fmla="*/ 98 h 98"/>
                  <a:gd name="T6" fmla="*/ 58 w 58"/>
                  <a:gd name="T7" fmla="*/ 46 h 98"/>
                  <a:gd name="T8" fmla="*/ 24 w 58"/>
                  <a:gd name="T9" fmla="*/ 0 h 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98"/>
                  <a:gd name="T17" fmla="*/ 58 w 58"/>
                  <a:gd name="T18" fmla="*/ 98 h 9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98">
                    <a:moveTo>
                      <a:pt x="24" y="0"/>
                    </a:moveTo>
                    <a:lnTo>
                      <a:pt x="0" y="54"/>
                    </a:lnTo>
                    <a:lnTo>
                      <a:pt x="34" y="98"/>
                    </a:lnTo>
                    <a:lnTo>
                      <a:pt x="58" y="46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00" name="Freeform 3263"/>
              <p:cNvSpPr>
                <a:spLocks noChangeAspect="1"/>
              </p:cNvSpPr>
              <p:nvPr/>
            </p:nvSpPr>
            <p:spPr bwMode="auto">
              <a:xfrm>
                <a:off x="5320" y="1700"/>
                <a:ext cx="56" cy="118"/>
              </a:xfrm>
              <a:custGeom>
                <a:avLst/>
                <a:gdLst>
                  <a:gd name="T0" fmla="*/ 24 w 56"/>
                  <a:gd name="T1" fmla="*/ 0 h 118"/>
                  <a:gd name="T2" fmla="*/ 0 w 56"/>
                  <a:gd name="T3" fmla="*/ 52 h 118"/>
                  <a:gd name="T4" fmla="*/ 32 w 56"/>
                  <a:gd name="T5" fmla="*/ 118 h 118"/>
                  <a:gd name="T6" fmla="*/ 56 w 56"/>
                  <a:gd name="T7" fmla="*/ 70 h 118"/>
                  <a:gd name="T8" fmla="*/ 24 w 56"/>
                  <a:gd name="T9" fmla="*/ 0 h 1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118"/>
                  <a:gd name="T17" fmla="*/ 56 w 56"/>
                  <a:gd name="T18" fmla="*/ 118 h 1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118">
                    <a:moveTo>
                      <a:pt x="24" y="0"/>
                    </a:moveTo>
                    <a:lnTo>
                      <a:pt x="0" y="52"/>
                    </a:lnTo>
                    <a:lnTo>
                      <a:pt x="32" y="118"/>
                    </a:lnTo>
                    <a:lnTo>
                      <a:pt x="56" y="7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8C9A8B"/>
              </a:solidFill>
              <a:ln w="0">
                <a:solidFill>
                  <a:srgbClr val="8C9A8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01" name="Freeform 3264"/>
              <p:cNvSpPr>
                <a:spLocks noChangeAspect="1"/>
              </p:cNvSpPr>
              <p:nvPr/>
            </p:nvSpPr>
            <p:spPr bwMode="auto">
              <a:xfrm>
                <a:off x="5320" y="1700"/>
                <a:ext cx="56" cy="118"/>
              </a:xfrm>
              <a:custGeom>
                <a:avLst/>
                <a:gdLst>
                  <a:gd name="T0" fmla="*/ 24 w 56"/>
                  <a:gd name="T1" fmla="*/ 0 h 118"/>
                  <a:gd name="T2" fmla="*/ 0 w 56"/>
                  <a:gd name="T3" fmla="*/ 52 h 118"/>
                  <a:gd name="T4" fmla="*/ 32 w 56"/>
                  <a:gd name="T5" fmla="*/ 118 h 118"/>
                  <a:gd name="T6" fmla="*/ 56 w 56"/>
                  <a:gd name="T7" fmla="*/ 70 h 118"/>
                  <a:gd name="T8" fmla="*/ 24 w 56"/>
                  <a:gd name="T9" fmla="*/ 0 h 1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118"/>
                  <a:gd name="T17" fmla="*/ 56 w 56"/>
                  <a:gd name="T18" fmla="*/ 118 h 1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118">
                    <a:moveTo>
                      <a:pt x="24" y="0"/>
                    </a:moveTo>
                    <a:lnTo>
                      <a:pt x="0" y="52"/>
                    </a:lnTo>
                    <a:lnTo>
                      <a:pt x="32" y="118"/>
                    </a:lnTo>
                    <a:lnTo>
                      <a:pt x="56" y="70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02" name="Freeform 3265"/>
              <p:cNvSpPr>
                <a:spLocks noChangeAspect="1"/>
              </p:cNvSpPr>
              <p:nvPr/>
            </p:nvSpPr>
            <p:spPr bwMode="auto">
              <a:xfrm>
                <a:off x="5352" y="1770"/>
                <a:ext cx="54" cy="130"/>
              </a:xfrm>
              <a:custGeom>
                <a:avLst/>
                <a:gdLst>
                  <a:gd name="T0" fmla="*/ 24 w 54"/>
                  <a:gd name="T1" fmla="*/ 0 h 130"/>
                  <a:gd name="T2" fmla="*/ 0 w 54"/>
                  <a:gd name="T3" fmla="*/ 48 h 130"/>
                  <a:gd name="T4" fmla="*/ 32 w 54"/>
                  <a:gd name="T5" fmla="*/ 130 h 130"/>
                  <a:gd name="T6" fmla="*/ 54 w 54"/>
                  <a:gd name="T7" fmla="*/ 90 h 130"/>
                  <a:gd name="T8" fmla="*/ 24 w 54"/>
                  <a:gd name="T9" fmla="*/ 0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30"/>
                  <a:gd name="T17" fmla="*/ 54 w 54"/>
                  <a:gd name="T18" fmla="*/ 130 h 1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30">
                    <a:moveTo>
                      <a:pt x="24" y="0"/>
                    </a:moveTo>
                    <a:lnTo>
                      <a:pt x="0" y="48"/>
                    </a:lnTo>
                    <a:lnTo>
                      <a:pt x="32" y="130"/>
                    </a:lnTo>
                    <a:lnTo>
                      <a:pt x="54" y="9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91AD74"/>
              </a:solidFill>
              <a:ln w="0">
                <a:solidFill>
                  <a:srgbClr val="91AD7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03" name="Freeform 3266"/>
              <p:cNvSpPr>
                <a:spLocks noChangeAspect="1"/>
              </p:cNvSpPr>
              <p:nvPr/>
            </p:nvSpPr>
            <p:spPr bwMode="auto">
              <a:xfrm>
                <a:off x="5352" y="1770"/>
                <a:ext cx="54" cy="130"/>
              </a:xfrm>
              <a:custGeom>
                <a:avLst/>
                <a:gdLst>
                  <a:gd name="T0" fmla="*/ 24 w 54"/>
                  <a:gd name="T1" fmla="*/ 0 h 130"/>
                  <a:gd name="T2" fmla="*/ 0 w 54"/>
                  <a:gd name="T3" fmla="*/ 48 h 130"/>
                  <a:gd name="T4" fmla="*/ 32 w 54"/>
                  <a:gd name="T5" fmla="*/ 130 h 130"/>
                  <a:gd name="T6" fmla="*/ 54 w 54"/>
                  <a:gd name="T7" fmla="*/ 90 h 130"/>
                  <a:gd name="T8" fmla="*/ 24 w 54"/>
                  <a:gd name="T9" fmla="*/ 0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30"/>
                  <a:gd name="T17" fmla="*/ 54 w 54"/>
                  <a:gd name="T18" fmla="*/ 130 h 1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30">
                    <a:moveTo>
                      <a:pt x="24" y="0"/>
                    </a:moveTo>
                    <a:lnTo>
                      <a:pt x="0" y="48"/>
                    </a:lnTo>
                    <a:lnTo>
                      <a:pt x="32" y="130"/>
                    </a:lnTo>
                    <a:lnTo>
                      <a:pt x="54" y="90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04" name="Freeform 3267"/>
              <p:cNvSpPr>
                <a:spLocks noChangeAspect="1"/>
              </p:cNvSpPr>
              <p:nvPr/>
            </p:nvSpPr>
            <p:spPr bwMode="auto">
              <a:xfrm>
                <a:off x="5384" y="1860"/>
                <a:ext cx="50" cy="124"/>
              </a:xfrm>
              <a:custGeom>
                <a:avLst/>
                <a:gdLst>
                  <a:gd name="T0" fmla="*/ 22 w 50"/>
                  <a:gd name="T1" fmla="*/ 0 h 124"/>
                  <a:gd name="T2" fmla="*/ 0 w 50"/>
                  <a:gd name="T3" fmla="*/ 40 h 124"/>
                  <a:gd name="T4" fmla="*/ 30 w 50"/>
                  <a:gd name="T5" fmla="*/ 124 h 124"/>
                  <a:gd name="T6" fmla="*/ 50 w 50"/>
                  <a:gd name="T7" fmla="*/ 98 h 124"/>
                  <a:gd name="T8" fmla="*/ 22 w 50"/>
                  <a:gd name="T9" fmla="*/ 0 h 1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24"/>
                  <a:gd name="T17" fmla="*/ 50 w 50"/>
                  <a:gd name="T18" fmla="*/ 124 h 1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24">
                    <a:moveTo>
                      <a:pt x="22" y="0"/>
                    </a:moveTo>
                    <a:lnTo>
                      <a:pt x="0" y="40"/>
                    </a:lnTo>
                    <a:lnTo>
                      <a:pt x="30" y="124"/>
                    </a:lnTo>
                    <a:lnTo>
                      <a:pt x="50" y="98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8EBF5C"/>
              </a:solidFill>
              <a:ln w="0">
                <a:solidFill>
                  <a:srgbClr val="8EBF5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05" name="Freeform 3268"/>
              <p:cNvSpPr>
                <a:spLocks noChangeAspect="1"/>
              </p:cNvSpPr>
              <p:nvPr/>
            </p:nvSpPr>
            <p:spPr bwMode="auto">
              <a:xfrm>
                <a:off x="5384" y="1860"/>
                <a:ext cx="50" cy="124"/>
              </a:xfrm>
              <a:custGeom>
                <a:avLst/>
                <a:gdLst>
                  <a:gd name="T0" fmla="*/ 22 w 50"/>
                  <a:gd name="T1" fmla="*/ 0 h 124"/>
                  <a:gd name="T2" fmla="*/ 0 w 50"/>
                  <a:gd name="T3" fmla="*/ 40 h 124"/>
                  <a:gd name="T4" fmla="*/ 30 w 50"/>
                  <a:gd name="T5" fmla="*/ 124 h 124"/>
                  <a:gd name="T6" fmla="*/ 50 w 50"/>
                  <a:gd name="T7" fmla="*/ 98 h 124"/>
                  <a:gd name="T8" fmla="*/ 22 w 50"/>
                  <a:gd name="T9" fmla="*/ 0 h 1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24"/>
                  <a:gd name="T17" fmla="*/ 50 w 50"/>
                  <a:gd name="T18" fmla="*/ 124 h 1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24">
                    <a:moveTo>
                      <a:pt x="22" y="0"/>
                    </a:moveTo>
                    <a:lnTo>
                      <a:pt x="0" y="40"/>
                    </a:lnTo>
                    <a:lnTo>
                      <a:pt x="30" y="124"/>
                    </a:lnTo>
                    <a:lnTo>
                      <a:pt x="50" y="98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06" name="Freeform 3269"/>
              <p:cNvSpPr>
                <a:spLocks noChangeAspect="1"/>
              </p:cNvSpPr>
              <p:nvPr/>
            </p:nvSpPr>
            <p:spPr bwMode="auto">
              <a:xfrm>
                <a:off x="5414" y="1958"/>
                <a:ext cx="52" cy="90"/>
              </a:xfrm>
              <a:custGeom>
                <a:avLst/>
                <a:gdLst>
                  <a:gd name="T0" fmla="*/ 20 w 52"/>
                  <a:gd name="T1" fmla="*/ 0 h 90"/>
                  <a:gd name="T2" fmla="*/ 0 w 52"/>
                  <a:gd name="T3" fmla="*/ 26 h 90"/>
                  <a:gd name="T4" fmla="*/ 32 w 52"/>
                  <a:gd name="T5" fmla="*/ 90 h 90"/>
                  <a:gd name="T6" fmla="*/ 52 w 52"/>
                  <a:gd name="T7" fmla="*/ 72 h 90"/>
                  <a:gd name="T8" fmla="*/ 20 w 52"/>
                  <a:gd name="T9" fmla="*/ 0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90"/>
                  <a:gd name="T17" fmla="*/ 52 w 52"/>
                  <a:gd name="T18" fmla="*/ 90 h 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90">
                    <a:moveTo>
                      <a:pt x="20" y="0"/>
                    </a:moveTo>
                    <a:lnTo>
                      <a:pt x="0" y="26"/>
                    </a:lnTo>
                    <a:lnTo>
                      <a:pt x="32" y="90"/>
                    </a:lnTo>
                    <a:lnTo>
                      <a:pt x="52" y="72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7AC950"/>
              </a:solidFill>
              <a:ln w="0">
                <a:solidFill>
                  <a:srgbClr val="7AC95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07" name="Freeform 3270"/>
              <p:cNvSpPr>
                <a:spLocks noChangeAspect="1"/>
              </p:cNvSpPr>
              <p:nvPr/>
            </p:nvSpPr>
            <p:spPr bwMode="auto">
              <a:xfrm>
                <a:off x="5414" y="1958"/>
                <a:ext cx="52" cy="90"/>
              </a:xfrm>
              <a:custGeom>
                <a:avLst/>
                <a:gdLst>
                  <a:gd name="T0" fmla="*/ 20 w 52"/>
                  <a:gd name="T1" fmla="*/ 0 h 90"/>
                  <a:gd name="T2" fmla="*/ 0 w 52"/>
                  <a:gd name="T3" fmla="*/ 26 h 90"/>
                  <a:gd name="T4" fmla="*/ 32 w 52"/>
                  <a:gd name="T5" fmla="*/ 90 h 90"/>
                  <a:gd name="T6" fmla="*/ 52 w 52"/>
                  <a:gd name="T7" fmla="*/ 72 h 90"/>
                  <a:gd name="T8" fmla="*/ 20 w 52"/>
                  <a:gd name="T9" fmla="*/ 0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90"/>
                  <a:gd name="T17" fmla="*/ 52 w 52"/>
                  <a:gd name="T18" fmla="*/ 90 h 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90">
                    <a:moveTo>
                      <a:pt x="20" y="0"/>
                    </a:moveTo>
                    <a:lnTo>
                      <a:pt x="0" y="26"/>
                    </a:lnTo>
                    <a:lnTo>
                      <a:pt x="32" y="90"/>
                    </a:lnTo>
                    <a:lnTo>
                      <a:pt x="52" y="72"/>
                    </a:lnTo>
                    <a:lnTo>
                      <a:pt x="2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08" name="Freeform 3271"/>
              <p:cNvSpPr>
                <a:spLocks noChangeAspect="1"/>
              </p:cNvSpPr>
              <p:nvPr/>
            </p:nvSpPr>
            <p:spPr bwMode="auto">
              <a:xfrm>
                <a:off x="5446" y="2030"/>
                <a:ext cx="56" cy="40"/>
              </a:xfrm>
              <a:custGeom>
                <a:avLst/>
                <a:gdLst>
                  <a:gd name="T0" fmla="*/ 20 w 56"/>
                  <a:gd name="T1" fmla="*/ 0 h 40"/>
                  <a:gd name="T2" fmla="*/ 0 w 56"/>
                  <a:gd name="T3" fmla="*/ 18 h 40"/>
                  <a:gd name="T4" fmla="*/ 36 w 56"/>
                  <a:gd name="T5" fmla="*/ 40 h 40"/>
                  <a:gd name="T6" fmla="*/ 56 w 56"/>
                  <a:gd name="T7" fmla="*/ 26 h 40"/>
                  <a:gd name="T8" fmla="*/ 20 w 56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40"/>
                  <a:gd name="T17" fmla="*/ 56 w 56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40">
                    <a:moveTo>
                      <a:pt x="20" y="0"/>
                    </a:moveTo>
                    <a:lnTo>
                      <a:pt x="0" y="18"/>
                    </a:lnTo>
                    <a:lnTo>
                      <a:pt x="36" y="40"/>
                    </a:lnTo>
                    <a:lnTo>
                      <a:pt x="56" y="26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27AB64"/>
              </a:solidFill>
              <a:ln w="0">
                <a:solidFill>
                  <a:srgbClr val="27AB6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09" name="Freeform 3272"/>
              <p:cNvSpPr>
                <a:spLocks noChangeAspect="1"/>
              </p:cNvSpPr>
              <p:nvPr/>
            </p:nvSpPr>
            <p:spPr bwMode="auto">
              <a:xfrm>
                <a:off x="5446" y="2030"/>
                <a:ext cx="56" cy="40"/>
              </a:xfrm>
              <a:custGeom>
                <a:avLst/>
                <a:gdLst>
                  <a:gd name="T0" fmla="*/ 20 w 56"/>
                  <a:gd name="T1" fmla="*/ 0 h 40"/>
                  <a:gd name="T2" fmla="*/ 0 w 56"/>
                  <a:gd name="T3" fmla="*/ 18 h 40"/>
                  <a:gd name="T4" fmla="*/ 36 w 56"/>
                  <a:gd name="T5" fmla="*/ 40 h 40"/>
                  <a:gd name="T6" fmla="*/ 56 w 56"/>
                  <a:gd name="T7" fmla="*/ 26 h 40"/>
                  <a:gd name="T8" fmla="*/ 20 w 56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40"/>
                  <a:gd name="T17" fmla="*/ 56 w 56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40">
                    <a:moveTo>
                      <a:pt x="20" y="0"/>
                    </a:moveTo>
                    <a:lnTo>
                      <a:pt x="0" y="18"/>
                    </a:lnTo>
                    <a:lnTo>
                      <a:pt x="36" y="40"/>
                    </a:lnTo>
                    <a:lnTo>
                      <a:pt x="56" y="26"/>
                    </a:lnTo>
                    <a:lnTo>
                      <a:pt x="2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10" name="Freeform 3273"/>
              <p:cNvSpPr>
                <a:spLocks noChangeAspect="1"/>
              </p:cNvSpPr>
              <p:nvPr/>
            </p:nvSpPr>
            <p:spPr bwMode="auto">
              <a:xfrm>
                <a:off x="4408" y="1730"/>
                <a:ext cx="48" cy="18"/>
              </a:xfrm>
              <a:custGeom>
                <a:avLst/>
                <a:gdLst>
                  <a:gd name="T0" fmla="*/ 22 w 48"/>
                  <a:gd name="T1" fmla="*/ 0 h 18"/>
                  <a:gd name="T2" fmla="*/ 0 w 48"/>
                  <a:gd name="T3" fmla="*/ 10 h 18"/>
                  <a:gd name="T4" fmla="*/ 24 w 48"/>
                  <a:gd name="T5" fmla="*/ 18 h 18"/>
                  <a:gd name="T6" fmla="*/ 48 w 48"/>
                  <a:gd name="T7" fmla="*/ 8 h 18"/>
                  <a:gd name="T8" fmla="*/ 22 w 48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8"/>
                  <a:gd name="T17" fmla="*/ 48 w 48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8">
                    <a:moveTo>
                      <a:pt x="22" y="0"/>
                    </a:moveTo>
                    <a:lnTo>
                      <a:pt x="0" y="10"/>
                    </a:lnTo>
                    <a:lnTo>
                      <a:pt x="24" y="18"/>
                    </a:lnTo>
                    <a:lnTo>
                      <a:pt x="48" y="8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11" name="Freeform 3274"/>
              <p:cNvSpPr>
                <a:spLocks noChangeAspect="1"/>
              </p:cNvSpPr>
              <p:nvPr/>
            </p:nvSpPr>
            <p:spPr bwMode="auto">
              <a:xfrm>
                <a:off x="4408" y="1730"/>
                <a:ext cx="48" cy="18"/>
              </a:xfrm>
              <a:custGeom>
                <a:avLst/>
                <a:gdLst>
                  <a:gd name="T0" fmla="*/ 22 w 48"/>
                  <a:gd name="T1" fmla="*/ 0 h 18"/>
                  <a:gd name="T2" fmla="*/ 0 w 48"/>
                  <a:gd name="T3" fmla="*/ 10 h 18"/>
                  <a:gd name="T4" fmla="*/ 24 w 48"/>
                  <a:gd name="T5" fmla="*/ 18 h 18"/>
                  <a:gd name="T6" fmla="*/ 48 w 48"/>
                  <a:gd name="T7" fmla="*/ 8 h 18"/>
                  <a:gd name="T8" fmla="*/ 22 w 48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8"/>
                  <a:gd name="T17" fmla="*/ 48 w 48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8">
                    <a:moveTo>
                      <a:pt x="22" y="0"/>
                    </a:moveTo>
                    <a:lnTo>
                      <a:pt x="0" y="10"/>
                    </a:lnTo>
                    <a:lnTo>
                      <a:pt x="24" y="18"/>
                    </a:lnTo>
                    <a:lnTo>
                      <a:pt x="48" y="8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12" name="Freeform 3275"/>
              <p:cNvSpPr>
                <a:spLocks noChangeAspect="1"/>
              </p:cNvSpPr>
              <p:nvPr/>
            </p:nvSpPr>
            <p:spPr bwMode="auto">
              <a:xfrm>
                <a:off x="4432" y="1738"/>
                <a:ext cx="50" cy="18"/>
              </a:xfrm>
              <a:custGeom>
                <a:avLst/>
                <a:gdLst>
                  <a:gd name="T0" fmla="*/ 24 w 50"/>
                  <a:gd name="T1" fmla="*/ 0 h 18"/>
                  <a:gd name="T2" fmla="*/ 0 w 50"/>
                  <a:gd name="T3" fmla="*/ 10 h 18"/>
                  <a:gd name="T4" fmla="*/ 26 w 50"/>
                  <a:gd name="T5" fmla="*/ 18 h 18"/>
                  <a:gd name="T6" fmla="*/ 50 w 50"/>
                  <a:gd name="T7" fmla="*/ 8 h 18"/>
                  <a:gd name="T8" fmla="*/ 24 w 50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8"/>
                  <a:gd name="T17" fmla="*/ 50 w 50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8">
                    <a:moveTo>
                      <a:pt x="24" y="0"/>
                    </a:moveTo>
                    <a:lnTo>
                      <a:pt x="0" y="10"/>
                    </a:lnTo>
                    <a:lnTo>
                      <a:pt x="26" y="18"/>
                    </a:lnTo>
                    <a:lnTo>
                      <a:pt x="50" y="8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8A6F"/>
              </a:solidFill>
              <a:ln w="0">
                <a:solidFill>
                  <a:srgbClr val="008A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13" name="Freeform 3276"/>
              <p:cNvSpPr>
                <a:spLocks noChangeAspect="1"/>
              </p:cNvSpPr>
              <p:nvPr/>
            </p:nvSpPr>
            <p:spPr bwMode="auto">
              <a:xfrm>
                <a:off x="4432" y="1738"/>
                <a:ext cx="50" cy="18"/>
              </a:xfrm>
              <a:custGeom>
                <a:avLst/>
                <a:gdLst>
                  <a:gd name="T0" fmla="*/ 24 w 50"/>
                  <a:gd name="T1" fmla="*/ 0 h 18"/>
                  <a:gd name="T2" fmla="*/ 0 w 50"/>
                  <a:gd name="T3" fmla="*/ 10 h 18"/>
                  <a:gd name="T4" fmla="*/ 26 w 50"/>
                  <a:gd name="T5" fmla="*/ 18 h 18"/>
                  <a:gd name="T6" fmla="*/ 50 w 50"/>
                  <a:gd name="T7" fmla="*/ 8 h 18"/>
                  <a:gd name="T8" fmla="*/ 24 w 50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8"/>
                  <a:gd name="T17" fmla="*/ 50 w 50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8">
                    <a:moveTo>
                      <a:pt x="24" y="0"/>
                    </a:moveTo>
                    <a:lnTo>
                      <a:pt x="0" y="10"/>
                    </a:lnTo>
                    <a:lnTo>
                      <a:pt x="26" y="18"/>
                    </a:lnTo>
                    <a:lnTo>
                      <a:pt x="50" y="8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14" name="Freeform 3277"/>
              <p:cNvSpPr>
                <a:spLocks noChangeAspect="1"/>
              </p:cNvSpPr>
              <p:nvPr/>
            </p:nvSpPr>
            <p:spPr bwMode="auto">
              <a:xfrm>
                <a:off x="4458" y="1746"/>
                <a:ext cx="50" cy="18"/>
              </a:xfrm>
              <a:custGeom>
                <a:avLst/>
                <a:gdLst>
                  <a:gd name="T0" fmla="*/ 24 w 50"/>
                  <a:gd name="T1" fmla="*/ 0 h 18"/>
                  <a:gd name="T2" fmla="*/ 0 w 50"/>
                  <a:gd name="T3" fmla="*/ 10 h 18"/>
                  <a:gd name="T4" fmla="*/ 26 w 50"/>
                  <a:gd name="T5" fmla="*/ 18 h 18"/>
                  <a:gd name="T6" fmla="*/ 50 w 50"/>
                  <a:gd name="T7" fmla="*/ 8 h 18"/>
                  <a:gd name="T8" fmla="*/ 24 w 50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8"/>
                  <a:gd name="T17" fmla="*/ 50 w 50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8">
                    <a:moveTo>
                      <a:pt x="24" y="0"/>
                    </a:moveTo>
                    <a:lnTo>
                      <a:pt x="0" y="10"/>
                    </a:lnTo>
                    <a:lnTo>
                      <a:pt x="26" y="18"/>
                    </a:lnTo>
                    <a:lnTo>
                      <a:pt x="50" y="8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15" name="Freeform 3278"/>
              <p:cNvSpPr>
                <a:spLocks noChangeAspect="1"/>
              </p:cNvSpPr>
              <p:nvPr/>
            </p:nvSpPr>
            <p:spPr bwMode="auto">
              <a:xfrm>
                <a:off x="4458" y="1746"/>
                <a:ext cx="50" cy="18"/>
              </a:xfrm>
              <a:custGeom>
                <a:avLst/>
                <a:gdLst>
                  <a:gd name="T0" fmla="*/ 24 w 50"/>
                  <a:gd name="T1" fmla="*/ 0 h 18"/>
                  <a:gd name="T2" fmla="*/ 0 w 50"/>
                  <a:gd name="T3" fmla="*/ 10 h 18"/>
                  <a:gd name="T4" fmla="*/ 26 w 50"/>
                  <a:gd name="T5" fmla="*/ 18 h 18"/>
                  <a:gd name="T6" fmla="*/ 50 w 50"/>
                  <a:gd name="T7" fmla="*/ 8 h 18"/>
                  <a:gd name="T8" fmla="*/ 24 w 50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8"/>
                  <a:gd name="T17" fmla="*/ 50 w 50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8">
                    <a:moveTo>
                      <a:pt x="24" y="0"/>
                    </a:moveTo>
                    <a:lnTo>
                      <a:pt x="0" y="10"/>
                    </a:lnTo>
                    <a:lnTo>
                      <a:pt x="26" y="18"/>
                    </a:lnTo>
                    <a:lnTo>
                      <a:pt x="50" y="8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16" name="Freeform 3279"/>
              <p:cNvSpPr>
                <a:spLocks noChangeAspect="1"/>
              </p:cNvSpPr>
              <p:nvPr/>
            </p:nvSpPr>
            <p:spPr bwMode="auto">
              <a:xfrm>
                <a:off x="4484" y="1754"/>
                <a:ext cx="50" cy="18"/>
              </a:xfrm>
              <a:custGeom>
                <a:avLst/>
                <a:gdLst>
                  <a:gd name="T0" fmla="*/ 24 w 50"/>
                  <a:gd name="T1" fmla="*/ 0 h 18"/>
                  <a:gd name="T2" fmla="*/ 0 w 50"/>
                  <a:gd name="T3" fmla="*/ 10 h 18"/>
                  <a:gd name="T4" fmla="*/ 26 w 50"/>
                  <a:gd name="T5" fmla="*/ 18 h 18"/>
                  <a:gd name="T6" fmla="*/ 50 w 50"/>
                  <a:gd name="T7" fmla="*/ 8 h 18"/>
                  <a:gd name="T8" fmla="*/ 24 w 50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8"/>
                  <a:gd name="T17" fmla="*/ 50 w 50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8">
                    <a:moveTo>
                      <a:pt x="24" y="0"/>
                    </a:moveTo>
                    <a:lnTo>
                      <a:pt x="0" y="10"/>
                    </a:lnTo>
                    <a:lnTo>
                      <a:pt x="26" y="18"/>
                    </a:lnTo>
                    <a:lnTo>
                      <a:pt x="50" y="8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886F"/>
              </a:solidFill>
              <a:ln w="0">
                <a:solidFill>
                  <a:srgbClr val="0088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17" name="Freeform 3280"/>
              <p:cNvSpPr>
                <a:spLocks noChangeAspect="1"/>
              </p:cNvSpPr>
              <p:nvPr/>
            </p:nvSpPr>
            <p:spPr bwMode="auto">
              <a:xfrm>
                <a:off x="4484" y="1754"/>
                <a:ext cx="50" cy="18"/>
              </a:xfrm>
              <a:custGeom>
                <a:avLst/>
                <a:gdLst>
                  <a:gd name="T0" fmla="*/ 24 w 50"/>
                  <a:gd name="T1" fmla="*/ 0 h 18"/>
                  <a:gd name="T2" fmla="*/ 0 w 50"/>
                  <a:gd name="T3" fmla="*/ 10 h 18"/>
                  <a:gd name="T4" fmla="*/ 26 w 50"/>
                  <a:gd name="T5" fmla="*/ 18 h 18"/>
                  <a:gd name="T6" fmla="*/ 50 w 50"/>
                  <a:gd name="T7" fmla="*/ 8 h 18"/>
                  <a:gd name="T8" fmla="*/ 24 w 50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8"/>
                  <a:gd name="T17" fmla="*/ 50 w 50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8">
                    <a:moveTo>
                      <a:pt x="24" y="0"/>
                    </a:moveTo>
                    <a:lnTo>
                      <a:pt x="0" y="10"/>
                    </a:lnTo>
                    <a:lnTo>
                      <a:pt x="26" y="18"/>
                    </a:lnTo>
                    <a:lnTo>
                      <a:pt x="50" y="8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18" name="Freeform 3281"/>
              <p:cNvSpPr>
                <a:spLocks noChangeAspect="1"/>
              </p:cNvSpPr>
              <p:nvPr/>
            </p:nvSpPr>
            <p:spPr bwMode="auto">
              <a:xfrm>
                <a:off x="4510" y="1762"/>
                <a:ext cx="50" cy="18"/>
              </a:xfrm>
              <a:custGeom>
                <a:avLst/>
                <a:gdLst>
                  <a:gd name="T0" fmla="*/ 24 w 50"/>
                  <a:gd name="T1" fmla="*/ 0 h 18"/>
                  <a:gd name="T2" fmla="*/ 0 w 50"/>
                  <a:gd name="T3" fmla="*/ 10 h 18"/>
                  <a:gd name="T4" fmla="*/ 28 w 50"/>
                  <a:gd name="T5" fmla="*/ 18 h 18"/>
                  <a:gd name="T6" fmla="*/ 50 w 50"/>
                  <a:gd name="T7" fmla="*/ 8 h 18"/>
                  <a:gd name="T8" fmla="*/ 24 w 50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8"/>
                  <a:gd name="T17" fmla="*/ 50 w 50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8">
                    <a:moveTo>
                      <a:pt x="24" y="0"/>
                    </a:moveTo>
                    <a:lnTo>
                      <a:pt x="0" y="10"/>
                    </a:lnTo>
                    <a:lnTo>
                      <a:pt x="28" y="18"/>
                    </a:lnTo>
                    <a:lnTo>
                      <a:pt x="50" y="8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8670"/>
              </a:solidFill>
              <a:ln w="0">
                <a:solidFill>
                  <a:srgbClr val="0086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19" name="Freeform 3282"/>
              <p:cNvSpPr>
                <a:spLocks noChangeAspect="1"/>
              </p:cNvSpPr>
              <p:nvPr/>
            </p:nvSpPr>
            <p:spPr bwMode="auto">
              <a:xfrm>
                <a:off x="4510" y="1762"/>
                <a:ext cx="50" cy="18"/>
              </a:xfrm>
              <a:custGeom>
                <a:avLst/>
                <a:gdLst>
                  <a:gd name="T0" fmla="*/ 24 w 50"/>
                  <a:gd name="T1" fmla="*/ 0 h 18"/>
                  <a:gd name="T2" fmla="*/ 0 w 50"/>
                  <a:gd name="T3" fmla="*/ 10 h 18"/>
                  <a:gd name="T4" fmla="*/ 28 w 50"/>
                  <a:gd name="T5" fmla="*/ 18 h 18"/>
                  <a:gd name="T6" fmla="*/ 50 w 50"/>
                  <a:gd name="T7" fmla="*/ 8 h 18"/>
                  <a:gd name="T8" fmla="*/ 24 w 50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8"/>
                  <a:gd name="T17" fmla="*/ 50 w 50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8">
                    <a:moveTo>
                      <a:pt x="24" y="0"/>
                    </a:moveTo>
                    <a:lnTo>
                      <a:pt x="0" y="10"/>
                    </a:lnTo>
                    <a:lnTo>
                      <a:pt x="28" y="18"/>
                    </a:lnTo>
                    <a:lnTo>
                      <a:pt x="50" y="8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20" name="Freeform 3283"/>
              <p:cNvSpPr>
                <a:spLocks noChangeAspect="1"/>
              </p:cNvSpPr>
              <p:nvPr/>
            </p:nvSpPr>
            <p:spPr bwMode="auto">
              <a:xfrm>
                <a:off x="4538" y="1770"/>
                <a:ext cx="48" cy="18"/>
              </a:xfrm>
              <a:custGeom>
                <a:avLst/>
                <a:gdLst>
                  <a:gd name="T0" fmla="*/ 22 w 48"/>
                  <a:gd name="T1" fmla="*/ 0 h 18"/>
                  <a:gd name="T2" fmla="*/ 0 w 48"/>
                  <a:gd name="T3" fmla="*/ 10 h 18"/>
                  <a:gd name="T4" fmla="*/ 26 w 48"/>
                  <a:gd name="T5" fmla="*/ 18 h 18"/>
                  <a:gd name="T6" fmla="*/ 48 w 48"/>
                  <a:gd name="T7" fmla="*/ 8 h 18"/>
                  <a:gd name="T8" fmla="*/ 22 w 48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8"/>
                  <a:gd name="T17" fmla="*/ 48 w 48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8">
                    <a:moveTo>
                      <a:pt x="22" y="0"/>
                    </a:moveTo>
                    <a:lnTo>
                      <a:pt x="0" y="10"/>
                    </a:lnTo>
                    <a:lnTo>
                      <a:pt x="26" y="18"/>
                    </a:lnTo>
                    <a:lnTo>
                      <a:pt x="48" y="8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8370"/>
              </a:solidFill>
              <a:ln w="0">
                <a:solidFill>
                  <a:srgbClr val="0083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21" name="Freeform 3284"/>
              <p:cNvSpPr>
                <a:spLocks noChangeAspect="1"/>
              </p:cNvSpPr>
              <p:nvPr/>
            </p:nvSpPr>
            <p:spPr bwMode="auto">
              <a:xfrm>
                <a:off x="4538" y="1770"/>
                <a:ext cx="48" cy="18"/>
              </a:xfrm>
              <a:custGeom>
                <a:avLst/>
                <a:gdLst>
                  <a:gd name="T0" fmla="*/ 22 w 48"/>
                  <a:gd name="T1" fmla="*/ 0 h 18"/>
                  <a:gd name="T2" fmla="*/ 0 w 48"/>
                  <a:gd name="T3" fmla="*/ 10 h 18"/>
                  <a:gd name="T4" fmla="*/ 26 w 48"/>
                  <a:gd name="T5" fmla="*/ 18 h 18"/>
                  <a:gd name="T6" fmla="*/ 48 w 48"/>
                  <a:gd name="T7" fmla="*/ 8 h 18"/>
                  <a:gd name="T8" fmla="*/ 22 w 48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8"/>
                  <a:gd name="T17" fmla="*/ 48 w 48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8">
                    <a:moveTo>
                      <a:pt x="22" y="0"/>
                    </a:moveTo>
                    <a:lnTo>
                      <a:pt x="0" y="10"/>
                    </a:lnTo>
                    <a:lnTo>
                      <a:pt x="26" y="18"/>
                    </a:lnTo>
                    <a:lnTo>
                      <a:pt x="48" y="8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22" name="Freeform 3285"/>
              <p:cNvSpPr>
                <a:spLocks noChangeAspect="1"/>
              </p:cNvSpPr>
              <p:nvPr/>
            </p:nvSpPr>
            <p:spPr bwMode="auto">
              <a:xfrm>
                <a:off x="4564" y="1778"/>
                <a:ext cx="50" cy="16"/>
              </a:xfrm>
              <a:custGeom>
                <a:avLst/>
                <a:gdLst>
                  <a:gd name="T0" fmla="*/ 22 w 50"/>
                  <a:gd name="T1" fmla="*/ 0 h 16"/>
                  <a:gd name="T2" fmla="*/ 0 w 50"/>
                  <a:gd name="T3" fmla="*/ 10 h 16"/>
                  <a:gd name="T4" fmla="*/ 28 w 50"/>
                  <a:gd name="T5" fmla="*/ 16 h 16"/>
                  <a:gd name="T6" fmla="*/ 50 w 50"/>
                  <a:gd name="T7" fmla="*/ 6 h 16"/>
                  <a:gd name="T8" fmla="*/ 22 w 50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6"/>
                  <a:gd name="T17" fmla="*/ 50 w 50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6">
                    <a:moveTo>
                      <a:pt x="22" y="0"/>
                    </a:moveTo>
                    <a:lnTo>
                      <a:pt x="0" y="10"/>
                    </a:lnTo>
                    <a:lnTo>
                      <a:pt x="28" y="16"/>
                    </a:lnTo>
                    <a:lnTo>
                      <a:pt x="50" y="6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7E70"/>
              </a:solidFill>
              <a:ln w="0">
                <a:solidFill>
                  <a:srgbClr val="007E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23" name="Freeform 3286"/>
              <p:cNvSpPr>
                <a:spLocks noChangeAspect="1"/>
              </p:cNvSpPr>
              <p:nvPr/>
            </p:nvSpPr>
            <p:spPr bwMode="auto">
              <a:xfrm>
                <a:off x="4564" y="1778"/>
                <a:ext cx="50" cy="16"/>
              </a:xfrm>
              <a:custGeom>
                <a:avLst/>
                <a:gdLst>
                  <a:gd name="T0" fmla="*/ 22 w 50"/>
                  <a:gd name="T1" fmla="*/ 0 h 16"/>
                  <a:gd name="T2" fmla="*/ 0 w 50"/>
                  <a:gd name="T3" fmla="*/ 10 h 16"/>
                  <a:gd name="T4" fmla="*/ 28 w 50"/>
                  <a:gd name="T5" fmla="*/ 16 h 16"/>
                  <a:gd name="T6" fmla="*/ 50 w 50"/>
                  <a:gd name="T7" fmla="*/ 6 h 16"/>
                  <a:gd name="T8" fmla="*/ 22 w 50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6"/>
                  <a:gd name="T17" fmla="*/ 50 w 50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6">
                    <a:moveTo>
                      <a:pt x="22" y="0"/>
                    </a:moveTo>
                    <a:lnTo>
                      <a:pt x="0" y="10"/>
                    </a:lnTo>
                    <a:lnTo>
                      <a:pt x="28" y="16"/>
                    </a:lnTo>
                    <a:lnTo>
                      <a:pt x="50" y="6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24" name="Freeform 3287"/>
              <p:cNvSpPr>
                <a:spLocks noChangeAspect="1"/>
              </p:cNvSpPr>
              <p:nvPr/>
            </p:nvSpPr>
            <p:spPr bwMode="auto">
              <a:xfrm>
                <a:off x="4592" y="1784"/>
                <a:ext cx="50" cy="16"/>
              </a:xfrm>
              <a:custGeom>
                <a:avLst/>
                <a:gdLst>
                  <a:gd name="T0" fmla="*/ 22 w 50"/>
                  <a:gd name="T1" fmla="*/ 0 h 16"/>
                  <a:gd name="T2" fmla="*/ 0 w 50"/>
                  <a:gd name="T3" fmla="*/ 10 h 16"/>
                  <a:gd name="T4" fmla="*/ 26 w 50"/>
                  <a:gd name="T5" fmla="*/ 16 h 16"/>
                  <a:gd name="T6" fmla="*/ 50 w 50"/>
                  <a:gd name="T7" fmla="*/ 6 h 16"/>
                  <a:gd name="T8" fmla="*/ 22 w 50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6"/>
                  <a:gd name="T17" fmla="*/ 50 w 50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6">
                    <a:moveTo>
                      <a:pt x="22" y="0"/>
                    </a:moveTo>
                    <a:lnTo>
                      <a:pt x="0" y="10"/>
                    </a:lnTo>
                    <a:lnTo>
                      <a:pt x="26" y="16"/>
                    </a:lnTo>
                    <a:lnTo>
                      <a:pt x="50" y="6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7871"/>
              </a:solidFill>
              <a:ln w="0">
                <a:solidFill>
                  <a:srgbClr val="00787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25" name="Freeform 3288"/>
              <p:cNvSpPr>
                <a:spLocks noChangeAspect="1"/>
              </p:cNvSpPr>
              <p:nvPr/>
            </p:nvSpPr>
            <p:spPr bwMode="auto">
              <a:xfrm>
                <a:off x="4592" y="1784"/>
                <a:ext cx="50" cy="16"/>
              </a:xfrm>
              <a:custGeom>
                <a:avLst/>
                <a:gdLst>
                  <a:gd name="T0" fmla="*/ 22 w 50"/>
                  <a:gd name="T1" fmla="*/ 0 h 16"/>
                  <a:gd name="T2" fmla="*/ 0 w 50"/>
                  <a:gd name="T3" fmla="*/ 10 h 16"/>
                  <a:gd name="T4" fmla="*/ 26 w 50"/>
                  <a:gd name="T5" fmla="*/ 16 h 16"/>
                  <a:gd name="T6" fmla="*/ 50 w 50"/>
                  <a:gd name="T7" fmla="*/ 6 h 16"/>
                  <a:gd name="T8" fmla="*/ 22 w 50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6"/>
                  <a:gd name="T17" fmla="*/ 50 w 50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6">
                    <a:moveTo>
                      <a:pt x="22" y="0"/>
                    </a:moveTo>
                    <a:lnTo>
                      <a:pt x="0" y="10"/>
                    </a:lnTo>
                    <a:lnTo>
                      <a:pt x="26" y="16"/>
                    </a:lnTo>
                    <a:lnTo>
                      <a:pt x="50" y="6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26" name="Freeform 3289"/>
              <p:cNvSpPr>
                <a:spLocks noChangeAspect="1"/>
              </p:cNvSpPr>
              <p:nvPr/>
            </p:nvSpPr>
            <p:spPr bwMode="auto">
              <a:xfrm>
                <a:off x="4618" y="1790"/>
                <a:ext cx="52" cy="14"/>
              </a:xfrm>
              <a:custGeom>
                <a:avLst/>
                <a:gdLst>
                  <a:gd name="T0" fmla="*/ 24 w 52"/>
                  <a:gd name="T1" fmla="*/ 0 h 14"/>
                  <a:gd name="T2" fmla="*/ 0 w 52"/>
                  <a:gd name="T3" fmla="*/ 10 h 14"/>
                  <a:gd name="T4" fmla="*/ 28 w 52"/>
                  <a:gd name="T5" fmla="*/ 14 h 14"/>
                  <a:gd name="T6" fmla="*/ 52 w 52"/>
                  <a:gd name="T7" fmla="*/ 4 h 14"/>
                  <a:gd name="T8" fmla="*/ 24 w 52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4"/>
                  <a:gd name="T17" fmla="*/ 52 w 52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4">
                    <a:moveTo>
                      <a:pt x="24" y="0"/>
                    </a:moveTo>
                    <a:lnTo>
                      <a:pt x="0" y="10"/>
                    </a:lnTo>
                    <a:lnTo>
                      <a:pt x="28" y="14"/>
                    </a:lnTo>
                    <a:lnTo>
                      <a:pt x="52" y="4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7072"/>
              </a:solidFill>
              <a:ln w="0">
                <a:solidFill>
                  <a:srgbClr val="00707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27" name="Freeform 3290"/>
              <p:cNvSpPr>
                <a:spLocks noChangeAspect="1"/>
              </p:cNvSpPr>
              <p:nvPr/>
            </p:nvSpPr>
            <p:spPr bwMode="auto">
              <a:xfrm>
                <a:off x="4618" y="1790"/>
                <a:ext cx="52" cy="14"/>
              </a:xfrm>
              <a:custGeom>
                <a:avLst/>
                <a:gdLst>
                  <a:gd name="T0" fmla="*/ 24 w 52"/>
                  <a:gd name="T1" fmla="*/ 0 h 14"/>
                  <a:gd name="T2" fmla="*/ 0 w 52"/>
                  <a:gd name="T3" fmla="*/ 10 h 14"/>
                  <a:gd name="T4" fmla="*/ 28 w 52"/>
                  <a:gd name="T5" fmla="*/ 14 h 14"/>
                  <a:gd name="T6" fmla="*/ 52 w 52"/>
                  <a:gd name="T7" fmla="*/ 4 h 14"/>
                  <a:gd name="T8" fmla="*/ 24 w 52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4"/>
                  <a:gd name="T17" fmla="*/ 52 w 52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4">
                    <a:moveTo>
                      <a:pt x="24" y="0"/>
                    </a:moveTo>
                    <a:lnTo>
                      <a:pt x="0" y="10"/>
                    </a:lnTo>
                    <a:lnTo>
                      <a:pt x="28" y="14"/>
                    </a:lnTo>
                    <a:lnTo>
                      <a:pt x="52" y="4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28" name="Freeform 3291"/>
              <p:cNvSpPr>
                <a:spLocks noChangeAspect="1"/>
              </p:cNvSpPr>
              <p:nvPr/>
            </p:nvSpPr>
            <p:spPr bwMode="auto">
              <a:xfrm>
                <a:off x="4646" y="1794"/>
                <a:ext cx="52" cy="14"/>
              </a:xfrm>
              <a:custGeom>
                <a:avLst/>
                <a:gdLst>
                  <a:gd name="T0" fmla="*/ 24 w 52"/>
                  <a:gd name="T1" fmla="*/ 0 h 14"/>
                  <a:gd name="T2" fmla="*/ 0 w 52"/>
                  <a:gd name="T3" fmla="*/ 10 h 14"/>
                  <a:gd name="T4" fmla="*/ 28 w 52"/>
                  <a:gd name="T5" fmla="*/ 14 h 14"/>
                  <a:gd name="T6" fmla="*/ 52 w 52"/>
                  <a:gd name="T7" fmla="*/ 2 h 14"/>
                  <a:gd name="T8" fmla="*/ 24 w 52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4"/>
                  <a:gd name="T17" fmla="*/ 52 w 52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4">
                    <a:moveTo>
                      <a:pt x="24" y="0"/>
                    </a:moveTo>
                    <a:lnTo>
                      <a:pt x="0" y="10"/>
                    </a:lnTo>
                    <a:lnTo>
                      <a:pt x="28" y="14"/>
                    </a:lnTo>
                    <a:lnTo>
                      <a:pt x="52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6774"/>
              </a:solidFill>
              <a:ln w="0">
                <a:solidFill>
                  <a:srgbClr val="00677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29" name="Freeform 3292"/>
              <p:cNvSpPr>
                <a:spLocks noChangeAspect="1"/>
              </p:cNvSpPr>
              <p:nvPr/>
            </p:nvSpPr>
            <p:spPr bwMode="auto">
              <a:xfrm>
                <a:off x="4646" y="1794"/>
                <a:ext cx="52" cy="14"/>
              </a:xfrm>
              <a:custGeom>
                <a:avLst/>
                <a:gdLst>
                  <a:gd name="T0" fmla="*/ 24 w 52"/>
                  <a:gd name="T1" fmla="*/ 0 h 14"/>
                  <a:gd name="T2" fmla="*/ 0 w 52"/>
                  <a:gd name="T3" fmla="*/ 10 h 14"/>
                  <a:gd name="T4" fmla="*/ 28 w 52"/>
                  <a:gd name="T5" fmla="*/ 14 h 14"/>
                  <a:gd name="T6" fmla="*/ 52 w 52"/>
                  <a:gd name="T7" fmla="*/ 2 h 14"/>
                  <a:gd name="T8" fmla="*/ 24 w 52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4"/>
                  <a:gd name="T17" fmla="*/ 52 w 52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4">
                    <a:moveTo>
                      <a:pt x="24" y="0"/>
                    </a:moveTo>
                    <a:lnTo>
                      <a:pt x="0" y="10"/>
                    </a:lnTo>
                    <a:lnTo>
                      <a:pt x="28" y="14"/>
                    </a:lnTo>
                    <a:lnTo>
                      <a:pt x="52" y="2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30" name="Freeform 3293"/>
              <p:cNvSpPr>
                <a:spLocks noChangeAspect="1"/>
              </p:cNvSpPr>
              <p:nvPr/>
            </p:nvSpPr>
            <p:spPr bwMode="auto">
              <a:xfrm>
                <a:off x="4674" y="1796"/>
                <a:ext cx="52" cy="14"/>
              </a:xfrm>
              <a:custGeom>
                <a:avLst/>
                <a:gdLst>
                  <a:gd name="T0" fmla="*/ 24 w 52"/>
                  <a:gd name="T1" fmla="*/ 0 h 14"/>
                  <a:gd name="T2" fmla="*/ 0 w 52"/>
                  <a:gd name="T3" fmla="*/ 12 h 14"/>
                  <a:gd name="T4" fmla="*/ 30 w 52"/>
                  <a:gd name="T5" fmla="*/ 14 h 14"/>
                  <a:gd name="T6" fmla="*/ 52 w 52"/>
                  <a:gd name="T7" fmla="*/ 0 h 14"/>
                  <a:gd name="T8" fmla="*/ 24 w 52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4"/>
                  <a:gd name="T17" fmla="*/ 52 w 52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4">
                    <a:moveTo>
                      <a:pt x="24" y="0"/>
                    </a:moveTo>
                    <a:lnTo>
                      <a:pt x="0" y="12"/>
                    </a:lnTo>
                    <a:lnTo>
                      <a:pt x="30" y="14"/>
                    </a:lnTo>
                    <a:lnTo>
                      <a:pt x="52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5C77"/>
              </a:solidFill>
              <a:ln w="0">
                <a:solidFill>
                  <a:srgbClr val="005C7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31" name="Freeform 3294"/>
              <p:cNvSpPr>
                <a:spLocks noChangeAspect="1"/>
              </p:cNvSpPr>
              <p:nvPr/>
            </p:nvSpPr>
            <p:spPr bwMode="auto">
              <a:xfrm>
                <a:off x="4674" y="1796"/>
                <a:ext cx="52" cy="14"/>
              </a:xfrm>
              <a:custGeom>
                <a:avLst/>
                <a:gdLst>
                  <a:gd name="T0" fmla="*/ 24 w 52"/>
                  <a:gd name="T1" fmla="*/ 0 h 14"/>
                  <a:gd name="T2" fmla="*/ 0 w 52"/>
                  <a:gd name="T3" fmla="*/ 12 h 14"/>
                  <a:gd name="T4" fmla="*/ 30 w 52"/>
                  <a:gd name="T5" fmla="*/ 14 h 14"/>
                  <a:gd name="T6" fmla="*/ 52 w 52"/>
                  <a:gd name="T7" fmla="*/ 0 h 14"/>
                  <a:gd name="T8" fmla="*/ 24 w 52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4"/>
                  <a:gd name="T17" fmla="*/ 52 w 52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4">
                    <a:moveTo>
                      <a:pt x="24" y="0"/>
                    </a:moveTo>
                    <a:lnTo>
                      <a:pt x="0" y="12"/>
                    </a:lnTo>
                    <a:lnTo>
                      <a:pt x="30" y="14"/>
                    </a:lnTo>
                    <a:lnTo>
                      <a:pt x="52" y="0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32" name="Freeform 3295"/>
              <p:cNvSpPr>
                <a:spLocks noChangeAspect="1"/>
              </p:cNvSpPr>
              <p:nvPr/>
            </p:nvSpPr>
            <p:spPr bwMode="auto">
              <a:xfrm>
                <a:off x="4704" y="1796"/>
                <a:ext cx="50" cy="14"/>
              </a:xfrm>
              <a:custGeom>
                <a:avLst/>
                <a:gdLst>
                  <a:gd name="T0" fmla="*/ 22 w 50"/>
                  <a:gd name="T1" fmla="*/ 0 h 14"/>
                  <a:gd name="T2" fmla="*/ 0 w 50"/>
                  <a:gd name="T3" fmla="*/ 14 h 14"/>
                  <a:gd name="T4" fmla="*/ 28 w 50"/>
                  <a:gd name="T5" fmla="*/ 12 h 14"/>
                  <a:gd name="T6" fmla="*/ 50 w 50"/>
                  <a:gd name="T7" fmla="*/ 0 h 14"/>
                  <a:gd name="T8" fmla="*/ 22 w 50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4"/>
                  <a:gd name="T17" fmla="*/ 50 w 50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4">
                    <a:moveTo>
                      <a:pt x="22" y="0"/>
                    </a:moveTo>
                    <a:lnTo>
                      <a:pt x="0" y="14"/>
                    </a:lnTo>
                    <a:lnTo>
                      <a:pt x="28" y="12"/>
                    </a:lnTo>
                    <a:lnTo>
                      <a:pt x="50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4F7A"/>
              </a:solidFill>
              <a:ln w="0">
                <a:solidFill>
                  <a:srgbClr val="004F7A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33" name="Freeform 3296"/>
              <p:cNvSpPr>
                <a:spLocks noChangeAspect="1"/>
              </p:cNvSpPr>
              <p:nvPr/>
            </p:nvSpPr>
            <p:spPr bwMode="auto">
              <a:xfrm>
                <a:off x="4704" y="1796"/>
                <a:ext cx="50" cy="14"/>
              </a:xfrm>
              <a:custGeom>
                <a:avLst/>
                <a:gdLst>
                  <a:gd name="T0" fmla="*/ 22 w 50"/>
                  <a:gd name="T1" fmla="*/ 0 h 14"/>
                  <a:gd name="T2" fmla="*/ 0 w 50"/>
                  <a:gd name="T3" fmla="*/ 14 h 14"/>
                  <a:gd name="T4" fmla="*/ 28 w 50"/>
                  <a:gd name="T5" fmla="*/ 12 h 14"/>
                  <a:gd name="T6" fmla="*/ 50 w 50"/>
                  <a:gd name="T7" fmla="*/ 0 h 14"/>
                  <a:gd name="T8" fmla="*/ 22 w 50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4"/>
                  <a:gd name="T17" fmla="*/ 50 w 50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4">
                    <a:moveTo>
                      <a:pt x="22" y="0"/>
                    </a:moveTo>
                    <a:lnTo>
                      <a:pt x="0" y="14"/>
                    </a:lnTo>
                    <a:lnTo>
                      <a:pt x="28" y="12"/>
                    </a:lnTo>
                    <a:lnTo>
                      <a:pt x="50" y="0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34" name="Freeform 3297"/>
              <p:cNvSpPr>
                <a:spLocks noChangeAspect="1"/>
              </p:cNvSpPr>
              <p:nvPr/>
            </p:nvSpPr>
            <p:spPr bwMode="auto">
              <a:xfrm>
                <a:off x="4732" y="1792"/>
                <a:ext cx="52" cy="16"/>
              </a:xfrm>
              <a:custGeom>
                <a:avLst/>
                <a:gdLst>
                  <a:gd name="T0" fmla="*/ 22 w 52"/>
                  <a:gd name="T1" fmla="*/ 4 h 16"/>
                  <a:gd name="T2" fmla="*/ 0 w 52"/>
                  <a:gd name="T3" fmla="*/ 16 h 16"/>
                  <a:gd name="T4" fmla="*/ 30 w 52"/>
                  <a:gd name="T5" fmla="*/ 14 h 16"/>
                  <a:gd name="T6" fmla="*/ 52 w 52"/>
                  <a:gd name="T7" fmla="*/ 0 h 16"/>
                  <a:gd name="T8" fmla="*/ 22 w 52"/>
                  <a:gd name="T9" fmla="*/ 4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6"/>
                  <a:gd name="T17" fmla="*/ 52 w 52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6">
                    <a:moveTo>
                      <a:pt x="22" y="4"/>
                    </a:moveTo>
                    <a:lnTo>
                      <a:pt x="0" y="16"/>
                    </a:lnTo>
                    <a:lnTo>
                      <a:pt x="30" y="14"/>
                    </a:lnTo>
                    <a:lnTo>
                      <a:pt x="52" y="0"/>
                    </a:lnTo>
                    <a:lnTo>
                      <a:pt x="22" y="4"/>
                    </a:lnTo>
                    <a:close/>
                  </a:path>
                </a:pathLst>
              </a:custGeom>
              <a:solidFill>
                <a:srgbClr val="00427E"/>
              </a:solidFill>
              <a:ln w="0">
                <a:solidFill>
                  <a:srgbClr val="00427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35" name="Freeform 3298"/>
              <p:cNvSpPr>
                <a:spLocks noChangeAspect="1"/>
              </p:cNvSpPr>
              <p:nvPr/>
            </p:nvSpPr>
            <p:spPr bwMode="auto">
              <a:xfrm>
                <a:off x="4732" y="1792"/>
                <a:ext cx="52" cy="16"/>
              </a:xfrm>
              <a:custGeom>
                <a:avLst/>
                <a:gdLst>
                  <a:gd name="T0" fmla="*/ 22 w 52"/>
                  <a:gd name="T1" fmla="*/ 4 h 16"/>
                  <a:gd name="T2" fmla="*/ 0 w 52"/>
                  <a:gd name="T3" fmla="*/ 16 h 16"/>
                  <a:gd name="T4" fmla="*/ 30 w 52"/>
                  <a:gd name="T5" fmla="*/ 14 h 16"/>
                  <a:gd name="T6" fmla="*/ 52 w 52"/>
                  <a:gd name="T7" fmla="*/ 0 h 16"/>
                  <a:gd name="T8" fmla="*/ 22 w 52"/>
                  <a:gd name="T9" fmla="*/ 4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6"/>
                  <a:gd name="T17" fmla="*/ 52 w 52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6">
                    <a:moveTo>
                      <a:pt x="22" y="4"/>
                    </a:moveTo>
                    <a:lnTo>
                      <a:pt x="0" y="16"/>
                    </a:lnTo>
                    <a:lnTo>
                      <a:pt x="30" y="14"/>
                    </a:lnTo>
                    <a:lnTo>
                      <a:pt x="52" y="0"/>
                    </a:lnTo>
                    <a:lnTo>
                      <a:pt x="2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36" name="Freeform 3299"/>
              <p:cNvSpPr>
                <a:spLocks noChangeAspect="1"/>
              </p:cNvSpPr>
              <p:nvPr/>
            </p:nvSpPr>
            <p:spPr bwMode="auto">
              <a:xfrm>
                <a:off x="4762" y="1786"/>
                <a:ext cx="52" cy="20"/>
              </a:xfrm>
              <a:custGeom>
                <a:avLst/>
                <a:gdLst>
                  <a:gd name="T0" fmla="*/ 22 w 52"/>
                  <a:gd name="T1" fmla="*/ 6 h 20"/>
                  <a:gd name="T2" fmla="*/ 0 w 52"/>
                  <a:gd name="T3" fmla="*/ 20 h 20"/>
                  <a:gd name="T4" fmla="*/ 30 w 52"/>
                  <a:gd name="T5" fmla="*/ 16 h 20"/>
                  <a:gd name="T6" fmla="*/ 52 w 52"/>
                  <a:gd name="T7" fmla="*/ 0 h 20"/>
                  <a:gd name="T8" fmla="*/ 22 w 52"/>
                  <a:gd name="T9" fmla="*/ 6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"/>
                  <a:gd name="T17" fmla="*/ 52 w 5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">
                    <a:moveTo>
                      <a:pt x="22" y="6"/>
                    </a:moveTo>
                    <a:lnTo>
                      <a:pt x="0" y="20"/>
                    </a:lnTo>
                    <a:lnTo>
                      <a:pt x="30" y="16"/>
                    </a:lnTo>
                    <a:lnTo>
                      <a:pt x="52" y="0"/>
                    </a:lnTo>
                    <a:lnTo>
                      <a:pt x="22" y="6"/>
                    </a:lnTo>
                    <a:close/>
                  </a:path>
                </a:pathLst>
              </a:custGeom>
              <a:solidFill>
                <a:srgbClr val="003583"/>
              </a:solidFill>
              <a:ln w="0">
                <a:solidFill>
                  <a:srgbClr val="00358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37" name="Freeform 3300"/>
              <p:cNvSpPr>
                <a:spLocks noChangeAspect="1"/>
              </p:cNvSpPr>
              <p:nvPr/>
            </p:nvSpPr>
            <p:spPr bwMode="auto">
              <a:xfrm>
                <a:off x="4762" y="1786"/>
                <a:ext cx="52" cy="20"/>
              </a:xfrm>
              <a:custGeom>
                <a:avLst/>
                <a:gdLst>
                  <a:gd name="T0" fmla="*/ 22 w 52"/>
                  <a:gd name="T1" fmla="*/ 6 h 20"/>
                  <a:gd name="T2" fmla="*/ 0 w 52"/>
                  <a:gd name="T3" fmla="*/ 20 h 20"/>
                  <a:gd name="T4" fmla="*/ 30 w 52"/>
                  <a:gd name="T5" fmla="*/ 16 h 20"/>
                  <a:gd name="T6" fmla="*/ 52 w 52"/>
                  <a:gd name="T7" fmla="*/ 0 h 20"/>
                  <a:gd name="T8" fmla="*/ 22 w 52"/>
                  <a:gd name="T9" fmla="*/ 6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"/>
                  <a:gd name="T17" fmla="*/ 52 w 5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">
                    <a:moveTo>
                      <a:pt x="22" y="6"/>
                    </a:moveTo>
                    <a:lnTo>
                      <a:pt x="0" y="20"/>
                    </a:lnTo>
                    <a:lnTo>
                      <a:pt x="30" y="16"/>
                    </a:lnTo>
                    <a:lnTo>
                      <a:pt x="52" y="0"/>
                    </a:lnTo>
                    <a:lnTo>
                      <a:pt x="22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38" name="Freeform 3301"/>
              <p:cNvSpPr>
                <a:spLocks noChangeAspect="1"/>
              </p:cNvSpPr>
              <p:nvPr/>
            </p:nvSpPr>
            <p:spPr bwMode="auto">
              <a:xfrm>
                <a:off x="4792" y="1780"/>
                <a:ext cx="52" cy="22"/>
              </a:xfrm>
              <a:custGeom>
                <a:avLst/>
                <a:gdLst>
                  <a:gd name="T0" fmla="*/ 22 w 52"/>
                  <a:gd name="T1" fmla="*/ 6 h 22"/>
                  <a:gd name="T2" fmla="*/ 0 w 52"/>
                  <a:gd name="T3" fmla="*/ 22 h 22"/>
                  <a:gd name="T4" fmla="*/ 30 w 52"/>
                  <a:gd name="T5" fmla="*/ 16 h 22"/>
                  <a:gd name="T6" fmla="*/ 52 w 52"/>
                  <a:gd name="T7" fmla="*/ 0 h 22"/>
                  <a:gd name="T8" fmla="*/ 22 w 52"/>
                  <a:gd name="T9" fmla="*/ 6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2"/>
                  <a:gd name="T17" fmla="*/ 52 w 52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2">
                    <a:moveTo>
                      <a:pt x="22" y="6"/>
                    </a:moveTo>
                    <a:lnTo>
                      <a:pt x="0" y="22"/>
                    </a:lnTo>
                    <a:lnTo>
                      <a:pt x="30" y="16"/>
                    </a:lnTo>
                    <a:lnTo>
                      <a:pt x="52" y="0"/>
                    </a:lnTo>
                    <a:lnTo>
                      <a:pt x="22" y="6"/>
                    </a:lnTo>
                    <a:close/>
                  </a:path>
                </a:pathLst>
              </a:custGeom>
              <a:solidFill>
                <a:srgbClr val="002889"/>
              </a:solidFill>
              <a:ln w="0">
                <a:solidFill>
                  <a:srgbClr val="00288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39" name="Freeform 3302"/>
              <p:cNvSpPr>
                <a:spLocks noChangeAspect="1"/>
              </p:cNvSpPr>
              <p:nvPr/>
            </p:nvSpPr>
            <p:spPr bwMode="auto">
              <a:xfrm>
                <a:off x="4792" y="1780"/>
                <a:ext cx="52" cy="22"/>
              </a:xfrm>
              <a:custGeom>
                <a:avLst/>
                <a:gdLst>
                  <a:gd name="T0" fmla="*/ 22 w 52"/>
                  <a:gd name="T1" fmla="*/ 6 h 22"/>
                  <a:gd name="T2" fmla="*/ 0 w 52"/>
                  <a:gd name="T3" fmla="*/ 22 h 22"/>
                  <a:gd name="T4" fmla="*/ 30 w 52"/>
                  <a:gd name="T5" fmla="*/ 16 h 22"/>
                  <a:gd name="T6" fmla="*/ 52 w 52"/>
                  <a:gd name="T7" fmla="*/ 0 h 22"/>
                  <a:gd name="T8" fmla="*/ 22 w 52"/>
                  <a:gd name="T9" fmla="*/ 6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2"/>
                  <a:gd name="T17" fmla="*/ 52 w 52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2">
                    <a:moveTo>
                      <a:pt x="22" y="6"/>
                    </a:moveTo>
                    <a:lnTo>
                      <a:pt x="0" y="22"/>
                    </a:lnTo>
                    <a:lnTo>
                      <a:pt x="30" y="16"/>
                    </a:lnTo>
                    <a:lnTo>
                      <a:pt x="52" y="0"/>
                    </a:lnTo>
                    <a:lnTo>
                      <a:pt x="22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40" name="Freeform 3303"/>
              <p:cNvSpPr>
                <a:spLocks noChangeAspect="1"/>
              </p:cNvSpPr>
              <p:nvPr/>
            </p:nvSpPr>
            <p:spPr bwMode="auto">
              <a:xfrm>
                <a:off x="4822" y="1770"/>
                <a:ext cx="54" cy="26"/>
              </a:xfrm>
              <a:custGeom>
                <a:avLst/>
                <a:gdLst>
                  <a:gd name="T0" fmla="*/ 22 w 54"/>
                  <a:gd name="T1" fmla="*/ 10 h 26"/>
                  <a:gd name="T2" fmla="*/ 0 w 54"/>
                  <a:gd name="T3" fmla="*/ 26 h 26"/>
                  <a:gd name="T4" fmla="*/ 32 w 54"/>
                  <a:gd name="T5" fmla="*/ 18 h 26"/>
                  <a:gd name="T6" fmla="*/ 54 w 54"/>
                  <a:gd name="T7" fmla="*/ 0 h 26"/>
                  <a:gd name="T8" fmla="*/ 22 w 54"/>
                  <a:gd name="T9" fmla="*/ 1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6"/>
                  <a:gd name="T17" fmla="*/ 54 w 54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6">
                    <a:moveTo>
                      <a:pt x="22" y="10"/>
                    </a:moveTo>
                    <a:lnTo>
                      <a:pt x="0" y="26"/>
                    </a:lnTo>
                    <a:lnTo>
                      <a:pt x="32" y="18"/>
                    </a:lnTo>
                    <a:lnTo>
                      <a:pt x="54" y="0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001D90"/>
              </a:solidFill>
              <a:ln w="0">
                <a:solidFill>
                  <a:srgbClr val="001D9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41" name="Freeform 3304"/>
              <p:cNvSpPr>
                <a:spLocks noChangeAspect="1"/>
              </p:cNvSpPr>
              <p:nvPr/>
            </p:nvSpPr>
            <p:spPr bwMode="auto">
              <a:xfrm>
                <a:off x="4822" y="1770"/>
                <a:ext cx="54" cy="26"/>
              </a:xfrm>
              <a:custGeom>
                <a:avLst/>
                <a:gdLst>
                  <a:gd name="T0" fmla="*/ 22 w 54"/>
                  <a:gd name="T1" fmla="*/ 10 h 26"/>
                  <a:gd name="T2" fmla="*/ 0 w 54"/>
                  <a:gd name="T3" fmla="*/ 26 h 26"/>
                  <a:gd name="T4" fmla="*/ 32 w 54"/>
                  <a:gd name="T5" fmla="*/ 18 h 26"/>
                  <a:gd name="T6" fmla="*/ 54 w 54"/>
                  <a:gd name="T7" fmla="*/ 0 h 26"/>
                  <a:gd name="T8" fmla="*/ 22 w 54"/>
                  <a:gd name="T9" fmla="*/ 1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6"/>
                  <a:gd name="T17" fmla="*/ 54 w 54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6">
                    <a:moveTo>
                      <a:pt x="22" y="10"/>
                    </a:moveTo>
                    <a:lnTo>
                      <a:pt x="0" y="26"/>
                    </a:lnTo>
                    <a:lnTo>
                      <a:pt x="32" y="18"/>
                    </a:lnTo>
                    <a:lnTo>
                      <a:pt x="54" y="0"/>
                    </a:lnTo>
                    <a:lnTo>
                      <a:pt x="22" y="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42" name="Freeform 3305"/>
              <p:cNvSpPr>
                <a:spLocks noChangeAspect="1"/>
              </p:cNvSpPr>
              <p:nvPr/>
            </p:nvSpPr>
            <p:spPr bwMode="auto">
              <a:xfrm>
                <a:off x="4854" y="1760"/>
                <a:ext cx="54" cy="28"/>
              </a:xfrm>
              <a:custGeom>
                <a:avLst/>
                <a:gdLst>
                  <a:gd name="T0" fmla="*/ 22 w 54"/>
                  <a:gd name="T1" fmla="*/ 10 h 28"/>
                  <a:gd name="T2" fmla="*/ 0 w 54"/>
                  <a:gd name="T3" fmla="*/ 28 h 28"/>
                  <a:gd name="T4" fmla="*/ 30 w 54"/>
                  <a:gd name="T5" fmla="*/ 20 h 28"/>
                  <a:gd name="T6" fmla="*/ 54 w 54"/>
                  <a:gd name="T7" fmla="*/ 0 h 28"/>
                  <a:gd name="T8" fmla="*/ 22 w 54"/>
                  <a:gd name="T9" fmla="*/ 1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8"/>
                  <a:gd name="T17" fmla="*/ 54 w 54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8">
                    <a:moveTo>
                      <a:pt x="22" y="10"/>
                    </a:moveTo>
                    <a:lnTo>
                      <a:pt x="0" y="28"/>
                    </a:lnTo>
                    <a:lnTo>
                      <a:pt x="30" y="20"/>
                    </a:lnTo>
                    <a:lnTo>
                      <a:pt x="54" y="0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001598"/>
              </a:solidFill>
              <a:ln w="0">
                <a:solidFill>
                  <a:srgbClr val="00159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43" name="Freeform 3306"/>
              <p:cNvSpPr>
                <a:spLocks noChangeAspect="1"/>
              </p:cNvSpPr>
              <p:nvPr/>
            </p:nvSpPr>
            <p:spPr bwMode="auto">
              <a:xfrm>
                <a:off x="4854" y="1760"/>
                <a:ext cx="54" cy="28"/>
              </a:xfrm>
              <a:custGeom>
                <a:avLst/>
                <a:gdLst>
                  <a:gd name="T0" fmla="*/ 22 w 54"/>
                  <a:gd name="T1" fmla="*/ 10 h 28"/>
                  <a:gd name="T2" fmla="*/ 0 w 54"/>
                  <a:gd name="T3" fmla="*/ 28 h 28"/>
                  <a:gd name="T4" fmla="*/ 30 w 54"/>
                  <a:gd name="T5" fmla="*/ 20 h 28"/>
                  <a:gd name="T6" fmla="*/ 54 w 54"/>
                  <a:gd name="T7" fmla="*/ 0 h 28"/>
                  <a:gd name="T8" fmla="*/ 22 w 54"/>
                  <a:gd name="T9" fmla="*/ 1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8"/>
                  <a:gd name="T17" fmla="*/ 54 w 54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8">
                    <a:moveTo>
                      <a:pt x="22" y="10"/>
                    </a:moveTo>
                    <a:lnTo>
                      <a:pt x="0" y="28"/>
                    </a:lnTo>
                    <a:lnTo>
                      <a:pt x="30" y="20"/>
                    </a:lnTo>
                    <a:lnTo>
                      <a:pt x="54" y="0"/>
                    </a:lnTo>
                    <a:lnTo>
                      <a:pt x="22" y="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44" name="Freeform 3307"/>
              <p:cNvSpPr>
                <a:spLocks noChangeAspect="1"/>
              </p:cNvSpPr>
              <p:nvPr/>
            </p:nvSpPr>
            <p:spPr bwMode="auto">
              <a:xfrm>
                <a:off x="4884" y="1746"/>
                <a:ext cx="56" cy="34"/>
              </a:xfrm>
              <a:custGeom>
                <a:avLst/>
                <a:gdLst>
                  <a:gd name="T0" fmla="*/ 24 w 56"/>
                  <a:gd name="T1" fmla="*/ 14 h 34"/>
                  <a:gd name="T2" fmla="*/ 0 w 56"/>
                  <a:gd name="T3" fmla="*/ 34 h 34"/>
                  <a:gd name="T4" fmla="*/ 32 w 56"/>
                  <a:gd name="T5" fmla="*/ 22 h 34"/>
                  <a:gd name="T6" fmla="*/ 56 w 56"/>
                  <a:gd name="T7" fmla="*/ 0 h 34"/>
                  <a:gd name="T8" fmla="*/ 24 w 56"/>
                  <a:gd name="T9" fmla="*/ 14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34"/>
                  <a:gd name="T17" fmla="*/ 56 w 56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34">
                    <a:moveTo>
                      <a:pt x="24" y="14"/>
                    </a:moveTo>
                    <a:lnTo>
                      <a:pt x="0" y="34"/>
                    </a:lnTo>
                    <a:lnTo>
                      <a:pt x="32" y="22"/>
                    </a:lnTo>
                    <a:lnTo>
                      <a:pt x="56" y="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000FA1"/>
              </a:solidFill>
              <a:ln w="0">
                <a:solidFill>
                  <a:srgbClr val="000FA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45" name="Freeform 3308"/>
              <p:cNvSpPr>
                <a:spLocks noChangeAspect="1"/>
              </p:cNvSpPr>
              <p:nvPr/>
            </p:nvSpPr>
            <p:spPr bwMode="auto">
              <a:xfrm>
                <a:off x="4884" y="1746"/>
                <a:ext cx="56" cy="34"/>
              </a:xfrm>
              <a:custGeom>
                <a:avLst/>
                <a:gdLst>
                  <a:gd name="T0" fmla="*/ 24 w 56"/>
                  <a:gd name="T1" fmla="*/ 14 h 34"/>
                  <a:gd name="T2" fmla="*/ 0 w 56"/>
                  <a:gd name="T3" fmla="*/ 34 h 34"/>
                  <a:gd name="T4" fmla="*/ 32 w 56"/>
                  <a:gd name="T5" fmla="*/ 22 h 34"/>
                  <a:gd name="T6" fmla="*/ 56 w 56"/>
                  <a:gd name="T7" fmla="*/ 0 h 34"/>
                  <a:gd name="T8" fmla="*/ 24 w 56"/>
                  <a:gd name="T9" fmla="*/ 14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34"/>
                  <a:gd name="T17" fmla="*/ 56 w 56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34">
                    <a:moveTo>
                      <a:pt x="24" y="14"/>
                    </a:moveTo>
                    <a:lnTo>
                      <a:pt x="0" y="34"/>
                    </a:lnTo>
                    <a:lnTo>
                      <a:pt x="32" y="22"/>
                    </a:lnTo>
                    <a:lnTo>
                      <a:pt x="56" y="0"/>
                    </a:lnTo>
                    <a:lnTo>
                      <a:pt x="24" y="1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46" name="Freeform 3309"/>
              <p:cNvSpPr>
                <a:spLocks noChangeAspect="1"/>
              </p:cNvSpPr>
              <p:nvPr/>
            </p:nvSpPr>
            <p:spPr bwMode="auto">
              <a:xfrm>
                <a:off x="4916" y="1732"/>
                <a:ext cx="56" cy="36"/>
              </a:xfrm>
              <a:custGeom>
                <a:avLst/>
                <a:gdLst>
                  <a:gd name="T0" fmla="*/ 24 w 56"/>
                  <a:gd name="T1" fmla="*/ 14 h 36"/>
                  <a:gd name="T2" fmla="*/ 0 w 56"/>
                  <a:gd name="T3" fmla="*/ 36 h 36"/>
                  <a:gd name="T4" fmla="*/ 34 w 56"/>
                  <a:gd name="T5" fmla="*/ 26 h 36"/>
                  <a:gd name="T6" fmla="*/ 56 w 56"/>
                  <a:gd name="T7" fmla="*/ 0 h 36"/>
                  <a:gd name="T8" fmla="*/ 24 w 56"/>
                  <a:gd name="T9" fmla="*/ 14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36"/>
                  <a:gd name="T17" fmla="*/ 56 w 56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36">
                    <a:moveTo>
                      <a:pt x="24" y="14"/>
                    </a:moveTo>
                    <a:lnTo>
                      <a:pt x="0" y="36"/>
                    </a:lnTo>
                    <a:lnTo>
                      <a:pt x="34" y="26"/>
                    </a:lnTo>
                    <a:lnTo>
                      <a:pt x="56" y="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000CAA"/>
              </a:solidFill>
              <a:ln w="0">
                <a:solidFill>
                  <a:srgbClr val="000CAA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47" name="Freeform 3310"/>
              <p:cNvSpPr>
                <a:spLocks noChangeAspect="1"/>
              </p:cNvSpPr>
              <p:nvPr/>
            </p:nvSpPr>
            <p:spPr bwMode="auto">
              <a:xfrm>
                <a:off x="4916" y="1732"/>
                <a:ext cx="56" cy="36"/>
              </a:xfrm>
              <a:custGeom>
                <a:avLst/>
                <a:gdLst>
                  <a:gd name="T0" fmla="*/ 24 w 56"/>
                  <a:gd name="T1" fmla="*/ 14 h 36"/>
                  <a:gd name="T2" fmla="*/ 0 w 56"/>
                  <a:gd name="T3" fmla="*/ 36 h 36"/>
                  <a:gd name="T4" fmla="*/ 34 w 56"/>
                  <a:gd name="T5" fmla="*/ 26 h 36"/>
                  <a:gd name="T6" fmla="*/ 56 w 56"/>
                  <a:gd name="T7" fmla="*/ 0 h 36"/>
                  <a:gd name="T8" fmla="*/ 24 w 56"/>
                  <a:gd name="T9" fmla="*/ 14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36"/>
                  <a:gd name="T17" fmla="*/ 56 w 56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36">
                    <a:moveTo>
                      <a:pt x="24" y="14"/>
                    </a:moveTo>
                    <a:lnTo>
                      <a:pt x="0" y="36"/>
                    </a:lnTo>
                    <a:lnTo>
                      <a:pt x="34" y="26"/>
                    </a:lnTo>
                    <a:lnTo>
                      <a:pt x="56" y="0"/>
                    </a:lnTo>
                    <a:lnTo>
                      <a:pt x="24" y="1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48" name="Freeform 3311"/>
              <p:cNvSpPr>
                <a:spLocks noChangeAspect="1"/>
              </p:cNvSpPr>
              <p:nvPr/>
            </p:nvSpPr>
            <p:spPr bwMode="auto">
              <a:xfrm>
                <a:off x="4950" y="1718"/>
                <a:ext cx="56" cy="40"/>
              </a:xfrm>
              <a:custGeom>
                <a:avLst/>
                <a:gdLst>
                  <a:gd name="T0" fmla="*/ 22 w 56"/>
                  <a:gd name="T1" fmla="*/ 14 h 40"/>
                  <a:gd name="T2" fmla="*/ 0 w 56"/>
                  <a:gd name="T3" fmla="*/ 40 h 40"/>
                  <a:gd name="T4" fmla="*/ 32 w 56"/>
                  <a:gd name="T5" fmla="*/ 26 h 40"/>
                  <a:gd name="T6" fmla="*/ 56 w 56"/>
                  <a:gd name="T7" fmla="*/ 0 h 40"/>
                  <a:gd name="T8" fmla="*/ 22 w 56"/>
                  <a:gd name="T9" fmla="*/ 14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40"/>
                  <a:gd name="T17" fmla="*/ 56 w 56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40">
                    <a:moveTo>
                      <a:pt x="22" y="14"/>
                    </a:moveTo>
                    <a:lnTo>
                      <a:pt x="0" y="40"/>
                    </a:lnTo>
                    <a:lnTo>
                      <a:pt x="32" y="26"/>
                    </a:lnTo>
                    <a:lnTo>
                      <a:pt x="56" y="0"/>
                    </a:lnTo>
                    <a:lnTo>
                      <a:pt x="22" y="14"/>
                    </a:lnTo>
                    <a:close/>
                  </a:path>
                </a:pathLst>
              </a:custGeom>
              <a:solidFill>
                <a:srgbClr val="000DB4"/>
              </a:solidFill>
              <a:ln w="0">
                <a:solidFill>
                  <a:srgbClr val="000DB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49" name="Freeform 3312"/>
              <p:cNvSpPr>
                <a:spLocks noChangeAspect="1"/>
              </p:cNvSpPr>
              <p:nvPr/>
            </p:nvSpPr>
            <p:spPr bwMode="auto">
              <a:xfrm>
                <a:off x="4950" y="1718"/>
                <a:ext cx="56" cy="40"/>
              </a:xfrm>
              <a:custGeom>
                <a:avLst/>
                <a:gdLst>
                  <a:gd name="T0" fmla="*/ 22 w 56"/>
                  <a:gd name="T1" fmla="*/ 14 h 40"/>
                  <a:gd name="T2" fmla="*/ 0 w 56"/>
                  <a:gd name="T3" fmla="*/ 40 h 40"/>
                  <a:gd name="T4" fmla="*/ 32 w 56"/>
                  <a:gd name="T5" fmla="*/ 26 h 40"/>
                  <a:gd name="T6" fmla="*/ 56 w 56"/>
                  <a:gd name="T7" fmla="*/ 0 h 40"/>
                  <a:gd name="T8" fmla="*/ 22 w 56"/>
                  <a:gd name="T9" fmla="*/ 14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40"/>
                  <a:gd name="T17" fmla="*/ 56 w 56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40">
                    <a:moveTo>
                      <a:pt x="22" y="14"/>
                    </a:moveTo>
                    <a:lnTo>
                      <a:pt x="0" y="40"/>
                    </a:lnTo>
                    <a:lnTo>
                      <a:pt x="32" y="26"/>
                    </a:lnTo>
                    <a:lnTo>
                      <a:pt x="56" y="0"/>
                    </a:lnTo>
                    <a:lnTo>
                      <a:pt x="22" y="1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50" name="Freeform 3313"/>
              <p:cNvSpPr>
                <a:spLocks noChangeAspect="1"/>
              </p:cNvSpPr>
              <p:nvPr/>
            </p:nvSpPr>
            <p:spPr bwMode="auto">
              <a:xfrm>
                <a:off x="4982" y="1702"/>
                <a:ext cx="58" cy="42"/>
              </a:xfrm>
              <a:custGeom>
                <a:avLst/>
                <a:gdLst>
                  <a:gd name="T0" fmla="*/ 24 w 58"/>
                  <a:gd name="T1" fmla="*/ 16 h 42"/>
                  <a:gd name="T2" fmla="*/ 0 w 58"/>
                  <a:gd name="T3" fmla="*/ 42 h 42"/>
                  <a:gd name="T4" fmla="*/ 34 w 58"/>
                  <a:gd name="T5" fmla="*/ 30 h 42"/>
                  <a:gd name="T6" fmla="*/ 58 w 58"/>
                  <a:gd name="T7" fmla="*/ 0 h 42"/>
                  <a:gd name="T8" fmla="*/ 24 w 58"/>
                  <a:gd name="T9" fmla="*/ 16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42"/>
                  <a:gd name="T17" fmla="*/ 58 w 58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42">
                    <a:moveTo>
                      <a:pt x="24" y="16"/>
                    </a:moveTo>
                    <a:lnTo>
                      <a:pt x="0" y="42"/>
                    </a:lnTo>
                    <a:lnTo>
                      <a:pt x="34" y="30"/>
                    </a:lnTo>
                    <a:lnTo>
                      <a:pt x="58" y="0"/>
                    </a:lnTo>
                    <a:lnTo>
                      <a:pt x="24" y="16"/>
                    </a:lnTo>
                    <a:close/>
                  </a:path>
                </a:pathLst>
              </a:custGeom>
              <a:solidFill>
                <a:srgbClr val="0011BC"/>
              </a:solidFill>
              <a:ln w="0">
                <a:solidFill>
                  <a:srgbClr val="0011B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51" name="Freeform 3314"/>
              <p:cNvSpPr>
                <a:spLocks noChangeAspect="1"/>
              </p:cNvSpPr>
              <p:nvPr/>
            </p:nvSpPr>
            <p:spPr bwMode="auto">
              <a:xfrm>
                <a:off x="4982" y="1702"/>
                <a:ext cx="58" cy="42"/>
              </a:xfrm>
              <a:custGeom>
                <a:avLst/>
                <a:gdLst>
                  <a:gd name="T0" fmla="*/ 24 w 58"/>
                  <a:gd name="T1" fmla="*/ 16 h 42"/>
                  <a:gd name="T2" fmla="*/ 0 w 58"/>
                  <a:gd name="T3" fmla="*/ 42 h 42"/>
                  <a:gd name="T4" fmla="*/ 34 w 58"/>
                  <a:gd name="T5" fmla="*/ 30 h 42"/>
                  <a:gd name="T6" fmla="*/ 58 w 58"/>
                  <a:gd name="T7" fmla="*/ 0 h 42"/>
                  <a:gd name="T8" fmla="*/ 24 w 58"/>
                  <a:gd name="T9" fmla="*/ 16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42"/>
                  <a:gd name="T17" fmla="*/ 58 w 58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42">
                    <a:moveTo>
                      <a:pt x="24" y="16"/>
                    </a:moveTo>
                    <a:lnTo>
                      <a:pt x="0" y="42"/>
                    </a:lnTo>
                    <a:lnTo>
                      <a:pt x="34" y="30"/>
                    </a:lnTo>
                    <a:lnTo>
                      <a:pt x="58" y="0"/>
                    </a:lnTo>
                    <a:lnTo>
                      <a:pt x="24" y="1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52" name="Freeform 3315"/>
              <p:cNvSpPr>
                <a:spLocks noChangeAspect="1"/>
              </p:cNvSpPr>
              <p:nvPr/>
            </p:nvSpPr>
            <p:spPr bwMode="auto">
              <a:xfrm>
                <a:off x="5016" y="1688"/>
                <a:ext cx="58" cy="44"/>
              </a:xfrm>
              <a:custGeom>
                <a:avLst/>
                <a:gdLst>
                  <a:gd name="T0" fmla="*/ 24 w 58"/>
                  <a:gd name="T1" fmla="*/ 14 h 44"/>
                  <a:gd name="T2" fmla="*/ 0 w 58"/>
                  <a:gd name="T3" fmla="*/ 44 h 44"/>
                  <a:gd name="T4" fmla="*/ 36 w 58"/>
                  <a:gd name="T5" fmla="*/ 34 h 44"/>
                  <a:gd name="T6" fmla="*/ 58 w 58"/>
                  <a:gd name="T7" fmla="*/ 0 h 44"/>
                  <a:gd name="T8" fmla="*/ 24 w 58"/>
                  <a:gd name="T9" fmla="*/ 14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44"/>
                  <a:gd name="T17" fmla="*/ 58 w 58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44">
                    <a:moveTo>
                      <a:pt x="24" y="14"/>
                    </a:moveTo>
                    <a:lnTo>
                      <a:pt x="0" y="44"/>
                    </a:lnTo>
                    <a:lnTo>
                      <a:pt x="36" y="34"/>
                    </a:lnTo>
                    <a:lnTo>
                      <a:pt x="58" y="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0019C3"/>
              </a:solidFill>
              <a:ln w="0">
                <a:solidFill>
                  <a:srgbClr val="0019C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53" name="Freeform 3316"/>
              <p:cNvSpPr>
                <a:spLocks noChangeAspect="1"/>
              </p:cNvSpPr>
              <p:nvPr/>
            </p:nvSpPr>
            <p:spPr bwMode="auto">
              <a:xfrm>
                <a:off x="5016" y="1688"/>
                <a:ext cx="58" cy="44"/>
              </a:xfrm>
              <a:custGeom>
                <a:avLst/>
                <a:gdLst>
                  <a:gd name="T0" fmla="*/ 24 w 58"/>
                  <a:gd name="T1" fmla="*/ 14 h 44"/>
                  <a:gd name="T2" fmla="*/ 0 w 58"/>
                  <a:gd name="T3" fmla="*/ 44 h 44"/>
                  <a:gd name="T4" fmla="*/ 36 w 58"/>
                  <a:gd name="T5" fmla="*/ 34 h 44"/>
                  <a:gd name="T6" fmla="*/ 58 w 58"/>
                  <a:gd name="T7" fmla="*/ 0 h 44"/>
                  <a:gd name="T8" fmla="*/ 24 w 58"/>
                  <a:gd name="T9" fmla="*/ 14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44"/>
                  <a:gd name="T17" fmla="*/ 58 w 58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44">
                    <a:moveTo>
                      <a:pt x="24" y="14"/>
                    </a:moveTo>
                    <a:lnTo>
                      <a:pt x="0" y="44"/>
                    </a:lnTo>
                    <a:lnTo>
                      <a:pt x="36" y="34"/>
                    </a:lnTo>
                    <a:lnTo>
                      <a:pt x="58" y="0"/>
                    </a:lnTo>
                    <a:lnTo>
                      <a:pt x="24" y="1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54" name="Freeform 3317"/>
              <p:cNvSpPr>
                <a:spLocks noChangeAspect="1"/>
              </p:cNvSpPr>
              <p:nvPr/>
            </p:nvSpPr>
            <p:spPr bwMode="auto">
              <a:xfrm>
                <a:off x="5052" y="1676"/>
                <a:ext cx="58" cy="46"/>
              </a:xfrm>
              <a:custGeom>
                <a:avLst/>
                <a:gdLst>
                  <a:gd name="T0" fmla="*/ 22 w 58"/>
                  <a:gd name="T1" fmla="*/ 12 h 46"/>
                  <a:gd name="T2" fmla="*/ 0 w 58"/>
                  <a:gd name="T3" fmla="*/ 46 h 46"/>
                  <a:gd name="T4" fmla="*/ 34 w 58"/>
                  <a:gd name="T5" fmla="*/ 36 h 46"/>
                  <a:gd name="T6" fmla="*/ 58 w 58"/>
                  <a:gd name="T7" fmla="*/ 0 h 46"/>
                  <a:gd name="T8" fmla="*/ 22 w 58"/>
                  <a:gd name="T9" fmla="*/ 12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46"/>
                  <a:gd name="T17" fmla="*/ 58 w 58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46">
                    <a:moveTo>
                      <a:pt x="22" y="12"/>
                    </a:moveTo>
                    <a:lnTo>
                      <a:pt x="0" y="46"/>
                    </a:lnTo>
                    <a:lnTo>
                      <a:pt x="34" y="36"/>
                    </a:lnTo>
                    <a:lnTo>
                      <a:pt x="58" y="0"/>
                    </a:lnTo>
                    <a:lnTo>
                      <a:pt x="22" y="12"/>
                    </a:lnTo>
                    <a:close/>
                  </a:path>
                </a:pathLst>
              </a:custGeom>
              <a:solidFill>
                <a:srgbClr val="0924C7"/>
              </a:solidFill>
              <a:ln w="0">
                <a:solidFill>
                  <a:srgbClr val="0924C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55" name="Freeform 3318"/>
              <p:cNvSpPr>
                <a:spLocks noChangeAspect="1"/>
              </p:cNvSpPr>
              <p:nvPr/>
            </p:nvSpPr>
            <p:spPr bwMode="auto">
              <a:xfrm>
                <a:off x="5052" y="1676"/>
                <a:ext cx="58" cy="46"/>
              </a:xfrm>
              <a:custGeom>
                <a:avLst/>
                <a:gdLst>
                  <a:gd name="T0" fmla="*/ 22 w 58"/>
                  <a:gd name="T1" fmla="*/ 12 h 46"/>
                  <a:gd name="T2" fmla="*/ 0 w 58"/>
                  <a:gd name="T3" fmla="*/ 46 h 46"/>
                  <a:gd name="T4" fmla="*/ 34 w 58"/>
                  <a:gd name="T5" fmla="*/ 36 h 46"/>
                  <a:gd name="T6" fmla="*/ 58 w 58"/>
                  <a:gd name="T7" fmla="*/ 0 h 46"/>
                  <a:gd name="T8" fmla="*/ 22 w 58"/>
                  <a:gd name="T9" fmla="*/ 12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46"/>
                  <a:gd name="T17" fmla="*/ 58 w 58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46">
                    <a:moveTo>
                      <a:pt x="22" y="12"/>
                    </a:moveTo>
                    <a:lnTo>
                      <a:pt x="0" y="46"/>
                    </a:lnTo>
                    <a:lnTo>
                      <a:pt x="34" y="36"/>
                    </a:lnTo>
                    <a:lnTo>
                      <a:pt x="58" y="0"/>
                    </a:lnTo>
                    <a:lnTo>
                      <a:pt x="22" y="1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56" name="Freeform 3319"/>
              <p:cNvSpPr>
                <a:spLocks noChangeAspect="1"/>
              </p:cNvSpPr>
              <p:nvPr/>
            </p:nvSpPr>
            <p:spPr bwMode="auto">
              <a:xfrm>
                <a:off x="5086" y="1666"/>
                <a:ext cx="58" cy="46"/>
              </a:xfrm>
              <a:custGeom>
                <a:avLst/>
                <a:gdLst>
                  <a:gd name="T0" fmla="*/ 24 w 58"/>
                  <a:gd name="T1" fmla="*/ 10 h 46"/>
                  <a:gd name="T2" fmla="*/ 0 w 58"/>
                  <a:gd name="T3" fmla="*/ 46 h 46"/>
                  <a:gd name="T4" fmla="*/ 36 w 58"/>
                  <a:gd name="T5" fmla="*/ 40 h 46"/>
                  <a:gd name="T6" fmla="*/ 58 w 58"/>
                  <a:gd name="T7" fmla="*/ 0 h 46"/>
                  <a:gd name="T8" fmla="*/ 24 w 58"/>
                  <a:gd name="T9" fmla="*/ 1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46"/>
                  <a:gd name="T17" fmla="*/ 58 w 58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46">
                    <a:moveTo>
                      <a:pt x="24" y="10"/>
                    </a:moveTo>
                    <a:lnTo>
                      <a:pt x="0" y="46"/>
                    </a:lnTo>
                    <a:lnTo>
                      <a:pt x="36" y="40"/>
                    </a:lnTo>
                    <a:lnTo>
                      <a:pt x="58" y="0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2031C9"/>
              </a:solidFill>
              <a:ln w="0">
                <a:solidFill>
                  <a:srgbClr val="2031C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57" name="Freeform 3320"/>
              <p:cNvSpPr>
                <a:spLocks noChangeAspect="1"/>
              </p:cNvSpPr>
              <p:nvPr/>
            </p:nvSpPr>
            <p:spPr bwMode="auto">
              <a:xfrm>
                <a:off x="5086" y="1666"/>
                <a:ext cx="58" cy="46"/>
              </a:xfrm>
              <a:custGeom>
                <a:avLst/>
                <a:gdLst>
                  <a:gd name="T0" fmla="*/ 24 w 58"/>
                  <a:gd name="T1" fmla="*/ 10 h 46"/>
                  <a:gd name="T2" fmla="*/ 0 w 58"/>
                  <a:gd name="T3" fmla="*/ 46 h 46"/>
                  <a:gd name="T4" fmla="*/ 36 w 58"/>
                  <a:gd name="T5" fmla="*/ 40 h 46"/>
                  <a:gd name="T6" fmla="*/ 58 w 58"/>
                  <a:gd name="T7" fmla="*/ 0 h 46"/>
                  <a:gd name="T8" fmla="*/ 24 w 58"/>
                  <a:gd name="T9" fmla="*/ 1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46"/>
                  <a:gd name="T17" fmla="*/ 58 w 58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46">
                    <a:moveTo>
                      <a:pt x="24" y="10"/>
                    </a:moveTo>
                    <a:lnTo>
                      <a:pt x="0" y="46"/>
                    </a:lnTo>
                    <a:lnTo>
                      <a:pt x="36" y="40"/>
                    </a:lnTo>
                    <a:lnTo>
                      <a:pt x="58" y="0"/>
                    </a:lnTo>
                    <a:lnTo>
                      <a:pt x="24" y="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58" name="Freeform 3321"/>
              <p:cNvSpPr>
                <a:spLocks noChangeAspect="1"/>
              </p:cNvSpPr>
              <p:nvPr/>
            </p:nvSpPr>
            <p:spPr bwMode="auto">
              <a:xfrm>
                <a:off x="5122" y="1662"/>
                <a:ext cx="58" cy="44"/>
              </a:xfrm>
              <a:custGeom>
                <a:avLst/>
                <a:gdLst>
                  <a:gd name="T0" fmla="*/ 22 w 58"/>
                  <a:gd name="T1" fmla="*/ 4 h 44"/>
                  <a:gd name="T2" fmla="*/ 0 w 58"/>
                  <a:gd name="T3" fmla="*/ 44 h 44"/>
                  <a:gd name="T4" fmla="*/ 34 w 58"/>
                  <a:gd name="T5" fmla="*/ 42 h 44"/>
                  <a:gd name="T6" fmla="*/ 58 w 58"/>
                  <a:gd name="T7" fmla="*/ 0 h 44"/>
                  <a:gd name="T8" fmla="*/ 22 w 58"/>
                  <a:gd name="T9" fmla="*/ 4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44"/>
                  <a:gd name="T17" fmla="*/ 58 w 58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44">
                    <a:moveTo>
                      <a:pt x="22" y="4"/>
                    </a:moveTo>
                    <a:lnTo>
                      <a:pt x="0" y="44"/>
                    </a:lnTo>
                    <a:lnTo>
                      <a:pt x="34" y="42"/>
                    </a:lnTo>
                    <a:lnTo>
                      <a:pt x="58" y="0"/>
                    </a:lnTo>
                    <a:lnTo>
                      <a:pt x="22" y="4"/>
                    </a:lnTo>
                    <a:close/>
                  </a:path>
                </a:pathLst>
              </a:custGeom>
              <a:solidFill>
                <a:srgbClr val="3641C7"/>
              </a:solidFill>
              <a:ln w="0">
                <a:solidFill>
                  <a:srgbClr val="3641C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59" name="Freeform 3322"/>
              <p:cNvSpPr>
                <a:spLocks noChangeAspect="1"/>
              </p:cNvSpPr>
              <p:nvPr/>
            </p:nvSpPr>
            <p:spPr bwMode="auto">
              <a:xfrm>
                <a:off x="5122" y="1662"/>
                <a:ext cx="58" cy="44"/>
              </a:xfrm>
              <a:custGeom>
                <a:avLst/>
                <a:gdLst>
                  <a:gd name="T0" fmla="*/ 22 w 58"/>
                  <a:gd name="T1" fmla="*/ 4 h 44"/>
                  <a:gd name="T2" fmla="*/ 0 w 58"/>
                  <a:gd name="T3" fmla="*/ 44 h 44"/>
                  <a:gd name="T4" fmla="*/ 34 w 58"/>
                  <a:gd name="T5" fmla="*/ 42 h 44"/>
                  <a:gd name="T6" fmla="*/ 58 w 58"/>
                  <a:gd name="T7" fmla="*/ 0 h 44"/>
                  <a:gd name="T8" fmla="*/ 22 w 58"/>
                  <a:gd name="T9" fmla="*/ 4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44"/>
                  <a:gd name="T17" fmla="*/ 58 w 58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44">
                    <a:moveTo>
                      <a:pt x="22" y="4"/>
                    </a:moveTo>
                    <a:lnTo>
                      <a:pt x="0" y="44"/>
                    </a:lnTo>
                    <a:lnTo>
                      <a:pt x="34" y="42"/>
                    </a:lnTo>
                    <a:lnTo>
                      <a:pt x="58" y="0"/>
                    </a:lnTo>
                    <a:lnTo>
                      <a:pt x="2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60" name="Freeform 3323"/>
              <p:cNvSpPr>
                <a:spLocks noChangeAspect="1"/>
              </p:cNvSpPr>
              <p:nvPr/>
            </p:nvSpPr>
            <p:spPr bwMode="auto">
              <a:xfrm>
                <a:off x="5156" y="1662"/>
                <a:ext cx="60" cy="48"/>
              </a:xfrm>
              <a:custGeom>
                <a:avLst/>
                <a:gdLst>
                  <a:gd name="T0" fmla="*/ 24 w 60"/>
                  <a:gd name="T1" fmla="*/ 0 h 48"/>
                  <a:gd name="T2" fmla="*/ 0 w 60"/>
                  <a:gd name="T3" fmla="*/ 42 h 48"/>
                  <a:gd name="T4" fmla="*/ 36 w 60"/>
                  <a:gd name="T5" fmla="*/ 48 h 48"/>
                  <a:gd name="T6" fmla="*/ 60 w 60"/>
                  <a:gd name="T7" fmla="*/ 4 h 48"/>
                  <a:gd name="T8" fmla="*/ 24 w 60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48"/>
                  <a:gd name="T17" fmla="*/ 60 w 60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48">
                    <a:moveTo>
                      <a:pt x="24" y="0"/>
                    </a:moveTo>
                    <a:lnTo>
                      <a:pt x="0" y="42"/>
                    </a:lnTo>
                    <a:lnTo>
                      <a:pt x="36" y="48"/>
                    </a:lnTo>
                    <a:lnTo>
                      <a:pt x="60" y="4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C52C2"/>
              </a:solidFill>
              <a:ln w="0">
                <a:solidFill>
                  <a:srgbClr val="4C52C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61" name="Freeform 3324"/>
              <p:cNvSpPr>
                <a:spLocks noChangeAspect="1"/>
              </p:cNvSpPr>
              <p:nvPr/>
            </p:nvSpPr>
            <p:spPr bwMode="auto">
              <a:xfrm>
                <a:off x="5156" y="1662"/>
                <a:ext cx="60" cy="48"/>
              </a:xfrm>
              <a:custGeom>
                <a:avLst/>
                <a:gdLst>
                  <a:gd name="T0" fmla="*/ 24 w 60"/>
                  <a:gd name="T1" fmla="*/ 0 h 48"/>
                  <a:gd name="T2" fmla="*/ 0 w 60"/>
                  <a:gd name="T3" fmla="*/ 42 h 48"/>
                  <a:gd name="T4" fmla="*/ 36 w 60"/>
                  <a:gd name="T5" fmla="*/ 48 h 48"/>
                  <a:gd name="T6" fmla="*/ 60 w 60"/>
                  <a:gd name="T7" fmla="*/ 4 h 48"/>
                  <a:gd name="T8" fmla="*/ 24 w 60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48"/>
                  <a:gd name="T17" fmla="*/ 60 w 60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48">
                    <a:moveTo>
                      <a:pt x="24" y="0"/>
                    </a:moveTo>
                    <a:lnTo>
                      <a:pt x="0" y="42"/>
                    </a:lnTo>
                    <a:lnTo>
                      <a:pt x="36" y="48"/>
                    </a:lnTo>
                    <a:lnTo>
                      <a:pt x="60" y="4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62" name="Freeform 3325"/>
              <p:cNvSpPr>
                <a:spLocks noChangeAspect="1"/>
              </p:cNvSpPr>
              <p:nvPr/>
            </p:nvSpPr>
            <p:spPr bwMode="auto">
              <a:xfrm>
                <a:off x="5192" y="1666"/>
                <a:ext cx="60" cy="60"/>
              </a:xfrm>
              <a:custGeom>
                <a:avLst/>
                <a:gdLst>
                  <a:gd name="T0" fmla="*/ 24 w 60"/>
                  <a:gd name="T1" fmla="*/ 0 h 60"/>
                  <a:gd name="T2" fmla="*/ 0 w 60"/>
                  <a:gd name="T3" fmla="*/ 44 h 60"/>
                  <a:gd name="T4" fmla="*/ 36 w 60"/>
                  <a:gd name="T5" fmla="*/ 60 h 60"/>
                  <a:gd name="T6" fmla="*/ 60 w 60"/>
                  <a:gd name="T7" fmla="*/ 14 h 60"/>
                  <a:gd name="T8" fmla="*/ 24 w 60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60"/>
                  <a:gd name="T17" fmla="*/ 60 w 60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60">
                    <a:moveTo>
                      <a:pt x="24" y="0"/>
                    </a:moveTo>
                    <a:lnTo>
                      <a:pt x="0" y="44"/>
                    </a:lnTo>
                    <a:lnTo>
                      <a:pt x="36" y="60"/>
                    </a:lnTo>
                    <a:lnTo>
                      <a:pt x="60" y="14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5F64B8"/>
              </a:solidFill>
              <a:ln w="0">
                <a:solidFill>
                  <a:srgbClr val="5F64B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63" name="Freeform 3326"/>
              <p:cNvSpPr>
                <a:spLocks noChangeAspect="1"/>
              </p:cNvSpPr>
              <p:nvPr/>
            </p:nvSpPr>
            <p:spPr bwMode="auto">
              <a:xfrm>
                <a:off x="5192" y="1666"/>
                <a:ext cx="60" cy="60"/>
              </a:xfrm>
              <a:custGeom>
                <a:avLst/>
                <a:gdLst>
                  <a:gd name="T0" fmla="*/ 24 w 60"/>
                  <a:gd name="T1" fmla="*/ 0 h 60"/>
                  <a:gd name="T2" fmla="*/ 0 w 60"/>
                  <a:gd name="T3" fmla="*/ 44 h 60"/>
                  <a:gd name="T4" fmla="*/ 36 w 60"/>
                  <a:gd name="T5" fmla="*/ 60 h 60"/>
                  <a:gd name="T6" fmla="*/ 60 w 60"/>
                  <a:gd name="T7" fmla="*/ 14 h 60"/>
                  <a:gd name="T8" fmla="*/ 24 w 60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60"/>
                  <a:gd name="T17" fmla="*/ 60 w 60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60">
                    <a:moveTo>
                      <a:pt x="24" y="0"/>
                    </a:moveTo>
                    <a:lnTo>
                      <a:pt x="0" y="44"/>
                    </a:lnTo>
                    <a:lnTo>
                      <a:pt x="36" y="60"/>
                    </a:lnTo>
                    <a:lnTo>
                      <a:pt x="60" y="14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64" name="Freeform 3327"/>
              <p:cNvSpPr>
                <a:spLocks noChangeAspect="1"/>
              </p:cNvSpPr>
              <p:nvPr/>
            </p:nvSpPr>
            <p:spPr bwMode="auto">
              <a:xfrm>
                <a:off x="5228" y="1680"/>
                <a:ext cx="58" cy="76"/>
              </a:xfrm>
              <a:custGeom>
                <a:avLst/>
                <a:gdLst>
                  <a:gd name="T0" fmla="*/ 24 w 58"/>
                  <a:gd name="T1" fmla="*/ 0 h 76"/>
                  <a:gd name="T2" fmla="*/ 0 w 58"/>
                  <a:gd name="T3" fmla="*/ 46 h 76"/>
                  <a:gd name="T4" fmla="*/ 34 w 58"/>
                  <a:gd name="T5" fmla="*/ 76 h 76"/>
                  <a:gd name="T6" fmla="*/ 58 w 58"/>
                  <a:gd name="T7" fmla="*/ 28 h 76"/>
                  <a:gd name="T8" fmla="*/ 24 w 58"/>
                  <a:gd name="T9" fmla="*/ 0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76"/>
                  <a:gd name="T17" fmla="*/ 58 w 58"/>
                  <a:gd name="T18" fmla="*/ 76 h 7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76">
                    <a:moveTo>
                      <a:pt x="24" y="0"/>
                    </a:moveTo>
                    <a:lnTo>
                      <a:pt x="0" y="46"/>
                    </a:lnTo>
                    <a:lnTo>
                      <a:pt x="34" y="76"/>
                    </a:lnTo>
                    <a:lnTo>
                      <a:pt x="58" y="28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7077AB"/>
              </a:solidFill>
              <a:ln w="0">
                <a:solidFill>
                  <a:srgbClr val="7077A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65" name="Freeform 3328"/>
              <p:cNvSpPr>
                <a:spLocks noChangeAspect="1"/>
              </p:cNvSpPr>
              <p:nvPr/>
            </p:nvSpPr>
            <p:spPr bwMode="auto">
              <a:xfrm>
                <a:off x="5228" y="1680"/>
                <a:ext cx="58" cy="76"/>
              </a:xfrm>
              <a:custGeom>
                <a:avLst/>
                <a:gdLst>
                  <a:gd name="T0" fmla="*/ 24 w 58"/>
                  <a:gd name="T1" fmla="*/ 0 h 76"/>
                  <a:gd name="T2" fmla="*/ 0 w 58"/>
                  <a:gd name="T3" fmla="*/ 46 h 76"/>
                  <a:gd name="T4" fmla="*/ 34 w 58"/>
                  <a:gd name="T5" fmla="*/ 76 h 76"/>
                  <a:gd name="T6" fmla="*/ 58 w 58"/>
                  <a:gd name="T7" fmla="*/ 28 h 76"/>
                  <a:gd name="T8" fmla="*/ 24 w 58"/>
                  <a:gd name="T9" fmla="*/ 0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76"/>
                  <a:gd name="T17" fmla="*/ 58 w 58"/>
                  <a:gd name="T18" fmla="*/ 76 h 7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76">
                    <a:moveTo>
                      <a:pt x="24" y="0"/>
                    </a:moveTo>
                    <a:lnTo>
                      <a:pt x="0" y="46"/>
                    </a:lnTo>
                    <a:lnTo>
                      <a:pt x="34" y="76"/>
                    </a:lnTo>
                    <a:lnTo>
                      <a:pt x="58" y="28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66" name="Freeform 3329"/>
              <p:cNvSpPr>
                <a:spLocks noChangeAspect="1"/>
              </p:cNvSpPr>
              <p:nvPr/>
            </p:nvSpPr>
            <p:spPr bwMode="auto">
              <a:xfrm>
                <a:off x="5262" y="1708"/>
                <a:ext cx="58" cy="92"/>
              </a:xfrm>
              <a:custGeom>
                <a:avLst/>
                <a:gdLst>
                  <a:gd name="T0" fmla="*/ 24 w 58"/>
                  <a:gd name="T1" fmla="*/ 0 h 92"/>
                  <a:gd name="T2" fmla="*/ 0 w 58"/>
                  <a:gd name="T3" fmla="*/ 48 h 92"/>
                  <a:gd name="T4" fmla="*/ 34 w 58"/>
                  <a:gd name="T5" fmla="*/ 92 h 92"/>
                  <a:gd name="T6" fmla="*/ 58 w 58"/>
                  <a:gd name="T7" fmla="*/ 44 h 92"/>
                  <a:gd name="T8" fmla="*/ 24 w 58"/>
                  <a:gd name="T9" fmla="*/ 0 h 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92"/>
                  <a:gd name="T17" fmla="*/ 58 w 58"/>
                  <a:gd name="T18" fmla="*/ 92 h 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92">
                    <a:moveTo>
                      <a:pt x="24" y="0"/>
                    </a:moveTo>
                    <a:lnTo>
                      <a:pt x="0" y="48"/>
                    </a:lnTo>
                    <a:lnTo>
                      <a:pt x="34" y="92"/>
                    </a:lnTo>
                    <a:lnTo>
                      <a:pt x="58" y="44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7D8A9C"/>
              </a:solidFill>
              <a:ln w="0">
                <a:solidFill>
                  <a:srgbClr val="7D8A9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67" name="Freeform 3330"/>
              <p:cNvSpPr>
                <a:spLocks noChangeAspect="1"/>
              </p:cNvSpPr>
              <p:nvPr/>
            </p:nvSpPr>
            <p:spPr bwMode="auto">
              <a:xfrm>
                <a:off x="5262" y="1708"/>
                <a:ext cx="58" cy="92"/>
              </a:xfrm>
              <a:custGeom>
                <a:avLst/>
                <a:gdLst>
                  <a:gd name="T0" fmla="*/ 24 w 58"/>
                  <a:gd name="T1" fmla="*/ 0 h 92"/>
                  <a:gd name="T2" fmla="*/ 0 w 58"/>
                  <a:gd name="T3" fmla="*/ 48 h 92"/>
                  <a:gd name="T4" fmla="*/ 34 w 58"/>
                  <a:gd name="T5" fmla="*/ 92 h 92"/>
                  <a:gd name="T6" fmla="*/ 58 w 58"/>
                  <a:gd name="T7" fmla="*/ 44 h 92"/>
                  <a:gd name="T8" fmla="*/ 24 w 58"/>
                  <a:gd name="T9" fmla="*/ 0 h 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92"/>
                  <a:gd name="T17" fmla="*/ 58 w 58"/>
                  <a:gd name="T18" fmla="*/ 92 h 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92">
                    <a:moveTo>
                      <a:pt x="24" y="0"/>
                    </a:moveTo>
                    <a:lnTo>
                      <a:pt x="0" y="48"/>
                    </a:lnTo>
                    <a:lnTo>
                      <a:pt x="34" y="92"/>
                    </a:lnTo>
                    <a:lnTo>
                      <a:pt x="58" y="44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68" name="Freeform 3331"/>
              <p:cNvSpPr>
                <a:spLocks noChangeAspect="1"/>
              </p:cNvSpPr>
              <p:nvPr/>
            </p:nvSpPr>
            <p:spPr bwMode="auto">
              <a:xfrm>
                <a:off x="5296" y="1752"/>
                <a:ext cx="56" cy="108"/>
              </a:xfrm>
              <a:custGeom>
                <a:avLst/>
                <a:gdLst>
                  <a:gd name="T0" fmla="*/ 24 w 56"/>
                  <a:gd name="T1" fmla="*/ 0 h 108"/>
                  <a:gd name="T2" fmla="*/ 0 w 56"/>
                  <a:gd name="T3" fmla="*/ 48 h 108"/>
                  <a:gd name="T4" fmla="*/ 34 w 56"/>
                  <a:gd name="T5" fmla="*/ 108 h 108"/>
                  <a:gd name="T6" fmla="*/ 56 w 56"/>
                  <a:gd name="T7" fmla="*/ 66 h 108"/>
                  <a:gd name="T8" fmla="*/ 24 w 56"/>
                  <a:gd name="T9" fmla="*/ 0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108"/>
                  <a:gd name="T17" fmla="*/ 56 w 56"/>
                  <a:gd name="T18" fmla="*/ 108 h 1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108">
                    <a:moveTo>
                      <a:pt x="24" y="0"/>
                    </a:moveTo>
                    <a:lnTo>
                      <a:pt x="0" y="48"/>
                    </a:lnTo>
                    <a:lnTo>
                      <a:pt x="34" y="108"/>
                    </a:lnTo>
                    <a:lnTo>
                      <a:pt x="56" y="6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879E87"/>
              </a:solidFill>
              <a:ln w="0">
                <a:solidFill>
                  <a:srgbClr val="879E8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69" name="Freeform 3332"/>
              <p:cNvSpPr>
                <a:spLocks noChangeAspect="1"/>
              </p:cNvSpPr>
              <p:nvPr/>
            </p:nvSpPr>
            <p:spPr bwMode="auto">
              <a:xfrm>
                <a:off x="5296" y="1752"/>
                <a:ext cx="56" cy="108"/>
              </a:xfrm>
              <a:custGeom>
                <a:avLst/>
                <a:gdLst>
                  <a:gd name="T0" fmla="*/ 24 w 56"/>
                  <a:gd name="T1" fmla="*/ 0 h 108"/>
                  <a:gd name="T2" fmla="*/ 0 w 56"/>
                  <a:gd name="T3" fmla="*/ 48 h 108"/>
                  <a:gd name="T4" fmla="*/ 34 w 56"/>
                  <a:gd name="T5" fmla="*/ 108 h 108"/>
                  <a:gd name="T6" fmla="*/ 56 w 56"/>
                  <a:gd name="T7" fmla="*/ 66 h 108"/>
                  <a:gd name="T8" fmla="*/ 24 w 56"/>
                  <a:gd name="T9" fmla="*/ 0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108"/>
                  <a:gd name="T17" fmla="*/ 56 w 56"/>
                  <a:gd name="T18" fmla="*/ 108 h 1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108">
                    <a:moveTo>
                      <a:pt x="24" y="0"/>
                    </a:moveTo>
                    <a:lnTo>
                      <a:pt x="0" y="48"/>
                    </a:lnTo>
                    <a:lnTo>
                      <a:pt x="34" y="108"/>
                    </a:lnTo>
                    <a:lnTo>
                      <a:pt x="56" y="66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70" name="Freeform 3333"/>
              <p:cNvSpPr>
                <a:spLocks noChangeAspect="1"/>
              </p:cNvSpPr>
              <p:nvPr/>
            </p:nvSpPr>
            <p:spPr bwMode="auto">
              <a:xfrm>
                <a:off x="5330" y="1818"/>
                <a:ext cx="54" cy="116"/>
              </a:xfrm>
              <a:custGeom>
                <a:avLst/>
                <a:gdLst>
                  <a:gd name="T0" fmla="*/ 22 w 54"/>
                  <a:gd name="T1" fmla="*/ 0 h 116"/>
                  <a:gd name="T2" fmla="*/ 0 w 54"/>
                  <a:gd name="T3" fmla="*/ 42 h 116"/>
                  <a:gd name="T4" fmla="*/ 30 w 54"/>
                  <a:gd name="T5" fmla="*/ 116 h 116"/>
                  <a:gd name="T6" fmla="*/ 54 w 54"/>
                  <a:gd name="T7" fmla="*/ 82 h 116"/>
                  <a:gd name="T8" fmla="*/ 22 w 54"/>
                  <a:gd name="T9" fmla="*/ 0 h 1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16"/>
                  <a:gd name="T17" fmla="*/ 54 w 54"/>
                  <a:gd name="T18" fmla="*/ 116 h 1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16">
                    <a:moveTo>
                      <a:pt x="22" y="0"/>
                    </a:moveTo>
                    <a:lnTo>
                      <a:pt x="0" y="42"/>
                    </a:lnTo>
                    <a:lnTo>
                      <a:pt x="30" y="116"/>
                    </a:lnTo>
                    <a:lnTo>
                      <a:pt x="54" y="82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8BB072"/>
              </a:solidFill>
              <a:ln w="0">
                <a:solidFill>
                  <a:srgbClr val="8BB07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71" name="Freeform 3334"/>
              <p:cNvSpPr>
                <a:spLocks noChangeAspect="1"/>
              </p:cNvSpPr>
              <p:nvPr/>
            </p:nvSpPr>
            <p:spPr bwMode="auto">
              <a:xfrm>
                <a:off x="5330" y="1818"/>
                <a:ext cx="54" cy="116"/>
              </a:xfrm>
              <a:custGeom>
                <a:avLst/>
                <a:gdLst>
                  <a:gd name="T0" fmla="*/ 22 w 54"/>
                  <a:gd name="T1" fmla="*/ 0 h 116"/>
                  <a:gd name="T2" fmla="*/ 0 w 54"/>
                  <a:gd name="T3" fmla="*/ 42 h 116"/>
                  <a:gd name="T4" fmla="*/ 30 w 54"/>
                  <a:gd name="T5" fmla="*/ 116 h 116"/>
                  <a:gd name="T6" fmla="*/ 54 w 54"/>
                  <a:gd name="T7" fmla="*/ 82 h 116"/>
                  <a:gd name="T8" fmla="*/ 22 w 54"/>
                  <a:gd name="T9" fmla="*/ 0 h 1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16"/>
                  <a:gd name="T17" fmla="*/ 54 w 54"/>
                  <a:gd name="T18" fmla="*/ 116 h 1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16">
                    <a:moveTo>
                      <a:pt x="22" y="0"/>
                    </a:moveTo>
                    <a:lnTo>
                      <a:pt x="0" y="42"/>
                    </a:lnTo>
                    <a:lnTo>
                      <a:pt x="30" y="116"/>
                    </a:lnTo>
                    <a:lnTo>
                      <a:pt x="54" y="82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72" name="Freeform 3335"/>
              <p:cNvSpPr>
                <a:spLocks noChangeAspect="1"/>
              </p:cNvSpPr>
              <p:nvPr/>
            </p:nvSpPr>
            <p:spPr bwMode="auto">
              <a:xfrm>
                <a:off x="5360" y="1900"/>
                <a:ext cx="54" cy="110"/>
              </a:xfrm>
              <a:custGeom>
                <a:avLst/>
                <a:gdLst>
                  <a:gd name="T0" fmla="*/ 24 w 54"/>
                  <a:gd name="T1" fmla="*/ 0 h 110"/>
                  <a:gd name="T2" fmla="*/ 0 w 54"/>
                  <a:gd name="T3" fmla="*/ 34 h 110"/>
                  <a:gd name="T4" fmla="*/ 32 w 54"/>
                  <a:gd name="T5" fmla="*/ 110 h 110"/>
                  <a:gd name="T6" fmla="*/ 54 w 54"/>
                  <a:gd name="T7" fmla="*/ 84 h 110"/>
                  <a:gd name="T8" fmla="*/ 24 w 54"/>
                  <a:gd name="T9" fmla="*/ 0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10"/>
                  <a:gd name="T17" fmla="*/ 54 w 54"/>
                  <a:gd name="T18" fmla="*/ 110 h 1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10">
                    <a:moveTo>
                      <a:pt x="24" y="0"/>
                    </a:moveTo>
                    <a:lnTo>
                      <a:pt x="0" y="34"/>
                    </a:lnTo>
                    <a:lnTo>
                      <a:pt x="32" y="110"/>
                    </a:lnTo>
                    <a:lnTo>
                      <a:pt x="54" y="84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87C05C"/>
              </a:solidFill>
              <a:ln w="0">
                <a:solidFill>
                  <a:srgbClr val="87C05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73" name="Freeform 3336"/>
              <p:cNvSpPr>
                <a:spLocks noChangeAspect="1"/>
              </p:cNvSpPr>
              <p:nvPr/>
            </p:nvSpPr>
            <p:spPr bwMode="auto">
              <a:xfrm>
                <a:off x="5360" y="1900"/>
                <a:ext cx="54" cy="110"/>
              </a:xfrm>
              <a:custGeom>
                <a:avLst/>
                <a:gdLst>
                  <a:gd name="T0" fmla="*/ 24 w 54"/>
                  <a:gd name="T1" fmla="*/ 0 h 110"/>
                  <a:gd name="T2" fmla="*/ 0 w 54"/>
                  <a:gd name="T3" fmla="*/ 34 h 110"/>
                  <a:gd name="T4" fmla="*/ 32 w 54"/>
                  <a:gd name="T5" fmla="*/ 110 h 110"/>
                  <a:gd name="T6" fmla="*/ 54 w 54"/>
                  <a:gd name="T7" fmla="*/ 84 h 110"/>
                  <a:gd name="T8" fmla="*/ 24 w 54"/>
                  <a:gd name="T9" fmla="*/ 0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10"/>
                  <a:gd name="T17" fmla="*/ 54 w 54"/>
                  <a:gd name="T18" fmla="*/ 110 h 1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10">
                    <a:moveTo>
                      <a:pt x="24" y="0"/>
                    </a:moveTo>
                    <a:lnTo>
                      <a:pt x="0" y="34"/>
                    </a:lnTo>
                    <a:lnTo>
                      <a:pt x="32" y="110"/>
                    </a:lnTo>
                    <a:lnTo>
                      <a:pt x="54" y="84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74" name="Freeform 3337"/>
              <p:cNvSpPr>
                <a:spLocks noChangeAspect="1"/>
              </p:cNvSpPr>
              <p:nvPr/>
            </p:nvSpPr>
            <p:spPr bwMode="auto">
              <a:xfrm>
                <a:off x="5392" y="1984"/>
                <a:ext cx="54" cy="82"/>
              </a:xfrm>
              <a:custGeom>
                <a:avLst/>
                <a:gdLst>
                  <a:gd name="T0" fmla="*/ 22 w 54"/>
                  <a:gd name="T1" fmla="*/ 0 h 82"/>
                  <a:gd name="T2" fmla="*/ 0 w 54"/>
                  <a:gd name="T3" fmla="*/ 26 h 82"/>
                  <a:gd name="T4" fmla="*/ 34 w 54"/>
                  <a:gd name="T5" fmla="*/ 82 h 82"/>
                  <a:gd name="T6" fmla="*/ 54 w 54"/>
                  <a:gd name="T7" fmla="*/ 64 h 82"/>
                  <a:gd name="T8" fmla="*/ 22 w 54"/>
                  <a:gd name="T9" fmla="*/ 0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82"/>
                  <a:gd name="T17" fmla="*/ 54 w 54"/>
                  <a:gd name="T18" fmla="*/ 82 h 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82">
                    <a:moveTo>
                      <a:pt x="22" y="0"/>
                    </a:moveTo>
                    <a:lnTo>
                      <a:pt x="0" y="26"/>
                    </a:lnTo>
                    <a:lnTo>
                      <a:pt x="34" y="82"/>
                    </a:lnTo>
                    <a:lnTo>
                      <a:pt x="54" y="64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71C852"/>
              </a:solidFill>
              <a:ln w="0">
                <a:solidFill>
                  <a:srgbClr val="71C85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75" name="Freeform 3338"/>
              <p:cNvSpPr>
                <a:spLocks noChangeAspect="1"/>
              </p:cNvSpPr>
              <p:nvPr/>
            </p:nvSpPr>
            <p:spPr bwMode="auto">
              <a:xfrm>
                <a:off x="5392" y="1984"/>
                <a:ext cx="54" cy="82"/>
              </a:xfrm>
              <a:custGeom>
                <a:avLst/>
                <a:gdLst>
                  <a:gd name="T0" fmla="*/ 22 w 54"/>
                  <a:gd name="T1" fmla="*/ 0 h 82"/>
                  <a:gd name="T2" fmla="*/ 0 w 54"/>
                  <a:gd name="T3" fmla="*/ 26 h 82"/>
                  <a:gd name="T4" fmla="*/ 34 w 54"/>
                  <a:gd name="T5" fmla="*/ 82 h 82"/>
                  <a:gd name="T6" fmla="*/ 54 w 54"/>
                  <a:gd name="T7" fmla="*/ 64 h 82"/>
                  <a:gd name="T8" fmla="*/ 22 w 54"/>
                  <a:gd name="T9" fmla="*/ 0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82"/>
                  <a:gd name="T17" fmla="*/ 54 w 54"/>
                  <a:gd name="T18" fmla="*/ 82 h 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82">
                    <a:moveTo>
                      <a:pt x="22" y="0"/>
                    </a:moveTo>
                    <a:lnTo>
                      <a:pt x="0" y="26"/>
                    </a:lnTo>
                    <a:lnTo>
                      <a:pt x="34" y="82"/>
                    </a:lnTo>
                    <a:lnTo>
                      <a:pt x="54" y="64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76" name="Freeform 3339"/>
              <p:cNvSpPr>
                <a:spLocks noChangeAspect="1"/>
              </p:cNvSpPr>
              <p:nvPr/>
            </p:nvSpPr>
            <p:spPr bwMode="auto">
              <a:xfrm>
                <a:off x="5426" y="2048"/>
                <a:ext cx="56" cy="38"/>
              </a:xfrm>
              <a:custGeom>
                <a:avLst/>
                <a:gdLst>
                  <a:gd name="T0" fmla="*/ 20 w 56"/>
                  <a:gd name="T1" fmla="*/ 0 h 38"/>
                  <a:gd name="T2" fmla="*/ 0 w 56"/>
                  <a:gd name="T3" fmla="*/ 18 h 38"/>
                  <a:gd name="T4" fmla="*/ 36 w 56"/>
                  <a:gd name="T5" fmla="*/ 38 h 38"/>
                  <a:gd name="T6" fmla="*/ 56 w 56"/>
                  <a:gd name="T7" fmla="*/ 22 h 38"/>
                  <a:gd name="T8" fmla="*/ 20 w 56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38"/>
                  <a:gd name="T17" fmla="*/ 56 w 56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38">
                    <a:moveTo>
                      <a:pt x="20" y="0"/>
                    </a:moveTo>
                    <a:lnTo>
                      <a:pt x="0" y="18"/>
                    </a:lnTo>
                    <a:lnTo>
                      <a:pt x="36" y="38"/>
                    </a:lnTo>
                    <a:lnTo>
                      <a:pt x="56" y="22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BA367"/>
              </a:solidFill>
              <a:ln w="0">
                <a:solidFill>
                  <a:srgbClr val="1BA36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77" name="Freeform 3340"/>
              <p:cNvSpPr>
                <a:spLocks noChangeAspect="1"/>
              </p:cNvSpPr>
              <p:nvPr/>
            </p:nvSpPr>
            <p:spPr bwMode="auto">
              <a:xfrm>
                <a:off x="5426" y="2048"/>
                <a:ext cx="56" cy="38"/>
              </a:xfrm>
              <a:custGeom>
                <a:avLst/>
                <a:gdLst>
                  <a:gd name="T0" fmla="*/ 20 w 56"/>
                  <a:gd name="T1" fmla="*/ 0 h 38"/>
                  <a:gd name="T2" fmla="*/ 0 w 56"/>
                  <a:gd name="T3" fmla="*/ 18 h 38"/>
                  <a:gd name="T4" fmla="*/ 36 w 56"/>
                  <a:gd name="T5" fmla="*/ 38 h 38"/>
                  <a:gd name="T6" fmla="*/ 56 w 56"/>
                  <a:gd name="T7" fmla="*/ 22 h 38"/>
                  <a:gd name="T8" fmla="*/ 20 w 56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38"/>
                  <a:gd name="T17" fmla="*/ 56 w 56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38">
                    <a:moveTo>
                      <a:pt x="20" y="0"/>
                    </a:moveTo>
                    <a:lnTo>
                      <a:pt x="0" y="18"/>
                    </a:lnTo>
                    <a:lnTo>
                      <a:pt x="36" y="38"/>
                    </a:lnTo>
                    <a:lnTo>
                      <a:pt x="56" y="22"/>
                    </a:lnTo>
                    <a:lnTo>
                      <a:pt x="2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78" name="Freeform 3341"/>
              <p:cNvSpPr>
                <a:spLocks noChangeAspect="1"/>
              </p:cNvSpPr>
              <p:nvPr/>
            </p:nvSpPr>
            <p:spPr bwMode="auto">
              <a:xfrm>
                <a:off x="4384" y="1740"/>
                <a:ext cx="48" cy="18"/>
              </a:xfrm>
              <a:custGeom>
                <a:avLst/>
                <a:gdLst>
                  <a:gd name="T0" fmla="*/ 24 w 48"/>
                  <a:gd name="T1" fmla="*/ 0 h 18"/>
                  <a:gd name="T2" fmla="*/ 0 w 48"/>
                  <a:gd name="T3" fmla="*/ 10 h 18"/>
                  <a:gd name="T4" fmla="*/ 26 w 48"/>
                  <a:gd name="T5" fmla="*/ 18 h 18"/>
                  <a:gd name="T6" fmla="*/ 48 w 48"/>
                  <a:gd name="T7" fmla="*/ 8 h 18"/>
                  <a:gd name="T8" fmla="*/ 24 w 48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8"/>
                  <a:gd name="T17" fmla="*/ 48 w 48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8">
                    <a:moveTo>
                      <a:pt x="24" y="0"/>
                    </a:moveTo>
                    <a:lnTo>
                      <a:pt x="0" y="10"/>
                    </a:lnTo>
                    <a:lnTo>
                      <a:pt x="26" y="18"/>
                    </a:lnTo>
                    <a:lnTo>
                      <a:pt x="48" y="8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79" name="Freeform 3342"/>
              <p:cNvSpPr>
                <a:spLocks noChangeAspect="1"/>
              </p:cNvSpPr>
              <p:nvPr/>
            </p:nvSpPr>
            <p:spPr bwMode="auto">
              <a:xfrm>
                <a:off x="4384" y="1740"/>
                <a:ext cx="48" cy="18"/>
              </a:xfrm>
              <a:custGeom>
                <a:avLst/>
                <a:gdLst>
                  <a:gd name="T0" fmla="*/ 24 w 48"/>
                  <a:gd name="T1" fmla="*/ 0 h 18"/>
                  <a:gd name="T2" fmla="*/ 0 w 48"/>
                  <a:gd name="T3" fmla="*/ 10 h 18"/>
                  <a:gd name="T4" fmla="*/ 26 w 48"/>
                  <a:gd name="T5" fmla="*/ 18 h 18"/>
                  <a:gd name="T6" fmla="*/ 48 w 48"/>
                  <a:gd name="T7" fmla="*/ 8 h 18"/>
                  <a:gd name="T8" fmla="*/ 24 w 48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8"/>
                  <a:gd name="T17" fmla="*/ 48 w 48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8">
                    <a:moveTo>
                      <a:pt x="24" y="0"/>
                    </a:moveTo>
                    <a:lnTo>
                      <a:pt x="0" y="10"/>
                    </a:lnTo>
                    <a:lnTo>
                      <a:pt x="26" y="18"/>
                    </a:lnTo>
                    <a:lnTo>
                      <a:pt x="48" y="8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80" name="Freeform 3343"/>
              <p:cNvSpPr>
                <a:spLocks noChangeAspect="1"/>
              </p:cNvSpPr>
              <p:nvPr/>
            </p:nvSpPr>
            <p:spPr bwMode="auto">
              <a:xfrm>
                <a:off x="4410" y="1748"/>
                <a:ext cx="48" cy="18"/>
              </a:xfrm>
              <a:custGeom>
                <a:avLst/>
                <a:gdLst>
                  <a:gd name="T0" fmla="*/ 22 w 48"/>
                  <a:gd name="T1" fmla="*/ 0 h 18"/>
                  <a:gd name="T2" fmla="*/ 0 w 48"/>
                  <a:gd name="T3" fmla="*/ 10 h 18"/>
                  <a:gd name="T4" fmla="*/ 26 w 48"/>
                  <a:gd name="T5" fmla="*/ 18 h 18"/>
                  <a:gd name="T6" fmla="*/ 48 w 48"/>
                  <a:gd name="T7" fmla="*/ 8 h 18"/>
                  <a:gd name="T8" fmla="*/ 22 w 48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8"/>
                  <a:gd name="T17" fmla="*/ 48 w 48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8">
                    <a:moveTo>
                      <a:pt x="22" y="0"/>
                    </a:moveTo>
                    <a:lnTo>
                      <a:pt x="0" y="10"/>
                    </a:lnTo>
                    <a:lnTo>
                      <a:pt x="26" y="18"/>
                    </a:lnTo>
                    <a:lnTo>
                      <a:pt x="48" y="8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8A6F"/>
              </a:solidFill>
              <a:ln w="0">
                <a:solidFill>
                  <a:srgbClr val="008A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81" name="Freeform 3344"/>
              <p:cNvSpPr>
                <a:spLocks noChangeAspect="1"/>
              </p:cNvSpPr>
              <p:nvPr/>
            </p:nvSpPr>
            <p:spPr bwMode="auto">
              <a:xfrm>
                <a:off x="4410" y="1748"/>
                <a:ext cx="48" cy="18"/>
              </a:xfrm>
              <a:custGeom>
                <a:avLst/>
                <a:gdLst>
                  <a:gd name="T0" fmla="*/ 22 w 48"/>
                  <a:gd name="T1" fmla="*/ 0 h 18"/>
                  <a:gd name="T2" fmla="*/ 0 w 48"/>
                  <a:gd name="T3" fmla="*/ 10 h 18"/>
                  <a:gd name="T4" fmla="*/ 26 w 48"/>
                  <a:gd name="T5" fmla="*/ 18 h 18"/>
                  <a:gd name="T6" fmla="*/ 48 w 48"/>
                  <a:gd name="T7" fmla="*/ 8 h 18"/>
                  <a:gd name="T8" fmla="*/ 22 w 48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8"/>
                  <a:gd name="T17" fmla="*/ 48 w 48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8">
                    <a:moveTo>
                      <a:pt x="22" y="0"/>
                    </a:moveTo>
                    <a:lnTo>
                      <a:pt x="0" y="10"/>
                    </a:lnTo>
                    <a:lnTo>
                      <a:pt x="26" y="18"/>
                    </a:lnTo>
                    <a:lnTo>
                      <a:pt x="48" y="8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82" name="Freeform 3345"/>
              <p:cNvSpPr>
                <a:spLocks noChangeAspect="1"/>
              </p:cNvSpPr>
              <p:nvPr/>
            </p:nvSpPr>
            <p:spPr bwMode="auto">
              <a:xfrm>
                <a:off x="4436" y="1756"/>
                <a:ext cx="48" cy="18"/>
              </a:xfrm>
              <a:custGeom>
                <a:avLst/>
                <a:gdLst>
                  <a:gd name="T0" fmla="*/ 22 w 48"/>
                  <a:gd name="T1" fmla="*/ 0 h 18"/>
                  <a:gd name="T2" fmla="*/ 0 w 48"/>
                  <a:gd name="T3" fmla="*/ 10 h 18"/>
                  <a:gd name="T4" fmla="*/ 26 w 48"/>
                  <a:gd name="T5" fmla="*/ 18 h 18"/>
                  <a:gd name="T6" fmla="*/ 48 w 48"/>
                  <a:gd name="T7" fmla="*/ 8 h 18"/>
                  <a:gd name="T8" fmla="*/ 22 w 48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8"/>
                  <a:gd name="T17" fmla="*/ 48 w 48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8">
                    <a:moveTo>
                      <a:pt x="22" y="0"/>
                    </a:moveTo>
                    <a:lnTo>
                      <a:pt x="0" y="10"/>
                    </a:lnTo>
                    <a:lnTo>
                      <a:pt x="26" y="18"/>
                    </a:lnTo>
                    <a:lnTo>
                      <a:pt x="48" y="8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83" name="Freeform 3346"/>
              <p:cNvSpPr>
                <a:spLocks noChangeAspect="1"/>
              </p:cNvSpPr>
              <p:nvPr/>
            </p:nvSpPr>
            <p:spPr bwMode="auto">
              <a:xfrm>
                <a:off x="4436" y="1756"/>
                <a:ext cx="48" cy="18"/>
              </a:xfrm>
              <a:custGeom>
                <a:avLst/>
                <a:gdLst>
                  <a:gd name="T0" fmla="*/ 22 w 48"/>
                  <a:gd name="T1" fmla="*/ 0 h 18"/>
                  <a:gd name="T2" fmla="*/ 0 w 48"/>
                  <a:gd name="T3" fmla="*/ 10 h 18"/>
                  <a:gd name="T4" fmla="*/ 26 w 48"/>
                  <a:gd name="T5" fmla="*/ 18 h 18"/>
                  <a:gd name="T6" fmla="*/ 48 w 48"/>
                  <a:gd name="T7" fmla="*/ 8 h 18"/>
                  <a:gd name="T8" fmla="*/ 22 w 48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8"/>
                  <a:gd name="T17" fmla="*/ 48 w 48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8">
                    <a:moveTo>
                      <a:pt x="22" y="0"/>
                    </a:moveTo>
                    <a:lnTo>
                      <a:pt x="0" y="10"/>
                    </a:lnTo>
                    <a:lnTo>
                      <a:pt x="26" y="18"/>
                    </a:lnTo>
                    <a:lnTo>
                      <a:pt x="48" y="8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84" name="Freeform 3347"/>
              <p:cNvSpPr>
                <a:spLocks noChangeAspect="1"/>
              </p:cNvSpPr>
              <p:nvPr/>
            </p:nvSpPr>
            <p:spPr bwMode="auto">
              <a:xfrm>
                <a:off x="4462" y="1764"/>
                <a:ext cx="48" cy="20"/>
              </a:xfrm>
              <a:custGeom>
                <a:avLst/>
                <a:gdLst>
                  <a:gd name="T0" fmla="*/ 22 w 48"/>
                  <a:gd name="T1" fmla="*/ 0 h 20"/>
                  <a:gd name="T2" fmla="*/ 0 w 48"/>
                  <a:gd name="T3" fmla="*/ 10 h 20"/>
                  <a:gd name="T4" fmla="*/ 26 w 48"/>
                  <a:gd name="T5" fmla="*/ 20 h 20"/>
                  <a:gd name="T6" fmla="*/ 48 w 48"/>
                  <a:gd name="T7" fmla="*/ 8 h 20"/>
                  <a:gd name="T8" fmla="*/ 22 w 48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20"/>
                  <a:gd name="T17" fmla="*/ 48 w 48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20">
                    <a:moveTo>
                      <a:pt x="22" y="0"/>
                    </a:moveTo>
                    <a:lnTo>
                      <a:pt x="0" y="10"/>
                    </a:lnTo>
                    <a:lnTo>
                      <a:pt x="26" y="20"/>
                    </a:lnTo>
                    <a:lnTo>
                      <a:pt x="48" y="8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886F"/>
              </a:solidFill>
              <a:ln w="0">
                <a:solidFill>
                  <a:srgbClr val="0088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85" name="Freeform 3348"/>
              <p:cNvSpPr>
                <a:spLocks noChangeAspect="1"/>
              </p:cNvSpPr>
              <p:nvPr/>
            </p:nvSpPr>
            <p:spPr bwMode="auto">
              <a:xfrm>
                <a:off x="4462" y="1764"/>
                <a:ext cx="48" cy="20"/>
              </a:xfrm>
              <a:custGeom>
                <a:avLst/>
                <a:gdLst>
                  <a:gd name="T0" fmla="*/ 22 w 48"/>
                  <a:gd name="T1" fmla="*/ 0 h 20"/>
                  <a:gd name="T2" fmla="*/ 0 w 48"/>
                  <a:gd name="T3" fmla="*/ 10 h 20"/>
                  <a:gd name="T4" fmla="*/ 26 w 48"/>
                  <a:gd name="T5" fmla="*/ 20 h 20"/>
                  <a:gd name="T6" fmla="*/ 48 w 48"/>
                  <a:gd name="T7" fmla="*/ 8 h 20"/>
                  <a:gd name="T8" fmla="*/ 22 w 48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20"/>
                  <a:gd name="T17" fmla="*/ 48 w 48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20">
                    <a:moveTo>
                      <a:pt x="22" y="0"/>
                    </a:moveTo>
                    <a:lnTo>
                      <a:pt x="0" y="10"/>
                    </a:lnTo>
                    <a:lnTo>
                      <a:pt x="26" y="20"/>
                    </a:lnTo>
                    <a:lnTo>
                      <a:pt x="48" y="8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86" name="Freeform 3349"/>
              <p:cNvSpPr>
                <a:spLocks noChangeAspect="1"/>
              </p:cNvSpPr>
              <p:nvPr/>
            </p:nvSpPr>
            <p:spPr bwMode="auto">
              <a:xfrm>
                <a:off x="4488" y="1772"/>
                <a:ext cx="50" cy="20"/>
              </a:xfrm>
              <a:custGeom>
                <a:avLst/>
                <a:gdLst>
                  <a:gd name="T0" fmla="*/ 22 w 50"/>
                  <a:gd name="T1" fmla="*/ 0 h 20"/>
                  <a:gd name="T2" fmla="*/ 0 w 50"/>
                  <a:gd name="T3" fmla="*/ 12 h 20"/>
                  <a:gd name="T4" fmla="*/ 26 w 50"/>
                  <a:gd name="T5" fmla="*/ 20 h 20"/>
                  <a:gd name="T6" fmla="*/ 50 w 50"/>
                  <a:gd name="T7" fmla="*/ 8 h 20"/>
                  <a:gd name="T8" fmla="*/ 22 w 5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20"/>
                  <a:gd name="T17" fmla="*/ 50 w 50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20">
                    <a:moveTo>
                      <a:pt x="22" y="0"/>
                    </a:moveTo>
                    <a:lnTo>
                      <a:pt x="0" y="12"/>
                    </a:lnTo>
                    <a:lnTo>
                      <a:pt x="26" y="20"/>
                    </a:lnTo>
                    <a:lnTo>
                      <a:pt x="50" y="8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8670"/>
              </a:solidFill>
              <a:ln w="0">
                <a:solidFill>
                  <a:srgbClr val="0086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87" name="Freeform 3350"/>
              <p:cNvSpPr>
                <a:spLocks noChangeAspect="1"/>
              </p:cNvSpPr>
              <p:nvPr/>
            </p:nvSpPr>
            <p:spPr bwMode="auto">
              <a:xfrm>
                <a:off x="4488" y="1772"/>
                <a:ext cx="50" cy="20"/>
              </a:xfrm>
              <a:custGeom>
                <a:avLst/>
                <a:gdLst>
                  <a:gd name="T0" fmla="*/ 22 w 50"/>
                  <a:gd name="T1" fmla="*/ 0 h 20"/>
                  <a:gd name="T2" fmla="*/ 0 w 50"/>
                  <a:gd name="T3" fmla="*/ 12 h 20"/>
                  <a:gd name="T4" fmla="*/ 26 w 50"/>
                  <a:gd name="T5" fmla="*/ 20 h 20"/>
                  <a:gd name="T6" fmla="*/ 50 w 50"/>
                  <a:gd name="T7" fmla="*/ 8 h 20"/>
                  <a:gd name="T8" fmla="*/ 22 w 5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20"/>
                  <a:gd name="T17" fmla="*/ 50 w 50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20">
                    <a:moveTo>
                      <a:pt x="22" y="0"/>
                    </a:moveTo>
                    <a:lnTo>
                      <a:pt x="0" y="12"/>
                    </a:lnTo>
                    <a:lnTo>
                      <a:pt x="26" y="20"/>
                    </a:lnTo>
                    <a:lnTo>
                      <a:pt x="50" y="8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8" name="Group 3552"/>
            <p:cNvGrpSpPr>
              <a:grpSpLocks noChangeAspect="1"/>
            </p:cNvGrpSpPr>
            <p:nvPr/>
          </p:nvGrpSpPr>
          <p:grpSpPr bwMode="auto">
            <a:xfrm>
              <a:off x="4312" y="1704"/>
              <a:ext cx="1150" cy="428"/>
              <a:chOff x="4312" y="1704"/>
              <a:chExt cx="1150" cy="428"/>
            </a:xfrm>
          </p:grpSpPr>
          <p:sp>
            <p:nvSpPr>
              <p:cNvPr id="22588" name="Freeform 3352"/>
              <p:cNvSpPr>
                <a:spLocks noChangeAspect="1"/>
              </p:cNvSpPr>
              <p:nvPr/>
            </p:nvSpPr>
            <p:spPr bwMode="auto">
              <a:xfrm>
                <a:off x="4514" y="1780"/>
                <a:ext cx="50" cy="18"/>
              </a:xfrm>
              <a:custGeom>
                <a:avLst/>
                <a:gdLst>
                  <a:gd name="T0" fmla="*/ 24 w 50"/>
                  <a:gd name="T1" fmla="*/ 0 h 18"/>
                  <a:gd name="T2" fmla="*/ 0 w 50"/>
                  <a:gd name="T3" fmla="*/ 12 h 18"/>
                  <a:gd name="T4" fmla="*/ 26 w 50"/>
                  <a:gd name="T5" fmla="*/ 18 h 18"/>
                  <a:gd name="T6" fmla="*/ 50 w 50"/>
                  <a:gd name="T7" fmla="*/ 8 h 18"/>
                  <a:gd name="T8" fmla="*/ 24 w 50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8"/>
                  <a:gd name="T17" fmla="*/ 50 w 50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8">
                    <a:moveTo>
                      <a:pt x="24" y="0"/>
                    </a:moveTo>
                    <a:lnTo>
                      <a:pt x="0" y="12"/>
                    </a:lnTo>
                    <a:lnTo>
                      <a:pt x="26" y="18"/>
                    </a:lnTo>
                    <a:lnTo>
                      <a:pt x="50" y="8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8470"/>
              </a:solidFill>
              <a:ln w="0">
                <a:solidFill>
                  <a:srgbClr val="0084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89" name="Freeform 3353"/>
              <p:cNvSpPr>
                <a:spLocks noChangeAspect="1"/>
              </p:cNvSpPr>
              <p:nvPr/>
            </p:nvSpPr>
            <p:spPr bwMode="auto">
              <a:xfrm>
                <a:off x="4514" y="1780"/>
                <a:ext cx="50" cy="18"/>
              </a:xfrm>
              <a:custGeom>
                <a:avLst/>
                <a:gdLst>
                  <a:gd name="T0" fmla="*/ 24 w 50"/>
                  <a:gd name="T1" fmla="*/ 0 h 18"/>
                  <a:gd name="T2" fmla="*/ 0 w 50"/>
                  <a:gd name="T3" fmla="*/ 12 h 18"/>
                  <a:gd name="T4" fmla="*/ 26 w 50"/>
                  <a:gd name="T5" fmla="*/ 18 h 18"/>
                  <a:gd name="T6" fmla="*/ 50 w 50"/>
                  <a:gd name="T7" fmla="*/ 8 h 18"/>
                  <a:gd name="T8" fmla="*/ 24 w 50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8"/>
                  <a:gd name="T17" fmla="*/ 50 w 50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8">
                    <a:moveTo>
                      <a:pt x="24" y="0"/>
                    </a:moveTo>
                    <a:lnTo>
                      <a:pt x="0" y="12"/>
                    </a:lnTo>
                    <a:lnTo>
                      <a:pt x="26" y="18"/>
                    </a:lnTo>
                    <a:lnTo>
                      <a:pt x="50" y="8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90" name="Freeform 3354"/>
              <p:cNvSpPr>
                <a:spLocks noChangeAspect="1"/>
              </p:cNvSpPr>
              <p:nvPr/>
            </p:nvSpPr>
            <p:spPr bwMode="auto">
              <a:xfrm>
                <a:off x="4540" y="1788"/>
                <a:ext cx="52" cy="18"/>
              </a:xfrm>
              <a:custGeom>
                <a:avLst/>
                <a:gdLst>
                  <a:gd name="T0" fmla="*/ 24 w 52"/>
                  <a:gd name="T1" fmla="*/ 0 h 18"/>
                  <a:gd name="T2" fmla="*/ 0 w 52"/>
                  <a:gd name="T3" fmla="*/ 10 h 18"/>
                  <a:gd name="T4" fmla="*/ 28 w 52"/>
                  <a:gd name="T5" fmla="*/ 18 h 18"/>
                  <a:gd name="T6" fmla="*/ 52 w 52"/>
                  <a:gd name="T7" fmla="*/ 6 h 18"/>
                  <a:gd name="T8" fmla="*/ 24 w 52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8"/>
                  <a:gd name="T17" fmla="*/ 52 w 52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8">
                    <a:moveTo>
                      <a:pt x="24" y="0"/>
                    </a:moveTo>
                    <a:lnTo>
                      <a:pt x="0" y="10"/>
                    </a:lnTo>
                    <a:lnTo>
                      <a:pt x="28" y="18"/>
                    </a:lnTo>
                    <a:lnTo>
                      <a:pt x="52" y="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7F70"/>
              </a:solidFill>
              <a:ln w="0">
                <a:solidFill>
                  <a:srgbClr val="007F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91" name="Freeform 3355"/>
              <p:cNvSpPr>
                <a:spLocks noChangeAspect="1"/>
              </p:cNvSpPr>
              <p:nvPr/>
            </p:nvSpPr>
            <p:spPr bwMode="auto">
              <a:xfrm>
                <a:off x="4540" y="1788"/>
                <a:ext cx="52" cy="18"/>
              </a:xfrm>
              <a:custGeom>
                <a:avLst/>
                <a:gdLst>
                  <a:gd name="T0" fmla="*/ 24 w 52"/>
                  <a:gd name="T1" fmla="*/ 0 h 18"/>
                  <a:gd name="T2" fmla="*/ 0 w 52"/>
                  <a:gd name="T3" fmla="*/ 10 h 18"/>
                  <a:gd name="T4" fmla="*/ 28 w 52"/>
                  <a:gd name="T5" fmla="*/ 18 h 18"/>
                  <a:gd name="T6" fmla="*/ 52 w 52"/>
                  <a:gd name="T7" fmla="*/ 6 h 18"/>
                  <a:gd name="T8" fmla="*/ 24 w 52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8"/>
                  <a:gd name="T17" fmla="*/ 52 w 52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8">
                    <a:moveTo>
                      <a:pt x="24" y="0"/>
                    </a:moveTo>
                    <a:lnTo>
                      <a:pt x="0" y="10"/>
                    </a:lnTo>
                    <a:lnTo>
                      <a:pt x="28" y="18"/>
                    </a:lnTo>
                    <a:lnTo>
                      <a:pt x="52" y="6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92" name="Freeform 3356"/>
              <p:cNvSpPr>
                <a:spLocks noChangeAspect="1"/>
              </p:cNvSpPr>
              <p:nvPr/>
            </p:nvSpPr>
            <p:spPr bwMode="auto">
              <a:xfrm>
                <a:off x="4568" y="1794"/>
                <a:ext cx="50" cy="18"/>
              </a:xfrm>
              <a:custGeom>
                <a:avLst/>
                <a:gdLst>
                  <a:gd name="T0" fmla="*/ 24 w 50"/>
                  <a:gd name="T1" fmla="*/ 0 h 18"/>
                  <a:gd name="T2" fmla="*/ 0 w 50"/>
                  <a:gd name="T3" fmla="*/ 12 h 18"/>
                  <a:gd name="T4" fmla="*/ 28 w 50"/>
                  <a:gd name="T5" fmla="*/ 18 h 18"/>
                  <a:gd name="T6" fmla="*/ 50 w 50"/>
                  <a:gd name="T7" fmla="*/ 6 h 18"/>
                  <a:gd name="T8" fmla="*/ 24 w 50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8"/>
                  <a:gd name="T17" fmla="*/ 50 w 50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8">
                    <a:moveTo>
                      <a:pt x="24" y="0"/>
                    </a:moveTo>
                    <a:lnTo>
                      <a:pt x="0" y="12"/>
                    </a:lnTo>
                    <a:lnTo>
                      <a:pt x="28" y="18"/>
                    </a:lnTo>
                    <a:lnTo>
                      <a:pt x="50" y="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7A71"/>
              </a:solidFill>
              <a:ln w="0">
                <a:solidFill>
                  <a:srgbClr val="007A7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93" name="Freeform 3357"/>
              <p:cNvSpPr>
                <a:spLocks noChangeAspect="1"/>
              </p:cNvSpPr>
              <p:nvPr/>
            </p:nvSpPr>
            <p:spPr bwMode="auto">
              <a:xfrm>
                <a:off x="4568" y="1794"/>
                <a:ext cx="50" cy="18"/>
              </a:xfrm>
              <a:custGeom>
                <a:avLst/>
                <a:gdLst>
                  <a:gd name="T0" fmla="*/ 24 w 50"/>
                  <a:gd name="T1" fmla="*/ 0 h 18"/>
                  <a:gd name="T2" fmla="*/ 0 w 50"/>
                  <a:gd name="T3" fmla="*/ 12 h 18"/>
                  <a:gd name="T4" fmla="*/ 28 w 50"/>
                  <a:gd name="T5" fmla="*/ 18 h 18"/>
                  <a:gd name="T6" fmla="*/ 50 w 50"/>
                  <a:gd name="T7" fmla="*/ 6 h 18"/>
                  <a:gd name="T8" fmla="*/ 24 w 50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8"/>
                  <a:gd name="T17" fmla="*/ 50 w 50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8">
                    <a:moveTo>
                      <a:pt x="24" y="0"/>
                    </a:moveTo>
                    <a:lnTo>
                      <a:pt x="0" y="12"/>
                    </a:lnTo>
                    <a:lnTo>
                      <a:pt x="28" y="18"/>
                    </a:lnTo>
                    <a:lnTo>
                      <a:pt x="50" y="6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94" name="Freeform 3358"/>
              <p:cNvSpPr>
                <a:spLocks noChangeAspect="1"/>
              </p:cNvSpPr>
              <p:nvPr/>
            </p:nvSpPr>
            <p:spPr bwMode="auto">
              <a:xfrm>
                <a:off x="4596" y="1800"/>
                <a:ext cx="50" cy="16"/>
              </a:xfrm>
              <a:custGeom>
                <a:avLst/>
                <a:gdLst>
                  <a:gd name="T0" fmla="*/ 22 w 50"/>
                  <a:gd name="T1" fmla="*/ 0 h 16"/>
                  <a:gd name="T2" fmla="*/ 0 w 50"/>
                  <a:gd name="T3" fmla="*/ 12 h 16"/>
                  <a:gd name="T4" fmla="*/ 28 w 50"/>
                  <a:gd name="T5" fmla="*/ 16 h 16"/>
                  <a:gd name="T6" fmla="*/ 50 w 50"/>
                  <a:gd name="T7" fmla="*/ 4 h 16"/>
                  <a:gd name="T8" fmla="*/ 22 w 50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6"/>
                  <a:gd name="T17" fmla="*/ 50 w 50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6">
                    <a:moveTo>
                      <a:pt x="22" y="0"/>
                    </a:moveTo>
                    <a:lnTo>
                      <a:pt x="0" y="12"/>
                    </a:lnTo>
                    <a:lnTo>
                      <a:pt x="28" y="16"/>
                    </a:lnTo>
                    <a:lnTo>
                      <a:pt x="50" y="4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7272"/>
              </a:solidFill>
              <a:ln w="0">
                <a:solidFill>
                  <a:srgbClr val="00727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95" name="Freeform 3359"/>
              <p:cNvSpPr>
                <a:spLocks noChangeAspect="1"/>
              </p:cNvSpPr>
              <p:nvPr/>
            </p:nvSpPr>
            <p:spPr bwMode="auto">
              <a:xfrm>
                <a:off x="4596" y="1800"/>
                <a:ext cx="50" cy="16"/>
              </a:xfrm>
              <a:custGeom>
                <a:avLst/>
                <a:gdLst>
                  <a:gd name="T0" fmla="*/ 22 w 50"/>
                  <a:gd name="T1" fmla="*/ 0 h 16"/>
                  <a:gd name="T2" fmla="*/ 0 w 50"/>
                  <a:gd name="T3" fmla="*/ 12 h 16"/>
                  <a:gd name="T4" fmla="*/ 28 w 50"/>
                  <a:gd name="T5" fmla="*/ 16 h 16"/>
                  <a:gd name="T6" fmla="*/ 50 w 50"/>
                  <a:gd name="T7" fmla="*/ 4 h 16"/>
                  <a:gd name="T8" fmla="*/ 22 w 50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6"/>
                  <a:gd name="T17" fmla="*/ 50 w 50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6">
                    <a:moveTo>
                      <a:pt x="22" y="0"/>
                    </a:moveTo>
                    <a:lnTo>
                      <a:pt x="0" y="12"/>
                    </a:lnTo>
                    <a:lnTo>
                      <a:pt x="28" y="16"/>
                    </a:lnTo>
                    <a:lnTo>
                      <a:pt x="50" y="4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96" name="Freeform 3360"/>
              <p:cNvSpPr>
                <a:spLocks noChangeAspect="1"/>
              </p:cNvSpPr>
              <p:nvPr/>
            </p:nvSpPr>
            <p:spPr bwMode="auto">
              <a:xfrm>
                <a:off x="4624" y="1804"/>
                <a:ext cx="50" cy="16"/>
              </a:xfrm>
              <a:custGeom>
                <a:avLst/>
                <a:gdLst>
                  <a:gd name="T0" fmla="*/ 22 w 50"/>
                  <a:gd name="T1" fmla="*/ 0 h 16"/>
                  <a:gd name="T2" fmla="*/ 0 w 50"/>
                  <a:gd name="T3" fmla="*/ 12 h 16"/>
                  <a:gd name="T4" fmla="*/ 28 w 50"/>
                  <a:gd name="T5" fmla="*/ 16 h 16"/>
                  <a:gd name="T6" fmla="*/ 50 w 50"/>
                  <a:gd name="T7" fmla="*/ 4 h 16"/>
                  <a:gd name="T8" fmla="*/ 22 w 50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6"/>
                  <a:gd name="T17" fmla="*/ 50 w 50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6">
                    <a:moveTo>
                      <a:pt x="22" y="0"/>
                    </a:moveTo>
                    <a:lnTo>
                      <a:pt x="0" y="12"/>
                    </a:lnTo>
                    <a:lnTo>
                      <a:pt x="28" y="16"/>
                    </a:lnTo>
                    <a:lnTo>
                      <a:pt x="50" y="4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A74"/>
              </a:solidFill>
              <a:ln w="0">
                <a:solidFill>
                  <a:srgbClr val="006A7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97" name="Freeform 3361"/>
              <p:cNvSpPr>
                <a:spLocks noChangeAspect="1"/>
              </p:cNvSpPr>
              <p:nvPr/>
            </p:nvSpPr>
            <p:spPr bwMode="auto">
              <a:xfrm>
                <a:off x="4624" y="1804"/>
                <a:ext cx="50" cy="16"/>
              </a:xfrm>
              <a:custGeom>
                <a:avLst/>
                <a:gdLst>
                  <a:gd name="T0" fmla="*/ 22 w 50"/>
                  <a:gd name="T1" fmla="*/ 0 h 16"/>
                  <a:gd name="T2" fmla="*/ 0 w 50"/>
                  <a:gd name="T3" fmla="*/ 12 h 16"/>
                  <a:gd name="T4" fmla="*/ 28 w 50"/>
                  <a:gd name="T5" fmla="*/ 16 h 16"/>
                  <a:gd name="T6" fmla="*/ 50 w 50"/>
                  <a:gd name="T7" fmla="*/ 4 h 16"/>
                  <a:gd name="T8" fmla="*/ 22 w 50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6"/>
                  <a:gd name="T17" fmla="*/ 50 w 50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6">
                    <a:moveTo>
                      <a:pt x="22" y="0"/>
                    </a:moveTo>
                    <a:lnTo>
                      <a:pt x="0" y="12"/>
                    </a:lnTo>
                    <a:lnTo>
                      <a:pt x="28" y="16"/>
                    </a:lnTo>
                    <a:lnTo>
                      <a:pt x="50" y="4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98" name="Freeform 3362"/>
              <p:cNvSpPr>
                <a:spLocks noChangeAspect="1"/>
              </p:cNvSpPr>
              <p:nvPr/>
            </p:nvSpPr>
            <p:spPr bwMode="auto">
              <a:xfrm>
                <a:off x="4652" y="1808"/>
                <a:ext cx="52" cy="14"/>
              </a:xfrm>
              <a:custGeom>
                <a:avLst/>
                <a:gdLst>
                  <a:gd name="T0" fmla="*/ 22 w 52"/>
                  <a:gd name="T1" fmla="*/ 0 h 14"/>
                  <a:gd name="T2" fmla="*/ 0 w 52"/>
                  <a:gd name="T3" fmla="*/ 12 h 14"/>
                  <a:gd name="T4" fmla="*/ 28 w 52"/>
                  <a:gd name="T5" fmla="*/ 14 h 14"/>
                  <a:gd name="T6" fmla="*/ 52 w 52"/>
                  <a:gd name="T7" fmla="*/ 2 h 14"/>
                  <a:gd name="T8" fmla="*/ 22 w 52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4"/>
                  <a:gd name="T17" fmla="*/ 52 w 52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4">
                    <a:moveTo>
                      <a:pt x="22" y="0"/>
                    </a:moveTo>
                    <a:lnTo>
                      <a:pt x="0" y="12"/>
                    </a:lnTo>
                    <a:lnTo>
                      <a:pt x="28" y="14"/>
                    </a:lnTo>
                    <a:lnTo>
                      <a:pt x="52" y="2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5F76"/>
              </a:solidFill>
              <a:ln w="0">
                <a:solidFill>
                  <a:srgbClr val="005F7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99" name="Freeform 3363"/>
              <p:cNvSpPr>
                <a:spLocks noChangeAspect="1"/>
              </p:cNvSpPr>
              <p:nvPr/>
            </p:nvSpPr>
            <p:spPr bwMode="auto">
              <a:xfrm>
                <a:off x="4652" y="1808"/>
                <a:ext cx="52" cy="14"/>
              </a:xfrm>
              <a:custGeom>
                <a:avLst/>
                <a:gdLst>
                  <a:gd name="T0" fmla="*/ 22 w 52"/>
                  <a:gd name="T1" fmla="*/ 0 h 14"/>
                  <a:gd name="T2" fmla="*/ 0 w 52"/>
                  <a:gd name="T3" fmla="*/ 12 h 14"/>
                  <a:gd name="T4" fmla="*/ 28 w 52"/>
                  <a:gd name="T5" fmla="*/ 14 h 14"/>
                  <a:gd name="T6" fmla="*/ 52 w 52"/>
                  <a:gd name="T7" fmla="*/ 2 h 14"/>
                  <a:gd name="T8" fmla="*/ 22 w 52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4"/>
                  <a:gd name="T17" fmla="*/ 52 w 52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4">
                    <a:moveTo>
                      <a:pt x="22" y="0"/>
                    </a:moveTo>
                    <a:lnTo>
                      <a:pt x="0" y="12"/>
                    </a:lnTo>
                    <a:lnTo>
                      <a:pt x="28" y="14"/>
                    </a:lnTo>
                    <a:lnTo>
                      <a:pt x="52" y="2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00" name="Freeform 3364"/>
              <p:cNvSpPr>
                <a:spLocks noChangeAspect="1"/>
              </p:cNvSpPr>
              <p:nvPr/>
            </p:nvSpPr>
            <p:spPr bwMode="auto">
              <a:xfrm>
                <a:off x="4680" y="1808"/>
                <a:ext cx="52" cy="14"/>
              </a:xfrm>
              <a:custGeom>
                <a:avLst/>
                <a:gdLst>
                  <a:gd name="T0" fmla="*/ 24 w 52"/>
                  <a:gd name="T1" fmla="*/ 2 h 14"/>
                  <a:gd name="T2" fmla="*/ 0 w 52"/>
                  <a:gd name="T3" fmla="*/ 14 h 14"/>
                  <a:gd name="T4" fmla="*/ 30 w 52"/>
                  <a:gd name="T5" fmla="*/ 14 h 14"/>
                  <a:gd name="T6" fmla="*/ 52 w 52"/>
                  <a:gd name="T7" fmla="*/ 0 h 14"/>
                  <a:gd name="T8" fmla="*/ 24 w 52"/>
                  <a:gd name="T9" fmla="*/ 2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4"/>
                  <a:gd name="T17" fmla="*/ 52 w 52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4">
                    <a:moveTo>
                      <a:pt x="24" y="2"/>
                    </a:moveTo>
                    <a:lnTo>
                      <a:pt x="0" y="14"/>
                    </a:lnTo>
                    <a:lnTo>
                      <a:pt x="30" y="14"/>
                    </a:lnTo>
                    <a:lnTo>
                      <a:pt x="52" y="0"/>
                    </a:lnTo>
                    <a:lnTo>
                      <a:pt x="24" y="2"/>
                    </a:lnTo>
                    <a:close/>
                  </a:path>
                </a:pathLst>
              </a:custGeom>
              <a:solidFill>
                <a:srgbClr val="005479"/>
              </a:solidFill>
              <a:ln w="0">
                <a:solidFill>
                  <a:srgbClr val="00547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01" name="Freeform 3365"/>
              <p:cNvSpPr>
                <a:spLocks noChangeAspect="1"/>
              </p:cNvSpPr>
              <p:nvPr/>
            </p:nvSpPr>
            <p:spPr bwMode="auto">
              <a:xfrm>
                <a:off x="4680" y="1808"/>
                <a:ext cx="52" cy="14"/>
              </a:xfrm>
              <a:custGeom>
                <a:avLst/>
                <a:gdLst>
                  <a:gd name="T0" fmla="*/ 24 w 52"/>
                  <a:gd name="T1" fmla="*/ 2 h 14"/>
                  <a:gd name="T2" fmla="*/ 0 w 52"/>
                  <a:gd name="T3" fmla="*/ 14 h 14"/>
                  <a:gd name="T4" fmla="*/ 30 w 52"/>
                  <a:gd name="T5" fmla="*/ 14 h 14"/>
                  <a:gd name="T6" fmla="*/ 52 w 52"/>
                  <a:gd name="T7" fmla="*/ 0 h 14"/>
                  <a:gd name="T8" fmla="*/ 24 w 52"/>
                  <a:gd name="T9" fmla="*/ 2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4"/>
                  <a:gd name="T17" fmla="*/ 52 w 52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4">
                    <a:moveTo>
                      <a:pt x="24" y="2"/>
                    </a:moveTo>
                    <a:lnTo>
                      <a:pt x="0" y="14"/>
                    </a:lnTo>
                    <a:lnTo>
                      <a:pt x="30" y="14"/>
                    </a:lnTo>
                    <a:lnTo>
                      <a:pt x="52" y="0"/>
                    </a:lnTo>
                    <a:lnTo>
                      <a:pt x="24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02" name="Freeform 3366"/>
              <p:cNvSpPr>
                <a:spLocks noChangeAspect="1"/>
              </p:cNvSpPr>
              <p:nvPr/>
            </p:nvSpPr>
            <p:spPr bwMode="auto">
              <a:xfrm>
                <a:off x="4710" y="1806"/>
                <a:ext cx="52" cy="16"/>
              </a:xfrm>
              <a:custGeom>
                <a:avLst/>
                <a:gdLst>
                  <a:gd name="T0" fmla="*/ 22 w 52"/>
                  <a:gd name="T1" fmla="*/ 2 h 16"/>
                  <a:gd name="T2" fmla="*/ 0 w 52"/>
                  <a:gd name="T3" fmla="*/ 16 h 16"/>
                  <a:gd name="T4" fmla="*/ 30 w 52"/>
                  <a:gd name="T5" fmla="*/ 16 h 16"/>
                  <a:gd name="T6" fmla="*/ 52 w 52"/>
                  <a:gd name="T7" fmla="*/ 0 h 16"/>
                  <a:gd name="T8" fmla="*/ 22 w 52"/>
                  <a:gd name="T9" fmla="*/ 2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6"/>
                  <a:gd name="T17" fmla="*/ 52 w 52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6">
                    <a:moveTo>
                      <a:pt x="22" y="2"/>
                    </a:moveTo>
                    <a:lnTo>
                      <a:pt x="0" y="16"/>
                    </a:lnTo>
                    <a:lnTo>
                      <a:pt x="30" y="16"/>
                    </a:lnTo>
                    <a:lnTo>
                      <a:pt x="52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487D"/>
              </a:solidFill>
              <a:ln w="0">
                <a:solidFill>
                  <a:srgbClr val="00487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03" name="Freeform 3367"/>
              <p:cNvSpPr>
                <a:spLocks noChangeAspect="1"/>
              </p:cNvSpPr>
              <p:nvPr/>
            </p:nvSpPr>
            <p:spPr bwMode="auto">
              <a:xfrm>
                <a:off x="4710" y="1806"/>
                <a:ext cx="52" cy="16"/>
              </a:xfrm>
              <a:custGeom>
                <a:avLst/>
                <a:gdLst>
                  <a:gd name="T0" fmla="*/ 22 w 52"/>
                  <a:gd name="T1" fmla="*/ 2 h 16"/>
                  <a:gd name="T2" fmla="*/ 0 w 52"/>
                  <a:gd name="T3" fmla="*/ 16 h 16"/>
                  <a:gd name="T4" fmla="*/ 30 w 52"/>
                  <a:gd name="T5" fmla="*/ 16 h 16"/>
                  <a:gd name="T6" fmla="*/ 52 w 52"/>
                  <a:gd name="T7" fmla="*/ 0 h 16"/>
                  <a:gd name="T8" fmla="*/ 22 w 52"/>
                  <a:gd name="T9" fmla="*/ 2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6"/>
                  <a:gd name="T17" fmla="*/ 52 w 52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6">
                    <a:moveTo>
                      <a:pt x="22" y="2"/>
                    </a:moveTo>
                    <a:lnTo>
                      <a:pt x="0" y="16"/>
                    </a:lnTo>
                    <a:lnTo>
                      <a:pt x="30" y="16"/>
                    </a:lnTo>
                    <a:lnTo>
                      <a:pt x="52" y="0"/>
                    </a:lnTo>
                    <a:lnTo>
                      <a:pt x="22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04" name="Freeform 3368"/>
              <p:cNvSpPr>
                <a:spLocks noChangeAspect="1"/>
              </p:cNvSpPr>
              <p:nvPr/>
            </p:nvSpPr>
            <p:spPr bwMode="auto">
              <a:xfrm>
                <a:off x="4740" y="1802"/>
                <a:ext cx="52" cy="20"/>
              </a:xfrm>
              <a:custGeom>
                <a:avLst/>
                <a:gdLst>
                  <a:gd name="T0" fmla="*/ 22 w 52"/>
                  <a:gd name="T1" fmla="*/ 4 h 20"/>
                  <a:gd name="T2" fmla="*/ 0 w 52"/>
                  <a:gd name="T3" fmla="*/ 20 h 20"/>
                  <a:gd name="T4" fmla="*/ 30 w 52"/>
                  <a:gd name="T5" fmla="*/ 16 h 20"/>
                  <a:gd name="T6" fmla="*/ 52 w 52"/>
                  <a:gd name="T7" fmla="*/ 0 h 20"/>
                  <a:gd name="T8" fmla="*/ 22 w 52"/>
                  <a:gd name="T9" fmla="*/ 4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"/>
                  <a:gd name="T17" fmla="*/ 52 w 5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">
                    <a:moveTo>
                      <a:pt x="22" y="4"/>
                    </a:moveTo>
                    <a:lnTo>
                      <a:pt x="0" y="20"/>
                    </a:lnTo>
                    <a:lnTo>
                      <a:pt x="30" y="16"/>
                    </a:lnTo>
                    <a:lnTo>
                      <a:pt x="52" y="0"/>
                    </a:lnTo>
                    <a:lnTo>
                      <a:pt x="22" y="4"/>
                    </a:lnTo>
                    <a:close/>
                  </a:path>
                </a:pathLst>
              </a:custGeom>
              <a:solidFill>
                <a:srgbClr val="003C82"/>
              </a:solidFill>
              <a:ln w="0">
                <a:solidFill>
                  <a:srgbClr val="003C8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05" name="Freeform 3369"/>
              <p:cNvSpPr>
                <a:spLocks noChangeAspect="1"/>
              </p:cNvSpPr>
              <p:nvPr/>
            </p:nvSpPr>
            <p:spPr bwMode="auto">
              <a:xfrm>
                <a:off x="4740" y="1802"/>
                <a:ext cx="52" cy="20"/>
              </a:xfrm>
              <a:custGeom>
                <a:avLst/>
                <a:gdLst>
                  <a:gd name="T0" fmla="*/ 22 w 52"/>
                  <a:gd name="T1" fmla="*/ 4 h 20"/>
                  <a:gd name="T2" fmla="*/ 0 w 52"/>
                  <a:gd name="T3" fmla="*/ 20 h 20"/>
                  <a:gd name="T4" fmla="*/ 30 w 52"/>
                  <a:gd name="T5" fmla="*/ 16 h 20"/>
                  <a:gd name="T6" fmla="*/ 52 w 52"/>
                  <a:gd name="T7" fmla="*/ 0 h 20"/>
                  <a:gd name="T8" fmla="*/ 22 w 52"/>
                  <a:gd name="T9" fmla="*/ 4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"/>
                  <a:gd name="T17" fmla="*/ 52 w 5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">
                    <a:moveTo>
                      <a:pt x="22" y="4"/>
                    </a:moveTo>
                    <a:lnTo>
                      <a:pt x="0" y="20"/>
                    </a:lnTo>
                    <a:lnTo>
                      <a:pt x="30" y="16"/>
                    </a:lnTo>
                    <a:lnTo>
                      <a:pt x="52" y="0"/>
                    </a:lnTo>
                    <a:lnTo>
                      <a:pt x="2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06" name="Freeform 3370"/>
              <p:cNvSpPr>
                <a:spLocks noChangeAspect="1"/>
              </p:cNvSpPr>
              <p:nvPr/>
            </p:nvSpPr>
            <p:spPr bwMode="auto">
              <a:xfrm>
                <a:off x="4770" y="1796"/>
                <a:ext cx="52" cy="22"/>
              </a:xfrm>
              <a:custGeom>
                <a:avLst/>
                <a:gdLst>
                  <a:gd name="T0" fmla="*/ 22 w 52"/>
                  <a:gd name="T1" fmla="*/ 6 h 22"/>
                  <a:gd name="T2" fmla="*/ 0 w 52"/>
                  <a:gd name="T3" fmla="*/ 22 h 22"/>
                  <a:gd name="T4" fmla="*/ 30 w 52"/>
                  <a:gd name="T5" fmla="*/ 18 h 22"/>
                  <a:gd name="T6" fmla="*/ 52 w 52"/>
                  <a:gd name="T7" fmla="*/ 0 h 22"/>
                  <a:gd name="T8" fmla="*/ 22 w 52"/>
                  <a:gd name="T9" fmla="*/ 6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2"/>
                  <a:gd name="T17" fmla="*/ 52 w 52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2">
                    <a:moveTo>
                      <a:pt x="22" y="6"/>
                    </a:moveTo>
                    <a:lnTo>
                      <a:pt x="0" y="22"/>
                    </a:lnTo>
                    <a:lnTo>
                      <a:pt x="30" y="18"/>
                    </a:lnTo>
                    <a:lnTo>
                      <a:pt x="52" y="0"/>
                    </a:lnTo>
                    <a:lnTo>
                      <a:pt x="22" y="6"/>
                    </a:lnTo>
                    <a:close/>
                  </a:path>
                </a:pathLst>
              </a:custGeom>
              <a:solidFill>
                <a:srgbClr val="003087"/>
              </a:solidFill>
              <a:ln w="0">
                <a:solidFill>
                  <a:srgbClr val="00308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07" name="Freeform 3371"/>
              <p:cNvSpPr>
                <a:spLocks noChangeAspect="1"/>
              </p:cNvSpPr>
              <p:nvPr/>
            </p:nvSpPr>
            <p:spPr bwMode="auto">
              <a:xfrm>
                <a:off x="4770" y="1796"/>
                <a:ext cx="52" cy="22"/>
              </a:xfrm>
              <a:custGeom>
                <a:avLst/>
                <a:gdLst>
                  <a:gd name="T0" fmla="*/ 22 w 52"/>
                  <a:gd name="T1" fmla="*/ 6 h 22"/>
                  <a:gd name="T2" fmla="*/ 0 w 52"/>
                  <a:gd name="T3" fmla="*/ 22 h 22"/>
                  <a:gd name="T4" fmla="*/ 30 w 52"/>
                  <a:gd name="T5" fmla="*/ 18 h 22"/>
                  <a:gd name="T6" fmla="*/ 52 w 52"/>
                  <a:gd name="T7" fmla="*/ 0 h 22"/>
                  <a:gd name="T8" fmla="*/ 22 w 52"/>
                  <a:gd name="T9" fmla="*/ 6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2"/>
                  <a:gd name="T17" fmla="*/ 52 w 52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2">
                    <a:moveTo>
                      <a:pt x="22" y="6"/>
                    </a:moveTo>
                    <a:lnTo>
                      <a:pt x="0" y="22"/>
                    </a:lnTo>
                    <a:lnTo>
                      <a:pt x="30" y="18"/>
                    </a:lnTo>
                    <a:lnTo>
                      <a:pt x="52" y="0"/>
                    </a:lnTo>
                    <a:lnTo>
                      <a:pt x="22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08" name="Freeform 3372"/>
              <p:cNvSpPr>
                <a:spLocks noChangeAspect="1"/>
              </p:cNvSpPr>
              <p:nvPr/>
            </p:nvSpPr>
            <p:spPr bwMode="auto">
              <a:xfrm>
                <a:off x="4800" y="1788"/>
                <a:ext cx="54" cy="26"/>
              </a:xfrm>
              <a:custGeom>
                <a:avLst/>
                <a:gdLst>
                  <a:gd name="T0" fmla="*/ 22 w 54"/>
                  <a:gd name="T1" fmla="*/ 8 h 26"/>
                  <a:gd name="T2" fmla="*/ 0 w 54"/>
                  <a:gd name="T3" fmla="*/ 26 h 26"/>
                  <a:gd name="T4" fmla="*/ 30 w 54"/>
                  <a:gd name="T5" fmla="*/ 20 h 26"/>
                  <a:gd name="T6" fmla="*/ 54 w 54"/>
                  <a:gd name="T7" fmla="*/ 0 h 26"/>
                  <a:gd name="T8" fmla="*/ 22 w 54"/>
                  <a:gd name="T9" fmla="*/ 8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6"/>
                  <a:gd name="T17" fmla="*/ 54 w 54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6">
                    <a:moveTo>
                      <a:pt x="22" y="8"/>
                    </a:moveTo>
                    <a:lnTo>
                      <a:pt x="0" y="26"/>
                    </a:lnTo>
                    <a:lnTo>
                      <a:pt x="30" y="20"/>
                    </a:lnTo>
                    <a:lnTo>
                      <a:pt x="54" y="0"/>
                    </a:lnTo>
                    <a:lnTo>
                      <a:pt x="22" y="8"/>
                    </a:lnTo>
                    <a:close/>
                  </a:path>
                </a:pathLst>
              </a:custGeom>
              <a:solidFill>
                <a:srgbClr val="00268E"/>
              </a:solidFill>
              <a:ln w="0">
                <a:solidFill>
                  <a:srgbClr val="00268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09" name="Freeform 3373"/>
              <p:cNvSpPr>
                <a:spLocks noChangeAspect="1"/>
              </p:cNvSpPr>
              <p:nvPr/>
            </p:nvSpPr>
            <p:spPr bwMode="auto">
              <a:xfrm>
                <a:off x="4800" y="1788"/>
                <a:ext cx="54" cy="26"/>
              </a:xfrm>
              <a:custGeom>
                <a:avLst/>
                <a:gdLst>
                  <a:gd name="T0" fmla="*/ 22 w 54"/>
                  <a:gd name="T1" fmla="*/ 8 h 26"/>
                  <a:gd name="T2" fmla="*/ 0 w 54"/>
                  <a:gd name="T3" fmla="*/ 26 h 26"/>
                  <a:gd name="T4" fmla="*/ 30 w 54"/>
                  <a:gd name="T5" fmla="*/ 20 h 26"/>
                  <a:gd name="T6" fmla="*/ 54 w 54"/>
                  <a:gd name="T7" fmla="*/ 0 h 26"/>
                  <a:gd name="T8" fmla="*/ 22 w 54"/>
                  <a:gd name="T9" fmla="*/ 8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6"/>
                  <a:gd name="T17" fmla="*/ 54 w 54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6">
                    <a:moveTo>
                      <a:pt x="22" y="8"/>
                    </a:moveTo>
                    <a:lnTo>
                      <a:pt x="0" y="26"/>
                    </a:lnTo>
                    <a:lnTo>
                      <a:pt x="30" y="20"/>
                    </a:lnTo>
                    <a:lnTo>
                      <a:pt x="54" y="0"/>
                    </a:lnTo>
                    <a:lnTo>
                      <a:pt x="22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10" name="Freeform 3374"/>
              <p:cNvSpPr>
                <a:spLocks noChangeAspect="1"/>
              </p:cNvSpPr>
              <p:nvPr/>
            </p:nvSpPr>
            <p:spPr bwMode="auto">
              <a:xfrm>
                <a:off x="4830" y="1780"/>
                <a:ext cx="54" cy="28"/>
              </a:xfrm>
              <a:custGeom>
                <a:avLst/>
                <a:gdLst>
                  <a:gd name="T0" fmla="*/ 24 w 54"/>
                  <a:gd name="T1" fmla="*/ 8 h 28"/>
                  <a:gd name="T2" fmla="*/ 0 w 54"/>
                  <a:gd name="T3" fmla="*/ 28 h 28"/>
                  <a:gd name="T4" fmla="*/ 32 w 54"/>
                  <a:gd name="T5" fmla="*/ 20 h 28"/>
                  <a:gd name="T6" fmla="*/ 54 w 54"/>
                  <a:gd name="T7" fmla="*/ 0 h 28"/>
                  <a:gd name="T8" fmla="*/ 24 w 54"/>
                  <a:gd name="T9" fmla="*/ 8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8"/>
                  <a:gd name="T17" fmla="*/ 54 w 54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8">
                    <a:moveTo>
                      <a:pt x="24" y="8"/>
                    </a:moveTo>
                    <a:lnTo>
                      <a:pt x="0" y="28"/>
                    </a:lnTo>
                    <a:lnTo>
                      <a:pt x="32" y="20"/>
                    </a:lnTo>
                    <a:lnTo>
                      <a:pt x="54" y="0"/>
                    </a:ln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001F96"/>
              </a:solidFill>
              <a:ln w="0">
                <a:solidFill>
                  <a:srgbClr val="001F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11" name="Freeform 3375"/>
              <p:cNvSpPr>
                <a:spLocks noChangeAspect="1"/>
              </p:cNvSpPr>
              <p:nvPr/>
            </p:nvSpPr>
            <p:spPr bwMode="auto">
              <a:xfrm>
                <a:off x="4830" y="1780"/>
                <a:ext cx="54" cy="28"/>
              </a:xfrm>
              <a:custGeom>
                <a:avLst/>
                <a:gdLst>
                  <a:gd name="T0" fmla="*/ 24 w 54"/>
                  <a:gd name="T1" fmla="*/ 8 h 28"/>
                  <a:gd name="T2" fmla="*/ 0 w 54"/>
                  <a:gd name="T3" fmla="*/ 28 h 28"/>
                  <a:gd name="T4" fmla="*/ 32 w 54"/>
                  <a:gd name="T5" fmla="*/ 20 h 28"/>
                  <a:gd name="T6" fmla="*/ 54 w 54"/>
                  <a:gd name="T7" fmla="*/ 0 h 28"/>
                  <a:gd name="T8" fmla="*/ 24 w 54"/>
                  <a:gd name="T9" fmla="*/ 8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8"/>
                  <a:gd name="T17" fmla="*/ 54 w 54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8">
                    <a:moveTo>
                      <a:pt x="24" y="8"/>
                    </a:moveTo>
                    <a:lnTo>
                      <a:pt x="0" y="28"/>
                    </a:lnTo>
                    <a:lnTo>
                      <a:pt x="32" y="20"/>
                    </a:lnTo>
                    <a:lnTo>
                      <a:pt x="54" y="0"/>
                    </a:lnTo>
                    <a:lnTo>
                      <a:pt x="24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12" name="Freeform 3376"/>
              <p:cNvSpPr>
                <a:spLocks noChangeAspect="1"/>
              </p:cNvSpPr>
              <p:nvPr/>
            </p:nvSpPr>
            <p:spPr bwMode="auto">
              <a:xfrm>
                <a:off x="4862" y="1768"/>
                <a:ext cx="54" cy="32"/>
              </a:xfrm>
              <a:custGeom>
                <a:avLst/>
                <a:gdLst>
                  <a:gd name="T0" fmla="*/ 22 w 54"/>
                  <a:gd name="T1" fmla="*/ 12 h 32"/>
                  <a:gd name="T2" fmla="*/ 0 w 54"/>
                  <a:gd name="T3" fmla="*/ 32 h 32"/>
                  <a:gd name="T4" fmla="*/ 32 w 54"/>
                  <a:gd name="T5" fmla="*/ 22 h 32"/>
                  <a:gd name="T6" fmla="*/ 54 w 54"/>
                  <a:gd name="T7" fmla="*/ 0 h 32"/>
                  <a:gd name="T8" fmla="*/ 22 w 54"/>
                  <a:gd name="T9" fmla="*/ 12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32"/>
                  <a:gd name="T17" fmla="*/ 54 w 54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32">
                    <a:moveTo>
                      <a:pt x="22" y="12"/>
                    </a:moveTo>
                    <a:lnTo>
                      <a:pt x="0" y="32"/>
                    </a:lnTo>
                    <a:lnTo>
                      <a:pt x="32" y="22"/>
                    </a:lnTo>
                    <a:lnTo>
                      <a:pt x="54" y="0"/>
                    </a:lnTo>
                    <a:lnTo>
                      <a:pt x="22" y="12"/>
                    </a:lnTo>
                    <a:close/>
                  </a:path>
                </a:pathLst>
              </a:custGeom>
              <a:solidFill>
                <a:srgbClr val="00199E"/>
              </a:solidFill>
              <a:ln w="0">
                <a:solidFill>
                  <a:srgbClr val="00199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13" name="Freeform 3377"/>
              <p:cNvSpPr>
                <a:spLocks noChangeAspect="1"/>
              </p:cNvSpPr>
              <p:nvPr/>
            </p:nvSpPr>
            <p:spPr bwMode="auto">
              <a:xfrm>
                <a:off x="4862" y="1768"/>
                <a:ext cx="54" cy="32"/>
              </a:xfrm>
              <a:custGeom>
                <a:avLst/>
                <a:gdLst>
                  <a:gd name="T0" fmla="*/ 22 w 54"/>
                  <a:gd name="T1" fmla="*/ 12 h 32"/>
                  <a:gd name="T2" fmla="*/ 0 w 54"/>
                  <a:gd name="T3" fmla="*/ 32 h 32"/>
                  <a:gd name="T4" fmla="*/ 32 w 54"/>
                  <a:gd name="T5" fmla="*/ 22 h 32"/>
                  <a:gd name="T6" fmla="*/ 54 w 54"/>
                  <a:gd name="T7" fmla="*/ 0 h 32"/>
                  <a:gd name="T8" fmla="*/ 22 w 54"/>
                  <a:gd name="T9" fmla="*/ 12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32"/>
                  <a:gd name="T17" fmla="*/ 54 w 54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32">
                    <a:moveTo>
                      <a:pt x="22" y="12"/>
                    </a:moveTo>
                    <a:lnTo>
                      <a:pt x="0" y="32"/>
                    </a:lnTo>
                    <a:lnTo>
                      <a:pt x="32" y="22"/>
                    </a:lnTo>
                    <a:lnTo>
                      <a:pt x="54" y="0"/>
                    </a:lnTo>
                    <a:lnTo>
                      <a:pt x="22" y="1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14" name="Freeform 3378"/>
              <p:cNvSpPr>
                <a:spLocks noChangeAspect="1"/>
              </p:cNvSpPr>
              <p:nvPr/>
            </p:nvSpPr>
            <p:spPr bwMode="auto">
              <a:xfrm>
                <a:off x="4894" y="1758"/>
                <a:ext cx="56" cy="32"/>
              </a:xfrm>
              <a:custGeom>
                <a:avLst/>
                <a:gdLst>
                  <a:gd name="T0" fmla="*/ 22 w 56"/>
                  <a:gd name="T1" fmla="*/ 10 h 32"/>
                  <a:gd name="T2" fmla="*/ 0 w 56"/>
                  <a:gd name="T3" fmla="*/ 32 h 32"/>
                  <a:gd name="T4" fmla="*/ 32 w 56"/>
                  <a:gd name="T5" fmla="*/ 22 h 32"/>
                  <a:gd name="T6" fmla="*/ 56 w 56"/>
                  <a:gd name="T7" fmla="*/ 0 h 32"/>
                  <a:gd name="T8" fmla="*/ 22 w 56"/>
                  <a:gd name="T9" fmla="*/ 1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32"/>
                  <a:gd name="T17" fmla="*/ 56 w 56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32">
                    <a:moveTo>
                      <a:pt x="22" y="10"/>
                    </a:moveTo>
                    <a:lnTo>
                      <a:pt x="0" y="32"/>
                    </a:lnTo>
                    <a:lnTo>
                      <a:pt x="32" y="22"/>
                    </a:lnTo>
                    <a:lnTo>
                      <a:pt x="56" y="0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0017A7"/>
              </a:solidFill>
              <a:ln w="0">
                <a:solidFill>
                  <a:srgbClr val="0017A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15" name="Freeform 3379"/>
              <p:cNvSpPr>
                <a:spLocks noChangeAspect="1"/>
              </p:cNvSpPr>
              <p:nvPr/>
            </p:nvSpPr>
            <p:spPr bwMode="auto">
              <a:xfrm>
                <a:off x="4894" y="1758"/>
                <a:ext cx="56" cy="32"/>
              </a:xfrm>
              <a:custGeom>
                <a:avLst/>
                <a:gdLst>
                  <a:gd name="T0" fmla="*/ 22 w 56"/>
                  <a:gd name="T1" fmla="*/ 10 h 32"/>
                  <a:gd name="T2" fmla="*/ 0 w 56"/>
                  <a:gd name="T3" fmla="*/ 32 h 32"/>
                  <a:gd name="T4" fmla="*/ 32 w 56"/>
                  <a:gd name="T5" fmla="*/ 22 h 32"/>
                  <a:gd name="T6" fmla="*/ 56 w 56"/>
                  <a:gd name="T7" fmla="*/ 0 h 32"/>
                  <a:gd name="T8" fmla="*/ 22 w 56"/>
                  <a:gd name="T9" fmla="*/ 1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32"/>
                  <a:gd name="T17" fmla="*/ 56 w 56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32">
                    <a:moveTo>
                      <a:pt x="22" y="10"/>
                    </a:moveTo>
                    <a:lnTo>
                      <a:pt x="0" y="32"/>
                    </a:lnTo>
                    <a:lnTo>
                      <a:pt x="32" y="22"/>
                    </a:lnTo>
                    <a:lnTo>
                      <a:pt x="56" y="0"/>
                    </a:lnTo>
                    <a:lnTo>
                      <a:pt x="22" y="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16" name="Freeform 3380"/>
              <p:cNvSpPr>
                <a:spLocks noChangeAspect="1"/>
              </p:cNvSpPr>
              <p:nvPr/>
            </p:nvSpPr>
            <p:spPr bwMode="auto">
              <a:xfrm>
                <a:off x="4926" y="1744"/>
                <a:ext cx="56" cy="36"/>
              </a:xfrm>
              <a:custGeom>
                <a:avLst/>
                <a:gdLst>
                  <a:gd name="T0" fmla="*/ 24 w 56"/>
                  <a:gd name="T1" fmla="*/ 14 h 36"/>
                  <a:gd name="T2" fmla="*/ 0 w 56"/>
                  <a:gd name="T3" fmla="*/ 36 h 36"/>
                  <a:gd name="T4" fmla="*/ 34 w 56"/>
                  <a:gd name="T5" fmla="*/ 26 h 36"/>
                  <a:gd name="T6" fmla="*/ 56 w 56"/>
                  <a:gd name="T7" fmla="*/ 0 h 36"/>
                  <a:gd name="T8" fmla="*/ 24 w 56"/>
                  <a:gd name="T9" fmla="*/ 14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36"/>
                  <a:gd name="T17" fmla="*/ 56 w 56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36">
                    <a:moveTo>
                      <a:pt x="24" y="14"/>
                    </a:moveTo>
                    <a:lnTo>
                      <a:pt x="0" y="36"/>
                    </a:lnTo>
                    <a:lnTo>
                      <a:pt x="34" y="26"/>
                    </a:lnTo>
                    <a:lnTo>
                      <a:pt x="56" y="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0018AF"/>
              </a:solidFill>
              <a:ln w="0">
                <a:solidFill>
                  <a:srgbClr val="0018A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17" name="Freeform 3381"/>
              <p:cNvSpPr>
                <a:spLocks noChangeAspect="1"/>
              </p:cNvSpPr>
              <p:nvPr/>
            </p:nvSpPr>
            <p:spPr bwMode="auto">
              <a:xfrm>
                <a:off x="4926" y="1744"/>
                <a:ext cx="56" cy="36"/>
              </a:xfrm>
              <a:custGeom>
                <a:avLst/>
                <a:gdLst>
                  <a:gd name="T0" fmla="*/ 24 w 56"/>
                  <a:gd name="T1" fmla="*/ 14 h 36"/>
                  <a:gd name="T2" fmla="*/ 0 w 56"/>
                  <a:gd name="T3" fmla="*/ 36 h 36"/>
                  <a:gd name="T4" fmla="*/ 34 w 56"/>
                  <a:gd name="T5" fmla="*/ 26 h 36"/>
                  <a:gd name="T6" fmla="*/ 56 w 56"/>
                  <a:gd name="T7" fmla="*/ 0 h 36"/>
                  <a:gd name="T8" fmla="*/ 24 w 56"/>
                  <a:gd name="T9" fmla="*/ 14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36"/>
                  <a:gd name="T17" fmla="*/ 56 w 56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36">
                    <a:moveTo>
                      <a:pt x="24" y="14"/>
                    </a:moveTo>
                    <a:lnTo>
                      <a:pt x="0" y="36"/>
                    </a:lnTo>
                    <a:lnTo>
                      <a:pt x="34" y="26"/>
                    </a:lnTo>
                    <a:lnTo>
                      <a:pt x="56" y="0"/>
                    </a:lnTo>
                    <a:lnTo>
                      <a:pt x="24" y="1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18" name="Freeform 3382"/>
              <p:cNvSpPr>
                <a:spLocks noChangeAspect="1"/>
              </p:cNvSpPr>
              <p:nvPr/>
            </p:nvSpPr>
            <p:spPr bwMode="auto">
              <a:xfrm>
                <a:off x="4960" y="1732"/>
                <a:ext cx="56" cy="38"/>
              </a:xfrm>
              <a:custGeom>
                <a:avLst/>
                <a:gdLst>
                  <a:gd name="T0" fmla="*/ 22 w 56"/>
                  <a:gd name="T1" fmla="*/ 12 h 38"/>
                  <a:gd name="T2" fmla="*/ 0 w 56"/>
                  <a:gd name="T3" fmla="*/ 38 h 38"/>
                  <a:gd name="T4" fmla="*/ 34 w 56"/>
                  <a:gd name="T5" fmla="*/ 28 h 38"/>
                  <a:gd name="T6" fmla="*/ 56 w 56"/>
                  <a:gd name="T7" fmla="*/ 0 h 38"/>
                  <a:gd name="T8" fmla="*/ 22 w 56"/>
                  <a:gd name="T9" fmla="*/ 12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38"/>
                  <a:gd name="T17" fmla="*/ 56 w 56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38">
                    <a:moveTo>
                      <a:pt x="22" y="12"/>
                    </a:moveTo>
                    <a:lnTo>
                      <a:pt x="0" y="38"/>
                    </a:lnTo>
                    <a:lnTo>
                      <a:pt x="34" y="28"/>
                    </a:lnTo>
                    <a:lnTo>
                      <a:pt x="56" y="0"/>
                    </a:lnTo>
                    <a:lnTo>
                      <a:pt x="22" y="12"/>
                    </a:lnTo>
                    <a:close/>
                  </a:path>
                </a:pathLst>
              </a:custGeom>
              <a:solidFill>
                <a:srgbClr val="001CB7"/>
              </a:solidFill>
              <a:ln w="0">
                <a:solidFill>
                  <a:srgbClr val="001CB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19" name="Freeform 3383"/>
              <p:cNvSpPr>
                <a:spLocks noChangeAspect="1"/>
              </p:cNvSpPr>
              <p:nvPr/>
            </p:nvSpPr>
            <p:spPr bwMode="auto">
              <a:xfrm>
                <a:off x="4960" y="1732"/>
                <a:ext cx="56" cy="38"/>
              </a:xfrm>
              <a:custGeom>
                <a:avLst/>
                <a:gdLst>
                  <a:gd name="T0" fmla="*/ 22 w 56"/>
                  <a:gd name="T1" fmla="*/ 12 h 38"/>
                  <a:gd name="T2" fmla="*/ 0 w 56"/>
                  <a:gd name="T3" fmla="*/ 38 h 38"/>
                  <a:gd name="T4" fmla="*/ 34 w 56"/>
                  <a:gd name="T5" fmla="*/ 28 h 38"/>
                  <a:gd name="T6" fmla="*/ 56 w 56"/>
                  <a:gd name="T7" fmla="*/ 0 h 38"/>
                  <a:gd name="T8" fmla="*/ 22 w 56"/>
                  <a:gd name="T9" fmla="*/ 12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38"/>
                  <a:gd name="T17" fmla="*/ 56 w 56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38">
                    <a:moveTo>
                      <a:pt x="22" y="12"/>
                    </a:moveTo>
                    <a:lnTo>
                      <a:pt x="0" y="38"/>
                    </a:lnTo>
                    <a:lnTo>
                      <a:pt x="34" y="28"/>
                    </a:lnTo>
                    <a:lnTo>
                      <a:pt x="56" y="0"/>
                    </a:lnTo>
                    <a:lnTo>
                      <a:pt x="22" y="1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20" name="Freeform 3384"/>
              <p:cNvSpPr>
                <a:spLocks noChangeAspect="1"/>
              </p:cNvSpPr>
              <p:nvPr/>
            </p:nvSpPr>
            <p:spPr bwMode="auto">
              <a:xfrm>
                <a:off x="4994" y="1722"/>
                <a:ext cx="58" cy="38"/>
              </a:xfrm>
              <a:custGeom>
                <a:avLst/>
                <a:gdLst>
                  <a:gd name="T0" fmla="*/ 22 w 58"/>
                  <a:gd name="T1" fmla="*/ 10 h 38"/>
                  <a:gd name="T2" fmla="*/ 0 w 58"/>
                  <a:gd name="T3" fmla="*/ 38 h 38"/>
                  <a:gd name="T4" fmla="*/ 34 w 58"/>
                  <a:gd name="T5" fmla="*/ 30 h 38"/>
                  <a:gd name="T6" fmla="*/ 58 w 58"/>
                  <a:gd name="T7" fmla="*/ 0 h 38"/>
                  <a:gd name="T8" fmla="*/ 22 w 58"/>
                  <a:gd name="T9" fmla="*/ 1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38"/>
                  <a:gd name="T17" fmla="*/ 58 w 58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38">
                    <a:moveTo>
                      <a:pt x="22" y="10"/>
                    </a:moveTo>
                    <a:lnTo>
                      <a:pt x="0" y="38"/>
                    </a:lnTo>
                    <a:lnTo>
                      <a:pt x="34" y="30"/>
                    </a:lnTo>
                    <a:lnTo>
                      <a:pt x="58" y="0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0023BD"/>
              </a:solidFill>
              <a:ln w="0">
                <a:solidFill>
                  <a:srgbClr val="0023B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21" name="Freeform 3385"/>
              <p:cNvSpPr>
                <a:spLocks noChangeAspect="1"/>
              </p:cNvSpPr>
              <p:nvPr/>
            </p:nvSpPr>
            <p:spPr bwMode="auto">
              <a:xfrm>
                <a:off x="4994" y="1722"/>
                <a:ext cx="58" cy="38"/>
              </a:xfrm>
              <a:custGeom>
                <a:avLst/>
                <a:gdLst>
                  <a:gd name="T0" fmla="*/ 22 w 58"/>
                  <a:gd name="T1" fmla="*/ 10 h 38"/>
                  <a:gd name="T2" fmla="*/ 0 w 58"/>
                  <a:gd name="T3" fmla="*/ 38 h 38"/>
                  <a:gd name="T4" fmla="*/ 34 w 58"/>
                  <a:gd name="T5" fmla="*/ 30 h 38"/>
                  <a:gd name="T6" fmla="*/ 58 w 58"/>
                  <a:gd name="T7" fmla="*/ 0 h 38"/>
                  <a:gd name="T8" fmla="*/ 22 w 58"/>
                  <a:gd name="T9" fmla="*/ 1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38"/>
                  <a:gd name="T17" fmla="*/ 58 w 58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38">
                    <a:moveTo>
                      <a:pt x="22" y="10"/>
                    </a:moveTo>
                    <a:lnTo>
                      <a:pt x="0" y="38"/>
                    </a:lnTo>
                    <a:lnTo>
                      <a:pt x="34" y="30"/>
                    </a:lnTo>
                    <a:lnTo>
                      <a:pt x="58" y="0"/>
                    </a:lnTo>
                    <a:lnTo>
                      <a:pt x="22" y="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22" name="Freeform 3386"/>
              <p:cNvSpPr>
                <a:spLocks noChangeAspect="1"/>
              </p:cNvSpPr>
              <p:nvPr/>
            </p:nvSpPr>
            <p:spPr bwMode="auto">
              <a:xfrm>
                <a:off x="5028" y="1712"/>
                <a:ext cx="58" cy="40"/>
              </a:xfrm>
              <a:custGeom>
                <a:avLst/>
                <a:gdLst>
                  <a:gd name="T0" fmla="*/ 24 w 58"/>
                  <a:gd name="T1" fmla="*/ 10 h 40"/>
                  <a:gd name="T2" fmla="*/ 0 w 58"/>
                  <a:gd name="T3" fmla="*/ 40 h 40"/>
                  <a:gd name="T4" fmla="*/ 34 w 58"/>
                  <a:gd name="T5" fmla="*/ 34 h 40"/>
                  <a:gd name="T6" fmla="*/ 58 w 58"/>
                  <a:gd name="T7" fmla="*/ 0 h 40"/>
                  <a:gd name="T8" fmla="*/ 24 w 58"/>
                  <a:gd name="T9" fmla="*/ 1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40"/>
                  <a:gd name="T17" fmla="*/ 58 w 58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40">
                    <a:moveTo>
                      <a:pt x="24" y="10"/>
                    </a:moveTo>
                    <a:lnTo>
                      <a:pt x="0" y="40"/>
                    </a:lnTo>
                    <a:lnTo>
                      <a:pt x="34" y="34"/>
                    </a:lnTo>
                    <a:lnTo>
                      <a:pt x="58" y="0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092DC1"/>
              </a:solidFill>
              <a:ln w="0">
                <a:solidFill>
                  <a:srgbClr val="092DC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23" name="Freeform 3387"/>
              <p:cNvSpPr>
                <a:spLocks noChangeAspect="1"/>
              </p:cNvSpPr>
              <p:nvPr/>
            </p:nvSpPr>
            <p:spPr bwMode="auto">
              <a:xfrm>
                <a:off x="5028" y="1712"/>
                <a:ext cx="58" cy="40"/>
              </a:xfrm>
              <a:custGeom>
                <a:avLst/>
                <a:gdLst>
                  <a:gd name="T0" fmla="*/ 24 w 58"/>
                  <a:gd name="T1" fmla="*/ 10 h 40"/>
                  <a:gd name="T2" fmla="*/ 0 w 58"/>
                  <a:gd name="T3" fmla="*/ 40 h 40"/>
                  <a:gd name="T4" fmla="*/ 34 w 58"/>
                  <a:gd name="T5" fmla="*/ 34 h 40"/>
                  <a:gd name="T6" fmla="*/ 58 w 58"/>
                  <a:gd name="T7" fmla="*/ 0 h 40"/>
                  <a:gd name="T8" fmla="*/ 24 w 58"/>
                  <a:gd name="T9" fmla="*/ 1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40"/>
                  <a:gd name="T17" fmla="*/ 58 w 58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40">
                    <a:moveTo>
                      <a:pt x="24" y="10"/>
                    </a:moveTo>
                    <a:lnTo>
                      <a:pt x="0" y="40"/>
                    </a:lnTo>
                    <a:lnTo>
                      <a:pt x="34" y="34"/>
                    </a:lnTo>
                    <a:lnTo>
                      <a:pt x="58" y="0"/>
                    </a:lnTo>
                    <a:lnTo>
                      <a:pt x="24" y="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24" name="Freeform 3388"/>
              <p:cNvSpPr>
                <a:spLocks noChangeAspect="1"/>
              </p:cNvSpPr>
              <p:nvPr/>
            </p:nvSpPr>
            <p:spPr bwMode="auto">
              <a:xfrm>
                <a:off x="5062" y="1706"/>
                <a:ext cx="60" cy="40"/>
              </a:xfrm>
              <a:custGeom>
                <a:avLst/>
                <a:gdLst>
                  <a:gd name="T0" fmla="*/ 24 w 60"/>
                  <a:gd name="T1" fmla="*/ 6 h 40"/>
                  <a:gd name="T2" fmla="*/ 0 w 60"/>
                  <a:gd name="T3" fmla="*/ 40 h 40"/>
                  <a:gd name="T4" fmla="*/ 36 w 60"/>
                  <a:gd name="T5" fmla="*/ 36 h 40"/>
                  <a:gd name="T6" fmla="*/ 60 w 60"/>
                  <a:gd name="T7" fmla="*/ 0 h 40"/>
                  <a:gd name="T8" fmla="*/ 24 w 60"/>
                  <a:gd name="T9" fmla="*/ 6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40"/>
                  <a:gd name="T17" fmla="*/ 60 w 60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40">
                    <a:moveTo>
                      <a:pt x="24" y="6"/>
                    </a:moveTo>
                    <a:lnTo>
                      <a:pt x="0" y="40"/>
                    </a:lnTo>
                    <a:lnTo>
                      <a:pt x="36" y="36"/>
                    </a:lnTo>
                    <a:lnTo>
                      <a:pt x="60" y="0"/>
                    </a:lnTo>
                    <a:lnTo>
                      <a:pt x="24" y="6"/>
                    </a:lnTo>
                    <a:close/>
                  </a:path>
                </a:pathLst>
              </a:custGeom>
              <a:solidFill>
                <a:srgbClr val="1F3BC3"/>
              </a:solidFill>
              <a:ln w="0">
                <a:solidFill>
                  <a:srgbClr val="1F3BC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25" name="Freeform 3389"/>
              <p:cNvSpPr>
                <a:spLocks noChangeAspect="1"/>
              </p:cNvSpPr>
              <p:nvPr/>
            </p:nvSpPr>
            <p:spPr bwMode="auto">
              <a:xfrm>
                <a:off x="5062" y="1706"/>
                <a:ext cx="60" cy="40"/>
              </a:xfrm>
              <a:custGeom>
                <a:avLst/>
                <a:gdLst>
                  <a:gd name="T0" fmla="*/ 24 w 60"/>
                  <a:gd name="T1" fmla="*/ 6 h 40"/>
                  <a:gd name="T2" fmla="*/ 0 w 60"/>
                  <a:gd name="T3" fmla="*/ 40 h 40"/>
                  <a:gd name="T4" fmla="*/ 36 w 60"/>
                  <a:gd name="T5" fmla="*/ 36 h 40"/>
                  <a:gd name="T6" fmla="*/ 60 w 60"/>
                  <a:gd name="T7" fmla="*/ 0 h 40"/>
                  <a:gd name="T8" fmla="*/ 24 w 60"/>
                  <a:gd name="T9" fmla="*/ 6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40"/>
                  <a:gd name="T17" fmla="*/ 60 w 60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40">
                    <a:moveTo>
                      <a:pt x="24" y="6"/>
                    </a:moveTo>
                    <a:lnTo>
                      <a:pt x="0" y="40"/>
                    </a:lnTo>
                    <a:lnTo>
                      <a:pt x="36" y="36"/>
                    </a:lnTo>
                    <a:lnTo>
                      <a:pt x="60" y="0"/>
                    </a:lnTo>
                    <a:lnTo>
                      <a:pt x="24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26" name="Freeform 3390"/>
              <p:cNvSpPr>
                <a:spLocks noChangeAspect="1"/>
              </p:cNvSpPr>
              <p:nvPr/>
            </p:nvSpPr>
            <p:spPr bwMode="auto">
              <a:xfrm>
                <a:off x="5098" y="1704"/>
                <a:ext cx="58" cy="40"/>
              </a:xfrm>
              <a:custGeom>
                <a:avLst/>
                <a:gdLst>
                  <a:gd name="T0" fmla="*/ 24 w 58"/>
                  <a:gd name="T1" fmla="*/ 2 h 40"/>
                  <a:gd name="T2" fmla="*/ 0 w 58"/>
                  <a:gd name="T3" fmla="*/ 38 h 40"/>
                  <a:gd name="T4" fmla="*/ 36 w 58"/>
                  <a:gd name="T5" fmla="*/ 40 h 40"/>
                  <a:gd name="T6" fmla="*/ 58 w 58"/>
                  <a:gd name="T7" fmla="*/ 0 h 40"/>
                  <a:gd name="T8" fmla="*/ 24 w 58"/>
                  <a:gd name="T9" fmla="*/ 2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40"/>
                  <a:gd name="T17" fmla="*/ 58 w 58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40">
                    <a:moveTo>
                      <a:pt x="24" y="2"/>
                    </a:moveTo>
                    <a:lnTo>
                      <a:pt x="0" y="38"/>
                    </a:lnTo>
                    <a:lnTo>
                      <a:pt x="36" y="40"/>
                    </a:lnTo>
                    <a:lnTo>
                      <a:pt x="58" y="0"/>
                    </a:lnTo>
                    <a:lnTo>
                      <a:pt x="24" y="2"/>
                    </a:lnTo>
                    <a:close/>
                  </a:path>
                </a:pathLst>
              </a:custGeom>
              <a:solidFill>
                <a:srgbClr val="3549C1"/>
              </a:solidFill>
              <a:ln w="0">
                <a:solidFill>
                  <a:srgbClr val="3549C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27" name="Freeform 3391"/>
              <p:cNvSpPr>
                <a:spLocks noChangeAspect="1"/>
              </p:cNvSpPr>
              <p:nvPr/>
            </p:nvSpPr>
            <p:spPr bwMode="auto">
              <a:xfrm>
                <a:off x="5098" y="1704"/>
                <a:ext cx="58" cy="40"/>
              </a:xfrm>
              <a:custGeom>
                <a:avLst/>
                <a:gdLst>
                  <a:gd name="T0" fmla="*/ 24 w 58"/>
                  <a:gd name="T1" fmla="*/ 2 h 40"/>
                  <a:gd name="T2" fmla="*/ 0 w 58"/>
                  <a:gd name="T3" fmla="*/ 38 h 40"/>
                  <a:gd name="T4" fmla="*/ 36 w 58"/>
                  <a:gd name="T5" fmla="*/ 40 h 40"/>
                  <a:gd name="T6" fmla="*/ 58 w 58"/>
                  <a:gd name="T7" fmla="*/ 0 h 40"/>
                  <a:gd name="T8" fmla="*/ 24 w 58"/>
                  <a:gd name="T9" fmla="*/ 2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40"/>
                  <a:gd name="T17" fmla="*/ 58 w 58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40">
                    <a:moveTo>
                      <a:pt x="24" y="2"/>
                    </a:moveTo>
                    <a:lnTo>
                      <a:pt x="0" y="38"/>
                    </a:lnTo>
                    <a:lnTo>
                      <a:pt x="36" y="40"/>
                    </a:lnTo>
                    <a:lnTo>
                      <a:pt x="58" y="0"/>
                    </a:lnTo>
                    <a:lnTo>
                      <a:pt x="24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28" name="Freeform 3392"/>
              <p:cNvSpPr>
                <a:spLocks noChangeAspect="1"/>
              </p:cNvSpPr>
              <p:nvPr/>
            </p:nvSpPr>
            <p:spPr bwMode="auto">
              <a:xfrm>
                <a:off x="5134" y="1704"/>
                <a:ext cx="58" cy="48"/>
              </a:xfrm>
              <a:custGeom>
                <a:avLst/>
                <a:gdLst>
                  <a:gd name="T0" fmla="*/ 22 w 58"/>
                  <a:gd name="T1" fmla="*/ 0 h 48"/>
                  <a:gd name="T2" fmla="*/ 0 w 58"/>
                  <a:gd name="T3" fmla="*/ 40 h 48"/>
                  <a:gd name="T4" fmla="*/ 34 w 58"/>
                  <a:gd name="T5" fmla="*/ 48 h 48"/>
                  <a:gd name="T6" fmla="*/ 58 w 58"/>
                  <a:gd name="T7" fmla="*/ 6 h 48"/>
                  <a:gd name="T8" fmla="*/ 22 w 58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48"/>
                  <a:gd name="T17" fmla="*/ 58 w 58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48">
                    <a:moveTo>
                      <a:pt x="22" y="0"/>
                    </a:moveTo>
                    <a:lnTo>
                      <a:pt x="0" y="40"/>
                    </a:lnTo>
                    <a:lnTo>
                      <a:pt x="34" y="48"/>
                    </a:lnTo>
                    <a:lnTo>
                      <a:pt x="58" y="6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495ABB"/>
              </a:solidFill>
              <a:ln w="0">
                <a:solidFill>
                  <a:srgbClr val="495AB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29" name="Freeform 3393"/>
              <p:cNvSpPr>
                <a:spLocks noChangeAspect="1"/>
              </p:cNvSpPr>
              <p:nvPr/>
            </p:nvSpPr>
            <p:spPr bwMode="auto">
              <a:xfrm>
                <a:off x="5134" y="1704"/>
                <a:ext cx="58" cy="48"/>
              </a:xfrm>
              <a:custGeom>
                <a:avLst/>
                <a:gdLst>
                  <a:gd name="T0" fmla="*/ 22 w 58"/>
                  <a:gd name="T1" fmla="*/ 0 h 48"/>
                  <a:gd name="T2" fmla="*/ 0 w 58"/>
                  <a:gd name="T3" fmla="*/ 40 h 48"/>
                  <a:gd name="T4" fmla="*/ 34 w 58"/>
                  <a:gd name="T5" fmla="*/ 48 h 48"/>
                  <a:gd name="T6" fmla="*/ 58 w 58"/>
                  <a:gd name="T7" fmla="*/ 6 h 48"/>
                  <a:gd name="T8" fmla="*/ 22 w 58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48"/>
                  <a:gd name="T17" fmla="*/ 58 w 58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48">
                    <a:moveTo>
                      <a:pt x="22" y="0"/>
                    </a:moveTo>
                    <a:lnTo>
                      <a:pt x="0" y="40"/>
                    </a:lnTo>
                    <a:lnTo>
                      <a:pt x="34" y="48"/>
                    </a:lnTo>
                    <a:lnTo>
                      <a:pt x="58" y="6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30" name="Freeform 3394"/>
              <p:cNvSpPr>
                <a:spLocks noChangeAspect="1"/>
              </p:cNvSpPr>
              <p:nvPr/>
            </p:nvSpPr>
            <p:spPr bwMode="auto">
              <a:xfrm>
                <a:off x="5168" y="1710"/>
                <a:ext cx="60" cy="60"/>
              </a:xfrm>
              <a:custGeom>
                <a:avLst/>
                <a:gdLst>
                  <a:gd name="T0" fmla="*/ 24 w 60"/>
                  <a:gd name="T1" fmla="*/ 0 h 60"/>
                  <a:gd name="T2" fmla="*/ 0 w 60"/>
                  <a:gd name="T3" fmla="*/ 42 h 60"/>
                  <a:gd name="T4" fmla="*/ 36 w 60"/>
                  <a:gd name="T5" fmla="*/ 60 h 60"/>
                  <a:gd name="T6" fmla="*/ 60 w 60"/>
                  <a:gd name="T7" fmla="*/ 16 h 60"/>
                  <a:gd name="T8" fmla="*/ 24 w 60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60"/>
                  <a:gd name="T17" fmla="*/ 60 w 60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60">
                    <a:moveTo>
                      <a:pt x="24" y="0"/>
                    </a:moveTo>
                    <a:lnTo>
                      <a:pt x="0" y="42"/>
                    </a:lnTo>
                    <a:lnTo>
                      <a:pt x="36" y="60"/>
                    </a:lnTo>
                    <a:lnTo>
                      <a:pt x="60" y="1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5C6BB2"/>
              </a:solidFill>
              <a:ln w="0">
                <a:solidFill>
                  <a:srgbClr val="5C6BB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31" name="Freeform 3395"/>
              <p:cNvSpPr>
                <a:spLocks noChangeAspect="1"/>
              </p:cNvSpPr>
              <p:nvPr/>
            </p:nvSpPr>
            <p:spPr bwMode="auto">
              <a:xfrm>
                <a:off x="5168" y="1710"/>
                <a:ext cx="60" cy="60"/>
              </a:xfrm>
              <a:custGeom>
                <a:avLst/>
                <a:gdLst>
                  <a:gd name="T0" fmla="*/ 24 w 60"/>
                  <a:gd name="T1" fmla="*/ 0 h 60"/>
                  <a:gd name="T2" fmla="*/ 0 w 60"/>
                  <a:gd name="T3" fmla="*/ 42 h 60"/>
                  <a:gd name="T4" fmla="*/ 36 w 60"/>
                  <a:gd name="T5" fmla="*/ 60 h 60"/>
                  <a:gd name="T6" fmla="*/ 60 w 60"/>
                  <a:gd name="T7" fmla="*/ 16 h 60"/>
                  <a:gd name="T8" fmla="*/ 24 w 60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60"/>
                  <a:gd name="T17" fmla="*/ 60 w 60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60">
                    <a:moveTo>
                      <a:pt x="24" y="0"/>
                    </a:moveTo>
                    <a:lnTo>
                      <a:pt x="0" y="42"/>
                    </a:lnTo>
                    <a:lnTo>
                      <a:pt x="36" y="60"/>
                    </a:lnTo>
                    <a:lnTo>
                      <a:pt x="60" y="16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32" name="Freeform 3396"/>
              <p:cNvSpPr>
                <a:spLocks noChangeAspect="1"/>
              </p:cNvSpPr>
              <p:nvPr/>
            </p:nvSpPr>
            <p:spPr bwMode="auto">
              <a:xfrm>
                <a:off x="5204" y="1726"/>
                <a:ext cx="58" cy="72"/>
              </a:xfrm>
              <a:custGeom>
                <a:avLst/>
                <a:gdLst>
                  <a:gd name="T0" fmla="*/ 24 w 58"/>
                  <a:gd name="T1" fmla="*/ 0 h 72"/>
                  <a:gd name="T2" fmla="*/ 0 w 58"/>
                  <a:gd name="T3" fmla="*/ 44 h 72"/>
                  <a:gd name="T4" fmla="*/ 34 w 58"/>
                  <a:gd name="T5" fmla="*/ 72 h 72"/>
                  <a:gd name="T6" fmla="*/ 58 w 58"/>
                  <a:gd name="T7" fmla="*/ 30 h 72"/>
                  <a:gd name="T8" fmla="*/ 24 w 58"/>
                  <a:gd name="T9" fmla="*/ 0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72"/>
                  <a:gd name="T17" fmla="*/ 58 w 58"/>
                  <a:gd name="T18" fmla="*/ 72 h 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72">
                    <a:moveTo>
                      <a:pt x="24" y="0"/>
                    </a:moveTo>
                    <a:lnTo>
                      <a:pt x="0" y="44"/>
                    </a:lnTo>
                    <a:lnTo>
                      <a:pt x="34" y="72"/>
                    </a:lnTo>
                    <a:lnTo>
                      <a:pt x="58" y="3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6C7DA6"/>
              </a:solidFill>
              <a:ln w="0">
                <a:solidFill>
                  <a:srgbClr val="6C7DA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33" name="Freeform 3397"/>
              <p:cNvSpPr>
                <a:spLocks noChangeAspect="1"/>
              </p:cNvSpPr>
              <p:nvPr/>
            </p:nvSpPr>
            <p:spPr bwMode="auto">
              <a:xfrm>
                <a:off x="5204" y="1726"/>
                <a:ext cx="58" cy="72"/>
              </a:xfrm>
              <a:custGeom>
                <a:avLst/>
                <a:gdLst>
                  <a:gd name="T0" fmla="*/ 24 w 58"/>
                  <a:gd name="T1" fmla="*/ 0 h 72"/>
                  <a:gd name="T2" fmla="*/ 0 w 58"/>
                  <a:gd name="T3" fmla="*/ 44 h 72"/>
                  <a:gd name="T4" fmla="*/ 34 w 58"/>
                  <a:gd name="T5" fmla="*/ 72 h 72"/>
                  <a:gd name="T6" fmla="*/ 58 w 58"/>
                  <a:gd name="T7" fmla="*/ 30 h 72"/>
                  <a:gd name="T8" fmla="*/ 24 w 58"/>
                  <a:gd name="T9" fmla="*/ 0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72"/>
                  <a:gd name="T17" fmla="*/ 58 w 58"/>
                  <a:gd name="T18" fmla="*/ 72 h 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72">
                    <a:moveTo>
                      <a:pt x="24" y="0"/>
                    </a:moveTo>
                    <a:lnTo>
                      <a:pt x="0" y="44"/>
                    </a:lnTo>
                    <a:lnTo>
                      <a:pt x="34" y="72"/>
                    </a:lnTo>
                    <a:lnTo>
                      <a:pt x="58" y="30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34" name="Freeform 3398"/>
              <p:cNvSpPr>
                <a:spLocks noChangeAspect="1"/>
              </p:cNvSpPr>
              <p:nvPr/>
            </p:nvSpPr>
            <p:spPr bwMode="auto">
              <a:xfrm>
                <a:off x="5238" y="1756"/>
                <a:ext cx="58" cy="86"/>
              </a:xfrm>
              <a:custGeom>
                <a:avLst/>
                <a:gdLst>
                  <a:gd name="T0" fmla="*/ 24 w 58"/>
                  <a:gd name="T1" fmla="*/ 0 h 86"/>
                  <a:gd name="T2" fmla="*/ 0 w 58"/>
                  <a:gd name="T3" fmla="*/ 42 h 86"/>
                  <a:gd name="T4" fmla="*/ 36 w 58"/>
                  <a:gd name="T5" fmla="*/ 86 h 86"/>
                  <a:gd name="T6" fmla="*/ 58 w 58"/>
                  <a:gd name="T7" fmla="*/ 44 h 86"/>
                  <a:gd name="T8" fmla="*/ 24 w 58"/>
                  <a:gd name="T9" fmla="*/ 0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86"/>
                  <a:gd name="T17" fmla="*/ 58 w 58"/>
                  <a:gd name="T18" fmla="*/ 86 h 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86">
                    <a:moveTo>
                      <a:pt x="24" y="0"/>
                    </a:moveTo>
                    <a:lnTo>
                      <a:pt x="0" y="42"/>
                    </a:lnTo>
                    <a:lnTo>
                      <a:pt x="36" y="86"/>
                    </a:lnTo>
                    <a:lnTo>
                      <a:pt x="58" y="44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798F97"/>
              </a:solidFill>
              <a:ln w="0">
                <a:solidFill>
                  <a:srgbClr val="798F9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35" name="Freeform 3399"/>
              <p:cNvSpPr>
                <a:spLocks noChangeAspect="1"/>
              </p:cNvSpPr>
              <p:nvPr/>
            </p:nvSpPr>
            <p:spPr bwMode="auto">
              <a:xfrm>
                <a:off x="5238" y="1756"/>
                <a:ext cx="58" cy="86"/>
              </a:xfrm>
              <a:custGeom>
                <a:avLst/>
                <a:gdLst>
                  <a:gd name="T0" fmla="*/ 24 w 58"/>
                  <a:gd name="T1" fmla="*/ 0 h 86"/>
                  <a:gd name="T2" fmla="*/ 0 w 58"/>
                  <a:gd name="T3" fmla="*/ 42 h 86"/>
                  <a:gd name="T4" fmla="*/ 36 w 58"/>
                  <a:gd name="T5" fmla="*/ 86 h 86"/>
                  <a:gd name="T6" fmla="*/ 58 w 58"/>
                  <a:gd name="T7" fmla="*/ 44 h 86"/>
                  <a:gd name="T8" fmla="*/ 24 w 58"/>
                  <a:gd name="T9" fmla="*/ 0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86"/>
                  <a:gd name="T17" fmla="*/ 58 w 58"/>
                  <a:gd name="T18" fmla="*/ 86 h 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86">
                    <a:moveTo>
                      <a:pt x="24" y="0"/>
                    </a:moveTo>
                    <a:lnTo>
                      <a:pt x="0" y="42"/>
                    </a:lnTo>
                    <a:lnTo>
                      <a:pt x="36" y="86"/>
                    </a:lnTo>
                    <a:lnTo>
                      <a:pt x="58" y="44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36" name="Freeform 3400"/>
              <p:cNvSpPr>
                <a:spLocks noChangeAspect="1"/>
              </p:cNvSpPr>
              <p:nvPr/>
            </p:nvSpPr>
            <p:spPr bwMode="auto">
              <a:xfrm>
                <a:off x="5274" y="1800"/>
                <a:ext cx="56" cy="100"/>
              </a:xfrm>
              <a:custGeom>
                <a:avLst/>
                <a:gdLst>
                  <a:gd name="T0" fmla="*/ 22 w 56"/>
                  <a:gd name="T1" fmla="*/ 0 h 100"/>
                  <a:gd name="T2" fmla="*/ 0 w 56"/>
                  <a:gd name="T3" fmla="*/ 42 h 100"/>
                  <a:gd name="T4" fmla="*/ 32 w 56"/>
                  <a:gd name="T5" fmla="*/ 100 h 100"/>
                  <a:gd name="T6" fmla="*/ 56 w 56"/>
                  <a:gd name="T7" fmla="*/ 60 h 100"/>
                  <a:gd name="T8" fmla="*/ 22 w 56"/>
                  <a:gd name="T9" fmla="*/ 0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100"/>
                  <a:gd name="T17" fmla="*/ 56 w 56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100">
                    <a:moveTo>
                      <a:pt x="22" y="0"/>
                    </a:moveTo>
                    <a:lnTo>
                      <a:pt x="0" y="42"/>
                    </a:lnTo>
                    <a:lnTo>
                      <a:pt x="32" y="100"/>
                    </a:lnTo>
                    <a:lnTo>
                      <a:pt x="56" y="6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83A184"/>
              </a:solidFill>
              <a:ln w="0">
                <a:solidFill>
                  <a:srgbClr val="83A18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37" name="Freeform 3401"/>
              <p:cNvSpPr>
                <a:spLocks noChangeAspect="1"/>
              </p:cNvSpPr>
              <p:nvPr/>
            </p:nvSpPr>
            <p:spPr bwMode="auto">
              <a:xfrm>
                <a:off x="5274" y="1800"/>
                <a:ext cx="56" cy="100"/>
              </a:xfrm>
              <a:custGeom>
                <a:avLst/>
                <a:gdLst>
                  <a:gd name="T0" fmla="*/ 22 w 56"/>
                  <a:gd name="T1" fmla="*/ 0 h 100"/>
                  <a:gd name="T2" fmla="*/ 0 w 56"/>
                  <a:gd name="T3" fmla="*/ 42 h 100"/>
                  <a:gd name="T4" fmla="*/ 32 w 56"/>
                  <a:gd name="T5" fmla="*/ 100 h 100"/>
                  <a:gd name="T6" fmla="*/ 56 w 56"/>
                  <a:gd name="T7" fmla="*/ 60 h 100"/>
                  <a:gd name="T8" fmla="*/ 22 w 56"/>
                  <a:gd name="T9" fmla="*/ 0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100"/>
                  <a:gd name="T17" fmla="*/ 56 w 56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100">
                    <a:moveTo>
                      <a:pt x="22" y="0"/>
                    </a:moveTo>
                    <a:lnTo>
                      <a:pt x="0" y="42"/>
                    </a:lnTo>
                    <a:lnTo>
                      <a:pt x="32" y="100"/>
                    </a:lnTo>
                    <a:lnTo>
                      <a:pt x="56" y="60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38" name="Freeform 3402"/>
              <p:cNvSpPr>
                <a:spLocks noChangeAspect="1"/>
              </p:cNvSpPr>
              <p:nvPr/>
            </p:nvSpPr>
            <p:spPr bwMode="auto">
              <a:xfrm>
                <a:off x="5306" y="1860"/>
                <a:ext cx="54" cy="106"/>
              </a:xfrm>
              <a:custGeom>
                <a:avLst/>
                <a:gdLst>
                  <a:gd name="T0" fmla="*/ 24 w 54"/>
                  <a:gd name="T1" fmla="*/ 0 h 106"/>
                  <a:gd name="T2" fmla="*/ 0 w 54"/>
                  <a:gd name="T3" fmla="*/ 40 h 106"/>
                  <a:gd name="T4" fmla="*/ 32 w 54"/>
                  <a:gd name="T5" fmla="*/ 106 h 106"/>
                  <a:gd name="T6" fmla="*/ 54 w 54"/>
                  <a:gd name="T7" fmla="*/ 74 h 106"/>
                  <a:gd name="T8" fmla="*/ 24 w 54"/>
                  <a:gd name="T9" fmla="*/ 0 h 1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06"/>
                  <a:gd name="T17" fmla="*/ 54 w 54"/>
                  <a:gd name="T18" fmla="*/ 106 h 1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06">
                    <a:moveTo>
                      <a:pt x="24" y="0"/>
                    </a:moveTo>
                    <a:lnTo>
                      <a:pt x="0" y="40"/>
                    </a:lnTo>
                    <a:lnTo>
                      <a:pt x="32" y="106"/>
                    </a:lnTo>
                    <a:lnTo>
                      <a:pt x="54" y="74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85B170"/>
              </a:solidFill>
              <a:ln w="0">
                <a:solidFill>
                  <a:srgbClr val="85B1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39" name="Freeform 3403"/>
              <p:cNvSpPr>
                <a:spLocks noChangeAspect="1"/>
              </p:cNvSpPr>
              <p:nvPr/>
            </p:nvSpPr>
            <p:spPr bwMode="auto">
              <a:xfrm>
                <a:off x="5306" y="1860"/>
                <a:ext cx="54" cy="106"/>
              </a:xfrm>
              <a:custGeom>
                <a:avLst/>
                <a:gdLst>
                  <a:gd name="T0" fmla="*/ 24 w 54"/>
                  <a:gd name="T1" fmla="*/ 0 h 106"/>
                  <a:gd name="T2" fmla="*/ 0 w 54"/>
                  <a:gd name="T3" fmla="*/ 40 h 106"/>
                  <a:gd name="T4" fmla="*/ 32 w 54"/>
                  <a:gd name="T5" fmla="*/ 106 h 106"/>
                  <a:gd name="T6" fmla="*/ 54 w 54"/>
                  <a:gd name="T7" fmla="*/ 74 h 106"/>
                  <a:gd name="T8" fmla="*/ 24 w 54"/>
                  <a:gd name="T9" fmla="*/ 0 h 1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06"/>
                  <a:gd name="T17" fmla="*/ 54 w 54"/>
                  <a:gd name="T18" fmla="*/ 106 h 1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06">
                    <a:moveTo>
                      <a:pt x="24" y="0"/>
                    </a:moveTo>
                    <a:lnTo>
                      <a:pt x="0" y="40"/>
                    </a:lnTo>
                    <a:lnTo>
                      <a:pt x="32" y="106"/>
                    </a:lnTo>
                    <a:lnTo>
                      <a:pt x="54" y="74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40" name="Freeform 3404"/>
              <p:cNvSpPr>
                <a:spLocks noChangeAspect="1"/>
              </p:cNvSpPr>
              <p:nvPr/>
            </p:nvSpPr>
            <p:spPr bwMode="auto">
              <a:xfrm>
                <a:off x="5338" y="1934"/>
                <a:ext cx="54" cy="100"/>
              </a:xfrm>
              <a:custGeom>
                <a:avLst/>
                <a:gdLst>
                  <a:gd name="T0" fmla="*/ 22 w 54"/>
                  <a:gd name="T1" fmla="*/ 0 h 100"/>
                  <a:gd name="T2" fmla="*/ 0 w 54"/>
                  <a:gd name="T3" fmla="*/ 32 h 100"/>
                  <a:gd name="T4" fmla="*/ 32 w 54"/>
                  <a:gd name="T5" fmla="*/ 100 h 100"/>
                  <a:gd name="T6" fmla="*/ 54 w 54"/>
                  <a:gd name="T7" fmla="*/ 76 h 100"/>
                  <a:gd name="T8" fmla="*/ 22 w 54"/>
                  <a:gd name="T9" fmla="*/ 0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00"/>
                  <a:gd name="T17" fmla="*/ 54 w 54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00">
                    <a:moveTo>
                      <a:pt x="22" y="0"/>
                    </a:moveTo>
                    <a:lnTo>
                      <a:pt x="0" y="32"/>
                    </a:lnTo>
                    <a:lnTo>
                      <a:pt x="32" y="100"/>
                    </a:lnTo>
                    <a:lnTo>
                      <a:pt x="54" y="76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80C05D"/>
              </a:solidFill>
              <a:ln w="0">
                <a:solidFill>
                  <a:srgbClr val="80C05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41" name="Freeform 3405"/>
              <p:cNvSpPr>
                <a:spLocks noChangeAspect="1"/>
              </p:cNvSpPr>
              <p:nvPr/>
            </p:nvSpPr>
            <p:spPr bwMode="auto">
              <a:xfrm>
                <a:off x="5338" y="1934"/>
                <a:ext cx="54" cy="100"/>
              </a:xfrm>
              <a:custGeom>
                <a:avLst/>
                <a:gdLst>
                  <a:gd name="T0" fmla="*/ 22 w 54"/>
                  <a:gd name="T1" fmla="*/ 0 h 100"/>
                  <a:gd name="T2" fmla="*/ 0 w 54"/>
                  <a:gd name="T3" fmla="*/ 32 h 100"/>
                  <a:gd name="T4" fmla="*/ 32 w 54"/>
                  <a:gd name="T5" fmla="*/ 100 h 100"/>
                  <a:gd name="T6" fmla="*/ 54 w 54"/>
                  <a:gd name="T7" fmla="*/ 76 h 100"/>
                  <a:gd name="T8" fmla="*/ 22 w 54"/>
                  <a:gd name="T9" fmla="*/ 0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00"/>
                  <a:gd name="T17" fmla="*/ 54 w 54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00">
                    <a:moveTo>
                      <a:pt x="22" y="0"/>
                    </a:moveTo>
                    <a:lnTo>
                      <a:pt x="0" y="32"/>
                    </a:lnTo>
                    <a:lnTo>
                      <a:pt x="32" y="100"/>
                    </a:lnTo>
                    <a:lnTo>
                      <a:pt x="54" y="76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42" name="Freeform 3406"/>
              <p:cNvSpPr>
                <a:spLocks noChangeAspect="1"/>
              </p:cNvSpPr>
              <p:nvPr/>
            </p:nvSpPr>
            <p:spPr bwMode="auto">
              <a:xfrm>
                <a:off x="5370" y="2010"/>
                <a:ext cx="56" cy="72"/>
              </a:xfrm>
              <a:custGeom>
                <a:avLst/>
                <a:gdLst>
                  <a:gd name="T0" fmla="*/ 22 w 56"/>
                  <a:gd name="T1" fmla="*/ 0 h 72"/>
                  <a:gd name="T2" fmla="*/ 0 w 56"/>
                  <a:gd name="T3" fmla="*/ 24 h 72"/>
                  <a:gd name="T4" fmla="*/ 36 w 56"/>
                  <a:gd name="T5" fmla="*/ 72 h 72"/>
                  <a:gd name="T6" fmla="*/ 56 w 56"/>
                  <a:gd name="T7" fmla="*/ 56 h 72"/>
                  <a:gd name="T8" fmla="*/ 22 w 56"/>
                  <a:gd name="T9" fmla="*/ 0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72"/>
                  <a:gd name="T17" fmla="*/ 56 w 56"/>
                  <a:gd name="T18" fmla="*/ 72 h 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72">
                    <a:moveTo>
                      <a:pt x="22" y="0"/>
                    </a:moveTo>
                    <a:lnTo>
                      <a:pt x="0" y="24"/>
                    </a:lnTo>
                    <a:lnTo>
                      <a:pt x="36" y="72"/>
                    </a:lnTo>
                    <a:lnTo>
                      <a:pt x="56" y="56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67C555"/>
              </a:solidFill>
              <a:ln w="0">
                <a:solidFill>
                  <a:srgbClr val="67C55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43" name="Freeform 3407"/>
              <p:cNvSpPr>
                <a:spLocks noChangeAspect="1"/>
              </p:cNvSpPr>
              <p:nvPr/>
            </p:nvSpPr>
            <p:spPr bwMode="auto">
              <a:xfrm>
                <a:off x="5370" y="2010"/>
                <a:ext cx="56" cy="72"/>
              </a:xfrm>
              <a:custGeom>
                <a:avLst/>
                <a:gdLst>
                  <a:gd name="T0" fmla="*/ 22 w 56"/>
                  <a:gd name="T1" fmla="*/ 0 h 72"/>
                  <a:gd name="T2" fmla="*/ 0 w 56"/>
                  <a:gd name="T3" fmla="*/ 24 h 72"/>
                  <a:gd name="T4" fmla="*/ 36 w 56"/>
                  <a:gd name="T5" fmla="*/ 72 h 72"/>
                  <a:gd name="T6" fmla="*/ 56 w 56"/>
                  <a:gd name="T7" fmla="*/ 56 h 72"/>
                  <a:gd name="T8" fmla="*/ 22 w 56"/>
                  <a:gd name="T9" fmla="*/ 0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72"/>
                  <a:gd name="T17" fmla="*/ 56 w 56"/>
                  <a:gd name="T18" fmla="*/ 72 h 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72">
                    <a:moveTo>
                      <a:pt x="22" y="0"/>
                    </a:moveTo>
                    <a:lnTo>
                      <a:pt x="0" y="24"/>
                    </a:lnTo>
                    <a:lnTo>
                      <a:pt x="36" y="72"/>
                    </a:lnTo>
                    <a:lnTo>
                      <a:pt x="56" y="56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44" name="Freeform 3408"/>
              <p:cNvSpPr>
                <a:spLocks noChangeAspect="1"/>
              </p:cNvSpPr>
              <p:nvPr/>
            </p:nvSpPr>
            <p:spPr bwMode="auto">
              <a:xfrm>
                <a:off x="5406" y="2066"/>
                <a:ext cx="56" cy="34"/>
              </a:xfrm>
              <a:custGeom>
                <a:avLst/>
                <a:gdLst>
                  <a:gd name="T0" fmla="*/ 20 w 56"/>
                  <a:gd name="T1" fmla="*/ 0 h 34"/>
                  <a:gd name="T2" fmla="*/ 0 w 56"/>
                  <a:gd name="T3" fmla="*/ 16 h 34"/>
                  <a:gd name="T4" fmla="*/ 36 w 56"/>
                  <a:gd name="T5" fmla="*/ 34 h 34"/>
                  <a:gd name="T6" fmla="*/ 56 w 56"/>
                  <a:gd name="T7" fmla="*/ 20 h 34"/>
                  <a:gd name="T8" fmla="*/ 20 w 56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34"/>
                  <a:gd name="T17" fmla="*/ 56 w 56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34">
                    <a:moveTo>
                      <a:pt x="20" y="0"/>
                    </a:moveTo>
                    <a:lnTo>
                      <a:pt x="0" y="16"/>
                    </a:lnTo>
                    <a:lnTo>
                      <a:pt x="36" y="34"/>
                    </a:lnTo>
                    <a:lnTo>
                      <a:pt x="56" y="2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129D6A"/>
              </a:solidFill>
              <a:ln w="0">
                <a:solidFill>
                  <a:srgbClr val="129D6A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45" name="Freeform 3409"/>
              <p:cNvSpPr>
                <a:spLocks noChangeAspect="1"/>
              </p:cNvSpPr>
              <p:nvPr/>
            </p:nvSpPr>
            <p:spPr bwMode="auto">
              <a:xfrm>
                <a:off x="5406" y="2066"/>
                <a:ext cx="56" cy="34"/>
              </a:xfrm>
              <a:custGeom>
                <a:avLst/>
                <a:gdLst>
                  <a:gd name="T0" fmla="*/ 20 w 56"/>
                  <a:gd name="T1" fmla="*/ 0 h 34"/>
                  <a:gd name="T2" fmla="*/ 0 w 56"/>
                  <a:gd name="T3" fmla="*/ 16 h 34"/>
                  <a:gd name="T4" fmla="*/ 36 w 56"/>
                  <a:gd name="T5" fmla="*/ 34 h 34"/>
                  <a:gd name="T6" fmla="*/ 56 w 56"/>
                  <a:gd name="T7" fmla="*/ 20 h 34"/>
                  <a:gd name="T8" fmla="*/ 20 w 56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34"/>
                  <a:gd name="T17" fmla="*/ 56 w 56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34">
                    <a:moveTo>
                      <a:pt x="20" y="0"/>
                    </a:moveTo>
                    <a:lnTo>
                      <a:pt x="0" y="16"/>
                    </a:lnTo>
                    <a:lnTo>
                      <a:pt x="36" y="34"/>
                    </a:lnTo>
                    <a:lnTo>
                      <a:pt x="56" y="20"/>
                    </a:lnTo>
                    <a:lnTo>
                      <a:pt x="2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46" name="Freeform 3410"/>
              <p:cNvSpPr>
                <a:spLocks noChangeAspect="1"/>
              </p:cNvSpPr>
              <p:nvPr/>
            </p:nvSpPr>
            <p:spPr bwMode="auto">
              <a:xfrm>
                <a:off x="4360" y="1750"/>
                <a:ext cx="50" cy="18"/>
              </a:xfrm>
              <a:custGeom>
                <a:avLst/>
                <a:gdLst>
                  <a:gd name="T0" fmla="*/ 24 w 50"/>
                  <a:gd name="T1" fmla="*/ 0 h 18"/>
                  <a:gd name="T2" fmla="*/ 0 w 50"/>
                  <a:gd name="T3" fmla="*/ 10 h 18"/>
                  <a:gd name="T4" fmla="*/ 26 w 50"/>
                  <a:gd name="T5" fmla="*/ 18 h 18"/>
                  <a:gd name="T6" fmla="*/ 50 w 50"/>
                  <a:gd name="T7" fmla="*/ 8 h 18"/>
                  <a:gd name="T8" fmla="*/ 24 w 50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8"/>
                  <a:gd name="T17" fmla="*/ 50 w 50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8">
                    <a:moveTo>
                      <a:pt x="24" y="0"/>
                    </a:moveTo>
                    <a:lnTo>
                      <a:pt x="0" y="10"/>
                    </a:lnTo>
                    <a:lnTo>
                      <a:pt x="26" y="18"/>
                    </a:lnTo>
                    <a:lnTo>
                      <a:pt x="50" y="8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47" name="Freeform 3411"/>
              <p:cNvSpPr>
                <a:spLocks noChangeAspect="1"/>
              </p:cNvSpPr>
              <p:nvPr/>
            </p:nvSpPr>
            <p:spPr bwMode="auto">
              <a:xfrm>
                <a:off x="4360" y="1750"/>
                <a:ext cx="50" cy="18"/>
              </a:xfrm>
              <a:custGeom>
                <a:avLst/>
                <a:gdLst>
                  <a:gd name="T0" fmla="*/ 24 w 50"/>
                  <a:gd name="T1" fmla="*/ 0 h 18"/>
                  <a:gd name="T2" fmla="*/ 0 w 50"/>
                  <a:gd name="T3" fmla="*/ 10 h 18"/>
                  <a:gd name="T4" fmla="*/ 26 w 50"/>
                  <a:gd name="T5" fmla="*/ 18 h 18"/>
                  <a:gd name="T6" fmla="*/ 50 w 50"/>
                  <a:gd name="T7" fmla="*/ 8 h 18"/>
                  <a:gd name="T8" fmla="*/ 24 w 50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8"/>
                  <a:gd name="T17" fmla="*/ 50 w 50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8">
                    <a:moveTo>
                      <a:pt x="24" y="0"/>
                    </a:moveTo>
                    <a:lnTo>
                      <a:pt x="0" y="10"/>
                    </a:lnTo>
                    <a:lnTo>
                      <a:pt x="26" y="18"/>
                    </a:lnTo>
                    <a:lnTo>
                      <a:pt x="50" y="8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48" name="Freeform 3412"/>
              <p:cNvSpPr>
                <a:spLocks noChangeAspect="1"/>
              </p:cNvSpPr>
              <p:nvPr/>
            </p:nvSpPr>
            <p:spPr bwMode="auto">
              <a:xfrm>
                <a:off x="4386" y="1758"/>
                <a:ext cx="50" cy="18"/>
              </a:xfrm>
              <a:custGeom>
                <a:avLst/>
                <a:gdLst>
                  <a:gd name="T0" fmla="*/ 24 w 50"/>
                  <a:gd name="T1" fmla="*/ 0 h 18"/>
                  <a:gd name="T2" fmla="*/ 0 w 50"/>
                  <a:gd name="T3" fmla="*/ 10 h 18"/>
                  <a:gd name="T4" fmla="*/ 26 w 50"/>
                  <a:gd name="T5" fmla="*/ 18 h 18"/>
                  <a:gd name="T6" fmla="*/ 50 w 50"/>
                  <a:gd name="T7" fmla="*/ 8 h 18"/>
                  <a:gd name="T8" fmla="*/ 24 w 50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8"/>
                  <a:gd name="T17" fmla="*/ 50 w 50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8">
                    <a:moveTo>
                      <a:pt x="24" y="0"/>
                    </a:moveTo>
                    <a:lnTo>
                      <a:pt x="0" y="10"/>
                    </a:lnTo>
                    <a:lnTo>
                      <a:pt x="26" y="18"/>
                    </a:lnTo>
                    <a:lnTo>
                      <a:pt x="50" y="8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8A6F"/>
              </a:solidFill>
              <a:ln w="0">
                <a:solidFill>
                  <a:srgbClr val="008A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49" name="Freeform 3413"/>
              <p:cNvSpPr>
                <a:spLocks noChangeAspect="1"/>
              </p:cNvSpPr>
              <p:nvPr/>
            </p:nvSpPr>
            <p:spPr bwMode="auto">
              <a:xfrm>
                <a:off x="4386" y="1758"/>
                <a:ext cx="50" cy="18"/>
              </a:xfrm>
              <a:custGeom>
                <a:avLst/>
                <a:gdLst>
                  <a:gd name="T0" fmla="*/ 24 w 50"/>
                  <a:gd name="T1" fmla="*/ 0 h 18"/>
                  <a:gd name="T2" fmla="*/ 0 w 50"/>
                  <a:gd name="T3" fmla="*/ 10 h 18"/>
                  <a:gd name="T4" fmla="*/ 26 w 50"/>
                  <a:gd name="T5" fmla="*/ 18 h 18"/>
                  <a:gd name="T6" fmla="*/ 50 w 50"/>
                  <a:gd name="T7" fmla="*/ 8 h 18"/>
                  <a:gd name="T8" fmla="*/ 24 w 50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8"/>
                  <a:gd name="T17" fmla="*/ 50 w 50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8">
                    <a:moveTo>
                      <a:pt x="24" y="0"/>
                    </a:moveTo>
                    <a:lnTo>
                      <a:pt x="0" y="10"/>
                    </a:lnTo>
                    <a:lnTo>
                      <a:pt x="26" y="18"/>
                    </a:lnTo>
                    <a:lnTo>
                      <a:pt x="50" y="8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50" name="Freeform 3414"/>
              <p:cNvSpPr>
                <a:spLocks noChangeAspect="1"/>
              </p:cNvSpPr>
              <p:nvPr/>
            </p:nvSpPr>
            <p:spPr bwMode="auto">
              <a:xfrm>
                <a:off x="4412" y="1766"/>
                <a:ext cx="50" cy="20"/>
              </a:xfrm>
              <a:custGeom>
                <a:avLst/>
                <a:gdLst>
                  <a:gd name="T0" fmla="*/ 24 w 50"/>
                  <a:gd name="T1" fmla="*/ 0 h 20"/>
                  <a:gd name="T2" fmla="*/ 0 w 50"/>
                  <a:gd name="T3" fmla="*/ 10 h 20"/>
                  <a:gd name="T4" fmla="*/ 26 w 50"/>
                  <a:gd name="T5" fmla="*/ 20 h 20"/>
                  <a:gd name="T6" fmla="*/ 50 w 50"/>
                  <a:gd name="T7" fmla="*/ 8 h 20"/>
                  <a:gd name="T8" fmla="*/ 24 w 5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20"/>
                  <a:gd name="T17" fmla="*/ 50 w 50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20">
                    <a:moveTo>
                      <a:pt x="24" y="0"/>
                    </a:moveTo>
                    <a:lnTo>
                      <a:pt x="0" y="10"/>
                    </a:lnTo>
                    <a:lnTo>
                      <a:pt x="26" y="20"/>
                    </a:lnTo>
                    <a:lnTo>
                      <a:pt x="50" y="8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51" name="Freeform 3415"/>
              <p:cNvSpPr>
                <a:spLocks noChangeAspect="1"/>
              </p:cNvSpPr>
              <p:nvPr/>
            </p:nvSpPr>
            <p:spPr bwMode="auto">
              <a:xfrm>
                <a:off x="4412" y="1766"/>
                <a:ext cx="50" cy="20"/>
              </a:xfrm>
              <a:custGeom>
                <a:avLst/>
                <a:gdLst>
                  <a:gd name="T0" fmla="*/ 24 w 50"/>
                  <a:gd name="T1" fmla="*/ 0 h 20"/>
                  <a:gd name="T2" fmla="*/ 0 w 50"/>
                  <a:gd name="T3" fmla="*/ 10 h 20"/>
                  <a:gd name="T4" fmla="*/ 26 w 50"/>
                  <a:gd name="T5" fmla="*/ 20 h 20"/>
                  <a:gd name="T6" fmla="*/ 50 w 50"/>
                  <a:gd name="T7" fmla="*/ 8 h 20"/>
                  <a:gd name="T8" fmla="*/ 24 w 5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20"/>
                  <a:gd name="T17" fmla="*/ 50 w 50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20">
                    <a:moveTo>
                      <a:pt x="24" y="0"/>
                    </a:moveTo>
                    <a:lnTo>
                      <a:pt x="0" y="10"/>
                    </a:lnTo>
                    <a:lnTo>
                      <a:pt x="26" y="20"/>
                    </a:lnTo>
                    <a:lnTo>
                      <a:pt x="50" y="8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52" name="Freeform 3416"/>
              <p:cNvSpPr>
                <a:spLocks noChangeAspect="1"/>
              </p:cNvSpPr>
              <p:nvPr/>
            </p:nvSpPr>
            <p:spPr bwMode="auto">
              <a:xfrm>
                <a:off x="4438" y="1774"/>
                <a:ext cx="50" cy="20"/>
              </a:xfrm>
              <a:custGeom>
                <a:avLst/>
                <a:gdLst>
                  <a:gd name="T0" fmla="*/ 24 w 50"/>
                  <a:gd name="T1" fmla="*/ 0 h 20"/>
                  <a:gd name="T2" fmla="*/ 0 w 50"/>
                  <a:gd name="T3" fmla="*/ 12 h 20"/>
                  <a:gd name="T4" fmla="*/ 26 w 50"/>
                  <a:gd name="T5" fmla="*/ 20 h 20"/>
                  <a:gd name="T6" fmla="*/ 50 w 50"/>
                  <a:gd name="T7" fmla="*/ 10 h 20"/>
                  <a:gd name="T8" fmla="*/ 24 w 5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20"/>
                  <a:gd name="T17" fmla="*/ 50 w 50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20">
                    <a:moveTo>
                      <a:pt x="24" y="0"/>
                    </a:moveTo>
                    <a:lnTo>
                      <a:pt x="0" y="12"/>
                    </a:lnTo>
                    <a:lnTo>
                      <a:pt x="26" y="20"/>
                    </a:lnTo>
                    <a:lnTo>
                      <a:pt x="50" y="1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886F"/>
              </a:solidFill>
              <a:ln w="0">
                <a:solidFill>
                  <a:srgbClr val="0088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53" name="Freeform 3417"/>
              <p:cNvSpPr>
                <a:spLocks noChangeAspect="1"/>
              </p:cNvSpPr>
              <p:nvPr/>
            </p:nvSpPr>
            <p:spPr bwMode="auto">
              <a:xfrm>
                <a:off x="4438" y="1774"/>
                <a:ext cx="50" cy="20"/>
              </a:xfrm>
              <a:custGeom>
                <a:avLst/>
                <a:gdLst>
                  <a:gd name="T0" fmla="*/ 24 w 50"/>
                  <a:gd name="T1" fmla="*/ 0 h 20"/>
                  <a:gd name="T2" fmla="*/ 0 w 50"/>
                  <a:gd name="T3" fmla="*/ 12 h 20"/>
                  <a:gd name="T4" fmla="*/ 26 w 50"/>
                  <a:gd name="T5" fmla="*/ 20 h 20"/>
                  <a:gd name="T6" fmla="*/ 50 w 50"/>
                  <a:gd name="T7" fmla="*/ 10 h 20"/>
                  <a:gd name="T8" fmla="*/ 24 w 5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20"/>
                  <a:gd name="T17" fmla="*/ 50 w 50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20">
                    <a:moveTo>
                      <a:pt x="24" y="0"/>
                    </a:moveTo>
                    <a:lnTo>
                      <a:pt x="0" y="12"/>
                    </a:lnTo>
                    <a:lnTo>
                      <a:pt x="26" y="20"/>
                    </a:lnTo>
                    <a:lnTo>
                      <a:pt x="50" y="10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54" name="Freeform 3418"/>
              <p:cNvSpPr>
                <a:spLocks noChangeAspect="1"/>
              </p:cNvSpPr>
              <p:nvPr/>
            </p:nvSpPr>
            <p:spPr bwMode="auto">
              <a:xfrm>
                <a:off x="4464" y="1784"/>
                <a:ext cx="50" cy="18"/>
              </a:xfrm>
              <a:custGeom>
                <a:avLst/>
                <a:gdLst>
                  <a:gd name="T0" fmla="*/ 24 w 50"/>
                  <a:gd name="T1" fmla="*/ 0 h 18"/>
                  <a:gd name="T2" fmla="*/ 0 w 50"/>
                  <a:gd name="T3" fmla="*/ 10 h 18"/>
                  <a:gd name="T4" fmla="*/ 26 w 50"/>
                  <a:gd name="T5" fmla="*/ 18 h 18"/>
                  <a:gd name="T6" fmla="*/ 50 w 50"/>
                  <a:gd name="T7" fmla="*/ 8 h 18"/>
                  <a:gd name="T8" fmla="*/ 24 w 50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8"/>
                  <a:gd name="T17" fmla="*/ 50 w 50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8">
                    <a:moveTo>
                      <a:pt x="24" y="0"/>
                    </a:moveTo>
                    <a:lnTo>
                      <a:pt x="0" y="10"/>
                    </a:lnTo>
                    <a:lnTo>
                      <a:pt x="26" y="18"/>
                    </a:lnTo>
                    <a:lnTo>
                      <a:pt x="50" y="8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876F"/>
              </a:solidFill>
              <a:ln w="0">
                <a:solidFill>
                  <a:srgbClr val="0087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55" name="Freeform 3419"/>
              <p:cNvSpPr>
                <a:spLocks noChangeAspect="1"/>
              </p:cNvSpPr>
              <p:nvPr/>
            </p:nvSpPr>
            <p:spPr bwMode="auto">
              <a:xfrm>
                <a:off x="4464" y="1784"/>
                <a:ext cx="50" cy="18"/>
              </a:xfrm>
              <a:custGeom>
                <a:avLst/>
                <a:gdLst>
                  <a:gd name="T0" fmla="*/ 24 w 50"/>
                  <a:gd name="T1" fmla="*/ 0 h 18"/>
                  <a:gd name="T2" fmla="*/ 0 w 50"/>
                  <a:gd name="T3" fmla="*/ 10 h 18"/>
                  <a:gd name="T4" fmla="*/ 26 w 50"/>
                  <a:gd name="T5" fmla="*/ 18 h 18"/>
                  <a:gd name="T6" fmla="*/ 50 w 50"/>
                  <a:gd name="T7" fmla="*/ 8 h 18"/>
                  <a:gd name="T8" fmla="*/ 24 w 50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8"/>
                  <a:gd name="T17" fmla="*/ 50 w 50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8">
                    <a:moveTo>
                      <a:pt x="24" y="0"/>
                    </a:moveTo>
                    <a:lnTo>
                      <a:pt x="0" y="10"/>
                    </a:lnTo>
                    <a:lnTo>
                      <a:pt x="26" y="18"/>
                    </a:lnTo>
                    <a:lnTo>
                      <a:pt x="50" y="8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56" name="Freeform 3420"/>
              <p:cNvSpPr>
                <a:spLocks noChangeAspect="1"/>
              </p:cNvSpPr>
              <p:nvPr/>
            </p:nvSpPr>
            <p:spPr bwMode="auto">
              <a:xfrm>
                <a:off x="4490" y="1792"/>
                <a:ext cx="50" cy="18"/>
              </a:xfrm>
              <a:custGeom>
                <a:avLst/>
                <a:gdLst>
                  <a:gd name="T0" fmla="*/ 24 w 50"/>
                  <a:gd name="T1" fmla="*/ 0 h 18"/>
                  <a:gd name="T2" fmla="*/ 0 w 50"/>
                  <a:gd name="T3" fmla="*/ 10 h 18"/>
                  <a:gd name="T4" fmla="*/ 28 w 50"/>
                  <a:gd name="T5" fmla="*/ 18 h 18"/>
                  <a:gd name="T6" fmla="*/ 50 w 50"/>
                  <a:gd name="T7" fmla="*/ 6 h 18"/>
                  <a:gd name="T8" fmla="*/ 24 w 50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8"/>
                  <a:gd name="T17" fmla="*/ 50 w 50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8">
                    <a:moveTo>
                      <a:pt x="24" y="0"/>
                    </a:moveTo>
                    <a:lnTo>
                      <a:pt x="0" y="10"/>
                    </a:lnTo>
                    <a:lnTo>
                      <a:pt x="28" y="18"/>
                    </a:lnTo>
                    <a:lnTo>
                      <a:pt x="50" y="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8470"/>
              </a:solidFill>
              <a:ln w="0">
                <a:solidFill>
                  <a:srgbClr val="0084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57" name="Freeform 3421"/>
              <p:cNvSpPr>
                <a:spLocks noChangeAspect="1"/>
              </p:cNvSpPr>
              <p:nvPr/>
            </p:nvSpPr>
            <p:spPr bwMode="auto">
              <a:xfrm>
                <a:off x="4490" y="1792"/>
                <a:ext cx="50" cy="18"/>
              </a:xfrm>
              <a:custGeom>
                <a:avLst/>
                <a:gdLst>
                  <a:gd name="T0" fmla="*/ 24 w 50"/>
                  <a:gd name="T1" fmla="*/ 0 h 18"/>
                  <a:gd name="T2" fmla="*/ 0 w 50"/>
                  <a:gd name="T3" fmla="*/ 10 h 18"/>
                  <a:gd name="T4" fmla="*/ 28 w 50"/>
                  <a:gd name="T5" fmla="*/ 18 h 18"/>
                  <a:gd name="T6" fmla="*/ 50 w 50"/>
                  <a:gd name="T7" fmla="*/ 6 h 18"/>
                  <a:gd name="T8" fmla="*/ 24 w 50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8"/>
                  <a:gd name="T17" fmla="*/ 50 w 50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8">
                    <a:moveTo>
                      <a:pt x="24" y="0"/>
                    </a:moveTo>
                    <a:lnTo>
                      <a:pt x="0" y="10"/>
                    </a:lnTo>
                    <a:lnTo>
                      <a:pt x="28" y="18"/>
                    </a:lnTo>
                    <a:lnTo>
                      <a:pt x="50" y="6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58" name="Freeform 3422"/>
              <p:cNvSpPr>
                <a:spLocks noChangeAspect="1"/>
              </p:cNvSpPr>
              <p:nvPr/>
            </p:nvSpPr>
            <p:spPr bwMode="auto">
              <a:xfrm>
                <a:off x="4518" y="1798"/>
                <a:ext cx="50" cy="20"/>
              </a:xfrm>
              <a:custGeom>
                <a:avLst/>
                <a:gdLst>
                  <a:gd name="T0" fmla="*/ 22 w 50"/>
                  <a:gd name="T1" fmla="*/ 0 h 20"/>
                  <a:gd name="T2" fmla="*/ 0 w 50"/>
                  <a:gd name="T3" fmla="*/ 12 h 20"/>
                  <a:gd name="T4" fmla="*/ 26 w 50"/>
                  <a:gd name="T5" fmla="*/ 20 h 20"/>
                  <a:gd name="T6" fmla="*/ 50 w 50"/>
                  <a:gd name="T7" fmla="*/ 8 h 20"/>
                  <a:gd name="T8" fmla="*/ 22 w 5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20"/>
                  <a:gd name="T17" fmla="*/ 50 w 50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20">
                    <a:moveTo>
                      <a:pt x="22" y="0"/>
                    </a:moveTo>
                    <a:lnTo>
                      <a:pt x="0" y="12"/>
                    </a:lnTo>
                    <a:lnTo>
                      <a:pt x="26" y="20"/>
                    </a:lnTo>
                    <a:lnTo>
                      <a:pt x="50" y="8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8070"/>
              </a:solidFill>
              <a:ln w="0">
                <a:solidFill>
                  <a:srgbClr val="0080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59" name="Freeform 3423"/>
              <p:cNvSpPr>
                <a:spLocks noChangeAspect="1"/>
              </p:cNvSpPr>
              <p:nvPr/>
            </p:nvSpPr>
            <p:spPr bwMode="auto">
              <a:xfrm>
                <a:off x="4518" y="1798"/>
                <a:ext cx="50" cy="20"/>
              </a:xfrm>
              <a:custGeom>
                <a:avLst/>
                <a:gdLst>
                  <a:gd name="T0" fmla="*/ 22 w 50"/>
                  <a:gd name="T1" fmla="*/ 0 h 20"/>
                  <a:gd name="T2" fmla="*/ 0 w 50"/>
                  <a:gd name="T3" fmla="*/ 12 h 20"/>
                  <a:gd name="T4" fmla="*/ 26 w 50"/>
                  <a:gd name="T5" fmla="*/ 20 h 20"/>
                  <a:gd name="T6" fmla="*/ 50 w 50"/>
                  <a:gd name="T7" fmla="*/ 8 h 20"/>
                  <a:gd name="T8" fmla="*/ 22 w 5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20"/>
                  <a:gd name="T17" fmla="*/ 50 w 50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20">
                    <a:moveTo>
                      <a:pt x="22" y="0"/>
                    </a:moveTo>
                    <a:lnTo>
                      <a:pt x="0" y="12"/>
                    </a:lnTo>
                    <a:lnTo>
                      <a:pt x="26" y="20"/>
                    </a:lnTo>
                    <a:lnTo>
                      <a:pt x="50" y="8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60" name="Freeform 3424"/>
              <p:cNvSpPr>
                <a:spLocks noChangeAspect="1"/>
              </p:cNvSpPr>
              <p:nvPr/>
            </p:nvSpPr>
            <p:spPr bwMode="auto">
              <a:xfrm>
                <a:off x="4544" y="1806"/>
                <a:ext cx="52" cy="18"/>
              </a:xfrm>
              <a:custGeom>
                <a:avLst/>
                <a:gdLst>
                  <a:gd name="T0" fmla="*/ 24 w 52"/>
                  <a:gd name="T1" fmla="*/ 0 h 18"/>
                  <a:gd name="T2" fmla="*/ 0 w 52"/>
                  <a:gd name="T3" fmla="*/ 12 h 18"/>
                  <a:gd name="T4" fmla="*/ 28 w 52"/>
                  <a:gd name="T5" fmla="*/ 18 h 18"/>
                  <a:gd name="T6" fmla="*/ 52 w 52"/>
                  <a:gd name="T7" fmla="*/ 6 h 18"/>
                  <a:gd name="T8" fmla="*/ 24 w 52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8"/>
                  <a:gd name="T17" fmla="*/ 52 w 52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8">
                    <a:moveTo>
                      <a:pt x="24" y="0"/>
                    </a:moveTo>
                    <a:lnTo>
                      <a:pt x="0" y="12"/>
                    </a:lnTo>
                    <a:lnTo>
                      <a:pt x="28" y="18"/>
                    </a:lnTo>
                    <a:lnTo>
                      <a:pt x="52" y="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7B71"/>
              </a:solidFill>
              <a:ln w="0">
                <a:solidFill>
                  <a:srgbClr val="007B7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61" name="Freeform 3425"/>
              <p:cNvSpPr>
                <a:spLocks noChangeAspect="1"/>
              </p:cNvSpPr>
              <p:nvPr/>
            </p:nvSpPr>
            <p:spPr bwMode="auto">
              <a:xfrm>
                <a:off x="4544" y="1806"/>
                <a:ext cx="52" cy="18"/>
              </a:xfrm>
              <a:custGeom>
                <a:avLst/>
                <a:gdLst>
                  <a:gd name="T0" fmla="*/ 24 w 52"/>
                  <a:gd name="T1" fmla="*/ 0 h 18"/>
                  <a:gd name="T2" fmla="*/ 0 w 52"/>
                  <a:gd name="T3" fmla="*/ 12 h 18"/>
                  <a:gd name="T4" fmla="*/ 28 w 52"/>
                  <a:gd name="T5" fmla="*/ 18 h 18"/>
                  <a:gd name="T6" fmla="*/ 52 w 52"/>
                  <a:gd name="T7" fmla="*/ 6 h 18"/>
                  <a:gd name="T8" fmla="*/ 24 w 52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8"/>
                  <a:gd name="T17" fmla="*/ 52 w 52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8">
                    <a:moveTo>
                      <a:pt x="24" y="0"/>
                    </a:moveTo>
                    <a:lnTo>
                      <a:pt x="0" y="12"/>
                    </a:lnTo>
                    <a:lnTo>
                      <a:pt x="28" y="18"/>
                    </a:lnTo>
                    <a:lnTo>
                      <a:pt x="52" y="6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62" name="Freeform 3426"/>
              <p:cNvSpPr>
                <a:spLocks noChangeAspect="1"/>
              </p:cNvSpPr>
              <p:nvPr/>
            </p:nvSpPr>
            <p:spPr bwMode="auto">
              <a:xfrm>
                <a:off x="4572" y="1812"/>
                <a:ext cx="52" cy="16"/>
              </a:xfrm>
              <a:custGeom>
                <a:avLst/>
                <a:gdLst>
                  <a:gd name="T0" fmla="*/ 24 w 52"/>
                  <a:gd name="T1" fmla="*/ 0 h 16"/>
                  <a:gd name="T2" fmla="*/ 0 w 52"/>
                  <a:gd name="T3" fmla="*/ 12 h 16"/>
                  <a:gd name="T4" fmla="*/ 28 w 52"/>
                  <a:gd name="T5" fmla="*/ 16 h 16"/>
                  <a:gd name="T6" fmla="*/ 52 w 52"/>
                  <a:gd name="T7" fmla="*/ 4 h 16"/>
                  <a:gd name="T8" fmla="*/ 24 w 52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6"/>
                  <a:gd name="T17" fmla="*/ 52 w 52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6">
                    <a:moveTo>
                      <a:pt x="24" y="0"/>
                    </a:moveTo>
                    <a:lnTo>
                      <a:pt x="0" y="12"/>
                    </a:lnTo>
                    <a:lnTo>
                      <a:pt x="28" y="16"/>
                    </a:lnTo>
                    <a:lnTo>
                      <a:pt x="52" y="4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7472"/>
              </a:solidFill>
              <a:ln w="0">
                <a:solidFill>
                  <a:srgbClr val="00747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63" name="Freeform 3427"/>
              <p:cNvSpPr>
                <a:spLocks noChangeAspect="1"/>
              </p:cNvSpPr>
              <p:nvPr/>
            </p:nvSpPr>
            <p:spPr bwMode="auto">
              <a:xfrm>
                <a:off x="4572" y="1812"/>
                <a:ext cx="52" cy="16"/>
              </a:xfrm>
              <a:custGeom>
                <a:avLst/>
                <a:gdLst>
                  <a:gd name="T0" fmla="*/ 24 w 52"/>
                  <a:gd name="T1" fmla="*/ 0 h 16"/>
                  <a:gd name="T2" fmla="*/ 0 w 52"/>
                  <a:gd name="T3" fmla="*/ 12 h 16"/>
                  <a:gd name="T4" fmla="*/ 28 w 52"/>
                  <a:gd name="T5" fmla="*/ 16 h 16"/>
                  <a:gd name="T6" fmla="*/ 52 w 52"/>
                  <a:gd name="T7" fmla="*/ 4 h 16"/>
                  <a:gd name="T8" fmla="*/ 24 w 52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6"/>
                  <a:gd name="T17" fmla="*/ 52 w 52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6">
                    <a:moveTo>
                      <a:pt x="24" y="0"/>
                    </a:moveTo>
                    <a:lnTo>
                      <a:pt x="0" y="12"/>
                    </a:lnTo>
                    <a:lnTo>
                      <a:pt x="28" y="16"/>
                    </a:lnTo>
                    <a:lnTo>
                      <a:pt x="52" y="4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64" name="Freeform 3428"/>
              <p:cNvSpPr>
                <a:spLocks noChangeAspect="1"/>
              </p:cNvSpPr>
              <p:nvPr/>
            </p:nvSpPr>
            <p:spPr bwMode="auto">
              <a:xfrm>
                <a:off x="4600" y="1816"/>
                <a:ext cx="52" cy="16"/>
              </a:xfrm>
              <a:custGeom>
                <a:avLst/>
                <a:gdLst>
                  <a:gd name="T0" fmla="*/ 24 w 52"/>
                  <a:gd name="T1" fmla="*/ 0 h 16"/>
                  <a:gd name="T2" fmla="*/ 0 w 52"/>
                  <a:gd name="T3" fmla="*/ 12 h 16"/>
                  <a:gd name="T4" fmla="*/ 28 w 52"/>
                  <a:gd name="T5" fmla="*/ 16 h 16"/>
                  <a:gd name="T6" fmla="*/ 52 w 52"/>
                  <a:gd name="T7" fmla="*/ 4 h 16"/>
                  <a:gd name="T8" fmla="*/ 24 w 52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6"/>
                  <a:gd name="T17" fmla="*/ 52 w 52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6">
                    <a:moveTo>
                      <a:pt x="24" y="0"/>
                    </a:moveTo>
                    <a:lnTo>
                      <a:pt x="0" y="12"/>
                    </a:lnTo>
                    <a:lnTo>
                      <a:pt x="28" y="16"/>
                    </a:lnTo>
                    <a:lnTo>
                      <a:pt x="52" y="4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6C74"/>
              </a:solidFill>
              <a:ln w="0">
                <a:solidFill>
                  <a:srgbClr val="006C7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65" name="Freeform 3429"/>
              <p:cNvSpPr>
                <a:spLocks noChangeAspect="1"/>
              </p:cNvSpPr>
              <p:nvPr/>
            </p:nvSpPr>
            <p:spPr bwMode="auto">
              <a:xfrm>
                <a:off x="4600" y="1816"/>
                <a:ext cx="52" cy="16"/>
              </a:xfrm>
              <a:custGeom>
                <a:avLst/>
                <a:gdLst>
                  <a:gd name="T0" fmla="*/ 24 w 52"/>
                  <a:gd name="T1" fmla="*/ 0 h 16"/>
                  <a:gd name="T2" fmla="*/ 0 w 52"/>
                  <a:gd name="T3" fmla="*/ 12 h 16"/>
                  <a:gd name="T4" fmla="*/ 28 w 52"/>
                  <a:gd name="T5" fmla="*/ 16 h 16"/>
                  <a:gd name="T6" fmla="*/ 52 w 52"/>
                  <a:gd name="T7" fmla="*/ 4 h 16"/>
                  <a:gd name="T8" fmla="*/ 24 w 52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6"/>
                  <a:gd name="T17" fmla="*/ 52 w 52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6">
                    <a:moveTo>
                      <a:pt x="24" y="0"/>
                    </a:moveTo>
                    <a:lnTo>
                      <a:pt x="0" y="12"/>
                    </a:lnTo>
                    <a:lnTo>
                      <a:pt x="28" y="16"/>
                    </a:lnTo>
                    <a:lnTo>
                      <a:pt x="52" y="4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66" name="Freeform 3430"/>
              <p:cNvSpPr>
                <a:spLocks noChangeAspect="1"/>
              </p:cNvSpPr>
              <p:nvPr/>
            </p:nvSpPr>
            <p:spPr bwMode="auto">
              <a:xfrm>
                <a:off x="4628" y="1820"/>
                <a:ext cx="52" cy="16"/>
              </a:xfrm>
              <a:custGeom>
                <a:avLst/>
                <a:gdLst>
                  <a:gd name="T0" fmla="*/ 24 w 52"/>
                  <a:gd name="T1" fmla="*/ 0 h 16"/>
                  <a:gd name="T2" fmla="*/ 0 w 52"/>
                  <a:gd name="T3" fmla="*/ 12 h 16"/>
                  <a:gd name="T4" fmla="*/ 30 w 52"/>
                  <a:gd name="T5" fmla="*/ 16 h 16"/>
                  <a:gd name="T6" fmla="*/ 52 w 52"/>
                  <a:gd name="T7" fmla="*/ 2 h 16"/>
                  <a:gd name="T8" fmla="*/ 24 w 52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6"/>
                  <a:gd name="T17" fmla="*/ 52 w 52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6">
                    <a:moveTo>
                      <a:pt x="24" y="0"/>
                    </a:moveTo>
                    <a:lnTo>
                      <a:pt x="0" y="12"/>
                    </a:lnTo>
                    <a:lnTo>
                      <a:pt x="30" y="16"/>
                    </a:lnTo>
                    <a:lnTo>
                      <a:pt x="52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6276"/>
              </a:solidFill>
              <a:ln w="0">
                <a:solidFill>
                  <a:srgbClr val="00627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67" name="Freeform 3431"/>
              <p:cNvSpPr>
                <a:spLocks noChangeAspect="1"/>
              </p:cNvSpPr>
              <p:nvPr/>
            </p:nvSpPr>
            <p:spPr bwMode="auto">
              <a:xfrm>
                <a:off x="4628" y="1820"/>
                <a:ext cx="52" cy="16"/>
              </a:xfrm>
              <a:custGeom>
                <a:avLst/>
                <a:gdLst>
                  <a:gd name="T0" fmla="*/ 24 w 52"/>
                  <a:gd name="T1" fmla="*/ 0 h 16"/>
                  <a:gd name="T2" fmla="*/ 0 w 52"/>
                  <a:gd name="T3" fmla="*/ 12 h 16"/>
                  <a:gd name="T4" fmla="*/ 30 w 52"/>
                  <a:gd name="T5" fmla="*/ 16 h 16"/>
                  <a:gd name="T6" fmla="*/ 52 w 52"/>
                  <a:gd name="T7" fmla="*/ 2 h 16"/>
                  <a:gd name="T8" fmla="*/ 24 w 52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6"/>
                  <a:gd name="T17" fmla="*/ 52 w 52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6">
                    <a:moveTo>
                      <a:pt x="24" y="0"/>
                    </a:moveTo>
                    <a:lnTo>
                      <a:pt x="0" y="12"/>
                    </a:lnTo>
                    <a:lnTo>
                      <a:pt x="30" y="16"/>
                    </a:lnTo>
                    <a:lnTo>
                      <a:pt x="52" y="2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68" name="Freeform 3432"/>
              <p:cNvSpPr>
                <a:spLocks noChangeAspect="1"/>
              </p:cNvSpPr>
              <p:nvPr/>
            </p:nvSpPr>
            <p:spPr bwMode="auto">
              <a:xfrm>
                <a:off x="4658" y="1822"/>
                <a:ext cx="52" cy="14"/>
              </a:xfrm>
              <a:custGeom>
                <a:avLst/>
                <a:gdLst>
                  <a:gd name="T0" fmla="*/ 22 w 52"/>
                  <a:gd name="T1" fmla="*/ 0 h 14"/>
                  <a:gd name="T2" fmla="*/ 0 w 52"/>
                  <a:gd name="T3" fmla="*/ 14 h 14"/>
                  <a:gd name="T4" fmla="*/ 28 w 52"/>
                  <a:gd name="T5" fmla="*/ 14 h 14"/>
                  <a:gd name="T6" fmla="*/ 52 w 52"/>
                  <a:gd name="T7" fmla="*/ 0 h 14"/>
                  <a:gd name="T8" fmla="*/ 22 w 52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4"/>
                  <a:gd name="T17" fmla="*/ 52 w 52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4">
                    <a:moveTo>
                      <a:pt x="22" y="0"/>
                    </a:moveTo>
                    <a:lnTo>
                      <a:pt x="0" y="14"/>
                    </a:lnTo>
                    <a:lnTo>
                      <a:pt x="28" y="14"/>
                    </a:lnTo>
                    <a:lnTo>
                      <a:pt x="5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5878"/>
              </a:solidFill>
              <a:ln w="0">
                <a:solidFill>
                  <a:srgbClr val="00587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69" name="Freeform 3433"/>
              <p:cNvSpPr>
                <a:spLocks noChangeAspect="1"/>
              </p:cNvSpPr>
              <p:nvPr/>
            </p:nvSpPr>
            <p:spPr bwMode="auto">
              <a:xfrm>
                <a:off x="4658" y="1822"/>
                <a:ext cx="52" cy="14"/>
              </a:xfrm>
              <a:custGeom>
                <a:avLst/>
                <a:gdLst>
                  <a:gd name="T0" fmla="*/ 22 w 52"/>
                  <a:gd name="T1" fmla="*/ 0 h 14"/>
                  <a:gd name="T2" fmla="*/ 0 w 52"/>
                  <a:gd name="T3" fmla="*/ 14 h 14"/>
                  <a:gd name="T4" fmla="*/ 28 w 52"/>
                  <a:gd name="T5" fmla="*/ 14 h 14"/>
                  <a:gd name="T6" fmla="*/ 52 w 52"/>
                  <a:gd name="T7" fmla="*/ 0 h 14"/>
                  <a:gd name="T8" fmla="*/ 22 w 52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4"/>
                  <a:gd name="T17" fmla="*/ 52 w 52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4">
                    <a:moveTo>
                      <a:pt x="22" y="0"/>
                    </a:moveTo>
                    <a:lnTo>
                      <a:pt x="0" y="14"/>
                    </a:lnTo>
                    <a:lnTo>
                      <a:pt x="28" y="14"/>
                    </a:lnTo>
                    <a:lnTo>
                      <a:pt x="52" y="0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70" name="Freeform 3434"/>
              <p:cNvSpPr>
                <a:spLocks noChangeAspect="1"/>
              </p:cNvSpPr>
              <p:nvPr/>
            </p:nvSpPr>
            <p:spPr bwMode="auto">
              <a:xfrm>
                <a:off x="4686" y="1822"/>
                <a:ext cx="54" cy="14"/>
              </a:xfrm>
              <a:custGeom>
                <a:avLst/>
                <a:gdLst>
                  <a:gd name="T0" fmla="*/ 24 w 54"/>
                  <a:gd name="T1" fmla="*/ 0 h 14"/>
                  <a:gd name="T2" fmla="*/ 0 w 54"/>
                  <a:gd name="T3" fmla="*/ 14 h 14"/>
                  <a:gd name="T4" fmla="*/ 30 w 54"/>
                  <a:gd name="T5" fmla="*/ 14 h 14"/>
                  <a:gd name="T6" fmla="*/ 54 w 54"/>
                  <a:gd name="T7" fmla="*/ 0 h 14"/>
                  <a:gd name="T8" fmla="*/ 24 w 54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4"/>
                  <a:gd name="T17" fmla="*/ 54 w 54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4">
                    <a:moveTo>
                      <a:pt x="24" y="0"/>
                    </a:moveTo>
                    <a:lnTo>
                      <a:pt x="0" y="14"/>
                    </a:lnTo>
                    <a:lnTo>
                      <a:pt x="30" y="14"/>
                    </a:lnTo>
                    <a:lnTo>
                      <a:pt x="54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4D7C"/>
              </a:solidFill>
              <a:ln w="0">
                <a:solidFill>
                  <a:srgbClr val="004D7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71" name="Freeform 3435"/>
              <p:cNvSpPr>
                <a:spLocks noChangeAspect="1"/>
              </p:cNvSpPr>
              <p:nvPr/>
            </p:nvSpPr>
            <p:spPr bwMode="auto">
              <a:xfrm>
                <a:off x="4686" y="1822"/>
                <a:ext cx="54" cy="14"/>
              </a:xfrm>
              <a:custGeom>
                <a:avLst/>
                <a:gdLst>
                  <a:gd name="T0" fmla="*/ 24 w 54"/>
                  <a:gd name="T1" fmla="*/ 0 h 14"/>
                  <a:gd name="T2" fmla="*/ 0 w 54"/>
                  <a:gd name="T3" fmla="*/ 14 h 14"/>
                  <a:gd name="T4" fmla="*/ 30 w 54"/>
                  <a:gd name="T5" fmla="*/ 14 h 14"/>
                  <a:gd name="T6" fmla="*/ 54 w 54"/>
                  <a:gd name="T7" fmla="*/ 0 h 14"/>
                  <a:gd name="T8" fmla="*/ 24 w 54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4"/>
                  <a:gd name="T17" fmla="*/ 54 w 54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4">
                    <a:moveTo>
                      <a:pt x="24" y="0"/>
                    </a:moveTo>
                    <a:lnTo>
                      <a:pt x="0" y="14"/>
                    </a:lnTo>
                    <a:lnTo>
                      <a:pt x="30" y="14"/>
                    </a:lnTo>
                    <a:lnTo>
                      <a:pt x="54" y="0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72" name="Freeform 3436"/>
              <p:cNvSpPr>
                <a:spLocks noChangeAspect="1"/>
              </p:cNvSpPr>
              <p:nvPr/>
            </p:nvSpPr>
            <p:spPr bwMode="auto">
              <a:xfrm>
                <a:off x="4716" y="1818"/>
                <a:ext cx="54" cy="18"/>
              </a:xfrm>
              <a:custGeom>
                <a:avLst/>
                <a:gdLst>
                  <a:gd name="T0" fmla="*/ 24 w 54"/>
                  <a:gd name="T1" fmla="*/ 4 h 18"/>
                  <a:gd name="T2" fmla="*/ 0 w 54"/>
                  <a:gd name="T3" fmla="*/ 18 h 18"/>
                  <a:gd name="T4" fmla="*/ 30 w 54"/>
                  <a:gd name="T5" fmla="*/ 16 h 18"/>
                  <a:gd name="T6" fmla="*/ 54 w 54"/>
                  <a:gd name="T7" fmla="*/ 0 h 18"/>
                  <a:gd name="T8" fmla="*/ 24 w 54"/>
                  <a:gd name="T9" fmla="*/ 4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8"/>
                  <a:gd name="T17" fmla="*/ 54 w 54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8">
                    <a:moveTo>
                      <a:pt x="24" y="4"/>
                    </a:moveTo>
                    <a:lnTo>
                      <a:pt x="0" y="18"/>
                    </a:lnTo>
                    <a:lnTo>
                      <a:pt x="30" y="16"/>
                    </a:lnTo>
                    <a:lnTo>
                      <a:pt x="54" y="0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004280"/>
              </a:solidFill>
              <a:ln w="0">
                <a:solidFill>
                  <a:srgbClr val="0042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73" name="Freeform 3437"/>
              <p:cNvSpPr>
                <a:spLocks noChangeAspect="1"/>
              </p:cNvSpPr>
              <p:nvPr/>
            </p:nvSpPr>
            <p:spPr bwMode="auto">
              <a:xfrm>
                <a:off x="4716" y="1818"/>
                <a:ext cx="54" cy="18"/>
              </a:xfrm>
              <a:custGeom>
                <a:avLst/>
                <a:gdLst>
                  <a:gd name="T0" fmla="*/ 24 w 54"/>
                  <a:gd name="T1" fmla="*/ 4 h 18"/>
                  <a:gd name="T2" fmla="*/ 0 w 54"/>
                  <a:gd name="T3" fmla="*/ 18 h 18"/>
                  <a:gd name="T4" fmla="*/ 30 w 54"/>
                  <a:gd name="T5" fmla="*/ 16 h 18"/>
                  <a:gd name="T6" fmla="*/ 54 w 54"/>
                  <a:gd name="T7" fmla="*/ 0 h 18"/>
                  <a:gd name="T8" fmla="*/ 24 w 54"/>
                  <a:gd name="T9" fmla="*/ 4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8"/>
                  <a:gd name="T17" fmla="*/ 54 w 54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8">
                    <a:moveTo>
                      <a:pt x="24" y="4"/>
                    </a:moveTo>
                    <a:lnTo>
                      <a:pt x="0" y="18"/>
                    </a:lnTo>
                    <a:lnTo>
                      <a:pt x="30" y="16"/>
                    </a:lnTo>
                    <a:lnTo>
                      <a:pt x="54" y="0"/>
                    </a:lnTo>
                    <a:lnTo>
                      <a:pt x="2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74" name="Freeform 3438"/>
              <p:cNvSpPr>
                <a:spLocks noChangeAspect="1"/>
              </p:cNvSpPr>
              <p:nvPr/>
            </p:nvSpPr>
            <p:spPr bwMode="auto">
              <a:xfrm>
                <a:off x="4746" y="1814"/>
                <a:ext cx="54" cy="20"/>
              </a:xfrm>
              <a:custGeom>
                <a:avLst/>
                <a:gdLst>
                  <a:gd name="T0" fmla="*/ 24 w 54"/>
                  <a:gd name="T1" fmla="*/ 4 h 20"/>
                  <a:gd name="T2" fmla="*/ 0 w 54"/>
                  <a:gd name="T3" fmla="*/ 20 h 20"/>
                  <a:gd name="T4" fmla="*/ 30 w 54"/>
                  <a:gd name="T5" fmla="*/ 16 h 20"/>
                  <a:gd name="T6" fmla="*/ 54 w 54"/>
                  <a:gd name="T7" fmla="*/ 0 h 20"/>
                  <a:gd name="T8" fmla="*/ 24 w 54"/>
                  <a:gd name="T9" fmla="*/ 4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0"/>
                  <a:gd name="T17" fmla="*/ 54 w 54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0">
                    <a:moveTo>
                      <a:pt x="24" y="4"/>
                    </a:moveTo>
                    <a:lnTo>
                      <a:pt x="0" y="20"/>
                    </a:lnTo>
                    <a:lnTo>
                      <a:pt x="30" y="16"/>
                    </a:lnTo>
                    <a:lnTo>
                      <a:pt x="54" y="0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003886"/>
              </a:solidFill>
              <a:ln w="0">
                <a:solidFill>
                  <a:srgbClr val="00388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75" name="Freeform 3439"/>
              <p:cNvSpPr>
                <a:spLocks noChangeAspect="1"/>
              </p:cNvSpPr>
              <p:nvPr/>
            </p:nvSpPr>
            <p:spPr bwMode="auto">
              <a:xfrm>
                <a:off x="4746" y="1814"/>
                <a:ext cx="54" cy="20"/>
              </a:xfrm>
              <a:custGeom>
                <a:avLst/>
                <a:gdLst>
                  <a:gd name="T0" fmla="*/ 24 w 54"/>
                  <a:gd name="T1" fmla="*/ 4 h 20"/>
                  <a:gd name="T2" fmla="*/ 0 w 54"/>
                  <a:gd name="T3" fmla="*/ 20 h 20"/>
                  <a:gd name="T4" fmla="*/ 30 w 54"/>
                  <a:gd name="T5" fmla="*/ 16 h 20"/>
                  <a:gd name="T6" fmla="*/ 54 w 54"/>
                  <a:gd name="T7" fmla="*/ 0 h 20"/>
                  <a:gd name="T8" fmla="*/ 24 w 54"/>
                  <a:gd name="T9" fmla="*/ 4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0"/>
                  <a:gd name="T17" fmla="*/ 54 w 54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0">
                    <a:moveTo>
                      <a:pt x="24" y="4"/>
                    </a:moveTo>
                    <a:lnTo>
                      <a:pt x="0" y="20"/>
                    </a:lnTo>
                    <a:lnTo>
                      <a:pt x="30" y="16"/>
                    </a:lnTo>
                    <a:lnTo>
                      <a:pt x="54" y="0"/>
                    </a:lnTo>
                    <a:lnTo>
                      <a:pt x="2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76" name="Freeform 3440"/>
              <p:cNvSpPr>
                <a:spLocks noChangeAspect="1"/>
              </p:cNvSpPr>
              <p:nvPr/>
            </p:nvSpPr>
            <p:spPr bwMode="auto">
              <a:xfrm>
                <a:off x="4776" y="1808"/>
                <a:ext cx="54" cy="22"/>
              </a:xfrm>
              <a:custGeom>
                <a:avLst/>
                <a:gdLst>
                  <a:gd name="T0" fmla="*/ 24 w 54"/>
                  <a:gd name="T1" fmla="*/ 6 h 22"/>
                  <a:gd name="T2" fmla="*/ 0 w 54"/>
                  <a:gd name="T3" fmla="*/ 22 h 22"/>
                  <a:gd name="T4" fmla="*/ 32 w 54"/>
                  <a:gd name="T5" fmla="*/ 16 h 22"/>
                  <a:gd name="T6" fmla="*/ 54 w 54"/>
                  <a:gd name="T7" fmla="*/ 0 h 22"/>
                  <a:gd name="T8" fmla="*/ 24 w 54"/>
                  <a:gd name="T9" fmla="*/ 6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2"/>
                  <a:gd name="T17" fmla="*/ 54 w 5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2">
                    <a:moveTo>
                      <a:pt x="24" y="6"/>
                    </a:moveTo>
                    <a:lnTo>
                      <a:pt x="0" y="22"/>
                    </a:lnTo>
                    <a:lnTo>
                      <a:pt x="32" y="16"/>
                    </a:lnTo>
                    <a:lnTo>
                      <a:pt x="54" y="0"/>
                    </a:lnTo>
                    <a:lnTo>
                      <a:pt x="24" y="6"/>
                    </a:lnTo>
                    <a:close/>
                  </a:path>
                </a:pathLst>
              </a:custGeom>
              <a:solidFill>
                <a:srgbClr val="002E8C"/>
              </a:solidFill>
              <a:ln w="0">
                <a:solidFill>
                  <a:srgbClr val="002E8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77" name="Freeform 3441"/>
              <p:cNvSpPr>
                <a:spLocks noChangeAspect="1"/>
              </p:cNvSpPr>
              <p:nvPr/>
            </p:nvSpPr>
            <p:spPr bwMode="auto">
              <a:xfrm>
                <a:off x="4776" y="1808"/>
                <a:ext cx="54" cy="22"/>
              </a:xfrm>
              <a:custGeom>
                <a:avLst/>
                <a:gdLst>
                  <a:gd name="T0" fmla="*/ 24 w 54"/>
                  <a:gd name="T1" fmla="*/ 6 h 22"/>
                  <a:gd name="T2" fmla="*/ 0 w 54"/>
                  <a:gd name="T3" fmla="*/ 22 h 22"/>
                  <a:gd name="T4" fmla="*/ 32 w 54"/>
                  <a:gd name="T5" fmla="*/ 16 h 22"/>
                  <a:gd name="T6" fmla="*/ 54 w 54"/>
                  <a:gd name="T7" fmla="*/ 0 h 22"/>
                  <a:gd name="T8" fmla="*/ 24 w 54"/>
                  <a:gd name="T9" fmla="*/ 6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2"/>
                  <a:gd name="T17" fmla="*/ 54 w 5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2">
                    <a:moveTo>
                      <a:pt x="24" y="6"/>
                    </a:moveTo>
                    <a:lnTo>
                      <a:pt x="0" y="22"/>
                    </a:lnTo>
                    <a:lnTo>
                      <a:pt x="32" y="16"/>
                    </a:lnTo>
                    <a:lnTo>
                      <a:pt x="54" y="0"/>
                    </a:lnTo>
                    <a:lnTo>
                      <a:pt x="24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78" name="Freeform 3442"/>
              <p:cNvSpPr>
                <a:spLocks noChangeAspect="1"/>
              </p:cNvSpPr>
              <p:nvPr/>
            </p:nvSpPr>
            <p:spPr bwMode="auto">
              <a:xfrm>
                <a:off x="4808" y="1800"/>
                <a:ext cx="54" cy="24"/>
              </a:xfrm>
              <a:custGeom>
                <a:avLst/>
                <a:gdLst>
                  <a:gd name="T0" fmla="*/ 22 w 54"/>
                  <a:gd name="T1" fmla="*/ 8 h 24"/>
                  <a:gd name="T2" fmla="*/ 0 w 54"/>
                  <a:gd name="T3" fmla="*/ 24 h 24"/>
                  <a:gd name="T4" fmla="*/ 32 w 54"/>
                  <a:gd name="T5" fmla="*/ 18 h 24"/>
                  <a:gd name="T6" fmla="*/ 54 w 54"/>
                  <a:gd name="T7" fmla="*/ 0 h 24"/>
                  <a:gd name="T8" fmla="*/ 22 w 54"/>
                  <a:gd name="T9" fmla="*/ 8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4"/>
                  <a:gd name="T17" fmla="*/ 54 w 54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4">
                    <a:moveTo>
                      <a:pt x="22" y="8"/>
                    </a:moveTo>
                    <a:lnTo>
                      <a:pt x="0" y="24"/>
                    </a:lnTo>
                    <a:lnTo>
                      <a:pt x="32" y="18"/>
                    </a:lnTo>
                    <a:lnTo>
                      <a:pt x="54" y="0"/>
                    </a:lnTo>
                    <a:lnTo>
                      <a:pt x="22" y="8"/>
                    </a:lnTo>
                    <a:close/>
                  </a:path>
                </a:pathLst>
              </a:custGeom>
              <a:solidFill>
                <a:srgbClr val="002893"/>
              </a:solidFill>
              <a:ln w="0">
                <a:solidFill>
                  <a:srgbClr val="00289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79" name="Freeform 3443"/>
              <p:cNvSpPr>
                <a:spLocks noChangeAspect="1"/>
              </p:cNvSpPr>
              <p:nvPr/>
            </p:nvSpPr>
            <p:spPr bwMode="auto">
              <a:xfrm>
                <a:off x="4808" y="1800"/>
                <a:ext cx="54" cy="24"/>
              </a:xfrm>
              <a:custGeom>
                <a:avLst/>
                <a:gdLst>
                  <a:gd name="T0" fmla="*/ 22 w 54"/>
                  <a:gd name="T1" fmla="*/ 8 h 24"/>
                  <a:gd name="T2" fmla="*/ 0 w 54"/>
                  <a:gd name="T3" fmla="*/ 24 h 24"/>
                  <a:gd name="T4" fmla="*/ 32 w 54"/>
                  <a:gd name="T5" fmla="*/ 18 h 24"/>
                  <a:gd name="T6" fmla="*/ 54 w 54"/>
                  <a:gd name="T7" fmla="*/ 0 h 24"/>
                  <a:gd name="T8" fmla="*/ 22 w 54"/>
                  <a:gd name="T9" fmla="*/ 8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4"/>
                  <a:gd name="T17" fmla="*/ 54 w 54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4">
                    <a:moveTo>
                      <a:pt x="22" y="8"/>
                    </a:moveTo>
                    <a:lnTo>
                      <a:pt x="0" y="24"/>
                    </a:lnTo>
                    <a:lnTo>
                      <a:pt x="32" y="18"/>
                    </a:lnTo>
                    <a:lnTo>
                      <a:pt x="54" y="0"/>
                    </a:lnTo>
                    <a:lnTo>
                      <a:pt x="22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80" name="Freeform 3444"/>
              <p:cNvSpPr>
                <a:spLocks noChangeAspect="1"/>
              </p:cNvSpPr>
              <p:nvPr/>
            </p:nvSpPr>
            <p:spPr bwMode="auto">
              <a:xfrm>
                <a:off x="4840" y="1790"/>
                <a:ext cx="54" cy="28"/>
              </a:xfrm>
              <a:custGeom>
                <a:avLst/>
                <a:gdLst>
                  <a:gd name="T0" fmla="*/ 22 w 54"/>
                  <a:gd name="T1" fmla="*/ 10 h 28"/>
                  <a:gd name="T2" fmla="*/ 0 w 54"/>
                  <a:gd name="T3" fmla="*/ 28 h 28"/>
                  <a:gd name="T4" fmla="*/ 32 w 54"/>
                  <a:gd name="T5" fmla="*/ 22 h 28"/>
                  <a:gd name="T6" fmla="*/ 54 w 54"/>
                  <a:gd name="T7" fmla="*/ 0 h 28"/>
                  <a:gd name="T8" fmla="*/ 22 w 54"/>
                  <a:gd name="T9" fmla="*/ 1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8"/>
                  <a:gd name="T17" fmla="*/ 54 w 54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8">
                    <a:moveTo>
                      <a:pt x="22" y="10"/>
                    </a:moveTo>
                    <a:lnTo>
                      <a:pt x="0" y="28"/>
                    </a:lnTo>
                    <a:lnTo>
                      <a:pt x="32" y="22"/>
                    </a:lnTo>
                    <a:lnTo>
                      <a:pt x="54" y="0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00229B"/>
              </a:solidFill>
              <a:ln w="0">
                <a:solidFill>
                  <a:srgbClr val="00229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81" name="Freeform 3445"/>
              <p:cNvSpPr>
                <a:spLocks noChangeAspect="1"/>
              </p:cNvSpPr>
              <p:nvPr/>
            </p:nvSpPr>
            <p:spPr bwMode="auto">
              <a:xfrm>
                <a:off x="4840" y="1790"/>
                <a:ext cx="54" cy="28"/>
              </a:xfrm>
              <a:custGeom>
                <a:avLst/>
                <a:gdLst>
                  <a:gd name="T0" fmla="*/ 22 w 54"/>
                  <a:gd name="T1" fmla="*/ 10 h 28"/>
                  <a:gd name="T2" fmla="*/ 0 w 54"/>
                  <a:gd name="T3" fmla="*/ 28 h 28"/>
                  <a:gd name="T4" fmla="*/ 32 w 54"/>
                  <a:gd name="T5" fmla="*/ 22 h 28"/>
                  <a:gd name="T6" fmla="*/ 54 w 54"/>
                  <a:gd name="T7" fmla="*/ 0 h 28"/>
                  <a:gd name="T8" fmla="*/ 22 w 54"/>
                  <a:gd name="T9" fmla="*/ 1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8"/>
                  <a:gd name="T17" fmla="*/ 54 w 54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8">
                    <a:moveTo>
                      <a:pt x="22" y="10"/>
                    </a:moveTo>
                    <a:lnTo>
                      <a:pt x="0" y="28"/>
                    </a:lnTo>
                    <a:lnTo>
                      <a:pt x="32" y="22"/>
                    </a:lnTo>
                    <a:lnTo>
                      <a:pt x="54" y="0"/>
                    </a:lnTo>
                    <a:lnTo>
                      <a:pt x="22" y="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82" name="Freeform 3446"/>
              <p:cNvSpPr>
                <a:spLocks noChangeAspect="1"/>
              </p:cNvSpPr>
              <p:nvPr/>
            </p:nvSpPr>
            <p:spPr bwMode="auto">
              <a:xfrm>
                <a:off x="4872" y="1780"/>
                <a:ext cx="54" cy="32"/>
              </a:xfrm>
              <a:custGeom>
                <a:avLst/>
                <a:gdLst>
                  <a:gd name="T0" fmla="*/ 22 w 54"/>
                  <a:gd name="T1" fmla="*/ 10 h 32"/>
                  <a:gd name="T2" fmla="*/ 0 w 54"/>
                  <a:gd name="T3" fmla="*/ 32 h 32"/>
                  <a:gd name="T4" fmla="*/ 32 w 54"/>
                  <a:gd name="T5" fmla="*/ 24 h 32"/>
                  <a:gd name="T6" fmla="*/ 54 w 54"/>
                  <a:gd name="T7" fmla="*/ 0 h 32"/>
                  <a:gd name="T8" fmla="*/ 22 w 54"/>
                  <a:gd name="T9" fmla="*/ 1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32"/>
                  <a:gd name="T17" fmla="*/ 54 w 54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32">
                    <a:moveTo>
                      <a:pt x="22" y="10"/>
                    </a:moveTo>
                    <a:lnTo>
                      <a:pt x="0" y="32"/>
                    </a:lnTo>
                    <a:lnTo>
                      <a:pt x="32" y="24"/>
                    </a:lnTo>
                    <a:lnTo>
                      <a:pt x="54" y="0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0021A3"/>
              </a:solidFill>
              <a:ln w="0">
                <a:solidFill>
                  <a:srgbClr val="0021A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83" name="Freeform 3447"/>
              <p:cNvSpPr>
                <a:spLocks noChangeAspect="1"/>
              </p:cNvSpPr>
              <p:nvPr/>
            </p:nvSpPr>
            <p:spPr bwMode="auto">
              <a:xfrm>
                <a:off x="4872" y="1780"/>
                <a:ext cx="54" cy="32"/>
              </a:xfrm>
              <a:custGeom>
                <a:avLst/>
                <a:gdLst>
                  <a:gd name="T0" fmla="*/ 22 w 54"/>
                  <a:gd name="T1" fmla="*/ 10 h 32"/>
                  <a:gd name="T2" fmla="*/ 0 w 54"/>
                  <a:gd name="T3" fmla="*/ 32 h 32"/>
                  <a:gd name="T4" fmla="*/ 32 w 54"/>
                  <a:gd name="T5" fmla="*/ 24 h 32"/>
                  <a:gd name="T6" fmla="*/ 54 w 54"/>
                  <a:gd name="T7" fmla="*/ 0 h 32"/>
                  <a:gd name="T8" fmla="*/ 22 w 54"/>
                  <a:gd name="T9" fmla="*/ 1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32"/>
                  <a:gd name="T17" fmla="*/ 54 w 54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32">
                    <a:moveTo>
                      <a:pt x="22" y="10"/>
                    </a:moveTo>
                    <a:lnTo>
                      <a:pt x="0" y="32"/>
                    </a:lnTo>
                    <a:lnTo>
                      <a:pt x="32" y="24"/>
                    </a:lnTo>
                    <a:lnTo>
                      <a:pt x="54" y="0"/>
                    </a:lnTo>
                    <a:lnTo>
                      <a:pt x="22" y="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84" name="Freeform 3448"/>
              <p:cNvSpPr>
                <a:spLocks noChangeAspect="1"/>
              </p:cNvSpPr>
              <p:nvPr/>
            </p:nvSpPr>
            <p:spPr bwMode="auto">
              <a:xfrm>
                <a:off x="4904" y="1770"/>
                <a:ext cx="56" cy="34"/>
              </a:xfrm>
              <a:custGeom>
                <a:avLst/>
                <a:gdLst>
                  <a:gd name="T0" fmla="*/ 22 w 56"/>
                  <a:gd name="T1" fmla="*/ 10 h 34"/>
                  <a:gd name="T2" fmla="*/ 0 w 56"/>
                  <a:gd name="T3" fmla="*/ 34 h 34"/>
                  <a:gd name="T4" fmla="*/ 32 w 56"/>
                  <a:gd name="T5" fmla="*/ 26 h 34"/>
                  <a:gd name="T6" fmla="*/ 56 w 56"/>
                  <a:gd name="T7" fmla="*/ 0 h 34"/>
                  <a:gd name="T8" fmla="*/ 22 w 56"/>
                  <a:gd name="T9" fmla="*/ 1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34"/>
                  <a:gd name="T17" fmla="*/ 56 w 56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34">
                    <a:moveTo>
                      <a:pt x="22" y="10"/>
                    </a:moveTo>
                    <a:lnTo>
                      <a:pt x="0" y="34"/>
                    </a:lnTo>
                    <a:lnTo>
                      <a:pt x="32" y="26"/>
                    </a:lnTo>
                    <a:lnTo>
                      <a:pt x="56" y="0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0021AB"/>
              </a:solidFill>
              <a:ln w="0">
                <a:solidFill>
                  <a:srgbClr val="0021A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85" name="Freeform 3449"/>
              <p:cNvSpPr>
                <a:spLocks noChangeAspect="1"/>
              </p:cNvSpPr>
              <p:nvPr/>
            </p:nvSpPr>
            <p:spPr bwMode="auto">
              <a:xfrm>
                <a:off x="4904" y="1770"/>
                <a:ext cx="56" cy="34"/>
              </a:xfrm>
              <a:custGeom>
                <a:avLst/>
                <a:gdLst>
                  <a:gd name="T0" fmla="*/ 22 w 56"/>
                  <a:gd name="T1" fmla="*/ 10 h 34"/>
                  <a:gd name="T2" fmla="*/ 0 w 56"/>
                  <a:gd name="T3" fmla="*/ 34 h 34"/>
                  <a:gd name="T4" fmla="*/ 32 w 56"/>
                  <a:gd name="T5" fmla="*/ 26 h 34"/>
                  <a:gd name="T6" fmla="*/ 56 w 56"/>
                  <a:gd name="T7" fmla="*/ 0 h 34"/>
                  <a:gd name="T8" fmla="*/ 22 w 56"/>
                  <a:gd name="T9" fmla="*/ 1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34"/>
                  <a:gd name="T17" fmla="*/ 56 w 56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34">
                    <a:moveTo>
                      <a:pt x="22" y="10"/>
                    </a:moveTo>
                    <a:lnTo>
                      <a:pt x="0" y="34"/>
                    </a:lnTo>
                    <a:lnTo>
                      <a:pt x="32" y="26"/>
                    </a:lnTo>
                    <a:lnTo>
                      <a:pt x="56" y="0"/>
                    </a:lnTo>
                    <a:lnTo>
                      <a:pt x="22" y="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86" name="Freeform 3450"/>
              <p:cNvSpPr>
                <a:spLocks noChangeAspect="1"/>
              </p:cNvSpPr>
              <p:nvPr/>
            </p:nvSpPr>
            <p:spPr bwMode="auto">
              <a:xfrm>
                <a:off x="4936" y="1760"/>
                <a:ext cx="58" cy="36"/>
              </a:xfrm>
              <a:custGeom>
                <a:avLst/>
                <a:gdLst>
                  <a:gd name="T0" fmla="*/ 24 w 58"/>
                  <a:gd name="T1" fmla="*/ 10 h 36"/>
                  <a:gd name="T2" fmla="*/ 0 w 58"/>
                  <a:gd name="T3" fmla="*/ 36 h 36"/>
                  <a:gd name="T4" fmla="*/ 34 w 58"/>
                  <a:gd name="T5" fmla="*/ 28 h 36"/>
                  <a:gd name="T6" fmla="*/ 58 w 58"/>
                  <a:gd name="T7" fmla="*/ 0 h 36"/>
                  <a:gd name="T8" fmla="*/ 24 w 58"/>
                  <a:gd name="T9" fmla="*/ 1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36"/>
                  <a:gd name="T17" fmla="*/ 58 w 58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36">
                    <a:moveTo>
                      <a:pt x="24" y="10"/>
                    </a:moveTo>
                    <a:lnTo>
                      <a:pt x="0" y="36"/>
                    </a:lnTo>
                    <a:lnTo>
                      <a:pt x="34" y="28"/>
                    </a:lnTo>
                    <a:lnTo>
                      <a:pt x="58" y="0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0025B2"/>
              </a:solidFill>
              <a:ln w="0">
                <a:solidFill>
                  <a:srgbClr val="0025B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87" name="Freeform 3451"/>
              <p:cNvSpPr>
                <a:spLocks noChangeAspect="1"/>
              </p:cNvSpPr>
              <p:nvPr/>
            </p:nvSpPr>
            <p:spPr bwMode="auto">
              <a:xfrm>
                <a:off x="4936" y="1760"/>
                <a:ext cx="58" cy="36"/>
              </a:xfrm>
              <a:custGeom>
                <a:avLst/>
                <a:gdLst>
                  <a:gd name="T0" fmla="*/ 24 w 58"/>
                  <a:gd name="T1" fmla="*/ 10 h 36"/>
                  <a:gd name="T2" fmla="*/ 0 w 58"/>
                  <a:gd name="T3" fmla="*/ 36 h 36"/>
                  <a:gd name="T4" fmla="*/ 34 w 58"/>
                  <a:gd name="T5" fmla="*/ 28 h 36"/>
                  <a:gd name="T6" fmla="*/ 58 w 58"/>
                  <a:gd name="T7" fmla="*/ 0 h 36"/>
                  <a:gd name="T8" fmla="*/ 24 w 58"/>
                  <a:gd name="T9" fmla="*/ 1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36"/>
                  <a:gd name="T17" fmla="*/ 58 w 58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36">
                    <a:moveTo>
                      <a:pt x="24" y="10"/>
                    </a:moveTo>
                    <a:lnTo>
                      <a:pt x="0" y="36"/>
                    </a:lnTo>
                    <a:lnTo>
                      <a:pt x="34" y="28"/>
                    </a:lnTo>
                    <a:lnTo>
                      <a:pt x="58" y="0"/>
                    </a:lnTo>
                    <a:lnTo>
                      <a:pt x="24" y="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88" name="Freeform 3452"/>
              <p:cNvSpPr>
                <a:spLocks noChangeAspect="1"/>
              </p:cNvSpPr>
              <p:nvPr/>
            </p:nvSpPr>
            <p:spPr bwMode="auto">
              <a:xfrm>
                <a:off x="4970" y="1752"/>
                <a:ext cx="58" cy="36"/>
              </a:xfrm>
              <a:custGeom>
                <a:avLst/>
                <a:gdLst>
                  <a:gd name="T0" fmla="*/ 24 w 58"/>
                  <a:gd name="T1" fmla="*/ 8 h 36"/>
                  <a:gd name="T2" fmla="*/ 0 w 58"/>
                  <a:gd name="T3" fmla="*/ 36 h 36"/>
                  <a:gd name="T4" fmla="*/ 34 w 58"/>
                  <a:gd name="T5" fmla="*/ 30 h 36"/>
                  <a:gd name="T6" fmla="*/ 58 w 58"/>
                  <a:gd name="T7" fmla="*/ 0 h 36"/>
                  <a:gd name="T8" fmla="*/ 24 w 58"/>
                  <a:gd name="T9" fmla="*/ 8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36"/>
                  <a:gd name="T17" fmla="*/ 58 w 58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36">
                    <a:moveTo>
                      <a:pt x="24" y="8"/>
                    </a:moveTo>
                    <a:lnTo>
                      <a:pt x="0" y="36"/>
                    </a:lnTo>
                    <a:lnTo>
                      <a:pt x="34" y="30"/>
                    </a:lnTo>
                    <a:lnTo>
                      <a:pt x="58" y="0"/>
                    </a:ln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002DB8"/>
              </a:solidFill>
              <a:ln w="0">
                <a:solidFill>
                  <a:srgbClr val="002DB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89" name="Freeform 3453"/>
              <p:cNvSpPr>
                <a:spLocks noChangeAspect="1"/>
              </p:cNvSpPr>
              <p:nvPr/>
            </p:nvSpPr>
            <p:spPr bwMode="auto">
              <a:xfrm>
                <a:off x="4970" y="1752"/>
                <a:ext cx="58" cy="36"/>
              </a:xfrm>
              <a:custGeom>
                <a:avLst/>
                <a:gdLst>
                  <a:gd name="T0" fmla="*/ 24 w 58"/>
                  <a:gd name="T1" fmla="*/ 8 h 36"/>
                  <a:gd name="T2" fmla="*/ 0 w 58"/>
                  <a:gd name="T3" fmla="*/ 36 h 36"/>
                  <a:gd name="T4" fmla="*/ 34 w 58"/>
                  <a:gd name="T5" fmla="*/ 30 h 36"/>
                  <a:gd name="T6" fmla="*/ 58 w 58"/>
                  <a:gd name="T7" fmla="*/ 0 h 36"/>
                  <a:gd name="T8" fmla="*/ 24 w 58"/>
                  <a:gd name="T9" fmla="*/ 8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36"/>
                  <a:gd name="T17" fmla="*/ 58 w 58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36">
                    <a:moveTo>
                      <a:pt x="24" y="8"/>
                    </a:moveTo>
                    <a:lnTo>
                      <a:pt x="0" y="36"/>
                    </a:lnTo>
                    <a:lnTo>
                      <a:pt x="34" y="30"/>
                    </a:lnTo>
                    <a:lnTo>
                      <a:pt x="58" y="0"/>
                    </a:lnTo>
                    <a:lnTo>
                      <a:pt x="24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90" name="Freeform 3454"/>
              <p:cNvSpPr>
                <a:spLocks noChangeAspect="1"/>
              </p:cNvSpPr>
              <p:nvPr/>
            </p:nvSpPr>
            <p:spPr bwMode="auto">
              <a:xfrm>
                <a:off x="5004" y="1746"/>
                <a:ext cx="58" cy="36"/>
              </a:xfrm>
              <a:custGeom>
                <a:avLst/>
                <a:gdLst>
                  <a:gd name="T0" fmla="*/ 24 w 58"/>
                  <a:gd name="T1" fmla="*/ 6 h 36"/>
                  <a:gd name="T2" fmla="*/ 0 w 58"/>
                  <a:gd name="T3" fmla="*/ 36 h 36"/>
                  <a:gd name="T4" fmla="*/ 36 w 58"/>
                  <a:gd name="T5" fmla="*/ 30 h 36"/>
                  <a:gd name="T6" fmla="*/ 58 w 58"/>
                  <a:gd name="T7" fmla="*/ 0 h 36"/>
                  <a:gd name="T8" fmla="*/ 24 w 58"/>
                  <a:gd name="T9" fmla="*/ 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36"/>
                  <a:gd name="T17" fmla="*/ 58 w 58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36">
                    <a:moveTo>
                      <a:pt x="24" y="6"/>
                    </a:moveTo>
                    <a:lnTo>
                      <a:pt x="0" y="36"/>
                    </a:lnTo>
                    <a:lnTo>
                      <a:pt x="36" y="30"/>
                    </a:lnTo>
                    <a:lnTo>
                      <a:pt x="58" y="0"/>
                    </a:lnTo>
                    <a:lnTo>
                      <a:pt x="24" y="6"/>
                    </a:lnTo>
                    <a:close/>
                  </a:path>
                </a:pathLst>
              </a:custGeom>
              <a:solidFill>
                <a:srgbClr val="0937BC"/>
              </a:solidFill>
              <a:ln w="0">
                <a:solidFill>
                  <a:srgbClr val="0937B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91" name="Freeform 3455"/>
              <p:cNvSpPr>
                <a:spLocks noChangeAspect="1"/>
              </p:cNvSpPr>
              <p:nvPr/>
            </p:nvSpPr>
            <p:spPr bwMode="auto">
              <a:xfrm>
                <a:off x="5004" y="1746"/>
                <a:ext cx="58" cy="36"/>
              </a:xfrm>
              <a:custGeom>
                <a:avLst/>
                <a:gdLst>
                  <a:gd name="T0" fmla="*/ 24 w 58"/>
                  <a:gd name="T1" fmla="*/ 6 h 36"/>
                  <a:gd name="T2" fmla="*/ 0 w 58"/>
                  <a:gd name="T3" fmla="*/ 36 h 36"/>
                  <a:gd name="T4" fmla="*/ 36 w 58"/>
                  <a:gd name="T5" fmla="*/ 30 h 36"/>
                  <a:gd name="T6" fmla="*/ 58 w 58"/>
                  <a:gd name="T7" fmla="*/ 0 h 36"/>
                  <a:gd name="T8" fmla="*/ 24 w 58"/>
                  <a:gd name="T9" fmla="*/ 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36"/>
                  <a:gd name="T17" fmla="*/ 58 w 58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36">
                    <a:moveTo>
                      <a:pt x="24" y="6"/>
                    </a:moveTo>
                    <a:lnTo>
                      <a:pt x="0" y="36"/>
                    </a:lnTo>
                    <a:lnTo>
                      <a:pt x="36" y="30"/>
                    </a:lnTo>
                    <a:lnTo>
                      <a:pt x="58" y="0"/>
                    </a:lnTo>
                    <a:lnTo>
                      <a:pt x="24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92" name="Freeform 3456"/>
              <p:cNvSpPr>
                <a:spLocks noChangeAspect="1"/>
              </p:cNvSpPr>
              <p:nvPr/>
            </p:nvSpPr>
            <p:spPr bwMode="auto">
              <a:xfrm>
                <a:off x="5040" y="1742"/>
                <a:ext cx="58" cy="34"/>
              </a:xfrm>
              <a:custGeom>
                <a:avLst/>
                <a:gdLst>
                  <a:gd name="T0" fmla="*/ 22 w 58"/>
                  <a:gd name="T1" fmla="*/ 4 h 34"/>
                  <a:gd name="T2" fmla="*/ 0 w 58"/>
                  <a:gd name="T3" fmla="*/ 34 h 34"/>
                  <a:gd name="T4" fmla="*/ 34 w 58"/>
                  <a:gd name="T5" fmla="*/ 34 h 34"/>
                  <a:gd name="T6" fmla="*/ 58 w 58"/>
                  <a:gd name="T7" fmla="*/ 0 h 34"/>
                  <a:gd name="T8" fmla="*/ 22 w 58"/>
                  <a:gd name="T9" fmla="*/ 4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34"/>
                  <a:gd name="T17" fmla="*/ 58 w 58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34">
                    <a:moveTo>
                      <a:pt x="22" y="4"/>
                    </a:moveTo>
                    <a:lnTo>
                      <a:pt x="0" y="34"/>
                    </a:lnTo>
                    <a:lnTo>
                      <a:pt x="34" y="34"/>
                    </a:lnTo>
                    <a:lnTo>
                      <a:pt x="58" y="0"/>
                    </a:lnTo>
                    <a:lnTo>
                      <a:pt x="22" y="4"/>
                    </a:lnTo>
                    <a:close/>
                  </a:path>
                </a:pathLst>
              </a:custGeom>
              <a:solidFill>
                <a:srgbClr val="1E43BD"/>
              </a:solidFill>
              <a:ln w="0">
                <a:solidFill>
                  <a:srgbClr val="1E43B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93" name="Freeform 3457"/>
              <p:cNvSpPr>
                <a:spLocks noChangeAspect="1"/>
              </p:cNvSpPr>
              <p:nvPr/>
            </p:nvSpPr>
            <p:spPr bwMode="auto">
              <a:xfrm>
                <a:off x="5040" y="1742"/>
                <a:ext cx="58" cy="34"/>
              </a:xfrm>
              <a:custGeom>
                <a:avLst/>
                <a:gdLst>
                  <a:gd name="T0" fmla="*/ 22 w 58"/>
                  <a:gd name="T1" fmla="*/ 4 h 34"/>
                  <a:gd name="T2" fmla="*/ 0 w 58"/>
                  <a:gd name="T3" fmla="*/ 34 h 34"/>
                  <a:gd name="T4" fmla="*/ 34 w 58"/>
                  <a:gd name="T5" fmla="*/ 34 h 34"/>
                  <a:gd name="T6" fmla="*/ 58 w 58"/>
                  <a:gd name="T7" fmla="*/ 0 h 34"/>
                  <a:gd name="T8" fmla="*/ 22 w 58"/>
                  <a:gd name="T9" fmla="*/ 4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34"/>
                  <a:gd name="T17" fmla="*/ 58 w 58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34">
                    <a:moveTo>
                      <a:pt x="22" y="4"/>
                    </a:moveTo>
                    <a:lnTo>
                      <a:pt x="0" y="34"/>
                    </a:lnTo>
                    <a:lnTo>
                      <a:pt x="34" y="34"/>
                    </a:lnTo>
                    <a:lnTo>
                      <a:pt x="58" y="0"/>
                    </a:lnTo>
                    <a:lnTo>
                      <a:pt x="2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94" name="Freeform 3458"/>
              <p:cNvSpPr>
                <a:spLocks noChangeAspect="1"/>
              </p:cNvSpPr>
              <p:nvPr/>
            </p:nvSpPr>
            <p:spPr bwMode="auto">
              <a:xfrm>
                <a:off x="5074" y="1742"/>
                <a:ext cx="60" cy="38"/>
              </a:xfrm>
              <a:custGeom>
                <a:avLst/>
                <a:gdLst>
                  <a:gd name="T0" fmla="*/ 24 w 60"/>
                  <a:gd name="T1" fmla="*/ 0 h 38"/>
                  <a:gd name="T2" fmla="*/ 0 w 60"/>
                  <a:gd name="T3" fmla="*/ 34 h 38"/>
                  <a:gd name="T4" fmla="*/ 36 w 60"/>
                  <a:gd name="T5" fmla="*/ 38 h 38"/>
                  <a:gd name="T6" fmla="*/ 60 w 60"/>
                  <a:gd name="T7" fmla="*/ 2 h 38"/>
                  <a:gd name="T8" fmla="*/ 24 w 60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8"/>
                  <a:gd name="T17" fmla="*/ 60 w 60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8">
                    <a:moveTo>
                      <a:pt x="24" y="0"/>
                    </a:moveTo>
                    <a:lnTo>
                      <a:pt x="0" y="34"/>
                    </a:lnTo>
                    <a:lnTo>
                      <a:pt x="36" y="38"/>
                    </a:lnTo>
                    <a:lnTo>
                      <a:pt x="60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3251BB"/>
              </a:solidFill>
              <a:ln w="0">
                <a:solidFill>
                  <a:srgbClr val="3251B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95" name="Freeform 3459"/>
              <p:cNvSpPr>
                <a:spLocks noChangeAspect="1"/>
              </p:cNvSpPr>
              <p:nvPr/>
            </p:nvSpPr>
            <p:spPr bwMode="auto">
              <a:xfrm>
                <a:off x="5074" y="1742"/>
                <a:ext cx="60" cy="38"/>
              </a:xfrm>
              <a:custGeom>
                <a:avLst/>
                <a:gdLst>
                  <a:gd name="T0" fmla="*/ 24 w 60"/>
                  <a:gd name="T1" fmla="*/ 0 h 38"/>
                  <a:gd name="T2" fmla="*/ 0 w 60"/>
                  <a:gd name="T3" fmla="*/ 34 h 38"/>
                  <a:gd name="T4" fmla="*/ 36 w 60"/>
                  <a:gd name="T5" fmla="*/ 38 h 38"/>
                  <a:gd name="T6" fmla="*/ 60 w 60"/>
                  <a:gd name="T7" fmla="*/ 2 h 38"/>
                  <a:gd name="T8" fmla="*/ 24 w 60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8"/>
                  <a:gd name="T17" fmla="*/ 60 w 60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8">
                    <a:moveTo>
                      <a:pt x="24" y="0"/>
                    </a:moveTo>
                    <a:lnTo>
                      <a:pt x="0" y="34"/>
                    </a:lnTo>
                    <a:lnTo>
                      <a:pt x="36" y="38"/>
                    </a:lnTo>
                    <a:lnTo>
                      <a:pt x="60" y="2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96" name="Freeform 3460"/>
              <p:cNvSpPr>
                <a:spLocks noChangeAspect="1"/>
              </p:cNvSpPr>
              <p:nvPr/>
            </p:nvSpPr>
            <p:spPr bwMode="auto">
              <a:xfrm>
                <a:off x="5110" y="1744"/>
                <a:ext cx="58" cy="46"/>
              </a:xfrm>
              <a:custGeom>
                <a:avLst/>
                <a:gdLst>
                  <a:gd name="T0" fmla="*/ 24 w 58"/>
                  <a:gd name="T1" fmla="*/ 0 h 46"/>
                  <a:gd name="T2" fmla="*/ 0 w 58"/>
                  <a:gd name="T3" fmla="*/ 36 h 46"/>
                  <a:gd name="T4" fmla="*/ 36 w 58"/>
                  <a:gd name="T5" fmla="*/ 46 h 46"/>
                  <a:gd name="T6" fmla="*/ 58 w 58"/>
                  <a:gd name="T7" fmla="*/ 8 h 46"/>
                  <a:gd name="T8" fmla="*/ 24 w 58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46"/>
                  <a:gd name="T17" fmla="*/ 58 w 58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46">
                    <a:moveTo>
                      <a:pt x="24" y="0"/>
                    </a:moveTo>
                    <a:lnTo>
                      <a:pt x="0" y="36"/>
                    </a:lnTo>
                    <a:lnTo>
                      <a:pt x="36" y="46"/>
                    </a:lnTo>
                    <a:lnTo>
                      <a:pt x="58" y="8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661B5"/>
              </a:solidFill>
              <a:ln w="0">
                <a:solidFill>
                  <a:srgbClr val="4661B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97" name="Freeform 3461"/>
              <p:cNvSpPr>
                <a:spLocks noChangeAspect="1"/>
              </p:cNvSpPr>
              <p:nvPr/>
            </p:nvSpPr>
            <p:spPr bwMode="auto">
              <a:xfrm>
                <a:off x="5110" y="1744"/>
                <a:ext cx="58" cy="46"/>
              </a:xfrm>
              <a:custGeom>
                <a:avLst/>
                <a:gdLst>
                  <a:gd name="T0" fmla="*/ 24 w 58"/>
                  <a:gd name="T1" fmla="*/ 0 h 46"/>
                  <a:gd name="T2" fmla="*/ 0 w 58"/>
                  <a:gd name="T3" fmla="*/ 36 h 46"/>
                  <a:gd name="T4" fmla="*/ 36 w 58"/>
                  <a:gd name="T5" fmla="*/ 46 h 46"/>
                  <a:gd name="T6" fmla="*/ 58 w 58"/>
                  <a:gd name="T7" fmla="*/ 8 h 46"/>
                  <a:gd name="T8" fmla="*/ 24 w 58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46"/>
                  <a:gd name="T17" fmla="*/ 58 w 58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46">
                    <a:moveTo>
                      <a:pt x="24" y="0"/>
                    </a:moveTo>
                    <a:lnTo>
                      <a:pt x="0" y="36"/>
                    </a:lnTo>
                    <a:lnTo>
                      <a:pt x="36" y="46"/>
                    </a:lnTo>
                    <a:lnTo>
                      <a:pt x="58" y="8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98" name="Freeform 3462"/>
              <p:cNvSpPr>
                <a:spLocks noChangeAspect="1"/>
              </p:cNvSpPr>
              <p:nvPr/>
            </p:nvSpPr>
            <p:spPr bwMode="auto">
              <a:xfrm>
                <a:off x="5146" y="1752"/>
                <a:ext cx="58" cy="56"/>
              </a:xfrm>
              <a:custGeom>
                <a:avLst/>
                <a:gdLst>
                  <a:gd name="T0" fmla="*/ 22 w 58"/>
                  <a:gd name="T1" fmla="*/ 0 h 56"/>
                  <a:gd name="T2" fmla="*/ 0 w 58"/>
                  <a:gd name="T3" fmla="*/ 38 h 56"/>
                  <a:gd name="T4" fmla="*/ 34 w 58"/>
                  <a:gd name="T5" fmla="*/ 56 h 56"/>
                  <a:gd name="T6" fmla="*/ 58 w 58"/>
                  <a:gd name="T7" fmla="*/ 18 h 56"/>
                  <a:gd name="T8" fmla="*/ 22 w 58"/>
                  <a:gd name="T9" fmla="*/ 0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56"/>
                  <a:gd name="T17" fmla="*/ 58 w 58"/>
                  <a:gd name="T18" fmla="*/ 56 h 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56">
                    <a:moveTo>
                      <a:pt x="22" y="0"/>
                    </a:moveTo>
                    <a:lnTo>
                      <a:pt x="0" y="38"/>
                    </a:lnTo>
                    <a:lnTo>
                      <a:pt x="34" y="56"/>
                    </a:lnTo>
                    <a:lnTo>
                      <a:pt x="58" y="18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5871AD"/>
              </a:solidFill>
              <a:ln w="0">
                <a:solidFill>
                  <a:srgbClr val="5871A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99" name="Freeform 3463"/>
              <p:cNvSpPr>
                <a:spLocks noChangeAspect="1"/>
              </p:cNvSpPr>
              <p:nvPr/>
            </p:nvSpPr>
            <p:spPr bwMode="auto">
              <a:xfrm>
                <a:off x="5146" y="1752"/>
                <a:ext cx="58" cy="56"/>
              </a:xfrm>
              <a:custGeom>
                <a:avLst/>
                <a:gdLst>
                  <a:gd name="T0" fmla="*/ 22 w 58"/>
                  <a:gd name="T1" fmla="*/ 0 h 56"/>
                  <a:gd name="T2" fmla="*/ 0 w 58"/>
                  <a:gd name="T3" fmla="*/ 38 h 56"/>
                  <a:gd name="T4" fmla="*/ 34 w 58"/>
                  <a:gd name="T5" fmla="*/ 56 h 56"/>
                  <a:gd name="T6" fmla="*/ 58 w 58"/>
                  <a:gd name="T7" fmla="*/ 18 h 56"/>
                  <a:gd name="T8" fmla="*/ 22 w 58"/>
                  <a:gd name="T9" fmla="*/ 0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56"/>
                  <a:gd name="T17" fmla="*/ 58 w 58"/>
                  <a:gd name="T18" fmla="*/ 56 h 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56">
                    <a:moveTo>
                      <a:pt x="22" y="0"/>
                    </a:moveTo>
                    <a:lnTo>
                      <a:pt x="0" y="38"/>
                    </a:lnTo>
                    <a:lnTo>
                      <a:pt x="34" y="56"/>
                    </a:lnTo>
                    <a:lnTo>
                      <a:pt x="58" y="18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00" name="Freeform 3464"/>
              <p:cNvSpPr>
                <a:spLocks noChangeAspect="1"/>
              </p:cNvSpPr>
              <p:nvPr/>
            </p:nvSpPr>
            <p:spPr bwMode="auto">
              <a:xfrm>
                <a:off x="5180" y="1770"/>
                <a:ext cx="58" cy="68"/>
              </a:xfrm>
              <a:custGeom>
                <a:avLst/>
                <a:gdLst>
                  <a:gd name="T0" fmla="*/ 24 w 58"/>
                  <a:gd name="T1" fmla="*/ 0 h 68"/>
                  <a:gd name="T2" fmla="*/ 0 w 58"/>
                  <a:gd name="T3" fmla="*/ 38 h 68"/>
                  <a:gd name="T4" fmla="*/ 36 w 58"/>
                  <a:gd name="T5" fmla="*/ 68 h 68"/>
                  <a:gd name="T6" fmla="*/ 58 w 58"/>
                  <a:gd name="T7" fmla="*/ 28 h 68"/>
                  <a:gd name="T8" fmla="*/ 24 w 58"/>
                  <a:gd name="T9" fmla="*/ 0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68"/>
                  <a:gd name="T17" fmla="*/ 58 w 58"/>
                  <a:gd name="T18" fmla="*/ 68 h 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68">
                    <a:moveTo>
                      <a:pt x="24" y="0"/>
                    </a:moveTo>
                    <a:lnTo>
                      <a:pt x="0" y="38"/>
                    </a:lnTo>
                    <a:lnTo>
                      <a:pt x="36" y="68"/>
                    </a:lnTo>
                    <a:lnTo>
                      <a:pt x="58" y="28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6883A1"/>
              </a:solidFill>
              <a:ln w="0">
                <a:solidFill>
                  <a:srgbClr val="6883A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01" name="Freeform 3465"/>
              <p:cNvSpPr>
                <a:spLocks noChangeAspect="1"/>
              </p:cNvSpPr>
              <p:nvPr/>
            </p:nvSpPr>
            <p:spPr bwMode="auto">
              <a:xfrm>
                <a:off x="5180" y="1770"/>
                <a:ext cx="58" cy="68"/>
              </a:xfrm>
              <a:custGeom>
                <a:avLst/>
                <a:gdLst>
                  <a:gd name="T0" fmla="*/ 24 w 58"/>
                  <a:gd name="T1" fmla="*/ 0 h 68"/>
                  <a:gd name="T2" fmla="*/ 0 w 58"/>
                  <a:gd name="T3" fmla="*/ 38 h 68"/>
                  <a:gd name="T4" fmla="*/ 36 w 58"/>
                  <a:gd name="T5" fmla="*/ 68 h 68"/>
                  <a:gd name="T6" fmla="*/ 58 w 58"/>
                  <a:gd name="T7" fmla="*/ 28 h 68"/>
                  <a:gd name="T8" fmla="*/ 24 w 58"/>
                  <a:gd name="T9" fmla="*/ 0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68"/>
                  <a:gd name="T17" fmla="*/ 58 w 58"/>
                  <a:gd name="T18" fmla="*/ 68 h 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68">
                    <a:moveTo>
                      <a:pt x="24" y="0"/>
                    </a:moveTo>
                    <a:lnTo>
                      <a:pt x="0" y="38"/>
                    </a:lnTo>
                    <a:lnTo>
                      <a:pt x="36" y="68"/>
                    </a:lnTo>
                    <a:lnTo>
                      <a:pt x="58" y="28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02" name="Freeform 3466"/>
              <p:cNvSpPr>
                <a:spLocks noChangeAspect="1"/>
              </p:cNvSpPr>
              <p:nvPr/>
            </p:nvSpPr>
            <p:spPr bwMode="auto">
              <a:xfrm>
                <a:off x="5216" y="1798"/>
                <a:ext cx="58" cy="82"/>
              </a:xfrm>
              <a:custGeom>
                <a:avLst/>
                <a:gdLst>
                  <a:gd name="T0" fmla="*/ 22 w 58"/>
                  <a:gd name="T1" fmla="*/ 0 h 82"/>
                  <a:gd name="T2" fmla="*/ 0 w 58"/>
                  <a:gd name="T3" fmla="*/ 40 h 82"/>
                  <a:gd name="T4" fmla="*/ 34 w 58"/>
                  <a:gd name="T5" fmla="*/ 82 h 82"/>
                  <a:gd name="T6" fmla="*/ 58 w 58"/>
                  <a:gd name="T7" fmla="*/ 44 h 82"/>
                  <a:gd name="T8" fmla="*/ 22 w 58"/>
                  <a:gd name="T9" fmla="*/ 0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82"/>
                  <a:gd name="T17" fmla="*/ 58 w 58"/>
                  <a:gd name="T18" fmla="*/ 82 h 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82">
                    <a:moveTo>
                      <a:pt x="22" y="0"/>
                    </a:moveTo>
                    <a:lnTo>
                      <a:pt x="0" y="40"/>
                    </a:lnTo>
                    <a:lnTo>
                      <a:pt x="34" y="82"/>
                    </a:lnTo>
                    <a:lnTo>
                      <a:pt x="58" y="44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749392"/>
              </a:solidFill>
              <a:ln w="0">
                <a:solidFill>
                  <a:srgbClr val="74939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03" name="Freeform 3467"/>
              <p:cNvSpPr>
                <a:spLocks noChangeAspect="1"/>
              </p:cNvSpPr>
              <p:nvPr/>
            </p:nvSpPr>
            <p:spPr bwMode="auto">
              <a:xfrm>
                <a:off x="5216" y="1798"/>
                <a:ext cx="58" cy="82"/>
              </a:xfrm>
              <a:custGeom>
                <a:avLst/>
                <a:gdLst>
                  <a:gd name="T0" fmla="*/ 22 w 58"/>
                  <a:gd name="T1" fmla="*/ 0 h 82"/>
                  <a:gd name="T2" fmla="*/ 0 w 58"/>
                  <a:gd name="T3" fmla="*/ 40 h 82"/>
                  <a:gd name="T4" fmla="*/ 34 w 58"/>
                  <a:gd name="T5" fmla="*/ 82 h 82"/>
                  <a:gd name="T6" fmla="*/ 58 w 58"/>
                  <a:gd name="T7" fmla="*/ 44 h 82"/>
                  <a:gd name="T8" fmla="*/ 22 w 58"/>
                  <a:gd name="T9" fmla="*/ 0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82"/>
                  <a:gd name="T17" fmla="*/ 58 w 58"/>
                  <a:gd name="T18" fmla="*/ 82 h 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82">
                    <a:moveTo>
                      <a:pt x="22" y="0"/>
                    </a:moveTo>
                    <a:lnTo>
                      <a:pt x="0" y="40"/>
                    </a:lnTo>
                    <a:lnTo>
                      <a:pt x="34" y="82"/>
                    </a:lnTo>
                    <a:lnTo>
                      <a:pt x="58" y="44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04" name="Freeform 3468"/>
              <p:cNvSpPr>
                <a:spLocks noChangeAspect="1"/>
              </p:cNvSpPr>
              <p:nvPr/>
            </p:nvSpPr>
            <p:spPr bwMode="auto">
              <a:xfrm>
                <a:off x="5250" y="1842"/>
                <a:ext cx="56" cy="92"/>
              </a:xfrm>
              <a:custGeom>
                <a:avLst/>
                <a:gdLst>
                  <a:gd name="T0" fmla="*/ 24 w 56"/>
                  <a:gd name="T1" fmla="*/ 0 h 92"/>
                  <a:gd name="T2" fmla="*/ 0 w 56"/>
                  <a:gd name="T3" fmla="*/ 38 h 92"/>
                  <a:gd name="T4" fmla="*/ 34 w 56"/>
                  <a:gd name="T5" fmla="*/ 92 h 92"/>
                  <a:gd name="T6" fmla="*/ 56 w 56"/>
                  <a:gd name="T7" fmla="*/ 58 h 92"/>
                  <a:gd name="T8" fmla="*/ 24 w 56"/>
                  <a:gd name="T9" fmla="*/ 0 h 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92"/>
                  <a:gd name="T17" fmla="*/ 56 w 56"/>
                  <a:gd name="T18" fmla="*/ 92 h 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92">
                    <a:moveTo>
                      <a:pt x="24" y="0"/>
                    </a:moveTo>
                    <a:lnTo>
                      <a:pt x="0" y="38"/>
                    </a:lnTo>
                    <a:lnTo>
                      <a:pt x="34" y="92"/>
                    </a:lnTo>
                    <a:lnTo>
                      <a:pt x="56" y="58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7DA480"/>
              </a:solidFill>
              <a:ln w="0">
                <a:solidFill>
                  <a:srgbClr val="7DA4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05" name="Freeform 3469"/>
              <p:cNvSpPr>
                <a:spLocks noChangeAspect="1"/>
              </p:cNvSpPr>
              <p:nvPr/>
            </p:nvSpPr>
            <p:spPr bwMode="auto">
              <a:xfrm>
                <a:off x="5250" y="1842"/>
                <a:ext cx="56" cy="92"/>
              </a:xfrm>
              <a:custGeom>
                <a:avLst/>
                <a:gdLst>
                  <a:gd name="T0" fmla="*/ 24 w 56"/>
                  <a:gd name="T1" fmla="*/ 0 h 92"/>
                  <a:gd name="T2" fmla="*/ 0 w 56"/>
                  <a:gd name="T3" fmla="*/ 38 h 92"/>
                  <a:gd name="T4" fmla="*/ 34 w 56"/>
                  <a:gd name="T5" fmla="*/ 92 h 92"/>
                  <a:gd name="T6" fmla="*/ 56 w 56"/>
                  <a:gd name="T7" fmla="*/ 58 h 92"/>
                  <a:gd name="T8" fmla="*/ 24 w 56"/>
                  <a:gd name="T9" fmla="*/ 0 h 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92"/>
                  <a:gd name="T17" fmla="*/ 56 w 56"/>
                  <a:gd name="T18" fmla="*/ 92 h 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92">
                    <a:moveTo>
                      <a:pt x="24" y="0"/>
                    </a:moveTo>
                    <a:lnTo>
                      <a:pt x="0" y="38"/>
                    </a:lnTo>
                    <a:lnTo>
                      <a:pt x="34" y="92"/>
                    </a:lnTo>
                    <a:lnTo>
                      <a:pt x="56" y="58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06" name="Freeform 3470"/>
              <p:cNvSpPr>
                <a:spLocks noChangeAspect="1"/>
              </p:cNvSpPr>
              <p:nvPr/>
            </p:nvSpPr>
            <p:spPr bwMode="auto">
              <a:xfrm>
                <a:off x="5284" y="1900"/>
                <a:ext cx="54" cy="94"/>
              </a:xfrm>
              <a:custGeom>
                <a:avLst/>
                <a:gdLst>
                  <a:gd name="T0" fmla="*/ 22 w 54"/>
                  <a:gd name="T1" fmla="*/ 0 h 94"/>
                  <a:gd name="T2" fmla="*/ 0 w 54"/>
                  <a:gd name="T3" fmla="*/ 34 h 94"/>
                  <a:gd name="T4" fmla="*/ 32 w 54"/>
                  <a:gd name="T5" fmla="*/ 94 h 94"/>
                  <a:gd name="T6" fmla="*/ 54 w 54"/>
                  <a:gd name="T7" fmla="*/ 66 h 94"/>
                  <a:gd name="T8" fmla="*/ 22 w 54"/>
                  <a:gd name="T9" fmla="*/ 0 h 9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94"/>
                  <a:gd name="T17" fmla="*/ 54 w 54"/>
                  <a:gd name="T18" fmla="*/ 94 h 9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94">
                    <a:moveTo>
                      <a:pt x="22" y="0"/>
                    </a:moveTo>
                    <a:lnTo>
                      <a:pt x="0" y="34"/>
                    </a:lnTo>
                    <a:lnTo>
                      <a:pt x="32" y="94"/>
                    </a:lnTo>
                    <a:lnTo>
                      <a:pt x="54" y="66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7FB36E"/>
              </a:solidFill>
              <a:ln w="0">
                <a:solidFill>
                  <a:srgbClr val="7FB36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07" name="Freeform 3471"/>
              <p:cNvSpPr>
                <a:spLocks noChangeAspect="1"/>
              </p:cNvSpPr>
              <p:nvPr/>
            </p:nvSpPr>
            <p:spPr bwMode="auto">
              <a:xfrm>
                <a:off x="5284" y="1900"/>
                <a:ext cx="54" cy="94"/>
              </a:xfrm>
              <a:custGeom>
                <a:avLst/>
                <a:gdLst>
                  <a:gd name="T0" fmla="*/ 22 w 54"/>
                  <a:gd name="T1" fmla="*/ 0 h 94"/>
                  <a:gd name="T2" fmla="*/ 0 w 54"/>
                  <a:gd name="T3" fmla="*/ 34 h 94"/>
                  <a:gd name="T4" fmla="*/ 32 w 54"/>
                  <a:gd name="T5" fmla="*/ 94 h 94"/>
                  <a:gd name="T6" fmla="*/ 54 w 54"/>
                  <a:gd name="T7" fmla="*/ 66 h 94"/>
                  <a:gd name="T8" fmla="*/ 22 w 54"/>
                  <a:gd name="T9" fmla="*/ 0 h 9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94"/>
                  <a:gd name="T17" fmla="*/ 54 w 54"/>
                  <a:gd name="T18" fmla="*/ 94 h 9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94">
                    <a:moveTo>
                      <a:pt x="22" y="0"/>
                    </a:moveTo>
                    <a:lnTo>
                      <a:pt x="0" y="34"/>
                    </a:lnTo>
                    <a:lnTo>
                      <a:pt x="32" y="94"/>
                    </a:lnTo>
                    <a:lnTo>
                      <a:pt x="54" y="66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08" name="Freeform 3472"/>
              <p:cNvSpPr>
                <a:spLocks noChangeAspect="1"/>
              </p:cNvSpPr>
              <p:nvPr/>
            </p:nvSpPr>
            <p:spPr bwMode="auto">
              <a:xfrm>
                <a:off x="5316" y="1966"/>
                <a:ext cx="54" cy="88"/>
              </a:xfrm>
              <a:custGeom>
                <a:avLst/>
                <a:gdLst>
                  <a:gd name="T0" fmla="*/ 22 w 54"/>
                  <a:gd name="T1" fmla="*/ 0 h 88"/>
                  <a:gd name="T2" fmla="*/ 0 w 54"/>
                  <a:gd name="T3" fmla="*/ 28 h 88"/>
                  <a:gd name="T4" fmla="*/ 34 w 54"/>
                  <a:gd name="T5" fmla="*/ 88 h 88"/>
                  <a:gd name="T6" fmla="*/ 54 w 54"/>
                  <a:gd name="T7" fmla="*/ 68 h 88"/>
                  <a:gd name="T8" fmla="*/ 22 w 54"/>
                  <a:gd name="T9" fmla="*/ 0 h 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88"/>
                  <a:gd name="T17" fmla="*/ 54 w 54"/>
                  <a:gd name="T18" fmla="*/ 88 h 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88">
                    <a:moveTo>
                      <a:pt x="22" y="0"/>
                    </a:moveTo>
                    <a:lnTo>
                      <a:pt x="0" y="28"/>
                    </a:lnTo>
                    <a:lnTo>
                      <a:pt x="34" y="88"/>
                    </a:lnTo>
                    <a:lnTo>
                      <a:pt x="54" y="68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78C05D"/>
              </a:solidFill>
              <a:ln w="0">
                <a:solidFill>
                  <a:srgbClr val="78C05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09" name="Freeform 3473"/>
              <p:cNvSpPr>
                <a:spLocks noChangeAspect="1"/>
              </p:cNvSpPr>
              <p:nvPr/>
            </p:nvSpPr>
            <p:spPr bwMode="auto">
              <a:xfrm>
                <a:off x="5316" y="1966"/>
                <a:ext cx="54" cy="88"/>
              </a:xfrm>
              <a:custGeom>
                <a:avLst/>
                <a:gdLst>
                  <a:gd name="T0" fmla="*/ 22 w 54"/>
                  <a:gd name="T1" fmla="*/ 0 h 88"/>
                  <a:gd name="T2" fmla="*/ 0 w 54"/>
                  <a:gd name="T3" fmla="*/ 28 h 88"/>
                  <a:gd name="T4" fmla="*/ 34 w 54"/>
                  <a:gd name="T5" fmla="*/ 88 h 88"/>
                  <a:gd name="T6" fmla="*/ 54 w 54"/>
                  <a:gd name="T7" fmla="*/ 68 h 88"/>
                  <a:gd name="T8" fmla="*/ 22 w 54"/>
                  <a:gd name="T9" fmla="*/ 0 h 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88"/>
                  <a:gd name="T17" fmla="*/ 54 w 54"/>
                  <a:gd name="T18" fmla="*/ 88 h 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88">
                    <a:moveTo>
                      <a:pt x="22" y="0"/>
                    </a:moveTo>
                    <a:lnTo>
                      <a:pt x="0" y="28"/>
                    </a:lnTo>
                    <a:lnTo>
                      <a:pt x="34" y="88"/>
                    </a:lnTo>
                    <a:lnTo>
                      <a:pt x="54" y="68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10" name="Freeform 3474"/>
              <p:cNvSpPr>
                <a:spLocks noChangeAspect="1"/>
              </p:cNvSpPr>
              <p:nvPr/>
            </p:nvSpPr>
            <p:spPr bwMode="auto">
              <a:xfrm>
                <a:off x="5350" y="2034"/>
                <a:ext cx="56" cy="66"/>
              </a:xfrm>
              <a:custGeom>
                <a:avLst/>
                <a:gdLst>
                  <a:gd name="T0" fmla="*/ 20 w 56"/>
                  <a:gd name="T1" fmla="*/ 0 h 66"/>
                  <a:gd name="T2" fmla="*/ 0 w 56"/>
                  <a:gd name="T3" fmla="*/ 20 h 66"/>
                  <a:gd name="T4" fmla="*/ 34 w 56"/>
                  <a:gd name="T5" fmla="*/ 66 h 66"/>
                  <a:gd name="T6" fmla="*/ 56 w 56"/>
                  <a:gd name="T7" fmla="*/ 48 h 66"/>
                  <a:gd name="T8" fmla="*/ 20 w 56"/>
                  <a:gd name="T9" fmla="*/ 0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66"/>
                  <a:gd name="T17" fmla="*/ 56 w 56"/>
                  <a:gd name="T18" fmla="*/ 66 h 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66">
                    <a:moveTo>
                      <a:pt x="20" y="0"/>
                    </a:moveTo>
                    <a:lnTo>
                      <a:pt x="0" y="20"/>
                    </a:lnTo>
                    <a:lnTo>
                      <a:pt x="34" y="66"/>
                    </a:lnTo>
                    <a:lnTo>
                      <a:pt x="56" y="48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5DC357"/>
              </a:solidFill>
              <a:ln w="0">
                <a:solidFill>
                  <a:srgbClr val="5DC35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11" name="Freeform 3475"/>
              <p:cNvSpPr>
                <a:spLocks noChangeAspect="1"/>
              </p:cNvSpPr>
              <p:nvPr/>
            </p:nvSpPr>
            <p:spPr bwMode="auto">
              <a:xfrm>
                <a:off x="5350" y="2034"/>
                <a:ext cx="56" cy="66"/>
              </a:xfrm>
              <a:custGeom>
                <a:avLst/>
                <a:gdLst>
                  <a:gd name="T0" fmla="*/ 20 w 56"/>
                  <a:gd name="T1" fmla="*/ 0 h 66"/>
                  <a:gd name="T2" fmla="*/ 0 w 56"/>
                  <a:gd name="T3" fmla="*/ 20 h 66"/>
                  <a:gd name="T4" fmla="*/ 34 w 56"/>
                  <a:gd name="T5" fmla="*/ 66 h 66"/>
                  <a:gd name="T6" fmla="*/ 56 w 56"/>
                  <a:gd name="T7" fmla="*/ 48 h 66"/>
                  <a:gd name="T8" fmla="*/ 20 w 56"/>
                  <a:gd name="T9" fmla="*/ 0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66"/>
                  <a:gd name="T17" fmla="*/ 56 w 56"/>
                  <a:gd name="T18" fmla="*/ 66 h 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66">
                    <a:moveTo>
                      <a:pt x="20" y="0"/>
                    </a:moveTo>
                    <a:lnTo>
                      <a:pt x="0" y="20"/>
                    </a:lnTo>
                    <a:lnTo>
                      <a:pt x="34" y="66"/>
                    </a:lnTo>
                    <a:lnTo>
                      <a:pt x="56" y="48"/>
                    </a:lnTo>
                    <a:lnTo>
                      <a:pt x="2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12" name="Freeform 3476"/>
              <p:cNvSpPr>
                <a:spLocks noChangeAspect="1"/>
              </p:cNvSpPr>
              <p:nvPr/>
            </p:nvSpPr>
            <p:spPr bwMode="auto">
              <a:xfrm>
                <a:off x="5384" y="2082"/>
                <a:ext cx="58" cy="34"/>
              </a:xfrm>
              <a:custGeom>
                <a:avLst/>
                <a:gdLst>
                  <a:gd name="T0" fmla="*/ 22 w 58"/>
                  <a:gd name="T1" fmla="*/ 0 h 34"/>
                  <a:gd name="T2" fmla="*/ 0 w 58"/>
                  <a:gd name="T3" fmla="*/ 18 h 34"/>
                  <a:gd name="T4" fmla="*/ 38 w 58"/>
                  <a:gd name="T5" fmla="*/ 34 h 34"/>
                  <a:gd name="T6" fmla="*/ 58 w 58"/>
                  <a:gd name="T7" fmla="*/ 18 h 34"/>
                  <a:gd name="T8" fmla="*/ 22 w 58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34"/>
                  <a:gd name="T17" fmla="*/ 58 w 58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34">
                    <a:moveTo>
                      <a:pt x="22" y="0"/>
                    </a:moveTo>
                    <a:lnTo>
                      <a:pt x="0" y="18"/>
                    </a:lnTo>
                    <a:lnTo>
                      <a:pt x="38" y="34"/>
                    </a:lnTo>
                    <a:lnTo>
                      <a:pt x="58" y="18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B986B"/>
              </a:solidFill>
              <a:ln w="0">
                <a:solidFill>
                  <a:srgbClr val="0B986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13" name="Freeform 3477"/>
              <p:cNvSpPr>
                <a:spLocks noChangeAspect="1"/>
              </p:cNvSpPr>
              <p:nvPr/>
            </p:nvSpPr>
            <p:spPr bwMode="auto">
              <a:xfrm>
                <a:off x="5384" y="2082"/>
                <a:ext cx="58" cy="34"/>
              </a:xfrm>
              <a:custGeom>
                <a:avLst/>
                <a:gdLst>
                  <a:gd name="T0" fmla="*/ 22 w 58"/>
                  <a:gd name="T1" fmla="*/ 0 h 34"/>
                  <a:gd name="T2" fmla="*/ 0 w 58"/>
                  <a:gd name="T3" fmla="*/ 18 h 34"/>
                  <a:gd name="T4" fmla="*/ 38 w 58"/>
                  <a:gd name="T5" fmla="*/ 34 h 34"/>
                  <a:gd name="T6" fmla="*/ 58 w 58"/>
                  <a:gd name="T7" fmla="*/ 18 h 34"/>
                  <a:gd name="T8" fmla="*/ 22 w 58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34"/>
                  <a:gd name="T17" fmla="*/ 58 w 58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34">
                    <a:moveTo>
                      <a:pt x="22" y="0"/>
                    </a:moveTo>
                    <a:lnTo>
                      <a:pt x="0" y="18"/>
                    </a:lnTo>
                    <a:lnTo>
                      <a:pt x="38" y="34"/>
                    </a:lnTo>
                    <a:lnTo>
                      <a:pt x="58" y="18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14" name="Freeform 3478"/>
              <p:cNvSpPr>
                <a:spLocks noChangeAspect="1"/>
              </p:cNvSpPr>
              <p:nvPr/>
            </p:nvSpPr>
            <p:spPr bwMode="auto">
              <a:xfrm>
                <a:off x="4336" y="1760"/>
                <a:ext cx="50" cy="18"/>
              </a:xfrm>
              <a:custGeom>
                <a:avLst/>
                <a:gdLst>
                  <a:gd name="T0" fmla="*/ 24 w 50"/>
                  <a:gd name="T1" fmla="*/ 0 h 18"/>
                  <a:gd name="T2" fmla="*/ 0 w 50"/>
                  <a:gd name="T3" fmla="*/ 10 h 18"/>
                  <a:gd name="T4" fmla="*/ 26 w 50"/>
                  <a:gd name="T5" fmla="*/ 18 h 18"/>
                  <a:gd name="T6" fmla="*/ 50 w 50"/>
                  <a:gd name="T7" fmla="*/ 8 h 18"/>
                  <a:gd name="T8" fmla="*/ 24 w 50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8"/>
                  <a:gd name="T17" fmla="*/ 50 w 50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8">
                    <a:moveTo>
                      <a:pt x="24" y="0"/>
                    </a:moveTo>
                    <a:lnTo>
                      <a:pt x="0" y="10"/>
                    </a:lnTo>
                    <a:lnTo>
                      <a:pt x="26" y="18"/>
                    </a:lnTo>
                    <a:lnTo>
                      <a:pt x="50" y="8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15" name="Freeform 3479"/>
              <p:cNvSpPr>
                <a:spLocks noChangeAspect="1"/>
              </p:cNvSpPr>
              <p:nvPr/>
            </p:nvSpPr>
            <p:spPr bwMode="auto">
              <a:xfrm>
                <a:off x="4336" y="1760"/>
                <a:ext cx="50" cy="18"/>
              </a:xfrm>
              <a:custGeom>
                <a:avLst/>
                <a:gdLst>
                  <a:gd name="T0" fmla="*/ 24 w 50"/>
                  <a:gd name="T1" fmla="*/ 0 h 18"/>
                  <a:gd name="T2" fmla="*/ 0 w 50"/>
                  <a:gd name="T3" fmla="*/ 10 h 18"/>
                  <a:gd name="T4" fmla="*/ 26 w 50"/>
                  <a:gd name="T5" fmla="*/ 18 h 18"/>
                  <a:gd name="T6" fmla="*/ 50 w 50"/>
                  <a:gd name="T7" fmla="*/ 8 h 18"/>
                  <a:gd name="T8" fmla="*/ 24 w 50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8"/>
                  <a:gd name="T17" fmla="*/ 50 w 50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8">
                    <a:moveTo>
                      <a:pt x="24" y="0"/>
                    </a:moveTo>
                    <a:lnTo>
                      <a:pt x="0" y="10"/>
                    </a:lnTo>
                    <a:lnTo>
                      <a:pt x="26" y="18"/>
                    </a:lnTo>
                    <a:lnTo>
                      <a:pt x="50" y="8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16" name="Freeform 3480"/>
              <p:cNvSpPr>
                <a:spLocks noChangeAspect="1"/>
              </p:cNvSpPr>
              <p:nvPr/>
            </p:nvSpPr>
            <p:spPr bwMode="auto">
              <a:xfrm>
                <a:off x="4362" y="1768"/>
                <a:ext cx="50" cy="18"/>
              </a:xfrm>
              <a:custGeom>
                <a:avLst/>
                <a:gdLst>
                  <a:gd name="T0" fmla="*/ 24 w 50"/>
                  <a:gd name="T1" fmla="*/ 0 h 18"/>
                  <a:gd name="T2" fmla="*/ 0 w 50"/>
                  <a:gd name="T3" fmla="*/ 10 h 18"/>
                  <a:gd name="T4" fmla="*/ 26 w 50"/>
                  <a:gd name="T5" fmla="*/ 18 h 18"/>
                  <a:gd name="T6" fmla="*/ 50 w 50"/>
                  <a:gd name="T7" fmla="*/ 8 h 18"/>
                  <a:gd name="T8" fmla="*/ 24 w 50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8"/>
                  <a:gd name="T17" fmla="*/ 50 w 50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8">
                    <a:moveTo>
                      <a:pt x="24" y="0"/>
                    </a:moveTo>
                    <a:lnTo>
                      <a:pt x="0" y="10"/>
                    </a:lnTo>
                    <a:lnTo>
                      <a:pt x="26" y="18"/>
                    </a:lnTo>
                    <a:lnTo>
                      <a:pt x="50" y="8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8A6F"/>
              </a:solidFill>
              <a:ln w="0">
                <a:solidFill>
                  <a:srgbClr val="008A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17" name="Freeform 3481"/>
              <p:cNvSpPr>
                <a:spLocks noChangeAspect="1"/>
              </p:cNvSpPr>
              <p:nvPr/>
            </p:nvSpPr>
            <p:spPr bwMode="auto">
              <a:xfrm>
                <a:off x="4362" y="1768"/>
                <a:ext cx="50" cy="18"/>
              </a:xfrm>
              <a:custGeom>
                <a:avLst/>
                <a:gdLst>
                  <a:gd name="T0" fmla="*/ 24 w 50"/>
                  <a:gd name="T1" fmla="*/ 0 h 18"/>
                  <a:gd name="T2" fmla="*/ 0 w 50"/>
                  <a:gd name="T3" fmla="*/ 10 h 18"/>
                  <a:gd name="T4" fmla="*/ 26 w 50"/>
                  <a:gd name="T5" fmla="*/ 18 h 18"/>
                  <a:gd name="T6" fmla="*/ 50 w 50"/>
                  <a:gd name="T7" fmla="*/ 8 h 18"/>
                  <a:gd name="T8" fmla="*/ 24 w 50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8"/>
                  <a:gd name="T17" fmla="*/ 50 w 50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8">
                    <a:moveTo>
                      <a:pt x="24" y="0"/>
                    </a:moveTo>
                    <a:lnTo>
                      <a:pt x="0" y="10"/>
                    </a:lnTo>
                    <a:lnTo>
                      <a:pt x="26" y="18"/>
                    </a:lnTo>
                    <a:lnTo>
                      <a:pt x="50" y="8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18" name="Freeform 3482"/>
              <p:cNvSpPr>
                <a:spLocks noChangeAspect="1"/>
              </p:cNvSpPr>
              <p:nvPr/>
            </p:nvSpPr>
            <p:spPr bwMode="auto">
              <a:xfrm>
                <a:off x="4388" y="1776"/>
                <a:ext cx="50" cy="20"/>
              </a:xfrm>
              <a:custGeom>
                <a:avLst/>
                <a:gdLst>
                  <a:gd name="T0" fmla="*/ 24 w 50"/>
                  <a:gd name="T1" fmla="*/ 0 h 20"/>
                  <a:gd name="T2" fmla="*/ 0 w 50"/>
                  <a:gd name="T3" fmla="*/ 10 h 20"/>
                  <a:gd name="T4" fmla="*/ 26 w 50"/>
                  <a:gd name="T5" fmla="*/ 20 h 20"/>
                  <a:gd name="T6" fmla="*/ 50 w 50"/>
                  <a:gd name="T7" fmla="*/ 10 h 20"/>
                  <a:gd name="T8" fmla="*/ 24 w 5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20"/>
                  <a:gd name="T17" fmla="*/ 50 w 50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20">
                    <a:moveTo>
                      <a:pt x="24" y="0"/>
                    </a:moveTo>
                    <a:lnTo>
                      <a:pt x="0" y="10"/>
                    </a:lnTo>
                    <a:lnTo>
                      <a:pt x="26" y="20"/>
                    </a:lnTo>
                    <a:lnTo>
                      <a:pt x="50" y="1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19" name="Freeform 3483"/>
              <p:cNvSpPr>
                <a:spLocks noChangeAspect="1"/>
              </p:cNvSpPr>
              <p:nvPr/>
            </p:nvSpPr>
            <p:spPr bwMode="auto">
              <a:xfrm>
                <a:off x="4388" y="1776"/>
                <a:ext cx="50" cy="20"/>
              </a:xfrm>
              <a:custGeom>
                <a:avLst/>
                <a:gdLst>
                  <a:gd name="T0" fmla="*/ 24 w 50"/>
                  <a:gd name="T1" fmla="*/ 0 h 20"/>
                  <a:gd name="T2" fmla="*/ 0 w 50"/>
                  <a:gd name="T3" fmla="*/ 10 h 20"/>
                  <a:gd name="T4" fmla="*/ 26 w 50"/>
                  <a:gd name="T5" fmla="*/ 20 h 20"/>
                  <a:gd name="T6" fmla="*/ 50 w 50"/>
                  <a:gd name="T7" fmla="*/ 10 h 20"/>
                  <a:gd name="T8" fmla="*/ 24 w 5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20"/>
                  <a:gd name="T17" fmla="*/ 50 w 50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20">
                    <a:moveTo>
                      <a:pt x="24" y="0"/>
                    </a:moveTo>
                    <a:lnTo>
                      <a:pt x="0" y="10"/>
                    </a:lnTo>
                    <a:lnTo>
                      <a:pt x="26" y="20"/>
                    </a:lnTo>
                    <a:lnTo>
                      <a:pt x="50" y="10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20" name="Freeform 3484"/>
              <p:cNvSpPr>
                <a:spLocks noChangeAspect="1"/>
              </p:cNvSpPr>
              <p:nvPr/>
            </p:nvSpPr>
            <p:spPr bwMode="auto">
              <a:xfrm>
                <a:off x="4414" y="1786"/>
                <a:ext cx="50" cy="18"/>
              </a:xfrm>
              <a:custGeom>
                <a:avLst/>
                <a:gdLst>
                  <a:gd name="T0" fmla="*/ 24 w 50"/>
                  <a:gd name="T1" fmla="*/ 0 h 18"/>
                  <a:gd name="T2" fmla="*/ 0 w 50"/>
                  <a:gd name="T3" fmla="*/ 10 h 18"/>
                  <a:gd name="T4" fmla="*/ 26 w 50"/>
                  <a:gd name="T5" fmla="*/ 18 h 18"/>
                  <a:gd name="T6" fmla="*/ 50 w 50"/>
                  <a:gd name="T7" fmla="*/ 8 h 18"/>
                  <a:gd name="T8" fmla="*/ 24 w 50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8"/>
                  <a:gd name="T17" fmla="*/ 50 w 50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8">
                    <a:moveTo>
                      <a:pt x="24" y="0"/>
                    </a:moveTo>
                    <a:lnTo>
                      <a:pt x="0" y="10"/>
                    </a:lnTo>
                    <a:lnTo>
                      <a:pt x="26" y="18"/>
                    </a:lnTo>
                    <a:lnTo>
                      <a:pt x="50" y="8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886F"/>
              </a:solidFill>
              <a:ln w="0">
                <a:solidFill>
                  <a:srgbClr val="0088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21" name="Freeform 3485"/>
              <p:cNvSpPr>
                <a:spLocks noChangeAspect="1"/>
              </p:cNvSpPr>
              <p:nvPr/>
            </p:nvSpPr>
            <p:spPr bwMode="auto">
              <a:xfrm>
                <a:off x="4414" y="1786"/>
                <a:ext cx="50" cy="18"/>
              </a:xfrm>
              <a:custGeom>
                <a:avLst/>
                <a:gdLst>
                  <a:gd name="T0" fmla="*/ 24 w 50"/>
                  <a:gd name="T1" fmla="*/ 0 h 18"/>
                  <a:gd name="T2" fmla="*/ 0 w 50"/>
                  <a:gd name="T3" fmla="*/ 10 h 18"/>
                  <a:gd name="T4" fmla="*/ 26 w 50"/>
                  <a:gd name="T5" fmla="*/ 18 h 18"/>
                  <a:gd name="T6" fmla="*/ 50 w 50"/>
                  <a:gd name="T7" fmla="*/ 8 h 18"/>
                  <a:gd name="T8" fmla="*/ 24 w 50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8"/>
                  <a:gd name="T17" fmla="*/ 50 w 50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8">
                    <a:moveTo>
                      <a:pt x="24" y="0"/>
                    </a:moveTo>
                    <a:lnTo>
                      <a:pt x="0" y="10"/>
                    </a:lnTo>
                    <a:lnTo>
                      <a:pt x="26" y="18"/>
                    </a:lnTo>
                    <a:lnTo>
                      <a:pt x="50" y="8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22" name="Freeform 3486"/>
              <p:cNvSpPr>
                <a:spLocks noChangeAspect="1"/>
              </p:cNvSpPr>
              <p:nvPr/>
            </p:nvSpPr>
            <p:spPr bwMode="auto">
              <a:xfrm>
                <a:off x="4440" y="1794"/>
                <a:ext cx="50" cy="18"/>
              </a:xfrm>
              <a:custGeom>
                <a:avLst/>
                <a:gdLst>
                  <a:gd name="T0" fmla="*/ 24 w 50"/>
                  <a:gd name="T1" fmla="*/ 0 h 18"/>
                  <a:gd name="T2" fmla="*/ 0 w 50"/>
                  <a:gd name="T3" fmla="*/ 10 h 18"/>
                  <a:gd name="T4" fmla="*/ 28 w 50"/>
                  <a:gd name="T5" fmla="*/ 18 h 18"/>
                  <a:gd name="T6" fmla="*/ 50 w 50"/>
                  <a:gd name="T7" fmla="*/ 8 h 18"/>
                  <a:gd name="T8" fmla="*/ 24 w 50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8"/>
                  <a:gd name="T17" fmla="*/ 50 w 50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8">
                    <a:moveTo>
                      <a:pt x="24" y="0"/>
                    </a:moveTo>
                    <a:lnTo>
                      <a:pt x="0" y="10"/>
                    </a:lnTo>
                    <a:lnTo>
                      <a:pt x="28" y="18"/>
                    </a:lnTo>
                    <a:lnTo>
                      <a:pt x="50" y="8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876F"/>
              </a:solidFill>
              <a:ln w="0">
                <a:solidFill>
                  <a:srgbClr val="0087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23" name="Freeform 3487"/>
              <p:cNvSpPr>
                <a:spLocks noChangeAspect="1"/>
              </p:cNvSpPr>
              <p:nvPr/>
            </p:nvSpPr>
            <p:spPr bwMode="auto">
              <a:xfrm>
                <a:off x="4440" y="1794"/>
                <a:ext cx="50" cy="18"/>
              </a:xfrm>
              <a:custGeom>
                <a:avLst/>
                <a:gdLst>
                  <a:gd name="T0" fmla="*/ 24 w 50"/>
                  <a:gd name="T1" fmla="*/ 0 h 18"/>
                  <a:gd name="T2" fmla="*/ 0 w 50"/>
                  <a:gd name="T3" fmla="*/ 10 h 18"/>
                  <a:gd name="T4" fmla="*/ 28 w 50"/>
                  <a:gd name="T5" fmla="*/ 18 h 18"/>
                  <a:gd name="T6" fmla="*/ 50 w 50"/>
                  <a:gd name="T7" fmla="*/ 8 h 18"/>
                  <a:gd name="T8" fmla="*/ 24 w 50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8"/>
                  <a:gd name="T17" fmla="*/ 50 w 50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8">
                    <a:moveTo>
                      <a:pt x="24" y="0"/>
                    </a:moveTo>
                    <a:lnTo>
                      <a:pt x="0" y="10"/>
                    </a:lnTo>
                    <a:lnTo>
                      <a:pt x="28" y="18"/>
                    </a:lnTo>
                    <a:lnTo>
                      <a:pt x="50" y="8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24" name="Freeform 3488"/>
              <p:cNvSpPr>
                <a:spLocks noChangeAspect="1"/>
              </p:cNvSpPr>
              <p:nvPr/>
            </p:nvSpPr>
            <p:spPr bwMode="auto">
              <a:xfrm>
                <a:off x="4468" y="1802"/>
                <a:ext cx="50" cy="18"/>
              </a:xfrm>
              <a:custGeom>
                <a:avLst/>
                <a:gdLst>
                  <a:gd name="T0" fmla="*/ 22 w 50"/>
                  <a:gd name="T1" fmla="*/ 0 h 18"/>
                  <a:gd name="T2" fmla="*/ 0 w 50"/>
                  <a:gd name="T3" fmla="*/ 10 h 18"/>
                  <a:gd name="T4" fmla="*/ 26 w 50"/>
                  <a:gd name="T5" fmla="*/ 18 h 18"/>
                  <a:gd name="T6" fmla="*/ 50 w 50"/>
                  <a:gd name="T7" fmla="*/ 8 h 18"/>
                  <a:gd name="T8" fmla="*/ 22 w 50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8"/>
                  <a:gd name="T17" fmla="*/ 50 w 50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8">
                    <a:moveTo>
                      <a:pt x="22" y="0"/>
                    </a:moveTo>
                    <a:lnTo>
                      <a:pt x="0" y="10"/>
                    </a:lnTo>
                    <a:lnTo>
                      <a:pt x="26" y="18"/>
                    </a:lnTo>
                    <a:lnTo>
                      <a:pt x="50" y="8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8470"/>
              </a:solidFill>
              <a:ln w="0">
                <a:solidFill>
                  <a:srgbClr val="0084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25" name="Freeform 3489"/>
              <p:cNvSpPr>
                <a:spLocks noChangeAspect="1"/>
              </p:cNvSpPr>
              <p:nvPr/>
            </p:nvSpPr>
            <p:spPr bwMode="auto">
              <a:xfrm>
                <a:off x="4468" y="1802"/>
                <a:ext cx="50" cy="18"/>
              </a:xfrm>
              <a:custGeom>
                <a:avLst/>
                <a:gdLst>
                  <a:gd name="T0" fmla="*/ 22 w 50"/>
                  <a:gd name="T1" fmla="*/ 0 h 18"/>
                  <a:gd name="T2" fmla="*/ 0 w 50"/>
                  <a:gd name="T3" fmla="*/ 10 h 18"/>
                  <a:gd name="T4" fmla="*/ 26 w 50"/>
                  <a:gd name="T5" fmla="*/ 18 h 18"/>
                  <a:gd name="T6" fmla="*/ 50 w 50"/>
                  <a:gd name="T7" fmla="*/ 8 h 18"/>
                  <a:gd name="T8" fmla="*/ 22 w 50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8"/>
                  <a:gd name="T17" fmla="*/ 50 w 50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8">
                    <a:moveTo>
                      <a:pt x="22" y="0"/>
                    </a:moveTo>
                    <a:lnTo>
                      <a:pt x="0" y="10"/>
                    </a:lnTo>
                    <a:lnTo>
                      <a:pt x="26" y="18"/>
                    </a:lnTo>
                    <a:lnTo>
                      <a:pt x="50" y="8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26" name="Freeform 3490"/>
              <p:cNvSpPr>
                <a:spLocks noChangeAspect="1"/>
              </p:cNvSpPr>
              <p:nvPr/>
            </p:nvSpPr>
            <p:spPr bwMode="auto">
              <a:xfrm>
                <a:off x="4494" y="1810"/>
                <a:ext cx="50" cy="18"/>
              </a:xfrm>
              <a:custGeom>
                <a:avLst/>
                <a:gdLst>
                  <a:gd name="T0" fmla="*/ 24 w 50"/>
                  <a:gd name="T1" fmla="*/ 0 h 18"/>
                  <a:gd name="T2" fmla="*/ 0 w 50"/>
                  <a:gd name="T3" fmla="*/ 10 h 18"/>
                  <a:gd name="T4" fmla="*/ 28 w 50"/>
                  <a:gd name="T5" fmla="*/ 18 h 18"/>
                  <a:gd name="T6" fmla="*/ 50 w 50"/>
                  <a:gd name="T7" fmla="*/ 8 h 18"/>
                  <a:gd name="T8" fmla="*/ 24 w 50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8"/>
                  <a:gd name="T17" fmla="*/ 50 w 50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8">
                    <a:moveTo>
                      <a:pt x="24" y="0"/>
                    </a:moveTo>
                    <a:lnTo>
                      <a:pt x="0" y="10"/>
                    </a:lnTo>
                    <a:lnTo>
                      <a:pt x="28" y="18"/>
                    </a:lnTo>
                    <a:lnTo>
                      <a:pt x="50" y="8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8170"/>
              </a:solidFill>
              <a:ln w="0">
                <a:solidFill>
                  <a:srgbClr val="0081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27" name="Freeform 3491"/>
              <p:cNvSpPr>
                <a:spLocks noChangeAspect="1"/>
              </p:cNvSpPr>
              <p:nvPr/>
            </p:nvSpPr>
            <p:spPr bwMode="auto">
              <a:xfrm>
                <a:off x="4494" y="1810"/>
                <a:ext cx="50" cy="18"/>
              </a:xfrm>
              <a:custGeom>
                <a:avLst/>
                <a:gdLst>
                  <a:gd name="T0" fmla="*/ 24 w 50"/>
                  <a:gd name="T1" fmla="*/ 0 h 18"/>
                  <a:gd name="T2" fmla="*/ 0 w 50"/>
                  <a:gd name="T3" fmla="*/ 10 h 18"/>
                  <a:gd name="T4" fmla="*/ 28 w 50"/>
                  <a:gd name="T5" fmla="*/ 18 h 18"/>
                  <a:gd name="T6" fmla="*/ 50 w 50"/>
                  <a:gd name="T7" fmla="*/ 8 h 18"/>
                  <a:gd name="T8" fmla="*/ 24 w 50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8"/>
                  <a:gd name="T17" fmla="*/ 50 w 50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8">
                    <a:moveTo>
                      <a:pt x="24" y="0"/>
                    </a:moveTo>
                    <a:lnTo>
                      <a:pt x="0" y="10"/>
                    </a:lnTo>
                    <a:lnTo>
                      <a:pt x="28" y="18"/>
                    </a:lnTo>
                    <a:lnTo>
                      <a:pt x="50" y="8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28" name="Freeform 3492"/>
              <p:cNvSpPr>
                <a:spLocks noChangeAspect="1"/>
              </p:cNvSpPr>
              <p:nvPr/>
            </p:nvSpPr>
            <p:spPr bwMode="auto">
              <a:xfrm>
                <a:off x="4522" y="1818"/>
                <a:ext cx="50" cy="18"/>
              </a:xfrm>
              <a:custGeom>
                <a:avLst/>
                <a:gdLst>
                  <a:gd name="T0" fmla="*/ 22 w 50"/>
                  <a:gd name="T1" fmla="*/ 0 h 18"/>
                  <a:gd name="T2" fmla="*/ 0 w 50"/>
                  <a:gd name="T3" fmla="*/ 10 h 18"/>
                  <a:gd name="T4" fmla="*/ 28 w 50"/>
                  <a:gd name="T5" fmla="*/ 18 h 18"/>
                  <a:gd name="T6" fmla="*/ 50 w 50"/>
                  <a:gd name="T7" fmla="*/ 6 h 18"/>
                  <a:gd name="T8" fmla="*/ 22 w 50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8"/>
                  <a:gd name="T17" fmla="*/ 50 w 50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8">
                    <a:moveTo>
                      <a:pt x="22" y="0"/>
                    </a:moveTo>
                    <a:lnTo>
                      <a:pt x="0" y="10"/>
                    </a:lnTo>
                    <a:lnTo>
                      <a:pt x="28" y="18"/>
                    </a:lnTo>
                    <a:lnTo>
                      <a:pt x="50" y="6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7C71"/>
              </a:solidFill>
              <a:ln w="0">
                <a:solidFill>
                  <a:srgbClr val="007C7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29" name="Freeform 3493"/>
              <p:cNvSpPr>
                <a:spLocks noChangeAspect="1"/>
              </p:cNvSpPr>
              <p:nvPr/>
            </p:nvSpPr>
            <p:spPr bwMode="auto">
              <a:xfrm>
                <a:off x="4522" y="1818"/>
                <a:ext cx="50" cy="18"/>
              </a:xfrm>
              <a:custGeom>
                <a:avLst/>
                <a:gdLst>
                  <a:gd name="T0" fmla="*/ 22 w 50"/>
                  <a:gd name="T1" fmla="*/ 0 h 18"/>
                  <a:gd name="T2" fmla="*/ 0 w 50"/>
                  <a:gd name="T3" fmla="*/ 10 h 18"/>
                  <a:gd name="T4" fmla="*/ 28 w 50"/>
                  <a:gd name="T5" fmla="*/ 18 h 18"/>
                  <a:gd name="T6" fmla="*/ 50 w 50"/>
                  <a:gd name="T7" fmla="*/ 6 h 18"/>
                  <a:gd name="T8" fmla="*/ 22 w 50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8"/>
                  <a:gd name="T17" fmla="*/ 50 w 50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8">
                    <a:moveTo>
                      <a:pt x="22" y="0"/>
                    </a:moveTo>
                    <a:lnTo>
                      <a:pt x="0" y="10"/>
                    </a:lnTo>
                    <a:lnTo>
                      <a:pt x="28" y="18"/>
                    </a:lnTo>
                    <a:lnTo>
                      <a:pt x="50" y="6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30" name="Freeform 3494"/>
              <p:cNvSpPr>
                <a:spLocks noChangeAspect="1"/>
              </p:cNvSpPr>
              <p:nvPr/>
            </p:nvSpPr>
            <p:spPr bwMode="auto">
              <a:xfrm>
                <a:off x="4550" y="1824"/>
                <a:ext cx="50" cy="16"/>
              </a:xfrm>
              <a:custGeom>
                <a:avLst/>
                <a:gdLst>
                  <a:gd name="T0" fmla="*/ 22 w 50"/>
                  <a:gd name="T1" fmla="*/ 0 h 16"/>
                  <a:gd name="T2" fmla="*/ 0 w 50"/>
                  <a:gd name="T3" fmla="*/ 12 h 16"/>
                  <a:gd name="T4" fmla="*/ 28 w 50"/>
                  <a:gd name="T5" fmla="*/ 16 h 16"/>
                  <a:gd name="T6" fmla="*/ 50 w 50"/>
                  <a:gd name="T7" fmla="*/ 4 h 16"/>
                  <a:gd name="T8" fmla="*/ 22 w 50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6"/>
                  <a:gd name="T17" fmla="*/ 50 w 50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6">
                    <a:moveTo>
                      <a:pt x="22" y="0"/>
                    </a:moveTo>
                    <a:lnTo>
                      <a:pt x="0" y="12"/>
                    </a:lnTo>
                    <a:lnTo>
                      <a:pt x="28" y="16"/>
                    </a:lnTo>
                    <a:lnTo>
                      <a:pt x="50" y="4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7672"/>
              </a:solidFill>
              <a:ln w="0">
                <a:solidFill>
                  <a:srgbClr val="00767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31" name="Freeform 3495"/>
              <p:cNvSpPr>
                <a:spLocks noChangeAspect="1"/>
              </p:cNvSpPr>
              <p:nvPr/>
            </p:nvSpPr>
            <p:spPr bwMode="auto">
              <a:xfrm>
                <a:off x="4550" y="1824"/>
                <a:ext cx="50" cy="16"/>
              </a:xfrm>
              <a:custGeom>
                <a:avLst/>
                <a:gdLst>
                  <a:gd name="T0" fmla="*/ 22 w 50"/>
                  <a:gd name="T1" fmla="*/ 0 h 16"/>
                  <a:gd name="T2" fmla="*/ 0 w 50"/>
                  <a:gd name="T3" fmla="*/ 12 h 16"/>
                  <a:gd name="T4" fmla="*/ 28 w 50"/>
                  <a:gd name="T5" fmla="*/ 16 h 16"/>
                  <a:gd name="T6" fmla="*/ 50 w 50"/>
                  <a:gd name="T7" fmla="*/ 4 h 16"/>
                  <a:gd name="T8" fmla="*/ 22 w 50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6"/>
                  <a:gd name="T17" fmla="*/ 50 w 50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6">
                    <a:moveTo>
                      <a:pt x="22" y="0"/>
                    </a:moveTo>
                    <a:lnTo>
                      <a:pt x="0" y="12"/>
                    </a:lnTo>
                    <a:lnTo>
                      <a:pt x="28" y="16"/>
                    </a:lnTo>
                    <a:lnTo>
                      <a:pt x="50" y="4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32" name="Freeform 3496"/>
              <p:cNvSpPr>
                <a:spLocks noChangeAspect="1"/>
              </p:cNvSpPr>
              <p:nvPr/>
            </p:nvSpPr>
            <p:spPr bwMode="auto">
              <a:xfrm>
                <a:off x="4578" y="1828"/>
                <a:ext cx="50" cy="18"/>
              </a:xfrm>
              <a:custGeom>
                <a:avLst/>
                <a:gdLst>
                  <a:gd name="T0" fmla="*/ 22 w 50"/>
                  <a:gd name="T1" fmla="*/ 0 h 18"/>
                  <a:gd name="T2" fmla="*/ 0 w 50"/>
                  <a:gd name="T3" fmla="*/ 12 h 18"/>
                  <a:gd name="T4" fmla="*/ 28 w 50"/>
                  <a:gd name="T5" fmla="*/ 18 h 18"/>
                  <a:gd name="T6" fmla="*/ 50 w 50"/>
                  <a:gd name="T7" fmla="*/ 4 h 18"/>
                  <a:gd name="T8" fmla="*/ 22 w 50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8"/>
                  <a:gd name="T17" fmla="*/ 50 w 50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8">
                    <a:moveTo>
                      <a:pt x="22" y="0"/>
                    </a:moveTo>
                    <a:lnTo>
                      <a:pt x="0" y="12"/>
                    </a:lnTo>
                    <a:lnTo>
                      <a:pt x="28" y="18"/>
                    </a:lnTo>
                    <a:lnTo>
                      <a:pt x="50" y="4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E73"/>
              </a:solidFill>
              <a:ln w="0">
                <a:solidFill>
                  <a:srgbClr val="006E7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33" name="Freeform 3497"/>
              <p:cNvSpPr>
                <a:spLocks noChangeAspect="1"/>
              </p:cNvSpPr>
              <p:nvPr/>
            </p:nvSpPr>
            <p:spPr bwMode="auto">
              <a:xfrm>
                <a:off x="4578" y="1828"/>
                <a:ext cx="50" cy="18"/>
              </a:xfrm>
              <a:custGeom>
                <a:avLst/>
                <a:gdLst>
                  <a:gd name="T0" fmla="*/ 22 w 50"/>
                  <a:gd name="T1" fmla="*/ 0 h 18"/>
                  <a:gd name="T2" fmla="*/ 0 w 50"/>
                  <a:gd name="T3" fmla="*/ 12 h 18"/>
                  <a:gd name="T4" fmla="*/ 28 w 50"/>
                  <a:gd name="T5" fmla="*/ 18 h 18"/>
                  <a:gd name="T6" fmla="*/ 50 w 50"/>
                  <a:gd name="T7" fmla="*/ 4 h 18"/>
                  <a:gd name="T8" fmla="*/ 22 w 50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8"/>
                  <a:gd name="T17" fmla="*/ 50 w 50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8">
                    <a:moveTo>
                      <a:pt x="22" y="0"/>
                    </a:moveTo>
                    <a:lnTo>
                      <a:pt x="0" y="12"/>
                    </a:lnTo>
                    <a:lnTo>
                      <a:pt x="28" y="18"/>
                    </a:lnTo>
                    <a:lnTo>
                      <a:pt x="50" y="4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34" name="Freeform 3498"/>
              <p:cNvSpPr>
                <a:spLocks noChangeAspect="1"/>
              </p:cNvSpPr>
              <p:nvPr/>
            </p:nvSpPr>
            <p:spPr bwMode="auto">
              <a:xfrm>
                <a:off x="4606" y="1832"/>
                <a:ext cx="52" cy="16"/>
              </a:xfrm>
              <a:custGeom>
                <a:avLst/>
                <a:gdLst>
                  <a:gd name="T0" fmla="*/ 22 w 52"/>
                  <a:gd name="T1" fmla="*/ 0 h 16"/>
                  <a:gd name="T2" fmla="*/ 0 w 52"/>
                  <a:gd name="T3" fmla="*/ 14 h 16"/>
                  <a:gd name="T4" fmla="*/ 28 w 52"/>
                  <a:gd name="T5" fmla="*/ 16 h 16"/>
                  <a:gd name="T6" fmla="*/ 52 w 52"/>
                  <a:gd name="T7" fmla="*/ 4 h 16"/>
                  <a:gd name="T8" fmla="*/ 22 w 52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6"/>
                  <a:gd name="T17" fmla="*/ 52 w 52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6">
                    <a:moveTo>
                      <a:pt x="22" y="0"/>
                    </a:moveTo>
                    <a:lnTo>
                      <a:pt x="0" y="14"/>
                    </a:lnTo>
                    <a:lnTo>
                      <a:pt x="28" y="16"/>
                    </a:lnTo>
                    <a:lnTo>
                      <a:pt x="52" y="4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575"/>
              </a:solidFill>
              <a:ln w="0">
                <a:solidFill>
                  <a:srgbClr val="00657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35" name="Freeform 3499"/>
              <p:cNvSpPr>
                <a:spLocks noChangeAspect="1"/>
              </p:cNvSpPr>
              <p:nvPr/>
            </p:nvSpPr>
            <p:spPr bwMode="auto">
              <a:xfrm>
                <a:off x="4606" y="1832"/>
                <a:ext cx="52" cy="16"/>
              </a:xfrm>
              <a:custGeom>
                <a:avLst/>
                <a:gdLst>
                  <a:gd name="T0" fmla="*/ 22 w 52"/>
                  <a:gd name="T1" fmla="*/ 0 h 16"/>
                  <a:gd name="T2" fmla="*/ 0 w 52"/>
                  <a:gd name="T3" fmla="*/ 14 h 16"/>
                  <a:gd name="T4" fmla="*/ 28 w 52"/>
                  <a:gd name="T5" fmla="*/ 16 h 16"/>
                  <a:gd name="T6" fmla="*/ 52 w 52"/>
                  <a:gd name="T7" fmla="*/ 4 h 16"/>
                  <a:gd name="T8" fmla="*/ 22 w 52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6"/>
                  <a:gd name="T17" fmla="*/ 52 w 52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6">
                    <a:moveTo>
                      <a:pt x="22" y="0"/>
                    </a:moveTo>
                    <a:lnTo>
                      <a:pt x="0" y="14"/>
                    </a:lnTo>
                    <a:lnTo>
                      <a:pt x="28" y="16"/>
                    </a:lnTo>
                    <a:lnTo>
                      <a:pt x="52" y="4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36" name="Freeform 3500"/>
              <p:cNvSpPr>
                <a:spLocks noChangeAspect="1"/>
              </p:cNvSpPr>
              <p:nvPr/>
            </p:nvSpPr>
            <p:spPr bwMode="auto">
              <a:xfrm>
                <a:off x="4634" y="1836"/>
                <a:ext cx="52" cy="14"/>
              </a:xfrm>
              <a:custGeom>
                <a:avLst/>
                <a:gdLst>
                  <a:gd name="T0" fmla="*/ 24 w 52"/>
                  <a:gd name="T1" fmla="*/ 0 h 14"/>
                  <a:gd name="T2" fmla="*/ 0 w 52"/>
                  <a:gd name="T3" fmla="*/ 12 h 14"/>
                  <a:gd name="T4" fmla="*/ 30 w 52"/>
                  <a:gd name="T5" fmla="*/ 14 h 14"/>
                  <a:gd name="T6" fmla="*/ 52 w 52"/>
                  <a:gd name="T7" fmla="*/ 0 h 14"/>
                  <a:gd name="T8" fmla="*/ 24 w 52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4"/>
                  <a:gd name="T17" fmla="*/ 52 w 52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4">
                    <a:moveTo>
                      <a:pt x="24" y="0"/>
                    </a:moveTo>
                    <a:lnTo>
                      <a:pt x="0" y="12"/>
                    </a:lnTo>
                    <a:lnTo>
                      <a:pt x="30" y="14"/>
                    </a:lnTo>
                    <a:lnTo>
                      <a:pt x="52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5C78"/>
              </a:solidFill>
              <a:ln w="0">
                <a:solidFill>
                  <a:srgbClr val="005C7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37" name="Freeform 3501"/>
              <p:cNvSpPr>
                <a:spLocks noChangeAspect="1"/>
              </p:cNvSpPr>
              <p:nvPr/>
            </p:nvSpPr>
            <p:spPr bwMode="auto">
              <a:xfrm>
                <a:off x="4634" y="1836"/>
                <a:ext cx="52" cy="14"/>
              </a:xfrm>
              <a:custGeom>
                <a:avLst/>
                <a:gdLst>
                  <a:gd name="T0" fmla="*/ 24 w 52"/>
                  <a:gd name="T1" fmla="*/ 0 h 14"/>
                  <a:gd name="T2" fmla="*/ 0 w 52"/>
                  <a:gd name="T3" fmla="*/ 12 h 14"/>
                  <a:gd name="T4" fmla="*/ 30 w 52"/>
                  <a:gd name="T5" fmla="*/ 14 h 14"/>
                  <a:gd name="T6" fmla="*/ 52 w 52"/>
                  <a:gd name="T7" fmla="*/ 0 h 14"/>
                  <a:gd name="T8" fmla="*/ 24 w 52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4"/>
                  <a:gd name="T17" fmla="*/ 52 w 52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4">
                    <a:moveTo>
                      <a:pt x="24" y="0"/>
                    </a:moveTo>
                    <a:lnTo>
                      <a:pt x="0" y="12"/>
                    </a:lnTo>
                    <a:lnTo>
                      <a:pt x="30" y="14"/>
                    </a:lnTo>
                    <a:lnTo>
                      <a:pt x="52" y="0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38" name="Freeform 3502"/>
              <p:cNvSpPr>
                <a:spLocks noChangeAspect="1"/>
              </p:cNvSpPr>
              <p:nvPr/>
            </p:nvSpPr>
            <p:spPr bwMode="auto">
              <a:xfrm>
                <a:off x="4664" y="1836"/>
                <a:ext cx="52" cy="14"/>
              </a:xfrm>
              <a:custGeom>
                <a:avLst/>
                <a:gdLst>
                  <a:gd name="T0" fmla="*/ 22 w 52"/>
                  <a:gd name="T1" fmla="*/ 0 h 14"/>
                  <a:gd name="T2" fmla="*/ 0 w 52"/>
                  <a:gd name="T3" fmla="*/ 14 h 14"/>
                  <a:gd name="T4" fmla="*/ 28 w 52"/>
                  <a:gd name="T5" fmla="*/ 14 h 14"/>
                  <a:gd name="T6" fmla="*/ 52 w 52"/>
                  <a:gd name="T7" fmla="*/ 0 h 14"/>
                  <a:gd name="T8" fmla="*/ 22 w 52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4"/>
                  <a:gd name="T17" fmla="*/ 52 w 52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4">
                    <a:moveTo>
                      <a:pt x="22" y="0"/>
                    </a:moveTo>
                    <a:lnTo>
                      <a:pt x="0" y="14"/>
                    </a:lnTo>
                    <a:lnTo>
                      <a:pt x="28" y="14"/>
                    </a:lnTo>
                    <a:lnTo>
                      <a:pt x="5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527B"/>
              </a:solidFill>
              <a:ln w="0">
                <a:solidFill>
                  <a:srgbClr val="00527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39" name="Freeform 3503"/>
              <p:cNvSpPr>
                <a:spLocks noChangeAspect="1"/>
              </p:cNvSpPr>
              <p:nvPr/>
            </p:nvSpPr>
            <p:spPr bwMode="auto">
              <a:xfrm>
                <a:off x="4664" y="1836"/>
                <a:ext cx="52" cy="14"/>
              </a:xfrm>
              <a:custGeom>
                <a:avLst/>
                <a:gdLst>
                  <a:gd name="T0" fmla="*/ 22 w 52"/>
                  <a:gd name="T1" fmla="*/ 0 h 14"/>
                  <a:gd name="T2" fmla="*/ 0 w 52"/>
                  <a:gd name="T3" fmla="*/ 14 h 14"/>
                  <a:gd name="T4" fmla="*/ 28 w 52"/>
                  <a:gd name="T5" fmla="*/ 14 h 14"/>
                  <a:gd name="T6" fmla="*/ 52 w 52"/>
                  <a:gd name="T7" fmla="*/ 0 h 14"/>
                  <a:gd name="T8" fmla="*/ 22 w 52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4"/>
                  <a:gd name="T17" fmla="*/ 52 w 52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4">
                    <a:moveTo>
                      <a:pt x="22" y="0"/>
                    </a:moveTo>
                    <a:lnTo>
                      <a:pt x="0" y="14"/>
                    </a:lnTo>
                    <a:lnTo>
                      <a:pt x="28" y="14"/>
                    </a:lnTo>
                    <a:lnTo>
                      <a:pt x="52" y="0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40" name="Freeform 3504"/>
              <p:cNvSpPr>
                <a:spLocks noChangeAspect="1"/>
              </p:cNvSpPr>
              <p:nvPr/>
            </p:nvSpPr>
            <p:spPr bwMode="auto">
              <a:xfrm>
                <a:off x="4692" y="1834"/>
                <a:ext cx="54" cy="16"/>
              </a:xfrm>
              <a:custGeom>
                <a:avLst/>
                <a:gdLst>
                  <a:gd name="T0" fmla="*/ 24 w 54"/>
                  <a:gd name="T1" fmla="*/ 2 h 16"/>
                  <a:gd name="T2" fmla="*/ 0 w 54"/>
                  <a:gd name="T3" fmla="*/ 16 h 16"/>
                  <a:gd name="T4" fmla="*/ 30 w 54"/>
                  <a:gd name="T5" fmla="*/ 16 h 16"/>
                  <a:gd name="T6" fmla="*/ 54 w 54"/>
                  <a:gd name="T7" fmla="*/ 0 h 16"/>
                  <a:gd name="T8" fmla="*/ 24 w 54"/>
                  <a:gd name="T9" fmla="*/ 2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6"/>
                  <a:gd name="T17" fmla="*/ 54 w 54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6">
                    <a:moveTo>
                      <a:pt x="24" y="2"/>
                    </a:moveTo>
                    <a:lnTo>
                      <a:pt x="0" y="16"/>
                    </a:lnTo>
                    <a:lnTo>
                      <a:pt x="30" y="16"/>
                    </a:lnTo>
                    <a:lnTo>
                      <a:pt x="54" y="0"/>
                    </a:lnTo>
                    <a:lnTo>
                      <a:pt x="24" y="2"/>
                    </a:lnTo>
                    <a:close/>
                  </a:path>
                </a:pathLst>
              </a:custGeom>
              <a:solidFill>
                <a:srgbClr val="00487F"/>
              </a:solidFill>
              <a:ln w="0">
                <a:solidFill>
                  <a:srgbClr val="00487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41" name="Freeform 3505"/>
              <p:cNvSpPr>
                <a:spLocks noChangeAspect="1"/>
              </p:cNvSpPr>
              <p:nvPr/>
            </p:nvSpPr>
            <p:spPr bwMode="auto">
              <a:xfrm>
                <a:off x="4692" y="1834"/>
                <a:ext cx="54" cy="16"/>
              </a:xfrm>
              <a:custGeom>
                <a:avLst/>
                <a:gdLst>
                  <a:gd name="T0" fmla="*/ 24 w 54"/>
                  <a:gd name="T1" fmla="*/ 2 h 16"/>
                  <a:gd name="T2" fmla="*/ 0 w 54"/>
                  <a:gd name="T3" fmla="*/ 16 h 16"/>
                  <a:gd name="T4" fmla="*/ 30 w 54"/>
                  <a:gd name="T5" fmla="*/ 16 h 16"/>
                  <a:gd name="T6" fmla="*/ 54 w 54"/>
                  <a:gd name="T7" fmla="*/ 0 h 16"/>
                  <a:gd name="T8" fmla="*/ 24 w 54"/>
                  <a:gd name="T9" fmla="*/ 2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6"/>
                  <a:gd name="T17" fmla="*/ 54 w 54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6">
                    <a:moveTo>
                      <a:pt x="24" y="2"/>
                    </a:moveTo>
                    <a:lnTo>
                      <a:pt x="0" y="16"/>
                    </a:lnTo>
                    <a:lnTo>
                      <a:pt x="30" y="16"/>
                    </a:lnTo>
                    <a:lnTo>
                      <a:pt x="54" y="0"/>
                    </a:lnTo>
                    <a:lnTo>
                      <a:pt x="24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42" name="Freeform 3506"/>
              <p:cNvSpPr>
                <a:spLocks noChangeAspect="1"/>
              </p:cNvSpPr>
              <p:nvPr/>
            </p:nvSpPr>
            <p:spPr bwMode="auto">
              <a:xfrm>
                <a:off x="4722" y="1830"/>
                <a:ext cx="54" cy="20"/>
              </a:xfrm>
              <a:custGeom>
                <a:avLst/>
                <a:gdLst>
                  <a:gd name="T0" fmla="*/ 24 w 54"/>
                  <a:gd name="T1" fmla="*/ 4 h 20"/>
                  <a:gd name="T2" fmla="*/ 0 w 54"/>
                  <a:gd name="T3" fmla="*/ 20 h 20"/>
                  <a:gd name="T4" fmla="*/ 32 w 54"/>
                  <a:gd name="T5" fmla="*/ 16 h 20"/>
                  <a:gd name="T6" fmla="*/ 54 w 54"/>
                  <a:gd name="T7" fmla="*/ 0 h 20"/>
                  <a:gd name="T8" fmla="*/ 24 w 54"/>
                  <a:gd name="T9" fmla="*/ 4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0"/>
                  <a:gd name="T17" fmla="*/ 54 w 54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0">
                    <a:moveTo>
                      <a:pt x="24" y="4"/>
                    </a:moveTo>
                    <a:lnTo>
                      <a:pt x="0" y="20"/>
                    </a:lnTo>
                    <a:lnTo>
                      <a:pt x="32" y="16"/>
                    </a:lnTo>
                    <a:lnTo>
                      <a:pt x="54" y="0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003E84"/>
              </a:solidFill>
              <a:ln w="0">
                <a:solidFill>
                  <a:srgbClr val="003E8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43" name="Freeform 3507"/>
              <p:cNvSpPr>
                <a:spLocks noChangeAspect="1"/>
              </p:cNvSpPr>
              <p:nvPr/>
            </p:nvSpPr>
            <p:spPr bwMode="auto">
              <a:xfrm>
                <a:off x="4722" y="1830"/>
                <a:ext cx="54" cy="20"/>
              </a:xfrm>
              <a:custGeom>
                <a:avLst/>
                <a:gdLst>
                  <a:gd name="T0" fmla="*/ 24 w 54"/>
                  <a:gd name="T1" fmla="*/ 4 h 20"/>
                  <a:gd name="T2" fmla="*/ 0 w 54"/>
                  <a:gd name="T3" fmla="*/ 20 h 20"/>
                  <a:gd name="T4" fmla="*/ 32 w 54"/>
                  <a:gd name="T5" fmla="*/ 16 h 20"/>
                  <a:gd name="T6" fmla="*/ 54 w 54"/>
                  <a:gd name="T7" fmla="*/ 0 h 20"/>
                  <a:gd name="T8" fmla="*/ 24 w 54"/>
                  <a:gd name="T9" fmla="*/ 4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0"/>
                  <a:gd name="T17" fmla="*/ 54 w 54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0">
                    <a:moveTo>
                      <a:pt x="24" y="4"/>
                    </a:moveTo>
                    <a:lnTo>
                      <a:pt x="0" y="20"/>
                    </a:lnTo>
                    <a:lnTo>
                      <a:pt x="32" y="16"/>
                    </a:lnTo>
                    <a:lnTo>
                      <a:pt x="54" y="0"/>
                    </a:lnTo>
                    <a:lnTo>
                      <a:pt x="2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44" name="Freeform 3508"/>
              <p:cNvSpPr>
                <a:spLocks noChangeAspect="1"/>
              </p:cNvSpPr>
              <p:nvPr/>
            </p:nvSpPr>
            <p:spPr bwMode="auto">
              <a:xfrm>
                <a:off x="4754" y="1824"/>
                <a:ext cx="54" cy="22"/>
              </a:xfrm>
              <a:custGeom>
                <a:avLst/>
                <a:gdLst>
                  <a:gd name="T0" fmla="*/ 22 w 54"/>
                  <a:gd name="T1" fmla="*/ 6 h 22"/>
                  <a:gd name="T2" fmla="*/ 0 w 54"/>
                  <a:gd name="T3" fmla="*/ 22 h 22"/>
                  <a:gd name="T4" fmla="*/ 30 w 54"/>
                  <a:gd name="T5" fmla="*/ 18 h 22"/>
                  <a:gd name="T6" fmla="*/ 54 w 54"/>
                  <a:gd name="T7" fmla="*/ 0 h 22"/>
                  <a:gd name="T8" fmla="*/ 22 w 54"/>
                  <a:gd name="T9" fmla="*/ 6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2"/>
                  <a:gd name="T17" fmla="*/ 54 w 5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2">
                    <a:moveTo>
                      <a:pt x="22" y="6"/>
                    </a:moveTo>
                    <a:lnTo>
                      <a:pt x="0" y="22"/>
                    </a:lnTo>
                    <a:lnTo>
                      <a:pt x="30" y="18"/>
                    </a:lnTo>
                    <a:lnTo>
                      <a:pt x="54" y="0"/>
                    </a:lnTo>
                    <a:lnTo>
                      <a:pt x="22" y="6"/>
                    </a:lnTo>
                    <a:close/>
                  </a:path>
                </a:pathLst>
              </a:custGeom>
              <a:solidFill>
                <a:srgbClr val="00368A"/>
              </a:solidFill>
              <a:ln w="0">
                <a:solidFill>
                  <a:srgbClr val="00368A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45" name="Freeform 3509"/>
              <p:cNvSpPr>
                <a:spLocks noChangeAspect="1"/>
              </p:cNvSpPr>
              <p:nvPr/>
            </p:nvSpPr>
            <p:spPr bwMode="auto">
              <a:xfrm>
                <a:off x="4754" y="1824"/>
                <a:ext cx="54" cy="22"/>
              </a:xfrm>
              <a:custGeom>
                <a:avLst/>
                <a:gdLst>
                  <a:gd name="T0" fmla="*/ 22 w 54"/>
                  <a:gd name="T1" fmla="*/ 6 h 22"/>
                  <a:gd name="T2" fmla="*/ 0 w 54"/>
                  <a:gd name="T3" fmla="*/ 22 h 22"/>
                  <a:gd name="T4" fmla="*/ 30 w 54"/>
                  <a:gd name="T5" fmla="*/ 18 h 22"/>
                  <a:gd name="T6" fmla="*/ 54 w 54"/>
                  <a:gd name="T7" fmla="*/ 0 h 22"/>
                  <a:gd name="T8" fmla="*/ 22 w 54"/>
                  <a:gd name="T9" fmla="*/ 6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2"/>
                  <a:gd name="T17" fmla="*/ 54 w 5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2">
                    <a:moveTo>
                      <a:pt x="22" y="6"/>
                    </a:moveTo>
                    <a:lnTo>
                      <a:pt x="0" y="22"/>
                    </a:lnTo>
                    <a:lnTo>
                      <a:pt x="30" y="18"/>
                    </a:lnTo>
                    <a:lnTo>
                      <a:pt x="54" y="0"/>
                    </a:lnTo>
                    <a:lnTo>
                      <a:pt x="22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46" name="Freeform 3510"/>
              <p:cNvSpPr>
                <a:spLocks noChangeAspect="1"/>
              </p:cNvSpPr>
              <p:nvPr/>
            </p:nvSpPr>
            <p:spPr bwMode="auto">
              <a:xfrm>
                <a:off x="4784" y="1818"/>
                <a:ext cx="56" cy="24"/>
              </a:xfrm>
              <a:custGeom>
                <a:avLst/>
                <a:gdLst>
                  <a:gd name="T0" fmla="*/ 24 w 56"/>
                  <a:gd name="T1" fmla="*/ 6 h 24"/>
                  <a:gd name="T2" fmla="*/ 0 w 56"/>
                  <a:gd name="T3" fmla="*/ 24 h 24"/>
                  <a:gd name="T4" fmla="*/ 32 w 56"/>
                  <a:gd name="T5" fmla="*/ 20 h 24"/>
                  <a:gd name="T6" fmla="*/ 56 w 56"/>
                  <a:gd name="T7" fmla="*/ 0 h 24"/>
                  <a:gd name="T8" fmla="*/ 24 w 56"/>
                  <a:gd name="T9" fmla="*/ 6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4"/>
                  <a:gd name="T17" fmla="*/ 56 w 5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4">
                    <a:moveTo>
                      <a:pt x="24" y="6"/>
                    </a:moveTo>
                    <a:lnTo>
                      <a:pt x="0" y="24"/>
                    </a:lnTo>
                    <a:lnTo>
                      <a:pt x="32" y="20"/>
                    </a:lnTo>
                    <a:lnTo>
                      <a:pt x="56" y="0"/>
                    </a:lnTo>
                    <a:lnTo>
                      <a:pt x="24" y="6"/>
                    </a:lnTo>
                    <a:close/>
                  </a:path>
                </a:pathLst>
              </a:custGeom>
              <a:solidFill>
                <a:srgbClr val="002F91"/>
              </a:solidFill>
              <a:ln w="0">
                <a:solidFill>
                  <a:srgbClr val="002F9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47" name="Freeform 3511"/>
              <p:cNvSpPr>
                <a:spLocks noChangeAspect="1"/>
              </p:cNvSpPr>
              <p:nvPr/>
            </p:nvSpPr>
            <p:spPr bwMode="auto">
              <a:xfrm>
                <a:off x="4784" y="1818"/>
                <a:ext cx="56" cy="24"/>
              </a:xfrm>
              <a:custGeom>
                <a:avLst/>
                <a:gdLst>
                  <a:gd name="T0" fmla="*/ 24 w 56"/>
                  <a:gd name="T1" fmla="*/ 6 h 24"/>
                  <a:gd name="T2" fmla="*/ 0 w 56"/>
                  <a:gd name="T3" fmla="*/ 24 h 24"/>
                  <a:gd name="T4" fmla="*/ 32 w 56"/>
                  <a:gd name="T5" fmla="*/ 20 h 24"/>
                  <a:gd name="T6" fmla="*/ 56 w 56"/>
                  <a:gd name="T7" fmla="*/ 0 h 24"/>
                  <a:gd name="T8" fmla="*/ 24 w 56"/>
                  <a:gd name="T9" fmla="*/ 6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4"/>
                  <a:gd name="T17" fmla="*/ 56 w 5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4">
                    <a:moveTo>
                      <a:pt x="24" y="6"/>
                    </a:moveTo>
                    <a:lnTo>
                      <a:pt x="0" y="24"/>
                    </a:lnTo>
                    <a:lnTo>
                      <a:pt x="32" y="20"/>
                    </a:lnTo>
                    <a:lnTo>
                      <a:pt x="56" y="0"/>
                    </a:lnTo>
                    <a:lnTo>
                      <a:pt x="24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48" name="Freeform 3512"/>
              <p:cNvSpPr>
                <a:spLocks noChangeAspect="1"/>
              </p:cNvSpPr>
              <p:nvPr/>
            </p:nvSpPr>
            <p:spPr bwMode="auto">
              <a:xfrm>
                <a:off x="4816" y="1812"/>
                <a:ext cx="56" cy="26"/>
              </a:xfrm>
              <a:custGeom>
                <a:avLst/>
                <a:gdLst>
                  <a:gd name="T0" fmla="*/ 24 w 56"/>
                  <a:gd name="T1" fmla="*/ 6 h 26"/>
                  <a:gd name="T2" fmla="*/ 0 w 56"/>
                  <a:gd name="T3" fmla="*/ 26 h 26"/>
                  <a:gd name="T4" fmla="*/ 32 w 56"/>
                  <a:gd name="T5" fmla="*/ 20 h 26"/>
                  <a:gd name="T6" fmla="*/ 56 w 56"/>
                  <a:gd name="T7" fmla="*/ 0 h 26"/>
                  <a:gd name="T8" fmla="*/ 24 w 56"/>
                  <a:gd name="T9" fmla="*/ 6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6"/>
                  <a:gd name="T17" fmla="*/ 56 w 56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6">
                    <a:moveTo>
                      <a:pt x="24" y="6"/>
                    </a:moveTo>
                    <a:lnTo>
                      <a:pt x="0" y="26"/>
                    </a:lnTo>
                    <a:lnTo>
                      <a:pt x="32" y="20"/>
                    </a:lnTo>
                    <a:lnTo>
                      <a:pt x="56" y="0"/>
                    </a:lnTo>
                    <a:lnTo>
                      <a:pt x="24" y="6"/>
                    </a:lnTo>
                    <a:close/>
                  </a:path>
                </a:pathLst>
              </a:custGeom>
              <a:solidFill>
                <a:srgbClr val="002B98"/>
              </a:solidFill>
              <a:ln w="0">
                <a:solidFill>
                  <a:srgbClr val="002B9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49" name="Freeform 3513"/>
              <p:cNvSpPr>
                <a:spLocks noChangeAspect="1"/>
              </p:cNvSpPr>
              <p:nvPr/>
            </p:nvSpPr>
            <p:spPr bwMode="auto">
              <a:xfrm>
                <a:off x="4816" y="1812"/>
                <a:ext cx="56" cy="26"/>
              </a:xfrm>
              <a:custGeom>
                <a:avLst/>
                <a:gdLst>
                  <a:gd name="T0" fmla="*/ 24 w 56"/>
                  <a:gd name="T1" fmla="*/ 6 h 26"/>
                  <a:gd name="T2" fmla="*/ 0 w 56"/>
                  <a:gd name="T3" fmla="*/ 26 h 26"/>
                  <a:gd name="T4" fmla="*/ 32 w 56"/>
                  <a:gd name="T5" fmla="*/ 20 h 26"/>
                  <a:gd name="T6" fmla="*/ 56 w 56"/>
                  <a:gd name="T7" fmla="*/ 0 h 26"/>
                  <a:gd name="T8" fmla="*/ 24 w 56"/>
                  <a:gd name="T9" fmla="*/ 6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6"/>
                  <a:gd name="T17" fmla="*/ 56 w 56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6">
                    <a:moveTo>
                      <a:pt x="24" y="6"/>
                    </a:moveTo>
                    <a:lnTo>
                      <a:pt x="0" y="26"/>
                    </a:lnTo>
                    <a:lnTo>
                      <a:pt x="32" y="20"/>
                    </a:lnTo>
                    <a:lnTo>
                      <a:pt x="56" y="0"/>
                    </a:lnTo>
                    <a:lnTo>
                      <a:pt x="24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50" name="Freeform 3514"/>
              <p:cNvSpPr>
                <a:spLocks noChangeAspect="1"/>
              </p:cNvSpPr>
              <p:nvPr/>
            </p:nvSpPr>
            <p:spPr bwMode="auto">
              <a:xfrm>
                <a:off x="4848" y="1804"/>
                <a:ext cx="56" cy="28"/>
              </a:xfrm>
              <a:custGeom>
                <a:avLst/>
                <a:gdLst>
                  <a:gd name="T0" fmla="*/ 24 w 56"/>
                  <a:gd name="T1" fmla="*/ 8 h 28"/>
                  <a:gd name="T2" fmla="*/ 0 w 56"/>
                  <a:gd name="T3" fmla="*/ 28 h 28"/>
                  <a:gd name="T4" fmla="*/ 32 w 56"/>
                  <a:gd name="T5" fmla="*/ 22 h 28"/>
                  <a:gd name="T6" fmla="*/ 56 w 56"/>
                  <a:gd name="T7" fmla="*/ 0 h 28"/>
                  <a:gd name="T8" fmla="*/ 24 w 56"/>
                  <a:gd name="T9" fmla="*/ 8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8"/>
                  <a:gd name="T17" fmla="*/ 56 w 56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8">
                    <a:moveTo>
                      <a:pt x="24" y="8"/>
                    </a:moveTo>
                    <a:lnTo>
                      <a:pt x="0" y="28"/>
                    </a:lnTo>
                    <a:lnTo>
                      <a:pt x="32" y="22"/>
                    </a:lnTo>
                    <a:lnTo>
                      <a:pt x="56" y="0"/>
                    </a:ln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002A9F"/>
              </a:solidFill>
              <a:ln w="0">
                <a:solidFill>
                  <a:srgbClr val="002A9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51" name="Freeform 3515"/>
              <p:cNvSpPr>
                <a:spLocks noChangeAspect="1"/>
              </p:cNvSpPr>
              <p:nvPr/>
            </p:nvSpPr>
            <p:spPr bwMode="auto">
              <a:xfrm>
                <a:off x="4848" y="1804"/>
                <a:ext cx="56" cy="28"/>
              </a:xfrm>
              <a:custGeom>
                <a:avLst/>
                <a:gdLst>
                  <a:gd name="T0" fmla="*/ 24 w 56"/>
                  <a:gd name="T1" fmla="*/ 8 h 28"/>
                  <a:gd name="T2" fmla="*/ 0 w 56"/>
                  <a:gd name="T3" fmla="*/ 28 h 28"/>
                  <a:gd name="T4" fmla="*/ 32 w 56"/>
                  <a:gd name="T5" fmla="*/ 22 h 28"/>
                  <a:gd name="T6" fmla="*/ 56 w 56"/>
                  <a:gd name="T7" fmla="*/ 0 h 28"/>
                  <a:gd name="T8" fmla="*/ 24 w 56"/>
                  <a:gd name="T9" fmla="*/ 8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8"/>
                  <a:gd name="T17" fmla="*/ 56 w 56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8">
                    <a:moveTo>
                      <a:pt x="24" y="8"/>
                    </a:moveTo>
                    <a:lnTo>
                      <a:pt x="0" y="28"/>
                    </a:lnTo>
                    <a:lnTo>
                      <a:pt x="32" y="22"/>
                    </a:lnTo>
                    <a:lnTo>
                      <a:pt x="56" y="0"/>
                    </a:lnTo>
                    <a:lnTo>
                      <a:pt x="24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52" name="Freeform 3516"/>
              <p:cNvSpPr>
                <a:spLocks noChangeAspect="1"/>
              </p:cNvSpPr>
              <p:nvPr/>
            </p:nvSpPr>
            <p:spPr bwMode="auto">
              <a:xfrm>
                <a:off x="4880" y="1796"/>
                <a:ext cx="56" cy="30"/>
              </a:xfrm>
              <a:custGeom>
                <a:avLst/>
                <a:gdLst>
                  <a:gd name="T0" fmla="*/ 24 w 56"/>
                  <a:gd name="T1" fmla="*/ 8 h 30"/>
                  <a:gd name="T2" fmla="*/ 0 w 56"/>
                  <a:gd name="T3" fmla="*/ 30 h 30"/>
                  <a:gd name="T4" fmla="*/ 34 w 56"/>
                  <a:gd name="T5" fmla="*/ 24 h 30"/>
                  <a:gd name="T6" fmla="*/ 56 w 56"/>
                  <a:gd name="T7" fmla="*/ 0 h 30"/>
                  <a:gd name="T8" fmla="*/ 24 w 56"/>
                  <a:gd name="T9" fmla="*/ 8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30"/>
                  <a:gd name="T17" fmla="*/ 56 w 56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30">
                    <a:moveTo>
                      <a:pt x="24" y="8"/>
                    </a:moveTo>
                    <a:lnTo>
                      <a:pt x="0" y="30"/>
                    </a:lnTo>
                    <a:lnTo>
                      <a:pt x="34" y="24"/>
                    </a:lnTo>
                    <a:lnTo>
                      <a:pt x="56" y="0"/>
                    </a:ln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002BA7"/>
              </a:solidFill>
              <a:ln w="0">
                <a:solidFill>
                  <a:srgbClr val="002BA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53" name="Freeform 3517"/>
              <p:cNvSpPr>
                <a:spLocks noChangeAspect="1"/>
              </p:cNvSpPr>
              <p:nvPr/>
            </p:nvSpPr>
            <p:spPr bwMode="auto">
              <a:xfrm>
                <a:off x="4880" y="1796"/>
                <a:ext cx="56" cy="30"/>
              </a:xfrm>
              <a:custGeom>
                <a:avLst/>
                <a:gdLst>
                  <a:gd name="T0" fmla="*/ 24 w 56"/>
                  <a:gd name="T1" fmla="*/ 8 h 30"/>
                  <a:gd name="T2" fmla="*/ 0 w 56"/>
                  <a:gd name="T3" fmla="*/ 30 h 30"/>
                  <a:gd name="T4" fmla="*/ 34 w 56"/>
                  <a:gd name="T5" fmla="*/ 24 h 30"/>
                  <a:gd name="T6" fmla="*/ 56 w 56"/>
                  <a:gd name="T7" fmla="*/ 0 h 30"/>
                  <a:gd name="T8" fmla="*/ 24 w 56"/>
                  <a:gd name="T9" fmla="*/ 8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30"/>
                  <a:gd name="T17" fmla="*/ 56 w 56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30">
                    <a:moveTo>
                      <a:pt x="24" y="8"/>
                    </a:moveTo>
                    <a:lnTo>
                      <a:pt x="0" y="30"/>
                    </a:lnTo>
                    <a:lnTo>
                      <a:pt x="34" y="24"/>
                    </a:lnTo>
                    <a:lnTo>
                      <a:pt x="56" y="0"/>
                    </a:lnTo>
                    <a:lnTo>
                      <a:pt x="24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54" name="Freeform 3518"/>
              <p:cNvSpPr>
                <a:spLocks noChangeAspect="1"/>
              </p:cNvSpPr>
              <p:nvPr/>
            </p:nvSpPr>
            <p:spPr bwMode="auto">
              <a:xfrm>
                <a:off x="4914" y="1788"/>
                <a:ext cx="56" cy="32"/>
              </a:xfrm>
              <a:custGeom>
                <a:avLst/>
                <a:gdLst>
                  <a:gd name="T0" fmla="*/ 22 w 56"/>
                  <a:gd name="T1" fmla="*/ 8 h 32"/>
                  <a:gd name="T2" fmla="*/ 0 w 56"/>
                  <a:gd name="T3" fmla="*/ 32 h 32"/>
                  <a:gd name="T4" fmla="*/ 34 w 56"/>
                  <a:gd name="T5" fmla="*/ 26 h 32"/>
                  <a:gd name="T6" fmla="*/ 56 w 56"/>
                  <a:gd name="T7" fmla="*/ 0 h 32"/>
                  <a:gd name="T8" fmla="*/ 22 w 56"/>
                  <a:gd name="T9" fmla="*/ 8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32"/>
                  <a:gd name="T17" fmla="*/ 56 w 56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32">
                    <a:moveTo>
                      <a:pt x="22" y="8"/>
                    </a:moveTo>
                    <a:lnTo>
                      <a:pt x="0" y="32"/>
                    </a:lnTo>
                    <a:lnTo>
                      <a:pt x="34" y="26"/>
                    </a:lnTo>
                    <a:lnTo>
                      <a:pt x="56" y="0"/>
                    </a:lnTo>
                    <a:lnTo>
                      <a:pt x="22" y="8"/>
                    </a:lnTo>
                    <a:close/>
                  </a:path>
                </a:pathLst>
              </a:custGeom>
              <a:solidFill>
                <a:srgbClr val="002EAD"/>
              </a:solidFill>
              <a:ln w="0">
                <a:solidFill>
                  <a:srgbClr val="002EA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55" name="Freeform 3519"/>
              <p:cNvSpPr>
                <a:spLocks noChangeAspect="1"/>
              </p:cNvSpPr>
              <p:nvPr/>
            </p:nvSpPr>
            <p:spPr bwMode="auto">
              <a:xfrm>
                <a:off x="4914" y="1788"/>
                <a:ext cx="56" cy="32"/>
              </a:xfrm>
              <a:custGeom>
                <a:avLst/>
                <a:gdLst>
                  <a:gd name="T0" fmla="*/ 22 w 56"/>
                  <a:gd name="T1" fmla="*/ 8 h 32"/>
                  <a:gd name="T2" fmla="*/ 0 w 56"/>
                  <a:gd name="T3" fmla="*/ 32 h 32"/>
                  <a:gd name="T4" fmla="*/ 34 w 56"/>
                  <a:gd name="T5" fmla="*/ 26 h 32"/>
                  <a:gd name="T6" fmla="*/ 56 w 56"/>
                  <a:gd name="T7" fmla="*/ 0 h 32"/>
                  <a:gd name="T8" fmla="*/ 22 w 56"/>
                  <a:gd name="T9" fmla="*/ 8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32"/>
                  <a:gd name="T17" fmla="*/ 56 w 56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32">
                    <a:moveTo>
                      <a:pt x="22" y="8"/>
                    </a:moveTo>
                    <a:lnTo>
                      <a:pt x="0" y="32"/>
                    </a:lnTo>
                    <a:lnTo>
                      <a:pt x="34" y="26"/>
                    </a:lnTo>
                    <a:lnTo>
                      <a:pt x="56" y="0"/>
                    </a:lnTo>
                    <a:lnTo>
                      <a:pt x="22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56" name="Freeform 3520"/>
              <p:cNvSpPr>
                <a:spLocks noChangeAspect="1"/>
              </p:cNvSpPr>
              <p:nvPr/>
            </p:nvSpPr>
            <p:spPr bwMode="auto">
              <a:xfrm>
                <a:off x="4948" y="1782"/>
                <a:ext cx="56" cy="32"/>
              </a:xfrm>
              <a:custGeom>
                <a:avLst/>
                <a:gdLst>
                  <a:gd name="T0" fmla="*/ 22 w 56"/>
                  <a:gd name="T1" fmla="*/ 6 h 32"/>
                  <a:gd name="T2" fmla="*/ 0 w 56"/>
                  <a:gd name="T3" fmla="*/ 32 h 32"/>
                  <a:gd name="T4" fmla="*/ 34 w 56"/>
                  <a:gd name="T5" fmla="*/ 26 h 32"/>
                  <a:gd name="T6" fmla="*/ 56 w 56"/>
                  <a:gd name="T7" fmla="*/ 0 h 32"/>
                  <a:gd name="T8" fmla="*/ 22 w 56"/>
                  <a:gd name="T9" fmla="*/ 6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32"/>
                  <a:gd name="T17" fmla="*/ 56 w 56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32">
                    <a:moveTo>
                      <a:pt x="22" y="6"/>
                    </a:moveTo>
                    <a:lnTo>
                      <a:pt x="0" y="32"/>
                    </a:lnTo>
                    <a:lnTo>
                      <a:pt x="34" y="26"/>
                    </a:lnTo>
                    <a:lnTo>
                      <a:pt x="56" y="0"/>
                    </a:lnTo>
                    <a:lnTo>
                      <a:pt x="22" y="6"/>
                    </a:lnTo>
                    <a:close/>
                  </a:path>
                </a:pathLst>
              </a:custGeom>
              <a:solidFill>
                <a:srgbClr val="0036B2"/>
              </a:solidFill>
              <a:ln w="0">
                <a:solidFill>
                  <a:srgbClr val="0036B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57" name="Freeform 3521"/>
              <p:cNvSpPr>
                <a:spLocks noChangeAspect="1"/>
              </p:cNvSpPr>
              <p:nvPr/>
            </p:nvSpPr>
            <p:spPr bwMode="auto">
              <a:xfrm>
                <a:off x="4948" y="1782"/>
                <a:ext cx="56" cy="32"/>
              </a:xfrm>
              <a:custGeom>
                <a:avLst/>
                <a:gdLst>
                  <a:gd name="T0" fmla="*/ 22 w 56"/>
                  <a:gd name="T1" fmla="*/ 6 h 32"/>
                  <a:gd name="T2" fmla="*/ 0 w 56"/>
                  <a:gd name="T3" fmla="*/ 32 h 32"/>
                  <a:gd name="T4" fmla="*/ 34 w 56"/>
                  <a:gd name="T5" fmla="*/ 26 h 32"/>
                  <a:gd name="T6" fmla="*/ 56 w 56"/>
                  <a:gd name="T7" fmla="*/ 0 h 32"/>
                  <a:gd name="T8" fmla="*/ 22 w 56"/>
                  <a:gd name="T9" fmla="*/ 6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32"/>
                  <a:gd name="T17" fmla="*/ 56 w 56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32">
                    <a:moveTo>
                      <a:pt x="22" y="6"/>
                    </a:moveTo>
                    <a:lnTo>
                      <a:pt x="0" y="32"/>
                    </a:lnTo>
                    <a:lnTo>
                      <a:pt x="34" y="26"/>
                    </a:lnTo>
                    <a:lnTo>
                      <a:pt x="56" y="0"/>
                    </a:lnTo>
                    <a:lnTo>
                      <a:pt x="22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58" name="Freeform 3522"/>
              <p:cNvSpPr>
                <a:spLocks noChangeAspect="1"/>
              </p:cNvSpPr>
              <p:nvPr/>
            </p:nvSpPr>
            <p:spPr bwMode="auto">
              <a:xfrm>
                <a:off x="4982" y="1776"/>
                <a:ext cx="58" cy="32"/>
              </a:xfrm>
              <a:custGeom>
                <a:avLst/>
                <a:gdLst>
                  <a:gd name="T0" fmla="*/ 22 w 58"/>
                  <a:gd name="T1" fmla="*/ 6 h 32"/>
                  <a:gd name="T2" fmla="*/ 0 w 58"/>
                  <a:gd name="T3" fmla="*/ 32 h 32"/>
                  <a:gd name="T4" fmla="*/ 34 w 58"/>
                  <a:gd name="T5" fmla="*/ 30 h 32"/>
                  <a:gd name="T6" fmla="*/ 58 w 58"/>
                  <a:gd name="T7" fmla="*/ 0 h 32"/>
                  <a:gd name="T8" fmla="*/ 22 w 58"/>
                  <a:gd name="T9" fmla="*/ 6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32"/>
                  <a:gd name="T17" fmla="*/ 58 w 58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32">
                    <a:moveTo>
                      <a:pt x="22" y="6"/>
                    </a:moveTo>
                    <a:lnTo>
                      <a:pt x="0" y="32"/>
                    </a:lnTo>
                    <a:lnTo>
                      <a:pt x="34" y="30"/>
                    </a:lnTo>
                    <a:lnTo>
                      <a:pt x="58" y="0"/>
                    </a:lnTo>
                    <a:lnTo>
                      <a:pt x="22" y="6"/>
                    </a:lnTo>
                    <a:close/>
                  </a:path>
                </a:pathLst>
              </a:custGeom>
              <a:solidFill>
                <a:srgbClr val="083FB6"/>
              </a:solidFill>
              <a:ln w="0">
                <a:solidFill>
                  <a:srgbClr val="083FB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59" name="Freeform 3523"/>
              <p:cNvSpPr>
                <a:spLocks noChangeAspect="1"/>
              </p:cNvSpPr>
              <p:nvPr/>
            </p:nvSpPr>
            <p:spPr bwMode="auto">
              <a:xfrm>
                <a:off x="4982" y="1776"/>
                <a:ext cx="58" cy="32"/>
              </a:xfrm>
              <a:custGeom>
                <a:avLst/>
                <a:gdLst>
                  <a:gd name="T0" fmla="*/ 22 w 58"/>
                  <a:gd name="T1" fmla="*/ 6 h 32"/>
                  <a:gd name="T2" fmla="*/ 0 w 58"/>
                  <a:gd name="T3" fmla="*/ 32 h 32"/>
                  <a:gd name="T4" fmla="*/ 34 w 58"/>
                  <a:gd name="T5" fmla="*/ 30 h 32"/>
                  <a:gd name="T6" fmla="*/ 58 w 58"/>
                  <a:gd name="T7" fmla="*/ 0 h 32"/>
                  <a:gd name="T8" fmla="*/ 22 w 58"/>
                  <a:gd name="T9" fmla="*/ 6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32"/>
                  <a:gd name="T17" fmla="*/ 58 w 58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32">
                    <a:moveTo>
                      <a:pt x="22" y="6"/>
                    </a:moveTo>
                    <a:lnTo>
                      <a:pt x="0" y="32"/>
                    </a:lnTo>
                    <a:lnTo>
                      <a:pt x="34" y="30"/>
                    </a:lnTo>
                    <a:lnTo>
                      <a:pt x="58" y="0"/>
                    </a:lnTo>
                    <a:lnTo>
                      <a:pt x="22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60" name="Freeform 3524"/>
              <p:cNvSpPr>
                <a:spLocks noChangeAspect="1"/>
              </p:cNvSpPr>
              <p:nvPr/>
            </p:nvSpPr>
            <p:spPr bwMode="auto">
              <a:xfrm>
                <a:off x="5016" y="1776"/>
                <a:ext cx="58" cy="32"/>
              </a:xfrm>
              <a:custGeom>
                <a:avLst/>
                <a:gdLst>
                  <a:gd name="T0" fmla="*/ 24 w 58"/>
                  <a:gd name="T1" fmla="*/ 0 h 32"/>
                  <a:gd name="T2" fmla="*/ 0 w 58"/>
                  <a:gd name="T3" fmla="*/ 30 h 32"/>
                  <a:gd name="T4" fmla="*/ 34 w 58"/>
                  <a:gd name="T5" fmla="*/ 32 h 32"/>
                  <a:gd name="T6" fmla="*/ 58 w 58"/>
                  <a:gd name="T7" fmla="*/ 0 h 32"/>
                  <a:gd name="T8" fmla="*/ 24 w 58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32"/>
                  <a:gd name="T17" fmla="*/ 58 w 58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32">
                    <a:moveTo>
                      <a:pt x="24" y="0"/>
                    </a:moveTo>
                    <a:lnTo>
                      <a:pt x="0" y="30"/>
                    </a:lnTo>
                    <a:lnTo>
                      <a:pt x="34" y="32"/>
                    </a:lnTo>
                    <a:lnTo>
                      <a:pt x="58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1C4BB7"/>
              </a:solidFill>
              <a:ln w="0">
                <a:solidFill>
                  <a:srgbClr val="1C4BB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61" name="Freeform 3525"/>
              <p:cNvSpPr>
                <a:spLocks noChangeAspect="1"/>
              </p:cNvSpPr>
              <p:nvPr/>
            </p:nvSpPr>
            <p:spPr bwMode="auto">
              <a:xfrm>
                <a:off x="5016" y="1776"/>
                <a:ext cx="58" cy="32"/>
              </a:xfrm>
              <a:custGeom>
                <a:avLst/>
                <a:gdLst>
                  <a:gd name="T0" fmla="*/ 24 w 58"/>
                  <a:gd name="T1" fmla="*/ 0 h 32"/>
                  <a:gd name="T2" fmla="*/ 0 w 58"/>
                  <a:gd name="T3" fmla="*/ 30 h 32"/>
                  <a:gd name="T4" fmla="*/ 34 w 58"/>
                  <a:gd name="T5" fmla="*/ 32 h 32"/>
                  <a:gd name="T6" fmla="*/ 58 w 58"/>
                  <a:gd name="T7" fmla="*/ 0 h 32"/>
                  <a:gd name="T8" fmla="*/ 24 w 58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32"/>
                  <a:gd name="T17" fmla="*/ 58 w 58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32">
                    <a:moveTo>
                      <a:pt x="24" y="0"/>
                    </a:moveTo>
                    <a:lnTo>
                      <a:pt x="0" y="30"/>
                    </a:lnTo>
                    <a:lnTo>
                      <a:pt x="34" y="32"/>
                    </a:lnTo>
                    <a:lnTo>
                      <a:pt x="58" y="0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62" name="Freeform 3526"/>
              <p:cNvSpPr>
                <a:spLocks noChangeAspect="1"/>
              </p:cNvSpPr>
              <p:nvPr/>
            </p:nvSpPr>
            <p:spPr bwMode="auto">
              <a:xfrm>
                <a:off x="5050" y="1776"/>
                <a:ext cx="60" cy="38"/>
              </a:xfrm>
              <a:custGeom>
                <a:avLst/>
                <a:gdLst>
                  <a:gd name="T0" fmla="*/ 24 w 60"/>
                  <a:gd name="T1" fmla="*/ 0 h 38"/>
                  <a:gd name="T2" fmla="*/ 0 w 60"/>
                  <a:gd name="T3" fmla="*/ 32 h 38"/>
                  <a:gd name="T4" fmla="*/ 36 w 60"/>
                  <a:gd name="T5" fmla="*/ 38 h 38"/>
                  <a:gd name="T6" fmla="*/ 60 w 60"/>
                  <a:gd name="T7" fmla="*/ 4 h 38"/>
                  <a:gd name="T8" fmla="*/ 24 w 60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8"/>
                  <a:gd name="T17" fmla="*/ 60 w 60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8">
                    <a:moveTo>
                      <a:pt x="24" y="0"/>
                    </a:moveTo>
                    <a:lnTo>
                      <a:pt x="0" y="32"/>
                    </a:lnTo>
                    <a:lnTo>
                      <a:pt x="36" y="38"/>
                    </a:lnTo>
                    <a:lnTo>
                      <a:pt x="60" y="4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3058B5"/>
              </a:solidFill>
              <a:ln w="0">
                <a:solidFill>
                  <a:srgbClr val="3058B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63" name="Freeform 3527"/>
              <p:cNvSpPr>
                <a:spLocks noChangeAspect="1"/>
              </p:cNvSpPr>
              <p:nvPr/>
            </p:nvSpPr>
            <p:spPr bwMode="auto">
              <a:xfrm>
                <a:off x="5050" y="1776"/>
                <a:ext cx="60" cy="38"/>
              </a:xfrm>
              <a:custGeom>
                <a:avLst/>
                <a:gdLst>
                  <a:gd name="T0" fmla="*/ 24 w 60"/>
                  <a:gd name="T1" fmla="*/ 0 h 38"/>
                  <a:gd name="T2" fmla="*/ 0 w 60"/>
                  <a:gd name="T3" fmla="*/ 32 h 38"/>
                  <a:gd name="T4" fmla="*/ 36 w 60"/>
                  <a:gd name="T5" fmla="*/ 38 h 38"/>
                  <a:gd name="T6" fmla="*/ 60 w 60"/>
                  <a:gd name="T7" fmla="*/ 4 h 38"/>
                  <a:gd name="T8" fmla="*/ 24 w 60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8"/>
                  <a:gd name="T17" fmla="*/ 60 w 60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8">
                    <a:moveTo>
                      <a:pt x="24" y="0"/>
                    </a:moveTo>
                    <a:lnTo>
                      <a:pt x="0" y="32"/>
                    </a:lnTo>
                    <a:lnTo>
                      <a:pt x="36" y="38"/>
                    </a:lnTo>
                    <a:lnTo>
                      <a:pt x="60" y="4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64" name="Freeform 3528"/>
              <p:cNvSpPr>
                <a:spLocks noChangeAspect="1"/>
              </p:cNvSpPr>
              <p:nvPr/>
            </p:nvSpPr>
            <p:spPr bwMode="auto">
              <a:xfrm>
                <a:off x="5086" y="1780"/>
                <a:ext cx="60" cy="46"/>
              </a:xfrm>
              <a:custGeom>
                <a:avLst/>
                <a:gdLst>
                  <a:gd name="T0" fmla="*/ 24 w 60"/>
                  <a:gd name="T1" fmla="*/ 0 h 46"/>
                  <a:gd name="T2" fmla="*/ 0 w 60"/>
                  <a:gd name="T3" fmla="*/ 34 h 46"/>
                  <a:gd name="T4" fmla="*/ 36 w 60"/>
                  <a:gd name="T5" fmla="*/ 46 h 46"/>
                  <a:gd name="T6" fmla="*/ 60 w 60"/>
                  <a:gd name="T7" fmla="*/ 10 h 46"/>
                  <a:gd name="T8" fmla="*/ 24 w 60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46"/>
                  <a:gd name="T17" fmla="*/ 60 w 60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46">
                    <a:moveTo>
                      <a:pt x="24" y="0"/>
                    </a:moveTo>
                    <a:lnTo>
                      <a:pt x="0" y="34"/>
                    </a:lnTo>
                    <a:lnTo>
                      <a:pt x="36" y="46"/>
                    </a:lnTo>
                    <a:lnTo>
                      <a:pt x="60" y="1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467B0"/>
              </a:solidFill>
              <a:ln w="0">
                <a:solidFill>
                  <a:srgbClr val="4467B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65" name="Freeform 3529"/>
              <p:cNvSpPr>
                <a:spLocks noChangeAspect="1"/>
              </p:cNvSpPr>
              <p:nvPr/>
            </p:nvSpPr>
            <p:spPr bwMode="auto">
              <a:xfrm>
                <a:off x="5086" y="1780"/>
                <a:ext cx="60" cy="46"/>
              </a:xfrm>
              <a:custGeom>
                <a:avLst/>
                <a:gdLst>
                  <a:gd name="T0" fmla="*/ 24 w 60"/>
                  <a:gd name="T1" fmla="*/ 0 h 46"/>
                  <a:gd name="T2" fmla="*/ 0 w 60"/>
                  <a:gd name="T3" fmla="*/ 34 h 46"/>
                  <a:gd name="T4" fmla="*/ 36 w 60"/>
                  <a:gd name="T5" fmla="*/ 46 h 46"/>
                  <a:gd name="T6" fmla="*/ 60 w 60"/>
                  <a:gd name="T7" fmla="*/ 10 h 46"/>
                  <a:gd name="T8" fmla="*/ 24 w 60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46"/>
                  <a:gd name="T17" fmla="*/ 60 w 60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46">
                    <a:moveTo>
                      <a:pt x="24" y="0"/>
                    </a:moveTo>
                    <a:lnTo>
                      <a:pt x="0" y="34"/>
                    </a:lnTo>
                    <a:lnTo>
                      <a:pt x="36" y="46"/>
                    </a:lnTo>
                    <a:lnTo>
                      <a:pt x="60" y="10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66" name="Freeform 3530"/>
              <p:cNvSpPr>
                <a:spLocks noChangeAspect="1"/>
              </p:cNvSpPr>
              <p:nvPr/>
            </p:nvSpPr>
            <p:spPr bwMode="auto">
              <a:xfrm>
                <a:off x="5122" y="1790"/>
                <a:ext cx="58" cy="56"/>
              </a:xfrm>
              <a:custGeom>
                <a:avLst/>
                <a:gdLst>
                  <a:gd name="T0" fmla="*/ 24 w 58"/>
                  <a:gd name="T1" fmla="*/ 0 h 56"/>
                  <a:gd name="T2" fmla="*/ 0 w 58"/>
                  <a:gd name="T3" fmla="*/ 36 h 56"/>
                  <a:gd name="T4" fmla="*/ 34 w 58"/>
                  <a:gd name="T5" fmla="*/ 56 h 56"/>
                  <a:gd name="T6" fmla="*/ 58 w 58"/>
                  <a:gd name="T7" fmla="*/ 18 h 56"/>
                  <a:gd name="T8" fmla="*/ 24 w 58"/>
                  <a:gd name="T9" fmla="*/ 0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56"/>
                  <a:gd name="T17" fmla="*/ 58 w 58"/>
                  <a:gd name="T18" fmla="*/ 56 h 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56">
                    <a:moveTo>
                      <a:pt x="24" y="0"/>
                    </a:moveTo>
                    <a:lnTo>
                      <a:pt x="0" y="36"/>
                    </a:lnTo>
                    <a:lnTo>
                      <a:pt x="34" y="56"/>
                    </a:lnTo>
                    <a:lnTo>
                      <a:pt x="58" y="18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5577A8"/>
              </a:solidFill>
              <a:ln w="0">
                <a:solidFill>
                  <a:srgbClr val="5577A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67" name="Freeform 3531"/>
              <p:cNvSpPr>
                <a:spLocks noChangeAspect="1"/>
              </p:cNvSpPr>
              <p:nvPr/>
            </p:nvSpPr>
            <p:spPr bwMode="auto">
              <a:xfrm>
                <a:off x="5122" y="1790"/>
                <a:ext cx="58" cy="56"/>
              </a:xfrm>
              <a:custGeom>
                <a:avLst/>
                <a:gdLst>
                  <a:gd name="T0" fmla="*/ 24 w 58"/>
                  <a:gd name="T1" fmla="*/ 0 h 56"/>
                  <a:gd name="T2" fmla="*/ 0 w 58"/>
                  <a:gd name="T3" fmla="*/ 36 h 56"/>
                  <a:gd name="T4" fmla="*/ 34 w 58"/>
                  <a:gd name="T5" fmla="*/ 56 h 56"/>
                  <a:gd name="T6" fmla="*/ 58 w 58"/>
                  <a:gd name="T7" fmla="*/ 18 h 56"/>
                  <a:gd name="T8" fmla="*/ 24 w 58"/>
                  <a:gd name="T9" fmla="*/ 0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56"/>
                  <a:gd name="T17" fmla="*/ 58 w 58"/>
                  <a:gd name="T18" fmla="*/ 56 h 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56">
                    <a:moveTo>
                      <a:pt x="24" y="0"/>
                    </a:moveTo>
                    <a:lnTo>
                      <a:pt x="0" y="36"/>
                    </a:lnTo>
                    <a:lnTo>
                      <a:pt x="34" y="56"/>
                    </a:lnTo>
                    <a:lnTo>
                      <a:pt x="58" y="18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68" name="Freeform 3532"/>
              <p:cNvSpPr>
                <a:spLocks noChangeAspect="1"/>
              </p:cNvSpPr>
              <p:nvPr/>
            </p:nvSpPr>
            <p:spPr bwMode="auto">
              <a:xfrm>
                <a:off x="5156" y="1808"/>
                <a:ext cx="60" cy="66"/>
              </a:xfrm>
              <a:custGeom>
                <a:avLst/>
                <a:gdLst>
                  <a:gd name="T0" fmla="*/ 24 w 60"/>
                  <a:gd name="T1" fmla="*/ 0 h 66"/>
                  <a:gd name="T2" fmla="*/ 0 w 60"/>
                  <a:gd name="T3" fmla="*/ 38 h 66"/>
                  <a:gd name="T4" fmla="*/ 36 w 60"/>
                  <a:gd name="T5" fmla="*/ 66 h 66"/>
                  <a:gd name="T6" fmla="*/ 60 w 60"/>
                  <a:gd name="T7" fmla="*/ 30 h 66"/>
                  <a:gd name="T8" fmla="*/ 24 w 60"/>
                  <a:gd name="T9" fmla="*/ 0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66"/>
                  <a:gd name="T17" fmla="*/ 60 w 60"/>
                  <a:gd name="T18" fmla="*/ 66 h 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66">
                    <a:moveTo>
                      <a:pt x="24" y="0"/>
                    </a:moveTo>
                    <a:lnTo>
                      <a:pt x="0" y="38"/>
                    </a:lnTo>
                    <a:lnTo>
                      <a:pt x="36" y="66"/>
                    </a:lnTo>
                    <a:lnTo>
                      <a:pt x="60" y="3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64879C"/>
              </a:solidFill>
              <a:ln w="0">
                <a:solidFill>
                  <a:srgbClr val="64879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69" name="Freeform 3533"/>
              <p:cNvSpPr>
                <a:spLocks noChangeAspect="1"/>
              </p:cNvSpPr>
              <p:nvPr/>
            </p:nvSpPr>
            <p:spPr bwMode="auto">
              <a:xfrm>
                <a:off x="5156" y="1808"/>
                <a:ext cx="60" cy="66"/>
              </a:xfrm>
              <a:custGeom>
                <a:avLst/>
                <a:gdLst>
                  <a:gd name="T0" fmla="*/ 24 w 60"/>
                  <a:gd name="T1" fmla="*/ 0 h 66"/>
                  <a:gd name="T2" fmla="*/ 0 w 60"/>
                  <a:gd name="T3" fmla="*/ 38 h 66"/>
                  <a:gd name="T4" fmla="*/ 36 w 60"/>
                  <a:gd name="T5" fmla="*/ 66 h 66"/>
                  <a:gd name="T6" fmla="*/ 60 w 60"/>
                  <a:gd name="T7" fmla="*/ 30 h 66"/>
                  <a:gd name="T8" fmla="*/ 24 w 60"/>
                  <a:gd name="T9" fmla="*/ 0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66"/>
                  <a:gd name="T17" fmla="*/ 60 w 60"/>
                  <a:gd name="T18" fmla="*/ 66 h 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66">
                    <a:moveTo>
                      <a:pt x="24" y="0"/>
                    </a:moveTo>
                    <a:lnTo>
                      <a:pt x="0" y="38"/>
                    </a:lnTo>
                    <a:lnTo>
                      <a:pt x="36" y="66"/>
                    </a:lnTo>
                    <a:lnTo>
                      <a:pt x="60" y="30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70" name="Freeform 3534"/>
              <p:cNvSpPr>
                <a:spLocks noChangeAspect="1"/>
              </p:cNvSpPr>
              <p:nvPr/>
            </p:nvSpPr>
            <p:spPr bwMode="auto">
              <a:xfrm>
                <a:off x="5192" y="1838"/>
                <a:ext cx="58" cy="76"/>
              </a:xfrm>
              <a:custGeom>
                <a:avLst/>
                <a:gdLst>
                  <a:gd name="T0" fmla="*/ 24 w 58"/>
                  <a:gd name="T1" fmla="*/ 0 h 76"/>
                  <a:gd name="T2" fmla="*/ 0 w 58"/>
                  <a:gd name="T3" fmla="*/ 36 h 76"/>
                  <a:gd name="T4" fmla="*/ 34 w 58"/>
                  <a:gd name="T5" fmla="*/ 76 h 76"/>
                  <a:gd name="T6" fmla="*/ 58 w 58"/>
                  <a:gd name="T7" fmla="*/ 42 h 76"/>
                  <a:gd name="T8" fmla="*/ 24 w 58"/>
                  <a:gd name="T9" fmla="*/ 0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76"/>
                  <a:gd name="T17" fmla="*/ 58 w 58"/>
                  <a:gd name="T18" fmla="*/ 76 h 7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76">
                    <a:moveTo>
                      <a:pt x="24" y="0"/>
                    </a:moveTo>
                    <a:lnTo>
                      <a:pt x="0" y="36"/>
                    </a:lnTo>
                    <a:lnTo>
                      <a:pt x="34" y="76"/>
                    </a:lnTo>
                    <a:lnTo>
                      <a:pt x="58" y="4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6F968E"/>
              </a:solidFill>
              <a:ln w="0">
                <a:solidFill>
                  <a:srgbClr val="6F968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71" name="Freeform 3535"/>
              <p:cNvSpPr>
                <a:spLocks noChangeAspect="1"/>
              </p:cNvSpPr>
              <p:nvPr/>
            </p:nvSpPr>
            <p:spPr bwMode="auto">
              <a:xfrm>
                <a:off x="5192" y="1838"/>
                <a:ext cx="58" cy="76"/>
              </a:xfrm>
              <a:custGeom>
                <a:avLst/>
                <a:gdLst>
                  <a:gd name="T0" fmla="*/ 24 w 58"/>
                  <a:gd name="T1" fmla="*/ 0 h 76"/>
                  <a:gd name="T2" fmla="*/ 0 w 58"/>
                  <a:gd name="T3" fmla="*/ 36 h 76"/>
                  <a:gd name="T4" fmla="*/ 34 w 58"/>
                  <a:gd name="T5" fmla="*/ 76 h 76"/>
                  <a:gd name="T6" fmla="*/ 58 w 58"/>
                  <a:gd name="T7" fmla="*/ 42 h 76"/>
                  <a:gd name="T8" fmla="*/ 24 w 58"/>
                  <a:gd name="T9" fmla="*/ 0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76"/>
                  <a:gd name="T17" fmla="*/ 58 w 58"/>
                  <a:gd name="T18" fmla="*/ 76 h 7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76">
                    <a:moveTo>
                      <a:pt x="24" y="0"/>
                    </a:moveTo>
                    <a:lnTo>
                      <a:pt x="0" y="36"/>
                    </a:lnTo>
                    <a:lnTo>
                      <a:pt x="34" y="76"/>
                    </a:lnTo>
                    <a:lnTo>
                      <a:pt x="58" y="42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72" name="Freeform 3536"/>
              <p:cNvSpPr>
                <a:spLocks noChangeAspect="1"/>
              </p:cNvSpPr>
              <p:nvPr/>
            </p:nvSpPr>
            <p:spPr bwMode="auto">
              <a:xfrm>
                <a:off x="5226" y="1880"/>
                <a:ext cx="58" cy="86"/>
              </a:xfrm>
              <a:custGeom>
                <a:avLst/>
                <a:gdLst>
                  <a:gd name="T0" fmla="*/ 24 w 58"/>
                  <a:gd name="T1" fmla="*/ 0 h 86"/>
                  <a:gd name="T2" fmla="*/ 0 w 58"/>
                  <a:gd name="T3" fmla="*/ 34 h 86"/>
                  <a:gd name="T4" fmla="*/ 34 w 58"/>
                  <a:gd name="T5" fmla="*/ 86 h 86"/>
                  <a:gd name="T6" fmla="*/ 58 w 58"/>
                  <a:gd name="T7" fmla="*/ 54 h 86"/>
                  <a:gd name="T8" fmla="*/ 24 w 58"/>
                  <a:gd name="T9" fmla="*/ 0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86"/>
                  <a:gd name="T17" fmla="*/ 58 w 58"/>
                  <a:gd name="T18" fmla="*/ 86 h 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86">
                    <a:moveTo>
                      <a:pt x="24" y="0"/>
                    </a:moveTo>
                    <a:lnTo>
                      <a:pt x="0" y="34"/>
                    </a:lnTo>
                    <a:lnTo>
                      <a:pt x="34" y="86"/>
                    </a:lnTo>
                    <a:lnTo>
                      <a:pt x="58" y="54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78A77D"/>
              </a:solidFill>
              <a:ln w="0">
                <a:solidFill>
                  <a:srgbClr val="78A77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73" name="Freeform 3537"/>
              <p:cNvSpPr>
                <a:spLocks noChangeAspect="1"/>
              </p:cNvSpPr>
              <p:nvPr/>
            </p:nvSpPr>
            <p:spPr bwMode="auto">
              <a:xfrm>
                <a:off x="5226" y="1880"/>
                <a:ext cx="58" cy="86"/>
              </a:xfrm>
              <a:custGeom>
                <a:avLst/>
                <a:gdLst>
                  <a:gd name="T0" fmla="*/ 24 w 58"/>
                  <a:gd name="T1" fmla="*/ 0 h 86"/>
                  <a:gd name="T2" fmla="*/ 0 w 58"/>
                  <a:gd name="T3" fmla="*/ 34 h 86"/>
                  <a:gd name="T4" fmla="*/ 34 w 58"/>
                  <a:gd name="T5" fmla="*/ 86 h 86"/>
                  <a:gd name="T6" fmla="*/ 58 w 58"/>
                  <a:gd name="T7" fmla="*/ 54 h 86"/>
                  <a:gd name="T8" fmla="*/ 24 w 58"/>
                  <a:gd name="T9" fmla="*/ 0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86"/>
                  <a:gd name="T17" fmla="*/ 58 w 58"/>
                  <a:gd name="T18" fmla="*/ 86 h 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86">
                    <a:moveTo>
                      <a:pt x="24" y="0"/>
                    </a:moveTo>
                    <a:lnTo>
                      <a:pt x="0" y="34"/>
                    </a:lnTo>
                    <a:lnTo>
                      <a:pt x="34" y="86"/>
                    </a:lnTo>
                    <a:lnTo>
                      <a:pt x="58" y="54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74" name="Freeform 3538"/>
              <p:cNvSpPr>
                <a:spLocks noChangeAspect="1"/>
              </p:cNvSpPr>
              <p:nvPr/>
            </p:nvSpPr>
            <p:spPr bwMode="auto">
              <a:xfrm>
                <a:off x="5260" y="1934"/>
                <a:ext cx="56" cy="88"/>
              </a:xfrm>
              <a:custGeom>
                <a:avLst/>
                <a:gdLst>
                  <a:gd name="T0" fmla="*/ 24 w 56"/>
                  <a:gd name="T1" fmla="*/ 0 h 88"/>
                  <a:gd name="T2" fmla="*/ 0 w 56"/>
                  <a:gd name="T3" fmla="*/ 32 h 88"/>
                  <a:gd name="T4" fmla="*/ 34 w 56"/>
                  <a:gd name="T5" fmla="*/ 88 h 88"/>
                  <a:gd name="T6" fmla="*/ 56 w 56"/>
                  <a:gd name="T7" fmla="*/ 60 h 88"/>
                  <a:gd name="T8" fmla="*/ 24 w 56"/>
                  <a:gd name="T9" fmla="*/ 0 h 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88"/>
                  <a:gd name="T17" fmla="*/ 56 w 56"/>
                  <a:gd name="T18" fmla="*/ 88 h 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88">
                    <a:moveTo>
                      <a:pt x="24" y="0"/>
                    </a:moveTo>
                    <a:lnTo>
                      <a:pt x="0" y="32"/>
                    </a:lnTo>
                    <a:lnTo>
                      <a:pt x="34" y="88"/>
                    </a:lnTo>
                    <a:lnTo>
                      <a:pt x="56" y="6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78B46D"/>
              </a:solidFill>
              <a:ln w="0">
                <a:solidFill>
                  <a:srgbClr val="78B46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75" name="Freeform 3539"/>
              <p:cNvSpPr>
                <a:spLocks noChangeAspect="1"/>
              </p:cNvSpPr>
              <p:nvPr/>
            </p:nvSpPr>
            <p:spPr bwMode="auto">
              <a:xfrm>
                <a:off x="5260" y="1934"/>
                <a:ext cx="56" cy="88"/>
              </a:xfrm>
              <a:custGeom>
                <a:avLst/>
                <a:gdLst>
                  <a:gd name="T0" fmla="*/ 24 w 56"/>
                  <a:gd name="T1" fmla="*/ 0 h 88"/>
                  <a:gd name="T2" fmla="*/ 0 w 56"/>
                  <a:gd name="T3" fmla="*/ 32 h 88"/>
                  <a:gd name="T4" fmla="*/ 34 w 56"/>
                  <a:gd name="T5" fmla="*/ 88 h 88"/>
                  <a:gd name="T6" fmla="*/ 56 w 56"/>
                  <a:gd name="T7" fmla="*/ 60 h 88"/>
                  <a:gd name="T8" fmla="*/ 24 w 56"/>
                  <a:gd name="T9" fmla="*/ 0 h 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88"/>
                  <a:gd name="T17" fmla="*/ 56 w 56"/>
                  <a:gd name="T18" fmla="*/ 88 h 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88">
                    <a:moveTo>
                      <a:pt x="24" y="0"/>
                    </a:moveTo>
                    <a:lnTo>
                      <a:pt x="0" y="32"/>
                    </a:lnTo>
                    <a:lnTo>
                      <a:pt x="34" y="88"/>
                    </a:lnTo>
                    <a:lnTo>
                      <a:pt x="56" y="60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76" name="Freeform 3540"/>
              <p:cNvSpPr>
                <a:spLocks noChangeAspect="1"/>
              </p:cNvSpPr>
              <p:nvPr/>
            </p:nvSpPr>
            <p:spPr bwMode="auto">
              <a:xfrm>
                <a:off x="5294" y="1994"/>
                <a:ext cx="56" cy="82"/>
              </a:xfrm>
              <a:custGeom>
                <a:avLst/>
                <a:gdLst>
                  <a:gd name="T0" fmla="*/ 22 w 56"/>
                  <a:gd name="T1" fmla="*/ 0 h 82"/>
                  <a:gd name="T2" fmla="*/ 0 w 56"/>
                  <a:gd name="T3" fmla="*/ 28 h 82"/>
                  <a:gd name="T4" fmla="*/ 34 w 56"/>
                  <a:gd name="T5" fmla="*/ 82 h 82"/>
                  <a:gd name="T6" fmla="*/ 56 w 56"/>
                  <a:gd name="T7" fmla="*/ 60 h 82"/>
                  <a:gd name="T8" fmla="*/ 22 w 56"/>
                  <a:gd name="T9" fmla="*/ 0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82"/>
                  <a:gd name="T17" fmla="*/ 56 w 56"/>
                  <a:gd name="T18" fmla="*/ 82 h 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82">
                    <a:moveTo>
                      <a:pt x="22" y="0"/>
                    </a:moveTo>
                    <a:lnTo>
                      <a:pt x="0" y="28"/>
                    </a:lnTo>
                    <a:lnTo>
                      <a:pt x="34" y="82"/>
                    </a:lnTo>
                    <a:lnTo>
                      <a:pt x="56" y="6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70BF5F"/>
              </a:solidFill>
              <a:ln w="0">
                <a:solidFill>
                  <a:srgbClr val="70BF5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77" name="Freeform 3541"/>
              <p:cNvSpPr>
                <a:spLocks noChangeAspect="1"/>
              </p:cNvSpPr>
              <p:nvPr/>
            </p:nvSpPr>
            <p:spPr bwMode="auto">
              <a:xfrm>
                <a:off x="5294" y="1994"/>
                <a:ext cx="56" cy="82"/>
              </a:xfrm>
              <a:custGeom>
                <a:avLst/>
                <a:gdLst>
                  <a:gd name="T0" fmla="*/ 22 w 56"/>
                  <a:gd name="T1" fmla="*/ 0 h 82"/>
                  <a:gd name="T2" fmla="*/ 0 w 56"/>
                  <a:gd name="T3" fmla="*/ 28 h 82"/>
                  <a:gd name="T4" fmla="*/ 34 w 56"/>
                  <a:gd name="T5" fmla="*/ 82 h 82"/>
                  <a:gd name="T6" fmla="*/ 56 w 56"/>
                  <a:gd name="T7" fmla="*/ 60 h 82"/>
                  <a:gd name="T8" fmla="*/ 22 w 56"/>
                  <a:gd name="T9" fmla="*/ 0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82"/>
                  <a:gd name="T17" fmla="*/ 56 w 56"/>
                  <a:gd name="T18" fmla="*/ 82 h 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82">
                    <a:moveTo>
                      <a:pt x="22" y="0"/>
                    </a:moveTo>
                    <a:lnTo>
                      <a:pt x="0" y="28"/>
                    </a:lnTo>
                    <a:lnTo>
                      <a:pt x="34" y="82"/>
                    </a:lnTo>
                    <a:lnTo>
                      <a:pt x="56" y="60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78" name="Freeform 3542"/>
              <p:cNvSpPr>
                <a:spLocks noChangeAspect="1"/>
              </p:cNvSpPr>
              <p:nvPr/>
            </p:nvSpPr>
            <p:spPr bwMode="auto">
              <a:xfrm>
                <a:off x="5328" y="2054"/>
                <a:ext cx="56" cy="62"/>
              </a:xfrm>
              <a:custGeom>
                <a:avLst/>
                <a:gdLst>
                  <a:gd name="T0" fmla="*/ 22 w 56"/>
                  <a:gd name="T1" fmla="*/ 0 h 62"/>
                  <a:gd name="T2" fmla="*/ 0 w 56"/>
                  <a:gd name="T3" fmla="*/ 22 h 62"/>
                  <a:gd name="T4" fmla="*/ 36 w 56"/>
                  <a:gd name="T5" fmla="*/ 62 h 62"/>
                  <a:gd name="T6" fmla="*/ 56 w 56"/>
                  <a:gd name="T7" fmla="*/ 46 h 62"/>
                  <a:gd name="T8" fmla="*/ 22 w 56"/>
                  <a:gd name="T9" fmla="*/ 0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62"/>
                  <a:gd name="T17" fmla="*/ 56 w 56"/>
                  <a:gd name="T18" fmla="*/ 62 h 6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62">
                    <a:moveTo>
                      <a:pt x="22" y="0"/>
                    </a:moveTo>
                    <a:lnTo>
                      <a:pt x="0" y="22"/>
                    </a:lnTo>
                    <a:lnTo>
                      <a:pt x="36" y="62"/>
                    </a:lnTo>
                    <a:lnTo>
                      <a:pt x="56" y="46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54BF5A"/>
              </a:solidFill>
              <a:ln w="0">
                <a:solidFill>
                  <a:srgbClr val="54BF5A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79" name="Freeform 3543"/>
              <p:cNvSpPr>
                <a:spLocks noChangeAspect="1"/>
              </p:cNvSpPr>
              <p:nvPr/>
            </p:nvSpPr>
            <p:spPr bwMode="auto">
              <a:xfrm>
                <a:off x="5328" y="2054"/>
                <a:ext cx="56" cy="62"/>
              </a:xfrm>
              <a:custGeom>
                <a:avLst/>
                <a:gdLst>
                  <a:gd name="T0" fmla="*/ 22 w 56"/>
                  <a:gd name="T1" fmla="*/ 0 h 62"/>
                  <a:gd name="T2" fmla="*/ 0 w 56"/>
                  <a:gd name="T3" fmla="*/ 22 h 62"/>
                  <a:gd name="T4" fmla="*/ 36 w 56"/>
                  <a:gd name="T5" fmla="*/ 62 h 62"/>
                  <a:gd name="T6" fmla="*/ 56 w 56"/>
                  <a:gd name="T7" fmla="*/ 46 h 62"/>
                  <a:gd name="T8" fmla="*/ 22 w 56"/>
                  <a:gd name="T9" fmla="*/ 0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62"/>
                  <a:gd name="T17" fmla="*/ 56 w 56"/>
                  <a:gd name="T18" fmla="*/ 62 h 6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62">
                    <a:moveTo>
                      <a:pt x="22" y="0"/>
                    </a:moveTo>
                    <a:lnTo>
                      <a:pt x="0" y="22"/>
                    </a:lnTo>
                    <a:lnTo>
                      <a:pt x="36" y="62"/>
                    </a:lnTo>
                    <a:lnTo>
                      <a:pt x="56" y="46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80" name="Freeform 3544"/>
              <p:cNvSpPr>
                <a:spLocks noChangeAspect="1"/>
              </p:cNvSpPr>
              <p:nvPr/>
            </p:nvSpPr>
            <p:spPr bwMode="auto">
              <a:xfrm>
                <a:off x="5364" y="2100"/>
                <a:ext cx="58" cy="32"/>
              </a:xfrm>
              <a:custGeom>
                <a:avLst/>
                <a:gdLst>
                  <a:gd name="T0" fmla="*/ 20 w 58"/>
                  <a:gd name="T1" fmla="*/ 0 h 32"/>
                  <a:gd name="T2" fmla="*/ 0 w 58"/>
                  <a:gd name="T3" fmla="*/ 16 h 32"/>
                  <a:gd name="T4" fmla="*/ 38 w 58"/>
                  <a:gd name="T5" fmla="*/ 32 h 32"/>
                  <a:gd name="T6" fmla="*/ 58 w 58"/>
                  <a:gd name="T7" fmla="*/ 16 h 32"/>
                  <a:gd name="T8" fmla="*/ 20 w 58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32"/>
                  <a:gd name="T17" fmla="*/ 58 w 58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32">
                    <a:moveTo>
                      <a:pt x="20" y="0"/>
                    </a:moveTo>
                    <a:lnTo>
                      <a:pt x="0" y="16"/>
                    </a:lnTo>
                    <a:lnTo>
                      <a:pt x="38" y="32"/>
                    </a:lnTo>
                    <a:lnTo>
                      <a:pt x="58" y="16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6946D"/>
              </a:solidFill>
              <a:ln w="0">
                <a:solidFill>
                  <a:srgbClr val="06946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81" name="Freeform 3545"/>
              <p:cNvSpPr>
                <a:spLocks noChangeAspect="1"/>
              </p:cNvSpPr>
              <p:nvPr/>
            </p:nvSpPr>
            <p:spPr bwMode="auto">
              <a:xfrm>
                <a:off x="5364" y="2100"/>
                <a:ext cx="58" cy="32"/>
              </a:xfrm>
              <a:custGeom>
                <a:avLst/>
                <a:gdLst>
                  <a:gd name="T0" fmla="*/ 20 w 58"/>
                  <a:gd name="T1" fmla="*/ 0 h 32"/>
                  <a:gd name="T2" fmla="*/ 0 w 58"/>
                  <a:gd name="T3" fmla="*/ 16 h 32"/>
                  <a:gd name="T4" fmla="*/ 38 w 58"/>
                  <a:gd name="T5" fmla="*/ 32 h 32"/>
                  <a:gd name="T6" fmla="*/ 58 w 58"/>
                  <a:gd name="T7" fmla="*/ 16 h 32"/>
                  <a:gd name="T8" fmla="*/ 20 w 58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32"/>
                  <a:gd name="T17" fmla="*/ 58 w 58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32">
                    <a:moveTo>
                      <a:pt x="20" y="0"/>
                    </a:moveTo>
                    <a:lnTo>
                      <a:pt x="0" y="16"/>
                    </a:lnTo>
                    <a:lnTo>
                      <a:pt x="38" y="32"/>
                    </a:lnTo>
                    <a:lnTo>
                      <a:pt x="58" y="16"/>
                    </a:lnTo>
                    <a:lnTo>
                      <a:pt x="2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82" name="Freeform 3546"/>
              <p:cNvSpPr>
                <a:spLocks noChangeAspect="1"/>
              </p:cNvSpPr>
              <p:nvPr/>
            </p:nvSpPr>
            <p:spPr bwMode="auto">
              <a:xfrm>
                <a:off x="4312" y="1770"/>
                <a:ext cx="50" cy="18"/>
              </a:xfrm>
              <a:custGeom>
                <a:avLst/>
                <a:gdLst>
                  <a:gd name="T0" fmla="*/ 24 w 50"/>
                  <a:gd name="T1" fmla="*/ 0 h 18"/>
                  <a:gd name="T2" fmla="*/ 0 w 50"/>
                  <a:gd name="T3" fmla="*/ 10 h 18"/>
                  <a:gd name="T4" fmla="*/ 26 w 50"/>
                  <a:gd name="T5" fmla="*/ 18 h 18"/>
                  <a:gd name="T6" fmla="*/ 50 w 50"/>
                  <a:gd name="T7" fmla="*/ 8 h 18"/>
                  <a:gd name="T8" fmla="*/ 24 w 50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8"/>
                  <a:gd name="T17" fmla="*/ 50 w 50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8">
                    <a:moveTo>
                      <a:pt x="24" y="0"/>
                    </a:moveTo>
                    <a:lnTo>
                      <a:pt x="0" y="10"/>
                    </a:lnTo>
                    <a:lnTo>
                      <a:pt x="26" y="18"/>
                    </a:lnTo>
                    <a:lnTo>
                      <a:pt x="50" y="8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83" name="Freeform 3547"/>
              <p:cNvSpPr>
                <a:spLocks noChangeAspect="1"/>
              </p:cNvSpPr>
              <p:nvPr/>
            </p:nvSpPr>
            <p:spPr bwMode="auto">
              <a:xfrm>
                <a:off x="4312" y="1770"/>
                <a:ext cx="50" cy="18"/>
              </a:xfrm>
              <a:custGeom>
                <a:avLst/>
                <a:gdLst>
                  <a:gd name="T0" fmla="*/ 24 w 50"/>
                  <a:gd name="T1" fmla="*/ 0 h 18"/>
                  <a:gd name="T2" fmla="*/ 0 w 50"/>
                  <a:gd name="T3" fmla="*/ 10 h 18"/>
                  <a:gd name="T4" fmla="*/ 26 w 50"/>
                  <a:gd name="T5" fmla="*/ 18 h 18"/>
                  <a:gd name="T6" fmla="*/ 50 w 50"/>
                  <a:gd name="T7" fmla="*/ 8 h 18"/>
                  <a:gd name="T8" fmla="*/ 24 w 50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18"/>
                  <a:gd name="T17" fmla="*/ 50 w 50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18">
                    <a:moveTo>
                      <a:pt x="24" y="0"/>
                    </a:moveTo>
                    <a:lnTo>
                      <a:pt x="0" y="10"/>
                    </a:lnTo>
                    <a:lnTo>
                      <a:pt x="26" y="18"/>
                    </a:lnTo>
                    <a:lnTo>
                      <a:pt x="50" y="8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84" name="Freeform 3548"/>
              <p:cNvSpPr>
                <a:spLocks noChangeAspect="1"/>
              </p:cNvSpPr>
              <p:nvPr/>
            </p:nvSpPr>
            <p:spPr bwMode="auto">
              <a:xfrm>
                <a:off x="4338" y="1778"/>
                <a:ext cx="50" cy="20"/>
              </a:xfrm>
              <a:custGeom>
                <a:avLst/>
                <a:gdLst>
                  <a:gd name="T0" fmla="*/ 24 w 50"/>
                  <a:gd name="T1" fmla="*/ 0 h 20"/>
                  <a:gd name="T2" fmla="*/ 0 w 50"/>
                  <a:gd name="T3" fmla="*/ 10 h 20"/>
                  <a:gd name="T4" fmla="*/ 26 w 50"/>
                  <a:gd name="T5" fmla="*/ 20 h 20"/>
                  <a:gd name="T6" fmla="*/ 50 w 50"/>
                  <a:gd name="T7" fmla="*/ 8 h 20"/>
                  <a:gd name="T8" fmla="*/ 24 w 5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20"/>
                  <a:gd name="T17" fmla="*/ 50 w 50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20">
                    <a:moveTo>
                      <a:pt x="24" y="0"/>
                    </a:moveTo>
                    <a:lnTo>
                      <a:pt x="0" y="10"/>
                    </a:lnTo>
                    <a:lnTo>
                      <a:pt x="26" y="20"/>
                    </a:lnTo>
                    <a:lnTo>
                      <a:pt x="50" y="8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8A6F"/>
              </a:solidFill>
              <a:ln w="0">
                <a:solidFill>
                  <a:srgbClr val="008A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85" name="Freeform 3549"/>
              <p:cNvSpPr>
                <a:spLocks noChangeAspect="1"/>
              </p:cNvSpPr>
              <p:nvPr/>
            </p:nvSpPr>
            <p:spPr bwMode="auto">
              <a:xfrm>
                <a:off x="4338" y="1778"/>
                <a:ext cx="50" cy="20"/>
              </a:xfrm>
              <a:custGeom>
                <a:avLst/>
                <a:gdLst>
                  <a:gd name="T0" fmla="*/ 24 w 50"/>
                  <a:gd name="T1" fmla="*/ 0 h 20"/>
                  <a:gd name="T2" fmla="*/ 0 w 50"/>
                  <a:gd name="T3" fmla="*/ 10 h 20"/>
                  <a:gd name="T4" fmla="*/ 26 w 50"/>
                  <a:gd name="T5" fmla="*/ 20 h 20"/>
                  <a:gd name="T6" fmla="*/ 50 w 50"/>
                  <a:gd name="T7" fmla="*/ 8 h 20"/>
                  <a:gd name="T8" fmla="*/ 24 w 5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20"/>
                  <a:gd name="T17" fmla="*/ 50 w 50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20">
                    <a:moveTo>
                      <a:pt x="24" y="0"/>
                    </a:moveTo>
                    <a:lnTo>
                      <a:pt x="0" y="10"/>
                    </a:lnTo>
                    <a:lnTo>
                      <a:pt x="26" y="20"/>
                    </a:lnTo>
                    <a:lnTo>
                      <a:pt x="50" y="8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86" name="Freeform 3550"/>
              <p:cNvSpPr>
                <a:spLocks noChangeAspect="1"/>
              </p:cNvSpPr>
              <p:nvPr/>
            </p:nvSpPr>
            <p:spPr bwMode="auto">
              <a:xfrm>
                <a:off x="4364" y="1786"/>
                <a:ext cx="50" cy="20"/>
              </a:xfrm>
              <a:custGeom>
                <a:avLst/>
                <a:gdLst>
                  <a:gd name="T0" fmla="*/ 24 w 50"/>
                  <a:gd name="T1" fmla="*/ 0 h 20"/>
                  <a:gd name="T2" fmla="*/ 0 w 50"/>
                  <a:gd name="T3" fmla="*/ 12 h 20"/>
                  <a:gd name="T4" fmla="*/ 26 w 50"/>
                  <a:gd name="T5" fmla="*/ 20 h 20"/>
                  <a:gd name="T6" fmla="*/ 50 w 50"/>
                  <a:gd name="T7" fmla="*/ 10 h 20"/>
                  <a:gd name="T8" fmla="*/ 24 w 5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20"/>
                  <a:gd name="T17" fmla="*/ 50 w 50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20">
                    <a:moveTo>
                      <a:pt x="24" y="0"/>
                    </a:moveTo>
                    <a:lnTo>
                      <a:pt x="0" y="12"/>
                    </a:lnTo>
                    <a:lnTo>
                      <a:pt x="26" y="20"/>
                    </a:lnTo>
                    <a:lnTo>
                      <a:pt x="50" y="1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87" name="Freeform 3551"/>
              <p:cNvSpPr>
                <a:spLocks noChangeAspect="1"/>
              </p:cNvSpPr>
              <p:nvPr/>
            </p:nvSpPr>
            <p:spPr bwMode="auto">
              <a:xfrm>
                <a:off x="4364" y="1786"/>
                <a:ext cx="50" cy="20"/>
              </a:xfrm>
              <a:custGeom>
                <a:avLst/>
                <a:gdLst>
                  <a:gd name="T0" fmla="*/ 24 w 50"/>
                  <a:gd name="T1" fmla="*/ 0 h 20"/>
                  <a:gd name="T2" fmla="*/ 0 w 50"/>
                  <a:gd name="T3" fmla="*/ 12 h 20"/>
                  <a:gd name="T4" fmla="*/ 26 w 50"/>
                  <a:gd name="T5" fmla="*/ 20 h 20"/>
                  <a:gd name="T6" fmla="*/ 50 w 50"/>
                  <a:gd name="T7" fmla="*/ 10 h 20"/>
                  <a:gd name="T8" fmla="*/ 24 w 5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20"/>
                  <a:gd name="T17" fmla="*/ 50 w 50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20">
                    <a:moveTo>
                      <a:pt x="24" y="0"/>
                    </a:moveTo>
                    <a:lnTo>
                      <a:pt x="0" y="12"/>
                    </a:lnTo>
                    <a:lnTo>
                      <a:pt x="26" y="20"/>
                    </a:lnTo>
                    <a:lnTo>
                      <a:pt x="50" y="10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9" name="Group 3753"/>
            <p:cNvGrpSpPr>
              <a:grpSpLocks noChangeAspect="1"/>
            </p:cNvGrpSpPr>
            <p:nvPr/>
          </p:nvGrpSpPr>
          <p:grpSpPr bwMode="auto">
            <a:xfrm>
              <a:off x="4238" y="1780"/>
              <a:ext cx="1164" cy="400"/>
              <a:chOff x="4238" y="1780"/>
              <a:chExt cx="1164" cy="400"/>
            </a:xfrm>
          </p:grpSpPr>
          <p:sp>
            <p:nvSpPr>
              <p:cNvPr id="22388" name="Freeform 3553"/>
              <p:cNvSpPr>
                <a:spLocks noChangeAspect="1"/>
              </p:cNvSpPr>
              <p:nvPr/>
            </p:nvSpPr>
            <p:spPr bwMode="auto">
              <a:xfrm>
                <a:off x="4390" y="1796"/>
                <a:ext cx="50" cy="20"/>
              </a:xfrm>
              <a:custGeom>
                <a:avLst/>
                <a:gdLst>
                  <a:gd name="T0" fmla="*/ 24 w 50"/>
                  <a:gd name="T1" fmla="*/ 0 h 20"/>
                  <a:gd name="T2" fmla="*/ 0 w 50"/>
                  <a:gd name="T3" fmla="*/ 10 h 20"/>
                  <a:gd name="T4" fmla="*/ 26 w 50"/>
                  <a:gd name="T5" fmla="*/ 20 h 20"/>
                  <a:gd name="T6" fmla="*/ 50 w 50"/>
                  <a:gd name="T7" fmla="*/ 8 h 20"/>
                  <a:gd name="T8" fmla="*/ 24 w 5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20"/>
                  <a:gd name="T17" fmla="*/ 50 w 50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20">
                    <a:moveTo>
                      <a:pt x="24" y="0"/>
                    </a:moveTo>
                    <a:lnTo>
                      <a:pt x="0" y="10"/>
                    </a:lnTo>
                    <a:lnTo>
                      <a:pt x="26" y="20"/>
                    </a:lnTo>
                    <a:lnTo>
                      <a:pt x="50" y="8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886F"/>
              </a:solidFill>
              <a:ln w="0">
                <a:solidFill>
                  <a:srgbClr val="0088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89" name="Freeform 3554"/>
              <p:cNvSpPr>
                <a:spLocks noChangeAspect="1"/>
              </p:cNvSpPr>
              <p:nvPr/>
            </p:nvSpPr>
            <p:spPr bwMode="auto">
              <a:xfrm>
                <a:off x="4390" y="1796"/>
                <a:ext cx="50" cy="20"/>
              </a:xfrm>
              <a:custGeom>
                <a:avLst/>
                <a:gdLst>
                  <a:gd name="T0" fmla="*/ 24 w 50"/>
                  <a:gd name="T1" fmla="*/ 0 h 20"/>
                  <a:gd name="T2" fmla="*/ 0 w 50"/>
                  <a:gd name="T3" fmla="*/ 10 h 20"/>
                  <a:gd name="T4" fmla="*/ 26 w 50"/>
                  <a:gd name="T5" fmla="*/ 20 h 20"/>
                  <a:gd name="T6" fmla="*/ 50 w 50"/>
                  <a:gd name="T7" fmla="*/ 8 h 20"/>
                  <a:gd name="T8" fmla="*/ 24 w 5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20"/>
                  <a:gd name="T17" fmla="*/ 50 w 50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20">
                    <a:moveTo>
                      <a:pt x="24" y="0"/>
                    </a:moveTo>
                    <a:lnTo>
                      <a:pt x="0" y="10"/>
                    </a:lnTo>
                    <a:lnTo>
                      <a:pt x="26" y="20"/>
                    </a:lnTo>
                    <a:lnTo>
                      <a:pt x="50" y="8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90" name="Freeform 3555"/>
              <p:cNvSpPr>
                <a:spLocks noChangeAspect="1"/>
              </p:cNvSpPr>
              <p:nvPr/>
            </p:nvSpPr>
            <p:spPr bwMode="auto">
              <a:xfrm>
                <a:off x="4416" y="1804"/>
                <a:ext cx="52" cy="20"/>
              </a:xfrm>
              <a:custGeom>
                <a:avLst/>
                <a:gdLst>
                  <a:gd name="T0" fmla="*/ 24 w 52"/>
                  <a:gd name="T1" fmla="*/ 0 h 20"/>
                  <a:gd name="T2" fmla="*/ 0 w 52"/>
                  <a:gd name="T3" fmla="*/ 12 h 20"/>
                  <a:gd name="T4" fmla="*/ 28 w 52"/>
                  <a:gd name="T5" fmla="*/ 20 h 20"/>
                  <a:gd name="T6" fmla="*/ 52 w 52"/>
                  <a:gd name="T7" fmla="*/ 8 h 20"/>
                  <a:gd name="T8" fmla="*/ 24 w 5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"/>
                  <a:gd name="T17" fmla="*/ 52 w 5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">
                    <a:moveTo>
                      <a:pt x="24" y="0"/>
                    </a:moveTo>
                    <a:lnTo>
                      <a:pt x="0" y="12"/>
                    </a:lnTo>
                    <a:lnTo>
                      <a:pt x="28" y="20"/>
                    </a:lnTo>
                    <a:lnTo>
                      <a:pt x="52" y="8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876F"/>
              </a:solidFill>
              <a:ln w="0">
                <a:solidFill>
                  <a:srgbClr val="0087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91" name="Freeform 3556"/>
              <p:cNvSpPr>
                <a:spLocks noChangeAspect="1"/>
              </p:cNvSpPr>
              <p:nvPr/>
            </p:nvSpPr>
            <p:spPr bwMode="auto">
              <a:xfrm>
                <a:off x="4416" y="1804"/>
                <a:ext cx="52" cy="20"/>
              </a:xfrm>
              <a:custGeom>
                <a:avLst/>
                <a:gdLst>
                  <a:gd name="T0" fmla="*/ 24 w 52"/>
                  <a:gd name="T1" fmla="*/ 0 h 20"/>
                  <a:gd name="T2" fmla="*/ 0 w 52"/>
                  <a:gd name="T3" fmla="*/ 12 h 20"/>
                  <a:gd name="T4" fmla="*/ 28 w 52"/>
                  <a:gd name="T5" fmla="*/ 20 h 20"/>
                  <a:gd name="T6" fmla="*/ 52 w 52"/>
                  <a:gd name="T7" fmla="*/ 8 h 20"/>
                  <a:gd name="T8" fmla="*/ 24 w 5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"/>
                  <a:gd name="T17" fmla="*/ 52 w 5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">
                    <a:moveTo>
                      <a:pt x="24" y="0"/>
                    </a:moveTo>
                    <a:lnTo>
                      <a:pt x="0" y="12"/>
                    </a:lnTo>
                    <a:lnTo>
                      <a:pt x="28" y="20"/>
                    </a:lnTo>
                    <a:lnTo>
                      <a:pt x="52" y="8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92" name="Freeform 3557"/>
              <p:cNvSpPr>
                <a:spLocks noChangeAspect="1"/>
              </p:cNvSpPr>
              <p:nvPr/>
            </p:nvSpPr>
            <p:spPr bwMode="auto">
              <a:xfrm>
                <a:off x="4444" y="1812"/>
                <a:ext cx="50" cy="20"/>
              </a:xfrm>
              <a:custGeom>
                <a:avLst/>
                <a:gdLst>
                  <a:gd name="T0" fmla="*/ 24 w 50"/>
                  <a:gd name="T1" fmla="*/ 0 h 20"/>
                  <a:gd name="T2" fmla="*/ 0 w 50"/>
                  <a:gd name="T3" fmla="*/ 12 h 20"/>
                  <a:gd name="T4" fmla="*/ 26 w 50"/>
                  <a:gd name="T5" fmla="*/ 20 h 20"/>
                  <a:gd name="T6" fmla="*/ 50 w 50"/>
                  <a:gd name="T7" fmla="*/ 8 h 20"/>
                  <a:gd name="T8" fmla="*/ 24 w 5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20"/>
                  <a:gd name="T17" fmla="*/ 50 w 50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20">
                    <a:moveTo>
                      <a:pt x="24" y="0"/>
                    </a:moveTo>
                    <a:lnTo>
                      <a:pt x="0" y="12"/>
                    </a:lnTo>
                    <a:lnTo>
                      <a:pt x="26" y="20"/>
                    </a:lnTo>
                    <a:lnTo>
                      <a:pt x="50" y="8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8570"/>
              </a:solidFill>
              <a:ln w="0">
                <a:solidFill>
                  <a:srgbClr val="0085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93" name="Freeform 3558"/>
              <p:cNvSpPr>
                <a:spLocks noChangeAspect="1"/>
              </p:cNvSpPr>
              <p:nvPr/>
            </p:nvSpPr>
            <p:spPr bwMode="auto">
              <a:xfrm>
                <a:off x="4444" y="1812"/>
                <a:ext cx="50" cy="20"/>
              </a:xfrm>
              <a:custGeom>
                <a:avLst/>
                <a:gdLst>
                  <a:gd name="T0" fmla="*/ 24 w 50"/>
                  <a:gd name="T1" fmla="*/ 0 h 20"/>
                  <a:gd name="T2" fmla="*/ 0 w 50"/>
                  <a:gd name="T3" fmla="*/ 12 h 20"/>
                  <a:gd name="T4" fmla="*/ 26 w 50"/>
                  <a:gd name="T5" fmla="*/ 20 h 20"/>
                  <a:gd name="T6" fmla="*/ 50 w 50"/>
                  <a:gd name="T7" fmla="*/ 8 h 20"/>
                  <a:gd name="T8" fmla="*/ 24 w 5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20"/>
                  <a:gd name="T17" fmla="*/ 50 w 50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20">
                    <a:moveTo>
                      <a:pt x="24" y="0"/>
                    </a:moveTo>
                    <a:lnTo>
                      <a:pt x="0" y="12"/>
                    </a:lnTo>
                    <a:lnTo>
                      <a:pt x="26" y="20"/>
                    </a:lnTo>
                    <a:lnTo>
                      <a:pt x="50" y="8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94" name="Freeform 3559"/>
              <p:cNvSpPr>
                <a:spLocks noChangeAspect="1"/>
              </p:cNvSpPr>
              <p:nvPr/>
            </p:nvSpPr>
            <p:spPr bwMode="auto">
              <a:xfrm>
                <a:off x="4470" y="1820"/>
                <a:ext cx="52" cy="20"/>
              </a:xfrm>
              <a:custGeom>
                <a:avLst/>
                <a:gdLst>
                  <a:gd name="T0" fmla="*/ 24 w 52"/>
                  <a:gd name="T1" fmla="*/ 0 h 20"/>
                  <a:gd name="T2" fmla="*/ 0 w 52"/>
                  <a:gd name="T3" fmla="*/ 12 h 20"/>
                  <a:gd name="T4" fmla="*/ 28 w 52"/>
                  <a:gd name="T5" fmla="*/ 20 h 20"/>
                  <a:gd name="T6" fmla="*/ 52 w 52"/>
                  <a:gd name="T7" fmla="*/ 8 h 20"/>
                  <a:gd name="T8" fmla="*/ 24 w 5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"/>
                  <a:gd name="T17" fmla="*/ 52 w 5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">
                    <a:moveTo>
                      <a:pt x="24" y="0"/>
                    </a:moveTo>
                    <a:lnTo>
                      <a:pt x="0" y="12"/>
                    </a:lnTo>
                    <a:lnTo>
                      <a:pt x="28" y="20"/>
                    </a:lnTo>
                    <a:lnTo>
                      <a:pt x="52" y="8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8170"/>
              </a:solidFill>
              <a:ln w="0">
                <a:solidFill>
                  <a:srgbClr val="0081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95" name="Freeform 3560"/>
              <p:cNvSpPr>
                <a:spLocks noChangeAspect="1"/>
              </p:cNvSpPr>
              <p:nvPr/>
            </p:nvSpPr>
            <p:spPr bwMode="auto">
              <a:xfrm>
                <a:off x="4470" y="1820"/>
                <a:ext cx="52" cy="20"/>
              </a:xfrm>
              <a:custGeom>
                <a:avLst/>
                <a:gdLst>
                  <a:gd name="T0" fmla="*/ 24 w 52"/>
                  <a:gd name="T1" fmla="*/ 0 h 20"/>
                  <a:gd name="T2" fmla="*/ 0 w 52"/>
                  <a:gd name="T3" fmla="*/ 12 h 20"/>
                  <a:gd name="T4" fmla="*/ 28 w 52"/>
                  <a:gd name="T5" fmla="*/ 20 h 20"/>
                  <a:gd name="T6" fmla="*/ 52 w 52"/>
                  <a:gd name="T7" fmla="*/ 8 h 20"/>
                  <a:gd name="T8" fmla="*/ 24 w 5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"/>
                  <a:gd name="T17" fmla="*/ 52 w 5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">
                    <a:moveTo>
                      <a:pt x="24" y="0"/>
                    </a:moveTo>
                    <a:lnTo>
                      <a:pt x="0" y="12"/>
                    </a:lnTo>
                    <a:lnTo>
                      <a:pt x="28" y="20"/>
                    </a:lnTo>
                    <a:lnTo>
                      <a:pt x="52" y="8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96" name="Freeform 3561"/>
              <p:cNvSpPr>
                <a:spLocks noChangeAspect="1"/>
              </p:cNvSpPr>
              <p:nvPr/>
            </p:nvSpPr>
            <p:spPr bwMode="auto">
              <a:xfrm>
                <a:off x="4498" y="1828"/>
                <a:ext cx="52" cy="18"/>
              </a:xfrm>
              <a:custGeom>
                <a:avLst/>
                <a:gdLst>
                  <a:gd name="T0" fmla="*/ 24 w 52"/>
                  <a:gd name="T1" fmla="*/ 0 h 18"/>
                  <a:gd name="T2" fmla="*/ 0 w 52"/>
                  <a:gd name="T3" fmla="*/ 12 h 18"/>
                  <a:gd name="T4" fmla="*/ 28 w 52"/>
                  <a:gd name="T5" fmla="*/ 18 h 18"/>
                  <a:gd name="T6" fmla="*/ 52 w 52"/>
                  <a:gd name="T7" fmla="*/ 8 h 18"/>
                  <a:gd name="T8" fmla="*/ 24 w 52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8"/>
                  <a:gd name="T17" fmla="*/ 52 w 52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8">
                    <a:moveTo>
                      <a:pt x="24" y="0"/>
                    </a:moveTo>
                    <a:lnTo>
                      <a:pt x="0" y="12"/>
                    </a:lnTo>
                    <a:lnTo>
                      <a:pt x="28" y="18"/>
                    </a:lnTo>
                    <a:lnTo>
                      <a:pt x="52" y="8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7D71"/>
              </a:solidFill>
              <a:ln w="0">
                <a:solidFill>
                  <a:srgbClr val="007D7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97" name="Freeform 3562"/>
              <p:cNvSpPr>
                <a:spLocks noChangeAspect="1"/>
              </p:cNvSpPr>
              <p:nvPr/>
            </p:nvSpPr>
            <p:spPr bwMode="auto">
              <a:xfrm>
                <a:off x="4498" y="1828"/>
                <a:ext cx="52" cy="18"/>
              </a:xfrm>
              <a:custGeom>
                <a:avLst/>
                <a:gdLst>
                  <a:gd name="T0" fmla="*/ 24 w 52"/>
                  <a:gd name="T1" fmla="*/ 0 h 18"/>
                  <a:gd name="T2" fmla="*/ 0 w 52"/>
                  <a:gd name="T3" fmla="*/ 12 h 18"/>
                  <a:gd name="T4" fmla="*/ 28 w 52"/>
                  <a:gd name="T5" fmla="*/ 18 h 18"/>
                  <a:gd name="T6" fmla="*/ 52 w 52"/>
                  <a:gd name="T7" fmla="*/ 8 h 18"/>
                  <a:gd name="T8" fmla="*/ 24 w 52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8"/>
                  <a:gd name="T17" fmla="*/ 52 w 52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8">
                    <a:moveTo>
                      <a:pt x="24" y="0"/>
                    </a:moveTo>
                    <a:lnTo>
                      <a:pt x="0" y="12"/>
                    </a:lnTo>
                    <a:lnTo>
                      <a:pt x="28" y="18"/>
                    </a:lnTo>
                    <a:lnTo>
                      <a:pt x="52" y="8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98" name="Freeform 3563"/>
              <p:cNvSpPr>
                <a:spLocks noChangeAspect="1"/>
              </p:cNvSpPr>
              <p:nvPr/>
            </p:nvSpPr>
            <p:spPr bwMode="auto">
              <a:xfrm>
                <a:off x="4526" y="1836"/>
                <a:ext cx="52" cy="16"/>
              </a:xfrm>
              <a:custGeom>
                <a:avLst/>
                <a:gdLst>
                  <a:gd name="T0" fmla="*/ 24 w 52"/>
                  <a:gd name="T1" fmla="*/ 0 h 16"/>
                  <a:gd name="T2" fmla="*/ 0 w 52"/>
                  <a:gd name="T3" fmla="*/ 10 h 16"/>
                  <a:gd name="T4" fmla="*/ 28 w 52"/>
                  <a:gd name="T5" fmla="*/ 16 h 16"/>
                  <a:gd name="T6" fmla="*/ 52 w 52"/>
                  <a:gd name="T7" fmla="*/ 4 h 16"/>
                  <a:gd name="T8" fmla="*/ 24 w 52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6"/>
                  <a:gd name="T17" fmla="*/ 52 w 52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6">
                    <a:moveTo>
                      <a:pt x="24" y="0"/>
                    </a:moveTo>
                    <a:lnTo>
                      <a:pt x="0" y="10"/>
                    </a:lnTo>
                    <a:lnTo>
                      <a:pt x="28" y="16"/>
                    </a:lnTo>
                    <a:lnTo>
                      <a:pt x="52" y="4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7771"/>
              </a:solidFill>
              <a:ln w="0">
                <a:solidFill>
                  <a:srgbClr val="00777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99" name="Freeform 3564"/>
              <p:cNvSpPr>
                <a:spLocks noChangeAspect="1"/>
              </p:cNvSpPr>
              <p:nvPr/>
            </p:nvSpPr>
            <p:spPr bwMode="auto">
              <a:xfrm>
                <a:off x="4526" y="1836"/>
                <a:ext cx="52" cy="16"/>
              </a:xfrm>
              <a:custGeom>
                <a:avLst/>
                <a:gdLst>
                  <a:gd name="T0" fmla="*/ 24 w 52"/>
                  <a:gd name="T1" fmla="*/ 0 h 16"/>
                  <a:gd name="T2" fmla="*/ 0 w 52"/>
                  <a:gd name="T3" fmla="*/ 10 h 16"/>
                  <a:gd name="T4" fmla="*/ 28 w 52"/>
                  <a:gd name="T5" fmla="*/ 16 h 16"/>
                  <a:gd name="T6" fmla="*/ 52 w 52"/>
                  <a:gd name="T7" fmla="*/ 4 h 16"/>
                  <a:gd name="T8" fmla="*/ 24 w 52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6"/>
                  <a:gd name="T17" fmla="*/ 52 w 52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6">
                    <a:moveTo>
                      <a:pt x="24" y="0"/>
                    </a:moveTo>
                    <a:lnTo>
                      <a:pt x="0" y="10"/>
                    </a:lnTo>
                    <a:lnTo>
                      <a:pt x="28" y="16"/>
                    </a:lnTo>
                    <a:lnTo>
                      <a:pt x="52" y="4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00" name="Freeform 3565"/>
              <p:cNvSpPr>
                <a:spLocks noChangeAspect="1"/>
              </p:cNvSpPr>
              <p:nvPr/>
            </p:nvSpPr>
            <p:spPr bwMode="auto">
              <a:xfrm>
                <a:off x="4554" y="1840"/>
                <a:ext cx="52" cy="18"/>
              </a:xfrm>
              <a:custGeom>
                <a:avLst/>
                <a:gdLst>
                  <a:gd name="T0" fmla="*/ 24 w 52"/>
                  <a:gd name="T1" fmla="*/ 0 h 18"/>
                  <a:gd name="T2" fmla="*/ 0 w 52"/>
                  <a:gd name="T3" fmla="*/ 12 h 18"/>
                  <a:gd name="T4" fmla="*/ 28 w 52"/>
                  <a:gd name="T5" fmla="*/ 18 h 18"/>
                  <a:gd name="T6" fmla="*/ 52 w 52"/>
                  <a:gd name="T7" fmla="*/ 6 h 18"/>
                  <a:gd name="T8" fmla="*/ 24 w 52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8"/>
                  <a:gd name="T17" fmla="*/ 52 w 52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8">
                    <a:moveTo>
                      <a:pt x="24" y="0"/>
                    </a:moveTo>
                    <a:lnTo>
                      <a:pt x="0" y="12"/>
                    </a:lnTo>
                    <a:lnTo>
                      <a:pt x="28" y="18"/>
                    </a:lnTo>
                    <a:lnTo>
                      <a:pt x="52" y="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7073"/>
              </a:solidFill>
              <a:ln w="0">
                <a:solidFill>
                  <a:srgbClr val="00707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01" name="Freeform 3566"/>
              <p:cNvSpPr>
                <a:spLocks noChangeAspect="1"/>
              </p:cNvSpPr>
              <p:nvPr/>
            </p:nvSpPr>
            <p:spPr bwMode="auto">
              <a:xfrm>
                <a:off x="4554" y="1840"/>
                <a:ext cx="52" cy="18"/>
              </a:xfrm>
              <a:custGeom>
                <a:avLst/>
                <a:gdLst>
                  <a:gd name="T0" fmla="*/ 24 w 52"/>
                  <a:gd name="T1" fmla="*/ 0 h 18"/>
                  <a:gd name="T2" fmla="*/ 0 w 52"/>
                  <a:gd name="T3" fmla="*/ 12 h 18"/>
                  <a:gd name="T4" fmla="*/ 28 w 52"/>
                  <a:gd name="T5" fmla="*/ 18 h 18"/>
                  <a:gd name="T6" fmla="*/ 52 w 52"/>
                  <a:gd name="T7" fmla="*/ 6 h 18"/>
                  <a:gd name="T8" fmla="*/ 24 w 52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8"/>
                  <a:gd name="T17" fmla="*/ 52 w 52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8">
                    <a:moveTo>
                      <a:pt x="24" y="0"/>
                    </a:moveTo>
                    <a:lnTo>
                      <a:pt x="0" y="12"/>
                    </a:lnTo>
                    <a:lnTo>
                      <a:pt x="28" y="18"/>
                    </a:lnTo>
                    <a:lnTo>
                      <a:pt x="52" y="6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02" name="Freeform 3567"/>
              <p:cNvSpPr>
                <a:spLocks noChangeAspect="1"/>
              </p:cNvSpPr>
              <p:nvPr/>
            </p:nvSpPr>
            <p:spPr bwMode="auto">
              <a:xfrm>
                <a:off x="4582" y="1846"/>
                <a:ext cx="52" cy="16"/>
              </a:xfrm>
              <a:custGeom>
                <a:avLst/>
                <a:gdLst>
                  <a:gd name="T0" fmla="*/ 24 w 52"/>
                  <a:gd name="T1" fmla="*/ 0 h 16"/>
                  <a:gd name="T2" fmla="*/ 0 w 52"/>
                  <a:gd name="T3" fmla="*/ 12 h 16"/>
                  <a:gd name="T4" fmla="*/ 28 w 52"/>
                  <a:gd name="T5" fmla="*/ 16 h 16"/>
                  <a:gd name="T6" fmla="*/ 52 w 52"/>
                  <a:gd name="T7" fmla="*/ 2 h 16"/>
                  <a:gd name="T8" fmla="*/ 24 w 52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6"/>
                  <a:gd name="T17" fmla="*/ 52 w 52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6">
                    <a:moveTo>
                      <a:pt x="24" y="0"/>
                    </a:moveTo>
                    <a:lnTo>
                      <a:pt x="0" y="12"/>
                    </a:lnTo>
                    <a:lnTo>
                      <a:pt x="28" y="16"/>
                    </a:lnTo>
                    <a:lnTo>
                      <a:pt x="52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6875"/>
              </a:solidFill>
              <a:ln w="0">
                <a:solidFill>
                  <a:srgbClr val="00687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03" name="Freeform 3568"/>
              <p:cNvSpPr>
                <a:spLocks noChangeAspect="1"/>
              </p:cNvSpPr>
              <p:nvPr/>
            </p:nvSpPr>
            <p:spPr bwMode="auto">
              <a:xfrm>
                <a:off x="4582" y="1846"/>
                <a:ext cx="52" cy="16"/>
              </a:xfrm>
              <a:custGeom>
                <a:avLst/>
                <a:gdLst>
                  <a:gd name="T0" fmla="*/ 24 w 52"/>
                  <a:gd name="T1" fmla="*/ 0 h 16"/>
                  <a:gd name="T2" fmla="*/ 0 w 52"/>
                  <a:gd name="T3" fmla="*/ 12 h 16"/>
                  <a:gd name="T4" fmla="*/ 28 w 52"/>
                  <a:gd name="T5" fmla="*/ 16 h 16"/>
                  <a:gd name="T6" fmla="*/ 52 w 52"/>
                  <a:gd name="T7" fmla="*/ 2 h 16"/>
                  <a:gd name="T8" fmla="*/ 24 w 52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6"/>
                  <a:gd name="T17" fmla="*/ 52 w 52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6">
                    <a:moveTo>
                      <a:pt x="24" y="0"/>
                    </a:moveTo>
                    <a:lnTo>
                      <a:pt x="0" y="12"/>
                    </a:lnTo>
                    <a:lnTo>
                      <a:pt x="28" y="16"/>
                    </a:lnTo>
                    <a:lnTo>
                      <a:pt x="52" y="2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04" name="Freeform 3569"/>
              <p:cNvSpPr>
                <a:spLocks noChangeAspect="1"/>
              </p:cNvSpPr>
              <p:nvPr/>
            </p:nvSpPr>
            <p:spPr bwMode="auto">
              <a:xfrm>
                <a:off x="4610" y="1848"/>
                <a:ext cx="54" cy="16"/>
              </a:xfrm>
              <a:custGeom>
                <a:avLst/>
                <a:gdLst>
                  <a:gd name="T0" fmla="*/ 24 w 54"/>
                  <a:gd name="T1" fmla="*/ 0 h 16"/>
                  <a:gd name="T2" fmla="*/ 0 w 54"/>
                  <a:gd name="T3" fmla="*/ 14 h 16"/>
                  <a:gd name="T4" fmla="*/ 30 w 54"/>
                  <a:gd name="T5" fmla="*/ 16 h 16"/>
                  <a:gd name="T6" fmla="*/ 54 w 54"/>
                  <a:gd name="T7" fmla="*/ 2 h 16"/>
                  <a:gd name="T8" fmla="*/ 24 w 54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6"/>
                  <a:gd name="T17" fmla="*/ 54 w 54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6">
                    <a:moveTo>
                      <a:pt x="24" y="0"/>
                    </a:moveTo>
                    <a:lnTo>
                      <a:pt x="0" y="14"/>
                    </a:lnTo>
                    <a:lnTo>
                      <a:pt x="30" y="16"/>
                    </a:lnTo>
                    <a:lnTo>
                      <a:pt x="5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6077"/>
              </a:solidFill>
              <a:ln w="0">
                <a:solidFill>
                  <a:srgbClr val="00607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05" name="Freeform 3570"/>
              <p:cNvSpPr>
                <a:spLocks noChangeAspect="1"/>
              </p:cNvSpPr>
              <p:nvPr/>
            </p:nvSpPr>
            <p:spPr bwMode="auto">
              <a:xfrm>
                <a:off x="4610" y="1848"/>
                <a:ext cx="54" cy="16"/>
              </a:xfrm>
              <a:custGeom>
                <a:avLst/>
                <a:gdLst>
                  <a:gd name="T0" fmla="*/ 24 w 54"/>
                  <a:gd name="T1" fmla="*/ 0 h 16"/>
                  <a:gd name="T2" fmla="*/ 0 w 54"/>
                  <a:gd name="T3" fmla="*/ 14 h 16"/>
                  <a:gd name="T4" fmla="*/ 30 w 54"/>
                  <a:gd name="T5" fmla="*/ 16 h 16"/>
                  <a:gd name="T6" fmla="*/ 54 w 54"/>
                  <a:gd name="T7" fmla="*/ 2 h 16"/>
                  <a:gd name="T8" fmla="*/ 24 w 54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6"/>
                  <a:gd name="T17" fmla="*/ 54 w 54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6">
                    <a:moveTo>
                      <a:pt x="24" y="0"/>
                    </a:moveTo>
                    <a:lnTo>
                      <a:pt x="0" y="14"/>
                    </a:lnTo>
                    <a:lnTo>
                      <a:pt x="30" y="16"/>
                    </a:lnTo>
                    <a:lnTo>
                      <a:pt x="54" y="2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06" name="Freeform 3571"/>
              <p:cNvSpPr>
                <a:spLocks noChangeAspect="1"/>
              </p:cNvSpPr>
              <p:nvPr/>
            </p:nvSpPr>
            <p:spPr bwMode="auto">
              <a:xfrm>
                <a:off x="4640" y="1850"/>
                <a:ext cx="52" cy="14"/>
              </a:xfrm>
              <a:custGeom>
                <a:avLst/>
                <a:gdLst>
                  <a:gd name="T0" fmla="*/ 24 w 52"/>
                  <a:gd name="T1" fmla="*/ 0 h 14"/>
                  <a:gd name="T2" fmla="*/ 0 w 52"/>
                  <a:gd name="T3" fmla="*/ 14 h 14"/>
                  <a:gd name="T4" fmla="*/ 30 w 52"/>
                  <a:gd name="T5" fmla="*/ 14 h 14"/>
                  <a:gd name="T6" fmla="*/ 52 w 52"/>
                  <a:gd name="T7" fmla="*/ 0 h 14"/>
                  <a:gd name="T8" fmla="*/ 24 w 52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4"/>
                  <a:gd name="T17" fmla="*/ 52 w 52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4">
                    <a:moveTo>
                      <a:pt x="24" y="0"/>
                    </a:moveTo>
                    <a:lnTo>
                      <a:pt x="0" y="14"/>
                    </a:lnTo>
                    <a:lnTo>
                      <a:pt x="30" y="14"/>
                    </a:lnTo>
                    <a:lnTo>
                      <a:pt x="52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567A"/>
              </a:solidFill>
              <a:ln w="0">
                <a:solidFill>
                  <a:srgbClr val="00567A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07" name="Freeform 3572"/>
              <p:cNvSpPr>
                <a:spLocks noChangeAspect="1"/>
              </p:cNvSpPr>
              <p:nvPr/>
            </p:nvSpPr>
            <p:spPr bwMode="auto">
              <a:xfrm>
                <a:off x="4640" y="1850"/>
                <a:ext cx="52" cy="14"/>
              </a:xfrm>
              <a:custGeom>
                <a:avLst/>
                <a:gdLst>
                  <a:gd name="T0" fmla="*/ 24 w 52"/>
                  <a:gd name="T1" fmla="*/ 0 h 14"/>
                  <a:gd name="T2" fmla="*/ 0 w 52"/>
                  <a:gd name="T3" fmla="*/ 14 h 14"/>
                  <a:gd name="T4" fmla="*/ 30 w 52"/>
                  <a:gd name="T5" fmla="*/ 14 h 14"/>
                  <a:gd name="T6" fmla="*/ 52 w 52"/>
                  <a:gd name="T7" fmla="*/ 0 h 14"/>
                  <a:gd name="T8" fmla="*/ 24 w 52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4"/>
                  <a:gd name="T17" fmla="*/ 52 w 52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4">
                    <a:moveTo>
                      <a:pt x="24" y="0"/>
                    </a:moveTo>
                    <a:lnTo>
                      <a:pt x="0" y="14"/>
                    </a:lnTo>
                    <a:lnTo>
                      <a:pt x="30" y="14"/>
                    </a:lnTo>
                    <a:lnTo>
                      <a:pt x="52" y="0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08" name="Freeform 3573"/>
              <p:cNvSpPr>
                <a:spLocks noChangeAspect="1"/>
              </p:cNvSpPr>
              <p:nvPr/>
            </p:nvSpPr>
            <p:spPr bwMode="auto">
              <a:xfrm>
                <a:off x="4670" y="1850"/>
                <a:ext cx="52" cy="14"/>
              </a:xfrm>
              <a:custGeom>
                <a:avLst/>
                <a:gdLst>
                  <a:gd name="T0" fmla="*/ 22 w 52"/>
                  <a:gd name="T1" fmla="*/ 0 h 14"/>
                  <a:gd name="T2" fmla="*/ 0 w 52"/>
                  <a:gd name="T3" fmla="*/ 14 h 14"/>
                  <a:gd name="T4" fmla="*/ 30 w 52"/>
                  <a:gd name="T5" fmla="*/ 14 h 14"/>
                  <a:gd name="T6" fmla="*/ 52 w 52"/>
                  <a:gd name="T7" fmla="*/ 0 h 14"/>
                  <a:gd name="T8" fmla="*/ 22 w 52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4"/>
                  <a:gd name="T17" fmla="*/ 52 w 52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4">
                    <a:moveTo>
                      <a:pt x="22" y="0"/>
                    </a:moveTo>
                    <a:lnTo>
                      <a:pt x="0" y="14"/>
                    </a:lnTo>
                    <a:lnTo>
                      <a:pt x="30" y="14"/>
                    </a:lnTo>
                    <a:lnTo>
                      <a:pt x="5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4D7E"/>
              </a:solidFill>
              <a:ln w="0">
                <a:solidFill>
                  <a:srgbClr val="004D7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09" name="Freeform 3574"/>
              <p:cNvSpPr>
                <a:spLocks noChangeAspect="1"/>
              </p:cNvSpPr>
              <p:nvPr/>
            </p:nvSpPr>
            <p:spPr bwMode="auto">
              <a:xfrm>
                <a:off x="4670" y="1850"/>
                <a:ext cx="52" cy="14"/>
              </a:xfrm>
              <a:custGeom>
                <a:avLst/>
                <a:gdLst>
                  <a:gd name="T0" fmla="*/ 22 w 52"/>
                  <a:gd name="T1" fmla="*/ 0 h 14"/>
                  <a:gd name="T2" fmla="*/ 0 w 52"/>
                  <a:gd name="T3" fmla="*/ 14 h 14"/>
                  <a:gd name="T4" fmla="*/ 30 w 52"/>
                  <a:gd name="T5" fmla="*/ 14 h 14"/>
                  <a:gd name="T6" fmla="*/ 52 w 52"/>
                  <a:gd name="T7" fmla="*/ 0 h 14"/>
                  <a:gd name="T8" fmla="*/ 22 w 52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4"/>
                  <a:gd name="T17" fmla="*/ 52 w 52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4">
                    <a:moveTo>
                      <a:pt x="22" y="0"/>
                    </a:moveTo>
                    <a:lnTo>
                      <a:pt x="0" y="14"/>
                    </a:lnTo>
                    <a:lnTo>
                      <a:pt x="30" y="14"/>
                    </a:lnTo>
                    <a:lnTo>
                      <a:pt x="52" y="0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10" name="Freeform 3575"/>
              <p:cNvSpPr>
                <a:spLocks noChangeAspect="1"/>
              </p:cNvSpPr>
              <p:nvPr/>
            </p:nvSpPr>
            <p:spPr bwMode="auto">
              <a:xfrm>
                <a:off x="4700" y="1846"/>
                <a:ext cx="54" cy="18"/>
              </a:xfrm>
              <a:custGeom>
                <a:avLst/>
                <a:gdLst>
                  <a:gd name="T0" fmla="*/ 22 w 54"/>
                  <a:gd name="T1" fmla="*/ 4 h 18"/>
                  <a:gd name="T2" fmla="*/ 0 w 54"/>
                  <a:gd name="T3" fmla="*/ 18 h 18"/>
                  <a:gd name="T4" fmla="*/ 30 w 54"/>
                  <a:gd name="T5" fmla="*/ 16 h 18"/>
                  <a:gd name="T6" fmla="*/ 54 w 54"/>
                  <a:gd name="T7" fmla="*/ 0 h 18"/>
                  <a:gd name="T8" fmla="*/ 22 w 54"/>
                  <a:gd name="T9" fmla="*/ 4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8"/>
                  <a:gd name="T17" fmla="*/ 54 w 54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8">
                    <a:moveTo>
                      <a:pt x="22" y="4"/>
                    </a:moveTo>
                    <a:lnTo>
                      <a:pt x="0" y="18"/>
                    </a:lnTo>
                    <a:lnTo>
                      <a:pt x="30" y="16"/>
                    </a:lnTo>
                    <a:lnTo>
                      <a:pt x="54" y="0"/>
                    </a:lnTo>
                    <a:lnTo>
                      <a:pt x="22" y="4"/>
                    </a:lnTo>
                    <a:close/>
                  </a:path>
                </a:pathLst>
              </a:custGeom>
              <a:solidFill>
                <a:srgbClr val="004483"/>
              </a:solidFill>
              <a:ln w="0">
                <a:solidFill>
                  <a:srgbClr val="00448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11" name="Freeform 3576"/>
              <p:cNvSpPr>
                <a:spLocks noChangeAspect="1"/>
              </p:cNvSpPr>
              <p:nvPr/>
            </p:nvSpPr>
            <p:spPr bwMode="auto">
              <a:xfrm>
                <a:off x="4700" y="1846"/>
                <a:ext cx="54" cy="18"/>
              </a:xfrm>
              <a:custGeom>
                <a:avLst/>
                <a:gdLst>
                  <a:gd name="T0" fmla="*/ 22 w 54"/>
                  <a:gd name="T1" fmla="*/ 4 h 18"/>
                  <a:gd name="T2" fmla="*/ 0 w 54"/>
                  <a:gd name="T3" fmla="*/ 18 h 18"/>
                  <a:gd name="T4" fmla="*/ 30 w 54"/>
                  <a:gd name="T5" fmla="*/ 16 h 18"/>
                  <a:gd name="T6" fmla="*/ 54 w 54"/>
                  <a:gd name="T7" fmla="*/ 0 h 18"/>
                  <a:gd name="T8" fmla="*/ 22 w 54"/>
                  <a:gd name="T9" fmla="*/ 4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8"/>
                  <a:gd name="T17" fmla="*/ 54 w 54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8">
                    <a:moveTo>
                      <a:pt x="22" y="4"/>
                    </a:moveTo>
                    <a:lnTo>
                      <a:pt x="0" y="18"/>
                    </a:lnTo>
                    <a:lnTo>
                      <a:pt x="30" y="16"/>
                    </a:lnTo>
                    <a:lnTo>
                      <a:pt x="54" y="0"/>
                    </a:lnTo>
                    <a:lnTo>
                      <a:pt x="2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12" name="Freeform 3577"/>
              <p:cNvSpPr>
                <a:spLocks noChangeAspect="1"/>
              </p:cNvSpPr>
              <p:nvPr/>
            </p:nvSpPr>
            <p:spPr bwMode="auto">
              <a:xfrm>
                <a:off x="4730" y="1842"/>
                <a:ext cx="54" cy="20"/>
              </a:xfrm>
              <a:custGeom>
                <a:avLst/>
                <a:gdLst>
                  <a:gd name="T0" fmla="*/ 24 w 54"/>
                  <a:gd name="T1" fmla="*/ 4 h 20"/>
                  <a:gd name="T2" fmla="*/ 0 w 54"/>
                  <a:gd name="T3" fmla="*/ 20 h 20"/>
                  <a:gd name="T4" fmla="*/ 30 w 54"/>
                  <a:gd name="T5" fmla="*/ 18 h 20"/>
                  <a:gd name="T6" fmla="*/ 54 w 54"/>
                  <a:gd name="T7" fmla="*/ 0 h 20"/>
                  <a:gd name="T8" fmla="*/ 24 w 54"/>
                  <a:gd name="T9" fmla="*/ 4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0"/>
                  <a:gd name="T17" fmla="*/ 54 w 54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0">
                    <a:moveTo>
                      <a:pt x="24" y="4"/>
                    </a:moveTo>
                    <a:lnTo>
                      <a:pt x="0" y="20"/>
                    </a:lnTo>
                    <a:lnTo>
                      <a:pt x="30" y="18"/>
                    </a:lnTo>
                    <a:lnTo>
                      <a:pt x="54" y="0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003D88"/>
              </a:solidFill>
              <a:ln w="0">
                <a:solidFill>
                  <a:srgbClr val="003D8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13" name="Freeform 3578"/>
              <p:cNvSpPr>
                <a:spLocks noChangeAspect="1"/>
              </p:cNvSpPr>
              <p:nvPr/>
            </p:nvSpPr>
            <p:spPr bwMode="auto">
              <a:xfrm>
                <a:off x="4730" y="1842"/>
                <a:ext cx="54" cy="20"/>
              </a:xfrm>
              <a:custGeom>
                <a:avLst/>
                <a:gdLst>
                  <a:gd name="T0" fmla="*/ 24 w 54"/>
                  <a:gd name="T1" fmla="*/ 4 h 20"/>
                  <a:gd name="T2" fmla="*/ 0 w 54"/>
                  <a:gd name="T3" fmla="*/ 20 h 20"/>
                  <a:gd name="T4" fmla="*/ 30 w 54"/>
                  <a:gd name="T5" fmla="*/ 18 h 20"/>
                  <a:gd name="T6" fmla="*/ 54 w 54"/>
                  <a:gd name="T7" fmla="*/ 0 h 20"/>
                  <a:gd name="T8" fmla="*/ 24 w 54"/>
                  <a:gd name="T9" fmla="*/ 4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0"/>
                  <a:gd name="T17" fmla="*/ 54 w 54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0">
                    <a:moveTo>
                      <a:pt x="24" y="4"/>
                    </a:moveTo>
                    <a:lnTo>
                      <a:pt x="0" y="20"/>
                    </a:lnTo>
                    <a:lnTo>
                      <a:pt x="30" y="18"/>
                    </a:lnTo>
                    <a:lnTo>
                      <a:pt x="54" y="0"/>
                    </a:lnTo>
                    <a:lnTo>
                      <a:pt x="2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14" name="Freeform 3579"/>
              <p:cNvSpPr>
                <a:spLocks noChangeAspect="1"/>
              </p:cNvSpPr>
              <p:nvPr/>
            </p:nvSpPr>
            <p:spPr bwMode="auto">
              <a:xfrm>
                <a:off x="4760" y="1838"/>
                <a:ext cx="56" cy="22"/>
              </a:xfrm>
              <a:custGeom>
                <a:avLst/>
                <a:gdLst>
                  <a:gd name="T0" fmla="*/ 24 w 56"/>
                  <a:gd name="T1" fmla="*/ 4 h 22"/>
                  <a:gd name="T2" fmla="*/ 0 w 56"/>
                  <a:gd name="T3" fmla="*/ 22 h 22"/>
                  <a:gd name="T4" fmla="*/ 32 w 56"/>
                  <a:gd name="T5" fmla="*/ 18 h 22"/>
                  <a:gd name="T6" fmla="*/ 56 w 56"/>
                  <a:gd name="T7" fmla="*/ 0 h 22"/>
                  <a:gd name="T8" fmla="*/ 24 w 56"/>
                  <a:gd name="T9" fmla="*/ 4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2"/>
                  <a:gd name="T17" fmla="*/ 56 w 56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2">
                    <a:moveTo>
                      <a:pt x="24" y="4"/>
                    </a:moveTo>
                    <a:lnTo>
                      <a:pt x="0" y="22"/>
                    </a:lnTo>
                    <a:lnTo>
                      <a:pt x="32" y="18"/>
                    </a:lnTo>
                    <a:lnTo>
                      <a:pt x="56" y="0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00378E"/>
              </a:solidFill>
              <a:ln w="0">
                <a:solidFill>
                  <a:srgbClr val="00378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15" name="Freeform 3580"/>
              <p:cNvSpPr>
                <a:spLocks noChangeAspect="1"/>
              </p:cNvSpPr>
              <p:nvPr/>
            </p:nvSpPr>
            <p:spPr bwMode="auto">
              <a:xfrm>
                <a:off x="4760" y="1838"/>
                <a:ext cx="56" cy="22"/>
              </a:xfrm>
              <a:custGeom>
                <a:avLst/>
                <a:gdLst>
                  <a:gd name="T0" fmla="*/ 24 w 56"/>
                  <a:gd name="T1" fmla="*/ 4 h 22"/>
                  <a:gd name="T2" fmla="*/ 0 w 56"/>
                  <a:gd name="T3" fmla="*/ 22 h 22"/>
                  <a:gd name="T4" fmla="*/ 32 w 56"/>
                  <a:gd name="T5" fmla="*/ 18 h 22"/>
                  <a:gd name="T6" fmla="*/ 56 w 56"/>
                  <a:gd name="T7" fmla="*/ 0 h 22"/>
                  <a:gd name="T8" fmla="*/ 24 w 56"/>
                  <a:gd name="T9" fmla="*/ 4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2"/>
                  <a:gd name="T17" fmla="*/ 56 w 56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2">
                    <a:moveTo>
                      <a:pt x="24" y="4"/>
                    </a:moveTo>
                    <a:lnTo>
                      <a:pt x="0" y="22"/>
                    </a:lnTo>
                    <a:lnTo>
                      <a:pt x="32" y="18"/>
                    </a:lnTo>
                    <a:lnTo>
                      <a:pt x="56" y="0"/>
                    </a:lnTo>
                    <a:lnTo>
                      <a:pt x="2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16" name="Freeform 3581"/>
              <p:cNvSpPr>
                <a:spLocks noChangeAspect="1"/>
              </p:cNvSpPr>
              <p:nvPr/>
            </p:nvSpPr>
            <p:spPr bwMode="auto">
              <a:xfrm>
                <a:off x="4792" y="1832"/>
                <a:ext cx="56" cy="24"/>
              </a:xfrm>
              <a:custGeom>
                <a:avLst/>
                <a:gdLst>
                  <a:gd name="T0" fmla="*/ 24 w 56"/>
                  <a:gd name="T1" fmla="*/ 6 h 24"/>
                  <a:gd name="T2" fmla="*/ 0 w 56"/>
                  <a:gd name="T3" fmla="*/ 24 h 24"/>
                  <a:gd name="T4" fmla="*/ 32 w 56"/>
                  <a:gd name="T5" fmla="*/ 20 h 24"/>
                  <a:gd name="T6" fmla="*/ 56 w 56"/>
                  <a:gd name="T7" fmla="*/ 0 h 24"/>
                  <a:gd name="T8" fmla="*/ 24 w 56"/>
                  <a:gd name="T9" fmla="*/ 6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4"/>
                  <a:gd name="T17" fmla="*/ 56 w 5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4">
                    <a:moveTo>
                      <a:pt x="24" y="6"/>
                    </a:moveTo>
                    <a:lnTo>
                      <a:pt x="0" y="24"/>
                    </a:lnTo>
                    <a:lnTo>
                      <a:pt x="32" y="20"/>
                    </a:lnTo>
                    <a:lnTo>
                      <a:pt x="56" y="0"/>
                    </a:lnTo>
                    <a:lnTo>
                      <a:pt x="24" y="6"/>
                    </a:lnTo>
                    <a:close/>
                  </a:path>
                </a:pathLst>
              </a:custGeom>
              <a:solidFill>
                <a:srgbClr val="003395"/>
              </a:solidFill>
              <a:ln w="0">
                <a:solidFill>
                  <a:srgbClr val="00339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17" name="Freeform 3582"/>
              <p:cNvSpPr>
                <a:spLocks noChangeAspect="1"/>
              </p:cNvSpPr>
              <p:nvPr/>
            </p:nvSpPr>
            <p:spPr bwMode="auto">
              <a:xfrm>
                <a:off x="4792" y="1832"/>
                <a:ext cx="56" cy="24"/>
              </a:xfrm>
              <a:custGeom>
                <a:avLst/>
                <a:gdLst>
                  <a:gd name="T0" fmla="*/ 24 w 56"/>
                  <a:gd name="T1" fmla="*/ 6 h 24"/>
                  <a:gd name="T2" fmla="*/ 0 w 56"/>
                  <a:gd name="T3" fmla="*/ 24 h 24"/>
                  <a:gd name="T4" fmla="*/ 32 w 56"/>
                  <a:gd name="T5" fmla="*/ 20 h 24"/>
                  <a:gd name="T6" fmla="*/ 56 w 56"/>
                  <a:gd name="T7" fmla="*/ 0 h 24"/>
                  <a:gd name="T8" fmla="*/ 24 w 56"/>
                  <a:gd name="T9" fmla="*/ 6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4"/>
                  <a:gd name="T17" fmla="*/ 56 w 5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4">
                    <a:moveTo>
                      <a:pt x="24" y="6"/>
                    </a:moveTo>
                    <a:lnTo>
                      <a:pt x="0" y="24"/>
                    </a:lnTo>
                    <a:lnTo>
                      <a:pt x="32" y="20"/>
                    </a:lnTo>
                    <a:lnTo>
                      <a:pt x="56" y="0"/>
                    </a:lnTo>
                    <a:lnTo>
                      <a:pt x="24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18" name="Freeform 3583"/>
              <p:cNvSpPr>
                <a:spLocks noChangeAspect="1"/>
              </p:cNvSpPr>
              <p:nvPr/>
            </p:nvSpPr>
            <p:spPr bwMode="auto">
              <a:xfrm>
                <a:off x="4824" y="1826"/>
                <a:ext cx="56" cy="26"/>
              </a:xfrm>
              <a:custGeom>
                <a:avLst/>
                <a:gdLst>
                  <a:gd name="T0" fmla="*/ 24 w 56"/>
                  <a:gd name="T1" fmla="*/ 6 h 26"/>
                  <a:gd name="T2" fmla="*/ 0 w 56"/>
                  <a:gd name="T3" fmla="*/ 26 h 26"/>
                  <a:gd name="T4" fmla="*/ 32 w 56"/>
                  <a:gd name="T5" fmla="*/ 22 h 26"/>
                  <a:gd name="T6" fmla="*/ 56 w 56"/>
                  <a:gd name="T7" fmla="*/ 0 h 26"/>
                  <a:gd name="T8" fmla="*/ 24 w 56"/>
                  <a:gd name="T9" fmla="*/ 6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6"/>
                  <a:gd name="T17" fmla="*/ 56 w 56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6">
                    <a:moveTo>
                      <a:pt x="24" y="6"/>
                    </a:moveTo>
                    <a:lnTo>
                      <a:pt x="0" y="26"/>
                    </a:lnTo>
                    <a:lnTo>
                      <a:pt x="32" y="22"/>
                    </a:lnTo>
                    <a:lnTo>
                      <a:pt x="56" y="0"/>
                    </a:lnTo>
                    <a:lnTo>
                      <a:pt x="24" y="6"/>
                    </a:lnTo>
                    <a:close/>
                  </a:path>
                </a:pathLst>
              </a:custGeom>
              <a:solidFill>
                <a:srgbClr val="00329C"/>
              </a:solidFill>
              <a:ln w="0">
                <a:solidFill>
                  <a:srgbClr val="00329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19" name="Freeform 3584"/>
              <p:cNvSpPr>
                <a:spLocks noChangeAspect="1"/>
              </p:cNvSpPr>
              <p:nvPr/>
            </p:nvSpPr>
            <p:spPr bwMode="auto">
              <a:xfrm>
                <a:off x="4824" y="1826"/>
                <a:ext cx="56" cy="26"/>
              </a:xfrm>
              <a:custGeom>
                <a:avLst/>
                <a:gdLst>
                  <a:gd name="T0" fmla="*/ 24 w 56"/>
                  <a:gd name="T1" fmla="*/ 6 h 26"/>
                  <a:gd name="T2" fmla="*/ 0 w 56"/>
                  <a:gd name="T3" fmla="*/ 26 h 26"/>
                  <a:gd name="T4" fmla="*/ 32 w 56"/>
                  <a:gd name="T5" fmla="*/ 22 h 26"/>
                  <a:gd name="T6" fmla="*/ 56 w 56"/>
                  <a:gd name="T7" fmla="*/ 0 h 26"/>
                  <a:gd name="T8" fmla="*/ 24 w 56"/>
                  <a:gd name="T9" fmla="*/ 6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6"/>
                  <a:gd name="T17" fmla="*/ 56 w 56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6">
                    <a:moveTo>
                      <a:pt x="24" y="6"/>
                    </a:moveTo>
                    <a:lnTo>
                      <a:pt x="0" y="26"/>
                    </a:lnTo>
                    <a:lnTo>
                      <a:pt x="32" y="22"/>
                    </a:lnTo>
                    <a:lnTo>
                      <a:pt x="56" y="0"/>
                    </a:lnTo>
                    <a:lnTo>
                      <a:pt x="24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20" name="Freeform 3585"/>
              <p:cNvSpPr>
                <a:spLocks noChangeAspect="1"/>
              </p:cNvSpPr>
              <p:nvPr/>
            </p:nvSpPr>
            <p:spPr bwMode="auto">
              <a:xfrm>
                <a:off x="4856" y="1820"/>
                <a:ext cx="58" cy="28"/>
              </a:xfrm>
              <a:custGeom>
                <a:avLst/>
                <a:gdLst>
                  <a:gd name="T0" fmla="*/ 24 w 58"/>
                  <a:gd name="T1" fmla="*/ 6 h 28"/>
                  <a:gd name="T2" fmla="*/ 0 w 58"/>
                  <a:gd name="T3" fmla="*/ 28 h 28"/>
                  <a:gd name="T4" fmla="*/ 34 w 58"/>
                  <a:gd name="T5" fmla="*/ 22 h 28"/>
                  <a:gd name="T6" fmla="*/ 58 w 58"/>
                  <a:gd name="T7" fmla="*/ 0 h 28"/>
                  <a:gd name="T8" fmla="*/ 24 w 58"/>
                  <a:gd name="T9" fmla="*/ 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8"/>
                  <a:gd name="T17" fmla="*/ 58 w 58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8">
                    <a:moveTo>
                      <a:pt x="24" y="6"/>
                    </a:moveTo>
                    <a:lnTo>
                      <a:pt x="0" y="28"/>
                    </a:lnTo>
                    <a:lnTo>
                      <a:pt x="34" y="22"/>
                    </a:lnTo>
                    <a:lnTo>
                      <a:pt x="58" y="0"/>
                    </a:lnTo>
                    <a:lnTo>
                      <a:pt x="24" y="6"/>
                    </a:lnTo>
                    <a:close/>
                  </a:path>
                </a:pathLst>
              </a:custGeom>
              <a:solidFill>
                <a:srgbClr val="0033A2"/>
              </a:solidFill>
              <a:ln w="0">
                <a:solidFill>
                  <a:srgbClr val="0033A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21" name="Freeform 3586"/>
              <p:cNvSpPr>
                <a:spLocks noChangeAspect="1"/>
              </p:cNvSpPr>
              <p:nvPr/>
            </p:nvSpPr>
            <p:spPr bwMode="auto">
              <a:xfrm>
                <a:off x="4856" y="1820"/>
                <a:ext cx="58" cy="28"/>
              </a:xfrm>
              <a:custGeom>
                <a:avLst/>
                <a:gdLst>
                  <a:gd name="T0" fmla="*/ 24 w 58"/>
                  <a:gd name="T1" fmla="*/ 6 h 28"/>
                  <a:gd name="T2" fmla="*/ 0 w 58"/>
                  <a:gd name="T3" fmla="*/ 28 h 28"/>
                  <a:gd name="T4" fmla="*/ 34 w 58"/>
                  <a:gd name="T5" fmla="*/ 22 h 28"/>
                  <a:gd name="T6" fmla="*/ 58 w 58"/>
                  <a:gd name="T7" fmla="*/ 0 h 28"/>
                  <a:gd name="T8" fmla="*/ 24 w 58"/>
                  <a:gd name="T9" fmla="*/ 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8"/>
                  <a:gd name="T17" fmla="*/ 58 w 58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8">
                    <a:moveTo>
                      <a:pt x="24" y="6"/>
                    </a:moveTo>
                    <a:lnTo>
                      <a:pt x="0" y="28"/>
                    </a:lnTo>
                    <a:lnTo>
                      <a:pt x="34" y="22"/>
                    </a:lnTo>
                    <a:lnTo>
                      <a:pt x="58" y="0"/>
                    </a:lnTo>
                    <a:lnTo>
                      <a:pt x="24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22" name="Freeform 3587"/>
              <p:cNvSpPr>
                <a:spLocks noChangeAspect="1"/>
              </p:cNvSpPr>
              <p:nvPr/>
            </p:nvSpPr>
            <p:spPr bwMode="auto">
              <a:xfrm>
                <a:off x="4890" y="1814"/>
                <a:ext cx="58" cy="28"/>
              </a:xfrm>
              <a:custGeom>
                <a:avLst/>
                <a:gdLst>
                  <a:gd name="T0" fmla="*/ 24 w 58"/>
                  <a:gd name="T1" fmla="*/ 6 h 28"/>
                  <a:gd name="T2" fmla="*/ 0 w 58"/>
                  <a:gd name="T3" fmla="*/ 28 h 28"/>
                  <a:gd name="T4" fmla="*/ 34 w 58"/>
                  <a:gd name="T5" fmla="*/ 24 h 28"/>
                  <a:gd name="T6" fmla="*/ 58 w 58"/>
                  <a:gd name="T7" fmla="*/ 0 h 28"/>
                  <a:gd name="T8" fmla="*/ 24 w 58"/>
                  <a:gd name="T9" fmla="*/ 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8"/>
                  <a:gd name="T17" fmla="*/ 58 w 58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8">
                    <a:moveTo>
                      <a:pt x="24" y="6"/>
                    </a:moveTo>
                    <a:lnTo>
                      <a:pt x="0" y="28"/>
                    </a:lnTo>
                    <a:lnTo>
                      <a:pt x="34" y="24"/>
                    </a:lnTo>
                    <a:lnTo>
                      <a:pt x="58" y="0"/>
                    </a:lnTo>
                    <a:lnTo>
                      <a:pt x="24" y="6"/>
                    </a:lnTo>
                    <a:close/>
                  </a:path>
                </a:pathLst>
              </a:custGeom>
              <a:solidFill>
                <a:srgbClr val="0037A9"/>
              </a:solidFill>
              <a:ln w="0">
                <a:solidFill>
                  <a:srgbClr val="0037A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23" name="Freeform 3588"/>
              <p:cNvSpPr>
                <a:spLocks noChangeAspect="1"/>
              </p:cNvSpPr>
              <p:nvPr/>
            </p:nvSpPr>
            <p:spPr bwMode="auto">
              <a:xfrm>
                <a:off x="4890" y="1814"/>
                <a:ext cx="58" cy="28"/>
              </a:xfrm>
              <a:custGeom>
                <a:avLst/>
                <a:gdLst>
                  <a:gd name="T0" fmla="*/ 24 w 58"/>
                  <a:gd name="T1" fmla="*/ 6 h 28"/>
                  <a:gd name="T2" fmla="*/ 0 w 58"/>
                  <a:gd name="T3" fmla="*/ 28 h 28"/>
                  <a:gd name="T4" fmla="*/ 34 w 58"/>
                  <a:gd name="T5" fmla="*/ 24 h 28"/>
                  <a:gd name="T6" fmla="*/ 58 w 58"/>
                  <a:gd name="T7" fmla="*/ 0 h 28"/>
                  <a:gd name="T8" fmla="*/ 24 w 58"/>
                  <a:gd name="T9" fmla="*/ 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8"/>
                  <a:gd name="T17" fmla="*/ 58 w 58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8">
                    <a:moveTo>
                      <a:pt x="24" y="6"/>
                    </a:moveTo>
                    <a:lnTo>
                      <a:pt x="0" y="28"/>
                    </a:lnTo>
                    <a:lnTo>
                      <a:pt x="34" y="24"/>
                    </a:lnTo>
                    <a:lnTo>
                      <a:pt x="58" y="0"/>
                    </a:lnTo>
                    <a:lnTo>
                      <a:pt x="24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24" name="Freeform 3589"/>
              <p:cNvSpPr>
                <a:spLocks noChangeAspect="1"/>
              </p:cNvSpPr>
              <p:nvPr/>
            </p:nvSpPr>
            <p:spPr bwMode="auto">
              <a:xfrm>
                <a:off x="4924" y="1808"/>
                <a:ext cx="58" cy="30"/>
              </a:xfrm>
              <a:custGeom>
                <a:avLst/>
                <a:gdLst>
                  <a:gd name="T0" fmla="*/ 24 w 58"/>
                  <a:gd name="T1" fmla="*/ 6 h 30"/>
                  <a:gd name="T2" fmla="*/ 0 w 58"/>
                  <a:gd name="T3" fmla="*/ 30 h 30"/>
                  <a:gd name="T4" fmla="*/ 34 w 58"/>
                  <a:gd name="T5" fmla="*/ 28 h 30"/>
                  <a:gd name="T6" fmla="*/ 58 w 58"/>
                  <a:gd name="T7" fmla="*/ 0 h 30"/>
                  <a:gd name="T8" fmla="*/ 24 w 58"/>
                  <a:gd name="T9" fmla="*/ 6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30"/>
                  <a:gd name="T17" fmla="*/ 58 w 58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30">
                    <a:moveTo>
                      <a:pt x="24" y="6"/>
                    </a:moveTo>
                    <a:lnTo>
                      <a:pt x="0" y="30"/>
                    </a:lnTo>
                    <a:lnTo>
                      <a:pt x="34" y="28"/>
                    </a:lnTo>
                    <a:lnTo>
                      <a:pt x="58" y="0"/>
                    </a:lnTo>
                    <a:lnTo>
                      <a:pt x="24" y="6"/>
                    </a:lnTo>
                    <a:close/>
                  </a:path>
                </a:pathLst>
              </a:custGeom>
              <a:solidFill>
                <a:srgbClr val="003DAD"/>
              </a:solidFill>
              <a:ln w="0">
                <a:solidFill>
                  <a:srgbClr val="003DA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25" name="Freeform 3590"/>
              <p:cNvSpPr>
                <a:spLocks noChangeAspect="1"/>
              </p:cNvSpPr>
              <p:nvPr/>
            </p:nvSpPr>
            <p:spPr bwMode="auto">
              <a:xfrm>
                <a:off x="4924" y="1808"/>
                <a:ext cx="58" cy="30"/>
              </a:xfrm>
              <a:custGeom>
                <a:avLst/>
                <a:gdLst>
                  <a:gd name="T0" fmla="*/ 24 w 58"/>
                  <a:gd name="T1" fmla="*/ 6 h 30"/>
                  <a:gd name="T2" fmla="*/ 0 w 58"/>
                  <a:gd name="T3" fmla="*/ 30 h 30"/>
                  <a:gd name="T4" fmla="*/ 34 w 58"/>
                  <a:gd name="T5" fmla="*/ 28 h 30"/>
                  <a:gd name="T6" fmla="*/ 58 w 58"/>
                  <a:gd name="T7" fmla="*/ 0 h 30"/>
                  <a:gd name="T8" fmla="*/ 24 w 58"/>
                  <a:gd name="T9" fmla="*/ 6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30"/>
                  <a:gd name="T17" fmla="*/ 58 w 58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30">
                    <a:moveTo>
                      <a:pt x="24" y="6"/>
                    </a:moveTo>
                    <a:lnTo>
                      <a:pt x="0" y="30"/>
                    </a:lnTo>
                    <a:lnTo>
                      <a:pt x="34" y="28"/>
                    </a:lnTo>
                    <a:lnTo>
                      <a:pt x="58" y="0"/>
                    </a:lnTo>
                    <a:lnTo>
                      <a:pt x="24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26" name="Freeform 3591"/>
              <p:cNvSpPr>
                <a:spLocks noChangeAspect="1"/>
              </p:cNvSpPr>
              <p:nvPr/>
            </p:nvSpPr>
            <p:spPr bwMode="auto">
              <a:xfrm>
                <a:off x="4958" y="1806"/>
                <a:ext cx="58" cy="30"/>
              </a:xfrm>
              <a:custGeom>
                <a:avLst/>
                <a:gdLst>
                  <a:gd name="T0" fmla="*/ 24 w 58"/>
                  <a:gd name="T1" fmla="*/ 2 h 30"/>
                  <a:gd name="T2" fmla="*/ 0 w 58"/>
                  <a:gd name="T3" fmla="*/ 30 h 30"/>
                  <a:gd name="T4" fmla="*/ 34 w 58"/>
                  <a:gd name="T5" fmla="*/ 30 h 30"/>
                  <a:gd name="T6" fmla="*/ 58 w 58"/>
                  <a:gd name="T7" fmla="*/ 0 h 30"/>
                  <a:gd name="T8" fmla="*/ 24 w 58"/>
                  <a:gd name="T9" fmla="*/ 2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30"/>
                  <a:gd name="T17" fmla="*/ 58 w 58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30">
                    <a:moveTo>
                      <a:pt x="24" y="2"/>
                    </a:moveTo>
                    <a:lnTo>
                      <a:pt x="0" y="30"/>
                    </a:lnTo>
                    <a:lnTo>
                      <a:pt x="34" y="30"/>
                    </a:lnTo>
                    <a:lnTo>
                      <a:pt x="58" y="0"/>
                    </a:lnTo>
                    <a:lnTo>
                      <a:pt x="24" y="2"/>
                    </a:lnTo>
                    <a:close/>
                  </a:path>
                </a:pathLst>
              </a:custGeom>
              <a:solidFill>
                <a:srgbClr val="0746B0"/>
              </a:solidFill>
              <a:ln w="0">
                <a:solidFill>
                  <a:srgbClr val="0746B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27" name="Freeform 3592"/>
              <p:cNvSpPr>
                <a:spLocks noChangeAspect="1"/>
              </p:cNvSpPr>
              <p:nvPr/>
            </p:nvSpPr>
            <p:spPr bwMode="auto">
              <a:xfrm>
                <a:off x="4958" y="1806"/>
                <a:ext cx="58" cy="30"/>
              </a:xfrm>
              <a:custGeom>
                <a:avLst/>
                <a:gdLst>
                  <a:gd name="T0" fmla="*/ 24 w 58"/>
                  <a:gd name="T1" fmla="*/ 2 h 30"/>
                  <a:gd name="T2" fmla="*/ 0 w 58"/>
                  <a:gd name="T3" fmla="*/ 30 h 30"/>
                  <a:gd name="T4" fmla="*/ 34 w 58"/>
                  <a:gd name="T5" fmla="*/ 30 h 30"/>
                  <a:gd name="T6" fmla="*/ 58 w 58"/>
                  <a:gd name="T7" fmla="*/ 0 h 30"/>
                  <a:gd name="T8" fmla="*/ 24 w 58"/>
                  <a:gd name="T9" fmla="*/ 2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30"/>
                  <a:gd name="T17" fmla="*/ 58 w 58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30">
                    <a:moveTo>
                      <a:pt x="24" y="2"/>
                    </a:moveTo>
                    <a:lnTo>
                      <a:pt x="0" y="30"/>
                    </a:lnTo>
                    <a:lnTo>
                      <a:pt x="34" y="30"/>
                    </a:lnTo>
                    <a:lnTo>
                      <a:pt x="58" y="0"/>
                    </a:lnTo>
                    <a:lnTo>
                      <a:pt x="24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28" name="Freeform 3593"/>
              <p:cNvSpPr>
                <a:spLocks noChangeAspect="1"/>
              </p:cNvSpPr>
              <p:nvPr/>
            </p:nvSpPr>
            <p:spPr bwMode="auto">
              <a:xfrm>
                <a:off x="4992" y="1806"/>
                <a:ext cx="58" cy="32"/>
              </a:xfrm>
              <a:custGeom>
                <a:avLst/>
                <a:gdLst>
                  <a:gd name="T0" fmla="*/ 24 w 58"/>
                  <a:gd name="T1" fmla="*/ 0 h 32"/>
                  <a:gd name="T2" fmla="*/ 0 w 58"/>
                  <a:gd name="T3" fmla="*/ 30 h 32"/>
                  <a:gd name="T4" fmla="*/ 34 w 58"/>
                  <a:gd name="T5" fmla="*/ 32 h 32"/>
                  <a:gd name="T6" fmla="*/ 58 w 58"/>
                  <a:gd name="T7" fmla="*/ 2 h 32"/>
                  <a:gd name="T8" fmla="*/ 24 w 58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32"/>
                  <a:gd name="T17" fmla="*/ 58 w 58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32">
                    <a:moveTo>
                      <a:pt x="24" y="0"/>
                    </a:moveTo>
                    <a:lnTo>
                      <a:pt x="0" y="30"/>
                    </a:lnTo>
                    <a:lnTo>
                      <a:pt x="34" y="32"/>
                    </a:lnTo>
                    <a:lnTo>
                      <a:pt x="58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1B52B1"/>
              </a:solidFill>
              <a:ln w="0">
                <a:solidFill>
                  <a:srgbClr val="1B52B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29" name="Freeform 3594"/>
              <p:cNvSpPr>
                <a:spLocks noChangeAspect="1"/>
              </p:cNvSpPr>
              <p:nvPr/>
            </p:nvSpPr>
            <p:spPr bwMode="auto">
              <a:xfrm>
                <a:off x="4992" y="1806"/>
                <a:ext cx="58" cy="32"/>
              </a:xfrm>
              <a:custGeom>
                <a:avLst/>
                <a:gdLst>
                  <a:gd name="T0" fmla="*/ 24 w 58"/>
                  <a:gd name="T1" fmla="*/ 0 h 32"/>
                  <a:gd name="T2" fmla="*/ 0 w 58"/>
                  <a:gd name="T3" fmla="*/ 30 h 32"/>
                  <a:gd name="T4" fmla="*/ 34 w 58"/>
                  <a:gd name="T5" fmla="*/ 32 h 32"/>
                  <a:gd name="T6" fmla="*/ 58 w 58"/>
                  <a:gd name="T7" fmla="*/ 2 h 32"/>
                  <a:gd name="T8" fmla="*/ 24 w 58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32"/>
                  <a:gd name="T17" fmla="*/ 58 w 58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32">
                    <a:moveTo>
                      <a:pt x="24" y="0"/>
                    </a:moveTo>
                    <a:lnTo>
                      <a:pt x="0" y="30"/>
                    </a:lnTo>
                    <a:lnTo>
                      <a:pt x="34" y="32"/>
                    </a:lnTo>
                    <a:lnTo>
                      <a:pt x="58" y="2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30" name="Freeform 3595"/>
              <p:cNvSpPr>
                <a:spLocks noChangeAspect="1"/>
              </p:cNvSpPr>
              <p:nvPr/>
            </p:nvSpPr>
            <p:spPr bwMode="auto">
              <a:xfrm>
                <a:off x="5026" y="1808"/>
                <a:ext cx="60" cy="38"/>
              </a:xfrm>
              <a:custGeom>
                <a:avLst/>
                <a:gdLst>
                  <a:gd name="T0" fmla="*/ 24 w 60"/>
                  <a:gd name="T1" fmla="*/ 0 h 38"/>
                  <a:gd name="T2" fmla="*/ 0 w 60"/>
                  <a:gd name="T3" fmla="*/ 30 h 38"/>
                  <a:gd name="T4" fmla="*/ 36 w 60"/>
                  <a:gd name="T5" fmla="*/ 38 h 38"/>
                  <a:gd name="T6" fmla="*/ 60 w 60"/>
                  <a:gd name="T7" fmla="*/ 6 h 38"/>
                  <a:gd name="T8" fmla="*/ 24 w 60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8"/>
                  <a:gd name="T17" fmla="*/ 60 w 60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8">
                    <a:moveTo>
                      <a:pt x="24" y="0"/>
                    </a:moveTo>
                    <a:lnTo>
                      <a:pt x="0" y="30"/>
                    </a:lnTo>
                    <a:lnTo>
                      <a:pt x="36" y="38"/>
                    </a:lnTo>
                    <a:lnTo>
                      <a:pt x="60" y="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2E5FAF"/>
              </a:solidFill>
              <a:ln w="0">
                <a:solidFill>
                  <a:srgbClr val="2E5FA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31" name="Freeform 3596"/>
              <p:cNvSpPr>
                <a:spLocks noChangeAspect="1"/>
              </p:cNvSpPr>
              <p:nvPr/>
            </p:nvSpPr>
            <p:spPr bwMode="auto">
              <a:xfrm>
                <a:off x="5026" y="1808"/>
                <a:ext cx="60" cy="38"/>
              </a:xfrm>
              <a:custGeom>
                <a:avLst/>
                <a:gdLst>
                  <a:gd name="T0" fmla="*/ 24 w 60"/>
                  <a:gd name="T1" fmla="*/ 0 h 38"/>
                  <a:gd name="T2" fmla="*/ 0 w 60"/>
                  <a:gd name="T3" fmla="*/ 30 h 38"/>
                  <a:gd name="T4" fmla="*/ 36 w 60"/>
                  <a:gd name="T5" fmla="*/ 38 h 38"/>
                  <a:gd name="T6" fmla="*/ 60 w 60"/>
                  <a:gd name="T7" fmla="*/ 6 h 38"/>
                  <a:gd name="T8" fmla="*/ 24 w 60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8"/>
                  <a:gd name="T17" fmla="*/ 60 w 60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8">
                    <a:moveTo>
                      <a:pt x="24" y="0"/>
                    </a:moveTo>
                    <a:lnTo>
                      <a:pt x="0" y="30"/>
                    </a:lnTo>
                    <a:lnTo>
                      <a:pt x="36" y="38"/>
                    </a:lnTo>
                    <a:lnTo>
                      <a:pt x="60" y="6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32" name="Freeform 3597"/>
              <p:cNvSpPr>
                <a:spLocks noChangeAspect="1"/>
              </p:cNvSpPr>
              <p:nvPr/>
            </p:nvSpPr>
            <p:spPr bwMode="auto">
              <a:xfrm>
                <a:off x="5062" y="1814"/>
                <a:ext cx="60" cy="44"/>
              </a:xfrm>
              <a:custGeom>
                <a:avLst/>
                <a:gdLst>
                  <a:gd name="T0" fmla="*/ 24 w 60"/>
                  <a:gd name="T1" fmla="*/ 0 h 44"/>
                  <a:gd name="T2" fmla="*/ 0 w 60"/>
                  <a:gd name="T3" fmla="*/ 32 h 44"/>
                  <a:gd name="T4" fmla="*/ 36 w 60"/>
                  <a:gd name="T5" fmla="*/ 44 h 44"/>
                  <a:gd name="T6" fmla="*/ 60 w 60"/>
                  <a:gd name="T7" fmla="*/ 12 h 44"/>
                  <a:gd name="T8" fmla="*/ 24 w 60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44"/>
                  <a:gd name="T17" fmla="*/ 60 w 60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44">
                    <a:moveTo>
                      <a:pt x="24" y="0"/>
                    </a:moveTo>
                    <a:lnTo>
                      <a:pt x="0" y="32"/>
                    </a:lnTo>
                    <a:lnTo>
                      <a:pt x="36" y="44"/>
                    </a:lnTo>
                    <a:lnTo>
                      <a:pt x="60" y="1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16DAA"/>
              </a:solidFill>
              <a:ln w="0">
                <a:solidFill>
                  <a:srgbClr val="416DAA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33" name="Freeform 3598"/>
              <p:cNvSpPr>
                <a:spLocks noChangeAspect="1"/>
              </p:cNvSpPr>
              <p:nvPr/>
            </p:nvSpPr>
            <p:spPr bwMode="auto">
              <a:xfrm>
                <a:off x="5062" y="1814"/>
                <a:ext cx="60" cy="44"/>
              </a:xfrm>
              <a:custGeom>
                <a:avLst/>
                <a:gdLst>
                  <a:gd name="T0" fmla="*/ 24 w 60"/>
                  <a:gd name="T1" fmla="*/ 0 h 44"/>
                  <a:gd name="T2" fmla="*/ 0 w 60"/>
                  <a:gd name="T3" fmla="*/ 32 h 44"/>
                  <a:gd name="T4" fmla="*/ 36 w 60"/>
                  <a:gd name="T5" fmla="*/ 44 h 44"/>
                  <a:gd name="T6" fmla="*/ 60 w 60"/>
                  <a:gd name="T7" fmla="*/ 12 h 44"/>
                  <a:gd name="T8" fmla="*/ 24 w 60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44"/>
                  <a:gd name="T17" fmla="*/ 60 w 60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44">
                    <a:moveTo>
                      <a:pt x="24" y="0"/>
                    </a:moveTo>
                    <a:lnTo>
                      <a:pt x="0" y="32"/>
                    </a:lnTo>
                    <a:lnTo>
                      <a:pt x="36" y="44"/>
                    </a:lnTo>
                    <a:lnTo>
                      <a:pt x="60" y="12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34" name="Freeform 3599"/>
              <p:cNvSpPr>
                <a:spLocks noChangeAspect="1"/>
              </p:cNvSpPr>
              <p:nvPr/>
            </p:nvSpPr>
            <p:spPr bwMode="auto">
              <a:xfrm>
                <a:off x="5098" y="1826"/>
                <a:ext cx="58" cy="54"/>
              </a:xfrm>
              <a:custGeom>
                <a:avLst/>
                <a:gdLst>
                  <a:gd name="T0" fmla="*/ 24 w 58"/>
                  <a:gd name="T1" fmla="*/ 0 h 54"/>
                  <a:gd name="T2" fmla="*/ 0 w 58"/>
                  <a:gd name="T3" fmla="*/ 32 h 54"/>
                  <a:gd name="T4" fmla="*/ 34 w 58"/>
                  <a:gd name="T5" fmla="*/ 54 h 54"/>
                  <a:gd name="T6" fmla="*/ 58 w 58"/>
                  <a:gd name="T7" fmla="*/ 20 h 54"/>
                  <a:gd name="T8" fmla="*/ 24 w 58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54"/>
                  <a:gd name="T17" fmla="*/ 58 w 58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54">
                    <a:moveTo>
                      <a:pt x="24" y="0"/>
                    </a:moveTo>
                    <a:lnTo>
                      <a:pt x="0" y="32"/>
                    </a:lnTo>
                    <a:lnTo>
                      <a:pt x="34" y="54"/>
                    </a:lnTo>
                    <a:lnTo>
                      <a:pt x="58" y="2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517CA2"/>
              </a:solidFill>
              <a:ln w="0">
                <a:solidFill>
                  <a:srgbClr val="517CA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35" name="Freeform 3600"/>
              <p:cNvSpPr>
                <a:spLocks noChangeAspect="1"/>
              </p:cNvSpPr>
              <p:nvPr/>
            </p:nvSpPr>
            <p:spPr bwMode="auto">
              <a:xfrm>
                <a:off x="5098" y="1826"/>
                <a:ext cx="58" cy="54"/>
              </a:xfrm>
              <a:custGeom>
                <a:avLst/>
                <a:gdLst>
                  <a:gd name="T0" fmla="*/ 24 w 58"/>
                  <a:gd name="T1" fmla="*/ 0 h 54"/>
                  <a:gd name="T2" fmla="*/ 0 w 58"/>
                  <a:gd name="T3" fmla="*/ 32 h 54"/>
                  <a:gd name="T4" fmla="*/ 34 w 58"/>
                  <a:gd name="T5" fmla="*/ 54 h 54"/>
                  <a:gd name="T6" fmla="*/ 58 w 58"/>
                  <a:gd name="T7" fmla="*/ 20 h 54"/>
                  <a:gd name="T8" fmla="*/ 24 w 58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54"/>
                  <a:gd name="T17" fmla="*/ 58 w 58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54">
                    <a:moveTo>
                      <a:pt x="24" y="0"/>
                    </a:moveTo>
                    <a:lnTo>
                      <a:pt x="0" y="32"/>
                    </a:lnTo>
                    <a:lnTo>
                      <a:pt x="34" y="54"/>
                    </a:lnTo>
                    <a:lnTo>
                      <a:pt x="58" y="20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36" name="Freeform 3601"/>
              <p:cNvSpPr>
                <a:spLocks noChangeAspect="1"/>
              </p:cNvSpPr>
              <p:nvPr/>
            </p:nvSpPr>
            <p:spPr bwMode="auto">
              <a:xfrm>
                <a:off x="5132" y="1846"/>
                <a:ext cx="60" cy="62"/>
              </a:xfrm>
              <a:custGeom>
                <a:avLst/>
                <a:gdLst>
                  <a:gd name="T0" fmla="*/ 24 w 60"/>
                  <a:gd name="T1" fmla="*/ 0 h 62"/>
                  <a:gd name="T2" fmla="*/ 0 w 60"/>
                  <a:gd name="T3" fmla="*/ 34 h 62"/>
                  <a:gd name="T4" fmla="*/ 36 w 60"/>
                  <a:gd name="T5" fmla="*/ 62 h 62"/>
                  <a:gd name="T6" fmla="*/ 60 w 60"/>
                  <a:gd name="T7" fmla="*/ 28 h 62"/>
                  <a:gd name="T8" fmla="*/ 24 w 60"/>
                  <a:gd name="T9" fmla="*/ 0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62"/>
                  <a:gd name="T17" fmla="*/ 60 w 60"/>
                  <a:gd name="T18" fmla="*/ 62 h 6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62">
                    <a:moveTo>
                      <a:pt x="24" y="0"/>
                    </a:moveTo>
                    <a:lnTo>
                      <a:pt x="0" y="34"/>
                    </a:lnTo>
                    <a:lnTo>
                      <a:pt x="36" y="62"/>
                    </a:lnTo>
                    <a:lnTo>
                      <a:pt x="60" y="28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608B97"/>
              </a:solidFill>
              <a:ln w="0">
                <a:solidFill>
                  <a:srgbClr val="608B9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37" name="Freeform 3602"/>
              <p:cNvSpPr>
                <a:spLocks noChangeAspect="1"/>
              </p:cNvSpPr>
              <p:nvPr/>
            </p:nvSpPr>
            <p:spPr bwMode="auto">
              <a:xfrm>
                <a:off x="5132" y="1846"/>
                <a:ext cx="60" cy="62"/>
              </a:xfrm>
              <a:custGeom>
                <a:avLst/>
                <a:gdLst>
                  <a:gd name="T0" fmla="*/ 24 w 60"/>
                  <a:gd name="T1" fmla="*/ 0 h 62"/>
                  <a:gd name="T2" fmla="*/ 0 w 60"/>
                  <a:gd name="T3" fmla="*/ 34 h 62"/>
                  <a:gd name="T4" fmla="*/ 36 w 60"/>
                  <a:gd name="T5" fmla="*/ 62 h 62"/>
                  <a:gd name="T6" fmla="*/ 60 w 60"/>
                  <a:gd name="T7" fmla="*/ 28 h 62"/>
                  <a:gd name="T8" fmla="*/ 24 w 60"/>
                  <a:gd name="T9" fmla="*/ 0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62"/>
                  <a:gd name="T17" fmla="*/ 60 w 60"/>
                  <a:gd name="T18" fmla="*/ 62 h 6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62">
                    <a:moveTo>
                      <a:pt x="24" y="0"/>
                    </a:moveTo>
                    <a:lnTo>
                      <a:pt x="0" y="34"/>
                    </a:lnTo>
                    <a:lnTo>
                      <a:pt x="36" y="62"/>
                    </a:lnTo>
                    <a:lnTo>
                      <a:pt x="60" y="28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38" name="Freeform 3603"/>
              <p:cNvSpPr>
                <a:spLocks noChangeAspect="1"/>
              </p:cNvSpPr>
              <p:nvPr/>
            </p:nvSpPr>
            <p:spPr bwMode="auto">
              <a:xfrm>
                <a:off x="5168" y="1874"/>
                <a:ext cx="58" cy="74"/>
              </a:xfrm>
              <a:custGeom>
                <a:avLst/>
                <a:gdLst>
                  <a:gd name="T0" fmla="*/ 24 w 58"/>
                  <a:gd name="T1" fmla="*/ 0 h 74"/>
                  <a:gd name="T2" fmla="*/ 0 w 58"/>
                  <a:gd name="T3" fmla="*/ 34 h 74"/>
                  <a:gd name="T4" fmla="*/ 34 w 58"/>
                  <a:gd name="T5" fmla="*/ 74 h 74"/>
                  <a:gd name="T6" fmla="*/ 58 w 58"/>
                  <a:gd name="T7" fmla="*/ 40 h 74"/>
                  <a:gd name="T8" fmla="*/ 24 w 58"/>
                  <a:gd name="T9" fmla="*/ 0 h 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74"/>
                  <a:gd name="T17" fmla="*/ 58 w 58"/>
                  <a:gd name="T18" fmla="*/ 74 h 7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74">
                    <a:moveTo>
                      <a:pt x="24" y="0"/>
                    </a:moveTo>
                    <a:lnTo>
                      <a:pt x="0" y="34"/>
                    </a:lnTo>
                    <a:lnTo>
                      <a:pt x="34" y="74"/>
                    </a:lnTo>
                    <a:lnTo>
                      <a:pt x="58" y="4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6A9A8B"/>
              </a:solidFill>
              <a:ln w="0">
                <a:solidFill>
                  <a:srgbClr val="6A9A8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39" name="Freeform 3604"/>
              <p:cNvSpPr>
                <a:spLocks noChangeAspect="1"/>
              </p:cNvSpPr>
              <p:nvPr/>
            </p:nvSpPr>
            <p:spPr bwMode="auto">
              <a:xfrm>
                <a:off x="5168" y="1874"/>
                <a:ext cx="58" cy="74"/>
              </a:xfrm>
              <a:custGeom>
                <a:avLst/>
                <a:gdLst>
                  <a:gd name="T0" fmla="*/ 24 w 58"/>
                  <a:gd name="T1" fmla="*/ 0 h 74"/>
                  <a:gd name="T2" fmla="*/ 0 w 58"/>
                  <a:gd name="T3" fmla="*/ 34 h 74"/>
                  <a:gd name="T4" fmla="*/ 34 w 58"/>
                  <a:gd name="T5" fmla="*/ 74 h 74"/>
                  <a:gd name="T6" fmla="*/ 58 w 58"/>
                  <a:gd name="T7" fmla="*/ 40 h 74"/>
                  <a:gd name="T8" fmla="*/ 24 w 58"/>
                  <a:gd name="T9" fmla="*/ 0 h 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74"/>
                  <a:gd name="T17" fmla="*/ 58 w 58"/>
                  <a:gd name="T18" fmla="*/ 74 h 7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74">
                    <a:moveTo>
                      <a:pt x="24" y="0"/>
                    </a:moveTo>
                    <a:lnTo>
                      <a:pt x="0" y="34"/>
                    </a:lnTo>
                    <a:lnTo>
                      <a:pt x="34" y="74"/>
                    </a:lnTo>
                    <a:lnTo>
                      <a:pt x="58" y="40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40" name="Freeform 3605"/>
              <p:cNvSpPr>
                <a:spLocks noChangeAspect="1"/>
              </p:cNvSpPr>
              <p:nvPr/>
            </p:nvSpPr>
            <p:spPr bwMode="auto">
              <a:xfrm>
                <a:off x="5202" y="1914"/>
                <a:ext cx="58" cy="80"/>
              </a:xfrm>
              <a:custGeom>
                <a:avLst/>
                <a:gdLst>
                  <a:gd name="T0" fmla="*/ 24 w 58"/>
                  <a:gd name="T1" fmla="*/ 0 h 80"/>
                  <a:gd name="T2" fmla="*/ 0 w 58"/>
                  <a:gd name="T3" fmla="*/ 34 h 80"/>
                  <a:gd name="T4" fmla="*/ 36 w 58"/>
                  <a:gd name="T5" fmla="*/ 80 h 80"/>
                  <a:gd name="T6" fmla="*/ 58 w 58"/>
                  <a:gd name="T7" fmla="*/ 52 h 80"/>
                  <a:gd name="T8" fmla="*/ 24 w 58"/>
                  <a:gd name="T9" fmla="*/ 0 h 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80"/>
                  <a:gd name="T17" fmla="*/ 58 w 58"/>
                  <a:gd name="T18" fmla="*/ 80 h 8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80">
                    <a:moveTo>
                      <a:pt x="24" y="0"/>
                    </a:moveTo>
                    <a:lnTo>
                      <a:pt x="0" y="34"/>
                    </a:lnTo>
                    <a:lnTo>
                      <a:pt x="36" y="80"/>
                    </a:lnTo>
                    <a:lnTo>
                      <a:pt x="58" y="5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72A97B"/>
              </a:solidFill>
              <a:ln w="0">
                <a:solidFill>
                  <a:srgbClr val="72A97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41" name="Freeform 3606"/>
              <p:cNvSpPr>
                <a:spLocks noChangeAspect="1"/>
              </p:cNvSpPr>
              <p:nvPr/>
            </p:nvSpPr>
            <p:spPr bwMode="auto">
              <a:xfrm>
                <a:off x="5202" y="1914"/>
                <a:ext cx="58" cy="80"/>
              </a:xfrm>
              <a:custGeom>
                <a:avLst/>
                <a:gdLst>
                  <a:gd name="T0" fmla="*/ 24 w 58"/>
                  <a:gd name="T1" fmla="*/ 0 h 80"/>
                  <a:gd name="T2" fmla="*/ 0 w 58"/>
                  <a:gd name="T3" fmla="*/ 34 h 80"/>
                  <a:gd name="T4" fmla="*/ 36 w 58"/>
                  <a:gd name="T5" fmla="*/ 80 h 80"/>
                  <a:gd name="T6" fmla="*/ 58 w 58"/>
                  <a:gd name="T7" fmla="*/ 52 h 80"/>
                  <a:gd name="T8" fmla="*/ 24 w 58"/>
                  <a:gd name="T9" fmla="*/ 0 h 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80"/>
                  <a:gd name="T17" fmla="*/ 58 w 58"/>
                  <a:gd name="T18" fmla="*/ 80 h 8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80">
                    <a:moveTo>
                      <a:pt x="24" y="0"/>
                    </a:moveTo>
                    <a:lnTo>
                      <a:pt x="0" y="34"/>
                    </a:lnTo>
                    <a:lnTo>
                      <a:pt x="36" y="80"/>
                    </a:lnTo>
                    <a:lnTo>
                      <a:pt x="58" y="52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42" name="Freeform 3607"/>
              <p:cNvSpPr>
                <a:spLocks noChangeAspect="1"/>
              </p:cNvSpPr>
              <p:nvPr/>
            </p:nvSpPr>
            <p:spPr bwMode="auto">
              <a:xfrm>
                <a:off x="5238" y="1966"/>
                <a:ext cx="56" cy="80"/>
              </a:xfrm>
              <a:custGeom>
                <a:avLst/>
                <a:gdLst>
                  <a:gd name="T0" fmla="*/ 22 w 56"/>
                  <a:gd name="T1" fmla="*/ 0 h 80"/>
                  <a:gd name="T2" fmla="*/ 0 w 56"/>
                  <a:gd name="T3" fmla="*/ 28 h 80"/>
                  <a:gd name="T4" fmla="*/ 34 w 56"/>
                  <a:gd name="T5" fmla="*/ 80 h 80"/>
                  <a:gd name="T6" fmla="*/ 56 w 56"/>
                  <a:gd name="T7" fmla="*/ 56 h 80"/>
                  <a:gd name="T8" fmla="*/ 22 w 56"/>
                  <a:gd name="T9" fmla="*/ 0 h 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80"/>
                  <a:gd name="T17" fmla="*/ 56 w 56"/>
                  <a:gd name="T18" fmla="*/ 80 h 8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80">
                    <a:moveTo>
                      <a:pt x="22" y="0"/>
                    </a:moveTo>
                    <a:lnTo>
                      <a:pt x="0" y="28"/>
                    </a:lnTo>
                    <a:lnTo>
                      <a:pt x="34" y="80"/>
                    </a:lnTo>
                    <a:lnTo>
                      <a:pt x="56" y="56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71B56C"/>
              </a:solidFill>
              <a:ln w="0">
                <a:solidFill>
                  <a:srgbClr val="71B56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43" name="Freeform 3608"/>
              <p:cNvSpPr>
                <a:spLocks noChangeAspect="1"/>
              </p:cNvSpPr>
              <p:nvPr/>
            </p:nvSpPr>
            <p:spPr bwMode="auto">
              <a:xfrm>
                <a:off x="5238" y="1966"/>
                <a:ext cx="56" cy="80"/>
              </a:xfrm>
              <a:custGeom>
                <a:avLst/>
                <a:gdLst>
                  <a:gd name="T0" fmla="*/ 22 w 56"/>
                  <a:gd name="T1" fmla="*/ 0 h 80"/>
                  <a:gd name="T2" fmla="*/ 0 w 56"/>
                  <a:gd name="T3" fmla="*/ 28 h 80"/>
                  <a:gd name="T4" fmla="*/ 34 w 56"/>
                  <a:gd name="T5" fmla="*/ 80 h 80"/>
                  <a:gd name="T6" fmla="*/ 56 w 56"/>
                  <a:gd name="T7" fmla="*/ 56 h 80"/>
                  <a:gd name="T8" fmla="*/ 22 w 56"/>
                  <a:gd name="T9" fmla="*/ 0 h 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80"/>
                  <a:gd name="T17" fmla="*/ 56 w 56"/>
                  <a:gd name="T18" fmla="*/ 80 h 8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80">
                    <a:moveTo>
                      <a:pt x="22" y="0"/>
                    </a:moveTo>
                    <a:lnTo>
                      <a:pt x="0" y="28"/>
                    </a:lnTo>
                    <a:lnTo>
                      <a:pt x="34" y="80"/>
                    </a:lnTo>
                    <a:lnTo>
                      <a:pt x="56" y="56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44" name="Freeform 3609"/>
              <p:cNvSpPr>
                <a:spLocks noChangeAspect="1"/>
              </p:cNvSpPr>
              <p:nvPr/>
            </p:nvSpPr>
            <p:spPr bwMode="auto">
              <a:xfrm>
                <a:off x="5272" y="2022"/>
                <a:ext cx="56" cy="74"/>
              </a:xfrm>
              <a:custGeom>
                <a:avLst/>
                <a:gdLst>
                  <a:gd name="T0" fmla="*/ 22 w 56"/>
                  <a:gd name="T1" fmla="*/ 0 h 74"/>
                  <a:gd name="T2" fmla="*/ 0 w 56"/>
                  <a:gd name="T3" fmla="*/ 24 h 74"/>
                  <a:gd name="T4" fmla="*/ 34 w 56"/>
                  <a:gd name="T5" fmla="*/ 74 h 74"/>
                  <a:gd name="T6" fmla="*/ 56 w 56"/>
                  <a:gd name="T7" fmla="*/ 54 h 74"/>
                  <a:gd name="T8" fmla="*/ 22 w 56"/>
                  <a:gd name="T9" fmla="*/ 0 h 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74"/>
                  <a:gd name="T17" fmla="*/ 56 w 56"/>
                  <a:gd name="T18" fmla="*/ 74 h 7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74">
                    <a:moveTo>
                      <a:pt x="22" y="0"/>
                    </a:moveTo>
                    <a:lnTo>
                      <a:pt x="0" y="24"/>
                    </a:lnTo>
                    <a:lnTo>
                      <a:pt x="34" y="74"/>
                    </a:lnTo>
                    <a:lnTo>
                      <a:pt x="56" y="54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68BE5F"/>
              </a:solidFill>
              <a:ln w="0">
                <a:solidFill>
                  <a:srgbClr val="68BE5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45" name="Freeform 3610"/>
              <p:cNvSpPr>
                <a:spLocks noChangeAspect="1"/>
              </p:cNvSpPr>
              <p:nvPr/>
            </p:nvSpPr>
            <p:spPr bwMode="auto">
              <a:xfrm>
                <a:off x="5272" y="2022"/>
                <a:ext cx="56" cy="74"/>
              </a:xfrm>
              <a:custGeom>
                <a:avLst/>
                <a:gdLst>
                  <a:gd name="T0" fmla="*/ 22 w 56"/>
                  <a:gd name="T1" fmla="*/ 0 h 74"/>
                  <a:gd name="T2" fmla="*/ 0 w 56"/>
                  <a:gd name="T3" fmla="*/ 24 h 74"/>
                  <a:gd name="T4" fmla="*/ 34 w 56"/>
                  <a:gd name="T5" fmla="*/ 74 h 74"/>
                  <a:gd name="T6" fmla="*/ 56 w 56"/>
                  <a:gd name="T7" fmla="*/ 54 h 74"/>
                  <a:gd name="T8" fmla="*/ 22 w 56"/>
                  <a:gd name="T9" fmla="*/ 0 h 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74"/>
                  <a:gd name="T17" fmla="*/ 56 w 56"/>
                  <a:gd name="T18" fmla="*/ 74 h 7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74">
                    <a:moveTo>
                      <a:pt x="22" y="0"/>
                    </a:moveTo>
                    <a:lnTo>
                      <a:pt x="0" y="24"/>
                    </a:lnTo>
                    <a:lnTo>
                      <a:pt x="34" y="74"/>
                    </a:lnTo>
                    <a:lnTo>
                      <a:pt x="56" y="54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46" name="Freeform 3611"/>
              <p:cNvSpPr>
                <a:spLocks noChangeAspect="1"/>
              </p:cNvSpPr>
              <p:nvPr/>
            </p:nvSpPr>
            <p:spPr bwMode="auto">
              <a:xfrm>
                <a:off x="5306" y="2076"/>
                <a:ext cx="58" cy="56"/>
              </a:xfrm>
              <a:custGeom>
                <a:avLst/>
                <a:gdLst>
                  <a:gd name="T0" fmla="*/ 22 w 58"/>
                  <a:gd name="T1" fmla="*/ 0 h 56"/>
                  <a:gd name="T2" fmla="*/ 0 w 58"/>
                  <a:gd name="T3" fmla="*/ 20 h 56"/>
                  <a:gd name="T4" fmla="*/ 36 w 58"/>
                  <a:gd name="T5" fmla="*/ 56 h 56"/>
                  <a:gd name="T6" fmla="*/ 58 w 58"/>
                  <a:gd name="T7" fmla="*/ 40 h 56"/>
                  <a:gd name="T8" fmla="*/ 22 w 58"/>
                  <a:gd name="T9" fmla="*/ 0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56"/>
                  <a:gd name="T17" fmla="*/ 58 w 58"/>
                  <a:gd name="T18" fmla="*/ 56 h 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56">
                    <a:moveTo>
                      <a:pt x="22" y="0"/>
                    </a:moveTo>
                    <a:lnTo>
                      <a:pt x="0" y="20"/>
                    </a:lnTo>
                    <a:lnTo>
                      <a:pt x="36" y="56"/>
                    </a:lnTo>
                    <a:lnTo>
                      <a:pt x="58" y="4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4BBC5C"/>
              </a:solidFill>
              <a:ln w="0">
                <a:solidFill>
                  <a:srgbClr val="4BBC5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47" name="Freeform 3612"/>
              <p:cNvSpPr>
                <a:spLocks noChangeAspect="1"/>
              </p:cNvSpPr>
              <p:nvPr/>
            </p:nvSpPr>
            <p:spPr bwMode="auto">
              <a:xfrm>
                <a:off x="5306" y="2076"/>
                <a:ext cx="58" cy="56"/>
              </a:xfrm>
              <a:custGeom>
                <a:avLst/>
                <a:gdLst>
                  <a:gd name="T0" fmla="*/ 22 w 58"/>
                  <a:gd name="T1" fmla="*/ 0 h 56"/>
                  <a:gd name="T2" fmla="*/ 0 w 58"/>
                  <a:gd name="T3" fmla="*/ 20 h 56"/>
                  <a:gd name="T4" fmla="*/ 36 w 58"/>
                  <a:gd name="T5" fmla="*/ 56 h 56"/>
                  <a:gd name="T6" fmla="*/ 58 w 58"/>
                  <a:gd name="T7" fmla="*/ 40 h 56"/>
                  <a:gd name="T8" fmla="*/ 22 w 58"/>
                  <a:gd name="T9" fmla="*/ 0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56"/>
                  <a:gd name="T17" fmla="*/ 58 w 58"/>
                  <a:gd name="T18" fmla="*/ 56 h 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56">
                    <a:moveTo>
                      <a:pt x="22" y="0"/>
                    </a:moveTo>
                    <a:lnTo>
                      <a:pt x="0" y="20"/>
                    </a:lnTo>
                    <a:lnTo>
                      <a:pt x="36" y="56"/>
                    </a:lnTo>
                    <a:lnTo>
                      <a:pt x="58" y="40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48" name="Freeform 3613"/>
              <p:cNvSpPr>
                <a:spLocks noChangeAspect="1"/>
              </p:cNvSpPr>
              <p:nvPr/>
            </p:nvSpPr>
            <p:spPr bwMode="auto">
              <a:xfrm>
                <a:off x="5342" y="2116"/>
                <a:ext cx="60" cy="32"/>
              </a:xfrm>
              <a:custGeom>
                <a:avLst/>
                <a:gdLst>
                  <a:gd name="T0" fmla="*/ 22 w 60"/>
                  <a:gd name="T1" fmla="*/ 0 h 32"/>
                  <a:gd name="T2" fmla="*/ 0 w 60"/>
                  <a:gd name="T3" fmla="*/ 16 h 32"/>
                  <a:gd name="T4" fmla="*/ 38 w 60"/>
                  <a:gd name="T5" fmla="*/ 32 h 32"/>
                  <a:gd name="T6" fmla="*/ 60 w 60"/>
                  <a:gd name="T7" fmla="*/ 16 h 32"/>
                  <a:gd name="T8" fmla="*/ 22 w 60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2"/>
                  <a:gd name="T17" fmla="*/ 60 w 60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2">
                    <a:moveTo>
                      <a:pt x="22" y="0"/>
                    </a:moveTo>
                    <a:lnTo>
                      <a:pt x="0" y="16"/>
                    </a:lnTo>
                    <a:lnTo>
                      <a:pt x="38" y="32"/>
                    </a:lnTo>
                    <a:lnTo>
                      <a:pt x="60" y="16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2926D"/>
              </a:solidFill>
              <a:ln w="0">
                <a:solidFill>
                  <a:srgbClr val="02926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49" name="Freeform 3614"/>
              <p:cNvSpPr>
                <a:spLocks noChangeAspect="1"/>
              </p:cNvSpPr>
              <p:nvPr/>
            </p:nvSpPr>
            <p:spPr bwMode="auto">
              <a:xfrm>
                <a:off x="5342" y="2116"/>
                <a:ext cx="60" cy="32"/>
              </a:xfrm>
              <a:custGeom>
                <a:avLst/>
                <a:gdLst>
                  <a:gd name="T0" fmla="*/ 22 w 60"/>
                  <a:gd name="T1" fmla="*/ 0 h 32"/>
                  <a:gd name="T2" fmla="*/ 0 w 60"/>
                  <a:gd name="T3" fmla="*/ 16 h 32"/>
                  <a:gd name="T4" fmla="*/ 38 w 60"/>
                  <a:gd name="T5" fmla="*/ 32 h 32"/>
                  <a:gd name="T6" fmla="*/ 60 w 60"/>
                  <a:gd name="T7" fmla="*/ 16 h 32"/>
                  <a:gd name="T8" fmla="*/ 22 w 60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2"/>
                  <a:gd name="T17" fmla="*/ 60 w 60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2">
                    <a:moveTo>
                      <a:pt x="22" y="0"/>
                    </a:moveTo>
                    <a:lnTo>
                      <a:pt x="0" y="16"/>
                    </a:lnTo>
                    <a:lnTo>
                      <a:pt x="38" y="32"/>
                    </a:lnTo>
                    <a:lnTo>
                      <a:pt x="60" y="16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50" name="Freeform 3615"/>
              <p:cNvSpPr>
                <a:spLocks noChangeAspect="1"/>
              </p:cNvSpPr>
              <p:nvPr/>
            </p:nvSpPr>
            <p:spPr bwMode="auto">
              <a:xfrm>
                <a:off x="4288" y="1780"/>
                <a:ext cx="50" cy="20"/>
              </a:xfrm>
              <a:custGeom>
                <a:avLst/>
                <a:gdLst>
                  <a:gd name="T0" fmla="*/ 24 w 50"/>
                  <a:gd name="T1" fmla="*/ 0 h 20"/>
                  <a:gd name="T2" fmla="*/ 0 w 50"/>
                  <a:gd name="T3" fmla="*/ 10 h 20"/>
                  <a:gd name="T4" fmla="*/ 26 w 50"/>
                  <a:gd name="T5" fmla="*/ 20 h 20"/>
                  <a:gd name="T6" fmla="*/ 50 w 50"/>
                  <a:gd name="T7" fmla="*/ 8 h 20"/>
                  <a:gd name="T8" fmla="*/ 24 w 5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20"/>
                  <a:gd name="T17" fmla="*/ 50 w 50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20">
                    <a:moveTo>
                      <a:pt x="24" y="0"/>
                    </a:moveTo>
                    <a:lnTo>
                      <a:pt x="0" y="10"/>
                    </a:lnTo>
                    <a:lnTo>
                      <a:pt x="26" y="20"/>
                    </a:lnTo>
                    <a:lnTo>
                      <a:pt x="50" y="8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51" name="Freeform 3616"/>
              <p:cNvSpPr>
                <a:spLocks noChangeAspect="1"/>
              </p:cNvSpPr>
              <p:nvPr/>
            </p:nvSpPr>
            <p:spPr bwMode="auto">
              <a:xfrm>
                <a:off x="4288" y="1780"/>
                <a:ext cx="50" cy="20"/>
              </a:xfrm>
              <a:custGeom>
                <a:avLst/>
                <a:gdLst>
                  <a:gd name="T0" fmla="*/ 24 w 50"/>
                  <a:gd name="T1" fmla="*/ 0 h 20"/>
                  <a:gd name="T2" fmla="*/ 0 w 50"/>
                  <a:gd name="T3" fmla="*/ 10 h 20"/>
                  <a:gd name="T4" fmla="*/ 26 w 50"/>
                  <a:gd name="T5" fmla="*/ 20 h 20"/>
                  <a:gd name="T6" fmla="*/ 50 w 50"/>
                  <a:gd name="T7" fmla="*/ 8 h 20"/>
                  <a:gd name="T8" fmla="*/ 24 w 5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20"/>
                  <a:gd name="T17" fmla="*/ 50 w 50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20">
                    <a:moveTo>
                      <a:pt x="24" y="0"/>
                    </a:moveTo>
                    <a:lnTo>
                      <a:pt x="0" y="10"/>
                    </a:lnTo>
                    <a:lnTo>
                      <a:pt x="26" y="20"/>
                    </a:lnTo>
                    <a:lnTo>
                      <a:pt x="50" y="8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52" name="Freeform 3617"/>
              <p:cNvSpPr>
                <a:spLocks noChangeAspect="1"/>
              </p:cNvSpPr>
              <p:nvPr/>
            </p:nvSpPr>
            <p:spPr bwMode="auto">
              <a:xfrm>
                <a:off x="4314" y="1788"/>
                <a:ext cx="50" cy="20"/>
              </a:xfrm>
              <a:custGeom>
                <a:avLst/>
                <a:gdLst>
                  <a:gd name="T0" fmla="*/ 24 w 50"/>
                  <a:gd name="T1" fmla="*/ 0 h 20"/>
                  <a:gd name="T2" fmla="*/ 0 w 50"/>
                  <a:gd name="T3" fmla="*/ 12 h 20"/>
                  <a:gd name="T4" fmla="*/ 26 w 50"/>
                  <a:gd name="T5" fmla="*/ 20 h 20"/>
                  <a:gd name="T6" fmla="*/ 50 w 50"/>
                  <a:gd name="T7" fmla="*/ 10 h 20"/>
                  <a:gd name="T8" fmla="*/ 24 w 5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20"/>
                  <a:gd name="T17" fmla="*/ 50 w 50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20">
                    <a:moveTo>
                      <a:pt x="24" y="0"/>
                    </a:moveTo>
                    <a:lnTo>
                      <a:pt x="0" y="12"/>
                    </a:lnTo>
                    <a:lnTo>
                      <a:pt x="26" y="20"/>
                    </a:lnTo>
                    <a:lnTo>
                      <a:pt x="50" y="1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8A6F"/>
              </a:solidFill>
              <a:ln w="0">
                <a:solidFill>
                  <a:srgbClr val="008A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53" name="Freeform 3618"/>
              <p:cNvSpPr>
                <a:spLocks noChangeAspect="1"/>
              </p:cNvSpPr>
              <p:nvPr/>
            </p:nvSpPr>
            <p:spPr bwMode="auto">
              <a:xfrm>
                <a:off x="4314" y="1788"/>
                <a:ext cx="50" cy="20"/>
              </a:xfrm>
              <a:custGeom>
                <a:avLst/>
                <a:gdLst>
                  <a:gd name="T0" fmla="*/ 24 w 50"/>
                  <a:gd name="T1" fmla="*/ 0 h 20"/>
                  <a:gd name="T2" fmla="*/ 0 w 50"/>
                  <a:gd name="T3" fmla="*/ 12 h 20"/>
                  <a:gd name="T4" fmla="*/ 26 w 50"/>
                  <a:gd name="T5" fmla="*/ 20 h 20"/>
                  <a:gd name="T6" fmla="*/ 50 w 50"/>
                  <a:gd name="T7" fmla="*/ 10 h 20"/>
                  <a:gd name="T8" fmla="*/ 24 w 5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20"/>
                  <a:gd name="T17" fmla="*/ 50 w 50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20">
                    <a:moveTo>
                      <a:pt x="24" y="0"/>
                    </a:moveTo>
                    <a:lnTo>
                      <a:pt x="0" y="12"/>
                    </a:lnTo>
                    <a:lnTo>
                      <a:pt x="26" y="20"/>
                    </a:lnTo>
                    <a:lnTo>
                      <a:pt x="50" y="10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54" name="Freeform 3619"/>
              <p:cNvSpPr>
                <a:spLocks noChangeAspect="1"/>
              </p:cNvSpPr>
              <p:nvPr/>
            </p:nvSpPr>
            <p:spPr bwMode="auto">
              <a:xfrm>
                <a:off x="4340" y="1798"/>
                <a:ext cx="50" cy="20"/>
              </a:xfrm>
              <a:custGeom>
                <a:avLst/>
                <a:gdLst>
                  <a:gd name="T0" fmla="*/ 24 w 50"/>
                  <a:gd name="T1" fmla="*/ 0 h 20"/>
                  <a:gd name="T2" fmla="*/ 0 w 50"/>
                  <a:gd name="T3" fmla="*/ 10 h 20"/>
                  <a:gd name="T4" fmla="*/ 26 w 50"/>
                  <a:gd name="T5" fmla="*/ 20 h 20"/>
                  <a:gd name="T6" fmla="*/ 50 w 50"/>
                  <a:gd name="T7" fmla="*/ 8 h 20"/>
                  <a:gd name="T8" fmla="*/ 24 w 5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20"/>
                  <a:gd name="T17" fmla="*/ 50 w 50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20">
                    <a:moveTo>
                      <a:pt x="24" y="0"/>
                    </a:moveTo>
                    <a:lnTo>
                      <a:pt x="0" y="10"/>
                    </a:lnTo>
                    <a:lnTo>
                      <a:pt x="26" y="20"/>
                    </a:lnTo>
                    <a:lnTo>
                      <a:pt x="50" y="8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55" name="Freeform 3620"/>
              <p:cNvSpPr>
                <a:spLocks noChangeAspect="1"/>
              </p:cNvSpPr>
              <p:nvPr/>
            </p:nvSpPr>
            <p:spPr bwMode="auto">
              <a:xfrm>
                <a:off x="4340" y="1798"/>
                <a:ext cx="50" cy="20"/>
              </a:xfrm>
              <a:custGeom>
                <a:avLst/>
                <a:gdLst>
                  <a:gd name="T0" fmla="*/ 24 w 50"/>
                  <a:gd name="T1" fmla="*/ 0 h 20"/>
                  <a:gd name="T2" fmla="*/ 0 w 50"/>
                  <a:gd name="T3" fmla="*/ 10 h 20"/>
                  <a:gd name="T4" fmla="*/ 26 w 50"/>
                  <a:gd name="T5" fmla="*/ 20 h 20"/>
                  <a:gd name="T6" fmla="*/ 50 w 50"/>
                  <a:gd name="T7" fmla="*/ 8 h 20"/>
                  <a:gd name="T8" fmla="*/ 24 w 5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20"/>
                  <a:gd name="T17" fmla="*/ 50 w 50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20">
                    <a:moveTo>
                      <a:pt x="24" y="0"/>
                    </a:moveTo>
                    <a:lnTo>
                      <a:pt x="0" y="10"/>
                    </a:lnTo>
                    <a:lnTo>
                      <a:pt x="26" y="20"/>
                    </a:lnTo>
                    <a:lnTo>
                      <a:pt x="50" y="8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56" name="Freeform 3621"/>
              <p:cNvSpPr>
                <a:spLocks noChangeAspect="1"/>
              </p:cNvSpPr>
              <p:nvPr/>
            </p:nvSpPr>
            <p:spPr bwMode="auto">
              <a:xfrm>
                <a:off x="4366" y="1806"/>
                <a:ext cx="50" cy="20"/>
              </a:xfrm>
              <a:custGeom>
                <a:avLst/>
                <a:gdLst>
                  <a:gd name="T0" fmla="*/ 24 w 50"/>
                  <a:gd name="T1" fmla="*/ 0 h 20"/>
                  <a:gd name="T2" fmla="*/ 0 w 50"/>
                  <a:gd name="T3" fmla="*/ 12 h 20"/>
                  <a:gd name="T4" fmla="*/ 26 w 50"/>
                  <a:gd name="T5" fmla="*/ 20 h 20"/>
                  <a:gd name="T6" fmla="*/ 50 w 50"/>
                  <a:gd name="T7" fmla="*/ 10 h 20"/>
                  <a:gd name="T8" fmla="*/ 24 w 5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20"/>
                  <a:gd name="T17" fmla="*/ 50 w 50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20">
                    <a:moveTo>
                      <a:pt x="24" y="0"/>
                    </a:moveTo>
                    <a:lnTo>
                      <a:pt x="0" y="12"/>
                    </a:lnTo>
                    <a:lnTo>
                      <a:pt x="26" y="20"/>
                    </a:lnTo>
                    <a:lnTo>
                      <a:pt x="50" y="1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886F"/>
              </a:solidFill>
              <a:ln w="0">
                <a:solidFill>
                  <a:srgbClr val="0088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57" name="Freeform 3622"/>
              <p:cNvSpPr>
                <a:spLocks noChangeAspect="1"/>
              </p:cNvSpPr>
              <p:nvPr/>
            </p:nvSpPr>
            <p:spPr bwMode="auto">
              <a:xfrm>
                <a:off x="4366" y="1806"/>
                <a:ext cx="50" cy="20"/>
              </a:xfrm>
              <a:custGeom>
                <a:avLst/>
                <a:gdLst>
                  <a:gd name="T0" fmla="*/ 24 w 50"/>
                  <a:gd name="T1" fmla="*/ 0 h 20"/>
                  <a:gd name="T2" fmla="*/ 0 w 50"/>
                  <a:gd name="T3" fmla="*/ 12 h 20"/>
                  <a:gd name="T4" fmla="*/ 26 w 50"/>
                  <a:gd name="T5" fmla="*/ 20 h 20"/>
                  <a:gd name="T6" fmla="*/ 50 w 50"/>
                  <a:gd name="T7" fmla="*/ 10 h 20"/>
                  <a:gd name="T8" fmla="*/ 24 w 5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20"/>
                  <a:gd name="T17" fmla="*/ 50 w 50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20">
                    <a:moveTo>
                      <a:pt x="24" y="0"/>
                    </a:moveTo>
                    <a:lnTo>
                      <a:pt x="0" y="12"/>
                    </a:lnTo>
                    <a:lnTo>
                      <a:pt x="26" y="20"/>
                    </a:lnTo>
                    <a:lnTo>
                      <a:pt x="50" y="10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58" name="Freeform 3623"/>
              <p:cNvSpPr>
                <a:spLocks noChangeAspect="1"/>
              </p:cNvSpPr>
              <p:nvPr/>
            </p:nvSpPr>
            <p:spPr bwMode="auto">
              <a:xfrm>
                <a:off x="4392" y="1816"/>
                <a:ext cx="52" cy="20"/>
              </a:xfrm>
              <a:custGeom>
                <a:avLst/>
                <a:gdLst>
                  <a:gd name="T0" fmla="*/ 24 w 52"/>
                  <a:gd name="T1" fmla="*/ 0 h 20"/>
                  <a:gd name="T2" fmla="*/ 0 w 52"/>
                  <a:gd name="T3" fmla="*/ 10 h 20"/>
                  <a:gd name="T4" fmla="*/ 26 w 52"/>
                  <a:gd name="T5" fmla="*/ 20 h 20"/>
                  <a:gd name="T6" fmla="*/ 52 w 52"/>
                  <a:gd name="T7" fmla="*/ 8 h 20"/>
                  <a:gd name="T8" fmla="*/ 24 w 5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"/>
                  <a:gd name="T17" fmla="*/ 52 w 5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">
                    <a:moveTo>
                      <a:pt x="24" y="0"/>
                    </a:moveTo>
                    <a:lnTo>
                      <a:pt x="0" y="10"/>
                    </a:lnTo>
                    <a:lnTo>
                      <a:pt x="26" y="20"/>
                    </a:lnTo>
                    <a:lnTo>
                      <a:pt x="52" y="8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876F"/>
              </a:solidFill>
              <a:ln w="0">
                <a:solidFill>
                  <a:srgbClr val="0087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59" name="Freeform 3624"/>
              <p:cNvSpPr>
                <a:spLocks noChangeAspect="1"/>
              </p:cNvSpPr>
              <p:nvPr/>
            </p:nvSpPr>
            <p:spPr bwMode="auto">
              <a:xfrm>
                <a:off x="4392" y="1816"/>
                <a:ext cx="52" cy="20"/>
              </a:xfrm>
              <a:custGeom>
                <a:avLst/>
                <a:gdLst>
                  <a:gd name="T0" fmla="*/ 24 w 52"/>
                  <a:gd name="T1" fmla="*/ 0 h 20"/>
                  <a:gd name="T2" fmla="*/ 0 w 52"/>
                  <a:gd name="T3" fmla="*/ 10 h 20"/>
                  <a:gd name="T4" fmla="*/ 26 w 52"/>
                  <a:gd name="T5" fmla="*/ 20 h 20"/>
                  <a:gd name="T6" fmla="*/ 52 w 52"/>
                  <a:gd name="T7" fmla="*/ 8 h 20"/>
                  <a:gd name="T8" fmla="*/ 24 w 5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"/>
                  <a:gd name="T17" fmla="*/ 52 w 5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">
                    <a:moveTo>
                      <a:pt x="24" y="0"/>
                    </a:moveTo>
                    <a:lnTo>
                      <a:pt x="0" y="10"/>
                    </a:lnTo>
                    <a:lnTo>
                      <a:pt x="26" y="20"/>
                    </a:lnTo>
                    <a:lnTo>
                      <a:pt x="52" y="8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60" name="Freeform 3625"/>
              <p:cNvSpPr>
                <a:spLocks noChangeAspect="1"/>
              </p:cNvSpPr>
              <p:nvPr/>
            </p:nvSpPr>
            <p:spPr bwMode="auto">
              <a:xfrm>
                <a:off x="4418" y="1824"/>
                <a:ext cx="52" cy="20"/>
              </a:xfrm>
              <a:custGeom>
                <a:avLst/>
                <a:gdLst>
                  <a:gd name="T0" fmla="*/ 26 w 52"/>
                  <a:gd name="T1" fmla="*/ 0 h 20"/>
                  <a:gd name="T2" fmla="*/ 0 w 52"/>
                  <a:gd name="T3" fmla="*/ 12 h 20"/>
                  <a:gd name="T4" fmla="*/ 28 w 52"/>
                  <a:gd name="T5" fmla="*/ 20 h 20"/>
                  <a:gd name="T6" fmla="*/ 52 w 52"/>
                  <a:gd name="T7" fmla="*/ 8 h 20"/>
                  <a:gd name="T8" fmla="*/ 26 w 5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"/>
                  <a:gd name="T17" fmla="*/ 52 w 5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">
                    <a:moveTo>
                      <a:pt x="26" y="0"/>
                    </a:moveTo>
                    <a:lnTo>
                      <a:pt x="0" y="12"/>
                    </a:lnTo>
                    <a:lnTo>
                      <a:pt x="28" y="20"/>
                    </a:lnTo>
                    <a:lnTo>
                      <a:pt x="52" y="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8570"/>
              </a:solidFill>
              <a:ln w="0">
                <a:solidFill>
                  <a:srgbClr val="0085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61" name="Freeform 3626"/>
              <p:cNvSpPr>
                <a:spLocks noChangeAspect="1"/>
              </p:cNvSpPr>
              <p:nvPr/>
            </p:nvSpPr>
            <p:spPr bwMode="auto">
              <a:xfrm>
                <a:off x="4418" y="1824"/>
                <a:ext cx="52" cy="20"/>
              </a:xfrm>
              <a:custGeom>
                <a:avLst/>
                <a:gdLst>
                  <a:gd name="T0" fmla="*/ 26 w 52"/>
                  <a:gd name="T1" fmla="*/ 0 h 20"/>
                  <a:gd name="T2" fmla="*/ 0 w 52"/>
                  <a:gd name="T3" fmla="*/ 12 h 20"/>
                  <a:gd name="T4" fmla="*/ 28 w 52"/>
                  <a:gd name="T5" fmla="*/ 20 h 20"/>
                  <a:gd name="T6" fmla="*/ 52 w 52"/>
                  <a:gd name="T7" fmla="*/ 8 h 20"/>
                  <a:gd name="T8" fmla="*/ 26 w 5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"/>
                  <a:gd name="T17" fmla="*/ 52 w 5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">
                    <a:moveTo>
                      <a:pt x="26" y="0"/>
                    </a:moveTo>
                    <a:lnTo>
                      <a:pt x="0" y="12"/>
                    </a:lnTo>
                    <a:lnTo>
                      <a:pt x="28" y="20"/>
                    </a:lnTo>
                    <a:lnTo>
                      <a:pt x="52" y="8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62" name="Freeform 3627"/>
              <p:cNvSpPr>
                <a:spLocks noChangeAspect="1"/>
              </p:cNvSpPr>
              <p:nvPr/>
            </p:nvSpPr>
            <p:spPr bwMode="auto">
              <a:xfrm>
                <a:off x="4446" y="1832"/>
                <a:ext cx="52" cy="20"/>
              </a:xfrm>
              <a:custGeom>
                <a:avLst/>
                <a:gdLst>
                  <a:gd name="T0" fmla="*/ 24 w 52"/>
                  <a:gd name="T1" fmla="*/ 0 h 20"/>
                  <a:gd name="T2" fmla="*/ 0 w 52"/>
                  <a:gd name="T3" fmla="*/ 12 h 20"/>
                  <a:gd name="T4" fmla="*/ 28 w 52"/>
                  <a:gd name="T5" fmla="*/ 20 h 20"/>
                  <a:gd name="T6" fmla="*/ 52 w 52"/>
                  <a:gd name="T7" fmla="*/ 8 h 20"/>
                  <a:gd name="T8" fmla="*/ 24 w 5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"/>
                  <a:gd name="T17" fmla="*/ 52 w 5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">
                    <a:moveTo>
                      <a:pt x="24" y="0"/>
                    </a:moveTo>
                    <a:lnTo>
                      <a:pt x="0" y="12"/>
                    </a:lnTo>
                    <a:lnTo>
                      <a:pt x="28" y="20"/>
                    </a:lnTo>
                    <a:lnTo>
                      <a:pt x="52" y="8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8270"/>
              </a:solidFill>
              <a:ln w="0">
                <a:solidFill>
                  <a:srgbClr val="0082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63" name="Freeform 3628"/>
              <p:cNvSpPr>
                <a:spLocks noChangeAspect="1"/>
              </p:cNvSpPr>
              <p:nvPr/>
            </p:nvSpPr>
            <p:spPr bwMode="auto">
              <a:xfrm>
                <a:off x="4446" y="1832"/>
                <a:ext cx="52" cy="20"/>
              </a:xfrm>
              <a:custGeom>
                <a:avLst/>
                <a:gdLst>
                  <a:gd name="T0" fmla="*/ 24 w 52"/>
                  <a:gd name="T1" fmla="*/ 0 h 20"/>
                  <a:gd name="T2" fmla="*/ 0 w 52"/>
                  <a:gd name="T3" fmla="*/ 12 h 20"/>
                  <a:gd name="T4" fmla="*/ 28 w 52"/>
                  <a:gd name="T5" fmla="*/ 20 h 20"/>
                  <a:gd name="T6" fmla="*/ 52 w 52"/>
                  <a:gd name="T7" fmla="*/ 8 h 20"/>
                  <a:gd name="T8" fmla="*/ 24 w 5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"/>
                  <a:gd name="T17" fmla="*/ 52 w 5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">
                    <a:moveTo>
                      <a:pt x="24" y="0"/>
                    </a:moveTo>
                    <a:lnTo>
                      <a:pt x="0" y="12"/>
                    </a:lnTo>
                    <a:lnTo>
                      <a:pt x="28" y="20"/>
                    </a:lnTo>
                    <a:lnTo>
                      <a:pt x="52" y="8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64" name="Freeform 3629"/>
              <p:cNvSpPr>
                <a:spLocks noChangeAspect="1"/>
              </p:cNvSpPr>
              <p:nvPr/>
            </p:nvSpPr>
            <p:spPr bwMode="auto">
              <a:xfrm>
                <a:off x="4474" y="1840"/>
                <a:ext cx="52" cy="18"/>
              </a:xfrm>
              <a:custGeom>
                <a:avLst/>
                <a:gdLst>
                  <a:gd name="T0" fmla="*/ 24 w 52"/>
                  <a:gd name="T1" fmla="*/ 0 h 18"/>
                  <a:gd name="T2" fmla="*/ 0 w 52"/>
                  <a:gd name="T3" fmla="*/ 12 h 18"/>
                  <a:gd name="T4" fmla="*/ 26 w 52"/>
                  <a:gd name="T5" fmla="*/ 18 h 18"/>
                  <a:gd name="T6" fmla="*/ 52 w 52"/>
                  <a:gd name="T7" fmla="*/ 6 h 18"/>
                  <a:gd name="T8" fmla="*/ 24 w 52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8"/>
                  <a:gd name="T17" fmla="*/ 52 w 52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8">
                    <a:moveTo>
                      <a:pt x="24" y="0"/>
                    </a:moveTo>
                    <a:lnTo>
                      <a:pt x="0" y="12"/>
                    </a:lnTo>
                    <a:lnTo>
                      <a:pt x="26" y="18"/>
                    </a:lnTo>
                    <a:lnTo>
                      <a:pt x="52" y="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7E70"/>
              </a:solidFill>
              <a:ln w="0">
                <a:solidFill>
                  <a:srgbClr val="007E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65" name="Freeform 3630"/>
              <p:cNvSpPr>
                <a:spLocks noChangeAspect="1"/>
              </p:cNvSpPr>
              <p:nvPr/>
            </p:nvSpPr>
            <p:spPr bwMode="auto">
              <a:xfrm>
                <a:off x="4474" y="1840"/>
                <a:ext cx="52" cy="18"/>
              </a:xfrm>
              <a:custGeom>
                <a:avLst/>
                <a:gdLst>
                  <a:gd name="T0" fmla="*/ 24 w 52"/>
                  <a:gd name="T1" fmla="*/ 0 h 18"/>
                  <a:gd name="T2" fmla="*/ 0 w 52"/>
                  <a:gd name="T3" fmla="*/ 12 h 18"/>
                  <a:gd name="T4" fmla="*/ 26 w 52"/>
                  <a:gd name="T5" fmla="*/ 18 h 18"/>
                  <a:gd name="T6" fmla="*/ 52 w 52"/>
                  <a:gd name="T7" fmla="*/ 6 h 18"/>
                  <a:gd name="T8" fmla="*/ 24 w 52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8"/>
                  <a:gd name="T17" fmla="*/ 52 w 52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8">
                    <a:moveTo>
                      <a:pt x="24" y="0"/>
                    </a:moveTo>
                    <a:lnTo>
                      <a:pt x="0" y="12"/>
                    </a:lnTo>
                    <a:lnTo>
                      <a:pt x="26" y="18"/>
                    </a:lnTo>
                    <a:lnTo>
                      <a:pt x="52" y="6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66" name="Freeform 3631"/>
              <p:cNvSpPr>
                <a:spLocks noChangeAspect="1"/>
              </p:cNvSpPr>
              <p:nvPr/>
            </p:nvSpPr>
            <p:spPr bwMode="auto">
              <a:xfrm>
                <a:off x="4500" y="1846"/>
                <a:ext cx="54" cy="20"/>
              </a:xfrm>
              <a:custGeom>
                <a:avLst/>
                <a:gdLst>
                  <a:gd name="T0" fmla="*/ 26 w 54"/>
                  <a:gd name="T1" fmla="*/ 0 h 20"/>
                  <a:gd name="T2" fmla="*/ 0 w 54"/>
                  <a:gd name="T3" fmla="*/ 12 h 20"/>
                  <a:gd name="T4" fmla="*/ 30 w 54"/>
                  <a:gd name="T5" fmla="*/ 20 h 20"/>
                  <a:gd name="T6" fmla="*/ 54 w 54"/>
                  <a:gd name="T7" fmla="*/ 6 h 20"/>
                  <a:gd name="T8" fmla="*/ 26 w 54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0"/>
                  <a:gd name="T17" fmla="*/ 54 w 54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0">
                    <a:moveTo>
                      <a:pt x="26" y="0"/>
                    </a:moveTo>
                    <a:lnTo>
                      <a:pt x="0" y="12"/>
                    </a:lnTo>
                    <a:lnTo>
                      <a:pt x="30" y="20"/>
                    </a:lnTo>
                    <a:lnTo>
                      <a:pt x="54" y="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7871"/>
              </a:solidFill>
              <a:ln w="0">
                <a:solidFill>
                  <a:srgbClr val="00787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67" name="Freeform 3632"/>
              <p:cNvSpPr>
                <a:spLocks noChangeAspect="1"/>
              </p:cNvSpPr>
              <p:nvPr/>
            </p:nvSpPr>
            <p:spPr bwMode="auto">
              <a:xfrm>
                <a:off x="4500" y="1846"/>
                <a:ext cx="54" cy="20"/>
              </a:xfrm>
              <a:custGeom>
                <a:avLst/>
                <a:gdLst>
                  <a:gd name="T0" fmla="*/ 26 w 54"/>
                  <a:gd name="T1" fmla="*/ 0 h 20"/>
                  <a:gd name="T2" fmla="*/ 0 w 54"/>
                  <a:gd name="T3" fmla="*/ 12 h 20"/>
                  <a:gd name="T4" fmla="*/ 30 w 54"/>
                  <a:gd name="T5" fmla="*/ 20 h 20"/>
                  <a:gd name="T6" fmla="*/ 54 w 54"/>
                  <a:gd name="T7" fmla="*/ 6 h 20"/>
                  <a:gd name="T8" fmla="*/ 26 w 54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0"/>
                  <a:gd name="T17" fmla="*/ 54 w 54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0">
                    <a:moveTo>
                      <a:pt x="26" y="0"/>
                    </a:moveTo>
                    <a:lnTo>
                      <a:pt x="0" y="12"/>
                    </a:lnTo>
                    <a:lnTo>
                      <a:pt x="30" y="20"/>
                    </a:lnTo>
                    <a:lnTo>
                      <a:pt x="54" y="6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68" name="Freeform 3633"/>
              <p:cNvSpPr>
                <a:spLocks noChangeAspect="1"/>
              </p:cNvSpPr>
              <p:nvPr/>
            </p:nvSpPr>
            <p:spPr bwMode="auto">
              <a:xfrm>
                <a:off x="4530" y="1852"/>
                <a:ext cx="52" cy="18"/>
              </a:xfrm>
              <a:custGeom>
                <a:avLst/>
                <a:gdLst>
                  <a:gd name="T0" fmla="*/ 24 w 52"/>
                  <a:gd name="T1" fmla="*/ 0 h 18"/>
                  <a:gd name="T2" fmla="*/ 0 w 52"/>
                  <a:gd name="T3" fmla="*/ 14 h 18"/>
                  <a:gd name="T4" fmla="*/ 28 w 52"/>
                  <a:gd name="T5" fmla="*/ 18 h 18"/>
                  <a:gd name="T6" fmla="*/ 52 w 52"/>
                  <a:gd name="T7" fmla="*/ 6 h 18"/>
                  <a:gd name="T8" fmla="*/ 24 w 52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8"/>
                  <a:gd name="T17" fmla="*/ 52 w 52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8">
                    <a:moveTo>
                      <a:pt x="24" y="0"/>
                    </a:moveTo>
                    <a:lnTo>
                      <a:pt x="0" y="14"/>
                    </a:lnTo>
                    <a:lnTo>
                      <a:pt x="28" y="18"/>
                    </a:lnTo>
                    <a:lnTo>
                      <a:pt x="52" y="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7272"/>
              </a:solidFill>
              <a:ln w="0">
                <a:solidFill>
                  <a:srgbClr val="00727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69" name="Freeform 3634"/>
              <p:cNvSpPr>
                <a:spLocks noChangeAspect="1"/>
              </p:cNvSpPr>
              <p:nvPr/>
            </p:nvSpPr>
            <p:spPr bwMode="auto">
              <a:xfrm>
                <a:off x="4530" y="1852"/>
                <a:ext cx="52" cy="18"/>
              </a:xfrm>
              <a:custGeom>
                <a:avLst/>
                <a:gdLst>
                  <a:gd name="T0" fmla="*/ 24 w 52"/>
                  <a:gd name="T1" fmla="*/ 0 h 18"/>
                  <a:gd name="T2" fmla="*/ 0 w 52"/>
                  <a:gd name="T3" fmla="*/ 14 h 18"/>
                  <a:gd name="T4" fmla="*/ 28 w 52"/>
                  <a:gd name="T5" fmla="*/ 18 h 18"/>
                  <a:gd name="T6" fmla="*/ 52 w 52"/>
                  <a:gd name="T7" fmla="*/ 6 h 18"/>
                  <a:gd name="T8" fmla="*/ 24 w 52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8"/>
                  <a:gd name="T17" fmla="*/ 52 w 52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8">
                    <a:moveTo>
                      <a:pt x="24" y="0"/>
                    </a:moveTo>
                    <a:lnTo>
                      <a:pt x="0" y="14"/>
                    </a:lnTo>
                    <a:lnTo>
                      <a:pt x="28" y="18"/>
                    </a:lnTo>
                    <a:lnTo>
                      <a:pt x="52" y="6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70" name="Freeform 3635"/>
              <p:cNvSpPr>
                <a:spLocks noChangeAspect="1"/>
              </p:cNvSpPr>
              <p:nvPr/>
            </p:nvSpPr>
            <p:spPr bwMode="auto">
              <a:xfrm>
                <a:off x="4558" y="1858"/>
                <a:ext cx="52" cy="16"/>
              </a:xfrm>
              <a:custGeom>
                <a:avLst/>
                <a:gdLst>
                  <a:gd name="T0" fmla="*/ 24 w 52"/>
                  <a:gd name="T1" fmla="*/ 0 h 16"/>
                  <a:gd name="T2" fmla="*/ 0 w 52"/>
                  <a:gd name="T3" fmla="*/ 12 h 16"/>
                  <a:gd name="T4" fmla="*/ 28 w 52"/>
                  <a:gd name="T5" fmla="*/ 16 h 16"/>
                  <a:gd name="T6" fmla="*/ 52 w 52"/>
                  <a:gd name="T7" fmla="*/ 4 h 16"/>
                  <a:gd name="T8" fmla="*/ 24 w 52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6"/>
                  <a:gd name="T17" fmla="*/ 52 w 52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6">
                    <a:moveTo>
                      <a:pt x="24" y="0"/>
                    </a:moveTo>
                    <a:lnTo>
                      <a:pt x="0" y="12"/>
                    </a:lnTo>
                    <a:lnTo>
                      <a:pt x="28" y="16"/>
                    </a:lnTo>
                    <a:lnTo>
                      <a:pt x="52" y="4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6B74"/>
              </a:solidFill>
              <a:ln w="0">
                <a:solidFill>
                  <a:srgbClr val="006B7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71" name="Freeform 3636"/>
              <p:cNvSpPr>
                <a:spLocks noChangeAspect="1"/>
              </p:cNvSpPr>
              <p:nvPr/>
            </p:nvSpPr>
            <p:spPr bwMode="auto">
              <a:xfrm>
                <a:off x="4558" y="1858"/>
                <a:ext cx="52" cy="16"/>
              </a:xfrm>
              <a:custGeom>
                <a:avLst/>
                <a:gdLst>
                  <a:gd name="T0" fmla="*/ 24 w 52"/>
                  <a:gd name="T1" fmla="*/ 0 h 16"/>
                  <a:gd name="T2" fmla="*/ 0 w 52"/>
                  <a:gd name="T3" fmla="*/ 12 h 16"/>
                  <a:gd name="T4" fmla="*/ 28 w 52"/>
                  <a:gd name="T5" fmla="*/ 16 h 16"/>
                  <a:gd name="T6" fmla="*/ 52 w 52"/>
                  <a:gd name="T7" fmla="*/ 4 h 16"/>
                  <a:gd name="T8" fmla="*/ 24 w 52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6"/>
                  <a:gd name="T17" fmla="*/ 52 w 52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6">
                    <a:moveTo>
                      <a:pt x="24" y="0"/>
                    </a:moveTo>
                    <a:lnTo>
                      <a:pt x="0" y="12"/>
                    </a:lnTo>
                    <a:lnTo>
                      <a:pt x="28" y="16"/>
                    </a:lnTo>
                    <a:lnTo>
                      <a:pt x="52" y="4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72" name="Freeform 3637"/>
              <p:cNvSpPr>
                <a:spLocks noChangeAspect="1"/>
              </p:cNvSpPr>
              <p:nvPr/>
            </p:nvSpPr>
            <p:spPr bwMode="auto">
              <a:xfrm>
                <a:off x="4586" y="1862"/>
                <a:ext cx="54" cy="16"/>
              </a:xfrm>
              <a:custGeom>
                <a:avLst/>
                <a:gdLst>
                  <a:gd name="T0" fmla="*/ 24 w 54"/>
                  <a:gd name="T1" fmla="*/ 0 h 16"/>
                  <a:gd name="T2" fmla="*/ 0 w 54"/>
                  <a:gd name="T3" fmla="*/ 12 h 16"/>
                  <a:gd name="T4" fmla="*/ 30 w 54"/>
                  <a:gd name="T5" fmla="*/ 16 h 16"/>
                  <a:gd name="T6" fmla="*/ 54 w 54"/>
                  <a:gd name="T7" fmla="*/ 2 h 16"/>
                  <a:gd name="T8" fmla="*/ 24 w 54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6"/>
                  <a:gd name="T17" fmla="*/ 54 w 54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6">
                    <a:moveTo>
                      <a:pt x="24" y="0"/>
                    </a:moveTo>
                    <a:lnTo>
                      <a:pt x="0" y="12"/>
                    </a:lnTo>
                    <a:lnTo>
                      <a:pt x="30" y="16"/>
                    </a:lnTo>
                    <a:lnTo>
                      <a:pt x="5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6377"/>
              </a:solidFill>
              <a:ln w="0">
                <a:solidFill>
                  <a:srgbClr val="00637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73" name="Freeform 3638"/>
              <p:cNvSpPr>
                <a:spLocks noChangeAspect="1"/>
              </p:cNvSpPr>
              <p:nvPr/>
            </p:nvSpPr>
            <p:spPr bwMode="auto">
              <a:xfrm>
                <a:off x="4586" y="1862"/>
                <a:ext cx="54" cy="16"/>
              </a:xfrm>
              <a:custGeom>
                <a:avLst/>
                <a:gdLst>
                  <a:gd name="T0" fmla="*/ 24 w 54"/>
                  <a:gd name="T1" fmla="*/ 0 h 16"/>
                  <a:gd name="T2" fmla="*/ 0 w 54"/>
                  <a:gd name="T3" fmla="*/ 12 h 16"/>
                  <a:gd name="T4" fmla="*/ 30 w 54"/>
                  <a:gd name="T5" fmla="*/ 16 h 16"/>
                  <a:gd name="T6" fmla="*/ 54 w 54"/>
                  <a:gd name="T7" fmla="*/ 2 h 16"/>
                  <a:gd name="T8" fmla="*/ 24 w 54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6"/>
                  <a:gd name="T17" fmla="*/ 54 w 54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6">
                    <a:moveTo>
                      <a:pt x="24" y="0"/>
                    </a:moveTo>
                    <a:lnTo>
                      <a:pt x="0" y="12"/>
                    </a:lnTo>
                    <a:lnTo>
                      <a:pt x="30" y="16"/>
                    </a:lnTo>
                    <a:lnTo>
                      <a:pt x="54" y="2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74" name="Freeform 3639"/>
              <p:cNvSpPr>
                <a:spLocks noChangeAspect="1"/>
              </p:cNvSpPr>
              <p:nvPr/>
            </p:nvSpPr>
            <p:spPr bwMode="auto">
              <a:xfrm>
                <a:off x="4616" y="1864"/>
                <a:ext cx="54" cy="16"/>
              </a:xfrm>
              <a:custGeom>
                <a:avLst/>
                <a:gdLst>
                  <a:gd name="T0" fmla="*/ 24 w 54"/>
                  <a:gd name="T1" fmla="*/ 0 h 16"/>
                  <a:gd name="T2" fmla="*/ 0 w 54"/>
                  <a:gd name="T3" fmla="*/ 14 h 16"/>
                  <a:gd name="T4" fmla="*/ 30 w 54"/>
                  <a:gd name="T5" fmla="*/ 16 h 16"/>
                  <a:gd name="T6" fmla="*/ 54 w 54"/>
                  <a:gd name="T7" fmla="*/ 0 h 16"/>
                  <a:gd name="T8" fmla="*/ 24 w 54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6"/>
                  <a:gd name="T17" fmla="*/ 54 w 54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6">
                    <a:moveTo>
                      <a:pt x="24" y="0"/>
                    </a:moveTo>
                    <a:lnTo>
                      <a:pt x="0" y="14"/>
                    </a:lnTo>
                    <a:lnTo>
                      <a:pt x="30" y="16"/>
                    </a:lnTo>
                    <a:lnTo>
                      <a:pt x="54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5A79"/>
              </a:solidFill>
              <a:ln w="0">
                <a:solidFill>
                  <a:srgbClr val="005A7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75" name="Freeform 3640"/>
              <p:cNvSpPr>
                <a:spLocks noChangeAspect="1"/>
              </p:cNvSpPr>
              <p:nvPr/>
            </p:nvSpPr>
            <p:spPr bwMode="auto">
              <a:xfrm>
                <a:off x="4616" y="1864"/>
                <a:ext cx="54" cy="16"/>
              </a:xfrm>
              <a:custGeom>
                <a:avLst/>
                <a:gdLst>
                  <a:gd name="T0" fmla="*/ 24 w 54"/>
                  <a:gd name="T1" fmla="*/ 0 h 16"/>
                  <a:gd name="T2" fmla="*/ 0 w 54"/>
                  <a:gd name="T3" fmla="*/ 14 h 16"/>
                  <a:gd name="T4" fmla="*/ 30 w 54"/>
                  <a:gd name="T5" fmla="*/ 16 h 16"/>
                  <a:gd name="T6" fmla="*/ 54 w 54"/>
                  <a:gd name="T7" fmla="*/ 0 h 16"/>
                  <a:gd name="T8" fmla="*/ 24 w 54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6"/>
                  <a:gd name="T17" fmla="*/ 54 w 54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6">
                    <a:moveTo>
                      <a:pt x="24" y="0"/>
                    </a:moveTo>
                    <a:lnTo>
                      <a:pt x="0" y="14"/>
                    </a:lnTo>
                    <a:lnTo>
                      <a:pt x="30" y="16"/>
                    </a:lnTo>
                    <a:lnTo>
                      <a:pt x="54" y="0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76" name="Freeform 3641"/>
              <p:cNvSpPr>
                <a:spLocks noChangeAspect="1"/>
              </p:cNvSpPr>
              <p:nvPr/>
            </p:nvSpPr>
            <p:spPr bwMode="auto">
              <a:xfrm>
                <a:off x="4646" y="1864"/>
                <a:ext cx="54" cy="16"/>
              </a:xfrm>
              <a:custGeom>
                <a:avLst/>
                <a:gdLst>
                  <a:gd name="T0" fmla="*/ 24 w 54"/>
                  <a:gd name="T1" fmla="*/ 0 h 16"/>
                  <a:gd name="T2" fmla="*/ 0 w 54"/>
                  <a:gd name="T3" fmla="*/ 16 h 16"/>
                  <a:gd name="T4" fmla="*/ 30 w 54"/>
                  <a:gd name="T5" fmla="*/ 16 h 16"/>
                  <a:gd name="T6" fmla="*/ 54 w 54"/>
                  <a:gd name="T7" fmla="*/ 0 h 16"/>
                  <a:gd name="T8" fmla="*/ 24 w 54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6"/>
                  <a:gd name="T17" fmla="*/ 54 w 54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6">
                    <a:moveTo>
                      <a:pt x="24" y="0"/>
                    </a:moveTo>
                    <a:lnTo>
                      <a:pt x="0" y="16"/>
                    </a:lnTo>
                    <a:lnTo>
                      <a:pt x="30" y="16"/>
                    </a:lnTo>
                    <a:lnTo>
                      <a:pt x="54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527D"/>
              </a:solidFill>
              <a:ln w="0">
                <a:solidFill>
                  <a:srgbClr val="00527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77" name="Freeform 3642"/>
              <p:cNvSpPr>
                <a:spLocks noChangeAspect="1"/>
              </p:cNvSpPr>
              <p:nvPr/>
            </p:nvSpPr>
            <p:spPr bwMode="auto">
              <a:xfrm>
                <a:off x="4646" y="1864"/>
                <a:ext cx="54" cy="16"/>
              </a:xfrm>
              <a:custGeom>
                <a:avLst/>
                <a:gdLst>
                  <a:gd name="T0" fmla="*/ 24 w 54"/>
                  <a:gd name="T1" fmla="*/ 0 h 16"/>
                  <a:gd name="T2" fmla="*/ 0 w 54"/>
                  <a:gd name="T3" fmla="*/ 16 h 16"/>
                  <a:gd name="T4" fmla="*/ 30 w 54"/>
                  <a:gd name="T5" fmla="*/ 16 h 16"/>
                  <a:gd name="T6" fmla="*/ 54 w 54"/>
                  <a:gd name="T7" fmla="*/ 0 h 16"/>
                  <a:gd name="T8" fmla="*/ 24 w 54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6"/>
                  <a:gd name="T17" fmla="*/ 54 w 54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6">
                    <a:moveTo>
                      <a:pt x="24" y="0"/>
                    </a:moveTo>
                    <a:lnTo>
                      <a:pt x="0" y="16"/>
                    </a:lnTo>
                    <a:lnTo>
                      <a:pt x="30" y="16"/>
                    </a:lnTo>
                    <a:lnTo>
                      <a:pt x="54" y="0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78" name="Freeform 3643"/>
              <p:cNvSpPr>
                <a:spLocks noChangeAspect="1"/>
              </p:cNvSpPr>
              <p:nvPr/>
            </p:nvSpPr>
            <p:spPr bwMode="auto">
              <a:xfrm>
                <a:off x="4676" y="1862"/>
                <a:ext cx="54" cy="18"/>
              </a:xfrm>
              <a:custGeom>
                <a:avLst/>
                <a:gdLst>
                  <a:gd name="T0" fmla="*/ 24 w 54"/>
                  <a:gd name="T1" fmla="*/ 2 h 18"/>
                  <a:gd name="T2" fmla="*/ 0 w 54"/>
                  <a:gd name="T3" fmla="*/ 18 h 18"/>
                  <a:gd name="T4" fmla="*/ 30 w 54"/>
                  <a:gd name="T5" fmla="*/ 16 h 18"/>
                  <a:gd name="T6" fmla="*/ 54 w 54"/>
                  <a:gd name="T7" fmla="*/ 0 h 18"/>
                  <a:gd name="T8" fmla="*/ 24 w 54"/>
                  <a:gd name="T9" fmla="*/ 2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8"/>
                  <a:gd name="T17" fmla="*/ 54 w 54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8">
                    <a:moveTo>
                      <a:pt x="24" y="2"/>
                    </a:moveTo>
                    <a:lnTo>
                      <a:pt x="0" y="18"/>
                    </a:lnTo>
                    <a:lnTo>
                      <a:pt x="30" y="16"/>
                    </a:lnTo>
                    <a:lnTo>
                      <a:pt x="54" y="0"/>
                    </a:lnTo>
                    <a:lnTo>
                      <a:pt x="24" y="2"/>
                    </a:lnTo>
                    <a:close/>
                  </a:path>
                </a:pathLst>
              </a:custGeom>
              <a:solidFill>
                <a:srgbClr val="004A81"/>
              </a:solidFill>
              <a:ln w="0">
                <a:solidFill>
                  <a:srgbClr val="004A8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79" name="Freeform 3644"/>
              <p:cNvSpPr>
                <a:spLocks noChangeAspect="1"/>
              </p:cNvSpPr>
              <p:nvPr/>
            </p:nvSpPr>
            <p:spPr bwMode="auto">
              <a:xfrm>
                <a:off x="4676" y="1862"/>
                <a:ext cx="54" cy="18"/>
              </a:xfrm>
              <a:custGeom>
                <a:avLst/>
                <a:gdLst>
                  <a:gd name="T0" fmla="*/ 24 w 54"/>
                  <a:gd name="T1" fmla="*/ 2 h 18"/>
                  <a:gd name="T2" fmla="*/ 0 w 54"/>
                  <a:gd name="T3" fmla="*/ 18 h 18"/>
                  <a:gd name="T4" fmla="*/ 30 w 54"/>
                  <a:gd name="T5" fmla="*/ 16 h 18"/>
                  <a:gd name="T6" fmla="*/ 54 w 54"/>
                  <a:gd name="T7" fmla="*/ 0 h 18"/>
                  <a:gd name="T8" fmla="*/ 24 w 54"/>
                  <a:gd name="T9" fmla="*/ 2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8"/>
                  <a:gd name="T17" fmla="*/ 54 w 54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8">
                    <a:moveTo>
                      <a:pt x="24" y="2"/>
                    </a:moveTo>
                    <a:lnTo>
                      <a:pt x="0" y="18"/>
                    </a:lnTo>
                    <a:lnTo>
                      <a:pt x="30" y="16"/>
                    </a:lnTo>
                    <a:lnTo>
                      <a:pt x="54" y="0"/>
                    </a:lnTo>
                    <a:lnTo>
                      <a:pt x="24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80" name="Freeform 3645"/>
              <p:cNvSpPr>
                <a:spLocks noChangeAspect="1"/>
              </p:cNvSpPr>
              <p:nvPr/>
            </p:nvSpPr>
            <p:spPr bwMode="auto">
              <a:xfrm>
                <a:off x="4706" y="1860"/>
                <a:ext cx="54" cy="18"/>
              </a:xfrm>
              <a:custGeom>
                <a:avLst/>
                <a:gdLst>
                  <a:gd name="T0" fmla="*/ 24 w 54"/>
                  <a:gd name="T1" fmla="*/ 2 h 18"/>
                  <a:gd name="T2" fmla="*/ 0 w 54"/>
                  <a:gd name="T3" fmla="*/ 18 h 18"/>
                  <a:gd name="T4" fmla="*/ 30 w 54"/>
                  <a:gd name="T5" fmla="*/ 18 h 18"/>
                  <a:gd name="T6" fmla="*/ 54 w 54"/>
                  <a:gd name="T7" fmla="*/ 0 h 18"/>
                  <a:gd name="T8" fmla="*/ 24 w 54"/>
                  <a:gd name="T9" fmla="*/ 2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8"/>
                  <a:gd name="T17" fmla="*/ 54 w 54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8">
                    <a:moveTo>
                      <a:pt x="24" y="2"/>
                    </a:moveTo>
                    <a:lnTo>
                      <a:pt x="0" y="18"/>
                    </a:lnTo>
                    <a:lnTo>
                      <a:pt x="30" y="18"/>
                    </a:lnTo>
                    <a:lnTo>
                      <a:pt x="54" y="0"/>
                    </a:lnTo>
                    <a:lnTo>
                      <a:pt x="24" y="2"/>
                    </a:lnTo>
                    <a:close/>
                  </a:path>
                </a:pathLst>
              </a:custGeom>
              <a:solidFill>
                <a:srgbClr val="004386"/>
              </a:solidFill>
              <a:ln w="0">
                <a:solidFill>
                  <a:srgbClr val="00438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81" name="Freeform 3646"/>
              <p:cNvSpPr>
                <a:spLocks noChangeAspect="1"/>
              </p:cNvSpPr>
              <p:nvPr/>
            </p:nvSpPr>
            <p:spPr bwMode="auto">
              <a:xfrm>
                <a:off x="4706" y="1860"/>
                <a:ext cx="54" cy="18"/>
              </a:xfrm>
              <a:custGeom>
                <a:avLst/>
                <a:gdLst>
                  <a:gd name="T0" fmla="*/ 24 w 54"/>
                  <a:gd name="T1" fmla="*/ 2 h 18"/>
                  <a:gd name="T2" fmla="*/ 0 w 54"/>
                  <a:gd name="T3" fmla="*/ 18 h 18"/>
                  <a:gd name="T4" fmla="*/ 30 w 54"/>
                  <a:gd name="T5" fmla="*/ 18 h 18"/>
                  <a:gd name="T6" fmla="*/ 54 w 54"/>
                  <a:gd name="T7" fmla="*/ 0 h 18"/>
                  <a:gd name="T8" fmla="*/ 24 w 54"/>
                  <a:gd name="T9" fmla="*/ 2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8"/>
                  <a:gd name="T17" fmla="*/ 54 w 54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8">
                    <a:moveTo>
                      <a:pt x="24" y="2"/>
                    </a:moveTo>
                    <a:lnTo>
                      <a:pt x="0" y="18"/>
                    </a:lnTo>
                    <a:lnTo>
                      <a:pt x="30" y="18"/>
                    </a:lnTo>
                    <a:lnTo>
                      <a:pt x="54" y="0"/>
                    </a:lnTo>
                    <a:lnTo>
                      <a:pt x="24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82" name="Freeform 3647"/>
              <p:cNvSpPr>
                <a:spLocks noChangeAspect="1"/>
              </p:cNvSpPr>
              <p:nvPr/>
            </p:nvSpPr>
            <p:spPr bwMode="auto">
              <a:xfrm>
                <a:off x="4736" y="1856"/>
                <a:ext cx="56" cy="22"/>
              </a:xfrm>
              <a:custGeom>
                <a:avLst/>
                <a:gdLst>
                  <a:gd name="T0" fmla="*/ 24 w 56"/>
                  <a:gd name="T1" fmla="*/ 4 h 22"/>
                  <a:gd name="T2" fmla="*/ 0 w 56"/>
                  <a:gd name="T3" fmla="*/ 22 h 22"/>
                  <a:gd name="T4" fmla="*/ 32 w 56"/>
                  <a:gd name="T5" fmla="*/ 18 h 22"/>
                  <a:gd name="T6" fmla="*/ 56 w 56"/>
                  <a:gd name="T7" fmla="*/ 0 h 22"/>
                  <a:gd name="T8" fmla="*/ 24 w 56"/>
                  <a:gd name="T9" fmla="*/ 4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2"/>
                  <a:gd name="T17" fmla="*/ 56 w 56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2">
                    <a:moveTo>
                      <a:pt x="24" y="4"/>
                    </a:moveTo>
                    <a:lnTo>
                      <a:pt x="0" y="22"/>
                    </a:lnTo>
                    <a:lnTo>
                      <a:pt x="32" y="18"/>
                    </a:lnTo>
                    <a:lnTo>
                      <a:pt x="56" y="0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003E8C"/>
              </a:solidFill>
              <a:ln w="0">
                <a:solidFill>
                  <a:srgbClr val="003E8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83" name="Freeform 3648"/>
              <p:cNvSpPr>
                <a:spLocks noChangeAspect="1"/>
              </p:cNvSpPr>
              <p:nvPr/>
            </p:nvSpPr>
            <p:spPr bwMode="auto">
              <a:xfrm>
                <a:off x="4736" y="1856"/>
                <a:ext cx="56" cy="22"/>
              </a:xfrm>
              <a:custGeom>
                <a:avLst/>
                <a:gdLst>
                  <a:gd name="T0" fmla="*/ 24 w 56"/>
                  <a:gd name="T1" fmla="*/ 4 h 22"/>
                  <a:gd name="T2" fmla="*/ 0 w 56"/>
                  <a:gd name="T3" fmla="*/ 22 h 22"/>
                  <a:gd name="T4" fmla="*/ 32 w 56"/>
                  <a:gd name="T5" fmla="*/ 18 h 22"/>
                  <a:gd name="T6" fmla="*/ 56 w 56"/>
                  <a:gd name="T7" fmla="*/ 0 h 22"/>
                  <a:gd name="T8" fmla="*/ 24 w 56"/>
                  <a:gd name="T9" fmla="*/ 4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2"/>
                  <a:gd name="T17" fmla="*/ 56 w 56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2">
                    <a:moveTo>
                      <a:pt x="24" y="4"/>
                    </a:moveTo>
                    <a:lnTo>
                      <a:pt x="0" y="22"/>
                    </a:lnTo>
                    <a:lnTo>
                      <a:pt x="32" y="18"/>
                    </a:lnTo>
                    <a:lnTo>
                      <a:pt x="56" y="0"/>
                    </a:lnTo>
                    <a:lnTo>
                      <a:pt x="2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84" name="Freeform 3649"/>
              <p:cNvSpPr>
                <a:spLocks noChangeAspect="1"/>
              </p:cNvSpPr>
              <p:nvPr/>
            </p:nvSpPr>
            <p:spPr bwMode="auto">
              <a:xfrm>
                <a:off x="4768" y="1852"/>
                <a:ext cx="56" cy="22"/>
              </a:xfrm>
              <a:custGeom>
                <a:avLst/>
                <a:gdLst>
                  <a:gd name="T0" fmla="*/ 24 w 56"/>
                  <a:gd name="T1" fmla="*/ 4 h 22"/>
                  <a:gd name="T2" fmla="*/ 0 w 56"/>
                  <a:gd name="T3" fmla="*/ 22 h 22"/>
                  <a:gd name="T4" fmla="*/ 32 w 56"/>
                  <a:gd name="T5" fmla="*/ 20 h 22"/>
                  <a:gd name="T6" fmla="*/ 56 w 56"/>
                  <a:gd name="T7" fmla="*/ 0 h 22"/>
                  <a:gd name="T8" fmla="*/ 24 w 56"/>
                  <a:gd name="T9" fmla="*/ 4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2"/>
                  <a:gd name="T17" fmla="*/ 56 w 56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2">
                    <a:moveTo>
                      <a:pt x="24" y="4"/>
                    </a:moveTo>
                    <a:lnTo>
                      <a:pt x="0" y="22"/>
                    </a:lnTo>
                    <a:lnTo>
                      <a:pt x="32" y="20"/>
                    </a:lnTo>
                    <a:lnTo>
                      <a:pt x="56" y="0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003A92"/>
              </a:solidFill>
              <a:ln w="0">
                <a:solidFill>
                  <a:srgbClr val="003A9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85" name="Freeform 3650"/>
              <p:cNvSpPr>
                <a:spLocks noChangeAspect="1"/>
              </p:cNvSpPr>
              <p:nvPr/>
            </p:nvSpPr>
            <p:spPr bwMode="auto">
              <a:xfrm>
                <a:off x="4768" y="1852"/>
                <a:ext cx="56" cy="22"/>
              </a:xfrm>
              <a:custGeom>
                <a:avLst/>
                <a:gdLst>
                  <a:gd name="T0" fmla="*/ 24 w 56"/>
                  <a:gd name="T1" fmla="*/ 4 h 22"/>
                  <a:gd name="T2" fmla="*/ 0 w 56"/>
                  <a:gd name="T3" fmla="*/ 22 h 22"/>
                  <a:gd name="T4" fmla="*/ 32 w 56"/>
                  <a:gd name="T5" fmla="*/ 20 h 22"/>
                  <a:gd name="T6" fmla="*/ 56 w 56"/>
                  <a:gd name="T7" fmla="*/ 0 h 22"/>
                  <a:gd name="T8" fmla="*/ 24 w 56"/>
                  <a:gd name="T9" fmla="*/ 4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2"/>
                  <a:gd name="T17" fmla="*/ 56 w 56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2">
                    <a:moveTo>
                      <a:pt x="24" y="4"/>
                    </a:moveTo>
                    <a:lnTo>
                      <a:pt x="0" y="22"/>
                    </a:lnTo>
                    <a:lnTo>
                      <a:pt x="32" y="20"/>
                    </a:lnTo>
                    <a:lnTo>
                      <a:pt x="56" y="0"/>
                    </a:lnTo>
                    <a:lnTo>
                      <a:pt x="2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86" name="Freeform 3651"/>
              <p:cNvSpPr>
                <a:spLocks noChangeAspect="1"/>
              </p:cNvSpPr>
              <p:nvPr/>
            </p:nvSpPr>
            <p:spPr bwMode="auto">
              <a:xfrm>
                <a:off x="4800" y="1848"/>
                <a:ext cx="56" cy="24"/>
              </a:xfrm>
              <a:custGeom>
                <a:avLst/>
                <a:gdLst>
                  <a:gd name="T0" fmla="*/ 24 w 56"/>
                  <a:gd name="T1" fmla="*/ 4 h 24"/>
                  <a:gd name="T2" fmla="*/ 0 w 56"/>
                  <a:gd name="T3" fmla="*/ 24 h 24"/>
                  <a:gd name="T4" fmla="*/ 32 w 56"/>
                  <a:gd name="T5" fmla="*/ 20 h 24"/>
                  <a:gd name="T6" fmla="*/ 56 w 56"/>
                  <a:gd name="T7" fmla="*/ 0 h 24"/>
                  <a:gd name="T8" fmla="*/ 24 w 56"/>
                  <a:gd name="T9" fmla="*/ 4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4"/>
                  <a:gd name="T17" fmla="*/ 56 w 5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4">
                    <a:moveTo>
                      <a:pt x="24" y="4"/>
                    </a:moveTo>
                    <a:lnTo>
                      <a:pt x="0" y="24"/>
                    </a:lnTo>
                    <a:lnTo>
                      <a:pt x="32" y="20"/>
                    </a:lnTo>
                    <a:lnTo>
                      <a:pt x="56" y="0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003998"/>
              </a:solidFill>
              <a:ln w="0">
                <a:solidFill>
                  <a:srgbClr val="00399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87" name="Freeform 3652"/>
              <p:cNvSpPr>
                <a:spLocks noChangeAspect="1"/>
              </p:cNvSpPr>
              <p:nvPr/>
            </p:nvSpPr>
            <p:spPr bwMode="auto">
              <a:xfrm>
                <a:off x="4800" y="1848"/>
                <a:ext cx="56" cy="24"/>
              </a:xfrm>
              <a:custGeom>
                <a:avLst/>
                <a:gdLst>
                  <a:gd name="T0" fmla="*/ 24 w 56"/>
                  <a:gd name="T1" fmla="*/ 4 h 24"/>
                  <a:gd name="T2" fmla="*/ 0 w 56"/>
                  <a:gd name="T3" fmla="*/ 24 h 24"/>
                  <a:gd name="T4" fmla="*/ 32 w 56"/>
                  <a:gd name="T5" fmla="*/ 20 h 24"/>
                  <a:gd name="T6" fmla="*/ 56 w 56"/>
                  <a:gd name="T7" fmla="*/ 0 h 24"/>
                  <a:gd name="T8" fmla="*/ 24 w 56"/>
                  <a:gd name="T9" fmla="*/ 4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4"/>
                  <a:gd name="T17" fmla="*/ 56 w 5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4">
                    <a:moveTo>
                      <a:pt x="24" y="4"/>
                    </a:moveTo>
                    <a:lnTo>
                      <a:pt x="0" y="24"/>
                    </a:lnTo>
                    <a:lnTo>
                      <a:pt x="32" y="20"/>
                    </a:lnTo>
                    <a:lnTo>
                      <a:pt x="56" y="0"/>
                    </a:lnTo>
                    <a:lnTo>
                      <a:pt x="2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88" name="Freeform 3653"/>
              <p:cNvSpPr>
                <a:spLocks noChangeAspect="1"/>
              </p:cNvSpPr>
              <p:nvPr/>
            </p:nvSpPr>
            <p:spPr bwMode="auto">
              <a:xfrm>
                <a:off x="4832" y="1842"/>
                <a:ext cx="58" cy="26"/>
              </a:xfrm>
              <a:custGeom>
                <a:avLst/>
                <a:gdLst>
                  <a:gd name="T0" fmla="*/ 24 w 58"/>
                  <a:gd name="T1" fmla="*/ 6 h 26"/>
                  <a:gd name="T2" fmla="*/ 0 w 58"/>
                  <a:gd name="T3" fmla="*/ 26 h 26"/>
                  <a:gd name="T4" fmla="*/ 34 w 58"/>
                  <a:gd name="T5" fmla="*/ 22 h 26"/>
                  <a:gd name="T6" fmla="*/ 58 w 58"/>
                  <a:gd name="T7" fmla="*/ 0 h 26"/>
                  <a:gd name="T8" fmla="*/ 24 w 58"/>
                  <a:gd name="T9" fmla="*/ 6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6"/>
                  <a:gd name="T17" fmla="*/ 58 w 5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6">
                    <a:moveTo>
                      <a:pt x="24" y="6"/>
                    </a:moveTo>
                    <a:lnTo>
                      <a:pt x="0" y="26"/>
                    </a:lnTo>
                    <a:lnTo>
                      <a:pt x="34" y="22"/>
                    </a:lnTo>
                    <a:lnTo>
                      <a:pt x="58" y="0"/>
                    </a:lnTo>
                    <a:lnTo>
                      <a:pt x="24" y="6"/>
                    </a:lnTo>
                    <a:close/>
                  </a:path>
                </a:pathLst>
              </a:custGeom>
              <a:solidFill>
                <a:srgbClr val="003A9F"/>
              </a:solidFill>
              <a:ln w="0">
                <a:solidFill>
                  <a:srgbClr val="003A9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89" name="Freeform 3654"/>
              <p:cNvSpPr>
                <a:spLocks noChangeAspect="1"/>
              </p:cNvSpPr>
              <p:nvPr/>
            </p:nvSpPr>
            <p:spPr bwMode="auto">
              <a:xfrm>
                <a:off x="4832" y="1842"/>
                <a:ext cx="58" cy="26"/>
              </a:xfrm>
              <a:custGeom>
                <a:avLst/>
                <a:gdLst>
                  <a:gd name="T0" fmla="*/ 24 w 58"/>
                  <a:gd name="T1" fmla="*/ 6 h 26"/>
                  <a:gd name="T2" fmla="*/ 0 w 58"/>
                  <a:gd name="T3" fmla="*/ 26 h 26"/>
                  <a:gd name="T4" fmla="*/ 34 w 58"/>
                  <a:gd name="T5" fmla="*/ 22 h 26"/>
                  <a:gd name="T6" fmla="*/ 58 w 58"/>
                  <a:gd name="T7" fmla="*/ 0 h 26"/>
                  <a:gd name="T8" fmla="*/ 24 w 58"/>
                  <a:gd name="T9" fmla="*/ 6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6"/>
                  <a:gd name="T17" fmla="*/ 58 w 5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6">
                    <a:moveTo>
                      <a:pt x="24" y="6"/>
                    </a:moveTo>
                    <a:lnTo>
                      <a:pt x="0" y="26"/>
                    </a:lnTo>
                    <a:lnTo>
                      <a:pt x="34" y="22"/>
                    </a:lnTo>
                    <a:lnTo>
                      <a:pt x="58" y="0"/>
                    </a:lnTo>
                    <a:lnTo>
                      <a:pt x="24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90" name="Freeform 3655"/>
              <p:cNvSpPr>
                <a:spLocks noChangeAspect="1"/>
              </p:cNvSpPr>
              <p:nvPr/>
            </p:nvSpPr>
            <p:spPr bwMode="auto">
              <a:xfrm>
                <a:off x="4866" y="1838"/>
                <a:ext cx="58" cy="26"/>
              </a:xfrm>
              <a:custGeom>
                <a:avLst/>
                <a:gdLst>
                  <a:gd name="T0" fmla="*/ 24 w 58"/>
                  <a:gd name="T1" fmla="*/ 4 h 26"/>
                  <a:gd name="T2" fmla="*/ 0 w 58"/>
                  <a:gd name="T3" fmla="*/ 26 h 26"/>
                  <a:gd name="T4" fmla="*/ 34 w 58"/>
                  <a:gd name="T5" fmla="*/ 24 h 26"/>
                  <a:gd name="T6" fmla="*/ 58 w 58"/>
                  <a:gd name="T7" fmla="*/ 0 h 26"/>
                  <a:gd name="T8" fmla="*/ 24 w 58"/>
                  <a:gd name="T9" fmla="*/ 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6"/>
                  <a:gd name="T17" fmla="*/ 58 w 5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6">
                    <a:moveTo>
                      <a:pt x="24" y="4"/>
                    </a:moveTo>
                    <a:lnTo>
                      <a:pt x="0" y="26"/>
                    </a:lnTo>
                    <a:lnTo>
                      <a:pt x="34" y="24"/>
                    </a:lnTo>
                    <a:lnTo>
                      <a:pt x="58" y="0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003EA4"/>
              </a:solidFill>
              <a:ln w="0">
                <a:solidFill>
                  <a:srgbClr val="003EA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91" name="Freeform 3656"/>
              <p:cNvSpPr>
                <a:spLocks noChangeAspect="1"/>
              </p:cNvSpPr>
              <p:nvPr/>
            </p:nvSpPr>
            <p:spPr bwMode="auto">
              <a:xfrm>
                <a:off x="4866" y="1838"/>
                <a:ext cx="58" cy="26"/>
              </a:xfrm>
              <a:custGeom>
                <a:avLst/>
                <a:gdLst>
                  <a:gd name="T0" fmla="*/ 24 w 58"/>
                  <a:gd name="T1" fmla="*/ 4 h 26"/>
                  <a:gd name="T2" fmla="*/ 0 w 58"/>
                  <a:gd name="T3" fmla="*/ 26 h 26"/>
                  <a:gd name="T4" fmla="*/ 34 w 58"/>
                  <a:gd name="T5" fmla="*/ 24 h 26"/>
                  <a:gd name="T6" fmla="*/ 58 w 58"/>
                  <a:gd name="T7" fmla="*/ 0 h 26"/>
                  <a:gd name="T8" fmla="*/ 24 w 58"/>
                  <a:gd name="T9" fmla="*/ 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6"/>
                  <a:gd name="T17" fmla="*/ 58 w 5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6">
                    <a:moveTo>
                      <a:pt x="24" y="4"/>
                    </a:moveTo>
                    <a:lnTo>
                      <a:pt x="0" y="26"/>
                    </a:lnTo>
                    <a:lnTo>
                      <a:pt x="34" y="24"/>
                    </a:lnTo>
                    <a:lnTo>
                      <a:pt x="58" y="0"/>
                    </a:lnTo>
                    <a:lnTo>
                      <a:pt x="2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92" name="Freeform 3657"/>
              <p:cNvSpPr>
                <a:spLocks noChangeAspect="1"/>
              </p:cNvSpPr>
              <p:nvPr/>
            </p:nvSpPr>
            <p:spPr bwMode="auto">
              <a:xfrm>
                <a:off x="4900" y="1836"/>
                <a:ext cx="58" cy="26"/>
              </a:xfrm>
              <a:custGeom>
                <a:avLst/>
                <a:gdLst>
                  <a:gd name="T0" fmla="*/ 24 w 58"/>
                  <a:gd name="T1" fmla="*/ 2 h 26"/>
                  <a:gd name="T2" fmla="*/ 0 w 58"/>
                  <a:gd name="T3" fmla="*/ 26 h 26"/>
                  <a:gd name="T4" fmla="*/ 34 w 58"/>
                  <a:gd name="T5" fmla="*/ 26 h 26"/>
                  <a:gd name="T6" fmla="*/ 58 w 58"/>
                  <a:gd name="T7" fmla="*/ 0 h 26"/>
                  <a:gd name="T8" fmla="*/ 24 w 58"/>
                  <a:gd name="T9" fmla="*/ 2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6"/>
                  <a:gd name="T17" fmla="*/ 58 w 5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6">
                    <a:moveTo>
                      <a:pt x="24" y="2"/>
                    </a:moveTo>
                    <a:lnTo>
                      <a:pt x="0" y="26"/>
                    </a:lnTo>
                    <a:lnTo>
                      <a:pt x="34" y="26"/>
                    </a:lnTo>
                    <a:lnTo>
                      <a:pt x="58" y="0"/>
                    </a:lnTo>
                    <a:lnTo>
                      <a:pt x="24" y="2"/>
                    </a:lnTo>
                    <a:close/>
                  </a:path>
                </a:pathLst>
              </a:custGeom>
              <a:solidFill>
                <a:srgbClr val="0045A9"/>
              </a:solidFill>
              <a:ln w="0">
                <a:solidFill>
                  <a:srgbClr val="0045A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93" name="Freeform 3658"/>
              <p:cNvSpPr>
                <a:spLocks noChangeAspect="1"/>
              </p:cNvSpPr>
              <p:nvPr/>
            </p:nvSpPr>
            <p:spPr bwMode="auto">
              <a:xfrm>
                <a:off x="4900" y="1836"/>
                <a:ext cx="58" cy="26"/>
              </a:xfrm>
              <a:custGeom>
                <a:avLst/>
                <a:gdLst>
                  <a:gd name="T0" fmla="*/ 24 w 58"/>
                  <a:gd name="T1" fmla="*/ 2 h 26"/>
                  <a:gd name="T2" fmla="*/ 0 w 58"/>
                  <a:gd name="T3" fmla="*/ 26 h 26"/>
                  <a:gd name="T4" fmla="*/ 34 w 58"/>
                  <a:gd name="T5" fmla="*/ 26 h 26"/>
                  <a:gd name="T6" fmla="*/ 58 w 58"/>
                  <a:gd name="T7" fmla="*/ 0 h 26"/>
                  <a:gd name="T8" fmla="*/ 24 w 58"/>
                  <a:gd name="T9" fmla="*/ 2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6"/>
                  <a:gd name="T17" fmla="*/ 58 w 5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6">
                    <a:moveTo>
                      <a:pt x="24" y="2"/>
                    </a:moveTo>
                    <a:lnTo>
                      <a:pt x="0" y="26"/>
                    </a:lnTo>
                    <a:lnTo>
                      <a:pt x="34" y="26"/>
                    </a:lnTo>
                    <a:lnTo>
                      <a:pt x="58" y="0"/>
                    </a:lnTo>
                    <a:lnTo>
                      <a:pt x="24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94" name="Freeform 3659"/>
              <p:cNvSpPr>
                <a:spLocks noChangeAspect="1"/>
              </p:cNvSpPr>
              <p:nvPr/>
            </p:nvSpPr>
            <p:spPr bwMode="auto">
              <a:xfrm>
                <a:off x="4934" y="1836"/>
                <a:ext cx="58" cy="26"/>
              </a:xfrm>
              <a:custGeom>
                <a:avLst/>
                <a:gdLst>
                  <a:gd name="T0" fmla="*/ 24 w 58"/>
                  <a:gd name="T1" fmla="*/ 0 h 26"/>
                  <a:gd name="T2" fmla="*/ 0 w 58"/>
                  <a:gd name="T3" fmla="*/ 26 h 26"/>
                  <a:gd name="T4" fmla="*/ 34 w 58"/>
                  <a:gd name="T5" fmla="*/ 26 h 26"/>
                  <a:gd name="T6" fmla="*/ 58 w 58"/>
                  <a:gd name="T7" fmla="*/ 0 h 26"/>
                  <a:gd name="T8" fmla="*/ 24 w 5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6"/>
                  <a:gd name="T17" fmla="*/ 58 w 5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6">
                    <a:moveTo>
                      <a:pt x="24" y="0"/>
                    </a:moveTo>
                    <a:lnTo>
                      <a:pt x="0" y="26"/>
                    </a:lnTo>
                    <a:lnTo>
                      <a:pt x="34" y="26"/>
                    </a:lnTo>
                    <a:lnTo>
                      <a:pt x="58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74DAC"/>
              </a:solidFill>
              <a:ln w="0">
                <a:solidFill>
                  <a:srgbClr val="074DA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95" name="Freeform 3660"/>
              <p:cNvSpPr>
                <a:spLocks noChangeAspect="1"/>
              </p:cNvSpPr>
              <p:nvPr/>
            </p:nvSpPr>
            <p:spPr bwMode="auto">
              <a:xfrm>
                <a:off x="4934" y="1836"/>
                <a:ext cx="58" cy="26"/>
              </a:xfrm>
              <a:custGeom>
                <a:avLst/>
                <a:gdLst>
                  <a:gd name="T0" fmla="*/ 24 w 58"/>
                  <a:gd name="T1" fmla="*/ 0 h 26"/>
                  <a:gd name="T2" fmla="*/ 0 w 58"/>
                  <a:gd name="T3" fmla="*/ 26 h 26"/>
                  <a:gd name="T4" fmla="*/ 34 w 58"/>
                  <a:gd name="T5" fmla="*/ 26 h 26"/>
                  <a:gd name="T6" fmla="*/ 58 w 58"/>
                  <a:gd name="T7" fmla="*/ 0 h 26"/>
                  <a:gd name="T8" fmla="*/ 24 w 5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6"/>
                  <a:gd name="T17" fmla="*/ 58 w 5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6">
                    <a:moveTo>
                      <a:pt x="24" y="0"/>
                    </a:moveTo>
                    <a:lnTo>
                      <a:pt x="0" y="26"/>
                    </a:lnTo>
                    <a:lnTo>
                      <a:pt x="34" y="26"/>
                    </a:lnTo>
                    <a:lnTo>
                      <a:pt x="58" y="0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96" name="Freeform 3661"/>
              <p:cNvSpPr>
                <a:spLocks noChangeAspect="1"/>
              </p:cNvSpPr>
              <p:nvPr/>
            </p:nvSpPr>
            <p:spPr bwMode="auto">
              <a:xfrm>
                <a:off x="4968" y="1836"/>
                <a:ext cx="58" cy="32"/>
              </a:xfrm>
              <a:custGeom>
                <a:avLst/>
                <a:gdLst>
                  <a:gd name="T0" fmla="*/ 24 w 58"/>
                  <a:gd name="T1" fmla="*/ 0 h 32"/>
                  <a:gd name="T2" fmla="*/ 0 w 58"/>
                  <a:gd name="T3" fmla="*/ 26 h 32"/>
                  <a:gd name="T4" fmla="*/ 34 w 58"/>
                  <a:gd name="T5" fmla="*/ 32 h 32"/>
                  <a:gd name="T6" fmla="*/ 58 w 58"/>
                  <a:gd name="T7" fmla="*/ 2 h 32"/>
                  <a:gd name="T8" fmla="*/ 24 w 58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32"/>
                  <a:gd name="T17" fmla="*/ 58 w 58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32">
                    <a:moveTo>
                      <a:pt x="24" y="0"/>
                    </a:moveTo>
                    <a:lnTo>
                      <a:pt x="0" y="26"/>
                    </a:lnTo>
                    <a:lnTo>
                      <a:pt x="34" y="32"/>
                    </a:lnTo>
                    <a:lnTo>
                      <a:pt x="58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1A58AC"/>
              </a:solidFill>
              <a:ln w="0">
                <a:solidFill>
                  <a:srgbClr val="1A58A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97" name="Freeform 3662"/>
              <p:cNvSpPr>
                <a:spLocks noChangeAspect="1"/>
              </p:cNvSpPr>
              <p:nvPr/>
            </p:nvSpPr>
            <p:spPr bwMode="auto">
              <a:xfrm>
                <a:off x="4968" y="1836"/>
                <a:ext cx="58" cy="32"/>
              </a:xfrm>
              <a:custGeom>
                <a:avLst/>
                <a:gdLst>
                  <a:gd name="T0" fmla="*/ 24 w 58"/>
                  <a:gd name="T1" fmla="*/ 0 h 32"/>
                  <a:gd name="T2" fmla="*/ 0 w 58"/>
                  <a:gd name="T3" fmla="*/ 26 h 32"/>
                  <a:gd name="T4" fmla="*/ 34 w 58"/>
                  <a:gd name="T5" fmla="*/ 32 h 32"/>
                  <a:gd name="T6" fmla="*/ 58 w 58"/>
                  <a:gd name="T7" fmla="*/ 2 h 32"/>
                  <a:gd name="T8" fmla="*/ 24 w 58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32"/>
                  <a:gd name="T17" fmla="*/ 58 w 58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32">
                    <a:moveTo>
                      <a:pt x="24" y="0"/>
                    </a:moveTo>
                    <a:lnTo>
                      <a:pt x="0" y="26"/>
                    </a:lnTo>
                    <a:lnTo>
                      <a:pt x="34" y="32"/>
                    </a:lnTo>
                    <a:lnTo>
                      <a:pt x="58" y="2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98" name="Freeform 3663"/>
              <p:cNvSpPr>
                <a:spLocks noChangeAspect="1"/>
              </p:cNvSpPr>
              <p:nvPr/>
            </p:nvSpPr>
            <p:spPr bwMode="auto">
              <a:xfrm>
                <a:off x="5002" y="1838"/>
                <a:ext cx="60" cy="38"/>
              </a:xfrm>
              <a:custGeom>
                <a:avLst/>
                <a:gdLst>
                  <a:gd name="T0" fmla="*/ 24 w 60"/>
                  <a:gd name="T1" fmla="*/ 0 h 38"/>
                  <a:gd name="T2" fmla="*/ 0 w 60"/>
                  <a:gd name="T3" fmla="*/ 30 h 38"/>
                  <a:gd name="T4" fmla="*/ 36 w 60"/>
                  <a:gd name="T5" fmla="*/ 38 h 38"/>
                  <a:gd name="T6" fmla="*/ 60 w 60"/>
                  <a:gd name="T7" fmla="*/ 8 h 38"/>
                  <a:gd name="T8" fmla="*/ 24 w 60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8"/>
                  <a:gd name="T17" fmla="*/ 60 w 60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8">
                    <a:moveTo>
                      <a:pt x="24" y="0"/>
                    </a:moveTo>
                    <a:lnTo>
                      <a:pt x="0" y="30"/>
                    </a:lnTo>
                    <a:lnTo>
                      <a:pt x="36" y="38"/>
                    </a:lnTo>
                    <a:lnTo>
                      <a:pt x="60" y="8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2C64AA"/>
              </a:solidFill>
              <a:ln w="0">
                <a:solidFill>
                  <a:srgbClr val="2C64AA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99" name="Freeform 3664"/>
              <p:cNvSpPr>
                <a:spLocks noChangeAspect="1"/>
              </p:cNvSpPr>
              <p:nvPr/>
            </p:nvSpPr>
            <p:spPr bwMode="auto">
              <a:xfrm>
                <a:off x="5002" y="1838"/>
                <a:ext cx="60" cy="38"/>
              </a:xfrm>
              <a:custGeom>
                <a:avLst/>
                <a:gdLst>
                  <a:gd name="T0" fmla="*/ 24 w 60"/>
                  <a:gd name="T1" fmla="*/ 0 h 38"/>
                  <a:gd name="T2" fmla="*/ 0 w 60"/>
                  <a:gd name="T3" fmla="*/ 30 h 38"/>
                  <a:gd name="T4" fmla="*/ 36 w 60"/>
                  <a:gd name="T5" fmla="*/ 38 h 38"/>
                  <a:gd name="T6" fmla="*/ 60 w 60"/>
                  <a:gd name="T7" fmla="*/ 8 h 38"/>
                  <a:gd name="T8" fmla="*/ 24 w 60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8"/>
                  <a:gd name="T17" fmla="*/ 60 w 60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8">
                    <a:moveTo>
                      <a:pt x="24" y="0"/>
                    </a:moveTo>
                    <a:lnTo>
                      <a:pt x="0" y="30"/>
                    </a:lnTo>
                    <a:lnTo>
                      <a:pt x="36" y="38"/>
                    </a:lnTo>
                    <a:lnTo>
                      <a:pt x="60" y="8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00" name="Freeform 3665"/>
              <p:cNvSpPr>
                <a:spLocks noChangeAspect="1"/>
              </p:cNvSpPr>
              <p:nvPr/>
            </p:nvSpPr>
            <p:spPr bwMode="auto">
              <a:xfrm>
                <a:off x="5038" y="1846"/>
                <a:ext cx="60" cy="44"/>
              </a:xfrm>
              <a:custGeom>
                <a:avLst/>
                <a:gdLst>
                  <a:gd name="T0" fmla="*/ 24 w 60"/>
                  <a:gd name="T1" fmla="*/ 0 h 44"/>
                  <a:gd name="T2" fmla="*/ 0 w 60"/>
                  <a:gd name="T3" fmla="*/ 30 h 44"/>
                  <a:gd name="T4" fmla="*/ 36 w 60"/>
                  <a:gd name="T5" fmla="*/ 44 h 44"/>
                  <a:gd name="T6" fmla="*/ 60 w 60"/>
                  <a:gd name="T7" fmla="*/ 12 h 44"/>
                  <a:gd name="T8" fmla="*/ 24 w 60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44"/>
                  <a:gd name="T17" fmla="*/ 60 w 60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44">
                    <a:moveTo>
                      <a:pt x="24" y="0"/>
                    </a:moveTo>
                    <a:lnTo>
                      <a:pt x="0" y="30"/>
                    </a:lnTo>
                    <a:lnTo>
                      <a:pt x="36" y="44"/>
                    </a:lnTo>
                    <a:lnTo>
                      <a:pt x="60" y="1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3D72A5"/>
              </a:solidFill>
              <a:ln w="0">
                <a:solidFill>
                  <a:srgbClr val="3D72A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01" name="Freeform 3666"/>
              <p:cNvSpPr>
                <a:spLocks noChangeAspect="1"/>
              </p:cNvSpPr>
              <p:nvPr/>
            </p:nvSpPr>
            <p:spPr bwMode="auto">
              <a:xfrm>
                <a:off x="5038" y="1846"/>
                <a:ext cx="60" cy="44"/>
              </a:xfrm>
              <a:custGeom>
                <a:avLst/>
                <a:gdLst>
                  <a:gd name="T0" fmla="*/ 24 w 60"/>
                  <a:gd name="T1" fmla="*/ 0 h 44"/>
                  <a:gd name="T2" fmla="*/ 0 w 60"/>
                  <a:gd name="T3" fmla="*/ 30 h 44"/>
                  <a:gd name="T4" fmla="*/ 36 w 60"/>
                  <a:gd name="T5" fmla="*/ 44 h 44"/>
                  <a:gd name="T6" fmla="*/ 60 w 60"/>
                  <a:gd name="T7" fmla="*/ 12 h 44"/>
                  <a:gd name="T8" fmla="*/ 24 w 60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44"/>
                  <a:gd name="T17" fmla="*/ 60 w 60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44">
                    <a:moveTo>
                      <a:pt x="24" y="0"/>
                    </a:moveTo>
                    <a:lnTo>
                      <a:pt x="0" y="30"/>
                    </a:lnTo>
                    <a:lnTo>
                      <a:pt x="36" y="44"/>
                    </a:lnTo>
                    <a:lnTo>
                      <a:pt x="60" y="12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02" name="Freeform 3667"/>
              <p:cNvSpPr>
                <a:spLocks noChangeAspect="1"/>
              </p:cNvSpPr>
              <p:nvPr/>
            </p:nvSpPr>
            <p:spPr bwMode="auto">
              <a:xfrm>
                <a:off x="5074" y="1858"/>
                <a:ext cx="58" cy="54"/>
              </a:xfrm>
              <a:custGeom>
                <a:avLst/>
                <a:gdLst>
                  <a:gd name="T0" fmla="*/ 24 w 58"/>
                  <a:gd name="T1" fmla="*/ 0 h 54"/>
                  <a:gd name="T2" fmla="*/ 0 w 58"/>
                  <a:gd name="T3" fmla="*/ 32 h 54"/>
                  <a:gd name="T4" fmla="*/ 34 w 58"/>
                  <a:gd name="T5" fmla="*/ 54 h 54"/>
                  <a:gd name="T6" fmla="*/ 58 w 58"/>
                  <a:gd name="T7" fmla="*/ 22 h 54"/>
                  <a:gd name="T8" fmla="*/ 24 w 58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54"/>
                  <a:gd name="T17" fmla="*/ 58 w 58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54">
                    <a:moveTo>
                      <a:pt x="24" y="0"/>
                    </a:moveTo>
                    <a:lnTo>
                      <a:pt x="0" y="32"/>
                    </a:lnTo>
                    <a:lnTo>
                      <a:pt x="34" y="54"/>
                    </a:lnTo>
                    <a:lnTo>
                      <a:pt x="58" y="2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D809E"/>
              </a:solidFill>
              <a:ln w="0">
                <a:solidFill>
                  <a:srgbClr val="4D809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03" name="Freeform 3668"/>
              <p:cNvSpPr>
                <a:spLocks noChangeAspect="1"/>
              </p:cNvSpPr>
              <p:nvPr/>
            </p:nvSpPr>
            <p:spPr bwMode="auto">
              <a:xfrm>
                <a:off x="5074" y="1858"/>
                <a:ext cx="58" cy="54"/>
              </a:xfrm>
              <a:custGeom>
                <a:avLst/>
                <a:gdLst>
                  <a:gd name="T0" fmla="*/ 24 w 58"/>
                  <a:gd name="T1" fmla="*/ 0 h 54"/>
                  <a:gd name="T2" fmla="*/ 0 w 58"/>
                  <a:gd name="T3" fmla="*/ 32 h 54"/>
                  <a:gd name="T4" fmla="*/ 34 w 58"/>
                  <a:gd name="T5" fmla="*/ 54 h 54"/>
                  <a:gd name="T6" fmla="*/ 58 w 58"/>
                  <a:gd name="T7" fmla="*/ 22 h 54"/>
                  <a:gd name="T8" fmla="*/ 24 w 58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54"/>
                  <a:gd name="T17" fmla="*/ 58 w 58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54">
                    <a:moveTo>
                      <a:pt x="24" y="0"/>
                    </a:moveTo>
                    <a:lnTo>
                      <a:pt x="0" y="32"/>
                    </a:lnTo>
                    <a:lnTo>
                      <a:pt x="34" y="54"/>
                    </a:lnTo>
                    <a:lnTo>
                      <a:pt x="58" y="22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04" name="Freeform 3669"/>
              <p:cNvSpPr>
                <a:spLocks noChangeAspect="1"/>
              </p:cNvSpPr>
              <p:nvPr/>
            </p:nvSpPr>
            <p:spPr bwMode="auto">
              <a:xfrm>
                <a:off x="5108" y="1880"/>
                <a:ext cx="60" cy="60"/>
              </a:xfrm>
              <a:custGeom>
                <a:avLst/>
                <a:gdLst>
                  <a:gd name="T0" fmla="*/ 24 w 60"/>
                  <a:gd name="T1" fmla="*/ 0 h 60"/>
                  <a:gd name="T2" fmla="*/ 0 w 60"/>
                  <a:gd name="T3" fmla="*/ 32 h 60"/>
                  <a:gd name="T4" fmla="*/ 36 w 60"/>
                  <a:gd name="T5" fmla="*/ 60 h 60"/>
                  <a:gd name="T6" fmla="*/ 60 w 60"/>
                  <a:gd name="T7" fmla="*/ 28 h 60"/>
                  <a:gd name="T8" fmla="*/ 24 w 60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60"/>
                  <a:gd name="T17" fmla="*/ 60 w 60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60">
                    <a:moveTo>
                      <a:pt x="24" y="0"/>
                    </a:moveTo>
                    <a:lnTo>
                      <a:pt x="0" y="32"/>
                    </a:lnTo>
                    <a:lnTo>
                      <a:pt x="36" y="60"/>
                    </a:lnTo>
                    <a:lnTo>
                      <a:pt x="60" y="28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5B8F93"/>
              </a:solidFill>
              <a:ln w="0">
                <a:solidFill>
                  <a:srgbClr val="5B8F9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05" name="Freeform 3670"/>
              <p:cNvSpPr>
                <a:spLocks noChangeAspect="1"/>
              </p:cNvSpPr>
              <p:nvPr/>
            </p:nvSpPr>
            <p:spPr bwMode="auto">
              <a:xfrm>
                <a:off x="5108" y="1880"/>
                <a:ext cx="60" cy="60"/>
              </a:xfrm>
              <a:custGeom>
                <a:avLst/>
                <a:gdLst>
                  <a:gd name="T0" fmla="*/ 24 w 60"/>
                  <a:gd name="T1" fmla="*/ 0 h 60"/>
                  <a:gd name="T2" fmla="*/ 0 w 60"/>
                  <a:gd name="T3" fmla="*/ 32 h 60"/>
                  <a:gd name="T4" fmla="*/ 36 w 60"/>
                  <a:gd name="T5" fmla="*/ 60 h 60"/>
                  <a:gd name="T6" fmla="*/ 60 w 60"/>
                  <a:gd name="T7" fmla="*/ 28 h 60"/>
                  <a:gd name="T8" fmla="*/ 24 w 60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60"/>
                  <a:gd name="T17" fmla="*/ 60 w 60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60">
                    <a:moveTo>
                      <a:pt x="24" y="0"/>
                    </a:moveTo>
                    <a:lnTo>
                      <a:pt x="0" y="32"/>
                    </a:lnTo>
                    <a:lnTo>
                      <a:pt x="36" y="60"/>
                    </a:lnTo>
                    <a:lnTo>
                      <a:pt x="60" y="28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06" name="Freeform 3671"/>
              <p:cNvSpPr>
                <a:spLocks noChangeAspect="1"/>
              </p:cNvSpPr>
              <p:nvPr/>
            </p:nvSpPr>
            <p:spPr bwMode="auto">
              <a:xfrm>
                <a:off x="5144" y="1908"/>
                <a:ext cx="58" cy="70"/>
              </a:xfrm>
              <a:custGeom>
                <a:avLst/>
                <a:gdLst>
                  <a:gd name="T0" fmla="*/ 24 w 58"/>
                  <a:gd name="T1" fmla="*/ 0 h 70"/>
                  <a:gd name="T2" fmla="*/ 0 w 58"/>
                  <a:gd name="T3" fmla="*/ 32 h 70"/>
                  <a:gd name="T4" fmla="*/ 36 w 58"/>
                  <a:gd name="T5" fmla="*/ 70 h 70"/>
                  <a:gd name="T6" fmla="*/ 58 w 58"/>
                  <a:gd name="T7" fmla="*/ 40 h 70"/>
                  <a:gd name="T8" fmla="*/ 24 w 58"/>
                  <a:gd name="T9" fmla="*/ 0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70"/>
                  <a:gd name="T17" fmla="*/ 58 w 58"/>
                  <a:gd name="T18" fmla="*/ 70 h 7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70">
                    <a:moveTo>
                      <a:pt x="24" y="0"/>
                    </a:moveTo>
                    <a:lnTo>
                      <a:pt x="0" y="32"/>
                    </a:lnTo>
                    <a:lnTo>
                      <a:pt x="36" y="70"/>
                    </a:lnTo>
                    <a:lnTo>
                      <a:pt x="58" y="4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659C87"/>
              </a:solidFill>
              <a:ln w="0">
                <a:solidFill>
                  <a:srgbClr val="659C8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07" name="Freeform 3672"/>
              <p:cNvSpPr>
                <a:spLocks noChangeAspect="1"/>
              </p:cNvSpPr>
              <p:nvPr/>
            </p:nvSpPr>
            <p:spPr bwMode="auto">
              <a:xfrm>
                <a:off x="5144" y="1908"/>
                <a:ext cx="58" cy="70"/>
              </a:xfrm>
              <a:custGeom>
                <a:avLst/>
                <a:gdLst>
                  <a:gd name="T0" fmla="*/ 24 w 58"/>
                  <a:gd name="T1" fmla="*/ 0 h 70"/>
                  <a:gd name="T2" fmla="*/ 0 w 58"/>
                  <a:gd name="T3" fmla="*/ 32 h 70"/>
                  <a:gd name="T4" fmla="*/ 36 w 58"/>
                  <a:gd name="T5" fmla="*/ 70 h 70"/>
                  <a:gd name="T6" fmla="*/ 58 w 58"/>
                  <a:gd name="T7" fmla="*/ 40 h 70"/>
                  <a:gd name="T8" fmla="*/ 24 w 58"/>
                  <a:gd name="T9" fmla="*/ 0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70"/>
                  <a:gd name="T17" fmla="*/ 58 w 58"/>
                  <a:gd name="T18" fmla="*/ 70 h 7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70">
                    <a:moveTo>
                      <a:pt x="24" y="0"/>
                    </a:moveTo>
                    <a:lnTo>
                      <a:pt x="0" y="32"/>
                    </a:lnTo>
                    <a:lnTo>
                      <a:pt x="36" y="70"/>
                    </a:lnTo>
                    <a:lnTo>
                      <a:pt x="58" y="40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08" name="Freeform 3673"/>
              <p:cNvSpPr>
                <a:spLocks noChangeAspect="1"/>
              </p:cNvSpPr>
              <p:nvPr/>
            </p:nvSpPr>
            <p:spPr bwMode="auto">
              <a:xfrm>
                <a:off x="5180" y="1948"/>
                <a:ext cx="58" cy="74"/>
              </a:xfrm>
              <a:custGeom>
                <a:avLst/>
                <a:gdLst>
                  <a:gd name="T0" fmla="*/ 22 w 58"/>
                  <a:gd name="T1" fmla="*/ 0 h 74"/>
                  <a:gd name="T2" fmla="*/ 0 w 58"/>
                  <a:gd name="T3" fmla="*/ 30 h 74"/>
                  <a:gd name="T4" fmla="*/ 34 w 58"/>
                  <a:gd name="T5" fmla="*/ 74 h 74"/>
                  <a:gd name="T6" fmla="*/ 58 w 58"/>
                  <a:gd name="T7" fmla="*/ 46 h 74"/>
                  <a:gd name="T8" fmla="*/ 22 w 58"/>
                  <a:gd name="T9" fmla="*/ 0 h 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74"/>
                  <a:gd name="T17" fmla="*/ 58 w 58"/>
                  <a:gd name="T18" fmla="*/ 74 h 7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74">
                    <a:moveTo>
                      <a:pt x="22" y="0"/>
                    </a:moveTo>
                    <a:lnTo>
                      <a:pt x="0" y="30"/>
                    </a:lnTo>
                    <a:lnTo>
                      <a:pt x="34" y="74"/>
                    </a:lnTo>
                    <a:lnTo>
                      <a:pt x="58" y="46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6CAA79"/>
              </a:solidFill>
              <a:ln w="0">
                <a:solidFill>
                  <a:srgbClr val="6CAA7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09" name="Freeform 3674"/>
              <p:cNvSpPr>
                <a:spLocks noChangeAspect="1"/>
              </p:cNvSpPr>
              <p:nvPr/>
            </p:nvSpPr>
            <p:spPr bwMode="auto">
              <a:xfrm>
                <a:off x="5180" y="1948"/>
                <a:ext cx="58" cy="74"/>
              </a:xfrm>
              <a:custGeom>
                <a:avLst/>
                <a:gdLst>
                  <a:gd name="T0" fmla="*/ 22 w 58"/>
                  <a:gd name="T1" fmla="*/ 0 h 74"/>
                  <a:gd name="T2" fmla="*/ 0 w 58"/>
                  <a:gd name="T3" fmla="*/ 30 h 74"/>
                  <a:gd name="T4" fmla="*/ 34 w 58"/>
                  <a:gd name="T5" fmla="*/ 74 h 74"/>
                  <a:gd name="T6" fmla="*/ 58 w 58"/>
                  <a:gd name="T7" fmla="*/ 46 h 74"/>
                  <a:gd name="T8" fmla="*/ 22 w 58"/>
                  <a:gd name="T9" fmla="*/ 0 h 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74"/>
                  <a:gd name="T17" fmla="*/ 58 w 58"/>
                  <a:gd name="T18" fmla="*/ 74 h 7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74">
                    <a:moveTo>
                      <a:pt x="22" y="0"/>
                    </a:moveTo>
                    <a:lnTo>
                      <a:pt x="0" y="30"/>
                    </a:lnTo>
                    <a:lnTo>
                      <a:pt x="34" y="74"/>
                    </a:lnTo>
                    <a:lnTo>
                      <a:pt x="58" y="46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10" name="Freeform 3675"/>
              <p:cNvSpPr>
                <a:spLocks noChangeAspect="1"/>
              </p:cNvSpPr>
              <p:nvPr/>
            </p:nvSpPr>
            <p:spPr bwMode="auto">
              <a:xfrm>
                <a:off x="5214" y="1994"/>
                <a:ext cx="58" cy="76"/>
              </a:xfrm>
              <a:custGeom>
                <a:avLst/>
                <a:gdLst>
                  <a:gd name="T0" fmla="*/ 24 w 58"/>
                  <a:gd name="T1" fmla="*/ 0 h 76"/>
                  <a:gd name="T2" fmla="*/ 0 w 58"/>
                  <a:gd name="T3" fmla="*/ 28 h 76"/>
                  <a:gd name="T4" fmla="*/ 34 w 58"/>
                  <a:gd name="T5" fmla="*/ 76 h 76"/>
                  <a:gd name="T6" fmla="*/ 58 w 58"/>
                  <a:gd name="T7" fmla="*/ 52 h 76"/>
                  <a:gd name="T8" fmla="*/ 24 w 58"/>
                  <a:gd name="T9" fmla="*/ 0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76"/>
                  <a:gd name="T17" fmla="*/ 58 w 58"/>
                  <a:gd name="T18" fmla="*/ 76 h 7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76">
                    <a:moveTo>
                      <a:pt x="24" y="0"/>
                    </a:moveTo>
                    <a:lnTo>
                      <a:pt x="0" y="28"/>
                    </a:lnTo>
                    <a:lnTo>
                      <a:pt x="34" y="76"/>
                    </a:lnTo>
                    <a:lnTo>
                      <a:pt x="58" y="5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6AB46C"/>
              </a:solidFill>
              <a:ln w="0">
                <a:solidFill>
                  <a:srgbClr val="6AB46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11" name="Freeform 3676"/>
              <p:cNvSpPr>
                <a:spLocks noChangeAspect="1"/>
              </p:cNvSpPr>
              <p:nvPr/>
            </p:nvSpPr>
            <p:spPr bwMode="auto">
              <a:xfrm>
                <a:off x="5214" y="1994"/>
                <a:ext cx="58" cy="76"/>
              </a:xfrm>
              <a:custGeom>
                <a:avLst/>
                <a:gdLst>
                  <a:gd name="T0" fmla="*/ 24 w 58"/>
                  <a:gd name="T1" fmla="*/ 0 h 76"/>
                  <a:gd name="T2" fmla="*/ 0 w 58"/>
                  <a:gd name="T3" fmla="*/ 28 h 76"/>
                  <a:gd name="T4" fmla="*/ 34 w 58"/>
                  <a:gd name="T5" fmla="*/ 76 h 76"/>
                  <a:gd name="T6" fmla="*/ 58 w 58"/>
                  <a:gd name="T7" fmla="*/ 52 h 76"/>
                  <a:gd name="T8" fmla="*/ 24 w 58"/>
                  <a:gd name="T9" fmla="*/ 0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76"/>
                  <a:gd name="T17" fmla="*/ 58 w 58"/>
                  <a:gd name="T18" fmla="*/ 76 h 7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76">
                    <a:moveTo>
                      <a:pt x="24" y="0"/>
                    </a:moveTo>
                    <a:lnTo>
                      <a:pt x="0" y="28"/>
                    </a:lnTo>
                    <a:lnTo>
                      <a:pt x="34" y="76"/>
                    </a:lnTo>
                    <a:lnTo>
                      <a:pt x="58" y="52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12" name="Freeform 3677"/>
              <p:cNvSpPr>
                <a:spLocks noChangeAspect="1"/>
              </p:cNvSpPr>
              <p:nvPr/>
            </p:nvSpPr>
            <p:spPr bwMode="auto">
              <a:xfrm>
                <a:off x="5248" y="2046"/>
                <a:ext cx="58" cy="70"/>
              </a:xfrm>
              <a:custGeom>
                <a:avLst/>
                <a:gdLst>
                  <a:gd name="T0" fmla="*/ 24 w 58"/>
                  <a:gd name="T1" fmla="*/ 0 h 70"/>
                  <a:gd name="T2" fmla="*/ 0 w 58"/>
                  <a:gd name="T3" fmla="*/ 24 h 70"/>
                  <a:gd name="T4" fmla="*/ 36 w 58"/>
                  <a:gd name="T5" fmla="*/ 70 h 70"/>
                  <a:gd name="T6" fmla="*/ 58 w 58"/>
                  <a:gd name="T7" fmla="*/ 50 h 70"/>
                  <a:gd name="T8" fmla="*/ 24 w 58"/>
                  <a:gd name="T9" fmla="*/ 0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70"/>
                  <a:gd name="T17" fmla="*/ 58 w 58"/>
                  <a:gd name="T18" fmla="*/ 70 h 7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70">
                    <a:moveTo>
                      <a:pt x="24" y="0"/>
                    </a:moveTo>
                    <a:lnTo>
                      <a:pt x="0" y="24"/>
                    </a:lnTo>
                    <a:lnTo>
                      <a:pt x="36" y="70"/>
                    </a:lnTo>
                    <a:lnTo>
                      <a:pt x="58" y="5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60BC61"/>
              </a:solidFill>
              <a:ln w="0">
                <a:solidFill>
                  <a:srgbClr val="60BC6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13" name="Freeform 3678"/>
              <p:cNvSpPr>
                <a:spLocks noChangeAspect="1"/>
              </p:cNvSpPr>
              <p:nvPr/>
            </p:nvSpPr>
            <p:spPr bwMode="auto">
              <a:xfrm>
                <a:off x="5248" y="2046"/>
                <a:ext cx="58" cy="70"/>
              </a:xfrm>
              <a:custGeom>
                <a:avLst/>
                <a:gdLst>
                  <a:gd name="T0" fmla="*/ 24 w 58"/>
                  <a:gd name="T1" fmla="*/ 0 h 70"/>
                  <a:gd name="T2" fmla="*/ 0 w 58"/>
                  <a:gd name="T3" fmla="*/ 24 h 70"/>
                  <a:gd name="T4" fmla="*/ 36 w 58"/>
                  <a:gd name="T5" fmla="*/ 70 h 70"/>
                  <a:gd name="T6" fmla="*/ 58 w 58"/>
                  <a:gd name="T7" fmla="*/ 50 h 70"/>
                  <a:gd name="T8" fmla="*/ 24 w 58"/>
                  <a:gd name="T9" fmla="*/ 0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70"/>
                  <a:gd name="T17" fmla="*/ 58 w 58"/>
                  <a:gd name="T18" fmla="*/ 70 h 7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70">
                    <a:moveTo>
                      <a:pt x="24" y="0"/>
                    </a:moveTo>
                    <a:lnTo>
                      <a:pt x="0" y="24"/>
                    </a:lnTo>
                    <a:lnTo>
                      <a:pt x="36" y="70"/>
                    </a:lnTo>
                    <a:lnTo>
                      <a:pt x="58" y="50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14" name="Freeform 3679"/>
              <p:cNvSpPr>
                <a:spLocks noChangeAspect="1"/>
              </p:cNvSpPr>
              <p:nvPr/>
            </p:nvSpPr>
            <p:spPr bwMode="auto">
              <a:xfrm>
                <a:off x="5284" y="2096"/>
                <a:ext cx="58" cy="52"/>
              </a:xfrm>
              <a:custGeom>
                <a:avLst/>
                <a:gdLst>
                  <a:gd name="T0" fmla="*/ 22 w 58"/>
                  <a:gd name="T1" fmla="*/ 0 h 52"/>
                  <a:gd name="T2" fmla="*/ 0 w 58"/>
                  <a:gd name="T3" fmla="*/ 20 h 52"/>
                  <a:gd name="T4" fmla="*/ 36 w 58"/>
                  <a:gd name="T5" fmla="*/ 52 h 52"/>
                  <a:gd name="T6" fmla="*/ 58 w 58"/>
                  <a:gd name="T7" fmla="*/ 36 h 52"/>
                  <a:gd name="T8" fmla="*/ 22 w 58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52"/>
                  <a:gd name="T17" fmla="*/ 58 w 58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52">
                    <a:moveTo>
                      <a:pt x="22" y="0"/>
                    </a:moveTo>
                    <a:lnTo>
                      <a:pt x="0" y="20"/>
                    </a:lnTo>
                    <a:lnTo>
                      <a:pt x="36" y="52"/>
                    </a:lnTo>
                    <a:lnTo>
                      <a:pt x="58" y="36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43B85F"/>
              </a:solidFill>
              <a:ln w="0">
                <a:solidFill>
                  <a:srgbClr val="43B85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15" name="Freeform 3680"/>
              <p:cNvSpPr>
                <a:spLocks noChangeAspect="1"/>
              </p:cNvSpPr>
              <p:nvPr/>
            </p:nvSpPr>
            <p:spPr bwMode="auto">
              <a:xfrm>
                <a:off x="5284" y="2096"/>
                <a:ext cx="58" cy="52"/>
              </a:xfrm>
              <a:custGeom>
                <a:avLst/>
                <a:gdLst>
                  <a:gd name="T0" fmla="*/ 22 w 58"/>
                  <a:gd name="T1" fmla="*/ 0 h 52"/>
                  <a:gd name="T2" fmla="*/ 0 w 58"/>
                  <a:gd name="T3" fmla="*/ 20 h 52"/>
                  <a:gd name="T4" fmla="*/ 36 w 58"/>
                  <a:gd name="T5" fmla="*/ 52 h 52"/>
                  <a:gd name="T6" fmla="*/ 58 w 58"/>
                  <a:gd name="T7" fmla="*/ 36 h 52"/>
                  <a:gd name="T8" fmla="*/ 22 w 58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52"/>
                  <a:gd name="T17" fmla="*/ 58 w 58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52">
                    <a:moveTo>
                      <a:pt x="22" y="0"/>
                    </a:moveTo>
                    <a:lnTo>
                      <a:pt x="0" y="20"/>
                    </a:lnTo>
                    <a:lnTo>
                      <a:pt x="36" y="52"/>
                    </a:lnTo>
                    <a:lnTo>
                      <a:pt x="58" y="36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16" name="Freeform 3681"/>
              <p:cNvSpPr>
                <a:spLocks noChangeAspect="1"/>
              </p:cNvSpPr>
              <p:nvPr/>
            </p:nvSpPr>
            <p:spPr bwMode="auto">
              <a:xfrm>
                <a:off x="5320" y="2132"/>
                <a:ext cx="60" cy="32"/>
              </a:xfrm>
              <a:custGeom>
                <a:avLst/>
                <a:gdLst>
                  <a:gd name="T0" fmla="*/ 22 w 60"/>
                  <a:gd name="T1" fmla="*/ 0 h 32"/>
                  <a:gd name="T2" fmla="*/ 0 w 60"/>
                  <a:gd name="T3" fmla="*/ 16 h 32"/>
                  <a:gd name="T4" fmla="*/ 40 w 60"/>
                  <a:gd name="T5" fmla="*/ 32 h 32"/>
                  <a:gd name="T6" fmla="*/ 60 w 60"/>
                  <a:gd name="T7" fmla="*/ 16 h 32"/>
                  <a:gd name="T8" fmla="*/ 22 w 60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2"/>
                  <a:gd name="T17" fmla="*/ 60 w 60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2">
                    <a:moveTo>
                      <a:pt x="22" y="0"/>
                    </a:moveTo>
                    <a:lnTo>
                      <a:pt x="0" y="16"/>
                    </a:lnTo>
                    <a:lnTo>
                      <a:pt x="40" y="32"/>
                    </a:lnTo>
                    <a:lnTo>
                      <a:pt x="60" y="16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8F6E"/>
              </a:solidFill>
              <a:ln w="0">
                <a:solidFill>
                  <a:srgbClr val="008F6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17" name="Freeform 3682"/>
              <p:cNvSpPr>
                <a:spLocks noChangeAspect="1"/>
              </p:cNvSpPr>
              <p:nvPr/>
            </p:nvSpPr>
            <p:spPr bwMode="auto">
              <a:xfrm>
                <a:off x="5320" y="2132"/>
                <a:ext cx="60" cy="32"/>
              </a:xfrm>
              <a:custGeom>
                <a:avLst/>
                <a:gdLst>
                  <a:gd name="T0" fmla="*/ 22 w 60"/>
                  <a:gd name="T1" fmla="*/ 0 h 32"/>
                  <a:gd name="T2" fmla="*/ 0 w 60"/>
                  <a:gd name="T3" fmla="*/ 16 h 32"/>
                  <a:gd name="T4" fmla="*/ 40 w 60"/>
                  <a:gd name="T5" fmla="*/ 32 h 32"/>
                  <a:gd name="T6" fmla="*/ 60 w 60"/>
                  <a:gd name="T7" fmla="*/ 16 h 32"/>
                  <a:gd name="T8" fmla="*/ 22 w 60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2"/>
                  <a:gd name="T17" fmla="*/ 60 w 60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2">
                    <a:moveTo>
                      <a:pt x="22" y="0"/>
                    </a:moveTo>
                    <a:lnTo>
                      <a:pt x="0" y="16"/>
                    </a:lnTo>
                    <a:lnTo>
                      <a:pt x="40" y="32"/>
                    </a:lnTo>
                    <a:lnTo>
                      <a:pt x="60" y="16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18" name="Freeform 3683"/>
              <p:cNvSpPr>
                <a:spLocks noChangeAspect="1"/>
              </p:cNvSpPr>
              <p:nvPr/>
            </p:nvSpPr>
            <p:spPr bwMode="auto">
              <a:xfrm>
                <a:off x="4262" y="1790"/>
                <a:ext cx="52" cy="20"/>
              </a:xfrm>
              <a:custGeom>
                <a:avLst/>
                <a:gdLst>
                  <a:gd name="T0" fmla="*/ 26 w 52"/>
                  <a:gd name="T1" fmla="*/ 0 h 20"/>
                  <a:gd name="T2" fmla="*/ 0 w 52"/>
                  <a:gd name="T3" fmla="*/ 12 h 20"/>
                  <a:gd name="T4" fmla="*/ 26 w 52"/>
                  <a:gd name="T5" fmla="*/ 20 h 20"/>
                  <a:gd name="T6" fmla="*/ 52 w 52"/>
                  <a:gd name="T7" fmla="*/ 10 h 20"/>
                  <a:gd name="T8" fmla="*/ 26 w 5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"/>
                  <a:gd name="T17" fmla="*/ 52 w 5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">
                    <a:moveTo>
                      <a:pt x="26" y="0"/>
                    </a:moveTo>
                    <a:lnTo>
                      <a:pt x="0" y="12"/>
                    </a:lnTo>
                    <a:lnTo>
                      <a:pt x="26" y="20"/>
                    </a:lnTo>
                    <a:lnTo>
                      <a:pt x="52" y="1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19" name="Freeform 3684"/>
              <p:cNvSpPr>
                <a:spLocks noChangeAspect="1"/>
              </p:cNvSpPr>
              <p:nvPr/>
            </p:nvSpPr>
            <p:spPr bwMode="auto">
              <a:xfrm>
                <a:off x="4262" y="1790"/>
                <a:ext cx="52" cy="20"/>
              </a:xfrm>
              <a:custGeom>
                <a:avLst/>
                <a:gdLst>
                  <a:gd name="T0" fmla="*/ 26 w 52"/>
                  <a:gd name="T1" fmla="*/ 0 h 20"/>
                  <a:gd name="T2" fmla="*/ 0 w 52"/>
                  <a:gd name="T3" fmla="*/ 12 h 20"/>
                  <a:gd name="T4" fmla="*/ 26 w 52"/>
                  <a:gd name="T5" fmla="*/ 20 h 20"/>
                  <a:gd name="T6" fmla="*/ 52 w 52"/>
                  <a:gd name="T7" fmla="*/ 10 h 20"/>
                  <a:gd name="T8" fmla="*/ 26 w 5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"/>
                  <a:gd name="T17" fmla="*/ 52 w 5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">
                    <a:moveTo>
                      <a:pt x="26" y="0"/>
                    </a:moveTo>
                    <a:lnTo>
                      <a:pt x="0" y="12"/>
                    </a:lnTo>
                    <a:lnTo>
                      <a:pt x="26" y="20"/>
                    </a:lnTo>
                    <a:lnTo>
                      <a:pt x="52" y="10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20" name="Freeform 3685"/>
              <p:cNvSpPr>
                <a:spLocks noChangeAspect="1"/>
              </p:cNvSpPr>
              <p:nvPr/>
            </p:nvSpPr>
            <p:spPr bwMode="auto">
              <a:xfrm>
                <a:off x="4288" y="1800"/>
                <a:ext cx="52" cy="20"/>
              </a:xfrm>
              <a:custGeom>
                <a:avLst/>
                <a:gdLst>
                  <a:gd name="T0" fmla="*/ 26 w 52"/>
                  <a:gd name="T1" fmla="*/ 0 h 20"/>
                  <a:gd name="T2" fmla="*/ 0 w 52"/>
                  <a:gd name="T3" fmla="*/ 10 h 20"/>
                  <a:gd name="T4" fmla="*/ 26 w 52"/>
                  <a:gd name="T5" fmla="*/ 20 h 20"/>
                  <a:gd name="T6" fmla="*/ 52 w 52"/>
                  <a:gd name="T7" fmla="*/ 8 h 20"/>
                  <a:gd name="T8" fmla="*/ 26 w 5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"/>
                  <a:gd name="T17" fmla="*/ 52 w 5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">
                    <a:moveTo>
                      <a:pt x="26" y="0"/>
                    </a:moveTo>
                    <a:lnTo>
                      <a:pt x="0" y="10"/>
                    </a:lnTo>
                    <a:lnTo>
                      <a:pt x="26" y="20"/>
                    </a:lnTo>
                    <a:lnTo>
                      <a:pt x="52" y="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8A6F"/>
              </a:solidFill>
              <a:ln w="0">
                <a:solidFill>
                  <a:srgbClr val="008A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21" name="Freeform 3686"/>
              <p:cNvSpPr>
                <a:spLocks noChangeAspect="1"/>
              </p:cNvSpPr>
              <p:nvPr/>
            </p:nvSpPr>
            <p:spPr bwMode="auto">
              <a:xfrm>
                <a:off x="4288" y="1800"/>
                <a:ext cx="52" cy="20"/>
              </a:xfrm>
              <a:custGeom>
                <a:avLst/>
                <a:gdLst>
                  <a:gd name="T0" fmla="*/ 26 w 52"/>
                  <a:gd name="T1" fmla="*/ 0 h 20"/>
                  <a:gd name="T2" fmla="*/ 0 w 52"/>
                  <a:gd name="T3" fmla="*/ 10 h 20"/>
                  <a:gd name="T4" fmla="*/ 26 w 52"/>
                  <a:gd name="T5" fmla="*/ 20 h 20"/>
                  <a:gd name="T6" fmla="*/ 52 w 52"/>
                  <a:gd name="T7" fmla="*/ 8 h 20"/>
                  <a:gd name="T8" fmla="*/ 26 w 5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"/>
                  <a:gd name="T17" fmla="*/ 52 w 5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">
                    <a:moveTo>
                      <a:pt x="26" y="0"/>
                    </a:moveTo>
                    <a:lnTo>
                      <a:pt x="0" y="10"/>
                    </a:lnTo>
                    <a:lnTo>
                      <a:pt x="26" y="20"/>
                    </a:lnTo>
                    <a:lnTo>
                      <a:pt x="52" y="8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22" name="Freeform 3687"/>
              <p:cNvSpPr>
                <a:spLocks noChangeAspect="1"/>
              </p:cNvSpPr>
              <p:nvPr/>
            </p:nvSpPr>
            <p:spPr bwMode="auto">
              <a:xfrm>
                <a:off x="4314" y="1808"/>
                <a:ext cx="52" cy="20"/>
              </a:xfrm>
              <a:custGeom>
                <a:avLst/>
                <a:gdLst>
                  <a:gd name="T0" fmla="*/ 26 w 52"/>
                  <a:gd name="T1" fmla="*/ 0 h 20"/>
                  <a:gd name="T2" fmla="*/ 0 w 52"/>
                  <a:gd name="T3" fmla="*/ 12 h 20"/>
                  <a:gd name="T4" fmla="*/ 26 w 52"/>
                  <a:gd name="T5" fmla="*/ 20 h 20"/>
                  <a:gd name="T6" fmla="*/ 52 w 52"/>
                  <a:gd name="T7" fmla="*/ 10 h 20"/>
                  <a:gd name="T8" fmla="*/ 26 w 5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"/>
                  <a:gd name="T17" fmla="*/ 52 w 5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">
                    <a:moveTo>
                      <a:pt x="26" y="0"/>
                    </a:moveTo>
                    <a:lnTo>
                      <a:pt x="0" y="12"/>
                    </a:lnTo>
                    <a:lnTo>
                      <a:pt x="26" y="20"/>
                    </a:lnTo>
                    <a:lnTo>
                      <a:pt x="52" y="1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23" name="Freeform 3688"/>
              <p:cNvSpPr>
                <a:spLocks noChangeAspect="1"/>
              </p:cNvSpPr>
              <p:nvPr/>
            </p:nvSpPr>
            <p:spPr bwMode="auto">
              <a:xfrm>
                <a:off x="4314" y="1808"/>
                <a:ext cx="52" cy="20"/>
              </a:xfrm>
              <a:custGeom>
                <a:avLst/>
                <a:gdLst>
                  <a:gd name="T0" fmla="*/ 26 w 52"/>
                  <a:gd name="T1" fmla="*/ 0 h 20"/>
                  <a:gd name="T2" fmla="*/ 0 w 52"/>
                  <a:gd name="T3" fmla="*/ 12 h 20"/>
                  <a:gd name="T4" fmla="*/ 26 w 52"/>
                  <a:gd name="T5" fmla="*/ 20 h 20"/>
                  <a:gd name="T6" fmla="*/ 52 w 52"/>
                  <a:gd name="T7" fmla="*/ 10 h 20"/>
                  <a:gd name="T8" fmla="*/ 26 w 5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"/>
                  <a:gd name="T17" fmla="*/ 52 w 5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">
                    <a:moveTo>
                      <a:pt x="26" y="0"/>
                    </a:moveTo>
                    <a:lnTo>
                      <a:pt x="0" y="12"/>
                    </a:lnTo>
                    <a:lnTo>
                      <a:pt x="26" y="20"/>
                    </a:lnTo>
                    <a:lnTo>
                      <a:pt x="52" y="10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24" name="Freeform 3689"/>
              <p:cNvSpPr>
                <a:spLocks noChangeAspect="1"/>
              </p:cNvSpPr>
              <p:nvPr/>
            </p:nvSpPr>
            <p:spPr bwMode="auto">
              <a:xfrm>
                <a:off x="4340" y="1818"/>
                <a:ext cx="52" cy="20"/>
              </a:xfrm>
              <a:custGeom>
                <a:avLst/>
                <a:gdLst>
                  <a:gd name="T0" fmla="*/ 26 w 52"/>
                  <a:gd name="T1" fmla="*/ 0 h 20"/>
                  <a:gd name="T2" fmla="*/ 0 w 52"/>
                  <a:gd name="T3" fmla="*/ 10 h 20"/>
                  <a:gd name="T4" fmla="*/ 28 w 52"/>
                  <a:gd name="T5" fmla="*/ 20 h 20"/>
                  <a:gd name="T6" fmla="*/ 52 w 52"/>
                  <a:gd name="T7" fmla="*/ 8 h 20"/>
                  <a:gd name="T8" fmla="*/ 26 w 5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"/>
                  <a:gd name="T17" fmla="*/ 52 w 5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">
                    <a:moveTo>
                      <a:pt x="26" y="0"/>
                    </a:moveTo>
                    <a:lnTo>
                      <a:pt x="0" y="10"/>
                    </a:lnTo>
                    <a:lnTo>
                      <a:pt x="28" y="20"/>
                    </a:lnTo>
                    <a:lnTo>
                      <a:pt x="52" y="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25" name="Freeform 3690"/>
              <p:cNvSpPr>
                <a:spLocks noChangeAspect="1"/>
              </p:cNvSpPr>
              <p:nvPr/>
            </p:nvSpPr>
            <p:spPr bwMode="auto">
              <a:xfrm>
                <a:off x="4340" y="1818"/>
                <a:ext cx="52" cy="20"/>
              </a:xfrm>
              <a:custGeom>
                <a:avLst/>
                <a:gdLst>
                  <a:gd name="T0" fmla="*/ 26 w 52"/>
                  <a:gd name="T1" fmla="*/ 0 h 20"/>
                  <a:gd name="T2" fmla="*/ 0 w 52"/>
                  <a:gd name="T3" fmla="*/ 10 h 20"/>
                  <a:gd name="T4" fmla="*/ 28 w 52"/>
                  <a:gd name="T5" fmla="*/ 20 h 20"/>
                  <a:gd name="T6" fmla="*/ 52 w 52"/>
                  <a:gd name="T7" fmla="*/ 8 h 20"/>
                  <a:gd name="T8" fmla="*/ 26 w 5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"/>
                  <a:gd name="T17" fmla="*/ 52 w 5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">
                    <a:moveTo>
                      <a:pt x="26" y="0"/>
                    </a:moveTo>
                    <a:lnTo>
                      <a:pt x="0" y="10"/>
                    </a:lnTo>
                    <a:lnTo>
                      <a:pt x="28" y="20"/>
                    </a:lnTo>
                    <a:lnTo>
                      <a:pt x="52" y="8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26" name="Freeform 3691"/>
              <p:cNvSpPr>
                <a:spLocks noChangeAspect="1"/>
              </p:cNvSpPr>
              <p:nvPr/>
            </p:nvSpPr>
            <p:spPr bwMode="auto">
              <a:xfrm>
                <a:off x="4368" y="1826"/>
                <a:ext cx="50" cy="20"/>
              </a:xfrm>
              <a:custGeom>
                <a:avLst/>
                <a:gdLst>
                  <a:gd name="T0" fmla="*/ 24 w 50"/>
                  <a:gd name="T1" fmla="*/ 0 h 20"/>
                  <a:gd name="T2" fmla="*/ 0 w 50"/>
                  <a:gd name="T3" fmla="*/ 12 h 20"/>
                  <a:gd name="T4" fmla="*/ 26 w 50"/>
                  <a:gd name="T5" fmla="*/ 20 h 20"/>
                  <a:gd name="T6" fmla="*/ 50 w 50"/>
                  <a:gd name="T7" fmla="*/ 10 h 20"/>
                  <a:gd name="T8" fmla="*/ 24 w 5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20"/>
                  <a:gd name="T17" fmla="*/ 50 w 50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20">
                    <a:moveTo>
                      <a:pt x="24" y="0"/>
                    </a:moveTo>
                    <a:lnTo>
                      <a:pt x="0" y="12"/>
                    </a:lnTo>
                    <a:lnTo>
                      <a:pt x="26" y="20"/>
                    </a:lnTo>
                    <a:lnTo>
                      <a:pt x="50" y="1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876F"/>
              </a:solidFill>
              <a:ln w="0">
                <a:solidFill>
                  <a:srgbClr val="0087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27" name="Freeform 3692"/>
              <p:cNvSpPr>
                <a:spLocks noChangeAspect="1"/>
              </p:cNvSpPr>
              <p:nvPr/>
            </p:nvSpPr>
            <p:spPr bwMode="auto">
              <a:xfrm>
                <a:off x="4368" y="1826"/>
                <a:ext cx="50" cy="20"/>
              </a:xfrm>
              <a:custGeom>
                <a:avLst/>
                <a:gdLst>
                  <a:gd name="T0" fmla="*/ 24 w 50"/>
                  <a:gd name="T1" fmla="*/ 0 h 20"/>
                  <a:gd name="T2" fmla="*/ 0 w 50"/>
                  <a:gd name="T3" fmla="*/ 12 h 20"/>
                  <a:gd name="T4" fmla="*/ 26 w 50"/>
                  <a:gd name="T5" fmla="*/ 20 h 20"/>
                  <a:gd name="T6" fmla="*/ 50 w 50"/>
                  <a:gd name="T7" fmla="*/ 10 h 20"/>
                  <a:gd name="T8" fmla="*/ 24 w 5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20"/>
                  <a:gd name="T17" fmla="*/ 50 w 50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20">
                    <a:moveTo>
                      <a:pt x="24" y="0"/>
                    </a:moveTo>
                    <a:lnTo>
                      <a:pt x="0" y="12"/>
                    </a:lnTo>
                    <a:lnTo>
                      <a:pt x="26" y="20"/>
                    </a:lnTo>
                    <a:lnTo>
                      <a:pt x="50" y="10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28" name="Freeform 3693"/>
              <p:cNvSpPr>
                <a:spLocks noChangeAspect="1"/>
              </p:cNvSpPr>
              <p:nvPr/>
            </p:nvSpPr>
            <p:spPr bwMode="auto">
              <a:xfrm>
                <a:off x="4394" y="1836"/>
                <a:ext cx="52" cy="20"/>
              </a:xfrm>
              <a:custGeom>
                <a:avLst/>
                <a:gdLst>
                  <a:gd name="T0" fmla="*/ 24 w 52"/>
                  <a:gd name="T1" fmla="*/ 0 h 20"/>
                  <a:gd name="T2" fmla="*/ 0 w 52"/>
                  <a:gd name="T3" fmla="*/ 10 h 20"/>
                  <a:gd name="T4" fmla="*/ 28 w 52"/>
                  <a:gd name="T5" fmla="*/ 20 h 20"/>
                  <a:gd name="T6" fmla="*/ 52 w 52"/>
                  <a:gd name="T7" fmla="*/ 8 h 20"/>
                  <a:gd name="T8" fmla="*/ 24 w 5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"/>
                  <a:gd name="T17" fmla="*/ 52 w 5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">
                    <a:moveTo>
                      <a:pt x="24" y="0"/>
                    </a:moveTo>
                    <a:lnTo>
                      <a:pt x="0" y="10"/>
                    </a:lnTo>
                    <a:lnTo>
                      <a:pt x="28" y="20"/>
                    </a:lnTo>
                    <a:lnTo>
                      <a:pt x="52" y="8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8570"/>
              </a:solidFill>
              <a:ln w="0">
                <a:solidFill>
                  <a:srgbClr val="0085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29" name="Freeform 3694"/>
              <p:cNvSpPr>
                <a:spLocks noChangeAspect="1"/>
              </p:cNvSpPr>
              <p:nvPr/>
            </p:nvSpPr>
            <p:spPr bwMode="auto">
              <a:xfrm>
                <a:off x="4394" y="1836"/>
                <a:ext cx="52" cy="20"/>
              </a:xfrm>
              <a:custGeom>
                <a:avLst/>
                <a:gdLst>
                  <a:gd name="T0" fmla="*/ 24 w 52"/>
                  <a:gd name="T1" fmla="*/ 0 h 20"/>
                  <a:gd name="T2" fmla="*/ 0 w 52"/>
                  <a:gd name="T3" fmla="*/ 10 h 20"/>
                  <a:gd name="T4" fmla="*/ 28 w 52"/>
                  <a:gd name="T5" fmla="*/ 20 h 20"/>
                  <a:gd name="T6" fmla="*/ 52 w 52"/>
                  <a:gd name="T7" fmla="*/ 8 h 20"/>
                  <a:gd name="T8" fmla="*/ 24 w 5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"/>
                  <a:gd name="T17" fmla="*/ 52 w 5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">
                    <a:moveTo>
                      <a:pt x="24" y="0"/>
                    </a:moveTo>
                    <a:lnTo>
                      <a:pt x="0" y="10"/>
                    </a:lnTo>
                    <a:lnTo>
                      <a:pt x="28" y="20"/>
                    </a:lnTo>
                    <a:lnTo>
                      <a:pt x="52" y="8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30" name="Freeform 3695"/>
              <p:cNvSpPr>
                <a:spLocks noChangeAspect="1"/>
              </p:cNvSpPr>
              <p:nvPr/>
            </p:nvSpPr>
            <p:spPr bwMode="auto">
              <a:xfrm>
                <a:off x="4422" y="1844"/>
                <a:ext cx="52" cy="20"/>
              </a:xfrm>
              <a:custGeom>
                <a:avLst/>
                <a:gdLst>
                  <a:gd name="T0" fmla="*/ 24 w 52"/>
                  <a:gd name="T1" fmla="*/ 0 h 20"/>
                  <a:gd name="T2" fmla="*/ 0 w 52"/>
                  <a:gd name="T3" fmla="*/ 12 h 20"/>
                  <a:gd name="T4" fmla="*/ 26 w 52"/>
                  <a:gd name="T5" fmla="*/ 20 h 20"/>
                  <a:gd name="T6" fmla="*/ 52 w 52"/>
                  <a:gd name="T7" fmla="*/ 8 h 20"/>
                  <a:gd name="T8" fmla="*/ 24 w 5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"/>
                  <a:gd name="T17" fmla="*/ 52 w 5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">
                    <a:moveTo>
                      <a:pt x="24" y="0"/>
                    </a:moveTo>
                    <a:lnTo>
                      <a:pt x="0" y="12"/>
                    </a:lnTo>
                    <a:lnTo>
                      <a:pt x="26" y="20"/>
                    </a:lnTo>
                    <a:lnTo>
                      <a:pt x="52" y="8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8270"/>
              </a:solidFill>
              <a:ln w="0">
                <a:solidFill>
                  <a:srgbClr val="0082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31" name="Freeform 3696"/>
              <p:cNvSpPr>
                <a:spLocks noChangeAspect="1"/>
              </p:cNvSpPr>
              <p:nvPr/>
            </p:nvSpPr>
            <p:spPr bwMode="auto">
              <a:xfrm>
                <a:off x="4422" y="1844"/>
                <a:ext cx="52" cy="20"/>
              </a:xfrm>
              <a:custGeom>
                <a:avLst/>
                <a:gdLst>
                  <a:gd name="T0" fmla="*/ 24 w 52"/>
                  <a:gd name="T1" fmla="*/ 0 h 20"/>
                  <a:gd name="T2" fmla="*/ 0 w 52"/>
                  <a:gd name="T3" fmla="*/ 12 h 20"/>
                  <a:gd name="T4" fmla="*/ 26 w 52"/>
                  <a:gd name="T5" fmla="*/ 20 h 20"/>
                  <a:gd name="T6" fmla="*/ 52 w 52"/>
                  <a:gd name="T7" fmla="*/ 8 h 20"/>
                  <a:gd name="T8" fmla="*/ 24 w 5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"/>
                  <a:gd name="T17" fmla="*/ 52 w 5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">
                    <a:moveTo>
                      <a:pt x="24" y="0"/>
                    </a:moveTo>
                    <a:lnTo>
                      <a:pt x="0" y="12"/>
                    </a:lnTo>
                    <a:lnTo>
                      <a:pt x="26" y="20"/>
                    </a:lnTo>
                    <a:lnTo>
                      <a:pt x="52" y="8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32" name="Freeform 3697"/>
              <p:cNvSpPr>
                <a:spLocks noChangeAspect="1"/>
              </p:cNvSpPr>
              <p:nvPr/>
            </p:nvSpPr>
            <p:spPr bwMode="auto">
              <a:xfrm>
                <a:off x="4448" y="1852"/>
                <a:ext cx="52" cy="18"/>
              </a:xfrm>
              <a:custGeom>
                <a:avLst/>
                <a:gdLst>
                  <a:gd name="T0" fmla="*/ 26 w 52"/>
                  <a:gd name="T1" fmla="*/ 0 h 18"/>
                  <a:gd name="T2" fmla="*/ 0 w 52"/>
                  <a:gd name="T3" fmla="*/ 12 h 18"/>
                  <a:gd name="T4" fmla="*/ 28 w 52"/>
                  <a:gd name="T5" fmla="*/ 18 h 18"/>
                  <a:gd name="T6" fmla="*/ 52 w 52"/>
                  <a:gd name="T7" fmla="*/ 6 h 18"/>
                  <a:gd name="T8" fmla="*/ 26 w 52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8"/>
                  <a:gd name="T17" fmla="*/ 52 w 52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8">
                    <a:moveTo>
                      <a:pt x="26" y="0"/>
                    </a:moveTo>
                    <a:lnTo>
                      <a:pt x="0" y="12"/>
                    </a:lnTo>
                    <a:lnTo>
                      <a:pt x="28" y="18"/>
                    </a:lnTo>
                    <a:lnTo>
                      <a:pt x="52" y="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7E70"/>
              </a:solidFill>
              <a:ln w="0">
                <a:solidFill>
                  <a:srgbClr val="007E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33" name="Freeform 3698"/>
              <p:cNvSpPr>
                <a:spLocks noChangeAspect="1"/>
              </p:cNvSpPr>
              <p:nvPr/>
            </p:nvSpPr>
            <p:spPr bwMode="auto">
              <a:xfrm>
                <a:off x="4448" y="1852"/>
                <a:ext cx="52" cy="18"/>
              </a:xfrm>
              <a:custGeom>
                <a:avLst/>
                <a:gdLst>
                  <a:gd name="T0" fmla="*/ 26 w 52"/>
                  <a:gd name="T1" fmla="*/ 0 h 18"/>
                  <a:gd name="T2" fmla="*/ 0 w 52"/>
                  <a:gd name="T3" fmla="*/ 12 h 18"/>
                  <a:gd name="T4" fmla="*/ 28 w 52"/>
                  <a:gd name="T5" fmla="*/ 18 h 18"/>
                  <a:gd name="T6" fmla="*/ 52 w 52"/>
                  <a:gd name="T7" fmla="*/ 6 h 18"/>
                  <a:gd name="T8" fmla="*/ 26 w 52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8"/>
                  <a:gd name="T17" fmla="*/ 52 w 52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8">
                    <a:moveTo>
                      <a:pt x="26" y="0"/>
                    </a:moveTo>
                    <a:lnTo>
                      <a:pt x="0" y="12"/>
                    </a:lnTo>
                    <a:lnTo>
                      <a:pt x="28" y="18"/>
                    </a:lnTo>
                    <a:lnTo>
                      <a:pt x="52" y="6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34" name="Freeform 3699"/>
              <p:cNvSpPr>
                <a:spLocks noChangeAspect="1"/>
              </p:cNvSpPr>
              <p:nvPr/>
            </p:nvSpPr>
            <p:spPr bwMode="auto">
              <a:xfrm>
                <a:off x="4476" y="1858"/>
                <a:ext cx="54" cy="20"/>
              </a:xfrm>
              <a:custGeom>
                <a:avLst/>
                <a:gdLst>
                  <a:gd name="T0" fmla="*/ 24 w 54"/>
                  <a:gd name="T1" fmla="*/ 0 h 20"/>
                  <a:gd name="T2" fmla="*/ 0 w 54"/>
                  <a:gd name="T3" fmla="*/ 12 h 20"/>
                  <a:gd name="T4" fmla="*/ 28 w 54"/>
                  <a:gd name="T5" fmla="*/ 20 h 20"/>
                  <a:gd name="T6" fmla="*/ 54 w 54"/>
                  <a:gd name="T7" fmla="*/ 8 h 20"/>
                  <a:gd name="T8" fmla="*/ 24 w 54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0"/>
                  <a:gd name="T17" fmla="*/ 54 w 54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0">
                    <a:moveTo>
                      <a:pt x="24" y="0"/>
                    </a:moveTo>
                    <a:lnTo>
                      <a:pt x="0" y="12"/>
                    </a:lnTo>
                    <a:lnTo>
                      <a:pt x="28" y="20"/>
                    </a:lnTo>
                    <a:lnTo>
                      <a:pt x="54" y="8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7971"/>
              </a:solidFill>
              <a:ln w="0">
                <a:solidFill>
                  <a:srgbClr val="00797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35" name="Freeform 3700"/>
              <p:cNvSpPr>
                <a:spLocks noChangeAspect="1"/>
              </p:cNvSpPr>
              <p:nvPr/>
            </p:nvSpPr>
            <p:spPr bwMode="auto">
              <a:xfrm>
                <a:off x="4476" y="1858"/>
                <a:ext cx="54" cy="20"/>
              </a:xfrm>
              <a:custGeom>
                <a:avLst/>
                <a:gdLst>
                  <a:gd name="T0" fmla="*/ 24 w 54"/>
                  <a:gd name="T1" fmla="*/ 0 h 20"/>
                  <a:gd name="T2" fmla="*/ 0 w 54"/>
                  <a:gd name="T3" fmla="*/ 12 h 20"/>
                  <a:gd name="T4" fmla="*/ 28 w 54"/>
                  <a:gd name="T5" fmla="*/ 20 h 20"/>
                  <a:gd name="T6" fmla="*/ 54 w 54"/>
                  <a:gd name="T7" fmla="*/ 8 h 20"/>
                  <a:gd name="T8" fmla="*/ 24 w 54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0"/>
                  <a:gd name="T17" fmla="*/ 54 w 54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0">
                    <a:moveTo>
                      <a:pt x="24" y="0"/>
                    </a:moveTo>
                    <a:lnTo>
                      <a:pt x="0" y="12"/>
                    </a:lnTo>
                    <a:lnTo>
                      <a:pt x="28" y="20"/>
                    </a:lnTo>
                    <a:lnTo>
                      <a:pt x="54" y="8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36" name="Freeform 3701"/>
              <p:cNvSpPr>
                <a:spLocks noChangeAspect="1"/>
              </p:cNvSpPr>
              <p:nvPr/>
            </p:nvSpPr>
            <p:spPr bwMode="auto">
              <a:xfrm>
                <a:off x="4504" y="1866"/>
                <a:ext cx="54" cy="18"/>
              </a:xfrm>
              <a:custGeom>
                <a:avLst/>
                <a:gdLst>
                  <a:gd name="T0" fmla="*/ 26 w 54"/>
                  <a:gd name="T1" fmla="*/ 0 h 18"/>
                  <a:gd name="T2" fmla="*/ 0 w 54"/>
                  <a:gd name="T3" fmla="*/ 12 h 18"/>
                  <a:gd name="T4" fmla="*/ 30 w 54"/>
                  <a:gd name="T5" fmla="*/ 18 h 18"/>
                  <a:gd name="T6" fmla="*/ 54 w 54"/>
                  <a:gd name="T7" fmla="*/ 4 h 18"/>
                  <a:gd name="T8" fmla="*/ 26 w 54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8"/>
                  <a:gd name="T17" fmla="*/ 54 w 54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8">
                    <a:moveTo>
                      <a:pt x="26" y="0"/>
                    </a:moveTo>
                    <a:lnTo>
                      <a:pt x="0" y="12"/>
                    </a:lnTo>
                    <a:lnTo>
                      <a:pt x="30" y="18"/>
                    </a:lnTo>
                    <a:lnTo>
                      <a:pt x="54" y="4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7472"/>
              </a:solidFill>
              <a:ln w="0">
                <a:solidFill>
                  <a:srgbClr val="00747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37" name="Freeform 3702"/>
              <p:cNvSpPr>
                <a:spLocks noChangeAspect="1"/>
              </p:cNvSpPr>
              <p:nvPr/>
            </p:nvSpPr>
            <p:spPr bwMode="auto">
              <a:xfrm>
                <a:off x="4504" y="1866"/>
                <a:ext cx="54" cy="18"/>
              </a:xfrm>
              <a:custGeom>
                <a:avLst/>
                <a:gdLst>
                  <a:gd name="T0" fmla="*/ 26 w 54"/>
                  <a:gd name="T1" fmla="*/ 0 h 18"/>
                  <a:gd name="T2" fmla="*/ 0 w 54"/>
                  <a:gd name="T3" fmla="*/ 12 h 18"/>
                  <a:gd name="T4" fmla="*/ 30 w 54"/>
                  <a:gd name="T5" fmla="*/ 18 h 18"/>
                  <a:gd name="T6" fmla="*/ 54 w 54"/>
                  <a:gd name="T7" fmla="*/ 4 h 18"/>
                  <a:gd name="T8" fmla="*/ 26 w 54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8"/>
                  <a:gd name="T17" fmla="*/ 54 w 54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8">
                    <a:moveTo>
                      <a:pt x="26" y="0"/>
                    </a:moveTo>
                    <a:lnTo>
                      <a:pt x="0" y="12"/>
                    </a:lnTo>
                    <a:lnTo>
                      <a:pt x="30" y="18"/>
                    </a:lnTo>
                    <a:lnTo>
                      <a:pt x="54" y="4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38" name="Freeform 3703"/>
              <p:cNvSpPr>
                <a:spLocks noChangeAspect="1"/>
              </p:cNvSpPr>
              <p:nvPr/>
            </p:nvSpPr>
            <p:spPr bwMode="auto">
              <a:xfrm>
                <a:off x="4534" y="1870"/>
                <a:ext cx="52" cy="18"/>
              </a:xfrm>
              <a:custGeom>
                <a:avLst/>
                <a:gdLst>
                  <a:gd name="T0" fmla="*/ 24 w 52"/>
                  <a:gd name="T1" fmla="*/ 0 h 18"/>
                  <a:gd name="T2" fmla="*/ 0 w 52"/>
                  <a:gd name="T3" fmla="*/ 14 h 18"/>
                  <a:gd name="T4" fmla="*/ 28 w 52"/>
                  <a:gd name="T5" fmla="*/ 18 h 18"/>
                  <a:gd name="T6" fmla="*/ 52 w 52"/>
                  <a:gd name="T7" fmla="*/ 4 h 18"/>
                  <a:gd name="T8" fmla="*/ 24 w 52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8"/>
                  <a:gd name="T17" fmla="*/ 52 w 52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8">
                    <a:moveTo>
                      <a:pt x="24" y="0"/>
                    </a:moveTo>
                    <a:lnTo>
                      <a:pt x="0" y="14"/>
                    </a:lnTo>
                    <a:lnTo>
                      <a:pt x="28" y="18"/>
                    </a:lnTo>
                    <a:lnTo>
                      <a:pt x="52" y="4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6D74"/>
              </a:solidFill>
              <a:ln w="0">
                <a:solidFill>
                  <a:srgbClr val="006D7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39" name="Freeform 3704"/>
              <p:cNvSpPr>
                <a:spLocks noChangeAspect="1"/>
              </p:cNvSpPr>
              <p:nvPr/>
            </p:nvSpPr>
            <p:spPr bwMode="auto">
              <a:xfrm>
                <a:off x="4534" y="1870"/>
                <a:ext cx="52" cy="18"/>
              </a:xfrm>
              <a:custGeom>
                <a:avLst/>
                <a:gdLst>
                  <a:gd name="T0" fmla="*/ 24 w 52"/>
                  <a:gd name="T1" fmla="*/ 0 h 18"/>
                  <a:gd name="T2" fmla="*/ 0 w 52"/>
                  <a:gd name="T3" fmla="*/ 14 h 18"/>
                  <a:gd name="T4" fmla="*/ 28 w 52"/>
                  <a:gd name="T5" fmla="*/ 18 h 18"/>
                  <a:gd name="T6" fmla="*/ 52 w 52"/>
                  <a:gd name="T7" fmla="*/ 4 h 18"/>
                  <a:gd name="T8" fmla="*/ 24 w 52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18"/>
                  <a:gd name="T17" fmla="*/ 52 w 52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18">
                    <a:moveTo>
                      <a:pt x="24" y="0"/>
                    </a:moveTo>
                    <a:lnTo>
                      <a:pt x="0" y="14"/>
                    </a:lnTo>
                    <a:lnTo>
                      <a:pt x="28" y="18"/>
                    </a:lnTo>
                    <a:lnTo>
                      <a:pt x="52" y="4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40" name="Freeform 3705"/>
              <p:cNvSpPr>
                <a:spLocks noChangeAspect="1"/>
              </p:cNvSpPr>
              <p:nvPr/>
            </p:nvSpPr>
            <p:spPr bwMode="auto">
              <a:xfrm>
                <a:off x="4562" y="1874"/>
                <a:ext cx="54" cy="18"/>
              </a:xfrm>
              <a:custGeom>
                <a:avLst/>
                <a:gdLst>
                  <a:gd name="T0" fmla="*/ 24 w 54"/>
                  <a:gd name="T1" fmla="*/ 0 h 18"/>
                  <a:gd name="T2" fmla="*/ 0 w 54"/>
                  <a:gd name="T3" fmla="*/ 14 h 18"/>
                  <a:gd name="T4" fmla="*/ 30 w 54"/>
                  <a:gd name="T5" fmla="*/ 18 h 18"/>
                  <a:gd name="T6" fmla="*/ 54 w 54"/>
                  <a:gd name="T7" fmla="*/ 4 h 18"/>
                  <a:gd name="T8" fmla="*/ 24 w 54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8"/>
                  <a:gd name="T17" fmla="*/ 54 w 54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8">
                    <a:moveTo>
                      <a:pt x="24" y="0"/>
                    </a:moveTo>
                    <a:lnTo>
                      <a:pt x="0" y="14"/>
                    </a:lnTo>
                    <a:lnTo>
                      <a:pt x="30" y="18"/>
                    </a:lnTo>
                    <a:lnTo>
                      <a:pt x="54" y="4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6576"/>
              </a:solidFill>
              <a:ln w="0">
                <a:solidFill>
                  <a:srgbClr val="00657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41" name="Freeform 3706"/>
              <p:cNvSpPr>
                <a:spLocks noChangeAspect="1"/>
              </p:cNvSpPr>
              <p:nvPr/>
            </p:nvSpPr>
            <p:spPr bwMode="auto">
              <a:xfrm>
                <a:off x="4562" y="1874"/>
                <a:ext cx="54" cy="18"/>
              </a:xfrm>
              <a:custGeom>
                <a:avLst/>
                <a:gdLst>
                  <a:gd name="T0" fmla="*/ 24 w 54"/>
                  <a:gd name="T1" fmla="*/ 0 h 18"/>
                  <a:gd name="T2" fmla="*/ 0 w 54"/>
                  <a:gd name="T3" fmla="*/ 14 h 18"/>
                  <a:gd name="T4" fmla="*/ 30 w 54"/>
                  <a:gd name="T5" fmla="*/ 18 h 18"/>
                  <a:gd name="T6" fmla="*/ 54 w 54"/>
                  <a:gd name="T7" fmla="*/ 4 h 18"/>
                  <a:gd name="T8" fmla="*/ 24 w 54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8"/>
                  <a:gd name="T17" fmla="*/ 54 w 54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8">
                    <a:moveTo>
                      <a:pt x="24" y="0"/>
                    </a:moveTo>
                    <a:lnTo>
                      <a:pt x="0" y="14"/>
                    </a:lnTo>
                    <a:lnTo>
                      <a:pt x="30" y="18"/>
                    </a:lnTo>
                    <a:lnTo>
                      <a:pt x="54" y="4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42" name="Freeform 3707"/>
              <p:cNvSpPr>
                <a:spLocks noChangeAspect="1"/>
              </p:cNvSpPr>
              <p:nvPr/>
            </p:nvSpPr>
            <p:spPr bwMode="auto">
              <a:xfrm>
                <a:off x="4592" y="1878"/>
                <a:ext cx="54" cy="16"/>
              </a:xfrm>
              <a:custGeom>
                <a:avLst/>
                <a:gdLst>
                  <a:gd name="T0" fmla="*/ 24 w 54"/>
                  <a:gd name="T1" fmla="*/ 0 h 16"/>
                  <a:gd name="T2" fmla="*/ 0 w 54"/>
                  <a:gd name="T3" fmla="*/ 14 h 16"/>
                  <a:gd name="T4" fmla="*/ 28 w 54"/>
                  <a:gd name="T5" fmla="*/ 16 h 16"/>
                  <a:gd name="T6" fmla="*/ 54 w 54"/>
                  <a:gd name="T7" fmla="*/ 2 h 16"/>
                  <a:gd name="T8" fmla="*/ 24 w 54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6"/>
                  <a:gd name="T17" fmla="*/ 54 w 54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6">
                    <a:moveTo>
                      <a:pt x="24" y="0"/>
                    </a:moveTo>
                    <a:lnTo>
                      <a:pt x="0" y="14"/>
                    </a:lnTo>
                    <a:lnTo>
                      <a:pt x="28" y="16"/>
                    </a:lnTo>
                    <a:lnTo>
                      <a:pt x="5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5E79"/>
              </a:solidFill>
              <a:ln w="0">
                <a:solidFill>
                  <a:srgbClr val="005E7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43" name="Freeform 3708"/>
              <p:cNvSpPr>
                <a:spLocks noChangeAspect="1"/>
              </p:cNvSpPr>
              <p:nvPr/>
            </p:nvSpPr>
            <p:spPr bwMode="auto">
              <a:xfrm>
                <a:off x="4592" y="1878"/>
                <a:ext cx="54" cy="16"/>
              </a:xfrm>
              <a:custGeom>
                <a:avLst/>
                <a:gdLst>
                  <a:gd name="T0" fmla="*/ 24 w 54"/>
                  <a:gd name="T1" fmla="*/ 0 h 16"/>
                  <a:gd name="T2" fmla="*/ 0 w 54"/>
                  <a:gd name="T3" fmla="*/ 14 h 16"/>
                  <a:gd name="T4" fmla="*/ 28 w 54"/>
                  <a:gd name="T5" fmla="*/ 16 h 16"/>
                  <a:gd name="T6" fmla="*/ 54 w 54"/>
                  <a:gd name="T7" fmla="*/ 2 h 16"/>
                  <a:gd name="T8" fmla="*/ 24 w 54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6"/>
                  <a:gd name="T17" fmla="*/ 54 w 54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6">
                    <a:moveTo>
                      <a:pt x="24" y="0"/>
                    </a:moveTo>
                    <a:lnTo>
                      <a:pt x="0" y="14"/>
                    </a:lnTo>
                    <a:lnTo>
                      <a:pt x="28" y="16"/>
                    </a:lnTo>
                    <a:lnTo>
                      <a:pt x="54" y="2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44" name="Freeform 3709"/>
              <p:cNvSpPr>
                <a:spLocks noChangeAspect="1"/>
              </p:cNvSpPr>
              <p:nvPr/>
            </p:nvSpPr>
            <p:spPr bwMode="auto">
              <a:xfrm>
                <a:off x="4620" y="1880"/>
                <a:ext cx="56" cy="14"/>
              </a:xfrm>
              <a:custGeom>
                <a:avLst/>
                <a:gdLst>
                  <a:gd name="T0" fmla="*/ 26 w 56"/>
                  <a:gd name="T1" fmla="*/ 0 h 14"/>
                  <a:gd name="T2" fmla="*/ 0 w 56"/>
                  <a:gd name="T3" fmla="*/ 14 h 14"/>
                  <a:gd name="T4" fmla="*/ 30 w 56"/>
                  <a:gd name="T5" fmla="*/ 14 h 14"/>
                  <a:gd name="T6" fmla="*/ 56 w 56"/>
                  <a:gd name="T7" fmla="*/ 0 h 14"/>
                  <a:gd name="T8" fmla="*/ 26 w 56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14"/>
                  <a:gd name="T17" fmla="*/ 56 w 56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14">
                    <a:moveTo>
                      <a:pt x="26" y="0"/>
                    </a:moveTo>
                    <a:lnTo>
                      <a:pt x="0" y="14"/>
                    </a:lnTo>
                    <a:lnTo>
                      <a:pt x="30" y="14"/>
                    </a:lnTo>
                    <a:lnTo>
                      <a:pt x="56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567C"/>
              </a:solidFill>
              <a:ln w="0">
                <a:solidFill>
                  <a:srgbClr val="00567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45" name="Freeform 3710"/>
              <p:cNvSpPr>
                <a:spLocks noChangeAspect="1"/>
              </p:cNvSpPr>
              <p:nvPr/>
            </p:nvSpPr>
            <p:spPr bwMode="auto">
              <a:xfrm>
                <a:off x="4620" y="1880"/>
                <a:ext cx="56" cy="14"/>
              </a:xfrm>
              <a:custGeom>
                <a:avLst/>
                <a:gdLst>
                  <a:gd name="T0" fmla="*/ 26 w 56"/>
                  <a:gd name="T1" fmla="*/ 0 h 14"/>
                  <a:gd name="T2" fmla="*/ 0 w 56"/>
                  <a:gd name="T3" fmla="*/ 14 h 14"/>
                  <a:gd name="T4" fmla="*/ 30 w 56"/>
                  <a:gd name="T5" fmla="*/ 14 h 14"/>
                  <a:gd name="T6" fmla="*/ 56 w 56"/>
                  <a:gd name="T7" fmla="*/ 0 h 14"/>
                  <a:gd name="T8" fmla="*/ 26 w 56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14"/>
                  <a:gd name="T17" fmla="*/ 56 w 56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14">
                    <a:moveTo>
                      <a:pt x="26" y="0"/>
                    </a:moveTo>
                    <a:lnTo>
                      <a:pt x="0" y="14"/>
                    </a:lnTo>
                    <a:lnTo>
                      <a:pt x="30" y="14"/>
                    </a:lnTo>
                    <a:lnTo>
                      <a:pt x="56" y="0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46" name="Freeform 3711"/>
              <p:cNvSpPr>
                <a:spLocks noChangeAspect="1"/>
              </p:cNvSpPr>
              <p:nvPr/>
            </p:nvSpPr>
            <p:spPr bwMode="auto">
              <a:xfrm>
                <a:off x="4650" y="1878"/>
                <a:ext cx="56" cy="18"/>
              </a:xfrm>
              <a:custGeom>
                <a:avLst/>
                <a:gdLst>
                  <a:gd name="T0" fmla="*/ 26 w 56"/>
                  <a:gd name="T1" fmla="*/ 2 h 18"/>
                  <a:gd name="T2" fmla="*/ 0 w 56"/>
                  <a:gd name="T3" fmla="*/ 16 h 18"/>
                  <a:gd name="T4" fmla="*/ 32 w 56"/>
                  <a:gd name="T5" fmla="*/ 18 h 18"/>
                  <a:gd name="T6" fmla="*/ 56 w 56"/>
                  <a:gd name="T7" fmla="*/ 0 h 18"/>
                  <a:gd name="T8" fmla="*/ 26 w 56"/>
                  <a:gd name="T9" fmla="*/ 2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18"/>
                  <a:gd name="T17" fmla="*/ 56 w 56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18">
                    <a:moveTo>
                      <a:pt x="26" y="2"/>
                    </a:moveTo>
                    <a:lnTo>
                      <a:pt x="0" y="16"/>
                    </a:lnTo>
                    <a:lnTo>
                      <a:pt x="32" y="18"/>
                    </a:lnTo>
                    <a:lnTo>
                      <a:pt x="56" y="0"/>
                    </a:lnTo>
                    <a:lnTo>
                      <a:pt x="26" y="2"/>
                    </a:lnTo>
                    <a:close/>
                  </a:path>
                </a:pathLst>
              </a:custGeom>
              <a:solidFill>
                <a:srgbClr val="004F80"/>
              </a:solidFill>
              <a:ln w="0">
                <a:solidFill>
                  <a:srgbClr val="004F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47" name="Freeform 3712"/>
              <p:cNvSpPr>
                <a:spLocks noChangeAspect="1"/>
              </p:cNvSpPr>
              <p:nvPr/>
            </p:nvSpPr>
            <p:spPr bwMode="auto">
              <a:xfrm>
                <a:off x="4650" y="1878"/>
                <a:ext cx="56" cy="18"/>
              </a:xfrm>
              <a:custGeom>
                <a:avLst/>
                <a:gdLst>
                  <a:gd name="T0" fmla="*/ 26 w 56"/>
                  <a:gd name="T1" fmla="*/ 2 h 18"/>
                  <a:gd name="T2" fmla="*/ 0 w 56"/>
                  <a:gd name="T3" fmla="*/ 16 h 18"/>
                  <a:gd name="T4" fmla="*/ 32 w 56"/>
                  <a:gd name="T5" fmla="*/ 18 h 18"/>
                  <a:gd name="T6" fmla="*/ 56 w 56"/>
                  <a:gd name="T7" fmla="*/ 0 h 18"/>
                  <a:gd name="T8" fmla="*/ 26 w 56"/>
                  <a:gd name="T9" fmla="*/ 2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18"/>
                  <a:gd name="T17" fmla="*/ 56 w 56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18">
                    <a:moveTo>
                      <a:pt x="26" y="2"/>
                    </a:moveTo>
                    <a:lnTo>
                      <a:pt x="0" y="16"/>
                    </a:lnTo>
                    <a:lnTo>
                      <a:pt x="32" y="18"/>
                    </a:lnTo>
                    <a:lnTo>
                      <a:pt x="56" y="0"/>
                    </a:lnTo>
                    <a:lnTo>
                      <a:pt x="26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48" name="Freeform 3713"/>
              <p:cNvSpPr>
                <a:spLocks noChangeAspect="1"/>
              </p:cNvSpPr>
              <p:nvPr/>
            </p:nvSpPr>
            <p:spPr bwMode="auto">
              <a:xfrm>
                <a:off x="4682" y="1878"/>
                <a:ext cx="54" cy="18"/>
              </a:xfrm>
              <a:custGeom>
                <a:avLst/>
                <a:gdLst>
                  <a:gd name="T0" fmla="*/ 24 w 54"/>
                  <a:gd name="T1" fmla="*/ 0 h 18"/>
                  <a:gd name="T2" fmla="*/ 0 w 54"/>
                  <a:gd name="T3" fmla="*/ 18 h 18"/>
                  <a:gd name="T4" fmla="*/ 30 w 54"/>
                  <a:gd name="T5" fmla="*/ 16 h 18"/>
                  <a:gd name="T6" fmla="*/ 54 w 54"/>
                  <a:gd name="T7" fmla="*/ 0 h 18"/>
                  <a:gd name="T8" fmla="*/ 24 w 54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8"/>
                  <a:gd name="T17" fmla="*/ 54 w 54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8">
                    <a:moveTo>
                      <a:pt x="24" y="0"/>
                    </a:moveTo>
                    <a:lnTo>
                      <a:pt x="0" y="18"/>
                    </a:lnTo>
                    <a:lnTo>
                      <a:pt x="30" y="16"/>
                    </a:lnTo>
                    <a:lnTo>
                      <a:pt x="54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4985"/>
              </a:solidFill>
              <a:ln w="0">
                <a:solidFill>
                  <a:srgbClr val="00498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49" name="Freeform 3714"/>
              <p:cNvSpPr>
                <a:spLocks noChangeAspect="1"/>
              </p:cNvSpPr>
              <p:nvPr/>
            </p:nvSpPr>
            <p:spPr bwMode="auto">
              <a:xfrm>
                <a:off x="4682" y="1878"/>
                <a:ext cx="54" cy="18"/>
              </a:xfrm>
              <a:custGeom>
                <a:avLst/>
                <a:gdLst>
                  <a:gd name="T0" fmla="*/ 24 w 54"/>
                  <a:gd name="T1" fmla="*/ 0 h 18"/>
                  <a:gd name="T2" fmla="*/ 0 w 54"/>
                  <a:gd name="T3" fmla="*/ 18 h 18"/>
                  <a:gd name="T4" fmla="*/ 30 w 54"/>
                  <a:gd name="T5" fmla="*/ 16 h 18"/>
                  <a:gd name="T6" fmla="*/ 54 w 54"/>
                  <a:gd name="T7" fmla="*/ 0 h 18"/>
                  <a:gd name="T8" fmla="*/ 24 w 54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8"/>
                  <a:gd name="T17" fmla="*/ 54 w 54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8">
                    <a:moveTo>
                      <a:pt x="24" y="0"/>
                    </a:moveTo>
                    <a:lnTo>
                      <a:pt x="0" y="18"/>
                    </a:lnTo>
                    <a:lnTo>
                      <a:pt x="30" y="16"/>
                    </a:lnTo>
                    <a:lnTo>
                      <a:pt x="54" y="0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50" name="Freeform 3715"/>
              <p:cNvSpPr>
                <a:spLocks noChangeAspect="1"/>
              </p:cNvSpPr>
              <p:nvPr/>
            </p:nvSpPr>
            <p:spPr bwMode="auto">
              <a:xfrm>
                <a:off x="4712" y="1874"/>
                <a:ext cx="56" cy="20"/>
              </a:xfrm>
              <a:custGeom>
                <a:avLst/>
                <a:gdLst>
                  <a:gd name="T0" fmla="*/ 24 w 56"/>
                  <a:gd name="T1" fmla="*/ 4 h 20"/>
                  <a:gd name="T2" fmla="*/ 0 w 56"/>
                  <a:gd name="T3" fmla="*/ 20 h 20"/>
                  <a:gd name="T4" fmla="*/ 32 w 56"/>
                  <a:gd name="T5" fmla="*/ 18 h 20"/>
                  <a:gd name="T6" fmla="*/ 56 w 56"/>
                  <a:gd name="T7" fmla="*/ 0 h 20"/>
                  <a:gd name="T8" fmla="*/ 24 w 56"/>
                  <a:gd name="T9" fmla="*/ 4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0"/>
                  <a:gd name="T17" fmla="*/ 56 w 56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0">
                    <a:moveTo>
                      <a:pt x="24" y="4"/>
                    </a:moveTo>
                    <a:lnTo>
                      <a:pt x="0" y="20"/>
                    </a:lnTo>
                    <a:lnTo>
                      <a:pt x="32" y="18"/>
                    </a:lnTo>
                    <a:lnTo>
                      <a:pt x="56" y="0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00448A"/>
              </a:solidFill>
              <a:ln w="0">
                <a:solidFill>
                  <a:srgbClr val="00448A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51" name="Freeform 3716"/>
              <p:cNvSpPr>
                <a:spLocks noChangeAspect="1"/>
              </p:cNvSpPr>
              <p:nvPr/>
            </p:nvSpPr>
            <p:spPr bwMode="auto">
              <a:xfrm>
                <a:off x="4712" y="1874"/>
                <a:ext cx="56" cy="20"/>
              </a:xfrm>
              <a:custGeom>
                <a:avLst/>
                <a:gdLst>
                  <a:gd name="T0" fmla="*/ 24 w 56"/>
                  <a:gd name="T1" fmla="*/ 4 h 20"/>
                  <a:gd name="T2" fmla="*/ 0 w 56"/>
                  <a:gd name="T3" fmla="*/ 20 h 20"/>
                  <a:gd name="T4" fmla="*/ 32 w 56"/>
                  <a:gd name="T5" fmla="*/ 18 h 20"/>
                  <a:gd name="T6" fmla="*/ 56 w 56"/>
                  <a:gd name="T7" fmla="*/ 0 h 20"/>
                  <a:gd name="T8" fmla="*/ 24 w 56"/>
                  <a:gd name="T9" fmla="*/ 4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0"/>
                  <a:gd name="T17" fmla="*/ 56 w 56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0">
                    <a:moveTo>
                      <a:pt x="24" y="4"/>
                    </a:moveTo>
                    <a:lnTo>
                      <a:pt x="0" y="20"/>
                    </a:lnTo>
                    <a:lnTo>
                      <a:pt x="32" y="18"/>
                    </a:lnTo>
                    <a:lnTo>
                      <a:pt x="56" y="0"/>
                    </a:lnTo>
                    <a:lnTo>
                      <a:pt x="2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52" name="Freeform 3717"/>
              <p:cNvSpPr>
                <a:spLocks noChangeAspect="1"/>
              </p:cNvSpPr>
              <p:nvPr/>
            </p:nvSpPr>
            <p:spPr bwMode="auto">
              <a:xfrm>
                <a:off x="4744" y="1872"/>
                <a:ext cx="56" cy="20"/>
              </a:xfrm>
              <a:custGeom>
                <a:avLst/>
                <a:gdLst>
                  <a:gd name="T0" fmla="*/ 24 w 56"/>
                  <a:gd name="T1" fmla="*/ 2 h 20"/>
                  <a:gd name="T2" fmla="*/ 0 w 56"/>
                  <a:gd name="T3" fmla="*/ 20 h 20"/>
                  <a:gd name="T4" fmla="*/ 32 w 56"/>
                  <a:gd name="T5" fmla="*/ 18 h 20"/>
                  <a:gd name="T6" fmla="*/ 56 w 56"/>
                  <a:gd name="T7" fmla="*/ 0 h 20"/>
                  <a:gd name="T8" fmla="*/ 24 w 56"/>
                  <a:gd name="T9" fmla="*/ 2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0"/>
                  <a:gd name="T17" fmla="*/ 56 w 56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0">
                    <a:moveTo>
                      <a:pt x="24" y="2"/>
                    </a:moveTo>
                    <a:lnTo>
                      <a:pt x="0" y="20"/>
                    </a:lnTo>
                    <a:lnTo>
                      <a:pt x="32" y="18"/>
                    </a:lnTo>
                    <a:lnTo>
                      <a:pt x="56" y="0"/>
                    </a:lnTo>
                    <a:lnTo>
                      <a:pt x="24" y="2"/>
                    </a:lnTo>
                    <a:close/>
                  </a:path>
                </a:pathLst>
              </a:custGeom>
              <a:solidFill>
                <a:srgbClr val="00418F"/>
              </a:solidFill>
              <a:ln w="0">
                <a:solidFill>
                  <a:srgbClr val="00418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53" name="Freeform 3718"/>
              <p:cNvSpPr>
                <a:spLocks noChangeAspect="1"/>
              </p:cNvSpPr>
              <p:nvPr/>
            </p:nvSpPr>
            <p:spPr bwMode="auto">
              <a:xfrm>
                <a:off x="4744" y="1872"/>
                <a:ext cx="56" cy="20"/>
              </a:xfrm>
              <a:custGeom>
                <a:avLst/>
                <a:gdLst>
                  <a:gd name="T0" fmla="*/ 24 w 56"/>
                  <a:gd name="T1" fmla="*/ 2 h 20"/>
                  <a:gd name="T2" fmla="*/ 0 w 56"/>
                  <a:gd name="T3" fmla="*/ 20 h 20"/>
                  <a:gd name="T4" fmla="*/ 32 w 56"/>
                  <a:gd name="T5" fmla="*/ 18 h 20"/>
                  <a:gd name="T6" fmla="*/ 56 w 56"/>
                  <a:gd name="T7" fmla="*/ 0 h 20"/>
                  <a:gd name="T8" fmla="*/ 24 w 56"/>
                  <a:gd name="T9" fmla="*/ 2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0"/>
                  <a:gd name="T17" fmla="*/ 56 w 56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0">
                    <a:moveTo>
                      <a:pt x="24" y="2"/>
                    </a:moveTo>
                    <a:lnTo>
                      <a:pt x="0" y="20"/>
                    </a:lnTo>
                    <a:lnTo>
                      <a:pt x="32" y="18"/>
                    </a:lnTo>
                    <a:lnTo>
                      <a:pt x="56" y="0"/>
                    </a:lnTo>
                    <a:lnTo>
                      <a:pt x="24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54" name="Freeform 3719"/>
              <p:cNvSpPr>
                <a:spLocks noChangeAspect="1"/>
              </p:cNvSpPr>
              <p:nvPr/>
            </p:nvSpPr>
            <p:spPr bwMode="auto">
              <a:xfrm>
                <a:off x="4776" y="1868"/>
                <a:ext cx="56" cy="22"/>
              </a:xfrm>
              <a:custGeom>
                <a:avLst/>
                <a:gdLst>
                  <a:gd name="T0" fmla="*/ 24 w 56"/>
                  <a:gd name="T1" fmla="*/ 4 h 22"/>
                  <a:gd name="T2" fmla="*/ 0 w 56"/>
                  <a:gd name="T3" fmla="*/ 22 h 22"/>
                  <a:gd name="T4" fmla="*/ 32 w 56"/>
                  <a:gd name="T5" fmla="*/ 20 h 22"/>
                  <a:gd name="T6" fmla="*/ 56 w 56"/>
                  <a:gd name="T7" fmla="*/ 0 h 22"/>
                  <a:gd name="T8" fmla="*/ 24 w 56"/>
                  <a:gd name="T9" fmla="*/ 4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2"/>
                  <a:gd name="T17" fmla="*/ 56 w 56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2">
                    <a:moveTo>
                      <a:pt x="24" y="4"/>
                    </a:moveTo>
                    <a:lnTo>
                      <a:pt x="0" y="22"/>
                    </a:lnTo>
                    <a:lnTo>
                      <a:pt x="32" y="20"/>
                    </a:lnTo>
                    <a:lnTo>
                      <a:pt x="56" y="0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004095"/>
              </a:solidFill>
              <a:ln w="0">
                <a:solidFill>
                  <a:srgbClr val="00409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55" name="Freeform 3720"/>
              <p:cNvSpPr>
                <a:spLocks noChangeAspect="1"/>
              </p:cNvSpPr>
              <p:nvPr/>
            </p:nvSpPr>
            <p:spPr bwMode="auto">
              <a:xfrm>
                <a:off x="4776" y="1868"/>
                <a:ext cx="56" cy="22"/>
              </a:xfrm>
              <a:custGeom>
                <a:avLst/>
                <a:gdLst>
                  <a:gd name="T0" fmla="*/ 24 w 56"/>
                  <a:gd name="T1" fmla="*/ 4 h 22"/>
                  <a:gd name="T2" fmla="*/ 0 w 56"/>
                  <a:gd name="T3" fmla="*/ 22 h 22"/>
                  <a:gd name="T4" fmla="*/ 32 w 56"/>
                  <a:gd name="T5" fmla="*/ 20 h 22"/>
                  <a:gd name="T6" fmla="*/ 56 w 56"/>
                  <a:gd name="T7" fmla="*/ 0 h 22"/>
                  <a:gd name="T8" fmla="*/ 24 w 56"/>
                  <a:gd name="T9" fmla="*/ 4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2"/>
                  <a:gd name="T17" fmla="*/ 56 w 56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2">
                    <a:moveTo>
                      <a:pt x="24" y="4"/>
                    </a:moveTo>
                    <a:lnTo>
                      <a:pt x="0" y="22"/>
                    </a:lnTo>
                    <a:lnTo>
                      <a:pt x="32" y="20"/>
                    </a:lnTo>
                    <a:lnTo>
                      <a:pt x="56" y="0"/>
                    </a:lnTo>
                    <a:lnTo>
                      <a:pt x="2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56" name="Freeform 3721"/>
              <p:cNvSpPr>
                <a:spLocks noChangeAspect="1"/>
              </p:cNvSpPr>
              <p:nvPr/>
            </p:nvSpPr>
            <p:spPr bwMode="auto">
              <a:xfrm>
                <a:off x="4808" y="1864"/>
                <a:ext cx="58" cy="24"/>
              </a:xfrm>
              <a:custGeom>
                <a:avLst/>
                <a:gdLst>
                  <a:gd name="T0" fmla="*/ 24 w 58"/>
                  <a:gd name="T1" fmla="*/ 4 h 24"/>
                  <a:gd name="T2" fmla="*/ 0 w 58"/>
                  <a:gd name="T3" fmla="*/ 24 h 24"/>
                  <a:gd name="T4" fmla="*/ 34 w 58"/>
                  <a:gd name="T5" fmla="*/ 24 h 24"/>
                  <a:gd name="T6" fmla="*/ 58 w 58"/>
                  <a:gd name="T7" fmla="*/ 0 h 24"/>
                  <a:gd name="T8" fmla="*/ 24 w 58"/>
                  <a:gd name="T9" fmla="*/ 4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4"/>
                  <a:gd name="T17" fmla="*/ 58 w 5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4">
                    <a:moveTo>
                      <a:pt x="24" y="4"/>
                    </a:moveTo>
                    <a:lnTo>
                      <a:pt x="0" y="24"/>
                    </a:lnTo>
                    <a:lnTo>
                      <a:pt x="34" y="24"/>
                    </a:lnTo>
                    <a:lnTo>
                      <a:pt x="58" y="0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00429B"/>
              </a:solidFill>
              <a:ln w="0">
                <a:solidFill>
                  <a:srgbClr val="00429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57" name="Freeform 3722"/>
              <p:cNvSpPr>
                <a:spLocks noChangeAspect="1"/>
              </p:cNvSpPr>
              <p:nvPr/>
            </p:nvSpPr>
            <p:spPr bwMode="auto">
              <a:xfrm>
                <a:off x="4808" y="1864"/>
                <a:ext cx="58" cy="24"/>
              </a:xfrm>
              <a:custGeom>
                <a:avLst/>
                <a:gdLst>
                  <a:gd name="T0" fmla="*/ 24 w 58"/>
                  <a:gd name="T1" fmla="*/ 4 h 24"/>
                  <a:gd name="T2" fmla="*/ 0 w 58"/>
                  <a:gd name="T3" fmla="*/ 24 h 24"/>
                  <a:gd name="T4" fmla="*/ 34 w 58"/>
                  <a:gd name="T5" fmla="*/ 24 h 24"/>
                  <a:gd name="T6" fmla="*/ 58 w 58"/>
                  <a:gd name="T7" fmla="*/ 0 h 24"/>
                  <a:gd name="T8" fmla="*/ 24 w 58"/>
                  <a:gd name="T9" fmla="*/ 4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4"/>
                  <a:gd name="T17" fmla="*/ 58 w 5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4">
                    <a:moveTo>
                      <a:pt x="24" y="4"/>
                    </a:moveTo>
                    <a:lnTo>
                      <a:pt x="0" y="24"/>
                    </a:lnTo>
                    <a:lnTo>
                      <a:pt x="34" y="24"/>
                    </a:lnTo>
                    <a:lnTo>
                      <a:pt x="58" y="0"/>
                    </a:lnTo>
                    <a:lnTo>
                      <a:pt x="2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58" name="Freeform 3723"/>
              <p:cNvSpPr>
                <a:spLocks noChangeAspect="1"/>
              </p:cNvSpPr>
              <p:nvPr/>
            </p:nvSpPr>
            <p:spPr bwMode="auto">
              <a:xfrm>
                <a:off x="4842" y="1862"/>
                <a:ext cx="58" cy="26"/>
              </a:xfrm>
              <a:custGeom>
                <a:avLst/>
                <a:gdLst>
                  <a:gd name="T0" fmla="*/ 24 w 58"/>
                  <a:gd name="T1" fmla="*/ 2 h 26"/>
                  <a:gd name="T2" fmla="*/ 0 w 58"/>
                  <a:gd name="T3" fmla="*/ 26 h 26"/>
                  <a:gd name="T4" fmla="*/ 34 w 58"/>
                  <a:gd name="T5" fmla="*/ 24 h 26"/>
                  <a:gd name="T6" fmla="*/ 58 w 58"/>
                  <a:gd name="T7" fmla="*/ 0 h 26"/>
                  <a:gd name="T8" fmla="*/ 24 w 58"/>
                  <a:gd name="T9" fmla="*/ 2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6"/>
                  <a:gd name="T17" fmla="*/ 58 w 5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6">
                    <a:moveTo>
                      <a:pt x="24" y="2"/>
                    </a:moveTo>
                    <a:lnTo>
                      <a:pt x="0" y="26"/>
                    </a:lnTo>
                    <a:lnTo>
                      <a:pt x="34" y="24"/>
                    </a:lnTo>
                    <a:lnTo>
                      <a:pt x="58" y="0"/>
                    </a:lnTo>
                    <a:lnTo>
                      <a:pt x="24" y="2"/>
                    </a:lnTo>
                    <a:close/>
                  </a:path>
                </a:pathLst>
              </a:custGeom>
              <a:solidFill>
                <a:srgbClr val="0045A0"/>
              </a:solidFill>
              <a:ln w="0">
                <a:solidFill>
                  <a:srgbClr val="0045A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59" name="Freeform 3724"/>
              <p:cNvSpPr>
                <a:spLocks noChangeAspect="1"/>
              </p:cNvSpPr>
              <p:nvPr/>
            </p:nvSpPr>
            <p:spPr bwMode="auto">
              <a:xfrm>
                <a:off x="4842" y="1862"/>
                <a:ext cx="58" cy="26"/>
              </a:xfrm>
              <a:custGeom>
                <a:avLst/>
                <a:gdLst>
                  <a:gd name="T0" fmla="*/ 24 w 58"/>
                  <a:gd name="T1" fmla="*/ 2 h 26"/>
                  <a:gd name="T2" fmla="*/ 0 w 58"/>
                  <a:gd name="T3" fmla="*/ 26 h 26"/>
                  <a:gd name="T4" fmla="*/ 34 w 58"/>
                  <a:gd name="T5" fmla="*/ 24 h 26"/>
                  <a:gd name="T6" fmla="*/ 58 w 58"/>
                  <a:gd name="T7" fmla="*/ 0 h 26"/>
                  <a:gd name="T8" fmla="*/ 24 w 58"/>
                  <a:gd name="T9" fmla="*/ 2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6"/>
                  <a:gd name="T17" fmla="*/ 58 w 5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6">
                    <a:moveTo>
                      <a:pt x="24" y="2"/>
                    </a:moveTo>
                    <a:lnTo>
                      <a:pt x="0" y="26"/>
                    </a:lnTo>
                    <a:lnTo>
                      <a:pt x="34" y="24"/>
                    </a:lnTo>
                    <a:lnTo>
                      <a:pt x="58" y="0"/>
                    </a:lnTo>
                    <a:lnTo>
                      <a:pt x="24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60" name="Freeform 3725"/>
              <p:cNvSpPr>
                <a:spLocks noChangeAspect="1"/>
              </p:cNvSpPr>
              <p:nvPr/>
            </p:nvSpPr>
            <p:spPr bwMode="auto">
              <a:xfrm>
                <a:off x="4876" y="1862"/>
                <a:ext cx="58" cy="24"/>
              </a:xfrm>
              <a:custGeom>
                <a:avLst/>
                <a:gdLst>
                  <a:gd name="T0" fmla="*/ 24 w 58"/>
                  <a:gd name="T1" fmla="*/ 0 h 24"/>
                  <a:gd name="T2" fmla="*/ 0 w 58"/>
                  <a:gd name="T3" fmla="*/ 24 h 24"/>
                  <a:gd name="T4" fmla="*/ 34 w 58"/>
                  <a:gd name="T5" fmla="*/ 24 h 24"/>
                  <a:gd name="T6" fmla="*/ 58 w 58"/>
                  <a:gd name="T7" fmla="*/ 0 h 24"/>
                  <a:gd name="T8" fmla="*/ 24 w 5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4"/>
                  <a:gd name="T17" fmla="*/ 58 w 5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4">
                    <a:moveTo>
                      <a:pt x="24" y="0"/>
                    </a:moveTo>
                    <a:lnTo>
                      <a:pt x="0" y="24"/>
                    </a:lnTo>
                    <a:lnTo>
                      <a:pt x="34" y="24"/>
                    </a:lnTo>
                    <a:lnTo>
                      <a:pt x="58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4BA4"/>
              </a:solidFill>
              <a:ln w="0">
                <a:solidFill>
                  <a:srgbClr val="004BA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61" name="Freeform 3726"/>
              <p:cNvSpPr>
                <a:spLocks noChangeAspect="1"/>
              </p:cNvSpPr>
              <p:nvPr/>
            </p:nvSpPr>
            <p:spPr bwMode="auto">
              <a:xfrm>
                <a:off x="4876" y="1862"/>
                <a:ext cx="58" cy="24"/>
              </a:xfrm>
              <a:custGeom>
                <a:avLst/>
                <a:gdLst>
                  <a:gd name="T0" fmla="*/ 24 w 58"/>
                  <a:gd name="T1" fmla="*/ 0 h 24"/>
                  <a:gd name="T2" fmla="*/ 0 w 58"/>
                  <a:gd name="T3" fmla="*/ 24 h 24"/>
                  <a:gd name="T4" fmla="*/ 34 w 58"/>
                  <a:gd name="T5" fmla="*/ 24 h 24"/>
                  <a:gd name="T6" fmla="*/ 58 w 58"/>
                  <a:gd name="T7" fmla="*/ 0 h 24"/>
                  <a:gd name="T8" fmla="*/ 24 w 5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4"/>
                  <a:gd name="T17" fmla="*/ 58 w 5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4">
                    <a:moveTo>
                      <a:pt x="24" y="0"/>
                    </a:moveTo>
                    <a:lnTo>
                      <a:pt x="0" y="24"/>
                    </a:lnTo>
                    <a:lnTo>
                      <a:pt x="34" y="24"/>
                    </a:lnTo>
                    <a:lnTo>
                      <a:pt x="58" y="0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62" name="Freeform 3727"/>
              <p:cNvSpPr>
                <a:spLocks noChangeAspect="1"/>
              </p:cNvSpPr>
              <p:nvPr/>
            </p:nvSpPr>
            <p:spPr bwMode="auto">
              <a:xfrm>
                <a:off x="4910" y="1862"/>
                <a:ext cx="58" cy="28"/>
              </a:xfrm>
              <a:custGeom>
                <a:avLst/>
                <a:gdLst>
                  <a:gd name="T0" fmla="*/ 24 w 58"/>
                  <a:gd name="T1" fmla="*/ 0 h 28"/>
                  <a:gd name="T2" fmla="*/ 0 w 58"/>
                  <a:gd name="T3" fmla="*/ 24 h 28"/>
                  <a:gd name="T4" fmla="*/ 34 w 58"/>
                  <a:gd name="T5" fmla="*/ 28 h 28"/>
                  <a:gd name="T6" fmla="*/ 58 w 58"/>
                  <a:gd name="T7" fmla="*/ 0 h 28"/>
                  <a:gd name="T8" fmla="*/ 24 w 58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8"/>
                  <a:gd name="T17" fmla="*/ 58 w 58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8">
                    <a:moveTo>
                      <a:pt x="24" y="0"/>
                    </a:moveTo>
                    <a:lnTo>
                      <a:pt x="0" y="24"/>
                    </a:lnTo>
                    <a:lnTo>
                      <a:pt x="34" y="28"/>
                    </a:lnTo>
                    <a:lnTo>
                      <a:pt x="58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654A7"/>
              </a:solidFill>
              <a:ln w="0">
                <a:solidFill>
                  <a:srgbClr val="0654A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63" name="Freeform 3728"/>
              <p:cNvSpPr>
                <a:spLocks noChangeAspect="1"/>
              </p:cNvSpPr>
              <p:nvPr/>
            </p:nvSpPr>
            <p:spPr bwMode="auto">
              <a:xfrm>
                <a:off x="4910" y="1862"/>
                <a:ext cx="58" cy="28"/>
              </a:xfrm>
              <a:custGeom>
                <a:avLst/>
                <a:gdLst>
                  <a:gd name="T0" fmla="*/ 24 w 58"/>
                  <a:gd name="T1" fmla="*/ 0 h 28"/>
                  <a:gd name="T2" fmla="*/ 0 w 58"/>
                  <a:gd name="T3" fmla="*/ 24 h 28"/>
                  <a:gd name="T4" fmla="*/ 34 w 58"/>
                  <a:gd name="T5" fmla="*/ 28 h 28"/>
                  <a:gd name="T6" fmla="*/ 58 w 58"/>
                  <a:gd name="T7" fmla="*/ 0 h 28"/>
                  <a:gd name="T8" fmla="*/ 24 w 58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8"/>
                  <a:gd name="T17" fmla="*/ 58 w 58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8">
                    <a:moveTo>
                      <a:pt x="24" y="0"/>
                    </a:moveTo>
                    <a:lnTo>
                      <a:pt x="0" y="24"/>
                    </a:lnTo>
                    <a:lnTo>
                      <a:pt x="34" y="28"/>
                    </a:lnTo>
                    <a:lnTo>
                      <a:pt x="58" y="0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64" name="Freeform 3729"/>
              <p:cNvSpPr>
                <a:spLocks noChangeAspect="1"/>
              </p:cNvSpPr>
              <p:nvPr/>
            </p:nvSpPr>
            <p:spPr bwMode="auto">
              <a:xfrm>
                <a:off x="4944" y="1862"/>
                <a:ext cx="58" cy="32"/>
              </a:xfrm>
              <a:custGeom>
                <a:avLst/>
                <a:gdLst>
                  <a:gd name="T0" fmla="*/ 24 w 58"/>
                  <a:gd name="T1" fmla="*/ 0 h 32"/>
                  <a:gd name="T2" fmla="*/ 0 w 58"/>
                  <a:gd name="T3" fmla="*/ 28 h 32"/>
                  <a:gd name="T4" fmla="*/ 34 w 58"/>
                  <a:gd name="T5" fmla="*/ 32 h 32"/>
                  <a:gd name="T6" fmla="*/ 58 w 58"/>
                  <a:gd name="T7" fmla="*/ 6 h 32"/>
                  <a:gd name="T8" fmla="*/ 24 w 58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32"/>
                  <a:gd name="T17" fmla="*/ 58 w 58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32">
                    <a:moveTo>
                      <a:pt x="24" y="0"/>
                    </a:moveTo>
                    <a:lnTo>
                      <a:pt x="0" y="28"/>
                    </a:lnTo>
                    <a:lnTo>
                      <a:pt x="34" y="32"/>
                    </a:lnTo>
                    <a:lnTo>
                      <a:pt x="58" y="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185EA7"/>
              </a:solidFill>
              <a:ln w="0">
                <a:solidFill>
                  <a:srgbClr val="185EA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65" name="Freeform 3730"/>
              <p:cNvSpPr>
                <a:spLocks noChangeAspect="1"/>
              </p:cNvSpPr>
              <p:nvPr/>
            </p:nvSpPr>
            <p:spPr bwMode="auto">
              <a:xfrm>
                <a:off x="4944" y="1862"/>
                <a:ext cx="58" cy="32"/>
              </a:xfrm>
              <a:custGeom>
                <a:avLst/>
                <a:gdLst>
                  <a:gd name="T0" fmla="*/ 24 w 58"/>
                  <a:gd name="T1" fmla="*/ 0 h 32"/>
                  <a:gd name="T2" fmla="*/ 0 w 58"/>
                  <a:gd name="T3" fmla="*/ 28 h 32"/>
                  <a:gd name="T4" fmla="*/ 34 w 58"/>
                  <a:gd name="T5" fmla="*/ 32 h 32"/>
                  <a:gd name="T6" fmla="*/ 58 w 58"/>
                  <a:gd name="T7" fmla="*/ 6 h 32"/>
                  <a:gd name="T8" fmla="*/ 24 w 58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32"/>
                  <a:gd name="T17" fmla="*/ 58 w 58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32">
                    <a:moveTo>
                      <a:pt x="24" y="0"/>
                    </a:moveTo>
                    <a:lnTo>
                      <a:pt x="0" y="28"/>
                    </a:lnTo>
                    <a:lnTo>
                      <a:pt x="34" y="32"/>
                    </a:lnTo>
                    <a:lnTo>
                      <a:pt x="58" y="6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66" name="Freeform 3731"/>
              <p:cNvSpPr>
                <a:spLocks noChangeAspect="1"/>
              </p:cNvSpPr>
              <p:nvPr/>
            </p:nvSpPr>
            <p:spPr bwMode="auto">
              <a:xfrm>
                <a:off x="4978" y="1868"/>
                <a:ext cx="60" cy="36"/>
              </a:xfrm>
              <a:custGeom>
                <a:avLst/>
                <a:gdLst>
                  <a:gd name="T0" fmla="*/ 24 w 60"/>
                  <a:gd name="T1" fmla="*/ 0 h 36"/>
                  <a:gd name="T2" fmla="*/ 0 w 60"/>
                  <a:gd name="T3" fmla="*/ 26 h 36"/>
                  <a:gd name="T4" fmla="*/ 36 w 60"/>
                  <a:gd name="T5" fmla="*/ 36 h 36"/>
                  <a:gd name="T6" fmla="*/ 60 w 60"/>
                  <a:gd name="T7" fmla="*/ 8 h 36"/>
                  <a:gd name="T8" fmla="*/ 24 w 60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6"/>
                  <a:gd name="T17" fmla="*/ 60 w 60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6">
                    <a:moveTo>
                      <a:pt x="24" y="0"/>
                    </a:moveTo>
                    <a:lnTo>
                      <a:pt x="0" y="26"/>
                    </a:lnTo>
                    <a:lnTo>
                      <a:pt x="36" y="36"/>
                    </a:lnTo>
                    <a:lnTo>
                      <a:pt x="60" y="8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296AA5"/>
              </a:solidFill>
              <a:ln w="0">
                <a:solidFill>
                  <a:srgbClr val="296AA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67" name="Freeform 3732"/>
              <p:cNvSpPr>
                <a:spLocks noChangeAspect="1"/>
              </p:cNvSpPr>
              <p:nvPr/>
            </p:nvSpPr>
            <p:spPr bwMode="auto">
              <a:xfrm>
                <a:off x="4978" y="1868"/>
                <a:ext cx="60" cy="36"/>
              </a:xfrm>
              <a:custGeom>
                <a:avLst/>
                <a:gdLst>
                  <a:gd name="T0" fmla="*/ 24 w 60"/>
                  <a:gd name="T1" fmla="*/ 0 h 36"/>
                  <a:gd name="T2" fmla="*/ 0 w 60"/>
                  <a:gd name="T3" fmla="*/ 26 h 36"/>
                  <a:gd name="T4" fmla="*/ 36 w 60"/>
                  <a:gd name="T5" fmla="*/ 36 h 36"/>
                  <a:gd name="T6" fmla="*/ 60 w 60"/>
                  <a:gd name="T7" fmla="*/ 8 h 36"/>
                  <a:gd name="T8" fmla="*/ 24 w 60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6"/>
                  <a:gd name="T17" fmla="*/ 60 w 60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6">
                    <a:moveTo>
                      <a:pt x="24" y="0"/>
                    </a:moveTo>
                    <a:lnTo>
                      <a:pt x="0" y="26"/>
                    </a:lnTo>
                    <a:lnTo>
                      <a:pt x="36" y="36"/>
                    </a:lnTo>
                    <a:lnTo>
                      <a:pt x="60" y="8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68" name="Freeform 3733"/>
              <p:cNvSpPr>
                <a:spLocks noChangeAspect="1"/>
              </p:cNvSpPr>
              <p:nvPr/>
            </p:nvSpPr>
            <p:spPr bwMode="auto">
              <a:xfrm>
                <a:off x="5014" y="1876"/>
                <a:ext cx="60" cy="44"/>
              </a:xfrm>
              <a:custGeom>
                <a:avLst/>
                <a:gdLst>
                  <a:gd name="T0" fmla="*/ 24 w 60"/>
                  <a:gd name="T1" fmla="*/ 0 h 44"/>
                  <a:gd name="T2" fmla="*/ 0 w 60"/>
                  <a:gd name="T3" fmla="*/ 28 h 44"/>
                  <a:gd name="T4" fmla="*/ 36 w 60"/>
                  <a:gd name="T5" fmla="*/ 44 h 44"/>
                  <a:gd name="T6" fmla="*/ 60 w 60"/>
                  <a:gd name="T7" fmla="*/ 14 h 44"/>
                  <a:gd name="T8" fmla="*/ 24 w 60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44"/>
                  <a:gd name="T17" fmla="*/ 60 w 60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44">
                    <a:moveTo>
                      <a:pt x="24" y="0"/>
                    </a:moveTo>
                    <a:lnTo>
                      <a:pt x="0" y="28"/>
                    </a:lnTo>
                    <a:lnTo>
                      <a:pt x="36" y="44"/>
                    </a:lnTo>
                    <a:lnTo>
                      <a:pt x="60" y="14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3A77A0"/>
              </a:solidFill>
              <a:ln w="0">
                <a:solidFill>
                  <a:srgbClr val="3A77A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69" name="Freeform 3734"/>
              <p:cNvSpPr>
                <a:spLocks noChangeAspect="1"/>
              </p:cNvSpPr>
              <p:nvPr/>
            </p:nvSpPr>
            <p:spPr bwMode="auto">
              <a:xfrm>
                <a:off x="5014" y="1876"/>
                <a:ext cx="60" cy="44"/>
              </a:xfrm>
              <a:custGeom>
                <a:avLst/>
                <a:gdLst>
                  <a:gd name="T0" fmla="*/ 24 w 60"/>
                  <a:gd name="T1" fmla="*/ 0 h 44"/>
                  <a:gd name="T2" fmla="*/ 0 w 60"/>
                  <a:gd name="T3" fmla="*/ 28 h 44"/>
                  <a:gd name="T4" fmla="*/ 36 w 60"/>
                  <a:gd name="T5" fmla="*/ 44 h 44"/>
                  <a:gd name="T6" fmla="*/ 60 w 60"/>
                  <a:gd name="T7" fmla="*/ 14 h 44"/>
                  <a:gd name="T8" fmla="*/ 24 w 60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44"/>
                  <a:gd name="T17" fmla="*/ 60 w 60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44">
                    <a:moveTo>
                      <a:pt x="24" y="0"/>
                    </a:moveTo>
                    <a:lnTo>
                      <a:pt x="0" y="28"/>
                    </a:lnTo>
                    <a:lnTo>
                      <a:pt x="36" y="44"/>
                    </a:lnTo>
                    <a:lnTo>
                      <a:pt x="60" y="14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70" name="Freeform 3735"/>
              <p:cNvSpPr>
                <a:spLocks noChangeAspect="1"/>
              </p:cNvSpPr>
              <p:nvPr/>
            </p:nvSpPr>
            <p:spPr bwMode="auto">
              <a:xfrm>
                <a:off x="5050" y="1890"/>
                <a:ext cx="58" cy="52"/>
              </a:xfrm>
              <a:custGeom>
                <a:avLst/>
                <a:gdLst>
                  <a:gd name="T0" fmla="*/ 24 w 58"/>
                  <a:gd name="T1" fmla="*/ 0 h 52"/>
                  <a:gd name="T2" fmla="*/ 0 w 58"/>
                  <a:gd name="T3" fmla="*/ 30 h 52"/>
                  <a:gd name="T4" fmla="*/ 34 w 58"/>
                  <a:gd name="T5" fmla="*/ 52 h 52"/>
                  <a:gd name="T6" fmla="*/ 58 w 58"/>
                  <a:gd name="T7" fmla="*/ 22 h 52"/>
                  <a:gd name="T8" fmla="*/ 24 w 58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52"/>
                  <a:gd name="T17" fmla="*/ 58 w 58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52">
                    <a:moveTo>
                      <a:pt x="24" y="0"/>
                    </a:moveTo>
                    <a:lnTo>
                      <a:pt x="0" y="30"/>
                    </a:lnTo>
                    <a:lnTo>
                      <a:pt x="34" y="52"/>
                    </a:lnTo>
                    <a:lnTo>
                      <a:pt x="58" y="2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98499"/>
              </a:solidFill>
              <a:ln w="0">
                <a:solidFill>
                  <a:srgbClr val="4984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71" name="Freeform 3736"/>
              <p:cNvSpPr>
                <a:spLocks noChangeAspect="1"/>
              </p:cNvSpPr>
              <p:nvPr/>
            </p:nvSpPr>
            <p:spPr bwMode="auto">
              <a:xfrm>
                <a:off x="5050" y="1890"/>
                <a:ext cx="58" cy="52"/>
              </a:xfrm>
              <a:custGeom>
                <a:avLst/>
                <a:gdLst>
                  <a:gd name="T0" fmla="*/ 24 w 58"/>
                  <a:gd name="T1" fmla="*/ 0 h 52"/>
                  <a:gd name="T2" fmla="*/ 0 w 58"/>
                  <a:gd name="T3" fmla="*/ 30 h 52"/>
                  <a:gd name="T4" fmla="*/ 34 w 58"/>
                  <a:gd name="T5" fmla="*/ 52 h 52"/>
                  <a:gd name="T6" fmla="*/ 58 w 58"/>
                  <a:gd name="T7" fmla="*/ 22 h 52"/>
                  <a:gd name="T8" fmla="*/ 24 w 58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52"/>
                  <a:gd name="T17" fmla="*/ 58 w 58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52">
                    <a:moveTo>
                      <a:pt x="24" y="0"/>
                    </a:moveTo>
                    <a:lnTo>
                      <a:pt x="0" y="30"/>
                    </a:lnTo>
                    <a:lnTo>
                      <a:pt x="34" y="52"/>
                    </a:lnTo>
                    <a:lnTo>
                      <a:pt x="58" y="22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72" name="Freeform 3737"/>
              <p:cNvSpPr>
                <a:spLocks noChangeAspect="1"/>
              </p:cNvSpPr>
              <p:nvPr/>
            </p:nvSpPr>
            <p:spPr bwMode="auto">
              <a:xfrm>
                <a:off x="5084" y="1912"/>
                <a:ext cx="60" cy="58"/>
              </a:xfrm>
              <a:custGeom>
                <a:avLst/>
                <a:gdLst>
                  <a:gd name="T0" fmla="*/ 24 w 60"/>
                  <a:gd name="T1" fmla="*/ 0 h 58"/>
                  <a:gd name="T2" fmla="*/ 0 w 60"/>
                  <a:gd name="T3" fmla="*/ 30 h 58"/>
                  <a:gd name="T4" fmla="*/ 36 w 60"/>
                  <a:gd name="T5" fmla="*/ 58 h 58"/>
                  <a:gd name="T6" fmla="*/ 60 w 60"/>
                  <a:gd name="T7" fmla="*/ 28 h 58"/>
                  <a:gd name="T8" fmla="*/ 24 w 60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58"/>
                  <a:gd name="T17" fmla="*/ 60 w 60"/>
                  <a:gd name="T18" fmla="*/ 58 h 5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58">
                    <a:moveTo>
                      <a:pt x="24" y="0"/>
                    </a:moveTo>
                    <a:lnTo>
                      <a:pt x="0" y="30"/>
                    </a:lnTo>
                    <a:lnTo>
                      <a:pt x="36" y="58"/>
                    </a:lnTo>
                    <a:lnTo>
                      <a:pt x="60" y="28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579190"/>
              </a:solidFill>
              <a:ln w="0">
                <a:solidFill>
                  <a:srgbClr val="57919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73" name="Freeform 3738"/>
              <p:cNvSpPr>
                <a:spLocks noChangeAspect="1"/>
              </p:cNvSpPr>
              <p:nvPr/>
            </p:nvSpPr>
            <p:spPr bwMode="auto">
              <a:xfrm>
                <a:off x="5084" y="1912"/>
                <a:ext cx="60" cy="58"/>
              </a:xfrm>
              <a:custGeom>
                <a:avLst/>
                <a:gdLst>
                  <a:gd name="T0" fmla="*/ 24 w 60"/>
                  <a:gd name="T1" fmla="*/ 0 h 58"/>
                  <a:gd name="T2" fmla="*/ 0 w 60"/>
                  <a:gd name="T3" fmla="*/ 30 h 58"/>
                  <a:gd name="T4" fmla="*/ 36 w 60"/>
                  <a:gd name="T5" fmla="*/ 58 h 58"/>
                  <a:gd name="T6" fmla="*/ 60 w 60"/>
                  <a:gd name="T7" fmla="*/ 28 h 58"/>
                  <a:gd name="T8" fmla="*/ 24 w 60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58"/>
                  <a:gd name="T17" fmla="*/ 60 w 60"/>
                  <a:gd name="T18" fmla="*/ 58 h 5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58">
                    <a:moveTo>
                      <a:pt x="24" y="0"/>
                    </a:moveTo>
                    <a:lnTo>
                      <a:pt x="0" y="30"/>
                    </a:lnTo>
                    <a:lnTo>
                      <a:pt x="36" y="58"/>
                    </a:lnTo>
                    <a:lnTo>
                      <a:pt x="60" y="28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74" name="Freeform 3739"/>
              <p:cNvSpPr>
                <a:spLocks noChangeAspect="1"/>
              </p:cNvSpPr>
              <p:nvPr/>
            </p:nvSpPr>
            <p:spPr bwMode="auto">
              <a:xfrm>
                <a:off x="5120" y="1940"/>
                <a:ext cx="60" cy="66"/>
              </a:xfrm>
              <a:custGeom>
                <a:avLst/>
                <a:gdLst>
                  <a:gd name="T0" fmla="*/ 24 w 60"/>
                  <a:gd name="T1" fmla="*/ 0 h 66"/>
                  <a:gd name="T2" fmla="*/ 0 w 60"/>
                  <a:gd name="T3" fmla="*/ 30 h 66"/>
                  <a:gd name="T4" fmla="*/ 36 w 60"/>
                  <a:gd name="T5" fmla="*/ 66 h 66"/>
                  <a:gd name="T6" fmla="*/ 60 w 60"/>
                  <a:gd name="T7" fmla="*/ 38 h 66"/>
                  <a:gd name="T8" fmla="*/ 24 w 60"/>
                  <a:gd name="T9" fmla="*/ 0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66"/>
                  <a:gd name="T17" fmla="*/ 60 w 60"/>
                  <a:gd name="T18" fmla="*/ 66 h 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66">
                    <a:moveTo>
                      <a:pt x="24" y="0"/>
                    </a:moveTo>
                    <a:lnTo>
                      <a:pt x="0" y="30"/>
                    </a:lnTo>
                    <a:lnTo>
                      <a:pt x="36" y="66"/>
                    </a:lnTo>
                    <a:lnTo>
                      <a:pt x="60" y="38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609E85"/>
              </a:solidFill>
              <a:ln w="0">
                <a:solidFill>
                  <a:srgbClr val="609E8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75" name="Freeform 3740"/>
              <p:cNvSpPr>
                <a:spLocks noChangeAspect="1"/>
              </p:cNvSpPr>
              <p:nvPr/>
            </p:nvSpPr>
            <p:spPr bwMode="auto">
              <a:xfrm>
                <a:off x="5120" y="1940"/>
                <a:ext cx="60" cy="66"/>
              </a:xfrm>
              <a:custGeom>
                <a:avLst/>
                <a:gdLst>
                  <a:gd name="T0" fmla="*/ 24 w 60"/>
                  <a:gd name="T1" fmla="*/ 0 h 66"/>
                  <a:gd name="T2" fmla="*/ 0 w 60"/>
                  <a:gd name="T3" fmla="*/ 30 h 66"/>
                  <a:gd name="T4" fmla="*/ 36 w 60"/>
                  <a:gd name="T5" fmla="*/ 66 h 66"/>
                  <a:gd name="T6" fmla="*/ 60 w 60"/>
                  <a:gd name="T7" fmla="*/ 38 h 66"/>
                  <a:gd name="T8" fmla="*/ 24 w 60"/>
                  <a:gd name="T9" fmla="*/ 0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66"/>
                  <a:gd name="T17" fmla="*/ 60 w 60"/>
                  <a:gd name="T18" fmla="*/ 66 h 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66">
                    <a:moveTo>
                      <a:pt x="24" y="0"/>
                    </a:moveTo>
                    <a:lnTo>
                      <a:pt x="0" y="30"/>
                    </a:lnTo>
                    <a:lnTo>
                      <a:pt x="36" y="66"/>
                    </a:lnTo>
                    <a:lnTo>
                      <a:pt x="60" y="38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76" name="Freeform 3741"/>
              <p:cNvSpPr>
                <a:spLocks noChangeAspect="1"/>
              </p:cNvSpPr>
              <p:nvPr/>
            </p:nvSpPr>
            <p:spPr bwMode="auto">
              <a:xfrm>
                <a:off x="5156" y="1978"/>
                <a:ext cx="58" cy="70"/>
              </a:xfrm>
              <a:custGeom>
                <a:avLst/>
                <a:gdLst>
                  <a:gd name="T0" fmla="*/ 24 w 58"/>
                  <a:gd name="T1" fmla="*/ 0 h 70"/>
                  <a:gd name="T2" fmla="*/ 0 w 58"/>
                  <a:gd name="T3" fmla="*/ 28 h 70"/>
                  <a:gd name="T4" fmla="*/ 34 w 58"/>
                  <a:gd name="T5" fmla="*/ 70 h 70"/>
                  <a:gd name="T6" fmla="*/ 58 w 58"/>
                  <a:gd name="T7" fmla="*/ 44 h 70"/>
                  <a:gd name="T8" fmla="*/ 24 w 58"/>
                  <a:gd name="T9" fmla="*/ 0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70"/>
                  <a:gd name="T17" fmla="*/ 58 w 58"/>
                  <a:gd name="T18" fmla="*/ 70 h 7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70">
                    <a:moveTo>
                      <a:pt x="24" y="0"/>
                    </a:moveTo>
                    <a:lnTo>
                      <a:pt x="0" y="28"/>
                    </a:lnTo>
                    <a:lnTo>
                      <a:pt x="34" y="70"/>
                    </a:lnTo>
                    <a:lnTo>
                      <a:pt x="58" y="44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66AB77"/>
              </a:solidFill>
              <a:ln w="0">
                <a:solidFill>
                  <a:srgbClr val="66AB7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77" name="Freeform 3742"/>
              <p:cNvSpPr>
                <a:spLocks noChangeAspect="1"/>
              </p:cNvSpPr>
              <p:nvPr/>
            </p:nvSpPr>
            <p:spPr bwMode="auto">
              <a:xfrm>
                <a:off x="5156" y="1978"/>
                <a:ext cx="58" cy="70"/>
              </a:xfrm>
              <a:custGeom>
                <a:avLst/>
                <a:gdLst>
                  <a:gd name="T0" fmla="*/ 24 w 58"/>
                  <a:gd name="T1" fmla="*/ 0 h 70"/>
                  <a:gd name="T2" fmla="*/ 0 w 58"/>
                  <a:gd name="T3" fmla="*/ 28 h 70"/>
                  <a:gd name="T4" fmla="*/ 34 w 58"/>
                  <a:gd name="T5" fmla="*/ 70 h 70"/>
                  <a:gd name="T6" fmla="*/ 58 w 58"/>
                  <a:gd name="T7" fmla="*/ 44 h 70"/>
                  <a:gd name="T8" fmla="*/ 24 w 58"/>
                  <a:gd name="T9" fmla="*/ 0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70"/>
                  <a:gd name="T17" fmla="*/ 58 w 58"/>
                  <a:gd name="T18" fmla="*/ 70 h 7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70">
                    <a:moveTo>
                      <a:pt x="24" y="0"/>
                    </a:moveTo>
                    <a:lnTo>
                      <a:pt x="0" y="28"/>
                    </a:lnTo>
                    <a:lnTo>
                      <a:pt x="34" y="70"/>
                    </a:lnTo>
                    <a:lnTo>
                      <a:pt x="58" y="44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78" name="Freeform 3743"/>
              <p:cNvSpPr>
                <a:spLocks noChangeAspect="1"/>
              </p:cNvSpPr>
              <p:nvPr/>
            </p:nvSpPr>
            <p:spPr bwMode="auto">
              <a:xfrm>
                <a:off x="5190" y="2022"/>
                <a:ext cx="58" cy="70"/>
              </a:xfrm>
              <a:custGeom>
                <a:avLst/>
                <a:gdLst>
                  <a:gd name="T0" fmla="*/ 24 w 58"/>
                  <a:gd name="T1" fmla="*/ 0 h 70"/>
                  <a:gd name="T2" fmla="*/ 0 w 58"/>
                  <a:gd name="T3" fmla="*/ 26 h 70"/>
                  <a:gd name="T4" fmla="*/ 36 w 58"/>
                  <a:gd name="T5" fmla="*/ 70 h 70"/>
                  <a:gd name="T6" fmla="*/ 58 w 58"/>
                  <a:gd name="T7" fmla="*/ 48 h 70"/>
                  <a:gd name="T8" fmla="*/ 24 w 58"/>
                  <a:gd name="T9" fmla="*/ 0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70"/>
                  <a:gd name="T17" fmla="*/ 58 w 58"/>
                  <a:gd name="T18" fmla="*/ 70 h 7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70">
                    <a:moveTo>
                      <a:pt x="24" y="0"/>
                    </a:moveTo>
                    <a:lnTo>
                      <a:pt x="0" y="26"/>
                    </a:lnTo>
                    <a:lnTo>
                      <a:pt x="36" y="70"/>
                    </a:lnTo>
                    <a:lnTo>
                      <a:pt x="58" y="48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63B46C"/>
              </a:solidFill>
              <a:ln w="0">
                <a:solidFill>
                  <a:srgbClr val="63B46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79" name="Freeform 3744"/>
              <p:cNvSpPr>
                <a:spLocks noChangeAspect="1"/>
              </p:cNvSpPr>
              <p:nvPr/>
            </p:nvSpPr>
            <p:spPr bwMode="auto">
              <a:xfrm>
                <a:off x="5190" y="2022"/>
                <a:ext cx="58" cy="70"/>
              </a:xfrm>
              <a:custGeom>
                <a:avLst/>
                <a:gdLst>
                  <a:gd name="T0" fmla="*/ 24 w 58"/>
                  <a:gd name="T1" fmla="*/ 0 h 70"/>
                  <a:gd name="T2" fmla="*/ 0 w 58"/>
                  <a:gd name="T3" fmla="*/ 26 h 70"/>
                  <a:gd name="T4" fmla="*/ 36 w 58"/>
                  <a:gd name="T5" fmla="*/ 70 h 70"/>
                  <a:gd name="T6" fmla="*/ 58 w 58"/>
                  <a:gd name="T7" fmla="*/ 48 h 70"/>
                  <a:gd name="T8" fmla="*/ 24 w 58"/>
                  <a:gd name="T9" fmla="*/ 0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70"/>
                  <a:gd name="T17" fmla="*/ 58 w 58"/>
                  <a:gd name="T18" fmla="*/ 70 h 7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70">
                    <a:moveTo>
                      <a:pt x="24" y="0"/>
                    </a:moveTo>
                    <a:lnTo>
                      <a:pt x="0" y="26"/>
                    </a:lnTo>
                    <a:lnTo>
                      <a:pt x="36" y="70"/>
                    </a:lnTo>
                    <a:lnTo>
                      <a:pt x="58" y="48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80" name="Freeform 3745"/>
              <p:cNvSpPr>
                <a:spLocks noChangeAspect="1"/>
              </p:cNvSpPr>
              <p:nvPr/>
            </p:nvSpPr>
            <p:spPr bwMode="auto">
              <a:xfrm>
                <a:off x="5226" y="2070"/>
                <a:ext cx="58" cy="64"/>
              </a:xfrm>
              <a:custGeom>
                <a:avLst/>
                <a:gdLst>
                  <a:gd name="T0" fmla="*/ 22 w 58"/>
                  <a:gd name="T1" fmla="*/ 0 h 64"/>
                  <a:gd name="T2" fmla="*/ 0 w 58"/>
                  <a:gd name="T3" fmla="*/ 22 h 64"/>
                  <a:gd name="T4" fmla="*/ 36 w 58"/>
                  <a:gd name="T5" fmla="*/ 64 h 64"/>
                  <a:gd name="T6" fmla="*/ 58 w 58"/>
                  <a:gd name="T7" fmla="*/ 46 h 64"/>
                  <a:gd name="T8" fmla="*/ 22 w 58"/>
                  <a:gd name="T9" fmla="*/ 0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64"/>
                  <a:gd name="T17" fmla="*/ 58 w 58"/>
                  <a:gd name="T18" fmla="*/ 64 h 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64">
                    <a:moveTo>
                      <a:pt x="22" y="0"/>
                    </a:moveTo>
                    <a:lnTo>
                      <a:pt x="0" y="22"/>
                    </a:lnTo>
                    <a:lnTo>
                      <a:pt x="36" y="64"/>
                    </a:lnTo>
                    <a:lnTo>
                      <a:pt x="58" y="46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58BA62"/>
              </a:solidFill>
              <a:ln w="0">
                <a:solidFill>
                  <a:srgbClr val="58BA6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81" name="Freeform 3746"/>
              <p:cNvSpPr>
                <a:spLocks noChangeAspect="1"/>
              </p:cNvSpPr>
              <p:nvPr/>
            </p:nvSpPr>
            <p:spPr bwMode="auto">
              <a:xfrm>
                <a:off x="5226" y="2070"/>
                <a:ext cx="58" cy="64"/>
              </a:xfrm>
              <a:custGeom>
                <a:avLst/>
                <a:gdLst>
                  <a:gd name="T0" fmla="*/ 22 w 58"/>
                  <a:gd name="T1" fmla="*/ 0 h 64"/>
                  <a:gd name="T2" fmla="*/ 0 w 58"/>
                  <a:gd name="T3" fmla="*/ 22 h 64"/>
                  <a:gd name="T4" fmla="*/ 36 w 58"/>
                  <a:gd name="T5" fmla="*/ 64 h 64"/>
                  <a:gd name="T6" fmla="*/ 58 w 58"/>
                  <a:gd name="T7" fmla="*/ 46 h 64"/>
                  <a:gd name="T8" fmla="*/ 22 w 58"/>
                  <a:gd name="T9" fmla="*/ 0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64"/>
                  <a:gd name="T17" fmla="*/ 58 w 58"/>
                  <a:gd name="T18" fmla="*/ 64 h 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64">
                    <a:moveTo>
                      <a:pt x="22" y="0"/>
                    </a:moveTo>
                    <a:lnTo>
                      <a:pt x="0" y="22"/>
                    </a:lnTo>
                    <a:lnTo>
                      <a:pt x="36" y="64"/>
                    </a:lnTo>
                    <a:lnTo>
                      <a:pt x="58" y="46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82" name="Freeform 3747"/>
              <p:cNvSpPr>
                <a:spLocks noChangeAspect="1"/>
              </p:cNvSpPr>
              <p:nvPr/>
            </p:nvSpPr>
            <p:spPr bwMode="auto">
              <a:xfrm>
                <a:off x="5262" y="2116"/>
                <a:ext cx="58" cy="50"/>
              </a:xfrm>
              <a:custGeom>
                <a:avLst/>
                <a:gdLst>
                  <a:gd name="T0" fmla="*/ 22 w 58"/>
                  <a:gd name="T1" fmla="*/ 0 h 50"/>
                  <a:gd name="T2" fmla="*/ 0 w 58"/>
                  <a:gd name="T3" fmla="*/ 18 h 50"/>
                  <a:gd name="T4" fmla="*/ 36 w 58"/>
                  <a:gd name="T5" fmla="*/ 50 h 50"/>
                  <a:gd name="T6" fmla="*/ 58 w 58"/>
                  <a:gd name="T7" fmla="*/ 32 h 50"/>
                  <a:gd name="T8" fmla="*/ 22 w 58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50"/>
                  <a:gd name="T17" fmla="*/ 58 w 58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50">
                    <a:moveTo>
                      <a:pt x="22" y="0"/>
                    </a:moveTo>
                    <a:lnTo>
                      <a:pt x="0" y="18"/>
                    </a:lnTo>
                    <a:lnTo>
                      <a:pt x="36" y="50"/>
                    </a:lnTo>
                    <a:lnTo>
                      <a:pt x="58" y="32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3AB461"/>
              </a:solidFill>
              <a:ln w="0">
                <a:solidFill>
                  <a:srgbClr val="3AB46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83" name="Freeform 3748"/>
              <p:cNvSpPr>
                <a:spLocks noChangeAspect="1"/>
              </p:cNvSpPr>
              <p:nvPr/>
            </p:nvSpPr>
            <p:spPr bwMode="auto">
              <a:xfrm>
                <a:off x="5262" y="2116"/>
                <a:ext cx="58" cy="50"/>
              </a:xfrm>
              <a:custGeom>
                <a:avLst/>
                <a:gdLst>
                  <a:gd name="T0" fmla="*/ 22 w 58"/>
                  <a:gd name="T1" fmla="*/ 0 h 50"/>
                  <a:gd name="T2" fmla="*/ 0 w 58"/>
                  <a:gd name="T3" fmla="*/ 18 h 50"/>
                  <a:gd name="T4" fmla="*/ 36 w 58"/>
                  <a:gd name="T5" fmla="*/ 50 h 50"/>
                  <a:gd name="T6" fmla="*/ 58 w 58"/>
                  <a:gd name="T7" fmla="*/ 32 h 50"/>
                  <a:gd name="T8" fmla="*/ 22 w 58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50"/>
                  <a:gd name="T17" fmla="*/ 58 w 58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50">
                    <a:moveTo>
                      <a:pt x="22" y="0"/>
                    </a:moveTo>
                    <a:lnTo>
                      <a:pt x="0" y="18"/>
                    </a:lnTo>
                    <a:lnTo>
                      <a:pt x="36" y="50"/>
                    </a:lnTo>
                    <a:lnTo>
                      <a:pt x="58" y="32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84" name="Freeform 3749"/>
              <p:cNvSpPr>
                <a:spLocks noChangeAspect="1"/>
              </p:cNvSpPr>
              <p:nvPr/>
            </p:nvSpPr>
            <p:spPr bwMode="auto">
              <a:xfrm>
                <a:off x="5298" y="2148"/>
                <a:ext cx="62" cy="32"/>
              </a:xfrm>
              <a:custGeom>
                <a:avLst/>
                <a:gdLst>
                  <a:gd name="T0" fmla="*/ 22 w 62"/>
                  <a:gd name="T1" fmla="*/ 0 h 32"/>
                  <a:gd name="T2" fmla="*/ 0 w 62"/>
                  <a:gd name="T3" fmla="*/ 18 h 32"/>
                  <a:gd name="T4" fmla="*/ 40 w 62"/>
                  <a:gd name="T5" fmla="*/ 32 h 32"/>
                  <a:gd name="T6" fmla="*/ 62 w 62"/>
                  <a:gd name="T7" fmla="*/ 16 h 32"/>
                  <a:gd name="T8" fmla="*/ 22 w 62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2"/>
                  <a:gd name="T17" fmla="*/ 62 w 62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2">
                    <a:moveTo>
                      <a:pt x="22" y="0"/>
                    </a:moveTo>
                    <a:lnTo>
                      <a:pt x="0" y="18"/>
                    </a:lnTo>
                    <a:lnTo>
                      <a:pt x="40" y="32"/>
                    </a:lnTo>
                    <a:lnTo>
                      <a:pt x="62" y="16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8E6E"/>
              </a:solidFill>
              <a:ln w="0">
                <a:solidFill>
                  <a:srgbClr val="008E6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85" name="Freeform 3750"/>
              <p:cNvSpPr>
                <a:spLocks noChangeAspect="1"/>
              </p:cNvSpPr>
              <p:nvPr/>
            </p:nvSpPr>
            <p:spPr bwMode="auto">
              <a:xfrm>
                <a:off x="5298" y="2148"/>
                <a:ext cx="62" cy="32"/>
              </a:xfrm>
              <a:custGeom>
                <a:avLst/>
                <a:gdLst>
                  <a:gd name="T0" fmla="*/ 22 w 62"/>
                  <a:gd name="T1" fmla="*/ 0 h 32"/>
                  <a:gd name="T2" fmla="*/ 0 w 62"/>
                  <a:gd name="T3" fmla="*/ 18 h 32"/>
                  <a:gd name="T4" fmla="*/ 40 w 62"/>
                  <a:gd name="T5" fmla="*/ 32 h 32"/>
                  <a:gd name="T6" fmla="*/ 62 w 62"/>
                  <a:gd name="T7" fmla="*/ 16 h 32"/>
                  <a:gd name="T8" fmla="*/ 22 w 62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2"/>
                  <a:gd name="T17" fmla="*/ 62 w 62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2">
                    <a:moveTo>
                      <a:pt x="22" y="0"/>
                    </a:moveTo>
                    <a:lnTo>
                      <a:pt x="0" y="18"/>
                    </a:lnTo>
                    <a:lnTo>
                      <a:pt x="40" y="32"/>
                    </a:lnTo>
                    <a:lnTo>
                      <a:pt x="62" y="16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86" name="Freeform 3751"/>
              <p:cNvSpPr>
                <a:spLocks noChangeAspect="1"/>
              </p:cNvSpPr>
              <p:nvPr/>
            </p:nvSpPr>
            <p:spPr bwMode="auto">
              <a:xfrm>
                <a:off x="4238" y="1802"/>
                <a:ext cx="50" cy="20"/>
              </a:xfrm>
              <a:custGeom>
                <a:avLst/>
                <a:gdLst>
                  <a:gd name="T0" fmla="*/ 24 w 50"/>
                  <a:gd name="T1" fmla="*/ 0 h 20"/>
                  <a:gd name="T2" fmla="*/ 0 w 50"/>
                  <a:gd name="T3" fmla="*/ 10 h 20"/>
                  <a:gd name="T4" fmla="*/ 26 w 50"/>
                  <a:gd name="T5" fmla="*/ 20 h 20"/>
                  <a:gd name="T6" fmla="*/ 50 w 50"/>
                  <a:gd name="T7" fmla="*/ 8 h 20"/>
                  <a:gd name="T8" fmla="*/ 24 w 5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20"/>
                  <a:gd name="T17" fmla="*/ 50 w 50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20">
                    <a:moveTo>
                      <a:pt x="24" y="0"/>
                    </a:moveTo>
                    <a:lnTo>
                      <a:pt x="0" y="10"/>
                    </a:lnTo>
                    <a:lnTo>
                      <a:pt x="26" y="20"/>
                    </a:lnTo>
                    <a:lnTo>
                      <a:pt x="50" y="8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87" name="Freeform 3752"/>
              <p:cNvSpPr>
                <a:spLocks noChangeAspect="1"/>
              </p:cNvSpPr>
              <p:nvPr/>
            </p:nvSpPr>
            <p:spPr bwMode="auto">
              <a:xfrm>
                <a:off x="4238" y="1802"/>
                <a:ext cx="50" cy="20"/>
              </a:xfrm>
              <a:custGeom>
                <a:avLst/>
                <a:gdLst>
                  <a:gd name="T0" fmla="*/ 24 w 50"/>
                  <a:gd name="T1" fmla="*/ 0 h 20"/>
                  <a:gd name="T2" fmla="*/ 0 w 50"/>
                  <a:gd name="T3" fmla="*/ 10 h 20"/>
                  <a:gd name="T4" fmla="*/ 26 w 50"/>
                  <a:gd name="T5" fmla="*/ 20 h 20"/>
                  <a:gd name="T6" fmla="*/ 50 w 50"/>
                  <a:gd name="T7" fmla="*/ 8 h 20"/>
                  <a:gd name="T8" fmla="*/ 24 w 5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20"/>
                  <a:gd name="T17" fmla="*/ 50 w 50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20">
                    <a:moveTo>
                      <a:pt x="24" y="0"/>
                    </a:moveTo>
                    <a:lnTo>
                      <a:pt x="0" y="10"/>
                    </a:lnTo>
                    <a:lnTo>
                      <a:pt x="26" y="20"/>
                    </a:lnTo>
                    <a:lnTo>
                      <a:pt x="50" y="8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20" name="Group 3954"/>
            <p:cNvGrpSpPr>
              <a:grpSpLocks noChangeAspect="1"/>
            </p:cNvGrpSpPr>
            <p:nvPr/>
          </p:nvGrpSpPr>
          <p:grpSpPr bwMode="auto">
            <a:xfrm>
              <a:off x="4186" y="1810"/>
              <a:ext cx="1152" cy="406"/>
              <a:chOff x="4186" y="1810"/>
              <a:chExt cx="1152" cy="406"/>
            </a:xfrm>
          </p:grpSpPr>
          <p:sp>
            <p:nvSpPr>
              <p:cNvPr id="22188" name="Freeform 3754"/>
              <p:cNvSpPr>
                <a:spLocks noChangeAspect="1"/>
              </p:cNvSpPr>
              <p:nvPr/>
            </p:nvSpPr>
            <p:spPr bwMode="auto">
              <a:xfrm>
                <a:off x="4264" y="1810"/>
                <a:ext cx="50" cy="20"/>
              </a:xfrm>
              <a:custGeom>
                <a:avLst/>
                <a:gdLst>
                  <a:gd name="T0" fmla="*/ 24 w 50"/>
                  <a:gd name="T1" fmla="*/ 0 h 20"/>
                  <a:gd name="T2" fmla="*/ 0 w 50"/>
                  <a:gd name="T3" fmla="*/ 12 h 20"/>
                  <a:gd name="T4" fmla="*/ 26 w 50"/>
                  <a:gd name="T5" fmla="*/ 20 h 20"/>
                  <a:gd name="T6" fmla="*/ 50 w 50"/>
                  <a:gd name="T7" fmla="*/ 10 h 20"/>
                  <a:gd name="T8" fmla="*/ 24 w 5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20"/>
                  <a:gd name="T17" fmla="*/ 50 w 50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20">
                    <a:moveTo>
                      <a:pt x="24" y="0"/>
                    </a:moveTo>
                    <a:lnTo>
                      <a:pt x="0" y="12"/>
                    </a:lnTo>
                    <a:lnTo>
                      <a:pt x="26" y="20"/>
                    </a:lnTo>
                    <a:lnTo>
                      <a:pt x="50" y="1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8A6F"/>
              </a:solidFill>
              <a:ln w="0">
                <a:solidFill>
                  <a:srgbClr val="008A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89" name="Freeform 3755"/>
              <p:cNvSpPr>
                <a:spLocks noChangeAspect="1"/>
              </p:cNvSpPr>
              <p:nvPr/>
            </p:nvSpPr>
            <p:spPr bwMode="auto">
              <a:xfrm>
                <a:off x="4264" y="1810"/>
                <a:ext cx="50" cy="20"/>
              </a:xfrm>
              <a:custGeom>
                <a:avLst/>
                <a:gdLst>
                  <a:gd name="T0" fmla="*/ 24 w 50"/>
                  <a:gd name="T1" fmla="*/ 0 h 20"/>
                  <a:gd name="T2" fmla="*/ 0 w 50"/>
                  <a:gd name="T3" fmla="*/ 12 h 20"/>
                  <a:gd name="T4" fmla="*/ 26 w 50"/>
                  <a:gd name="T5" fmla="*/ 20 h 20"/>
                  <a:gd name="T6" fmla="*/ 50 w 50"/>
                  <a:gd name="T7" fmla="*/ 10 h 20"/>
                  <a:gd name="T8" fmla="*/ 24 w 5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20"/>
                  <a:gd name="T17" fmla="*/ 50 w 50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20">
                    <a:moveTo>
                      <a:pt x="24" y="0"/>
                    </a:moveTo>
                    <a:lnTo>
                      <a:pt x="0" y="12"/>
                    </a:lnTo>
                    <a:lnTo>
                      <a:pt x="26" y="20"/>
                    </a:lnTo>
                    <a:lnTo>
                      <a:pt x="50" y="10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90" name="Freeform 3756"/>
              <p:cNvSpPr>
                <a:spLocks noChangeAspect="1"/>
              </p:cNvSpPr>
              <p:nvPr/>
            </p:nvSpPr>
            <p:spPr bwMode="auto">
              <a:xfrm>
                <a:off x="4290" y="1820"/>
                <a:ext cx="50" cy="20"/>
              </a:xfrm>
              <a:custGeom>
                <a:avLst/>
                <a:gdLst>
                  <a:gd name="T0" fmla="*/ 24 w 50"/>
                  <a:gd name="T1" fmla="*/ 0 h 20"/>
                  <a:gd name="T2" fmla="*/ 0 w 50"/>
                  <a:gd name="T3" fmla="*/ 10 h 20"/>
                  <a:gd name="T4" fmla="*/ 26 w 50"/>
                  <a:gd name="T5" fmla="*/ 20 h 20"/>
                  <a:gd name="T6" fmla="*/ 50 w 50"/>
                  <a:gd name="T7" fmla="*/ 8 h 20"/>
                  <a:gd name="T8" fmla="*/ 24 w 5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20"/>
                  <a:gd name="T17" fmla="*/ 50 w 50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20">
                    <a:moveTo>
                      <a:pt x="24" y="0"/>
                    </a:moveTo>
                    <a:lnTo>
                      <a:pt x="0" y="10"/>
                    </a:lnTo>
                    <a:lnTo>
                      <a:pt x="26" y="20"/>
                    </a:lnTo>
                    <a:lnTo>
                      <a:pt x="50" y="8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91" name="Freeform 3757"/>
              <p:cNvSpPr>
                <a:spLocks noChangeAspect="1"/>
              </p:cNvSpPr>
              <p:nvPr/>
            </p:nvSpPr>
            <p:spPr bwMode="auto">
              <a:xfrm>
                <a:off x="4290" y="1820"/>
                <a:ext cx="50" cy="20"/>
              </a:xfrm>
              <a:custGeom>
                <a:avLst/>
                <a:gdLst>
                  <a:gd name="T0" fmla="*/ 24 w 50"/>
                  <a:gd name="T1" fmla="*/ 0 h 20"/>
                  <a:gd name="T2" fmla="*/ 0 w 50"/>
                  <a:gd name="T3" fmla="*/ 10 h 20"/>
                  <a:gd name="T4" fmla="*/ 26 w 50"/>
                  <a:gd name="T5" fmla="*/ 20 h 20"/>
                  <a:gd name="T6" fmla="*/ 50 w 50"/>
                  <a:gd name="T7" fmla="*/ 8 h 20"/>
                  <a:gd name="T8" fmla="*/ 24 w 5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20"/>
                  <a:gd name="T17" fmla="*/ 50 w 50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20">
                    <a:moveTo>
                      <a:pt x="24" y="0"/>
                    </a:moveTo>
                    <a:lnTo>
                      <a:pt x="0" y="10"/>
                    </a:lnTo>
                    <a:lnTo>
                      <a:pt x="26" y="20"/>
                    </a:lnTo>
                    <a:lnTo>
                      <a:pt x="50" y="8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92" name="Freeform 3758"/>
              <p:cNvSpPr>
                <a:spLocks noChangeAspect="1"/>
              </p:cNvSpPr>
              <p:nvPr/>
            </p:nvSpPr>
            <p:spPr bwMode="auto">
              <a:xfrm>
                <a:off x="4316" y="1828"/>
                <a:ext cx="52" cy="22"/>
              </a:xfrm>
              <a:custGeom>
                <a:avLst/>
                <a:gdLst>
                  <a:gd name="T0" fmla="*/ 24 w 52"/>
                  <a:gd name="T1" fmla="*/ 0 h 22"/>
                  <a:gd name="T2" fmla="*/ 0 w 52"/>
                  <a:gd name="T3" fmla="*/ 12 h 22"/>
                  <a:gd name="T4" fmla="*/ 26 w 52"/>
                  <a:gd name="T5" fmla="*/ 22 h 22"/>
                  <a:gd name="T6" fmla="*/ 52 w 52"/>
                  <a:gd name="T7" fmla="*/ 10 h 22"/>
                  <a:gd name="T8" fmla="*/ 24 w 52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2"/>
                  <a:gd name="T17" fmla="*/ 52 w 52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2">
                    <a:moveTo>
                      <a:pt x="24" y="0"/>
                    </a:moveTo>
                    <a:lnTo>
                      <a:pt x="0" y="12"/>
                    </a:lnTo>
                    <a:lnTo>
                      <a:pt x="26" y="22"/>
                    </a:lnTo>
                    <a:lnTo>
                      <a:pt x="52" y="1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93" name="Freeform 3759"/>
              <p:cNvSpPr>
                <a:spLocks noChangeAspect="1"/>
              </p:cNvSpPr>
              <p:nvPr/>
            </p:nvSpPr>
            <p:spPr bwMode="auto">
              <a:xfrm>
                <a:off x="4316" y="1828"/>
                <a:ext cx="52" cy="22"/>
              </a:xfrm>
              <a:custGeom>
                <a:avLst/>
                <a:gdLst>
                  <a:gd name="T0" fmla="*/ 24 w 52"/>
                  <a:gd name="T1" fmla="*/ 0 h 22"/>
                  <a:gd name="T2" fmla="*/ 0 w 52"/>
                  <a:gd name="T3" fmla="*/ 12 h 22"/>
                  <a:gd name="T4" fmla="*/ 26 w 52"/>
                  <a:gd name="T5" fmla="*/ 22 h 22"/>
                  <a:gd name="T6" fmla="*/ 52 w 52"/>
                  <a:gd name="T7" fmla="*/ 10 h 22"/>
                  <a:gd name="T8" fmla="*/ 24 w 52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2"/>
                  <a:gd name="T17" fmla="*/ 52 w 52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2">
                    <a:moveTo>
                      <a:pt x="24" y="0"/>
                    </a:moveTo>
                    <a:lnTo>
                      <a:pt x="0" y="12"/>
                    </a:lnTo>
                    <a:lnTo>
                      <a:pt x="26" y="22"/>
                    </a:lnTo>
                    <a:lnTo>
                      <a:pt x="52" y="10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94" name="Freeform 3760"/>
              <p:cNvSpPr>
                <a:spLocks noChangeAspect="1"/>
              </p:cNvSpPr>
              <p:nvPr/>
            </p:nvSpPr>
            <p:spPr bwMode="auto">
              <a:xfrm>
                <a:off x="4342" y="1838"/>
                <a:ext cx="52" cy="20"/>
              </a:xfrm>
              <a:custGeom>
                <a:avLst/>
                <a:gdLst>
                  <a:gd name="T0" fmla="*/ 26 w 52"/>
                  <a:gd name="T1" fmla="*/ 0 h 20"/>
                  <a:gd name="T2" fmla="*/ 0 w 52"/>
                  <a:gd name="T3" fmla="*/ 12 h 20"/>
                  <a:gd name="T4" fmla="*/ 26 w 52"/>
                  <a:gd name="T5" fmla="*/ 20 h 20"/>
                  <a:gd name="T6" fmla="*/ 52 w 52"/>
                  <a:gd name="T7" fmla="*/ 8 h 20"/>
                  <a:gd name="T8" fmla="*/ 26 w 5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"/>
                  <a:gd name="T17" fmla="*/ 52 w 5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">
                    <a:moveTo>
                      <a:pt x="26" y="0"/>
                    </a:moveTo>
                    <a:lnTo>
                      <a:pt x="0" y="12"/>
                    </a:lnTo>
                    <a:lnTo>
                      <a:pt x="26" y="20"/>
                    </a:lnTo>
                    <a:lnTo>
                      <a:pt x="52" y="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876F"/>
              </a:solidFill>
              <a:ln w="0">
                <a:solidFill>
                  <a:srgbClr val="0087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95" name="Freeform 3761"/>
              <p:cNvSpPr>
                <a:spLocks noChangeAspect="1"/>
              </p:cNvSpPr>
              <p:nvPr/>
            </p:nvSpPr>
            <p:spPr bwMode="auto">
              <a:xfrm>
                <a:off x="4342" y="1838"/>
                <a:ext cx="52" cy="20"/>
              </a:xfrm>
              <a:custGeom>
                <a:avLst/>
                <a:gdLst>
                  <a:gd name="T0" fmla="*/ 26 w 52"/>
                  <a:gd name="T1" fmla="*/ 0 h 20"/>
                  <a:gd name="T2" fmla="*/ 0 w 52"/>
                  <a:gd name="T3" fmla="*/ 12 h 20"/>
                  <a:gd name="T4" fmla="*/ 26 w 52"/>
                  <a:gd name="T5" fmla="*/ 20 h 20"/>
                  <a:gd name="T6" fmla="*/ 52 w 52"/>
                  <a:gd name="T7" fmla="*/ 8 h 20"/>
                  <a:gd name="T8" fmla="*/ 26 w 5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"/>
                  <a:gd name="T17" fmla="*/ 52 w 5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">
                    <a:moveTo>
                      <a:pt x="26" y="0"/>
                    </a:moveTo>
                    <a:lnTo>
                      <a:pt x="0" y="12"/>
                    </a:lnTo>
                    <a:lnTo>
                      <a:pt x="26" y="20"/>
                    </a:lnTo>
                    <a:lnTo>
                      <a:pt x="52" y="8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96" name="Freeform 3762"/>
              <p:cNvSpPr>
                <a:spLocks noChangeAspect="1"/>
              </p:cNvSpPr>
              <p:nvPr/>
            </p:nvSpPr>
            <p:spPr bwMode="auto">
              <a:xfrm>
                <a:off x="4368" y="1846"/>
                <a:ext cx="54" cy="20"/>
              </a:xfrm>
              <a:custGeom>
                <a:avLst/>
                <a:gdLst>
                  <a:gd name="T0" fmla="*/ 26 w 54"/>
                  <a:gd name="T1" fmla="*/ 0 h 20"/>
                  <a:gd name="T2" fmla="*/ 0 w 54"/>
                  <a:gd name="T3" fmla="*/ 12 h 20"/>
                  <a:gd name="T4" fmla="*/ 28 w 54"/>
                  <a:gd name="T5" fmla="*/ 20 h 20"/>
                  <a:gd name="T6" fmla="*/ 54 w 54"/>
                  <a:gd name="T7" fmla="*/ 10 h 20"/>
                  <a:gd name="T8" fmla="*/ 26 w 54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0"/>
                  <a:gd name="T17" fmla="*/ 54 w 54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0">
                    <a:moveTo>
                      <a:pt x="26" y="0"/>
                    </a:moveTo>
                    <a:lnTo>
                      <a:pt x="0" y="12"/>
                    </a:lnTo>
                    <a:lnTo>
                      <a:pt x="28" y="20"/>
                    </a:lnTo>
                    <a:lnTo>
                      <a:pt x="54" y="1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8670"/>
              </a:solidFill>
              <a:ln w="0">
                <a:solidFill>
                  <a:srgbClr val="0086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97" name="Freeform 3763"/>
              <p:cNvSpPr>
                <a:spLocks noChangeAspect="1"/>
              </p:cNvSpPr>
              <p:nvPr/>
            </p:nvSpPr>
            <p:spPr bwMode="auto">
              <a:xfrm>
                <a:off x="4368" y="1846"/>
                <a:ext cx="54" cy="20"/>
              </a:xfrm>
              <a:custGeom>
                <a:avLst/>
                <a:gdLst>
                  <a:gd name="T0" fmla="*/ 26 w 54"/>
                  <a:gd name="T1" fmla="*/ 0 h 20"/>
                  <a:gd name="T2" fmla="*/ 0 w 54"/>
                  <a:gd name="T3" fmla="*/ 12 h 20"/>
                  <a:gd name="T4" fmla="*/ 28 w 54"/>
                  <a:gd name="T5" fmla="*/ 20 h 20"/>
                  <a:gd name="T6" fmla="*/ 54 w 54"/>
                  <a:gd name="T7" fmla="*/ 10 h 20"/>
                  <a:gd name="T8" fmla="*/ 26 w 54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0"/>
                  <a:gd name="T17" fmla="*/ 54 w 54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0">
                    <a:moveTo>
                      <a:pt x="26" y="0"/>
                    </a:moveTo>
                    <a:lnTo>
                      <a:pt x="0" y="12"/>
                    </a:lnTo>
                    <a:lnTo>
                      <a:pt x="28" y="20"/>
                    </a:lnTo>
                    <a:lnTo>
                      <a:pt x="54" y="10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98" name="Freeform 3764"/>
              <p:cNvSpPr>
                <a:spLocks noChangeAspect="1"/>
              </p:cNvSpPr>
              <p:nvPr/>
            </p:nvSpPr>
            <p:spPr bwMode="auto">
              <a:xfrm>
                <a:off x="4396" y="1856"/>
                <a:ext cx="52" cy="20"/>
              </a:xfrm>
              <a:custGeom>
                <a:avLst/>
                <a:gdLst>
                  <a:gd name="T0" fmla="*/ 26 w 52"/>
                  <a:gd name="T1" fmla="*/ 0 h 20"/>
                  <a:gd name="T2" fmla="*/ 0 w 52"/>
                  <a:gd name="T3" fmla="*/ 10 h 20"/>
                  <a:gd name="T4" fmla="*/ 28 w 52"/>
                  <a:gd name="T5" fmla="*/ 20 h 20"/>
                  <a:gd name="T6" fmla="*/ 52 w 52"/>
                  <a:gd name="T7" fmla="*/ 8 h 20"/>
                  <a:gd name="T8" fmla="*/ 26 w 5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"/>
                  <a:gd name="T17" fmla="*/ 52 w 5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">
                    <a:moveTo>
                      <a:pt x="26" y="0"/>
                    </a:moveTo>
                    <a:lnTo>
                      <a:pt x="0" y="10"/>
                    </a:lnTo>
                    <a:lnTo>
                      <a:pt x="28" y="20"/>
                    </a:lnTo>
                    <a:lnTo>
                      <a:pt x="52" y="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8370"/>
              </a:solidFill>
              <a:ln w="0">
                <a:solidFill>
                  <a:srgbClr val="0083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99" name="Freeform 3765"/>
              <p:cNvSpPr>
                <a:spLocks noChangeAspect="1"/>
              </p:cNvSpPr>
              <p:nvPr/>
            </p:nvSpPr>
            <p:spPr bwMode="auto">
              <a:xfrm>
                <a:off x="4396" y="1856"/>
                <a:ext cx="52" cy="20"/>
              </a:xfrm>
              <a:custGeom>
                <a:avLst/>
                <a:gdLst>
                  <a:gd name="T0" fmla="*/ 26 w 52"/>
                  <a:gd name="T1" fmla="*/ 0 h 20"/>
                  <a:gd name="T2" fmla="*/ 0 w 52"/>
                  <a:gd name="T3" fmla="*/ 10 h 20"/>
                  <a:gd name="T4" fmla="*/ 28 w 52"/>
                  <a:gd name="T5" fmla="*/ 20 h 20"/>
                  <a:gd name="T6" fmla="*/ 52 w 52"/>
                  <a:gd name="T7" fmla="*/ 8 h 20"/>
                  <a:gd name="T8" fmla="*/ 26 w 5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"/>
                  <a:gd name="T17" fmla="*/ 52 w 5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">
                    <a:moveTo>
                      <a:pt x="26" y="0"/>
                    </a:moveTo>
                    <a:lnTo>
                      <a:pt x="0" y="10"/>
                    </a:lnTo>
                    <a:lnTo>
                      <a:pt x="28" y="20"/>
                    </a:lnTo>
                    <a:lnTo>
                      <a:pt x="52" y="8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00" name="Freeform 3766"/>
              <p:cNvSpPr>
                <a:spLocks noChangeAspect="1"/>
              </p:cNvSpPr>
              <p:nvPr/>
            </p:nvSpPr>
            <p:spPr bwMode="auto">
              <a:xfrm>
                <a:off x="4424" y="1864"/>
                <a:ext cx="52" cy="20"/>
              </a:xfrm>
              <a:custGeom>
                <a:avLst/>
                <a:gdLst>
                  <a:gd name="T0" fmla="*/ 24 w 52"/>
                  <a:gd name="T1" fmla="*/ 0 h 20"/>
                  <a:gd name="T2" fmla="*/ 0 w 52"/>
                  <a:gd name="T3" fmla="*/ 12 h 20"/>
                  <a:gd name="T4" fmla="*/ 28 w 52"/>
                  <a:gd name="T5" fmla="*/ 20 h 20"/>
                  <a:gd name="T6" fmla="*/ 52 w 52"/>
                  <a:gd name="T7" fmla="*/ 6 h 20"/>
                  <a:gd name="T8" fmla="*/ 24 w 5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"/>
                  <a:gd name="T17" fmla="*/ 52 w 5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">
                    <a:moveTo>
                      <a:pt x="24" y="0"/>
                    </a:moveTo>
                    <a:lnTo>
                      <a:pt x="0" y="12"/>
                    </a:lnTo>
                    <a:lnTo>
                      <a:pt x="28" y="20"/>
                    </a:lnTo>
                    <a:lnTo>
                      <a:pt x="52" y="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7F70"/>
              </a:solidFill>
              <a:ln w="0">
                <a:solidFill>
                  <a:srgbClr val="007F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01" name="Freeform 3767"/>
              <p:cNvSpPr>
                <a:spLocks noChangeAspect="1"/>
              </p:cNvSpPr>
              <p:nvPr/>
            </p:nvSpPr>
            <p:spPr bwMode="auto">
              <a:xfrm>
                <a:off x="4424" y="1864"/>
                <a:ext cx="52" cy="20"/>
              </a:xfrm>
              <a:custGeom>
                <a:avLst/>
                <a:gdLst>
                  <a:gd name="T0" fmla="*/ 24 w 52"/>
                  <a:gd name="T1" fmla="*/ 0 h 20"/>
                  <a:gd name="T2" fmla="*/ 0 w 52"/>
                  <a:gd name="T3" fmla="*/ 12 h 20"/>
                  <a:gd name="T4" fmla="*/ 28 w 52"/>
                  <a:gd name="T5" fmla="*/ 20 h 20"/>
                  <a:gd name="T6" fmla="*/ 52 w 52"/>
                  <a:gd name="T7" fmla="*/ 6 h 20"/>
                  <a:gd name="T8" fmla="*/ 24 w 5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"/>
                  <a:gd name="T17" fmla="*/ 52 w 5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">
                    <a:moveTo>
                      <a:pt x="24" y="0"/>
                    </a:moveTo>
                    <a:lnTo>
                      <a:pt x="0" y="12"/>
                    </a:lnTo>
                    <a:lnTo>
                      <a:pt x="28" y="20"/>
                    </a:lnTo>
                    <a:lnTo>
                      <a:pt x="52" y="6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02" name="Freeform 3768"/>
              <p:cNvSpPr>
                <a:spLocks noChangeAspect="1"/>
              </p:cNvSpPr>
              <p:nvPr/>
            </p:nvSpPr>
            <p:spPr bwMode="auto">
              <a:xfrm>
                <a:off x="4452" y="1870"/>
                <a:ext cx="52" cy="20"/>
              </a:xfrm>
              <a:custGeom>
                <a:avLst/>
                <a:gdLst>
                  <a:gd name="T0" fmla="*/ 24 w 52"/>
                  <a:gd name="T1" fmla="*/ 0 h 20"/>
                  <a:gd name="T2" fmla="*/ 0 w 52"/>
                  <a:gd name="T3" fmla="*/ 14 h 20"/>
                  <a:gd name="T4" fmla="*/ 28 w 52"/>
                  <a:gd name="T5" fmla="*/ 20 h 20"/>
                  <a:gd name="T6" fmla="*/ 52 w 52"/>
                  <a:gd name="T7" fmla="*/ 8 h 20"/>
                  <a:gd name="T8" fmla="*/ 24 w 5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"/>
                  <a:gd name="T17" fmla="*/ 52 w 5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">
                    <a:moveTo>
                      <a:pt x="24" y="0"/>
                    </a:moveTo>
                    <a:lnTo>
                      <a:pt x="0" y="14"/>
                    </a:lnTo>
                    <a:lnTo>
                      <a:pt x="28" y="20"/>
                    </a:lnTo>
                    <a:lnTo>
                      <a:pt x="52" y="8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7B71"/>
              </a:solidFill>
              <a:ln w="0">
                <a:solidFill>
                  <a:srgbClr val="007B7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03" name="Freeform 3769"/>
              <p:cNvSpPr>
                <a:spLocks noChangeAspect="1"/>
              </p:cNvSpPr>
              <p:nvPr/>
            </p:nvSpPr>
            <p:spPr bwMode="auto">
              <a:xfrm>
                <a:off x="4452" y="1870"/>
                <a:ext cx="52" cy="20"/>
              </a:xfrm>
              <a:custGeom>
                <a:avLst/>
                <a:gdLst>
                  <a:gd name="T0" fmla="*/ 24 w 52"/>
                  <a:gd name="T1" fmla="*/ 0 h 20"/>
                  <a:gd name="T2" fmla="*/ 0 w 52"/>
                  <a:gd name="T3" fmla="*/ 14 h 20"/>
                  <a:gd name="T4" fmla="*/ 28 w 52"/>
                  <a:gd name="T5" fmla="*/ 20 h 20"/>
                  <a:gd name="T6" fmla="*/ 52 w 52"/>
                  <a:gd name="T7" fmla="*/ 8 h 20"/>
                  <a:gd name="T8" fmla="*/ 24 w 5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"/>
                  <a:gd name="T17" fmla="*/ 52 w 5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">
                    <a:moveTo>
                      <a:pt x="24" y="0"/>
                    </a:moveTo>
                    <a:lnTo>
                      <a:pt x="0" y="14"/>
                    </a:lnTo>
                    <a:lnTo>
                      <a:pt x="28" y="20"/>
                    </a:lnTo>
                    <a:lnTo>
                      <a:pt x="52" y="8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04" name="Freeform 3770"/>
              <p:cNvSpPr>
                <a:spLocks noChangeAspect="1"/>
              </p:cNvSpPr>
              <p:nvPr/>
            </p:nvSpPr>
            <p:spPr bwMode="auto">
              <a:xfrm>
                <a:off x="4480" y="1878"/>
                <a:ext cx="54" cy="18"/>
              </a:xfrm>
              <a:custGeom>
                <a:avLst/>
                <a:gdLst>
                  <a:gd name="T0" fmla="*/ 24 w 54"/>
                  <a:gd name="T1" fmla="*/ 0 h 18"/>
                  <a:gd name="T2" fmla="*/ 0 w 54"/>
                  <a:gd name="T3" fmla="*/ 12 h 18"/>
                  <a:gd name="T4" fmla="*/ 28 w 54"/>
                  <a:gd name="T5" fmla="*/ 18 h 18"/>
                  <a:gd name="T6" fmla="*/ 54 w 54"/>
                  <a:gd name="T7" fmla="*/ 6 h 18"/>
                  <a:gd name="T8" fmla="*/ 24 w 54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8"/>
                  <a:gd name="T17" fmla="*/ 54 w 54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8">
                    <a:moveTo>
                      <a:pt x="24" y="0"/>
                    </a:moveTo>
                    <a:lnTo>
                      <a:pt x="0" y="12"/>
                    </a:lnTo>
                    <a:lnTo>
                      <a:pt x="28" y="18"/>
                    </a:lnTo>
                    <a:lnTo>
                      <a:pt x="54" y="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7572"/>
              </a:solidFill>
              <a:ln w="0">
                <a:solidFill>
                  <a:srgbClr val="00757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05" name="Freeform 3771"/>
              <p:cNvSpPr>
                <a:spLocks noChangeAspect="1"/>
              </p:cNvSpPr>
              <p:nvPr/>
            </p:nvSpPr>
            <p:spPr bwMode="auto">
              <a:xfrm>
                <a:off x="4480" y="1878"/>
                <a:ext cx="54" cy="18"/>
              </a:xfrm>
              <a:custGeom>
                <a:avLst/>
                <a:gdLst>
                  <a:gd name="T0" fmla="*/ 24 w 54"/>
                  <a:gd name="T1" fmla="*/ 0 h 18"/>
                  <a:gd name="T2" fmla="*/ 0 w 54"/>
                  <a:gd name="T3" fmla="*/ 12 h 18"/>
                  <a:gd name="T4" fmla="*/ 28 w 54"/>
                  <a:gd name="T5" fmla="*/ 18 h 18"/>
                  <a:gd name="T6" fmla="*/ 54 w 54"/>
                  <a:gd name="T7" fmla="*/ 6 h 18"/>
                  <a:gd name="T8" fmla="*/ 24 w 54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8"/>
                  <a:gd name="T17" fmla="*/ 54 w 54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8">
                    <a:moveTo>
                      <a:pt x="24" y="0"/>
                    </a:moveTo>
                    <a:lnTo>
                      <a:pt x="0" y="12"/>
                    </a:lnTo>
                    <a:lnTo>
                      <a:pt x="28" y="18"/>
                    </a:lnTo>
                    <a:lnTo>
                      <a:pt x="54" y="6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06" name="Freeform 3772"/>
              <p:cNvSpPr>
                <a:spLocks noChangeAspect="1"/>
              </p:cNvSpPr>
              <p:nvPr/>
            </p:nvSpPr>
            <p:spPr bwMode="auto">
              <a:xfrm>
                <a:off x="4508" y="1884"/>
                <a:ext cx="54" cy="18"/>
              </a:xfrm>
              <a:custGeom>
                <a:avLst/>
                <a:gdLst>
                  <a:gd name="T0" fmla="*/ 26 w 54"/>
                  <a:gd name="T1" fmla="*/ 0 h 18"/>
                  <a:gd name="T2" fmla="*/ 0 w 54"/>
                  <a:gd name="T3" fmla="*/ 12 h 18"/>
                  <a:gd name="T4" fmla="*/ 30 w 54"/>
                  <a:gd name="T5" fmla="*/ 18 h 18"/>
                  <a:gd name="T6" fmla="*/ 54 w 54"/>
                  <a:gd name="T7" fmla="*/ 4 h 18"/>
                  <a:gd name="T8" fmla="*/ 26 w 54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8"/>
                  <a:gd name="T17" fmla="*/ 54 w 54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8">
                    <a:moveTo>
                      <a:pt x="26" y="0"/>
                    </a:moveTo>
                    <a:lnTo>
                      <a:pt x="0" y="12"/>
                    </a:lnTo>
                    <a:lnTo>
                      <a:pt x="30" y="18"/>
                    </a:lnTo>
                    <a:lnTo>
                      <a:pt x="54" y="4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F74"/>
              </a:solidFill>
              <a:ln w="0">
                <a:solidFill>
                  <a:srgbClr val="006F7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07" name="Freeform 3773"/>
              <p:cNvSpPr>
                <a:spLocks noChangeAspect="1"/>
              </p:cNvSpPr>
              <p:nvPr/>
            </p:nvSpPr>
            <p:spPr bwMode="auto">
              <a:xfrm>
                <a:off x="4508" y="1884"/>
                <a:ext cx="54" cy="18"/>
              </a:xfrm>
              <a:custGeom>
                <a:avLst/>
                <a:gdLst>
                  <a:gd name="T0" fmla="*/ 26 w 54"/>
                  <a:gd name="T1" fmla="*/ 0 h 18"/>
                  <a:gd name="T2" fmla="*/ 0 w 54"/>
                  <a:gd name="T3" fmla="*/ 12 h 18"/>
                  <a:gd name="T4" fmla="*/ 30 w 54"/>
                  <a:gd name="T5" fmla="*/ 18 h 18"/>
                  <a:gd name="T6" fmla="*/ 54 w 54"/>
                  <a:gd name="T7" fmla="*/ 4 h 18"/>
                  <a:gd name="T8" fmla="*/ 26 w 54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8"/>
                  <a:gd name="T17" fmla="*/ 54 w 54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8">
                    <a:moveTo>
                      <a:pt x="26" y="0"/>
                    </a:moveTo>
                    <a:lnTo>
                      <a:pt x="0" y="12"/>
                    </a:lnTo>
                    <a:lnTo>
                      <a:pt x="30" y="18"/>
                    </a:lnTo>
                    <a:lnTo>
                      <a:pt x="54" y="4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08" name="Freeform 3774"/>
              <p:cNvSpPr>
                <a:spLocks noChangeAspect="1"/>
              </p:cNvSpPr>
              <p:nvPr/>
            </p:nvSpPr>
            <p:spPr bwMode="auto">
              <a:xfrm>
                <a:off x="4538" y="1888"/>
                <a:ext cx="54" cy="18"/>
              </a:xfrm>
              <a:custGeom>
                <a:avLst/>
                <a:gdLst>
                  <a:gd name="T0" fmla="*/ 24 w 54"/>
                  <a:gd name="T1" fmla="*/ 0 h 18"/>
                  <a:gd name="T2" fmla="*/ 0 w 54"/>
                  <a:gd name="T3" fmla="*/ 14 h 18"/>
                  <a:gd name="T4" fmla="*/ 28 w 54"/>
                  <a:gd name="T5" fmla="*/ 18 h 18"/>
                  <a:gd name="T6" fmla="*/ 54 w 54"/>
                  <a:gd name="T7" fmla="*/ 4 h 18"/>
                  <a:gd name="T8" fmla="*/ 24 w 54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8"/>
                  <a:gd name="T17" fmla="*/ 54 w 54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8">
                    <a:moveTo>
                      <a:pt x="24" y="0"/>
                    </a:moveTo>
                    <a:lnTo>
                      <a:pt x="0" y="14"/>
                    </a:lnTo>
                    <a:lnTo>
                      <a:pt x="28" y="18"/>
                    </a:lnTo>
                    <a:lnTo>
                      <a:pt x="54" y="4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6876"/>
              </a:solidFill>
              <a:ln w="0">
                <a:solidFill>
                  <a:srgbClr val="00687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09" name="Freeform 3775"/>
              <p:cNvSpPr>
                <a:spLocks noChangeAspect="1"/>
              </p:cNvSpPr>
              <p:nvPr/>
            </p:nvSpPr>
            <p:spPr bwMode="auto">
              <a:xfrm>
                <a:off x="4538" y="1888"/>
                <a:ext cx="54" cy="18"/>
              </a:xfrm>
              <a:custGeom>
                <a:avLst/>
                <a:gdLst>
                  <a:gd name="T0" fmla="*/ 24 w 54"/>
                  <a:gd name="T1" fmla="*/ 0 h 18"/>
                  <a:gd name="T2" fmla="*/ 0 w 54"/>
                  <a:gd name="T3" fmla="*/ 14 h 18"/>
                  <a:gd name="T4" fmla="*/ 28 w 54"/>
                  <a:gd name="T5" fmla="*/ 18 h 18"/>
                  <a:gd name="T6" fmla="*/ 54 w 54"/>
                  <a:gd name="T7" fmla="*/ 4 h 18"/>
                  <a:gd name="T8" fmla="*/ 24 w 54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8"/>
                  <a:gd name="T17" fmla="*/ 54 w 54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8">
                    <a:moveTo>
                      <a:pt x="24" y="0"/>
                    </a:moveTo>
                    <a:lnTo>
                      <a:pt x="0" y="14"/>
                    </a:lnTo>
                    <a:lnTo>
                      <a:pt x="28" y="18"/>
                    </a:lnTo>
                    <a:lnTo>
                      <a:pt x="54" y="4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10" name="Freeform 3776"/>
              <p:cNvSpPr>
                <a:spLocks noChangeAspect="1"/>
              </p:cNvSpPr>
              <p:nvPr/>
            </p:nvSpPr>
            <p:spPr bwMode="auto">
              <a:xfrm>
                <a:off x="4566" y="1892"/>
                <a:ext cx="54" cy="16"/>
              </a:xfrm>
              <a:custGeom>
                <a:avLst/>
                <a:gdLst>
                  <a:gd name="T0" fmla="*/ 26 w 54"/>
                  <a:gd name="T1" fmla="*/ 0 h 16"/>
                  <a:gd name="T2" fmla="*/ 0 w 54"/>
                  <a:gd name="T3" fmla="*/ 14 h 16"/>
                  <a:gd name="T4" fmla="*/ 30 w 54"/>
                  <a:gd name="T5" fmla="*/ 16 h 16"/>
                  <a:gd name="T6" fmla="*/ 54 w 54"/>
                  <a:gd name="T7" fmla="*/ 2 h 16"/>
                  <a:gd name="T8" fmla="*/ 26 w 54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6"/>
                  <a:gd name="T17" fmla="*/ 54 w 54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6">
                    <a:moveTo>
                      <a:pt x="26" y="0"/>
                    </a:moveTo>
                    <a:lnTo>
                      <a:pt x="0" y="14"/>
                    </a:lnTo>
                    <a:lnTo>
                      <a:pt x="30" y="16"/>
                    </a:lnTo>
                    <a:lnTo>
                      <a:pt x="54" y="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178"/>
              </a:solidFill>
              <a:ln w="0">
                <a:solidFill>
                  <a:srgbClr val="00617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11" name="Freeform 3777"/>
              <p:cNvSpPr>
                <a:spLocks noChangeAspect="1"/>
              </p:cNvSpPr>
              <p:nvPr/>
            </p:nvSpPr>
            <p:spPr bwMode="auto">
              <a:xfrm>
                <a:off x="4566" y="1892"/>
                <a:ext cx="54" cy="16"/>
              </a:xfrm>
              <a:custGeom>
                <a:avLst/>
                <a:gdLst>
                  <a:gd name="T0" fmla="*/ 26 w 54"/>
                  <a:gd name="T1" fmla="*/ 0 h 16"/>
                  <a:gd name="T2" fmla="*/ 0 w 54"/>
                  <a:gd name="T3" fmla="*/ 14 h 16"/>
                  <a:gd name="T4" fmla="*/ 30 w 54"/>
                  <a:gd name="T5" fmla="*/ 16 h 16"/>
                  <a:gd name="T6" fmla="*/ 54 w 54"/>
                  <a:gd name="T7" fmla="*/ 2 h 16"/>
                  <a:gd name="T8" fmla="*/ 26 w 54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6"/>
                  <a:gd name="T17" fmla="*/ 54 w 54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6">
                    <a:moveTo>
                      <a:pt x="26" y="0"/>
                    </a:moveTo>
                    <a:lnTo>
                      <a:pt x="0" y="14"/>
                    </a:lnTo>
                    <a:lnTo>
                      <a:pt x="30" y="16"/>
                    </a:lnTo>
                    <a:lnTo>
                      <a:pt x="54" y="2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12" name="Freeform 3778"/>
              <p:cNvSpPr>
                <a:spLocks noChangeAspect="1"/>
              </p:cNvSpPr>
              <p:nvPr/>
            </p:nvSpPr>
            <p:spPr bwMode="auto">
              <a:xfrm>
                <a:off x="4596" y="1894"/>
                <a:ext cx="54" cy="16"/>
              </a:xfrm>
              <a:custGeom>
                <a:avLst/>
                <a:gdLst>
                  <a:gd name="T0" fmla="*/ 24 w 54"/>
                  <a:gd name="T1" fmla="*/ 0 h 16"/>
                  <a:gd name="T2" fmla="*/ 0 w 54"/>
                  <a:gd name="T3" fmla="*/ 14 h 16"/>
                  <a:gd name="T4" fmla="*/ 30 w 54"/>
                  <a:gd name="T5" fmla="*/ 16 h 16"/>
                  <a:gd name="T6" fmla="*/ 54 w 54"/>
                  <a:gd name="T7" fmla="*/ 0 h 16"/>
                  <a:gd name="T8" fmla="*/ 24 w 54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6"/>
                  <a:gd name="T17" fmla="*/ 54 w 54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6">
                    <a:moveTo>
                      <a:pt x="24" y="0"/>
                    </a:moveTo>
                    <a:lnTo>
                      <a:pt x="0" y="14"/>
                    </a:lnTo>
                    <a:lnTo>
                      <a:pt x="30" y="16"/>
                    </a:lnTo>
                    <a:lnTo>
                      <a:pt x="54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5A7B"/>
              </a:solidFill>
              <a:ln w="0">
                <a:solidFill>
                  <a:srgbClr val="005A7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13" name="Freeform 3779"/>
              <p:cNvSpPr>
                <a:spLocks noChangeAspect="1"/>
              </p:cNvSpPr>
              <p:nvPr/>
            </p:nvSpPr>
            <p:spPr bwMode="auto">
              <a:xfrm>
                <a:off x="4596" y="1894"/>
                <a:ext cx="54" cy="16"/>
              </a:xfrm>
              <a:custGeom>
                <a:avLst/>
                <a:gdLst>
                  <a:gd name="T0" fmla="*/ 24 w 54"/>
                  <a:gd name="T1" fmla="*/ 0 h 16"/>
                  <a:gd name="T2" fmla="*/ 0 w 54"/>
                  <a:gd name="T3" fmla="*/ 14 h 16"/>
                  <a:gd name="T4" fmla="*/ 30 w 54"/>
                  <a:gd name="T5" fmla="*/ 16 h 16"/>
                  <a:gd name="T6" fmla="*/ 54 w 54"/>
                  <a:gd name="T7" fmla="*/ 0 h 16"/>
                  <a:gd name="T8" fmla="*/ 24 w 54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6"/>
                  <a:gd name="T17" fmla="*/ 54 w 54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6">
                    <a:moveTo>
                      <a:pt x="24" y="0"/>
                    </a:moveTo>
                    <a:lnTo>
                      <a:pt x="0" y="14"/>
                    </a:lnTo>
                    <a:lnTo>
                      <a:pt x="30" y="16"/>
                    </a:lnTo>
                    <a:lnTo>
                      <a:pt x="54" y="0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14" name="Freeform 3780"/>
              <p:cNvSpPr>
                <a:spLocks noChangeAspect="1"/>
              </p:cNvSpPr>
              <p:nvPr/>
            </p:nvSpPr>
            <p:spPr bwMode="auto">
              <a:xfrm>
                <a:off x="4626" y="1894"/>
                <a:ext cx="56" cy="18"/>
              </a:xfrm>
              <a:custGeom>
                <a:avLst/>
                <a:gdLst>
                  <a:gd name="T0" fmla="*/ 24 w 56"/>
                  <a:gd name="T1" fmla="*/ 0 h 18"/>
                  <a:gd name="T2" fmla="*/ 0 w 56"/>
                  <a:gd name="T3" fmla="*/ 16 h 18"/>
                  <a:gd name="T4" fmla="*/ 30 w 56"/>
                  <a:gd name="T5" fmla="*/ 18 h 18"/>
                  <a:gd name="T6" fmla="*/ 56 w 56"/>
                  <a:gd name="T7" fmla="*/ 2 h 18"/>
                  <a:gd name="T8" fmla="*/ 24 w 56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18"/>
                  <a:gd name="T17" fmla="*/ 56 w 56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18">
                    <a:moveTo>
                      <a:pt x="24" y="0"/>
                    </a:moveTo>
                    <a:lnTo>
                      <a:pt x="0" y="16"/>
                    </a:lnTo>
                    <a:lnTo>
                      <a:pt x="30" y="18"/>
                    </a:lnTo>
                    <a:lnTo>
                      <a:pt x="56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537F"/>
              </a:solidFill>
              <a:ln w="0">
                <a:solidFill>
                  <a:srgbClr val="00537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15" name="Freeform 3781"/>
              <p:cNvSpPr>
                <a:spLocks noChangeAspect="1"/>
              </p:cNvSpPr>
              <p:nvPr/>
            </p:nvSpPr>
            <p:spPr bwMode="auto">
              <a:xfrm>
                <a:off x="4626" y="1894"/>
                <a:ext cx="56" cy="18"/>
              </a:xfrm>
              <a:custGeom>
                <a:avLst/>
                <a:gdLst>
                  <a:gd name="T0" fmla="*/ 24 w 56"/>
                  <a:gd name="T1" fmla="*/ 0 h 18"/>
                  <a:gd name="T2" fmla="*/ 0 w 56"/>
                  <a:gd name="T3" fmla="*/ 16 h 18"/>
                  <a:gd name="T4" fmla="*/ 30 w 56"/>
                  <a:gd name="T5" fmla="*/ 18 h 18"/>
                  <a:gd name="T6" fmla="*/ 56 w 56"/>
                  <a:gd name="T7" fmla="*/ 2 h 18"/>
                  <a:gd name="T8" fmla="*/ 24 w 56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18"/>
                  <a:gd name="T17" fmla="*/ 56 w 56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18">
                    <a:moveTo>
                      <a:pt x="24" y="0"/>
                    </a:moveTo>
                    <a:lnTo>
                      <a:pt x="0" y="16"/>
                    </a:lnTo>
                    <a:lnTo>
                      <a:pt x="30" y="18"/>
                    </a:lnTo>
                    <a:lnTo>
                      <a:pt x="56" y="2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16" name="Freeform 3782"/>
              <p:cNvSpPr>
                <a:spLocks noChangeAspect="1"/>
              </p:cNvSpPr>
              <p:nvPr/>
            </p:nvSpPr>
            <p:spPr bwMode="auto">
              <a:xfrm>
                <a:off x="4656" y="1894"/>
                <a:ext cx="56" cy="18"/>
              </a:xfrm>
              <a:custGeom>
                <a:avLst/>
                <a:gdLst>
                  <a:gd name="T0" fmla="*/ 26 w 56"/>
                  <a:gd name="T1" fmla="*/ 2 h 18"/>
                  <a:gd name="T2" fmla="*/ 0 w 56"/>
                  <a:gd name="T3" fmla="*/ 18 h 18"/>
                  <a:gd name="T4" fmla="*/ 32 w 56"/>
                  <a:gd name="T5" fmla="*/ 18 h 18"/>
                  <a:gd name="T6" fmla="*/ 56 w 56"/>
                  <a:gd name="T7" fmla="*/ 0 h 18"/>
                  <a:gd name="T8" fmla="*/ 26 w 56"/>
                  <a:gd name="T9" fmla="*/ 2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18"/>
                  <a:gd name="T17" fmla="*/ 56 w 56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18">
                    <a:moveTo>
                      <a:pt x="26" y="2"/>
                    </a:moveTo>
                    <a:lnTo>
                      <a:pt x="0" y="18"/>
                    </a:lnTo>
                    <a:lnTo>
                      <a:pt x="32" y="18"/>
                    </a:lnTo>
                    <a:lnTo>
                      <a:pt x="56" y="0"/>
                    </a:lnTo>
                    <a:lnTo>
                      <a:pt x="26" y="2"/>
                    </a:lnTo>
                    <a:close/>
                  </a:path>
                </a:pathLst>
              </a:custGeom>
              <a:solidFill>
                <a:srgbClr val="004E83"/>
              </a:solidFill>
              <a:ln w="0">
                <a:solidFill>
                  <a:srgbClr val="004E8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17" name="Freeform 3783"/>
              <p:cNvSpPr>
                <a:spLocks noChangeAspect="1"/>
              </p:cNvSpPr>
              <p:nvPr/>
            </p:nvSpPr>
            <p:spPr bwMode="auto">
              <a:xfrm>
                <a:off x="4656" y="1894"/>
                <a:ext cx="56" cy="18"/>
              </a:xfrm>
              <a:custGeom>
                <a:avLst/>
                <a:gdLst>
                  <a:gd name="T0" fmla="*/ 26 w 56"/>
                  <a:gd name="T1" fmla="*/ 2 h 18"/>
                  <a:gd name="T2" fmla="*/ 0 w 56"/>
                  <a:gd name="T3" fmla="*/ 18 h 18"/>
                  <a:gd name="T4" fmla="*/ 32 w 56"/>
                  <a:gd name="T5" fmla="*/ 18 h 18"/>
                  <a:gd name="T6" fmla="*/ 56 w 56"/>
                  <a:gd name="T7" fmla="*/ 0 h 18"/>
                  <a:gd name="T8" fmla="*/ 26 w 56"/>
                  <a:gd name="T9" fmla="*/ 2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18"/>
                  <a:gd name="T17" fmla="*/ 56 w 56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18">
                    <a:moveTo>
                      <a:pt x="26" y="2"/>
                    </a:moveTo>
                    <a:lnTo>
                      <a:pt x="0" y="18"/>
                    </a:lnTo>
                    <a:lnTo>
                      <a:pt x="32" y="18"/>
                    </a:lnTo>
                    <a:lnTo>
                      <a:pt x="56" y="0"/>
                    </a:lnTo>
                    <a:lnTo>
                      <a:pt x="26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18" name="Freeform 3784"/>
              <p:cNvSpPr>
                <a:spLocks noChangeAspect="1"/>
              </p:cNvSpPr>
              <p:nvPr/>
            </p:nvSpPr>
            <p:spPr bwMode="auto">
              <a:xfrm>
                <a:off x="4688" y="1892"/>
                <a:ext cx="56" cy="20"/>
              </a:xfrm>
              <a:custGeom>
                <a:avLst/>
                <a:gdLst>
                  <a:gd name="T0" fmla="*/ 24 w 56"/>
                  <a:gd name="T1" fmla="*/ 2 h 20"/>
                  <a:gd name="T2" fmla="*/ 0 w 56"/>
                  <a:gd name="T3" fmla="*/ 20 h 20"/>
                  <a:gd name="T4" fmla="*/ 32 w 56"/>
                  <a:gd name="T5" fmla="*/ 18 h 20"/>
                  <a:gd name="T6" fmla="*/ 56 w 56"/>
                  <a:gd name="T7" fmla="*/ 0 h 20"/>
                  <a:gd name="T8" fmla="*/ 24 w 56"/>
                  <a:gd name="T9" fmla="*/ 2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0"/>
                  <a:gd name="T17" fmla="*/ 56 w 56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0">
                    <a:moveTo>
                      <a:pt x="24" y="2"/>
                    </a:moveTo>
                    <a:lnTo>
                      <a:pt x="0" y="20"/>
                    </a:lnTo>
                    <a:lnTo>
                      <a:pt x="32" y="18"/>
                    </a:lnTo>
                    <a:lnTo>
                      <a:pt x="56" y="0"/>
                    </a:lnTo>
                    <a:lnTo>
                      <a:pt x="24" y="2"/>
                    </a:lnTo>
                    <a:close/>
                  </a:path>
                </a:pathLst>
              </a:custGeom>
              <a:solidFill>
                <a:srgbClr val="004988"/>
              </a:solidFill>
              <a:ln w="0">
                <a:solidFill>
                  <a:srgbClr val="00498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19" name="Freeform 3785"/>
              <p:cNvSpPr>
                <a:spLocks noChangeAspect="1"/>
              </p:cNvSpPr>
              <p:nvPr/>
            </p:nvSpPr>
            <p:spPr bwMode="auto">
              <a:xfrm>
                <a:off x="4688" y="1892"/>
                <a:ext cx="56" cy="20"/>
              </a:xfrm>
              <a:custGeom>
                <a:avLst/>
                <a:gdLst>
                  <a:gd name="T0" fmla="*/ 24 w 56"/>
                  <a:gd name="T1" fmla="*/ 2 h 20"/>
                  <a:gd name="T2" fmla="*/ 0 w 56"/>
                  <a:gd name="T3" fmla="*/ 20 h 20"/>
                  <a:gd name="T4" fmla="*/ 32 w 56"/>
                  <a:gd name="T5" fmla="*/ 18 h 20"/>
                  <a:gd name="T6" fmla="*/ 56 w 56"/>
                  <a:gd name="T7" fmla="*/ 0 h 20"/>
                  <a:gd name="T8" fmla="*/ 24 w 56"/>
                  <a:gd name="T9" fmla="*/ 2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0"/>
                  <a:gd name="T17" fmla="*/ 56 w 56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0">
                    <a:moveTo>
                      <a:pt x="24" y="2"/>
                    </a:moveTo>
                    <a:lnTo>
                      <a:pt x="0" y="20"/>
                    </a:lnTo>
                    <a:lnTo>
                      <a:pt x="32" y="18"/>
                    </a:lnTo>
                    <a:lnTo>
                      <a:pt x="56" y="0"/>
                    </a:lnTo>
                    <a:lnTo>
                      <a:pt x="24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20" name="Freeform 3786"/>
              <p:cNvSpPr>
                <a:spLocks noChangeAspect="1"/>
              </p:cNvSpPr>
              <p:nvPr/>
            </p:nvSpPr>
            <p:spPr bwMode="auto">
              <a:xfrm>
                <a:off x="4720" y="1890"/>
                <a:ext cx="56" cy="20"/>
              </a:xfrm>
              <a:custGeom>
                <a:avLst/>
                <a:gdLst>
                  <a:gd name="T0" fmla="*/ 24 w 56"/>
                  <a:gd name="T1" fmla="*/ 2 h 20"/>
                  <a:gd name="T2" fmla="*/ 0 w 56"/>
                  <a:gd name="T3" fmla="*/ 20 h 20"/>
                  <a:gd name="T4" fmla="*/ 32 w 56"/>
                  <a:gd name="T5" fmla="*/ 20 h 20"/>
                  <a:gd name="T6" fmla="*/ 56 w 56"/>
                  <a:gd name="T7" fmla="*/ 0 h 20"/>
                  <a:gd name="T8" fmla="*/ 24 w 56"/>
                  <a:gd name="T9" fmla="*/ 2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0"/>
                  <a:gd name="T17" fmla="*/ 56 w 56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0">
                    <a:moveTo>
                      <a:pt x="24" y="2"/>
                    </a:moveTo>
                    <a:lnTo>
                      <a:pt x="0" y="20"/>
                    </a:lnTo>
                    <a:lnTo>
                      <a:pt x="32" y="20"/>
                    </a:lnTo>
                    <a:lnTo>
                      <a:pt x="56" y="0"/>
                    </a:lnTo>
                    <a:lnTo>
                      <a:pt x="24" y="2"/>
                    </a:lnTo>
                    <a:close/>
                  </a:path>
                </a:pathLst>
              </a:custGeom>
              <a:solidFill>
                <a:srgbClr val="00478D"/>
              </a:solidFill>
              <a:ln w="0">
                <a:solidFill>
                  <a:srgbClr val="00478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21" name="Freeform 3787"/>
              <p:cNvSpPr>
                <a:spLocks noChangeAspect="1"/>
              </p:cNvSpPr>
              <p:nvPr/>
            </p:nvSpPr>
            <p:spPr bwMode="auto">
              <a:xfrm>
                <a:off x="4720" y="1890"/>
                <a:ext cx="56" cy="20"/>
              </a:xfrm>
              <a:custGeom>
                <a:avLst/>
                <a:gdLst>
                  <a:gd name="T0" fmla="*/ 24 w 56"/>
                  <a:gd name="T1" fmla="*/ 2 h 20"/>
                  <a:gd name="T2" fmla="*/ 0 w 56"/>
                  <a:gd name="T3" fmla="*/ 20 h 20"/>
                  <a:gd name="T4" fmla="*/ 32 w 56"/>
                  <a:gd name="T5" fmla="*/ 20 h 20"/>
                  <a:gd name="T6" fmla="*/ 56 w 56"/>
                  <a:gd name="T7" fmla="*/ 0 h 20"/>
                  <a:gd name="T8" fmla="*/ 24 w 56"/>
                  <a:gd name="T9" fmla="*/ 2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0"/>
                  <a:gd name="T17" fmla="*/ 56 w 56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0">
                    <a:moveTo>
                      <a:pt x="24" y="2"/>
                    </a:moveTo>
                    <a:lnTo>
                      <a:pt x="0" y="20"/>
                    </a:lnTo>
                    <a:lnTo>
                      <a:pt x="32" y="20"/>
                    </a:lnTo>
                    <a:lnTo>
                      <a:pt x="56" y="0"/>
                    </a:lnTo>
                    <a:lnTo>
                      <a:pt x="24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22" name="Freeform 3788"/>
              <p:cNvSpPr>
                <a:spLocks noChangeAspect="1"/>
              </p:cNvSpPr>
              <p:nvPr/>
            </p:nvSpPr>
            <p:spPr bwMode="auto">
              <a:xfrm>
                <a:off x="4752" y="1888"/>
                <a:ext cx="56" cy="22"/>
              </a:xfrm>
              <a:custGeom>
                <a:avLst/>
                <a:gdLst>
                  <a:gd name="T0" fmla="*/ 24 w 56"/>
                  <a:gd name="T1" fmla="*/ 2 h 22"/>
                  <a:gd name="T2" fmla="*/ 0 w 56"/>
                  <a:gd name="T3" fmla="*/ 22 h 22"/>
                  <a:gd name="T4" fmla="*/ 32 w 56"/>
                  <a:gd name="T5" fmla="*/ 22 h 22"/>
                  <a:gd name="T6" fmla="*/ 56 w 56"/>
                  <a:gd name="T7" fmla="*/ 0 h 22"/>
                  <a:gd name="T8" fmla="*/ 24 w 56"/>
                  <a:gd name="T9" fmla="*/ 2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2"/>
                  <a:gd name="T17" fmla="*/ 56 w 56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2">
                    <a:moveTo>
                      <a:pt x="24" y="2"/>
                    </a:moveTo>
                    <a:lnTo>
                      <a:pt x="0" y="22"/>
                    </a:lnTo>
                    <a:lnTo>
                      <a:pt x="32" y="22"/>
                    </a:lnTo>
                    <a:lnTo>
                      <a:pt x="56" y="0"/>
                    </a:lnTo>
                    <a:lnTo>
                      <a:pt x="24" y="2"/>
                    </a:lnTo>
                    <a:close/>
                  </a:path>
                </a:pathLst>
              </a:custGeom>
              <a:solidFill>
                <a:srgbClr val="004692"/>
              </a:solidFill>
              <a:ln w="0">
                <a:solidFill>
                  <a:srgbClr val="00469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23" name="Freeform 3789"/>
              <p:cNvSpPr>
                <a:spLocks noChangeAspect="1"/>
              </p:cNvSpPr>
              <p:nvPr/>
            </p:nvSpPr>
            <p:spPr bwMode="auto">
              <a:xfrm>
                <a:off x="4752" y="1888"/>
                <a:ext cx="56" cy="22"/>
              </a:xfrm>
              <a:custGeom>
                <a:avLst/>
                <a:gdLst>
                  <a:gd name="T0" fmla="*/ 24 w 56"/>
                  <a:gd name="T1" fmla="*/ 2 h 22"/>
                  <a:gd name="T2" fmla="*/ 0 w 56"/>
                  <a:gd name="T3" fmla="*/ 22 h 22"/>
                  <a:gd name="T4" fmla="*/ 32 w 56"/>
                  <a:gd name="T5" fmla="*/ 22 h 22"/>
                  <a:gd name="T6" fmla="*/ 56 w 56"/>
                  <a:gd name="T7" fmla="*/ 0 h 22"/>
                  <a:gd name="T8" fmla="*/ 24 w 56"/>
                  <a:gd name="T9" fmla="*/ 2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2"/>
                  <a:gd name="T17" fmla="*/ 56 w 56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2">
                    <a:moveTo>
                      <a:pt x="24" y="2"/>
                    </a:moveTo>
                    <a:lnTo>
                      <a:pt x="0" y="22"/>
                    </a:lnTo>
                    <a:lnTo>
                      <a:pt x="32" y="22"/>
                    </a:lnTo>
                    <a:lnTo>
                      <a:pt x="56" y="0"/>
                    </a:lnTo>
                    <a:lnTo>
                      <a:pt x="24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24" name="Freeform 3790"/>
              <p:cNvSpPr>
                <a:spLocks noChangeAspect="1"/>
              </p:cNvSpPr>
              <p:nvPr/>
            </p:nvSpPr>
            <p:spPr bwMode="auto">
              <a:xfrm>
                <a:off x="4784" y="1888"/>
                <a:ext cx="58" cy="22"/>
              </a:xfrm>
              <a:custGeom>
                <a:avLst/>
                <a:gdLst>
                  <a:gd name="T0" fmla="*/ 24 w 58"/>
                  <a:gd name="T1" fmla="*/ 0 h 22"/>
                  <a:gd name="T2" fmla="*/ 0 w 58"/>
                  <a:gd name="T3" fmla="*/ 22 h 22"/>
                  <a:gd name="T4" fmla="*/ 34 w 58"/>
                  <a:gd name="T5" fmla="*/ 20 h 22"/>
                  <a:gd name="T6" fmla="*/ 58 w 58"/>
                  <a:gd name="T7" fmla="*/ 0 h 22"/>
                  <a:gd name="T8" fmla="*/ 24 w 58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2"/>
                  <a:gd name="T17" fmla="*/ 58 w 58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2">
                    <a:moveTo>
                      <a:pt x="24" y="0"/>
                    </a:moveTo>
                    <a:lnTo>
                      <a:pt x="0" y="22"/>
                    </a:lnTo>
                    <a:lnTo>
                      <a:pt x="34" y="20"/>
                    </a:lnTo>
                    <a:lnTo>
                      <a:pt x="58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4897"/>
              </a:solidFill>
              <a:ln w="0">
                <a:solidFill>
                  <a:srgbClr val="00489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25" name="Freeform 3791"/>
              <p:cNvSpPr>
                <a:spLocks noChangeAspect="1"/>
              </p:cNvSpPr>
              <p:nvPr/>
            </p:nvSpPr>
            <p:spPr bwMode="auto">
              <a:xfrm>
                <a:off x="4784" y="1888"/>
                <a:ext cx="58" cy="22"/>
              </a:xfrm>
              <a:custGeom>
                <a:avLst/>
                <a:gdLst>
                  <a:gd name="T0" fmla="*/ 24 w 58"/>
                  <a:gd name="T1" fmla="*/ 0 h 22"/>
                  <a:gd name="T2" fmla="*/ 0 w 58"/>
                  <a:gd name="T3" fmla="*/ 22 h 22"/>
                  <a:gd name="T4" fmla="*/ 34 w 58"/>
                  <a:gd name="T5" fmla="*/ 20 h 22"/>
                  <a:gd name="T6" fmla="*/ 58 w 58"/>
                  <a:gd name="T7" fmla="*/ 0 h 22"/>
                  <a:gd name="T8" fmla="*/ 24 w 58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2"/>
                  <a:gd name="T17" fmla="*/ 58 w 58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2">
                    <a:moveTo>
                      <a:pt x="24" y="0"/>
                    </a:moveTo>
                    <a:lnTo>
                      <a:pt x="0" y="22"/>
                    </a:lnTo>
                    <a:lnTo>
                      <a:pt x="34" y="20"/>
                    </a:lnTo>
                    <a:lnTo>
                      <a:pt x="58" y="0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26" name="Freeform 3792"/>
              <p:cNvSpPr>
                <a:spLocks noChangeAspect="1"/>
              </p:cNvSpPr>
              <p:nvPr/>
            </p:nvSpPr>
            <p:spPr bwMode="auto">
              <a:xfrm>
                <a:off x="4818" y="1886"/>
                <a:ext cx="58" cy="22"/>
              </a:xfrm>
              <a:custGeom>
                <a:avLst/>
                <a:gdLst>
                  <a:gd name="T0" fmla="*/ 24 w 58"/>
                  <a:gd name="T1" fmla="*/ 2 h 22"/>
                  <a:gd name="T2" fmla="*/ 0 w 58"/>
                  <a:gd name="T3" fmla="*/ 22 h 22"/>
                  <a:gd name="T4" fmla="*/ 32 w 58"/>
                  <a:gd name="T5" fmla="*/ 22 h 22"/>
                  <a:gd name="T6" fmla="*/ 58 w 58"/>
                  <a:gd name="T7" fmla="*/ 0 h 22"/>
                  <a:gd name="T8" fmla="*/ 24 w 58"/>
                  <a:gd name="T9" fmla="*/ 2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2"/>
                  <a:gd name="T17" fmla="*/ 58 w 58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2">
                    <a:moveTo>
                      <a:pt x="24" y="2"/>
                    </a:moveTo>
                    <a:lnTo>
                      <a:pt x="0" y="22"/>
                    </a:lnTo>
                    <a:lnTo>
                      <a:pt x="32" y="22"/>
                    </a:lnTo>
                    <a:lnTo>
                      <a:pt x="58" y="0"/>
                    </a:lnTo>
                    <a:lnTo>
                      <a:pt x="24" y="2"/>
                    </a:lnTo>
                    <a:close/>
                  </a:path>
                </a:pathLst>
              </a:custGeom>
              <a:solidFill>
                <a:srgbClr val="004B9C"/>
              </a:solidFill>
              <a:ln w="0">
                <a:solidFill>
                  <a:srgbClr val="004B9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27" name="Freeform 3793"/>
              <p:cNvSpPr>
                <a:spLocks noChangeAspect="1"/>
              </p:cNvSpPr>
              <p:nvPr/>
            </p:nvSpPr>
            <p:spPr bwMode="auto">
              <a:xfrm>
                <a:off x="4818" y="1886"/>
                <a:ext cx="58" cy="22"/>
              </a:xfrm>
              <a:custGeom>
                <a:avLst/>
                <a:gdLst>
                  <a:gd name="T0" fmla="*/ 24 w 58"/>
                  <a:gd name="T1" fmla="*/ 2 h 22"/>
                  <a:gd name="T2" fmla="*/ 0 w 58"/>
                  <a:gd name="T3" fmla="*/ 22 h 22"/>
                  <a:gd name="T4" fmla="*/ 32 w 58"/>
                  <a:gd name="T5" fmla="*/ 22 h 22"/>
                  <a:gd name="T6" fmla="*/ 58 w 58"/>
                  <a:gd name="T7" fmla="*/ 0 h 22"/>
                  <a:gd name="T8" fmla="*/ 24 w 58"/>
                  <a:gd name="T9" fmla="*/ 2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2"/>
                  <a:gd name="T17" fmla="*/ 58 w 58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2">
                    <a:moveTo>
                      <a:pt x="24" y="2"/>
                    </a:moveTo>
                    <a:lnTo>
                      <a:pt x="0" y="22"/>
                    </a:lnTo>
                    <a:lnTo>
                      <a:pt x="32" y="22"/>
                    </a:lnTo>
                    <a:lnTo>
                      <a:pt x="58" y="0"/>
                    </a:lnTo>
                    <a:lnTo>
                      <a:pt x="24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28" name="Freeform 3794"/>
              <p:cNvSpPr>
                <a:spLocks noChangeAspect="1"/>
              </p:cNvSpPr>
              <p:nvPr/>
            </p:nvSpPr>
            <p:spPr bwMode="auto">
              <a:xfrm>
                <a:off x="4850" y="1886"/>
                <a:ext cx="60" cy="24"/>
              </a:xfrm>
              <a:custGeom>
                <a:avLst/>
                <a:gdLst>
                  <a:gd name="T0" fmla="*/ 26 w 60"/>
                  <a:gd name="T1" fmla="*/ 0 h 24"/>
                  <a:gd name="T2" fmla="*/ 0 w 60"/>
                  <a:gd name="T3" fmla="*/ 22 h 24"/>
                  <a:gd name="T4" fmla="*/ 34 w 60"/>
                  <a:gd name="T5" fmla="*/ 24 h 24"/>
                  <a:gd name="T6" fmla="*/ 60 w 60"/>
                  <a:gd name="T7" fmla="*/ 0 h 24"/>
                  <a:gd name="T8" fmla="*/ 26 w 6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4"/>
                  <a:gd name="T17" fmla="*/ 60 w 6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4">
                    <a:moveTo>
                      <a:pt x="26" y="0"/>
                    </a:moveTo>
                    <a:lnTo>
                      <a:pt x="0" y="22"/>
                    </a:lnTo>
                    <a:lnTo>
                      <a:pt x="34" y="24"/>
                    </a:lnTo>
                    <a:lnTo>
                      <a:pt x="60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51A0"/>
              </a:solidFill>
              <a:ln w="0">
                <a:solidFill>
                  <a:srgbClr val="0051A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29" name="Freeform 3795"/>
              <p:cNvSpPr>
                <a:spLocks noChangeAspect="1"/>
              </p:cNvSpPr>
              <p:nvPr/>
            </p:nvSpPr>
            <p:spPr bwMode="auto">
              <a:xfrm>
                <a:off x="4850" y="1886"/>
                <a:ext cx="60" cy="24"/>
              </a:xfrm>
              <a:custGeom>
                <a:avLst/>
                <a:gdLst>
                  <a:gd name="T0" fmla="*/ 26 w 60"/>
                  <a:gd name="T1" fmla="*/ 0 h 24"/>
                  <a:gd name="T2" fmla="*/ 0 w 60"/>
                  <a:gd name="T3" fmla="*/ 22 h 24"/>
                  <a:gd name="T4" fmla="*/ 34 w 60"/>
                  <a:gd name="T5" fmla="*/ 24 h 24"/>
                  <a:gd name="T6" fmla="*/ 60 w 60"/>
                  <a:gd name="T7" fmla="*/ 0 h 24"/>
                  <a:gd name="T8" fmla="*/ 26 w 6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4"/>
                  <a:gd name="T17" fmla="*/ 60 w 6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4">
                    <a:moveTo>
                      <a:pt x="26" y="0"/>
                    </a:moveTo>
                    <a:lnTo>
                      <a:pt x="0" y="22"/>
                    </a:lnTo>
                    <a:lnTo>
                      <a:pt x="34" y="24"/>
                    </a:lnTo>
                    <a:lnTo>
                      <a:pt x="60" y="0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30" name="Freeform 3796"/>
              <p:cNvSpPr>
                <a:spLocks noChangeAspect="1"/>
              </p:cNvSpPr>
              <p:nvPr/>
            </p:nvSpPr>
            <p:spPr bwMode="auto">
              <a:xfrm>
                <a:off x="4884" y="1886"/>
                <a:ext cx="60" cy="28"/>
              </a:xfrm>
              <a:custGeom>
                <a:avLst/>
                <a:gdLst>
                  <a:gd name="T0" fmla="*/ 26 w 60"/>
                  <a:gd name="T1" fmla="*/ 0 h 28"/>
                  <a:gd name="T2" fmla="*/ 0 w 60"/>
                  <a:gd name="T3" fmla="*/ 24 h 28"/>
                  <a:gd name="T4" fmla="*/ 36 w 60"/>
                  <a:gd name="T5" fmla="*/ 28 h 28"/>
                  <a:gd name="T6" fmla="*/ 60 w 60"/>
                  <a:gd name="T7" fmla="*/ 4 h 28"/>
                  <a:gd name="T8" fmla="*/ 26 w 6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8"/>
                  <a:gd name="T17" fmla="*/ 60 w 6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8">
                    <a:moveTo>
                      <a:pt x="26" y="0"/>
                    </a:moveTo>
                    <a:lnTo>
                      <a:pt x="0" y="24"/>
                    </a:lnTo>
                    <a:lnTo>
                      <a:pt x="36" y="28"/>
                    </a:lnTo>
                    <a:lnTo>
                      <a:pt x="60" y="4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65AA2"/>
              </a:solidFill>
              <a:ln w="0">
                <a:solidFill>
                  <a:srgbClr val="065AA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31" name="Freeform 3797"/>
              <p:cNvSpPr>
                <a:spLocks noChangeAspect="1"/>
              </p:cNvSpPr>
              <p:nvPr/>
            </p:nvSpPr>
            <p:spPr bwMode="auto">
              <a:xfrm>
                <a:off x="4884" y="1886"/>
                <a:ext cx="60" cy="28"/>
              </a:xfrm>
              <a:custGeom>
                <a:avLst/>
                <a:gdLst>
                  <a:gd name="T0" fmla="*/ 26 w 60"/>
                  <a:gd name="T1" fmla="*/ 0 h 28"/>
                  <a:gd name="T2" fmla="*/ 0 w 60"/>
                  <a:gd name="T3" fmla="*/ 24 h 28"/>
                  <a:gd name="T4" fmla="*/ 36 w 60"/>
                  <a:gd name="T5" fmla="*/ 28 h 28"/>
                  <a:gd name="T6" fmla="*/ 60 w 60"/>
                  <a:gd name="T7" fmla="*/ 4 h 28"/>
                  <a:gd name="T8" fmla="*/ 26 w 6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8"/>
                  <a:gd name="T17" fmla="*/ 60 w 6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8">
                    <a:moveTo>
                      <a:pt x="26" y="0"/>
                    </a:moveTo>
                    <a:lnTo>
                      <a:pt x="0" y="24"/>
                    </a:lnTo>
                    <a:lnTo>
                      <a:pt x="36" y="28"/>
                    </a:lnTo>
                    <a:lnTo>
                      <a:pt x="60" y="4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32" name="Freeform 3798"/>
              <p:cNvSpPr>
                <a:spLocks noChangeAspect="1"/>
              </p:cNvSpPr>
              <p:nvPr/>
            </p:nvSpPr>
            <p:spPr bwMode="auto">
              <a:xfrm>
                <a:off x="4920" y="1890"/>
                <a:ext cx="58" cy="32"/>
              </a:xfrm>
              <a:custGeom>
                <a:avLst/>
                <a:gdLst>
                  <a:gd name="T0" fmla="*/ 24 w 58"/>
                  <a:gd name="T1" fmla="*/ 0 h 32"/>
                  <a:gd name="T2" fmla="*/ 0 w 58"/>
                  <a:gd name="T3" fmla="*/ 24 h 32"/>
                  <a:gd name="T4" fmla="*/ 34 w 58"/>
                  <a:gd name="T5" fmla="*/ 32 h 32"/>
                  <a:gd name="T6" fmla="*/ 58 w 58"/>
                  <a:gd name="T7" fmla="*/ 4 h 32"/>
                  <a:gd name="T8" fmla="*/ 24 w 58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32"/>
                  <a:gd name="T17" fmla="*/ 58 w 58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32">
                    <a:moveTo>
                      <a:pt x="24" y="0"/>
                    </a:moveTo>
                    <a:lnTo>
                      <a:pt x="0" y="24"/>
                    </a:lnTo>
                    <a:lnTo>
                      <a:pt x="34" y="32"/>
                    </a:lnTo>
                    <a:lnTo>
                      <a:pt x="58" y="4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1663A2"/>
              </a:solidFill>
              <a:ln w="0">
                <a:solidFill>
                  <a:srgbClr val="1663A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33" name="Freeform 3799"/>
              <p:cNvSpPr>
                <a:spLocks noChangeAspect="1"/>
              </p:cNvSpPr>
              <p:nvPr/>
            </p:nvSpPr>
            <p:spPr bwMode="auto">
              <a:xfrm>
                <a:off x="4920" y="1890"/>
                <a:ext cx="58" cy="32"/>
              </a:xfrm>
              <a:custGeom>
                <a:avLst/>
                <a:gdLst>
                  <a:gd name="T0" fmla="*/ 24 w 58"/>
                  <a:gd name="T1" fmla="*/ 0 h 32"/>
                  <a:gd name="T2" fmla="*/ 0 w 58"/>
                  <a:gd name="T3" fmla="*/ 24 h 32"/>
                  <a:gd name="T4" fmla="*/ 34 w 58"/>
                  <a:gd name="T5" fmla="*/ 32 h 32"/>
                  <a:gd name="T6" fmla="*/ 58 w 58"/>
                  <a:gd name="T7" fmla="*/ 4 h 32"/>
                  <a:gd name="T8" fmla="*/ 24 w 58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32"/>
                  <a:gd name="T17" fmla="*/ 58 w 58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32">
                    <a:moveTo>
                      <a:pt x="24" y="0"/>
                    </a:moveTo>
                    <a:lnTo>
                      <a:pt x="0" y="24"/>
                    </a:lnTo>
                    <a:lnTo>
                      <a:pt x="34" y="32"/>
                    </a:lnTo>
                    <a:lnTo>
                      <a:pt x="58" y="4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34" name="Freeform 3800"/>
              <p:cNvSpPr>
                <a:spLocks noChangeAspect="1"/>
              </p:cNvSpPr>
              <p:nvPr/>
            </p:nvSpPr>
            <p:spPr bwMode="auto">
              <a:xfrm>
                <a:off x="4954" y="1894"/>
                <a:ext cx="60" cy="38"/>
              </a:xfrm>
              <a:custGeom>
                <a:avLst/>
                <a:gdLst>
                  <a:gd name="T0" fmla="*/ 24 w 60"/>
                  <a:gd name="T1" fmla="*/ 0 h 38"/>
                  <a:gd name="T2" fmla="*/ 0 w 60"/>
                  <a:gd name="T3" fmla="*/ 28 h 38"/>
                  <a:gd name="T4" fmla="*/ 36 w 60"/>
                  <a:gd name="T5" fmla="*/ 38 h 38"/>
                  <a:gd name="T6" fmla="*/ 60 w 60"/>
                  <a:gd name="T7" fmla="*/ 10 h 38"/>
                  <a:gd name="T8" fmla="*/ 24 w 60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8"/>
                  <a:gd name="T17" fmla="*/ 60 w 60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8">
                    <a:moveTo>
                      <a:pt x="24" y="0"/>
                    </a:moveTo>
                    <a:lnTo>
                      <a:pt x="0" y="28"/>
                    </a:lnTo>
                    <a:lnTo>
                      <a:pt x="36" y="38"/>
                    </a:lnTo>
                    <a:lnTo>
                      <a:pt x="60" y="1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276EA0"/>
              </a:solidFill>
              <a:ln w="0">
                <a:solidFill>
                  <a:srgbClr val="276EA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35" name="Freeform 3801"/>
              <p:cNvSpPr>
                <a:spLocks noChangeAspect="1"/>
              </p:cNvSpPr>
              <p:nvPr/>
            </p:nvSpPr>
            <p:spPr bwMode="auto">
              <a:xfrm>
                <a:off x="4954" y="1894"/>
                <a:ext cx="60" cy="38"/>
              </a:xfrm>
              <a:custGeom>
                <a:avLst/>
                <a:gdLst>
                  <a:gd name="T0" fmla="*/ 24 w 60"/>
                  <a:gd name="T1" fmla="*/ 0 h 38"/>
                  <a:gd name="T2" fmla="*/ 0 w 60"/>
                  <a:gd name="T3" fmla="*/ 28 h 38"/>
                  <a:gd name="T4" fmla="*/ 36 w 60"/>
                  <a:gd name="T5" fmla="*/ 38 h 38"/>
                  <a:gd name="T6" fmla="*/ 60 w 60"/>
                  <a:gd name="T7" fmla="*/ 10 h 38"/>
                  <a:gd name="T8" fmla="*/ 24 w 60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8"/>
                  <a:gd name="T17" fmla="*/ 60 w 60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8">
                    <a:moveTo>
                      <a:pt x="24" y="0"/>
                    </a:moveTo>
                    <a:lnTo>
                      <a:pt x="0" y="28"/>
                    </a:lnTo>
                    <a:lnTo>
                      <a:pt x="36" y="38"/>
                    </a:lnTo>
                    <a:lnTo>
                      <a:pt x="60" y="10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36" name="Freeform 3802"/>
              <p:cNvSpPr>
                <a:spLocks noChangeAspect="1"/>
              </p:cNvSpPr>
              <p:nvPr/>
            </p:nvSpPr>
            <p:spPr bwMode="auto">
              <a:xfrm>
                <a:off x="4990" y="1904"/>
                <a:ext cx="60" cy="44"/>
              </a:xfrm>
              <a:custGeom>
                <a:avLst/>
                <a:gdLst>
                  <a:gd name="T0" fmla="*/ 24 w 60"/>
                  <a:gd name="T1" fmla="*/ 0 h 44"/>
                  <a:gd name="T2" fmla="*/ 0 w 60"/>
                  <a:gd name="T3" fmla="*/ 28 h 44"/>
                  <a:gd name="T4" fmla="*/ 34 w 60"/>
                  <a:gd name="T5" fmla="*/ 44 h 44"/>
                  <a:gd name="T6" fmla="*/ 60 w 60"/>
                  <a:gd name="T7" fmla="*/ 16 h 44"/>
                  <a:gd name="T8" fmla="*/ 24 w 60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44"/>
                  <a:gd name="T17" fmla="*/ 60 w 60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44">
                    <a:moveTo>
                      <a:pt x="24" y="0"/>
                    </a:moveTo>
                    <a:lnTo>
                      <a:pt x="0" y="28"/>
                    </a:lnTo>
                    <a:lnTo>
                      <a:pt x="34" y="44"/>
                    </a:lnTo>
                    <a:lnTo>
                      <a:pt x="60" y="1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377A9C"/>
              </a:solidFill>
              <a:ln w="0">
                <a:solidFill>
                  <a:srgbClr val="377A9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37" name="Freeform 3803"/>
              <p:cNvSpPr>
                <a:spLocks noChangeAspect="1"/>
              </p:cNvSpPr>
              <p:nvPr/>
            </p:nvSpPr>
            <p:spPr bwMode="auto">
              <a:xfrm>
                <a:off x="4990" y="1904"/>
                <a:ext cx="60" cy="44"/>
              </a:xfrm>
              <a:custGeom>
                <a:avLst/>
                <a:gdLst>
                  <a:gd name="T0" fmla="*/ 24 w 60"/>
                  <a:gd name="T1" fmla="*/ 0 h 44"/>
                  <a:gd name="T2" fmla="*/ 0 w 60"/>
                  <a:gd name="T3" fmla="*/ 28 h 44"/>
                  <a:gd name="T4" fmla="*/ 34 w 60"/>
                  <a:gd name="T5" fmla="*/ 44 h 44"/>
                  <a:gd name="T6" fmla="*/ 60 w 60"/>
                  <a:gd name="T7" fmla="*/ 16 h 44"/>
                  <a:gd name="T8" fmla="*/ 24 w 60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44"/>
                  <a:gd name="T17" fmla="*/ 60 w 60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44">
                    <a:moveTo>
                      <a:pt x="24" y="0"/>
                    </a:moveTo>
                    <a:lnTo>
                      <a:pt x="0" y="28"/>
                    </a:lnTo>
                    <a:lnTo>
                      <a:pt x="34" y="44"/>
                    </a:lnTo>
                    <a:lnTo>
                      <a:pt x="60" y="16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38" name="Freeform 3804"/>
              <p:cNvSpPr>
                <a:spLocks noChangeAspect="1"/>
              </p:cNvSpPr>
              <p:nvPr/>
            </p:nvSpPr>
            <p:spPr bwMode="auto">
              <a:xfrm>
                <a:off x="5024" y="1920"/>
                <a:ext cx="60" cy="50"/>
              </a:xfrm>
              <a:custGeom>
                <a:avLst/>
                <a:gdLst>
                  <a:gd name="T0" fmla="*/ 26 w 60"/>
                  <a:gd name="T1" fmla="*/ 0 h 50"/>
                  <a:gd name="T2" fmla="*/ 0 w 60"/>
                  <a:gd name="T3" fmla="*/ 28 h 50"/>
                  <a:gd name="T4" fmla="*/ 36 w 60"/>
                  <a:gd name="T5" fmla="*/ 50 h 50"/>
                  <a:gd name="T6" fmla="*/ 60 w 60"/>
                  <a:gd name="T7" fmla="*/ 22 h 50"/>
                  <a:gd name="T8" fmla="*/ 26 w 60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50"/>
                  <a:gd name="T17" fmla="*/ 60 w 60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50">
                    <a:moveTo>
                      <a:pt x="26" y="0"/>
                    </a:moveTo>
                    <a:lnTo>
                      <a:pt x="0" y="28"/>
                    </a:lnTo>
                    <a:lnTo>
                      <a:pt x="36" y="50"/>
                    </a:lnTo>
                    <a:lnTo>
                      <a:pt x="60" y="2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458795"/>
              </a:solidFill>
              <a:ln w="0">
                <a:solidFill>
                  <a:srgbClr val="45879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39" name="Freeform 3805"/>
              <p:cNvSpPr>
                <a:spLocks noChangeAspect="1"/>
              </p:cNvSpPr>
              <p:nvPr/>
            </p:nvSpPr>
            <p:spPr bwMode="auto">
              <a:xfrm>
                <a:off x="5024" y="1920"/>
                <a:ext cx="60" cy="50"/>
              </a:xfrm>
              <a:custGeom>
                <a:avLst/>
                <a:gdLst>
                  <a:gd name="T0" fmla="*/ 26 w 60"/>
                  <a:gd name="T1" fmla="*/ 0 h 50"/>
                  <a:gd name="T2" fmla="*/ 0 w 60"/>
                  <a:gd name="T3" fmla="*/ 28 h 50"/>
                  <a:gd name="T4" fmla="*/ 36 w 60"/>
                  <a:gd name="T5" fmla="*/ 50 h 50"/>
                  <a:gd name="T6" fmla="*/ 60 w 60"/>
                  <a:gd name="T7" fmla="*/ 22 h 50"/>
                  <a:gd name="T8" fmla="*/ 26 w 60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50"/>
                  <a:gd name="T17" fmla="*/ 60 w 60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50">
                    <a:moveTo>
                      <a:pt x="26" y="0"/>
                    </a:moveTo>
                    <a:lnTo>
                      <a:pt x="0" y="28"/>
                    </a:lnTo>
                    <a:lnTo>
                      <a:pt x="36" y="50"/>
                    </a:lnTo>
                    <a:lnTo>
                      <a:pt x="60" y="22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40" name="Freeform 3806"/>
              <p:cNvSpPr>
                <a:spLocks noChangeAspect="1"/>
              </p:cNvSpPr>
              <p:nvPr/>
            </p:nvSpPr>
            <p:spPr bwMode="auto">
              <a:xfrm>
                <a:off x="5060" y="1942"/>
                <a:ext cx="60" cy="56"/>
              </a:xfrm>
              <a:custGeom>
                <a:avLst/>
                <a:gdLst>
                  <a:gd name="T0" fmla="*/ 24 w 60"/>
                  <a:gd name="T1" fmla="*/ 0 h 56"/>
                  <a:gd name="T2" fmla="*/ 0 w 60"/>
                  <a:gd name="T3" fmla="*/ 28 h 56"/>
                  <a:gd name="T4" fmla="*/ 36 w 60"/>
                  <a:gd name="T5" fmla="*/ 56 h 56"/>
                  <a:gd name="T6" fmla="*/ 60 w 60"/>
                  <a:gd name="T7" fmla="*/ 28 h 56"/>
                  <a:gd name="T8" fmla="*/ 24 w 60"/>
                  <a:gd name="T9" fmla="*/ 0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56"/>
                  <a:gd name="T17" fmla="*/ 60 w 60"/>
                  <a:gd name="T18" fmla="*/ 56 h 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56">
                    <a:moveTo>
                      <a:pt x="24" y="0"/>
                    </a:moveTo>
                    <a:lnTo>
                      <a:pt x="0" y="28"/>
                    </a:lnTo>
                    <a:lnTo>
                      <a:pt x="36" y="56"/>
                    </a:lnTo>
                    <a:lnTo>
                      <a:pt x="60" y="28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52948C"/>
              </a:solidFill>
              <a:ln w="0">
                <a:solidFill>
                  <a:srgbClr val="52948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41" name="Freeform 3807"/>
              <p:cNvSpPr>
                <a:spLocks noChangeAspect="1"/>
              </p:cNvSpPr>
              <p:nvPr/>
            </p:nvSpPr>
            <p:spPr bwMode="auto">
              <a:xfrm>
                <a:off x="5060" y="1942"/>
                <a:ext cx="60" cy="56"/>
              </a:xfrm>
              <a:custGeom>
                <a:avLst/>
                <a:gdLst>
                  <a:gd name="T0" fmla="*/ 24 w 60"/>
                  <a:gd name="T1" fmla="*/ 0 h 56"/>
                  <a:gd name="T2" fmla="*/ 0 w 60"/>
                  <a:gd name="T3" fmla="*/ 28 h 56"/>
                  <a:gd name="T4" fmla="*/ 36 w 60"/>
                  <a:gd name="T5" fmla="*/ 56 h 56"/>
                  <a:gd name="T6" fmla="*/ 60 w 60"/>
                  <a:gd name="T7" fmla="*/ 28 h 56"/>
                  <a:gd name="T8" fmla="*/ 24 w 60"/>
                  <a:gd name="T9" fmla="*/ 0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56"/>
                  <a:gd name="T17" fmla="*/ 60 w 60"/>
                  <a:gd name="T18" fmla="*/ 56 h 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56">
                    <a:moveTo>
                      <a:pt x="24" y="0"/>
                    </a:moveTo>
                    <a:lnTo>
                      <a:pt x="0" y="28"/>
                    </a:lnTo>
                    <a:lnTo>
                      <a:pt x="36" y="56"/>
                    </a:lnTo>
                    <a:lnTo>
                      <a:pt x="60" y="28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42" name="Freeform 3808"/>
              <p:cNvSpPr>
                <a:spLocks noChangeAspect="1"/>
              </p:cNvSpPr>
              <p:nvPr/>
            </p:nvSpPr>
            <p:spPr bwMode="auto">
              <a:xfrm>
                <a:off x="5096" y="1970"/>
                <a:ext cx="60" cy="62"/>
              </a:xfrm>
              <a:custGeom>
                <a:avLst/>
                <a:gdLst>
                  <a:gd name="T0" fmla="*/ 24 w 60"/>
                  <a:gd name="T1" fmla="*/ 0 h 62"/>
                  <a:gd name="T2" fmla="*/ 0 w 60"/>
                  <a:gd name="T3" fmla="*/ 28 h 62"/>
                  <a:gd name="T4" fmla="*/ 36 w 60"/>
                  <a:gd name="T5" fmla="*/ 62 h 62"/>
                  <a:gd name="T6" fmla="*/ 60 w 60"/>
                  <a:gd name="T7" fmla="*/ 36 h 62"/>
                  <a:gd name="T8" fmla="*/ 24 w 60"/>
                  <a:gd name="T9" fmla="*/ 0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62"/>
                  <a:gd name="T17" fmla="*/ 60 w 60"/>
                  <a:gd name="T18" fmla="*/ 62 h 6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62">
                    <a:moveTo>
                      <a:pt x="24" y="0"/>
                    </a:moveTo>
                    <a:lnTo>
                      <a:pt x="0" y="28"/>
                    </a:lnTo>
                    <a:lnTo>
                      <a:pt x="36" y="62"/>
                    </a:lnTo>
                    <a:lnTo>
                      <a:pt x="60" y="3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5B9F82"/>
              </a:solidFill>
              <a:ln w="0">
                <a:solidFill>
                  <a:srgbClr val="5B9F8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43" name="Freeform 3809"/>
              <p:cNvSpPr>
                <a:spLocks noChangeAspect="1"/>
              </p:cNvSpPr>
              <p:nvPr/>
            </p:nvSpPr>
            <p:spPr bwMode="auto">
              <a:xfrm>
                <a:off x="5096" y="1970"/>
                <a:ext cx="60" cy="62"/>
              </a:xfrm>
              <a:custGeom>
                <a:avLst/>
                <a:gdLst>
                  <a:gd name="T0" fmla="*/ 24 w 60"/>
                  <a:gd name="T1" fmla="*/ 0 h 62"/>
                  <a:gd name="T2" fmla="*/ 0 w 60"/>
                  <a:gd name="T3" fmla="*/ 28 h 62"/>
                  <a:gd name="T4" fmla="*/ 36 w 60"/>
                  <a:gd name="T5" fmla="*/ 62 h 62"/>
                  <a:gd name="T6" fmla="*/ 60 w 60"/>
                  <a:gd name="T7" fmla="*/ 36 h 62"/>
                  <a:gd name="T8" fmla="*/ 24 w 60"/>
                  <a:gd name="T9" fmla="*/ 0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62"/>
                  <a:gd name="T17" fmla="*/ 60 w 60"/>
                  <a:gd name="T18" fmla="*/ 62 h 6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62">
                    <a:moveTo>
                      <a:pt x="24" y="0"/>
                    </a:moveTo>
                    <a:lnTo>
                      <a:pt x="0" y="28"/>
                    </a:lnTo>
                    <a:lnTo>
                      <a:pt x="36" y="62"/>
                    </a:lnTo>
                    <a:lnTo>
                      <a:pt x="60" y="36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44" name="Freeform 3810"/>
              <p:cNvSpPr>
                <a:spLocks noChangeAspect="1"/>
              </p:cNvSpPr>
              <p:nvPr/>
            </p:nvSpPr>
            <p:spPr bwMode="auto">
              <a:xfrm>
                <a:off x="5132" y="2006"/>
                <a:ext cx="58" cy="68"/>
              </a:xfrm>
              <a:custGeom>
                <a:avLst/>
                <a:gdLst>
                  <a:gd name="T0" fmla="*/ 24 w 58"/>
                  <a:gd name="T1" fmla="*/ 0 h 68"/>
                  <a:gd name="T2" fmla="*/ 0 w 58"/>
                  <a:gd name="T3" fmla="*/ 26 h 68"/>
                  <a:gd name="T4" fmla="*/ 34 w 58"/>
                  <a:gd name="T5" fmla="*/ 68 h 68"/>
                  <a:gd name="T6" fmla="*/ 58 w 58"/>
                  <a:gd name="T7" fmla="*/ 42 h 68"/>
                  <a:gd name="T8" fmla="*/ 24 w 58"/>
                  <a:gd name="T9" fmla="*/ 0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68"/>
                  <a:gd name="T17" fmla="*/ 58 w 58"/>
                  <a:gd name="T18" fmla="*/ 68 h 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68">
                    <a:moveTo>
                      <a:pt x="24" y="0"/>
                    </a:moveTo>
                    <a:lnTo>
                      <a:pt x="0" y="26"/>
                    </a:lnTo>
                    <a:lnTo>
                      <a:pt x="34" y="68"/>
                    </a:lnTo>
                    <a:lnTo>
                      <a:pt x="58" y="4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60AB76"/>
              </a:solidFill>
              <a:ln w="0">
                <a:solidFill>
                  <a:srgbClr val="60AB7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45" name="Freeform 3811"/>
              <p:cNvSpPr>
                <a:spLocks noChangeAspect="1"/>
              </p:cNvSpPr>
              <p:nvPr/>
            </p:nvSpPr>
            <p:spPr bwMode="auto">
              <a:xfrm>
                <a:off x="5132" y="2006"/>
                <a:ext cx="58" cy="68"/>
              </a:xfrm>
              <a:custGeom>
                <a:avLst/>
                <a:gdLst>
                  <a:gd name="T0" fmla="*/ 24 w 58"/>
                  <a:gd name="T1" fmla="*/ 0 h 68"/>
                  <a:gd name="T2" fmla="*/ 0 w 58"/>
                  <a:gd name="T3" fmla="*/ 26 h 68"/>
                  <a:gd name="T4" fmla="*/ 34 w 58"/>
                  <a:gd name="T5" fmla="*/ 68 h 68"/>
                  <a:gd name="T6" fmla="*/ 58 w 58"/>
                  <a:gd name="T7" fmla="*/ 42 h 68"/>
                  <a:gd name="T8" fmla="*/ 24 w 58"/>
                  <a:gd name="T9" fmla="*/ 0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68"/>
                  <a:gd name="T17" fmla="*/ 58 w 58"/>
                  <a:gd name="T18" fmla="*/ 68 h 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68">
                    <a:moveTo>
                      <a:pt x="24" y="0"/>
                    </a:moveTo>
                    <a:lnTo>
                      <a:pt x="0" y="26"/>
                    </a:lnTo>
                    <a:lnTo>
                      <a:pt x="34" y="68"/>
                    </a:lnTo>
                    <a:lnTo>
                      <a:pt x="58" y="42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46" name="Freeform 3812"/>
              <p:cNvSpPr>
                <a:spLocks noChangeAspect="1"/>
              </p:cNvSpPr>
              <p:nvPr/>
            </p:nvSpPr>
            <p:spPr bwMode="auto">
              <a:xfrm>
                <a:off x="5166" y="2048"/>
                <a:ext cx="60" cy="66"/>
              </a:xfrm>
              <a:custGeom>
                <a:avLst/>
                <a:gdLst>
                  <a:gd name="T0" fmla="*/ 24 w 60"/>
                  <a:gd name="T1" fmla="*/ 0 h 66"/>
                  <a:gd name="T2" fmla="*/ 0 w 60"/>
                  <a:gd name="T3" fmla="*/ 26 h 66"/>
                  <a:gd name="T4" fmla="*/ 36 w 60"/>
                  <a:gd name="T5" fmla="*/ 66 h 66"/>
                  <a:gd name="T6" fmla="*/ 60 w 60"/>
                  <a:gd name="T7" fmla="*/ 44 h 66"/>
                  <a:gd name="T8" fmla="*/ 24 w 60"/>
                  <a:gd name="T9" fmla="*/ 0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66"/>
                  <a:gd name="T17" fmla="*/ 60 w 60"/>
                  <a:gd name="T18" fmla="*/ 66 h 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66">
                    <a:moveTo>
                      <a:pt x="24" y="0"/>
                    </a:moveTo>
                    <a:lnTo>
                      <a:pt x="0" y="26"/>
                    </a:lnTo>
                    <a:lnTo>
                      <a:pt x="36" y="66"/>
                    </a:lnTo>
                    <a:lnTo>
                      <a:pt x="60" y="44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5DB36B"/>
              </a:solidFill>
              <a:ln w="0">
                <a:solidFill>
                  <a:srgbClr val="5DB36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47" name="Freeform 3813"/>
              <p:cNvSpPr>
                <a:spLocks noChangeAspect="1"/>
              </p:cNvSpPr>
              <p:nvPr/>
            </p:nvSpPr>
            <p:spPr bwMode="auto">
              <a:xfrm>
                <a:off x="5166" y="2048"/>
                <a:ext cx="60" cy="66"/>
              </a:xfrm>
              <a:custGeom>
                <a:avLst/>
                <a:gdLst>
                  <a:gd name="T0" fmla="*/ 24 w 60"/>
                  <a:gd name="T1" fmla="*/ 0 h 66"/>
                  <a:gd name="T2" fmla="*/ 0 w 60"/>
                  <a:gd name="T3" fmla="*/ 26 h 66"/>
                  <a:gd name="T4" fmla="*/ 36 w 60"/>
                  <a:gd name="T5" fmla="*/ 66 h 66"/>
                  <a:gd name="T6" fmla="*/ 60 w 60"/>
                  <a:gd name="T7" fmla="*/ 44 h 66"/>
                  <a:gd name="T8" fmla="*/ 24 w 60"/>
                  <a:gd name="T9" fmla="*/ 0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66"/>
                  <a:gd name="T17" fmla="*/ 60 w 60"/>
                  <a:gd name="T18" fmla="*/ 66 h 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66">
                    <a:moveTo>
                      <a:pt x="24" y="0"/>
                    </a:moveTo>
                    <a:lnTo>
                      <a:pt x="0" y="26"/>
                    </a:lnTo>
                    <a:lnTo>
                      <a:pt x="36" y="66"/>
                    </a:lnTo>
                    <a:lnTo>
                      <a:pt x="60" y="44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48" name="Freeform 3814"/>
              <p:cNvSpPr>
                <a:spLocks noChangeAspect="1"/>
              </p:cNvSpPr>
              <p:nvPr/>
            </p:nvSpPr>
            <p:spPr bwMode="auto">
              <a:xfrm>
                <a:off x="5202" y="2092"/>
                <a:ext cx="60" cy="62"/>
              </a:xfrm>
              <a:custGeom>
                <a:avLst/>
                <a:gdLst>
                  <a:gd name="T0" fmla="*/ 24 w 60"/>
                  <a:gd name="T1" fmla="*/ 0 h 62"/>
                  <a:gd name="T2" fmla="*/ 0 w 60"/>
                  <a:gd name="T3" fmla="*/ 22 h 62"/>
                  <a:gd name="T4" fmla="*/ 36 w 60"/>
                  <a:gd name="T5" fmla="*/ 62 h 62"/>
                  <a:gd name="T6" fmla="*/ 60 w 60"/>
                  <a:gd name="T7" fmla="*/ 42 h 62"/>
                  <a:gd name="T8" fmla="*/ 24 w 60"/>
                  <a:gd name="T9" fmla="*/ 0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62"/>
                  <a:gd name="T17" fmla="*/ 60 w 60"/>
                  <a:gd name="T18" fmla="*/ 62 h 6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62">
                    <a:moveTo>
                      <a:pt x="24" y="0"/>
                    </a:moveTo>
                    <a:lnTo>
                      <a:pt x="0" y="22"/>
                    </a:lnTo>
                    <a:lnTo>
                      <a:pt x="36" y="62"/>
                    </a:lnTo>
                    <a:lnTo>
                      <a:pt x="60" y="4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50B863"/>
              </a:solidFill>
              <a:ln w="0">
                <a:solidFill>
                  <a:srgbClr val="50B86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49" name="Freeform 3815"/>
              <p:cNvSpPr>
                <a:spLocks noChangeAspect="1"/>
              </p:cNvSpPr>
              <p:nvPr/>
            </p:nvSpPr>
            <p:spPr bwMode="auto">
              <a:xfrm>
                <a:off x="5202" y="2092"/>
                <a:ext cx="60" cy="62"/>
              </a:xfrm>
              <a:custGeom>
                <a:avLst/>
                <a:gdLst>
                  <a:gd name="T0" fmla="*/ 24 w 60"/>
                  <a:gd name="T1" fmla="*/ 0 h 62"/>
                  <a:gd name="T2" fmla="*/ 0 w 60"/>
                  <a:gd name="T3" fmla="*/ 22 h 62"/>
                  <a:gd name="T4" fmla="*/ 36 w 60"/>
                  <a:gd name="T5" fmla="*/ 62 h 62"/>
                  <a:gd name="T6" fmla="*/ 60 w 60"/>
                  <a:gd name="T7" fmla="*/ 42 h 62"/>
                  <a:gd name="T8" fmla="*/ 24 w 60"/>
                  <a:gd name="T9" fmla="*/ 0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62"/>
                  <a:gd name="T17" fmla="*/ 60 w 60"/>
                  <a:gd name="T18" fmla="*/ 62 h 6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62">
                    <a:moveTo>
                      <a:pt x="24" y="0"/>
                    </a:moveTo>
                    <a:lnTo>
                      <a:pt x="0" y="22"/>
                    </a:lnTo>
                    <a:lnTo>
                      <a:pt x="36" y="62"/>
                    </a:lnTo>
                    <a:lnTo>
                      <a:pt x="60" y="42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50" name="Freeform 3816"/>
              <p:cNvSpPr>
                <a:spLocks noChangeAspect="1"/>
              </p:cNvSpPr>
              <p:nvPr/>
            </p:nvSpPr>
            <p:spPr bwMode="auto">
              <a:xfrm>
                <a:off x="5238" y="2134"/>
                <a:ext cx="60" cy="48"/>
              </a:xfrm>
              <a:custGeom>
                <a:avLst/>
                <a:gdLst>
                  <a:gd name="T0" fmla="*/ 24 w 60"/>
                  <a:gd name="T1" fmla="*/ 0 h 48"/>
                  <a:gd name="T2" fmla="*/ 0 w 60"/>
                  <a:gd name="T3" fmla="*/ 20 h 48"/>
                  <a:gd name="T4" fmla="*/ 38 w 60"/>
                  <a:gd name="T5" fmla="*/ 48 h 48"/>
                  <a:gd name="T6" fmla="*/ 60 w 60"/>
                  <a:gd name="T7" fmla="*/ 32 h 48"/>
                  <a:gd name="T8" fmla="*/ 24 w 60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48"/>
                  <a:gd name="T17" fmla="*/ 60 w 60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48">
                    <a:moveTo>
                      <a:pt x="24" y="0"/>
                    </a:moveTo>
                    <a:lnTo>
                      <a:pt x="0" y="20"/>
                    </a:lnTo>
                    <a:lnTo>
                      <a:pt x="38" y="48"/>
                    </a:lnTo>
                    <a:lnTo>
                      <a:pt x="60" y="3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33B162"/>
              </a:solidFill>
              <a:ln w="0">
                <a:solidFill>
                  <a:srgbClr val="33B16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51" name="Freeform 3817"/>
              <p:cNvSpPr>
                <a:spLocks noChangeAspect="1"/>
              </p:cNvSpPr>
              <p:nvPr/>
            </p:nvSpPr>
            <p:spPr bwMode="auto">
              <a:xfrm>
                <a:off x="5238" y="2134"/>
                <a:ext cx="60" cy="48"/>
              </a:xfrm>
              <a:custGeom>
                <a:avLst/>
                <a:gdLst>
                  <a:gd name="T0" fmla="*/ 24 w 60"/>
                  <a:gd name="T1" fmla="*/ 0 h 48"/>
                  <a:gd name="T2" fmla="*/ 0 w 60"/>
                  <a:gd name="T3" fmla="*/ 20 h 48"/>
                  <a:gd name="T4" fmla="*/ 38 w 60"/>
                  <a:gd name="T5" fmla="*/ 48 h 48"/>
                  <a:gd name="T6" fmla="*/ 60 w 60"/>
                  <a:gd name="T7" fmla="*/ 32 h 48"/>
                  <a:gd name="T8" fmla="*/ 24 w 60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48"/>
                  <a:gd name="T17" fmla="*/ 60 w 60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48">
                    <a:moveTo>
                      <a:pt x="24" y="0"/>
                    </a:moveTo>
                    <a:lnTo>
                      <a:pt x="0" y="20"/>
                    </a:lnTo>
                    <a:lnTo>
                      <a:pt x="38" y="48"/>
                    </a:lnTo>
                    <a:lnTo>
                      <a:pt x="60" y="32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52" name="Freeform 3818"/>
              <p:cNvSpPr>
                <a:spLocks noChangeAspect="1"/>
              </p:cNvSpPr>
              <p:nvPr/>
            </p:nvSpPr>
            <p:spPr bwMode="auto">
              <a:xfrm>
                <a:off x="5276" y="2166"/>
                <a:ext cx="62" cy="30"/>
              </a:xfrm>
              <a:custGeom>
                <a:avLst/>
                <a:gdLst>
                  <a:gd name="T0" fmla="*/ 22 w 62"/>
                  <a:gd name="T1" fmla="*/ 0 h 30"/>
                  <a:gd name="T2" fmla="*/ 0 w 62"/>
                  <a:gd name="T3" fmla="*/ 16 h 30"/>
                  <a:gd name="T4" fmla="*/ 40 w 62"/>
                  <a:gd name="T5" fmla="*/ 30 h 30"/>
                  <a:gd name="T6" fmla="*/ 62 w 62"/>
                  <a:gd name="T7" fmla="*/ 14 h 30"/>
                  <a:gd name="T8" fmla="*/ 22 w 62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0"/>
                  <a:gd name="T17" fmla="*/ 62 w 62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0">
                    <a:moveTo>
                      <a:pt x="22" y="0"/>
                    </a:moveTo>
                    <a:lnTo>
                      <a:pt x="0" y="16"/>
                    </a:lnTo>
                    <a:lnTo>
                      <a:pt x="40" y="30"/>
                    </a:lnTo>
                    <a:lnTo>
                      <a:pt x="62" y="14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8D6F"/>
              </a:solidFill>
              <a:ln w="0">
                <a:solidFill>
                  <a:srgbClr val="008D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53" name="Freeform 3819"/>
              <p:cNvSpPr>
                <a:spLocks noChangeAspect="1"/>
              </p:cNvSpPr>
              <p:nvPr/>
            </p:nvSpPr>
            <p:spPr bwMode="auto">
              <a:xfrm>
                <a:off x="5276" y="2166"/>
                <a:ext cx="62" cy="30"/>
              </a:xfrm>
              <a:custGeom>
                <a:avLst/>
                <a:gdLst>
                  <a:gd name="T0" fmla="*/ 22 w 62"/>
                  <a:gd name="T1" fmla="*/ 0 h 30"/>
                  <a:gd name="T2" fmla="*/ 0 w 62"/>
                  <a:gd name="T3" fmla="*/ 16 h 30"/>
                  <a:gd name="T4" fmla="*/ 40 w 62"/>
                  <a:gd name="T5" fmla="*/ 30 h 30"/>
                  <a:gd name="T6" fmla="*/ 62 w 62"/>
                  <a:gd name="T7" fmla="*/ 14 h 30"/>
                  <a:gd name="T8" fmla="*/ 22 w 62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0"/>
                  <a:gd name="T17" fmla="*/ 62 w 62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0">
                    <a:moveTo>
                      <a:pt x="22" y="0"/>
                    </a:moveTo>
                    <a:lnTo>
                      <a:pt x="0" y="16"/>
                    </a:lnTo>
                    <a:lnTo>
                      <a:pt x="40" y="30"/>
                    </a:lnTo>
                    <a:lnTo>
                      <a:pt x="62" y="14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54" name="Freeform 3820"/>
              <p:cNvSpPr>
                <a:spLocks noChangeAspect="1"/>
              </p:cNvSpPr>
              <p:nvPr/>
            </p:nvSpPr>
            <p:spPr bwMode="auto">
              <a:xfrm>
                <a:off x="4212" y="1812"/>
                <a:ext cx="52" cy="20"/>
              </a:xfrm>
              <a:custGeom>
                <a:avLst/>
                <a:gdLst>
                  <a:gd name="T0" fmla="*/ 26 w 52"/>
                  <a:gd name="T1" fmla="*/ 0 h 20"/>
                  <a:gd name="T2" fmla="*/ 0 w 52"/>
                  <a:gd name="T3" fmla="*/ 12 h 20"/>
                  <a:gd name="T4" fmla="*/ 26 w 52"/>
                  <a:gd name="T5" fmla="*/ 20 h 20"/>
                  <a:gd name="T6" fmla="*/ 52 w 52"/>
                  <a:gd name="T7" fmla="*/ 10 h 20"/>
                  <a:gd name="T8" fmla="*/ 26 w 5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"/>
                  <a:gd name="T17" fmla="*/ 52 w 5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">
                    <a:moveTo>
                      <a:pt x="26" y="0"/>
                    </a:moveTo>
                    <a:lnTo>
                      <a:pt x="0" y="12"/>
                    </a:lnTo>
                    <a:lnTo>
                      <a:pt x="26" y="20"/>
                    </a:lnTo>
                    <a:lnTo>
                      <a:pt x="52" y="1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55" name="Freeform 3821"/>
              <p:cNvSpPr>
                <a:spLocks noChangeAspect="1"/>
              </p:cNvSpPr>
              <p:nvPr/>
            </p:nvSpPr>
            <p:spPr bwMode="auto">
              <a:xfrm>
                <a:off x="4212" y="1812"/>
                <a:ext cx="52" cy="20"/>
              </a:xfrm>
              <a:custGeom>
                <a:avLst/>
                <a:gdLst>
                  <a:gd name="T0" fmla="*/ 26 w 52"/>
                  <a:gd name="T1" fmla="*/ 0 h 20"/>
                  <a:gd name="T2" fmla="*/ 0 w 52"/>
                  <a:gd name="T3" fmla="*/ 12 h 20"/>
                  <a:gd name="T4" fmla="*/ 26 w 52"/>
                  <a:gd name="T5" fmla="*/ 20 h 20"/>
                  <a:gd name="T6" fmla="*/ 52 w 52"/>
                  <a:gd name="T7" fmla="*/ 10 h 20"/>
                  <a:gd name="T8" fmla="*/ 26 w 5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"/>
                  <a:gd name="T17" fmla="*/ 52 w 5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">
                    <a:moveTo>
                      <a:pt x="26" y="0"/>
                    </a:moveTo>
                    <a:lnTo>
                      <a:pt x="0" y="12"/>
                    </a:lnTo>
                    <a:lnTo>
                      <a:pt x="26" y="20"/>
                    </a:lnTo>
                    <a:lnTo>
                      <a:pt x="52" y="10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56" name="Freeform 3822"/>
              <p:cNvSpPr>
                <a:spLocks noChangeAspect="1"/>
              </p:cNvSpPr>
              <p:nvPr/>
            </p:nvSpPr>
            <p:spPr bwMode="auto">
              <a:xfrm>
                <a:off x="4238" y="1822"/>
                <a:ext cx="52" cy="20"/>
              </a:xfrm>
              <a:custGeom>
                <a:avLst/>
                <a:gdLst>
                  <a:gd name="T0" fmla="*/ 26 w 52"/>
                  <a:gd name="T1" fmla="*/ 0 h 20"/>
                  <a:gd name="T2" fmla="*/ 0 w 52"/>
                  <a:gd name="T3" fmla="*/ 10 h 20"/>
                  <a:gd name="T4" fmla="*/ 26 w 52"/>
                  <a:gd name="T5" fmla="*/ 20 h 20"/>
                  <a:gd name="T6" fmla="*/ 52 w 52"/>
                  <a:gd name="T7" fmla="*/ 8 h 20"/>
                  <a:gd name="T8" fmla="*/ 26 w 5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"/>
                  <a:gd name="T17" fmla="*/ 52 w 5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">
                    <a:moveTo>
                      <a:pt x="26" y="0"/>
                    </a:moveTo>
                    <a:lnTo>
                      <a:pt x="0" y="10"/>
                    </a:lnTo>
                    <a:lnTo>
                      <a:pt x="26" y="20"/>
                    </a:lnTo>
                    <a:lnTo>
                      <a:pt x="52" y="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8A6F"/>
              </a:solidFill>
              <a:ln w="0">
                <a:solidFill>
                  <a:srgbClr val="008A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57" name="Freeform 3823"/>
              <p:cNvSpPr>
                <a:spLocks noChangeAspect="1"/>
              </p:cNvSpPr>
              <p:nvPr/>
            </p:nvSpPr>
            <p:spPr bwMode="auto">
              <a:xfrm>
                <a:off x="4238" y="1822"/>
                <a:ext cx="52" cy="20"/>
              </a:xfrm>
              <a:custGeom>
                <a:avLst/>
                <a:gdLst>
                  <a:gd name="T0" fmla="*/ 26 w 52"/>
                  <a:gd name="T1" fmla="*/ 0 h 20"/>
                  <a:gd name="T2" fmla="*/ 0 w 52"/>
                  <a:gd name="T3" fmla="*/ 10 h 20"/>
                  <a:gd name="T4" fmla="*/ 26 w 52"/>
                  <a:gd name="T5" fmla="*/ 20 h 20"/>
                  <a:gd name="T6" fmla="*/ 52 w 52"/>
                  <a:gd name="T7" fmla="*/ 8 h 20"/>
                  <a:gd name="T8" fmla="*/ 26 w 5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"/>
                  <a:gd name="T17" fmla="*/ 52 w 5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">
                    <a:moveTo>
                      <a:pt x="26" y="0"/>
                    </a:moveTo>
                    <a:lnTo>
                      <a:pt x="0" y="10"/>
                    </a:lnTo>
                    <a:lnTo>
                      <a:pt x="26" y="20"/>
                    </a:lnTo>
                    <a:lnTo>
                      <a:pt x="52" y="8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58" name="Freeform 3824"/>
              <p:cNvSpPr>
                <a:spLocks noChangeAspect="1"/>
              </p:cNvSpPr>
              <p:nvPr/>
            </p:nvSpPr>
            <p:spPr bwMode="auto">
              <a:xfrm>
                <a:off x="4264" y="1830"/>
                <a:ext cx="52" cy="22"/>
              </a:xfrm>
              <a:custGeom>
                <a:avLst/>
                <a:gdLst>
                  <a:gd name="T0" fmla="*/ 26 w 52"/>
                  <a:gd name="T1" fmla="*/ 0 h 22"/>
                  <a:gd name="T2" fmla="*/ 0 w 52"/>
                  <a:gd name="T3" fmla="*/ 12 h 22"/>
                  <a:gd name="T4" fmla="*/ 26 w 52"/>
                  <a:gd name="T5" fmla="*/ 22 h 22"/>
                  <a:gd name="T6" fmla="*/ 52 w 52"/>
                  <a:gd name="T7" fmla="*/ 10 h 22"/>
                  <a:gd name="T8" fmla="*/ 26 w 52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2"/>
                  <a:gd name="T17" fmla="*/ 52 w 52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2">
                    <a:moveTo>
                      <a:pt x="26" y="0"/>
                    </a:moveTo>
                    <a:lnTo>
                      <a:pt x="0" y="12"/>
                    </a:lnTo>
                    <a:lnTo>
                      <a:pt x="26" y="22"/>
                    </a:lnTo>
                    <a:lnTo>
                      <a:pt x="52" y="1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59" name="Freeform 3825"/>
              <p:cNvSpPr>
                <a:spLocks noChangeAspect="1"/>
              </p:cNvSpPr>
              <p:nvPr/>
            </p:nvSpPr>
            <p:spPr bwMode="auto">
              <a:xfrm>
                <a:off x="4264" y="1830"/>
                <a:ext cx="52" cy="22"/>
              </a:xfrm>
              <a:custGeom>
                <a:avLst/>
                <a:gdLst>
                  <a:gd name="T0" fmla="*/ 26 w 52"/>
                  <a:gd name="T1" fmla="*/ 0 h 22"/>
                  <a:gd name="T2" fmla="*/ 0 w 52"/>
                  <a:gd name="T3" fmla="*/ 12 h 22"/>
                  <a:gd name="T4" fmla="*/ 26 w 52"/>
                  <a:gd name="T5" fmla="*/ 22 h 22"/>
                  <a:gd name="T6" fmla="*/ 52 w 52"/>
                  <a:gd name="T7" fmla="*/ 10 h 22"/>
                  <a:gd name="T8" fmla="*/ 26 w 52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2"/>
                  <a:gd name="T17" fmla="*/ 52 w 52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2">
                    <a:moveTo>
                      <a:pt x="26" y="0"/>
                    </a:moveTo>
                    <a:lnTo>
                      <a:pt x="0" y="12"/>
                    </a:lnTo>
                    <a:lnTo>
                      <a:pt x="26" y="22"/>
                    </a:lnTo>
                    <a:lnTo>
                      <a:pt x="52" y="10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60" name="Freeform 3826"/>
              <p:cNvSpPr>
                <a:spLocks noChangeAspect="1"/>
              </p:cNvSpPr>
              <p:nvPr/>
            </p:nvSpPr>
            <p:spPr bwMode="auto">
              <a:xfrm>
                <a:off x="4290" y="1840"/>
                <a:ext cx="52" cy="20"/>
              </a:xfrm>
              <a:custGeom>
                <a:avLst/>
                <a:gdLst>
                  <a:gd name="T0" fmla="*/ 26 w 52"/>
                  <a:gd name="T1" fmla="*/ 0 h 20"/>
                  <a:gd name="T2" fmla="*/ 0 w 52"/>
                  <a:gd name="T3" fmla="*/ 12 h 20"/>
                  <a:gd name="T4" fmla="*/ 26 w 52"/>
                  <a:gd name="T5" fmla="*/ 20 h 20"/>
                  <a:gd name="T6" fmla="*/ 52 w 52"/>
                  <a:gd name="T7" fmla="*/ 10 h 20"/>
                  <a:gd name="T8" fmla="*/ 26 w 5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"/>
                  <a:gd name="T17" fmla="*/ 52 w 5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">
                    <a:moveTo>
                      <a:pt x="26" y="0"/>
                    </a:moveTo>
                    <a:lnTo>
                      <a:pt x="0" y="12"/>
                    </a:lnTo>
                    <a:lnTo>
                      <a:pt x="26" y="20"/>
                    </a:lnTo>
                    <a:lnTo>
                      <a:pt x="52" y="1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61" name="Freeform 3827"/>
              <p:cNvSpPr>
                <a:spLocks noChangeAspect="1"/>
              </p:cNvSpPr>
              <p:nvPr/>
            </p:nvSpPr>
            <p:spPr bwMode="auto">
              <a:xfrm>
                <a:off x="4290" y="1840"/>
                <a:ext cx="52" cy="20"/>
              </a:xfrm>
              <a:custGeom>
                <a:avLst/>
                <a:gdLst>
                  <a:gd name="T0" fmla="*/ 26 w 52"/>
                  <a:gd name="T1" fmla="*/ 0 h 20"/>
                  <a:gd name="T2" fmla="*/ 0 w 52"/>
                  <a:gd name="T3" fmla="*/ 12 h 20"/>
                  <a:gd name="T4" fmla="*/ 26 w 52"/>
                  <a:gd name="T5" fmla="*/ 20 h 20"/>
                  <a:gd name="T6" fmla="*/ 52 w 52"/>
                  <a:gd name="T7" fmla="*/ 10 h 20"/>
                  <a:gd name="T8" fmla="*/ 26 w 5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"/>
                  <a:gd name="T17" fmla="*/ 52 w 5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">
                    <a:moveTo>
                      <a:pt x="26" y="0"/>
                    </a:moveTo>
                    <a:lnTo>
                      <a:pt x="0" y="12"/>
                    </a:lnTo>
                    <a:lnTo>
                      <a:pt x="26" y="20"/>
                    </a:lnTo>
                    <a:lnTo>
                      <a:pt x="52" y="10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62" name="Freeform 3828"/>
              <p:cNvSpPr>
                <a:spLocks noChangeAspect="1"/>
              </p:cNvSpPr>
              <p:nvPr/>
            </p:nvSpPr>
            <p:spPr bwMode="auto">
              <a:xfrm>
                <a:off x="4316" y="1850"/>
                <a:ext cx="52" cy="20"/>
              </a:xfrm>
              <a:custGeom>
                <a:avLst/>
                <a:gdLst>
                  <a:gd name="T0" fmla="*/ 26 w 52"/>
                  <a:gd name="T1" fmla="*/ 0 h 20"/>
                  <a:gd name="T2" fmla="*/ 0 w 52"/>
                  <a:gd name="T3" fmla="*/ 10 h 20"/>
                  <a:gd name="T4" fmla="*/ 28 w 52"/>
                  <a:gd name="T5" fmla="*/ 20 h 20"/>
                  <a:gd name="T6" fmla="*/ 52 w 52"/>
                  <a:gd name="T7" fmla="*/ 8 h 20"/>
                  <a:gd name="T8" fmla="*/ 26 w 5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"/>
                  <a:gd name="T17" fmla="*/ 52 w 5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">
                    <a:moveTo>
                      <a:pt x="26" y="0"/>
                    </a:moveTo>
                    <a:lnTo>
                      <a:pt x="0" y="10"/>
                    </a:lnTo>
                    <a:lnTo>
                      <a:pt x="28" y="20"/>
                    </a:lnTo>
                    <a:lnTo>
                      <a:pt x="52" y="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886F"/>
              </a:solidFill>
              <a:ln w="0">
                <a:solidFill>
                  <a:srgbClr val="0088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63" name="Freeform 3829"/>
              <p:cNvSpPr>
                <a:spLocks noChangeAspect="1"/>
              </p:cNvSpPr>
              <p:nvPr/>
            </p:nvSpPr>
            <p:spPr bwMode="auto">
              <a:xfrm>
                <a:off x="4316" y="1850"/>
                <a:ext cx="52" cy="20"/>
              </a:xfrm>
              <a:custGeom>
                <a:avLst/>
                <a:gdLst>
                  <a:gd name="T0" fmla="*/ 26 w 52"/>
                  <a:gd name="T1" fmla="*/ 0 h 20"/>
                  <a:gd name="T2" fmla="*/ 0 w 52"/>
                  <a:gd name="T3" fmla="*/ 10 h 20"/>
                  <a:gd name="T4" fmla="*/ 28 w 52"/>
                  <a:gd name="T5" fmla="*/ 20 h 20"/>
                  <a:gd name="T6" fmla="*/ 52 w 52"/>
                  <a:gd name="T7" fmla="*/ 8 h 20"/>
                  <a:gd name="T8" fmla="*/ 26 w 5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"/>
                  <a:gd name="T17" fmla="*/ 52 w 5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">
                    <a:moveTo>
                      <a:pt x="26" y="0"/>
                    </a:moveTo>
                    <a:lnTo>
                      <a:pt x="0" y="10"/>
                    </a:lnTo>
                    <a:lnTo>
                      <a:pt x="28" y="20"/>
                    </a:lnTo>
                    <a:lnTo>
                      <a:pt x="52" y="8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64" name="Freeform 3830"/>
              <p:cNvSpPr>
                <a:spLocks noChangeAspect="1"/>
              </p:cNvSpPr>
              <p:nvPr/>
            </p:nvSpPr>
            <p:spPr bwMode="auto">
              <a:xfrm>
                <a:off x="4344" y="1858"/>
                <a:ext cx="52" cy="20"/>
              </a:xfrm>
              <a:custGeom>
                <a:avLst/>
                <a:gdLst>
                  <a:gd name="T0" fmla="*/ 24 w 52"/>
                  <a:gd name="T1" fmla="*/ 0 h 20"/>
                  <a:gd name="T2" fmla="*/ 0 w 52"/>
                  <a:gd name="T3" fmla="*/ 12 h 20"/>
                  <a:gd name="T4" fmla="*/ 26 w 52"/>
                  <a:gd name="T5" fmla="*/ 20 h 20"/>
                  <a:gd name="T6" fmla="*/ 52 w 52"/>
                  <a:gd name="T7" fmla="*/ 8 h 20"/>
                  <a:gd name="T8" fmla="*/ 24 w 5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"/>
                  <a:gd name="T17" fmla="*/ 52 w 5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">
                    <a:moveTo>
                      <a:pt x="24" y="0"/>
                    </a:moveTo>
                    <a:lnTo>
                      <a:pt x="0" y="12"/>
                    </a:lnTo>
                    <a:lnTo>
                      <a:pt x="26" y="20"/>
                    </a:lnTo>
                    <a:lnTo>
                      <a:pt x="52" y="8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8670"/>
              </a:solidFill>
              <a:ln w="0">
                <a:solidFill>
                  <a:srgbClr val="0086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65" name="Freeform 3831"/>
              <p:cNvSpPr>
                <a:spLocks noChangeAspect="1"/>
              </p:cNvSpPr>
              <p:nvPr/>
            </p:nvSpPr>
            <p:spPr bwMode="auto">
              <a:xfrm>
                <a:off x="4344" y="1858"/>
                <a:ext cx="52" cy="20"/>
              </a:xfrm>
              <a:custGeom>
                <a:avLst/>
                <a:gdLst>
                  <a:gd name="T0" fmla="*/ 24 w 52"/>
                  <a:gd name="T1" fmla="*/ 0 h 20"/>
                  <a:gd name="T2" fmla="*/ 0 w 52"/>
                  <a:gd name="T3" fmla="*/ 12 h 20"/>
                  <a:gd name="T4" fmla="*/ 26 w 52"/>
                  <a:gd name="T5" fmla="*/ 20 h 20"/>
                  <a:gd name="T6" fmla="*/ 52 w 52"/>
                  <a:gd name="T7" fmla="*/ 8 h 20"/>
                  <a:gd name="T8" fmla="*/ 24 w 5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"/>
                  <a:gd name="T17" fmla="*/ 52 w 5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">
                    <a:moveTo>
                      <a:pt x="24" y="0"/>
                    </a:moveTo>
                    <a:lnTo>
                      <a:pt x="0" y="12"/>
                    </a:lnTo>
                    <a:lnTo>
                      <a:pt x="26" y="20"/>
                    </a:lnTo>
                    <a:lnTo>
                      <a:pt x="52" y="8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66" name="Freeform 3832"/>
              <p:cNvSpPr>
                <a:spLocks noChangeAspect="1"/>
              </p:cNvSpPr>
              <p:nvPr/>
            </p:nvSpPr>
            <p:spPr bwMode="auto">
              <a:xfrm>
                <a:off x="4370" y="1866"/>
                <a:ext cx="54" cy="22"/>
              </a:xfrm>
              <a:custGeom>
                <a:avLst/>
                <a:gdLst>
                  <a:gd name="T0" fmla="*/ 26 w 54"/>
                  <a:gd name="T1" fmla="*/ 0 h 22"/>
                  <a:gd name="T2" fmla="*/ 0 w 54"/>
                  <a:gd name="T3" fmla="*/ 12 h 22"/>
                  <a:gd name="T4" fmla="*/ 28 w 54"/>
                  <a:gd name="T5" fmla="*/ 22 h 22"/>
                  <a:gd name="T6" fmla="*/ 54 w 54"/>
                  <a:gd name="T7" fmla="*/ 10 h 22"/>
                  <a:gd name="T8" fmla="*/ 26 w 5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2"/>
                  <a:gd name="T17" fmla="*/ 54 w 5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2">
                    <a:moveTo>
                      <a:pt x="26" y="0"/>
                    </a:moveTo>
                    <a:lnTo>
                      <a:pt x="0" y="12"/>
                    </a:lnTo>
                    <a:lnTo>
                      <a:pt x="28" y="22"/>
                    </a:lnTo>
                    <a:lnTo>
                      <a:pt x="54" y="1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8370"/>
              </a:solidFill>
              <a:ln w="0">
                <a:solidFill>
                  <a:srgbClr val="0083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67" name="Freeform 3833"/>
              <p:cNvSpPr>
                <a:spLocks noChangeAspect="1"/>
              </p:cNvSpPr>
              <p:nvPr/>
            </p:nvSpPr>
            <p:spPr bwMode="auto">
              <a:xfrm>
                <a:off x="4370" y="1866"/>
                <a:ext cx="54" cy="22"/>
              </a:xfrm>
              <a:custGeom>
                <a:avLst/>
                <a:gdLst>
                  <a:gd name="T0" fmla="*/ 26 w 54"/>
                  <a:gd name="T1" fmla="*/ 0 h 22"/>
                  <a:gd name="T2" fmla="*/ 0 w 54"/>
                  <a:gd name="T3" fmla="*/ 12 h 22"/>
                  <a:gd name="T4" fmla="*/ 28 w 54"/>
                  <a:gd name="T5" fmla="*/ 22 h 22"/>
                  <a:gd name="T6" fmla="*/ 54 w 54"/>
                  <a:gd name="T7" fmla="*/ 10 h 22"/>
                  <a:gd name="T8" fmla="*/ 26 w 5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2"/>
                  <a:gd name="T17" fmla="*/ 54 w 5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2">
                    <a:moveTo>
                      <a:pt x="26" y="0"/>
                    </a:moveTo>
                    <a:lnTo>
                      <a:pt x="0" y="12"/>
                    </a:lnTo>
                    <a:lnTo>
                      <a:pt x="28" y="22"/>
                    </a:lnTo>
                    <a:lnTo>
                      <a:pt x="54" y="10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68" name="Freeform 3834"/>
              <p:cNvSpPr>
                <a:spLocks noChangeAspect="1"/>
              </p:cNvSpPr>
              <p:nvPr/>
            </p:nvSpPr>
            <p:spPr bwMode="auto">
              <a:xfrm>
                <a:off x="4398" y="1876"/>
                <a:ext cx="54" cy="20"/>
              </a:xfrm>
              <a:custGeom>
                <a:avLst/>
                <a:gdLst>
                  <a:gd name="T0" fmla="*/ 26 w 54"/>
                  <a:gd name="T1" fmla="*/ 0 h 20"/>
                  <a:gd name="T2" fmla="*/ 0 w 54"/>
                  <a:gd name="T3" fmla="*/ 12 h 20"/>
                  <a:gd name="T4" fmla="*/ 28 w 54"/>
                  <a:gd name="T5" fmla="*/ 20 h 20"/>
                  <a:gd name="T6" fmla="*/ 54 w 54"/>
                  <a:gd name="T7" fmla="*/ 8 h 20"/>
                  <a:gd name="T8" fmla="*/ 26 w 54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0"/>
                  <a:gd name="T17" fmla="*/ 54 w 54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0">
                    <a:moveTo>
                      <a:pt x="26" y="0"/>
                    </a:moveTo>
                    <a:lnTo>
                      <a:pt x="0" y="12"/>
                    </a:lnTo>
                    <a:lnTo>
                      <a:pt x="28" y="20"/>
                    </a:lnTo>
                    <a:lnTo>
                      <a:pt x="54" y="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8070"/>
              </a:solidFill>
              <a:ln w="0">
                <a:solidFill>
                  <a:srgbClr val="0080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69" name="Freeform 3835"/>
              <p:cNvSpPr>
                <a:spLocks noChangeAspect="1"/>
              </p:cNvSpPr>
              <p:nvPr/>
            </p:nvSpPr>
            <p:spPr bwMode="auto">
              <a:xfrm>
                <a:off x="4398" y="1876"/>
                <a:ext cx="54" cy="20"/>
              </a:xfrm>
              <a:custGeom>
                <a:avLst/>
                <a:gdLst>
                  <a:gd name="T0" fmla="*/ 26 w 54"/>
                  <a:gd name="T1" fmla="*/ 0 h 20"/>
                  <a:gd name="T2" fmla="*/ 0 w 54"/>
                  <a:gd name="T3" fmla="*/ 12 h 20"/>
                  <a:gd name="T4" fmla="*/ 28 w 54"/>
                  <a:gd name="T5" fmla="*/ 20 h 20"/>
                  <a:gd name="T6" fmla="*/ 54 w 54"/>
                  <a:gd name="T7" fmla="*/ 8 h 20"/>
                  <a:gd name="T8" fmla="*/ 26 w 54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0"/>
                  <a:gd name="T17" fmla="*/ 54 w 54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0">
                    <a:moveTo>
                      <a:pt x="26" y="0"/>
                    </a:moveTo>
                    <a:lnTo>
                      <a:pt x="0" y="12"/>
                    </a:lnTo>
                    <a:lnTo>
                      <a:pt x="28" y="20"/>
                    </a:lnTo>
                    <a:lnTo>
                      <a:pt x="54" y="8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70" name="Freeform 3836"/>
              <p:cNvSpPr>
                <a:spLocks noChangeAspect="1"/>
              </p:cNvSpPr>
              <p:nvPr/>
            </p:nvSpPr>
            <p:spPr bwMode="auto">
              <a:xfrm>
                <a:off x="4426" y="1884"/>
                <a:ext cx="54" cy="18"/>
              </a:xfrm>
              <a:custGeom>
                <a:avLst/>
                <a:gdLst>
                  <a:gd name="T0" fmla="*/ 26 w 54"/>
                  <a:gd name="T1" fmla="*/ 0 h 18"/>
                  <a:gd name="T2" fmla="*/ 0 w 54"/>
                  <a:gd name="T3" fmla="*/ 12 h 18"/>
                  <a:gd name="T4" fmla="*/ 28 w 54"/>
                  <a:gd name="T5" fmla="*/ 18 h 18"/>
                  <a:gd name="T6" fmla="*/ 54 w 54"/>
                  <a:gd name="T7" fmla="*/ 6 h 18"/>
                  <a:gd name="T8" fmla="*/ 26 w 54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8"/>
                  <a:gd name="T17" fmla="*/ 54 w 54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8">
                    <a:moveTo>
                      <a:pt x="26" y="0"/>
                    </a:moveTo>
                    <a:lnTo>
                      <a:pt x="0" y="12"/>
                    </a:lnTo>
                    <a:lnTo>
                      <a:pt x="28" y="18"/>
                    </a:lnTo>
                    <a:lnTo>
                      <a:pt x="54" y="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7B71"/>
              </a:solidFill>
              <a:ln w="0">
                <a:solidFill>
                  <a:srgbClr val="007B7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71" name="Freeform 3837"/>
              <p:cNvSpPr>
                <a:spLocks noChangeAspect="1"/>
              </p:cNvSpPr>
              <p:nvPr/>
            </p:nvSpPr>
            <p:spPr bwMode="auto">
              <a:xfrm>
                <a:off x="4426" y="1884"/>
                <a:ext cx="54" cy="18"/>
              </a:xfrm>
              <a:custGeom>
                <a:avLst/>
                <a:gdLst>
                  <a:gd name="T0" fmla="*/ 26 w 54"/>
                  <a:gd name="T1" fmla="*/ 0 h 18"/>
                  <a:gd name="T2" fmla="*/ 0 w 54"/>
                  <a:gd name="T3" fmla="*/ 12 h 18"/>
                  <a:gd name="T4" fmla="*/ 28 w 54"/>
                  <a:gd name="T5" fmla="*/ 18 h 18"/>
                  <a:gd name="T6" fmla="*/ 54 w 54"/>
                  <a:gd name="T7" fmla="*/ 6 h 18"/>
                  <a:gd name="T8" fmla="*/ 26 w 54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8"/>
                  <a:gd name="T17" fmla="*/ 54 w 54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8">
                    <a:moveTo>
                      <a:pt x="26" y="0"/>
                    </a:moveTo>
                    <a:lnTo>
                      <a:pt x="0" y="12"/>
                    </a:lnTo>
                    <a:lnTo>
                      <a:pt x="28" y="18"/>
                    </a:lnTo>
                    <a:lnTo>
                      <a:pt x="54" y="6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72" name="Freeform 3838"/>
              <p:cNvSpPr>
                <a:spLocks noChangeAspect="1"/>
              </p:cNvSpPr>
              <p:nvPr/>
            </p:nvSpPr>
            <p:spPr bwMode="auto">
              <a:xfrm>
                <a:off x="4454" y="1890"/>
                <a:ext cx="54" cy="20"/>
              </a:xfrm>
              <a:custGeom>
                <a:avLst/>
                <a:gdLst>
                  <a:gd name="T0" fmla="*/ 26 w 54"/>
                  <a:gd name="T1" fmla="*/ 0 h 20"/>
                  <a:gd name="T2" fmla="*/ 0 w 54"/>
                  <a:gd name="T3" fmla="*/ 12 h 20"/>
                  <a:gd name="T4" fmla="*/ 30 w 54"/>
                  <a:gd name="T5" fmla="*/ 20 h 20"/>
                  <a:gd name="T6" fmla="*/ 54 w 54"/>
                  <a:gd name="T7" fmla="*/ 6 h 20"/>
                  <a:gd name="T8" fmla="*/ 26 w 54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0"/>
                  <a:gd name="T17" fmla="*/ 54 w 54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0">
                    <a:moveTo>
                      <a:pt x="26" y="0"/>
                    </a:moveTo>
                    <a:lnTo>
                      <a:pt x="0" y="12"/>
                    </a:lnTo>
                    <a:lnTo>
                      <a:pt x="30" y="20"/>
                    </a:lnTo>
                    <a:lnTo>
                      <a:pt x="54" y="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7772"/>
              </a:solidFill>
              <a:ln w="0">
                <a:solidFill>
                  <a:srgbClr val="00777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73" name="Freeform 3839"/>
              <p:cNvSpPr>
                <a:spLocks noChangeAspect="1"/>
              </p:cNvSpPr>
              <p:nvPr/>
            </p:nvSpPr>
            <p:spPr bwMode="auto">
              <a:xfrm>
                <a:off x="4454" y="1890"/>
                <a:ext cx="54" cy="20"/>
              </a:xfrm>
              <a:custGeom>
                <a:avLst/>
                <a:gdLst>
                  <a:gd name="T0" fmla="*/ 26 w 54"/>
                  <a:gd name="T1" fmla="*/ 0 h 20"/>
                  <a:gd name="T2" fmla="*/ 0 w 54"/>
                  <a:gd name="T3" fmla="*/ 12 h 20"/>
                  <a:gd name="T4" fmla="*/ 30 w 54"/>
                  <a:gd name="T5" fmla="*/ 20 h 20"/>
                  <a:gd name="T6" fmla="*/ 54 w 54"/>
                  <a:gd name="T7" fmla="*/ 6 h 20"/>
                  <a:gd name="T8" fmla="*/ 26 w 54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0"/>
                  <a:gd name="T17" fmla="*/ 54 w 54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0">
                    <a:moveTo>
                      <a:pt x="26" y="0"/>
                    </a:moveTo>
                    <a:lnTo>
                      <a:pt x="0" y="12"/>
                    </a:lnTo>
                    <a:lnTo>
                      <a:pt x="30" y="20"/>
                    </a:lnTo>
                    <a:lnTo>
                      <a:pt x="54" y="6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74" name="Freeform 3840"/>
              <p:cNvSpPr>
                <a:spLocks noChangeAspect="1"/>
              </p:cNvSpPr>
              <p:nvPr/>
            </p:nvSpPr>
            <p:spPr bwMode="auto">
              <a:xfrm>
                <a:off x="4484" y="1896"/>
                <a:ext cx="54" cy="18"/>
              </a:xfrm>
              <a:custGeom>
                <a:avLst/>
                <a:gdLst>
                  <a:gd name="T0" fmla="*/ 24 w 54"/>
                  <a:gd name="T1" fmla="*/ 0 h 18"/>
                  <a:gd name="T2" fmla="*/ 0 w 54"/>
                  <a:gd name="T3" fmla="*/ 14 h 18"/>
                  <a:gd name="T4" fmla="*/ 28 w 54"/>
                  <a:gd name="T5" fmla="*/ 18 h 18"/>
                  <a:gd name="T6" fmla="*/ 54 w 54"/>
                  <a:gd name="T7" fmla="*/ 6 h 18"/>
                  <a:gd name="T8" fmla="*/ 24 w 54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8"/>
                  <a:gd name="T17" fmla="*/ 54 w 54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8">
                    <a:moveTo>
                      <a:pt x="24" y="0"/>
                    </a:moveTo>
                    <a:lnTo>
                      <a:pt x="0" y="14"/>
                    </a:lnTo>
                    <a:lnTo>
                      <a:pt x="28" y="18"/>
                    </a:lnTo>
                    <a:lnTo>
                      <a:pt x="54" y="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7173"/>
              </a:solidFill>
              <a:ln w="0">
                <a:solidFill>
                  <a:srgbClr val="00717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75" name="Freeform 3841"/>
              <p:cNvSpPr>
                <a:spLocks noChangeAspect="1"/>
              </p:cNvSpPr>
              <p:nvPr/>
            </p:nvSpPr>
            <p:spPr bwMode="auto">
              <a:xfrm>
                <a:off x="4484" y="1896"/>
                <a:ext cx="54" cy="18"/>
              </a:xfrm>
              <a:custGeom>
                <a:avLst/>
                <a:gdLst>
                  <a:gd name="T0" fmla="*/ 24 w 54"/>
                  <a:gd name="T1" fmla="*/ 0 h 18"/>
                  <a:gd name="T2" fmla="*/ 0 w 54"/>
                  <a:gd name="T3" fmla="*/ 14 h 18"/>
                  <a:gd name="T4" fmla="*/ 28 w 54"/>
                  <a:gd name="T5" fmla="*/ 18 h 18"/>
                  <a:gd name="T6" fmla="*/ 54 w 54"/>
                  <a:gd name="T7" fmla="*/ 6 h 18"/>
                  <a:gd name="T8" fmla="*/ 24 w 54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8"/>
                  <a:gd name="T17" fmla="*/ 54 w 54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8">
                    <a:moveTo>
                      <a:pt x="24" y="0"/>
                    </a:moveTo>
                    <a:lnTo>
                      <a:pt x="0" y="14"/>
                    </a:lnTo>
                    <a:lnTo>
                      <a:pt x="28" y="18"/>
                    </a:lnTo>
                    <a:lnTo>
                      <a:pt x="54" y="6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76" name="Freeform 3842"/>
              <p:cNvSpPr>
                <a:spLocks noChangeAspect="1"/>
              </p:cNvSpPr>
              <p:nvPr/>
            </p:nvSpPr>
            <p:spPr bwMode="auto">
              <a:xfrm>
                <a:off x="4512" y="1902"/>
                <a:ext cx="54" cy="18"/>
              </a:xfrm>
              <a:custGeom>
                <a:avLst/>
                <a:gdLst>
                  <a:gd name="T0" fmla="*/ 26 w 54"/>
                  <a:gd name="T1" fmla="*/ 0 h 18"/>
                  <a:gd name="T2" fmla="*/ 0 w 54"/>
                  <a:gd name="T3" fmla="*/ 12 h 18"/>
                  <a:gd name="T4" fmla="*/ 30 w 54"/>
                  <a:gd name="T5" fmla="*/ 18 h 18"/>
                  <a:gd name="T6" fmla="*/ 54 w 54"/>
                  <a:gd name="T7" fmla="*/ 4 h 18"/>
                  <a:gd name="T8" fmla="*/ 26 w 54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8"/>
                  <a:gd name="T17" fmla="*/ 54 w 54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8">
                    <a:moveTo>
                      <a:pt x="26" y="0"/>
                    </a:moveTo>
                    <a:lnTo>
                      <a:pt x="0" y="12"/>
                    </a:lnTo>
                    <a:lnTo>
                      <a:pt x="30" y="18"/>
                    </a:lnTo>
                    <a:lnTo>
                      <a:pt x="54" y="4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B75"/>
              </a:solidFill>
              <a:ln w="0">
                <a:solidFill>
                  <a:srgbClr val="006B7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77" name="Freeform 3843"/>
              <p:cNvSpPr>
                <a:spLocks noChangeAspect="1"/>
              </p:cNvSpPr>
              <p:nvPr/>
            </p:nvSpPr>
            <p:spPr bwMode="auto">
              <a:xfrm>
                <a:off x="4512" y="1902"/>
                <a:ext cx="54" cy="18"/>
              </a:xfrm>
              <a:custGeom>
                <a:avLst/>
                <a:gdLst>
                  <a:gd name="T0" fmla="*/ 26 w 54"/>
                  <a:gd name="T1" fmla="*/ 0 h 18"/>
                  <a:gd name="T2" fmla="*/ 0 w 54"/>
                  <a:gd name="T3" fmla="*/ 12 h 18"/>
                  <a:gd name="T4" fmla="*/ 30 w 54"/>
                  <a:gd name="T5" fmla="*/ 18 h 18"/>
                  <a:gd name="T6" fmla="*/ 54 w 54"/>
                  <a:gd name="T7" fmla="*/ 4 h 18"/>
                  <a:gd name="T8" fmla="*/ 26 w 54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8"/>
                  <a:gd name="T17" fmla="*/ 54 w 54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8">
                    <a:moveTo>
                      <a:pt x="26" y="0"/>
                    </a:moveTo>
                    <a:lnTo>
                      <a:pt x="0" y="12"/>
                    </a:lnTo>
                    <a:lnTo>
                      <a:pt x="30" y="18"/>
                    </a:lnTo>
                    <a:lnTo>
                      <a:pt x="54" y="4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78" name="Freeform 3844"/>
              <p:cNvSpPr>
                <a:spLocks noChangeAspect="1"/>
              </p:cNvSpPr>
              <p:nvPr/>
            </p:nvSpPr>
            <p:spPr bwMode="auto">
              <a:xfrm>
                <a:off x="4542" y="1906"/>
                <a:ext cx="54" cy="16"/>
              </a:xfrm>
              <a:custGeom>
                <a:avLst/>
                <a:gdLst>
                  <a:gd name="T0" fmla="*/ 24 w 54"/>
                  <a:gd name="T1" fmla="*/ 0 h 16"/>
                  <a:gd name="T2" fmla="*/ 0 w 54"/>
                  <a:gd name="T3" fmla="*/ 14 h 16"/>
                  <a:gd name="T4" fmla="*/ 30 w 54"/>
                  <a:gd name="T5" fmla="*/ 16 h 16"/>
                  <a:gd name="T6" fmla="*/ 54 w 54"/>
                  <a:gd name="T7" fmla="*/ 2 h 16"/>
                  <a:gd name="T8" fmla="*/ 24 w 54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6"/>
                  <a:gd name="T17" fmla="*/ 54 w 54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6">
                    <a:moveTo>
                      <a:pt x="24" y="0"/>
                    </a:moveTo>
                    <a:lnTo>
                      <a:pt x="0" y="14"/>
                    </a:lnTo>
                    <a:lnTo>
                      <a:pt x="30" y="16"/>
                    </a:lnTo>
                    <a:lnTo>
                      <a:pt x="5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6477"/>
              </a:solidFill>
              <a:ln w="0">
                <a:solidFill>
                  <a:srgbClr val="00647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79" name="Freeform 3845"/>
              <p:cNvSpPr>
                <a:spLocks noChangeAspect="1"/>
              </p:cNvSpPr>
              <p:nvPr/>
            </p:nvSpPr>
            <p:spPr bwMode="auto">
              <a:xfrm>
                <a:off x="4542" y="1906"/>
                <a:ext cx="54" cy="16"/>
              </a:xfrm>
              <a:custGeom>
                <a:avLst/>
                <a:gdLst>
                  <a:gd name="T0" fmla="*/ 24 w 54"/>
                  <a:gd name="T1" fmla="*/ 0 h 16"/>
                  <a:gd name="T2" fmla="*/ 0 w 54"/>
                  <a:gd name="T3" fmla="*/ 14 h 16"/>
                  <a:gd name="T4" fmla="*/ 30 w 54"/>
                  <a:gd name="T5" fmla="*/ 16 h 16"/>
                  <a:gd name="T6" fmla="*/ 54 w 54"/>
                  <a:gd name="T7" fmla="*/ 2 h 16"/>
                  <a:gd name="T8" fmla="*/ 24 w 54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6"/>
                  <a:gd name="T17" fmla="*/ 54 w 54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6">
                    <a:moveTo>
                      <a:pt x="24" y="0"/>
                    </a:moveTo>
                    <a:lnTo>
                      <a:pt x="0" y="14"/>
                    </a:lnTo>
                    <a:lnTo>
                      <a:pt x="30" y="16"/>
                    </a:lnTo>
                    <a:lnTo>
                      <a:pt x="54" y="2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80" name="Freeform 3846"/>
              <p:cNvSpPr>
                <a:spLocks noChangeAspect="1"/>
              </p:cNvSpPr>
              <p:nvPr/>
            </p:nvSpPr>
            <p:spPr bwMode="auto">
              <a:xfrm>
                <a:off x="4572" y="1908"/>
                <a:ext cx="54" cy="18"/>
              </a:xfrm>
              <a:custGeom>
                <a:avLst/>
                <a:gdLst>
                  <a:gd name="T0" fmla="*/ 24 w 54"/>
                  <a:gd name="T1" fmla="*/ 0 h 18"/>
                  <a:gd name="T2" fmla="*/ 0 w 54"/>
                  <a:gd name="T3" fmla="*/ 14 h 18"/>
                  <a:gd name="T4" fmla="*/ 30 w 54"/>
                  <a:gd name="T5" fmla="*/ 18 h 18"/>
                  <a:gd name="T6" fmla="*/ 54 w 54"/>
                  <a:gd name="T7" fmla="*/ 2 h 18"/>
                  <a:gd name="T8" fmla="*/ 24 w 54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8"/>
                  <a:gd name="T17" fmla="*/ 54 w 54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8">
                    <a:moveTo>
                      <a:pt x="24" y="0"/>
                    </a:moveTo>
                    <a:lnTo>
                      <a:pt x="0" y="14"/>
                    </a:lnTo>
                    <a:lnTo>
                      <a:pt x="30" y="18"/>
                    </a:lnTo>
                    <a:lnTo>
                      <a:pt x="5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5E7A"/>
              </a:solidFill>
              <a:ln w="0">
                <a:solidFill>
                  <a:srgbClr val="005E7A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81" name="Freeform 3847"/>
              <p:cNvSpPr>
                <a:spLocks noChangeAspect="1"/>
              </p:cNvSpPr>
              <p:nvPr/>
            </p:nvSpPr>
            <p:spPr bwMode="auto">
              <a:xfrm>
                <a:off x="4572" y="1908"/>
                <a:ext cx="54" cy="18"/>
              </a:xfrm>
              <a:custGeom>
                <a:avLst/>
                <a:gdLst>
                  <a:gd name="T0" fmla="*/ 24 w 54"/>
                  <a:gd name="T1" fmla="*/ 0 h 18"/>
                  <a:gd name="T2" fmla="*/ 0 w 54"/>
                  <a:gd name="T3" fmla="*/ 14 h 18"/>
                  <a:gd name="T4" fmla="*/ 30 w 54"/>
                  <a:gd name="T5" fmla="*/ 18 h 18"/>
                  <a:gd name="T6" fmla="*/ 54 w 54"/>
                  <a:gd name="T7" fmla="*/ 2 h 18"/>
                  <a:gd name="T8" fmla="*/ 24 w 54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8"/>
                  <a:gd name="T17" fmla="*/ 54 w 54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8">
                    <a:moveTo>
                      <a:pt x="24" y="0"/>
                    </a:moveTo>
                    <a:lnTo>
                      <a:pt x="0" y="14"/>
                    </a:lnTo>
                    <a:lnTo>
                      <a:pt x="30" y="18"/>
                    </a:lnTo>
                    <a:lnTo>
                      <a:pt x="54" y="2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82" name="Freeform 3848"/>
              <p:cNvSpPr>
                <a:spLocks noChangeAspect="1"/>
              </p:cNvSpPr>
              <p:nvPr/>
            </p:nvSpPr>
            <p:spPr bwMode="auto">
              <a:xfrm>
                <a:off x="4602" y="1910"/>
                <a:ext cx="54" cy="18"/>
              </a:xfrm>
              <a:custGeom>
                <a:avLst/>
                <a:gdLst>
                  <a:gd name="T0" fmla="*/ 24 w 54"/>
                  <a:gd name="T1" fmla="*/ 0 h 18"/>
                  <a:gd name="T2" fmla="*/ 0 w 54"/>
                  <a:gd name="T3" fmla="*/ 16 h 18"/>
                  <a:gd name="T4" fmla="*/ 30 w 54"/>
                  <a:gd name="T5" fmla="*/ 18 h 18"/>
                  <a:gd name="T6" fmla="*/ 54 w 54"/>
                  <a:gd name="T7" fmla="*/ 2 h 18"/>
                  <a:gd name="T8" fmla="*/ 24 w 54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8"/>
                  <a:gd name="T17" fmla="*/ 54 w 54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8">
                    <a:moveTo>
                      <a:pt x="24" y="0"/>
                    </a:moveTo>
                    <a:lnTo>
                      <a:pt x="0" y="16"/>
                    </a:lnTo>
                    <a:lnTo>
                      <a:pt x="30" y="18"/>
                    </a:lnTo>
                    <a:lnTo>
                      <a:pt x="5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587D"/>
              </a:solidFill>
              <a:ln w="0">
                <a:solidFill>
                  <a:srgbClr val="00587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83" name="Freeform 3849"/>
              <p:cNvSpPr>
                <a:spLocks noChangeAspect="1"/>
              </p:cNvSpPr>
              <p:nvPr/>
            </p:nvSpPr>
            <p:spPr bwMode="auto">
              <a:xfrm>
                <a:off x="4602" y="1910"/>
                <a:ext cx="54" cy="18"/>
              </a:xfrm>
              <a:custGeom>
                <a:avLst/>
                <a:gdLst>
                  <a:gd name="T0" fmla="*/ 24 w 54"/>
                  <a:gd name="T1" fmla="*/ 0 h 18"/>
                  <a:gd name="T2" fmla="*/ 0 w 54"/>
                  <a:gd name="T3" fmla="*/ 16 h 18"/>
                  <a:gd name="T4" fmla="*/ 30 w 54"/>
                  <a:gd name="T5" fmla="*/ 18 h 18"/>
                  <a:gd name="T6" fmla="*/ 54 w 54"/>
                  <a:gd name="T7" fmla="*/ 2 h 18"/>
                  <a:gd name="T8" fmla="*/ 24 w 54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8"/>
                  <a:gd name="T17" fmla="*/ 54 w 54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8">
                    <a:moveTo>
                      <a:pt x="24" y="0"/>
                    </a:moveTo>
                    <a:lnTo>
                      <a:pt x="0" y="16"/>
                    </a:lnTo>
                    <a:lnTo>
                      <a:pt x="30" y="18"/>
                    </a:lnTo>
                    <a:lnTo>
                      <a:pt x="54" y="2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84" name="Freeform 3850"/>
              <p:cNvSpPr>
                <a:spLocks noChangeAspect="1"/>
              </p:cNvSpPr>
              <p:nvPr/>
            </p:nvSpPr>
            <p:spPr bwMode="auto">
              <a:xfrm>
                <a:off x="4632" y="1912"/>
                <a:ext cx="56" cy="16"/>
              </a:xfrm>
              <a:custGeom>
                <a:avLst/>
                <a:gdLst>
                  <a:gd name="T0" fmla="*/ 24 w 56"/>
                  <a:gd name="T1" fmla="*/ 0 h 16"/>
                  <a:gd name="T2" fmla="*/ 0 w 56"/>
                  <a:gd name="T3" fmla="*/ 16 h 16"/>
                  <a:gd name="T4" fmla="*/ 30 w 56"/>
                  <a:gd name="T5" fmla="*/ 16 h 16"/>
                  <a:gd name="T6" fmla="*/ 56 w 56"/>
                  <a:gd name="T7" fmla="*/ 0 h 16"/>
                  <a:gd name="T8" fmla="*/ 24 w 56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16"/>
                  <a:gd name="T17" fmla="*/ 56 w 56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16">
                    <a:moveTo>
                      <a:pt x="24" y="0"/>
                    </a:moveTo>
                    <a:lnTo>
                      <a:pt x="0" y="16"/>
                    </a:lnTo>
                    <a:lnTo>
                      <a:pt x="30" y="16"/>
                    </a:lnTo>
                    <a:lnTo>
                      <a:pt x="56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5282"/>
              </a:solidFill>
              <a:ln w="0">
                <a:solidFill>
                  <a:srgbClr val="00528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85" name="Freeform 3851"/>
              <p:cNvSpPr>
                <a:spLocks noChangeAspect="1"/>
              </p:cNvSpPr>
              <p:nvPr/>
            </p:nvSpPr>
            <p:spPr bwMode="auto">
              <a:xfrm>
                <a:off x="4632" y="1912"/>
                <a:ext cx="56" cy="16"/>
              </a:xfrm>
              <a:custGeom>
                <a:avLst/>
                <a:gdLst>
                  <a:gd name="T0" fmla="*/ 24 w 56"/>
                  <a:gd name="T1" fmla="*/ 0 h 16"/>
                  <a:gd name="T2" fmla="*/ 0 w 56"/>
                  <a:gd name="T3" fmla="*/ 16 h 16"/>
                  <a:gd name="T4" fmla="*/ 30 w 56"/>
                  <a:gd name="T5" fmla="*/ 16 h 16"/>
                  <a:gd name="T6" fmla="*/ 56 w 56"/>
                  <a:gd name="T7" fmla="*/ 0 h 16"/>
                  <a:gd name="T8" fmla="*/ 24 w 56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16"/>
                  <a:gd name="T17" fmla="*/ 56 w 56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16">
                    <a:moveTo>
                      <a:pt x="24" y="0"/>
                    </a:moveTo>
                    <a:lnTo>
                      <a:pt x="0" y="16"/>
                    </a:lnTo>
                    <a:lnTo>
                      <a:pt x="30" y="16"/>
                    </a:lnTo>
                    <a:lnTo>
                      <a:pt x="56" y="0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86" name="Freeform 3852"/>
              <p:cNvSpPr>
                <a:spLocks noChangeAspect="1"/>
              </p:cNvSpPr>
              <p:nvPr/>
            </p:nvSpPr>
            <p:spPr bwMode="auto">
              <a:xfrm>
                <a:off x="4662" y="1910"/>
                <a:ext cx="58" cy="18"/>
              </a:xfrm>
              <a:custGeom>
                <a:avLst/>
                <a:gdLst>
                  <a:gd name="T0" fmla="*/ 26 w 58"/>
                  <a:gd name="T1" fmla="*/ 2 h 18"/>
                  <a:gd name="T2" fmla="*/ 0 w 58"/>
                  <a:gd name="T3" fmla="*/ 18 h 18"/>
                  <a:gd name="T4" fmla="*/ 32 w 58"/>
                  <a:gd name="T5" fmla="*/ 18 h 18"/>
                  <a:gd name="T6" fmla="*/ 58 w 58"/>
                  <a:gd name="T7" fmla="*/ 0 h 18"/>
                  <a:gd name="T8" fmla="*/ 26 w 58"/>
                  <a:gd name="T9" fmla="*/ 2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18"/>
                  <a:gd name="T17" fmla="*/ 58 w 58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18">
                    <a:moveTo>
                      <a:pt x="26" y="2"/>
                    </a:moveTo>
                    <a:lnTo>
                      <a:pt x="0" y="18"/>
                    </a:lnTo>
                    <a:lnTo>
                      <a:pt x="32" y="18"/>
                    </a:lnTo>
                    <a:lnTo>
                      <a:pt x="58" y="0"/>
                    </a:lnTo>
                    <a:lnTo>
                      <a:pt x="26" y="2"/>
                    </a:lnTo>
                    <a:close/>
                  </a:path>
                </a:pathLst>
              </a:custGeom>
              <a:solidFill>
                <a:srgbClr val="004F86"/>
              </a:solidFill>
              <a:ln w="0">
                <a:solidFill>
                  <a:srgbClr val="004F8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87" name="Freeform 3853"/>
              <p:cNvSpPr>
                <a:spLocks noChangeAspect="1"/>
              </p:cNvSpPr>
              <p:nvPr/>
            </p:nvSpPr>
            <p:spPr bwMode="auto">
              <a:xfrm>
                <a:off x="4662" y="1910"/>
                <a:ext cx="58" cy="18"/>
              </a:xfrm>
              <a:custGeom>
                <a:avLst/>
                <a:gdLst>
                  <a:gd name="T0" fmla="*/ 26 w 58"/>
                  <a:gd name="T1" fmla="*/ 2 h 18"/>
                  <a:gd name="T2" fmla="*/ 0 w 58"/>
                  <a:gd name="T3" fmla="*/ 18 h 18"/>
                  <a:gd name="T4" fmla="*/ 32 w 58"/>
                  <a:gd name="T5" fmla="*/ 18 h 18"/>
                  <a:gd name="T6" fmla="*/ 58 w 58"/>
                  <a:gd name="T7" fmla="*/ 0 h 18"/>
                  <a:gd name="T8" fmla="*/ 26 w 58"/>
                  <a:gd name="T9" fmla="*/ 2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18"/>
                  <a:gd name="T17" fmla="*/ 58 w 58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18">
                    <a:moveTo>
                      <a:pt x="26" y="2"/>
                    </a:moveTo>
                    <a:lnTo>
                      <a:pt x="0" y="18"/>
                    </a:lnTo>
                    <a:lnTo>
                      <a:pt x="32" y="18"/>
                    </a:lnTo>
                    <a:lnTo>
                      <a:pt x="58" y="0"/>
                    </a:lnTo>
                    <a:lnTo>
                      <a:pt x="26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88" name="Freeform 3854"/>
              <p:cNvSpPr>
                <a:spLocks noChangeAspect="1"/>
              </p:cNvSpPr>
              <p:nvPr/>
            </p:nvSpPr>
            <p:spPr bwMode="auto">
              <a:xfrm>
                <a:off x="4694" y="1910"/>
                <a:ext cx="58" cy="18"/>
              </a:xfrm>
              <a:custGeom>
                <a:avLst/>
                <a:gdLst>
                  <a:gd name="T0" fmla="*/ 26 w 58"/>
                  <a:gd name="T1" fmla="*/ 0 h 18"/>
                  <a:gd name="T2" fmla="*/ 0 w 58"/>
                  <a:gd name="T3" fmla="*/ 18 h 18"/>
                  <a:gd name="T4" fmla="*/ 32 w 58"/>
                  <a:gd name="T5" fmla="*/ 18 h 18"/>
                  <a:gd name="T6" fmla="*/ 58 w 58"/>
                  <a:gd name="T7" fmla="*/ 0 h 18"/>
                  <a:gd name="T8" fmla="*/ 26 w 58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18"/>
                  <a:gd name="T17" fmla="*/ 58 w 58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18">
                    <a:moveTo>
                      <a:pt x="26" y="0"/>
                    </a:moveTo>
                    <a:lnTo>
                      <a:pt x="0" y="18"/>
                    </a:lnTo>
                    <a:lnTo>
                      <a:pt x="32" y="18"/>
                    </a:lnTo>
                    <a:lnTo>
                      <a:pt x="58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4C8A"/>
              </a:solidFill>
              <a:ln w="0">
                <a:solidFill>
                  <a:srgbClr val="004C8A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89" name="Freeform 3855"/>
              <p:cNvSpPr>
                <a:spLocks noChangeAspect="1"/>
              </p:cNvSpPr>
              <p:nvPr/>
            </p:nvSpPr>
            <p:spPr bwMode="auto">
              <a:xfrm>
                <a:off x="4694" y="1910"/>
                <a:ext cx="58" cy="18"/>
              </a:xfrm>
              <a:custGeom>
                <a:avLst/>
                <a:gdLst>
                  <a:gd name="T0" fmla="*/ 26 w 58"/>
                  <a:gd name="T1" fmla="*/ 0 h 18"/>
                  <a:gd name="T2" fmla="*/ 0 w 58"/>
                  <a:gd name="T3" fmla="*/ 18 h 18"/>
                  <a:gd name="T4" fmla="*/ 32 w 58"/>
                  <a:gd name="T5" fmla="*/ 18 h 18"/>
                  <a:gd name="T6" fmla="*/ 58 w 58"/>
                  <a:gd name="T7" fmla="*/ 0 h 18"/>
                  <a:gd name="T8" fmla="*/ 26 w 58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18"/>
                  <a:gd name="T17" fmla="*/ 58 w 58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18">
                    <a:moveTo>
                      <a:pt x="26" y="0"/>
                    </a:moveTo>
                    <a:lnTo>
                      <a:pt x="0" y="18"/>
                    </a:lnTo>
                    <a:lnTo>
                      <a:pt x="32" y="18"/>
                    </a:lnTo>
                    <a:lnTo>
                      <a:pt x="58" y="0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90" name="Freeform 3856"/>
              <p:cNvSpPr>
                <a:spLocks noChangeAspect="1"/>
              </p:cNvSpPr>
              <p:nvPr/>
            </p:nvSpPr>
            <p:spPr bwMode="auto">
              <a:xfrm>
                <a:off x="4726" y="1910"/>
                <a:ext cx="58" cy="20"/>
              </a:xfrm>
              <a:custGeom>
                <a:avLst/>
                <a:gdLst>
                  <a:gd name="T0" fmla="*/ 26 w 58"/>
                  <a:gd name="T1" fmla="*/ 0 h 20"/>
                  <a:gd name="T2" fmla="*/ 0 w 58"/>
                  <a:gd name="T3" fmla="*/ 18 h 20"/>
                  <a:gd name="T4" fmla="*/ 34 w 58"/>
                  <a:gd name="T5" fmla="*/ 20 h 20"/>
                  <a:gd name="T6" fmla="*/ 58 w 58"/>
                  <a:gd name="T7" fmla="*/ 0 h 20"/>
                  <a:gd name="T8" fmla="*/ 26 w 58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0"/>
                  <a:gd name="T17" fmla="*/ 58 w 58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0">
                    <a:moveTo>
                      <a:pt x="26" y="0"/>
                    </a:moveTo>
                    <a:lnTo>
                      <a:pt x="0" y="18"/>
                    </a:lnTo>
                    <a:lnTo>
                      <a:pt x="34" y="20"/>
                    </a:lnTo>
                    <a:lnTo>
                      <a:pt x="58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4C90"/>
              </a:solidFill>
              <a:ln w="0">
                <a:solidFill>
                  <a:srgbClr val="004C9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91" name="Freeform 3857"/>
              <p:cNvSpPr>
                <a:spLocks noChangeAspect="1"/>
              </p:cNvSpPr>
              <p:nvPr/>
            </p:nvSpPr>
            <p:spPr bwMode="auto">
              <a:xfrm>
                <a:off x="4726" y="1910"/>
                <a:ext cx="58" cy="20"/>
              </a:xfrm>
              <a:custGeom>
                <a:avLst/>
                <a:gdLst>
                  <a:gd name="T0" fmla="*/ 26 w 58"/>
                  <a:gd name="T1" fmla="*/ 0 h 20"/>
                  <a:gd name="T2" fmla="*/ 0 w 58"/>
                  <a:gd name="T3" fmla="*/ 18 h 20"/>
                  <a:gd name="T4" fmla="*/ 34 w 58"/>
                  <a:gd name="T5" fmla="*/ 20 h 20"/>
                  <a:gd name="T6" fmla="*/ 58 w 58"/>
                  <a:gd name="T7" fmla="*/ 0 h 20"/>
                  <a:gd name="T8" fmla="*/ 26 w 58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0"/>
                  <a:gd name="T17" fmla="*/ 58 w 58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0">
                    <a:moveTo>
                      <a:pt x="26" y="0"/>
                    </a:moveTo>
                    <a:lnTo>
                      <a:pt x="0" y="18"/>
                    </a:lnTo>
                    <a:lnTo>
                      <a:pt x="34" y="20"/>
                    </a:lnTo>
                    <a:lnTo>
                      <a:pt x="58" y="0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92" name="Freeform 3858"/>
              <p:cNvSpPr>
                <a:spLocks noChangeAspect="1"/>
              </p:cNvSpPr>
              <p:nvPr/>
            </p:nvSpPr>
            <p:spPr bwMode="auto">
              <a:xfrm>
                <a:off x="4760" y="1908"/>
                <a:ext cx="58" cy="22"/>
              </a:xfrm>
              <a:custGeom>
                <a:avLst/>
                <a:gdLst>
                  <a:gd name="T0" fmla="*/ 24 w 58"/>
                  <a:gd name="T1" fmla="*/ 2 h 22"/>
                  <a:gd name="T2" fmla="*/ 0 w 58"/>
                  <a:gd name="T3" fmla="*/ 22 h 22"/>
                  <a:gd name="T4" fmla="*/ 32 w 58"/>
                  <a:gd name="T5" fmla="*/ 22 h 22"/>
                  <a:gd name="T6" fmla="*/ 58 w 58"/>
                  <a:gd name="T7" fmla="*/ 0 h 22"/>
                  <a:gd name="T8" fmla="*/ 24 w 58"/>
                  <a:gd name="T9" fmla="*/ 2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2"/>
                  <a:gd name="T17" fmla="*/ 58 w 58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2">
                    <a:moveTo>
                      <a:pt x="24" y="2"/>
                    </a:moveTo>
                    <a:lnTo>
                      <a:pt x="0" y="22"/>
                    </a:lnTo>
                    <a:lnTo>
                      <a:pt x="32" y="22"/>
                    </a:lnTo>
                    <a:lnTo>
                      <a:pt x="58" y="0"/>
                    </a:lnTo>
                    <a:lnTo>
                      <a:pt x="24" y="2"/>
                    </a:lnTo>
                    <a:close/>
                  </a:path>
                </a:pathLst>
              </a:custGeom>
              <a:solidFill>
                <a:srgbClr val="004E94"/>
              </a:solidFill>
              <a:ln w="0">
                <a:solidFill>
                  <a:srgbClr val="004E9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93" name="Freeform 3859"/>
              <p:cNvSpPr>
                <a:spLocks noChangeAspect="1"/>
              </p:cNvSpPr>
              <p:nvPr/>
            </p:nvSpPr>
            <p:spPr bwMode="auto">
              <a:xfrm>
                <a:off x="4760" y="1908"/>
                <a:ext cx="58" cy="22"/>
              </a:xfrm>
              <a:custGeom>
                <a:avLst/>
                <a:gdLst>
                  <a:gd name="T0" fmla="*/ 24 w 58"/>
                  <a:gd name="T1" fmla="*/ 2 h 22"/>
                  <a:gd name="T2" fmla="*/ 0 w 58"/>
                  <a:gd name="T3" fmla="*/ 22 h 22"/>
                  <a:gd name="T4" fmla="*/ 32 w 58"/>
                  <a:gd name="T5" fmla="*/ 22 h 22"/>
                  <a:gd name="T6" fmla="*/ 58 w 58"/>
                  <a:gd name="T7" fmla="*/ 0 h 22"/>
                  <a:gd name="T8" fmla="*/ 24 w 58"/>
                  <a:gd name="T9" fmla="*/ 2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2"/>
                  <a:gd name="T17" fmla="*/ 58 w 58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2">
                    <a:moveTo>
                      <a:pt x="24" y="2"/>
                    </a:moveTo>
                    <a:lnTo>
                      <a:pt x="0" y="22"/>
                    </a:lnTo>
                    <a:lnTo>
                      <a:pt x="32" y="22"/>
                    </a:lnTo>
                    <a:lnTo>
                      <a:pt x="58" y="0"/>
                    </a:lnTo>
                    <a:lnTo>
                      <a:pt x="24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94" name="Freeform 3860"/>
              <p:cNvSpPr>
                <a:spLocks noChangeAspect="1"/>
              </p:cNvSpPr>
              <p:nvPr/>
            </p:nvSpPr>
            <p:spPr bwMode="auto">
              <a:xfrm>
                <a:off x="4792" y="1908"/>
                <a:ext cx="58" cy="24"/>
              </a:xfrm>
              <a:custGeom>
                <a:avLst/>
                <a:gdLst>
                  <a:gd name="T0" fmla="*/ 26 w 58"/>
                  <a:gd name="T1" fmla="*/ 0 h 24"/>
                  <a:gd name="T2" fmla="*/ 0 w 58"/>
                  <a:gd name="T3" fmla="*/ 22 h 24"/>
                  <a:gd name="T4" fmla="*/ 34 w 58"/>
                  <a:gd name="T5" fmla="*/ 24 h 24"/>
                  <a:gd name="T6" fmla="*/ 58 w 58"/>
                  <a:gd name="T7" fmla="*/ 0 h 24"/>
                  <a:gd name="T8" fmla="*/ 26 w 5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4"/>
                  <a:gd name="T17" fmla="*/ 58 w 5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4">
                    <a:moveTo>
                      <a:pt x="26" y="0"/>
                    </a:moveTo>
                    <a:lnTo>
                      <a:pt x="0" y="22"/>
                    </a:lnTo>
                    <a:lnTo>
                      <a:pt x="34" y="24"/>
                    </a:lnTo>
                    <a:lnTo>
                      <a:pt x="58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5198"/>
              </a:solidFill>
              <a:ln w="0">
                <a:solidFill>
                  <a:srgbClr val="00519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95" name="Freeform 3861"/>
              <p:cNvSpPr>
                <a:spLocks noChangeAspect="1"/>
              </p:cNvSpPr>
              <p:nvPr/>
            </p:nvSpPr>
            <p:spPr bwMode="auto">
              <a:xfrm>
                <a:off x="4792" y="1908"/>
                <a:ext cx="58" cy="24"/>
              </a:xfrm>
              <a:custGeom>
                <a:avLst/>
                <a:gdLst>
                  <a:gd name="T0" fmla="*/ 26 w 58"/>
                  <a:gd name="T1" fmla="*/ 0 h 24"/>
                  <a:gd name="T2" fmla="*/ 0 w 58"/>
                  <a:gd name="T3" fmla="*/ 22 h 24"/>
                  <a:gd name="T4" fmla="*/ 34 w 58"/>
                  <a:gd name="T5" fmla="*/ 24 h 24"/>
                  <a:gd name="T6" fmla="*/ 58 w 58"/>
                  <a:gd name="T7" fmla="*/ 0 h 24"/>
                  <a:gd name="T8" fmla="*/ 26 w 5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4"/>
                  <a:gd name="T17" fmla="*/ 58 w 5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4">
                    <a:moveTo>
                      <a:pt x="26" y="0"/>
                    </a:moveTo>
                    <a:lnTo>
                      <a:pt x="0" y="22"/>
                    </a:lnTo>
                    <a:lnTo>
                      <a:pt x="34" y="24"/>
                    </a:lnTo>
                    <a:lnTo>
                      <a:pt x="58" y="0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96" name="Freeform 3862"/>
              <p:cNvSpPr>
                <a:spLocks noChangeAspect="1"/>
              </p:cNvSpPr>
              <p:nvPr/>
            </p:nvSpPr>
            <p:spPr bwMode="auto">
              <a:xfrm>
                <a:off x="4826" y="1908"/>
                <a:ext cx="58" cy="26"/>
              </a:xfrm>
              <a:custGeom>
                <a:avLst/>
                <a:gdLst>
                  <a:gd name="T0" fmla="*/ 24 w 58"/>
                  <a:gd name="T1" fmla="*/ 0 h 26"/>
                  <a:gd name="T2" fmla="*/ 0 w 58"/>
                  <a:gd name="T3" fmla="*/ 24 h 26"/>
                  <a:gd name="T4" fmla="*/ 34 w 58"/>
                  <a:gd name="T5" fmla="*/ 26 h 26"/>
                  <a:gd name="T6" fmla="*/ 58 w 58"/>
                  <a:gd name="T7" fmla="*/ 2 h 26"/>
                  <a:gd name="T8" fmla="*/ 24 w 5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6"/>
                  <a:gd name="T17" fmla="*/ 58 w 5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6">
                    <a:moveTo>
                      <a:pt x="24" y="0"/>
                    </a:moveTo>
                    <a:lnTo>
                      <a:pt x="0" y="24"/>
                    </a:lnTo>
                    <a:lnTo>
                      <a:pt x="34" y="26"/>
                    </a:lnTo>
                    <a:lnTo>
                      <a:pt x="58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579C"/>
              </a:solidFill>
              <a:ln w="0">
                <a:solidFill>
                  <a:srgbClr val="00579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97" name="Freeform 3863"/>
              <p:cNvSpPr>
                <a:spLocks noChangeAspect="1"/>
              </p:cNvSpPr>
              <p:nvPr/>
            </p:nvSpPr>
            <p:spPr bwMode="auto">
              <a:xfrm>
                <a:off x="4826" y="1908"/>
                <a:ext cx="58" cy="26"/>
              </a:xfrm>
              <a:custGeom>
                <a:avLst/>
                <a:gdLst>
                  <a:gd name="T0" fmla="*/ 24 w 58"/>
                  <a:gd name="T1" fmla="*/ 0 h 26"/>
                  <a:gd name="T2" fmla="*/ 0 w 58"/>
                  <a:gd name="T3" fmla="*/ 24 h 26"/>
                  <a:gd name="T4" fmla="*/ 34 w 58"/>
                  <a:gd name="T5" fmla="*/ 26 h 26"/>
                  <a:gd name="T6" fmla="*/ 58 w 58"/>
                  <a:gd name="T7" fmla="*/ 2 h 26"/>
                  <a:gd name="T8" fmla="*/ 24 w 5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6"/>
                  <a:gd name="T17" fmla="*/ 58 w 5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6">
                    <a:moveTo>
                      <a:pt x="24" y="0"/>
                    </a:moveTo>
                    <a:lnTo>
                      <a:pt x="0" y="24"/>
                    </a:lnTo>
                    <a:lnTo>
                      <a:pt x="34" y="26"/>
                    </a:lnTo>
                    <a:lnTo>
                      <a:pt x="58" y="2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98" name="Freeform 3864"/>
              <p:cNvSpPr>
                <a:spLocks noChangeAspect="1"/>
              </p:cNvSpPr>
              <p:nvPr/>
            </p:nvSpPr>
            <p:spPr bwMode="auto">
              <a:xfrm>
                <a:off x="4860" y="1910"/>
                <a:ext cx="60" cy="30"/>
              </a:xfrm>
              <a:custGeom>
                <a:avLst/>
                <a:gdLst>
                  <a:gd name="T0" fmla="*/ 24 w 60"/>
                  <a:gd name="T1" fmla="*/ 0 h 30"/>
                  <a:gd name="T2" fmla="*/ 0 w 60"/>
                  <a:gd name="T3" fmla="*/ 24 h 30"/>
                  <a:gd name="T4" fmla="*/ 34 w 60"/>
                  <a:gd name="T5" fmla="*/ 30 h 30"/>
                  <a:gd name="T6" fmla="*/ 60 w 60"/>
                  <a:gd name="T7" fmla="*/ 4 h 30"/>
                  <a:gd name="T8" fmla="*/ 24 w 60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0"/>
                  <a:gd name="T17" fmla="*/ 60 w 60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0">
                    <a:moveTo>
                      <a:pt x="24" y="0"/>
                    </a:moveTo>
                    <a:lnTo>
                      <a:pt x="0" y="24"/>
                    </a:lnTo>
                    <a:lnTo>
                      <a:pt x="34" y="30"/>
                    </a:lnTo>
                    <a:lnTo>
                      <a:pt x="60" y="4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55F9E"/>
              </a:solidFill>
              <a:ln w="0">
                <a:solidFill>
                  <a:srgbClr val="055F9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99" name="Freeform 3865"/>
              <p:cNvSpPr>
                <a:spLocks noChangeAspect="1"/>
              </p:cNvSpPr>
              <p:nvPr/>
            </p:nvSpPr>
            <p:spPr bwMode="auto">
              <a:xfrm>
                <a:off x="4860" y="1910"/>
                <a:ext cx="60" cy="30"/>
              </a:xfrm>
              <a:custGeom>
                <a:avLst/>
                <a:gdLst>
                  <a:gd name="T0" fmla="*/ 24 w 60"/>
                  <a:gd name="T1" fmla="*/ 0 h 30"/>
                  <a:gd name="T2" fmla="*/ 0 w 60"/>
                  <a:gd name="T3" fmla="*/ 24 h 30"/>
                  <a:gd name="T4" fmla="*/ 34 w 60"/>
                  <a:gd name="T5" fmla="*/ 30 h 30"/>
                  <a:gd name="T6" fmla="*/ 60 w 60"/>
                  <a:gd name="T7" fmla="*/ 4 h 30"/>
                  <a:gd name="T8" fmla="*/ 24 w 60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0"/>
                  <a:gd name="T17" fmla="*/ 60 w 60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0">
                    <a:moveTo>
                      <a:pt x="24" y="0"/>
                    </a:moveTo>
                    <a:lnTo>
                      <a:pt x="0" y="24"/>
                    </a:lnTo>
                    <a:lnTo>
                      <a:pt x="34" y="30"/>
                    </a:lnTo>
                    <a:lnTo>
                      <a:pt x="60" y="4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00" name="Freeform 3866"/>
              <p:cNvSpPr>
                <a:spLocks noChangeAspect="1"/>
              </p:cNvSpPr>
              <p:nvPr/>
            </p:nvSpPr>
            <p:spPr bwMode="auto">
              <a:xfrm>
                <a:off x="4894" y="1914"/>
                <a:ext cx="60" cy="34"/>
              </a:xfrm>
              <a:custGeom>
                <a:avLst/>
                <a:gdLst>
                  <a:gd name="T0" fmla="*/ 26 w 60"/>
                  <a:gd name="T1" fmla="*/ 0 h 34"/>
                  <a:gd name="T2" fmla="*/ 0 w 60"/>
                  <a:gd name="T3" fmla="*/ 26 h 34"/>
                  <a:gd name="T4" fmla="*/ 36 w 60"/>
                  <a:gd name="T5" fmla="*/ 34 h 34"/>
                  <a:gd name="T6" fmla="*/ 60 w 60"/>
                  <a:gd name="T7" fmla="*/ 8 h 34"/>
                  <a:gd name="T8" fmla="*/ 26 w 60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4"/>
                  <a:gd name="T17" fmla="*/ 60 w 60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4">
                    <a:moveTo>
                      <a:pt x="26" y="0"/>
                    </a:moveTo>
                    <a:lnTo>
                      <a:pt x="0" y="26"/>
                    </a:lnTo>
                    <a:lnTo>
                      <a:pt x="36" y="34"/>
                    </a:lnTo>
                    <a:lnTo>
                      <a:pt x="60" y="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15689E"/>
              </a:solidFill>
              <a:ln w="0">
                <a:solidFill>
                  <a:srgbClr val="15689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01" name="Freeform 3867"/>
              <p:cNvSpPr>
                <a:spLocks noChangeAspect="1"/>
              </p:cNvSpPr>
              <p:nvPr/>
            </p:nvSpPr>
            <p:spPr bwMode="auto">
              <a:xfrm>
                <a:off x="4894" y="1914"/>
                <a:ext cx="60" cy="34"/>
              </a:xfrm>
              <a:custGeom>
                <a:avLst/>
                <a:gdLst>
                  <a:gd name="T0" fmla="*/ 26 w 60"/>
                  <a:gd name="T1" fmla="*/ 0 h 34"/>
                  <a:gd name="T2" fmla="*/ 0 w 60"/>
                  <a:gd name="T3" fmla="*/ 26 h 34"/>
                  <a:gd name="T4" fmla="*/ 36 w 60"/>
                  <a:gd name="T5" fmla="*/ 34 h 34"/>
                  <a:gd name="T6" fmla="*/ 60 w 60"/>
                  <a:gd name="T7" fmla="*/ 8 h 34"/>
                  <a:gd name="T8" fmla="*/ 26 w 60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4"/>
                  <a:gd name="T17" fmla="*/ 60 w 60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4">
                    <a:moveTo>
                      <a:pt x="26" y="0"/>
                    </a:moveTo>
                    <a:lnTo>
                      <a:pt x="0" y="26"/>
                    </a:lnTo>
                    <a:lnTo>
                      <a:pt x="36" y="34"/>
                    </a:lnTo>
                    <a:lnTo>
                      <a:pt x="60" y="8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02" name="Freeform 3868"/>
              <p:cNvSpPr>
                <a:spLocks noChangeAspect="1"/>
              </p:cNvSpPr>
              <p:nvPr/>
            </p:nvSpPr>
            <p:spPr bwMode="auto">
              <a:xfrm>
                <a:off x="4930" y="1922"/>
                <a:ext cx="60" cy="38"/>
              </a:xfrm>
              <a:custGeom>
                <a:avLst/>
                <a:gdLst>
                  <a:gd name="T0" fmla="*/ 24 w 60"/>
                  <a:gd name="T1" fmla="*/ 0 h 38"/>
                  <a:gd name="T2" fmla="*/ 0 w 60"/>
                  <a:gd name="T3" fmla="*/ 26 h 38"/>
                  <a:gd name="T4" fmla="*/ 34 w 60"/>
                  <a:gd name="T5" fmla="*/ 38 h 38"/>
                  <a:gd name="T6" fmla="*/ 60 w 60"/>
                  <a:gd name="T7" fmla="*/ 10 h 38"/>
                  <a:gd name="T8" fmla="*/ 24 w 60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8"/>
                  <a:gd name="T17" fmla="*/ 60 w 60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8">
                    <a:moveTo>
                      <a:pt x="24" y="0"/>
                    </a:moveTo>
                    <a:lnTo>
                      <a:pt x="0" y="26"/>
                    </a:lnTo>
                    <a:lnTo>
                      <a:pt x="34" y="38"/>
                    </a:lnTo>
                    <a:lnTo>
                      <a:pt x="60" y="1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24729C"/>
              </a:solidFill>
              <a:ln w="0">
                <a:solidFill>
                  <a:srgbClr val="24729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03" name="Freeform 3869"/>
              <p:cNvSpPr>
                <a:spLocks noChangeAspect="1"/>
              </p:cNvSpPr>
              <p:nvPr/>
            </p:nvSpPr>
            <p:spPr bwMode="auto">
              <a:xfrm>
                <a:off x="4930" y="1922"/>
                <a:ext cx="60" cy="38"/>
              </a:xfrm>
              <a:custGeom>
                <a:avLst/>
                <a:gdLst>
                  <a:gd name="T0" fmla="*/ 24 w 60"/>
                  <a:gd name="T1" fmla="*/ 0 h 38"/>
                  <a:gd name="T2" fmla="*/ 0 w 60"/>
                  <a:gd name="T3" fmla="*/ 26 h 38"/>
                  <a:gd name="T4" fmla="*/ 34 w 60"/>
                  <a:gd name="T5" fmla="*/ 38 h 38"/>
                  <a:gd name="T6" fmla="*/ 60 w 60"/>
                  <a:gd name="T7" fmla="*/ 10 h 38"/>
                  <a:gd name="T8" fmla="*/ 24 w 60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8"/>
                  <a:gd name="T17" fmla="*/ 60 w 60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8">
                    <a:moveTo>
                      <a:pt x="24" y="0"/>
                    </a:moveTo>
                    <a:lnTo>
                      <a:pt x="0" y="26"/>
                    </a:lnTo>
                    <a:lnTo>
                      <a:pt x="34" y="38"/>
                    </a:lnTo>
                    <a:lnTo>
                      <a:pt x="60" y="10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04" name="Freeform 3870"/>
              <p:cNvSpPr>
                <a:spLocks noChangeAspect="1"/>
              </p:cNvSpPr>
              <p:nvPr/>
            </p:nvSpPr>
            <p:spPr bwMode="auto">
              <a:xfrm>
                <a:off x="4964" y="1932"/>
                <a:ext cx="60" cy="44"/>
              </a:xfrm>
              <a:custGeom>
                <a:avLst/>
                <a:gdLst>
                  <a:gd name="T0" fmla="*/ 26 w 60"/>
                  <a:gd name="T1" fmla="*/ 0 h 44"/>
                  <a:gd name="T2" fmla="*/ 0 w 60"/>
                  <a:gd name="T3" fmla="*/ 28 h 44"/>
                  <a:gd name="T4" fmla="*/ 36 w 60"/>
                  <a:gd name="T5" fmla="*/ 44 h 44"/>
                  <a:gd name="T6" fmla="*/ 60 w 60"/>
                  <a:gd name="T7" fmla="*/ 16 h 44"/>
                  <a:gd name="T8" fmla="*/ 26 w 60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44"/>
                  <a:gd name="T17" fmla="*/ 60 w 60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44">
                    <a:moveTo>
                      <a:pt x="26" y="0"/>
                    </a:moveTo>
                    <a:lnTo>
                      <a:pt x="0" y="28"/>
                    </a:lnTo>
                    <a:lnTo>
                      <a:pt x="36" y="44"/>
                    </a:lnTo>
                    <a:lnTo>
                      <a:pt x="60" y="1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347E98"/>
              </a:solidFill>
              <a:ln w="0">
                <a:solidFill>
                  <a:srgbClr val="347E9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05" name="Freeform 3871"/>
              <p:cNvSpPr>
                <a:spLocks noChangeAspect="1"/>
              </p:cNvSpPr>
              <p:nvPr/>
            </p:nvSpPr>
            <p:spPr bwMode="auto">
              <a:xfrm>
                <a:off x="4964" y="1932"/>
                <a:ext cx="60" cy="44"/>
              </a:xfrm>
              <a:custGeom>
                <a:avLst/>
                <a:gdLst>
                  <a:gd name="T0" fmla="*/ 26 w 60"/>
                  <a:gd name="T1" fmla="*/ 0 h 44"/>
                  <a:gd name="T2" fmla="*/ 0 w 60"/>
                  <a:gd name="T3" fmla="*/ 28 h 44"/>
                  <a:gd name="T4" fmla="*/ 36 w 60"/>
                  <a:gd name="T5" fmla="*/ 44 h 44"/>
                  <a:gd name="T6" fmla="*/ 60 w 60"/>
                  <a:gd name="T7" fmla="*/ 16 h 44"/>
                  <a:gd name="T8" fmla="*/ 26 w 60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44"/>
                  <a:gd name="T17" fmla="*/ 60 w 60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44">
                    <a:moveTo>
                      <a:pt x="26" y="0"/>
                    </a:moveTo>
                    <a:lnTo>
                      <a:pt x="0" y="28"/>
                    </a:lnTo>
                    <a:lnTo>
                      <a:pt x="36" y="44"/>
                    </a:lnTo>
                    <a:lnTo>
                      <a:pt x="60" y="16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06" name="Freeform 3872"/>
              <p:cNvSpPr>
                <a:spLocks noChangeAspect="1"/>
              </p:cNvSpPr>
              <p:nvPr/>
            </p:nvSpPr>
            <p:spPr bwMode="auto">
              <a:xfrm>
                <a:off x="5000" y="1948"/>
                <a:ext cx="60" cy="50"/>
              </a:xfrm>
              <a:custGeom>
                <a:avLst/>
                <a:gdLst>
                  <a:gd name="T0" fmla="*/ 24 w 60"/>
                  <a:gd name="T1" fmla="*/ 0 h 50"/>
                  <a:gd name="T2" fmla="*/ 0 w 60"/>
                  <a:gd name="T3" fmla="*/ 28 h 50"/>
                  <a:gd name="T4" fmla="*/ 36 w 60"/>
                  <a:gd name="T5" fmla="*/ 50 h 50"/>
                  <a:gd name="T6" fmla="*/ 60 w 60"/>
                  <a:gd name="T7" fmla="*/ 22 h 50"/>
                  <a:gd name="T8" fmla="*/ 24 w 60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50"/>
                  <a:gd name="T17" fmla="*/ 60 w 60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50">
                    <a:moveTo>
                      <a:pt x="24" y="0"/>
                    </a:moveTo>
                    <a:lnTo>
                      <a:pt x="0" y="28"/>
                    </a:lnTo>
                    <a:lnTo>
                      <a:pt x="36" y="50"/>
                    </a:lnTo>
                    <a:lnTo>
                      <a:pt x="60" y="2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8992"/>
              </a:solidFill>
              <a:ln w="0">
                <a:solidFill>
                  <a:srgbClr val="42899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07" name="Freeform 3873"/>
              <p:cNvSpPr>
                <a:spLocks noChangeAspect="1"/>
              </p:cNvSpPr>
              <p:nvPr/>
            </p:nvSpPr>
            <p:spPr bwMode="auto">
              <a:xfrm>
                <a:off x="5000" y="1948"/>
                <a:ext cx="60" cy="50"/>
              </a:xfrm>
              <a:custGeom>
                <a:avLst/>
                <a:gdLst>
                  <a:gd name="T0" fmla="*/ 24 w 60"/>
                  <a:gd name="T1" fmla="*/ 0 h 50"/>
                  <a:gd name="T2" fmla="*/ 0 w 60"/>
                  <a:gd name="T3" fmla="*/ 28 h 50"/>
                  <a:gd name="T4" fmla="*/ 36 w 60"/>
                  <a:gd name="T5" fmla="*/ 50 h 50"/>
                  <a:gd name="T6" fmla="*/ 60 w 60"/>
                  <a:gd name="T7" fmla="*/ 22 h 50"/>
                  <a:gd name="T8" fmla="*/ 24 w 60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50"/>
                  <a:gd name="T17" fmla="*/ 60 w 60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50">
                    <a:moveTo>
                      <a:pt x="24" y="0"/>
                    </a:moveTo>
                    <a:lnTo>
                      <a:pt x="0" y="28"/>
                    </a:lnTo>
                    <a:lnTo>
                      <a:pt x="36" y="50"/>
                    </a:lnTo>
                    <a:lnTo>
                      <a:pt x="60" y="22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08" name="Freeform 3874"/>
              <p:cNvSpPr>
                <a:spLocks noChangeAspect="1"/>
              </p:cNvSpPr>
              <p:nvPr/>
            </p:nvSpPr>
            <p:spPr bwMode="auto">
              <a:xfrm>
                <a:off x="5036" y="1970"/>
                <a:ext cx="60" cy="56"/>
              </a:xfrm>
              <a:custGeom>
                <a:avLst/>
                <a:gdLst>
                  <a:gd name="T0" fmla="*/ 24 w 60"/>
                  <a:gd name="T1" fmla="*/ 0 h 56"/>
                  <a:gd name="T2" fmla="*/ 0 w 60"/>
                  <a:gd name="T3" fmla="*/ 28 h 56"/>
                  <a:gd name="T4" fmla="*/ 36 w 60"/>
                  <a:gd name="T5" fmla="*/ 56 h 56"/>
                  <a:gd name="T6" fmla="*/ 60 w 60"/>
                  <a:gd name="T7" fmla="*/ 28 h 56"/>
                  <a:gd name="T8" fmla="*/ 24 w 60"/>
                  <a:gd name="T9" fmla="*/ 0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56"/>
                  <a:gd name="T17" fmla="*/ 60 w 60"/>
                  <a:gd name="T18" fmla="*/ 56 h 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56">
                    <a:moveTo>
                      <a:pt x="24" y="0"/>
                    </a:moveTo>
                    <a:lnTo>
                      <a:pt x="0" y="28"/>
                    </a:lnTo>
                    <a:lnTo>
                      <a:pt x="36" y="56"/>
                    </a:lnTo>
                    <a:lnTo>
                      <a:pt x="60" y="28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E9689"/>
              </a:solidFill>
              <a:ln w="0">
                <a:solidFill>
                  <a:srgbClr val="4E968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09" name="Freeform 3875"/>
              <p:cNvSpPr>
                <a:spLocks noChangeAspect="1"/>
              </p:cNvSpPr>
              <p:nvPr/>
            </p:nvSpPr>
            <p:spPr bwMode="auto">
              <a:xfrm>
                <a:off x="5036" y="1970"/>
                <a:ext cx="60" cy="56"/>
              </a:xfrm>
              <a:custGeom>
                <a:avLst/>
                <a:gdLst>
                  <a:gd name="T0" fmla="*/ 24 w 60"/>
                  <a:gd name="T1" fmla="*/ 0 h 56"/>
                  <a:gd name="T2" fmla="*/ 0 w 60"/>
                  <a:gd name="T3" fmla="*/ 28 h 56"/>
                  <a:gd name="T4" fmla="*/ 36 w 60"/>
                  <a:gd name="T5" fmla="*/ 56 h 56"/>
                  <a:gd name="T6" fmla="*/ 60 w 60"/>
                  <a:gd name="T7" fmla="*/ 28 h 56"/>
                  <a:gd name="T8" fmla="*/ 24 w 60"/>
                  <a:gd name="T9" fmla="*/ 0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56"/>
                  <a:gd name="T17" fmla="*/ 60 w 60"/>
                  <a:gd name="T18" fmla="*/ 56 h 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56">
                    <a:moveTo>
                      <a:pt x="24" y="0"/>
                    </a:moveTo>
                    <a:lnTo>
                      <a:pt x="0" y="28"/>
                    </a:lnTo>
                    <a:lnTo>
                      <a:pt x="36" y="56"/>
                    </a:lnTo>
                    <a:lnTo>
                      <a:pt x="60" y="28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10" name="Freeform 3876"/>
              <p:cNvSpPr>
                <a:spLocks noChangeAspect="1"/>
              </p:cNvSpPr>
              <p:nvPr/>
            </p:nvSpPr>
            <p:spPr bwMode="auto">
              <a:xfrm>
                <a:off x="5072" y="1998"/>
                <a:ext cx="60" cy="60"/>
              </a:xfrm>
              <a:custGeom>
                <a:avLst/>
                <a:gdLst>
                  <a:gd name="T0" fmla="*/ 24 w 60"/>
                  <a:gd name="T1" fmla="*/ 0 h 60"/>
                  <a:gd name="T2" fmla="*/ 0 w 60"/>
                  <a:gd name="T3" fmla="*/ 28 h 60"/>
                  <a:gd name="T4" fmla="*/ 36 w 60"/>
                  <a:gd name="T5" fmla="*/ 60 h 60"/>
                  <a:gd name="T6" fmla="*/ 60 w 60"/>
                  <a:gd name="T7" fmla="*/ 34 h 60"/>
                  <a:gd name="T8" fmla="*/ 24 w 60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60"/>
                  <a:gd name="T17" fmla="*/ 60 w 60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60">
                    <a:moveTo>
                      <a:pt x="24" y="0"/>
                    </a:moveTo>
                    <a:lnTo>
                      <a:pt x="0" y="28"/>
                    </a:lnTo>
                    <a:lnTo>
                      <a:pt x="36" y="60"/>
                    </a:lnTo>
                    <a:lnTo>
                      <a:pt x="60" y="34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55A080"/>
              </a:solidFill>
              <a:ln w="0">
                <a:solidFill>
                  <a:srgbClr val="55A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11" name="Freeform 3877"/>
              <p:cNvSpPr>
                <a:spLocks noChangeAspect="1"/>
              </p:cNvSpPr>
              <p:nvPr/>
            </p:nvSpPr>
            <p:spPr bwMode="auto">
              <a:xfrm>
                <a:off x="5072" y="1998"/>
                <a:ext cx="60" cy="60"/>
              </a:xfrm>
              <a:custGeom>
                <a:avLst/>
                <a:gdLst>
                  <a:gd name="T0" fmla="*/ 24 w 60"/>
                  <a:gd name="T1" fmla="*/ 0 h 60"/>
                  <a:gd name="T2" fmla="*/ 0 w 60"/>
                  <a:gd name="T3" fmla="*/ 28 h 60"/>
                  <a:gd name="T4" fmla="*/ 36 w 60"/>
                  <a:gd name="T5" fmla="*/ 60 h 60"/>
                  <a:gd name="T6" fmla="*/ 60 w 60"/>
                  <a:gd name="T7" fmla="*/ 34 h 60"/>
                  <a:gd name="T8" fmla="*/ 24 w 60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60"/>
                  <a:gd name="T17" fmla="*/ 60 w 60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60">
                    <a:moveTo>
                      <a:pt x="24" y="0"/>
                    </a:moveTo>
                    <a:lnTo>
                      <a:pt x="0" y="28"/>
                    </a:lnTo>
                    <a:lnTo>
                      <a:pt x="36" y="60"/>
                    </a:lnTo>
                    <a:lnTo>
                      <a:pt x="60" y="34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12" name="Freeform 3878"/>
              <p:cNvSpPr>
                <a:spLocks noChangeAspect="1"/>
              </p:cNvSpPr>
              <p:nvPr/>
            </p:nvSpPr>
            <p:spPr bwMode="auto">
              <a:xfrm>
                <a:off x="5108" y="2032"/>
                <a:ext cx="58" cy="66"/>
              </a:xfrm>
              <a:custGeom>
                <a:avLst/>
                <a:gdLst>
                  <a:gd name="T0" fmla="*/ 24 w 58"/>
                  <a:gd name="T1" fmla="*/ 0 h 66"/>
                  <a:gd name="T2" fmla="*/ 0 w 58"/>
                  <a:gd name="T3" fmla="*/ 26 h 66"/>
                  <a:gd name="T4" fmla="*/ 36 w 58"/>
                  <a:gd name="T5" fmla="*/ 66 h 66"/>
                  <a:gd name="T6" fmla="*/ 58 w 58"/>
                  <a:gd name="T7" fmla="*/ 42 h 66"/>
                  <a:gd name="T8" fmla="*/ 24 w 58"/>
                  <a:gd name="T9" fmla="*/ 0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66"/>
                  <a:gd name="T17" fmla="*/ 58 w 58"/>
                  <a:gd name="T18" fmla="*/ 66 h 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66">
                    <a:moveTo>
                      <a:pt x="24" y="0"/>
                    </a:moveTo>
                    <a:lnTo>
                      <a:pt x="0" y="26"/>
                    </a:lnTo>
                    <a:lnTo>
                      <a:pt x="36" y="66"/>
                    </a:lnTo>
                    <a:lnTo>
                      <a:pt x="58" y="4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5AAB74"/>
              </a:solidFill>
              <a:ln w="0">
                <a:solidFill>
                  <a:srgbClr val="5AAB7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13" name="Freeform 3879"/>
              <p:cNvSpPr>
                <a:spLocks noChangeAspect="1"/>
              </p:cNvSpPr>
              <p:nvPr/>
            </p:nvSpPr>
            <p:spPr bwMode="auto">
              <a:xfrm>
                <a:off x="5108" y="2032"/>
                <a:ext cx="58" cy="66"/>
              </a:xfrm>
              <a:custGeom>
                <a:avLst/>
                <a:gdLst>
                  <a:gd name="T0" fmla="*/ 24 w 58"/>
                  <a:gd name="T1" fmla="*/ 0 h 66"/>
                  <a:gd name="T2" fmla="*/ 0 w 58"/>
                  <a:gd name="T3" fmla="*/ 26 h 66"/>
                  <a:gd name="T4" fmla="*/ 36 w 58"/>
                  <a:gd name="T5" fmla="*/ 66 h 66"/>
                  <a:gd name="T6" fmla="*/ 58 w 58"/>
                  <a:gd name="T7" fmla="*/ 42 h 66"/>
                  <a:gd name="T8" fmla="*/ 24 w 58"/>
                  <a:gd name="T9" fmla="*/ 0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66"/>
                  <a:gd name="T17" fmla="*/ 58 w 58"/>
                  <a:gd name="T18" fmla="*/ 66 h 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66">
                    <a:moveTo>
                      <a:pt x="24" y="0"/>
                    </a:moveTo>
                    <a:lnTo>
                      <a:pt x="0" y="26"/>
                    </a:lnTo>
                    <a:lnTo>
                      <a:pt x="36" y="66"/>
                    </a:lnTo>
                    <a:lnTo>
                      <a:pt x="58" y="42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14" name="Freeform 3880"/>
              <p:cNvSpPr>
                <a:spLocks noChangeAspect="1"/>
              </p:cNvSpPr>
              <p:nvPr/>
            </p:nvSpPr>
            <p:spPr bwMode="auto">
              <a:xfrm>
                <a:off x="5144" y="2074"/>
                <a:ext cx="58" cy="62"/>
              </a:xfrm>
              <a:custGeom>
                <a:avLst/>
                <a:gdLst>
                  <a:gd name="T0" fmla="*/ 22 w 58"/>
                  <a:gd name="T1" fmla="*/ 0 h 62"/>
                  <a:gd name="T2" fmla="*/ 0 w 58"/>
                  <a:gd name="T3" fmla="*/ 24 h 62"/>
                  <a:gd name="T4" fmla="*/ 36 w 58"/>
                  <a:gd name="T5" fmla="*/ 62 h 62"/>
                  <a:gd name="T6" fmla="*/ 58 w 58"/>
                  <a:gd name="T7" fmla="*/ 40 h 62"/>
                  <a:gd name="T8" fmla="*/ 22 w 58"/>
                  <a:gd name="T9" fmla="*/ 0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62"/>
                  <a:gd name="T17" fmla="*/ 58 w 58"/>
                  <a:gd name="T18" fmla="*/ 62 h 6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62">
                    <a:moveTo>
                      <a:pt x="22" y="0"/>
                    </a:moveTo>
                    <a:lnTo>
                      <a:pt x="0" y="24"/>
                    </a:lnTo>
                    <a:lnTo>
                      <a:pt x="36" y="62"/>
                    </a:lnTo>
                    <a:lnTo>
                      <a:pt x="58" y="4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56B26B"/>
              </a:solidFill>
              <a:ln w="0">
                <a:solidFill>
                  <a:srgbClr val="56B26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15" name="Freeform 3881"/>
              <p:cNvSpPr>
                <a:spLocks noChangeAspect="1"/>
              </p:cNvSpPr>
              <p:nvPr/>
            </p:nvSpPr>
            <p:spPr bwMode="auto">
              <a:xfrm>
                <a:off x="5144" y="2074"/>
                <a:ext cx="58" cy="62"/>
              </a:xfrm>
              <a:custGeom>
                <a:avLst/>
                <a:gdLst>
                  <a:gd name="T0" fmla="*/ 22 w 58"/>
                  <a:gd name="T1" fmla="*/ 0 h 62"/>
                  <a:gd name="T2" fmla="*/ 0 w 58"/>
                  <a:gd name="T3" fmla="*/ 24 h 62"/>
                  <a:gd name="T4" fmla="*/ 36 w 58"/>
                  <a:gd name="T5" fmla="*/ 62 h 62"/>
                  <a:gd name="T6" fmla="*/ 58 w 58"/>
                  <a:gd name="T7" fmla="*/ 40 h 62"/>
                  <a:gd name="T8" fmla="*/ 22 w 58"/>
                  <a:gd name="T9" fmla="*/ 0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62"/>
                  <a:gd name="T17" fmla="*/ 58 w 58"/>
                  <a:gd name="T18" fmla="*/ 62 h 6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62">
                    <a:moveTo>
                      <a:pt x="22" y="0"/>
                    </a:moveTo>
                    <a:lnTo>
                      <a:pt x="0" y="24"/>
                    </a:lnTo>
                    <a:lnTo>
                      <a:pt x="36" y="62"/>
                    </a:lnTo>
                    <a:lnTo>
                      <a:pt x="58" y="40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16" name="Freeform 3882"/>
              <p:cNvSpPr>
                <a:spLocks noChangeAspect="1"/>
              </p:cNvSpPr>
              <p:nvPr/>
            </p:nvSpPr>
            <p:spPr bwMode="auto">
              <a:xfrm>
                <a:off x="5180" y="2114"/>
                <a:ext cx="58" cy="58"/>
              </a:xfrm>
              <a:custGeom>
                <a:avLst/>
                <a:gdLst>
                  <a:gd name="T0" fmla="*/ 22 w 58"/>
                  <a:gd name="T1" fmla="*/ 0 h 58"/>
                  <a:gd name="T2" fmla="*/ 0 w 58"/>
                  <a:gd name="T3" fmla="*/ 22 h 58"/>
                  <a:gd name="T4" fmla="*/ 36 w 58"/>
                  <a:gd name="T5" fmla="*/ 58 h 58"/>
                  <a:gd name="T6" fmla="*/ 58 w 58"/>
                  <a:gd name="T7" fmla="*/ 40 h 58"/>
                  <a:gd name="T8" fmla="*/ 22 w 58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58"/>
                  <a:gd name="T17" fmla="*/ 58 w 58"/>
                  <a:gd name="T18" fmla="*/ 58 h 5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58">
                    <a:moveTo>
                      <a:pt x="22" y="0"/>
                    </a:moveTo>
                    <a:lnTo>
                      <a:pt x="0" y="22"/>
                    </a:lnTo>
                    <a:lnTo>
                      <a:pt x="36" y="58"/>
                    </a:lnTo>
                    <a:lnTo>
                      <a:pt x="58" y="4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49B564"/>
              </a:solidFill>
              <a:ln w="0">
                <a:solidFill>
                  <a:srgbClr val="49B56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17" name="Freeform 3883"/>
              <p:cNvSpPr>
                <a:spLocks noChangeAspect="1"/>
              </p:cNvSpPr>
              <p:nvPr/>
            </p:nvSpPr>
            <p:spPr bwMode="auto">
              <a:xfrm>
                <a:off x="5180" y="2114"/>
                <a:ext cx="58" cy="58"/>
              </a:xfrm>
              <a:custGeom>
                <a:avLst/>
                <a:gdLst>
                  <a:gd name="T0" fmla="*/ 22 w 58"/>
                  <a:gd name="T1" fmla="*/ 0 h 58"/>
                  <a:gd name="T2" fmla="*/ 0 w 58"/>
                  <a:gd name="T3" fmla="*/ 22 h 58"/>
                  <a:gd name="T4" fmla="*/ 36 w 58"/>
                  <a:gd name="T5" fmla="*/ 58 h 58"/>
                  <a:gd name="T6" fmla="*/ 58 w 58"/>
                  <a:gd name="T7" fmla="*/ 40 h 58"/>
                  <a:gd name="T8" fmla="*/ 22 w 58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58"/>
                  <a:gd name="T17" fmla="*/ 58 w 58"/>
                  <a:gd name="T18" fmla="*/ 58 h 5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58">
                    <a:moveTo>
                      <a:pt x="22" y="0"/>
                    </a:moveTo>
                    <a:lnTo>
                      <a:pt x="0" y="22"/>
                    </a:lnTo>
                    <a:lnTo>
                      <a:pt x="36" y="58"/>
                    </a:lnTo>
                    <a:lnTo>
                      <a:pt x="58" y="40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18" name="Freeform 3884"/>
              <p:cNvSpPr>
                <a:spLocks noChangeAspect="1"/>
              </p:cNvSpPr>
              <p:nvPr/>
            </p:nvSpPr>
            <p:spPr bwMode="auto">
              <a:xfrm>
                <a:off x="5216" y="2154"/>
                <a:ext cx="60" cy="46"/>
              </a:xfrm>
              <a:custGeom>
                <a:avLst/>
                <a:gdLst>
                  <a:gd name="T0" fmla="*/ 22 w 60"/>
                  <a:gd name="T1" fmla="*/ 0 h 46"/>
                  <a:gd name="T2" fmla="*/ 0 w 60"/>
                  <a:gd name="T3" fmla="*/ 18 h 46"/>
                  <a:gd name="T4" fmla="*/ 38 w 60"/>
                  <a:gd name="T5" fmla="*/ 46 h 46"/>
                  <a:gd name="T6" fmla="*/ 60 w 60"/>
                  <a:gd name="T7" fmla="*/ 28 h 46"/>
                  <a:gd name="T8" fmla="*/ 22 w 60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46"/>
                  <a:gd name="T17" fmla="*/ 60 w 60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46">
                    <a:moveTo>
                      <a:pt x="22" y="0"/>
                    </a:moveTo>
                    <a:lnTo>
                      <a:pt x="0" y="18"/>
                    </a:lnTo>
                    <a:lnTo>
                      <a:pt x="38" y="46"/>
                    </a:lnTo>
                    <a:lnTo>
                      <a:pt x="60" y="28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2DAD64"/>
              </a:solidFill>
              <a:ln w="0">
                <a:solidFill>
                  <a:srgbClr val="2DAD6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19" name="Freeform 3885"/>
              <p:cNvSpPr>
                <a:spLocks noChangeAspect="1"/>
              </p:cNvSpPr>
              <p:nvPr/>
            </p:nvSpPr>
            <p:spPr bwMode="auto">
              <a:xfrm>
                <a:off x="5216" y="2154"/>
                <a:ext cx="60" cy="46"/>
              </a:xfrm>
              <a:custGeom>
                <a:avLst/>
                <a:gdLst>
                  <a:gd name="T0" fmla="*/ 22 w 60"/>
                  <a:gd name="T1" fmla="*/ 0 h 46"/>
                  <a:gd name="T2" fmla="*/ 0 w 60"/>
                  <a:gd name="T3" fmla="*/ 18 h 46"/>
                  <a:gd name="T4" fmla="*/ 38 w 60"/>
                  <a:gd name="T5" fmla="*/ 46 h 46"/>
                  <a:gd name="T6" fmla="*/ 60 w 60"/>
                  <a:gd name="T7" fmla="*/ 28 h 46"/>
                  <a:gd name="T8" fmla="*/ 22 w 60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46"/>
                  <a:gd name="T17" fmla="*/ 60 w 60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46">
                    <a:moveTo>
                      <a:pt x="22" y="0"/>
                    </a:moveTo>
                    <a:lnTo>
                      <a:pt x="0" y="18"/>
                    </a:lnTo>
                    <a:lnTo>
                      <a:pt x="38" y="46"/>
                    </a:lnTo>
                    <a:lnTo>
                      <a:pt x="60" y="28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20" name="Freeform 3886"/>
              <p:cNvSpPr>
                <a:spLocks noChangeAspect="1"/>
              </p:cNvSpPr>
              <p:nvPr/>
            </p:nvSpPr>
            <p:spPr bwMode="auto">
              <a:xfrm>
                <a:off x="5254" y="2182"/>
                <a:ext cx="62" cy="32"/>
              </a:xfrm>
              <a:custGeom>
                <a:avLst/>
                <a:gdLst>
                  <a:gd name="T0" fmla="*/ 22 w 62"/>
                  <a:gd name="T1" fmla="*/ 0 h 32"/>
                  <a:gd name="T2" fmla="*/ 0 w 62"/>
                  <a:gd name="T3" fmla="*/ 18 h 32"/>
                  <a:gd name="T4" fmla="*/ 38 w 62"/>
                  <a:gd name="T5" fmla="*/ 32 h 32"/>
                  <a:gd name="T6" fmla="*/ 62 w 62"/>
                  <a:gd name="T7" fmla="*/ 14 h 32"/>
                  <a:gd name="T8" fmla="*/ 22 w 62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2"/>
                  <a:gd name="T17" fmla="*/ 62 w 62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2">
                    <a:moveTo>
                      <a:pt x="22" y="0"/>
                    </a:moveTo>
                    <a:lnTo>
                      <a:pt x="0" y="18"/>
                    </a:lnTo>
                    <a:lnTo>
                      <a:pt x="38" y="32"/>
                    </a:lnTo>
                    <a:lnTo>
                      <a:pt x="62" y="14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8B6F"/>
              </a:solidFill>
              <a:ln w="0">
                <a:solidFill>
                  <a:srgbClr val="008B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21" name="Freeform 3887"/>
              <p:cNvSpPr>
                <a:spLocks noChangeAspect="1"/>
              </p:cNvSpPr>
              <p:nvPr/>
            </p:nvSpPr>
            <p:spPr bwMode="auto">
              <a:xfrm>
                <a:off x="5254" y="2182"/>
                <a:ext cx="62" cy="32"/>
              </a:xfrm>
              <a:custGeom>
                <a:avLst/>
                <a:gdLst>
                  <a:gd name="T0" fmla="*/ 22 w 62"/>
                  <a:gd name="T1" fmla="*/ 0 h 32"/>
                  <a:gd name="T2" fmla="*/ 0 w 62"/>
                  <a:gd name="T3" fmla="*/ 18 h 32"/>
                  <a:gd name="T4" fmla="*/ 38 w 62"/>
                  <a:gd name="T5" fmla="*/ 32 h 32"/>
                  <a:gd name="T6" fmla="*/ 62 w 62"/>
                  <a:gd name="T7" fmla="*/ 14 h 32"/>
                  <a:gd name="T8" fmla="*/ 22 w 62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2"/>
                  <a:gd name="T17" fmla="*/ 62 w 62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2">
                    <a:moveTo>
                      <a:pt x="22" y="0"/>
                    </a:moveTo>
                    <a:lnTo>
                      <a:pt x="0" y="18"/>
                    </a:lnTo>
                    <a:lnTo>
                      <a:pt x="38" y="32"/>
                    </a:lnTo>
                    <a:lnTo>
                      <a:pt x="62" y="14"/>
                    </a:lnTo>
                    <a:lnTo>
                      <a:pt x="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22" name="Freeform 3888"/>
              <p:cNvSpPr>
                <a:spLocks noChangeAspect="1"/>
              </p:cNvSpPr>
              <p:nvPr/>
            </p:nvSpPr>
            <p:spPr bwMode="auto">
              <a:xfrm>
                <a:off x="4186" y="1824"/>
                <a:ext cx="52" cy="20"/>
              </a:xfrm>
              <a:custGeom>
                <a:avLst/>
                <a:gdLst>
                  <a:gd name="T0" fmla="*/ 26 w 52"/>
                  <a:gd name="T1" fmla="*/ 0 h 20"/>
                  <a:gd name="T2" fmla="*/ 0 w 52"/>
                  <a:gd name="T3" fmla="*/ 10 h 20"/>
                  <a:gd name="T4" fmla="*/ 26 w 52"/>
                  <a:gd name="T5" fmla="*/ 20 h 20"/>
                  <a:gd name="T6" fmla="*/ 52 w 52"/>
                  <a:gd name="T7" fmla="*/ 8 h 20"/>
                  <a:gd name="T8" fmla="*/ 26 w 5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"/>
                  <a:gd name="T17" fmla="*/ 52 w 5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">
                    <a:moveTo>
                      <a:pt x="26" y="0"/>
                    </a:moveTo>
                    <a:lnTo>
                      <a:pt x="0" y="10"/>
                    </a:lnTo>
                    <a:lnTo>
                      <a:pt x="26" y="20"/>
                    </a:lnTo>
                    <a:lnTo>
                      <a:pt x="52" y="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23" name="Freeform 3889"/>
              <p:cNvSpPr>
                <a:spLocks noChangeAspect="1"/>
              </p:cNvSpPr>
              <p:nvPr/>
            </p:nvSpPr>
            <p:spPr bwMode="auto">
              <a:xfrm>
                <a:off x="4186" y="1824"/>
                <a:ext cx="52" cy="20"/>
              </a:xfrm>
              <a:custGeom>
                <a:avLst/>
                <a:gdLst>
                  <a:gd name="T0" fmla="*/ 26 w 52"/>
                  <a:gd name="T1" fmla="*/ 0 h 20"/>
                  <a:gd name="T2" fmla="*/ 0 w 52"/>
                  <a:gd name="T3" fmla="*/ 10 h 20"/>
                  <a:gd name="T4" fmla="*/ 26 w 52"/>
                  <a:gd name="T5" fmla="*/ 20 h 20"/>
                  <a:gd name="T6" fmla="*/ 52 w 52"/>
                  <a:gd name="T7" fmla="*/ 8 h 20"/>
                  <a:gd name="T8" fmla="*/ 26 w 5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"/>
                  <a:gd name="T17" fmla="*/ 52 w 5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">
                    <a:moveTo>
                      <a:pt x="26" y="0"/>
                    </a:moveTo>
                    <a:lnTo>
                      <a:pt x="0" y="10"/>
                    </a:lnTo>
                    <a:lnTo>
                      <a:pt x="26" y="20"/>
                    </a:lnTo>
                    <a:lnTo>
                      <a:pt x="52" y="8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24" name="Freeform 3890"/>
              <p:cNvSpPr>
                <a:spLocks noChangeAspect="1"/>
              </p:cNvSpPr>
              <p:nvPr/>
            </p:nvSpPr>
            <p:spPr bwMode="auto">
              <a:xfrm>
                <a:off x="4212" y="1832"/>
                <a:ext cx="52" cy="22"/>
              </a:xfrm>
              <a:custGeom>
                <a:avLst/>
                <a:gdLst>
                  <a:gd name="T0" fmla="*/ 26 w 52"/>
                  <a:gd name="T1" fmla="*/ 0 h 22"/>
                  <a:gd name="T2" fmla="*/ 0 w 52"/>
                  <a:gd name="T3" fmla="*/ 12 h 22"/>
                  <a:gd name="T4" fmla="*/ 26 w 52"/>
                  <a:gd name="T5" fmla="*/ 22 h 22"/>
                  <a:gd name="T6" fmla="*/ 52 w 52"/>
                  <a:gd name="T7" fmla="*/ 10 h 22"/>
                  <a:gd name="T8" fmla="*/ 26 w 52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2"/>
                  <a:gd name="T17" fmla="*/ 52 w 52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2">
                    <a:moveTo>
                      <a:pt x="26" y="0"/>
                    </a:moveTo>
                    <a:lnTo>
                      <a:pt x="0" y="12"/>
                    </a:lnTo>
                    <a:lnTo>
                      <a:pt x="26" y="22"/>
                    </a:lnTo>
                    <a:lnTo>
                      <a:pt x="52" y="1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8A6F"/>
              </a:solidFill>
              <a:ln w="0">
                <a:solidFill>
                  <a:srgbClr val="008A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25" name="Freeform 3891"/>
              <p:cNvSpPr>
                <a:spLocks noChangeAspect="1"/>
              </p:cNvSpPr>
              <p:nvPr/>
            </p:nvSpPr>
            <p:spPr bwMode="auto">
              <a:xfrm>
                <a:off x="4212" y="1832"/>
                <a:ext cx="52" cy="22"/>
              </a:xfrm>
              <a:custGeom>
                <a:avLst/>
                <a:gdLst>
                  <a:gd name="T0" fmla="*/ 26 w 52"/>
                  <a:gd name="T1" fmla="*/ 0 h 22"/>
                  <a:gd name="T2" fmla="*/ 0 w 52"/>
                  <a:gd name="T3" fmla="*/ 12 h 22"/>
                  <a:gd name="T4" fmla="*/ 26 w 52"/>
                  <a:gd name="T5" fmla="*/ 22 h 22"/>
                  <a:gd name="T6" fmla="*/ 52 w 52"/>
                  <a:gd name="T7" fmla="*/ 10 h 22"/>
                  <a:gd name="T8" fmla="*/ 26 w 52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2"/>
                  <a:gd name="T17" fmla="*/ 52 w 52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2">
                    <a:moveTo>
                      <a:pt x="26" y="0"/>
                    </a:moveTo>
                    <a:lnTo>
                      <a:pt x="0" y="12"/>
                    </a:lnTo>
                    <a:lnTo>
                      <a:pt x="26" y="22"/>
                    </a:lnTo>
                    <a:lnTo>
                      <a:pt x="52" y="10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26" name="Freeform 3892"/>
              <p:cNvSpPr>
                <a:spLocks noChangeAspect="1"/>
              </p:cNvSpPr>
              <p:nvPr/>
            </p:nvSpPr>
            <p:spPr bwMode="auto">
              <a:xfrm>
                <a:off x="4238" y="1842"/>
                <a:ext cx="52" cy="20"/>
              </a:xfrm>
              <a:custGeom>
                <a:avLst/>
                <a:gdLst>
                  <a:gd name="T0" fmla="*/ 26 w 52"/>
                  <a:gd name="T1" fmla="*/ 0 h 20"/>
                  <a:gd name="T2" fmla="*/ 0 w 52"/>
                  <a:gd name="T3" fmla="*/ 12 h 20"/>
                  <a:gd name="T4" fmla="*/ 26 w 52"/>
                  <a:gd name="T5" fmla="*/ 20 h 20"/>
                  <a:gd name="T6" fmla="*/ 52 w 52"/>
                  <a:gd name="T7" fmla="*/ 10 h 20"/>
                  <a:gd name="T8" fmla="*/ 26 w 5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"/>
                  <a:gd name="T17" fmla="*/ 52 w 5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">
                    <a:moveTo>
                      <a:pt x="26" y="0"/>
                    </a:moveTo>
                    <a:lnTo>
                      <a:pt x="0" y="12"/>
                    </a:lnTo>
                    <a:lnTo>
                      <a:pt x="26" y="20"/>
                    </a:lnTo>
                    <a:lnTo>
                      <a:pt x="52" y="1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27" name="Freeform 3893"/>
              <p:cNvSpPr>
                <a:spLocks noChangeAspect="1"/>
              </p:cNvSpPr>
              <p:nvPr/>
            </p:nvSpPr>
            <p:spPr bwMode="auto">
              <a:xfrm>
                <a:off x="4238" y="1842"/>
                <a:ext cx="52" cy="20"/>
              </a:xfrm>
              <a:custGeom>
                <a:avLst/>
                <a:gdLst>
                  <a:gd name="T0" fmla="*/ 26 w 52"/>
                  <a:gd name="T1" fmla="*/ 0 h 20"/>
                  <a:gd name="T2" fmla="*/ 0 w 52"/>
                  <a:gd name="T3" fmla="*/ 12 h 20"/>
                  <a:gd name="T4" fmla="*/ 26 w 52"/>
                  <a:gd name="T5" fmla="*/ 20 h 20"/>
                  <a:gd name="T6" fmla="*/ 52 w 52"/>
                  <a:gd name="T7" fmla="*/ 10 h 20"/>
                  <a:gd name="T8" fmla="*/ 26 w 5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"/>
                  <a:gd name="T17" fmla="*/ 52 w 5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">
                    <a:moveTo>
                      <a:pt x="26" y="0"/>
                    </a:moveTo>
                    <a:lnTo>
                      <a:pt x="0" y="12"/>
                    </a:lnTo>
                    <a:lnTo>
                      <a:pt x="26" y="20"/>
                    </a:lnTo>
                    <a:lnTo>
                      <a:pt x="52" y="10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28" name="Freeform 3894"/>
              <p:cNvSpPr>
                <a:spLocks noChangeAspect="1"/>
              </p:cNvSpPr>
              <p:nvPr/>
            </p:nvSpPr>
            <p:spPr bwMode="auto">
              <a:xfrm>
                <a:off x="4264" y="1852"/>
                <a:ext cx="52" cy="20"/>
              </a:xfrm>
              <a:custGeom>
                <a:avLst/>
                <a:gdLst>
                  <a:gd name="T0" fmla="*/ 26 w 52"/>
                  <a:gd name="T1" fmla="*/ 0 h 20"/>
                  <a:gd name="T2" fmla="*/ 0 w 52"/>
                  <a:gd name="T3" fmla="*/ 10 h 20"/>
                  <a:gd name="T4" fmla="*/ 26 w 52"/>
                  <a:gd name="T5" fmla="*/ 20 h 20"/>
                  <a:gd name="T6" fmla="*/ 52 w 52"/>
                  <a:gd name="T7" fmla="*/ 8 h 20"/>
                  <a:gd name="T8" fmla="*/ 26 w 5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"/>
                  <a:gd name="T17" fmla="*/ 52 w 5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">
                    <a:moveTo>
                      <a:pt x="26" y="0"/>
                    </a:moveTo>
                    <a:lnTo>
                      <a:pt x="0" y="10"/>
                    </a:lnTo>
                    <a:lnTo>
                      <a:pt x="26" y="20"/>
                    </a:lnTo>
                    <a:lnTo>
                      <a:pt x="52" y="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29" name="Freeform 3895"/>
              <p:cNvSpPr>
                <a:spLocks noChangeAspect="1"/>
              </p:cNvSpPr>
              <p:nvPr/>
            </p:nvSpPr>
            <p:spPr bwMode="auto">
              <a:xfrm>
                <a:off x="4264" y="1852"/>
                <a:ext cx="52" cy="20"/>
              </a:xfrm>
              <a:custGeom>
                <a:avLst/>
                <a:gdLst>
                  <a:gd name="T0" fmla="*/ 26 w 52"/>
                  <a:gd name="T1" fmla="*/ 0 h 20"/>
                  <a:gd name="T2" fmla="*/ 0 w 52"/>
                  <a:gd name="T3" fmla="*/ 10 h 20"/>
                  <a:gd name="T4" fmla="*/ 26 w 52"/>
                  <a:gd name="T5" fmla="*/ 20 h 20"/>
                  <a:gd name="T6" fmla="*/ 52 w 52"/>
                  <a:gd name="T7" fmla="*/ 8 h 20"/>
                  <a:gd name="T8" fmla="*/ 26 w 5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"/>
                  <a:gd name="T17" fmla="*/ 52 w 5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">
                    <a:moveTo>
                      <a:pt x="26" y="0"/>
                    </a:moveTo>
                    <a:lnTo>
                      <a:pt x="0" y="10"/>
                    </a:lnTo>
                    <a:lnTo>
                      <a:pt x="26" y="20"/>
                    </a:lnTo>
                    <a:lnTo>
                      <a:pt x="52" y="8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30" name="Freeform 3896"/>
              <p:cNvSpPr>
                <a:spLocks noChangeAspect="1"/>
              </p:cNvSpPr>
              <p:nvPr/>
            </p:nvSpPr>
            <p:spPr bwMode="auto">
              <a:xfrm>
                <a:off x="4290" y="1860"/>
                <a:ext cx="54" cy="22"/>
              </a:xfrm>
              <a:custGeom>
                <a:avLst/>
                <a:gdLst>
                  <a:gd name="T0" fmla="*/ 26 w 54"/>
                  <a:gd name="T1" fmla="*/ 0 h 22"/>
                  <a:gd name="T2" fmla="*/ 0 w 54"/>
                  <a:gd name="T3" fmla="*/ 12 h 22"/>
                  <a:gd name="T4" fmla="*/ 28 w 54"/>
                  <a:gd name="T5" fmla="*/ 22 h 22"/>
                  <a:gd name="T6" fmla="*/ 54 w 54"/>
                  <a:gd name="T7" fmla="*/ 10 h 22"/>
                  <a:gd name="T8" fmla="*/ 26 w 5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2"/>
                  <a:gd name="T17" fmla="*/ 54 w 5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2">
                    <a:moveTo>
                      <a:pt x="26" y="0"/>
                    </a:moveTo>
                    <a:lnTo>
                      <a:pt x="0" y="12"/>
                    </a:lnTo>
                    <a:lnTo>
                      <a:pt x="28" y="22"/>
                    </a:lnTo>
                    <a:lnTo>
                      <a:pt x="54" y="1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886F"/>
              </a:solidFill>
              <a:ln w="0">
                <a:solidFill>
                  <a:srgbClr val="0088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31" name="Freeform 3897"/>
              <p:cNvSpPr>
                <a:spLocks noChangeAspect="1"/>
              </p:cNvSpPr>
              <p:nvPr/>
            </p:nvSpPr>
            <p:spPr bwMode="auto">
              <a:xfrm>
                <a:off x="4290" y="1860"/>
                <a:ext cx="54" cy="22"/>
              </a:xfrm>
              <a:custGeom>
                <a:avLst/>
                <a:gdLst>
                  <a:gd name="T0" fmla="*/ 26 w 54"/>
                  <a:gd name="T1" fmla="*/ 0 h 22"/>
                  <a:gd name="T2" fmla="*/ 0 w 54"/>
                  <a:gd name="T3" fmla="*/ 12 h 22"/>
                  <a:gd name="T4" fmla="*/ 28 w 54"/>
                  <a:gd name="T5" fmla="*/ 22 h 22"/>
                  <a:gd name="T6" fmla="*/ 54 w 54"/>
                  <a:gd name="T7" fmla="*/ 10 h 22"/>
                  <a:gd name="T8" fmla="*/ 26 w 5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2"/>
                  <a:gd name="T17" fmla="*/ 54 w 5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2">
                    <a:moveTo>
                      <a:pt x="26" y="0"/>
                    </a:moveTo>
                    <a:lnTo>
                      <a:pt x="0" y="12"/>
                    </a:lnTo>
                    <a:lnTo>
                      <a:pt x="28" y="22"/>
                    </a:lnTo>
                    <a:lnTo>
                      <a:pt x="54" y="10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32" name="Freeform 3898"/>
              <p:cNvSpPr>
                <a:spLocks noChangeAspect="1"/>
              </p:cNvSpPr>
              <p:nvPr/>
            </p:nvSpPr>
            <p:spPr bwMode="auto">
              <a:xfrm>
                <a:off x="4318" y="1870"/>
                <a:ext cx="52" cy="20"/>
              </a:xfrm>
              <a:custGeom>
                <a:avLst/>
                <a:gdLst>
                  <a:gd name="T0" fmla="*/ 26 w 52"/>
                  <a:gd name="T1" fmla="*/ 0 h 20"/>
                  <a:gd name="T2" fmla="*/ 0 w 52"/>
                  <a:gd name="T3" fmla="*/ 12 h 20"/>
                  <a:gd name="T4" fmla="*/ 28 w 52"/>
                  <a:gd name="T5" fmla="*/ 20 h 20"/>
                  <a:gd name="T6" fmla="*/ 52 w 52"/>
                  <a:gd name="T7" fmla="*/ 8 h 20"/>
                  <a:gd name="T8" fmla="*/ 26 w 5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"/>
                  <a:gd name="T17" fmla="*/ 52 w 5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">
                    <a:moveTo>
                      <a:pt x="26" y="0"/>
                    </a:moveTo>
                    <a:lnTo>
                      <a:pt x="0" y="12"/>
                    </a:lnTo>
                    <a:lnTo>
                      <a:pt x="28" y="20"/>
                    </a:lnTo>
                    <a:lnTo>
                      <a:pt x="52" y="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8670"/>
              </a:solidFill>
              <a:ln w="0">
                <a:solidFill>
                  <a:srgbClr val="0086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33" name="Freeform 3899"/>
              <p:cNvSpPr>
                <a:spLocks noChangeAspect="1"/>
              </p:cNvSpPr>
              <p:nvPr/>
            </p:nvSpPr>
            <p:spPr bwMode="auto">
              <a:xfrm>
                <a:off x="4318" y="1870"/>
                <a:ext cx="52" cy="20"/>
              </a:xfrm>
              <a:custGeom>
                <a:avLst/>
                <a:gdLst>
                  <a:gd name="T0" fmla="*/ 26 w 52"/>
                  <a:gd name="T1" fmla="*/ 0 h 20"/>
                  <a:gd name="T2" fmla="*/ 0 w 52"/>
                  <a:gd name="T3" fmla="*/ 12 h 20"/>
                  <a:gd name="T4" fmla="*/ 28 w 52"/>
                  <a:gd name="T5" fmla="*/ 20 h 20"/>
                  <a:gd name="T6" fmla="*/ 52 w 52"/>
                  <a:gd name="T7" fmla="*/ 8 h 20"/>
                  <a:gd name="T8" fmla="*/ 26 w 5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"/>
                  <a:gd name="T17" fmla="*/ 52 w 5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">
                    <a:moveTo>
                      <a:pt x="26" y="0"/>
                    </a:moveTo>
                    <a:lnTo>
                      <a:pt x="0" y="12"/>
                    </a:lnTo>
                    <a:lnTo>
                      <a:pt x="28" y="20"/>
                    </a:lnTo>
                    <a:lnTo>
                      <a:pt x="52" y="8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34" name="Freeform 3900"/>
              <p:cNvSpPr>
                <a:spLocks noChangeAspect="1"/>
              </p:cNvSpPr>
              <p:nvPr/>
            </p:nvSpPr>
            <p:spPr bwMode="auto">
              <a:xfrm>
                <a:off x="4346" y="1878"/>
                <a:ext cx="52" cy="22"/>
              </a:xfrm>
              <a:custGeom>
                <a:avLst/>
                <a:gdLst>
                  <a:gd name="T0" fmla="*/ 24 w 52"/>
                  <a:gd name="T1" fmla="*/ 0 h 22"/>
                  <a:gd name="T2" fmla="*/ 0 w 52"/>
                  <a:gd name="T3" fmla="*/ 12 h 22"/>
                  <a:gd name="T4" fmla="*/ 26 w 52"/>
                  <a:gd name="T5" fmla="*/ 22 h 22"/>
                  <a:gd name="T6" fmla="*/ 52 w 52"/>
                  <a:gd name="T7" fmla="*/ 10 h 22"/>
                  <a:gd name="T8" fmla="*/ 24 w 52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2"/>
                  <a:gd name="T17" fmla="*/ 52 w 52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2">
                    <a:moveTo>
                      <a:pt x="24" y="0"/>
                    </a:moveTo>
                    <a:lnTo>
                      <a:pt x="0" y="12"/>
                    </a:lnTo>
                    <a:lnTo>
                      <a:pt x="26" y="22"/>
                    </a:lnTo>
                    <a:lnTo>
                      <a:pt x="52" y="1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8470"/>
              </a:solidFill>
              <a:ln w="0">
                <a:solidFill>
                  <a:srgbClr val="0084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35" name="Freeform 3901"/>
              <p:cNvSpPr>
                <a:spLocks noChangeAspect="1"/>
              </p:cNvSpPr>
              <p:nvPr/>
            </p:nvSpPr>
            <p:spPr bwMode="auto">
              <a:xfrm>
                <a:off x="4346" y="1878"/>
                <a:ext cx="52" cy="22"/>
              </a:xfrm>
              <a:custGeom>
                <a:avLst/>
                <a:gdLst>
                  <a:gd name="T0" fmla="*/ 24 w 52"/>
                  <a:gd name="T1" fmla="*/ 0 h 22"/>
                  <a:gd name="T2" fmla="*/ 0 w 52"/>
                  <a:gd name="T3" fmla="*/ 12 h 22"/>
                  <a:gd name="T4" fmla="*/ 26 w 52"/>
                  <a:gd name="T5" fmla="*/ 22 h 22"/>
                  <a:gd name="T6" fmla="*/ 52 w 52"/>
                  <a:gd name="T7" fmla="*/ 10 h 22"/>
                  <a:gd name="T8" fmla="*/ 24 w 52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2"/>
                  <a:gd name="T17" fmla="*/ 52 w 52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2">
                    <a:moveTo>
                      <a:pt x="24" y="0"/>
                    </a:moveTo>
                    <a:lnTo>
                      <a:pt x="0" y="12"/>
                    </a:lnTo>
                    <a:lnTo>
                      <a:pt x="26" y="22"/>
                    </a:lnTo>
                    <a:lnTo>
                      <a:pt x="52" y="10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36" name="Freeform 3902"/>
              <p:cNvSpPr>
                <a:spLocks noChangeAspect="1"/>
              </p:cNvSpPr>
              <p:nvPr/>
            </p:nvSpPr>
            <p:spPr bwMode="auto">
              <a:xfrm>
                <a:off x="4372" y="1888"/>
                <a:ext cx="54" cy="20"/>
              </a:xfrm>
              <a:custGeom>
                <a:avLst/>
                <a:gdLst>
                  <a:gd name="T0" fmla="*/ 26 w 54"/>
                  <a:gd name="T1" fmla="*/ 0 h 20"/>
                  <a:gd name="T2" fmla="*/ 0 w 54"/>
                  <a:gd name="T3" fmla="*/ 12 h 20"/>
                  <a:gd name="T4" fmla="*/ 28 w 54"/>
                  <a:gd name="T5" fmla="*/ 20 h 20"/>
                  <a:gd name="T6" fmla="*/ 54 w 54"/>
                  <a:gd name="T7" fmla="*/ 8 h 20"/>
                  <a:gd name="T8" fmla="*/ 26 w 54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0"/>
                  <a:gd name="T17" fmla="*/ 54 w 54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0">
                    <a:moveTo>
                      <a:pt x="26" y="0"/>
                    </a:moveTo>
                    <a:lnTo>
                      <a:pt x="0" y="12"/>
                    </a:lnTo>
                    <a:lnTo>
                      <a:pt x="28" y="20"/>
                    </a:lnTo>
                    <a:lnTo>
                      <a:pt x="54" y="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8070"/>
              </a:solidFill>
              <a:ln w="0">
                <a:solidFill>
                  <a:srgbClr val="0080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37" name="Freeform 3903"/>
              <p:cNvSpPr>
                <a:spLocks noChangeAspect="1"/>
              </p:cNvSpPr>
              <p:nvPr/>
            </p:nvSpPr>
            <p:spPr bwMode="auto">
              <a:xfrm>
                <a:off x="4372" y="1888"/>
                <a:ext cx="54" cy="20"/>
              </a:xfrm>
              <a:custGeom>
                <a:avLst/>
                <a:gdLst>
                  <a:gd name="T0" fmla="*/ 26 w 54"/>
                  <a:gd name="T1" fmla="*/ 0 h 20"/>
                  <a:gd name="T2" fmla="*/ 0 w 54"/>
                  <a:gd name="T3" fmla="*/ 12 h 20"/>
                  <a:gd name="T4" fmla="*/ 28 w 54"/>
                  <a:gd name="T5" fmla="*/ 20 h 20"/>
                  <a:gd name="T6" fmla="*/ 54 w 54"/>
                  <a:gd name="T7" fmla="*/ 8 h 20"/>
                  <a:gd name="T8" fmla="*/ 26 w 54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0"/>
                  <a:gd name="T17" fmla="*/ 54 w 54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0">
                    <a:moveTo>
                      <a:pt x="26" y="0"/>
                    </a:moveTo>
                    <a:lnTo>
                      <a:pt x="0" y="12"/>
                    </a:lnTo>
                    <a:lnTo>
                      <a:pt x="28" y="20"/>
                    </a:lnTo>
                    <a:lnTo>
                      <a:pt x="54" y="8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38" name="Freeform 3904"/>
              <p:cNvSpPr>
                <a:spLocks noChangeAspect="1"/>
              </p:cNvSpPr>
              <p:nvPr/>
            </p:nvSpPr>
            <p:spPr bwMode="auto">
              <a:xfrm>
                <a:off x="4400" y="1896"/>
                <a:ext cx="54" cy="20"/>
              </a:xfrm>
              <a:custGeom>
                <a:avLst/>
                <a:gdLst>
                  <a:gd name="T0" fmla="*/ 26 w 54"/>
                  <a:gd name="T1" fmla="*/ 0 h 20"/>
                  <a:gd name="T2" fmla="*/ 0 w 54"/>
                  <a:gd name="T3" fmla="*/ 12 h 20"/>
                  <a:gd name="T4" fmla="*/ 28 w 54"/>
                  <a:gd name="T5" fmla="*/ 20 h 20"/>
                  <a:gd name="T6" fmla="*/ 54 w 54"/>
                  <a:gd name="T7" fmla="*/ 6 h 20"/>
                  <a:gd name="T8" fmla="*/ 26 w 54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0"/>
                  <a:gd name="T17" fmla="*/ 54 w 54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0">
                    <a:moveTo>
                      <a:pt x="26" y="0"/>
                    </a:moveTo>
                    <a:lnTo>
                      <a:pt x="0" y="12"/>
                    </a:lnTo>
                    <a:lnTo>
                      <a:pt x="28" y="20"/>
                    </a:lnTo>
                    <a:lnTo>
                      <a:pt x="54" y="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7C71"/>
              </a:solidFill>
              <a:ln w="0">
                <a:solidFill>
                  <a:srgbClr val="007C7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39" name="Freeform 3905"/>
              <p:cNvSpPr>
                <a:spLocks noChangeAspect="1"/>
              </p:cNvSpPr>
              <p:nvPr/>
            </p:nvSpPr>
            <p:spPr bwMode="auto">
              <a:xfrm>
                <a:off x="4400" y="1896"/>
                <a:ext cx="54" cy="20"/>
              </a:xfrm>
              <a:custGeom>
                <a:avLst/>
                <a:gdLst>
                  <a:gd name="T0" fmla="*/ 26 w 54"/>
                  <a:gd name="T1" fmla="*/ 0 h 20"/>
                  <a:gd name="T2" fmla="*/ 0 w 54"/>
                  <a:gd name="T3" fmla="*/ 12 h 20"/>
                  <a:gd name="T4" fmla="*/ 28 w 54"/>
                  <a:gd name="T5" fmla="*/ 20 h 20"/>
                  <a:gd name="T6" fmla="*/ 54 w 54"/>
                  <a:gd name="T7" fmla="*/ 6 h 20"/>
                  <a:gd name="T8" fmla="*/ 26 w 54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0"/>
                  <a:gd name="T17" fmla="*/ 54 w 54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0">
                    <a:moveTo>
                      <a:pt x="26" y="0"/>
                    </a:moveTo>
                    <a:lnTo>
                      <a:pt x="0" y="12"/>
                    </a:lnTo>
                    <a:lnTo>
                      <a:pt x="28" y="20"/>
                    </a:lnTo>
                    <a:lnTo>
                      <a:pt x="54" y="6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40" name="Freeform 3906"/>
              <p:cNvSpPr>
                <a:spLocks noChangeAspect="1"/>
              </p:cNvSpPr>
              <p:nvPr/>
            </p:nvSpPr>
            <p:spPr bwMode="auto">
              <a:xfrm>
                <a:off x="4428" y="1902"/>
                <a:ext cx="56" cy="20"/>
              </a:xfrm>
              <a:custGeom>
                <a:avLst/>
                <a:gdLst>
                  <a:gd name="T0" fmla="*/ 26 w 56"/>
                  <a:gd name="T1" fmla="*/ 0 h 20"/>
                  <a:gd name="T2" fmla="*/ 0 w 56"/>
                  <a:gd name="T3" fmla="*/ 14 h 20"/>
                  <a:gd name="T4" fmla="*/ 30 w 56"/>
                  <a:gd name="T5" fmla="*/ 20 h 20"/>
                  <a:gd name="T6" fmla="*/ 56 w 56"/>
                  <a:gd name="T7" fmla="*/ 8 h 20"/>
                  <a:gd name="T8" fmla="*/ 26 w 56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0"/>
                  <a:gd name="T17" fmla="*/ 56 w 56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0">
                    <a:moveTo>
                      <a:pt x="26" y="0"/>
                    </a:moveTo>
                    <a:lnTo>
                      <a:pt x="0" y="14"/>
                    </a:lnTo>
                    <a:lnTo>
                      <a:pt x="30" y="20"/>
                    </a:lnTo>
                    <a:lnTo>
                      <a:pt x="56" y="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7872"/>
              </a:solidFill>
              <a:ln w="0">
                <a:solidFill>
                  <a:srgbClr val="00787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41" name="Freeform 3907"/>
              <p:cNvSpPr>
                <a:spLocks noChangeAspect="1"/>
              </p:cNvSpPr>
              <p:nvPr/>
            </p:nvSpPr>
            <p:spPr bwMode="auto">
              <a:xfrm>
                <a:off x="4428" y="1902"/>
                <a:ext cx="56" cy="20"/>
              </a:xfrm>
              <a:custGeom>
                <a:avLst/>
                <a:gdLst>
                  <a:gd name="T0" fmla="*/ 26 w 56"/>
                  <a:gd name="T1" fmla="*/ 0 h 20"/>
                  <a:gd name="T2" fmla="*/ 0 w 56"/>
                  <a:gd name="T3" fmla="*/ 14 h 20"/>
                  <a:gd name="T4" fmla="*/ 30 w 56"/>
                  <a:gd name="T5" fmla="*/ 20 h 20"/>
                  <a:gd name="T6" fmla="*/ 56 w 56"/>
                  <a:gd name="T7" fmla="*/ 8 h 20"/>
                  <a:gd name="T8" fmla="*/ 26 w 56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0"/>
                  <a:gd name="T17" fmla="*/ 56 w 56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0">
                    <a:moveTo>
                      <a:pt x="26" y="0"/>
                    </a:moveTo>
                    <a:lnTo>
                      <a:pt x="0" y="14"/>
                    </a:lnTo>
                    <a:lnTo>
                      <a:pt x="30" y="20"/>
                    </a:lnTo>
                    <a:lnTo>
                      <a:pt x="56" y="8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42" name="Freeform 3908"/>
              <p:cNvSpPr>
                <a:spLocks noChangeAspect="1"/>
              </p:cNvSpPr>
              <p:nvPr/>
            </p:nvSpPr>
            <p:spPr bwMode="auto">
              <a:xfrm>
                <a:off x="4458" y="1910"/>
                <a:ext cx="54" cy="18"/>
              </a:xfrm>
              <a:custGeom>
                <a:avLst/>
                <a:gdLst>
                  <a:gd name="T0" fmla="*/ 26 w 54"/>
                  <a:gd name="T1" fmla="*/ 0 h 18"/>
                  <a:gd name="T2" fmla="*/ 0 w 54"/>
                  <a:gd name="T3" fmla="*/ 12 h 18"/>
                  <a:gd name="T4" fmla="*/ 28 w 54"/>
                  <a:gd name="T5" fmla="*/ 18 h 18"/>
                  <a:gd name="T6" fmla="*/ 54 w 54"/>
                  <a:gd name="T7" fmla="*/ 4 h 18"/>
                  <a:gd name="T8" fmla="*/ 26 w 54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8"/>
                  <a:gd name="T17" fmla="*/ 54 w 54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8">
                    <a:moveTo>
                      <a:pt x="26" y="0"/>
                    </a:moveTo>
                    <a:lnTo>
                      <a:pt x="0" y="12"/>
                    </a:lnTo>
                    <a:lnTo>
                      <a:pt x="28" y="18"/>
                    </a:lnTo>
                    <a:lnTo>
                      <a:pt x="54" y="4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7273"/>
              </a:solidFill>
              <a:ln w="0">
                <a:solidFill>
                  <a:srgbClr val="00727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43" name="Freeform 3909"/>
              <p:cNvSpPr>
                <a:spLocks noChangeAspect="1"/>
              </p:cNvSpPr>
              <p:nvPr/>
            </p:nvSpPr>
            <p:spPr bwMode="auto">
              <a:xfrm>
                <a:off x="4458" y="1910"/>
                <a:ext cx="54" cy="18"/>
              </a:xfrm>
              <a:custGeom>
                <a:avLst/>
                <a:gdLst>
                  <a:gd name="T0" fmla="*/ 26 w 54"/>
                  <a:gd name="T1" fmla="*/ 0 h 18"/>
                  <a:gd name="T2" fmla="*/ 0 w 54"/>
                  <a:gd name="T3" fmla="*/ 12 h 18"/>
                  <a:gd name="T4" fmla="*/ 28 w 54"/>
                  <a:gd name="T5" fmla="*/ 18 h 18"/>
                  <a:gd name="T6" fmla="*/ 54 w 54"/>
                  <a:gd name="T7" fmla="*/ 4 h 18"/>
                  <a:gd name="T8" fmla="*/ 26 w 54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8"/>
                  <a:gd name="T17" fmla="*/ 54 w 54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8">
                    <a:moveTo>
                      <a:pt x="26" y="0"/>
                    </a:moveTo>
                    <a:lnTo>
                      <a:pt x="0" y="12"/>
                    </a:lnTo>
                    <a:lnTo>
                      <a:pt x="28" y="18"/>
                    </a:lnTo>
                    <a:lnTo>
                      <a:pt x="54" y="4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44" name="Freeform 3910"/>
              <p:cNvSpPr>
                <a:spLocks noChangeAspect="1"/>
              </p:cNvSpPr>
              <p:nvPr/>
            </p:nvSpPr>
            <p:spPr bwMode="auto">
              <a:xfrm>
                <a:off x="4486" y="1914"/>
                <a:ext cx="56" cy="20"/>
              </a:xfrm>
              <a:custGeom>
                <a:avLst/>
                <a:gdLst>
                  <a:gd name="T0" fmla="*/ 26 w 56"/>
                  <a:gd name="T1" fmla="*/ 0 h 20"/>
                  <a:gd name="T2" fmla="*/ 0 w 56"/>
                  <a:gd name="T3" fmla="*/ 14 h 20"/>
                  <a:gd name="T4" fmla="*/ 30 w 56"/>
                  <a:gd name="T5" fmla="*/ 20 h 20"/>
                  <a:gd name="T6" fmla="*/ 56 w 56"/>
                  <a:gd name="T7" fmla="*/ 6 h 20"/>
                  <a:gd name="T8" fmla="*/ 26 w 56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0"/>
                  <a:gd name="T17" fmla="*/ 56 w 56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0">
                    <a:moveTo>
                      <a:pt x="26" y="0"/>
                    </a:moveTo>
                    <a:lnTo>
                      <a:pt x="0" y="14"/>
                    </a:lnTo>
                    <a:lnTo>
                      <a:pt x="30" y="20"/>
                    </a:lnTo>
                    <a:lnTo>
                      <a:pt x="56" y="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D75"/>
              </a:solidFill>
              <a:ln w="0">
                <a:solidFill>
                  <a:srgbClr val="006D7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45" name="Freeform 3911"/>
              <p:cNvSpPr>
                <a:spLocks noChangeAspect="1"/>
              </p:cNvSpPr>
              <p:nvPr/>
            </p:nvSpPr>
            <p:spPr bwMode="auto">
              <a:xfrm>
                <a:off x="4486" y="1914"/>
                <a:ext cx="56" cy="20"/>
              </a:xfrm>
              <a:custGeom>
                <a:avLst/>
                <a:gdLst>
                  <a:gd name="T0" fmla="*/ 26 w 56"/>
                  <a:gd name="T1" fmla="*/ 0 h 20"/>
                  <a:gd name="T2" fmla="*/ 0 w 56"/>
                  <a:gd name="T3" fmla="*/ 14 h 20"/>
                  <a:gd name="T4" fmla="*/ 30 w 56"/>
                  <a:gd name="T5" fmla="*/ 20 h 20"/>
                  <a:gd name="T6" fmla="*/ 56 w 56"/>
                  <a:gd name="T7" fmla="*/ 6 h 20"/>
                  <a:gd name="T8" fmla="*/ 26 w 56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0"/>
                  <a:gd name="T17" fmla="*/ 56 w 56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0">
                    <a:moveTo>
                      <a:pt x="26" y="0"/>
                    </a:moveTo>
                    <a:lnTo>
                      <a:pt x="0" y="14"/>
                    </a:lnTo>
                    <a:lnTo>
                      <a:pt x="30" y="20"/>
                    </a:lnTo>
                    <a:lnTo>
                      <a:pt x="56" y="6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46" name="Freeform 3912"/>
              <p:cNvSpPr>
                <a:spLocks noChangeAspect="1"/>
              </p:cNvSpPr>
              <p:nvPr/>
            </p:nvSpPr>
            <p:spPr bwMode="auto">
              <a:xfrm>
                <a:off x="4516" y="1920"/>
                <a:ext cx="56" cy="18"/>
              </a:xfrm>
              <a:custGeom>
                <a:avLst/>
                <a:gdLst>
                  <a:gd name="T0" fmla="*/ 26 w 56"/>
                  <a:gd name="T1" fmla="*/ 0 h 18"/>
                  <a:gd name="T2" fmla="*/ 0 w 56"/>
                  <a:gd name="T3" fmla="*/ 14 h 18"/>
                  <a:gd name="T4" fmla="*/ 30 w 56"/>
                  <a:gd name="T5" fmla="*/ 18 h 18"/>
                  <a:gd name="T6" fmla="*/ 56 w 56"/>
                  <a:gd name="T7" fmla="*/ 2 h 18"/>
                  <a:gd name="T8" fmla="*/ 26 w 56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18"/>
                  <a:gd name="T17" fmla="*/ 56 w 56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18">
                    <a:moveTo>
                      <a:pt x="26" y="0"/>
                    </a:moveTo>
                    <a:lnTo>
                      <a:pt x="0" y="14"/>
                    </a:lnTo>
                    <a:lnTo>
                      <a:pt x="30" y="18"/>
                    </a:lnTo>
                    <a:lnTo>
                      <a:pt x="56" y="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777"/>
              </a:solidFill>
              <a:ln w="0">
                <a:solidFill>
                  <a:srgbClr val="00677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47" name="Freeform 3913"/>
              <p:cNvSpPr>
                <a:spLocks noChangeAspect="1"/>
              </p:cNvSpPr>
              <p:nvPr/>
            </p:nvSpPr>
            <p:spPr bwMode="auto">
              <a:xfrm>
                <a:off x="4516" y="1920"/>
                <a:ext cx="56" cy="18"/>
              </a:xfrm>
              <a:custGeom>
                <a:avLst/>
                <a:gdLst>
                  <a:gd name="T0" fmla="*/ 26 w 56"/>
                  <a:gd name="T1" fmla="*/ 0 h 18"/>
                  <a:gd name="T2" fmla="*/ 0 w 56"/>
                  <a:gd name="T3" fmla="*/ 14 h 18"/>
                  <a:gd name="T4" fmla="*/ 30 w 56"/>
                  <a:gd name="T5" fmla="*/ 18 h 18"/>
                  <a:gd name="T6" fmla="*/ 56 w 56"/>
                  <a:gd name="T7" fmla="*/ 2 h 18"/>
                  <a:gd name="T8" fmla="*/ 26 w 56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18"/>
                  <a:gd name="T17" fmla="*/ 56 w 56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18">
                    <a:moveTo>
                      <a:pt x="26" y="0"/>
                    </a:moveTo>
                    <a:lnTo>
                      <a:pt x="0" y="14"/>
                    </a:lnTo>
                    <a:lnTo>
                      <a:pt x="30" y="18"/>
                    </a:lnTo>
                    <a:lnTo>
                      <a:pt x="56" y="2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48" name="Freeform 3914"/>
              <p:cNvSpPr>
                <a:spLocks noChangeAspect="1"/>
              </p:cNvSpPr>
              <p:nvPr/>
            </p:nvSpPr>
            <p:spPr bwMode="auto">
              <a:xfrm>
                <a:off x="4546" y="1922"/>
                <a:ext cx="56" cy="18"/>
              </a:xfrm>
              <a:custGeom>
                <a:avLst/>
                <a:gdLst>
                  <a:gd name="T0" fmla="*/ 26 w 56"/>
                  <a:gd name="T1" fmla="*/ 0 h 18"/>
                  <a:gd name="T2" fmla="*/ 0 w 56"/>
                  <a:gd name="T3" fmla="*/ 16 h 18"/>
                  <a:gd name="T4" fmla="*/ 30 w 56"/>
                  <a:gd name="T5" fmla="*/ 18 h 18"/>
                  <a:gd name="T6" fmla="*/ 56 w 56"/>
                  <a:gd name="T7" fmla="*/ 4 h 18"/>
                  <a:gd name="T8" fmla="*/ 26 w 56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18"/>
                  <a:gd name="T17" fmla="*/ 56 w 56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18">
                    <a:moveTo>
                      <a:pt x="26" y="0"/>
                    </a:moveTo>
                    <a:lnTo>
                      <a:pt x="0" y="16"/>
                    </a:lnTo>
                    <a:lnTo>
                      <a:pt x="30" y="18"/>
                    </a:lnTo>
                    <a:lnTo>
                      <a:pt x="56" y="4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179"/>
              </a:solidFill>
              <a:ln w="0">
                <a:solidFill>
                  <a:srgbClr val="00617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49" name="Freeform 3915"/>
              <p:cNvSpPr>
                <a:spLocks noChangeAspect="1"/>
              </p:cNvSpPr>
              <p:nvPr/>
            </p:nvSpPr>
            <p:spPr bwMode="auto">
              <a:xfrm>
                <a:off x="4546" y="1922"/>
                <a:ext cx="56" cy="18"/>
              </a:xfrm>
              <a:custGeom>
                <a:avLst/>
                <a:gdLst>
                  <a:gd name="T0" fmla="*/ 26 w 56"/>
                  <a:gd name="T1" fmla="*/ 0 h 18"/>
                  <a:gd name="T2" fmla="*/ 0 w 56"/>
                  <a:gd name="T3" fmla="*/ 16 h 18"/>
                  <a:gd name="T4" fmla="*/ 30 w 56"/>
                  <a:gd name="T5" fmla="*/ 18 h 18"/>
                  <a:gd name="T6" fmla="*/ 56 w 56"/>
                  <a:gd name="T7" fmla="*/ 4 h 18"/>
                  <a:gd name="T8" fmla="*/ 26 w 56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18"/>
                  <a:gd name="T17" fmla="*/ 56 w 56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18">
                    <a:moveTo>
                      <a:pt x="26" y="0"/>
                    </a:moveTo>
                    <a:lnTo>
                      <a:pt x="0" y="16"/>
                    </a:lnTo>
                    <a:lnTo>
                      <a:pt x="30" y="18"/>
                    </a:lnTo>
                    <a:lnTo>
                      <a:pt x="56" y="4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50" name="Freeform 3916"/>
              <p:cNvSpPr>
                <a:spLocks noChangeAspect="1"/>
              </p:cNvSpPr>
              <p:nvPr/>
            </p:nvSpPr>
            <p:spPr bwMode="auto">
              <a:xfrm>
                <a:off x="4576" y="1926"/>
                <a:ext cx="56" cy="18"/>
              </a:xfrm>
              <a:custGeom>
                <a:avLst/>
                <a:gdLst>
                  <a:gd name="T0" fmla="*/ 26 w 56"/>
                  <a:gd name="T1" fmla="*/ 0 h 18"/>
                  <a:gd name="T2" fmla="*/ 0 w 56"/>
                  <a:gd name="T3" fmla="*/ 14 h 18"/>
                  <a:gd name="T4" fmla="*/ 30 w 56"/>
                  <a:gd name="T5" fmla="*/ 18 h 18"/>
                  <a:gd name="T6" fmla="*/ 56 w 56"/>
                  <a:gd name="T7" fmla="*/ 2 h 18"/>
                  <a:gd name="T8" fmla="*/ 26 w 56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18"/>
                  <a:gd name="T17" fmla="*/ 56 w 56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18">
                    <a:moveTo>
                      <a:pt x="26" y="0"/>
                    </a:moveTo>
                    <a:lnTo>
                      <a:pt x="0" y="14"/>
                    </a:lnTo>
                    <a:lnTo>
                      <a:pt x="30" y="18"/>
                    </a:lnTo>
                    <a:lnTo>
                      <a:pt x="56" y="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5B7C"/>
              </a:solidFill>
              <a:ln w="0">
                <a:solidFill>
                  <a:srgbClr val="005B7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51" name="Freeform 3917"/>
              <p:cNvSpPr>
                <a:spLocks noChangeAspect="1"/>
              </p:cNvSpPr>
              <p:nvPr/>
            </p:nvSpPr>
            <p:spPr bwMode="auto">
              <a:xfrm>
                <a:off x="4576" y="1926"/>
                <a:ext cx="56" cy="18"/>
              </a:xfrm>
              <a:custGeom>
                <a:avLst/>
                <a:gdLst>
                  <a:gd name="T0" fmla="*/ 26 w 56"/>
                  <a:gd name="T1" fmla="*/ 0 h 18"/>
                  <a:gd name="T2" fmla="*/ 0 w 56"/>
                  <a:gd name="T3" fmla="*/ 14 h 18"/>
                  <a:gd name="T4" fmla="*/ 30 w 56"/>
                  <a:gd name="T5" fmla="*/ 18 h 18"/>
                  <a:gd name="T6" fmla="*/ 56 w 56"/>
                  <a:gd name="T7" fmla="*/ 2 h 18"/>
                  <a:gd name="T8" fmla="*/ 26 w 56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18"/>
                  <a:gd name="T17" fmla="*/ 56 w 56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18">
                    <a:moveTo>
                      <a:pt x="26" y="0"/>
                    </a:moveTo>
                    <a:lnTo>
                      <a:pt x="0" y="14"/>
                    </a:lnTo>
                    <a:lnTo>
                      <a:pt x="30" y="18"/>
                    </a:lnTo>
                    <a:lnTo>
                      <a:pt x="56" y="2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52" name="Freeform 3918"/>
              <p:cNvSpPr>
                <a:spLocks noChangeAspect="1"/>
              </p:cNvSpPr>
              <p:nvPr/>
            </p:nvSpPr>
            <p:spPr bwMode="auto">
              <a:xfrm>
                <a:off x="4606" y="1928"/>
                <a:ext cx="56" cy="18"/>
              </a:xfrm>
              <a:custGeom>
                <a:avLst/>
                <a:gdLst>
                  <a:gd name="T0" fmla="*/ 26 w 56"/>
                  <a:gd name="T1" fmla="*/ 0 h 18"/>
                  <a:gd name="T2" fmla="*/ 0 w 56"/>
                  <a:gd name="T3" fmla="*/ 16 h 18"/>
                  <a:gd name="T4" fmla="*/ 32 w 56"/>
                  <a:gd name="T5" fmla="*/ 18 h 18"/>
                  <a:gd name="T6" fmla="*/ 56 w 56"/>
                  <a:gd name="T7" fmla="*/ 0 h 18"/>
                  <a:gd name="T8" fmla="*/ 26 w 56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18"/>
                  <a:gd name="T17" fmla="*/ 56 w 56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18">
                    <a:moveTo>
                      <a:pt x="26" y="0"/>
                    </a:moveTo>
                    <a:lnTo>
                      <a:pt x="0" y="16"/>
                    </a:lnTo>
                    <a:lnTo>
                      <a:pt x="32" y="18"/>
                    </a:lnTo>
                    <a:lnTo>
                      <a:pt x="56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5780"/>
              </a:solidFill>
              <a:ln w="0">
                <a:solidFill>
                  <a:srgbClr val="0057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53" name="Freeform 3919"/>
              <p:cNvSpPr>
                <a:spLocks noChangeAspect="1"/>
              </p:cNvSpPr>
              <p:nvPr/>
            </p:nvSpPr>
            <p:spPr bwMode="auto">
              <a:xfrm>
                <a:off x="4606" y="1928"/>
                <a:ext cx="56" cy="18"/>
              </a:xfrm>
              <a:custGeom>
                <a:avLst/>
                <a:gdLst>
                  <a:gd name="T0" fmla="*/ 26 w 56"/>
                  <a:gd name="T1" fmla="*/ 0 h 18"/>
                  <a:gd name="T2" fmla="*/ 0 w 56"/>
                  <a:gd name="T3" fmla="*/ 16 h 18"/>
                  <a:gd name="T4" fmla="*/ 32 w 56"/>
                  <a:gd name="T5" fmla="*/ 18 h 18"/>
                  <a:gd name="T6" fmla="*/ 56 w 56"/>
                  <a:gd name="T7" fmla="*/ 0 h 18"/>
                  <a:gd name="T8" fmla="*/ 26 w 56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18"/>
                  <a:gd name="T17" fmla="*/ 56 w 56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18">
                    <a:moveTo>
                      <a:pt x="26" y="0"/>
                    </a:moveTo>
                    <a:lnTo>
                      <a:pt x="0" y="16"/>
                    </a:lnTo>
                    <a:lnTo>
                      <a:pt x="32" y="18"/>
                    </a:lnTo>
                    <a:lnTo>
                      <a:pt x="56" y="0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54" name="Freeform 3920"/>
              <p:cNvSpPr>
                <a:spLocks noChangeAspect="1"/>
              </p:cNvSpPr>
              <p:nvPr/>
            </p:nvSpPr>
            <p:spPr bwMode="auto">
              <a:xfrm>
                <a:off x="4638" y="1928"/>
                <a:ext cx="56" cy="18"/>
              </a:xfrm>
              <a:custGeom>
                <a:avLst/>
                <a:gdLst>
                  <a:gd name="T0" fmla="*/ 24 w 56"/>
                  <a:gd name="T1" fmla="*/ 0 h 18"/>
                  <a:gd name="T2" fmla="*/ 0 w 56"/>
                  <a:gd name="T3" fmla="*/ 18 h 18"/>
                  <a:gd name="T4" fmla="*/ 32 w 56"/>
                  <a:gd name="T5" fmla="*/ 18 h 18"/>
                  <a:gd name="T6" fmla="*/ 56 w 56"/>
                  <a:gd name="T7" fmla="*/ 0 h 18"/>
                  <a:gd name="T8" fmla="*/ 24 w 56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18"/>
                  <a:gd name="T17" fmla="*/ 56 w 56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18">
                    <a:moveTo>
                      <a:pt x="24" y="0"/>
                    </a:moveTo>
                    <a:lnTo>
                      <a:pt x="0" y="18"/>
                    </a:lnTo>
                    <a:lnTo>
                      <a:pt x="32" y="18"/>
                    </a:lnTo>
                    <a:lnTo>
                      <a:pt x="56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5384"/>
              </a:solidFill>
              <a:ln w="0">
                <a:solidFill>
                  <a:srgbClr val="00538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55" name="Freeform 3921"/>
              <p:cNvSpPr>
                <a:spLocks noChangeAspect="1"/>
              </p:cNvSpPr>
              <p:nvPr/>
            </p:nvSpPr>
            <p:spPr bwMode="auto">
              <a:xfrm>
                <a:off x="4638" y="1928"/>
                <a:ext cx="56" cy="18"/>
              </a:xfrm>
              <a:custGeom>
                <a:avLst/>
                <a:gdLst>
                  <a:gd name="T0" fmla="*/ 24 w 56"/>
                  <a:gd name="T1" fmla="*/ 0 h 18"/>
                  <a:gd name="T2" fmla="*/ 0 w 56"/>
                  <a:gd name="T3" fmla="*/ 18 h 18"/>
                  <a:gd name="T4" fmla="*/ 32 w 56"/>
                  <a:gd name="T5" fmla="*/ 18 h 18"/>
                  <a:gd name="T6" fmla="*/ 56 w 56"/>
                  <a:gd name="T7" fmla="*/ 0 h 18"/>
                  <a:gd name="T8" fmla="*/ 24 w 56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18"/>
                  <a:gd name="T17" fmla="*/ 56 w 56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18">
                    <a:moveTo>
                      <a:pt x="24" y="0"/>
                    </a:moveTo>
                    <a:lnTo>
                      <a:pt x="0" y="18"/>
                    </a:lnTo>
                    <a:lnTo>
                      <a:pt x="32" y="18"/>
                    </a:lnTo>
                    <a:lnTo>
                      <a:pt x="56" y="0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56" name="Freeform 3922"/>
              <p:cNvSpPr>
                <a:spLocks noChangeAspect="1"/>
              </p:cNvSpPr>
              <p:nvPr/>
            </p:nvSpPr>
            <p:spPr bwMode="auto">
              <a:xfrm>
                <a:off x="4670" y="1928"/>
                <a:ext cx="56" cy="20"/>
              </a:xfrm>
              <a:custGeom>
                <a:avLst/>
                <a:gdLst>
                  <a:gd name="T0" fmla="*/ 24 w 56"/>
                  <a:gd name="T1" fmla="*/ 0 h 20"/>
                  <a:gd name="T2" fmla="*/ 0 w 56"/>
                  <a:gd name="T3" fmla="*/ 18 h 20"/>
                  <a:gd name="T4" fmla="*/ 32 w 56"/>
                  <a:gd name="T5" fmla="*/ 20 h 20"/>
                  <a:gd name="T6" fmla="*/ 56 w 56"/>
                  <a:gd name="T7" fmla="*/ 0 h 20"/>
                  <a:gd name="T8" fmla="*/ 24 w 56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0"/>
                  <a:gd name="T17" fmla="*/ 56 w 56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0">
                    <a:moveTo>
                      <a:pt x="24" y="0"/>
                    </a:moveTo>
                    <a:lnTo>
                      <a:pt x="0" y="18"/>
                    </a:lnTo>
                    <a:lnTo>
                      <a:pt x="32" y="20"/>
                    </a:lnTo>
                    <a:lnTo>
                      <a:pt x="56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5188"/>
              </a:solidFill>
              <a:ln w="0">
                <a:solidFill>
                  <a:srgbClr val="00518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57" name="Freeform 3923"/>
              <p:cNvSpPr>
                <a:spLocks noChangeAspect="1"/>
              </p:cNvSpPr>
              <p:nvPr/>
            </p:nvSpPr>
            <p:spPr bwMode="auto">
              <a:xfrm>
                <a:off x="4670" y="1928"/>
                <a:ext cx="56" cy="20"/>
              </a:xfrm>
              <a:custGeom>
                <a:avLst/>
                <a:gdLst>
                  <a:gd name="T0" fmla="*/ 24 w 56"/>
                  <a:gd name="T1" fmla="*/ 0 h 20"/>
                  <a:gd name="T2" fmla="*/ 0 w 56"/>
                  <a:gd name="T3" fmla="*/ 18 h 20"/>
                  <a:gd name="T4" fmla="*/ 32 w 56"/>
                  <a:gd name="T5" fmla="*/ 20 h 20"/>
                  <a:gd name="T6" fmla="*/ 56 w 56"/>
                  <a:gd name="T7" fmla="*/ 0 h 20"/>
                  <a:gd name="T8" fmla="*/ 24 w 56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0"/>
                  <a:gd name="T17" fmla="*/ 56 w 56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0">
                    <a:moveTo>
                      <a:pt x="24" y="0"/>
                    </a:moveTo>
                    <a:lnTo>
                      <a:pt x="0" y="18"/>
                    </a:lnTo>
                    <a:lnTo>
                      <a:pt x="32" y="20"/>
                    </a:lnTo>
                    <a:lnTo>
                      <a:pt x="56" y="0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58" name="Freeform 3924"/>
              <p:cNvSpPr>
                <a:spLocks noChangeAspect="1"/>
              </p:cNvSpPr>
              <p:nvPr/>
            </p:nvSpPr>
            <p:spPr bwMode="auto">
              <a:xfrm>
                <a:off x="4702" y="1928"/>
                <a:ext cx="58" cy="20"/>
              </a:xfrm>
              <a:custGeom>
                <a:avLst/>
                <a:gdLst>
                  <a:gd name="T0" fmla="*/ 24 w 58"/>
                  <a:gd name="T1" fmla="*/ 0 h 20"/>
                  <a:gd name="T2" fmla="*/ 0 w 58"/>
                  <a:gd name="T3" fmla="*/ 20 h 20"/>
                  <a:gd name="T4" fmla="*/ 32 w 58"/>
                  <a:gd name="T5" fmla="*/ 20 h 20"/>
                  <a:gd name="T6" fmla="*/ 58 w 58"/>
                  <a:gd name="T7" fmla="*/ 2 h 20"/>
                  <a:gd name="T8" fmla="*/ 24 w 58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0"/>
                  <a:gd name="T17" fmla="*/ 58 w 58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0">
                    <a:moveTo>
                      <a:pt x="24" y="0"/>
                    </a:moveTo>
                    <a:lnTo>
                      <a:pt x="0" y="20"/>
                    </a:lnTo>
                    <a:lnTo>
                      <a:pt x="32" y="20"/>
                    </a:lnTo>
                    <a:lnTo>
                      <a:pt x="58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518D"/>
              </a:solidFill>
              <a:ln w="0">
                <a:solidFill>
                  <a:srgbClr val="00518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59" name="Freeform 3925"/>
              <p:cNvSpPr>
                <a:spLocks noChangeAspect="1"/>
              </p:cNvSpPr>
              <p:nvPr/>
            </p:nvSpPr>
            <p:spPr bwMode="auto">
              <a:xfrm>
                <a:off x="4702" y="1928"/>
                <a:ext cx="58" cy="20"/>
              </a:xfrm>
              <a:custGeom>
                <a:avLst/>
                <a:gdLst>
                  <a:gd name="T0" fmla="*/ 24 w 58"/>
                  <a:gd name="T1" fmla="*/ 0 h 20"/>
                  <a:gd name="T2" fmla="*/ 0 w 58"/>
                  <a:gd name="T3" fmla="*/ 20 h 20"/>
                  <a:gd name="T4" fmla="*/ 32 w 58"/>
                  <a:gd name="T5" fmla="*/ 20 h 20"/>
                  <a:gd name="T6" fmla="*/ 58 w 58"/>
                  <a:gd name="T7" fmla="*/ 2 h 20"/>
                  <a:gd name="T8" fmla="*/ 24 w 58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0"/>
                  <a:gd name="T17" fmla="*/ 58 w 58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0">
                    <a:moveTo>
                      <a:pt x="24" y="0"/>
                    </a:moveTo>
                    <a:lnTo>
                      <a:pt x="0" y="20"/>
                    </a:lnTo>
                    <a:lnTo>
                      <a:pt x="32" y="20"/>
                    </a:lnTo>
                    <a:lnTo>
                      <a:pt x="58" y="2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60" name="Freeform 3926"/>
              <p:cNvSpPr>
                <a:spLocks noChangeAspect="1"/>
              </p:cNvSpPr>
              <p:nvPr/>
            </p:nvSpPr>
            <p:spPr bwMode="auto">
              <a:xfrm>
                <a:off x="4734" y="1930"/>
                <a:ext cx="58" cy="20"/>
              </a:xfrm>
              <a:custGeom>
                <a:avLst/>
                <a:gdLst>
                  <a:gd name="T0" fmla="*/ 26 w 58"/>
                  <a:gd name="T1" fmla="*/ 0 h 20"/>
                  <a:gd name="T2" fmla="*/ 0 w 58"/>
                  <a:gd name="T3" fmla="*/ 18 h 20"/>
                  <a:gd name="T4" fmla="*/ 32 w 58"/>
                  <a:gd name="T5" fmla="*/ 20 h 20"/>
                  <a:gd name="T6" fmla="*/ 58 w 58"/>
                  <a:gd name="T7" fmla="*/ 0 h 20"/>
                  <a:gd name="T8" fmla="*/ 26 w 58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0"/>
                  <a:gd name="T17" fmla="*/ 58 w 58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0">
                    <a:moveTo>
                      <a:pt x="26" y="0"/>
                    </a:moveTo>
                    <a:lnTo>
                      <a:pt x="0" y="18"/>
                    </a:lnTo>
                    <a:lnTo>
                      <a:pt x="32" y="20"/>
                    </a:lnTo>
                    <a:lnTo>
                      <a:pt x="58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5391"/>
              </a:solidFill>
              <a:ln w="0">
                <a:solidFill>
                  <a:srgbClr val="00539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61" name="Freeform 3927"/>
              <p:cNvSpPr>
                <a:spLocks noChangeAspect="1"/>
              </p:cNvSpPr>
              <p:nvPr/>
            </p:nvSpPr>
            <p:spPr bwMode="auto">
              <a:xfrm>
                <a:off x="4734" y="1930"/>
                <a:ext cx="58" cy="20"/>
              </a:xfrm>
              <a:custGeom>
                <a:avLst/>
                <a:gdLst>
                  <a:gd name="T0" fmla="*/ 26 w 58"/>
                  <a:gd name="T1" fmla="*/ 0 h 20"/>
                  <a:gd name="T2" fmla="*/ 0 w 58"/>
                  <a:gd name="T3" fmla="*/ 18 h 20"/>
                  <a:gd name="T4" fmla="*/ 32 w 58"/>
                  <a:gd name="T5" fmla="*/ 20 h 20"/>
                  <a:gd name="T6" fmla="*/ 58 w 58"/>
                  <a:gd name="T7" fmla="*/ 0 h 20"/>
                  <a:gd name="T8" fmla="*/ 26 w 58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0"/>
                  <a:gd name="T17" fmla="*/ 58 w 58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0">
                    <a:moveTo>
                      <a:pt x="26" y="0"/>
                    </a:moveTo>
                    <a:lnTo>
                      <a:pt x="0" y="18"/>
                    </a:lnTo>
                    <a:lnTo>
                      <a:pt x="32" y="20"/>
                    </a:lnTo>
                    <a:lnTo>
                      <a:pt x="58" y="0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62" name="Freeform 3928"/>
              <p:cNvSpPr>
                <a:spLocks noChangeAspect="1"/>
              </p:cNvSpPr>
              <p:nvPr/>
            </p:nvSpPr>
            <p:spPr bwMode="auto">
              <a:xfrm>
                <a:off x="4766" y="1930"/>
                <a:ext cx="60" cy="24"/>
              </a:xfrm>
              <a:custGeom>
                <a:avLst/>
                <a:gdLst>
                  <a:gd name="T0" fmla="*/ 26 w 60"/>
                  <a:gd name="T1" fmla="*/ 0 h 24"/>
                  <a:gd name="T2" fmla="*/ 0 w 60"/>
                  <a:gd name="T3" fmla="*/ 20 h 24"/>
                  <a:gd name="T4" fmla="*/ 34 w 60"/>
                  <a:gd name="T5" fmla="*/ 24 h 24"/>
                  <a:gd name="T6" fmla="*/ 60 w 60"/>
                  <a:gd name="T7" fmla="*/ 2 h 24"/>
                  <a:gd name="T8" fmla="*/ 26 w 6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4"/>
                  <a:gd name="T17" fmla="*/ 60 w 6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4">
                    <a:moveTo>
                      <a:pt x="26" y="0"/>
                    </a:moveTo>
                    <a:lnTo>
                      <a:pt x="0" y="20"/>
                    </a:lnTo>
                    <a:lnTo>
                      <a:pt x="34" y="24"/>
                    </a:lnTo>
                    <a:lnTo>
                      <a:pt x="60" y="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5695"/>
              </a:solidFill>
              <a:ln w="0">
                <a:solidFill>
                  <a:srgbClr val="00569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63" name="Freeform 3929"/>
              <p:cNvSpPr>
                <a:spLocks noChangeAspect="1"/>
              </p:cNvSpPr>
              <p:nvPr/>
            </p:nvSpPr>
            <p:spPr bwMode="auto">
              <a:xfrm>
                <a:off x="4766" y="1930"/>
                <a:ext cx="60" cy="24"/>
              </a:xfrm>
              <a:custGeom>
                <a:avLst/>
                <a:gdLst>
                  <a:gd name="T0" fmla="*/ 26 w 60"/>
                  <a:gd name="T1" fmla="*/ 0 h 24"/>
                  <a:gd name="T2" fmla="*/ 0 w 60"/>
                  <a:gd name="T3" fmla="*/ 20 h 24"/>
                  <a:gd name="T4" fmla="*/ 34 w 60"/>
                  <a:gd name="T5" fmla="*/ 24 h 24"/>
                  <a:gd name="T6" fmla="*/ 60 w 60"/>
                  <a:gd name="T7" fmla="*/ 2 h 24"/>
                  <a:gd name="T8" fmla="*/ 26 w 6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4"/>
                  <a:gd name="T17" fmla="*/ 60 w 6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4">
                    <a:moveTo>
                      <a:pt x="26" y="0"/>
                    </a:moveTo>
                    <a:lnTo>
                      <a:pt x="0" y="20"/>
                    </a:lnTo>
                    <a:lnTo>
                      <a:pt x="34" y="24"/>
                    </a:lnTo>
                    <a:lnTo>
                      <a:pt x="60" y="2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64" name="Freeform 3930"/>
              <p:cNvSpPr>
                <a:spLocks noChangeAspect="1"/>
              </p:cNvSpPr>
              <p:nvPr/>
            </p:nvSpPr>
            <p:spPr bwMode="auto">
              <a:xfrm>
                <a:off x="4800" y="1932"/>
                <a:ext cx="60" cy="26"/>
              </a:xfrm>
              <a:custGeom>
                <a:avLst/>
                <a:gdLst>
                  <a:gd name="T0" fmla="*/ 26 w 60"/>
                  <a:gd name="T1" fmla="*/ 0 h 26"/>
                  <a:gd name="T2" fmla="*/ 0 w 60"/>
                  <a:gd name="T3" fmla="*/ 22 h 26"/>
                  <a:gd name="T4" fmla="*/ 34 w 60"/>
                  <a:gd name="T5" fmla="*/ 26 h 26"/>
                  <a:gd name="T6" fmla="*/ 60 w 60"/>
                  <a:gd name="T7" fmla="*/ 2 h 26"/>
                  <a:gd name="T8" fmla="*/ 26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26" y="0"/>
                    </a:moveTo>
                    <a:lnTo>
                      <a:pt x="0" y="22"/>
                    </a:lnTo>
                    <a:lnTo>
                      <a:pt x="34" y="26"/>
                    </a:lnTo>
                    <a:lnTo>
                      <a:pt x="60" y="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5C98"/>
              </a:solidFill>
              <a:ln w="0">
                <a:solidFill>
                  <a:srgbClr val="005C9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65" name="Freeform 3931"/>
              <p:cNvSpPr>
                <a:spLocks noChangeAspect="1"/>
              </p:cNvSpPr>
              <p:nvPr/>
            </p:nvSpPr>
            <p:spPr bwMode="auto">
              <a:xfrm>
                <a:off x="4800" y="1932"/>
                <a:ext cx="60" cy="26"/>
              </a:xfrm>
              <a:custGeom>
                <a:avLst/>
                <a:gdLst>
                  <a:gd name="T0" fmla="*/ 26 w 60"/>
                  <a:gd name="T1" fmla="*/ 0 h 26"/>
                  <a:gd name="T2" fmla="*/ 0 w 60"/>
                  <a:gd name="T3" fmla="*/ 22 h 26"/>
                  <a:gd name="T4" fmla="*/ 34 w 60"/>
                  <a:gd name="T5" fmla="*/ 26 h 26"/>
                  <a:gd name="T6" fmla="*/ 60 w 60"/>
                  <a:gd name="T7" fmla="*/ 2 h 26"/>
                  <a:gd name="T8" fmla="*/ 26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26" y="0"/>
                    </a:moveTo>
                    <a:lnTo>
                      <a:pt x="0" y="22"/>
                    </a:lnTo>
                    <a:lnTo>
                      <a:pt x="34" y="26"/>
                    </a:lnTo>
                    <a:lnTo>
                      <a:pt x="60" y="2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66" name="Freeform 3932"/>
              <p:cNvSpPr>
                <a:spLocks noChangeAspect="1"/>
              </p:cNvSpPr>
              <p:nvPr/>
            </p:nvSpPr>
            <p:spPr bwMode="auto">
              <a:xfrm>
                <a:off x="4834" y="1934"/>
                <a:ext cx="60" cy="30"/>
              </a:xfrm>
              <a:custGeom>
                <a:avLst/>
                <a:gdLst>
                  <a:gd name="T0" fmla="*/ 26 w 60"/>
                  <a:gd name="T1" fmla="*/ 0 h 30"/>
                  <a:gd name="T2" fmla="*/ 0 w 60"/>
                  <a:gd name="T3" fmla="*/ 24 h 30"/>
                  <a:gd name="T4" fmla="*/ 36 w 60"/>
                  <a:gd name="T5" fmla="*/ 30 h 30"/>
                  <a:gd name="T6" fmla="*/ 60 w 60"/>
                  <a:gd name="T7" fmla="*/ 6 h 30"/>
                  <a:gd name="T8" fmla="*/ 26 w 60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0"/>
                  <a:gd name="T17" fmla="*/ 60 w 60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0">
                    <a:moveTo>
                      <a:pt x="26" y="0"/>
                    </a:moveTo>
                    <a:lnTo>
                      <a:pt x="0" y="24"/>
                    </a:lnTo>
                    <a:lnTo>
                      <a:pt x="36" y="30"/>
                    </a:lnTo>
                    <a:lnTo>
                      <a:pt x="60" y="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4639A"/>
              </a:solidFill>
              <a:ln w="0">
                <a:solidFill>
                  <a:srgbClr val="04639A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67" name="Freeform 3933"/>
              <p:cNvSpPr>
                <a:spLocks noChangeAspect="1"/>
              </p:cNvSpPr>
              <p:nvPr/>
            </p:nvSpPr>
            <p:spPr bwMode="auto">
              <a:xfrm>
                <a:off x="4834" y="1934"/>
                <a:ext cx="60" cy="30"/>
              </a:xfrm>
              <a:custGeom>
                <a:avLst/>
                <a:gdLst>
                  <a:gd name="T0" fmla="*/ 26 w 60"/>
                  <a:gd name="T1" fmla="*/ 0 h 30"/>
                  <a:gd name="T2" fmla="*/ 0 w 60"/>
                  <a:gd name="T3" fmla="*/ 24 h 30"/>
                  <a:gd name="T4" fmla="*/ 36 w 60"/>
                  <a:gd name="T5" fmla="*/ 30 h 30"/>
                  <a:gd name="T6" fmla="*/ 60 w 60"/>
                  <a:gd name="T7" fmla="*/ 6 h 30"/>
                  <a:gd name="T8" fmla="*/ 26 w 60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0"/>
                  <a:gd name="T17" fmla="*/ 60 w 60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0">
                    <a:moveTo>
                      <a:pt x="26" y="0"/>
                    </a:moveTo>
                    <a:lnTo>
                      <a:pt x="0" y="24"/>
                    </a:lnTo>
                    <a:lnTo>
                      <a:pt x="36" y="30"/>
                    </a:lnTo>
                    <a:lnTo>
                      <a:pt x="60" y="6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68" name="Freeform 3934"/>
              <p:cNvSpPr>
                <a:spLocks noChangeAspect="1"/>
              </p:cNvSpPr>
              <p:nvPr/>
            </p:nvSpPr>
            <p:spPr bwMode="auto">
              <a:xfrm>
                <a:off x="4870" y="1940"/>
                <a:ext cx="60" cy="32"/>
              </a:xfrm>
              <a:custGeom>
                <a:avLst/>
                <a:gdLst>
                  <a:gd name="T0" fmla="*/ 24 w 60"/>
                  <a:gd name="T1" fmla="*/ 0 h 32"/>
                  <a:gd name="T2" fmla="*/ 0 w 60"/>
                  <a:gd name="T3" fmla="*/ 24 h 32"/>
                  <a:gd name="T4" fmla="*/ 34 w 60"/>
                  <a:gd name="T5" fmla="*/ 32 h 32"/>
                  <a:gd name="T6" fmla="*/ 60 w 60"/>
                  <a:gd name="T7" fmla="*/ 8 h 32"/>
                  <a:gd name="T8" fmla="*/ 24 w 60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2"/>
                  <a:gd name="T17" fmla="*/ 60 w 60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2">
                    <a:moveTo>
                      <a:pt x="24" y="0"/>
                    </a:moveTo>
                    <a:lnTo>
                      <a:pt x="0" y="24"/>
                    </a:lnTo>
                    <a:lnTo>
                      <a:pt x="34" y="32"/>
                    </a:lnTo>
                    <a:lnTo>
                      <a:pt x="60" y="8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136C9A"/>
              </a:solidFill>
              <a:ln w="0">
                <a:solidFill>
                  <a:srgbClr val="136C9A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69" name="Freeform 3935"/>
              <p:cNvSpPr>
                <a:spLocks noChangeAspect="1"/>
              </p:cNvSpPr>
              <p:nvPr/>
            </p:nvSpPr>
            <p:spPr bwMode="auto">
              <a:xfrm>
                <a:off x="4870" y="1940"/>
                <a:ext cx="60" cy="32"/>
              </a:xfrm>
              <a:custGeom>
                <a:avLst/>
                <a:gdLst>
                  <a:gd name="T0" fmla="*/ 24 w 60"/>
                  <a:gd name="T1" fmla="*/ 0 h 32"/>
                  <a:gd name="T2" fmla="*/ 0 w 60"/>
                  <a:gd name="T3" fmla="*/ 24 h 32"/>
                  <a:gd name="T4" fmla="*/ 34 w 60"/>
                  <a:gd name="T5" fmla="*/ 32 h 32"/>
                  <a:gd name="T6" fmla="*/ 60 w 60"/>
                  <a:gd name="T7" fmla="*/ 8 h 32"/>
                  <a:gd name="T8" fmla="*/ 24 w 60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2"/>
                  <a:gd name="T17" fmla="*/ 60 w 60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2">
                    <a:moveTo>
                      <a:pt x="24" y="0"/>
                    </a:moveTo>
                    <a:lnTo>
                      <a:pt x="0" y="24"/>
                    </a:lnTo>
                    <a:lnTo>
                      <a:pt x="34" y="32"/>
                    </a:lnTo>
                    <a:lnTo>
                      <a:pt x="60" y="8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70" name="Freeform 3936"/>
              <p:cNvSpPr>
                <a:spLocks noChangeAspect="1"/>
              </p:cNvSpPr>
              <p:nvPr/>
            </p:nvSpPr>
            <p:spPr bwMode="auto">
              <a:xfrm>
                <a:off x="4904" y="1948"/>
                <a:ext cx="60" cy="36"/>
              </a:xfrm>
              <a:custGeom>
                <a:avLst/>
                <a:gdLst>
                  <a:gd name="T0" fmla="*/ 26 w 60"/>
                  <a:gd name="T1" fmla="*/ 0 h 36"/>
                  <a:gd name="T2" fmla="*/ 0 w 60"/>
                  <a:gd name="T3" fmla="*/ 24 h 36"/>
                  <a:gd name="T4" fmla="*/ 36 w 60"/>
                  <a:gd name="T5" fmla="*/ 36 h 36"/>
                  <a:gd name="T6" fmla="*/ 60 w 60"/>
                  <a:gd name="T7" fmla="*/ 12 h 36"/>
                  <a:gd name="T8" fmla="*/ 26 w 60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6"/>
                  <a:gd name="T17" fmla="*/ 60 w 60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6">
                    <a:moveTo>
                      <a:pt x="26" y="0"/>
                    </a:moveTo>
                    <a:lnTo>
                      <a:pt x="0" y="24"/>
                    </a:lnTo>
                    <a:lnTo>
                      <a:pt x="36" y="36"/>
                    </a:lnTo>
                    <a:lnTo>
                      <a:pt x="60" y="1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227698"/>
              </a:solidFill>
              <a:ln w="0">
                <a:solidFill>
                  <a:srgbClr val="22769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71" name="Freeform 3937"/>
              <p:cNvSpPr>
                <a:spLocks noChangeAspect="1"/>
              </p:cNvSpPr>
              <p:nvPr/>
            </p:nvSpPr>
            <p:spPr bwMode="auto">
              <a:xfrm>
                <a:off x="4904" y="1948"/>
                <a:ext cx="60" cy="36"/>
              </a:xfrm>
              <a:custGeom>
                <a:avLst/>
                <a:gdLst>
                  <a:gd name="T0" fmla="*/ 26 w 60"/>
                  <a:gd name="T1" fmla="*/ 0 h 36"/>
                  <a:gd name="T2" fmla="*/ 0 w 60"/>
                  <a:gd name="T3" fmla="*/ 24 h 36"/>
                  <a:gd name="T4" fmla="*/ 36 w 60"/>
                  <a:gd name="T5" fmla="*/ 36 h 36"/>
                  <a:gd name="T6" fmla="*/ 60 w 60"/>
                  <a:gd name="T7" fmla="*/ 12 h 36"/>
                  <a:gd name="T8" fmla="*/ 26 w 60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6"/>
                  <a:gd name="T17" fmla="*/ 60 w 60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6">
                    <a:moveTo>
                      <a:pt x="26" y="0"/>
                    </a:moveTo>
                    <a:lnTo>
                      <a:pt x="0" y="24"/>
                    </a:lnTo>
                    <a:lnTo>
                      <a:pt x="36" y="36"/>
                    </a:lnTo>
                    <a:lnTo>
                      <a:pt x="60" y="12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72" name="Freeform 3938"/>
              <p:cNvSpPr>
                <a:spLocks noChangeAspect="1"/>
              </p:cNvSpPr>
              <p:nvPr/>
            </p:nvSpPr>
            <p:spPr bwMode="auto">
              <a:xfrm>
                <a:off x="4940" y="1960"/>
                <a:ext cx="60" cy="42"/>
              </a:xfrm>
              <a:custGeom>
                <a:avLst/>
                <a:gdLst>
                  <a:gd name="T0" fmla="*/ 24 w 60"/>
                  <a:gd name="T1" fmla="*/ 0 h 42"/>
                  <a:gd name="T2" fmla="*/ 0 w 60"/>
                  <a:gd name="T3" fmla="*/ 24 h 42"/>
                  <a:gd name="T4" fmla="*/ 34 w 60"/>
                  <a:gd name="T5" fmla="*/ 42 h 42"/>
                  <a:gd name="T6" fmla="*/ 60 w 60"/>
                  <a:gd name="T7" fmla="*/ 16 h 42"/>
                  <a:gd name="T8" fmla="*/ 24 w 60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42"/>
                  <a:gd name="T17" fmla="*/ 60 w 60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42">
                    <a:moveTo>
                      <a:pt x="24" y="0"/>
                    </a:moveTo>
                    <a:lnTo>
                      <a:pt x="0" y="24"/>
                    </a:lnTo>
                    <a:lnTo>
                      <a:pt x="34" y="42"/>
                    </a:lnTo>
                    <a:lnTo>
                      <a:pt x="60" y="1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318194"/>
              </a:solidFill>
              <a:ln w="0">
                <a:solidFill>
                  <a:srgbClr val="31819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73" name="Freeform 3939"/>
              <p:cNvSpPr>
                <a:spLocks noChangeAspect="1"/>
              </p:cNvSpPr>
              <p:nvPr/>
            </p:nvSpPr>
            <p:spPr bwMode="auto">
              <a:xfrm>
                <a:off x="4940" y="1960"/>
                <a:ext cx="60" cy="42"/>
              </a:xfrm>
              <a:custGeom>
                <a:avLst/>
                <a:gdLst>
                  <a:gd name="T0" fmla="*/ 24 w 60"/>
                  <a:gd name="T1" fmla="*/ 0 h 42"/>
                  <a:gd name="T2" fmla="*/ 0 w 60"/>
                  <a:gd name="T3" fmla="*/ 24 h 42"/>
                  <a:gd name="T4" fmla="*/ 34 w 60"/>
                  <a:gd name="T5" fmla="*/ 42 h 42"/>
                  <a:gd name="T6" fmla="*/ 60 w 60"/>
                  <a:gd name="T7" fmla="*/ 16 h 42"/>
                  <a:gd name="T8" fmla="*/ 24 w 60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42"/>
                  <a:gd name="T17" fmla="*/ 60 w 60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42">
                    <a:moveTo>
                      <a:pt x="24" y="0"/>
                    </a:moveTo>
                    <a:lnTo>
                      <a:pt x="0" y="24"/>
                    </a:lnTo>
                    <a:lnTo>
                      <a:pt x="34" y="42"/>
                    </a:lnTo>
                    <a:lnTo>
                      <a:pt x="60" y="16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74" name="Freeform 3940"/>
              <p:cNvSpPr>
                <a:spLocks noChangeAspect="1"/>
              </p:cNvSpPr>
              <p:nvPr/>
            </p:nvSpPr>
            <p:spPr bwMode="auto">
              <a:xfrm>
                <a:off x="4974" y="1976"/>
                <a:ext cx="62" cy="48"/>
              </a:xfrm>
              <a:custGeom>
                <a:avLst/>
                <a:gdLst>
                  <a:gd name="T0" fmla="*/ 26 w 62"/>
                  <a:gd name="T1" fmla="*/ 0 h 48"/>
                  <a:gd name="T2" fmla="*/ 0 w 62"/>
                  <a:gd name="T3" fmla="*/ 26 h 48"/>
                  <a:gd name="T4" fmla="*/ 36 w 62"/>
                  <a:gd name="T5" fmla="*/ 48 h 48"/>
                  <a:gd name="T6" fmla="*/ 62 w 62"/>
                  <a:gd name="T7" fmla="*/ 22 h 48"/>
                  <a:gd name="T8" fmla="*/ 26 w 62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48"/>
                  <a:gd name="T17" fmla="*/ 62 w 62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48">
                    <a:moveTo>
                      <a:pt x="26" y="0"/>
                    </a:moveTo>
                    <a:lnTo>
                      <a:pt x="0" y="26"/>
                    </a:lnTo>
                    <a:lnTo>
                      <a:pt x="36" y="48"/>
                    </a:lnTo>
                    <a:lnTo>
                      <a:pt x="62" y="2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3E8C8E"/>
              </a:solidFill>
              <a:ln w="0">
                <a:solidFill>
                  <a:srgbClr val="3E8C8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75" name="Freeform 3941"/>
              <p:cNvSpPr>
                <a:spLocks noChangeAspect="1"/>
              </p:cNvSpPr>
              <p:nvPr/>
            </p:nvSpPr>
            <p:spPr bwMode="auto">
              <a:xfrm>
                <a:off x="4974" y="1976"/>
                <a:ext cx="62" cy="48"/>
              </a:xfrm>
              <a:custGeom>
                <a:avLst/>
                <a:gdLst>
                  <a:gd name="T0" fmla="*/ 26 w 62"/>
                  <a:gd name="T1" fmla="*/ 0 h 48"/>
                  <a:gd name="T2" fmla="*/ 0 w 62"/>
                  <a:gd name="T3" fmla="*/ 26 h 48"/>
                  <a:gd name="T4" fmla="*/ 36 w 62"/>
                  <a:gd name="T5" fmla="*/ 48 h 48"/>
                  <a:gd name="T6" fmla="*/ 62 w 62"/>
                  <a:gd name="T7" fmla="*/ 22 h 48"/>
                  <a:gd name="T8" fmla="*/ 26 w 62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48"/>
                  <a:gd name="T17" fmla="*/ 62 w 62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48">
                    <a:moveTo>
                      <a:pt x="26" y="0"/>
                    </a:moveTo>
                    <a:lnTo>
                      <a:pt x="0" y="26"/>
                    </a:lnTo>
                    <a:lnTo>
                      <a:pt x="36" y="48"/>
                    </a:lnTo>
                    <a:lnTo>
                      <a:pt x="62" y="22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76" name="Freeform 3942"/>
              <p:cNvSpPr>
                <a:spLocks noChangeAspect="1"/>
              </p:cNvSpPr>
              <p:nvPr/>
            </p:nvSpPr>
            <p:spPr bwMode="auto">
              <a:xfrm>
                <a:off x="5010" y="1998"/>
                <a:ext cx="62" cy="54"/>
              </a:xfrm>
              <a:custGeom>
                <a:avLst/>
                <a:gdLst>
                  <a:gd name="T0" fmla="*/ 26 w 62"/>
                  <a:gd name="T1" fmla="*/ 0 h 54"/>
                  <a:gd name="T2" fmla="*/ 0 w 62"/>
                  <a:gd name="T3" fmla="*/ 26 h 54"/>
                  <a:gd name="T4" fmla="*/ 36 w 62"/>
                  <a:gd name="T5" fmla="*/ 54 h 54"/>
                  <a:gd name="T6" fmla="*/ 62 w 62"/>
                  <a:gd name="T7" fmla="*/ 28 h 54"/>
                  <a:gd name="T8" fmla="*/ 26 w 62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54"/>
                  <a:gd name="T17" fmla="*/ 62 w 62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54">
                    <a:moveTo>
                      <a:pt x="26" y="0"/>
                    </a:moveTo>
                    <a:lnTo>
                      <a:pt x="0" y="26"/>
                    </a:lnTo>
                    <a:lnTo>
                      <a:pt x="36" y="54"/>
                    </a:lnTo>
                    <a:lnTo>
                      <a:pt x="62" y="2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499786"/>
              </a:solidFill>
              <a:ln w="0">
                <a:solidFill>
                  <a:srgbClr val="49978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77" name="Freeform 3943"/>
              <p:cNvSpPr>
                <a:spLocks noChangeAspect="1"/>
              </p:cNvSpPr>
              <p:nvPr/>
            </p:nvSpPr>
            <p:spPr bwMode="auto">
              <a:xfrm>
                <a:off x="5010" y="1998"/>
                <a:ext cx="62" cy="54"/>
              </a:xfrm>
              <a:custGeom>
                <a:avLst/>
                <a:gdLst>
                  <a:gd name="T0" fmla="*/ 26 w 62"/>
                  <a:gd name="T1" fmla="*/ 0 h 54"/>
                  <a:gd name="T2" fmla="*/ 0 w 62"/>
                  <a:gd name="T3" fmla="*/ 26 h 54"/>
                  <a:gd name="T4" fmla="*/ 36 w 62"/>
                  <a:gd name="T5" fmla="*/ 54 h 54"/>
                  <a:gd name="T6" fmla="*/ 62 w 62"/>
                  <a:gd name="T7" fmla="*/ 28 h 54"/>
                  <a:gd name="T8" fmla="*/ 26 w 62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54"/>
                  <a:gd name="T17" fmla="*/ 62 w 62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54">
                    <a:moveTo>
                      <a:pt x="26" y="0"/>
                    </a:moveTo>
                    <a:lnTo>
                      <a:pt x="0" y="26"/>
                    </a:lnTo>
                    <a:lnTo>
                      <a:pt x="36" y="54"/>
                    </a:lnTo>
                    <a:lnTo>
                      <a:pt x="62" y="28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78" name="Freeform 3944"/>
              <p:cNvSpPr>
                <a:spLocks noChangeAspect="1"/>
              </p:cNvSpPr>
              <p:nvPr/>
            </p:nvSpPr>
            <p:spPr bwMode="auto">
              <a:xfrm>
                <a:off x="5046" y="2026"/>
                <a:ext cx="62" cy="58"/>
              </a:xfrm>
              <a:custGeom>
                <a:avLst/>
                <a:gdLst>
                  <a:gd name="T0" fmla="*/ 26 w 62"/>
                  <a:gd name="T1" fmla="*/ 0 h 58"/>
                  <a:gd name="T2" fmla="*/ 0 w 62"/>
                  <a:gd name="T3" fmla="*/ 26 h 58"/>
                  <a:gd name="T4" fmla="*/ 36 w 62"/>
                  <a:gd name="T5" fmla="*/ 58 h 58"/>
                  <a:gd name="T6" fmla="*/ 62 w 62"/>
                  <a:gd name="T7" fmla="*/ 32 h 58"/>
                  <a:gd name="T8" fmla="*/ 26 w 62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58"/>
                  <a:gd name="T17" fmla="*/ 62 w 62"/>
                  <a:gd name="T18" fmla="*/ 58 h 5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58">
                    <a:moveTo>
                      <a:pt x="26" y="0"/>
                    </a:moveTo>
                    <a:lnTo>
                      <a:pt x="0" y="26"/>
                    </a:lnTo>
                    <a:lnTo>
                      <a:pt x="36" y="58"/>
                    </a:lnTo>
                    <a:lnTo>
                      <a:pt x="62" y="3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50A17D"/>
              </a:solidFill>
              <a:ln w="0">
                <a:solidFill>
                  <a:srgbClr val="50A17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79" name="Freeform 3945"/>
              <p:cNvSpPr>
                <a:spLocks noChangeAspect="1"/>
              </p:cNvSpPr>
              <p:nvPr/>
            </p:nvSpPr>
            <p:spPr bwMode="auto">
              <a:xfrm>
                <a:off x="5046" y="2026"/>
                <a:ext cx="62" cy="58"/>
              </a:xfrm>
              <a:custGeom>
                <a:avLst/>
                <a:gdLst>
                  <a:gd name="T0" fmla="*/ 26 w 62"/>
                  <a:gd name="T1" fmla="*/ 0 h 58"/>
                  <a:gd name="T2" fmla="*/ 0 w 62"/>
                  <a:gd name="T3" fmla="*/ 26 h 58"/>
                  <a:gd name="T4" fmla="*/ 36 w 62"/>
                  <a:gd name="T5" fmla="*/ 58 h 58"/>
                  <a:gd name="T6" fmla="*/ 62 w 62"/>
                  <a:gd name="T7" fmla="*/ 32 h 58"/>
                  <a:gd name="T8" fmla="*/ 26 w 62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58"/>
                  <a:gd name="T17" fmla="*/ 62 w 62"/>
                  <a:gd name="T18" fmla="*/ 58 h 5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58">
                    <a:moveTo>
                      <a:pt x="26" y="0"/>
                    </a:moveTo>
                    <a:lnTo>
                      <a:pt x="0" y="26"/>
                    </a:lnTo>
                    <a:lnTo>
                      <a:pt x="36" y="58"/>
                    </a:lnTo>
                    <a:lnTo>
                      <a:pt x="62" y="32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80" name="Freeform 3946"/>
              <p:cNvSpPr>
                <a:spLocks noChangeAspect="1"/>
              </p:cNvSpPr>
              <p:nvPr/>
            </p:nvSpPr>
            <p:spPr bwMode="auto">
              <a:xfrm>
                <a:off x="5082" y="2058"/>
                <a:ext cx="62" cy="62"/>
              </a:xfrm>
              <a:custGeom>
                <a:avLst/>
                <a:gdLst>
                  <a:gd name="T0" fmla="*/ 26 w 62"/>
                  <a:gd name="T1" fmla="*/ 0 h 62"/>
                  <a:gd name="T2" fmla="*/ 0 w 62"/>
                  <a:gd name="T3" fmla="*/ 26 h 62"/>
                  <a:gd name="T4" fmla="*/ 36 w 62"/>
                  <a:gd name="T5" fmla="*/ 62 h 62"/>
                  <a:gd name="T6" fmla="*/ 62 w 62"/>
                  <a:gd name="T7" fmla="*/ 40 h 62"/>
                  <a:gd name="T8" fmla="*/ 26 w 62"/>
                  <a:gd name="T9" fmla="*/ 0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62"/>
                  <a:gd name="T17" fmla="*/ 62 w 62"/>
                  <a:gd name="T18" fmla="*/ 62 h 6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62">
                    <a:moveTo>
                      <a:pt x="26" y="0"/>
                    </a:moveTo>
                    <a:lnTo>
                      <a:pt x="0" y="26"/>
                    </a:lnTo>
                    <a:lnTo>
                      <a:pt x="36" y="62"/>
                    </a:lnTo>
                    <a:lnTo>
                      <a:pt x="62" y="4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54AB73"/>
              </a:solidFill>
              <a:ln w="0">
                <a:solidFill>
                  <a:srgbClr val="54AB7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81" name="Freeform 3947"/>
              <p:cNvSpPr>
                <a:spLocks noChangeAspect="1"/>
              </p:cNvSpPr>
              <p:nvPr/>
            </p:nvSpPr>
            <p:spPr bwMode="auto">
              <a:xfrm>
                <a:off x="5082" y="2058"/>
                <a:ext cx="62" cy="62"/>
              </a:xfrm>
              <a:custGeom>
                <a:avLst/>
                <a:gdLst>
                  <a:gd name="T0" fmla="*/ 26 w 62"/>
                  <a:gd name="T1" fmla="*/ 0 h 62"/>
                  <a:gd name="T2" fmla="*/ 0 w 62"/>
                  <a:gd name="T3" fmla="*/ 26 h 62"/>
                  <a:gd name="T4" fmla="*/ 36 w 62"/>
                  <a:gd name="T5" fmla="*/ 62 h 62"/>
                  <a:gd name="T6" fmla="*/ 62 w 62"/>
                  <a:gd name="T7" fmla="*/ 40 h 62"/>
                  <a:gd name="T8" fmla="*/ 26 w 62"/>
                  <a:gd name="T9" fmla="*/ 0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62"/>
                  <a:gd name="T17" fmla="*/ 62 w 62"/>
                  <a:gd name="T18" fmla="*/ 62 h 6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62">
                    <a:moveTo>
                      <a:pt x="26" y="0"/>
                    </a:moveTo>
                    <a:lnTo>
                      <a:pt x="0" y="26"/>
                    </a:lnTo>
                    <a:lnTo>
                      <a:pt x="36" y="62"/>
                    </a:lnTo>
                    <a:lnTo>
                      <a:pt x="62" y="40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82" name="Freeform 3948"/>
              <p:cNvSpPr>
                <a:spLocks noChangeAspect="1"/>
              </p:cNvSpPr>
              <p:nvPr/>
            </p:nvSpPr>
            <p:spPr bwMode="auto">
              <a:xfrm>
                <a:off x="5118" y="2098"/>
                <a:ext cx="62" cy="58"/>
              </a:xfrm>
              <a:custGeom>
                <a:avLst/>
                <a:gdLst>
                  <a:gd name="T0" fmla="*/ 26 w 62"/>
                  <a:gd name="T1" fmla="*/ 0 h 58"/>
                  <a:gd name="T2" fmla="*/ 0 w 62"/>
                  <a:gd name="T3" fmla="*/ 22 h 58"/>
                  <a:gd name="T4" fmla="*/ 38 w 62"/>
                  <a:gd name="T5" fmla="*/ 58 h 58"/>
                  <a:gd name="T6" fmla="*/ 62 w 62"/>
                  <a:gd name="T7" fmla="*/ 38 h 58"/>
                  <a:gd name="T8" fmla="*/ 26 w 62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58"/>
                  <a:gd name="T17" fmla="*/ 62 w 62"/>
                  <a:gd name="T18" fmla="*/ 58 h 5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58">
                    <a:moveTo>
                      <a:pt x="26" y="0"/>
                    </a:moveTo>
                    <a:lnTo>
                      <a:pt x="0" y="22"/>
                    </a:lnTo>
                    <a:lnTo>
                      <a:pt x="38" y="58"/>
                    </a:lnTo>
                    <a:lnTo>
                      <a:pt x="62" y="3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4FB16B"/>
              </a:solidFill>
              <a:ln w="0">
                <a:solidFill>
                  <a:srgbClr val="4FB16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83" name="Freeform 3949"/>
              <p:cNvSpPr>
                <a:spLocks noChangeAspect="1"/>
              </p:cNvSpPr>
              <p:nvPr/>
            </p:nvSpPr>
            <p:spPr bwMode="auto">
              <a:xfrm>
                <a:off x="5118" y="2098"/>
                <a:ext cx="62" cy="58"/>
              </a:xfrm>
              <a:custGeom>
                <a:avLst/>
                <a:gdLst>
                  <a:gd name="T0" fmla="*/ 26 w 62"/>
                  <a:gd name="T1" fmla="*/ 0 h 58"/>
                  <a:gd name="T2" fmla="*/ 0 w 62"/>
                  <a:gd name="T3" fmla="*/ 22 h 58"/>
                  <a:gd name="T4" fmla="*/ 38 w 62"/>
                  <a:gd name="T5" fmla="*/ 58 h 58"/>
                  <a:gd name="T6" fmla="*/ 62 w 62"/>
                  <a:gd name="T7" fmla="*/ 38 h 58"/>
                  <a:gd name="T8" fmla="*/ 26 w 62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58"/>
                  <a:gd name="T17" fmla="*/ 62 w 62"/>
                  <a:gd name="T18" fmla="*/ 58 h 5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58">
                    <a:moveTo>
                      <a:pt x="26" y="0"/>
                    </a:moveTo>
                    <a:lnTo>
                      <a:pt x="0" y="22"/>
                    </a:lnTo>
                    <a:lnTo>
                      <a:pt x="38" y="58"/>
                    </a:lnTo>
                    <a:lnTo>
                      <a:pt x="62" y="38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84" name="Freeform 3950"/>
              <p:cNvSpPr>
                <a:spLocks noChangeAspect="1"/>
              </p:cNvSpPr>
              <p:nvPr/>
            </p:nvSpPr>
            <p:spPr bwMode="auto">
              <a:xfrm>
                <a:off x="5156" y="2136"/>
                <a:ext cx="60" cy="54"/>
              </a:xfrm>
              <a:custGeom>
                <a:avLst/>
                <a:gdLst>
                  <a:gd name="T0" fmla="*/ 24 w 60"/>
                  <a:gd name="T1" fmla="*/ 0 h 54"/>
                  <a:gd name="T2" fmla="*/ 0 w 60"/>
                  <a:gd name="T3" fmla="*/ 20 h 54"/>
                  <a:gd name="T4" fmla="*/ 36 w 60"/>
                  <a:gd name="T5" fmla="*/ 54 h 54"/>
                  <a:gd name="T6" fmla="*/ 60 w 60"/>
                  <a:gd name="T7" fmla="*/ 36 h 54"/>
                  <a:gd name="T8" fmla="*/ 24 w 60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54"/>
                  <a:gd name="T17" fmla="*/ 60 w 60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54">
                    <a:moveTo>
                      <a:pt x="24" y="0"/>
                    </a:moveTo>
                    <a:lnTo>
                      <a:pt x="0" y="20"/>
                    </a:lnTo>
                    <a:lnTo>
                      <a:pt x="36" y="54"/>
                    </a:lnTo>
                    <a:lnTo>
                      <a:pt x="60" y="3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B265"/>
              </a:solidFill>
              <a:ln w="0">
                <a:solidFill>
                  <a:srgbClr val="42B26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85" name="Freeform 3951"/>
              <p:cNvSpPr>
                <a:spLocks noChangeAspect="1"/>
              </p:cNvSpPr>
              <p:nvPr/>
            </p:nvSpPr>
            <p:spPr bwMode="auto">
              <a:xfrm>
                <a:off x="5156" y="2136"/>
                <a:ext cx="60" cy="54"/>
              </a:xfrm>
              <a:custGeom>
                <a:avLst/>
                <a:gdLst>
                  <a:gd name="T0" fmla="*/ 24 w 60"/>
                  <a:gd name="T1" fmla="*/ 0 h 54"/>
                  <a:gd name="T2" fmla="*/ 0 w 60"/>
                  <a:gd name="T3" fmla="*/ 20 h 54"/>
                  <a:gd name="T4" fmla="*/ 36 w 60"/>
                  <a:gd name="T5" fmla="*/ 54 h 54"/>
                  <a:gd name="T6" fmla="*/ 60 w 60"/>
                  <a:gd name="T7" fmla="*/ 36 h 54"/>
                  <a:gd name="T8" fmla="*/ 24 w 60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54"/>
                  <a:gd name="T17" fmla="*/ 60 w 60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54">
                    <a:moveTo>
                      <a:pt x="24" y="0"/>
                    </a:moveTo>
                    <a:lnTo>
                      <a:pt x="0" y="20"/>
                    </a:lnTo>
                    <a:lnTo>
                      <a:pt x="36" y="54"/>
                    </a:lnTo>
                    <a:lnTo>
                      <a:pt x="60" y="36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86" name="Freeform 3952"/>
              <p:cNvSpPr>
                <a:spLocks noChangeAspect="1"/>
              </p:cNvSpPr>
              <p:nvPr/>
            </p:nvSpPr>
            <p:spPr bwMode="auto">
              <a:xfrm>
                <a:off x="5192" y="2172"/>
                <a:ext cx="62" cy="44"/>
              </a:xfrm>
              <a:custGeom>
                <a:avLst/>
                <a:gdLst>
                  <a:gd name="T0" fmla="*/ 24 w 62"/>
                  <a:gd name="T1" fmla="*/ 0 h 44"/>
                  <a:gd name="T2" fmla="*/ 0 w 62"/>
                  <a:gd name="T3" fmla="*/ 18 h 44"/>
                  <a:gd name="T4" fmla="*/ 38 w 62"/>
                  <a:gd name="T5" fmla="*/ 44 h 44"/>
                  <a:gd name="T6" fmla="*/ 62 w 62"/>
                  <a:gd name="T7" fmla="*/ 28 h 44"/>
                  <a:gd name="T8" fmla="*/ 24 w 62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44"/>
                  <a:gd name="T17" fmla="*/ 62 w 62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44">
                    <a:moveTo>
                      <a:pt x="24" y="0"/>
                    </a:moveTo>
                    <a:lnTo>
                      <a:pt x="0" y="18"/>
                    </a:lnTo>
                    <a:lnTo>
                      <a:pt x="38" y="44"/>
                    </a:lnTo>
                    <a:lnTo>
                      <a:pt x="62" y="28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27AA65"/>
              </a:solidFill>
              <a:ln w="0">
                <a:solidFill>
                  <a:srgbClr val="27AA6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87" name="Freeform 3953"/>
              <p:cNvSpPr>
                <a:spLocks noChangeAspect="1"/>
              </p:cNvSpPr>
              <p:nvPr/>
            </p:nvSpPr>
            <p:spPr bwMode="auto">
              <a:xfrm>
                <a:off x="5192" y="2172"/>
                <a:ext cx="62" cy="44"/>
              </a:xfrm>
              <a:custGeom>
                <a:avLst/>
                <a:gdLst>
                  <a:gd name="T0" fmla="*/ 24 w 62"/>
                  <a:gd name="T1" fmla="*/ 0 h 44"/>
                  <a:gd name="T2" fmla="*/ 0 w 62"/>
                  <a:gd name="T3" fmla="*/ 18 h 44"/>
                  <a:gd name="T4" fmla="*/ 38 w 62"/>
                  <a:gd name="T5" fmla="*/ 44 h 44"/>
                  <a:gd name="T6" fmla="*/ 62 w 62"/>
                  <a:gd name="T7" fmla="*/ 28 h 44"/>
                  <a:gd name="T8" fmla="*/ 24 w 62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44"/>
                  <a:gd name="T17" fmla="*/ 62 w 62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44">
                    <a:moveTo>
                      <a:pt x="24" y="0"/>
                    </a:moveTo>
                    <a:lnTo>
                      <a:pt x="0" y="18"/>
                    </a:lnTo>
                    <a:lnTo>
                      <a:pt x="38" y="44"/>
                    </a:lnTo>
                    <a:lnTo>
                      <a:pt x="62" y="28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21" name="Group 4155"/>
            <p:cNvGrpSpPr>
              <a:grpSpLocks noChangeAspect="1"/>
            </p:cNvGrpSpPr>
            <p:nvPr/>
          </p:nvGrpSpPr>
          <p:grpSpPr bwMode="auto">
            <a:xfrm>
              <a:off x="4106" y="1834"/>
              <a:ext cx="1186" cy="432"/>
              <a:chOff x="4106" y="1834"/>
              <a:chExt cx="1186" cy="432"/>
            </a:xfrm>
          </p:grpSpPr>
          <p:sp>
            <p:nvSpPr>
              <p:cNvPr id="21988" name="Freeform 3955"/>
              <p:cNvSpPr>
                <a:spLocks noChangeAspect="1"/>
              </p:cNvSpPr>
              <p:nvPr/>
            </p:nvSpPr>
            <p:spPr bwMode="auto">
              <a:xfrm>
                <a:off x="5230" y="2200"/>
                <a:ext cx="62" cy="30"/>
              </a:xfrm>
              <a:custGeom>
                <a:avLst/>
                <a:gdLst>
                  <a:gd name="T0" fmla="*/ 24 w 62"/>
                  <a:gd name="T1" fmla="*/ 0 h 30"/>
                  <a:gd name="T2" fmla="*/ 0 w 62"/>
                  <a:gd name="T3" fmla="*/ 16 h 30"/>
                  <a:gd name="T4" fmla="*/ 40 w 62"/>
                  <a:gd name="T5" fmla="*/ 30 h 30"/>
                  <a:gd name="T6" fmla="*/ 62 w 62"/>
                  <a:gd name="T7" fmla="*/ 14 h 30"/>
                  <a:gd name="T8" fmla="*/ 24 w 62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0"/>
                  <a:gd name="T17" fmla="*/ 62 w 62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0">
                    <a:moveTo>
                      <a:pt x="24" y="0"/>
                    </a:moveTo>
                    <a:lnTo>
                      <a:pt x="0" y="16"/>
                    </a:lnTo>
                    <a:lnTo>
                      <a:pt x="40" y="30"/>
                    </a:lnTo>
                    <a:lnTo>
                      <a:pt x="62" y="14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8B6F"/>
              </a:solidFill>
              <a:ln w="0">
                <a:solidFill>
                  <a:srgbClr val="008B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89" name="Freeform 3956"/>
              <p:cNvSpPr>
                <a:spLocks noChangeAspect="1"/>
              </p:cNvSpPr>
              <p:nvPr/>
            </p:nvSpPr>
            <p:spPr bwMode="auto">
              <a:xfrm>
                <a:off x="5230" y="2200"/>
                <a:ext cx="62" cy="30"/>
              </a:xfrm>
              <a:custGeom>
                <a:avLst/>
                <a:gdLst>
                  <a:gd name="T0" fmla="*/ 24 w 62"/>
                  <a:gd name="T1" fmla="*/ 0 h 30"/>
                  <a:gd name="T2" fmla="*/ 0 w 62"/>
                  <a:gd name="T3" fmla="*/ 16 h 30"/>
                  <a:gd name="T4" fmla="*/ 40 w 62"/>
                  <a:gd name="T5" fmla="*/ 30 h 30"/>
                  <a:gd name="T6" fmla="*/ 62 w 62"/>
                  <a:gd name="T7" fmla="*/ 14 h 30"/>
                  <a:gd name="T8" fmla="*/ 24 w 62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0"/>
                  <a:gd name="T17" fmla="*/ 62 w 62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0">
                    <a:moveTo>
                      <a:pt x="24" y="0"/>
                    </a:moveTo>
                    <a:lnTo>
                      <a:pt x="0" y="16"/>
                    </a:lnTo>
                    <a:lnTo>
                      <a:pt x="40" y="30"/>
                    </a:lnTo>
                    <a:lnTo>
                      <a:pt x="62" y="14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90" name="Freeform 3957"/>
              <p:cNvSpPr>
                <a:spLocks noChangeAspect="1"/>
              </p:cNvSpPr>
              <p:nvPr/>
            </p:nvSpPr>
            <p:spPr bwMode="auto">
              <a:xfrm>
                <a:off x="4160" y="1834"/>
                <a:ext cx="52" cy="22"/>
              </a:xfrm>
              <a:custGeom>
                <a:avLst/>
                <a:gdLst>
                  <a:gd name="T0" fmla="*/ 26 w 52"/>
                  <a:gd name="T1" fmla="*/ 0 h 22"/>
                  <a:gd name="T2" fmla="*/ 0 w 52"/>
                  <a:gd name="T3" fmla="*/ 12 h 22"/>
                  <a:gd name="T4" fmla="*/ 26 w 52"/>
                  <a:gd name="T5" fmla="*/ 22 h 22"/>
                  <a:gd name="T6" fmla="*/ 52 w 52"/>
                  <a:gd name="T7" fmla="*/ 10 h 22"/>
                  <a:gd name="T8" fmla="*/ 26 w 52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2"/>
                  <a:gd name="T17" fmla="*/ 52 w 52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2">
                    <a:moveTo>
                      <a:pt x="26" y="0"/>
                    </a:moveTo>
                    <a:lnTo>
                      <a:pt x="0" y="12"/>
                    </a:lnTo>
                    <a:lnTo>
                      <a:pt x="26" y="22"/>
                    </a:lnTo>
                    <a:lnTo>
                      <a:pt x="52" y="1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91" name="Freeform 3958"/>
              <p:cNvSpPr>
                <a:spLocks noChangeAspect="1"/>
              </p:cNvSpPr>
              <p:nvPr/>
            </p:nvSpPr>
            <p:spPr bwMode="auto">
              <a:xfrm>
                <a:off x="4160" y="1834"/>
                <a:ext cx="52" cy="22"/>
              </a:xfrm>
              <a:custGeom>
                <a:avLst/>
                <a:gdLst>
                  <a:gd name="T0" fmla="*/ 26 w 52"/>
                  <a:gd name="T1" fmla="*/ 0 h 22"/>
                  <a:gd name="T2" fmla="*/ 0 w 52"/>
                  <a:gd name="T3" fmla="*/ 12 h 22"/>
                  <a:gd name="T4" fmla="*/ 26 w 52"/>
                  <a:gd name="T5" fmla="*/ 22 h 22"/>
                  <a:gd name="T6" fmla="*/ 52 w 52"/>
                  <a:gd name="T7" fmla="*/ 10 h 22"/>
                  <a:gd name="T8" fmla="*/ 26 w 52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2"/>
                  <a:gd name="T17" fmla="*/ 52 w 52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2">
                    <a:moveTo>
                      <a:pt x="26" y="0"/>
                    </a:moveTo>
                    <a:lnTo>
                      <a:pt x="0" y="12"/>
                    </a:lnTo>
                    <a:lnTo>
                      <a:pt x="26" y="22"/>
                    </a:lnTo>
                    <a:lnTo>
                      <a:pt x="52" y="10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92" name="Freeform 3959"/>
              <p:cNvSpPr>
                <a:spLocks noChangeAspect="1"/>
              </p:cNvSpPr>
              <p:nvPr/>
            </p:nvSpPr>
            <p:spPr bwMode="auto">
              <a:xfrm>
                <a:off x="4186" y="1844"/>
                <a:ext cx="52" cy="20"/>
              </a:xfrm>
              <a:custGeom>
                <a:avLst/>
                <a:gdLst>
                  <a:gd name="T0" fmla="*/ 26 w 52"/>
                  <a:gd name="T1" fmla="*/ 0 h 20"/>
                  <a:gd name="T2" fmla="*/ 0 w 52"/>
                  <a:gd name="T3" fmla="*/ 12 h 20"/>
                  <a:gd name="T4" fmla="*/ 26 w 52"/>
                  <a:gd name="T5" fmla="*/ 20 h 20"/>
                  <a:gd name="T6" fmla="*/ 52 w 52"/>
                  <a:gd name="T7" fmla="*/ 10 h 20"/>
                  <a:gd name="T8" fmla="*/ 26 w 5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"/>
                  <a:gd name="T17" fmla="*/ 52 w 5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">
                    <a:moveTo>
                      <a:pt x="26" y="0"/>
                    </a:moveTo>
                    <a:lnTo>
                      <a:pt x="0" y="12"/>
                    </a:lnTo>
                    <a:lnTo>
                      <a:pt x="26" y="20"/>
                    </a:lnTo>
                    <a:lnTo>
                      <a:pt x="52" y="1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8A6F"/>
              </a:solidFill>
              <a:ln w="0">
                <a:solidFill>
                  <a:srgbClr val="008A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93" name="Freeform 3960"/>
              <p:cNvSpPr>
                <a:spLocks noChangeAspect="1"/>
              </p:cNvSpPr>
              <p:nvPr/>
            </p:nvSpPr>
            <p:spPr bwMode="auto">
              <a:xfrm>
                <a:off x="4186" y="1844"/>
                <a:ext cx="52" cy="20"/>
              </a:xfrm>
              <a:custGeom>
                <a:avLst/>
                <a:gdLst>
                  <a:gd name="T0" fmla="*/ 26 w 52"/>
                  <a:gd name="T1" fmla="*/ 0 h 20"/>
                  <a:gd name="T2" fmla="*/ 0 w 52"/>
                  <a:gd name="T3" fmla="*/ 12 h 20"/>
                  <a:gd name="T4" fmla="*/ 26 w 52"/>
                  <a:gd name="T5" fmla="*/ 20 h 20"/>
                  <a:gd name="T6" fmla="*/ 52 w 52"/>
                  <a:gd name="T7" fmla="*/ 10 h 20"/>
                  <a:gd name="T8" fmla="*/ 26 w 5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"/>
                  <a:gd name="T17" fmla="*/ 52 w 5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">
                    <a:moveTo>
                      <a:pt x="26" y="0"/>
                    </a:moveTo>
                    <a:lnTo>
                      <a:pt x="0" y="12"/>
                    </a:lnTo>
                    <a:lnTo>
                      <a:pt x="26" y="20"/>
                    </a:lnTo>
                    <a:lnTo>
                      <a:pt x="52" y="10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94" name="Freeform 3961"/>
              <p:cNvSpPr>
                <a:spLocks noChangeAspect="1"/>
              </p:cNvSpPr>
              <p:nvPr/>
            </p:nvSpPr>
            <p:spPr bwMode="auto">
              <a:xfrm>
                <a:off x="4212" y="1854"/>
                <a:ext cx="52" cy="20"/>
              </a:xfrm>
              <a:custGeom>
                <a:avLst/>
                <a:gdLst>
                  <a:gd name="T0" fmla="*/ 26 w 52"/>
                  <a:gd name="T1" fmla="*/ 0 h 20"/>
                  <a:gd name="T2" fmla="*/ 0 w 52"/>
                  <a:gd name="T3" fmla="*/ 10 h 20"/>
                  <a:gd name="T4" fmla="*/ 26 w 52"/>
                  <a:gd name="T5" fmla="*/ 20 h 20"/>
                  <a:gd name="T6" fmla="*/ 52 w 52"/>
                  <a:gd name="T7" fmla="*/ 8 h 20"/>
                  <a:gd name="T8" fmla="*/ 26 w 5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"/>
                  <a:gd name="T17" fmla="*/ 52 w 5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">
                    <a:moveTo>
                      <a:pt x="26" y="0"/>
                    </a:moveTo>
                    <a:lnTo>
                      <a:pt x="0" y="10"/>
                    </a:lnTo>
                    <a:lnTo>
                      <a:pt x="26" y="20"/>
                    </a:lnTo>
                    <a:lnTo>
                      <a:pt x="52" y="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95" name="Freeform 3962"/>
              <p:cNvSpPr>
                <a:spLocks noChangeAspect="1"/>
              </p:cNvSpPr>
              <p:nvPr/>
            </p:nvSpPr>
            <p:spPr bwMode="auto">
              <a:xfrm>
                <a:off x="4212" y="1854"/>
                <a:ext cx="52" cy="20"/>
              </a:xfrm>
              <a:custGeom>
                <a:avLst/>
                <a:gdLst>
                  <a:gd name="T0" fmla="*/ 26 w 52"/>
                  <a:gd name="T1" fmla="*/ 0 h 20"/>
                  <a:gd name="T2" fmla="*/ 0 w 52"/>
                  <a:gd name="T3" fmla="*/ 10 h 20"/>
                  <a:gd name="T4" fmla="*/ 26 w 52"/>
                  <a:gd name="T5" fmla="*/ 20 h 20"/>
                  <a:gd name="T6" fmla="*/ 52 w 52"/>
                  <a:gd name="T7" fmla="*/ 8 h 20"/>
                  <a:gd name="T8" fmla="*/ 26 w 5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"/>
                  <a:gd name="T17" fmla="*/ 52 w 5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">
                    <a:moveTo>
                      <a:pt x="26" y="0"/>
                    </a:moveTo>
                    <a:lnTo>
                      <a:pt x="0" y="10"/>
                    </a:lnTo>
                    <a:lnTo>
                      <a:pt x="26" y="20"/>
                    </a:lnTo>
                    <a:lnTo>
                      <a:pt x="52" y="8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96" name="Freeform 3963"/>
              <p:cNvSpPr>
                <a:spLocks noChangeAspect="1"/>
              </p:cNvSpPr>
              <p:nvPr/>
            </p:nvSpPr>
            <p:spPr bwMode="auto">
              <a:xfrm>
                <a:off x="4238" y="1862"/>
                <a:ext cx="52" cy="22"/>
              </a:xfrm>
              <a:custGeom>
                <a:avLst/>
                <a:gdLst>
                  <a:gd name="T0" fmla="*/ 26 w 52"/>
                  <a:gd name="T1" fmla="*/ 0 h 22"/>
                  <a:gd name="T2" fmla="*/ 0 w 52"/>
                  <a:gd name="T3" fmla="*/ 12 h 22"/>
                  <a:gd name="T4" fmla="*/ 26 w 52"/>
                  <a:gd name="T5" fmla="*/ 22 h 22"/>
                  <a:gd name="T6" fmla="*/ 52 w 52"/>
                  <a:gd name="T7" fmla="*/ 10 h 22"/>
                  <a:gd name="T8" fmla="*/ 26 w 52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2"/>
                  <a:gd name="T17" fmla="*/ 52 w 52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2">
                    <a:moveTo>
                      <a:pt x="26" y="0"/>
                    </a:moveTo>
                    <a:lnTo>
                      <a:pt x="0" y="12"/>
                    </a:lnTo>
                    <a:lnTo>
                      <a:pt x="26" y="22"/>
                    </a:lnTo>
                    <a:lnTo>
                      <a:pt x="52" y="1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97" name="Freeform 3964"/>
              <p:cNvSpPr>
                <a:spLocks noChangeAspect="1"/>
              </p:cNvSpPr>
              <p:nvPr/>
            </p:nvSpPr>
            <p:spPr bwMode="auto">
              <a:xfrm>
                <a:off x="4238" y="1862"/>
                <a:ext cx="52" cy="22"/>
              </a:xfrm>
              <a:custGeom>
                <a:avLst/>
                <a:gdLst>
                  <a:gd name="T0" fmla="*/ 26 w 52"/>
                  <a:gd name="T1" fmla="*/ 0 h 22"/>
                  <a:gd name="T2" fmla="*/ 0 w 52"/>
                  <a:gd name="T3" fmla="*/ 12 h 22"/>
                  <a:gd name="T4" fmla="*/ 26 w 52"/>
                  <a:gd name="T5" fmla="*/ 22 h 22"/>
                  <a:gd name="T6" fmla="*/ 52 w 52"/>
                  <a:gd name="T7" fmla="*/ 10 h 22"/>
                  <a:gd name="T8" fmla="*/ 26 w 52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2"/>
                  <a:gd name="T17" fmla="*/ 52 w 52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2">
                    <a:moveTo>
                      <a:pt x="26" y="0"/>
                    </a:moveTo>
                    <a:lnTo>
                      <a:pt x="0" y="12"/>
                    </a:lnTo>
                    <a:lnTo>
                      <a:pt x="26" y="22"/>
                    </a:lnTo>
                    <a:lnTo>
                      <a:pt x="52" y="10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98" name="Freeform 3965"/>
              <p:cNvSpPr>
                <a:spLocks noChangeAspect="1"/>
              </p:cNvSpPr>
              <p:nvPr/>
            </p:nvSpPr>
            <p:spPr bwMode="auto">
              <a:xfrm>
                <a:off x="4264" y="1872"/>
                <a:ext cx="54" cy="22"/>
              </a:xfrm>
              <a:custGeom>
                <a:avLst/>
                <a:gdLst>
                  <a:gd name="T0" fmla="*/ 26 w 54"/>
                  <a:gd name="T1" fmla="*/ 0 h 22"/>
                  <a:gd name="T2" fmla="*/ 0 w 54"/>
                  <a:gd name="T3" fmla="*/ 12 h 22"/>
                  <a:gd name="T4" fmla="*/ 28 w 54"/>
                  <a:gd name="T5" fmla="*/ 22 h 22"/>
                  <a:gd name="T6" fmla="*/ 54 w 54"/>
                  <a:gd name="T7" fmla="*/ 10 h 22"/>
                  <a:gd name="T8" fmla="*/ 26 w 5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2"/>
                  <a:gd name="T17" fmla="*/ 54 w 5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2">
                    <a:moveTo>
                      <a:pt x="26" y="0"/>
                    </a:moveTo>
                    <a:lnTo>
                      <a:pt x="0" y="12"/>
                    </a:lnTo>
                    <a:lnTo>
                      <a:pt x="28" y="22"/>
                    </a:lnTo>
                    <a:lnTo>
                      <a:pt x="54" y="1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886F"/>
              </a:solidFill>
              <a:ln w="0">
                <a:solidFill>
                  <a:srgbClr val="0088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99" name="Freeform 3966"/>
              <p:cNvSpPr>
                <a:spLocks noChangeAspect="1"/>
              </p:cNvSpPr>
              <p:nvPr/>
            </p:nvSpPr>
            <p:spPr bwMode="auto">
              <a:xfrm>
                <a:off x="4264" y="1872"/>
                <a:ext cx="54" cy="22"/>
              </a:xfrm>
              <a:custGeom>
                <a:avLst/>
                <a:gdLst>
                  <a:gd name="T0" fmla="*/ 26 w 54"/>
                  <a:gd name="T1" fmla="*/ 0 h 22"/>
                  <a:gd name="T2" fmla="*/ 0 w 54"/>
                  <a:gd name="T3" fmla="*/ 12 h 22"/>
                  <a:gd name="T4" fmla="*/ 28 w 54"/>
                  <a:gd name="T5" fmla="*/ 22 h 22"/>
                  <a:gd name="T6" fmla="*/ 54 w 54"/>
                  <a:gd name="T7" fmla="*/ 10 h 22"/>
                  <a:gd name="T8" fmla="*/ 26 w 5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2"/>
                  <a:gd name="T17" fmla="*/ 54 w 5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2">
                    <a:moveTo>
                      <a:pt x="26" y="0"/>
                    </a:moveTo>
                    <a:lnTo>
                      <a:pt x="0" y="12"/>
                    </a:lnTo>
                    <a:lnTo>
                      <a:pt x="28" y="22"/>
                    </a:lnTo>
                    <a:lnTo>
                      <a:pt x="54" y="10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00" name="Freeform 3967"/>
              <p:cNvSpPr>
                <a:spLocks noChangeAspect="1"/>
              </p:cNvSpPr>
              <p:nvPr/>
            </p:nvSpPr>
            <p:spPr bwMode="auto">
              <a:xfrm>
                <a:off x="4292" y="1882"/>
                <a:ext cx="54" cy="22"/>
              </a:xfrm>
              <a:custGeom>
                <a:avLst/>
                <a:gdLst>
                  <a:gd name="T0" fmla="*/ 26 w 54"/>
                  <a:gd name="T1" fmla="*/ 0 h 22"/>
                  <a:gd name="T2" fmla="*/ 0 w 54"/>
                  <a:gd name="T3" fmla="*/ 12 h 22"/>
                  <a:gd name="T4" fmla="*/ 28 w 54"/>
                  <a:gd name="T5" fmla="*/ 22 h 22"/>
                  <a:gd name="T6" fmla="*/ 54 w 54"/>
                  <a:gd name="T7" fmla="*/ 8 h 22"/>
                  <a:gd name="T8" fmla="*/ 26 w 5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2"/>
                  <a:gd name="T17" fmla="*/ 54 w 5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2">
                    <a:moveTo>
                      <a:pt x="26" y="0"/>
                    </a:moveTo>
                    <a:lnTo>
                      <a:pt x="0" y="12"/>
                    </a:lnTo>
                    <a:lnTo>
                      <a:pt x="28" y="22"/>
                    </a:lnTo>
                    <a:lnTo>
                      <a:pt x="54" y="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8670"/>
              </a:solidFill>
              <a:ln w="0">
                <a:solidFill>
                  <a:srgbClr val="0086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01" name="Freeform 3968"/>
              <p:cNvSpPr>
                <a:spLocks noChangeAspect="1"/>
              </p:cNvSpPr>
              <p:nvPr/>
            </p:nvSpPr>
            <p:spPr bwMode="auto">
              <a:xfrm>
                <a:off x="4292" y="1882"/>
                <a:ext cx="54" cy="22"/>
              </a:xfrm>
              <a:custGeom>
                <a:avLst/>
                <a:gdLst>
                  <a:gd name="T0" fmla="*/ 26 w 54"/>
                  <a:gd name="T1" fmla="*/ 0 h 22"/>
                  <a:gd name="T2" fmla="*/ 0 w 54"/>
                  <a:gd name="T3" fmla="*/ 12 h 22"/>
                  <a:gd name="T4" fmla="*/ 28 w 54"/>
                  <a:gd name="T5" fmla="*/ 22 h 22"/>
                  <a:gd name="T6" fmla="*/ 54 w 54"/>
                  <a:gd name="T7" fmla="*/ 8 h 22"/>
                  <a:gd name="T8" fmla="*/ 26 w 5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2"/>
                  <a:gd name="T17" fmla="*/ 54 w 5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2">
                    <a:moveTo>
                      <a:pt x="26" y="0"/>
                    </a:moveTo>
                    <a:lnTo>
                      <a:pt x="0" y="12"/>
                    </a:lnTo>
                    <a:lnTo>
                      <a:pt x="28" y="22"/>
                    </a:lnTo>
                    <a:lnTo>
                      <a:pt x="54" y="8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02" name="Freeform 3969"/>
              <p:cNvSpPr>
                <a:spLocks noChangeAspect="1"/>
              </p:cNvSpPr>
              <p:nvPr/>
            </p:nvSpPr>
            <p:spPr bwMode="auto">
              <a:xfrm>
                <a:off x="4320" y="1890"/>
                <a:ext cx="52" cy="22"/>
              </a:xfrm>
              <a:custGeom>
                <a:avLst/>
                <a:gdLst>
                  <a:gd name="T0" fmla="*/ 26 w 52"/>
                  <a:gd name="T1" fmla="*/ 0 h 22"/>
                  <a:gd name="T2" fmla="*/ 0 w 52"/>
                  <a:gd name="T3" fmla="*/ 14 h 22"/>
                  <a:gd name="T4" fmla="*/ 26 w 52"/>
                  <a:gd name="T5" fmla="*/ 22 h 22"/>
                  <a:gd name="T6" fmla="*/ 52 w 52"/>
                  <a:gd name="T7" fmla="*/ 10 h 22"/>
                  <a:gd name="T8" fmla="*/ 26 w 52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2"/>
                  <a:gd name="T17" fmla="*/ 52 w 52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2">
                    <a:moveTo>
                      <a:pt x="26" y="0"/>
                    </a:moveTo>
                    <a:lnTo>
                      <a:pt x="0" y="14"/>
                    </a:lnTo>
                    <a:lnTo>
                      <a:pt x="26" y="22"/>
                    </a:lnTo>
                    <a:lnTo>
                      <a:pt x="52" y="1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8470"/>
              </a:solidFill>
              <a:ln w="0">
                <a:solidFill>
                  <a:srgbClr val="0084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03" name="Freeform 3970"/>
              <p:cNvSpPr>
                <a:spLocks noChangeAspect="1"/>
              </p:cNvSpPr>
              <p:nvPr/>
            </p:nvSpPr>
            <p:spPr bwMode="auto">
              <a:xfrm>
                <a:off x="4320" y="1890"/>
                <a:ext cx="52" cy="22"/>
              </a:xfrm>
              <a:custGeom>
                <a:avLst/>
                <a:gdLst>
                  <a:gd name="T0" fmla="*/ 26 w 52"/>
                  <a:gd name="T1" fmla="*/ 0 h 22"/>
                  <a:gd name="T2" fmla="*/ 0 w 52"/>
                  <a:gd name="T3" fmla="*/ 14 h 22"/>
                  <a:gd name="T4" fmla="*/ 26 w 52"/>
                  <a:gd name="T5" fmla="*/ 22 h 22"/>
                  <a:gd name="T6" fmla="*/ 52 w 52"/>
                  <a:gd name="T7" fmla="*/ 10 h 22"/>
                  <a:gd name="T8" fmla="*/ 26 w 52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2"/>
                  <a:gd name="T17" fmla="*/ 52 w 52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2">
                    <a:moveTo>
                      <a:pt x="26" y="0"/>
                    </a:moveTo>
                    <a:lnTo>
                      <a:pt x="0" y="14"/>
                    </a:lnTo>
                    <a:lnTo>
                      <a:pt x="26" y="22"/>
                    </a:lnTo>
                    <a:lnTo>
                      <a:pt x="52" y="10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04" name="Freeform 3971"/>
              <p:cNvSpPr>
                <a:spLocks noChangeAspect="1"/>
              </p:cNvSpPr>
              <p:nvPr/>
            </p:nvSpPr>
            <p:spPr bwMode="auto">
              <a:xfrm>
                <a:off x="4346" y="1900"/>
                <a:ext cx="54" cy="20"/>
              </a:xfrm>
              <a:custGeom>
                <a:avLst/>
                <a:gdLst>
                  <a:gd name="T0" fmla="*/ 26 w 54"/>
                  <a:gd name="T1" fmla="*/ 0 h 20"/>
                  <a:gd name="T2" fmla="*/ 0 w 54"/>
                  <a:gd name="T3" fmla="*/ 12 h 20"/>
                  <a:gd name="T4" fmla="*/ 28 w 54"/>
                  <a:gd name="T5" fmla="*/ 20 h 20"/>
                  <a:gd name="T6" fmla="*/ 54 w 54"/>
                  <a:gd name="T7" fmla="*/ 8 h 20"/>
                  <a:gd name="T8" fmla="*/ 26 w 54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0"/>
                  <a:gd name="T17" fmla="*/ 54 w 54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0">
                    <a:moveTo>
                      <a:pt x="26" y="0"/>
                    </a:moveTo>
                    <a:lnTo>
                      <a:pt x="0" y="12"/>
                    </a:lnTo>
                    <a:lnTo>
                      <a:pt x="28" y="20"/>
                    </a:lnTo>
                    <a:lnTo>
                      <a:pt x="54" y="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8170"/>
              </a:solidFill>
              <a:ln w="0">
                <a:solidFill>
                  <a:srgbClr val="0081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05" name="Freeform 3972"/>
              <p:cNvSpPr>
                <a:spLocks noChangeAspect="1"/>
              </p:cNvSpPr>
              <p:nvPr/>
            </p:nvSpPr>
            <p:spPr bwMode="auto">
              <a:xfrm>
                <a:off x="4346" y="1900"/>
                <a:ext cx="54" cy="20"/>
              </a:xfrm>
              <a:custGeom>
                <a:avLst/>
                <a:gdLst>
                  <a:gd name="T0" fmla="*/ 26 w 54"/>
                  <a:gd name="T1" fmla="*/ 0 h 20"/>
                  <a:gd name="T2" fmla="*/ 0 w 54"/>
                  <a:gd name="T3" fmla="*/ 12 h 20"/>
                  <a:gd name="T4" fmla="*/ 28 w 54"/>
                  <a:gd name="T5" fmla="*/ 20 h 20"/>
                  <a:gd name="T6" fmla="*/ 54 w 54"/>
                  <a:gd name="T7" fmla="*/ 8 h 20"/>
                  <a:gd name="T8" fmla="*/ 26 w 54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0"/>
                  <a:gd name="T17" fmla="*/ 54 w 54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0">
                    <a:moveTo>
                      <a:pt x="26" y="0"/>
                    </a:moveTo>
                    <a:lnTo>
                      <a:pt x="0" y="12"/>
                    </a:lnTo>
                    <a:lnTo>
                      <a:pt x="28" y="20"/>
                    </a:lnTo>
                    <a:lnTo>
                      <a:pt x="54" y="8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06" name="Freeform 3973"/>
              <p:cNvSpPr>
                <a:spLocks noChangeAspect="1"/>
              </p:cNvSpPr>
              <p:nvPr/>
            </p:nvSpPr>
            <p:spPr bwMode="auto">
              <a:xfrm>
                <a:off x="4374" y="1908"/>
                <a:ext cx="54" cy="20"/>
              </a:xfrm>
              <a:custGeom>
                <a:avLst/>
                <a:gdLst>
                  <a:gd name="T0" fmla="*/ 26 w 54"/>
                  <a:gd name="T1" fmla="*/ 0 h 20"/>
                  <a:gd name="T2" fmla="*/ 0 w 54"/>
                  <a:gd name="T3" fmla="*/ 12 h 20"/>
                  <a:gd name="T4" fmla="*/ 28 w 54"/>
                  <a:gd name="T5" fmla="*/ 20 h 20"/>
                  <a:gd name="T6" fmla="*/ 54 w 54"/>
                  <a:gd name="T7" fmla="*/ 8 h 20"/>
                  <a:gd name="T8" fmla="*/ 26 w 54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0"/>
                  <a:gd name="T17" fmla="*/ 54 w 54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0">
                    <a:moveTo>
                      <a:pt x="26" y="0"/>
                    </a:moveTo>
                    <a:lnTo>
                      <a:pt x="0" y="12"/>
                    </a:lnTo>
                    <a:lnTo>
                      <a:pt x="28" y="20"/>
                    </a:lnTo>
                    <a:lnTo>
                      <a:pt x="54" y="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7D71"/>
              </a:solidFill>
              <a:ln w="0">
                <a:solidFill>
                  <a:srgbClr val="007D7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07" name="Freeform 3974"/>
              <p:cNvSpPr>
                <a:spLocks noChangeAspect="1"/>
              </p:cNvSpPr>
              <p:nvPr/>
            </p:nvSpPr>
            <p:spPr bwMode="auto">
              <a:xfrm>
                <a:off x="4374" y="1908"/>
                <a:ext cx="54" cy="20"/>
              </a:xfrm>
              <a:custGeom>
                <a:avLst/>
                <a:gdLst>
                  <a:gd name="T0" fmla="*/ 26 w 54"/>
                  <a:gd name="T1" fmla="*/ 0 h 20"/>
                  <a:gd name="T2" fmla="*/ 0 w 54"/>
                  <a:gd name="T3" fmla="*/ 12 h 20"/>
                  <a:gd name="T4" fmla="*/ 28 w 54"/>
                  <a:gd name="T5" fmla="*/ 20 h 20"/>
                  <a:gd name="T6" fmla="*/ 54 w 54"/>
                  <a:gd name="T7" fmla="*/ 8 h 20"/>
                  <a:gd name="T8" fmla="*/ 26 w 54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0"/>
                  <a:gd name="T17" fmla="*/ 54 w 54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0">
                    <a:moveTo>
                      <a:pt x="26" y="0"/>
                    </a:moveTo>
                    <a:lnTo>
                      <a:pt x="0" y="12"/>
                    </a:lnTo>
                    <a:lnTo>
                      <a:pt x="28" y="20"/>
                    </a:lnTo>
                    <a:lnTo>
                      <a:pt x="54" y="8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08" name="Freeform 3975"/>
              <p:cNvSpPr>
                <a:spLocks noChangeAspect="1"/>
              </p:cNvSpPr>
              <p:nvPr/>
            </p:nvSpPr>
            <p:spPr bwMode="auto">
              <a:xfrm>
                <a:off x="4402" y="1916"/>
                <a:ext cx="56" cy="20"/>
              </a:xfrm>
              <a:custGeom>
                <a:avLst/>
                <a:gdLst>
                  <a:gd name="T0" fmla="*/ 26 w 56"/>
                  <a:gd name="T1" fmla="*/ 0 h 20"/>
                  <a:gd name="T2" fmla="*/ 0 w 56"/>
                  <a:gd name="T3" fmla="*/ 12 h 20"/>
                  <a:gd name="T4" fmla="*/ 30 w 56"/>
                  <a:gd name="T5" fmla="*/ 20 h 20"/>
                  <a:gd name="T6" fmla="*/ 56 w 56"/>
                  <a:gd name="T7" fmla="*/ 6 h 20"/>
                  <a:gd name="T8" fmla="*/ 26 w 56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0"/>
                  <a:gd name="T17" fmla="*/ 56 w 56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0">
                    <a:moveTo>
                      <a:pt x="26" y="0"/>
                    </a:moveTo>
                    <a:lnTo>
                      <a:pt x="0" y="12"/>
                    </a:lnTo>
                    <a:lnTo>
                      <a:pt x="30" y="20"/>
                    </a:lnTo>
                    <a:lnTo>
                      <a:pt x="56" y="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7971"/>
              </a:solidFill>
              <a:ln w="0">
                <a:solidFill>
                  <a:srgbClr val="00797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09" name="Freeform 3976"/>
              <p:cNvSpPr>
                <a:spLocks noChangeAspect="1"/>
              </p:cNvSpPr>
              <p:nvPr/>
            </p:nvSpPr>
            <p:spPr bwMode="auto">
              <a:xfrm>
                <a:off x="4402" y="1916"/>
                <a:ext cx="56" cy="20"/>
              </a:xfrm>
              <a:custGeom>
                <a:avLst/>
                <a:gdLst>
                  <a:gd name="T0" fmla="*/ 26 w 56"/>
                  <a:gd name="T1" fmla="*/ 0 h 20"/>
                  <a:gd name="T2" fmla="*/ 0 w 56"/>
                  <a:gd name="T3" fmla="*/ 12 h 20"/>
                  <a:gd name="T4" fmla="*/ 30 w 56"/>
                  <a:gd name="T5" fmla="*/ 20 h 20"/>
                  <a:gd name="T6" fmla="*/ 56 w 56"/>
                  <a:gd name="T7" fmla="*/ 6 h 20"/>
                  <a:gd name="T8" fmla="*/ 26 w 56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0"/>
                  <a:gd name="T17" fmla="*/ 56 w 56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0">
                    <a:moveTo>
                      <a:pt x="26" y="0"/>
                    </a:moveTo>
                    <a:lnTo>
                      <a:pt x="0" y="12"/>
                    </a:lnTo>
                    <a:lnTo>
                      <a:pt x="30" y="20"/>
                    </a:lnTo>
                    <a:lnTo>
                      <a:pt x="56" y="6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10" name="Freeform 3977"/>
              <p:cNvSpPr>
                <a:spLocks noChangeAspect="1"/>
              </p:cNvSpPr>
              <p:nvPr/>
            </p:nvSpPr>
            <p:spPr bwMode="auto">
              <a:xfrm>
                <a:off x="4432" y="1922"/>
                <a:ext cx="54" cy="20"/>
              </a:xfrm>
              <a:custGeom>
                <a:avLst/>
                <a:gdLst>
                  <a:gd name="T0" fmla="*/ 26 w 54"/>
                  <a:gd name="T1" fmla="*/ 0 h 20"/>
                  <a:gd name="T2" fmla="*/ 0 w 54"/>
                  <a:gd name="T3" fmla="*/ 14 h 20"/>
                  <a:gd name="T4" fmla="*/ 28 w 54"/>
                  <a:gd name="T5" fmla="*/ 20 h 20"/>
                  <a:gd name="T6" fmla="*/ 54 w 54"/>
                  <a:gd name="T7" fmla="*/ 6 h 20"/>
                  <a:gd name="T8" fmla="*/ 26 w 54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0"/>
                  <a:gd name="T17" fmla="*/ 54 w 54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0">
                    <a:moveTo>
                      <a:pt x="26" y="0"/>
                    </a:moveTo>
                    <a:lnTo>
                      <a:pt x="0" y="14"/>
                    </a:lnTo>
                    <a:lnTo>
                      <a:pt x="28" y="20"/>
                    </a:lnTo>
                    <a:lnTo>
                      <a:pt x="54" y="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7473"/>
              </a:solidFill>
              <a:ln w="0">
                <a:solidFill>
                  <a:srgbClr val="00747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11" name="Freeform 3978"/>
              <p:cNvSpPr>
                <a:spLocks noChangeAspect="1"/>
              </p:cNvSpPr>
              <p:nvPr/>
            </p:nvSpPr>
            <p:spPr bwMode="auto">
              <a:xfrm>
                <a:off x="4432" y="1922"/>
                <a:ext cx="54" cy="20"/>
              </a:xfrm>
              <a:custGeom>
                <a:avLst/>
                <a:gdLst>
                  <a:gd name="T0" fmla="*/ 26 w 54"/>
                  <a:gd name="T1" fmla="*/ 0 h 20"/>
                  <a:gd name="T2" fmla="*/ 0 w 54"/>
                  <a:gd name="T3" fmla="*/ 14 h 20"/>
                  <a:gd name="T4" fmla="*/ 28 w 54"/>
                  <a:gd name="T5" fmla="*/ 20 h 20"/>
                  <a:gd name="T6" fmla="*/ 54 w 54"/>
                  <a:gd name="T7" fmla="*/ 6 h 20"/>
                  <a:gd name="T8" fmla="*/ 26 w 54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0"/>
                  <a:gd name="T17" fmla="*/ 54 w 54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0">
                    <a:moveTo>
                      <a:pt x="26" y="0"/>
                    </a:moveTo>
                    <a:lnTo>
                      <a:pt x="0" y="14"/>
                    </a:lnTo>
                    <a:lnTo>
                      <a:pt x="28" y="20"/>
                    </a:lnTo>
                    <a:lnTo>
                      <a:pt x="54" y="6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12" name="Freeform 3979"/>
              <p:cNvSpPr>
                <a:spLocks noChangeAspect="1"/>
              </p:cNvSpPr>
              <p:nvPr/>
            </p:nvSpPr>
            <p:spPr bwMode="auto">
              <a:xfrm>
                <a:off x="4460" y="1928"/>
                <a:ext cx="56" cy="20"/>
              </a:xfrm>
              <a:custGeom>
                <a:avLst/>
                <a:gdLst>
                  <a:gd name="T0" fmla="*/ 26 w 56"/>
                  <a:gd name="T1" fmla="*/ 0 h 20"/>
                  <a:gd name="T2" fmla="*/ 0 w 56"/>
                  <a:gd name="T3" fmla="*/ 14 h 20"/>
                  <a:gd name="T4" fmla="*/ 30 w 56"/>
                  <a:gd name="T5" fmla="*/ 20 h 20"/>
                  <a:gd name="T6" fmla="*/ 56 w 56"/>
                  <a:gd name="T7" fmla="*/ 6 h 20"/>
                  <a:gd name="T8" fmla="*/ 26 w 56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0"/>
                  <a:gd name="T17" fmla="*/ 56 w 56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0">
                    <a:moveTo>
                      <a:pt x="26" y="0"/>
                    </a:moveTo>
                    <a:lnTo>
                      <a:pt x="0" y="14"/>
                    </a:lnTo>
                    <a:lnTo>
                      <a:pt x="30" y="20"/>
                    </a:lnTo>
                    <a:lnTo>
                      <a:pt x="56" y="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F74"/>
              </a:solidFill>
              <a:ln w="0">
                <a:solidFill>
                  <a:srgbClr val="006F7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13" name="Freeform 3980"/>
              <p:cNvSpPr>
                <a:spLocks noChangeAspect="1"/>
              </p:cNvSpPr>
              <p:nvPr/>
            </p:nvSpPr>
            <p:spPr bwMode="auto">
              <a:xfrm>
                <a:off x="4460" y="1928"/>
                <a:ext cx="56" cy="20"/>
              </a:xfrm>
              <a:custGeom>
                <a:avLst/>
                <a:gdLst>
                  <a:gd name="T0" fmla="*/ 26 w 56"/>
                  <a:gd name="T1" fmla="*/ 0 h 20"/>
                  <a:gd name="T2" fmla="*/ 0 w 56"/>
                  <a:gd name="T3" fmla="*/ 14 h 20"/>
                  <a:gd name="T4" fmla="*/ 30 w 56"/>
                  <a:gd name="T5" fmla="*/ 20 h 20"/>
                  <a:gd name="T6" fmla="*/ 56 w 56"/>
                  <a:gd name="T7" fmla="*/ 6 h 20"/>
                  <a:gd name="T8" fmla="*/ 26 w 56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0"/>
                  <a:gd name="T17" fmla="*/ 56 w 56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0">
                    <a:moveTo>
                      <a:pt x="26" y="0"/>
                    </a:moveTo>
                    <a:lnTo>
                      <a:pt x="0" y="14"/>
                    </a:lnTo>
                    <a:lnTo>
                      <a:pt x="30" y="20"/>
                    </a:lnTo>
                    <a:lnTo>
                      <a:pt x="56" y="6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14" name="Freeform 3981"/>
              <p:cNvSpPr>
                <a:spLocks noChangeAspect="1"/>
              </p:cNvSpPr>
              <p:nvPr/>
            </p:nvSpPr>
            <p:spPr bwMode="auto">
              <a:xfrm>
                <a:off x="4490" y="1934"/>
                <a:ext cx="56" cy="18"/>
              </a:xfrm>
              <a:custGeom>
                <a:avLst/>
                <a:gdLst>
                  <a:gd name="T0" fmla="*/ 26 w 56"/>
                  <a:gd name="T1" fmla="*/ 0 h 18"/>
                  <a:gd name="T2" fmla="*/ 0 w 56"/>
                  <a:gd name="T3" fmla="*/ 14 h 18"/>
                  <a:gd name="T4" fmla="*/ 30 w 56"/>
                  <a:gd name="T5" fmla="*/ 18 h 18"/>
                  <a:gd name="T6" fmla="*/ 56 w 56"/>
                  <a:gd name="T7" fmla="*/ 4 h 18"/>
                  <a:gd name="T8" fmla="*/ 26 w 56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18"/>
                  <a:gd name="T17" fmla="*/ 56 w 56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18">
                    <a:moveTo>
                      <a:pt x="26" y="0"/>
                    </a:moveTo>
                    <a:lnTo>
                      <a:pt x="0" y="14"/>
                    </a:lnTo>
                    <a:lnTo>
                      <a:pt x="30" y="18"/>
                    </a:lnTo>
                    <a:lnTo>
                      <a:pt x="56" y="4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976"/>
              </a:solidFill>
              <a:ln w="0">
                <a:solidFill>
                  <a:srgbClr val="00697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15" name="Freeform 3982"/>
              <p:cNvSpPr>
                <a:spLocks noChangeAspect="1"/>
              </p:cNvSpPr>
              <p:nvPr/>
            </p:nvSpPr>
            <p:spPr bwMode="auto">
              <a:xfrm>
                <a:off x="4490" y="1934"/>
                <a:ext cx="56" cy="18"/>
              </a:xfrm>
              <a:custGeom>
                <a:avLst/>
                <a:gdLst>
                  <a:gd name="T0" fmla="*/ 26 w 56"/>
                  <a:gd name="T1" fmla="*/ 0 h 18"/>
                  <a:gd name="T2" fmla="*/ 0 w 56"/>
                  <a:gd name="T3" fmla="*/ 14 h 18"/>
                  <a:gd name="T4" fmla="*/ 30 w 56"/>
                  <a:gd name="T5" fmla="*/ 18 h 18"/>
                  <a:gd name="T6" fmla="*/ 56 w 56"/>
                  <a:gd name="T7" fmla="*/ 4 h 18"/>
                  <a:gd name="T8" fmla="*/ 26 w 56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18"/>
                  <a:gd name="T17" fmla="*/ 56 w 56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18">
                    <a:moveTo>
                      <a:pt x="26" y="0"/>
                    </a:moveTo>
                    <a:lnTo>
                      <a:pt x="0" y="14"/>
                    </a:lnTo>
                    <a:lnTo>
                      <a:pt x="30" y="18"/>
                    </a:lnTo>
                    <a:lnTo>
                      <a:pt x="56" y="4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16" name="Freeform 3983"/>
              <p:cNvSpPr>
                <a:spLocks noChangeAspect="1"/>
              </p:cNvSpPr>
              <p:nvPr/>
            </p:nvSpPr>
            <p:spPr bwMode="auto">
              <a:xfrm>
                <a:off x="4520" y="1938"/>
                <a:ext cx="56" cy="18"/>
              </a:xfrm>
              <a:custGeom>
                <a:avLst/>
                <a:gdLst>
                  <a:gd name="T0" fmla="*/ 26 w 56"/>
                  <a:gd name="T1" fmla="*/ 0 h 18"/>
                  <a:gd name="T2" fmla="*/ 0 w 56"/>
                  <a:gd name="T3" fmla="*/ 14 h 18"/>
                  <a:gd name="T4" fmla="*/ 30 w 56"/>
                  <a:gd name="T5" fmla="*/ 18 h 18"/>
                  <a:gd name="T6" fmla="*/ 56 w 56"/>
                  <a:gd name="T7" fmla="*/ 2 h 18"/>
                  <a:gd name="T8" fmla="*/ 26 w 56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18"/>
                  <a:gd name="T17" fmla="*/ 56 w 56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18">
                    <a:moveTo>
                      <a:pt x="26" y="0"/>
                    </a:moveTo>
                    <a:lnTo>
                      <a:pt x="0" y="14"/>
                    </a:lnTo>
                    <a:lnTo>
                      <a:pt x="30" y="18"/>
                    </a:lnTo>
                    <a:lnTo>
                      <a:pt x="56" y="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479"/>
              </a:solidFill>
              <a:ln w="0">
                <a:solidFill>
                  <a:srgbClr val="00647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17" name="Freeform 3984"/>
              <p:cNvSpPr>
                <a:spLocks noChangeAspect="1"/>
              </p:cNvSpPr>
              <p:nvPr/>
            </p:nvSpPr>
            <p:spPr bwMode="auto">
              <a:xfrm>
                <a:off x="4520" y="1938"/>
                <a:ext cx="56" cy="18"/>
              </a:xfrm>
              <a:custGeom>
                <a:avLst/>
                <a:gdLst>
                  <a:gd name="T0" fmla="*/ 26 w 56"/>
                  <a:gd name="T1" fmla="*/ 0 h 18"/>
                  <a:gd name="T2" fmla="*/ 0 w 56"/>
                  <a:gd name="T3" fmla="*/ 14 h 18"/>
                  <a:gd name="T4" fmla="*/ 30 w 56"/>
                  <a:gd name="T5" fmla="*/ 18 h 18"/>
                  <a:gd name="T6" fmla="*/ 56 w 56"/>
                  <a:gd name="T7" fmla="*/ 2 h 18"/>
                  <a:gd name="T8" fmla="*/ 26 w 56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18"/>
                  <a:gd name="T17" fmla="*/ 56 w 56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18">
                    <a:moveTo>
                      <a:pt x="26" y="0"/>
                    </a:moveTo>
                    <a:lnTo>
                      <a:pt x="0" y="14"/>
                    </a:lnTo>
                    <a:lnTo>
                      <a:pt x="30" y="18"/>
                    </a:lnTo>
                    <a:lnTo>
                      <a:pt x="56" y="2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18" name="Freeform 3985"/>
              <p:cNvSpPr>
                <a:spLocks noChangeAspect="1"/>
              </p:cNvSpPr>
              <p:nvPr/>
            </p:nvSpPr>
            <p:spPr bwMode="auto">
              <a:xfrm>
                <a:off x="4550" y="1940"/>
                <a:ext cx="56" cy="20"/>
              </a:xfrm>
              <a:custGeom>
                <a:avLst/>
                <a:gdLst>
                  <a:gd name="T0" fmla="*/ 26 w 56"/>
                  <a:gd name="T1" fmla="*/ 0 h 20"/>
                  <a:gd name="T2" fmla="*/ 0 w 56"/>
                  <a:gd name="T3" fmla="*/ 16 h 20"/>
                  <a:gd name="T4" fmla="*/ 30 w 56"/>
                  <a:gd name="T5" fmla="*/ 20 h 20"/>
                  <a:gd name="T6" fmla="*/ 56 w 56"/>
                  <a:gd name="T7" fmla="*/ 4 h 20"/>
                  <a:gd name="T8" fmla="*/ 26 w 56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0"/>
                  <a:gd name="T17" fmla="*/ 56 w 56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0">
                    <a:moveTo>
                      <a:pt x="26" y="0"/>
                    </a:moveTo>
                    <a:lnTo>
                      <a:pt x="0" y="16"/>
                    </a:lnTo>
                    <a:lnTo>
                      <a:pt x="30" y="20"/>
                    </a:lnTo>
                    <a:lnTo>
                      <a:pt x="56" y="4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5F7B"/>
              </a:solidFill>
              <a:ln w="0">
                <a:solidFill>
                  <a:srgbClr val="005F7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19" name="Freeform 3986"/>
              <p:cNvSpPr>
                <a:spLocks noChangeAspect="1"/>
              </p:cNvSpPr>
              <p:nvPr/>
            </p:nvSpPr>
            <p:spPr bwMode="auto">
              <a:xfrm>
                <a:off x="4550" y="1940"/>
                <a:ext cx="56" cy="20"/>
              </a:xfrm>
              <a:custGeom>
                <a:avLst/>
                <a:gdLst>
                  <a:gd name="T0" fmla="*/ 26 w 56"/>
                  <a:gd name="T1" fmla="*/ 0 h 20"/>
                  <a:gd name="T2" fmla="*/ 0 w 56"/>
                  <a:gd name="T3" fmla="*/ 16 h 20"/>
                  <a:gd name="T4" fmla="*/ 30 w 56"/>
                  <a:gd name="T5" fmla="*/ 20 h 20"/>
                  <a:gd name="T6" fmla="*/ 56 w 56"/>
                  <a:gd name="T7" fmla="*/ 4 h 20"/>
                  <a:gd name="T8" fmla="*/ 26 w 56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0"/>
                  <a:gd name="T17" fmla="*/ 56 w 56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0">
                    <a:moveTo>
                      <a:pt x="26" y="0"/>
                    </a:moveTo>
                    <a:lnTo>
                      <a:pt x="0" y="16"/>
                    </a:lnTo>
                    <a:lnTo>
                      <a:pt x="30" y="20"/>
                    </a:lnTo>
                    <a:lnTo>
                      <a:pt x="56" y="4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20" name="Freeform 3987"/>
              <p:cNvSpPr>
                <a:spLocks noChangeAspect="1"/>
              </p:cNvSpPr>
              <p:nvPr/>
            </p:nvSpPr>
            <p:spPr bwMode="auto">
              <a:xfrm>
                <a:off x="4580" y="1944"/>
                <a:ext cx="58" cy="18"/>
              </a:xfrm>
              <a:custGeom>
                <a:avLst/>
                <a:gdLst>
                  <a:gd name="T0" fmla="*/ 26 w 58"/>
                  <a:gd name="T1" fmla="*/ 0 h 18"/>
                  <a:gd name="T2" fmla="*/ 0 w 58"/>
                  <a:gd name="T3" fmla="*/ 16 h 18"/>
                  <a:gd name="T4" fmla="*/ 32 w 58"/>
                  <a:gd name="T5" fmla="*/ 18 h 18"/>
                  <a:gd name="T6" fmla="*/ 58 w 58"/>
                  <a:gd name="T7" fmla="*/ 2 h 18"/>
                  <a:gd name="T8" fmla="*/ 26 w 58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18"/>
                  <a:gd name="T17" fmla="*/ 58 w 58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18">
                    <a:moveTo>
                      <a:pt x="26" y="0"/>
                    </a:moveTo>
                    <a:lnTo>
                      <a:pt x="0" y="16"/>
                    </a:lnTo>
                    <a:lnTo>
                      <a:pt x="32" y="18"/>
                    </a:lnTo>
                    <a:lnTo>
                      <a:pt x="58" y="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5B7F"/>
              </a:solidFill>
              <a:ln w="0">
                <a:solidFill>
                  <a:srgbClr val="005B7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21" name="Freeform 3988"/>
              <p:cNvSpPr>
                <a:spLocks noChangeAspect="1"/>
              </p:cNvSpPr>
              <p:nvPr/>
            </p:nvSpPr>
            <p:spPr bwMode="auto">
              <a:xfrm>
                <a:off x="4580" y="1944"/>
                <a:ext cx="58" cy="18"/>
              </a:xfrm>
              <a:custGeom>
                <a:avLst/>
                <a:gdLst>
                  <a:gd name="T0" fmla="*/ 26 w 58"/>
                  <a:gd name="T1" fmla="*/ 0 h 18"/>
                  <a:gd name="T2" fmla="*/ 0 w 58"/>
                  <a:gd name="T3" fmla="*/ 16 h 18"/>
                  <a:gd name="T4" fmla="*/ 32 w 58"/>
                  <a:gd name="T5" fmla="*/ 18 h 18"/>
                  <a:gd name="T6" fmla="*/ 58 w 58"/>
                  <a:gd name="T7" fmla="*/ 2 h 18"/>
                  <a:gd name="T8" fmla="*/ 26 w 58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18"/>
                  <a:gd name="T17" fmla="*/ 58 w 58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18">
                    <a:moveTo>
                      <a:pt x="26" y="0"/>
                    </a:moveTo>
                    <a:lnTo>
                      <a:pt x="0" y="16"/>
                    </a:lnTo>
                    <a:lnTo>
                      <a:pt x="32" y="18"/>
                    </a:lnTo>
                    <a:lnTo>
                      <a:pt x="58" y="2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22" name="Freeform 3989"/>
              <p:cNvSpPr>
                <a:spLocks noChangeAspect="1"/>
              </p:cNvSpPr>
              <p:nvPr/>
            </p:nvSpPr>
            <p:spPr bwMode="auto">
              <a:xfrm>
                <a:off x="4612" y="1946"/>
                <a:ext cx="58" cy="18"/>
              </a:xfrm>
              <a:custGeom>
                <a:avLst/>
                <a:gdLst>
                  <a:gd name="T0" fmla="*/ 26 w 58"/>
                  <a:gd name="T1" fmla="*/ 0 h 18"/>
                  <a:gd name="T2" fmla="*/ 0 w 58"/>
                  <a:gd name="T3" fmla="*/ 16 h 18"/>
                  <a:gd name="T4" fmla="*/ 32 w 58"/>
                  <a:gd name="T5" fmla="*/ 18 h 18"/>
                  <a:gd name="T6" fmla="*/ 58 w 58"/>
                  <a:gd name="T7" fmla="*/ 0 h 18"/>
                  <a:gd name="T8" fmla="*/ 26 w 58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18"/>
                  <a:gd name="T17" fmla="*/ 58 w 58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18">
                    <a:moveTo>
                      <a:pt x="26" y="0"/>
                    </a:moveTo>
                    <a:lnTo>
                      <a:pt x="0" y="16"/>
                    </a:lnTo>
                    <a:lnTo>
                      <a:pt x="32" y="18"/>
                    </a:lnTo>
                    <a:lnTo>
                      <a:pt x="58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5783"/>
              </a:solidFill>
              <a:ln w="0">
                <a:solidFill>
                  <a:srgbClr val="00578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23" name="Freeform 3990"/>
              <p:cNvSpPr>
                <a:spLocks noChangeAspect="1"/>
              </p:cNvSpPr>
              <p:nvPr/>
            </p:nvSpPr>
            <p:spPr bwMode="auto">
              <a:xfrm>
                <a:off x="4612" y="1946"/>
                <a:ext cx="58" cy="18"/>
              </a:xfrm>
              <a:custGeom>
                <a:avLst/>
                <a:gdLst>
                  <a:gd name="T0" fmla="*/ 26 w 58"/>
                  <a:gd name="T1" fmla="*/ 0 h 18"/>
                  <a:gd name="T2" fmla="*/ 0 w 58"/>
                  <a:gd name="T3" fmla="*/ 16 h 18"/>
                  <a:gd name="T4" fmla="*/ 32 w 58"/>
                  <a:gd name="T5" fmla="*/ 18 h 18"/>
                  <a:gd name="T6" fmla="*/ 58 w 58"/>
                  <a:gd name="T7" fmla="*/ 0 h 18"/>
                  <a:gd name="T8" fmla="*/ 26 w 58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18"/>
                  <a:gd name="T17" fmla="*/ 58 w 58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18">
                    <a:moveTo>
                      <a:pt x="26" y="0"/>
                    </a:moveTo>
                    <a:lnTo>
                      <a:pt x="0" y="16"/>
                    </a:lnTo>
                    <a:lnTo>
                      <a:pt x="32" y="18"/>
                    </a:lnTo>
                    <a:lnTo>
                      <a:pt x="58" y="0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24" name="Freeform 3991"/>
              <p:cNvSpPr>
                <a:spLocks noChangeAspect="1"/>
              </p:cNvSpPr>
              <p:nvPr/>
            </p:nvSpPr>
            <p:spPr bwMode="auto">
              <a:xfrm>
                <a:off x="4644" y="1946"/>
                <a:ext cx="58" cy="20"/>
              </a:xfrm>
              <a:custGeom>
                <a:avLst/>
                <a:gdLst>
                  <a:gd name="T0" fmla="*/ 26 w 58"/>
                  <a:gd name="T1" fmla="*/ 0 h 20"/>
                  <a:gd name="T2" fmla="*/ 0 w 58"/>
                  <a:gd name="T3" fmla="*/ 18 h 20"/>
                  <a:gd name="T4" fmla="*/ 32 w 58"/>
                  <a:gd name="T5" fmla="*/ 20 h 20"/>
                  <a:gd name="T6" fmla="*/ 58 w 58"/>
                  <a:gd name="T7" fmla="*/ 2 h 20"/>
                  <a:gd name="T8" fmla="*/ 26 w 58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0"/>
                  <a:gd name="T17" fmla="*/ 58 w 58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0">
                    <a:moveTo>
                      <a:pt x="26" y="0"/>
                    </a:moveTo>
                    <a:lnTo>
                      <a:pt x="0" y="18"/>
                    </a:lnTo>
                    <a:lnTo>
                      <a:pt x="32" y="20"/>
                    </a:lnTo>
                    <a:lnTo>
                      <a:pt x="58" y="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5686"/>
              </a:solidFill>
              <a:ln w="0">
                <a:solidFill>
                  <a:srgbClr val="00568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25" name="Freeform 3992"/>
              <p:cNvSpPr>
                <a:spLocks noChangeAspect="1"/>
              </p:cNvSpPr>
              <p:nvPr/>
            </p:nvSpPr>
            <p:spPr bwMode="auto">
              <a:xfrm>
                <a:off x="4644" y="1946"/>
                <a:ext cx="58" cy="20"/>
              </a:xfrm>
              <a:custGeom>
                <a:avLst/>
                <a:gdLst>
                  <a:gd name="T0" fmla="*/ 26 w 58"/>
                  <a:gd name="T1" fmla="*/ 0 h 20"/>
                  <a:gd name="T2" fmla="*/ 0 w 58"/>
                  <a:gd name="T3" fmla="*/ 18 h 20"/>
                  <a:gd name="T4" fmla="*/ 32 w 58"/>
                  <a:gd name="T5" fmla="*/ 20 h 20"/>
                  <a:gd name="T6" fmla="*/ 58 w 58"/>
                  <a:gd name="T7" fmla="*/ 2 h 20"/>
                  <a:gd name="T8" fmla="*/ 26 w 58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0"/>
                  <a:gd name="T17" fmla="*/ 58 w 58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0">
                    <a:moveTo>
                      <a:pt x="26" y="0"/>
                    </a:moveTo>
                    <a:lnTo>
                      <a:pt x="0" y="18"/>
                    </a:lnTo>
                    <a:lnTo>
                      <a:pt x="32" y="20"/>
                    </a:lnTo>
                    <a:lnTo>
                      <a:pt x="58" y="2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26" name="Freeform 3993"/>
              <p:cNvSpPr>
                <a:spLocks noChangeAspect="1"/>
              </p:cNvSpPr>
              <p:nvPr/>
            </p:nvSpPr>
            <p:spPr bwMode="auto">
              <a:xfrm>
                <a:off x="4676" y="1948"/>
                <a:ext cx="58" cy="20"/>
              </a:xfrm>
              <a:custGeom>
                <a:avLst/>
                <a:gdLst>
                  <a:gd name="T0" fmla="*/ 26 w 58"/>
                  <a:gd name="T1" fmla="*/ 0 h 20"/>
                  <a:gd name="T2" fmla="*/ 0 w 58"/>
                  <a:gd name="T3" fmla="*/ 18 h 20"/>
                  <a:gd name="T4" fmla="*/ 32 w 58"/>
                  <a:gd name="T5" fmla="*/ 20 h 20"/>
                  <a:gd name="T6" fmla="*/ 58 w 58"/>
                  <a:gd name="T7" fmla="*/ 0 h 20"/>
                  <a:gd name="T8" fmla="*/ 26 w 58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0"/>
                  <a:gd name="T17" fmla="*/ 58 w 58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0">
                    <a:moveTo>
                      <a:pt x="26" y="0"/>
                    </a:moveTo>
                    <a:lnTo>
                      <a:pt x="0" y="18"/>
                    </a:lnTo>
                    <a:lnTo>
                      <a:pt x="32" y="20"/>
                    </a:lnTo>
                    <a:lnTo>
                      <a:pt x="58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568A"/>
              </a:solidFill>
              <a:ln w="0">
                <a:solidFill>
                  <a:srgbClr val="00568A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27" name="Freeform 3994"/>
              <p:cNvSpPr>
                <a:spLocks noChangeAspect="1"/>
              </p:cNvSpPr>
              <p:nvPr/>
            </p:nvSpPr>
            <p:spPr bwMode="auto">
              <a:xfrm>
                <a:off x="4676" y="1948"/>
                <a:ext cx="58" cy="20"/>
              </a:xfrm>
              <a:custGeom>
                <a:avLst/>
                <a:gdLst>
                  <a:gd name="T0" fmla="*/ 26 w 58"/>
                  <a:gd name="T1" fmla="*/ 0 h 20"/>
                  <a:gd name="T2" fmla="*/ 0 w 58"/>
                  <a:gd name="T3" fmla="*/ 18 h 20"/>
                  <a:gd name="T4" fmla="*/ 32 w 58"/>
                  <a:gd name="T5" fmla="*/ 20 h 20"/>
                  <a:gd name="T6" fmla="*/ 58 w 58"/>
                  <a:gd name="T7" fmla="*/ 0 h 20"/>
                  <a:gd name="T8" fmla="*/ 26 w 58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0"/>
                  <a:gd name="T17" fmla="*/ 58 w 58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0">
                    <a:moveTo>
                      <a:pt x="26" y="0"/>
                    </a:moveTo>
                    <a:lnTo>
                      <a:pt x="0" y="18"/>
                    </a:lnTo>
                    <a:lnTo>
                      <a:pt x="32" y="20"/>
                    </a:lnTo>
                    <a:lnTo>
                      <a:pt x="58" y="0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28" name="Freeform 3995"/>
              <p:cNvSpPr>
                <a:spLocks noChangeAspect="1"/>
              </p:cNvSpPr>
              <p:nvPr/>
            </p:nvSpPr>
            <p:spPr bwMode="auto">
              <a:xfrm>
                <a:off x="4708" y="1948"/>
                <a:ext cx="58" cy="22"/>
              </a:xfrm>
              <a:custGeom>
                <a:avLst/>
                <a:gdLst>
                  <a:gd name="T0" fmla="*/ 26 w 58"/>
                  <a:gd name="T1" fmla="*/ 0 h 22"/>
                  <a:gd name="T2" fmla="*/ 0 w 58"/>
                  <a:gd name="T3" fmla="*/ 20 h 22"/>
                  <a:gd name="T4" fmla="*/ 34 w 58"/>
                  <a:gd name="T5" fmla="*/ 22 h 22"/>
                  <a:gd name="T6" fmla="*/ 58 w 58"/>
                  <a:gd name="T7" fmla="*/ 2 h 22"/>
                  <a:gd name="T8" fmla="*/ 26 w 58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2"/>
                  <a:gd name="T17" fmla="*/ 58 w 58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2">
                    <a:moveTo>
                      <a:pt x="26" y="0"/>
                    </a:moveTo>
                    <a:lnTo>
                      <a:pt x="0" y="20"/>
                    </a:lnTo>
                    <a:lnTo>
                      <a:pt x="34" y="22"/>
                    </a:lnTo>
                    <a:lnTo>
                      <a:pt x="58" y="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578F"/>
              </a:solidFill>
              <a:ln w="0">
                <a:solidFill>
                  <a:srgbClr val="00578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29" name="Freeform 3996"/>
              <p:cNvSpPr>
                <a:spLocks noChangeAspect="1"/>
              </p:cNvSpPr>
              <p:nvPr/>
            </p:nvSpPr>
            <p:spPr bwMode="auto">
              <a:xfrm>
                <a:off x="4708" y="1948"/>
                <a:ext cx="58" cy="22"/>
              </a:xfrm>
              <a:custGeom>
                <a:avLst/>
                <a:gdLst>
                  <a:gd name="T0" fmla="*/ 26 w 58"/>
                  <a:gd name="T1" fmla="*/ 0 h 22"/>
                  <a:gd name="T2" fmla="*/ 0 w 58"/>
                  <a:gd name="T3" fmla="*/ 20 h 22"/>
                  <a:gd name="T4" fmla="*/ 34 w 58"/>
                  <a:gd name="T5" fmla="*/ 22 h 22"/>
                  <a:gd name="T6" fmla="*/ 58 w 58"/>
                  <a:gd name="T7" fmla="*/ 2 h 22"/>
                  <a:gd name="T8" fmla="*/ 26 w 58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2"/>
                  <a:gd name="T17" fmla="*/ 58 w 58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2">
                    <a:moveTo>
                      <a:pt x="26" y="0"/>
                    </a:moveTo>
                    <a:lnTo>
                      <a:pt x="0" y="20"/>
                    </a:lnTo>
                    <a:lnTo>
                      <a:pt x="34" y="22"/>
                    </a:lnTo>
                    <a:lnTo>
                      <a:pt x="58" y="2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30" name="Freeform 3997"/>
              <p:cNvSpPr>
                <a:spLocks noChangeAspect="1"/>
              </p:cNvSpPr>
              <p:nvPr/>
            </p:nvSpPr>
            <p:spPr bwMode="auto">
              <a:xfrm>
                <a:off x="4742" y="1950"/>
                <a:ext cx="58" cy="24"/>
              </a:xfrm>
              <a:custGeom>
                <a:avLst/>
                <a:gdLst>
                  <a:gd name="T0" fmla="*/ 24 w 58"/>
                  <a:gd name="T1" fmla="*/ 0 h 24"/>
                  <a:gd name="T2" fmla="*/ 0 w 58"/>
                  <a:gd name="T3" fmla="*/ 20 h 24"/>
                  <a:gd name="T4" fmla="*/ 34 w 58"/>
                  <a:gd name="T5" fmla="*/ 24 h 24"/>
                  <a:gd name="T6" fmla="*/ 58 w 58"/>
                  <a:gd name="T7" fmla="*/ 4 h 24"/>
                  <a:gd name="T8" fmla="*/ 24 w 5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4"/>
                  <a:gd name="T17" fmla="*/ 58 w 5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4">
                    <a:moveTo>
                      <a:pt x="24" y="0"/>
                    </a:moveTo>
                    <a:lnTo>
                      <a:pt x="0" y="20"/>
                    </a:lnTo>
                    <a:lnTo>
                      <a:pt x="34" y="24"/>
                    </a:lnTo>
                    <a:lnTo>
                      <a:pt x="58" y="4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5B92"/>
              </a:solidFill>
              <a:ln w="0">
                <a:solidFill>
                  <a:srgbClr val="005B9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31" name="Freeform 3998"/>
              <p:cNvSpPr>
                <a:spLocks noChangeAspect="1"/>
              </p:cNvSpPr>
              <p:nvPr/>
            </p:nvSpPr>
            <p:spPr bwMode="auto">
              <a:xfrm>
                <a:off x="4742" y="1950"/>
                <a:ext cx="58" cy="24"/>
              </a:xfrm>
              <a:custGeom>
                <a:avLst/>
                <a:gdLst>
                  <a:gd name="T0" fmla="*/ 24 w 58"/>
                  <a:gd name="T1" fmla="*/ 0 h 24"/>
                  <a:gd name="T2" fmla="*/ 0 w 58"/>
                  <a:gd name="T3" fmla="*/ 20 h 24"/>
                  <a:gd name="T4" fmla="*/ 34 w 58"/>
                  <a:gd name="T5" fmla="*/ 24 h 24"/>
                  <a:gd name="T6" fmla="*/ 58 w 58"/>
                  <a:gd name="T7" fmla="*/ 4 h 24"/>
                  <a:gd name="T8" fmla="*/ 24 w 5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4"/>
                  <a:gd name="T17" fmla="*/ 58 w 5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4">
                    <a:moveTo>
                      <a:pt x="24" y="0"/>
                    </a:moveTo>
                    <a:lnTo>
                      <a:pt x="0" y="20"/>
                    </a:lnTo>
                    <a:lnTo>
                      <a:pt x="34" y="24"/>
                    </a:lnTo>
                    <a:lnTo>
                      <a:pt x="58" y="4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32" name="Freeform 3999"/>
              <p:cNvSpPr>
                <a:spLocks noChangeAspect="1"/>
              </p:cNvSpPr>
              <p:nvPr/>
            </p:nvSpPr>
            <p:spPr bwMode="auto">
              <a:xfrm>
                <a:off x="4776" y="1954"/>
                <a:ext cx="58" cy="26"/>
              </a:xfrm>
              <a:custGeom>
                <a:avLst/>
                <a:gdLst>
                  <a:gd name="T0" fmla="*/ 24 w 58"/>
                  <a:gd name="T1" fmla="*/ 0 h 26"/>
                  <a:gd name="T2" fmla="*/ 0 w 58"/>
                  <a:gd name="T3" fmla="*/ 20 h 26"/>
                  <a:gd name="T4" fmla="*/ 34 w 58"/>
                  <a:gd name="T5" fmla="*/ 26 h 26"/>
                  <a:gd name="T6" fmla="*/ 58 w 58"/>
                  <a:gd name="T7" fmla="*/ 4 h 26"/>
                  <a:gd name="T8" fmla="*/ 24 w 5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6"/>
                  <a:gd name="T17" fmla="*/ 58 w 5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6">
                    <a:moveTo>
                      <a:pt x="24" y="0"/>
                    </a:moveTo>
                    <a:lnTo>
                      <a:pt x="0" y="20"/>
                    </a:lnTo>
                    <a:lnTo>
                      <a:pt x="34" y="26"/>
                    </a:lnTo>
                    <a:lnTo>
                      <a:pt x="58" y="4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6095"/>
              </a:solidFill>
              <a:ln w="0">
                <a:solidFill>
                  <a:srgbClr val="00609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33" name="Freeform 4000"/>
              <p:cNvSpPr>
                <a:spLocks noChangeAspect="1"/>
              </p:cNvSpPr>
              <p:nvPr/>
            </p:nvSpPr>
            <p:spPr bwMode="auto">
              <a:xfrm>
                <a:off x="4776" y="1954"/>
                <a:ext cx="58" cy="26"/>
              </a:xfrm>
              <a:custGeom>
                <a:avLst/>
                <a:gdLst>
                  <a:gd name="T0" fmla="*/ 24 w 58"/>
                  <a:gd name="T1" fmla="*/ 0 h 26"/>
                  <a:gd name="T2" fmla="*/ 0 w 58"/>
                  <a:gd name="T3" fmla="*/ 20 h 26"/>
                  <a:gd name="T4" fmla="*/ 34 w 58"/>
                  <a:gd name="T5" fmla="*/ 26 h 26"/>
                  <a:gd name="T6" fmla="*/ 58 w 58"/>
                  <a:gd name="T7" fmla="*/ 4 h 26"/>
                  <a:gd name="T8" fmla="*/ 24 w 5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6"/>
                  <a:gd name="T17" fmla="*/ 58 w 5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6">
                    <a:moveTo>
                      <a:pt x="24" y="0"/>
                    </a:moveTo>
                    <a:lnTo>
                      <a:pt x="0" y="20"/>
                    </a:lnTo>
                    <a:lnTo>
                      <a:pt x="34" y="26"/>
                    </a:lnTo>
                    <a:lnTo>
                      <a:pt x="58" y="4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34" name="Freeform 4001"/>
              <p:cNvSpPr>
                <a:spLocks noChangeAspect="1"/>
              </p:cNvSpPr>
              <p:nvPr/>
            </p:nvSpPr>
            <p:spPr bwMode="auto">
              <a:xfrm>
                <a:off x="4810" y="1958"/>
                <a:ext cx="60" cy="28"/>
              </a:xfrm>
              <a:custGeom>
                <a:avLst/>
                <a:gdLst>
                  <a:gd name="T0" fmla="*/ 24 w 60"/>
                  <a:gd name="T1" fmla="*/ 0 h 28"/>
                  <a:gd name="T2" fmla="*/ 0 w 60"/>
                  <a:gd name="T3" fmla="*/ 22 h 28"/>
                  <a:gd name="T4" fmla="*/ 34 w 60"/>
                  <a:gd name="T5" fmla="*/ 28 h 28"/>
                  <a:gd name="T6" fmla="*/ 60 w 60"/>
                  <a:gd name="T7" fmla="*/ 6 h 28"/>
                  <a:gd name="T8" fmla="*/ 24 w 6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8"/>
                  <a:gd name="T17" fmla="*/ 60 w 6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8">
                    <a:moveTo>
                      <a:pt x="24" y="0"/>
                    </a:moveTo>
                    <a:lnTo>
                      <a:pt x="0" y="22"/>
                    </a:lnTo>
                    <a:lnTo>
                      <a:pt x="34" y="28"/>
                    </a:lnTo>
                    <a:lnTo>
                      <a:pt x="60" y="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46796"/>
              </a:solidFill>
              <a:ln w="0">
                <a:solidFill>
                  <a:srgbClr val="0467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35" name="Freeform 4002"/>
              <p:cNvSpPr>
                <a:spLocks noChangeAspect="1"/>
              </p:cNvSpPr>
              <p:nvPr/>
            </p:nvSpPr>
            <p:spPr bwMode="auto">
              <a:xfrm>
                <a:off x="4810" y="1958"/>
                <a:ext cx="60" cy="28"/>
              </a:xfrm>
              <a:custGeom>
                <a:avLst/>
                <a:gdLst>
                  <a:gd name="T0" fmla="*/ 24 w 60"/>
                  <a:gd name="T1" fmla="*/ 0 h 28"/>
                  <a:gd name="T2" fmla="*/ 0 w 60"/>
                  <a:gd name="T3" fmla="*/ 22 h 28"/>
                  <a:gd name="T4" fmla="*/ 34 w 60"/>
                  <a:gd name="T5" fmla="*/ 28 h 28"/>
                  <a:gd name="T6" fmla="*/ 60 w 60"/>
                  <a:gd name="T7" fmla="*/ 6 h 28"/>
                  <a:gd name="T8" fmla="*/ 24 w 6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8"/>
                  <a:gd name="T17" fmla="*/ 60 w 6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8">
                    <a:moveTo>
                      <a:pt x="24" y="0"/>
                    </a:moveTo>
                    <a:lnTo>
                      <a:pt x="0" y="22"/>
                    </a:lnTo>
                    <a:lnTo>
                      <a:pt x="34" y="28"/>
                    </a:lnTo>
                    <a:lnTo>
                      <a:pt x="60" y="6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36" name="Freeform 4003"/>
              <p:cNvSpPr>
                <a:spLocks noChangeAspect="1"/>
              </p:cNvSpPr>
              <p:nvPr/>
            </p:nvSpPr>
            <p:spPr bwMode="auto">
              <a:xfrm>
                <a:off x="4844" y="1964"/>
                <a:ext cx="60" cy="32"/>
              </a:xfrm>
              <a:custGeom>
                <a:avLst/>
                <a:gdLst>
                  <a:gd name="T0" fmla="*/ 26 w 60"/>
                  <a:gd name="T1" fmla="*/ 0 h 32"/>
                  <a:gd name="T2" fmla="*/ 0 w 60"/>
                  <a:gd name="T3" fmla="*/ 22 h 32"/>
                  <a:gd name="T4" fmla="*/ 34 w 60"/>
                  <a:gd name="T5" fmla="*/ 32 h 32"/>
                  <a:gd name="T6" fmla="*/ 60 w 60"/>
                  <a:gd name="T7" fmla="*/ 8 h 32"/>
                  <a:gd name="T8" fmla="*/ 26 w 60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2"/>
                  <a:gd name="T17" fmla="*/ 60 w 60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2">
                    <a:moveTo>
                      <a:pt x="26" y="0"/>
                    </a:moveTo>
                    <a:lnTo>
                      <a:pt x="0" y="22"/>
                    </a:lnTo>
                    <a:lnTo>
                      <a:pt x="34" y="32"/>
                    </a:lnTo>
                    <a:lnTo>
                      <a:pt x="60" y="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127096"/>
              </a:solidFill>
              <a:ln w="0">
                <a:solidFill>
                  <a:srgbClr val="12709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37" name="Freeform 4004"/>
              <p:cNvSpPr>
                <a:spLocks noChangeAspect="1"/>
              </p:cNvSpPr>
              <p:nvPr/>
            </p:nvSpPr>
            <p:spPr bwMode="auto">
              <a:xfrm>
                <a:off x="4844" y="1964"/>
                <a:ext cx="60" cy="32"/>
              </a:xfrm>
              <a:custGeom>
                <a:avLst/>
                <a:gdLst>
                  <a:gd name="T0" fmla="*/ 26 w 60"/>
                  <a:gd name="T1" fmla="*/ 0 h 32"/>
                  <a:gd name="T2" fmla="*/ 0 w 60"/>
                  <a:gd name="T3" fmla="*/ 22 h 32"/>
                  <a:gd name="T4" fmla="*/ 34 w 60"/>
                  <a:gd name="T5" fmla="*/ 32 h 32"/>
                  <a:gd name="T6" fmla="*/ 60 w 60"/>
                  <a:gd name="T7" fmla="*/ 8 h 32"/>
                  <a:gd name="T8" fmla="*/ 26 w 60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2"/>
                  <a:gd name="T17" fmla="*/ 60 w 60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2">
                    <a:moveTo>
                      <a:pt x="26" y="0"/>
                    </a:moveTo>
                    <a:lnTo>
                      <a:pt x="0" y="22"/>
                    </a:lnTo>
                    <a:lnTo>
                      <a:pt x="34" y="32"/>
                    </a:lnTo>
                    <a:lnTo>
                      <a:pt x="60" y="8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38" name="Freeform 4005"/>
              <p:cNvSpPr>
                <a:spLocks noChangeAspect="1"/>
              </p:cNvSpPr>
              <p:nvPr/>
            </p:nvSpPr>
            <p:spPr bwMode="auto">
              <a:xfrm>
                <a:off x="4878" y="1972"/>
                <a:ext cx="62" cy="38"/>
              </a:xfrm>
              <a:custGeom>
                <a:avLst/>
                <a:gdLst>
                  <a:gd name="T0" fmla="*/ 26 w 62"/>
                  <a:gd name="T1" fmla="*/ 0 h 38"/>
                  <a:gd name="T2" fmla="*/ 0 w 62"/>
                  <a:gd name="T3" fmla="*/ 24 h 38"/>
                  <a:gd name="T4" fmla="*/ 36 w 62"/>
                  <a:gd name="T5" fmla="*/ 38 h 38"/>
                  <a:gd name="T6" fmla="*/ 62 w 62"/>
                  <a:gd name="T7" fmla="*/ 12 h 38"/>
                  <a:gd name="T8" fmla="*/ 26 w 62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8"/>
                  <a:gd name="T17" fmla="*/ 62 w 62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8">
                    <a:moveTo>
                      <a:pt x="26" y="0"/>
                    </a:moveTo>
                    <a:lnTo>
                      <a:pt x="0" y="24"/>
                    </a:lnTo>
                    <a:lnTo>
                      <a:pt x="36" y="38"/>
                    </a:lnTo>
                    <a:lnTo>
                      <a:pt x="62" y="1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207994"/>
              </a:solidFill>
              <a:ln w="0">
                <a:solidFill>
                  <a:srgbClr val="20799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39" name="Freeform 4006"/>
              <p:cNvSpPr>
                <a:spLocks noChangeAspect="1"/>
              </p:cNvSpPr>
              <p:nvPr/>
            </p:nvSpPr>
            <p:spPr bwMode="auto">
              <a:xfrm>
                <a:off x="4878" y="1972"/>
                <a:ext cx="62" cy="38"/>
              </a:xfrm>
              <a:custGeom>
                <a:avLst/>
                <a:gdLst>
                  <a:gd name="T0" fmla="*/ 26 w 62"/>
                  <a:gd name="T1" fmla="*/ 0 h 38"/>
                  <a:gd name="T2" fmla="*/ 0 w 62"/>
                  <a:gd name="T3" fmla="*/ 24 h 38"/>
                  <a:gd name="T4" fmla="*/ 36 w 62"/>
                  <a:gd name="T5" fmla="*/ 38 h 38"/>
                  <a:gd name="T6" fmla="*/ 62 w 62"/>
                  <a:gd name="T7" fmla="*/ 12 h 38"/>
                  <a:gd name="T8" fmla="*/ 26 w 62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8"/>
                  <a:gd name="T17" fmla="*/ 62 w 62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8">
                    <a:moveTo>
                      <a:pt x="26" y="0"/>
                    </a:moveTo>
                    <a:lnTo>
                      <a:pt x="0" y="24"/>
                    </a:lnTo>
                    <a:lnTo>
                      <a:pt x="36" y="38"/>
                    </a:lnTo>
                    <a:lnTo>
                      <a:pt x="62" y="12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40" name="Freeform 4007"/>
              <p:cNvSpPr>
                <a:spLocks noChangeAspect="1"/>
              </p:cNvSpPr>
              <p:nvPr/>
            </p:nvSpPr>
            <p:spPr bwMode="auto">
              <a:xfrm>
                <a:off x="4914" y="1984"/>
                <a:ext cx="60" cy="44"/>
              </a:xfrm>
              <a:custGeom>
                <a:avLst/>
                <a:gdLst>
                  <a:gd name="T0" fmla="*/ 26 w 60"/>
                  <a:gd name="T1" fmla="*/ 0 h 44"/>
                  <a:gd name="T2" fmla="*/ 0 w 60"/>
                  <a:gd name="T3" fmla="*/ 26 h 44"/>
                  <a:gd name="T4" fmla="*/ 36 w 60"/>
                  <a:gd name="T5" fmla="*/ 44 h 44"/>
                  <a:gd name="T6" fmla="*/ 60 w 60"/>
                  <a:gd name="T7" fmla="*/ 18 h 44"/>
                  <a:gd name="T8" fmla="*/ 26 w 60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44"/>
                  <a:gd name="T17" fmla="*/ 60 w 60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44">
                    <a:moveTo>
                      <a:pt x="26" y="0"/>
                    </a:moveTo>
                    <a:lnTo>
                      <a:pt x="0" y="26"/>
                    </a:lnTo>
                    <a:lnTo>
                      <a:pt x="36" y="44"/>
                    </a:lnTo>
                    <a:lnTo>
                      <a:pt x="60" y="1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2E8391"/>
              </a:solidFill>
              <a:ln w="0">
                <a:solidFill>
                  <a:srgbClr val="2E839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41" name="Freeform 4008"/>
              <p:cNvSpPr>
                <a:spLocks noChangeAspect="1"/>
              </p:cNvSpPr>
              <p:nvPr/>
            </p:nvSpPr>
            <p:spPr bwMode="auto">
              <a:xfrm>
                <a:off x="4914" y="1984"/>
                <a:ext cx="60" cy="44"/>
              </a:xfrm>
              <a:custGeom>
                <a:avLst/>
                <a:gdLst>
                  <a:gd name="T0" fmla="*/ 26 w 60"/>
                  <a:gd name="T1" fmla="*/ 0 h 44"/>
                  <a:gd name="T2" fmla="*/ 0 w 60"/>
                  <a:gd name="T3" fmla="*/ 26 h 44"/>
                  <a:gd name="T4" fmla="*/ 36 w 60"/>
                  <a:gd name="T5" fmla="*/ 44 h 44"/>
                  <a:gd name="T6" fmla="*/ 60 w 60"/>
                  <a:gd name="T7" fmla="*/ 18 h 44"/>
                  <a:gd name="T8" fmla="*/ 26 w 60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44"/>
                  <a:gd name="T17" fmla="*/ 60 w 60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44">
                    <a:moveTo>
                      <a:pt x="26" y="0"/>
                    </a:moveTo>
                    <a:lnTo>
                      <a:pt x="0" y="26"/>
                    </a:lnTo>
                    <a:lnTo>
                      <a:pt x="36" y="44"/>
                    </a:lnTo>
                    <a:lnTo>
                      <a:pt x="60" y="18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42" name="Freeform 4009"/>
              <p:cNvSpPr>
                <a:spLocks noChangeAspect="1"/>
              </p:cNvSpPr>
              <p:nvPr/>
            </p:nvSpPr>
            <p:spPr bwMode="auto">
              <a:xfrm>
                <a:off x="4950" y="2002"/>
                <a:ext cx="60" cy="48"/>
              </a:xfrm>
              <a:custGeom>
                <a:avLst/>
                <a:gdLst>
                  <a:gd name="T0" fmla="*/ 24 w 60"/>
                  <a:gd name="T1" fmla="*/ 0 h 48"/>
                  <a:gd name="T2" fmla="*/ 0 w 60"/>
                  <a:gd name="T3" fmla="*/ 26 h 48"/>
                  <a:gd name="T4" fmla="*/ 36 w 60"/>
                  <a:gd name="T5" fmla="*/ 48 h 48"/>
                  <a:gd name="T6" fmla="*/ 60 w 60"/>
                  <a:gd name="T7" fmla="*/ 22 h 48"/>
                  <a:gd name="T8" fmla="*/ 24 w 60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48"/>
                  <a:gd name="T17" fmla="*/ 60 w 60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48">
                    <a:moveTo>
                      <a:pt x="24" y="0"/>
                    </a:moveTo>
                    <a:lnTo>
                      <a:pt x="0" y="26"/>
                    </a:lnTo>
                    <a:lnTo>
                      <a:pt x="36" y="48"/>
                    </a:lnTo>
                    <a:lnTo>
                      <a:pt x="60" y="2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3A8E8B"/>
              </a:solidFill>
              <a:ln w="0">
                <a:solidFill>
                  <a:srgbClr val="3A8E8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43" name="Freeform 4010"/>
              <p:cNvSpPr>
                <a:spLocks noChangeAspect="1"/>
              </p:cNvSpPr>
              <p:nvPr/>
            </p:nvSpPr>
            <p:spPr bwMode="auto">
              <a:xfrm>
                <a:off x="4950" y="2002"/>
                <a:ext cx="60" cy="48"/>
              </a:xfrm>
              <a:custGeom>
                <a:avLst/>
                <a:gdLst>
                  <a:gd name="T0" fmla="*/ 24 w 60"/>
                  <a:gd name="T1" fmla="*/ 0 h 48"/>
                  <a:gd name="T2" fmla="*/ 0 w 60"/>
                  <a:gd name="T3" fmla="*/ 26 h 48"/>
                  <a:gd name="T4" fmla="*/ 36 w 60"/>
                  <a:gd name="T5" fmla="*/ 48 h 48"/>
                  <a:gd name="T6" fmla="*/ 60 w 60"/>
                  <a:gd name="T7" fmla="*/ 22 h 48"/>
                  <a:gd name="T8" fmla="*/ 24 w 60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48"/>
                  <a:gd name="T17" fmla="*/ 60 w 60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48">
                    <a:moveTo>
                      <a:pt x="24" y="0"/>
                    </a:moveTo>
                    <a:lnTo>
                      <a:pt x="0" y="26"/>
                    </a:lnTo>
                    <a:lnTo>
                      <a:pt x="36" y="48"/>
                    </a:lnTo>
                    <a:lnTo>
                      <a:pt x="60" y="22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44" name="Freeform 4011"/>
              <p:cNvSpPr>
                <a:spLocks noChangeAspect="1"/>
              </p:cNvSpPr>
              <p:nvPr/>
            </p:nvSpPr>
            <p:spPr bwMode="auto">
              <a:xfrm>
                <a:off x="4986" y="2024"/>
                <a:ext cx="60" cy="52"/>
              </a:xfrm>
              <a:custGeom>
                <a:avLst/>
                <a:gdLst>
                  <a:gd name="T0" fmla="*/ 24 w 60"/>
                  <a:gd name="T1" fmla="*/ 0 h 52"/>
                  <a:gd name="T2" fmla="*/ 0 w 60"/>
                  <a:gd name="T3" fmla="*/ 26 h 52"/>
                  <a:gd name="T4" fmla="*/ 36 w 60"/>
                  <a:gd name="T5" fmla="*/ 52 h 52"/>
                  <a:gd name="T6" fmla="*/ 60 w 60"/>
                  <a:gd name="T7" fmla="*/ 28 h 52"/>
                  <a:gd name="T8" fmla="*/ 24 w 60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52"/>
                  <a:gd name="T17" fmla="*/ 60 w 60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52">
                    <a:moveTo>
                      <a:pt x="24" y="0"/>
                    </a:moveTo>
                    <a:lnTo>
                      <a:pt x="0" y="26"/>
                    </a:lnTo>
                    <a:lnTo>
                      <a:pt x="36" y="52"/>
                    </a:lnTo>
                    <a:lnTo>
                      <a:pt x="60" y="28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59884"/>
              </a:solidFill>
              <a:ln w="0">
                <a:solidFill>
                  <a:srgbClr val="45988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45" name="Freeform 4012"/>
              <p:cNvSpPr>
                <a:spLocks noChangeAspect="1"/>
              </p:cNvSpPr>
              <p:nvPr/>
            </p:nvSpPr>
            <p:spPr bwMode="auto">
              <a:xfrm>
                <a:off x="4986" y="2024"/>
                <a:ext cx="60" cy="52"/>
              </a:xfrm>
              <a:custGeom>
                <a:avLst/>
                <a:gdLst>
                  <a:gd name="T0" fmla="*/ 24 w 60"/>
                  <a:gd name="T1" fmla="*/ 0 h 52"/>
                  <a:gd name="T2" fmla="*/ 0 w 60"/>
                  <a:gd name="T3" fmla="*/ 26 h 52"/>
                  <a:gd name="T4" fmla="*/ 36 w 60"/>
                  <a:gd name="T5" fmla="*/ 52 h 52"/>
                  <a:gd name="T6" fmla="*/ 60 w 60"/>
                  <a:gd name="T7" fmla="*/ 28 h 52"/>
                  <a:gd name="T8" fmla="*/ 24 w 60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52"/>
                  <a:gd name="T17" fmla="*/ 60 w 60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52">
                    <a:moveTo>
                      <a:pt x="24" y="0"/>
                    </a:moveTo>
                    <a:lnTo>
                      <a:pt x="0" y="26"/>
                    </a:lnTo>
                    <a:lnTo>
                      <a:pt x="36" y="52"/>
                    </a:lnTo>
                    <a:lnTo>
                      <a:pt x="60" y="28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46" name="Freeform 4013"/>
              <p:cNvSpPr>
                <a:spLocks noChangeAspect="1"/>
              </p:cNvSpPr>
              <p:nvPr/>
            </p:nvSpPr>
            <p:spPr bwMode="auto">
              <a:xfrm>
                <a:off x="5022" y="2052"/>
                <a:ext cx="60" cy="56"/>
              </a:xfrm>
              <a:custGeom>
                <a:avLst/>
                <a:gdLst>
                  <a:gd name="T0" fmla="*/ 24 w 60"/>
                  <a:gd name="T1" fmla="*/ 0 h 56"/>
                  <a:gd name="T2" fmla="*/ 0 w 60"/>
                  <a:gd name="T3" fmla="*/ 24 h 56"/>
                  <a:gd name="T4" fmla="*/ 36 w 60"/>
                  <a:gd name="T5" fmla="*/ 56 h 56"/>
                  <a:gd name="T6" fmla="*/ 60 w 60"/>
                  <a:gd name="T7" fmla="*/ 32 h 56"/>
                  <a:gd name="T8" fmla="*/ 24 w 60"/>
                  <a:gd name="T9" fmla="*/ 0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56"/>
                  <a:gd name="T17" fmla="*/ 60 w 60"/>
                  <a:gd name="T18" fmla="*/ 56 h 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56">
                    <a:moveTo>
                      <a:pt x="24" y="0"/>
                    </a:moveTo>
                    <a:lnTo>
                      <a:pt x="0" y="24"/>
                    </a:lnTo>
                    <a:lnTo>
                      <a:pt x="36" y="56"/>
                    </a:lnTo>
                    <a:lnTo>
                      <a:pt x="60" y="3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BA27C"/>
              </a:solidFill>
              <a:ln w="0">
                <a:solidFill>
                  <a:srgbClr val="4BA27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47" name="Freeform 4014"/>
              <p:cNvSpPr>
                <a:spLocks noChangeAspect="1"/>
              </p:cNvSpPr>
              <p:nvPr/>
            </p:nvSpPr>
            <p:spPr bwMode="auto">
              <a:xfrm>
                <a:off x="5022" y="2052"/>
                <a:ext cx="60" cy="56"/>
              </a:xfrm>
              <a:custGeom>
                <a:avLst/>
                <a:gdLst>
                  <a:gd name="T0" fmla="*/ 24 w 60"/>
                  <a:gd name="T1" fmla="*/ 0 h 56"/>
                  <a:gd name="T2" fmla="*/ 0 w 60"/>
                  <a:gd name="T3" fmla="*/ 24 h 56"/>
                  <a:gd name="T4" fmla="*/ 36 w 60"/>
                  <a:gd name="T5" fmla="*/ 56 h 56"/>
                  <a:gd name="T6" fmla="*/ 60 w 60"/>
                  <a:gd name="T7" fmla="*/ 32 h 56"/>
                  <a:gd name="T8" fmla="*/ 24 w 60"/>
                  <a:gd name="T9" fmla="*/ 0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56"/>
                  <a:gd name="T17" fmla="*/ 60 w 60"/>
                  <a:gd name="T18" fmla="*/ 56 h 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56">
                    <a:moveTo>
                      <a:pt x="24" y="0"/>
                    </a:moveTo>
                    <a:lnTo>
                      <a:pt x="0" y="24"/>
                    </a:lnTo>
                    <a:lnTo>
                      <a:pt x="36" y="56"/>
                    </a:lnTo>
                    <a:lnTo>
                      <a:pt x="60" y="32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48" name="Freeform 4015"/>
              <p:cNvSpPr>
                <a:spLocks noChangeAspect="1"/>
              </p:cNvSpPr>
              <p:nvPr/>
            </p:nvSpPr>
            <p:spPr bwMode="auto">
              <a:xfrm>
                <a:off x="5058" y="2084"/>
                <a:ext cx="60" cy="58"/>
              </a:xfrm>
              <a:custGeom>
                <a:avLst/>
                <a:gdLst>
                  <a:gd name="T0" fmla="*/ 24 w 60"/>
                  <a:gd name="T1" fmla="*/ 0 h 58"/>
                  <a:gd name="T2" fmla="*/ 0 w 60"/>
                  <a:gd name="T3" fmla="*/ 24 h 58"/>
                  <a:gd name="T4" fmla="*/ 36 w 60"/>
                  <a:gd name="T5" fmla="*/ 58 h 58"/>
                  <a:gd name="T6" fmla="*/ 60 w 60"/>
                  <a:gd name="T7" fmla="*/ 36 h 58"/>
                  <a:gd name="T8" fmla="*/ 24 w 60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58"/>
                  <a:gd name="T17" fmla="*/ 60 w 60"/>
                  <a:gd name="T18" fmla="*/ 58 h 5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58">
                    <a:moveTo>
                      <a:pt x="24" y="0"/>
                    </a:moveTo>
                    <a:lnTo>
                      <a:pt x="0" y="24"/>
                    </a:lnTo>
                    <a:lnTo>
                      <a:pt x="36" y="58"/>
                    </a:lnTo>
                    <a:lnTo>
                      <a:pt x="60" y="3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EAB72"/>
              </a:solidFill>
              <a:ln w="0">
                <a:solidFill>
                  <a:srgbClr val="4EAB7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49" name="Freeform 4016"/>
              <p:cNvSpPr>
                <a:spLocks noChangeAspect="1"/>
              </p:cNvSpPr>
              <p:nvPr/>
            </p:nvSpPr>
            <p:spPr bwMode="auto">
              <a:xfrm>
                <a:off x="5058" y="2084"/>
                <a:ext cx="60" cy="58"/>
              </a:xfrm>
              <a:custGeom>
                <a:avLst/>
                <a:gdLst>
                  <a:gd name="T0" fmla="*/ 24 w 60"/>
                  <a:gd name="T1" fmla="*/ 0 h 58"/>
                  <a:gd name="T2" fmla="*/ 0 w 60"/>
                  <a:gd name="T3" fmla="*/ 24 h 58"/>
                  <a:gd name="T4" fmla="*/ 36 w 60"/>
                  <a:gd name="T5" fmla="*/ 58 h 58"/>
                  <a:gd name="T6" fmla="*/ 60 w 60"/>
                  <a:gd name="T7" fmla="*/ 36 h 58"/>
                  <a:gd name="T8" fmla="*/ 24 w 60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58"/>
                  <a:gd name="T17" fmla="*/ 60 w 60"/>
                  <a:gd name="T18" fmla="*/ 58 h 5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58">
                    <a:moveTo>
                      <a:pt x="24" y="0"/>
                    </a:moveTo>
                    <a:lnTo>
                      <a:pt x="0" y="24"/>
                    </a:lnTo>
                    <a:lnTo>
                      <a:pt x="36" y="58"/>
                    </a:lnTo>
                    <a:lnTo>
                      <a:pt x="60" y="36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50" name="Freeform 4017"/>
              <p:cNvSpPr>
                <a:spLocks noChangeAspect="1"/>
              </p:cNvSpPr>
              <p:nvPr/>
            </p:nvSpPr>
            <p:spPr bwMode="auto">
              <a:xfrm>
                <a:off x="5094" y="2120"/>
                <a:ext cx="62" cy="58"/>
              </a:xfrm>
              <a:custGeom>
                <a:avLst/>
                <a:gdLst>
                  <a:gd name="T0" fmla="*/ 24 w 62"/>
                  <a:gd name="T1" fmla="*/ 0 h 58"/>
                  <a:gd name="T2" fmla="*/ 0 w 62"/>
                  <a:gd name="T3" fmla="*/ 22 h 58"/>
                  <a:gd name="T4" fmla="*/ 38 w 62"/>
                  <a:gd name="T5" fmla="*/ 58 h 58"/>
                  <a:gd name="T6" fmla="*/ 62 w 62"/>
                  <a:gd name="T7" fmla="*/ 36 h 58"/>
                  <a:gd name="T8" fmla="*/ 24 w 62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58"/>
                  <a:gd name="T17" fmla="*/ 62 w 62"/>
                  <a:gd name="T18" fmla="*/ 58 h 5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58">
                    <a:moveTo>
                      <a:pt x="24" y="0"/>
                    </a:moveTo>
                    <a:lnTo>
                      <a:pt x="0" y="22"/>
                    </a:lnTo>
                    <a:lnTo>
                      <a:pt x="38" y="58"/>
                    </a:lnTo>
                    <a:lnTo>
                      <a:pt x="62" y="3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9AF6B"/>
              </a:solidFill>
              <a:ln w="0">
                <a:solidFill>
                  <a:srgbClr val="49AF6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51" name="Freeform 4018"/>
              <p:cNvSpPr>
                <a:spLocks noChangeAspect="1"/>
              </p:cNvSpPr>
              <p:nvPr/>
            </p:nvSpPr>
            <p:spPr bwMode="auto">
              <a:xfrm>
                <a:off x="5094" y="2120"/>
                <a:ext cx="62" cy="58"/>
              </a:xfrm>
              <a:custGeom>
                <a:avLst/>
                <a:gdLst>
                  <a:gd name="T0" fmla="*/ 24 w 62"/>
                  <a:gd name="T1" fmla="*/ 0 h 58"/>
                  <a:gd name="T2" fmla="*/ 0 w 62"/>
                  <a:gd name="T3" fmla="*/ 22 h 58"/>
                  <a:gd name="T4" fmla="*/ 38 w 62"/>
                  <a:gd name="T5" fmla="*/ 58 h 58"/>
                  <a:gd name="T6" fmla="*/ 62 w 62"/>
                  <a:gd name="T7" fmla="*/ 36 h 58"/>
                  <a:gd name="T8" fmla="*/ 24 w 62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58"/>
                  <a:gd name="T17" fmla="*/ 62 w 62"/>
                  <a:gd name="T18" fmla="*/ 58 h 5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58">
                    <a:moveTo>
                      <a:pt x="24" y="0"/>
                    </a:moveTo>
                    <a:lnTo>
                      <a:pt x="0" y="22"/>
                    </a:lnTo>
                    <a:lnTo>
                      <a:pt x="38" y="58"/>
                    </a:lnTo>
                    <a:lnTo>
                      <a:pt x="62" y="36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52" name="Freeform 4019"/>
              <p:cNvSpPr>
                <a:spLocks noChangeAspect="1"/>
              </p:cNvSpPr>
              <p:nvPr/>
            </p:nvSpPr>
            <p:spPr bwMode="auto">
              <a:xfrm>
                <a:off x="5132" y="2156"/>
                <a:ext cx="60" cy="52"/>
              </a:xfrm>
              <a:custGeom>
                <a:avLst/>
                <a:gdLst>
                  <a:gd name="T0" fmla="*/ 24 w 60"/>
                  <a:gd name="T1" fmla="*/ 0 h 52"/>
                  <a:gd name="T2" fmla="*/ 0 w 60"/>
                  <a:gd name="T3" fmla="*/ 22 h 52"/>
                  <a:gd name="T4" fmla="*/ 36 w 60"/>
                  <a:gd name="T5" fmla="*/ 52 h 52"/>
                  <a:gd name="T6" fmla="*/ 60 w 60"/>
                  <a:gd name="T7" fmla="*/ 34 h 52"/>
                  <a:gd name="T8" fmla="*/ 24 w 60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52"/>
                  <a:gd name="T17" fmla="*/ 60 w 60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52">
                    <a:moveTo>
                      <a:pt x="24" y="0"/>
                    </a:moveTo>
                    <a:lnTo>
                      <a:pt x="0" y="22"/>
                    </a:lnTo>
                    <a:lnTo>
                      <a:pt x="36" y="52"/>
                    </a:lnTo>
                    <a:lnTo>
                      <a:pt x="60" y="34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3BB067"/>
              </a:solidFill>
              <a:ln w="0">
                <a:solidFill>
                  <a:srgbClr val="3BB06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53" name="Freeform 4020"/>
              <p:cNvSpPr>
                <a:spLocks noChangeAspect="1"/>
              </p:cNvSpPr>
              <p:nvPr/>
            </p:nvSpPr>
            <p:spPr bwMode="auto">
              <a:xfrm>
                <a:off x="5132" y="2156"/>
                <a:ext cx="60" cy="52"/>
              </a:xfrm>
              <a:custGeom>
                <a:avLst/>
                <a:gdLst>
                  <a:gd name="T0" fmla="*/ 24 w 60"/>
                  <a:gd name="T1" fmla="*/ 0 h 52"/>
                  <a:gd name="T2" fmla="*/ 0 w 60"/>
                  <a:gd name="T3" fmla="*/ 22 h 52"/>
                  <a:gd name="T4" fmla="*/ 36 w 60"/>
                  <a:gd name="T5" fmla="*/ 52 h 52"/>
                  <a:gd name="T6" fmla="*/ 60 w 60"/>
                  <a:gd name="T7" fmla="*/ 34 h 52"/>
                  <a:gd name="T8" fmla="*/ 24 w 60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52"/>
                  <a:gd name="T17" fmla="*/ 60 w 60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52">
                    <a:moveTo>
                      <a:pt x="24" y="0"/>
                    </a:moveTo>
                    <a:lnTo>
                      <a:pt x="0" y="22"/>
                    </a:lnTo>
                    <a:lnTo>
                      <a:pt x="36" y="52"/>
                    </a:lnTo>
                    <a:lnTo>
                      <a:pt x="60" y="34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54" name="Freeform 4021"/>
              <p:cNvSpPr>
                <a:spLocks noChangeAspect="1"/>
              </p:cNvSpPr>
              <p:nvPr/>
            </p:nvSpPr>
            <p:spPr bwMode="auto">
              <a:xfrm>
                <a:off x="5168" y="2190"/>
                <a:ext cx="62" cy="44"/>
              </a:xfrm>
              <a:custGeom>
                <a:avLst/>
                <a:gdLst>
                  <a:gd name="T0" fmla="*/ 24 w 62"/>
                  <a:gd name="T1" fmla="*/ 0 h 44"/>
                  <a:gd name="T2" fmla="*/ 0 w 62"/>
                  <a:gd name="T3" fmla="*/ 18 h 44"/>
                  <a:gd name="T4" fmla="*/ 38 w 62"/>
                  <a:gd name="T5" fmla="*/ 44 h 44"/>
                  <a:gd name="T6" fmla="*/ 62 w 62"/>
                  <a:gd name="T7" fmla="*/ 26 h 44"/>
                  <a:gd name="T8" fmla="*/ 24 w 62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44"/>
                  <a:gd name="T17" fmla="*/ 62 w 62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44">
                    <a:moveTo>
                      <a:pt x="24" y="0"/>
                    </a:moveTo>
                    <a:lnTo>
                      <a:pt x="0" y="18"/>
                    </a:lnTo>
                    <a:lnTo>
                      <a:pt x="38" y="44"/>
                    </a:lnTo>
                    <a:lnTo>
                      <a:pt x="62" y="2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22A767"/>
              </a:solidFill>
              <a:ln w="0">
                <a:solidFill>
                  <a:srgbClr val="22A76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55" name="Freeform 4022"/>
              <p:cNvSpPr>
                <a:spLocks noChangeAspect="1"/>
              </p:cNvSpPr>
              <p:nvPr/>
            </p:nvSpPr>
            <p:spPr bwMode="auto">
              <a:xfrm>
                <a:off x="5168" y="2190"/>
                <a:ext cx="62" cy="44"/>
              </a:xfrm>
              <a:custGeom>
                <a:avLst/>
                <a:gdLst>
                  <a:gd name="T0" fmla="*/ 24 w 62"/>
                  <a:gd name="T1" fmla="*/ 0 h 44"/>
                  <a:gd name="T2" fmla="*/ 0 w 62"/>
                  <a:gd name="T3" fmla="*/ 18 h 44"/>
                  <a:gd name="T4" fmla="*/ 38 w 62"/>
                  <a:gd name="T5" fmla="*/ 44 h 44"/>
                  <a:gd name="T6" fmla="*/ 62 w 62"/>
                  <a:gd name="T7" fmla="*/ 26 h 44"/>
                  <a:gd name="T8" fmla="*/ 24 w 62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44"/>
                  <a:gd name="T17" fmla="*/ 62 w 62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44">
                    <a:moveTo>
                      <a:pt x="24" y="0"/>
                    </a:moveTo>
                    <a:lnTo>
                      <a:pt x="0" y="18"/>
                    </a:lnTo>
                    <a:lnTo>
                      <a:pt x="38" y="44"/>
                    </a:lnTo>
                    <a:lnTo>
                      <a:pt x="62" y="26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56" name="Freeform 4023"/>
              <p:cNvSpPr>
                <a:spLocks noChangeAspect="1"/>
              </p:cNvSpPr>
              <p:nvPr/>
            </p:nvSpPr>
            <p:spPr bwMode="auto">
              <a:xfrm>
                <a:off x="5206" y="2216"/>
                <a:ext cx="64" cy="32"/>
              </a:xfrm>
              <a:custGeom>
                <a:avLst/>
                <a:gdLst>
                  <a:gd name="T0" fmla="*/ 24 w 64"/>
                  <a:gd name="T1" fmla="*/ 0 h 32"/>
                  <a:gd name="T2" fmla="*/ 0 w 64"/>
                  <a:gd name="T3" fmla="*/ 18 h 32"/>
                  <a:gd name="T4" fmla="*/ 40 w 64"/>
                  <a:gd name="T5" fmla="*/ 32 h 32"/>
                  <a:gd name="T6" fmla="*/ 64 w 64"/>
                  <a:gd name="T7" fmla="*/ 14 h 32"/>
                  <a:gd name="T8" fmla="*/ 24 w 64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2"/>
                  <a:gd name="T17" fmla="*/ 64 w 64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2">
                    <a:moveTo>
                      <a:pt x="24" y="0"/>
                    </a:moveTo>
                    <a:lnTo>
                      <a:pt x="0" y="18"/>
                    </a:lnTo>
                    <a:lnTo>
                      <a:pt x="40" y="32"/>
                    </a:lnTo>
                    <a:lnTo>
                      <a:pt x="64" y="14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8A6F"/>
              </a:solidFill>
              <a:ln w="0">
                <a:solidFill>
                  <a:srgbClr val="008A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57" name="Freeform 4024"/>
              <p:cNvSpPr>
                <a:spLocks noChangeAspect="1"/>
              </p:cNvSpPr>
              <p:nvPr/>
            </p:nvSpPr>
            <p:spPr bwMode="auto">
              <a:xfrm>
                <a:off x="5206" y="2216"/>
                <a:ext cx="64" cy="32"/>
              </a:xfrm>
              <a:custGeom>
                <a:avLst/>
                <a:gdLst>
                  <a:gd name="T0" fmla="*/ 24 w 64"/>
                  <a:gd name="T1" fmla="*/ 0 h 32"/>
                  <a:gd name="T2" fmla="*/ 0 w 64"/>
                  <a:gd name="T3" fmla="*/ 18 h 32"/>
                  <a:gd name="T4" fmla="*/ 40 w 64"/>
                  <a:gd name="T5" fmla="*/ 32 h 32"/>
                  <a:gd name="T6" fmla="*/ 64 w 64"/>
                  <a:gd name="T7" fmla="*/ 14 h 32"/>
                  <a:gd name="T8" fmla="*/ 24 w 64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2"/>
                  <a:gd name="T17" fmla="*/ 64 w 64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2">
                    <a:moveTo>
                      <a:pt x="24" y="0"/>
                    </a:moveTo>
                    <a:lnTo>
                      <a:pt x="0" y="18"/>
                    </a:lnTo>
                    <a:lnTo>
                      <a:pt x="40" y="32"/>
                    </a:lnTo>
                    <a:lnTo>
                      <a:pt x="64" y="14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58" name="Freeform 4025"/>
              <p:cNvSpPr>
                <a:spLocks noChangeAspect="1"/>
              </p:cNvSpPr>
              <p:nvPr/>
            </p:nvSpPr>
            <p:spPr bwMode="auto">
              <a:xfrm>
                <a:off x="4134" y="1846"/>
                <a:ext cx="52" cy="20"/>
              </a:xfrm>
              <a:custGeom>
                <a:avLst/>
                <a:gdLst>
                  <a:gd name="T0" fmla="*/ 26 w 52"/>
                  <a:gd name="T1" fmla="*/ 0 h 20"/>
                  <a:gd name="T2" fmla="*/ 0 w 52"/>
                  <a:gd name="T3" fmla="*/ 12 h 20"/>
                  <a:gd name="T4" fmla="*/ 26 w 52"/>
                  <a:gd name="T5" fmla="*/ 20 h 20"/>
                  <a:gd name="T6" fmla="*/ 52 w 52"/>
                  <a:gd name="T7" fmla="*/ 10 h 20"/>
                  <a:gd name="T8" fmla="*/ 26 w 5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"/>
                  <a:gd name="T17" fmla="*/ 52 w 5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">
                    <a:moveTo>
                      <a:pt x="26" y="0"/>
                    </a:moveTo>
                    <a:lnTo>
                      <a:pt x="0" y="12"/>
                    </a:lnTo>
                    <a:lnTo>
                      <a:pt x="26" y="20"/>
                    </a:lnTo>
                    <a:lnTo>
                      <a:pt x="52" y="1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59" name="Freeform 4026"/>
              <p:cNvSpPr>
                <a:spLocks noChangeAspect="1"/>
              </p:cNvSpPr>
              <p:nvPr/>
            </p:nvSpPr>
            <p:spPr bwMode="auto">
              <a:xfrm>
                <a:off x="4134" y="1846"/>
                <a:ext cx="52" cy="20"/>
              </a:xfrm>
              <a:custGeom>
                <a:avLst/>
                <a:gdLst>
                  <a:gd name="T0" fmla="*/ 26 w 52"/>
                  <a:gd name="T1" fmla="*/ 0 h 20"/>
                  <a:gd name="T2" fmla="*/ 0 w 52"/>
                  <a:gd name="T3" fmla="*/ 12 h 20"/>
                  <a:gd name="T4" fmla="*/ 26 w 52"/>
                  <a:gd name="T5" fmla="*/ 20 h 20"/>
                  <a:gd name="T6" fmla="*/ 52 w 52"/>
                  <a:gd name="T7" fmla="*/ 10 h 20"/>
                  <a:gd name="T8" fmla="*/ 26 w 5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"/>
                  <a:gd name="T17" fmla="*/ 52 w 5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">
                    <a:moveTo>
                      <a:pt x="26" y="0"/>
                    </a:moveTo>
                    <a:lnTo>
                      <a:pt x="0" y="12"/>
                    </a:lnTo>
                    <a:lnTo>
                      <a:pt x="26" y="20"/>
                    </a:lnTo>
                    <a:lnTo>
                      <a:pt x="52" y="10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60" name="Freeform 4027"/>
              <p:cNvSpPr>
                <a:spLocks noChangeAspect="1"/>
              </p:cNvSpPr>
              <p:nvPr/>
            </p:nvSpPr>
            <p:spPr bwMode="auto">
              <a:xfrm>
                <a:off x="4160" y="1856"/>
                <a:ext cx="52" cy="20"/>
              </a:xfrm>
              <a:custGeom>
                <a:avLst/>
                <a:gdLst>
                  <a:gd name="T0" fmla="*/ 26 w 52"/>
                  <a:gd name="T1" fmla="*/ 0 h 20"/>
                  <a:gd name="T2" fmla="*/ 0 w 52"/>
                  <a:gd name="T3" fmla="*/ 10 h 20"/>
                  <a:gd name="T4" fmla="*/ 26 w 52"/>
                  <a:gd name="T5" fmla="*/ 20 h 20"/>
                  <a:gd name="T6" fmla="*/ 52 w 52"/>
                  <a:gd name="T7" fmla="*/ 8 h 20"/>
                  <a:gd name="T8" fmla="*/ 26 w 5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"/>
                  <a:gd name="T17" fmla="*/ 52 w 5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">
                    <a:moveTo>
                      <a:pt x="26" y="0"/>
                    </a:moveTo>
                    <a:lnTo>
                      <a:pt x="0" y="10"/>
                    </a:lnTo>
                    <a:lnTo>
                      <a:pt x="26" y="20"/>
                    </a:lnTo>
                    <a:lnTo>
                      <a:pt x="52" y="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8A6F"/>
              </a:solidFill>
              <a:ln w="0">
                <a:solidFill>
                  <a:srgbClr val="008A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61" name="Freeform 4028"/>
              <p:cNvSpPr>
                <a:spLocks noChangeAspect="1"/>
              </p:cNvSpPr>
              <p:nvPr/>
            </p:nvSpPr>
            <p:spPr bwMode="auto">
              <a:xfrm>
                <a:off x="4160" y="1856"/>
                <a:ext cx="52" cy="20"/>
              </a:xfrm>
              <a:custGeom>
                <a:avLst/>
                <a:gdLst>
                  <a:gd name="T0" fmla="*/ 26 w 52"/>
                  <a:gd name="T1" fmla="*/ 0 h 20"/>
                  <a:gd name="T2" fmla="*/ 0 w 52"/>
                  <a:gd name="T3" fmla="*/ 10 h 20"/>
                  <a:gd name="T4" fmla="*/ 26 w 52"/>
                  <a:gd name="T5" fmla="*/ 20 h 20"/>
                  <a:gd name="T6" fmla="*/ 52 w 52"/>
                  <a:gd name="T7" fmla="*/ 8 h 20"/>
                  <a:gd name="T8" fmla="*/ 26 w 5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"/>
                  <a:gd name="T17" fmla="*/ 52 w 5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">
                    <a:moveTo>
                      <a:pt x="26" y="0"/>
                    </a:moveTo>
                    <a:lnTo>
                      <a:pt x="0" y="10"/>
                    </a:lnTo>
                    <a:lnTo>
                      <a:pt x="26" y="20"/>
                    </a:lnTo>
                    <a:lnTo>
                      <a:pt x="52" y="8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62" name="Freeform 4029"/>
              <p:cNvSpPr>
                <a:spLocks noChangeAspect="1"/>
              </p:cNvSpPr>
              <p:nvPr/>
            </p:nvSpPr>
            <p:spPr bwMode="auto">
              <a:xfrm>
                <a:off x="4186" y="1864"/>
                <a:ext cx="52" cy="22"/>
              </a:xfrm>
              <a:custGeom>
                <a:avLst/>
                <a:gdLst>
                  <a:gd name="T0" fmla="*/ 26 w 52"/>
                  <a:gd name="T1" fmla="*/ 0 h 22"/>
                  <a:gd name="T2" fmla="*/ 0 w 52"/>
                  <a:gd name="T3" fmla="*/ 12 h 22"/>
                  <a:gd name="T4" fmla="*/ 26 w 52"/>
                  <a:gd name="T5" fmla="*/ 22 h 22"/>
                  <a:gd name="T6" fmla="*/ 52 w 52"/>
                  <a:gd name="T7" fmla="*/ 10 h 22"/>
                  <a:gd name="T8" fmla="*/ 26 w 52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2"/>
                  <a:gd name="T17" fmla="*/ 52 w 52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2">
                    <a:moveTo>
                      <a:pt x="26" y="0"/>
                    </a:moveTo>
                    <a:lnTo>
                      <a:pt x="0" y="12"/>
                    </a:lnTo>
                    <a:lnTo>
                      <a:pt x="26" y="22"/>
                    </a:lnTo>
                    <a:lnTo>
                      <a:pt x="52" y="1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63" name="Freeform 4030"/>
              <p:cNvSpPr>
                <a:spLocks noChangeAspect="1"/>
              </p:cNvSpPr>
              <p:nvPr/>
            </p:nvSpPr>
            <p:spPr bwMode="auto">
              <a:xfrm>
                <a:off x="4186" y="1864"/>
                <a:ext cx="52" cy="22"/>
              </a:xfrm>
              <a:custGeom>
                <a:avLst/>
                <a:gdLst>
                  <a:gd name="T0" fmla="*/ 26 w 52"/>
                  <a:gd name="T1" fmla="*/ 0 h 22"/>
                  <a:gd name="T2" fmla="*/ 0 w 52"/>
                  <a:gd name="T3" fmla="*/ 12 h 22"/>
                  <a:gd name="T4" fmla="*/ 26 w 52"/>
                  <a:gd name="T5" fmla="*/ 22 h 22"/>
                  <a:gd name="T6" fmla="*/ 52 w 52"/>
                  <a:gd name="T7" fmla="*/ 10 h 22"/>
                  <a:gd name="T8" fmla="*/ 26 w 52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2"/>
                  <a:gd name="T17" fmla="*/ 52 w 52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2">
                    <a:moveTo>
                      <a:pt x="26" y="0"/>
                    </a:moveTo>
                    <a:lnTo>
                      <a:pt x="0" y="12"/>
                    </a:lnTo>
                    <a:lnTo>
                      <a:pt x="26" y="22"/>
                    </a:lnTo>
                    <a:lnTo>
                      <a:pt x="52" y="10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64" name="Freeform 4031"/>
              <p:cNvSpPr>
                <a:spLocks noChangeAspect="1"/>
              </p:cNvSpPr>
              <p:nvPr/>
            </p:nvSpPr>
            <p:spPr bwMode="auto">
              <a:xfrm>
                <a:off x="4212" y="1874"/>
                <a:ext cx="52" cy="22"/>
              </a:xfrm>
              <a:custGeom>
                <a:avLst/>
                <a:gdLst>
                  <a:gd name="T0" fmla="*/ 26 w 52"/>
                  <a:gd name="T1" fmla="*/ 0 h 22"/>
                  <a:gd name="T2" fmla="*/ 0 w 52"/>
                  <a:gd name="T3" fmla="*/ 12 h 22"/>
                  <a:gd name="T4" fmla="*/ 26 w 52"/>
                  <a:gd name="T5" fmla="*/ 22 h 22"/>
                  <a:gd name="T6" fmla="*/ 52 w 52"/>
                  <a:gd name="T7" fmla="*/ 10 h 22"/>
                  <a:gd name="T8" fmla="*/ 26 w 52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2"/>
                  <a:gd name="T17" fmla="*/ 52 w 52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2">
                    <a:moveTo>
                      <a:pt x="26" y="0"/>
                    </a:moveTo>
                    <a:lnTo>
                      <a:pt x="0" y="12"/>
                    </a:lnTo>
                    <a:lnTo>
                      <a:pt x="26" y="22"/>
                    </a:lnTo>
                    <a:lnTo>
                      <a:pt x="52" y="1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65" name="Freeform 4032"/>
              <p:cNvSpPr>
                <a:spLocks noChangeAspect="1"/>
              </p:cNvSpPr>
              <p:nvPr/>
            </p:nvSpPr>
            <p:spPr bwMode="auto">
              <a:xfrm>
                <a:off x="4212" y="1874"/>
                <a:ext cx="52" cy="22"/>
              </a:xfrm>
              <a:custGeom>
                <a:avLst/>
                <a:gdLst>
                  <a:gd name="T0" fmla="*/ 26 w 52"/>
                  <a:gd name="T1" fmla="*/ 0 h 22"/>
                  <a:gd name="T2" fmla="*/ 0 w 52"/>
                  <a:gd name="T3" fmla="*/ 12 h 22"/>
                  <a:gd name="T4" fmla="*/ 26 w 52"/>
                  <a:gd name="T5" fmla="*/ 22 h 22"/>
                  <a:gd name="T6" fmla="*/ 52 w 52"/>
                  <a:gd name="T7" fmla="*/ 10 h 22"/>
                  <a:gd name="T8" fmla="*/ 26 w 52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2"/>
                  <a:gd name="T17" fmla="*/ 52 w 52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2">
                    <a:moveTo>
                      <a:pt x="26" y="0"/>
                    </a:moveTo>
                    <a:lnTo>
                      <a:pt x="0" y="12"/>
                    </a:lnTo>
                    <a:lnTo>
                      <a:pt x="26" y="22"/>
                    </a:lnTo>
                    <a:lnTo>
                      <a:pt x="52" y="10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66" name="Freeform 4033"/>
              <p:cNvSpPr>
                <a:spLocks noChangeAspect="1"/>
              </p:cNvSpPr>
              <p:nvPr/>
            </p:nvSpPr>
            <p:spPr bwMode="auto">
              <a:xfrm>
                <a:off x="4238" y="1884"/>
                <a:ext cx="54" cy="22"/>
              </a:xfrm>
              <a:custGeom>
                <a:avLst/>
                <a:gdLst>
                  <a:gd name="T0" fmla="*/ 26 w 54"/>
                  <a:gd name="T1" fmla="*/ 0 h 22"/>
                  <a:gd name="T2" fmla="*/ 0 w 54"/>
                  <a:gd name="T3" fmla="*/ 12 h 22"/>
                  <a:gd name="T4" fmla="*/ 28 w 54"/>
                  <a:gd name="T5" fmla="*/ 22 h 22"/>
                  <a:gd name="T6" fmla="*/ 54 w 54"/>
                  <a:gd name="T7" fmla="*/ 10 h 22"/>
                  <a:gd name="T8" fmla="*/ 26 w 5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2"/>
                  <a:gd name="T17" fmla="*/ 54 w 5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2">
                    <a:moveTo>
                      <a:pt x="26" y="0"/>
                    </a:moveTo>
                    <a:lnTo>
                      <a:pt x="0" y="12"/>
                    </a:lnTo>
                    <a:lnTo>
                      <a:pt x="28" y="22"/>
                    </a:lnTo>
                    <a:lnTo>
                      <a:pt x="54" y="1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886F"/>
              </a:solidFill>
              <a:ln w="0">
                <a:solidFill>
                  <a:srgbClr val="0088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67" name="Freeform 4034"/>
              <p:cNvSpPr>
                <a:spLocks noChangeAspect="1"/>
              </p:cNvSpPr>
              <p:nvPr/>
            </p:nvSpPr>
            <p:spPr bwMode="auto">
              <a:xfrm>
                <a:off x="4238" y="1884"/>
                <a:ext cx="54" cy="22"/>
              </a:xfrm>
              <a:custGeom>
                <a:avLst/>
                <a:gdLst>
                  <a:gd name="T0" fmla="*/ 26 w 54"/>
                  <a:gd name="T1" fmla="*/ 0 h 22"/>
                  <a:gd name="T2" fmla="*/ 0 w 54"/>
                  <a:gd name="T3" fmla="*/ 12 h 22"/>
                  <a:gd name="T4" fmla="*/ 28 w 54"/>
                  <a:gd name="T5" fmla="*/ 22 h 22"/>
                  <a:gd name="T6" fmla="*/ 54 w 54"/>
                  <a:gd name="T7" fmla="*/ 10 h 22"/>
                  <a:gd name="T8" fmla="*/ 26 w 5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2"/>
                  <a:gd name="T17" fmla="*/ 54 w 5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2">
                    <a:moveTo>
                      <a:pt x="26" y="0"/>
                    </a:moveTo>
                    <a:lnTo>
                      <a:pt x="0" y="12"/>
                    </a:lnTo>
                    <a:lnTo>
                      <a:pt x="28" y="22"/>
                    </a:lnTo>
                    <a:lnTo>
                      <a:pt x="54" y="10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68" name="Freeform 4035"/>
              <p:cNvSpPr>
                <a:spLocks noChangeAspect="1"/>
              </p:cNvSpPr>
              <p:nvPr/>
            </p:nvSpPr>
            <p:spPr bwMode="auto">
              <a:xfrm>
                <a:off x="4266" y="1894"/>
                <a:ext cx="54" cy="22"/>
              </a:xfrm>
              <a:custGeom>
                <a:avLst/>
                <a:gdLst>
                  <a:gd name="T0" fmla="*/ 26 w 54"/>
                  <a:gd name="T1" fmla="*/ 0 h 22"/>
                  <a:gd name="T2" fmla="*/ 0 w 54"/>
                  <a:gd name="T3" fmla="*/ 12 h 22"/>
                  <a:gd name="T4" fmla="*/ 26 w 54"/>
                  <a:gd name="T5" fmla="*/ 22 h 22"/>
                  <a:gd name="T6" fmla="*/ 54 w 54"/>
                  <a:gd name="T7" fmla="*/ 10 h 22"/>
                  <a:gd name="T8" fmla="*/ 26 w 5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2"/>
                  <a:gd name="T17" fmla="*/ 54 w 5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2">
                    <a:moveTo>
                      <a:pt x="26" y="0"/>
                    </a:moveTo>
                    <a:lnTo>
                      <a:pt x="0" y="12"/>
                    </a:lnTo>
                    <a:lnTo>
                      <a:pt x="26" y="22"/>
                    </a:lnTo>
                    <a:lnTo>
                      <a:pt x="54" y="1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8670"/>
              </a:solidFill>
              <a:ln w="0">
                <a:solidFill>
                  <a:srgbClr val="0086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69" name="Freeform 4036"/>
              <p:cNvSpPr>
                <a:spLocks noChangeAspect="1"/>
              </p:cNvSpPr>
              <p:nvPr/>
            </p:nvSpPr>
            <p:spPr bwMode="auto">
              <a:xfrm>
                <a:off x="4266" y="1894"/>
                <a:ext cx="54" cy="22"/>
              </a:xfrm>
              <a:custGeom>
                <a:avLst/>
                <a:gdLst>
                  <a:gd name="T0" fmla="*/ 26 w 54"/>
                  <a:gd name="T1" fmla="*/ 0 h 22"/>
                  <a:gd name="T2" fmla="*/ 0 w 54"/>
                  <a:gd name="T3" fmla="*/ 12 h 22"/>
                  <a:gd name="T4" fmla="*/ 26 w 54"/>
                  <a:gd name="T5" fmla="*/ 22 h 22"/>
                  <a:gd name="T6" fmla="*/ 54 w 54"/>
                  <a:gd name="T7" fmla="*/ 10 h 22"/>
                  <a:gd name="T8" fmla="*/ 26 w 5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2"/>
                  <a:gd name="T17" fmla="*/ 54 w 5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2">
                    <a:moveTo>
                      <a:pt x="26" y="0"/>
                    </a:moveTo>
                    <a:lnTo>
                      <a:pt x="0" y="12"/>
                    </a:lnTo>
                    <a:lnTo>
                      <a:pt x="26" y="22"/>
                    </a:lnTo>
                    <a:lnTo>
                      <a:pt x="54" y="10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70" name="Freeform 4037"/>
              <p:cNvSpPr>
                <a:spLocks noChangeAspect="1"/>
              </p:cNvSpPr>
              <p:nvPr/>
            </p:nvSpPr>
            <p:spPr bwMode="auto">
              <a:xfrm>
                <a:off x="4292" y="1904"/>
                <a:ext cx="54" cy="20"/>
              </a:xfrm>
              <a:custGeom>
                <a:avLst/>
                <a:gdLst>
                  <a:gd name="T0" fmla="*/ 28 w 54"/>
                  <a:gd name="T1" fmla="*/ 0 h 20"/>
                  <a:gd name="T2" fmla="*/ 0 w 54"/>
                  <a:gd name="T3" fmla="*/ 12 h 20"/>
                  <a:gd name="T4" fmla="*/ 28 w 54"/>
                  <a:gd name="T5" fmla="*/ 20 h 20"/>
                  <a:gd name="T6" fmla="*/ 54 w 54"/>
                  <a:gd name="T7" fmla="*/ 8 h 20"/>
                  <a:gd name="T8" fmla="*/ 28 w 54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0"/>
                  <a:gd name="T17" fmla="*/ 54 w 54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0">
                    <a:moveTo>
                      <a:pt x="28" y="0"/>
                    </a:moveTo>
                    <a:lnTo>
                      <a:pt x="0" y="12"/>
                    </a:lnTo>
                    <a:lnTo>
                      <a:pt x="28" y="20"/>
                    </a:lnTo>
                    <a:lnTo>
                      <a:pt x="54" y="8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8470"/>
              </a:solidFill>
              <a:ln w="0">
                <a:solidFill>
                  <a:srgbClr val="0084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71" name="Freeform 4038"/>
              <p:cNvSpPr>
                <a:spLocks noChangeAspect="1"/>
              </p:cNvSpPr>
              <p:nvPr/>
            </p:nvSpPr>
            <p:spPr bwMode="auto">
              <a:xfrm>
                <a:off x="4292" y="1904"/>
                <a:ext cx="54" cy="20"/>
              </a:xfrm>
              <a:custGeom>
                <a:avLst/>
                <a:gdLst>
                  <a:gd name="T0" fmla="*/ 28 w 54"/>
                  <a:gd name="T1" fmla="*/ 0 h 20"/>
                  <a:gd name="T2" fmla="*/ 0 w 54"/>
                  <a:gd name="T3" fmla="*/ 12 h 20"/>
                  <a:gd name="T4" fmla="*/ 28 w 54"/>
                  <a:gd name="T5" fmla="*/ 20 h 20"/>
                  <a:gd name="T6" fmla="*/ 54 w 54"/>
                  <a:gd name="T7" fmla="*/ 8 h 20"/>
                  <a:gd name="T8" fmla="*/ 28 w 54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0"/>
                  <a:gd name="T17" fmla="*/ 54 w 54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0">
                    <a:moveTo>
                      <a:pt x="28" y="0"/>
                    </a:moveTo>
                    <a:lnTo>
                      <a:pt x="0" y="12"/>
                    </a:lnTo>
                    <a:lnTo>
                      <a:pt x="28" y="20"/>
                    </a:lnTo>
                    <a:lnTo>
                      <a:pt x="54" y="8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72" name="Freeform 4039"/>
              <p:cNvSpPr>
                <a:spLocks noChangeAspect="1"/>
              </p:cNvSpPr>
              <p:nvPr/>
            </p:nvSpPr>
            <p:spPr bwMode="auto">
              <a:xfrm>
                <a:off x="4320" y="1912"/>
                <a:ext cx="54" cy="22"/>
              </a:xfrm>
              <a:custGeom>
                <a:avLst/>
                <a:gdLst>
                  <a:gd name="T0" fmla="*/ 26 w 54"/>
                  <a:gd name="T1" fmla="*/ 0 h 22"/>
                  <a:gd name="T2" fmla="*/ 0 w 54"/>
                  <a:gd name="T3" fmla="*/ 12 h 22"/>
                  <a:gd name="T4" fmla="*/ 28 w 54"/>
                  <a:gd name="T5" fmla="*/ 22 h 22"/>
                  <a:gd name="T6" fmla="*/ 54 w 54"/>
                  <a:gd name="T7" fmla="*/ 8 h 22"/>
                  <a:gd name="T8" fmla="*/ 26 w 5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2"/>
                  <a:gd name="T17" fmla="*/ 54 w 5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2">
                    <a:moveTo>
                      <a:pt x="26" y="0"/>
                    </a:moveTo>
                    <a:lnTo>
                      <a:pt x="0" y="12"/>
                    </a:lnTo>
                    <a:lnTo>
                      <a:pt x="28" y="22"/>
                    </a:lnTo>
                    <a:lnTo>
                      <a:pt x="54" y="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8270"/>
              </a:solidFill>
              <a:ln w="0">
                <a:solidFill>
                  <a:srgbClr val="0082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73" name="Freeform 4040"/>
              <p:cNvSpPr>
                <a:spLocks noChangeAspect="1"/>
              </p:cNvSpPr>
              <p:nvPr/>
            </p:nvSpPr>
            <p:spPr bwMode="auto">
              <a:xfrm>
                <a:off x="4320" y="1912"/>
                <a:ext cx="54" cy="22"/>
              </a:xfrm>
              <a:custGeom>
                <a:avLst/>
                <a:gdLst>
                  <a:gd name="T0" fmla="*/ 26 w 54"/>
                  <a:gd name="T1" fmla="*/ 0 h 22"/>
                  <a:gd name="T2" fmla="*/ 0 w 54"/>
                  <a:gd name="T3" fmla="*/ 12 h 22"/>
                  <a:gd name="T4" fmla="*/ 28 w 54"/>
                  <a:gd name="T5" fmla="*/ 22 h 22"/>
                  <a:gd name="T6" fmla="*/ 54 w 54"/>
                  <a:gd name="T7" fmla="*/ 8 h 22"/>
                  <a:gd name="T8" fmla="*/ 26 w 5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2"/>
                  <a:gd name="T17" fmla="*/ 54 w 5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2">
                    <a:moveTo>
                      <a:pt x="26" y="0"/>
                    </a:moveTo>
                    <a:lnTo>
                      <a:pt x="0" y="12"/>
                    </a:lnTo>
                    <a:lnTo>
                      <a:pt x="28" y="22"/>
                    </a:lnTo>
                    <a:lnTo>
                      <a:pt x="54" y="8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74" name="Freeform 4041"/>
              <p:cNvSpPr>
                <a:spLocks noChangeAspect="1"/>
              </p:cNvSpPr>
              <p:nvPr/>
            </p:nvSpPr>
            <p:spPr bwMode="auto">
              <a:xfrm>
                <a:off x="4348" y="1920"/>
                <a:ext cx="54" cy="22"/>
              </a:xfrm>
              <a:custGeom>
                <a:avLst/>
                <a:gdLst>
                  <a:gd name="T0" fmla="*/ 26 w 54"/>
                  <a:gd name="T1" fmla="*/ 0 h 22"/>
                  <a:gd name="T2" fmla="*/ 0 w 54"/>
                  <a:gd name="T3" fmla="*/ 14 h 22"/>
                  <a:gd name="T4" fmla="*/ 28 w 54"/>
                  <a:gd name="T5" fmla="*/ 22 h 22"/>
                  <a:gd name="T6" fmla="*/ 54 w 54"/>
                  <a:gd name="T7" fmla="*/ 8 h 22"/>
                  <a:gd name="T8" fmla="*/ 26 w 5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2"/>
                  <a:gd name="T17" fmla="*/ 54 w 5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2">
                    <a:moveTo>
                      <a:pt x="26" y="0"/>
                    </a:moveTo>
                    <a:lnTo>
                      <a:pt x="0" y="14"/>
                    </a:lnTo>
                    <a:lnTo>
                      <a:pt x="28" y="22"/>
                    </a:lnTo>
                    <a:lnTo>
                      <a:pt x="54" y="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7E71"/>
              </a:solidFill>
              <a:ln w="0">
                <a:solidFill>
                  <a:srgbClr val="007E7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75" name="Freeform 4042"/>
              <p:cNvSpPr>
                <a:spLocks noChangeAspect="1"/>
              </p:cNvSpPr>
              <p:nvPr/>
            </p:nvSpPr>
            <p:spPr bwMode="auto">
              <a:xfrm>
                <a:off x="4348" y="1920"/>
                <a:ext cx="54" cy="22"/>
              </a:xfrm>
              <a:custGeom>
                <a:avLst/>
                <a:gdLst>
                  <a:gd name="T0" fmla="*/ 26 w 54"/>
                  <a:gd name="T1" fmla="*/ 0 h 22"/>
                  <a:gd name="T2" fmla="*/ 0 w 54"/>
                  <a:gd name="T3" fmla="*/ 14 h 22"/>
                  <a:gd name="T4" fmla="*/ 28 w 54"/>
                  <a:gd name="T5" fmla="*/ 22 h 22"/>
                  <a:gd name="T6" fmla="*/ 54 w 54"/>
                  <a:gd name="T7" fmla="*/ 8 h 22"/>
                  <a:gd name="T8" fmla="*/ 26 w 5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2"/>
                  <a:gd name="T17" fmla="*/ 54 w 5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2">
                    <a:moveTo>
                      <a:pt x="26" y="0"/>
                    </a:moveTo>
                    <a:lnTo>
                      <a:pt x="0" y="14"/>
                    </a:lnTo>
                    <a:lnTo>
                      <a:pt x="28" y="22"/>
                    </a:lnTo>
                    <a:lnTo>
                      <a:pt x="54" y="8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76" name="Freeform 4043"/>
              <p:cNvSpPr>
                <a:spLocks noChangeAspect="1"/>
              </p:cNvSpPr>
              <p:nvPr/>
            </p:nvSpPr>
            <p:spPr bwMode="auto">
              <a:xfrm>
                <a:off x="4376" y="1928"/>
                <a:ext cx="56" cy="22"/>
              </a:xfrm>
              <a:custGeom>
                <a:avLst/>
                <a:gdLst>
                  <a:gd name="T0" fmla="*/ 26 w 56"/>
                  <a:gd name="T1" fmla="*/ 0 h 22"/>
                  <a:gd name="T2" fmla="*/ 0 w 56"/>
                  <a:gd name="T3" fmla="*/ 14 h 22"/>
                  <a:gd name="T4" fmla="*/ 30 w 56"/>
                  <a:gd name="T5" fmla="*/ 22 h 22"/>
                  <a:gd name="T6" fmla="*/ 56 w 56"/>
                  <a:gd name="T7" fmla="*/ 8 h 22"/>
                  <a:gd name="T8" fmla="*/ 26 w 56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2"/>
                  <a:gd name="T17" fmla="*/ 56 w 56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2">
                    <a:moveTo>
                      <a:pt x="26" y="0"/>
                    </a:moveTo>
                    <a:lnTo>
                      <a:pt x="0" y="14"/>
                    </a:lnTo>
                    <a:lnTo>
                      <a:pt x="30" y="22"/>
                    </a:lnTo>
                    <a:lnTo>
                      <a:pt x="56" y="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7A71"/>
              </a:solidFill>
              <a:ln w="0">
                <a:solidFill>
                  <a:srgbClr val="007A7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77" name="Freeform 4044"/>
              <p:cNvSpPr>
                <a:spLocks noChangeAspect="1"/>
              </p:cNvSpPr>
              <p:nvPr/>
            </p:nvSpPr>
            <p:spPr bwMode="auto">
              <a:xfrm>
                <a:off x="4376" y="1928"/>
                <a:ext cx="56" cy="22"/>
              </a:xfrm>
              <a:custGeom>
                <a:avLst/>
                <a:gdLst>
                  <a:gd name="T0" fmla="*/ 26 w 56"/>
                  <a:gd name="T1" fmla="*/ 0 h 22"/>
                  <a:gd name="T2" fmla="*/ 0 w 56"/>
                  <a:gd name="T3" fmla="*/ 14 h 22"/>
                  <a:gd name="T4" fmla="*/ 30 w 56"/>
                  <a:gd name="T5" fmla="*/ 22 h 22"/>
                  <a:gd name="T6" fmla="*/ 56 w 56"/>
                  <a:gd name="T7" fmla="*/ 8 h 22"/>
                  <a:gd name="T8" fmla="*/ 26 w 56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2"/>
                  <a:gd name="T17" fmla="*/ 56 w 56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2">
                    <a:moveTo>
                      <a:pt x="26" y="0"/>
                    </a:moveTo>
                    <a:lnTo>
                      <a:pt x="0" y="14"/>
                    </a:lnTo>
                    <a:lnTo>
                      <a:pt x="30" y="22"/>
                    </a:lnTo>
                    <a:lnTo>
                      <a:pt x="56" y="8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78" name="Freeform 4045"/>
              <p:cNvSpPr>
                <a:spLocks noChangeAspect="1"/>
              </p:cNvSpPr>
              <p:nvPr/>
            </p:nvSpPr>
            <p:spPr bwMode="auto">
              <a:xfrm>
                <a:off x="4406" y="1936"/>
                <a:ext cx="54" cy="20"/>
              </a:xfrm>
              <a:custGeom>
                <a:avLst/>
                <a:gdLst>
                  <a:gd name="T0" fmla="*/ 26 w 54"/>
                  <a:gd name="T1" fmla="*/ 0 h 20"/>
                  <a:gd name="T2" fmla="*/ 0 w 54"/>
                  <a:gd name="T3" fmla="*/ 14 h 20"/>
                  <a:gd name="T4" fmla="*/ 28 w 54"/>
                  <a:gd name="T5" fmla="*/ 20 h 20"/>
                  <a:gd name="T6" fmla="*/ 54 w 54"/>
                  <a:gd name="T7" fmla="*/ 6 h 20"/>
                  <a:gd name="T8" fmla="*/ 26 w 54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0"/>
                  <a:gd name="T17" fmla="*/ 54 w 54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0">
                    <a:moveTo>
                      <a:pt x="26" y="0"/>
                    </a:moveTo>
                    <a:lnTo>
                      <a:pt x="0" y="14"/>
                    </a:lnTo>
                    <a:lnTo>
                      <a:pt x="28" y="20"/>
                    </a:lnTo>
                    <a:lnTo>
                      <a:pt x="54" y="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7572"/>
              </a:solidFill>
              <a:ln w="0">
                <a:solidFill>
                  <a:srgbClr val="00757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79" name="Freeform 4046"/>
              <p:cNvSpPr>
                <a:spLocks noChangeAspect="1"/>
              </p:cNvSpPr>
              <p:nvPr/>
            </p:nvSpPr>
            <p:spPr bwMode="auto">
              <a:xfrm>
                <a:off x="4406" y="1936"/>
                <a:ext cx="54" cy="20"/>
              </a:xfrm>
              <a:custGeom>
                <a:avLst/>
                <a:gdLst>
                  <a:gd name="T0" fmla="*/ 26 w 54"/>
                  <a:gd name="T1" fmla="*/ 0 h 20"/>
                  <a:gd name="T2" fmla="*/ 0 w 54"/>
                  <a:gd name="T3" fmla="*/ 14 h 20"/>
                  <a:gd name="T4" fmla="*/ 28 w 54"/>
                  <a:gd name="T5" fmla="*/ 20 h 20"/>
                  <a:gd name="T6" fmla="*/ 54 w 54"/>
                  <a:gd name="T7" fmla="*/ 6 h 20"/>
                  <a:gd name="T8" fmla="*/ 26 w 54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0"/>
                  <a:gd name="T17" fmla="*/ 54 w 54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0">
                    <a:moveTo>
                      <a:pt x="26" y="0"/>
                    </a:moveTo>
                    <a:lnTo>
                      <a:pt x="0" y="14"/>
                    </a:lnTo>
                    <a:lnTo>
                      <a:pt x="28" y="20"/>
                    </a:lnTo>
                    <a:lnTo>
                      <a:pt x="54" y="6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80" name="Freeform 4047"/>
              <p:cNvSpPr>
                <a:spLocks noChangeAspect="1"/>
              </p:cNvSpPr>
              <p:nvPr/>
            </p:nvSpPr>
            <p:spPr bwMode="auto">
              <a:xfrm>
                <a:off x="4434" y="1942"/>
                <a:ext cx="56" cy="20"/>
              </a:xfrm>
              <a:custGeom>
                <a:avLst/>
                <a:gdLst>
                  <a:gd name="T0" fmla="*/ 26 w 56"/>
                  <a:gd name="T1" fmla="*/ 0 h 20"/>
                  <a:gd name="T2" fmla="*/ 0 w 56"/>
                  <a:gd name="T3" fmla="*/ 14 h 20"/>
                  <a:gd name="T4" fmla="*/ 30 w 56"/>
                  <a:gd name="T5" fmla="*/ 20 h 20"/>
                  <a:gd name="T6" fmla="*/ 56 w 56"/>
                  <a:gd name="T7" fmla="*/ 6 h 20"/>
                  <a:gd name="T8" fmla="*/ 26 w 56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0"/>
                  <a:gd name="T17" fmla="*/ 56 w 56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0">
                    <a:moveTo>
                      <a:pt x="26" y="0"/>
                    </a:moveTo>
                    <a:lnTo>
                      <a:pt x="0" y="14"/>
                    </a:lnTo>
                    <a:lnTo>
                      <a:pt x="30" y="20"/>
                    </a:lnTo>
                    <a:lnTo>
                      <a:pt x="56" y="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7074"/>
              </a:solidFill>
              <a:ln w="0">
                <a:solidFill>
                  <a:srgbClr val="00707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81" name="Freeform 4048"/>
              <p:cNvSpPr>
                <a:spLocks noChangeAspect="1"/>
              </p:cNvSpPr>
              <p:nvPr/>
            </p:nvSpPr>
            <p:spPr bwMode="auto">
              <a:xfrm>
                <a:off x="4434" y="1942"/>
                <a:ext cx="56" cy="20"/>
              </a:xfrm>
              <a:custGeom>
                <a:avLst/>
                <a:gdLst>
                  <a:gd name="T0" fmla="*/ 26 w 56"/>
                  <a:gd name="T1" fmla="*/ 0 h 20"/>
                  <a:gd name="T2" fmla="*/ 0 w 56"/>
                  <a:gd name="T3" fmla="*/ 14 h 20"/>
                  <a:gd name="T4" fmla="*/ 30 w 56"/>
                  <a:gd name="T5" fmla="*/ 20 h 20"/>
                  <a:gd name="T6" fmla="*/ 56 w 56"/>
                  <a:gd name="T7" fmla="*/ 6 h 20"/>
                  <a:gd name="T8" fmla="*/ 26 w 56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0"/>
                  <a:gd name="T17" fmla="*/ 56 w 56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0">
                    <a:moveTo>
                      <a:pt x="26" y="0"/>
                    </a:moveTo>
                    <a:lnTo>
                      <a:pt x="0" y="14"/>
                    </a:lnTo>
                    <a:lnTo>
                      <a:pt x="30" y="20"/>
                    </a:lnTo>
                    <a:lnTo>
                      <a:pt x="56" y="6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82" name="Freeform 4049"/>
              <p:cNvSpPr>
                <a:spLocks noChangeAspect="1"/>
              </p:cNvSpPr>
              <p:nvPr/>
            </p:nvSpPr>
            <p:spPr bwMode="auto">
              <a:xfrm>
                <a:off x="4464" y="1948"/>
                <a:ext cx="56" cy="20"/>
              </a:xfrm>
              <a:custGeom>
                <a:avLst/>
                <a:gdLst>
                  <a:gd name="T0" fmla="*/ 26 w 56"/>
                  <a:gd name="T1" fmla="*/ 0 h 20"/>
                  <a:gd name="T2" fmla="*/ 0 w 56"/>
                  <a:gd name="T3" fmla="*/ 14 h 20"/>
                  <a:gd name="T4" fmla="*/ 30 w 56"/>
                  <a:gd name="T5" fmla="*/ 20 h 20"/>
                  <a:gd name="T6" fmla="*/ 56 w 56"/>
                  <a:gd name="T7" fmla="*/ 4 h 20"/>
                  <a:gd name="T8" fmla="*/ 26 w 56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0"/>
                  <a:gd name="T17" fmla="*/ 56 w 56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0">
                    <a:moveTo>
                      <a:pt x="26" y="0"/>
                    </a:moveTo>
                    <a:lnTo>
                      <a:pt x="0" y="14"/>
                    </a:lnTo>
                    <a:lnTo>
                      <a:pt x="30" y="20"/>
                    </a:lnTo>
                    <a:lnTo>
                      <a:pt x="56" y="4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B76"/>
              </a:solidFill>
              <a:ln w="0">
                <a:solidFill>
                  <a:srgbClr val="006B7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83" name="Freeform 4050"/>
              <p:cNvSpPr>
                <a:spLocks noChangeAspect="1"/>
              </p:cNvSpPr>
              <p:nvPr/>
            </p:nvSpPr>
            <p:spPr bwMode="auto">
              <a:xfrm>
                <a:off x="4464" y="1948"/>
                <a:ext cx="56" cy="20"/>
              </a:xfrm>
              <a:custGeom>
                <a:avLst/>
                <a:gdLst>
                  <a:gd name="T0" fmla="*/ 26 w 56"/>
                  <a:gd name="T1" fmla="*/ 0 h 20"/>
                  <a:gd name="T2" fmla="*/ 0 w 56"/>
                  <a:gd name="T3" fmla="*/ 14 h 20"/>
                  <a:gd name="T4" fmla="*/ 30 w 56"/>
                  <a:gd name="T5" fmla="*/ 20 h 20"/>
                  <a:gd name="T6" fmla="*/ 56 w 56"/>
                  <a:gd name="T7" fmla="*/ 4 h 20"/>
                  <a:gd name="T8" fmla="*/ 26 w 56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0"/>
                  <a:gd name="T17" fmla="*/ 56 w 56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0">
                    <a:moveTo>
                      <a:pt x="26" y="0"/>
                    </a:moveTo>
                    <a:lnTo>
                      <a:pt x="0" y="14"/>
                    </a:lnTo>
                    <a:lnTo>
                      <a:pt x="30" y="20"/>
                    </a:lnTo>
                    <a:lnTo>
                      <a:pt x="56" y="4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84" name="Freeform 4051"/>
              <p:cNvSpPr>
                <a:spLocks noChangeAspect="1"/>
              </p:cNvSpPr>
              <p:nvPr/>
            </p:nvSpPr>
            <p:spPr bwMode="auto">
              <a:xfrm>
                <a:off x="4494" y="1952"/>
                <a:ext cx="56" cy="20"/>
              </a:xfrm>
              <a:custGeom>
                <a:avLst/>
                <a:gdLst>
                  <a:gd name="T0" fmla="*/ 26 w 56"/>
                  <a:gd name="T1" fmla="*/ 0 h 20"/>
                  <a:gd name="T2" fmla="*/ 0 w 56"/>
                  <a:gd name="T3" fmla="*/ 16 h 20"/>
                  <a:gd name="T4" fmla="*/ 30 w 56"/>
                  <a:gd name="T5" fmla="*/ 20 h 20"/>
                  <a:gd name="T6" fmla="*/ 56 w 56"/>
                  <a:gd name="T7" fmla="*/ 4 h 20"/>
                  <a:gd name="T8" fmla="*/ 26 w 56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0"/>
                  <a:gd name="T17" fmla="*/ 56 w 56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0">
                    <a:moveTo>
                      <a:pt x="26" y="0"/>
                    </a:moveTo>
                    <a:lnTo>
                      <a:pt x="0" y="16"/>
                    </a:lnTo>
                    <a:lnTo>
                      <a:pt x="30" y="20"/>
                    </a:lnTo>
                    <a:lnTo>
                      <a:pt x="56" y="4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778"/>
              </a:solidFill>
              <a:ln w="0">
                <a:solidFill>
                  <a:srgbClr val="00677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85" name="Freeform 4052"/>
              <p:cNvSpPr>
                <a:spLocks noChangeAspect="1"/>
              </p:cNvSpPr>
              <p:nvPr/>
            </p:nvSpPr>
            <p:spPr bwMode="auto">
              <a:xfrm>
                <a:off x="4494" y="1952"/>
                <a:ext cx="56" cy="20"/>
              </a:xfrm>
              <a:custGeom>
                <a:avLst/>
                <a:gdLst>
                  <a:gd name="T0" fmla="*/ 26 w 56"/>
                  <a:gd name="T1" fmla="*/ 0 h 20"/>
                  <a:gd name="T2" fmla="*/ 0 w 56"/>
                  <a:gd name="T3" fmla="*/ 16 h 20"/>
                  <a:gd name="T4" fmla="*/ 30 w 56"/>
                  <a:gd name="T5" fmla="*/ 20 h 20"/>
                  <a:gd name="T6" fmla="*/ 56 w 56"/>
                  <a:gd name="T7" fmla="*/ 4 h 20"/>
                  <a:gd name="T8" fmla="*/ 26 w 56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0"/>
                  <a:gd name="T17" fmla="*/ 56 w 56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0">
                    <a:moveTo>
                      <a:pt x="26" y="0"/>
                    </a:moveTo>
                    <a:lnTo>
                      <a:pt x="0" y="16"/>
                    </a:lnTo>
                    <a:lnTo>
                      <a:pt x="30" y="20"/>
                    </a:lnTo>
                    <a:lnTo>
                      <a:pt x="56" y="4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86" name="Freeform 4053"/>
              <p:cNvSpPr>
                <a:spLocks noChangeAspect="1"/>
              </p:cNvSpPr>
              <p:nvPr/>
            </p:nvSpPr>
            <p:spPr bwMode="auto">
              <a:xfrm>
                <a:off x="4524" y="1956"/>
                <a:ext cx="56" cy="20"/>
              </a:xfrm>
              <a:custGeom>
                <a:avLst/>
                <a:gdLst>
                  <a:gd name="T0" fmla="*/ 26 w 56"/>
                  <a:gd name="T1" fmla="*/ 0 h 20"/>
                  <a:gd name="T2" fmla="*/ 0 w 56"/>
                  <a:gd name="T3" fmla="*/ 16 h 20"/>
                  <a:gd name="T4" fmla="*/ 30 w 56"/>
                  <a:gd name="T5" fmla="*/ 20 h 20"/>
                  <a:gd name="T6" fmla="*/ 56 w 56"/>
                  <a:gd name="T7" fmla="*/ 4 h 20"/>
                  <a:gd name="T8" fmla="*/ 26 w 56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0"/>
                  <a:gd name="T17" fmla="*/ 56 w 56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0">
                    <a:moveTo>
                      <a:pt x="26" y="0"/>
                    </a:moveTo>
                    <a:lnTo>
                      <a:pt x="0" y="16"/>
                    </a:lnTo>
                    <a:lnTo>
                      <a:pt x="30" y="20"/>
                    </a:lnTo>
                    <a:lnTo>
                      <a:pt x="56" y="4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27B"/>
              </a:solidFill>
              <a:ln w="0">
                <a:solidFill>
                  <a:srgbClr val="00627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87" name="Freeform 4054"/>
              <p:cNvSpPr>
                <a:spLocks noChangeAspect="1"/>
              </p:cNvSpPr>
              <p:nvPr/>
            </p:nvSpPr>
            <p:spPr bwMode="auto">
              <a:xfrm>
                <a:off x="4524" y="1956"/>
                <a:ext cx="56" cy="20"/>
              </a:xfrm>
              <a:custGeom>
                <a:avLst/>
                <a:gdLst>
                  <a:gd name="T0" fmla="*/ 26 w 56"/>
                  <a:gd name="T1" fmla="*/ 0 h 20"/>
                  <a:gd name="T2" fmla="*/ 0 w 56"/>
                  <a:gd name="T3" fmla="*/ 16 h 20"/>
                  <a:gd name="T4" fmla="*/ 30 w 56"/>
                  <a:gd name="T5" fmla="*/ 20 h 20"/>
                  <a:gd name="T6" fmla="*/ 56 w 56"/>
                  <a:gd name="T7" fmla="*/ 4 h 20"/>
                  <a:gd name="T8" fmla="*/ 26 w 56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0"/>
                  <a:gd name="T17" fmla="*/ 56 w 56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0">
                    <a:moveTo>
                      <a:pt x="26" y="0"/>
                    </a:moveTo>
                    <a:lnTo>
                      <a:pt x="0" y="16"/>
                    </a:lnTo>
                    <a:lnTo>
                      <a:pt x="30" y="20"/>
                    </a:lnTo>
                    <a:lnTo>
                      <a:pt x="56" y="4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88" name="Freeform 4055"/>
              <p:cNvSpPr>
                <a:spLocks noChangeAspect="1"/>
              </p:cNvSpPr>
              <p:nvPr/>
            </p:nvSpPr>
            <p:spPr bwMode="auto">
              <a:xfrm>
                <a:off x="4554" y="1960"/>
                <a:ext cx="58" cy="18"/>
              </a:xfrm>
              <a:custGeom>
                <a:avLst/>
                <a:gdLst>
                  <a:gd name="T0" fmla="*/ 26 w 58"/>
                  <a:gd name="T1" fmla="*/ 0 h 18"/>
                  <a:gd name="T2" fmla="*/ 0 w 58"/>
                  <a:gd name="T3" fmla="*/ 16 h 18"/>
                  <a:gd name="T4" fmla="*/ 32 w 58"/>
                  <a:gd name="T5" fmla="*/ 18 h 18"/>
                  <a:gd name="T6" fmla="*/ 58 w 58"/>
                  <a:gd name="T7" fmla="*/ 2 h 18"/>
                  <a:gd name="T8" fmla="*/ 26 w 58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18"/>
                  <a:gd name="T17" fmla="*/ 58 w 58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18">
                    <a:moveTo>
                      <a:pt x="26" y="0"/>
                    </a:moveTo>
                    <a:lnTo>
                      <a:pt x="0" y="16"/>
                    </a:lnTo>
                    <a:lnTo>
                      <a:pt x="32" y="18"/>
                    </a:lnTo>
                    <a:lnTo>
                      <a:pt x="58" y="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5E7E"/>
              </a:solidFill>
              <a:ln w="0">
                <a:solidFill>
                  <a:srgbClr val="005E7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89" name="Freeform 4056"/>
              <p:cNvSpPr>
                <a:spLocks noChangeAspect="1"/>
              </p:cNvSpPr>
              <p:nvPr/>
            </p:nvSpPr>
            <p:spPr bwMode="auto">
              <a:xfrm>
                <a:off x="4554" y="1960"/>
                <a:ext cx="58" cy="18"/>
              </a:xfrm>
              <a:custGeom>
                <a:avLst/>
                <a:gdLst>
                  <a:gd name="T0" fmla="*/ 26 w 58"/>
                  <a:gd name="T1" fmla="*/ 0 h 18"/>
                  <a:gd name="T2" fmla="*/ 0 w 58"/>
                  <a:gd name="T3" fmla="*/ 16 h 18"/>
                  <a:gd name="T4" fmla="*/ 32 w 58"/>
                  <a:gd name="T5" fmla="*/ 18 h 18"/>
                  <a:gd name="T6" fmla="*/ 58 w 58"/>
                  <a:gd name="T7" fmla="*/ 2 h 18"/>
                  <a:gd name="T8" fmla="*/ 26 w 58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18"/>
                  <a:gd name="T17" fmla="*/ 58 w 58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18">
                    <a:moveTo>
                      <a:pt x="26" y="0"/>
                    </a:moveTo>
                    <a:lnTo>
                      <a:pt x="0" y="16"/>
                    </a:lnTo>
                    <a:lnTo>
                      <a:pt x="32" y="18"/>
                    </a:lnTo>
                    <a:lnTo>
                      <a:pt x="58" y="2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90" name="Freeform 4057"/>
              <p:cNvSpPr>
                <a:spLocks noChangeAspect="1"/>
              </p:cNvSpPr>
              <p:nvPr/>
            </p:nvSpPr>
            <p:spPr bwMode="auto">
              <a:xfrm>
                <a:off x="4586" y="1962"/>
                <a:ext cx="58" cy="20"/>
              </a:xfrm>
              <a:custGeom>
                <a:avLst/>
                <a:gdLst>
                  <a:gd name="T0" fmla="*/ 26 w 58"/>
                  <a:gd name="T1" fmla="*/ 0 h 20"/>
                  <a:gd name="T2" fmla="*/ 0 w 58"/>
                  <a:gd name="T3" fmla="*/ 16 h 20"/>
                  <a:gd name="T4" fmla="*/ 32 w 58"/>
                  <a:gd name="T5" fmla="*/ 20 h 20"/>
                  <a:gd name="T6" fmla="*/ 58 w 58"/>
                  <a:gd name="T7" fmla="*/ 2 h 20"/>
                  <a:gd name="T8" fmla="*/ 26 w 58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0"/>
                  <a:gd name="T17" fmla="*/ 58 w 58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0">
                    <a:moveTo>
                      <a:pt x="26" y="0"/>
                    </a:moveTo>
                    <a:lnTo>
                      <a:pt x="0" y="16"/>
                    </a:lnTo>
                    <a:lnTo>
                      <a:pt x="32" y="20"/>
                    </a:lnTo>
                    <a:lnTo>
                      <a:pt x="58" y="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5B81"/>
              </a:solidFill>
              <a:ln w="0">
                <a:solidFill>
                  <a:srgbClr val="005B8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91" name="Freeform 4058"/>
              <p:cNvSpPr>
                <a:spLocks noChangeAspect="1"/>
              </p:cNvSpPr>
              <p:nvPr/>
            </p:nvSpPr>
            <p:spPr bwMode="auto">
              <a:xfrm>
                <a:off x="4586" y="1962"/>
                <a:ext cx="58" cy="20"/>
              </a:xfrm>
              <a:custGeom>
                <a:avLst/>
                <a:gdLst>
                  <a:gd name="T0" fmla="*/ 26 w 58"/>
                  <a:gd name="T1" fmla="*/ 0 h 20"/>
                  <a:gd name="T2" fmla="*/ 0 w 58"/>
                  <a:gd name="T3" fmla="*/ 16 h 20"/>
                  <a:gd name="T4" fmla="*/ 32 w 58"/>
                  <a:gd name="T5" fmla="*/ 20 h 20"/>
                  <a:gd name="T6" fmla="*/ 58 w 58"/>
                  <a:gd name="T7" fmla="*/ 2 h 20"/>
                  <a:gd name="T8" fmla="*/ 26 w 58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0"/>
                  <a:gd name="T17" fmla="*/ 58 w 58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0">
                    <a:moveTo>
                      <a:pt x="26" y="0"/>
                    </a:moveTo>
                    <a:lnTo>
                      <a:pt x="0" y="16"/>
                    </a:lnTo>
                    <a:lnTo>
                      <a:pt x="32" y="20"/>
                    </a:lnTo>
                    <a:lnTo>
                      <a:pt x="58" y="2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92" name="Freeform 4059"/>
              <p:cNvSpPr>
                <a:spLocks noChangeAspect="1"/>
              </p:cNvSpPr>
              <p:nvPr/>
            </p:nvSpPr>
            <p:spPr bwMode="auto">
              <a:xfrm>
                <a:off x="4618" y="1964"/>
                <a:ext cx="58" cy="20"/>
              </a:xfrm>
              <a:custGeom>
                <a:avLst/>
                <a:gdLst>
                  <a:gd name="T0" fmla="*/ 26 w 58"/>
                  <a:gd name="T1" fmla="*/ 0 h 20"/>
                  <a:gd name="T2" fmla="*/ 0 w 58"/>
                  <a:gd name="T3" fmla="*/ 18 h 20"/>
                  <a:gd name="T4" fmla="*/ 32 w 58"/>
                  <a:gd name="T5" fmla="*/ 20 h 20"/>
                  <a:gd name="T6" fmla="*/ 58 w 58"/>
                  <a:gd name="T7" fmla="*/ 2 h 20"/>
                  <a:gd name="T8" fmla="*/ 26 w 58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0"/>
                  <a:gd name="T17" fmla="*/ 58 w 58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0">
                    <a:moveTo>
                      <a:pt x="26" y="0"/>
                    </a:moveTo>
                    <a:lnTo>
                      <a:pt x="0" y="18"/>
                    </a:lnTo>
                    <a:lnTo>
                      <a:pt x="32" y="20"/>
                    </a:lnTo>
                    <a:lnTo>
                      <a:pt x="58" y="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5A85"/>
              </a:solidFill>
              <a:ln w="0">
                <a:solidFill>
                  <a:srgbClr val="005A8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93" name="Freeform 4060"/>
              <p:cNvSpPr>
                <a:spLocks noChangeAspect="1"/>
              </p:cNvSpPr>
              <p:nvPr/>
            </p:nvSpPr>
            <p:spPr bwMode="auto">
              <a:xfrm>
                <a:off x="4618" y="1964"/>
                <a:ext cx="58" cy="20"/>
              </a:xfrm>
              <a:custGeom>
                <a:avLst/>
                <a:gdLst>
                  <a:gd name="T0" fmla="*/ 26 w 58"/>
                  <a:gd name="T1" fmla="*/ 0 h 20"/>
                  <a:gd name="T2" fmla="*/ 0 w 58"/>
                  <a:gd name="T3" fmla="*/ 18 h 20"/>
                  <a:gd name="T4" fmla="*/ 32 w 58"/>
                  <a:gd name="T5" fmla="*/ 20 h 20"/>
                  <a:gd name="T6" fmla="*/ 58 w 58"/>
                  <a:gd name="T7" fmla="*/ 2 h 20"/>
                  <a:gd name="T8" fmla="*/ 26 w 58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0"/>
                  <a:gd name="T17" fmla="*/ 58 w 58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0">
                    <a:moveTo>
                      <a:pt x="26" y="0"/>
                    </a:moveTo>
                    <a:lnTo>
                      <a:pt x="0" y="18"/>
                    </a:lnTo>
                    <a:lnTo>
                      <a:pt x="32" y="20"/>
                    </a:lnTo>
                    <a:lnTo>
                      <a:pt x="58" y="2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94" name="Freeform 4061"/>
              <p:cNvSpPr>
                <a:spLocks noChangeAspect="1"/>
              </p:cNvSpPr>
              <p:nvPr/>
            </p:nvSpPr>
            <p:spPr bwMode="auto">
              <a:xfrm>
                <a:off x="4650" y="1966"/>
                <a:ext cx="58" cy="22"/>
              </a:xfrm>
              <a:custGeom>
                <a:avLst/>
                <a:gdLst>
                  <a:gd name="T0" fmla="*/ 26 w 58"/>
                  <a:gd name="T1" fmla="*/ 0 h 22"/>
                  <a:gd name="T2" fmla="*/ 0 w 58"/>
                  <a:gd name="T3" fmla="*/ 18 h 22"/>
                  <a:gd name="T4" fmla="*/ 32 w 58"/>
                  <a:gd name="T5" fmla="*/ 22 h 22"/>
                  <a:gd name="T6" fmla="*/ 58 w 58"/>
                  <a:gd name="T7" fmla="*/ 2 h 22"/>
                  <a:gd name="T8" fmla="*/ 26 w 58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2"/>
                  <a:gd name="T17" fmla="*/ 58 w 58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2">
                    <a:moveTo>
                      <a:pt x="26" y="0"/>
                    </a:moveTo>
                    <a:lnTo>
                      <a:pt x="0" y="18"/>
                    </a:lnTo>
                    <a:lnTo>
                      <a:pt x="32" y="22"/>
                    </a:lnTo>
                    <a:lnTo>
                      <a:pt x="58" y="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5A88"/>
              </a:solidFill>
              <a:ln w="0">
                <a:solidFill>
                  <a:srgbClr val="005A8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95" name="Freeform 4062"/>
              <p:cNvSpPr>
                <a:spLocks noChangeAspect="1"/>
              </p:cNvSpPr>
              <p:nvPr/>
            </p:nvSpPr>
            <p:spPr bwMode="auto">
              <a:xfrm>
                <a:off x="4650" y="1966"/>
                <a:ext cx="58" cy="22"/>
              </a:xfrm>
              <a:custGeom>
                <a:avLst/>
                <a:gdLst>
                  <a:gd name="T0" fmla="*/ 26 w 58"/>
                  <a:gd name="T1" fmla="*/ 0 h 22"/>
                  <a:gd name="T2" fmla="*/ 0 w 58"/>
                  <a:gd name="T3" fmla="*/ 18 h 22"/>
                  <a:gd name="T4" fmla="*/ 32 w 58"/>
                  <a:gd name="T5" fmla="*/ 22 h 22"/>
                  <a:gd name="T6" fmla="*/ 58 w 58"/>
                  <a:gd name="T7" fmla="*/ 2 h 22"/>
                  <a:gd name="T8" fmla="*/ 26 w 58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2"/>
                  <a:gd name="T17" fmla="*/ 58 w 58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2">
                    <a:moveTo>
                      <a:pt x="26" y="0"/>
                    </a:moveTo>
                    <a:lnTo>
                      <a:pt x="0" y="18"/>
                    </a:lnTo>
                    <a:lnTo>
                      <a:pt x="32" y="22"/>
                    </a:lnTo>
                    <a:lnTo>
                      <a:pt x="58" y="2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96" name="Freeform 4063"/>
              <p:cNvSpPr>
                <a:spLocks noChangeAspect="1"/>
              </p:cNvSpPr>
              <p:nvPr/>
            </p:nvSpPr>
            <p:spPr bwMode="auto">
              <a:xfrm>
                <a:off x="4682" y="1968"/>
                <a:ext cx="60" cy="24"/>
              </a:xfrm>
              <a:custGeom>
                <a:avLst/>
                <a:gdLst>
                  <a:gd name="T0" fmla="*/ 26 w 60"/>
                  <a:gd name="T1" fmla="*/ 0 h 24"/>
                  <a:gd name="T2" fmla="*/ 0 w 60"/>
                  <a:gd name="T3" fmla="*/ 20 h 24"/>
                  <a:gd name="T4" fmla="*/ 34 w 60"/>
                  <a:gd name="T5" fmla="*/ 24 h 24"/>
                  <a:gd name="T6" fmla="*/ 60 w 60"/>
                  <a:gd name="T7" fmla="*/ 2 h 24"/>
                  <a:gd name="T8" fmla="*/ 26 w 6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4"/>
                  <a:gd name="T17" fmla="*/ 60 w 6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4">
                    <a:moveTo>
                      <a:pt x="26" y="0"/>
                    </a:moveTo>
                    <a:lnTo>
                      <a:pt x="0" y="20"/>
                    </a:lnTo>
                    <a:lnTo>
                      <a:pt x="34" y="24"/>
                    </a:lnTo>
                    <a:lnTo>
                      <a:pt x="60" y="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5C8C"/>
              </a:solidFill>
              <a:ln w="0">
                <a:solidFill>
                  <a:srgbClr val="005C8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97" name="Freeform 4064"/>
              <p:cNvSpPr>
                <a:spLocks noChangeAspect="1"/>
              </p:cNvSpPr>
              <p:nvPr/>
            </p:nvSpPr>
            <p:spPr bwMode="auto">
              <a:xfrm>
                <a:off x="4682" y="1968"/>
                <a:ext cx="60" cy="24"/>
              </a:xfrm>
              <a:custGeom>
                <a:avLst/>
                <a:gdLst>
                  <a:gd name="T0" fmla="*/ 26 w 60"/>
                  <a:gd name="T1" fmla="*/ 0 h 24"/>
                  <a:gd name="T2" fmla="*/ 0 w 60"/>
                  <a:gd name="T3" fmla="*/ 20 h 24"/>
                  <a:gd name="T4" fmla="*/ 34 w 60"/>
                  <a:gd name="T5" fmla="*/ 24 h 24"/>
                  <a:gd name="T6" fmla="*/ 60 w 60"/>
                  <a:gd name="T7" fmla="*/ 2 h 24"/>
                  <a:gd name="T8" fmla="*/ 26 w 6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4"/>
                  <a:gd name="T17" fmla="*/ 60 w 6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4">
                    <a:moveTo>
                      <a:pt x="26" y="0"/>
                    </a:moveTo>
                    <a:lnTo>
                      <a:pt x="0" y="20"/>
                    </a:lnTo>
                    <a:lnTo>
                      <a:pt x="34" y="24"/>
                    </a:lnTo>
                    <a:lnTo>
                      <a:pt x="60" y="2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98" name="Freeform 4065"/>
              <p:cNvSpPr>
                <a:spLocks noChangeAspect="1"/>
              </p:cNvSpPr>
              <p:nvPr/>
            </p:nvSpPr>
            <p:spPr bwMode="auto">
              <a:xfrm>
                <a:off x="4716" y="1970"/>
                <a:ext cx="60" cy="26"/>
              </a:xfrm>
              <a:custGeom>
                <a:avLst/>
                <a:gdLst>
                  <a:gd name="T0" fmla="*/ 26 w 60"/>
                  <a:gd name="T1" fmla="*/ 0 h 26"/>
                  <a:gd name="T2" fmla="*/ 0 w 60"/>
                  <a:gd name="T3" fmla="*/ 22 h 26"/>
                  <a:gd name="T4" fmla="*/ 34 w 60"/>
                  <a:gd name="T5" fmla="*/ 26 h 26"/>
                  <a:gd name="T6" fmla="*/ 60 w 60"/>
                  <a:gd name="T7" fmla="*/ 4 h 26"/>
                  <a:gd name="T8" fmla="*/ 26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26" y="0"/>
                    </a:moveTo>
                    <a:lnTo>
                      <a:pt x="0" y="22"/>
                    </a:lnTo>
                    <a:lnTo>
                      <a:pt x="34" y="26"/>
                    </a:lnTo>
                    <a:lnTo>
                      <a:pt x="60" y="4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5F8F"/>
              </a:solidFill>
              <a:ln w="0">
                <a:solidFill>
                  <a:srgbClr val="005F8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99" name="Freeform 4066"/>
              <p:cNvSpPr>
                <a:spLocks noChangeAspect="1"/>
              </p:cNvSpPr>
              <p:nvPr/>
            </p:nvSpPr>
            <p:spPr bwMode="auto">
              <a:xfrm>
                <a:off x="4716" y="1970"/>
                <a:ext cx="60" cy="26"/>
              </a:xfrm>
              <a:custGeom>
                <a:avLst/>
                <a:gdLst>
                  <a:gd name="T0" fmla="*/ 26 w 60"/>
                  <a:gd name="T1" fmla="*/ 0 h 26"/>
                  <a:gd name="T2" fmla="*/ 0 w 60"/>
                  <a:gd name="T3" fmla="*/ 22 h 26"/>
                  <a:gd name="T4" fmla="*/ 34 w 60"/>
                  <a:gd name="T5" fmla="*/ 26 h 26"/>
                  <a:gd name="T6" fmla="*/ 60 w 60"/>
                  <a:gd name="T7" fmla="*/ 4 h 26"/>
                  <a:gd name="T8" fmla="*/ 26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26" y="0"/>
                    </a:moveTo>
                    <a:lnTo>
                      <a:pt x="0" y="22"/>
                    </a:lnTo>
                    <a:lnTo>
                      <a:pt x="34" y="26"/>
                    </a:lnTo>
                    <a:lnTo>
                      <a:pt x="60" y="4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00" name="Freeform 4067"/>
              <p:cNvSpPr>
                <a:spLocks noChangeAspect="1"/>
              </p:cNvSpPr>
              <p:nvPr/>
            </p:nvSpPr>
            <p:spPr bwMode="auto">
              <a:xfrm>
                <a:off x="4750" y="1974"/>
                <a:ext cx="60" cy="28"/>
              </a:xfrm>
              <a:custGeom>
                <a:avLst/>
                <a:gdLst>
                  <a:gd name="T0" fmla="*/ 26 w 60"/>
                  <a:gd name="T1" fmla="*/ 0 h 28"/>
                  <a:gd name="T2" fmla="*/ 0 w 60"/>
                  <a:gd name="T3" fmla="*/ 22 h 28"/>
                  <a:gd name="T4" fmla="*/ 34 w 60"/>
                  <a:gd name="T5" fmla="*/ 28 h 28"/>
                  <a:gd name="T6" fmla="*/ 60 w 60"/>
                  <a:gd name="T7" fmla="*/ 6 h 28"/>
                  <a:gd name="T8" fmla="*/ 26 w 6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8"/>
                  <a:gd name="T17" fmla="*/ 60 w 6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8">
                    <a:moveTo>
                      <a:pt x="26" y="0"/>
                    </a:moveTo>
                    <a:lnTo>
                      <a:pt x="0" y="22"/>
                    </a:lnTo>
                    <a:lnTo>
                      <a:pt x="34" y="28"/>
                    </a:lnTo>
                    <a:lnTo>
                      <a:pt x="60" y="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491"/>
              </a:solidFill>
              <a:ln w="0">
                <a:solidFill>
                  <a:srgbClr val="00649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01" name="Freeform 4068"/>
              <p:cNvSpPr>
                <a:spLocks noChangeAspect="1"/>
              </p:cNvSpPr>
              <p:nvPr/>
            </p:nvSpPr>
            <p:spPr bwMode="auto">
              <a:xfrm>
                <a:off x="4750" y="1974"/>
                <a:ext cx="60" cy="28"/>
              </a:xfrm>
              <a:custGeom>
                <a:avLst/>
                <a:gdLst>
                  <a:gd name="T0" fmla="*/ 26 w 60"/>
                  <a:gd name="T1" fmla="*/ 0 h 28"/>
                  <a:gd name="T2" fmla="*/ 0 w 60"/>
                  <a:gd name="T3" fmla="*/ 22 h 28"/>
                  <a:gd name="T4" fmla="*/ 34 w 60"/>
                  <a:gd name="T5" fmla="*/ 28 h 28"/>
                  <a:gd name="T6" fmla="*/ 60 w 60"/>
                  <a:gd name="T7" fmla="*/ 6 h 28"/>
                  <a:gd name="T8" fmla="*/ 26 w 6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8"/>
                  <a:gd name="T17" fmla="*/ 60 w 6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8">
                    <a:moveTo>
                      <a:pt x="26" y="0"/>
                    </a:moveTo>
                    <a:lnTo>
                      <a:pt x="0" y="22"/>
                    </a:lnTo>
                    <a:lnTo>
                      <a:pt x="34" y="28"/>
                    </a:lnTo>
                    <a:lnTo>
                      <a:pt x="60" y="6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02" name="Freeform 4069"/>
              <p:cNvSpPr>
                <a:spLocks noChangeAspect="1"/>
              </p:cNvSpPr>
              <p:nvPr/>
            </p:nvSpPr>
            <p:spPr bwMode="auto">
              <a:xfrm>
                <a:off x="4784" y="1980"/>
                <a:ext cx="60" cy="30"/>
              </a:xfrm>
              <a:custGeom>
                <a:avLst/>
                <a:gdLst>
                  <a:gd name="T0" fmla="*/ 26 w 60"/>
                  <a:gd name="T1" fmla="*/ 0 h 30"/>
                  <a:gd name="T2" fmla="*/ 0 w 60"/>
                  <a:gd name="T3" fmla="*/ 22 h 30"/>
                  <a:gd name="T4" fmla="*/ 34 w 60"/>
                  <a:gd name="T5" fmla="*/ 30 h 30"/>
                  <a:gd name="T6" fmla="*/ 60 w 60"/>
                  <a:gd name="T7" fmla="*/ 6 h 30"/>
                  <a:gd name="T8" fmla="*/ 26 w 60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0"/>
                  <a:gd name="T17" fmla="*/ 60 w 60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0">
                    <a:moveTo>
                      <a:pt x="26" y="0"/>
                    </a:moveTo>
                    <a:lnTo>
                      <a:pt x="0" y="22"/>
                    </a:lnTo>
                    <a:lnTo>
                      <a:pt x="34" y="30"/>
                    </a:lnTo>
                    <a:lnTo>
                      <a:pt x="60" y="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36B93"/>
              </a:solidFill>
              <a:ln w="0">
                <a:solidFill>
                  <a:srgbClr val="036B9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03" name="Freeform 4070"/>
              <p:cNvSpPr>
                <a:spLocks noChangeAspect="1"/>
              </p:cNvSpPr>
              <p:nvPr/>
            </p:nvSpPr>
            <p:spPr bwMode="auto">
              <a:xfrm>
                <a:off x="4784" y="1980"/>
                <a:ext cx="60" cy="30"/>
              </a:xfrm>
              <a:custGeom>
                <a:avLst/>
                <a:gdLst>
                  <a:gd name="T0" fmla="*/ 26 w 60"/>
                  <a:gd name="T1" fmla="*/ 0 h 30"/>
                  <a:gd name="T2" fmla="*/ 0 w 60"/>
                  <a:gd name="T3" fmla="*/ 22 h 30"/>
                  <a:gd name="T4" fmla="*/ 34 w 60"/>
                  <a:gd name="T5" fmla="*/ 30 h 30"/>
                  <a:gd name="T6" fmla="*/ 60 w 60"/>
                  <a:gd name="T7" fmla="*/ 6 h 30"/>
                  <a:gd name="T8" fmla="*/ 26 w 60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0"/>
                  <a:gd name="T17" fmla="*/ 60 w 60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0">
                    <a:moveTo>
                      <a:pt x="26" y="0"/>
                    </a:moveTo>
                    <a:lnTo>
                      <a:pt x="0" y="22"/>
                    </a:lnTo>
                    <a:lnTo>
                      <a:pt x="34" y="30"/>
                    </a:lnTo>
                    <a:lnTo>
                      <a:pt x="60" y="6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04" name="Freeform 4071"/>
              <p:cNvSpPr>
                <a:spLocks noChangeAspect="1"/>
              </p:cNvSpPr>
              <p:nvPr/>
            </p:nvSpPr>
            <p:spPr bwMode="auto">
              <a:xfrm>
                <a:off x="4818" y="1986"/>
                <a:ext cx="60" cy="34"/>
              </a:xfrm>
              <a:custGeom>
                <a:avLst/>
                <a:gdLst>
                  <a:gd name="T0" fmla="*/ 26 w 60"/>
                  <a:gd name="T1" fmla="*/ 0 h 34"/>
                  <a:gd name="T2" fmla="*/ 0 w 60"/>
                  <a:gd name="T3" fmla="*/ 24 h 34"/>
                  <a:gd name="T4" fmla="*/ 34 w 60"/>
                  <a:gd name="T5" fmla="*/ 34 h 34"/>
                  <a:gd name="T6" fmla="*/ 60 w 60"/>
                  <a:gd name="T7" fmla="*/ 10 h 34"/>
                  <a:gd name="T8" fmla="*/ 26 w 60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4"/>
                  <a:gd name="T17" fmla="*/ 60 w 60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4">
                    <a:moveTo>
                      <a:pt x="26" y="0"/>
                    </a:moveTo>
                    <a:lnTo>
                      <a:pt x="0" y="24"/>
                    </a:lnTo>
                    <a:lnTo>
                      <a:pt x="34" y="34"/>
                    </a:lnTo>
                    <a:lnTo>
                      <a:pt x="60" y="1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117393"/>
              </a:solidFill>
              <a:ln w="0">
                <a:solidFill>
                  <a:srgbClr val="11739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05" name="Freeform 4072"/>
              <p:cNvSpPr>
                <a:spLocks noChangeAspect="1"/>
              </p:cNvSpPr>
              <p:nvPr/>
            </p:nvSpPr>
            <p:spPr bwMode="auto">
              <a:xfrm>
                <a:off x="4818" y="1986"/>
                <a:ext cx="60" cy="34"/>
              </a:xfrm>
              <a:custGeom>
                <a:avLst/>
                <a:gdLst>
                  <a:gd name="T0" fmla="*/ 26 w 60"/>
                  <a:gd name="T1" fmla="*/ 0 h 34"/>
                  <a:gd name="T2" fmla="*/ 0 w 60"/>
                  <a:gd name="T3" fmla="*/ 24 h 34"/>
                  <a:gd name="T4" fmla="*/ 34 w 60"/>
                  <a:gd name="T5" fmla="*/ 34 h 34"/>
                  <a:gd name="T6" fmla="*/ 60 w 60"/>
                  <a:gd name="T7" fmla="*/ 10 h 34"/>
                  <a:gd name="T8" fmla="*/ 26 w 60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4"/>
                  <a:gd name="T17" fmla="*/ 60 w 60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4">
                    <a:moveTo>
                      <a:pt x="26" y="0"/>
                    </a:moveTo>
                    <a:lnTo>
                      <a:pt x="0" y="24"/>
                    </a:lnTo>
                    <a:lnTo>
                      <a:pt x="34" y="34"/>
                    </a:lnTo>
                    <a:lnTo>
                      <a:pt x="60" y="10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06" name="Freeform 4073"/>
              <p:cNvSpPr>
                <a:spLocks noChangeAspect="1"/>
              </p:cNvSpPr>
              <p:nvPr/>
            </p:nvSpPr>
            <p:spPr bwMode="auto">
              <a:xfrm>
                <a:off x="4852" y="1996"/>
                <a:ext cx="62" cy="38"/>
              </a:xfrm>
              <a:custGeom>
                <a:avLst/>
                <a:gdLst>
                  <a:gd name="T0" fmla="*/ 26 w 62"/>
                  <a:gd name="T1" fmla="*/ 0 h 38"/>
                  <a:gd name="T2" fmla="*/ 0 w 62"/>
                  <a:gd name="T3" fmla="*/ 24 h 38"/>
                  <a:gd name="T4" fmla="*/ 36 w 62"/>
                  <a:gd name="T5" fmla="*/ 38 h 38"/>
                  <a:gd name="T6" fmla="*/ 62 w 62"/>
                  <a:gd name="T7" fmla="*/ 14 h 38"/>
                  <a:gd name="T8" fmla="*/ 26 w 62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8"/>
                  <a:gd name="T17" fmla="*/ 62 w 62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8">
                    <a:moveTo>
                      <a:pt x="26" y="0"/>
                    </a:moveTo>
                    <a:lnTo>
                      <a:pt x="0" y="24"/>
                    </a:lnTo>
                    <a:lnTo>
                      <a:pt x="36" y="38"/>
                    </a:lnTo>
                    <a:lnTo>
                      <a:pt x="62" y="14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1E7C91"/>
              </a:solidFill>
              <a:ln w="0">
                <a:solidFill>
                  <a:srgbClr val="1E7C9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07" name="Freeform 4074"/>
              <p:cNvSpPr>
                <a:spLocks noChangeAspect="1"/>
              </p:cNvSpPr>
              <p:nvPr/>
            </p:nvSpPr>
            <p:spPr bwMode="auto">
              <a:xfrm>
                <a:off x="4852" y="1996"/>
                <a:ext cx="62" cy="38"/>
              </a:xfrm>
              <a:custGeom>
                <a:avLst/>
                <a:gdLst>
                  <a:gd name="T0" fmla="*/ 26 w 62"/>
                  <a:gd name="T1" fmla="*/ 0 h 38"/>
                  <a:gd name="T2" fmla="*/ 0 w 62"/>
                  <a:gd name="T3" fmla="*/ 24 h 38"/>
                  <a:gd name="T4" fmla="*/ 36 w 62"/>
                  <a:gd name="T5" fmla="*/ 38 h 38"/>
                  <a:gd name="T6" fmla="*/ 62 w 62"/>
                  <a:gd name="T7" fmla="*/ 14 h 38"/>
                  <a:gd name="T8" fmla="*/ 26 w 62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8"/>
                  <a:gd name="T17" fmla="*/ 62 w 62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8">
                    <a:moveTo>
                      <a:pt x="26" y="0"/>
                    </a:moveTo>
                    <a:lnTo>
                      <a:pt x="0" y="24"/>
                    </a:lnTo>
                    <a:lnTo>
                      <a:pt x="36" y="38"/>
                    </a:lnTo>
                    <a:lnTo>
                      <a:pt x="62" y="14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08" name="Freeform 4075"/>
              <p:cNvSpPr>
                <a:spLocks noChangeAspect="1"/>
              </p:cNvSpPr>
              <p:nvPr/>
            </p:nvSpPr>
            <p:spPr bwMode="auto">
              <a:xfrm>
                <a:off x="4888" y="2010"/>
                <a:ext cx="62" cy="42"/>
              </a:xfrm>
              <a:custGeom>
                <a:avLst/>
                <a:gdLst>
                  <a:gd name="T0" fmla="*/ 26 w 62"/>
                  <a:gd name="T1" fmla="*/ 0 h 42"/>
                  <a:gd name="T2" fmla="*/ 0 w 62"/>
                  <a:gd name="T3" fmla="*/ 24 h 42"/>
                  <a:gd name="T4" fmla="*/ 36 w 62"/>
                  <a:gd name="T5" fmla="*/ 42 h 42"/>
                  <a:gd name="T6" fmla="*/ 62 w 62"/>
                  <a:gd name="T7" fmla="*/ 18 h 42"/>
                  <a:gd name="T8" fmla="*/ 26 w 62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42"/>
                  <a:gd name="T17" fmla="*/ 62 w 62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42">
                    <a:moveTo>
                      <a:pt x="26" y="0"/>
                    </a:moveTo>
                    <a:lnTo>
                      <a:pt x="0" y="24"/>
                    </a:lnTo>
                    <a:lnTo>
                      <a:pt x="36" y="42"/>
                    </a:lnTo>
                    <a:lnTo>
                      <a:pt x="62" y="1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2B858E"/>
              </a:solidFill>
              <a:ln w="0">
                <a:solidFill>
                  <a:srgbClr val="2B858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09" name="Freeform 4076"/>
              <p:cNvSpPr>
                <a:spLocks noChangeAspect="1"/>
              </p:cNvSpPr>
              <p:nvPr/>
            </p:nvSpPr>
            <p:spPr bwMode="auto">
              <a:xfrm>
                <a:off x="4888" y="2010"/>
                <a:ext cx="62" cy="42"/>
              </a:xfrm>
              <a:custGeom>
                <a:avLst/>
                <a:gdLst>
                  <a:gd name="T0" fmla="*/ 26 w 62"/>
                  <a:gd name="T1" fmla="*/ 0 h 42"/>
                  <a:gd name="T2" fmla="*/ 0 w 62"/>
                  <a:gd name="T3" fmla="*/ 24 h 42"/>
                  <a:gd name="T4" fmla="*/ 36 w 62"/>
                  <a:gd name="T5" fmla="*/ 42 h 42"/>
                  <a:gd name="T6" fmla="*/ 62 w 62"/>
                  <a:gd name="T7" fmla="*/ 18 h 42"/>
                  <a:gd name="T8" fmla="*/ 26 w 62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42"/>
                  <a:gd name="T17" fmla="*/ 62 w 62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42">
                    <a:moveTo>
                      <a:pt x="26" y="0"/>
                    </a:moveTo>
                    <a:lnTo>
                      <a:pt x="0" y="24"/>
                    </a:lnTo>
                    <a:lnTo>
                      <a:pt x="36" y="42"/>
                    </a:lnTo>
                    <a:lnTo>
                      <a:pt x="62" y="18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10" name="Freeform 4077"/>
              <p:cNvSpPr>
                <a:spLocks noChangeAspect="1"/>
              </p:cNvSpPr>
              <p:nvPr/>
            </p:nvSpPr>
            <p:spPr bwMode="auto">
              <a:xfrm>
                <a:off x="4924" y="2028"/>
                <a:ext cx="62" cy="46"/>
              </a:xfrm>
              <a:custGeom>
                <a:avLst/>
                <a:gdLst>
                  <a:gd name="T0" fmla="*/ 26 w 62"/>
                  <a:gd name="T1" fmla="*/ 0 h 46"/>
                  <a:gd name="T2" fmla="*/ 0 w 62"/>
                  <a:gd name="T3" fmla="*/ 24 h 46"/>
                  <a:gd name="T4" fmla="*/ 36 w 62"/>
                  <a:gd name="T5" fmla="*/ 46 h 46"/>
                  <a:gd name="T6" fmla="*/ 62 w 62"/>
                  <a:gd name="T7" fmla="*/ 22 h 46"/>
                  <a:gd name="T8" fmla="*/ 26 w 62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46"/>
                  <a:gd name="T17" fmla="*/ 62 w 62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46">
                    <a:moveTo>
                      <a:pt x="26" y="0"/>
                    </a:moveTo>
                    <a:lnTo>
                      <a:pt x="0" y="24"/>
                    </a:lnTo>
                    <a:lnTo>
                      <a:pt x="36" y="46"/>
                    </a:lnTo>
                    <a:lnTo>
                      <a:pt x="62" y="2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368F88"/>
              </a:solidFill>
              <a:ln w="0">
                <a:solidFill>
                  <a:srgbClr val="368F8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11" name="Freeform 4078"/>
              <p:cNvSpPr>
                <a:spLocks noChangeAspect="1"/>
              </p:cNvSpPr>
              <p:nvPr/>
            </p:nvSpPr>
            <p:spPr bwMode="auto">
              <a:xfrm>
                <a:off x="4924" y="2028"/>
                <a:ext cx="62" cy="46"/>
              </a:xfrm>
              <a:custGeom>
                <a:avLst/>
                <a:gdLst>
                  <a:gd name="T0" fmla="*/ 26 w 62"/>
                  <a:gd name="T1" fmla="*/ 0 h 46"/>
                  <a:gd name="T2" fmla="*/ 0 w 62"/>
                  <a:gd name="T3" fmla="*/ 24 h 46"/>
                  <a:gd name="T4" fmla="*/ 36 w 62"/>
                  <a:gd name="T5" fmla="*/ 46 h 46"/>
                  <a:gd name="T6" fmla="*/ 62 w 62"/>
                  <a:gd name="T7" fmla="*/ 22 h 46"/>
                  <a:gd name="T8" fmla="*/ 26 w 62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46"/>
                  <a:gd name="T17" fmla="*/ 62 w 62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46">
                    <a:moveTo>
                      <a:pt x="26" y="0"/>
                    </a:moveTo>
                    <a:lnTo>
                      <a:pt x="0" y="24"/>
                    </a:lnTo>
                    <a:lnTo>
                      <a:pt x="36" y="46"/>
                    </a:lnTo>
                    <a:lnTo>
                      <a:pt x="62" y="22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12" name="Freeform 4079"/>
              <p:cNvSpPr>
                <a:spLocks noChangeAspect="1"/>
              </p:cNvSpPr>
              <p:nvPr/>
            </p:nvSpPr>
            <p:spPr bwMode="auto">
              <a:xfrm>
                <a:off x="4960" y="2050"/>
                <a:ext cx="62" cy="50"/>
              </a:xfrm>
              <a:custGeom>
                <a:avLst/>
                <a:gdLst>
                  <a:gd name="T0" fmla="*/ 26 w 62"/>
                  <a:gd name="T1" fmla="*/ 0 h 50"/>
                  <a:gd name="T2" fmla="*/ 0 w 62"/>
                  <a:gd name="T3" fmla="*/ 24 h 50"/>
                  <a:gd name="T4" fmla="*/ 36 w 62"/>
                  <a:gd name="T5" fmla="*/ 50 h 50"/>
                  <a:gd name="T6" fmla="*/ 62 w 62"/>
                  <a:gd name="T7" fmla="*/ 26 h 50"/>
                  <a:gd name="T8" fmla="*/ 26 w 62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50"/>
                  <a:gd name="T17" fmla="*/ 62 w 62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50">
                    <a:moveTo>
                      <a:pt x="26" y="0"/>
                    </a:moveTo>
                    <a:lnTo>
                      <a:pt x="0" y="24"/>
                    </a:lnTo>
                    <a:lnTo>
                      <a:pt x="36" y="50"/>
                    </a:lnTo>
                    <a:lnTo>
                      <a:pt x="62" y="2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409982"/>
              </a:solidFill>
              <a:ln w="0">
                <a:solidFill>
                  <a:srgbClr val="40998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13" name="Freeform 4080"/>
              <p:cNvSpPr>
                <a:spLocks noChangeAspect="1"/>
              </p:cNvSpPr>
              <p:nvPr/>
            </p:nvSpPr>
            <p:spPr bwMode="auto">
              <a:xfrm>
                <a:off x="4960" y="2050"/>
                <a:ext cx="62" cy="50"/>
              </a:xfrm>
              <a:custGeom>
                <a:avLst/>
                <a:gdLst>
                  <a:gd name="T0" fmla="*/ 26 w 62"/>
                  <a:gd name="T1" fmla="*/ 0 h 50"/>
                  <a:gd name="T2" fmla="*/ 0 w 62"/>
                  <a:gd name="T3" fmla="*/ 24 h 50"/>
                  <a:gd name="T4" fmla="*/ 36 w 62"/>
                  <a:gd name="T5" fmla="*/ 50 h 50"/>
                  <a:gd name="T6" fmla="*/ 62 w 62"/>
                  <a:gd name="T7" fmla="*/ 26 h 50"/>
                  <a:gd name="T8" fmla="*/ 26 w 62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50"/>
                  <a:gd name="T17" fmla="*/ 62 w 62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50">
                    <a:moveTo>
                      <a:pt x="26" y="0"/>
                    </a:moveTo>
                    <a:lnTo>
                      <a:pt x="0" y="24"/>
                    </a:lnTo>
                    <a:lnTo>
                      <a:pt x="36" y="50"/>
                    </a:lnTo>
                    <a:lnTo>
                      <a:pt x="62" y="26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14" name="Freeform 4081"/>
              <p:cNvSpPr>
                <a:spLocks noChangeAspect="1"/>
              </p:cNvSpPr>
              <p:nvPr/>
            </p:nvSpPr>
            <p:spPr bwMode="auto">
              <a:xfrm>
                <a:off x="4996" y="2076"/>
                <a:ext cx="62" cy="56"/>
              </a:xfrm>
              <a:custGeom>
                <a:avLst/>
                <a:gdLst>
                  <a:gd name="T0" fmla="*/ 26 w 62"/>
                  <a:gd name="T1" fmla="*/ 0 h 56"/>
                  <a:gd name="T2" fmla="*/ 0 w 62"/>
                  <a:gd name="T3" fmla="*/ 24 h 56"/>
                  <a:gd name="T4" fmla="*/ 36 w 62"/>
                  <a:gd name="T5" fmla="*/ 56 h 56"/>
                  <a:gd name="T6" fmla="*/ 62 w 62"/>
                  <a:gd name="T7" fmla="*/ 32 h 56"/>
                  <a:gd name="T8" fmla="*/ 26 w 62"/>
                  <a:gd name="T9" fmla="*/ 0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56"/>
                  <a:gd name="T17" fmla="*/ 62 w 62"/>
                  <a:gd name="T18" fmla="*/ 56 h 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56">
                    <a:moveTo>
                      <a:pt x="26" y="0"/>
                    </a:moveTo>
                    <a:lnTo>
                      <a:pt x="0" y="24"/>
                    </a:lnTo>
                    <a:lnTo>
                      <a:pt x="36" y="56"/>
                    </a:lnTo>
                    <a:lnTo>
                      <a:pt x="62" y="3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46A27A"/>
              </a:solidFill>
              <a:ln w="0">
                <a:solidFill>
                  <a:srgbClr val="46A27A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15" name="Freeform 4082"/>
              <p:cNvSpPr>
                <a:spLocks noChangeAspect="1"/>
              </p:cNvSpPr>
              <p:nvPr/>
            </p:nvSpPr>
            <p:spPr bwMode="auto">
              <a:xfrm>
                <a:off x="4996" y="2076"/>
                <a:ext cx="62" cy="56"/>
              </a:xfrm>
              <a:custGeom>
                <a:avLst/>
                <a:gdLst>
                  <a:gd name="T0" fmla="*/ 26 w 62"/>
                  <a:gd name="T1" fmla="*/ 0 h 56"/>
                  <a:gd name="T2" fmla="*/ 0 w 62"/>
                  <a:gd name="T3" fmla="*/ 24 h 56"/>
                  <a:gd name="T4" fmla="*/ 36 w 62"/>
                  <a:gd name="T5" fmla="*/ 56 h 56"/>
                  <a:gd name="T6" fmla="*/ 62 w 62"/>
                  <a:gd name="T7" fmla="*/ 32 h 56"/>
                  <a:gd name="T8" fmla="*/ 26 w 62"/>
                  <a:gd name="T9" fmla="*/ 0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56"/>
                  <a:gd name="T17" fmla="*/ 62 w 62"/>
                  <a:gd name="T18" fmla="*/ 56 h 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56">
                    <a:moveTo>
                      <a:pt x="26" y="0"/>
                    </a:moveTo>
                    <a:lnTo>
                      <a:pt x="0" y="24"/>
                    </a:lnTo>
                    <a:lnTo>
                      <a:pt x="36" y="56"/>
                    </a:lnTo>
                    <a:lnTo>
                      <a:pt x="62" y="32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16" name="Freeform 4083"/>
              <p:cNvSpPr>
                <a:spLocks noChangeAspect="1"/>
              </p:cNvSpPr>
              <p:nvPr/>
            </p:nvSpPr>
            <p:spPr bwMode="auto">
              <a:xfrm>
                <a:off x="5032" y="2108"/>
                <a:ext cx="62" cy="56"/>
              </a:xfrm>
              <a:custGeom>
                <a:avLst/>
                <a:gdLst>
                  <a:gd name="T0" fmla="*/ 26 w 62"/>
                  <a:gd name="T1" fmla="*/ 0 h 56"/>
                  <a:gd name="T2" fmla="*/ 0 w 62"/>
                  <a:gd name="T3" fmla="*/ 24 h 56"/>
                  <a:gd name="T4" fmla="*/ 38 w 62"/>
                  <a:gd name="T5" fmla="*/ 56 h 56"/>
                  <a:gd name="T6" fmla="*/ 62 w 62"/>
                  <a:gd name="T7" fmla="*/ 34 h 56"/>
                  <a:gd name="T8" fmla="*/ 26 w 62"/>
                  <a:gd name="T9" fmla="*/ 0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56"/>
                  <a:gd name="T17" fmla="*/ 62 w 62"/>
                  <a:gd name="T18" fmla="*/ 56 h 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56">
                    <a:moveTo>
                      <a:pt x="26" y="0"/>
                    </a:moveTo>
                    <a:lnTo>
                      <a:pt x="0" y="24"/>
                    </a:lnTo>
                    <a:lnTo>
                      <a:pt x="38" y="56"/>
                    </a:lnTo>
                    <a:lnTo>
                      <a:pt x="62" y="34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49AA72"/>
              </a:solidFill>
              <a:ln w="0">
                <a:solidFill>
                  <a:srgbClr val="49AA7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17" name="Freeform 4084"/>
              <p:cNvSpPr>
                <a:spLocks noChangeAspect="1"/>
              </p:cNvSpPr>
              <p:nvPr/>
            </p:nvSpPr>
            <p:spPr bwMode="auto">
              <a:xfrm>
                <a:off x="5032" y="2108"/>
                <a:ext cx="62" cy="56"/>
              </a:xfrm>
              <a:custGeom>
                <a:avLst/>
                <a:gdLst>
                  <a:gd name="T0" fmla="*/ 26 w 62"/>
                  <a:gd name="T1" fmla="*/ 0 h 56"/>
                  <a:gd name="T2" fmla="*/ 0 w 62"/>
                  <a:gd name="T3" fmla="*/ 24 h 56"/>
                  <a:gd name="T4" fmla="*/ 38 w 62"/>
                  <a:gd name="T5" fmla="*/ 56 h 56"/>
                  <a:gd name="T6" fmla="*/ 62 w 62"/>
                  <a:gd name="T7" fmla="*/ 34 h 56"/>
                  <a:gd name="T8" fmla="*/ 26 w 62"/>
                  <a:gd name="T9" fmla="*/ 0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56"/>
                  <a:gd name="T17" fmla="*/ 62 w 62"/>
                  <a:gd name="T18" fmla="*/ 56 h 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56">
                    <a:moveTo>
                      <a:pt x="26" y="0"/>
                    </a:moveTo>
                    <a:lnTo>
                      <a:pt x="0" y="24"/>
                    </a:lnTo>
                    <a:lnTo>
                      <a:pt x="38" y="56"/>
                    </a:lnTo>
                    <a:lnTo>
                      <a:pt x="62" y="34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18" name="Freeform 4085"/>
              <p:cNvSpPr>
                <a:spLocks noChangeAspect="1"/>
              </p:cNvSpPr>
              <p:nvPr/>
            </p:nvSpPr>
            <p:spPr bwMode="auto">
              <a:xfrm>
                <a:off x="5070" y="2142"/>
                <a:ext cx="62" cy="56"/>
              </a:xfrm>
              <a:custGeom>
                <a:avLst/>
                <a:gdLst>
                  <a:gd name="T0" fmla="*/ 24 w 62"/>
                  <a:gd name="T1" fmla="*/ 0 h 56"/>
                  <a:gd name="T2" fmla="*/ 0 w 62"/>
                  <a:gd name="T3" fmla="*/ 22 h 56"/>
                  <a:gd name="T4" fmla="*/ 36 w 62"/>
                  <a:gd name="T5" fmla="*/ 56 h 56"/>
                  <a:gd name="T6" fmla="*/ 62 w 62"/>
                  <a:gd name="T7" fmla="*/ 36 h 56"/>
                  <a:gd name="T8" fmla="*/ 24 w 62"/>
                  <a:gd name="T9" fmla="*/ 0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56"/>
                  <a:gd name="T17" fmla="*/ 62 w 62"/>
                  <a:gd name="T18" fmla="*/ 56 h 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56">
                    <a:moveTo>
                      <a:pt x="24" y="0"/>
                    </a:moveTo>
                    <a:lnTo>
                      <a:pt x="0" y="22"/>
                    </a:lnTo>
                    <a:lnTo>
                      <a:pt x="36" y="56"/>
                    </a:lnTo>
                    <a:lnTo>
                      <a:pt x="62" y="3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3AE6B"/>
              </a:solidFill>
              <a:ln w="0">
                <a:solidFill>
                  <a:srgbClr val="43AE6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19" name="Freeform 4086"/>
              <p:cNvSpPr>
                <a:spLocks noChangeAspect="1"/>
              </p:cNvSpPr>
              <p:nvPr/>
            </p:nvSpPr>
            <p:spPr bwMode="auto">
              <a:xfrm>
                <a:off x="5070" y="2142"/>
                <a:ext cx="62" cy="56"/>
              </a:xfrm>
              <a:custGeom>
                <a:avLst/>
                <a:gdLst>
                  <a:gd name="T0" fmla="*/ 24 w 62"/>
                  <a:gd name="T1" fmla="*/ 0 h 56"/>
                  <a:gd name="T2" fmla="*/ 0 w 62"/>
                  <a:gd name="T3" fmla="*/ 22 h 56"/>
                  <a:gd name="T4" fmla="*/ 36 w 62"/>
                  <a:gd name="T5" fmla="*/ 56 h 56"/>
                  <a:gd name="T6" fmla="*/ 62 w 62"/>
                  <a:gd name="T7" fmla="*/ 36 h 56"/>
                  <a:gd name="T8" fmla="*/ 24 w 62"/>
                  <a:gd name="T9" fmla="*/ 0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56"/>
                  <a:gd name="T17" fmla="*/ 62 w 62"/>
                  <a:gd name="T18" fmla="*/ 56 h 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56">
                    <a:moveTo>
                      <a:pt x="24" y="0"/>
                    </a:moveTo>
                    <a:lnTo>
                      <a:pt x="0" y="22"/>
                    </a:lnTo>
                    <a:lnTo>
                      <a:pt x="36" y="56"/>
                    </a:lnTo>
                    <a:lnTo>
                      <a:pt x="62" y="36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20" name="Freeform 4087"/>
              <p:cNvSpPr>
                <a:spLocks noChangeAspect="1"/>
              </p:cNvSpPr>
              <p:nvPr/>
            </p:nvSpPr>
            <p:spPr bwMode="auto">
              <a:xfrm>
                <a:off x="5106" y="2178"/>
                <a:ext cx="62" cy="50"/>
              </a:xfrm>
              <a:custGeom>
                <a:avLst/>
                <a:gdLst>
                  <a:gd name="T0" fmla="*/ 26 w 62"/>
                  <a:gd name="T1" fmla="*/ 0 h 50"/>
                  <a:gd name="T2" fmla="*/ 0 w 62"/>
                  <a:gd name="T3" fmla="*/ 20 h 50"/>
                  <a:gd name="T4" fmla="*/ 38 w 62"/>
                  <a:gd name="T5" fmla="*/ 50 h 50"/>
                  <a:gd name="T6" fmla="*/ 62 w 62"/>
                  <a:gd name="T7" fmla="*/ 30 h 50"/>
                  <a:gd name="T8" fmla="*/ 26 w 62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50"/>
                  <a:gd name="T17" fmla="*/ 62 w 62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50">
                    <a:moveTo>
                      <a:pt x="26" y="0"/>
                    </a:moveTo>
                    <a:lnTo>
                      <a:pt x="0" y="20"/>
                    </a:lnTo>
                    <a:lnTo>
                      <a:pt x="38" y="50"/>
                    </a:lnTo>
                    <a:lnTo>
                      <a:pt x="62" y="3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35AD67"/>
              </a:solidFill>
              <a:ln w="0">
                <a:solidFill>
                  <a:srgbClr val="35AD6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21" name="Freeform 4088"/>
              <p:cNvSpPr>
                <a:spLocks noChangeAspect="1"/>
              </p:cNvSpPr>
              <p:nvPr/>
            </p:nvSpPr>
            <p:spPr bwMode="auto">
              <a:xfrm>
                <a:off x="5106" y="2178"/>
                <a:ext cx="62" cy="50"/>
              </a:xfrm>
              <a:custGeom>
                <a:avLst/>
                <a:gdLst>
                  <a:gd name="T0" fmla="*/ 26 w 62"/>
                  <a:gd name="T1" fmla="*/ 0 h 50"/>
                  <a:gd name="T2" fmla="*/ 0 w 62"/>
                  <a:gd name="T3" fmla="*/ 20 h 50"/>
                  <a:gd name="T4" fmla="*/ 38 w 62"/>
                  <a:gd name="T5" fmla="*/ 50 h 50"/>
                  <a:gd name="T6" fmla="*/ 62 w 62"/>
                  <a:gd name="T7" fmla="*/ 30 h 50"/>
                  <a:gd name="T8" fmla="*/ 26 w 62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50"/>
                  <a:gd name="T17" fmla="*/ 62 w 62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50">
                    <a:moveTo>
                      <a:pt x="26" y="0"/>
                    </a:moveTo>
                    <a:lnTo>
                      <a:pt x="0" y="20"/>
                    </a:lnTo>
                    <a:lnTo>
                      <a:pt x="38" y="50"/>
                    </a:lnTo>
                    <a:lnTo>
                      <a:pt x="62" y="30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22" name="Freeform 4089"/>
              <p:cNvSpPr>
                <a:spLocks noChangeAspect="1"/>
              </p:cNvSpPr>
              <p:nvPr/>
            </p:nvSpPr>
            <p:spPr bwMode="auto">
              <a:xfrm>
                <a:off x="5144" y="2208"/>
                <a:ext cx="62" cy="44"/>
              </a:xfrm>
              <a:custGeom>
                <a:avLst/>
                <a:gdLst>
                  <a:gd name="T0" fmla="*/ 24 w 62"/>
                  <a:gd name="T1" fmla="*/ 0 h 44"/>
                  <a:gd name="T2" fmla="*/ 0 w 62"/>
                  <a:gd name="T3" fmla="*/ 20 h 44"/>
                  <a:gd name="T4" fmla="*/ 38 w 62"/>
                  <a:gd name="T5" fmla="*/ 44 h 44"/>
                  <a:gd name="T6" fmla="*/ 62 w 62"/>
                  <a:gd name="T7" fmla="*/ 26 h 44"/>
                  <a:gd name="T8" fmla="*/ 24 w 62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44"/>
                  <a:gd name="T17" fmla="*/ 62 w 62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44">
                    <a:moveTo>
                      <a:pt x="24" y="0"/>
                    </a:moveTo>
                    <a:lnTo>
                      <a:pt x="0" y="20"/>
                    </a:lnTo>
                    <a:lnTo>
                      <a:pt x="38" y="44"/>
                    </a:lnTo>
                    <a:lnTo>
                      <a:pt x="62" y="2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1DA468"/>
              </a:solidFill>
              <a:ln w="0">
                <a:solidFill>
                  <a:srgbClr val="1DA46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23" name="Freeform 4090"/>
              <p:cNvSpPr>
                <a:spLocks noChangeAspect="1"/>
              </p:cNvSpPr>
              <p:nvPr/>
            </p:nvSpPr>
            <p:spPr bwMode="auto">
              <a:xfrm>
                <a:off x="5144" y="2208"/>
                <a:ext cx="62" cy="44"/>
              </a:xfrm>
              <a:custGeom>
                <a:avLst/>
                <a:gdLst>
                  <a:gd name="T0" fmla="*/ 24 w 62"/>
                  <a:gd name="T1" fmla="*/ 0 h 44"/>
                  <a:gd name="T2" fmla="*/ 0 w 62"/>
                  <a:gd name="T3" fmla="*/ 20 h 44"/>
                  <a:gd name="T4" fmla="*/ 38 w 62"/>
                  <a:gd name="T5" fmla="*/ 44 h 44"/>
                  <a:gd name="T6" fmla="*/ 62 w 62"/>
                  <a:gd name="T7" fmla="*/ 26 h 44"/>
                  <a:gd name="T8" fmla="*/ 24 w 62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44"/>
                  <a:gd name="T17" fmla="*/ 62 w 62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44">
                    <a:moveTo>
                      <a:pt x="24" y="0"/>
                    </a:moveTo>
                    <a:lnTo>
                      <a:pt x="0" y="20"/>
                    </a:lnTo>
                    <a:lnTo>
                      <a:pt x="38" y="44"/>
                    </a:lnTo>
                    <a:lnTo>
                      <a:pt x="62" y="26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24" name="Freeform 4091"/>
              <p:cNvSpPr>
                <a:spLocks noChangeAspect="1"/>
              </p:cNvSpPr>
              <p:nvPr/>
            </p:nvSpPr>
            <p:spPr bwMode="auto">
              <a:xfrm>
                <a:off x="5182" y="2234"/>
                <a:ext cx="64" cy="32"/>
              </a:xfrm>
              <a:custGeom>
                <a:avLst/>
                <a:gdLst>
                  <a:gd name="T0" fmla="*/ 24 w 64"/>
                  <a:gd name="T1" fmla="*/ 0 h 32"/>
                  <a:gd name="T2" fmla="*/ 0 w 64"/>
                  <a:gd name="T3" fmla="*/ 18 h 32"/>
                  <a:gd name="T4" fmla="*/ 40 w 64"/>
                  <a:gd name="T5" fmla="*/ 32 h 32"/>
                  <a:gd name="T6" fmla="*/ 64 w 64"/>
                  <a:gd name="T7" fmla="*/ 14 h 32"/>
                  <a:gd name="T8" fmla="*/ 24 w 64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2"/>
                  <a:gd name="T17" fmla="*/ 64 w 64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2">
                    <a:moveTo>
                      <a:pt x="24" y="0"/>
                    </a:moveTo>
                    <a:lnTo>
                      <a:pt x="0" y="18"/>
                    </a:lnTo>
                    <a:lnTo>
                      <a:pt x="40" y="32"/>
                    </a:lnTo>
                    <a:lnTo>
                      <a:pt x="64" y="14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8A6F"/>
              </a:solidFill>
              <a:ln w="0">
                <a:solidFill>
                  <a:srgbClr val="008A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25" name="Freeform 4092"/>
              <p:cNvSpPr>
                <a:spLocks noChangeAspect="1"/>
              </p:cNvSpPr>
              <p:nvPr/>
            </p:nvSpPr>
            <p:spPr bwMode="auto">
              <a:xfrm>
                <a:off x="5182" y="2234"/>
                <a:ext cx="64" cy="32"/>
              </a:xfrm>
              <a:custGeom>
                <a:avLst/>
                <a:gdLst>
                  <a:gd name="T0" fmla="*/ 24 w 64"/>
                  <a:gd name="T1" fmla="*/ 0 h 32"/>
                  <a:gd name="T2" fmla="*/ 0 w 64"/>
                  <a:gd name="T3" fmla="*/ 18 h 32"/>
                  <a:gd name="T4" fmla="*/ 40 w 64"/>
                  <a:gd name="T5" fmla="*/ 32 h 32"/>
                  <a:gd name="T6" fmla="*/ 64 w 64"/>
                  <a:gd name="T7" fmla="*/ 14 h 32"/>
                  <a:gd name="T8" fmla="*/ 24 w 64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2"/>
                  <a:gd name="T17" fmla="*/ 64 w 64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2">
                    <a:moveTo>
                      <a:pt x="24" y="0"/>
                    </a:moveTo>
                    <a:lnTo>
                      <a:pt x="0" y="18"/>
                    </a:lnTo>
                    <a:lnTo>
                      <a:pt x="40" y="32"/>
                    </a:lnTo>
                    <a:lnTo>
                      <a:pt x="64" y="14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26" name="Freeform 4093"/>
              <p:cNvSpPr>
                <a:spLocks noChangeAspect="1"/>
              </p:cNvSpPr>
              <p:nvPr/>
            </p:nvSpPr>
            <p:spPr bwMode="auto">
              <a:xfrm>
                <a:off x="4106" y="1858"/>
                <a:ext cx="54" cy="20"/>
              </a:xfrm>
              <a:custGeom>
                <a:avLst/>
                <a:gdLst>
                  <a:gd name="T0" fmla="*/ 28 w 54"/>
                  <a:gd name="T1" fmla="*/ 0 h 20"/>
                  <a:gd name="T2" fmla="*/ 0 w 54"/>
                  <a:gd name="T3" fmla="*/ 10 h 20"/>
                  <a:gd name="T4" fmla="*/ 26 w 54"/>
                  <a:gd name="T5" fmla="*/ 20 h 20"/>
                  <a:gd name="T6" fmla="*/ 54 w 54"/>
                  <a:gd name="T7" fmla="*/ 8 h 20"/>
                  <a:gd name="T8" fmla="*/ 28 w 54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0"/>
                  <a:gd name="T17" fmla="*/ 54 w 54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0">
                    <a:moveTo>
                      <a:pt x="28" y="0"/>
                    </a:moveTo>
                    <a:lnTo>
                      <a:pt x="0" y="10"/>
                    </a:lnTo>
                    <a:lnTo>
                      <a:pt x="26" y="20"/>
                    </a:lnTo>
                    <a:lnTo>
                      <a:pt x="54" y="8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27" name="Freeform 4094"/>
              <p:cNvSpPr>
                <a:spLocks noChangeAspect="1"/>
              </p:cNvSpPr>
              <p:nvPr/>
            </p:nvSpPr>
            <p:spPr bwMode="auto">
              <a:xfrm>
                <a:off x="4106" y="1858"/>
                <a:ext cx="54" cy="20"/>
              </a:xfrm>
              <a:custGeom>
                <a:avLst/>
                <a:gdLst>
                  <a:gd name="T0" fmla="*/ 28 w 54"/>
                  <a:gd name="T1" fmla="*/ 0 h 20"/>
                  <a:gd name="T2" fmla="*/ 0 w 54"/>
                  <a:gd name="T3" fmla="*/ 10 h 20"/>
                  <a:gd name="T4" fmla="*/ 26 w 54"/>
                  <a:gd name="T5" fmla="*/ 20 h 20"/>
                  <a:gd name="T6" fmla="*/ 54 w 54"/>
                  <a:gd name="T7" fmla="*/ 8 h 20"/>
                  <a:gd name="T8" fmla="*/ 28 w 54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0"/>
                  <a:gd name="T17" fmla="*/ 54 w 54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0">
                    <a:moveTo>
                      <a:pt x="28" y="0"/>
                    </a:moveTo>
                    <a:lnTo>
                      <a:pt x="0" y="10"/>
                    </a:lnTo>
                    <a:lnTo>
                      <a:pt x="26" y="20"/>
                    </a:lnTo>
                    <a:lnTo>
                      <a:pt x="54" y="8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28" name="Freeform 4095"/>
              <p:cNvSpPr>
                <a:spLocks noChangeAspect="1"/>
              </p:cNvSpPr>
              <p:nvPr/>
            </p:nvSpPr>
            <p:spPr bwMode="auto">
              <a:xfrm>
                <a:off x="4132" y="1866"/>
                <a:ext cx="54" cy="22"/>
              </a:xfrm>
              <a:custGeom>
                <a:avLst/>
                <a:gdLst>
                  <a:gd name="T0" fmla="*/ 28 w 54"/>
                  <a:gd name="T1" fmla="*/ 0 h 22"/>
                  <a:gd name="T2" fmla="*/ 0 w 54"/>
                  <a:gd name="T3" fmla="*/ 12 h 22"/>
                  <a:gd name="T4" fmla="*/ 26 w 54"/>
                  <a:gd name="T5" fmla="*/ 22 h 22"/>
                  <a:gd name="T6" fmla="*/ 54 w 54"/>
                  <a:gd name="T7" fmla="*/ 10 h 22"/>
                  <a:gd name="T8" fmla="*/ 28 w 5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2"/>
                  <a:gd name="T17" fmla="*/ 54 w 5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2">
                    <a:moveTo>
                      <a:pt x="28" y="0"/>
                    </a:moveTo>
                    <a:lnTo>
                      <a:pt x="0" y="12"/>
                    </a:lnTo>
                    <a:lnTo>
                      <a:pt x="26" y="22"/>
                    </a:lnTo>
                    <a:lnTo>
                      <a:pt x="54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8A6F"/>
              </a:solidFill>
              <a:ln w="0">
                <a:solidFill>
                  <a:srgbClr val="008A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29" name="Freeform 4096"/>
              <p:cNvSpPr>
                <a:spLocks noChangeAspect="1"/>
              </p:cNvSpPr>
              <p:nvPr/>
            </p:nvSpPr>
            <p:spPr bwMode="auto">
              <a:xfrm>
                <a:off x="4132" y="1866"/>
                <a:ext cx="54" cy="22"/>
              </a:xfrm>
              <a:custGeom>
                <a:avLst/>
                <a:gdLst>
                  <a:gd name="T0" fmla="*/ 28 w 54"/>
                  <a:gd name="T1" fmla="*/ 0 h 22"/>
                  <a:gd name="T2" fmla="*/ 0 w 54"/>
                  <a:gd name="T3" fmla="*/ 12 h 22"/>
                  <a:gd name="T4" fmla="*/ 26 w 54"/>
                  <a:gd name="T5" fmla="*/ 22 h 22"/>
                  <a:gd name="T6" fmla="*/ 54 w 54"/>
                  <a:gd name="T7" fmla="*/ 10 h 22"/>
                  <a:gd name="T8" fmla="*/ 28 w 5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2"/>
                  <a:gd name="T17" fmla="*/ 54 w 5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2">
                    <a:moveTo>
                      <a:pt x="28" y="0"/>
                    </a:moveTo>
                    <a:lnTo>
                      <a:pt x="0" y="12"/>
                    </a:lnTo>
                    <a:lnTo>
                      <a:pt x="26" y="22"/>
                    </a:lnTo>
                    <a:lnTo>
                      <a:pt x="54" y="10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30" name="Freeform 4097"/>
              <p:cNvSpPr>
                <a:spLocks noChangeAspect="1"/>
              </p:cNvSpPr>
              <p:nvPr/>
            </p:nvSpPr>
            <p:spPr bwMode="auto">
              <a:xfrm>
                <a:off x="4158" y="1876"/>
                <a:ext cx="54" cy="22"/>
              </a:xfrm>
              <a:custGeom>
                <a:avLst/>
                <a:gdLst>
                  <a:gd name="T0" fmla="*/ 28 w 54"/>
                  <a:gd name="T1" fmla="*/ 0 h 22"/>
                  <a:gd name="T2" fmla="*/ 0 w 54"/>
                  <a:gd name="T3" fmla="*/ 12 h 22"/>
                  <a:gd name="T4" fmla="*/ 26 w 54"/>
                  <a:gd name="T5" fmla="*/ 22 h 22"/>
                  <a:gd name="T6" fmla="*/ 54 w 54"/>
                  <a:gd name="T7" fmla="*/ 10 h 22"/>
                  <a:gd name="T8" fmla="*/ 28 w 5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2"/>
                  <a:gd name="T17" fmla="*/ 54 w 5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2">
                    <a:moveTo>
                      <a:pt x="28" y="0"/>
                    </a:moveTo>
                    <a:lnTo>
                      <a:pt x="0" y="12"/>
                    </a:lnTo>
                    <a:lnTo>
                      <a:pt x="26" y="22"/>
                    </a:lnTo>
                    <a:lnTo>
                      <a:pt x="54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31" name="Freeform 4098"/>
              <p:cNvSpPr>
                <a:spLocks noChangeAspect="1"/>
              </p:cNvSpPr>
              <p:nvPr/>
            </p:nvSpPr>
            <p:spPr bwMode="auto">
              <a:xfrm>
                <a:off x="4158" y="1876"/>
                <a:ext cx="54" cy="22"/>
              </a:xfrm>
              <a:custGeom>
                <a:avLst/>
                <a:gdLst>
                  <a:gd name="T0" fmla="*/ 28 w 54"/>
                  <a:gd name="T1" fmla="*/ 0 h 22"/>
                  <a:gd name="T2" fmla="*/ 0 w 54"/>
                  <a:gd name="T3" fmla="*/ 12 h 22"/>
                  <a:gd name="T4" fmla="*/ 26 w 54"/>
                  <a:gd name="T5" fmla="*/ 22 h 22"/>
                  <a:gd name="T6" fmla="*/ 54 w 54"/>
                  <a:gd name="T7" fmla="*/ 10 h 22"/>
                  <a:gd name="T8" fmla="*/ 28 w 5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2"/>
                  <a:gd name="T17" fmla="*/ 54 w 5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2">
                    <a:moveTo>
                      <a:pt x="28" y="0"/>
                    </a:moveTo>
                    <a:lnTo>
                      <a:pt x="0" y="12"/>
                    </a:lnTo>
                    <a:lnTo>
                      <a:pt x="26" y="22"/>
                    </a:lnTo>
                    <a:lnTo>
                      <a:pt x="54" y="10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32" name="Freeform 4099"/>
              <p:cNvSpPr>
                <a:spLocks noChangeAspect="1"/>
              </p:cNvSpPr>
              <p:nvPr/>
            </p:nvSpPr>
            <p:spPr bwMode="auto">
              <a:xfrm>
                <a:off x="4184" y="1886"/>
                <a:ext cx="54" cy="22"/>
              </a:xfrm>
              <a:custGeom>
                <a:avLst/>
                <a:gdLst>
                  <a:gd name="T0" fmla="*/ 28 w 54"/>
                  <a:gd name="T1" fmla="*/ 0 h 22"/>
                  <a:gd name="T2" fmla="*/ 0 w 54"/>
                  <a:gd name="T3" fmla="*/ 12 h 22"/>
                  <a:gd name="T4" fmla="*/ 28 w 54"/>
                  <a:gd name="T5" fmla="*/ 22 h 22"/>
                  <a:gd name="T6" fmla="*/ 54 w 54"/>
                  <a:gd name="T7" fmla="*/ 10 h 22"/>
                  <a:gd name="T8" fmla="*/ 28 w 5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2"/>
                  <a:gd name="T17" fmla="*/ 54 w 5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2">
                    <a:moveTo>
                      <a:pt x="28" y="0"/>
                    </a:moveTo>
                    <a:lnTo>
                      <a:pt x="0" y="12"/>
                    </a:lnTo>
                    <a:lnTo>
                      <a:pt x="28" y="22"/>
                    </a:lnTo>
                    <a:lnTo>
                      <a:pt x="54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33" name="Freeform 4100"/>
              <p:cNvSpPr>
                <a:spLocks noChangeAspect="1"/>
              </p:cNvSpPr>
              <p:nvPr/>
            </p:nvSpPr>
            <p:spPr bwMode="auto">
              <a:xfrm>
                <a:off x="4184" y="1886"/>
                <a:ext cx="54" cy="22"/>
              </a:xfrm>
              <a:custGeom>
                <a:avLst/>
                <a:gdLst>
                  <a:gd name="T0" fmla="*/ 28 w 54"/>
                  <a:gd name="T1" fmla="*/ 0 h 22"/>
                  <a:gd name="T2" fmla="*/ 0 w 54"/>
                  <a:gd name="T3" fmla="*/ 12 h 22"/>
                  <a:gd name="T4" fmla="*/ 28 w 54"/>
                  <a:gd name="T5" fmla="*/ 22 h 22"/>
                  <a:gd name="T6" fmla="*/ 54 w 54"/>
                  <a:gd name="T7" fmla="*/ 10 h 22"/>
                  <a:gd name="T8" fmla="*/ 28 w 5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2"/>
                  <a:gd name="T17" fmla="*/ 54 w 5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2">
                    <a:moveTo>
                      <a:pt x="28" y="0"/>
                    </a:moveTo>
                    <a:lnTo>
                      <a:pt x="0" y="12"/>
                    </a:lnTo>
                    <a:lnTo>
                      <a:pt x="28" y="22"/>
                    </a:lnTo>
                    <a:lnTo>
                      <a:pt x="54" y="10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34" name="Freeform 4101"/>
              <p:cNvSpPr>
                <a:spLocks noChangeAspect="1"/>
              </p:cNvSpPr>
              <p:nvPr/>
            </p:nvSpPr>
            <p:spPr bwMode="auto">
              <a:xfrm>
                <a:off x="4212" y="1896"/>
                <a:ext cx="54" cy="22"/>
              </a:xfrm>
              <a:custGeom>
                <a:avLst/>
                <a:gdLst>
                  <a:gd name="T0" fmla="*/ 26 w 54"/>
                  <a:gd name="T1" fmla="*/ 0 h 22"/>
                  <a:gd name="T2" fmla="*/ 0 w 54"/>
                  <a:gd name="T3" fmla="*/ 12 h 22"/>
                  <a:gd name="T4" fmla="*/ 26 w 54"/>
                  <a:gd name="T5" fmla="*/ 22 h 22"/>
                  <a:gd name="T6" fmla="*/ 54 w 54"/>
                  <a:gd name="T7" fmla="*/ 10 h 22"/>
                  <a:gd name="T8" fmla="*/ 26 w 5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2"/>
                  <a:gd name="T17" fmla="*/ 54 w 5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2">
                    <a:moveTo>
                      <a:pt x="26" y="0"/>
                    </a:moveTo>
                    <a:lnTo>
                      <a:pt x="0" y="12"/>
                    </a:lnTo>
                    <a:lnTo>
                      <a:pt x="26" y="22"/>
                    </a:lnTo>
                    <a:lnTo>
                      <a:pt x="54" y="1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886F"/>
              </a:solidFill>
              <a:ln w="0">
                <a:solidFill>
                  <a:srgbClr val="0088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35" name="Freeform 4102"/>
              <p:cNvSpPr>
                <a:spLocks noChangeAspect="1"/>
              </p:cNvSpPr>
              <p:nvPr/>
            </p:nvSpPr>
            <p:spPr bwMode="auto">
              <a:xfrm>
                <a:off x="4212" y="1896"/>
                <a:ext cx="54" cy="22"/>
              </a:xfrm>
              <a:custGeom>
                <a:avLst/>
                <a:gdLst>
                  <a:gd name="T0" fmla="*/ 26 w 54"/>
                  <a:gd name="T1" fmla="*/ 0 h 22"/>
                  <a:gd name="T2" fmla="*/ 0 w 54"/>
                  <a:gd name="T3" fmla="*/ 12 h 22"/>
                  <a:gd name="T4" fmla="*/ 26 w 54"/>
                  <a:gd name="T5" fmla="*/ 22 h 22"/>
                  <a:gd name="T6" fmla="*/ 54 w 54"/>
                  <a:gd name="T7" fmla="*/ 10 h 22"/>
                  <a:gd name="T8" fmla="*/ 26 w 5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2"/>
                  <a:gd name="T17" fmla="*/ 54 w 5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2">
                    <a:moveTo>
                      <a:pt x="26" y="0"/>
                    </a:moveTo>
                    <a:lnTo>
                      <a:pt x="0" y="12"/>
                    </a:lnTo>
                    <a:lnTo>
                      <a:pt x="26" y="22"/>
                    </a:lnTo>
                    <a:lnTo>
                      <a:pt x="54" y="10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36" name="Freeform 4103"/>
              <p:cNvSpPr>
                <a:spLocks noChangeAspect="1"/>
              </p:cNvSpPr>
              <p:nvPr/>
            </p:nvSpPr>
            <p:spPr bwMode="auto">
              <a:xfrm>
                <a:off x="4238" y="1906"/>
                <a:ext cx="54" cy="22"/>
              </a:xfrm>
              <a:custGeom>
                <a:avLst/>
                <a:gdLst>
                  <a:gd name="T0" fmla="*/ 28 w 54"/>
                  <a:gd name="T1" fmla="*/ 0 h 22"/>
                  <a:gd name="T2" fmla="*/ 0 w 54"/>
                  <a:gd name="T3" fmla="*/ 12 h 22"/>
                  <a:gd name="T4" fmla="*/ 28 w 54"/>
                  <a:gd name="T5" fmla="*/ 22 h 22"/>
                  <a:gd name="T6" fmla="*/ 54 w 54"/>
                  <a:gd name="T7" fmla="*/ 10 h 22"/>
                  <a:gd name="T8" fmla="*/ 28 w 5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2"/>
                  <a:gd name="T17" fmla="*/ 54 w 5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2">
                    <a:moveTo>
                      <a:pt x="28" y="0"/>
                    </a:moveTo>
                    <a:lnTo>
                      <a:pt x="0" y="12"/>
                    </a:lnTo>
                    <a:lnTo>
                      <a:pt x="28" y="22"/>
                    </a:lnTo>
                    <a:lnTo>
                      <a:pt x="54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876F"/>
              </a:solidFill>
              <a:ln w="0">
                <a:solidFill>
                  <a:srgbClr val="0087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37" name="Freeform 4104"/>
              <p:cNvSpPr>
                <a:spLocks noChangeAspect="1"/>
              </p:cNvSpPr>
              <p:nvPr/>
            </p:nvSpPr>
            <p:spPr bwMode="auto">
              <a:xfrm>
                <a:off x="4238" y="1906"/>
                <a:ext cx="54" cy="22"/>
              </a:xfrm>
              <a:custGeom>
                <a:avLst/>
                <a:gdLst>
                  <a:gd name="T0" fmla="*/ 28 w 54"/>
                  <a:gd name="T1" fmla="*/ 0 h 22"/>
                  <a:gd name="T2" fmla="*/ 0 w 54"/>
                  <a:gd name="T3" fmla="*/ 12 h 22"/>
                  <a:gd name="T4" fmla="*/ 28 w 54"/>
                  <a:gd name="T5" fmla="*/ 22 h 22"/>
                  <a:gd name="T6" fmla="*/ 54 w 54"/>
                  <a:gd name="T7" fmla="*/ 10 h 22"/>
                  <a:gd name="T8" fmla="*/ 28 w 5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2"/>
                  <a:gd name="T17" fmla="*/ 54 w 5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2">
                    <a:moveTo>
                      <a:pt x="28" y="0"/>
                    </a:moveTo>
                    <a:lnTo>
                      <a:pt x="0" y="12"/>
                    </a:lnTo>
                    <a:lnTo>
                      <a:pt x="28" y="22"/>
                    </a:lnTo>
                    <a:lnTo>
                      <a:pt x="54" y="10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38" name="Freeform 4105"/>
              <p:cNvSpPr>
                <a:spLocks noChangeAspect="1"/>
              </p:cNvSpPr>
              <p:nvPr/>
            </p:nvSpPr>
            <p:spPr bwMode="auto">
              <a:xfrm>
                <a:off x="4266" y="1916"/>
                <a:ext cx="54" cy="22"/>
              </a:xfrm>
              <a:custGeom>
                <a:avLst/>
                <a:gdLst>
                  <a:gd name="T0" fmla="*/ 26 w 54"/>
                  <a:gd name="T1" fmla="*/ 0 h 22"/>
                  <a:gd name="T2" fmla="*/ 0 w 54"/>
                  <a:gd name="T3" fmla="*/ 12 h 22"/>
                  <a:gd name="T4" fmla="*/ 28 w 54"/>
                  <a:gd name="T5" fmla="*/ 22 h 22"/>
                  <a:gd name="T6" fmla="*/ 54 w 54"/>
                  <a:gd name="T7" fmla="*/ 8 h 22"/>
                  <a:gd name="T8" fmla="*/ 26 w 5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2"/>
                  <a:gd name="T17" fmla="*/ 54 w 5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2">
                    <a:moveTo>
                      <a:pt x="26" y="0"/>
                    </a:moveTo>
                    <a:lnTo>
                      <a:pt x="0" y="12"/>
                    </a:lnTo>
                    <a:lnTo>
                      <a:pt x="28" y="22"/>
                    </a:lnTo>
                    <a:lnTo>
                      <a:pt x="54" y="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8570"/>
              </a:solidFill>
              <a:ln w="0">
                <a:solidFill>
                  <a:srgbClr val="0085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39" name="Freeform 4106"/>
              <p:cNvSpPr>
                <a:spLocks noChangeAspect="1"/>
              </p:cNvSpPr>
              <p:nvPr/>
            </p:nvSpPr>
            <p:spPr bwMode="auto">
              <a:xfrm>
                <a:off x="4266" y="1916"/>
                <a:ext cx="54" cy="22"/>
              </a:xfrm>
              <a:custGeom>
                <a:avLst/>
                <a:gdLst>
                  <a:gd name="T0" fmla="*/ 26 w 54"/>
                  <a:gd name="T1" fmla="*/ 0 h 22"/>
                  <a:gd name="T2" fmla="*/ 0 w 54"/>
                  <a:gd name="T3" fmla="*/ 12 h 22"/>
                  <a:gd name="T4" fmla="*/ 28 w 54"/>
                  <a:gd name="T5" fmla="*/ 22 h 22"/>
                  <a:gd name="T6" fmla="*/ 54 w 54"/>
                  <a:gd name="T7" fmla="*/ 8 h 22"/>
                  <a:gd name="T8" fmla="*/ 26 w 5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2"/>
                  <a:gd name="T17" fmla="*/ 54 w 5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2">
                    <a:moveTo>
                      <a:pt x="26" y="0"/>
                    </a:moveTo>
                    <a:lnTo>
                      <a:pt x="0" y="12"/>
                    </a:lnTo>
                    <a:lnTo>
                      <a:pt x="28" y="22"/>
                    </a:lnTo>
                    <a:lnTo>
                      <a:pt x="54" y="8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40" name="Freeform 4107"/>
              <p:cNvSpPr>
                <a:spLocks noChangeAspect="1"/>
              </p:cNvSpPr>
              <p:nvPr/>
            </p:nvSpPr>
            <p:spPr bwMode="auto">
              <a:xfrm>
                <a:off x="4294" y="1924"/>
                <a:ext cx="54" cy="22"/>
              </a:xfrm>
              <a:custGeom>
                <a:avLst/>
                <a:gdLst>
                  <a:gd name="T0" fmla="*/ 26 w 54"/>
                  <a:gd name="T1" fmla="*/ 0 h 22"/>
                  <a:gd name="T2" fmla="*/ 0 w 54"/>
                  <a:gd name="T3" fmla="*/ 14 h 22"/>
                  <a:gd name="T4" fmla="*/ 28 w 54"/>
                  <a:gd name="T5" fmla="*/ 22 h 22"/>
                  <a:gd name="T6" fmla="*/ 54 w 54"/>
                  <a:gd name="T7" fmla="*/ 10 h 22"/>
                  <a:gd name="T8" fmla="*/ 26 w 5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2"/>
                  <a:gd name="T17" fmla="*/ 54 w 5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2">
                    <a:moveTo>
                      <a:pt x="26" y="0"/>
                    </a:moveTo>
                    <a:lnTo>
                      <a:pt x="0" y="14"/>
                    </a:lnTo>
                    <a:lnTo>
                      <a:pt x="28" y="22"/>
                    </a:lnTo>
                    <a:lnTo>
                      <a:pt x="54" y="1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8270"/>
              </a:solidFill>
              <a:ln w="0">
                <a:solidFill>
                  <a:srgbClr val="0082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41" name="Freeform 4108"/>
              <p:cNvSpPr>
                <a:spLocks noChangeAspect="1"/>
              </p:cNvSpPr>
              <p:nvPr/>
            </p:nvSpPr>
            <p:spPr bwMode="auto">
              <a:xfrm>
                <a:off x="4294" y="1924"/>
                <a:ext cx="54" cy="22"/>
              </a:xfrm>
              <a:custGeom>
                <a:avLst/>
                <a:gdLst>
                  <a:gd name="T0" fmla="*/ 26 w 54"/>
                  <a:gd name="T1" fmla="*/ 0 h 22"/>
                  <a:gd name="T2" fmla="*/ 0 w 54"/>
                  <a:gd name="T3" fmla="*/ 14 h 22"/>
                  <a:gd name="T4" fmla="*/ 28 w 54"/>
                  <a:gd name="T5" fmla="*/ 22 h 22"/>
                  <a:gd name="T6" fmla="*/ 54 w 54"/>
                  <a:gd name="T7" fmla="*/ 10 h 22"/>
                  <a:gd name="T8" fmla="*/ 26 w 5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2"/>
                  <a:gd name="T17" fmla="*/ 54 w 5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2">
                    <a:moveTo>
                      <a:pt x="26" y="0"/>
                    </a:moveTo>
                    <a:lnTo>
                      <a:pt x="0" y="14"/>
                    </a:lnTo>
                    <a:lnTo>
                      <a:pt x="28" y="22"/>
                    </a:lnTo>
                    <a:lnTo>
                      <a:pt x="54" y="10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42" name="Freeform 4109"/>
              <p:cNvSpPr>
                <a:spLocks noChangeAspect="1"/>
              </p:cNvSpPr>
              <p:nvPr/>
            </p:nvSpPr>
            <p:spPr bwMode="auto">
              <a:xfrm>
                <a:off x="4322" y="1934"/>
                <a:ext cx="54" cy="22"/>
              </a:xfrm>
              <a:custGeom>
                <a:avLst/>
                <a:gdLst>
                  <a:gd name="T0" fmla="*/ 26 w 54"/>
                  <a:gd name="T1" fmla="*/ 0 h 22"/>
                  <a:gd name="T2" fmla="*/ 0 w 54"/>
                  <a:gd name="T3" fmla="*/ 12 h 22"/>
                  <a:gd name="T4" fmla="*/ 28 w 54"/>
                  <a:gd name="T5" fmla="*/ 22 h 22"/>
                  <a:gd name="T6" fmla="*/ 54 w 54"/>
                  <a:gd name="T7" fmla="*/ 8 h 22"/>
                  <a:gd name="T8" fmla="*/ 26 w 5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2"/>
                  <a:gd name="T17" fmla="*/ 54 w 5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2">
                    <a:moveTo>
                      <a:pt x="26" y="0"/>
                    </a:moveTo>
                    <a:lnTo>
                      <a:pt x="0" y="12"/>
                    </a:lnTo>
                    <a:lnTo>
                      <a:pt x="28" y="22"/>
                    </a:lnTo>
                    <a:lnTo>
                      <a:pt x="54" y="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7F70"/>
              </a:solidFill>
              <a:ln w="0">
                <a:solidFill>
                  <a:srgbClr val="007F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43" name="Freeform 4110"/>
              <p:cNvSpPr>
                <a:spLocks noChangeAspect="1"/>
              </p:cNvSpPr>
              <p:nvPr/>
            </p:nvSpPr>
            <p:spPr bwMode="auto">
              <a:xfrm>
                <a:off x="4322" y="1934"/>
                <a:ext cx="54" cy="22"/>
              </a:xfrm>
              <a:custGeom>
                <a:avLst/>
                <a:gdLst>
                  <a:gd name="T0" fmla="*/ 26 w 54"/>
                  <a:gd name="T1" fmla="*/ 0 h 22"/>
                  <a:gd name="T2" fmla="*/ 0 w 54"/>
                  <a:gd name="T3" fmla="*/ 12 h 22"/>
                  <a:gd name="T4" fmla="*/ 28 w 54"/>
                  <a:gd name="T5" fmla="*/ 22 h 22"/>
                  <a:gd name="T6" fmla="*/ 54 w 54"/>
                  <a:gd name="T7" fmla="*/ 8 h 22"/>
                  <a:gd name="T8" fmla="*/ 26 w 5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2"/>
                  <a:gd name="T17" fmla="*/ 54 w 5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2">
                    <a:moveTo>
                      <a:pt x="26" y="0"/>
                    </a:moveTo>
                    <a:lnTo>
                      <a:pt x="0" y="12"/>
                    </a:lnTo>
                    <a:lnTo>
                      <a:pt x="28" y="22"/>
                    </a:lnTo>
                    <a:lnTo>
                      <a:pt x="54" y="8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44" name="Freeform 4111"/>
              <p:cNvSpPr>
                <a:spLocks noChangeAspect="1"/>
              </p:cNvSpPr>
              <p:nvPr/>
            </p:nvSpPr>
            <p:spPr bwMode="auto">
              <a:xfrm>
                <a:off x="4350" y="1942"/>
                <a:ext cx="56" cy="20"/>
              </a:xfrm>
              <a:custGeom>
                <a:avLst/>
                <a:gdLst>
                  <a:gd name="T0" fmla="*/ 26 w 56"/>
                  <a:gd name="T1" fmla="*/ 0 h 20"/>
                  <a:gd name="T2" fmla="*/ 0 w 56"/>
                  <a:gd name="T3" fmla="*/ 14 h 20"/>
                  <a:gd name="T4" fmla="*/ 28 w 56"/>
                  <a:gd name="T5" fmla="*/ 20 h 20"/>
                  <a:gd name="T6" fmla="*/ 56 w 56"/>
                  <a:gd name="T7" fmla="*/ 8 h 20"/>
                  <a:gd name="T8" fmla="*/ 26 w 56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0"/>
                  <a:gd name="T17" fmla="*/ 56 w 56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0">
                    <a:moveTo>
                      <a:pt x="26" y="0"/>
                    </a:moveTo>
                    <a:lnTo>
                      <a:pt x="0" y="14"/>
                    </a:lnTo>
                    <a:lnTo>
                      <a:pt x="28" y="20"/>
                    </a:lnTo>
                    <a:lnTo>
                      <a:pt x="56" y="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7B71"/>
              </a:solidFill>
              <a:ln w="0">
                <a:solidFill>
                  <a:srgbClr val="007B7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45" name="Freeform 4112"/>
              <p:cNvSpPr>
                <a:spLocks noChangeAspect="1"/>
              </p:cNvSpPr>
              <p:nvPr/>
            </p:nvSpPr>
            <p:spPr bwMode="auto">
              <a:xfrm>
                <a:off x="4350" y="1942"/>
                <a:ext cx="56" cy="20"/>
              </a:xfrm>
              <a:custGeom>
                <a:avLst/>
                <a:gdLst>
                  <a:gd name="T0" fmla="*/ 26 w 56"/>
                  <a:gd name="T1" fmla="*/ 0 h 20"/>
                  <a:gd name="T2" fmla="*/ 0 w 56"/>
                  <a:gd name="T3" fmla="*/ 14 h 20"/>
                  <a:gd name="T4" fmla="*/ 28 w 56"/>
                  <a:gd name="T5" fmla="*/ 20 h 20"/>
                  <a:gd name="T6" fmla="*/ 56 w 56"/>
                  <a:gd name="T7" fmla="*/ 8 h 20"/>
                  <a:gd name="T8" fmla="*/ 26 w 56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0"/>
                  <a:gd name="T17" fmla="*/ 56 w 56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0">
                    <a:moveTo>
                      <a:pt x="26" y="0"/>
                    </a:moveTo>
                    <a:lnTo>
                      <a:pt x="0" y="14"/>
                    </a:lnTo>
                    <a:lnTo>
                      <a:pt x="28" y="20"/>
                    </a:lnTo>
                    <a:lnTo>
                      <a:pt x="56" y="8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46" name="Freeform 4113"/>
              <p:cNvSpPr>
                <a:spLocks noChangeAspect="1"/>
              </p:cNvSpPr>
              <p:nvPr/>
            </p:nvSpPr>
            <p:spPr bwMode="auto">
              <a:xfrm>
                <a:off x="4378" y="1950"/>
                <a:ext cx="56" cy="20"/>
              </a:xfrm>
              <a:custGeom>
                <a:avLst/>
                <a:gdLst>
                  <a:gd name="T0" fmla="*/ 28 w 56"/>
                  <a:gd name="T1" fmla="*/ 0 h 20"/>
                  <a:gd name="T2" fmla="*/ 0 w 56"/>
                  <a:gd name="T3" fmla="*/ 12 h 20"/>
                  <a:gd name="T4" fmla="*/ 30 w 56"/>
                  <a:gd name="T5" fmla="*/ 20 h 20"/>
                  <a:gd name="T6" fmla="*/ 56 w 56"/>
                  <a:gd name="T7" fmla="*/ 6 h 20"/>
                  <a:gd name="T8" fmla="*/ 28 w 56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0"/>
                  <a:gd name="T17" fmla="*/ 56 w 56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0">
                    <a:moveTo>
                      <a:pt x="28" y="0"/>
                    </a:moveTo>
                    <a:lnTo>
                      <a:pt x="0" y="12"/>
                    </a:lnTo>
                    <a:lnTo>
                      <a:pt x="30" y="20"/>
                    </a:lnTo>
                    <a:lnTo>
                      <a:pt x="56" y="6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7772"/>
              </a:solidFill>
              <a:ln w="0">
                <a:solidFill>
                  <a:srgbClr val="00777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47" name="Freeform 4114"/>
              <p:cNvSpPr>
                <a:spLocks noChangeAspect="1"/>
              </p:cNvSpPr>
              <p:nvPr/>
            </p:nvSpPr>
            <p:spPr bwMode="auto">
              <a:xfrm>
                <a:off x="4378" y="1950"/>
                <a:ext cx="56" cy="20"/>
              </a:xfrm>
              <a:custGeom>
                <a:avLst/>
                <a:gdLst>
                  <a:gd name="T0" fmla="*/ 28 w 56"/>
                  <a:gd name="T1" fmla="*/ 0 h 20"/>
                  <a:gd name="T2" fmla="*/ 0 w 56"/>
                  <a:gd name="T3" fmla="*/ 12 h 20"/>
                  <a:gd name="T4" fmla="*/ 30 w 56"/>
                  <a:gd name="T5" fmla="*/ 20 h 20"/>
                  <a:gd name="T6" fmla="*/ 56 w 56"/>
                  <a:gd name="T7" fmla="*/ 6 h 20"/>
                  <a:gd name="T8" fmla="*/ 28 w 56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0"/>
                  <a:gd name="T17" fmla="*/ 56 w 56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0">
                    <a:moveTo>
                      <a:pt x="28" y="0"/>
                    </a:moveTo>
                    <a:lnTo>
                      <a:pt x="0" y="12"/>
                    </a:lnTo>
                    <a:lnTo>
                      <a:pt x="30" y="20"/>
                    </a:lnTo>
                    <a:lnTo>
                      <a:pt x="56" y="6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48" name="Freeform 4115"/>
              <p:cNvSpPr>
                <a:spLocks noChangeAspect="1"/>
              </p:cNvSpPr>
              <p:nvPr/>
            </p:nvSpPr>
            <p:spPr bwMode="auto">
              <a:xfrm>
                <a:off x="4408" y="1956"/>
                <a:ext cx="56" cy="20"/>
              </a:xfrm>
              <a:custGeom>
                <a:avLst/>
                <a:gdLst>
                  <a:gd name="T0" fmla="*/ 26 w 56"/>
                  <a:gd name="T1" fmla="*/ 0 h 20"/>
                  <a:gd name="T2" fmla="*/ 0 w 56"/>
                  <a:gd name="T3" fmla="*/ 14 h 20"/>
                  <a:gd name="T4" fmla="*/ 30 w 56"/>
                  <a:gd name="T5" fmla="*/ 20 h 20"/>
                  <a:gd name="T6" fmla="*/ 56 w 56"/>
                  <a:gd name="T7" fmla="*/ 6 h 20"/>
                  <a:gd name="T8" fmla="*/ 26 w 56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0"/>
                  <a:gd name="T17" fmla="*/ 56 w 56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0">
                    <a:moveTo>
                      <a:pt x="26" y="0"/>
                    </a:moveTo>
                    <a:lnTo>
                      <a:pt x="0" y="14"/>
                    </a:lnTo>
                    <a:lnTo>
                      <a:pt x="30" y="20"/>
                    </a:lnTo>
                    <a:lnTo>
                      <a:pt x="56" y="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7274"/>
              </a:solidFill>
              <a:ln w="0">
                <a:solidFill>
                  <a:srgbClr val="00727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49" name="Freeform 4116"/>
              <p:cNvSpPr>
                <a:spLocks noChangeAspect="1"/>
              </p:cNvSpPr>
              <p:nvPr/>
            </p:nvSpPr>
            <p:spPr bwMode="auto">
              <a:xfrm>
                <a:off x="4408" y="1956"/>
                <a:ext cx="56" cy="20"/>
              </a:xfrm>
              <a:custGeom>
                <a:avLst/>
                <a:gdLst>
                  <a:gd name="T0" fmla="*/ 26 w 56"/>
                  <a:gd name="T1" fmla="*/ 0 h 20"/>
                  <a:gd name="T2" fmla="*/ 0 w 56"/>
                  <a:gd name="T3" fmla="*/ 14 h 20"/>
                  <a:gd name="T4" fmla="*/ 30 w 56"/>
                  <a:gd name="T5" fmla="*/ 20 h 20"/>
                  <a:gd name="T6" fmla="*/ 56 w 56"/>
                  <a:gd name="T7" fmla="*/ 6 h 20"/>
                  <a:gd name="T8" fmla="*/ 26 w 56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0"/>
                  <a:gd name="T17" fmla="*/ 56 w 56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0">
                    <a:moveTo>
                      <a:pt x="26" y="0"/>
                    </a:moveTo>
                    <a:lnTo>
                      <a:pt x="0" y="14"/>
                    </a:lnTo>
                    <a:lnTo>
                      <a:pt x="30" y="20"/>
                    </a:lnTo>
                    <a:lnTo>
                      <a:pt x="56" y="6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50" name="Freeform 4117"/>
              <p:cNvSpPr>
                <a:spLocks noChangeAspect="1"/>
              </p:cNvSpPr>
              <p:nvPr/>
            </p:nvSpPr>
            <p:spPr bwMode="auto">
              <a:xfrm>
                <a:off x="4438" y="1962"/>
                <a:ext cx="56" cy="20"/>
              </a:xfrm>
              <a:custGeom>
                <a:avLst/>
                <a:gdLst>
                  <a:gd name="T0" fmla="*/ 26 w 56"/>
                  <a:gd name="T1" fmla="*/ 0 h 20"/>
                  <a:gd name="T2" fmla="*/ 0 w 56"/>
                  <a:gd name="T3" fmla="*/ 14 h 20"/>
                  <a:gd name="T4" fmla="*/ 30 w 56"/>
                  <a:gd name="T5" fmla="*/ 20 h 20"/>
                  <a:gd name="T6" fmla="*/ 56 w 56"/>
                  <a:gd name="T7" fmla="*/ 6 h 20"/>
                  <a:gd name="T8" fmla="*/ 26 w 56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0"/>
                  <a:gd name="T17" fmla="*/ 56 w 56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0">
                    <a:moveTo>
                      <a:pt x="26" y="0"/>
                    </a:moveTo>
                    <a:lnTo>
                      <a:pt x="0" y="14"/>
                    </a:lnTo>
                    <a:lnTo>
                      <a:pt x="30" y="20"/>
                    </a:lnTo>
                    <a:lnTo>
                      <a:pt x="56" y="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D75"/>
              </a:solidFill>
              <a:ln w="0">
                <a:solidFill>
                  <a:srgbClr val="006D7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51" name="Freeform 4118"/>
              <p:cNvSpPr>
                <a:spLocks noChangeAspect="1"/>
              </p:cNvSpPr>
              <p:nvPr/>
            </p:nvSpPr>
            <p:spPr bwMode="auto">
              <a:xfrm>
                <a:off x="4438" y="1962"/>
                <a:ext cx="56" cy="20"/>
              </a:xfrm>
              <a:custGeom>
                <a:avLst/>
                <a:gdLst>
                  <a:gd name="T0" fmla="*/ 26 w 56"/>
                  <a:gd name="T1" fmla="*/ 0 h 20"/>
                  <a:gd name="T2" fmla="*/ 0 w 56"/>
                  <a:gd name="T3" fmla="*/ 14 h 20"/>
                  <a:gd name="T4" fmla="*/ 30 w 56"/>
                  <a:gd name="T5" fmla="*/ 20 h 20"/>
                  <a:gd name="T6" fmla="*/ 56 w 56"/>
                  <a:gd name="T7" fmla="*/ 6 h 20"/>
                  <a:gd name="T8" fmla="*/ 26 w 56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0"/>
                  <a:gd name="T17" fmla="*/ 56 w 56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0">
                    <a:moveTo>
                      <a:pt x="26" y="0"/>
                    </a:moveTo>
                    <a:lnTo>
                      <a:pt x="0" y="14"/>
                    </a:lnTo>
                    <a:lnTo>
                      <a:pt x="30" y="20"/>
                    </a:lnTo>
                    <a:lnTo>
                      <a:pt x="56" y="6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52" name="Freeform 4119"/>
              <p:cNvSpPr>
                <a:spLocks noChangeAspect="1"/>
              </p:cNvSpPr>
              <p:nvPr/>
            </p:nvSpPr>
            <p:spPr bwMode="auto">
              <a:xfrm>
                <a:off x="4468" y="1968"/>
                <a:ext cx="56" cy="20"/>
              </a:xfrm>
              <a:custGeom>
                <a:avLst/>
                <a:gdLst>
                  <a:gd name="T0" fmla="*/ 26 w 56"/>
                  <a:gd name="T1" fmla="*/ 0 h 20"/>
                  <a:gd name="T2" fmla="*/ 0 w 56"/>
                  <a:gd name="T3" fmla="*/ 14 h 20"/>
                  <a:gd name="T4" fmla="*/ 30 w 56"/>
                  <a:gd name="T5" fmla="*/ 20 h 20"/>
                  <a:gd name="T6" fmla="*/ 56 w 56"/>
                  <a:gd name="T7" fmla="*/ 4 h 20"/>
                  <a:gd name="T8" fmla="*/ 26 w 56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0"/>
                  <a:gd name="T17" fmla="*/ 56 w 56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0">
                    <a:moveTo>
                      <a:pt x="26" y="0"/>
                    </a:moveTo>
                    <a:lnTo>
                      <a:pt x="0" y="14"/>
                    </a:lnTo>
                    <a:lnTo>
                      <a:pt x="30" y="20"/>
                    </a:lnTo>
                    <a:lnTo>
                      <a:pt x="56" y="4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977"/>
              </a:solidFill>
              <a:ln w="0">
                <a:solidFill>
                  <a:srgbClr val="00697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53" name="Freeform 4120"/>
              <p:cNvSpPr>
                <a:spLocks noChangeAspect="1"/>
              </p:cNvSpPr>
              <p:nvPr/>
            </p:nvSpPr>
            <p:spPr bwMode="auto">
              <a:xfrm>
                <a:off x="4468" y="1968"/>
                <a:ext cx="56" cy="20"/>
              </a:xfrm>
              <a:custGeom>
                <a:avLst/>
                <a:gdLst>
                  <a:gd name="T0" fmla="*/ 26 w 56"/>
                  <a:gd name="T1" fmla="*/ 0 h 20"/>
                  <a:gd name="T2" fmla="*/ 0 w 56"/>
                  <a:gd name="T3" fmla="*/ 14 h 20"/>
                  <a:gd name="T4" fmla="*/ 30 w 56"/>
                  <a:gd name="T5" fmla="*/ 20 h 20"/>
                  <a:gd name="T6" fmla="*/ 56 w 56"/>
                  <a:gd name="T7" fmla="*/ 4 h 20"/>
                  <a:gd name="T8" fmla="*/ 26 w 56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0"/>
                  <a:gd name="T17" fmla="*/ 56 w 56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0">
                    <a:moveTo>
                      <a:pt x="26" y="0"/>
                    </a:moveTo>
                    <a:lnTo>
                      <a:pt x="0" y="14"/>
                    </a:lnTo>
                    <a:lnTo>
                      <a:pt x="30" y="20"/>
                    </a:lnTo>
                    <a:lnTo>
                      <a:pt x="56" y="4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54" name="Freeform 4121"/>
              <p:cNvSpPr>
                <a:spLocks noChangeAspect="1"/>
              </p:cNvSpPr>
              <p:nvPr/>
            </p:nvSpPr>
            <p:spPr bwMode="auto">
              <a:xfrm>
                <a:off x="4498" y="1972"/>
                <a:ext cx="56" cy="20"/>
              </a:xfrm>
              <a:custGeom>
                <a:avLst/>
                <a:gdLst>
                  <a:gd name="T0" fmla="*/ 26 w 56"/>
                  <a:gd name="T1" fmla="*/ 0 h 20"/>
                  <a:gd name="T2" fmla="*/ 0 w 56"/>
                  <a:gd name="T3" fmla="*/ 16 h 20"/>
                  <a:gd name="T4" fmla="*/ 30 w 56"/>
                  <a:gd name="T5" fmla="*/ 20 h 20"/>
                  <a:gd name="T6" fmla="*/ 56 w 56"/>
                  <a:gd name="T7" fmla="*/ 4 h 20"/>
                  <a:gd name="T8" fmla="*/ 26 w 56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0"/>
                  <a:gd name="T17" fmla="*/ 56 w 56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0">
                    <a:moveTo>
                      <a:pt x="26" y="0"/>
                    </a:moveTo>
                    <a:lnTo>
                      <a:pt x="0" y="16"/>
                    </a:lnTo>
                    <a:lnTo>
                      <a:pt x="30" y="20"/>
                    </a:lnTo>
                    <a:lnTo>
                      <a:pt x="56" y="4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57A"/>
              </a:solidFill>
              <a:ln w="0">
                <a:solidFill>
                  <a:srgbClr val="00657A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55" name="Freeform 4122"/>
              <p:cNvSpPr>
                <a:spLocks noChangeAspect="1"/>
              </p:cNvSpPr>
              <p:nvPr/>
            </p:nvSpPr>
            <p:spPr bwMode="auto">
              <a:xfrm>
                <a:off x="4498" y="1972"/>
                <a:ext cx="56" cy="20"/>
              </a:xfrm>
              <a:custGeom>
                <a:avLst/>
                <a:gdLst>
                  <a:gd name="T0" fmla="*/ 26 w 56"/>
                  <a:gd name="T1" fmla="*/ 0 h 20"/>
                  <a:gd name="T2" fmla="*/ 0 w 56"/>
                  <a:gd name="T3" fmla="*/ 16 h 20"/>
                  <a:gd name="T4" fmla="*/ 30 w 56"/>
                  <a:gd name="T5" fmla="*/ 20 h 20"/>
                  <a:gd name="T6" fmla="*/ 56 w 56"/>
                  <a:gd name="T7" fmla="*/ 4 h 20"/>
                  <a:gd name="T8" fmla="*/ 26 w 56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0"/>
                  <a:gd name="T17" fmla="*/ 56 w 56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0">
                    <a:moveTo>
                      <a:pt x="26" y="0"/>
                    </a:moveTo>
                    <a:lnTo>
                      <a:pt x="0" y="16"/>
                    </a:lnTo>
                    <a:lnTo>
                      <a:pt x="30" y="20"/>
                    </a:lnTo>
                    <a:lnTo>
                      <a:pt x="56" y="4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56" name="Freeform 4123"/>
              <p:cNvSpPr>
                <a:spLocks noChangeAspect="1"/>
              </p:cNvSpPr>
              <p:nvPr/>
            </p:nvSpPr>
            <p:spPr bwMode="auto">
              <a:xfrm>
                <a:off x="4528" y="1976"/>
                <a:ext cx="58" cy="20"/>
              </a:xfrm>
              <a:custGeom>
                <a:avLst/>
                <a:gdLst>
                  <a:gd name="T0" fmla="*/ 26 w 58"/>
                  <a:gd name="T1" fmla="*/ 0 h 20"/>
                  <a:gd name="T2" fmla="*/ 0 w 58"/>
                  <a:gd name="T3" fmla="*/ 16 h 20"/>
                  <a:gd name="T4" fmla="*/ 32 w 58"/>
                  <a:gd name="T5" fmla="*/ 20 h 20"/>
                  <a:gd name="T6" fmla="*/ 58 w 58"/>
                  <a:gd name="T7" fmla="*/ 2 h 20"/>
                  <a:gd name="T8" fmla="*/ 26 w 58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0"/>
                  <a:gd name="T17" fmla="*/ 58 w 58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0">
                    <a:moveTo>
                      <a:pt x="26" y="0"/>
                    </a:moveTo>
                    <a:lnTo>
                      <a:pt x="0" y="16"/>
                    </a:lnTo>
                    <a:lnTo>
                      <a:pt x="32" y="20"/>
                    </a:lnTo>
                    <a:lnTo>
                      <a:pt x="58" y="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17C"/>
              </a:solidFill>
              <a:ln w="0">
                <a:solidFill>
                  <a:srgbClr val="00617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57" name="Freeform 4124"/>
              <p:cNvSpPr>
                <a:spLocks noChangeAspect="1"/>
              </p:cNvSpPr>
              <p:nvPr/>
            </p:nvSpPr>
            <p:spPr bwMode="auto">
              <a:xfrm>
                <a:off x="4528" y="1976"/>
                <a:ext cx="58" cy="20"/>
              </a:xfrm>
              <a:custGeom>
                <a:avLst/>
                <a:gdLst>
                  <a:gd name="T0" fmla="*/ 26 w 58"/>
                  <a:gd name="T1" fmla="*/ 0 h 20"/>
                  <a:gd name="T2" fmla="*/ 0 w 58"/>
                  <a:gd name="T3" fmla="*/ 16 h 20"/>
                  <a:gd name="T4" fmla="*/ 32 w 58"/>
                  <a:gd name="T5" fmla="*/ 20 h 20"/>
                  <a:gd name="T6" fmla="*/ 58 w 58"/>
                  <a:gd name="T7" fmla="*/ 2 h 20"/>
                  <a:gd name="T8" fmla="*/ 26 w 58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0"/>
                  <a:gd name="T17" fmla="*/ 58 w 58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0">
                    <a:moveTo>
                      <a:pt x="26" y="0"/>
                    </a:moveTo>
                    <a:lnTo>
                      <a:pt x="0" y="16"/>
                    </a:lnTo>
                    <a:lnTo>
                      <a:pt x="32" y="20"/>
                    </a:lnTo>
                    <a:lnTo>
                      <a:pt x="58" y="2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58" name="Freeform 4125"/>
              <p:cNvSpPr>
                <a:spLocks noChangeAspect="1"/>
              </p:cNvSpPr>
              <p:nvPr/>
            </p:nvSpPr>
            <p:spPr bwMode="auto">
              <a:xfrm>
                <a:off x="4560" y="1978"/>
                <a:ext cx="58" cy="22"/>
              </a:xfrm>
              <a:custGeom>
                <a:avLst/>
                <a:gdLst>
                  <a:gd name="T0" fmla="*/ 26 w 58"/>
                  <a:gd name="T1" fmla="*/ 0 h 22"/>
                  <a:gd name="T2" fmla="*/ 0 w 58"/>
                  <a:gd name="T3" fmla="*/ 18 h 22"/>
                  <a:gd name="T4" fmla="*/ 32 w 58"/>
                  <a:gd name="T5" fmla="*/ 22 h 22"/>
                  <a:gd name="T6" fmla="*/ 58 w 58"/>
                  <a:gd name="T7" fmla="*/ 4 h 22"/>
                  <a:gd name="T8" fmla="*/ 26 w 58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2"/>
                  <a:gd name="T17" fmla="*/ 58 w 58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2">
                    <a:moveTo>
                      <a:pt x="26" y="0"/>
                    </a:moveTo>
                    <a:lnTo>
                      <a:pt x="0" y="18"/>
                    </a:lnTo>
                    <a:lnTo>
                      <a:pt x="32" y="22"/>
                    </a:lnTo>
                    <a:lnTo>
                      <a:pt x="58" y="4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5F80"/>
              </a:solidFill>
              <a:ln w="0">
                <a:solidFill>
                  <a:srgbClr val="005F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59" name="Freeform 4126"/>
              <p:cNvSpPr>
                <a:spLocks noChangeAspect="1"/>
              </p:cNvSpPr>
              <p:nvPr/>
            </p:nvSpPr>
            <p:spPr bwMode="auto">
              <a:xfrm>
                <a:off x="4560" y="1978"/>
                <a:ext cx="58" cy="22"/>
              </a:xfrm>
              <a:custGeom>
                <a:avLst/>
                <a:gdLst>
                  <a:gd name="T0" fmla="*/ 26 w 58"/>
                  <a:gd name="T1" fmla="*/ 0 h 22"/>
                  <a:gd name="T2" fmla="*/ 0 w 58"/>
                  <a:gd name="T3" fmla="*/ 18 h 22"/>
                  <a:gd name="T4" fmla="*/ 32 w 58"/>
                  <a:gd name="T5" fmla="*/ 22 h 22"/>
                  <a:gd name="T6" fmla="*/ 58 w 58"/>
                  <a:gd name="T7" fmla="*/ 4 h 22"/>
                  <a:gd name="T8" fmla="*/ 26 w 58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2"/>
                  <a:gd name="T17" fmla="*/ 58 w 58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2">
                    <a:moveTo>
                      <a:pt x="26" y="0"/>
                    </a:moveTo>
                    <a:lnTo>
                      <a:pt x="0" y="18"/>
                    </a:lnTo>
                    <a:lnTo>
                      <a:pt x="32" y="22"/>
                    </a:lnTo>
                    <a:lnTo>
                      <a:pt x="58" y="4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60" name="Freeform 4127"/>
              <p:cNvSpPr>
                <a:spLocks noChangeAspect="1"/>
              </p:cNvSpPr>
              <p:nvPr/>
            </p:nvSpPr>
            <p:spPr bwMode="auto">
              <a:xfrm>
                <a:off x="4592" y="1982"/>
                <a:ext cx="58" cy="20"/>
              </a:xfrm>
              <a:custGeom>
                <a:avLst/>
                <a:gdLst>
                  <a:gd name="T0" fmla="*/ 26 w 58"/>
                  <a:gd name="T1" fmla="*/ 0 h 20"/>
                  <a:gd name="T2" fmla="*/ 0 w 58"/>
                  <a:gd name="T3" fmla="*/ 18 h 20"/>
                  <a:gd name="T4" fmla="*/ 32 w 58"/>
                  <a:gd name="T5" fmla="*/ 20 h 20"/>
                  <a:gd name="T6" fmla="*/ 58 w 58"/>
                  <a:gd name="T7" fmla="*/ 2 h 20"/>
                  <a:gd name="T8" fmla="*/ 26 w 58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0"/>
                  <a:gd name="T17" fmla="*/ 58 w 58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0">
                    <a:moveTo>
                      <a:pt x="26" y="0"/>
                    </a:moveTo>
                    <a:lnTo>
                      <a:pt x="0" y="18"/>
                    </a:lnTo>
                    <a:lnTo>
                      <a:pt x="32" y="20"/>
                    </a:lnTo>
                    <a:lnTo>
                      <a:pt x="58" y="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5E83"/>
              </a:solidFill>
              <a:ln w="0">
                <a:solidFill>
                  <a:srgbClr val="005E8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61" name="Freeform 4128"/>
              <p:cNvSpPr>
                <a:spLocks noChangeAspect="1"/>
              </p:cNvSpPr>
              <p:nvPr/>
            </p:nvSpPr>
            <p:spPr bwMode="auto">
              <a:xfrm>
                <a:off x="4592" y="1982"/>
                <a:ext cx="58" cy="20"/>
              </a:xfrm>
              <a:custGeom>
                <a:avLst/>
                <a:gdLst>
                  <a:gd name="T0" fmla="*/ 26 w 58"/>
                  <a:gd name="T1" fmla="*/ 0 h 20"/>
                  <a:gd name="T2" fmla="*/ 0 w 58"/>
                  <a:gd name="T3" fmla="*/ 18 h 20"/>
                  <a:gd name="T4" fmla="*/ 32 w 58"/>
                  <a:gd name="T5" fmla="*/ 20 h 20"/>
                  <a:gd name="T6" fmla="*/ 58 w 58"/>
                  <a:gd name="T7" fmla="*/ 2 h 20"/>
                  <a:gd name="T8" fmla="*/ 26 w 58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0"/>
                  <a:gd name="T17" fmla="*/ 58 w 58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0">
                    <a:moveTo>
                      <a:pt x="26" y="0"/>
                    </a:moveTo>
                    <a:lnTo>
                      <a:pt x="0" y="18"/>
                    </a:lnTo>
                    <a:lnTo>
                      <a:pt x="32" y="20"/>
                    </a:lnTo>
                    <a:lnTo>
                      <a:pt x="58" y="2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62" name="Freeform 4129"/>
              <p:cNvSpPr>
                <a:spLocks noChangeAspect="1"/>
              </p:cNvSpPr>
              <p:nvPr/>
            </p:nvSpPr>
            <p:spPr bwMode="auto">
              <a:xfrm>
                <a:off x="4624" y="1984"/>
                <a:ext cx="58" cy="22"/>
              </a:xfrm>
              <a:custGeom>
                <a:avLst/>
                <a:gdLst>
                  <a:gd name="T0" fmla="*/ 26 w 58"/>
                  <a:gd name="T1" fmla="*/ 0 h 22"/>
                  <a:gd name="T2" fmla="*/ 0 w 58"/>
                  <a:gd name="T3" fmla="*/ 18 h 22"/>
                  <a:gd name="T4" fmla="*/ 32 w 58"/>
                  <a:gd name="T5" fmla="*/ 22 h 22"/>
                  <a:gd name="T6" fmla="*/ 58 w 58"/>
                  <a:gd name="T7" fmla="*/ 4 h 22"/>
                  <a:gd name="T8" fmla="*/ 26 w 58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2"/>
                  <a:gd name="T17" fmla="*/ 58 w 58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2">
                    <a:moveTo>
                      <a:pt x="26" y="0"/>
                    </a:moveTo>
                    <a:lnTo>
                      <a:pt x="0" y="18"/>
                    </a:lnTo>
                    <a:lnTo>
                      <a:pt x="32" y="22"/>
                    </a:lnTo>
                    <a:lnTo>
                      <a:pt x="58" y="4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5E86"/>
              </a:solidFill>
              <a:ln w="0">
                <a:solidFill>
                  <a:srgbClr val="005E8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63" name="Freeform 4130"/>
              <p:cNvSpPr>
                <a:spLocks noChangeAspect="1"/>
              </p:cNvSpPr>
              <p:nvPr/>
            </p:nvSpPr>
            <p:spPr bwMode="auto">
              <a:xfrm>
                <a:off x="4624" y="1984"/>
                <a:ext cx="58" cy="22"/>
              </a:xfrm>
              <a:custGeom>
                <a:avLst/>
                <a:gdLst>
                  <a:gd name="T0" fmla="*/ 26 w 58"/>
                  <a:gd name="T1" fmla="*/ 0 h 22"/>
                  <a:gd name="T2" fmla="*/ 0 w 58"/>
                  <a:gd name="T3" fmla="*/ 18 h 22"/>
                  <a:gd name="T4" fmla="*/ 32 w 58"/>
                  <a:gd name="T5" fmla="*/ 22 h 22"/>
                  <a:gd name="T6" fmla="*/ 58 w 58"/>
                  <a:gd name="T7" fmla="*/ 4 h 22"/>
                  <a:gd name="T8" fmla="*/ 26 w 58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2"/>
                  <a:gd name="T17" fmla="*/ 58 w 58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2">
                    <a:moveTo>
                      <a:pt x="26" y="0"/>
                    </a:moveTo>
                    <a:lnTo>
                      <a:pt x="0" y="18"/>
                    </a:lnTo>
                    <a:lnTo>
                      <a:pt x="32" y="22"/>
                    </a:lnTo>
                    <a:lnTo>
                      <a:pt x="58" y="4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64" name="Freeform 4131"/>
              <p:cNvSpPr>
                <a:spLocks noChangeAspect="1"/>
              </p:cNvSpPr>
              <p:nvPr/>
            </p:nvSpPr>
            <p:spPr bwMode="auto">
              <a:xfrm>
                <a:off x="4656" y="1988"/>
                <a:ext cx="60" cy="24"/>
              </a:xfrm>
              <a:custGeom>
                <a:avLst/>
                <a:gdLst>
                  <a:gd name="T0" fmla="*/ 26 w 60"/>
                  <a:gd name="T1" fmla="*/ 0 h 24"/>
                  <a:gd name="T2" fmla="*/ 0 w 60"/>
                  <a:gd name="T3" fmla="*/ 18 h 24"/>
                  <a:gd name="T4" fmla="*/ 34 w 60"/>
                  <a:gd name="T5" fmla="*/ 24 h 24"/>
                  <a:gd name="T6" fmla="*/ 60 w 60"/>
                  <a:gd name="T7" fmla="*/ 4 h 24"/>
                  <a:gd name="T8" fmla="*/ 26 w 6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4"/>
                  <a:gd name="T17" fmla="*/ 60 w 6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4">
                    <a:moveTo>
                      <a:pt x="26" y="0"/>
                    </a:moveTo>
                    <a:lnTo>
                      <a:pt x="0" y="18"/>
                    </a:lnTo>
                    <a:lnTo>
                      <a:pt x="34" y="24"/>
                    </a:lnTo>
                    <a:lnTo>
                      <a:pt x="60" y="4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08A"/>
              </a:solidFill>
              <a:ln w="0">
                <a:solidFill>
                  <a:srgbClr val="00608A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65" name="Freeform 4132"/>
              <p:cNvSpPr>
                <a:spLocks noChangeAspect="1"/>
              </p:cNvSpPr>
              <p:nvPr/>
            </p:nvSpPr>
            <p:spPr bwMode="auto">
              <a:xfrm>
                <a:off x="4656" y="1988"/>
                <a:ext cx="60" cy="24"/>
              </a:xfrm>
              <a:custGeom>
                <a:avLst/>
                <a:gdLst>
                  <a:gd name="T0" fmla="*/ 26 w 60"/>
                  <a:gd name="T1" fmla="*/ 0 h 24"/>
                  <a:gd name="T2" fmla="*/ 0 w 60"/>
                  <a:gd name="T3" fmla="*/ 18 h 24"/>
                  <a:gd name="T4" fmla="*/ 34 w 60"/>
                  <a:gd name="T5" fmla="*/ 24 h 24"/>
                  <a:gd name="T6" fmla="*/ 60 w 60"/>
                  <a:gd name="T7" fmla="*/ 4 h 24"/>
                  <a:gd name="T8" fmla="*/ 26 w 6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4"/>
                  <a:gd name="T17" fmla="*/ 60 w 6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4">
                    <a:moveTo>
                      <a:pt x="26" y="0"/>
                    </a:moveTo>
                    <a:lnTo>
                      <a:pt x="0" y="18"/>
                    </a:lnTo>
                    <a:lnTo>
                      <a:pt x="34" y="24"/>
                    </a:lnTo>
                    <a:lnTo>
                      <a:pt x="60" y="4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66" name="Freeform 4133"/>
              <p:cNvSpPr>
                <a:spLocks noChangeAspect="1"/>
              </p:cNvSpPr>
              <p:nvPr/>
            </p:nvSpPr>
            <p:spPr bwMode="auto">
              <a:xfrm>
                <a:off x="4690" y="1992"/>
                <a:ext cx="60" cy="24"/>
              </a:xfrm>
              <a:custGeom>
                <a:avLst/>
                <a:gdLst>
                  <a:gd name="T0" fmla="*/ 26 w 60"/>
                  <a:gd name="T1" fmla="*/ 0 h 24"/>
                  <a:gd name="T2" fmla="*/ 0 w 60"/>
                  <a:gd name="T3" fmla="*/ 20 h 24"/>
                  <a:gd name="T4" fmla="*/ 32 w 60"/>
                  <a:gd name="T5" fmla="*/ 24 h 24"/>
                  <a:gd name="T6" fmla="*/ 60 w 60"/>
                  <a:gd name="T7" fmla="*/ 4 h 24"/>
                  <a:gd name="T8" fmla="*/ 26 w 6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4"/>
                  <a:gd name="T17" fmla="*/ 60 w 6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4">
                    <a:moveTo>
                      <a:pt x="26" y="0"/>
                    </a:moveTo>
                    <a:lnTo>
                      <a:pt x="0" y="20"/>
                    </a:lnTo>
                    <a:lnTo>
                      <a:pt x="32" y="24"/>
                    </a:lnTo>
                    <a:lnTo>
                      <a:pt x="60" y="4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38D"/>
              </a:solidFill>
              <a:ln w="0">
                <a:solidFill>
                  <a:srgbClr val="00638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67" name="Freeform 4134"/>
              <p:cNvSpPr>
                <a:spLocks noChangeAspect="1"/>
              </p:cNvSpPr>
              <p:nvPr/>
            </p:nvSpPr>
            <p:spPr bwMode="auto">
              <a:xfrm>
                <a:off x="4690" y="1992"/>
                <a:ext cx="60" cy="24"/>
              </a:xfrm>
              <a:custGeom>
                <a:avLst/>
                <a:gdLst>
                  <a:gd name="T0" fmla="*/ 26 w 60"/>
                  <a:gd name="T1" fmla="*/ 0 h 24"/>
                  <a:gd name="T2" fmla="*/ 0 w 60"/>
                  <a:gd name="T3" fmla="*/ 20 h 24"/>
                  <a:gd name="T4" fmla="*/ 32 w 60"/>
                  <a:gd name="T5" fmla="*/ 24 h 24"/>
                  <a:gd name="T6" fmla="*/ 60 w 60"/>
                  <a:gd name="T7" fmla="*/ 4 h 24"/>
                  <a:gd name="T8" fmla="*/ 26 w 6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4"/>
                  <a:gd name="T17" fmla="*/ 60 w 6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4">
                    <a:moveTo>
                      <a:pt x="26" y="0"/>
                    </a:moveTo>
                    <a:lnTo>
                      <a:pt x="0" y="20"/>
                    </a:lnTo>
                    <a:lnTo>
                      <a:pt x="32" y="24"/>
                    </a:lnTo>
                    <a:lnTo>
                      <a:pt x="60" y="4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68" name="Freeform 4135"/>
              <p:cNvSpPr>
                <a:spLocks noChangeAspect="1"/>
              </p:cNvSpPr>
              <p:nvPr/>
            </p:nvSpPr>
            <p:spPr bwMode="auto">
              <a:xfrm>
                <a:off x="4722" y="1996"/>
                <a:ext cx="62" cy="28"/>
              </a:xfrm>
              <a:custGeom>
                <a:avLst/>
                <a:gdLst>
                  <a:gd name="T0" fmla="*/ 28 w 62"/>
                  <a:gd name="T1" fmla="*/ 0 h 28"/>
                  <a:gd name="T2" fmla="*/ 0 w 62"/>
                  <a:gd name="T3" fmla="*/ 20 h 28"/>
                  <a:gd name="T4" fmla="*/ 36 w 62"/>
                  <a:gd name="T5" fmla="*/ 28 h 28"/>
                  <a:gd name="T6" fmla="*/ 62 w 62"/>
                  <a:gd name="T7" fmla="*/ 6 h 28"/>
                  <a:gd name="T8" fmla="*/ 28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28" y="0"/>
                    </a:moveTo>
                    <a:lnTo>
                      <a:pt x="0" y="20"/>
                    </a:lnTo>
                    <a:lnTo>
                      <a:pt x="36" y="28"/>
                    </a:lnTo>
                    <a:lnTo>
                      <a:pt x="62" y="6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688F"/>
              </a:solidFill>
              <a:ln w="0">
                <a:solidFill>
                  <a:srgbClr val="00688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69" name="Freeform 4136"/>
              <p:cNvSpPr>
                <a:spLocks noChangeAspect="1"/>
              </p:cNvSpPr>
              <p:nvPr/>
            </p:nvSpPr>
            <p:spPr bwMode="auto">
              <a:xfrm>
                <a:off x="4722" y="1996"/>
                <a:ext cx="62" cy="28"/>
              </a:xfrm>
              <a:custGeom>
                <a:avLst/>
                <a:gdLst>
                  <a:gd name="T0" fmla="*/ 28 w 62"/>
                  <a:gd name="T1" fmla="*/ 0 h 28"/>
                  <a:gd name="T2" fmla="*/ 0 w 62"/>
                  <a:gd name="T3" fmla="*/ 20 h 28"/>
                  <a:gd name="T4" fmla="*/ 36 w 62"/>
                  <a:gd name="T5" fmla="*/ 28 h 28"/>
                  <a:gd name="T6" fmla="*/ 62 w 62"/>
                  <a:gd name="T7" fmla="*/ 6 h 28"/>
                  <a:gd name="T8" fmla="*/ 28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28" y="0"/>
                    </a:moveTo>
                    <a:lnTo>
                      <a:pt x="0" y="20"/>
                    </a:lnTo>
                    <a:lnTo>
                      <a:pt x="36" y="28"/>
                    </a:lnTo>
                    <a:lnTo>
                      <a:pt x="62" y="6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70" name="Freeform 4137"/>
              <p:cNvSpPr>
                <a:spLocks noChangeAspect="1"/>
              </p:cNvSpPr>
              <p:nvPr/>
            </p:nvSpPr>
            <p:spPr bwMode="auto">
              <a:xfrm>
                <a:off x="4758" y="2002"/>
                <a:ext cx="60" cy="30"/>
              </a:xfrm>
              <a:custGeom>
                <a:avLst/>
                <a:gdLst>
                  <a:gd name="T0" fmla="*/ 26 w 60"/>
                  <a:gd name="T1" fmla="*/ 0 h 30"/>
                  <a:gd name="T2" fmla="*/ 0 w 60"/>
                  <a:gd name="T3" fmla="*/ 22 h 30"/>
                  <a:gd name="T4" fmla="*/ 34 w 60"/>
                  <a:gd name="T5" fmla="*/ 30 h 30"/>
                  <a:gd name="T6" fmla="*/ 60 w 60"/>
                  <a:gd name="T7" fmla="*/ 8 h 30"/>
                  <a:gd name="T8" fmla="*/ 26 w 60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0"/>
                  <a:gd name="T17" fmla="*/ 60 w 60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0">
                    <a:moveTo>
                      <a:pt x="26" y="0"/>
                    </a:moveTo>
                    <a:lnTo>
                      <a:pt x="0" y="22"/>
                    </a:lnTo>
                    <a:lnTo>
                      <a:pt x="34" y="30"/>
                    </a:lnTo>
                    <a:lnTo>
                      <a:pt x="60" y="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36E90"/>
              </a:solidFill>
              <a:ln w="0">
                <a:solidFill>
                  <a:srgbClr val="036E9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71" name="Freeform 4138"/>
              <p:cNvSpPr>
                <a:spLocks noChangeAspect="1"/>
              </p:cNvSpPr>
              <p:nvPr/>
            </p:nvSpPr>
            <p:spPr bwMode="auto">
              <a:xfrm>
                <a:off x="4758" y="2002"/>
                <a:ext cx="60" cy="30"/>
              </a:xfrm>
              <a:custGeom>
                <a:avLst/>
                <a:gdLst>
                  <a:gd name="T0" fmla="*/ 26 w 60"/>
                  <a:gd name="T1" fmla="*/ 0 h 30"/>
                  <a:gd name="T2" fmla="*/ 0 w 60"/>
                  <a:gd name="T3" fmla="*/ 22 h 30"/>
                  <a:gd name="T4" fmla="*/ 34 w 60"/>
                  <a:gd name="T5" fmla="*/ 30 h 30"/>
                  <a:gd name="T6" fmla="*/ 60 w 60"/>
                  <a:gd name="T7" fmla="*/ 8 h 30"/>
                  <a:gd name="T8" fmla="*/ 26 w 60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0"/>
                  <a:gd name="T17" fmla="*/ 60 w 60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0">
                    <a:moveTo>
                      <a:pt x="26" y="0"/>
                    </a:moveTo>
                    <a:lnTo>
                      <a:pt x="0" y="22"/>
                    </a:lnTo>
                    <a:lnTo>
                      <a:pt x="34" y="30"/>
                    </a:lnTo>
                    <a:lnTo>
                      <a:pt x="60" y="8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72" name="Freeform 4139"/>
              <p:cNvSpPr>
                <a:spLocks noChangeAspect="1"/>
              </p:cNvSpPr>
              <p:nvPr/>
            </p:nvSpPr>
            <p:spPr bwMode="auto">
              <a:xfrm>
                <a:off x="4792" y="2010"/>
                <a:ext cx="60" cy="34"/>
              </a:xfrm>
              <a:custGeom>
                <a:avLst/>
                <a:gdLst>
                  <a:gd name="T0" fmla="*/ 26 w 60"/>
                  <a:gd name="T1" fmla="*/ 0 h 34"/>
                  <a:gd name="T2" fmla="*/ 0 w 60"/>
                  <a:gd name="T3" fmla="*/ 22 h 34"/>
                  <a:gd name="T4" fmla="*/ 34 w 60"/>
                  <a:gd name="T5" fmla="*/ 34 h 34"/>
                  <a:gd name="T6" fmla="*/ 60 w 60"/>
                  <a:gd name="T7" fmla="*/ 10 h 34"/>
                  <a:gd name="T8" fmla="*/ 26 w 60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4"/>
                  <a:gd name="T17" fmla="*/ 60 w 60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4">
                    <a:moveTo>
                      <a:pt x="26" y="0"/>
                    </a:moveTo>
                    <a:lnTo>
                      <a:pt x="0" y="22"/>
                    </a:lnTo>
                    <a:lnTo>
                      <a:pt x="34" y="34"/>
                    </a:lnTo>
                    <a:lnTo>
                      <a:pt x="60" y="1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F7690"/>
              </a:solidFill>
              <a:ln w="0">
                <a:solidFill>
                  <a:srgbClr val="0F769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73" name="Freeform 4140"/>
              <p:cNvSpPr>
                <a:spLocks noChangeAspect="1"/>
              </p:cNvSpPr>
              <p:nvPr/>
            </p:nvSpPr>
            <p:spPr bwMode="auto">
              <a:xfrm>
                <a:off x="4792" y="2010"/>
                <a:ext cx="60" cy="34"/>
              </a:xfrm>
              <a:custGeom>
                <a:avLst/>
                <a:gdLst>
                  <a:gd name="T0" fmla="*/ 26 w 60"/>
                  <a:gd name="T1" fmla="*/ 0 h 34"/>
                  <a:gd name="T2" fmla="*/ 0 w 60"/>
                  <a:gd name="T3" fmla="*/ 22 h 34"/>
                  <a:gd name="T4" fmla="*/ 34 w 60"/>
                  <a:gd name="T5" fmla="*/ 34 h 34"/>
                  <a:gd name="T6" fmla="*/ 60 w 60"/>
                  <a:gd name="T7" fmla="*/ 10 h 34"/>
                  <a:gd name="T8" fmla="*/ 26 w 60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4"/>
                  <a:gd name="T17" fmla="*/ 60 w 60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4">
                    <a:moveTo>
                      <a:pt x="26" y="0"/>
                    </a:moveTo>
                    <a:lnTo>
                      <a:pt x="0" y="22"/>
                    </a:lnTo>
                    <a:lnTo>
                      <a:pt x="34" y="34"/>
                    </a:lnTo>
                    <a:lnTo>
                      <a:pt x="60" y="10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74" name="Freeform 4141"/>
              <p:cNvSpPr>
                <a:spLocks noChangeAspect="1"/>
              </p:cNvSpPr>
              <p:nvPr/>
            </p:nvSpPr>
            <p:spPr bwMode="auto">
              <a:xfrm>
                <a:off x="4826" y="2020"/>
                <a:ext cx="62" cy="38"/>
              </a:xfrm>
              <a:custGeom>
                <a:avLst/>
                <a:gdLst>
                  <a:gd name="T0" fmla="*/ 26 w 62"/>
                  <a:gd name="T1" fmla="*/ 0 h 38"/>
                  <a:gd name="T2" fmla="*/ 0 w 62"/>
                  <a:gd name="T3" fmla="*/ 24 h 38"/>
                  <a:gd name="T4" fmla="*/ 36 w 62"/>
                  <a:gd name="T5" fmla="*/ 38 h 38"/>
                  <a:gd name="T6" fmla="*/ 62 w 62"/>
                  <a:gd name="T7" fmla="*/ 14 h 38"/>
                  <a:gd name="T8" fmla="*/ 26 w 62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8"/>
                  <a:gd name="T17" fmla="*/ 62 w 62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8">
                    <a:moveTo>
                      <a:pt x="26" y="0"/>
                    </a:moveTo>
                    <a:lnTo>
                      <a:pt x="0" y="24"/>
                    </a:lnTo>
                    <a:lnTo>
                      <a:pt x="36" y="38"/>
                    </a:lnTo>
                    <a:lnTo>
                      <a:pt x="62" y="14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1C7E8E"/>
              </a:solidFill>
              <a:ln w="0">
                <a:solidFill>
                  <a:srgbClr val="1C7E8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75" name="Freeform 4142"/>
              <p:cNvSpPr>
                <a:spLocks noChangeAspect="1"/>
              </p:cNvSpPr>
              <p:nvPr/>
            </p:nvSpPr>
            <p:spPr bwMode="auto">
              <a:xfrm>
                <a:off x="4826" y="2020"/>
                <a:ext cx="62" cy="38"/>
              </a:xfrm>
              <a:custGeom>
                <a:avLst/>
                <a:gdLst>
                  <a:gd name="T0" fmla="*/ 26 w 62"/>
                  <a:gd name="T1" fmla="*/ 0 h 38"/>
                  <a:gd name="T2" fmla="*/ 0 w 62"/>
                  <a:gd name="T3" fmla="*/ 24 h 38"/>
                  <a:gd name="T4" fmla="*/ 36 w 62"/>
                  <a:gd name="T5" fmla="*/ 38 h 38"/>
                  <a:gd name="T6" fmla="*/ 62 w 62"/>
                  <a:gd name="T7" fmla="*/ 14 h 38"/>
                  <a:gd name="T8" fmla="*/ 26 w 62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8"/>
                  <a:gd name="T17" fmla="*/ 62 w 62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8">
                    <a:moveTo>
                      <a:pt x="26" y="0"/>
                    </a:moveTo>
                    <a:lnTo>
                      <a:pt x="0" y="24"/>
                    </a:lnTo>
                    <a:lnTo>
                      <a:pt x="36" y="38"/>
                    </a:lnTo>
                    <a:lnTo>
                      <a:pt x="62" y="14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76" name="Freeform 4143"/>
              <p:cNvSpPr>
                <a:spLocks noChangeAspect="1"/>
              </p:cNvSpPr>
              <p:nvPr/>
            </p:nvSpPr>
            <p:spPr bwMode="auto">
              <a:xfrm>
                <a:off x="4862" y="2034"/>
                <a:ext cx="62" cy="42"/>
              </a:xfrm>
              <a:custGeom>
                <a:avLst/>
                <a:gdLst>
                  <a:gd name="T0" fmla="*/ 26 w 62"/>
                  <a:gd name="T1" fmla="*/ 0 h 42"/>
                  <a:gd name="T2" fmla="*/ 0 w 62"/>
                  <a:gd name="T3" fmla="*/ 24 h 42"/>
                  <a:gd name="T4" fmla="*/ 36 w 62"/>
                  <a:gd name="T5" fmla="*/ 42 h 42"/>
                  <a:gd name="T6" fmla="*/ 62 w 62"/>
                  <a:gd name="T7" fmla="*/ 18 h 42"/>
                  <a:gd name="T8" fmla="*/ 26 w 62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42"/>
                  <a:gd name="T17" fmla="*/ 62 w 62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42">
                    <a:moveTo>
                      <a:pt x="26" y="0"/>
                    </a:moveTo>
                    <a:lnTo>
                      <a:pt x="0" y="24"/>
                    </a:lnTo>
                    <a:lnTo>
                      <a:pt x="36" y="42"/>
                    </a:lnTo>
                    <a:lnTo>
                      <a:pt x="62" y="1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28878A"/>
              </a:solidFill>
              <a:ln w="0">
                <a:solidFill>
                  <a:srgbClr val="28878A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77" name="Freeform 4144"/>
              <p:cNvSpPr>
                <a:spLocks noChangeAspect="1"/>
              </p:cNvSpPr>
              <p:nvPr/>
            </p:nvSpPr>
            <p:spPr bwMode="auto">
              <a:xfrm>
                <a:off x="4862" y="2034"/>
                <a:ext cx="62" cy="42"/>
              </a:xfrm>
              <a:custGeom>
                <a:avLst/>
                <a:gdLst>
                  <a:gd name="T0" fmla="*/ 26 w 62"/>
                  <a:gd name="T1" fmla="*/ 0 h 42"/>
                  <a:gd name="T2" fmla="*/ 0 w 62"/>
                  <a:gd name="T3" fmla="*/ 24 h 42"/>
                  <a:gd name="T4" fmla="*/ 36 w 62"/>
                  <a:gd name="T5" fmla="*/ 42 h 42"/>
                  <a:gd name="T6" fmla="*/ 62 w 62"/>
                  <a:gd name="T7" fmla="*/ 18 h 42"/>
                  <a:gd name="T8" fmla="*/ 26 w 62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42"/>
                  <a:gd name="T17" fmla="*/ 62 w 62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42">
                    <a:moveTo>
                      <a:pt x="26" y="0"/>
                    </a:moveTo>
                    <a:lnTo>
                      <a:pt x="0" y="24"/>
                    </a:lnTo>
                    <a:lnTo>
                      <a:pt x="36" y="42"/>
                    </a:lnTo>
                    <a:lnTo>
                      <a:pt x="62" y="18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78" name="Freeform 4145"/>
              <p:cNvSpPr>
                <a:spLocks noChangeAspect="1"/>
              </p:cNvSpPr>
              <p:nvPr/>
            </p:nvSpPr>
            <p:spPr bwMode="auto">
              <a:xfrm>
                <a:off x="4898" y="2052"/>
                <a:ext cx="62" cy="46"/>
              </a:xfrm>
              <a:custGeom>
                <a:avLst/>
                <a:gdLst>
                  <a:gd name="T0" fmla="*/ 26 w 62"/>
                  <a:gd name="T1" fmla="*/ 0 h 46"/>
                  <a:gd name="T2" fmla="*/ 0 w 62"/>
                  <a:gd name="T3" fmla="*/ 24 h 46"/>
                  <a:gd name="T4" fmla="*/ 36 w 62"/>
                  <a:gd name="T5" fmla="*/ 46 h 46"/>
                  <a:gd name="T6" fmla="*/ 62 w 62"/>
                  <a:gd name="T7" fmla="*/ 22 h 46"/>
                  <a:gd name="T8" fmla="*/ 26 w 62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46"/>
                  <a:gd name="T17" fmla="*/ 62 w 62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46">
                    <a:moveTo>
                      <a:pt x="26" y="0"/>
                    </a:moveTo>
                    <a:lnTo>
                      <a:pt x="0" y="24"/>
                    </a:lnTo>
                    <a:lnTo>
                      <a:pt x="36" y="46"/>
                    </a:lnTo>
                    <a:lnTo>
                      <a:pt x="62" y="2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339086"/>
              </a:solidFill>
              <a:ln w="0">
                <a:solidFill>
                  <a:srgbClr val="33908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79" name="Freeform 4146"/>
              <p:cNvSpPr>
                <a:spLocks noChangeAspect="1"/>
              </p:cNvSpPr>
              <p:nvPr/>
            </p:nvSpPr>
            <p:spPr bwMode="auto">
              <a:xfrm>
                <a:off x="4898" y="2052"/>
                <a:ext cx="62" cy="46"/>
              </a:xfrm>
              <a:custGeom>
                <a:avLst/>
                <a:gdLst>
                  <a:gd name="T0" fmla="*/ 26 w 62"/>
                  <a:gd name="T1" fmla="*/ 0 h 46"/>
                  <a:gd name="T2" fmla="*/ 0 w 62"/>
                  <a:gd name="T3" fmla="*/ 24 h 46"/>
                  <a:gd name="T4" fmla="*/ 36 w 62"/>
                  <a:gd name="T5" fmla="*/ 46 h 46"/>
                  <a:gd name="T6" fmla="*/ 62 w 62"/>
                  <a:gd name="T7" fmla="*/ 22 h 46"/>
                  <a:gd name="T8" fmla="*/ 26 w 62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46"/>
                  <a:gd name="T17" fmla="*/ 62 w 62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46">
                    <a:moveTo>
                      <a:pt x="26" y="0"/>
                    </a:moveTo>
                    <a:lnTo>
                      <a:pt x="0" y="24"/>
                    </a:lnTo>
                    <a:lnTo>
                      <a:pt x="36" y="46"/>
                    </a:lnTo>
                    <a:lnTo>
                      <a:pt x="62" y="22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80" name="Freeform 4147"/>
              <p:cNvSpPr>
                <a:spLocks noChangeAspect="1"/>
              </p:cNvSpPr>
              <p:nvPr/>
            </p:nvSpPr>
            <p:spPr bwMode="auto">
              <a:xfrm>
                <a:off x="4934" y="2074"/>
                <a:ext cx="62" cy="50"/>
              </a:xfrm>
              <a:custGeom>
                <a:avLst/>
                <a:gdLst>
                  <a:gd name="T0" fmla="*/ 26 w 62"/>
                  <a:gd name="T1" fmla="*/ 0 h 50"/>
                  <a:gd name="T2" fmla="*/ 0 w 62"/>
                  <a:gd name="T3" fmla="*/ 24 h 50"/>
                  <a:gd name="T4" fmla="*/ 36 w 62"/>
                  <a:gd name="T5" fmla="*/ 50 h 50"/>
                  <a:gd name="T6" fmla="*/ 62 w 62"/>
                  <a:gd name="T7" fmla="*/ 26 h 50"/>
                  <a:gd name="T8" fmla="*/ 26 w 62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50"/>
                  <a:gd name="T17" fmla="*/ 62 w 62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50">
                    <a:moveTo>
                      <a:pt x="26" y="0"/>
                    </a:moveTo>
                    <a:lnTo>
                      <a:pt x="0" y="24"/>
                    </a:lnTo>
                    <a:lnTo>
                      <a:pt x="36" y="50"/>
                    </a:lnTo>
                    <a:lnTo>
                      <a:pt x="62" y="2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3C9A80"/>
              </a:solidFill>
              <a:ln w="0">
                <a:solidFill>
                  <a:srgbClr val="3C9A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81" name="Freeform 4148"/>
              <p:cNvSpPr>
                <a:spLocks noChangeAspect="1"/>
              </p:cNvSpPr>
              <p:nvPr/>
            </p:nvSpPr>
            <p:spPr bwMode="auto">
              <a:xfrm>
                <a:off x="4934" y="2074"/>
                <a:ext cx="62" cy="50"/>
              </a:xfrm>
              <a:custGeom>
                <a:avLst/>
                <a:gdLst>
                  <a:gd name="T0" fmla="*/ 26 w 62"/>
                  <a:gd name="T1" fmla="*/ 0 h 50"/>
                  <a:gd name="T2" fmla="*/ 0 w 62"/>
                  <a:gd name="T3" fmla="*/ 24 h 50"/>
                  <a:gd name="T4" fmla="*/ 36 w 62"/>
                  <a:gd name="T5" fmla="*/ 50 h 50"/>
                  <a:gd name="T6" fmla="*/ 62 w 62"/>
                  <a:gd name="T7" fmla="*/ 26 h 50"/>
                  <a:gd name="T8" fmla="*/ 26 w 62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50"/>
                  <a:gd name="T17" fmla="*/ 62 w 62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50">
                    <a:moveTo>
                      <a:pt x="26" y="0"/>
                    </a:moveTo>
                    <a:lnTo>
                      <a:pt x="0" y="24"/>
                    </a:lnTo>
                    <a:lnTo>
                      <a:pt x="36" y="50"/>
                    </a:lnTo>
                    <a:lnTo>
                      <a:pt x="62" y="26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82" name="Freeform 4149"/>
              <p:cNvSpPr>
                <a:spLocks noChangeAspect="1"/>
              </p:cNvSpPr>
              <p:nvPr/>
            </p:nvSpPr>
            <p:spPr bwMode="auto">
              <a:xfrm>
                <a:off x="4970" y="2100"/>
                <a:ext cx="62" cy="54"/>
              </a:xfrm>
              <a:custGeom>
                <a:avLst/>
                <a:gdLst>
                  <a:gd name="T0" fmla="*/ 26 w 62"/>
                  <a:gd name="T1" fmla="*/ 0 h 54"/>
                  <a:gd name="T2" fmla="*/ 0 w 62"/>
                  <a:gd name="T3" fmla="*/ 24 h 54"/>
                  <a:gd name="T4" fmla="*/ 38 w 62"/>
                  <a:gd name="T5" fmla="*/ 54 h 54"/>
                  <a:gd name="T6" fmla="*/ 62 w 62"/>
                  <a:gd name="T7" fmla="*/ 32 h 54"/>
                  <a:gd name="T8" fmla="*/ 26 w 62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54"/>
                  <a:gd name="T17" fmla="*/ 62 w 62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54">
                    <a:moveTo>
                      <a:pt x="26" y="0"/>
                    </a:moveTo>
                    <a:lnTo>
                      <a:pt x="0" y="24"/>
                    </a:lnTo>
                    <a:lnTo>
                      <a:pt x="38" y="54"/>
                    </a:lnTo>
                    <a:lnTo>
                      <a:pt x="62" y="3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41A279"/>
              </a:solidFill>
              <a:ln w="0">
                <a:solidFill>
                  <a:srgbClr val="41A27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83" name="Freeform 4150"/>
              <p:cNvSpPr>
                <a:spLocks noChangeAspect="1"/>
              </p:cNvSpPr>
              <p:nvPr/>
            </p:nvSpPr>
            <p:spPr bwMode="auto">
              <a:xfrm>
                <a:off x="4970" y="2100"/>
                <a:ext cx="62" cy="54"/>
              </a:xfrm>
              <a:custGeom>
                <a:avLst/>
                <a:gdLst>
                  <a:gd name="T0" fmla="*/ 26 w 62"/>
                  <a:gd name="T1" fmla="*/ 0 h 54"/>
                  <a:gd name="T2" fmla="*/ 0 w 62"/>
                  <a:gd name="T3" fmla="*/ 24 h 54"/>
                  <a:gd name="T4" fmla="*/ 38 w 62"/>
                  <a:gd name="T5" fmla="*/ 54 h 54"/>
                  <a:gd name="T6" fmla="*/ 62 w 62"/>
                  <a:gd name="T7" fmla="*/ 32 h 54"/>
                  <a:gd name="T8" fmla="*/ 26 w 62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54"/>
                  <a:gd name="T17" fmla="*/ 62 w 62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54">
                    <a:moveTo>
                      <a:pt x="26" y="0"/>
                    </a:moveTo>
                    <a:lnTo>
                      <a:pt x="0" y="24"/>
                    </a:lnTo>
                    <a:lnTo>
                      <a:pt x="38" y="54"/>
                    </a:lnTo>
                    <a:lnTo>
                      <a:pt x="62" y="32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84" name="Freeform 4151"/>
              <p:cNvSpPr>
                <a:spLocks noChangeAspect="1"/>
              </p:cNvSpPr>
              <p:nvPr/>
            </p:nvSpPr>
            <p:spPr bwMode="auto">
              <a:xfrm>
                <a:off x="5008" y="2132"/>
                <a:ext cx="62" cy="54"/>
              </a:xfrm>
              <a:custGeom>
                <a:avLst/>
                <a:gdLst>
                  <a:gd name="T0" fmla="*/ 24 w 62"/>
                  <a:gd name="T1" fmla="*/ 0 h 54"/>
                  <a:gd name="T2" fmla="*/ 0 w 62"/>
                  <a:gd name="T3" fmla="*/ 22 h 54"/>
                  <a:gd name="T4" fmla="*/ 36 w 62"/>
                  <a:gd name="T5" fmla="*/ 54 h 54"/>
                  <a:gd name="T6" fmla="*/ 62 w 62"/>
                  <a:gd name="T7" fmla="*/ 32 h 54"/>
                  <a:gd name="T8" fmla="*/ 24 w 62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54"/>
                  <a:gd name="T17" fmla="*/ 62 w 62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54">
                    <a:moveTo>
                      <a:pt x="24" y="0"/>
                    </a:moveTo>
                    <a:lnTo>
                      <a:pt x="0" y="22"/>
                    </a:lnTo>
                    <a:lnTo>
                      <a:pt x="36" y="54"/>
                    </a:lnTo>
                    <a:lnTo>
                      <a:pt x="62" y="3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3A971"/>
              </a:solidFill>
              <a:ln w="0">
                <a:solidFill>
                  <a:srgbClr val="43A97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85" name="Freeform 4152"/>
              <p:cNvSpPr>
                <a:spLocks noChangeAspect="1"/>
              </p:cNvSpPr>
              <p:nvPr/>
            </p:nvSpPr>
            <p:spPr bwMode="auto">
              <a:xfrm>
                <a:off x="5008" y="2132"/>
                <a:ext cx="62" cy="54"/>
              </a:xfrm>
              <a:custGeom>
                <a:avLst/>
                <a:gdLst>
                  <a:gd name="T0" fmla="*/ 24 w 62"/>
                  <a:gd name="T1" fmla="*/ 0 h 54"/>
                  <a:gd name="T2" fmla="*/ 0 w 62"/>
                  <a:gd name="T3" fmla="*/ 22 h 54"/>
                  <a:gd name="T4" fmla="*/ 36 w 62"/>
                  <a:gd name="T5" fmla="*/ 54 h 54"/>
                  <a:gd name="T6" fmla="*/ 62 w 62"/>
                  <a:gd name="T7" fmla="*/ 32 h 54"/>
                  <a:gd name="T8" fmla="*/ 24 w 62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54"/>
                  <a:gd name="T17" fmla="*/ 62 w 62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54">
                    <a:moveTo>
                      <a:pt x="24" y="0"/>
                    </a:moveTo>
                    <a:lnTo>
                      <a:pt x="0" y="22"/>
                    </a:lnTo>
                    <a:lnTo>
                      <a:pt x="36" y="54"/>
                    </a:lnTo>
                    <a:lnTo>
                      <a:pt x="62" y="32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86" name="Freeform 4153"/>
              <p:cNvSpPr>
                <a:spLocks noChangeAspect="1"/>
              </p:cNvSpPr>
              <p:nvPr/>
            </p:nvSpPr>
            <p:spPr bwMode="auto">
              <a:xfrm>
                <a:off x="5044" y="2164"/>
                <a:ext cx="62" cy="54"/>
              </a:xfrm>
              <a:custGeom>
                <a:avLst/>
                <a:gdLst>
                  <a:gd name="T0" fmla="*/ 26 w 62"/>
                  <a:gd name="T1" fmla="*/ 0 h 54"/>
                  <a:gd name="T2" fmla="*/ 0 w 62"/>
                  <a:gd name="T3" fmla="*/ 22 h 54"/>
                  <a:gd name="T4" fmla="*/ 38 w 62"/>
                  <a:gd name="T5" fmla="*/ 54 h 54"/>
                  <a:gd name="T6" fmla="*/ 62 w 62"/>
                  <a:gd name="T7" fmla="*/ 34 h 54"/>
                  <a:gd name="T8" fmla="*/ 26 w 62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54"/>
                  <a:gd name="T17" fmla="*/ 62 w 62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54">
                    <a:moveTo>
                      <a:pt x="26" y="0"/>
                    </a:moveTo>
                    <a:lnTo>
                      <a:pt x="0" y="22"/>
                    </a:lnTo>
                    <a:lnTo>
                      <a:pt x="38" y="54"/>
                    </a:lnTo>
                    <a:lnTo>
                      <a:pt x="62" y="34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3DAC6C"/>
              </a:solidFill>
              <a:ln w="0">
                <a:solidFill>
                  <a:srgbClr val="3DAC6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87" name="Freeform 4154"/>
              <p:cNvSpPr>
                <a:spLocks noChangeAspect="1"/>
              </p:cNvSpPr>
              <p:nvPr/>
            </p:nvSpPr>
            <p:spPr bwMode="auto">
              <a:xfrm>
                <a:off x="5044" y="2164"/>
                <a:ext cx="62" cy="54"/>
              </a:xfrm>
              <a:custGeom>
                <a:avLst/>
                <a:gdLst>
                  <a:gd name="T0" fmla="*/ 26 w 62"/>
                  <a:gd name="T1" fmla="*/ 0 h 54"/>
                  <a:gd name="T2" fmla="*/ 0 w 62"/>
                  <a:gd name="T3" fmla="*/ 22 h 54"/>
                  <a:gd name="T4" fmla="*/ 38 w 62"/>
                  <a:gd name="T5" fmla="*/ 54 h 54"/>
                  <a:gd name="T6" fmla="*/ 62 w 62"/>
                  <a:gd name="T7" fmla="*/ 34 h 54"/>
                  <a:gd name="T8" fmla="*/ 26 w 62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54"/>
                  <a:gd name="T17" fmla="*/ 62 w 62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54">
                    <a:moveTo>
                      <a:pt x="26" y="0"/>
                    </a:moveTo>
                    <a:lnTo>
                      <a:pt x="0" y="22"/>
                    </a:lnTo>
                    <a:lnTo>
                      <a:pt x="38" y="54"/>
                    </a:lnTo>
                    <a:lnTo>
                      <a:pt x="62" y="34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22" name="Group 4356"/>
            <p:cNvGrpSpPr>
              <a:grpSpLocks noChangeAspect="1"/>
            </p:cNvGrpSpPr>
            <p:nvPr/>
          </p:nvGrpSpPr>
          <p:grpSpPr bwMode="auto">
            <a:xfrm>
              <a:off x="4022" y="1868"/>
              <a:ext cx="1200" cy="454"/>
              <a:chOff x="4022" y="1868"/>
              <a:chExt cx="1200" cy="454"/>
            </a:xfrm>
          </p:grpSpPr>
          <p:sp>
            <p:nvSpPr>
              <p:cNvPr id="21788" name="Freeform 4156"/>
              <p:cNvSpPr>
                <a:spLocks noChangeAspect="1"/>
              </p:cNvSpPr>
              <p:nvPr/>
            </p:nvSpPr>
            <p:spPr bwMode="auto">
              <a:xfrm>
                <a:off x="5082" y="2198"/>
                <a:ext cx="62" cy="48"/>
              </a:xfrm>
              <a:custGeom>
                <a:avLst/>
                <a:gdLst>
                  <a:gd name="T0" fmla="*/ 24 w 62"/>
                  <a:gd name="T1" fmla="*/ 0 h 48"/>
                  <a:gd name="T2" fmla="*/ 0 w 62"/>
                  <a:gd name="T3" fmla="*/ 20 h 48"/>
                  <a:gd name="T4" fmla="*/ 38 w 62"/>
                  <a:gd name="T5" fmla="*/ 48 h 48"/>
                  <a:gd name="T6" fmla="*/ 62 w 62"/>
                  <a:gd name="T7" fmla="*/ 30 h 48"/>
                  <a:gd name="T8" fmla="*/ 24 w 62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48"/>
                  <a:gd name="T17" fmla="*/ 62 w 62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48">
                    <a:moveTo>
                      <a:pt x="24" y="0"/>
                    </a:moveTo>
                    <a:lnTo>
                      <a:pt x="0" y="20"/>
                    </a:lnTo>
                    <a:lnTo>
                      <a:pt x="38" y="48"/>
                    </a:lnTo>
                    <a:lnTo>
                      <a:pt x="62" y="3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2FAB68"/>
              </a:solidFill>
              <a:ln w="0">
                <a:solidFill>
                  <a:srgbClr val="2FAB6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89" name="Freeform 4157"/>
              <p:cNvSpPr>
                <a:spLocks noChangeAspect="1"/>
              </p:cNvSpPr>
              <p:nvPr/>
            </p:nvSpPr>
            <p:spPr bwMode="auto">
              <a:xfrm>
                <a:off x="5082" y="2198"/>
                <a:ext cx="62" cy="48"/>
              </a:xfrm>
              <a:custGeom>
                <a:avLst/>
                <a:gdLst>
                  <a:gd name="T0" fmla="*/ 24 w 62"/>
                  <a:gd name="T1" fmla="*/ 0 h 48"/>
                  <a:gd name="T2" fmla="*/ 0 w 62"/>
                  <a:gd name="T3" fmla="*/ 20 h 48"/>
                  <a:gd name="T4" fmla="*/ 38 w 62"/>
                  <a:gd name="T5" fmla="*/ 48 h 48"/>
                  <a:gd name="T6" fmla="*/ 62 w 62"/>
                  <a:gd name="T7" fmla="*/ 30 h 48"/>
                  <a:gd name="T8" fmla="*/ 24 w 62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48"/>
                  <a:gd name="T17" fmla="*/ 62 w 62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48">
                    <a:moveTo>
                      <a:pt x="24" y="0"/>
                    </a:moveTo>
                    <a:lnTo>
                      <a:pt x="0" y="20"/>
                    </a:lnTo>
                    <a:lnTo>
                      <a:pt x="38" y="48"/>
                    </a:lnTo>
                    <a:lnTo>
                      <a:pt x="62" y="30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90" name="Freeform 4158"/>
              <p:cNvSpPr>
                <a:spLocks noChangeAspect="1"/>
              </p:cNvSpPr>
              <p:nvPr/>
            </p:nvSpPr>
            <p:spPr bwMode="auto">
              <a:xfrm>
                <a:off x="5120" y="2228"/>
                <a:ext cx="62" cy="42"/>
              </a:xfrm>
              <a:custGeom>
                <a:avLst/>
                <a:gdLst>
                  <a:gd name="T0" fmla="*/ 24 w 62"/>
                  <a:gd name="T1" fmla="*/ 0 h 42"/>
                  <a:gd name="T2" fmla="*/ 0 w 62"/>
                  <a:gd name="T3" fmla="*/ 18 h 42"/>
                  <a:gd name="T4" fmla="*/ 38 w 62"/>
                  <a:gd name="T5" fmla="*/ 42 h 42"/>
                  <a:gd name="T6" fmla="*/ 62 w 62"/>
                  <a:gd name="T7" fmla="*/ 24 h 42"/>
                  <a:gd name="T8" fmla="*/ 24 w 62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42"/>
                  <a:gd name="T17" fmla="*/ 62 w 62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42">
                    <a:moveTo>
                      <a:pt x="24" y="0"/>
                    </a:moveTo>
                    <a:lnTo>
                      <a:pt x="0" y="18"/>
                    </a:lnTo>
                    <a:lnTo>
                      <a:pt x="38" y="42"/>
                    </a:lnTo>
                    <a:lnTo>
                      <a:pt x="62" y="24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18A169"/>
              </a:solidFill>
              <a:ln w="0">
                <a:solidFill>
                  <a:srgbClr val="18A16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91" name="Freeform 4159"/>
              <p:cNvSpPr>
                <a:spLocks noChangeAspect="1"/>
              </p:cNvSpPr>
              <p:nvPr/>
            </p:nvSpPr>
            <p:spPr bwMode="auto">
              <a:xfrm>
                <a:off x="5120" y="2228"/>
                <a:ext cx="62" cy="42"/>
              </a:xfrm>
              <a:custGeom>
                <a:avLst/>
                <a:gdLst>
                  <a:gd name="T0" fmla="*/ 24 w 62"/>
                  <a:gd name="T1" fmla="*/ 0 h 42"/>
                  <a:gd name="T2" fmla="*/ 0 w 62"/>
                  <a:gd name="T3" fmla="*/ 18 h 42"/>
                  <a:gd name="T4" fmla="*/ 38 w 62"/>
                  <a:gd name="T5" fmla="*/ 42 h 42"/>
                  <a:gd name="T6" fmla="*/ 62 w 62"/>
                  <a:gd name="T7" fmla="*/ 24 h 42"/>
                  <a:gd name="T8" fmla="*/ 24 w 62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42"/>
                  <a:gd name="T17" fmla="*/ 62 w 62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42">
                    <a:moveTo>
                      <a:pt x="24" y="0"/>
                    </a:moveTo>
                    <a:lnTo>
                      <a:pt x="0" y="18"/>
                    </a:lnTo>
                    <a:lnTo>
                      <a:pt x="38" y="42"/>
                    </a:lnTo>
                    <a:lnTo>
                      <a:pt x="62" y="24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92" name="Freeform 4160"/>
              <p:cNvSpPr>
                <a:spLocks noChangeAspect="1"/>
              </p:cNvSpPr>
              <p:nvPr/>
            </p:nvSpPr>
            <p:spPr bwMode="auto">
              <a:xfrm>
                <a:off x="5158" y="2252"/>
                <a:ext cx="64" cy="32"/>
              </a:xfrm>
              <a:custGeom>
                <a:avLst/>
                <a:gdLst>
                  <a:gd name="T0" fmla="*/ 24 w 64"/>
                  <a:gd name="T1" fmla="*/ 0 h 32"/>
                  <a:gd name="T2" fmla="*/ 0 w 64"/>
                  <a:gd name="T3" fmla="*/ 18 h 32"/>
                  <a:gd name="T4" fmla="*/ 40 w 64"/>
                  <a:gd name="T5" fmla="*/ 32 h 32"/>
                  <a:gd name="T6" fmla="*/ 64 w 64"/>
                  <a:gd name="T7" fmla="*/ 14 h 32"/>
                  <a:gd name="T8" fmla="*/ 24 w 64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2"/>
                  <a:gd name="T17" fmla="*/ 64 w 64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2">
                    <a:moveTo>
                      <a:pt x="24" y="0"/>
                    </a:moveTo>
                    <a:lnTo>
                      <a:pt x="0" y="18"/>
                    </a:lnTo>
                    <a:lnTo>
                      <a:pt x="40" y="32"/>
                    </a:lnTo>
                    <a:lnTo>
                      <a:pt x="64" y="14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8A6F"/>
              </a:solidFill>
              <a:ln w="0">
                <a:solidFill>
                  <a:srgbClr val="008A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93" name="Freeform 4161"/>
              <p:cNvSpPr>
                <a:spLocks noChangeAspect="1"/>
              </p:cNvSpPr>
              <p:nvPr/>
            </p:nvSpPr>
            <p:spPr bwMode="auto">
              <a:xfrm>
                <a:off x="5158" y="2252"/>
                <a:ext cx="64" cy="32"/>
              </a:xfrm>
              <a:custGeom>
                <a:avLst/>
                <a:gdLst>
                  <a:gd name="T0" fmla="*/ 24 w 64"/>
                  <a:gd name="T1" fmla="*/ 0 h 32"/>
                  <a:gd name="T2" fmla="*/ 0 w 64"/>
                  <a:gd name="T3" fmla="*/ 18 h 32"/>
                  <a:gd name="T4" fmla="*/ 40 w 64"/>
                  <a:gd name="T5" fmla="*/ 32 h 32"/>
                  <a:gd name="T6" fmla="*/ 64 w 64"/>
                  <a:gd name="T7" fmla="*/ 14 h 32"/>
                  <a:gd name="T8" fmla="*/ 24 w 64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2"/>
                  <a:gd name="T17" fmla="*/ 64 w 64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2">
                    <a:moveTo>
                      <a:pt x="24" y="0"/>
                    </a:moveTo>
                    <a:lnTo>
                      <a:pt x="0" y="18"/>
                    </a:lnTo>
                    <a:lnTo>
                      <a:pt x="40" y="32"/>
                    </a:lnTo>
                    <a:lnTo>
                      <a:pt x="64" y="14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94" name="Freeform 4162"/>
              <p:cNvSpPr>
                <a:spLocks noChangeAspect="1"/>
              </p:cNvSpPr>
              <p:nvPr/>
            </p:nvSpPr>
            <p:spPr bwMode="auto">
              <a:xfrm>
                <a:off x="4078" y="1868"/>
                <a:ext cx="54" cy="22"/>
              </a:xfrm>
              <a:custGeom>
                <a:avLst/>
                <a:gdLst>
                  <a:gd name="T0" fmla="*/ 28 w 54"/>
                  <a:gd name="T1" fmla="*/ 0 h 22"/>
                  <a:gd name="T2" fmla="*/ 0 w 54"/>
                  <a:gd name="T3" fmla="*/ 12 h 22"/>
                  <a:gd name="T4" fmla="*/ 26 w 54"/>
                  <a:gd name="T5" fmla="*/ 22 h 22"/>
                  <a:gd name="T6" fmla="*/ 54 w 54"/>
                  <a:gd name="T7" fmla="*/ 10 h 22"/>
                  <a:gd name="T8" fmla="*/ 28 w 5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2"/>
                  <a:gd name="T17" fmla="*/ 54 w 5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2">
                    <a:moveTo>
                      <a:pt x="28" y="0"/>
                    </a:moveTo>
                    <a:lnTo>
                      <a:pt x="0" y="12"/>
                    </a:lnTo>
                    <a:lnTo>
                      <a:pt x="26" y="22"/>
                    </a:lnTo>
                    <a:lnTo>
                      <a:pt x="54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95" name="Freeform 4163"/>
              <p:cNvSpPr>
                <a:spLocks noChangeAspect="1"/>
              </p:cNvSpPr>
              <p:nvPr/>
            </p:nvSpPr>
            <p:spPr bwMode="auto">
              <a:xfrm>
                <a:off x="4078" y="1868"/>
                <a:ext cx="54" cy="22"/>
              </a:xfrm>
              <a:custGeom>
                <a:avLst/>
                <a:gdLst>
                  <a:gd name="T0" fmla="*/ 28 w 54"/>
                  <a:gd name="T1" fmla="*/ 0 h 22"/>
                  <a:gd name="T2" fmla="*/ 0 w 54"/>
                  <a:gd name="T3" fmla="*/ 12 h 22"/>
                  <a:gd name="T4" fmla="*/ 26 w 54"/>
                  <a:gd name="T5" fmla="*/ 22 h 22"/>
                  <a:gd name="T6" fmla="*/ 54 w 54"/>
                  <a:gd name="T7" fmla="*/ 10 h 22"/>
                  <a:gd name="T8" fmla="*/ 28 w 5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2"/>
                  <a:gd name="T17" fmla="*/ 54 w 5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2">
                    <a:moveTo>
                      <a:pt x="28" y="0"/>
                    </a:moveTo>
                    <a:lnTo>
                      <a:pt x="0" y="12"/>
                    </a:lnTo>
                    <a:lnTo>
                      <a:pt x="26" y="22"/>
                    </a:lnTo>
                    <a:lnTo>
                      <a:pt x="54" y="10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96" name="Freeform 4164"/>
              <p:cNvSpPr>
                <a:spLocks noChangeAspect="1"/>
              </p:cNvSpPr>
              <p:nvPr/>
            </p:nvSpPr>
            <p:spPr bwMode="auto">
              <a:xfrm>
                <a:off x="4104" y="1878"/>
                <a:ext cx="54" cy="22"/>
              </a:xfrm>
              <a:custGeom>
                <a:avLst/>
                <a:gdLst>
                  <a:gd name="T0" fmla="*/ 28 w 54"/>
                  <a:gd name="T1" fmla="*/ 0 h 22"/>
                  <a:gd name="T2" fmla="*/ 0 w 54"/>
                  <a:gd name="T3" fmla="*/ 12 h 22"/>
                  <a:gd name="T4" fmla="*/ 26 w 54"/>
                  <a:gd name="T5" fmla="*/ 22 h 22"/>
                  <a:gd name="T6" fmla="*/ 54 w 54"/>
                  <a:gd name="T7" fmla="*/ 10 h 22"/>
                  <a:gd name="T8" fmla="*/ 28 w 5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2"/>
                  <a:gd name="T17" fmla="*/ 54 w 5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2">
                    <a:moveTo>
                      <a:pt x="28" y="0"/>
                    </a:moveTo>
                    <a:lnTo>
                      <a:pt x="0" y="12"/>
                    </a:lnTo>
                    <a:lnTo>
                      <a:pt x="26" y="22"/>
                    </a:lnTo>
                    <a:lnTo>
                      <a:pt x="54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8A6F"/>
              </a:solidFill>
              <a:ln w="0">
                <a:solidFill>
                  <a:srgbClr val="008A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97" name="Freeform 4165"/>
              <p:cNvSpPr>
                <a:spLocks noChangeAspect="1"/>
              </p:cNvSpPr>
              <p:nvPr/>
            </p:nvSpPr>
            <p:spPr bwMode="auto">
              <a:xfrm>
                <a:off x="4104" y="1878"/>
                <a:ext cx="54" cy="22"/>
              </a:xfrm>
              <a:custGeom>
                <a:avLst/>
                <a:gdLst>
                  <a:gd name="T0" fmla="*/ 28 w 54"/>
                  <a:gd name="T1" fmla="*/ 0 h 22"/>
                  <a:gd name="T2" fmla="*/ 0 w 54"/>
                  <a:gd name="T3" fmla="*/ 12 h 22"/>
                  <a:gd name="T4" fmla="*/ 26 w 54"/>
                  <a:gd name="T5" fmla="*/ 22 h 22"/>
                  <a:gd name="T6" fmla="*/ 54 w 54"/>
                  <a:gd name="T7" fmla="*/ 10 h 22"/>
                  <a:gd name="T8" fmla="*/ 28 w 5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2"/>
                  <a:gd name="T17" fmla="*/ 54 w 5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2">
                    <a:moveTo>
                      <a:pt x="28" y="0"/>
                    </a:moveTo>
                    <a:lnTo>
                      <a:pt x="0" y="12"/>
                    </a:lnTo>
                    <a:lnTo>
                      <a:pt x="26" y="22"/>
                    </a:lnTo>
                    <a:lnTo>
                      <a:pt x="54" y="10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98" name="Freeform 4166"/>
              <p:cNvSpPr>
                <a:spLocks noChangeAspect="1"/>
              </p:cNvSpPr>
              <p:nvPr/>
            </p:nvSpPr>
            <p:spPr bwMode="auto">
              <a:xfrm>
                <a:off x="4130" y="1888"/>
                <a:ext cx="54" cy="22"/>
              </a:xfrm>
              <a:custGeom>
                <a:avLst/>
                <a:gdLst>
                  <a:gd name="T0" fmla="*/ 28 w 54"/>
                  <a:gd name="T1" fmla="*/ 0 h 22"/>
                  <a:gd name="T2" fmla="*/ 0 w 54"/>
                  <a:gd name="T3" fmla="*/ 12 h 22"/>
                  <a:gd name="T4" fmla="*/ 28 w 54"/>
                  <a:gd name="T5" fmla="*/ 22 h 22"/>
                  <a:gd name="T6" fmla="*/ 54 w 54"/>
                  <a:gd name="T7" fmla="*/ 10 h 22"/>
                  <a:gd name="T8" fmla="*/ 28 w 5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2"/>
                  <a:gd name="T17" fmla="*/ 54 w 5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2">
                    <a:moveTo>
                      <a:pt x="28" y="0"/>
                    </a:moveTo>
                    <a:lnTo>
                      <a:pt x="0" y="12"/>
                    </a:lnTo>
                    <a:lnTo>
                      <a:pt x="28" y="22"/>
                    </a:lnTo>
                    <a:lnTo>
                      <a:pt x="54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99" name="Freeform 4167"/>
              <p:cNvSpPr>
                <a:spLocks noChangeAspect="1"/>
              </p:cNvSpPr>
              <p:nvPr/>
            </p:nvSpPr>
            <p:spPr bwMode="auto">
              <a:xfrm>
                <a:off x="4130" y="1888"/>
                <a:ext cx="54" cy="22"/>
              </a:xfrm>
              <a:custGeom>
                <a:avLst/>
                <a:gdLst>
                  <a:gd name="T0" fmla="*/ 28 w 54"/>
                  <a:gd name="T1" fmla="*/ 0 h 22"/>
                  <a:gd name="T2" fmla="*/ 0 w 54"/>
                  <a:gd name="T3" fmla="*/ 12 h 22"/>
                  <a:gd name="T4" fmla="*/ 28 w 54"/>
                  <a:gd name="T5" fmla="*/ 22 h 22"/>
                  <a:gd name="T6" fmla="*/ 54 w 54"/>
                  <a:gd name="T7" fmla="*/ 10 h 22"/>
                  <a:gd name="T8" fmla="*/ 28 w 5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2"/>
                  <a:gd name="T17" fmla="*/ 54 w 5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2">
                    <a:moveTo>
                      <a:pt x="28" y="0"/>
                    </a:moveTo>
                    <a:lnTo>
                      <a:pt x="0" y="12"/>
                    </a:lnTo>
                    <a:lnTo>
                      <a:pt x="28" y="22"/>
                    </a:lnTo>
                    <a:lnTo>
                      <a:pt x="54" y="10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00" name="Freeform 4168"/>
              <p:cNvSpPr>
                <a:spLocks noChangeAspect="1"/>
              </p:cNvSpPr>
              <p:nvPr/>
            </p:nvSpPr>
            <p:spPr bwMode="auto">
              <a:xfrm>
                <a:off x="4158" y="1898"/>
                <a:ext cx="54" cy="22"/>
              </a:xfrm>
              <a:custGeom>
                <a:avLst/>
                <a:gdLst>
                  <a:gd name="T0" fmla="*/ 26 w 54"/>
                  <a:gd name="T1" fmla="*/ 0 h 22"/>
                  <a:gd name="T2" fmla="*/ 0 w 54"/>
                  <a:gd name="T3" fmla="*/ 12 h 22"/>
                  <a:gd name="T4" fmla="*/ 26 w 54"/>
                  <a:gd name="T5" fmla="*/ 22 h 22"/>
                  <a:gd name="T6" fmla="*/ 54 w 54"/>
                  <a:gd name="T7" fmla="*/ 10 h 22"/>
                  <a:gd name="T8" fmla="*/ 26 w 5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2"/>
                  <a:gd name="T17" fmla="*/ 54 w 5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2">
                    <a:moveTo>
                      <a:pt x="26" y="0"/>
                    </a:moveTo>
                    <a:lnTo>
                      <a:pt x="0" y="12"/>
                    </a:lnTo>
                    <a:lnTo>
                      <a:pt x="26" y="22"/>
                    </a:lnTo>
                    <a:lnTo>
                      <a:pt x="54" y="1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01" name="Freeform 4169"/>
              <p:cNvSpPr>
                <a:spLocks noChangeAspect="1"/>
              </p:cNvSpPr>
              <p:nvPr/>
            </p:nvSpPr>
            <p:spPr bwMode="auto">
              <a:xfrm>
                <a:off x="4158" y="1898"/>
                <a:ext cx="54" cy="22"/>
              </a:xfrm>
              <a:custGeom>
                <a:avLst/>
                <a:gdLst>
                  <a:gd name="T0" fmla="*/ 26 w 54"/>
                  <a:gd name="T1" fmla="*/ 0 h 22"/>
                  <a:gd name="T2" fmla="*/ 0 w 54"/>
                  <a:gd name="T3" fmla="*/ 12 h 22"/>
                  <a:gd name="T4" fmla="*/ 26 w 54"/>
                  <a:gd name="T5" fmla="*/ 22 h 22"/>
                  <a:gd name="T6" fmla="*/ 54 w 54"/>
                  <a:gd name="T7" fmla="*/ 10 h 22"/>
                  <a:gd name="T8" fmla="*/ 26 w 5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2"/>
                  <a:gd name="T17" fmla="*/ 54 w 5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2">
                    <a:moveTo>
                      <a:pt x="26" y="0"/>
                    </a:moveTo>
                    <a:lnTo>
                      <a:pt x="0" y="12"/>
                    </a:lnTo>
                    <a:lnTo>
                      <a:pt x="26" y="22"/>
                    </a:lnTo>
                    <a:lnTo>
                      <a:pt x="54" y="10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02" name="Freeform 4170"/>
              <p:cNvSpPr>
                <a:spLocks noChangeAspect="1"/>
              </p:cNvSpPr>
              <p:nvPr/>
            </p:nvSpPr>
            <p:spPr bwMode="auto">
              <a:xfrm>
                <a:off x="4184" y="1908"/>
                <a:ext cx="54" cy="22"/>
              </a:xfrm>
              <a:custGeom>
                <a:avLst/>
                <a:gdLst>
                  <a:gd name="T0" fmla="*/ 28 w 54"/>
                  <a:gd name="T1" fmla="*/ 0 h 22"/>
                  <a:gd name="T2" fmla="*/ 0 w 54"/>
                  <a:gd name="T3" fmla="*/ 12 h 22"/>
                  <a:gd name="T4" fmla="*/ 28 w 54"/>
                  <a:gd name="T5" fmla="*/ 22 h 22"/>
                  <a:gd name="T6" fmla="*/ 54 w 54"/>
                  <a:gd name="T7" fmla="*/ 10 h 22"/>
                  <a:gd name="T8" fmla="*/ 28 w 5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2"/>
                  <a:gd name="T17" fmla="*/ 54 w 5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2">
                    <a:moveTo>
                      <a:pt x="28" y="0"/>
                    </a:moveTo>
                    <a:lnTo>
                      <a:pt x="0" y="12"/>
                    </a:lnTo>
                    <a:lnTo>
                      <a:pt x="28" y="22"/>
                    </a:lnTo>
                    <a:lnTo>
                      <a:pt x="54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886F"/>
              </a:solidFill>
              <a:ln w="0">
                <a:solidFill>
                  <a:srgbClr val="0088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03" name="Freeform 4171"/>
              <p:cNvSpPr>
                <a:spLocks noChangeAspect="1"/>
              </p:cNvSpPr>
              <p:nvPr/>
            </p:nvSpPr>
            <p:spPr bwMode="auto">
              <a:xfrm>
                <a:off x="4184" y="1908"/>
                <a:ext cx="54" cy="22"/>
              </a:xfrm>
              <a:custGeom>
                <a:avLst/>
                <a:gdLst>
                  <a:gd name="T0" fmla="*/ 28 w 54"/>
                  <a:gd name="T1" fmla="*/ 0 h 22"/>
                  <a:gd name="T2" fmla="*/ 0 w 54"/>
                  <a:gd name="T3" fmla="*/ 12 h 22"/>
                  <a:gd name="T4" fmla="*/ 28 w 54"/>
                  <a:gd name="T5" fmla="*/ 22 h 22"/>
                  <a:gd name="T6" fmla="*/ 54 w 54"/>
                  <a:gd name="T7" fmla="*/ 10 h 22"/>
                  <a:gd name="T8" fmla="*/ 28 w 5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2"/>
                  <a:gd name="T17" fmla="*/ 54 w 5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2">
                    <a:moveTo>
                      <a:pt x="28" y="0"/>
                    </a:moveTo>
                    <a:lnTo>
                      <a:pt x="0" y="12"/>
                    </a:lnTo>
                    <a:lnTo>
                      <a:pt x="28" y="22"/>
                    </a:lnTo>
                    <a:lnTo>
                      <a:pt x="54" y="10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04" name="Freeform 4172"/>
              <p:cNvSpPr>
                <a:spLocks noChangeAspect="1"/>
              </p:cNvSpPr>
              <p:nvPr/>
            </p:nvSpPr>
            <p:spPr bwMode="auto">
              <a:xfrm>
                <a:off x="4212" y="1918"/>
                <a:ext cx="54" cy="22"/>
              </a:xfrm>
              <a:custGeom>
                <a:avLst/>
                <a:gdLst>
                  <a:gd name="T0" fmla="*/ 26 w 54"/>
                  <a:gd name="T1" fmla="*/ 0 h 22"/>
                  <a:gd name="T2" fmla="*/ 0 w 54"/>
                  <a:gd name="T3" fmla="*/ 12 h 22"/>
                  <a:gd name="T4" fmla="*/ 26 w 54"/>
                  <a:gd name="T5" fmla="*/ 22 h 22"/>
                  <a:gd name="T6" fmla="*/ 54 w 54"/>
                  <a:gd name="T7" fmla="*/ 10 h 22"/>
                  <a:gd name="T8" fmla="*/ 26 w 5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2"/>
                  <a:gd name="T17" fmla="*/ 54 w 5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2">
                    <a:moveTo>
                      <a:pt x="26" y="0"/>
                    </a:moveTo>
                    <a:lnTo>
                      <a:pt x="0" y="12"/>
                    </a:lnTo>
                    <a:lnTo>
                      <a:pt x="26" y="22"/>
                    </a:lnTo>
                    <a:lnTo>
                      <a:pt x="54" y="1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876F"/>
              </a:solidFill>
              <a:ln w="0">
                <a:solidFill>
                  <a:srgbClr val="0087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05" name="Freeform 4173"/>
              <p:cNvSpPr>
                <a:spLocks noChangeAspect="1"/>
              </p:cNvSpPr>
              <p:nvPr/>
            </p:nvSpPr>
            <p:spPr bwMode="auto">
              <a:xfrm>
                <a:off x="4212" y="1918"/>
                <a:ext cx="54" cy="22"/>
              </a:xfrm>
              <a:custGeom>
                <a:avLst/>
                <a:gdLst>
                  <a:gd name="T0" fmla="*/ 26 w 54"/>
                  <a:gd name="T1" fmla="*/ 0 h 22"/>
                  <a:gd name="T2" fmla="*/ 0 w 54"/>
                  <a:gd name="T3" fmla="*/ 12 h 22"/>
                  <a:gd name="T4" fmla="*/ 26 w 54"/>
                  <a:gd name="T5" fmla="*/ 22 h 22"/>
                  <a:gd name="T6" fmla="*/ 54 w 54"/>
                  <a:gd name="T7" fmla="*/ 10 h 22"/>
                  <a:gd name="T8" fmla="*/ 26 w 5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2"/>
                  <a:gd name="T17" fmla="*/ 54 w 5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2">
                    <a:moveTo>
                      <a:pt x="26" y="0"/>
                    </a:moveTo>
                    <a:lnTo>
                      <a:pt x="0" y="12"/>
                    </a:lnTo>
                    <a:lnTo>
                      <a:pt x="26" y="22"/>
                    </a:lnTo>
                    <a:lnTo>
                      <a:pt x="54" y="10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06" name="Freeform 4174"/>
              <p:cNvSpPr>
                <a:spLocks noChangeAspect="1"/>
              </p:cNvSpPr>
              <p:nvPr/>
            </p:nvSpPr>
            <p:spPr bwMode="auto">
              <a:xfrm>
                <a:off x="4238" y="1928"/>
                <a:ext cx="56" cy="22"/>
              </a:xfrm>
              <a:custGeom>
                <a:avLst/>
                <a:gdLst>
                  <a:gd name="T0" fmla="*/ 28 w 56"/>
                  <a:gd name="T1" fmla="*/ 0 h 22"/>
                  <a:gd name="T2" fmla="*/ 0 w 56"/>
                  <a:gd name="T3" fmla="*/ 12 h 22"/>
                  <a:gd name="T4" fmla="*/ 28 w 56"/>
                  <a:gd name="T5" fmla="*/ 22 h 22"/>
                  <a:gd name="T6" fmla="*/ 56 w 56"/>
                  <a:gd name="T7" fmla="*/ 10 h 22"/>
                  <a:gd name="T8" fmla="*/ 28 w 56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2"/>
                  <a:gd name="T17" fmla="*/ 56 w 56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2">
                    <a:moveTo>
                      <a:pt x="28" y="0"/>
                    </a:moveTo>
                    <a:lnTo>
                      <a:pt x="0" y="12"/>
                    </a:lnTo>
                    <a:lnTo>
                      <a:pt x="28" y="22"/>
                    </a:lnTo>
                    <a:lnTo>
                      <a:pt x="56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8570"/>
              </a:solidFill>
              <a:ln w="0">
                <a:solidFill>
                  <a:srgbClr val="0085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07" name="Freeform 4175"/>
              <p:cNvSpPr>
                <a:spLocks noChangeAspect="1"/>
              </p:cNvSpPr>
              <p:nvPr/>
            </p:nvSpPr>
            <p:spPr bwMode="auto">
              <a:xfrm>
                <a:off x="4238" y="1928"/>
                <a:ext cx="56" cy="22"/>
              </a:xfrm>
              <a:custGeom>
                <a:avLst/>
                <a:gdLst>
                  <a:gd name="T0" fmla="*/ 28 w 56"/>
                  <a:gd name="T1" fmla="*/ 0 h 22"/>
                  <a:gd name="T2" fmla="*/ 0 w 56"/>
                  <a:gd name="T3" fmla="*/ 12 h 22"/>
                  <a:gd name="T4" fmla="*/ 28 w 56"/>
                  <a:gd name="T5" fmla="*/ 22 h 22"/>
                  <a:gd name="T6" fmla="*/ 56 w 56"/>
                  <a:gd name="T7" fmla="*/ 10 h 22"/>
                  <a:gd name="T8" fmla="*/ 28 w 56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2"/>
                  <a:gd name="T17" fmla="*/ 56 w 56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2">
                    <a:moveTo>
                      <a:pt x="28" y="0"/>
                    </a:moveTo>
                    <a:lnTo>
                      <a:pt x="0" y="12"/>
                    </a:lnTo>
                    <a:lnTo>
                      <a:pt x="28" y="22"/>
                    </a:lnTo>
                    <a:lnTo>
                      <a:pt x="56" y="10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08" name="Freeform 4176"/>
              <p:cNvSpPr>
                <a:spLocks noChangeAspect="1"/>
              </p:cNvSpPr>
              <p:nvPr/>
            </p:nvSpPr>
            <p:spPr bwMode="auto">
              <a:xfrm>
                <a:off x="4266" y="1938"/>
                <a:ext cx="56" cy="22"/>
              </a:xfrm>
              <a:custGeom>
                <a:avLst/>
                <a:gdLst>
                  <a:gd name="T0" fmla="*/ 28 w 56"/>
                  <a:gd name="T1" fmla="*/ 0 h 22"/>
                  <a:gd name="T2" fmla="*/ 0 w 56"/>
                  <a:gd name="T3" fmla="*/ 12 h 22"/>
                  <a:gd name="T4" fmla="*/ 28 w 56"/>
                  <a:gd name="T5" fmla="*/ 22 h 22"/>
                  <a:gd name="T6" fmla="*/ 56 w 56"/>
                  <a:gd name="T7" fmla="*/ 8 h 22"/>
                  <a:gd name="T8" fmla="*/ 28 w 56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2"/>
                  <a:gd name="T17" fmla="*/ 56 w 56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2">
                    <a:moveTo>
                      <a:pt x="28" y="0"/>
                    </a:moveTo>
                    <a:lnTo>
                      <a:pt x="0" y="12"/>
                    </a:lnTo>
                    <a:lnTo>
                      <a:pt x="28" y="22"/>
                    </a:lnTo>
                    <a:lnTo>
                      <a:pt x="56" y="8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8270"/>
              </a:solidFill>
              <a:ln w="0">
                <a:solidFill>
                  <a:srgbClr val="0082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09" name="Freeform 4177"/>
              <p:cNvSpPr>
                <a:spLocks noChangeAspect="1"/>
              </p:cNvSpPr>
              <p:nvPr/>
            </p:nvSpPr>
            <p:spPr bwMode="auto">
              <a:xfrm>
                <a:off x="4266" y="1938"/>
                <a:ext cx="56" cy="22"/>
              </a:xfrm>
              <a:custGeom>
                <a:avLst/>
                <a:gdLst>
                  <a:gd name="T0" fmla="*/ 28 w 56"/>
                  <a:gd name="T1" fmla="*/ 0 h 22"/>
                  <a:gd name="T2" fmla="*/ 0 w 56"/>
                  <a:gd name="T3" fmla="*/ 12 h 22"/>
                  <a:gd name="T4" fmla="*/ 28 w 56"/>
                  <a:gd name="T5" fmla="*/ 22 h 22"/>
                  <a:gd name="T6" fmla="*/ 56 w 56"/>
                  <a:gd name="T7" fmla="*/ 8 h 22"/>
                  <a:gd name="T8" fmla="*/ 28 w 56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2"/>
                  <a:gd name="T17" fmla="*/ 56 w 56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2">
                    <a:moveTo>
                      <a:pt x="28" y="0"/>
                    </a:moveTo>
                    <a:lnTo>
                      <a:pt x="0" y="12"/>
                    </a:lnTo>
                    <a:lnTo>
                      <a:pt x="28" y="22"/>
                    </a:lnTo>
                    <a:lnTo>
                      <a:pt x="56" y="8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10" name="Freeform 4178"/>
              <p:cNvSpPr>
                <a:spLocks noChangeAspect="1"/>
              </p:cNvSpPr>
              <p:nvPr/>
            </p:nvSpPr>
            <p:spPr bwMode="auto">
              <a:xfrm>
                <a:off x="4294" y="1946"/>
                <a:ext cx="56" cy="22"/>
              </a:xfrm>
              <a:custGeom>
                <a:avLst/>
                <a:gdLst>
                  <a:gd name="T0" fmla="*/ 28 w 56"/>
                  <a:gd name="T1" fmla="*/ 0 h 22"/>
                  <a:gd name="T2" fmla="*/ 0 w 56"/>
                  <a:gd name="T3" fmla="*/ 14 h 22"/>
                  <a:gd name="T4" fmla="*/ 28 w 56"/>
                  <a:gd name="T5" fmla="*/ 22 h 22"/>
                  <a:gd name="T6" fmla="*/ 56 w 56"/>
                  <a:gd name="T7" fmla="*/ 10 h 22"/>
                  <a:gd name="T8" fmla="*/ 28 w 56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2"/>
                  <a:gd name="T17" fmla="*/ 56 w 56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2">
                    <a:moveTo>
                      <a:pt x="28" y="0"/>
                    </a:moveTo>
                    <a:lnTo>
                      <a:pt x="0" y="14"/>
                    </a:lnTo>
                    <a:lnTo>
                      <a:pt x="28" y="22"/>
                    </a:lnTo>
                    <a:lnTo>
                      <a:pt x="56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8070"/>
              </a:solidFill>
              <a:ln w="0">
                <a:solidFill>
                  <a:srgbClr val="0080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11" name="Freeform 4179"/>
              <p:cNvSpPr>
                <a:spLocks noChangeAspect="1"/>
              </p:cNvSpPr>
              <p:nvPr/>
            </p:nvSpPr>
            <p:spPr bwMode="auto">
              <a:xfrm>
                <a:off x="4294" y="1946"/>
                <a:ext cx="56" cy="22"/>
              </a:xfrm>
              <a:custGeom>
                <a:avLst/>
                <a:gdLst>
                  <a:gd name="T0" fmla="*/ 28 w 56"/>
                  <a:gd name="T1" fmla="*/ 0 h 22"/>
                  <a:gd name="T2" fmla="*/ 0 w 56"/>
                  <a:gd name="T3" fmla="*/ 14 h 22"/>
                  <a:gd name="T4" fmla="*/ 28 w 56"/>
                  <a:gd name="T5" fmla="*/ 22 h 22"/>
                  <a:gd name="T6" fmla="*/ 56 w 56"/>
                  <a:gd name="T7" fmla="*/ 10 h 22"/>
                  <a:gd name="T8" fmla="*/ 28 w 56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2"/>
                  <a:gd name="T17" fmla="*/ 56 w 56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2">
                    <a:moveTo>
                      <a:pt x="28" y="0"/>
                    </a:moveTo>
                    <a:lnTo>
                      <a:pt x="0" y="14"/>
                    </a:lnTo>
                    <a:lnTo>
                      <a:pt x="28" y="22"/>
                    </a:lnTo>
                    <a:lnTo>
                      <a:pt x="56" y="10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12" name="Freeform 4180"/>
              <p:cNvSpPr>
                <a:spLocks noChangeAspect="1"/>
              </p:cNvSpPr>
              <p:nvPr/>
            </p:nvSpPr>
            <p:spPr bwMode="auto">
              <a:xfrm>
                <a:off x="4322" y="1956"/>
                <a:ext cx="56" cy="20"/>
              </a:xfrm>
              <a:custGeom>
                <a:avLst/>
                <a:gdLst>
                  <a:gd name="T0" fmla="*/ 28 w 56"/>
                  <a:gd name="T1" fmla="*/ 0 h 20"/>
                  <a:gd name="T2" fmla="*/ 0 w 56"/>
                  <a:gd name="T3" fmla="*/ 12 h 20"/>
                  <a:gd name="T4" fmla="*/ 30 w 56"/>
                  <a:gd name="T5" fmla="*/ 20 h 20"/>
                  <a:gd name="T6" fmla="*/ 56 w 56"/>
                  <a:gd name="T7" fmla="*/ 6 h 20"/>
                  <a:gd name="T8" fmla="*/ 28 w 56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0"/>
                  <a:gd name="T17" fmla="*/ 56 w 56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0">
                    <a:moveTo>
                      <a:pt x="28" y="0"/>
                    </a:moveTo>
                    <a:lnTo>
                      <a:pt x="0" y="12"/>
                    </a:lnTo>
                    <a:lnTo>
                      <a:pt x="30" y="20"/>
                    </a:lnTo>
                    <a:lnTo>
                      <a:pt x="56" y="6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7C71"/>
              </a:solidFill>
              <a:ln w="0">
                <a:solidFill>
                  <a:srgbClr val="007C7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13" name="Freeform 4181"/>
              <p:cNvSpPr>
                <a:spLocks noChangeAspect="1"/>
              </p:cNvSpPr>
              <p:nvPr/>
            </p:nvSpPr>
            <p:spPr bwMode="auto">
              <a:xfrm>
                <a:off x="4322" y="1956"/>
                <a:ext cx="56" cy="20"/>
              </a:xfrm>
              <a:custGeom>
                <a:avLst/>
                <a:gdLst>
                  <a:gd name="T0" fmla="*/ 28 w 56"/>
                  <a:gd name="T1" fmla="*/ 0 h 20"/>
                  <a:gd name="T2" fmla="*/ 0 w 56"/>
                  <a:gd name="T3" fmla="*/ 12 h 20"/>
                  <a:gd name="T4" fmla="*/ 30 w 56"/>
                  <a:gd name="T5" fmla="*/ 20 h 20"/>
                  <a:gd name="T6" fmla="*/ 56 w 56"/>
                  <a:gd name="T7" fmla="*/ 6 h 20"/>
                  <a:gd name="T8" fmla="*/ 28 w 56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0"/>
                  <a:gd name="T17" fmla="*/ 56 w 56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0">
                    <a:moveTo>
                      <a:pt x="28" y="0"/>
                    </a:moveTo>
                    <a:lnTo>
                      <a:pt x="0" y="12"/>
                    </a:lnTo>
                    <a:lnTo>
                      <a:pt x="30" y="20"/>
                    </a:lnTo>
                    <a:lnTo>
                      <a:pt x="56" y="6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14" name="Freeform 4182"/>
              <p:cNvSpPr>
                <a:spLocks noChangeAspect="1"/>
              </p:cNvSpPr>
              <p:nvPr/>
            </p:nvSpPr>
            <p:spPr bwMode="auto">
              <a:xfrm>
                <a:off x="4352" y="1962"/>
                <a:ext cx="56" cy="22"/>
              </a:xfrm>
              <a:custGeom>
                <a:avLst/>
                <a:gdLst>
                  <a:gd name="T0" fmla="*/ 26 w 56"/>
                  <a:gd name="T1" fmla="*/ 0 h 22"/>
                  <a:gd name="T2" fmla="*/ 0 w 56"/>
                  <a:gd name="T3" fmla="*/ 14 h 22"/>
                  <a:gd name="T4" fmla="*/ 28 w 56"/>
                  <a:gd name="T5" fmla="*/ 22 h 22"/>
                  <a:gd name="T6" fmla="*/ 56 w 56"/>
                  <a:gd name="T7" fmla="*/ 8 h 22"/>
                  <a:gd name="T8" fmla="*/ 26 w 56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2"/>
                  <a:gd name="T17" fmla="*/ 56 w 56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2">
                    <a:moveTo>
                      <a:pt x="26" y="0"/>
                    </a:moveTo>
                    <a:lnTo>
                      <a:pt x="0" y="14"/>
                    </a:lnTo>
                    <a:lnTo>
                      <a:pt x="28" y="22"/>
                    </a:lnTo>
                    <a:lnTo>
                      <a:pt x="56" y="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7872"/>
              </a:solidFill>
              <a:ln w="0">
                <a:solidFill>
                  <a:srgbClr val="00787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15" name="Freeform 4183"/>
              <p:cNvSpPr>
                <a:spLocks noChangeAspect="1"/>
              </p:cNvSpPr>
              <p:nvPr/>
            </p:nvSpPr>
            <p:spPr bwMode="auto">
              <a:xfrm>
                <a:off x="4352" y="1962"/>
                <a:ext cx="56" cy="22"/>
              </a:xfrm>
              <a:custGeom>
                <a:avLst/>
                <a:gdLst>
                  <a:gd name="T0" fmla="*/ 26 w 56"/>
                  <a:gd name="T1" fmla="*/ 0 h 22"/>
                  <a:gd name="T2" fmla="*/ 0 w 56"/>
                  <a:gd name="T3" fmla="*/ 14 h 22"/>
                  <a:gd name="T4" fmla="*/ 28 w 56"/>
                  <a:gd name="T5" fmla="*/ 22 h 22"/>
                  <a:gd name="T6" fmla="*/ 56 w 56"/>
                  <a:gd name="T7" fmla="*/ 8 h 22"/>
                  <a:gd name="T8" fmla="*/ 26 w 56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2"/>
                  <a:gd name="T17" fmla="*/ 56 w 56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2">
                    <a:moveTo>
                      <a:pt x="26" y="0"/>
                    </a:moveTo>
                    <a:lnTo>
                      <a:pt x="0" y="14"/>
                    </a:lnTo>
                    <a:lnTo>
                      <a:pt x="28" y="22"/>
                    </a:lnTo>
                    <a:lnTo>
                      <a:pt x="56" y="8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16" name="Freeform 4184"/>
              <p:cNvSpPr>
                <a:spLocks noChangeAspect="1"/>
              </p:cNvSpPr>
              <p:nvPr/>
            </p:nvSpPr>
            <p:spPr bwMode="auto">
              <a:xfrm>
                <a:off x="4380" y="1970"/>
                <a:ext cx="58" cy="22"/>
              </a:xfrm>
              <a:custGeom>
                <a:avLst/>
                <a:gdLst>
                  <a:gd name="T0" fmla="*/ 28 w 58"/>
                  <a:gd name="T1" fmla="*/ 0 h 22"/>
                  <a:gd name="T2" fmla="*/ 0 w 58"/>
                  <a:gd name="T3" fmla="*/ 14 h 22"/>
                  <a:gd name="T4" fmla="*/ 30 w 58"/>
                  <a:gd name="T5" fmla="*/ 22 h 22"/>
                  <a:gd name="T6" fmla="*/ 58 w 58"/>
                  <a:gd name="T7" fmla="*/ 6 h 22"/>
                  <a:gd name="T8" fmla="*/ 28 w 58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2"/>
                  <a:gd name="T17" fmla="*/ 58 w 58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2">
                    <a:moveTo>
                      <a:pt x="28" y="0"/>
                    </a:moveTo>
                    <a:lnTo>
                      <a:pt x="0" y="14"/>
                    </a:lnTo>
                    <a:lnTo>
                      <a:pt x="30" y="22"/>
                    </a:lnTo>
                    <a:lnTo>
                      <a:pt x="58" y="6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7473"/>
              </a:solidFill>
              <a:ln w="0">
                <a:solidFill>
                  <a:srgbClr val="00747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17" name="Freeform 4185"/>
              <p:cNvSpPr>
                <a:spLocks noChangeAspect="1"/>
              </p:cNvSpPr>
              <p:nvPr/>
            </p:nvSpPr>
            <p:spPr bwMode="auto">
              <a:xfrm>
                <a:off x="4380" y="1970"/>
                <a:ext cx="58" cy="22"/>
              </a:xfrm>
              <a:custGeom>
                <a:avLst/>
                <a:gdLst>
                  <a:gd name="T0" fmla="*/ 28 w 58"/>
                  <a:gd name="T1" fmla="*/ 0 h 22"/>
                  <a:gd name="T2" fmla="*/ 0 w 58"/>
                  <a:gd name="T3" fmla="*/ 14 h 22"/>
                  <a:gd name="T4" fmla="*/ 30 w 58"/>
                  <a:gd name="T5" fmla="*/ 22 h 22"/>
                  <a:gd name="T6" fmla="*/ 58 w 58"/>
                  <a:gd name="T7" fmla="*/ 6 h 22"/>
                  <a:gd name="T8" fmla="*/ 28 w 58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2"/>
                  <a:gd name="T17" fmla="*/ 58 w 58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2">
                    <a:moveTo>
                      <a:pt x="28" y="0"/>
                    </a:moveTo>
                    <a:lnTo>
                      <a:pt x="0" y="14"/>
                    </a:lnTo>
                    <a:lnTo>
                      <a:pt x="30" y="22"/>
                    </a:lnTo>
                    <a:lnTo>
                      <a:pt x="58" y="6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18" name="Freeform 4186"/>
              <p:cNvSpPr>
                <a:spLocks noChangeAspect="1"/>
              </p:cNvSpPr>
              <p:nvPr/>
            </p:nvSpPr>
            <p:spPr bwMode="auto">
              <a:xfrm>
                <a:off x="4410" y="1976"/>
                <a:ext cx="58" cy="22"/>
              </a:xfrm>
              <a:custGeom>
                <a:avLst/>
                <a:gdLst>
                  <a:gd name="T0" fmla="*/ 28 w 58"/>
                  <a:gd name="T1" fmla="*/ 0 h 22"/>
                  <a:gd name="T2" fmla="*/ 0 w 58"/>
                  <a:gd name="T3" fmla="*/ 16 h 22"/>
                  <a:gd name="T4" fmla="*/ 30 w 58"/>
                  <a:gd name="T5" fmla="*/ 22 h 22"/>
                  <a:gd name="T6" fmla="*/ 58 w 58"/>
                  <a:gd name="T7" fmla="*/ 6 h 22"/>
                  <a:gd name="T8" fmla="*/ 28 w 58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2"/>
                  <a:gd name="T17" fmla="*/ 58 w 58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2">
                    <a:moveTo>
                      <a:pt x="28" y="0"/>
                    </a:moveTo>
                    <a:lnTo>
                      <a:pt x="0" y="16"/>
                    </a:lnTo>
                    <a:lnTo>
                      <a:pt x="30" y="22"/>
                    </a:lnTo>
                    <a:lnTo>
                      <a:pt x="58" y="6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6F75"/>
              </a:solidFill>
              <a:ln w="0">
                <a:solidFill>
                  <a:srgbClr val="006F7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19" name="Freeform 4187"/>
              <p:cNvSpPr>
                <a:spLocks noChangeAspect="1"/>
              </p:cNvSpPr>
              <p:nvPr/>
            </p:nvSpPr>
            <p:spPr bwMode="auto">
              <a:xfrm>
                <a:off x="4410" y="1976"/>
                <a:ext cx="58" cy="22"/>
              </a:xfrm>
              <a:custGeom>
                <a:avLst/>
                <a:gdLst>
                  <a:gd name="T0" fmla="*/ 28 w 58"/>
                  <a:gd name="T1" fmla="*/ 0 h 22"/>
                  <a:gd name="T2" fmla="*/ 0 w 58"/>
                  <a:gd name="T3" fmla="*/ 16 h 22"/>
                  <a:gd name="T4" fmla="*/ 30 w 58"/>
                  <a:gd name="T5" fmla="*/ 22 h 22"/>
                  <a:gd name="T6" fmla="*/ 58 w 58"/>
                  <a:gd name="T7" fmla="*/ 6 h 22"/>
                  <a:gd name="T8" fmla="*/ 28 w 58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2"/>
                  <a:gd name="T17" fmla="*/ 58 w 58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2">
                    <a:moveTo>
                      <a:pt x="28" y="0"/>
                    </a:moveTo>
                    <a:lnTo>
                      <a:pt x="0" y="16"/>
                    </a:lnTo>
                    <a:lnTo>
                      <a:pt x="30" y="22"/>
                    </a:lnTo>
                    <a:lnTo>
                      <a:pt x="58" y="6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20" name="Freeform 4188"/>
              <p:cNvSpPr>
                <a:spLocks noChangeAspect="1"/>
              </p:cNvSpPr>
              <p:nvPr/>
            </p:nvSpPr>
            <p:spPr bwMode="auto">
              <a:xfrm>
                <a:off x="4440" y="1982"/>
                <a:ext cx="58" cy="20"/>
              </a:xfrm>
              <a:custGeom>
                <a:avLst/>
                <a:gdLst>
                  <a:gd name="T0" fmla="*/ 28 w 58"/>
                  <a:gd name="T1" fmla="*/ 0 h 20"/>
                  <a:gd name="T2" fmla="*/ 0 w 58"/>
                  <a:gd name="T3" fmla="*/ 16 h 20"/>
                  <a:gd name="T4" fmla="*/ 30 w 58"/>
                  <a:gd name="T5" fmla="*/ 20 h 20"/>
                  <a:gd name="T6" fmla="*/ 58 w 58"/>
                  <a:gd name="T7" fmla="*/ 6 h 20"/>
                  <a:gd name="T8" fmla="*/ 28 w 58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0"/>
                  <a:gd name="T17" fmla="*/ 58 w 58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0">
                    <a:moveTo>
                      <a:pt x="28" y="0"/>
                    </a:moveTo>
                    <a:lnTo>
                      <a:pt x="0" y="16"/>
                    </a:lnTo>
                    <a:lnTo>
                      <a:pt x="30" y="20"/>
                    </a:lnTo>
                    <a:lnTo>
                      <a:pt x="58" y="6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6B77"/>
              </a:solidFill>
              <a:ln w="0">
                <a:solidFill>
                  <a:srgbClr val="006B7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21" name="Freeform 4189"/>
              <p:cNvSpPr>
                <a:spLocks noChangeAspect="1"/>
              </p:cNvSpPr>
              <p:nvPr/>
            </p:nvSpPr>
            <p:spPr bwMode="auto">
              <a:xfrm>
                <a:off x="4440" y="1982"/>
                <a:ext cx="58" cy="20"/>
              </a:xfrm>
              <a:custGeom>
                <a:avLst/>
                <a:gdLst>
                  <a:gd name="T0" fmla="*/ 28 w 58"/>
                  <a:gd name="T1" fmla="*/ 0 h 20"/>
                  <a:gd name="T2" fmla="*/ 0 w 58"/>
                  <a:gd name="T3" fmla="*/ 16 h 20"/>
                  <a:gd name="T4" fmla="*/ 30 w 58"/>
                  <a:gd name="T5" fmla="*/ 20 h 20"/>
                  <a:gd name="T6" fmla="*/ 58 w 58"/>
                  <a:gd name="T7" fmla="*/ 6 h 20"/>
                  <a:gd name="T8" fmla="*/ 28 w 58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0"/>
                  <a:gd name="T17" fmla="*/ 58 w 58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0">
                    <a:moveTo>
                      <a:pt x="28" y="0"/>
                    </a:moveTo>
                    <a:lnTo>
                      <a:pt x="0" y="16"/>
                    </a:lnTo>
                    <a:lnTo>
                      <a:pt x="30" y="20"/>
                    </a:lnTo>
                    <a:lnTo>
                      <a:pt x="58" y="6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22" name="Freeform 4190"/>
              <p:cNvSpPr>
                <a:spLocks noChangeAspect="1"/>
              </p:cNvSpPr>
              <p:nvPr/>
            </p:nvSpPr>
            <p:spPr bwMode="auto">
              <a:xfrm>
                <a:off x="4470" y="1988"/>
                <a:ext cx="58" cy="20"/>
              </a:xfrm>
              <a:custGeom>
                <a:avLst/>
                <a:gdLst>
                  <a:gd name="T0" fmla="*/ 28 w 58"/>
                  <a:gd name="T1" fmla="*/ 0 h 20"/>
                  <a:gd name="T2" fmla="*/ 0 w 58"/>
                  <a:gd name="T3" fmla="*/ 14 h 20"/>
                  <a:gd name="T4" fmla="*/ 32 w 58"/>
                  <a:gd name="T5" fmla="*/ 20 h 20"/>
                  <a:gd name="T6" fmla="*/ 58 w 58"/>
                  <a:gd name="T7" fmla="*/ 4 h 20"/>
                  <a:gd name="T8" fmla="*/ 28 w 58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0"/>
                  <a:gd name="T17" fmla="*/ 58 w 58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0">
                    <a:moveTo>
                      <a:pt x="28" y="0"/>
                    </a:moveTo>
                    <a:lnTo>
                      <a:pt x="0" y="14"/>
                    </a:lnTo>
                    <a:lnTo>
                      <a:pt x="32" y="20"/>
                    </a:lnTo>
                    <a:lnTo>
                      <a:pt x="58" y="4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6879"/>
              </a:solidFill>
              <a:ln w="0">
                <a:solidFill>
                  <a:srgbClr val="00687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23" name="Freeform 4191"/>
              <p:cNvSpPr>
                <a:spLocks noChangeAspect="1"/>
              </p:cNvSpPr>
              <p:nvPr/>
            </p:nvSpPr>
            <p:spPr bwMode="auto">
              <a:xfrm>
                <a:off x="4470" y="1988"/>
                <a:ext cx="58" cy="20"/>
              </a:xfrm>
              <a:custGeom>
                <a:avLst/>
                <a:gdLst>
                  <a:gd name="T0" fmla="*/ 28 w 58"/>
                  <a:gd name="T1" fmla="*/ 0 h 20"/>
                  <a:gd name="T2" fmla="*/ 0 w 58"/>
                  <a:gd name="T3" fmla="*/ 14 h 20"/>
                  <a:gd name="T4" fmla="*/ 32 w 58"/>
                  <a:gd name="T5" fmla="*/ 20 h 20"/>
                  <a:gd name="T6" fmla="*/ 58 w 58"/>
                  <a:gd name="T7" fmla="*/ 4 h 20"/>
                  <a:gd name="T8" fmla="*/ 28 w 58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0"/>
                  <a:gd name="T17" fmla="*/ 58 w 58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0">
                    <a:moveTo>
                      <a:pt x="28" y="0"/>
                    </a:moveTo>
                    <a:lnTo>
                      <a:pt x="0" y="14"/>
                    </a:lnTo>
                    <a:lnTo>
                      <a:pt x="32" y="20"/>
                    </a:lnTo>
                    <a:lnTo>
                      <a:pt x="58" y="4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24" name="Freeform 4192"/>
              <p:cNvSpPr>
                <a:spLocks noChangeAspect="1"/>
              </p:cNvSpPr>
              <p:nvPr/>
            </p:nvSpPr>
            <p:spPr bwMode="auto">
              <a:xfrm>
                <a:off x="4502" y="1992"/>
                <a:ext cx="58" cy="20"/>
              </a:xfrm>
              <a:custGeom>
                <a:avLst/>
                <a:gdLst>
                  <a:gd name="T0" fmla="*/ 26 w 58"/>
                  <a:gd name="T1" fmla="*/ 0 h 20"/>
                  <a:gd name="T2" fmla="*/ 0 w 58"/>
                  <a:gd name="T3" fmla="*/ 16 h 20"/>
                  <a:gd name="T4" fmla="*/ 30 w 58"/>
                  <a:gd name="T5" fmla="*/ 20 h 20"/>
                  <a:gd name="T6" fmla="*/ 58 w 58"/>
                  <a:gd name="T7" fmla="*/ 4 h 20"/>
                  <a:gd name="T8" fmla="*/ 26 w 58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0"/>
                  <a:gd name="T17" fmla="*/ 58 w 58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0">
                    <a:moveTo>
                      <a:pt x="26" y="0"/>
                    </a:moveTo>
                    <a:lnTo>
                      <a:pt x="0" y="16"/>
                    </a:lnTo>
                    <a:lnTo>
                      <a:pt x="30" y="20"/>
                    </a:lnTo>
                    <a:lnTo>
                      <a:pt x="58" y="4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47B"/>
              </a:solidFill>
              <a:ln w="0">
                <a:solidFill>
                  <a:srgbClr val="00647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25" name="Freeform 4193"/>
              <p:cNvSpPr>
                <a:spLocks noChangeAspect="1"/>
              </p:cNvSpPr>
              <p:nvPr/>
            </p:nvSpPr>
            <p:spPr bwMode="auto">
              <a:xfrm>
                <a:off x="4502" y="1992"/>
                <a:ext cx="58" cy="20"/>
              </a:xfrm>
              <a:custGeom>
                <a:avLst/>
                <a:gdLst>
                  <a:gd name="T0" fmla="*/ 26 w 58"/>
                  <a:gd name="T1" fmla="*/ 0 h 20"/>
                  <a:gd name="T2" fmla="*/ 0 w 58"/>
                  <a:gd name="T3" fmla="*/ 16 h 20"/>
                  <a:gd name="T4" fmla="*/ 30 w 58"/>
                  <a:gd name="T5" fmla="*/ 20 h 20"/>
                  <a:gd name="T6" fmla="*/ 58 w 58"/>
                  <a:gd name="T7" fmla="*/ 4 h 20"/>
                  <a:gd name="T8" fmla="*/ 26 w 58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0"/>
                  <a:gd name="T17" fmla="*/ 58 w 58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0">
                    <a:moveTo>
                      <a:pt x="26" y="0"/>
                    </a:moveTo>
                    <a:lnTo>
                      <a:pt x="0" y="16"/>
                    </a:lnTo>
                    <a:lnTo>
                      <a:pt x="30" y="20"/>
                    </a:lnTo>
                    <a:lnTo>
                      <a:pt x="58" y="4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26" name="Freeform 4194"/>
              <p:cNvSpPr>
                <a:spLocks noChangeAspect="1"/>
              </p:cNvSpPr>
              <p:nvPr/>
            </p:nvSpPr>
            <p:spPr bwMode="auto">
              <a:xfrm>
                <a:off x="4532" y="1996"/>
                <a:ext cx="60" cy="20"/>
              </a:xfrm>
              <a:custGeom>
                <a:avLst/>
                <a:gdLst>
                  <a:gd name="T0" fmla="*/ 28 w 60"/>
                  <a:gd name="T1" fmla="*/ 0 h 20"/>
                  <a:gd name="T2" fmla="*/ 0 w 60"/>
                  <a:gd name="T3" fmla="*/ 16 h 20"/>
                  <a:gd name="T4" fmla="*/ 32 w 60"/>
                  <a:gd name="T5" fmla="*/ 20 h 20"/>
                  <a:gd name="T6" fmla="*/ 60 w 60"/>
                  <a:gd name="T7" fmla="*/ 4 h 20"/>
                  <a:gd name="T8" fmla="*/ 28 w 6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0"/>
                  <a:gd name="T17" fmla="*/ 60 w 60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0">
                    <a:moveTo>
                      <a:pt x="28" y="0"/>
                    </a:moveTo>
                    <a:lnTo>
                      <a:pt x="0" y="16"/>
                    </a:lnTo>
                    <a:lnTo>
                      <a:pt x="32" y="20"/>
                    </a:lnTo>
                    <a:lnTo>
                      <a:pt x="60" y="4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627E"/>
              </a:solidFill>
              <a:ln w="0">
                <a:solidFill>
                  <a:srgbClr val="00627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27" name="Freeform 4195"/>
              <p:cNvSpPr>
                <a:spLocks noChangeAspect="1"/>
              </p:cNvSpPr>
              <p:nvPr/>
            </p:nvSpPr>
            <p:spPr bwMode="auto">
              <a:xfrm>
                <a:off x="4532" y="1996"/>
                <a:ext cx="60" cy="20"/>
              </a:xfrm>
              <a:custGeom>
                <a:avLst/>
                <a:gdLst>
                  <a:gd name="T0" fmla="*/ 28 w 60"/>
                  <a:gd name="T1" fmla="*/ 0 h 20"/>
                  <a:gd name="T2" fmla="*/ 0 w 60"/>
                  <a:gd name="T3" fmla="*/ 16 h 20"/>
                  <a:gd name="T4" fmla="*/ 32 w 60"/>
                  <a:gd name="T5" fmla="*/ 20 h 20"/>
                  <a:gd name="T6" fmla="*/ 60 w 60"/>
                  <a:gd name="T7" fmla="*/ 4 h 20"/>
                  <a:gd name="T8" fmla="*/ 28 w 6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0"/>
                  <a:gd name="T17" fmla="*/ 60 w 60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0">
                    <a:moveTo>
                      <a:pt x="28" y="0"/>
                    </a:moveTo>
                    <a:lnTo>
                      <a:pt x="0" y="16"/>
                    </a:lnTo>
                    <a:lnTo>
                      <a:pt x="32" y="20"/>
                    </a:lnTo>
                    <a:lnTo>
                      <a:pt x="60" y="4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28" name="Freeform 4196"/>
              <p:cNvSpPr>
                <a:spLocks noChangeAspect="1"/>
              </p:cNvSpPr>
              <p:nvPr/>
            </p:nvSpPr>
            <p:spPr bwMode="auto">
              <a:xfrm>
                <a:off x="4564" y="2000"/>
                <a:ext cx="60" cy="22"/>
              </a:xfrm>
              <a:custGeom>
                <a:avLst/>
                <a:gdLst>
                  <a:gd name="T0" fmla="*/ 28 w 60"/>
                  <a:gd name="T1" fmla="*/ 0 h 22"/>
                  <a:gd name="T2" fmla="*/ 0 w 60"/>
                  <a:gd name="T3" fmla="*/ 16 h 22"/>
                  <a:gd name="T4" fmla="*/ 32 w 60"/>
                  <a:gd name="T5" fmla="*/ 22 h 22"/>
                  <a:gd name="T6" fmla="*/ 60 w 60"/>
                  <a:gd name="T7" fmla="*/ 2 h 22"/>
                  <a:gd name="T8" fmla="*/ 28 w 60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2"/>
                  <a:gd name="T17" fmla="*/ 60 w 60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2">
                    <a:moveTo>
                      <a:pt x="28" y="0"/>
                    </a:moveTo>
                    <a:lnTo>
                      <a:pt x="0" y="16"/>
                    </a:lnTo>
                    <a:lnTo>
                      <a:pt x="32" y="22"/>
                    </a:lnTo>
                    <a:lnTo>
                      <a:pt x="60" y="2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6182"/>
              </a:solidFill>
              <a:ln w="0">
                <a:solidFill>
                  <a:srgbClr val="00618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29" name="Freeform 4197"/>
              <p:cNvSpPr>
                <a:spLocks noChangeAspect="1"/>
              </p:cNvSpPr>
              <p:nvPr/>
            </p:nvSpPr>
            <p:spPr bwMode="auto">
              <a:xfrm>
                <a:off x="4564" y="2000"/>
                <a:ext cx="60" cy="22"/>
              </a:xfrm>
              <a:custGeom>
                <a:avLst/>
                <a:gdLst>
                  <a:gd name="T0" fmla="*/ 28 w 60"/>
                  <a:gd name="T1" fmla="*/ 0 h 22"/>
                  <a:gd name="T2" fmla="*/ 0 w 60"/>
                  <a:gd name="T3" fmla="*/ 16 h 22"/>
                  <a:gd name="T4" fmla="*/ 32 w 60"/>
                  <a:gd name="T5" fmla="*/ 22 h 22"/>
                  <a:gd name="T6" fmla="*/ 60 w 60"/>
                  <a:gd name="T7" fmla="*/ 2 h 22"/>
                  <a:gd name="T8" fmla="*/ 28 w 60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2"/>
                  <a:gd name="T17" fmla="*/ 60 w 60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2">
                    <a:moveTo>
                      <a:pt x="28" y="0"/>
                    </a:moveTo>
                    <a:lnTo>
                      <a:pt x="0" y="16"/>
                    </a:lnTo>
                    <a:lnTo>
                      <a:pt x="32" y="22"/>
                    </a:lnTo>
                    <a:lnTo>
                      <a:pt x="60" y="2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30" name="Freeform 4198"/>
              <p:cNvSpPr>
                <a:spLocks noChangeAspect="1"/>
              </p:cNvSpPr>
              <p:nvPr/>
            </p:nvSpPr>
            <p:spPr bwMode="auto">
              <a:xfrm>
                <a:off x="4596" y="2002"/>
                <a:ext cx="60" cy="24"/>
              </a:xfrm>
              <a:custGeom>
                <a:avLst/>
                <a:gdLst>
                  <a:gd name="T0" fmla="*/ 28 w 60"/>
                  <a:gd name="T1" fmla="*/ 0 h 24"/>
                  <a:gd name="T2" fmla="*/ 0 w 60"/>
                  <a:gd name="T3" fmla="*/ 20 h 24"/>
                  <a:gd name="T4" fmla="*/ 34 w 60"/>
                  <a:gd name="T5" fmla="*/ 24 h 24"/>
                  <a:gd name="T6" fmla="*/ 60 w 60"/>
                  <a:gd name="T7" fmla="*/ 4 h 24"/>
                  <a:gd name="T8" fmla="*/ 28 w 6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4"/>
                  <a:gd name="T17" fmla="*/ 60 w 6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4">
                    <a:moveTo>
                      <a:pt x="28" y="0"/>
                    </a:moveTo>
                    <a:lnTo>
                      <a:pt x="0" y="20"/>
                    </a:lnTo>
                    <a:lnTo>
                      <a:pt x="34" y="24"/>
                    </a:lnTo>
                    <a:lnTo>
                      <a:pt x="60" y="4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6185"/>
              </a:solidFill>
              <a:ln w="0">
                <a:solidFill>
                  <a:srgbClr val="00618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31" name="Freeform 4199"/>
              <p:cNvSpPr>
                <a:spLocks noChangeAspect="1"/>
              </p:cNvSpPr>
              <p:nvPr/>
            </p:nvSpPr>
            <p:spPr bwMode="auto">
              <a:xfrm>
                <a:off x="4596" y="2002"/>
                <a:ext cx="60" cy="24"/>
              </a:xfrm>
              <a:custGeom>
                <a:avLst/>
                <a:gdLst>
                  <a:gd name="T0" fmla="*/ 28 w 60"/>
                  <a:gd name="T1" fmla="*/ 0 h 24"/>
                  <a:gd name="T2" fmla="*/ 0 w 60"/>
                  <a:gd name="T3" fmla="*/ 20 h 24"/>
                  <a:gd name="T4" fmla="*/ 34 w 60"/>
                  <a:gd name="T5" fmla="*/ 24 h 24"/>
                  <a:gd name="T6" fmla="*/ 60 w 60"/>
                  <a:gd name="T7" fmla="*/ 4 h 24"/>
                  <a:gd name="T8" fmla="*/ 28 w 6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4"/>
                  <a:gd name="T17" fmla="*/ 60 w 6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4">
                    <a:moveTo>
                      <a:pt x="28" y="0"/>
                    </a:moveTo>
                    <a:lnTo>
                      <a:pt x="0" y="20"/>
                    </a:lnTo>
                    <a:lnTo>
                      <a:pt x="34" y="24"/>
                    </a:lnTo>
                    <a:lnTo>
                      <a:pt x="60" y="4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32" name="Freeform 4200"/>
              <p:cNvSpPr>
                <a:spLocks noChangeAspect="1"/>
              </p:cNvSpPr>
              <p:nvPr/>
            </p:nvSpPr>
            <p:spPr bwMode="auto">
              <a:xfrm>
                <a:off x="4630" y="2006"/>
                <a:ext cx="60" cy="26"/>
              </a:xfrm>
              <a:custGeom>
                <a:avLst/>
                <a:gdLst>
                  <a:gd name="T0" fmla="*/ 26 w 60"/>
                  <a:gd name="T1" fmla="*/ 0 h 26"/>
                  <a:gd name="T2" fmla="*/ 0 w 60"/>
                  <a:gd name="T3" fmla="*/ 20 h 26"/>
                  <a:gd name="T4" fmla="*/ 32 w 60"/>
                  <a:gd name="T5" fmla="*/ 26 h 26"/>
                  <a:gd name="T6" fmla="*/ 60 w 60"/>
                  <a:gd name="T7" fmla="*/ 6 h 26"/>
                  <a:gd name="T8" fmla="*/ 26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26" y="0"/>
                    </a:moveTo>
                    <a:lnTo>
                      <a:pt x="0" y="20"/>
                    </a:lnTo>
                    <a:lnTo>
                      <a:pt x="32" y="26"/>
                    </a:lnTo>
                    <a:lnTo>
                      <a:pt x="60" y="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387"/>
              </a:solidFill>
              <a:ln w="0">
                <a:solidFill>
                  <a:srgbClr val="00638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33" name="Freeform 4201"/>
              <p:cNvSpPr>
                <a:spLocks noChangeAspect="1"/>
              </p:cNvSpPr>
              <p:nvPr/>
            </p:nvSpPr>
            <p:spPr bwMode="auto">
              <a:xfrm>
                <a:off x="4630" y="2006"/>
                <a:ext cx="60" cy="26"/>
              </a:xfrm>
              <a:custGeom>
                <a:avLst/>
                <a:gdLst>
                  <a:gd name="T0" fmla="*/ 26 w 60"/>
                  <a:gd name="T1" fmla="*/ 0 h 26"/>
                  <a:gd name="T2" fmla="*/ 0 w 60"/>
                  <a:gd name="T3" fmla="*/ 20 h 26"/>
                  <a:gd name="T4" fmla="*/ 32 w 60"/>
                  <a:gd name="T5" fmla="*/ 26 h 26"/>
                  <a:gd name="T6" fmla="*/ 60 w 60"/>
                  <a:gd name="T7" fmla="*/ 6 h 26"/>
                  <a:gd name="T8" fmla="*/ 26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26" y="0"/>
                    </a:moveTo>
                    <a:lnTo>
                      <a:pt x="0" y="20"/>
                    </a:lnTo>
                    <a:lnTo>
                      <a:pt x="32" y="26"/>
                    </a:lnTo>
                    <a:lnTo>
                      <a:pt x="60" y="6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34" name="Freeform 4202"/>
              <p:cNvSpPr>
                <a:spLocks noChangeAspect="1"/>
              </p:cNvSpPr>
              <p:nvPr/>
            </p:nvSpPr>
            <p:spPr bwMode="auto">
              <a:xfrm>
                <a:off x="4662" y="2012"/>
                <a:ext cx="60" cy="26"/>
              </a:xfrm>
              <a:custGeom>
                <a:avLst/>
                <a:gdLst>
                  <a:gd name="T0" fmla="*/ 28 w 60"/>
                  <a:gd name="T1" fmla="*/ 0 h 26"/>
                  <a:gd name="T2" fmla="*/ 0 w 60"/>
                  <a:gd name="T3" fmla="*/ 20 h 26"/>
                  <a:gd name="T4" fmla="*/ 34 w 60"/>
                  <a:gd name="T5" fmla="*/ 26 h 26"/>
                  <a:gd name="T6" fmla="*/ 60 w 60"/>
                  <a:gd name="T7" fmla="*/ 4 h 26"/>
                  <a:gd name="T8" fmla="*/ 28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28" y="0"/>
                    </a:moveTo>
                    <a:lnTo>
                      <a:pt x="0" y="20"/>
                    </a:lnTo>
                    <a:lnTo>
                      <a:pt x="34" y="26"/>
                    </a:lnTo>
                    <a:lnTo>
                      <a:pt x="60" y="4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668A"/>
              </a:solidFill>
              <a:ln w="0">
                <a:solidFill>
                  <a:srgbClr val="00668A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35" name="Freeform 4203"/>
              <p:cNvSpPr>
                <a:spLocks noChangeAspect="1"/>
              </p:cNvSpPr>
              <p:nvPr/>
            </p:nvSpPr>
            <p:spPr bwMode="auto">
              <a:xfrm>
                <a:off x="4662" y="2012"/>
                <a:ext cx="60" cy="26"/>
              </a:xfrm>
              <a:custGeom>
                <a:avLst/>
                <a:gdLst>
                  <a:gd name="T0" fmla="*/ 28 w 60"/>
                  <a:gd name="T1" fmla="*/ 0 h 26"/>
                  <a:gd name="T2" fmla="*/ 0 w 60"/>
                  <a:gd name="T3" fmla="*/ 20 h 26"/>
                  <a:gd name="T4" fmla="*/ 34 w 60"/>
                  <a:gd name="T5" fmla="*/ 26 h 26"/>
                  <a:gd name="T6" fmla="*/ 60 w 60"/>
                  <a:gd name="T7" fmla="*/ 4 h 26"/>
                  <a:gd name="T8" fmla="*/ 28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28" y="0"/>
                    </a:moveTo>
                    <a:lnTo>
                      <a:pt x="0" y="20"/>
                    </a:lnTo>
                    <a:lnTo>
                      <a:pt x="34" y="26"/>
                    </a:lnTo>
                    <a:lnTo>
                      <a:pt x="60" y="4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36" name="Freeform 4204"/>
              <p:cNvSpPr>
                <a:spLocks noChangeAspect="1"/>
              </p:cNvSpPr>
              <p:nvPr/>
            </p:nvSpPr>
            <p:spPr bwMode="auto">
              <a:xfrm>
                <a:off x="4696" y="2016"/>
                <a:ext cx="62" cy="30"/>
              </a:xfrm>
              <a:custGeom>
                <a:avLst/>
                <a:gdLst>
                  <a:gd name="T0" fmla="*/ 26 w 62"/>
                  <a:gd name="T1" fmla="*/ 0 h 30"/>
                  <a:gd name="T2" fmla="*/ 0 w 62"/>
                  <a:gd name="T3" fmla="*/ 22 h 30"/>
                  <a:gd name="T4" fmla="*/ 34 w 62"/>
                  <a:gd name="T5" fmla="*/ 30 h 30"/>
                  <a:gd name="T6" fmla="*/ 62 w 62"/>
                  <a:gd name="T7" fmla="*/ 8 h 30"/>
                  <a:gd name="T8" fmla="*/ 26 w 62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0"/>
                  <a:gd name="T17" fmla="*/ 62 w 62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0">
                    <a:moveTo>
                      <a:pt x="26" y="0"/>
                    </a:moveTo>
                    <a:lnTo>
                      <a:pt x="0" y="22"/>
                    </a:lnTo>
                    <a:lnTo>
                      <a:pt x="34" y="30"/>
                    </a:lnTo>
                    <a:lnTo>
                      <a:pt x="62" y="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B8C"/>
              </a:solidFill>
              <a:ln w="0">
                <a:solidFill>
                  <a:srgbClr val="006B8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37" name="Freeform 4205"/>
              <p:cNvSpPr>
                <a:spLocks noChangeAspect="1"/>
              </p:cNvSpPr>
              <p:nvPr/>
            </p:nvSpPr>
            <p:spPr bwMode="auto">
              <a:xfrm>
                <a:off x="4696" y="2016"/>
                <a:ext cx="62" cy="30"/>
              </a:xfrm>
              <a:custGeom>
                <a:avLst/>
                <a:gdLst>
                  <a:gd name="T0" fmla="*/ 26 w 62"/>
                  <a:gd name="T1" fmla="*/ 0 h 30"/>
                  <a:gd name="T2" fmla="*/ 0 w 62"/>
                  <a:gd name="T3" fmla="*/ 22 h 30"/>
                  <a:gd name="T4" fmla="*/ 34 w 62"/>
                  <a:gd name="T5" fmla="*/ 30 h 30"/>
                  <a:gd name="T6" fmla="*/ 62 w 62"/>
                  <a:gd name="T7" fmla="*/ 8 h 30"/>
                  <a:gd name="T8" fmla="*/ 26 w 62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0"/>
                  <a:gd name="T17" fmla="*/ 62 w 62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0">
                    <a:moveTo>
                      <a:pt x="26" y="0"/>
                    </a:moveTo>
                    <a:lnTo>
                      <a:pt x="0" y="22"/>
                    </a:lnTo>
                    <a:lnTo>
                      <a:pt x="34" y="30"/>
                    </a:lnTo>
                    <a:lnTo>
                      <a:pt x="62" y="8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38" name="Freeform 4206"/>
              <p:cNvSpPr>
                <a:spLocks noChangeAspect="1"/>
              </p:cNvSpPr>
              <p:nvPr/>
            </p:nvSpPr>
            <p:spPr bwMode="auto">
              <a:xfrm>
                <a:off x="4730" y="2024"/>
                <a:ext cx="62" cy="30"/>
              </a:xfrm>
              <a:custGeom>
                <a:avLst/>
                <a:gdLst>
                  <a:gd name="T0" fmla="*/ 28 w 62"/>
                  <a:gd name="T1" fmla="*/ 0 h 30"/>
                  <a:gd name="T2" fmla="*/ 0 w 62"/>
                  <a:gd name="T3" fmla="*/ 22 h 30"/>
                  <a:gd name="T4" fmla="*/ 36 w 62"/>
                  <a:gd name="T5" fmla="*/ 30 h 30"/>
                  <a:gd name="T6" fmla="*/ 62 w 62"/>
                  <a:gd name="T7" fmla="*/ 8 h 30"/>
                  <a:gd name="T8" fmla="*/ 28 w 62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0"/>
                  <a:gd name="T17" fmla="*/ 62 w 62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0">
                    <a:moveTo>
                      <a:pt x="28" y="0"/>
                    </a:moveTo>
                    <a:lnTo>
                      <a:pt x="0" y="22"/>
                    </a:lnTo>
                    <a:lnTo>
                      <a:pt x="36" y="30"/>
                    </a:lnTo>
                    <a:lnTo>
                      <a:pt x="62" y="8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2718D"/>
              </a:solidFill>
              <a:ln w="0">
                <a:solidFill>
                  <a:srgbClr val="02718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39" name="Freeform 4207"/>
              <p:cNvSpPr>
                <a:spLocks noChangeAspect="1"/>
              </p:cNvSpPr>
              <p:nvPr/>
            </p:nvSpPr>
            <p:spPr bwMode="auto">
              <a:xfrm>
                <a:off x="4730" y="2024"/>
                <a:ext cx="62" cy="30"/>
              </a:xfrm>
              <a:custGeom>
                <a:avLst/>
                <a:gdLst>
                  <a:gd name="T0" fmla="*/ 28 w 62"/>
                  <a:gd name="T1" fmla="*/ 0 h 30"/>
                  <a:gd name="T2" fmla="*/ 0 w 62"/>
                  <a:gd name="T3" fmla="*/ 22 h 30"/>
                  <a:gd name="T4" fmla="*/ 36 w 62"/>
                  <a:gd name="T5" fmla="*/ 30 h 30"/>
                  <a:gd name="T6" fmla="*/ 62 w 62"/>
                  <a:gd name="T7" fmla="*/ 8 h 30"/>
                  <a:gd name="T8" fmla="*/ 28 w 62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0"/>
                  <a:gd name="T17" fmla="*/ 62 w 62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0">
                    <a:moveTo>
                      <a:pt x="28" y="0"/>
                    </a:moveTo>
                    <a:lnTo>
                      <a:pt x="0" y="22"/>
                    </a:lnTo>
                    <a:lnTo>
                      <a:pt x="36" y="30"/>
                    </a:lnTo>
                    <a:lnTo>
                      <a:pt x="62" y="8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40" name="Freeform 4208"/>
              <p:cNvSpPr>
                <a:spLocks noChangeAspect="1"/>
              </p:cNvSpPr>
              <p:nvPr/>
            </p:nvSpPr>
            <p:spPr bwMode="auto">
              <a:xfrm>
                <a:off x="4766" y="2032"/>
                <a:ext cx="60" cy="34"/>
              </a:xfrm>
              <a:custGeom>
                <a:avLst/>
                <a:gdLst>
                  <a:gd name="T0" fmla="*/ 26 w 60"/>
                  <a:gd name="T1" fmla="*/ 0 h 34"/>
                  <a:gd name="T2" fmla="*/ 0 w 60"/>
                  <a:gd name="T3" fmla="*/ 22 h 34"/>
                  <a:gd name="T4" fmla="*/ 34 w 60"/>
                  <a:gd name="T5" fmla="*/ 34 h 34"/>
                  <a:gd name="T6" fmla="*/ 60 w 60"/>
                  <a:gd name="T7" fmla="*/ 12 h 34"/>
                  <a:gd name="T8" fmla="*/ 26 w 60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4"/>
                  <a:gd name="T17" fmla="*/ 60 w 60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4">
                    <a:moveTo>
                      <a:pt x="26" y="0"/>
                    </a:moveTo>
                    <a:lnTo>
                      <a:pt x="0" y="22"/>
                    </a:lnTo>
                    <a:lnTo>
                      <a:pt x="34" y="34"/>
                    </a:lnTo>
                    <a:lnTo>
                      <a:pt x="60" y="1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E788D"/>
              </a:solidFill>
              <a:ln w="0">
                <a:solidFill>
                  <a:srgbClr val="0E788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41" name="Freeform 4209"/>
              <p:cNvSpPr>
                <a:spLocks noChangeAspect="1"/>
              </p:cNvSpPr>
              <p:nvPr/>
            </p:nvSpPr>
            <p:spPr bwMode="auto">
              <a:xfrm>
                <a:off x="4766" y="2032"/>
                <a:ext cx="60" cy="34"/>
              </a:xfrm>
              <a:custGeom>
                <a:avLst/>
                <a:gdLst>
                  <a:gd name="T0" fmla="*/ 26 w 60"/>
                  <a:gd name="T1" fmla="*/ 0 h 34"/>
                  <a:gd name="T2" fmla="*/ 0 w 60"/>
                  <a:gd name="T3" fmla="*/ 22 h 34"/>
                  <a:gd name="T4" fmla="*/ 34 w 60"/>
                  <a:gd name="T5" fmla="*/ 34 h 34"/>
                  <a:gd name="T6" fmla="*/ 60 w 60"/>
                  <a:gd name="T7" fmla="*/ 12 h 34"/>
                  <a:gd name="T8" fmla="*/ 26 w 60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4"/>
                  <a:gd name="T17" fmla="*/ 60 w 60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4">
                    <a:moveTo>
                      <a:pt x="26" y="0"/>
                    </a:moveTo>
                    <a:lnTo>
                      <a:pt x="0" y="22"/>
                    </a:lnTo>
                    <a:lnTo>
                      <a:pt x="34" y="34"/>
                    </a:lnTo>
                    <a:lnTo>
                      <a:pt x="60" y="12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42" name="Freeform 4210"/>
              <p:cNvSpPr>
                <a:spLocks noChangeAspect="1"/>
              </p:cNvSpPr>
              <p:nvPr/>
            </p:nvSpPr>
            <p:spPr bwMode="auto">
              <a:xfrm>
                <a:off x="4800" y="2044"/>
                <a:ext cx="62" cy="38"/>
              </a:xfrm>
              <a:custGeom>
                <a:avLst/>
                <a:gdLst>
                  <a:gd name="T0" fmla="*/ 26 w 62"/>
                  <a:gd name="T1" fmla="*/ 0 h 38"/>
                  <a:gd name="T2" fmla="*/ 0 w 62"/>
                  <a:gd name="T3" fmla="*/ 22 h 38"/>
                  <a:gd name="T4" fmla="*/ 36 w 62"/>
                  <a:gd name="T5" fmla="*/ 38 h 38"/>
                  <a:gd name="T6" fmla="*/ 62 w 62"/>
                  <a:gd name="T7" fmla="*/ 14 h 38"/>
                  <a:gd name="T8" fmla="*/ 26 w 62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8"/>
                  <a:gd name="T17" fmla="*/ 62 w 62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8">
                    <a:moveTo>
                      <a:pt x="26" y="0"/>
                    </a:moveTo>
                    <a:lnTo>
                      <a:pt x="0" y="22"/>
                    </a:lnTo>
                    <a:lnTo>
                      <a:pt x="36" y="38"/>
                    </a:lnTo>
                    <a:lnTo>
                      <a:pt x="62" y="14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1A808B"/>
              </a:solidFill>
              <a:ln w="0">
                <a:solidFill>
                  <a:srgbClr val="1A808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43" name="Freeform 4211"/>
              <p:cNvSpPr>
                <a:spLocks noChangeAspect="1"/>
              </p:cNvSpPr>
              <p:nvPr/>
            </p:nvSpPr>
            <p:spPr bwMode="auto">
              <a:xfrm>
                <a:off x="4800" y="2044"/>
                <a:ext cx="62" cy="38"/>
              </a:xfrm>
              <a:custGeom>
                <a:avLst/>
                <a:gdLst>
                  <a:gd name="T0" fmla="*/ 26 w 62"/>
                  <a:gd name="T1" fmla="*/ 0 h 38"/>
                  <a:gd name="T2" fmla="*/ 0 w 62"/>
                  <a:gd name="T3" fmla="*/ 22 h 38"/>
                  <a:gd name="T4" fmla="*/ 36 w 62"/>
                  <a:gd name="T5" fmla="*/ 38 h 38"/>
                  <a:gd name="T6" fmla="*/ 62 w 62"/>
                  <a:gd name="T7" fmla="*/ 14 h 38"/>
                  <a:gd name="T8" fmla="*/ 26 w 62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8"/>
                  <a:gd name="T17" fmla="*/ 62 w 62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8">
                    <a:moveTo>
                      <a:pt x="26" y="0"/>
                    </a:moveTo>
                    <a:lnTo>
                      <a:pt x="0" y="22"/>
                    </a:lnTo>
                    <a:lnTo>
                      <a:pt x="36" y="38"/>
                    </a:lnTo>
                    <a:lnTo>
                      <a:pt x="62" y="14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44" name="Freeform 4212"/>
              <p:cNvSpPr>
                <a:spLocks noChangeAspect="1"/>
              </p:cNvSpPr>
              <p:nvPr/>
            </p:nvSpPr>
            <p:spPr bwMode="auto">
              <a:xfrm>
                <a:off x="4836" y="2058"/>
                <a:ext cx="62" cy="42"/>
              </a:xfrm>
              <a:custGeom>
                <a:avLst/>
                <a:gdLst>
                  <a:gd name="T0" fmla="*/ 26 w 62"/>
                  <a:gd name="T1" fmla="*/ 0 h 42"/>
                  <a:gd name="T2" fmla="*/ 0 w 62"/>
                  <a:gd name="T3" fmla="*/ 24 h 42"/>
                  <a:gd name="T4" fmla="*/ 36 w 62"/>
                  <a:gd name="T5" fmla="*/ 42 h 42"/>
                  <a:gd name="T6" fmla="*/ 62 w 62"/>
                  <a:gd name="T7" fmla="*/ 18 h 42"/>
                  <a:gd name="T8" fmla="*/ 26 w 62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42"/>
                  <a:gd name="T17" fmla="*/ 62 w 62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42">
                    <a:moveTo>
                      <a:pt x="26" y="0"/>
                    </a:moveTo>
                    <a:lnTo>
                      <a:pt x="0" y="24"/>
                    </a:lnTo>
                    <a:lnTo>
                      <a:pt x="36" y="42"/>
                    </a:lnTo>
                    <a:lnTo>
                      <a:pt x="62" y="1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258988"/>
              </a:solidFill>
              <a:ln w="0">
                <a:solidFill>
                  <a:srgbClr val="25898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45" name="Freeform 4213"/>
              <p:cNvSpPr>
                <a:spLocks noChangeAspect="1"/>
              </p:cNvSpPr>
              <p:nvPr/>
            </p:nvSpPr>
            <p:spPr bwMode="auto">
              <a:xfrm>
                <a:off x="4836" y="2058"/>
                <a:ext cx="62" cy="42"/>
              </a:xfrm>
              <a:custGeom>
                <a:avLst/>
                <a:gdLst>
                  <a:gd name="T0" fmla="*/ 26 w 62"/>
                  <a:gd name="T1" fmla="*/ 0 h 42"/>
                  <a:gd name="T2" fmla="*/ 0 w 62"/>
                  <a:gd name="T3" fmla="*/ 24 h 42"/>
                  <a:gd name="T4" fmla="*/ 36 w 62"/>
                  <a:gd name="T5" fmla="*/ 42 h 42"/>
                  <a:gd name="T6" fmla="*/ 62 w 62"/>
                  <a:gd name="T7" fmla="*/ 18 h 42"/>
                  <a:gd name="T8" fmla="*/ 26 w 62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42"/>
                  <a:gd name="T17" fmla="*/ 62 w 62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42">
                    <a:moveTo>
                      <a:pt x="26" y="0"/>
                    </a:moveTo>
                    <a:lnTo>
                      <a:pt x="0" y="24"/>
                    </a:lnTo>
                    <a:lnTo>
                      <a:pt x="36" y="42"/>
                    </a:lnTo>
                    <a:lnTo>
                      <a:pt x="62" y="18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46" name="Freeform 4214"/>
              <p:cNvSpPr>
                <a:spLocks noChangeAspect="1"/>
              </p:cNvSpPr>
              <p:nvPr/>
            </p:nvSpPr>
            <p:spPr bwMode="auto">
              <a:xfrm>
                <a:off x="4872" y="2076"/>
                <a:ext cx="62" cy="46"/>
              </a:xfrm>
              <a:custGeom>
                <a:avLst/>
                <a:gdLst>
                  <a:gd name="T0" fmla="*/ 26 w 62"/>
                  <a:gd name="T1" fmla="*/ 0 h 46"/>
                  <a:gd name="T2" fmla="*/ 0 w 62"/>
                  <a:gd name="T3" fmla="*/ 24 h 46"/>
                  <a:gd name="T4" fmla="*/ 36 w 62"/>
                  <a:gd name="T5" fmla="*/ 46 h 46"/>
                  <a:gd name="T6" fmla="*/ 62 w 62"/>
                  <a:gd name="T7" fmla="*/ 22 h 46"/>
                  <a:gd name="T8" fmla="*/ 26 w 62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46"/>
                  <a:gd name="T17" fmla="*/ 62 w 62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46">
                    <a:moveTo>
                      <a:pt x="26" y="0"/>
                    </a:moveTo>
                    <a:lnTo>
                      <a:pt x="0" y="24"/>
                    </a:lnTo>
                    <a:lnTo>
                      <a:pt x="36" y="46"/>
                    </a:lnTo>
                    <a:lnTo>
                      <a:pt x="62" y="2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2F9184"/>
              </a:solidFill>
              <a:ln w="0">
                <a:solidFill>
                  <a:srgbClr val="2F918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47" name="Freeform 4215"/>
              <p:cNvSpPr>
                <a:spLocks noChangeAspect="1"/>
              </p:cNvSpPr>
              <p:nvPr/>
            </p:nvSpPr>
            <p:spPr bwMode="auto">
              <a:xfrm>
                <a:off x="4872" y="2076"/>
                <a:ext cx="62" cy="46"/>
              </a:xfrm>
              <a:custGeom>
                <a:avLst/>
                <a:gdLst>
                  <a:gd name="T0" fmla="*/ 26 w 62"/>
                  <a:gd name="T1" fmla="*/ 0 h 46"/>
                  <a:gd name="T2" fmla="*/ 0 w 62"/>
                  <a:gd name="T3" fmla="*/ 24 h 46"/>
                  <a:gd name="T4" fmla="*/ 36 w 62"/>
                  <a:gd name="T5" fmla="*/ 46 h 46"/>
                  <a:gd name="T6" fmla="*/ 62 w 62"/>
                  <a:gd name="T7" fmla="*/ 22 h 46"/>
                  <a:gd name="T8" fmla="*/ 26 w 62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46"/>
                  <a:gd name="T17" fmla="*/ 62 w 62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46">
                    <a:moveTo>
                      <a:pt x="26" y="0"/>
                    </a:moveTo>
                    <a:lnTo>
                      <a:pt x="0" y="24"/>
                    </a:lnTo>
                    <a:lnTo>
                      <a:pt x="36" y="46"/>
                    </a:lnTo>
                    <a:lnTo>
                      <a:pt x="62" y="22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48" name="Freeform 4216"/>
              <p:cNvSpPr>
                <a:spLocks noChangeAspect="1"/>
              </p:cNvSpPr>
              <p:nvPr/>
            </p:nvSpPr>
            <p:spPr bwMode="auto">
              <a:xfrm>
                <a:off x="4908" y="2098"/>
                <a:ext cx="62" cy="50"/>
              </a:xfrm>
              <a:custGeom>
                <a:avLst/>
                <a:gdLst>
                  <a:gd name="T0" fmla="*/ 26 w 62"/>
                  <a:gd name="T1" fmla="*/ 0 h 50"/>
                  <a:gd name="T2" fmla="*/ 0 w 62"/>
                  <a:gd name="T3" fmla="*/ 24 h 50"/>
                  <a:gd name="T4" fmla="*/ 36 w 62"/>
                  <a:gd name="T5" fmla="*/ 50 h 50"/>
                  <a:gd name="T6" fmla="*/ 62 w 62"/>
                  <a:gd name="T7" fmla="*/ 26 h 50"/>
                  <a:gd name="T8" fmla="*/ 26 w 62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50"/>
                  <a:gd name="T17" fmla="*/ 62 w 62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50">
                    <a:moveTo>
                      <a:pt x="26" y="0"/>
                    </a:moveTo>
                    <a:lnTo>
                      <a:pt x="0" y="24"/>
                    </a:lnTo>
                    <a:lnTo>
                      <a:pt x="36" y="50"/>
                    </a:lnTo>
                    <a:lnTo>
                      <a:pt x="62" y="2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389A7E"/>
              </a:solidFill>
              <a:ln w="0">
                <a:solidFill>
                  <a:srgbClr val="389A7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49" name="Freeform 4217"/>
              <p:cNvSpPr>
                <a:spLocks noChangeAspect="1"/>
              </p:cNvSpPr>
              <p:nvPr/>
            </p:nvSpPr>
            <p:spPr bwMode="auto">
              <a:xfrm>
                <a:off x="4908" y="2098"/>
                <a:ext cx="62" cy="50"/>
              </a:xfrm>
              <a:custGeom>
                <a:avLst/>
                <a:gdLst>
                  <a:gd name="T0" fmla="*/ 26 w 62"/>
                  <a:gd name="T1" fmla="*/ 0 h 50"/>
                  <a:gd name="T2" fmla="*/ 0 w 62"/>
                  <a:gd name="T3" fmla="*/ 24 h 50"/>
                  <a:gd name="T4" fmla="*/ 36 w 62"/>
                  <a:gd name="T5" fmla="*/ 50 h 50"/>
                  <a:gd name="T6" fmla="*/ 62 w 62"/>
                  <a:gd name="T7" fmla="*/ 26 h 50"/>
                  <a:gd name="T8" fmla="*/ 26 w 62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50"/>
                  <a:gd name="T17" fmla="*/ 62 w 62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50">
                    <a:moveTo>
                      <a:pt x="26" y="0"/>
                    </a:moveTo>
                    <a:lnTo>
                      <a:pt x="0" y="24"/>
                    </a:lnTo>
                    <a:lnTo>
                      <a:pt x="36" y="50"/>
                    </a:lnTo>
                    <a:lnTo>
                      <a:pt x="62" y="26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50" name="Freeform 4218"/>
              <p:cNvSpPr>
                <a:spLocks noChangeAspect="1"/>
              </p:cNvSpPr>
              <p:nvPr/>
            </p:nvSpPr>
            <p:spPr bwMode="auto">
              <a:xfrm>
                <a:off x="4944" y="2124"/>
                <a:ext cx="64" cy="52"/>
              </a:xfrm>
              <a:custGeom>
                <a:avLst/>
                <a:gdLst>
                  <a:gd name="T0" fmla="*/ 26 w 64"/>
                  <a:gd name="T1" fmla="*/ 0 h 52"/>
                  <a:gd name="T2" fmla="*/ 0 w 64"/>
                  <a:gd name="T3" fmla="*/ 24 h 52"/>
                  <a:gd name="T4" fmla="*/ 38 w 64"/>
                  <a:gd name="T5" fmla="*/ 52 h 52"/>
                  <a:gd name="T6" fmla="*/ 64 w 64"/>
                  <a:gd name="T7" fmla="*/ 30 h 52"/>
                  <a:gd name="T8" fmla="*/ 26 w 64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52"/>
                  <a:gd name="T17" fmla="*/ 64 w 64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52">
                    <a:moveTo>
                      <a:pt x="26" y="0"/>
                    </a:moveTo>
                    <a:lnTo>
                      <a:pt x="0" y="24"/>
                    </a:lnTo>
                    <a:lnTo>
                      <a:pt x="38" y="52"/>
                    </a:lnTo>
                    <a:lnTo>
                      <a:pt x="64" y="3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3DA178"/>
              </a:solidFill>
              <a:ln w="0">
                <a:solidFill>
                  <a:srgbClr val="3DA17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51" name="Freeform 4219"/>
              <p:cNvSpPr>
                <a:spLocks noChangeAspect="1"/>
              </p:cNvSpPr>
              <p:nvPr/>
            </p:nvSpPr>
            <p:spPr bwMode="auto">
              <a:xfrm>
                <a:off x="4944" y="2124"/>
                <a:ext cx="64" cy="52"/>
              </a:xfrm>
              <a:custGeom>
                <a:avLst/>
                <a:gdLst>
                  <a:gd name="T0" fmla="*/ 26 w 64"/>
                  <a:gd name="T1" fmla="*/ 0 h 52"/>
                  <a:gd name="T2" fmla="*/ 0 w 64"/>
                  <a:gd name="T3" fmla="*/ 24 h 52"/>
                  <a:gd name="T4" fmla="*/ 38 w 64"/>
                  <a:gd name="T5" fmla="*/ 52 h 52"/>
                  <a:gd name="T6" fmla="*/ 64 w 64"/>
                  <a:gd name="T7" fmla="*/ 30 h 52"/>
                  <a:gd name="T8" fmla="*/ 26 w 64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52"/>
                  <a:gd name="T17" fmla="*/ 64 w 64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52">
                    <a:moveTo>
                      <a:pt x="26" y="0"/>
                    </a:moveTo>
                    <a:lnTo>
                      <a:pt x="0" y="24"/>
                    </a:lnTo>
                    <a:lnTo>
                      <a:pt x="38" y="52"/>
                    </a:lnTo>
                    <a:lnTo>
                      <a:pt x="64" y="30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52" name="Freeform 4220"/>
              <p:cNvSpPr>
                <a:spLocks noChangeAspect="1"/>
              </p:cNvSpPr>
              <p:nvPr/>
            </p:nvSpPr>
            <p:spPr bwMode="auto">
              <a:xfrm>
                <a:off x="4982" y="2154"/>
                <a:ext cx="62" cy="54"/>
              </a:xfrm>
              <a:custGeom>
                <a:avLst/>
                <a:gdLst>
                  <a:gd name="T0" fmla="*/ 26 w 62"/>
                  <a:gd name="T1" fmla="*/ 0 h 54"/>
                  <a:gd name="T2" fmla="*/ 0 w 62"/>
                  <a:gd name="T3" fmla="*/ 22 h 54"/>
                  <a:gd name="T4" fmla="*/ 36 w 62"/>
                  <a:gd name="T5" fmla="*/ 54 h 54"/>
                  <a:gd name="T6" fmla="*/ 62 w 62"/>
                  <a:gd name="T7" fmla="*/ 32 h 54"/>
                  <a:gd name="T8" fmla="*/ 26 w 62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54"/>
                  <a:gd name="T17" fmla="*/ 62 w 62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54">
                    <a:moveTo>
                      <a:pt x="26" y="0"/>
                    </a:moveTo>
                    <a:lnTo>
                      <a:pt x="0" y="22"/>
                    </a:lnTo>
                    <a:lnTo>
                      <a:pt x="36" y="54"/>
                    </a:lnTo>
                    <a:lnTo>
                      <a:pt x="62" y="3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3EA871"/>
              </a:solidFill>
              <a:ln w="0">
                <a:solidFill>
                  <a:srgbClr val="3EA87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53" name="Freeform 4221"/>
              <p:cNvSpPr>
                <a:spLocks noChangeAspect="1"/>
              </p:cNvSpPr>
              <p:nvPr/>
            </p:nvSpPr>
            <p:spPr bwMode="auto">
              <a:xfrm>
                <a:off x="4982" y="2154"/>
                <a:ext cx="62" cy="54"/>
              </a:xfrm>
              <a:custGeom>
                <a:avLst/>
                <a:gdLst>
                  <a:gd name="T0" fmla="*/ 26 w 62"/>
                  <a:gd name="T1" fmla="*/ 0 h 54"/>
                  <a:gd name="T2" fmla="*/ 0 w 62"/>
                  <a:gd name="T3" fmla="*/ 22 h 54"/>
                  <a:gd name="T4" fmla="*/ 36 w 62"/>
                  <a:gd name="T5" fmla="*/ 54 h 54"/>
                  <a:gd name="T6" fmla="*/ 62 w 62"/>
                  <a:gd name="T7" fmla="*/ 32 h 54"/>
                  <a:gd name="T8" fmla="*/ 26 w 62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54"/>
                  <a:gd name="T17" fmla="*/ 62 w 62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54">
                    <a:moveTo>
                      <a:pt x="26" y="0"/>
                    </a:moveTo>
                    <a:lnTo>
                      <a:pt x="0" y="22"/>
                    </a:lnTo>
                    <a:lnTo>
                      <a:pt x="36" y="54"/>
                    </a:lnTo>
                    <a:lnTo>
                      <a:pt x="62" y="32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54" name="Freeform 4222"/>
              <p:cNvSpPr>
                <a:spLocks noChangeAspect="1"/>
              </p:cNvSpPr>
              <p:nvPr/>
            </p:nvSpPr>
            <p:spPr bwMode="auto">
              <a:xfrm>
                <a:off x="5018" y="2186"/>
                <a:ext cx="64" cy="52"/>
              </a:xfrm>
              <a:custGeom>
                <a:avLst/>
                <a:gdLst>
                  <a:gd name="T0" fmla="*/ 26 w 64"/>
                  <a:gd name="T1" fmla="*/ 0 h 52"/>
                  <a:gd name="T2" fmla="*/ 0 w 64"/>
                  <a:gd name="T3" fmla="*/ 22 h 52"/>
                  <a:gd name="T4" fmla="*/ 38 w 64"/>
                  <a:gd name="T5" fmla="*/ 52 h 52"/>
                  <a:gd name="T6" fmla="*/ 64 w 64"/>
                  <a:gd name="T7" fmla="*/ 32 h 52"/>
                  <a:gd name="T8" fmla="*/ 26 w 64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52"/>
                  <a:gd name="T17" fmla="*/ 64 w 64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52">
                    <a:moveTo>
                      <a:pt x="26" y="0"/>
                    </a:moveTo>
                    <a:lnTo>
                      <a:pt x="0" y="22"/>
                    </a:lnTo>
                    <a:lnTo>
                      <a:pt x="38" y="52"/>
                    </a:lnTo>
                    <a:lnTo>
                      <a:pt x="64" y="3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38AA6C"/>
              </a:solidFill>
              <a:ln w="0">
                <a:solidFill>
                  <a:srgbClr val="38AA6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55" name="Freeform 4223"/>
              <p:cNvSpPr>
                <a:spLocks noChangeAspect="1"/>
              </p:cNvSpPr>
              <p:nvPr/>
            </p:nvSpPr>
            <p:spPr bwMode="auto">
              <a:xfrm>
                <a:off x="5018" y="2186"/>
                <a:ext cx="64" cy="52"/>
              </a:xfrm>
              <a:custGeom>
                <a:avLst/>
                <a:gdLst>
                  <a:gd name="T0" fmla="*/ 26 w 64"/>
                  <a:gd name="T1" fmla="*/ 0 h 52"/>
                  <a:gd name="T2" fmla="*/ 0 w 64"/>
                  <a:gd name="T3" fmla="*/ 22 h 52"/>
                  <a:gd name="T4" fmla="*/ 38 w 64"/>
                  <a:gd name="T5" fmla="*/ 52 h 52"/>
                  <a:gd name="T6" fmla="*/ 64 w 64"/>
                  <a:gd name="T7" fmla="*/ 32 h 52"/>
                  <a:gd name="T8" fmla="*/ 26 w 64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52"/>
                  <a:gd name="T17" fmla="*/ 64 w 64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52">
                    <a:moveTo>
                      <a:pt x="26" y="0"/>
                    </a:moveTo>
                    <a:lnTo>
                      <a:pt x="0" y="22"/>
                    </a:lnTo>
                    <a:lnTo>
                      <a:pt x="38" y="52"/>
                    </a:lnTo>
                    <a:lnTo>
                      <a:pt x="64" y="32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56" name="Freeform 4224"/>
              <p:cNvSpPr>
                <a:spLocks noChangeAspect="1"/>
              </p:cNvSpPr>
              <p:nvPr/>
            </p:nvSpPr>
            <p:spPr bwMode="auto">
              <a:xfrm>
                <a:off x="5056" y="2218"/>
                <a:ext cx="64" cy="48"/>
              </a:xfrm>
              <a:custGeom>
                <a:avLst/>
                <a:gdLst>
                  <a:gd name="T0" fmla="*/ 26 w 64"/>
                  <a:gd name="T1" fmla="*/ 0 h 48"/>
                  <a:gd name="T2" fmla="*/ 0 w 64"/>
                  <a:gd name="T3" fmla="*/ 20 h 48"/>
                  <a:gd name="T4" fmla="*/ 38 w 64"/>
                  <a:gd name="T5" fmla="*/ 48 h 48"/>
                  <a:gd name="T6" fmla="*/ 64 w 64"/>
                  <a:gd name="T7" fmla="*/ 28 h 48"/>
                  <a:gd name="T8" fmla="*/ 26 w 64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48"/>
                  <a:gd name="T17" fmla="*/ 64 w 64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48">
                    <a:moveTo>
                      <a:pt x="26" y="0"/>
                    </a:moveTo>
                    <a:lnTo>
                      <a:pt x="0" y="20"/>
                    </a:lnTo>
                    <a:lnTo>
                      <a:pt x="38" y="48"/>
                    </a:lnTo>
                    <a:lnTo>
                      <a:pt x="64" y="2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2AA869"/>
              </a:solidFill>
              <a:ln w="0">
                <a:solidFill>
                  <a:srgbClr val="2AA86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57" name="Freeform 4225"/>
              <p:cNvSpPr>
                <a:spLocks noChangeAspect="1"/>
              </p:cNvSpPr>
              <p:nvPr/>
            </p:nvSpPr>
            <p:spPr bwMode="auto">
              <a:xfrm>
                <a:off x="5056" y="2218"/>
                <a:ext cx="64" cy="48"/>
              </a:xfrm>
              <a:custGeom>
                <a:avLst/>
                <a:gdLst>
                  <a:gd name="T0" fmla="*/ 26 w 64"/>
                  <a:gd name="T1" fmla="*/ 0 h 48"/>
                  <a:gd name="T2" fmla="*/ 0 w 64"/>
                  <a:gd name="T3" fmla="*/ 20 h 48"/>
                  <a:gd name="T4" fmla="*/ 38 w 64"/>
                  <a:gd name="T5" fmla="*/ 48 h 48"/>
                  <a:gd name="T6" fmla="*/ 64 w 64"/>
                  <a:gd name="T7" fmla="*/ 28 h 48"/>
                  <a:gd name="T8" fmla="*/ 26 w 64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48"/>
                  <a:gd name="T17" fmla="*/ 64 w 64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48">
                    <a:moveTo>
                      <a:pt x="26" y="0"/>
                    </a:moveTo>
                    <a:lnTo>
                      <a:pt x="0" y="20"/>
                    </a:lnTo>
                    <a:lnTo>
                      <a:pt x="38" y="48"/>
                    </a:lnTo>
                    <a:lnTo>
                      <a:pt x="64" y="28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58" name="Freeform 4226"/>
              <p:cNvSpPr>
                <a:spLocks noChangeAspect="1"/>
              </p:cNvSpPr>
              <p:nvPr/>
            </p:nvSpPr>
            <p:spPr bwMode="auto">
              <a:xfrm>
                <a:off x="5094" y="2246"/>
                <a:ext cx="64" cy="42"/>
              </a:xfrm>
              <a:custGeom>
                <a:avLst/>
                <a:gdLst>
                  <a:gd name="T0" fmla="*/ 26 w 64"/>
                  <a:gd name="T1" fmla="*/ 0 h 42"/>
                  <a:gd name="T2" fmla="*/ 0 w 64"/>
                  <a:gd name="T3" fmla="*/ 20 h 42"/>
                  <a:gd name="T4" fmla="*/ 40 w 64"/>
                  <a:gd name="T5" fmla="*/ 42 h 42"/>
                  <a:gd name="T6" fmla="*/ 64 w 64"/>
                  <a:gd name="T7" fmla="*/ 24 h 42"/>
                  <a:gd name="T8" fmla="*/ 26 w 64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42"/>
                  <a:gd name="T17" fmla="*/ 64 w 64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42">
                    <a:moveTo>
                      <a:pt x="26" y="0"/>
                    </a:moveTo>
                    <a:lnTo>
                      <a:pt x="0" y="20"/>
                    </a:lnTo>
                    <a:lnTo>
                      <a:pt x="40" y="42"/>
                    </a:lnTo>
                    <a:lnTo>
                      <a:pt x="64" y="24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159F6A"/>
              </a:solidFill>
              <a:ln w="0">
                <a:solidFill>
                  <a:srgbClr val="159F6A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59" name="Freeform 4227"/>
              <p:cNvSpPr>
                <a:spLocks noChangeAspect="1"/>
              </p:cNvSpPr>
              <p:nvPr/>
            </p:nvSpPr>
            <p:spPr bwMode="auto">
              <a:xfrm>
                <a:off x="5094" y="2246"/>
                <a:ext cx="64" cy="42"/>
              </a:xfrm>
              <a:custGeom>
                <a:avLst/>
                <a:gdLst>
                  <a:gd name="T0" fmla="*/ 26 w 64"/>
                  <a:gd name="T1" fmla="*/ 0 h 42"/>
                  <a:gd name="T2" fmla="*/ 0 w 64"/>
                  <a:gd name="T3" fmla="*/ 20 h 42"/>
                  <a:gd name="T4" fmla="*/ 40 w 64"/>
                  <a:gd name="T5" fmla="*/ 42 h 42"/>
                  <a:gd name="T6" fmla="*/ 64 w 64"/>
                  <a:gd name="T7" fmla="*/ 24 h 42"/>
                  <a:gd name="T8" fmla="*/ 26 w 64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42"/>
                  <a:gd name="T17" fmla="*/ 64 w 64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42">
                    <a:moveTo>
                      <a:pt x="26" y="0"/>
                    </a:moveTo>
                    <a:lnTo>
                      <a:pt x="0" y="20"/>
                    </a:lnTo>
                    <a:lnTo>
                      <a:pt x="40" y="42"/>
                    </a:lnTo>
                    <a:lnTo>
                      <a:pt x="64" y="24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60" name="Freeform 4228"/>
              <p:cNvSpPr>
                <a:spLocks noChangeAspect="1"/>
              </p:cNvSpPr>
              <p:nvPr/>
            </p:nvSpPr>
            <p:spPr bwMode="auto">
              <a:xfrm>
                <a:off x="5134" y="2270"/>
                <a:ext cx="64" cy="34"/>
              </a:xfrm>
              <a:custGeom>
                <a:avLst/>
                <a:gdLst>
                  <a:gd name="T0" fmla="*/ 24 w 64"/>
                  <a:gd name="T1" fmla="*/ 0 h 34"/>
                  <a:gd name="T2" fmla="*/ 0 w 64"/>
                  <a:gd name="T3" fmla="*/ 18 h 34"/>
                  <a:gd name="T4" fmla="*/ 40 w 64"/>
                  <a:gd name="T5" fmla="*/ 34 h 34"/>
                  <a:gd name="T6" fmla="*/ 64 w 64"/>
                  <a:gd name="T7" fmla="*/ 14 h 34"/>
                  <a:gd name="T8" fmla="*/ 24 w 64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4"/>
                  <a:gd name="T17" fmla="*/ 64 w 64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4">
                    <a:moveTo>
                      <a:pt x="24" y="0"/>
                    </a:moveTo>
                    <a:lnTo>
                      <a:pt x="0" y="18"/>
                    </a:lnTo>
                    <a:lnTo>
                      <a:pt x="40" y="34"/>
                    </a:lnTo>
                    <a:lnTo>
                      <a:pt x="64" y="14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8A6F"/>
              </a:solidFill>
              <a:ln w="0">
                <a:solidFill>
                  <a:srgbClr val="008A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61" name="Freeform 4229"/>
              <p:cNvSpPr>
                <a:spLocks noChangeAspect="1"/>
              </p:cNvSpPr>
              <p:nvPr/>
            </p:nvSpPr>
            <p:spPr bwMode="auto">
              <a:xfrm>
                <a:off x="5134" y="2270"/>
                <a:ext cx="64" cy="34"/>
              </a:xfrm>
              <a:custGeom>
                <a:avLst/>
                <a:gdLst>
                  <a:gd name="T0" fmla="*/ 24 w 64"/>
                  <a:gd name="T1" fmla="*/ 0 h 34"/>
                  <a:gd name="T2" fmla="*/ 0 w 64"/>
                  <a:gd name="T3" fmla="*/ 18 h 34"/>
                  <a:gd name="T4" fmla="*/ 40 w 64"/>
                  <a:gd name="T5" fmla="*/ 34 h 34"/>
                  <a:gd name="T6" fmla="*/ 64 w 64"/>
                  <a:gd name="T7" fmla="*/ 14 h 34"/>
                  <a:gd name="T8" fmla="*/ 24 w 64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4"/>
                  <a:gd name="T17" fmla="*/ 64 w 64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4">
                    <a:moveTo>
                      <a:pt x="24" y="0"/>
                    </a:moveTo>
                    <a:lnTo>
                      <a:pt x="0" y="18"/>
                    </a:lnTo>
                    <a:lnTo>
                      <a:pt x="40" y="34"/>
                    </a:lnTo>
                    <a:lnTo>
                      <a:pt x="64" y="14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62" name="Freeform 4230"/>
              <p:cNvSpPr>
                <a:spLocks noChangeAspect="1"/>
              </p:cNvSpPr>
              <p:nvPr/>
            </p:nvSpPr>
            <p:spPr bwMode="auto">
              <a:xfrm>
                <a:off x="4050" y="1880"/>
                <a:ext cx="54" cy="22"/>
              </a:xfrm>
              <a:custGeom>
                <a:avLst/>
                <a:gdLst>
                  <a:gd name="T0" fmla="*/ 28 w 54"/>
                  <a:gd name="T1" fmla="*/ 0 h 22"/>
                  <a:gd name="T2" fmla="*/ 0 w 54"/>
                  <a:gd name="T3" fmla="*/ 12 h 22"/>
                  <a:gd name="T4" fmla="*/ 26 w 54"/>
                  <a:gd name="T5" fmla="*/ 22 h 22"/>
                  <a:gd name="T6" fmla="*/ 54 w 54"/>
                  <a:gd name="T7" fmla="*/ 10 h 22"/>
                  <a:gd name="T8" fmla="*/ 28 w 5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2"/>
                  <a:gd name="T17" fmla="*/ 54 w 5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2">
                    <a:moveTo>
                      <a:pt x="28" y="0"/>
                    </a:moveTo>
                    <a:lnTo>
                      <a:pt x="0" y="12"/>
                    </a:lnTo>
                    <a:lnTo>
                      <a:pt x="26" y="22"/>
                    </a:lnTo>
                    <a:lnTo>
                      <a:pt x="54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63" name="Freeform 4231"/>
              <p:cNvSpPr>
                <a:spLocks noChangeAspect="1"/>
              </p:cNvSpPr>
              <p:nvPr/>
            </p:nvSpPr>
            <p:spPr bwMode="auto">
              <a:xfrm>
                <a:off x="4050" y="1880"/>
                <a:ext cx="54" cy="22"/>
              </a:xfrm>
              <a:custGeom>
                <a:avLst/>
                <a:gdLst>
                  <a:gd name="T0" fmla="*/ 28 w 54"/>
                  <a:gd name="T1" fmla="*/ 0 h 22"/>
                  <a:gd name="T2" fmla="*/ 0 w 54"/>
                  <a:gd name="T3" fmla="*/ 12 h 22"/>
                  <a:gd name="T4" fmla="*/ 26 w 54"/>
                  <a:gd name="T5" fmla="*/ 22 h 22"/>
                  <a:gd name="T6" fmla="*/ 54 w 54"/>
                  <a:gd name="T7" fmla="*/ 10 h 22"/>
                  <a:gd name="T8" fmla="*/ 28 w 5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2"/>
                  <a:gd name="T17" fmla="*/ 54 w 5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2">
                    <a:moveTo>
                      <a:pt x="28" y="0"/>
                    </a:moveTo>
                    <a:lnTo>
                      <a:pt x="0" y="12"/>
                    </a:lnTo>
                    <a:lnTo>
                      <a:pt x="26" y="22"/>
                    </a:lnTo>
                    <a:lnTo>
                      <a:pt x="54" y="10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64" name="Freeform 4232"/>
              <p:cNvSpPr>
                <a:spLocks noChangeAspect="1"/>
              </p:cNvSpPr>
              <p:nvPr/>
            </p:nvSpPr>
            <p:spPr bwMode="auto">
              <a:xfrm>
                <a:off x="4076" y="1890"/>
                <a:ext cx="54" cy="22"/>
              </a:xfrm>
              <a:custGeom>
                <a:avLst/>
                <a:gdLst>
                  <a:gd name="T0" fmla="*/ 28 w 54"/>
                  <a:gd name="T1" fmla="*/ 0 h 22"/>
                  <a:gd name="T2" fmla="*/ 0 w 54"/>
                  <a:gd name="T3" fmla="*/ 12 h 22"/>
                  <a:gd name="T4" fmla="*/ 26 w 54"/>
                  <a:gd name="T5" fmla="*/ 22 h 22"/>
                  <a:gd name="T6" fmla="*/ 54 w 54"/>
                  <a:gd name="T7" fmla="*/ 10 h 22"/>
                  <a:gd name="T8" fmla="*/ 28 w 5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2"/>
                  <a:gd name="T17" fmla="*/ 54 w 5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2">
                    <a:moveTo>
                      <a:pt x="28" y="0"/>
                    </a:moveTo>
                    <a:lnTo>
                      <a:pt x="0" y="12"/>
                    </a:lnTo>
                    <a:lnTo>
                      <a:pt x="26" y="22"/>
                    </a:lnTo>
                    <a:lnTo>
                      <a:pt x="54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8A6F"/>
              </a:solidFill>
              <a:ln w="0">
                <a:solidFill>
                  <a:srgbClr val="008A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65" name="Freeform 4233"/>
              <p:cNvSpPr>
                <a:spLocks noChangeAspect="1"/>
              </p:cNvSpPr>
              <p:nvPr/>
            </p:nvSpPr>
            <p:spPr bwMode="auto">
              <a:xfrm>
                <a:off x="4076" y="1890"/>
                <a:ext cx="54" cy="22"/>
              </a:xfrm>
              <a:custGeom>
                <a:avLst/>
                <a:gdLst>
                  <a:gd name="T0" fmla="*/ 28 w 54"/>
                  <a:gd name="T1" fmla="*/ 0 h 22"/>
                  <a:gd name="T2" fmla="*/ 0 w 54"/>
                  <a:gd name="T3" fmla="*/ 12 h 22"/>
                  <a:gd name="T4" fmla="*/ 26 w 54"/>
                  <a:gd name="T5" fmla="*/ 22 h 22"/>
                  <a:gd name="T6" fmla="*/ 54 w 54"/>
                  <a:gd name="T7" fmla="*/ 10 h 22"/>
                  <a:gd name="T8" fmla="*/ 28 w 5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2"/>
                  <a:gd name="T17" fmla="*/ 54 w 5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2">
                    <a:moveTo>
                      <a:pt x="28" y="0"/>
                    </a:moveTo>
                    <a:lnTo>
                      <a:pt x="0" y="12"/>
                    </a:lnTo>
                    <a:lnTo>
                      <a:pt x="26" y="22"/>
                    </a:lnTo>
                    <a:lnTo>
                      <a:pt x="54" y="10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66" name="Freeform 4234"/>
              <p:cNvSpPr>
                <a:spLocks noChangeAspect="1"/>
              </p:cNvSpPr>
              <p:nvPr/>
            </p:nvSpPr>
            <p:spPr bwMode="auto">
              <a:xfrm>
                <a:off x="4102" y="1900"/>
                <a:ext cx="56" cy="24"/>
              </a:xfrm>
              <a:custGeom>
                <a:avLst/>
                <a:gdLst>
                  <a:gd name="T0" fmla="*/ 28 w 56"/>
                  <a:gd name="T1" fmla="*/ 0 h 24"/>
                  <a:gd name="T2" fmla="*/ 0 w 56"/>
                  <a:gd name="T3" fmla="*/ 12 h 24"/>
                  <a:gd name="T4" fmla="*/ 28 w 56"/>
                  <a:gd name="T5" fmla="*/ 24 h 24"/>
                  <a:gd name="T6" fmla="*/ 56 w 56"/>
                  <a:gd name="T7" fmla="*/ 10 h 24"/>
                  <a:gd name="T8" fmla="*/ 28 w 56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4"/>
                  <a:gd name="T17" fmla="*/ 56 w 5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4">
                    <a:moveTo>
                      <a:pt x="28" y="0"/>
                    </a:moveTo>
                    <a:lnTo>
                      <a:pt x="0" y="12"/>
                    </a:lnTo>
                    <a:lnTo>
                      <a:pt x="28" y="24"/>
                    </a:lnTo>
                    <a:lnTo>
                      <a:pt x="56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67" name="Freeform 4235"/>
              <p:cNvSpPr>
                <a:spLocks noChangeAspect="1"/>
              </p:cNvSpPr>
              <p:nvPr/>
            </p:nvSpPr>
            <p:spPr bwMode="auto">
              <a:xfrm>
                <a:off x="4102" y="1900"/>
                <a:ext cx="56" cy="24"/>
              </a:xfrm>
              <a:custGeom>
                <a:avLst/>
                <a:gdLst>
                  <a:gd name="T0" fmla="*/ 28 w 56"/>
                  <a:gd name="T1" fmla="*/ 0 h 24"/>
                  <a:gd name="T2" fmla="*/ 0 w 56"/>
                  <a:gd name="T3" fmla="*/ 12 h 24"/>
                  <a:gd name="T4" fmla="*/ 28 w 56"/>
                  <a:gd name="T5" fmla="*/ 24 h 24"/>
                  <a:gd name="T6" fmla="*/ 56 w 56"/>
                  <a:gd name="T7" fmla="*/ 10 h 24"/>
                  <a:gd name="T8" fmla="*/ 28 w 56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4"/>
                  <a:gd name="T17" fmla="*/ 56 w 5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4">
                    <a:moveTo>
                      <a:pt x="28" y="0"/>
                    </a:moveTo>
                    <a:lnTo>
                      <a:pt x="0" y="12"/>
                    </a:lnTo>
                    <a:lnTo>
                      <a:pt x="28" y="24"/>
                    </a:lnTo>
                    <a:lnTo>
                      <a:pt x="56" y="10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68" name="Freeform 4236"/>
              <p:cNvSpPr>
                <a:spLocks noChangeAspect="1"/>
              </p:cNvSpPr>
              <p:nvPr/>
            </p:nvSpPr>
            <p:spPr bwMode="auto">
              <a:xfrm>
                <a:off x="4130" y="1910"/>
                <a:ext cx="54" cy="24"/>
              </a:xfrm>
              <a:custGeom>
                <a:avLst/>
                <a:gdLst>
                  <a:gd name="T0" fmla="*/ 28 w 54"/>
                  <a:gd name="T1" fmla="*/ 0 h 24"/>
                  <a:gd name="T2" fmla="*/ 0 w 54"/>
                  <a:gd name="T3" fmla="*/ 14 h 24"/>
                  <a:gd name="T4" fmla="*/ 26 w 54"/>
                  <a:gd name="T5" fmla="*/ 24 h 24"/>
                  <a:gd name="T6" fmla="*/ 54 w 54"/>
                  <a:gd name="T7" fmla="*/ 10 h 24"/>
                  <a:gd name="T8" fmla="*/ 28 w 54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4"/>
                  <a:gd name="T17" fmla="*/ 54 w 54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4">
                    <a:moveTo>
                      <a:pt x="28" y="0"/>
                    </a:moveTo>
                    <a:lnTo>
                      <a:pt x="0" y="14"/>
                    </a:lnTo>
                    <a:lnTo>
                      <a:pt x="26" y="24"/>
                    </a:lnTo>
                    <a:lnTo>
                      <a:pt x="54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69" name="Freeform 4237"/>
              <p:cNvSpPr>
                <a:spLocks noChangeAspect="1"/>
              </p:cNvSpPr>
              <p:nvPr/>
            </p:nvSpPr>
            <p:spPr bwMode="auto">
              <a:xfrm>
                <a:off x="4130" y="1910"/>
                <a:ext cx="54" cy="24"/>
              </a:xfrm>
              <a:custGeom>
                <a:avLst/>
                <a:gdLst>
                  <a:gd name="T0" fmla="*/ 28 w 54"/>
                  <a:gd name="T1" fmla="*/ 0 h 24"/>
                  <a:gd name="T2" fmla="*/ 0 w 54"/>
                  <a:gd name="T3" fmla="*/ 14 h 24"/>
                  <a:gd name="T4" fmla="*/ 26 w 54"/>
                  <a:gd name="T5" fmla="*/ 24 h 24"/>
                  <a:gd name="T6" fmla="*/ 54 w 54"/>
                  <a:gd name="T7" fmla="*/ 10 h 24"/>
                  <a:gd name="T8" fmla="*/ 28 w 54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4"/>
                  <a:gd name="T17" fmla="*/ 54 w 54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4">
                    <a:moveTo>
                      <a:pt x="28" y="0"/>
                    </a:moveTo>
                    <a:lnTo>
                      <a:pt x="0" y="14"/>
                    </a:lnTo>
                    <a:lnTo>
                      <a:pt x="26" y="24"/>
                    </a:lnTo>
                    <a:lnTo>
                      <a:pt x="54" y="10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70" name="Freeform 4238"/>
              <p:cNvSpPr>
                <a:spLocks noChangeAspect="1"/>
              </p:cNvSpPr>
              <p:nvPr/>
            </p:nvSpPr>
            <p:spPr bwMode="auto">
              <a:xfrm>
                <a:off x="4156" y="1920"/>
                <a:ext cx="56" cy="24"/>
              </a:xfrm>
              <a:custGeom>
                <a:avLst/>
                <a:gdLst>
                  <a:gd name="T0" fmla="*/ 28 w 56"/>
                  <a:gd name="T1" fmla="*/ 0 h 24"/>
                  <a:gd name="T2" fmla="*/ 0 w 56"/>
                  <a:gd name="T3" fmla="*/ 14 h 24"/>
                  <a:gd name="T4" fmla="*/ 28 w 56"/>
                  <a:gd name="T5" fmla="*/ 24 h 24"/>
                  <a:gd name="T6" fmla="*/ 56 w 56"/>
                  <a:gd name="T7" fmla="*/ 10 h 24"/>
                  <a:gd name="T8" fmla="*/ 28 w 56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4"/>
                  <a:gd name="T17" fmla="*/ 56 w 5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4">
                    <a:moveTo>
                      <a:pt x="28" y="0"/>
                    </a:moveTo>
                    <a:lnTo>
                      <a:pt x="0" y="14"/>
                    </a:lnTo>
                    <a:lnTo>
                      <a:pt x="28" y="24"/>
                    </a:lnTo>
                    <a:lnTo>
                      <a:pt x="56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886F"/>
              </a:solidFill>
              <a:ln w="0">
                <a:solidFill>
                  <a:srgbClr val="0088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71" name="Freeform 4239"/>
              <p:cNvSpPr>
                <a:spLocks noChangeAspect="1"/>
              </p:cNvSpPr>
              <p:nvPr/>
            </p:nvSpPr>
            <p:spPr bwMode="auto">
              <a:xfrm>
                <a:off x="4156" y="1920"/>
                <a:ext cx="56" cy="24"/>
              </a:xfrm>
              <a:custGeom>
                <a:avLst/>
                <a:gdLst>
                  <a:gd name="T0" fmla="*/ 28 w 56"/>
                  <a:gd name="T1" fmla="*/ 0 h 24"/>
                  <a:gd name="T2" fmla="*/ 0 w 56"/>
                  <a:gd name="T3" fmla="*/ 14 h 24"/>
                  <a:gd name="T4" fmla="*/ 28 w 56"/>
                  <a:gd name="T5" fmla="*/ 24 h 24"/>
                  <a:gd name="T6" fmla="*/ 56 w 56"/>
                  <a:gd name="T7" fmla="*/ 10 h 24"/>
                  <a:gd name="T8" fmla="*/ 28 w 56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4"/>
                  <a:gd name="T17" fmla="*/ 56 w 5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4">
                    <a:moveTo>
                      <a:pt x="28" y="0"/>
                    </a:moveTo>
                    <a:lnTo>
                      <a:pt x="0" y="14"/>
                    </a:lnTo>
                    <a:lnTo>
                      <a:pt x="28" y="24"/>
                    </a:lnTo>
                    <a:lnTo>
                      <a:pt x="56" y="10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72" name="Freeform 4240"/>
              <p:cNvSpPr>
                <a:spLocks noChangeAspect="1"/>
              </p:cNvSpPr>
              <p:nvPr/>
            </p:nvSpPr>
            <p:spPr bwMode="auto">
              <a:xfrm>
                <a:off x="4184" y="1930"/>
                <a:ext cx="54" cy="24"/>
              </a:xfrm>
              <a:custGeom>
                <a:avLst/>
                <a:gdLst>
                  <a:gd name="T0" fmla="*/ 28 w 54"/>
                  <a:gd name="T1" fmla="*/ 0 h 24"/>
                  <a:gd name="T2" fmla="*/ 0 w 54"/>
                  <a:gd name="T3" fmla="*/ 14 h 24"/>
                  <a:gd name="T4" fmla="*/ 26 w 54"/>
                  <a:gd name="T5" fmla="*/ 24 h 24"/>
                  <a:gd name="T6" fmla="*/ 54 w 54"/>
                  <a:gd name="T7" fmla="*/ 10 h 24"/>
                  <a:gd name="T8" fmla="*/ 28 w 54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4"/>
                  <a:gd name="T17" fmla="*/ 54 w 54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4">
                    <a:moveTo>
                      <a:pt x="28" y="0"/>
                    </a:moveTo>
                    <a:lnTo>
                      <a:pt x="0" y="14"/>
                    </a:lnTo>
                    <a:lnTo>
                      <a:pt x="26" y="24"/>
                    </a:lnTo>
                    <a:lnTo>
                      <a:pt x="54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876F"/>
              </a:solidFill>
              <a:ln w="0">
                <a:solidFill>
                  <a:srgbClr val="0087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73" name="Freeform 4241"/>
              <p:cNvSpPr>
                <a:spLocks noChangeAspect="1"/>
              </p:cNvSpPr>
              <p:nvPr/>
            </p:nvSpPr>
            <p:spPr bwMode="auto">
              <a:xfrm>
                <a:off x="4184" y="1930"/>
                <a:ext cx="54" cy="24"/>
              </a:xfrm>
              <a:custGeom>
                <a:avLst/>
                <a:gdLst>
                  <a:gd name="T0" fmla="*/ 28 w 54"/>
                  <a:gd name="T1" fmla="*/ 0 h 24"/>
                  <a:gd name="T2" fmla="*/ 0 w 54"/>
                  <a:gd name="T3" fmla="*/ 14 h 24"/>
                  <a:gd name="T4" fmla="*/ 26 w 54"/>
                  <a:gd name="T5" fmla="*/ 24 h 24"/>
                  <a:gd name="T6" fmla="*/ 54 w 54"/>
                  <a:gd name="T7" fmla="*/ 10 h 24"/>
                  <a:gd name="T8" fmla="*/ 28 w 54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4"/>
                  <a:gd name="T17" fmla="*/ 54 w 54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4">
                    <a:moveTo>
                      <a:pt x="28" y="0"/>
                    </a:moveTo>
                    <a:lnTo>
                      <a:pt x="0" y="14"/>
                    </a:lnTo>
                    <a:lnTo>
                      <a:pt x="26" y="24"/>
                    </a:lnTo>
                    <a:lnTo>
                      <a:pt x="54" y="10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74" name="Freeform 4242"/>
              <p:cNvSpPr>
                <a:spLocks noChangeAspect="1"/>
              </p:cNvSpPr>
              <p:nvPr/>
            </p:nvSpPr>
            <p:spPr bwMode="auto">
              <a:xfrm>
                <a:off x="4210" y="1940"/>
                <a:ext cx="56" cy="24"/>
              </a:xfrm>
              <a:custGeom>
                <a:avLst/>
                <a:gdLst>
                  <a:gd name="T0" fmla="*/ 28 w 56"/>
                  <a:gd name="T1" fmla="*/ 0 h 24"/>
                  <a:gd name="T2" fmla="*/ 0 w 56"/>
                  <a:gd name="T3" fmla="*/ 14 h 24"/>
                  <a:gd name="T4" fmla="*/ 28 w 56"/>
                  <a:gd name="T5" fmla="*/ 24 h 24"/>
                  <a:gd name="T6" fmla="*/ 56 w 56"/>
                  <a:gd name="T7" fmla="*/ 10 h 24"/>
                  <a:gd name="T8" fmla="*/ 28 w 56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4"/>
                  <a:gd name="T17" fmla="*/ 56 w 5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4">
                    <a:moveTo>
                      <a:pt x="28" y="0"/>
                    </a:moveTo>
                    <a:lnTo>
                      <a:pt x="0" y="14"/>
                    </a:lnTo>
                    <a:lnTo>
                      <a:pt x="28" y="24"/>
                    </a:lnTo>
                    <a:lnTo>
                      <a:pt x="56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8570"/>
              </a:solidFill>
              <a:ln w="0">
                <a:solidFill>
                  <a:srgbClr val="0085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75" name="Freeform 4243"/>
              <p:cNvSpPr>
                <a:spLocks noChangeAspect="1"/>
              </p:cNvSpPr>
              <p:nvPr/>
            </p:nvSpPr>
            <p:spPr bwMode="auto">
              <a:xfrm>
                <a:off x="4210" y="1940"/>
                <a:ext cx="56" cy="24"/>
              </a:xfrm>
              <a:custGeom>
                <a:avLst/>
                <a:gdLst>
                  <a:gd name="T0" fmla="*/ 28 w 56"/>
                  <a:gd name="T1" fmla="*/ 0 h 24"/>
                  <a:gd name="T2" fmla="*/ 0 w 56"/>
                  <a:gd name="T3" fmla="*/ 14 h 24"/>
                  <a:gd name="T4" fmla="*/ 28 w 56"/>
                  <a:gd name="T5" fmla="*/ 24 h 24"/>
                  <a:gd name="T6" fmla="*/ 56 w 56"/>
                  <a:gd name="T7" fmla="*/ 10 h 24"/>
                  <a:gd name="T8" fmla="*/ 28 w 56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4"/>
                  <a:gd name="T17" fmla="*/ 56 w 5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4">
                    <a:moveTo>
                      <a:pt x="28" y="0"/>
                    </a:moveTo>
                    <a:lnTo>
                      <a:pt x="0" y="14"/>
                    </a:lnTo>
                    <a:lnTo>
                      <a:pt x="28" y="24"/>
                    </a:lnTo>
                    <a:lnTo>
                      <a:pt x="56" y="10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76" name="Freeform 4244"/>
              <p:cNvSpPr>
                <a:spLocks noChangeAspect="1"/>
              </p:cNvSpPr>
              <p:nvPr/>
            </p:nvSpPr>
            <p:spPr bwMode="auto">
              <a:xfrm>
                <a:off x="4238" y="1950"/>
                <a:ext cx="56" cy="24"/>
              </a:xfrm>
              <a:custGeom>
                <a:avLst/>
                <a:gdLst>
                  <a:gd name="T0" fmla="*/ 28 w 56"/>
                  <a:gd name="T1" fmla="*/ 0 h 24"/>
                  <a:gd name="T2" fmla="*/ 0 w 56"/>
                  <a:gd name="T3" fmla="*/ 14 h 24"/>
                  <a:gd name="T4" fmla="*/ 28 w 56"/>
                  <a:gd name="T5" fmla="*/ 24 h 24"/>
                  <a:gd name="T6" fmla="*/ 56 w 56"/>
                  <a:gd name="T7" fmla="*/ 10 h 24"/>
                  <a:gd name="T8" fmla="*/ 28 w 56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4"/>
                  <a:gd name="T17" fmla="*/ 56 w 5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4">
                    <a:moveTo>
                      <a:pt x="28" y="0"/>
                    </a:moveTo>
                    <a:lnTo>
                      <a:pt x="0" y="14"/>
                    </a:lnTo>
                    <a:lnTo>
                      <a:pt x="28" y="24"/>
                    </a:lnTo>
                    <a:lnTo>
                      <a:pt x="56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8370"/>
              </a:solidFill>
              <a:ln w="0">
                <a:solidFill>
                  <a:srgbClr val="0083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77" name="Freeform 4245"/>
              <p:cNvSpPr>
                <a:spLocks noChangeAspect="1"/>
              </p:cNvSpPr>
              <p:nvPr/>
            </p:nvSpPr>
            <p:spPr bwMode="auto">
              <a:xfrm>
                <a:off x="4238" y="1950"/>
                <a:ext cx="56" cy="24"/>
              </a:xfrm>
              <a:custGeom>
                <a:avLst/>
                <a:gdLst>
                  <a:gd name="T0" fmla="*/ 28 w 56"/>
                  <a:gd name="T1" fmla="*/ 0 h 24"/>
                  <a:gd name="T2" fmla="*/ 0 w 56"/>
                  <a:gd name="T3" fmla="*/ 14 h 24"/>
                  <a:gd name="T4" fmla="*/ 28 w 56"/>
                  <a:gd name="T5" fmla="*/ 24 h 24"/>
                  <a:gd name="T6" fmla="*/ 56 w 56"/>
                  <a:gd name="T7" fmla="*/ 10 h 24"/>
                  <a:gd name="T8" fmla="*/ 28 w 56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4"/>
                  <a:gd name="T17" fmla="*/ 56 w 5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4">
                    <a:moveTo>
                      <a:pt x="28" y="0"/>
                    </a:moveTo>
                    <a:lnTo>
                      <a:pt x="0" y="14"/>
                    </a:lnTo>
                    <a:lnTo>
                      <a:pt x="28" y="24"/>
                    </a:lnTo>
                    <a:lnTo>
                      <a:pt x="56" y="10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78" name="Freeform 4246"/>
              <p:cNvSpPr>
                <a:spLocks noChangeAspect="1"/>
              </p:cNvSpPr>
              <p:nvPr/>
            </p:nvSpPr>
            <p:spPr bwMode="auto">
              <a:xfrm>
                <a:off x="4266" y="1960"/>
                <a:ext cx="56" cy="22"/>
              </a:xfrm>
              <a:custGeom>
                <a:avLst/>
                <a:gdLst>
                  <a:gd name="T0" fmla="*/ 28 w 56"/>
                  <a:gd name="T1" fmla="*/ 0 h 22"/>
                  <a:gd name="T2" fmla="*/ 0 w 56"/>
                  <a:gd name="T3" fmla="*/ 14 h 22"/>
                  <a:gd name="T4" fmla="*/ 30 w 56"/>
                  <a:gd name="T5" fmla="*/ 22 h 22"/>
                  <a:gd name="T6" fmla="*/ 56 w 56"/>
                  <a:gd name="T7" fmla="*/ 8 h 22"/>
                  <a:gd name="T8" fmla="*/ 28 w 56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2"/>
                  <a:gd name="T17" fmla="*/ 56 w 56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2">
                    <a:moveTo>
                      <a:pt x="28" y="0"/>
                    </a:moveTo>
                    <a:lnTo>
                      <a:pt x="0" y="14"/>
                    </a:lnTo>
                    <a:lnTo>
                      <a:pt x="30" y="22"/>
                    </a:lnTo>
                    <a:lnTo>
                      <a:pt x="56" y="8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8070"/>
              </a:solidFill>
              <a:ln w="0">
                <a:solidFill>
                  <a:srgbClr val="0080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79" name="Freeform 4247"/>
              <p:cNvSpPr>
                <a:spLocks noChangeAspect="1"/>
              </p:cNvSpPr>
              <p:nvPr/>
            </p:nvSpPr>
            <p:spPr bwMode="auto">
              <a:xfrm>
                <a:off x="4266" y="1960"/>
                <a:ext cx="56" cy="22"/>
              </a:xfrm>
              <a:custGeom>
                <a:avLst/>
                <a:gdLst>
                  <a:gd name="T0" fmla="*/ 28 w 56"/>
                  <a:gd name="T1" fmla="*/ 0 h 22"/>
                  <a:gd name="T2" fmla="*/ 0 w 56"/>
                  <a:gd name="T3" fmla="*/ 14 h 22"/>
                  <a:gd name="T4" fmla="*/ 30 w 56"/>
                  <a:gd name="T5" fmla="*/ 22 h 22"/>
                  <a:gd name="T6" fmla="*/ 56 w 56"/>
                  <a:gd name="T7" fmla="*/ 8 h 22"/>
                  <a:gd name="T8" fmla="*/ 28 w 56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2"/>
                  <a:gd name="T17" fmla="*/ 56 w 56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2">
                    <a:moveTo>
                      <a:pt x="28" y="0"/>
                    </a:moveTo>
                    <a:lnTo>
                      <a:pt x="0" y="14"/>
                    </a:lnTo>
                    <a:lnTo>
                      <a:pt x="30" y="22"/>
                    </a:lnTo>
                    <a:lnTo>
                      <a:pt x="56" y="8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80" name="Freeform 4248"/>
              <p:cNvSpPr>
                <a:spLocks noChangeAspect="1"/>
              </p:cNvSpPr>
              <p:nvPr/>
            </p:nvSpPr>
            <p:spPr bwMode="auto">
              <a:xfrm>
                <a:off x="4296" y="1968"/>
                <a:ext cx="56" cy="22"/>
              </a:xfrm>
              <a:custGeom>
                <a:avLst/>
                <a:gdLst>
                  <a:gd name="T0" fmla="*/ 26 w 56"/>
                  <a:gd name="T1" fmla="*/ 0 h 22"/>
                  <a:gd name="T2" fmla="*/ 0 w 56"/>
                  <a:gd name="T3" fmla="*/ 14 h 22"/>
                  <a:gd name="T4" fmla="*/ 28 w 56"/>
                  <a:gd name="T5" fmla="*/ 22 h 22"/>
                  <a:gd name="T6" fmla="*/ 56 w 56"/>
                  <a:gd name="T7" fmla="*/ 8 h 22"/>
                  <a:gd name="T8" fmla="*/ 26 w 56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2"/>
                  <a:gd name="T17" fmla="*/ 56 w 56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2">
                    <a:moveTo>
                      <a:pt x="26" y="0"/>
                    </a:moveTo>
                    <a:lnTo>
                      <a:pt x="0" y="14"/>
                    </a:lnTo>
                    <a:lnTo>
                      <a:pt x="28" y="22"/>
                    </a:lnTo>
                    <a:lnTo>
                      <a:pt x="56" y="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7D71"/>
              </a:solidFill>
              <a:ln w="0">
                <a:solidFill>
                  <a:srgbClr val="007D7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81" name="Freeform 4249"/>
              <p:cNvSpPr>
                <a:spLocks noChangeAspect="1"/>
              </p:cNvSpPr>
              <p:nvPr/>
            </p:nvSpPr>
            <p:spPr bwMode="auto">
              <a:xfrm>
                <a:off x="4296" y="1968"/>
                <a:ext cx="56" cy="22"/>
              </a:xfrm>
              <a:custGeom>
                <a:avLst/>
                <a:gdLst>
                  <a:gd name="T0" fmla="*/ 26 w 56"/>
                  <a:gd name="T1" fmla="*/ 0 h 22"/>
                  <a:gd name="T2" fmla="*/ 0 w 56"/>
                  <a:gd name="T3" fmla="*/ 14 h 22"/>
                  <a:gd name="T4" fmla="*/ 28 w 56"/>
                  <a:gd name="T5" fmla="*/ 22 h 22"/>
                  <a:gd name="T6" fmla="*/ 56 w 56"/>
                  <a:gd name="T7" fmla="*/ 8 h 22"/>
                  <a:gd name="T8" fmla="*/ 26 w 56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2"/>
                  <a:gd name="T17" fmla="*/ 56 w 56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2">
                    <a:moveTo>
                      <a:pt x="26" y="0"/>
                    </a:moveTo>
                    <a:lnTo>
                      <a:pt x="0" y="14"/>
                    </a:lnTo>
                    <a:lnTo>
                      <a:pt x="28" y="22"/>
                    </a:lnTo>
                    <a:lnTo>
                      <a:pt x="56" y="8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82" name="Freeform 4250"/>
              <p:cNvSpPr>
                <a:spLocks noChangeAspect="1"/>
              </p:cNvSpPr>
              <p:nvPr/>
            </p:nvSpPr>
            <p:spPr bwMode="auto">
              <a:xfrm>
                <a:off x="4324" y="1976"/>
                <a:ext cx="56" cy="22"/>
              </a:xfrm>
              <a:custGeom>
                <a:avLst/>
                <a:gdLst>
                  <a:gd name="T0" fmla="*/ 28 w 56"/>
                  <a:gd name="T1" fmla="*/ 0 h 22"/>
                  <a:gd name="T2" fmla="*/ 0 w 56"/>
                  <a:gd name="T3" fmla="*/ 14 h 22"/>
                  <a:gd name="T4" fmla="*/ 30 w 56"/>
                  <a:gd name="T5" fmla="*/ 22 h 22"/>
                  <a:gd name="T6" fmla="*/ 56 w 56"/>
                  <a:gd name="T7" fmla="*/ 8 h 22"/>
                  <a:gd name="T8" fmla="*/ 28 w 56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2"/>
                  <a:gd name="T17" fmla="*/ 56 w 56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2">
                    <a:moveTo>
                      <a:pt x="28" y="0"/>
                    </a:moveTo>
                    <a:lnTo>
                      <a:pt x="0" y="14"/>
                    </a:lnTo>
                    <a:lnTo>
                      <a:pt x="30" y="22"/>
                    </a:lnTo>
                    <a:lnTo>
                      <a:pt x="56" y="8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7972"/>
              </a:solidFill>
              <a:ln w="0">
                <a:solidFill>
                  <a:srgbClr val="00797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83" name="Freeform 4251"/>
              <p:cNvSpPr>
                <a:spLocks noChangeAspect="1"/>
              </p:cNvSpPr>
              <p:nvPr/>
            </p:nvSpPr>
            <p:spPr bwMode="auto">
              <a:xfrm>
                <a:off x="4324" y="1976"/>
                <a:ext cx="56" cy="22"/>
              </a:xfrm>
              <a:custGeom>
                <a:avLst/>
                <a:gdLst>
                  <a:gd name="T0" fmla="*/ 28 w 56"/>
                  <a:gd name="T1" fmla="*/ 0 h 22"/>
                  <a:gd name="T2" fmla="*/ 0 w 56"/>
                  <a:gd name="T3" fmla="*/ 14 h 22"/>
                  <a:gd name="T4" fmla="*/ 30 w 56"/>
                  <a:gd name="T5" fmla="*/ 22 h 22"/>
                  <a:gd name="T6" fmla="*/ 56 w 56"/>
                  <a:gd name="T7" fmla="*/ 8 h 22"/>
                  <a:gd name="T8" fmla="*/ 28 w 56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2"/>
                  <a:gd name="T17" fmla="*/ 56 w 56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2">
                    <a:moveTo>
                      <a:pt x="28" y="0"/>
                    </a:moveTo>
                    <a:lnTo>
                      <a:pt x="0" y="14"/>
                    </a:lnTo>
                    <a:lnTo>
                      <a:pt x="30" y="22"/>
                    </a:lnTo>
                    <a:lnTo>
                      <a:pt x="56" y="8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84" name="Freeform 4252"/>
              <p:cNvSpPr>
                <a:spLocks noChangeAspect="1"/>
              </p:cNvSpPr>
              <p:nvPr/>
            </p:nvSpPr>
            <p:spPr bwMode="auto">
              <a:xfrm>
                <a:off x="4354" y="1984"/>
                <a:ext cx="56" cy="22"/>
              </a:xfrm>
              <a:custGeom>
                <a:avLst/>
                <a:gdLst>
                  <a:gd name="T0" fmla="*/ 26 w 56"/>
                  <a:gd name="T1" fmla="*/ 0 h 22"/>
                  <a:gd name="T2" fmla="*/ 0 w 56"/>
                  <a:gd name="T3" fmla="*/ 14 h 22"/>
                  <a:gd name="T4" fmla="*/ 28 w 56"/>
                  <a:gd name="T5" fmla="*/ 22 h 22"/>
                  <a:gd name="T6" fmla="*/ 56 w 56"/>
                  <a:gd name="T7" fmla="*/ 8 h 22"/>
                  <a:gd name="T8" fmla="*/ 26 w 56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2"/>
                  <a:gd name="T17" fmla="*/ 56 w 56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2">
                    <a:moveTo>
                      <a:pt x="26" y="0"/>
                    </a:moveTo>
                    <a:lnTo>
                      <a:pt x="0" y="14"/>
                    </a:lnTo>
                    <a:lnTo>
                      <a:pt x="28" y="22"/>
                    </a:lnTo>
                    <a:lnTo>
                      <a:pt x="56" y="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7573"/>
              </a:solidFill>
              <a:ln w="0">
                <a:solidFill>
                  <a:srgbClr val="00757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85" name="Freeform 4253"/>
              <p:cNvSpPr>
                <a:spLocks noChangeAspect="1"/>
              </p:cNvSpPr>
              <p:nvPr/>
            </p:nvSpPr>
            <p:spPr bwMode="auto">
              <a:xfrm>
                <a:off x="4354" y="1984"/>
                <a:ext cx="56" cy="22"/>
              </a:xfrm>
              <a:custGeom>
                <a:avLst/>
                <a:gdLst>
                  <a:gd name="T0" fmla="*/ 26 w 56"/>
                  <a:gd name="T1" fmla="*/ 0 h 22"/>
                  <a:gd name="T2" fmla="*/ 0 w 56"/>
                  <a:gd name="T3" fmla="*/ 14 h 22"/>
                  <a:gd name="T4" fmla="*/ 28 w 56"/>
                  <a:gd name="T5" fmla="*/ 22 h 22"/>
                  <a:gd name="T6" fmla="*/ 56 w 56"/>
                  <a:gd name="T7" fmla="*/ 8 h 22"/>
                  <a:gd name="T8" fmla="*/ 26 w 56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2"/>
                  <a:gd name="T17" fmla="*/ 56 w 56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2">
                    <a:moveTo>
                      <a:pt x="26" y="0"/>
                    </a:moveTo>
                    <a:lnTo>
                      <a:pt x="0" y="14"/>
                    </a:lnTo>
                    <a:lnTo>
                      <a:pt x="28" y="22"/>
                    </a:lnTo>
                    <a:lnTo>
                      <a:pt x="56" y="8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86" name="Freeform 4254"/>
              <p:cNvSpPr>
                <a:spLocks noChangeAspect="1"/>
              </p:cNvSpPr>
              <p:nvPr/>
            </p:nvSpPr>
            <p:spPr bwMode="auto">
              <a:xfrm>
                <a:off x="4382" y="1992"/>
                <a:ext cx="58" cy="20"/>
              </a:xfrm>
              <a:custGeom>
                <a:avLst/>
                <a:gdLst>
                  <a:gd name="T0" fmla="*/ 28 w 58"/>
                  <a:gd name="T1" fmla="*/ 0 h 20"/>
                  <a:gd name="T2" fmla="*/ 0 w 58"/>
                  <a:gd name="T3" fmla="*/ 14 h 20"/>
                  <a:gd name="T4" fmla="*/ 30 w 58"/>
                  <a:gd name="T5" fmla="*/ 20 h 20"/>
                  <a:gd name="T6" fmla="*/ 58 w 58"/>
                  <a:gd name="T7" fmla="*/ 6 h 20"/>
                  <a:gd name="T8" fmla="*/ 28 w 58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0"/>
                  <a:gd name="T17" fmla="*/ 58 w 58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0">
                    <a:moveTo>
                      <a:pt x="28" y="0"/>
                    </a:moveTo>
                    <a:lnTo>
                      <a:pt x="0" y="14"/>
                    </a:lnTo>
                    <a:lnTo>
                      <a:pt x="30" y="20"/>
                    </a:lnTo>
                    <a:lnTo>
                      <a:pt x="58" y="6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7174"/>
              </a:solidFill>
              <a:ln w="0">
                <a:solidFill>
                  <a:srgbClr val="00717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87" name="Freeform 4255"/>
              <p:cNvSpPr>
                <a:spLocks noChangeAspect="1"/>
              </p:cNvSpPr>
              <p:nvPr/>
            </p:nvSpPr>
            <p:spPr bwMode="auto">
              <a:xfrm>
                <a:off x="4382" y="1992"/>
                <a:ext cx="58" cy="20"/>
              </a:xfrm>
              <a:custGeom>
                <a:avLst/>
                <a:gdLst>
                  <a:gd name="T0" fmla="*/ 28 w 58"/>
                  <a:gd name="T1" fmla="*/ 0 h 20"/>
                  <a:gd name="T2" fmla="*/ 0 w 58"/>
                  <a:gd name="T3" fmla="*/ 14 h 20"/>
                  <a:gd name="T4" fmla="*/ 30 w 58"/>
                  <a:gd name="T5" fmla="*/ 20 h 20"/>
                  <a:gd name="T6" fmla="*/ 58 w 58"/>
                  <a:gd name="T7" fmla="*/ 6 h 20"/>
                  <a:gd name="T8" fmla="*/ 28 w 58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0"/>
                  <a:gd name="T17" fmla="*/ 58 w 58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0">
                    <a:moveTo>
                      <a:pt x="28" y="0"/>
                    </a:moveTo>
                    <a:lnTo>
                      <a:pt x="0" y="14"/>
                    </a:lnTo>
                    <a:lnTo>
                      <a:pt x="30" y="20"/>
                    </a:lnTo>
                    <a:lnTo>
                      <a:pt x="58" y="6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88" name="Freeform 4256"/>
              <p:cNvSpPr>
                <a:spLocks noChangeAspect="1"/>
              </p:cNvSpPr>
              <p:nvPr/>
            </p:nvSpPr>
            <p:spPr bwMode="auto">
              <a:xfrm>
                <a:off x="4412" y="1998"/>
                <a:ext cx="58" cy="20"/>
              </a:xfrm>
              <a:custGeom>
                <a:avLst/>
                <a:gdLst>
                  <a:gd name="T0" fmla="*/ 28 w 58"/>
                  <a:gd name="T1" fmla="*/ 0 h 20"/>
                  <a:gd name="T2" fmla="*/ 0 w 58"/>
                  <a:gd name="T3" fmla="*/ 14 h 20"/>
                  <a:gd name="T4" fmla="*/ 32 w 58"/>
                  <a:gd name="T5" fmla="*/ 20 h 20"/>
                  <a:gd name="T6" fmla="*/ 58 w 58"/>
                  <a:gd name="T7" fmla="*/ 4 h 20"/>
                  <a:gd name="T8" fmla="*/ 28 w 58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0"/>
                  <a:gd name="T17" fmla="*/ 58 w 58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0">
                    <a:moveTo>
                      <a:pt x="28" y="0"/>
                    </a:moveTo>
                    <a:lnTo>
                      <a:pt x="0" y="14"/>
                    </a:lnTo>
                    <a:lnTo>
                      <a:pt x="32" y="20"/>
                    </a:lnTo>
                    <a:lnTo>
                      <a:pt x="58" y="4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6D76"/>
              </a:solidFill>
              <a:ln w="0">
                <a:solidFill>
                  <a:srgbClr val="006D7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89" name="Freeform 4257"/>
              <p:cNvSpPr>
                <a:spLocks noChangeAspect="1"/>
              </p:cNvSpPr>
              <p:nvPr/>
            </p:nvSpPr>
            <p:spPr bwMode="auto">
              <a:xfrm>
                <a:off x="4412" y="1998"/>
                <a:ext cx="58" cy="20"/>
              </a:xfrm>
              <a:custGeom>
                <a:avLst/>
                <a:gdLst>
                  <a:gd name="T0" fmla="*/ 28 w 58"/>
                  <a:gd name="T1" fmla="*/ 0 h 20"/>
                  <a:gd name="T2" fmla="*/ 0 w 58"/>
                  <a:gd name="T3" fmla="*/ 14 h 20"/>
                  <a:gd name="T4" fmla="*/ 32 w 58"/>
                  <a:gd name="T5" fmla="*/ 20 h 20"/>
                  <a:gd name="T6" fmla="*/ 58 w 58"/>
                  <a:gd name="T7" fmla="*/ 4 h 20"/>
                  <a:gd name="T8" fmla="*/ 28 w 58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0"/>
                  <a:gd name="T17" fmla="*/ 58 w 58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0">
                    <a:moveTo>
                      <a:pt x="28" y="0"/>
                    </a:moveTo>
                    <a:lnTo>
                      <a:pt x="0" y="14"/>
                    </a:lnTo>
                    <a:lnTo>
                      <a:pt x="32" y="20"/>
                    </a:lnTo>
                    <a:lnTo>
                      <a:pt x="58" y="4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90" name="Freeform 4258"/>
              <p:cNvSpPr>
                <a:spLocks noChangeAspect="1"/>
              </p:cNvSpPr>
              <p:nvPr/>
            </p:nvSpPr>
            <p:spPr bwMode="auto">
              <a:xfrm>
                <a:off x="4444" y="2002"/>
                <a:ext cx="58" cy="22"/>
              </a:xfrm>
              <a:custGeom>
                <a:avLst/>
                <a:gdLst>
                  <a:gd name="T0" fmla="*/ 26 w 58"/>
                  <a:gd name="T1" fmla="*/ 0 h 22"/>
                  <a:gd name="T2" fmla="*/ 0 w 58"/>
                  <a:gd name="T3" fmla="*/ 16 h 22"/>
                  <a:gd name="T4" fmla="*/ 30 w 58"/>
                  <a:gd name="T5" fmla="*/ 22 h 22"/>
                  <a:gd name="T6" fmla="*/ 58 w 58"/>
                  <a:gd name="T7" fmla="*/ 6 h 22"/>
                  <a:gd name="T8" fmla="*/ 26 w 58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2"/>
                  <a:gd name="T17" fmla="*/ 58 w 58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2">
                    <a:moveTo>
                      <a:pt x="26" y="0"/>
                    </a:moveTo>
                    <a:lnTo>
                      <a:pt x="0" y="16"/>
                    </a:lnTo>
                    <a:lnTo>
                      <a:pt x="30" y="22"/>
                    </a:lnTo>
                    <a:lnTo>
                      <a:pt x="58" y="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A78"/>
              </a:solidFill>
              <a:ln w="0">
                <a:solidFill>
                  <a:srgbClr val="006A7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91" name="Freeform 4259"/>
              <p:cNvSpPr>
                <a:spLocks noChangeAspect="1"/>
              </p:cNvSpPr>
              <p:nvPr/>
            </p:nvSpPr>
            <p:spPr bwMode="auto">
              <a:xfrm>
                <a:off x="4444" y="2002"/>
                <a:ext cx="58" cy="22"/>
              </a:xfrm>
              <a:custGeom>
                <a:avLst/>
                <a:gdLst>
                  <a:gd name="T0" fmla="*/ 26 w 58"/>
                  <a:gd name="T1" fmla="*/ 0 h 22"/>
                  <a:gd name="T2" fmla="*/ 0 w 58"/>
                  <a:gd name="T3" fmla="*/ 16 h 22"/>
                  <a:gd name="T4" fmla="*/ 30 w 58"/>
                  <a:gd name="T5" fmla="*/ 22 h 22"/>
                  <a:gd name="T6" fmla="*/ 58 w 58"/>
                  <a:gd name="T7" fmla="*/ 6 h 22"/>
                  <a:gd name="T8" fmla="*/ 26 w 58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2"/>
                  <a:gd name="T17" fmla="*/ 58 w 58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2">
                    <a:moveTo>
                      <a:pt x="26" y="0"/>
                    </a:moveTo>
                    <a:lnTo>
                      <a:pt x="0" y="16"/>
                    </a:lnTo>
                    <a:lnTo>
                      <a:pt x="30" y="22"/>
                    </a:lnTo>
                    <a:lnTo>
                      <a:pt x="58" y="6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92" name="Freeform 4260"/>
              <p:cNvSpPr>
                <a:spLocks noChangeAspect="1"/>
              </p:cNvSpPr>
              <p:nvPr/>
            </p:nvSpPr>
            <p:spPr bwMode="auto">
              <a:xfrm>
                <a:off x="4474" y="2008"/>
                <a:ext cx="58" cy="22"/>
              </a:xfrm>
              <a:custGeom>
                <a:avLst/>
                <a:gdLst>
                  <a:gd name="T0" fmla="*/ 28 w 58"/>
                  <a:gd name="T1" fmla="*/ 0 h 22"/>
                  <a:gd name="T2" fmla="*/ 0 w 58"/>
                  <a:gd name="T3" fmla="*/ 16 h 22"/>
                  <a:gd name="T4" fmla="*/ 32 w 58"/>
                  <a:gd name="T5" fmla="*/ 22 h 22"/>
                  <a:gd name="T6" fmla="*/ 58 w 58"/>
                  <a:gd name="T7" fmla="*/ 4 h 22"/>
                  <a:gd name="T8" fmla="*/ 28 w 58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2"/>
                  <a:gd name="T17" fmla="*/ 58 w 58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2">
                    <a:moveTo>
                      <a:pt x="28" y="0"/>
                    </a:moveTo>
                    <a:lnTo>
                      <a:pt x="0" y="16"/>
                    </a:lnTo>
                    <a:lnTo>
                      <a:pt x="32" y="22"/>
                    </a:lnTo>
                    <a:lnTo>
                      <a:pt x="58" y="4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677B"/>
              </a:solidFill>
              <a:ln w="0">
                <a:solidFill>
                  <a:srgbClr val="00677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93" name="Freeform 4261"/>
              <p:cNvSpPr>
                <a:spLocks noChangeAspect="1"/>
              </p:cNvSpPr>
              <p:nvPr/>
            </p:nvSpPr>
            <p:spPr bwMode="auto">
              <a:xfrm>
                <a:off x="4474" y="2008"/>
                <a:ext cx="58" cy="22"/>
              </a:xfrm>
              <a:custGeom>
                <a:avLst/>
                <a:gdLst>
                  <a:gd name="T0" fmla="*/ 28 w 58"/>
                  <a:gd name="T1" fmla="*/ 0 h 22"/>
                  <a:gd name="T2" fmla="*/ 0 w 58"/>
                  <a:gd name="T3" fmla="*/ 16 h 22"/>
                  <a:gd name="T4" fmla="*/ 32 w 58"/>
                  <a:gd name="T5" fmla="*/ 22 h 22"/>
                  <a:gd name="T6" fmla="*/ 58 w 58"/>
                  <a:gd name="T7" fmla="*/ 4 h 22"/>
                  <a:gd name="T8" fmla="*/ 28 w 58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2"/>
                  <a:gd name="T17" fmla="*/ 58 w 58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2">
                    <a:moveTo>
                      <a:pt x="28" y="0"/>
                    </a:moveTo>
                    <a:lnTo>
                      <a:pt x="0" y="16"/>
                    </a:lnTo>
                    <a:lnTo>
                      <a:pt x="32" y="22"/>
                    </a:lnTo>
                    <a:lnTo>
                      <a:pt x="58" y="4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94" name="Freeform 4262"/>
              <p:cNvSpPr>
                <a:spLocks noChangeAspect="1"/>
              </p:cNvSpPr>
              <p:nvPr/>
            </p:nvSpPr>
            <p:spPr bwMode="auto">
              <a:xfrm>
                <a:off x="4506" y="2012"/>
                <a:ext cx="58" cy="22"/>
              </a:xfrm>
              <a:custGeom>
                <a:avLst/>
                <a:gdLst>
                  <a:gd name="T0" fmla="*/ 26 w 58"/>
                  <a:gd name="T1" fmla="*/ 0 h 22"/>
                  <a:gd name="T2" fmla="*/ 0 w 58"/>
                  <a:gd name="T3" fmla="*/ 18 h 22"/>
                  <a:gd name="T4" fmla="*/ 32 w 58"/>
                  <a:gd name="T5" fmla="*/ 22 h 22"/>
                  <a:gd name="T6" fmla="*/ 58 w 58"/>
                  <a:gd name="T7" fmla="*/ 4 h 22"/>
                  <a:gd name="T8" fmla="*/ 26 w 58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2"/>
                  <a:gd name="T17" fmla="*/ 58 w 58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2">
                    <a:moveTo>
                      <a:pt x="26" y="0"/>
                    </a:moveTo>
                    <a:lnTo>
                      <a:pt x="0" y="18"/>
                    </a:lnTo>
                    <a:lnTo>
                      <a:pt x="32" y="22"/>
                    </a:lnTo>
                    <a:lnTo>
                      <a:pt x="58" y="4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57D"/>
              </a:solidFill>
              <a:ln w="0">
                <a:solidFill>
                  <a:srgbClr val="00657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95" name="Freeform 4263"/>
              <p:cNvSpPr>
                <a:spLocks noChangeAspect="1"/>
              </p:cNvSpPr>
              <p:nvPr/>
            </p:nvSpPr>
            <p:spPr bwMode="auto">
              <a:xfrm>
                <a:off x="4506" y="2012"/>
                <a:ext cx="58" cy="22"/>
              </a:xfrm>
              <a:custGeom>
                <a:avLst/>
                <a:gdLst>
                  <a:gd name="T0" fmla="*/ 26 w 58"/>
                  <a:gd name="T1" fmla="*/ 0 h 22"/>
                  <a:gd name="T2" fmla="*/ 0 w 58"/>
                  <a:gd name="T3" fmla="*/ 18 h 22"/>
                  <a:gd name="T4" fmla="*/ 32 w 58"/>
                  <a:gd name="T5" fmla="*/ 22 h 22"/>
                  <a:gd name="T6" fmla="*/ 58 w 58"/>
                  <a:gd name="T7" fmla="*/ 4 h 22"/>
                  <a:gd name="T8" fmla="*/ 26 w 58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2"/>
                  <a:gd name="T17" fmla="*/ 58 w 58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2">
                    <a:moveTo>
                      <a:pt x="26" y="0"/>
                    </a:moveTo>
                    <a:lnTo>
                      <a:pt x="0" y="18"/>
                    </a:lnTo>
                    <a:lnTo>
                      <a:pt x="32" y="22"/>
                    </a:lnTo>
                    <a:lnTo>
                      <a:pt x="58" y="4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96" name="Freeform 4264"/>
              <p:cNvSpPr>
                <a:spLocks noChangeAspect="1"/>
              </p:cNvSpPr>
              <p:nvPr/>
            </p:nvSpPr>
            <p:spPr bwMode="auto">
              <a:xfrm>
                <a:off x="4538" y="2016"/>
                <a:ext cx="58" cy="24"/>
              </a:xfrm>
              <a:custGeom>
                <a:avLst/>
                <a:gdLst>
                  <a:gd name="T0" fmla="*/ 26 w 58"/>
                  <a:gd name="T1" fmla="*/ 0 h 24"/>
                  <a:gd name="T2" fmla="*/ 0 w 58"/>
                  <a:gd name="T3" fmla="*/ 18 h 24"/>
                  <a:gd name="T4" fmla="*/ 32 w 58"/>
                  <a:gd name="T5" fmla="*/ 24 h 24"/>
                  <a:gd name="T6" fmla="*/ 58 w 58"/>
                  <a:gd name="T7" fmla="*/ 6 h 24"/>
                  <a:gd name="T8" fmla="*/ 26 w 5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4"/>
                  <a:gd name="T17" fmla="*/ 58 w 5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4">
                    <a:moveTo>
                      <a:pt x="26" y="0"/>
                    </a:moveTo>
                    <a:lnTo>
                      <a:pt x="0" y="18"/>
                    </a:lnTo>
                    <a:lnTo>
                      <a:pt x="32" y="24"/>
                    </a:lnTo>
                    <a:lnTo>
                      <a:pt x="58" y="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480"/>
              </a:solidFill>
              <a:ln w="0">
                <a:solidFill>
                  <a:srgbClr val="0064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97" name="Freeform 4265"/>
              <p:cNvSpPr>
                <a:spLocks noChangeAspect="1"/>
              </p:cNvSpPr>
              <p:nvPr/>
            </p:nvSpPr>
            <p:spPr bwMode="auto">
              <a:xfrm>
                <a:off x="4538" y="2016"/>
                <a:ext cx="58" cy="24"/>
              </a:xfrm>
              <a:custGeom>
                <a:avLst/>
                <a:gdLst>
                  <a:gd name="T0" fmla="*/ 26 w 58"/>
                  <a:gd name="T1" fmla="*/ 0 h 24"/>
                  <a:gd name="T2" fmla="*/ 0 w 58"/>
                  <a:gd name="T3" fmla="*/ 18 h 24"/>
                  <a:gd name="T4" fmla="*/ 32 w 58"/>
                  <a:gd name="T5" fmla="*/ 24 h 24"/>
                  <a:gd name="T6" fmla="*/ 58 w 58"/>
                  <a:gd name="T7" fmla="*/ 6 h 24"/>
                  <a:gd name="T8" fmla="*/ 26 w 5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4"/>
                  <a:gd name="T17" fmla="*/ 58 w 5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4">
                    <a:moveTo>
                      <a:pt x="26" y="0"/>
                    </a:moveTo>
                    <a:lnTo>
                      <a:pt x="0" y="18"/>
                    </a:lnTo>
                    <a:lnTo>
                      <a:pt x="32" y="24"/>
                    </a:lnTo>
                    <a:lnTo>
                      <a:pt x="58" y="6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98" name="Freeform 4266"/>
              <p:cNvSpPr>
                <a:spLocks noChangeAspect="1"/>
              </p:cNvSpPr>
              <p:nvPr/>
            </p:nvSpPr>
            <p:spPr bwMode="auto">
              <a:xfrm>
                <a:off x="4570" y="2022"/>
                <a:ext cx="60" cy="24"/>
              </a:xfrm>
              <a:custGeom>
                <a:avLst/>
                <a:gdLst>
                  <a:gd name="T0" fmla="*/ 26 w 60"/>
                  <a:gd name="T1" fmla="*/ 0 h 24"/>
                  <a:gd name="T2" fmla="*/ 0 w 60"/>
                  <a:gd name="T3" fmla="*/ 18 h 24"/>
                  <a:gd name="T4" fmla="*/ 32 w 60"/>
                  <a:gd name="T5" fmla="*/ 24 h 24"/>
                  <a:gd name="T6" fmla="*/ 60 w 60"/>
                  <a:gd name="T7" fmla="*/ 4 h 24"/>
                  <a:gd name="T8" fmla="*/ 26 w 6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4"/>
                  <a:gd name="T17" fmla="*/ 60 w 6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4">
                    <a:moveTo>
                      <a:pt x="26" y="0"/>
                    </a:moveTo>
                    <a:lnTo>
                      <a:pt x="0" y="18"/>
                    </a:lnTo>
                    <a:lnTo>
                      <a:pt x="32" y="24"/>
                    </a:lnTo>
                    <a:lnTo>
                      <a:pt x="60" y="4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483"/>
              </a:solidFill>
              <a:ln w="0">
                <a:solidFill>
                  <a:srgbClr val="00648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99" name="Freeform 4267"/>
              <p:cNvSpPr>
                <a:spLocks noChangeAspect="1"/>
              </p:cNvSpPr>
              <p:nvPr/>
            </p:nvSpPr>
            <p:spPr bwMode="auto">
              <a:xfrm>
                <a:off x="4570" y="2022"/>
                <a:ext cx="60" cy="24"/>
              </a:xfrm>
              <a:custGeom>
                <a:avLst/>
                <a:gdLst>
                  <a:gd name="T0" fmla="*/ 26 w 60"/>
                  <a:gd name="T1" fmla="*/ 0 h 24"/>
                  <a:gd name="T2" fmla="*/ 0 w 60"/>
                  <a:gd name="T3" fmla="*/ 18 h 24"/>
                  <a:gd name="T4" fmla="*/ 32 w 60"/>
                  <a:gd name="T5" fmla="*/ 24 h 24"/>
                  <a:gd name="T6" fmla="*/ 60 w 60"/>
                  <a:gd name="T7" fmla="*/ 4 h 24"/>
                  <a:gd name="T8" fmla="*/ 26 w 6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4"/>
                  <a:gd name="T17" fmla="*/ 60 w 6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4">
                    <a:moveTo>
                      <a:pt x="26" y="0"/>
                    </a:moveTo>
                    <a:lnTo>
                      <a:pt x="0" y="18"/>
                    </a:lnTo>
                    <a:lnTo>
                      <a:pt x="32" y="24"/>
                    </a:lnTo>
                    <a:lnTo>
                      <a:pt x="60" y="4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00" name="Freeform 4268"/>
              <p:cNvSpPr>
                <a:spLocks noChangeAspect="1"/>
              </p:cNvSpPr>
              <p:nvPr/>
            </p:nvSpPr>
            <p:spPr bwMode="auto">
              <a:xfrm>
                <a:off x="4602" y="2026"/>
                <a:ext cx="60" cy="26"/>
              </a:xfrm>
              <a:custGeom>
                <a:avLst/>
                <a:gdLst>
                  <a:gd name="T0" fmla="*/ 28 w 60"/>
                  <a:gd name="T1" fmla="*/ 0 h 26"/>
                  <a:gd name="T2" fmla="*/ 0 w 60"/>
                  <a:gd name="T3" fmla="*/ 20 h 26"/>
                  <a:gd name="T4" fmla="*/ 34 w 60"/>
                  <a:gd name="T5" fmla="*/ 26 h 26"/>
                  <a:gd name="T6" fmla="*/ 60 w 60"/>
                  <a:gd name="T7" fmla="*/ 6 h 26"/>
                  <a:gd name="T8" fmla="*/ 28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28" y="0"/>
                    </a:moveTo>
                    <a:lnTo>
                      <a:pt x="0" y="20"/>
                    </a:lnTo>
                    <a:lnTo>
                      <a:pt x="34" y="26"/>
                    </a:lnTo>
                    <a:lnTo>
                      <a:pt x="60" y="6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6686"/>
              </a:solidFill>
              <a:ln w="0">
                <a:solidFill>
                  <a:srgbClr val="00668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01" name="Freeform 4269"/>
              <p:cNvSpPr>
                <a:spLocks noChangeAspect="1"/>
              </p:cNvSpPr>
              <p:nvPr/>
            </p:nvSpPr>
            <p:spPr bwMode="auto">
              <a:xfrm>
                <a:off x="4602" y="2026"/>
                <a:ext cx="60" cy="26"/>
              </a:xfrm>
              <a:custGeom>
                <a:avLst/>
                <a:gdLst>
                  <a:gd name="T0" fmla="*/ 28 w 60"/>
                  <a:gd name="T1" fmla="*/ 0 h 26"/>
                  <a:gd name="T2" fmla="*/ 0 w 60"/>
                  <a:gd name="T3" fmla="*/ 20 h 26"/>
                  <a:gd name="T4" fmla="*/ 34 w 60"/>
                  <a:gd name="T5" fmla="*/ 26 h 26"/>
                  <a:gd name="T6" fmla="*/ 60 w 60"/>
                  <a:gd name="T7" fmla="*/ 6 h 26"/>
                  <a:gd name="T8" fmla="*/ 28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28" y="0"/>
                    </a:moveTo>
                    <a:lnTo>
                      <a:pt x="0" y="20"/>
                    </a:lnTo>
                    <a:lnTo>
                      <a:pt x="34" y="26"/>
                    </a:lnTo>
                    <a:lnTo>
                      <a:pt x="60" y="6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02" name="Freeform 4270"/>
              <p:cNvSpPr>
                <a:spLocks noChangeAspect="1"/>
              </p:cNvSpPr>
              <p:nvPr/>
            </p:nvSpPr>
            <p:spPr bwMode="auto">
              <a:xfrm>
                <a:off x="4636" y="2032"/>
                <a:ext cx="60" cy="26"/>
              </a:xfrm>
              <a:custGeom>
                <a:avLst/>
                <a:gdLst>
                  <a:gd name="T0" fmla="*/ 26 w 60"/>
                  <a:gd name="T1" fmla="*/ 0 h 26"/>
                  <a:gd name="T2" fmla="*/ 0 w 60"/>
                  <a:gd name="T3" fmla="*/ 20 h 26"/>
                  <a:gd name="T4" fmla="*/ 34 w 60"/>
                  <a:gd name="T5" fmla="*/ 26 h 26"/>
                  <a:gd name="T6" fmla="*/ 60 w 60"/>
                  <a:gd name="T7" fmla="*/ 6 h 26"/>
                  <a:gd name="T8" fmla="*/ 26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26" y="0"/>
                    </a:moveTo>
                    <a:lnTo>
                      <a:pt x="0" y="20"/>
                    </a:lnTo>
                    <a:lnTo>
                      <a:pt x="34" y="26"/>
                    </a:lnTo>
                    <a:lnTo>
                      <a:pt x="60" y="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988"/>
              </a:solidFill>
              <a:ln w="0">
                <a:solidFill>
                  <a:srgbClr val="00698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03" name="Freeform 4271"/>
              <p:cNvSpPr>
                <a:spLocks noChangeAspect="1"/>
              </p:cNvSpPr>
              <p:nvPr/>
            </p:nvSpPr>
            <p:spPr bwMode="auto">
              <a:xfrm>
                <a:off x="4636" y="2032"/>
                <a:ext cx="60" cy="26"/>
              </a:xfrm>
              <a:custGeom>
                <a:avLst/>
                <a:gdLst>
                  <a:gd name="T0" fmla="*/ 26 w 60"/>
                  <a:gd name="T1" fmla="*/ 0 h 26"/>
                  <a:gd name="T2" fmla="*/ 0 w 60"/>
                  <a:gd name="T3" fmla="*/ 20 h 26"/>
                  <a:gd name="T4" fmla="*/ 34 w 60"/>
                  <a:gd name="T5" fmla="*/ 26 h 26"/>
                  <a:gd name="T6" fmla="*/ 60 w 60"/>
                  <a:gd name="T7" fmla="*/ 6 h 26"/>
                  <a:gd name="T8" fmla="*/ 26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26" y="0"/>
                    </a:moveTo>
                    <a:lnTo>
                      <a:pt x="0" y="20"/>
                    </a:lnTo>
                    <a:lnTo>
                      <a:pt x="34" y="26"/>
                    </a:lnTo>
                    <a:lnTo>
                      <a:pt x="60" y="6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04" name="Freeform 4272"/>
              <p:cNvSpPr>
                <a:spLocks noChangeAspect="1"/>
              </p:cNvSpPr>
              <p:nvPr/>
            </p:nvSpPr>
            <p:spPr bwMode="auto">
              <a:xfrm>
                <a:off x="4670" y="2038"/>
                <a:ext cx="60" cy="28"/>
              </a:xfrm>
              <a:custGeom>
                <a:avLst/>
                <a:gdLst>
                  <a:gd name="T0" fmla="*/ 26 w 60"/>
                  <a:gd name="T1" fmla="*/ 0 h 28"/>
                  <a:gd name="T2" fmla="*/ 0 w 60"/>
                  <a:gd name="T3" fmla="*/ 20 h 28"/>
                  <a:gd name="T4" fmla="*/ 34 w 60"/>
                  <a:gd name="T5" fmla="*/ 28 h 28"/>
                  <a:gd name="T6" fmla="*/ 60 w 60"/>
                  <a:gd name="T7" fmla="*/ 8 h 28"/>
                  <a:gd name="T8" fmla="*/ 26 w 6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8"/>
                  <a:gd name="T17" fmla="*/ 60 w 6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8">
                    <a:moveTo>
                      <a:pt x="26" y="0"/>
                    </a:moveTo>
                    <a:lnTo>
                      <a:pt x="0" y="20"/>
                    </a:lnTo>
                    <a:lnTo>
                      <a:pt x="34" y="28"/>
                    </a:lnTo>
                    <a:lnTo>
                      <a:pt x="60" y="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E89"/>
              </a:solidFill>
              <a:ln w="0">
                <a:solidFill>
                  <a:srgbClr val="006E8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05" name="Freeform 4273"/>
              <p:cNvSpPr>
                <a:spLocks noChangeAspect="1"/>
              </p:cNvSpPr>
              <p:nvPr/>
            </p:nvSpPr>
            <p:spPr bwMode="auto">
              <a:xfrm>
                <a:off x="4670" y="2038"/>
                <a:ext cx="60" cy="28"/>
              </a:xfrm>
              <a:custGeom>
                <a:avLst/>
                <a:gdLst>
                  <a:gd name="T0" fmla="*/ 26 w 60"/>
                  <a:gd name="T1" fmla="*/ 0 h 28"/>
                  <a:gd name="T2" fmla="*/ 0 w 60"/>
                  <a:gd name="T3" fmla="*/ 20 h 28"/>
                  <a:gd name="T4" fmla="*/ 34 w 60"/>
                  <a:gd name="T5" fmla="*/ 28 h 28"/>
                  <a:gd name="T6" fmla="*/ 60 w 60"/>
                  <a:gd name="T7" fmla="*/ 8 h 28"/>
                  <a:gd name="T8" fmla="*/ 26 w 6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8"/>
                  <a:gd name="T17" fmla="*/ 60 w 6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8">
                    <a:moveTo>
                      <a:pt x="26" y="0"/>
                    </a:moveTo>
                    <a:lnTo>
                      <a:pt x="0" y="20"/>
                    </a:lnTo>
                    <a:lnTo>
                      <a:pt x="34" y="28"/>
                    </a:lnTo>
                    <a:lnTo>
                      <a:pt x="60" y="8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06" name="Freeform 4274"/>
              <p:cNvSpPr>
                <a:spLocks noChangeAspect="1"/>
              </p:cNvSpPr>
              <p:nvPr/>
            </p:nvSpPr>
            <p:spPr bwMode="auto">
              <a:xfrm>
                <a:off x="4704" y="2046"/>
                <a:ext cx="62" cy="30"/>
              </a:xfrm>
              <a:custGeom>
                <a:avLst/>
                <a:gdLst>
                  <a:gd name="T0" fmla="*/ 26 w 62"/>
                  <a:gd name="T1" fmla="*/ 0 h 30"/>
                  <a:gd name="T2" fmla="*/ 0 w 62"/>
                  <a:gd name="T3" fmla="*/ 20 h 30"/>
                  <a:gd name="T4" fmla="*/ 34 w 62"/>
                  <a:gd name="T5" fmla="*/ 30 h 30"/>
                  <a:gd name="T6" fmla="*/ 62 w 62"/>
                  <a:gd name="T7" fmla="*/ 8 h 30"/>
                  <a:gd name="T8" fmla="*/ 26 w 62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0"/>
                  <a:gd name="T17" fmla="*/ 62 w 62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0">
                    <a:moveTo>
                      <a:pt x="26" y="0"/>
                    </a:moveTo>
                    <a:lnTo>
                      <a:pt x="0" y="20"/>
                    </a:lnTo>
                    <a:lnTo>
                      <a:pt x="34" y="30"/>
                    </a:lnTo>
                    <a:lnTo>
                      <a:pt x="62" y="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2748A"/>
              </a:solidFill>
              <a:ln w="0">
                <a:solidFill>
                  <a:srgbClr val="02748A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07" name="Freeform 4275"/>
              <p:cNvSpPr>
                <a:spLocks noChangeAspect="1"/>
              </p:cNvSpPr>
              <p:nvPr/>
            </p:nvSpPr>
            <p:spPr bwMode="auto">
              <a:xfrm>
                <a:off x="4704" y="2046"/>
                <a:ext cx="62" cy="30"/>
              </a:xfrm>
              <a:custGeom>
                <a:avLst/>
                <a:gdLst>
                  <a:gd name="T0" fmla="*/ 26 w 62"/>
                  <a:gd name="T1" fmla="*/ 0 h 30"/>
                  <a:gd name="T2" fmla="*/ 0 w 62"/>
                  <a:gd name="T3" fmla="*/ 20 h 30"/>
                  <a:gd name="T4" fmla="*/ 34 w 62"/>
                  <a:gd name="T5" fmla="*/ 30 h 30"/>
                  <a:gd name="T6" fmla="*/ 62 w 62"/>
                  <a:gd name="T7" fmla="*/ 8 h 30"/>
                  <a:gd name="T8" fmla="*/ 26 w 62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0"/>
                  <a:gd name="T17" fmla="*/ 62 w 62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0">
                    <a:moveTo>
                      <a:pt x="26" y="0"/>
                    </a:moveTo>
                    <a:lnTo>
                      <a:pt x="0" y="20"/>
                    </a:lnTo>
                    <a:lnTo>
                      <a:pt x="34" y="30"/>
                    </a:lnTo>
                    <a:lnTo>
                      <a:pt x="62" y="8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08" name="Freeform 4276"/>
              <p:cNvSpPr>
                <a:spLocks noChangeAspect="1"/>
              </p:cNvSpPr>
              <p:nvPr/>
            </p:nvSpPr>
            <p:spPr bwMode="auto">
              <a:xfrm>
                <a:off x="4738" y="2054"/>
                <a:ext cx="62" cy="36"/>
              </a:xfrm>
              <a:custGeom>
                <a:avLst/>
                <a:gdLst>
                  <a:gd name="T0" fmla="*/ 28 w 62"/>
                  <a:gd name="T1" fmla="*/ 0 h 36"/>
                  <a:gd name="T2" fmla="*/ 0 w 62"/>
                  <a:gd name="T3" fmla="*/ 22 h 36"/>
                  <a:gd name="T4" fmla="*/ 36 w 62"/>
                  <a:gd name="T5" fmla="*/ 36 h 36"/>
                  <a:gd name="T6" fmla="*/ 62 w 62"/>
                  <a:gd name="T7" fmla="*/ 12 h 36"/>
                  <a:gd name="T8" fmla="*/ 28 w 62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6"/>
                  <a:gd name="T17" fmla="*/ 62 w 62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6">
                    <a:moveTo>
                      <a:pt x="28" y="0"/>
                    </a:moveTo>
                    <a:lnTo>
                      <a:pt x="0" y="22"/>
                    </a:lnTo>
                    <a:lnTo>
                      <a:pt x="36" y="36"/>
                    </a:lnTo>
                    <a:lnTo>
                      <a:pt x="62" y="12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D7A8A"/>
              </a:solidFill>
              <a:ln w="0">
                <a:solidFill>
                  <a:srgbClr val="0D7A8A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09" name="Freeform 4277"/>
              <p:cNvSpPr>
                <a:spLocks noChangeAspect="1"/>
              </p:cNvSpPr>
              <p:nvPr/>
            </p:nvSpPr>
            <p:spPr bwMode="auto">
              <a:xfrm>
                <a:off x="4738" y="2054"/>
                <a:ext cx="62" cy="36"/>
              </a:xfrm>
              <a:custGeom>
                <a:avLst/>
                <a:gdLst>
                  <a:gd name="T0" fmla="*/ 28 w 62"/>
                  <a:gd name="T1" fmla="*/ 0 h 36"/>
                  <a:gd name="T2" fmla="*/ 0 w 62"/>
                  <a:gd name="T3" fmla="*/ 22 h 36"/>
                  <a:gd name="T4" fmla="*/ 36 w 62"/>
                  <a:gd name="T5" fmla="*/ 36 h 36"/>
                  <a:gd name="T6" fmla="*/ 62 w 62"/>
                  <a:gd name="T7" fmla="*/ 12 h 36"/>
                  <a:gd name="T8" fmla="*/ 28 w 62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6"/>
                  <a:gd name="T17" fmla="*/ 62 w 62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6">
                    <a:moveTo>
                      <a:pt x="28" y="0"/>
                    </a:moveTo>
                    <a:lnTo>
                      <a:pt x="0" y="22"/>
                    </a:lnTo>
                    <a:lnTo>
                      <a:pt x="36" y="36"/>
                    </a:lnTo>
                    <a:lnTo>
                      <a:pt x="62" y="12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10" name="Freeform 4278"/>
              <p:cNvSpPr>
                <a:spLocks noChangeAspect="1"/>
              </p:cNvSpPr>
              <p:nvPr/>
            </p:nvSpPr>
            <p:spPr bwMode="auto">
              <a:xfrm>
                <a:off x="4774" y="2066"/>
                <a:ext cx="62" cy="38"/>
              </a:xfrm>
              <a:custGeom>
                <a:avLst/>
                <a:gdLst>
                  <a:gd name="T0" fmla="*/ 26 w 62"/>
                  <a:gd name="T1" fmla="*/ 0 h 38"/>
                  <a:gd name="T2" fmla="*/ 0 w 62"/>
                  <a:gd name="T3" fmla="*/ 24 h 38"/>
                  <a:gd name="T4" fmla="*/ 36 w 62"/>
                  <a:gd name="T5" fmla="*/ 38 h 38"/>
                  <a:gd name="T6" fmla="*/ 62 w 62"/>
                  <a:gd name="T7" fmla="*/ 16 h 38"/>
                  <a:gd name="T8" fmla="*/ 26 w 62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8"/>
                  <a:gd name="T17" fmla="*/ 62 w 62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8">
                    <a:moveTo>
                      <a:pt x="26" y="0"/>
                    </a:moveTo>
                    <a:lnTo>
                      <a:pt x="0" y="24"/>
                    </a:lnTo>
                    <a:lnTo>
                      <a:pt x="36" y="38"/>
                    </a:lnTo>
                    <a:lnTo>
                      <a:pt x="62" y="1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188288"/>
              </a:solidFill>
              <a:ln w="0">
                <a:solidFill>
                  <a:srgbClr val="18828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11" name="Freeform 4279"/>
              <p:cNvSpPr>
                <a:spLocks noChangeAspect="1"/>
              </p:cNvSpPr>
              <p:nvPr/>
            </p:nvSpPr>
            <p:spPr bwMode="auto">
              <a:xfrm>
                <a:off x="4774" y="2066"/>
                <a:ext cx="62" cy="38"/>
              </a:xfrm>
              <a:custGeom>
                <a:avLst/>
                <a:gdLst>
                  <a:gd name="T0" fmla="*/ 26 w 62"/>
                  <a:gd name="T1" fmla="*/ 0 h 38"/>
                  <a:gd name="T2" fmla="*/ 0 w 62"/>
                  <a:gd name="T3" fmla="*/ 24 h 38"/>
                  <a:gd name="T4" fmla="*/ 36 w 62"/>
                  <a:gd name="T5" fmla="*/ 38 h 38"/>
                  <a:gd name="T6" fmla="*/ 62 w 62"/>
                  <a:gd name="T7" fmla="*/ 16 h 38"/>
                  <a:gd name="T8" fmla="*/ 26 w 62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8"/>
                  <a:gd name="T17" fmla="*/ 62 w 62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8">
                    <a:moveTo>
                      <a:pt x="26" y="0"/>
                    </a:moveTo>
                    <a:lnTo>
                      <a:pt x="0" y="24"/>
                    </a:lnTo>
                    <a:lnTo>
                      <a:pt x="36" y="38"/>
                    </a:lnTo>
                    <a:lnTo>
                      <a:pt x="62" y="16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12" name="Freeform 4280"/>
              <p:cNvSpPr>
                <a:spLocks noChangeAspect="1"/>
              </p:cNvSpPr>
              <p:nvPr/>
            </p:nvSpPr>
            <p:spPr bwMode="auto">
              <a:xfrm>
                <a:off x="4810" y="2082"/>
                <a:ext cx="62" cy="42"/>
              </a:xfrm>
              <a:custGeom>
                <a:avLst/>
                <a:gdLst>
                  <a:gd name="T0" fmla="*/ 26 w 62"/>
                  <a:gd name="T1" fmla="*/ 0 h 42"/>
                  <a:gd name="T2" fmla="*/ 0 w 62"/>
                  <a:gd name="T3" fmla="*/ 22 h 42"/>
                  <a:gd name="T4" fmla="*/ 36 w 62"/>
                  <a:gd name="T5" fmla="*/ 42 h 42"/>
                  <a:gd name="T6" fmla="*/ 62 w 62"/>
                  <a:gd name="T7" fmla="*/ 18 h 42"/>
                  <a:gd name="T8" fmla="*/ 26 w 62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42"/>
                  <a:gd name="T17" fmla="*/ 62 w 62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42">
                    <a:moveTo>
                      <a:pt x="26" y="0"/>
                    </a:moveTo>
                    <a:lnTo>
                      <a:pt x="0" y="22"/>
                    </a:lnTo>
                    <a:lnTo>
                      <a:pt x="36" y="42"/>
                    </a:lnTo>
                    <a:lnTo>
                      <a:pt x="62" y="1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238A86"/>
              </a:solidFill>
              <a:ln w="0">
                <a:solidFill>
                  <a:srgbClr val="238A8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13" name="Freeform 4281"/>
              <p:cNvSpPr>
                <a:spLocks noChangeAspect="1"/>
              </p:cNvSpPr>
              <p:nvPr/>
            </p:nvSpPr>
            <p:spPr bwMode="auto">
              <a:xfrm>
                <a:off x="4810" y="2082"/>
                <a:ext cx="62" cy="42"/>
              </a:xfrm>
              <a:custGeom>
                <a:avLst/>
                <a:gdLst>
                  <a:gd name="T0" fmla="*/ 26 w 62"/>
                  <a:gd name="T1" fmla="*/ 0 h 42"/>
                  <a:gd name="T2" fmla="*/ 0 w 62"/>
                  <a:gd name="T3" fmla="*/ 22 h 42"/>
                  <a:gd name="T4" fmla="*/ 36 w 62"/>
                  <a:gd name="T5" fmla="*/ 42 h 42"/>
                  <a:gd name="T6" fmla="*/ 62 w 62"/>
                  <a:gd name="T7" fmla="*/ 18 h 42"/>
                  <a:gd name="T8" fmla="*/ 26 w 62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42"/>
                  <a:gd name="T17" fmla="*/ 62 w 62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42">
                    <a:moveTo>
                      <a:pt x="26" y="0"/>
                    </a:moveTo>
                    <a:lnTo>
                      <a:pt x="0" y="22"/>
                    </a:lnTo>
                    <a:lnTo>
                      <a:pt x="36" y="42"/>
                    </a:lnTo>
                    <a:lnTo>
                      <a:pt x="62" y="18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14" name="Freeform 4282"/>
              <p:cNvSpPr>
                <a:spLocks noChangeAspect="1"/>
              </p:cNvSpPr>
              <p:nvPr/>
            </p:nvSpPr>
            <p:spPr bwMode="auto">
              <a:xfrm>
                <a:off x="4846" y="2100"/>
                <a:ext cx="62" cy="46"/>
              </a:xfrm>
              <a:custGeom>
                <a:avLst/>
                <a:gdLst>
                  <a:gd name="T0" fmla="*/ 26 w 62"/>
                  <a:gd name="T1" fmla="*/ 0 h 46"/>
                  <a:gd name="T2" fmla="*/ 0 w 62"/>
                  <a:gd name="T3" fmla="*/ 24 h 46"/>
                  <a:gd name="T4" fmla="*/ 36 w 62"/>
                  <a:gd name="T5" fmla="*/ 46 h 46"/>
                  <a:gd name="T6" fmla="*/ 62 w 62"/>
                  <a:gd name="T7" fmla="*/ 22 h 46"/>
                  <a:gd name="T8" fmla="*/ 26 w 62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46"/>
                  <a:gd name="T17" fmla="*/ 62 w 62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46">
                    <a:moveTo>
                      <a:pt x="26" y="0"/>
                    </a:moveTo>
                    <a:lnTo>
                      <a:pt x="0" y="24"/>
                    </a:lnTo>
                    <a:lnTo>
                      <a:pt x="36" y="46"/>
                    </a:lnTo>
                    <a:lnTo>
                      <a:pt x="62" y="2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2C9282"/>
              </a:solidFill>
              <a:ln w="0">
                <a:solidFill>
                  <a:srgbClr val="2C928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15" name="Freeform 4283"/>
              <p:cNvSpPr>
                <a:spLocks noChangeAspect="1"/>
              </p:cNvSpPr>
              <p:nvPr/>
            </p:nvSpPr>
            <p:spPr bwMode="auto">
              <a:xfrm>
                <a:off x="4846" y="2100"/>
                <a:ext cx="62" cy="46"/>
              </a:xfrm>
              <a:custGeom>
                <a:avLst/>
                <a:gdLst>
                  <a:gd name="T0" fmla="*/ 26 w 62"/>
                  <a:gd name="T1" fmla="*/ 0 h 46"/>
                  <a:gd name="T2" fmla="*/ 0 w 62"/>
                  <a:gd name="T3" fmla="*/ 24 h 46"/>
                  <a:gd name="T4" fmla="*/ 36 w 62"/>
                  <a:gd name="T5" fmla="*/ 46 h 46"/>
                  <a:gd name="T6" fmla="*/ 62 w 62"/>
                  <a:gd name="T7" fmla="*/ 22 h 46"/>
                  <a:gd name="T8" fmla="*/ 26 w 62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46"/>
                  <a:gd name="T17" fmla="*/ 62 w 62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46">
                    <a:moveTo>
                      <a:pt x="26" y="0"/>
                    </a:moveTo>
                    <a:lnTo>
                      <a:pt x="0" y="24"/>
                    </a:lnTo>
                    <a:lnTo>
                      <a:pt x="36" y="46"/>
                    </a:lnTo>
                    <a:lnTo>
                      <a:pt x="62" y="22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16" name="Freeform 4284"/>
              <p:cNvSpPr>
                <a:spLocks noChangeAspect="1"/>
              </p:cNvSpPr>
              <p:nvPr/>
            </p:nvSpPr>
            <p:spPr bwMode="auto">
              <a:xfrm>
                <a:off x="4882" y="2122"/>
                <a:ext cx="62" cy="48"/>
              </a:xfrm>
              <a:custGeom>
                <a:avLst/>
                <a:gdLst>
                  <a:gd name="T0" fmla="*/ 26 w 62"/>
                  <a:gd name="T1" fmla="*/ 0 h 48"/>
                  <a:gd name="T2" fmla="*/ 0 w 62"/>
                  <a:gd name="T3" fmla="*/ 24 h 48"/>
                  <a:gd name="T4" fmla="*/ 36 w 62"/>
                  <a:gd name="T5" fmla="*/ 48 h 48"/>
                  <a:gd name="T6" fmla="*/ 62 w 62"/>
                  <a:gd name="T7" fmla="*/ 26 h 48"/>
                  <a:gd name="T8" fmla="*/ 26 w 62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48"/>
                  <a:gd name="T17" fmla="*/ 62 w 62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48">
                    <a:moveTo>
                      <a:pt x="26" y="0"/>
                    </a:moveTo>
                    <a:lnTo>
                      <a:pt x="0" y="24"/>
                    </a:lnTo>
                    <a:lnTo>
                      <a:pt x="36" y="48"/>
                    </a:lnTo>
                    <a:lnTo>
                      <a:pt x="62" y="2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349B7C"/>
              </a:solidFill>
              <a:ln w="0">
                <a:solidFill>
                  <a:srgbClr val="349B7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17" name="Freeform 4285"/>
              <p:cNvSpPr>
                <a:spLocks noChangeAspect="1"/>
              </p:cNvSpPr>
              <p:nvPr/>
            </p:nvSpPr>
            <p:spPr bwMode="auto">
              <a:xfrm>
                <a:off x="4882" y="2122"/>
                <a:ext cx="62" cy="48"/>
              </a:xfrm>
              <a:custGeom>
                <a:avLst/>
                <a:gdLst>
                  <a:gd name="T0" fmla="*/ 26 w 62"/>
                  <a:gd name="T1" fmla="*/ 0 h 48"/>
                  <a:gd name="T2" fmla="*/ 0 w 62"/>
                  <a:gd name="T3" fmla="*/ 24 h 48"/>
                  <a:gd name="T4" fmla="*/ 36 w 62"/>
                  <a:gd name="T5" fmla="*/ 48 h 48"/>
                  <a:gd name="T6" fmla="*/ 62 w 62"/>
                  <a:gd name="T7" fmla="*/ 26 h 48"/>
                  <a:gd name="T8" fmla="*/ 26 w 62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48"/>
                  <a:gd name="T17" fmla="*/ 62 w 62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48">
                    <a:moveTo>
                      <a:pt x="26" y="0"/>
                    </a:moveTo>
                    <a:lnTo>
                      <a:pt x="0" y="24"/>
                    </a:lnTo>
                    <a:lnTo>
                      <a:pt x="36" y="48"/>
                    </a:lnTo>
                    <a:lnTo>
                      <a:pt x="62" y="26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18" name="Freeform 4286"/>
              <p:cNvSpPr>
                <a:spLocks noChangeAspect="1"/>
              </p:cNvSpPr>
              <p:nvPr/>
            </p:nvSpPr>
            <p:spPr bwMode="auto">
              <a:xfrm>
                <a:off x="4918" y="2148"/>
                <a:ext cx="64" cy="50"/>
              </a:xfrm>
              <a:custGeom>
                <a:avLst/>
                <a:gdLst>
                  <a:gd name="T0" fmla="*/ 26 w 64"/>
                  <a:gd name="T1" fmla="*/ 0 h 50"/>
                  <a:gd name="T2" fmla="*/ 0 w 64"/>
                  <a:gd name="T3" fmla="*/ 22 h 50"/>
                  <a:gd name="T4" fmla="*/ 38 w 64"/>
                  <a:gd name="T5" fmla="*/ 50 h 50"/>
                  <a:gd name="T6" fmla="*/ 64 w 64"/>
                  <a:gd name="T7" fmla="*/ 28 h 50"/>
                  <a:gd name="T8" fmla="*/ 26 w 64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50"/>
                  <a:gd name="T17" fmla="*/ 64 w 64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50">
                    <a:moveTo>
                      <a:pt x="26" y="0"/>
                    </a:moveTo>
                    <a:lnTo>
                      <a:pt x="0" y="22"/>
                    </a:lnTo>
                    <a:lnTo>
                      <a:pt x="38" y="50"/>
                    </a:lnTo>
                    <a:lnTo>
                      <a:pt x="64" y="2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38A176"/>
              </a:solidFill>
              <a:ln w="0">
                <a:solidFill>
                  <a:srgbClr val="38A17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19" name="Freeform 4287"/>
              <p:cNvSpPr>
                <a:spLocks noChangeAspect="1"/>
              </p:cNvSpPr>
              <p:nvPr/>
            </p:nvSpPr>
            <p:spPr bwMode="auto">
              <a:xfrm>
                <a:off x="4918" y="2148"/>
                <a:ext cx="64" cy="50"/>
              </a:xfrm>
              <a:custGeom>
                <a:avLst/>
                <a:gdLst>
                  <a:gd name="T0" fmla="*/ 26 w 64"/>
                  <a:gd name="T1" fmla="*/ 0 h 50"/>
                  <a:gd name="T2" fmla="*/ 0 w 64"/>
                  <a:gd name="T3" fmla="*/ 22 h 50"/>
                  <a:gd name="T4" fmla="*/ 38 w 64"/>
                  <a:gd name="T5" fmla="*/ 50 h 50"/>
                  <a:gd name="T6" fmla="*/ 64 w 64"/>
                  <a:gd name="T7" fmla="*/ 28 h 50"/>
                  <a:gd name="T8" fmla="*/ 26 w 64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50"/>
                  <a:gd name="T17" fmla="*/ 64 w 64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50">
                    <a:moveTo>
                      <a:pt x="26" y="0"/>
                    </a:moveTo>
                    <a:lnTo>
                      <a:pt x="0" y="22"/>
                    </a:lnTo>
                    <a:lnTo>
                      <a:pt x="38" y="50"/>
                    </a:lnTo>
                    <a:lnTo>
                      <a:pt x="64" y="28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20" name="Freeform 4288"/>
              <p:cNvSpPr>
                <a:spLocks noChangeAspect="1"/>
              </p:cNvSpPr>
              <p:nvPr/>
            </p:nvSpPr>
            <p:spPr bwMode="auto">
              <a:xfrm>
                <a:off x="4956" y="2176"/>
                <a:ext cx="62" cy="52"/>
              </a:xfrm>
              <a:custGeom>
                <a:avLst/>
                <a:gdLst>
                  <a:gd name="T0" fmla="*/ 26 w 62"/>
                  <a:gd name="T1" fmla="*/ 0 h 52"/>
                  <a:gd name="T2" fmla="*/ 0 w 62"/>
                  <a:gd name="T3" fmla="*/ 22 h 52"/>
                  <a:gd name="T4" fmla="*/ 36 w 62"/>
                  <a:gd name="T5" fmla="*/ 52 h 52"/>
                  <a:gd name="T6" fmla="*/ 62 w 62"/>
                  <a:gd name="T7" fmla="*/ 32 h 52"/>
                  <a:gd name="T8" fmla="*/ 26 w 62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52"/>
                  <a:gd name="T17" fmla="*/ 62 w 62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52">
                    <a:moveTo>
                      <a:pt x="26" y="0"/>
                    </a:moveTo>
                    <a:lnTo>
                      <a:pt x="0" y="22"/>
                    </a:lnTo>
                    <a:lnTo>
                      <a:pt x="36" y="52"/>
                    </a:lnTo>
                    <a:lnTo>
                      <a:pt x="62" y="3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39A770"/>
              </a:solidFill>
              <a:ln w="0">
                <a:solidFill>
                  <a:srgbClr val="39A7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21" name="Freeform 4289"/>
              <p:cNvSpPr>
                <a:spLocks noChangeAspect="1"/>
              </p:cNvSpPr>
              <p:nvPr/>
            </p:nvSpPr>
            <p:spPr bwMode="auto">
              <a:xfrm>
                <a:off x="4956" y="2176"/>
                <a:ext cx="62" cy="52"/>
              </a:xfrm>
              <a:custGeom>
                <a:avLst/>
                <a:gdLst>
                  <a:gd name="T0" fmla="*/ 26 w 62"/>
                  <a:gd name="T1" fmla="*/ 0 h 52"/>
                  <a:gd name="T2" fmla="*/ 0 w 62"/>
                  <a:gd name="T3" fmla="*/ 22 h 52"/>
                  <a:gd name="T4" fmla="*/ 36 w 62"/>
                  <a:gd name="T5" fmla="*/ 52 h 52"/>
                  <a:gd name="T6" fmla="*/ 62 w 62"/>
                  <a:gd name="T7" fmla="*/ 32 h 52"/>
                  <a:gd name="T8" fmla="*/ 26 w 62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52"/>
                  <a:gd name="T17" fmla="*/ 62 w 62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52">
                    <a:moveTo>
                      <a:pt x="26" y="0"/>
                    </a:moveTo>
                    <a:lnTo>
                      <a:pt x="0" y="22"/>
                    </a:lnTo>
                    <a:lnTo>
                      <a:pt x="36" y="52"/>
                    </a:lnTo>
                    <a:lnTo>
                      <a:pt x="62" y="32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22" name="Freeform 4290"/>
              <p:cNvSpPr>
                <a:spLocks noChangeAspect="1"/>
              </p:cNvSpPr>
              <p:nvPr/>
            </p:nvSpPr>
            <p:spPr bwMode="auto">
              <a:xfrm>
                <a:off x="4992" y="2208"/>
                <a:ext cx="64" cy="50"/>
              </a:xfrm>
              <a:custGeom>
                <a:avLst/>
                <a:gdLst>
                  <a:gd name="T0" fmla="*/ 26 w 64"/>
                  <a:gd name="T1" fmla="*/ 0 h 50"/>
                  <a:gd name="T2" fmla="*/ 0 w 64"/>
                  <a:gd name="T3" fmla="*/ 20 h 50"/>
                  <a:gd name="T4" fmla="*/ 38 w 64"/>
                  <a:gd name="T5" fmla="*/ 50 h 50"/>
                  <a:gd name="T6" fmla="*/ 64 w 64"/>
                  <a:gd name="T7" fmla="*/ 30 h 50"/>
                  <a:gd name="T8" fmla="*/ 26 w 64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50"/>
                  <a:gd name="T17" fmla="*/ 64 w 64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50">
                    <a:moveTo>
                      <a:pt x="26" y="0"/>
                    </a:moveTo>
                    <a:lnTo>
                      <a:pt x="0" y="20"/>
                    </a:lnTo>
                    <a:lnTo>
                      <a:pt x="38" y="50"/>
                    </a:lnTo>
                    <a:lnTo>
                      <a:pt x="64" y="3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33A96C"/>
              </a:solidFill>
              <a:ln w="0">
                <a:solidFill>
                  <a:srgbClr val="33A96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23" name="Freeform 4291"/>
              <p:cNvSpPr>
                <a:spLocks noChangeAspect="1"/>
              </p:cNvSpPr>
              <p:nvPr/>
            </p:nvSpPr>
            <p:spPr bwMode="auto">
              <a:xfrm>
                <a:off x="4992" y="2208"/>
                <a:ext cx="64" cy="50"/>
              </a:xfrm>
              <a:custGeom>
                <a:avLst/>
                <a:gdLst>
                  <a:gd name="T0" fmla="*/ 26 w 64"/>
                  <a:gd name="T1" fmla="*/ 0 h 50"/>
                  <a:gd name="T2" fmla="*/ 0 w 64"/>
                  <a:gd name="T3" fmla="*/ 20 h 50"/>
                  <a:gd name="T4" fmla="*/ 38 w 64"/>
                  <a:gd name="T5" fmla="*/ 50 h 50"/>
                  <a:gd name="T6" fmla="*/ 64 w 64"/>
                  <a:gd name="T7" fmla="*/ 30 h 50"/>
                  <a:gd name="T8" fmla="*/ 26 w 64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50"/>
                  <a:gd name="T17" fmla="*/ 64 w 64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50">
                    <a:moveTo>
                      <a:pt x="26" y="0"/>
                    </a:moveTo>
                    <a:lnTo>
                      <a:pt x="0" y="20"/>
                    </a:lnTo>
                    <a:lnTo>
                      <a:pt x="38" y="50"/>
                    </a:lnTo>
                    <a:lnTo>
                      <a:pt x="64" y="30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24" name="Freeform 4292"/>
              <p:cNvSpPr>
                <a:spLocks noChangeAspect="1"/>
              </p:cNvSpPr>
              <p:nvPr/>
            </p:nvSpPr>
            <p:spPr bwMode="auto">
              <a:xfrm>
                <a:off x="5030" y="2238"/>
                <a:ext cx="64" cy="46"/>
              </a:xfrm>
              <a:custGeom>
                <a:avLst/>
                <a:gdLst>
                  <a:gd name="T0" fmla="*/ 26 w 64"/>
                  <a:gd name="T1" fmla="*/ 0 h 46"/>
                  <a:gd name="T2" fmla="*/ 0 w 64"/>
                  <a:gd name="T3" fmla="*/ 20 h 46"/>
                  <a:gd name="T4" fmla="*/ 40 w 64"/>
                  <a:gd name="T5" fmla="*/ 46 h 46"/>
                  <a:gd name="T6" fmla="*/ 64 w 64"/>
                  <a:gd name="T7" fmla="*/ 28 h 46"/>
                  <a:gd name="T8" fmla="*/ 26 w 64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46"/>
                  <a:gd name="T17" fmla="*/ 64 w 64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46">
                    <a:moveTo>
                      <a:pt x="26" y="0"/>
                    </a:moveTo>
                    <a:lnTo>
                      <a:pt x="0" y="20"/>
                    </a:lnTo>
                    <a:lnTo>
                      <a:pt x="40" y="46"/>
                    </a:lnTo>
                    <a:lnTo>
                      <a:pt x="64" y="2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25A66A"/>
              </a:solidFill>
              <a:ln w="0">
                <a:solidFill>
                  <a:srgbClr val="25A66A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25" name="Freeform 4293"/>
              <p:cNvSpPr>
                <a:spLocks noChangeAspect="1"/>
              </p:cNvSpPr>
              <p:nvPr/>
            </p:nvSpPr>
            <p:spPr bwMode="auto">
              <a:xfrm>
                <a:off x="5030" y="2238"/>
                <a:ext cx="64" cy="46"/>
              </a:xfrm>
              <a:custGeom>
                <a:avLst/>
                <a:gdLst>
                  <a:gd name="T0" fmla="*/ 26 w 64"/>
                  <a:gd name="T1" fmla="*/ 0 h 46"/>
                  <a:gd name="T2" fmla="*/ 0 w 64"/>
                  <a:gd name="T3" fmla="*/ 20 h 46"/>
                  <a:gd name="T4" fmla="*/ 40 w 64"/>
                  <a:gd name="T5" fmla="*/ 46 h 46"/>
                  <a:gd name="T6" fmla="*/ 64 w 64"/>
                  <a:gd name="T7" fmla="*/ 28 h 46"/>
                  <a:gd name="T8" fmla="*/ 26 w 64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46"/>
                  <a:gd name="T17" fmla="*/ 64 w 64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46">
                    <a:moveTo>
                      <a:pt x="26" y="0"/>
                    </a:moveTo>
                    <a:lnTo>
                      <a:pt x="0" y="20"/>
                    </a:lnTo>
                    <a:lnTo>
                      <a:pt x="40" y="46"/>
                    </a:lnTo>
                    <a:lnTo>
                      <a:pt x="64" y="28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26" name="Freeform 4294"/>
              <p:cNvSpPr>
                <a:spLocks noChangeAspect="1"/>
              </p:cNvSpPr>
              <p:nvPr/>
            </p:nvSpPr>
            <p:spPr bwMode="auto">
              <a:xfrm>
                <a:off x="5070" y="2266"/>
                <a:ext cx="64" cy="40"/>
              </a:xfrm>
              <a:custGeom>
                <a:avLst/>
                <a:gdLst>
                  <a:gd name="T0" fmla="*/ 24 w 64"/>
                  <a:gd name="T1" fmla="*/ 0 h 40"/>
                  <a:gd name="T2" fmla="*/ 0 w 64"/>
                  <a:gd name="T3" fmla="*/ 18 h 40"/>
                  <a:gd name="T4" fmla="*/ 38 w 64"/>
                  <a:gd name="T5" fmla="*/ 40 h 40"/>
                  <a:gd name="T6" fmla="*/ 64 w 64"/>
                  <a:gd name="T7" fmla="*/ 22 h 40"/>
                  <a:gd name="T8" fmla="*/ 24 w 64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40"/>
                  <a:gd name="T17" fmla="*/ 64 w 64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40">
                    <a:moveTo>
                      <a:pt x="24" y="0"/>
                    </a:moveTo>
                    <a:lnTo>
                      <a:pt x="0" y="18"/>
                    </a:lnTo>
                    <a:lnTo>
                      <a:pt x="38" y="40"/>
                    </a:lnTo>
                    <a:lnTo>
                      <a:pt x="64" y="2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119C6A"/>
              </a:solidFill>
              <a:ln w="0">
                <a:solidFill>
                  <a:srgbClr val="119C6A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27" name="Freeform 4295"/>
              <p:cNvSpPr>
                <a:spLocks noChangeAspect="1"/>
              </p:cNvSpPr>
              <p:nvPr/>
            </p:nvSpPr>
            <p:spPr bwMode="auto">
              <a:xfrm>
                <a:off x="5070" y="2266"/>
                <a:ext cx="64" cy="40"/>
              </a:xfrm>
              <a:custGeom>
                <a:avLst/>
                <a:gdLst>
                  <a:gd name="T0" fmla="*/ 24 w 64"/>
                  <a:gd name="T1" fmla="*/ 0 h 40"/>
                  <a:gd name="T2" fmla="*/ 0 w 64"/>
                  <a:gd name="T3" fmla="*/ 18 h 40"/>
                  <a:gd name="T4" fmla="*/ 38 w 64"/>
                  <a:gd name="T5" fmla="*/ 40 h 40"/>
                  <a:gd name="T6" fmla="*/ 64 w 64"/>
                  <a:gd name="T7" fmla="*/ 22 h 40"/>
                  <a:gd name="T8" fmla="*/ 24 w 64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40"/>
                  <a:gd name="T17" fmla="*/ 64 w 64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40">
                    <a:moveTo>
                      <a:pt x="24" y="0"/>
                    </a:moveTo>
                    <a:lnTo>
                      <a:pt x="0" y="18"/>
                    </a:lnTo>
                    <a:lnTo>
                      <a:pt x="38" y="40"/>
                    </a:lnTo>
                    <a:lnTo>
                      <a:pt x="64" y="22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28" name="Freeform 4296"/>
              <p:cNvSpPr>
                <a:spLocks noChangeAspect="1"/>
              </p:cNvSpPr>
              <p:nvPr/>
            </p:nvSpPr>
            <p:spPr bwMode="auto">
              <a:xfrm>
                <a:off x="5108" y="2288"/>
                <a:ext cx="66" cy="34"/>
              </a:xfrm>
              <a:custGeom>
                <a:avLst/>
                <a:gdLst>
                  <a:gd name="T0" fmla="*/ 26 w 66"/>
                  <a:gd name="T1" fmla="*/ 0 h 34"/>
                  <a:gd name="T2" fmla="*/ 0 w 66"/>
                  <a:gd name="T3" fmla="*/ 18 h 34"/>
                  <a:gd name="T4" fmla="*/ 40 w 66"/>
                  <a:gd name="T5" fmla="*/ 34 h 34"/>
                  <a:gd name="T6" fmla="*/ 66 w 66"/>
                  <a:gd name="T7" fmla="*/ 16 h 34"/>
                  <a:gd name="T8" fmla="*/ 26 w 66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4"/>
                  <a:gd name="T17" fmla="*/ 66 w 66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4">
                    <a:moveTo>
                      <a:pt x="26" y="0"/>
                    </a:moveTo>
                    <a:lnTo>
                      <a:pt x="0" y="18"/>
                    </a:lnTo>
                    <a:lnTo>
                      <a:pt x="40" y="34"/>
                    </a:lnTo>
                    <a:lnTo>
                      <a:pt x="66" y="1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8A6F"/>
              </a:solidFill>
              <a:ln w="0">
                <a:solidFill>
                  <a:srgbClr val="008A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29" name="Freeform 4297"/>
              <p:cNvSpPr>
                <a:spLocks noChangeAspect="1"/>
              </p:cNvSpPr>
              <p:nvPr/>
            </p:nvSpPr>
            <p:spPr bwMode="auto">
              <a:xfrm>
                <a:off x="5108" y="2288"/>
                <a:ext cx="66" cy="34"/>
              </a:xfrm>
              <a:custGeom>
                <a:avLst/>
                <a:gdLst>
                  <a:gd name="T0" fmla="*/ 26 w 66"/>
                  <a:gd name="T1" fmla="*/ 0 h 34"/>
                  <a:gd name="T2" fmla="*/ 0 w 66"/>
                  <a:gd name="T3" fmla="*/ 18 h 34"/>
                  <a:gd name="T4" fmla="*/ 40 w 66"/>
                  <a:gd name="T5" fmla="*/ 34 h 34"/>
                  <a:gd name="T6" fmla="*/ 66 w 66"/>
                  <a:gd name="T7" fmla="*/ 16 h 34"/>
                  <a:gd name="T8" fmla="*/ 26 w 66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4"/>
                  <a:gd name="T17" fmla="*/ 66 w 66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4">
                    <a:moveTo>
                      <a:pt x="26" y="0"/>
                    </a:moveTo>
                    <a:lnTo>
                      <a:pt x="0" y="18"/>
                    </a:lnTo>
                    <a:lnTo>
                      <a:pt x="40" y="34"/>
                    </a:lnTo>
                    <a:lnTo>
                      <a:pt x="66" y="16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30" name="Freeform 4298"/>
              <p:cNvSpPr>
                <a:spLocks noChangeAspect="1"/>
              </p:cNvSpPr>
              <p:nvPr/>
            </p:nvSpPr>
            <p:spPr bwMode="auto">
              <a:xfrm>
                <a:off x="4022" y="1892"/>
                <a:ext cx="54" cy="22"/>
              </a:xfrm>
              <a:custGeom>
                <a:avLst/>
                <a:gdLst>
                  <a:gd name="T0" fmla="*/ 28 w 54"/>
                  <a:gd name="T1" fmla="*/ 0 h 22"/>
                  <a:gd name="T2" fmla="*/ 0 w 54"/>
                  <a:gd name="T3" fmla="*/ 12 h 22"/>
                  <a:gd name="T4" fmla="*/ 26 w 54"/>
                  <a:gd name="T5" fmla="*/ 22 h 22"/>
                  <a:gd name="T6" fmla="*/ 54 w 54"/>
                  <a:gd name="T7" fmla="*/ 10 h 22"/>
                  <a:gd name="T8" fmla="*/ 28 w 5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2"/>
                  <a:gd name="T17" fmla="*/ 54 w 5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2">
                    <a:moveTo>
                      <a:pt x="28" y="0"/>
                    </a:moveTo>
                    <a:lnTo>
                      <a:pt x="0" y="12"/>
                    </a:lnTo>
                    <a:lnTo>
                      <a:pt x="26" y="22"/>
                    </a:lnTo>
                    <a:lnTo>
                      <a:pt x="54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31" name="Freeform 4299"/>
              <p:cNvSpPr>
                <a:spLocks noChangeAspect="1"/>
              </p:cNvSpPr>
              <p:nvPr/>
            </p:nvSpPr>
            <p:spPr bwMode="auto">
              <a:xfrm>
                <a:off x="4022" y="1892"/>
                <a:ext cx="54" cy="22"/>
              </a:xfrm>
              <a:custGeom>
                <a:avLst/>
                <a:gdLst>
                  <a:gd name="T0" fmla="*/ 28 w 54"/>
                  <a:gd name="T1" fmla="*/ 0 h 22"/>
                  <a:gd name="T2" fmla="*/ 0 w 54"/>
                  <a:gd name="T3" fmla="*/ 12 h 22"/>
                  <a:gd name="T4" fmla="*/ 26 w 54"/>
                  <a:gd name="T5" fmla="*/ 22 h 22"/>
                  <a:gd name="T6" fmla="*/ 54 w 54"/>
                  <a:gd name="T7" fmla="*/ 10 h 22"/>
                  <a:gd name="T8" fmla="*/ 28 w 5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2"/>
                  <a:gd name="T17" fmla="*/ 54 w 5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2">
                    <a:moveTo>
                      <a:pt x="28" y="0"/>
                    </a:moveTo>
                    <a:lnTo>
                      <a:pt x="0" y="12"/>
                    </a:lnTo>
                    <a:lnTo>
                      <a:pt x="26" y="22"/>
                    </a:lnTo>
                    <a:lnTo>
                      <a:pt x="54" y="10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32" name="Freeform 4300"/>
              <p:cNvSpPr>
                <a:spLocks noChangeAspect="1"/>
              </p:cNvSpPr>
              <p:nvPr/>
            </p:nvSpPr>
            <p:spPr bwMode="auto">
              <a:xfrm>
                <a:off x="4048" y="1902"/>
                <a:ext cx="54" cy="24"/>
              </a:xfrm>
              <a:custGeom>
                <a:avLst/>
                <a:gdLst>
                  <a:gd name="T0" fmla="*/ 28 w 54"/>
                  <a:gd name="T1" fmla="*/ 0 h 24"/>
                  <a:gd name="T2" fmla="*/ 0 w 54"/>
                  <a:gd name="T3" fmla="*/ 12 h 24"/>
                  <a:gd name="T4" fmla="*/ 26 w 54"/>
                  <a:gd name="T5" fmla="*/ 24 h 24"/>
                  <a:gd name="T6" fmla="*/ 54 w 54"/>
                  <a:gd name="T7" fmla="*/ 10 h 24"/>
                  <a:gd name="T8" fmla="*/ 28 w 54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4"/>
                  <a:gd name="T17" fmla="*/ 54 w 54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4">
                    <a:moveTo>
                      <a:pt x="28" y="0"/>
                    </a:moveTo>
                    <a:lnTo>
                      <a:pt x="0" y="12"/>
                    </a:lnTo>
                    <a:lnTo>
                      <a:pt x="26" y="24"/>
                    </a:lnTo>
                    <a:lnTo>
                      <a:pt x="54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8A6F"/>
              </a:solidFill>
              <a:ln w="0">
                <a:solidFill>
                  <a:srgbClr val="008A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33" name="Freeform 4301"/>
              <p:cNvSpPr>
                <a:spLocks noChangeAspect="1"/>
              </p:cNvSpPr>
              <p:nvPr/>
            </p:nvSpPr>
            <p:spPr bwMode="auto">
              <a:xfrm>
                <a:off x="4048" y="1902"/>
                <a:ext cx="54" cy="24"/>
              </a:xfrm>
              <a:custGeom>
                <a:avLst/>
                <a:gdLst>
                  <a:gd name="T0" fmla="*/ 28 w 54"/>
                  <a:gd name="T1" fmla="*/ 0 h 24"/>
                  <a:gd name="T2" fmla="*/ 0 w 54"/>
                  <a:gd name="T3" fmla="*/ 12 h 24"/>
                  <a:gd name="T4" fmla="*/ 26 w 54"/>
                  <a:gd name="T5" fmla="*/ 24 h 24"/>
                  <a:gd name="T6" fmla="*/ 54 w 54"/>
                  <a:gd name="T7" fmla="*/ 10 h 24"/>
                  <a:gd name="T8" fmla="*/ 28 w 54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4"/>
                  <a:gd name="T17" fmla="*/ 54 w 54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4">
                    <a:moveTo>
                      <a:pt x="28" y="0"/>
                    </a:moveTo>
                    <a:lnTo>
                      <a:pt x="0" y="12"/>
                    </a:lnTo>
                    <a:lnTo>
                      <a:pt x="26" y="24"/>
                    </a:lnTo>
                    <a:lnTo>
                      <a:pt x="54" y="10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34" name="Freeform 4302"/>
              <p:cNvSpPr>
                <a:spLocks noChangeAspect="1"/>
              </p:cNvSpPr>
              <p:nvPr/>
            </p:nvSpPr>
            <p:spPr bwMode="auto">
              <a:xfrm>
                <a:off x="4074" y="1912"/>
                <a:ext cx="56" cy="24"/>
              </a:xfrm>
              <a:custGeom>
                <a:avLst/>
                <a:gdLst>
                  <a:gd name="T0" fmla="*/ 28 w 56"/>
                  <a:gd name="T1" fmla="*/ 0 h 24"/>
                  <a:gd name="T2" fmla="*/ 0 w 56"/>
                  <a:gd name="T3" fmla="*/ 14 h 24"/>
                  <a:gd name="T4" fmla="*/ 28 w 56"/>
                  <a:gd name="T5" fmla="*/ 24 h 24"/>
                  <a:gd name="T6" fmla="*/ 56 w 56"/>
                  <a:gd name="T7" fmla="*/ 12 h 24"/>
                  <a:gd name="T8" fmla="*/ 28 w 56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4"/>
                  <a:gd name="T17" fmla="*/ 56 w 5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4">
                    <a:moveTo>
                      <a:pt x="28" y="0"/>
                    </a:moveTo>
                    <a:lnTo>
                      <a:pt x="0" y="14"/>
                    </a:lnTo>
                    <a:lnTo>
                      <a:pt x="28" y="24"/>
                    </a:lnTo>
                    <a:lnTo>
                      <a:pt x="56" y="12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35" name="Freeform 4303"/>
              <p:cNvSpPr>
                <a:spLocks noChangeAspect="1"/>
              </p:cNvSpPr>
              <p:nvPr/>
            </p:nvSpPr>
            <p:spPr bwMode="auto">
              <a:xfrm>
                <a:off x="4074" y="1912"/>
                <a:ext cx="56" cy="24"/>
              </a:xfrm>
              <a:custGeom>
                <a:avLst/>
                <a:gdLst>
                  <a:gd name="T0" fmla="*/ 28 w 56"/>
                  <a:gd name="T1" fmla="*/ 0 h 24"/>
                  <a:gd name="T2" fmla="*/ 0 w 56"/>
                  <a:gd name="T3" fmla="*/ 14 h 24"/>
                  <a:gd name="T4" fmla="*/ 28 w 56"/>
                  <a:gd name="T5" fmla="*/ 24 h 24"/>
                  <a:gd name="T6" fmla="*/ 56 w 56"/>
                  <a:gd name="T7" fmla="*/ 12 h 24"/>
                  <a:gd name="T8" fmla="*/ 28 w 56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4"/>
                  <a:gd name="T17" fmla="*/ 56 w 5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4">
                    <a:moveTo>
                      <a:pt x="28" y="0"/>
                    </a:moveTo>
                    <a:lnTo>
                      <a:pt x="0" y="14"/>
                    </a:lnTo>
                    <a:lnTo>
                      <a:pt x="28" y="24"/>
                    </a:lnTo>
                    <a:lnTo>
                      <a:pt x="56" y="12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36" name="Freeform 4304"/>
              <p:cNvSpPr>
                <a:spLocks noChangeAspect="1"/>
              </p:cNvSpPr>
              <p:nvPr/>
            </p:nvSpPr>
            <p:spPr bwMode="auto">
              <a:xfrm>
                <a:off x="4102" y="1924"/>
                <a:ext cx="54" cy="22"/>
              </a:xfrm>
              <a:custGeom>
                <a:avLst/>
                <a:gdLst>
                  <a:gd name="T0" fmla="*/ 28 w 54"/>
                  <a:gd name="T1" fmla="*/ 0 h 22"/>
                  <a:gd name="T2" fmla="*/ 0 w 54"/>
                  <a:gd name="T3" fmla="*/ 12 h 22"/>
                  <a:gd name="T4" fmla="*/ 26 w 54"/>
                  <a:gd name="T5" fmla="*/ 22 h 22"/>
                  <a:gd name="T6" fmla="*/ 54 w 54"/>
                  <a:gd name="T7" fmla="*/ 10 h 22"/>
                  <a:gd name="T8" fmla="*/ 28 w 5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2"/>
                  <a:gd name="T17" fmla="*/ 54 w 5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2">
                    <a:moveTo>
                      <a:pt x="28" y="0"/>
                    </a:moveTo>
                    <a:lnTo>
                      <a:pt x="0" y="12"/>
                    </a:lnTo>
                    <a:lnTo>
                      <a:pt x="26" y="22"/>
                    </a:lnTo>
                    <a:lnTo>
                      <a:pt x="54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37" name="Freeform 4305"/>
              <p:cNvSpPr>
                <a:spLocks noChangeAspect="1"/>
              </p:cNvSpPr>
              <p:nvPr/>
            </p:nvSpPr>
            <p:spPr bwMode="auto">
              <a:xfrm>
                <a:off x="4102" y="1924"/>
                <a:ext cx="54" cy="22"/>
              </a:xfrm>
              <a:custGeom>
                <a:avLst/>
                <a:gdLst>
                  <a:gd name="T0" fmla="*/ 28 w 54"/>
                  <a:gd name="T1" fmla="*/ 0 h 22"/>
                  <a:gd name="T2" fmla="*/ 0 w 54"/>
                  <a:gd name="T3" fmla="*/ 12 h 22"/>
                  <a:gd name="T4" fmla="*/ 26 w 54"/>
                  <a:gd name="T5" fmla="*/ 22 h 22"/>
                  <a:gd name="T6" fmla="*/ 54 w 54"/>
                  <a:gd name="T7" fmla="*/ 10 h 22"/>
                  <a:gd name="T8" fmla="*/ 28 w 5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2"/>
                  <a:gd name="T17" fmla="*/ 54 w 5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2">
                    <a:moveTo>
                      <a:pt x="28" y="0"/>
                    </a:moveTo>
                    <a:lnTo>
                      <a:pt x="0" y="12"/>
                    </a:lnTo>
                    <a:lnTo>
                      <a:pt x="26" y="22"/>
                    </a:lnTo>
                    <a:lnTo>
                      <a:pt x="54" y="10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38" name="Freeform 4306"/>
              <p:cNvSpPr>
                <a:spLocks noChangeAspect="1"/>
              </p:cNvSpPr>
              <p:nvPr/>
            </p:nvSpPr>
            <p:spPr bwMode="auto">
              <a:xfrm>
                <a:off x="4128" y="1934"/>
                <a:ext cx="56" cy="22"/>
              </a:xfrm>
              <a:custGeom>
                <a:avLst/>
                <a:gdLst>
                  <a:gd name="T0" fmla="*/ 28 w 56"/>
                  <a:gd name="T1" fmla="*/ 0 h 22"/>
                  <a:gd name="T2" fmla="*/ 0 w 56"/>
                  <a:gd name="T3" fmla="*/ 12 h 22"/>
                  <a:gd name="T4" fmla="*/ 28 w 56"/>
                  <a:gd name="T5" fmla="*/ 22 h 22"/>
                  <a:gd name="T6" fmla="*/ 56 w 56"/>
                  <a:gd name="T7" fmla="*/ 10 h 22"/>
                  <a:gd name="T8" fmla="*/ 28 w 56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2"/>
                  <a:gd name="T17" fmla="*/ 56 w 56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2">
                    <a:moveTo>
                      <a:pt x="28" y="0"/>
                    </a:moveTo>
                    <a:lnTo>
                      <a:pt x="0" y="12"/>
                    </a:lnTo>
                    <a:lnTo>
                      <a:pt x="28" y="22"/>
                    </a:lnTo>
                    <a:lnTo>
                      <a:pt x="56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886F"/>
              </a:solidFill>
              <a:ln w="0">
                <a:solidFill>
                  <a:srgbClr val="0088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39" name="Freeform 4307"/>
              <p:cNvSpPr>
                <a:spLocks noChangeAspect="1"/>
              </p:cNvSpPr>
              <p:nvPr/>
            </p:nvSpPr>
            <p:spPr bwMode="auto">
              <a:xfrm>
                <a:off x="4128" y="1934"/>
                <a:ext cx="56" cy="22"/>
              </a:xfrm>
              <a:custGeom>
                <a:avLst/>
                <a:gdLst>
                  <a:gd name="T0" fmla="*/ 28 w 56"/>
                  <a:gd name="T1" fmla="*/ 0 h 22"/>
                  <a:gd name="T2" fmla="*/ 0 w 56"/>
                  <a:gd name="T3" fmla="*/ 12 h 22"/>
                  <a:gd name="T4" fmla="*/ 28 w 56"/>
                  <a:gd name="T5" fmla="*/ 22 h 22"/>
                  <a:gd name="T6" fmla="*/ 56 w 56"/>
                  <a:gd name="T7" fmla="*/ 10 h 22"/>
                  <a:gd name="T8" fmla="*/ 28 w 56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2"/>
                  <a:gd name="T17" fmla="*/ 56 w 56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2">
                    <a:moveTo>
                      <a:pt x="28" y="0"/>
                    </a:moveTo>
                    <a:lnTo>
                      <a:pt x="0" y="12"/>
                    </a:lnTo>
                    <a:lnTo>
                      <a:pt x="28" y="22"/>
                    </a:lnTo>
                    <a:lnTo>
                      <a:pt x="56" y="10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40" name="Freeform 4308"/>
              <p:cNvSpPr>
                <a:spLocks noChangeAspect="1"/>
              </p:cNvSpPr>
              <p:nvPr/>
            </p:nvSpPr>
            <p:spPr bwMode="auto">
              <a:xfrm>
                <a:off x="4156" y="1944"/>
                <a:ext cx="54" cy="24"/>
              </a:xfrm>
              <a:custGeom>
                <a:avLst/>
                <a:gdLst>
                  <a:gd name="T0" fmla="*/ 28 w 54"/>
                  <a:gd name="T1" fmla="*/ 0 h 24"/>
                  <a:gd name="T2" fmla="*/ 0 w 54"/>
                  <a:gd name="T3" fmla="*/ 12 h 24"/>
                  <a:gd name="T4" fmla="*/ 26 w 54"/>
                  <a:gd name="T5" fmla="*/ 24 h 24"/>
                  <a:gd name="T6" fmla="*/ 54 w 54"/>
                  <a:gd name="T7" fmla="*/ 10 h 24"/>
                  <a:gd name="T8" fmla="*/ 28 w 54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4"/>
                  <a:gd name="T17" fmla="*/ 54 w 54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4">
                    <a:moveTo>
                      <a:pt x="28" y="0"/>
                    </a:moveTo>
                    <a:lnTo>
                      <a:pt x="0" y="12"/>
                    </a:lnTo>
                    <a:lnTo>
                      <a:pt x="26" y="24"/>
                    </a:lnTo>
                    <a:lnTo>
                      <a:pt x="54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876F"/>
              </a:solidFill>
              <a:ln w="0">
                <a:solidFill>
                  <a:srgbClr val="0087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41" name="Freeform 4309"/>
              <p:cNvSpPr>
                <a:spLocks noChangeAspect="1"/>
              </p:cNvSpPr>
              <p:nvPr/>
            </p:nvSpPr>
            <p:spPr bwMode="auto">
              <a:xfrm>
                <a:off x="4156" y="1944"/>
                <a:ext cx="54" cy="24"/>
              </a:xfrm>
              <a:custGeom>
                <a:avLst/>
                <a:gdLst>
                  <a:gd name="T0" fmla="*/ 28 w 54"/>
                  <a:gd name="T1" fmla="*/ 0 h 24"/>
                  <a:gd name="T2" fmla="*/ 0 w 54"/>
                  <a:gd name="T3" fmla="*/ 12 h 24"/>
                  <a:gd name="T4" fmla="*/ 26 w 54"/>
                  <a:gd name="T5" fmla="*/ 24 h 24"/>
                  <a:gd name="T6" fmla="*/ 54 w 54"/>
                  <a:gd name="T7" fmla="*/ 10 h 24"/>
                  <a:gd name="T8" fmla="*/ 28 w 54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4"/>
                  <a:gd name="T17" fmla="*/ 54 w 54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4">
                    <a:moveTo>
                      <a:pt x="28" y="0"/>
                    </a:moveTo>
                    <a:lnTo>
                      <a:pt x="0" y="12"/>
                    </a:lnTo>
                    <a:lnTo>
                      <a:pt x="26" y="24"/>
                    </a:lnTo>
                    <a:lnTo>
                      <a:pt x="54" y="10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42" name="Freeform 4310"/>
              <p:cNvSpPr>
                <a:spLocks noChangeAspect="1"/>
              </p:cNvSpPr>
              <p:nvPr/>
            </p:nvSpPr>
            <p:spPr bwMode="auto">
              <a:xfrm>
                <a:off x="4182" y="1954"/>
                <a:ext cx="56" cy="24"/>
              </a:xfrm>
              <a:custGeom>
                <a:avLst/>
                <a:gdLst>
                  <a:gd name="T0" fmla="*/ 28 w 56"/>
                  <a:gd name="T1" fmla="*/ 0 h 24"/>
                  <a:gd name="T2" fmla="*/ 0 w 56"/>
                  <a:gd name="T3" fmla="*/ 14 h 24"/>
                  <a:gd name="T4" fmla="*/ 28 w 56"/>
                  <a:gd name="T5" fmla="*/ 24 h 24"/>
                  <a:gd name="T6" fmla="*/ 56 w 56"/>
                  <a:gd name="T7" fmla="*/ 10 h 24"/>
                  <a:gd name="T8" fmla="*/ 28 w 56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4"/>
                  <a:gd name="T17" fmla="*/ 56 w 5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4">
                    <a:moveTo>
                      <a:pt x="28" y="0"/>
                    </a:moveTo>
                    <a:lnTo>
                      <a:pt x="0" y="14"/>
                    </a:lnTo>
                    <a:lnTo>
                      <a:pt x="28" y="24"/>
                    </a:lnTo>
                    <a:lnTo>
                      <a:pt x="56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8570"/>
              </a:solidFill>
              <a:ln w="0">
                <a:solidFill>
                  <a:srgbClr val="0085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43" name="Freeform 4311"/>
              <p:cNvSpPr>
                <a:spLocks noChangeAspect="1"/>
              </p:cNvSpPr>
              <p:nvPr/>
            </p:nvSpPr>
            <p:spPr bwMode="auto">
              <a:xfrm>
                <a:off x="4182" y="1954"/>
                <a:ext cx="56" cy="24"/>
              </a:xfrm>
              <a:custGeom>
                <a:avLst/>
                <a:gdLst>
                  <a:gd name="T0" fmla="*/ 28 w 56"/>
                  <a:gd name="T1" fmla="*/ 0 h 24"/>
                  <a:gd name="T2" fmla="*/ 0 w 56"/>
                  <a:gd name="T3" fmla="*/ 14 h 24"/>
                  <a:gd name="T4" fmla="*/ 28 w 56"/>
                  <a:gd name="T5" fmla="*/ 24 h 24"/>
                  <a:gd name="T6" fmla="*/ 56 w 56"/>
                  <a:gd name="T7" fmla="*/ 10 h 24"/>
                  <a:gd name="T8" fmla="*/ 28 w 56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4"/>
                  <a:gd name="T17" fmla="*/ 56 w 5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4">
                    <a:moveTo>
                      <a:pt x="28" y="0"/>
                    </a:moveTo>
                    <a:lnTo>
                      <a:pt x="0" y="14"/>
                    </a:lnTo>
                    <a:lnTo>
                      <a:pt x="28" y="24"/>
                    </a:lnTo>
                    <a:lnTo>
                      <a:pt x="56" y="10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44" name="Freeform 4312"/>
              <p:cNvSpPr>
                <a:spLocks noChangeAspect="1"/>
              </p:cNvSpPr>
              <p:nvPr/>
            </p:nvSpPr>
            <p:spPr bwMode="auto">
              <a:xfrm>
                <a:off x="4210" y="1964"/>
                <a:ext cx="56" cy="22"/>
              </a:xfrm>
              <a:custGeom>
                <a:avLst/>
                <a:gdLst>
                  <a:gd name="T0" fmla="*/ 28 w 56"/>
                  <a:gd name="T1" fmla="*/ 0 h 22"/>
                  <a:gd name="T2" fmla="*/ 0 w 56"/>
                  <a:gd name="T3" fmla="*/ 14 h 22"/>
                  <a:gd name="T4" fmla="*/ 28 w 56"/>
                  <a:gd name="T5" fmla="*/ 22 h 22"/>
                  <a:gd name="T6" fmla="*/ 56 w 56"/>
                  <a:gd name="T7" fmla="*/ 10 h 22"/>
                  <a:gd name="T8" fmla="*/ 28 w 56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2"/>
                  <a:gd name="T17" fmla="*/ 56 w 56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2">
                    <a:moveTo>
                      <a:pt x="28" y="0"/>
                    </a:moveTo>
                    <a:lnTo>
                      <a:pt x="0" y="14"/>
                    </a:lnTo>
                    <a:lnTo>
                      <a:pt x="28" y="22"/>
                    </a:lnTo>
                    <a:lnTo>
                      <a:pt x="56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8370"/>
              </a:solidFill>
              <a:ln w="0">
                <a:solidFill>
                  <a:srgbClr val="0083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45" name="Freeform 4313"/>
              <p:cNvSpPr>
                <a:spLocks noChangeAspect="1"/>
              </p:cNvSpPr>
              <p:nvPr/>
            </p:nvSpPr>
            <p:spPr bwMode="auto">
              <a:xfrm>
                <a:off x="4210" y="1964"/>
                <a:ext cx="56" cy="22"/>
              </a:xfrm>
              <a:custGeom>
                <a:avLst/>
                <a:gdLst>
                  <a:gd name="T0" fmla="*/ 28 w 56"/>
                  <a:gd name="T1" fmla="*/ 0 h 22"/>
                  <a:gd name="T2" fmla="*/ 0 w 56"/>
                  <a:gd name="T3" fmla="*/ 14 h 22"/>
                  <a:gd name="T4" fmla="*/ 28 w 56"/>
                  <a:gd name="T5" fmla="*/ 22 h 22"/>
                  <a:gd name="T6" fmla="*/ 56 w 56"/>
                  <a:gd name="T7" fmla="*/ 10 h 22"/>
                  <a:gd name="T8" fmla="*/ 28 w 56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2"/>
                  <a:gd name="T17" fmla="*/ 56 w 56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2">
                    <a:moveTo>
                      <a:pt x="28" y="0"/>
                    </a:moveTo>
                    <a:lnTo>
                      <a:pt x="0" y="14"/>
                    </a:lnTo>
                    <a:lnTo>
                      <a:pt x="28" y="22"/>
                    </a:lnTo>
                    <a:lnTo>
                      <a:pt x="56" y="10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46" name="Freeform 4314"/>
              <p:cNvSpPr>
                <a:spLocks noChangeAspect="1"/>
              </p:cNvSpPr>
              <p:nvPr/>
            </p:nvSpPr>
            <p:spPr bwMode="auto">
              <a:xfrm>
                <a:off x="4238" y="1974"/>
                <a:ext cx="58" cy="22"/>
              </a:xfrm>
              <a:custGeom>
                <a:avLst/>
                <a:gdLst>
                  <a:gd name="T0" fmla="*/ 28 w 58"/>
                  <a:gd name="T1" fmla="*/ 0 h 22"/>
                  <a:gd name="T2" fmla="*/ 0 w 58"/>
                  <a:gd name="T3" fmla="*/ 12 h 22"/>
                  <a:gd name="T4" fmla="*/ 30 w 58"/>
                  <a:gd name="T5" fmla="*/ 22 h 22"/>
                  <a:gd name="T6" fmla="*/ 58 w 58"/>
                  <a:gd name="T7" fmla="*/ 8 h 22"/>
                  <a:gd name="T8" fmla="*/ 28 w 58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2"/>
                  <a:gd name="T17" fmla="*/ 58 w 58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2">
                    <a:moveTo>
                      <a:pt x="28" y="0"/>
                    </a:moveTo>
                    <a:lnTo>
                      <a:pt x="0" y="12"/>
                    </a:lnTo>
                    <a:lnTo>
                      <a:pt x="30" y="22"/>
                    </a:lnTo>
                    <a:lnTo>
                      <a:pt x="58" y="8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8170"/>
              </a:solidFill>
              <a:ln w="0">
                <a:solidFill>
                  <a:srgbClr val="0081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47" name="Freeform 4315"/>
              <p:cNvSpPr>
                <a:spLocks noChangeAspect="1"/>
              </p:cNvSpPr>
              <p:nvPr/>
            </p:nvSpPr>
            <p:spPr bwMode="auto">
              <a:xfrm>
                <a:off x="4238" y="1974"/>
                <a:ext cx="58" cy="22"/>
              </a:xfrm>
              <a:custGeom>
                <a:avLst/>
                <a:gdLst>
                  <a:gd name="T0" fmla="*/ 28 w 58"/>
                  <a:gd name="T1" fmla="*/ 0 h 22"/>
                  <a:gd name="T2" fmla="*/ 0 w 58"/>
                  <a:gd name="T3" fmla="*/ 12 h 22"/>
                  <a:gd name="T4" fmla="*/ 30 w 58"/>
                  <a:gd name="T5" fmla="*/ 22 h 22"/>
                  <a:gd name="T6" fmla="*/ 58 w 58"/>
                  <a:gd name="T7" fmla="*/ 8 h 22"/>
                  <a:gd name="T8" fmla="*/ 28 w 58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2"/>
                  <a:gd name="T17" fmla="*/ 58 w 58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2">
                    <a:moveTo>
                      <a:pt x="28" y="0"/>
                    </a:moveTo>
                    <a:lnTo>
                      <a:pt x="0" y="12"/>
                    </a:lnTo>
                    <a:lnTo>
                      <a:pt x="30" y="22"/>
                    </a:lnTo>
                    <a:lnTo>
                      <a:pt x="58" y="8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48" name="Freeform 4316"/>
              <p:cNvSpPr>
                <a:spLocks noChangeAspect="1"/>
              </p:cNvSpPr>
              <p:nvPr/>
            </p:nvSpPr>
            <p:spPr bwMode="auto">
              <a:xfrm>
                <a:off x="4268" y="1982"/>
                <a:ext cx="56" cy="22"/>
              </a:xfrm>
              <a:custGeom>
                <a:avLst/>
                <a:gdLst>
                  <a:gd name="T0" fmla="*/ 28 w 56"/>
                  <a:gd name="T1" fmla="*/ 0 h 22"/>
                  <a:gd name="T2" fmla="*/ 0 w 56"/>
                  <a:gd name="T3" fmla="*/ 14 h 22"/>
                  <a:gd name="T4" fmla="*/ 28 w 56"/>
                  <a:gd name="T5" fmla="*/ 22 h 22"/>
                  <a:gd name="T6" fmla="*/ 56 w 56"/>
                  <a:gd name="T7" fmla="*/ 8 h 22"/>
                  <a:gd name="T8" fmla="*/ 28 w 56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2"/>
                  <a:gd name="T17" fmla="*/ 56 w 56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2">
                    <a:moveTo>
                      <a:pt x="28" y="0"/>
                    </a:moveTo>
                    <a:lnTo>
                      <a:pt x="0" y="14"/>
                    </a:lnTo>
                    <a:lnTo>
                      <a:pt x="28" y="22"/>
                    </a:lnTo>
                    <a:lnTo>
                      <a:pt x="56" y="8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7D71"/>
              </a:solidFill>
              <a:ln w="0">
                <a:solidFill>
                  <a:srgbClr val="007D7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49" name="Freeform 4317"/>
              <p:cNvSpPr>
                <a:spLocks noChangeAspect="1"/>
              </p:cNvSpPr>
              <p:nvPr/>
            </p:nvSpPr>
            <p:spPr bwMode="auto">
              <a:xfrm>
                <a:off x="4268" y="1982"/>
                <a:ext cx="56" cy="22"/>
              </a:xfrm>
              <a:custGeom>
                <a:avLst/>
                <a:gdLst>
                  <a:gd name="T0" fmla="*/ 28 w 56"/>
                  <a:gd name="T1" fmla="*/ 0 h 22"/>
                  <a:gd name="T2" fmla="*/ 0 w 56"/>
                  <a:gd name="T3" fmla="*/ 14 h 22"/>
                  <a:gd name="T4" fmla="*/ 28 w 56"/>
                  <a:gd name="T5" fmla="*/ 22 h 22"/>
                  <a:gd name="T6" fmla="*/ 56 w 56"/>
                  <a:gd name="T7" fmla="*/ 8 h 22"/>
                  <a:gd name="T8" fmla="*/ 28 w 56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2"/>
                  <a:gd name="T17" fmla="*/ 56 w 56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2">
                    <a:moveTo>
                      <a:pt x="28" y="0"/>
                    </a:moveTo>
                    <a:lnTo>
                      <a:pt x="0" y="14"/>
                    </a:lnTo>
                    <a:lnTo>
                      <a:pt x="28" y="22"/>
                    </a:lnTo>
                    <a:lnTo>
                      <a:pt x="56" y="8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50" name="Freeform 4318"/>
              <p:cNvSpPr>
                <a:spLocks noChangeAspect="1"/>
              </p:cNvSpPr>
              <p:nvPr/>
            </p:nvSpPr>
            <p:spPr bwMode="auto">
              <a:xfrm>
                <a:off x="4296" y="1990"/>
                <a:ext cx="58" cy="24"/>
              </a:xfrm>
              <a:custGeom>
                <a:avLst/>
                <a:gdLst>
                  <a:gd name="T0" fmla="*/ 28 w 58"/>
                  <a:gd name="T1" fmla="*/ 0 h 24"/>
                  <a:gd name="T2" fmla="*/ 0 w 58"/>
                  <a:gd name="T3" fmla="*/ 14 h 24"/>
                  <a:gd name="T4" fmla="*/ 30 w 58"/>
                  <a:gd name="T5" fmla="*/ 24 h 24"/>
                  <a:gd name="T6" fmla="*/ 58 w 58"/>
                  <a:gd name="T7" fmla="*/ 8 h 24"/>
                  <a:gd name="T8" fmla="*/ 28 w 5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4"/>
                  <a:gd name="T17" fmla="*/ 58 w 5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4">
                    <a:moveTo>
                      <a:pt x="28" y="0"/>
                    </a:moveTo>
                    <a:lnTo>
                      <a:pt x="0" y="14"/>
                    </a:lnTo>
                    <a:lnTo>
                      <a:pt x="30" y="24"/>
                    </a:lnTo>
                    <a:lnTo>
                      <a:pt x="58" y="8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7A72"/>
              </a:solidFill>
              <a:ln w="0">
                <a:solidFill>
                  <a:srgbClr val="007A7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51" name="Freeform 4319"/>
              <p:cNvSpPr>
                <a:spLocks noChangeAspect="1"/>
              </p:cNvSpPr>
              <p:nvPr/>
            </p:nvSpPr>
            <p:spPr bwMode="auto">
              <a:xfrm>
                <a:off x="4296" y="1990"/>
                <a:ext cx="58" cy="24"/>
              </a:xfrm>
              <a:custGeom>
                <a:avLst/>
                <a:gdLst>
                  <a:gd name="T0" fmla="*/ 28 w 58"/>
                  <a:gd name="T1" fmla="*/ 0 h 24"/>
                  <a:gd name="T2" fmla="*/ 0 w 58"/>
                  <a:gd name="T3" fmla="*/ 14 h 24"/>
                  <a:gd name="T4" fmla="*/ 30 w 58"/>
                  <a:gd name="T5" fmla="*/ 24 h 24"/>
                  <a:gd name="T6" fmla="*/ 58 w 58"/>
                  <a:gd name="T7" fmla="*/ 8 h 24"/>
                  <a:gd name="T8" fmla="*/ 28 w 5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4"/>
                  <a:gd name="T17" fmla="*/ 58 w 5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4">
                    <a:moveTo>
                      <a:pt x="28" y="0"/>
                    </a:moveTo>
                    <a:lnTo>
                      <a:pt x="0" y="14"/>
                    </a:lnTo>
                    <a:lnTo>
                      <a:pt x="30" y="24"/>
                    </a:lnTo>
                    <a:lnTo>
                      <a:pt x="58" y="8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52" name="Freeform 4320"/>
              <p:cNvSpPr>
                <a:spLocks noChangeAspect="1"/>
              </p:cNvSpPr>
              <p:nvPr/>
            </p:nvSpPr>
            <p:spPr bwMode="auto">
              <a:xfrm>
                <a:off x="4326" y="1998"/>
                <a:ext cx="56" cy="22"/>
              </a:xfrm>
              <a:custGeom>
                <a:avLst/>
                <a:gdLst>
                  <a:gd name="T0" fmla="*/ 28 w 56"/>
                  <a:gd name="T1" fmla="*/ 0 h 22"/>
                  <a:gd name="T2" fmla="*/ 0 w 56"/>
                  <a:gd name="T3" fmla="*/ 16 h 22"/>
                  <a:gd name="T4" fmla="*/ 28 w 56"/>
                  <a:gd name="T5" fmla="*/ 22 h 22"/>
                  <a:gd name="T6" fmla="*/ 56 w 56"/>
                  <a:gd name="T7" fmla="*/ 8 h 22"/>
                  <a:gd name="T8" fmla="*/ 28 w 56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2"/>
                  <a:gd name="T17" fmla="*/ 56 w 56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2">
                    <a:moveTo>
                      <a:pt x="28" y="0"/>
                    </a:moveTo>
                    <a:lnTo>
                      <a:pt x="0" y="16"/>
                    </a:lnTo>
                    <a:lnTo>
                      <a:pt x="28" y="22"/>
                    </a:lnTo>
                    <a:lnTo>
                      <a:pt x="56" y="8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7673"/>
              </a:solidFill>
              <a:ln w="0">
                <a:solidFill>
                  <a:srgbClr val="00767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53" name="Freeform 4321"/>
              <p:cNvSpPr>
                <a:spLocks noChangeAspect="1"/>
              </p:cNvSpPr>
              <p:nvPr/>
            </p:nvSpPr>
            <p:spPr bwMode="auto">
              <a:xfrm>
                <a:off x="4326" y="1998"/>
                <a:ext cx="56" cy="22"/>
              </a:xfrm>
              <a:custGeom>
                <a:avLst/>
                <a:gdLst>
                  <a:gd name="T0" fmla="*/ 28 w 56"/>
                  <a:gd name="T1" fmla="*/ 0 h 22"/>
                  <a:gd name="T2" fmla="*/ 0 w 56"/>
                  <a:gd name="T3" fmla="*/ 16 h 22"/>
                  <a:gd name="T4" fmla="*/ 28 w 56"/>
                  <a:gd name="T5" fmla="*/ 22 h 22"/>
                  <a:gd name="T6" fmla="*/ 56 w 56"/>
                  <a:gd name="T7" fmla="*/ 8 h 22"/>
                  <a:gd name="T8" fmla="*/ 28 w 56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2"/>
                  <a:gd name="T17" fmla="*/ 56 w 56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2">
                    <a:moveTo>
                      <a:pt x="28" y="0"/>
                    </a:moveTo>
                    <a:lnTo>
                      <a:pt x="0" y="16"/>
                    </a:lnTo>
                    <a:lnTo>
                      <a:pt x="28" y="22"/>
                    </a:lnTo>
                    <a:lnTo>
                      <a:pt x="56" y="8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54" name="Freeform 4322"/>
              <p:cNvSpPr>
                <a:spLocks noChangeAspect="1"/>
              </p:cNvSpPr>
              <p:nvPr/>
            </p:nvSpPr>
            <p:spPr bwMode="auto">
              <a:xfrm>
                <a:off x="4354" y="2006"/>
                <a:ext cx="58" cy="22"/>
              </a:xfrm>
              <a:custGeom>
                <a:avLst/>
                <a:gdLst>
                  <a:gd name="T0" fmla="*/ 28 w 58"/>
                  <a:gd name="T1" fmla="*/ 0 h 22"/>
                  <a:gd name="T2" fmla="*/ 0 w 58"/>
                  <a:gd name="T3" fmla="*/ 14 h 22"/>
                  <a:gd name="T4" fmla="*/ 30 w 58"/>
                  <a:gd name="T5" fmla="*/ 22 h 22"/>
                  <a:gd name="T6" fmla="*/ 58 w 58"/>
                  <a:gd name="T7" fmla="*/ 6 h 22"/>
                  <a:gd name="T8" fmla="*/ 28 w 58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2"/>
                  <a:gd name="T17" fmla="*/ 58 w 58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2">
                    <a:moveTo>
                      <a:pt x="28" y="0"/>
                    </a:moveTo>
                    <a:lnTo>
                      <a:pt x="0" y="14"/>
                    </a:lnTo>
                    <a:lnTo>
                      <a:pt x="30" y="22"/>
                    </a:lnTo>
                    <a:lnTo>
                      <a:pt x="58" y="6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7374"/>
              </a:solidFill>
              <a:ln w="0">
                <a:solidFill>
                  <a:srgbClr val="00737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55" name="Freeform 4323"/>
              <p:cNvSpPr>
                <a:spLocks noChangeAspect="1"/>
              </p:cNvSpPr>
              <p:nvPr/>
            </p:nvSpPr>
            <p:spPr bwMode="auto">
              <a:xfrm>
                <a:off x="4354" y="2006"/>
                <a:ext cx="58" cy="22"/>
              </a:xfrm>
              <a:custGeom>
                <a:avLst/>
                <a:gdLst>
                  <a:gd name="T0" fmla="*/ 28 w 58"/>
                  <a:gd name="T1" fmla="*/ 0 h 22"/>
                  <a:gd name="T2" fmla="*/ 0 w 58"/>
                  <a:gd name="T3" fmla="*/ 14 h 22"/>
                  <a:gd name="T4" fmla="*/ 30 w 58"/>
                  <a:gd name="T5" fmla="*/ 22 h 22"/>
                  <a:gd name="T6" fmla="*/ 58 w 58"/>
                  <a:gd name="T7" fmla="*/ 6 h 22"/>
                  <a:gd name="T8" fmla="*/ 28 w 58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2"/>
                  <a:gd name="T17" fmla="*/ 58 w 58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2">
                    <a:moveTo>
                      <a:pt x="28" y="0"/>
                    </a:moveTo>
                    <a:lnTo>
                      <a:pt x="0" y="14"/>
                    </a:lnTo>
                    <a:lnTo>
                      <a:pt x="30" y="22"/>
                    </a:lnTo>
                    <a:lnTo>
                      <a:pt x="58" y="6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56" name="Freeform 4324"/>
              <p:cNvSpPr>
                <a:spLocks noChangeAspect="1"/>
              </p:cNvSpPr>
              <p:nvPr/>
            </p:nvSpPr>
            <p:spPr bwMode="auto">
              <a:xfrm>
                <a:off x="4384" y="2012"/>
                <a:ext cx="60" cy="22"/>
              </a:xfrm>
              <a:custGeom>
                <a:avLst/>
                <a:gdLst>
                  <a:gd name="T0" fmla="*/ 28 w 60"/>
                  <a:gd name="T1" fmla="*/ 0 h 22"/>
                  <a:gd name="T2" fmla="*/ 0 w 60"/>
                  <a:gd name="T3" fmla="*/ 16 h 22"/>
                  <a:gd name="T4" fmla="*/ 32 w 60"/>
                  <a:gd name="T5" fmla="*/ 22 h 22"/>
                  <a:gd name="T6" fmla="*/ 60 w 60"/>
                  <a:gd name="T7" fmla="*/ 6 h 22"/>
                  <a:gd name="T8" fmla="*/ 28 w 60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2"/>
                  <a:gd name="T17" fmla="*/ 60 w 60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2">
                    <a:moveTo>
                      <a:pt x="28" y="0"/>
                    </a:moveTo>
                    <a:lnTo>
                      <a:pt x="0" y="16"/>
                    </a:lnTo>
                    <a:lnTo>
                      <a:pt x="32" y="22"/>
                    </a:lnTo>
                    <a:lnTo>
                      <a:pt x="60" y="6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6F76"/>
              </a:solidFill>
              <a:ln w="0">
                <a:solidFill>
                  <a:srgbClr val="006F7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57" name="Freeform 4325"/>
              <p:cNvSpPr>
                <a:spLocks noChangeAspect="1"/>
              </p:cNvSpPr>
              <p:nvPr/>
            </p:nvSpPr>
            <p:spPr bwMode="auto">
              <a:xfrm>
                <a:off x="4384" y="2012"/>
                <a:ext cx="60" cy="22"/>
              </a:xfrm>
              <a:custGeom>
                <a:avLst/>
                <a:gdLst>
                  <a:gd name="T0" fmla="*/ 28 w 60"/>
                  <a:gd name="T1" fmla="*/ 0 h 22"/>
                  <a:gd name="T2" fmla="*/ 0 w 60"/>
                  <a:gd name="T3" fmla="*/ 16 h 22"/>
                  <a:gd name="T4" fmla="*/ 32 w 60"/>
                  <a:gd name="T5" fmla="*/ 22 h 22"/>
                  <a:gd name="T6" fmla="*/ 60 w 60"/>
                  <a:gd name="T7" fmla="*/ 6 h 22"/>
                  <a:gd name="T8" fmla="*/ 28 w 60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2"/>
                  <a:gd name="T17" fmla="*/ 60 w 60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2">
                    <a:moveTo>
                      <a:pt x="28" y="0"/>
                    </a:moveTo>
                    <a:lnTo>
                      <a:pt x="0" y="16"/>
                    </a:lnTo>
                    <a:lnTo>
                      <a:pt x="32" y="22"/>
                    </a:lnTo>
                    <a:lnTo>
                      <a:pt x="60" y="6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58" name="Freeform 4326"/>
              <p:cNvSpPr>
                <a:spLocks noChangeAspect="1"/>
              </p:cNvSpPr>
              <p:nvPr/>
            </p:nvSpPr>
            <p:spPr bwMode="auto">
              <a:xfrm>
                <a:off x="4416" y="2018"/>
                <a:ext cx="58" cy="22"/>
              </a:xfrm>
              <a:custGeom>
                <a:avLst/>
                <a:gdLst>
                  <a:gd name="T0" fmla="*/ 28 w 58"/>
                  <a:gd name="T1" fmla="*/ 0 h 22"/>
                  <a:gd name="T2" fmla="*/ 0 w 58"/>
                  <a:gd name="T3" fmla="*/ 16 h 22"/>
                  <a:gd name="T4" fmla="*/ 30 w 58"/>
                  <a:gd name="T5" fmla="*/ 22 h 22"/>
                  <a:gd name="T6" fmla="*/ 58 w 58"/>
                  <a:gd name="T7" fmla="*/ 6 h 22"/>
                  <a:gd name="T8" fmla="*/ 28 w 58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2"/>
                  <a:gd name="T17" fmla="*/ 58 w 58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2">
                    <a:moveTo>
                      <a:pt x="28" y="0"/>
                    </a:moveTo>
                    <a:lnTo>
                      <a:pt x="0" y="16"/>
                    </a:lnTo>
                    <a:lnTo>
                      <a:pt x="30" y="22"/>
                    </a:lnTo>
                    <a:lnTo>
                      <a:pt x="58" y="6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6C78"/>
              </a:solidFill>
              <a:ln w="0">
                <a:solidFill>
                  <a:srgbClr val="006C7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59" name="Freeform 4327"/>
              <p:cNvSpPr>
                <a:spLocks noChangeAspect="1"/>
              </p:cNvSpPr>
              <p:nvPr/>
            </p:nvSpPr>
            <p:spPr bwMode="auto">
              <a:xfrm>
                <a:off x="4416" y="2018"/>
                <a:ext cx="58" cy="22"/>
              </a:xfrm>
              <a:custGeom>
                <a:avLst/>
                <a:gdLst>
                  <a:gd name="T0" fmla="*/ 28 w 58"/>
                  <a:gd name="T1" fmla="*/ 0 h 22"/>
                  <a:gd name="T2" fmla="*/ 0 w 58"/>
                  <a:gd name="T3" fmla="*/ 16 h 22"/>
                  <a:gd name="T4" fmla="*/ 30 w 58"/>
                  <a:gd name="T5" fmla="*/ 22 h 22"/>
                  <a:gd name="T6" fmla="*/ 58 w 58"/>
                  <a:gd name="T7" fmla="*/ 6 h 22"/>
                  <a:gd name="T8" fmla="*/ 28 w 58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2"/>
                  <a:gd name="T17" fmla="*/ 58 w 58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2">
                    <a:moveTo>
                      <a:pt x="28" y="0"/>
                    </a:moveTo>
                    <a:lnTo>
                      <a:pt x="0" y="16"/>
                    </a:lnTo>
                    <a:lnTo>
                      <a:pt x="30" y="22"/>
                    </a:lnTo>
                    <a:lnTo>
                      <a:pt x="58" y="6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60" name="Freeform 4328"/>
              <p:cNvSpPr>
                <a:spLocks noChangeAspect="1"/>
              </p:cNvSpPr>
              <p:nvPr/>
            </p:nvSpPr>
            <p:spPr bwMode="auto">
              <a:xfrm>
                <a:off x="4446" y="2024"/>
                <a:ext cx="60" cy="22"/>
              </a:xfrm>
              <a:custGeom>
                <a:avLst/>
                <a:gdLst>
                  <a:gd name="T0" fmla="*/ 28 w 60"/>
                  <a:gd name="T1" fmla="*/ 0 h 22"/>
                  <a:gd name="T2" fmla="*/ 0 w 60"/>
                  <a:gd name="T3" fmla="*/ 16 h 22"/>
                  <a:gd name="T4" fmla="*/ 32 w 60"/>
                  <a:gd name="T5" fmla="*/ 22 h 22"/>
                  <a:gd name="T6" fmla="*/ 60 w 60"/>
                  <a:gd name="T7" fmla="*/ 6 h 22"/>
                  <a:gd name="T8" fmla="*/ 28 w 60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2"/>
                  <a:gd name="T17" fmla="*/ 60 w 60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2">
                    <a:moveTo>
                      <a:pt x="28" y="0"/>
                    </a:moveTo>
                    <a:lnTo>
                      <a:pt x="0" y="16"/>
                    </a:lnTo>
                    <a:lnTo>
                      <a:pt x="32" y="22"/>
                    </a:lnTo>
                    <a:lnTo>
                      <a:pt x="60" y="6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697A"/>
              </a:solidFill>
              <a:ln w="0">
                <a:solidFill>
                  <a:srgbClr val="00697A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61" name="Freeform 4329"/>
              <p:cNvSpPr>
                <a:spLocks noChangeAspect="1"/>
              </p:cNvSpPr>
              <p:nvPr/>
            </p:nvSpPr>
            <p:spPr bwMode="auto">
              <a:xfrm>
                <a:off x="4446" y="2024"/>
                <a:ext cx="60" cy="22"/>
              </a:xfrm>
              <a:custGeom>
                <a:avLst/>
                <a:gdLst>
                  <a:gd name="T0" fmla="*/ 28 w 60"/>
                  <a:gd name="T1" fmla="*/ 0 h 22"/>
                  <a:gd name="T2" fmla="*/ 0 w 60"/>
                  <a:gd name="T3" fmla="*/ 16 h 22"/>
                  <a:gd name="T4" fmla="*/ 32 w 60"/>
                  <a:gd name="T5" fmla="*/ 22 h 22"/>
                  <a:gd name="T6" fmla="*/ 60 w 60"/>
                  <a:gd name="T7" fmla="*/ 6 h 22"/>
                  <a:gd name="T8" fmla="*/ 28 w 60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2"/>
                  <a:gd name="T17" fmla="*/ 60 w 60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2">
                    <a:moveTo>
                      <a:pt x="28" y="0"/>
                    </a:moveTo>
                    <a:lnTo>
                      <a:pt x="0" y="16"/>
                    </a:lnTo>
                    <a:lnTo>
                      <a:pt x="32" y="22"/>
                    </a:lnTo>
                    <a:lnTo>
                      <a:pt x="60" y="6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62" name="Freeform 4330"/>
              <p:cNvSpPr>
                <a:spLocks noChangeAspect="1"/>
              </p:cNvSpPr>
              <p:nvPr/>
            </p:nvSpPr>
            <p:spPr bwMode="auto">
              <a:xfrm>
                <a:off x="4478" y="2030"/>
                <a:ext cx="60" cy="22"/>
              </a:xfrm>
              <a:custGeom>
                <a:avLst/>
                <a:gdLst>
                  <a:gd name="T0" fmla="*/ 28 w 60"/>
                  <a:gd name="T1" fmla="*/ 0 h 22"/>
                  <a:gd name="T2" fmla="*/ 0 w 60"/>
                  <a:gd name="T3" fmla="*/ 16 h 22"/>
                  <a:gd name="T4" fmla="*/ 32 w 60"/>
                  <a:gd name="T5" fmla="*/ 22 h 22"/>
                  <a:gd name="T6" fmla="*/ 60 w 60"/>
                  <a:gd name="T7" fmla="*/ 4 h 22"/>
                  <a:gd name="T8" fmla="*/ 28 w 60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2"/>
                  <a:gd name="T17" fmla="*/ 60 w 60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2">
                    <a:moveTo>
                      <a:pt x="28" y="0"/>
                    </a:moveTo>
                    <a:lnTo>
                      <a:pt x="0" y="16"/>
                    </a:lnTo>
                    <a:lnTo>
                      <a:pt x="32" y="22"/>
                    </a:lnTo>
                    <a:lnTo>
                      <a:pt x="60" y="4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687C"/>
              </a:solidFill>
              <a:ln w="0">
                <a:solidFill>
                  <a:srgbClr val="00687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63" name="Freeform 4331"/>
              <p:cNvSpPr>
                <a:spLocks noChangeAspect="1"/>
              </p:cNvSpPr>
              <p:nvPr/>
            </p:nvSpPr>
            <p:spPr bwMode="auto">
              <a:xfrm>
                <a:off x="4478" y="2030"/>
                <a:ext cx="60" cy="22"/>
              </a:xfrm>
              <a:custGeom>
                <a:avLst/>
                <a:gdLst>
                  <a:gd name="T0" fmla="*/ 28 w 60"/>
                  <a:gd name="T1" fmla="*/ 0 h 22"/>
                  <a:gd name="T2" fmla="*/ 0 w 60"/>
                  <a:gd name="T3" fmla="*/ 16 h 22"/>
                  <a:gd name="T4" fmla="*/ 32 w 60"/>
                  <a:gd name="T5" fmla="*/ 22 h 22"/>
                  <a:gd name="T6" fmla="*/ 60 w 60"/>
                  <a:gd name="T7" fmla="*/ 4 h 22"/>
                  <a:gd name="T8" fmla="*/ 28 w 60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2"/>
                  <a:gd name="T17" fmla="*/ 60 w 60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2">
                    <a:moveTo>
                      <a:pt x="28" y="0"/>
                    </a:moveTo>
                    <a:lnTo>
                      <a:pt x="0" y="16"/>
                    </a:lnTo>
                    <a:lnTo>
                      <a:pt x="32" y="22"/>
                    </a:lnTo>
                    <a:lnTo>
                      <a:pt x="60" y="4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64" name="Freeform 4332"/>
              <p:cNvSpPr>
                <a:spLocks noChangeAspect="1"/>
              </p:cNvSpPr>
              <p:nvPr/>
            </p:nvSpPr>
            <p:spPr bwMode="auto">
              <a:xfrm>
                <a:off x="4510" y="2034"/>
                <a:ext cx="60" cy="24"/>
              </a:xfrm>
              <a:custGeom>
                <a:avLst/>
                <a:gdLst>
                  <a:gd name="T0" fmla="*/ 28 w 60"/>
                  <a:gd name="T1" fmla="*/ 0 h 24"/>
                  <a:gd name="T2" fmla="*/ 0 w 60"/>
                  <a:gd name="T3" fmla="*/ 18 h 24"/>
                  <a:gd name="T4" fmla="*/ 32 w 60"/>
                  <a:gd name="T5" fmla="*/ 24 h 24"/>
                  <a:gd name="T6" fmla="*/ 60 w 60"/>
                  <a:gd name="T7" fmla="*/ 6 h 24"/>
                  <a:gd name="T8" fmla="*/ 28 w 6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4"/>
                  <a:gd name="T17" fmla="*/ 60 w 6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4">
                    <a:moveTo>
                      <a:pt x="28" y="0"/>
                    </a:moveTo>
                    <a:lnTo>
                      <a:pt x="0" y="18"/>
                    </a:lnTo>
                    <a:lnTo>
                      <a:pt x="32" y="24"/>
                    </a:lnTo>
                    <a:lnTo>
                      <a:pt x="60" y="6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677F"/>
              </a:solidFill>
              <a:ln w="0">
                <a:solidFill>
                  <a:srgbClr val="00677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65" name="Freeform 4333"/>
              <p:cNvSpPr>
                <a:spLocks noChangeAspect="1"/>
              </p:cNvSpPr>
              <p:nvPr/>
            </p:nvSpPr>
            <p:spPr bwMode="auto">
              <a:xfrm>
                <a:off x="4510" y="2034"/>
                <a:ext cx="60" cy="24"/>
              </a:xfrm>
              <a:custGeom>
                <a:avLst/>
                <a:gdLst>
                  <a:gd name="T0" fmla="*/ 28 w 60"/>
                  <a:gd name="T1" fmla="*/ 0 h 24"/>
                  <a:gd name="T2" fmla="*/ 0 w 60"/>
                  <a:gd name="T3" fmla="*/ 18 h 24"/>
                  <a:gd name="T4" fmla="*/ 32 w 60"/>
                  <a:gd name="T5" fmla="*/ 24 h 24"/>
                  <a:gd name="T6" fmla="*/ 60 w 60"/>
                  <a:gd name="T7" fmla="*/ 6 h 24"/>
                  <a:gd name="T8" fmla="*/ 28 w 6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4"/>
                  <a:gd name="T17" fmla="*/ 60 w 6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4">
                    <a:moveTo>
                      <a:pt x="28" y="0"/>
                    </a:moveTo>
                    <a:lnTo>
                      <a:pt x="0" y="18"/>
                    </a:lnTo>
                    <a:lnTo>
                      <a:pt x="32" y="24"/>
                    </a:lnTo>
                    <a:lnTo>
                      <a:pt x="60" y="6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66" name="Freeform 4334"/>
              <p:cNvSpPr>
                <a:spLocks noChangeAspect="1"/>
              </p:cNvSpPr>
              <p:nvPr/>
            </p:nvSpPr>
            <p:spPr bwMode="auto">
              <a:xfrm>
                <a:off x="4542" y="2040"/>
                <a:ext cx="60" cy="24"/>
              </a:xfrm>
              <a:custGeom>
                <a:avLst/>
                <a:gdLst>
                  <a:gd name="T0" fmla="*/ 28 w 60"/>
                  <a:gd name="T1" fmla="*/ 0 h 24"/>
                  <a:gd name="T2" fmla="*/ 0 w 60"/>
                  <a:gd name="T3" fmla="*/ 18 h 24"/>
                  <a:gd name="T4" fmla="*/ 32 w 60"/>
                  <a:gd name="T5" fmla="*/ 24 h 24"/>
                  <a:gd name="T6" fmla="*/ 60 w 60"/>
                  <a:gd name="T7" fmla="*/ 6 h 24"/>
                  <a:gd name="T8" fmla="*/ 28 w 6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4"/>
                  <a:gd name="T17" fmla="*/ 60 w 6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4">
                    <a:moveTo>
                      <a:pt x="28" y="0"/>
                    </a:moveTo>
                    <a:lnTo>
                      <a:pt x="0" y="18"/>
                    </a:lnTo>
                    <a:lnTo>
                      <a:pt x="32" y="24"/>
                    </a:lnTo>
                    <a:lnTo>
                      <a:pt x="60" y="6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6781"/>
              </a:solidFill>
              <a:ln w="0">
                <a:solidFill>
                  <a:srgbClr val="00678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67" name="Freeform 4335"/>
              <p:cNvSpPr>
                <a:spLocks noChangeAspect="1"/>
              </p:cNvSpPr>
              <p:nvPr/>
            </p:nvSpPr>
            <p:spPr bwMode="auto">
              <a:xfrm>
                <a:off x="4542" y="2040"/>
                <a:ext cx="60" cy="24"/>
              </a:xfrm>
              <a:custGeom>
                <a:avLst/>
                <a:gdLst>
                  <a:gd name="T0" fmla="*/ 28 w 60"/>
                  <a:gd name="T1" fmla="*/ 0 h 24"/>
                  <a:gd name="T2" fmla="*/ 0 w 60"/>
                  <a:gd name="T3" fmla="*/ 18 h 24"/>
                  <a:gd name="T4" fmla="*/ 32 w 60"/>
                  <a:gd name="T5" fmla="*/ 24 h 24"/>
                  <a:gd name="T6" fmla="*/ 60 w 60"/>
                  <a:gd name="T7" fmla="*/ 6 h 24"/>
                  <a:gd name="T8" fmla="*/ 28 w 6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4"/>
                  <a:gd name="T17" fmla="*/ 60 w 6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4">
                    <a:moveTo>
                      <a:pt x="28" y="0"/>
                    </a:moveTo>
                    <a:lnTo>
                      <a:pt x="0" y="18"/>
                    </a:lnTo>
                    <a:lnTo>
                      <a:pt x="32" y="24"/>
                    </a:lnTo>
                    <a:lnTo>
                      <a:pt x="60" y="6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68" name="Freeform 4336"/>
              <p:cNvSpPr>
                <a:spLocks noChangeAspect="1"/>
              </p:cNvSpPr>
              <p:nvPr/>
            </p:nvSpPr>
            <p:spPr bwMode="auto">
              <a:xfrm>
                <a:off x="4574" y="2046"/>
                <a:ext cx="62" cy="24"/>
              </a:xfrm>
              <a:custGeom>
                <a:avLst/>
                <a:gdLst>
                  <a:gd name="T0" fmla="*/ 28 w 62"/>
                  <a:gd name="T1" fmla="*/ 0 h 24"/>
                  <a:gd name="T2" fmla="*/ 0 w 62"/>
                  <a:gd name="T3" fmla="*/ 18 h 24"/>
                  <a:gd name="T4" fmla="*/ 34 w 62"/>
                  <a:gd name="T5" fmla="*/ 24 h 24"/>
                  <a:gd name="T6" fmla="*/ 62 w 62"/>
                  <a:gd name="T7" fmla="*/ 6 h 24"/>
                  <a:gd name="T8" fmla="*/ 28 w 62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4"/>
                  <a:gd name="T17" fmla="*/ 62 w 62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4">
                    <a:moveTo>
                      <a:pt x="28" y="0"/>
                    </a:moveTo>
                    <a:lnTo>
                      <a:pt x="0" y="18"/>
                    </a:lnTo>
                    <a:lnTo>
                      <a:pt x="34" y="24"/>
                    </a:lnTo>
                    <a:lnTo>
                      <a:pt x="62" y="6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6984"/>
              </a:solidFill>
              <a:ln w="0">
                <a:solidFill>
                  <a:srgbClr val="00698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69" name="Freeform 4337"/>
              <p:cNvSpPr>
                <a:spLocks noChangeAspect="1"/>
              </p:cNvSpPr>
              <p:nvPr/>
            </p:nvSpPr>
            <p:spPr bwMode="auto">
              <a:xfrm>
                <a:off x="4574" y="2046"/>
                <a:ext cx="62" cy="24"/>
              </a:xfrm>
              <a:custGeom>
                <a:avLst/>
                <a:gdLst>
                  <a:gd name="T0" fmla="*/ 28 w 62"/>
                  <a:gd name="T1" fmla="*/ 0 h 24"/>
                  <a:gd name="T2" fmla="*/ 0 w 62"/>
                  <a:gd name="T3" fmla="*/ 18 h 24"/>
                  <a:gd name="T4" fmla="*/ 34 w 62"/>
                  <a:gd name="T5" fmla="*/ 24 h 24"/>
                  <a:gd name="T6" fmla="*/ 62 w 62"/>
                  <a:gd name="T7" fmla="*/ 6 h 24"/>
                  <a:gd name="T8" fmla="*/ 28 w 62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4"/>
                  <a:gd name="T17" fmla="*/ 62 w 62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4">
                    <a:moveTo>
                      <a:pt x="28" y="0"/>
                    </a:moveTo>
                    <a:lnTo>
                      <a:pt x="0" y="18"/>
                    </a:lnTo>
                    <a:lnTo>
                      <a:pt x="34" y="24"/>
                    </a:lnTo>
                    <a:lnTo>
                      <a:pt x="62" y="6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70" name="Freeform 4338"/>
              <p:cNvSpPr>
                <a:spLocks noChangeAspect="1"/>
              </p:cNvSpPr>
              <p:nvPr/>
            </p:nvSpPr>
            <p:spPr bwMode="auto">
              <a:xfrm>
                <a:off x="4608" y="2052"/>
                <a:ext cx="62" cy="26"/>
              </a:xfrm>
              <a:custGeom>
                <a:avLst/>
                <a:gdLst>
                  <a:gd name="T0" fmla="*/ 28 w 62"/>
                  <a:gd name="T1" fmla="*/ 0 h 26"/>
                  <a:gd name="T2" fmla="*/ 0 w 62"/>
                  <a:gd name="T3" fmla="*/ 18 h 26"/>
                  <a:gd name="T4" fmla="*/ 34 w 62"/>
                  <a:gd name="T5" fmla="*/ 26 h 26"/>
                  <a:gd name="T6" fmla="*/ 62 w 62"/>
                  <a:gd name="T7" fmla="*/ 6 h 26"/>
                  <a:gd name="T8" fmla="*/ 28 w 62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6"/>
                  <a:gd name="T17" fmla="*/ 62 w 6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6">
                    <a:moveTo>
                      <a:pt x="28" y="0"/>
                    </a:moveTo>
                    <a:lnTo>
                      <a:pt x="0" y="18"/>
                    </a:lnTo>
                    <a:lnTo>
                      <a:pt x="34" y="26"/>
                    </a:lnTo>
                    <a:lnTo>
                      <a:pt x="62" y="6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6C86"/>
              </a:solidFill>
              <a:ln w="0">
                <a:solidFill>
                  <a:srgbClr val="006C8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71" name="Freeform 4339"/>
              <p:cNvSpPr>
                <a:spLocks noChangeAspect="1"/>
              </p:cNvSpPr>
              <p:nvPr/>
            </p:nvSpPr>
            <p:spPr bwMode="auto">
              <a:xfrm>
                <a:off x="4608" y="2052"/>
                <a:ext cx="62" cy="26"/>
              </a:xfrm>
              <a:custGeom>
                <a:avLst/>
                <a:gdLst>
                  <a:gd name="T0" fmla="*/ 28 w 62"/>
                  <a:gd name="T1" fmla="*/ 0 h 26"/>
                  <a:gd name="T2" fmla="*/ 0 w 62"/>
                  <a:gd name="T3" fmla="*/ 18 h 26"/>
                  <a:gd name="T4" fmla="*/ 34 w 62"/>
                  <a:gd name="T5" fmla="*/ 26 h 26"/>
                  <a:gd name="T6" fmla="*/ 62 w 62"/>
                  <a:gd name="T7" fmla="*/ 6 h 26"/>
                  <a:gd name="T8" fmla="*/ 28 w 62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6"/>
                  <a:gd name="T17" fmla="*/ 62 w 6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6">
                    <a:moveTo>
                      <a:pt x="28" y="0"/>
                    </a:moveTo>
                    <a:lnTo>
                      <a:pt x="0" y="18"/>
                    </a:lnTo>
                    <a:lnTo>
                      <a:pt x="34" y="26"/>
                    </a:lnTo>
                    <a:lnTo>
                      <a:pt x="62" y="6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72" name="Freeform 4340"/>
              <p:cNvSpPr>
                <a:spLocks noChangeAspect="1"/>
              </p:cNvSpPr>
              <p:nvPr/>
            </p:nvSpPr>
            <p:spPr bwMode="auto">
              <a:xfrm>
                <a:off x="4642" y="2058"/>
                <a:ext cx="62" cy="30"/>
              </a:xfrm>
              <a:custGeom>
                <a:avLst/>
                <a:gdLst>
                  <a:gd name="T0" fmla="*/ 28 w 62"/>
                  <a:gd name="T1" fmla="*/ 0 h 30"/>
                  <a:gd name="T2" fmla="*/ 0 w 62"/>
                  <a:gd name="T3" fmla="*/ 20 h 30"/>
                  <a:gd name="T4" fmla="*/ 34 w 62"/>
                  <a:gd name="T5" fmla="*/ 30 h 30"/>
                  <a:gd name="T6" fmla="*/ 62 w 62"/>
                  <a:gd name="T7" fmla="*/ 8 h 30"/>
                  <a:gd name="T8" fmla="*/ 28 w 62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0"/>
                  <a:gd name="T17" fmla="*/ 62 w 62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0">
                    <a:moveTo>
                      <a:pt x="28" y="0"/>
                    </a:moveTo>
                    <a:lnTo>
                      <a:pt x="0" y="20"/>
                    </a:lnTo>
                    <a:lnTo>
                      <a:pt x="34" y="30"/>
                    </a:lnTo>
                    <a:lnTo>
                      <a:pt x="62" y="8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7087"/>
              </a:solidFill>
              <a:ln w="0">
                <a:solidFill>
                  <a:srgbClr val="00708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73" name="Freeform 4341"/>
              <p:cNvSpPr>
                <a:spLocks noChangeAspect="1"/>
              </p:cNvSpPr>
              <p:nvPr/>
            </p:nvSpPr>
            <p:spPr bwMode="auto">
              <a:xfrm>
                <a:off x="4642" y="2058"/>
                <a:ext cx="62" cy="30"/>
              </a:xfrm>
              <a:custGeom>
                <a:avLst/>
                <a:gdLst>
                  <a:gd name="T0" fmla="*/ 28 w 62"/>
                  <a:gd name="T1" fmla="*/ 0 h 30"/>
                  <a:gd name="T2" fmla="*/ 0 w 62"/>
                  <a:gd name="T3" fmla="*/ 20 h 30"/>
                  <a:gd name="T4" fmla="*/ 34 w 62"/>
                  <a:gd name="T5" fmla="*/ 30 h 30"/>
                  <a:gd name="T6" fmla="*/ 62 w 62"/>
                  <a:gd name="T7" fmla="*/ 8 h 30"/>
                  <a:gd name="T8" fmla="*/ 28 w 62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0"/>
                  <a:gd name="T17" fmla="*/ 62 w 62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0">
                    <a:moveTo>
                      <a:pt x="28" y="0"/>
                    </a:moveTo>
                    <a:lnTo>
                      <a:pt x="0" y="20"/>
                    </a:lnTo>
                    <a:lnTo>
                      <a:pt x="34" y="30"/>
                    </a:lnTo>
                    <a:lnTo>
                      <a:pt x="62" y="8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74" name="Freeform 4342"/>
              <p:cNvSpPr>
                <a:spLocks noChangeAspect="1"/>
              </p:cNvSpPr>
              <p:nvPr/>
            </p:nvSpPr>
            <p:spPr bwMode="auto">
              <a:xfrm>
                <a:off x="4676" y="2066"/>
                <a:ext cx="62" cy="32"/>
              </a:xfrm>
              <a:custGeom>
                <a:avLst/>
                <a:gdLst>
                  <a:gd name="T0" fmla="*/ 28 w 62"/>
                  <a:gd name="T1" fmla="*/ 0 h 32"/>
                  <a:gd name="T2" fmla="*/ 0 w 62"/>
                  <a:gd name="T3" fmla="*/ 22 h 32"/>
                  <a:gd name="T4" fmla="*/ 34 w 62"/>
                  <a:gd name="T5" fmla="*/ 32 h 32"/>
                  <a:gd name="T6" fmla="*/ 62 w 62"/>
                  <a:gd name="T7" fmla="*/ 10 h 32"/>
                  <a:gd name="T8" fmla="*/ 28 w 62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2"/>
                  <a:gd name="T17" fmla="*/ 62 w 62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2">
                    <a:moveTo>
                      <a:pt x="28" y="0"/>
                    </a:moveTo>
                    <a:lnTo>
                      <a:pt x="0" y="22"/>
                    </a:lnTo>
                    <a:lnTo>
                      <a:pt x="34" y="32"/>
                    </a:lnTo>
                    <a:lnTo>
                      <a:pt x="62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17688"/>
              </a:solidFill>
              <a:ln w="0">
                <a:solidFill>
                  <a:srgbClr val="01768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75" name="Freeform 4343"/>
              <p:cNvSpPr>
                <a:spLocks noChangeAspect="1"/>
              </p:cNvSpPr>
              <p:nvPr/>
            </p:nvSpPr>
            <p:spPr bwMode="auto">
              <a:xfrm>
                <a:off x="4676" y="2066"/>
                <a:ext cx="62" cy="32"/>
              </a:xfrm>
              <a:custGeom>
                <a:avLst/>
                <a:gdLst>
                  <a:gd name="T0" fmla="*/ 28 w 62"/>
                  <a:gd name="T1" fmla="*/ 0 h 32"/>
                  <a:gd name="T2" fmla="*/ 0 w 62"/>
                  <a:gd name="T3" fmla="*/ 22 h 32"/>
                  <a:gd name="T4" fmla="*/ 34 w 62"/>
                  <a:gd name="T5" fmla="*/ 32 h 32"/>
                  <a:gd name="T6" fmla="*/ 62 w 62"/>
                  <a:gd name="T7" fmla="*/ 10 h 32"/>
                  <a:gd name="T8" fmla="*/ 28 w 62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2"/>
                  <a:gd name="T17" fmla="*/ 62 w 62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2">
                    <a:moveTo>
                      <a:pt x="28" y="0"/>
                    </a:moveTo>
                    <a:lnTo>
                      <a:pt x="0" y="22"/>
                    </a:lnTo>
                    <a:lnTo>
                      <a:pt x="34" y="32"/>
                    </a:lnTo>
                    <a:lnTo>
                      <a:pt x="62" y="10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76" name="Freeform 4344"/>
              <p:cNvSpPr>
                <a:spLocks noChangeAspect="1"/>
              </p:cNvSpPr>
              <p:nvPr/>
            </p:nvSpPr>
            <p:spPr bwMode="auto">
              <a:xfrm>
                <a:off x="4710" y="2076"/>
                <a:ext cx="64" cy="36"/>
              </a:xfrm>
              <a:custGeom>
                <a:avLst/>
                <a:gdLst>
                  <a:gd name="T0" fmla="*/ 28 w 64"/>
                  <a:gd name="T1" fmla="*/ 0 h 36"/>
                  <a:gd name="T2" fmla="*/ 0 w 64"/>
                  <a:gd name="T3" fmla="*/ 22 h 36"/>
                  <a:gd name="T4" fmla="*/ 36 w 64"/>
                  <a:gd name="T5" fmla="*/ 36 h 36"/>
                  <a:gd name="T6" fmla="*/ 64 w 64"/>
                  <a:gd name="T7" fmla="*/ 14 h 36"/>
                  <a:gd name="T8" fmla="*/ 28 w 64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6"/>
                  <a:gd name="T17" fmla="*/ 64 w 64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6">
                    <a:moveTo>
                      <a:pt x="28" y="0"/>
                    </a:moveTo>
                    <a:lnTo>
                      <a:pt x="0" y="22"/>
                    </a:lnTo>
                    <a:lnTo>
                      <a:pt x="36" y="36"/>
                    </a:lnTo>
                    <a:lnTo>
                      <a:pt x="64" y="14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C7C88"/>
              </a:solidFill>
              <a:ln w="0">
                <a:solidFill>
                  <a:srgbClr val="0C7C8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77" name="Freeform 4345"/>
              <p:cNvSpPr>
                <a:spLocks noChangeAspect="1"/>
              </p:cNvSpPr>
              <p:nvPr/>
            </p:nvSpPr>
            <p:spPr bwMode="auto">
              <a:xfrm>
                <a:off x="4710" y="2076"/>
                <a:ext cx="64" cy="36"/>
              </a:xfrm>
              <a:custGeom>
                <a:avLst/>
                <a:gdLst>
                  <a:gd name="T0" fmla="*/ 28 w 64"/>
                  <a:gd name="T1" fmla="*/ 0 h 36"/>
                  <a:gd name="T2" fmla="*/ 0 w 64"/>
                  <a:gd name="T3" fmla="*/ 22 h 36"/>
                  <a:gd name="T4" fmla="*/ 36 w 64"/>
                  <a:gd name="T5" fmla="*/ 36 h 36"/>
                  <a:gd name="T6" fmla="*/ 64 w 64"/>
                  <a:gd name="T7" fmla="*/ 14 h 36"/>
                  <a:gd name="T8" fmla="*/ 28 w 64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6"/>
                  <a:gd name="T17" fmla="*/ 64 w 64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6">
                    <a:moveTo>
                      <a:pt x="28" y="0"/>
                    </a:moveTo>
                    <a:lnTo>
                      <a:pt x="0" y="22"/>
                    </a:lnTo>
                    <a:lnTo>
                      <a:pt x="36" y="36"/>
                    </a:lnTo>
                    <a:lnTo>
                      <a:pt x="64" y="14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78" name="Freeform 4346"/>
              <p:cNvSpPr>
                <a:spLocks noChangeAspect="1"/>
              </p:cNvSpPr>
              <p:nvPr/>
            </p:nvSpPr>
            <p:spPr bwMode="auto">
              <a:xfrm>
                <a:off x="4746" y="2090"/>
                <a:ext cx="64" cy="38"/>
              </a:xfrm>
              <a:custGeom>
                <a:avLst/>
                <a:gdLst>
                  <a:gd name="T0" fmla="*/ 28 w 64"/>
                  <a:gd name="T1" fmla="*/ 0 h 38"/>
                  <a:gd name="T2" fmla="*/ 0 w 64"/>
                  <a:gd name="T3" fmla="*/ 22 h 38"/>
                  <a:gd name="T4" fmla="*/ 36 w 64"/>
                  <a:gd name="T5" fmla="*/ 38 h 38"/>
                  <a:gd name="T6" fmla="*/ 64 w 64"/>
                  <a:gd name="T7" fmla="*/ 14 h 38"/>
                  <a:gd name="T8" fmla="*/ 28 w 64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8"/>
                  <a:gd name="T17" fmla="*/ 64 w 64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8">
                    <a:moveTo>
                      <a:pt x="28" y="0"/>
                    </a:moveTo>
                    <a:lnTo>
                      <a:pt x="0" y="22"/>
                    </a:lnTo>
                    <a:lnTo>
                      <a:pt x="36" y="38"/>
                    </a:lnTo>
                    <a:lnTo>
                      <a:pt x="64" y="14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168486"/>
              </a:solidFill>
              <a:ln w="0">
                <a:solidFill>
                  <a:srgbClr val="16848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79" name="Freeform 4347"/>
              <p:cNvSpPr>
                <a:spLocks noChangeAspect="1"/>
              </p:cNvSpPr>
              <p:nvPr/>
            </p:nvSpPr>
            <p:spPr bwMode="auto">
              <a:xfrm>
                <a:off x="4746" y="2090"/>
                <a:ext cx="64" cy="38"/>
              </a:xfrm>
              <a:custGeom>
                <a:avLst/>
                <a:gdLst>
                  <a:gd name="T0" fmla="*/ 28 w 64"/>
                  <a:gd name="T1" fmla="*/ 0 h 38"/>
                  <a:gd name="T2" fmla="*/ 0 w 64"/>
                  <a:gd name="T3" fmla="*/ 22 h 38"/>
                  <a:gd name="T4" fmla="*/ 36 w 64"/>
                  <a:gd name="T5" fmla="*/ 38 h 38"/>
                  <a:gd name="T6" fmla="*/ 64 w 64"/>
                  <a:gd name="T7" fmla="*/ 14 h 38"/>
                  <a:gd name="T8" fmla="*/ 28 w 64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8"/>
                  <a:gd name="T17" fmla="*/ 64 w 64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8">
                    <a:moveTo>
                      <a:pt x="28" y="0"/>
                    </a:moveTo>
                    <a:lnTo>
                      <a:pt x="0" y="22"/>
                    </a:lnTo>
                    <a:lnTo>
                      <a:pt x="36" y="38"/>
                    </a:lnTo>
                    <a:lnTo>
                      <a:pt x="64" y="14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80" name="Freeform 4348"/>
              <p:cNvSpPr>
                <a:spLocks noChangeAspect="1"/>
              </p:cNvSpPr>
              <p:nvPr/>
            </p:nvSpPr>
            <p:spPr bwMode="auto">
              <a:xfrm>
                <a:off x="4782" y="2104"/>
                <a:ext cx="64" cy="42"/>
              </a:xfrm>
              <a:custGeom>
                <a:avLst/>
                <a:gdLst>
                  <a:gd name="T0" fmla="*/ 28 w 64"/>
                  <a:gd name="T1" fmla="*/ 0 h 42"/>
                  <a:gd name="T2" fmla="*/ 0 w 64"/>
                  <a:gd name="T3" fmla="*/ 24 h 42"/>
                  <a:gd name="T4" fmla="*/ 36 w 64"/>
                  <a:gd name="T5" fmla="*/ 42 h 42"/>
                  <a:gd name="T6" fmla="*/ 64 w 64"/>
                  <a:gd name="T7" fmla="*/ 20 h 42"/>
                  <a:gd name="T8" fmla="*/ 28 w 64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42"/>
                  <a:gd name="T17" fmla="*/ 64 w 64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42">
                    <a:moveTo>
                      <a:pt x="28" y="0"/>
                    </a:moveTo>
                    <a:lnTo>
                      <a:pt x="0" y="24"/>
                    </a:lnTo>
                    <a:lnTo>
                      <a:pt x="36" y="42"/>
                    </a:lnTo>
                    <a:lnTo>
                      <a:pt x="64" y="2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208B83"/>
              </a:solidFill>
              <a:ln w="0">
                <a:solidFill>
                  <a:srgbClr val="208B8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81" name="Freeform 4349"/>
              <p:cNvSpPr>
                <a:spLocks noChangeAspect="1"/>
              </p:cNvSpPr>
              <p:nvPr/>
            </p:nvSpPr>
            <p:spPr bwMode="auto">
              <a:xfrm>
                <a:off x="4782" y="2104"/>
                <a:ext cx="64" cy="42"/>
              </a:xfrm>
              <a:custGeom>
                <a:avLst/>
                <a:gdLst>
                  <a:gd name="T0" fmla="*/ 28 w 64"/>
                  <a:gd name="T1" fmla="*/ 0 h 42"/>
                  <a:gd name="T2" fmla="*/ 0 w 64"/>
                  <a:gd name="T3" fmla="*/ 24 h 42"/>
                  <a:gd name="T4" fmla="*/ 36 w 64"/>
                  <a:gd name="T5" fmla="*/ 42 h 42"/>
                  <a:gd name="T6" fmla="*/ 64 w 64"/>
                  <a:gd name="T7" fmla="*/ 20 h 42"/>
                  <a:gd name="T8" fmla="*/ 28 w 64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42"/>
                  <a:gd name="T17" fmla="*/ 64 w 64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42">
                    <a:moveTo>
                      <a:pt x="28" y="0"/>
                    </a:moveTo>
                    <a:lnTo>
                      <a:pt x="0" y="24"/>
                    </a:lnTo>
                    <a:lnTo>
                      <a:pt x="36" y="42"/>
                    </a:lnTo>
                    <a:lnTo>
                      <a:pt x="64" y="20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82" name="Freeform 4350"/>
              <p:cNvSpPr>
                <a:spLocks noChangeAspect="1"/>
              </p:cNvSpPr>
              <p:nvPr/>
            </p:nvSpPr>
            <p:spPr bwMode="auto">
              <a:xfrm>
                <a:off x="4818" y="2124"/>
                <a:ext cx="64" cy="44"/>
              </a:xfrm>
              <a:custGeom>
                <a:avLst/>
                <a:gdLst>
                  <a:gd name="T0" fmla="*/ 28 w 64"/>
                  <a:gd name="T1" fmla="*/ 0 h 44"/>
                  <a:gd name="T2" fmla="*/ 0 w 64"/>
                  <a:gd name="T3" fmla="*/ 22 h 44"/>
                  <a:gd name="T4" fmla="*/ 36 w 64"/>
                  <a:gd name="T5" fmla="*/ 44 h 44"/>
                  <a:gd name="T6" fmla="*/ 64 w 64"/>
                  <a:gd name="T7" fmla="*/ 22 h 44"/>
                  <a:gd name="T8" fmla="*/ 28 w 64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44"/>
                  <a:gd name="T17" fmla="*/ 64 w 64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44">
                    <a:moveTo>
                      <a:pt x="28" y="0"/>
                    </a:moveTo>
                    <a:lnTo>
                      <a:pt x="0" y="22"/>
                    </a:lnTo>
                    <a:lnTo>
                      <a:pt x="36" y="44"/>
                    </a:lnTo>
                    <a:lnTo>
                      <a:pt x="64" y="22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299380"/>
              </a:solidFill>
              <a:ln w="0">
                <a:solidFill>
                  <a:srgbClr val="2993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83" name="Freeform 4351"/>
              <p:cNvSpPr>
                <a:spLocks noChangeAspect="1"/>
              </p:cNvSpPr>
              <p:nvPr/>
            </p:nvSpPr>
            <p:spPr bwMode="auto">
              <a:xfrm>
                <a:off x="4818" y="2124"/>
                <a:ext cx="64" cy="44"/>
              </a:xfrm>
              <a:custGeom>
                <a:avLst/>
                <a:gdLst>
                  <a:gd name="T0" fmla="*/ 28 w 64"/>
                  <a:gd name="T1" fmla="*/ 0 h 44"/>
                  <a:gd name="T2" fmla="*/ 0 w 64"/>
                  <a:gd name="T3" fmla="*/ 22 h 44"/>
                  <a:gd name="T4" fmla="*/ 36 w 64"/>
                  <a:gd name="T5" fmla="*/ 44 h 44"/>
                  <a:gd name="T6" fmla="*/ 64 w 64"/>
                  <a:gd name="T7" fmla="*/ 22 h 44"/>
                  <a:gd name="T8" fmla="*/ 28 w 64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44"/>
                  <a:gd name="T17" fmla="*/ 64 w 64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44">
                    <a:moveTo>
                      <a:pt x="28" y="0"/>
                    </a:moveTo>
                    <a:lnTo>
                      <a:pt x="0" y="22"/>
                    </a:lnTo>
                    <a:lnTo>
                      <a:pt x="36" y="44"/>
                    </a:lnTo>
                    <a:lnTo>
                      <a:pt x="64" y="22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84" name="Freeform 4352"/>
              <p:cNvSpPr>
                <a:spLocks noChangeAspect="1"/>
              </p:cNvSpPr>
              <p:nvPr/>
            </p:nvSpPr>
            <p:spPr bwMode="auto">
              <a:xfrm>
                <a:off x="4854" y="2146"/>
                <a:ext cx="64" cy="48"/>
              </a:xfrm>
              <a:custGeom>
                <a:avLst/>
                <a:gdLst>
                  <a:gd name="T0" fmla="*/ 28 w 64"/>
                  <a:gd name="T1" fmla="*/ 0 h 48"/>
                  <a:gd name="T2" fmla="*/ 0 w 64"/>
                  <a:gd name="T3" fmla="*/ 22 h 48"/>
                  <a:gd name="T4" fmla="*/ 38 w 64"/>
                  <a:gd name="T5" fmla="*/ 48 h 48"/>
                  <a:gd name="T6" fmla="*/ 64 w 64"/>
                  <a:gd name="T7" fmla="*/ 24 h 48"/>
                  <a:gd name="T8" fmla="*/ 28 w 64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48"/>
                  <a:gd name="T17" fmla="*/ 64 w 64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48">
                    <a:moveTo>
                      <a:pt x="28" y="0"/>
                    </a:moveTo>
                    <a:lnTo>
                      <a:pt x="0" y="22"/>
                    </a:lnTo>
                    <a:lnTo>
                      <a:pt x="38" y="48"/>
                    </a:lnTo>
                    <a:lnTo>
                      <a:pt x="64" y="24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309B7B"/>
              </a:solidFill>
              <a:ln w="0">
                <a:solidFill>
                  <a:srgbClr val="309B7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85" name="Freeform 4353"/>
              <p:cNvSpPr>
                <a:spLocks noChangeAspect="1"/>
              </p:cNvSpPr>
              <p:nvPr/>
            </p:nvSpPr>
            <p:spPr bwMode="auto">
              <a:xfrm>
                <a:off x="4854" y="2146"/>
                <a:ext cx="64" cy="48"/>
              </a:xfrm>
              <a:custGeom>
                <a:avLst/>
                <a:gdLst>
                  <a:gd name="T0" fmla="*/ 28 w 64"/>
                  <a:gd name="T1" fmla="*/ 0 h 48"/>
                  <a:gd name="T2" fmla="*/ 0 w 64"/>
                  <a:gd name="T3" fmla="*/ 22 h 48"/>
                  <a:gd name="T4" fmla="*/ 38 w 64"/>
                  <a:gd name="T5" fmla="*/ 48 h 48"/>
                  <a:gd name="T6" fmla="*/ 64 w 64"/>
                  <a:gd name="T7" fmla="*/ 24 h 48"/>
                  <a:gd name="T8" fmla="*/ 28 w 64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48"/>
                  <a:gd name="T17" fmla="*/ 64 w 64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48">
                    <a:moveTo>
                      <a:pt x="28" y="0"/>
                    </a:moveTo>
                    <a:lnTo>
                      <a:pt x="0" y="22"/>
                    </a:lnTo>
                    <a:lnTo>
                      <a:pt x="38" y="48"/>
                    </a:lnTo>
                    <a:lnTo>
                      <a:pt x="64" y="24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86" name="Freeform 4354"/>
              <p:cNvSpPr>
                <a:spLocks noChangeAspect="1"/>
              </p:cNvSpPr>
              <p:nvPr/>
            </p:nvSpPr>
            <p:spPr bwMode="auto">
              <a:xfrm>
                <a:off x="4892" y="2170"/>
                <a:ext cx="64" cy="50"/>
              </a:xfrm>
              <a:custGeom>
                <a:avLst/>
                <a:gdLst>
                  <a:gd name="T0" fmla="*/ 26 w 64"/>
                  <a:gd name="T1" fmla="*/ 0 h 50"/>
                  <a:gd name="T2" fmla="*/ 0 w 64"/>
                  <a:gd name="T3" fmla="*/ 24 h 50"/>
                  <a:gd name="T4" fmla="*/ 36 w 64"/>
                  <a:gd name="T5" fmla="*/ 50 h 50"/>
                  <a:gd name="T6" fmla="*/ 64 w 64"/>
                  <a:gd name="T7" fmla="*/ 28 h 50"/>
                  <a:gd name="T8" fmla="*/ 26 w 64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50"/>
                  <a:gd name="T17" fmla="*/ 64 w 64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50">
                    <a:moveTo>
                      <a:pt x="26" y="0"/>
                    </a:moveTo>
                    <a:lnTo>
                      <a:pt x="0" y="24"/>
                    </a:lnTo>
                    <a:lnTo>
                      <a:pt x="36" y="50"/>
                    </a:lnTo>
                    <a:lnTo>
                      <a:pt x="64" y="2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34A176"/>
              </a:solidFill>
              <a:ln w="0">
                <a:solidFill>
                  <a:srgbClr val="34A17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87" name="Freeform 4355"/>
              <p:cNvSpPr>
                <a:spLocks noChangeAspect="1"/>
              </p:cNvSpPr>
              <p:nvPr/>
            </p:nvSpPr>
            <p:spPr bwMode="auto">
              <a:xfrm>
                <a:off x="4892" y="2170"/>
                <a:ext cx="64" cy="50"/>
              </a:xfrm>
              <a:custGeom>
                <a:avLst/>
                <a:gdLst>
                  <a:gd name="T0" fmla="*/ 26 w 64"/>
                  <a:gd name="T1" fmla="*/ 0 h 50"/>
                  <a:gd name="T2" fmla="*/ 0 w 64"/>
                  <a:gd name="T3" fmla="*/ 24 h 50"/>
                  <a:gd name="T4" fmla="*/ 36 w 64"/>
                  <a:gd name="T5" fmla="*/ 50 h 50"/>
                  <a:gd name="T6" fmla="*/ 64 w 64"/>
                  <a:gd name="T7" fmla="*/ 28 h 50"/>
                  <a:gd name="T8" fmla="*/ 26 w 64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50"/>
                  <a:gd name="T17" fmla="*/ 64 w 64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50">
                    <a:moveTo>
                      <a:pt x="26" y="0"/>
                    </a:moveTo>
                    <a:lnTo>
                      <a:pt x="0" y="24"/>
                    </a:lnTo>
                    <a:lnTo>
                      <a:pt x="36" y="50"/>
                    </a:lnTo>
                    <a:lnTo>
                      <a:pt x="64" y="28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23" name="Group 4557"/>
            <p:cNvGrpSpPr>
              <a:grpSpLocks noChangeAspect="1"/>
            </p:cNvGrpSpPr>
            <p:nvPr/>
          </p:nvGrpSpPr>
          <p:grpSpPr bwMode="auto">
            <a:xfrm>
              <a:off x="3936" y="1904"/>
              <a:ext cx="1212" cy="476"/>
              <a:chOff x="3936" y="1904"/>
              <a:chExt cx="1212" cy="476"/>
            </a:xfrm>
          </p:grpSpPr>
          <p:sp>
            <p:nvSpPr>
              <p:cNvPr id="21588" name="Freeform 4357"/>
              <p:cNvSpPr>
                <a:spLocks noChangeAspect="1"/>
              </p:cNvSpPr>
              <p:nvPr/>
            </p:nvSpPr>
            <p:spPr bwMode="auto">
              <a:xfrm>
                <a:off x="4928" y="2198"/>
                <a:ext cx="64" cy="52"/>
              </a:xfrm>
              <a:custGeom>
                <a:avLst/>
                <a:gdLst>
                  <a:gd name="T0" fmla="*/ 28 w 64"/>
                  <a:gd name="T1" fmla="*/ 0 h 52"/>
                  <a:gd name="T2" fmla="*/ 0 w 64"/>
                  <a:gd name="T3" fmla="*/ 22 h 52"/>
                  <a:gd name="T4" fmla="*/ 38 w 64"/>
                  <a:gd name="T5" fmla="*/ 52 h 52"/>
                  <a:gd name="T6" fmla="*/ 64 w 64"/>
                  <a:gd name="T7" fmla="*/ 30 h 52"/>
                  <a:gd name="T8" fmla="*/ 28 w 64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52"/>
                  <a:gd name="T17" fmla="*/ 64 w 64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52">
                    <a:moveTo>
                      <a:pt x="28" y="0"/>
                    </a:moveTo>
                    <a:lnTo>
                      <a:pt x="0" y="22"/>
                    </a:lnTo>
                    <a:lnTo>
                      <a:pt x="38" y="52"/>
                    </a:lnTo>
                    <a:lnTo>
                      <a:pt x="64" y="3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35A670"/>
              </a:solidFill>
              <a:ln w="0">
                <a:solidFill>
                  <a:srgbClr val="35A6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89" name="Freeform 4358"/>
              <p:cNvSpPr>
                <a:spLocks noChangeAspect="1"/>
              </p:cNvSpPr>
              <p:nvPr/>
            </p:nvSpPr>
            <p:spPr bwMode="auto">
              <a:xfrm>
                <a:off x="4928" y="2198"/>
                <a:ext cx="64" cy="52"/>
              </a:xfrm>
              <a:custGeom>
                <a:avLst/>
                <a:gdLst>
                  <a:gd name="T0" fmla="*/ 28 w 64"/>
                  <a:gd name="T1" fmla="*/ 0 h 52"/>
                  <a:gd name="T2" fmla="*/ 0 w 64"/>
                  <a:gd name="T3" fmla="*/ 22 h 52"/>
                  <a:gd name="T4" fmla="*/ 38 w 64"/>
                  <a:gd name="T5" fmla="*/ 52 h 52"/>
                  <a:gd name="T6" fmla="*/ 64 w 64"/>
                  <a:gd name="T7" fmla="*/ 30 h 52"/>
                  <a:gd name="T8" fmla="*/ 28 w 64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52"/>
                  <a:gd name="T17" fmla="*/ 64 w 64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52">
                    <a:moveTo>
                      <a:pt x="28" y="0"/>
                    </a:moveTo>
                    <a:lnTo>
                      <a:pt x="0" y="22"/>
                    </a:lnTo>
                    <a:lnTo>
                      <a:pt x="38" y="52"/>
                    </a:lnTo>
                    <a:lnTo>
                      <a:pt x="64" y="30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90" name="Freeform 4359"/>
              <p:cNvSpPr>
                <a:spLocks noChangeAspect="1"/>
              </p:cNvSpPr>
              <p:nvPr/>
            </p:nvSpPr>
            <p:spPr bwMode="auto">
              <a:xfrm>
                <a:off x="4966" y="2228"/>
                <a:ext cx="64" cy="50"/>
              </a:xfrm>
              <a:custGeom>
                <a:avLst/>
                <a:gdLst>
                  <a:gd name="T0" fmla="*/ 26 w 64"/>
                  <a:gd name="T1" fmla="*/ 0 h 50"/>
                  <a:gd name="T2" fmla="*/ 0 w 64"/>
                  <a:gd name="T3" fmla="*/ 22 h 50"/>
                  <a:gd name="T4" fmla="*/ 38 w 64"/>
                  <a:gd name="T5" fmla="*/ 50 h 50"/>
                  <a:gd name="T6" fmla="*/ 64 w 64"/>
                  <a:gd name="T7" fmla="*/ 30 h 50"/>
                  <a:gd name="T8" fmla="*/ 26 w 64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50"/>
                  <a:gd name="T17" fmla="*/ 64 w 64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50">
                    <a:moveTo>
                      <a:pt x="26" y="0"/>
                    </a:moveTo>
                    <a:lnTo>
                      <a:pt x="0" y="22"/>
                    </a:lnTo>
                    <a:lnTo>
                      <a:pt x="38" y="50"/>
                    </a:lnTo>
                    <a:lnTo>
                      <a:pt x="64" y="3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2EA76C"/>
              </a:solidFill>
              <a:ln w="0">
                <a:solidFill>
                  <a:srgbClr val="2EA76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91" name="Freeform 4360"/>
              <p:cNvSpPr>
                <a:spLocks noChangeAspect="1"/>
              </p:cNvSpPr>
              <p:nvPr/>
            </p:nvSpPr>
            <p:spPr bwMode="auto">
              <a:xfrm>
                <a:off x="4966" y="2228"/>
                <a:ext cx="64" cy="50"/>
              </a:xfrm>
              <a:custGeom>
                <a:avLst/>
                <a:gdLst>
                  <a:gd name="T0" fmla="*/ 26 w 64"/>
                  <a:gd name="T1" fmla="*/ 0 h 50"/>
                  <a:gd name="T2" fmla="*/ 0 w 64"/>
                  <a:gd name="T3" fmla="*/ 22 h 50"/>
                  <a:gd name="T4" fmla="*/ 38 w 64"/>
                  <a:gd name="T5" fmla="*/ 50 h 50"/>
                  <a:gd name="T6" fmla="*/ 64 w 64"/>
                  <a:gd name="T7" fmla="*/ 30 h 50"/>
                  <a:gd name="T8" fmla="*/ 26 w 64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50"/>
                  <a:gd name="T17" fmla="*/ 64 w 64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50">
                    <a:moveTo>
                      <a:pt x="26" y="0"/>
                    </a:moveTo>
                    <a:lnTo>
                      <a:pt x="0" y="22"/>
                    </a:lnTo>
                    <a:lnTo>
                      <a:pt x="38" y="50"/>
                    </a:lnTo>
                    <a:lnTo>
                      <a:pt x="64" y="30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92" name="Freeform 4361"/>
              <p:cNvSpPr>
                <a:spLocks noChangeAspect="1"/>
              </p:cNvSpPr>
              <p:nvPr/>
            </p:nvSpPr>
            <p:spPr bwMode="auto">
              <a:xfrm>
                <a:off x="5004" y="2258"/>
                <a:ext cx="66" cy="46"/>
              </a:xfrm>
              <a:custGeom>
                <a:avLst/>
                <a:gdLst>
                  <a:gd name="T0" fmla="*/ 26 w 66"/>
                  <a:gd name="T1" fmla="*/ 0 h 46"/>
                  <a:gd name="T2" fmla="*/ 0 w 66"/>
                  <a:gd name="T3" fmla="*/ 20 h 46"/>
                  <a:gd name="T4" fmla="*/ 40 w 66"/>
                  <a:gd name="T5" fmla="*/ 46 h 46"/>
                  <a:gd name="T6" fmla="*/ 66 w 66"/>
                  <a:gd name="T7" fmla="*/ 26 h 46"/>
                  <a:gd name="T8" fmla="*/ 26 w 66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46"/>
                  <a:gd name="T17" fmla="*/ 66 w 66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46">
                    <a:moveTo>
                      <a:pt x="26" y="0"/>
                    </a:moveTo>
                    <a:lnTo>
                      <a:pt x="0" y="20"/>
                    </a:lnTo>
                    <a:lnTo>
                      <a:pt x="40" y="46"/>
                    </a:lnTo>
                    <a:lnTo>
                      <a:pt x="66" y="2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21A36A"/>
              </a:solidFill>
              <a:ln w="0">
                <a:solidFill>
                  <a:srgbClr val="21A36A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93" name="Freeform 4362"/>
              <p:cNvSpPr>
                <a:spLocks noChangeAspect="1"/>
              </p:cNvSpPr>
              <p:nvPr/>
            </p:nvSpPr>
            <p:spPr bwMode="auto">
              <a:xfrm>
                <a:off x="5004" y="2258"/>
                <a:ext cx="66" cy="46"/>
              </a:xfrm>
              <a:custGeom>
                <a:avLst/>
                <a:gdLst>
                  <a:gd name="T0" fmla="*/ 26 w 66"/>
                  <a:gd name="T1" fmla="*/ 0 h 46"/>
                  <a:gd name="T2" fmla="*/ 0 w 66"/>
                  <a:gd name="T3" fmla="*/ 20 h 46"/>
                  <a:gd name="T4" fmla="*/ 40 w 66"/>
                  <a:gd name="T5" fmla="*/ 46 h 46"/>
                  <a:gd name="T6" fmla="*/ 66 w 66"/>
                  <a:gd name="T7" fmla="*/ 26 h 46"/>
                  <a:gd name="T8" fmla="*/ 26 w 66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46"/>
                  <a:gd name="T17" fmla="*/ 66 w 66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46">
                    <a:moveTo>
                      <a:pt x="26" y="0"/>
                    </a:moveTo>
                    <a:lnTo>
                      <a:pt x="0" y="20"/>
                    </a:lnTo>
                    <a:lnTo>
                      <a:pt x="40" y="46"/>
                    </a:lnTo>
                    <a:lnTo>
                      <a:pt x="66" y="26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94" name="Freeform 4363"/>
              <p:cNvSpPr>
                <a:spLocks noChangeAspect="1"/>
              </p:cNvSpPr>
              <p:nvPr/>
            </p:nvSpPr>
            <p:spPr bwMode="auto">
              <a:xfrm>
                <a:off x="5044" y="2284"/>
                <a:ext cx="64" cy="42"/>
              </a:xfrm>
              <a:custGeom>
                <a:avLst/>
                <a:gdLst>
                  <a:gd name="T0" fmla="*/ 26 w 64"/>
                  <a:gd name="T1" fmla="*/ 0 h 42"/>
                  <a:gd name="T2" fmla="*/ 0 w 64"/>
                  <a:gd name="T3" fmla="*/ 20 h 42"/>
                  <a:gd name="T4" fmla="*/ 40 w 64"/>
                  <a:gd name="T5" fmla="*/ 42 h 42"/>
                  <a:gd name="T6" fmla="*/ 64 w 64"/>
                  <a:gd name="T7" fmla="*/ 22 h 42"/>
                  <a:gd name="T8" fmla="*/ 26 w 64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42"/>
                  <a:gd name="T17" fmla="*/ 64 w 64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42">
                    <a:moveTo>
                      <a:pt x="26" y="0"/>
                    </a:moveTo>
                    <a:lnTo>
                      <a:pt x="0" y="20"/>
                    </a:lnTo>
                    <a:lnTo>
                      <a:pt x="40" y="42"/>
                    </a:lnTo>
                    <a:lnTo>
                      <a:pt x="64" y="2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F9B6B"/>
              </a:solidFill>
              <a:ln w="0">
                <a:solidFill>
                  <a:srgbClr val="0F9B6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95" name="Freeform 4364"/>
              <p:cNvSpPr>
                <a:spLocks noChangeAspect="1"/>
              </p:cNvSpPr>
              <p:nvPr/>
            </p:nvSpPr>
            <p:spPr bwMode="auto">
              <a:xfrm>
                <a:off x="5044" y="2284"/>
                <a:ext cx="64" cy="42"/>
              </a:xfrm>
              <a:custGeom>
                <a:avLst/>
                <a:gdLst>
                  <a:gd name="T0" fmla="*/ 26 w 64"/>
                  <a:gd name="T1" fmla="*/ 0 h 42"/>
                  <a:gd name="T2" fmla="*/ 0 w 64"/>
                  <a:gd name="T3" fmla="*/ 20 h 42"/>
                  <a:gd name="T4" fmla="*/ 40 w 64"/>
                  <a:gd name="T5" fmla="*/ 42 h 42"/>
                  <a:gd name="T6" fmla="*/ 64 w 64"/>
                  <a:gd name="T7" fmla="*/ 22 h 42"/>
                  <a:gd name="T8" fmla="*/ 26 w 64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42"/>
                  <a:gd name="T17" fmla="*/ 64 w 64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42">
                    <a:moveTo>
                      <a:pt x="26" y="0"/>
                    </a:moveTo>
                    <a:lnTo>
                      <a:pt x="0" y="20"/>
                    </a:lnTo>
                    <a:lnTo>
                      <a:pt x="40" y="42"/>
                    </a:lnTo>
                    <a:lnTo>
                      <a:pt x="64" y="22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96" name="Freeform 4365"/>
              <p:cNvSpPr>
                <a:spLocks noChangeAspect="1"/>
              </p:cNvSpPr>
              <p:nvPr/>
            </p:nvSpPr>
            <p:spPr bwMode="auto">
              <a:xfrm>
                <a:off x="5084" y="2306"/>
                <a:ext cx="64" cy="36"/>
              </a:xfrm>
              <a:custGeom>
                <a:avLst/>
                <a:gdLst>
                  <a:gd name="T0" fmla="*/ 24 w 64"/>
                  <a:gd name="T1" fmla="*/ 0 h 36"/>
                  <a:gd name="T2" fmla="*/ 0 w 64"/>
                  <a:gd name="T3" fmla="*/ 20 h 36"/>
                  <a:gd name="T4" fmla="*/ 40 w 64"/>
                  <a:gd name="T5" fmla="*/ 36 h 36"/>
                  <a:gd name="T6" fmla="*/ 64 w 64"/>
                  <a:gd name="T7" fmla="*/ 16 h 36"/>
                  <a:gd name="T8" fmla="*/ 24 w 64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6"/>
                  <a:gd name="T17" fmla="*/ 64 w 64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6">
                    <a:moveTo>
                      <a:pt x="24" y="0"/>
                    </a:moveTo>
                    <a:lnTo>
                      <a:pt x="0" y="20"/>
                    </a:lnTo>
                    <a:lnTo>
                      <a:pt x="40" y="36"/>
                    </a:lnTo>
                    <a:lnTo>
                      <a:pt x="64" y="1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8A6F"/>
              </a:solidFill>
              <a:ln w="0">
                <a:solidFill>
                  <a:srgbClr val="008A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97" name="Freeform 4366"/>
              <p:cNvSpPr>
                <a:spLocks noChangeAspect="1"/>
              </p:cNvSpPr>
              <p:nvPr/>
            </p:nvSpPr>
            <p:spPr bwMode="auto">
              <a:xfrm>
                <a:off x="5084" y="2306"/>
                <a:ext cx="64" cy="36"/>
              </a:xfrm>
              <a:custGeom>
                <a:avLst/>
                <a:gdLst>
                  <a:gd name="T0" fmla="*/ 24 w 64"/>
                  <a:gd name="T1" fmla="*/ 0 h 36"/>
                  <a:gd name="T2" fmla="*/ 0 w 64"/>
                  <a:gd name="T3" fmla="*/ 20 h 36"/>
                  <a:gd name="T4" fmla="*/ 40 w 64"/>
                  <a:gd name="T5" fmla="*/ 36 h 36"/>
                  <a:gd name="T6" fmla="*/ 64 w 64"/>
                  <a:gd name="T7" fmla="*/ 16 h 36"/>
                  <a:gd name="T8" fmla="*/ 24 w 64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6"/>
                  <a:gd name="T17" fmla="*/ 64 w 64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6">
                    <a:moveTo>
                      <a:pt x="24" y="0"/>
                    </a:moveTo>
                    <a:lnTo>
                      <a:pt x="0" y="20"/>
                    </a:lnTo>
                    <a:lnTo>
                      <a:pt x="40" y="36"/>
                    </a:lnTo>
                    <a:lnTo>
                      <a:pt x="64" y="16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98" name="Freeform 4367"/>
              <p:cNvSpPr>
                <a:spLocks noChangeAspect="1"/>
              </p:cNvSpPr>
              <p:nvPr/>
            </p:nvSpPr>
            <p:spPr bwMode="auto">
              <a:xfrm>
                <a:off x="3994" y="1904"/>
                <a:ext cx="54" cy="24"/>
              </a:xfrm>
              <a:custGeom>
                <a:avLst/>
                <a:gdLst>
                  <a:gd name="T0" fmla="*/ 28 w 54"/>
                  <a:gd name="T1" fmla="*/ 0 h 24"/>
                  <a:gd name="T2" fmla="*/ 0 w 54"/>
                  <a:gd name="T3" fmla="*/ 12 h 24"/>
                  <a:gd name="T4" fmla="*/ 26 w 54"/>
                  <a:gd name="T5" fmla="*/ 24 h 24"/>
                  <a:gd name="T6" fmla="*/ 54 w 54"/>
                  <a:gd name="T7" fmla="*/ 10 h 24"/>
                  <a:gd name="T8" fmla="*/ 28 w 54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4"/>
                  <a:gd name="T17" fmla="*/ 54 w 54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4">
                    <a:moveTo>
                      <a:pt x="28" y="0"/>
                    </a:moveTo>
                    <a:lnTo>
                      <a:pt x="0" y="12"/>
                    </a:lnTo>
                    <a:lnTo>
                      <a:pt x="26" y="24"/>
                    </a:lnTo>
                    <a:lnTo>
                      <a:pt x="54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99" name="Freeform 4368"/>
              <p:cNvSpPr>
                <a:spLocks noChangeAspect="1"/>
              </p:cNvSpPr>
              <p:nvPr/>
            </p:nvSpPr>
            <p:spPr bwMode="auto">
              <a:xfrm>
                <a:off x="3994" y="1904"/>
                <a:ext cx="54" cy="24"/>
              </a:xfrm>
              <a:custGeom>
                <a:avLst/>
                <a:gdLst>
                  <a:gd name="T0" fmla="*/ 28 w 54"/>
                  <a:gd name="T1" fmla="*/ 0 h 24"/>
                  <a:gd name="T2" fmla="*/ 0 w 54"/>
                  <a:gd name="T3" fmla="*/ 12 h 24"/>
                  <a:gd name="T4" fmla="*/ 26 w 54"/>
                  <a:gd name="T5" fmla="*/ 24 h 24"/>
                  <a:gd name="T6" fmla="*/ 54 w 54"/>
                  <a:gd name="T7" fmla="*/ 10 h 24"/>
                  <a:gd name="T8" fmla="*/ 28 w 54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4"/>
                  <a:gd name="T17" fmla="*/ 54 w 54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4">
                    <a:moveTo>
                      <a:pt x="28" y="0"/>
                    </a:moveTo>
                    <a:lnTo>
                      <a:pt x="0" y="12"/>
                    </a:lnTo>
                    <a:lnTo>
                      <a:pt x="26" y="24"/>
                    </a:lnTo>
                    <a:lnTo>
                      <a:pt x="54" y="10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00" name="Freeform 4369"/>
              <p:cNvSpPr>
                <a:spLocks noChangeAspect="1"/>
              </p:cNvSpPr>
              <p:nvPr/>
            </p:nvSpPr>
            <p:spPr bwMode="auto">
              <a:xfrm>
                <a:off x="4020" y="1914"/>
                <a:ext cx="54" cy="24"/>
              </a:xfrm>
              <a:custGeom>
                <a:avLst/>
                <a:gdLst>
                  <a:gd name="T0" fmla="*/ 28 w 54"/>
                  <a:gd name="T1" fmla="*/ 0 h 24"/>
                  <a:gd name="T2" fmla="*/ 0 w 54"/>
                  <a:gd name="T3" fmla="*/ 14 h 24"/>
                  <a:gd name="T4" fmla="*/ 26 w 54"/>
                  <a:gd name="T5" fmla="*/ 24 h 24"/>
                  <a:gd name="T6" fmla="*/ 54 w 54"/>
                  <a:gd name="T7" fmla="*/ 12 h 24"/>
                  <a:gd name="T8" fmla="*/ 28 w 54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4"/>
                  <a:gd name="T17" fmla="*/ 54 w 54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4">
                    <a:moveTo>
                      <a:pt x="28" y="0"/>
                    </a:moveTo>
                    <a:lnTo>
                      <a:pt x="0" y="14"/>
                    </a:lnTo>
                    <a:lnTo>
                      <a:pt x="26" y="24"/>
                    </a:lnTo>
                    <a:lnTo>
                      <a:pt x="54" y="12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8A6F"/>
              </a:solidFill>
              <a:ln w="0">
                <a:solidFill>
                  <a:srgbClr val="008A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01" name="Freeform 4370"/>
              <p:cNvSpPr>
                <a:spLocks noChangeAspect="1"/>
              </p:cNvSpPr>
              <p:nvPr/>
            </p:nvSpPr>
            <p:spPr bwMode="auto">
              <a:xfrm>
                <a:off x="4020" y="1914"/>
                <a:ext cx="54" cy="24"/>
              </a:xfrm>
              <a:custGeom>
                <a:avLst/>
                <a:gdLst>
                  <a:gd name="T0" fmla="*/ 28 w 54"/>
                  <a:gd name="T1" fmla="*/ 0 h 24"/>
                  <a:gd name="T2" fmla="*/ 0 w 54"/>
                  <a:gd name="T3" fmla="*/ 14 h 24"/>
                  <a:gd name="T4" fmla="*/ 26 w 54"/>
                  <a:gd name="T5" fmla="*/ 24 h 24"/>
                  <a:gd name="T6" fmla="*/ 54 w 54"/>
                  <a:gd name="T7" fmla="*/ 12 h 24"/>
                  <a:gd name="T8" fmla="*/ 28 w 54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4"/>
                  <a:gd name="T17" fmla="*/ 54 w 54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4">
                    <a:moveTo>
                      <a:pt x="28" y="0"/>
                    </a:moveTo>
                    <a:lnTo>
                      <a:pt x="0" y="14"/>
                    </a:lnTo>
                    <a:lnTo>
                      <a:pt x="26" y="24"/>
                    </a:lnTo>
                    <a:lnTo>
                      <a:pt x="54" y="12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02" name="Freeform 4371"/>
              <p:cNvSpPr>
                <a:spLocks noChangeAspect="1"/>
              </p:cNvSpPr>
              <p:nvPr/>
            </p:nvSpPr>
            <p:spPr bwMode="auto">
              <a:xfrm>
                <a:off x="4046" y="1926"/>
                <a:ext cx="56" cy="22"/>
              </a:xfrm>
              <a:custGeom>
                <a:avLst/>
                <a:gdLst>
                  <a:gd name="T0" fmla="*/ 28 w 56"/>
                  <a:gd name="T1" fmla="*/ 0 h 22"/>
                  <a:gd name="T2" fmla="*/ 0 w 56"/>
                  <a:gd name="T3" fmla="*/ 12 h 22"/>
                  <a:gd name="T4" fmla="*/ 26 w 56"/>
                  <a:gd name="T5" fmla="*/ 22 h 22"/>
                  <a:gd name="T6" fmla="*/ 56 w 56"/>
                  <a:gd name="T7" fmla="*/ 10 h 22"/>
                  <a:gd name="T8" fmla="*/ 28 w 56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2"/>
                  <a:gd name="T17" fmla="*/ 56 w 56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2">
                    <a:moveTo>
                      <a:pt x="28" y="0"/>
                    </a:moveTo>
                    <a:lnTo>
                      <a:pt x="0" y="12"/>
                    </a:lnTo>
                    <a:lnTo>
                      <a:pt x="26" y="22"/>
                    </a:lnTo>
                    <a:lnTo>
                      <a:pt x="56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03" name="Freeform 4372"/>
              <p:cNvSpPr>
                <a:spLocks noChangeAspect="1"/>
              </p:cNvSpPr>
              <p:nvPr/>
            </p:nvSpPr>
            <p:spPr bwMode="auto">
              <a:xfrm>
                <a:off x="4046" y="1926"/>
                <a:ext cx="56" cy="22"/>
              </a:xfrm>
              <a:custGeom>
                <a:avLst/>
                <a:gdLst>
                  <a:gd name="T0" fmla="*/ 28 w 56"/>
                  <a:gd name="T1" fmla="*/ 0 h 22"/>
                  <a:gd name="T2" fmla="*/ 0 w 56"/>
                  <a:gd name="T3" fmla="*/ 12 h 22"/>
                  <a:gd name="T4" fmla="*/ 26 w 56"/>
                  <a:gd name="T5" fmla="*/ 22 h 22"/>
                  <a:gd name="T6" fmla="*/ 56 w 56"/>
                  <a:gd name="T7" fmla="*/ 10 h 22"/>
                  <a:gd name="T8" fmla="*/ 28 w 56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2"/>
                  <a:gd name="T17" fmla="*/ 56 w 56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2">
                    <a:moveTo>
                      <a:pt x="28" y="0"/>
                    </a:moveTo>
                    <a:lnTo>
                      <a:pt x="0" y="12"/>
                    </a:lnTo>
                    <a:lnTo>
                      <a:pt x="26" y="22"/>
                    </a:lnTo>
                    <a:lnTo>
                      <a:pt x="56" y="10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04" name="Freeform 4373"/>
              <p:cNvSpPr>
                <a:spLocks noChangeAspect="1"/>
              </p:cNvSpPr>
              <p:nvPr/>
            </p:nvSpPr>
            <p:spPr bwMode="auto">
              <a:xfrm>
                <a:off x="4072" y="1936"/>
                <a:ext cx="56" cy="24"/>
              </a:xfrm>
              <a:custGeom>
                <a:avLst/>
                <a:gdLst>
                  <a:gd name="T0" fmla="*/ 30 w 56"/>
                  <a:gd name="T1" fmla="*/ 0 h 24"/>
                  <a:gd name="T2" fmla="*/ 0 w 56"/>
                  <a:gd name="T3" fmla="*/ 12 h 24"/>
                  <a:gd name="T4" fmla="*/ 28 w 56"/>
                  <a:gd name="T5" fmla="*/ 24 h 24"/>
                  <a:gd name="T6" fmla="*/ 56 w 56"/>
                  <a:gd name="T7" fmla="*/ 10 h 24"/>
                  <a:gd name="T8" fmla="*/ 30 w 56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4"/>
                  <a:gd name="T17" fmla="*/ 56 w 5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4">
                    <a:moveTo>
                      <a:pt x="30" y="0"/>
                    </a:moveTo>
                    <a:lnTo>
                      <a:pt x="0" y="12"/>
                    </a:lnTo>
                    <a:lnTo>
                      <a:pt x="28" y="24"/>
                    </a:lnTo>
                    <a:lnTo>
                      <a:pt x="56" y="1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05" name="Freeform 4374"/>
              <p:cNvSpPr>
                <a:spLocks noChangeAspect="1"/>
              </p:cNvSpPr>
              <p:nvPr/>
            </p:nvSpPr>
            <p:spPr bwMode="auto">
              <a:xfrm>
                <a:off x="4072" y="1936"/>
                <a:ext cx="56" cy="24"/>
              </a:xfrm>
              <a:custGeom>
                <a:avLst/>
                <a:gdLst>
                  <a:gd name="T0" fmla="*/ 30 w 56"/>
                  <a:gd name="T1" fmla="*/ 0 h 24"/>
                  <a:gd name="T2" fmla="*/ 0 w 56"/>
                  <a:gd name="T3" fmla="*/ 12 h 24"/>
                  <a:gd name="T4" fmla="*/ 28 w 56"/>
                  <a:gd name="T5" fmla="*/ 24 h 24"/>
                  <a:gd name="T6" fmla="*/ 56 w 56"/>
                  <a:gd name="T7" fmla="*/ 10 h 24"/>
                  <a:gd name="T8" fmla="*/ 30 w 56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4"/>
                  <a:gd name="T17" fmla="*/ 56 w 5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4">
                    <a:moveTo>
                      <a:pt x="30" y="0"/>
                    </a:moveTo>
                    <a:lnTo>
                      <a:pt x="0" y="12"/>
                    </a:lnTo>
                    <a:lnTo>
                      <a:pt x="28" y="24"/>
                    </a:lnTo>
                    <a:lnTo>
                      <a:pt x="56" y="10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06" name="Freeform 4375"/>
              <p:cNvSpPr>
                <a:spLocks noChangeAspect="1"/>
              </p:cNvSpPr>
              <p:nvPr/>
            </p:nvSpPr>
            <p:spPr bwMode="auto">
              <a:xfrm>
                <a:off x="4100" y="1946"/>
                <a:ext cx="56" cy="24"/>
              </a:xfrm>
              <a:custGeom>
                <a:avLst/>
                <a:gdLst>
                  <a:gd name="T0" fmla="*/ 28 w 56"/>
                  <a:gd name="T1" fmla="*/ 0 h 24"/>
                  <a:gd name="T2" fmla="*/ 0 w 56"/>
                  <a:gd name="T3" fmla="*/ 14 h 24"/>
                  <a:gd name="T4" fmla="*/ 26 w 56"/>
                  <a:gd name="T5" fmla="*/ 24 h 24"/>
                  <a:gd name="T6" fmla="*/ 56 w 56"/>
                  <a:gd name="T7" fmla="*/ 10 h 24"/>
                  <a:gd name="T8" fmla="*/ 28 w 56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4"/>
                  <a:gd name="T17" fmla="*/ 56 w 5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4">
                    <a:moveTo>
                      <a:pt x="28" y="0"/>
                    </a:moveTo>
                    <a:lnTo>
                      <a:pt x="0" y="14"/>
                    </a:lnTo>
                    <a:lnTo>
                      <a:pt x="26" y="24"/>
                    </a:lnTo>
                    <a:lnTo>
                      <a:pt x="56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886F"/>
              </a:solidFill>
              <a:ln w="0">
                <a:solidFill>
                  <a:srgbClr val="0088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07" name="Freeform 4376"/>
              <p:cNvSpPr>
                <a:spLocks noChangeAspect="1"/>
              </p:cNvSpPr>
              <p:nvPr/>
            </p:nvSpPr>
            <p:spPr bwMode="auto">
              <a:xfrm>
                <a:off x="4100" y="1946"/>
                <a:ext cx="56" cy="24"/>
              </a:xfrm>
              <a:custGeom>
                <a:avLst/>
                <a:gdLst>
                  <a:gd name="T0" fmla="*/ 28 w 56"/>
                  <a:gd name="T1" fmla="*/ 0 h 24"/>
                  <a:gd name="T2" fmla="*/ 0 w 56"/>
                  <a:gd name="T3" fmla="*/ 14 h 24"/>
                  <a:gd name="T4" fmla="*/ 26 w 56"/>
                  <a:gd name="T5" fmla="*/ 24 h 24"/>
                  <a:gd name="T6" fmla="*/ 56 w 56"/>
                  <a:gd name="T7" fmla="*/ 10 h 24"/>
                  <a:gd name="T8" fmla="*/ 28 w 56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4"/>
                  <a:gd name="T17" fmla="*/ 56 w 5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4">
                    <a:moveTo>
                      <a:pt x="28" y="0"/>
                    </a:moveTo>
                    <a:lnTo>
                      <a:pt x="0" y="14"/>
                    </a:lnTo>
                    <a:lnTo>
                      <a:pt x="26" y="24"/>
                    </a:lnTo>
                    <a:lnTo>
                      <a:pt x="56" y="10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08" name="Freeform 4377"/>
              <p:cNvSpPr>
                <a:spLocks noChangeAspect="1"/>
              </p:cNvSpPr>
              <p:nvPr/>
            </p:nvSpPr>
            <p:spPr bwMode="auto">
              <a:xfrm>
                <a:off x="4126" y="1956"/>
                <a:ext cx="56" cy="24"/>
              </a:xfrm>
              <a:custGeom>
                <a:avLst/>
                <a:gdLst>
                  <a:gd name="T0" fmla="*/ 30 w 56"/>
                  <a:gd name="T1" fmla="*/ 0 h 24"/>
                  <a:gd name="T2" fmla="*/ 0 w 56"/>
                  <a:gd name="T3" fmla="*/ 14 h 24"/>
                  <a:gd name="T4" fmla="*/ 28 w 56"/>
                  <a:gd name="T5" fmla="*/ 24 h 24"/>
                  <a:gd name="T6" fmla="*/ 56 w 56"/>
                  <a:gd name="T7" fmla="*/ 12 h 24"/>
                  <a:gd name="T8" fmla="*/ 30 w 56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4"/>
                  <a:gd name="T17" fmla="*/ 56 w 5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4">
                    <a:moveTo>
                      <a:pt x="30" y="0"/>
                    </a:moveTo>
                    <a:lnTo>
                      <a:pt x="0" y="14"/>
                    </a:lnTo>
                    <a:lnTo>
                      <a:pt x="28" y="24"/>
                    </a:lnTo>
                    <a:lnTo>
                      <a:pt x="56" y="1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876F"/>
              </a:solidFill>
              <a:ln w="0">
                <a:solidFill>
                  <a:srgbClr val="0087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09" name="Freeform 4378"/>
              <p:cNvSpPr>
                <a:spLocks noChangeAspect="1"/>
              </p:cNvSpPr>
              <p:nvPr/>
            </p:nvSpPr>
            <p:spPr bwMode="auto">
              <a:xfrm>
                <a:off x="4126" y="1956"/>
                <a:ext cx="56" cy="24"/>
              </a:xfrm>
              <a:custGeom>
                <a:avLst/>
                <a:gdLst>
                  <a:gd name="T0" fmla="*/ 30 w 56"/>
                  <a:gd name="T1" fmla="*/ 0 h 24"/>
                  <a:gd name="T2" fmla="*/ 0 w 56"/>
                  <a:gd name="T3" fmla="*/ 14 h 24"/>
                  <a:gd name="T4" fmla="*/ 28 w 56"/>
                  <a:gd name="T5" fmla="*/ 24 h 24"/>
                  <a:gd name="T6" fmla="*/ 56 w 56"/>
                  <a:gd name="T7" fmla="*/ 12 h 24"/>
                  <a:gd name="T8" fmla="*/ 30 w 56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4"/>
                  <a:gd name="T17" fmla="*/ 56 w 5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4">
                    <a:moveTo>
                      <a:pt x="30" y="0"/>
                    </a:moveTo>
                    <a:lnTo>
                      <a:pt x="0" y="14"/>
                    </a:lnTo>
                    <a:lnTo>
                      <a:pt x="28" y="24"/>
                    </a:lnTo>
                    <a:lnTo>
                      <a:pt x="56" y="12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10" name="Freeform 4379"/>
              <p:cNvSpPr>
                <a:spLocks noChangeAspect="1"/>
              </p:cNvSpPr>
              <p:nvPr/>
            </p:nvSpPr>
            <p:spPr bwMode="auto">
              <a:xfrm>
                <a:off x="4154" y="1968"/>
                <a:ext cx="56" cy="22"/>
              </a:xfrm>
              <a:custGeom>
                <a:avLst/>
                <a:gdLst>
                  <a:gd name="T0" fmla="*/ 28 w 56"/>
                  <a:gd name="T1" fmla="*/ 0 h 22"/>
                  <a:gd name="T2" fmla="*/ 0 w 56"/>
                  <a:gd name="T3" fmla="*/ 12 h 22"/>
                  <a:gd name="T4" fmla="*/ 28 w 56"/>
                  <a:gd name="T5" fmla="*/ 22 h 22"/>
                  <a:gd name="T6" fmla="*/ 56 w 56"/>
                  <a:gd name="T7" fmla="*/ 10 h 22"/>
                  <a:gd name="T8" fmla="*/ 28 w 56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2"/>
                  <a:gd name="T17" fmla="*/ 56 w 56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2">
                    <a:moveTo>
                      <a:pt x="28" y="0"/>
                    </a:moveTo>
                    <a:lnTo>
                      <a:pt x="0" y="12"/>
                    </a:lnTo>
                    <a:lnTo>
                      <a:pt x="28" y="22"/>
                    </a:lnTo>
                    <a:lnTo>
                      <a:pt x="56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8670"/>
              </a:solidFill>
              <a:ln w="0">
                <a:solidFill>
                  <a:srgbClr val="0086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11" name="Freeform 4380"/>
              <p:cNvSpPr>
                <a:spLocks noChangeAspect="1"/>
              </p:cNvSpPr>
              <p:nvPr/>
            </p:nvSpPr>
            <p:spPr bwMode="auto">
              <a:xfrm>
                <a:off x="4154" y="1968"/>
                <a:ext cx="56" cy="22"/>
              </a:xfrm>
              <a:custGeom>
                <a:avLst/>
                <a:gdLst>
                  <a:gd name="T0" fmla="*/ 28 w 56"/>
                  <a:gd name="T1" fmla="*/ 0 h 22"/>
                  <a:gd name="T2" fmla="*/ 0 w 56"/>
                  <a:gd name="T3" fmla="*/ 12 h 22"/>
                  <a:gd name="T4" fmla="*/ 28 w 56"/>
                  <a:gd name="T5" fmla="*/ 22 h 22"/>
                  <a:gd name="T6" fmla="*/ 56 w 56"/>
                  <a:gd name="T7" fmla="*/ 10 h 22"/>
                  <a:gd name="T8" fmla="*/ 28 w 56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2"/>
                  <a:gd name="T17" fmla="*/ 56 w 56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2">
                    <a:moveTo>
                      <a:pt x="28" y="0"/>
                    </a:moveTo>
                    <a:lnTo>
                      <a:pt x="0" y="12"/>
                    </a:lnTo>
                    <a:lnTo>
                      <a:pt x="28" y="22"/>
                    </a:lnTo>
                    <a:lnTo>
                      <a:pt x="56" y="10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12" name="Freeform 4381"/>
              <p:cNvSpPr>
                <a:spLocks noChangeAspect="1"/>
              </p:cNvSpPr>
              <p:nvPr/>
            </p:nvSpPr>
            <p:spPr bwMode="auto">
              <a:xfrm>
                <a:off x="4182" y="1978"/>
                <a:ext cx="56" cy="22"/>
              </a:xfrm>
              <a:custGeom>
                <a:avLst/>
                <a:gdLst>
                  <a:gd name="T0" fmla="*/ 28 w 56"/>
                  <a:gd name="T1" fmla="*/ 0 h 22"/>
                  <a:gd name="T2" fmla="*/ 0 w 56"/>
                  <a:gd name="T3" fmla="*/ 12 h 22"/>
                  <a:gd name="T4" fmla="*/ 28 w 56"/>
                  <a:gd name="T5" fmla="*/ 22 h 22"/>
                  <a:gd name="T6" fmla="*/ 56 w 56"/>
                  <a:gd name="T7" fmla="*/ 8 h 22"/>
                  <a:gd name="T8" fmla="*/ 28 w 56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2"/>
                  <a:gd name="T17" fmla="*/ 56 w 56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2">
                    <a:moveTo>
                      <a:pt x="28" y="0"/>
                    </a:moveTo>
                    <a:lnTo>
                      <a:pt x="0" y="12"/>
                    </a:lnTo>
                    <a:lnTo>
                      <a:pt x="28" y="22"/>
                    </a:lnTo>
                    <a:lnTo>
                      <a:pt x="56" y="8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8470"/>
              </a:solidFill>
              <a:ln w="0">
                <a:solidFill>
                  <a:srgbClr val="0084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13" name="Freeform 4382"/>
              <p:cNvSpPr>
                <a:spLocks noChangeAspect="1"/>
              </p:cNvSpPr>
              <p:nvPr/>
            </p:nvSpPr>
            <p:spPr bwMode="auto">
              <a:xfrm>
                <a:off x="4182" y="1978"/>
                <a:ext cx="56" cy="22"/>
              </a:xfrm>
              <a:custGeom>
                <a:avLst/>
                <a:gdLst>
                  <a:gd name="T0" fmla="*/ 28 w 56"/>
                  <a:gd name="T1" fmla="*/ 0 h 22"/>
                  <a:gd name="T2" fmla="*/ 0 w 56"/>
                  <a:gd name="T3" fmla="*/ 12 h 22"/>
                  <a:gd name="T4" fmla="*/ 28 w 56"/>
                  <a:gd name="T5" fmla="*/ 22 h 22"/>
                  <a:gd name="T6" fmla="*/ 56 w 56"/>
                  <a:gd name="T7" fmla="*/ 8 h 22"/>
                  <a:gd name="T8" fmla="*/ 28 w 56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2"/>
                  <a:gd name="T17" fmla="*/ 56 w 56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2">
                    <a:moveTo>
                      <a:pt x="28" y="0"/>
                    </a:moveTo>
                    <a:lnTo>
                      <a:pt x="0" y="12"/>
                    </a:lnTo>
                    <a:lnTo>
                      <a:pt x="28" y="22"/>
                    </a:lnTo>
                    <a:lnTo>
                      <a:pt x="56" y="8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14" name="Freeform 4383"/>
              <p:cNvSpPr>
                <a:spLocks noChangeAspect="1"/>
              </p:cNvSpPr>
              <p:nvPr/>
            </p:nvSpPr>
            <p:spPr bwMode="auto">
              <a:xfrm>
                <a:off x="4210" y="1986"/>
                <a:ext cx="58" cy="24"/>
              </a:xfrm>
              <a:custGeom>
                <a:avLst/>
                <a:gdLst>
                  <a:gd name="T0" fmla="*/ 28 w 58"/>
                  <a:gd name="T1" fmla="*/ 0 h 24"/>
                  <a:gd name="T2" fmla="*/ 0 w 58"/>
                  <a:gd name="T3" fmla="*/ 14 h 24"/>
                  <a:gd name="T4" fmla="*/ 28 w 58"/>
                  <a:gd name="T5" fmla="*/ 24 h 24"/>
                  <a:gd name="T6" fmla="*/ 58 w 58"/>
                  <a:gd name="T7" fmla="*/ 10 h 24"/>
                  <a:gd name="T8" fmla="*/ 28 w 5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4"/>
                  <a:gd name="T17" fmla="*/ 58 w 5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4">
                    <a:moveTo>
                      <a:pt x="28" y="0"/>
                    </a:moveTo>
                    <a:lnTo>
                      <a:pt x="0" y="14"/>
                    </a:lnTo>
                    <a:lnTo>
                      <a:pt x="28" y="24"/>
                    </a:lnTo>
                    <a:lnTo>
                      <a:pt x="58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8170"/>
              </a:solidFill>
              <a:ln w="0">
                <a:solidFill>
                  <a:srgbClr val="0081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15" name="Freeform 4384"/>
              <p:cNvSpPr>
                <a:spLocks noChangeAspect="1"/>
              </p:cNvSpPr>
              <p:nvPr/>
            </p:nvSpPr>
            <p:spPr bwMode="auto">
              <a:xfrm>
                <a:off x="4210" y="1986"/>
                <a:ext cx="58" cy="24"/>
              </a:xfrm>
              <a:custGeom>
                <a:avLst/>
                <a:gdLst>
                  <a:gd name="T0" fmla="*/ 28 w 58"/>
                  <a:gd name="T1" fmla="*/ 0 h 24"/>
                  <a:gd name="T2" fmla="*/ 0 w 58"/>
                  <a:gd name="T3" fmla="*/ 14 h 24"/>
                  <a:gd name="T4" fmla="*/ 28 w 58"/>
                  <a:gd name="T5" fmla="*/ 24 h 24"/>
                  <a:gd name="T6" fmla="*/ 58 w 58"/>
                  <a:gd name="T7" fmla="*/ 10 h 24"/>
                  <a:gd name="T8" fmla="*/ 28 w 5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4"/>
                  <a:gd name="T17" fmla="*/ 58 w 5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4">
                    <a:moveTo>
                      <a:pt x="28" y="0"/>
                    </a:moveTo>
                    <a:lnTo>
                      <a:pt x="0" y="14"/>
                    </a:lnTo>
                    <a:lnTo>
                      <a:pt x="28" y="24"/>
                    </a:lnTo>
                    <a:lnTo>
                      <a:pt x="58" y="10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16" name="Freeform 4385"/>
              <p:cNvSpPr>
                <a:spLocks noChangeAspect="1"/>
              </p:cNvSpPr>
              <p:nvPr/>
            </p:nvSpPr>
            <p:spPr bwMode="auto">
              <a:xfrm>
                <a:off x="4238" y="1996"/>
                <a:ext cx="58" cy="24"/>
              </a:xfrm>
              <a:custGeom>
                <a:avLst/>
                <a:gdLst>
                  <a:gd name="T0" fmla="*/ 30 w 58"/>
                  <a:gd name="T1" fmla="*/ 0 h 24"/>
                  <a:gd name="T2" fmla="*/ 0 w 58"/>
                  <a:gd name="T3" fmla="*/ 14 h 24"/>
                  <a:gd name="T4" fmla="*/ 30 w 58"/>
                  <a:gd name="T5" fmla="*/ 24 h 24"/>
                  <a:gd name="T6" fmla="*/ 58 w 58"/>
                  <a:gd name="T7" fmla="*/ 8 h 24"/>
                  <a:gd name="T8" fmla="*/ 30 w 5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4"/>
                  <a:gd name="T17" fmla="*/ 58 w 5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4">
                    <a:moveTo>
                      <a:pt x="30" y="0"/>
                    </a:moveTo>
                    <a:lnTo>
                      <a:pt x="0" y="14"/>
                    </a:lnTo>
                    <a:lnTo>
                      <a:pt x="30" y="24"/>
                    </a:lnTo>
                    <a:lnTo>
                      <a:pt x="58" y="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7E71"/>
              </a:solidFill>
              <a:ln w="0">
                <a:solidFill>
                  <a:srgbClr val="007E7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17" name="Freeform 4386"/>
              <p:cNvSpPr>
                <a:spLocks noChangeAspect="1"/>
              </p:cNvSpPr>
              <p:nvPr/>
            </p:nvSpPr>
            <p:spPr bwMode="auto">
              <a:xfrm>
                <a:off x="4238" y="1996"/>
                <a:ext cx="58" cy="24"/>
              </a:xfrm>
              <a:custGeom>
                <a:avLst/>
                <a:gdLst>
                  <a:gd name="T0" fmla="*/ 30 w 58"/>
                  <a:gd name="T1" fmla="*/ 0 h 24"/>
                  <a:gd name="T2" fmla="*/ 0 w 58"/>
                  <a:gd name="T3" fmla="*/ 14 h 24"/>
                  <a:gd name="T4" fmla="*/ 30 w 58"/>
                  <a:gd name="T5" fmla="*/ 24 h 24"/>
                  <a:gd name="T6" fmla="*/ 58 w 58"/>
                  <a:gd name="T7" fmla="*/ 8 h 24"/>
                  <a:gd name="T8" fmla="*/ 30 w 5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4"/>
                  <a:gd name="T17" fmla="*/ 58 w 5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4">
                    <a:moveTo>
                      <a:pt x="30" y="0"/>
                    </a:moveTo>
                    <a:lnTo>
                      <a:pt x="0" y="14"/>
                    </a:lnTo>
                    <a:lnTo>
                      <a:pt x="30" y="24"/>
                    </a:lnTo>
                    <a:lnTo>
                      <a:pt x="58" y="8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18" name="Freeform 4387"/>
              <p:cNvSpPr>
                <a:spLocks noChangeAspect="1"/>
              </p:cNvSpPr>
              <p:nvPr/>
            </p:nvSpPr>
            <p:spPr bwMode="auto">
              <a:xfrm>
                <a:off x="4268" y="2004"/>
                <a:ext cx="58" cy="24"/>
              </a:xfrm>
              <a:custGeom>
                <a:avLst/>
                <a:gdLst>
                  <a:gd name="T0" fmla="*/ 28 w 58"/>
                  <a:gd name="T1" fmla="*/ 0 h 24"/>
                  <a:gd name="T2" fmla="*/ 0 w 58"/>
                  <a:gd name="T3" fmla="*/ 16 h 24"/>
                  <a:gd name="T4" fmla="*/ 28 w 58"/>
                  <a:gd name="T5" fmla="*/ 24 h 24"/>
                  <a:gd name="T6" fmla="*/ 58 w 58"/>
                  <a:gd name="T7" fmla="*/ 10 h 24"/>
                  <a:gd name="T8" fmla="*/ 28 w 5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4"/>
                  <a:gd name="T17" fmla="*/ 58 w 5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4">
                    <a:moveTo>
                      <a:pt x="28" y="0"/>
                    </a:moveTo>
                    <a:lnTo>
                      <a:pt x="0" y="16"/>
                    </a:lnTo>
                    <a:lnTo>
                      <a:pt x="28" y="24"/>
                    </a:lnTo>
                    <a:lnTo>
                      <a:pt x="58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7B71"/>
              </a:solidFill>
              <a:ln w="0">
                <a:solidFill>
                  <a:srgbClr val="007B7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19" name="Freeform 4388"/>
              <p:cNvSpPr>
                <a:spLocks noChangeAspect="1"/>
              </p:cNvSpPr>
              <p:nvPr/>
            </p:nvSpPr>
            <p:spPr bwMode="auto">
              <a:xfrm>
                <a:off x="4268" y="2004"/>
                <a:ext cx="58" cy="24"/>
              </a:xfrm>
              <a:custGeom>
                <a:avLst/>
                <a:gdLst>
                  <a:gd name="T0" fmla="*/ 28 w 58"/>
                  <a:gd name="T1" fmla="*/ 0 h 24"/>
                  <a:gd name="T2" fmla="*/ 0 w 58"/>
                  <a:gd name="T3" fmla="*/ 16 h 24"/>
                  <a:gd name="T4" fmla="*/ 28 w 58"/>
                  <a:gd name="T5" fmla="*/ 24 h 24"/>
                  <a:gd name="T6" fmla="*/ 58 w 58"/>
                  <a:gd name="T7" fmla="*/ 10 h 24"/>
                  <a:gd name="T8" fmla="*/ 28 w 5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4"/>
                  <a:gd name="T17" fmla="*/ 58 w 5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4">
                    <a:moveTo>
                      <a:pt x="28" y="0"/>
                    </a:moveTo>
                    <a:lnTo>
                      <a:pt x="0" y="16"/>
                    </a:lnTo>
                    <a:lnTo>
                      <a:pt x="28" y="24"/>
                    </a:lnTo>
                    <a:lnTo>
                      <a:pt x="58" y="10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20" name="Freeform 4389"/>
              <p:cNvSpPr>
                <a:spLocks noChangeAspect="1"/>
              </p:cNvSpPr>
              <p:nvPr/>
            </p:nvSpPr>
            <p:spPr bwMode="auto">
              <a:xfrm>
                <a:off x="4296" y="2014"/>
                <a:ext cx="58" cy="22"/>
              </a:xfrm>
              <a:custGeom>
                <a:avLst/>
                <a:gdLst>
                  <a:gd name="T0" fmla="*/ 30 w 58"/>
                  <a:gd name="T1" fmla="*/ 0 h 22"/>
                  <a:gd name="T2" fmla="*/ 0 w 58"/>
                  <a:gd name="T3" fmla="*/ 14 h 22"/>
                  <a:gd name="T4" fmla="*/ 30 w 58"/>
                  <a:gd name="T5" fmla="*/ 22 h 22"/>
                  <a:gd name="T6" fmla="*/ 58 w 58"/>
                  <a:gd name="T7" fmla="*/ 6 h 22"/>
                  <a:gd name="T8" fmla="*/ 30 w 58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2"/>
                  <a:gd name="T17" fmla="*/ 58 w 58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2">
                    <a:moveTo>
                      <a:pt x="30" y="0"/>
                    </a:moveTo>
                    <a:lnTo>
                      <a:pt x="0" y="14"/>
                    </a:lnTo>
                    <a:lnTo>
                      <a:pt x="30" y="22"/>
                    </a:lnTo>
                    <a:lnTo>
                      <a:pt x="58" y="6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7872"/>
              </a:solidFill>
              <a:ln w="0">
                <a:solidFill>
                  <a:srgbClr val="00787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21" name="Freeform 4390"/>
              <p:cNvSpPr>
                <a:spLocks noChangeAspect="1"/>
              </p:cNvSpPr>
              <p:nvPr/>
            </p:nvSpPr>
            <p:spPr bwMode="auto">
              <a:xfrm>
                <a:off x="4296" y="2014"/>
                <a:ext cx="58" cy="22"/>
              </a:xfrm>
              <a:custGeom>
                <a:avLst/>
                <a:gdLst>
                  <a:gd name="T0" fmla="*/ 30 w 58"/>
                  <a:gd name="T1" fmla="*/ 0 h 22"/>
                  <a:gd name="T2" fmla="*/ 0 w 58"/>
                  <a:gd name="T3" fmla="*/ 14 h 22"/>
                  <a:gd name="T4" fmla="*/ 30 w 58"/>
                  <a:gd name="T5" fmla="*/ 22 h 22"/>
                  <a:gd name="T6" fmla="*/ 58 w 58"/>
                  <a:gd name="T7" fmla="*/ 6 h 22"/>
                  <a:gd name="T8" fmla="*/ 30 w 58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2"/>
                  <a:gd name="T17" fmla="*/ 58 w 58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2">
                    <a:moveTo>
                      <a:pt x="30" y="0"/>
                    </a:moveTo>
                    <a:lnTo>
                      <a:pt x="0" y="14"/>
                    </a:lnTo>
                    <a:lnTo>
                      <a:pt x="30" y="22"/>
                    </a:lnTo>
                    <a:lnTo>
                      <a:pt x="58" y="6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22" name="Freeform 4391"/>
              <p:cNvSpPr>
                <a:spLocks noChangeAspect="1"/>
              </p:cNvSpPr>
              <p:nvPr/>
            </p:nvSpPr>
            <p:spPr bwMode="auto">
              <a:xfrm>
                <a:off x="4326" y="2020"/>
                <a:ext cx="58" cy="24"/>
              </a:xfrm>
              <a:custGeom>
                <a:avLst/>
                <a:gdLst>
                  <a:gd name="T0" fmla="*/ 28 w 58"/>
                  <a:gd name="T1" fmla="*/ 0 h 24"/>
                  <a:gd name="T2" fmla="*/ 0 w 58"/>
                  <a:gd name="T3" fmla="*/ 16 h 24"/>
                  <a:gd name="T4" fmla="*/ 30 w 58"/>
                  <a:gd name="T5" fmla="*/ 24 h 24"/>
                  <a:gd name="T6" fmla="*/ 58 w 58"/>
                  <a:gd name="T7" fmla="*/ 8 h 24"/>
                  <a:gd name="T8" fmla="*/ 28 w 5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4"/>
                  <a:gd name="T17" fmla="*/ 58 w 5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4">
                    <a:moveTo>
                      <a:pt x="28" y="0"/>
                    </a:moveTo>
                    <a:lnTo>
                      <a:pt x="0" y="16"/>
                    </a:lnTo>
                    <a:lnTo>
                      <a:pt x="30" y="24"/>
                    </a:lnTo>
                    <a:lnTo>
                      <a:pt x="58" y="8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7474"/>
              </a:solidFill>
              <a:ln w="0">
                <a:solidFill>
                  <a:srgbClr val="00747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23" name="Freeform 4392"/>
              <p:cNvSpPr>
                <a:spLocks noChangeAspect="1"/>
              </p:cNvSpPr>
              <p:nvPr/>
            </p:nvSpPr>
            <p:spPr bwMode="auto">
              <a:xfrm>
                <a:off x="4326" y="2020"/>
                <a:ext cx="58" cy="24"/>
              </a:xfrm>
              <a:custGeom>
                <a:avLst/>
                <a:gdLst>
                  <a:gd name="T0" fmla="*/ 28 w 58"/>
                  <a:gd name="T1" fmla="*/ 0 h 24"/>
                  <a:gd name="T2" fmla="*/ 0 w 58"/>
                  <a:gd name="T3" fmla="*/ 16 h 24"/>
                  <a:gd name="T4" fmla="*/ 30 w 58"/>
                  <a:gd name="T5" fmla="*/ 24 h 24"/>
                  <a:gd name="T6" fmla="*/ 58 w 58"/>
                  <a:gd name="T7" fmla="*/ 8 h 24"/>
                  <a:gd name="T8" fmla="*/ 28 w 5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4"/>
                  <a:gd name="T17" fmla="*/ 58 w 5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4">
                    <a:moveTo>
                      <a:pt x="28" y="0"/>
                    </a:moveTo>
                    <a:lnTo>
                      <a:pt x="0" y="16"/>
                    </a:lnTo>
                    <a:lnTo>
                      <a:pt x="30" y="24"/>
                    </a:lnTo>
                    <a:lnTo>
                      <a:pt x="58" y="8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24" name="Freeform 4393"/>
              <p:cNvSpPr>
                <a:spLocks noChangeAspect="1"/>
              </p:cNvSpPr>
              <p:nvPr/>
            </p:nvSpPr>
            <p:spPr bwMode="auto">
              <a:xfrm>
                <a:off x="4356" y="2028"/>
                <a:ext cx="60" cy="22"/>
              </a:xfrm>
              <a:custGeom>
                <a:avLst/>
                <a:gdLst>
                  <a:gd name="T0" fmla="*/ 28 w 60"/>
                  <a:gd name="T1" fmla="*/ 0 h 22"/>
                  <a:gd name="T2" fmla="*/ 0 w 60"/>
                  <a:gd name="T3" fmla="*/ 16 h 22"/>
                  <a:gd name="T4" fmla="*/ 32 w 60"/>
                  <a:gd name="T5" fmla="*/ 22 h 22"/>
                  <a:gd name="T6" fmla="*/ 60 w 60"/>
                  <a:gd name="T7" fmla="*/ 6 h 22"/>
                  <a:gd name="T8" fmla="*/ 28 w 60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2"/>
                  <a:gd name="T17" fmla="*/ 60 w 60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2">
                    <a:moveTo>
                      <a:pt x="28" y="0"/>
                    </a:moveTo>
                    <a:lnTo>
                      <a:pt x="0" y="16"/>
                    </a:lnTo>
                    <a:lnTo>
                      <a:pt x="32" y="22"/>
                    </a:lnTo>
                    <a:lnTo>
                      <a:pt x="60" y="6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7175"/>
              </a:solidFill>
              <a:ln w="0">
                <a:solidFill>
                  <a:srgbClr val="00717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25" name="Freeform 4394"/>
              <p:cNvSpPr>
                <a:spLocks noChangeAspect="1"/>
              </p:cNvSpPr>
              <p:nvPr/>
            </p:nvSpPr>
            <p:spPr bwMode="auto">
              <a:xfrm>
                <a:off x="4356" y="2028"/>
                <a:ext cx="60" cy="22"/>
              </a:xfrm>
              <a:custGeom>
                <a:avLst/>
                <a:gdLst>
                  <a:gd name="T0" fmla="*/ 28 w 60"/>
                  <a:gd name="T1" fmla="*/ 0 h 22"/>
                  <a:gd name="T2" fmla="*/ 0 w 60"/>
                  <a:gd name="T3" fmla="*/ 16 h 22"/>
                  <a:gd name="T4" fmla="*/ 32 w 60"/>
                  <a:gd name="T5" fmla="*/ 22 h 22"/>
                  <a:gd name="T6" fmla="*/ 60 w 60"/>
                  <a:gd name="T7" fmla="*/ 6 h 22"/>
                  <a:gd name="T8" fmla="*/ 28 w 60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2"/>
                  <a:gd name="T17" fmla="*/ 60 w 60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2">
                    <a:moveTo>
                      <a:pt x="28" y="0"/>
                    </a:moveTo>
                    <a:lnTo>
                      <a:pt x="0" y="16"/>
                    </a:lnTo>
                    <a:lnTo>
                      <a:pt x="32" y="22"/>
                    </a:lnTo>
                    <a:lnTo>
                      <a:pt x="60" y="6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26" name="Freeform 4395"/>
              <p:cNvSpPr>
                <a:spLocks noChangeAspect="1"/>
              </p:cNvSpPr>
              <p:nvPr/>
            </p:nvSpPr>
            <p:spPr bwMode="auto">
              <a:xfrm>
                <a:off x="4388" y="2034"/>
                <a:ext cx="58" cy="24"/>
              </a:xfrm>
              <a:custGeom>
                <a:avLst/>
                <a:gdLst>
                  <a:gd name="T0" fmla="*/ 28 w 58"/>
                  <a:gd name="T1" fmla="*/ 0 h 24"/>
                  <a:gd name="T2" fmla="*/ 0 w 58"/>
                  <a:gd name="T3" fmla="*/ 16 h 24"/>
                  <a:gd name="T4" fmla="*/ 30 w 58"/>
                  <a:gd name="T5" fmla="*/ 24 h 24"/>
                  <a:gd name="T6" fmla="*/ 58 w 58"/>
                  <a:gd name="T7" fmla="*/ 6 h 24"/>
                  <a:gd name="T8" fmla="*/ 28 w 5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4"/>
                  <a:gd name="T17" fmla="*/ 58 w 5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4">
                    <a:moveTo>
                      <a:pt x="28" y="0"/>
                    </a:moveTo>
                    <a:lnTo>
                      <a:pt x="0" y="16"/>
                    </a:lnTo>
                    <a:lnTo>
                      <a:pt x="30" y="24"/>
                    </a:lnTo>
                    <a:lnTo>
                      <a:pt x="58" y="6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6E77"/>
              </a:solidFill>
              <a:ln w="0">
                <a:solidFill>
                  <a:srgbClr val="006E7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27" name="Freeform 4396"/>
              <p:cNvSpPr>
                <a:spLocks noChangeAspect="1"/>
              </p:cNvSpPr>
              <p:nvPr/>
            </p:nvSpPr>
            <p:spPr bwMode="auto">
              <a:xfrm>
                <a:off x="4388" y="2034"/>
                <a:ext cx="58" cy="24"/>
              </a:xfrm>
              <a:custGeom>
                <a:avLst/>
                <a:gdLst>
                  <a:gd name="T0" fmla="*/ 28 w 58"/>
                  <a:gd name="T1" fmla="*/ 0 h 24"/>
                  <a:gd name="T2" fmla="*/ 0 w 58"/>
                  <a:gd name="T3" fmla="*/ 16 h 24"/>
                  <a:gd name="T4" fmla="*/ 30 w 58"/>
                  <a:gd name="T5" fmla="*/ 24 h 24"/>
                  <a:gd name="T6" fmla="*/ 58 w 58"/>
                  <a:gd name="T7" fmla="*/ 6 h 24"/>
                  <a:gd name="T8" fmla="*/ 28 w 5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4"/>
                  <a:gd name="T17" fmla="*/ 58 w 5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4">
                    <a:moveTo>
                      <a:pt x="28" y="0"/>
                    </a:moveTo>
                    <a:lnTo>
                      <a:pt x="0" y="16"/>
                    </a:lnTo>
                    <a:lnTo>
                      <a:pt x="30" y="24"/>
                    </a:lnTo>
                    <a:lnTo>
                      <a:pt x="58" y="6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28" name="Freeform 4397"/>
              <p:cNvSpPr>
                <a:spLocks noChangeAspect="1"/>
              </p:cNvSpPr>
              <p:nvPr/>
            </p:nvSpPr>
            <p:spPr bwMode="auto">
              <a:xfrm>
                <a:off x="4418" y="2040"/>
                <a:ext cx="60" cy="24"/>
              </a:xfrm>
              <a:custGeom>
                <a:avLst/>
                <a:gdLst>
                  <a:gd name="T0" fmla="*/ 28 w 60"/>
                  <a:gd name="T1" fmla="*/ 0 h 24"/>
                  <a:gd name="T2" fmla="*/ 0 w 60"/>
                  <a:gd name="T3" fmla="*/ 18 h 24"/>
                  <a:gd name="T4" fmla="*/ 32 w 60"/>
                  <a:gd name="T5" fmla="*/ 24 h 24"/>
                  <a:gd name="T6" fmla="*/ 60 w 60"/>
                  <a:gd name="T7" fmla="*/ 6 h 24"/>
                  <a:gd name="T8" fmla="*/ 28 w 6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4"/>
                  <a:gd name="T17" fmla="*/ 60 w 6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4">
                    <a:moveTo>
                      <a:pt x="28" y="0"/>
                    </a:moveTo>
                    <a:lnTo>
                      <a:pt x="0" y="18"/>
                    </a:lnTo>
                    <a:lnTo>
                      <a:pt x="32" y="24"/>
                    </a:lnTo>
                    <a:lnTo>
                      <a:pt x="60" y="6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6C79"/>
              </a:solidFill>
              <a:ln w="0">
                <a:solidFill>
                  <a:srgbClr val="006C7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29" name="Freeform 4398"/>
              <p:cNvSpPr>
                <a:spLocks noChangeAspect="1"/>
              </p:cNvSpPr>
              <p:nvPr/>
            </p:nvSpPr>
            <p:spPr bwMode="auto">
              <a:xfrm>
                <a:off x="4418" y="2040"/>
                <a:ext cx="60" cy="24"/>
              </a:xfrm>
              <a:custGeom>
                <a:avLst/>
                <a:gdLst>
                  <a:gd name="T0" fmla="*/ 28 w 60"/>
                  <a:gd name="T1" fmla="*/ 0 h 24"/>
                  <a:gd name="T2" fmla="*/ 0 w 60"/>
                  <a:gd name="T3" fmla="*/ 18 h 24"/>
                  <a:gd name="T4" fmla="*/ 32 w 60"/>
                  <a:gd name="T5" fmla="*/ 24 h 24"/>
                  <a:gd name="T6" fmla="*/ 60 w 60"/>
                  <a:gd name="T7" fmla="*/ 6 h 24"/>
                  <a:gd name="T8" fmla="*/ 28 w 6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4"/>
                  <a:gd name="T17" fmla="*/ 60 w 6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4">
                    <a:moveTo>
                      <a:pt x="28" y="0"/>
                    </a:moveTo>
                    <a:lnTo>
                      <a:pt x="0" y="18"/>
                    </a:lnTo>
                    <a:lnTo>
                      <a:pt x="32" y="24"/>
                    </a:lnTo>
                    <a:lnTo>
                      <a:pt x="60" y="6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30" name="Freeform 4399"/>
              <p:cNvSpPr>
                <a:spLocks noChangeAspect="1"/>
              </p:cNvSpPr>
              <p:nvPr/>
            </p:nvSpPr>
            <p:spPr bwMode="auto">
              <a:xfrm>
                <a:off x="4450" y="2046"/>
                <a:ext cx="60" cy="24"/>
              </a:xfrm>
              <a:custGeom>
                <a:avLst/>
                <a:gdLst>
                  <a:gd name="T0" fmla="*/ 28 w 60"/>
                  <a:gd name="T1" fmla="*/ 0 h 24"/>
                  <a:gd name="T2" fmla="*/ 0 w 60"/>
                  <a:gd name="T3" fmla="*/ 18 h 24"/>
                  <a:gd name="T4" fmla="*/ 32 w 60"/>
                  <a:gd name="T5" fmla="*/ 24 h 24"/>
                  <a:gd name="T6" fmla="*/ 60 w 60"/>
                  <a:gd name="T7" fmla="*/ 6 h 24"/>
                  <a:gd name="T8" fmla="*/ 28 w 6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4"/>
                  <a:gd name="T17" fmla="*/ 60 w 6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4">
                    <a:moveTo>
                      <a:pt x="28" y="0"/>
                    </a:moveTo>
                    <a:lnTo>
                      <a:pt x="0" y="18"/>
                    </a:lnTo>
                    <a:lnTo>
                      <a:pt x="32" y="24"/>
                    </a:lnTo>
                    <a:lnTo>
                      <a:pt x="60" y="6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6A7B"/>
              </a:solidFill>
              <a:ln w="0">
                <a:solidFill>
                  <a:srgbClr val="006A7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31" name="Freeform 4400"/>
              <p:cNvSpPr>
                <a:spLocks noChangeAspect="1"/>
              </p:cNvSpPr>
              <p:nvPr/>
            </p:nvSpPr>
            <p:spPr bwMode="auto">
              <a:xfrm>
                <a:off x="4450" y="2046"/>
                <a:ext cx="60" cy="24"/>
              </a:xfrm>
              <a:custGeom>
                <a:avLst/>
                <a:gdLst>
                  <a:gd name="T0" fmla="*/ 28 w 60"/>
                  <a:gd name="T1" fmla="*/ 0 h 24"/>
                  <a:gd name="T2" fmla="*/ 0 w 60"/>
                  <a:gd name="T3" fmla="*/ 18 h 24"/>
                  <a:gd name="T4" fmla="*/ 32 w 60"/>
                  <a:gd name="T5" fmla="*/ 24 h 24"/>
                  <a:gd name="T6" fmla="*/ 60 w 60"/>
                  <a:gd name="T7" fmla="*/ 6 h 24"/>
                  <a:gd name="T8" fmla="*/ 28 w 6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4"/>
                  <a:gd name="T17" fmla="*/ 60 w 6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4">
                    <a:moveTo>
                      <a:pt x="28" y="0"/>
                    </a:moveTo>
                    <a:lnTo>
                      <a:pt x="0" y="18"/>
                    </a:lnTo>
                    <a:lnTo>
                      <a:pt x="32" y="24"/>
                    </a:lnTo>
                    <a:lnTo>
                      <a:pt x="60" y="6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32" name="Freeform 4401"/>
              <p:cNvSpPr>
                <a:spLocks noChangeAspect="1"/>
              </p:cNvSpPr>
              <p:nvPr/>
            </p:nvSpPr>
            <p:spPr bwMode="auto">
              <a:xfrm>
                <a:off x="4482" y="2052"/>
                <a:ext cx="60" cy="24"/>
              </a:xfrm>
              <a:custGeom>
                <a:avLst/>
                <a:gdLst>
                  <a:gd name="T0" fmla="*/ 28 w 60"/>
                  <a:gd name="T1" fmla="*/ 0 h 24"/>
                  <a:gd name="T2" fmla="*/ 0 w 60"/>
                  <a:gd name="T3" fmla="*/ 18 h 24"/>
                  <a:gd name="T4" fmla="*/ 32 w 60"/>
                  <a:gd name="T5" fmla="*/ 24 h 24"/>
                  <a:gd name="T6" fmla="*/ 60 w 60"/>
                  <a:gd name="T7" fmla="*/ 6 h 24"/>
                  <a:gd name="T8" fmla="*/ 28 w 6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4"/>
                  <a:gd name="T17" fmla="*/ 60 w 6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4">
                    <a:moveTo>
                      <a:pt x="28" y="0"/>
                    </a:moveTo>
                    <a:lnTo>
                      <a:pt x="0" y="18"/>
                    </a:lnTo>
                    <a:lnTo>
                      <a:pt x="32" y="24"/>
                    </a:lnTo>
                    <a:lnTo>
                      <a:pt x="60" y="6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697D"/>
              </a:solidFill>
              <a:ln w="0">
                <a:solidFill>
                  <a:srgbClr val="00697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33" name="Freeform 4402"/>
              <p:cNvSpPr>
                <a:spLocks noChangeAspect="1"/>
              </p:cNvSpPr>
              <p:nvPr/>
            </p:nvSpPr>
            <p:spPr bwMode="auto">
              <a:xfrm>
                <a:off x="4482" y="2052"/>
                <a:ext cx="60" cy="24"/>
              </a:xfrm>
              <a:custGeom>
                <a:avLst/>
                <a:gdLst>
                  <a:gd name="T0" fmla="*/ 28 w 60"/>
                  <a:gd name="T1" fmla="*/ 0 h 24"/>
                  <a:gd name="T2" fmla="*/ 0 w 60"/>
                  <a:gd name="T3" fmla="*/ 18 h 24"/>
                  <a:gd name="T4" fmla="*/ 32 w 60"/>
                  <a:gd name="T5" fmla="*/ 24 h 24"/>
                  <a:gd name="T6" fmla="*/ 60 w 60"/>
                  <a:gd name="T7" fmla="*/ 6 h 24"/>
                  <a:gd name="T8" fmla="*/ 28 w 6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4"/>
                  <a:gd name="T17" fmla="*/ 60 w 6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4">
                    <a:moveTo>
                      <a:pt x="28" y="0"/>
                    </a:moveTo>
                    <a:lnTo>
                      <a:pt x="0" y="18"/>
                    </a:lnTo>
                    <a:lnTo>
                      <a:pt x="32" y="24"/>
                    </a:lnTo>
                    <a:lnTo>
                      <a:pt x="60" y="6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34" name="Freeform 4403"/>
              <p:cNvSpPr>
                <a:spLocks noChangeAspect="1"/>
              </p:cNvSpPr>
              <p:nvPr/>
            </p:nvSpPr>
            <p:spPr bwMode="auto">
              <a:xfrm>
                <a:off x="4514" y="2058"/>
                <a:ext cx="60" cy="26"/>
              </a:xfrm>
              <a:custGeom>
                <a:avLst/>
                <a:gdLst>
                  <a:gd name="T0" fmla="*/ 28 w 60"/>
                  <a:gd name="T1" fmla="*/ 0 h 26"/>
                  <a:gd name="T2" fmla="*/ 0 w 60"/>
                  <a:gd name="T3" fmla="*/ 18 h 26"/>
                  <a:gd name="T4" fmla="*/ 32 w 60"/>
                  <a:gd name="T5" fmla="*/ 26 h 26"/>
                  <a:gd name="T6" fmla="*/ 60 w 60"/>
                  <a:gd name="T7" fmla="*/ 6 h 26"/>
                  <a:gd name="T8" fmla="*/ 28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28" y="0"/>
                    </a:moveTo>
                    <a:lnTo>
                      <a:pt x="0" y="18"/>
                    </a:lnTo>
                    <a:lnTo>
                      <a:pt x="32" y="26"/>
                    </a:lnTo>
                    <a:lnTo>
                      <a:pt x="60" y="6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6A80"/>
              </a:solidFill>
              <a:ln w="0">
                <a:solidFill>
                  <a:srgbClr val="006A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35" name="Freeform 4404"/>
              <p:cNvSpPr>
                <a:spLocks noChangeAspect="1"/>
              </p:cNvSpPr>
              <p:nvPr/>
            </p:nvSpPr>
            <p:spPr bwMode="auto">
              <a:xfrm>
                <a:off x="4514" y="2058"/>
                <a:ext cx="60" cy="26"/>
              </a:xfrm>
              <a:custGeom>
                <a:avLst/>
                <a:gdLst>
                  <a:gd name="T0" fmla="*/ 28 w 60"/>
                  <a:gd name="T1" fmla="*/ 0 h 26"/>
                  <a:gd name="T2" fmla="*/ 0 w 60"/>
                  <a:gd name="T3" fmla="*/ 18 h 26"/>
                  <a:gd name="T4" fmla="*/ 32 w 60"/>
                  <a:gd name="T5" fmla="*/ 26 h 26"/>
                  <a:gd name="T6" fmla="*/ 60 w 60"/>
                  <a:gd name="T7" fmla="*/ 6 h 26"/>
                  <a:gd name="T8" fmla="*/ 28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28" y="0"/>
                    </a:moveTo>
                    <a:lnTo>
                      <a:pt x="0" y="18"/>
                    </a:lnTo>
                    <a:lnTo>
                      <a:pt x="32" y="26"/>
                    </a:lnTo>
                    <a:lnTo>
                      <a:pt x="60" y="6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36" name="Freeform 4405"/>
              <p:cNvSpPr>
                <a:spLocks noChangeAspect="1"/>
              </p:cNvSpPr>
              <p:nvPr/>
            </p:nvSpPr>
            <p:spPr bwMode="auto">
              <a:xfrm>
                <a:off x="4546" y="2064"/>
                <a:ext cx="62" cy="26"/>
              </a:xfrm>
              <a:custGeom>
                <a:avLst/>
                <a:gdLst>
                  <a:gd name="T0" fmla="*/ 28 w 62"/>
                  <a:gd name="T1" fmla="*/ 0 h 26"/>
                  <a:gd name="T2" fmla="*/ 0 w 62"/>
                  <a:gd name="T3" fmla="*/ 20 h 26"/>
                  <a:gd name="T4" fmla="*/ 34 w 62"/>
                  <a:gd name="T5" fmla="*/ 26 h 26"/>
                  <a:gd name="T6" fmla="*/ 62 w 62"/>
                  <a:gd name="T7" fmla="*/ 6 h 26"/>
                  <a:gd name="T8" fmla="*/ 28 w 62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6"/>
                  <a:gd name="T17" fmla="*/ 62 w 6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6">
                    <a:moveTo>
                      <a:pt x="28" y="0"/>
                    </a:moveTo>
                    <a:lnTo>
                      <a:pt x="0" y="20"/>
                    </a:lnTo>
                    <a:lnTo>
                      <a:pt x="34" y="26"/>
                    </a:lnTo>
                    <a:lnTo>
                      <a:pt x="62" y="6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6C82"/>
              </a:solidFill>
              <a:ln w="0">
                <a:solidFill>
                  <a:srgbClr val="006C8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37" name="Freeform 4406"/>
              <p:cNvSpPr>
                <a:spLocks noChangeAspect="1"/>
              </p:cNvSpPr>
              <p:nvPr/>
            </p:nvSpPr>
            <p:spPr bwMode="auto">
              <a:xfrm>
                <a:off x="4546" y="2064"/>
                <a:ext cx="62" cy="26"/>
              </a:xfrm>
              <a:custGeom>
                <a:avLst/>
                <a:gdLst>
                  <a:gd name="T0" fmla="*/ 28 w 62"/>
                  <a:gd name="T1" fmla="*/ 0 h 26"/>
                  <a:gd name="T2" fmla="*/ 0 w 62"/>
                  <a:gd name="T3" fmla="*/ 20 h 26"/>
                  <a:gd name="T4" fmla="*/ 34 w 62"/>
                  <a:gd name="T5" fmla="*/ 26 h 26"/>
                  <a:gd name="T6" fmla="*/ 62 w 62"/>
                  <a:gd name="T7" fmla="*/ 6 h 26"/>
                  <a:gd name="T8" fmla="*/ 28 w 62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6"/>
                  <a:gd name="T17" fmla="*/ 62 w 6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6">
                    <a:moveTo>
                      <a:pt x="28" y="0"/>
                    </a:moveTo>
                    <a:lnTo>
                      <a:pt x="0" y="20"/>
                    </a:lnTo>
                    <a:lnTo>
                      <a:pt x="34" y="26"/>
                    </a:lnTo>
                    <a:lnTo>
                      <a:pt x="62" y="6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38" name="Freeform 4407"/>
              <p:cNvSpPr>
                <a:spLocks noChangeAspect="1"/>
              </p:cNvSpPr>
              <p:nvPr/>
            </p:nvSpPr>
            <p:spPr bwMode="auto">
              <a:xfrm>
                <a:off x="4580" y="2070"/>
                <a:ext cx="62" cy="30"/>
              </a:xfrm>
              <a:custGeom>
                <a:avLst/>
                <a:gdLst>
                  <a:gd name="T0" fmla="*/ 28 w 62"/>
                  <a:gd name="T1" fmla="*/ 0 h 30"/>
                  <a:gd name="T2" fmla="*/ 0 w 62"/>
                  <a:gd name="T3" fmla="*/ 20 h 30"/>
                  <a:gd name="T4" fmla="*/ 34 w 62"/>
                  <a:gd name="T5" fmla="*/ 30 h 30"/>
                  <a:gd name="T6" fmla="*/ 62 w 62"/>
                  <a:gd name="T7" fmla="*/ 8 h 30"/>
                  <a:gd name="T8" fmla="*/ 28 w 62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0"/>
                  <a:gd name="T17" fmla="*/ 62 w 62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0">
                    <a:moveTo>
                      <a:pt x="28" y="0"/>
                    </a:moveTo>
                    <a:lnTo>
                      <a:pt x="0" y="20"/>
                    </a:lnTo>
                    <a:lnTo>
                      <a:pt x="34" y="30"/>
                    </a:lnTo>
                    <a:lnTo>
                      <a:pt x="62" y="8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6F84"/>
              </a:solidFill>
              <a:ln w="0">
                <a:solidFill>
                  <a:srgbClr val="006F8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39" name="Freeform 4408"/>
              <p:cNvSpPr>
                <a:spLocks noChangeAspect="1"/>
              </p:cNvSpPr>
              <p:nvPr/>
            </p:nvSpPr>
            <p:spPr bwMode="auto">
              <a:xfrm>
                <a:off x="4580" y="2070"/>
                <a:ext cx="62" cy="30"/>
              </a:xfrm>
              <a:custGeom>
                <a:avLst/>
                <a:gdLst>
                  <a:gd name="T0" fmla="*/ 28 w 62"/>
                  <a:gd name="T1" fmla="*/ 0 h 30"/>
                  <a:gd name="T2" fmla="*/ 0 w 62"/>
                  <a:gd name="T3" fmla="*/ 20 h 30"/>
                  <a:gd name="T4" fmla="*/ 34 w 62"/>
                  <a:gd name="T5" fmla="*/ 30 h 30"/>
                  <a:gd name="T6" fmla="*/ 62 w 62"/>
                  <a:gd name="T7" fmla="*/ 8 h 30"/>
                  <a:gd name="T8" fmla="*/ 28 w 62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0"/>
                  <a:gd name="T17" fmla="*/ 62 w 62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0">
                    <a:moveTo>
                      <a:pt x="28" y="0"/>
                    </a:moveTo>
                    <a:lnTo>
                      <a:pt x="0" y="20"/>
                    </a:lnTo>
                    <a:lnTo>
                      <a:pt x="34" y="30"/>
                    </a:lnTo>
                    <a:lnTo>
                      <a:pt x="62" y="8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40" name="Freeform 4409"/>
              <p:cNvSpPr>
                <a:spLocks noChangeAspect="1"/>
              </p:cNvSpPr>
              <p:nvPr/>
            </p:nvSpPr>
            <p:spPr bwMode="auto">
              <a:xfrm>
                <a:off x="4614" y="2078"/>
                <a:ext cx="62" cy="30"/>
              </a:xfrm>
              <a:custGeom>
                <a:avLst/>
                <a:gdLst>
                  <a:gd name="T0" fmla="*/ 28 w 62"/>
                  <a:gd name="T1" fmla="*/ 0 h 30"/>
                  <a:gd name="T2" fmla="*/ 0 w 62"/>
                  <a:gd name="T3" fmla="*/ 22 h 30"/>
                  <a:gd name="T4" fmla="*/ 34 w 62"/>
                  <a:gd name="T5" fmla="*/ 30 h 30"/>
                  <a:gd name="T6" fmla="*/ 62 w 62"/>
                  <a:gd name="T7" fmla="*/ 10 h 30"/>
                  <a:gd name="T8" fmla="*/ 28 w 62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0"/>
                  <a:gd name="T17" fmla="*/ 62 w 62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0">
                    <a:moveTo>
                      <a:pt x="28" y="0"/>
                    </a:moveTo>
                    <a:lnTo>
                      <a:pt x="0" y="22"/>
                    </a:lnTo>
                    <a:lnTo>
                      <a:pt x="34" y="30"/>
                    </a:lnTo>
                    <a:lnTo>
                      <a:pt x="62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7385"/>
              </a:solidFill>
              <a:ln w="0">
                <a:solidFill>
                  <a:srgbClr val="00738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41" name="Freeform 4410"/>
              <p:cNvSpPr>
                <a:spLocks noChangeAspect="1"/>
              </p:cNvSpPr>
              <p:nvPr/>
            </p:nvSpPr>
            <p:spPr bwMode="auto">
              <a:xfrm>
                <a:off x="4614" y="2078"/>
                <a:ext cx="62" cy="30"/>
              </a:xfrm>
              <a:custGeom>
                <a:avLst/>
                <a:gdLst>
                  <a:gd name="T0" fmla="*/ 28 w 62"/>
                  <a:gd name="T1" fmla="*/ 0 h 30"/>
                  <a:gd name="T2" fmla="*/ 0 w 62"/>
                  <a:gd name="T3" fmla="*/ 22 h 30"/>
                  <a:gd name="T4" fmla="*/ 34 w 62"/>
                  <a:gd name="T5" fmla="*/ 30 h 30"/>
                  <a:gd name="T6" fmla="*/ 62 w 62"/>
                  <a:gd name="T7" fmla="*/ 10 h 30"/>
                  <a:gd name="T8" fmla="*/ 28 w 62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0"/>
                  <a:gd name="T17" fmla="*/ 62 w 62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0">
                    <a:moveTo>
                      <a:pt x="28" y="0"/>
                    </a:moveTo>
                    <a:lnTo>
                      <a:pt x="0" y="22"/>
                    </a:lnTo>
                    <a:lnTo>
                      <a:pt x="34" y="30"/>
                    </a:lnTo>
                    <a:lnTo>
                      <a:pt x="62" y="10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42" name="Freeform 4411"/>
              <p:cNvSpPr>
                <a:spLocks noChangeAspect="1"/>
              </p:cNvSpPr>
              <p:nvPr/>
            </p:nvSpPr>
            <p:spPr bwMode="auto">
              <a:xfrm>
                <a:off x="4648" y="2088"/>
                <a:ext cx="62" cy="32"/>
              </a:xfrm>
              <a:custGeom>
                <a:avLst/>
                <a:gdLst>
                  <a:gd name="T0" fmla="*/ 28 w 62"/>
                  <a:gd name="T1" fmla="*/ 0 h 32"/>
                  <a:gd name="T2" fmla="*/ 0 w 62"/>
                  <a:gd name="T3" fmla="*/ 20 h 32"/>
                  <a:gd name="T4" fmla="*/ 36 w 62"/>
                  <a:gd name="T5" fmla="*/ 32 h 32"/>
                  <a:gd name="T6" fmla="*/ 62 w 62"/>
                  <a:gd name="T7" fmla="*/ 10 h 32"/>
                  <a:gd name="T8" fmla="*/ 28 w 62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2"/>
                  <a:gd name="T17" fmla="*/ 62 w 62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2">
                    <a:moveTo>
                      <a:pt x="28" y="0"/>
                    </a:moveTo>
                    <a:lnTo>
                      <a:pt x="0" y="20"/>
                    </a:lnTo>
                    <a:lnTo>
                      <a:pt x="36" y="32"/>
                    </a:lnTo>
                    <a:lnTo>
                      <a:pt x="62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17886"/>
              </a:solidFill>
              <a:ln w="0">
                <a:solidFill>
                  <a:srgbClr val="01788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43" name="Freeform 4412"/>
              <p:cNvSpPr>
                <a:spLocks noChangeAspect="1"/>
              </p:cNvSpPr>
              <p:nvPr/>
            </p:nvSpPr>
            <p:spPr bwMode="auto">
              <a:xfrm>
                <a:off x="4648" y="2088"/>
                <a:ext cx="62" cy="32"/>
              </a:xfrm>
              <a:custGeom>
                <a:avLst/>
                <a:gdLst>
                  <a:gd name="T0" fmla="*/ 28 w 62"/>
                  <a:gd name="T1" fmla="*/ 0 h 32"/>
                  <a:gd name="T2" fmla="*/ 0 w 62"/>
                  <a:gd name="T3" fmla="*/ 20 h 32"/>
                  <a:gd name="T4" fmla="*/ 36 w 62"/>
                  <a:gd name="T5" fmla="*/ 32 h 32"/>
                  <a:gd name="T6" fmla="*/ 62 w 62"/>
                  <a:gd name="T7" fmla="*/ 10 h 32"/>
                  <a:gd name="T8" fmla="*/ 28 w 62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2"/>
                  <a:gd name="T17" fmla="*/ 62 w 62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2">
                    <a:moveTo>
                      <a:pt x="28" y="0"/>
                    </a:moveTo>
                    <a:lnTo>
                      <a:pt x="0" y="20"/>
                    </a:lnTo>
                    <a:lnTo>
                      <a:pt x="36" y="32"/>
                    </a:lnTo>
                    <a:lnTo>
                      <a:pt x="62" y="10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44" name="Freeform 4413"/>
              <p:cNvSpPr>
                <a:spLocks noChangeAspect="1"/>
              </p:cNvSpPr>
              <p:nvPr/>
            </p:nvSpPr>
            <p:spPr bwMode="auto">
              <a:xfrm>
                <a:off x="4684" y="2098"/>
                <a:ext cx="62" cy="36"/>
              </a:xfrm>
              <a:custGeom>
                <a:avLst/>
                <a:gdLst>
                  <a:gd name="T0" fmla="*/ 26 w 62"/>
                  <a:gd name="T1" fmla="*/ 0 h 36"/>
                  <a:gd name="T2" fmla="*/ 0 w 62"/>
                  <a:gd name="T3" fmla="*/ 22 h 36"/>
                  <a:gd name="T4" fmla="*/ 34 w 62"/>
                  <a:gd name="T5" fmla="*/ 36 h 36"/>
                  <a:gd name="T6" fmla="*/ 62 w 62"/>
                  <a:gd name="T7" fmla="*/ 14 h 36"/>
                  <a:gd name="T8" fmla="*/ 26 w 62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6"/>
                  <a:gd name="T17" fmla="*/ 62 w 62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6">
                    <a:moveTo>
                      <a:pt x="26" y="0"/>
                    </a:moveTo>
                    <a:lnTo>
                      <a:pt x="0" y="22"/>
                    </a:lnTo>
                    <a:lnTo>
                      <a:pt x="34" y="36"/>
                    </a:lnTo>
                    <a:lnTo>
                      <a:pt x="62" y="14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B7E85"/>
              </a:solidFill>
              <a:ln w="0">
                <a:solidFill>
                  <a:srgbClr val="0B7E8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45" name="Freeform 4414"/>
              <p:cNvSpPr>
                <a:spLocks noChangeAspect="1"/>
              </p:cNvSpPr>
              <p:nvPr/>
            </p:nvSpPr>
            <p:spPr bwMode="auto">
              <a:xfrm>
                <a:off x="4684" y="2098"/>
                <a:ext cx="62" cy="36"/>
              </a:xfrm>
              <a:custGeom>
                <a:avLst/>
                <a:gdLst>
                  <a:gd name="T0" fmla="*/ 26 w 62"/>
                  <a:gd name="T1" fmla="*/ 0 h 36"/>
                  <a:gd name="T2" fmla="*/ 0 w 62"/>
                  <a:gd name="T3" fmla="*/ 22 h 36"/>
                  <a:gd name="T4" fmla="*/ 34 w 62"/>
                  <a:gd name="T5" fmla="*/ 36 h 36"/>
                  <a:gd name="T6" fmla="*/ 62 w 62"/>
                  <a:gd name="T7" fmla="*/ 14 h 36"/>
                  <a:gd name="T8" fmla="*/ 26 w 62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6"/>
                  <a:gd name="T17" fmla="*/ 62 w 62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6">
                    <a:moveTo>
                      <a:pt x="26" y="0"/>
                    </a:moveTo>
                    <a:lnTo>
                      <a:pt x="0" y="22"/>
                    </a:lnTo>
                    <a:lnTo>
                      <a:pt x="34" y="36"/>
                    </a:lnTo>
                    <a:lnTo>
                      <a:pt x="62" y="14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46" name="Freeform 4415"/>
              <p:cNvSpPr>
                <a:spLocks noChangeAspect="1"/>
              </p:cNvSpPr>
              <p:nvPr/>
            </p:nvSpPr>
            <p:spPr bwMode="auto">
              <a:xfrm>
                <a:off x="4718" y="2112"/>
                <a:ext cx="64" cy="38"/>
              </a:xfrm>
              <a:custGeom>
                <a:avLst/>
                <a:gdLst>
                  <a:gd name="T0" fmla="*/ 28 w 64"/>
                  <a:gd name="T1" fmla="*/ 0 h 38"/>
                  <a:gd name="T2" fmla="*/ 0 w 64"/>
                  <a:gd name="T3" fmla="*/ 22 h 38"/>
                  <a:gd name="T4" fmla="*/ 36 w 64"/>
                  <a:gd name="T5" fmla="*/ 38 h 38"/>
                  <a:gd name="T6" fmla="*/ 64 w 64"/>
                  <a:gd name="T7" fmla="*/ 16 h 38"/>
                  <a:gd name="T8" fmla="*/ 28 w 64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8"/>
                  <a:gd name="T17" fmla="*/ 64 w 64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8">
                    <a:moveTo>
                      <a:pt x="28" y="0"/>
                    </a:moveTo>
                    <a:lnTo>
                      <a:pt x="0" y="22"/>
                    </a:lnTo>
                    <a:lnTo>
                      <a:pt x="36" y="38"/>
                    </a:lnTo>
                    <a:lnTo>
                      <a:pt x="64" y="16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158584"/>
              </a:solidFill>
              <a:ln w="0">
                <a:solidFill>
                  <a:srgbClr val="15858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47" name="Freeform 4416"/>
              <p:cNvSpPr>
                <a:spLocks noChangeAspect="1"/>
              </p:cNvSpPr>
              <p:nvPr/>
            </p:nvSpPr>
            <p:spPr bwMode="auto">
              <a:xfrm>
                <a:off x="4718" y="2112"/>
                <a:ext cx="64" cy="38"/>
              </a:xfrm>
              <a:custGeom>
                <a:avLst/>
                <a:gdLst>
                  <a:gd name="T0" fmla="*/ 28 w 64"/>
                  <a:gd name="T1" fmla="*/ 0 h 38"/>
                  <a:gd name="T2" fmla="*/ 0 w 64"/>
                  <a:gd name="T3" fmla="*/ 22 h 38"/>
                  <a:gd name="T4" fmla="*/ 36 w 64"/>
                  <a:gd name="T5" fmla="*/ 38 h 38"/>
                  <a:gd name="T6" fmla="*/ 64 w 64"/>
                  <a:gd name="T7" fmla="*/ 16 h 38"/>
                  <a:gd name="T8" fmla="*/ 28 w 64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8"/>
                  <a:gd name="T17" fmla="*/ 64 w 64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8">
                    <a:moveTo>
                      <a:pt x="28" y="0"/>
                    </a:moveTo>
                    <a:lnTo>
                      <a:pt x="0" y="22"/>
                    </a:lnTo>
                    <a:lnTo>
                      <a:pt x="36" y="38"/>
                    </a:lnTo>
                    <a:lnTo>
                      <a:pt x="64" y="16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48" name="Freeform 4417"/>
              <p:cNvSpPr>
                <a:spLocks noChangeAspect="1"/>
              </p:cNvSpPr>
              <p:nvPr/>
            </p:nvSpPr>
            <p:spPr bwMode="auto">
              <a:xfrm>
                <a:off x="4754" y="2128"/>
                <a:ext cx="64" cy="40"/>
              </a:xfrm>
              <a:custGeom>
                <a:avLst/>
                <a:gdLst>
                  <a:gd name="T0" fmla="*/ 28 w 64"/>
                  <a:gd name="T1" fmla="*/ 0 h 40"/>
                  <a:gd name="T2" fmla="*/ 0 w 64"/>
                  <a:gd name="T3" fmla="*/ 22 h 40"/>
                  <a:gd name="T4" fmla="*/ 36 w 64"/>
                  <a:gd name="T5" fmla="*/ 40 h 40"/>
                  <a:gd name="T6" fmla="*/ 64 w 64"/>
                  <a:gd name="T7" fmla="*/ 18 h 40"/>
                  <a:gd name="T8" fmla="*/ 28 w 64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40"/>
                  <a:gd name="T17" fmla="*/ 64 w 64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40">
                    <a:moveTo>
                      <a:pt x="28" y="0"/>
                    </a:moveTo>
                    <a:lnTo>
                      <a:pt x="0" y="22"/>
                    </a:lnTo>
                    <a:lnTo>
                      <a:pt x="36" y="40"/>
                    </a:lnTo>
                    <a:lnTo>
                      <a:pt x="64" y="18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1E8C82"/>
              </a:solidFill>
              <a:ln w="0">
                <a:solidFill>
                  <a:srgbClr val="1E8C8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49" name="Freeform 4418"/>
              <p:cNvSpPr>
                <a:spLocks noChangeAspect="1"/>
              </p:cNvSpPr>
              <p:nvPr/>
            </p:nvSpPr>
            <p:spPr bwMode="auto">
              <a:xfrm>
                <a:off x="4754" y="2128"/>
                <a:ext cx="64" cy="40"/>
              </a:xfrm>
              <a:custGeom>
                <a:avLst/>
                <a:gdLst>
                  <a:gd name="T0" fmla="*/ 28 w 64"/>
                  <a:gd name="T1" fmla="*/ 0 h 40"/>
                  <a:gd name="T2" fmla="*/ 0 w 64"/>
                  <a:gd name="T3" fmla="*/ 22 h 40"/>
                  <a:gd name="T4" fmla="*/ 36 w 64"/>
                  <a:gd name="T5" fmla="*/ 40 h 40"/>
                  <a:gd name="T6" fmla="*/ 64 w 64"/>
                  <a:gd name="T7" fmla="*/ 18 h 40"/>
                  <a:gd name="T8" fmla="*/ 28 w 64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40"/>
                  <a:gd name="T17" fmla="*/ 64 w 64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40">
                    <a:moveTo>
                      <a:pt x="28" y="0"/>
                    </a:moveTo>
                    <a:lnTo>
                      <a:pt x="0" y="22"/>
                    </a:lnTo>
                    <a:lnTo>
                      <a:pt x="36" y="40"/>
                    </a:lnTo>
                    <a:lnTo>
                      <a:pt x="64" y="18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50" name="Freeform 4419"/>
              <p:cNvSpPr>
                <a:spLocks noChangeAspect="1"/>
              </p:cNvSpPr>
              <p:nvPr/>
            </p:nvSpPr>
            <p:spPr bwMode="auto">
              <a:xfrm>
                <a:off x="4790" y="2146"/>
                <a:ext cx="64" cy="44"/>
              </a:xfrm>
              <a:custGeom>
                <a:avLst/>
                <a:gdLst>
                  <a:gd name="T0" fmla="*/ 28 w 64"/>
                  <a:gd name="T1" fmla="*/ 0 h 44"/>
                  <a:gd name="T2" fmla="*/ 0 w 64"/>
                  <a:gd name="T3" fmla="*/ 22 h 44"/>
                  <a:gd name="T4" fmla="*/ 38 w 64"/>
                  <a:gd name="T5" fmla="*/ 44 h 44"/>
                  <a:gd name="T6" fmla="*/ 64 w 64"/>
                  <a:gd name="T7" fmla="*/ 22 h 44"/>
                  <a:gd name="T8" fmla="*/ 28 w 64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44"/>
                  <a:gd name="T17" fmla="*/ 64 w 64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44">
                    <a:moveTo>
                      <a:pt x="28" y="0"/>
                    </a:moveTo>
                    <a:lnTo>
                      <a:pt x="0" y="22"/>
                    </a:lnTo>
                    <a:lnTo>
                      <a:pt x="38" y="44"/>
                    </a:lnTo>
                    <a:lnTo>
                      <a:pt x="64" y="22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26937E"/>
              </a:solidFill>
              <a:ln w="0">
                <a:solidFill>
                  <a:srgbClr val="26937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51" name="Freeform 4420"/>
              <p:cNvSpPr>
                <a:spLocks noChangeAspect="1"/>
              </p:cNvSpPr>
              <p:nvPr/>
            </p:nvSpPr>
            <p:spPr bwMode="auto">
              <a:xfrm>
                <a:off x="4790" y="2146"/>
                <a:ext cx="64" cy="44"/>
              </a:xfrm>
              <a:custGeom>
                <a:avLst/>
                <a:gdLst>
                  <a:gd name="T0" fmla="*/ 28 w 64"/>
                  <a:gd name="T1" fmla="*/ 0 h 44"/>
                  <a:gd name="T2" fmla="*/ 0 w 64"/>
                  <a:gd name="T3" fmla="*/ 22 h 44"/>
                  <a:gd name="T4" fmla="*/ 38 w 64"/>
                  <a:gd name="T5" fmla="*/ 44 h 44"/>
                  <a:gd name="T6" fmla="*/ 64 w 64"/>
                  <a:gd name="T7" fmla="*/ 22 h 44"/>
                  <a:gd name="T8" fmla="*/ 28 w 64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44"/>
                  <a:gd name="T17" fmla="*/ 64 w 64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44">
                    <a:moveTo>
                      <a:pt x="28" y="0"/>
                    </a:moveTo>
                    <a:lnTo>
                      <a:pt x="0" y="22"/>
                    </a:lnTo>
                    <a:lnTo>
                      <a:pt x="38" y="44"/>
                    </a:lnTo>
                    <a:lnTo>
                      <a:pt x="64" y="22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52" name="Freeform 4421"/>
              <p:cNvSpPr>
                <a:spLocks noChangeAspect="1"/>
              </p:cNvSpPr>
              <p:nvPr/>
            </p:nvSpPr>
            <p:spPr bwMode="auto">
              <a:xfrm>
                <a:off x="4828" y="2168"/>
                <a:ext cx="64" cy="48"/>
              </a:xfrm>
              <a:custGeom>
                <a:avLst/>
                <a:gdLst>
                  <a:gd name="T0" fmla="*/ 26 w 64"/>
                  <a:gd name="T1" fmla="*/ 0 h 48"/>
                  <a:gd name="T2" fmla="*/ 0 w 64"/>
                  <a:gd name="T3" fmla="*/ 22 h 48"/>
                  <a:gd name="T4" fmla="*/ 36 w 64"/>
                  <a:gd name="T5" fmla="*/ 48 h 48"/>
                  <a:gd name="T6" fmla="*/ 64 w 64"/>
                  <a:gd name="T7" fmla="*/ 26 h 48"/>
                  <a:gd name="T8" fmla="*/ 26 w 64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48"/>
                  <a:gd name="T17" fmla="*/ 64 w 64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48">
                    <a:moveTo>
                      <a:pt x="26" y="0"/>
                    </a:moveTo>
                    <a:lnTo>
                      <a:pt x="0" y="22"/>
                    </a:lnTo>
                    <a:lnTo>
                      <a:pt x="36" y="48"/>
                    </a:lnTo>
                    <a:lnTo>
                      <a:pt x="64" y="2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2D9B79"/>
              </a:solidFill>
              <a:ln w="0">
                <a:solidFill>
                  <a:srgbClr val="2D9B7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53" name="Freeform 4422"/>
              <p:cNvSpPr>
                <a:spLocks noChangeAspect="1"/>
              </p:cNvSpPr>
              <p:nvPr/>
            </p:nvSpPr>
            <p:spPr bwMode="auto">
              <a:xfrm>
                <a:off x="4828" y="2168"/>
                <a:ext cx="64" cy="48"/>
              </a:xfrm>
              <a:custGeom>
                <a:avLst/>
                <a:gdLst>
                  <a:gd name="T0" fmla="*/ 26 w 64"/>
                  <a:gd name="T1" fmla="*/ 0 h 48"/>
                  <a:gd name="T2" fmla="*/ 0 w 64"/>
                  <a:gd name="T3" fmla="*/ 22 h 48"/>
                  <a:gd name="T4" fmla="*/ 36 w 64"/>
                  <a:gd name="T5" fmla="*/ 48 h 48"/>
                  <a:gd name="T6" fmla="*/ 64 w 64"/>
                  <a:gd name="T7" fmla="*/ 26 h 48"/>
                  <a:gd name="T8" fmla="*/ 26 w 64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48"/>
                  <a:gd name="T17" fmla="*/ 64 w 64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48">
                    <a:moveTo>
                      <a:pt x="26" y="0"/>
                    </a:moveTo>
                    <a:lnTo>
                      <a:pt x="0" y="22"/>
                    </a:lnTo>
                    <a:lnTo>
                      <a:pt x="36" y="48"/>
                    </a:lnTo>
                    <a:lnTo>
                      <a:pt x="64" y="26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54" name="Freeform 4423"/>
              <p:cNvSpPr>
                <a:spLocks noChangeAspect="1"/>
              </p:cNvSpPr>
              <p:nvPr/>
            </p:nvSpPr>
            <p:spPr bwMode="auto">
              <a:xfrm>
                <a:off x="4864" y="2194"/>
                <a:ext cx="64" cy="48"/>
              </a:xfrm>
              <a:custGeom>
                <a:avLst/>
                <a:gdLst>
                  <a:gd name="T0" fmla="*/ 28 w 64"/>
                  <a:gd name="T1" fmla="*/ 0 h 48"/>
                  <a:gd name="T2" fmla="*/ 0 w 64"/>
                  <a:gd name="T3" fmla="*/ 22 h 48"/>
                  <a:gd name="T4" fmla="*/ 38 w 64"/>
                  <a:gd name="T5" fmla="*/ 48 h 48"/>
                  <a:gd name="T6" fmla="*/ 64 w 64"/>
                  <a:gd name="T7" fmla="*/ 26 h 48"/>
                  <a:gd name="T8" fmla="*/ 28 w 64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48"/>
                  <a:gd name="T17" fmla="*/ 64 w 64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48">
                    <a:moveTo>
                      <a:pt x="28" y="0"/>
                    </a:moveTo>
                    <a:lnTo>
                      <a:pt x="0" y="22"/>
                    </a:lnTo>
                    <a:lnTo>
                      <a:pt x="38" y="48"/>
                    </a:lnTo>
                    <a:lnTo>
                      <a:pt x="64" y="26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30A075"/>
              </a:solidFill>
              <a:ln w="0">
                <a:solidFill>
                  <a:srgbClr val="30A07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55" name="Freeform 4424"/>
              <p:cNvSpPr>
                <a:spLocks noChangeAspect="1"/>
              </p:cNvSpPr>
              <p:nvPr/>
            </p:nvSpPr>
            <p:spPr bwMode="auto">
              <a:xfrm>
                <a:off x="4864" y="2194"/>
                <a:ext cx="64" cy="48"/>
              </a:xfrm>
              <a:custGeom>
                <a:avLst/>
                <a:gdLst>
                  <a:gd name="T0" fmla="*/ 28 w 64"/>
                  <a:gd name="T1" fmla="*/ 0 h 48"/>
                  <a:gd name="T2" fmla="*/ 0 w 64"/>
                  <a:gd name="T3" fmla="*/ 22 h 48"/>
                  <a:gd name="T4" fmla="*/ 38 w 64"/>
                  <a:gd name="T5" fmla="*/ 48 h 48"/>
                  <a:gd name="T6" fmla="*/ 64 w 64"/>
                  <a:gd name="T7" fmla="*/ 26 h 48"/>
                  <a:gd name="T8" fmla="*/ 28 w 64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48"/>
                  <a:gd name="T17" fmla="*/ 64 w 64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48">
                    <a:moveTo>
                      <a:pt x="28" y="0"/>
                    </a:moveTo>
                    <a:lnTo>
                      <a:pt x="0" y="22"/>
                    </a:lnTo>
                    <a:lnTo>
                      <a:pt x="38" y="48"/>
                    </a:lnTo>
                    <a:lnTo>
                      <a:pt x="64" y="26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56" name="Freeform 4425"/>
              <p:cNvSpPr>
                <a:spLocks noChangeAspect="1"/>
              </p:cNvSpPr>
              <p:nvPr/>
            </p:nvSpPr>
            <p:spPr bwMode="auto">
              <a:xfrm>
                <a:off x="4902" y="2220"/>
                <a:ext cx="64" cy="52"/>
              </a:xfrm>
              <a:custGeom>
                <a:avLst/>
                <a:gdLst>
                  <a:gd name="T0" fmla="*/ 26 w 64"/>
                  <a:gd name="T1" fmla="*/ 0 h 52"/>
                  <a:gd name="T2" fmla="*/ 0 w 64"/>
                  <a:gd name="T3" fmla="*/ 22 h 52"/>
                  <a:gd name="T4" fmla="*/ 38 w 64"/>
                  <a:gd name="T5" fmla="*/ 52 h 52"/>
                  <a:gd name="T6" fmla="*/ 64 w 64"/>
                  <a:gd name="T7" fmla="*/ 30 h 52"/>
                  <a:gd name="T8" fmla="*/ 26 w 64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52"/>
                  <a:gd name="T17" fmla="*/ 64 w 64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52">
                    <a:moveTo>
                      <a:pt x="26" y="0"/>
                    </a:moveTo>
                    <a:lnTo>
                      <a:pt x="0" y="22"/>
                    </a:lnTo>
                    <a:lnTo>
                      <a:pt x="38" y="52"/>
                    </a:lnTo>
                    <a:lnTo>
                      <a:pt x="64" y="3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30A470"/>
              </a:solidFill>
              <a:ln w="0">
                <a:solidFill>
                  <a:srgbClr val="30A4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57" name="Freeform 4426"/>
              <p:cNvSpPr>
                <a:spLocks noChangeAspect="1"/>
              </p:cNvSpPr>
              <p:nvPr/>
            </p:nvSpPr>
            <p:spPr bwMode="auto">
              <a:xfrm>
                <a:off x="4902" y="2220"/>
                <a:ext cx="64" cy="52"/>
              </a:xfrm>
              <a:custGeom>
                <a:avLst/>
                <a:gdLst>
                  <a:gd name="T0" fmla="*/ 26 w 64"/>
                  <a:gd name="T1" fmla="*/ 0 h 52"/>
                  <a:gd name="T2" fmla="*/ 0 w 64"/>
                  <a:gd name="T3" fmla="*/ 22 h 52"/>
                  <a:gd name="T4" fmla="*/ 38 w 64"/>
                  <a:gd name="T5" fmla="*/ 52 h 52"/>
                  <a:gd name="T6" fmla="*/ 64 w 64"/>
                  <a:gd name="T7" fmla="*/ 30 h 52"/>
                  <a:gd name="T8" fmla="*/ 26 w 64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52"/>
                  <a:gd name="T17" fmla="*/ 64 w 64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52">
                    <a:moveTo>
                      <a:pt x="26" y="0"/>
                    </a:moveTo>
                    <a:lnTo>
                      <a:pt x="0" y="22"/>
                    </a:lnTo>
                    <a:lnTo>
                      <a:pt x="38" y="52"/>
                    </a:lnTo>
                    <a:lnTo>
                      <a:pt x="64" y="30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58" name="Freeform 4427"/>
              <p:cNvSpPr>
                <a:spLocks noChangeAspect="1"/>
              </p:cNvSpPr>
              <p:nvPr/>
            </p:nvSpPr>
            <p:spPr bwMode="auto">
              <a:xfrm>
                <a:off x="4940" y="2250"/>
                <a:ext cx="64" cy="48"/>
              </a:xfrm>
              <a:custGeom>
                <a:avLst/>
                <a:gdLst>
                  <a:gd name="T0" fmla="*/ 26 w 64"/>
                  <a:gd name="T1" fmla="*/ 0 h 48"/>
                  <a:gd name="T2" fmla="*/ 0 w 64"/>
                  <a:gd name="T3" fmla="*/ 22 h 48"/>
                  <a:gd name="T4" fmla="*/ 38 w 64"/>
                  <a:gd name="T5" fmla="*/ 48 h 48"/>
                  <a:gd name="T6" fmla="*/ 64 w 64"/>
                  <a:gd name="T7" fmla="*/ 28 h 48"/>
                  <a:gd name="T8" fmla="*/ 26 w 64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48"/>
                  <a:gd name="T17" fmla="*/ 64 w 64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48">
                    <a:moveTo>
                      <a:pt x="26" y="0"/>
                    </a:moveTo>
                    <a:lnTo>
                      <a:pt x="0" y="22"/>
                    </a:lnTo>
                    <a:lnTo>
                      <a:pt x="38" y="48"/>
                    </a:lnTo>
                    <a:lnTo>
                      <a:pt x="64" y="2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2AA56C"/>
              </a:solidFill>
              <a:ln w="0">
                <a:solidFill>
                  <a:srgbClr val="2AA56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59" name="Freeform 4428"/>
              <p:cNvSpPr>
                <a:spLocks noChangeAspect="1"/>
              </p:cNvSpPr>
              <p:nvPr/>
            </p:nvSpPr>
            <p:spPr bwMode="auto">
              <a:xfrm>
                <a:off x="4940" y="2250"/>
                <a:ext cx="64" cy="48"/>
              </a:xfrm>
              <a:custGeom>
                <a:avLst/>
                <a:gdLst>
                  <a:gd name="T0" fmla="*/ 26 w 64"/>
                  <a:gd name="T1" fmla="*/ 0 h 48"/>
                  <a:gd name="T2" fmla="*/ 0 w 64"/>
                  <a:gd name="T3" fmla="*/ 22 h 48"/>
                  <a:gd name="T4" fmla="*/ 38 w 64"/>
                  <a:gd name="T5" fmla="*/ 48 h 48"/>
                  <a:gd name="T6" fmla="*/ 64 w 64"/>
                  <a:gd name="T7" fmla="*/ 28 h 48"/>
                  <a:gd name="T8" fmla="*/ 26 w 64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48"/>
                  <a:gd name="T17" fmla="*/ 64 w 64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48">
                    <a:moveTo>
                      <a:pt x="26" y="0"/>
                    </a:moveTo>
                    <a:lnTo>
                      <a:pt x="0" y="22"/>
                    </a:lnTo>
                    <a:lnTo>
                      <a:pt x="38" y="48"/>
                    </a:lnTo>
                    <a:lnTo>
                      <a:pt x="64" y="28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60" name="Freeform 4429"/>
              <p:cNvSpPr>
                <a:spLocks noChangeAspect="1"/>
              </p:cNvSpPr>
              <p:nvPr/>
            </p:nvSpPr>
            <p:spPr bwMode="auto">
              <a:xfrm>
                <a:off x="4978" y="2278"/>
                <a:ext cx="66" cy="46"/>
              </a:xfrm>
              <a:custGeom>
                <a:avLst/>
                <a:gdLst>
                  <a:gd name="T0" fmla="*/ 26 w 66"/>
                  <a:gd name="T1" fmla="*/ 0 h 46"/>
                  <a:gd name="T2" fmla="*/ 0 w 66"/>
                  <a:gd name="T3" fmla="*/ 20 h 46"/>
                  <a:gd name="T4" fmla="*/ 40 w 66"/>
                  <a:gd name="T5" fmla="*/ 46 h 46"/>
                  <a:gd name="T6" fmla="*/ 66 w 66"/>
                  <a:gd name="T7" fmla="*/ 26 h 46"/>
                  <a:gd name="T8" fmla="*/ 26 w 66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46"/>
                  <a:gd name="T17" fmla="*/ 66 w 66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46">
                    <a:moveTo>
                      <a:pt x="26" y="0"/>
                    </a:moveTo>
                    <a:lnTo>
                      <a:pt x="0" y="20"/>
                    </a:lnTo>
                    <a:lnTo>
                      <a:pt x="40" y="46"/>
                    </a:lnTo>
                    <a:lnTo>
                      <a:pt x="66" y="2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1DA16B"/>
              </a:solidFill>
              <a:ln w="0">
                <a:solidFill>
                  <a:srgbClr val="1DA16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61" name="Freeform 4430"/>
              <p:cNvSpPr>
                <a:spLocks noChangeAspect="1"/>
              </p:cNvSpPr>
              <p:nvPr/>
            </p:nvSpPr>
            <p:spPr bwMode="auto">
              <a:xfrm>
                <a:off x="4978" y="2278"/>
                <a:ext cx="66" cy="46"/>
              </a:xfrm>
              <a:custGeom>
                <a:avLst/>
                <a:gdLst>
                  <a:gd name="T0" fmla="*/ 26 w 66"/>
                  <a:gd name="T1" fmla="*/ 0 h 46"/>
                  <a:gd name="T2" fmla="*/ 0 w 66"/>
                  <a:gd name="T3" fmla="*/ 20 h 46"/>
                  <a:gd name="T4" fmla="*/ 40 w 66"/>
                  <a:gd name="T5" fmla="*/ 46 h 46"/>
                  <a:gd name="T6" fmla="*/ 66 w 66"/>
                  <a:gd name="T7" fmla="*/ 26 h 46"/>
                  <a:gd name="T8" fmla="*/ 26 w 66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46"/>
                  <a:gd name="T17" fmla="*/ 66 w 66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46">
                    <a:moveTo>
                      <a:pt x="26" y="0"/>
                    </a:moveTo>
                    <a:lnTo>
                      <a:pt x="0" y="20"/>
                    </a:lnTo>
                    <a:lnTo>
                      <a:pt x="40" y="46"/>
                    </a:lnTo>
                    <a:lnTo>
                      <a:pt x="66" y="26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62" name="Freeform 4431"/>
              <p:cNvSpPr>
                <a:spLocks noChangeAspect="1"/>
              </p:cNvSpPr>
              <p:nvPr/>
            </p:nvSpPr>
            <p:spPr bwMode="auto">
              <a:xfrm>
                <a:off x="5018" y="2304"/>
                <a:ext cx="66" cy="40"/>
              </a:xfrm>
              <a:custGeom>
                <a:avLst/>
                <a:gdLst>
                  <a:gd name="T0" fmla="*/ 26 w 66"/>
                  <a:gd name="T1" fmla="*/ 0 h 40"/>
                  <a:gd name="T2" fmla="*/ 0 w 66"/>
                  <a:gd name="T3" fmla="*/ 20 h 40"/>
                  <a:gd name="T4" fmla="*/ 38 w 66"/>
                  <a:gd name="T5" fmla="*/ 40 h 40"/>
                  <a:gd name="T6" fmla="*/ 66 w 66"/>
                  <a:gd name="T7" fmla="*/ 22 h 40"/>
                  <a:gd name="T8" fmla="*/ 26 w 66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40"/>
                  <a:gd name="T17" fmla="*/ 66 w 66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40">
                    <a:moveTo>
                      <a:pt x="26" y="0"/>
                    </a:moveTo>
                    <a:lnTo>
                      <a:pt x="0" y="20"/>
                    </a:lnTo>
                    <a:lnTo>
                      <a:pt x="38" y="40"/>
                    </a:lnTo>
                    <a:lnTo>
                      <a:pt x="66" y="2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C986C"/>
              </a:solidFill>
              <a:ln w="0">
                <a:solidFill>
                  <a:srgbClr val="0C986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63" name="Freeform 4432"/>
              <p:cNvSpPr>
                <a:spLocks noChangeAspect="1"/>
              </p:cNvSpPr>
              <p:nvPr/>
            </p:nvSpPr>
            <p:spPr bwMode="auto">
              <a:xfrm>
                <a:off x="5018" y="2304"/>
                <a:ext cx="66" cy="40"/>
              </a:xfrm>
              <a:custGeom>
                <a:avLst/>
                <a:gdLst>
                  <a:gd name="T0" fmla="*/ 26 w 66"/>
                  <a:gd name="T1" fmla="*/ 0 h 40"/>
                  <a:gd name="T2" fmla="*/ 0 w 66"/>
                  <a:gd name="T3" fmla="*/ 20 h 40"/>
                  <a:gd name="T4" fmla="*/ 38 w 66"/>
                  <a:gd name="T5" fmla="*/ 40 h 40"/>
                  <a:gd name="T6" fmla="*/ 66 w 66"/>
                  <a:gd name="T7" fmla="*/ 22 h 40"/>
                  <a:gd name="T8" fmla="*/ 26 w 66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40"/>
                  <a:gd name="T17" fmla="*/ 66 w 66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40">
                    <a:moveTo>
                      <a:pt x="26" y="0"/>
                    </a:moveTo>
                    <a:lnTo>
                      <a:pt x="0" y="20"/>
                    </a:lnTo>
                    <a:lnTo>
                      <a:pt x="38" y="40"/>
                    </a:lnTo>
                    <a:lnTo>
                      <a:pt x="66" y="22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64" name="Freeform 4433"/>
              <p:cNvSpPr>
                <a:spLocks noChangeAspect="1"/>
              </p:cNvSpPr>
              <p:nvPr/>
            </p:nvSpPr>
            <p:spPr bwMode="auto">
              <a:xfrm>
                <a:off x="5056" y="2326"/>
                <a:ext cx="68" cy="34"/>
              </a:xfrm>
              <a:custGeom>
                <a:avLst/>
                <a:gdLst>
                  <a:gd name="T0" fmla="*/ 28 w 68"/>
                  <a:gd name="T1" fmla="*/ 0 h 34"/>
                  <a:gd name="T2" fmla="*/ 0 w 68"/>
                  <a:gd name="T3" fmla="*/ 18 h 34"/>
                  <a:gd name="T4" fmla="*/ 42 w 68"/>
                  <a:gd name="T5" fmla="*/ 34 h 34"/>
                  <a:gd name="T6" fmla="*/ 68 w 68"/>
                  <a:gd name="T7" fmla="*/ 16 h 34"/>
                  <a:gd name="T8" fmla="*/ 28 w 68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34"/>
                  <a:gd name="T17" fmla="*/ 68 w 68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34">
                    <a:moveTo>
                      <a:pt x="28" y="0"/>
                    </a:moveTo>
                    <a:lnTo>
                      <a:pt x="0" y="18"/>
                    </a:lnTo>
                    <a:lnTo>
                      <a:pt x="42" y="34"/>
                    </a:lnTo>
                    <a:lnTo>
                      <a:pt x="68" y="16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8A6F"/>
              </a:solidFill>
              <a:ln w="0">
                <a:solidFill>
                  <a:srgbClr val="008A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65" name="Freeform 4434"/>
              <p:cNvSpPr>
                <a:spLocks noChangeAspect="1"/>
              </p:cNvSpPr>
              <p:nvPr/>
            </p:nvSpPr>
            <p:spPr bwMode="auto">
              <a:xfrm>
                <a:off x="5056" y="2326"/>
                <a:ext cx="68" cy="34"/>
              </a:xfrm>
              <a:custGeom>
                <a:avLst/>
                <a:gdLst>
                  <a:gd name="T0" fmla="*/ 28 w 68"/>
                  <a:gd name="T1" fmla="*/ 0 h 34"/>
                  <a:gd name="T2" fmla="*/ 0 w 68"/>
                  <a:gd name="T3" fmla="*/ 18 h 34"/>
                  <a:gd name="T4" fmla="*/ 42 w 68"/>
                  <a:gd name="T5" fmla="*/ 34 h 34"/>
                  <a:gd name="T6" fmla="*/ 68 w 68"/>
                  <a:gd name="T7" fmla="*/ 16 h 34"/>
                  <a:gd name="T8" fmla="*/ 28 w 68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34"/>
                  <a:gd name="T17" fmla="*/ 68 w 68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34">
                    <a:moveTo>
                      <a:pt x="28" y="0"/>
                    </a:moveTo>
                    <a:lnTo>
                      <a:pt x="0" y="18"/>
                    </a:lnTo>
                    <a:lnTo>
                      <a:pt x="42" y="34"/>
                    </a:lnTo>
                    <a:lnTo>
                      <a:pt x="68" y="16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66" name="Freeform 4435"/>
              <p:cNvSpPr>
                <a:spLocks noChangeAspect="1"/>
              </p:cNvSpPr>
              <p:nvPr/>
            </p:nvSpPr>
            <p:spPr bwMode="auto">
              <a:xfrm>
                <a:off x="3966" y="1916"/>
                <a:ext cx="54" cy="24"/>
              </a:xfrm>
              <a:custGeom>
                <a:avLst/>
                <a:gdLst>
                  <a:gd name="T0" fmla="*/ 28 w 54"/>
                  <a:gd name="T1" fmla="*/ 0 h 24"/>
                  <a:gd name="T2" fmla="*/ 0 w 54"/>
                  <a:gd name="T3" fmla="*/ 14 h 24"/>
                  <a:gd name="T4" fmla="*/ 24 w 54"/>
                  <a:gd name="T5" fmla="*/ 24 h 24"/>
                  <a:gd name="T6" fmla="*/ 54 w 54"/>
                  <a:gd name="T7" fmla="*/ 12 h 24"/>
                  <a:gd name="T8" fmla="*/ 28 w 54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4"/>
                  <a:gd name="T17" fmla="*/ 54 w 54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4">
                    <a:moveTo>
                      <a:pt x="28" y="0"/>
                    </a:moveTo>
                    <a:lnTo>
                      <a:pt x="0" y="14"/>
                    </a:lnTo>
                    <a:lnTo>
                      <a:pt x="24" y="24"/>
                    </a:lnTo>
                    <a:lnTo>
                      <a:pt x="54" y="12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67" name="Freeform 4436"/>
              <p:cNvSpPr>
                <a:spLocks noChangeAspect="1"/>
              </p:cNvSpPr>
              <p:nvPr/>
            </p:nvSpPr>
            <p:spPr bwMode="auto">
              <a:xfrm>
                <a:off x="3966" y="1916"/>
                <a:ext cx="54" cy="24"/>
              </a:xfrm>
              <a:custGeom>
                <a:avLst/>
                <a:gdLst>
                  <a:gd name="T0" fmla="*/ 28 w 54"/>
                  <a:gd name="T1" fmla="*/ 0 h 24"/>
                  <a:gd name="T2" fmla="*/ 0 w 54"/>
                  <a:gd name="T3" fmla="*/ 14 h 24"/>
                  <a:gd name="T4" fmla="*/ 24 w 54"/>
                  <a:gd name="T5" fmla="*/ 24 h 24"/>
                  <a:gd name="T6" fmla="*/ 54 w 54"/>
                  <a:gd name="T7" fmla="*/ 12 h 24"/>
                  <a:gd name="T8" fmla="*/ 28 w 54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4"/>
                  <a:gd name="T17" fmla="*/ 54 w 54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4">
                    <a:moveTo>
                      <a:pt x="28" y="0"/>
                    </a:moveTo>
                    <a:lnTo>
                      <a:pt x="0" y="14"/>
                    </a:lnTo>
                    <a:lnTo>
                      <a:pt x="24" y="24"/>
                    </a:lnTo>
                    <a:lnTo>
                      <a:pt x="54" y="12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68" name="Freeform 4437"/>
              <p:cNvSpPr>
                <a:spLocks noChangeAspect="1"/>
              </p:cNvSpPr>
              <p:nvPr/>
            </p:nvSpPr>
            <p:spPr bwMode="auto">
              <a:xfrm>
                <a:off x="3990" y="1928"/>
                <a:ext cx="56" cy="22"/>
              </a:xfrm>
              <a:custGeom>
                <a:avLst/>
                <a:gdLst>
                  <a:gd name="T0" fmla="*/ 30 w 56"/>
                  <a:gd name="T1" fmla="*/ 0 h 22"/>
                  <a:gd name="T2" fmla="*/ 0 w 56"/>
                  <a:gd name="T3" fmla="*/ 12 h 22"/>
                  <a:gd name="T4" fmla="*/ 28 w 56"/>
                  <a:gd name="T5" fmla="*/ 22 h 22"/>
                  <a:gd name="T6" fmla="*/ 56 w 56"/>
                  <a:gd name="T7" fmla="*/ 10 h 22"/>
                  <a:gd name="T8" fmla="*/ 30 w 56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2"/>
                  <a:gd name="T17" fmla="*/ 56 w 56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2">
                    <a:moveTo>
                      <a:pt x="30" y="0"/>
                    </a:moveTo>
                    <a:lnTo>
                      <a:pt x="0" y="12"/>
                    </a:lnTo>
                    <a:lnTo>
                      <a:pt x="28" y="22"/>
                    </a:lnTo>
                    <a:lnTo>
                      <a:pt x="56" y="1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8A6F"/>
              </a:solidFill>
              <a:ln w="0">
                <a:solidFill>
                  <a:srgbClr val="008A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69" name="Freeform 4438"/>
              <p:cNvSpPr>
                <a:spLocks noChangeAspect="1"/>
              </p:cNvSpPr>
              <p:nvPr/>
            </p:nvSpPr>
            <p:spPr bwMode="auto">
              <a:xfrm>
                <a:off x="3990" y="1928"/>
                <a:ext cx="56" cy="22"/>
              </a:xfrm>
              <a:custGeom>
                <a:avLst/>
                <a:gdLst>
                  <a:gd name="T0" fmla="*/ 30 w 56"/>
                  <a:gd name="T1" fmla="*/ 0 h 22"/>
                  <a:gd name="T2" fmla="*/ 0 w 56"/>
                  <a:gd name="T3" fmla="*/ 12 h 22"/>
                  <a:gd name="T4" fmla="*/ 28 w 56"/>
                  <a:gd name="T5" fmla="*/ 22 h 22"/>
                  <a:gd name="T6" fmla="*/ 56 w 56"/>
                  <a:gd name="T7" fmla="*/ 10 h 22"/>
                  <a:gd name="T8" fmla="*/ 30 w 56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2"/>
                  <a:gd name="T17" fmla="*/ 56 w 56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2">
                    <a:moveTo>
                      <a:pt x="30" y="0"/>
                    </a:moveTo>
                    <a:lnTo>
                      <a:pt x="0" y="12"/>
                    </a:lnTo>
                    <a:lnTo>
                      <a:pt x="28" y="22"/>
                    </a:lnTo>
                    <a:lnTo>
                      <a:pt x="56" y="10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70" name="Freeform 4439"/>
              <p:cNvSpPr>
                <a:spLocks noChangeAspect="1"/>
              </p:cNvSpPr>
              <p:nvPr/>
            </p:nvSpPr>
            <p:spPr bwMode="auto">
              <a:xfrm>
                <a:off x="4018" y="1938"/>
                <a:ext cx="54" cy="24"/>
              </a:xfrm>
              <a:custGeom>
                <a:avLst/>
                <a:gdLst>
                  <a:gd name="T0" fmla="*/ 28 w 54"/>
                  <a:gd name="T1" fmla="*/ 0 h 24"/>
                  <a:gd name="T2" fmla="*/ 0 w 54"/>
                  <a:gd name="T3" fmla="*/ 12 h 24"/>
                  <a:gd name="T4" fmla="*/ 26 w 54"/>
                  <a:gd name="T5" fmla="*/ 24 h 24"/>
                  <a:gd name="T6" fmla="*/ 54 w 54"/>
                  <a:gd name="T7" fmla="*/ 10 h 24"/>
                  <a:gd name="T8" fmla="*/ 28 w 54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4"/>
                  <a:gd name="T17" fmla="*/ 54 w 54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4">
                    <a:moveTo>
                      <a:pt x="28" y="0"/>
                    </a:moveTo>
                    <a:lnTo>
                      <a:pt x="0" y="12"/>
                    </a:lnTo>
                    <a:lnTo>
                      <a:pt x="26" y="24"/>
                    </a:lnTo>
                    <a:lnTo>
                      <a:pt x="54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71" name="Freeform 4440"/>
              <p:cNvSpPr>
                <a:spLocks noChangeAspect="1"/>
              </p:cNvSpPr>
              <p:nvPr/>
            </p:nvSpPr>
            <p:spPr bwMode="auto">
              <a:xfrm>
                <a:off x="4018" y="1938"/>
                <a:ext cx="54" cy="24"/>
              </a:xfrm>
              <a:custGeom>
                <a:avLst/>
                <a:gdLst>
                  <a:gd name="T0" fmla="*/ 28 w 54"/>
                  <a:gd name="T1" fmla="*/ 0 h 24"/>
                  <a:gd name="T2" fmla="*/ 0 w 54"/>
                  <a:gd name="T3" fmla="*/ 12 h 24"/>
                  <a:gd name="T4" fmla="*/ 26 w 54"/>
                  <a:gd name="T5" fmla="*/ 24 h 24"/>
                  <a:gd name="T6" fmla="*/ 54 w 54"/>
                  <a:gd name="T7" fmla="*/ 10 h 24"/>
                  <a:gd name="T8" fmla="*/ 28 w 54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4"/>
                  <a:gd name="T17" fmla="*/ 54 w 54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4">
                    <a:moveTo>
                      <a:pt x="28" y="0"/>
                    </a:moveTo>
                    <a:lnTo>
                      <a:pt x="0" y="12"/>
                    </a:lnTo>
                    <a:lnTo>
                      <a:pt x="26" y="24"/>
                    </a:lnTo>
                    <a:lnTo>
                      <a:pt x="54" y="10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72" name="Freeform 4441"/>
              <p:cNvSpPr>
                <a:spLocks noChangeAspect="1"/>
              </p:cNvSpPr>
              <p:nvPr/>
            </p:nvSpPr>
            <p:spPr bwMode="auto">
              <a:xfrm>
                <a:off x="4044" y="1948"/>
                <a:ext cx="56" cy="24"/>
              </a:xfrm>
              <a:custGeom>
                <a:avLst/>
                <a:gdLst>
                  <a:gd name="T0" fmla="*/ 28 w 56"/>
                  <a:gd name="T1" fmla="*/ 0 h 24"/>
                  <a:gd name="T2" fmla="*/ 0 w 56"/>
                  <a:gd name="T3" fmla="*/ 14 h 24"/>
                  <a:gd name="T4" fmla="*/ 26 w 56"/>
                  <a:gd name="T5" fmla="*/ 24 h 24"/>
                  <a:gd name="T6" fmla="*/ 56 w 56"/>
                  <a:gd name="T7" fmla="*/ 12 h 24"/>
                  <a:gd name="T8" fmla="*/ 28 w 56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4"/>
                  <a:gd name="T17" fmla="*/ 56 w 5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4">
                    <a:moveTo>
                      <a:pt x="28" y="0"/>
                    </a:moveTo>
                    <a:lnTo>
                      <a:pt x="0" y="14"/>
                    </a:lnTo>
                    <a:lnTo>
                      <a:pt x="26" y="24"/>
                    </a:lnTo>
                    <a:lnTo>
                      <a:pt x="56" y="12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73" name="Freeform 4442"/>
              <p:cNvSpPr>
                <a:spLocks noChangeAspect="1"/>
              </p:cNvSpPr>
              <p:nvPr/>
            </p:nvSpPr>
            <p:spPr bwMode="auto">
              <a:xfrm>
                <a:off x="4044" y="1948"/>
                <a:ext cx="56" cy="24"/>
              </a:xfrm>
              <a:custGeom>
                <a:avLst/>
                <a:gdLst>
                  <a:gd name="T0" fmla="*/ 28 w 56"/>
                  <a:gd name="T1" fmla="*/ 0 h 24"/>
                  <a:gd name="T2" fmla="*/ 0 w 56"/>
                  <a:gd name="T3" fmla="*/ 14 h 24"/>
                  <a:gd name="T4" fmla="*/ 26 w 56"/>
                  <a:gd name="T5" fmla="*/ 24 h 24"/>
                  <a:gd name="T6" fmla="*/ 56 w 56"/>
                  <a:gd name="T7" fmla="*/ 12 h 24"/>
                  <a:gd name="T8" fmla="*/ 28 w 56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4"/>
                  <a:gd name="T17" fmla="*/ 56 w 5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4">
                    <a:moveTo>
                      <a:pt x="28" y="0"/>
                    </a:moveTo>
                    <a:lnTo>
                      <a:pt x="0" y="14"/>
                    </a:lnTo>
                    <a:lnTo>
                      <a:pt x="26" y="24"/>
                    </a:lnTo>
                    <a:lnTo>
                      <a:pt x="56" y="12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74" name="Freeform 4443"/>
              <p:cNvSpPr>
                <a:spLocks noChangeAspect="1"/>
              </p:cNvSpPr>
              <p:nvPr/>
            </p:nvSpPr>
            <p:spPr bwMode="auto">
              <a:xfrm>
                <a:off x="4070" y="1960"/>
                <a:ext cx="56" cy="24"/>
              </a:xfrm>
              <a:custGeom>
                <a:avLst/>
                <a:gdLst>
                  <a:gd name="T0" fmla="*/ 30 w 56"/>
                  <a:gd name="T1" fmla="*/ 0 h 24"/>
                  <a:gd name="T2" fmla="*/ 0 w 56"/>
                  <a:gd name="T3" fmla="*/ 12 h 24"/>
                  <a:gd name="T4" fmla="*/ 28 w 56"/>
                  <a:gd name="T5" fmla="*/ 24 h 24"/>
                  <a:gd name="T6" fmla="*/ 56 w 56"/>
                  <a:gd name="T7" fmla="*/ 10 h 24"/>
                  <a:gd name="T8" fmla="*/ 30 w 56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4"/>
                  <a:gd name="T17" fmla="*/ 56 w 5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4">
                    <a:moveTo>
                      <a:pt x="30" y="0"/>
                    </a:moveTo>
                    <a:lnTo>
                      <a:pt x="0" y="12"/>
                    </a:lnTo>
                    <a:lnTo>
                      <a:pt x="28" y="24"/>
                    </a:lnTo>
                    <a:lnTo>
                      <a:pt x="56" y="1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886F"/>
              </a:solidFill>
              <a:ln w="0">
                <a:solidFill>
                  <a:srgbClr val="0088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75" name="Freeform 4444"/>
              <p:cNvSpPr>
                <a:spLocks noChangeAspect="1"/>
              </p:cNvSpPr>
              <p:nvPr/>
            </p:nvSpPr>
            <p:spPr bwMode="auto">
              <a:xfrm>
                <a:off x="4070" y="1960"/>
                <a:ext cx="56" cy="24"/>
              </a:xfrm>
              <a:custGeom>
                <a:avLst/>
                <a:gdLst>
                  <a:gd name="T0" fmla="*/ 30 w 56"/>
                  <a:gd name="T1" fmla="*/ 0 h 24"/>
                  <a:gd name="T2" fmla="*/ 0 w 56"/>
                  <a:gd name="T3" fmla="*/ 12 h 24"/>
                  <a:gd name="T4" fmla="*/ 28 w 56"/>
                  <a:gd name="T5" fmla="*/ 24 h 24"/>
                  <a:gd name="T6" fmla="*/ 56 w 56"/>
                  <a:gd name="T7" fmla="*/ 10 h 24"/>
                  <a:gd name="T8" fmla="*/ 30 w 56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4"/>
                  <a:gd name="T17" fmla="*/ 56 w 5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4">
                    <a:moveTo>
                      <a:pt x="30" y="0"/>
                    </a:moveTo>
                    <a:lnTo>
                      <a:pt x="0" y="12"/>
                    </a:lnTo>
                    <a:lnTo>
                      <a:pt x="28" y="24"/>
                    </a:lnTo>
                    <a:lnTo>
                      <a:pt x="56" y="10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76" name="Freeform 4445"/>
              <p:cNvSpPr>
                <a:spLocks noChangeAspect="1"/>
              </p:cNvSpPr>
              <p:nvPr/>
            </p:nvSpPr>
            <p:spPr bwMode="auto">
              <a:xfrm>
                <a:off x="4098" y="1970"/>
                <a:ext cx="56" cy="24"/>
              </a:xfrm>
              <a:custGeom>
                <a:avLst/>
                <a:gdLst>
                  <a:gd name="T0" fmla="*/ 28 w 56"/>
                  <a:gd name="T1" fmla="*/ 0 h 24"/>
                  <a:gd name="T2" fmla="*/ 0 w 56"/>
                  <a:gd name="T3" fmla="*/ 14 h 24"/>
                  <a:gd name="T4" fmla="*/ 28 w 56"/>
                  <a:gd name="T5" fmla="*/ 24 h 24"/>
                  <a:gd name="T6" fmla="*/ 56 w 56"/>
                  <a:gd name="T7" fmla="*/ 10 h 24"/>
                  <a:gd name="T8" fmla="*/ 28 w 56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4"/>
                  <a:gd name="T17" fmla="*/ 56 w 5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4">
                    <a:moveTo>
                      <a:pt x="28" y="0"/>
                    </a:moveTo>
                    <a:lnTo>
                      <a:pt x="0" y="14"/>
                    </a:lnTo>
                    <a:lnTo>
                      <a:pt x="28" y="24"/>
                    </a:lnTo>
                    <a:lnTo>
                      <a:pt x="56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876F"/>
              </a:solidFill>
              <a:ln w="0">
                <a:solidFill>
                  <a:srgbClr val="0087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77" name="Freeform 4446"/>
              <p:cNvSpPr>
                <a:spLocks noChangeAspect="1"/>
              </p:cNvSpPr>
              <p:nvPr/>
            </p:nvSpPr>
            <p:spPr bwMode="auto">
              <a:xfrm>
                <a:off x="4098" y="1970"/>
                <a:ext cx="56" cy="24"/>
              </a:xfrm>
              <a:custGeom>
                <a:avLst/>
                <a:gdLst>
                  <a:gd name="T0" fmla="*/ 28 w 56"/>
                  <a:gd name="T1" fmla="*/ 0 h 24"/>
                  <a:gd name="T2" fmla="*/ 0 w 56"/>
                  <a:gd name="T3" fmla="*/ 14 h 24"/>
                  <a:gd name="T4" fmla="*/ 28 w 56"/>
                  <a:gd name="T5" fmla="*/ 24 h 24"/>
                  <a:gd name="T6" fmla="*/ 56 w 56"/>
                  <a:gd name="T7" fmla="*/ 10 h 24"/>
                  <a:gd name="T8" fmla="*/ 28 w 56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4"/>
                  <a:gd name="T17" fmla="*/ 56 w 5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4">
                    <a:moveTo>
                      <a:pt x="28" y="0"/>
                    </a:moveTo>
                    <a:lnTo>
                      <a:pt x="0" y="14"/>
                    </a:lnTo>
                    <a:lnTo>
                      <a:pt x="28" y="24"/>
                    </a:lnTo>
                    <a:lnTo>
                      <a:pt x="56" y="10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78" name="Freeform 4447"/>
              <p:cNvSpPr>
                <a:spLocks noChangeAspect="1"/>
              </p:cNvSpPr>
              <p:nvPr/>
            </p:nvSpPr>
            <p:spPr bwMode="auto">
              <a:xfrm>
                <a:off x="4126" y="1980"/>
                <a:ext cx="56" cy="24"/>
              </a:xfrm>
              <a:custGeom>
                <a:avLst/>
                <a:gdLst>
                  <a:gd name="T0" fmla="*/ 28 w 56"/>
                  <a:gd name="T1" fmla="*/ 0 h 24"/>
                  <a:gd name="T2" fmla="*/ 0 w 56"/>
                  <a:gd name="T3" fmla="*/ 14 h 24"/>
                  <a:gd name="T4" fmla="*/ 28 w 56"/>
                  <a:gd name="T5" fmla="*/ 24 h 24"/>
                  <a:gd name="T6" fmla="*/ 56 w 56"/>
                  <a:gd name="T7" fmla="*/ 10 h 24"/>
                  <a:gd name="T8" fmla="*/ 28 w 56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4"/>
                  <a:gd name="T17" fmla="*/ 56 w 5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4">
                    <a:moveTo>
                      <a:pt x="28" y="0"/>
                    </a:moveTo>
                    <a:lnTo>
                      <a:pt x="0" y="14"/>
                    </a:lnTo>
                    <a:lnTo>
                      <a:pt x="28" y="24"/>
                    </a:lnTo>
                    <a:lnTo>
                      <a:pt x="56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8670"/>
              </a:solidFill>
              <a:ln w="0">
                <a:solidFill>
                  <a:srgbClr val="0086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79" name="Freeform 4448"/>
              <p:cNvSpPr>
                <a:spLocks noChangeAspect="1"/>
              </p:cNvSpPr>
              <p:nvPr/>
            </p:nvSpPr>
            <p:spPr bwMode="auto">
              <a:xfrm>
                <a:off x="4126" y="1980"/>
                <a:ext cx="56" cy="24"/>
              </a:xfrm>
              <a:custGeom>
                <a:avLst/>
                <a:gdLst>
                  <a:gd name="T0" fmla="*/ 28 w 56"/>
                  <a:gd name="T1" fmla="*/ 0 h 24"/>
                  <a:gd name="T2" fmla="*/ 0 w 56"/>
                  <a:gd name="T3" fmla="*/ 14 h 24"/>
                  <a:gd name="T4" fmla="*/ 28 w 56"/>
                  <a:gd name="T5" fmla="*/ 24 h 24"/>
                  <a:gd name="T6" fmla="*/ 56 w 56"/>
                  <a:gd name="T7" fmla="*/ 10 h 24"/>
                  <a:gd name="T8" fmla="*/ 28 w 56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4"/>
                  <a:gd name="T17" fmla="*/ 56 w 5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4">
                    <a:moveTo>
                      <a:pt x="28" y="0"/>
                    </a:moveTo>
                    <a:lnTo>
                      <a:pt x="0" y="14"/>
                    </a:lnTo>
                    <a:lnTo>
                      <a:pt x="28" y="24"/>
                    </a:lnTo>
                    <a:lnTo>
                      <a:pt x="56" y="10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80" name="Freeform 4449"/>
              <p:cNvSpPr>
                <a:spLocks noChangeAspect="1"/>
              </p:cNvSpPr>
              <p:nvPr/>
            </p:nvSpPr>
            <p:spPr bwMode="auto">
              <a:xfrm>
                <a:off x="4154" y="1990"/>
                <a:ext cx="56" cy="24"/>
              </a:xfrm>
              <a:custGeom>
                <a:avLst/>
                <a:gdLst>
                  <a:gd name="T0" fmla="*/ 28 w 56"/>
                  <a:gd name="T1" fmla="*/ 0 h 24"/>
                  <a:gd name="T2" fmla="*/ 0 w 56"/>
                  <a:gd name="T3" fmla="*/ 14 h 24"/>
                  <a:gd name="T4" fmla="*/ 28 w 56"/>
                  <a:gd name="T5" fmla="*/ 24 h 24"/>
                  <a:gd name="T6" fmla="*/ 56 w 56"/>
                  <a:gd name="T7" fmla="*/ 10 h 24"/>
                  <a:gd name="T8" fmla="*/ 28 w 56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4"/>
                  <a:gd name="T17" fmla="*/ 56 w 5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4">
                    <a:moveTo>
                      <a:pt x="28" y="0"/>
                    </a:moveTo>
                    <a:lnTo>
                      <a:pt x="0" y="14"/>
                    </a:lnTo>
                    <a:lnTo>
                      <a:pt x="28" y="24"/>
                    </a:lnTo>
                    <a:lnTo>
                      <a:pt x="56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8470"/>
              </a:solidFill>
              <a:ln w="0">
                <a:solidFill>
                  <a:srgbClr val="0084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81" name="Freeform 4450"/>
              <p:cNvSpPr>
                <a:spLocks noChangeAspect="1"/>
              </p:cNvSpPr>
              <p:nvPr/>
            </p:nvSpPr>
            <p:spPr bwMode="auto">
              <a:xfrm>
                <a:off x="4154" y="1990"/>
                <a:ext cx="56" cy="24"/>
              </a:xfrm>
              <a:custGeom>
                <a:avLst/>
                <a:gdLst>
                  <a:gd name="T0" fmla="*/ 28 w 56"/>
                  <a:gd name="T1" fmla="*/ 0 h 24"/>
                  <a:gd name="T2" fmla="*/ 0 w 56"/>
                  <a:gd name="T3" fmla="*/ 14 h 24"/>
                  <a:gd name="T4" fmla="*/ 28 w 56"/>
                  <a:gd name="T5" fmla="*/ 24 h 24"/>
                  <a:gd name="T6" fmla="*/ 56 w 56"/>
                  <a:gd name="T7" fmla="*/ 10 h 24"/>
                  <a:gd name="T8" fmla="*/ 28 w 56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4"/>
                  <a:gd name="T17" fmla="*/ 56 w 5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4">
                    <a:moveTo>
                      <a:pt x="28" y="0"/>
                    </a:moveTo>
                    <a:lnTo>
                      <a:pt x="0" y="14"/>
                    </a:lnTo>
                    <a:lnTo>
                      <a:pt x="28" y="24"/>
                    </a:lnTo>
                    <a:lnTo>
                      <a:pt x="56" y="10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82" name="Freeform 4451"/>
              <p:cNvSpPr>
                <a:spLocks noChangeAspect="1"/>
              </p:cNvSpPr>
              <p:nvPr/>
            </p:nvSpPr>
            <p:spPr bwMode="auto">
              <a:xfrm>
                <a:off x="4182" y="2000"/>
                <a:ext cx="56" cy="24"/>
              </a:xfrm>
              <a:custGeom>
                <a:avLst/>
                <a:gdLst>
                  <a:gd name="T0" fmla="*/ 28 w 56"/>
                  <a:gd name="T1" fmla="*/ 0 h 24"/>
                  <a:gd name="T2" fmla="*/ 0 w 56"/>
                  <a:gd name="T3" fmla="*/ 14 h 24"/>
                  <a:gd name="T4" fmla="*/ 28 w 56"/>
                  <a:gd name="T5" fmla="*/ 24 h 24"/>
                  <a:gd name="T6" fmla="*/ 56 w 56"/>
                  <a:gd name="T7" fmla="*/ 10 h 24"/>
                  <a:gd name="T8" fmla="*/ 28 w 56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4"/>
                  <a:gd name="T17" fmla="*/ 56 w 5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4">
                    <a:moveTo>
                      <a:pt x="28" y="0"/>
                    </a:moveTo>
                    <a:lnTo>
                      <a:pt x="0" y="14"/>
                    </a:lnTo>
                    <a:lnTo>
                      <a:pt x="28" y="24"/>
                    </a:lnTo>
                    <a:lnTo>
                      <a:pt x="56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8270"/>
              </a:solidFill>
              <a:ln w="0">
                <a:solidFill>
                  <a:srgbClr val="0082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83" name="Freeform 4452"/>
              <p:cNvSpPr>
                <a:spLocks noChangeAspect="1"/>
              </p:cNvSpPr>
              <p:nvPr/>
            </p:nvSpPr>
            <p:spPr bwMode="auto">
              <a:xfrm>
                <a:off x="4182" y="2000"/>
                <a:ext cx="56" cy="24"/>
              </a:xfrm>
              <a:custGeom>
                <a:avLst/>
                <a:gdLst>
                  <a:gd name="T0" fmla="*/ 28 w 56"/>
                  <a:gd name="T1" fmla="*/ 0 h 24"/>
                  <a:gd name="T2" fmla="*/ 0 w 56"/>
                  <a:gd name="T3" fmla="*/ 14 h 24"/>
                  <a:gd name="T4" fmla="*/ 28 w 56"/>
                  <a:gd name="T5" fmla="*/ 24 h 24"/>
                  <a:gd name="T6" fmla="*/ 56 w 56"/>
                  <a:gd name="T7" fmla="*/ 10 h 24"/>
                  <a:gd name="T8" fmla="*/ 28 w 56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4"/>
                  <a:gd name="T17" fmla="*/ 56 w 5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4">
                    <a:moveTo>
                      <a:pt x="28" y="0"/>
                    </a:moveTo>
                    <a:lnTo>
                      <a:pt x="0" y="14"/>
                    </a:lnTo>
                    <a:lnTo>
                      <a:pt x="28" y="24"/>
                    </a:lnTo>
                    <a:lnTo>
                      <a:pt x="56" y="10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84" name="Freeform 4453"/>
              <p:cNvSpPr>
                <a:spLocks noChangeAspect="1"/>
              </p:cNvSpPr>
              <p:nvPr/>
            </p:nvSpPr>
            <p:spPr bwMode="auto">
              <a:xfrm>
                <a:off x="4210" y="2010"/>
                <a:ext cx="58" cy="24"/>
              </a:xfrm>
              <a:custGeom>
                <a:avLst/>
                <a:gdLst>
                  <a:gd name="T0" fmla="*/ 28 w 58"/>
                  <a:gd name="T1" fmla="*/ 0 h 24"/>
                  <a:gd name="T2" fmla="*/ 0 w 58"/>
                  <a:gd name="T3" fmla="*/ 14 h 24"/>
                  <a:gd name="T4" fmla="*/ 28 w 58"/>
                  <a:gd name="T5" fmla="*/ 24 h 24"/>
                  <a:gd name="T6" fmla="*/ 58 w 58"/>
                  <a:gd name="T7" fmla="*/ 10 h 24"/>
                  <a:gd name="T8" fmla="*/ 28 w 5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4"/>
                  <a:gd name="T17" fmla="*/ 58 w 5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4">
                    <a:moveTo>
                      <a:pt x="28" y="0"/>
                    </a:moveTo>
                    <a:lnTo>
                      <a:pt x="0" y="14"/>
                    </a:lnTo>
                    <a:lnTo>
                      <a:pt x="28" y="24"/>
                    </a:lnTo>
                    <a:lnTo>
                      <a:pt x="58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7F71"/>
              </a:solidFill>
              <a:ln w="0">
                <a:solidFill>
                  <a:srgbClr val="007F7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85" name="Freeform 4454"/>
              <p:cNvSpPr>
                <a:spLocks noChangeAspect="1"/>
              </p:cNvSpPr>
              <p:nvPr/>
            </p:nvSpPr>
            <p:spPr bwMode="auto">
              <a:xfrm>
                <a:off x="4210" y="2010"/>
                <a:ext cx="58" cy="24"/>
              </a:xfrm>
              <a:custGeom>
                <a:avLst/>
                <a:gdLst>
                  <a:gd name="T0" fmla="*/ 28 w 58"/>
                  <a:gd name="T1" fmla="*/ 0 h 24"/>
                  <a:gd name="T2" fmla="*/ 0 w 58"/>
                  <a:gd name="T3" fmla="*/ 14 h 24"/>
                  <a:gd name="T4" fmla="*/ 28 w 58"/>
                  <a:gd name="T5" fmla="*/ 24 h 24"/>
                  <a:gd name="T6" fmla="*/ 58 w 58"/>
                  <a:gd name="T7" fmla="*/ 10 h 24"/>
                  <a:gd name="T8" fmla="*/ 28 w 5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4"/>
                  <a:gd name="T17" fmla="*/ 58 w 5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4">
                    <a:moveTo>
                      <a:pt x="28" y="0"/>
                    </a:moveTo>
                    <a:lnTo>
                      <a:pt x="0" y="14"/>
                    </a:lnTo>
                    <a:lnTo>
                      <a:pt x="28" y="24"/>
                    </a:lnTo>
                    <a:lnTo>
                      <a:pt x="58" y="10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86" name="Freeform 4455"/>
              <p:cNvSpPr>
                <a:spLocks noChangeAspect="1"/>
              </p:cNvSpPr>
              <p:nvPr/>
            </p:nvSpPr>
            <p:spPr bwMode="auto">
              <a:xfrm>
                <a:off x="4238" y="2020"/>
                <a:ext cx="58" cy="22"/>
              </a:xfrm>
              <a:custGeom>
                <a:avLst/>
                <a:gdLst>
                  <a:gd name="T0" fmla="*/ 30 w 58"/>
                  <a:gd name="T1" fmla="*/ 0 h 22"/>
                  <a:gd name="T2" fmla="*/ 0 w 58"/>
                  <a:gd name="T3" fmla="*/ 14 h 22"/>
                  <a:gd name="T4" fmla="*/ 30 w 58"/>
                  <a:gd name="T5" fmla="*/ 22 h 22"/>
                  <a:gd name="T6" fmla="*/ 58 w 58"/>
                  <a:gd name="T7" fmla="*/ 8 h 22"/>
                  <a:gd name="T8" fmla="*/ 30 w 58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2"/>
                  <a:gd name="T17" fmla="*/ 58 w 58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2">
                    <a:moveTo>
                      <a:pt x="30" y="0"/>
                    </a:moveTo>
                    <a:lnTo>
                      <a:pt x="0" y="14"/>
                    </a:lnTo>
                    <a:lnTo>
                      <a:pt x="30" y="22"/>
                    </a:lnTo>
                    <a:lnTo>
                      <a:pt x="58" y="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7C71"/>
              </a:solidFill>
              <a:ln w="0">
                <a:solidFill>
                  <a:srgbClr val="007C7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87" name="Freeform 4456"/>
              <p:cNvSpPr>
                <a:spLocks noChangeAspect="1"/>
              </p:cNvSpPr>
              <p:nvPr/>
            </p:nvSpPr>
            <p:spPr bwMode="auto">
              <a:xfrm>
                <a:off x="4238" y="2020"/>
                <a:ext cx="58" cy="22"/>
              </a:xfrm>
              <a:custGeom>
                <a:avLst/>
                <a:gdLst>
                  <a:gd name="T0" fmla="*/ 30 w 58"/>
                  <a:gd name="T1" fmla="*/ 0 h 22"/>
                  <a:gd name="T2" fmla="*/ 0 w 58"/>
                  <a:gd name="T3" fmla="*/ 14 h 22"/>
                  <a:gd name="T4" fmla="*/ 30 w 58"/>
                  <a:gd name="T5" fmla="*/ 22 h 22"/>
                  <a:gd name="T6" fmla="*/ 58 w 58"/>
                  <a:gd name="T7" fmla="*/ 8 h 22"/>
                  <a:gd name="T8" fmla="*/ 30 w 58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2"/>
                  <a:gd name="T17" fmla="*/ 58 w 58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2">
                    <a:moveTo>
                      <a:pt x="30" y="0"/>
                    </a:moveTo>
                    <a:lnTo>
                      <a:pt x="0" y="14"/>
                    </a:lnTo>
                    <a:lnTo>
                      <a:pt x="30" y="22"/>
                    </a:lnTo>
                    <a:lnTo>
                      <a:pt x="58" y="8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88" name="Freeform 4457"/>
              <p:cNvSpPr>
                <a:spLocks noChangeAspect="1"/>
              </p:cNvSpPr>
              <p:nvPr/>
            </p:nvSpPr>
            <p:spPr bwMode="auto">
              <a:xfrm>
                <a:off x="4268" y="2028"/>
                <a:ext cx="58" cy="24"/>
              </a:xfrm>
              <a:custGeom>
                <a:avLst/>
                <a:gdLst>
                  <a:gd name="T0" fmla="*/ 28 w 58"/>
                  <a:gd name="T1" fmla="*/ 0 h 24"/>
                  <a:gd name="T2" fmla="*/ 0 w 58"/>
                  <a:gd name="T3" fmla="*/ 14 h 24"/>
                  <a:gd name="T4" fmla="*/ 30 w 58"/>
                  <a:gd name="T5" fmla="*/ 24 h 24"/>
                  <a:gd name="T6" fmla="*/ 58 w 58"/>
                  <a:gd name="T7" fmla="*/ 8 h 24"/>
                  <a:gd name="T8" fmla="*/ 28 w 5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4"/>
                  <a:gd name="T17" fmla="*/ 58 w 5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4">
                    <a:moveTo>
                      <a:pt x="28" y="0"/>
                    </a:moveTo>
                    <a:lnTo>
                      <a:pt x="0" y="14"/>
                    </a:lnTo>
                    <a:lnTo>
                      <a:pt x="30" y="24"/>
                    </a:lnTo>
                    <a:lnTo>
                      <a:pt x="58" y="8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7972"/>
              </a:solidFill>
              <a:ln w="0">
                <a:solidFill>
                  <a:srgbClr val="00797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89" name="Freeform 4458"/>
              <p:cNvSpPr>
                <a:spLocks noChangeAspect="1"/>
              </p:cNvSpPr>
              <p:nvPr/>
            </p:nvSpPr>
            <p:spPr bwMode="auto">
              <a:xfrm>
                <a:off x="4268" y="2028"/>
                <a:ext cx="58" cy="24"/>
              </a:xfrm>
              <a:custGeom>
                <a:avLst/>
                <a:gdLst>
                  <a:gd name="T0" fmla="*/ 28 w 58"/>
                  <a:gd name="T1" fmla="*/ 0 h 24"/>
                  <a:gd name="T2" fmla="*/ 0 w 58"/>
                  <a:gd name="T3" fmla="*/ 14 h 24"/>
                  <a:gd name="T4" fmla="*/ 30 w 58"/>
                  <a:gd name="T5" fmla="*/ 24 h 24"/>
                  <a:gd name="T6" fmla="*/ 58 w 58"/>
                  <a:gd name="T7" fmla="*/ 8 h 24"/>
                  <a:gd name="T8" fmla="*/ 28 w 5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4"/>
                  <a:gd name="T17" fmla="*/ 58 w 5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4">
                    <a:moveTo>
                      <a:pt x="28" y="0"/>
                    </a:moveTo>
                    <a:lnTo>
                      <a:pt x="0" y="14"/>
                    </a:lnTo>
                    <a:lnTo>
                      <a:pt x="30" y="24"/>
                    </a:lnTo>
                    <a:lnTo>
                      <a:pt x="58" y="8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90" name="Freeform 4459"/>
              <p:cNvSpPr>
                <a:spLocks noChangeAspect="1"/>
              </p:cNvSpPr>
              <p:nvPr/>
            </p:nvSpPr>
            <p:spPr bwMode="auto">
              <a:xfrm>
                <a:off x="4298" y="2036"/>
                <a:ext cx="58" cy="24"/>
              </a:xfrm>
              <a:custGeom>
                <a:avLst/>
                <a:gdLst>
                  <a:gd name="T0" fmla="*/ 28 w 58"/>
                  <a:gd name="T1" fmla="*/ 0 h 24"/>
                  <a:gd name="T2" fmla="*/ 0 w 58"/>
                  <a:gd name="T3" fmla="*/ 16 h 24"/>
                  <a:gd name="T4" fmla="*/ 30 w 58"/>
                  <a:gd name="T5" fmla="*/ 24 h 24"/>
                  <a:gd name="T6" fmla="*/ 58 w 58"/>
                  <a:gd name="T7" fmla="*/ 8 h 24"/>
                  <a:gd name="T8" fmla="*/ 28 w 5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4"/>
                  <a:gd name="T17" fmla="*/ 58 w 5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4">
                    <a:moveTo>
                      <a:pt x="28" y="0"/>
                    </a:moveTo>
                    <a:lnTo>
                      <a:pt x="0" y="16"/>
                    </a:lnTo>
                    <a:lnTo>
                      <a:pt x="30" y="24"/>
                    </a:lnTo>
                    <a:lnTo>
                      <a:pt x="58" y="8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7673"/>
              </a:solidFill>
              <a:ln w="0">
                <a:solidFill>
                  <a:srgbClr val="00767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91" name="Freeform 4460"/>
              <p:cNvSpPr>
                <a:spLocks noChangeAspect="1"/>
              </p:cNvSpPr>
              <p:nvPr/>
            </p:nvSpPr>
            <p:spPr bwMode="auto">
              <a:xfrm>
                <a:off x="4298" y="2036"/>
                <a:ext cx="58" cy="24"/>
              </a:xfrm>
              <a:custGeom>
                <a:avLst/>
                <a:gdLst>
                  <a:gd name="T0" fmla="*/ 28 w 58"/>
                  <a:gd name="T1" fmla="*/ 0 h 24"/>
                  <a:gd name="T2" fmla="*/ 0 w 58"/>
                  <a:gd name="T3" fmla="*/ 16 h 24"/>
                  <a:gd name="T4" fmla="*/ 30 w 58"/>
                  <a:gd name="T5" fmla="*/ 24 h 24"/>
                  <a:gd name="T6" fmla="*/ 58 w 58"/>
                  <a:gd name="T7" fmla="*/ 8 h 24"/>
                  <a:gd name="T8" fmla="*/ 28 w 5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4"/>
                  <a:gd name="T17" fmla="*/ 58 w 5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4">
                    <a:moveTo>
                      <a:pt x="28" y="0"/>
                    </a:moveTo>
                    <a:lnTo>
                      <a:pt x="0" y="16"/>
                    </a:lnTo>
                    <a:lnTo>
                      <a:pt x="30" y="24"/>
                    </a:lnTo>
                    <a:lnTo>
                      <a:pt x="58" y="8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92" name="Freeform 4461"/>
              <p:cNvSpPr>
                <a:spLocks noChangeAspect="1"/>
              </p:cNvSpPr>
              <p:nvPr/>
            </p:nvSpPr>
            <p:spPr bwMode="auto">
              <a:xfrm>
                <a:off x="4328" y="2044"/>
                <a:ext cx="60" cy="22"/>
              </a:xfrm>
              <a:custGeom>
                <a:avLst/>
                <a:gdLst>
                  <a:gd name="T0" fmla="*/ 28 w 60"/>
                  <a:gd name="T1" fmla="*/ 0 h 22"/>
                  <a:gd name="T2" fmla="*/ 0 w 60"/>
                  <a:gd name="T3" fmla="*/ 16 h 22"/>
                  <a:gd name="T4" fmla="*/ 30 w 60"/>
                  <a:gd name="T5" fmla="*/ 22 h 22"/>
                  <a:gd name="T6" fmla="*/ 60 w 60"/>
                  <a:gd name="T7" fmla="*/ 6 h 22"/>
                  <a:gd name="T8" fmla="*/ 28 w 60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2"/>
                  <a:gd name="T17" fmla="*/ 60 w 60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2">
                    <a:moveTo>
                      <a:pt x="28" y="0"/>
                    </a:moveTo>
                    <a:lnTo>
                      <a:pt x="0" y="16"/>
                    </a:lnTo>
                    <a:lnTo>
                      <a:pt x="30" y="22"/>
                    </a:lnTo>
                    <a:lnTo>
                      <a:pt x="60" y="6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7275"/>
              </a:solidFill>
              <a:ln w="0">
                <a:solidFill>
                  <a:srgbClr val="00727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93" name="Freeform 4462"/>
              <p:cNvSpPr>
                <a:spLocks noChangeAspect="1"/>
              </p:cNvSpPr>
              <p:nvPr/>
            </p:nvSpPr>
            <p:spPr bwMode="auto">
              <a:xfrm>
                <a:off x="4328" y="2044"/>
                <a:ext cx="60" cy="22"/>
              </a:xfrm>
              <a:custGeom>
                <a:avLst/>
                <a:gdLst>
                  <a:gd name="T0" fmla="*/ 28 w 60"/>
                  <a:gd name="T1" fmla="*/ 0 h 22"/>
                  <a:gd name="T2" fmla="*/ 0 w 60"/>
                  <a:gd name="T3" fmla="*/ 16 h 22"/>
                  <a:gd name="T4" fmla="*/ 30 w 60"/>
                  <a:gd name="T5" fmla="*/ 22 h 22"/>
                  <a:gd name="T6" fmla="*/ 60 w 60"/>
                  <a:gd name="T7" fmla="*/ 6 h 22"/>
                  <a:gd name="T8" fmla="*/ 28 w 60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2"/>
                  <a:gd name="T17" fmla="*/ 60 w 60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2">
                    <a:moveTo>
                      <a:pt x="28" y="0"/>
                    </a:moveTo>
                    <a:lnTo>
                      <a:pt x="0" y="16"/>
                    </a:lnTo>
                    <a:lnTo>
                      <a:pt x="30" y="22"/>
                    </a:lnTo>
                    <a:lnTo>
                      <a:pt x="60" y="6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94" name="Freeform 4463"/>
              <p:cNvSpPr>
                <a:spLocks noChangeAspect="1"/>
              </p:cNvSpPr>
              <p:nvPr/>
            </p:nvSpPr>
            <p:spPr bwMode="auto">
              <a:xfrm>
                <a:off x="4358" y="2050"/>
                <a:ext cx="60" cy="24"/>
              </a:xfrm>
              <a:custGeom>
                <a:avLst/>
                <a:gdLst>
                  <a:gd name="T0" fmla="*/ 30 w 60"/>
                  <a:gd name="T1" fmla="*/ 0 h 24"/>
                  <a:gd name="T2" fmla="*/ 0 w 60"/>
                  <a:gd name="T3" fmla="*/ 16 h 24"/>
                  <a:gd name="T4" fmla="*/ 32 w 60"/>
                  <a:gd name="T5" fmla="*/ 24 h 24"/>
                  <a:gd name="T6" fmla="*/ 60 w 60"/>
                  <a:gd name="T7" fmla="*/ 8 h 24"/>
                  <a:gd name="T8" fmla="*/ 30 w 6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4"/>
                  <a:gd name="T17" fmla="*/ 60 w 6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4">
                    <a:moveTo>
                      <a:pt x="30" y="0"/>
                    </a:moveTo>
                    <a:lnTo>
                      <a:pt x="0" y="16"/>
                    </a:lnTo>
                    <a:lnTo>
                      <a:pt x="32" y="24"/>
                    </a:lnTo>
                    <a:lnTo>
                      <a:pt x="60" y="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7076"/>
              </a:solidFill>
              <a:ln w="0">
                <a:solidFill>
                  <a:srgbClr val="00707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95" name="Freeform 4464"/>
              <p:cNvSpPr>
                <a:spLocks noChangeAspect="1"/>
              </p:cNvSpPr>
              <p:nvPr/>
            </p:nvSpPr>
            <p:spPr bwMode="auto">
              <a:xfrm>
                <a:off x="4358" y="2050"/>
                <a:ext cx="60" cy="24"/>
              </a:xfrm>
              <a:custGeom>
                <a:avLst/>
                <a:gdLst>
                  <a:gd name="T0" fmla="*/ 30 w 60"/>
                  <a:gd name="T1" fmla="*/ 0 h 24"/>
                  <a:gd name="T2" fmla="*/ 0 w 60"/>
                  <a:gd name="T3" fmla="*/ 16 h 24"/>
                  <a:gd name="T4" fmla="*/ 32 w 60"/>
                  <a:gd name="T5" fmla="*/ 24 h 24"/>
                  <a:gd name="T6" fmla="*/ 60 w 60"/>
                  <a:gd name="T7" fmla="*/ 8 h 24"/>
                  <a:gd name="T8" fmla="*/ 30 w 6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4"/>
                  <a:gd name="T17" fmla="*/ 60 w 6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4">
                    <a:moveTo>
                      <a:pt x="30" y="0"/>
                    </a:moveTo>
                    <a:lnTo>
                      <a:pt x="0" y="16"/>
                    </a:lnTo>
                    <a:lnTo>
                      <a:pt x="32" y="24"/>
                    </a:lnTo>
                    <a:lnTo>
                      <a:pt x="60" y="8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96" name="Freeform 4465"/>
              <p:cNvSpPr>
                <a:spLocks noChangeAspect="1"/>
              </p:cNvSpPr>
              <p:nvPr/>
            </p:nvSpPr>
            <p:spPr bwMode="auto">
              <a:xfrm>
                <a:off x="4390" y="2058"/>
                <a:ext cx="60" cy="22"/>
              </a:xfrm>
              <a:custGeom>
                <a:avLst/>
                <a:gdLst>
                  <a:gd name="T0" fmla="*/ 28 w 60"/>
                  <a:gd name="T1" fmla="*/ 0 h 22"/>
                  <a:gd name="T2" fmla="*/ 0 w 60"/>
                  <a:gd name="T3" fmla="*/ 16 h 22"/>
                  <a:gd name="T4" fmla="*/ 30 w 60"/>
                  <a:gd name="T5" fmla="*/ 22 h 22"/>
                  <a:gd name="T6" fmla="*/ 60 w 60"/>
                  <a:gd name="T7" fmla="*/ 6 h 22"/>
                  <a:gd name="T8" fmla="*/ 28 w 60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2"/>
                  <a:gd name="T17" fmla="*/ 60 w 60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2">
                    <a:moveTo>
                      <a:pt x="28" y="0"/>
                    </a:moveTo>
                    <a:lnTo>
                      <a:pt x="0" y="16"/>
                    </a:lnTo>
                    <a:lnTo>
                      <a:pt x="30" y="22"/>
                    </a:lnTo>
                    <a:lnTo>
                      <a:pt x="60" y="6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6E78"/>
              </a:solidFill>
              <a:ln w="0">
                <a:solidFill>
                  <a:srgbClr val="006E7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97" name="Freeform 4466"/>
              <p:cNvSpPr>
                <a:spLocks noChangeAspect="1"/>
              </p:cNvSpPr>
              <p:nvPr/>
            </p:nvSpPr>
            <p:spPr bwMode="auto">
              <a:xfrm>
                <a:off x="4390" y="2058"/>
                <a:ext cx="60" cy="22"/>
              </a:xfrm>
              <a:custGeom>
                <a:avLst/>
                <a:gdLst>
                  <a:gd name="T0" fmla="*/ 28 w 60"/>
                  <a:gd name="T1" fmla="*/ 0 h 22"/>
                  <a:gd name="T2" fmla="*/ 0 w 60"/>
                  <a:gd name="T3" fmla="*/ 16 h 22"/>
                  <a:gd name="T4" fmla="*/ 30 w 60"/>
                  <a:gd name="T5" fmla="*/ 22 h 22"/>
                  <a:gd name="T6" fmla="*/ 60 w 60"/>
                  <a:gd name="T7" fmla="*/ 6 h 22"/>
                  <a:gd name="T8" fmla="*/ 28 w 60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2"/>
                  <a:gd name="T17" fmla="*/ 60 w 60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2">
                    <a:moveTo>
                      <a:pt x="28" y="0"/>
                    </a:moveTo>
                    <a:lnTo>
                      <a:pt x="0" y="16"/>
                    </a:lnTo>
                    <a:lnTo>
                      <a:pt x="30" y="22"/>
                    </a:lnTo>
                    <a:lnTo>
                      <a:pt x="60" y="6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98" name="Freeform 4467"/>
              <p:cNvSpPr>
                <a:spLocks noChangeAspect="1"/>
              </p:cNvSpPr>
              <p:nvPr/>
            </p:nvSpPr>
            <p:spPr bwMode="auto">
              <a:xfrm>
                <a:off x="4420" y="2064"/>
                <a:ext cx="62" cy="24"/>
              </a:xfrm>
              <a:custGeom>
                <a:avLst/>
                <a:gdLst>
                  <a:gd name="T0" fmla="*/ 30 w 62"/>
                  <a:gd name="T1" fmla="*/ 0 h 24"/>
                  <a:gd name="T2" fmla="*/ 0 w 62"/>
                  <a:gd name="T3" fmla="*/ 16 h 24"/>
                  <a:gd name="T4" fmla="*/ 32 w 62"/>
                  <a:gd name="T5" fmla="*/ 24 h 24"/>
                  <a:gd name="T6" fmla="*/ 62 w 62"/>
                  <a:gd name="T7" fmla="*/ 6 h 24"/>
                  <a:gd name="T8" fmla="*/ 30 w 62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4"/>
                  <a:gd name="T17" fmla="*/ 62 w 62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4">
                    <a:moveTo>
                      <a:pt x="30" y="0"/>
                    </a:moveTo>
                    <a:lnTo>
                      <a:pt x="0" y="16"/>
                    </a:lnTo>
                    <a:lnTo>
                      <a:pt x="32" y="24"/>
                    </a:lnTo>
                    <a:lnTo>
                      <a:pt x="62" y="6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6C7A"/>
              </a:solidFill>
              <a:ln w="0">
                <a:solidFill>
                  <a:srgbClr val="006C7A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99" name="Freeform 4468"/>
              <p:cNvSpPr>
                <a:spLocks noChangeAspect="1"/>
              </p:cNvSpPr>
              <p:nvPr/>
            </p:nvSpPr>
            <p:spPr bwMode="auto">
              <a:xfrm>
                <a:off x="4420" y="2064"/>
                <a:ext cx="62" cy="24"/>
              </a:xfrm>
              <a:custGeom>
                <a:avLst/>
                <a:gdLst>
                  <a:gd name="T0" fmla="*/ 30 w 62"/>
                  <a:gd name="T1" fmla="*/ 0 h 24"/>
                  <a:gd name="T2" fmla="*/ 0 w 62"/>
                  <a:gd name="T3" fmla="*/ 16 h 24"/>
                  <a:gd name="T4" fmla="*/ 32 w 62"/>
                  <a:gd name="T5" fmla="*/ 24 h 24"/>
                  <a:gd name="T6" fmla="*/ 62 w 62"/>
                  <a:gd name="T7" fmla="*/ 6 h 24"/>
                  <a:gd name="T8" fmla="*/ 30 w 62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4"/>
                  <a:gd name="T17" fmla="*/ 62 w 62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4">
                    <a:moveTo>
                      <a:pt x="30" y="0"/>
                    </a:moveTo>
                    <a:lnTo>
                      <a:pt x="0" y="16"/>
                    </a:lnTo>
                    <a:lnTo>
                      <a:pt x="32" y="24"/>
                    </a:lnTo>
                    <a:lnTo>
                      <a:pt x="62" y="6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00" name="Freeform 4469"/>
              <p:cNvSpPr>
                <a:spLocks noChangeAspect="1"/>
              </p:cNvSpPr>
              <p:nvPr/>
            </p:nvSpPr>
            <p:spPr bwMode="auto">
              <a:xfrm>
                <a:off x="4452" y="2070"/>
                <a:ext cx="62" cy="24"/>
              </a:xfrm>
              <a:custGeom>
                <a:avLst/>
                <a:gdLst>
                  <a:gd name="T0" fmla="*/ 30 w 62"/>
                  <a:gd name="T1" fmla="*/ 0 h 24"/>
                  <a:gd name="T2" fmla="*/ 0 w 62"/>
                  <a:gd name="T3" fmla="*/ 18 h 24"/>
                  <a:gd name="T4" fmla="*/ 34 w 62"/>
                  <a:gd name="T5" fmla="*/ 24 h 24"/>
                  <a:gd name="T6" fmla="*/ 62 w 62"/>
                  <a:gd name="T7" fmla="*/ 6 h 24"/>
                  <a:gd name="T8" fmla="*/ 30 w 62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4"/>
                  <a:gd name="T17" fmla="*/ 62 w 62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4">
                    <a:moveTo>
                      <a:pt x="30" y="0"/>
                    </a:moveTo>
                    <a:lnTo>
                      <a:pt x="0" y="18"/>
                    </a:lnTo>
                    <a:lnTo>
                      <a:pt x="34" y="24"/>
                    </a:lnTo>
                    <a:lnTo>
                      <a:pt x="62" y="6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6C7C"/>
              </a:solidFill>
              <a:ln w="0">
                <a:solidFill>
                  <a:srgbClr val="006C7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01" name="Freeform 4470"/>
              <p:cNvSpPr>
                <a:spLocks noChangeAspect="1"/>
              </p:cNvSpPr>
              <p:nvPr/>
            </p:nvSpPr>
            <p:spPr bwMode="auto">
              <a:xfrm>
                <a:off x="4452" y="2070"/>
                <a:ext cx="62" cy="24"/>
              </a:xfrm>
              <a:custGeom>
                <a:avLst/>
                <a:gdLst>
                  <a:gd name="T0" fmla="*/ 30 w 62"/>
                  <a:gd name="T1" fmla="*/ 0 h 24"/>
                  <a:gd name="T2" fmla="*/ 0 w 62"/>
                  <a:gd name="T3" fmla="*/ 18 h 24"/>
                  <a:gd name="T4" fmla="*/ 34 w 62"/>
                  <a:gd name="T5" fmla="*/ 24 h 24"/>
                  <a:gd name="T6" fmla="*/ 62 w 62"/>
                  <a:gd name="T7" fmla="*/ 6 h 24"/>
                  <a:gd name="T8" fmla="*/ 30 w 62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4"/>
                  <a:gd name="T17" fmla="*/ 62 w 62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4">
                    <a:moveTo>
                      <a:pt x="30" y="0"/>
                    </a:moveTo>
                    <a:lnTo>
                      <a:pt x="0" y="18"/>
                    </a:lnTo>
                    <a:lnTo>
                      <a:pt x="34" y="24"/>
                    </a:lnTo>
                    <a:lnTo>
                      <a:pt x="62" y="6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02" name="Freeform 4471"/>
              <p:cNvSpPr>
                <a:spLocks noChangeAspect="1"/>
              </p:cNvSpPr>
              <p:nvPr/>
            </p:nvSpPr>
            <p:spPr bwMode="auto">
              <a:xfrm>
                <a:off x="4486" y="2076"/>
                <a:ext cx="60" cy="26"/>
              </a:xfrm>
              <a:custGeom>
                <a:avLst/>
                <a:gdLst>
                  <a:gd name="T0" fmla="*/ 28 w 60"/>
                  <a:gd name="T1" fmla="*/ 0 h 26"/>
                  <a:gd name="T2" fmla="*/ 0 w 60"/>
                  <a:gd name="T3" fmla="*/ 18 h 26"/>
                  <a:gd name="T4" fmla="*/ 32 w 60"/>
                  <a:gd name="T5" fmla="*/ 26 h 26"/>
                  <a:gd name="T6" fmla="*/ 60 w 60"/>
                  <a:gd name="T7" fmla="*/ 8 h 26"/>
                  <a:gd name="T8" fmla="*/ 28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28" y="0"/>
                    </a:moveTo>
                    <a:lnTo>
                      <a:pt x="0" y="18"/>
                    </a:lnTo>
                    <a:lnTo>
                      <a:pt x="32" y="26"/>
                    </a:lnTo>
                    <a:lnTo>
                      <a:pt x="60" y="8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6C7F"/>
              </a:solidFill>
              <a:ln w="0">
                <a:solidFill>
                  <a:srgbClr val="006C7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03" name="Freeform 4472"/>
              <p:cNvSpPr>
                <a:spLocks noChangeAspect="1"/>
              </p:cNvSpPr>
              <p:nvPr/>
            </p:nvSpPr>
            <p:spPr bwMode="auto">
              <a:xfrm>
                <a:off x="4486" y="2076"/>
                <a:ext cx="60" cy="26"/>
              </a:xfrm>
              <a:custGeom>
                <a:avLst/>
                <a:gdLst>
                  <a:gd name="T0" fmla="*/ 28 w 60"/>
                  <a:gd name="T1" fmla="*/ 0 h 26"/>
                  <a:gd name="T2" fmla="*/ 0 w 60"/>
                  <a:gd name="T3" fmla="*/ 18 h 26"/>
                  <a:gd name="T4" fmla="*/ 32 w 60"/>
                  <a:gd name="T5" fmla="*/ 26 h 26"/>
                  <a:gd name="T6" fmla="*/ 60 w 60"/>
                  <a:gd name="T7" fmla="*/ 8 h 26"/>
                  <a:gd name="T8" fmla="*/ 28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28" y="0"/>
                    </a:moveTo>
                    <a:lnTo>
                      <a:pt x="0" y="18"/>
                    </a:lnTo>
                    <a:lnTo>
                      <a:pt x="32" y="26"/>
                    </a:lnTo>
                    <a:lnTo>
                      <a:pt x="60" y="8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04" name="Freeform 4473"/>
              <p:cNvSpPr>
                <a:spLocks noChangeAspect="1"/>
              </p:cNvSpPr>
              <p:nvPr/>
            </p:nvSpPr>
            <p:spPr bwMode="auto">
              <a:xfrm>
                <a:off x="4518" y="2084"/>
                <a:ext cx="62" cy="26"/>
              </a:xfrm>
              <a:custGeom>
                <a:avLst/>
                <a:gdLst>
                  <a:gd name="T0" fmla="*/ 28 w 62"/>
                  <a:gd name="T1" fmla="*/ 0 h 26"/>
                  <a:gd name="T2" fmla="*/ 0 w 62"/>
                  <a:gd name="T3" fmla="*/ 18 h 26"/>
                  <a:gd name="T4" fmla="*/ 34 w 62"/>
                  <a:gd name="T5" fmla="*/ 26 h 26"/>
                  <a:gd name="T6" fmla="*/ 62 w 62"/>
                  <a:gd name="T7" fmla="*/ 6 h 26"/>
                  <a:gd name="T8" fmla="*/ 28 w 62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6"/>
                  <a:gd name="T17" fmla="*/ 62 w 6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6">
                    <a:moveTo>
                      <a:pt x="28" y="0"/>
                    </a:moveTo>
                    <a:lnTo>
                      <a:pt x="0" y="18"/>
                    </a:lnTo>
                    <a:lnTo>
                      <a:pt x="34" y="26"/>
                    </a:lnTo>
                    <a:lnTo>
                      <a:pt x="62" y="6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6E81"/>
              </a:solidFill>
              <a:ln w="0">
                <a:solidFill>
                  <a:srgbClr val="006E8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05" name="Freeform 4474"/>
              <p:cNvSpPr>
                <a:spLocks noChangeAspect="1"/>
              </p:cNvSpPr>
              <p:nvPr/>
            </p:nvSpPr>
            <p:spPr bwMode="auto">
              <a:xfrm>
                <a:off x="4518" y="2084"/>
                <a:ext cx="62" cy="26"/>
              </a:xfrm>
              <a:custGeom>
                <a:avLst/>
                <a:gdLst>
                  <a:gd name="T0" fmla="*/ 28 w 62"/>
                  <a:gd name="T1" fmla="*/ 0 h 26"/>
                  <a:gd name="T2" fmla="*/ 0 w 62"/>
                  <a:gd name="T3" fmla="*/ 18 h 26"/>
                  <a:gd name="T4" fmla="*/ 34 w 62"/>
                  <a:gd name="T5" fmla="*/ 26 h 26"/>
                  <a:gd name="T6" fmla="*/ 62 w 62"/>
                  <a:gd name="T7" fmla="*/ 6 h 26"/>
                  <a:gd name="T8" fmla="*/ 28 w 62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6"/>
                  <a:gd name="T17" fmla="*/ 62 w 6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6">
                    <a:moveTo>
                      <a:pt x="28" y="0"/>
                    </a:moveTo>
                    <a:lnTo>
                      <a:pt x="0" y="18"/>
                    </a:lnTo>
                    <a:lnTo>
                      <a:pt x="34" y="26"/>
                    </a:lnTo>
                    <a:lnTo>
                      <a:pt x="62" y="6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06" name="Freeform 4475"/>
              <p:cNvSpPr>
                <a:spLocks noChangeAspect="1"/>
              </p:cNvSpPr>
              <p:nvPr/>
            </p:nvSpPr>
            <p:spPr bwMode="auto">
              <a:xfrm>
                <a:off x="4552" y="2090"/>
                <a:ext cx="62" cy="30"/>
              </a:xfrm>
              <a:custGeom>
                <a:avLst/>
                <a:gdLst>
                  <a:gd name="T0" fmla="*/ 28 w 62"/>
                  <a:gd name="T1" fmla="*/ 0 h 30"/>
                  <a:gd name="T2" fmla="*/ 0 w 62"/>
                  <a:gd name="T3" fmla="*/ 20 h 30"/>
                  <a:gd name="T4" fmla="*/ 34 w 62"/>
                  <a:gd name="T5" fmla="*/ 30 h 30"/>
                  <a:gd name="T6" fmla="*/ 62 w 62"/>
                  <a:gd name="T7" fmla="*/ 10 h 30"/>
                  <a:gd name="T8" fmla="*/ 28 w 62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0"/>
                  <a:gd name="T17" fmla="*/ 62 w 62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0">
                    <a:moveTo>
                      <a:pt x="28" y="0"/>
                    </a:moveTo>
                    <a:lnTo>
                      <a:pt x="0" y="20"/>
                    </a:lnTo>
                    <a:lnTo>
                      <a:pt x="34" y="30"/>
                    </a:lnTo>
                    <a:lnTo>
                      <a:pt x="62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7182"/>
              </a:solidFill>
              <a:ln w="0">
                <a:solidFill>
                  <a:srgbClr val="00718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07" name="Freeform 4476"/>
              <p:cNvSpPr>
                <a:spLocks noChangeAspect="1"/>
              </p:cNvSpPr>
              <p:nvPr/>
            </p:nvSpPr>
            <p:spPr bwMode="auto">
              <a:xfrm>
                <a:off x="4552" y="2090"/>
                <a:ext cx="62" cy="30"/>
              </a:xfrm>
              <a:custGeom>
                <a:avLst/>
                <a:gdLst>
                  <a:gd name="T0" fmla="*/ 28 w 62"/>
                  <a:gd name="T1" fmla="*/ 0 h 30"/>
                  <a:gd name="T2" fmla="*/ 0 w 62"/>
                  <a:gd name="T3" fmla="*/ 20 h 30"/>
                  <a:gd name="T4" fmla="*/ 34 w 62"/>
                  <a:gd name="T5" fmla="*/ 30 h 30"/>
                  <a:gd name="T6" fmla="*/ 62 w 62"/>
                  <a:gd name="T7" fmla="*/ 10 h 30"/>
                  <a:gd name="T8" fmla="*/ 28 w 62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0"/>
                  <a:gd name="T17" fmla="*/ 62 w 62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0">
                    <a:moveTo>
                      <a:pt x="28" y="0"/>
                    </a:moveTo>
                    <a:lnTo>
                      <a:pt x="0" y="20"/>
                    </a:lnTo>
                    <a:lnTo>
                      <a:pt x="34" y="30"/>
                    </a:lnTo>
                    <a:lnTo>
                      <a:pt x="62" y="10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08" name="Freeform 4477"/>
              <p:cNvSpPr>
                <a:spLocks noChangeAspect="1"/>
              </p:cNvSpPr>
              <p:nvPr/>
            </p:nvSpPr>
            <p:spPr bwMode="auto">
              <a:xfrm>
                <a:off x="4586" y="2100"/>
                <a:ext cx="62" cy="30"/>
              </a:xfrm>
              <a:custGeom>
                <a:avLst/>
                <a:gdLst>
                  <a:gd name="T0" fmla="*/ 28 w 62"/>
                  <a:gd name="T1" fmla="*/ 0 h 30"/>
                  <a:gd name="T2" fmla="*/ 0 w 62"/>
                  <a:gd name="T3" fmla="*/ 20 h 30"/>
                  <a:gd name="T4" fmla="*/ 34 w 62"/>
                  <a:gd name="T5" fmla="*/ 30 h 30"/>
                  <a:gd name="T6" fmla="*/ 62 w 62"/>
                  <a:gd name="T7" fmla="*/ 8 h 30"/>
                  <a:gd name="T8" fmla="*/ 28 w 62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0"/>
                  <a:gd name="T17" fmla="*/ 62 w 62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0">
                    <a:moveTo>
                      <a:pt x="28" y="0"/>
                    </a:moveTo>
                    <a:lnTo>
                      <a:pt x="0" y="20"/>
                    </a:lnTo>
                    <a:lnTo>
                      <a:pt x="34" y="30"/>
                    </a:lnTo>
                    <a:lnTo>
                      <a:pt x="62" y="8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7583"/>
              </a:solidFill>
              <a:ln w="0">
                <a:solidFill>
                  <a:srgbClr val="00758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09" name="Freeform 4478"/>
              <p:cNvSpPr>
                <a:spLocks noChangeAspect="1"/>
              </p:cNvSpPr>
              <p:nvPr/>
            </p:nvSpPr>
            <p:spPr bwMode="auto">
              <a:xfrm>
                <a:off x="4586" y="2100"/>
                <a:ext cx="62" cy="30"/>
              </a:xfrm>
              <a:custGeom>
                <a:avLst/>
                <a:gdLst>
                  <a:gd name="T0" fmla="*/ 28 w 62"/>
                  <a:gd name="T1" fmla="*/ 0 h 30"/>
                  <a:gd name="T2" fmla="*/ 0 w 62"/>
                  <a:gd name="T3" fmla="*/ 20 h 30"/>
                  <a:gd name="T4" fmla="*/ 34 w 62"/>
                  <a:gd name="T5" fmla="*/ 30 h 30"/>
                  <a:gd name="T6" fmla="*/ 62 w 62"/>
                  <a:gd name="T7" fmla="*/ 8 h 30"/>
                  <a:gd name="T8" fmla="*/ 28 w 62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0"/>
                  <a:gd name="T17" fmla="*/ 62 w 62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0">
                    <a:moveTo>
                      <a:pt x="28" y="0"/>
                    </a:moveTo>
                    <a:lnTo>
                      <a:pt x="0" y="20"/>
                    </a:lnTo>
                    <a:lnTo>
                      <a:pt x="34" y="30"/>
                    </a:lnTo>
                    <a:lnTo>
                      <a:pt x="62" y="8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10" name="Freeform 4479"/>
              <p:cNvSpPr>
                <a:spLocks noChangeAspect="1"/>
              </p:cNvSpPr>
              <p:nvPr/>
            </p:nvSpPr>
            <p:spPr bwMode="auto">
              <a:xfrm>
                <a:off x="4620" y="2108"/>
                <a:ext cx="64" cy="34"/>
              </a:xfrm>
              <a:custGeom>
                <a:avLst/>
                <a:gdLst>
                  <a:gd name="T0" fmla="*/ 28 w 64"/>
                  <a:gd name="T1" fmla="*/ 0 h 34"/>
                  <a:gd name="T2" fmla="*/ 0 w 64"/>
                  <a:gd name="T3" fmla="*/ 22 h 34"/>
                  <a:gd name="T4" fmla="*/ 34 w 64"/>
                  <a:gd name="T5" fmla="*/ 34 h 34"/>
                  <a:gd name="T6" fmla="*/ 64 w 64"/>
                  <a:gd name="T7" fmla="*/ 12 h 34"/>
                  <a:gd name="T8" fmla="*/ 28 w 64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4"/>
                  <a:gd name="T17" fmla="*/ 64 w 64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4">
                    <a:moveTo>
                      <a:pt x="28" y="0"/>
                    </a:moveTo>
                    <a:lnTo>
                      <a:pt x="0" y="22"/>
                    </a:lnTo>
                    <a:lnTo>
                      <a:pt x="34" y="34"/>
                    </a:lnTo>
                    <a:lnTo>
                      <a:pt x="64" y="12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7A84"/>
              </a:solidFill>
              <a:ln w="0">
                <a:solidFill>
                  <a:srgbClr val="007A8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11" name="Freeform 4480"/>
              <p:cNvSpPr>
                <a:spLocks noChangeAspect="1"/>
              </p:cNvSpPr>
              <p:nvPr/>
            </p:nvSpPr>
            <p:spPr bwMode="auto">
              <a:xfrm>
                <a:off x="4620" y="2108"/>
                <a:ext cx="64" cy="34"/>
              </a:xfrm>
              <a:custGeom>
                <a:avLst/>
                <a:gdLst>
                  <a:gd name="T0" fmla="*/ 28 w 64"/>
                  <a:gd name="T1" fmla="*/ 0 h 34"/>
                  <a:gd name="T2" fmla="*/ 0 w 64"/>
                  <a:gd name="T3" fmla="*/ 22 h 34"/>
                  <a:gd name="T4" fmla="*/ 34 w 64"/>
                  <a:gd name="T5" fmla="*/ 34 h 34"/>
                  <a:gd name="T6" fmla="*/ 64 w 64"/>
                  <a:gd name="T7" fmla="*/ 12 h 34"/>
                  <a:gd name="T8" fmla="*/ 28 w 64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4"/>
                  <a:gd name="T17" fmla="*/ 64 w 64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4">
                    <a:moveTo>
                      <a:pt x="28" y="0"/>
                    </a:moveTo>
                    <a:lnTo>
                      <a:pt x="0" y="22"/>
                    </a:lnTo>
                    <a:lnTo>
                      <a:pt x="34" y="34"/>
                    </a:lnTo>
                    <a:lnTo>
                      <a:pt x="64" y="12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12" name="Freeform 4481"/>
              <p:cNvSpPr>
                <a:spLocks noChangeAspect="1"/>
              </p:cNvSpPr>
              <p:nvPr/>
            </p:nvSpPr>
            <p:spPr bwMode="auto">
              <a:xfrm>
                <a:off x="4654" y="2120"/>
                <a:ext cx="64" cy="36"/>
              </a:xfrm>
              <a:custGeom>
                <a:avLst/>
                <a:gdLst>
                  <a:gd name="T0" fmla="*/ 30 w 64"/>
                  <a:gd name="T1" fmla="*/ 0 h 36"/>
                  <a:gd name="T2" fmla="*/ 0 w 64"/>
                  <a:gd name="T3" fmla="*/ 22 h 36"/>
                  <a:gd name="T4" fmla="*/ 36 w 64"/>
                  <a:gd name="T5" fmla="*/ 36 h 36"/>
                  <a:gd name="T6" fmla="*/ 64 w 64"/>
                  <a:gd name="T7" fmla="*/ 14 h 36"/>
                  <a:gd name="T8" fmla="*/ 30 w 64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6"/>
                  <a:gd name="T17" fmla="*/ 64 w 64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6">
                    <a:moveTo>
                      <a:pt x="30" y="0"/>
                    </a:moveTo>
                    <a:lnTo>
                      <a:pt x="0" y="22"/>
                    </a:lnTo>
                    <a:lnTo>
                      <a:pt x="36" y="36"/>
                    </a:lnTo>
                    <a:lnTo>
                      <a:pt x="64" y="14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A8084"/>
              </a:solidFill>
              <a:ln w="0">
                <a:solidFill>
                  <a:srgbClr val="0A808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13" name="Freeform 4482"/>
              <p:cNvSpPr>
                <a:spLocks noChangeAspect="1"/>
              </p:cNvSpPr>
              <p:nvPr/>
            </p:nvSpPr>
            <p:spPr bwMode="auto">
              <a:xfrm>
                <a:off x="4654" y="2120"/>
                <a:ext cx="64" cy="36"/>
              </a:xfrm>
              <a:custGeom>
                <a:avLst/>
                <a:gdLst>
                  <a:gd name="T0" fmla="*/ 30 w 64"/>
                  <a:gd name="T1" fmla="*/ 0 h 36"/>
                  <a:gd name="T2" fmla="*/ 0 w 64"/>
                  <a:gd name="T3" fmla="*/ 22 h 36"/>
                  <a:gd name="T4" fmla="*/ 36 w 64"/>
                  <a:gd name="T5" fmla="*/ 36 h 36"/>
                  <a:gd name="T6" fmla="*/ 64 w 64"/>
                  <a:gd name="T7" fmla="*/ 14 h 36"/>
                  <a:gd name="T8" fmla="*/ 30 w 64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6"/>
                  <a:gd name="T17" fmla="*/ 64 w 64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6">
                    <a:moveTo>
                      <a:pt x="30" y="0"/>
                    </a:moveTo>
                    <a:lnTo>
                      <a:pt x="0" y="22"/>
                    </a:lnTo>
                    <a:lnTo>
                      <a:pt x="36" y="36"/>
                    </a:lnTo>
                    <a:lnTo>
                      <a:pt x="64" y="14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14" name="Freeform 4483"/>
              <p:cNvSpPr>
                <a:spLocks noChangeAspect="1"/>
              </p:cNvSpPr>
              <p:nvPr/>
            </p:nvSpPr>
            <p:spPr bwMode="auto">
              <a:xfrm>
                <a:off x="4690" y="2134"/>
                <a:ext cx="64" cy="38"/>
              </a:xfrm>
              <a:custGeom>
                <a:avLst/>
                <a:gdLst>
                  <a:gd name="T0" fmla="*/ 28 w 64"/>
                  <a:gd name="T1" fmla="*/ 0 h 38"/>
                  <a:gd name="T2" fmla="*/ 0 w 64"/>
                  <a:gd name="T3" fmla="*/ 22 h 38"/>
                  <a:gd name="T4" fmla="*/ 36 w 64"/>
                  <a:gd name="T5" fmla="*/ 38 h 38"/>
                  <a:gd name="T6" fmla="*/ 64 w 64"/>
                  <a:gd name="T7" fmla="*/ 16 h 38"/>
                  <a:gd name="T8" fmla="*/ 28 w 64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8"/>
                  <a:gd name="T17" fmla="*/ 64 w 64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8">
                    <a:moveTo>
                      <a:pt x="28" y="0"/>
                    </a:moveTo>
                    <a:lnTo>
                      <a:pt x="0" y="22"/>
                    </a:lnTo>
                    <a:lnTo>
                      <a:pt x="36" y="38"/>
                    </a:lnTo>
                    <a:lnTo>
                      <a:pt x="64" y="16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138682"/>
              </a:solidFill>
              <a:ln w="0">
                <a:solidFill>
                  <a:srgbClr val="13868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15" name="Freeform 4484"/>
              <p:cNvSpPr>
                <a:spLocks noChangeAspect="1"/>
              </p:cNvSpPr>
              <p:nvPr/>
            </p:nvSpPr>
            <p:spPr bwMode="auto">
              <a:xfrm>
                <a:off x="4690" y="2134"/>
                <a:ext cx="64" cy="38"/>
              </a:xfrm>
              <a:custGeom>
                <a:avLst/>
                <a:gdLst>
                  <a:gd name="T0" fmla="*/ 28 w 64"/>
                  <a:gd name="T1" fmla="*/ 0 h 38"/>
                  <a:gd name="T2" fmla="*/ 0 w 64"/>
                  <a:gd name="T3" fmla="*/ 22 h 38"/>
                  <a:gd name="T4" fmla="*/ 36 w 64"/>
                  <a:gd name="T5" fmla="*/ 38 h 38"/>
                  <a:gd name="T6" fmla="*/ 64 w 64"/>
                  <a:gd name="T7" fmla="*/ 16 h 38"/>
                  <a:gd name="T8" fmla="*/ 28 w 64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8"/>
                  <a:gd name="T17" fmla="*/ 64 w 64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8">
                    <a:moveTo>
                      <a:pt x="28" y="0"/>
                    </a:moveTo>
                    <a:lnTo>
                      <a:pt x="0" y="22"/>
                    </a:lnTo>
                    <a:lnTo>
                      <a:pt x="36" y="38"/>
                    </a:lnTo>
                    <a:lnTo>
                      <a:pt x="64" y="16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16" name="Freeform 4485"/>
              <p:cNvSpPr>
                <a:spLocks noChangeAspect="1"/>
              </p:cNvSpPr>
              <p:nvPr/>
            </p:nvSpPr>
            <p:spPr bwMode="auto">
              <a:xfrm>
                <a:off x="4726" y="2150"/>
                <a:ext cx="64" cy="42"/>
              </a:xfrm>
              <a:custGeom>
                <a:avLst/>
                <a:gdLst>
                  <a:gd name="T0" fmla="*/ 28 w 64"/>
                  <a:gd name="T1" fmla="*/ 0 h 42"/>
                  <a:gd name="T2" fmla="*/ 0 w 64"/>
                  <a:gd name="T3" fmla="*/ 22 h 42"/>
                  <a:gd name="T4" fmla="*/ 36 w 64"/>
                  <a:gd name="T5" fmla="*/ 42 h 42"/>
                  <a:gd name="T6" fmla="*/ 64 w 64"/>
                  <a:gd name="T7" fmla="*/ 18 h 42"/>
                  <a:gd name="T8" fmla="*/ 28 w 64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42"/>
                  <a:gd name="T17" fmla="*/ 64 w 64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42">
                    <a:moveTo>
                      <a:pt x="28" y="0"/>
                    </a:moveTo>
                    <a:lnTo>
                      <a:pt x="0" y="22"/>
                    </a:lnTo>
                    <a:lnTo>
                      <a:pt x="36" y="42"/>
                    </a:lnTo>
                    <a:lnTo>
                      <a:pt x="64" y="18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1C8D80"/>
              </a:solidFill>
              <a:ln w="0">
                <a:solidFill>
                  <a:srgbClr val="1C8D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17" name="Freeform 4486"/>
              <p:cNvSpPr>
                <a:spLocks noChangeAspect="1"/>
              </p:cNvSpPr>
              <p:nvPr/>
            </p:nvSpPr>
            <p:spPr bwMode="auto">
              <a:xfrm>
                <a:off x="4726" y="2150"/>
                <a:ext cx="64" cy="42"/>
              </a:xfrm>
              <a:custGeom>
                <a:avLst/>
                <a:gdLst>
                  <a:gd name="T0" fmla="*/ 28 w 64"/>
                  <a:gd name="T1" fmla="*/ 0 h 42"/>
                  <a:gd name="T2" fmla="*/ 0 w 64"/>
                  <a:gd name="T3" fmla="*/ 22 h 42"/>
                  <a:gd name="T4" fmla="*/ 36 w 64"/>
                  <a:gd name="T5" fmla="*/ 42 h 42"/>
                  <a:gd name="T6" fmla="*/ 64 w 64"/>
                  <a:gd name="T7" fmla="*/ 18 h 42"/>
                  <a:gd name="T8" fmla="*/ 28 w 64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42"/>
                  <a:gd name="T17" fmla="*/ 64 w 64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42">
                    <a:moveTo>
                      <a:pt x="28" y="0"/>
                    </a:moveTo>
                    <a:lnTo>
                      <a:pt x="0" y="22"/>
                    </a:lnTo>
                    <a:lnTo>
                      <a:pt x="36" y="42"/>
                    </a:lnTo>
                    <a:lnTo>
                      <a:pt x="64" y="18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18" name="Freeform 4487"/>
              <p:cNvSpPr>
                <a:spLocks noChangeAspect="1"/>
              </p:cNvSpPr>
              <p:nvPr/>
            </p:nvSpPr>
            <p:spPr bwMode="auto">
              <a:xfrm>
                <a:off x="4762" y="2168"/>
                <a:ext cx="66" cy="46"/>
              </a:xfrm>
              <a:custGeom>
                <a:avLst/>
                <a:gdLst>
                  <a:gd name="T0" fmla="*/ 28 w 66"/>
                  <a:gd name="T1" fmla="*/ 0 h 46"/>
                  <a:gd name="T2" fmla="*/ 0 w 66"/>
                  <a:gd name="T3" fmla="*/ 24 h 46"/>
                  <a:gd name="T4" fmla="*/ 38 w 66"/>
                  <a:gd name="T5" fmla="*/ 46 h 46"/>
                  <a:gd name="T6" fmla="*/ 66 w 66"/>
                  <a:gd name="T7" fmla="*/ 22 h 46"/>
                  <a:gd name="T8" fmla="*/ 28 w 66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46"/>
                  <a:gd name="T17" fmla="*/ 66 w 66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46">
                    <a:moveTo>
                      <a:pt x="28" y="0"/>
                    </a:moveTo>
                    <a:lnTo>
                      <a:pt x="0" y="24"/>
                    </a:lnTo>
                    <a:lnTo>
                      <a:pt x="38" y="46"/>
                    </a:lnTo>
                    <a:lnTo>
                      <a:pt x="66" y="22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23947C"/>
              </a:solidFill>
              <a:ln w="0">
                <a:solidFill>
                  <a:srgbClr val="23947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19" name="Freeform 4488"/>
              <p:cNvSpPr>
                <a:spLocks noChangeAspect="1"/>
              </p:cNvSpPr>
              <p:nvPr/>
            </p:nvSpPr>
            <p:spPr bwMode="auto">
              <a:xfrm>
                <a:off x="4762" y="2168"/>
                <a:ext cx="66" cy="46"/>
              </a:xfrm>
              <a:custGeom>
                <a:avLst/>
                <a:gdLst>
                  <a:gd name="T0" fmla="*/ 28 w 66"/>
                  <a:gd name="T1" fmla="*/ 0 h 46"/>
                  <a:gd name="T2" fmla="*/ 0 w 66"/>
                  <a:gd name="T3" fmla="*/ 24 h 46"/>
                  <a:gd name="T4" fmla="*/ 38 w 66"/>
                  <a:gd name="T5" fmla="*/ 46 h 46"/>
                  <a:gd name="T6" fmla="*/ 66 w 66"/>
                  <a:gd name="T7" fmla="*/ 22 h 46"/>
                  <a:gd name="T8" fmla="*/ 28 w 66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46"/>
                  <a:gd name="T17" fmla="*/ 66 w 66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46">
                    <a:moveTo>
                      <a:pt x="28" y="0"/>
                    </a:moveTo>
                    <a:lnTo>
                      <a:pt x="0" y="24"/>
                    </a:lnTo>
                    <a:lnTo>
                      <a:pt x="38" y="46"/>
                    </a:lnTo>
                    <a:lnTo>
                      <a:pt x="66" y="22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20" name="Freeform 4489"/>
              <p:cNvSpPr>
                <a:spLocks noChangeAspect="1"/>
              </p:cNvSpPr>
              <p:nvPr/>
            </p:nvSpPr>
            <p:spPr bwMode="auto">
              <a:xfrm>
                <a:off x="4800" y="2190"/>
                <a:ext cx="64" cy="48"/>
              </a:xfrm>
              <a:custGeom>
                <a:avLst/>
                <a:gdLst>
                  <a:gd name="T0" fmla="*/ 28 w 64"/>
                  <a:gd name="T1" fmla="*/ 0 h 48"/>
                  <a:gd name="T2" fmla="*/ 0 w 64"/>
                  <a:gd name="T3" fmla="*/ 24 h 48"/>
                  <a:gd name="T4" fmla="*/ 36 w 64"/>
                  <a:gd name="T5" fmla="*/ 48 h 48"/>
                  <a:gd name="T6" fmla="*/ 64 w 64"/>
                  <a:gd name="T7" fmla="*/ 26 h 48"/>
                  <a:gd name="T8" fmla="*/ 28 w 64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48"/>
                  <a:gd name="T17" fmla="*/ 64 w 64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48">
                    <a:moveTo>
                      <a:pt x="28" y="0"/>
                    </a:moveTo>
                    <a:lnTo>
                      <a:pt x="0" y="24"/>
                    </a:lnTo>
                    <a:lnTo>
                      <a:pt x="36" y="48"/>
                    </a:lnTo>
                    <a:lnTo>
                      <a:pt x="64" y="26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2A9A78"/>
              </a:solidFill>
              <a:ln w="0">
                <a:solidFill>
                  <a:srgbClr val="2A9A7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21" name="Freeform 4490"/>
              <p:cNvSpPr>
                <a:spLocks noChangeAspect="1"/>
              </p:cNvSpPr>
              <p:nvPr/>
            </p:nvSpPr>
            <p:spPr bwMode="auto">
              <a:xfrm>
                <a:off x="4800" y="2190"/>
                <a:ext cx="64" cy="48"/>
              </a:xfrm>
              <a:custGeom>
                <a:avLst/>
                <a:gdLst>
                  <a:gd name="T0" fmla="*/ 28 w 64"/>
                  <a:gd name="T1" fmla="*/ 0 h 48"/>
                  <a:gd name="T2" fmla="*/ 0 w 64"/>
                  <a:gd name="T3" fmla="*/ 24 h 48"/>
                  <a:gd name="T4" fmla="*/ 36 w 64"/>
                  <a:gd name="T5" fmla="*/ 48 h 48"/>
                  <a:gd name="T6" fmla="*/ 64 w 64"/>
                  <a:gd name="T7" fmla="*/ 26 h 48"/>
                  <a:gd name="T8" fmla="*/ 28 w 64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48"/>
                  <a:gd name="T17" fmla="*/ 64 w 64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48">
                    <a:moveTo>
                      <a:pt x="28" y="0"/>
                    </a:moveTo>
                    <a:lnTo>
                      <a:pt x="0" y="24"/>
                    </a:lnTo>
                    <a:lnTo>
                      <a:pt x="36" y="48"/>
                    </a:lnTo>
                    <a:lnTo>
                      <a:pt x="64" y="26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22" name="Freeform 4491"/>
              <p:cNvSpPr>
                <a:spLocks noChangeAspect="1"/>
              </p:cNvSpPr>
              <p:nvPr/>
            </p:nvSpPr>
            <p:spPr bwMode="auto">
              <a:xfrm>
                <a:off x="4836" y="2216"/>
                <a:ext cx="66" cy="48"/>
              </a:xfrm>
              <a:custGeom>
                <a:avLst/>
                <a:gdLst>
                  <a:gd name="T0" fmla="*/ 28 w 66"/>
                  <a:gd name="T1" fmla="*/ 0 h 48"/>
                  <a:gd name="T2" fmla="*/ 0 w 66"/>
                  <a:gd name="T3" fmla="*/ 22 h 48"/>
                  <a:gd name="T4" fmla="*/ 38 w 66"/>
                  <a:gd name="T5" fmla="*/ 48 h 48"/>
                  <a:gd name="T6" fmla="*/ 66 w 66"/>
                  <a:gd name="T7" fmla="*/ 26 h 48"/>
                  <a:gd name="T8" fmla="*/ 28 w 66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48"/>
                  <a:gd name="T17" fmla="*/ 66 w 66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48">
                    <a:moveTo>
                      <a:pt x="28" y="0"/>
                    </a:moveTo>
                    <a:lnTo>
                      <a:pt x="0" y="22"/>
                    </a:lnTo>
                    <a:lnTo>
                      <a:pt x="38" y="48"/>
                    </a:lnTo>
                    <a:lnTo>
                      <a:pt x="66" y="26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2D9F74"/>
              </a:solidFill>
              <a:ln w="0">
                <a:solidFill>
                  <a:srgbClr val="2D9F7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23" name="Freeform 4492"/>
              <p:cNvSpPr>
                <a:spLocks noChangeAspect="1"/>
              </p:cNvSpPr>
              <p:nvPr/>
            </p:nvSpPr>
            <p:spPr bwMode="auto">
              <a:xfrm>
                <a:off x="4836" y="2216"/>
                <a:ext cx="66" cy="48"/>
              </a:xfrm>
              <a:custGeom>
                <a:avLst/>
                <a:gdLst>
                  <a:gd name="T0" fmla="*/ 28 w 66"/>
                  <a:gd name="T1" fmla="*/ 0 h 48"/>
                  <a:gd name="T2" fmla="*/ 0 w 66"/>
                  <a:gd name="T3" fmla="*/ 22 h 48"/>
                  <a:gd name="T4" fmla="*/ 38 w 66"/>
                  <a:gd name="T5" fmla="*/ 48 h 48"/>
                  <a:gd name="T6" fmla="*/ 66 w 66"/>
                  <a:gd name="T7" fmla="*/ 26 h 48"/>
                  <a:gd name="T8" fmla="*/ 28 w 66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48"/>
                  <a:gd name="T17" fmla="*/ 66 w 66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48">
                    <a:moveTo>
                      <a:pt x="28" y="0"/>
                    </a:moveTo>
                    <a:lnTo>
                      <a:pt x="0" y="22"/>
                    </a:lnTo>
                    <a:lnTo>
                      <a:pt x="38" y="48"/>
                    </a:lnTo>
                    <a:lnTo>
                      <a:pt x="66" y="26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24" name="Freeform 4493"/>
              <p:cNvSpPr>
                <a:spLocks noChangeAspect="1"/>
              </p:cNvSpPr>
              <p:nvPr/>
            </p:nvSpPr>
            <p:spPr bwMode="auto">
              <a:xfrm>
                <a:off x="4874" y="2242"/>
                <a:ext cx="66" cy="50"/>
              </a:xfrm>
              <a:custGeom>
                <a:avLst/>
                <a:gdLst>
                  <a:gd name="T0" fmla="*/ 28 w 66"/>
                  <a:gd name="T1" fmla="*/ 0 h 50"/>
                  <a:gd name="T2" fmla="*/ 0 w 66"/>
                  <a:gd name="T3" fmla="*/ 22 h 50"/>
                  <a:gd name="T4" fmla="*/ 38 w 66"/>
                  <a:gd name="T5" fmla="*/ 50 h 50"/>
                  <a:gd name="T6" fmla="*/ 66 w 66"/>
                  <a:gd name="T7" fmla="*/ 30 h 50"/>
                  <a:gd name="T8" fmla="*/ 28 w 66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50"/>
                  <a:gd name="T17" fmla="*/ 66 w 66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50">
                    <a:moveTo>
                      <a:pt x="28" y="0"/>
                    </a:moveTo>
                    <a:lnTo>
                      <a:pt x="0" y="22"/>
                    </a:lnTo>
                    <a:lnTo>
                      <a:pt x="38" y="50"/>
                    </a:lnTo>
                    <a:lnTo>
                      <a:pt x="66" y="3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2DA36F"/>
              </a:solidFill>
              <a:ln w="0">
                <a:solidFill>
                  <a:srgbClr val="2DA3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25" name="Freeform 4494"/>
              <p:cNvSpPr>
                <a:spLocks noChangeAspect="1"/>
              </p:cNvSpPr>
              <p:nvPr/>
            </p:nvSpPr>
            <p:spPr bwMode="auto">
              <a:xfrm>
                <a:off x="4874" y="2242"/>
                <a:ext cx="66" cy="50"/>
              </a:xfrm>
              <a:custGeom>
                <a:avLst/>
                <a:gdLst>
                  <a:gd name="T0" fmla="*/ 28 w 66"/>
                  <a:gd name="T1" fmla="*/ 0 h 50"/>
                  <a:gd name="T2" fmla="*/ 0 w 66"/>
                  <a:gd name="T3" fmla="*/ 22 h 50"/>
                  <a:gd name="T4" fmla="*/ 38 w 66"/>
                  <a:gd name="T5" fmla="*/ 50 h 50"/>
                  <a:gd name="T6" fmla="*/ 66 w 66"/>
                  <a:gd name="T7" fmla="*/ 30 h 50"/>
                  <a:gd name="T8" fmla="*/ 28 w 66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50"/>
                  <a:gd name="T17" fmla="*/ 66 w 66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50">
                    <a:moveTo>
                      <a:pt x="28" y="0"/>
                    </a:moveTo>
                    <a:lnTo>
                      <a:pt x="0" y="22"/>
                    </a:lnTo>
                    <a:lnTo>
                      <a:pt x="38" y="50"/>
                    </a:lnTo>
                    <a:lnTo>
                      <a:pt x="66" y="30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26" name="Freeform 4495"/>
              <p:cNvSpPr>
                <a:spLocks noChangeAspect="1"/>
              </p:cNvSpPr>
              <p:nvPr/>
            </p:nvSpPr>
            <p:spPr bwMode="auto">
              <a:xfrm>
                <a:off x="4912" y="2272"/>
                <a:ext cx="66" cy="48"/>
              </a:xfrm>
              <a:custGeom>
                <a:avLst/>
                <a:gdLst>
                  <a:gd name="T0" fmla="*/ 28 w 66"/>
                  <a:gd name="T1" fmla="*/ 0 h 48"/>
                  <a:gd name="T2" fmla="*/ 0 w 66"/>
                  <a:gd name="T3" fmla="*/ 20 h 48"/>
                  <a:gd name="T4" fmla="*/ 40 w 66"/>
                  <a:gd name="T5" fmla="*/ 48 h 48"/>
                  <a:gd name="T6" fmla="*/ 66 w 66"/>
                  <a:gd name="T7" fmla="*/ 26 h 48"/>
                  <a:gd name="T8" fmla="*/ 28 w 66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48"/>
                  <a:gd name="T17" fmla="*/ 66 w 66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48">
                    <a:moveTo>
                      <a:pt x="28" y="0"/>
                    </a:moveTo>
                    <a:lnTo>
                      <a:pt x="0" y="20"/>
                    </a:lnTo>
                    <a:lnTo>
                      <a:pt x="40" y="48"/>
                    </a:lnTo>
                    <a:lnTo>
                      <a:pt x="66" y="26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26A36C"/>
              </a:solidFill>
              <a:ln w="0">
                <a:solidFill>
                  <a:srgbClr val="26A36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27" name="Freeform 4496"/>
              <p:cNvSpPr>
                <a:spLocks noChangeAspect="1"/>
              </p:cNvSpPr>
              <p:nvPr/>
            </p:nvSpPr>
            <p:spPr bwMode="auto">
              <a:xfrm>
                <a:off x="4912" y="2272"/>
                <a:ext cx="66" cy="48"/>
              </a:xfrm>
              <a:custGeom>
                <a:avLst/>
                <a:gdLst>
                  <a:gd name="T0" fmla="*/ 28 w 66"/>
                  <a:gd name="T1" fmla="*/ 0 h 48"/>
                  <a:gd name="T2" fmla="*/ 0 w 66"/>
                  <a:gd name="T3" fmla="*/ 20 h 48"/>
                  <a:gd name="T4" fmla="*/ 40 w 66"/>
                  <a:gd name="T5" fmla="*/ 48 h 48"/>
                  <a:gd name="T6" fmla="*/ 66 w 66"/>
                  <a:gd name="T7" fmla="*/ 26 h 48"/>
                  <a:gd name="T8" fmla="*/ 28 w 66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48"/>
                  <a:gd name="T17" fmla="*/ 66 w 66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48">
                    <a:moveTo>
                      <a:pt x="28" y="0"/>
                    </a:moveTo>
                    <a:lnTo>
                      <a:pt x="0" y="20"/>
                    </a:lnTo>
                    <a:lnTo>
                      <a:pt x="40" y="48"/>
                    </a:lnTo>
                    <a:lnTo>
                      <a:pt x="66" y="26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28" name="Freeform 4497"/>
              <p:cNvSpPr>
                <a:spLocks noChangeAspect="1"/>
              </p:cNvSpPr>
              <p:nvPr/>
            </p:nvSpPr>
            <p:spPr bwMode="auto">
              <a:xfrm>
                <a:off x="4952" y="2298"/>
                <a:ext cx="66" cy="46"/>
              </a:xfrm>
              <a:custGeom>
                <a:avLst/>
                <a:gdLst>
                  <a:gd name="T0" fmla="*/ 26 w 66"/>
                  <a:gd name="T1" fmla="*/ 0 h 46"/>
                  <a:gd name="T2" fmla="*/ 0 w 66"/>
                  <a:gd name="T3" fmla="*/ 22 h 46"/>
                  <a:gd name="T4" fmla="*/ 38 w 66"/>
                  <a:gd name="T5" fmla="*/ 46 h 46"/>
                  <a:gd name="T6" fmla="*/ 66 w 66"/>
                  <a:gd name="T7" fmla="*/ 26 h 46"/>
                  <a:gd name="T8" fmla="*/ 26 w 66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46"/>
                  <a:gd name="T17" fmla="*/ 66 w 66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46">
                    <a:moveTo>
                      <a:pt x="26" y="0"/>
                    </a:moveTo>
                    <a:lnTo>
                      <a:pt x="0" y="22"/>
                    </a:lnTo>
                    <a:lnTo>
                      <a:pt x="38" y="46"/>
                    </a:lnTo>
                    <a:lnTo>
                      <a:pt x="66" y="2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1A9F6B"/>
              </a:solidFill>
              <a:ln w="0">
                <a:solidFill>
                  <a:srgbClr val="1A9F6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29" name="Freeform 4498"/>
              <p:cNvSpPr>
                <a:spLocks noChangeAspect="1"/>
              </p:cNvSpPr>
              <p:nvPr/>
            </p:nvSpPr>
            <p:spPr bwMode="auto">
              <a:xfrm>
                <a:off x="4952" y="2298"/>
                <a:ext cx="66" cy="46"/>
              </a:xfrm>
              <a:custGeom>
                <a:avLst/>
                <a:gdLst>
                  <a:gd name="T0" fmla="*/ 26 w 66"/>
                  <a:gd name="T1" fmla="*/ 0 h 46"/>
                  <a:gd name="T2" fmla="*/ 0 w 66"/>
                  <a:gd name="T3" fmla="*/ 22 h 46"/>
                  <a:gd name="T4" fmla="*/ 38 w 66"/>
                  <a:gd name="T5" fmla="*/ 46 h 46"/>
                  <a:gd name="T6" fmla="*/ 66 w 66"/>
                  <a:gd name="T7" fmla="*/ 26 h 46"/>
                  <a:gd name="T8" fmla="*/ 26 w 66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46"/>
                  <a:gd name="T17" fmla="*/ 66 w 66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46">
                    <a:moveTo>
                      <a:pt x="26" y="0"/>
                    </a:moveTo>
                    <a:lnTo>
                      <a:pt x="0" y="22"/>
                    </a:lnTo>
                    <a:lnTo>
                      <a:pt x="38" y="46"/>
                    </a:lnTo>
                    <a:lnTo>
                      <a:pt x="66" y="26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30" name="Freeform 4499"/>
              <p:cNvSpPr>
                <a:spLocks noChangeAspect="1"/>
              </p:cNvSpPr>
              <p:nvPr/>
            </p:nvSpPr>
            <p:spPr bwMode="auto">
              <a:xfrm>
                <a:off x="4990" y="2324"/>
                <a:ext cx="66" cy="40"/>
              </a:xfrm>
              <a:custGeom>
                <a:avLst/>
                <a:gdLst>
                  <a:gd name="T0" fmla="*/ 28 w 66"/>
                  <a:gd name="T1" fmla="*/ 0 h 40"/>
                  <a:gd name="T2" fmla="*/ 0 w 66"/>
                  <a:gd name="T3" fmla="*/ 20 h 40"/>
                  <a:gd name="T4" fmla="*/ 40 w 66"/>
                  <a:gd name="T5" fmla="*/ 40 h 40"/>
                  <a:gd name="T6" fmla="*/ 66 w 66"/>
                  <a:gd name="T7" fmla="*/ 20 h 40"/>
                  <a:gd name="T8" fmla="*/ 28 w 66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40"/>
                  <a:gd name="T17" fmla="*/ 66 w 66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40">
                    <a:moveTo>
                      <a:pt x="28" y="0"/>
                    </a:moveTo>
                    <a:lnTo>
                      <a:pt x="0" y="20"/>
                    </a:lnTo>
                    <a:lnTo>
                      <a:pt x="40" y="40"/>
                    </a:lnTo>
                    <a:lnTo>
                      <a:pt x="66" y="2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A976C"/>
              </a:solidFill>
              <a:ln w="0">
                <a:solidFill>
                  <a:srgbClr val="0A976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31" name="Freeform 4500"/>
              <p:cNvSpPr>
                <a:spLocks noChangeAspect="1"/>
              </p:cNvSpPr>
              <p:nvPr/>
            </p:nvSpPr>
            <p:spPr bwMode="auto">
              <a:xfrm>
                <a:off x="4990" y="2324"/>
                <a:ext cx="66" cy="40"/>
              </a:xfrm>
              <a:custGeom>
                <a:avLst/>
                <a:gdLst>
                  <a:gd name="T0" fmla="*/ 28 w 66"/>
                  <a:gd name="T1" fmla="*/ 0 h 40"/>
                  <a:gd name="T2" fmla="*/ 0 w 66"/>
                  <a:gd name="T3" fmla="*/ 20 h 40"/>
                  <a:gd name="T4" fmla="*/ 40 w 66"/>
                  <a:gd name="T5" fmla="*/ 40 h 40"/>
                  <a:gd name="T6" fmla="*/ 66 w 66"/>
                  <a:gd name="T7" fmla="*/ 20 h 40"/>
                  <a:gd name="T8" fmla="*/ 28 w 66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40"/>
                  <a:gd name="T17" fmla="*/ 66 w 66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40">
                    <a:moveTo>
                      <a:pt x="28" y="0"/>
                    </a:moveTo>
                    <a:lnTo>
                      <a:pt x="0" y="20"/>
                    </a:lnTo>
                    <a:lnTo>
                      <a:pt x="40" y="40"/>
                    </a:lnTo>
                    <a:lnTo>
                      <a:pt x="66" y="20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32" name="Freeform 4501"/>
              <p:cNvSpPr>
                <a:spLocks noChangeAspect="1"/>
              </p:cNvSpPr>
              <p:nvPr/>
            </p:nvSpPr>
            <p:spPr bwMode="auto">
              <a:xfrm>
                <a:off x="5030" y="2344"/>
                <a:ext cx="68" cy="36"/>
              </a:xfrm>
              <a:custGeom>
                <a:avLst/>
                <a:gdLst>
                  <a:gd name="T0" fmla="*/ 26 w 68"/>
                  <a:gd name="T1" fmla="*/ 0 h 36"/>
                  <a:gd name="T2" fmla="*/ 0 w 68"/>
                  <a:gd name="T3" fmla="*/ 20 h 36"/>
                  <a:gd name="T4" fmla="*/ 42 w 68"/>
                  <a:gd name="T5" fmla="*/ 36 h 36"/>
                  <a:gd name="T6" fmla="*/ 68 w 68"/>
                  <a:gd name="T7" fmla="*/ 16 h 36"/>
                  <a:gd name="T8" fmla="*/ 26 w 68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36"/>
                  <a:gd name="T17" fmla="*/ 68 w 68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36">
                    <a:moveTo>
                      <a:pt x="26" y="0"/>
                    </a:moveTo>
                    <a:lnTo>
                      <a:pt x="0" y="20"/>
                    </a:lnTo>
                    <a:lnTo>
                      <a:pt x="42" y="36"/>
                    </a:lnTo>
                    <a:lnTo>
                      <a:pt x="68" y="1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8A6F"/>
              </a:solidFill>
              <a:ln w="0">
                <a:solidFill>
                  <a:srgbClr val="008A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33" name="Freeform 4502"/>
              <p:cNvSpPr>
                <a:spLocks noChangeAspect="1"/>
              </p:cNvSpPr>
              <p:nvPr/>
            </p:nvSpPr>
            <p:spPr bwMode="auto">
              <a:xfrm>
                <a:off x="5030" y="2344"/>
                <a:ext cx="68" cy="36"/>
              </a:xfrm>
              <a:custGeom>
                <a:avLst/>
                <a:gdLst>
                  <a:gd name="T0" fmla="*/ 26 w 68"/>
                  <a:gd name="T1" fmla="*/ 0 h 36"/>
                  <a:gd name="T2" fmla="*/ 0 w 68"/>
                  <a:gd name="T3" fmla="*/ 20 h 36"/>
                  <a:gd name="T4" fmla="*/ 42 w 68"/>
                  <a:gd name="T5" fmla="*/ 36 h 36"/>
                  <a:gd name="T6" fmla="*/ 68 w 68"/>
                  <a:gd name="T7" fmla="*/ 16 h 36"/>
                  <a:gd name="T8" fmla="*/ 26 w 68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36"/>
                  <a:gd name="T17" fmla="*/ 68 w 68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36">
                    <a:moveTo>
                      <a:pt x="26" y="0"/>
                    </a:moveTo>
                    <a:lnTo>
                      <a:pt x="0" y="20"/>
                    </a:lnTo>
                    <a:lnTo>
                      <a:pt x="42" y="36"/>
                    </a:lnTo>
                    <a:lnTo>
                      <a:pt x="68" y="16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34" name="Freeform 4503"/>
              <p:cNvSpPr>
                <a:spLocks noChangeAspect="1"/>
              </p:cNvSpPr>
              <p:nvPr/>
            </p:nvSpPr>
            <p:spPr bwMode="auto">
              <a:xfrm>
                <a:off x="3936" y="1930"/>
                <a:ext cx="54" cy="22"/>
              </a:xfrm>
              <a:custGeom>
                <a:avLst/>
                <a:gdLst>
                  <a:gd name="T0" fmla="*/ 30 w 54"/>
                  <a:gd name="T1" fmla="*/ 0 h 22"/>
                  <a:gd name="T2" fmla="*/ 0 w 54"/>
                  <a:gd name="T3" fmla="*/ 12 h 22"/>
                  <a:gd name="T4" fmla="*/ 26 w 54"/>
                  <a:gd name="T5" fmla="*/ 22 h 22"/>
                  <a:gd name="T6" fmla="*/ 54 w 54"/>
                  <a:gd name="T7" fmla="*/ 10 h 22"/>
                  <a:gd name="T8" fmla="*/ 30 w 5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2"/>
                  <a:gd name="T17" fmla="*/ 54 w 5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2">
                    <a:moveTo>
                      <a:pt x="30" y="0"/>
                    </a:moveTo>
                    <a:lnTo>
                      <a:pt x="0" y="12"/>
                    </a:lnTo>
                    <a:lnTo>
                      <a:pt x="26" y="22"/>
                    </a:lnTo>
                    <a:lnTo>
                      <a:pt x="54" y="1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35" name="Freeform 4504"/>
              <p:cNvSpPr>
                <a:spLocks noChangeAspect="1"/>
              </p:cNvSpPr>
              <p:nvPr/>
            </p:nvSpPr>
            <p:spPr bwMode="auto">
              <a:xfrm>
                <a:off x="3936" y="1930"/>
                <a:ext cx="54" cy="22"/>
              </a:xfrm>
              <a:custGeom>
                <a:avLst/>
                <a:gdLst>
                  <a:gd name="T0" fmla="*/ 30 w 54"/>
                  <a:gd name="T1" fmla="*/ 0 h 22"/>
                  <a:gd name="T2" fmla="*/ 0 w 54"/>
                  <a:gd name="T3" fmla="*/ 12 h 22"/>
                  <a:gd name="T4" fmla="*/ 26 w 54"/>
                  <a:gd name="T5" fmla="*/ 22 h 22"/>
                  <a:gd name="T6" fmla="*/ 54 w 54"/>
                  <a:gd name="T7" fmla="*/ 10 h 22"/>
                  <a:gd name="T8" fmla="*/ 30 w 54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22"/>
                  <a:gd name="T17" fmla="*/ 54 w 54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22">
                    <a:moveTo>
                      <a:pt x="30" y="0"/>
                    </a:moveTo>
                    <a:lnTo>
                      <a:pt x="0" y="12"/>
                    </a:lnTo>
                    <a:lnTo>
                      <a:pt x="26" y="22"/>
                    </a:lnTo>
                    <a:lnTo>
                      <a:pt x="54" y="10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36" name="Freeform 4505"/>
              <p:cNvSpPr>
                <a:spLocks noChangeAspect="1"/>
              </p:cNvSpPr>
              <p:nvPr/>
            </p:nvSpPr>
            <p:spPr bwMode="auto">
              <a:xfrm>
                <a:off x="3962" y="1940"/>
                <a:ext cx="56" cy="24"/>
              </a:xfrm>
              <a:custGeom>
                <a:avLst/>
                <a:gdLst>
                  <a:gd name="T0" fmla="*/ 28 w 56"/>
                  <a:gd name="T1" fmla="*/ 0 h 24"/>
                  <a:gd name="T2" fmla="*/ 0 w 56"/>
                  <a:gd name="T3" fmla="*/ 12 h 24"/>
                  <a:gd name="T4" fmla="*/ 26 w 56"/>
                  <a:gd name="T5" fmla="*/ 24 h 24"/>
                  <a:gd name="T6" fmla="*/ 56 w 56"/>
                  <a:gd name="T7" fmla="*/ 10 h 24"/>
                  <a:gd name="T8" fmla="*/ 28 w 56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4"/>
                  <a:gd name="T17" fmla="*/ 56 w 5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4">
                    <a:moveTo>
                      <a:pt x="28" y="0"/>
                    </a:moveTo>
                    <a:lnTo>
                      <a:pt x="0" y="12"/>
                    </a:lnTo>
                    <a:lnTo>
                      <a:pt x="26" y="24"/>
                    </a:lnTo>
                    <a:lnTo>
                      <a:pt x="56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8A6F"/>
              </a:solidFill>
              <a:ln w="0">
                <a:solidFill>
                  <a:srgbClr val="008A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37" name="Freeform 4506"/>
              <p:cNvSpPr>
                <a:spLocks noChangeAspect="1"/>
              </p:cNvSpPr>
              <p:nvPr/>
            </p:nvSpPr>
            <p:spPr bwMode="auto">
              <a:xfrm>
                <a:off x="3962" y="1940"/>
                <a:ext cx="56" cy="24"/>
              </a:xfrm>
              <a:custGeom>
                <a:avLst/>
                <a:gdLst>
                  <a:gd name="T0" fmla="*/ 28 w 56"/>
                  <a:gd name="T1" fmla="*/ 0 h 24"/>
                  <a:gd name="T2" fmla="*/ 0 w 56"/>
                  <a:gd name="T3" fmla="*/ 12 h 24"/>
                  <a:gd name="T4" fmla="*/ 26 w 56"/>
                  <a:gd name="T5" fmla="*/ 24 h 24"/>
                  <a:gd name="T6" fmla="*/ 56 w 56"/>
                  <a:gd name="T7" fmla="*/ 10 h 24"/>
                  <a:gd name="T8" fmla="*/ 28 w 56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4"/>
                  <a:gd name="T17" fmla="*/ 56 w 5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4">
                    <a:moveTo>
                      <a:pt x="28" y="0"/>
                    </a:moveTo>
                    <a:lnTo>
                      <a:pt x="0" y="12"/>
                    </a:lnTo>
                    <a:lnTo>
                      <a:pt x="26" y="24"/>
                    </a:lnTo>
                    <a:lnTo>
                      <a:pt x="56" y="10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38" name="Freeform 4507"/>
              <p:cNvSpPr>
                <a:spLocks noChangeAspect="1"/>
              </p:cNvSpPr>
              <p:nvPr/>
            </p:nvSpPr>
            <p:spPr bwMode="auto">
              <a:xfrm>
                <a:off x="3988" y="1950"/>
                <a:ext cx="56" cy="24"/>
              </a:xfrm>
              <a:custGeom>
                <a:avLst/>
                <a:gdLst>
                  <a:gd name="T0" fmla="*/ 30 w 56"/>
                  <a:gd name="T1" fmla="*/ 0 h 24"/>
                  <a:gd name="T2" fmla="*/ 0 w 56"/>
                  <a:gd name="T3" fmla="*/ 14 h 24"/>
                  <a:gd name="T4" fmla="*/ 26 w 56"/>
                  <a:gd name="T5" fmla="*/ 24 h 24"/>
                  <a:gd name="T6" fmla="*/ 56 w 56"/>
                  <a:gd name="T7" fmla="*/ 12 h 24"/>
                  <a:gd name="T8" fmla="*/ 30 w 56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4"/>
                  <a:gd name="T17" fmla="*/ 56 w 5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4">
                    <a:moveTo>
                      <a:pt x="30" y="0"/>
                    </a:moveTo>
                    <a:lnTo>
                      <a:pt x="0" y="14"/>
                    </a:lnTo>
                    <a:lnTo>
                      <a:pt x="26" y="24"/>
                    </a:lnTo>
                    <a:lnTo>
                      <a:pt x="56" y="1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39" name="Freeform 4508"/>
              <p:cNvSpPr>
                <a:spLocks noChangeAspect="1"/>
              </p:cNvSpPr>
              <p:nvPr/>
            </p:nvSpPr>
            <p:spPr bwMode="auto">
              <a:xfrm>
                <a:off x="3988" y="1950"/>
                <a:ext cx="56" cy="24"/>
              </a:xfrm>
              <a:custGeom>
                <a:avLst/>
                <a:gdLst>
                  <a:gd name="T0" fmla="*/ 30 w 56"/>
                  <a:gd name="T1" fmla="*/ 0 h 24"/>
                  <a:gd name="T2" fmla="*/ 0 w 56"/>
                  <a:gd name="T3" fmla="*/ 14 h 24"/>
                  <a:gd name="T4" fmla="*/ 26 w 56"/>
                  <a:gd name="T5" fmla="*/ 24 h 24"/>
                  <a:gd name="T6" fmla="*/ 56 w 56"/>
                  <a:gd name="T7" fmla="*/ 12 h 24"/>
                  <a:gd name="T8" fmla="*/ 30 w 56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4"/>
                  <a:gd name="T17" fmla="*/ 56 w 5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4">
                    <a:moveTo>
                      <a:pt x="30" y="0"/>
                    </a:moveTo>
                    <a:lnTo>
                      <a:pt x="0" y="14"/>
                    </a:lnTo>
                    <a:lnTo>
                      <a:pt x="26" y="24"/>
                    </a:lnTo>
                    <a:lnTo>
                      <a:pt x="56" y="12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40" name="Freeform 4509"/>
              <p:cNvSpPr>
                <a:spLocks noChangeAspect="1"/>
              </p:cNvSpPr>
              <p:nvPr/>
            </p:nvSpPr>
            <p:spPr bwMode="auto">
              <a:xfrm>
                <a:off x="4014" y="1962"/>
                <a:ext cx="56" cy="24"/>
              </a:xfrm>
              <a:custGeom>
                <a:avLst/>
                <a:gdLst>
                  <a:gd name="T0" fmla="*/ 30 w 56"/>
                  <a:gd name="T1" fmla="*/ 0 h 24"/>
                  <a:gd name="T2" fmla="*/ 0 w 56"/>
                  <a:gd name="T3" fmla="*/ 12 h 24"/>
                  <a:gd name="T4" fmla="*/ 28 w 56"/>
                  <a:gd name="T5" fmla="*/ 24 h 24"/>
                  <a:gd name="T6" fmla="*/ 56 w 56"/>
                  <a:gd name="T7" fmla="*/ 10 h 24"/>
                  <a:gd name="T8" fmla="*/ 30 w 56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4"/>
                  <a:gd name="T17" fmla="*/ 56 w 5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4">
                    <a:moveTo>
                      <a:pt x="30" y="0"/>
                    </a:moveTo>
                    <a:lnTo>
                      <a:pt x="0" y="12"/>
                    </a:lnTo>
                    <a:lnTo>
                      <a:pt x="28" y="24"/>
                    </a:lnTo>
                    <a:lnTo>
                      <a:pt x="56" y="1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41" name="Freeform 4510"/>
              <p:cNvSpPr>
                <a:spLocks noChangeAspect="1"/>
              </p:cNvSpPr>
              <p:nvPr/>
            </p:nvSpPr>
            <p:spPr bwMode="auto">
              <a:xfrm>
                <a:off x="4014" y="1962"/>
                <a:ext cx="56" cy="24"/>
              </a:xfrm>
              <a:custGeom>
                <a:avLst/>
                <a:gdLst>
                  <a:gd name="T0" fmla="*/ 30 w 56"/>
                  <a:gd name="T1" fmla="*/ 0 h 24"/>
                  <a:gd name="T2" fmla="*/ 0 w 56"/>
                  <a:gd name="T3" fmla="*/ 12 h 24"/>
                  <a:gd name="T4" fmla="*/ 28 w 56"/>
                  <a:gd name="T5" fmla="*/ 24 h 24"/>
                  <a:gd name="T6" fmla="*/ 56 w 56"/>
                  <a:gd name="T7" fmla="*/ 10 h 24"/>
                  <a:gd name="T8" fmla="*/ 30 w 56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4"/>
                  <a:gd name="T17" fmla="*/ 56 w 5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4">
                    <a:moveTo>
                      <a:pt x="30" y="0"/>
                    </a:moveTo>
                    <a:lnTo>
                      <a:pt x="0" y="12"/>
                    </a:lnTo>
                    <a:lnTo>
                      <a:pt x="28" y="24"/>
                    </a:lnTo>
                    <a:lnTo>
                      <a:pt x="56" y="10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42" name="Freeform 4511"/>
              <p:cNvSpPr>
                <a:spLocks noChangeAspect="1"/>
              </p:cNvSpPr>
              <p:nvPr/>
            </p:nvSpPr>
            <p:spPr bwMode="auto">
              <a:xfrm>
                <a:off x="4042" y="1972"/>
                <a:ext cx="56" cy="24"/>
              </a:xfrm>
              <a:custGeom>
                <a:avLst/>
                <a:gdLst>
                  <a:gd name="T0" fmla="*/ 28 w 56"/>
                  <a:gd name="T1" fmla="*/ 0 h 24"/>
                  <a:gd name="T2" fmla="*/ 0 w 56"/>
                  <a:gd name="T3" fmla="*/ 14 h 24"/>
                  <a:gd name="T4" fmla="*/ 26 w 56"/>
                  <a:gd name="T5" fmla="*/ 24 h 24"/>
                  <a:gd name="T6" fmla="*/ 56 w 56"/>
                  <a:gd name="T7" fmla="*/ 12 h 24"/>
                  <a:gd name="T8" fmla="*/ 28 w 56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4"/>
                  <a:gd name="T17" fmla="*/ 56 w 5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4">
                    <a:moveTo>
                      <a:pt x="28" y="0"/>
                    </a:moveTo>
                    <a:lnTo>
                      <a:pt x="0" y="14"/>
                    </a:lnTo>
                    <a:lnTo>
                      <a:pt x="26" y="24"/>
                    </a:lnTo>
                    <a:lnTo>
                      <a:pt x="56" y="12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886F"/>
              </a:solidFill>
              <a:ln w="0">
                <a:solidFill>
                  <a:srgbClr val="0088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43" name="Freeform 4512"/>
              <p:cNvSpPr>
                <a:spLocks noChangeAspect="1"/>
              </p:cNvSpPr>
              <p:nvPr/>
            </p:nvSpPr>
            <p:spPr bwMode="auto">
              <a:xfrm>
                <a:off x="4042" y="1972"/>
                <a:ext cx="56" cy="24"/>
              </a:xfrm>
              <a:custGeom>
                <a:avLst/>
                <a:gdLst>
                  <a:gd name="T0" fmla="*/ 28 w 56"/>
                  <a:gd name="T1" fmla="*/ 0 h 24"/>
                  <a:gd name="T2" fmla="*/ 0 w 56"/>
                  <a:gd name="T3" fmla="*/ 14 h 24"/>
                  <a:gd name="T4" fmla="*/ 26 w 56"/>
                  <a:gd name="T5" fmla="*/ 24 h 24"/>
                  <a:gd name="T6" fmla="*/ 56 w 56"/>
                  <a:gd name="T7" fmla="*/ 12 h 24"/>
                  <a:gd name="T8" fmla="*/ 28 w 56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4"/>
                  <a:gd name="T17" fmla="*/ 56 w 5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4">
                    <a:moveTo>
                      <a:pt x="28" y="0"/>
                    </a:moveTo>
                    <a:lnTo>
                      <a:pt x="0" y="14"/>
                    </a:lnTo>
                    <a:lnTo>
                      <a:pt x="26" y="24"/>
                    </a:lnTo>
                    <a:lnTo>
                      <a:pt x="56" y="12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44" name="Freeform 4513"/>
              <p:cNvSpPr>
                <a:spLocks noChangeAspect="1"/>
              </p:cNvSpPr>
              <p:nvPr/>
            </p:nvSpPr>
            <p:spPr bwMode="auto">
              <a:xfrm>
                <a:off x="4068" y="1984"/>
                <a:ext cx="58" cy="24"/>
              </a:xfrm>
              <a:custGeom>
                <a:avLst/>
                <a:gdLst>
                  <a:gd name="T0" fmla="*/ 30 w 58"/>
                  <a:gd name="T1" fmla="*/ 0 h 24"/>
                  <a:gd name="T2" fmla="*/ 0 w 58"/>
                  <a:gd name="T3" fmla="*/ 12 h 24"/>
                  <a:gd name="T4" fmla="*/ 28 w 58"/>
                  <a:gd name="T5" fmla="*/ 24 h 24"/>
                  <a:gd name="T6" fmla="*/ 58 w 58"/>
                  <a:gd name="T7" fmla="*/ 10 h 24"/>
                  <a:gd name="T8" fmla="*/ 30 w 5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4"/>
                  <a:gd name="T17" fmla="*/ 58 w 5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4">
                    <a:moveTo>
                      <a:pt x="30" y="0"/>
                    </a:moveTo>
                    <a:lnTo>
                      <a:pt x="0" y="12"/>
                    </a:lnTo>
                    <a:lnTo>
                      <a:pt x="28" y="24"/>
                    </a:lnTo>
                    <a:lnTo>
                      <a:pt x="58" y="1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876F"/>
              </a:solidFill>
              <a:ln w="0">
                <a:solidFill>
                  <a:srgbClr val="0087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45" name="Freeform 4514"/>
              <p:cNvSpPr>
                <a:spLocks noChangeAspect="1"/>
              </p:cNvSpPr>
              <p:nvPr/>
            </p:nvSpPr>
            <p:spPr bwMode="auto">
              <a:xfrm>
                <a:off x="4068" y="1984"/>
                <a:ext cx="58" cy="24"/>
              </a:xfrm>
              <a:custGeom>
                <a:avLst/>
                <a:gdLst>
                  <a:gd name="T0" fmla="*/ 30 w 58"/>
                  <a:gd name="T1" fmla="*/ 0 h 24"/>
                  <a:gd name="T2" fmla="*/ 0 w 58"/>
                  <a:gd name="T3" fmla="*/ 12 h 24"/>
                  <a:gd name="T4" fmla="*/ 28 w 58"/>
                  <a:gd name="T5" fmla="*/ 24 h 24"/>
                  <a:gd name="T6" fmla="*/ 58 w 58"/>
                  <a:gd name="T7" fmla="*/ 10 h 24"/>
                  <a:gd name="T8" fmla="*/ 30 w 5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4"/>
                  <a:gd name="T17" fmla="*/ 58 w 5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4">
                    <a:moveTo>
                      <a:pt x="30" y="0"/>
                    </a:moveTo>
                    <a:lnTo>
                      <a:pt x="0" y="12"/>
                    </a:lnTo>
                    <a:lnTo>
                      <a:pt x="28" y="24"/>
                    </a:lnTo>
                    <a:lnTo>
                      <a:pt x="58" y="10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46" name="Freeform 4515"/>
              <p:cNvSpPr>
                <a:spLocks noChangeAspect="1"/>
              </p:cNvSpPr>
              <p:nvPr/>
            </p:nvSpPr>
            <p:spPr bwMode="auto">
              <a:xfrm>
                <a:off x="4096" y="1994"/>
                <a:ext cx="58" cy="24"/>
              </a:xfrm>
              <a:custGeom>
                <a:avLst/>
                <a:gdLst>
                  <a:gd name="T0" fmla="*/ 30 w 58"/>
                  <a:gd name="T1" fmla="*/ 0 h 24"/>
                  <a:gd name="T2" fmla="*/ 0 w 58"/>
                  <a:gd name="T3" fmla="*/ 14 h 24"/>
                  <a:gd name="T4" fmla="*/ 28 w 58"/>
                  <a:gd name="T5" fmla="*/ 24 h 24"/>
                  <a:gd name="T6" fmla="*/ 58 w 58"/>
                  <a:gd name="T7" fmla="*/ 10 h 24"/>
                  <a:gd name="T8" fmla="*/ 30 w 5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4"/>
                  <a:gd name="T17" fmla="*/ 58 w 5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4">
                    <a:moveTo>
                      <a:pt x="30" y="0"/>
                    </a:moveTo>
                    <a:lnTo>
                      <a:pt x="0" y="14"/>
                    </a:lnTo>
                    <a:lnTo>
                      <a:pt x="28" y="24"/>
                    </a:lnTo>
                    <a:lnTo>
                      <a:pt x="58" y="1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8670"/>
              </a:solidFill>
              <a:ln w="0">
                <a:solidFill>
                  <a:srgbClr val="0086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47" name="Freeform 4516"/>
              <p:cNvSpPr>
                <a:spLocks noChangeAspect="1"/>
              </p:cNvSpPr>
              <p:nvPr/>
            </p:nvSpPr>
            <p:spPr bwMode="auto">
              <a:xfrm>
                <a:off x="4096" y="1994"/>
                <a:ext cx="58" cy="24"/>
              </a:xfrm>
              <a:custGeom>
                <a:avLst/>
                <a:gdLst>
                  <a:gd name="T0" fmla="*/ 30 w 58"/>
                  <a:gd name="T1" fmla="*/ 0 h 24"/>
                  <a:gd name="T2" fmla="*/ 0 w 58"/>
                  <a:gd name="T3" fmla="*/ 14 h 24"/>
                  <a:gd name="T4" fmla="*/ 28 w 58"/>
                  <a:gd name="T5" fmla="*/ 24 h 24"/>
                  <a:gd name="T6" fmla="*/ 58 w 58"/>
                  <a:gd name="T7" fmla="*/ 10 h 24"/>
                  <a:gd name="T8" fmla="*/ 30 w 5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4"/>
                  <a:gd name="T17" fmla="*/ 58 w 5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4">
                    <a:moveTo>
                      <a:pt x="30" y="0"/>
                    </a:moveTo>
                    <a:lnTo>
                      <a:pt x="0" y="14"/>
                    </a:lnTo>
                    <a:lnTo>
                      <a:pt x="28" y="24"/>
                    </a:lnTo>
                    <a:lnTo>
                      <a:pt x="58" y="10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48" name="Freeform 4517"/>
              <p:cNvSpPr>
                <a:spLocks noChangeAspect="1"/>
              </p:cNvSpPr>
              <p:nvPr/>
            </p:nvSpPr>
            <p:spPr bwMode="auto">
              <a:xfrm>
                <a:off x="4124" y="2004"/>
                <a:ext cx="58" cy="24"/>
              </a:xfrm>
              <a:custGeom>
                <a:avLst/>
                <a:gdLst>
                  <a:gd name="T0" fmla="*/ 30 w 58"/>
                  <a:gd name="T1" fmla="*/ 0 h 24"/>
                  <a:gd name="T2" fmla="*/ 0 w 58"/>
                  <a:gd name="T3" fmla="*/ 14 h 24"/>
                  <a:gd name="T4" fmla="*/ 28 w 58"/>
                  <a:gd name="T5" fmla="*/ 24 h 24"/>
                  <a:gd name="T6" fmla="*/ 58 w 58"/>
                  <a:gd name="T7" fmla="*/ 10 h 24"/>
                  <a:gd name="T8" fmla="*/ 30 w 5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4"/>
                  <a:gd name="T17" fmla="*/ 58 w 5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4">
                    <a:moveTo>
                      <a:pt x="30" y="0"/>
                    </a:moveTo>
                    <a:lnTo>
                      <a:pt x="0" y="14"/>
                    </a:lnTo>
                    <a:lnTo>
                      <a:pt x="28" y="24"/>
                    </a:lnTo>
                    <a:lnTo>
                      <a:pt x="58" y="1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8470"/>
              </a:solidFill>
              <a:ln w="0">
                <a:solidFill>
                  <a:srgbClr val="0084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49" name="Freeform 4518"/>
              <p:cNvSpPr>
                <a:spLocks noChangeAspect="1"/>
              </p:cNvSpPr>
              <p:nvPr/>
            </p:nvSpPr>
            <p:spPr bwMode="auto">
              <a:xfrm>
                <a:off x="4124" y="2004"/>
                <a:ext cx="58" cy="24"/>
              </a:xfrm>
              <a:custGeom>
                <a:avLst/>
                <a:gdLst>
                  <a:gd name="T0" fmla="*/ 30 w 58"/>
                  <a:gd name="T1" fmla="*/ 0 h 24"/>
                  <a:gd name="T2" fmla="*/ 0 w 58"/>
                  <a:gd name="T3" fmla="*/ 14 h 24"/>
                  <a:gd name="T4" fmla="*/ 28 w 58"/>
                  <a:gd name="T5" fmla="*/ 24 h 24"/>
                  <a:gd name="T6" fmla="*/ 58 w 58"/>
                  <a:gd name="T7" fmla="*/ 10 h 24"/>
                  <a:gd name="T8" fmla="*/ 30 w 5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4"/>
                  <a:gd name="T17" fmla="*/ 58 w 5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4">
                    <a:moveTo>
                      <a:pt x="30" y="0"/>
                    </a:moveTo>
                    <a:lnTo>
                      <a:pt x="0" y="14"/>
                    </a:lnTo>
                    <a:lnTo>
                      <a:pt x="28" y="24"/>
                    </a:lnTo>
                    <a:lnTo>
                      <a:pt x="58" y="10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50" name="Freeform 4519"/>
              <p:cNvSpPr>
                <a:spLocks noChangeAspect="1"/>
              </p:cNvSpPr>
              <p:nvPr/>
            </p:nvSpPr>
            <p:spPr bwMode="auto">
              <a:xfrm>
                <a:off x="4152" y="2014"/>
                <a:ext cx="58" cy="24"/>
              </a:xfrm>
              <a:custGeom>
                <a:avLst/>
                <a:gdLst>
                  <a:gd name="T0" fmla="*/ 30 w 58"/>
                  <a:gd name="T1" fmla="*/ 0 h 24"/>
                  <a:gd name="T2" fmla="*/ 0 w 58"/>
                  <a:gd name="T3" fmla="*/ 14 h 24"/>
                  <a:gd name="T4" fmla="*/ 28 w 58"/>
                  <a:gd name="T5" fmla="*/ 24 h 24"/>
                  <a:gd name="T6" fmla="*/ 58 w 58"/>
                  <a:gd name="T7" fmla="*/ 10 h 24"/>
                  <a:gd name="T8" fmla="*/ 30 w 5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4"/>
                  <a:gd name="T17" fmla="*/ 58 w 5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4">
                    <a:moveTo>
                      <a:pt x="30" y="0"/>
                    </a:moveTo>
                    <a:lnTo>
                      <a:pt x="0" y="14"/>
                    </a:lnTo>
                    <a:lnTo>
                      <a:pt x="28" y="24"/>
                    </a:lnTo>
                    <a:lnTo>
                      <a:pt x="58" y="1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8270"/>
              </a:solidFill>
              <a:ln w="0">
                <a:solidFill>
                  <a:srgbClr val="0082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51" name="Freeform 4520"/>
              <p:cNvSpPr>
                <a:spLocks noChangeAspect="1"/>
              </p:cNvSpPr>
              <p:nvPr/>
            </p:nvSpPr>
            <p:spPr bwMode="auto">
              <a:xfrm>
                <a:off x="4152" y="2014"/>
                <a:ext cx="58" cy="24"/>
              </a:xfrm>
              <a:custGeom>
                <a:avLst/>
                <a:gdLst>
                  <a:gd name="T0" fmla="*/ 30 w 58"/>
                  <a:gd name="T1" fmla="*/ 0 h 24"/>
                  <a:gd name="T2" fmla="*/ 0 w 58"/>
                  <a:gd name="T3" fmla="*/ 14 h 24"/>
                  <a:gd name="T4" fmla="*/ 28 w 58"/>
                  <a:gd name="T5" fmla="*/ 24 h 24"/>
                  <a:gd name="T6" fmla="*/ 58 w 58"/>
                  <a:gd name="T7" fmla="*/ 10 h 24"/>
                  <a:gd name="T8" fmla="*/ 30 w 5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4"/>
                  <a:gd name="T17" fmla="*/ 58 w 5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4">
                    <a:moveTo>
                      <a:pt x="30" y="0"/>
                    </a:moveTo>
                    <a:lnTo>
                      <a:pt x="0" y="14"/>
                    </a:lnTo>
                    <a:lnTo>
                      <a:pt x="28" y="24"/>
                    </a:lnTo>
                    <a:lnTo>
                      <a:pt x="58" y="10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52" name="Freeform 4521"/>
              <p:cNvSpPr>
                <a:spLocks noChangeAspect="1"/>
              </p:cNvSpPr>
              <p:nvPr/>
            </p:nvSpPr>
            <p:spPr bwMode="auto">
              <a:xfrm>
                <a:off x="4180" y="2024"/>
                <a:ext cx="58" cy="24"/>
              </a:xfrm>
              <a:custGeom>
                <a:avLst/>
                <a:gdLst>
                  <a:gd name="T0" fmla="*/ 30 w 58"/>
                  <a:gd name="T1" fmla="*/ 0 h 24"/>
                  <a:gd name="T2" fmla="*/ 0 w 58"/>
                  <a:gd name="T3" fmla="*/ 14 h 24"/>
                  <a:gd name="T4" fmla="*/ 30 w 58"/>
                  <a:gd name="T5" fmla="*/ 24 h 24"/>
                  <a:gd name="T6" fmla="*/ 58 w 58"/>
                  <a:gd name="T7" fmla="*/ 10 h 24"/>
                  <a:gd name="T8" fmla="*/ 30 w 5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4"/>
                  <a:gd name="T17" fmla="*/ 58 w 5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4">
                    <a:moveTo>
                      <a:pt x="30" y="0"/>
                    </a:moveTo>
                    <a:lnTo>
                      <a:pt x="0" y="14"/>
                    </a:lnTo>
                    <a:lnTo>
                      <a:pt x="30" y="24"/>
                    </a:lnTo>
                    <a:lnTo>
                      <a:pt x="58" y="1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8070"/>
              </a:solidFill>
              <a:ln w="0">
                <a:solidFill>
                  <a:srgbClr val="0080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53" name="Freeform 4522"/>
              <p:cNvSpPr>
                <a:spLocks noChangeAspect="1"/>
              </p:cNvSpPr>
              <p:nvPr/>
            </p:nvSpPr>
            <p:spPr bwMode="auto">
              <a:xfrm>
                <a:off x="4180" y="2024"/>
                <a:ext cx="58" cy="24"/>
              </a:xfrm>
              <a:custGeom>
                <a:avLst/>
                <a:gdLst>
                  <a:gd name="T0" fmla="*/ 30 w 58"/>
                  <a:gd name="T1" fmla="*/ 0 h 24"/>
                  <a:gd name="T2" fmla="*/ 0 w 58"/>
                  <a:gd name="T3" fmla="*/ 14 h 24"/>
                  <a:gd name="T4" fmla="*/ 30 w 58"/>
                  <a:gd name="T5" fmla="*/ 24 h 24"/>
                  <a:gd name="T6" fmla="*/ 58 w 58"/>
                  <a:gd name="T7" fmla="*/ 10 h 24"/>
                  <a:gd name="T8" fmla="*/ 30 w 5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4"/>
                  <a:gd name="T17" fmla="*/ 58 w 5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4">
                    <a:moveTo>
                      <a:pt x="30" y="0"/>
                    </a:moveTo>
                    <a:lnTo>
                      <a:pt x="0" y="14"/>
                    </a:lnTo>
                    <a:lnTo>
                      <a:pt x="30" y="24"/>
                    </a:lnTo>
                    <a:lnTo>
                      <a:pt x="58" y="10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54" name="Freeform 4523"/>
              <p:cNvSpPr>
                <a:spLocks noChangeAspect="1"/>
              </p:cNvSpPr>
              <p:nvPr/>
            </p:nvSpPr>
            <p:spPr bwMode="auto">
              <a:xfrm>
                <a:off x="4210" y="2034"/>
                <a:ext cx="58" cy="24"/>
              </a:xfrm>
              <a:custGeom>
                <a:avLst/>
                <a:gdLst>
                  <a:gd name="T0" fmla="*/ 28 w 58"/>
                  <a:gd name="T1" fmla="*/ 0 h 24"/>
                  <a:gd name="T2" fmla="*/ 0 w 58"/>
                  <a:gd name="T3" fmla="*/ 14 h 24"/>
                  <a:gd name="T4" fmla="*/ 28 w 58"/>
                  <a:gd name="T5" fmla="*/ 24 h 24"/>
                  <a:gd name="T6" fmla="*/ 58 w 58"/>
                  <a:gd name="T7" fmla="*/ 8 h 24"/>
                  <a:gd name="T8" fmla="*/ 28 w 5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4"/>
                  <a:gd name="T17" fmla="*/ 58 w 5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4">
                    <a:moveTo>
                      <a:pt x="28" y="0"/>
                    </a:moveTo>
                    <a:lnTo>
                      <a:pt x="0" y="14"/>
                    </a:lnTo>
                    <a:lnTo>
                      <a:pt x="28" y="24"/>
                    </a:lnTo>
                    <a:lnTo>
                      <a:pt x="58" y="8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7D71"/>
              </a:solidFill>
              <a:ln w="0">
                <a:solidFill>
                  <a:srgbClr val="007D7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55" name="Freeform 4524"/>
              <p:cNvSpPr>
                <a:spLocks noChangeAspect="1"/>
              </p:cNvSpPr>
              <p:nvPr/>
            </p:nvSpPr>
            <p:spPr bwMode="auto">
              <a:xfrm>
                <a:off x="4210" y="2034"/>
                <a:ext cx="58" cy="24"/>
              </a:xfrm>
              <a:custGeom>
                <a:avLst/>
                <a:gdLst>
                  <a:gd name="T0" fmla="*/ 28 w 58"/>
                  <a:gd name="T1" fmla="*/ 0 h 24"/>
                  <a:gd name="T2" fmla="*/ 0 w 58"/>
                  <a:gd name="T3" fmla="*/ 14 h 24"/>
                  <a:gd name="T4" fmla="*/ 28 w 58"/>
                  <a:gd name="T5" fmla="*/ 24 h 24"/>
                  <a:gd name="T6" fmla="*/ 58 w 58"/>
                  <a:gd name="T7" fmla="*/ 8 h 24"/>
                  <a:gd name="T8" fmla="*/ 28 w 5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4"/>
                  <a:gd name="T17" fmla="*/ 58 w 5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4">
                    <a:moveTo>
                      <a:pt x="28" y="0"/>
                    </a:moveTo>
                    <a:lnTo>
                      <a:pt x="0" y="14"/>
                    </a:lnTo>
                    <a:lnTo>
                      <a:pt x="28" y="24"/>
                    </a:lnTo>
                    <a:lnTo>
                      <a:pt x="58" y="8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56" name="Freeform 4525"/>
              <p:cNvSpPr>
                <a:spLocks noChangeAspect="1"/>
              </p:cNvSpPr>
              <p:nvPr/>
            </p:nvSpPr>
            <p:spPr bwMode="auto">
              <a:xfrm>
                <a:off x="4238" y="2042"/>
                <a:ext cx="60" cy="24"/>
              </a:xfrm>
              <a:custGeom>
                <a:avLst/>
                <a:gdLst>
                  <a:gd name="T0" fmla="*/ 30 w 60"/>
                  <a:gd name="T1" fmla="*/ 0 h 24"/>
                  <a:gd name="T2" fmla="*/ 0 w 60"/>
                  <a:gd name="T3" fmla="*/ 16 h 24"/>
                  <a:gd name="T4" fmla="*/ 30 w 60"/>
                  <a:gd name="T5" fmla="*/ 24 h 24"/>
                  <a:gd name="T6" fmla="*/ 60 w 60"/>
                  <a:gd name="T7" fmla="*/ 10 h 24"/>
                  <a:gd name="T8" fmla="*/ 30 w 6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4"/>
                  <a:gd name="T17" fmla="*/ 60 w 6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4">
                    <a:moveTo>
                      <a:pt x="30" y="0"/>
                    </a:moveTo>
                    <a:lnTo>
                      <a:pt x="0" y="16"/>
                    </a:lnTo>
                    <a:lnTo>
                      <a:pt x="30" y="24"/>
                    </a:lnTo>
                    <a:lnTo>
                      <a:pt x="60" y="1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7A72"/>
              </a:solidFill>
              <a:ln w="0">
                <a:solidFill>
                  <a:srgbClr val="007A7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57" name="Freeform 4526"/>
              <p:cNvSpPr>
                <a:spLocks noChangeAspect="1"/>
              </p:cNvSpPr>
              <p:nvPr/>
            </p:nvSpPr>
            <p:spPr bwMode="auto">
              <a:xfrm>
                <a:off x="4238" y="2042"/>
                <a:ext cx="60" cy="24"/>
              </a:xfrm>
              <a:custGeom>
                <a:avLst/>
                <a:gdLst>
                  <a:gd name="T0" fmla="*/ 30 w 60"/>
                  <a:gd name="T1" fmla="*/ 0 h 24"/>
                  <a:gd name="T2" fmla="*/ 0 w 60"/>
                  <a:gd name="T3" fmla="*/ 16 h 24"/>
                  <a:gd name="T4" fmla="*/ 30 w 60"/>
                  <a:gd name="T5" fmla="*/ 24 h 24"/>
                  <a:gd name="T6" fmla="*/ 60 w 60"/>
                  <a:gd name="T7" fmla="*/ 10 h 24"/>
                  <a:gd name="T8" fmla="*/ 30 w 6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4"/>
                  <a:gd name="T17" fmla="*/ 60 w 6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4">
                    <a:moveTo>
                      <a:pt x="30" y="0"/>
                    </a:moveTo>
                    <a:lnTo>
                      <a:pt x="0" y="16"/>
                    </a:lnTo>
                    <a:lnTo>
                      <a:pt x="30" y="24"/>
                    </a:lnTo>
                    <a:lnTo>
                      <a:pt x="60" y="10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58" name="Freeform 4527"/>
              <p:cNvSpPr>
                <a:spLocks noChangeAspect="1"/>
              </p:cNvSpPr>
              <p:nvPr/>
            </p:nvSpPr>
            <p:spPr bwMode="auto">
              <a:xfrm>
                <a:off x="4268" y="2052"/>
                <a:ext cx="60" cy="24"/>
              </a:xfrm>
              <a:custGeom>
                <a:avLst/>
                <a:gdLst>
                  <a:gd name="T0" fmla="*/ 30 w 60"/>
                  <a:gd name="T1" fmla="*/ 0 h 24"/>
                  <a:gd name="T2" fmla="*/ 0 w 60"/>
                  <a:gd name="T3" fmla="*/ 14 h 24"/>
                  <a:gd name="T4" fmla="*/ 30 w 60"/>
                  <a:gd name="T5" fmla="*/ 24 h 24"/>
                  <a:gd name="T6" fmla="*/ 60 w 60"/>
                  <a:gd name="T7" fmla="*/ 8 h 24"/>
                  <a:gd name="T8" fmla="*/ 30 w 6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4"/>
                  <a:gd name="T17" fmla="*/ 60 w 6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4">
                    <a:moveTo>
                      <a:pt x="30" y="0"/>
                    </a:moveTo>
                    <a:lnTo>
                      <a:pt x="0" y="14"/>
                    </a:lnTo>
                    <a:lnTo>
                      <a:pt x="30" y="24"/>
                    </a:lnTo>
                    <a:lnTo>
                      <a:pt x="60" y="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7773"/>
              </a:solidFill>
              <a:ln w="0">
                <a:solidFill>
                  <a:srgbClr val="00777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59" name="Freeform 4528"/>
              <p:cNvSpPr>
                <a:spLocks noChangeAspect="1"/>
              </p:cNvSpPr>
              <p:nvPr/>
            </p:nvSpPr>
            <p:spPr bwMode="auto">
              <a:xfrm>
                <a:off x="4268" y="2052"/>
                <a:ext cx="60" cy="24"/>
              </a:xfrm>
              <a:custGeom>
                <a:avLst/>
                <a:gdLst>
                  <a:gd name="T0" fmla="*/ 30 w 60"/>
                  <a:gd name="T1" fmla="*/ 0 h 24"/>
                  <a:gd name="T2" fmla="*/ 0 w 60"/>
                  <a:gd name="T3" fmla="*/ 14 h 24"/>
                  <a:gd name="T4" fmla="*/ 30 w 60"/>
                  <a:gd name="T5" fmla="*/ 24 h 24"/>
                  <a:gd name="T6" fmla="*/ 60 w 60"/>
                  <a:gd name="T7" fmla="*/ 8 h 24"/>
                  <a:gd name="T8" fmla="*/ 30 w 6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4"/>
                  <a:gd name="T17" fmla="*/ 60 w 6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4">
                    <a:moveTo>
                      <a:pt x="30" y="0"/>
                    </a:moveTo>
                    <a:lnTo>
                      <a:pt x="0" y="14"/>
                    </a:lnTo>
                    <a:lnTo>
                      <a:pt x="30" y="24"/>
                    </a:lnTo>
                    <a:lnTo>
                      <a:pt x="60" y="8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60" name="Freeform 4529"/>
              <p:cNvSpPr>
                <a:spLocks noChangeAspect="1"/>
              </p:cNvSpPr>
              <p:nvPr/>
            </p:nvSpPr>
            <p:spPr bwMode="auto">
              <a:xfrm>
                <a:off x="4298" y="2060"/>
                <a:ext cx="60" cy="24"/>
              </a:xfrm>
              <a:custGeom>
                <a:avLst/>
                <a:gdLst>
                  <a:gd name="T0" fmla="*/ 30 w 60"/>
                  <a:gd name="T1" fmla="*/ 0 h 24"/>
                  <a:gd name="T2" fmla="*/ 0 w 60"/>
                  <a:gd name="T3" fmla="*/ 16 h 24"/>
                  <a:gd name="T4" fmla="*/ 32 w 60"/>
                  <a:gd name="T5" fmla="*/ 24 h 24"/>
                  <a:gd name="T6" fmla="*/ 60 w 60"/>
                  <a:gd name="T7" fmla="*/ 6 h 24"/>
                  <a:gd name="T8" fmla="*/ 30 w 6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4"/>
                  <a:gd name="T17" fmla="*/ 60 w 6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4">
                    <a:moveTo>
                      <a:pt x="30" y="0"/>
                    </a:moveTo>
                    <a:lnTo>
                      <a:pt x="0" y="16"/>
                    </a:lnTo>
                    <a:lnTo>
                      <a:pt x="32" y="24"/>
                    </a:lnTo>
                    <a:lnTo>
                      <a:pt x="60" y="6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7474"/>
              </a:solidFill>
              <a:ln w="0">
                <a:solidFill>
                  <a:srgbClr val="00747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61" name="Freeform 4530"/>
              <p:cNvSpPr>
                <a:spLocks noChangeAspect="1"/>
              </p:cNvSpPr>
              <p:nvPr/>
            </p:nvSpPr>
            <p:spPr bwMode="auto">
              <a:xfrm>
                <a:off x="4298" y="2060"/>
                <a:ext cx="60" cy="24"/>
              </a:xfrm>
              <a:custGeom>
                <a:avLst/>
                <a:gdLst>
                  <a:gd name="T0" fmla="*/ 30 w 60"/>
                  <a:gd name="T1" fmla="*/ 0 h 24"/>
                  <a:gd name="T2" fmla="*/ 0 w 60"/>
                  <a:gd name="T3" fmla="*/ 16 h 24"/>
                  <a:gd name="T4" fmla="*/ 32 w 60"/>
                  <a:gd name="T5" fmla="*/ 24 h 24"/>
                  <a:gd name="T6" fmla="*/ 60 w 60"/>
                  <a:gd name="T7" fmla="*/ 6 h 24"/>
                  <a:gd name="T8" fmla="*/ 30 w 6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4"/>
                  <a:gd name="T17" fmla="*/ 60 w 6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4">
                    <a:moveTo>
                      <a:pt x="30" y="0"/>
                    </a:moveTo>
                    <a:lnTo>
                      <a:pt x="0" y="16"/>
                    </a:lnTo>
                    <a:lnTo>
                      <a:pt x="32" y="24"/>
                    </a:lnTo>
                    <a:lnTo>
                      <a:pt x="60" y="6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62" name="Freeform 4531"/>
              <p:cNvSpPr>
                <a:spLocks noChangeAspect="1"/>
              </p:cNvSpPr>
              <p:nvPr/>
            </p:nvSpPr>
            <p:spPr bwMode="auto">
              <a:xfrm>
                <a:off x="4330" y="2066"/>
                <a:ext cx="60" cy="24"/>
              </a:xfrm>
              <a:custGeom>
                <a:avLst/>
                <a:gdLst>
                  <a:gd name="T0" fmla="*/ 28 w 60"/>
                  <a:gd name="T1" fmla="*/ 0 h 24"/>
                  <a:gd name="T2" fmla="*/ 0 w 60"/>
                  <a:gd name="T3" fmla="*/ 18 h 24"/>
                  <a:gd name="T4" fmla="*/ 30 w 60"/>
                  <a:gd name="T5" fmla="*/ 24 h 24"/>
                  <a:gd name="T6" fmla="*/ 60 w 60"/>
                  <a:gd name="T7" fmla="*/ 8 h 24"/>
                  <a:gd name="T8" fmla="*/ 28 w 6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4"/>
                  <a:gd name="T17" fmla="*/ 60 w 6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4">
                    <a:moveTo>
                      <a:pt x="28" y="0"/>
                    </a:moveTo>
                    <a:lnTo>
                      <a:pt x="0" y="18"/>
                    </a:lnTo>
                    <a:lnTo>
                      <a:pt x="30" y="24"/>
                    </a:lnTo>
                    <a:lnTo>
                      <a:pt x="60" y="8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7176"/>
              </a:solidFill>
              <a:ln w="0">
                <a:solidFill>
                  <a:srgbClr val="00717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63" name="Freeform 4532"/>
              <p:cNvSpPr>
                <a:spLocks noChangeAspect="1"/>
              </p:cNvSpPr>
              <p:nvPr/>
            </p:nvSpPr>
            <p:spPr bwMode="auto">
              <a:xfrm>
                <a:off x="4330" y="2066"/>
                <a:ext cx="60" cy="24"/>
              </a:xfrm>
              <a:custGeom>
                <a:avLst/>
                <a:gdLst>
                  <a:gd name="T0" fmla="*/ 28 w 60"/>
                  <a:gd name="T1" fmla="*/ 0 h 24"/>
                  <a:gd name="T2" fmla="*/ 0 w 60"/>
                  <a:gd name="T3" fmla="*/ 18 h 24"/>
                  <a:gd name="T4" fmla="*/ 30 w 60"/>
                  <a:gd name="T5" fmla="*/ 24 h 24"/>
                  <a:gd name="T6" fmla="*/ 60 w 60"/>
                  <a:gd name="T7" fmla="*/ 8 h 24"/>
                  <a:gd name="T8" fmla="*/ 28 w 6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4"/>
                  <a:gd name="T17" fmla="*/ 60 w 6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4">
                    <a:moveTo>
                      <a:pt x="28" y="0"/>
                    </a:moveTo>
                    <a:lnTo>
                      <a:pt x="0" y="18"/>
                    </a:lnTo>
                    <a:lnTo>
                      <a:pt x="30" y="24"/>
                    </a:lnTo>
                    <a:lnTo>
                      <a:pt x="60" y="8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64" name="Freeform 4533"/>
              <p:cNvSpPr>
                <a:spLocks noChangeAspect="1"/>
              </p:cNvSpPr>
              <p:nvPr/>
            </p:nvSpPr>
            <p:spPr bwMode="auto">
              <a:xfrm>
                <a:off x="4360" y="2074"/>
                <a:ext cx="60" cy="24"/>
              </a:xfrm>
              <a:custGeom>
                <a:avLst/>
                <a:gdLst>
                  <a:gd name="T0" fmla="*/ 30 w 60"/>
                  <a:gd name="T1" fmla="*/ 0 h 24"/>
                  <a:gd name="T2" fmla="*/ 0 w 60"/>
                  <a:gd name="T3" fmla="*/ 16 h 24"/>
                  <a:gd name="T4" fmla="*/ 32 w 60"/>
                  <a:gd name="T5" fmla="*/ 24 h 24"/>
                  <a:gd name="T6" fmla="*/ 60 w 60"/>
                  <a:gd name="T7" fmla="*/ 6 h 24"/>
                  <a:gd name="T8" fmla="*/ 30 w 6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4"/>
                  <a:gd name="T17" fmla="*/ 60 w 6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4">
                    <a:moveTo>
                      <a:pt x="30" y="0"/>
                    </a:moveTo>
                    <a:lnTo>
                      <a:pt x="0" y="16"/>
                    </a:lnTo>
                    <a:lnTo>
                      <a:pt x="32" y="24"/>
                    </a:lnTo>
                    <a:lnTo>
                      <a:pt x="60" y="6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7078"/>
              </a:solidFill>
              <a:ln w="0">
                <a:solidFill>
                  <a:srgbClr val="00707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65" name="Freeform 4534"/>
              <p:cNvSpPr>
                <a:spLocks noChangeAspect="1"/>
              </p:cNvSpPr>
              <p:nvPr/>
            </p:nvSpPr>
            <p:spPr bwMode="auto">
              <a:xfrm>
                <a:off x="4360" y="2074"/>
                <a:ext cx="60" cy="24"/>
              </a:xfrm>
              <a:custGeom>
                <a:avLst/>
                <a:gdLst>
                  <a:gd name="T0" fmla="*/ 30 w 60"/>
                  <a:gd name="T1" fmla="*/ 0 h 24"/>
                  <a:gd name="T2" fmla="*/ 0 w 60"/>
                  <a:gd name="T3" fmla="*/ 16 h 24"/>
                  <a:gd name="T4" fmla="*/ 32 w 60"/>
                  <a:gd name="T5" fmla="*/ 24 h 24"/>
                  <a:gd name="T6" fmla="*/ 60 w 60"/>
                  <a:gd name="T7" fmla="*/ 6 h 24"/>
                  <a:gd name="T8" fmla="*/ 30 w 6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4"/>
                  <a:gd name="T17" fmla="*/ 60 w 6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4">
                    <a:moveTo>
                      <a:pt x="30" y="0"/>
                    </a:moveTo>
                    <a:lnTo>
                      <a:pt x="0" y="16"/>
                    </a:lnTo>
                    <a:lnTo>
                      <a:pt x="32" y="24"/>
                    </a:lnTo>
                    <a:lnTo>
                      <a:pt x="60" y="6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66" name="Freeform 4535"/>
              <p:cNvSpPr>
                <a:spLocks noChangeAspect="1"/>
              </p:cNvSpPr>
              <p:nvPr/>
            </p:nvSpPr>
            <p:spPr bwMode="auto">
              <a:xfrm>
                <a:off x="4392" y="2080"/>
                <a:ext cx="60" cy="26"/>
              </a:xfrm>
              <a:custGeom>
                <a:avLst/>
                <a:gdLst>
                  <a:gd name="T0" fmla="*/ 28 w 60"/>
                  <a:gd name="T1" fmla="*/ 0 h 26"/>
                  <a:gd name="T2" fmla="*/ 0 w 60"/>
                  <a:gd name="T3" fmla="*/ 18 h 26"/>
                  <a:gd name="T4" fmla="*/ 32 w 60"/>
                  <a:gd name="T5" fmla="*/ 26 h 26"/>
                  <a:gd name="T6" fmla="*/ 60 w 60"/>
                  <a:gd name="T7" fmla="*/ 8 h 26"/>
                  <a:gd name="T8" fmla="*/ 28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28" y="0"/>
                    </a:moveTo>
                    <a:lnTo>
                      <a:pt x="0" y="18"/>
                    </a:lnTo>
                    <a:lnTo>
                      <a:pt x="32" y="26"/>
                    </a:lnTo>
                    <a:lnTo>
                      <a:pt x="60" y="8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6E79"/>
              </a:solidFill>
              <a:ln w="0">
                <a:solidFill>
                  <a:srgbClr val="006E7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67" name="Freeform 4536"/>
              <p:cNvSpPr>
                <a:spLocks noChangeAspect="1"/>
              </p:cNvSpPr>
              <p:nvPr/>
            </p:nvSpPr>
            <p:spPr bwMode="auto">
              <a:xfrm>
                <a:off x="4392" y="2080"/>
                <a:ext cx="60" cy="26"/>
              </a:xfrm>
              <a:custGeom>
                <a:avLst/>
                <a:gdLst>
                  <a:gd name="T0" fmla="*/ 28 w 60"/>
                  <a:gd name="T1" fmla="*/ 0 h 26"/>
                  <a:gd name="T2" fmla="*/ 0 w 60"/>
                  <a:gd name="T3" fmla="*/ 18 h 26"/>
                  <a:gd name="T4" fmla="*/ 32 w 60"/>
                  <a:gd name="T5" fmla="*/ 26 h 26"/>
                  <a:gd name="T6" fmla="*/ 60 w 60"/>
                  <a:gd name="T7" fmla="*/ 8 h 26"/>
                  <a:gd name="T8" fmla="*/ 28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28" y="0"/>
                    </a:moveTo>
                    <a:lnTo>
                      <a:pt x="0" y="18"/>
                    </a:lnTo>
                    <a:lnTo>
                      <a:pt x="32" y="26"/>
                    </a:lnTo>
                    <a:lnTo>
                      <a:pt x="60" y="8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68" name="Freeform 4537"/>
              <p:cNvSpPr>
                <a:spLocks noChangeAspect="1"/>
              </p:cNvSpPr>
              <p:nvPr/>
            </p:nvSpPr>
            <p:spPr bwMode="auto">
              <a:xfrm>
                <a:off x="4424" y="2088"/>
                <a:ext cx="62" cy="26"/>
              </a:xfrm>
              <a:custGeom>
                <a:avLst/>
                <a:gdLst>
                  <a:gd name="T0" fmla="*/ 28 w 62"/>
                  <a:gd name="T1" fmla="*/ 0 h 26"/>
                  <a:gd name="T2" fmla="*/ 0 w 62"/>
                  <a:gd name="T3" fmla="*/ 18 h 26"/>
                  <a:gd name="T4" fmla="*/ 32 w 62"/>
                  <a:gd name="T5" fmla="*/ 26 h 26"/>
                  <a:gd name="T6" fmla="*/ 62 w 62"/>
                  <a:gd name="T7" fmla="*/ 6 h 26"/>
                  <a:gd name="T8" fmla="*/ 28 w 62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6"/>
                  <a:gd name="T17" fmla="*/ 62 w 6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6">
                    <a:moveTo>
                      <a:pt x="28" y="0"/>
                    </a:moveTo>
                    <a:lnTo>
                      <a:pt x="0" y="18"/>
                    </a:lnTo>
                    <a:lnTo>
                      <a:pt x="32" y="26"/>
                    </a:lnTo>
                    <a:lnTo>
                      <a:pt x="62" y="6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6E7B"/>
              </a:solidFill>
              <a:ln w="0">
                <a:solidFill>
                  <a:srgbClr val="006E7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69" name="Freeform 4538"/>
              <p:cNvSpPr>
                <a:spLocks noChangeAspect="1"/>
              </p:cNvSpPr>
              <p:nvPr/>
            </p:nvSpPr>
            <p:spPr bwMode="auto">
              <a:xfrm>
                <a:off x="4424" y="2088"/>
                <a:ext cx="62" cy="26"/>
              </a:xfrm>
              <a:custGeom>
                <a:avLst/>
                <a:gdLst>
                  <a:gd name="T0" fmla="*/ 28 w 62"/>
                  <a:gd name="T1" fmla="*/ 0 h 26"/>
                  <a:gd name="T2" fmla="*/ 0 w 62"/>
                  <a:gd name="T3" fmla="*/ 18 h 26"/>
                  <a:gd name="T4" fmla="*/ 32 w 62"/>
                  <a:gd name="T5" fmla="*/ 26 h 26"/>
                  <a:gd name="T6" fmla="*/ 62 w 62"/>
                  <a:gd name="T7" fmla="*/ 6 h 26"/>
                  <a:gd name="T8" fmla="*/ 28 w 62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6"/>
                  <a:gd name="T17" fmla="*/ 62 w 6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6">
                    <a:moveTo>
                      <a:pt x="28" y="0"/>
                    </a:moveTo>
                    <a:lnTo>
                      <a:pt x="0" y="18"/>
                    </a:lnTo>
                    <a:lnTo>
                      <a:pt x="32" y="26"/>
                    </a:lnTo>
                    <a:lnTo>
                      <a:pt x="62" y="6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70" name="Freeform 4539"/>
              <p:cNvSpPr>
                <a:spLocks noChangeAspect="1"/>
              </p:cNvSpPr>
              <p:nvPr/>
            </p:nvSpPr>
            <p:spPr bwMode="auto">
              <a:xfrm>
                <a:off x="4456" y="2094"/>
                <a:ext cx="62" cy="28"/>
              </a:xfrm>
              <a:custGeom>
                <a:avLst/>
                <a:gdLst>
                  <a:gd name="T0" fmla="*/ 30 w 62"/>
                  <a:gd name="T1" fmla="*/ 0 h 28"/>
                  <a:gd name="T2" fmla="*/ 0 w 62"/>
                  <a:gd name="T3" fmla="*/ 20 h 28"/>
                  <a:gd name="T4" fmla="*/ 34 w 62"/>
                  <a:gd name="T5" fmla="*/ 28 h 28"/>
                  <a:gd name="T6" fmla="*/ 62 w 62"/>
                  <a:gd name="T7" fmla="*/ 8 h 28"/>
                  <a:gd name="T8" fmla="*/ 30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30" y="0"/>
                    </a:moveTo>
                    <a:lnTo>
                      <a:pt x="0" y="20"/>
                    </a:lnTo>
                    <a:lnTo>
                      <a:pt x="34" y="28"/>
                    </a:lnTo>
                    <a:lnTo>
                      <a:pt x="62" y="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6F7D"/>
              </a:solidFill>
              <a:ln w="0">
                <a:solidFill>
                  <a:srgbClr val="006F7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71" name="Freeform 4540"/>
              <p:cNvSpPr>
                <a:spLocks noChangeAspect="1"/>
              </p:cNvSpPr>
              <p:nvPr/>
            </p:nvSpPr>
            <p:spPr bwMode="auto">
              <a:xfrm>
                <a:off x="4456" y="2094"/>
                <a:ext cx="62" cy="28"/>
              </a:xfrm>
              <a:custGeom>
                <a:avLst/>
                <a:gdLst>
                  <a:gd name="T0" fmla="*/ 30 w 62"/>
                  <a:gd name="T1" fmla="*/ 0 h 28"/>
                  <a:gd name="T2" fmla="*/ 0 w 62"/>
                  <a:gd name="T3" fmla="*/ 20 h 28"/>
                  <a:gd name="T4" fmla="*/ 34 w 62"/>
                  <a:gd name="T5" fmla="*/ 28 h 28"/>
                  <a:gd name="T6" fmla="*/ 62 w 62"/>
                  <a:gd name="T7" fmla="*/ 8 h 28"/>
                  <a:gd name="T8" fmla="*/ 30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30" y="0"/>
                    </a:moveTo>
                    <a:lnTo>
                      <a:pt x="0" y="20"/>
                    </a:lnTo>
                    <a:lnTo>
                      <a:pt x="34" y="28"/>
                    </a:lnTo>
                    <a:lnTo>
                      <a:pt x="62" y="8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72" name="Freeform 4541"/>
              <p:cNvSpPr>
                <a:spLocks noChangeAspect="1"/>
              </p:cNvSpPr>
              <p:nvPr/>
            </p:nvSpPr>
            <p:spPr bwMode="auto">
              <a:xfrm>
                <a:off x="4490" y="2102"/>
                <a:ext cx="62" cy="28"/>
              </a:xfrm>
              <a:custGeom>
                <a:avLst/>
                <a:gdLst>
                  <a:gd name="T0" fmla="*/ 28 w 62"/>
                  <a:gd name="T1" fmla="*/ 0 h 28"/>
                  <a:gd name="T2" fmla="*/ 0 w 62"/>
                  <a:gd name="T3" fmla="*/ 20 h 28"/>
                  <a:gd name="T4" fmla="*/ 32 w 62"/>
                  <a:gd name="T5" fmla="*/ 28 h 28"/>
                  <a:gd name="T6" fmla="*/ 62 w 62"/>
                  <a:gd name="T7" fmla="*/ 8 h 28"/>
                  <a:gd name="T8" fmla="*/ 28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28" y="0"/>
                    </a:moveTo>
                    <a:lnTo>
                      <a:pt x="0" y="20"/>
                    </a:lnTo>
                    <a:lnTo>
                      <a:pt x="32" y="28"/>
                    </a:lnTo>
                    <a:lnTo>
                      <a:pt x="62" y="8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707F"/>
              </a:solidFill>
              <a:ln w="0">
                <a:solidFill>
                  <a:srgbClr val="00707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73" name="Freeform 4542"/>
              <p:cNvSpPr>
                <a:spLocks noChangeAspect="1"/>
              </p:cNvSpPr>
              <p:nvPr/>
            </p:nvSpPr>
            <p:spPr bwMode="auto">
              <a:xfrm>
                <a:off x="4490" y="2102"/>
                <a:ext cx="62" cy="28"/>
              </a:xfrm>
              <a:custGeom>
                <a:avLst/>
                <a:gdLst>
                  <a:gd name="T0" fmla="*/ 28 w 62"/>
                  <a:gd name="T1" fmla="*/ 0 h 28"/>
                  <a:gd name="T2" fmla="*/ 0 w 62"/>
                  <a:gd name="T3" fmla="*/ 20 h 28"/>
                  <a:gd name="T4" fmla="*/ 32 w 62"/>
                  <a:gd name="T5" fmla="*/ 28 h 28"/>
                  <a:gd name="T6" fmla="*/ 62 w 62"/>
                  <a:gd name="T7" fmla="*/ 8 h 28"/>
                  <a:gd name="T8" fmla="*/ 28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28" y="0"/>
                    </a:moveTo>
                    <a:lnTo>
                      <a:pt x="0" y="20"/>
                    </a:lnTo>
                    <a:lnTo>
                      <a:pt x="32" y="28"/>
                    </a:lnTo>
                    <a:lnTo>
                      <a:pt x="62" y="8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74" name="Freeform 4543"/>
              <p:cNvSpPr>
                <a:spLocks noChangeAspect="1"/>
              </p:cNvSpPr>
              <p:nvPr/>
            </p:nvSpPr>
            <p:spPr bwMode="auto">
              <a:xfrm>
                <a:off x="4522" y="2110"/>
                <a:ext cx="64" cy="30"/>
              </a:xfrm>
              <a:custGeom>
                <a:avLst/>
                <a:gdLst>
                  <a:gd name="T0" fmla="*/ 30 w 64"/>
                  <a:gd name="T1" fmla="*/ 0 h 30"/>
                  <a:gd name="T2" fmla="*/ 0 w 64"/>
                  <a:gd name="T3" fmla="*/ 20 h 30"/>
                  <a:gd name="T4" fmla="*/ 34 w 64"/>
                  <a:gd name="T5" fmla="*/ 30 h 30"/>
                  <a:gd name="T6" fmla="*/ 64 w 64"/>
                  <a:gd name="T7" fmla="*/ 10 h 30"/>
                  <a:gd name="T8" fmla="*/ 30 w 64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0"/>
                  <a:gd name="T17" fmla="*/ 64 w 6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0">
                    <a:moveTo>
                      <a:pt x="30" y="0"/>
                    </a:moveTo>
                    <a:lnTo>
                      <a:pt x="0" y="20"/>
                    </a:lnTo>
                    <a:lnTo>
                      <a:pt x="34" y="30"/>
                    </a:lnTo>
                    <a:lnTo>
                      <a:pt x="64" y="1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7381"/>
              </a:solidFill>
              <a:ln w="0">
                <a:solidFill>
                  <a:srgbClr val="00738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75" name="Freeform 4544"/>
              <p:cNvSpPr>
                <a:spLocks noChangeAspect="1"/>
              </p:cNvSpPr>
              <p:nvPr/>
            </p:nvSpPr>
            <p:spPr bwMode="auto">
              <a:xfrm>
                <a:off x="4522" y="2110"/>
                <a:ext cx="64" cy="30"/>
              </a:xfrm>
              <a:custGeom>
                <a:avLst/>
                <a:gdLst>
                  <a:gd name="T0" fmla="*/ 30 w 64"/>
                  <a:gd name="T1" fmla="*/ 0 h 30"/>
                  <a:gd name="T2" fmla="*/ 0 w 64"/>
                  <a:gd name="T3" fmla="*/ 20 h 30"/>
                  <a:gd name="T4" fmla="*/ 34 w 64"/>
                  <a:gd name="T5" fmla="*/ 30 h 30"/>
                  <a:gd name="T6" fmla="*/ 64 w 64"/>
                  <a:gd name="T7" fmla="*/ 10 h 30"/>
                  <a:gd name="T8" fmla="*/ 30 w 64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0"/>
                  <a:gd name="T17" fmla="*/ 64 w 6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0">
                    <a:moveTo>
                      <a:pt x="30" y="0"/>
                    </a:moveTo>
                    <a:lnTo>
                      <a:pt x="0" y="20"/>
                    </a:lnTo>
                    <a:lnTo>
                      <a:pt x="34" y="30"/>
                    </a:lnTo>
                    <a:lnTo>
                      <a:pt x="64" y="10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76" name="Freeform 4545"/>
              <p:cNvSpPr>
                <a:spLocks noChangeAspect="1"/>
              </p:cNvSpPr>
              <p:nvPr/>
            </p:nvSpPr>
            <p:spPr bwMode="auto">
              <a:xfrm>
                <a:off x="4556" y="2120"/>
                <a:ext cx="64" cy="30"/>
              </a:xfrm>
              <a:custGeom>
                <a:avLst/>
                <a:gdLst>
                  <a:gd name="T0" fmla="*/ 30 w 64"/>
                  <a:gd name="T1" fmla="*/ 0 h 30"/>
                  <a:gd name="T2" fmla="*/ 0 w 64"/>
                  <a:gd name="T3" fmla="*/ 20 h 30"/>
                  <a:gd name="T4" fmla="*/ 36 w 64"/>
                  <a:gd name="T5" fmla="*/ 30 h 30"/>
                  <a:gd name="T6" fmla="*/ 64 w 64"/>
                  <a:gd name="T7" fmla="*/ 10 h 30"/>
                  <a:gd name="T8" fmla="*/ 30 w 64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0"/>
                  <a:gd name="T17" fmla="*/ 64 w 6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0">
                    <a:moveTo>
                      <a:pt x="30" y="0"/>
                    </a:moveTo>
                    <a:lnTo>
                      <a:pt x="0" y="20"/>
                    </a:lnTo>
                    <a:lnTo>
                      <a:pt x="36" y="30"/>
                    </a:lnTo>
                    <a:lnTo>
                      <a:pt x="64" y="1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7782"/>
              </a:solidFill>
              <a:ln w="0">
                <a:solidFill>
                  <a:srgbClr val="00778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77" name="Freeform 4546"/>
              <p:cNvSpPr>
                <a:spLocks noChangeAspect="1"/>
              </p:cNvSpPr>
              <p:nvPr/>
            </p:nvSpPr>
            <p:spPr bwMode="auto">
              <a:xfrm>
                <a:off x="4556" y="2120"/>
                <a:ext cx="64" cy="30"/>
              </a:xfrm>
              <a:custGeom>
                <a:avLst/>
                <a:gdLst>
                  <a:gd name="T0" fmla="*/ 30 w 64"/>
                  <a:gd name="T1" fmla="*/ 0 h 30"/>
                  <a:gd name="T2" fmla="*/ 0 w 64"/>
                  <a:gd name="T3" fmla="*/ 20 h 30"/>
                  <a:gd name="T4" fmla="*/ 36 w 64"/>
                  <a:gd name="T5" fmla="*/ 30 h 30"/>
                  <a:gd name="T6" fmla="*/ 64 w 64"/>
                  <a:gd name="T7" fmla="*/ 10 h 30"/>
                  <a:gd name="T8" fmla="*/ 30 w 64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0"/>
                  <a:gd name="T17" fmla="*/ 64 w 6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0">
                    <a:moveTo>
                      <a:pt x="30" y="0"/>
                    </a:moveTo>
                    <a:lnTo>
                      <a:pt x="0" y="20"/>
                    </a:lnTo>
                    <a:lnTo>
                      <a:pt x="36" y="30"/>
                    </a:lnTo>
                    <a:lnTo>
                      <a:pt x="64" y="10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78" name="Freeform 4547"/>
              <p:cNvSpPr>
                <a:spLocks noChangeAspect="1"/>
              </p:cNvSpPr>
              <p:nvPr/>
            </p:nvSpPr>
            <p:spPr bwMode="auto">
              <a:xfrm>
                <a:off x="4592" y="2130"/>
                <a:ext cx="62" cy="34"/>
              </a:xfrm>
              <a:custGeom>
                <a:avLst/>
                <a:gdLst>
                  <a:gd name="T0" fmla="*/ 28 w 62"/>
                  <a:gd name="T1" fmla="*/ 0 h 34"/>
                  <a:gd name="T2" fmla="*/ 0 w 62"/>
                  <a:gd name="T3" fmla="*/ 20 h 34"/>
                  <a:gd name="T4" fmla="*/ 34 w 62"/>
                  <a:gd name="T5" fmla="*/ 34 h 34"/>
                  <a:gd name="T6" fmla="*/ 62 w 62"/>
                  <a:gd name="T7" fmla="*/ 12 h 34"/>
                  <a:gd name="T8" fmla="*/ 28 w 62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4"/>
                  <a:gd name="T17" fmla="*/ 62 w 62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4">
                    <a:moveTo>
                      <a:pt x="28" y="0"/>
                    </a:moveTo>
                    <a:lnTo>
                      <a:pt x="0" y="20"/>
                    </a:lnTo>
                    <a:lnTo>
                      <a:pt x="34" y="34"/>
                    </a:lnTo>
                    <a:lnTo>
                      <a:pt x="62" y="12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7B82"/>
              </a:solidFill>
              <a:ln w="0">
                <a:solidFill>
                  <a:srgbClr val="007B8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79" name="Freeform 4548"/>
              <p:cNvSpPr>
                <a:spLocks noChangeAspect="1"/>
              </p:cNvSpPr>
              <p:nvPr/>
            </p:nvSpPr>
            <p:spPr bwMode="auto">
              <a:xfrm>
                <a:off x="4592" y="2130"/>
                <a:ext cx="62" cy="34"/>
              </a:xfrm>
              <a:custGeom>
                <a:avLst/>
                <a:gdLst>
                  <a:gd name="T0" fmla="*/ 28 w 62"/>
                  <a:gd name="T1" fmla="*/ 0 h 34"/>
                  <a:gd name="T2" fmla="*/ 0 w 62"/>
                  <a:gd name="T3" fmla="*/ 20 h 34"/>
                  <a:gd name="T4" fmla="*/ 34 w 62"/>
                  <a:gd name="T5" fmla="*/ 34 h 34"/>
                  <a:gd name="T6" fmla="*/ 62 w 62"/>
                  <a:gd name="T7" fmla="*/ 12 h 34"/>
                  <a:gd name="T8" fmla="*/ 28 w 62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4"/>
                  <a:gd name="T17" fmla="*/ 62 w 62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4">
                    <a:moveTo>
                      <a:pt x="28" y="0"/>
                    </a:moveTo>
                    <a:lnTo>
                      <a:pt x="0" y="20"/>
                    </a:lnTo>
                    <a:lnTo>
                      <a:pt x="34" y="34"/>
                    </a:lnTo>
                    <a:lnTo>
                      <a:pt x="62" y="12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80" name="Freeform 4549"/>
              <p:cNvSpPr>
                <a:spLocks noChangeAspect="1"/>
              </p:cNvSpPr>
              <p:nvPr/>
            </p:nvSpPr>
            <p:spPr bwMode="auto">
              <a:xfrm>
                <a:off x="4626" y="2142"/>
                <a:ext cx="64" cy="36"/>
              </a:xfrm>
              <a:custGeom>
                <a:avLst/>
                <a:gdLst>
                  <a:gd name="T0" fmla="*/ 28 w 64"/>
                  <a:gd name="T1" fmla="*/ 0 h 36"/>
                  <a:gd name="T2" fmla="*/ 0 w 64"/>
                  <a:gd name="T3" fmla="*/ 22 h 36"/>
                  <a:gd name="T4" fmla="*/ 36 w 64"/>
                  <a:gd name="T5" fmla="*/ 36 h 36"/>
                  <a:gd name="T6" fmla="*/ 64 w 64"/>
                  <a:gd name="T7" fmla="*/ 14 h 36"/>
                  <a:gd name="T8" fmla="*/ 28 w 64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6"/>
                  <a:gd name="T17" fmla="*/ 64 w 64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6">
                    <a:moveTo>
                      <a:pt x="28" y="0"/>
                    </a:moveTo>
                    <a:lnTo>
                      <a:pt x="0" y="22"/>
                    </a:lnTo>
                    <a:lnTo>
                      <a:pt x="36" y="36"/>
                    </a:lnTo>
                    <a:lnTo>
                      <a:pt x="64" y="14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98182"/>
              </a:solidFill>
              <a:ln w="0">
                <a:solidFill>
                  <a:srgbClr val="09818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81" name="Freeform 4550"/>
              <p:cNvSpPr>
                <a:spLocks noChangeAspect="1"/>
              </p:cNvSpPr>
              <p:nvPr/>
            </p:nvSpPr>
            <p:spPr bwMode="auto">
              <a:xfrm>
                <a:off x="4626" y="2142"/>
                <a:ext cx="64" cy="36"/>
              </a:xfrm>
              <a:custGeom>
                <a:avLst/>
                <a:gdLst>
                  <a:gd name="T0" fmla="*/ 28 w 64"/>
                  <a:gd name="T1" fmla="*/ 0 h 36"/>
                  <a:gd name="T2" fmla="*/ 0 w 64"/>
                  <a:gd name="T3" fmla="*/ 22 h 36"/>
                  <a:gd name="T4" fmla="*/ 36 w 64"/>
                  <a:gd name="T5" fmla="*/ 36 h 36"/>
                  <a:gd name="T6" fmla="*/ 64 w 64"/>
                  <a:gd name="T7" fmla="*/ 14 h 36"/>
                  <a:gd name="T8" fmla="*/ 28 w 64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6"/>
                  <a:gd name="T17" fmla="*/ 64 w 64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6">
                    <a:moveTo>
                      <a:pt x="28" y="0"/>
                    </a:moveTo>
                    <a:lnTo>
                      <a:pt x="0" y="22"/>
                    </a:lnTo>
                    <a:lnTo>
                      <a:pt x="36" y="36"/>
                    </a:lnTo>
                    <a:lnTo>
                      <a:pt x="64" y="14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82" name="Freeform 4551"/>
              <p:cNvSpPr>
                <a:spLocks noChangeAspect="1"/>
              </p:cNvSpPr>
              <p:nvPr/>
            </p:nvSpPr>
            <p:spPr bwMode="auto">
              <a:xfrm>
                <a:off x="4662" y="2156"/>
                <a:ext cx="64" cy="38"/>
              </a:xfrm>
              <a:custGeom>
                <a:avLst/>
                <a:gdLst>
                  <a:gd name="T0" fmla="*/ 28 w 64"/>
                  <a:gd name="T1" fmla="*/ 0 h 38"/>
                  <a:gd name="T2" fmla="*/ 0 w 64"/>
                  <a:gd name="T3" fmla="*/ 22 h 38"/>
                  <a:gd name="T4" fmla="*/ 36 w 64"/>
                  <a:gd name="T5" fmla="*/ 38 h 38"/>
                  <a:gd name="T6" fmla="*/ 64 w 64"/>
                  <a:gd name="T7" fmla="*/ 16 h 38"/>
                  <a:gd name="T8" fmla="*/ 28 w 64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8"/>
                  <a:gd name="T17" fmla="*/ 64 w 64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8">
                    <a:moveTo>
                      <a:pt x="28" y="0"/>
                    </a:moveTo>
                    <a:lnTo>
                      <a:pt x="0" y="22"/>
                    </a:lnTo>
                    <a:lnTo>
                      <a:pt x="36" y="38"/>
                    </a:lnTo>
                    <a:lnTo>
                      <a:pt x="64" y="16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118780"/>
              </a:solidFill>
              <a:ln w="0">
                <a:solidFill>
                  <a:srgbClr val="1187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83" name="Freeform 4552"/>
              <p:cNvSpPr>
                <a:spLocks noChangeAspect="1"/>
              </p:cNvSpPr>
              <p:nvPr/>
            </p:nvSpPr>
            <p:spPr bwMode="auto">
              <a:xfrm>
                <a:off x="4662" y="2156"/>
                <a:ext cx="64" cy="38"/>
              </a:xfrm>
              <a:custGeom>
                <a:avLst/>
                <a:gdLst>
                  <a:gd name="T0" fmla="*/ 28 w 64"/>
                  <a:gd name="T1" fmla="*/ 0 h 38"/>
                  <a:gd name="T2" fmla="*/ 0 w 64"/>
                  <a:gd name="T3" fmla="*/ 22 h 38"/>
                  <a:gd name="T4" fmla="*/ 36 w 64"/>
                  <a:gd name="T5" fmla="*/ 38 h 38"/>
                  <a:gd name="T6" fmla="*/ 64 w 64"/>
                  <a:gd name="T7" fmla="*/ 16 h 38"/>
                  <a:gd name="T8" fmla="*/ 28 w 64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8"/>
                  <a:gd name="T17" fmla="*/ 64 w 64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8">
                    <a:moveTo>
                      <a:pt x="28" y="0"/>
                    </a:moveTo>
                    <a:lnTo>
                      <a:pt x="0" y="22"/>
                    </a:lnTo>
                    <a:lnTo>
                      <a:pt x="36" y="38"/>
                    </a:lnTo>
                    <a:lnTo>
                      <a:pt x="64" y="16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84" name="Freeform 4553"/>
              <p:cNvSpPr>
                <a:spLocks noChangeAspect="1"/>
              </p:cNvSpPr>
              <p:nvPr/>
            </p:nvSpPr>
            <p:spPr bwMode="auto">
              <a:xfrm>
                <a:off x="4698" y="2172"/>
                <a:ext cx="64" cy="42"/>
              </a:xfrm>
              <a:custGeom>
                <a:avLst/>
                <a:gdLst>
                  <a:gd name="T0" fmla="*/ 28 w 64"/>
                  <a:gd name="T1" fmla="*/ 0 h 42"/>
                  <a:gd name="T2" fmla="*/ 0 w 64"/>
                  <a:gd name="T3" fmla="*/ 22 h 42"/>
                  <a:gd name="T4" fmla="*/ 36 w 64"/>
                  <a:gd name="T5" fmla="*/ 42 h 42"/>
                  <a:gd name="T6" fmla="*/ 64 w 64"/>
                  <a:gd name="T7" fmla="*/ 20 h 42"/>
                  <a:gd name="T8" fmla="*/ 28 w 64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42"/>
                  <a:gd name="T17" fmla="*/ 64 w 64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42">
                    <a:moveTo>
                      <a:pt x="28" y="0"/>
                    </a:moveTo>
                    <a:lnTo>
                      <a:pt x="0" y="22"/>
                    </a:lnTo>
                    <a:lnTo>
                      <a:pt x="36" y="42"/>
                    </a:lnTo>
                    <a:lnTo>
                      <a:pt x="64" y="2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1A8E7E"/>
              </a:solidFill>
              <a:ln w="0">
                <a:solidFill>
                  <a:srgbClr val="1A8E7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85" name="Freeform 4554"/>
              <p:cNvSpPr>
                <a:spLocks noChangeAspect="1"/>
              </p:cNvSpPr>
              <p:nvPr/>
            </p:nvSpPr>
            <p:spPr bwMode="auto">
              <a:xfrm>
                <a:off x="4698" y="2172"/>
                <a:ext cx="64" cy="42"/>
              </a:xfrm>
              <a:custGeom>
                <a:avLst/>
                <a:gdLst>
                  <a:gd name="T0" fmla="*/ 28 w 64"/>
                  <a:gd name="T1" fmla="*/ 0 h 42"/>
                  <a:gd name="T2" fmla="*/ 0 w 64"/>
                  <a:gd name="T3" fmla="*/ 22 h 42"/>
                  <a:gd name="T4" fmla="*/ 36 w 64"/>
                  <a:gd name="T5" fmla="*/ 42 h 42"/>
                  <a:gd name="T6" fmla="*/ 64 w 64"/>
                  <a:gd name="T7" fmla="*/ 20 h 42"/>
                  <a:gd name="T8" fmla="*/ 28 w 64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42"/>
                  <a:gd name="T17" fmla="*/ 64 w 64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42">
                    <a:moveTo>
                      <a:pt x="28" y="0"/>
                    </a:moveTo>
                    <a:lnTo>
                      <a:pt x="0" y="22"/>
                    </a:lnTo>
                    <a:lnTo>
                      <a:pt x="36" y="42"/>
                    </a:lnTo>
                    <a:lnTo>
                      <a:pt x="64" y="20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86" name="Freeform 4555"/>
              <p:cNvSpPr>
                <a:spLocks noChangeAspect="1"/>
              </p:cNvSpPr>
              <p:nvPr/>
            </p:nvSpPr>
            <p:spPr bwMode="auto">
              <a:xfrm>
                <a:off x="4734" y="2192"/>
                <a:ext cx="66" cy="44"/>
              </a:xfrm>
              <a:custGeom>
                <a:avLst/>
                <a:gdLst>
                  <a:gd name="T0" fmla="*/ 28 w 66"/>
                  <a:gd name="T1" fmla="*/ 0 h 44"/>
                  <a:gd name="T2" fmla="*/ 0 w 66"/>
                  <a:gd name="T3" fmla="*/ 22 h 44"/>
                  <a:gd name="T4" fmla="*/ 38 w 66"/>
                  <a:gd name="T5" fmla="*/ 44 h 44"/>
                  <a:gd name="T6" fmla="*/ 66 w 66"/>
                  <a:gd name="T7" fmla="*/ 22 h 44"/>
                  <a:gd name="T8" fmla="*/ 28 w 66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44"/>
                  <a:gd name="T17" fmla="*/ 66 w 66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44">
                    <a:moveTo>
                      <a:pt x="28" y="0"/>
                    </a:moveTo>
                    <a:lnTo>
                      <a:pt x="0" y="22"/>
                    </a:lnTo>
                    <a:lnTo>
                      <a:pt x="38" y="44"/>
                    </a:lnTo>
                    <a:lnTo>
                      <a:pt x="66" y="22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21947B"/>
              </a:solidFill>
              <a:ln w="0">
                <a:solidFill>
                  <a:srgbClr val="21947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87" name="Freeform 4556"/>
              <p:cNvSpPr>
                <a:spLocks noChangeAspect="1"/>
              </p:cNvSpPr>
              <p:nvPr/>
            </p:nvSpPr>
            <p:spPr bwMode="auto">
              <a:xfrm>
                <a:off x="4734" y="2192"/>
                <a:ext cx="66" cy="44"/>
              </a:xfrm>
              <a:custGeom>
                <a:avLst/>
                <a:gdLst>
                  <a:gd name="T0" fmla="*/ 28 w 66"/>
                  <a:gd name="T1" fmla="*/ 0 h 44"/>
                  <a:gd name="T2" fmla="*/ 0 w 66"/>
                  <a:gd name="T3" fmla="*/ 22 h 44"/>
                  <a:gd name="T4" fmla="*/ 38 w 66"/>
                  <a:gd name="T5" fmla="*/ 44 h 44"/>
                  <a:gd name="T6" fmla="*/ 66 w 66"/>
                  <a:gd name="T7" fmla="*/ 22 h 44"/>
                  <a:gd name="T8" fmla="*/ 28 w 66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44"/>
                  <a:gd name="T17" fmla="*/ 66 w 66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44">
                    <a:moveTo>
                      <a:pt x="28" y="0"/>
                    </a:moveTo>
                    <a:lnTo>
                      <a:pt x="0" y="22"/>
                    </a:lnTo>
                    <a:lnTo>
                      <a:pt x="38" y="44"/>
                    </a:lnTo>
                    <a:lnTo>
                      <a:pt x="66" y="22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24" name="Group 4758"/>
            <p:cNvGrpSpPr>
              <a:grpSpLocks noChangeAspect="1"/>
            </p:cNvGrpSpPr>
            <p:nvPr/>
          </p:nvGrpSpPr>
          <p:grpSpPr bwMode="auto">
            <a:xfrm>
              <a:off x="3844" y="1942"/>
              <a:ext cx="1228" cy="502"/>
              <a:chOff x="3844" y="1942"/>
              <a:chExt cx="1228" cy="502"/>
            </a:xfrm>
          </p:grpSpPr>
          <p:sp>
            <p:nvSpPr>
              <p:cNvPr id="21388" name="Freeform 4558"/>
              <p:cNvSpPr>
                <a:spLocks noChangeAspect="1"/>
              </p:cNvSpPr>
              <p:nvPr/>
            </p:nvSpPr>
            <p:spPr bwMode="auto">
              <a:xfrm>
                <a:off x="4772" y="2214"/>
                <a:ext cx="64" cy="46"/>
              </a:xfrm>
              <a:custGeom>
                <a:avLst/>
                <a:gdLst>
                  <a:gd name="T0" fmla="*/ 28 w 64"/>
                  <a:gd name="T1" fmla="*/ 0 h 46"/>
                  <a:gd name="T2" fmla="*/ 0 w 64"/>
                  <a:gd name="T3" fmla="*/ 22 h 46"/>
                  <a:gd name="T4" fmla="*/ 36 w 64"/>
                  <a:gd name="T5" fmla="*/ 46 h 46"/>
                  <a:gd name="T6" fmla="*/ 64 w 64"/>
                  <a:gd name="T7" fmla="*/ 24 h 46"/>
                  <a:gd name="T8" fmla="*/ 28 w 64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46"/>
                  <a:gd name="T17" fmla="*/ 64 w 64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46">
                    <a:moveTo>
                      <a:pt x="28" y="0"/>
                    </a:moveTo>
                    <a:lnTo>
                      <a:pt x="0" y="22"/>
                    </a:lnTo>
                    <a:lnTo>
                      <a:pt x="36" y="46"/>
                    </a:lnTo>
                    <a:lnTo>
                      <a:pt x="64" y="24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279A77"/>
              </a:solidFill>
              <a:ln w="0">
                <a:solidFill>
                  <a:srgbClr val="279A7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89" name="Freeform 4559"/>
              <p:cNvSpPr>
                <a:spLocks noChangeAspect="1"/>
              </p:cNvSpPr>
              <p:nvPr/>
            </p:nvSpPr>
            <p:spPr bwMode="auto">
              <a:xfrm>
                <a:off x="4772" y="2214"/>
                <a:ext cx="64" cy="46"/>
              </a:xfrm>
              <a:custGeom>
                <a:avLst/>
                <a:gdLst>
                  <a:gd name="T0" fmla="*/ 28 w 64"/>
                  <a:gd name="T1" fmla="*/ 0 h 46"/>
                  <a:gd name="T2" fmla="*/ 0 w 64"/>
                  <a:gd name="T3" fmla="*/ 22 h 46"/>
                  <a:gd name="T4" fmla="*/ 36 w 64"/>
                  <a:gd name="T5" fmla="*/ 46 h 46"/>
                  <a:gd name="T6" fmla="*/ 64 w 64"/>
                  <a:gd name="T7" fmla="*/ 24 h 46"/>
                  <a:gd name="T8" fmla="*/ 28 w 64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46"/>
                  <a:gd name="T17" fmla="*/ 64 w 64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46">
                    <a:moveTo>
                      <a:pt x="28" y="0"/>
                    </a:moveTo>
                    <a:lnTo>
                      <a:pt x="0" y="22"/>
                    </a:lnTo>
                    <a:lnTo>
                      <a:pt x="36" y="46"/>
                    </a:lnTo>
                    <a:lnTo>
                      <a:pt x="64" y="24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90" name="Freeform 4560"/>
              <p:cNvSpPr>
                <a:spLocks noChangeAspect="1"/>
              </p:cNvSpPr>
              <p:nvPr/>
            </p:nvSpPr>
            <p:spPr bwMode="auto">
              <a:xfrm>
                <a:off x="4808" y="2238"/>
                <a:ext cx="66" cy="48"/>
              </a:xfrm>
              <a:custGeom>
                <a:avLst/>
                <a:gdLst>
                  <a:gd name="T0" fmla="*/ 28 w 66"/>
                  <a:gd name="T1" fmla="*/ 0 h 48"/>
                  <a:gd name="T2" fmla="*/ 0 w 66"/>
                  <a:gd name="T3" fmla="*/ 22 h 48"/>
                  <a:gd name="T4" fmla="*/ 38 w 66"/>
                  <a:gd name="T5" fmla="*/ 48 h 48"/>
                  <a:gd name="T6" fmla="*/ 66 w 66"/>
                  <a:gd name="T7" fmla="*/ 26 h 48"/>
                  <a:gd name="T8" fmla="*/ 28 w 66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48"/>
                  <a:gd name="T17" fmla="*/ 66 w 66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48">
                    <a:moveTo>
                      <a:pt x="28" y="0"/>
                    </a:moveTo>
                    <a:lnTo>
                      <a:pt x="0" y="22"/>
                    </a:lnTo>
                    <a:lnTo>
                      <a:pt x="38" y="48"/>
                    </a:lnTo>
                    <a:lnTo>
                      <a:pt x="66" y="26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299F73"/>
              </a:solidFill>
              <a:ln w="0">
                <a:solidFill>
                  <a:srgbClr val="299F7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91" name="Freeform 4561"/>
              <p:cNvSpPr>
                <a:spLocks noChangeAspect="1"/>
              </p:cNvSpPr>
              <p:nvPr/>
            </p:nvSpPr>
            <p:spPr bwMode="auto">
              <a:xfrm>
                <a:off x="4808" y="2238"/>
                <a:ext cx="66" cy="48"/>
              </a:xfrm>
              <a:custGeom>
                <a:avLst/>
                <a:gdLst>
                  <a:gd name="T0" fmla="*/ 28 w 66"/>
                  <a:gd name="T1" fmla="*/ 0 h 48"/>
                  <a:gd name="T2" fmla="*/ 0 w 66"/>
                  <a:gd name="T3" fmla="*/ 22 h 48"/>
                  <a:gd name="T4" fmla="*/ 38 w 66"/>
                  <a:gd name="T5" fmla="*/ 48 h 48"/>
                  <a:gd name="T6" fmla="*/ 66 w 66"/>
                  <a:gd name="T7" fmla="*/ 26 h 48"/>
                  <a:gd name="T8" fmla="*/ 28 w 66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48"/>
                  <a:gd name="T17" fmla="*/ 66 w 66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48">
                    <a:moveTo>
                      <a:pt x="28" y="0"/>
                    </a:moveTo>
                    <a:lnTo>
                      <a:pt x="0" y="22"/>
                    </a:lnTo>
                    <a:lnTo>
                      <a:pt x="38" y="48"/>
                    </a:lnTo>
                    <a:lnTo>
                      <a:pt x="66" y="26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92" name="Freeform 4562"/>
              <p:cNvSpPr>
                <a:spLocks noChangeAspect="1"/>
              </p:cNvSpPr>
              <p:nvPr/>
            </p:nvSpPr>
            <p:spPr bwMode="auto">
              <a:xfrm>
                <a:off x="4846" y="2264"/>
                <a:ext cx="66" cy="50"/>
              </a:xfrm>
              <a:custGeom>
                <a:avLst/>
                <a:gdLst>
                  <a:gd name="T0" fmla="*/ 28 w 66"/>
                  <a:gd name="T1" fmla="*/ 0 h 50"/>
                  <a:gd name="T2" fmla="*/ 0 w 66"/>
                  <a:gd name="T3" fmla="*/ 22 h 50"/>
                  <a:gd name="T4" fmla="*/ 38 w 66"/>
                  <a:gd name="T5" fmla="*/ 50 h 50"/>
                  <a:gd name="T6" fmla="*/ 66 w 66"/>
                  <a:gd name="T7" fmla="*/ 28 h 50"/>
                  <a:gd name="T8" fmla="*/ 28 w 66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50"/>
                  <a:gd name="T17" fmla="*/ 66 w 66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50">
                    <a:moveTo>
                      <a:pt x="28" y="0"/>
                    </a:moveTo>
                    <a:lnTo>
                      <a:pt x="0" y="22"/>
                    </a:lnTo>
                    <a:lnTo>
                      <a:pt x="38" y="50"/>
                    </a:lnTo>
                    <a:lnTo>
                      <a:pt x="66" y="28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29A26F"/>
              </a:solidFill>
              <a:ln w="0">
                <a:solidFill>
                  <a:srgbClr val="29A2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93" name="Freeform 4563"/>
              <p:cNvSpPr>
                <a:spLocks noChangeAspect="1"/>
              </p:cNvSpPr>
              <p:nvPr/>
            </p:nvSpPr>
            <p:spPr bwMode="auto">
              <a:xfrm>
                <a:off x="4846" y="2264"/>
                <a:ext cx="66" cy="50"/>
              </a:xfrm>
              <a:custGeom>
                <a:avLst/>
                <a:gdLst>
                  <a:gd name="T0" fmla="*/ 28 w 66"/>
                  <a:gd name="T1" fmla="*/ 0 h 50"/>
                  <a:gd name="T2" fmla="*/ 0 w 66"/>
                  <a:gd name="T3" fmla="*/ 22 h 50"/>
                  <a:gd name="T4" fmla="*/ 38 w 66"/>
                  <a:gd name="T5" fmla="*/ 50 h 50"/>
                  <a:gd name="T6" fmla="*/ 66 w 66"/>
                  <a:gd name="T7" fmla="*/ 28 h 50"/>
                  <a:gd name="T8" fmla="*/ 28 w 66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50"/>
                  <a:gd name="T17" fmla="*/ 66 w 66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50">
                    <a:moveTo>
                      <a:pt x="28" y="0"/>
                    </a:moveTo>
                    <a:lnTo>
                      <a:pt x="0" y="22"/>
                    </a:lnTo>
                    <a:lnTo>
                      <a:pt x="38" y="50"/>
                    </a:lnTo>
                    <a:lnTo>
                      <a:pt x="66" y="28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94" name="Freeform 4564"/>
              <p:cNvSpPr>
                <a:spLocks noChangeAspect="1"/>
              </p:cNvSpPr>
              <p:nvPr/>
            </p:nvSpPr>
            <p:spPr bwMode="auto">
              <a:xfrm>
                <a:off x="4884" y="2292"/>
                <a:ext cx="68" cy="48"/>
              </a:xfrm>
              <a:custGeom>
                <a:avLst/>
                <a:gdLst>
                  <a:gd name="T0" fmla="*/ 28 w 68"/>
                  <a:gd name="T1" fmla="*/ 0 h 48"/>
                  <a:gd name="T2" fmla="*/ 0 w 68"/>
                  <a:gd name="T3" fmla="*/ 22 h 48"/>
                  <a:gd name="T4" fmla="*/ 40 w 68"/>
                  <a:gd name="T5" fmla="*/ 48 h 48"/>
                  <a:gd name="T6" fmla="*/ 68 w 68"/>
                  <a:gd name="T7" fmla="*/ 28 h 48"/>
                  <a:gd name="T8" fmla="*/ 28 w 68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48"/>
                  <a:gd name="T17" fmla="*/ 68 w 68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48">
                    <a:moveTo>
                      <a:pt x="28" y="0"/>
                    </a:moveTo>
                    <a:lnTo>
                      <a:pt x="0" y="22"/>
                    </a:lnTo>
                    <a:lnTo>
                      <a:pt x="40" y="48"/>
                    </a:lnTo>
                    <a:lnTo>
                      <a:pt x="68" y="28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22A26D"/>
              </a:solidFill>
              <a:ln w="0">
                <a:solidFill>
                  <a:srgbClr val="22A26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95" name="Freeform 4565"/>
              <p:cNvSpPr>
                <a:spLocks noChangeAspect="1"/>
              </p:cNvSpPr>
              <p:nvPr/>
            </p:nvSpPr>
            <p:spPr bwMode="auto">
              <a:xfrm>
                <a:off x="4884" y="2292"/>
                <a:ext cx="68" cy="48"/>
              </a:xfrm>
              <a:custGeom>
                <a:avLst/>
                <a:gdLst>
                  <a:gd name="T0" fmla="*/ 28 w 68"/>
                  <a:gd name="T1" fmla="*/ 0 h 48"/>
                  <a:gd name="T2" fmla="*/ 0 w 68"/>
                  <a:gd name="T3" fmla="*/ 22 h 48"/>
                  <a:gd name="T4" fmla="*/ 40 w 68"/>
                  <a:gd name="T5" fmla="*/ 48 h 48"/>
                  <a:gd name="T6" fmla="*/ 68 w 68"/>
                  <a:gd name="T7" fmla="*/ 28 h 48"/>
                  <a:gd name="T8" fmla="*/ 28 w 68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48"/>
                  <a:gd name="T17" fmla="*/ 68 w 68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48">
                    <a:moveTo>
                      <a:pt x="28" y="0"/>
                    </a:moveTo>
                    <a:lnTo>
                      <a:pt x="0" y="22"/>
                    </a:lnTo>
                    <a:lnTo>
                      <a:pt x="40" y="48"/>
                    </a:lnTo>
                    <a:lnTo>
                      <a:pt x="68" y="28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96" name="Freeform 4566"/>
              <p:cNvSpPr>
                <a:spLocks noChangeAspect="1"/>
              </p:cNvSpPr>
              <p:nvPr/>
            </p:nvSpPr>
            <p:spPr bwMode="auto">
              <a:xfrm>
                <a:off x="4924" y="2320"/>
                <a:ext cx="66" cy="44"/>
              </a:xfrm>
              <a:custGeom>
                <a:avLst/>
                <a:gdLst>
                  <a:gd name="T0" fmla="*/ 28 w 66"/>
                  <a:gd name="T1" fmla="*/ 0 h 44"/>
                  <a:gd name="T2" fmla="*/ 0 w 66"/>
                  <a:gd name="T3" fmla="*/ 20 h 44"/>
                  <a:gd name="T4" fmla="*/ 40 w 66"/>
                  <a:gd name="T5" fmla="*/ 44 h 44"/>
                  <a:gd name="T6" fmla="*/ 66 w 66"/>
                  <a:gd name="T7" fmla="*/ 24 h 44"/>
                  <a:gd name="T8" fmla="*/ 28 w 66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44"/>
                  <a:gd name="T17" fmla="*/ 66 w 66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44">
                    <a:moveTo>
                      <a:pt x="28" y="0"/>
                    </a:moveTo>
                    <a:lnTo>
                      <a:pt x="0" y="20"/>
                    </a:lnTo>
                    <a:lnTo>
                      <a:pt x="40" y="44"/>
                    </a:lnTo>
                    <a:lnTo>
                      <a:pt x="66" y="24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169E6C"/>
              </a:solidFill>
              <a:ln w="0">
                <a:solidFill>
                  <a:srgbClr val="169E6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97" name="Freeform 4567"/>
              <p:cNvSpPr>
                <a:spLocks noChangeAspect="1"/>
              </p:cNvSpPr>
              <p:nvPr/>
            </p:nvSpPr>
            <p:spPr bwMode="auto">
              <a:xfrm>
                <a:off x="4924" y="2320"/>
                <a:ext cx="66" cy="44"/>
              </a:xfrm>
              <a:custGeom>
                <a:avLst/>
                <a:gdLst>
                  <a:gd name="T0" fmla="*/ 28 w 66"/>
                  <a:gd name="T1" fmla="*/ 0 h 44"/>
                  <a:gd name="T2" fmla="*/ 0 w 66"/>
                  <a:gd name="T3" fmla="*/ 20 h 44"/>
                  <a:gd name="T4" fmla="*/ 40 w 66"/>
                  <a:gd name="T5" fmla="*/ 44 h 44"/>
                  <a:gd name="T6" fmla="*/ 66 w 66"/>
                  <a:gd name="T7" fmla="*/ 24 h 44"/>
                  <a:gd name="T8" fmla="*/ 28 w 66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44"/>
                  <a:gd name="T17" fmla="*/ 66 w 66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44">
                    <a:moveTo>
                      <a:pt x="28" y="0"/>
                    </a:moveTo>
                    <a:lnTo>
                      <a:pt x="0" y="20"/>
                    </a:lnTo>
                    <a:lnTo>
                      <a:pt x="40" y="44"/>
                    </a:lnTo>
                    <a:lnTo>
                      <a:pt x="66" y="24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98" name="Freeform 4568"/>
              <p:cNvSpPr>
                <a:spLocks noChangeAspect="1"/>
              </p:cNvSpPr>
              <p:nvPr/>
            </p:nvSpPr>
            <p:spPr bwMode="auto">
              <a:xfrm>
                <a:off x="4964" y="2344"/>
                <a:ext cx="66" cy="40"/>
              </a:xfrm>
              <a:custGeom>
                <a:avLst/>
                <a:gdLst>
                  <a:gd name="T0" fmla="*/ 26 w 66"/>
                  <a:gd name="T1" fmla="*/ 0 h 40"/>
                  <a:gd name="T2" fmla="*/ 0 w 66"/>
                  <a:gd name="T3" fmla="*/ 20 h 40"/>
                  <a:gd name="T4" fmla="*/ 40 w 66"/>
                  <a:gd name="T5" fmla="*/ 40 h 40"/>
                  <a:gd name="T6" fmla="*/ 66 w 66"/>
                  <a:gd name="T7" fmla="*/ 20 h 40"/>
                  <a:gd name="T8" fmla="*/ 26 w 66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40"/>
                  <a:gd name="T17" fmla="*/ 66 w 66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40">
                    <a:moveTo>
                      <a:pt x="26" y="0"/>
                    </a:moveTo>
                    <a:lnTo>
                      <a:pt x="0" y="20"/>
                    </a:lnTo>
                    <a:lnTo>
                      <a:pt x="40" y="40"/>
                    </a:lnTo>
                    <a:lnTo>
                      <a:pt x="66" y="2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8966C"/>
              </a:solidFill>
              <a:ln w="0">
                <a:solidFill>
                  <a:srgbClr val="08966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99" name="Freeform 4569"/>
              <p:cNvSpPr>
                <a:spLocks noChangeAspect="1"/>
              </p:cNvSpPr>
              <p:nvPr/>
            </p:nvSpPr>
            <p:spPr bwMode="auto">
              <a:xfrm>
                <a:off x="4964" y="2344"/>
                <a:ext cx="66" cy="40"/>
              </a:xfrm>
              <a:custGeom>
                <a:avLst/>
                <a:gdLst>
                  <a:gd name="T0" fmla="*/ 26 w 66"/>
                  <a:gd name="T1" fmla="*/ 0 h 40"/>
                  <a:gd name="T2" fmla="*/ 0 w 66"/>
                  <a:gd name="T3" fmla="*/ 20 h 40"/>
                  <a:gd name="T4" fmla="*/ 40 w 66"/>
                  <a:gd name="T5" fmla="*/ 40 h 40"/>
                  <a:gd name="T6" fmla="*/ 66 w 66"/>
                  <a:gd name="T7" fmla="*/ 20 h 40"/>
                  <a:gd name="T8" fmla="*/ 26 w 66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40"/>
                  <a:gd name="T17" fmla="*/ 66 w 66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40">
                    <a:moveTo>
                      <a:pt x="26" y="0"/>
                    </a:moveTo>
                    <a:lnTo>
                      <a:pt x="0" y="20"/>
                    </a:lnTo>
                    <a:lnTo>
                      <a:pt x="40" y="40"/>
                    </a:lnTo>
                    <a:lnTo>
                      <a:pt x="66" y="20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00" name="Freeform 4570"/>
              <p:cNvSpPr>
                <a:spLocks noChangeAspect="1"/>
              </p:cNvSpPr>
              <p:nvPr/>
            </p:nvSpPr>
            <p:spPr bwMode="auto">
              <a:xfrm>
                <a:off x="5004" y="2364"/>
                <a:ext cx="68" cy="38"/>
              </a:xfrm>
              <a:custGeom>
                <a:avLst/>
                <a:gdLst>
                  <a:gd name="T0" fmla="*/ 26 w 68"/>
                  <a:gd name="T1" fmla="*/ 0 h 38"/>
                  <a:gd name="T2" fmla="*/ 0 w 68"/>
                  <a:gd name="T3" fmla="*/ 20 h 38"/>
                  <a:gd name="T4" fmla="*/ 40 w 68"/>
                  <a:gd name="T5" fmla="*/ 38 h 38"/>
                  <a:gd name="T6" fmla="*/ 68 w 68"/>
                  <a:gd name="T7" fmla="*/ 16 h 38"/>
                  <a:gd name="T8" fmla="*/ 26 w 68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38"/>
                  <a:gd name="T17" fmla="*/ 68 w 68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38">
                    <a:moveTo>
                      <a:pt x="26" y="0"/>
                    </a:moveTo>
                    <a:lnTo>
                      <a:pt x="0" y="20"/>
                    </a:lnTo>
                    <a:lnTo>
                      <a:pt x="40" y="38"/>
                    </a:lnTo>
                    <a:lnTo>
                      <a:pt x="68" y="1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8A6F"/>
              </a:solidFill>
              <a:ln w="0">
                <a:solidFill>
                  <a:srgbClr val="008A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01" name="Freeform 4571"/>
              <p:cNvSpPr>
                <a:spLocks noChangeAspect="1"/>
              </p:cNvSpPr>
              <p:nvPr/>
            </p:nvSpPr>
            <p:spPr bwMode="auto">
              <a:xfrm>
                <a:off x="5004" y="2364"/>
                <a:ext cx="68" cy="38"/>
              </a:xfrm>
              <a:custGeom>
                <a:avLst/>
                <a:gdLst>
                  <a:gd name="T0" fmla="*/ 26 w 68"/>
                  <a:gd name="T1" fmla="*/ 0 h 38"/>
                  <a:gd name="T2" fmla="*/ 0 w 68"/>
                  <a:gd name="T3" fmla="*/ 20 h 38"/>
                  <a:gd name="T4" fmla="*/ 40 w 68"/>
                  <a:gd name="T5" fmla="*/ 38 h 38"/>
                  <a:gd name="T6" fmla="*/ 68 w 68"/>
                  <a:gd name="T7" fmla="*/ 16 h 38"/>
                  <a:gd name="T8" fmla="*/ 26 w 68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38"/>
                  <a:gd name="T17" fmla="*/ 68 w 68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38">
                    <a:moveTo>
                      <a:pt x="26" y="0"/>
                    </a:moveTo>
                    <a:lnTo>
                      <a:pt x="0" y="20"/>
                    </a:lnTo>
                    <a:lnTo>
                      <a:pt x="40" y="38"/>
                    </a:lnTo>
                    <a:lnTo>
                      <a:pt x="68" y="16"/>
                    </a:lnTo>
                    <a:lnTo>
                      <a:pt x="2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02" name="Freeform 4572"/>
              <p:cNvSpPr>
                <a:spLocks noChangeAspect="1"/>
              </p:cNvSpPr>
              <p:nvPr/>
            </p:nvSpPr>
            <p:spPr bwMode="auto">
              <a:xfrm>
                <a:off x="3906" y="1942"/>
                <a:ext cx="56" cy="24"/>
              </a:xfrm>
              <a:custGeom>
                <a:avLst/>
                <a:gdLst>
                  <a:gd name="T0" fmla="*/ 30 w 56"/>
                  <a:gd name="T1" fmla="*/ 0 h 24"/>
                  <a:gd name="T2" fmla="*/ 0 w 56"/>
                  <a:gd name="T3" fmla="*/ 14 h 24"/>
                  <a:gd name="T4" fmla="*/ 26 w 56"/>
                  <a:gd name="T5" fmla="*/ 24 h 24"/>
                  <a:gd name="T6" fmla="*/ 56 w 56"/>
                  <a:gd name="T7" fmla="*/ 10 h 24"/>
                  <a:gd name="T8" fmla="*/ 30 w 56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4"/>
                  <a:gd name="T17" fmla="*/ 56 w 5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4">
                    <a:moveTo>
                      <a:pt x="30" y="0"/>
                    </a:moveTo>
                    <a:lnTo>
                      <a:pt x="0" y="14"/>
                    </a:lnTo>
                    <a:lnTo>
                      <a:pt x="26" y="24"/>
                    </a:lnTo>
                    <a:lnTo>
                      <a:pt x="56" y="1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03" name="Freeform 4573"/>
              <p:cNvSpPr>
                <a:spLocks noChangeAspect="1"/>
              </p:cNvSpPr>
              <p:nvPr/>
            </p:nvSpPr>
            <p:spPr bwMode="auto">
              <a:xfrm>
                <a:off x="3906" y="1942"/>
                <a:ext cx="56" cy="24"/>
              </a:xfrm>
              <a:custGeom>
                <a:avLst/>
                <a:gdLst>
                  <a:gd name="T0" fmla="*/ 30 w 56"/>
                  <a:gd name="T1" fmla="*/ 0 h 24"/>
                  <a:gd name="T2" fmla="*/ 0 w 56"/>
                  <a:gd name="T3" fmla="*/ 14 h 24"/>
                  <a:gd name="T4" fmla="*/ 26 w 56"/>
                  <a:gd name="T5" fmla="*/ 24 h 24"/>
                  <a:gd name="T6" fmla="*/ 56 w 56"/>
                  <a:gd name="T7" fmla="*/ 10 h 24"/>
                  <a:gd name="T8" fmla="*/ 30 w 56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4"/>
                  <a:gd name="T17" fmla="*/ 56 w 5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4">
                    <a:moveTo>
                      <a:pt x="30" y="0"/>
                    </a:moveTo>
                    <a:lnTo>
                      <a:pt x="0" y="14"/>
                    </a:lnTo>
                    <a:lnTo>
                      <a:pt x="26" y="24"/>
                    </a:lnTo>
                    <a:lnTo>
                      <a:pt x="56" y="10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04" name="Freeform 4574"/>
              <p:cNvSpPr>
                <a:spLocks noChangeAspect="1"/>
              </p:cNvSpPr>
              <p:nvPr/>
            </p:nvSpPr>
            <p:spPr bwMode="auto">
              <a:xfrm>
                <a:off x="3932" y="1952"/>
                <a:ext cx="56" cy="24"/>
              </a:xfrm>
              <a:custGeom>
                <a:avLst/>
                <a:gdLst>
                  <a:gd name="T0" fmla="*/ 30 w 56"/>
                  <a:gd name="T1" fmla="*/ 0 h 24"/>
                  <a:gd name="T2" fmla="*/ 0 w 56"/>
                  <a:gd name="T3" fmla="*/ 14 h 24"/>
                  <a:gd name="T4" fmla="*/ 26 w 56"/>
                  <a:gd name="T5" fmla="*/ 24 h 24"/>
                  <a:gd name="T6" fmla="*/ 56 w 56"/>
                  <a:gd name="T7" fmla="*/ 12 h 24"/>
                  <a:gd name="T8" fmla="*/ 30 w 56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4"/>
                  <a:gd name="T17" fmla="*/ 56 w 5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4">
                    <a:moveTo>
                      <a:pt x="30" y="0"/>
                    </a:moveTo>
                    <a:lnTo>
                      <a:pt x="0" y="14"/>
                    </a:lnTo>
                    <a:lnTo>
                      <a:pt x="26" y="24"/>
                    </a:lnTo>
                    <a:lnTo>
                      <a:pt x="56" y="1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8A6F"/>
              </a:solidFill>
              <a:ln w="0">
                <a:solidFill>
                  <a:srgbClr val="008A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05" name="Freeform 4575"/>
              <p:cNvSpPr>
                <a:spLocks noChangeAspect="1"/>
              </p:cNvSpPr>
              <p:nvPr/>
            </p:nvSpPr>
            <p:spPr bwMode="auto">
              <a:xfrm>
                <a:off x="3932" y="1952"/>
                <a:ext cx="56" cy="24"/>
              </a:xfrm>
              <a:custGeom>
                <a:avLst/>
                <a:gdLst>
                  <a:gd name="T0" fmla="*/ 30 w 56"/>
                  <a:gd name="T1" fmla="*/ 0 h 24"/>
                  <a:gd name="T2" fmla="*/ 0 w 56"/>
                  <a:gd name="T3" fmla="*/ 14 h 24"/>
                  <a:gd name="T4" fmla="*/ 26 w 56"/>
                  <a:gd name="T5" fmla="*/ 24 h 24"/>
                  <a:gd name="T6" fmla="*/ 56 w 56"/>
                  <a:gd name="T7" fmla="*/ 12 h 24"/>
                  <a:gd name="T8" fmla="*/ 30 w 56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4"/>
                  <a:gd name="T17" fmla="*/ 56 w 5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4">
                    <a:moveTo>
                      <a:pt x="30" y="0"/>
                    </a:moveTo>
                    <a:lnTo>
                      <a:pt x="0" y="14"/>
                    </a:lnTo>
                    <a:lnTo>
                      <a:pt x="26" y="24"/>
                    </a:lnTo>
                    <a:lnTo>
                      <a:pt x="56" y="12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06" name="Freeform 4576"/>
              <p:cNvSpPr>
                <a:spLocks noChangeAspect="1"/>
              </p:cNvSpPr>
              <p:nvPr/>
            </p:nvSpPr>
            <p:spPr bwMode="auto">
              <a:xfrm>
                <a:off x="3958" y="1964"/>
                <a:ext cx="56" cy="24"/>
              </a:xfrm>
              <a:custGeom>
                <a:avLst/>
                <a:gdLst>
                  <a:gd name="T0" fmla="*/ 30 w 56"/>
                  <a:gd name="T1" fmla="*/ 0 h 24"/>
                  <a:gd name="T2" fmla="*/ 0 w 56"/>
                  <a:gd name="T3" fmla="*/ 12 h 24"/>
                  <a:gd name="T4" fmla="*/ 26 w 56"/>
                  <a:gd name="T5" fmla="*/ 24 h 24"/>
                  <a:gd name="T6" fmla="*/ 56 w 56"/>
                  <a:gd name="T7" fmla="*/ 10 h 24"/>
                  <a:gd name="T8" fmla="*/ 30 w 56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4"/>
                  <a:gd name="T17" fmla="*/ 56 w 5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4">
                    <a:moveTo>
                      <a:pt x="30" y="0"/>
                    </a:moveTo>
                    <a:lnTo>
                      <a:pt x="0" y="12"/>
                    </a:lnTo>
                    <a:lnTo>
                      <a:pt x="26" y="24"/>
                    </a:lnTo>
                    <a:lnTo>
                      <a:pt x="56" y="1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07" name="Freeform 4577"/>
              <p:cNvSpPr>
                <a:spLocks noChangeAspect="1"/>
              </p:cNvSpPr>
              <p:nvPr/>
            </p:nvSpPr>
            <p:spPr bwMode="auto">
              <a:xfrm>
                <a:off x="3958" y="1964"/>
                <a:ext cx="56" cy="24"/>
              </a:xfrm>
              <a:custGeom>
                <a:avLst/>
                <a:gdLst>
                  <a:gd name="T0" fmla="*/ 30 w 56"/>
                  <a:gd name="T1" fmla="*/ 0 h 24"/>
                  <a:gd name="T2" fmla="*/ 0 w 56"/>
                  <a:gd name="T3" fmla="*/ 12 h 24"/>
                  <a:gd name="T4" fmla="*/ 26 w 56"/>
                  <a:gd name="T5" fmla="*/ 24 h 24"/>
                  <a:gd name="T6" fmla="*/ 56 w 56"/>
                  <a:gd name="T7" fmla="*/ 10 h 24"/>
                  <a:gd name="T8" fmla="*/ 30 w 56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4"/>
                  <a:gd name="T17" fmla="*/ 56 w 5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4">
                    <a:moveTo>
                      <a:pt x="30" y="0"/>
                    </a:moveTo>
                    <a:lnTo>
                      <a:pt x="0" y="12"/>
                    </a:lnTo>
                    <a:lnTo>
                      <a:pt x="26" y="24"/>
                    </a:lnTo>
                    <a:lnTo>
                      <a:pt x="56" y="10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08" name="Freeform 4578"/>
              <p:cNvSpPr>
                <a:spLocks noChangeAspect="1"/>
              </p:cNvSpPr>
              <p:nvPr/>
            </p:nvSpPr>
            <p:spPr bwMode="auto">
              <a:xfrm>
                <a:off x="3984" y="1974"/>
                <a:ext cx="58" cy="26"/>
              </a:xfrm>
              <a:custGeom>
                <a:avLst/>
                <a:gdLst>
                  <a:gd name="T0" fmla="*/ 30 w 58"/>
                  <a:gd name="T1" fmla="*/ 0 h 26"/>
                  <a:gd name="T2" fmla="*/ 0 w 58"/>
                  <a:gd name="T3" fmla="*/ 14 h 26"/>
                  <a:gd name="T4" fmla="*/ 28 w 58"/>
                  <a:gd name="T5" fmla="*/ 26 h 26"/>
                  <a:gd name="T6" fmla="*/ 58 w 58"/>
                  <a:gd name="T7" fmla="*/ 12 h 26"/>
                  <a:gd name="T8" fmla="*/ 30 w 5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6"/>
                  <a:gd name="T17" fmla="*/ 58 w 5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6">
                    <a:moveTo>
                      <a:pt x="30" y="0"/>
                    </a:moveTo>
                    <a:lnTo>
                      <a:pt x="0" y="14"/>
                    </a:lnTo>
                    <a:lnTo>
                      <a:pt x="28" y="26"/>
                    </a:lnTo>
                    <a:lnTo>
                      <a:pt x="58" y="1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09" name="Freeform 4579"/>
              <p:cNvSpPr>
                <a:spLocks noChangeAspect="1"/>
              </p:cNvSpPr>
              <p:nvPr/>
            </p:nvSpPr>
            <p:spPr bwMode="auto">
              <a:xfrm>
                <a:off x="3984" y="1974"/>
                <a:ext cx="58" cy="26"/>
              </a:xfrm>
              <a:custGeom>
                <a:avLst/>
                <a:gdLst>
                  <a:gd name="T0" fmla="*/ 30 w 58"/>
                  <a:gd name="T1" fmla="*/ 0 h 26"/>
                  <a:gd name="T2" fmla="*/ 0 w 58"/>
                  <a:gd name="T3" fmla="*/ 14 h 26"/>
                  <a:gd name="T4" fmla="*/ 28 w 58"/>
                  <a:gd name="T5" fmla="*/ 26 h 26"/>
                  <a:gd name="T6" fmla="*/ 58 w 58"/>
                  <a:gd name="T7" fmla="*/ 12 h 26"/>
                  <a:gd name="T8" fmla="*/ 30 w 5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6"/>
                  <a:gd name="T17" fmla="*/ 58 w 5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6">
                    <a:moveTo>
                      <a:pt x="30" y="0"/>
                    </a:moveTo>
                    <a:lnTo>
                      <a:pt x="0" y="14"/>
                    </a:lnTo>
                    <a:lnTo>
                      <a:pt x="28" y="26"/>
                    </a:lnTo>
                    <a:lnTo>
                      <a:pt x="58" y="12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10" name="Freeform 4580"/>
              <p:cNvSpPr>
                <a:spLocks noChangeAspect="1"/>
              </p:cNvSpPr>
              <p:nvPr/>
            </p:nvSpPr>
            <p:spPr bwMode="auto">
              <a:xfrm>
                <a:off x="4012" y="1986"/>
                <a:ext cx="56" cy="24"/>
              </a:xfrm>
              <a:custGeom>
                <a:avLst/>
                <a:gdLst>
                  <a:gd name="T0" fmla="*/ 30 w 56"/>
                  <a:gd name="T1" fmla="*/ 0 h 24"/>
                  <a:gd name="T2" fmla="*/ 0 w 56"/>
                  <a:gd name="T3" fmla="*/ 14 h 24"/>
                  <a:gd name="T4" fmla="*/ 26 w 56"/>
                  <a:gd name="T5" fmla="*/ 24 h 24"/>
                  <a:gd name="T6" fmla="*/ 56 w 56"/>
                  <a:gd name="T7" fmla="*/ 10 h 24"/>
                  <a:gd name="T8" fmla="*/ 30 w 56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4"/>
                  <a:gd name="T17" fmla="*/ 56 w 5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4">
                    <a:moveTo>
                      <a:pt x="30" y="0"/>
                    </a:moveTo>
                    <a:lnTo>
                      <a:pt x="0" y="14"/>
                    </a:lnTo>
                    <a:lnTo>
                      <a:pt x="26" y="24"/>
                    </a:lnTo>
                    <a:lnTo>
                      <a:pt x="56" y="1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886F"/>
              </a:solidFill>
              <a:ln w="0">
                <a:solidFill>
                  <a:srgbClr val="0088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11" name="Freeform 4581"/>
              <p:cNvSpPr>
                <a:spLocks noChangeAspect="1"/>
              </p:cNvSpPr>
              <p:nvPr/>
            </p:nvSpPr>
            <p:spPr bwMode="auto">
              <a:xfrm>
                <a:off x="4012" y="1986"/>
                <a:ext cx="56" cy="24"/>
              </a:xfrm>
              <a:custGeom>
                <a:avLst/>
                <a:gdLst>
                  <a:gd name="T0" fmla="*/ 30 w 56"/>
                  <a:gd name="T1" fmla="*/ 0 h 24"/>
                  <a:gd name="T2" fmla="*/ 0 w 56"/>
                  <a:gd name="T3" fmla="*/ 14 h 24"/>
                  <a:gd name="T4" fmla="*/ 26 w 56"/>
                  <a:gd name="T5" fmla="*/ 24 h 24"/>
                  <a:gd name="T6" fmla="*/ 56 w 56"/>
                  <a:gd name="T7" fmla="*/ 10 h 24"/>
                  <a:gd name="T8" fmla="*/ 30 w 56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4"/>
                  <a:gd name="T17" fmla="*/ 56 w 5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4">
                    <a:moveTo>
                      <a:pt x="30" y="0"/>
                    </a:moveTo>
                    <a:lnTo>
                      <a:pt x="0" y="14"/>
                    </a:lnTo>
                    <a:lnTo>
                      <a:pt x="26" y="24"/>
                    </a:lnTo>
                    <a:lnTo>
                      <a:pt x="56" y="10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12" name="Freeform 4582"/>
              <p:cNvSpPr>
                <a:spLocks noChangeAspect="1"/>
              </p:cNvSpPr>
              <p:nvPr/>
            </p:nvSpPr>
            <p:spPr bwMode="auto">
              <a:xfrm>
                <a:off x="4038" y="1996"/>
                <a:ext cx="58" cy="26"/>
              </a:xfrm>
              <a:custGeom>
                <a:avLst/>
                <a:gdLst>
                  <a:gd name="T0" fmla="*/ 30 w 58"/>
                  <a:gd name="T1" fmla="*/ 0 h 26"/>
                  <a:gd name="T2" fmla="*/ 0 w 58"/>
                  <a:gd name="T3" fmla="*/ 14 h 26"/>
                  <a:gd name="T4" fmla="*/ 28 w 58"/>
                  <a:gd name="T5" fmla="*/ 26 h 26"/>
                  <a:gd name="T6" fmla="*/ 58 w 58"/>
                  <a:gd name="T7" fmla="*/ 12 h 26"/>
                  <a:gd name="T8" fmla="*/ 30 w 5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6"/>
                  <a:gd name="T17" fmla="*/ 58 w 5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6">
                    <a:moveTo>
                      <a:pt x="30" y="0"/>
                    </a:moveTo>
                    <a:lnTo>
                      <a:pt x="0" y="14"/>
                    </a:lnTo>
                    <a:lnTo>
                      <a:pt x="28" y="26"/>
                    </a:lnTo>
                    <a:lnTo>
                      <a:pt x="58" y="1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886F"/>
              </a:solidFill>
              <a:ln w="0">
                <a:solidFill>
                  <a:srgbClr val="0088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13" name="Freeform 4583"/>
              <p:cNvSpPr>
                <a:spLocks noChangeAspect="1"/>
              </p:cNvSpPr>
              <p:nvPr/>
            </p:nvSpPr>
            <p:spPr bwMode="auto">
              <a:xfrm>
                <a:off x="4038" y="1996"/>
                <a:ext cx="58" cy="26"/>
              </a:xfrm>
              <a:custGeom>
                <a:avLst/>
                <a:gdLst>
                  <a:gd name="T0" fmla="*/ 30 w 58"/>
                  <a:gd name="T1" fmla="*/ 0 h 26"/>
                  <a:gd name="T2" fmla="*/ 0 w 58"/>
                  <a:gd name="T3" fmla="*/ 14 h 26"/>
                  <a:gd name="T4" fmla="*/ 28 w 58"/>
                  <a:gd name="T5" fmla="*/ 26 h 26"/>
                  <a:gd name="T6" fmla="*/ 58 w 58"/>
                  <a:gd name="T7" fmla="*/ 12 h 26"/>
                  <a:gd name="T8" fmla="*/ 30 w 5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6"/>
                  <a:gd name="T17" fmla="*/ 58 w 5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6">
                    <a:moveTo>
                      <a:pt x="30" y="0"/>
                    </a:moveTo>
                    <a:lnTo>
                      <a:pt x="0" y="14"/>
                    </a:lnTo>
                    <a:lnTo>
                      <a:pt x="28" y="26"/>
                    </a:lnTo>
                    <a:lnTo>
                      <a:pt x="58" y="12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14" name="Freeform 4584"/>
              <p:cNvSpPr>
                <a:spLocks noChangeAspect="1"/>
              </p:cNvSpPr>
              <p:nvPr/>
            </p:nvSpPr>
            <p:spPr bwMode="auto">
              <a:xfrm>
                <a:off x="4066" y="2008"/>
                <a:ext cx="58" cy="24"/>
              </a:xfrm>
              <a:custGeom>
                <a:avLst/>
                <a:gdLst>
                  <a:gd name="T0" fmla="*/ 30 w 58"/>
                  <a:gd name="T1" fmla="*/ 0 h 24"/>
                  <a:gd name="T2" fmla="*/ 0 w 58"/>
                  <a:gd name="T3" fmla="*/ 14 h 24"/>
                  <a:gd name="T4" fmla="*/ 28 w 58"/>
                  <a:gd name="T5" fmla="*/ 24 h 24"/>
                  <a:gd name="T6" fmla="*/ 58 w 58"/>
                  <a:gd name="T7" fmla="*/ 10 h 24"/>
                  <a:gd name="T8" fmla="*/ 30 w 5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4"/>
                  <a:gd name="T17" fmla="*/ 58 w 5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4">
                    <a:moveTo>
                      <a:pt x="30" y="0"/>
                    </a:moveTo>
                    <a:lnTo>
                      <a:pt x="0" y="14"/>
                    </a:lnTo>
                    <a:lnTo>
                      <a:pt x="28" y="24"/>
                    </a:lnTo>
                    <a:lnTo>
                      <a:pt x="58" y="1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8670"/>
              </a:solidFill>
              <a:ln w="0">
                <a:solidFill>
                  <a:srgbClr val="0086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15" name="Freeform 4585"/>
              <p:cNvSpPr>
                <a:spLocks noChangeAspect="1"/>
              </p:cNvSpPr>
              <p:nvPr/>
            </p:nvSpPr>
            <p:spPr bwMode="auto">
              <a:xfrm>
                <a:off x="4066" y="2008"/>
                <a:ext cx="58" cy="24"/>
              </a:xfrm>
              <a:custGeom>
                <a:avLst/>
                <a:gdLst>
                  <a:gd name="T0" fmla="*/ 30 w 58"/>
                  <a:gd name="T1" fmla="*/ 0 h 24"/>
                  <a:gd name="T2" fmla="*/ 0 w 58"/>
                  <a:gd name="T3" fmla="*/ 14 h 24"/>
                  <a:gd name="T4" fmla="*/ 28 w 58"/>
                  <a:gd name="T5" fmla="*/ 24 h 24"/>
                  <a:gd name="T6" fmla="*/ 58 w 58"/>
                  <a:gd name="T7" fmla="*/ 10 h 24"/>
                  <a:gd name="T8" fmla="*/ 30 w 5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4"/>
                  <a:gd name="T17" fmla="*/ 58 w 5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4">
                    <a:moveTo>
                      <a:pt x="30" y="0"/>
                    </a:moveTo>
                    <a:lnTo>
                      <a:pt x="0" y="14"/>
                    </a:lnTo>
                    <a:lnTo>
                      <a:pt x="28" y="24"/>
                    </a:lnTo>
                    <a:lnTo>
                      <a:pt x="58" y="10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16" name="Freeform 4586"/>
              <p:cNvSpPr>
                <a:spLocks noChangeAspect="1"/>
              </p:cNvSpPr>
              <p:nvPr/>
            </p:nvSpPr>
            <p:spPr bwMode="auto">
              <a:xfrm>
                <a:off x="4094" y="2018"/>
                <a:ext cx="58" cy="26"/>
              </a:xfrm>
              <a:custGeom>
                <a:avLst/>
                <a:gdLst>
                  <a:gd name="T0" fmla="*/ 30 w 58"/>
                  <a:gd name="T1" fmla="*/ 0 h 26"/>
                  <a:gd name="T2" fmla="*/ 0 w 58"/>
                  <a:gd name="T3" fmla="*/ 14 h 26"/>
                  <a:gd name="T4" fmla="*/ 28 w 58"/>
                  <a:gd name="T5" fmla="*/ 26 h 26"/>
                  <a:gd name="T6" fmla="*/ 58 w 58"/>
                  <a:gd name="T7" fmla="*/ 10 h 26"/>
                  <a:gd name="T8" fmla="*/ 30 w 5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6"/>
                  <a:gd name="T17" fmla="*/ 58 w 5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6">
                    <a:moveTo>
                      <a:pt x="30" y="0"/>
                    </a:moveTo>
                    <a:lnTo>
                      <a:pt x="0" y="14"/>
                    </a:lnTo>
                    <a:lnTo>
                      <a:pt x="28" y="26"/>
                    </a:lnTo>
                    <a:lnTo>
                      <a:pt x="58" y="1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8570"/>
              </a:solidFill>
              <a:ln w="0">
                <a:solidFill>
                  <a:srgbClr val="0085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17" name="Freeform 4587"/>
              <p:cNvSpPr>
                <a:spLocks noChangeAspect="1"/>
              </p:cNvSpPr>
              <p:nvPr/>
            </p:nvSpPr>
            <p:spPr bwMode="auto">
              <a:xfrm>
                <a:off x="4094" y="2018"/>
                <a:ext cx="58" cy="26"/>
              </a:xfrm>
              <a:custGeom>
                <a:avLst/>
                <a:gdLst>
                  <a:gd name="T0" fmla="*/ 30 w 58"/>
                  <a:gd name="T1" fmla="*/ 0 h 26"/>
                  <a:gd name="T2" fmla="*/ 0 w 58"/>
                  <a:gd name="T3" fmla="*/ 14 h 26"/>
                  <a:gd name="T4" fmla="*/ 28 w 58"/>
                  <a:gd name="T5" fmla="*/ 26 h 26"/>
                  <a:gd name="T6" fmla="*/ 58 w 58"/>
                  <a:gd name="T7" fmla="*/ 10 h 26"/>
                  <a:gd name="T8" fmla="*/ 30 w 5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6"/>
                  <a:gd name="T17" fmla="*/ 58 w 5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6">
                    <a:moveTo>
                      <a:pt x="30" y="0"/>
                    </a:moveTo>
                    <a:lnTo>
                      <a:pt x="0" y="14"/>
                    </a:lnTo>
                    <a:lnTo>
                      <a:pt x="28" y="26"/>
                    </a:lnTo>
                    <a:lnTo>
                      <a:pt x="58" y="10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18" name="Freeform 4588"/>
              <p:cNvSpPr>
                <a:spLocks noChangeAspect="1"/>
              </p:cNvSpPr>
              <p:nvPr/>
            </p:nvSpPr>
            <p:spPr bwMode="auto">
              <a:xfrm>
                <a:off x="4122" y="2028"/>
                <a:ext cx="58" cy="26"/>
              </a:xfrm>
              <a:custGeom>
                <a:avLst/>
                <a:gdLst>
                  <a:gd name="T0" fmla="*/ 30 w 58"/>
                  <a:gd name="T1" fmla="*/ 0 h 26"/>
                  <a:gd name="T2" fmla="*/ 0 w 58"/>
                  <a:gd name="T3" fmla="*/ 16 h 26"/>
                  <a:gd name="T4" fmla="*/ 28 w 58"/>
                  <a:gd name="T5" fmla="*/ 26 h 26"/>
                  <a:gd name="T6" fmla="*/ 58 w 58"/>
                  <a:gd name="T7" fmla="*/ 10 h 26"/>
                  <a:gd name="T8" fmla="*/ 30 w 5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6"/>
                  <a:gd name="T17" fmla="*/ 58 w 5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6">
                    <a:moveTo>
                      <a:pt x="30" y="0"/>
                    </a:moveTo>
                    <a:lnTo>
                      <a:pt x="0" y="16"/>
                    </a:lnTo>
                    <a:lnTo>
                      <a:pt x="28" y="26"/>
                    </a:lnTo>
                    <a:lnTo>
                      <a:pt x="58" y="1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8370"/>
              </a:solidFill>
              <a:ln w="0">
                <a:solidFill>
                  <a:srgbClr val="0083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19" name="Freeform 4589"/>
              <p:cNvSpPr>
                <a:spLocks noChangeAspect="1"/>
              </p:cNvSpPr>
              <p:nvPr/>
            </p:nvSpPr>
            <p:spPr bwMode="auto">
              <a:xfrm>
                <a:off x="4122" y="2028"/>
                <a:ext cx="58" cy="26"/>
              </a:xfrm>
              <a:custGeom>
                <a:avLst/>
                <a:gdLst>
                  <a:gd name="T0" fmla="*/ 30 w 58"/>
                  <a:gd name="T1" fmla="*/ 0 h 26"/>
                  <a:gd name="T2" fmla="*/ 0 w 58"/>
                  <a:gd name="T3" fmla="*/ 16 h 26"/>
                  <a:gd name="T4" fmla="*/ 28 w 58"/>
                  <a:gd name="T5" fmla="*/ 26 h 26"/>
                  <a:gd name="T6" fmla="*/ 58 w 58"/>
                  <a:gd name="T7" fmla="*/ 10 h 26"/>
                  <a:gd name="T8" fmla="*/ 30 w 5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6"/>
                  <a:gd name="T17" fmla="*/ 58 w 5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6">
                    <a:moveTo>
                      <a:pt x="30" y="0"/>
                    </a:moveTo>
                    <a:lnTo>
                      <a:pt x="0" y="16"/>
                    </a:lnTo>
                    <a:lnTo>
                      <a:pt x="28" y="26"/>
                    </a:lnTo>
                    <a:lnTo>
                      <a:pt x="58" y="10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20" name="Freeform 4590"/>
              <p:cNvSpPr>
                <a:spLocks noChangeAspect="1"/>
              </p:cNvSpPr>
              <p:nvPr/>
            </p:nvSpPr>
            <p:spPr bwMode="auto">
              <a:xfrm>
                <a:off x="4150" y="2038"/>
                <a:ext cx="60" cy="26"/>
              </a:xfrm>
              <a:custGeom>
                <a:avLst/>
                <a:gdLst>
                  <a:gd name="T0" fmla="*/ 30 w 60"/>
                  <a:gd name="T1" fmla="*/ 0 h 26"/>
                  <a:gd name="T2" fmla="*/ 0 w 60"/>
                  <a:gd name="T3" fmla="*/ 16 h 26"/>
                  <a:gd name="T4" fmla="*/ 30 w 60"/>
                  <a:gd name="T5" fmla="*/ 26 h 26"/>
                  <a:gd name="T6" fmla="*/ 60 w 60"/>
                  <a:gd name="T7" fmla="*/ 10 h 26"/>
                  <a:gd name="T8" fmla="*/ 30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30" y="0"/>
                    </a:moveTo>
                    <a:lnTo>
                      <a:pt x="0" y="16"/>
                    </a:lnTo>
                    <a:lnTo>
                      <a:pt x="30" y="26"/>
                    </a:lnTo>
                    <a:lnTo>
                      <a:pt x="60" y="1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8070"/>
              </a:solidFill>
              <a:ln w="0">
                <a:solidFill>
                  <a:srgbClr val="0080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21" name="Freeform 4591"/>
              <p:cNvSpPr>
                <a:spLocks noChangeAspect="1"/>
              </p:cNvSpPr>
              <p:nvPr/>
            </p:nvSpPr>
            <p:spPr bwMode="auto">
              <a:xfrm>
                <a:off x="4150" y="2038"/>
                <a:ext cx="60" cy="26"/>
              </a:xfrm>
              <a:custGeom>
                <a:avLst/>
                <a:gdLst>
                  <a:gd name="T0" fmla="*/ 30 w 60"/>
                  <a:gd name="T1" fmla="*/ 0 h 26"/>
                  <a:gd name="T2" fmla="*/ 0 w 60"/>
                  <a:gd name="T3" fmla="*/ 16 h 26"/>
                  <a:gd name="T4" fmla="*/ 30 w 60"/>
                  <a:gd name="T5" fmla="*/ 26 h 26"/>
                  <a:gd name="T6" fmla="*/ 60 w 60"/>
                  <a:gd name="T7" fmla="*/ 10 h 26"/>
                  <a:gd name="T8" fmla="*/ 30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30" y="0"/>
                    </a:moveTo>
                    <a:lnTo>
                      <a:pt x="0" y="16"/>
                    </a:lnTo>
                    <a:lnTo>
                      <a:pt x="30" y="26"/>
                    </a:lnTo>
                    <a:lnTo>
                      <a:pt x="60" y="10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22" name="Freeform 4592"/>
              <p:cNvSpPr>
                <a:spLocks noChangeAspect="1"/>
              </p:cNvSpPr>
              <p:nvPr/>
            </p:nvSpPr>
            <p:spPr bwMode="auto">
              <a:xfrm>
                <a:off x="4180" y="2048"/>
                <a:ext cx="58" cy="26"/>
              </a:xfrm>
              <a:custGeom>
                <a:avLst/>
                <a:gdLst>
                  <a:gd name="T0" fmla="*/ 30 w 58"/>
                  <a:gd name="T1" fmla="*/ 0 h 26"/>
                  <a:gd name="T2" fmla="*/ 0 w 58"/>
                  <a:gd name="T3" fmla="*/ 16 h 26"/>
                  <a:gd name="T4" fmla="*/ 30 w 58"/>
                  <a:gd name="T5" fmla="*/ 26 h 26"/>
                  <a:gd name="T6" fmla="*/ 58 w 58"/>
                  <a:gd name="T7" fmla="*/ 10 h 26"/>
                  <a:gd name="T8" fmla="*/ 30 w 5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6"/>
                  <a:gd name="T17" fmla="*/ 58 w 5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6">
                    <a:moveTo>
                      <a:pt x="30" y="0"/>
                    </a:moveTo>
                    <a:lnTo>
                      <a:pt x="0" y="16"/>
                    </a:lnTo>
                    <a:lnTo>
                      <a:pt x="30" y="26"/>
                    </a:lnTo>
                    <a:lnTo>
                      <a:pt x="58" y="1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7D71"/>
              </a:solidFill>
              <a:ln w="0">
                <a:solidFill>
                  <a:srgbClr val="007D7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23" name="Freeform 4593"/>
              <p:cNvSpPr>
                <a:spLocks noChangeAspect="1"/>
              </p:cNvSpPr>
              <p:nvPr/>
            </p:nvSpPr>
            <p:spPr bwMode="auto">
              <a:xfrm>
                <a:off x="4180" y="2048"/>
                <a:ext cx="58" cy="26"/>
              </a:xfrm>
              <a:custGeom>
                <a:avLst/>
                <a:gdLst>
                  <a:gd name="T0" fmla="*/ 30 w 58"/>
                  <a:gd name="T1" fmla="*/ 0 h 26"/>
                  <a:gd name="T2" fmla="*/ 0 w 58"/>
                  <a:gd name="T3" fmla="*/ 16 h 26"/>
                  <a:gd name="T4" fmla="*/ 30 w 58"/>
                  <a:gd name="T5" fmla="*/ 26 h 26"/>
                  <a:gd name="T6" fmla="*/ 58 w 58"/>
                  <a:gd name="T7" fmla="*/ 10 h 26"/>
                  <a:gd name="T8" fmla="*/ 30 w 5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6"/>
                  <a:gd name="T17" fmla="*/ 58 w 5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6">
                    <a:moveTo>
                      <a:pt x="30" y="0"/>
                    </a:moveTo>
                    <a:lnTo>
                      <a:pt x="0" y="16"/>
                    </a:lnTo>
                    <a:lnTo>
                      <a:pt x="30" y="26"/>
                    </a:lnTo>
                    <a:lnTo>
                      <a:pt x="58" y="10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24" name="Freeform 4594"/>
              <p:cNvSpPr>
                <a:spLocks noChangeAspect="1"/>
              </p:cNvSpPr>
              <p:nvPr/>
            </p:nvSpPr>
            <p:spPr bwMode="auto">
              <a:xfrm>
                <a:off x="4210" y="2058"/>
                <a:ext cx="58" cy="24"/>
              </a:xfrm>
              <a:custGeom>
                <a:avLst/>
                <a:gdLst>
                  <a:gd name="T0" fmla="*/ 28 w 58"/>
                  <a:gd name="T1" fmla="*/ 0 h 24"/>
                  <a:gd name="T2" fmla="*/ 0 w 58"/>
                  <a:gd name="T3" fmla="*/ 16 h 24"/>
                  <a:gd name="T4" fmla="*/ 30 w 58"/>
                  <a:gd name="T5" fmla="*/ 24 h 24"/>
                  <a:gd name="T6" fmla="*/ 58 w 58"/>
                  <a:gd name="T7" fmla="*/ 8 h 24"/>
                  <a:gd name="T8" fmla="*/ 28 w 5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4"/>
                  <a:gd name="T17" fmla="*/ 58 w 5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4">
                    <a:moveTo>
                      <a:pt x="28" y="0"/>
                    </a:moveTo>
                    <a:lnTo>
                      <a:pt x="0" y="16"/>
                    </a:lnTo>
                    <a:lnTo>
                      <a:pt x="30" y="24"/>
                    </a:lnTo>
                    <a:lnTo>
                      <a:pt x="58" y="8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7B72"/>
              </a:solidFill>
              <a:ln w="0">
                <a:solidFill>
                  <a:srgbClr val="007B7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25" name="Freeform 4595"/>
              <p:cNvSpPr>
                <a:spLocks noChangeAspect="1"/>
              </p:cNvSpPr>
              <p:nvPr/>
            </p:nvSpPr>
            <p:spPr bwMode="auto">
              <a:xfrm>
                <a:off x="4210" y="2058"/>
                <a:ext cx="58" cy="24"/>
              </a:xfrm>
              <a:custGeom>
                <a:avLst/>
                <a:gdLst>
                  <a:gd name="T0" fmla="*/ 28 w 58"/>
                  <a:gd name="T1" fmla="*/ 0 h 24"/>
                  <a:gd name="T2" fmla="*/ 0 w 58"/>
                  <a:gd name="T3" fmla="*/ 16 h 24"/>
                  <a:gd name="T4" fmla="*/ 30 w 58"/>
                  <a:gd name="T5" fmla="*/ 24 h 24"/>
                  <a:gd name="T6" fmla="*/ 58 w 58"/>
                  <a:gd name="T7" fmla="*/ 8 h 24"/>
                  <a:gd name="T8" fmla="*/ 28 w 5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4"/>
                  <a:gd name="T17" fmla="*/ 58 w 5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4">
                    <a:moveTo>
                      <a:pt x="28" y="0"/>
                    </a:moveTo>
                    <a:lnTo>
                      <a:pt x="0" y="16"/>
                    </a:lnTo>
                    <a:lnTo>
                      <a:pt x="30" y="24"/>
                    </a:lnTo>
                    <a:lnTo>
                      <a:pt x="58" y="8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26" name="Freeform 4596"/>
              <p:cNvSpPr>
                <a:spLocks noChangeAspect="1"/>
              </p:cNvSpPr>
              <p:nvPr/>
            </p:nvSpPr>
            <p:spPr bwMode="auto">
              <a:xfrm>
                <a:off x="4240" y="2066"/>
                <a:ext cx="58" cy="26"/>
              </a:xfrm>
              <a:custGeom>
                <a:avLst/>
                <a:gdLst>
                  <a:gd name="T0" fmla="*/ 28 w 58"/>
                  <a:gd name="T1" fmla="*/ 0 h 26"/>
                  <a:gd name="T2" fmla="*/ 0 w 58"/>
                  <a:gd name="T3" fmla="*/ 16 h 26"/>
                  <a:gd name="T4" fmla="*/ 30 w 58"/>
                  <a:gd name="T5" fmla="*/ 26 h 26"/>
                  <a:gd name="T6" fmla="*/ 58 w 58"/>
                  <a:gd name="T7" fmla="*/ 10 h 26"/>
                  <a:gd name="T8" fmla="*/ 28 w 5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6"/>
                  <a:gd name="T17" fmla="*/ 58 w 5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6">
                    <a:moveTo>
                      <a:pt x="28" y="0"/>
                    </a:moveTo>
                    <a:lnTo>
                      <a:pt x="0" y="16"/>
                    </a:lnTo>
                    <a:lnTo>
                      <a:pt x="30" y="26"/>
                    </a:lnTo>
                    <a:lnTo>
                      <a:pt x="58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7873"/>
              </a:solidFill>
              <a:ln w="0">
                <a:solidFill>
                  <a:srgbClr val="00787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27" name="Freeform 4597"/>
              <p:cNvSpPr>
                <a:spLocks noChangeAspect="1"/>
              </p:cNvSpPr>
              <p:nvPr/>
            </p:nvSpPr>
            <p:spPr bwMode="auto">
              <a:xfrm>
                <a:off x="4240" y="2066"/>
                <a:ext cx="58" cy="26"/>
              </a:xfrm>
              <a:custGeom>
                <a:avLst/>
                <a:gdLst>
                  <a:gd name="T0" fmla="*/ 28 w 58"/>
                  <a:gd name="T1" fmla="*/ 0 h 26"/>
                  <a:gd name="T2" fmla="*/ 0 w 58"/>
                  <a:gd name="T3" fmla="*/ 16 h 26"/>
                  <a:gd name="T4" fmla="*/ 30 w 58"/>
                  <a:gd name="T5" fmla="*/ 26 h 26"/>
                  <a:gd name="T6" fmla="*/ 58 w 58"/>
                  <a:gd name="T7" fmla="*/ 10 h 26"/>
                  <a:gd name="T8" fmla="*/ 28 w 5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6"/>
                  <a:gd name="T17" fmla="*/ 58 w 5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6">
                    <a:moveTo>
                      <a:pt x="28" y="0"/>
                    </a:moveTo>
                    <a:lnTo>
                      <a:pt x="0" y="16"/>
                    </a:lnTo>
                    <a:lnTo>
                      <a:pt x="30" y="26"/>
                    </a:lnTo>
                    <a:lnTo>
                      <a:pt x="58" y="10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28" name="Freeform 4598"/>
              <p:cNvSpPr>
                <a:spLocks noChangeAspect="1"/>
              </p:cNvSpPr>
              <p:nvPr/>
            </p:nvSpPr>
            <p:spPr bwMode="auto">
              <a:xfrm>
                <a:off x="4270" y="2076"/>
                <a:ext cx="60" cy="24"/>
              </a:xfrm>
              <a:custGeom>
                <a:avLst/>
                <a:gdLst>
                  <a:gd name="T0" fmla="*/ 28 w 60"/>
                  <a:gd name="T1" fmla="*/ 0 h 24"/>
                  <a:gd name="T2" fmla="*/ 0 w 60"/>
                  <a:gd name="T3" fmla="*/ 16 h 24"/>
                  <a:gd name="T4" fmla="*/ 30 w 60"/>
                  <a:gd name="T5" fmla="*/ 24 h 24"/>
                  <a:gd name="T6" fmla="*/ 60 w 60"/>
                  <a:gd name="T7" fmla="*/ 8 h 24"/>
                  <a:gd name="T8" fmla="*/ 28 w 6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4"/>
                  <a:gd name="T17" fmla="*/ 60 w 6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4">
                    <a:moveTo>
                      <a:pt x="28" y="0"/>
                    </a:moveTo>
                    <a:lnTo>
                      <a:pt x="0" y="16"/>
                    </a:lnTo>
                    <a:lnTo>
                      <a:pt x="30" y="24"/>
                    </a:lnTo>
                    <a:lnTo>
                      <a:pt x="60" y="8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7574"/>
              </a:solidFill>
              <a:ln w="0">
                <a:solidFill>
                  <a:srgbClr val="00757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29" name="Freeform 4599"/>
              <p:cNvSpPr>
                <a:spLocks noChangeAspect="1"/>
              </p:cNvSpPr>
              <p:nvPr/>
            </p:nvSpPr>
            <p:spPr bwMode="auto">
              <a:xfrm>
                <a:off x="4270" y="2076"/>
                <a:ext cx="60" cy="24"/>
              </a:xfrm>
              <a:custGeom>
                <a:avLst/>
                <a:gdLst>
                  <a:gd name="T0" fmla="*/ 28 w 60"/>
                  <a:gd name="T1" fmla="*/ 0 h 24"/>
                  <a:gd name="T2" fmla="*/ 0 w 60"/>
                  <a:gd name="T3" fmla="*/ 16 h 24"/>
                  <a:gd name="T4" fmla="*/ 30 w 60"/>
                  <a:gd name="T5" fmla="*/ 24 h 24"/>
                  <a:gd name="T6" fmla="*/ 60 w 60"/>
                  <a:gd name="T7" fmla="*/ 8 h 24"/>
                  <a:gd name="T8" fmla="*/ 28 w 6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4"/>
                  <a:gd name="T17" fmla="*/ 60 w 6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4">
                    <a:moveTo>
                      <a:pt x="28" y="0"/>
                    </a:moveTo>
                    <a:lnTo>
                      <a:pt x="0" y="16"/>
                    </a:lnTo>
                    <a:lnTo>
                      <a:pt x="30" y="24"/>
                    </a:lnTo>
                    <a:lnTo>
                      <a:pt x="60" y="8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30" name="Freeform 4600"/>
              <p:cNvSpPr>
                <a:spLocks noChangeAspect="1"/>
              </p:cNvSpPr>
              <p:nvPr/>
            </p:nvSpPr>
            <p:spPr bwMode="auto">
              <a:xfrm>
                <a:off x="4300" y="2084"/>
                <a:ext cx="60" cy="24"/>
              </a:xfrm>
              <a:custGeom>
                <a:avLst/>
                <a:gdLst>
                  <a:gd name="T0" fmla="*/ 30 w 60"/>
                  <a:gd name="T1" fmla="*/ 0 h 24"/>
                  <a:gd name="T2" fmla="*/ 0 w 60"/>
                  <a:gd name="T3" fmla="*/ 16 h 24"/>
                  <a:gd name="T4" fmla="*/ 30 w 60"/>
                  <a:gd name="T5" fmla="*/ 24 h 24"/>
                  <a:gd name="T6" fmla="*/ 60 w 60"/>
                  <a:gd name="T7" fmla="*/ 6 h 24"/>
                  <a:gd name="T8" fmla="*/ 30 w 6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4"/>
                  <a:gd name="T17" fmla="*/ 60 w 6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4">
                    <a:moveTo>
                      <a:pt x="30" y="0"/>
                    </a:moveTo>
                    <a:lnTo>
                      <a:pt x="0" y="16"/>
                    </a:lnTo>
                    <a:lnTo>
                      <a:pt x="30" y="24"/>
                    </a:lnTo>
                    <a:lnTo>
                      <a:pt x="60" y="6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7375"/>
              </a:solidFill>
              <a:ln w="0">
                <a:solidFill>
                  <a:srgbClr val="00737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31" name="Freeform 4601"/>
              <p:cNvSpPr>
                <a:spLocks noChangeAspect="1"/>
              </p:cNvSpPr>
              <p:nvPr/>
            </p:nvSpPr>
            <p:spPr bwMode="auto">
              <a:xfrm>
                <a:off x="4300" y="2084"/>
                <a:ext cx="60" cy="24"/>
              </a:xfrm>
              <a:custGeom>
                <a:avLst/>
                <a:gdLst>
                  <a:gd name="T0" fmla="*/ 30 w 60"/>
                  <a:gd name="T1" fmla="*/ 0 h 24"/>
                  <a:gd name="T2" fmla="*/ 0 w 60"/>
                  <a:gd name="T3" fmla="*/ 16 h 24"/>
                  <a:gd name="T4" fmla="*/ 30 w 60"/>
                  <a:gd name="T5" fmla="*/ 24 h 24"/>
                  <a:gd name="T6" fmla="*/ 60 w 60"/>
                  <a:gd name="T7" fmla="*/ 6 h 24"/>
                  <a:gd name="T8" fmla="*/ 30 w 6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4"/>
                  <a:gd name="T17" fmla="*/ 60 w 6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4">
                    <a:moveTo>
                      <a:pt x="30" y="0"/>
                    </a:moveTo>
                    <a:lnTo>
                      <a:pt x="0" y="16"/>
                    </a:lnTo>
                    <a:lnTo>
                      <a:pt x="30" y="24"/>
                    </a:lnTo>
                    <a:lnTo>
                      <a:pt x="60" y="6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32" name="Freeform 4602"/>
              <p:cNvSpPr>
                <a:spLocks noChangeAspect="1"/>
              </p:cNvSpPr>
              <p:nvPr/>
            </p:nvSpPr>
            <p:spPr bwMode="auto">
              <a:xfrm>
                <a:off x="4330" y="2090"/>
                <a:ext cx="62" cy="26"/>
              </a:xfrm>
              <a:custGeom>
                <a:avLst/>
                <a:gdLst>
                  <a:gd name="T0" fmla="*/ 30 w 62"/>
                  <a:gd name="T1" fmla="*/ 0 h 26"/>
                  <a:gd name="T2" fmla="*/ 0 w 62"/>
                  <a:gd name="T3" fmla="*/ 18 h 26"/>
                  <a:gd name="T4" fmla="*/ 32 w 62"/>
                  <a:gd name="T5" fmla="*/ 26 h 26"/>
                  <a:gd name="T6" fmla="*/ 62 w 62"/>
                  <a:gd name="T7" fmla="*/ 8 h 26"/>
                  <a:gd name="T8" fmla="*/ 30 w 62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6"/>
                  <a:gd name="T17" fmla="*/ 62 w 6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6">
                    <a:moveTo>
                      <a:pt x="30" y="0"/>
                    </a:moveTo>
                    <a:lnTo>
                      <a:pt x="0" y="18"/>
                    </a:lnTo>
                    <a:lnTo>
                      <a:pt x="32" y="26"/>
                    </a:lnTo>
                    <a:lnTo>
                      <a:pt x="62" y="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7177"/>
              </a:solidFill>
              <a:ln w="0">
                <a:solidFill>
                  <a:srgbClr val="00717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33" name="Freeform 4603"/>
              <p:cNvSpPr>
                <a:spLocks noChangeAspect="1"/>
              </p:cNvSpPr>
              <p:nvPr/>
            </p:nvSpPr>
            <p:spPr bwMode="auto">
              <a:xfrm>
                <a:off x="4330" y="2090"/>
                <a:ext cx="62" cy="26"/>
              </a:xfrm>
              <a:custGeom>
                <a:avLst/>
                <a:gdLst>
                  <a:gd name="T0" fmla="*/ 30 w 62"/>
                  <a:gd name="T1" fmla="*/ 0 h 26"/>
                  <a:gd name="T2" fmla="*/ 0 w 62"/>
                  <a:gd name="T3" fmla="*/ 18 h 26"/>
                  <a:gd name="T4" fmla="*/ 32 w 62"/>
                  <a:gd name="T5" fmla="*/ 26 h 26"/>
                  <a:gd name="T6" fmla="*/ 62 w 62"/>
                  <a:gd name="T7" fmla="*/ 8 h 26"/>
                  <a:gd name="T8" fmla="*/ 30 w 62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6"/>
                  <a:gd name="T17" fmla="*/ 62 w 6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6">
                    <a:moveTo>
                      <a:pt x="30" y="0"/>
                    </a:moveTo>
                    <a:lnTo>
                      <a:pt x="0" y="18"/>
                    </a:lnTo>
                    <a:lnTo>
                      <a:pt x="32" y="26"/>
                    </a:lnTo>
                    <a:lnTo>
                      <a:pt x="62" y="8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34" name="Freeform 4604"/>
              <p:cNvSpPr>
                <a:spLocks noChangeAspect="1"/>
              </p:cNvSpPr>
              <p:nvPr/>
            </p:nvSpPr>
            <p:spPr bwMode="auto">
              <a:xfrm>
                <a:off x="4362" y="2098"/>
                <a:ext cx="62" cy="26"/>
              </a:xfrm>
              <a:custGeom>
                <a:avLst/>
                <a:gdLst>
                  <a:gd name="T0" fmla="*/ 30 w 62"/>
                  <a:gd name="T1" fmla="*/ 0 h 26"/>
                  <a:gd name="T2" fmla="*/ 0 w 62"/>
                  <a:gd name="T3" fmla="*/ 18 h 26"/>
                  <a:gd name="T4" fmla="*/ 32 w 62"/>
                  <a:gd name="T5" fmla="*/ 26 h 26"/>
                  <a:gd name="T6" fmla="*/ 62 w 62"/>
                  <a:gd name="T7" fmla="*/ 8 h 26"/>
                  <a:gd name="T8" fmla="*/ 30 w 62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6"/>
                  <a:gd name="T17" fmla="*/ 62 w 6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6">
                    <a:moveTo>
                      <a:pt x="30" y="0"/>
                    </a:moveTo>
                    <a:lnTo>
                      <a:pt x="0" y="18"/>
                    </a:lnTo>
                    <a:lnTo>
                      <a:pt x="32" y="26"/>
                    </a:lnTo>
                    <a:lnTo>
                      <a:pt x="62" y="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7079"/>
              </a:solidFill>
              <a:ln w="0">
                <a:solidFill>
                  <a:srgbClr val="00707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35" name="Freeform 4605"/>
              <p:cNvSpPr>
                <a:spLocks noChangeAspect="1"/>
              </p:cNvSpPr>
              <p:nvPr/>
            </p:nvSpPr>
            <p:spPr bwMode="auto">
              <a:xfrm>
                <a:off x="4362" y="2098"/>
                <a:ext cx="62" cy="26"/>
              </a:xfrm>
              <a:custGeom>
                <a:avLst/>
                <a:gdLst>
                  <a:gd name="T0" fmla="*/ 30 w 62"/>
                  <a:gd name="T1" fmla="*/ 0 h 26"/>
                  <a:gd name="T2" fmla="*/ 0 w 62"/>
                  <a:gd name="T3" fmla="*/ 18 h 26"/>
                  <a:gd name="T4" fmla="*/ 32 w 62"/>
                  <a:gd name="T5" fmla="*/ 26 h 26"/>
                  <a:gd name="T6" fmla="*/ 62 w 62"/>
                  <a:gd name="T7" fmla="*/ 8 h 26"/>
                  <a:gd name="T8" fmla="*/ 30 w 62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6"/>
                  <a:gd name="T17" fmla="*/ 62 w 6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6">
                    <a:moveTo>
                      <a:pt x="30" y="0"/>
                    </a:moveTo>
                    <a:lnTo>
                      <a:pt x="0" y="18"/>
                    </a:lnTo>
                    <a:lnTo>
                      <a:pt x="32" y="26"/>
                    </a:lnTo>
                    <a:lnTo>
                      <a:pt x="62" y="8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36" name="Freeform 4606"/>
              <p:cNvSpPr>
                <a:spLocks noChangeAspect="1"/>
              </p:cNvSpPr>
              <p:nvPr/>
            </p:nvSpPr>
            <p:spPr bwMode="auto">
              <a:xfrm>
                <a:off x="4394" y="2106"/>
                <a:ext cx="62" cy="26"/>
              </a:xfrm>
              <a:custGeom>
                <a:avLst/>
                <a:gdLst>
                  <a:gd name="T0" fmla="*/ 30 w 62"/>
                  <a:gd name="T1" fmla="*/ 0 h 26"/>
                  <a:gd name="T2" fmla="*/ 0 w 62"/>
                  <a:gd name="T3" fmla="*/ 18 h 26"/>
                  <a:gd name="T4" fmla="*/ 32 w 62"/>
                  <a:gd name="T5" fmla="*/ 26 h 26"/>
                  <a:gd name="T6" fmla="*/ 62 w 62"/>
                  <a:gd name="T7" fmla="*/ 8 h 26"/>
                  <a:gd name="T8" fmla="*/ 30 w 62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6"/>
                  <a:gd name="T17" fmla="*/ 62 w 6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6">
                    <a:moveTo>
                      <a:pt x="30" y="0"/>
                    </a:moveTo>
                    <a:lnTo>
                      <a:pt x="0" y="18"/>
                    </a:lnTo>
                    <a:lnTo>
                      <a:pt x="32" y="26"/>
                    </a:lnTo>
                    <a:lnTo>
                      <a:pt x="62" y="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707B"/>
              </a:solidFill>
              <a:ln w="0">
                <a:solidFill>
                  <a:srgbClr val="00707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37" name="Freeform 4607"/>
              <p:cNvSpPr>
                <a:spLocks noChangeAspect="1"/>
              </p:cNvSpPr>
              <p:nvPr/>
            </p:nvSpPr>
            <p:spPr bwMode="auto">
              <a:xfrm>
                <a:off x="4394" y="2106"/>
                <a:ext cx="62" cy="26"/>
              </a:xfrm>
              <a:custGeom>
                <a:avLst/>
                <a:gdLst>
                  <a:gd name="T0" fmla="*/ 30 w 62"/>
                  <a:gd name="T1" fmla="*/ 0 h 26"/>
                  <a:gd name="T2" fmla="*/ 0 w 62"/>
                  <a:gd name="T3" fmla="*/ 18 h 26"/>
                  <a:gd name="T4" fmla="*/ 32 w 62"/>
                  <a:gd name="T5" fmla="*/ 26 h 26"/>
                  <a:gd name="T6" fmla="*/ 62 w 62"/>
                  <a:gd name="T7" fmla="*/ 8 h 26"/>
                  <a:gd name="T8" fmla="*/ 30 w 62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6"/>
                  <a:gd name="T17" fmla="*/ 62 w 6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6">
                    <a:moveTo>
                      <a:pt x="30" y="0"/>
                    </a:moveTo>
                    <a:lnTo>
                      <a:pt x="0" y="18"/>
                    </a:lnTo>
                    <a:lnTo>
                      <a:pt x="32" y="26"/>
                    </a:lnTo>
                    <a:lnTo>
                      <a:pt x="62" y="8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38" name="Freeform 4608"/>
              <p:cNvSpPr>
                <a:spLocks noChangeAspect="1"/>
              </p:cNvSpPr>
              <p:nvPr/>
            </p:nvSpPr>
            <p:spPr bwMode="auto">
              <a:xfrm>
                <a:off x="4426" y="2114"/>
                <a:ext cx="64" cy="26"/>
              </a:xfrm>
              <a:custGeom>
                <a:avLst/>
                <a:gdLst>
                  <a:gd name="T0" fmla="*/ 30 w 64"/>
                  <a:gd name="T1" fmla="*/ 0 h 26"/>
                  <a:gd name="T2" fmla="*/ 0 w 64"/>
                  <a:gd name="T3" fmla="*/ 18 h 26"/>
                  <a:gd name="T4" fmla="*/ 34 w 64"/>
                  <a:gd name="T5" fmla="*/ 26 h 26"/>
                  <a:gd name="T6" fmla="*/ 64 w 64"/>
                  <a:gd name="T7" fmla="*/ 8 h 26"/>
                  <a:gd name="T8" fmla="*/ 30 w 64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26"/>
                  <a:gd name="T17" fmla="*/ 64 w 64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26">
                    <a:moveTo>
                      <a:pt x="30" y="0"/>
                    </a:moveTo>
                    <a:lnTo>
                      <a:pt x="0" y="18"/>
                    </a:lnTo>
                    <a:lnTo>
                      <a:pt x="34" y="26"/>
                    </a:lnTo>
                    <a:lnTo>
                      <a:pt x="64" y="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707C"/>
              </a:solidFill>
              <a:ln w="0">
                <a:solidFill>
                  <a:srgbClr val="00707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39" name="Freeform 4609"/>
              <p:cNvSpPr>
                <a:spLocks noChangeAspect="1"/>
              </p:cNvSpPr>
              <p:nvPr/>
            </p:nvSpPr>
            <p:spPr bwMode="auto">
              <a:xfrm>
                <a:off x="4426" y="2114"/>
                <a:ext cx="64" cy="26"/>
              </a:xfrm>
              <a:custGeom>
                <a:avLst/>
                <a:gdLst>
                  <a:gd name="T0" fmla="*/ 30 w 64"/>
                  <a:gd name="T1" fmla="*/ 0 h 26"/>
                  <a:gd name="T2" fmla="*/ 0 w 64"/>
                  <a:gd name="T3" fmla="*/ 18 h 26"/>
                  <a:gd name="T4" fmla="*/ 34 w 64"/>
                  <a:gd name="T5" fmla="*/ 26 h 26"/>
                  <a:gd name="T6" fmla="*/ 64 w 64"/>
                  <a:gd name="T7" fmla="*/ 8 h 26"/>
                  <a:gd name="T8" fmla="*/ 30 w 64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26"/>
                  <a:gd name="T17" fmla="*/ 64 w 64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26">
                    <a:moveTo>
                      <a:pt x="30" y="0"/>
                    </a:moveTo>
                    <a:lnTo>
                      <a:pt x="0" y="18"/>
                    </a:lnTo>
                    <a:lnTo>
                      <a:pt x="34" y="26"/>
                    </a:lnTo>
                    <a:lnTo>
                      <a:pt x="64" y="8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40" name="Freeform 4610"/>
              <p:cNvSpPr>
                <a:spLocks noChangeAspect="1"/>
              </p:cNvSpPr>
              <p:nvPr/>
            </p:nvSpPr>
            <p:spPr bwMode="auto">
              <a:xfrm>
                <a:off x="4460" y="2122"/>
                <a:ext cx="62" cy="28"/>
              </a:xfrm>
              <a:custGeom>
                <a:avLst/>
                <a:gdLst>
                  <a:gd name="T0" fmla="*/ 30 w 62"/>
                  <a:gd name="T1" fmla="*/ 0 h 28"/>
                  <a:gd name="T2" fmla="*/ 0 w 62"/>
                  <a:gd name="T3" fmla="*/ 18 h 28"/>
                  <a:gd name="T4" fmla="*/ 34 w 62"/>
                  <a:gd name="T5" fmla="*/ 28 h 28"/>
                  <a:gd name="T6" fmla="*/ 62 w 62"/>
                  <a:gd name="T7" fmla="*/ 8 h 28"/>
                  <a:gd name="T8" fmla="*/ 30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30" y="0"/>
                    </a:moveTo>
                    <a:lnTo>
                      <a:pt x="0" y="18"/>
                    </a:lnTo>
                    <a:lnTo>
                      <a:pt x="34" y="28"/>
                    </a:lnTo>
                    <a:lnTo>
                      <a:pt x="62" y="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727E"/>
              </a:solidFill>
              <a:ln w="0">
                <a:solidFill>
                  <a:srgbClr val="00727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41" name="Freeform 4611"/>
              <p:cNvSpPr>
                <a:spLocks noChangeAspect="1"/>
              </p:cNvSpPr>
              <p:nvPr/>
            </p:nvSpPr>
            <p:spPr bwMode="auto">
              <a:xfrm>
                <a:off x="4460" y="2122"/>
                <a:ext cx="62" cy="28"/>
              </a:xfrm>
              <a:custGeom>
                <a:avLst/>
                <a:gdLst>
                  <a:gd name="T0" fmla="*/ 30 w 62"/>
                  <a:gd name="T1" fmla="*/ 0 h 28"/>
                  <a:gd name="T2" fmla="*/ 0 w 62"/>
                  <a:gd name="T3" fmla="*/ 18 h 28"/>
                  <a:gd name="T4" fmla="*/ 34 w 62"/>
                  <a:gd name="T5" fmla="*/ 28 h 28"/>
                  <a:gd name="T6" fmla="*/ 62 w 62"/>
                  <a:gd name="T7" fmla="*/ 8 h 28"/>
                  <a:gd name="T8" fmla="*/ 30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30" y="0"/>
                    </a:moveTo>
                    <a:lnTo>
                      <a:pt x="0" y="18"/>
                    </a:lnTo>
                    <a:lnTo>
                      <a:pt x="34" y="28"/>
                    </a:lnTo>
                    <a:lnTo>
                      <a:pt x="62" y="8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42" name="Freeform 4612"/>
              <p:cNvSpPr>
                <a:spLocks noChangeAspect="1"/>
              </p:cNvSpPr>
              <p:nvPr/>
            </p:nvSpPr>
            <p:spPr bwMode="auto">
              <a:xfrm>
                <a:off x="4494" y="2130"/>
                <a:ext cx="62" cy="30"/>
              </a:xfrm>
              <a:custGeom>
                <a:avLst/>
                <a:gdLst>
                  <a:gd name="T0" fmla="*/ 28 w 62"/>
                  <a:gd name="T1" fmla="*/ 0 h 30"/>
                  <a:gd name="T2" fmla="*/ 0 w 62"/>
                  <a:gd name="T3" fmla="*/ 20 h 30"/>
                  <a:gd name="T4" fmla="*/ 34 w 62"/>
                  <a:gd name="T5" fmla="*/ 30 h 30"/>
                  <a:gd name="T6" fmla="*/ 62 w 62"/>
                  <a:gd name="T7" fmla="*/ 10 h 30"/>
                  <a:gd name="T8" fmla="*/ 28 w 62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0"/>
                  <a:gd name="T17" fmla="*/ 62 w 62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0">
                    <a:moveTo>
                      <a:pt x="28" y="0"/>
                    </a:moveTo>
                    <a:lnTo>
                      <a:pt x="0" y="20"/>
                    </a:lnTo>
                    <a:lnTo>
                      <a:pt x="34" y="30"/>
                    </a:lnTo>
                    <a:lnTo>
                      <a:pt x="62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757F"/>
              </a:solidFill>
              <a:ln w="0">
                <a:solidFill>
                  <a:srgbClr val="00757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43" name="Freeform 4613"/>
              <p:cNvSpPr>
                <a:spLocks noChangeAspect="1"/>
              </p:cNvSpPr>
              <p:nvPr/>
            </p:nvSpPr>
            <p:spPr bwMode="auto">
              <a:xfrm>
                <a:off x="4494" y="2130"/>
                <a:ext cx="62" cy="30"/>
              </a:xfrm>
              <a:custGeom>
                <a:avLst/>
                <a:gdLst>
                  <a:gd name="T0" fmla="*/ 28 w 62"/>
                  <a:gd name="T1" fmla="*/ 0 h 30"/>
                  <a:gd name="T2" fmla="*/ 0 w 62"/>
                  <a:gd name="T3" fmla="*/ 20 h 30"/>
                  <a:gd name="T4" fmla="*/ 34 w 62"/>
                  <a:gd name="T5" fmla="*/ 30 h 30"/>
                  <a:gd name="T6" fmla="*/ 62 w 62"/>
                  <a:gd name="T7" fmla="*/ 10 h 30"/>
                  <a:gd name="T8" fmla="*/ 28 w 62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0"/>
                  <a:gd name="T17" fmla="*/ 62 w 62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0">
                    <a:moveTo>
                      <a:pt x="28" y="0"/>
                    </a:moveTo>
                    <a:lnTo>
                      <a:pt x="0" y="20"/>
                    </a:lnTo>
                    <a:lnTo>
                      <a:pt x="34" y="30"/>
                    </a:lnTo>
                    <a:lnTo>
                      <a:pt x="62" y="10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44" name="Freeform 4614"/>
              <p:cNvSpPr>
                <a:spLocks noChangeAspect="1"/>
              </p:cNvSpPr>
              <p:nvPr/>
            </p:nvSpPr>
            <p:spPr bwMode="auto">
              <a:xfrm>
                <a:off x="4528" y="2140"/>
                <a:ext cx="64" cy="32"/>
              </a:xfrm>
              <a:custGeom>
                <a:avLst/>
                <a:gdLst>
                  <a:gd name="T0" fmla="*/ 28 w 64"/>
                  <a:gd name="T1" fmla="*/ 0 h 32"/>
                  <a:gd name="T2" fmla="*/ 0 w 64"/>
                  <a:gd name="T3" fmla="*/ 20 h 32"/>
                  <a:gd name="T4" fmla="*/ 34 w 64"/>
                  <a:gd name="T5" fmla="*/ 32 h 32"/>
                  <a:gd name="T6" fmla="*/ 64 w 64"/>
                  <a:gd name="T7" fmla="*/ 10 h 32"/>
                  <a:gd name="T8" fmla="*/ 28 w 64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2"/>
                  <a:gd name="T17" fmla="*/ 64 w 64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2">
                    <a:moveTo>
                      <a:pt x="28" y="0"/>
                    </a:moveTo>
                    <a:lnTo>
                      <a:pt x="0" y="20"/>
                    </a:lnTo>
                    <a:lnTo>
                      <a:pt x="34" y="32"/>
                    </a:lnTo>
                    <a:lnTo>
                      <a:pt x="64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7980"/>
              </a:solidFill>
              <a:ln w="0">
                <a:solidFill>
                  <a:srgbClr val="0079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45" name="Freeform 4615"/>
              <p:cNvSpPr>
                <a:spLocks noChangeAspect="1"/>
              </p:cNvSpPr>
              <p:nvPr/>
            </p:nvSpPr>
            <p:spPr bwMode="auto">
              <a:xfrm>
                <a:off x="4528" y="2140"/>
                <a:ext cx="64" cy="32"/>
              </a:xfrm>
              <a:custGeom>
                <a:avLst/>
                <a:gdLst>
                  <a:gd name="T0" fmla="*/ 28 w 64"/>
                  <a:gd name="T1" fmla="*/ 0 h 32"/>
                  <a:gd name="T2" fmla="*/ 0 w 64"/>
                  <a:gd name="T3" fmla="*/ 20 h 32"/>
                  <a:gd name="T4" fmla="*/ 34 w 64"/>
                  <a:gd name="T5" fmla="*/ 32 h 32"/>
                  <a:gd name="T6" fmla="*/ 64 w 64"/>
                  <a:gd name="T7" fmla="*/ 10 h 32"/>
                  <a:gd name="T8" fmla="*/ 28 w 64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2"/>
                  <a:gd name="T17" fmla="*/ 64 w 64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2">
                    <a:moveTo>
                      <a:pt x="28" y="0"/>
                    </a:moveTo>
                    <a:lnTo>
                      <a:pt x="0" y="20"/>
                    </a:lnTo>
                    <a:lnTo>
                      <a:pt x="34" y="32"/>
                    </a:lnTo>
                    <a:lnTo>
                      <a:pt x="64" y="10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46" name="Freeform 4616"/>
              <p:cNvSpPr>
                <a:spLocks noChangeAspect="1"/>
              </p:cNvSpPr>
              <p:nvPr/>
            </p:nvSpPr>
            <p:spPr bwMode="auto">
              <a:xfrm>
                <a:off x="4562" y="2150"/>
                <a:ext cx="64" cy="34"/>
              </a:xfrm>
              <a:custGeom>
                <a:avLst/>
                <a:gdLst>
                  <a:gd name="T0" fmla="*/ 30 w 64"/>
                  <a:gd name="T1" fmla="*/ 0 h 34"/>
                  <a:gd name="T2" fmla="*/ 0 w 64"/>
                  <a:gd name="T3" fmla="*/ 22 h 34"/>
                  <a:gd name="T4" fmla="*/ 36 w 64"/>
                  <a:gd name="T5" fmla="*/ 34 h 34"/>
                  <a:gd name="T6" fmla="*/ 64 w 64"/>
                  <a:gd name="T7" fmla="*/ 14 h 34"/>
                  <a:gd name="T8" fmla="*/ 30 w 64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4"/>
                  <a:gd name="T17" fmla="*/ 64 w 64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4">
                    <a:moveTo>
                      <a:pt x="30" y="0"/>
                    </a:moveTo>
                    <a:lnTo>
                      <a:pt x="0" y="22"/>
                    </a:lnTo>
                    <a:lnTo>
                      <a:pt x="36" y="34"/>
                    </a:lnTo>
                    <a:lnTo>
                      <a:pt x="64" y="14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7D81"/>
              </a:solidFill>
              <a:ln w="0">
                <a:solidFill>
                  <a:srgbClr val="007D8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47" name="Freeform 4617"/>
              <p:cNvSpPr>
                <a:spLocks noChangeAspect="1"/>
              </p:cNvSpPr>
              <p:nvPr/>
            </p:nvSpPr>
            <p:spPr bwMode="auto">
              <a:xfrm>
                <a:off x="4562" y="2150"/>
                <a:ext cx="64" cy="34"/>
              </a:xfrm>
              <a:custGeom>
                <a:avLst/>
                <a:gdLst>
                  <a:gd name="T0" fmla="*/ 30 w 64"/>
                  <a:gd name="T1" fmla="*/ 0 h 34"/>
                  <a:gd name="T2" fmla="*/ 0 w 64"/>
                  <a:gd name="T3" fmla="*/ 22 h 34"/>
                  <a:gd name="T4" fmla="*/ 36 w 64"/>
                  <a:gd name="T5" fmla="*/ 34 h 34"/>
                  <a:gd name="T6" fmla="*/ 64 w 64"/>
                  <a:gd name="T7" fmla="*/ 14 h 34"/>
                  <a:gd name="T8" fmla="*/ 30 w 64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4"/>
                  <a:gd name="T17" fmla="*/ 64 w 64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4">
                    <a:moveTo>
                      <a:pt x="30" y="0"/>
                    </a:moveTo>
                    <a:lnTo>
                      <a:pt x="0" y="22"/>
                    </a:lnTo>
                    <a:lnTo>
                      <a:pt x="36" y="34"/>
                    </a:lnTo>
                    <a:lnTo>
                      <a:pt x="64" y="14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48" name="Freeform 4618"/>
              <p:cNvSpPr>
                <a:spLocks noChangeAspect="1"/>
              </p:cNvSpPr>
              <p:nvPr/>
            </p:nvSpPr>
            <p:spPr bwMode="auto">
              <a:xfrm>
                <a:off x="4598" y="2164"/>
                <a:ext cx="64" cy="36"/>
              </a:xfrm>
              <a:custGeom>
                <a:avLst/>
                <a:gdLst>
                  <a:gd name="T0" fmla="*/ 28 w 64"/>
                  <a:gd name="T1" fmla="*/ 0 h 36"/>
                  <a:gd name="T2" fmla="*/ 0 w 64"/>
                  <a:gd name="T3" fmla="*/ 20 h 36"/>
                  <a:gd name="T4" fmla="*/ 34 w 64"/>
                  <a:gd name="T5" fmla="*/ 36 h 36"/>
                  <a:gd name="T6" fmla="*/ 64 w 64"/>
                  <a:gd name="T7" fmla="*/ 14 h 36"/>
                  <a:gd name="T8" fmla="*/ 28 w 64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6"/>
                  <a:gd name="T17" fmla="*/ 64 w 64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6">
                    <a:moveTo>
                      <a:pt x="28" y="0"/>
                    </a:moveTo>
                    <a:lnTo>
                      <a:pt x="0" y="20"/>
                    </a:lnTo>
                    <a:lnTo>
                      <a:pt x="34" y="36"/>
                    </a:lnTo>
                    <a:lnTo>
                      <a:pt x="64" y="14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88280"/>
              </a:solidFill>
              <a:ln w="0">
                <a:solidFill>
                  <a:srgbClr val="0882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49" name="Freeform 4619"/>
              <p:cNvSpPr>
                <a:spLocks noChangeAspect="1"/>
              </p:cNvSpPr>
              <p:nvPr/>
            </p:nvSpPr>
            <p:spPr bwMode="auto">
              <a:xfrm>
                <a:off x="4598" y="2164"/>
                <a:ext cx="64" cy="36"/>
              </a:xfrm>
              <a:custGeom>
                <a:avLst/>
                <a:gdLst>
                  <a:gd name="T0" fmla="*/ 28 w 64"/>
                  <a:gd name="T1" fmla="*/ 0 h 36"/>
                  <a:gd name="T2" fmla="*/ 0 w 64"/>
                  <a:gd name="T3" fmla="*/ 20 h 36"/>
                  <a:gd name="T4" fmla="*/ 34 w 64"/>
                  <a:gd name="T5" fmla="*/ 36 h 36"/>
                  <a:gd name="T6" fmla="*/ 64 w 64"/>
                  <a:gd name="T7" fmla="*/ 14 h 36"/>
                  <a:gd name="T8" fmla="*/ 28 w 64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6"/>
                  <a:gd name="T17" fmla="*/ 64 w 64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6">
                    <a:moveTo>
                      <a:pt x="28" y="0"/>
                    </a:moveTo>
                    <a:lnTo>
                      <a:pt x="0" y="20"/>
                    </a:lnTo>
                    <a:lnTo>
                      <a:pt x="34" y="36"/>
                    </a:lnTo>
                    <a:lnTo>
                      <a:pt x="64" y="14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50" name="Freeform 4620"/>
              <p:cNvSpPr>
                <a:spLocks noChangeAspect="1"/>
              </p:cNvSpPr>
              <p:nvPr/>
            </p:nvSpPr>
            <p:spPr bwMode="auto">
              <a:xfrm>
                <a:off x="4632" y="2178"/>
                <a:ext cx="66" cy="38"/>
              </a:xfrm>
              <a:custGeom>
                <a:avLst/>
                <a:gdLst>
                  <a:gd name="T0" fmla="*/ 30 w 66"/>
                  <a:gd name="T1" fmla="*/ 0 h 38"/>
                  <a:gd name="T2" fmla="*/ 0 w 66"/>
                  <a:gd name="T3" fmla="*/ 22 h 38"/>
                  <a:gd name="T4" fmla="*/ 36 w 66"/>
                  <a:gd name="T5" fmla="*/ 38 h 38"/>
                  <a:gd name="T6" fmla="*/ 66 w 66"/>
                  <a:gd name="T7" fmla="*/ 16 h 38"/>
                  <a:gd name="T8" fmla="*/ 30 w 66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8"/>
                  <a:gd name="T17" fmla="*/ 66 w 66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8">
                    <a:moveTo>
                      <a:pt x="30" y="0"/>
                    </a:moveTo>
                    <a:lnTo>
                      <a:pt x="0" y="22"/>
                    </a:lnTo>
                    <a:lnTo>
                      <a:pt x="36" y="38"/>
                    </a:lnTo>
                    <a:lnTo>
                      <a:pt x="66" y="16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10887F"/>
              </a:solidFill>
              <a:ln w="0">
                <a:solidFill>
                  <a:srgbClr val="10887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51" name="Freeform 4621"/>
              <p:cNvSpPr>
                <a:spLocks noChangeAspect="1"/>
              </p:cNvSpPr>
              <p:nvPr/>
            </p:nvSpPr>
            <p:spPr bwMode="auto">
              <a:xfrm>
                <a:off x="4632" y="2178"/>
                <a:ext cx="66" cy="38"/>
              </a:xfrm>
              <a:custGeom>
                <a:avLst/>
                <a:gdLst>
                  <a:gd name="T0" fmla="*/ 30 w 66"/>
                  <a:gd name="T1" fmla="*/ 0 h 38"/>
                  <a:gd name="T2" fmla="*/ 0 w 66"/>
                  <a:gd name="T3" fmla="*/ 22 h 38"/>
                  <a:gd name="T4" fmla="*/ 36 w 66"/>
                  <a:gd name="T5" fmla="*/ 38 h 38"/>
                  <a:gd name="T6" fmla="*/ 66 w 66"/>
                  <a:gd name="T7" fmla="*/ 16 h 38"/>
                  <a:gd name="T8" fmla="*/ 30 w 66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8"/>
                  <a:gd name="T17" fmla="*/ 66 w 66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8">
                    <a:moveTo>
                      <a:pt x="30" y="0"/>
                    </a:moveTo>
                    <a:lnTo>
                      <a:pt x="0" y="22"/>
                    </a:lnTo>
                    <a:lnTo>
                      <a:pt x="36" y="38"/>
                    </a:lnTo>
                    <a:lnTo>
                      <a:pt x="66" y="16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52" name="Freeform 4622"/>
              <p:cNvSpPr>
                <a:spLocks noChangeAspect="1"/>
              </p:cNvSpPr>
              <p:nvPr/>
            </p:nvSpPr>
            <p:spPr bwMode="auto">
              <a:xfrm>
                <a:off x="4668" y="2194"/>
                <a:ext cx="66" cy="42"/>
              </a:xfrm>
              <a:custGeom>
                <a:avLst/>
                <a:gdLst>
                  <a:gd name="T0" fmla="*/ 30 w 66"/>
                  <a:gd name="T1" fmla="*/ 0 h 42"/>
                  <a:gd name="T2" fmla="*/ 0 w 66"/>
                  <a:gd name="T3" fmla="*/ 22 h 42"/>
                  <a:gd name="T4" fmla="*/ 38 w 66"/>
                  <a:gd name="T5" fmla="*/ 42 h 42"/>
                  <a:gd name="T6" fmla="*/ 66 w 66"/>
                  <a:gd name="T7" fmla="*/ 20 h 42"/>
                  <a:gd name="T8" fmla="*/ 30 w 66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42"/>
                  <a:gd name="T17" fmla="*/ 66 w 66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42">
                    <a:moveTo>
                      <a:pt x="30" y="0"/>
                    </a:moveTo>
                    <a:lnTo>
                      <a:pt x="0" y="22"/>
                    </a:lnTo>
                    <a:lnTo>
                      <a:pt x="38" y="42"/>
                    </a:lnTo>
                    <a:lnTo>
                      <a:pt x="66" y="2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188E7D"/>
              </a:solidFill>
              <a:ln w="0">
                <a:solidFill>
                  <a:srgbClr val="188E7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53" name="Freeform 4623"/>
              <p:cNvSpPr>
                <a:spLocks noChangeAspect="1"/>
              </p:cNvSpPr>
              <p:nvPr/>
            </p:nvSpPr>
            <p:spPr bwMode="auto">
              <a:xfrm>
                <a:off x="4668" y="2194"/>
                <a:ext cx="66" cy="42"/>
              </a:xfrm>
              <a:custGeom>
                <a:avLst/>
                <a:gdLst>
                  <a:gd name="T0" fmla="*/ 30 w 66"/>
                  <a:gd name="T1" fmla="*/ 0 h 42"/>
                  <a:gd name="T2" fmla="*/ 0 w 66"/>
                  <a:gd name="T3" fmla="*/ 22 h 42"/>
                  <a:gd name="T4" fmla="*/ 38 w 66"/>
                  <a:gd name="T5" fmla="*/ 42 h 42"/>
                  <a:gd name="T6" fmla="*/ 66 w 66"/>
                  <a:gd name="T7" fmla="*/ 20 h 42"/>
                  <a:gd name="T8" fmla="*/ 30 w 66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42"/>
                  <a:gd name="T17" fmla="*/ 66 w 66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42">
                    <a:moveTo>
                      <a:pt x="30" y="0"/>
                    </a:moveTo>
                    <a:lnTo>
                      <a:pt x="0" y="22"/>
                    </a:lnTo>
                    <a:lnTo>
                      <a:pt x="38" y="42"/>
                    </a:lnTo>
                    <a:lnTo>
                      <a:pt x="66" y="20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54" name="Freeform 4624"/>
              <p:cNvSpPr>
                <a:spLocks noChangeAspect="1"/>
              </p:cNvSpPr>
              <p:nvPr/>
            </p:nvSpPr>
            <p:spPr bwMode="auto">
              <a:xfrm>
                <a:off x="4706" y="2214"/>
                <a:ext cx="66" cy="44"/>
              </a:xfrm>
              <a:custGeom>
                <a:avLst/>
                <a:gdLst>
                  <a:gd name="T0" fmla="*/ 28 w 66"/>
                  <a:gd name="T1" fmla="*/ 0 h 44"/>
                  <a:gd name="T2" fmla="*/ 0 w 66"/>
                  <a:gd name="T3" fmla="*/ 22 h 44"/>
                  <a:gd name="T4" fmla="*/ 36 w 66"/>
                  <a:gd name="T5" fmla="*/ 44 h 44"/>
                  <a:gd name="T6" fmla="*/ 66 w 66"/>
                  <a:gd name="T7" fmla="*/ 22 h 44"/>
                  <a:gd name="T8" fmla="*/ 28 w 66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44"/>
                  <a:gd name="T17" fmla="*/ 66 w 66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44">
                    <a:moveTo>
                      <a:pt x="28" y="0"/>
                    </a:moveTo>
                    <a:lnTo>
                      <a:pt x="0" y="22"/>
                    </a:lnTo>
                    <a:lnTo>
                      <a:pt x="36" y="44"/>
                    </a:lnTo>
                    <a:lnTo>
                      <a:pt x="66" y="22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1F947A"/>
              </a:solidFill>
              <a:ln w="0">
                <a:solidFill>
                  <a:srgbClr val="1F947A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55" name="Freeform 4625"/>
              <p:cNvSpPr>
                <a:spLocks noChangeAspect="1"/>
              </p:cNvSpPr>
              <p:nvPr/>
            </p:nvSpPr>
            <p:spPr bwMode="auto">
              <a:xfrm>
                <a:off x="4706" y="2214"/>
                <a:ext cx="66" cy="44"/>
              </a:xfrm>
              <a:custGeom>
                <a:avLst/>
                <a:gdLst>
                  <a:gd name="T0" fmla="*/ 28 w 66"/>
                  <a:gd name="T1" fmla="*/ 0 h 44"/>
                  <a:gd name="T2" fmla="*/ 0 w 66"/>
                  <a:gd name="T3" fmla="*/ 22 h 44"/>
                  <a:gd name="T4" fmla="*/ 36 w 66"/>
                  <a:gd name="T5" fmla="*/ 44 h 44"/>
                  <a:gd name="T6" fmla="*/ 66 w 66"/>
                  <a:gd name="T7" fmla="*/ 22 h 44"/>
                  <a:gd name="T8" fmla="*/ 28 w 66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44"/>
                  <a:gd name="T17" fmla="*/ 66 w 66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44">
                    <a:moveTo>
                      <a:pt x="28" y="0"/>
                    </a:moveTo>
                    <a:lnTo>
                      <a:pt x="0" y="22"/>
                    </a:lnTo>
                    <a:lnTo>
                      <a:pt x="36" y="44"/>
                    </a:lnTo>
                    <a:lnTo>
                      <a:pt x="66" y="22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56" name="Freeform 4626"/>
              <p:cNvSpPr>
                <a:spLocks noChangeAspect="1"/>
              </p:cNvSpPr>
              <p:nvPr/>
            </p:nvSpPr>
            <p:spPr bwMode="auto">
              <a:xfrm>
                <a:off x="4742" y="2236"/>
                <a:ext cx="66" cy="46"/>
              </a:xfrm>
              <a:custGeom>
                <a:avLst/>
                <a:gdLst>
                  <a:gd name="T0" fmla="*/ 30 w 66"/>
                  <a:gd name="T1" fmla="*/ 0 h 46"/>
                  <a:gd name="T2" fmla="*/ 0 w 66"/>
                  <a:gd name="T3" fmla="*/ 22 h 46"/>
                  <a:gd name="T4" fmla="*/ 38 w 66"/>
                  <a:gd name="T5" fmla="*/ 46 h 46"/>
                  <a:gd name="T6" fmla="*/ 66 w 66"/>
                  <a:gd name="T7" fmla="*/ 24 h 46"/>
                  <a:gd name="T8" fmla="*/ 30 w 66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46"/>
                  <a:gd name="T17" fmla="*/ 66 w 66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46">
                    <a:moveTo>
                      <a:pt x="30" y="0"/>
                    </a:moveTo>
                    <a:lnTo>
                      <a:pt x="0" y="22"/>
                    </a:lnTo>
                    <a:lnTo>
                      <a:pt x="38" y="46"/>
                    </a:lnTo>
                    <a:lnTo>
                      <a:pt x="66" y="24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249A76"/>
              </a:solidFill>
              <a:ln w="0">
                <a:solidFill>
                  <a:srgbClr val="249A7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57" name="Freeform 4627"/>
              <p:cNvSpPr>
                <a:spLocks noChangeAspect="1"/>
              </p:cNvSpPr>
              <p:nvPr/>
            </p:nvSpPr>
            <p:spPr bwMode="auto">
              <a:xfrm>
                <a:off x="4742" y="2236"/>
                <a:ext cx="66" cy="46"/>
              </a:xfrm>
              <a:custGeom>
                <a:avLst/>
                <a:gdLst>
                  <a:gd name="T0" fmla="*/ 30 w 66"/>
                  <a:gd name="T1" fmla="*/ 0 h 46"/>
                  <a:gd name="T2" fmla="*/ 0 w 66"/>
                  <a:gd name="T3" fmla="*/ 22 h 46"/>
                  <a:gd name="T4" fmla="*/ 38 w 66"/>
                  <a:gd name="T5" fmla="*/ 46 h 46"/>
                  <a:gd name="T6" fmla="*/ 66 w 66"/>
                  <a:gd name="T7" fmla="*/ 24 h 46"/>
                  <a:gd name="T8" fmla="*/ 30 w 66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46"/>
                  <a:gd name="T17" fmla="*/ 66 w 66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46">
                    <a:moveTo>
                      <a:pt x="30" y="0"/>
                    </a:moveTo>
                    <a:lnTo>
                      <a:pt x="0" y="22"/>
                    </a:lnTo>
                    <a:lnTo>
                      <a:pt x="38" y="46"/>
                    </a:lnTo>
                    <a:lnTo>
                      <a:pt x="66" y="24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58" name="Freeform 4628"/>
              <p:cNvSpPr>
                <a:spLocks noChangeAspect="1"/>
              </p:cNvSpPr>
              <p:nvPr/>
            </p:nvSpPr>
            <p:spPr bwMode="auto">
              <a:xfrm>
                <a:off x="4780" y="2260"/>
                <a:ext cx="66" cy="48"/>
              </a:xfrm>
              <a:custGeom>
                <a:avLst/>
                <a:gdLst>
                  <a:gd name="T0" fmla="*/ 28 w 66"/>
                  <a:gd name="T1" fmla="*/ 0 h 48"/>
                  <a:gd name="T2" fmla="*/ 0 w 66"/>
                  <a:gd name="T3" fmla="*/ 22 h 48"/>
                  <a:gd name="T4" fmla="*/ 38 w 66"/>
                  <a:gd name="T5" fmla="*/ 48 h 48"/>
                  <a:gd name="T6" fmla="*/ 66 w 66"/>
                  <a:gd name="T7" fmla="*/ 26 h 48"/>
                  <a:gd name="T8" fmla="*/ 28 w 66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48"/>
                  <a:gd name="T17" fmla="*/ 66 w 66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48">
                    <a:moveTo>
                      <a:pt x="28" y="0"/>
                    </a:moveTo>
                    <a:lnTo>
                      <a:pt x="0" y="22"/>
                    </a:lnTo>
                    <a:lnTo>
                      <a:pt x="38" y="48"/>
                    </a:lnTo>
                    <a:lnTo>
                      <a:pt x="66" y="26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269E73"/>
              </a:solidFill>
              <a:ln w="0">
                <a:solidFill>
                  <a:srgbClr val="269E7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59" name="Freeform 4629"/>
              <p:cNvSpPr>
                <a:spLocks noChangeAspect="1"/>
              </p:cNvSpPr>
              <p:nvPr/>
            </p:nvSpPr>
            <p:spPr bwMode="auto">
              <a:xfrm>
                <a:off x="4780" y="2260"/>
                <a:ext cx="66" cy="48"/>
              </a:xfrm>
              <a:custGeom>
                <a:avLst/>
                <a:gdLst>
                  <a:gd name="T0" fmla="*/ 28 w 66"/>
                  <a:gd name="T1" fmla="*/ 0 h 48"/>
                  <a:gd name="T2" fmla="*/ 0 w 66"/>
                  <a:gd name="T3" fmla="*/ 22 h 48"/>
                  <a:gd name="T4" fmla="*/ 38 w 66"/>
                  <a:gd name="T5" fmla="*/ 48 h 48"/>
                  <a:gd name="T6" fmla="*/ 66 w 66"/>
                  <a:gd name="T7" fmla="*/ 26 h 48"/>
                  <a:gd name="T8" fmla="*/ 28 w 66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48"/>
                  <a:gd name="T17" fmla="*/ 66 w 66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48">
                    <a:moveTo>
                      <a:pt x="28" y="0"/>
                    </a:moveTo>
                    <a:lnTo>
                      <a:pt x="0" y="22"/>
                    </a:lnTo>
                    <a:lnTo>
                      <a:pt x="38" y="48"/>
                    </a:lnTo>
                    <a:lnTo>
                      <a:pt x="66" y="26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60" name="Freeform 4630"/>
              <p:cNvSpPr>
                <a:spLocks noChangeAspect="1"/>
              </p:cNvSpPr>
              <p:nvPr/>
            </p:nvSpPr>
            <p:spPr bwMode="auto">
              <a:xfrm>
                <a:off x="4818" y="2286"/>
                <a:ext cx="66" cy="48"/>
              </a:xfrm>
              <a:custGeom>
                <a:avLst/>
                <a:gdLst>
                  <a:gd name="T0" fmla="*/ 28 w 66"/>
                  <a:gd name="T1" fmla="*/ 0 h 48"/>
                  <a:gd name="T2" fmla="*/ 0 w 66"/>
                  <a:gd name="T3" fmla="*/ 22 h 48"/>
                  <a:gd name="T4" fmla="*/ 38 w 66"/>
                  <a:gd name="T5" fmla="*/ 48 h 48"/>
                  <a:gd name="T6" fmla="*/ 66 w 66"/>
                  <a:gd name="T7" fmla="*/ 28 h 48"/>
                  <a:gd name="T8" fmla="*/ 28 w 66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48"/>
                  <a:gd name="T17" fmla="*/ 66 w 66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48">
                    <a:moveTo>
                      <a:pt x="28" y="0"/>
                    </a:moveTo>
                    <a:lnTo>
                      <a:pt x="0" y="22"/>
                    </a:lnTo>
                    <a:lnTo>
                      <a:pt x="38" y="48"/>
                    </a:lnTo>
                    <a:lnTo>
                      <a:pt x="66" y="28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25A16F"/>
              </a:solidFill>
              <a:ln w="0">
                <a:solidFill>
                  <a:srgbClr val="25A1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61" name="Freeform 4631"/>
              <p:cNvSpPr>
                <a:spLocks noChangeAspect="1"/>
              </p:cNvSpPr>
              <p:nvPr/>
            </p:nvSpPr>
            <p:spPr bwMode="auto">
              <a:xfrm>
                <a:off x="4818" y="2286"/>
                <a:ext cx="66" cy="48"/>
              </a:xfrm>
              <a:custGeom>
                <a:avLst/>
                <a:gdLst>
                  <a:gd name="T0" fmla="*/ 28 w 66"/>
                  <a:gd name="T1" fmla="*/ 0 h 48"/>
                  <a:gd name="T2" fmla="*/ 0 w 66"/>
                  <a:gd name="T3" fmla="*/ 22 h 48"/>
                  <a:gd name="T4" fmla="*/ 38 w 66"/>
                  <a:gd name="T5" fmla="*/ 48 h 48"/>
                  <a:gd name="T6" fmla="*/ 66 w 66"/>
                  <a:gd name="T7" fmla="*/ 28 h 48"/>
                  <a:gd name="T8" fmla="*/ 28 w 66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48"/>
                  <a:gd name="T17" fmla="*/ 66 w 66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48">
                    <a:moveTo>
                      <a:pt x="28" y="0"/>
                    </a:moveTo>
                    <a:lnTo>
                      <a:pt x="0" y="22"/>
                    </a:lnTo>
                    <a:lnTo>
                      <a:pt x="38" y="48"/>
                    </a:lnTo>
                    <a:lnTo>
                      <a:pt x="66" y="28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62" name="Freeform 4632"/>
              <p:cNvSpPr>
                <a:spLocks noChangeAspect="1"/>
              </p:cNvSpPr>
              <p:nvPr/>
            </p:nvSpPr>
            <p:spPr bwMode="auto">
              <a:xfrm>
                <a:off x="4856" y="2314"/>
                <a:ext cx="68" cy="46"/>
              </a:xfrm>
              <a:custGeom>
                <a:avLst/>
                <a:gdLst>
                  <a:gd name="T0" fmla="*/ 28 w 68"/>
                  <a:gd name="T1" fmla="*/ 0 h 46"/>
                  <a:gd name="T2" fmla="*/ 0 w 68"/>
                  <a:gd name="T3" fmla="*/ 20 h 46"/>
                  <a:gd name="T4" fmla="*/ 40 w 68"/>
                  <a:gd name="T5" fmla="*/ 46 h 46"/>
                  <a:gd name="T6" fmla="*/ 68 w 68"/>
                  <a:gd name="T7" fmla="*/ 26 h 46"/>
                  <a:gd name="T8" fmla="*/ 28 w 68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46"/>
                  <a:gd name="T17" fmla="*/ 68 w 68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46">
                    <a:moveTo>
                      <a:pt x="28" y="0"/>
                    </a:moveTo>
                    <a:lnTo>
                      <a:pt x="0" y="20"/>
                    </a:lnTo>
                    <a:lnTo>
                      <a:pt x="40" y="46"/>
                    </a:lnTo>
                    <a:lnTo>
                      <a:pt x="68" y="26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1FA06D"/>
              </a:solidFill>
              <a:ln w="0">
                <a:solidFill>
                  <a:srgbClr val="1FA06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63" name="Freeform 4633"/>
              <p:cNvSpPr>
                <a:spLocks noChangeAspect="1"/>
              </p:cNvSpPr>
              <p:nvPr/>
            </p:nvSpPr>
            <p:spPr bwMode="auto">
              <a:xfrm>
                <a:off x="4856" y="2314"/>
                <a:ext cx="68" cy="46"/>
              </a:xfrm>
              <a:custGeom>
                <a:avLst/>
                <a:gdLst>
                  <a:gd name="T0" fmla="*/ 28 w 68"/>
                  <a:gd name="T1" fmla="*/ 0 h 46"/>
                  <a:gd name="T2" fmla="*/ 0 w 68"/>
                  <a:gd name="T3" fmla="*/ 20 h 46"/>
                  <a:gd name="T4" fmla="*/ 40 w 68"/>
                  <a:gd name="T5" fmla="*/ 46 h 46"/>
                  <a:gd name="T6" fmla="*/ 68 w 68"/>
                  <a:gd name="T7" fmla="*/ 26 h 46"/>
                  <a:gd name="T8" fmla="*/ 28 w 68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46"/>
                  <a:gd name="T17" fmla="*/ 68 w 68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46">
                    <a:moveTo>
                      <a:pt x="28" y="0"/>
                    </a:moveTo>
                    <a:lnTo>
                      <a:pt x="0" y="20"/>
                    </a:lnTo>
                    <a:lnTo>
                      <a:pt x="40" y="46"/>
                    </a:lnTo>
                    <a:lnTo>
                      <a:pt x="68" y="26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64" name="Freeform 4634"/>
              <p:cNvSpPr>
                <a:spLocks noChangeAspect="1"/>
              </p:cNvSpPr>
              <p:nvPr/>
            </p:nvSpPr>
            <p:spPr bwMode="auto">
              <a:xfrm>
                <a:off x="4896" y="2340"/>
                <a:ext cx="68" cy="44"/>
              </a:xfrm>
              <a:custGeom>
                <a:avLst/>
                <a:gdLst>
                  <a:gd name="T0" fmla="*/ 28 w 68"/>
                  <a:gd name="T1" fmla="*/ 0 h 44"/>
                  <a:gd name="T2" fmla="*/ 0 w 68"/>
                  <a:gd name="T3" fmla="*/ 20 h 44"/>
                  <a:gd name="T4" fmla="*/ 40 w 68"/>
                  <a:gd name="T5" fmla="*/ 44 h 44"/>
                  <a:gd name="T6" fmla="*/ 68 w 68"/>
                  <a:gd name="T7" fmla="*/ 24 h 44"/>
                  <a:gd name="T8" fmla="*/ 28 w 68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44"/>
                  <a:gd name="T17" fmla="*/ 68 w 68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44">
                    <a:moveTo>
                      <a:pt x="28" y="0"/>
                    </a:moveTo>
                    <a:lnTo>
                      <a:pt x="0" y="20"/>
                    </a:lnTo>
                    <a:lnTo>
                      <a:pt x="40" y="44"/>
                    </a:lnTo>
                    <a:lnTo>
                      <a:pt x="68" y="24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149C6C"/>
              </a:solidFill>
              <a:ln w="0">
                <a:solidFill>
                  <a:srgbClr val="149C6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65" name="Freeform 4635"/>
              <p:cNvSpPr>
                <a:spLocks noChangeAspect="1"/>
              </p:cNvSpPr>
              <p:nvPr/>
            </p:nvSpPr>
            <p:spPr bwMode="auto">
              <a:xfrm>
                <a:off x="4896" y="2340"/>
                <a:ext cx="68" cy="44"/>
              </a:xfrm>
              <a:custGeom>
                <a:avLst/>
                <a:gdLst>
                  <a:gd name="T0" fmla="*/ 28 w 68"/>
                  <a:gd name="T1" fmla="*/ 0 h 44"/>
                  <a:gd name="T2" fmla="*/ 0 w 68"/>
                  <a:gd name="T3" fmla="*/ 20 h 44"/>
                  <a:gd name="T4" fmla="*/ 40 w 68"/>
                  <a:gd name="T5" fmla="*/ 44 h 44"/>
                  <a:gd name="T6" fmla="*/ 68 w 68"/>
                  <a:gd name="T7" fmla="*/ 24 h 44"/>
                  <a:gd name="T8" fmla="*/ 28 w 68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44"/>
                  <a:gd name="T17" fmla="*/ 68 w 68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44">
                    <a:moveTo>
                      <a:pt x="28" y="0"/>
                    </a:moveTo>
                    <a:lnTo>
                      <a:pt x="0" y="20"/>
                    </a:lnTo>
                    <a:lnTo>
                      <a:pt x="40" y="44"/>
                    </a:lnTo>
                    <a:lnTo>
                      <a:pt x="68" y="24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66" name="Freeform 4636"/>
              <p:cNvSpPr>
                <a:spLocks noChangeAspect="1"/>
              </p:cNvSpPr>
              <p:nvPr/>
            </p:nvSpPr>
            <p:spPr bwMode="auto">
              <a:xfrm>
                <a:off x="4936" y="2364"/>
                <a:ext cx="68" cy="40"/>
              </a:xfrm>
              <a:custGeom>
                <a:avLst/>
                <a:gdLst>
                  <a:gd name="T0" fmla="*/ 28 w 68"/>
                  <a:gd name="T1" fmla="*/ 0 h 40"/>
                  <a:gd name="T2" fmla="*/ 0 w 68"/>
                  <a:gd name="T3" fmla="*/ 20 h 40"/>
                  <a:gd name="T4" fmla="*/ 40 w 68"/>
                  <a:gd name="T5" fmla="*/ 40 h 40"/>
                  <a:gd name="T6" fmla="*/ 68 w 68"/>
                  <a:gd name="T7" fmla="*/ 20 h 40"/>
                  <a:gd name="T8" fmla="*/ 28 w 68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40"/>
                  <a:gd name="T17" fmla="*/ 68 w 68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40">
                    <a:moveTo>
                      <a:pt x="28" y="0"/>
                    </a:moveTo>
                    <a:lnTo>
                      <a:pt x="0" y="20"/>
                    </a:lnTo>
                    <a:lnTo>
                      <a:pt x="40" y="40"/>
                    </a:lnTo>
                    <a:lnTo>
                      <a:pt x="68" y="2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6946D"/>
              </a:solidFill>
              <a:ln w="0">
                <a:solidFill>
                  <a:srgbClr val="06946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67" name="Freeform 4637"/>
              <p:cNvSpPr>
                <a:spLocks noChangeAspect="1"/>
              </p:cNvSpPr>
              <p:nvPr/>
            </p:nvSpPr>
            <p:spPr bwMode="auto">
              <a:xfrm>
                <a:off x="4936" y="2364"/>
                <a:ext cx="68" cy="40"/>
              </a:xfrm>
              <a:custGeom>
                <a:avLst/>
                <a:gdLst>
                  <a:gd name="T0" fmla="*/ 28 w 68"/>
                  <a:gd name="T1" fmla="*/ 0 h 40"/>
                  <a:gd name="T2" fmla="*/ 0 w 68"/>
                  <a:gd name="T3" fmla="*/ 20 h 40"/>
                  <a:gd name="T4" fmla="*/ 40 w 68"/>
                  <a:gd name="T5" fmla="*/ 40 h 40"/>
                  <a:gd name="T6" fmla="*/ 68 w 68"/>
                  <a:gd name="T7" fmla="*/ 20 h 40"/>
                  <a:gd name="T8" fmla="*/ 28 w 68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40"/>
                  <a:gd name="T17" fmla="*/ 68 w 68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40">
                    <a:moveTo>
                      <a:pt x="28" y="0"/>
                    </a:moveTo>
                    <a:lnTo>
                      <a:pt x="0" y="20"/>
                    </a:lnTo>
                    <a:lnTo>
                      <a:pt x="40" y="40"/>
                    </a:lnTo>
                    <a:lnTo>
                      <a:pt x="68" y="20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68" name="Freeform 4638"/>
              <p:cNvSpPr>
                <a:spLocks noChangeAspect="1"/>
              </p:cNvSpPr>
              <p:nvPr/>
            </p:nvSpPr>
            <p:spPr bwMode="auto">
              <a:xfrm>
                <a:off x="4976" y="2384"/>
                <a:ext cx="68" cy="38"/>
              </a:xfrm>
              <a:custGeom>
                <a:avLst/>
                <a:gdLst>
                  <a:gd name="T0" fmla="*/ 28 w 68"/>
                  <a:gd name="T1" fmla="*/ 0 h 38"/>
                  <a:gd name="T2" fmla="*/ 0 w 68"/>
                  <a:gd name="T3" fmla="*/ 20 h 38"/>
                  <a:gd name="T4" fmla="*/ 40 w 68"/>
                  <a:gd name="T5" fmla="*/ 38 h 38"/>
                  <a:gd name="T6" fmla="*/ 68 w 68"/>
                  <a:gd name="T7" fmla="*/ 18 h 38"/>
                  <a:gd name="T8" fmla="*/ 28 w 68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38"/>
                  <a:gd name="T17" fmla="*/ 68 w 68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38">
                    <a:moveTo>
                      <a:pt x="28" y="0"/>
                    </a:moveTo>
                    <a:lnTo>
                      <a:pt x="0" y="20"/>
                    </a:lnTo>
                    <a:lnTo>
                      <a:pt x="40" y="38"/>
                    </a:lnTo>
                    <a:lnTo>
                      <a:pt x="68" y="18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8A6F"/>
              </a:solidFill>
              <a:ln w="0">
                <a:solidFill>
                  <a:srgbClr val="008A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69" name="Freeform 4639"/>
              <p:cNvSpPr>
                <a:spLocks noChangeAspect="1"/>
              </p:cNvSpPr>
              <p:nvPr/>
            </p:nvSpPr>
            <p:spPr bwMode="auto">
              <a:xfrm>
                <a:off x="4976" y="2384"/>
                <a:ext cx="68" cy="38"/>
              </a:xfrm>
              <a:custGeom>
                <a:avLst/>
                <a:gdLst>
                  <a:gd name="T0" fmla="*/ 28 w 68"/>
                  <a:gd name="T1" fmla="*/ 0 h 38"/>
                  <a:gd name="T2" fmla="*/ 0 w 68"/>
                  <a:gd name="T3" fmla="*/ 20 h 38"/>
                  <a:gd name="T4" fmla="*/ 40 w 68"/>
                  <a:gd name="T5" fmla="*/ 38 h 38"/>
                  <a:gd name="T6" fmla="*/ 68 w 68"/>
                  <a:gd name="T7" fmla="*/ 18 h 38"/>
                  <a:gd name="T8" fmla="*/ 28 w 68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38"/>
                  <a:gd name="T17" fmla="*/ 68 w 68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38">
                    <a:moveTo>
                      <a:pt x="28" y="0"/>
                    </a:moveTo>
                    <a:lnTo>
                      <a:pt x="0" y="20"/>
                    </a:lnTo>
                    <a:lnTo>
                      <a:pt x="40" y="38"/>
                    </a:lnTo>
                    <a:lnTo>
                      <a:pt x="68" y="18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70" name="Freeform 4640"/>
              <p:cNvSpPr>
                <a:spLocks noChangeAspect="1"/>
              </p:cNvSpPr>
              <p:nvPr/>
            </p:nvSpPr>
            <p:spPr bwMode="auto">
              <a:xfrm>
                <a:off x="3876" y="1956"/>
                <a:ext cx="56" cy="24"/>
              </a:xfrm>
              <a:custGeom>
                <a:avLst/>
                <a:gdLst>
                  <a:gd name="T0" fmla="*/ 30 w 56"/>
                  <a:gd name="T1" fmla="*/ 0 h 24"/>
                  <a:gd name="T2" fmla="*/ 0 w 56"/>
                  <a:gd name="T3" fmla="*/ 12 h 24"/>
                  <a:gd name="T4" fmla="*/ 26 w 56"/>
                  <a:gd name="T5" fmla="*/ 24 h 24"/>
                  <a:gd name="T6" fmla="*/ 56 w 56"/>
                  <a:gd name="T7" fmla="*/ 10 h 24"/>
                  <a:gd name="T8" fmla="*/ 30 w 56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4"/>
                  <a:gd name="T17" fmla="*/ 56 w 5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4">
                    <a:moveTo>
                      <a:pt x="30" y="0"/>
                    </a:moveTo>
                    <a:lnTo>
                      <a:pt x="0" y="12"/>
                    </a:lnTo>
                    <a:lnTo>
                      <a:pt x="26" y="24"/>
                    </a:lnTo>
                    <a:lnTo>
                      <a:pt x="56" y="1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71" name="Freeform 4641"/>
              <p:cNvSpPr>
                <a:spLocks noChangeAspect="1"/>
              </p:cNvSpPr>
              <p:nvPr/>
            </p:nvSpPr>
            <p:spPr bwMode="auto">
              <a:xfrm>
                <a:off x="3876" y="1956"/>
                <a:ext cx="56" cy="24"/>
              </a:xfrm>
              <a:custGeom>
                <a:avLst/>
                <a:gdLst>
                  <a:gd name="T0" fmla="*/ 30 w 56"/>
                  <a:gd name="T1" fmla="*/ 0 h 24"/>
                  <a:gd name="T2" fmla="*/ 0 w 56"/>
                  <a:gd name="T3" fmla="*/ 12 h 24"/>
                  <a:gd name="T4" fmla="*/ 26 w 56"/>
                  <a:gd name="T5" fmla="*/ 24 h 24"/>
                  <a:gd name="T6" fmla="*/ 56 w 56"/>
                  <a:gd name="T7" fmla="*/ 10 h 24"/>
                  <a:gd name="T8" fmla="*/ 30 w 56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4"/>
                  <a:gd name="T17" fmla="*/ 56 w 5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4">
                    <a:moveTo>
                      <a:pt x="30" y="0"/>
                    </a:moveTo>
                    <a:lnTo>
                      <a:pt x="0" y="12"/>
                    </a:lnTo>
                    <a:lnTo>
                      <a:pt x="26" y="24"/>
                    </a:lnTo>
                    <a:lnTo>
                      <a:pt x="56" y="10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72" name="Freeform 4642"/>
              <p:cNvSpPr>
                <a:spLocks noChangeAspect="1"/>
              </p:cNvSpPr>
              <p:nvPr/>
            </p:nvSpPr>
            <p:spPr bwMode="auto">
              <a:xfrm>
                <a:off x="3902" y="1966"/>
                <a:ext cx="56" cy="24"/>
              </a:xfrm>
              <a:custGeom>
                <a:avLst/>
                <a:gdLst>
                  <a:gd name="T0" fmla="*/ 30 w 56"/>
                  <a:gd name="T1" fmla="*/ 0 h 24"/>
                  <a:gd name="T2" fmla="*/ 0 w 56"/>
                  <a:gd name="T3" fmla="*/ 14 h 24"/>
                  <a:gd name="T4" fmla="*/ 26 w 56"/>
                  <a:gd name="T5" fmla="*/ 24 h 24"/>
                  <a:gd name="T6" fmla="*/ 56 w 56"/>
                  <a:gd name="T7" fmla="*/ 10 h 24"/>
                  <a:gd name="T8" fmla="*/ 30 w 56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4"/>
                  <a:gd name="T17" fmla="*/ 56 w 5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4">
                    <a:moveTo>
                      <a:pt x="30" y="0"/>
                    </a:moveTo>
                    <a:lnTo>
                      <a:pt x="0" y="14"/>
                    </a:lnTo>
                    <a:lnTo>
                      <a:pt x="26" y="24"/>
                    </a:lnTo>
                    <a:lnTo>
                      <a:pt x="56" y="1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8A6F"/>
              </a:solidFill>
              <a:ln w="0">
                <a:solidFill>
                  <a:srgbClr val="008A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73" name="Freeform 4643"/>
              <p:cNvSpPr>
                <a:spLocks noChangeAspect="1"/>
              </p:cNvSpPr>
              <p:nvPr/>
            </p:nvSpPr>
            <p:spPr bwMode="auto">
              <a:xfrm>
                <a:off x="3902" y="1966"/>
                <a:ext cx="56" cy="24"/>
              </a:xfrm>
              <a:custGeom>
                <a:avLst/>
                <a:gdLst>
                  <a:gd name="T0" fmla="*/ 30 w 56"/>
                  <a:gd name="T1" fmla="*/ 0 h 24"/>
                  <a:gd name="T2" fmla="*/ 0 w 56"/>
                  <a:gd name="T3" fmla="*/ 14 h 24"/>
                  <a:gd name="T4" fmla="*/ 26 w 56"/>
                  <a:gd name="T5" fmla="*/ 24 h 24"/>
                  <a:gd name="T6" fmla="*/ 56 w 56"/>
                  <a:gd name="T7" fmla="*/ 10 h 24"/>
                  <a:gd name="T8" fmla="*/ 30 w 56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4"/>
                  <a:gd name="T17" fmla="*/ 56 w 5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4">
                    <a:moveTo>
                      <a:pt x="30" y="0"/>
                    </a:moveTo>
                    <a:lnTo>
                      <a:pt x="0" y="14"/>
                    </a:lnTo>
                    <a:lnTo>
                      <a:pt x="26" y="24"/>
                    </a:lnTo>
                    <a:lnTo>
                      <a:pt x="56" y="10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74" name="Freeform 4644"/>
              <p:cNvSpPr>
                <a:spLocks noChangeAspect="1"/>
              </p:cNvSpPr>
              <p:nvPr/>
            </p:nvSpPr>
            <p:spPr bwMode="auto">
              <a:xfrm>
                <a:off x="3928" y="1976"/>
                <a:ext cx="56" cy="26"/>
              </a:xfrm>
              <a:custGeom>
                <a:avLst/>
                <a:gdLst>
                  <a:gd name="T0" fmla="*/ 30 w 56"/>
                  <a:gd name="T1" fmla="*/ 0 h 26"/>
                  <a:gd name="T2" fmla="*/ 0 w 56"/>
                  <a:gd name="T3" fmla="*/ 14 h 26"/>
                  <a:gd name="T4" fmla="*/ 26 w 56"/>
                  <a:gd name="T5" fmla="*/ 26 h 26"/>
                  <a:gd name="T6" fmla="*/ 56 w 56"/>
                  <a:gd name="T7" fmla="*/ 12 h 26"/>
                  <a:gd name="T8" fmla="*/ 30 w 56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6"/>
                  <a:gd name="T17" fmla="*/ 56 w 56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6">
                    <a:moveTo>
                      <a:pt x="30" y="0"/>
                    </a:moveTo>
                    <a:lnTo>
                      <a:pt x="0" y="14"/>
                    </a:lnTo>
                    <a:lnTo>
                      <a:pt x="26" y="26"/>
                    </a:lnTo>
                    <a:lnTo>
                      <a:pt x="56" y="1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75" name="Freeform 4645"/>
              <p:cNvSpPr>
                <a:spLocks noChangeAspect="1"/>
              </p:cNvSpPr>
              <p:nvPr/>
            </p:nvSpPr>
            <p:spPr bwMode="auto">
              <a:xfrm>
                <a:off x="3928" y="1976"/>
                <a:ext cx="56" cy="26"/>
              </a:xfrm>
              <a:custGeom>
                <a:avLst/>
                <a:gdLst>
                  <a:gd name="T0" fmla="*/ 30 w 56"/>
                  <a:gd name="T1" fmla="*/ 0 h 26"/>
                  <a:gd name="T2" fmla="*/ 0 w 56"/>
                  <a:gd name="T3" fmla="*/ 14 h 26"/>
                  <a:gd name="T4" fmla="*/ 26 w 56"/>
                  <a:gd name="T5" fmla="*/ 26 h 26"/>
                  <a:gd name="T6" fmla="*/ 56 w 56"/>
                  <a:gd name="T7" fmla="*/ 12 h 26"/>
                  <a:gd name="T8" fmla="*/ 30 w 56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6"/>
                  <a:gd name="T17" fmla="*/ 56 w 56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6">
                    <a:moveTo>
                      <a:pt x="30" y="0"/>
                    </a:moveTo>
                    <a:lnTo>
                      <a:pt x="0" y="14"/>
                    </a:lnTo>
                    <a:lnTo>
                      <a:pt x="26" y="26"/>
                    </a:lnTo>
                    <a:lnTo>
                      <a:pt x="56" y="12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76" name="Freeform 4646"/>
              <p:cNvSpPr>
                <a:spLocks noChangeAspect="1"/>
              </p:cNvSpPr>
              <p:nvPr/>
            </p:nvSpPr>
            <p:spPr bwMode="auto">
              <a:xfrm>
                <a:off x="3954" y="1988"/>
                <a:ext cx="58" cy="26"/>
              </a:xfrm>
              <a:custGeom>
                <a:avLst/>
                <a:gdLst>
                  <a:gd name="T0" fmla="*/ 30 w 58"/>
                  <a:gd name="T1" fmla="*/ 0 h 26"/>
                  <a:gd name="T2" fmla="*/ 0 w 58"/>
                  <a:gd name="T3" fmla="*/ 14 h 26"/>
                  <a:gd name="T4" fmla="*/ 26 w 58"/>
                  <a:gd name="T5" fmla="*/ 26 h 26"/>
                  <a:gd name="T6" fmla="*/ 58 w 58"/>
                  <a:gd name="T7" fmla="*/ 12 h 26"/>
                  <a:gd name="T8" fmla="*/ 30 w 5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6"/>
                  <a:gd name="T17" fmla="*/ 58 w 5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6">
                    <a:moveTo>
                      <a:pt x="30" y="0"/>
                    </a:moveTo>
                    <a:lnTo>
                      <a:pt x="0" y="14"/>
                    </a:lnTo>
                    <a:lnTo>
                      <a:pt x="26" y="26"/>
                    </a:lnTo>
                    <a:lnTo>
                      <a:pt x="58" y="1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77" name="Freeform 4647"/>
              <p:cNvSpPr>
                <a:spLocks noChangeAspect="1"/>
              </p:cNvSpPr>
              <p:nvPr/>
            </p:nvSpPr>
            <p:spPr bwMode="auto">
              <a:xfrm>
                <a:off x="3954" y="1988"/>
                <a:ext cx="58" cy="26"/>
              </a:xfrm>
              <a:custGeom>
                <a:avLst/>
                <a:gdLst>
                  <a:gd name="T0" fmla="*/ 30 w 58"/>
                  <a:gd name="T1" fmla="*/ 0 h 26"/>
                  <a:gd name="T2" fmla="*/ 0 w 58"/>
                  <a:gd name="T3" fmla="*/ 14 h 26"/>
                  <a:gd name="T4" fmla="*/ 26 w 58"/>
                  <a:gd name="T5" fmla="*/ 26 h 26"/>
                  <a:gd name="T6" fmla="*/ 58 w 58"/>
                  <a:gd name="T7" fmla="*/ 12 h 26"/>
                  <a:gd name="T8" fmla="*/ 30 w 5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6"/>
                  <a:gd name="T17" fmla="*/ 58 w 5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6">
                    <a:moveTo>
                      <a:pt x="30" y="0"/>
                    </a:moveTo>
                    <a:lnTo>
                      <a:pt x="0" y="14"/>
                    </a:lnTo>
                    <a:lnTo>
                      <a:pt x="26" y="26"/>
                    </a:lnTo>
                    <a:lnTo>
                      <a:pt x="58" y="12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78" name="Freeform 4648"/>
              <p:cNvSpPr>
                <a:spLocks noChangeAspect="1"/>
              </p:cNvSpPr>
              <p:nvPr/>
            </p:nvSpPr>
            <p:spPr bwMode="auto">
              <a:xfrm>
                <a:off x="3980" y="2000"/>
                <a:ext cx="58" cy="24"/>
              </a:xfrm>
              <a:custGeom>
                <a:avLst/>
                <a:gdLst>
                  <a:gd name="T0" fmla="*/ 32 w 58"/>
                  <a:gd name="T1" fmla="*/ 0 h 24"/>
                  <a:gd name="T2" fmla="*/ 0 w 58"/>
                  <a:gd name="T3" fmla="*/ 14 h 24"/>
                  <a:gd name="T4" fmla="*/ 28 w 58"/>
                  <a:gd name="T5" fmla="*/ 24 h 24"/>
                  <a:gd name="T6" fmla="*/ 58 w 58"/>
                  <a:gd name="T7" fmla="*/ 10 h 24"/>
                  <a:gd name="T8" fmla="*/ 32 w 5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4"/>
                  <a:gd name="T17" fmla="*/ 58 w 5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4">
                    <a:moveTo>
                      <a:pt x="32" y="0"/>
                    </a:moveTo>
                    <a:lnTo>
                      <a:pt x="0" y="14"/>
                    </a:lnTo>
                    <a:lnTo>
                      <a:pt x="28" y="24"/>
                    </a:lnTo>
                    <a:lnTo>
                      <a:pt x="58" y="1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79" name="Freeform 4649"/>
              <p:cNvSpPr>
                <a:spLocks noChangeAspect="1"/>
              </p:cNvSpPr>
              <p:nvPr/>
            </p:nvSpPr>
            <p:spPr bwMode="auto">
              <a:xfrm>
                <a:off x="3980" y="2000"/>
                <a:ext cx="58" cy="24"/>
              </a:xfrm>
              <a:custGeom>
                <a:avLst/>
                <a:gdLst>
                  <a:gd name="T0" fmla="*/ 32 w 58"/>
                  <a:gd name="T1" fmla="*/ 0 h 24"/>
                  <a:gd name="T2" fmla="*/ 0 w 58"/>
                  <a:gd name="T3" fmla="*/ 14 h 24"/>
                  <a:gd name="T4" fmla="*/ 28 w 58"/>
                  <a:gd name="T5" fmla="*/ 24 h 24"/>
                  <a:gd name="T6" fmla="*/ 58 w 58"/>
                  <a:gd name="T7" fmla="*/ 10 h 24"/>
                  <a:gd name="T8" fmla="*/ 32 w 5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4"/>
                  <a:gd name="T17" fmla="*/ 58 w 5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4">
                    <a:moveTo>
                      <a:pt x="32" y="0"/>
                    </a:moveTo>
                    <a:lnTo>
                      <a:pt x="0" y="14"/>
                    </a:lnTo>
                    <a:lnTo>
                      <a:pt x="28" y="24"/>
                    </a:lnTo>
                    <a:lnTo>
                      <a:pt x="58" y="10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80" name="Freeform 4650"/>
              <p:cNvSpPr>
                <a:spLocks noChangeAspect="1"/>
              </p:cNvSpPr>
              <p:nvPr/>
            </p:nvSpPr>
            <p:spPr bwMode="auto">
              <a:xfrm>
                <a:off x="4008" y="2010"/>
                <a:ext cx="58" cy="26"/>
              </a:xfrm>
              <a:custGeom>
                <a:avLst/>
                <a:gdLst>
                  <a:gd name="T0" fmla="*/ 30 w 58"/>
                  <a:gd name="T1" fmla="*/ 0 h 26"/>
                  <a:gd name="T2" fmla="*/ 0 w 58"/>
                  <a:gd name="T3" fmla="*/ 14 h 26"/>
                  <a:gd name="T4" fmla="*/ 28 w 58"/>
                  <a:gd name="T5" fmla="*/ 26 h 26"/>
                  <a:gd name="T6" fmla="*/ 58 w 58"/>
                  <a:gd name="T7" fmla="*/ 12 h 26"/>
                  <a:gd name="T8" fmla="*/ 30 w 5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6"/>
                  <a:gd name="T17" fmla="*/ 58 w 5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6">
                    <a:moveTo>
                      <a:pt x="30" y="0"/>
                    </a:moveTo>
                    <a:lnTo>
                      <a:pt x="0" y="14"/>
                    </a:lnTo>
                    <a:lnTo>
                      <a:pt x="28" y="26"/>
                    </a:lnTo>
                    <a:lnTo>
                      <a:pt x="58" y="1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886F"/>
              </a:solidFill>
              <a:ln w="0">
                <a:solidFill>
                  <a:srgbClr val="0088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81" name="Freeform 4651"/>
              <p:cNvSpPr>
                <a:spLocks noChangeAspect="1"/>
              </p:cNvSpPr>
              <p:nvPr/>
            </p:nvSpPr>
            <p:spPr bwMode="auto">
              <a:xfrm>
                <a:off x="4008" y="2010"/>
                <a:ext cx="58" cy="26"/>
              </a:xfrm>
              <a:custGeom>
                <a:avLst/>
                <a:gdLst>
                  <a:gd name="T0" fmla="*/ 30 w 58"/>
                  <a:gd name="T1" fmla="*/ 0 h 26"/>
                  <a:gd name="T2" fmla="*/ 0 w 58"/>
                  <a:gd name="T3" fmla="*/ 14 h 26"/>
                  <a:gd name="T4" fmla="*/ 28 w 58"/>
                  <a:gd name="T5" fmla="*/ 26 h 26"/>
                  <a:gd name="T6" fmla="*/ 58 w 58"/>
                  <a:gd name="T7" fmla="*/ 12 h 26"/>
                  <a:gd name="T8" fmla="*/ 30 w 5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6"/>
                  <a:gd name="T17" fmla="*/ 58 w 5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6">
                    <a:moveTo>
                      <a:pt x="30" y="0"/>
                    </a:moveTo>
                    <a:lnTo>
                      <a:pt x="0" y="14"/>
                    </a:lnTo>
                    <a:lnTo>
                      <a:pt x="28" y="26"/>
                    </a:lnTo>
                    <a:lnTo>
                      <a:pt x="58" y="12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82" name="Freeform 4652"/>
              <p:cNvSpPr>
                <a:spLocks noChangeAspect="1"/>
              </p:cNvSpPr>
              <p:nvPr/>
            </p:nvSpPr>
            <p:spPr bwMode="auto">
              <a:xfrm>
                <a:off x="4036" y="2022"/>
                <a:ext cx="58" cy="24"/>
              </a:xfrm>
              <a:custGeom>
                <a:avLst/>
                <a:gdLst>
                  <a:gd name="T0" fmla="*/ 30 w 58"/>
                  <a:gd name="T1" fmla="*/ 0 h 24"/>
                  <a:gd name="T2" fmla="*/ 0 w 58"/>
                  <a:gd name="T3" fmla="*/ 14 h 24"/>
                  <a:gd name="T4" fmla="*/ 28 w 58"/>
                  <a:gd name="T5" fmla="*/ 24 h 24"/>
                  <a:gd name="T6" fmla="*/ 58 w 58"/>
                  <a:gd name="T7" fmla="*/ 10 h 24"/>
                  <a:gd name="T8" fmla="*/ 30 w 5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4"/>
                  <a:gd name="T17" fmla="*/ 58 w 5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4">
                    <a:moveTo>
                      <a:pt x="30" y="0"/>
                    </a:moveTo>
                    <a:lnTo>
                      <a:pt x="0" y="14"/>
                    </a:lnTo>
                    <a:lnTo>
                      <a:pt x="28" y="24"/>
                    </a:lnTo>
                    <a:lnTo>
                      <a:pt x="58" y="1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8670"/>
              </a:solidFill>
              <a:ln w="0">
                <a:solidFill>
                  <a:srgbClr val="0086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83" name="Freeform 4653"/>
              <p:cNvSpPr>
                <a:spLocks noChangeAspect="1"/>
              </p:cNvSpPr>
              <p:nvPr/>
            </p:nvSpPr>
            <p:spPr bwMode="auto">
              <a:xfrm>
                <a:off x="4036" y="2022"/>
                <a:ext cx="58" cy="24"/>
              </a:xfrm>
              <a:custGeom>
                <a:avLst/>
                <a:gdLst>
                  <a:gd name="T0" fmla="*/ 30 w 58"/>
                  <a:gd name="T1" fmla="*/ 0 h 24"/>
                  <a:gd name="T2" fmla="*/ 0 w 58"/>
                  <a:gd name="T3" fmla="*/ 14 h 24"/>
                  <a:gd name="T4" fmla="*/ 28 w 58"/>
                  <a:gd name="T5" fmla="*/ 24 h 24"/>
                  <a:gd name="T6" fmla="*/ 58 w 58"/>
                  <a:gd name="T7" fmla="*/ 10 h 24"/>
                  <a:gd name="T8" fmla="*/ 30 w 5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4"/>
                  <a:gd name="T17" fmla="*/ 58 w 5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4">
                    <a:moveTo>
                      <a:pt x="30" y="0"/>
                    </a:moveTo>
                    <a:lnTo>
                      <a:pt x="0" y="14"/>
                    </a:lnTo>
                    <a:lnTo>
                      <a:pt x="28" y="24"/>
                    </a:lnTo>
                    <a:lnTo>
                      <a:pt x="58" y="10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84" name="Freeform 4654"/>
              <p:cNvSpPr>
                <a:spLocks noChangeAspect="1"/>
              </p:cNvSpPr>
              <p:nvPr/>
            </p:nvSpPr>
            <p:spPr bwMode="auto">
              <a:xfrm>
                <a:off x="4064" y="2032"/>
                <a:ext cx="58" cy="26"/>
              </a:xfrm>
              <a:custGeom>
                <a:avLst/>
                <a:gdLst>
                  <a:gd name="T0" fmla="*/ 30 w 58"/>
                  <a:gd name="T1" fmla="*/ 0 h 26"/>
                  <a:gd name="T2" fmla="*/ 0 w 58"/>
                  <a:gd name="T3" fmla="*/ 14 h 26"/>
                  <a:gd name="T4" fmla="*/ 28 w 58"/>
                  <a:gd name="T5" fmla="*/ 26 h 26"/>
                  <a:gd name="T6" fmla="*/ 58 w 58"/>
                  <a:gd name="T7" fmla="*/ 12 h 26"/>
                  <a:gd name="T8" fmla="*/ 30 w 5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6"/>
                  <a:gd name="T17" fmla="*/ 58 w 5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6">
                    <a:moveTo>
                      <a:pt x="30" y="0"/>
                    </a:moveTo>
                    <a:lnTo>
                      <a:pt x="0" y="14"/>
                    </a:lnTo>
                    <a:lnTo>
                      <a:pt x="28" y="26"/>
                    </a:lnTo>
                    <a:lnTo>
                      <a:pt x="58" y="1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8570"/>
              </a:solidFill>
              <a:ln w="0">
                <a:solidFill>
                  <a:srgbClr val="0085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85" name="Freeform 4655"/>
              <p:cNvSpPr>
                <a:spLocks noChangeAspect="1"/>
              </p:cNvSpPr>
              <p:nvPr/>
            </p:nvSpPr>
            <p:spPr bwMode="auto">
              <a:xfrm>
                <a:off x="4064" y="2032"/>
                <a:ext cx="58" cy="26"/>
              </a:xfrm>
              <a:custGeom>
                <a:avLst/>
                <a:gdLst>
                  <a:gd name="T0" fmla="*/ 30 w 58"/>
                  <a:gd name="T1" fmla="*/ 0 h 26"/>
                  <a:gd name="T2" fmla="*/ 0 w 58"/>
                  <a:gd name="T3" fmla="*/ 14 h 26"/>
                  <a:gd name="T4" fmla="*/ 28 w 58"/>
                  <a:gd name="T5" fmla="*/ 26 h 26"/>
                  <a:gd name="T6" fmla="*/ 58 w 58"/>
                  <a:gd name="T7" fmla="*/ 12 h 26"/>
                  <a:gd name="T8" fmla="*/ 30 w 5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6"/>
                  <a:gd name="T17" fmla="*/ 58 w 5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6">
                    <a:moveTo>
                      <a:pt x="30" y="0"/>
                    </a:moveTo>
                    <a:lnTo>
                      <a:pt x="0" y="14"/>
                    </a:lnTo>
                    <a:lnTo>
                      <a:pt x="28" y="26"/>
                    </a:lnTo>
                    <a:lnTo>
                      <a:pt x="58" y="12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86" name="Freeform 4656"/>
              <p:cNvSpPr>
                <a:spLocks noChangeAspect="1"/>
              </p:cNvSpPr>
              <p:nvPr/>
            </p:nvSpPr>
            <p:spPr bwMode="auto">
              <a:xfrm>
                <a:off x="4092" y="2044"/>
                <a:ext cx="58" cy="24"/>
              </a:xfrm>
              <a:custGeom>
                <a:avLst/>
                <a:gdLst>
                  <a:gd name="T0" fmla="*/ 30 w 58"/>
                  <a:gd name="T1" fmla="*/ 0 h 24"/>
                  <a:gd name="T2" fmla="*/ 0 w 58"/>
                  <a:gd name="T3" fmla="*/ 14 h 24"/>
                  <a:gd name="T4" fmla="*/ 28 w 58"/>
                  <a:gd name="T5" fmla="*/ 24 h 24"/>
                  <a:gd name="T6" fmla="*/ 58 w 58"/>
                  <a:gd name="T7" fmla="*/ 10 h 24"/>
                  <a:gd name="T8" fmla="*/ 30 w 5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4"/>
                  <a:gd name="T17" fmla="*/ 58 w 5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4">
                    <a:moveTo>
                      <a:pt x="30" y="0"/>
                    </a:moveTo>
                    <a:lnTo>
                      <a:pt x="0" y="14"/>
                    </a:lnTo>
                    <a:lnTo>
                      <a:pt x="28" y="24"/>
                    </a:lnTo>
                    <a:lnTo>
                      <a:pt x="58" y="1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8370"/>
              </a:solidFill>
              <a:ln w="0">
                <a:solidFill>
                  <a:srgbClr val="0083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87" name="Freeform 4657"/>
              <p:cNvSpPr>
                <a:spLocks noChangeAspect="1"/>
              </p:cNvSpPr>
              <p:nvPr/>
            </p:nvSpPr>
            <p:spPr bwMode="auto">
              <a:xfrm>
                <a:off x="4092" y="2044"/>
                <a:ext cx="58" cy="24"/>
              </a:xfrm>
              <a:custGeom>
                <a:avLst/>
                <a:gdLst>
                  <a:gd name="T0" fmla="*/ 30 w 58"/>
                  <a:gd name="T1" fmla="*/ 0 h 24"/>
                  <a:gd name="T2" fmla="*/ 0 w 58"/>
                  <a:gd name="T3" fmla="*/ 14 h 24"/>
                  <a:gd name="T4" fmla="*/ 28 w 58"/>
                  <a:gd name="T5" fmla="*/ 24 h 24"/>
                  <a:gd name="T6" fmla="*/ 58 w 58"/>
                  <a:gd name="T7" fmla="*/ 10 h 24"/>
                  <a:gd name="T8" fmla="*/ 30 w 5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4"/>
                  <a:gd name="T17" fmla="*/ 58 w 5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4">
                    <a:moveTo>
                      <a:pt x="30" y="0"/>
                    </a:moveTo>
                    <a:lnTo>
                      <a:pt x="0" y="14"/>
                    </a:lnTo>
                    <a:lnTo>
                      <a:pt x="28" y="24"/>
                    </a:lnTo>
                    <a:lnTo>
                      <a:pt x="58" y="10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88" name="Freeform 4658"/>
              <p:cNvSpPr>
                <a:spLocks noChangeAspect="1"/>
              </p:cNvSpPr>
              <p:nvPr/>
            </p:nvSpPr>
            <p:spPr bwMode="auto">
              <a:xfrm>
                <a:off x="4120" y="2054"/>
                <a:ext cx="60" cy="24"/>
              </a:xfrm>
              <a:custGeom>
                <a:avLst/>
                <a:gdLst>
                  <a:gd name="T0" fmla="*/ 30 w 60"/>
                  <a:gd name="T1" fmla="*/ 0 h 24"/>
                  <a:gd name="T2" fmla="*/ 0 w 60"/>
                  <a:gd name="T3" fmla="*/ 14 h 24"/>
                  <a:gd name="T4" fmla="*/ 30 w 60"/>
                  <a:gd name="T5" fmla="*/ 24 h 24"/>
                  <a:gd name="T6" fmla="*/ 60 w 60"/>
                  <a:gd name="T7" fmla="*/ 10 h 24"/>
                  <a:gd name="T8" fmla="*/ 30 w 6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4"/>
                  <a:gd name="T17" fmla="*/ 60 w 6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4">
                    <a:moveTo>
                      <a:pt x="30" y="0"/>
                    </a:moveTo>
                    <a:lnTo>
                      <a:pt x="0" y="14"/>
                    </a:lnTo>
                    <a:lnTo>
                      <a:pt x="30" y="24"/>
                    </a:lnTo>
                    <a:lnTo>
                      <a:pt x="60" y="1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8170"/>
              </a:solidFill>
              <a:ln w="0">
                <a:solidFill>
                  <a:srgbClr val="0081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89" name="Freeform 4659"/>
              <p:cNvSpPr>
                <a:spLocks noChangeAspect="1"/>
              </p:cNvSpPr>
              <p:nvPr/>
            </p:nvSpPr>
            <p:spPr bwMode="auto">
              <a:xfrm>
                <a:off x="4120" y="2054"/>
                <a:ext cx="60" cy="24"/>
              </a:xfrm>
              <a:custGeom>
                <a:avLst/>
                <a:gdLst>
                  <a:gd name="T0" fmla="*/ 30 w 60"/>
                  <a:gd name="T1" fmla="*/ 0 h 24"/>
                  <a:gd name="T2" fmla="*/ 0 w 60"/>
                  <a:gd name="T3" fmla="*/ 14 h 24"/>
                  <a:gd name="T4" fmla="*/ 30 w 60"/>
                  <a:gd name="T5" fmla="*/ 24 h 24"/>
                  <a:gd name="T6" fmla="*/ 60 w 60"/>
                  <a:gd name="T7" fmla="*/ 10 h 24"/>
                  <a:gd name="T8" fmla="*/ 30 w 6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4"/>
                  <a:gd name="T17" fmla="*/ 60 w 6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4">
                    <a:moveTo>
                      <a:pt x="30" y="0"/>
                    </a:moveTo>
                    <a:lnTo>
                      <a:pt x="0" y="14"/>
                    </a:lnTo>
                    <a:lnTo>
                      <a:pt x="30" y="24"/>
                    </a:lnTo>
                    <a:lnTo>
                      <a:pt x="60" y="10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90" name="Freeform 4660"/>
              <p:cNvSpPr>
                <a:spLocks noChangeAspect="1"/>
              </p:cNvSpPr>
              <p:nvPr/>
            </p:nvSpPr>
            <p:spPr bwMode="auto">
              <a:xfrm>
                <a:off x="4150" y="2064"/>
                <a:ext cx="60" cy="24"/>
              </a:xfrm>
              <a:custGeom>
                <a:avLst/>
                <a:gdLst>
                  <a:gd name="T0" fmla="*/ 30 w 60"/>
                  <a:gd name="T1" fmla="*/ 0 h 24"/>
                  <a:gd name="T2" fmla="*/ 0 w 60"/>
                  <a:gd name="T3" fmla="*/ 14 h 24"/>
                  <a:gd name="T4" fmla="*/ 30 w 60"/>
                  <a:gd name="T5" fmla="*/ 24 h 24"/>
                  <a:gd name="T6" fmla="*/ 60 w 60"/>
                  <a:gd name="T7" fmla="*/ 10 h 24"/>
                  <a:gd name="T8" fmla="*/ 30 w 6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4"/>
                  <a:gd name="T17" fmla="*/ 60 w 6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4">
                    <a:moveTo>
                      <a:pt x="30" y="0"/>
                    </a:moveTo>
                    <a:lnTo>
                      <a:pt x="0" y="14"/>
                    </a:lnTo>
                    <a:lnTo>
                      <a:pt x="30" y="24"/>
                    </a:lnTo>
                    <a:lnTo>
                      <a:pt x="60" y="1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7E71"/>
              </a:solidFill>
              <a:ln w="0">
                <a:solidFill>
                  <a:srgbClr val="007E7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91" name="Freeform 4661"/>
              <p:cNvSpPr>
                <a:spLocks noChangeAspect="1"/>
              </p:cNvSpPr>
              <p:nvPr/>
            </p:nvSpPr>
            <p:spPr bwMode="auto">
              <a:xfrm>
                <a:off x="4150" y="2064"/>
                <a:ext cx="60" cy="24"/>
              </a:xfrm>
              <a:custGeom>
                <a:avLst/>
                <a:gdLst>
                  <a:gd name="T0" fmla="*/ 30 w 60"/>
                  <a:gd name="T1" fmla="*/ 0 h 24"/>
                  <a:gd name="T2" fmla="*/ 0 w 60"/>
                  <a:gd name="T3" fmla="*/ 14 h 24"/>
                  <a:gd name="T4" fmla="*/ 30 w 60"/>
                  <a:gd name="T5" fmla="*/ 24 h 24"/>
                  <a:gd name="T6" fmla="*/ 60 w 60"/>
                  <a:gd name="T7" fmla="*/ 10 h 24"/>
                  <a:gd name="T8" fmla="*/ 30 w 6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4"/>
                  <a:gd name="T17" fmla="*/ 60 w 6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4">
                    <a:moveTo>
                      <a:pt x="30" y="0"/>
                    </a:moveTo>
                    <a:lnTo>
                      <a:pt x="0" y="14"/>
                    </a:lnTo>
                    <a:lnTo>
                      <a:pt x="30" y="24"/>
                    </a:lnTo>
                    <a:lnTo>
                      <a:pt x="60" y="10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92" name="Freeform 4662"/>
              <p:cNvSpPr>
                <a:spLocks noChangeAspect="1"/>
              </p:cNvSpPr>
              <p:nvPr/>
            </p:nvSpPr>
            <p:spPr bwMode="auto">
              <a:xfrm>
                <a:off x="4180" y="2074"/>
                <a:ext cx="60" cy="24"/>
              </a:xfrm>
              <a:custGeom>
                <a:avLst/>
                <a:gdLst>
                  <a:gd name="T0" fmla="*/ 30 w 60"/>
                  <a:gd name="T1" fmla="*/ 0 h 24"/>
                  <a:gd name="T2" fmla="*/ 0 w 60"/>
                  <a:gd name="T3" fmla="*/ 14 h 24"/>
                  <a:gd name="T4" fmla="*/ 28 w 60"/>
                  <a:gd name="T5" fmla="*/ 24 h 24"/>
                  <a:gd name="T6" fmla="*/ 60 w 60"/>
                  <a:gd name="T7" fmla="*/ 8 h 24"/>
                  <a:gd name="T8" fmla="*/ 30 w 6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4"/>
                  <a:gd name="T17" fmla="*/ 60 w 6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4">
                    <a:moveTo>
                      <a:pt x="30" y="0"/>
                    </a:moveTo>
                    <a:lnTo>
                      <a:pt x="0" y="14"/>
                    </a:lnTo>
                    <a:lnTo>
                      <a:pt x="28" y="24"/>
                    </a:lnTo>
                    <a:lnTo>
                      <a:pt x="60" y="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7C72"/>
              </a:solidFill>
              <a:ln w="0">
                <a:solidFill>
                  <a:srgbClr val="007C7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93" name="Freeform 4663"/>
              <p:cNvSpPr>
                <a:spLocks noChangeAspect="1"/>
              </p:cNvSpPr>
              <p:nvPr/>
            </p:nvSpPr>
            <p:spPr bwMode="auto">
              <a:xfrm>
                <a:off x="4180" y="2074"/>
                <a:ext cx="60" cy="24"/>
              </a:xfrm>
              <a:custGeom>
                <a:avLst/>
                <a:gdLst>
                  <a:gd name="T0" fmla="*/ 30 w 60"/>
                  <a:gd name="T1" fmla="*/ 0 h 24"/>
                  <a:gd name="T2" fmla="*/ 0 w 60"/>
                  <a:gd name="T3" fmla="*/ 14 h 24"/>
                  <a:gd name="T4" fmla="*/ 28 w 60"/>
                  <a:gd name="T5" fmla="*/ 24 h 24"/>
                  <a:gd name="T6" fmla="*/ 60 w 60"/>
                  <a:gd name="T7" fmla="*/ 8 h 24"/>
                  <a:gd name="T8" fmla="*/ 30 w 6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4"/>
                  <a:gd name="T17" fmla="*/ 60 w 6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4">
                    <a:moveTo>
                      <a:pt x="30" y="0"/>
                    </a:moveTo>
                    <a:lnTo>
                      <a:pt x="0" y="14"/>
                    </a:lnTo>
                    <a:lnTo>
                      <a:pt x="28" y="24"/>
                    </a:lnTo>
                    <a:lnTo>
                      <a:pt x="60" y="8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94" name="Freeform 4664"/>
              <p:cNvSpPr>
                <a:spLocks noChangeAspect="1"/>
              </p:cNvSpPr>
              <p:nvPr/>
            </p:nvSpPr>
            <p:spPr bwMode="auto">
              <a:xfrm>
                <a:off x="4208" y="2082"/>
                <a:ext cx="62" cy="26"/>
              </a:xfrm>
              <a:custGeom>
                <a:avLst/>
                <a:gdLst>
                  <a:gd name="T0" fmla="*/ 32 w 62"/>
                  <a:gd name="T1" fmla="*/ 0 h 26"/>
                  <a:gd name="T2" fmla="*/ 0 w 62"/>
                  <a:gd name="T3" fmla="*/ 16 h 26"/>
                  <a:gd name="T4" fmla="*/ 32 w 62"/>
                  <a:gd name="T5" fmla="*/ 26 h 26"/>
                  <a:gd name="T6" fmla="*/ 62 w 62"/>
                  <a:gd name="T7" fmla="*/ 10 h 26"/>
                  <a:gd name="T8" fmla="*/ 32 w 62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6"/>
                  <a:gd name="T17" fmla="*/ 62 w 6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6">
                    <a:moveTo>
                      <a:pt x="32" y="0"/>
                    </a:moveTo>
                    <a:lnTo>
                      <a:pt x="0" y="16"/>
                    </a:lnTo>
                    <a:lnTo>
                      <a:pt x="32" y="26"/>
                    </a:lnTo>
                    <a:lnTo>
                      <a:pt x="62" y="1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7972"/>
              </a:solidFill>
              <a:ln w="0">
                <a:solidFill>
                  <a:srgbClr val="00797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95" name="Freeform 4665"/>
              <p:cNvSpPr>
                <a:spLocks noChangeAspect="1"/>
              </p:cNvSpPr>
              <p:nvPr/>
            </p:nvSpPr>
            <p:spPr bwMode="auto">
              <a:xfrm>
                <a:off x="4208" y="2082"/>
                <a:ext cx="62" cy="26"/>
              </a:xfrm>
              <a:custGeom>
                <a:avLst/>
                <a:gdLst>
                  <a:gd name="T0" fmla="*/ 32 w 62"/>
                  <a:gd name="T1" fmla="*/ 0 h 26"/>
                  <a:gd name="T2" fmla="*/ 0 w 62"/>
                  <a:gd name="T3" fmla="*/ 16 h 26"/>
                  <a:gd name="T4" fmla="*/ 32 w 62"/>
                  <a:gd name="T5" fmla="*/ 26 h 26"/>
                  <a:gd name="T6" fmla="*/ 62 w 62"/>
                  <a:gd name="T7" fmla="*/ 10 h 26"/>
                  <a:gd name="T8" fmla="*/ 32 w 62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6"/>
                  <a:gd name="T17" fmla="*/ 62 w 6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6">
                    <a:moveTo>
                      <a:pt x="32" y="0"/>
                    </a:moveTo>
                    <a:lnTo>
                      <a:pt x="0" y="16"/>
                    </a:lnTo>
                    <a:lnTo>
                      <a:pt x="32" y="26"/>
                    </a:lnTo>
                    <a:lnTo>
                      <a:pt x="62" y="10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96" name="Freeform 4666"/>
              <p:cNvSpPr>
                <a:spLocks noChangeAspect="1"/>
              </p:cNvSpPr>
              <p:nvPr/>
            </p:nvSpPr>
            <p:spPr bwMode="auto">
              <a:xfrm>
                <a:off x="4240" y="2092"/>
                <a:ext cx="60" cy="24"/>
              </a:xfrm>
              <a:custGeom>
                <a:avLst/>
                <a:gdLst>
                  <a:gd name="T0" fmla="*/ 30 w 60"/>
                  <a:gd name="T1" fmla="*/ 0 h 24"/>
                  <a:gd name="T2" fmla="*/ 0 w 60"/>
                  <a:gd name="T3" fmla="*/ 16 h 24"/>
                  <a:gd name="T4" fmla="*/ 30 w 60"/>
                  <a:gd name="T5" fmla="*/ 24 h 24"/>
                  <a:gd name="T6" fmla="*/ 60 w 60"/>
                  <a:gd name="T7" fmla="*/ 8 h 24"/>
                  <a:gd name="T8" fmla="*/ 30 w 6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4"/>
                  <a:gd name="T17" fmla="*/ 60 w 6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4">
                    <a:moveTo>
                      <a:pt x="30" y="0"/>
                    </a:moveTo>
                    <a:lnTo>
                      <a:pt x="0" y="16"/>
                    </a:lnTo>
                    <a:lnTo>
                      <a:pt x="30" y="24"/>
                    </a:lnTo>
                    <a:lnTo>
                      <a:pt x="60" y="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7774"/>
              </a:solidFill>
              <a:ln w="0">
                <a:solidFill>
                  <a:srgbClr val="00777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97" name="Freeform 4667"/>
              <p:cNvSpPr>
                <a:spLocks noChangeAspect="1"/>
              </p:cNvSpPr>
              <p:nvPr/>
            </p:nvSpPr>
            <p:spPr bwMode="auto">
              <a:xfrm>
                <a:off x="4240" y="2092"/>
                <a:ext cx="60" cy="24"/>
              </a:xfrm>
              <a:custGeom>
                <a:avLst/>
                <a:gdLst>
                  <a:gd name="T0" fmla="*/ 30 w 60"/>
                  <a:gd name="T1" fmla="*/ 0 h 24"/>
                  <a:gd name="T2" fmla="*/ 0 w 60"/>
                  <a:gd name="T3" fmla="*/ 16 h 24"/>
                  <a:gd name="T4" fmla="*/ 30 w 60"/>
                  <a:gd name="T5" fmla="*/ 24 h 24"/>
                  <a:gd name="T6" fmla="*/ 60 w 60"/>
                  <a:gd name="T7" fmla="*/ 8 h 24"/>
                  <a:gd name="T8" fmla="*/ 30 w 6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4"/>
                  <a:gd name="T17" fmla="*/ 60 w 6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4">
                    <a:moveTo>
                      <a:pt x="30" y="0"/>
                    </a:moveTo>
                    <a:lnTo>
                      <a:pt x="0" y="16"/>
                    </a:lnTo>
                    <a:lnTo>
                      <a:pt x="30" y="24"/>
                    </a:lnTo>
                    <a:lnTo>
                      <a:pt x="60" y="8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98" name="Freeform 4668"/>
              <p:cNvSpPr>
                <a:spLocks noChangeAspect="1"/>
              </p:cNvSpPr>
              <p:nvPr/>
            </p:nvSpPr>
            <p:spPr bwMode="auto">
              <a:xfrm>
                <a:off x="4270" y="2100"/>
                <a:ext cx="60" cy="24"/>
              </a:xfrm>
              <a:custGeom>
                <a:avLst/>
                <a:gdLst>
                  <a:gd name="T0" fmla="*/ 30 w 60"/>
                  <a:gd name="T1" fmla="*/ 0 h 24"/>
                  <a:gd name="T2" fmla="*/ 0 w 60"/>
                  <a:gd name="T3" fmla="*/ 16 h 24"/>
                  <a:gd name="T4" fmla="*/ 30 w 60"/>
                  <a:gd name="T5" fmla="*/ 24 h 24"/>
                  <a:gd name="T6" fmla="*/ 60 w 60"/>
                  <a:gd name="T7" fmla="*/ 8 h 24"/>
                  <a:gd name="T8" fmla="*/ 30 w 6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4"/>
                  <a:gd name="T17" fmla="*/ 60 w 6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4">
                    <a:moveTo>
                      <a:pt x="30" y="0"/>
                    </a:moveTo>
                    <a:lnTo>
                      <a:pt x="0" y="16"/>
                    </a:lnTo>
                    <a:lnTo>
                      <a:pt x="30" y="24"/>
                    </a:lnTo>
                    <a:lnTo>
                      <a:pt x="60" y="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7575"/>
              </a:solidFill>
              <a:ln w="0">
                <a:solidFill>
                  <a:srgbClr val="00757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99" name="Freeform 4669"/>
              <p:cNvSpPr>
                <a:spLocks noChangeAspect="1"/>
              </p:cNvSpPr>
              <p:nvPr/>
            </p:nvSpPr>
            <p:spPr bwMode="auto">
              <a:xfrm>
                <a:off x="4270" y="2100"/>
                <a:ext cx="60" cy="24"/>
              </a:xfrm>
              <a:custGeom>
                <a:avLst/>
                <a:gdLst>
                  <a:gd name="T0" fmla="*/ 30 w 60"/>
                  <a:gd name="T1" fmla="*/ 0 h 24"/>
                  <a:gd name="T2" fmla="*/ 0 w 60"/>
                  <a:gd name="T3" fmla="*/ 16 h 24"/>
                  <a:gd name="T4" fmla="*/ 30 w 60"/>
                  <a:gd name="T5" fmla="*/ 24 h 24"/>
                  <a:gd name="T6" fmla="*/ 60 w 60"/>
                  <a:gd name="T7" fmla="*/ 8 h 24"/>
                  <a:gd name="T8" fmla="*/ 30 w 6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4"/>
                  <a:gd name="T17" fmla="*/ 60 w 6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4">
                    <a:moveTo>
                      <a:pt x="30" y="0"/>
                    </a:moveTo>
                    <a:lnTo>
                      <a:pt x="0" y="16"/>
                    </a:lnTo>
                    <a:lnTo>
                      <a:pt x="30" y="24"/>
                    </a:lnTo>
                    <a:lnTo>
                      <a:pt x="60" y="8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00" name="Freeform 4670"/>
              <p:cNvSpPr>
                <a:spLocks noChangeAspect="1"/>
              </p:cNvSpPr>
              <p:nvPr/>
            </p:nvSpPr>
            <p:spPr bwMode="auto">
              <a:xfrm>
                <a:off x="4300" y="2108"/>
                <a:ext cx="62" cy="26"/>
              </a:xfrm>
              <a:custGeom>
                <a:avLst/>
                <a:gdLst>
                  <a:gd name="T0" fmla="*/ 30 w 62"/>
                  <a:gd name="T1" fmla="*/ 0 h 26"/>
                  <a:gd name="T2" fmla="*/ 0 w 62"/>
                  <a:gd name="T3" fmla="*/ 16 h 26"/>
                  <a:gd name="T4" fmla="*/ 32 w 62"/>
                  <a:gd name="T5" fmla="*/ 26 h 26"/>
                  <a:gd name="T6" fmla="*/ 62 w 62"/>
                  <a:gd name="T7" fmla="*/ 8 h 26"/>
                  <a:gd name="T8" fmla="*/ 30 w 62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6"/>
                  <a:gd name="T17" fmla="*/ 62 w 6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6">
                    <a:moveTo>
                      <a:pt x="30" y="0"/>
                    </a:moveTo>
                    <a:lnTo>
                      <a:pt x="0" y="16"/>
                    </a:lnTo>
                    <a:lnTo>
                      <a:pt x="32" y="26"/>
                    </a:lnTo>
                    <a:lnTo>
                      <a:pt x="62" y="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7376"/>
              </a:solidFill>
              <a:ln w="0">
                <a:solidFill>
                  <a:srgbClr val="00737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01" name="Freeform 4671"/>
              <p:cNvSpPr>
                <a:spLocks noChangeAspect="1"/>
              </p:cNvSpPr>
              <p:nvPr/>
            </p:nvSpPr>
            <p:spPr bwMode="auto">
              <a:xfrm>
                <a:off x="4300" y="2108"/>
                <a:ext cx="62" cy="26"/>
              </a:xfrm>
              <a:custGeom>
                <a:avLst/>
                <a:gdLst>
                  <a:gd name="T0" fmla="*/ 30 w 62"/>
                  <a:gd name="T1" fmla="*/ 0 h 26"/>
                  <a:gd name="T2" fmla="*/ 0 w 62"/>
                  <a:gd name="T3" fmla="*/ 16 h 26"/>
                  <a:gd name="T4" fmla="*/ 32 w 62"/>
                  <a:gd name="T5" fmla="*/ 26 h 26"/>
                  <a:gd name="T6" fmla="*/ 62 w 62"/>
                  <a:gd name="T7" fmla="*/ 8 h 26"/>
                  <a:gd name="T8" fmla="*/ 30 w 62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6"/>
                  <a:gd name="T17" fmla="*/ 62 w 6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6">
                    <a:moveTo>
                      <a:pt x="30" y="0"/>
                    </a:moveTo>
                    <a:lnTo>
                      <a:pt x="0" y="16"/>
                    </a:lnTo>
                    <a:lnTo>
                      <a:pt x="32" y="26"/>
                    </a:lnTo>
                    <a:lnTo>
                      <a:pt x="62" y="8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02" name="Freeform 4672"/>
              <p:cNvSpPr>
                <a:spLocks noChangeAspect="1"/>
              </p:cNvSpPr>
              <p:nvPr/>
            </p:nvSpPr>
            <p:spPr bwMode="auto">
              <a:xfrm>
                <a:off x="4332" y="2116"/>
                <a:ext cx="62" cy="26"/>
              </a:xfrm>
              <a:custGeom>
                <a:avLst/>
                <a:gdLst>
                  <a:gd name="T0" fmla="*/ 30 w 62"/>
                  <a:gd name="T1" fmla="*/ 0 h 26"/>
                  <a:gd name="T2" fmla="*/ 0 w 62"/>
                  <a:gd name="T3" fmla="*/ 18 h 26"/>
                  <a:gd name="T4" fmla="*/ 32 w 62"/>
                  <a:gd name="T5" fmla="*/ 26 h 26"/>
                  <a:gd name="T6" fmla="*/ 62 w 62"/>
                  <a:gd name="T7" fmla="*/ 8 h 26"/>
                  <a:gd name="T8" fmla="*/ 30 w 62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6"/>
                  <a:gd name="T17" fmla="*/ 62 w 6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6">
                    <a:moveTo>
                      <a:pt x="30" y="0"/>
                    </a:moveTo>
                    <a:lnTo>
                      <a:pt x="0" y="18"/>
                    </a:lnTo>
                    <a:lnTo>
                      <a:pt x="32" y="26"/>
                    </a:lnTo>
                    <a:lnTo>
                      <a:pt x="62" y="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7278"/>
              </a:solidFill>
              <a:ln w="0">
                <a:solidFill>
                  <a:srgbClr val="00727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03" name="Freeform 4673"/>
              <p:cNvSpPr>
                <a:spLocks noChangeAspect="1"/>
              </p:cNvSpPr>
              <p:nvPr/>
            </p:nvSpPr>
            <p:spPr bwMode="auto">
              <a:xfrm>
                <a:off x="4332" y="2116"/>
                <a:ext cx="62" cy="26"/>
              </a:xfrm>
              <a:custGeom>
                <a:avLst/>
                <a:gdLst>
                  <a:gd name="T0" fmla="*/ 30 w 62"/>
                  <a:gd name="T1" fmla="*/ 0 h 26"/>
                  <a:gd name="T2" fmla="*/ 0 w 62"/>
                  <a:gd name="T3" fmla="*/ 18 h 26"/>
                  <a:gd name="T4" fmla="*/ 32 w 62"/>
                  <a:gd name="T5" fmla="*/ 26 h 26"/>
                  <a:gd name="T6" fmla="*/ 62 w 62"/>
                  <a:gd name="T7" fmla="*/ 8 h 26"/>
                  <a:gd name="T8" fmla="*/ 30 w 62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6"/>
                  <a:gd name="T17" fmla="*/ 62 w 6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6">
                    <a:moveTo>
                      <a:pt x="30" y="0"/>
                    </a:moveTo>
                    <a:lnTo>
                      <a:pt x="0" y="18"/>
                    </a:lnTo>
                    <a:lnTo>
                      <a:pt x="32" y="26"/>
                    </a:lnTo>
                    <a:lnTo>
                      <a:pt x="62" y="8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04" name="Freeform 4674"/>
              <p:cNvSpPr>
                <a:spLocks noChangeAspect="1"/>
              </p:cNvSpPr>
              <p:nvPr/>
            </p:nvSpPr>
            <p:spPr bwMode="auto">
              <a:xfrm>
                <a:off x="4364" y="2124"/>
                <a:ext cx="62" cy="26"/>
              </a:xfrm>
              <a:custGeom>
                <a:avLst/>
                <a:gdLst>
                  <a:gd name="T0" fmla="*/ 30 w 62"/>
                  <a:gd name="T1" fmla="*/ 0 h 26"/>
                  <a:gd name="T2" fmla="*/ 0 w 62"/>
                  <a:gd name="T3" fmla="*/ 18 h 26"/>
                  <a:gd name="T4" fmla="*/ 32 w 62"/>
                  <a:gd name="T5" fmla="*/ 26 h 26"/>
                  <a:gd name="T6" fmla="*/ 62 w 62"/>
                  <a:gd name="T7" fmla="*/ 8 h 26"/>
                  <a:gd name="T8" fmla="*/ 30 w 62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6"/>
                  <a:gd name="T17" fmla="*/ 62 w 6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6">
                    <a:moveTo>
                      <a:pt x="30" y="0"/>
                    </a:moveTo>
                    <a:lnTo>
                      <a:pt x="0" y="18"/>
                    </a:lnTo>
                    <a:lnTo>
                      <a:pt x="32" y="26"/>
                    </a:lnTo>
                    <a:lnTo>
                      <a:pt x="62" y="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727A"/>
              </a:solidFill>
              <a:ln w="0">
                <a:solidFill>
                  <a:srgbClr val="00727A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05" name="Freeform 4675"/>
              <p:cNvSpPr>
                <a:spLocks noChangeAspect="1"/>
              </p:cNvSpPr>
              <p:nvPr/>
            </p:nvSpPr>
            <p:spPr bwMode="auto">
              <a:xfrm>
                <a:off x="4364" y="2124"/>
                <a:ext cx="62" cy="26"/>
              </a:xfrm>
              <a:custGeom>
                <a:avLst/>
                <a:gdLst>
                  <a:gd name="T0" fmla="*/ 30 w 62"/>
                  <a:gd name="T1" fmla="*/ 0 h 26"/>
                  <a:gd name="T2" fmla="*/ 0 w 62"/>
                  <a:gd name="T3" fmla="*/ 18 h 26"/>
                  <a:gd name="T4" fmla="*/ 32 w 62"/>
                  <a:gd name="T5" fmla="*/ 26 h 26"/>
                  <a:gd name="T6" fmla="*/ 62 w 62"/>
                  <a:gd name="T7" fmla="*/ 8 h 26"/>
                  <a:gd name="T8" fmla="*/ 30 w 62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6"/>
                  <a:gd name="T17" fmla="*/ 62 w 6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6">
                    <a:moveTo>
                      <a:pt x="30" y="0"/>
                    </a:moveTo>
                    <a:lnTo>
                      <a:pt x="0" y="18"/>
                    </a:lnTo>
                    <a:lnTo>
                      <a:pt x="32" y="26"/>
                    </a:lnTo>
                    <a:lnTo>
                      <a:pt x="62" y="8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06" name="Freeform 4676"/>
              <p:cNvSpPr>
                <a:spLocks noChangeAspect="1"/>
              </p:cNvSpPr>
              <p:nvPr/>
            </p:nvSpPr>
            <p:spPr bwMode="auto">
              <a:xfrm>
                <a:off x="4396" y="2132"/>
                <a:ext cx="64" cy="28"/>
              </a:xfrm>
              <a:custGeom>
                <a:avLst/>
                <a:gdLst>
                  <a:gd name="T0" fmla="*/ 30 w 64"/>
                  <a:gd name="T1" fmla="*/ 0 h 28"/>
                  <a:gd name="T2" fmla="*/ 0 w 64"/>
                  <a:gd name="T3" fmla="*/ 18 h 28"/>
                  <a:gd name="T4" fmla="*/ 34 w 64"/>
                  <a:gd name="T5" fmla="*/ 28 h 28"/>
                  <a:gd name="T6" fmla="*/ 64 w 64"/>
                  <a:gd name="T7" fmla="*/ 8 h 28"/>
                  <a:gd name="T8" fmla="*/ 30 w 64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28"/>
                  <a:gd name="T17" fmla="*/ 64 w 64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28">
                    <a:moveTo>
                      <a:pt x="30" y="0"/>
                    </a:moveTo>
                    <a:lnTo>
                      <a:pt x="0" y="18"/>
                    </a:lnTo>
                    <a:lnTo>
                      <a:pt x="34" y="28"/>
                    </a:lnTo>
                    <a:lnTo>
                      <a:pt x="64" y="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727B"/>
              </a:solidFill>
              <a:ln w="0">
                <a:solidFill>
                  <a:srgbClr val="00727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07" name="Freeform 4677"/>
              <p:cNvSpPr>
                <a:spLocks noChangeAspect="1"/>
              </p:cNvSpPr>
              <p:nvPr/>
            </p:nvSpPr>
            <p:spPr bwMode="auto">
              <a:xfrm>
                <a:off x="4396" y="2132"/>
                <a:ext cx="64" cy="28"/>
              </a:xfrm>
              <a:custGeom>
                <a:avLst/>
                <a:gdLst>
                  <a:gd name="T0" fmla="*/ 30 w 64"/>
                  <a:gd name="T1" fmla="*/ 0 h 28"/>
                  <a:gd name="T2" fmla="*/ 0 w 64"/>
                  <a:gd name="T3" fmla="*/ 18 h 28"/>
                  <a:gd name="T4" fmla="*/ 34 w 64"/>
                  <a:gd name="T5" fmla="*/ 28 h 28"/>
                  <a:gd name="T6" fmla="*/ 64 w 64"/>
                  <a:gd name="T7" fmla="*/ 8 h 28"/>
                  <a:gd name="T8" fmla="*/ 30 w 64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28"/>
                  <a:gd name="T17" fmla="*/ 64 w 64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28">
                    <a:moveTo>
                      <a:pt x="30" y="0"/>
                    </a:moveTo>
                    <a:lnTo>
                      <a:pt x="0" y="18"/>
                    </a:lnTo>
                    <a:lnTo>
                      <a:pt x="34" y="28"/>
                    </a:lnTo>
                    <a:lnTo>
                      <a:pt x="64" y="8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08" name="Freeform 4678"/>
              <p:cNvSpPr>
                <a:spLocks noChangeAspect="1"/>
              </p:cNvSpPr>
              <p:nvPr/>
            </p:nvSpPr>
            <p:spPr bwMode="auto">
              <a:xfrm>
                <a:off x="4430" y="2140"/>
                <a:ext cx="64" cy="30"/>
              </a:xfrm>
              <a:custGeom>
                <a:avLst/>
                <a:gdLst>
                  <a:gd name="T0" fmla="*/ 30 w 64"/>
                  <a:gd name="T1" fmla="*/ 0 h 30"/>
                  <a:gd name="T2" fmla="*/ 0 w 64"/>
                  <a:gd name="T3" fmla="*/ 20 h 30"/>
                  <a:gd name="T4" fmla="*/ 34 w 64"/>
                  <a:gd name="T5" fmla="*/ 30 h 30"/>
                  <a:gd name="T6" fmla="*/ 64 w 64"/>
                  <a:gd name="T7" fmla="*/ 10 h 30"/>
                  <a:gd name="T8" fmla="*/ 30 w 64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0"/>
                  <a:gd name="T17" fmla="*/ 64 w 6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0">
                    <a:moveTo>
                      <a:pt x="30" y="0"/>
                    </a:moveTo>
                    <a:lnTo>
                      <a:pt x="0" y="20"/>
                    </a:lnTo>
                    <a:lnTo>
                      <a:pt x="34" y="30"/>
                    </a:lnTo>
                    <a:lnTo>
                      <a:pt x="64" y="1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747D"/>
              </a:solidFill>
              <a:ln w="0">
                <a:solidFill>
                  <a:srgbClr val="00747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09" name="Freeform 4679"/>
              <p:cNvSpPr>
                <a:spLocks noChangeAspect="1"/>
              </p:cNvSpPr>
              <p:nvPr/>
            </p:nvSpPr>
            <p:spPr bwMode="auto">
              <a:xfrm>
                <a:off x="4430" y="2140"/>
                <a:ext cx="64" cy="30"/>
              </a:xfrm>
              <a:custGeom>
                <a:avLst/>
                <a:gdLst>
                  <a:gd name="T0" fmla="*/ 30 w 64"/>
                  <a:gd name="T1" fmla="*/ 0 h 30"/>
                  <a:gd name="T2" fmla="*/ 0 w 64"/>
                  <a:gd name="T3" fmla="*/ 20 h 30"/>
                  <a:gd name="T4" fmla="*/ 34 w 64"/>
                  <a:gd name="T5" fmla="*/ 30 h 30"/>
                  <a:gd name="T6" fmla="*/ 64 w 64"/>
                  <a:gd name="T7" fmla="*/ 10 h 30"/>
                  <a:gd name="T8" fmla="*/ 30 w 64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0"/>
                  <a:gd name="T17" fmla="*/ 64 w 6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0">
                    <a:moveTo>
                      <a:pt x="30" y="0"/>
                    </a:moveTo>
                    <a:lnTo>
                      <a:pt x="0" y="20"/>
                    </a:lnTo>
                    <a:lnTo>
                      <a:pt x="34" y="30"/>
                    </a:lnTo>
                    <a:lnTo>
                      <a:pt x="64" y="10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10" name="Freeform 4680"/>
              <p:cNvSpPr>
                <a:spLocks noChangeAspect="1"/>
              </p:cNvSpPr>
              <p:nvPr/>
            </p:nvSpPr>
            <p:spPr bwMode="auto">
              <a:xfrm>
                <a:off x="4464" y="2150"/>
                <a:ext cx="64" cy="30"/>
              </a:xfrm>
              <a:custGeom>
                <a:avLst/>
                <a:gdLst>
                  <a:gd name="T0" fmla="*/ 30 w 64"/>
                  <a:gd name="T1" fmla="*/ 0 h 30"/>
                  <a:gd name="T2" fmla="*/ 0 w 64"/>
                  <a:gd name="T3" fmla="*/ 20 h 30"/>
                  <a:gd name="T4" fmla="*/ 34 w 64"/>
                  <a:gd name="T5" fmla="*/ 30 h 30"/>
                  <a:gd name="T6" fmla="*/ 64 w 64"/>
                  <a:gd name="T7" fmla="*/ 10 h 30"/>
                  <a:gd name="T8" fmla="*/ 30 w 64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0"/>
                  <a:gd name="T17" fmla="*/ 64 w 6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0">
                    <a:moveTo>
                      <a:pt x="30" y="0"/>
                    </a:moveTo>
                    <a:lnTo>
                      <a:pt x="0" y="20"/>
                    </a:lnTo>
                    <a:lnTo>
                      <a:pt x="34" y="30"/>
                    </a:lnTo>
                    <a:lnTo>
                      <a:pt x="64" y="1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777E"/>
              </a:solidFill>
              <a:ln w="0">
                <a:solidFill>
                  <a:srgbClr val="00777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11" name="Freeform 4681"/>
              <p:cNvSpPr>
                <a:spLocks noChangeAspect="1"/>
              </p:cNvSpPr>
              <p:nvPr/>
            </p:nvSpPr>
            <p:spPr bwMode="auto">
              <a:xfrm>
                <a:off x="4464" y="2150"/>
                <a:ext cx="64" cy="30"/>
              </a:xfrm>
              <a:custGeom>
                <a:avLst/>
                <a:gdLst>
                  <a:gd name="T0" fmla="*/ 30 w 64"/>
                  <a:gd name="T1" fmla="*/ 0 h 30"/>
                  <a:gd name="T2" fmla="*/ 0 w 64"/>
                  <a:gd name="T3" fmla="*/ 20 h 30"/>
                  <a:gd name="T4" fmla="*/ 34 w 64"/>
                  <a:gd name="T5" fmla="*/ 30 h 30"/>
                  <a:gd name="T6" fmla="*/ 64 w 64"/>
                  <a:gd name="T7" fmla="*/ 10 h 30"/>
                  <a:gd name="T8" fmla="*/ 30 w 64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0"/>
                  <a:gd name="T17" fmla="*/ 64 w 6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0">
                    <a:moveTo>
                      <a:pt x="30" y="0"/>
                    </a:moveTo>
                    <a:lnTo>
                      <a:pt x="0" y="20"/>
                    </a:lnTo>
                    <a:lnTo>
                      <a:pt x="34" y="30"/>
                    </a:lnTo>
                    <a:lnTo>
                      <a:pt x="64" y="10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12" name="Freeform 4682"/>
              <p:cNvSpPr>
                <a:spLocks noChangeAspect="1"/>
              </p:cNvSpPr>
              <p:nvPr/>
            </p:nvSpPr>
            <p:spPr bwMode="auto">
              <a:xfrm>
                <a:off x="4498" y="2160"/>
                <a:ext cx="64" cy="32"/>
              </a:xfrm>
              <a:custGeom>
                <a:avLst/>
                <a:gdLst>
                  <a:gd name="T0" fmla="*/ 30 w 64"/>
                  <a:gd name="T1" fmla="*/ 0 h 32"/>
                  <a:gd name="T2" fmla="*/ 0 w 64"/>
                  <a:gd name="T3" fmla="*/ 20 h 32"/>
                  <a:gd name="T4" fmla="*/ 34 w 64"/>
                  <a:gd name="T5" fmla="*/ 32 h 32"/>
                  <a:gd name="T6" fmla="*/ 64 w 64"/>
                  <a:gd name="T7" fmla="*/ 12 h 32"/>
                  <a:gd name="T8" fmla="*/ 30 w 64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2"/>
                  <a:gd name="T17" fmla="*/ 64 w 64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2">
                    <a:moveTo>
                      <a:pt x="30" y="0"/>
                    </a:moveTo>
                    <a:lnTo>
                      <a:pt x="0" y="20"/>
                    </a:lnTo>
                    <a:lnTo>
                      <a:pt x="34" y="32"/>
                    </a:lnTo>
                    <a:lnTo>
                      <a:pt x="64" y="1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7A7F"/>
              </a:solidFill>
              <a:ln w="0">
                <a:solidFill>
                  <a:srgbClr val="007A7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13" name="Freeform 4683"/>
              <p:cNvSpPr>
                <a:spLocks noChangeAspect="1"/>
              </p:cNvSpPr>
              <p:nvPr/>
            </p:nvSpPr>
            <p:spPr bwMode="auto">
              <a:xfrm>
                <a:off x="4498" y="2160"/>
                <a:ext cx="64" cy="32"/>
              </a:xfrm>
              <a:custGeom>
                <a:avLst/>
                <a:gdLst>
                  <a:gd name="T0" fmla="*/ 30 w 64"/>
                  <a:gd name="T1" fmla="*/ 0 h 32"/>
                  <a:gd name="T2" fmla="*/ 0 w 64"/>
                  <a:gd name="T3" fmla="*/ 20 h 32"/>
                  <a:gd name="T4" fmla="*/ 34 w 64"/>
                  <a:gd name="T5" fmla="*/ 32 h 32"/>
                  <a:gd name="T6" fmla="*/ 64 w 64"/>
                  <a:gd name="T7" fmla="*/ 12 h 32"/>
                  <a:gd name="T8" fmla="*/ 30 w 64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2"/>
                  <a:gd name="T17" fmla="*/ 64 w 64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2">
                    <a:moveTo>
                      <a:pt x="30" y="0"/>
                    </a:moveTo>
                    <a:lnTo>
                      <a:pt x="0" y="20"/>
                    </a:lnTo>
                    <a:lnTo>
                      <a:pt x="34" y="32"/>
                    </a:lnTo>
                    <a:lnTo>
                      <a:pt x="64" y="12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14" name="Freeform 4684"/>
              <p:cNvSpPr>
                <a:spLocks noChangeAspect="1"/>
              </p:cNvSpPr>
              <p:nvPr/>
            </p:nvSpPr>
            <p:spPr bwMode="auto">
              <a:xfrm>
                <a:off x="4532" y="2172"/>
                <a:ext cx="66" cy="34"/>
              </a:xfrm>
              <a:custGeom>
                <a:avLst/>
                <a:gdLst>
                  <a:gd name="T0" fmla="*/ 30 w 66"/>
                  <a:gd name="T1" fmla="*/ 0 h 34"/>
                  <a:gd name="T2" fmla="*/ 0 w 66"/>
                  <a:gd name="T3" fmla="*/ 20 h 34"/>
                  <a:gd name="T4" fmla="*/ 36 w 66"/>
                  <a:gd name="T5" fmla="*/ 34 h 34"/>
                  <a:gd name="T6" fmla="*/ 66 w 66"/>
                  <a:gd name="T7" fmla="*/ 12 h 34"/>
                  <a:gd name="T8" fmla="*/ 30 w 66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4"/>
                  <a:gd name="T17" fmla="*/ 66 w 66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4">
                    <a:moveTo>
                      <a:pt x="30" y="0"/>
                    </a:moveTo>
                    <a:lnTo>
                      <a:pt x="0" y="20"/>
                    </a:lnTo>
                    <a:lnTo>
                      <a:pt x="36" y="34"/>
                    </a:lnTo>
                    <a:lnTo>
                      <a:pt x="66" y="1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7E7F"/>
              </a:solidFill>
              <a:ln w="0">
                <a:solidFill>
                  <a:srgbClr val="007E7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15" name="Freeform 4685"/>
              <p:cNvSpPr>
                <a:spLocks noChangeAspect="1"/>
              </p:cNvSpPr>
              <p:nvPr/>
            </p:nvSpPr>
            <p:spPr bwMode="auto">
              <a:xfrm>
                <a:off x="4532" y="2172"/>
                <a:ext cx="66" cy="34"/>
              </a:xfrm>
              <a:custGeom>
                <a:avLst/>
                <a:gdLst>
                  <a:gd name="T0" fmla="*/ 30 w 66"/>
                  <a:gd name="T1" fmla="*/ 0 h 34"/>
                  <a:gd name="T2" fmla="*/ 0 w 66"/>
                  <a:gd name="T3" fmla="*/ 20 h 34"/>
                  <a:gd name="T4" fmla="*/ 36 w 66"/>
                  <a:gd name="T5" fmla="*/ 34 h 34"/>
                  <a:gd name="T6" fmla="*/ 66 w 66"/>
                  <a:gd name="T7" fmla="*/ 12 h 34"/>
                  <a:gd name="T8" fmla="*/ 30 w 66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4"/>
                  <a:gd name="T17" fmla="*/ 66 w 66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4">
                    <a:moveTo>
                      <a:pt x="30" y="0"/>
                    </a:moveTo>
                    <a:lnTo>
                      <a:pt x="0" y="20"/>
                    </a:lnTo>
                    <a:lnTo>
                      <a:pt x="36" y="34"/>
                    </a:lnTo>
                    <a:lnTo>
                      <a:pt x="66" y="12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16" name="Freeform 4686"/>
              <p:cNvSpPr>
                <a:spLocks noChangeAspect="1"/>
              </p:cNvSpPr>
              <p:nvPr/>
            </p:nvSpPr>
            <p:spPr bwMode="auto">
              <a:xfrm>
                <a:off x="4568" y="2184"/>
                <a:ext cx="64" cy="38"/>
              </a:xfrm>
              <a:custGeom>
                <a:avLst/>
                <a:gdLst>
                  <a:gd name="T0" fmla="*/ 30 w 64"/>
                  <a:gd name="T1" fmla="*/ 0 h 38"/>
                  <a:gd name="T2" fmla="*/ 0 w 64"/>
                  <a:gd name="T3" fmla="*/ 22 h 38"/>
                  <a:gd name="T4" fmla="*/ 36 w 64"/>
                  <a:gd name="T5" fmla="*/ 38 h 38"/>
                  <a:gd name="T6" fmla="*/ 64 w 64"/>
                  <a:gd name="T7" fmla="*/ 16 h 38"/>
                  <a:gd name="T8" fmla="*/ 30 w 64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8"/>
                  <a:gd name="T17" fmla="*/ 64 w 64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8">
                    <a:moveTo>
                      <a:pt x="30" y="0"/>
                    </a:moveTo>
                    <a:lnTo>
                      <a:pt x="0" y="22"/>
                    </a:lnTo>
                    <a:lnTo>
                      <a:pt x="36" y="38"/>
                    </a:lnTo>
                    <a:lnTo>
                      <a:pt x="64" y="16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7837E"/>
              </a:solidFill>
              <a:ln w="0">
                <a:solidFill>
                  <a:srgbClr val="07837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17" name="Freeform 4687"/>
              <p:cNvSpPr>
                <a:spLocks noChangeAspect="1"/>
              </p:cNvSpPr>
              <p:nvPr/>
            </p:nvSpPr>
            <p:spPr bwMode="auto">
              <a:xfrm>
                <a:off x="4568" y="2184"/>
                <a:ext cx="64" cy="38"/>
              </a:xfrm>
              <a:custGeom>
                <a:avLst/>
                <a:gdLst>
                  <a:gd name="T0" fmla="*/ 30 w 64"/>
                  <a:gd name="T1" fmla="*/ 0 h 38"/>
                  <a:gd name="T2" fmla="*/ 0 w 64"/>
                  <a:gd name="T3" fmla="*/ 22 h 38"/>
                  <a:gd name="T4" fmla="*/ 36 w 64"/>
                  <a:gd name="T5" fmla="*/ 38 h 38"/>
                  <a:gd name="T6" fmla="*/ 64 w 64"/>
                  <a:gd name="T7" fmla="*/ 16 h 38"/>
                  <a:gd name="T8" fmla="*/ 30 w 64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8"/>
                  <a:gd name="T17" fmla="*/ 64 w 64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8">
                    <a:moveTo>
                      <a:pt x="30" y="0"/>
                    </a:moveTo>
                    <a:lnTo>
                      <a:pt x="0" y="22"/>
                    </a:lnTo>
                    <a:lnTo>
                      <a:pt x="36" y="38"/>
                    </a:lnTo>
                    <a:lnTo>
                      <a:pt x="64" y="16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18" name="Freeform 4688"/>
              <p:cNvSpPr>
                <a:spLocks noChangeAspect="1"/>
              </p:cNvSpPr>
              <p:nvPr/>
            </p:nvSpPr>
            <p:spPr bwMode="auto">
              <a:xfrm>
                <a:off x="4604" y="2200"/>
                <a:ext cx="64" cy="40"/>
              </a:xfrm>
              <a:custGeom>
                <a:avLst/>
                <a:gdLst>
                  <a:gd name="T0" fmla="*/ 28 w 64"/>
                  <a:gd name="T1" fmla="*/ 0 h 40"/>
                  <a:gd name="T2" fmla="*/ 0 w 64"/>
                  <a:gd name="T3" fmla="*/ 22 h 40"/>
                  <a:gd name="T4" fmla="*/ 36 w 64"/>
                  <a:gd name="T5" fmla="*/ 40 h 40"/>
                  <a:gd name="T6" fmla="*/ 64 w 64"/>
                  <a:gd name="T7" fmla="*/ 16 h 40"/>
                  <a:gd name="T8" fmla="*/ 28 w 64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40"/>
                  <a:gd name="T17" fmla="*/ 64 w 64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40">
                    <a:moveTo>
                      <a:pt x="28" y="0"/>
                    </a:moveTo>
                    <a:lnTo>
                      <a:pt x="0" y="22"/>
                    </a:lnTo>
                    <a:lnTo>
                      <a:pt x="36" y="40"/>
                    </a:lnTo>
                    <a:lnTo>
                      <a:pt x="64" y="16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F897D"/>
              </a:solidFill>
              <a:ln w="0">
                <a:solidFill>
                  <a:srgbClr val="0F897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19" name="Freeform 4689"/>
              <p:cNvSpPr>
                <a:spLocks noChangeAspect="1"/>
              </p:cNvSpPr>
              <p:nvPr/>
            </p:nvSpPr>
            <p:spPr bwMode="auto">
              <a:xfrm>
                <a:off x="4604" y="2200"/>
                <a:ext cx="64" cy="40"/>
              </a:xfrm>
              <a:custGeom>
                <a:avLst/>
                <a:gdLst>
                  <a:gd name="T0" fmla="*/ 28 w 64"/>
                  <a:gd name="T1" fmla="*/ 0 h 40"/>
                  <a:gd name="T2" fmla="*/ 0 w 64"/>
                  <a:gd name="T3" fmla="*/ 22 h 40"/>
                  <a:gd name="T4" fmla="*/ 36 w 64"/>
                  <a:gd name="T5" fmla="*/ 40 h 40"/>
                  <a:gd name="T6" fmla="*/ 64 w 64"/>
                  <a:gd name="T7" fmla="*/ 16 h 40"/>
                  <a:gd name="T8" fmla="*/ 28 w 64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40"/>
                  <a:gd name="T17" fmla="*/ 64 w 64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40">
                    <a:moveTo>
                      <a:pt x="28" y="0"/>
                    </a:moveTo>
                    <a:lnTo>
                      <a:pt x="0" y="22"/>
                    </a:lnTo>
                    <a:lnTo>
                      <a:pt x="36" y="40"/>
                    </a:lnTo>
                    <a:lnTo>
                      <a:pt x="64" y="16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20" name="Freeform 4690"/>
              <p:cNvSpPr>
                <a:spLocks noChangeAspect="1"/>
              </p:cNvSpPr>
              <p:nvPr/>
            </p:nvSpPr>
            <p:spPr bwMode="auto">
              <a:xfrm>
                <a:off x="4640" y="2216"/>
                <a:ext cx="66" cy="42"/>
              </a:xfrm>
              <a:custGeom>
                <a:avLst/>
                <a:gdLst>
                  <a:gd name="T0" fmla="*/ 28 w 66"/>
                  <a:gd name="T1" fmla="*/ 0 h 42"/>
                  <a:gd name="T2" fmla="*/ 0 w 66"/>
                  <a:gd name="T3" fmla="*/ 24 h 42"/>
                  <a:gd name="T4" fmla="*/ 36 w 66"/>
                  <a:gd name="T5" fmla="*/ 42 h 42"/>
                  <a:gd name="T6" fmla="*/ 66 w 66"/>
                  <a:gd name="T7" fmla="*/ 20 h 42"/>
                  <a:gd name="T8" fmla="*/ 28 w 66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42"/>
                  <a:gd name="T17" fmla="*/ 66 w 66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42">
                    <a:moveTo>
                      <a:pt x="28" y="0"/>
                    </a:moveTo>
                    <a:lnTo>
                      <a:pt x="0" y="24"/>
                    </a:lnTo>
                    <a:lnTo>
                      <a:pt x="36" y="42"/>
                    </a:lnTo>
                    <a:lnTo>
                      <a:pt x="66" y="2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168F7B"/>
              </a:solidFill>
              <a:ln w="0">
                <a:solidFill>
                  <a:srgbClr val="168F7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21" name="Freeform 4691"/>
              <p:cNvSpPr>
                <a:spLocks noChangeAspect="1"/>
              </p:cNvSpPr>
              <p:nvPr/>
            </p:nvSpPr>
            <p:spPr bwMode="auto">
              <a:xfrm>
                <a:off x="4640" y="2216"/>
                <a:ext cx="66" cy="42"/>
              </a:xfrm>
              <a:custGeom>
                <a:avLst/>
                <a:gdLst>
                  <a:gd name="T0" fmla="*/ 28 w 66"/>
                  <a:gd name="T1" fmla="*/ 0 h 42"/>
                  <a:gd name="T2" fmla="*/ 0 w 66"/>
                  <a:gd name="T3" fmla="*/ 24 h 42"/>
                  <a:gd name="T4" fmla="*/ 36 w 66"/>
                  <a:gd name="T5" fmla="*/ 42 h 42"/>
                  <a:gd name="T6" fmla="*/ 66 w 66"/>
                  <a:gd name="T7" fmla="*/ 20 h 42"/>
                  <a:gd name="T8" fmla="*/ 28 w 66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42"/>
                  <a:gd name="T17" fmla="*/ 66 w 66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42">
                    <a:moveTo>
                      <a:pt x="28" y="0"/>
                    </a:moveTo>
                    <a:lnTo>
                      <a:pt x="0" y="24"/>
                    </a:lnTo>
                    <a:lnTo>
                      <a:pt x="36" y="42"/>
                    </a:lnTo>
                    <a:lnTo>
                      <a:pt x="66" y="20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22" name="Freeform 4692"/>
              <p:cNvSpPr>
                <a:spLocks noChangeAspect="1"/>
              </p:cNvSpPr>
              <p:nvPr/>
            </p:nvSpPr>
            <p:spPr bwMode="auto">
              <a:xfrm>
                <a:off x="4676" y="2236"/>
                <a:ext cx="66" cy="44"/>
              </a:xfrm>
              <a:custGeom>
                <a:avLst/>
                <a:gdLst>
                  <a:gd name="T0" fmla="*/ 30 w 66"/>
                  <a:gd name="T1" fmla="*/ 0 h 44"/>
                  <a:gd name="T2" fmla="*/ 0 w 66"/>
                  <a:gd name="T3" fmla="*/ 22 h 44"/>
                  <a:gd name="T4" fmla="*/ 38 w 66"/>
                  <a:gd name="T5" fmla="*/ 44 h 44"/>
                  <a:gd name="T6" fmla="*/ 66 w 66"/>
                  <a:gd name="T7" fmla="*/ 22 h 44"/>
                  <a:gd name="T8" fmla="*/ 30 w 66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44"/>
                  <a:gd name="T17" fmla="*/ 66 w 66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44">
                    <a:moveTo>
                      <a:pt x="30" y="0"/>
                    </a:moveTo>
                    <a:lnTo>
                      <a:pt x="0" y="22"/>
                    </a:lnTo>
                    <a:lnTo>
                      <a:pt x="38" y="44"/>
                    </a:lnTo>
                    <a:lnTo>
                      <a:pt x="66" y="2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1C9479"/>
              </a:solidFill>
              <a:ln w="0">
                <a:solidFill>
                  <a:srgbClr val="1C947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23" name="Freeform 4693"/>
              <p:cNvSpPr>
                <a:spLocks noChangeAspect="1"/>
              </p:cNvSpPr>
              <p:nvPr/>
            </p:nvSpPr>
            <p:spPr bwMode="auto">
              <a:xfrm>
                <a:off x="4676" y="2236"/>
                <a:ext cx="66" cy="44"/>
              </a:xfrm>
              <a:custGeom>
                <a:avLst/>
                <a:gdLst>
                  <a:gd name="T0" fmla="*/ 30 w 66"/>
                  <a:gd name="T1" fmla="*/ 0 h 44"/>
                  <a:gd name="T2" fmla="*/ 0 w 66"/>
                  <a:gd name="T3" fmla="*/ 22 h 44"/>
                  <a:gd name="T4" fmla="*/ 38 w 66"/>
                  <a:gd name="T5" fmla="*/ 44 h 44"/>
                  <a:gd name="T6" fmla="*/ 66 w 66"/>
                  <a:gd name="T7" fmla="*/ 22 h 44"/>
                  <a:gd name="T8" fmla="*/ 30 w 66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44"/>
                  <a:gd name="T17" fmla="*/ 66 w 66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44">
                    <a:moveTo>
                      <a:pt x="30" y="0"/>
                    </a:moveTo>
                    <a:lnTo>
                      <a:pt x="0" y="22"/>
                    </a:lnTo>
                    <a:lnTo>
                      <a:pt x="38" y="44"/>
                    </a:lnTo>
                    <a:lnTo>
                      <a:pt x="66" y="22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24" name="Freeform 4694"/>
              <p:cNvSpPr>
                <a:spLocks noChangeAspect="1"/>
              </p:cNvSpPr>
              <p:nvPr/>
            </p:nvSpPr>
            <p:spPr bwMode="auto">
              <a:xfrm>
                <a:off x="4714" y="2258"/>
                <a:ext cx="66" cy="46"/>
              </a:xfrm>
              <a:custGeom>
                <a:avLst/>
                <a:gdLst>
                  <a:gd name="T0" fmla="*/ 28 w 66"/>
                  <a:gd name="T1" fmla="*/ 0 h 46"/>
                  <a:gd name="T2" fmla="*/ 0 w 66"/>
                  <a:gd name="T3" fmla="*/ 22 h 46"/>
                  <a:gd name="T4" fmla="*/ 36 w 66"/>
                  <a:gd name="T5" fmla="*/ 46 h 46"/>
                  <a:gd name="T6" fmla="*/ 66 w 66"/>
                  <a:gd name="T7" fmla="*/ 24 h 46"/>
                  <a:gd name="T8" fmla="*/ 28 w 66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46"/>
                  <a:gd name="T17" fmla="*/ 66 w 66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46">
                    <a:moveTo>
                      <a:pt x="28" y="0"/>
                    </a:moveTo>
                    <a:lnTo>
                      <a:pt x="0" y="22"/>
                    </a:lnTo>
                    <a:lnTo>
                      <a:pt x="36" y="46"/>
                    </a:lnTo>
                    <a:lnTo>
                      <a:pt x="66" y="24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219976"/>
              </a:solidFill>
              <a:ln w="0">
                <a:solidFill>
                  <a:srgbClr val="21997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25" name="Freeform 4695"/>
              <p:cNvSpPr>
                <a:spLocks noChangeAspect="1"/>
              </p:cNvSpPr>
              <p:nvPr/>
            </p:nvSpPr>
            <p:spPr bwMode="auto">
              <a:xfrm>
                <a:off x="4714" y="2258"/>
                <a:ext cx="66" cy="46"/>
              </a:xfrm>
              <a:custGeom>
                <a:avLst/>
                <a:gdLst>
                  <a:gd name="T0" fmla="*/ 28 w 66"/>
                  <a:gd name="T1" fmla="*/ 0 h 46"/>
                  <a:gd name="T2" fmla="*/ 0 w 66"/>
                  <a:gd name="T3" fmla="*/ 22 h 46"/>
                  <a:gd name="T4" fmla="*/ 36 w 66"/>
                  <a:gd name="T5" fmla="*/ 46 h 46"/>
                  <a:gd name="T6" fmla="*/ 66 w 66"/>
                  <a:gd name="T7" fmla="*/ 24 h 46"/>
                  <a:gd name="T8" fmla="*/ 28 w 66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46"/>
                  <a:gd name="T17" fmla="*/ 66 w 66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46">
                    <a:moveTo>
                      <a:pt x="28" y="0"/>
                    </a:moveTo>
                    <a:lnTo>
                      <a:pt x="0" y="22"/>
                    </a:lnTo>
                    <a:lnTo>
                      <a:pt x="36" y="46"/>
                    </a:lnTo>
                    <a:lnTo>
                      <a:pt x="66" y="24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26" name="Freeform 4696"/>
              <p:cNvSpPr>
                <a:spLocks noChangeAspect="1"/>
              </p:cNvSpPr>
              <p:nvPr/>
            </p:nvSpPr>
            <p:spPr bwMode="auto">
              <a:xfrm>
                <a:off x="4750" y="2282"/>
                <a:ext cx="68" cy="48"/>
              </a:xfrm>
              <a:custGeom>
                <a:avLst/>
                <a:gdLst>
                  <a:gd name="T0" fmla="*/ 30 w 68"/>
                  <a:gd name="T1" fmla="*/ 0 h 48"/>
                  <a:gd name="T2" fmla="*/ 0 w 68"/>
                  <a:gd name="T3" fmla="*/ 22 h 48"/>
                  <a:gd name="T4" fmla="*/ 40 w 68"/>
                  <a:gd name="T5" fmla="*/ 48 h 48"/>
                  <a:gd name="T6" fmla="*/ 68 w 68"/>
                  <a:gd name="T7" fmla="*/ 26 h 48"/>
                  <a:gd name="T8" fmla="*/ 30 w 68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48"/>
                  <a:gd name="T17" fmla="*/ 68 w 68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48">
                    <a:moveTo>
                      <a:pt x="30" y="0"/>
                    </a:moveTo>
                    <a:lnTo>
                      <a:pt x="0" y="22"/>
                    </a:lnTo>
                    <a:lnTo>
                      <a:pt x="40" y="48"/>
                    </a:lnTo>
                    <a:lnTo>
                      <a:pt x="68" y="26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239D72"/>
              </a:solidFill>
              <a:ln w="0">
                <a:solidFill>
                  <a:srgbClr val="239D7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27" name="Freeform 4697"/>
              <p:cNvSpPr>
                <a:spLocks noChangeAspect="1"/>
              </p:cNvSpPr>
              <p:nvPr/>
            </p:nvSpPr>
            <p:spPr bwMode="auto">
              <a:xfrm>
                <a:off x="4750" y="2282"/>
                <a:ext cx="68" cy="48"/>
              </a:xfrm>
              <a:custGeom>
                <a:avLst/>
                <a:gdLst>
                  <a:gd name="T0" fmla="*/ 30 w 68"/>
                  <a:gd name="T1" fmla="*/ 0 h 48"/>
                  <a:gd name="T2" fmla="*/ 0 w 68"/>
                  <a:gd name="T3" fmla="*/ 22 h 48"/>
                  <a:gd name="T4" fmla="*/ 40 w 68"/>
                  <a:gd name="T5" fmla="*/ 48 h 48"/>
                  <a:gd name="T6" fmla="*/ 68 w 68"/>
                  <a:gd name="T7" fmla="*/ 26 h 48"/>
                  <a:gd name="T8" fmla="*/ 30 w 68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48"/>
                  <a:gd name="T17" fmla="*/ 68 w 68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48">
                    <a:moveTo>
                      <a:pt x="30" y="0"/>
                    </a:moveTo>
                    <a:lnTo>
                      <a:pt x="0" y="22"/>
                    </a:lnTo>
                    <a:lnTo>
                      <a:pt x="40" y="48"/>
                    </a:lnTo>
                    <a:lnTo>
                      <a:pt x="68" y="26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28" name="Freeform 4698"/>
              <p:cNvSpPr>
                <a:spLocks noChangeAspect="1"/>
              </p:cNvSpPr>
              <p:nvPr/>
            </p:nvSpPr>
            <p:spPr bwMode="auto">
              <a:xfrm>
                <a:off x="4790" y="2308"/>
                <a:ext cx="66" cy="48"/>
              </a:xfrm>
              <a:custGeom>
                <a:avLst/>
                <a:gdLst>
                  <a:gd name="T0" fmla="*/ 28 w 66"/>
                  <a:gd name="T1" fmla="*/ 0 h 48"/>
                  <a:gd name="T2" fmla="*/ 0 w 66"/>
                  <a:gd name="T3" fmla="*/ 22 h 48"/>
                  <a:gd name="T4" fmla="*/ 38 w 66"/>
                  <a:gd name="T5" fmla="*/ 48 h 48"/>
                  <a:gd name="T6" fmla="*/ 66 w 66"/>
                  <a:gd name="T7" fmla="*/ 26 h 48"/>
                  <a:gd name="T8" fmla="*/ 28 w 66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48"/>
                  <a:gd name="T17" fmla="*/ 66 w 66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48">
                    <a:moveTo>
                      <a:pt x="28" y="0"/>
                    </a:moveTo>
                    <a:lnTo>
                      <a:pt x="0" y="22"/>
                    </a:lnTo>
                    <a:lnTo>
                      <a:pt x="38" y="48"/>
                    </a:lnTo>
                    <a:lnTo>
                      <a:pt x="66" y="26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22A06F"/>
              </a:solidFill>
              <a:ln w="0">
                <a:solidFill>
                  <a:srgbClr val="22A0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29" name="Freeform 4699"/>
              <p:cNvSpPr>
                <a:spLocks noChangeAspect="1"/>
              </p:cNvSpPr>
              <p:nvPr/>
            </p:nvSpPr>
            <p:spPr bwMode="auto">
              <a:xfrm>
                <a:off x="4790" y="2308"/>
                <a:ext cx="66" cy="48"/>
              </a:xfrm>
              <a:custGeom>
                <a:avLst/>
                <a:gdLst>
                  <a:gd name="T0" fmla="*/ 28 w 66"/>
                  <a:gd name="T1" fmla="*/ 0 h 48"/>
                  <a:gd name="T2" fmla="*/ 0 w 66"/>
                  <a:gd name="T3" fmla="*/ 22 h 48"/>
                  <a:gd name="T4" fmla="*/ 38 w 66"/>
                  <a:gd name="T5" fmla="*/ 48 h 48"/>
                  <a:gd name="T6" fmla="*/ 66 w 66"/>
                  <a:gd name="T7" fmla="*/ 26 h 48"/>
                  <a:gd name="T8" fmla="*/ 28 w 66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48"/>
                  <a:gd name="T17" fmla="*/ 66 w 66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48">
                    <a:moveTo>
                      <a:pt x="28" y="0"/>
                    </a:moveTo>
                    <a:lnTo>
                      <a:pt x="0" y="22"/>
                    </a:lnTo>
                    <a:lnTo>
                      <a:pt x="38" y="48"/>
                    </a:lnTo>
                    <a:lnTo>
                      <a:pt x="66" y="26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30" name="Freeform 4700"/>
              <p:cNvSpPr>
                <a:spLocks noChangeAspect="1"/>
              </p:cNvSpPr>
              <p:nvPr/>
            </p:nvSpPr>
            <p:spPr bwMode="auto">
              <a:xfrm>
                <a:off x="4828" y="2334"/>
                <a:ext cx="68" cy="48"/>
              </a:xfrm>
              <a:custGeom>
                <a:avLst/>
                <a:gdLst>
                  <a:gd name="T0" fmla="*/ 28 w 68"/>
                  <a:gd name="T1" fmla="*/ 0 h 48"/>
                  <a:gd name="T2" fmla="*/ 0 w 68"/>
                  <a:gd name="T3" fmla="*/ 22 h 48"/>
                  <a:gd name="T4" fmla="*/ 40 w 68"/>
                  <a:gd name="T5" fmla="*/ 48 h 48"/>
                  <a:gd name="T6" fmla="*/ 68 w 68"/>
                  <a:gd name="T7" fmla="*/ 26 h 48"/>
                  <a:gd name="T8" fmla="*/ 28 w 68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48"/>
                  <a:gd name="T17" fmla="*/ 68 w 68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48">
                    <a:moveTo>
                      <a:pt x="28" y="0"/>
                    </a:moveTo>
                    <a:lnTo>
                      <a:pt x="0" y="22"/>
                    </a:lnTo>
                    <a:lnTo>
                      <a:pt x="40" y="48"/>
                    </a:lnTo>
                    <a:lnTo>
                      <a:pt x="68" y="26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1C9F6D"/>
              </a:solidFill>
              <a:ln w="0">
                <a:solidFill>
                  <a:srgbClr val="1C9F6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31" name="Freeform 4701"/>
              <p:cNvSpPr>
                <a:spLocks noChangeAspect="1"/>
              </p:cNvSpPr>
              <p:nvPr/>
            </p:nvSpPr>
            <p:spPr bwMode="auto">
              <a:xfrm>
                <a:off x="4828" y="2334"/>
                <a:ext cx="68" cy="48"/>
              </a:xfrm>
              <a:custGeom>
                <a:avLst/>
                <a:gdLst>
                  <a:gd name="T0" fmla="*/ 28 w 68"/>
                  <a:gd name="T1" fmla="*/ 0 h 48"/>
                  <a:gd name="T2" fmla="*/ 0 w 68"/>
                  <a:gd name="T3" fmla="*/ 22 h 48"/>
                  <a:gd name="T4" fmla="*/ 40 w 68"/>
                  <a:gd name="T5" fmla="*/ 48 h 48"/>
                  <a:gd name="T6" fmla="*/ 68 w 68"/>
                  <a:gd name="T7" fmla="*/ 26 h 48"/>
                  <a:gd name="T8" fmla="*/ 28 w 68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48"/>
                  <a:gd name="T17" fmla="*/ 68 w 68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48">
                    <a:moveTo>
                      <a:pt x="28" y="0"/>
                    </a:moveTo>
                    <a:lnTo>
                      <a:pt x="0" y="22"/>
                    </a:lnTo>
                    <a:lnTo>
                      <a:pt x="40" y="48"/>
                    </a:lnTo>
                    <a:lnTo>
                      <a:pt x="68" y="26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32" name="Freeform 4702"/>
              <p:cNvSpPr>
                <a:spLocks noChangeAspect="1"/>
              </p:cNvSpPr>
              <p:nvPr/>
            </p:nvSpPr>
            <p:spPr bwMode="auto">
              <a:xfrm>
                <a:off x="4868" y="2360"/>
                <a:ext cx="68" cy="44"/>
              </a:xfrm>
              <a:custGeom>
                <a:avLst/>
                <a:gdLst>
                  <a:gd name="T0" fmla="*/ 28 w 68"/>
                  <a:gd name="T1" fmla="*/ 0 h 44"/>
                  <a:gd name="T2" fmla="*/ 0 w 68"/>
                  <a:gd name="T3" fmla="*/ 22 h 44"/>
                  <a:gd name="T4" fmla="*/ 38 w 68"/>
                  <a:gd name="T5" fmla="*/ 44 h 44"/>
                  <a:gd name="T6" fmla="*/ 68 w 68"/>
                  <a:gd name="T7" fmla="*/ 24 h 44"/>
                  <a:gd name="T8" fmla="*/ 28 w 68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44"/>
                  <a:gd name="T17" fmla="*/ 68 w 68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44">
                    <a:moveTo>
                      <a:pt x="28" y="0"/>
                    </a:moveTo>
                    <a:lnTo>
                      <a:pt x="0" y="22"/>
                    </a:lnTo>
                    <a:lnTo>
                      <a:pt x="38" y="44"/>
                    </a:lnTo>
                    <a:lnTo>
                      <a:pt x="68" y="24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119B6C"/>
              </a:solidFill>
              <a:ln w="0">
                <a:solidFill>
                  <a:srgbClr val="119B6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33" name="Freeform 4703"/>
              <p:cNvSpPr>
                <a:spLocks noChangeAspect="1"/>
              </p:cNvSpPr>
              <p:nvPr/>
            </p:nvSpPr>
            <p:spPr bwMode="auto">
              <a:xfrm>
                <a:off x="4868" y="2360"/>
                <a:ext cx="68" cy="44"/>
              </a:xfrm>
              <a:custGeom>
                <a:avLst/>
                <a:gdLst>
                  <a:gd name="T0" fmla="*/ 28 w 68"/>
                  <a:gd name="T1" fmla="*/ 0 h 44"/>
                  <a:gd name="T2" fmla="*/ 0 w 68"/>
                  <a:gd name="T3" fmla="*/ 22 h 44"/>
                  <a:gd name="T4" fmla="*/ 38 w 68"/>
                  <a:gd name="T5" fmla="*/ 44 h 44"/>
                  <a:gd name="T6" fmla="*/ 68 w 68"/>
                  <a:gd name="T7" fmla="*/ 24 h 44"/>
                  <a:gd name="T8" fmla="*/ 28 w 68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44"/>
                  <a:gd name="T17" fmla="*/ 68 w 68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44">
                    <a:moveTo>
                      <a:pt x="28" y="0"/>
                    </a:moveTo>
                    <a:lnTo>
                      <a:pt x="0" y="22"/>
                    </a:lnTo>
                    <a:lnTo>
                      <a:pt x="38" y="44"/>
                    </a:lnTo>
                    <a:lnTo>
                      <a:pt x="68" y="24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34" name="Freeform 4704"/>
              <p:cNvSpPr>
                <a:spLocks noChangeAspect="1"/>
              </p:cNvSpPr>
              <p:nvPr/>
            </p:nvSpPr>
            <p:spPr bwMode="auto">
              <a:xfrm>
                <a:off x="4906" y="2384"/>
                <a:ext cx="70" cy="42"/>
              </a:xfrm>
              <a:custGeom>
                <a:avLst/>
                <a:gdLst>
                  <a:gd name="T0" fmla="*/ 30 w 70"/>
                  <a:gd name="T1" fmla="*/ 0 h 42"/>
                  <a:gd name="T2" fmla="*/ 0 w 70"/>
                  <a:gd name="T3" fmla="*/ 20 h 42"/>
                  <a:gd name="T4" fmla="*/ 42 w 70"/>
                  <a:gd name="T5" fmla="*/ 42 h 42"/>
                  <a:gd name="T6" fmla="*/ 70 w 70"/>
                  <a:gd name="T7" fmla="*/ 20 h 42"/>
                  <a:gd name="T8" fmla="*/ 30 w 70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42"/>
                  <a:gd name="T17" fmla="*/ 70 w 70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42">
                    <a:moveTo>
                      <a:pt x="30" y="0"/>
                    </a:moveTo>
                    <a:lnTo>
                      <a:pt x="0" y="20"/>
                    </a:lnTo>
                    <a:lnTo>
                      <a:pt x="42" y="42"/>
                    </a:lnTo>
                    <a:lnTo>
                      <a:pt x="70" y="2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4936D"/>
              </a:solidFill>
              <a:ln w="0">
                <a:solidFill>
                  <a:srgbClr val="04936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35" name="Freeform 4705"/>
              <p:cNvSpPr>
                <a:spLocks noChangeAspect="1"/>
              </p:cNvSpPr>
              <p:nvPr/>
            </p:nvSpPr>
            <p:spPr bwMode="auto">
              <a:xfrm>
                <a:off x="4906" y="2384"/>
                <a:ext cx="70" cy="42"/>
              </a:xfrm>
              <a:custGeom>
                <a:avLst/>
                <a:gdLst>
                  <a:gd name="T0" fmla="*/ 30 w 70"/>
                  <a:gd name="T1" fmla="*/ 0 h 42"/>
                  <a:gd name="T2" fmla="*/ 0 w 70"/>
                  <a:gd name="T3" fmla="*/ 20 h 42"/>
                  <a:gd name="T4" fmla="*/ 42 w 70"/>
                  <a:gd name="T5" fmla="*/ 42 h 42"/>
                  <a:gd name="T6" fmla="*/ 70 w 70"/>
                  <a:gd name="T7" fmla="*/ 20 h 42"/>
                  <a:gd name="T8" fmla="*/ 30 w 70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42"/>
                  <a:gd name="T17" fmla="*/ 70 w 70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42">
                    <a:moveTo>
                      <a:pt x="30" y="0"/>
                    </a:moveTo>
                    <a:lnTo>
                      <a:pt x="0" y="20"/>
                    </a:lnTo>
                    <a:lnTo>
                      <a:pt x="42" y="42"/>
                    </a:lnTo>
                    <a:lnTo>
                      <a:pt x="70" y="20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36" name="Freeform 4706"/>
              <p:cNvSpPr>
                <a:spLocks noChangeAspect="1"/>
              </p:cNvSpPr>
              <p:nvPr/>
            </p:nvSpPr>
            <p:spPr bwMode="auto">
              <a:xfrm>
                <a:off x="4948" y="2404"/>
                <a:ext cx="68" cy="40"/>
              </a:xfrm>
              <a:custGeom>
                <a:avLst/>
                <a:gdLst>
                  <a:gd name="T0" fmla="*/ 28 w 68"/>
                  <a:gd name="T1" fmla="*/ 0 h 40"/>
                  <a:gd name="T2" fmla="*/ 0 w 68"/>
                  <a:gd name="T3" fmla="*/ 22 h 40"/>
                  <a:gd name="T4" fmla="*/ 40 w 68"/>
                  <a:gd name="T5" fmla="*/ 40 h 40"/>
                  <a:gd name="T6" fmla="*/ 68 w 68"/>
                  <a:gd name="T7" fmla="*/ 18 h 40"/>
                  <a:gd name="T8" fmla="*/ 28 w 68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40"/>
                  <a:gd name="T17" fmla="*/ 68 w 68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40">
                    <a:moveTo>
                      <a:pt x="28" y="0"/>
                    </a:moveTo>
                    <a:lnTo>
                      <a:pt x="0" y="22"/>
                    </a:lnTo>
                    <a:lnTo>
                      <a:pt x="40" y="40"/>
                    </a:lnTo>
                    <a:lnTo>
                      <a:pt x="68" y="18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8A6F"/>
              </a:solidFill>
              <a:ln w="0">
                <a:solidFill>
                  <a:srgbClr val="008A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37" name="Freeform 4707"/>
              <p:cNvSpPr>
                <a:spLocks noChangeAspect="1"/>
              </p:cNvSpPr>
              <p:nvPr/>
            </p:nvSpPr>
            <p:spPr bwMode="auto">
              <a:xfrm>
                <a:off x="4948" y="2404"/>
                <a:ext cx="68" cy="40"/>
              </a:xfrm>
              <a:custGeom>
                <a:avLst/>
                <a:gdLst>
                  <a:gd name="T0" fmla="*/ 28 w 68"/>
                  <a:gd name="T1" fmla="*/ 0 h 40"/>
                  <a:gd name="T2" fmla="*/ 0 w 68"/>
                  <a:gd name="T3" fmla="*/ 22 h 40"/>
                  <a:gd name="T4" fmla="*/ 40 w 68"/>
                  <a:gd name="T5" fmla="*/ 40 h 40"/>
                  <a:gd name="T6" fmla="*/ 68 w 68"/>
                  <a:gd name="T7" fmla="*/ 18 h 40"/>
                  <a:gd name="T8" fmla="*/ 28 w 68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40"/>
                  <a:gd name="T17" fmla="*/ 68 w 68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40">
                    <a:moveTo>
                      <a:pt x="28" y="0"/>
                    </a:moveTo>
                    <a:lnTo>
                      <a:pt x="0" y="22"/>
                    </a:lnTo>
                    <a:lnTo>
                      <a:pt x="40" y="40"/>
                    </a:lnTo>
                    <a:lnTo>
                      <a:pt x="68" y="18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38" name="Freeform 4708"/>
              <p:cNvSpPr>
                <a:spLocks noChangeAspect="1"/>
              </p:cNvSpPr>
              <p:nvPr/>
            </p:nvSpPr>
            <p:spPr bwMode="auto">
              <a:xfrm>
                <a:off x="3844" y="1968"/>
                <a:ext cx="58" cy="24"/>
              </a:xfrm>
              <a:custGeom>
                <a:avLst/>
                <a:gdLst>
                  <a:gd name="T0" fmla="*/ 32 w 58"/>
                  <a:gd name="T1" fmla="*/ 0 h 24"/>
                  <a:gd name="T2" fmla="*/ 0 w 58"/>
                  <a:gd name="T3" fmla="*/ 14 h 24"/>
                  <a:gd name="T4" fmla="*/ 26 w 58"/>
                  <a:gd name="T5" fmla="*/ 24 h 24"/>
                  <a:gd name="T6" fmla="*/ 58 w 58"/>
                  <a:gd name="T7" fmla="*/ 12 h 24"/>
                  <a:gd name="T8" fmla="*/ 32 w 5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4"/>
                  <a:gd name="T17" fmla="*/ 58 w 5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4">
                    <a:moveTo>
                      <a:pt x="32" y="0"/>
                    </a:moveTo>
                    <a:lnTo>
                      <a:pt x="0" y="14"/>
                    </a:lnTo>
                    <a:lnTo>
                      <a:pt x="26" y="24"/>
                    </a:lnTo>
                    <a:lnTo>
                      <a:pt x="58" y="1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39" name="Freeform 4709"/>
              <p:cNvSpPr>
                <a:spLocks noChangeAspect="1"/>
              </p:cNvSpPr>
              <p:nvPr/>
            </p:nvSpPr>
            <p:spPr bwMode="auto">
              <a:xfrm>
                <a:off x="3844" y="1968"/>
                <a:ext cx="58" cy="24"/>
              </a:xfrm>
              <a:custGeom>
                <a:avLst/>
                <a:gdLst>
                  <a:gd name="T0" fmla="*/ 32 w 58"/>
                  <a:gd name="T1" fmla="*/ 0 h 24"/>
                  <a:gd name="T2" fmla="*/ 0 w 58"/>
                  <a:gd name="T3" fmla="*/ 14 h 24"/>
                  <a:gd name="T4" fmla="*/ 26 w 58"/>
                  <a:gd name="T5" fmla="*/ 24 h 24"/>
                  <a:gd name="T6" fmla="*/ 58 w 58"/>
                  <a:gd name="T7" fmla="*/ 12 h 24"/>
                  <a:gd name="T8" fmla="*/ 32 w 5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4"/>
                  <a:gd name="T17" fmla="*/ 58 w 5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4">
                    <a:moveTo>
                      <a:pt x="32" y="0"/>
                    </a:moveTo>
                    <a:lnTo>
                      <a:pt x="0" y="14"/>
                    </a:lnTo>
                    <a:lnTo>
                      <a:pt x="26" y="24"/>
                    </a:lnTo>
                    <a:lnTo>
                      <a:pt x="58" y="12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40" name="Freeform 4710"/>
              <p:cNvSpPr>
                <a:spLocks noChangeAspect="1"/>
              </p:cNvSpPr>
              <p:nvPr/>
            </p:nvSpPr>
            <p:spPr bwMode="auto">
              <a:xfrm>
                <a:off x="3870" y="1980"/>
                <a:ext cx="58" cy="24"/>
              </a:xfrm>
              <a:custGeom>
                <a:avLst/>
                <a:gdLst>
                  <a:gd name="T0" fmla="*/ 32 w 58"/>
                  <a:gd name="T1" fmla="*/ 0 h 24"/>
                  <a:gd name="T2" fmla="*/ 0 w 58"/>
                  <a:gd name="T3" fmla="*/ 12 h 24"/>
                  <a:gd name="T4" fmla="*/ 26 w 58"/>
                  <a:gd name="T5" fmla="*/ 24 h 24"/>
                  <a:gd name="T6" fmla="*/ 58 w 58"/>
                  <a:gd name="T7" fmla="*/ 10 h 24"/>
                  <a:gd name="T8" fmla="*/ 32 w 5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4"/>
                  <a:gd name="T17" fmla="*/ 58 w 5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4">
                    <a:moveTo>
                      <a:pt x="32" y="0"/>
                    </a:moveTo>
                    <a:lnTo>
                      <a:pt x="0" y="12"/>
                    </a:lnTo>
                    <a:lnTo>
                      <a:pt x="26" y="24"/>
                    </a:lnTo>
                    <a:lnTo>
                      <a:pt x="58" y="1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8A6F"/>
              </a:solidFill>
              <a:ln w="0">
                <a:solidFill>
                  <a:srgbClr val="008A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41" name="Freeform 4711"/>
              <p:cNvSpPr>
                <a:spLocks noChangeAspect="1"/>
              </p:cNvSpPr>
              <p:nvPr/>
            </p:nvSpPr>
            <p:spPr bwMode="auto">
              <a:xfrm>
                <a:off x="3870" y="1980"/>
                <a:ext cx="58" cy="24"/>
              </a:xfrm>
              <a:custGeom>
                <a:avLst/>
                <a:gdLst>
                  <a:gd name="T0" fmla="*/ 32 w 58"/>
                  <a:gd name="T1" fmla="*/ 0 h 24"/>
                  <a:gd name="T2" fmla="*/ 0 w 58"/>
                  <a:gd name="T3" fmla="*/ 12 h 24"/>
                  <a:gd name="T4" fmla="*/ 26 w 58"/>
                  <a:gd name="T5" fmla="*/ 24 h 24"/>
                  <a:gd name="T6" fmla="*/ 58 w 58"/>
                  <a:gd name="T7" fmla="*/ 10 h 24"/>
                  <a:gd name="T8" fmla="*/ 32 w 5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4"/>
                  <a:gd name="T17" fmla="*/ 58 w 5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4">
                    <a:moveTo>
                      <a:pt x="32" y="0"/>
                    </a:moveTo>
                    <a:lnTo>
                      <a:pt x="0" y="12"/>
                    </a:lnTo>
                    <a:lnTo>
                      <a:pt x="26" y="24"/>
                    </a:lnTo>
                    <a:lnTo>
                      <a:pt x="58" y="10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42" name="Freeform 4712"/>
              <p:cNvSpPr>
                <a:spLocks noChangeAspect="1"/>
              </p:cNvSpPr>
              <p:nvPr/>
            </p:nvSpPr>
            <p:spPr bwMode="auto">
              <a:xfrm>
                <a:off x="3896" y="1990"/>
                <a:ext cx="58" cy="26"/>
              </a:xfrm>
              <a:custGeom>
                <a:avLst/>
                <a:gdLst>
                  <a:gd name="T0" fmla="*/ 32 w 58"/>
                  <a:gd name="T1" fmla="*/ 0 h 26"/>
                  <a:gd name="T2" fmla="*/ 0 w 58"/>
                  <a:gd name="T3" fmla="*/ 14 h 26"/>
                  <a:gd name="T4" fmla="*/ 28 w 58"/>
                  <a:gd name="T5" fmla="*/ 26 h 26"/>
                  <a:gd name="T6" fmla="*/ 58 w 58"/>
                  <a:gd name="T7" fmla="*/ 12 h 26"/>
                  <a:gd name="T8" fmla="*/ 32 w 5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6"/>
                  <a:gd name="T17" fmla="*/ 58 w 5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6">
                    <a:moveTo>
                      <a:pt x="32" y="0"/>
                    </a:moveTo>
                    <a:lnTo>
                      <a:pt x="0" y="14"/>
                    </a:lnTo>
                    <a:lnTo>
                      <a:pt x="28" y="26"/>
                    </a:lnTo>
                    <a:lnTo>
                      <a:pt x="58" y="1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43" name="Freeform 4713"/>
              <p:cNvSpPr>
                <a:spLocks noChangeAspect="1"/>
              </p:cNvSpPr>
              <p:nvPr/>
            </p:nvSpPr>
            <p:spPr bwMode="auto">
              <a:xfrm>
                <a:off x="3896" y="1990"/>
                <a:ext cx="58" cy="26"/>
              </a:xfrm>
              <a:custGeom>
                <a:avLst/>
                <a:gdLst>
                  <a:gd name="T0" fmla="*/ 32 w 58"/>
                  <a:gd name="T1" fmla="*/ 0 h 26"/>
                  <a:gd name="T2" fmla="*/ 0 w 58"/>
                  <a:gd name="T3" fmla="*/ 14 h 26"/>
                  <a:gd name="T4" fmla="*/ 28 w 58"/>
                  <a:gd name="T5" fmla="*/ 26 h 26"/>
                  <a:gd name="T6" fmla="*/ 58 w 58"/>
                  <a:gd name="T7" fmla="*/ 12 h 26"/>
                  <a:gd name="T8" fmla="*/ 32 w 5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6"/>
                  <a:gd name="T17" fmla="*/ 58 w 5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6">
                    <a:moveTo>
                      <a:pt x="32" y="0"/>
                    </a:moveTo>
                    <a:lnTo>
                      <a:pt x="0" y="14"/>
                    </a:lnTo>
                    <a:lnTo>
                      <a:pt x="28" y="26"/>
                    </a:lnTo>
                    <a:lnTo>
                      <a:pt x="58" y="12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44" name="Freeform 4714"/>
              <p:cNvSpPr>
                <a:spLocks noChangeAspect="1"/>
              </p:cNvSpPr>
              <p:nvPr/>
            </p:nvSpPr>
            <p:spPr bwMode="auto">
              <a:xfrm>
                <a:off x="3924" y="2002"/>
                <a:ext cx="56" cy="26"/>
              </a:xfrm>
              <a:custGeom>
                <a:avLst/>
                <a:gdLst>
                  <a:gd name="T0" fmla="*/ 30 w 56"/>
                  <a:gd name="T1" fmla="*/ 0 h 26"/>
                  <a:gd name="T2" fmla="*/ 0 w 56"/>
                  <a:gd name="T3" fmla="*/ 14 h 26"/>
                  <a:gd name="T4" fmla="*/ 26 w 56"/>
                  <a:gd name="T5" fmla="*/ 26 h 26"/>
                  <a:gd name="T6" fmla="*/ 56 w 56"/>
                  <a:gd name="T7" fmla="*/ 12 h 26"/>
                  <a:gd name="T8" fmla="*/ 30 w 56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6"/>
                  <a:gd name="T17" fmla="*/ 56 w 56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6">
                    <a:moveTo>
                      <a:pt x="30" y="0"/>
                    </a:moveTo>
                    <a:lnTo>
                      <a:pt x="0" y="14"/>
                    </a:lnTo>
                    <a:lnTo>
                      <a:pt x="26" y="26"/>
                    </a:lnTo>
                    <a:lnTo>
                      <a:pt x="56" y="1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45" name="Freeform 4715"/>
              <p:cNvSpPr>
                <a:spLocks noChangeAspect="1"/>
              </p:cNvSpPr>
              <p:nvPr/>
            </p:nvSpPr>
            <p:spPr bwMode="auto">
              <a:xfrm>
                <a:off x="3924" y="2002"/>
                <a:ext cx="56" cy="26"/>
              </a:xfrm>
              <a:custGeom>
                <a:avLst/>
                <a:gdLst>
                  <a:gd name="T0" fmla="*/ 30 w 56"/>
                  <a:gd name="T1" fmla="*/ 0 h 26"/>
                  <a:gd name="T2" fmla="*/ 0 w 56"/>
                  <a:gd name="T3" fmla="*/ 14 h 26"/>
                  <a:gd name="T4" fmla="*/ 26 w 56"/>
                  <a:gd name="T5" fmla="*/ 26 h 26"/>
                  <a:gd name="T6" fmla="*/ 56 w 56"/>
                  <a:gd name="T7" fmla="*/ 12 h 26"/>
                  <a:gd name="T8" fmla="*/ 30 w 56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6"/>
                  <a:gd name="T17" fmla="*/ 56 w 56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6">
                    <a:moveTo>
                      <a:pt x="30" y="0"/>
                    </a:moveTo>
                    <a:lnTo>
                      <a:pt x="0" y="14"/>
                    </a:lnTo>
                    <a:lnTo>
                      <a:pt x="26" y="26"/>
                    </a:lnTo>
                    <a:lnTo>
                      <a:pt x="56" y="12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46" name="Freeform 4716"/>
              <p:cNvSpPr>
                <a:spLocks noChangeAspect="1"/>
              </p:cNvSpPr>
              <p:nvPr/>
            </p:nvSpPr>
            <p:spPr bwMode="auto">
              <a:xfrm>
                <a:off x="3950" y="2014"/>
                <a:ext cx="58" cy="24"/>
              </a:xfrm>
              <a:custGeom>
                <a:avLst/>
                <a:gdLst>
                  <a:gd name="T0" fmla="*/ 30 w 58"/>
                  <a:gd name="T1" fmla="*/ 0 h 24"/>
                  <a:gd name="T2" fmla="*/ 0 w 58"/>
                  <a:gd name="T3" fmla="*/ 14 h 24"/>
                  <a:gd name="T4" fmla="*/ 28 w 58"/>
                  <a:gd name="T5" fmla="*/ 24 h 24"/>
                  <a:gd name="T6" fmla="*/ 58 w 58"/>
                  <a:gd name="T7" fmla="*/ 10 h 24"/>
                  <a:gd name="T8" fmla="*/ 30 w 5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4"/>
                  <a:gd name="T17" fmla="*/ 58 w 5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4">
                    <a:moveTo>
                      <a:pt x="30" y="0"/>
                    </a:moveTo>
                    <a:lnTo>
                      <a:pt x="0" y="14"/>
                    </a:lnTo>
                    <a:lnTo>
                      <a:pt x="28" y="24"/>
                    </a:lnTo>
                    <a:lnTo>
                      <a:pt x="58" y="1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47" name="Freeform 4717"/>
              <p:cNvSpPr>
                <a:spLocks noChangeAspect="1"/>
              </p:cNvSpPr>
              <p:nvPr/>
            </p:nvSpPr>
            <p:spPr bwMode="auto">
              <a:xfrm>
                <a:off x="3950" y="2014"/>
                <a:ext cx="58" cy="24"/>
              </a:xfrm>
              <a:custGeom>
                <a:avLst/>
                <a:gdLst>
                  <a:gd name="T0" fmla="*/ 30 w 58"/>
                  <a:gd name="T1" fmla="*/ 0 h 24"/>
                  <a:gd name="T2" fmla="*/ 0 w 58"/>
                  <a:gd name="T3" fmla="*/ 14 h 24"/>
                  <a:gd name="T4" fmla="*/ 28 w 58"/>
                  <a:gd name="T5" fmla="*/ 24 h 24"/>
                  <a:gd name="T6" fmla="*/ 58 w 58"/>
                  <a:gd name="T7" fmla="*/ 10 h 24"/>
                  <a:gd name="T8" fmla="*/ 30 w 5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4"/>
                  <a:gd name="T17" fmla="*/ 58 w 58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4">
                    <a:moveTo>
                      <a:pt x="30" y="0"/>
                    </a:moveTo>
                    <a:lnTo>
                      <a:pt x="0" y="14"/>
                    </a:lnTo>
                    <a:lnTo>
                      <a:pt x="28" y="24"/>
                    </a:lnTo>
                    <a:lnTo>
                      <a:pt x="58" y="10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48" name="Freeform 4718"/>
              <p:cNvSpPr>
                <a:spLocks noChangeAspect="1"/>
              </p:cNvSpPr>
              <p:nvPr/>
            </p:nvSpPr>
            <p:spPr bwMode="auto">
              <a:xfrm>
                <a:off x="3978" y="2024"/>
                <a:ext cx="58" cy="26"/>
              </a:xfrm>
              <a:custGeom>
                <a:avLst/>
                <a:gdLst>
                  <a:gd name="T0" fmla="*/ 30 w 58"/>
                  <a:gd name="T1" fmla="*/ 0 h 26"/>
                  <a:gd name="T2" fmla="*/ 0 w 58"/>
                  <a:gd name="T3" fmla="*/ 14 h 26"/>
                  <a:gd name="T4" fmla="*/ 26 w 58"/>
                  <a:gd name="T5" fmla="*/ 26 h 26"/>
                  <a:gd name="T6" fmla="*/ 58 w 58"/>
                  <a:gd name="T7" fmla="*/ 12 h 26"/>
                  <a:gd name="T8" fmla="*/ 30 w 5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6"/>
                  <a:gd name="T17" fmla="*/ 58 w 5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6">
                    <a:moveTo>
                      <a:pt x="30" y="0"/>
                    </a:moveTo>
                    <a:lnTo>
                      <a:pt x="0" y="14"/>
                    </a:lnTo>
                    <a:lnTo>
                      <a:pt x="26" y="26"/>
                    </a:lnTo>
                    <a:lnTo>
                      <a:pt x="58" y="1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886F"/>
              </a:solidFill>
              <a:ln w="0">
                <a:solidFill>
                  <a:srgbClr val="0088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49" name="Freeform 4719"/>
              <p:cNvSpPr>
                <a:spLocks noChangeAspect="1"/>
              </p:cNvSpPr>
              <p:nvPr/>
            </p:nvSpPr>
            <p:spPr bwMode="auto">
              <a:xfrm>
                <a:off x="3978" y="2024"/>
                <a:ext cx="58" cy="26"/>
              </a:xfrm>
              <a:custGeom>
                <a:avLst/>
                <a:gdLst>
                  <a:gd name="T0" fmla="*/ 30 w 58"/>
                  <a:gd name="T1" fmla="*/ 0 h 26"/>
                  <a:gd name="T2" fmla="*/ 0 w 58"/>
                  <a:gd name="T3" fmla="*/ 14 h 26"/>
                  <a:gd name="T4" fmla="*/ 26 w 58"/>
                  <a:gd name="T5" fmla="*/ 26 h 26"/>
                  <a:gd name="T6" fmla="*/ 58 w 58"/>
                  <a:gd name="T7" fmla="*/ 12 h 26"/>
                  <a:gd name="T8" fmla="*/ 30 w 5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6"/>
                  <a:gd name="T17" fmla="*/ 58 w 5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6">
                    <a:moveTo>
                      <a:pt x="30" y="0"/>
                    </a:moveTo>
                    <a:lnTo>
                      <a:pt x="0" y="14"/>
                    </a:lnTo>
                    <a:lnTo>
                      <a:pt x="26" y="26"/>
                    </a:lnTo>
                    <a:lnTo>
                      <a:pt x="58" y="12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50" name="Freeform 4720"/>
              <p:cNvSpPr>
                <a:spLocks noChangeAspect="1"/>
              </p:cNvSpPr>
              <p:nvPr/>
            </p:nvSpPr>
            <p:spPr bwMode="auto">
              <a:xfrm>
                <a:off x="4004" y="2036"/>
                <a:ext cx="60" cy="26"/>
              </a:xfrm>
              <a:custGeom>
                <a:avLst/>
                <a:gdLst>
                  <a:gd name="T0" fmla="*/ 32 w 60"/>
                  <a:gd name="T1" fmla="*/ 0 h 26"/>
                  <a:gd name="T2" fmla="*/ 0 w 60"/>
                  <a:gd name="T3" fmla="*/ 14 h 26"/>
                  <a:gd name="T4" fmla="*/ 28 w 60"/>
                  <a:gd name="T5" fmla="*/ 26 h 26"/>
                  <a:gd name="T6" fmla="*/ 60 w 60"/>
                  <a:gd name="T7" fmla="*/ 10 h 26"/>
                  <a:gd name="T8" fmla="*/ 32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32" y="0"/>
                    </a:moveTo>
                    <a:lnTo>
                      <a:pt x="0" y="14"/>
                    </a:lnTo>
                    <a:lnTo>
                      <a:pt x="28" y="26"/>
                    </a:lnTo>
                    <a:lnTo>
                      <a:pt x="60" y="1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8770"/>
              </a:solidFill>
              <a:ln w="0">
                <a:solidFill>
                  <a:srgbClr val="0087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51" name="Freeform 4721"/>
              <p:cNvSpPr>
                <a:spLocks noChangeAspect="1"/>
              </p:cNvSpPr>
              <p:nvPr/>
            </p:nvSpPr>
            <p:spPr bwMode="auto">
              <a:xfrm>
                <a:off x="4004" y="2036"/>
                <a:ext cx="60" cy="26"/>
              </a:xfrm>
              <a:custGeom>
                <a:avLst/>
                <a:gdLst>
                  <a:gd name="T0" fmla="*/ 32 w 60"/>
                  <a:gd name="T1" fmla="*/ 0 h 26"/>
                  <a:gd name="T2" fmla="*/ 0 w 60"/>
                  <a:gd name="T3" fmla="*/ 14 h 26"/>
                  <a:gd name="T4" fmla="*/ 28 w 60"/>
                  <a:gd name="T5" fmla="*/ 26 h 26"/>
                  <a:gd name="T6" fmla="*/ 60 w 60"/>
                  <a:gd name="T7" fmla="*/ 10 h 26"/>
                  <a:gd name="T8" fmla="*/ 32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32" y="0"/>
                    </a:moveTo>
                    <a:lnTo>
                      <a:pt x="0" y="14"/>
                    </a:lnTo>
                    <a:lnTo>
                      <a:pt x="28" y="26"/>
                    </a:lnTo>
                    <a:lnTo>
                      <a:pt x="60" y="10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52" name="Freeform 4722"/>
              <p:cNvSpPr>
                <a:spLocks noChangeAspect="1"/>
              </p:cNvSpPr>
              <p:nvPr/>
            </p:nvSpPr>
            <p:spPr bwMode="auto">
              <a:xfrm>
                <a:off x="4032" y="2046"/>
                <a:ext cx="60" cy="26"/>
              </a:xfrm>
              <a:custGeom>
                <a:avLst/>
                <a:gdLst>
                  <a:gd name="T0" fmla="*/ 32 w 60"/>
                  <a:gd name="T1" fmla="*/ 0 h 26"/>
                  <a:gd name="T2" fmla="*/ 0 w 60"/>
                  <a:gd name="T3" fmla="*/ 16 h 26"/>
                  <a:gd name="T4" fmla="*/ 30 w 60"/>
                  <a:gd name="T5" fmla="*/ 26 h 26"/>
                  <a:gd name="T6" fmla="*/ 60 w 60"/>
                  <a:gd name="T7" fmla="*/ 12 h 26"/>
                  <a:gd name="T8" fmla="*/ 32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32" y="0"/>
                    </a:moveTo>
                    <a:lnTo>
                      <a:pt x="0" y="16"/>
                    </a:lnTo>
                    <a:lnTo>
                      <a:pt x="30" y="26"/>
                    </a:lnTo>
                    <a:lnTo>
                      <a:pt x="60" y="1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8570"/>
              </a:solidFill>
              <a:ln w="0">
                <a:solidFill>
                  <a:srgbClr val="0085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53" name="Freeform 4723"/>
              <p:cNvSpPr>
                <a:spLocks noChangeAspect="1"/>
              </p:cNvSpPr>
              <p:nvPr/>
            </p:nvSpPr>
            <p:spPr bwMode="auto">
              <a:xfrm>
                <a:off x="4032" y="2046"/>
                <a:ext cx="60" cy="26"/>
              </a:xfrm>
              <a:custGeom>
                <a:avLst/>
                <a:gdLst>
                  <a:gd name="T0" fmla="*/ 32 w 60"/>
                  <a:gd name="T1" fmla="*/ 0 h 26"/>
                  <a:gd name="T2" fmla="*/ 0 w 60"/>
                  <a:gd name="T3" fmla="*/ 16 h 26"/>
                  <a:gd name="T4" fmla="*/ 30 w 60"/>
                  <a:gd name="T5" fmla="*/ 26 h 26"/>
                  <a:gd name="T6" fmla="*/ 60 w 60"/>
                  <a:gd name="T7" fmla="*/ 12 h 26"/>
                  <a:gd name="T8" fmla="*/ 32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32" y="0"/>
                    </a:moveTo>
                    <a:lnTo>
                      <a:pt x="0" y="16"/>
                    </a:lnTo>
                    <a:lnTo>
                      <a:pt x="30" y="26"/>
                    </a:lnTo>
                    <a:lnTo>
                      <a:pt x="60" y="12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54" name="Freeform 4724"/>
              <p:cNvSpPr>
                <a:spLocks noChangeAspect="1"/>
              </p:cNvSpPr>
              <p:nvPr/>
            </p:nvSpPr>
            <p:spPr bwMode="auto">
              <a:xfrm>
                <a:off x="4062" y="2058"/>
                <a:ext cx="58" cy="26"/>
              </a:xfrm>
              <a:custGeom>
                <a:avLst/>
                <a:gdLst>
                  <a:gd name="T0" fmla="*/ 30 w 58"/>
                  <a:gd name="T1" fmla="*/ 0 h 26"/>
                  <a:gd name="T2" fmla="*/ 0 w 58"/>
                  <a:gd name="T3" fmla="*/ 14 h 26"/>
                  <a:gd name="T4" fmla="*/ 28 w 58"/>
                  <a:gd name="T5" fmla="*/ 26 h 26"/>
                  <a:gd name="T6" fmla="*/ 58 w 58"/>
                  <a:gd name="T7" fmla="*/ 10 h 26"/>
                  <a:gd name="T8" fmla="*/ 30 w 5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6"/>
                  <a:gd name="T17" fmla="*/ 58 w 5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6">
                    <a:moveTo>
                      <a:pt x="30" y="0"/>
                    </a:moveTo>
                    <a:lnTo>
                      <a:pt x="0" y="14"/>
                    </a:lnTo>
                    <a:lnTo>
                      <a:pt x="28" y="26"/>
                    </a:lnTo>
                    <a:lnTo>
                      <a:pt x="58" y="1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8370"/>
              </a:solidFill>
              <a:ln w="0">
                <a:solidFill>
                  <a:srgbClr val="0083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55" name="Freeform 4725"/>
              <p:cNvSpPr>
                <a:spLocks noChangeAspect="1"/>
              </p:cNvSpPr>
              <p:nvPr/>
            </p:nvSpPr>
            <p:spPr bwMode="auto">
              <a:xfrm>
                <a:off x="4062" y="2058"/>
                <a:ext cx="58" cy="26"/>
              </a:xfrm>
              <a:custGeom>
                <a:avLst/>
                <a:gdLst>
                  <a:gd name="T0" fmla="*/ 30 w 58"/>
                  <a:gd name="T1" fmla="*/ 0 h 26"/>
                  <a:gd name="T2" fmla="*/ 0 w 58"/>
                  <a:gd name="T3" fmla="*/ 14 h 26"/>
                  <a:gd name="T4" fmla="*/ 28 w 58"/>
                  <a:gd name="T5" fmla="*/ 26 h 26"/>
                  <a:gd name="T6" fmla="*/ 58 w 58"/>
                  <a:gd name="T7" fmla="*/ 10 h 26"/>
                  <a:gd name="T8" fmla="*/ 30 w 5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6"/>
                  <a:gd name="T17" fmla="*/ 58 w 5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6">
                    <a:moveTo>
                      <a:pt x="30" y="0"/>
                    </a:moveTo>
                    <a:lnTo>
                      <a:pt x="0" y="14"/>
                    </a:lnTo>
                    <a:lnTo>
                      <a:pt x="28" y="26"/>
                    </a:lnTo>
                    <a:lnTo>
                      <a:pt x="58" y="10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56" name="Freeform 4726"/>
              <p:cNvSpPr>
                <a:spLocks noChangeAspect="1"/>
              </p:cNvSpPr>
              <p:nvPr/>
            </p:nvSpPr>
            <p:spPr bwMode="auto">
              <a:xfrm>
                <a:off x="4090" y="2068"/>
                <a:ext cx="60" cy="26"/>
              </a:xfrm>
              <a:custGeom>
                <a:avLst/>
                <a:gdLst>
                  <a:gd name="T0" fmla="*/ 30 w 60"/>
                  <a:gd name="T1" fmla="*/ 0 h 26"/>
                  <a:gd name="T2" fmla="*/ 0 w 60"/>
                  <a:gd name="T3" fmla="*/ 16 h 26"/>
                  <a:gd name="T4" fmla="*/ 28 w 60"/>
                  <a:gd name="T5" fmla="*/ 26 h 26"/>
                  <a:gd name="T6" fmla="*/ 60 w 60"/>
                  <a:gd name="T7" fmla="*/ 10 h 26"/>
                  <a:gd name="T8" fmla="*/ 30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30" y="0"/>
                    </a:moveTo>
                    <a:lnTo>
                      <a:pt x="0" y="16"/>
                    </a:lnTo>
                    <a:lnTo>
                      <a:pt x="28" y="26"/>
                    </a:lnTo>
                    <a:lnTo>
                      <a:pt x="60" y="1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8170"/>
              </a:solidFill>
              <a:ln w="0">
                <a:solidFill>
                  <a:srgbClr val="0081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57" name="Freeform 4727"/>
              <p:cNvSpPr>
                <a:spLocks noChangeAspect="1"/>
              </p:cNvSpPr>
              <p:nvPr/>
            </p:nvSpPr>
            <p:spPr bwMode="auto">
              <a:xfrm>
                <a:off x="4090" y="2068"/>
                <a:ext cx="60" cy="26"/>
              </a:xfrm>
              <a:custGeom>
                <a:avLst/>
                <a:gdLst>
                  <a:gd name="T0" fmla="*/ 30 w 60"/>
                  <a:gd name="T1" fmla="*/ 0 h 26"/>
                  <a:gd name="T2" fmla="*/ 0 w 60"/>
                  <a:gd name="T3" fmla="*/ 16 h 26"/>
                  <a:gd name="T4" fmla="*/ 28 w 60"/>
                  <a:gd name="T5" fmla="*/ 26 h 26"/>
                  <a:gd name="T6" fmla="*/ 60 w 60"/>
                  <a:gd name="T7" fmla="*/ 10 h 26"/>
                  <a:gd name="T8" fmla="*/ 30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30" y="0"/>
                    </a:moveTo>
                    <a:lnTo>
                      <a:pt x="0" y="16"/>
                    </a:lnTo>
                    <a:lnTo>
                      <a:pt x="28" y="26"/>
                    </a:lnTo>
                    <a:lnTo>
                      <a:pt x="60" y="10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58" name="Freeform 4728"/>
              <p:cNvSpPr>
                <a:spLocks noChangeAspect="1"/>
              </p:cNvSpPr>
              <p:nvPr/>
            </p:nvSpPr>
            <p:spPr bwMode="auto">
              <a:xfrm>
                <a:off x="4118" y="2078"/>
                <a:ext cx="62" cy="26"/>
              </a:xfrm>
              <a:custGeom>
                <a:avLst/>
                <a:gdLst>
                  <a:gd name="T0" fmla="*/ 32 w 62"/>
                  <a:gd name="T1" fmla="*/ 0 h 26"/>
                  <a:gd name="T2" fmla="*/ 0 w 62"/>
                  <a:gd name="T3" fmla="*/ 16 h 26"/>
                  <a:gd name="T4" fmla="*/ 30 w 62"/>
                  <a:gd name="T5" fmla="*/ 26 h 26"/>
                  <a:gd name="T6" fmla="*/ 62 w 62"/>
                  <a:gd name="T7" fmla="*/ 10 h 26"/>
                  <a:gd name="T8" fmla="*/ 32 w 62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6"/>
                  <a:gd name="T17" fmla="*/ 62 w 6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6">
                    <a:moveTo>
                      <a:pt x="32" y="0"/>
                    </a:moveTo>
                    <a:lnTo>
                      <a:pt x="0" y="16"/>
                    </a:lnTo>
                    <a:lnTo>
                      <a:pt x="30" y="26"/>
                    </a:lnTo>
                    <a:lnTo>
                      <a:pt x="62" y="1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7F71"/>
              </a:solidFill>
              <a:ln w="0">
                <a:solidFill>
                  <a:srgbClr val="007F7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59" name="Freeform 4729"/>
              <p:cNvSpPr>
                <a:spLocks noChangeAspect="1"/>
              </p:cNvSpPr>
              <p:nvPr/>
            </p:nvSpPr>
            <p:spPr bwMode="auto">
              <a:xfrm>
                <a:off x="4118" y="2078"/>
                <a:ext cx="62" cy="26"/>
              </a:xfrm>
              <a:custGeom>
                <a:avLst/>
                <a:gdLst>
                  <a:gd name="T0" fmla="*/ 32 w 62"/>
                  <a:gd name="T1" fmla="*/ 0 h 26"/>
                  <a:gd name="T2" fmla="*/ 0 w 62"/>
                  <a:gd name="T3" fmla="*/ 16 h 26"/>
                  <a:gd name="T4" fmla="*/ 30 w 62"/>
                  <a:gd name="T5" fmla="*/ 26 h 26"/>
                  <a:gd name="T6" fmla="*/ 62 w 62"/>
                  <a:gd name="T7" fmla="*/ 10 h 26"/>
                  <a:gd name="T8" fmla="*/ 32 w 62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6"/>
                  <a:gd name="T17" fmla="*/ 62 w 6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6">
                    <a:moveTo>
                      <a:pt x="32" y="0"/>
                    </a:moveTo>
                    <a:lnTo>
                      <a:pt x="0" y="16"/>
                    </a:lnTo>
                    <a:lnTo>
                      <a:pt x="30" y="26"/>
                    </a:lnTo>
                    <a:lnTo>
                      <a:pt x="62" y="10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60" name="Freeform 4730"/>
              <p:cNvSpPr>
                <a:spLocks noChangeAspect="1"/>
              </p:cNvSpPr>
              <p:nvPr/>
            </p:nvSpPr>
            <p:spPr bwMode="auto">
              <a:xfrm>
                <a:off x="4148" y="2088"/>
                <a:ext cx="60" cy="26"/>
              </a:xfrm>
              <a:custGeom>
                <a:avLst/>
                <a:gdLst>
                  <a:gd name="T0" fmla="*/ 32 w 60"/>
                  <a:gd name="T1" fmla="*/ 0 h 26"/>
                  <a:gd name="T2" fmla="*/ 0 w 60"/>
                  <a:gd name="T3" fmla="*/ 16 h 26"/>
                  <a:gd name="T4" fmla="*/ 30 w 60"/>
                  <a:gd name="T5" fmla="*/ 26 h 26"/>
                  <a:gd name="T6" fmla="*/ 60 w 60"/>
                  <a:gd name="T7" fmla="*/ 10 h 26"/>
                  <a:gd name="T8" fmla="*/ 32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32" y="0"/>
                    </a:moveTo>
                    <a:lnTo>
                      <a:pt x="0" y="16"/>
                    </a:lnTo>
                    <a:lnTo>
                      <a:pt x="30" y="26"/>
                    </a:lnTo>
                    <a:lnTo>
                      <a:pt x="60" y="1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7C71"/>
              </a:solidFill>
              <a:ln w="0">
                <a:solidFill>
                  <a:srgbClr val="007C7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61" name="Freeform 4731"/>
              <p:cNvSpPr>
                <a:spLocks noChangeAspect="1"/>
              </p:cNvSpPr>
              <p:nvPr/>
            </p:nvSpPr>
            <p:spPr bwMode="auto">
              <a:xfrm>
                <a:off x="4148" y="2088"/>
                <a:ext cx="60" cy="26"/>
              </a:xfrm>
              <a:custGeom>
                <a:avLst/>
                <a:gdLst>
                  <a:gd name="T0" fmla="*/ 32 w 60"/>
                  <a:gd name="T1" fmla="*/ 0 h 26"/>
                  <a:gd name="T2" fmla="*/ 0 w 60"/>
                  <a:gd name="T3" fmla="*/ 16 h 26"/>
                  <a:gd name="T4" fmla="*/ 30 w 60"/>
                  <a:gd name="T5" fmla="*/ 26 h 26"/>
                  <a:gd name="T6" fmla="*/ 60 w 60"/>
                  <a:gd name="T7" fmla="*/ 10 h 26"/>
                  <a:gd name="T8" fmla="*/ 32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32" y="0"/>
                    </a:moveTo>
                    <a:lnTo>
                      <a:pt x="0" y="16"/>
                    </a:lnTo>
                    <a:lnTo>
                      <a:pt x="30" y="26"/>
                    </a:lnTo>
                    <a:lnTo>
                      <a:pt x="60" y="10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62" name="Freeform 4732"/>
              <p:cNvSpPr>
                <a:spLocks noChangeAspect="1"/>
              </p:cNvSpPr>
              <p:nvPr/>
            </p:nvSpPr>
            <p:spPr bwMode="auto">
              <a:xfrm>
                <a:off x="4178" y="2098"/>
                <a:ext cx="62" cy="26"/>
              </a:xfrm>
              <a:custGeom>
                <a:avLst/>
                <a:gdLst>
                  <a:gd name="T0" fmla="*/ 30 w 62"/>
                  <a:gd name="T1" fmla="*/ 0 h 26"/>
                  <a:gd name="T2" fmla="*/ 0 w 62"/>
                  <a:gd name="T3" fmla="*/ 16 h 26"/>
                  <a:gd name="T4" fmla="*/ 30 w 62"/>
                  <a:gd name="T5" fmla="*/ 26 h 26"/>
                  <a:gd name="T6" fmla="*/ 62 w 62"/>
                  <a:gd name="T7" fmla="*/ 10 h 26"/>
                  <a:gd name="T8" fmla="*/ 30 w 62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6"/>
                  <a:gd name="T17" fmla="*/ 62 w 6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6">
                    <a:moveTo>
                      <a:pt x="30" y="0"/>
                    </a:moveTo>
                    <a:lnTo>
                      <a:pt x="0" y="16"/>
                    </a:lnTo>
                    <a:lnTo>
                      <a:pt x="30" y="26"/>
                    </a:lnTo>
                    <a:lnTo>
                      <a:pt x="62" y="1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7A72"/>
              </a:solidFill>
              <a:ln w="0">
                <a:solidFill>
                  <a:srgbClr val="007A7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63" name="Freeform 4733"/>
              <p:cNvSpPr>
                <a:spLocks noChangeAspect="1"/>
              </p:cNvSpPr>
              <p:nvPr/>
            </p:nvSpPr>
            <p:spPr bwMode="auto">
              <a:xfrm>
                <a:off x="4178" y="2098"/>
                <a:ext cx="62" cy="26"/>
              </a:xfrm>
              <a:custGeom>
                <a:avLst/>
                <a:gdLst>
                  <a:gd name="T0" fmla="*/ 30 w 62"/>
                  <a:gd name="T1" fmla="*/ 0 h 26"/>
                  <a:gd name="T2" fmla="*/ 0 w 62"/>
                  <a:gd name="T3" fmla="*/ 16 h 26"/>
                  <a:gd name="T4" fmla="*/ 30 w 62"/>
                  <a:gd name="T5" fmla="*/ 26 h 26"/>
                  <a:gd name="T6" fmla="*/ 62 w 62"/>
                  <a:gd name="T7" fmla="*/ 10 h 26"/>
                  <a:gd name="T8" fmla="*/ 30 w 62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6"/>
                  <a:gd name="T17" fmla="*/ 62 w 6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6">
                    <a:moveTo>
                      <a:pt x="30" y="0"/>
                    </a:moveTo>
                    <a:lnTo>
                      <a:pt x="0" y="16"/>
                    </a:lnTo>
                    <a:lnTo>
                      <a:pt x="30" y="26"/>
                    </a:lnTo>
                    <a:lnTo>
                      <a:pt x="62" y="10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64" name="Freeform 4734"/>
              <p:cNvSpPr>
                <a:spLocks noChangeAspect="1"/>
              </p:cNvSpPr>
              <p:nvPr/>
            </p:nvSpPr>
            <p:spPr bwMode="auto">
              <a:xfrm>
                <a:off x="4208" y="2108"/>
                <a:ext cx="62" cy="26"/>
              </a:xfrm>
              <a:custGeom>
                <a:avLst/>
                <a:gdLst>
                  <a:gd name="T0" fmla="*/ 32 w 62"/>
                  <a:gd name="T1" fmla="*/ 0 h 26"/>
                  <a:gd name="T2" fmla="*/ 0 w 62"/>
                  <a:gd name="T3" fmla="*/ 16 h 26"/>
                  <a:gd name="T4" fmla="*/ 32 w 62"/>
                  <a:gd name="T5" fmla="*/ 26 h 26"/>
                  <a:gd name="T6" fmla="*/ 62 w 62"/>
                  <a:gd name="T7" fmla="*/ 8 h 26"/>
                  <a:gd name="T8" fmla="*/ 32 w 62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6"/>
                  <a:gd name="T17" fmla="*/ 62 w 6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6">
                    <a:moveTo>
                      <a:pt x="32" y="0"/>
                    </a:moveTo>
                    <a:lnTo>
                      <a:pt x="0" y="16"/>
                    </a:lnTo>
                    <a:lnTo>
                      <a:pt x="32" y="26"/>
                    </a:lnTo>
                    <a:lnTo>
                      <a:pt x="62" y="8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7873"/>
              </a:solidFill>
              <a:ln w="0">
                <a:solidFill>
                  <a:srgbClr val="00787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65" name="Freeform 4735"/>
              <p:cNvSpPr>
                <a:spLocks noChangeAspect="1"/>
              </p:cNvSpPr>
              <p:nvPr/>
            </p:nvSpPr>
            <p:spPr bwMode="auto">
              <a:xfrm>
                <a:off x="4208" y="2108"/>
                <a:ext cx="62" cy="26"/>
              </a:xfrm>
              <a:custGeom>
                <a:avLst/>
                <a:gdLst>
                  <a:gd name="T0" fmla="*/ 32 w 62"/>
                  <a:gd name="T1" fmla="*/ 0 h 26"/>
                  <a:gd name="T2" fmla="*/ 0 w 62"/>
                  <a:gd name="T3" fmla="*/ 16 h 26"/>
                  <a:gd name="T4" fmla="*/ 32 w 62"/>
                  <a:gd name="T5" fmla="*/ 26 h 26"/>
                  <a:gd name="T6" fmla="*/ 62 w 62"/>
                  <a:gd name="T7" fmla="*/ 8 h 26"/>
                  <a:gd name="T8" fmla="*/ 32 w 62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6"/>
                  <a:gd name="T17" fmla="*/ 62 w 6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6">
                    <a:moveTo>
                      <a:pt x="32" y="0"/>
                    </a:moveTo>
                    <a:lnTo>
                      <a:pt x="0" y="16"/>
                    </a:lnTo>
                    <a:lnTo>
                      <a:pt x="32" y="26"/>
                    </a:lnTo>
                    <a:lnTo>
                      <a:pt x="62" y="8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66" name="Freeform 4736"/>
              <p:cNvSpPr>
                <a:spLocks noChangeAspect="1"/>
              </p:cNvSpPr>
              <p:nvPr/>
            </p:nvSpPr>
            <p:spPr bwMode="auto">
              <a:xfrm>
                <a:off x="4240" y="2116"/>
                <a:ext cx="60" cy="26"/>
              </a:xfrm>
              <a:custGeom>
                <a:avLst/>
                <a:gdLst>
                  <a:gd name="T0" fmla="*/ 30 w 60"/>
                  <a:gd name="T1" fmla="*/ 0 h 26"/>
                  <a:gd name="T2" fmla="*/ 0 w 60"/>
                  <a:gd name="T3" fmla="*/ 18 h 26"/>
                  <a:gd name="T4" fmla="*/ 30 w 60"/>
                  <a:gd name="T5" fmla="*/ 26 h 26"/>
                  <a:gd name="T6" fmla="*/ 60 w 60"/>
                  <a:gd name="T7" fmla="*/ 8 h 26"/>
                  <a:gd name="T8" fmla="*/ 30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30" y="0"/>
                    </a:moveTo>
                    <a:lnTo>
                      <a:pt x="0" y="18"/>
                    </a:lnTo>
                    <a:lnTo>
                      <a:pt x="30" y="26"/>
                    </a:lnTo>
                    <a:lnTo>
                      <a:pt x="60" y="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7675"/>
              </a:solidFill>
              <a:ln w="0">
                <a:solidFill>
                  <a:srgbClr val="00767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67" name="Freeform 4737"/>
              <p:cNvSpPr>
                <a:spLocks noChangeAspect="1"/>
              </p:cNvSpPr>
              <p:nvPr/>
            </p:nvSpPr>
            <p:spPr bwMode="auto">
              <a:xfrm>
                <a:off x="4240" y="2116"/>
                <a:ext cx="60" cy="26"/>
              </a:xfrm>
              <a:custGeom>
                <a:avLst/>
                <a:gdLst>
                  <a:gd name="T0" fmla="*/ 30 w 60"/>
                  <a:gd name="T1" fmla="*/ 0 h 26"/>
                  <a:gd name="T2" fmla="*/ 0 w 60"/>
                  <a:gd name="T3" fmla="*/ 18 h 26"/>
                  <a:gd name="T4" fmla="*/ 30 w 60"/>
                  <a:gd name="T5" fmla="*/ 26 h 26"/>
                  <a:gd name="T6" fmla="*/ 60 w 60"/>
                  <a:gd name="T7" fmla="*/ 8 h 26"/>
                  <a:gd name="T8" fmla="*/ 30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30" y="0"/>
                    </a:moveTo>
                    <a:lnTo>
                      <a:pt x="0" y="18"/>
                    </a:lnTo>
                    <a:lnTo>
                      <a:pt x="30" y="26"/>
                    </a:lnTo>
                    <a:lnTo>
                      <a:pt x="60" y="8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68" name="Freeform 4738"/>
              <p:cNvSpPr>
                <a:spLocks noChangeAspect="1"/>
              </p:cNvSpPr>
              <p:nvPr/>
            </p:nvSpPr>
            <p:spPr bwMode="auto">
              <a:xfrm>
                <a:off x="4270" y="2124"/>
                <a:ext cx="62" cy="28"/>
              </a:xfrm>
              <a:custGeom>
                <a:avLst/>
                <a:gdLst>
                  <a:gd name="T0" fmla="*/ 30 w 62"/>
                  <a:gd name="T1" fmla="*/ 0 h 28"/>
                  <a:gd name="T2" fmla="*/ 0 w 62"/>
                  <a:gd name="T3" fmla="*/ 18 h 28"/>
                  <a:gd name="T4" fmla="*/ 32 w 62"/>
                  <a:gd name="T5" fmla="*/ 28 h 28"/>
                  <a:gd name="T6" fmla="*/ 62 w 62"/>
                  <a:gd name="T7" fmla="*/ 10 h 28"/>
                  <a:gd name="T8" fmla="*/ 30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30" y="0"/>
                    </a:moveTo>
                    <a:lnTo>
                      <a:pt x="0" y="18"/>
                    </a:lnTo>
                    <a:lnTo>
                      <a:pt x="32" y="28"/>
                    </a:lnTo>
                    <a:lnTo>
                      <a:pt x="62" y="1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7476"/>
              </a:solidFill>
              <a:ln w="0">
                <a:solidFill>
                  <a:srgbClr val="00747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69" name="Freeform 4739"/>
              <p:cNvSpPr>
                <a:spLocks noChangeAspect="1"/>
              </p:cNvSpPr>
              <p:nvPr/>
            </p:nvSpPr>
            <p:spPr bwMode="auto">
              <a:xfrm>
                <a:off x="4270" y="2124"/>
                <a:ext cx="62" cy="28"/>
              </a:xfrm>
              <a:custGeom>
                <a:avLst/>
                <a:gdLst>
                  <a:gd name="T0" fmla="*/ 30 w 62"/>
                  <a:gd name="T1" fmla="*/ 0 h 28"/>
                  <a:gd name="T2" fmla="*/ 0 w 62"/>
                  <a:gd name="T3" fmla="*/ 18 h 28"/>
                  <a:gd name="T4" fmla="*/ 32 w 62"/>
                  <a:gd name="T5" fmla="*/ 28 h 28"/>
                  <a:gd name="T6" fmla="*/ 62 w 62"/>
                  <a:gd name="T7" fmla="*/ 10 h 28"/>
                  <a:gd name="T8" fmla="*/ 30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30" y="0"/>
                    </a:moveTo>
                    <a:lnTo>
                      <a:pt x="0" y="18"/>
                    </a:lnTo>
                    <a:lnTo>
                      <a:pt x="32" y="28"/>
                    </a:lnTo>
                    <a:lnTo>
                      <a:pt x="62" y="10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70" name="Freeform 4740"/>
              <p:cNvSpPr>
                <a:spLocks noChangeAspect="1"/>
              </p:cNvSpPr>
              <p:nvPr/>
            </p:nvSpPr>
            <p:spPr bwMode="auto">
              <a:xfrm>
                <a:off x="4302" y="2134"/>
                <a:ext cx="62" cy="26"/>
              </a:xfrm>
              <a:custGeom>
                <a:avLst/>
                <a:gdLst>
                  <a:gd name="T0" fmla="*/ 30 w 62"/>
                  <a:gd name="T1" fmla="*/ 0 h 26"/>
                  <a:gd name="T2" fmla="*/ 0 w 62"/>
                  <a:gd name="T3" fmla="*/ 18 h 26"/>
                  <a:gd name="T4" fmla="*/ 32 w 62"/>
                  <a:gd name="T5" fmla="*/ 26 h 26"/>
                  <a:gd name="T6" fmla="*/ 62 w 62"/>
                  <a:gd name="T7" fmla="*/ 8 h 26"/>
                  <a:gd name="T8" fmla="*/ 30 w 62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6"/>
                  <a:gd name="T17" fmla="*/ 62 w 6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6">
                    <a:moveTo>
                      <a:pt x="30" y="0"/>
                    </a:moveTo>
                    <a:lnTo>
                      <a:pt x="0" y="18"/>
                    </a:lnTo>
                    <a:lnTo>
                      <a:pt x="32" y="26"/>
                    </a:lnTo>
                    <a:lnTo>
                      <a:pt x="62" y="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7477"/>
              </a:solidFill>
              <a:ln w="0">
                <a:solidFill>
                  <a:srgbClr val="00747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71" name="Freeform 4741"/>
              <p:cNvSpPr>
                <a:spLocks noChangeAspect="1"/>
              </p:cNvSpPr>
              <p:nvPr/>
            </p:nvSpPr>
            <p:spPr bwMode="auto">
              <a:xfrm>
                <a:off x="4302" y="2134"/>
                <a:ext cx="62" cy="26"/>
              </a:xfrm>
              <a:custGeom>
                <a:avLst/>
                <a:gdLst>
                  <a:gd name="T0" fmla="*/ 30 w 62"/>
                  <a:gd name="T1" fmla="*/ 0 h 26"/>
                  <a:gd name="T2" fmla="*/ 0 w 62"/>
                  <a:gd name="T3" fmla="*/ 18 h 26"/>
                  <a:gd name="T4" fmla="*/ 32 w 62"/>
                  <a:gd name="T5" fmla="*/ 26 h 26"/>
                  <a:gd name="T6" fmla="*/ 62 w 62"/>
                  <a:gd name="T7" fmla="*/ 8 h 26"/>
                  <a:gd name="T8" fmla="*/ 30 w 62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6"/>
                  <a:gd name="T17" fmla="*/ 62 w 6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6">
                    <a:moveTo>
                      <a:pt x="30" y="0"/>
                    </a:moveTo>
                    <a:lnTo>
                      <a:pt x="0" y="18"/>
                    </a:lnTo>
                    <a:lnTo>
                      <a:pt x="32" y="26"/>
                    </a:lnTo>
                    <a:lnTo>
                      <a:pt x="62" y="8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72" name="Freeform 4742"/>
              <p:cNvSpPr>
                <a:spLocks noChangeAspect="1"/>
              </p:cNvSpPr>
              <p:nvPr/>
            </p:nvSpPr>
            <p:spPr bwMode="auto">
              <a:xfrm>
                <a:off x="4334" y="2142"/>
                <a:ext cx="62" cy="28"/>
              </a:xfrm>
              <a:custGeom>
                <a:avLst/>
                <a:gdLst>
                  <a:gd name="T0" fmla="*/ 30 w 62"/>
                  <a:gd name="T1" fmla="*/ 0 h 28"/>
                  <a:gd name="T2" fmla="*/ 0 w 62"/>
                  <a:gd name="T3" fmla="*/ 18 h 28"/>
                  <a:gd name="T4" fmla="*/ 32 w 62"/>
                  <a:gd name="T5" fmla="*/ 28 h 28"/>
                  <a:gd name="T6" fmla="*/ 62 w 62"/>
                  <a:gd name="T7" fmla="*/ 8 h 28"/>
                  <a:gd name="T8" fmla="*/ 30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30" y="0"/>
                    </a:moveTo>
                    <a:lnTo>
                      <a:pt x="0" y="18"/>
                    </a:lnTo>
                    <a:lnTo>
                      <a:pt x="32" y="28"/>
                    </a:lnTo>
                    <a:lnTo>
                      <a:pt x="62" y="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7379"/>
              </a:solidFill>
              <a:ln w="0">
                <a:solidFill>
                  <a:srgbClr val="00737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73" name="Freeform 4743"/>
              <p:cNvSpPr>
                <a:spLocks noChangeAspect="1"/>
              </p:cNvSpPr>
              <p:nvPr/>
            </p:nvSpPr>
            <p:spPr bwMode="auto">
              <a:xfrm>
                <a:off x="4334" y="2142"/>
                <a:ext cx="62" cy="28"/>
              </a:xfrm>
              <a:custGeom>
                <a:avLst/>
                <a:gdLst>
                  <a:gd name="T0" fmla="*/ 30 w 62"/>
                  <a:gd name="T1" fmla="*/ 0 h 28"/>
                  <a:gd name="T2" fmla="*/ 0 w 62"/>
                  <a:gd name="T3" fmla="*/ 18 h 28"/>
                  <a:gd name="T4" fmla="*/ 32 w 62"/>
                  <a:gd name="T5" fmla="*/ 28 h 28"/>
                  <a:gd name="T6" fmla="*/ 62 w 62"/>
                  <a:gd name="T7" fmla="*/ 8 h 28"/>
                  <a:gd name="T8" fmla="*/ 30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30" y="0"/>
                    </a:moveTo>
                    <a:lnTo>
                      <a:pt x="0" y="18"/>
                    </a:lnTo>
                    <a:lnTo>
                      <a:pt x="32" y="28"/>
                    </a:lnTo>
                    <a:lnTo>
                      <a:pt x="62" y="8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74" name="Freeform 4744"/>
              <p:cNvSpPr>
                <a:spLocks noChangeAspect="1"/>
              </p:cNvSpPr>
              <p:nvPr/>
            </p:nvSpPr>
            <p:spPr bwMode="auto">
              <a:xfrm>
                <a:off x="4366" y="2150"/>
                <a:ext cx="64" cy="30"/>
              </a:xfrm>
              <a:custGeom>
                <a:avLst/>
                <a:gdLst>
                  <a:gd name="T0" fmla="*/ 30 w 64"/>
                  <a:gd name="T1" fmla="*/ 0 h 30"/>
                  <a:gd name="T2" fmla="*/ 0 w 64"/>
                  <a:gd name="T3" fmla="*/ 20 h 30"/>
                  <a:gd name="T4" fmla="*/ 34 w 64"/>
                  <a:gd name="T5" fmla="*/ 30 h 30"/>
                  <a:gd name="T6" fmla="*/ 64 w 64"/>
                  <a:gd name="T7" fmla="*/ 10 h 30"/>
                  <a:gd name="T8" fmla="*/ 30 w 64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0"/>
                  <a:gd name="T17" fmla="*/ 64 w 6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0">
                    <a:moveTo>
                      <a:pt x="30" y="0"/>
                    </a:moveTo>
                    <a:lnTo>
                      <a:pt x="0" y="20"/>
                    </a:lnTo>
                    <a:lnTo>
                      <a:pt x="34" y="30"/>
                    </a:lnTo>
                    <a:lnTo>
                      <a:pt x="64" y="1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747A"/>
              </a:solidFill>
              <a:ln w="0">
                <a:solidFill>
                  <a:srgbClr val="00747A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75" name="Freeform 4745"/>
              <p:cNvSpPr>
                <a:spLocks noChangeAspect="1"/>
              </p:cNvSpPr>
              <p:nvPr/>
            </p:nvSpPr>
            <p:spPr bwMode="auto">
              <a:xfrm>
                <a:off x="4366" y="2150"/>
                <a:ext cx="64" cy="30"/>
              </a:xfrm>
              <a:custGeom>
                <a:avLst/>
                <a:gdLst>
                  <a:gd name="T0" fmla="*/ 30 w 64"/>
                  <a:gd name="T1" fmla="*/ 0 h 30"/>
                  <a:gd name="T2" fmla="*/ 0 w 64"/>
                  <a:gd name="T3" fmla="*/ 20 h 30"/>
                  <a:gd name="T4" fmla="*/ 34 w 64"/>
                  <a:gd name="T5" fmla="*/ 30 h 30"/>
                  <a:gd name="T6" fmla="*/ 64 w 64"/>
                  <a:gd name="T7" fmla="*/ 10 h 30"/>
                  <a:gd name="T8" fmla="*/ 30 w 64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0"/>
                  <a:gd name="T17" fmla="*/ 64 w 6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0">
                    <a:moveTo>
                      <a:pt x="30" y="0"/>
                    </a:moveTo>
                    <a:lnTo>
                      <a:pt x="0" y="20"/>
                    </a:lnTo>
                    <a:lnTo>
                      <a:pt x="34" y="30"/>
                    </a:lnTo>
                    <a:lnTo>
                      <a:pt x="64" y="10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76" name="Freeform 4746"/>
              <p:cNvSpPr>
                <a:spLocks noChangeAspect="1"/>
              </p:cNvSpPr>
              <p:nvPr/>
            </p:nvSpPr>
            <p:spPr bwMode="auto">
              <a:xfrm>
                <a:off x="4400" y="2160"/>
                <a:ext cx="64" cy="30"/>
              </a:xfrm>
              <a:custGeom>
                <a:avLst/>
                <a:gdLst>
                  <a:gd name="T0" fmla="*/ 30 w 64"/>
                  <a:gd name="T1" fmla="*/ 0 h 30"/>
                  <a:gd name="T2" fmla="*/ 0 w 64"/>
                  <a:gd name="T3" fmla="*/ 20 h 30"/>
                  <a:gd name="T4" fmla="*/ 34 w 64"/>
                  <a:gd name="T5" fmla="*/ 30 h 30"/>
                  <a:gd name="T6" fmla="*/ 64 w 64"/>
                  <a:gd name="T7" fmla="*/ 10 h 30"/>
                  <a:gd name="T8" fmla="*/ 30 w 64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0"/>
                  <a:gd name="T17" fmla="*/ 64 w 6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0">
                    <a:moveTo>
                      <a:pt x="30" y="0"/>
                    </a:moveTo>
                    <a:lnTo>
                      <a:pt x="0" y="20"/>
                    </a:lnTo>
                    <a:lnTo>
                      <a:pt x="34" y="30"/>
                    </a:lnTo>
                    <a:lnTo>
                      <a:pt x="64" y="1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767C"/>
              </a:solidFill>
              <a:ln w="0">
                <a:solidFill>
                  <a:srgbClr val="00767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77" name="Freeform 4747"/>
              <p:cNvSpPr>
                <a:spLocks noChangeAspect="1"/>
              </p:cNvSpPr>
              <p:nvPr/>
            </p:nvSpPr>
            <p:spPr bwMode="auto">
              <a:xfrm>
                <a:off x="4400" y="2160"/>
                <a:ext cx="64" cy="30"/>
              </a:xfrm>
              <a:custGeom>
                <a:avLst/>
                <a:gdLst>
                  <a:gd name="T0" fmla="*/ 30 w 64"/>
                  <a:gd name="T1" fmla="*/ 0 h 30"/>
                  <a:gd name="T2" fmla="*/ 0 w 64"/>
                  <a:gd name="T3" fmla="*/ 20 h 30"/>
                  <a:gd name="T4" fmla="*/ 34 w 64"/>
                  <a:gd name="T5" fmla="*/ 30 h 30"/>
                  <a:gd name="T6" fmla="*/ 64 w 64"/>
                  <a:gd name="T7" fmla="*/ 10 h 30"/>
                  <a:gd name="T8" fmla="*/ 30 w 64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0"/>
                  <a:gd name="T17" fmla="*/ 64 w 6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0">
                    <a:moveTo>
                      <a:pt x="30" y="0"/>
                    </a:moveTo>
                    <a:lnTo>
                      <a:pt x="0" y="20"/>
                    </a:lnTo>
                    <a:lnTo>
                      <a:pt x="34" y="30"/>
                    </a:lnTo>
                    <a:lnTo>
                      <a:pt x="64" y="10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78" name="Freeform 4748"/>
              <p:cNvSpPr>
                <a:spLocks noChangeAspect="1"/>
              </p:cNvSpPr>
              <p:nvPr/>
            </p:nvSpPr>
            <p:spPr bwMode="auto">
              <a:xfrm>
                <a:off x="4434" y="2170"/>
                <a:ext cx="64" cy="32"/>
              </a:xfrm>
              <a:custGeom>
                <a:avLst/>
                <a:gdLst>
                  <a:gd name="T0" fmla="*/ 30 w 64"/>
                  <a:gd name="T1" fmla="*/ 0 h 32"/>
                  <a:gd name="T2" fmla="*/ 0 w 64"/>
                  <a:gd name="T3" fmla="*/ 20 h 32"/>
                  <a:gd name="T4" fmla="*/ 34 w 64"/>
                  <a:gd name="T5" fmla="*/ 32 h 32"/>
                  <a:gd name="T6" fmla="*/ 64 w 64"/>
                  <a:gd name="T7" fmla="*/ 10 h 32"/>
                  <a:gd name="T8" fmla="*/ 30 w 64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2"/>
                  <a:gd name="T17" fmla="*/ 64 w 64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2">
                    <a:moveTo>
                      <a:pt x="30" y="0"/>
                    </a:moveTo>
                    <a:lnTo>
                      <a:pt x="0" y="20"/>
                    </a:lnTo>
                    <a:lnTo>
                      <a:pt x="34" y="32"/>
                    </a:lnTo>
                    <a:lnTo>
                      <a:pt x="64" y="1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787D"/>
              </a:solidFill>
              <a:ln w="0">
                <a:solidFill>
                  <a:srgbClr val="00787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79" name="Freeform 4749"/>
              <p:cNvSpPr>
                <a:spLocks noChangeAspect="1"/>
              </p:cNvSpPr>
              <p:nvPr/>
            </p:nvSpPr>
            <p:spPr bwMode="auto">
              <a:xfrm>
                <a:off x="4434" y="2170"/>
                <a:ext cx="64" cy="32"/>
              </a:xfrm>
              <a:custGeom>
                <a:avLst/>
                <a:gdLst>
                  <a:gd name="T0" fmla="*/ 30 w 64"/>
                  <a:gd name="T1" fmla="*/ 0 h 32"/>
                  <a:gd name="T2" fmla="*/ 0 w 64"/>
                  <a:gd name="T3" fmla="*/ 20 h 32"/>
                  <a:gd name="T4" fmla="*/ 34 w 64"/>
                  <a:gd name="T5" fmla="*/ 32 h 32"/>
                  <a:gd name="T6" fmla="*/ 64 w 64"/>
                  <a:gd name="T7" fmla="*/ 10 h 32"/>
                  <a:gd name="T8" fmla="*/ 30 w 64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2"/>
                  <a:gd name="T17" fmla="*/ 64 w 64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2">
                    <a:moveTo>
                      <a:pt x="30" y="0"/>
                    </a:moveTo>
                    <a:lnTo>
                      <a:pt x="0" y="20"/>
                    </a:lnTo>
                    <a:lnTo>
                      <a:pt x="34" y="32"/>
                    </a:lnTo>
                    <a:lnTo>
                      <a:pt x="64" y="10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80" name="Freeform 4750"/>
              <p:cNvSpPr>
                <a:spLocks noChangeAspect="1"/>
              </p:cNvSpPr>
              <p:nvPr/>
            </p:nvSpPr>
            <p:spPr bwMode="auto">
              <a:xfrm>
                <a:off x="4468" y="2180"/>
                <a:ext cx="64" cy="34"/>
              </a:xfrm>
              <a:custGeom>
                <a:avLst/>
                <a:gdLst>
                  <a:gd name="T0" fmla="*/ 30 w 64"/>
                  <a:gd name="T1" fmla="*/ 0 h 34"/>
                  <a:gd name="T2" fmla="*/ 0 w 64"/>
                  <a:gd name="T3" fmla="*/ 22 h 34"/>
                  <a:gd name="T4" fmla="*/ 34 w 64"/>
                  <a:gd name="T5" fmla="*/ 34 h 34"/>
                  <a:gd name="T6" fmla="*/ 64 w 64"/>
                  <a:gd name="T7" fmla="*/ 12 h 34"/>
                  <a:gd name="T8" fmla="*/ 30 w 64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4"/>
                  <a:gd name="T17" fmla="*/ 64 w 64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4">
                    <a:moveTo>
                      <a:pt x="30" y="0"/>
                    </a:moveTo>
                    <a:lnTo>
                      <a:pt x="0" y="22"/>
                    </a:lnTo>
                    <a:lnTo>
                      <a:pt x="34" y="34"/>
                    </a:lnTo>
                    <a:lnTo>
                      <a:pt x="64" y="1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7B7D"/>
              </a:solidFill>
              <a:ln w="0">
                <a:solidFill>
                  <a:srgbClr val="007B7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81" name="Freeform 4751"/>
              <p:cNvSpPr>
                <a:spLocks noChangeAspect="1"/>
              </p:cNvSpPr>
              <p:nvPr/>
            </p:nvSpPr>
            <p:spPr bwMode="auto">
              <a:xfrm>
                <a:off x="4468" y="2180"/>
                <a:ext cx="64" cy="34"/>
              </a:xfrm>
              <a:custGeom>
                <a:avLst/>
                <a:gdLst>
                  <a:gd name="T0" fmla="*/ 30 w 64"/>
                  <a:gd name="T1" fmla="*/ 0 h 34"/>
                  <a:gd name="T2" fmla="*/ 0 w 64"/>
                  <a:gd name="T3" fmla="*/ 22 h 34"/>
                  <a:gd name="T4" fmla="*/ 34 w 64"/>
                  <a:gd name="T5" fmla="*/ 34 h 34"/>
                  <a:gd name="T6" fmla="*/ 64 w 64"/>
                  <a:gd name="T7" fmla="*/ 12 h 34"/>
                  <a:gd name="T8" fmla="*/ 30 w 64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4"/>
                  <a:gd name="T17" fmla="*/ 64 w 64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4">
                    <a:moveTo>
                      <a:pt x="30" y="0"/>
                    </a:moveTo>
                    <a:lnTo>
                      <a:pt x="0" y="22"/>
                    </a:lnTo>
                    <a:lnTo>
                      <a:pt x="34" y="34"/>
                    </a:lnTo>
                    <a:lnTo>
                      <a:pt x="64" y="12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82" name="Freeform 4752"/>
              <p:cNvSpPr>
                <a:spLocks noChangeAspect="1"/>
              </p:cNvSpPr>
              <p:nvPr/>
            </p:nvSpPr>
            <p:spPr bwMode="auto">
              <a:xfrm>
                <a:off x="4502" y="2192"/>
                <a:ext cx="66" cy="36"/>
              </a:xfrm>
              <a:custGeom>
                <a:avLst/>
                <a:gdLst>
                  <a:gd name="T0" fmla="*/ 30 w 66"/>
                  <a:gd name="T1" fmla="*/ 0 h 36"/>
                  <a:gd name="T2" fmla="*/ 0 w 66"/>
                  <a:gd name="T3" fmla="*/ 22 h 36"/>
                  <a:gd name="T4" fmla="*/ 36 w 66"/>
                  <a:gd name="T5" fmla="*/ 36 h 36"/>
                  <a:gd name="T6" fmla="*/ 66 w 66"/>
                  <a:gd name="T7" fmla="*/ 14 h 36"/>
                  <a:gd name="T8" fmla="*/ 30 w 66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6"/>
                  <a:gd name="T17" fmla="*/ 66 w 66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6">
                    <a:moveTo>
                      <a:pt x="30" y="0"/>
                    </a:moveTo>
                    <a:lnTo>
                      <a:pt x="0" y="22"/>
                    </a:lnTo>
                    <a:lnTo>
                      <a:pt x="36" y="36"/>
                    </a:lnTo>
                    <a:lnTo>
                      <a:pt x="66" y="14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807E"/>
              </a:solidFill>
              <a:ln w="0">
                <a:solidFill>
                  <a:srgbClr val="00807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83" name="Freeform 4753"/>
              <p:cNvSpPr>
                <a:spLocks noChangeAspect="1"/>
              </p:cNvSpPr>
              <p:nvPr/>
            </p:nvSpPr>
            <p:spPr bwMode="auto">
              <a:xfrm>
                <a:off x="4502" y="2192"/>
                <a:ext cx="66" cy="36"/>
              </a:xfrm>
              <a:custGeom>
                <a:avLst/>
                <a:gdLst>
                  <a:gd name="T0" fmla="*/ 30 w 66"/>
                  <a:gd name="T1" fmla="*/ 0 h 36"/>
                  <a:gd name="T2" fmla="*/ 0 w 66"/>
                  <a:gd name="T3" fmla="*/ 22 h 36"/>
                  <a:gd name="T4" fmla="*/ 36 w 66"/>
                  <a:gd name="T5" fmla="*/ 36 h 36"/>
                  <a:gd name="T6" fmla="*/ 66 w 66"/>
                  <a:gd name="T7" fmla="*/ 14 h 36"/>
                  <a:gd name="T8" fmla="*/ 30 w 66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6"/>
                  <a:gd name="T17" fmla="*/ 66 w 66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6">
                    <a:moveTo>
                      <a:pt x="30" y="0"/>
                    </a:moveTo>
                    <a:lnTo>
                      <a:pt x="0" y="22"/>
                    </a:lnTo>
                    <a:lnTo>
                      <a:pt x="36" y="36"/>
                    </a:lnTo>
                    <a:lnTo>
                      <a:pt x="66" y="14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84" name="Freeform 4754"/>
              <p:cNvSpPr>
                <a:spLocks noChangeAspect="1"/>
              </p:cNvSpPr>
              <p:nvPr/>
            </p:nvSpPr>
            <p:spPr bwMode="auto">
              <a:xfrm>
                <a:off x="4538" y="2206"/>
                <a:ext cx="66" cy="38"/>
              </a:xfrm>
              <a:custGeom>
                <a:avLst/>
                <a:gdLst>
                  <a:gd name="T0" fmla="*/ 30 w 66"/>
                  <a:gd name="T1" fmla="*/ 0 h 38"/>
                  <a:gd name="T2" fmla="*/ 0 w 66"/>
                  <a:gd name="T3" fmla="*/ 22 h 38"/>
                  <a:gd name="T4" fmla="*/ 36 w 66"/>
                  <a:gd name="T5" fmla="*/ 38 h 38"/>
                  <a:gd name="T6" fmla="*/ 66 w 66"/>
                  <a:gd name="T7" fmla="*/ 16 h 38"/>
                  <a:gd name="T8" fmla="*/ 30 w 66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8"/>
                  <a:gd name="T17" fmla="*/ 66 w 66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8">
                    <a:moveTo>
                      <a:pt x="30" y="0"/>
                    </a:moveTo>
                    <a:lnTo>
                      <a:pt x="0" y="22"/>
                    </a:lnTo>
                    <a:lnTo>
                      <a:pt x="36" y="38"/>
                    </a:lnTo>
                    <a:lnTo>
                      <a:pt x="66" y="16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6847D"/>
              </a:solidFill>
              <a:ln w="0">
                <a:solidFill>
                  <a:srgbClr val="06847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85" name="Freeform 4755"/>
              <p:cNvSpPr>
                <a:spLocks noChangeAspect="1"/>
              </p:cNvSpPr>
              <p:nvPr/>
            </p:nvSpPr>
            <p:spPr bwMode="auto">
              <a:xfrm>
                <a:off x="4538" y="2206"/>
                <a:ext cx="66" cy="38"/>
              </a:xfrm>
              <a:custGeom>
                <a:avLst/>
                <a:gdLst>
                  <a:gd name="T0" fmla="*/ 30 w 66"/>
                  <a:gd name="T1" fmla="*/ 0 h 38"/>
                  <a:gd name="T2" fmla="*/ 0 w 66"/>
                  <a:gd name="T3" fmla="*/ 22 h 38"/>
                  <a:gd name="T4" fmla="*/ 36 w 66"/>
                  <a:gd name="T5" fmla="*/ 38 h 38"/>
                  <a:gd name="T6" fmla="*/ 66 w 66"/>
                  <a:gd name="T7" fmla="*/ 16 h 38"/>
                  <a:gd name="T8" fmla="*/ 30 w 66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8"/>
                  <a:gd name="T17" fmla="*/ 66 w 66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8">
                    <a:moveTo>
                      <a:pt x="30" y="0"/>
                    </a:moveTo>
                    <a:lnTo>
                      <a:pt x="0" y="22"/>
                    </a:lnTo>
                    <a:lnTo>
                      <a:pt x="36" y="38"/>
                    </a:lnTo>
                    <a:lnTo>
                      <a:pt x="66" y="16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86" name="Freeform 4756"/>
              <p:cNvSpPr>
                <a:spLocks noChangeAspect="1"/>
              </p:cNvSpPr>
              <p:nvPr/>
            </p:nvSpPr>
            <p:spPr bwMode="auto">
              <a:xfrm>
                <a:off x="4574" y="2222"/>
                <a:ext cx="66" cy="40"/>
              </a:xfrm>
              <a:custGeom>
                <a:avLst/>
                <a:gdLst>
                  <a:gd name="T0" fmla="*/ 30 w 66"/>
                  <a:gd name="T1" fmla="*/ 0 h 40"/>
                  <a:gd name="T2" fmla="*/ 0 w 66"/>
                  <a:gd name="T3" fmla="*/ 22 h 40"/>
                  <a:gd name="T4" fmla="*/ 36 w 66"/>
                  <a:gd name="T5" fmla="*/ 40 h 40"/>
                  <a:gd name="T6" fmla="*/ 66 w 66"/>
                  <a:gd name="T7" fmla="*/ 18 h 40"/>
                  <a:gd name="T8" fmla="*/ 30 w 66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40"/>
                  <a:gd name="T17" fmla="*/ 66 w 66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40">
                    <a:moveTo>
                      <a:pt x="30" y="0"/>
                    </a:moveTo>
                    <a:lnTo>
                      <a:pt x="0" y="22"/>
                    </a:lnTo>
                    <a:lnTo>
                      <a:pt x="36" y="40"/>
                    </a:lnTo>
                    <a:lnTo>
                      <a:pt x="66" y="1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E897C"/>
              </a:solidFill>
              <a:ln w="0">
                <a:solidFill>
                  <a:srgbClr val="0E897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87" name="Freeform 4757"/>
              <p:cNvSpPr>
                <a:spLocks noChangeAspect="1"/>
              </p:cNvSpPr>
              <p:nvPr/>
            </p:nvSpPr>
            <p:spPr bwMode="auto">
              <a:xfrm>
                <a:off x="4574" y="2222"/>
                <a:ext cx="66" cy="40"/>
              </a:xfrm>
              <a:custGeom>
                <a:avLst/>
                <a:gdLst>
                  <a:gd name="T0" fmla="*/ 30 w 66"/>
                  <a:gd name="T1" fmla="*/ 0 h 40"/>
                  <a:gd name="T2" fmla="*/ 0 w 66"/>
                  <a:gd name="T3" fmla="*/ 22 h 40"/>
                  <a:gd name="T4" fmla="*/ 36 w 66"/>
                  <a:gd name="T5" fmla="*/ 40 h 40"/>
                  <a:gd name="T6" fmla="*/ 66 w 66"/>
                  <a:gd name="T7" fmla="*/ 18 h 40"/>
                  <a:gd name="T8" fmla="*/ 30 w 66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40"/>
                  <a:gd name="T17" fmla="*/ 66 w 66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40">
                    <a:moveTo>
                      <a:pt x="30" y="0"/>
                    </a:moveTo>
                    <a:lnTo>
                      <a:pt x="0" y="22"/>
                    </a:lnTo>
                    <a:lnTo>
                      <a:pt x="36" y="40"/>
                    </a:lnTo>
                    <a:lnTo>
                      <a:pt x="66" y="18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25" name="Group 4959"/>
            <p:cNvGrpSpPr>
              <a:grpSpLocks noChangeAspect="1"/>
            </p:cNvGrpSpPr>
            <p:nvPr/>
          </p:nvGrpSpPr>
          <p:grpSpPr bwMode="auto">
            <a:xfrm>
              <a:off x="3748" y="1982"/>
              <a:ext cx="1240" cy="526"/>
              <a:chOff x="3748" y="1982"/>
              <a:chExt cx="1240" cy="526"/>
            </a:xfrm>
          </p:grpSpPr>
          <p:sp>
            <p:nvSpPr>
              <p:cNvPr id="21188" name="Freeform 4759"/>
              <p:cNvSpPr>
                <a:spLocks noChangeAspect="1"/>
              </p:cNvSpPr>
              <p:nvPr/>
            </p:nvSpPr>
            <p:spPr bwMode="auto">
              <a:xfrm>
                <a:off x="4610" y="2240"/>
                <a:ext cx="66" cy="42"/>
              </a:xfrm>
              <a:custGeom>
                <a:avLst/>
                <a:gdLst>
                  <a:gd name="T0" fmla="*/ 30 w 66"/>
                  <a:gd name="T1" fmla="*/ 0 h 42"/>
                  <a:gd name="T2" fmla="*/ 0 w 66"/>
                  <a:gd name="T3" fmla="*/ 22 h 42"/>
                  <a:gd name="T4" fmla="*/ 36 w 66"/>
                  <a:gd name="T5" fmla="*/ 42 h 42"/>
                  <a:gd name="T6" fmla="*/ 66 w 66"/>
                  <a:gd name="T7" fmla="*/ 18 h 42"/>
                  <a:gd name="T8" fmla="*/ 30 w 66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42"/>
                  <a:gd name="T17" fmla="*/ 66 w 66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42">
                    <a:moveTo>
                      <a:pt x="30" y="0"/>
                    </a:moveTo>
                    <a:lnTo>
                      <a:pt x="0" y="22"/>
                    </a:lnTo>
                    <a:lnTo>
                      <a:pt x="36" y="42"/>
                    </a:lnTo>
                    <a:lnTo>
                      <a:pt x="66" y="1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148F7A"/>
              </a:solidFill>
              <a:ln w="0">
                <a:solidFill>
                  <a:srgbClr val="148F7A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89" name="Freeform 4760"/>
              <p:cNvSpPr>
                <a:spLocks noChangeAspect="1"/>
              </p:cNvSpPr>
              <p:nvPr/>
            </p:nvSpPr>
            <p:spPr bwMode="auto">
              <a:xfrm>
                <a:off x="4610" y="2240"/>
                <a:ext cx="66" cy="42"/>
              </a:xfrm>
              <a:custGeom>
                <a:avLst/>
                <a:gdLst>
                  <a:gd name="T0" fmla="*/ 30 w 66"/>
                  <a:gd name="T1" fmla="*/ 0 h 42"/>
                  <a:gd name="T2" fmla="*/ 0 w 66"/>
                  <a:gd name="T3" fmla="*/ 22 h 42"/>
                  <a:gd name="T4" fmla="*/ 36 w 66"/>
                  <a:gd name="T5" fmla="*/ 42 h 42"/>
                  <a:gd name="T6" fmla="*/ 66 w 66"/>
                  <a:gd name="T7" fmla="*/ 18 h 42"/>
                  <a:gd name="T8" fmla="*/ 30 w 66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42"/>
                  <a:gd name="T17" fmla="*/ 66 w 66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42">
                    <a:moveTo>
                      <a:pt x="30" y="0"/>
                    </a:moveTo>
                    <a:lnTo>
                      <a:pt x="0" y="22"/>
                    </a:lnTo>
                    <a:lnTo>
                      <a:pt x="36" y="42"/>
                    </a:lnTo>
                    <a:lnTo>
                      <a:pt x="66" y="18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90" name="Freeform 4761"/>
              <p:cNvSpPr>
                <a:spLocks noChangeAspect="1"/>
              </p:cNvSpPr>
              <p:nvPr/>
            </p:nvSpPr>
            <p:spPr bwMode="auto">
              <a:xfrm>
                <a:off x="4646" y="2258"/>
                <a:ext cx="68" cy="46"/>
              </a:xfrm>
              <a:custGeom>
                <a:avLst/>
                <a:gdLst>
                  <a:gd name="T0" fmla="*/ 30 w 68"/>
                  <a:gd name="T1" fmla="*/ 0 h 46"/>
                  <a:gd name="T2" fmla="*/ 0 w 68"/>
                  <a:gd name="T3" fmla="*/ 24 h 46"/>
                  <a:gd name="T4" fmla="*/ 38 w 68"/>
                  <a:gd name="T5" fmla="*/ 46 h 46"/>
                  <a:gd name="T6" fmla="*/ 68 w 68"/>
                  <a:gd name="T7" fmla="*/ 22 h 46"/>
                  <a:gd name="T8" fmla="*/ 30 w 68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46"/>
                  <a:gd name="T17" fmla="*/ 68 w 68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46">
                    <a:moveTo>
                      <a:pt x="30" y="0"/>
                    </a:moveTo>
                    <a:lnTo>
                      <a:pt x="0" y="24"/>
                    </a:lnTo>
                    <a:lnTo>
                      <a:pt x="38" y="46"/>
                    </a:lnTo>
                    <a:lnTo>
                      <a:pt x="68" y="2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1A9478"/>
              </a:solidFill>
              <a:ln w="0">
                <a:solidFill>
                  <a:srgbClr val="1A947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91" name="Freeform 4762"/>
              <p:cNvSpPr>
                <a:spLocks noChangeAspect="1"/>
              </p:cNvSpPr>
              <p:nvPr/>
            </p:nvSpPr>
            <p:spPr bwMode="auto">
              <a:xfrm>
                <a:off x="4646" y="2258"/>
                <a:ext cx="68" cy="46"/>
              </a:xfrm>
              <a:custGeom>
                <a:avLst/>
                <a:gdLst>
                  <a:gd name="T0" fmla="*/ 30 w 68"/>
                  <a:gd name="T1" fmla="*/ 0 h 46"/>
                  <a:gd name="T2" fmla="*/ 0 w 68"/>
                  <a:gd name="T3" fmla="*/ 24 h 46"/>
                  <a:gd name="T4" fmla="*/ 38 w 68"/>
                  <a:gd name="T5" fmla="*/ 46 h 46"/>
                  <a:gd name="T6" fmla="*/ 68 w 68"/>
                  <a:gd name="T7" fmla="*/ 22 h 46"/>
                  <a:gd name="T8" fmla="*/ 30 w 68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46"/>
                  <a:gd name="T17" fmla="*/ 68 w 68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46">
                    <a:moveTo>
                      <a:pt x="30" y="0"/>
                    </a:moveTo>
                    <a:lnTo>
                      <a:pt x="0" y="24"/>
                    </a:lnTo>
                    <a:lnTo>
                      <a:pt x="38" y="46"/>
                    </a:lnTo>
                    <a:lnTo>
                      <a:pt x="68" y="22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92" name="Freeform 4763"/>
              <p:cNvSpPr>
                <a:spLocks noChangeAspect="1"/>
              </p:cNvSpPr>
              <p:nvPr/>
            </p:nvSpPr>
            <p:spPr bwMode="auto">
              <a:xfrm>
                <a:off x="4684" y="2280"/>
                <a:ext cx="66" cy="48"/>
              </a:xfrm>
              <a:custGeom>
                <a:avLst/>
                <a:gdLst>
                  <a:gd name="T0" fmla="*/ 30 w 66"/>
                  <a:gd name="T1" fmla="*/ 0 h 48"/>
                  <a:gd name="T2" fmla="*/ 0 w 66"/>
                  <a:gd name="T3" fmla="*/ 24 h 48"/>
                  <a:gd name="T4" fmla="*/ 38 w 66"/>
                  <a:gd name="T5" fmla="*/ 48 h 48"/>
                  <a:gd name="T6" fmla="*/ 66 w 66"/>
                  <a:gd name="T7" fmla="*/ 24 h 48"/>
                  <a:gd name="T8" fmla="*/ 30 w 66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48"/>
                  <a:gd name="T17" fmla="*/ 66 w 66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48">
                    <a:moveTo>
                      <a:pt x="30" y="0"/>
                    </a:moveTo>
                    <a:lnTo>
                      <a:pt x="0" y="24"/>
                    </a:lnTo>
                    <a:lnTo>
                      <a:pt x="38" y="48"/>
                    </a:lnTo>
                    <a:lnTo>
                      <a:pt x="66" y="24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1F9975"/>
              </a:solidFill>
              <a:ln w="0">
                <a:solidFill>
                  <a:srgbClr val="1F997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93" name="Freeform 4764"/>
              <p:cNvSpPr>
                <a:spLocks noChangeAspect="1"/>
              </p:cNvSpPr>
              <p:nvPr/>
            </p:nvSpPr>
            <p:spPr bwMode="auto">
              <a:xfrm>
                <a:off x="4684" y="2280"/>
                <a:ext cx="66" cy="48"/>
              </a:xfrm>
              <a:custGeom>
                <a:avLst/>
                <a:gdLst>
                  <a:gd name="T0" fmla="*/ 30 w 66"/>
                  <a:gd name="T1" fmla="*/ 0 h 48"/>
                  <a:gd name="T2" fmla="*/ 0 w 66"/>
                  <a:gd name="T3" fmla="*/ 24 h 48"/>
                  <a:gd name="T4" fmla="*/ 38 w 66"/>
                  <a:gd name="T5" fmla="*/ 48 h 48"/>
                  <a:gd name="T6" fmla="*/ 66 w 66"/>
                  <a:gd name="T7" fmla="*/ 24 h 48"/>
                  <a:gd name="T8" fmla="*/ 30 w 66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48"/>
                  <a:gd name="T17" fmla="*/ 66 w 66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48">
                    <a:moveTo>
                      <a:pt x="30" y="0"/>
                    </a:moveTo>
                    <a:lnTo>
                      <a:pt x="0" y="24"/>
                    </a:lnTo>
                    <a:lnTo>
                      <a:pt x="38" y="48"/>
                    </a:lnTo>
                    <a:lnTo>
                      <a:pt x="66" y="24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94" name="Freeform 4765"/>
              <p:cNvSpPr>
                <a:spLocks noChangeAspect="1"/>
              </p:cNvSpPr>
              <p:nvPr/>
            </p:nvSpPr>
            <p:spPr bwMode="auto">
              <a:xfrm>
                <a:off x="4722" y="2304"/>
                <a:ext cx="68" cy="48"/>
              </a:xfrm>
              <a:custGeom>
                <a:avLst/>
                <a:gdLst>
                  <a:gd name="T0" fmla="*/ 28 w 68"/>
                  <a:gd name="T1" fmla="*/ 0 h 48"/>
                  <a:gd name="T2" fmla="*/ 0 w 68"/>
                  <a:gd name="T3" fmla="*/ 24 h 48"/>
                  <a:gd name="T4" fmla="*/ 38 w 68"/>
                  <a:gd name="T5" fmla="*/ 48 h 48"/>
                  <a:gd name="T6" fmla="*/ 68 w 68"/>
                  <a:gd name="T7" fmla="*/ 26 h 48"/>
                  <a:gd name="T8" fmla="*/ 28 w 68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48"/>
                  <a:gd name="T17" fmla="*/ 68 w 68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48">
                    <a:moveTo>
                      <a:pt x="28" y="0"/>
                    </a:moveTo>
                    <a:lnTo>
                      <a:pt x="0" y="24"/>
                    </a:lnTo>
                    <a:lnTo>
                      <a:pt x="38" y="48"/>
                    </a:lnTo>
                    <a:lnTo>
                      <a:pt x="68" y="26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209C72"/>
              </a:solidFill>
              <a:ln w="0">
                <a:solidFill>
                  <a:srgbClr val="209C7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95" name="Freeform 4766"/>
              <p:cNvSpPr>
                <a:spLocks noChangeAspect="1"/>
              </p:cNvSpPr>
              <p:nvPr/>
            </p:nvSpPr>
            <p:spPr bwMode="auto">
              <a:xfrm>
                <a:off x="4722" y="2304"/>
                <a:ext cx="68" cy="48"/>
              </a:xfrm>
              <a:custGeom>
                <a:avLst/>
                <a:gdLst>
                  <a:gd name="T0" fmla="*/ 28 w 68"/>
                  <a:gd name="T1" fmla="*/ 0 h 48"/>
                  <a:gd name="T2" fmla="*/ 0 w 68"/>
                  <a:gd name="T3" fmla="*/ 24 h 48"/>
                  <a:gd name="T4" fmla="*/ 38 w 68"/>
                  <a:gd name="T5" fmla="*/ 48 h 48"/>
                  <a:gd name="T6" fmla="*/ 68 w 68"/>
                  <a:gd name="T7" fmla="*/ 26 h 48"/>
                  <a:gd name="T8" fmla="*/ 28 w 68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48"/>
                  <a:gd name="T17" fmla="*/ 68 w 68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48">
                    <a:moveTo>
                      <a:pt x="28" y="0"/>
                    </a:moveTo>
                    <a:lnTo>
                      <a:pt x="0" y="24"/>
                    </a:lnTo>
                    <a:lnTo>
                      <a:pt x="38" y="48"/>
                    </a:lnTo>
                    <a:lnTo>
                      <a:pt x="68" y="26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96" name="Freeform 4767"/>
              <p:cNvSpPr>
                <a:spLocks noChangeAspect="1"/>
              </p:cNvSpPr>
              <p:nvPr/>
            </p:nvSpPr>
            <p:spPr bwMode="auto">
              <a:xfrm>
                <a:off x="4760" y="2330"/>
                <a:ext cx="68" cy="48"/>
              </a:xfrm>
              <a:custGeom>
                <a:avLst/>
                <a:gdLst>
                  <a:gd name="T0" fmla="*/ 30 w 68"/>
                  <a:gd name="T1" fmla="*/ 0 h 48"/>
                  <a:gd name="T2" fmla="*/ 0 w 68"/>
                  <a:gd name="T3" fmla="*/ 22 h 48"/>
                  <a:gd name="T4" fmla="*/ 38 w 68"/>
                  <a:gd name="T5" fmla="*/ 48 h 48"/>
                  <a:gd name="T6" fmla="*/ 68 w 68"/>
                  <a:gd name="T7" fmla="*/ 26 h 48"/>
                  <a:gd name="T8" fmla="*/ 30 w 68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48"/>
                  <a:gd name="T17" fmla="*/ 68 w 68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48">
                    <a:moveTo>
                      <a:pt x="30" y="0"/>
                    </a:moveTo>
                    <a:lnTo>
                      <a:pt x="0" y="22"/>
                    </a:lnTo>
                    <a:lnTo>
                      <a:pt x="38" y="48"/>
                    </a:lnTo>
                    <a:lnTo>
                      <a:pt x="68" y="26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1F9E6F"/>
              </a:solidFill>
              <a:ln w="0">
                <a:solidFill>
                  <a:srgbClr val="1F9E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97" name="Freeform 4768"/>
              <p:cNvSpPr>
                <a:spLocks noChangeAspect="1"/>
              </p:cNvSpPr>
              <p:nvPr/>
            </p:nvSpPr>
            <p:spPr bwMode="auto">
              <a:xfrm>
                <a:off x="4760" y="2330"/>
                <a:ext cx="68" cy="48"/>
              </a:xfrm>
              <a:custGeom>
                <a:avLst/>
                <a:gdLst>
                  <a:gd name="T0" fmla="*/ 30 w 68"/>
                  <a:gd name="T1" fmla="*/ 0 h 48"/>
                  <a:gd name="T2" fmla="*/ 0 w 68"/>
                  <a:gd name="T3" fmla="*/ 22 h 48"/>
                  <a:gd name="T4" fmla="*/ 38 w 68"/>
                  <a:gd name="T5" fmla="*/ 48 h 48"/>
                  <a:gd name="T6" fmla="*/ 68 w 68"/>
                  <a:gd name="T7" fmla="*/ 26 h 48"/>
                  <a:gd name="T8" fmla="*/ 30 w 68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48"/>
                  <a:gd name="T17" fmla="*/ 68 w 68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48">
                    <a:moveTo>
                      <a:pt x="30" y="0"/>
                    </a:moveTo>
                    <a:lnTo>
                      <a:pt x="0" y="22"/>
                    </a:lnTo>
                    <a:lnTo>
                      <a:pt x="38" y="48"/>
                    </a:lnTo>
                    <a:lnTo>
                      <a:pt x="68" y="26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98" name="Freeform 4769"/>
              <p:cNvSpPr>
                <a:spLocks noChangeAspect="1"/>
              </p:cNvSpPr>
              <p:nvPr/>
            </p:nvSpPr>
            <p:spPr bwMode="auto">
              <a:xfrm>
                <a:off x="4798" y="2356"/>
                <a:ext cx="70" cy="48"/>
              </a:xfrm>
              <a:custGeom>
                <a:avLst/>
                <a:gdLst>
                  <a:gd name="T0" fmla="*/ 30 w 70"/>
                  <a:gd name="T1" fmla="*/ 0 h 48"/>
                  <a:gd name="T2" fmla="*/ 0 w 70"/>
                  <a:gd name="T3" fmla="*/ 22 h 48"/>
                  <a:gd name="T4" fmla="*/ 40 w 70"/>
                  <a:gd name="T5" fmla="*/ 48 h 48"/>
                  <a:gd name="T6" fmla="*/ 70 w 70"/>
                  <a:gd name="T7" fmla="*/ 26 h 48"/>
                  <a:gd name="T8" fmla="*/ 30 w 70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48"/>
                  <a:gd name="T17" fmla="*/ 70 w 70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48">
                    <a:moveTo>
                      <a:pt x="30" y="0"/>
                    </a:moveTo>
                    <a:lnTo>
                      <a:pt x="0" y="22"/>
                    </a:lnTo>
                    <a:lnTo>
                      <a:pt x="40" y="48"/>
                    </a:lnTo>
                    <a:lnTo>
                      <a:pt x="70" y="26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189D6D"/>
              </a:solidFill>
              <a:ln w="0">
                <a:solidFill>
                  <a:srgbClr val="189D6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99" name="Freeform 4770"/>
              <p:cNvSpPr>
                <a:spLocks noChangeAspect="1"/>
              </p:cNvSpPr>
              <p:nvPr/>
            </p:nvSpPr>
            <p:spPr bwMode="auto">
              <a:xfrm>
                <a:off x="4798" y="2356"/>
                <a:ext cx="70" cy="48"/>
              </a:xfrm>
              <a:custGeom>
                <a:avLst/>
                <a:gdLst>
                  <a:gd name="T0" fmla="*/ 30 w 70"/>
                  <a:gd name="T1" fmla="*/ 0 h 48"/>
                  <a:gd name="T2" fmla="*/ 0 w 70"/>
                  <a:gd name="T3" fmla="*/ 22 h 48"/>
                  <a:gd name="T4" fmla="*/ 40 w 70"/>
                  <a:gd name="T5" fmla="*/ 48 h 48"/>
                  <a:gd name="T6" fmla="*/ 70 w 70"/>
                  <a:gd name="T7" fmla="*/ 26 h 48"/>
                  <a:gd name="T8" fmla="*/ 30 w 70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48"/>
                  <a:gd name="T17" fmla="*/ 70 w 70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48">
                    <a:moveTo>
                      <a:pt x="30" y="0"/>
                    </a:moveTo>
                    <a:lnTo>
                      <a:pt x="0" y="22"/>
                    </a:lnTo>
                    <a:lnTo>
                      <a:pt x="40" y="48"/>
                    </a:lnTo>
                    <a:lnTo>
                      <a:pt x="70" y="26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00" name="Freeform 4771"/>
              <p:cNvSpPr>
                <a:spLocks noChangeAspect="1"/>
              </p:cNvSpPr>
              <p:nvPr/>
            </p:nvSpPr>
            <p:spPr bwMode="auto">
              <a:xfrm>
                <a:off x="4838" y="2382"/>
                <a:ext cx="68" cy="44"/>
              </a:xfrm>
              <a:custGeom>
                <a:avLst/>
                <a:gdLst>
                  <a:gd name="T0" fmla="*/ 30 w 68"/>
                  <a:gd name="T1" fmla="*/ 0 h 44"/>
                  <a:gd name="T2" fmla="*/ 0 w 68"/>
                  <a:gd name="T3" fmla="*/ 22 h 44"/>
                  <a:gd name="T4" fmla="*/ 40 w 68"/>
                  <a:gd name="T5" fmla="*/ 44 h 44"/>
                  <a:gd name="T6" fmla="*/ 68 w 68"/>
                  <a:gd name="T7" fmla="*/ 22 h 44"/>
                  <a:gd name="T8" fmla="*/ 30 w 68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44"/>
                  <a:gd name="T17" fmla="*/ 68 w 68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44">
                    <a:moveTo>
                      <a:pt x="30" y="0"/>
                    </a:moveTo>
                    <a:lnTo>
                      <a:pt x="0" y="22"/>
                    </a:lnTo>
                    <a:lnTo>
                      <a:pt x="40" y="44"/>
                    </a:lnTo>
                    <a:lnTo>
                      <a:pt x="68" y="2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F996D"/>
              </a:solidFill>
              <a:ln w="0">
                <a:solidFill>
                  <a:srgbClr val="0F996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01" name="Freeform 4772"/>
              <p:cNvSpPr>
                <a:spLocks noChangeAspect="1"/>
              </p:cNvSpPr>
              <p:nvPr/>
            </p:nvSpPr>
            <p:spPr bwMode="auto">
              <a:xfrm>
                <a:off x="4838" y="2382"/>
                <a:ext cx="68" cy="44"/>
              </a:xfrm>
              <a:custGeom>
                <a:avLst/>
                <a:gdLst>
                  <a:gd name="T0" fmla="*/ 30 w 68"/>
                  <a:gd name="T1" fmla="*/ 0 h 44"/>
                  <a:gd name="T2" fmla="*/ 0 w 68"/>
                  <a:gd name="T3" fmla="*/ 22 h 44"/>
                  <a:gd name="T4" fmla="*/ 40 w 68"/>
                  <a:gd name="T5" fmla="*/ 44 h 44"/>
                  <a:gd name="T6" fmla="*/ 68 w 68"/>
                  <a:gd name="T7" fmla="*/ 22 h 44"/>
                  <a:gd name="T8" fmla="*/ 30 w 68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44"/>
                  <a:gd name="T17" fmla="*/ 68 w 68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44">
                    <a:moveTo>
                      <a:pt x="30" y="0"/>
                    </a:moveTo>
                    <a:lnTo>
                      <a:pt x="0" y="22"/>
                    </a:lnTo>
                    <a:lnTo>
                      <a:pt x="40" y="44"/>
                    </a:lnTo>
                    <a:lnTo>
                      <a:pt x="68" y="22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02" name="Freeform 4773"/>
              <p:cNvSpPr>
                <a:spLocks noChangeAspect="1"/>
              </p:cNvSpPr>
              <p:nvPr/>
            </p:nvSpPr>
            <p:spPr bwMode="auto">
              <a:xfrm>
                <a:off x="4878" y="2404"/>
                <a:ext cx="70" cy="42"/>
              </a:xfrm>
              <a:custGeom>
                <a:avLst/>
                <a:gdLst>
                  <a:gd name="T0" fmla="*/ 28 w 70"/>
                  <a:gd name="T1" fmla="*/ 0 h 42"/>
                  <a:gd name="T2" fmla="*/ 0 w 70"/>
                  <a:gd name="T3" fmla="*/ 22 h 42"/>
                  <a:gd name="T4" fmla="*/ 40 w 70"/>
                  <a:gd name="T5" fmla="*/ 42 h 42"/>
                  <a:gd name="T6" fmla="*/ 70 w 70"/>
                  <a:gd name="T7" fmla="*/ 22 h 42"/>
                  <a:gd name="T8" fmla="*/ 28 w 70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42"/>
                  <a:gd name="T17" fmla="*/ 70 w 70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42">
                    <a:moveTo>
                      <a:pt x="28" y="0"/>
                    </a:moveTo>
                    <a:lnTo>
                      <a:pt x="0" y="22"/>
                    </a:lnTo>
                    <a:lnTo>
                      <a:pt x="40" y="42"/>
                    </a:lnTo>
                    <a:lnTo>
                      <a:pt x="70" y="22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3926D"/>
              </a:solidFill>
              <a:ln w="0">
                <a:solidFill>
                  <a:srgbClr val="03926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03" name="Freeform 4774"/>
              <p:cNvSpPr>
                <a:spLocks noChangeAspect="1"/>
              </p:cNvSpPr>
              <p:nvPr/>
            </p:nvSpPr>
            <p:spPr bwMode="auto">
              <a:xfrm>
                <a:off x="4878" y="2404"/>
                <a:ext cx="70" cy="42"/>
              </a:xfrm>
              <a:custGeom>
                <a:avLst/>
                <a:gdLst>
                  <a:gd name="T0" fmla="*/ 28 w 70"/>
                  <a:gd name="T1" fmla="*/ 0 h 42"/>
                  <a:gd name="T2" fmla="*/ 0 w 70"/>
                  <a:gd name="T3" fmla="*/ 22 h 42"/>
                  <a:gd name="T4" fmla="*/ 40 w 70"/>
                  <a:gd name="T5" fmla="*/ 42 h 42"/>
                  <a:gd name="T6" fmla="*/ 70 w 70"/>
                  <a:gd name="T7" fmla="*/ 22 h 42"/>
                  <a:gd name="T8" fmla="*/ 28 w 70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42"/>
                  <a:gd name="T17" fmla="*/ 70 w 70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42">
                    <a:moveTo>
                      <a:pt x="28" y="0"/>
                    </a:moveTo>
                    <a:lnTo>
                      <a:pt x="0" y="22"/>
                    </a:lnTo>
                    <a:lnTo>
                      <a:pt x="40" y="42"/>
                    </a:lnTo>
                    <a:lnTo>
                      <a:pt x="70" y="22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04" name="Freeform 4775"/>
              <p:cNvSpPr>
                <a:spLocks noChangeAspect="1"/>
              </p:cNvSpPr>
              <p:nvPr/>
            </p:nvSpPr>
            <p:spPr bwMode="auto">
              <a:xfrm>
                <a:off x="4918" y="2426"/>
                <a:ext cx="70" cy="38"/>
              </a:xfrm>
              <a:custGeom>
                <a:avLst/>
                <a:gdLst>
                  <a:gd name="T0" fmla="*/ 30 w 70"/>
                  <a:gd name="T1" fmla="*/ 0 h 38"/>
                  <a:gd name="T2" fmla="*/ 0 w 70"/>
                  <a:gd name="T3" fmla="*/ 20 h 38"/>
                  <a:gd name="T4" fmla="*/ 42 w 70"/>
                  <a:gd name="T5" fmla="*/ 38 h 38"/>
                  <a:gd name="T6" fmla="*/ 70 w 70"/>
                  <a:gd name="T7" fmla="*/ 18 h 38"/>
                  <a:gd name="T8" fmla="*/ 30 w 70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38"/>
                  <a:gd name="T17" fmla="*/ 70 w 70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38">
                    <a:moveTo>
                      <a:pt x="30" y="0"/>
                    </a:moveTo>
                    <a:lnTo>
                      <a:pt x="0" y="20"/>
                    </a:lnTo>
                    <a:lnTo>
                      <a:pt x="42" y="38"/>
                    </a:lnTo>
                    <a:lnTo>
                      <a:pt x="70" y="1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8A6F"/>
              </a:solidFill>
              <a:ln w="0">
                <a:solidFill>
                  <a:srgbClr val="008A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05" name="Freeform 4776"/>
              <p:cNvSpPr>
                <a:spLocks noChangeAspect="1"/>
              </p:cNvSpPr>
              <p:nvPr/>
            </p:nvSpPr>
            <p:spPr bwMode="auto">
              <a:xfrm>
                <a:off x="4918" y="2426"/>
                <a:ext cx="70" cy="38"/>
              </a:xfrm>
              <a:custGeom>
                <a:avLst/>
                <a:gdLst>
                  <a:gd name="T0" fmla="*/ 30 w 70"/>
                  <a:gd name="T1" fmla="*/ 0 h 38"/>
                  <a:gd name="T2" fmla="*/ 0 w 70"/>
                  <a:gd name="T3" fmla="*/ 20 h 38"/>
                  <a:gd name="T4" fmla="*/ 42 w 70"/>
                  <a:gd name="T5" fmla="*/ 38 h 38"/>
                  <a:gd name="T6" fmla="*/ 70 w 70"/>
                  <a:gd name="T7" fmla="*/ 18 h 38"/>
                  <a:gd name="T8" fmla="*/ 30 w 70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38"/>
                  <a:gd name="T17" fmla="*/ 70 w 70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38">
                    <a:moveTo>
                      <a:pt x="30" y="0"/>
                    </a:moveTo>
                    <a:lnTo>
                      <a:pt x="0" y="20"/>
                    </a:lnTo>
                    <a:lnTo>
                      <a:pt x="42" y="38"/>
                    </a:lnTo>
                    <a:lnTo>
                      <a:pt x="70" y="18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06" name="Freeform 4777"/>
              <p:cNvSpPr>
                <a:spLocks noChangeAspect="1"/>
              </p:cNvSpPr>
              <p:nvPr/>
            </p:nvSpPr>
            <p:spPr bwMode="auto">
              <a:xfrm>
                <a:off x="3814" y="1982"/>
                <a:ext cx="56" cy="24"/>
              </a:xfrm>
              <a:custGeom>
                <a:avLst/>
                <a:gdLst>
                  <a:gd name="T0" fmla="*/ 30 w 56"/>
                  <a:gd name="T1" fmla="*/ 0 h 24"/>
                  <a:gd name="T2" fmla="*/ 0 w 56"/>
                  <a:gd name="T3" fmla="*/ 12 h 24"/>
                  <a:gd name="T4" fmla="*/ 26 w 56"/>
                  <a:gd name="T5" fmla="*/ 24 h 24"/>
                  <a:gd name="T6" fmla="*/ 56 w 56"/>
                  <a:gd name="T7" fmla="*/ 10 h 24"/>
                  <a:gd name="T8" fmla="*/ 30 w 56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4"/>
                  <a:gd name="T17" fmla="*/ 56 w 5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4">
                    <a:moveTo>
                      <a:pt x="30" y="0"/>
                    </a:moveTo>
                    <a:lnTo>
                      <a:pt x="0" y="12"/>
                    </a:lnTo>
                    <a:lnTo>
                      <a:pt x="26" y="24"/>
                    </a:lnTo>
                    <a:lnTo>
                      <a:pt x="56" y="1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07" name="Freeform 4778"/>
              <p:cNvSpPr>
                <a:spLocks noChangeAspect="1"/>
              </p:cNvSpPr>
              <p:nvPr/>
            </p:nvSpPr>
            <p:spPr bwMode="auto">
              <a:xfrm>
                <a:off x="3814" y="1982"/>
                <a:ext cx="56" cy="24"/>
              </a:xfrm>
              <a:custGeom>
                <a:avLst/>
                <a:gdLst>
                  <a:gd name="T0" fmla="*/ 30 w 56"/>
                  <a:gd name="T1" fmla="*/ 0 h 24"/>
                  <a:gd name="T2" fmla="*/ 0 w 56"/>
                  <a:gd name="T3" fmla="*/ 12 h 24"/>
                  <a:gd name="T4" fmla="*/ 26 w 56"/>
                  <a:gd name="T5" fmla="*/ 24 h 24"/>
                  <a:gd name="T6" fmla="*/ 56 w 56"/>
                  <a:gd name="T7" fmla="*/ 10 h 24"/>
                  <a:gd name="T8" fmla="*/ 30 w 56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4"/>
                  <a:gd name="T17" fmla="*/ 56 w 5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4">
                    <a:moveTo>
                      <a:pt x="30" y="0"/>
                    </a:moveTo>
                    <a:lnTo>
                      <a:pt x="0" y="12"/>
                    </a:lnTo>
                    <a:lnTo>
                      <a:pt x="26" y="24"/>
                    </a:lnTo>
                    <a:lnTo>
                      <a:pt x="56" y="10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08" name="Freeform 4779"/>
              <p:cNvSpPr>
                <a:spLocks noChangeAspect="1"/>
              </p:cNvSpPr>
              <p:nvPr/>
            </p:nvSpPr>
            <p:spPr bwMode="auto">
              <a:xfrm>
                <a:off x="3840" y="1992"/>
                <a:ext cx="56" cy="26"/>
              </a:xfrm>
              <a:custGeom>
                <a:avLst/>
                <a:gdLst>
                  <a:gd name="T0" fmla="*/ 30 w 56"/>
                  <a:gd name="T1" fmla="*/ 0 h 26"/>
                  <a:gd name="T2" fmla="*/ 0 w 56"/>
                  <a:gd name="T3" fmla="*/ 14 h 26"/>
                  <a:gd name="T4" fmla="*/ 26 w 56"/>
                  <a:gd name="T5" fmla="*/ 26 h 26"/>
                  <a:gd name="T6" fmla="*/ 56 w 56"/>
                  <a:gd name="T7" fmla="*/ 12 h 26"/>
                  <a:gd name="T8" fmla="*/ 30 w 56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6"/>
                  <a:gd name="T17" fmla="*/ 56 w 56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6">
                    <a:moveTo>
                      <a:pt x="30" y="0"/>
                    </a:moveTo>
                    <a:lnTo>
                      <a:pt x="0" y="14"/>
                    </a:lnTo>
                    <a:lnTo>
                      <a:pt x="26" y="26"/>
                    </a:lnTo>
                    <a:lnTo>
                      <a:pt x="56" y="1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8A6F"/>
              </a:solidFill>
              <a:ln w="0">
                <a:solidFill>
                  <a:srgbClr val="008A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09" name="Freeform 4780"/>
              <p:cNvSpPr>
                <a:spLocks noChangeAspect="1"/>
              </p:cNvSpPr>
              <p:nvPr/>
            </p:nvSpPr>
            <p:spPr bwMode="auto">
              <a:xfrm>
                <a:off x="3840" y="1992"/>
                <a:ext cx="56" cy="26"/>
              </a:xfrm>
              <a:custGeom>
                <a:avLst/>
                <a:gdLst>
                  <a:gd name="T0" fmla="*/ 30 w 56"/>
                  <a:gd name="T1" fmla="*/ 0 h 26"/>
                  <a:gd name="T2" fmla="*/ 0 w 56"/>
                  <a:gd name="T3" fmla="*/ 14 h 26"/>
                  <a:gd name="T4" fmla="*/ 26 w 56"/>
                  <a:gd name="T5" fmla="*/ 26 h 26"/>
                  <a:gd name="T6" fmla="*/ 56 w 56"/>
                  <a:gd name="T7" fmla="*/ 12 h 26"/>
                  <a:gd name="T8" fmla="*/ 30 w 56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26"/>
                  <a:gd name="T17" fmla="*/ 56 w 56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26">
                    <a:moveTo>
                      <a:pt x="30" y="0"/>
                    </a:moveTo>
                    <a:lnTo>
                      <a:pt x="0" y="14"/>
                    </a:lnTo>
                    <a:lnTo>
                      <a:pt x="26" y="26"/>
                    </a:lnTo>
                    <a:lnTo>
                      <a:pt x="56" y="12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10" name="Freeform 4781"/>
              <p:cNvSpPr>
                <a:spLocks noChangeAspect="1"/>
              </p:cNvSpPr>
              <p:nvPr/>
            </p:nvSpPr>
            <p:spPr bwMode="auto">
              <a:xfrm>
                <a:off x="3866" y="2004"/>
                <a:ext cx="58" cy="26"/>
              </a:xfrm>
              <a:custGeom>
                <a:avLst/>
                <a:gdLst>
                  <a:gd name="T0" fmla="*/ 30 w 58"/>
                  <a:gd name="T1" fmla="*/ 0 h 26"/>
                  <a:gd name="T2" fmla="*/ 0 w 58"/>
                  <a:gd name="T3" fmla="*/ 14 h 26"/>
                  <a:gd name="T4" fmla="*/ 26 w 58"/>
                  <a:gd name="T5" fmla="*/ 26 h 26"/>
                  <a:gd name="T6" fmla="*/ 58 w 58"/>
                  <a:gd name="T7" fmla="*/ 12 h 26"/>
                  <a:gd name="T8" fmla="*/ 30 w 5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6"/>
                  <a:gd name="T17" fmla="*/ 58 w 5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6">
                    <a:moveTo>
                      <a:pt x="30" y="0"/>
                    </a:moveTo>
                    <a:lnTo>
                      <a:pt x="0" y="14"/>
                    </a:lnTo>
                    <a:lnTo>
                      <a:pt x="26" y="26"/>
                    </a:lnTo>
                    <a:lnTo>
                      <a:pt x="58" y="1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11" name="Freeform 4782"/>
              <p:cNvSpPr>
                <a:spLocks noChangeAspect="1"/>
              </p:cNvSpPr>
              <p:nvPr/>
            </p:nvSpPr>
            <p:spPr bwMode="auto">
              <a:xfrm>
                <a:off x="3866" y="2004"/>
                <a:ext cx="58" cy="26"/>
              </a:xfrm>
              <a:custGeom>
                <a:avLst/>
                <a:gdLst>
                  <a:gd name="T0" fmla="*/ 30 w 58"/>
                  <a:gd name="T1" fmla="*/ 0 h 26"/>
                  <a:gd name="T2" fmla="*/ 0 w 58"/>
                  <a:gd name="T3" fmla="*/ 14 h 26"/>
                  <a:gd name="T4" fmla="*/ 26 w 58"/>
                  <a:gd name="T5" fmla="*/ 26 h 26"/>
                  <a:gd name="T6" fmla="*/ 58 w 58"/>
                  <a:gd name="T7" fmla="*/ 12 h 26"/>
                  <a:gd name="T8" fmla="*/ 30 w 5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6"/>
                  <a:gd name="T17" fmla="*/ 58 w 5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6">
                    <a:moveTo>
                      <a:pt x="30" y="0"/>
                    </a:moveTo>
                    <a:lnTo>
                      <a:pt x="0" y="14"/>
                    </a:lnTo>
                    <a:lnTo>
                      <a:pt x="26" y="26"/>
                    </a:lnTo>
                    <a:lnTo>
                      <a:pt x="58" y="12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12" name="Freeform 4783"/>
              <p:cNvSpPr>
                <a:spLocks noChangeAspect="1"/>
              </p:cNvSpPr>
              <p:nvPr/>
            </p:nvSpPr>
            <p:spPr bwMode="auto">
              <a:xfrm>
                <a:off x="3892" y="2016"/>
                <a:ext cx="58" cy="26"/>
              </a:xfrm>
              <a:custGeom>
                <a:avLst/>
                <a:gdLst>
                  <a:gd name="T0" fmla="*/ 32 w 58"/>
                  <a:gd name="T1" fmla="*/ 0 h 26"/>
                  <a:gd name="T2" fmla="*/ 0 w 58"/>
                  <a:gd name="T3" fmla="*/ 14 h 26"/>
                  <a:gd name="T4" fmla="*/ 26 w 58"/>
                  <a:gd name="T5" fmla="*/ 26 h 26"/>
                  <a:gd name="T6" fmla="*/ 58 w 58"/>
                  <a:gd name="T7" fmla="*/ 12 h 26"/>
                  <a:gd name="T8" fmla="*/ 32 w 5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6"/>
                  <a:gd name="T17" fmla="*/ 58 w 5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6">
                    <a:moveTo>
                      <a:pt x="32" y="0"/>
                    </a:moveTo>
                    <a:lnTo>
                      <a:pt x="0" y="14"/>
                    </a:lnTo>
                    <a:lnTo>
                      <a:pt x="26" y="26"/>
                    </a:lnTo>
                    <a:lnTo>
                      <a:pt x="58" y="1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13" name="Freeform 4784"/>
              <p:cNvSpPr>
                <a:spLocks noChangeAspect="1"/>
              </p:cNvSpPr>
              <p:nvPr/>
            </p:nvSpPr>
            <p:spPr bwMode="auto">
              <a:xfrm>
                <a:off x="3892" y="2016"/>
                <a:ext cx="58" cy="26"/>
              </a:xfrm>
              <a:custGeom>
                <a:avLst/>
                <a:gdLst>
                  <a:gd name="T0" fmla="*/ 32 w 58"/>
                  <a:gd name="T1" fmla="*/ 0 h 26"/>
                  <a:gd name="T2" fmla="*/ 0 w 58"/>
                  <a:gd name="T3" fmla="*/ 14 h 26"/>
                  <a:gd name="T4" fmla="*/ 26 w 58"/>
                  <a:gd name="T5" fmla="*/ 26 h 26"/>
                  <a:gd name="T6" fmla="*/ 58 w 58"/>
                  <a:gd name="T7" fmla="*/ 12 h 26"/>
                  <a:gd name="T8" fmla="*/ 32 w 5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6"/>
                  <a:gd name="T17" fmla="*/ 58 w 5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6">
                    <a:moveTo>
                      <a:pt x="32" y="0"/>
                    </a:moveTo>
                    <a:lnTo>
                      <a:pt x="0" y="14"/>
                    </a:lnTo>
                    <a:lnTo>
                      <a:pt x="26" y="26"/>
                    </a:lnTo>
                    <a:lnTo>
                      <a:pt x="58" y="12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14" name="Freeform 4785"/>
              <p:cNvSpPr>
                <a:spLocks noChangeAspect="1"/>
              </p:cNvSpPr>
              <p:nvPr/>
            </p:nvSpPr>
            <p:spPr bwMode="auto">
              <a:xfrm>
                <a:off x="3918" y="2028"/>
                <a:ext cx="60" cy="24"/>
              </a:xfrm>
              <a:custGeom>
                <a:avLst/>
                <a:gdLst>
                  <a:gd name="T0" fmla="*/ 32 w 60"/>
                  <a:gd name="T1" fmla="*/ 0 h 24"/>
                  <a:gd name="T2" fmla="*/ 0 w 60"/>
                  <a:gd name="T3" fmla="*/ 14 h 24"/>
                  <a:gd name="T4" fmla="*/ 28 w 60"/>
                  <a:gd name="T5" fmla="*/ 24 h 24"/>
                  <a:gd name="T6" fmla="*/ 60 w 60"/>
                  <a:gd name="T7" fmla="*/ 10 h 24"/>
                  <a:gd name="T8" fmla="*/ 32 w 6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4"/>
                  <a:gd name="T17" fmla="*/ 60 w 6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4">
                    <a:moveTo>
                      <a:pt x="32" y="0"/>
                    </a:moveTo>
                    <a:lnTo>
                      <a:pt x="0" y="14"/>
                    </a:lnTo>
                    <a:lnTo>
                      <a:pt x="28" y="24"/>
                    </a:lnTo>
                    <a:lnTo>
                      <a:pt x="60" y="1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15" name="Freeform 4786"/>
              <p:cNvSpPr>
                <a:spLocks noChangeAspect="1"/>
              </p:cNvSpPr>
              <p:nvPr/>
            </p:nvSpPr>
            <p:spPr bwMode="auto">
              <a:xfrm>
                <a:off x="3918" y="2028"/>
                <a:ext cx="60" cy="24"/>
              </a:xfrm>
              <a:custGeom>
                <a:avLst/>
                <a:gdLst>
                  <a:gd name="T0" fmla="*/ 32 w 60"/>
                  <a:gd name="T1" fmla="*/ 0 h 24"/>
                  <a:gd name="T2" fmla="*/ 0 w 60"/>
                  <a:gd name="T3" fmla="*/ 14 h 24"/>
                  <a:gd name="T4" fmla="*/ 28 w 60"/>
                  <a:gd name="T5" fmla="*/ 24 h 24"/>
                  <a:gd name="T6" fmla="*/ 60 w 60"/>
                  <a:gd name="T7" fmla="*/ 10 h 24"/>
                  <a:gd name="T8" fmla="*/ 32 w 6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4"/>
                  <a:gd name="T17" fmla="*/ 60 w 6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4">
                    <a:moveTo>
                      <a:pt x="32" y="0"/>
                    </a:moveTo>
                    <a:lnTo>
                      <a:pt x="0" y="14"/>
                    </a:lnTo>
                    <a:lnTo>
                      <a:pt x="28" y="24"/>
                    </a:lnTo>
                    <a:lnTo>
                      <a:pt x="60" y="10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16" name="Freeform 4787"/>
              <p:cNvSpPr>
                <a:spLocks noChangeAspect="1"/>
              </p:cNvSpPr>
              <p:nvPr/>
            </p:nvSpPr>
            <p:spPr bwMode="auto">
              <a:xfrm>
                <a:off x="3946" y="2038"/>
                <a:ext cx="58" cy="26"/>
              </a:xfrm>
              <a:custGeom>
                <a:avLst/>
                <a:gdLst>
                  <a:gd name="T0" fmla="*/ 32 w 58"/>
                  <a:gd name="T1" fmla="*/ 0 h 26"/>
                  <a:gd name="T2" fmla="*/ 0 w 58"/>
                  <a:gd name="T3" fmla="*/ 14 h 26"/>
                  <a:gd name="T4" fmla="*/ 28 w 58"/>
                  <a:gd name="T5" fmla="*/ 26 h 26"/>
                  <a:gd name="T6" fmla="*/ 58 w 58"/>
                  <a:gd name="T7" fmla="*/ 12 h 26"/>
                  <a:gd name="T8" fmla="*/ 32 w 5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6"/>
                  <a:gd name="T17" fmla="*/ 58 w 5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6">
                    <a:moveTo>
                      <a:pt x="32" y="0"/>
                    </a:moveTo>
                    <a:lnTo>
                      <a:pt x="0" y="14"/>
                    </a:lnTo>
                    <a:lnTo>
                      <a:pt x="28" y="26"/>
                    </a:lnTo>
                    <a:lnTo>
                      <a:pt x="58" y="1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886F"/>
              </a:solidFill>
              <a:ln w="0">
                <a:solidFill>
                  <a:srgbClr val="0088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17" name="Freeform 4788"/>
              <p:cNvSpPr>
                <a:spLocks noChangeAspect="1"/>
              </p:cNvSpPr>
              <p:nvPr/>
            </p:nvSpPr>
            <p:spPr bwMode="auto">
              <a:xfrm>
                <a:off x="3946" y="2038"/>
                <a:ext cx="58" cy="26"/>
              </a:xfrm>
              <a:custGeom>
                <a:avLst/>
                <a:gdLst>
                  <a:gd name="T0" fmla="*/ 32 w 58"/>
                  <a:gd name="T1" fmla="*/ 0 h 26"/>
                  <a:gd name="T2" fmla="*/ 0 w 58"/>
                  <a:gd name="T3" fmla="*/ 14 h 26"/>
                  <a:gd name="T4" fmla="*/ 28 w 58"/>
                  <a:gd name="T5" fmla="*/ 26 h 26"/>
                  <a:gd name="T6" fmla="*/ 58 w 58"/>
                  <a:gd name="T7" fmla="*/ 12 h 26"/>
                  <a:gd name="T8" fmla="*/ 32 w 5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6"/>
                  <a:gd name="T17" fmla="*/ 58 w 5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6">
                    <a:moveTo>
                      <a:pt x="32" y="0"/>
                    </a:moveTo>
                    <a:lnTo>
                      <a:pt x="0" y="14"/>
                    </a:lnTo>
                    <a:lnTo>
                      <a:pt x="28" y="26"/>
                    </a:lnTo>
                    <a:lnTo>
                      <a:pt x="58" y="12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18" name="Freeform 4789"/>
              <p:cNvSpPr>
                <a:spLocks noChangeAspect="1"/>
              </p:cNvSpPr>
              <p:nvPr/>
            </p:nvSpPr>
            <p:spPr bwMode="auto">
              <a:xfrm>
                <a:off x="3974" y="2050"/>
                <a:ext cx="58" cy="26"/>
              </a:xfrm>
              <a:custGeom>
                <a:avLst/>
                <a:gdLst>
                  <a:gd name="T0" fmla="*/ 30 w 58"/>
                  <a:gd name="T1" fmla="*/ 0 h 26"/>
                  <a:gd name="T2" fmla="*/ 0 w 58"/>
                  <a:gd name="T3" fmla="*/ 14 h 26"/>
                  <a:gd name="T4" fmla="*/ 28 w 58"/>
                  <a:gd name="T5" fmla="*/ 26 h 26"/>
                  <a:gd name="T6" fmla="*/ 58 w 58"/>
                  <a:gd name="T7" fmla="*/ 12 h 26"/>
                  <a:gd name="T8" fmla="*/ 30 w 5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6"/>
                  <a:gd name="T17" fmla="*/ 58 w 5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6">
                    <a:moveTo>
                      <a:pt x="30" y="0"/>
                    </a:moveTo>
                    <a:lnTo>
                      <a:pt x="0" y="14"/>
                    </a:lnTo>
                    <a:lnTo>
                      <a:pt x="28" y="26"/>
                    </a:lnTo>
                    <a:lnTo>
                      <a:pt x="58" y="1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876F"/>
              </a:solidFill>
              <a:ln w="0">
                <a:solidFill>
                  <a:srgbClr val="0087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19" name="Freeform 4790"/>
              <p:cNvSpPr>
                <a:spLocks noChangeAspect="1"/>
              </p:cNvSpPr>
              <p:nvPr/>
            </p:nvSpPr>
            <p:spPr bwMode="auto">
              <a:xfrm>
                <a:off x="3974" y="2050"/>
                <a:ext cx="58" cy="26"/>
              </a:xfrm>
              <a:custGeom>
                <a:avLst/>
                <a:gdLst>
                  <a:gd name="T0" fmla="*/ 30 w 58"/>
                  <a:gd name="T1" fmla="*/ 0 h 26"/>
                  <a:gd name="T2" fmla="*/ 0 w 58"/>
                  <a:gd name="T3" fmla="*/ 14 h 26"/>
                  <a:gd name="T4" fmla="*/ 28 w 58"/>
                  <a:gd name="T5" fmla="*/ 26 h 26"/>
                  <a:gd name="T6" fmla="*/ 58 w 58"/>
                  <a:gd name="T7" fmla="*/ 12 h 26"/>
                  <a:gd name="T8" fmla="*/ 30 w 5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6"/>
                  <a:gd name="T17" fmla="*/ 58 w 5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6">
                    <a:moveTo>
                      <a:pt x="30" y="0"/>
                    </a:moveTo>
                    <a:lnTo>
                      <a:pt x="0" y="14"/>
                    </a:lnTo>
                    <a:lnTo>
                      <a:pt x="28" y="26"/>
                    </a:lnTo>
                    <a:lnTo>
                      <a:pt x="58" y="12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20" name="Freeform 4791"/>
              <p:cNvSpPr>
                <a:spLocks noChangeAspect="1"/>
              </p:cNvSpPr>
              <p:nvPr/>
            </p:nvSpPr>
            <p:spPr bwMode="auto">
              <a:xfrm>
                <a:off x="4002" y="2062"/>
                <a:ext cx="60" cy="26"/>
              </a:xfrm>
              <a:custGeom>
                <a:avLst/>
                <a:gdLst>
                  <a:gd name="T0" fmla="*/ 30 w 60"/>
                  <a:gd name="T1" fmla="*/ 0 h 26"/>
                  <a:gd name="T2" fmla="*/ 0 w 60"/>
                  <a:gd name="T3" fmla="*/ 14 h 26"/>
                  <a:gd name="T4" fmla="*/ 28 w 60"/>
                  <a:gd name="T5" fmla="*/ 26 h 26"/>
                  <a:gd name="T6" fmla="*/ 60 w 60"/>
                  <a:gd name="T7" fmla="*/ 10 h 26"/>
                  <a:gd name="T8" fmla="*/ 30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30" y="0"/>
                    </a:moveTo>
                    <a:lnTo>
                      <a:pt x="0" y="14"/>
                    </a:lnTo>
                    <a:lnTo>
                      <a:pt x="28" y="26"/>
                    </a:lnTo>
                    <a:lnTo>
                      <a:pt x="60" y="1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8570"/>
              </a:solidFill>
              <a:ln w="0">
                <a:solidFill>
                  <a:srgbClr val="0085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21" name="Freeform 4792"/>
              <p:cNvSpPr>
                <a:spLocks noChangeAspect="1"/>
              </p:cNvSpPr>
              <p:nvPr/>
            </p:nvSpPr>
            <p:spPr bwMode="auto">
              <a:xfrm>
                <a:off x="4002" y="2062"/>
                <a:ext cx="60" cy="26"/>
              </a:xfrm>
              <a:custGeom>
                <a:avLst/>
                <a:gdLst>
                  <a:gd name="T0" fmla="*/ 30 w 60"/>
                  <a:gd name="T1" fmla="*/ 0 h 26"/>
                  <a:gd name="T2" fmla="*/ 0 w 60"/>
                  <a:gd name="T3" fmla="*/ 14 h 26"/>
                  <a:gd name="T4" fmla="*/ 28 w 60"/>
                  <a:gd name="T5" fmla="*/ 26 h 26"/>
                  <a:gd name="T6" fmla="*/ 60 w 60"/>
                  <a:gd name="T7" fmla="*/ 10 h 26"/>
                  <a:gd name="T8" fmla="*/ 30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30" y="0"/>
                    </a:moveTo>
                    <a:lnTo>
                      <a:pt x="0" y="14"/>
                    </a:lnTo>
                    <a:lnTo>
                      <a:pt x="28" y="26"/>
                    </a:lnTo>
                    <a:lnTo>
                      <a:pt x="60" y="10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22" name="Freeform 4793"/>
              <p:cNvSpPr>
                <a:spLocks noChangeAspect="1"/>
              </p:cNvSpPr>
              <p:nvPr/>
            </p:nvSpPr>
            <p:spPr bwMode="auto">
              <a:xfrm>
                <a:off x="4030" y="2072"/>
                <a:ext cx="60" cy="26"/>
              </a:xfrm>
              <a:custGeom>
                <a:avLst/>
                <a:gdLst>
                  <a:gd name="T0" fmla="*/ 32 w 60"/>
                  <a:gd name="T1" fmla="*/ 0 h 26"/>
                  <a:gd name="T2" fmla="*/ 0 w 60"/>
                  <a:gd name="T3" fmla="*/ 16 h 26"/>
                  <a:gd name="T4" fmla="*/ 28 w 60"/>
                  <a:gd name="T5" fmla="*/ 26 h 26"/>
                  <a:gd name="T6" fmla="*/ 60 w 60"/>
                  <a:gd name="T7" fmla="*/ 12 h 26"/>
                  <a:gd name="T8" fmla="*/ 32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32" y="0"/>
                    </a:moveTo>
                    <a:lnTo>
                      <a:pt x="0" y="16"/>
                    </a:lnTo>
                    <a:lnTo>
                      <a:pt x="28" y="26"/>
                    </a:lnTo>
                    <a:lnTo>
                      <a:pt x="60" y="1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8470"/>
              </a:solidFill>
              <a:ln w="0">
                <a:solidFill>
                  <a:srgbClr val="0084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23" name="Freeform 4794"/>
              <p:cNvSpPr>
                <a:spLocks noChangeAspect="1"/>
              </p:cNvSpPr>
              <p:nvPr/>
            </p:nvSpPr>
            <p:spPr bwMode="auto">
              <a:xfrm>
                <a:off x="4030" y="2072"/>
                <a:ext cx="60" cy="26"/>
              </a:xfrm>
              <a:custGeom>
                <a:avLst/>
                <a:gdLst>
                  <a:gd name="T0" fmla="*/ 32 w 60"/>
                  <a:gd name="T1" fmla="*/ 0 h 26"/>
                  <a:gd name="T2" fmla="*/ 0 w 60"/>
                  <a:gd name="T3" fmla="*/ 16 h 26"/>
                  <a:gd name="T4" fmla="*/ 28 w 60"/>
                  <a:gd name="T5" fmla="*/ 26 h 26"/>
                  <a:gd name="T6" fmla="*/ 60 w 60"/>
                  <a:gd name="T7" fmla="*/ 12 h 26"/>
                  <a:gd name="T8" fmla="*/ 32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32" y="0"/>
                    </a:moveTo>
                    <a:lnTo>
                      <a:pt x="0" y="16"/>
                    </a:lnTo>
                    <a:lnTo>
                      <a:pt x="28" y="26"/>
                    </a:lnTo>
                    <a:lnTo>
                      <a:pt x="60" y="12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24" name="Freeform 4795"/>
              <p:cNvSpPr>
                <a:spLocks noChangeAspect="1"/>
              </p:cNvSpPr>
              <p:nvPr/>
            </p:nvSpPr>
            <p:spPr bwMode="auto">
              <a:xfrm>
                <a:off x="4058" y="2084"/>
                <a:ext cx="60" cy="26"/>
              </a:xfrm>
              <a:custGeom>
                <a:avLst/>
                <a:gdLst>
                  <a:gd name="T0" fmla="*/ 32 w 60"/>
                  <a:gd name="T1" fmla="*/ 0 h 26"/>
                  <a:gd name="T2" fmla="*/ 0 w 60"/>
                  <a:gd name="T3" fmla="*/ 14 h 26"/>
                  <a:gd name="T4" fmla="*/ 30 w 60"/>
                  <a:gd name="T5" fmla="*/ 26 h 26"/>
                  <a:gd name="T6" fmla="*/ 60 w 60"/>
                  <a:gd name="T7" fmla="*/ 10 h 26"/>
                  <a:gd name="T8" fmla="*/ 32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32" y="0"/>
                    </a:moveTo>
                    <a:lnTo>
                      <a:pt x="0" y="14"/>
                    </a:lnTo>
                    <a:lnTo>
                      <a:pt x="30" y="26"/>
                    </a:lnTo>
                    <a:lnTo>
                      <a:pt x="60" y="1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8270"/>
              </a:solidFill>
              <a:ln w="0">
                <a:solidFill>
                  <a:srgbClr val="0082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25" name="Freeform 4796"/>
              <p:cNvSpPr>
                <a:spLocks noChangeAspect="1"/>
              </p:cNvSpPr>
              <p:nvPr/>
            </p:nvSpPr>
            <p:spPr bwMode="auto">
              <a:xfrm>
                <a:off x="4058" y="2084"/>
                <a:ext cx="60" cy="26"/>
              </a:xfrm>
              <a:custGeom>
                <a:avLst/>
                <a:gdLst>
                  <a:gd name="T0" fmla="*/ 32 w 60"/>
                  <a:gd name="T1" fmla="*/ 0 h 26"/>
                  <a:gd name="T2" fmla="*/ 0 w 60"/>
                  <a:gd name="T3" fmla="*/ 14 h 26"/>
                  <a:gd name="T4" fmla="*/ 30 w 60"/>
                  <a:gd name="T5" fmla="*/ 26 h 26"/>
                  <a:gd name="T6" fmla="*/ 60 w 60"/>
                  <a:gd name="T7" fmla="*/ 10 h 26"/>
                  <a:gd name="T8" fmla="*/ 32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32" y="0"/>
                    </a:moveTo>
                    <a:lnTo>
                      <a:pt x="0" y="14"/>
                    </a:lnTo>
                    <a:lnTo>
                      <a:pt x="30" y="26"/>
                    </a:lnTo>
                    <a:lnTo>
                      <a:pt x="60" y="10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26" name="Freeform 4797"/>
              <p:cNvSpPr>
                <a:spLocks noChangeAspect="1"/>
              </p:cNvSpPr>
              <p:nvPr/>
            </p:nvSpPr>
            <p:spPr bwMode="auto">
              <a:xfrm>
                <a:off x="4088" y="2094"/>
                <a:ext cx="60" cy="26"/>
              </a:xfrm>
              <a:custGeom>
                <a:avLst/>
                <a:gdLst>
                  <a:gd name="T0" fmla="*/ 30 w 60"/>
                  <a:gd name="T1" fmla="*/ 0 h 26"/>
                  <a:gd name="T2" fmla="*/ 0 w 60"/>
                  <a:gd name="T3" fmla="*/ 16 h 26"/>
                  <a:gd name="T4" fmla="*/ 30 w 60"/>
                  <a:gd name="T5" fmla="*/ 26 h 26"/>
                  <a:gd name="T6" fmla="*/ 60 w 60"/>
                  <a:gd name="T7" fmla="*/ 10 h 26"/>
                  <a:gd name="T8" fmla="*/ 30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30" y="0"/>
                    </a:moveTo>
                    <a:lnTo>
                      <a:pt x="0" y="16"/>
                    </a:lnTo>
                    <a:lnTo>
                      <a:pt x="30" y="26"/>
                    </a:lnTo>
                    <a:lnTo>
                      <a:pt x="60" y="1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8071"/>
              </a:solidFill>
              <a:ln w="0">
                <a:solidFill>
                  <a:srgbClr val="00807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27" name="Freeform 4798"/>
              <p:cNvSpPr>
                <a:spLocks noChangeAspect="1"/>
              </p:cNvSpPr>
              <p:nvPr/>
            </p:nvSpPr>
            <p:spPr bwMode="auto">
              <a:xfrm>
                <a:off x="4088" y="2094"/>
                <a:ext cx="60" cy="26"/>
              </a:xfrm>
              <a:custGeom>
                <a:avLst/>
                <a:gdLst>
                  <a:gd name="T0" fmla="*/ 30 w 60"/>
                  <a:gd name="T1" fmla="*/ 0 h 26"/>
                  <a:gd name="T2" fmla="*/ 0 w 60"/>
                  <a:gd name="T3" fmla="*/ 16 h 26"/>
                  <a:gd name="T4" fmla="*/ 30 w 60"/>
                  <a:gd name="T5" fmla="*/ 26 h 26"/>
                  <a:gd name="T6" fmla="*/ 60 w 60"/>
                  <a:gd name="T7" fmla="*/ 10 h 26"/>
                  <a:gd name="T8" fmla="*/ 30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30" y="0"/>
                    </a:moveTo>
                    <a:lnTo>
                      <a:pt x="0" y="16"/>
                    </a:lnTo>
                    <a:lnTo>
                      <a:pt x="30" y="26"/>
                    </a:lnTo>
                    <a:lnTo>
                      <a:pt x="60" y="10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28" name="Freeform 4799"/>
              <p:cNvSpPr>
                <a:spLocks noChangeAspect="1"/>
              </p:cNvSpPr>
              <p:nvPr/>
            </p:nvSpPr>
            <p:spPr bwMode="auto">
              <a:xfrm>
                <a:off x="4118" y="2104"/>
                <a:ext cx="60" cy="26"/>
              </a:xfrm>
              <a:custGeom>
                <a:avLst/>
                <a:gdLst>
                  <a:gd name="T0" fmla="*/ 30 w 60"/>
                  <a:gd name="T1" fmla="*/ 0 h 26"/>
                  <a:gd name="T2" fmla="*/ 0 w 60"/>
                  <a:gd name="T3" fmla="*/ 16 h 26"/>
                  <a:gd name="T4" fmla="*/ 30 w 60"/>
                  <a:gd name="T5" fmla="*/ 26 h 26"/>
                  <a:gd name="T6" fmla="*/ 60 w 60"/>
                  <a:gd name="T7" fmla="*/ 10 h 26"/>
                  <a:gd name="T8" fmla="*/ 30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30" y="0"/>
                    </a:moveTo>
                    <a:lnTo>
                      <a:pt x="0" y="16"/>
                    </a:lnTo>
                    <a:lnTo>
                      <a:pt x="30" y="26"/>
                    </a:lnTo>
                    <a:lnTo>
                      <a:pt x="60" y="1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7D71"/>
              </a:solidFill>
              <a:ln w="0">
                <a:solidFill>
                  <a:srgbClr val="007D7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29" name="Freeform 4800"/>
              <p:cNvSpPr>
                <a:spLocks noChangeAspect="1"/>
              </p:cNvSpPr>
              <p:nvPr/>
            </p:nvSpPr>
            <p:spPr bwMode="auto">
              <a:xfrm>
                <a:off x="4118" y="2104"/>
                <a:ext cx="60" cy="26"/>
              </a:xfrm>
              <a:custGeom>
                <a:avLst/>
                <a:gdLst>
                  <a:gd name="T0" fmla="*/ 30 w 60"/>
                  <a:gd name="T1" fmla="*/ 0 h 26"/>
                  <a:gd name="T2" fmla="*/ 0 w 60"/>
                  <a:gd name="T3" fmla="*/ 16 h 26"/>
                  <a:gd name="T4" fmla="*/ 30 w 60"/>
                  <a:gd name="T5" fmla="*/ 26 h 26"/>
                  <a:gd name="T6" fmla="*/ 60 w 60"/>
                  <a:gd name="T7" fmla="*/ 10 h 26"/>
                  <a:gd name="T8" fmla="*/ 30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30" y="0"/>
                    </a:moveTo>
                    <a:lnTo>
                      <a:pt x="0" y="16"/>
                    </a:lnTo>
                    <a:lnTo>
                      <a:pt x="30" y="26"/>
                    </a:lnTo>
                    <a:lnTo>
                      <a:pt x="60" y="10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30" name="Freeform 4801"/>
              <p:cNvSpPr>
                <a:spLocks noChangeAspect="1"/>
              </p:cNvSpPr>
              <p:nvPr/>
            </p:nvSpPr>
            <p:spPr bwMode="auto">
              <a:xfrm>
                <a:off x="4148" y="2114"/>
                <a:ext cx="60" cy="26"/>
              </a:xfrm>
              <a:custGeom>
                <a:avLst/>
                <a:gdLst>
                  <a:gd name="T0" fmla="*/ 30 w 60"/>
                  <a:gd name="T1" fmla="*/ 0 h 26"/>
                  <a:gd name="T2" fmla="*/ 0 w 60"/>
                  <a:gd name="T3" fmla="*/ 16 h 26"/>
                  <a:gd name="T4" fmla="*/ 30 w 60"/>
                  <a:gd name="T5" fmla="*/ 26 h 26"/>
                  <a:gd name="T6" fmla="*/ 60 w 60"/>
                  <a:gd name="T7" fmla="*/ 10 h 26"/>
                  <a:gd name="T8" fmla="*/ 30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30" y="0"/>
                    </a:moveTo>
                    <a:lnTo>
                      <a:pt x="0" y="16"/>
                    </a:lnTo>
                    <a:lnTo>
                      <a:pt x="30" y="26"/>
                    </a:lnTo>
                    <a:lnTo>
                      <a:pt x="60" y="1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7B72"/>
              </a:solidFill>
              <a:ln w="0">
                <a:solidFill>
                  <a:srgbClr val="007B7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31" name="Freeform 4802"/>
              <p:cNvSpPr>
                <a:spLocks noChangeAspect="1"/>
              </p:cNvSpPr>
              <p:nvPr/>
            </p:nvSpPr>
            <p:spPr bwMode="auto">
              <a:xfrm>
                <a:off x="4148" y="2114"/>
                <a:ext cx="60" cy="26"/>
              </a:xfrm>
              <a:custGeom>
                <a:avLst/>
                <a:gdLst>
                  <a:gd name="T0" fmla="*/ 30 w 60"/>
                  <a:gd name="T1" fmla="*/ 0 h 26"/>
                  <a:gd name="T2" fmla="*/ 0 w 60"/>
                  <a:gd name="T3" fmla="*/ 16 h 26"/>
                  <a:gd name="T4" fmla="*/ 30 w 60"/>
                  <a:gd name="T5" fmla="*/ 26 h 26"/>
                  <a:gd name="T6" fmla="*/ 60 w 60"/>
                  <a:gd name="T7" fmla="*/ 10 h 26"/>
                  <a:gd name="T8" fmla="*/ 30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30" y="0"/>
                    </a:moveTo>
                    <a:lnTo>
                      <a:pt x="0" y="16"/>
                    </a:lnTo>
                    <a:lnTo>
                      <a:pt x="30" y="26"/>
                    </a:lnTo>
                    <a:lnTo>
                      <a:pt x="60" y="10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32" name="Freeform 4803"/>
              <p:cNvSpPr>
                <a:spLocks noChangeAspect="1"/>
              </p:cNvSpPr>
              <p:nvPr/>
            </p:nvSpPr>
            <p:spPr bwMode="auto">
              <a:xfrm>
                <a:off x="4178" y="2124"/>
                <a:ext cx="62" cy="26"/>
              </a:xfrm>
              <a:custGeom>
                <a:avLst/>
                <a:gdLst>
                  <a:gd name="T0" fmla="*/ 30 w 62"/>
                  <a:gd name="T1" fmla="*/ 0 h 26"/>
                  <a:gd name="T2" fmla="*/ 0 w 62"/>
                  <a:gd name="T3" fmla="*/ 16 h 26"/>
                  <a:gd name="T4" fmla="*/ 30 w 62"/>
                  <a:gd name="T5" fmla="*/ 26 h 26"/>
                  <a:gd name="T6" fmla="*/ 62 w 62"/>
                  <a:gd name="T7" fmla="*/ 10 h 26"/>
                  <a:gd name="T8" fmla="*/ 30 w 62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6"/>
                  <a:gd name="T17" fmla="*/ 62 w 6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6">
                    <a:moveTo>
                      <a:pt x="30" y="0"/>
                    </a:moveTo>
                    <a:lnTo>
                      <a:pt x="0" y="16"/>
                    </a:lnTo>
                    <a:lnTo>
                      <a:pt x="30" y="26"/>
                    </a:lnTo>
                    <a:lnTo>
                      <a:pt x="62" y="1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7973"/>
              </a:solidFill>
              <a:ln w="0">
                <a:solidFill>
                  <a:srgbClr val="00797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33" name="Freeform 4804"/>
              <p:cNvSpPr>
                <a:spLocks noChangeAspect="1"/>
              </p:cNvSpPr>
              <p:nvPr/>
            </p:nvSpPr>
            <p:spPr bwMode="auto">
              <a:xfrm>
                <a:off x="4178" y="2124"/>
                <a:ext cx="62" cy="26"/>
              </a:xfrm>
              <a:custGeom>
                <a:avLst/>
                <a:gdLst>
                  <a:gd name="T0" fmla="*/ 30 w 62"/>
                  <a:gd name="T1" fmla="*/ 0 h 26"/>
                  <a:gd name="T2" fmla="*/ 0 w 62"/>
                  <a:gd name="T3" fmla="*/ 16 h 26"/>
                  <a:gd name="T4" fmla="*/ 30 w 62"/>
                  <a:gd name="T5" fmla="*/ 26 h 26"/>
                  <a:gd name="T6" fmla="*/ 62 w 62"/>
                  <a:gd name="T7" fmla="*/ 10 h 26"/>
                  <a:gd name="T8" fmla="*/ 30 w 62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6"/>
                  <a:gd name="T17" fmla="*/ 62 w 6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6">
                    <a:moveTo>
                      <a:pt x="30" y="0"/>
                    </a:moveTo>
                    <a:lnTo>
                      <a:pt x="0" y="16"/>
                    </a:lnTo>
                    <a:lnTo>
                      <a:pt x="30" y="26"/>
                    </a:lnTo>
                    <a:lnTo>
                      <a:pt x="62" y="10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34" name="Freeform 4805"/>
              <p:cNvSpPr>
                <a:spLocks noChangeAspect="1"/>
              </p:cNvSpPr>
              <p:nvPr/>
            </p:nvSpPr>
            <p:spPr bwMode="auto">
              <a:xfrm>
                <a:off x="4208" y="2134"/>
                <a:ext cx="62" cy="26"/>
              </a:xfrm>
              <a:custGeom>
                <a:avLst/>
                <a:gdLst>
                  <a:gd name="T0" fmla="*/ 32 w 62"/>
                  <a:gd name="T1" fmla="*/ 0 h 26"/>
                  <a:gd name="T2" fmla="*/ 0 w 62"/>
                  <a:gd name="T3" fmla="*/ 16 h 26"/>
                  <a:gd name="T4" fmla="*/ 32 w 62"/>
                  <a:gd name="T5" fmla="*/ 26 h 26"/>
                  <a:gd name="T6" fmla="*/ 62 w 62"/>
                  <a:gd name="T7" fmla="*/ 8 h 26"/>
                  <a:gd name="T8" fmla="*/ 32 w 62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6"/>
                  <a:gd name="T17" fmla="*/ 62 w 6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6">
                    <a:moveTo>
                      <a:pt x="32" y="0"/>
                    </a:moveTo>
                    <a:lnTo>
                      <a:pt x="0" y="16"/>
                    </a:lnTo>
                    <a:lnTo>
                      <a:pt x="32" y="26"/>
                    </a:lnTo>
                    <a:lnTo>
                      <a:pt x="62" y="8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7774"/>
              </a:solidFill>
              <a:ln w="0">
                <a:solidFill>
                  <a:srgbClr val="00777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35" name="Freeform 4806"/>
              <p:cNvSpPr>
                <a:spLocks noChangeAspect="1"/>
              </p:cNvSpPr>
              <p:nvPr/>
            </p:nvSpPr>
            <p:spPr bwMode="auto">
              <a:xfrm>
                <a:off x="4208" y="2134"/>
                <a:ext cx="62" cy="26"/>
              </a:xfrm>
              <a:custGeom>
                <a:avLst/>
                <a:gdLst>
                  <a:gd name="T0" fmla="*/ 32 w 62"/>
                  <a:gd name="T1" fmla="*/ 0 h 26"/>
                  <a:gd name="T2" fmla="*/ 0 w 62"/>
                  <a:gd name="T3" fmla="*/ 16 h 26"/>
                  <a:gd name="T4" fmla="*/ 32 w 62"/>
                  <a:gd name="T5" fmla="*/ 26 h 26"/>
                  <a:gd name="T6" fmla="*/ 62 w 62"/>
                  <a:gd name="T7" fmla="*/ 8 h 26"/>
                  <a:gd name="T8" fmla="*/ 32 w 62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6"/>
                  <a:gd name="T17" fmla="*/ 62 w 6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6">
                    <a:moveTo>
                      <a:pt x="32" y="0"/>
                    </a:moveTo>
                    <a:lnTo>
                      <a:pt x="0" y="16"/>
                    </a:lnTo>
                    <a:lnTo>
                      <a:pt x="32" y="26"/>
                    </a:lnTo>
                    <a:lnTo>
                      <a:pt x="62" y="8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36" name="Freeform 4807"/>
              <p:cNvSpPr>
                <a:spLocks noChangeAspect="1"/>
              </p:cNvSpPr>
              <p:nvPr/>
            </p:nvSpPr>
            <p:spPr bwMode="auto">
              <a:xfrm>
                <a:off x="4240" y="2142"/>
                <a:ext cx="62" cy="28"/>
              </a:xfrm>
              <a:custGeom>
                <a:avLst/>
                <a:gdLst>
                  <a:gd name="T0" fmla="*/ 30 w 62"/>
                  <a:gd name="T1" fmla="*/ 0 h 28"/>
                  <a:gd name="T2" fmla="*/ 0 w 62"/>
                  <a:gd name="T3" fmla="*/ 18 h 28"/>
                  <a:gd name="T4" fmla="*/ 30 w 62"/>
                  <a:gd name="T5" fmla="*/ 28 h 28"/>
                  <a:gd name="T6" fmla="*/ 62 w 62"/>
                  <a:gd name="T7" fmla="*/ 10 h 28"/>
                  <a:gd name="T8" fmla="*/ 30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30" y="0"/>
                    </a:moveTo>
                    <a:lnTo>
                      <a:pt x="0" y="18"/>
                    </a:lnTo>
                    <a:lnTo>
                      <a:pt x="30" y="28"/>
                    </a:lnTo>
                    <a:lnTo>
                      <a:pt x="62" y="1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7676"/>
              </a:solidFill>
              <a:ln w="0">
                <a:solidFill>
                  <a:srgbClr val="00767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37" name="Freeform 4808"/>
              <p:cNvSpPr>
                <a:spLocks noChangeAspect="1"/>
              </p:cNvSpPr>
              <p:nvPr/>
            </p:nvSpPr>
            <p:spPr bwMode="auto">
              <a:xfrm>
                <a:off x="4240" y="2142"/>
                <a:ext cx="62" cy="28"/>
              </a:xfrm>
              <a:custGeom>
                <a:avLst/>
                <a:gdLst>
                  <a:gd name="T0" fmla="*/ 30 w 62"/>
                  <a:gd name="T1" fmla="*/ 0 h 28"/>
                  <a:gd name="T2" fmla="*/ 0 w 62"/>
                  <a:gd name="T3" fmla="*/ 18 h 28"/>
                  <a:gd name="T4" fmla="*/ 30 w 62"/>
                  <a:gd name="T5" fmla="*/ 28 h 28"/>
                  <a:gd name="T6" fmla="*/ 62 w 62"/>
                  <a:gd name="T7" fmla="*/ 10 h 28"/>
                  <a:gd name="T8" fmla="*/ 30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30" y="0"/>
                    </a:moveTo>
                    <a:lnTo>
                      <a:pt x="0" y="18"/>
                    </a:lnTo>
                    <a:lnTo>
                      <a:pt x="30" y="28"/>
                    </a:lnTo>
                    <a:lnTo>
                      <a:pt x="62" y="10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38" name="Freeform 4809"/>
              <p:cNvSpPr>
                <a:spLocks noChangeAspect="1"/>
              </p:cNvSpPr>
              <p:nvPr/>
            </p:nvSpPr>
            <p:spPr bwMode="auto">
              <a:xfrm>
                <a:off x="4270" y="2152"/>
                <a:ext cx="64" cy="28"/>
              </a:xfrm>
              <a:custGeom>
                <a:avLst/>
                <a:gdLst>
                  <a:gd name="T0" fmla="*/ 32 w 64"/>
                  <a:gd name="T1" fmla="*/ 0 h 28"/>
                  <a:gd name="T2" fmla="*/ 0 w 64"/>
                  <a:gd name="T3" fmla="*/ 18 h 28"/>
                  <a:gd name="T4" fmla="*/ 32 w 64"/>
                  <a:gd name="T5" fmla="*/ 28 h 28"/>
                  <a:gd name="T6" fmla="*/ 64 w 64"/>
                  <a:gd name="T7" fmla="*/ 8 h 28"/>
                  <a:gd name="T8" fmla="*/ 32 w 64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28"/>
                  <a:gd name="T17" fmla="*/ 64 w 64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28">
                    <a:moveTo>
                      <a:pt x="32" y="0"/>
                    </a:moveTo>
                    <a:lnTo>
                      <a:pt x="0" y="18"/>
                    </a:lnTo>
                    <a:lnTo>
                      <a:pt x="32" y="28"/>
                    </a:lnTo>
                    <a:lnTo>
                      <a:pt x="64" y="8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7577"/>
              </a:solidFill>
              <a:ln w="0">
                <a:solidFill>
                  <a:srgbClr val="00757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39" name="Freeform 4810"/>
              <p:cNvSpPr>
                <a:spLocks noChangeAspect="1"/>
              </p:cNvSpPr>
              <p:nvPr/>
            </p:nvSpPr>
            <p:spPr bwMode="auto">
              <a:xfrm>
                <a:off x="4270" y="2152"/>
                <a:ext cx="64" cy="28"/>
              </a:xfrm>
              <a:custGeom>
                <a:avLst/>
                <a:gdLst>
                  <a:gd name="T0" fmla="*/ 32 w 64"/>
                  <a:gd name="T1" fmla="*/ 0 h 28"/>
                  <a:gd name="T2" fmla="*/ 0 w 64"/>
                  <a:gd name="T3" fmla="*/ 18 h 28"/>
                  <a:gd name="T4" fmla="*/ 32 w 64"/>
                  <a:gd name="T5" fmla="*/ 28 h 28"/>
                  <a:gd name="T6" fmla="*/ 64 w 64"/>
                  <a:gd name="T7" fmla="*/ 8 h 28"/>
                  <a:gd name="T8" fmla="*/ 32 w 64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28"/>
                  <a:gd name="T17" fmla="*/ 64 w 64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28">
                    <a:moveTo>
                      <a:pt x="32" y="0"/>
                    </a:moveTo>
                    <a:lnTo>
                      <a:pt x="0" y="18"/>
                    </a:lnTo>
                    <a:lnTo>
                      <a:pt x="32" y="28"/>
                    </a:lnTo>
                    <a:lnTo>
                      <a:pt x="64" y="8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40" name="Freeform 4811"/>
              <p:cNvSpPr>
                <a:spLocks noChangeAspect="1"/>
              </p:cNvSpPr>
              <p:nvPr/>
            </p:nvSpPr>
            <p:spPr bwMode="auto">
              <a:xfrm>
                <a:off x="4302" y="2160"/>
                <a:ext cx="64" cy="28"/>
              </a:xfrm>
              <a:custGeom>
                <a:avLst/>
                <a:gdLst>
                  <a:gd name="T0" fmla="*/ 32 w 64"/>
                  <a:gd name="T1" fmla="*/ 0 h 28"/>
                  <a:gd name="T2" fmla="*/ 0 w 64"/>
                  <a:gd name="T3" fmla="*/ 20 h 28"/>
                  <a:gd name="T4" fmla="*/ 34 w 64"/>
                  <a:gd name="T5" fmla="*/ 28 h 28"/>
                  <a:gd name="T6" fmla="*/ 64 w 64"/>
                  <a:gd name="T7" fmla="*/ 10 h 28"/>
                  <a:gd name="T8" fmla="*/ 32 w 64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28"/>
                  <a:gd name="T17" fmla="*/ 64 w 64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28">
                    <a:moveTo>
                      <a:pt x="32" y="0"/>
                    </a:moveTo>
                    <a:lnTo>
                      <a:pt x="0" y="20"/>
                    </a:lnTo>
                    <a:lnTo>
                      <a:pt x="34" y="28"/>
                    </a:lnTo>
                    <a:lnTo>
                      <a:pt x="64" y="1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7578"/>
              </a:solidFill>
              <a:ln w="0">
                <a:solidFill>
                  <a:srgbClr val="00757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41" name="Freeform 4812"/>
              <p:cNvSpPr>
                <a:spLocks noChangeAspect="1"/>
              </p:cNvSpPr>
              <p:nvPr/>
            </p:nvSpPr>
            <p:spPr bwMode="auto">
              <a:xfrm>
                <a:off x="4302" y="2160"/>
                <a:ext cx="64" cy="28"/>
              </a:xfrm>
              <a:custGeom>
                <a:avLst/>
                <a:gdLst>
                  <a:gd name="T0" fmla="*/ 32 w 64"/>
                  <a:gd name="T1" fmla="*/ 0 h 28"/>
                  <a:gd name="T2" fmla="*/ 0 w 64"/>
                  <a:gd name="T3" fmla="*/ 20 h 28"/>
                  <a:gd name="T4" fmla="*/ 34 w 64"/>
                  <a:gd name="T5" fmla="*/ 28 h 28"/>
                  <a:gd name="T6" fmla="*/ 64 w 64"/>
                  <a:gd name="T7" fmla="*/ 10 h 28"/>
                  <a:gd name="T8" fmla="*/ 32 w 64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28"/>
                  <a:gd name="T17" fmla="*/ 64 w 64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28">
                    <a:moveTo>
                      <a:pt x="32" y="0"/>
                    </a:moveTo>
                    <a:lnTo>
                      <a:pt x="0" y="20"/>
                    </a:lnTo>
                    <a:lnTo>
                      <a:pt x="34" y="28"/>
                    </a:lnTo>
                    <a:lnTo>
                      <a:pt x="64" y="10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42" name="Freeform 4813"/>
              <p:cNvSpPr>
                <a:spLocks noChangeAspect="1"/>
              </p:cNvSpPr>
              <p:nvPr/>
            </p:nvSpPr>
            <p:spPr bwMode="auto">
              <a:xfrm>
                <a:off x="4336" y="2170"/>
                <a:ext cx="64" cy="30"/>
              </a:xfrm>
              <a:custGeom>
                <a:avLst/>
                <a:gdLst>
                  <a:gd name="T0" fmla="*/ 30 w 64"/>
                  <a:gd name="T1" fmla="*/ 0 h 30"/>
                  <a:gd name="T2" fmla="*/ 0 w 64"/>
                  <a:gd name="T3" fmla="*/ 18 h 30"/>
                  <a:gd name="T4" fmla="*/ 32 w 64"/>
                  <a:gd name="T5" fmla="*/ 30 h 30"/>
                  <a:gd name="T6" fmla="*/ 64 w 64"/>
                  <a:gd name="T7" fmla="*/ 10 h 30"/>
                  <a:gd name="T8" fmla="*/ 30 w 64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0"/>
                  <a:gd name="T17" fmla="*/ 64 w 6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0">
                    <a:moveTo>
                      <a:pt x="30" y="0"/>
                    </a:moveTo>
                    <a:lnTo>
                      <a:pt x="0" y="18"/>
                    </a:lnTo>
                    <a:lnTo>
                      <a:pt x="32" y="30"/>
                    </a:lnTo>
                    <a:lnTo>
                      <a:pt x="64" y="1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767A"/>
              </a:solidFill>
              <a:ln w="0">
                <a:solidFill>
                  <a:srgbClr val="00767A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43" name="Freeform 4814"/>
              <p:cNvSpPr>
                <a:spLocks noChangeAspect="1"/>
              </p:cNvSpPr>
              <p:nvPr/>
            </p:nvSpPr>
            <p:spPr bwMode="auto">
              <a:xfrm>
                <a:off x="4336" y="2170"/>
                <a:ext cx="64" cy="30"/>
              </a:xfrm>
              <a:custGeom>
                <a:avLst/>
                <a:gdLst>
                  <a:gd name="T0" fmla="*/ 30 w 64"/>
                  <a:gd name="T1" fmla="*/ 0 h 30"/>
                  <a:gd name="T2" fmla="*/ 0 w 64"/>
                  <a:gd name="T3" fmla="*/ 18 h 30"/>
                  <a:gd name="T4" fmla="*/ 32 w 64"/>
                  <a:gd name="T5" fmla="*/ 30 h 30"/>
                  <a:gd name="T6" fmla="*/ 64 w 64"/>
                  <a:gd name="T7" fmla="*/ 10 h 30"/>
                  <a:gd name="T8" fmla="*/ 30 w 64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0"/>
                  <a:gd name="T17" fmla="*/ 64 w 6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0">
                    <a:moveTo>
                      <a:pt x="30" y="0"/>
                    </a:moveTo>
                    <a:lnTo>
                      <a:pt x="0" y="18"/>
                    </a:lnTo>
                    <a:lnTo>
                      <a:pt x="32" y="30"/>
                    </a:lnTo>
                    <a:lnTo>
                      <a:pt x="64" y="10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44" name="Freeform 4815"/>
              <p:cNvSpPr>
                <a:spLocks noChangeAspect="1"/>
              </p:cNvSpPr>
              <p:nvPr/>
            </p:nvSpPr>
            <p:spPr bwMode="auto">
              <a:xfrm>
                <a:off x="4368" y="2180"/>
                <a:ext cx="66" cy="30"/>
              </a:xfrm>
              <a:custGeom>
                <a:avLst/>
                <a:gdLst>
                  <a:gd name="T0" fmla="*/ 32 w 66"/>
                  <a:gd name="T1" fmla="*/ 0 h 30"/>
                  <a:gd name="T2" fmla="*/ 0 w 66"/>
                  <a:gd name="T3" fmla="*/ 20 h 30"/>
                  <a:gd name="T4" fmla="*/ 34 w 66"/>
                  <a:gd name="T5" fmla="*/ 30 h 30"/>
                  <a:gd name="T6" fmla="*/ 66 w 66"/>
                  <a:gd name="T7" fmla="*/ 10 h 30"/>
                  <a:gd name="T8" fmla="*/ 32 w 66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0"/>
                  <a:gd name="T17" fmla="*/ 66 w 66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0">
                    <a:moveTo>
                      <a:pt x="32" y="0"/>
                    </a:moveTo>
                    <a:lnTo>
                      <a:pt x="0" y="20"/>
                    </a:lnTo>
                    <a:lnTo>
                      <a:pt x="34" y="30"/>
                    </a:lnTo>
                    <a:lnTo>
                      <a:pt x="66" y="1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777B"/>
              </a:solidFill>
              <a:ln w="0">
                <a:solidFill>
                  <a:srgbClr val="00777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45" name="Freeform 4816"/>
              <p:cNvSpPr>
                <a:spLocks noChangeAspect="1"/>
              </p:cNvSpPr>
              <p:nvPr/>
            </p:nvSpPr>
            <p:spPr bwMode="auto">
              <a:xfrm>
                <a:off x="4368" y="2180"/>
                <a:ext cx="66" cy="30"/>
              </a:xfrm>
              <a:custGeom>
                <a:avLst/>
                <a:gdLst>
                  <a:gd name="T0" fmla="*/ 32 w 66"/>
                  <a:gd name="T1" fmla="*/ 0 h 30"/>
                  <a:gd name="T2" fmla="*/ 0 w 66"/>
                  <a:gd name="T3" fmla="*/ 20 h 30"/>
                  <a:gd name="T4" fmla="*/ 34 w 66"/>
                  <a:gd name="T5" fmla="*/ 30 h 30"/>
                  <a:gd name="T6" fmla="*/ 66 w 66"/>
                  <a:gd name="T7" fmla="*/ 10 h 30"/>
                  <a:gd name="T8" fmla="*/ 32 w 66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0"/>
                  <a:gd name="T17" fmla="*/ 66 w 66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0">
                    <a:moveTo>
                      <a:pt x="32" y="0"/>
                    </a:moveTo>
                    <a:lnTo>
                      <a:pt x="0" y="20"/>
                    </a:lnTo>
                    <a:lnTo>
                      <a:pt x="34" y="30"/>
                    </a:lnTo>
                    <a:lnTo>
                      <a:pt x="66" y="10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46" name="Freeform 4817"/>
              <p:cNvSpPr>
                <a:spLocks noChangeAspect="1"/>
              </p:cNvSpPr>
              <p:nvPr/>
            </p:nvSpPr>
            <p:spPr bwMode="auto">
              <a:xfrm>
                <a:off x="4402" y="2190"/>
                <a:ext cx="66" cy="32"/>
              </a:xfrm>
              <a:custGeom>
                <a:avLst/>
                <a:gdLst>
                  <a:gd name="T0" fmla="*/ 32 w 66"/>
                  <a:gd name="T1" fmla="*/ 0 h 32"/>
                  <a:gd name="T2" fmla="*/ 0 w 66"/>
                  <a:gd name="T3" fmla="*/ 20 h 32"/>
                  <a:gd name="T4" fmla="*/ 34 w 66"/>
                  <a:gd name="T5" fmla="*/ 32 h 32"/>
                  <a:gd name="T6" fmla="*/ 66 w 66"/>
                  <a:gd name="T7" fmla="*/ 12 h 32"/>
                  <a:gd name="T8" fmla="*/ 32 w 66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2"/>
                  <a:gd name="T17" fmla="*/ 66 w 66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2">
                    <a:moveTo>
                      <a:pt x="32" y="0"/>
                    </a:moveTo>
                    <a:lnTo>
                      <a:pt x="0" y="20"/>
                    </a:lnTo>
                    <a:lnTo>
                      <a:pt x="34" y="32"/>
                    </a:lnTo>
                    <a:lnTo>
                      <a:pt x="66" y="1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7A7C"/>
              </a:solidFill>
              <a:ln w="0">
                <a:solidFill>
                  <a:srgbClr val="007A7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47" name="Freeform 4818"/>
              <p:cNvSpPr>
                <a:spLocks noChangeAspect="1"/>
              </p:cNvSpPr>
              <p:nvPr/>
            </p:nvSpPr>
            <p:spPr bwMode="auto">
              <a:xfrm>
                <a:off x="4402" y="2190"/>
                <a:ext cx="66" cy="32"/>
              </a:xfrm>
              <a:custGeom>
                <a:avLst/>
                <a:gdLst>
                  <a:gd name="T0" fmla="*/ 32 w 66"/>
                  <a:gd name="T1" fmla="*/ 0 h 32"/>
                  <a:gd name="T2" fmla="*/ 0 w 66"/>
                  <a:gd name="T3" fmla="*/ 20 h 32"/>
                  <a:gd name="T4" fmla="*/ 34 w 66"/>
                  <a:gd name="T5" fmla="*/ 32 h 32"/>
                  <a:gd name="T6" fmla="*/ 66 w 66"/>
                  <a:gd name="T7" fmla="*/ 12 h 32"/>
                  <a:gd name="T8" fmla="*/ 32 w 66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2"/>
                  <a:gd name="T17" fmla="*/ 66 w 66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2">
                    <a:moveTo>
                      <a:pt x="32" y="0"/>
                    </a:moveTo>
                    <a:lnTo>
                      <a:pt x="0" y="20"/>
                    </a:lnTo>
                    <a:lnTo>
                      <a:pt x="34" y="32"/>
                    </a:lnTo>
                    <a:lnTo>
                      <a:pt x="66" y="12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48" name="Freeform 4819"/>
              <p:cNvSpPr>
                <a:spLocks noChangeAspect="1"/>
              </p:cNvSpPr>
              <p:nvPr/>
            </p:nvSpPr>
            <p:spPr bwMode="auto">
              <a:xfrm>
                <a:off x="4436" y="2202"/>
                <a:ext cx="66" cy="32"/>
              </a:xfrm>
              <a:custGeom>
                <a:avLst/>
                <a:gdLst>
                  <a:gd name="T0" fmla="*/ 32 w 66"/>
                  <a:gd name="T1" fmla="*/ 0 h 32"/>
                  <a:gd name="T2" fmla="*/ 0 w 66"/>
                  <a:gd name="T3" fmla="*/ 20 h 32"/>
                  <a:gd name="T4" fmla="*/ 36 w 66"/>
                  <a:gd name="T5" fmla="*/ 32 h 32"/>
                  <a:gd name="T6" fmla="*/ 66 w 66"/>
                  <a:gd name="T7" fmla="*/ 12 h 32"/>
                  <a:gd name="T8" fmla="*/ 32 w 66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2"/>
                  <a:gd name="T17" fmla="*/ 66 w 66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2">
                    <a:moveTo>
                      <a:pt x="32" y="0"/>
                    </a:moveTo>
                    <a:lnTo>
                      <a:pt x="0" y="20"/>
                    </a:lnTo>
                    <a:lnTo>
                      <a:pt x="36" y="32"/>
                    </a:lnTo>
                    <a:lnTo>
                      <a:pt x="66" y="1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7D7C"/>
              </a:solidFill>
              <a:ln w="0">
                <a:solidFill>
                  <a:srgbClr val="007D7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49" name="Freeform 4820"/>
              <p:cNvSpPr>
                <a:spLocks noChangeAspect="1"/>
              </p:cNvSpPr>
              <p:nvPr/>
            </p:nvSpPr>
            <p:spPr bwMode="auto">
              <a:xfrm>
                <a:off x="4436" y="2202"/>
                <a:ext cx="66" cy="32"/>
              </a:xfrm>
              <a:custGeom>
                <a:avLst/>
                <a:gdLst>
                  <a:gd name="T0" fmla="*/ 32 w 66"/>
                  <a:gd name="T1" fmla="*/ 0 h 32"/>
                  <a:gd name="T2" fmla="*/ 0 w 66"/>
                  <a:gd name="T3" fmla="*/ 20 h 32"/>
                  <a:gd name="T4" fmla="*/ 36 w 66"/>
                  <a:gd name="T5" fmla="*/ 32 h 32"/>
                  <a:gd name="T6" fmla="*/ 66 w 66"/>
                  <a:gd name="T7" fmla="*/ 12 h 32"/>
                  <a:gd name="T8" fmla="*/ 32 w 66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2"/>
                  <a:gd name="T17" fmla="*/ 66 w 66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2">
                    <a:moveTo>
                      <a:pt x="32" y="0"/>
                    </a:moveTo>
                    <a:lnTo>
                      <a:pt x="0" y="20"/>
                    </a:lnTo>
                    <a:lnTo>
                      <a:pt x="36" y="32"/>
                    </a:lnTo>
                    <a:lnTo>
                      <a:pt x="66" y="12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50" name="Freeform 4821"/>
              <p:cNvSpPr>
                <a:spLocks noChangeAspect="1"/>
              </p:cNvSpPr>
              <p:nvPr/>
            </p:nvSpPr>
            <p:spPr bwMode="auto">
              <a:xfrm>
                <a:off x="4472" y="2214"/>
                <a:ext cx="66" cy="36"/>
              </a:xfrm>
              <a:custGeom>
                <a:avLst/>
                <a:gdLst>
                  <a:gd name="T0" fmla="*/ 30 w 66"/>
                  <a:gd name="T1" fmla="*/ 0 h 36"/>
                  <a:gd name="T2" fmla="*/ 0 w 66"/>
                  <a:gd name="T3" fmla="*/ 20 h 36"/>
                  <a:gd name="T4" fmla="*/ 34 w 66"/>
                  <a:gd name="T5" fmla="*/ 36 h 36"/>
                  <a:gd name="T6" fmla="*/ 66 w 66"/>
                  <a:gd name="T7" fmla="*/ 14 h 36"/>
                  <a:gd name="T8" fmla="*/ 30 w 66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6"/>
                  <a:gd name="T17" fmla="*/ 66 w 66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6">
                    <a:moveTo>
                      <a:pt x="30" y="0"/>
                    </a:moveTo>
                    <a:lnTo>
                      <a:pt x="0" y="20"/>
                    </a:lnTo>
                    <a:lnTo>
                      <a:pt x="34" y="36"/>
                    </a:lnTo>
                    <a:lnTo>
                      <a:pt x="66" y="14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817C"/>
              </a:solidFill>
              <a:ln w="0">
                <a:solidFill>
                  <a:srgbClr val="00817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51" name="Freeform 4822"/>
              <p:cNvSpPr>
                <a:spLocks noChangeAspect="1"/>
              </p:cNvSpPr>
              <p:nvPr/>
            </p:nvSpPr>
            <p:spPr bwMode="auto">
              <a:xfrm>
                <a:off x="4472" y="2214"/>
                <a:ext cx="66" cy="36"/>
              </a:xfrm>
              <a:custGeom>
                <a:avLst/>
                <a:gdLst>
                  <a:gd name="T0" fmla="*/ 30 w 66"/>
                  <a:gd name="T1" fmla="*/ 0 h 36"/>
                  <a:gd name="T2" fmla="*/ 0 w 66"/>
                  <a:gd name="T3" fmla="*/ 20 h 36"/>
                  <a:gd name="T4" fmla="*/ 34 w 66"/>
                  <a:gd name="T5" fmla="*/ 36 h 36"/>
                  <a:gd name="T6" fmla="*/ 66 w 66"/>
                  <a:gd name="T7" fmla="*/ 14 h 36"/>
                  <a:gd name="T8" fmla="*/ 30 w 66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6"/>
                  <a:gd name="T17" fmla="*/ 66 w 66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6">
                    <a:moveTo>
                      <a:pt x="30" y="0"/>
                    </a:moveTo>
                    <a:lnTo>
                      <a:pt x="0" y="20"/>
                    </a:lnTo>
                    <a:lnTo>
                      <a:pt x="34" y="36"/>
                    </a:lnTo>
                    <a:lnTo>
                      <a:pt x="66" y="14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52" name="Freeform 4823"/>
              <p:cNvSpPr>
                <a:spLocks noChangeAspect="1"/>
              </p:cNvSpPr>
              <p:nvPr/>
            </p:nvSpPr>
            <p:spPr bwMode="auto">
              <a:xfrm>
                <a:off x="4506" y="2228"/>
                <a:ext cx="68" cy="38"/>
              </a:xfrm>
              <a:custGeom>
                <a:avLst/>
                <a:gdLst>
                  <a:gd name="T0" fmla="*/ 32 w 68"/>
                  <a:gd name="T1" fmla="*/ 0 h 38"/>
                  <a:gd name="T2" fmla="*/ 0 w 68"/>
                  <a:gd name="T3" fmla="*/ 22 h 38"/>
                  <a:gd name="T4" fmla="*/ 36 w 68"/>
                  <a:gd name="T5" fmla="*/ 38 h 38"/>
                  <a:gd name="T6" fmla="*/ 68 w 68"/>
                  <a:gd name="T7" fmla="*/ 16 h 38"/>
                  <a:gd name="T8" fmla="*/ 32 w 68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38"/>
                  <a:gd name="T17" fmla="*/ 68 w 68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38">
                    <a:moveTo>
                      <a:pt x="32" y="0"/>
                    </a:moveTo>
                    <a:lnTo>
                      <a:pt x="0" y="22"/>
                    </a:lnTo>
                    <a:lnTo>
                      <a:pt x="36" y="38"/>
                    </a:lnTo>
                    <a:lnTo>
                      <a:pt x="68" y="16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5857C"/>
              </a:solidFill>
              <a:ln w="0">
                <a:solidFill>
                  <a:srgbClr val="05857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53" name="Freeform 4824"/>
              <p:cNvSpPr>
                <a:spLocks noChangeAspect="1"/>
              </p:cNvSpPr>
              <p:nvPr/>
            </p:nvSpPr>
            <p:spPr bwMode="auto">
              <a:xfrm>
                <a:off x="4506" y="2228"/>
                <a:ext cx="68" cy="38"/>
              </a:xfrm>
              <a:custGeom>
                <a:avLst/>
                <a:gdLst>
                  <a:gd name="T0" fmla="*/ 32 w 68"/>
                  <a:gd name="T1" fmla="*/ 0 h 38"/>
                  <a:gd name="T2" fmla="*/ 0 w 68"/>
                  <a:gd name="T3" fmla="*/ 22 h 38"/>
                  <a:gd name="T4" fmla="*/ 36 w 68"/>
                  <a:gd name="T5" fmla="*/ 38 h 38"/>
                  <a:gd name="T6" fmla="*/ 68 w 68"/>
                  <a:gd name="T7" fmla="*/ 16 h 38"/>
                  <a:gd name="T8" fmla="*/ 32 w 68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38"/>
                  <a:gd name="T17" fmla="*/ 68 w 68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38">
                    <a:moveTo>
                      <a:pt x="32" y="0"/>
                    </a:moveTo>
                    <a:lnTo>
                      <a:pt x="0" y="22"/>
                    </a:lnTo>
                    <a:lnTo>
                      <a:pt x="36" y="38"/>
                    </a:lnTo>
                    <a:lnTo>
                      <a:pt x="68" y="16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54" name="Freeform 4825"/>
              <p:cNvSpPr>
                <a:spLocks noChangeAspect="1"/>
              </p:cNvSpPr>
              <p:nvPr/>
            </p:nvSpPr>
            <p:spPr bwMode="auto">
              <a:xfrm>
                <a:off x="4542" y="2244"/>
                <a:ext cx="68" cy="40"/>
              </a:xfrm>
              <a:custGeom>
                <a:avLst/>
                <a:gdLst>
                  <a:gd name="T0" fmla="*/ 32 w 68"/>
                  <a:gd name="T1" fmla="*/ 0 h 40"/>
                  <a:gd name="T2" fmla="*/ 0 w 68"/>
                  <a:gd name="T3" fmla="*/ 22 h 40"/>
                  <a:gd name="T4" fmla="*/ 36 w 68"/>
                  <a:gd name="T5" fmla="*/ 40 h 40"/>
                  <a:gd name="T6" fmla="*/ 68 w 68"/>
                  <a:gd name="T7" fmla="*/ 18 h 40"/>
                  <a:gd name="T8" fmla="*/ 32 w 68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40"/>
                  <a:gd name="T17" fmla="*/ 68 w 68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40">
                    <a:moveTo>
                      <a:pt x="32" y="0"/>
                    </a:moveTo>
                    <a:lnTo>
                      <a:pt x="0" y="22"/>
                    </a:lnTo>
                    <a:lnTo>
                      <a:pt x="36" y="40"/>
                    </a:lnTo>
                    <a:lnTo>
                      <a:pt x="68" y="18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C8A7B"/>
              </a:solidFill>
              <a:ln w="0">
                <a:solidFill>
                  <a:srgbClr val="0C8A7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55" name="Freeform 4826"/>
              <p:cNvSpPr>
                <a:spLocks noChangeAspect="1"/>
              </p:cNvSpPr>
              <p:nvPr/>
            </p:nvSpPr>
            <p:spPr bwMode="auto">
              <a:xfrm>
                <a:off x="4542" y="2244"/>
                <a:ext cx="68" cy="40"/>
              </a:xfrm>
              <a:custGeom>
                <a:avLst/>
                <a:gdLst>
                  <a:gd name="T0" fmla="*/ 32 w 68"/>
                  <a:gd name="T1" fmla="*/ 0 h 40"/>
                  <a:gd name="T2" fmla="*/ 0 w 68"/>
                  <a:gd name="T3" fmla="*/ 22 h 40"/>
                  <a:gd name="T4" fmla="*/ 36 w 68"/>
                  <a:gd name="T5" fmla="*/ 40 h 40"/>
                  <a:gd name="T6" fmla="*/ 68 w 68"/>
                  <a:gd name="T7" fmla="*/ 18 h 40"/>
                  <a:gd name="T8" fmla="*/ 32 w 68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40"/>
                  <a:gd name="T17" fmla="*/ 68 w 68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40">
                    <a:moveTo>
                      <a:pt x="32" y="0"/>
                    </a:moveTo>
                    <a:lnTo>
                      <a:pt x="0" y="22"/>
                    </a:lnTo>
                    <a:lnTo>
                      <a:pt x="36" y="40"/>
                    </a:lnTo>
                    <a:lnTo>
                      <a:pt x="68" y="18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56" name="Freeform 4827"/>
              <p:cNvSpPr>
                <a:spLocks noChangeAspect="1"/>
              </p:cNvSpPr>
              <p:nvPr/>
            </p:nvSpPr>
            <p:spPr bwMode="auto">
              <a:xfrm>
                <a:off x="4578" y="2262"/>
                <a:ext cx="68" cy="42"/>
              </a:xfrm>
              <a:custGeom>
                <a:avLst/>
                <a:gdLst>
                  <a:gd name="T0" fmla="*/ 32 w 68"/>
                  <a:gd name="T1" fmla="*/ 0 h 42"/>
                  <a:gd name="T2" fmla="*/ 0 w 68"/>
                  <a:gd name="T3" fmla="*/ 22 h 42"/>
                  <a:gd name="T4" fmla="*/ 38 w 68"/>
                  <a:gd name="T5" fmla="*/ 42 h 42"/>
                  <a:gd name="T6" fmla="*/ 68 w 68"/>
                  <a:gd name="T7" fmla="*/ 20 h 42"/>
                  <a:gd name="T8" fmla="*/ 32 w 68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42"/>
                  <a:gd name="T17" fmla="*/ 68 w 68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42">
                    <a:moveTo>
                      <a:pt x="32" y="0"/>
                    </a:moveTo>
                    <a:lnTo>
                      <a:pt x="0" y="22"/>
                    </a:lnTo>
                    <a:lnTo>
                      <a:pt x="38" y="42"/>
                    </a:lnTo>
                    <a:lnTo>
                      <a:pt x="68" y="2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138F79"/>
              </a:solidFill>
              <a:ln w="0">
                <a:solidFill>
                  <a:srgbClr val="138F7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57" name="Freeform 4828"/>
              <p:cNvSpPr>
                <a:spLocks noChangeAspect="1"/>
              </p:cNvSpPr>
              <p:nvPr/>
            </p:nvSpPr>
            <p:spPr bwMode="auto">
              <a:xfrm>
                <a:off x="4578" y="2262"/>
                <a:ext cx="68" cy="42"/>
              </a:xfrm>
              <a:custGeom>
                <a:avLst/>
                <a:gdLst>
                  <a:gd name="T0" fmla="*/ 32 w 68"/>
                  <a:gd name="T1" fmla="*/ 0 h 42"/>
                  <a:gd name="T2" fmla="*/ 0 w 68"/>
                  <a:gd name="T3" fmla="*/ 22 h 42"/>
                  <a:gd name="T4" fmla="*/ 38 w 68"/>
                  <a:gd name="T5" fmla="*/ 42 h 42"/>
                  <a:gd name="T6" fmla="*/ 68 w 68"/>
                  <a:gd name="T7" fmla="*/ 20 h 42"/>
                  <a:gd name="T8" fmla="*/ 32 w 68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42"/>
                  <a:gd name="T17" fmla="*/ 68 w 68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42">
                    <a:moveTo>
                      <a:pt x="32" y="0"/>
                    </a:moveTo>
                    <a:lnTo>
                      <a:pt x="0" y="22"/>
                    </a:lnTo>
                    <a:lnTo>
                      <a:pt x="38" y="42"/>
                    </a:lnTo>
                    <a:lnTo>
                      <a:pt x="68" y="20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58" name="Freeform 4829"/>
              <p:cNvSpPr>
                <a:spLocks noChangeAspect="1"/>
              </p:cNvSpPr>
              <p:nvPr/>
            </p:nvSpPr>
            <p:spPr bwMode="auto">
              <a:xfrm>
                <a:off x="4616" y="2282"/>
                <a:ext cx="68" cy="44"/>
              </a:xfrm>
              <a:custGeom>
                <a:avLst/>
                <a:gdLst>
                  <a:gd name="T0" fmla="*/ 30 w 68"/>
                  <a:gd name="T1" fmla="*/ 0 h 44"/>
                  <a:gd name="T2" fmla="*/ 0 w 68"/>
                  <a:gd name="T3" fmla="*/ 22 h 44"/>
                  <a:gd name="T4" fmla="*/ 38 w 68"/>
                  <a:gd name="T5" fmla="*/ 44 h 44"/>
                  <a:gd name="T6" fmla="*/ 68 w 68"/>
                  <a:gd name="T7" fmla="*/ 22 h 44"/>
                  <a:gd name="T8" fmla="*/ 30 w 68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44"/>
                  <a:gd name="T17" fmla="*/ 68 w 68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44">
                    <a:moveTo>
                      <a:pt x="30" y="0"/>
                    </a:moveTo>
                    <a:lnTo>
                      <a:pt x="0" y="22"/>
                    </a:lnTo>
                    <a:lnTo>
                      <a:pt x="38" y="44"/>
                    </a:lnTo>
                    <a:lnTo>
                      <a:pt x="68" y="2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189477"/>
              </a:solidFill>
              <a:ln w="0">
                <a:solidFill>
                  <a:srgbClr val="18947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59" name="Freeform 4830"/>
              <p:cNvSpPr>
                <a:spLocks noChangeAspect="1"/>
              </p:cNvSpPr>
              <p:nvPr/>
            </p:nvSpPr>
            <p:spPr bwMode="auto">
              <a:xfrm>
                <a:off x="4616" y="2282"/>
                <a:ext cx="68" cy="44"/>
              </a:xfrm>
              <a:custGeom>
                <a:avLst/>
                <a:gdLst>
                  <a:gd name="T0" fmla="*/ 30 w 68"/>
                  <a:gd name="T1" fmla="*/ 0 h 44"/>
                  <a:gd name="T2" fmla="*/ 0 w 68"/>
                  <a:gd name="T3" fmla="*/ 22 h 44"/>
                  <a:gd name="T4" fmla="*/ 38 w 68"/>
                  <a:gd name="T5" fmla="*/ 44 h 44"/>
                  <a:gd name="T6" fmla="*/ 68 w 68"/>
                  <a:gd name="T7" fmla="*/ 22 h 44"/>
                  <a:gd name="T8" fmla="*/ 30 w 68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44"/>
                  <a:gd name="T17" fmla="*/ 68 w 68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44">
                    <a:moveTo>
                      <a:pt x="30" y="0"/>
                    </a:moveTo>
                    <a:lnTo>
                      <a:pt x="0" y="22"/>
                    </a:lnTo>
                    <a:lnTo>
                      <a:pt x="38" y="44"/>
                    </a:lnTo>
                    <a:lnTo>
                      <a:pt x="68" y="22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60" name="Freeform 4831"/>
              <p:cNvSpPr>
                <a:spLocks noChangeAspect="1"/>
              </p:cNvSpPr>
              <p:nvPr/>
            </p:nvSpPr>
            <p:spPr bwMode="auto">
              <a:xfrm>
                <a:off x="4654" y="2304"/>
                <a:ext cx="68" cy="46"/>
              </a:xfrm>
              <a:custGeom>
                <a:avLst/>
                <a:gdLst>
                  <a:gd name="T0" fmla="*/ 30 w 68"/>
                  <a:gd name="T1" fmla="*/ 0 h 46"/>
                  <a:gd name="T2" fmla="*/ 0 w 68"/>
                  <a:gd name="T3" fmla="*/ 22 h 46"/>
                  <a:gd name="T4" fmla="*/ 38 w 68"/>
                  <a:gd name="T5" fmla="*/ 46 h 46"/>
                  <a:gd name="T6" fmla="*/ 68 w 68"/>
                  <a:gd name="T7" fmla="*/ 24 h 46"/>
                  <a:gd name="T8" fmla="*/ 30 w 68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46"/>
                  <a:gd name="T17" fmla="*/ 68 w 68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46">
                    <a:moveTo>
                      <a:pt x="30" y="0"/>
                    </a:moveTo>
                    <a:lnTo>
                      <a:pt x="0" y="22"/>
                    </a:lnTo>
                    <a:lnTo>
                      <a:pt x="38" y="46"/>
                    </a:lnTo>
                    <a:lnTo>
                      <a:pt x="68" y="24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1C9874"/>
              </a:solidFill>
              <a:ln w="0">
                <a:solidFill>
                  <a:srgbClr val="1C987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61" name="Freeform 4832"/>
              <p:cNvSpPr>
                <a:spLocks noChangeAspect="1"/>
              </p:cNvSpPr>
              <p:nvPr/>
            </p:nvSpPr>
            <p:spPr bwMode="auto">
              <a:xfrm>
                <a:off x="4654" y="2304"/>
                <a:ext cx="68" cy="46"/>
              </a:xfrm>
              <a:custGeom>
                <a:avLst/>
                <a:gdLst>
                  <a:gd name="T0" fmla="*/ 30 w 68"/>
                  <a:gd name="T1" fmla="*/ 0 h 46"/>
                  <a:gd name="T2" fmla="*/ 0 w 68"/>
                  <a:gd name="T3" fmla="*/ 22 h 46"/>
                  <a:gd name="T4" fmla="*/ 38 w 68"/>
                  <a:gd name="T5" fmla="*/ 46 h 46"/>
                  <a:gd name="T6" fmla="*/ 68 w 68"/>
                  <a:gd name="T7" fmla="*/ 24 h 46"/>
                  <a:gd name="T8" fmla="*/ 30 w 68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46"/>
                  <a:gd name="T17" fmla="*/ 68 w 68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46">
                    <a:moveTo>
                      <a:pt x="30" y="0"/>
                    </a:moveTo>
                    <a:lnTo>
                      <a:pt x="0" y="22"/>
                    </a:lnTo>
                    <a:lnTo>
                      <a:pt x="38" y="46"/>
                    </a:lnTo>
                    <a:lnTo>
                      <a:pt x="68" y="24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62" name="Freeform 4833"/>
              <p:cNvSpPr>
                <a:spLocks noChangeAspect="1"/>
              </p:cNvSpPr>
              <p:nvPr/>
            </p:nvSpPr>
            <p:spPr bwMode="auto">
              <a:xfrm>
                <a:off x="4692" y="2328"/>
                <a:ext cx="68" cy="46"/>
              </a:xfrm>
              <a:custGeom>
                <a:avLst/>
                <a:gdLst>
                  <a:gd name="T0" fmla="*/ 30 w 68"/>
                  <a:gd name="T1" fmla="*/ 0 h 46"/>
                  <a:gd name="T2" fmla="*/ 0 w 68"/>
                  <a:gd name="T3" fmla="*/ 22 h 46"/>
                  <a:gd name="T4" fmla="*/ 38 w 68"/>
                  <a:gd name="T5" fmla="*/ 46 h 46"/>
                  <a:gd name="T6" fmla="*/ 68 w 68"/>
                  <a:gd name="T7" fmla="*/ 24 h 46"/>
                  <a:gd name="T8" fmla="*/ 30 w 68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46"/>
                  <a:gd name="T17" fmla="*/ 68 w 68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46">
                    <a:moveTo>
                      <a:pt x="30" y="0"/>
                    </a:moveTo>
                    <a:lnTo>
                      <a:pt x="0" y="22"/>
                    </a:lnTo>
                    <a:lnTo>
                      <a:pt x="38" y="46"/>
                    </a:lnTo>
                    <a:lnTo>
                      <a:pt x="68" y="24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1D9C71"/>
              </a:solidFill>
              <a:ln w="0">
                <a:solidFill>
                  <a:srgbClr val="1D9C7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63" name="Freeform 4834"/>
              <p:cNvSpPr>
                <a:spLocks noChangeAspect="1"/>
              </p:cNvSpPr>
              <p:nvPr/>
            </p:nvSpPr>
            <p:spPr bwMode="auto">
              <a:xfrm>
                <a:off x="4692" y="2328"/>
                <a:ext cx="68" cy="46"/>
              </a:xfrm>
              <a:custGeom>
                <a:avLst/>
                <a:gdLst>
                  <a:gd name="T0" fmla="*/ 30 w 68"/>
                  <a:gd name="T1" fmla="*/ 0 h 46"/>
                  <a:gd name="T2" fmla="*/ 0 w 68"/>
                  <a:gd name="T3" fmla="*/ 22 h 46"/>
                  <a:gd name="T4" fmla="*/ 38 w 68"/>
                  <a:gd name="T5" fmla="*/ 46 h 46"/>
                  <a:gd name="T6" fmla="*/ 68 w 68"/>
                  <a:gd name="T7" fmla="*/ 24 h 46"/>
                  <a:gd name="T8" fmla="*/ 30 w 68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46"/>
                  <a:gd name="T17" fmla="*/ 68 w 68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46">
                    <a:moveTo>
                      <a:pt x="30" y="0"/>
                    </a:moveTo>
                    <a:lnTo>
                      <a:pt x="0" y="22"/>
                    </a:lnTo>
                    <a:lnTo>
                      <a:pt x="38" y="46"/>
                    </a:lnTo>
                    <a:lnTo>
                      <a:pt x="68" y="24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64" name="Freeform 4835"/>
              <p:cNvSpPr>
                <a:spLocks noChangeAspect="1"/>
              </p:cNvSpPr>
              <p:nvPr/>
            </p:nvSpPr>
            <p:spPr bwMode="auto">
              <a:xfrm>
                <a:off x="4730" y="2352"/>
                <a:ext cx="68" cy="48"/>
              </a:xfrm>
              <a:custGeom>
                <a:avLst/>
                <a:gdLst>
                  <a:gd name="T0" fmla="*/ 30 w 68"/>
                  <a:gd name="T1" fmla="*/ 0 h 48"/>
                  <a:gd name="T2" fmla="*/ 0 w 68"/>
                  <a:gd name="T3" fmla="*/ 22 h 48"/>
                  <a:gd name="T4" fmla="*/ 38 w 68"/>
                  <a:gd name="T5" fmla="*/ 48 h 48"/>
                  <a:gd name="T6" fmla="*/ 68 w 68"/>
                  <a:gd name="T7" fmla="*/ 26 h 48"/>
                  <a:gd name="T8" fmla="*/ 30 w 68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48"/>
                  <a:gd name="T17" fmla="*/ 68 w 68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48">
                    <a:moveTo>
                      <a:pt x="30" y="0"/>
                    </a:moveTo>
                    <a:lnTo>
                      <a:pt x="0" y="22"/>
                    </a:lnTo>
                    <a:lnTo>
                      <a:pt x="38" y="48"/>
                    </a:lnTo>
                    <a:lnTo>
                      <a:pt x="68" y="26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1C9D6F"/>
              </a:solidFill>
              <a:ln w="0">
                <a:solidFill>
                  <a:srgbClr val="1C9D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65" name="Freeform 4836"/>
              <p:cNvSpPr>
                <a:spLocks noChangeAspect="1"/>
              </p:cNvSpPr>
              <p:nvPr/>
            </p:nvSpPr>
            <p:spPr bwMode="auto">
              <a:xfrm>
                <a:off x="4730" y="2352"/>
                <a:ext cx="68" cy="48"/>
              </a:xfrm>
              <a:custGeom>
                <a:avLst/>
                <a:gdLst>
                  <a:gd name="T0" fmla="*/ 30 w 68"/>
                  <a:gd name="T1" fmla="*/ 0 h 48"/>
                  <a:gd name="T2" fmla="*/ 0 w 68"/>
                  <a:gd name="T3" fmla="*/ 22 h 48"/>
                  <a:gd name="T4" fmla="*/ 38 w 68"/>
                  <a:gd name="T5" fmla="*/ 48 h 48"/>
                  <a:gd name="T6" fmla="*/ 68 w 68"/>
                  <a:gd name="T7" fmla="*/ 26 h 48"/>
                  <a:gd name="T8" fmla="*/ 30 w 68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48"/>
                  <a:gd name="T17" fmla="*/ 68 w 68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48">
                    <a:moveTo>
                      <a:pt x="30" y="0"/>
                    </a:moveTo>
                    <a:lnTo>
                      <a:pt x="0" y="22"/>
                    </a:lnTo>
                    <a:lnTo>
                      <a:pt x="38" y="48"/>
                    </a:lnTo>
                    <a:lnTo>
                      <a:pt x="68" y="26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66" name="Freeform 4837"/>
              <p:cNvSpPr>
                <a:spLocks noChangeAspect="1"/>
              </p:cNvSpPr>
              <p:nvPr/>
            </p:nvSpPr>
            <p:spPr bwMode="auto">
              <a:xfrm>
                <a:off x="4768" y="2378"/>
                <a:ext cx="70" cy="46"/>
              </a:xfrm>
              <a:custGeom>
                <a:avLst/>
                <a:gdLst>
                  <a:gd name="T0" fmla="*/ 30 w 70"/>
                  <a:gd name="T1" fmla="*/ 0 h 46"/>
                  <a:gd name="T2" fmla="*/ 0 w 70"/>
                  <a:gd name="T3" fmla="*/ 22 h 46"/>
                  <a:gd name="T4" fmla="*/ 40 w 70"/>
                  <a:gd name="T5" fmla="*/ 46 h 46"/>
                  <a:gd name="T6" fmla="*/ 70 w 70"/>
                  <a:gd name="T7" fmla="*/ 26 h 46"/>
                  <a:gd name="T8" fmla="*/ 30 w 70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46"/>
                  <a:gd name="T17" fmla="*/ 70 w 70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46">
                    <a:moveTo>
                      <a:pt x="30" y="0"/>
                    </a:moveTo>
                    <a:lnTo>
                      <a:pt x="0" y="22"/>
                    </a:lnTo>
                    <a:lnTo>
                      <a:pt x="40" y="46"/>
                    </a:lnTo>
                    <a:lnTo>
                      <a:pt x="70" y="26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169C6D"/>
              </a:solidFill>
              <a:ln w="0">
                <a:solidFill>
                  <a:srgbClr val="169C6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67" name="Freeform 4838"/>
              <p:cNvSpPr>
                <a:spLocks noChangeAspect="1"/>
              </p:cNvSpPr>
              <p:nvPr/>
            </p:nvSpPr>
            <p:spPr bwMode="auto">
              <a:xfrm>
                <a:off x="4768" y="2378"/>
                <a:ext cx="70" cy="46"/>
              </a:xfrm>
              <a:custGeom>
                <a:avLst/>
                <a:gdLst>
                  <a:gd name="T0" fmla="*/ 30 w 70"/>
                  <a:gd name="T1" fmla="*/ 0 h 46"/>
                  <a:gd name="T2" fmla="*/ 0 w 70"/>
                  <a:gd name="T3" fmla="*/ 22 h 46"/>
                  <a:gd name="T4" fmla="*/ 40 w 70"/>
                  <a:gd name="T5" fmla="*/ 46 h 46"/>
                  <a:gd name="T6" fmla="*/ 70 w 70"/>
                  <a:gd name="T7" fmla="*/ 26 h 46"/>
                  <a:gd name="T8" fmla="*/ 30 w 70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46"/>
                  <a:gd name="T17" fmla="*/ 70 w 70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46">
                    <a:moveTo>
                      <a:pt x="30" y="0"/>
                    </a:moveTo>
                    <a:lnTo>
                      <a:pt x="0" y="22"/>
                    </a:lnTo>
                    <a:lnTo>
                      <a:pt x="40" y="46"/>
                    </a:lnTo>
                    <a:lnTo>
                      <a:pt x="70" y="26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68" name="Freeform 4839"/>
              <p:cNvSpPr>
                <a:spLocks noChangeAspect="1"/>
              </p:cNvSpPr>
              <p:nvPr/>
            </p:nvSpPr>
            <p:spPr bwMode="auto">
              <a:xfrm>
                <a:off x="4808" y="2404"/>
                <a:ext cx="70" cy="44"/>
              </a:xfrm>
              <a:custGeom>
                <a:avLst/>
                <a:gdLst>
                  <a:gd name="T0" fmla="*/ 30 w 70"/>
                  <a:gd name="T1" fmla="*/ 0 h 44"/>
                  <a:gd name="T2" fmla="*/ 0 w 70"/>
                  <a:gd name="T3" fmla="*/ 20 h 44"/>
                  <a:gd name="T4" fmla="*/ 40 w 70"/>
                  <a:gd name="T5" fmla="*/ 44 h 44"/>
                  <a:gd name="T6" fmla="*/ 70 w 70"/>
                  <a:gd name="T7" fmla="*/ 22 h 44"/>
                  <a:gd name="T8" fmla="*/ 30 w 70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44"/>
                  <a:gd name="T17" fmla="*/ 70 w 70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44">
                    <a:moveTo>
                      <a:pt x="30" y="0"/>
                    </a:moveTo>
                    <a:lnTo>
                      <a:pt x="0" y="20"/>
                    </a:lnTo>
                    <a:lnTo>
                      <a:pt x="40" y="44"/>
                    </a:lnTo>
                    <a:lnTo>
                      <a:pt x="70" y="2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D986D"/>
              </a:solidFill>
              <a:ln w="0">
                <a:solidFill>
                  <a:srgbClr val="0D986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69" name="Freeform 4840"/>
              <p:cNvSpPr>
                <a:spLocks noChangeAspect="1"/>
              </p:cNvSpPr>
              <p:nvPr/>
            </p:nvSpPr>
            <p:spPr bwMode="auto">
              <a:xfrm>
                <a:off x="4808" y="2404"/>
                <a:ext cx="70" cy="44"/>
              </a:xfrm>
              <a:custGeom>
                <a:avLst/>
                <a:gdLst>
                  <a:gd name="T0" fmla="*/ 30 w 70"/>
                  <a:gd name="T1" fmla="*/ 0 h 44"/>
                  <a:gd name="T2" fmla="*/ 0 w 70"/>
                  <a:gd name="T3" fmla="*/ 20 h 44"/>
                  <a:gd name="T4" fmla="*/ 40 w 70"/>
                  <a:gd name="T5" fmla="*/ 44 h 44"/>
                  <a:gd name="T6" fmla="*/ 70 w 70"/>
                  <a:gd name="T7" fmla="*/ 22 h 44"/>
                  <a:gd name="T8" fmla="*/ 30 w 70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44"/>
                  <a:gd name="T17" fmla="*/ 70 w 70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44">
                    <a:moveTo>
                      <a:pt x="30" y="0"/>
                    </a:moveTo>
                    <a:lnTo>
                      <a:pt x="0" y="20"/>
                    </a:lnTo>
                    <a:lnTo>
                      <a:pt x="40" y="44"/>
                    </a:lnTo>
                    <a:lnTo>
                      <a:pt x="70" y="22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70" name="Freeform 4841"/>
              <p:cNvSpPr>
                <a:spLocks noChangeAspect="1"/>
              </p:cNvSpPr>
              <p:nvPr/>
            </p:nvSpPr>
            <p:spPr bwMode="auto">
              <a:xfrm>
                <a:off x="4848" y="2426"/>
                <a:ext cx="70" cy="42"/>
              </a:xfrm>
              <a:custGeom>
                <a:avLst/>
                <a:gdLst>
                  <a:gd name="T0" fmla="*/ 30 w 70"/>
                  <a:gd name="T1" fmla="*/ 0 h 42"/>
                  <a:gd name="T2" fmla="*/ 0 w 70"/>
                  <a:gd name="T3" fmla="*/ 22 h 42"/>
                  <a:gd name="T4" fmla="*/ 42 w 70"/>
                  <a:gd name="T5" fmla="*/ 42 h 42"/>
                  <a:gd name="T6" fmla="*/ 70 w 70"/>
                  <a:gd name="T7" fmla="*/ 20 h 42"/>
                  <a:gd name="T8" fmla="*/ 30 w 70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42"/>
                  <a:gd name="T17" fmla="*/ 70 w 70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42">
                    <a:moveTo>
                      <a:pt x="30" y="0"/>
                    </a:moveTo>
                    <a:lnTo>
                      <a:pt x="0" y="22"/>
                    </a:lnTo>
                    <a:lnTo>
                      <a:pt x="42" y="42"/>
                    </a:lnTo>
                    <a:lnTo>
                      <a:pt x="70" y="2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2916E"/>
              </a:solidFill>
              <a:ln w="0">
                <a:solidFill>
                  <a:srgbClr val="02916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71" name="Freeform 4842"/>
              <p:cNvSpPr>
                <a:spLocks noChangeAspect="1"/>
              </p:cNvSpPr>
              <p:nvPr/>
            </p:nvSpPr>
            <p:spPr bwMode="auto">
              <a:xfrm>
                <a:off x="4848" y="2426"/>
                <a:ext cx="70" cy="42"/>
              </a:xfrm>
              <a:custGeom>
                <a:avLst/>
                <a:gdLst>
                  <a:gd name="T0" fmla="*/ 30 w 70"/>
                  <a:gd name="T1" fmla="*/ 0 h 42"/>
                  <a:gd name="T2" fmla="*/ 0 w 70"/>
                  <a:gd name="T3" fmla="*/ 22 h 42"/>
                  <a:gd name="T4" fmla="*/ 42 w 70"/>
                  <a:gd name="T5" fmla="*/ 42 h 42"/>
                  <a:gd name="T6" fmla="*/ 70 w 70"/>
                  <a:gd name="T7" fmla="*/ 20 h 42"/>
                  <a:gd name="T8" fmla="*/ 30 w 70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42"/>
                  <a:gd name="T17" fmla="*/ 70 w 70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42">
                    <a:moveTo>
                      <a:pt x="30" y="0"/>
                    </a:moveTo>
                    <a:lnTo>
                      <a:pt x="0" y="22"/>
                    </a:lnTo>
                    <a:lnTo>
                      <a:pt x="42" y="42"/>
                    </a:lnTo>
                    <a:lnTo>
                      <a:pt x="70" y="20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72" name="Freeform 4843"/>
              <p:cNvSpPr>
                <a:spLocks noChangeAspect="1"/>
              </p:cNvSpPr>
              <p:nvPr/>
            </p:nvSpPr>
            <p:spPr bwMode="auto">
              <a:xfrm>
                <a:off x="4890" y="2446"/>
                <a:ext cx="70" cy="40"/>
              </a:xfrm>
              <a:custGeom>
                <a:avLst/>
                <a:gdLst>
                  <a:gd name="T0" fmla="*/ 28 w 70"/>
                  <a:gd name="T1" fmla="*/ 0 h 40"/>
                  <a:gd name="T2" fmla="*/ 0 w 70"/>
                  <a:gd name="T3" fmla="*/ 22 h 40"/>
                  <a:gd name="T4" fmla="*/ 42 w 70"/>
                  <a:gd name="T5" fmla="*/ 40 h 40"/>
                  <a:gd name="T6" fmla="*/ 70 w 70"/>
                  <a:gd name="T7" fmla="*/ 18 h 40"/>
                  <a:gd name="T8" fmla="*/ 28 w 70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40"/>
                  <a:gd name="T17" fmla="*/ 70 w 70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40">
                    <a:moveTo>
                      <a:pt x="28" y="0"/>
                    </a:moveTo>
                    <a:lnTo>
                      <a:pt x="0" y="22"/>
                    </a:lnTo>
                    <a:lnTo>
                      <a:pt x="42" y="40"/>
                    </a:lnTo>
                    <a:lnTo>
                      <a:pt x="70" y="18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8A6F"/>
              </a:solidFill>
              <a:ln w="0">
                <a:solidFill>
                  <a:srgbClr val="008A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73" name="Freeform 4844"/>
              <p:cNvSpPr>
                <a:spLocks noChangeAspect="1"/>
              </p:cNvSpPr>
              <p:nvPr/>
            </p:nvSpPr>
            <p:spPr bwMode="auto">
              <a:xfrm>
                <a:off x="4890" y="2446"/>
                <a:ext cx="70" cy="40"/>
              </a:xfrm>
              <a:custGeom>
                <a:avLst/>
                <a:gdLst>
                  <a:gd name="T0" fmla="*/ 28 w 70"/>
                  <a:gd name="T1" fmla="*/ 0 h 40"/>
                  <a:gd name="T2" fmla="*/ 0 w 70"/>
                  <a:gd name="T3" fmla="*/ 22 h 40"/>
                  <a:gd name="T4" fmla="*/ 42 w 70"/>
                  <a:gd name="T5" fmla="*/ 40 h 40"/>
                  <a:gd name="T6" fmla="*/ 70 w 70"/>
                  <a:gd name="T7" fmla="*/ 18 h 40"/>
                  <a:gd name="T8" fmla="*/ 28 w 70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40"/>
                  <a:gd name="T17" fmla="*/ 70 w 70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40">
                    <a:moveTo>
                      <a:pt x="28" y="0"/>
                    </a:moveTo>
                    <a:lnTo>
                      <a:pt x="0" y="22"/>
                    </a:lnTo>
                    <a:lnTo>
                      <a:pt x="42" y="40"/>
                    </a:lnTo>
                    <a:lnTo>
                      <a:pt x="70" y="18"/>
                    </a:lnTo>
                    <a:lnTo>
                      <a:pt x="2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74" name="Freeform 4845"/>
              <p:cNvSpPr>
                <a:spLocks noChangeAspect="1"/>
              </p:cNvSpPr>
              <p:nvPr/>
            </p:nvSpPr>
            <p:spPr bwMode="auto">
              <a:xfrm>
                <a:off x="3782" y="1994"/>
                <a:ext cx="58" cy="26"/>
              </a:xfrm>
              <a:custGeom>
                <a:avLst/>
                <a:gdLst>
                  <a:gd name="T0" fmla="*/ 32 w 58"/>
                  <a:gd name="T1" fmla="*/ 0 h 26"/>
                  <a:gd name="T2" fmla="*/ 0 w 58"/>
                  <a:gd name="T3" fmla="*/ 14 h 26"/>
                  <a:gd name="T4" fmla="*/ 26 w 58"/>
                  <a:gd name="T5" fmla="*/ 26 h 26"/>
                  <a:gd name="T6" fmla="*/ 58 w 58"/>
                  <a:gd name="T7" fmla="*/ 12 h 26"/>
                  <a:gd name="T8" fmla="*/ 32 w 5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6"/>
                  <a:gd name="T17" fmla="*/ 58 w 5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6">
                    <a:moveTo>
                      <a:pt x="32" y="0"/>
                    </a:moveTo>
                    <a:lnTo>
                      <a:pt x="0" y="14"/>
                    </a:lnTo>
                    <a:lnTo>
                      <a:pt x="26" y="26"/>
                    </a:lnTo>
                    <a:lnTo>
                      <a:pt x="58" y="1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75" name="Freeform 4846"/>
              <p:cNvSpPr>
                <a:spLocks noChangeAspect="1"/>
              </p:cNvSpPr>
              <p:nvPr/>
            </p:nvSpPr>
            <p:spPr bwMode="auto">
              <a:xfrm>
                <a:off x="3782" y="1994"/>
                <a:ext cx="58" cy="26"/>
              </a:xfrm>
              <a:custGeom>
                <a:avLst/>
                <a:gdLst>
                  <a:gd name="T0" fmla="*/ 32 w 58"/>
                  <a:gd name="T1" fmla="*/ 0 h 26"/>
                  <a:gd name="T2" fmla="*/ 0 w 58"/>
                  <a:gd name="T3" fmla="*/ 14 h 26"/>
                  <a:gd name="T4" fmla="*/ 26 w 58"/>
                  <a:gd name="T5" fmla="*/ 26 h 26"/>
                  <a:gd name="T6" fmla="*/ 58 w 58"/>
                  <a:gd name="T7" fmla="*/ 12 h 26"/>
                  <a:gd name="T8" fmla="*/ 32 w 5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6"/>
                  <a:gd name="T17" fmla="*/ 58 w 5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6">
                    <a:moveTo>
                      <a:pt x="32" y="0"/>
                    </a:moveTo>
                    <a:lnTo>
                      <a:pt x="0" y="14"/>
                    </a:lnTo>
                    <a:lnTo>
                      <a:pt x="26" y="26"/>
                    </a:lnTo>
                    <a:lnTo>
                      <a:pt x="58" y="12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76" name="Freeform 4847"/>
              <p:cNvSpPr>
                <a:spLocks noChangeAspect="1"/>
              </p:cNvSpPr>
              <p:nvPr/>
            </p:nvSpPr>
            <p:spPr bwMode="auto">
              <a:xfrm>
                <a:off x="3808" y="2006"/>
                <a:ext cx="58" cy="26"/>
              </a:xfrm>
              <a:custGeom>
                <a:avLst/>
                <a:gdLst>
                  <a:gd name="T0" fmla="*/ 32 w 58"/>
                  <a:gd name="T1" fmla="*/ 0 h 26"/>
                  <a:gd name="T2" fmla="*/ 0 w 58"/>
                  <a:gd name="T3" fmla="*/ 14 h 26"/>
                  <a:gd name="T4" fmla="*/ 26 w 58"/>
                  <a:gd name="T5" fmla="*/ 26 h 26"/>
                  <a:gd name="T6" fmla="*/ 58 w 58"/>
                  <a:gd name="T7" fmla="*/ 12 h 26"/>
                  <a:gd name="T8" fmla="*/ 32 w 5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6"/>
                  <a:gd name="T17" fmla="*/ 58 w 5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6">
                    <a:moveTo>
                      <a:pt x="32" y="0"/>
                    </a:moveTo>
                    <a:lnTo>
                      <a:pt x="0" y="14"/>
                    </a:lnTo>
                    <a:lnTo>
                      <a:pt x="26" y="26"/>
                    </a:lnTo>
                    <a:lnTo>
                      <a:pt x="58" y="1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8A6F"/>
              </a:solidFill>
              <a:ln w="0">
                <a:solidFill>
                  <a:srgbClr val="008A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77" name="Freeform 4848"/>
              <p:cNvSpPr>
                <a:spLocks noChangeAspect="1"/>
              </p:cNvSpPr>
              <p:nvPr/>
            </p:nvSpPr>
            <p:spPr bwMode="auto">
              <a:xfrm>
                <a:off x="3808" y="2006"/>
                <a:ext cx="58" cy="26"/>
              </a:xfrm>
              <a:custGeom>
                <a:avLst/>
                <a:gdLst>
                  <a:gd name="T0" fmla="*/ 32 w 58"/>
                  <a:gd name="T1" fmla="*/ 0 h 26"/>
                  <a:gd name="T2" fmla="*/ 0 w 58"/>
                  <a:gd name="T3" fmla="*/ 14 h 26"/>
                  <a:gd name="T4" fmla="*/ 26 w 58"/>
                  <a:gd name="T5" fmla="*/ 26 h 26"/>
                  <a:gd name="T6" fmla="*/ 58 w 58"/>
                  <a:gd name="T7" fmla="*/ 12 h 26"/>
                  <a:gd name="T8" fmla="*/ 32 w 5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6"/>
                  <a:gd name="T17" fmla="*/ 58 w 5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6">
                    <a:moveTo>
                      <a:pt x="32" y="0"/>
                    </a:moveTo>
                    <a:lnTo>
                      <a:pt x="0" y="14"/>
                    </a:lnTo>
                    <a:lnTo>
                      <a:pt x="26" y="26"/>
                    </a:lnTo>
                    <a:lnTo>
                      <a:pt x="58" y="12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78" name="Freeform 4849"/>
              <p:cNvSpPr>
                <a:spLocks noChangeAspect="1"/>
              </p:cNvSpPr>
              <p:nvPr/>
            </p:nvSpPr>
            <p:spPr bwMode="auto">
              <a:xfrm>
                <a:off x="3834" y="2018"/>
                <a:ext cx="58" cy="26"/>
              </a:xfrm>
              <a:custGeom>
                <a:avLst/>
                <a:gdLst>
                  <a:gd name="T0" fmla="*/ 32 w 58"/>
                  <a:gd name="T1" fmla="*/ 0 h 26"/>
                  <a:gd name="T2" fmla="*/ 0 w 58"/>
                  <a:gd name="T3" fmla="*/ 14 h 26"/>
                  <a:gd name="T4" fmla="*/ 26 w 58"/>
                  <a:gd name="T5" fmla="*/ 26 h 26"/>
                  <a:gd name="T6" fmla="*/ 58 w 58"/>
                  <a:gd name="T7" fmla="*/ 12 h 26"/>
                  <a:gd name="T8" fmla="*/ 32 w 5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6"/>
                  <a:gd name="T17" fmla="*/ 58 w 5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6">
                    <a:moveTo>
                      <a:pt x="32" y="0"/>
                    </a:moveTo>
                    <a:lnTo>
                      <a:pt x="0" y="14"/>
                    </a:lnTo>
                    <a:lnTo>
                      <a:pt x="26" y="26"/>
                    </a:lnTo>
                    <a:lnTo>
                      <a:pt x="58" y="1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79" name="Freeform 4850"/>
              <p:cNvSpPr>
                <a:spLocks noChangeAspect="1"/>
              </p:cNvSpPr>
              <p:nvPr/>
            </p:nvSpPr>
            <p:spPr bwMode="auto">
              <a:xfrm>
                <a:off x="3834" y="2018"/>
                <a:ext cx="58" cy="26"/>
              </a:xfrm>
              <a:custGeom>
                <a:avLst/>
                <a:gdLst>
                  <a:gd name="T0" fmla="*/ 32 w 58"/>
                  <a:gd name="T1" fmla="*/ 0 h 26"/>
                  <a:gd name="T2" fmla="*/ 0 w 58"/>
                  <a:gd name="T3" fmla="*/ 14 h 26"/>
                  <a:gd name="T4" fmla="*/ 26 w 58"/>
                  <a:gd name="T5" fmla="*/ 26 h 26"/>
                  <a:gd name="T6" fmla="*/ 58 w 58"/>
                  <a:gd name="T7" fmla="*/ 12 h 26"/>
                  <a:gd name="T8" fmla="*/ 32 w 5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6"/>
                  <a:gd name="T17" fmla="*/ 58 w 5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6">
                    <a:moveTo>
                      <a:pt x="32" y="0"/>
                    </a:moveTo>
                    <a:lnTo>
                      <a:pt x="0" y="14"/>
                    </a:lnTo>
                    <a:lnTo>
                      <a:pt x="26" y="26"/>
                    </a:lnTo>
                    <a:lnTo>
                      <a:pt x="58" y="12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80" name="Freeform 4851"/>
              <p:cNvSpPr>
                <a:spLocks noChangeAspect="1"/>
              </p:cNvSpPr>
              <p:nvPr/>
            </p:nvSpPr>
            <p:spPr bwMode="auto">
              <a:xfrm>
                <a:off x="3860" y="2030"/>
                <a:ext cx="58" cy="26"/>
              </a:xfrm>
              <a:custGeom>
                <a:avLst/>
                <a:gdLst>
                  <a:gd name="T0" fmla="*/ 32 w 58"/>
                  <a:gd name="T1" fmla="*/ 0 h 26"/>
                  <a:gd name="T2" fmla="*/ 0 w 58"/>
                  <a:gd name="T3" fmla="*/ 14 h 26"/>
                  <a:gd name="T4" fmla="*/ 26 w 58"/>
                  <a:gd name="T5" fmla="*/ 26 h 26"/>
                  <a:gd name="T6" fmla="*/ 58 w 58"/>
                  <a:gd name="T7" fmla="*/ 12 h 26"/>
                  <a:gd name="T8" fmla="*/ 32 w 5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6"/>
                  <a:gd name="T17" fmla="*/ 58 w 5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6">
                    <a:moveTo>
                      <a:pt x="32" y="0"/>
                    </a:moveTo>
                    <a:lnTo>
                      <a:pt x="0" y="14"/>
                    </a:lnTo>
                    <a:lnTo>
                      <a:pt x="26" y="26"/>
                    </a:lnTo>
                    <a:lnTo>
                      <a:pt x="58" y="1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81" name="Freeform 4852"/>
              <p:cNvSpPr>
                <a:spLocks noChangeAspect="1"/>
              </p:cNvSpPr>
              <p:nvPr/>
            </p:nvSpPr>
            <p:spPr bwMode="auto">
              <a:xfrm>
                <a:off x="3860" y="2030"/>
                <a:ext cx="58" cy="26"/>
              </a:xfrm>
              <a:custGeom>
                <a:avLst/>
                <a:gdLst>
                  <a:gd name="T0" fmla="*/ 32 w 58"/>
                  <a:gd name="T1" fmla="*/ 0 h 26"/>
                  <a:gd name="T2" fmla="*/ 0 w 58"/>
                  <a:gd name="T3" fmla="*/ 14 h 26"/>
                  <a:gd name="T4" fmla="*/ 26 w 58"/>
                  <a:gd name="T5" fmla="*/ 26 h 26"/>
                  <a:gd name="T6" fmla="*/ 58 w 58"/>
                  <a:gd name="T7" fmla="*/ 12 h 26"/>
                  <a:gd name="T8" fmla="*/ 32 w 5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6"/>
                  <a:gd name="T17" fmla="*/ 58 w 5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6">
                    <a:moveTo>
                      <a:pt x="32" y="0"/>
                    </a:moveTo>
                    <a:lnTo>
                      <a:pt x="0" y="14"/>
                    </a:lnTo>
                    <a:lnTo>
                      <a:pt x="26" y="26"/>
                    </a:lnTo>
                    <a:lnTo>
                      <a:pt x="58" y="12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82" name="Freeform 4853"/>
              <p:cNvSpPr>
                <a:spLocks noChangeAspect="1"/>
              </p:cNvSpPr>
              <p:nvPr/>
            </p:nvSpPr>
            <p:spPr bwMode="auto">
              <a:xfrm>
                <a:off x="3886" y="2042"/>
                <a:ext cx="60" cy="26"/>
              </a:xfrm>
              <a:custGeom>
                <a:avLst/>
                <a:gdLst>
                  <a:gd name="T0" fmla="*/ 32 w 60"/>
                  <a:gd name="T1" fmla="*/ 0 h 26"/>
                  <a:gd name="T2" fmla="*/ 0 w 60"/>
                  <a:gd name="T3" fmla="*/ 14 h 26"/>
                  <a:gd name="T4" fmla="*/ 28 w 60"/>
                  <a:gd name="T5" fmla="*/ 26 h 26"/>
                  <a:gd name="T6" fmla="*/ 60 w 60"/>
                  <a:gd name="T7" fmla="*/ 10 h 26"/>
                  <a:gd name="T8" fmla="*/ 32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32" y="0"/>
                    </a:moveTo>
                    <a:lnTo>
                      <a:pt x="0" y="14"/>
                    </a:lnTo>
                    <a:lnTo>
                      <a:pt x="28" y="26"/>
                    </a:lnTo>
                    <a:lnTo>
                      <a:pt x="60" y="1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83" name="Freeform 4854"/>
              <p:cNvSpPr>
                <a:spLocks noChangeAspect="1"/>
              </p:cNvSpPr>
              <p:nvPr/>
            </p:nvSpPr>
            <p:spPr bwMode="auto">
              <a:xfrm>
                <a:off x="3886" y="2042"/>
                <a:ext cx="60" cy="26"/>
              </a:xfrm>
              <a:custGeom>
                <a:avLst/>
                <a:gdLst>
                  <a:gd name="T0" fmla="*/ 32 w 60"/>
                  <a:gd name="T1" fmla="*/ 0 h 26"/>
                  <a:gd name="T2" fmla="*/ 0 w 60"/>
                  <a:gd name="T3" fmla="*/ 14 h 26"/>
                  <a:gd name="T4" fmla="*/ 28 w 60"/>
                  <a:gd name="T5" fmla="*/ 26 h 26"/>
                  <a:gd name="T6" fmla="*/ 60 w 60"/>
                  <a:gd name="T7" fmla="*/ 10 h 26"/>
                  <a:gd name="T8" fmla="*/ 32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32" y="0"/>
                    </a:moveTo>
                    <a:lnTo>
                      <a:pt x="0" y="14"/>
                    </a:lnTo>
                    <a:lnTo>
                      <a:pt x="28" y="26"/>
                    </a:lnTo>
                    <a:lnTo>
                      <a:pt x="60" y="10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84" name="Freeform 4855"/>
              <p:cNvSpPr>
                <a:spLocks noChangeAspect="1"/>
              </p:cNvSpPr>
              <p:nvPr/>
            </p:nvSpPr>
            <p:spPr bwMode="auto">
              <a:xfrm>
                <a:off x="3914" y="2052"/>
                <a:ext cx="60" cy="28"/>
              </a:xfrm>
              <a:custGeom>
                <a:avLst/>
                <a:gdLst>
                  <a:gd name="T0" fmla="*/ 32 w 60"/>
                  <a:gd name="T1" fmla="*/ 0 h 28"/>
                  <a:gd name="T2" fmla="*/ 0 w 60"/>
                  <a:gd name="T3" fmla="*/ 16 h 28"/>
                  <a:gd name="T4" fmla="*/ 28 w 60"/>
                  <a:gd name="T5" fmla="*/ 28 h 28"/>
                  <a:gd name="T6" fmla="*/ 60 w 60"/>
                  <a:gd name="T7" fmla="*/ 12 h 28"/>
                  <a:gd name="T8" fmla="*/ 32 w 6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8"/>
                  <a:gd name="T17" fmla="*/ 60 w 6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8">
                    <a:moveTo>
                      <a:pt x="32" y="0"/>
                    </a:moveTo>
                    <a:lnTo>
                      <a:pt x="0" y="16"/>
                    </a:lnTo>
                    <a:lnTo>
                      <a:pt x="28" y="28"/>
                    </a:lnTo>
                    <a:lnTo>
                      <a:pt x="60" y="1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886F"/>
              </a:solidFill>
              <a:ln w="0">
                <a:solidFill>
                  <a:srgbClr val="0088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85" name="Freeform 4856"/>
              <p:cNvSpPr>
                <a:spLocks noChangeAspect="1"/>
              </p:cNvSpPr>
              <p:nvPr/>
            </p:nvSpPr>
            <p:spPr bwMode="auto">
              <a:xfrm>
                <a:off x="3914" y="2052"/>
                <a:ext cx="60" cy="28"/>
              </a:xfrm>
              <a:custGeom>
                <a:avLst/>
                <a:gdLst>
                  <a:gd name="T0" fmla="*/ 32 w 60"/>
                  <a:gd name="T1" fmla="*/ 0 h 28"/>
                  <a:gd name="T2" fmla="*/ 0 w 60"/>
                  <a:gd name="T3" fmla="*/ 16 h 28"/>
                  <a:gd name="T4" fmla="*/ 28 w 60"/>
                  <a:gd name="T5" fmla="*/ 28 h 28"/>
                  <a:gd name="T6" fmla="*/ 60 w 60"/>
                  <a:gd name="T7" fmla="*/ 12 h 28"/>
                  <a:gd name="T8" fmla="*/ 32 w 6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8"/>
                  <a:gd name="T17" fmla="*/ 60 w 6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8">
                    <a:moveTo>
                      <a:pt x="32" y="0"/>
                    </a:moveTo>
                    <a:lnTo>
                      <a:pt x="0" y="16"/>
                    </a:lnTo>
                    <a:lnTo>
                      <a:pt x="28" y="28"/>
                    </a:lnTo>
                    <a:lnTo>
                      <a:pt x="60" y="12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86" name="Freeform 4857"/>
              <p:cNvSpPr>
                <a:spLocks noChangeAspect="1"/>
              </p:cNvSpPr>
              <p:nvPr/>
            </p:nvSpPr>
            <p:spPr bwMode="auto">
              <a:xfrm>
                <a:off x="3942" y="2064"/>
                <a:ext cx="60" cy="28"/>
              </a:xfrm>
              <a:custGeom>
                <a:avLst/>
                <a:gdLst>
                  <a:gd name="T0" fmla="*/ 32 w 60"/>
                  <a:gd name="T1" fmla="*/ 0 h 28"/>
                  <a:gd name="T2" fmla="*/ 0 w 60"/>
                  <a:gd name="T3" fmla="*/ 16 h 28"/>
                  <a:gd name="T4" fmla="*/ 28 w 60"/>
                  <a:gd name="T5" fmla="*/ 28 h 28"/>
                  <a:gd name="T6" fmla="*/ 60 w 60"/>
                  <a:gd name="T7" fmla="*/ 12 h 28"/>
                  <a:gd name="T8" fmla="*/ 32 w 6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8"/>
                  <a:gd name="T17" fmla="*/ 60 w 6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8">
                    <a:moveTo>
                      <a:pt x="32" y="0"/>
                    </a:moveTo>
                    <a:lnTo>
                      <a:pt x="0" y="16"/>
                    </a:lnTo>
                    <a:lnTo>
                      <a:pt x="28" y="28"/>
                    </a:lnTo>
                    <a:lnTo>
                      <a:pt x="60" y="1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876F"/>
              </a:solidFill>
              <a:ln w="0">
                <a:solidFill>
                  <a:srgbClr val="0087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87" name="Freeform 4858"/>
              <p:cNvSpPr>
                <a:spLocks noChangeAspect="1"/>
              </p:cNvSpPr>
              <p:nvPr/>
            </p:nvSpPr>
            <p:spPr bwMode="auto">
              <a:xfrm>
                <a:off x="3942" y="2064"/>
                <a:ext cx="60" cy="28"/>
              </a:xfrm>
              <a:custGeom>
                <a:avLst/>
                <a:gdLst>
                  <a:gd name="T0" fmla="*/ 32 w 60"/>
                  <a:gd name="T1" fmla="*/ 0 h 28"/>
                  <a:gd name="T2" fmla="*/ 0 w 60"/>
                  <a:gd name="T3" fmla="*/ 16 h 28"/>
                  <a:gd name="T4" fmla="*/ 28 w 60"/>
                  <a:gd name="T5" fmla="*/ 28 h 28"/>
                  <a:gd name="T6" fmla="*/ 60 w 60"/>
                  <a:gd name="T7" fmla="*/ 12 h 28"/>
                  <a:gd name="T8" fmla="*/ 32 w 6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8"/>
                  <a:gd name="T17" fmla="*/ 60 w 6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8">
                    <a:moveTo>
                      <a:pt x="32" y="0"/>
                    </a:moveTo>
                    <a:lnTo>
                      <a:pt x="0" y="16"/>
                    </a:lnTo>
                    <a:lnTo>
                      <a:pt x="28" y="28"/>
                    </a:lnTo>
                    <a:lnTo>
                      <a:pt x="60" y="12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88" name="Freeform 4859"/>
              <p:cNvSpPr>
                <a:spLocks noChangeAspect="1"/>
              </p:cNvSpPr>
              <p:nvPr/>
            </p:nvSpPr>
            <p:spPr bwMode="auto">
              <a:xfrm>
                <a:off x="3970" y="2076"/>
                <a:ext cx="60" cy="28"/>
              </a:xfrm>
              <a:custGeom>
                <a:avLst/>
                <a:gdLst>
                  <a:gd name="T0" fmla="*/ 32 w 60"/>
                  <a:gd name="T1" fmla="*/ 0 h 28"/>
                  <a:gd name="T2" fmla="*/ 0 w 60"/>
                  <a:gd name="T3" fmla="*/ 16 h 28"/>
                  <a:gd name="T4" fmla="*/ 28 w 60"/>
                  <a:gd name="T5" fmla="*/ 28 h 28"/>
                  <a:gd name="T6" fmla="*/ 60 w 60"/>
                  <a:gd name="T7" fmla="*/ 12 h 28"/>
                  <a:gd name="T8" fmla="*/ 32 w 6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8"/>
                  <a:gd name="T17" fmla="*/ 60 w 6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8">
                    <a:moveTo>
                      <a:pt x="32" y="0"/>
                    </a:moveTo>
                    <a:lnTo>
                      <a:pt x="0" y="16"/>
                    </a:lnTo>
                    <a:lnTo>
                      <a:pt x="28" y="28"/>
                    </a:lnTo>
                    <a:lnTo>
                      <a:pt x="60" y="1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8670"/>
              </a:solidFill>
              <a:ln w="0">
                <a:solidFill>
                  <a:srgbClr val="0086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89" name="Freeform 4860"/>
              <p:cNvSpPr>
                <a:spLocks noChangeAspect="1"/>
              </p:cNvSpPr>
              <p:nvPr/>
            </p:nvSpPr>
            <p:spPr bwMode="auto">
              <a:xfrm>
                <a:off x="3970" y="2076"/>
                <a:ext cx="60" cy="28"/>
              </a:xfrm>
              <a:custGeom>
                <a:avLst/>
                <a:gdLst>
                  <a:gd name="T0" fmla="*/ 32 w 60"/>
                  <a:gd name="T1" fmla="*/ 0 h 28"/>
                  <a:gd name="T2" fmla="*/ 0 w 60"/>
                  <a:gd name="T3" fmla="*/ 16 h 28"/>
                  <a:gd name="T4" fmla="*/ 28 w 60"/>
                  <a:gd name="T5" fmla="*/ 28 h 28"/>
                  <a:gd name="T6" fmla="*/ 60 w 60"/>
                  <a:gd name="T7" fmla="*/ 12 h 28"/>
                  <a:gd name="T8" fmla="*/ 32 w 6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8"/>
                  <a:gd name="T17" fmla="*/ 60 w 6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8">
                    <a:moveTo>
                      <a:pt x="32" y="0"/>
                    </a:moveTo>
                    <a:lnTo>
                      <a:pt x="0" y="16"/>
                    </a:lnTo>
                    <a:lnTo>
                      <a:pt x="28" y="28"/>
                    </a:lnTo>
                    <a:lnTo>
                      <a:pt x="60" y="12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90" name="Freeform 4861"/>
              <p:cNvSpPr>
                <a:spLocks noChangeAspect="1"/>
              </p:cNvSpPr>
              <p:nvPr/>
            </p:nvSpPr>
            <p:spPr bwMode="auto">
              <a:xfrm>
                <a:off x="3998" y="2088"/>
                <a:ext cx="60" cy="26"/>
              </a:xfrm>
              <a:custGeom>
                <a:avLst/>
                <a:gdLst>
                  <a:gd name="T0" fmla="*/ 32 w 60"/>
                  <a:gd name="T1" fmla="*/ 0 h 26"/>
                  <a:gd name="T2" fmla="*/ 0 w 60"/>
                  <a:gd name="T3" fmla="*/ 16 h 26"/>
                  <a:gd name="T4" fmla="*/ 28 w 60"/>
                  <a:gd name="T5" fmla="*/ 26 h 26"/>
                  <a:gd name="T6" fmla="*/ 60 w 60"/>
                  <a:gd name="T7" fmla="*/ 10 h 26"/>
                  <a:gd name="T8" fmla="*/ 32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32" y="0"/>
                    </a:moveTo>
                    <a:lnTo>
                      <a:pt x="0" y="16"/>
                    </a:lnTo>
                    <a:lnTo>
                      <a:pt x="28" y="26"/>
                    </a:lnTo>
                    <a:lnTo>
                      <a:pt x="60" y="1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8470"/>
              </a:solidFill>
              <a:ln w="0">
                <a:solidFill>
                  <a:srgbClr val="0084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91" name="Freeform 4862"/>
              <p:cNvSpPr>
                <a:spLocks noChangeAspect="1"/>
              </p:cNvSpPr>
              <p:nvPr/>
            </p:nvSpPr>
            <p:spPr bwMode="auto">
              <a:xfrm>
                <a:off x="3998" y="2088"/>
                <a:ext cx="60" cy="26"/>
              </a:xfrm>
              <a:custGeom>
                <a:avLst/>
                <a:gdLst>
                  <a:gd name="T0" fmla="*/ 32 w 60"/>
                  <a:gd name="T1" fmla="*/ 0 h 26"/>
                  <a:gd name="T2" fmla="*/ 0 w 60"/>
                  <a:gd name="T3" fmla="*/ 16 h 26"/>
                  <a:gd name="T4" fmla="*/ 28 w 60"/>
                  <a:gd name="T5" fmla="*/ 26 h 26"/>
                  <a:gd name="T6" fmla="*/ 60 w 60"/>
                  <a:gd name="T7" fmla="*/ 10 h 26"/>
                  <a:gd name="T8" fmla="*/ 32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32" y="0"/>
                    </a:moveTo>
                    <a:lnTo>
                      <a:pt x="0" y="16"/>
                    </a:lnTo>
                    <a:lnTo>
                      <a:pt x="28" y="26"/>
                    </a:lnTo>
                    <a:lnTo>
                      <a:pt x="60" y="10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92" name="Freeform 4863"/>
              <p:cNvSpPr>
                <a:spLocks noChangeAspect="1"/>
              </p:cNvSpPr>
              <p:nvPr/>
            </p:nvSpPr>
            <p:spPr bwMode="auto">
              <a:xfrm>
                <a:off x="4026" y="2098"/>
                <a:ext cx="62" cy="28"/>
              </a:xfrm>
              <a:custGeom>
                <a:avLst/>
                <a:gdLst>
                  <a:gd name="T0" fmla="*/ 32 w 62"/>
                  <a:gd name="T1" fmla="*/ 0 h 28"/>
                  <a:gd name="T2" fmla="*/ 0 w 62"/>
                  <a:gd name="T3" fmla="*/ 16 h 28"/>
                  <a:gd name="T4" fmla="*/ 30 w 62"/>
                  <a:gd name="T5" fmla="*/ 28 h 28"/>
                  <a:gd name="T6" fmla="*/ 62 w 62"/>
                  <a:gd name="T7" fmla="*/ 12 h 28"/>
                  <a:gd name="T8" fmla="*/ 32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32" y="0"/>
                    </a:moveTo>
                    <a:lnTo>
                      <a:pt x="0" y="16"/>
                    </a:lnTo>
                    <a:lnTo>
                      <a:pt x="30" y="28"/>
                    </a:lnTo>
                    <a:lnTo>
                      <a:pt x="62" y="1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8270"/>
              </a:solidFill>
              <a:ln w="0">
                <a:solidFill>
                  <a:srgbClr val="0082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93" name="Freeform 4864"/>
              <p:cNvSpPr>
                <a:spLocks noChangeAspect="1"/>
              </p:cNvSpPr>
              <p:nvPr/>
            </p:nvSpPr>
            <p:spPr bwMode="auto">
              <a:xfrm>
                <a:off x="4026" y="2098"/>
                <a:ext cx="62" cy="28"/>
              </a:xfrm>
              <a:custGeom>
                <a:avLst/>
                <a:gdLst>
                  <a:gd name="T0" fmla="*/ 32 w 62"/>
                  <a:gd name="T1" fmla="*/ 0 h 28"/>
                  <a:gd name="T2" fmla="*/ 0 w 62"/>
                  <a:gd name="T3" fmla="*/ 16 h 28"/>
                  <a:gd name="T4" fmla="*/ 30 w 62"/>
                  <a:gd name="T5" fmla="*/ 28 h 28"/>
                  <a:gd name="T6" fmla="*/ 62 w 62"/>
                  <a:gd name="T7" fmla="*/ 12 h 28"/>
                  <a:gd name="T8" fmla="*/ 32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32" y="0"/>
                    </a:moveTo>
                    <a:lnTo>
                      <a:pt x="0" y="16"/>
                    </a:lnTo>
                    <a:lnTo>
                      <a:pt x="30" y="28"/>
                    </a:lnTo>
                    <a:lnTo>
                      <a:pt x="62" y="12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94" name="Freeform 4865"/>
              <p:cNvSpPr>
                <a:spLocks noChangeAspect="1"/>
              </p:cNvSpPr>
              <p:nvPr/>
            </p:nvSpPr>
            <p:spPr bwMode="auto">
              <a:xfrm>
                <a:off x="4056" y="2110"/>
                <a:ext cx="62" cy="26"/>
              </a:xfrm>
              <a:custGeom>
                <a:avLst/>
                <a:gdLst>
                  <a:gd name="T0" fmla="*/ 32 w 62"/>
                  <a:gd name="T1" fmla="*/ 0 h 26"/>
                  <a:gd name="T2" fmla="*/ 0 w 62"/>
                  <a:gd name="T3" fmla="*/ 16 h 26"/>
                  <a:gd name="T4" fmla="*/ 30 w 62"/>
                  <a:gd name="T5" fmla="*/ 26 h 26"/>
                  <a:gd name="T6" fmla="*/ 62 w 62"/>
                  <a:gd name="T7" fmla="*/ 10 h 26"/>
                  <a:gd name="T8" fmla="*/ 32 w 62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6"/>
                  <a:gd name="T17" fmla="*/ 62 w 6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6">
                    <a:moveTo>
                      <a:pt x="32" y="0"/>
                    </a:moveTo>
                    <a:lnTo>
                      <a:pt x="0" y="16"/>
                    </a:lnTo>
                    <a:lnTo>
                      <a:pt x="30" y="26"/>
                    </a:lnTo>
                    <a:lnTo>
                      <a:pt x="62" y="1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8071"/>
              </a:solidFill>
              <a:ln w="0">
                <a:solidFill>
                  <a:srgbClr val="00807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95" name="Freeform 4866"/>
              <p:cNvSpPr>
                <a:spLocks noChangeAspect="1"/>
              </p:cNvSpPr>
              <p:nvPr/>
            </p:nvSpPr>
            <p:spPr bwMode="auto">
              <a:xfrm>
                <a:off x="4056" y="2110"/>
                <a:ext cx="62" cy="26"/>
              </a:xfrm>
              <a:custGeom>
                <a:avLst/>
                <a:gdLst>
                  <a:gd name="T0" fmla="*/ 32 w 62"/>
                  <a:gd name="T1" fmla="*/ 0 h 26"/>
                  <a:gd name="T2" fmla="*/ 0 w 62"/>
                  <a:gd name="T3" fmla="*/ 16 h 26"/>
                  <a:gd name="T4" fmla="*/ 30 w 62"/>
                  <a:gd name="T5" fmla="*/ 26 h 26"/>
                  <a:gd name="T6" fmla="*/ 62 w 62"/>
                  <a:gd name="T7" fmla="*/ 10 h 26"/>
                  <a:gd name="T8" fmla="*/ 32 w 62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6"/>
                  <a:gd name="T17" fmla="*/ 62 w 6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6">
                    <a:moveTo>
                      <a:pt x="32" y="0"/>
                    </a:moveTo>
                    <a:lnTo>
                      <a:pt x="0" y="16"/>
                    </a:lnTo>
                    <a:lnTo>
                      <a:pt x="30" y="26"/>
                    </a:lnTo>
                    <a:lnTo>
                      <a:pt x="62" y="10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96" name="Freeform 4867"/>
              <p:cNvSpPr>
                <a:spLocks noChangeAspect="1"/>
              </p:cNvSpPr>
              <p:nvPr/>
            </p:nvSpPr>
            <p:spPr bwMode="auto">
              <a:xfrm>
                <a:off x="4086" y="2120"/>
                <a:ext cx="62" cy="28"/>
              </a:xfrm>
              <a:custGeom>
                <a:avLst/>
                <a:gdLst>
                  <a:gd name="T0" fmla="*/ 32 w 62"/>
                  <a:gd name="T1" fmla="*/ 0 h 28"/>
                  <a:gd name="T2" fmla="*/ 0 w 62"/>
                  <a:gd name="T3" fmla="*/ 16 h 28"/>
                  <a:gd name="T4" fmla="*/ 30 w 62"/>
                  <a:gd name="T5" fmla="*/ 28 h 28"/>
                  <a:gd name="T6" fmla="*/ 62 w 62"/>
                  <a:gd name="T7" fmla="*/ 10 h 28"/>
                  <a:gd name="T8" fmla="*/ 32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32" y="0"/>
                    </a:moveTo>
                    <a:lnTo>
                      <a:pt x="0" y="16"/>
                    </a:lnTo>
                    <a:lnTo>
                      <a:pt x="30" y="28"/>
                    </a:lnTo>
                    <a:lnTo>
                      <a:pt x="62" y="1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7E71"/>
              </a:solidFill>
              <a:ln w="0">
                <a:solidFill>
                  <a:srgbClr val="007E7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97" name="Freeform 4868"/>
              <p:cNvSpPr>
                <a:spLocks noChangeAspect="1"/>
              </p:cNvSpPr>
              <p:nvPr/>
            </p:nvSpPr>
            <p:spPr bwMode="auto">
              <a:xfrm>
                <a:off x="4086" y="2120"/>
                <a:ext cx="62" cy="28"/>
              </a:xfrm>
              <a:custGeom>
                <a:avLst/>
                <a:gdLst>
                  <a:gd name="T0" fmla="*/ 32 w 62"/>
                  <a:gd name="T1" fmla="*/ 0 h 28"/>
                  <a:gd name="T2" fmla="*/ 0 w 62"/>
                  <a:gd name="T3" fmla="*/ 16 h 28"/>
                  <a:gd name="T4" fmla="*/ 30 w 62"/>
                  <a:gd name="T5" fmla="*/ 28 h 28"/>
                  <a:gd name="T6" fmla="*/ 62 w 62"/>
                  <a:gd name="T7" fmla="*/ 10 h 28"/>
                  <a:gd name="T8" fmla="*/ 32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32" y="0"/>
                    </a:moveTo>
                    <a:lnTo>
                      <a:pt x="0" y="16"/>
                    </a:lnTo>
                    <a:lnTo>
                      <a:pt x="30" y="28"/>
                    </a:lnTo>
                    <a:lnTo>
                      <a:pt x="62" y="10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98" name="Freeform 4869"/>
              <p:cNvSpPr>
                <a:spLocks noChangeAspect="1"/>
              </p:cNvSpPr>
              <p:nvPr/>
            </p:nvSpPr>
            <p:spPr bwMode="auto">
              <a:xfrm>
                <a:off x="4116" y="2130"/>
                <a:ext cx="62" cy="28"/>
              </a:xfrm>
              <a:custGeom>
                <a:avLst/>
                <a:gdLst>
                  <a:gd name="T0" fmla="*/ 32 w 62"/>
                  <a:gd name="T1" fmla="*/ 0 h 28"/>
                  <a:gd name="T2" fmla="*/ 0 w 62"/>
                  <a:gd name="T3" fmla="*/ 18 h 28"/>
                  <a:gd name="T4" fmla="*/ 30 w 62"/>
                  <a:gd name="T5" fmla="*/ 28 h 28"/>
                  <a:gd name="T6" fmla="*/ 62 w 62"/>
                  <a:gd name="T7" fmla="*/ 10 h 28"/>
                  <a:gd name="T8" fmla="*/ 32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32" y="0"/>
                    </a:moveTo>
                    <a:lnTo>
                      <a:pt x="0" y="18"/>
                    </a:lnTo>
                    <a:lnTo>
                      <a:pt x="30" y="28"/>
                    </a:lnTo>
                    <a:lnTo>
                      <a:pt x="62" y="1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7C72"/>
              </a:solidFill>
              <a:ln w="0">
                <a:solidFill>
                  <a:srgbClr val="007C7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99" name="Freeform 4870"/>
              <p:cNvSpPr>
                <a:spLocks noChangeAspect="1"/>
              </p:cNvSpPr>
              <p:nvPr/>
            </p:nvSpPr>
            <p:spPr bwMode="auto">
              <a:xfrm>
                <a:off x="4116" y="2130"/>
                <a:ext cx="62" cy="28"/>
              </a:xfrm>
              <a:custGeom>
                <a:avLst/>
                <a:gdLst>
                  <a:gd name="T0" fmla="*/ 32 w 62"/>
                  <a:gd name="T1" fmla="*/ 0 h 28"/>
                  <a:gd name="T2" fmla="*/ 0 w 62"/>
                  <a:gd name="T3" fmla="*/ 18 h 28"/>
                  <a:gd name="T4" fmla="*/ 30 w 62"/>
                  <a:gd name="T5" fmla="*/ 28 h 28"/>
                  <a:gd name="T6" fmla="*/ 62 w 62"/>
                  <a:gd name="T7" fmla="*/ 10 h 28"/>
                  <a:gd name="T8" fmla="*/ 32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32" y="0"/>
                    </a:moveTo>
                    <a:lnTo>
                      <a:pt x="0" y="18"/>
                    </a:lnTo>
                    <a:lnTo>
                      <a:pt x="30" y="28"/>
                    </a:lnTo>
                    <a:lnTo>
                      <a:pt x="62" y="10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00" name="Freeform 4871"/>
              <p:cNvSpPr>
                <a:spLocks noChangeAspect="1"/>
              </p:cNvSpPr>
              <p:nvPr/>
            </p:nvSpPr>
            <p:spPr bwMode="auto">
              <a:xfrm>
                <a:off x="4146" y="2140"/>
                <a:ext cx="62" cy="28"/>
              </a:xfrm>
              <a:custGeom>
                <a:avLst/>
                <a:gdLst>
                  <a:gd name="T0" fmla="*/ 32 w 62"/>
                  <a:gd name="T1" fmla="*/ 0 h 28"/>
                  <a:gd name="T2" fmla="*/ 0 w 62"/>
                  <a:gd name="T3" fmla="*/ 18 h 28"/>
                  <a:gd name="T4" fmla="*/ 30 w 62"/>
                  <a:gd name="T5" fmla="*/ 28 h 28"/>
                  <a:gd name="T6" fmla="*/ 62 w 62"/>
                  <a:gd name="T7" fmla="*/ 10 h 28"/>
                  <a:gd name="T8" fmla="*/ 32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32" y="0"/>
                    </a:moveTo>
                    <a:lnTo>
                      <a:pt x="0" y="18"/>
                    </a:lnTo>
                    <a:lnTo>
                      <a:pt x="30" y="28"/>
                    </a:lnTo>
                    <a:lnTo>
                      <a:pt x="62" y="1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7A73"/>
              </a:solidFill>
              <a:ln w="0">
                <a:solidFill>
                  <a:srgbClr val="007A7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01" name="Freeform 4872"/>
              <p:cNvSpPr>
                <a:spLocks noChangeAspect="1"/>
              </p:cNvSpPr>
              <p:nvPr/>
            </p:nvSpPr>
            <p:spPr bwMode="auto">
              <a:xfrm>
                <a:off x="4146" y="2140"/>
                <a:ext cx="62" cy="28"/>
              </a:xfrm>
              <a:custGeom>
                <a:avLst/>
                <a:gdLst>
                  <a:gd name="T0" fmla="*/ 32 w 62"/>
                  <a:gd name="T1" fmla="*/ 0 h 28"/>
                  <a:gd name="T2" fmla="*/ 0 w 62"/>
                  <a:gd name="T3" fmla="*/ 18 h 28"/>
                  <a:gd name="T4" fmla="*/ 30 w 62"/>
                  <a:gd name="T5" fmla="*/ 28 h 28"/>
                  <a:gd name="T6" fmla="*/ 62 w 62"/>
                  <a:gd name="T7" fmla="*/ 10 h 28"/>
                  <a:gd name="T8" fmla="*/ 32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32" y="0"/>
                    </a:moveTo>
                    <a:lnTo>
                      <a:pt x="0" y="18"/>
                    </a:lnTo>
                    <a:lnTo>
                      <a:pt x="30" y="28"/>
                    </a:lnTo>
                    <a:lnTo>
                      <a:pt x="62" y="10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02" name="Freeform 4873"/>
              <p:cNvSpPr>
                <a:spLocks noChangeAspect="1"/>
              </p:cNvSpPr>
              <p:nvPr/>
            </p:nvSpPr>
            <p:spPr bwMode="auto">
              <a:xfrm>
                <a:off x="4176" y="2150"/>
                <a:ext cx="64" cy="28"/>
              </a:xfrm>
              <a:custGeom>
                <a:avLst/>
                <a:gdLst>
                  <a:gd name="T0" fmla="*/ 32 w 64"/>
                  <a:gd name="T1" fmla="*/ 0 h 28"/>
                  <a:gd name="T2" fmla="*/ 0 w 64"/>
                  <a:gd name="T3" fmla="*/ 18 h 28"/>
                  <a:gd name="T4" fmla="*/ 32 w 64"/>
                  <a:gd name="T5" fmla="*/ 28 h 28"/>
                  <a:gd name="T6" fmla="*/ 64 w 64"/>
                  <a:gd name="T7" fmla="*/ 10 h 28"/>
                  <a:gd name="T8" fmla="*/ 32 w 64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28"/>
                  <a:gd name="T17" fmla="*/ 64 w 64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28">
                    <a:moveTo>
                      <a:pt x="32" y="0"/>
                    </a:moveTo>
                    <a:lnTo>
                      <a:pt x="0" y="18"/>
                    </a:lnTo>
                    <a:lnTo>
                      <a:pt x="32" y="28"/>
                    </a:lnTo>
                    <a:lnTo>
                      <a:pt x="64" y="1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7874"/>
              </a:solidFill>
              <a:ln w="0">
                <a:solidFill>
                  <a:srgbClr val="00787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03" name="Freeform 4874"/>
              <p:cNvSpPr>
                <a:spLocks noChangeAspect="1"/>
              </p:cNvSpPr>
              <p:nvPr/>
            </p:nvSpPr>
            <p:spPr bwMode="auto">
              <a:xfrm>
                <a:off x="4176" y="2150"/>
                <a:ext cx="64" cy="28"/>
              </a:xfrm>
              <a:custGeom>
                <a:avLst/>
                <a:gdLst>
                  <a:gd name="T0" fmla="*/ 32 w 64"/>
                  <a:gd name="T1" fmla="*/ 0 h 28"/>
                  <a:gd name="T2" fmla="*/ 0 w 64"/>
                  <a:gd name="T3" fmla="*/ 18 h 28"/>
                  <a:gd name="T4" fmla="*/ 32 w 64"/>
                  <a:gd name="T5" fmla="*/ 28 h 28"/>
                  <a:gd name="T6" fmla="*/ 64 w 64"/>
                  <a:gd name="T7" fmla="*/ 10 h 28"/>
                  <a:gd name="T8" fmla="*/ 32 w 64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28"/>
                  <a:gd name="T17" fmla="*/ 64 w 64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28">
                    <a:moveTo>
                      <a:pt x="32" y="0"/>
                    </a:moveTo>
                    <a:lnTo>
                      <a:pt x="0" y="18"/>
                    </a:lnTo>
                    <a:lnTo>
                      <a:pt x="32" y="28"/>
                    </a:lnTo>
                    <a:lnTo>
                      <a:pt x="64" y="10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04" name="Freeform 4875"/>
              <p:cNvSpPr>
                <a:spLocks noChangeAspect="1"/>
              </p:cNvSpPr>
              <p:nvPr/>
            </p:nvSpPr>
            <p:spPr bwMode="auto">
              <a:xfrm>
                <a:off x="4208" y="2160"/>
                <a:ext cx="62" cy="28"/>
              </a:xfrm>
              <a:custGeom>
                <a:avLst/>
                <a:gdLst>
                  <a:gd name="T0" fmla="*/ 32 w 62"/>
                  <a:gd name="T1" fmla="*/ 0 h 28"/>
                  <a:gd name="T2" fmla="*/ 0 w 62"/>
                  <a:gd name="T3" fmla="*/ 18 h 28"/>
                  <a:gd name="T4" fmla="*/ 32 w 62"/>
                  <a:gd name="T5" fmla="*/ 28 h 28"/>
                  <a:gd name="T6" fmla="*/ 62 w 62"/>
                  <a:gd name="T7" fmla="*/ 10 h 28"/>
                  <a:gd name="T8" fmla="*/ 32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32" y="0"/>
                    </a:moveTo>
                    <a:lnTo>
                      <a:pt x="0" y="18"/>
                    </a:lnTo>
                    <a:lnTo>
                      <a:pt x="32" y="28"/>
                    </a:lnTo>
                    <a:lnTo>
                      <a:pt x="62" y="1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7775"/>
              </a:solidFill>
              <a:ln w="0">
                <a:solidFill>
                  <a:srgbClr val="00777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05" name="Freeform 4876"/>
              <p:cNvSpPr>
                <a:spLocks noChangeAspect="1"/>
              </p:cNvSpPr>
              <p:nvPr/>
            </p:nvSpPr>
            <p:spPr bwMode="auto">
              <a:xfrm>
                <a:off x="4208" y="2160"/>
                <a:ext cx="62" cy="28"/>
              </a:xfrm>
              <a:custGeom>
                <a:avLst/>
                <a:gdLst>
                  <a:gd name="T0" fmla="*/ 32 w 62"/>
                  <a:gd name="T1" fmla="*/ 0 h 28"/>
                  <a:gd name="T2" fmla="*/ 0 w 62"/>
                  <a:gd name="T3" fmla="*/ 18 h 28"/>
                  <a:gd name="T4" fmla="*/ 32 w 62"/>
                  <a:gd name="T5" fmla="*/ 28 h 28"/>
                  <a:gd name="T6" fmla="*/ 62 w 62"/>
                  <a:gd name="T7" fmla="*/ 10 h 28"/>
                  <a:gd name="T8" fmla="*/ 32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32" y="0"/>
                    </a:moveTo>
                    <a:lnTo>
                      <a:pt x="0" y="18"/>
                    </a:lnTo>
                    <a:lnTo>
                      <a:pt x="32" y="28"/>
                    </a:lnTo>
                    <a:lnTo>
                      <a:pt x="62" y="10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06" name="Freeform 4877"/>
              <p:cNvSpPr>
                <a:spLocks noChangeAspect="1"/>
              </p:cNvSpPr>
              <p:nvPr/>
            </p:nvSpPr>
            <p:spPr bwMode="auto">
              <a:xfrm>
                <a:off x="4240" y="2170"/>
                <a:ext cx="62" cy="28"/>
              </a:xfrm>
              <a:custGeom>
                <a:avLst/>
                <a:gdLst>
                  <a:gd name="T0" fmla="*/ 30 w 62"/>
                  <a:gd name="T1" fmla="*/ 0 h 28"/>
                  <a:gd name="T2" fmla="*/ 0 w 62"/>
                  <a:gd name="T3" fmla="*/ 18 h 28"/>
                  <a:gd name="T4" fmla="*/ 32 w 62"/>
                  <a:gd name="T5" fmla="*/ 28 h 28"/>
                  <a:gd name="T6" fmla="*/ 62 w 62"/>
                  <a:gd name="T7" fmla="*/ 10 h 28"/>
                  <a:gd name="T8" fmla="*/ 30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30" y="0"/>
                    </a:moveTo>
                    <a:lnTo>
                      <a:pt x="0" y="18"/>
                    </a:lnTo>
                    <a:lnTo>
                      <a:pt x="32" y="28"/>
                    </a:lnTo>
                    <a:lnTo>
                      <a:pt x="62" y="1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7676"/>
              </a:solidFill>
              <a:ln w="0">
                <a:solidFill>
                  <a:srgbClr val="00767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07" name="Freeform 4878"/>
              <p:cNvSpPr>
                <a:spLocks noChangeAspect="1"/>
              </p:cNvSpPr>
              <p:nvPr/>
            </p:nvSpPr>
            <p:spPr bwMode="auto">
              <a:xfrm>
                <a:off x="4240" y="2170"/>
                <a:ext cx="62" cy="28"/>
              </a:xfrm>
              <a:custGeom>
                <a:avLst/>
                <a:gdLst>
                  <a:gd name="T0" fmla="*/ 30 w 62"/>
                  <a:gd name="T1" fmla="*/ 0 h 28"/>
                  <a:gd name="T2" fmla="*/ 0 w 62"/>
                  <a:gd name="T3" fmla="*/ 18 h 28"/>
                  <a:gd name="T4" fmla="*/ 32 w 62"/>
                  <a:gd name="T5" fmla="*/ 28 h 28"/>
                  <a:gd name="T6" fmla="*/ 62 w 62"/>
                  <a:gd name="T7" fmla="*/ 10 h 28"/>
                  <a:gd name="T8" fmla="*/ 30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30" y="0"/>
                    </a:moveTo>
                    <a:lnTo>
                      <a:pt x="0" y="18"/>
                    </a:lnTo>
                    <a:lnTo>
                      <a:pt x="32" y="28"/>
                    </a:lnTo>
                    <a:lnTo>
                      <a:pt x="62" y="10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08" name="Freeform 4879"/>
              <p:cNvSpPr>
                <a:spLocks noChangeAspect="1"/>
              </p:cNvSpPr>
              <p:nvPr/>
            </p:nvSpPr>
            <p:spPr bwMode="auto">
              <a:xfrm>
                <a:off x="4272" y="2180"/>
                <a:ext cx="64" cy="28"/>
              </a:xfrm>
              <a:custGeom>
                <a:avLst/>
                <a:gdLst>
                  <a:gd name="T0" fmla="*/ 30 w 64"/>
                  <a:gd name="T1" fmla="*/ 0 h 28"/>
                  <a:gd name="T2" fmla="*/ 0 w 64"/>
                  <a:gd name="T3" fmla="*/ 18 h 28"/>
                  <a:gd name="T4" fmla="*/ 32 w 64"/>
                  <a:gd name="T5" fmla="*/ 28 h 28"/>
                  <a:gd name="T6" fmla="*/ 64 w 64"/>
                  <a:gd name="T7" fmla="*/ 8 h 28"/>
                  <a:gd name="T8" fmla="*/ 30 w 64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28"/>
                  <a:gd name="T17" fmla="*/ 64 w 64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28">
                    <a:moveTo>
                      <a:pt x="30" y="0"/>
                    </a:moveTo>
                    <a:lnTo>
                      <a:pt x="0" y="18"/>
                    </a:lnTo>
                    <a:lnTo>
                      <a:pt x="32" y="28"/>
                    </a:lnTo>
                    <a:lnTo>
                      <a:pt x="64" y="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7678"/>
              </a:solidFill>
              <a:ln w="0">
                <a:solidFill>
                  <a:srgbClr val="00767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09" name="Freeform 4880"/>
              <p:cNvSpPr>
                <a:spLocks noChangeAspect="1"/>
              </p:cNvSpPr>
              <p:nvPr/>
            </p:nvSpPr>
            <p:spPr bwMode="auto">
              <a:xfrm>
                <a:off x="4272" y="2180"/>
                <a:ext cx="64" cy="28"/>
              </a:xfrm>
              <a:custGeom>
                <a:avLst/>
                <a:gdLst>
                  <a:gd name="T0" fmla="*/ 30 w 64"/>
                  <a:gd name="T1" fmla="*/ 0 h 28"/>
                  <a:gd name="T2" fmla="*/ 0 w 64"/>
                  <a:gd name="T3" fmla="*/ 18 h 28"/>
                  <a:gd name="T4" fmla="*/ 32 w 64"/>
                  <a:gd name="T5" fmla="*/ 28 h 28"/>
                  <a:gd name="T6" fmla="*/ 64 w 64"/>
                  <a:gd name="T7" fmla="*/ 8 h 28"/>
                  <a:gd name="T8" fmla="*/ 30 w 64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28"/>
                  <a:gd name="T17" fmla="*/ 64 w 64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28">
                    <a:moveTo>
                      <a:pt x="30" y="0"/>
                    </a:moveTo>
                    <a:lnTo>
                      <a:pt x="0" y="18"/>
                    </a:lnTo>
                    <a:lnTo>
                      <a:pt x="32" y="28"/>
                    </a:lnTo>
                    <a:lnTo>
                      <a:pt x="64" y="8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10" name="Freeform 4881"/>
              <p:cNvSpPr>
                <a:spLocks noChangeAspect="1"/>
              </p:cNvSpPr>
              <p:nvPr/>
            </p:nvSpPr>
            <p:spPr bwMode="auto">
              <a:xfrm>
                <a:off x="4304" y="2188"/>
                <a:ext cx="64" cy="30"/>
              </a:xfrm>
              <a:custGeom>
                <a:avLst/>
                <a:gdLst>
                  <a:gd name="T0" fmla="*/ 32 w 64"/>
                  <a:gd name="T1" fmla="*/ 0 h 30"/>
                  <a:gd name="T2" fmla="*/ 0 w 64"/>
                  <a:gd name="T3" fmla="*/ 20 h 30"/>
                  <a:gd name="T4" fmla="*/ 34 w 64"/>
                  <a:gd name="T5" fmla="*/ 30 h 30"/>
                  <a:gd name="T6" fmla="*/ 64 w 64"/>
                  <a:gd name="T7" fmla="*/ 12 h 30"/>
                  <a:gd name="T8" fmla="*/ 32 w 64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0"/>
                  <a:gd name="T17" fmla="*/ 64 w 6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0">
                    <a:moveTo>
                      <a:pt x="32" y="0"/>
                    </a:moveTo>
                    <a:lnTo>
                      <a:pt x="0" y="20"/>
                    </a:lnTo>
                    <a:lnTo>
                      <a:pt x="34" y="30"/>
                    </a:lnTo>
                    <a:lnTo>
                      <a:pt x="64" y="1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7779"/>
              </a:solidFill>
              <a:ln w="0">
                <a:solidFill>
                  <a:srgbClr val="00777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11" name="Freeform 4882"/>
              <p:cNvSpPr>
                <a:spLocks noChangeAspect="1"/>
              </p:cNvSpPr>
              <p:nvPr/>
            </p:nvSpPr>
            <p:spPr bwMode="auto">
              <a:xfrm>
                <a:off x="4304" y="2188"/>
                <a:ext cx="64" cy="30"/>
              </a:xfrm>
              <a:custGeom>
                <a:avLst/>
                <a:gdLst>
                  <a:gd name="T0" fmla="*/ 32 w 64"/>
                  <a:gd name="T1" fmla="*/ 0 h 30"/>
                  <a:gd name="T2" fmla="*/ 0 w 64"/>
                  <a:gd name="T3" fmla="*/ 20 h 30"/>
                  <a:gd name="T4" fmla="*/ 34 w 64"/>
                  <a:gd name="T5" fmla="*/ 30 h 30"/>
                  <a:gd name="T6" fmla="*/ 64 w 64"/>
                  <a:gd name="T7" fmla="*/ 12 h 30"/>
                  <a:gd name="T8" fmla="*/ 32 w 64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0"/>
                  <a:gd name="T17" fmla="*/ 64 w 6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0">
                    <a:moveTo>
                      <a:pt x="32" y="0"/>
                    </a:moveTo>
                    <a:lnTo>
                      <a:pt x="0" y="20"/>
                    </a:lnTo>
                    <a:lnTo>
                      <a:pt x="34" y="30"/>
                    </a:lnTo>
                    <a:lnTo>
                      <a:pt x="64" y="12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12" name="Freeform 4883"/>
              <p:cNvSpPr>
                <a:spLocks noChangeAspect="1"/>
              </p:cNvSpPr>
              <p:nvPr/>
            </p:nvSpPr>
            <p:spPr bwMode="auto">
              <a:xfrm>
                <a:off x="4338" y="2200"/>
                <a:ext cx="64" cy="30"/>
              </a:xfrm>
              <a:custGeom>
                <a:avLst/>
                <a:gdLst>
                  <a:gd name="T0" fmla="*/ 30 w 64"/>
                  <a:gd name="T1" fmla="*/ 0 h 30"/>
                  <a:gd name="T2" fmla="*/ 0 w 64"/>
                  <a:gd name="T3" fmla="*/ 18 h 30"/>
                  <a:gd name="T4" fmla="*/ 32 w 64"/>
                  <a:gd name="T5" fmla="*/ 30 h 30"/>
                  <a:gd name="T6" fmla="*/ 64 w 64"/>
                  <a:gd name="T7" fmla="*/ 10 h 30"/>
                  <a:gd name="T8" fmla="*/ 30 w 64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0"/>
                  <a:gd name="T17" fmla="*/ 64 w 6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0">
                    <a:moveTo>
                      <a:pt x="30" y="0"/>
                    </a:moveTo>
                    <a:lnTo>
                      <a:pt x="0" y="18"/>
                    </a:lnTo>
                    <a:lnTo>
                      <a:pt x="32" y="30"/>
                    </a:lnTo>
                    <a:lnTo>
                      <a:pt x="64" y="1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797A"/>
              </a:solidFill>
              <a:ln w="0">
                <a:solidFill>
                  <a:srgbClr val="00797A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13" name="Freeform 4884"/>
              <p:cNvSpPr>
                <a:spLocks noChangeAspect="1"/>
              </p:cNvSpPr>
              <p:nvPr/>
            </p:nvSpPr>
            <p:spPr bwMode="auto">
              <a:xfrm>
                <a:off x="4338" y="2200"/>
                <a:ext cx="64" cy="30"/>
              </a:xfrm>
              <a:custGeom>
                <a:avLst/>
                <a:gdLst>
                  <a:gd name="T0" fmla="*/ 30 w 64"/>
                  <a:gd name="T1" fmla="*/ 0 h 30"/>
                  <a:gd name="T2" fmla="*/ 0 w 64"/>
                  <a:gd name="T3" fmla="*/ 18 h 30"/>
                  <a:gd name="T4" fmla="*/ 32 w 64"/>
                  <a:gd name="T5" fmla="*/ 30 h 30"/>
                  <a:gd name="T6" fmla="*/ 64 w 64"/>
                  <a:gd name="T7" fmla="*/ 10 h 30"/>
                  <a:gd name="T8" fmla="*/ 30 w 64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0"/>
                  <a:gd name="T17" fmla="*/ 64 w 6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0">
                    <a:moveTo>
                      <a:pt x="30" y="0"/>
                    </a:moveTo>
                    <a:lnTo>
                      <a:pt x="0" y="18"/>
                    </a:lnTo>
                    <a:lnTo>
                      <a:pt x="32" y="30"/>
                    </a:lnTo>
                    <a:lnTo>
                      <a:pt x="64" y="10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14" name="Freeform 4885"/>
              <p:cNvSpPr>
                <a:spLocks noChangeAspect="1"/>
              </p:cNvSpPr>
              <p:nvPr/>
            </p:nvSpPr>
            <p:spPr bwMode="auto">
              <a:xfrm>
                <a:off x="4370" y="2210"/>
                <a:ext cx="66" cy="32"/>
              </a:xfrm>
              <a:custGeom>
                <a:avLst/>
                <a:gdLst>
                  <a:gd name="T0" fmla="*/ 32 w 66"/>
                  <a:gd name="T1" fmla="*/ 0 h 32"/>
                  <a:gd name="T2" fmla="*/ 0 w 66"/>
                  <a:gd name="T3" fmla="*/ 20 h 32"/>
                  <a:gd name="T4" fmla="*/ 36 w 66"/>
                  <a:gd name="T5" fmla="*/ 32 h 32"/>
                  <a:gd name="T6" fmla="*/ 66 w 66"/>
                  <a:gd name="T7" fmla="*/ 12 h 32"/>
                  <a:gd name="T8" fmla="*/ 32 w 66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2"/>
                  <a:gd name="T17" fmla="*/ 66 w 66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2">
                    <a:moveTo>
                      <a:pt x="32" y="0"/>
                    </a:moveTo>
                    <a:lnTo>
                      <a:pt x="0" y="20"/>
                    </a:lnTo>
                    <a:lnTo>
                      <a:pt x="36" y="32"/>
                    </a:lnTo>
                    <a:lnTo>
                      <a:pt x="66" y="1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7B7B"/>
              </a:solidFill>
              <a:ln w="0">
                <a:solidFill>
                  <a:srgbClr val="007B7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15" name="Freeform 4886"/>
              <p:cNvSpPr>
                <a:spLocks noChangeAspect="1"/>
              </p:cNvSpPr>
              <p:nvPr/>
            </p:nvSpPr>
            <p:spPr bwMode="auto">
              <a:xfrm>
                <a:off x="4370" y="2210"/>
                <a:ext cx="66" cy="32"/>
              </a:xfrm>
              <a:custGeom>
                <a:avLst/>
                <a:gdLst>
                  <a:gd name="T0" fmla="*/ 32 w 66"/>
                  <a:gd name="T1" fmla="*/ 0 h 32"/>
                  <a:gd name="T2" fmla="*/ 0 w 66"/>
                  <a:gd name="T3" fmla="*/ 20 h 32"/>
                  <a:gd name="T4" fmla="*/ 36 w 66"/>
                  <a:gd name="T5" fmla="*/ 32 h 32"/>
                  <a:gd name="T6" fmla="*/ 66 w 66"/>
                  <a:gd name="T7" fmla="*/ 12 h 32"/>
                  <a:gd name="T8" fmla="*/ 32 w 66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2"/>
                  <a:gd name="T17" fmla="*/ 66 w 66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2">
                    <a:moveTo>
                      <a:pt x="32" y="0"/>
                    </a:moveTo>
                    <a:lnTo>
                      <a:pt x="0" y="20"/>
                    </a:lnTo>
                    <a:lnTo>
                      <a:pt x="36" y="32"/>
                    </a:lnTo>
                    <a:lnTo>
                      <a:pt x="66" y="12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16" name="Freeform 4887"/>
              <p:cNvSpPr>
                <a:spLocks noChangeAspect="1"/>
              </p:cNvSpPr>
              <p:nvPr/>
            </p:nvSpPr>
            <p:spPr bwMode="auto">
              <a:xfrm>
                <a:off x="4406" y="2222"/>
                <a:ext cx="66" cy="34"/>
              </a:xfrm>
              <a:custGeom>
                <a:avLst/>
                <a:gdLst>
                  <a:gd name="T0" fmla="*/ 30 w 66"/>
                  <a:gd name="T1" fmla="*/ 0 h 34"/>
                  <a:gd name="T2" fmla="*/ 0 w 66"/>
                  <a:gd name="T3" fmla="*/ 20 h 34"/>
                  <a:gd name="T4" fmla="*/ 34 w 66"/>
                  <a:gd name="T5" fmla="*/ 34 h 34"/>
                  <a:gd name="T6" fmla="*/ 66 w 66"/>
                  <a:gd name="T7" fmla="*/ 12 h 34"/>
                  <a:gd name="T8" fmla="*/ 30 w 66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4"/>
                  <a:gd name="T17" fmla="*/ 66 w 66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4">
                    <a:moveTo>
                      <a:pt x="30" y="0"/>
                    </a:moveTo>
                    <a:lnTo>
                      <a:pt x="0" y="20"/>
                    </a:lnTo>
                    <a:lnTo>
                      <a:pt x="34" y="34"/>
                    </a:lnTo>
                    <a:lnTo>
                      <a:pt x="66" y="1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7E7B"/>
              </a:solidFill>
              <a:ln w="0">
                <a:solidFill>
                  <a:srgbClr val="007E7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17" name="Freeform 4888"/>
              <p:cNvSpPr>
                <a:spLocks noChangeAspect="1"/>
              </p:cNvSpPr>
              <p:nvPr/>
            </p:nvSpPr>
            <p:spPr bwMode="auto">
              <a:xfrm>
                <a:off x="4406" y="2222"/>
                <a:ext cx="66" cy="34"/>
              </a:xfrm>
              <a:custGeom>
                <a:avLst/>
                <a:gdLst>
                  <a:gd name="T0" fmla="*/ 30 w 66"/>
                  <a:gd name="T1" fmla="*/ 0 h 34"/>
                  <a:gd name="T2" fmla="*/ 0 w 66"/>
                  <a:gd name="T3" fmla="*/ 20 h 34"/>
                  <a:gd name="T4" fmla="*/ 34 w 66"/>
                  <a:gd name="T5" fmla="*/ 34 h 34"/>
                  <a:gd name="T6" fmla="*/ 66 w 66"/>
                  <a:gd name="T7" fmla="*/ 12 h 34"/>
                  <a:gd name="T8" fmla="*/ 30 w 66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4"/>
                  <a:gd name="T17" fmla="*/ 66 w 66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4">
                    <a:moveTo>
                      <a:pt x="30" y="0"/>
                    </a:moveTo>
                    <a:lnTo>
                      <a:pt x="0" y="20"/>
                    </a:lnTo>
                    <a:lnTo>
                      <a:pt x="34" y="34"/>
                    </a:lnTo>
                    <a:lnTo>
                      <a:pt x="66" y="12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18" name="Freeform 4889"/>
              <p:cNvSpPr>
                <a:spLocks noChangeAspect="1"/>
              </p:cNvSpPr>
              <p:nvPr/>
            </p:nvSpPr>
            <p:spPr bwMode="auto">
              <a:xfrm>
                <a:off x="4440" y="2234"/>
                <a:ext cx="66" cy="38"/>
              </a:xfrm>
              <a:custGeom>
                <a:avLst/>
                <a:gdLst>
                  <a:gd name="T0" fmla="*/ 32 w 66"/>
                  <a:gd name="T1" fmla="*/ 0 h 38"/>
                  <a:gd name="T2" fmla="*/ 0 w 66"/>
                  <a:gd name="T3" fmla="*/ 22 h 38"/>
                  <a:gd name="T4" fmla="*/ 36 w 66"/>
                  <a:gd name="T5" fmla="*/ 38 h 38"/>
                  <a:gd name="T6" fmla="*/ 66 w 66"/>
                  <a:gd name="T7" fmla="*/ 16 h 38"/>
                  <a:gd name="T8" fmla="*/ 32 w 66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8"/>
                  <a:gd name="T17" fmla="*/ 66 w 66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8">
                    <a:moveTo>
                      <a:pt x="32" y="0"/>
                    </a:moveTo>
                    <a:lnTo>
                      <a:pt x="0" y="22"/>
                    </a:lnTo>
                    <a:lnTo>
                      <a:pt x="36" y="38"/>
                    </a:lnTo>
                    <a:lnTo>
                      <a:pt x="66" y="16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827B"/>
              </a:solidFill>
              <a:ln w="0">
                <a:solidFill>
                  <a:srgbClr val="00827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19" name="Freeform 4890"/>
              <p:cNvSpPr>
                <a:spLocks noChangeAspect="1"/>
              </p:cNvSpPr>
              <p:nvPr/>
            </p:nvSpPr>
            <p:spPr bwMode="auto">
              <a:xfrm>
                <a:off x="4440" y="2234"/>
                <a:ext cx="66" cy="38"/>
              </a:xfrm>
              <a:custGeom>
                <a:avLst/>
                <a:gdLst>
                  <a:gd name="T0" fmla="*/ 32 w 66"/>
                  <a:gd name="T1" fmla="*/ 0 h 38"/>
                  <a:gd name="T2" fmla="*/ 0 w 66"/>
                  <a:gd name="T3" fmla="*/ 22 h 38"/>
                  <a:gd name="T4" fmla="*/ 36 w 66"/>
                  <a:gd name="T5" fmla="*/ 38 h 38"/>
                  <a:gd name="T6" fmla="*/ 66 w 66"/>
                  <a:gd name="T7" fmla="*/ 16 h 38"/>
                  <a:gd name="T8" fmla="*/ 32 w 66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8"/>
                  <a:gd name="T17" fmla="*/ 66 w 66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8">
                    <a:moveTo>
                      <a:pt x="32" y="0"/>
                    </a:moveTo>
                    <a:lnTo>
                      <a:pt x="0" y="22"/>
                    </a:lnTo>
                    <a:lnTo>
                      <a:pt x="36" y="38"/>
                    </a:lnTo>
                    <a:lnTo>
                      <a:pt x="66" y="16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20" name="Freeform 4891"/>
              <p:cNvSpPr>
                <a:spLocks noChangeAspect="1"/>
              </p:cNvSpPr>
              <p:nvPr/>
            </p:nvSpPr>
            <p:spPr bwMode="auto">
              <a:xfrm>
                <a:off x="4476" y="2250"/>
                <a:ext cx="66" cy="38"/>
              </a:xfrm>
              <a:custGeom>
                <a:avLst/>
                <a:gdLst>
                  <a:gd name="T0" fmla="*/ 30 w 66"/>
                  <a:gd name="T1" fmla="*/ 0 h 38"/>
                  <a:gd name="T2" fmla="*/ 0 w 66"/>
                  <a:gd name="T3" fmla="*/ 22 h 38"/>
                  <a:gd name="T4" fmla="*/ 36 w 66"/>
                  <a:gd name="T5" fmla="*/ 38 h 38"/>
                  <a:gd name="T6" fmla="*/ 66 w 66"/>
                  <a:gd name="T7" fmla="*/ 16 h 38"/>
                  <a:gd name="T8" fmla="*/ 30 w 66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8"/>
                  <a:gd name="T17" fmla="*/ 66 w 66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8">
                    <a:moveTo>
                      <a:pt x="30" y="0"/>
                    </a:moveTo>
                    <a:lnTo>
                      <a:pt x="0" y="22"/>
                    </a:lnTo>
                    <a:lnTo>
                      <a:pt x="36" y="38"/>
                    </a:lnTo>
                    <a:lnTo>
                      <a:pt x="66" y="16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5867B"/>
              </a:solidFill>
              <a:ln w="0">
                <a:solidFill>
                  <a:srgbClr val="05867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21" name="Freeform 4892"/>
              <p:cNvSpPr>
                <a:spLocks noChangeAspect="1"/>
              </p:cNvSpPr>
              <p:nvPr/>
            </p:nvSpPr>
            <p:spPr bwMode="auto">
              <a:xfrm>
                <a:off x="4476" y="2250"/>
                <a:ext cx="66" cy="38"/>
              </a:xfrm>
              <a:custGeom>
                <a:avLst/>
                <a:gdLst>
                  <a:gd name="T0" fmla="*/ 30 w 66"/>
                  <a:gd name="T1" fmla="*/ 0 h 38"/>
                  <a:gd name="T2" fmla="*/ 0 w 66"/>
                  <a:gd name="T3" fmla="*/ 22 h 38"/>
                  <a:gd name="T4" fmla="*/ 36 w 66"/>
                  <a:gd name="T5" fmla="*/ 38 h 38"/>
                  <a:gd name="T6" fmla="*/ 66 w 66"/>
                  <a:gd name="T7" fmla="*/ 16 h 38"/>
                  <a:gd name="T8" fmla="*/ 30 w 66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8"/>
                  <a:gd name="T17" fmla="*/ 66 w 66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8">
                    <a:moveTo>
                      <a:pt x="30" y="0"/>
                    </a:moveTo>
                    <a:lnTo>
                      <a:pt x="0" y="22"/>
                    </a:lnTo>
                    <a:lnTo>
                      <a:pt x="36" y="38"/>
                    </a:lnTo>
                    <a:lnTo>
                      <a:pt x="66" y="16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22" name="Freeform 4893"/>
              <p:cNvSpPr>
                <a:spLocks noChangeAspect="1"/>
              </p:cNvSpPr>
              <p:nvPr/>
            </p:nvSpPr>
            <p:spPr bwMode="auto">
              <a:xfrm>
                <a:off x="4512" y="2266"/>
                <a:ext cx="66" cy="40"/>
              </a:xfrm>
              <a:custGeom>
                <a:avLst/>
                <a:gdLst>
                  <a:gd name="T0" fmla="*/ 30 w 66"/>
                  <a:gd name="T1" fmla="*/ 0 h 40"/>
                  <a:gd name="T2" fmla="*/ 0 w 66"/>
                  <a:gd name="T3" fmla="*/ 22 h 40"/>
                  <a:gd name="T4" fmla="*/ 36 w 66"/>
                  <a:gd name="T5" fmla="*/ 40 h 40"/>
                  <a:gd name="T6" fmla="*/ 66 w 66"/>
                  <a:gd name="T7" fmla="*/ 18 h 40"/>
                  <a:gd name="T8" fmla="*/ 30 w 66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40"/>
                  <a:gd name="T17" fmla="*/ 66 w 66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40">
                    <a:moveTo>
                      <a:pt x="30" y="0"/>
                    </a:moveTo>
                    <a:lnTo>
                      <a:pt x="0" y="22"/>
                    </a:lnTo>
                    <a:lnTo>
                      <a:pt x="36" y="40"/>
                    </a:lnTo>
                    <a:lnTo>
                      <a:pt x="66" y="1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B8A7A"/>
              </a:solidFill>
              <a:ln w="0">
                <a:solidFill>
                  <a:srgbClr val="0B8A7A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23" name="Freeform 4894"/>
              <p:cNvSpPr>
                <a:spLocks noChangeAspect="1"/>
              </p:cNvSpPr>
              <p:nvPr/>
            </p:nvSpPr>
            <p:spPr bwMode="auto">
              <a:xfrm>
                <a:off x="4512" y="2266"/>
                <a:ext cx="66" cy="40"/>
              </a:xfrm>
              <a:custGeom>
                <a:avLst/>
                <a:gdLst>
                  <a:gd name="T0" fmla="*/ 30 w 66"/>
                  <a:gd name="T1" fmla="*/ 0 h 40"/>
                  <a:gd name="T2" fmla="*/ 0 w 66"/>
                  <a:gd name="T3" fmla="*/ 22 h 40"/>
                  <a:gd name="T4" fmla="*/ 36 w 66"/>
                  <a:gd name="T5" fmla="*/ 40 h 40"/>
                  <a:gd name="T6" fmla="*/ 66 w 66"/>
                  <a:gd name="T7" fmla="*/ 18 h 40"/>
                  <a:gd name="T8" fmla="*/ 30 w 66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40"/>
                  <a:gd name="T17" fmla="*/ 66 w 66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40">
                    <a:moveTo>
                      <a:pt x="30" y="0"/>
                    </a:moveTo>
                    <a:lnTo>
                      <a:pt x="0" y="22"/>
                    </a:lnTo>
                    <a:lnTo>
                      <a:pt x="36" y="40"/>
                    </a:lnTo>
                    <a:lnTo>
                      <a:pt x="66" y="18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24" name="Freeform 4895"/>
              <p:cNvSpPr>
                <a:spLocks noChangeAspect="1"/>
              </p:cNvSpPr>
              <p:nvPr/>
            </p:nvSpPr>
            <p:spPr bwMode="auto">
              <a:xfrm>
                <a:off x="4548" y="2284"/>
                <a:ext cx="68" cy="42"/>
              </a:xfrm>
              <a:custGeom>
                <a:avLst/>
                <a:gdLst>
                  <a:gd name="T0" fmla="*/ 30 w 68"/>
                  <a:gd name="T1" fmla="*/ 0 h 42"/>
                  <a:gd name="T2" fmla="*/ 0 w 68"/>
                  <a:gd name="T3" fmla="*/ 22 h 42"/>
                  <a:gd name="T4" fmla="*/ 36 w 68"/>
                  <a:gd name="T5" fmla="*/ 42 h 42"/>
                  <a:gd name="T6" fmla="*/ 68 w 68"/>
                  <a:gd name="T7" fmla="*/ 20 h 42"/>
                  <a:gd name="T8" fmla="*/ 30 w 68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42"/>
                  <a:gd name="T17" fmla="*/ 68 w 68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42">
                    <a:moveTo>
                      <a:pt x="30" y="0"/>
                    </a:moveTo>
                    <a:lnTo>
                      <a:pt x="0" y="22"/>
                    </a:lnTo>
                    <a:lnTo>
                      <a:pt x="36" y="42"/>
                    </a:lnTo>
                    <a:lnTo>
                      <a:pt x="68" y="2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118F78"/>
              </a:solidFill>
              <a:ln w="0">
                <a:solidFill>
                  <a:srgbClr val="118F7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25" name="Freeform 4896"/>
              <p:cNvSpPr>
                <a:spLocks noChangeAspect="1"/>
              </p:cNvSpPr>
              <p:nvPr/>
            </p:nvSpPr>
            <p:spPr bwMode="auto">
              <a:xfrm>
                <a:off x="4548" y="2284"/>
                <a:ext cx="68" cy="42"/>
              </a:xfrm>
              <a:custGeom>
                <a:avLst/>
                <a:gdLst>
                  <a:gd name="T0" fmla="*/ 30 w 68"/>
                  <a:gd name="T1" fmla="*/ 0 h 42"/>
                  <a:gd name="T2" fmla="*/ 0 w 68"/>
                  <a:gd name="T3" fmla="*/ 22 h 42"/>
                  <a:gd name="T4" fmla="*/ 36 w 68"/>
                  <a:gd name="T5" fmla="*/ 42 h 42"/>
                  <a:gd name="T6" fmla="*/ 68 w 68"/>
                  <a:gd name="T7" fmla="*/ 20 h 42"/>
                  <a:gd name="T8" fmla="*/ 30 w 68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42"/>
                  <a:gd name="T17" fmla="*/ 68 w 68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42">
                    <a:moveTo>
                      <a:pt x="30" y="0"/>
                    </a:moveTo>
                    <a:lnTo>
                      <a:pt x="0" y="22"/>
                    </a:lnTo>
                    <a:lnTo>
                      <a:pt x="36" y="42"/>
                    </a:lnTo>
                    <a:lnTo>
                      <a:pt x="68" y="20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26" name="Freeform 4897"/>
              <p:cNvSpPr>
                <a:spLocks noChangeAspect="1"/>
              </p:cNvSpPr>
              <p:nvPr/>
            </p:nvSpPr>
            <p:spPr bwMode="auto">
              <a:xfrm>
                <a:off x="4584" y="2304"/>
                <a:ext cx="70" cy="44"/>
              </a:xfrm>
              <a:custGeom>
                <a:avLst/>
                <a:gdLst>
                  <a:gd name="T0" fmla="*/ 32 w 70"/>
                  <a:gd name="T1" fmla="*/ 0 h 44"/>
                  <a:gd name="T2" fmla="*/ 0 w 70"/>
                  <a:gd name="T3" fmla="*/ 22 h 44"/>
                  <a:gd name="T4" fmla="*/ 38 w 70"/>
                  <a:gd name="T5" fmla="*/ 44 h 44"/>
                  <a:gd name="T6" fmla="*/ 70 w 70"/>
                  <a:gd name="T7" fmla="*/ 22 h 44"/>
                  <a:gd name="T8" fmla="*/ 32 w 70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44"/>
                  <a:gd name="T17" fmla="*/ 70 w 70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44">
                    <a:moveTo>
                      <a:pt x="32" y="0"/>
                    </a:moveTo>
                    <a:lnTo>
                      <a:pt x="0" y="22"/>
                    </a:lnTo>
                    <a:lnTo>
                      <a:pt x="38" y="44"/>
                    </a:lnTo>
                    <a:lnTo>
                      <a:pt x="70" y="2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169476"/>
              </a:solidFill>
              <a:ln w="0">
                <a:solidFill>
                  <a:srgbClr val="16947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27" name="Freeform 4898"/>
              <p:cNvSpPr>
                <a:spLocks noChangeAspect="1"/>
              </p:cNvSpPr>
              <p:nvPr/>
            </p:nvSpPr>
            <p:spPr bwMode="auto">
              <a:xfrm>
                <a:off x="4584" y="2304"/>
                <a:ext cx="70" cy="44"/>
              </a:xfrm>
              <a:custGeom>
                <a:avLst/>
                <a:gdLst>
                  <a:gd name="T0" fmla="*/ 32 w 70"/>
                  <a:gd name="T1" fmla="*/ 0 h 44"/>
                  <a:gd name="T2" fmla="*/ 0 w 70"/>
                  <a:gd name="T3" fmla="*/ 22 h 44"/>
                  <a:gd name="T4" fmla="*/ 38 w 70"/>
                  <a:gd name="T5" fmla="*/ 44 h 44"/>
                  <a:gd name="T6" fmla="*/ 70 w 70"/>
                  <a:gd name="T7" fmla="*/ 22 h 44"/>
                  <a:gd name="T8" fmla="*/ 32 w 70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44"/>
                  <a:gd name="T17" fmla="*/ 70 w 70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44">
                    <a:moveTo>
                      <a:pt x="32" y="0"/>
                    </a:moveTo>
                    <a:lnTo>
                      <a:pt x="0" y="22"/>
                    </a:lnTo>
                    <a:lnTo>
                      <a:pt x="38" y="44"/>
                    </a:lnTo>
                    <a:lnTo>
                      <a:pt x="70" y="22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28" name="Freeform 4899"/>
              <p:cNvSpPr>
                <a:spLocks noChangeAspect="1"/>
              </p:cNvSpPr>
              <p:nvPr/>
            </p:nvSpPr>
            <p:spPr bwMode="auto">
              <a:xfrm>
                <a:off x="4622" y="2326"/>
                <a:ext cx="70" cy="46"/>
              </a:xfrm>
              <a:custGeom>
                <a:avLst/>
                <a:gdLst>
                  <a:gd name="T0" fmla="*/ 32 w 70"/>
                  <a:gd name="T1" fmla="*/ 0 h 46"/>
                  <a:gd name="T2" fmla="*/ 0 w 70"/>
                  <a:gd name="T3" fmla="*/ 22 h 46"/>
                  <a:gd name="T4" fmla="*/ 38 w 70"/>
                  <a:gd name="T5" fmla="*/ 46 h 46"/>
                  <a:gd name="T6" fmla="*/ 70 w 70"/>
                  <a:gd name="T7" fmla="*/ 24 h 46"/>
                  <a:gd name="T8" fmla="*/ 32 w 70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46"/>
                  <a:gd name="T17" fmla="*/ 70 w 70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46">
                    <a:moveTo>
                      <a:pt x="32" y="0"/>
                    </a:moveTo>
                    <a:lnTo>
                      <a:pt x="0" y="22"/>
                    </a:lnTo>
                    <a:lnTo>
                      <a:pt x="38" y="46"/>
                    </a:lnTo>
                    <a:lnTo>
                      <a:pt x="70" y="24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1A9874"/>
              </a:solidFill>
              <a:ln w="0">
                <a:solidFill>
                  <a:srgbClr val="1A987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29" name="Freeform 4900"/>
              <p:cNvSpPr>
                <a:spLocks noChangeAspect="1"/>
              </p:cNvSpPr>
              <p:nvPr/>
            </p:nvSpPr>
            <p:spPr bwMode="auto">
              <a:xfrm>
                <a:off x="4622" y="2326"/>
                <a:ext cx="70" cy="46"/>
              </a:xfrm>
              <a:custGeom>
                <a:avLst/>
                <a:gdLst>
                  <a:gd name="T0" fmla="*/ 32 w 70"/>
                  <a:gd name="T1" fmla="*/ 0 h 46"/>
                  <a:gd name="T2" fmla="*/ 0 w 70"/>
                  <a:gd name="T3" fmla="*/ 22 h 46"/>
                  <a:gd name="T4" fmla="*/ 38 w 70"/>
                  <a:gd name="T5" fmla="*/ 46 h 46"/>
                  <a:gd name="T6" fmla="*/ 70 w 70"/>
                  <a:gd name="T7" fmla="*/ 24 h 46"/>
                  <a:gd name="T8" fmla="*/ 32 w 70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46"/>
                  <a:gd name="T17" fmla="*/ 70 w 70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46">
                    <a:moveTo>
                      <a:pt x="32" y="0"/>
                    </a:moveTo>
                    <a:lnTo>
                      <a:pt x="0" y="22"/>
                    </a:lnTo>
                    <a:lnTo>
                      <a:pt x="38" y="46"/>
                    </a:lnTo>
                    <a:lnTo>
                      <a:pt x="70" y="24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30" name="Freeform 4901"/>
              <p:cNvSpPr>
                <a:spLocks noChangeAspect="1"/>
              </p:cNvSpPr>
              <p:nvPr/>
            </p:nvSpPr>
            <p:spPr bwMode="auto">
              <a:xfrm>
                <a:off x="4660" y="2350"/>
                <a:ext cx="70" cy="48"/>
              </a:xfrm>
              <a:custGeom>
                <a:avLst/>
                <a:gdLst>
                  <a:gd name="T0" fmla="*/ 32 w 70"/>
                  <a:gd name="T1" fmla="*/ 0 h 48"/>
                  <a:gd name="T2" fmla="*/ 0 w 70"/>
                  <a:gd name="T3" fmla="*/ 22 h 48"/>
                  <a:gd name="T4" fmla="*/ 40 w 70"/>
                  <a:gd name="T5" fmla="*/ 48 h 48"/>
                  <a:gd name="T6" fmla="*/ 70 w 70"/>
                  <a:gd name="T7" fmla="*/ 24 h 48"/>
                  <a:gd name="T8" fmla="*/ 32 w 70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48"/>
                  <a:gd name="T17" fmla="*/ 70 w 70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48">
                    <a:moveTo>
                      <a:pt x="32" y="0"/>
                    </a:moveTo>
                    <a:lnTo>
                      <a:pt x="0" y="22"/>
                    </a:lnTo>
                    <a:lnTo>
                      <a:pt x="40" y="48"/>
                    </a:lnTo>
                    <a:lnTo>
                      <a:pt x="70" y="24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1B9B71"/>
              </a:solidFill>
              <a:ln w="0">
                <a:solidFill>
                  <a:srgbClr val="1B9B7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31" name="Freeform 4902"/>
              <p:cNvSpPr>
                <a:spLocks noChangeAspect="1"/>
              </p:cNvSpPr>
              <p:nvPr/>
            </p:nvSpPr>
            <p:spPr bwMode="auto">
              <a:xfrm>
                <a:off x="4660" y="2350"/>
                <a:ext cx="70" cy="48"/>
              </a:xfrm>
              <a:custGeom>
                <a:avLst/>
                <a:gdLst>
                  <a:gd name="T0" fmla="*/ 32 w 70"/>
                  <a:gd name="T1" fmla="*/ 0 h 48"/>
                  <a:gd name="T2" fmla="*/ 0 w 70"/>
                  <a:gd name="T3" fmla="*/ 22 h 48"/>
                  <a:gd name="T4" fmla="*/ 40 w 70"/>
                  <a:gd name="T5" fmla="*/ 48 h 48"/>
                  <a:gd name="T6" fmla="*/ 70 w 70"/>
                  <a:gd name="T7" fmla="*/ 24 h 48"/>
                  <a:gd name="T8" fmla="*/ 32 w 70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48"/>
                  <a:gd name="T17" fmla="*/ 70 w 70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48">
                    <a:moveTo>
                      <a:pt x="32" y="0"/>
                    </a:moveTo>
                    <a:lnTo>
                      <a:pt x="0" y="22"/>
                    </a:lnTo>
                    <a:lnTo>
                      <a:pt x="40" y="48"/>
                    </a:lnTo>
                    <a:lnTo>
                      <a:pt x="70" y="24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32" name="Freeform 4903"/>
              <p:cNvSpPr>
                <a:spLocks noChangeAspect="1"/>
              </p:cNvSpPr>
              <p:nvPr/>
            </p:nvSpPr>
            <p:spPr bwMode="auto">
              <a:xfrm>
                <a:off x="4700" y="2374"/>
                <a:ext cx="68" cy="48"/>
              </a:xfrm>
              <a:custGeom>
                <a:avLst/>
                <a:gdLst>
                  <a:gd name="T0" fmla="*/ 30 w 68"/>
                  <a:gd name="T1" fmla="*/ 0 h 48"/>
                  <a:gd name="T2" fmla="*/ 0 w 68"/>
                  <a:gd name="T3" fmla="*/ 24 h 48"/>
                  <a:gd name="T4" fmla="*/ 38 w 68"/>
                  <a:gd name="T5" fmla="*/ 48 h 48"/>
                  <a:gd name="T6" fmla="*/ 68 w 68"/>
                  <a:gd name="T7" fmla="*/ 26 h 48"/>
                  <a:gd name="T8" fmla="*/ 30 w 68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48"/>
                  <a:gd name="T17" fmla="*/ 68 w 68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48">
                    <a:moveTo>
                      <a:pt x="30" y="0"/>
                    </a:moveTo>
                    <a:lnTo>
                      <a:pt x="0" y="24"/>
                    </a:lnTo>
                    <a:lnTo>
                      <a:pt x="38" y="48"/>
                    </a:lnTo>
                    <a:lnTo>
                      <a:pt x="68" y="26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1A9C6F"/>
              </a:solidFill>
              <a:ln w="0">
                <a:solidFill>
                  <a:srgbClr val="1A9C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33" name="Freeform 4904"/>
              <p:cNvSpPr>
                <a:spLocks noChangeAspect="1"/>
              </p:cNvSpPr>
              <p:nvPr/>
            </p:nvSpPr>
            <p:spPr bwMode="auto">
              <a:xfrm>
                <a:off x="4700" y="2374"/>
                <a:ext cx="68" cy="48"/>
              </a:xfrm>
              <a:custGeom>
                <a:avLst/>
                <a:gdLst>
                  <a:gd name="T0" fmla="*/ 30 w 68"/>
                  <a:gd name="T1" fmla="*/ 0 h 48"/>
                  <a:gd name="T2" fmla="*/ 0 w 68"/>
                  <a:gd name="T3" fmla="*/ 24 h 48"/>
                  <a:gd name="T4" fmla="*/ 38 w 68"/>
                  <a:gd name="T5" fmla="*/ 48 h 48"/>
                  <a:gd name="T6" fmla="*/ 68 w 68"/>
                  <a:gd name="T7" fmla="*/ 26 h 48"/>
                  <a:gd name="T8" fmla="*/ 30 w 68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48"/>
                  <a:gd name="T17" fmla="*/ 68 w 68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48">
                    <a:moveTo>
                      <a:pt x="30" y="0"/>
                    </a:moveTo>
                    <a:lnTo>
                      <a:pt x="0" y="24"/>
                    </a:lnTo>
                    <a:lnTo>
                      <a:pt x="38" y="48"/>
                    </a:lnTo>
                    <a:lnTo>
                      <a:pt x="68" y="26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34" name="Freeform 4905"/>
              <p:cNvSpPr>
                <a:spLocks noChangeAspect="1"/>
              </p:cNvSpPr>
              <p:nvPr/>
            </p:nvSpPr>
            <p:spPr bwMode="auto">
              <a:xfrm>
                <a:off x="4738" y="2400"/>
                <a:ext cx="70" cy="46"/>
              </a:xfrm>
              <a:custGeom>
                <a:avLst/>
                <a:gdLst>
                  <a:gd name="T0" fmla="*/ 30 w 70"/>
                  <a:gd name="T1" fmla="*/ 0 h 46"/>
                  <a:gd name="T2" fmla="*/ 0 w 70"/>
                  <a:gd name="T3" fmla="*/ 22 h 46"/>
                  <a:gd name="T4" fmla="*/ 40 w 70"/>
                  <a:gd name="T5" fmla="*/ 46 h 46"/>
                  <a:gd name="T6" fmla="*/ 70 w 70"/>
                  <a:gd name="T7" fmla="*/ 24 h 46"/>
                  <a:gd name="T8" fmla="*/ 30 w 70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46"/>
                  <a:gd name="T17" fmla="*/ 70 w 70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46">
                    <a:moveTo>
                      <a:pt x="30" y="0"/>
                    </a:moveTo>
                    <a:lnTo>
                      <a:pt x="0" y="22"/>
                    </a:lnTo>
                    <a:lnTo>
                      <a:pt x="40" y="46"/>
                    </a:lnTo>
                    <a:lnTo>
                      <a:pt x="70" y="24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149B6D"/>
              </a:solidFill>
              <a:ln w="0">
                <a:solidFill>
                  <a:srgbClr val="149B6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35" name="Freeform 4906"/>
              <p:cNvSpPr>
                <a:spLocks noChangeAspect="1"/>
              </p:cNvSpPr>
              <p:nvPr/>
            </p:nvSpPr>
            <p:spPr bwMode="auto">
              <a:xfrm>
                <a:off x="4738" y="2400"/>
                <a:ext cx="70" cy="46"/>
              </a:xfrm>
              <a:custGeom>
                <a:avLst/>
                <a:gdLst>
                  <a:gd name="T0" fmla="*/ 30 w 70"/>
                  <a:gd name="T1" fmla="*/ 0 h 46"/>
                  <a:gd name="T2" fmla="*/ 0 w 70"/>
                  <a:gd name="T3" fmla="*/ 22 h 46"/>
                  <a:gd name="T4" fmla="*/ 40 w 70"/>
                  <a:gd name="T5" fmla="*/ 46 h 46"/>
                  <a:gd name="T6" fmla="*/ 70 w 70"/>
                  <a:gd name="T7" fmla="*/ 24 h 46"/>
                  <a:gd name="T8" fmla="*/ 30 w 70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46"/>
                  <a:gd name="T17" fmla="*/ 70 w 70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46">
                    <a:moveTo>
                      <a:pt x="30" y="0"/>
                    </a:moveTo>
                    <a:lnTo>
                      <a:pt x="0" y="22"/>
                    </a:lnTo>
                    <a:lnTo>
                      <a:pt x="40" y="46"/>
                    </a:lnTo>
                    <a:lnTo>
                      <a:pt x="70" y="24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36" name="Freeform 4907"/>
              <p:cNvSpPr>
                <a:spLocks noChangeAspect="1"/>
              </p:cNvSpPr>
              <p:nvPr/>
            </p:nvSpPr>
            <p:spPr bwMode="auto">
              <a:xfrm>
                <a:off x="4778" y="2424"/>
                <a:ext cx="70" cy="46"/>
              </a:xfrm>
              <a:custGeom>
                <a:avLst/>
                <a:gdLst>
                  <a:gd name="T0" fmla="*/ 30 w 70"/>
                  <a:gd name="T1" fmla="*/ 0 h 46"/>
                  <a:gd name="T2" fmla="*/ 0 w 70"/>
                  <a:gd name="T3" fmla="*/ 22 h 46"/>
                  <a:gd name="T4" fmla="*/ 40 w 70"/>
                  <a:gd name="T5" fmla="*/ 46 h 46"/>
                  <a:gd name="T6" fmla="*/ 70 w 70"/>
                  <a:gd name="T7" fmla="*/ 24 h 46"/>
                  <a:gd name="T8" fmla="*/ 30 w 70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46"/>
                  <a:gd name="T17" fmla="*/ 70 w 70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46">
                    <a:moveTo>
                      <a:pt x="30" y="0"/>
                    </a:moveTo>
                    <a:lnTo>
                      <a:pt x="0" y="22"/>
                    </a:lnTo>
                    <a:lnTo>
                      <a:pt x="40" y="46"/>
                    </a:lnTo>
                    <a:lnTo>
                      <a:pt x="70" y="24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B976D"/>
              </a:solidFill>
              <a:ln w="0">
                <a:solidFill>
                  <a:srgbClr val="0B976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37" name="Freeform 4908"/>
              <p:cNvSpPr>
                <a:spLocks noChangeAspect="1"/>
              </p:cNvSpPr>
              <p:nvPr/>
            </p:nvSpPr>
            <p:spPr bwMode="auto">
              <a:xfrm>
                <a:off x="4778" y="2424"/>
                <a:ext cx="70" cy="46"/>
              </a:xfrm>
              <a:custGeom>
                <a:avLst/>
                <a:gdLst>
                  <a:gd name="T0" fmla="*/ 30 w 70"/>
                  <a:gd name="T1" fmla="*/ 0 h 46"/>
                  <a:gd name="T2" fmla="*/ 0 w 70"/>
                  <a:gd name="T3" fmla="*/ 22 h 46"/>
                  <a:gd name="T4" fmla="*/ 40 w 70"/>
                  <a:gd name="T5" fmla="*/ 46 h 46"/>
                  <a:gd name="T6" fmla="*/ 70 w 70"/>
                  <a:gd name="T7" fmla="*/ 24 h 46"/>
                  <a:gd name="T8" fmla="*/ 30 w 70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46"/>
                  <a:gd name="T17" fmla="*/ 70 w 70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46">
                    <a:moveTo>
                      <a:pt x="30" y="0"/>
                    </a:moveTo>
                    <a:lnTo>
                      <a:pt x="0" y="22"/>
                    </a:lnTo>
                    <a:lnTo>
                      <a:pt x="40" y="46"/>
                    </a:lnTo>
                    <a:lnTo>
                      <a:pt x="70" y="24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38" name="Freeform 4909"/>
              <p:cNvSpPr>
                <a:spLocks noChangeAspect="1"/>
              </p:cNvSpPr>
              <p:nvPr/>
            </p:nvSpPr>
            <p:spPr bwMode="auto">
              <a:xfrm>
                <a:off x="4818" y="2448"/>
                <a:ext cx="72" cy="42"/>
              </a:xfrm>
              <a:custGeom>
                <a:avLst/>
                <a:gdLst>
                  <a:gd name="T0" fmla="*/ 30 w 72"/>
                  <a:gd name="T1" fmla="*/ 0 h 42"/>
                  <a:gd name="T2" fmla="*/ 0 w 72"/>
                  <a:gd name="T3" fmla="*/ 22 h 42"/>
                  <a:gd name="T4" fmla="*/ 42 w 72"/>
                  <a:gd name="T5" fmla="*/ 42 h 42"/>
                  <a:gd name="T6" fmla="*/ 72 w 72"/>
                  <a:gd name="T7" fmla="*/ 20 h 42"/>
                  <a:gd name="T8" fmla="*/ 30 w 72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42"/>
                  <a:gd name="T17" fmla="*/ 72 w 72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42">
                    <a:moveTo>
                      <a:pt x="30" y="0"/>
                    </a:moveTo>
                    <a:lnTo>
                      <a:pt x="0" y="22"/>
                    </a:lnTo>
                    <a:lnTo>
                      <a:pt x="42" y="42"/>
                    </a:lnTo>
                    <a:lnTo>
                      <a:pt x="72" y="2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1916E"/>
              </a:solidFill>
              <a:ln w="0">
                <a:solidFill>
                  <a:srgbClr val="01916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39" name="Freeform 4910"/>
              <p:cNvSpPr>
                <a:spLocks noChangeAspect="1"/>
              </p:cNvSpPr>
              <p:nvPr/>
            </p:nvSpPr>
            <p:spPr bwMode="auto">
              <a:xfrm>
                <a:off x="4818" y="2448"/>
                <a:ext cx="72" cy="42"/>
              </a:xfrm>
              <a:custGeom>
                <a:avLst/>
                <a:gdLst>
                  <a:gd name="T0" fmla="*/ 30 w 72"/>
                  <a:gd name="T1" fmla="*/ 0 h 42"/>
                  <a:gd name="T2" fmla="*/ 0 w 72"/>
                  <a:gd name="T3" fmla="*/ 22 h 42"/>
                  <a:gd name="T4" fmla="*/ 42 w 72"/>
                  <a:gd name="T5" fmla="*/ 42 h 42"/>
                  <a:gd name="T6" fmla="*/ 72 w 72"/>
                  <a:gd name="T7" fmla="*/ 20 h 42"/>
                  <a:gd name="T8" fmla="*/ 30 w 72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42"/>
                  <a:gd name="T17" fmla="*/ 72 w 72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42">
                    <a:moveTo>
                      <a:pt x="30" y="0"/>
                    </a:moveTo>
                    <a:lnTo>
                      <a:pt x="0" y="22"/>
                    </a:lnTo>
                    <a:lnTo>
                      <a:pt x="42" y="42"/>
                    </a:lnTo>
                    <a:lnTo>
                      <a:pt x="72" y="20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40" name="Freeform 4911"/>
              <p:cNvSpPr>
                <a:spLocks noChangeAspect="1"/>
              </p:cNvSpPr>
              <p:nvPr/>
            </p:nvSpPr>
            <p:spPr bwMode="auto">
              <a:xfrm>
                <a:off x="4860" y="2468"/>
                <a:ext cx="72" cy="40"/>
              </a:xfrm>
              <a:custGeom>
                <a:avLst/>
                <a:gdLst>
                  <a:gd name="T0" fmla="*/ 30 w 72"/>
                  <a:gd name="T1" fmla="*/ 0 h 40"/>
                  <a:gd name="T2" fmla="*/ 0 w 72"/>
                  <a:gd name="T3" fmla="*/ 22 h 40"/>
                  <a:gd name="T4" fmla="*/ 42 w 72"/>
                  <a:gd name="T5" fmla="*/ 40 h 40"/>
                  <a:gd name="T6" fmla="*/ 72 w 72"/>
                  <a:gd name="T7" fmla="*/ 18 h 40"/>
                  <a:gd name="T8" fmla="*/ 30 w 72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40"/>
                  <a:gd name="T17" fmla="*/ 72 w 72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40">
                    <a:moveTo>
                      <a:pt x="30" y="0"/>
                    </a:moveTo>
                    <a:lnTo>
                      <a:pt x="0" y="22"/>
                    </a:lnTo>
                    <a:lnTo>
                      <a:pt x="42" y="40"/>
                    </a:lnTo>
                    <a:lnTo>
                      <a:pt x="72" y="1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8A6F"/>
              </a:solidFill>
              <a:ln w="0">
                <a:solidFill>
                  <a:srgbClr val="008A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41" name="Freeform 4912"/>
              <p:cNvSpPr>
                <a:spLocks noChangeAspect="1"/>
              </p:cNvSpPr>
              <p:nvPr/>
            </p:nvSpPr>
            <p:spPr bwMode="auto">
              <a:xfrm>
                <a:off x="4860" y="2468"/>
                <a:ext cx="72" cy="40"/>
              </a:xfrm>
              <a:custGeom>
                <a:avLst/>
                <a:gdLst>
                  <a:gd name="T0" fmla="*/ 30 w 72"/>
                  <a:gd name="T1" fmla="*/ 0 h 40"/>
                  <a:gd name="T2" fmla="*/ 0 w 72"/>
                  <a:gd name="T3" fmla="*/ 22 h 40"/>
                  <a:gd name="T4" fmla="*/ 42 w 72"/>
                  <a:gd name="T5" fmla="*/ 40 h 40"/>
                  <a:gd name="T6" fmla="*/ 72 w 72"/>
                  <a:gd name="T7" fmla="*/ 18 h 40"/>
                  <a:gd name="T8" fmla="*/ 30 w 72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40"/>
                  <a:gd name="T17" fmla="*/ 72 w 72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40">
                    <a:moveTo>
                      <a:pt x="30" y="0"/>
                    </a:moveTo>
                    <a:lnTo>
                      <a:pt x="0" y="22"/>
                    </a:lnTo>
                    <a:lnTo>
                      <a:pt x="42" y="40"/>
                    </a:lnTo>
                    <a:lnTo>
                      <a:pt x="72" y="18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42" name="Freeform 4913"/>
              <p:cNvSpPr>
                <a:spLocks noChangeAspect="1"/>
              </p:cNvSpPr>
              <p:nvPr/>
            </p:nvSpPr>
            <p:spPr bwMode="auto">
              <a:xfrm>
                <a:off x="3748" y="2008"/>
                <a:ext cx="60" cy="26"/>
              </a:xfrm>
              <a:custGeom>
                <a:avLst/>
                <a:gdLst>
                  <a:gd name="T0" fmla="*/ 34 w 60"/>
                  <a:gd name="T1" fmla="*/ 0 h 26"/>
                  <a:gd name="T2" fmla="*/ 0 w 60"/>
                  <a:gd name="T3" fmla="*/ 14 h 26"/>
                  <a:gd name="T4" fmla="*/ 26 w 60"/>
                  <a:gd name="T5" fmla="*/ 26 h 26"/>
                  <a:gd name="T6" fmla="*/ 60 w 60"/>
                  <a:gd name="T7" fmla="*/ 12 h 26"/>
                  <a:gd name="T8" fmla="*/ 34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34" y="0"/>
                    </a:moveTo>
                    <a:lnTo>
                      <a:pt x="0" y="14"/>
                    </a:lnTo>
                    <a:lnTo>
                      <a:pt x="26" y="26"/>
                    </a:lnTo>
                    <a:lnTo>
                      <a:pt x="60" y="1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43" name="Freeform 4914"/>
              <p:cNvSpPr>
                <a:spLocks noChangeAspect="1"/>
              </p:cNvSpPr>
              <p:nvPr/>
            </p:nvSpPr>
            <p:spPr bwMode="auto">
              <a:xfrm>
                <a:off x="3748" y="2008"/>
                <a:ext cx="60" cy="26"/>
              </a:xfrm>
              <a:custGeom>
                <a:avLst/>
                <a:gdLst>
                  <a:gd name="T0" fmla="*/ 34 w 60"/>
                  <a:gd name="T1" fmla="*/ 0 h 26"/>
                  <a:gd name="T2" fmla="*/ 0 w 60"/>
                  <a:gd name="T3" fmla="*/ 14 h 26"/>
                  <a:gd name="T4" fmla="*/ 26 w 60"/>
                  <a:gd name="T5" fmla="*/ 26 h 26"/>
                  <a:gd name="T6" fmla="*/ 60 w 60"/>
                  <a:gd name="T7" fmla="*/ 12 h 26"/>
                  <a:gd name="T8" fmla="*/ 34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34" y="0"/>
                    </a:moveTo>
                    <a:lnTo>
                      <a:pt x="0" y="14"/>
                    </a:lnTo>
                    <a:lnTo>
                      <a:pt x="26" y="26"/>
                    </a:lnTo>
                    <a:lnTo>
                      <a:pt x="60" y="12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44" name="Freeform 4915"/>
              <p:cNvSpPr>
                <a:spLocks noChangeAspect="1"/>
              </p:cNvSpPr>
              <p:nvPr/>
            </p:nvSpPr>
            <p:spPr bwMode="auto">
              <a:xfrm>
                <a:off x="3774" y="2020"/>
                <a:ext cx="60" cy="26"/>
              </a:xfrm>
              <a:custGeom>
                <a:avLst/>
                <a:gdLst>
                  <a:gd name="T0" fmla="*/ 34 w 60"/>
                  <a:gd name="T1" fmla="*/ 0 h 26"/>
                  <a:gd name="T2" fmla="*/ 0 w 60"/>
                  <a:gd name="T3" fmla="*/ 14 h 26"/>
                  <a:gd name="T4" fmla="*/ 28 w 60"/>
                  <a:gd name="T5" fmla="*/ 26 h 26"/>
                  <a:gd name="T6" fmla="*/ 60 w 60"/>
                  <a:gd name="T7" fmla="*/ 12 h 26"/>
                  <a:gd name="T8" fmla="*/ 34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34" y="0"/>
                    </a:moveTo>
                    <a:lnTo>
                      <a:pt x="0" y="14"/>
                    </a:lnTo>
                    <a:lnTo>
                      <a:pt x="28" y="26"/>
                    </a:lnTo>
                    <a:lnTo>
                      <a:pt x="60" y="1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8A6F"/>
              </a:solidFill>
              <a:ln w="0">
                <a:solidFill>
                  <a:srgbClr val="008A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45" name="Freeform 4916"/>
              <p:cNvSpPr>
                <a:spLocks noChangeAspect="1"/>
              </p:cNvSpPr>
              <p:nvPr/>
            </p:nvSpPr>
            <p:spPr bwMode="auto">
              <a:xfrm>
                <a:off x="3774" y="2020"/>
                <a:ext cx="60" cy="26"/>
              </a:xfrm>
              <a:custGeom>
                <a:avLst/>
                <a:gdLst>
                  <a:gd name="T0" fmla="*/ 34 w 60"/>
                  <a:gd name="T1" fmla="*/ 0 h 26"/>
                  <a:gd name="T2" fmla="*/ 0 w 60"/>
                  <a:gd name="T3" fmla="*/ 14 h 26"/>
                  <a:gd name="T4" fmla="*/ 28 w 60"/>
                  <a:gd name="T5" fmla="*/ 26 h 26"/>
                  <a:gd name="T6" fmla="*/ 60 w 60"/>
                  <a:gd name="T7" fmla="*/ 12 h 26"/>
                  <a:gd name="T8" fmla="*/ 34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34" y="0"/>
                    </a:moveTo>
                    <a:lnTo>
                      <a:pt x="0" y="14"/>
                    </a:lnTo>
                    <a:lnTo>
                      <a:pt x="28" y="26"/>
                    </a:lnTo>
                    <a:lnTo>
                      <a:pt x="60" y="12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46" name="Freeform 4917"/>
              <p:cNvSpPr>
                <a:spLocks noChangeAspect="1"/>
              </p:cNvSpPr>
              <p:nvPr/>
            </p:nvSpPr>
            <p:spPr bwMode="auto">
              <a:xfrm>
                <a:off x="3802" y="2032"/>
                <a:ext cx="58" cy="26"/>
              </a:xfrm>
              <a:custGeom>
                <a:avLst/>
                <a:gdLst>
                  <a:gd name="T0" fmla="*/ 32 w 58"/>
                  <a:gd name="T1" fmla="*/ 0 h 26"/>
                  <a:gd name="T2" fmla="*/ 0 w 58"/>
                  <a:gd name="T3" fmla="*/ 14 h 26"/>
                  <a:gd name="T4" fmla="*/ 26 w 58"/>
                  <a:gd name="T5" fmla="*/ 26 h 26"/>
                  <a:gd name="T6" fmla="*/ 58 w 58"/>
                  <a:gd name="T7" fmla="*/ 12 h 26"/>
                  <a:gd name="T8" fmla="*/ 32 w 5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6"/>
                  <a:gd name="T17" fmla="*/ 58 w 5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6">
                    <a:moveTo>
                      <a:pt x="32" y="0"/>
                    </a:moveTo>
                    <a:lnTo>
                      <a:pt x="0" y="14"/>
                    </a:lnTo>
                    <a:lnTo>
                      <a:pt x="26" y="26"/>
                    </a:lnTo>
                    <a:lnTo>
                      <a:pt x="58" y="1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47" name="Freeform 4918"/>
              <p:cNvSpPr>
                <a:spLocks noChangeAspect="1"/>
              </p:cNvSpPr>
              <p:nvPr/>
            </p:nvSpPr>
            <p:spPr bwMode="auto">
              <a:xfrm>
                <a:off x="3802" y="2032"/>
                <a:ext cx="58" cy="26"/>
              </a:xfrm>
              <a:custGeom>
                <a:avLst/>
                <a:gdLst>
                  <a:gd name="T0" fmla="*/ 32 w 58"/>
                  <a:gd name="T1" fmla="*/ 0 h 26"/>
                  <a:gd name="T2" fmla="*/ 0 w 58"/>
                  <a:gd name="T3" fmla="*/ 14 h 26"/>
                  <a:gd name="T4" fmla="*/ 26 w 58"/>
                  <a:gd name="T5" fmla="*/ 26 h 26"/>
                  <a:gd name="T6" fmla="*/ 58 w 58"/>
                  <a:gd name="T7" fmla="*/ 12 h 26"/>
                  <a:gd name="T8" fmla="*/ 32 w 5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6"/>
                  <a:gd name="T17" fmla="*/ 58 w 5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6">
                    <a:moveTo>
                      <a:pt x="32" y="0"/>
                    </a:moveTo>
                    <a:lnTo>
                      <a:pt x="0" y="14"/>
                    </a:lnTo>
                    <a:lnTo>
                      <a:pt x="26" y="26"/>
                    </a:lnTo>
                    <a:lnTo>
                      <a:pt x="58" y="12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48" name="Freeform 4919"/>
              <p:cNvSpPr>
                <a:spLocks noChangeAspect="1"/>
              </p:cNvSpPr>
              <p:nvPr/>
            </p:nvSpPr>
            <p:spPr bwMode="auto">
              <a:xfrm>
                <a:off x="3828" y="2044"/>
                <a:ext cx="58" cy="26"/>
              </a:xfrm>
              <a:custGeom>
                <a:avLst/>
                <a:gdLst>
                  <a:gd name="T0" fmla="*/ 32 w 58"/>
                  <a:gd name="T1" fmla="*/ 0 h 26"/>
                  <a:gd name="T2" fmla="*/ 0 w 58"/>
                  <a:gd name="T3" fmla="*/ 14 h 26"/>
                  <a:gd name="T4" fmla="*/ 26 w 58"/>
                  <a:gd name="T5" fmla="*/ 26 h 26"/>
                  <a:gd name="T6" fmla="*/ 58 w 58"/>
                  <a:gd name="T7" fmla="*/ 12 h 26"/>
                  <a:gd name="T8" fmla="*/ 32 w 5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6"/>
                  <a:gd name="T17" fmla="*/ 58 w 5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6">
                    <a:moveTo>
                      <a:pt x="32" y="0"/>
                    </a:moveTo>
                    <a:lnTo>
                      <a:pt x="0" y="14"/>
                    </a:lnTo>
                    <a:lnTo>
                      <a:pt x="26" y="26"/>
                    </a:lnTo>
                    <a:lnTo>
                      <a:pt x="58" y="1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49" name="Freeform 4920"/>
              <p:cNvSpPr>
                <a:spLocks noChangeAspect="1"/>
              </p:cNvSpPr>
              <p:nvPr/>
            </p:nvSpPr>
            <p:spPr bwMode="auto">
              <a:xfrm>
                <a:off x="3828" y="2044"/>
                <a:ext cx="58" cy="26"/>
              </a:xfrm>
              <a:custGeom>
                <a:avLst/>
                <a:gdLst>
                  <a:gd name="T0" fmla="*/ 32 w 58"/>
                  <a:gd name="T1" fmla="*/ 0 h 26"/>
                  <a:gd name="T2" fmla="*/ 0 w 58"/>
                  <a:gd name="T3" fmla="*/ 14 h 26"/>
                  <a:gd name="T4" fmla="*/ 26 w 58"/>
                  <a:gd name="T5" fmla="*/ 26 h 26"/>
                  <a:gd name="T6" fmla="*/ 58 w 58"/>
                  <a:gd name="T7" fmla="*/ 12 h 26"/>
                  <a:gd name="T8" fmla="*/ 32 w 5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6"/>
                  <a:gd name="T17" fmla="*/ 58 w 5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6">
                    <a:moveTo>
                      <a:pt x="32" y="0"/>
                    </a:moveTo>
                    <a:lnTo>
                      <a:pt x="0" y="14"/>
                    </a:lnTo>
                    <a:lnTo>
                      <a:pt x="26" y="26"/>
                    </a:lnTo>
                    <a:lnTo>
                      <a:pt x="58" y="12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50" name="Freeform 4921"/>
              <p:cNvSpPr>
                <a:spLocks noChangeAspect="1"/>
              </p:cNvSpPr>
              <p:nvPr/>
            </p:nvSpPr>
            <p:spPr bwMode="auto">
              <a:xfrm>
                <a:off x="3854" y="2056"/>
                <a:ext cx="60" cy="26"/>
              </a:xfrm>
              <a:custGeom>
                <a:avLst/>
                <a:gdLst>
                  <a:gd name="T0" fmla="*/ 32 w 60"/>
                  <a:gd name="T1" fmla="*/ 0 h 26"/>
                  <a:gd name="T2" fmla="*/ 0 w 60"/>
                  <a:gd name="T3" fmla="*/ 14 h 26"/>
                  <a:gd name="T4" fmla="*/ 28 w 60"/>
                  <a:gd name="T5" fmla="*/ 26 h 26"/>
                  <a:gd name="T6" fmla="*/ 60 w 60"/>
                  <a:gd name="T7" fmla="*/ 12 h 26"/>
                  <a:gd name="T8" fmla="*/ 32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32" y="0"/>
                    </a:moveTo>
                    <a:lnTo>
                      <a:pt x="0" y="14"/>
                    </a:lnTo>
                    <a:lnTo>
                      <a:pt x="28" y="26"/>
                    </a:lnTo>
                    <a:lnTo>
                      <a:pt x="60" y="1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51" name="Freeform 4922"/>
              <p:cNvSpPr>
                <a:spLocks noChangeAspect="1"/>
              </p:cNvSpPr>
              <p:nvPr/>
            </p:nvSpPr>
            <p:spPr bwMode="auto">
              <a:xfrm>
                <a:off x="3854" y="2056"/>
                <a:ext cx="60" cy="26"/>
              </a:xfrm>
              <a:custGeom>
                <a:avLst/>
                <a:gdLst>
                  <a:gd name="T0" fmla="*/ 32 w 60"/>
                  <a:gd name="T1" fmla="*/ 0 h 26"/>
                  <a:gd name="T2" fmla="*/ 0 w 60"/>
                  <a:gd name="T3" fmla="*/ 14 h 26"/>
                  <a:gd name="T4" fmla="*/ 28 w 60"/>
                  <a:gd name="T5" fmla="*/ 26 h 26"/>
                  <a:gd name="T6" fmla="*/ 60 w 60"/>
                  <a:gd name="T7" fmla="*/ 12 h 26"/>
                  <a:gd name="T8" fmla="*/ 32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32" y="0"/>
                    </a:moveTo>
                    <a:lnTo>
                      <a:pt x="0" y="14"/>
                    </a:lnTo>
                    <a:lnTo>
                      <a:pt x="28" y="26"/>
                    </a:lnTo>
                    <a:lnTo>
                      <a:pt x="60" y="12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52" name="Freeform 4923"/>
              <p:cNvSpPr>
                <a:spLocks noChangeAspect="1"/>
              </p:cNvSpPr>
              <p:nvPr/>
            </p:nvSpPr>
            <p:spPr bwMode="auto">
              <a:xfrm>
                <a:off x="3882" y="2068"/>
                <a:ext cx="60" cy="26"/>
              </a:xfrm>
              <a:custGeom>
                <a:avLst/>
                <a:gdLst>
                  <a:gd name="T0" fmla="*/ 32 w 60"/>
                  <a:gd name="T1" fmla="*/ 0 h 26"/>
                  <a:gd name="T2" fmla="*/ 0 w 60"/>
                  <a:gd name="T3" fmla="*/ 14 h 26"/>
                  <a:gd name="T4" fmla="*/ 28 w 60"/>
                  <a:gd name="T5" fmla="*/ 26 h 26"/>
                  <a:gd name="T6" fmla="*/ 60 w 60"/>
                  <a:gd name="T7" fmla="*/ 12 h 26"/>
                  <a:gd name="T8" fmla="*/ 32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32" y="0"/>
                    </a:moveTo>
                    <a:lnTo>
                      <a:pt x="0" y="14"/>
                    </a:lnTo>
                    <a:lnTo>
                      <a:pt x="28" y="26"/>
                    </a:lnTo>
                    <a:lnTo>
                      <a:pt x="60" y="1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886F"/>
              </a:solidFill>
              <a:ln w="0">
                <a:solidFill>
                  <a:srgbClr val="0088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53" name="Freeform 4924"/>
              <p:cNvSpPr>
                <a:spLocks noChangeAspect="1"/>
              </p:cNvSpPr>
              <p:nvPr/>
            </p:nvSpPr>
            <p:spPr bwMode="auto">
              <a:xfrm>
                <a:off x="3882" y="2068"/>
                <a:ext cx="60" cy="26"/>
              </a:xfrm>
              <a:custGeom>
                <a:avLst/>
                <a:gdLst>
                  <a:gd name="T0" fmla="*/ 32 w 60"/>
                  <a:gd name="T1" fmla="*/ 0 h 26"/>
                  <a:gd name="T2" fmla="*/ 0 w 60"/>
                  <a:gd name="T3" fmla="*/ 14 h 26"/>
                  <a:gd name="T4" fmla="*/ 28 w 60"/>
                  <a:gd name="T5" fmla="*/ 26 h 26"/>
                  <a:gd name="T6" fmla="*/ 60 w 60"/>
                  <a:gd name="T7" fmla="*/ 12 h 26"/>
                  <a:gd name="T8" fmla="*/ 32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32" y="0"/>
                    </a:moveTo>
                    <a:lnTo>
                      <a:pt x="0" y="14"/>
                    </a:lnTo>
                    <a:lnTo>
                      <a:pt x="28" y="26"/>
                    </a:lnTo>
                    <a:lnTo>
                      <a:pt x="60" y="12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54" name="Freeform 4925"/>
              <p:cNvSpPr>
                <a:spLocks noChangeAspect="1"/>
              </p:cNvSpPr>
              <p:nvPr/>
            </p:nvSpPr>
            <p:spPr bwMode="auto">
              <a:xfrm>
                <a:off x="3910" y="2080"/>
                <a:ext cx="60" cy="26"/>
              </a:xfrm>
              <a:custGeom>
                <a:avLst/>
                <a:gdLst>
                  <a:gd name="T0" fmla="*/ 32 w 60"/>
                  <a:gd name="T1" fmla="*/ 0 h 26"/>
                  <a:gd name="T2" fmla="*/ 0 w 60"/>
                  <a:gd name="T3" fmla="*/ 14 h 26"/>
                  <a:gd name="T4" fmla="*/ 28 w 60"/>
                  <a:gd name="T5" fmla="*/ 26 h 26"/>
                  <a:gd name="T6" fmla="*/ 60 w 60"/>
                  <a:gd name="T7" fmla="*/ 12 h 26"/>
                  <a:gd name="T8" fmla="*/ 32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32" y="0"/>
                    </a:moveTo>
                    <a:lnTo>
                      <a:pt x="0" y="14"/>
                    </a:lnTo>
                    <a:lnTo>
                      <a:pt x="28" y="26"/>
                    </a:lnTo>
                    <a:lnTo>
                      <a:pt x="60" y="1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876F"/>
              </a:solidFill>
              <a:ln w="0">
                <a:solidFill>
                  <a:srgbClr val="0087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55" name="Freeform 4926"/>
              <p:cNvSpPr>
                <a:spLocks noChangeAspect="1"/>
              </p:cNvSpPr>
              <p:nvPr/>
            </p:nvSpPr>
            <p:spPr bwMode="auto">
              <a:xfrm>
                <a:off x="3910" y="2080"/>
                <a:ext cx="60" cy="26"/>
              </a:xfrm>
              <a:custGeom>
                <a:avLst/>
                <a:gdLst>
                  <a:gd name="T0" fmla="*/ 32 w 60"/>
                  <a:gd name="T1" fmla="*/ 0 h 26"/>
                  <a:gd name="T2" fmla="*/ 0 w 60"/>
                  <a:gd name="T3" fmla="*/ 14 h 26"/>
                  <a:gd name="T4" fmla="*/ 28 w 60"/>
                  <a:gd name="T5" fmla="*/ 26 h 26"/>
                  <a:gd name="T6" fmla="*/ 60 w 60"/>
                  <a:gd name="T7" fmla="*/ 12 h 26"/>
                  <a:gd name="T8" fmla="*/ 32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32" y="0"/>
                    </a:moveTo>
                    <a:lnTo>
                      <a:pt x="0" y="14"/>
                    </a:lnTo>
                    <a:lnTo>
                      <a:pt x="28" y="26"/>
                    </a:lnTo>
                    <a:lnTo>
                      <a:pt x="60" y="12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56" name="Freeform 4927"/>
              <p:cNvSpPr>
                <a:spLocks noChangeAspect="1"/>
              </p:cNvSpPr>
              <p:nvPr/>
            </p:nvSpPr>
            <p:spPr bwMode="auto">
              <a:xfrm>
                <a:off x="3938" y="2092"/>
                <a:ext cx="60" cy="26"/>
              </a:xfrm>
              <a:custGeom>
                <a:avLst/>
                <a:gdLst>
                  <a:gd name="T0" fmla="*/ 32 w 60"/>
                  <a:gd name="T1" fmla="*/ 0 h 26"/>
                  <a:gd name="T2" fmla="*/ 0 w 60"/>
                  <a:gd name="T3" fmla="*/ 14 h 26"/>
                  <a:gd name="T4" fmla="*/ 28 w 60"/>
                  <a:gd name="T5" fmla="*/ 26 h 26"/>
                  <a:gd name="T6" fmla="*/ 60 w 60"/>
                  <a:gd name="T7" fmla="*/ 12 h 26"/>
                  <a:gd name="T8" fmla="*/ 32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32" y="0"/>
                    </a:moveTo>
                    <a:lnTo>
                      <a:pt x="0" y="14"/>
                    </a:lnTo>
                    <a:lnTo>
                      <a:pt x="28" y="26"/>
                    </a:lnTo>
                    <a:lnTo>
                      <a:pt x="60" y="1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8670"/>
              </a:solidFill>
              <a:ln w="0">
                <a:solidFill>
                  <a:srgbClr val="0086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57" name="Freeform 4928"/>
              <p:cNvSpPr>
                <a:spLocks noChangeAspect="1"/>
              </p:cNvSpPr>
              <p:nvPr/>
            </p:nvSpPr>
            <p:spPr bwMode="auto">
              <a:xfrm>
                <a:off x="3938" y="2092"/>
                <a:ext cx="60" cy="26"/>
              </a:xfrm>
              <a:custGeom>
                <a:avLst/>
                <a:gdLst>
                  <a:gd name="T0" fmla="*/ 32 w 60"/>
                  <a:gd name="T1" fmla="*/ 0 h 26"/>
                  <a:gd name="T2" fmla="*/ 0 w 60"/>
                  <a:gd name="T3" fmla="*/ 14 h 26"/>
                  <a:gd name="T4" fmla="*/ 28 w 60"/>
                  <a:gd name="T5" fmla="*/ 26 h 26"/>
                  <a:gd name="T6" fmla="*/ 60 w 60"/>
                  <a:gd name="T7" fmla="*/ 12 h 26"/>
                  <a:gd name="T8" fmla="*/ 32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32" y="0"/>
                    </a:moveTo>
                    <a:lnTo>
                      <a:pt x="0" y="14"/>
                    </a:lnTo>
                    <a:lnTo>
                      <a:pt x="28" y="26"/>
                    </a:lnTo>
                    <a:lnTo>
                      <a:pt x="60" y="12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58" name="Freeform 4929"/>
              <p:cNvSpPr>
                <a:spLocks noChangeAspect="1"/>
              </p:cNvSpPr>
              <p:nvPr/>
            </p:nvSpPr>
            <p:spPr bwMode="auto">
              <a:xfrm>
                <a:off x="3966" y="2104"/>
                <a:ext cx="60" cy="26"/>
              </a:xfrm>
              <a:custGeom>
                <a:avLst/>
                <a:gdLst>
                  <a:gd name="T0" fmla="*/ 32 w 60"/>
                  <a:gd name="T1" fmla="*/ 0 h 26"/>
                  <a:gd name="T2" fmla="*/ 0 w 60"/>
                  <a:gd name="T3" fmla="*/ 14 h 26"/>
                  <a:gd name="T4" fmla="*/ 28 w 60"/>
                  <a:gd name="T5" fmla="*/ 26 h 26"/>
                  <a:gd name="T6" fmla="*/ 60 w 60"/>
                  <a:gd name="T7" fmla="*/ 10 h 26"/>
                  <a:gd name="T8" fmla="*/ 32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32" y="0"/>
                    </a:moveTo>
                    <a:lnTo>
                      <a:pt x="0" y="14"/>
                    </a:lnTo>
                    <a:lnTo>
                      <a:pt x="28" y="26"/>
                    </a:lnTo>
                    <a:lnTo>
                      <a:pt x="60" y="1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8470"/>
              </a:solidFill>
              <a:ln w="0">
                <a:solidFill>
                  <a:srgbClr val="0084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59" name="Freeform 4930"/>
              <p:cNvSpPr>
                <a:spLocks noChangeAspect="1"/>
              </p:cNvSpPr>
              <p:nvPr/>
            </p:nvSpPr>
            <p:spPr bwMode="auto">
              <a:xfrm>
                <a:off x="3966" y="2104"/>
                <a:ext cx="60" cy="26"/>
              </a:xfrm>
              <a:custGeom>
                <a:avLst/>
                <a:gdLst>
                  <a:gd name="T0" fmla="*/ 32 w 60"/>
                  <a:gd name="T1" fmla="*/ 0 h 26"/>
                  <a:gd name="T2" fmla="*/ 0 w 60"/>
                  <a:gd name="T3" fmla="*/ 14 h 26"/>
                  <a:gd name="T4" fmla="*/ 28 w 60"/>
                  <a:gd name="T5" fmla="*/ 26 h 26"/>
                  <a:gd name="T6" fmla="*/ 60 w 60"/>
                  <a:gd name="T7" fmla="*/ 10 h 26"/>
                  <a:gd name="T8" fmla="*/ 32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32" y="0"/>
                    </a:moveTo>
                    <a:lnTo>
                      <a:pt x="0" y="14"/>
                    </a:lnTo>
                    <a:lnTo>
                      <a:pt x="28" y="26"/>
                    </a:lnTo>
                    <a:lnTo>
                      <a:pt x="60" y="10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60" name="Freeform 4931"/>
              <p:cNvSpPr>
                <a:spLocks noChangeAspect="1"/>
              </p:cNvSpPr>
              <p:nvPr/>
            </p:nvSpPr>
            <p:spPr bwMode="auto">
              <a:xfrm>
                <a:off x="3994" y="2114"/>
                <a:ext cx="62" cy="28"/>
              </a:xfrm>
              <a:custGeom>
                <a:avLst/>
                <a:gdLst>
                  <a:gd name="T0" fmla="*/ 32 w 62"/>
                  <a:gd name="T1" fmla="*/ 0 h 28"/>
                  <a:gd name="T2" fmla="*/ 0 w 62"/>
                  <a:gd name="T3" fmla="*/ 16 h 28"/>
                  <a:gd name="T4" fmla="*/ 30 w 62"/>
                  <a:gd name="T5" fmla="*/ 28 h 28"/>
                  <a:gd name="T6" fmla="*/ 62 w 62"/>
                  <a:gd name="T7" fmla="*/ 12 h 28"/>
                  <a:gd name="T8" fmla="*/ 32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32" y="0"/>
                    </a:moveTo>
                    <a:lnTo>
                      <a:pt x="0" y="16"/>
                    </a:lnTo>
                    <a:lnTo>
                      <a:pt x="30" y="28"/>
                    </a:lnTo>
                    <a:lnTo>
                      <a:pt x="62" y="1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8270"/>
              </a:solidFill>
              <a:ln w="0">
                <a:solidFill>
                  <a:srgbClr val="0082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61" name="Freeform 4932"/>
              <p:cNvSpPr>
                <a:spLocks noChangeAspect="1"/>
              </p:cNvSpPr>
              <p:nvPr/>
            </p:nvSpPr>
            <p:spPr bwMode="auto">
              <a:xfrm>
                <a:off x="3994" y="2114"/>
                <a:ext cx="62" cy="28"/>
              </a:xfrm>
              <a:custGeom>
                <a:avLst/>
                <a:gdLst>
                  <a:gd name="T0" fmla="*/ 32 w 62"/>
                  <a:gd name="T1" fmla="*/ 0 h 28"/>
                  <a:gd name="T2" fmla="*/ 0 w 62"/>
                  <a:gd name="T3" fmla="*/ 16 h 28"/>
                  <a:gd name="T4" fmla="*/ 30 w 62"/>
                  <a:gd name="T5" fmla="*/ 28 h 28"/>
                  <a:gd name="T6" fmla="*/ 62 w 62"/>
                  <a:gd name="T7" fmla="*/ 12 h 28"/>
                  <a:gd name="T8" fmla="*/ 32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32" y="0"/>
                    </a:moveTo>
                    <a:lnTo>
                      <a:pt x="0" y="16"/>
                    </a:lnTo>
                    <a:lnTo>
                      <a:pt x="30" y="28"/>
                    </a:lnTo>
                    <a:lnTo>
                      <a:pt x="62" y="12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62" name="Freeform 4933"/>
              <p:cNvSpPr>
                <a:spLocks noChangeAspect="1"/>
              </p:cNvSpPr>
              <p:nvPr/>
            </p:nvSpPr>
            <p:spPr bwMode="auto">
              <a:xfrm>
                <a:off x="4024" y="2126"/>
                <a:ext cx="62" cy="28"/>
              </a:xfrm>
              <a:custGeom>
                <a:avLst/>
                <a:gdLst>
                  <a:gd name="T0" fmla="*/ 32 w 62"/>
                  <a:gd name="T1" fmla="*/ 0 h 28"/>
                  <a:gd name="T2" fmla="*/ 0 w 62"/>
                  <a:gd name="T3" fmla="*/ 16 h 28"/>
                  <a:gd name="T4" fmla="*/ 30 w 62"/>
                  <a:gd name="T5" fmla="*/ 28 h 28"/>
                  <a:gd name="T6" fmla="*/ 62 w 62"/>
                  <a:gd name="T7" fmla="*/ 10 h 28"/>
                  <a:gd name="T8" fmla="*/ 32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32" y="0"/>
                    </a:moveTo>
                    <a:lnTo>
                      <a:pt x="0" y="16"/>
                    </a:lnTo>
                    <a:lnTo>
                      <a:pt x="30" y="28"/>
                    </a:lnTo>
                    <a:lnTo>
                      <a:pt x="62" y="1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8170"/>
              </a:solidFill>
              <a:ln w="0">
                <a:solidFill>
                  <a:srgbClr val="0081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63" name="Freeform 4934"/>
              <p:cNvSpPr>
                <a:spLocks noChangeAspect="1"/>
              </p:cNvSpPr>
              <p:nvPr/>
            </p:nvSpPr>
            <p:spPr bwMode="auto">
              <a:xfrm>
                <a:off x="4024" y="2126"/>
                <a:ext cx="62" cy="28"/>
              </a:xfrm>
              <a:custGeom>
                <a:avLst/>
                <a:gdLst>
                  <a:gd name="T0" fmla="*/ 32 w 62"/>
                  <a:gd name="T1" fmla="*/ 0 h 28"/>
                  <a:gd name="T2" fmla="*/ 0 w 62"/>
                  <a:gd name="T3" fmla="*/ 16 h 28"/>
                  <a:gd name="T4" fmla="*/ 30 w 62"/>
                  <a:gd name="T5" fmla="*/ 28 h 28"/>
                  <a:gd name="T6" fmla="*/ 62 w 62"/>
                  <a:gd name="T7" fmla="*/ 10 h 28"/>
                  <a:gd name="T8" fmla="*/ 32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32" y="0"/>
                    </a:moveTo>
                    <a:lnTo>
                      <a:pt x="0" y="16"/>
                    </a:lnTo>
                    <a:lnTo>
                      <a:pt x="30" y="28"/>
                    </a:lnTo>
                    <a:lnTo>
                      <a:pt x="62" y="10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64" name="Freeform 4935"/>
              <p:cNvSpPr>
                <a:spLocks noChangeAspect="1"/>
              </p:cNvSpPr>
              <p:nvPr/>
            </p:nvSpPr>
            <p:spPr bwMode="auto">
              <a:xfrm>
                <a:off x="4054" y="2136"/>
                <a:ext cx="62" cy="28"/>
              </a:xfrm>
              <a:custGeom>
                <a:avLst/>
                <a:gdLst>
                  <a:gd name="T0" fmla="*/ 32 w 62"/>
                  <a:gd name="T1" fmla="*/ 0 h 28"/>
                  <a:gd name="T2" fmla="*/ 0 w 62"/>
                  <a:gd name="T3" fmla="*/ 18 h 28"/>
                  <a:gd name="T4" fmla="*/ 30 w 62"/>
                  <a:gd name="T5" fmla="*/ 28 h 28"/>
                  <a:gd name="T6" fmla="*/ 62 w 62"/>
                  <a:gd name="T7" fmla="*/ 12 h 28"/>
                  <a:gd name="T8" fmla="*/ 32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32" y="0"/>
                    </a:moveTo>
                    <a:lnTo>
                      <a:pt x="0" y="18"/>
                    </a:lnTo>
                    <a:lnTo>
                      <a:pt x="30" y="28"/>
                    </a:lnTo>
                    <a:lnTo>
                      <a:pt x="62" y="1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7E71"/>
              </a:solidFill>
              <a:ln w="0">
                <a:solidFill>
                  <a:srgbClr val="007E7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65" name="Freeform 4936"/>
              <p:cNvSpPr>
                <a:spLocks noChangeAspect="1"/>
              </p:cNvSpPr>
              <p:nvPr/>
            </p:nvSpPr>
            <p:spPr bwMode="auto">
              <a:xfrm>
                <a:off x="4054" y="2136"/>
                <a:ext cx="62" cy="28"/>
              </a:xfrm>
              <a:custGeom>
                <a:avLst/>
                <a:gdLst>
                  <a:gd name="T0" fmla="*/ 32 w 62"/>
                  <a:gd name="T1" fmla="*/ 0 h 28"/>
                  <a:gd name="T2" fmla="*/ 0 w 62"/>
                  <a:gd name="T3" fmla="*/ 18 h 28"/>
                  <a:gd name="T4" fmla="*/ 30 w 62"/>
                  <a:gd name="T5" fmla="*/ 28 h 28"/>
                  <a:gd name="T6" fmla="*/ 62 w 62"/>
                  <a:gd name="T7" fmla="*/ 12 h 28"/>
                  <a:gd name="T8" fmla="*/ 32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32" y="0"/>
                    </a:moveTo>
                    <a:lnTo>
                      <a:pt x="0" y="18"/>
                    </a:lnTo>
                    <a:lnTo>
                      <a:pt x="30" y="28"/>
                    </a:lnTo>
                    <a:lnTo>
                      <a:pt x="62" y="12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66" name="Freeform 4937"/>
              <p:cNvSpPr>
                <a:spLocks noChangeAspect="1"/>
              </p:cNvSpPr>
              <p:nvPr/>
            </p:nvSpPr>
            <p:spPr bwMode="auto">
              <a:xfrm>
                <a:off x="4084" y="2148"/>
                <a:ext cx="62" cy="26"/>
              </a:xfrm>
              <a:custGeom>
                <a:avLst/>
                <a:gdLst>
                  <a:gd name="T0" fmla="*/ 32 w 62"/>
                  <a:gd name="T1" fmla="*/ 0 h 26"/>
                  <a:gd name="T2" fmla="*/ 0 w 62"/>
                  <a:gd name="T3" fmla="*/ 16 h 26"/>
                  <a:gd name="T4" fmla="*/ 30 w 62"/>
                  <a:gd name="T5" fmla="*/ 26 h 26"/>
                  <a:gd name="T6" fmla="*/ 62 w 62"/>
                  <a:gd name="T7" fmla="*/ 10 h 26"/>
                  <a:gd name="T8" fmla="*/ 32 w 62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6"/>
                  <a:gd name="T17" fmla="*/ 62 w 6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6">
                    <a:moveTo>
                      <a:pt x="32" y="0"/>
                    </a:moveTo>
                    <a:lnTo>
                      <a:pt x="0" y="16"/>
                    </a:lnTo>
                    <a:lnTo>
                      <a:pt x="30" y="26"/>
                    </a:lnTo>
                    <a:lnTo>
                      <a:pt x="62" y="1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7C72"/>
              </a:solidFill>
              <a:ln w="0">
                <a:solidFill>
                  <a:srgbClr val="007C7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67" name="Freeform 4938"/>
              <p:cNvSpPr>
                <a:spLocks noChangeAspect="1"/>
              </p:cNvSpPr>
              <p:nvPr/>
            </p:nvSpPr>
            <p:spPr bwMode="auto">
              <a:xfrm>
                <a:off x="4084" y="2148"/>
                <a:ext cx="62" cy="26"/>
              </a:xfrm>
              <a:custGeom>
                <a:avLst/>
                <a:gdLst>
                  <a:gd name="T0" fmla="*/ 32 w 62"/>
                  <a:gd name="T1" fmla="*/ 0 h 26"/>
                  <a:gd name="T2" fmla="*/ 0 w 62"/>
                  <a:gd name="T3" fmla="*/ 16 h 26"/>
                  <a:gd name="T4" fmla="*/ 30 w 62"/>
                  <a:gd name="T5" fmla="*/ 26 h 26"/>
                  <a:gd name="T6" fmla="*/ 62 w 62"/>
                  <a:gd name="T7" fmla="*/ 10 h 26"/>
                  <a:gd name="T8" fmla="*/ 32 w 62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6"/>
                  <a:gd name="T17" fmla="*/ 62 w 6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6">
                    <a:moveTo>
                      <a:pt x="32" y="0"/>
                    </a:moveTo>
                    <a:lnTo>
                      <a:pt x="0" y="16"/>
                    </a:lnTo>
                    <a:lnTo>
                      <a:pt x="30" y="26"/>
                    </a:lnTo>
                    <a:lnTo>
                      <a:pt x="62" y="10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68" name="Freeform 4939"/>
              <p:cNvSpPr>
                <a:spLocks noChangeAspect="1"/>
              </p:cNvSpPr>
              <p:nvPr/>
            </p:nvSpPr>
            <p:spPr bwMode="auto">
              <a:xfrm>
                <a:off x="4114" y="2158"/>
                <a:ext cx="62" cy="28"/>
              </a:xfrm>
              <a:custGeom>
                <a:avLst/>
                <a:gdLst>
                  <a:gd name="T0" fmla="*/ 32 w 62"/>
                  <a:gd name="T1" fmla="*/ 0 h 28"/>
                  <a:gd name="T2" fmla="*/ 0 w 62"/>
                  <a:gd name="T3" fmla="*/ 16 h 28"/>
                  <a:gd name="T4" fmla="*/ 30 w 62"/>
                  <a:gd name="T5" fmla="*/ 28 h 28"/>
                  <a:gd name="T6" fmla="*/ 62 w 62"/>
                  <a:gd name="T7" fmla="*/ 10 h 28"/>
                  <a:gd name="T8" fmla="*/ 32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32" y="0"/>
                    </a:moveTo>
                    <a:lnTo>
                      <a:pt x="0" y="16"/>
                    </a:lnTo>
                    <a:lnTo>
                      <a:pt x="30" y="28"/>
                    </a:lnTo>
                    <a:lnTo>
                      <a:pt x="62" y="1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7B72"/>
              </a:solidFill>
              <a:ln w="0">
                <a:solidFill>
                  <a:srgbClr val="007B7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69" name="Freeform 4940"/>
              <p:cNvSpPr>
                <a:spLocks noChangeAspect="1"/>
              </p:cNvSpPr>
              <p:nvPr/>
            </p:nvSpPr>
            <p:spPr bwMode="auto">
              <a:xfrm>
                <a:off x="4114" y="2158"/>
                <a:ext cx="62" cy="28"/>
              </a:xfrm>
              <a:custGeom>
                <a:avLst/>
                <a:gdLst>
                  <a:gd name="T0" fmla="*/ 32 w 62"/>
                  <a:gd name="T1" fmla="*/ 0 h 28"/>
                  <a:gd name="T2" fmla="*/ 0 w 62"/>
                  <a:gd name="T3" fmla="*/ 16 h 28"/>
                  <a:gd name="T4" fmla="*/ 30 w 62"/>
                  <a:gd name="T5" fmla="*/ 28 h 28"/>
                  <a:gd name="T6" fmla="*/ 62 w 62"/>
                  <a:gd name="T7" fmla="*/ 10 h 28"/>
                  <a:gd name="T8" fmla="*/ 32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32" y="0"/>
                    </a:moveTo>
                    <a:lnTo>
                      <a:pt x="0" y="16"/>
                    </a:lnTo>
                    <a:lnTo>
                      <a:pt x="30" y="28"/>
                    </a:lnTo>
                    <a:lnTo>
                      <a:pt x="62" y="10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70" name="Freeform 4941"/>
              <p:cNvSpPr>
                <a:spLocks noChangeAspect="1"/>
              </p:cNvSpPr>
              <p:nvPr/>
            </p:nvSpPr>
            <p:spPr bwMode="auto">
              <a:xfrm>
                <a:off x="4144" y="2168"/>
                <a:ext cx="64" cy="28"/>
              </a:xfrm>
              <a:custGeom>
                <a:avLst/>
                <a:gdLst>
                  <a:gd name="T0" fmla="*/ 32 w 64"/>
                  <a:gd name="T1" fmla="*/ 0 h 28"/>
                  <a:gd name="T2" fmla="*/ 0 w 64"/>
                  <a:gd name="T3" fmla="*/ 18 h 28"/>
                  <a:gd name="T4" fmla="*/ 32 w 64"/>
                  <a:gd name="T5" fmla="*/ 28 h 28"/>
                  <a:gd name="T6" fmla="*/ 64 w 64"/>
                  <a:gd name="T7" fmla="*/ 10 h 28"/>
                  <a:gd name="T8" fmla="*/ 32 w 64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28"/>
                  <a:gd name="T17" fmla="*/ 64 w 64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28">
                    <a:moveTo>
                      <a:pt x="32" y="0"/>
                    </a:moveTo>
                    <a:lnTo>
                      <a:pt x="0" y="18"/>
                    </a:lnTo>
                    <a:lnTo>
                      <a:pt x="32" y="28"/>
                    </a:lnTo>
                    <a:lnTo>
                      <a:pt x="64" y="1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7974"/>
              </a:solidFill>
              <a:ln w="0">
                <a:solidFill>
                  <a:srgbClr val="00797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71" name="Freeform 4942"/>
              <p:cNvSpPr>
                <a:spLocks noChangeAspect="1"/>
              </p:cNvSpPr>
              <p:nvPr/>
            </p:nvSpPr>
            <p:spPr bwMode="auto">
              <a:xfrm>
                <a:off x="4144" y="2168"/>
                <a:ext cx="64" cy="28"/>
              </a:xfrm>
              <a:custGeom>
                <a:avLst/>
                <a:gdLst>
                  <a:gd name="T0" fmla="*/ 32 w 64"/>
                  <a:gd name="T1" fmla="*/ 0 h 28"/>
                  <a:gd name="T2" fmla="*/ 0 w 64"/>
                  <a:gd name="T3" fmla="*/ 18 h 28"/>
                  <a:gd name="T4" fmla="*/ 32 w 64"/>
                  <a:gd name="T5" fmla="*/ 28 h 28"/>
                  <a:gd name="T6" fmla="*/ 64 w 64"/>
                  <a:gd name="T7" fmla="*/ 10 h 28"/>
                  <a:gd name="T8" fmla="*/ 32 w 64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28"/>
                  <a:gd name="T17" fmla="*/ 64 w 64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28">
                    <a:moveTo>
                      <a:pt x="32" y="0"/>
                    </a:moveTo>
                    <a:lnTo>
                      <a:pt x="0" y="18"/>
                    </a:lnTo>
                    <a:lnTo>
                      <a:pt x="32" y="28"/>
                    </a:lnTo>
                    <a:lnTo>
                      <a:pt x="64" y="10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72" name="Freeform 4943"/>
              <p:cNvSpPr>
                <a:spLocks noChangeAspect="1"/>
              </p:cNvSpPr>
              <p:nvPr/>
            </p:nvSpPr>
            <p:spPr bwMode="auto">
              <a:xfrm>
                <a:off x="4176" y="2178"/>
                <a:ext cx="64" cy="28"/>
              </a:xfrm>
              <a:custGeom>
                <a:avLst/>
                <a:gdLst>
                  <a:gd name="T0" fmla="*/ 32 w 64"/>
                  <a:gd name="T1" fmla="*/ 0 h 28"/>
                  <a:gd name="T2" fmla="*/ 0 w 64"/>
                  <a:gd name="T3" fmla="*/ 18 h 28"/>
                  <a:gd name="T4" fmla="*/ 32 w 64"/>
                  <a:gd name="T5" fmla="*/ 28 h 28"/>
                  <a:gd name="T6" fmla="*/ 64 w 64"/>
                  <a:gd name="T7" fmla="*/ 10 h 28"/>
                  <a:gd name="T8" fmla="*/ 32 w 64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28"/>
                  <a:gd name="T17" fmla="*/ 64 w 64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28">
                    <a:moveTo>
                      <a:pt x="32" y="0"/>
                    </a:moveTo>
                    <a:lnTo>
                      <a:pt x="0" y="18"/>
                    </a:lnTo>
                    <a:lnTo>
                      <a:pt x="32" y="28"/>
                    </a:lnTo>
                    <a:lnTo>
                      <a:pt x="64" y="1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7875"/>
              </a:solidFill>
              <a:ln w="0">
                <a:solidFill>
                  <a:srgbClr val="00787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73" name="Freeform 4944"/>
              <p:cNvSpPr>
                <a:spLocks noChangeAspect="1"/>
              </p:cNvSpPr>
              <p:nvPr/>
            </p:nvSpPr>
            <p:spPr bwMode="auto">
              <a:xfrm>
                <a:off x="4176" y="2178"/>
                <a:ext cx="64" cy="28"/>
              </a:xfrm>
              <a:custGeom>
                <a:avLst/>
                <a:gdLst>
                  <a:gd name="T0" fmla="*/ 32 w 64"/>
                  <a:gd name="T1" fmla="*/ 0 h 28"/>
                  <a:gd name="T2" fmla="*/ 0 w 64"/>
                  <a:gd name="T3" fmla="*/ 18 h 28"/>
                  <a:gd name="T4" fmla="*/ 32 w 64"/>
                  <a:gd name="T5" fmla="*/ 28 h 28"/>
                  <a:gd name="T6" fmla="*/ 64 w 64"/>
                  <a:gd name="T7" fmla="*/ 10 h 28"/>
                  <a:gd name="T8" fmla="*/ 32 w 64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28"/>
                  <a:gd name="T17" fmla="*/ 64 w 64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28">
                    <a:moveTo>
                      <a:pt x="32" y="0"/>
                    </a:moveTo>
                    <a:lnTo>
                      <a:pt x="0" y="18"/>
                    </a:lnTo>
                    <a:lnTo>
                      <a:pt x="32" y="28"/>
                    </a:lnTo>
                    <a:lnTo>
                      <a:pt x="64" y="10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74" name="Freeform 4945"/>
              <p:cNvSpPr>
                <a:spLocks noChangeAspect="1"/>
              </p:cNvSpPr>
              <p:nvPr/>
            </p:nvSpPr>
            <p:spPr bwMode="auto">
              <a:xfrm>
                <a:off x="4208" y="2188"/>
                <a:ext cx="64" cy="28"/>
              </a:xfrm>
              <a:custGeom>
                <a:avLst/>
                <a:gdLst>
                  <a:gd name="T0" fmla="*/ 32 w 64"/>
                  <a:gd name="T1" fmla="*/ 0 h 28"/>
                  <a:gd name="T2" fmla="*/ 0 w 64"/>
                  <a:gd name="T3" fmla="*/ 18 h 28"/>
                  <a:gd name="T4" fmla="*/ 32 w 64"/>
                  <a:gd name="T5" fmla="*/ 28 h 28"/>
                  <a:gd name="T6" fmla="*/ 64 w 64"/>
                  <a:gd name="T7" fmla="*/ 10 h 28"/>
                  <a:gd name="T8" fmla="*/ 32 w 64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28"/>
                  <a:gd name="T17" fmla="*/ 64 w 64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28">
                    <a:moveTo>
                      <a:pt x="32" y="0"/>
                    </a:moveTo>
                    <a:lnTo>
                      <a:pt x="0" y="18"/>
                    </a:lnTo>
                    <a:lnTo>
                      <a:pt x="32" y="28"/>
                    </a:lnTo>
                    <a:lnTo>
                      <a:pt x="64" y="1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7876"/>
              </a:solidFill>
              <a:ln w="0">
                <a:solidFill>
                  <a:srgbClr val="00787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75" name="Freeform 4946"/>
              <p:cNvSpPr>
                <a:spLocks noChangeAspect="1"/>
              </p:cNvSpPr>
              <p:nvPr/>
            </p:nvSpPr>
            <p:spPr bwMode="auto">
              <a:xfrm>
                <a:off x="4208" y="2188"/>
                <a:ext cx="64" cy="28"/>
              </a:xfrm>
              <a:custGeom>
                <a:avLst/>
                <a:gdLst>
                  <a:gd name="T0" fmla="*/ 32 w 64"/>
                  <a:gd name="T1" fmla="*/ 0 h 28"/>
                  <a:gd name="T2" fmla="*/ 0 w 64"/>
                  <a:gd name="T3" fmla="*/ 18 h 28"/>
                  <a:gd name="T4" fmla="*/ 32 w 64"/>
                  <a:gd name="T5" fmla="*/ 28 h 28"/>
                  <a:gd name="T6" fmla="*/ 64 w 64"/>
                  <a:gd name="T7" fmla="*/ 10 h 28"/>
                  <a:gd name="T8" fmla="*/ 32 w 64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28"/>
                  <a:gd name="T17" fmla="*/ 64 w 64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28">
                    <a:moveTo>
                      <a:pt x="32" y="0"/>
                    </a:moveTo>
                    <a:lnTo>
                      <a:pt x="0" y="18"/>
                    </a:lnTo>
                    <a:lnTo>
                      <a:pt x="32" y="28"/>
                    </a:lnTo>
                    <a:lnTo>
                      <a:pt x="64" y="10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76" name="Freeform 4947"/>
              <p:cNvSpPr>
                <a:spLocks noChangeAspect="1"/>
              </p:cNvSpPr>
              <p:nvPr/>
            </p:nvSpPr>
            <p:spPr bwMode="auto">
              <a:xfrm>
                <a:off x="4240" y="2198"/>
                <a:ext cx="64" cy="30"/>
              </a:xfrm>
              <a:custGeom>
                <a:avLst/>
                <a:gdLst>
                  <a:gd name="T0" fmla="*/ 32 w 64"/>
                  <a:gd name="T1" fmla="*/ 0 h 30"/>
                  <a:gd name="T2" fmla="*/ 0 w 64"/>
                  <a:gd name="T3" fmla="*/ 18 h 30"/>
                  <a:gd name="T4" fmla="*/ 32 w 64"/>
                  <a:gd name="T5" fmla="*/ 30 h 30"/>
                  <a:gd name="T6" fmla="*/ 64 w 64"/>
                  <a:gd name="T7" fmla="*/ 10 h 30"/>
                  <a:gd name="T8" fmla="*/ 32 w 64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0"/>
                  <a:gd name="T17" fmla="*/ 64 w 6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0">
                    <a:moveTo>
                      <a:pt x="32" y="0"/>
                    </a:moveTo>
                    <a:lnTo>
                      <a:pt x="0" y="18"/>
                    </a:lnTo>
                    <a:lnTo>
                      <a:pt x="32" y="30"/>
                    </a:lnTo>
                    <a:lnTo>
                      <a:pt x="64" y="1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7877"/>
              </a:solidFill>
              <a:ln w="0">
                <a:solidFill>
                  <a:srgbClr val="00787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77" name="Freeform 4948"/>
              <p:cNvSpPr>
                <a:spLocks noChangeAspect="1"/>
              </p:cNvSpPr>
              <p:nvPr/>
            </p:nvSpPr>
            <p:spPr bwMode="auto">
              <a:xfrm>
                <a:off x="4240" y="2198"/>
                <a:ext cx="64" cy="30"/>
              </a:xfrm>
              <a:custGeom>
                <a:avLst/>
                <a:gdLst>
                  <a:gd name="T0" fmla="*/ 32 w 64"/>
                  <a:gd name="T1" fmla="*/ 0 h 30"/>
                  <a:gd name="T2" fmla="*/ 0 w 64"/>
                  <a:gd name="T3" fmla="*/ 18 h 30"/>
                  <a:gd name="T4" fmla="*/ 32 w 64"/>
                  <a:gd name="T5" fmla="*/ 30 h 30"/>
                  <a:gd name="T6" fmla="*/ 64 w 64"/>
                  <a:gd name="T7" fmla="*/ 10 h 30"/>
                  <a:gd name="T8" fmla="*/ 32 w 64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0"/>
                  <a:gd name="T17" fmla="*/ 64 w 6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0">
                    <a:moveTo>
                      <a:pt x="32" y="0"/>
                    </a:moveTo>
                    <a:lnTo>
                      <a:pt x="0" y="18"/>
                    </a:lnTo>
                    <a:lnTo>
                      <a:pt x="32" y="30"/>
                    </a:lnTo>
                    <a:lnTo>
                      <a:pt x="64" y="10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78" name="Freeform 4949"/>
              <p:cNvSpPr>
                <a:spLocks noChangeAspect="1"/>
              </p:cNvSpPr>
              <p:nvPr/>
            </p:nvSpPr>
            <p:spPr bwMode="auto">
              <a:xfrm>
                <a:off x="4272" y="2208"/>
                <a:ext cx="66" cy="30"/>
              </a:xfrm>
              <a:custGeom>
                <a:avLst/>
                <a:gdLst>
                  <a:gd name="T0" fmla="*/ 32 w 66"/>
                  <a:gd name="T1" fmla="*/ 0 h 30"/>
                  <a:gd name="T2" fmla="*/ 0 w 66"/>
                  <a:gd name="T3" fmla="*/ 20 h 30"/>
                  <a:gd name="T4" fmla="*/ 34 w 66"/>
                  <a:gd name="T5" fmla="*/ 30 h 30"/>
                  <a:gd name="T6" fmla="*/ 66 w 66"/>
                  <a:gd name="T7" fmla="*/ 10 h 30"/>
                  <a:gd name="T8" fmla="*/ 32 w 66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0"/>
                  <a:gd name="T17" fmla="*/ 66 w 66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0">
                    <a:moveTo>
                      <a:pt x="32" y="0"/>
                    </a:moveTo>
                    <a:lnTo>
                      <a:pt x="0" y="20"/>
                    </a:lnTo>
                    <a:lnTo>
                      <a:pt x="34" y="30"/>
                    </a:lnTo>
                    <a:lnTo>
                      <a:pt x="66" y="1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7878"/>
              </a:solidFill>
              <a:ln w="0">
                <a:solidFill>
                  <a:srgbClr val="00787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79" name="Freeform 4950"/>
              <p:cNvSpPr>
                <a:spLocks noChangeAspect="1"/>
              </p:cNvSpPr>
              <p:nvPr/>
            </p:nvSpPr>
            <p:spPr bwMode="auto">
              <a:xfrm>
                <a:off x="4272" y="2208"/>
                <a:ext cx="66" cy="30"/>
              </a:xfrm>
              <a:custGeom>
                <a:avLst/>
                <a:gdLst>
                  <a:gd name="T0" fmla="*/ 32 w 66"/>
                  <a:gd name="T1" fmla="*/ 0 h 30"/>
                  <a:gd name="T2" fmla="*/ 0 w 66"/>
                  <a:gd name="T3" fmla="*/ 20 h 30"/>
                  <a:gd name="T4" fmla="*/ 34 w 66"/>
                  <a:gd name="T5" fmla="*/ 30 h 30"/>
                  <a:gd name="T6" fmla="*/ 66 w 66"/>
                  <a:gd name="T7" fmla="*/ 10 h 30"/>
                  <a:gd name="T8" fmla="*/ 32 w 66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0"/>
                  <a:gd name="T17" fmla="*/ 66 w 66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0">
                    <a:moveTo>
                      <a:pt x="32" y="0"/>
                    </a:moveTo>
                    <a:lnTo>
                      <a:pt x="0" y="20"/>
                    </a:lnTo>
                    <a:lnTo>
                      <a:pt x="34" y="30"/>
                    </a:lnTo>
                    <a:lnTo>
                      <a:pt x="66" y="10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80" name="Freeform 4951"/>
              <p:cNvSpPr>
                <a:spLocks noChangeAspect="1"/>
              </p:cNvSpPr>
              <p:nvPr/>
            </p:nvSpPr>
            <p:spPr bwMode="auto">
              <a:xfrm>
                <a:off x="4306" y="2218"/>
                <a:ext cx="64" cy="32"/>
              </a:xfrm>
              <a:custGeom>
                <a:avLst/>
                <a:gdLst>
                  <a:gd name="T0" fmla="*/ 32 w 64"/>
                  <a:gd name="T1" fmla="*/ 0 h 32"/>
                  <a:gd name="T2" fmla="*/ 0 w 64"/>
                  <a:gd name="T3" fmla="*/ 20 h 32"/>
                  <a:gd name="T4" fmla="*/ 34 w 64"/>
                  <a:gd name="T5" fmla="*/ 32 h 32"/>
                  <a:gd name="T6" fmla="*/ 64 w 64"/>
                  <a:gd name="T7" fmla="*/ 12 h 32"/>
                  <a:gd name="T8" fmla="*/ 32 w 64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2"/>
                  <a:gd name="T17" fmla="*/ 64 w 64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2">
                    <a:moveTo>
                      <a:pt x="32" y="0"/>
                    </a:moveTo>
                    <a:lnTo>
                      <a:pt x="0" y="20"/>
                    </a:lnTo>
                    <a:lnTo>
                      <a:pt x="34" y="32"/>
                    </a:lnTo>
                    <a:lnTo>
                      <a:pt x="64" y="1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7A79"/>
              </a:solidFill>
              <a:ln w="0">
                <a:solidFill>
                  <a:srgbClr val="007A7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81" name="Freeform 4952"/>
              <p:cNvSpPr>
                <a:spLocks noChangeAspect="1"/>
              </p:cNvSpPr>
              <p:nvPr/>
            </p:nvSpPr>
            <p:spPr bwMode="auto">
              <a:xfrm>
                <a:off x="4306" y="2218"/>
                <a:ext cx="64" cy="32"/>
              </a:xfrm>
              <a:custGeom>
                <a:avLst/>
                <a:gdLst>
                  <a:gd name="T0" fmla="*/ 32 w 64"/>
                  <a:gd name="T1" fmla="*/ 0 h 32"/>
                  <a:gd name="T2" fmla="*/ 0 w 64"/>
                  <a:gd name="T3" fmla="*/ 20 h 32"/>
                  <a:gd name="T4" fmla="*/ 34 w 64"/>
                  <a:gd name="T5" fmla="*/ 32 h 32"/>
                  <a:gd name="T6" fmla="*/ 64 w 64"/>
                  <a:gd name="T7" fmla="*/ 12 h 32"/>
                  <a:gd name="T8" fmla="*/ 32 w 64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2"/>
                  <a:gd name="T17" fmla="*/ 64 w 64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2">
                    <a:moveTo>
                      <a:pt x="32" y="0"/>
                    </a:moveTo>
                    <a:lnTo>
                      <a:pt x="0" y="20"/>
                    </a:lnTo>
                    <a:lnTo>
                      <a:pt x="34" y="32"/>
                    </a:lnTo>
                    <a:lnTo>
                      <a:pt x="64" y="12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82" name="Freeform 4953"/>
              <p:cNvSpPr>
                <a:spLocks noChangeAspect="1"/>
              </p:cNvSpPr>
              <p:nvPr/>
            </p:nvSpPr>
            <p:spPr bwMode="auto">
              <a:xfrm>
                <a:off x="4340" y="2230"/>
                <a:ext cx="66" cy="34"/>
              </a:xfrm>
              <a:custGeom>
                <a:avLst/>
                <a:gdLst>
                  <a:gd name="T0" fmla="*/ 30 w 66"/>
                  <a:gd name="T1" fmla="*/ 0 h 34"/>
                  <a:gd name="T2" fmla="*/ 0 w 66"/>
                  <a:gd name="T3" fmla="*/ 20 h 34"/>
                  <a:gd name="T4" fmla="*/ 34 w 66"/>
                  <a:gd name="T5" fmla="*/ 34 h 34"/>
                  <a:gd name="T6" fmla="*/ 66 w 66"/>
                  <a:gd name="T7" fmla="*/ 12 h 34"/>
                  <a:gd name="T8" fmla="*/ 30 w 66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4"/>
                  <a:gd name="T17" fmla="*/ 66 w 66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4">
                    <a:moveTo>
                      <a:pt x="30" y="0"/>
                    </a:moveTo>
                    <a:lnTo>
                      <a:pt x="0" y="20"/>
                    </a:lnTo>
                    <a:lnTo>
                      <a:pt x="34" y="34"/>
                    </a:lnTo>
                    <a:lnTo>
                      <a:pt x="66" y="1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7C7A"/>
              </a:solidFill>
              <a:ln w="0">
                <a:solidFill>
                  <a:srgbClr val="007C7A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83" name="Freeform 4954"/>
              <p:cNvSpPr>
                <a:spLocks noChangeAspect="1"/>
              </p:cNvSpPr>
              <p:nvPr/>
            </p:nvSpPr>
            <p:spPr bwMode="auto">
              <a:xfrm>
                <a:off x="4340" y="2230"/>
                <a:ext cx="66" cy="34"/>
              </a:xfrm>
              <a:custGeom>
                <a:avLst/>
                <a:gdLst>
                  <a:gd name="T0" fmla="*/ 30 w 66"/>
                  <a:gd name="T1" fmla="*/ 0 h 34"/>
                  <a:gd name="T2" fmla="*/ 0 w 66"/>
                  <a:gd name="T3" fmla="*/ 20 h 34"/>
                  <a:gd name="T4" fmla="*/ 34 w 66"/>
                  <a:gd name="T5" fmla="*/ 34 h 34"/>
                  <a:gd name="T6" fmla="*/ 66 w 66"/>
                  <a:gd name="T7" fmla="*/ 12 h 34"/>
                  <a:gd name="T8" fmla="*/ 30 w 66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4"/>
                  <a:gd name="T17" fmla="*/ 66 w 66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4">
                    <a:moveTo>
                      <a:pt x="30" y="0"/>
                    </a:moveTo>
                    <a:lnTo>
                      <a:pt x="0" y="20"/>
                    </a:lnTo>
                    <a:lnTo>
                      <a:pt x="34" y="34"/>
                    </a:lnTo>
                    <a:lnTo>
                      <a:pt x="66" y="12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84" name="Freeform 4955"/>
              <p:cNvSpPr>
                <a:spLocks noChangeAspect="1"/>
              </p:cNvSpPr>
              <p:nvPr/>
            </p:nvSpPr>
            <p:spPr bwMode="auto">
              <a:xfrm>
                <a:off x="4374" y="2242"/>
                <a:ext cx="66" cy="36"/>
              </a:xfrm>
              <a:custGeom>
                <a:avLst/>
                <a:gdLst>
                  <a:gd name="T0" fmla="*/ 32 w 66"/>
                  <a:gd name="T1" fmla="*/ 0 h 36"/>
                  <a:gd name="T2" fmla="*/ 0 w 66"/>
                  <a:gd name="T3" fmla="*/ 22 h 36"/>
                  <a:gd name="T4" fmla="*/ 34 w 66"/>
                  <a:gd name="T5" fmla="*/ 36 h 36"/>
                  <a:gd name="T6" fmla="*/ 66 w 66"/>
                  <a:gd name="T7" fmla="*/ 14 h 36"/>
                  <a:gd name="T8" fmla="*/ 32 w 66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6"/>
                  <a:gd name="T17" fmla="*/ 66 w 66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6">
                    <a:moveTo>
                      <a:pt x="32" y="0"/>
                    </a:moveTo>
                    <a:lnTo>
                      <a:pt x="0" y="22"/>
                    </a:lnTo>
                    <a:lnTo>
                      <a:pt x="34" y="36"/>
                    </a:lnTo>
                    <a:lnTo>
                      <a:pt x="66" y="14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7F7A"/>
              </a:solidFill>
              <a:ln w="0">
                <a:solidFill>
                  <a:srgbClr val="007F7A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85" name="Freeform 4956"/>
              <p:cNvSpPr>
                <a:spLocks noChangeAspect="1"/>
              </p:cNvSpPr>
              <p:nvPr/>
            </p:nvSpPr>
            <p:spPr bwMode="auto">
              <a:xfrm>
                <a:off x="4374" y="2242"/>
                <a:ext cx="66" cy="36"/>
              </a:xfrm>
              <a:custGeom>
                <a:avLst/>
                <a:gdLst>
                  <a:gd name="T0" fmla="*/ 32 w 66"/>
                  <a:gd name="T1" fmla="*/ 0 h 36"/>
                  <a:gd name="T2" fmla="*/ 0 w 66"/>
                  <a:gd name="T3" fmla="*/ 22 h 36"/>
                  <a:gd name="T4" fmla="*/ 34 w 66"/>
                  <a:gd name="T5" fmla="*/ 36 h 36"/>
                  <a:gd name="T6" fmla="*/ 66 w 66"/>
                  <a:gd name="T7" fmla="*/ 14 h 36"/>
                  <a:gd name="T8" fmla="*/ 32 w 66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6"/>
                  <a:gd name="T17" fmla="*/ 66 w 66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6">
                    <a:moveTo>
                      <a:pt x="32" y="0"/>
                    </a:moveTo>
                    <a:lnTo>
                      <a:pt x="0" y="22"/>
                    </a:lnTo>
                    <a:lnTo>
                      <a:pt x="34" y="36"/>
                    </a:lnTo>
                    <a:lnTo>
                      <a:pt x="66" y="14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86" name="Freeform 4957"/>
              <p:cNvSpPr>
                <a:spLocks noChangeAspect="1"/>
              </p:cNvSpPr>
              <p:nvPr/>
            </p:nvSpPr>
            <p:spPr bwMode="auto">
              <a:xfrm>
                <a:off x="4408" y="2256"/>
                <a:ext cx="68" cy="38"/>
              </a:xfrm>
              <a:custGeom>
                <a:avLst/>
                <a:gdLst>
                  <a:gd name="T0" fmla="*/ 32 w 68"/>
                  <a:gd name="T1" fmla="*/ 0 h 38"/>
                  <a:gd name="T2" fmla="*/ 0 w 68"/>
                  <a:gd name="T3" fmla="*/ 22 h 38"/>
                  <a:gd name="T4" fmla="*/ 36 w 68"/>
                  <a:gd name="T5" fmla="*/ 38 h 38"/>
                  <a:gd name="T6" fmla="*/ 68 w 68"/>
                  <a:gd name="T7" fmla="*/ 16 h 38"/>
                  <a:gd name="T8" fmla="*/ 32 w 68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38"/>
                  <a:gd name="T17" fmla="*/ 68 w 68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38">
                    <a:moveTo>
                      <a:pt x="32" y="0"/>
                    </a:moveTo>
                    <a:lnTo>
                      <a:pt x="0" y="22"/>
                    </a:lnTo>
                    <a:lnTo>
                      <a:pt x="36" y="38"/>
                    </a:lnTo>
                    <a:lnTo>
                      <a:pt x="68" y="16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827A"/>
              </a:solidFill>
              <a:ln w="0">
                <a:solidFill>
                  <a:srgbClr val="00827A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87" name="Freeform 4958"/>
              <p:cNvSpPr>
                <a:spLocks noChangeAspect="1"/>
              </p:cNvSpPr>
              <p:nvPr/>
            </p:nvSpPr>
            <p:spPr bwMode="auto">
              <a:xfrm>
                <a:off x="4408" y="2256"/>
                <a:ext cx="68" cy="38"/>
              </a:xfrm>
              <a:custGeom>
                <a:avLst/>
                <a:gdLst>
                  <a:gd name="T0" fmla="*/ 32 w 68"/>
                  <a:gd name="T1" fmla="*/ 0 h 38"/>
                  <a:gd name="T2" fmla="*/ 0 w 68"/>
                  <a:gd name="T3" fmla="*/ 22 h 38"/>
                  <a:gd name="T4" fmla="*/ 36 w 68"/>
                  <a:gd name="T5" fmla="*/ 38 h 38"/>
                  <a:gd name="T6" fmla="*/ 68 w 68"/>
                  <a:gd name="T7" fmla="*/ 16 h 38"/>
                  <a:gd name="T8" fmla="*/ 32 w 68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38"/>
                  <a:gd name="T17" fmla="*/ 68 w 68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38">
                    <a:moveTo>
                      <a:pt x="32" y="0"/>
                    </a:moveTo>
                    <a:lnTo>
                      <a:pt x="0" y="22"/>
                    </a:lnTo>
                    <a:lnTo>
                      <a:pt x="36" y="38"/>
                    </a:lnTo>
                    <a:lnTo>
                      <a:pt x="68" y="16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26" name="Group 5160"/>
            <p:cNvGrpSpPr>
              <a:grpSpLocks noChangeAspect="1"/>
            </p:cNvGrpSpPr>
            <p:nvPr/>
          </p:nvGrpSpPr>
          <p:grpSpPr bwMode="auto">
            <a:xfrm>
              <a:off x="3650" y="2022"/>
              <a:ext cx="1252" cy="556"/>
              <a:chOff x="3650" y="2022"/>
              <a:chExt cx="1252" cy="556"/>
            </a:xfrm>
          </p:grpSpPr>
          <p:sp>
            <p:nvSpPr>
              <p:cNvPr id="20988" name="Freeform 4960"/>
              <p:cNvSpPr>
                <a:spLocks noChangeAspect="1"/>
              </p:cNvSpPr>
              <p:nvPr/>
            </p:nvSpPr>
            <p:spPr bwMode="auto">
              <a:xfrm>
                <a:off x="4444" y="2272"/>
                <a:ext cx="68" cy="38"/>
              </a:xfrm>
              <a:custGeom>
                <a:avLst/>
                <a:gdLst>
                  <a:gd name="T0" fmla="*/ 32 w 68"/>
                  <a:gd name="T1" fmla="*/ 0 h 38"/>
                  <a:gd name="T2" fmla="*/ 0 w 68"/>
                  <a:gd name="T3" fmla="*/ 22 h 38"/>
                  <a:gd name="T4" fmla="*/ 36 w 68"/>
                  <a:gd name="T5" fmla="*/ 38 h 38"/>
                  <a:gd name="T6" fmla="*/ 68 w 68"/>
                  <a:gd name="T7" fmla="*/ 16 h 38"/>
                  <a:gd name="T8" fmla="*/ 32 w 68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38"/>
                  <a:gd name="T17" fmla="*/ 68 w 68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38">
                    <a:moveTo>
                      <a:pt x="32" y="0"/>
                    </a:moveTo>
                    <a:lnTo>
                      <a:pt x="0" y="22"/>
                    </a:lnTo>
                    <a:lnTo>
                      <a:pt x="36" y="38"/>
                    </a:lnTo>
                    <a:lnTo>
                      <a:pt x="68" y="16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4867A"/>
              </a:solidFill>
              <a:ln w="0">
                <a:solidFill>
                  <a:srgbClr val="04867A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89" name="Freeform 4961"/>
              <p:cNvSpPr>
                <a:spLocks noChangeAspect="1"/>
              </p:cNvSpPr>
              <p:nvPr/>
            </p:nvSpPr>
            <p:spPr bwMode="auto">
              <a:xfrm>
                <a:off x="4444" y="2272"/>
                <a:ext cx="68" cy="38"/>
              </a:xfrm>
              <a:custGeom>
                <a:avLst/>
                <a:gdLst>
                  <a:gd name="T0" fmla="*/ 32 w 68"/>
                  <a:gd name="T1" fmla="*/ 0 h 38"/>
                  <a:gd name="T2" fmla="*/ 0 w 68"/>
                  <a:gd name="T3" fmla="*/ 22 h 38"/>
                  <a:gd name="T4" fmla="*/ 36 w 68"/>
                  <a:gd name="T5" fmla="*/ 38 h 38"/>
                  <a:gd name="T6" fmla="*/ 68 w 68"/>
                  <a:gd name="T7" fmla="*/ 16 h 38"/>
                  <a:gd name="T8" fmla="*/ 32 w 68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38"/>
                  <a:gd name="T17" fmla="*/ 68 w 68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38">
                    <a:moveTo>
                      <a:pt x="32" y="0"/>
                    </a:moveTo>
                    <a:lnTo>
                      <a:pt x="0" y="22"/>
                    </a:lnTo>
                    <a:lnTo>
                      <a:pt x="36" y="38"/>
                    </a:lnTo>
                    <a:lnTo>
                      <a:pt x="68" y="16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90" name="Freeform 4962"/>
              <p:cNvSpPr>
                <a:spLocks noChangeAspect="1"/>
              </p:cNvSpPr>
              <p:nvPr/>
            </p:nvSpPr>
            <p:spPr bwMode="auto">
              <a:xfrm>
                <a:off x="4480" y="2288"/>
                <a:ext cx="68" cy="40"/>
              </a:xfrm>
              <a:custGeom>
                <a:avLst/>
                <a:gdLst>
                  <a:gd name="T0" fmla="*/ 32 w 68"/>
                  <a:gd name="T1" fmla="*/ 0 h 40"/>
                  <a:gd name="T2" fmla="*/ 0 w 68"/>
                  <a:gd name="T3" fmla="*/ 22 h 40"/>
                  <a:gd name="T4" fmla="*/ 36 w 68"/>
                  <a:gd name="T5" fmla="*/ 40 h 40"/>
                  <a:gd name="T6" fmla="*/ 68 w 68"/>
                  <a:gd name="T7" fmla="*/ 18 h 40"/>
                  <a:gd name="T8" fmla="*/ 32 w 68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40"/>
                  <a:gd name="T17" fmla="*/ 68 w 68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40">
                    <a:moveTo>
                      <a:pt x="32" y="0"/>
                    </a:moveTo>
                    <a:lnTo>
                      <a:pt x="0" y="22"/>
                    </a:lnTo>
                    <a:lnTo>
                      <a:pt x="36" y="40"/>
                    </a:lnTo>
                    <a:lnTo>
                      <a:pt x="68" y="18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A8B79"/>
              </a:solidFill>
              <a:ln w="0">
                <a:solidFill>
                  <a:srgbClr val="0A8B7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91" name="Freeform 4963"/>
              <p:cNvSpPr>
                <a:spLocks noChangeAspect="1"/>
              </p:cNvSpPr>
              <p:nvPr/>
            </p:nvSpPr>
            <p:spPr bwMode="auto">
              <a:xfrm>
                <a:off x="4480" y="2288"/>
                <a:ext cx="68" cy="40"/>
              </a:xfrm>
              <a:custGeom>
                <a:avLst/>
                <a:gdLst>
                  <a:gd name="T0" fmla="*/ 32 w 68"/>
                  <a:gd name="T1" fmla="*/ 0 h 40"/>
                  <a:gd name="T2" fmla="*/ 0 w 68"/>
                  <a:gd name="T3" fmla="*/ 22 h 40"/>
                  <a:gd name="T4" fmla="*/ 36 w 68"/>
                  <a:gd name="T5" fmla="*/ 40 h 40"/>
                  <a:gd name="T6" fmla="*/ 68 w 68"/>
                  <a:gd name="T7" fmla="*/ 18 h 40"/>
                  <a:gd name="T8" fmla="*/ 32 w 68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40"/>
                  <a:gd name="T17" fmla="*/ 68 w 68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40">
                    <a:moveTo>
                      <a:pt x="32" y="0"/>
                    </a:moveTo>
                    <a:lnTo>
                      <a:pt x="0" y="22"/>
                    </a:lnTo>
                    <a:lnTo>
                      <a:pt x="36" y="40"/>
                    </a:lnTo>
                    <a:lnTo>
                      <a:pt x="68" y="18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92" name="Freeform 4964"/>
              <p:cNvSpPr>
                <a:spLocks noChangeAspect="1"/>
              </p:cNvSpPr>
              <p:nvPr/>
            </p:nvSpPr>
            <p:spPr bwMode="auto">
              <a:xfrm>
                <a:off x="4516" y="2306"/>
                <a:ext cx="68" cy="42"/>
              </a:xfrm>
              <a:custGeom>
                <a:avLst/>
                <a:gdLst>
                  <a:gd name="T0" fmla="*/ 32 w 68"/>
                  <a:gd name="T1" fmla="*/ 0 h 42"/>
                  <a:gd name="T2" fmla="*/ 0 w 68"/>
                  <a:gd name="T3" fmla="*/ 22 h 42"/>
                  <a:gd name="T4" fmla="*/ 38 w 68"/>
                  <a:gd name="T5" fmla="*/ 42 h 42"/>
                  <a:gd name="T6" fmla="*/ 68 w 68"/>
                  <a:gd name="T7" fmla="*/ 20 h 42"/>
                  <a:gd name="T8" fmla="*/ 32 w 68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42"/>
                  <a:gd name="T17" fmla="*/ 68 w 68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42">
                    <a:moveTo>
                      <a:pt x="32" y="0"/>
                    </a:moveTo>
                    <a:lnTo>
                      <a:pt x="0" y="22"/>
                    </a:lnTo>
                    <a:lnTo>
                      <a:pt x="38" y="42"/>
                    </a:lnTo>
                    <a:lnTo>
                      <a:pt x="68" y="2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108F77"/>
              </a:solidFill>
              <a:ln w="0">
                <a:solidFill>
                  <a:srgbClr val="108F7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93" name="Freeform 4965"/>
              <p:cNvSpPr>
                <a:spLocks noChangeAspect="1"/>
              </p:cNvSpPr>
              <p:nvPr/>
            </p:nvSpPr>
            <p:spPr bwMode="auto">
              <a:xfrm>
                <a:off x="4516" y="2306"/>
                <a:ext cx="68" cy="42"/>
              </a:xfrm>
              <a:custGeom>
                <a:avLst/>
                <a:gdLst>
                  <a:gd name="T0" fmla="*/ 32 w 68"/>
                  <a:gd name="T1" fmla="*/ 0 h 42"/>
                  <a:gd name="T2" fmla="*/ 0 w 68"/>
                  <a:gd name="T3" fmla="*/ 22 h 42"/>
                  <a:gd name="T4" fmla="*/ 38 w 68"/>
                  <a:gd name="T5" fmla="*/ 42 h 42"/>
                  <a:gd name="T6" fmla="*/ 68 w 68"/>
                  <a:gd name="T7" fmla="*/ 20 h 42"/>
                  <a:gd name="T8" fmla="*/ 32 w 68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42"/>
                  <a:gd name="T17" fmla="*/ 68 w 68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42">
                    <a:moveTo>
                      <a:pt x="32" y="0"/>
                    </a:moveTo>
                    <a:lnTo>
                      <a:pt x="0" y="22"/>
                    </a:lnTo>
                    <a:lnTo>
                      <a:pt x="38" y="42"/>
                    </a:lnTo>
                    <a:lnTo>
                      <a:pt x="68" y="20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94" name="Freeform 4966"/>
              <p:cNvSpPr>
                <a:spLocks noChangeAspect="1"/>
              </p:cNvSpPr>
              <p:nvPr/>
            </p:nvSpPr>
            <p:spPr bwMode="auto">
              <a:xfrm>
                <a:off x="4554" y="2326"/>
                <a:ext cx="68" cy="46"/>
              </a:xfrm>
              <a:custGeom>
                <a:avLst/>
                <a:gdLst>
                  <a:gd name="T0" fmla="*/ 30 w 68"/>
                  <a:gd name="T1" fmla="*/ 0 h 46"/>
                  <a:gd name="T2" fmla="*/ 0 w 68"/>
                  <a:gd name="T3" fmla="*/ 22 h 46"/>
                  <a:gd name="T4" fmla="*/ 38 w 68"/>
                  <a:gd name="T5" fmla="*/ 46 h 46"/>
                  <a:gd name="T6" fmla="*/ 68 w 68"/>
                  <a:gd name="T7" fmla="*/ 22 h 46"/>
                  <a:gd name="T8" fmla="*/ 30 w 68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46"/>
                  <a:gd name="T17" fmla="*/ 68 w 68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46">
                    <a:moveTo>
                      <a:pt x="30" y="0"/>
                    </a:moveTo>
                    <a:lnTo>
                      <a:pt x="0" y="22"/>
                    </a:lnTo>
                    <a:lnTo>
                      <a:pt x="38" y="46"/>
                    </a:lnTo>
                    <a:lnTo>
                      <a:pt x="68" y="2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149376"/>
              </a:solidFill>
              <a:ln w="0">
                <a:solidFill>
                  <a:srgbClr val="14937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95" name="Freeform 4967"/>
              <p:cNvSpPr>
                <a:spLocks noChangeAspect="1"/>
              </p:cNvSpPr>
              <p:nvPr/>
            </p:nvSpPr>
            <p:spPr bwMode="auto">
              <a:xfrm>
                <a:off x="4554" y="2326"/>
                <a:ext cx="68" cy="46"/>
              </a:xfrm>
              <a:custGeom>
                <a:avLst/>
                <a:gdLst>
                  <a:gd name="T0" fmla="*/ 30 w 68"/>
                  <a:gd name="T1" fmla="*/ 0 h 46"/>
                  <a:gd name="T2" fmla="*/ 0 w 68"/>
                  <a:gd name="T3" fmla="*/ 22 h 46"/>
                  <a:gd name="T4" fmla="*/ 38 w 68"/>
                  <a:gd name="T5" fmla="*/ 46 h 46"/>
                  <a:gd name="T6" fmla="*/ 68 w 68"/>
                  <a:gd name="T7" fmla="*/ 22 h 46"/>
                  <a:gd name="T8" fmla="*/ 30 w 68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46"/>
                  <a:gd name="T17" fmla="*/ 68 w 68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46">
                    <a:moveTo>
                      <a:pt x="30" y="0"/>
                    </a:moveTo>
                    <a:lnTo>
                      <a:pt x="0" y="22"/>
                    </a:lnTo>
                    <a:lnTo>
                      <a:pt x="38" y="46"/>
                    </a:lnTo>
                    <a:lnTo>
                      <a:pt x="68" y="22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96" name="Freeform 4968"/>
              <p:cNvSpPr>
                <a:spLocks noChangeAspect="1"/>
              </p:cNvSpPr>
              <p:nvPr/>
            </p:nvSpPr>
            <p:spPr bwMode="auto">
              <a:xfrm>
                <a:off x="4592" y="2348"/>
                <a:ext cx="68" cy="46"/>
              </a:xfrm>
              <a:custGeom>
                <a:avLst/>
                <a:gdLst>
                  <a:gd name="T0" fmla="*/ 30 w 68"/>
                  <a:gd name="T1" fmla="*/ 0 h 46"/>
                  <a:gd name="T2" fmla="*/ 0 w 68"/>
                  <a:gd name="T3" fmla="*/ 24 h 46"/>
                  <a:gd name="T4" fmla="*/ 38 w 68"/>
                  <a:gd name="T5" fmla="*/ 46 h 46"/>
                  <a:gd name="T6" fmla="*/ 68 w 68"/>
                  <a:gd name="T7" fmla="*/ 24 h 46"/>
                  <a:gd name="T8" fmla="*/ 30 w 68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46"/>
                  <a:gd name="T17" fmla="*/ 68 w 68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46">
                    <a:moveTo>
                      <a:pt x="30" y="0"/>
                    </a:moveTo>
                    <a:lnTo>
                      <a:pt x="0" y="24"/>
                    </a:lnTo>
                    <a:lnTo>
                      <a:pt x="38" y="46"/>
                    </a:lnTo>
                    <a:lnTo>
                      <a:pt x="68" y="24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189773"/>
              </a:solidFill>
              <a:ln w="0">
                <a:solidFill>
                  <a:srgbClr val="18977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97" name="Freeform 4969"/>
              <p:cNvSpPr>
                <a:spLocks noChangeAspect="1"/>
              </p:cNvSpPr>
              <p:nvPr/>
            </p:nvSpPr>
            <p:spPr bwMode="auto">
              <a:xfrm>
                <a:off x="4592" y="2348"/>
                <a:ext cx="68" cy="46"/>
              </a:xfrm>
              <a:custGeom>
                <a:avLst/>
                <a:gdLst>
                  <a:gd name="T0" fmla="*/ 30 w 68"/>
                  <a:gd name="T1" fmla="*/ 0 h 46"/>
                  <a:gd name="T2" fmla="*/ 0 w 68"/>
                  <a:gd name="T3" fmla="*/ 24 h 46"/>
                  <a:gd name="T4" fmla="*/ 38 w 68"/>
                  <a:gd name="T5" fmla="*/ 46 h 46"/>
                  <a:gd name="T6" fmla="*/ 68 w 68"/>
                  <a:gd name="T7" fmla="*/ 24 h 46"/>
                  <a:gd name="T8" fmla="*/ 30 w 68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46"/>
                  <a:gd name="T17" fmla="*/ 68 w 68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46">
                    <a:moveTo>
                      <a:pt x="30" y="0"/>
                    </a:moveTo>
                    <a:lnTo>
                      <a:pt x="0" y="24"/>
                    </a:lnTo>
                    <a:lnTo>
                      <a:pt x="38" y="46"/>
                    </a:lnTo>
                    <a:lnTo>
                      <a:pt x="68" y="24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98" name="Freeform 4970"/>
              <p:cNvSpPr>
                <a:spLocks noChangeAspect="1"/>
              </p:cNvSpPr>
              <p:nvPr/>
            </p:nvSpPr>
            <p:spPr bwMode="auto">
              <a:xfrm>
                <a:off x="4630" y="2372"/>
                <a:ext cx="70" cy="48"/>
              </a:xfrm>
              <a:custGeom>
                <a:avLst/>
                <a:gdLst>
                  <a:gd name="T0" fmla="*/ 30 w 70"/>
                  <a:gd name="T1" fmla="*/ 0 h 48"/>
                  <a:gd name="T2" fmla="*/ 0 w 70"/>
                  <a:gd name="T3" fmla="*/ 22 h 48"/>
                  <a:gd name="T4" fmla="*/ 38 w 70"/>
                  <a:gd name="T5" fmla="*/ 48 h 48"/>
                  <a:gd name="T6" fmla="*/ 70 w 70"/>
                  <a:gd name="T7" fmla="*/ 26 h 48"/>
                  <a:gd name="T8" fmla="*/ 30 w 70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48"/>
                  <a:gd name="T17" fmla="*/ 70 w 70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48">
                    <a:moveTo>
                      <a:pt x="30" y="0"/>
                    </a:moveTo>
                    <a:lnTo>
                      <a:pt x="0" y="22"/>
                    </a:lnTo>
                    <a:lnTo>
                      <a:pt x="38" y="48"/>
                    </a:lnTo>
                    <a:lnTo>
                      <a:pt x="70" y="26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199A71"/>
              </a:solidFill>
              <a:ln w="0">
                <a:solidFill>
                  <a:srgbClr val="199A7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99" name="Freeform 4971"/>
              <p:cNvSpPr>
                <a:spLocks noChangeAspect="1"/>
              </p:cNvSpPr>
              <p:nvPr/>
            </p:nvSpPr>
            <p:spPr bwMode="auto">
              <a:xfrm>
                <a:off x="4630" y="2372"/>
                <a:ext cx="70" cy="48"/>
              </a:xfrm>
              <a:custGeom>
                <a:avLst/>
                <a:gdLst>
                  <a:gd name="T0" fmla="*/ 30 w 70"/>
                  <a:gd name="T1" fmla="*/ 0 h 48"/>
                  <a:gd name="T2" fmla="*/ 0 w 70"/>
                  <a:gd name="T3" fmla="*/ 22 h 48"/>
                  <a:gd name="T4" fmla="*/ 38 w 70"/>
                  <a:gd name="T5" fmla="*/ 48 h 48"/>
                  <a:gd name="T6" fmla="*/ 70 w 70"/>
                  <a:gd name="T7" fmla="*/ 26 h 48"/>
                  <a:gd name="T8" fmla="*/ 30 w 70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48"/>
                  <a:gd name="T17" fmla="*/ 70 w 70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48">
                    <a:moveTo>
                      <a:pt x="30" y="0"/>
                    </a:moveTo>
                    <a:lnTo>
                      <a:pt x="0" y="22"/>
                    </a:lnTo>
                    <a:lnTo>
                      <a:pt x="38" y="48"/>
                    </a:lnTo>
                    <a:lnTo>
                      <a:pt x="70" y="26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00" name="Freeform 4972"/>
              <p:cNvSpPr>
                <a:spLocks noChangeAspect="1"/>
              </p:cNvSpPr>
              <p:nvPr/>
            </p:nvSpPr>
            <p:spPr bwMode="auto">
              <a:xfrm>
                <a:off x="4668" y="2398"/>
                <a:ext cx="70" cy="46"/>
              </a:xfrm>
              <a:custGeom>
                <a:avLst/>
                <a:gdLst>
                  <a:gd name="T0" fmla="*/ 32 w 70"/>
                  <a:gd name="T1" fmla="*/ 0 h 46"/>
                  <a:gd name="T2" fmla="*/ 0 w 70"/>
                  <a:gd name="T3" fmla="*/ 22 h 46"/>
                  <a:gd name="T4" fmla="*/ 40 w 70"/>
                  <a:gd name="T5" fmla="*/ 46 h 46"/>
                  <a:gd name="T6" fmla="*/ 70 w 70"/>
                  <a:gd name="T7" fmla="*/ 24 h 46"/>
                  <a:gd name="T8" fmla="*/ 32 w 70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46"/>
                  <a:gd name="T17" fmla="*/ 70 w 70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46">
                    <a:moveTo>
                      <a:pt x="32" y="0"/>
                    </a:moveTo>
                    <a:lnTo>
                      <a:pt x="0" y="22"/>
                    </a:lnTo>
                    <a:lnTo>
                      <a:pt x="40" y="46"/>
                    </a:lnTo>
                    <a:lnTo>
                      <a:pt x="70" y="24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179B6F"/>
              </a:solidFill>
              <a:ln w="0">
                <a:solidFill>
                  <a:srgbClr val="179B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01" name="Freeform 4973"/>
              <p:cNvSpPr>
                <a:spLocks noChangeAspect="1"/>
              </p:cNvSpPr>
              <p:nvPr/>
            </p:nvSpPr>
            <p:spPr bwMode="auto">
              <a:xfrm>
                <a:off x="4668" y="2398"/>
                <a:ext cx="70" cy="46"/>
              </a:xfrm>
              <a:custGeom>
                <a:avLst/>
                <a:gdLst>
                  <a:gd name="T0" fmla="*/ 32 w 70"/>
                  <a:gd name="T1" fmla="*/ 0 h 46"/>
                  <a:gd name="T2" fmla="*/ 0 w 70"/>
                  <a:gd name="T3" fmla="*/ 22 h 46"/>
                  <a:gd name="T4" fmla="*/ 40 w 70"/>
                  <a:gd name="T5" fmla="*/ 46 h 46"/>
                  <a:gd name="T6" fmla="*/ 70 w 70"/>
                  <a:gd name="T7" fmla="*/ 24 h 46"/>
                  <a:gd name="T8" fmla="*/ 32 w 70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46"/>
                  <a:gd name="T17" fmla="*/ 70 w 70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46">
                    <a:moveTo>
                      <a:pt x="32" y="0"/>
                    </a:moveTo>
                    <a:lnTo>
                      <a:pt x="0" y="22"/>
                    </a:lnTo>
                    <a:lnTo>
                      <a:pt x="40" y="46"/>
                    </a:lnTo>
                    <a:lnTo>
                      <a:pt x="70" y="24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02" name="Freeform 4974"/>
              <p:cNvSpPr>
                <a:spLocks noChangeAspect="1"/>
              </p:cNvSpPr>
              <p:nvPr/>
            </p:nvSpPr>
            <p:spPr bwMode="auto">
              <a:xfrm>
                <a:off x="4708" y="2422"/>
                <a:ext cx="70" cy="48"/>
              </a:xfrm>
              <a:custGeom>
                <a:avLst/>
                <a:gdLst>
                  <a:gd name="T0" fmla="*/ 30 w 70"/>
                  <a:gd name="T1" fmla="*/ 0 h 48"/>
                  <a:gd name="T2" fmla="*/ 0 w 70"/>
                  <a:gd name="T3" fmla="*/ 22 h 48"/>
                  <a:gd name="T4" fmla="*/ 40 w 70"/>
                  <a:gd name="T5" fmla="*/ 48 h 48"/>
                  <a:gd name="T6" fmla="*/ 70 w 70"/>
                  <a:gd name="T7" fmla="*/ 24 h 48"/>
                  <a:gd name="T8" fmla="*/ 30 w 70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48"/>
                  <a:gd name="T17" fmla="*/ 70 w 70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48">
                    <a:moveTo>
                      <a:pt x="30" y="0"/>
                    </a:moveTo>
                    <a:lnTo>
                      <a:pt x="0" y="22"/>
                    </a:lnTo>
                    <a:lnTo>
                      <a:pt x="40" y="48"/>
                    </a:lnTo>
                    <a:lnTo>
                      <a:pt x="70" y="24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119A6D"/>
              </a:solidFill>
              <a:ln w="0">
                <a:solidFill>
                  <a:srgbClr val="119A6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03" name="Freeform 4975"/>
              <p:cNvSpPr>
                <a:spLocks noChangeAspect="1"/>
              </p:cNvSpPr>
              <p:nvPr/>
            </p:nvSpPr>
            <p:spPr bwMode="auto">
              <a:xfrm>
                <a:off x="4708" y="2422"/>
                <a:ext cx="70" cy="48"/>
              </a:xfrm>
              <a:custGeom>
                <a:avLst/>
                <a:gdLst>
                  <a:gd name="T0" fmla="*/ 30 w 70"/>
                  <a:gd name="T1" fmla="*/ 0 h 48"/>
                  <a:gd name="T2" fmla="*/ 0 w 70"/>
                  <a:gd name="T3" fmla="*/ 22 h 48"/>
                  <a:gd name="T4" fmla="*/ 40 w 70"/>
                  <a:gd name="T5" fmla="*/ 48 h 48"/>
                  <a:gd name="T6" fmla="*/ 70 w 70"/>
                  <a:gd name="T7" fmla="*/ 24 h 48"/>
                  <a:gd name="T8" fmla="*/ 30 w 70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48"/>
                  <a:gd name="T17" fmla="*/ 70 w 70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48">
                    <a:moveTo>
                      <a:pt x="30" y="0"/>
                    </a:moveTo>
                    <a:lnTo>
                      <a:pt x="0" y="22"/>
                    </a:lnTo>
                    <a:lnTo>
                      <a:pt x="40" y="48"/>
                    </a:lnTo>
                    <a:lnTo>
                      <a:pt x="70" y="24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04" name="Freeform 4976"/>
              <p:cNvSpPr>
                <a:spLocks noChangeAspect="1"/>
              </p:cNvSpPr>
              <p:nvPr/>
            </p:nvSpPr>
            <p:spPr bwMode="auto">
              <a:xfrm>
                <a:off x="4748" y="2446"/>
                <a:ext cx="70" cy="46"/>
              </a:xfrm>
              <a:custGeom>
                <a:avLst/>
                <a:gdLst>
                  <a:gd name="T0" fmla="*/ 30 w 70"/>
                  <a:gd name="T1" fmla="*/ 0 h 46"/>
                  <a:gd name="T2" fmla="*/ 0 w 70"/>
                  <a:gd name="T3" fmla="*/ 24 h 46"/>
                  <a:gd name="T4" fmla="*/ 40 w 70"/>
                  <a:gd name="T5" fmla="*/ 46 h 46"/>
                  <a:gd name="T6" fmla="*/ 70 w 70"/>
                  <a:gd name="T7" fmla="*/ 24 h 46"/>
                  <a:gd name="T8" fmla="*/ 30 w 70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46"/>
                  <a:gd name="T17" fmla="*/ 70 w 70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46">
                    <a:moveTo>
                      <a:pt x="30" y="0"/>
                    </a:moveTo>
                    <a:lnTo>
                      <a:pt x="0" y="24"/>
                    </a:lnTo>
                    <a:lnTo>
                      <a:pt x="40" y="46"/>
                    </a:lnTo>
                    <a:lnTo>
                      <a:pt x="70" y="24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9956D"/>
              </a:solidFill>
              <a:ln w="0">
                <a:solidFill>
                  <a:srgbClr val="09956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05" name="Freeform 4977"/>
              <p:cNvSpPr>
                <a:spLocks noChangeAspect="1"/>
              </p:cNvSpPr>
              <p:nvPr/>
            </p:nvSpPr>
            <p:spPr bwMode="auto">
              <a:xfrm>
                <a:off x="4748" y="2446"/>
                <a:ext cx="70" cy="46"/>
              </a:xfrm>
              <a:custGeom>
                <a:avLst/>
                <a:gdLst>
                  <a:gd name="T0" fmla="*/ 30 w 70"/>
                  <a:gd name="T1" fmla="*/ 0 h 46"/>
                  <a:gd name="T2" fmla="*/ 0 w 70"/>
                  <a:gd name="T3" fmla="*/ 24 h 46"/>
                  <a:gd name="T4" fmla="*/ 40 w 70"/>
                  <a:gd name="T5" fmla="*/ 46 h 46"/>
                  <a:gd name="T6" fmla="*/ 70 w 70"/>
                  <a:gd name="T7" fmla="*/ 24 h 46"/>
                  <a:gd name="T8" fmla="*/ 30 w 70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46"/>
                  <a:gd name="T17" fmla="*/ 70 w 70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46">
                    <a:moveTo>
                      <a:pt x="30" y="0"/>
                    </a:moveTo>
                    <a:lnTo>
                      <a:pt x="0" y="24"/>
                    </a:lnTo>
                    <a:lnTo>
                      <a:pt x="40" y="46"/>
                    </a:lnTo>
                    <a:lnTo>
                      <a:pt x="70" y="24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06" name="Freeform 4978"/>
              <p:cNvSpPr>
                <a:spLocks noChangeAspect="1"/>
              </p:cNvSpPr>
              <p:nvPr/>
            </p:nvSpPr>
            <p:spPr bwMode="auto">
              <a:xfrm>
                <a:off x="4788" y="2470"/>
                <a:ext cx="72" cy="42"/>
              </a:xfrm>
              <a:custGeom>
                <a:avLst/>
                <a:gdLst>
                  <a:gd name="T0" fmla="*/ 30 w 72"/>
                  <a:gd name="T1" fmla="*/ 0 h 42"/>
                  <a:gd name="T2" fmla="*/ 0 w 72"/>
                  <a:gd name="T3" fmla="*/ 22 h 42"/>
                  <a:gd name="T4" fmla="*/ 42 w 72"/>
                  <a:gd name="T5" fmla="*/ 42 h 42"/>
                  <a:gd name="T6" fmla="*/ 72 w 72"/>
                  <a:gd name="T7" fmla="*/ 20 h 42"/>
                  <a:gd name="T8" fmla="*/ 30 w 72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42"/>
                  <a:gd name="T17" fmla="*/ 72 w 72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42">
                    <a:moveTo>
                      <a:pt x="30" y="0"/>
                    </a:moveTo>
                    <a:lnTo>
                      <a:pt x="0" y="22"/>
                    </a:lnTo>
                    <a:lnTo>
                      <a:pt x="42" y="42"/>
                    </a:lnTo>
                    <a:lnTo>
                      <a:pt x="72" y="2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906E"/>
              </a:solidFill>
              <a:ln w="0">
                <a:solidFill>
                  <a:srgbClr val="00906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07" name="Freeform 4979"/>
              <p:cNvSpPr>
                <a:spLocks noChangeAspect="1"/>
              </p:cNvSpPr>
              <p:nvPr/>
            </p:nvSpPr>
            <p:spPr bwMode="auto">
              <a:xfrm>
                <a:off x="4788" y="2470"/>
                <a:ext cx="72" cy="42"/>
              </a:xfrm>
              <a:custGeom>
                <a:avLst/>
                <a:gdLst>
                  <a:gd name="T0" fmla="*/ 30 w 72"/>
                  <a:gd name="T1" fmla="*/ 0 h 42"/>
                  <a:gd name="T2" fmla="*/ 0 w 72"/>
                  <a:gd name="T3" fmla="*/ 22 h 42"/>
                  <a:gd name="T4" fmla="*/ 42 w 72"/>
                  <a:gd name="T5" fmla="*/ 42 h 42"/>
                  <a:gd name="T6" fmla="*/ 72 w 72"/>
                  <a:gd name="T7" fmla="*/ 20 h 42"/>
                  <a:gd name="T8" fmla="*/ 30 w 72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42"/>
                  <a:gd name="T17" fmla="*/ 72 w 72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42">
                    <a:moveTo>
                      <a:pt x="30" y="0"/>
                    </a:moveTo>
                    <a:lnTo>
                      <a:pt x="0" y="22"/>
                    </a:lnTo>
                    <a:lnTo>
                      <a:pt x="42" y="42"/>
                    </a:lnTo>
                    <a:lnTo>
                      <a:pt x="72" y="20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08" name="Freeform 4980"/>
              <p:cNvSpPr>
                <a:spLocks noChangeAspect="1"/>
              </p:cNvSpPr>
              <p:nvPr/>
            </p:nvSpPr>
            <p:spPr bwMode="auto">
              <a:xfrm>
                <a:off x="4830" y="2490"/>
                <a:ext cx="72" cy="42"/>
              </a:xfrm>
              <a:custGeom>
                <a:avLst/>
                <a:gdLst>
                  <a:gd name="T0" fmla="*/ 30 w 72"/>
                  <a:gd name="T1" fmla="*/ 0 h 42"/>
                  <a:gd name="T2" fmla="*/ 0 w 72"/>
                  <a:gd name="T3" fmla="*/ 22 h 42"/>
                  <a:gd name="T4" fmla="*/ 42 w 72"/>
                  <a:gd name="T5" fmla="*/ 42 h 42"/>
                  <a:gd name="T6" fmla="*/ 72 w 72"/>
                  <a:gd name="T7" fmla="*/ 18 h 42"/>
                  <a:gd name="T8" fmla="*/ 30 w 72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42"/>
                  <a:gd name="T17" fmla="*/ 72 w 72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42">
                    <a:moveTo>
                      <a:pt x="30" y="0"/>
                    </a:moveTo>
                    <a:lnTo>
                      <a:pt x="0" y="22"/>
                    </a:lnTo>
                    <a:lnTo>
                      <a:pt x="42" y="42"/>
                    </a:lnTo>
                    <a:lnTo>
                      <a:pt x="72" y="1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8A6F"/>
              </a:solidFill>
              <a:ln w="0">
                <a:solidFill>
                  <a:srgbClr val="008A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09" name="Freeform 4981"/>
              <p:cNvSpPr>
                <a:spLocks noChangeAspect="1"/>
              </p:cNvSpPr>
              <p:nvPr/>
            </p:nvSpPr>
            <p:spPr bwMode="auto">
              <a:xfrm>
                <a:off x="4830" y="2490"/>
                <a:ext cx="72" cy="42"/>
              </a:xfrm>
              <a:custGeom>
                <a:avLst/>
                <a:gdLst>
                  <a:gd name="T0" fmla="*/ 30 w 72"/>
                  <a:gd name="T1" fmla="*/ 0 h 42"/>
                  <a:gd name="T2" fmla="*/ 0 w 72"/>
                  <a:gd name="T3" fmla="*/ 22 h 42"/>
                  <a:gd name="T4" fmla="*/ 42 w 72"/>
                  <a:gd name="T5" fmla="*/ 42 h 42"/>
                  <a:gd name="T6" fmla="*/ 72 w 72"/>
                  <a:gd name="T7" fmla="*/ 18 h 42"/>
                  <a:gd name="T8" fmla="*/ 30 w 72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42"/>
                  <a:gd name="T17" fmla="*/ 72 w 72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42">
                    <a:moveTo>
                      <a:pt x="30" y="0"/>
                    </a:moveTo>
                    <a:lnTo>
                      <a:pt x="0" y="22"/>
                    </a:lnTo>
                    <a:lnTo>
                      <a:pt x="42" y="42"/>
                    </a:lnTo>
                    <a:lnTo>
                      <a:pt x="72" y="18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10" name="Freeform 4982"/>
              <p:cNvSpPr>
                <a:spLocks noChangeAspect="1"/>
              </p:cNvSpPr>
              <p:nvPr/>
            </p:nvSpPr>
            <p:spPr bwMode="auto">
              <a:xfrm>
                <a:off x="3716" y="2022"/>
                <a:ext cx="58" cy="26"/>
              </a:xfrm>
              <a:custGeom>
                <a:avLst/>
                <a:gdLst>
                  <a:gd name="T0" fmla="*/ 32 w 58"/>
                  <a:gd name="T1" fmla="*/ 0 h 26"/>
                  <a:gd name="T2" fmla="*/ 0 w 58"/>
                  <a:gd name="T3" fmla="*/ 14 h 26"/>
                  <a:gd name="T4" fmla="*/ 26 w 58"/>
                  <a:gd name="T5" fmla="*/ 26 h 26"/>
                  <a:gd name="T6" fmla="*/ 58 w 58"/>
                  <a:gd name="T7" fmla="*/ 12 h 26"/>
                  <a:gd name="T8" fmla="*/ 32 w 5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6"/>
                  <a:gd name="T17" fmla="*/ 58 w 5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6">
                    <a:moveTo>
                      <a:pt x="32" y="0"/>
                    </a:moveTo>
                    <a:lnTo>
                      <a:pt x="0" y="14"/>
                    </a:lnTo>
                    <a:lnTo>
                      <a:pt x="26" y="26"/>
                    </a:lnTo>
                    <a:lnTo>
                      <a:pt x="58" y="1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11" name="Freeform 4983"/>
              <p:cNvSpPr>
                <a:spLocks noChangeAspect="1"/>
              </p:cNvSpPr>
              <p:nvPr/>
            </p:nvSpPr>
            <p:spPr bwMode="auto">
              <a:xfrm>
                <a:off x="3716" y="2022"/>
                <a:ext cx="58" cy="26"/>
              </a:xfrm>
              <a:custGeom>
                <a:avLst/>
                <a:gdLst>
                  <a:gd name="T0" fmla="*/ 32 w 58"/>
                  <a:gd name="T1" fmla="*/ 0 h 26"/>
                  <a:gd name="T2" fmla="*/ 0 w 58"/>
                  <a:gd name="T3" fmla="*/ 14 h 26"/>
                  <a:gd name="T4" fmla="*/ 26 w 58"/>
                  <a:gd name="T5" fmla="*/ 26 h 26"/>
                  <a:gd name="T6" fmla="*/ 58 w 58"/>
                  <a:gd name="T7" fmla="*/ 12 h 26"/>
                  <a:gd name="T8" fmla="*/ 32 w 5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6"/>
                  <a:gd name="T17" fmla="*/ 58 w 58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6">
                    <a:moveTo>
                      <a:pt x="32" y="0"/>
                    </a:moveTo>
                    <a:lnTo>
                      <a:pt x="0" y="14"/>
                    </a:lnTo>
                    <a:lnTo>
                      <a:pt x="26" y="26"/>
                    </a:lnTo>
                    <a:lnTo>
                      <a:pt x="58" y="12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12" name="Freeform 4984"/>
              <p:cNvSpPr>
                <a:spLocks noChangeAspect="1"/>
              </p:cNvSpPr>
              <p:nvPr/>
            </p:nvSpPr>
            <p:spPr bwMode="auto">
              <a:xfrm>
                <a:off x="3742" y="2034"/>
                <a:ext cx="60" cy="26"/>
              </a:xfrm>
              <a:custGeom>
                <a:avLst/>
                <a:gdLst>
                  <a:gd name="T0" fmla="*/ 32 w 60"/>
                  <a:gd name="T1" fmla="*/ 0 h 26"/>
                  <a:gd name="T2" fmla="*/ 0 w 60"/>
                  <a:gd name="T3" fmla="*/ 14 h 26"/>
                  <a:gd name="T4" fmla="*/ 26 w 60"/>
                  <a:gd name="T5" fmla="*/ 26 h 26"/>
                  <a:gd name="T6" fmla="*/ 60 w 60"/>
                  <a:gd name="T7" fmla="*/ 12 h 26"/>
                  <a:gd name="T8" fmla="*/ 32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32" y="0"/>
                    </a:moveTo>
                    <a:lnTo>
                      <a:pt x="0" y="14"/>
                    </a:lnTo>
                    <a:lnTo>
                      <a:pt x="26" y="26"/>
                    </a:lnTo>
                    <a:lnTo>
                      <a:pt x="60" y="1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8A6F"/>
              </a:solidFill>
              <a:ln w="0">
                <a:solidFill>
                  <a:srgbClr val="008A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13" name="Freeform 4985"/>
              <p:cNvSpPr>
                <a:spLocks noChangeAspect="1"/>
              </p:cNvSpPr>
              <p:nvPr/>
            </p:nvSpPr>
            <p:spPr bwMode="auto">
              <a:xfrm>
                <a:off x="3742" y="2034"/>
                <a:ext cx="60" cy="26"/>
              </a:xfrm>
              <a:custGeom>
                <a:avLst/>
                <a:gdLst>
                  <a:gd name="T0" fmla="*/ 32 w 60"/>
                  <a:gd name="T1" fmla="*/ 0 h 26"/>
                  <a:gd name="T2" fmla="*/ 0 w 60"/>
                  <a:gd name="T3" fmla="*/ 14 h 26"/>
                  <a:gd name="T4" fmla="*/ 26 w 60"/>
                  <a:gd name="T5" fmla="*/ 26 h 26"/>
                  <a:gd name="T6" fmla="*/ 60 w 60"/>
                  <a:gd name="T7" fmla="*/ 12 h 26"/>
                  <a:gd name="T8" fmla="*/ 32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32" y="0"/>
                    </a:moveTo>
                    <a:lnTo>
                      <a:pt x="0" y="14"/>
                    </a:lnTo>
                    <a:lnTo>
                      <a:pt x="26" y="26"/>
                    </a:lnTo>
                    <a:lnTo>
                      <a:pt x="60" y="12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14" name="Freeform 4986"/>
              <p:cNvSpPr>
                <a:spLocks noChangeAspect="1"/>
              </p:cNvSpPr>
              <p:nvPr/>
            </p:nvSpPr>
            <p:spPr bwMode="auto">
              <a:xfrm>
                <a:off x="3768" y="2046"/>
                <a:ext cx="60" cy="26"/>
              </a:xfrm>
              <a:custGeom>
                <a:avLst/>
                <a:gdLst>
                  <a:gd name="T0" fmla="*/ 34 w 60"/>
                  <a:gd name="T1" fmla="*/ 0 h 26"/>
                  <a:gd name="T2" fmla="*/ 0 w 60"/>
                  <a:gd name="T3" fmla="*/ 14 h 26"/>
                  <a:gd name="T4" fmla="*/ 26 w 60"/>
                  <a:gd name="T5" fmla="*/ 26 h 26"/>
                  <a:gd name="T6" fmla="*/ 60 w 60"/>
                  <a:gd name="T7" fmla="*/ 12 h 26"/>
                  <a:gd name="T8" fmla="*/ 34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34" y="0"/>
                    </a:moveTo>
                    <a:lnTo>
                      <a:pt x="0" y="14"/>
                    </a:lnTo>
                    <a:lnTo>
                      <a:pt x="26" y="26"/>
                    </a:lnTo>
                    <a:lnTo>
                      <a:pt x="60" y="1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15" name="Freeform 4987"/>
              <p:cNvSpPr>
                <a:spLocks noChangeAspect="1"/>
              </p:cNvSpPr>
              <p:nvPr/>
            </p:nvSpPr>
            <p:spPr bwMode="auto">
              <a:xfrm>
                <a:off x="3768" y="2046"/>
                <a:ext cx="60" cy="26"/>
              </a:xfrm>
              <a:custGeom>
                <a:avLst/>
                <a:gdLst>
                  <a:gd name="T0" fmla="*/ 34 w 60"/>
                  <a:gd name="T1" fmla="*/ 0 h 26"/>
                  <a:gd name="T2" fmla="*/ 0 w 60"/>
                  <a:gd name="T3" fmla="*/ 14 h 26"/>
                  <a:gd name="T4" fmla="*/ 26 w 60"/>
                  <a:gd name="T5" fmla="*/ 26 h 26"/>
                  <a:gd name="T6" fmla="*/ 60 w 60"/>
                  <a:gd name="T7" fmla="*/ 12 h 26"/>
                  <a:gd name="T8" fmla="*/ 34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34" y="0"/>
                    </a:moveTo>
                    <a:lnTo>
                      <a:pt x="0" y="14"/>
                    </a:lnTo>
                    <a:lnTo>
                      <a:pt x="26" y="26"/>
                    </a:lnTo>
                    <a:lnTo>
                      <a:pt x="60" y="12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16" name="Freeform 4988"/>
              <p:cNvSpPr>
                <a:spLocks noChangeAspect="1"/>
              </p:cNvSpPr>
              <p:nvPr/>
            </p:nvSpPr>
            <p:spPr bwMode="auto">
              <a:xfrm>
                <a:off x="3794" y="2058"/>
                <a:ext cx="60" cy="28"/>
              </a:xfrm>
              <a:custGeom>
                <a:avLst/>
                <a:gdLst>
                  <a:gd name="T0" fmla="*/ 34 w 60"/>
                  <a:gd name="T1" fmla="*/ 0 h 28"/>
                  <a:gd name="T2" fmla="*/ 0 w 60"/>
                  <a:gd name="T3" fmla="*/ 14 h 28"/>
                  <a:gd name="T4" fmla="*/ 28 w 60"/>
                  <a:gd name="T5" fmla="*/ 28 h 28"/>
                  <a:gd name="T6" fmla="*/ 60 w 60"/>
                  <a:gd name="T7" fmla="*/ 12 h 28"/>
                  <a:gd name="T8" fmla="*/ 34 w 6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8"/>
                  <a:gd name="T17" fmla="*/ 60 w 6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8">
                    <a:moveTo>
                      <a:pt x="34" y="0"/>
                    </a:moveTo>
                    <a:lnTo>
                      <a:pt x="0" y="14"/>
                    </a:lnTo>
                    <a:lnTo>
                      <a:pt x="28" y="28"/>
                    </a:lnTo>
                    <a:lnTo>
                      <a:pt x="60" y="1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17" name="Freeform 4989"/>
              <p:cNvSpPr>
                <a:spLocks noChangeAspect="1"/>
              </p:cNvSpPr>
              <p:nvPr/>
            </p:nvSpPr>
            <p:spPr bwMode="auto">
              <a:xfrm>
                <a:off x="3794" y="2058"/>
                <a:ext cx="60" cy="28"/>
              </a:xfrm>
              <a:custGeom>
                <a:avLst/>
                <a:gdLst>
                  <a:gd name="T0" fmla="*/ 34 w 60"/>
                  <a:gd name="T1" fmla="*/ 0 h 28"/>
                  <a:gd name="T2" fmla="*/ 0 w 60"/>
                  <a:gd name="T3" fmla="*/ 14 h 28"/>
                  <a:gd name="T4" fmla="*/ 28 w 60"/>
                  <a:gd name="T5" fmla="*/ 28 h 28"/>
                  <a:gd name="T6" fmla="*/ 60 w 60"/>
                  <a:gd name="T7" fmla="*/ 12 h 28"/>
                  <a:gd name="T8" fmla="*/ 34 w 6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8"/>
                  <a:gd name="T17" fmla="*/ 60 w 6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8">
                    <a:moveTo>
                      <a:pt x="34" y="0"/>
                    </a:moveTo>
                    <a:lnTo>
                      <a:pt x="0" y="14"/>
                    </a:lnTo>
                    <a:lnTo>
                      <a:pt x="28" y="28"/>
                    </a:lnTo>
                    <a:lnTo>
                      <a:pt x="60" y="12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18" name="Freeform 4990"/>
              <p:cNvSpPr>
                <a:spLocks noChangeAspect="1"/>
              </p:cNvSpPr>
              <p:nvPr/>
            </p:nvSpPr>
            <p:spPr bwMode="auto">
              <a:xfrm>
                <a:off x="3822" y="2070"/>
                <a:ext cx="60" cy="28"/>
              </a:xfrm>
              <a:custGeom>
                <a:avLst/>
                <a:gdLst>
                  <a:gd name="T0" fmla="*/ 32 w 60"/>
                  <a:gd name="T1" fmla="*/ 0 h 28"/>
                  <a:gd name="T2" fmla="*/ 0 w 60"/>
                  <a:gd name="T3" fmla="*/ 16 h 28"/>
                  <a:gd name="T4" fmla="*/ 28 w 60"/>
                  <a:gd name="T5" fmla="*/ 28 h 28"/>
                  <a:gd name="T6" fmla="*/ 60 w 60"/>
                  <a:gd name="T7" fmla="*/ 12 h 28"/>
                  <a:gd name="T8" fmla="*/ 32 w 6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8"/>
                  <a:gd name="T17" fmla="*/ 60 w 6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8">
                    <a:moveTo>
                      <a:pt x="32" y="0"/>
                    </a:moveTo>
                    <a:lnTo>
                      <a:pt x="0" y="16"/>
                    </a:lnTo>
                    <a:lnTo>
                      <a:pt x="28" y="28"/>
                    </a:lnTo>
                    <a:lnTo>
                      <a:pt x="60" y="1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19" name="Freeform 4991"/>
              <p:cNvSpPr>
                <a:spLocks noChangeAspect="1"/>
              </p:cNvSpPr>
              <p:nvPr/>
            </p:nvSpPr>
            <p:spPr bwMode="auto">
              <a:xfrm>
                <a:off x="3822" y="2070"/>
                <a:ext cx="60" cy="28"/>
              </a:xfrm>
              <a:custGeom>
                <a:avLst/>
                <a:gdLst>
                  <a:gd name="T0" fmla="*/ 32 w 60"/>
                  <a:gd name="T1" fmla="*/ 0 h 28"/>
                  <a:gd name="T2" fmla="*/ 0 w 60"/>
                  <a:gd name="T3" fmla="*/ 16 h 28"/>
                  <a:gd name="T4" fmla="*/ 28 w 60"/>
                  <a:gd name="T5" fmla="*/ 28 h 28"/>
                  <a:gd name="T6" fmla="*/ 60 w 60"/>
                  <a:gd name="T7" fmla="*/ 12 h 28"/>
                  <a:gd name="T8" fmla="*/ 32 w 6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8"/>
                  <a:gd name="T17" fmla="*/ 60 w 6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8">
                    <a:moveTo>
                      <a:pt x="32" y="0"/>
                    </a:moveTo>
                    <a:lnTo>
                      <a:pt x="0" y="16"/>
                    </a:lnTo>
                    <a:lnTo>
                      <a:pt x="28" y="28"/>
                    </a:lnTo>
                    <a:lnTo>
                      <a:pt x="60" y="12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20" name="Freeform 4992"/>
              <p:cNvSpPr>
                <a:spLocks noChangeAspect="1"/>
              </p:cNvSpPr>
              <p:nvPr/>
            </p:nvSpPr>
            <p:spPr bwMode="auto">
              <a:xfrm>
                <a:off x="3850" y="2082"/>
                <a:ext cx="60" cy="28"/>
              </a:xfrm>
              <a:custGeom>
                <a:avLst/>
                <a:gdLst>
                  <a:gd name="T0" fmla="*/ 32 w 60"/>
                  <a:gd name="T1" fmla="*/ 0 h 28"/>
                  <a:gd name="T2" fmla="*/ 0 w 60"/>
                  <a:gd name="T3" fmla="*/ 16 h 28"/>
                  <a:gd name="T4" fmla="*/ 26 w 60"/>
                  <a:gd name="T5" fmla="*/ 28 h 28"/>
                  <a:gd name="T6" fmla="*/ 60 w 60"/>
                  <a:gd name="T7" fmla="*/ 12 h 28"/>
                  <a:gd name="T8" fmla="*/ 32 w 6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8"/>
                  <a:gd name="T17" fmla="*/ 60 w 6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8">
                    <a:moveTo>
                      <a:pt x="32" y="0"/>
                    </a:moveTo>
                    <a:lnTo>
                      <a:pt x="0" y="16"/>
                    </a:lnTo>
                    <a:lnTo>
                      <a:pt x="26" y="28"/>
                    </a:lnTo>
                    <a:lnTo>
                      <a:pt x="60" y="1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886F"/>
              </a:solidFill>
              <a:ln w="0">
                <a:solidFill>
                  <a:srgbClr val="0088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21" name="Freeform 4993"/>
              <p:cNvSpPr>
                <a:spLocks noChangeAspect="1"/>
              </p:cNvSpPr>
              <p:nvPr/>
            </p:nvSpPr>
            <p:spPr bwMode="auto">
              <a:xfrm>
                <a:off x="3850" y="2082"/>
                <a:ext cx="60" cy="28"/>
              </a:xfrm>
              <a:custGeom>
                <a:avLst/>
                <a:gdLst>
                  <a:gd name="T0" fmla="*/ 32 w 60"/>
                  <a:gd name="T1" fmla="*/ 0 h 28"/>
                  <a:gd name="T2" fmla="*/ 0 w 60"/>
                  <a:gd name="T3" fmla="*/ 16 h 28"/>
                  <a:gd name="T4" fmla="*/ 26 w 60"/>
                  <a:gd name="T5" fmla="*/ 28 h 28"/>
                  <a:gd name="T6" fmla="*/ 60 w 60"/>
                  <a:gd name="T7" fmla="*/ 12 h 28"/>
                  <a:gd name="T8" fmla="*/ 32 w 6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8"/>
                  <a:gd name="T17" fmla="*/ 60 w 6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8">
                    <a:moveTo>
                      <a:pt x="32" y="0"/>
                    </a:moveTo>
                    <a:lnTo>
                      <a:pt x="0" y="16"/>
                    </a:lnTo>
                    <a:lnTo>
                      <a:pt x="26" y="28"/>
                    </a:lnTo>
                    <a:lnTo>
                      <a:pt x="60" y="12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22" name="Freeform 4994"/>
              <p:cNvSpPr>
                <a:spLocks noChangeAspect="1"/>
              </p:cNvSpPr>
              <p:nvPr/>
            </p:nvSpPr>
            <p:spPr bwMode="auto">
              <a:xfrm>
                <a:off x="3876" y="2094"/>
                <a:ext cx="62" cy="28"/>
              </a:xfrm>
              <a:custGeom>
                <a:avLst/>
                <a:gdLst>
                  <a:gd name="T0" fmla="*/ 34 w 62"/>
                  <a:gd name="T1" fmla="*/ 0 h 28"/>
                  <a:gd name="T2" fmla="*/ 0 w 62"/>
                  <a:gd name="T3" fmla="*/ 16 h 28"/>
                  <a:gd name="T4" fmla="*/ 28 w 62"/>
                  <a:gd name="T5" fmla="*/ 28 h 28"/>
                  <a:gd name="T6" fmla="*/ 62 w 62"/>
                  <a:gd name="T7" fmla="*/ 12 h 28"/>
                  <a:gd name="T8" fmla="*/ 34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34" y="0"/>
                    </a:moveTo>
                    <a:lnTo>
                      <a:pt x="0" y="16"/>
                    </a:lnTo>
                    <a:lnTo>
                      <a:pt x="28" y="28"/>
                    </a:lnTo>
                    <a:lnTo>
                      <a:pt x="62" y="1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876F"/>
              </a:solidFill>
              <a:ln w="0">
                <a:solidFill>
                  <a:srgbClr val="0087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23" name="Freeform 4995"/>
              <p:cNvSpPr>
                <a:spLocks noChangeAspect="1"/>
              </p:cNvSpPr>
              <p:nvPr/>
            </p:nvSpPr>
            <p:spPr bwMode="auto">
              <a:xfrm>
                <a:off x="3876" y="2094"/>
                <a:ext cx="62" cy="28"/>
              </a:xfrm>
              <a:custGeom>
                <a:avLst/>
                <a:gdLst>
                  <a:gd name="T0" fmla="*/ 34 w 62"/>
                  <a:gd name="T1" fmla="*/ 0 h 28"/>
                  <a:gd name="T2" fmla="*/ 0 w 62"/>
                  <a:gd name="T3" fmla="*/ 16 h 28"/>
                  <a:gd name="T4" fmla="*/ 28 w 62"/>
                  <a:gd name="T5" fmla="*/ 28 h 28"/>
                  <a:gd name="T6" fmla="*/ 62 w 62"/>
                  <a:gd name="T7" fmla="*/ 12 h 28"/>
                  <a:gd name="T8" fmla="*/ 34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34" y="0"/>
                    </a:moveTo>
                    <a:lnTo>
                      <a:pt x="0" y="16"/>
                    </a:lnTo>
                    <a:lnTo>
                      <a:pt x="28" y="28"/>
                    </a:lnTo>
                    <a:lnTo>
                      <a:pt x="62" y="12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24" name="Freeform 4996"/>
              <p:cNvSpPr>
                <a:spLocks noChangeAspect="1"/>
              </p:cNvSpPr>
              <p:nvPr/>
            </p:nvSpPr>
            <p:spPr bwMode="auto">
              <a:xfrm>
                <a:off x="3904" y="2106"/>
                <a:ext cx="62" cy="28"/>
              </a:xfrm>
              <a:custGeom>
                <a:avLst/>
                <a:gdLst>
                  <a:gd name="T0" fmla="*/ 34 w 62"/>
                  <a:gd name="T1" fmla="*/ 0 h 28"/>
                  <a:gd name="T2" fmla="*/ 0 w 62"/>
                  <a:gd name="T3" fmla="*/ 16 h 28"/>
                  <a:gd name="T4" fmla="*/ 30 w 62"/>
                  <a:gd name="T5" fmla="*/ 28 h 28"/>
                  <a:gd name="T6" fmla="*/ 62 w 62"/>
                  <a:gd name="T7" fmla="*/ 12 h 28"/>
                  <a:gd name="T8" fmla="*/ 34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34" y="0"/>
                    </a:moveTo>
                    <a:lnTo>
                      <a:pt x="0" y="16"/>
                    </a:lnTo>
                    <a:lnTo>
                      <a:pt x="30" y="28"/>
                    </a:lnTo>
                    <a:lnTo>
                      <a:pt x="62" y="1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8670"/>
              </a:solidFill>
              <a:ln w="0">
                <a:solidFill>
                  <a:srgbClr val="0086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25" name="Freeform 4997"/>
              <p:cNvSpPr>
                <a:spLocks noChangeAspect="1"/>
              </p:cNvSpPr>
              <p:nvPr/>
            </p:nvSpPr>
            <p:spPr bwMode="auto">
              <a:xfrm>
                <a:off x="3904" y="2106"/>
                <a:ext cx="62" cy="28"/>
              </a:xfrm>
              <a:custGeom>
                <a:avLst/>
                <a:gdLst>
                  <a:gd name="T0" fmla="*/ 34 w 62"/>
                  <a:gd name="T1" fmla="*/ 0 h 28"/>
                  <a:gd name="T2" fmla="*/ 0 w 62"/>
                  <a:gd name="T3" fmla="*/ 16 h 28"/>
                  <a:gd name="T4" fmla="*/ 30 w 62"/>
                  <a:gd name="T5" fmla="*/ 28 h 28"/>
                  <a:gd name="T6" fmla="*/ 62 w 62"/>
                  <a:gd name="T7" fmla="*/ 12 h 28"/>
                  <a:gd name="T8" fmla="*/ 34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34" y="0"/>
                    </a:moveTo>
                    <a:lnTo>
                      <a:pt x="0" y="16"/>
                    </a:lnTo>
                    <a:lnTo>
                      <a:pt x="30" y="28"/>
                    </a:lnTo>
                    <a:lnTo>
                      <a:pt x="62" y="12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26" name="Freeform 4998"/>
              <p:cNvSpPr>
                <a:spLocks noChangeAspect="1"/>
              </p:cNvSpPr>
              <p:nvPr/>
            </p:nvSpPr>
            <p:spPr bwMode="auto">
              <a:xfrm>
                <a:off x="3934" y="2118"/>
                <a:ext cx="60" cy="28"/>
              </a:xfrm>
              <a:custGeom>
                <a:avLst/>
                <a:gdLst>
                  <a:gd name="T0" fmla="*/ 32 w 60"/>
                  <a:gd name="T1" fmla="*/ 0 h 28"/>
                  <a:gd name="T2" fmla="*/ 0 w 60"/>
                  <a:gd name="T3" fmla="*/ 16 h 28"/>
                  <a:gd name="T4" fmla="*/ 28 w 60"/>
                  <a:gd name="T5" fmla="*/ 28 h 28"/>
                  <a:gd name="T6" fmla="*/ 60 w 60"/>
                  <a:gd name="T7" fmla="*/ 12 h 28"/>
                  <a:gd name="T8" fmla="*/ 32 w 6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8"/>
                  <a:gd name="T17" fmla="*/ 60 w 6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8">
                    <a:moveTo>
                      <a:pt x="32" y="0"/>
                    </a:moveTo>
                    <a:lnTo>
                      <a:pt x="0" y="16"/>
                    </a:lnTo>
                    <a:lnTo>
                      <a:pt x="28" y="28"/>
                    </a:lnTo>
                    <a:lnTo>
                      <a:pt x="60" y="1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8470"/>
              </a:solidFill>
              <a:ln w="0">
                <a:solidFill>
                  <a:srgbClr val="0084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27" name="Freeform 4999"/>
              <p:cNvSpPr>
                <a:spLocks noChangeAspect="1"/>
              </p:cNvSpPr>
              <p:nvPr/>
            </p:nvSpPr>
            <p:spPr bwMode="auto">
              <a:xfrm>
                <a:off x="3934" y="2118"/>
                <a:ext cx="60" cy="28"/>
              </a:xfrm>
              <a:custGeom>
                <a:avLst/>
                <a:gdLst>
                  <a:gd name="T0" fmla="*/ 32 w 60"/>
                  <a:gd name="T1" fmla="*/ 0 h 28"/>
                  <a:gd name="T2" fmla="*/ 0 w 60"/>
                  <a:gd name="T3" fmla="*/ 16 h 28"/>
                  <a:gd name="T4" fmla="*/ 28 w 60"/>
                  <a:gd name="T5" fmla="*/ 28 h 28"/>
                  <a:gd name="T6" fmla="*/ 60 w 60"/>
                  <a:gd name="T7" fmla="*/ 12 h 28"/>
                  <a:gd name="T8" fmla="*/ 32 w 6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8"/>
                  <a:gd name="T17" fmla="*/ 60 w 6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8">
                    <a:moveTo>
                      <a:pt x="32" y="0"/>
                    </a:moveTo>
                    <a:lnTo>
                      <a:pt x="0" y="16"/>
                    </a:lnTo>
                    <a:lnTo>
                      <a:pt x="28" y="28"/>
                    </a:lnTo>
                    <a:lnTo>
                      <a:pt x="60" y="12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28" name="Freeform 5000"/>
              <p:cNvSpPr>
                <a:spLocks noChangeAspect="1"/>
              </p:cNvSpPr>
              <p:nvPr/>
            </p:nvSpPr>
            <p:spPr bwMode="auto">
              <a:xfrm>
                <a:off x="3962" y="2130"/>
                <a:ext cx="62" cy="28"/>
              </a:xfrm>
              <a:custGeom>
                <a:avLst/>
                <a:gdLst>
                  <a:gd name="T0" fmla="*/ 32 w 62"/>
                  <a:gd name="T1" fmla="*/ 0 h 28"/>
                  <a:gd name="T2" fmla="*/ 0 w 62"/>
                  <a:gd name="T3" fmla="*/ 16 h 28"/>
                  <a:gd name="T4" fmla="*/ 28 w 62"/>
                  <a:gd name="T5" fmla="*/ 28 h 28"/>
                  <a:gd name="T6" fmla="*/ 62 w 62"/>
                  <a:gd name="T7" fmla="*/ 12 h 28"/>
                  <a:gd name="T8" fmla="*/ 32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32" y="0"/>
                    </a:moveTo>
                    <a:lnTo>
                      <a:pt x="0" y="16"/>
                    </a:lnTo>
                    <a:lnTo>
                      <a:pt x="28" y="28"/>
                    </a:lnTo>
                    <a:lnTo>
                      <a:pt x="62" y="1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8370"/>
              </a:solidFill>
              <a:ln w="0">
                <a:solidFill>
                  <a:srgbClr val="0083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29" name="Freeform 5001"/>
              <p:cNvSpPr>
                <a:spLocks noChangeAspect="1"/>
              </p:cNvSpPr>
              <p:nvPr/>
            </p:nvSpPr>
            <p:spPr bwMode="auto">
              <a:xfrm>
                <a:off x="3962" y="2130"/>
                <a:ext cx="62" cy="28"/>
              </a:xfrm>
              <a:custGeom>
                <a:avLst/>
                <a:gdLst>
                  <a:gd name="T0" fmla="*/ 32 w 62"/>
                  <a:gd name="T1" fmla="*/ 0 h 28"/>
                  <a:gd name="T2" fmla="*/ 0 w 62"/>
                  <a:gd name="T3" fmla="*/ 16 h 28"/>
                  <a:gd name="T4" fmla="*/ 28 w 62"/>
                  <a:gd name="T5" fmla="*/ 28 h 28"/>
                  <a:gd name="T6" fmla="*/ 62 w 62"/>
                  <a:gd name="T7" fmla="*/ 12 h 28"/>
                  <a:gd name="T8" fmla="*/ 32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32" y="0"/>
                    </a:moveTo>
                    <a:lnTo>
                      <a:pt x="0" y="16"/>
                    </a:lnTo>
                    <a:lnTo>
                      <a:pt x="28" y="28"/>
                    </a:lnTo>
                    <a:lnTo>
                      <a:pt x="62" y="12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30" name="Freeform 5002"/>
              <p:cNvSpPr>
                <a:spLocks noChangeAspect="1"/>
              </p:cNvSpPr>
              <p:nvPr/>
            </p:nvSpPr>
            <p:spPr bwMode="auto">
              <a:xfrm>
                <a:off x="3990" y="2142"/>
                <a:ext cx="64" cy="28"/>
              </a:xfrm>
              <a:custGeom>
                <a:avLst/>
                <a:gdLst>
                  <a:gd name="T0" fmla="*/ 34 w 64"/>
                  <a:gd name="T1" fmla="*/ 0 h 28"/>
                  <a:gd name="T2" fmla="*/ 0 w 64"/>
                  <a:gd name="T3" fmla="*/ 16 h 28"/>
                  <a:gd name="T4" fmla="*/ 30 w 64"/>
                  <a:gd name="T5" fmla="*/ 28 h 28"/>
                  <a:gd name="T6" fmla="*/ 64 w 64"/>
                  <a:gd name="T7" fmla="*/ 12 h 28"/>
                  <a:gd name="T8" fmla="*/ 34 w 64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28"/>
                  <a:gd name="T17" fmla="*/ 64 w 64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28">
                    <a:moveTo>
                      <a:pt x="34" y="0"/>
                    </a:moveTo>
                    <a:lnTo>
                      <a:pt x="0" y="16"/>
                    </a:lnTo>
                    <a:lnTo>
                      <a:pt x="30" y="28"/>
                    </a:lnTo>
                    <a:lnTo>
                      <a:pt x="64" y="1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8170"/>
              </a:solidFill>
              <a:ln w="0">
                <a:solidFill>
                  <a:srgbClr val="0081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31" name="Freeform 5003"/>
              <p:cNvSpPr>
                <a:spLocks noChangeAspect="1"/>
              </p:cNvSpPr>
              <p:nvPr/>
            </p:nvSpPr>
            <p:spPr bwMode="auto">
              <a:xfrm>
                <a:off x="3990" y="2142"/>
                <a:ext cx="64" cy="28"/>
              </a:xfrm>
              <a:custGeom>
                <a:avLst/>
                <a:gdLst>
                  <a:gd name="T0" fmla="*/ 34 w 64"/>
                  <a:gd name="T1" fmla="*/ 0 h 28"/>
                  <a:gd name="T2" fmla="*/ 0 w 64"/>
                  <a:gd name="T3" fmla="*/ 16 h 28"/>
                  <a:gd name="T4" fmla="*/ 30 w 64"/>
                  <a:gd name="T5" fmla="*/ 28 h 28"/>
                  <a:gd name="T6" fmla="*/ 64 w 64"/>
                  <a:gd name="T7" fmla="*/ 12 h 28"/>
                  <a:gd name="T8" fmla="*/ 34 w 64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28"/>
                  <a:gd name="T17" fmla="*/ 64 w 64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28">
                    <a:moveTo>
                      <a:pt x="34" y="0"/>
                    </a:moveTo>
                    <a:lnTo>
                      <a:pt x="0" y="16"/>
                    </a:lnTo>
                    <a:lnTo>
                      <a:pt x="30" y="28"/>
                    </a:lnTo>
                    <a:lnTo>
                      <a:pt x="64" y="12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32" name="Freeform 5004"/>
              <p:cNvSpPr>
                <a:spLocks noChangeAspect="1"/>
              </p:cNvSpPr>
              <p:nvPr/>
            </p:nvSpPr>
            <p:spPr bwMode="auto">
              <a:xfrm>
                <a:off x="4020" y="2154"/>
                <a:ext cx="64" cy="28"/>
              </a:xfrm>
              <a:custGeom>
                <a:avLst/>
                <a:gdLst>
                  <a:gd name="T0" fmla="*/ 34 w 64"/>
                  <a:gd name="T1" fmla="*/ 0 h 28"/>
                  <a:gd name="T2" fmla="*/ 0 w 64"/>
                  <a:gd name="T3" fmla="*/ 16 h 28"/>
                  <a:gd name="T4" fmla="*/ 30 w 64"/>
                  <a:gd name="T5" fmla="*/ 28 h 28"/>
                  <a:gd name="T6" fmla="*/ 64 w 64"/>
                  <a:gd name="T7" fmla="*/ 10 h 28"/>
                  <a:gd name="T8" fmla="*/ 34 w 64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28"/>
                  <a:gd name="T17" fmla="*/ 64 w 64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28">
                    <a:moveTo>
                      <a:pt x="34" y="0"/>
                    </a:moveTo>
                    <a:lnTo>
                      <a:pt x="0" y="16"/>
                    </a:lnTo>
                    <a:lnTo>
                      <a:pt x="30" y="28"/>
                    </a:lnTo>
                    <a:lnTo>
                      <a:pt x="64" y="1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7F71"/>
              </a:solidFill>
              <a:ln w="0">
                <a:solidFill>
                  <a:srgbClr val="007F7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33" name="Freeform 5005"/>
              <p:cNvSpPr>
                <a:spLocks noChangeAspect="1"/>
              </p:cNvSpPr>
              <p:nvPr/>
            </p:nvSpPr>
            <p:spPr bwMode="auto">
              <a:xfrm>
                <a:off x="4020" y="2154"/>
                <a:ext cx="64" cy="28"/>
              </a:xfrm>
              <a:custGeom>
                <a:avLst/>
                <a:gdLst>
                  <a:gd name="T0" fmla="*/ 34 w 64"/>
                  <a:gd name="T1" fmla="*/ 0 h 28"/>
                  <a:gd name="T2" fmla="*/ 0 w 64"/>
                  <a:gd name="T3" fmla="*/ 16 h 28"/>
                  <a:gd name="T4" fmla="*/ 30 w 64"/>
                  <a:gd name="T5" fmla="*/ 28 h 28"/>
                  <a:gd name="T6" fmla="*/ 64 w 64"/>
                  <a:gd name="T7" fmla="*/ 10 h 28"/>
                  <a:gd name="T8" fmla="*/ 34 w 64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28"/>
                  <a:gd name="T17" fmla="*/ 64 w 64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28">
                    <a:moveTo>
                      <a:pt x="34" y="0"/>
                    </a:moveTo>
                    <a:lnTo>
                      <a:pt x="0" y="16"/>
                    </a:lnTo>
                    <a:lnTo>
                      <a:pt x="30" y="28"/>
                    </a:lnTo>
                    <a:lnTo>
                      <a:pt x="64" y="10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34" name="Freeform 5006"/>
              <p:cNvSpPr>
                <a:spLocks noChangeAspect="1"/>
              </p:cNvSpPr>
              <p:nvPr/>
            </p:nvSpPr>
            <p:spPr bwMode="auto">
              <a:xfrm>
                <a:off x="4050" y="2164"/>
                <a:ext cx="64" cy="28"/>
              </a:xfrm>
              <a:custGeom>
                <a:avLst/>
                <a:gdLst>
                  <a:gd name="T0" fmla="*/ 34 w 64"/>
                  <a:gd name="T1" fmla="*/ 0 h 28"/>
                  <a:gd name="T2" fmla="*/ 0 w 64"/>
                  <a:gd name="T3" fmla="*/ 18 h 28"/>
                  <a:gd name="T4" fmla="*/ 30 w 64"/>
                  <a:gd name="T5" fmla="*/ 28 h 28"/>
                  <a:gd name="T6" fmla="*/ 64 w 64"/>
                  <a:gd name="T7" fmla="*/ 10 h 28"/>
                  <a:gd name="T8" fmla="*/ 34 w 64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28"/>
                  <a:gd name="T17" fmla="*/ 64 w 64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28">
                    <a:moveTo>
                      <a:pt x="34" y="0"/>
                    </a:moveTo>
                    <a:lnTo>
                      <a:pt x="0" y="18"/>
                    </a:lnTo>
                    <a:lnTo>
                      <a:pt x="30" y="28"/>
                    </a:lnTo>
                    <a:lnTo>
                      <a:pt x="64" y="1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7D72"/>
              </a:solidFill>
              <a:ln w="0">
                <a:solidFill>
                  <a:srgbClr val="007D7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35" name="Freeform 5007"/>
              <p:cNvSpPr>
                <a:spLocks noChangeAspect="1"/>
              </p:cNvSpPr>
              <p:nvPr/>
            </p:nvSpPr>
            <p:spPr bwMode="auto">
              <a:xfrm>
                <a:off x="4050" y="2164"/>
                <a:ext cx="64" cy="28"/>
              </a:xfrm>
              <a:custGeom>
                <a:avLst/>
                <a:gdLst>
                  <a:gd name="T0" fmla="*/ 34 w 64"/>
                  <a:gd name="T1" fmla="*/ 0 h 28"/>
                  <a:gd name="T2" fmla="*/ 0 w 64"/>
                  <a:gd name="T3" fmla="*/ 18 h 28"/>
                  <a:gd name="T4" fmla="*/ 30 w 64"/>
                  <a:gd name="T5" fmla="*/ 28 h 28"/>
                  <a:gd name="T6" fmla="*/ 64 w 64"/>
                  <a:gd name="T7" fmla="*/ 10 h 28"/>
                  <a:gd name="T8" fmla="*/ 34 w 64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28"/>
                  <a:gd name="T17" fmla="*/ 64 w 64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28">
                    <a:moveTo>
                      <a:pt x="34" y="0"/>
                    </a:moveTo>
                    <a:lnTo>
                      <a:pt x="0" y="18"/>
                    </a:lnTo>
                    <a:lnTo>
                      <a:pt x="30" y="28"/>
                    </a:lnTo>
                    <a:lnTo>
                      <a:pt x="64" y="10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36" name="Freeform 5008"/>
              <p:cNvSpPr>
                <a:spLocks noChangeAspect="1"/>
              </p:cNvSpPr>
              <p:nvPr/>
            </p:nvSpPr>
            <p:spPr bwMode="auto">
              <a:xfrm>
                <a:off x="4080" y="2174"/>
                <a:ext cx="64" cy="30"/>
              </a:xfrm>
              <a:custGeom>
                <a:avLst/>
                <a:gdLst>
                  <a:gd name="T0" fmla="*/ 34 w 64"/>
                  <a:gd name="T1" fmla="*/ 0 h 30"/>
                  <a:gd name="T2" fmla="*/ 0 w 64"/>
                  <a:gd name="T3" fmla="*/ 18 h 30"/>
                  <a:gd name="T4" fmla="*/ 32 w 64"/>
                  <a:gd name="T5" fmla="*/ 30 h 30"/>
                  <a:gd name="T6" fmla="*/ 64 w 64"/>
                  <a:gd name="T7" fmla="*/ 12 h 30"/>
                  <a:gd name="T8" fmla="*/ 34 w 64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0"/>
                  <a:gd name="T17" fmla="*/ 64 w 6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0">
                    <a:moveTo>
                      <a:pt x="34" y="0"/>
                    </a:moveTo>
                    <a:lnTo>
                      <a:pt x="0" y="18"/>
                    </a:lnTo>
                    <a:lnTo>
                      <a:pt x="32" y="30"/>
                    </a:lnTo>
                    <a:lnTo>
                      <a:pt x="64" y="1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7C72"/>
              </a:solidFill>
              <a:ln w="0">
                <a:solidFill>
                  <a:srgbClr val="007C7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37" name="Freeform 5009"/>
              <p:cNvSpPr>
                <a:spLocks noChangeAspect="1"/>
              </p:cNvSpPr>
              <p:nvPr/>
            </p:nvSpPr>
            <p:spPr bwMode="auto">
              <a:xfrm>
                <a:off x="4080" y="2174"/>
                <a:ext cx="64" cy="30"/>
              </a:xfrm>
              <a:custGeom>
                <a:avLst/>
                <a:gdLst>
                  <a:gd name="T0" fmla="*/ 34 w 64"/>
                  <a:gd name="T1" fmla="*/ 0 h 30"/>
                  <a:gd name="T2" fmla="*/ 0 w 64"/>
                  <a:gd name="T3" fmla="*/ 18 h 30"/>
                  <a:gd name="T4" fmla="*/ 32 w 64"/>
                  <a:gd name="T5" fmla="*/ 30 h 30"/>
                  <a:gd name="T6" fmla="*/ 64 w 64"/>
                  <a:gd name="T7" fmla="*/ 12 h 30"/>
                  <a:gd name="T8" fmla="*/ 34 w 64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0"/>
                  <a:gd name="T17" fmla="*/ 64 w 6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0">
                    <a:moveTo>
                      <a:pt x="34" y="0"/>
                    </a:moveTo>
                    <a:lnTo>
                      <a:pt x="0" y="18"/>
                    </a:lnTo>
                    <a:lnTo>
                      <a:pt x="32" y="30"/>
                    </a:lnTo>
                    <a:lnTo>
                      <a:pt x="64" y="12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38" name="Freeform 5010"/>
              <p:cNvSpPr>
                <a:spLocks noChangeAspect="1"/>
              </p:cNvSpPr>
              <p:nvPr/>
            </p:nvSpPr>
            <p:spPr bwMode="auto">
              <a:xfrm>
                <a:off x="4112" y="2186"/>
                <a:ext cx="64" cy="28"/>
              </a:xfrm>
              <a:custGeom>
                <a:avLst/>
                <a:gdLst>
                  <a:gd name="T0" fmla="*/ 32 w 64"/>
                  <a:gd name="T1" fmla="*/ 0 h 28"/>
                  <a:gd name="T2" fmla="*/ 0 w 64"/>
                  <a:gd name="T3" fmla="*/ 18 h 28"/>
                  <a:gd name="T4" fmla="*/ 30 w 64"/>
                  <a:gd name="T5" fmla="*/ 28 h 28"/>
                  <a:gd name="T6" fmla="*/ 64 w 64"/>
                  <a:gd name="T7" fmla="*/ 10 h 28"/>
                  <a:gd name="T8" fmla="*/ 32 w 64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28"/>
                  <a:gd name="T17" fmla="*/ 64 w 64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28">
                    <a:moveTo>
                      <a:pt x="32" y="0"/>
                    </a:moveTo>
                    <a:lnTo>
                      <a:pt x="0" y="18"/>
                    </a:lnTo>
                    <a:lnTo>
                      <a:pt x="30" y="28"/>
                    </a:lnTo>
                    <a:lnTo>
                      <a:pt x="64" y="1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7A73"/>
              </a:solidFill>
              <a:ln w="0">
                <a:solidFill>
                  <a:srgbClr val="007A7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39" name="Freeform 5011"/>
              <p:cNvSpPr>
                <a:spLocks noChangeAspect="1"/>
              </p:cNvSpPr>
              <p:nvPr/>
            </p:nvSpPr>
            <p:spPr bwMode="auto">
              <a:xfrm>
                <a:off x="4112" y="2186"/>
                <a:ext cx="64" cy="28"/>
              </a:xfrm>
              <a:custGeom>
                <a:avLst/>
                <a:gdLst>
                  <a:gd name="T0" fmla="*/ 32 w 64"/>
                  <a:gd name="T1" fmla="*/ 0 h 28"/>
                  <a:gd name="T2" fmla="*/ 0 w 64"/>
                  <a:gd name="T3" fmla="*/ 18 h 28"/>
                  <a:gd name="T4" fmla="*/ 30 w 64"/>
                  <a:gd name="T5" fmla="*/ 28 h 28"/>
                  <a:gd name="T6" fmla="*/ 64 w 64"/>
                  <a:gd name="T7" fmla="*/ 10 h 28"/>
                  <a:gd name="T8" fmla="*/ 32 w 64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28"/>
                  <a:gd name="T17" fmla="*/ 64 w 64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28">
                    <a:moveTo>
                      <a:pt x="32" y="0"/>
                    </a:moveTo>
                    <a:lnTo>
                      <a:pt x="0" y="18"/>
                    </a:lnTo>
                    <a:lnTo>
                      <a:pt x="30" y="28"/>
                    </a:lnTo>
                    <a:lnTo>
                      <a:pt x="64" y="10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40" name="Freeform 5012"/>
              <p:cNvSpPr>
                <a:spLocks noChangeAspect="1"/>
              </p:cNvSpPr>
              <p:nvPr/>
            </p:nvSpPr>
            <p:spPr bwMode="auto">
              <a:xfrm>
                <a:off x="4142" y="2196"/>
                <a:ext cx="66" cy="30"/>
              </a:xfrm>
              <a:custGeom>
                <a:avLst/>
                <a:gdLst>
                  <a:gd name="T0" fmla="*/ 34 w 66"/>
                  <a:gd name="T1" fmla="*/ 0 h 30"/>
                  <a:gd name="T2" fmla="*/ 0 w 66"/>
                  <a:gd name="T3" fmla="*/ 18 h 30"/>
                  <a:gd name="T4" fmla="*/ 32 w 66"/>
                  <a:gd name="T5" fmla="*/ 30 h 30"/>
                  <a:gd name="T6" fmla="*/ 66 w 66"/>
                  <a:gd name="T7" fmla="*/ 10 h 30"/>
                  <a:gd name="T8" fmla="*/ 34 w 66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0"/>
                  <a:gd name="T17" fmla="*/ 66 w 66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0">
                    <a:moveTo>
                      <a:pt x="34" y="0"/>
                    </a:moveTo>
                    <a:lnTo>
                      <a:pt x="0" y="18"/>
                    </a:lnTo>
                    <a:lnTo>
                      <a:pt x="32" y="30"/>
                    </a:lnTo>
                    <a:lnTo>
                      <a:pt x="66" y="1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7974"/>
              </a:solidFill>
              <a:ln w="0">
                <a:solidFill>
                  <a:srgbClr val="00797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41" name="Freeform 5013"/>
              <p:cNvSpPr>
                <a:spLocks noChangeAspect="1"/>
              </p:cNvSpPr>
              <p:nvPr/>
            </p:nvSpPr>
            <p:spPr bwMode="auto">
              <a:xfrm>
                <a:off x="4142" y="2196"/>
                <a:ext cx="66" cy="30"/>
              </a:xfrm>
              <a:custGeom>
                <a:avLst/>
                <a:gdLst>
                  <a:gd name="T0" fmla="*/ 34 w 66"/>
                  <a:gd name="T1" fmla="*/ 0 h 30"/>
                  <a:gd name="T2" fmla="*/ 0 w 66"/>
                  <a:gd name="T3" fmla="*/ 18 h 30"/>
                  <a:gd name="T4" fmla="*/ 32 w 66"/>
                  <a:gd name="T5" fmla="*/ 30 h 30"/>
                  <a:gd name="T6" fmla="*/ 66 w 66"/>
                  <a:gd name="T7" fmla="*/ 10 h 30"/>
                  <a:gd name="T8" fmla="*/ 34 w 66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0"/>
                  <a:gd name="T17" fmla="*/ 66 w 66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0">
                    <a:moveTo>
                      <a:pt x="34" y="0"/>
                    </a:moveTo>
                    <a:lnTo>
                      <a:pt x="0" y="18"/>
                    </a:lnTo>
                    <a:lnTo>
                      <a:pt x="32" y="30"/>
                    </a:lnTo>
                    <a:lnTo>
                      <a:pt x="66" y="10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42" name="Freeform 5014"/>
              <p:cNvSpPr>
                <a:spLocks noChangeAspect="1"/>
              </p:cNvSpPr>
              <p:nvPr/>
            </p:nvSpPr>
            <p:spPr bwMode="auto">
              <a:xfrm>
                <a:off x="4174" y="2206"/>
                <a:ext cx="66" cy="30"/>
              </a:xfrm>
              <a:custGeom>
                <a:avLst/>
                <a:gdLst>
                  <a:gd name="T0" fmla="*/ 34 w 66"/>
                  <a:gd name="T1" fmla="*/ 0 h 30"/>
                  <a:gd name="T2" fmla="*/ 0 w 66"/>
                  <a:gd name="T3" fmla="*/ 20 h 30"/>
                  <a:gd name="T4" fmla="*/ 32 w 66"/>
                  <a:gd name="T5" fmla="*/ 30 h 30"/>
                  <a:gd name="T6" fmla="*/ 66 w 66"/>
                  <a:gd name="T7" fmla="*/ 10 h 30"/>
                  <a:gd name="T8" fmla="*/ 34 w 66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0"/>
                  <a:gd name="T17" fmla="*/ 66 w 66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0">
                    <a:moveTo>
                      <a:pt x="34" y="0"/>
                    </a:moveTo>
                    <a:lnTo>
                      <a:pt x="0" y="20"/>
                    </a:lnTo>
                    <a:lnTo>
                      <a:pt x="32" y="30"/>
                    </a:lnTo>
                    <a:lnTo>
                      <a:pt x="66" y="1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7975"/>
              </a:solidFill>
              <a:ln w="0">
                <a:solidFill>
                  <a:srgbClr val="00797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43" name="Freeform 5015"/>
              <p:cNvSpPr>
                <a:spLocks noChangeAspect="1"/>
              </p:cNvSpPr>
              <p:nvPr/>
            </p:nvSpPr>
            <p:spPr bwMode="auto">
              <a:xfrm>
                <a:off x="4174" y="2206"/>
                <a:ext cx="66" cy="30"/>
              </a:xfrm>
              <a:custGeom>
                <a:avLst/>
                <a:gdLst>
                  <a:gd name="T0" fmla="*/ 34 w 66"/>
                  <a:gd name="T1" fmla="*/ 0 h 30"/>
                  <a:gd name="T2" fmla="*/ 0 w 66"/>
                  <a:gd name="T3" fmla="*/ 20 h 30"/>
                  <a:gd name="T4" fmla="*/ 32 w 66"/>
                  <a:gd name="T5" fmla="*/ 30 h 30"/>
                  <a:gd name="T6" fmla="*/ 66 w 66"/>
                  <a:gd name="T7" fmla="*/ 10 h 30"/>
                  <a:gd name="T8" fmla="*/ 34 w 66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0"/>
                  <a:gd name="T17" fmla="*/ 66 w 66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0">
                    <a:moveTo>
                      <a:pt x="34" y="0"/>
                    </a:moveTo>
                    <a:lnTo>
                      <a:pt x="0" y="20"/>
                    </a:lnTo>
                    <a:lnTo>
                      <a:pt x="32" y="30"/>
                    </a:lnTo>
                    <a:lnTo>
                      <a:pt x="66" y="10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44" name="Freeform 5016"/>
              <p:cNvSpPr>
                <a:spLocks noChangeAspect="1"/>
              </p:cNvSpPr>
              <p:nvPr/>
            </p:nvSpPr>
            <p:spPr bwMode="auto">
              <a:xfrm>
                <a:off x="4206" y="2216"/>
                <a:ext cx="66" cy="32"/>
              </a:xfrm>
              <a:custGeom>
                <a:avLst/>
                <a:gdLst>
                  <a:gd name="T0" fmla="*/ 34 w 66"/>
                  <a:gd name="T1" fmla="*/ 0 h 32"/>
                  <a:gd name="T2" fmla="*/ 0 w 66"/>
                  <a:gd name="T3" fmla="*/ 20 h 32"/>
                  <a:gd name="T4" fmla="*/ 34 w 66"/>
                  <a:gd name="T5" fmla="*/ 32 h 32"/>
                  <a:gd name="T6" fmla="*/ 66 w 66"/>
                  <a:gd name="T7" fmla="*/ 12 h 32"/>
                  <a:gd name="T8" fmla="*/ 34 w 66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2"/>
                  <a:gd name="T17" fmla="*/ 66 w 66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2">
                    <a:moveTo>
                      <a:pt x="34" y="0"/>
                    </a:moveTo>
                    <a:lnTo>
                      <a:pt x="0" y="20"/>
                    </a:lnTo>
                    <a:lnTo>
                      <a:pt x="34" y="32"/>
                    </a:lnTo>
                    <a:lnTo>
                      <a:pt x="66" y="1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7976"/>
              </a:solidFill>
              <a:ln w="0">
                <a:solidFill>
                  <a:srgbClr val="00797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45" name="Freeform 5017"/>
              <p:cNvSpPr>
                <a:spLocks noChangeAspect="1"/>
              </p:cNvSpPr>
              <p:nvPr/>
            </p:nvSpPr>
            <p:spPr bwMode="auto">
              <a:xfrm>
                <a:off x="4206" y="2216"/>
                <a:ext cx="66" cy="32"/>
              </a:xfrm>
              <a:custGeom>
                <a:avLst/>
                <a:gdLst>
                  <a:gd name="T0" fmla="*/ 34 w 66"/>
                  <a:gd name="T1" fmla="*/ 0 h 32"/>
                  <a:gd name="T2" fmla="*/ 0 w 66"/>
                  <a:gd name="T3" fmla="*/ 20 h 32"/>
                  <a:gd name="T4" fmla="*/ 34 w 66"/>
                  <a:gd name="T5" fmla="*/ 32 h 32"/>
                  <a:gd name="T6" fmla="*/ 66 w 66"/>
                  <a:gd name="T7" fmla="*/ 12 h 32"/>
                  <a:gd name="T8" fmla="*/ 34 w 66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2"/>
                  <a:gd name="T17" fmla="*/ 66 w 66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2">
                    <a:moveTo>
                      <a:pt x="34" y="0"/>
                    </a:moveTo>
                    <a:lnTo>
                      <a:pt x="0" y="20"/>
                    </a:lnTo>
                    <a:lnTo>
                      <a:pt x="34" y="32"/>
                    </a:lnTo>
                    <a:lnTo>
                      <a:pt x="66" y="12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46" name="Freeform 5018"/>
              <p:cNvSpPr>
                <a:spLocks noChangeAspect="1"/>
              </p:cNvSpPr>
              <p:nvPr/>
            </p:nvSpPr>
            <p:spPr bwMode="auto">
              <a:xfrm>
                <a:off x="4240" y="2228"/>
                <a:ext cx="66" cy="32"/>
              </a:xfrm>
              <a:custGeom>
                <a:avLst/>
                <a:gdLst>
                  <a:gd name="T0" fmla="*/ 32 w 66"/>
                  <a:gd name="T1" fmla="*/ 0 h 32"/>
                  <a:gd name="T2" fmla="*/ 0 w 66"/>
                  <a:gd name="T3" fmla="*/ 20 h 32"/>
                  <a:gd name="T4" fmla="*/ 32 w 66"/>
                  <a:gd name="T5" fmla="*/ 32 h 32"/>
                  <a:gd name="T6" fmla="*/ 66 w 66"/>
                  <a:gd name="T7" fmla="*/ 10 h 32"/>
                  <a:gd name="T8" fmla="*/ 32 w 66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2"/>
                  <a:gd name="T17" fmla="*/ 66 w 66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2">
                    <a:moveTo>
                      <a:pt x="32" y="0"/>
                    </a:moveTo>
                    <a:lnTo>
                      <a:pt x="0" y="20"/>
                    </a:lnTo>
                    <a:lnTo>
                      <a:pt x="32" y="32"/>
                    </a:lnTo>
                    <a:lnTo>
                      <a:pt x="66" y="1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7977"/>
              </a:solidFill>
              <a:ln w="0">
                <a:solidFill>
                  <a:srgbClr val="00797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47" name="Freeform 5019"/>
              <p:cNvSpPr>
                <a:spLocks noChangeAspect="1"/>
              </p:cNvSpPr>
              <p:nvPr/>
            </p:nvSpPr>
            <p:spPr bwMode="auto">
              <a:xfrm>
                <a:off x="4240" y="2228"/>
                <a:ext cx="66" cy="32"/>
              </a:xfrm>
              <a:custGeom>
                <a:avLst/>
                <a:gdLst>
                  <a:gd name="T0" fmla="*/ 32 w 66"/>
                  <a:gd name="T1" fmla="*/ 0 h 32"/>
                  <a:gd name="T2" fmla="*/ 0 w 66"/>
                  <a:gd name="T3" fmla="*/ 20 h 32"/>
                  <a:gd name="T4" fmla="*/ 32 w 66"/>
                  <a:gd name="T5" fmla="*/ 32 h 32"/>
                  <a:gd name="T6" fmla="*/ 66 w 66"/>
                  <a:gd name="T7" fmla="*/ 10 h 32"/>
                  <a:gd name="T8" fmla="*/ 32 w 66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2"/>
                  <a:gd name="T17" fmla="*/ 66 w 66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2">
                    <a:moveTo>
                      <a:pt x="32" y="0"/>
                    </a:moveTo>
                    <a:lnTo>
                      <a:pt x="0" y="20"/>
                    </a:lnTo>
                    <a:lnTo>
                      <a:pt x="32" y="32"/>
                    </a:lnTo>
                    <a:lnTo>
                      <a:pt x="66" y="10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48" name="Freeform 5020"/>
              <p:cNvSpPr>
                <a:spLocks noChangeAspect="1"/>
              </p:cNvSpPr>
              <p:nvPr/>
            </p:nvSpPr>
            <p:spPr bwMode="auto">
              <a:xfrm>
                <a:off x="4272" y="2238"/>
                <a:ext cx="68" cy="34"/>
              </a:xfrm>
              <a:custGeom>
                <a:avLst/>
                <a:gdLst>
                  <a:gd name="T0" fmla="*/ 34 w 68"/>
                  <a:gd name="T1" fmla="*/ 0 h 34"/>
                  <a:gd name="T2" fmla="*/ 0 w 68"/>
                  <a:gd name="T3" fmla="*/ 22 h 34"/>
                  <a:gd name="T4" fmla="*/ 34 w 68"/>
                  <a:gd name="T5" fmla="*/ 34 h 34"/>
                  <a:gd name="T6" fmla="*/ 68 w 68"/>
                  <a:gd name="T7" fmla="*/ 12 h 34"/>
                  <a:gd name="T8" fmla="*/ 34 w 68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34"/>
                  <a:gd name="T17" fmla="*/ 68 w 68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34">
                    <a:moveTo>
                      <a:pt x="34" y="0"/>
                    </a:moveTo>
                    <a:lnTo>
                      <a:pt x="0" y="22"/>
                    </a:lnTo>
                    <a:lnTo>
                      <a:pt x="34" y="34"/>
                    </a:lnTo>
                    <a:lnTo>
                      <a:pt x="68" y="1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7B78"/>
              </a:solidFill>
              <a:ln w="0">
                <a:solidFill>
                  <a:srgbClr val="007B7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49" name="Freeform 5021"/>
              <p:cNvSpPr>
                <a:spLocks noChangeAspect="1"/>
              </p:cNvSpPr>
              <p:nvPr/>
            </p:nvSpPr>
            <p:spPr bwMode="auto">
              <a:xfrm>
                <a:off x="4272" y="2238"/>
                <a:ext cx="68" cy="34"/>
              </a:xfrm>
              <a:custGeom>
                <a:avLst/>
                <a:gdLst>
                  <a:gd name="T0" fmla="*/ 34 w 68"/>
                  <a:gd name="T1" fmla="*/ 0 h 34"/>
                  <a:gd name="T2" fmla="*/ 0 w 68"/>
                  <a:gd name="T3" fmla="*/ 22 h 34"/>
                  <a:gd name="T4" fmla="*/ 34 w 68"/>
                  <a:gd name="T5" fmla="*/ 34 h 34"/>
                  <a:gd name="T6" fmla="*/ 68 w 68"/>
                  <a:gd name="T7" fmla="*/ 12 h 34"/>
                  <a:gd name="T8" fmla="*/ 34 w 68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34"/>
                  <a:gd name="T17" fmla="*/ 68 w 68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34">
                    <a:moveTo>
                      <a:pt x="34" y="0"/>
                    </a:moveTo>
                    <a:lnTo>
                      <a:pt x="0" y="22"/>
                    </a:lnTo>
                    <a:lnTo>
                      <a:pt x="34" y="34"/>
                    </a:lnTo>
                    <a:lnTo>
                      <a:pt x="68" y="12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50" name="Freeform 5022"/>
              <p:cNvSpPr>
                <a:spLocks noChangeAspect="1"/>
              </p:cNvSpPr>
              <p:nvPr/>
            </p:nvSpPr>
            <p:spPr bwMode="auto">
              <a:xfrm>
                <a:off x="4306" y="2250"/>
                <a:ext cx="68" cy="34"/>
              </a:xfrm>
              <a:custGeom>
                <a:avLst/>
                <a:gdLst>
                  <a:gd name="T0" fmla="*/ 34 w 68"/>
                  <a:gd name="T1" fmla="*/ 0 h 34"/>
                  <a:gd name="T2" fmla="*/ 0 w 68"/>
                  <a:gd name="T3" fmla="*/ 22 h 34"/>
                  <a:gd name="T4" fmla="*/ 34 w 68"/>
                  <a:gd name="T5" fmla="*/ 34 h 34"/>
                  <a:gd name="T6" fmla="*/ 68 w 68"/>
                  <a:gd name="T7" fmla="*/ 14 h 34"/>
                  <a:gd name="T8" fmla="*/ 34 w 68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34"/>
                  <a:gd name="T17" fmla="*/ 68 w 68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34">
                    <a:moveTo>
                      <a:pt x="34" y="0"/>
                    </a:moveTo>
                    <a:lnTo>
                      <a:pt x="0" y="22"/>
                    </a:lnTo>
                    <a:lnTo>
                      <a:pt x="34" y="34"/>
                    </a:lnTo>
                    <a:lnTo>
                      <a:pt x="68" y="1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7D79"/>
              </a:solidFill>
              <a:ln w="0">
                <a:solidFill>
                  <a:srgbClr val="007D7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51" name="Freeform 5023"/>
              <p:cNvSpPr>
                <a:spLocks noChangeAspect="1"/>
              </p:cNvSpPr>
              <p:nvPr/>
            </p:nvSpPr>
            <p:spPr bwMode="auto">
              <a:xfrm>
                <a:off x="4306" y="2250"/>
                <a:ext cx="68" cy="34"/>
              </a:xfrm>
              <a:custGeom>
                <a:avLst/>
                <a:gdLst>
                  <a:gd name="T0" fmla="*/ 34 w 68"/>
                  <a:gd name="T1" fmla="*/ 0 h 34"/>
                  <a:gd name="T2" fmla="*/ 0 w 68"/>
                  <a:gd name="T3" fmla="*/ 22 h 34"/>
                  <a:gd name="T4" fmla="*/ 34 w 68"/>
                  <a:gd name="T5" fmla="*/ 34 h 34"/>
                  <a:gd name="T6" fmla="*/ 68 w 68"/>
                  <a:gd name="T7" fmla="*/ 14 h 34"/>
                  <a:gd name="T8" fmla="*/ 34 w 68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34"/>
                  <a:gd name="T17" fmla="*/ 68 w 68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34">
                    <a:moveTo>
                      <a:pt x="34" y="0"/>
                    </a:moveTo>
                    <a:lnTo>
                      <a:pt x="0" y="22"/>
                    </a:lnTo>
                    <a:lnTo>
                      <a:pt x="34" y="34"/>
                    </a:lnTo>
                    <a:lnTo>
                      <a:pt x="68" y="14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52" name="Freeform 5024"/>
              <p:cNvSpPr>
                <a:spLocks noChangeAspect="1"/>
              </p:cNvSpPr>
              <p:nvPr/>
            </p:nvSpPr>
            <p:spPr bwMode="auto">
              <a:xfrm>
                <a:off x="4340" y="2264"/>
                <a:ext cx="68" cy="36"/>
              </a:xfrm>
              <a:custGeom>
                <a:avLst/>
                <a:gdLst>
                  <a:gd name="T0" fmla="*/ 34 w 68"/>
                  <a:gd name="T1" fmla="*/ 0 h 36"/>
                  <a:gd name="T2" fmla="*/ 0 w 68"/>
                  <a:gd name="T3" fmla="*/ 20 h 36"/>
                  <a:gd name="T4" fmla="*/ 36 w 68"/>
                  <a:gd name="T5" fmla="*/ 36 h 36"/>
                  <a:gd name="T6" fmla="*/ 68 w 68"/>
                  <a:gd name="T7" fmla="*/ 14 h 36"/>
                  <a:gd name="T8" fmla="*/ 34 w 68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36"/>
                  <a:gd name="T17" fmla="*/ 68 w 68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36">
                    <a:moveTo>
                      <a:pt x="34" y="0"/>
                    </a:moveTo>
                    <a:lnTo>
                      <a:pt x="0" y="20"/>
                    </a:lnTo>
                    <a:lnTo>
                      <a:pt x="36" y="36"/>
                    </a:lnTo>
                    <a:lnTo>
                      <a:pt x="68" y="1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8079"/>
              </a:solidFill>
              <a:ln w="0">
                <a:solidFill>
                  <a:srgbClr val="00807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53" name="Freeform 5025"/>
              <p:cNvSpPr>
                <a:spLocks noChangeAspect="1"/>
              </p:cNvSpPr>
              <p:nvPr/>
            </p:nvSpPr>
            <p:spPr bwMode="auto">
              <a:xfrm>
                <a:off x="4340" y="2264"/>
                <a:ext cx="68" cy="36"/>
              </a:xfrm>
              <a:custGeom>
                <a:avLst/>
                <a:gdLst>
                  <a:gd name="T0" fmla="*/ 34 w 68"/>
                  <a:gd name="T1" fmla="*/ 0 h 36"/>
                  <a:gd name="T2" fmla="*/ 0 w 68"/>
                  <a:gd name="T3" fmla="*/ 20 h 36"/>
                  <a:gd name="T4" fmla="*/ 36 w 68"/>
                  <a:gd name="T5" fmla="*/ 36 h 36"/>
                  <a:gd name="T6" fmla="*/ 68 w 68"/>
                  <a:gd name="T7" fmla="*/ 14 h 36"/>
                  <a:gd name="T8" fmla="*/ 34 w 68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36"/>
                  <a:gd name="T17" fmla="*/ 68 w 68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36">
                    <a:moveTo>
                      <a:pt x="34" y="0"/>
                    </a:moveTo>
                    <a:lnTo>
                      <a:pt x="0" y="20"/>
                    </a:lnTo>
                    <a:lnTo>
                      <a:pt x="36" y="36"/>
                    </a:lnTo>
                    <a:lnTo>
                      <a:pt x="68" y="14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54" name="Freeform 5026"/>
              <p:cNvSpPr>
                <a:spLocks noChangeAspect="1"/>
              </p:cNvSpPr>
              <p:nvPr/>
            </p:nvSpPr>
            <p:spPr bwMode="auto">
              <a:xfrm>
                <a:off x="4376" y="2278"/>
                <a:ext cx="68" cy="38"/>
              </a:xfrm>
              <a:custGeom>
                <a:avLst/>
                <a:gdLst>
                  <a:gd name="T0" fmla="*/ 32 w 68"/>
                  <a:gd name="T1" fmla="*/ 0 h 38"/>
                  <a:gd name="T2" fmla="*/ 0 w 68"/>
                  <a:gd name="T3" fmla="*/ 22 h 38"/>
                  <a:gd name="T4" fmla="*/ 36 w 68"/>
                  <a:gd name="T5" fmla="*/ 38 h 38"/>
                  <a:gd name="T6" fmla="*/ 68 w 68"/>
                  <a:gd name="T7" fmla="*/ 16 h 38"/>
                  <a:gd name="T8" fmla="*/ 32 w 68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38"/>
                  <a:gd name="T17" fmla="*/ 68 w 68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38">
                    <a:moveTo>
                      <a:pt x="32" y="0"/>
                    </a:moveTo>
                    <a:lnTo>
                      <a:pt x="0" y="22"/>
                    </a:lnTo>
                    <a:lnTo>
                      <a:pt x="36" y="38"/>
                    </a:lnTo>
                    <a:lnTo>
                      <a:pt x="68" y="16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8379"/>
              </a:solidFill>
              <a:ln w="0">
                <a:solidFill>
                  <a:srgbClr val="00837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55" name="Freeform 5027"/>
              <p:cNvSpPr>
                <a:spLocks noChangeAspect="1"/>
              </p:cNvSpPr>
              <p:nvPr/>
            </p:nvSpPr>
            <p:spPr bwMode="auto">
              <a:xfrm>
                <a:off x="4376" y="2278"/>
                <a:ext cx="68" cy="38"/>
              </a:xfrm>
              <a:custGeom>
                <a:avLst/>
                <a:gdLst>
                  <a:gd name="T0" fmla="*/ 32 w 68"/>
                  <a:gd name="T1" fmla="*/ 0 h 38"/>
                  <a:gd name="T2" fmla="*/ 0 w 68"/>
                  <a:gd name="T3" fmla="*/ 22 h 38"/>
                  <a:gd name="T4" fmla="*/ 36 w 68"/>
                  <a:gd name="T5" fmla="*/ 38 h 38"/>
                  <a:gd name="T6" fmla="*/ 68 w 68"/>
                  <a:gd name="T7" fmla="*/ 16 h 38"/>
                  <a:gd name="T8" fmla="*/ 32 w 68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38"/>
                  <a:gd name="T17" fmla="*/ 68 w 68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38">
                    <a:moveTo>
                      <a:pt x="32" y="0"/>
                    </a:moveTo>
                    <a:lnTo>
                      <a:pt x="0" y="22"/>
                    </a:lnTo>
                    <a:lnTo>
                      <a:pt x="36" y="38"/>
                    </a:lnTo>
                    <a:lnTo>
                      <a:pt x="68" y="16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56" name="Freeform 5028"/>
              <p:cNvSpPr>
                <a:spLocks noChangeAspect="1"/>
              </p:cNvSpPr>
              <p:nvPr/>
            </p:nvSpPr>
            <p:spPr bwMode="auto">
              <a:xfrm>
                <a:off x="4412" y="2294"/>
                <a:ext cx="68" cy="38"/>
              </a:xfrm>
              <a:custGeom>
                <a:avLst/>
                <a:gdLst>
                  <a:gd name="T0" fmla="*/ 32 w 68"/>
                  <a:gd name="T1" fmla="*/ 0 h 38"/>
                  <a:gd name="T2" fmla="*/ 0 w 68"/>
                  <a:gd name="T3" fmla="*/ 22 h 38"/>
                  <a:gd name="T4" fmla="*/ 36 w 68"/>
                  <a:gd name="T5" fmla="*/ 38 h 38"/>
                  <a:gd name="T6" fmla="*/ 68 w 68"/>
                  <a:gd name="T7" fmla="*/ 16 h 38"/>
                  <a:gd name="T8" fmla="*/ 32 w 68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38"/>
                  <a:gd name="T17" fmla="*/ 68 w 68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38">
                    <a:moveTo>
                      <a:pt x="32" y="0"/>
                    </a:moveTo>
                    <a:lnTo>
                      <a:pt x="0" y="22"/>
                    </a:lnTo>
                    <a:lnTo>
                      <a:pt x="36" y="38"/>
                    </a:lnTo>
                    <a:lnTo>
                      <a:pt x="68" y="16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38779"/>
              </a:solidFill>
              <a:ln w="0">
                <a:solidFill>
                  <a:srgbClr val="03877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57" name="Freeform 5029"/>
              <p:cNvSpPr>
                <a:spLocks noChangeAspect="1"/>
              </p:cNvSpPr>
              <p:nvPr/>
            </p:nvSpPr>
            <p:spPr bwMode="auto">
              <a:xfrm>
                <a:off x="4412" y="2294"/>
                <a:ext cx="68" cy="38"/>
              </a:xfrm>
              <a:custGeom>
                <a:avLst/>
                <a:gdLst>
                  <a:gd name="T0" fmla="*/ 32 w 68"/>
                  <a:gd name="T1" fmla="*/ 0 h 38"/>
                  <a:gd name="T2" fmla="*/ 0 w 68"/>
                  <a:gd name="T3" fmla="*/ 22 h 38"/>
                  <a:gd name="T4" fmla="*/ 36 w 68"/>
                  <a:gd name="T5" fmla="*/ 38 h 38"/>
                  <a:gd name="T6" fmla="*/ 68 w 68"/>
                  <a:gd name="T7" fmla="*/ 16 h 38"/>
                  <a:gd name="T8" fmla="*/ 32 w 68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38"/>
                  <a:gd name="T17" fmla="*/ 68 w 68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38">
                    <a:moveTo>
                      <a:pt x="32" y="0"/>
                    </a:moveTo>
                    <a:lnTo>
                      <a:pt x="0" y="22"/>
                    </a:lnTo>
                    <a:lnTo>
                      <a:pt x="36" y="38"/>
                    </a:lnTo>
                    <a:lnTo>
                      <a:pt x="68" y="16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58" name="Freeform 5030"/>
              <p:cNvSpPr>
                <a:spLocks noChangeAspect="1"/>
              </p:cNvSpPr>
              <p:nvPr/>
            </p:nvSpPr>
            <p:spPr bwMode="auto">
              <a:xfrm>
                <a:off x="4448" y="2310"/>
                <a:ext cx="68" cy="42"/>
              </a:xfrm>
              <a:custGeom>
                <a:avLst/>
                <a:gdLst>
                  <a:gd name="T0" fmla="*/ 32 w 68"/>
                  <a:gd name="T1" fmla="*/ 0 h 42"/>
                  <a:gd name="T2" fmla="*/ 0 w 68"/>
                  <a:gd name="T3" fmla="*/ 22 h 42"/>
                  <a:gd name="T4" fmla="*/ 36 w 68"/>
                  <a:gd name="T5" fmla="*/ 42 h 42"/>
                  <a:gd name="T6" fmla="*/ 68 w 68"/>
                  <a:gd name="T7" fmla="*/ 18 h 42"/>
                  <a:gd name="T8" fmla="*/ 32 w 68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42"/>
                  <a:gd name="T17" fmla="*/ 68 w 68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42">
                    <a:moveTo>
                      <a:pt x="32" y="0"/>
                    </a:moveTo>
                    <a:lnTo>
                      <a:pt x="0" y="22"/>
                    </a:lnTo>
                    <a:lnTo>
                      <a:pt x="36" y="42"/>
                    </a:lnTo>
                    <a:lnTo>
                      <a:pt x="68" y="18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98B78"/>
              </a:solidFill>
              <a:ln w="0">
                <a:solidFill>
                  <a:srgbClr val="098B7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59" name="Freeform 5031"/>
              <p:cNvSpPr>
                <a:spLocks noChangeAspect="1"/>
              </p:cNvSpPr>
              <p:nvPr/>
            </p:nvSpPr>
            <p:spPr bwMode="auto">
              <a:xfrm>
                <a:off x="4448" y="2310"/>
                <a:ext cx="68" cy="42"/>
              </a:xfrm>
              <a:custGeom>
                <a:avLst/>
                <a:gdLst>
                  <a:gd name="T0" fmla="*/ 32 w 68"/>
                  <a:gd name="T1" fmla="*/ 0 h 42"/>
                  <a:gd name="T2" fmla="*/ 0 w 68"/>
                  <a:gd name="T3" fmla="*/ 22 h 42"/>
                  <a:gd name="T4" fmla="*/ 36 w 68"/>
                  <a:gd name="T5" fmla="*/ 42 h 42"/>
                  <a:gd name="T6" fmla="*/ 68 w 68"/>
                  <a:gd name="T7" fmla="*/ 18 h 42"/>
                  <a:gd name="T8" fmla="*/ 32 w 68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42"/>
                  <a:gd name="T17" fmla="*/ 68 w 68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42">
                    <a:moveTo>
                      <a:pt x="32" y="0"/>
                    </a:moveTo>
                    <a:lnTo>
                      <a:pt x="0" y="22"/>
                    </a:lnTo>
                    <a:lnTo>
                      <a:pt x="36" y="42"/>
                    </a:lnTo>
                    <a:lnTo>
                      <a:pt x="68" y="18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60" name="Freeform 5032"/>
              <p:cNvSpPr>
                <a:spLocks noChangeAspect="1"/>
              </p:cNvSpPr>
              <p:nvPr/>
            </p:nvSpPr>
            <p:spPr bwMode="auto">
              <a:xfrm>
                <a:off x="4484" y="2328"/>
                <a:ext cx="70" cy="44"/>
              </a:xfrm>
              <a:custGeom>
                <a:avLst/>
                <a:gdLst>
                  <a:gd name="T0" fmla="*/ 32 w 70"/>
                  <a:gd name="T1" fmla="*/ 0 h 44"/>
                  <a:gd name="T2" fmla="*/ 0 w 70"/>
                  <a:gd name="T3" fmla="*/ 24 h 44"/>
                  <a:gd name="T4" fmla="*/ 38 w 70"/>
                  <a:gd name="T5" fmla="*/ 44 h 44"/>
                  <a:gd name="T6" fmla="*/ 70 w 70"/>
                  <a:gd name="T7" fmla="*/ 20 h 44"/>
                  <a:gd name="T8" fmla="*/ 32 w 70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44"/>
                  <a:gd name="T17" fmla="*/ 70 w 70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44">
                    <a:moveTo>
                      <a:pt x="32" y="0"/>
                    </a:moveTo>
                    <a:lnTo>
                      <a:pt x="0" y="24"/>
                    </a:lnTo>
                    <a:lnTo>
                      <a:pt x="38" y="44"/>
                    </a:lnTo>
                    <a:lnTo>
                      <a:pt x="70" y="2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E8F77"/>
              </a:solidFill>
              <a:ln w="0">
                <a:solidFill>
                  <a:srgbClr val="0E8F7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61" name="Freeform 5033"/>
              <p:cNvSpPr>
                <a:spLocks noChangeAspect="1"/>
              </p:cNvSpPr>
              <p:nvPr/>
            </p:nvSpPr>
            <p:spPr bwMode="auto">
              <a:xfrm>
                <a:off x="4484" y="2328"/>
                <a:ext cx="70" cy="44"/>
              </a:xfrm>
              <a:custGeom>
                <a:avLst/>
                <a:gdLst>
                  <a:gd name="T0" fmla="*/ 32 w 70"/>
                  <a:gd name="T1" fmla="*/ 0 h 44"/>
                  <a:gd name="T2" fmla="*/ 0 w 70"/>
                  <a:gd name="T3" fmla="*/ 24 h 44"/>
                  <a:gd name="T4" fmla="*/ 38 w 70"/>
                  <a:gd name="T5" fmla="*/ 44 h 44"/>
                  <a:gd name="T6" fmla="*/ 70 w 70"/>
                  <a:gd name="T7" fmla="*/ 20 h 44"/>
                  <a:gd name="T8" fmla="*/ 32 w 70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44"/>
                  <a:gd name="T17" fmla="*/ 70 w 70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44">
                    <a:moveTo>
                      <a:pt x="32" y="0"/>
                    </a:moveTo>
                    <a:lnTo>
                      <a:pt x="0" y="24"/>
                    </a:lnTo>
                    <a:lnTo>
                      <a:pt x="38" y="44"/>
                    </a:lnTo>
                    <a:lnTo>
                      <a:pt x="70" y="20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62" name="Freeform 5034"/>
              <p:cNvSpPr>
                <a:spLocks noChangeAspect="1"/>
              </p:cNvSpPr>
              <p:nvPr/>
            </p:nvSpPr>
            <p:spPr bwMode="auto">
              <a:xfrm>
                <a:off x="4522" y="2348"/>
                <a:ext cx="70" cy="46"/>
              </a:xfrm>
              <a:custGeom>
                <a:avLst/>
                <a:gdLst>
                  <a:gd name="T0" fmla="*/ 32 w 70"/>
                  <a:gd name="T1" fmla="*/ 0 h 46"/>
                  <a:gd name="T2" fmla="*/ 0 w 70"/>
                  <a:gd name="T3" fmla="*/ 24 h 46"/>
                  <a:gd name="T4" fmla="*/ 38 w 70"/>
                  <a:gd name="T5" fmla="*/ 46 h 46"/>
                  <a:gd name="T6" fmla="*/ 70 w 70"/>
                  <a:gd name="T7" fmla="*/ 24 h 46"/>
                  <a:gd name="T8" fmla="*/ 32 w 70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46"/>
                  <a:gd name="T17" fmla="*/ 70 w 70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46">
                    <a:moveTo>
                      <a:pt x="32" y="0"/>
                    </a:moveTo>
                    <a:lnTo>
                      <a:pt x="0" y="24"/>
                    </a:lnTo>
                    <a:lnTo>
                      <a:pt x="38" y="46"/>
                    </a:lnTo>
                    <a:lnTo>
                      <a:pt x="70" y="24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139375"/>
              </a:solidFill>
              <a:ln w="0">
                <a:solidFill>
                  <a:srgbClr val="13937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63" name="Freeform 5035"/>
              <p:cNvSpPr>
                <a:spLocks noChangeAspect="1"/>
              </p:cNvSpPr>
              <p:nvPr/>
            </p:nvSpPr>
            <p:spPr bwMode="auto">
              <a:xfrm>
                <a:off x="4522" y="2348"/>
                <a:ext cx="70" cy="46"/>
              </a:xfrm>
              <a:custGeom>
                <a:avLst/>
                <a:gdLst>
                  <a:gd name="T0" fmla="*/ 32 w 70"/>
                  <a:gd name="T1" fmla="*/ 0 h 46"/>
                  <a:gd name="T2" fmla="*/ 0 w 70"/>
                  <a:gd name="T3" fmla="*/ 24 h 46"/>
                  <a:gd name="T4" fmla="*/ 38 w 70"/>
                  <a:gd name="T5" fmla="*/ 46 h 46"/>
                  <a:gd name="T6" fmla="*/ 70 w 70"/>
                  <a:gd name="T7" fmla="*/ 24 h 46"/>
                  <a:gd name="T8" fmla="*/ 32 w 70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46"/>
                  <a:gd name="T17" fmla="*/ 70 w 70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46">
                    <a:moveTo>
                      <a:pt x="32" y="0"/>
                    </a:moveTo>
                    <a:lnTo>
                      <a:pt x="0" y="24"/>
                    </a:lnTo>
                    <a:lnTo>
                      <a:pt x="38" y="46"/>
                    </a:lnTo>
                    <a:lnTo>
                      <a:pt x="70" y="24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64" name="Freeform 5036"/>
              <p:cNvSpPr>
                <a:spLocks noChangeAspect="1"/>
              </p:cNvSpPr>
              <p:nvPr/>
            </p:nvSpPr>
            <p:spPr bwMode="auto">
              <a:xfrm>
                <a:off x="4560" y="2372"/>
                <a:ext cx="70" cy="46"/>
              </a:xfrm>
              <a:custGeom>
                <a:avLst/>
                <a:gdLst>
                  <a:gd name="T0" fmla="*/ 32 w 70"/>
                  <a:gd name="T1" fmla="*/ 0 h 46"/>
                  <a:gd name="T2" fmla="*/ 0 w 70"/>
                  <a:gd name="T3" fmla="*/ 22 h 46"/>
                  <a:gd name="T4" fmla="*/ 38 w 70"/>
                  <a:gd name="T5" fmla="*/ 46 h 46"/>
                  <a:gd name="T6" fmla="*/ 70 w 70"/>
                  <a:gd name="T7" fmla="*/ 22 h 46"/>
                  <a:gd name="T8" fmla="*/ 32 w 70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46"/>
                  <a:gd name="T17" fmla="*/ 70 w 70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46">
                    <a:moveTo>
                      <a:pt x="32" y="0"/>
                    </a:moveTo>
                    <a:lnTo>
                      <a:pt x="0" y="22"/>
                    </a:lnTo>
                    <a:lnTo>
                      <a:pt x="38" y="46"/>
                    </a:lnTo>
                    <a:lnTo>
                      <a:pt x="70" y="2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169772"/>
              </a:solidFill>
              <a:ln w="0">
                <a:solidFill>
                  <a:srgbClr val="16977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65" name="Freeform 5037"/>
              <p:cNvSpPr>
                <a:spLocks noChangeAspect="1"/>
              </p:cNvSpPr>
              <p:nvPr/>
            </p:nvSpPr>
            <p:spPr bwMode="auto">
              <a:xfrm>
                <a:off x="4560" y="2372"/>
                <a:ext cx="70" cy="46"/>
              </a:xfrm>
              <a:custGeom>
                <a:avLst/>
                <a:gdLst>
                  <a:gd name="T0" fmla="*/ 32 w 70"/>
                  <a:gd name="T1" fmla="*/ 0 h 46"/>
                  <a:gd name="T2" fmla="*/ 0 w 70"/>
                  <a:gd name="T3" fmla="*/ 22 h 46"/>
                  <a:gd name="T4" fmla="*/ 38 w 70"/>
                  <a:gd name="T5" fmla="*/ 46 h 46"/>
                  <a:gd name="T6" fmla="*/ 70 w 70"/>
                  <a:gd name="T7" fmla="*/ 22 h 46"/>
                  <a:gd name="T8" fmla="*/ 32 w 70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46"/>
                  <a:gd name="T17" fmla="*/ 70 w 70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46">
                    <a:moveTo>
                      <a:pt x="32" y="0"/>
                    </a:moveTo>
                    <a:lnTo>
                      <a:pt x="0" y="22"/>
                    </a:lnTo>
                    <a:lnTo>
                      <a:pt x="38" y="46"/>
                    </a:lnTo>
                    <a:lnTo>
                      <a:pt x="70" y="22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66" name="Freeform 5038"/>
              <p:cNvSpPr>
                <a:spLocks noChangeAspect="1"/>
              </p:cNvSpPr>
              <p:nvPr/>
            </p:nvSpPr>
            <p:spPr bwMode="auto">
              <a:xfrm>
                <a:off x="4598" y="2394"/>
                <a:ext cx="70" cy="48"/>
              </a:xfrm>
              <a:custGeom>
                <a:avLst/>
                <a:gdLst>
                  <a:gd name="T0" fmla="*/ 32 w 70"/>
                  <a:gd name="T1" fmla="*/ 0 h 48"/>
                  <a:gd name="T2" fmla="*/ 0 w 70"/>
                  <a:gd name="T3" fmla="*/ 24 h 48"/>
                  <a:gd name="T4" fmla="*/ 38 w 70"/>
                  <a:gd name="T5" fmla="*/ 48 h 48"/>
                  <a:gd name="T6" fmla="*/ 70 w 70"/>
                  <a:gd name="T7" fmla="*/ 26 h 48"/>
                  <a:gd name="T8" fmla="*/ 32 w 70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48"/>
                  <a:gd name="T17" fmla="*/ 70 w 70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48">
                    <a:moveTo>
                      <a:pt x="32" y="0"/>
                    </a:moveTo>
                    <a:lnTo>
                      <a:pt x="0" y="24"/>
                    </a:lnTo>
                    <a:lnTo>
                      <a:pt x="38" y="48"/>
                    </a:lnTo>
                    <a:lnTo>
                      <a:pt x="70" y="26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169970"/>
              </a:solidFill>
              <a:ln w="0">
                <a:solidFill>
                  <a:srgbClr val="1699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67" name="Freeform 5039"/>
              <p:cNvSpPr>
                <a:spLocks noChangeAspect="1"/>
              </p:cNvSpPr>
              <p:nvPr/>
            </p:nvSpPr>
            <p:spPr bwMode="auto">
              <a:xfrm>
                <a:off x="4598" y="2394"/>
                <a:ext cx="70" cy="48"/>
              </a:xfrm>
              <a:custGeom>
                <a:avLst/>
                <a:gdLst>
                  <a:gd name="T0" fmla="*/ 32 w 70"/>
                  <a:gd name="T1" fmla="*/ 0 h 48"/>
                  <a:gd name="T2" fmla="*/ 0 w 70"/>
                  <a:gd name="T3" fmla="*/ 24 h 48"/>
                  <a:gd name="T4" fmla="*/ 38 w 70"/>
                  <a:gd name="T5" fmla="*/ 48 h 48"/>
                  <a:gd name="T6" fmla="*/ 70 w 70"/>
                  <a:gd name="T7" fmla="*/ 26 h 48"/>
                  <a:gd name="T8" fmla="*/ 32 w 70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48"/>
                  <a:gd name="T17" fmla="*/ 70 w 70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48">
                    <a:moveTo>
                      <a:pt x="32" y="0"/>
                    </a:moveTo>
                    <a:lnTo>
                      <a:pt x="0" y="24"/>
                    </a:lnTo>
                    <a:lnTo>
                      <a:pt x="38" y="48"/>
                    </a:lnTo>
                    <a:lnTo>
                      <a:pt x="70" y="26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68" name="Freeform 5040"/>
              <p:cNvSpPr>
                <a:spLocks noChangeAspect="1"/>
              </p:cNvSpPr>
              <p:nvPr/>
            </p:nvSpPr>
            <p:spPr bwMode="auto">
              <a:xfrm>
                <a:off x="4636" y="2420"/>
                <a:ext cx="72" cy="48"/>
              </a:xfrm>
              <a:custGeom>
                <a:avLst/>
                <a:gdLst>
                  <a:gd name="T0" fmla="*/ 32 w 72"/>
                  <a:gd name="T1" fmla="*/ 0 h 48"/>
                  <a:gd name="T2" fmla="*/ 0 w 72"/>
                  <a:gd name="T3" fmla="*/ 22 h 48"/>
                  <a:gd name="T4" fmla="*/ 40 w 72"/>
                  <a:gd name="T5" fmla="*/ 48 h 48"/>
                  <a:gd name="T6" fmla="*/ 72 w 72"/>
                  <a:gd name="T7" fmla="*/ 24 h 48"/>
                  <a:gd name="T8" fmla="*/ 32 w 72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48"/>
                  <a:gd name="T17" fmla="*/ 72 w 72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48">
                    <a:moveTo>
                      <a:pt x="32" y="0"/>
                    </a:moveTo>
                    <a:lnTo>
                      <a:pt x="0" y="22"/>
                    </a:lnTo>
                    <a:lnTo>
                      <a:pt x="40" y="48"/>
                    </a:lnTo>
                    <a:lnTo>
                      <a:pt x="72" y="24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159A6F"/>
              </a:solidFill>
              <a:ln w="0">
                <a:solidFill>
                  <a:srgbClr val="159A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69" name="Freeform 5041"/>
              <p:cNvSpPr>
                <a:spLocks noChangeAspect="1"/>
              </p:cNvSpPr>
              <p:nvPr/>
            </p:nvSpPr>
            <p:spPr bwMode="auto">
              <a:xfrm>
                <a:off x="4636" y="2420"/>
                <a:ext cx="72" cy="48"/>
              </a:xfrm>
              <a:custGeom>
                <a:avLst/>
                <a:gdLst>
                  <a:gd name="T0" fmla="*/ 32 w 72"/>
                  <a:gd name="T1" fmla="*/ 0 h 48"/>
                  <a:gd name="T2" fmla="*/ 0 w 72"/>
                  <a:gd name="T3" fmla="*/ 22 h 48"/>
                  <a:gd name="T4" fmla="*/ 40 w 72"/>
                  <a:gd name="T5" fmla="*/ 48 h 48"/>
                  <a:gd name="T6" fmla="*/ 72 w 72"/>
                  <a:gd name="T7" fmla="*/ 24 h 48"/>
                  <a:gd name="T8" fmla="*/ 32 w 72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48"/>
                  <a:gd name="T17" fmla="*/ 72 w 72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48">
                    <a:moveTo>
                      <a:pt x="32" y="0"/>
                    </a:moveTo>
                    <a:lnTo>
                      <a:pt x="0" y="22"/>
                    </a:lnTo>
                    <a:lnTo>
                      <a:pt x="40" y="48"/>
                    </a:lnTo>
                    <a:lnTo>
                      <a:pt x="72" y="24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70" name="Freeform 5042"/>
              <p:cNvSpPr>
                <a:spLocks noChangeAspect="1"/>
              </p:cNvSpPr>
              <p:nvPr/>
            </p:nvSpPr>
            <p:spPr bwMode="auto">
              <a:xfrm>
                <a:off x="4676" y="2444"/>
                <a:ext cx="72" cy="48"/>
              </a:xfrm>
              <a:custGeom>
                <a:avLst/>
                <a:gdLst>
                  <a:gd name="T0" fmla="*/ 32 w 72"/>
                  <a:gd name="T1" fmla="*/ 0 h 48"/>
                  <a:gd name="T2" fmla="*/ 0 w 72"/>
                  <a:gd name="T3" fmla="*/ 24 h 48"/>
                  <a:gd name="T4" fmla="*/ 40 w 72"/>
                  <a:gd name="T5" fmla="*/ 48 h 48"/>
                  <a:gd name="T6" fmla="*/ 72 w 72"/>
                  <a:gd name="T7" fmla="*/ 26 h 48"/>
                  <a:gd name="T8" fmla="*/ 32 w 72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48"/>
                  <a:gd name="T17" fmla="*/ 72 w 72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48">
                    <a:moveTo>
                      <a:pt x="32" y="0"/>
                    </a:moveTo>
                    <a:lnTo>
                      <a:pt x="0" y="24"/>
                    </a:lnTo>
                    <a:lnTo>
                      <a:pt x="40" y="48"/>
                    </a:lnTo>
                    <a:lnTo>
                      <a:pt x="72" y="26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F986E"/>
              </a:solidFill>
              <a:ln w="0">
                <a:solidFill>
                  <a:srgbClr val="0F986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71" name="Freeform 5043"/>
              <p:cNvSpPr>
                <a:spLocks noChangeAspect="1"/>
              </p:cNvSpPr>
              <p:nvPr/>
            </p:nvSpPr>
            <p:spPr bwMode="auto">
              <a:xfrm>
                <a:off x="4676" y="2444"/>
                <a:ext cx="72" cy="48"/>
              </a:xfrm>
              <a:custGeom>
                <a:avLst/>
                <a:gdLst>
                  <a:gd name="T0" fmla="*/ 32 w 72"/>
                  <a:gd name="T1" fmla="*/ 0 h 48"/>
                  <a:gd name="T2" fmla="*/ 0 w 72"/>
                  <a:gd name="T3" fmla="*/ 24 h 48"/>
                  <a:gd name="T4" fmla="*/ 40 w 72"/>
                  <a:gd name="T5" fmla="*/ 48 h 48"/>
                  <a:gd name="T6" fmla="*/ 72 w 72"/>
                  <a:gd name="T7" fmla="*/ 26 h 48"/>
                  <a:gd name="T8" fmla="*/ 32 w 72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48"/>
                  <a:gd name="T17" fmla="*/ 72 w 72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48">
                    <a:moveTo>
                      <a:pt x="32" y="0"/>
                    </a:moveTo>
                    <a:lnTo>
                      <a:pt x="0" y="24"/>
                    </a:lnTo>
                    <a:lnTo>
                      <a:pt x="40" y="48"/>
                    </a:lnTo>
                    <a:lnTo>
                      <a:pt x="72" y="26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72" name="Freeform 5044"/>
              <p:cNvSpPr>
                <a:spLocks noChangeAspect="1"/>
              </p:cNvSpPr>
              <p:nvPr/>
            </p:nvSpPr>
            <p:spPr bwMode="auto">
              <a:xfrm>
                <a:off x="4716" y="2470"/>
                <a:ext cx="72" cy="44"/>
              </a:xfrm>
              <a:custGeom>
                <a:avLst/>
                <a:gdLst>
                  <a:gd name="T0" fmla="*/ 32 w 72"/>
                  <a:gd name="T1" fmla="*/ 0 h 44"/>
                  <a:gd name="T2" fmla="*/ 0 w 72"/>
                  <a:gd name="T3" fmla="*/ 22 h 44"/>
                  <a:gd name="T4" fmla="*/ 40 w 72"/>
                  <a:gd name="T5" fmla="*/ 44 h 44"/>
                  <a:gd name="T6" fmla="*/ 72 w 72"/>
                  <a:gd name="T7" fmla="*/ 22 h 44"/>
                  <a:gd name="T8" fmla="*/ 32 w 72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44"/>
                  <a:gd name="T17" fmla="*/ 72 w 72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44">
                    <a:moveTo>
                      <a:pt x="32" y="0"/>
                    </a:moveTo>
                    <a:lnTo>
                      <a:pt x="0" y="22"/>
                    </a:lnTo>
                    <a:lnTo>
                      <a:pt x="40" y="44"/>
                    </a:lnTo>
                    <a:lnTo>
                      <a:pt x="72" y="2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8956D"/>
              </a:solidFill>
              <a:ln w="0">
                <a:solidFill>
                  <a:srgbClr val="08956D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73" name="Freeform 5045"/>
              <p:cNvSpPr>
                <a:spLocks noChangeAspect="1"/>
              </p:cNvSpPr>
              <p:nvPr/>
            </p:nvSpPr>
            <p:spPr bwMode="auto">
              <a:xfrm>
                <a:off x="4716" y="2470"/>
                <a:ext cx="72" cy="44"/>
              </a:xfrm>
              <a:custGeom>
                <a:avLst/>
                <a:gdLst>
                  <a:gd name="T0" fmla="*/ 32 w 72"/>
                  <a:gd name="T1" fmla="*/ 0 h 44"/>
                  <a:gd name="T2" fmla="*/ 0 w 72"/>
                  <a:gd name="T3" fmla="*/ 22 h 44"/>
                  <a:gd name="T4" fmla="*/ 40 w 72"/>
                  <a:gd name="T5" fmla="*/ 44 h 44"/>
                  <a:gd name="T6" fmla="*/ 72 w 72"/>
                  <a:gd name="T7" fmla="*/ 22 h 44"/>
                  <a:gd name="T8" fmla="*/ 32 w 72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44"/>
                  <a:gd name="T17" fmla="*/ 72 w 72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44">
                    <a:moveTo>
                      <a:pt x="32" y="0"/>
                    </a:moveTo>
                    <a:lnTo>
                      <a:pt x="0" y="22"/>
                    </a:lnTo>
                    <a:lnTo>
                      <a:pt x="40" y="44"/>
                    </a:lnTo>
                    <a:lnTo>
                      <a:pt x="72" y="22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74" name="Freeform 5046"/>
              <p:cNvSpPr>
                <a:spLocks noChangeAspect="1"/>
              </p:cNvSpPr>
              <p:nvPr/>
            </p:nvSpPr>
            <p:spPr bwMode="auto">
              <a:xfrm>
                <a:off x="4756" y="2492"/>
                <a:ext cx="74" cy="44"/>
              </a:xfrm>
              <a:custGeom>
                <a:avLst/>
                <a:gdLst>
                  <a:gd name="T0" fmla="*/ 32 w 74"/>
                  <a:gd name="T1" fmla="*/ 0 h 44"/>
                  <a:gd name="T2" fmla="*/ 0 w 74"/>
                  <a:gd name="T3" fmla="*/ 22 h 44"/>
                  <a:gd name="T4" fmla="*/ 42 w 74"/>
                  <a:gd name="T5" fmla="*/ 44 h 44"/>
                  <a:gd name="T6" fmla="*/ 74 w 74"/>
                  <a:gd name="T7" fmla="*/ 20 h 44"/>
                  <a:gd name="T8" fmla="*/ 32 w 74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4"/>
                  <a:gd name="T16" fmla="*/ 0 h 44"/>
                  <a:gd name="T17" fmla="*/ 74 w 74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4" h="44">
                    <a:moveTo>
                      <a:pt x="32" y="0"/>
                    </a:moveTo>
                    <a:lnTo>
                      <a:pt x="0" y="22"/>
                    </a:lnTo>
                    <a:lnTo>
                      <a:pt x="42" y="44"/>
                    </a:lnTo>
                    <a:lnTo>
                      <a:pt x="74" y="2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8F6E"/>
              </a:solidFill>
              <a:ln w="0">
                <a:solidFill>
                  <a:srgbClr val="008F6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75" name="Freeform 5047"/>
              <p:cNvSpPr>
                <a:spLocks noChangeAspect="1"/>
              </p:cNvSpPr>
              <p:nvPr/>
            </p:nvSpPr>
            <p:spPr bwMode="auto">
              <a:xfrm>
                <a:off x="4756" y="2492"/>
                <a:ext cx="74" cy="44"/>
              </a:xfrm>
              <a:custGeom>
                <a:avLst/>
                <a:gdLst>
                  <a:gd name="T0" fmla="*/ 32 w 74"/>
                  <a:gd name="T1" fmla="*/ 0 h 44"/>
                  <a:gd name="T2" fmla="*/ 0 w 74"/>
                  <a:gd name="T3" fmla="*/ 22 h 44"/>
                  <a:gd name="T4" fmla="*/ 42 w 74"/>
                  <a:gd name="T5" fmla="*/ 44 h 44"/>
                  <a:gd name="T6" fmla="*/ 74 w 74"/>
                  <a:gd name="T7" fmla="*/ 20 h 44"/>
                  <a:gd name="T8" fmla="*/ 32 w 74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4"/>
                  <a:gd name="T16" fmla="*/ 0 h 44"/>
                  <a:gd name="T17" fmla="*/ 74 w 74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4" h="44">
                    <a:moveTo>
                      <a:pt x="32" y="0"/>
                    </a:moveTo>
                    <a:lnTo>
                      <a:pt x="0" y="22"/>
                    </a:lnTo>
                    <a:lnTo>
                      <a:pt x="42" y="44"/>
                    </a:lnTo>
                    <a:lnTo>
                      <a:pt x="74" y="20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76" name="Freeform 5048"/>
              <p:cNvSpPr>
                <a:spLocks noChangeAspect="1"/>
              </p:cNvSpPr>
              <p:nvPr/>
            </p:nvSpPr>
            <p:spPr bwMode="auto">
              <a:xfrm>
                <a:off x="4798" y="2512"/>
                <a:ext cx="74" cy="44"/>
              </a:xfrm>
              <a:custGeom>
                <a:avLst/>
                <a:gdLst>
                  <a:gd name="T0" fmla="*/ 32 w 74"/>
                  <a:gd name="T1" fmla="*/ 0 h 44"/>
                  <a:gd name="T2" fmla="*/ 0 w 74"/>
                  <a:gd name="T3" fmla="*/ 24 h 44"/>
                  <a:gd name="T4" fmla="*/ 42 w 74"/>
                  <a:gd name="T5" fmla="*/ 44 h 44"/>
                  <a:gd name="T6" fmla="*/ 74 w 74"/>
                  <a:gd name="T7" fmla="*/ 20 h 44"/>
                  <a:gd name="T8" fmla="*/ 32 w 74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4"/>
                  <a:gd name="T16" fmla="*/ 0 h 44"/>
                  <a:gd name="T17" fmla="*/ 74 w 74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4" h="44">
                    <a:moveTo>
                      <a:pt x="32" y="0"/>
                    </a:moveTo>
                    <a:lnTo>
                      <a:pt x="0" y="24"/>
                    </a:lnTo>
                    <a:lnTo>
                      <a:pt x="42" y="44"/>
                    </a:lnTo>
                    <a:lnTo>
                      <a:pt x="74" y="2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8A6F"/>
              </a:solidFill>
              <a:ln w="0">
                <a:solidFill>
                  <a:srgbClr val="008A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77" name="Freeform 5049"/>
              <p:cNvSpPr>
                <a:spLocks noChangeAspect="1"/>
              </p:cNvSpPr>
              <p:nvPr/>
            </p:nvSpPr>
            <p:spPr bwMode="auto">
              <a:xfrm>
                <a:off x="4798" y="2512"/>
                <a:ext cx="74" cy="44"/>
              </a:xfrm>
              <a:custGeom>
                <a:avLst/>
                <a:gdLst>
                  <a:gd name="T0" fmla="*/ 32 w 74"/>
                  <a:gd name="T1" fmla="*/ 0 h 44"/>
                  <a:gd name="T2" fmla="*/ 0 w 74"/>
                  <a:gd name="T3" fmla="*/ 24 h 44"/>
                  <a:gd name="T4" fmla="*/ 42 w 74"/>
                  <a:gd name="T5" fmla="*/ 44 h 44"/>
                  <a:gd name="T6" fmla="*/ 74 w 74"/>
                  <a:gd name="T7" fmla="*/ 20 h 44"/>
                  <a:gd name="T8" fmla="*/ 32 w 74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4"/>
                  <a:gd name="T16" fmla="*/ 0 h 44"/>
                  <a:gd name="T17" fmla="*/ 74 w 74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4" h="44">
                    <a:moveTo>
                      <a:pt x="32" y="0"/>
                    </a:moveTo>
                    <a:lnTo>
                      <a:pt x="0" y="24"/>
                    </a:lnTo>
                    <a:lnTo>
                      <a:pt x="42" y="44"/>
                    </a:lnTo>
                    <a:lnTo>
                      <a:pt x="74" y="20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78" name="Freeform 5050"/>
              <p:cNvSpPr>
                <a:spLocks noChangeAspect="1"/>
              </p:cNvSpPr>
              <p:nvPr/>
            </p:nvSpPr>
            <p:spPr bwMode="auto">
              <a:xfrm>
                <a:off x="3682" y="2036"/>
                <a:ext cx="60" cy="28"/>
              </a:xfrm>
              <a:custGeom>
                <a:avLst/>
                <a:gdLst>
                  <a:gd name="T0" fmla="*/ 34 w 60"/>
                  <a:gd name="T1" fmla="*/ 0 h 28"/>
                  <a:gd name="T2" fmla="*/ 0 w 60"/>
                  <a:gd name="T3" fmla="*/ 14 h 28"/>
                  <a:gd name="T4" fmla="*/ 26 w 60"/>
                  <a:gd name="T5" fmla="*/ 28 h 28"/>
                  <a:gd name="T6" fmla="*/ 60 w 60"/>
                  <a:gd name="T7" fmla="*/ 12 h 28"/>
                  <a:gd name="T8" fmla="*/ 34 w 6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8"/>
                  <a:gd name="T17" fmla="*/ 60 w 6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8">
                    <a:moveTo>
                      <a:pt x="34" y="0"/>
                    </a:moveTo>
                    <a:lnTo>
                      <a:pt x="0" y="14"/>
                    </a:lnTo>
                    <a:lnTo>
                      <a:pt x="26" y="28"/>
                    </a:lnTo>
                    <a:lnTo>
                      <a:pt x="60" y="1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79" name="Freeform 5051"/>
              <p:cNvSpPr>
                <a:spLocks noChangeAspect="1"/>
              </p:cNvSpPr>
              <p:nvPr/>
            </p:nvSpPr>
            <p:spPr bwMode="auto">
              <a:xfrm>
                <a:off x="3682" y="2036"/>
                <a:ext cx="60" cy="28"/>
              </a:xfrm>
              <a:custGeom>
                <a:avLst/>
                <a:gdLst>
                  <a:gd name="T0" fmla="*/ 34 w 60"/>
                  <a:gd name="T1" fmla="*/ 0 h 28"/>
                  <a:gd name="T2" fmla="*/ 0 w 60"/>
                  <a:gd name="T3" fmla="*/ 14 h 28"/>
                  <a:gd name="T4" fmla="*/ 26 w 60"/>
                  <a:gd name="T5" fmla="*/ 28 h 28"/>
                  <a:gd name="T6" fmla="*/ 60 w 60"/>
                  <a:gd name="T7" fmla="*/ 12 h 28"/>
                  <a:gd name="T8" fmla="*/ 34 w 6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8"/>
                  <a:gd name="T17" fmla="*/ 60 w 6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8">
                    <a:moveTo>
                      <a:pt x="34" y="0"/>
                    </a:moveTo>
                    <a:lnTo>
                      <a:pt x="0" y="14"/>
                    </a:lnTo>
                    <a:lnTo>
                      <a:pt x="26" y="28"/>
                    </a:lnTo>
                    <a:lnTo>
                      <a:pt x="60" y="12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80" name="Freeform 5052"/>
              <p:cNvSpPr>
                <a:spLocks noChangeAspect="1"/>
              </p:cNvSpPr>
              <p:nvPr/>
            </p:nvSpPr>
            <p:spPr bwMode="auto">
              <a:xfrm>
                <a:off x="3708" y="2048"/>
                <a:ext cx="60" cy="28"/>
              </a:xfrm>
              <a:custGeom>
                <a:avLst/>
                <a:gdLst>
                  <a:gd name="T0" fmla="*/ 34 w 60"/>
                  <a:gd name="T1" fmla="*/ 0 h 28"/>
                  <a:gd name="T2" fmla="*/ 0 w 60"/>
                  <a:gd name="T3" fmla="*/ 16 h 28"/>
                  <a:gd name="T4" fmla="*/ 26 w 60"/>
                  <a:gd name="T5" fmla="*/ 28 h 28"/>
                  <a:gd name="T6" fmla="*/ 60 w 60"/>
                  <a:gd name="T7" fmla="*/ 12 h 28"/>
                  <a:gd name="T8" fmla="*/ 34 w 6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8"/>
                  <a:gd name="T17" fmla="*/ 60 w 6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8">
                    <a:moveTo>
                      <a:pt x="34" y="0"/>
                    </a:moveTo>
                    <a:lnTo>
                      <a:pt x="0" y="16"/>
                    </a:lnTo>
                    <a:lnTo>
                      <a:pt x="26" y="28"/>
                    </a:lnTo>
                    <a:lnTo>
                      <a:pt x="60" y="1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8A6F"/>
              </a:solidFill>
              <a:ln w="0">
                <a:solidFill>
                  <a:srgbClr val="008A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81" name="Freeform 5053"/>
              <p:cNvSpPr>
                <a:spLocks noChangeAspect="1"/>
              </p:cNvSpPr>
              <p:nvPr/>
            </p:nvSpPr>
            <p:spPr bwMode="auto">
              <a:xfrm>
                <a:off x="3708" y="2048"/>
                <a:ext cx="60" cy="28"/>
              </a:xfrm>
              <a:custGeom>
                <a:avLst/>
                <a:gdLst>
                  <a:gd name="T0" fmla="*/ 34 w 60"/>
                  <a:gd name="T1" fmla="*/ 0 h 28"/>
                  <a:gd name="T2" fmla="*/ 0 w 60"/>
                  <a:gd name="T3" fmla="*/ 16 h 28"/>
                  <a:gd name="T4" fmla="*/ 26 w 60"/>
                  <a:gd name="T5" fmla="*/ 28 h 28"/>
                  <a:gd name="T6" fmla="*/ 60 w 60"/>
                  <a:gd name="T7" fmla="*/ 12 h 28"/>
                  <a:gd name="T8" fmla="*/ 34 w 6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8"/>
                  <a:gd name="T17" fmla="*/ 60 w 6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8">
                    <a:moveTo>
                      <a:pt x="34" y="0"/>
                    </a:moveTo>
                    <a:lnTo>
                      <a:pt x="0" y="16"/>
                    </a:lnTo>
                    <a:lnTo>
                      <a:pt x="26" y="28"/>
                    </a:lnTo>
                    <a:lnTo>
                      <a:pt x="60" y="12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82" name="Freeform 5054"/>
              <p:cNvSpPr>
                <a:spLocks noChangeAspect="1"/>
              </p:cNvSpPr>
              <p:nvPr/>
            </p:nvSpPr>
            <p:spPr bwMode="auto">
              <a:xfrm>
                <a:off x="3734" y="2060"/>
                <a:ext cx="60" cy="28"/>
              </a:xfrm>
              <a:custGeom>
                <a:avLst/>
                <a:gdLst>
                  <a:gd name="T0" fmla="*/ 34 w 60"/>
                  <a:gd name="T1" fmla="*/ 0 h 28"/>
                  <a:gd name="T2" fmla="*/ 0 w 60"/>
                  <a:gd name="T3" fmla="*/ 16 h 28"/>
                  <a:gd name="T4" fmla="*/ 28 w 60"/>
                  <a:gd name="T5" fmla="*/ 28 h 28"/>
                  <a:gd name="T6" fmla="*/ 60 w 60"/>
                  <a:gd name="T7" fmla="*/ 12 h 28"/>
                  <a:gd name="T8" fmla="*/ 34 w 6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8"/>
                  <a:gd name="T17" fmla="*/ 60 w 6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8">
                    <a:moveTo>
                      <a:pt x="34" y="0"/>
                    </a:moveTo>
                    <a:lnTo>
                      <a:pt x="0" y="16"/>
                    </a:lnTo>
                    <a:lnTo>
                      <a:pt x="28" y="28"/>
                    </a:lnTo>
                    <a:lnTo>
                      <a:pt x="60" y="1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83" name="Freeform 5055"/>
              <p:cNvSpPr>
                <a:spLocks noChangeAspect="1"/>
              </p:cNvSpPr>
              <p:nvPr/>
            </p:nvSpPr>
            <p:spPr bwMode="auto">
              <a:xfrm>
                <a:off x="3734" y="2060"/>
                <a:ext cx="60" cy="28"/>
              </a:xfrm>
              <a:custGeom>
                <a:avLst/>
                <a:gdLst>
                  <a:gd name="T0" fmla="*/ 34 w 60"/>
                  <a:gd name="T1" fmla="*/ 0 h 28"/>
                  <a:gd name="T2" fmla="*/ 0 w 60"/>
                  <a:gd name="T3" fmla="*/ 16 h 28"/>
                  <a:gd name="T4" fmla="*/ 28 w 60"/>
                  <a:gd name="T5" fmla="*/ 28 h 28"/>
                  <a:gd name="T6" fmla="*/ 60 w 60"/>
                  <a:gd name="T7" fmla="*/ 12 h 28"/>
                  <a:gd name="T8" fmla="*/ 34 w 6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8"/>
                  <a:gd name="T17" fmla="*/ 60 w 6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8">
                    <a:moveTo>
                      <a:pt x="34" y="0"/>
                    </a:moveTo>
                    <a:lnTo>
                      <a:pt x="0" y="16"/>
                    </a:lnTo>
                    <a:lnTo>
                      <a:pt x="28" y="28"/>
                    </a:lnTo>
                    <a:lnTo>
                      <a:pt x="60" y="12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84" name="Freeform 5056"/>
              <p:cNvSpPr>
                <a:spLocks noChangeAspect="1"/>
              </p:cNvSpPr>
              <p:nvPr/>
            </p:nvSpPr>
            <p:spPr bwMode="auto">
              <a:xfrm>
                <a:off x="3762" y="2072"/>
                <a:ext cx="60" cy="28"/>
              </a:xfrm>
              <a:custGeom>
                <a:avLst/>
                <a:gdLst>
                  <a:gd name="T0" fmla="*/ 32 w 60"/>
                  <a:gd name="T1" fmla="*/ 0 h 28"/>
                  <a:gd name="T2" fmla="*/ 0 w 60"/>
                  <a:gd name="T3" fmla="*/ 16 h 28"/>
                  <a:gd name="T4" fmla="*/ 26 w 60"/>
                  <a:gd name="T5" fmla="*/ 28 h 28"/>
                  <a:gd name="T6" fmla="*/ 60 w 60"/>
                  <a:gd name="T7" fmla="*/ 14 h 28"/>
                  <a:gd name="T8" fmla="*/ 32 w 6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8"/>
                  <a:gd name="T17" fmla="*/ 60 w 6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8">
                    <a:moveTo>
                      <a:pt x="32" y="0"/>
                    </a:moveTo>
                    <a:lnTo>
                      <a:pt x="0" y="16"/>
                    </a:lnTo>
                    <a:lnTo>
                      <a:pt x="26" y="28"/>
                    </a:lnTo>
                    <a:lnTo>
                      <a:pt x="60" y="14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85" name="Freeform 5057"/>
              <p:cNvSpPr>
                <a:spLocks noChangeAspect="1"/>
              </p:cNvSpPr>
              <p:nvPr/>
            </p:nvSpPr>
            <p:spPr bwMode="auto">
              <a:xfrm>
                <a:off x="3762" y="2072"/>
                <a:ext cx="60" cy="28"/>
              </a:xfrm>
              <a:custGeom>
                <a:avLst/>
                <a:gdLst>
                  <a:gd name="T0" fmla="*/ 32 w 60"/>
                  <a:gd name="T1" fmla="*/ 0 h 28"/>
                  <a:gd name="T2" fmla="*/ 0 w 60"/>
                  <a:gd name="T3" fmla="*/ 16 h 28"/>
                  <a:gd name="T4" fmla="*/ 26 w 60"/>
                  <a:gd name="T5" fmla="*/ 28 h 28"/>
                  <a:gd name="T6" fmla="*/ 60 w 60"/>
                  <a:gd name="T7" fmla="*/ 14 h 28"/>
                  <a:gd name="T8" fmla="*/ 32 w 6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8"/>
                  <a:gd name="T17" fmla="*/ 60 w 6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8">
                    <a:moveTo>
                      <a:pt x="32" y="0"/>
                    </a:moveTo>
                    <a:lnTo>
                      <a:pt x="0" y="16"/>
                    </a:lnTo>
                    <a:lnTo>
                      <a:pt x="26" y="28"/>
                    </a:lnTo>
                    <a:lnTo>
                      <a:pt x="60" y="14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86" name="Freeform 5058"/>
              <p:cNvSpPr>
                <a:spLocks noChangeAspect="1"/>
              </p:cNvSpPr>
              <p:nvPr/>
            </p:nvSpPr>
            <p:spPr bwMode="auto">
              <a:xfrm>
                <a:off x="3788" y="2086"/>
                <a:ext cx="62" cy="26"/>
              </a:xfrm>
              <a:custGeom>
                <a:avLst/>
                <a:gdLst>
                  <a:gd name="T0" fmla="*/ 34 w 62"/>
                  <a:gd name="T1" fmla="*/ 0 h 26"/>
                  <a:gd name="T2" fmla="*/ 0 w 62"/>
                  <a:gd name="T3" fmla="*/ 14 h 26"/>
                  <a:gd name="T4" fmla="*/ 28 w 62"/>
                  <a:gd name="T5" fmla="*/ 26 h 26"/>
                  <a:gd name="T6" fmla="*/ 62 w 62"/>
                  <a:gd name="T7" fmla="*/ 12 h 26"/>
                  <a:gd name="T8" fmla="*/ 34 w 62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6"/>
                  <a:gd name="T17" fmla="*/ 62 w 6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6">
                    <a:moveTo>
                      <a:pt x="34" y="0"/>
                    </a:moveTo>
                    <a:lnTo>
                      <a:pt x="0" y="14"/>
                    </a:lnTo>
                    <a:lnTo>
                      <a:pt x="28" y="26"/>
                    </a:lnTo>
                    <a:lnTo>
                      <a:pt x="62" y="1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87" name="Freeform 5059"/>
              <p:cNvSpPr>
                <a:spLocks noChangeAspect="1"/>
              </p:cNvSpPr>
              <p:nvPr/>
            </p:nvSpPr>
            <p:spPr bwMode="auto">
              <a:xfrm>
                <a:off x="3788" y="2086"/>
                <a:ext cx="62" cy="26"/>
              </a:xfrm>
              <a:custGeom>
                <a:avLst/>
                <a:gdLst>
                  <a:gd name="T0" fmla="*/ 34 w 62"/>
                  <a:gd name="T1" fmla="*/ 0 h 26"/>
                  <a:gd name="T2" fmla="*/ 0 w 62"/>
                  <a:gd name="T3" fmla="*/ 14 h 26"/>
                  <a:gd name="T4" fmla="*/ 28 w 62"/>
                  <a:gd name="T5" fmla="*/ 26 h 26"/>
                  <a:gd name="T6" fmla="*/ 62 w 62"/>
                  <a:gd name="T7" fmla="*/ 12 h 26"/>
                  <a:gd name="T8" fmla="*/ 34 w 62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6"/>
                  <a:gd name="T17" fmla="*/ 62 w 62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6">
                    <a:moveTo>
                      <a:pt x="34" y="0"/>
                    </a:moveTo>
                    <a:lnTo>
                      <a:pt x="0" y="14"/>
                    </a:lnTo>
                    <a:lnTo>
                      <a:pt x="28" y="26"/>
                    </a:lnTo>
                    <a:lnTo>
                      <a:pt x="62" y="12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88" name="Freeform 5060"/>
              <p:cNvSpPr>
                <a:spLocks noChangeAspect="1"/>
              </p:cNvSpPr>
              <p:nvPr/>
            </p:nvSpPr>
            <p:spPr bwMode="auto">
              <a:xfrm>
                <a:off x="3816" y="2098"/>
                <a:ext cx="60" cy="28"/>
              </a:xfrm>
              <a:custGeom>
                <a:avLst/>
                <a:gdLst>
                  <a:gd name="T0" fmla="*/ 34 w 60"/>
                  <a:gd name="T1" fmla="*/ 0 h 28"/>
                  <a:gd name="T2" fmla="*/ 0 w 60"/>
                  <a:gd name="T3" fmla="*/ 14 h 28"/>
                  <a:gd name="T4" fmla="*/ 28 w 60"/>
                  <a:gd name="T5" fmla="*/ 28 h 28"/>
                  <a:gd name="T6" fmla="*/ 60 w 60"/>
                  <a:gd name="T7" fmla="*/ 12 h 28"/>
                  <a:gd name="T8" fmla="*/ 34 w 6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8"/>
                  <a:gd name="T17" fmla="*/ 60 w 6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8">
                    <a:moveTo>
                      <a:pt x="34" y="0"/>
                    </a:moveTo>
                    <a:lnTo>
                      <a:pt x="0" y="14"/>
                    </a:lnTo>
                    <a:lnTo>
                      <a:pt x="28" y="28"/>
                    </a:lnTo>
                    <a:lnTo>
                      <a:pt x="60" y="1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886F"/>
              </a:solidFill>
              <a:ln w="0">
                <a:solidFill>
                  <a:srgbClr val="0088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89" name="Freeform 5061"/>
              <p:cNvSpPr>
                <a:spLocks noChangeAspect="1"/>
              </p:cNvSpPr>
              <p:nvPr/>
            </p:nvSpPr>
            <p:spPr bwMode="auto">
              <a:xfrm>
                <a:off x="3816" y="2098"/>
                <a:ext cx="60" cy="28"/>
              </a:xfrm>
              <a:custGeom>
                <a:avLst/>
                <a:gdLst>
                  <a:gd name="T0" fmla="*/ 34 w 60"/>
                  <a:gd name="T1" fmla="*/ 0 h 28"/>
                  <a:gd name="T2" fmla="*/ 0 w 60"/>
                  <a:gd name="T3" fmla="*/ 14 h 28"/>
                  <a:gd name="T4" fmla="*/ 28 w 60"/>
                  <a:gd name="T5" fmla="*/ 28 h 28"/>
                  <a:gd name="T6" fmla="*/ 60 w 60"/>
                  <a:gd name="T7" fmla="*/ 12 h 28"/>
                  <a:gd name="T8" fmla="*/ 34 w 6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8"/>
                  <a:gd name="T17" fmla="*/ 60 w 6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8">
                    <a:moveTo>
                      <a:pt x="34" y="0"/>
                    </a:moveTo>
                    <a:lnTo>
                      <a:pt x="0" y="14"/>
                    </a:lnTo>
                    <a:lnTo>
                      <a:pt x="28" y="28"/>
                    </a:lnTo>
                    <a:lnTo>
                      <a:pt x="60" y="12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90" name="Freeform 5062"/>
              <p:cNvSpPr>
                <a:spLocks noChangeAspect="1"/>
              </p:cNvSpPr>
              <p:nvPr/>
            </p:nvSpPr>
            <p:spPr bwMode="auto">
              <a:xfrm>
                <a:off x="3844" y="2110"/>
                <a:ext cx="60" cy="28"/>
              </a:xfrm>
              <a:custGeom>
                <a:avLst/>
                <a:gdLst>
                  <a:gd name="T0" fmla="*/ 32 w 60"/>
                  <a:gd name="T1" fmla="*/ 0 h 28"/>
                  <a:gd name="T2" fmla="*/ 0 w 60"/>
                  <a:gd name="T3" fmla="*/ 16 h 28"/>
                  <a:gd name="T4" fmla="*/ 28 w 60"/>
                  <a:gd name="T5" fmla="*/ 28 h 28"/>
                  <a:gd name="T6" fmla="*/ 60 w 60"/>
                  <a:gd name="T7" fmla="*/ 12 h 28"/>
                  <a:gd name="T8" fmla="*/ 32 w 6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8"/>
                  <a:gd name="T17" fmla="*/ 60 w 6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8">
                    <a:moveTo>
                      <a:pt x="32" y="0"/>
                    </a:moveTo>
                    <a:lnTo>
                      <a:pt x="0" y="16"/>
                    </a:lnTo>
                    <a:lnTo>
                      <a:pt x="28" y="28"/>
                    </a:lnTo>
                    <a:lnTo>
                      <a:pt x="60" y="1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876F"/>
              </a:solidFill>
              <a:ln w="0">
                <a:solidFill>
                  <a:srgbClr val="0087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91" name="Freeform 5063"/>
              <p:cNvSpPr>
                <a:spLocks noChangeAspect="1"/>
              </p:cNvSpPr>
              <p:nvPr/>
            </p:nvSpPr>
            <p:spPr bwMode="auto">
              <a:xfrm>
                <a:off x="3844" y="2110"/>
                <a:ext cx="60" cy="28"/>
              </a:xfrm>
              <a:custGeom>
                <a:avLst/>
                <a:gdLst>
                  <a:gd name="T0" fmla="*/ 32 w 60"/>
                  <a:gd name="T1" fmla="*/ 0 h 28"/>
                  <a:gd name="T2" fmla="*/ 0 w 60"/>
                  <a:gd name="T3" fmla="*/ 16 h 28"/>
                  <a:gd name="T4" fmla="*/ 28 w 60"/>
                  <a:gd name="T5" fmla="*/ 28 h 28"/>
                  <a:gd name="T6" fmla="*/ 60 w 60"/>
                  <a:gd name="T7" fmla="*/ 12 h 28"/>
                  <a:gd name="T8" fmla="*/ 32 w 6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8"/>
                  <a:gd name="T17" fmla="*/ 60 w 6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8">
                    <a:moveTo>
                      <a:pt x="32" y="0"/>
                    </a:moveTo>
                    <a:lnTo>
                      <a:pt x="0" y="16"/>
                    </a:lnTo>
                    <a:lnTo>
                      <a:pt x="28" y="28"/>
                    </a:lnTo>
                    <a:lnTo>
                      <a:pt x="60" y="12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92" name="Freeform 5064"/>
              <p:cNvSpPr>
                <a:spLocks noChangeAspect="1"/>
              </p:cNvSpPr>
              <p:nvPr/>
            </p:nvSpPr>
            <p:spPr bwMode="auto">
              <a:xfrm>
                <a:off x="3872" y="2122"/>
                <a:ext cx="62" cy="28"/>
              </a:xfrm>
              <a:custGeom>
                <a:avLst/>
                <a:gdLst>
                  <a:gd name="T0" fmla="*/ 32 w 62"/>
                  <a:gd name="T1" fmla="*/ 0 h 28"/>
                  <a:gd name="T2" fmla="*/ 0 w 62"/>
                  <a:gd name="T3" fmla="*/ 16 h 28"/>
                  <a:gd name="T4" fmla="*/ 28 w 62"/>
                  <a:gd name="T5" fmla="*/ 28 h 28"/>
                  <a:gd name="T6" fmla="*/ 62 w 62"/>
                  <a:gd name="T7" fmla="*/ 12 h 28"/>
                  <a:gd name="T8" fmla="*/ 32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32" y="0"/>
                    </a:moveTo>
                    <a:lnTo>
                      <a:pt x="0" y="16"/>
                    </a:lnTo>
                    <a:lnTo>
                      <a:pt x="28" y="28"/>
                    </a:lnTo>
                    <a:lnTo>
                      <a:pt x="62" y="1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8670"/>
              </a:solidFill>
              <a:ln w="0">
                <a:solidFill>
                  <a:srgbClr val="0086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93" name="Freeform 5065"/>
              <p:cNvSpPr>
                <a:spLocks noChangeAspect="1"/>
              </p:cNvSpPr>
              <p:nvPr/>
            </p:nvSpPr>
            <p:spPr bwMode="auto">
              <a:xfrm>
                <a:off x="3872" y="2122"/>
                <a:ext cx="62" cy="28"/>
              </a:xfrm>
              <a:custGeom>
                <a:avLst/>
                <a:gdLst>
                  <a:gd name="T0" fmla="*/ 32 w 62"/>
                  <a:gd name="T1" fmla="*/ 0 h 28"/>
                  <a:gd name="T2" fmla="*/ 0 w 62"/>
                  <a:gd name="T3" fmla="*/ 16 h 28"/>
                  <a:gd name="T4" fmla="*/ 28 w 62"/>
                  <a:gd name="T5" fmla="*/ 28 h 28"/>
                  <a:gd name="T6" fmla="*/ 62 w 62"/>
                  <a:gd name="T7" fmla="*/ 12 h 28"/>
                  <a:gd name="T8" fmla="*/ 32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32" y="0"/>
                    </a:moveTo>
                    <a:lnTo>
                      <a:pt x="0" y="16"/>
                    </a:lnTo>
                    <a:lnTo>
                      <a:pt x="28" y="28"/>
                    </a:lnTo>
                    <a:lnTo>
                      <a:pt x="62" y="12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94" name="Freeform 5066"/>
              <p:cNvSpPr>
                <a:spLocks noChangeAspect="1"/>
              </p:cNvSpPr>
              <p:nvPr/>
            </p:nvSpPr>
            <p:spPr bwMode="auto">
              <a:xfrm>
                <a:off x="3900" y="2134"/>
                <a:ext cx="62" cy="28"/>
              </a:xfrm>
              <a:custGeom>
                <a:avLst/>
                <a:gdLst>
                  <a:gd name="T0" fmla="*/ 34 w 62"/>
                  <a:gd name="T1" fmla="*/ 0 h 28"/>
                  <a:gd name="T2" fmla="*/ 0 w 62"/>
                  <a:gd name="T3" fmla="*/ 16 h 28"/>
                  <a:gd name="T4" fmla="*/ 28 w 62"/>
                  <a:gd name="T5" fmla="*/ 28 h 28"/>
                  <a:gd name="T6" fmla="*/ 62 w 62"/>
                  <a:gd name="T7" fmla="*/ 12 h 28"/>
                  <a:gd name="T8" fmla="*/ 34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34" y="0"/>
                    </a:moveTo>
                    <a:lnTo>
                      <a:pt x="0" y="16"/>
                    </a:lnTo>
                    <a:lnTo>
                      <a:pt x="28" y="28"/>
                    </a:lnTo>
                    <a:lnTo>
                      <a:pt x="62" y="1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8570"/>
              </a:solidFill>
              <a:ln w="0">
                <a:solidFill>
                  <a:srgbClr val="0085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95" name="Freeform 5067"/>
              <p:cNvSpPr>
                <a:spLocks noChangeAspect="1"/>
              </p:cNvSpPr>
              <p:nvPr/>
            </p:nvSpPr>
            <p:spPr bwMode="auto">
              <a:xfrm>
                <a:off x="3900" y="2134"/>
                <a:ext cx="62" cy="28"/>
              </a:xfrm>
              <a:custGeom>
                <a:avLst/>
                <a:gdLst>
                  <a:gd name="T0" fmla="*/ 34 w 62"/>
                  <a:gd name="T1" fmla="*/ 0 h 28"/>
                  <a:gd name="T2" fmla="*/ 0 w 62"/>
                  <a:gd name="T3" fmla="*/ 16 h 28"/>
                  <a:gd name="T4" fmla="*/ 28 w 62"/>
                  <a:gd name="T5" fmla="*/ 28 h 28"/>
                  <a:gd name="T6" fmla="*/ 62 w 62"/>
                  <a:gd name="T7" fmla="*/ 12 h 28"/>
                  <a:gd name="T8" fmla="*/ 34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34" y="0"/>
                    </a:moveTo>
                    <a:lnTo>
                      <a:pt x="0" y="16"/>
                    </a:lnTo>
                    <a:lnTo>
                      <a:pt x="28" y="28"/>
                    </a:lnTo>
                    <a:lnTo>
                      <a:pt x="62" y="12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96" name="Freeform 5068"/>
              <p:cNvSpPr>
                <a:spLocks noChangeAspect="1"/>
              </p:cNvSpPr>
              <p:nvPr/>
            </p:nvSpPr>
            <p:spPr bwMode="auto">
              <a:xfrm>
                <a:off x="3928" y="2146"/>
                <a:ext cx="62" cy="28"/>
              </a:xfrm>
              <a:custGeom>
                <a:avLst/>
                <a:gdLst>
                  <a:gd name="T0" fmla="*/ 34 w 62"/>
                  <a:gd name="T1" fmla="*/ 0 h 28"/>
                  <a:gd name="T2" fmla="*/ 0 w 62"/>
                  <a:gd name="T3" fmla="*/ 16 h 28"/>
                  <a:gd name="T4" fmla="*/ 30 w 62"/>
                  <a:gd name="T5" fmla="*/ 28 h 28"/>
                  <a:gd name="T6" fmla="*/ 62 w 62"/>
                  <a:gd name="T7" fmla="*/ 12 h 28"/>
                  <a:gd name="T8" fmla="*/ 34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34" y="0"/>
                    </a:moveTo>
                    <a:lnTo>
                      <a:pt x="0" y="16"/>
                    </a:lnTo>
                    <a:lnTo>
                      <a:pt x="30" y="28"/>
                    </a:lnTo>
                    <a:lnTo>
                      <a:pt x="62" y="1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8370"/>
              </a:solidFill>
              <a:ln w="0">
                <a:solidFill>
                  <a:srgbClr val="0083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97" name="Freeform 5069"/>
              <p:cNvSpPr>
                <a:spLocks noChangeAspect="1"/>
              </p:cNvSpPr>
              <p:nvPr/>
            </p:nvSpPr>
            <p:spPr bwMode="auto">
              <a:xfrm>
                <a:off x="3928" y="2146"/>
                <a:ext cx="62" cy="28"/>
              </a:xfrm>
              <a:custGeom>
                <a:avLst/>
                <a:gdLst>
                  <a:gd name="T0" fmla="*/ 34 w 62"/>
                  <a:gd name="T1" fmla="*/ 0 h 28"/>
                  <a:gd name="T2" fmla="*/ 0 w 62"/>
                  <a:gd name="T3" fmla="*/ 16 h 28"/>
                  <a:gd name="T4" fmla="*/ 30 w 62"/>
                  <a:gd name="T5" fmla="*/ 28 h 28"/>
                  <a:gd name="T6" fmla="*/ 62 w 62"/>
                  <a:gd name="T7" fmla="*/ 12 h 28"/>
                  <a:gd name="T8" fmla="*/ 34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34" y="0"/>
                    </a:moveTo>
                    <a:lnTo>
                      <a:pt x="0" y="16"/>
                    </a:lnTo>
                    <a:lnTo>
                      <a:pt x="30" y="28"/>
                    </a:lnTo>
                    <a:lnTo>
                      <a:pt x="62" y="12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98" name="Freeform 5070"/>
              <p:cNvSpPr>
                <a:spLocks noChangeAspect="1"/>
              </p:cNvSpPr>
              <p:nvPr/>
            </p:nvSpPr>
            <p:spPr bwMode="auto">
              <a:xfrm>
                <a:off x="3958" y="2158"/>
                <a:ext cx="62" cy="28"/>
              </a:xfrm>
              <a:custGeom>
                <a:avLst/>
                <a:gdLst>
                  <a:gd name="T0" fmla="*/ 32 w 62"/>
                  <a:gd name="T1" fmla="*/ 0 h 28"/>
                  <a:gd name="T2" fmla="*/ 0 w 62"/>
                  <a:gd name="T3" fmla="*/ 16 h 28"/>
                  <a:gd name="T4" fmla="*/ 30 w 62"/>
                  <a:gd name="T5" fmla="*/ 28 h 28"/>
                  <a:gd name="T6" fmla="*/ 62 w 62"/>
                  <a:gd name="T7" fmla="*/ 12 h 28"/>
                  <a:gd name="T8" fmla="*/ 32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32" y="0"/>
                    </a:moveTo>
                    <a:lnTo>
                      <a:pt x="0" y="16"/>
                    </a:lnTo>
                    <a:lnTo>
                      <a:pt x="30" y="28"/>
                    </a:lnTo>
                    <a:lnTo>
                      <a:pt x="62" y="1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8270"/>
              </a:solidFill>
              <a:ln w="0">
                <a:solidFill>
                  <a:srgbClr val="0082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99" name="Freeform 5071"/>
              <p:cNvSpPr>
                <a:spLocks noChangeAspect="1"/>
              </p:cNvSpPr>
              <p:nvPr/>
            </p:nvSpPr>
            <p:spPr bwMode="auto">
              <a:xfrm>
                <a:off x="3958" y="2158"/>
                <a:ext cx="62" cy="28"/>
              </a:xfrm>
              <a:custGeom>
                <a:avLst/>
                <a:gdLst>
                  <a:gd name="T0" fmla="*/ 32 w 62"/>
                  <a:gd name="T1" fmla="*/ 0 h 28"/>
                  <a:gd name="T2" fmla="*/ 0 w 62"/>
                  <a:gd name="T3" fmla="*/ 16 h 28"/>
                  <a:gd name="T4" fmla="*/ 30 w 62"/>
                  <a:gd name="T5" fmla="*/ 28 h 28"/>
                  <a:gd name="T6" fmla="*/ 62 w 62"/>
                  <a:gd name="T7" fmla="*/ 12 h 28"/>
                  <a:gd name="T8" fmla="*/ 32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32" y="0"/>
                    </a:moveTo>
                    <a:lnTo>
                      <a:pt x="0" y="16"/>
                    </a:lnTo>
                    <a:lnTo>
                      <a:pt x="30" y="28"/>
                    </a:lnTo>
                    <a:lnTo>
                      <a:pt x="62" y="12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00" name="Freeform 5072"/>
              <p:cNvSpPr>
                <a:spLocks noChangeAspect="1"/>
              </p:cNvSpPr>
              <p:nvPr/>
            </p:nvSpPr>
            <p:spPr bwMode="auto">
              <a:xfrm>
                <a:off x="3988" y="2170"/>
                <a:ext cx="62" cy="28"/>
              </a:xfrm>
              <a:custGeom>
                <a:avLst/>
                <a:gdLst>
                  <a:gd name="T0" fmla="*/ 32 w 62"/>
                  <a:gd name="T1" fmla="*/ 0 h 28"/>
                  <a:gd name="T2" fmla="*/ 0 w 62"/>
                  <a:gd name="T3" fmla="*/ 16 h 28"/>
                  <a:gd name="T4" fmla="*/ 30 w 62"/>
                  <a:gd name="T5" fmla="*/ 28 h 28"/>
                  <a:gd name="T6" fmla="*/ 62 w 62"/>
                  <a:gd name="T7" fmla="*/ 12 h 28"/>
                  <a:gd name="T8" fmla="*/ 32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32" y="0"/>
                    </a:moveTo>
                    <a:lnTo>
                      <a:pt x="0" y="16"/>
                    </a:lnTo>
                    <a:lnTo>
                      <a:pt x="30" y="28"/>
                    </a:lnTo>
                    <a:lnTo>
                      <a:pt x="62" y="1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8071"/>
              </a:solidFill>
              <a:ln w="0">
                <a:solidFill>
                  <a:srgbClr val="00807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01" name="Freeform 5073"/>
              <p:cNvSpPr>
                <a:spLocks noChangeAspect="1"/>
              </p:cNvSpPr>
              <p:nvPr/>
            </p:nvSpPr>
            <p:spPr bwMode="auto">
              <a:xfrm>
                <a:off x="3988" y="2170"/>
                <a:ext cx="62" cy="28"/>
              </a:xfrm>
              <a:custGeom>
                <a:avLst/>
                <a:gdLst>
                  <a:gd name="T0" fmla="*/ 32 w 62"/>
                  <a:gd name="T1" fmla="*/ 0 h 28"/>
                  <a:gd name="T2" fmla="*/ 0 w 62"/>
                  <a:gd name="T3" fmla="*/ 16 h 28"/>
                  <a:gd name="T4" fmla="*/ 30 w 62"/>
                  <a:gd name="T5" fmla="*/ 28 h 28"/>
                  <a:gd name="T6" fmla="*/ 62 w 62"/>
                  <a:gd name="T7" fmla="*/ 12 h 28"/>
                  <a:gd name="T8" fmla="*/ 32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32" y="0"/>
                    </a:moveTo>
                    <a:lnTo>
                      <a:pt x="0" y="16"/>
                    </a:lnTo>
                    <a:lnTo>
                      <a:pt x="30" y="28"/>
                    </a:lnTo>
                    <a:lnTo>
                      <a:pt x="62" y="12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02" name="Freeform 5074"/>
              <p:cNvSpPr>
                <a:spLocks noChangeAspect="1"/>
              </p:cNvSpPr>
              <p:nvPr/>
            </p:nvSpPr>
            <p:spPr bwMode="auto">
              <a:xfrm>
                <a:off x="4018" y="2182"/>
                <a:ext cx="62" cy="28"/>
              </a:xfrm>
              <a:custGeom>
                <a:avLst/>
                <a:gdLst>
                  <a:gd name="T0" fmla="*/ 32 w 62"/>
                  <a:gd name="T1" fmla="*/ 0 h 28"/>
                  <a:gd name="T2" fmla="*/ 0 w 62"/>
                  <a:gd name="T3" fmla="*/ 16 h 28"/>
                  <a:gd name="T4" fmla="*/ 30 w 62"/>
                  <a:gd name="T5" fmla="*/ 28 h 28"/>
                  <a:gd name="T6" fmla="*/ 62 w 62"/>
                  <a:gd name="T7" fmla="*/ 10 h 28"/>
                  <a:gd name="T8" fmla="*/ 32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32" y="0"/>
                    </a:moveTo>
                    <a:lnTo>
                      <a:pt x="0" y="16"/>
                    </a:lnTo>
                    <a:lnTo>
                      <a:pt x="30" y="28"/>
                    </a:lnTo>
                    <a:lnTo>
                      <a:pt x="62" y="1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7E71"/>
              </a:solidFill>
              <a:ln w="0">
                <a:solidFill>
                  <a:srgbClr val="007E7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03" name="Freeform 5075"/>
              <p:cNvSpPr>
                <a:spLocks noChangeAspect="1"/>
              </p:cNvSpPr>
              <p:nvPr/>
            </p:nvSpPr>
            <p:spPr bwMode="auto">
              <a:xfrm>
                <a:off x="4018" y="2182"/>
                <a:ext cx="62" cy="28"/>
              </a:xfrm>
              <a:custGeom>
                <a:avLst/>
                <a:gdLst>
                  <a:gd name="T0" fmla="*/ 32 w 62"/>
                  <a:gd name="T1" fmla="*/ 0 h 28"/>
                  <a:gd name="T2" fmla="*/ 0 w 62"/>
                  <a:gd name="T3" fmla="*/ 16 h 28"/>
                  <a:gd name="T4" fmla="*/ 30 w 62"/>
                  <a:gd name="T5" fmla="*/ 28 h 28"/>
                  <a:gd name="T6" fmla="*/ 62 w 62"/>
                  <a:gd name="T7" fmla="*/ 10 h 28"/>
                  <a:gd name="T8" fmla="*/ 32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32" y="0"/>
                    </a:moveTo>
                    <a:lnTo>
                      <a:pt x="0" y="16"/>
                    </a:lnTo>
                    <a:lnTo>
                      <a:pt x="30" y="28"/>
                    </a:lnTo>
                    <a:lnTo>
                      <a:pt x="62" y="10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04" name="Freeform 5076"/>
              <p:cNvSpPr>
                <a:spLocks noChangeAspect="1"/>
              </p:cNvSpPr>
              <p:nvPr/>
            </p:nvSpPr>
            <p:spPr bwMode="auto">
              <a:xfrm>
                <a:off x="4048" y="2192"/>
                <a:ext cx="64" cy="30"/>
              </a:xfrm>
              <a:custGeom>
                <a:avLst/>
                <a:gdLst>
                  <a:gd name="T0" fmla="*/ 32 w 64"/>
                  <a:gd name="T1" fmla="*/ 0 h 30"/>
                  <a:gd name="T2" fmla="*/ 0 w 64"/>
                  <a:gd name="T3" fmla="*/ 18 h 30"/>
                  <a:gd name="T4" fmla="*/ 30 w 64"/>
                  <a:gd name="T5" fmla="*/ 30 h 30"/>
                  <a:gd name="T6" fmla="*/ 64 w 64"/>
                  <a:gd name="T7" fmla="*/ 12 h 30"/>
                  <a:gd name="T8" fmla="*/ 32 w 64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0"/>
                  <a:gd name="T17" fmla="*/ 64 w 6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0">
                    <a:moveTo>
                      <a:pt x="32" y="0"/>
                    </a:moveTo>
                    <a:lnTo>
                      <a:pt x="0" y="18"/>
                    </a:lnTo>
                    <a:lnTo>
                      <a:pt x="30" y="30"/>
                    </a:lnTo>
                    <a:lnTo>
                      <a:pt x="64" y="1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7C72"/>
              </a:solidFill>
              <a:ln w="0">
                <a:solidFill>
                  <a:srgbClr val="007C7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05" name="Freeform 5077"/>
              <p:cNvSpPr>
                <a:spLocks noChangeAspect="1"/>
              </p:cNvSpPr>
              <p:nvPr/>
            </p:nvSpPr>
            <p:spPr bwMode="auto">
              <a:xfrm>
                <a:off x="4048" y="2192"/>
                <a:ext cx="64" cy="30"/>
              </a:xfrm>
              <a:custGeom>
                <a:avLst/>
                <a:gdLst>
                  <a:gd name="T0" fmla="*/ 32 w 64"/>
                  <a:gd name="T1" fmla="*/ 0 h 30"/>
                  <a:gd name="T2" fmla="*/ 0 w 64"/>
                  <a:gd name="T3" fmla="*/ 18 h 30"/>
                  <a:gd name="T4" fmla="*/ 30 w 64"/>
                  <a:gd name="T5" fmla="*/ 30 h 30"/>
                  <a:gd name="T6" fmla="*/ 64 w 64"/>
                  <a:gd name="T7" fmla="*/ 12 h 30"/>
                  <a:gd name="T8" fmla="*/ 32 w 64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0"/>
                  <a:gd name="T17" fmla="*/ 64 w 6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0">
                    <a:moveTo>
                      <a:pt x="32" y="0"/>
                    </a:moveTo>
                    <a:lnTo>
                      <a:pt x="0" y="18"/>
                    </a:lnTo>
                    <a:lnTo>
                      <a:pt x="30" y="30"/>
                    </a:lnTo>
                    <a:lnTo>
                      <a:pt x="64" y="12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06" name="Freeform 5078"/>
              <p:cNvSpPr>
                <a:spLocks noChangeAspect="1"/>
              </p:cNvSpPr>
              <p:nvPr/>
            </p:nvSpPr>
            <p:spPr bwMode="auto">
              <a:xfrm>
                <a:off x="4078" y="2204"/>
                <a:ext cx="64" cy="28"/>
              </a:xfrm>
              <a:custGeom>
                <a:avLst/>
                <a:gdLst>
                  <a:gd name="T0" fmla="*/ 34 w 64"/>
                  <a:gd name="T1" fmla="*/ 0 h 28"/>
                  <a:gd name="T2" fmla="*/ 0 w 64"/>
                  <a:gd name="T3" fmla="*/ 18 h 28"/>
                  <a:gd name="T4" fmla="*/ 32 w 64"/>
                  <a:gd name="T5" fmla="*/ 28 h 28"/>
                  <a:gd name="T6" fmla="*/ 64 w 64"/>
                  <a:gd name="T7" fmla="*/ 10 h 28"/>
                  <a:gd name="T8" fmla="*/ 34 w 64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28"/>
                  <a:gd name="T17" fmla="*/ 64 w 64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28">
                    <a:moveTo>
                      <a:pt x="34" y="0"/>
                    </a:moveTo>
                    <a:lnTo>
                      <a:pt x="0" y="18"/>
                    </a:lnTo>
                    <a:lnTo>
                      <a:pt x="32" y="28"/>
                    </a:lnTo>
                    <a:lnTo>
                      <a:pt x="64" y="1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7B73"/>
              </a:solidFill>
              <a:ln w="0">
                <a:solidFill>
                  <a:srgbClr val="007B7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07" name="Freeform 5079"/>
              <p:cNvSpPr>
                <a:spLocks noChangeAspect="1"/>
              </p:cNvSpPr>
              <p:nvPr/>
            </p:nvSpPr>
            <p:spPr bwMode="auto">
              <a:xfrm>
                <a:off x="4078" y="2204"/>
                <a:ext cx="64" cy="28"/>
              </a:xfrm>
              <a:custGeom>
                <a:avLst/>
                <a:gdLst>
                  <a:gd name="T0" fmla="*/ 34 w 64"/>
                  <a:gd name="T1" fmla="*/ 0 h 28"/>
                  <a:gd name="T2" fmla="*/ 0 w 64"/>
                  <a:gd name="T3" fmla="*/ 18 h 28"/>
                  <a:gd name="T4" fmla="*/ 32 w 64"/>
                  <a:gd name="T5" fmla="*/ 28 h 28"/>
                  <a:gd name="T6" fmla="*/ 64 w 64"/>
                  <a:gd name="T7" fmla="*/ 10 h 28"/>
                  <a:gd name="T8" fmla="*/ 34 w 64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28"/>
                  <a:gd name="T17" fmla="*/ 64 w 64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28">
                    <a:moveTo>
                      <a:pt x="34" y="0"/>
                    </a:moveTo>
                    <a:lnTo>
                      <a:pt x="0" y="18"/>
                    </a:lnTo>
                    <a:lnTo>
                      <a:pt x="32" y="28"/>
                    </a:lnTo>
                    <a:lnTo>
                      <a:pt x="64" y="10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08" name="Freeform 5080"/>
              <p:cNvSpPr>
                <a:spLocks noChangeAspect="1"/>
              </p:cNvSpPr>
              <p:nvPr/>
            </p:nvSpPr>
            <p:spPr bwMode="auto">
              <a:xfrm>
                <a:off x="4110" y="2214"/>
                <a:ext cx="64" cy="30"/>
              </a:xfrm>
              <a:custGeom>
                <a:avLst/>
                <a:gdLst>
                  <a:gd name="T0" fmla="*/ 32 w 64"/>
                  <a:gd name="T1" fmla="*/ 0 h 30"/>
                  <a:gd name="T2" fmla="*/ 0 w 64"/>
                  <a:gd name="T3" fmla="*/ 18 h 30"/>
                  <a:gd name="T4" fmla="*/ 32 w 64"/>
                  <a:gd name="T5" fmla="*/ 30 h 30"/>
                  <a:gd name="T6" fmla="*/ 64 w 64"/>
                  <a:gd name="T7" fmla="*/ 12 h 30"/>
                  <a:gd name="T8" fmla="*/ 32 w 64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0"/>
                  <a:gd name="T17" fmla="*/ 64 w 6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0">
                    <a:moveTo>
                      <a:pt x="32" y="0"/>
                    </a:moveTo>
                    <a:lnTo>
                      <a:pt x="0" y="18"/>
                    </a:lnTo>
                    <a:lnTo>
                      <a:pt x="32" y="30"/>
                    </a:lnTo>
                    <a:lnTo>
                      <a:pt x="64" y="1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7A74"/>
              </a:solidFill>
              <a:ln w="0">
                <a:solidFill>
                  <a:srgbClr val="007A7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09" name="Freeform 5081"/>
              <p:cNvSpPr>
                <a:spLocks noChangeAspect="1"/>
              </p:cNvSpPr>
              <p:nvPr/>
            </p:nvSpPr>
            <p:spPr bwMode="auto">
              <a:xfrm>
                <a:off x="4110" y="2214"/>
                <a:ext cx="64" cy="30"/>
              </a:xfrm>
              <a:custGeom>
                <a:avLst/>
                <a:gdLst>
                  <a:gd name="T0" fmla="*/ 32 w 64"/>
                  <a:gd name="T1" fmla="*/ 0 h 30"/>
                  <a:gd name="T2" fmla="*/ 0 w 64"/>
                  <a:gd name="T3" fmla="*/ 18 h 30"/>
                  <a:gd name="T4" fmla="*/ 32 w 64"/>
                  <a:gd name="T5" fmla="*/ 30 h 30"/>
                  <a:gd name="T6" fmla="*/ 64 w 64"/>
                  <a:gd name="T7" fmla="*/ 12 h 30"/>
                  <a:gd name="T8" fmla="*/ 32 w 64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0"/>
                  <a:gd name="T17" fmla="*/ 64 w 6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0">
                    <a:moveTo>
                      <a:pt x="32" y="0"/>
                    </a:moveTo>
                    <a:lnTo>
                      <a:pt x="0" y="18"/>
                    </a:lnTo>
                    <a:lnTo>
                      <a:pt x="32" y="30"/>
                    </a:lnTo>
                    <a:lnTo>
                      <a:pt x="64" y="12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10" name="Freeform 5082"/>
              <p:cNvSpPr>
                <a:spLocks noChangeAspect="1"/>
              </p:cNvSpPr>
              <p:nvPr/>
            </p:nvSpPr>
            <p:spPr bwMode="auto">
              <a:xfrm>
                <a:off x="4142" y="2226"/>
                <a:ext cx="64" cy="30"/>
              </a:xfrm>
              <a:custGeom>
                <a:avLst/>
                <a:gdLst>
                  <a:gd name="T0" fmla="*/ 32 w 64"/>
                  <a:gd name="T1" fmla="*/ 0 h 30"/>
                  <a:gd name="T2" fmla="*/ 0 w 64"/>
                  <a:gd name="T3" fmla="*/ 18 h 30"/>
                  <a:gd name="T4" fmla="*/ 32 w 64"/>
                  <a:gd name="T5" fmla="*/ 30 h 30"/>
                  <a:gd name="T6" fmla="*/ 64 w 64"/>
                  <a:gd name="T7" fmla="*/ 10 h 30"/>
                  <a:gd name="T8" fmla="*/ 32 w 64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0"/>
                  <a:gd name="T17" fmla="*/ 64 w 6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0">
                    <a:moveTo>
                      <a:pt x="32" y="0"/>
                    </a:moveTo>
                    <a:lnTo>
                      <a:pt x="0" y="18"/>
                    </a:lnTo>
                    <a:lnTo>
                      <a:pt x="32" y="30"/>
                    </a:lnTo>
                    <a:lnTo>
                      <a:pt x="64" y="1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7A75"/>
              </a:solidFill>
              <a:ln w="0">
                <a:solidFill>
                  <a:srgbClr val="007A7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11" name="Freeform 5083"/>
              <p:cNvSpPr>
                <a:spLocks noChangeAspect="1"/>
              </p:cNvSpPr>
              <p:nvPr/>
            </p:nvSpPr>
            <p:spPr bwMode="auto">
              <a:xfrm>
                <a:off x="4142" y="2226"/>
                <a:ext cx="64" cy="30"/>
              </a:xfrm>
              <a:custGeom>
                <a:avLst/>
                <a:gdLst>
                  <a:gd name="T0" fmla="*/ 32 w 64"/>
                  <a:gd name="T1" fmla="*/ 0 h 30"/>
                  <a:gd name="T2" fmla="*/ 0 w 64"/>
                  <a:gd name="T3" fmla="*/ 18 h 30"/>
                  <a:gd name="T4" fmla="*/ 32 w 64"/>
                  <a:gd name="T5" fmla="*/ 30 h 30"/>
                  <a:gd name="T6" fmla="*/ 64 w 64"/>
                  <a:gd name="T7" fmla="*/ 10 h 30"/>
                  <a:gd name="T8" fmla="*/ 32 w 64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0"/>
                  <a:gd name="T17" fmla="*/ 64 w 6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0">
                    <a:moveTo>
                      <a:pt x="32" y="0"/>
                    </a:moveTo>
                    <a:lnTo>
                      <a:pt x="0" y="18"/>
                    </a:lnTo>
                    <a:lnTo>
                      <a:pt x="32" y="30"/>
                    </a:lnTo>
                    <a:lnTo>
                      <a:pt x="64" y="10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12" name="Freeform 5084"/>
              <p:cNvSpPr>
                <a:spLocks noChangeAspect="1"/>
              </p:cNvSpPr>
              <p:nvPr/>
            </p:nvSpPr>
            <p:spPr bwMode="auto">
              <a:xfrm>
                <a:off x="4174" y="2236"/>
                <a:ext cx="66" cy="32"/>
              </a:xfrm>
              <a:custGeom>
                <a:avLst/>
                <a:gdLst>
                  <a:gd name="T0" fmla="*/ 32 w 66"/>
                  <a:gd name="T1" fmla="*/ 0 h 32"/>
                  <a:gd name="T2" fmla="*/ 0 w 66"/>
                  <a:gd name="T3" fmla="*/ 20 h 32"/>
                  <a:gd name="T4" fmla="*/ 32 w 66"/>
                  <a:gd name="T5" fmla="*/ 32 h 32"/>
                  <a:gd name="T6" fmla="*/ 66 w 66"/>
                  <a:gd name="T7" fmla="*/ 12 h 32"/>
                  <a:gd name="T8" fmla="*/ 32 w 66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2"/>
                  <a:gd name="T17" fmla="*/ 66 w 66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2">
                    <a:moveTo>
                      <a:pt x="32" y="0"/>
                    </a:moveTo>
                    <a:lnTo>
                      <a:pt x="0" y="20"/>
                    </a:lnTo>
                    <a:lnTo>
                      <a:pt x="32" y="32"/>
                    </a:lnTo>
                    <a:lnTo>
                      <a:pt x="66" y="1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7A76"/>
              </a:solidFill>
              <a:ln w="0">
                <a:solidFill>
                  <a:srgbClr val="007A7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13" name="Freeform 5085"/>
              <p:cNvSpPr>
                <a:spLocks noChangeAspect="1"/>
              </p:cNvSpPr>
              <p:nvPr/>
            </p:nvSpPr>
            <p:spPr bwMode="auto">
              <a:xfrm>
                <a:off x="4174" y="2236"/>
                <a:ext cx="66" cy="32"/>
              </a:xfrm>
              <a:custGeom>
                <a:avLst/>
                <a:gdLst>
                  <a:gd name="T0" fmla="*/ 32 w 66"/>
                  <a:gd name="T1" fmla="*/ 0 h 32"/>
                  <a:gd name="T2" fmla="*/ 0 w 66"/>
                  <a:gd name="T3" fmla="*/ 20 h 32"/>
                  <a:gd name="T4" fmla="*/ 32 w 66"/>
                  <a:gd name="T5" fmla="*/ 32 h 32"/>
                  <a:gd name="T6" fmla="*/ 66 w 66"/>
                  <a:gd name="T7" fmla="*/ 12 h 32"/>
                  <a:gd name="T8" fmla="*/ 32 w 66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2"/>
                  <a:gd name="T17" fmla="*/ 66 w 66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2">
                    <a:moveTo>
                      <a:pt x="32" y="0"/>
                    </a:moveTo>
                    <a:lnTo>
                      <a:pt x="0" y="20"/>
                    </a:lnTo>
                    <a:lnTo>
                      <a:pt x="32" y="32"/>
                    </a:lnTo>
                    <a:lnTo>
                      <a:pt x="66" y="12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14" name="Freeform 5086"/>
              <p:cNvSpPr>
                <a:spLocks noChangeAspect="1"/>
              </p:cNvSpPr>
              <p:nvPr/>
            </p:nvSpPr>
            <p:spPr bwMode="auto">
              <a:xfrm>
                <a:off x="4206" y="2248"/>
                <a:ext cx="66" cy="32"/>
              </a:xfrm>
              <a:custGeom>
                <a:avLst/>
                <a:gdLst>
                  <a:gd name="T0" fmla="*/ 34 w 66"/>
                  <a:gd name="T1" fmla="*/ 0 h 32"/>
                  <a:gd name="T2" fmla="*/ 0 w 66"/>
                  <a:gd name="T3" fmla="*/ 20 h 32"/>
                  <a:gd name="T4" fmla="*/ 34 w 66"/>
                  <a:gd name="T5" fmla="*/ 32 h 32"/>
                  <a:gd name="T6" fmla="*/ 66 w 66"/>
                  <a:gd name="T7" fmla="*/ 12 h 32"/>
                  <a:gd name="T8" fmla="*/ 34 w 66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2"/>
                  <a:gd name="T17" fmla="*/ 66 w 66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2">
                    <a:moveTo>
                      <a:pt x="34" y="0"/>
                    </a:moveTo>
                    <a:lnTo>
                      <a:pt x="0" y="20"/>
                    </a:lnTo>
                    <a:lnTo>
                      <a:pt x="34" y="32"/>
                    </a:lnTo>
                    <a:lnTo>
                      <a:pt x="66" y="1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7B77"/>
              </a:solidFill>
              <a:ln w="0">
                <a:solidFill>
                  <a:srgbClr val="007B7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15" name="Freeform 5087"/>
              <p:cNvSpPr>
                <a:spLocks noChangeAspect="1"/>
              </p:cNvSpPr>
              <p:nvPr/>
            </p:nvSpPr>
            <p:spPr bwMode="auto">
              <a:xfrm>
                <a:off x="4206" y="2248"/>
                <a:ext cx="66" cy="32"/>
              </a:xfrm>
              <a:custGeom>
                <a:avLst/>
                <a:gdLst>
                  <a:gd name="T0" fmla="*/ 34 w 66"/>
                  <a:gd name="T1" fmla="*/ 0 h 32"/>
                  <a:gd name="T2" fmla="*/ 0 w 66"/>
                  <a:gd name="T3" fmla="*/ 20 h 32"/>
                  <a:gd name="T4" fmla="*/ 34 w 66"/>
                  <a:gd name="T5" fmla="*/ 32 h 32"/>
                  <a:gd name="T6" fmla="*/ 66 w 66"/>
                  <a:gd name="T7" fmla="*/ 12 h 32"/>
                  <a:gd name="T8" fmla="*/ 34 w 66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2"/>
                  <a:gd name="T17" fmla="*/ 66 w 66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2">
                    <a:moveTo>
                      <a:pt x="34" y="0"/>
                    </a:moveTo>
                    <a:lnTo>
                      <a:pt x="0" y="20"/>
                    </a:lnTo>
                    <a:lnTo>
                      <a:pt x="34" y="32"/>
                    </a:lnTo>
                    <a:lnTo>
                      <a:pt x="66" y="12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16" name="Freeform 5088"/>
              <p:cNvSpPr>
                <a:spLocks noChangeAspect="1"/>
              </p:cNvSpPr>
              <p:nvPr/>
            </p:nvSpPr>
            <p:spPr bwMode="auto">
              <a:xfrm>
                <a:off x="4240" y="2260"/>
                <a:ext cx="66" cy="32"/>
              </a:xfrm>
              <a:custGeom>
                <a:avLst/>
                <a:gdLst>
                  <a:gd name="T0" fmla="*/ 32 w 66"/>
                  <a:gd name="T1" fmla="*/ 0 h 32"/>
                  <a:gd name="T2" fmla="*/ 0 w 66"/>
                  <a:gd name="T3" fmla="*/ 20 h 32"/>
                  <a:gd name="T4" fmla="*/ 34 w 66"/>
                  <a:gd name="T5" fmla="*/ 32 h 32"/>
                  <a:gd name="T6" fmla="*/ 66 w 66"/>
                  <a:gd name="T7" fmla="*/ 12 h 32"/>
                  <a:gd name="T8" fmla="*/ 32 w 66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2"/>
                  <a:gd name="T17" fmla="*/ 66 w 66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2">
                    <a:moveTo>
                      <a:pt x="32" y="0"/>
                    </a:moveTo>
                    <a:lnTo>
                      <a:pt x="0" y="20"/>
                    </a:lnTo>
                    <a:lnTo>
                      <a:pt x="34" y="32"/>
                    </a:lnTo>
                    <a:lnTo>
                      <a:pt x="66" y="1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7C78"/>
              </a:solidFill>
              <a:ln w="0">
                <a:solidFill>
                  <a:srgbClr val="007C7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17" name="Freeform 5089"/>
              <p:cNvSpPr>
                <a:spLocks noChangeAspect="1"/>
              </p:cNvSpPr>
              <p:nvPr/>
            </p:nvSpPr>
            <p:spPr bwMode="auto">
              <a:xfrm>
                <a:off x="4240" y="2260"/>
                <a:ext cx="66" cy="32"/>
              </a:xfrm>
              <a:custGeom>
                <a:avLst/>
                <a:gdLst>
                  <a:gd name="T0" fmla="*/ 32 w 66"/>
                  <a:gd name="T1" fmla="*/ 0 h 32"/>
                  <a:gd name="T2" fmla="*/ 0 w 66"/>
                  <a:gd name="T3" fmla="*/ 20 h 32"/>
                  <a:gd name="T4" fmla="*/ 34 w 66"/>
                  <a:gd name="T5" fmla="*/ 32 h 32"/>
                  <a:gd name="T6" fmla="*/ 66 w 66"/>
                  <a:gd name="T7" fmla="*/ 12 h 32"/>
                  <a:gd name="T8" fmla="*/ 32 w 66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2"/>
                  <a:gd name="T17" fmla="*/ 66 w 66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2">
                    <a:moveTo>
                      <a:pt x="32" y="0"/>
                    </a:moveTo>
                    <a:lnTo>
                      <a:pt x="0" y="20"/>
                    </a:lnTo>
                    <a:lnTo>
                      <a:pt x="34" y="32"/>
                    </a:lnTo>
                    <a:lnTo>
                      <a:pt x="66" y="12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18" name="Freeform 5090"/>
              <p:cNvSpPr>
                <a:spLocks noChangeAspect="1"/>
              </p:cNvSpPr>
              <p:nvPr/>
            </p:nvSpPr>
            <p:spPr bwMode="auto">
              <a:xfrm>
                <a:off x="4274" y="2272"/>
                <a:ext cx="66" cy="34"/>
              </a:xfrm>
              <a:custGeom>
                <a:avLst/>
                <a:gdLst>
                  <a:gd name="T0" fmla="*/ 32 w 66"/>
                  <a:gd name="T1" fmla="*/ 0 h 34"/>
                  <a:gd name="T2" fmla="*/ 0 w 66"/>
                  <a:gd name="T3" fmla="*/ 20 h 34"/>
                  <a:gd name="T4" fmla="*/ 34 w 66"/>
                  <a:gd name="T5" fmla="*/ 34 h 34"/>
                  <a:gd name="T6" fmla="*/ 66 w 66"/>
                  <a:gd name="T7" fmla="*/ 12 h 34"/>
                  <a:gd name="T8" fmla="*/ 32 w 66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4"/>
                  <a:gd name="T17" fmla="*/ 66 w 66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4">
                    <a:moveTo>
                      <a:pt x="32" y="0"/>
                    </a:moveTo>
                    <a:lnTo>
                      <a:pt x="0" y="20"/>
                    </a:lnTo>
                    <a:lnTo>
                      <a:pt x="34" y="34"/>
                    </a:lnTo>
                    <a:lnTo>
                      <a:pt x="66" y="1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7E78"/>
              </a:solidFill>
              <a:ln w="0">
                <a:solidFill>
                  <a:srgbClr val="007E7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19" name="Freeform 5091"/>
              <p:cNvSpPr>
                <a:spLocks noChangeAspect="1"/>
              </p:cNvSpPr>
              <p:nvPr/>
            </p:nvSpPr>
            <p:spPr bwMode="auto">
              <a:xfrm>
                <a:off x="4274" y="2272"/>
                <a:ext cx="66" cy="34"/>
              </a:xfrm>
              <a:custGeom>
                <a:avLst/>
                <a:gdLst>
                  <a:gd name="T0" fmla="*/ 32 w 66"/>
                  <a:gd name="T1" fmla="*/ 0 h 34"/>
                  <a:gd name="T2" fmla="*/ 0 w 66"/>
                  <a:gd name="T3" fmla="*/ 20 h 34"/>
                  <a:gd name="T4" fmla="*/ 34 w 66"/>
                  <a:gd name="T5" fmla="*/ 34 h 34"/>
                  <a:gd name="T6" fmla="*/ 66 w 66"/>
                  <a:gd name="T7" fmla="*/ 12 h 34"/>
                  <a:gd name="T8" fmla="*/ 32 w 66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4"/>
                  <a:gd name="T17" fmla="*/ 66 w 66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4">
                    <a:moveTo>
                      <a:pt x="32" y="0"/>
                    </a:moveTo>
                    <a:lnTo>
                      <a:pt x="0" y="20"/>
                    </a:lnTo>
                    <a:lnTo>
                      <a:pt x="34" y="34"/>
                    </a:lnTo>
                    <a:lnTo>
                      <a:pt x="66" y="12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20" name="Freeform 5092"/>
              <p:cNvSpPr>
                <a:spLocks noChangeAspect="1"/>
              </p:cNvSpPr>
              <p:nvPr/>
            </p:nvSpPr>
            <p:spPr bwMode="auto">
              <a:xfrm>
                <a:off x="4308" y="2284"/>
                <a:ext cx="68" cy="38"/>
              </a:xfrm>
              <a:custGeom>
                <a:avLst/>
                <a:gdLst>
                  <a:gd name="T0" fmla="*/ 32 w 68"/>
                  <a:gd name="T1" fmla="*/ 0 h 38"/>
                  <a:gd name="T2" fmla="*/ 0 w 68"/>
                  <a:gd name="T3" fmla="*/ 22 h 38"/>
                  <a:gd name="T4" fmla="*/ 34 w 68"/>
                  <a:gd name="T5" fmla="*/ 38 h 38"/>
                  <a:gd name="T6" fmla="*/ 68 w 68"/>
                  <a:gd name="T7" fmla="*/ 16 h 38"/>
                  <a:gd name="T8" fmla="*/ 32 w 68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38"/>
                  <a:gd name="T17" fmla="*/ 68 w 68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38">
                    <a:moveTo>
                      <a:pt x="32" y="0"/>
                    </a:moveTo>
                    <a:lnTo>
                      <a:pt x="0" y="22"/>
                    </a:lnTo>
                    <a:lnTo>
                      <a:pt x="34" y="38"/>
                    </a:lnTo>
                    <a:lnTo>
                      <a:pt x="68" y="16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8179"/>
              </a:solidFill>
              <a:ln w="0">
                <a:solidFill>
                  <a:srgbClr val="00817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21" name="Freeform 5093"/>
              <p:cNvSpPr>
                <a:spLocks noChangeAspect="1"/>
              </p:cNvSpPr>
              <p:nvPr/>
            </p:nvSpPr>
            <p:spPr bwMode="auto">
              <a:xfrm>
                <a:off x="4308" y="2284"/>
                <a:ext cx="68" cy="38"/>
              </a:xfrm>
              <a:custGeom>
                <a:avLst/>
                <a:gdLst>
                  <a:gd name="T0" fmla="*/ 32 w 68"/>
                  <a:gd name="T1" fmla="*/ 0 h 38"/>
                  <a:gd name="T2" fmla="*/ 0 w 68"/>
                  <a:gd name="T3" fmla="*/ 22 h 38"/>
                  <a:gd name="T4" fmla="*/ 34 w 68"/>
                  <a:gd name="T5" fmla="*/ 38 h 38"/>
                  <a:gd name="T6" fmla="*/ 68 w 68"/>
                  <a:gd name="T7" fmla="*/ 16 h 38"/>
                  <a:gd name="T8" fmla="*/ 32 w 68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38"/>
                  <a:gd name="T17" fmla="*/ 68 w 68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38">
                    <a:moveTo>
                      <a:pt x="32" y="0"/>
                    </a:moveTo>
                    <a:lnTo>
                      <a:pt x="0" y="22"/>
                    </a:lnTo>
                    <a:lnTo>
                      <a:pt x="34" y="38"/>
                    </a:lnTo>
                    <a:lnTo>
                      <a:pt x="68" y="16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22" name="Freeform 5094"/>
              <p:cNvSpPr>
                <a:spLocks noChangeAspect="1"/>
              </p:cNvSpPr>
              <p:nvPr/>
            </p:nvSpPr>
            <p:spPr bwMode="auto">
              <a:xfrm>
                <a:off x="4342" y="2300"/>
                <a:ext cx="70" cy="38"/>
              </a:xfrm>
              <a:custGeom>
                <a:avLst/>
                <a:gdLst>
                  <a:gd name="T0" fmla="*/ 34 w 70"/>
                  <a:gd name="T1" fmla="*/ 0 h 38"/>
                  <a:gd name="T2" fmla="*/ 0 w 70"/>
                  <a:gd name="T3" fmla="*/ 22 h 38"/>
                  <a:gd name="T4" fmla="*/ 36 w 70"/>
                  <a:gd name="T5" fmla="*/ 38 h 38"/>
                  <a:gd name="T6" fmla="*/ 70 w 70"/>
                  <a:gd name="T7" fmla="*/ 16 h 38"/>
                  <a:gd name="T8" fmla="*/ 34 w 70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38"/>
                  <a:gd name="T17" fmla="*/ 70 w 70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38">
                    <a:moveTo>
                      <a:pt x="34" y="0"/>
                    </a:moveTo>
                    <a:lnTo>
                      <a:pt x="0" y="22"/>
                    </a:lnTo>
                    <a:lnTo>
                      <a:pt x="36" y="38"/>
                    </a:lnTo>
                    <a:lnTo>
                      <a:pt x="70" y="1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8479"/>
              </a:solidFill>
              <a:ln w="0">
                <a:solidFill>
                  <a:srgbClr val="00847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23" name="Freeform 5095"/>
              <p:cNvSpPr>
                <a:spLocks noChangeAspect="1"/>
              </p:cNvSpPr>
              <p:nvPr/>
            </p:nvSpPr>
            <p:spPr bwMode="auto">
              <a:xfrm>
                <a:off x="4342" y="2300"/>
                <a:ext cx="70" cy="38"/>
              </a:xfrm>
              <a:custGeom>
                <a:avLst/>
                <a:gdLst>
                  <a:gd name="T0" fmla="*/ 34 w 70"/>
                  <a:gd name="T1" fmla="*/ 0 h 38"/>
                  <a:gd name="T2" fmla="*/ 0 w 70"/>
                  <a:gd name="T3" fmla="*/ 22 h 38"/>
                  <a:gd name="T4" fmla="*/ 36 w 70"/>
                  <a:gd name="T5" fmla="*/ 38 h 38"/>
                  <a:gd name="T6" fmla="*/ 70 w 70"/>
                  <a:gd name="T7" fmla="*/ 16 h 38"/>
                  <a:gd name="T8" fmla="*/ 34 w 70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38"/>
                  <a:gd name="T17" fmla="*/ 70 w 70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38">
                    <a:moveTo>
                      <a:pt x="34" y="0"/>
                    </a:moveTo>
                    <a:lnTo>
                      <a:pt x="0" y="22"/>
                    </a:lnTo>
                    <a:lnTo>
                      <a:pt x="36" y="38"/>
                    </a:lnTo>
                    <a:lnTo>
                      <a:pt x="70" y="16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24" name="Freeform 5096"/>
              <p:cNvSpPr>
                <a:spLocks noChangeAspect="1"/>
              </p:cNvSpPr>
              <p:nvPr/>
            </p:nvSpPr>
            <p:spPr bwMode="auto">
              <a:xfrm>
                <a:off x="4378" y="2316"/>
                <a:ext cx="70" cy="38"/>
              </a:xfrm>
              <a:custGeom>
                <a:avLst/>
                <a:gdLst>
                  <a:gd name="T0" fmla="*/ 34 w 70"/>
                  <a:gd name="T1" fmla="*/ 0 h 38"/>
                  <a:gd name="T2" fmla="*/ 0 w 70"/>
                  <a:gd name="T3" fmla="*/ 22 h 38"/>
                  <a:gd name="T4" fmla="*/ 36 w 70"/>
                  <a:gd name="T5" fmla="*/ 38 h 38"/>
                  <a:gd name="T6" fmla="*/ 70 w 70"/>
                  <a:gd name="T7" fmla="*/ 16 h 38"/>
                  <a:gd name="T8" fmla="*/ 34 w 70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38"/>
                  <a:gd name="T17" fmla="*/ 70 w 70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38">
                    <a:moveTo>
                      <a:pt x="34" y="0"/>
                    </a:moveTo>
                    <a:lnTo>
                      <a:pt x="0" y="22"/>
                    </a:lnTo>
                    <a:lnTo>
                      <a:pt x="36" y="38"/>
                    </a:lnTo>
                    <a:lnTo>
                      <a:pt x="70" y="1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38778"/>
              </a:solidFill>
              <a:ln w="0">
                <a:solidFill>
                  <a:srgbClr val="03877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25" name="Freeform 5097"/>
              <p:cNvSpPr>
                <a:spLocks noChangeAspect="1"/>
              </p:cNvSpPr>
              <p:nvPr/>
            </p:nvSpPr>
            <p:spPr bwMode="auto">
              <a:xfrm>
                <a:off x="4378" y="2316"/>
                <a:ext cx="70" cy="38"/>
              </a:xfrm>
              <a:custGeom>
                <a:avLst/>
                <a:gdLst>
                  <a:gd name="T0" fmla="*/ 34 w 70"/>
                  <a:gd name="T1" fmla="*/ 0 h 38"/>
                  <a:gd name="T2" fmla="*/ 0 w 70"/>
                  <a:gd name="T3" fmla="*/ 22 h 38"/>
                  <a:gd name="T4" fmla="*/ 36 w 70"/>
                  <a:gd name="T5" fmla="*/ 38 h 38"/>
                  <a:gd name="T6" fmla="*/ 70 w 70"/>
                  <a:gd name="T7" fmla="*/ 16 h 38"/>
                  <a:gd name="T8" fmla="*/ 34 w 70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38"/>
                  <a:gd name="T17" fmla="*/ 70 w 70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38">
                    <a:moveTo>
                      <a:pt x="34" y="0"/>
                    </a:moveTo>
                    <a:lnTo>
                      <a:pt x="0" y="22"/>
                    </a:lnTo>
                    <a:lnTo>
                      <a:pt x="36" y="38"/>
                    </a:lnTo>
                    <a:lnTo>
                      <a:pt x="70" y="16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26" name="Freeform 5098"/>
              <p:cNvSpPr>
                <a:spLocks noChangeAspect="1"/>
              </p:cNvSpPr>
              <p:nvPr/>
            </p:nvSpPr>
            <p:spPr bwMode="auto">
              <a:xfrm>
                <a:off x="4414" y="2332"/>
                <a:ext cx="70" cy="42"/>
              </a:xfrm>
              <a:custGeom>
                <a:avLst/>
                <a:gdLst>
                  <a:gd name="T0" fmla="*/ 34 w 70"/>
                  <a:gd name="T1" fmla="*/ 0 h 42"/>
                  <a:gd name="T2" fmla="*/ 0 w 70"/>
                  <a:gd name="T3" fmla="*/ 22 h 42"/>
                  <a:gd name="T4" fmla="*/ 38 w 70"/>
                  <a:gd name="T5" fmla="*/ 42 h 42"/>
                  <a:gd name="T6" fmla="*/ 70 w 70"/>
                  <a:gd name="T7" fmla="*/ 20 h 42"/>
                  <a:gd name="T8" fmla="*/ 34 w 70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42"/>
                  <a:gd name="T17" fmla="*/ 70 w 70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42">
                    <a:moveTo>
                      <a:pt x="34" y="0"/>
                    </a:moveTo>
                    <a:lnTo>
                      <a:pt x="0" y="22"/>
                    </a:lnTo>
                    <a:lnTo>
                      <a:pt x="38" y="42"/>
                    </a:lnTo>
                    <a:lnTo>
                      <a:pt x="70" y="2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88B77"/>
              </a:solidFill>
              <a:ln w="0">
                <a:solidFill>
                  <a:srgbClr val="088B7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27" name="Freeform 5099"/>
              <p:cNvSpPr>
                <a:spLocks noChangeAspect="1"/>
              </p:cNvSpPr>
              <p:nvPr/>
            </p:nvSpPr>
            <p:spPr bwMode="auto">
              <a:xfrm>
                <a:off x="4414" y="2332"/>
                <a:ext cx="70" cy="42"/>
              </a:xfrm>
              <a:custGeom>
                <a:avLst/>
                <a:gdLst>
                  <a:gd name="T0" fmla="*/ 34 w 70"/>
                  <a:gd name="T1" fmla="*/ 0 h 42"/>
                  <a:gd name="T2" fmla="*/ 0 w 70"/>
                  <a:gd name="T3" fmla="*/ 22 h 42"/>
                  <a:gd name="T4" fmla="*/ 38 w 70"/>
                  <a:gd name="T5" fmla="*/ 42 h 42"/>
                  <a:gd name="T6" fmla="*/ 70 w 70"/>
                  <a:gd name="T7" fmla="*/ 20 h 42"/>
                  <a:gd name="T8" fmla="*/ 34 w 70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42"/>
                  <a:gd name="T17" fmla="*/ 70 w 70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42">
                    <a:moveTo>
                      <a:pt x="34" y="0"/>
                    </a:moveTo>
                    <a:lnTo>
                      <a:pt x="0" y="22"/>
                    </a:lnTo>
                    <a:lnTo>
                      <a:pt x="38" y="42"/>
                    </a:lnTo>
                    <a:lnTo>
                      <a:pt x="70" y="20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28" name="Freeform 5100"/>
              <p:cNvSpPr>
                <a:spLocks noChangeAspect="1"/>
              </p:cNvSpPr>
              <p:nvPr/>
            </p:nvSpPr>
            <p:spPr bwMode="auto">
              <a:xfrm>
                <a:off x="4452" y="2352"/>
                <a:ext cx="70" cy="44"/>
              </a:xfrm>
              <a:custGeom>
                <a:avLst/>
                <a:gdLst>
                  <a:gd name="T0" fmla="*/ 32 w 70"/>
                  <a:gd name="T1" fmla="*/ 0 h 44"/>
                  <a:gd name="T2" fmla="*/ 0 w 70"/>
                  <a:gd name="T3" fmla="*/ 22 h 44"/>
                  <a:gd name="T4" fmla="*/ 36 w 70"/>
                  <a:gd name="T5" fmla="*/ 44 h 44"/>
                  <a:gd name="T6" fmla="*/ 70 w 70"/>
                  <a:gd name="T7" fmla="*/ 20 h 44"/>
                  <a:gd name="T8" fmla="*/ 32 w 70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44"/>
                  <a:gd name="T17" fmla="*/ 70 w 70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44">
                    <a:moveTo>
                      <a:pt x="32" y="0"/>
                    </a:moveTo>
                    <a:lnTo>
                      <a:pt x="0" y="22"/>
                    </a:lnTo>
                    <a:lnTo>
                      <a:pt x="36" y="44"/>
                    </a:lnTo>
                    <a:lnTo>
                      <a:pt x="70" y="2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D8F76"/>
              </a:solidFill>
              <a:ln w="0">
                <a:solidFill>
                  <a:srgbClr val="0D8F7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29" name="Freeform 5101"/>
              <p:cNvSpPr>
                <a:spLocks noChangeAspect="1"/>
              </p:cNvSpPr>
              <p:nvPr/>
            </p:nvSpPr>
            <p:spPr bwMode="auto">
              <a:xfrm>
                <a:off x="4452" y="2352"/>
                <a:ext cx="70" cy="44"/>
              </a:xfrm>
              <a:custGeom>
                <a:avLst/>
                <a:gdLst>
                  <a:gd name="T0" fmla="*/ 32 w 70"/>
                  <a:gd name="T1" fmla="*/ 0 h 44"/>
                  <a:gd name="T2" fmla="*/ 0 w 70"/>
                  <a:gd name="T3" fmla="*/ 22 h 44"/>
                  <a:gd name="T4" fmla="*/ 36 w 70"/>
                  <a:gd name="T5" fmla="*/ 44 h 44"/>
                  <a:gd name="T6" fmla="*/ 70 w 70"/>
                  <a:gd name="T7" fmla="*/ 20 h 44"/>
                  <a:gd name="T8" fmla="*/ 32 w 70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44"/>
                  <a:gd name="T17" fmla="*/ 70 w 70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44">
                    <a:moveTo>
                      <a:pt x="32" y="0"/>
                    </a:moveTo>
                    <a:lnTo>
                      <a:pt x="0" y="22"/>
                    </a:lnTo>
                    <a:lnTo>
                      <a:pt x="36" y="44"/>
                    </a:lnTo>
                    <a:lnTo>
                      <a:pt x="70" y="20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30" name="Freeform 5102"/>
              <p:cNvSpPr>
                <a:spLocks noChangeAspect="1"/>
              </p:cNvSpPr>
              <p:nvPr/>
            </p:nvSpPr>
            <p:spPr bwMode="auto">
              <a:xfrm>
                <a:off x="4488" y="2372"/>
                <a:ext cx="72" cy="46"/>
              </a:xfrm>
              <a:custGeom>
                <a:avLst/>
                <a:gdLst>
                  <a:gd name="T0" fmla="*/ 34 w 72"/>
                  <a:gd name="T1" fmla="*/ 0 h 46"/>
                  <a:gd name="T2" fmla="*/ 0 w 72"/>
                  <a:gd name="T3" fmla="*/ 24 h 46"/>
                  <a:gd name="T4" fmla="*/ 38 w 72"/>
                  <a:gd name="T5" fmla="*/ 46 h 46"/>
                  <a:gd name="T6" fmla="*/ 72 w 72"/>
                  <a:gd name="T7" fmla="*/ 22 h 46"/>
                  <a:gd name="T8" fmla="*/ 34 w 72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46"/>
                  <a:gd name="T17" fmla="*/ 72 w 72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46">
                    <a:moveTo>
                      <a:pt x="34" y="0"/>
                    </a:moveTo>
                    <a:lnTo>
                      <a:pt x="0" y="24"/>
                    </a:lnTo>
                    <a:lnTo>
                      <a:pt x="38" y="46"/>
                    </a:lnTo>
                    <a:lnTo>
                      <a:pt x="72" y="2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119374"/>
              </a:solidFill>
              <a:ln w="0">
                <a:solidFill>
                  <a:srgbClr val="11937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31" name="Freeform 5103"/>
              <p:cNvSpPr>
                <a:spLocks noChangeAspect="1"/>
              </p:cNvSpPr>
              <p:nvPr/>
            </p:nvSpPr>
            <p:spPr bwMode="auto">
              <a:xfrm>
                <a:off x="4488" y="2372"/>
                <a:ext cx="72" cy="46"/>
              </a:xfrm>
              <a:custGeom>
                <a:avLst/>
                <a:gdLst>
                  <a:gd name="T0" fmla="*/ 34 w 72"/>
                  <a:gd name="T1" fmla="*/ 0 h 46"/>
                  <a:gd name="T2" fmla="*/ 0 w 72"/>
                  <a:gd name="T3" fmla="*/ 24 h 46"/>
                  <a:gd name="T4" fmla="*/ 38 w 72"/>
                  <a:gd name="T5" fmla="*/ 46 h 46"/>
                  <a:gd name="T6" fmla="*/ 72 w 72"/>
                  <a:gd name="T7" fmla="*/ 22 h 46"/>
                  <a:gd name="T8" fmla="*/ 34 w 72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46"/>
                  <a:gd name="T17" fmla="*/ 72 w 72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46">
                    <a:moveTo>
                      <a:pt x="34" y="0"/>
                    </a:moveTo>
                    <a:lnTo>
                      <a:pt x="0" y="24"/>
                    </a:lnTo>
                    <a:lnTo>
                      <a:pt x="38" y="46"/>
                    </a:lnTo>
                    <a:lnTo>
                      <a:pt x="72" y="22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32" name="Freeform 5104"/>
              <p:cNvSpPr>
                <a:spLocks noChangeAspect="1"/>
              </p:cNvSpPr>
              <p:nvPr/>
            </p:nvSpPr>
            <p:spPr bwMode="auto">
              <a:xfrm>
                <a:off x="4526" y="2394"/>
                <a:ext cx="72" cy="48"/>
              </a:xfrm>
              <a:custGeom>
                <a:avLst/>
                <a:gdLst>
                  <a:gd name="T0" fmla="*/ 34 w 72"/>
                  <a:gd name="T1" fmla="*/ 0 h 48"/>
                  <a:gd name="T2" fmla="*/ 0 w 72"/>
                  <a:gd name="T3" fmla="*/ 24 h 48"/>
                  <a:gd name="T4" fmla="*/ 40 w 72"/>
                  <a:gd name="T5" fmla="*/ 48 h 48"/>
                  <a:gd name="T6" fmla="*/ 72 w 72"/>
                  <a:gd name="T7" fmla="*/ 24 h 48"/>
                  <a:gd name="T8" fmla="*/ 34 w 72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48"/>
                  <a:gd name="T17" fmla="*/ 72 w 72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48">
                    <a:moveTo>
                      <a:pt x="34" y="0"/>
                    </a:moveTo>
                    <a:lnTo>
                      <a:pt x="0" y="24"/>
                    </a:lnTo>
                    <a:lnTo>
                      <a:pt x="40" y="48"/>
                    </a:lnTo>
                    <a:lnTo>
                      <a:pt x="72" y="2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149672"/>
              </a:solidFill>
              <a:ln w="0">
                <a:solidFill>
                  <a:srgbClr val="14967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33" name="Freeform 5105"/>
              <p:cNvSpPr>
                <a:spLocks noChangeAspect="1"/>
              </p:cNvSpPr>
              <p:nvPr/>
            </p:nvSpPr>
            <p:spPr bwMode="auto">
              <a:xfrm>
                <a:off x="4526" y="2394"/>
                <a:ext cx="72" cy="48"/>
              </a:xfrm>
              <a:custGeom>
                <a:avLst/>
                <a:gdLst>
                  <a:gd name="T0" fmla="*/ 34 w 72"/>
                  <a:gd name="T1" fmla="*/ 0 h 48"/>
                  <a:gd name="T2" fmla="*/ 0 w 72"/>
                  <a:gd name="T3" fmla="*/ 24 h 48"/>
                  <a:gd name="T4" fmla="*/ 40 w 72"/>
                  <a:gd name="T5" fmla="*/ 48 h 48"/>
                  <a:gd name="T6" fmla="*/ 72 w 72"/>
                  <a:gd name="T7" fmla="*/ 24 h 48"/>
                  <a:gd name="T8" fmla="*/ 34 w 72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48"/>
                  <a:gd name="T17" fmla="*/ 72 w 72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48">
                    <a:moveTo>
                      <a:pt x="34" y="0"/>
                    </a:moveTo>
                    <a:lnTo>
                      <a:pt x="0" y="24"/>
                    </a:lnTo>
                    <a:lnTo>
                      <a:pt x="40" y="48"/>
                    </a:lnTo>
                    <a:lnTo>
                      <a:pt x="72" y="24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34" name="Freeform 5106"/>
              <p:cNvSpPr>
                <a:spLocks noChangeAspect="1"/>
              </p:cNvSpPr>
              <p:nvPr/>
            </p:nvSpPr>
            <p:spPr bwMode="auto">
              <a:xfrm>
                <a:off x="4566" y="2418"/>
                <a:ext cx="70" cy="48"/>
              </a:xfrm>
              <a:custGeom>
                <a:avLst/>
                <a:gdLst>
                  <a:gd name="T0" fmla="*/ 32 w 70"/>
                  <a:gd name="T1" fmla="*/ 0 h 48"/>
                  <a:gd name="T2" fmla="*/ 0 w 70"/>
                  <a:gd name="T3" fmla="*/ 24 h 48"/>
                  <a:gd name="T4" fmla="*/ 38 w 70"/>
                  <a:gd name="T5" fmla="*/ 48 h 48"/>
                  <a:gd name="T6" fmla="*/ 70 w 70"/>
                  <a:gd name="T7" fmla="*/ 24 h 48"/>
                  <a:gd name="T8" fmla="*/ 32 w 70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48"/>
                  <a:gd name="T17" fmla="*/ 70 w 70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48">
                    <a:moveTo>
                      <a:pt x="32" y="0"/>
                    </a:moveTo>
                    <a:lnTo>
                      <a:pt x="0" y="24"/>
                    </a:lnTo>
                    <a:lnTo>
                      <a:pt x="38" y="48"/>
                    </a:lnTo>
                    <a:lnTo>
                      <a:pt x="70" y="24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149870"/>
              </a:solidFill>
              <a:ln w="0">
                <a:solidFill>
                  <a:srgbClr val="1498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35" name="Freeform 5107"/>
              <p:cNvSpPr>
                <a:spLocks noChangeAspect="1"/>
              </p:cNvSpPr>
              <p:nvPr/>
            </p:nvSpPr>
            <p:spPr bwMode="auto">
              <a:xfrm>
                <a:off x="4566" y="2418"/>
                <a:ext cx="70" cy="48"/>
              </a:xfrm>
              <a:custGeom>
                <a:avLst/>
                <a:gdLst>
                  <a:gd name="T0" fmla="*/ 32 w 70"/>
                  <a:gd name="T1" fmla="*/ 0 h 48"/>
                  <a:gd name="T2" fmla="*/ 0 w 70"/>
                  <a:gd name="T3" fmla="*/ 24 h 48"/>
                  <a:gd name="T4" fmla="*/ 38 w 70"/>
                  <a:gd name="T5" fmla="*/ 48 h 48"/>
                  <a:gd name="T6" fmla="*/ 70 w 70"/>
                  <a:gd name="T7" fmla="*/ 24 h 48"/>
                  <a:gd name="T8" fmla="*/ 32 w 70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48"/>
                  <a:gd name="T17" fmla="*/ 70 w 70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48">
                    <a:moveTo>
                      <a:pt x="32" y="0"/>
                    </a:moveTo>
                    <a:lnTo>
                      <a:pt x="0" y="24"/>
                    </a:lnTo>
                    <a:lnTo>
                      <a:pt x="38" y="48"/>
                    </a:lnTo>
                    <a:lnTo>
                      <a:pt x="70" y="24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36" name="Freeform 5108"/>
              <p:cNvSpPr>
                <a:spLocks noChangeAspect="1"/>
              </p:cNvSpPr>
              <p:nvPr/>
            </p:nvSpPr>
            <p:spPr bwMode="auto">
              <a:xfrm>
                <a:off x="4604" y="2442"/>
                <a:ext cx="72" cy="48"/>
              </a:xfrm>
              <a:custGeom>
                <a:avLst/>
                <a:gdLst>
                  <a:gd name="T0" fmla="*/ 32 w 72"/>
                  <a:gd name="T1" fmla="*/ 0 h 48"/>
                  <a:gd name="T2" fmla="*/ 0 w 72"/>
                  <a:gd name="T3" fmla="*/ 24 h 48"/>
                  <a:gd name="T4" fmla="*/ 40 w 72"/>
                  <a:gd name="T5" fmla="*/ 48 h 48"/>
                  <a:gd name="T6" fmla="*/ 72 w 72"/>
                  <a:gd name="T7" fmla="*/ 26 h 48"/>
                  <a:gd name="T8" fmla="*/ 32 w 72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48"/>
                  <a:gd name="T17" fmla="*/ 72 w 72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48">
                    <a:moveTo>
                      <a:pt x="32" y="0"/>
                    </a:moveTo>
                    <a:lnTo>
                      <a:pt x="0" y="24"/>
                    </a:lnTo>
                    <a:lnTo>
                      <a:pt x="40" y="48"/>
                    </a:lnTo>
                    <a:lnTo>
                      <a:pt x="72" y="26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13996F"/>
              </a:solidFill>
              <a:ln w="0">
                <a:solidFill>
                  <a:srgbClr val="139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37" name="Freeform 5109"/>
              <p:cNvSpPr>
                <a:spLocks noChangeAspect="1"/>
              </p:cNvSpPr>
              <p:nvPr/>
            </p:nvSpPr>
            <p:spPr bwMode="auto">
              <a:xfrm>
                <a:off x="4604" y="2442"/>
                <a:ext cx="72" cy="48"/>
              </a:xfrm>
              <a:custGeom>
                <a:avLst/>
                <a:gdLst>
                  <a:gd name="T0" fmla="*/ 32 w 72"/>
                  <a:gd name="T1" fmla="*/ 0 h 48"/>
                  <a:gd name="T2" fmla="*/ 0 w 72"/>
                  <a:gd name="T3" fmla="*/ 24 h 48"/>
                  <a:gd name="T4" fmla="*/ 40 w 72"/>
                  <a:gd name="T5" fmla="*/ 48 h 48"/>
                  <a:gd name="T6" fmla="*/ 72 w 72"/>
                  <a:gd name="T7" fmla="*/ 26 h 48"/>
                  <a:gd name="T8" fmla="*/ 32 w 72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48"/>
                  <a:gd name="T17" fmla="*/ 72 w 72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48">
                    <a:moveTo>
                      <a:pt x="32" y="0"/>
                    </a:moveTo>
                    <a:lnTo>
                      <a:pt x="0" y="24"/>
                    </a:lnTo>
                    <a:lnTo>
                      <a:pt x="40" y="48"/>
                    </a:lnTo>
                    <a:lnTo>
                      <a:pt x="72" y="26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38" name="Freeform 5110"/>
              <p:cNvSpPr>
                <a:spLocks noChangeAspect="1"/>
              </p:cNvSpPr>
              <p:nvPr/>
            </p:nvSpPr>
            <p:spPr bwMode="auto">
              <a:xfrm>
                <a:off x="4644" y="2468"/>
                <a:ext cx="72" cy="46"/>
              </a:xfrm>
              <a:custGeom>
                <a:avLst/>
                <a:gdLst>
                  <a:gd name="T0" fmla="*/ 32 w 72"/>
                  <a:gd name="T1" fmla="*/ 0 h 46"/>
                  <a:gd name="T2" fmla="*/ 0 w 72"/>
                  <a:gd name="T3" fmla="*/ 22 h 46"/>
                  <a:gd name="T4" fmla="*/ 40 w 72"/>
                  <a:gd name="T5" fmla="*/ 46 h 46"/>
                  <a:gd name="T6" fmla="*/ 72 w 72"/>
                  <a:gd name="T7" fmla="*/ 24 h 46"/>
                  <a:gd name="T8" fmla="*/ 32 w 72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46"/>
                  <a:gd name="T17" fmla="*/ 72 w 72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46">
                    <a:moveTo>
                      <a:pt x="32" y="0"/>
                    </a:moveTo>
                    <a:lnTo>
                      <a:pt x="0" y="22"/>
                    </a:lnTo>
                    <a:lnTo>
                      <a:pt x="40" y="46"/>
                    </a:lnTo>
                    <a:lnTo>
                      <a:pt x="72" y="24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E976E"/>
              </a:solidFill>
              <a:ln w="0">
                <a:solidFill>
                  <a:srgbClr val="0E976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39" name="Freeform 5111"/>
              <p:cNvSpPr>
                <a:spLocks noChangeAspect="1"/>
              </p:cNvSpPr>
              <p:nvPr/>
            </p:nvSpPr>
            <p:spPr bwMode="auto">
              <a:xfrm>
                <a:off x="4644" y="2468"/>
                <a:ext cx="72" cy="46"/>
              </a:xfrm>
              <a:custGeom>
                <a:avLst/>
                <a:gdLst>
                  <a:gd name="T0" fmla="*/ 32 w 72"/>
                  <a:gd name="T1" fmla="*/ 0 h 46"/>
                  <a:gd name="T2" fmla="*/ 0 w 72"/>
                  <a:gd name="T3" fmla="*/ 22 h 46"/>
                  <a:gd name="T4" fmla="*/ 40 w 72"/>
                  <a:gd name="T5" fmla="*/ 46 h 46"/>
                  <a:gd name="T6" fmla="*/ 72 w 72"/>
                  <a:gd name="T7" fmla="*/ 24 h 46"/>
                  <a:gd name="T8" fmla="*/ 32 w 72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46"/>
                  <a:gd name="T17" fmla="*/ 72 w 72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46">
                    <a:moveTo>
                      <a:pt x="32" y="0"/>
                    </a:moveTo>
                    <a:lnTo>
                      <a:pt x="0" y="22"/>
                    </a:lnTo>
                    <a:lnTo>
                      <a:pt x="40" y="46"/>
                    </a:lnTo>
                    <a:lnTo>
                      <a:pt x="72" y="24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40" name="Freeform 5112"/>
              <p:cNvSpPr>
                <a:spLocks noChangeAspect="1"/>
              </p:cNvSpPr>
              <p:nvPr/>
            </p:nvSpPr>
            <p:spPr bwMode="auto">
              <a:xfrm>
                <a:off x="4684" y="2492"/>
                <a:ext cx="72" cy="46"/>
              </a:xfrm>
              <a:custGeom>
                <a:avLst/>
                <a:gdLst>
                  <a:gd name="T0" fmla="*/ 32 w 72"/>
                  <a:gd name="T1" fmla="*/ 0 h 46"/>
                  <a:gd name="T2" fmla="*/ 0 w 72"/>
                  <a:gd name="T3" fmla="*/ 22 h 46"/>
                  <a:gd name="T4" fmla="*/ 40 w 72"/>
                  <a:gd name="T5" fmla="*/ 46 h 46"/>
                  <a:gd name="T6" fmla="*/ 72 w 72"/>
                  <a:gd name="T7" fmla="*/ 22 h 46"/>
                  <a:gd name="T8" fmla="*/ 32 w 72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46"/>
                  <a:gd name="T17" fmla="*/ 72 w 72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46">
                    <a:moveTo>
                      <a:pt x="32" y="0"/>
                    </a:moveTo>
                    <a:lnTo>
                      <a:pt x="0" y="22"/>
                    </a:lnTo>
                    <a:lnTo>
                      <a:pt x="40" y="46"/>
                    </a:lnTo>
                    <a:lnTo>
                      <a:pt x="72" y="2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6946E"/>
              </a:solidFill>
              <a:ln w="0">
                <a:solidFill>
                  <a:srgbClr val="06946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41" name="Freeform 5113"/>
              <p:cNvSpPr>
                <a:spLocks noChangeAspect="1"/>
              </p:cNvSpPr>
              <p:nvPr/>
            </p:nvSpPr>
            <p:spPr bwMode="auto">
              <a:xfrm>
                <a:off x="4684" y="2492"/>
                <a:ext cx="72" cy="46"/>
              </a:xfrm>
              <a:custGeom>
                <a:avLst/>
                <a:gdLst>
                  <a:gd name="T0" fmla="*/ 32 w 72"/>
                  <a:gd name="T1" fmla="*/ 0 h 46"/>
                  <a:gd name="T2" fmla="*/ 0 w 72"/>
                  <a:gd name="T3" fmla="*/ 22 h 46"/>
                  <a:gd name="T4" fmla="*/ 40 w 72"/>
                  <a:gd name="T5" fmla="*/ 46 h 46"/>
                  <a:gd name="T6" fmla="*/ 72 w 72"/>
                  <a:gd name="T7" fmla="*/ 22 h 46"/>
                  <a:gd name="T8" fmla="*/ 32 w 72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46"/>
                  <a:gd name="T17" fmla="*/ 72 w 72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46">
                    <a:moveTo>
                      <a:pt x="32" y="0"/>
                    </a:moveTo>
                    <a:lnTo>
                      <a:pt x="0" y="22"/>
                    </a:lnTo>
                    <a:lnTo>
                      <a:pt x="40" y="46"/>
                    </a:lnTo>
                    <a:lnTo>
                      <a:pt x="72" y="22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42" name="Freeform 5114"/>
              <p:cNvSpPr>
                <a:spLocks noChangeAspect="1"/>
              </p:cNvSpPr>
              <p:nvPr/>
            </p:nvSpPr>
            <p:spPr bwMode="auto">
              <a:xfrm>
                <a:off x="4724" y="2514"/>
                <a:ext cx="74" cy="44"/>
              </a:xfrm>
              <a:custGeom>
                <a:avLst/>
                <a:gdLst>
                  <a:gd name="T0" fmla="*/ 32 w 74"/>
                  <a:gd name="T1" fmla="*/ 0 h 44"/>
                  <a:gd name="T2" fmla="*/ 0 w 74"/>
                  <a:gd name="T3" fmla="*/ 24 h 44"/>
                  <a:gd name="T4" fmla="*/ 42 w 74"/>
                  <a:gd name="T5" fmla="*/ 44 h 44"/>
                  <a:gd name="T6" fmla="*/ 74 w 74"/>
                  <a:gd name="T7" fmla="*/ 22 h 44"/>
                  <a:gd name="T8" fmla="*/ 32 w 74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4"/>
                  <a:gd name="T16" fmla="*/ 0 h 44"/>
                  <a:gd name="T17" fmla="*/ 74 w 74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4" h="44">
                    <a:moveTo>
                      <a:pt x="32" y="0"/>
                    </a:moveTo>
                    <a:lnTo>
                      <a:pt x="0" y="24"/>
                    </a:lnTo>
                    <a:lnTo>
                      <a:pt x="42" y="44"/>
                    </a:lnTo>
                    <a:lnTo>
                      <a:pt x="74" y="2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8F6E"/>
              </a:solidFill>
              <a:ln w="0">
                <a:solidFill>
                  <a:srgbClr val="008F6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43" name="Freeform 5115"/>
              <p:cNvSpPr>
                <a:spLocks noChangeAspect="1"/>
              </p:cNvSpPr>
              <p:nvPr/>
            </p:nvSpPr>
            <p:spPr bwMode="auto">
              <a:xfrm>
                <a:off x="4724" y="2514"/>
                <a:ext cx="74" cy="44"/>
              </a:xfrm>
              <a:custGeom>
                <a:avLst/>
                <a:gdLst>
                  <a:gd name="T0" fmla="*/ 32 w 74"/>
                  <a:gd name="T1" fmla="*/ 0 h 44"/>
                  <a:gd name="T2" fmla="*/ 0 w 74"/>
                  <a:gd name="T3" fmla="*/ 24 h 44"/>
                  <a:gd name="T4" fmla="*/ 42 w 74"/>
                  <a:gd name="T5" fmla="*/ 44 h 44"/>
                  <a:gd name="T6" fmla="*/ 74 w 74"/>
                  <a:gd name="T7" fmla="*/ 22 h 44"/>
                  <a:gd name="T8" fmla="*/ 32 w 74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4"/>
                  <a:gd name="T16" fmla="*/ 0 h 44"/>
                  <a:gd name="T17" fmla="*/ 74 w 74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4" h="44">
                    <a:moveTo>
                      <a:pt x="32" y="0"/>
                    </a:moveTo>
                    <a:lnTo>
                      <a:pt x="0" y="24"/>
                    </a:lnTo>
                    <a:lnTo>
                      <a:pt x="42" y="44"/>
                    </a:lnTo>
                    <a:lnTo>
                      <a:pt x="74" y="22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44" name="Freeform 5116"/>
              <p:cNvSpPr>
                <a:spLocks noChangeAspect="1"/>
              </p:cNvSpPr>
              <p:nvPr/>
            </p:nvSpPr>
            <p:spPr bwMode="auto">
              <a:xfrm>
                <a:off x="4766" y="2536"/>
                <a:ext cx="74" cy="42"/>
              </a:xfrm>
              <a:custGeom>
                <a:avLst/>
                <a:gdLst>
                  <a:gd name="T0" fmla="*/ 32 w 74"/>
                  <a:gd name="T1" fmla="*/ 0 h 42"/>
                  <a:gd name="T2" fmla="*/ 0 w 74"/>
                  <a:gd name="T3" fmla="*/ 22 h 42"/>
                  <a:gd name="T4" fmla="*/ 42 w 74"/>
                  <a:gd name="T5" fmla="*/ 42 h 42"/>
                  <a:gd name="T6" fmla="*/ 74 w 74"/>
                  <a:gd name="T7" fmla="*/ 20 h 42"/>
                  <a:gd name="T8" fmla="*/ 32 w 74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4"/>
                  <a:gd name="T16" fmla="*/ 0 h 42"/>
                  <a:gd name="T17" fmla="*/ 74 w 74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4" h="42">
                    <a:moveTo>
                      <a:pt x="32" y="0"/>
                    </a:moveTo>
                    <a:lnTo>
                      <a:pt x="0" y="22"/>
                    </a:lnTo>
                    <a:lnTo>
                      <a:pt x="42" y="42"/>
                    </a:lnTo>
                    <a:lnTo>
                      <a:pt x="74" y="2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8A6F"/>
              </a:solidFill>
              <a:ln w="0">
                <a:solidFill>
                  <a:srgbClr val="008A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45" name="Freeform 5117"/>
              <p:cNvSpPr>
                <a:spLocks noChangeAspect="1"/>
              </p:cNvSpPr>
              <p:nvPr/>
            </p:nvSpPr>
            <p:spPr bwMode="auto">
              <a:xfrm>
                <a:off x="4766" y="2536"/>
                <a:ext cx="74" cy="42"/>
              </a:xfrm>
              <a:custGeom>
                <a:avLst/>
                <a:gdLst>
                  <a:gd name="T0" fmla="*/ 32 w 74"/>
                  <a:gd name="T1" fmla="*/ 0 h 42"/>
                  <a:gd name="T2" fmla="*/ 0 w 74"/>
                  <a:gd name="T3" fmla="*/ 22 h 42"/>
                  <a:gd name="T4" fmla="*/ 42 w 74"/>
                  <a:gd name="T5" fmla="*/ 42 h 42"/>
                  <a:gd name="T6" fmla="*/ 74 w 74"/>
                  <a:gd name="T7" fmla="*/ 20 h 42"/>
                  <a:gd name="T8" fmla="*/ 32 w 74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4"/>
                  <a:gd name="T16" fmla="*/ 0 h 42"/>
                  <a:gd name="T17" fmla="*/ 74 w 74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4" h="42">
                    <a:moveTo>
                      <a:pt x="32" y="0"/>
                    </a:moveTo>
                    <a:lnTo>
                      <a:pt x="0" y="22"/>
                    </a:lnTo>
                    <a:lnTo>
                      <a:pt x="42" y="42"/>
                    </a:lnTo>
                    <a:lnTo>
                      <a:pt x="74" y="20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46" name="Freeform 5118"/>
              <p:cNvSpPr>
                <a:spLocks noChangeAspect="1"/>
              </p:cNvSpPr>
              <p:nvPr/>
            </p:nvSpPr>
            <p:spPr bwMode="auto">
              <a:xfrm>
                <a:off x="3650" y="2050"/>
                <a:ext cx="58" cy="28"/>
              </a:xfrm>
              <a:custGeom>
                <a:avLst/>
                <a:gdLst>
                  <a:gd name="T0" fmla="*/ 32 w 58"/>
                  <a:gd name="T1" fmla="*/ 0 h 28"/>
                  <a:gd name="T2" fmla="*/ 0 w 58"/>
                  <a:gd name="T3" fmla="*/ 16 h 28"/>
                  <a:gd name="T4" fmla="*/ 24 w 58"/>
                  <a:gd name="T5" fmla="*/ 28 h 28"/>
                  <a:gd name="T6" fmla="*/ 58 w 58"/>
                  <a:gd name="T7" fmla="*/ 14 h 28"/>
                  <a:gd name="T8" fmla="*/ 32 w 58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8"/>
                  <a:gd name="T17" fmla="*/ 58 w 58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8">
                    <a:moveTo>
                      <a:pt x="32" y="0"/>
                    </a:moveTo>
                    <a:lnTo>
                      <a:pt x="0" y="16"/>
                    </a:lnTo>
                    <a:lnTo>
                      <a:pt x="24" y="28"/>
                    </a:lnTo>
                    <a:lnTo>
                      <a:pt x="58" y="14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47" name="Freeform 5119"/>
              <p:cNvSpPr>
                <a:spLocks noChangeAspect="1"/>
              </p:cNvSpPr>
              <p:nvPr/>
            </p:nvSpPr>
            <p:spPr bwMode="auto">
              <a:xfrm>
                <a:off x="3650" y="2050"/>
                <a:ext cx="58" cy="28"/>
              </a:xfrm>
              <a:custGeom>
                <a:avLst/>
                <a:gdLst>
                  <a:gd name="T0" fmla="*/ 32 w 58"/>
                  <a:gd name="T1" fmla="*/ 0 h 28"/>
                  <a:gd name="T2" fmla="*/ 0 w 58"/>
                  <a:gd name="T3" fmla="*/ 16 h 28"/>
                  <a:gd name="T4" fmla="*/ 24 w 58"/>
                  <a:gd name="T5" fmla="*/ 28 h 28"/>
                  <a:gd name="T6" fmla="*/ 58 w 58"/>
                  <a:gd name="T7" fmla="*/ 14 h 28"/>
                  <a:gd name="T8" fmla="*/ 32 w 58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28"/>
                  <a:gd name="T17" fmla="*/ 58 w 58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28">
                    <a:moveTo>
                      <a:pt x="32" y="0"/>
                    </a:moveTo>
                    <a:lnTo>
                      <a:pt x="0" y="16"/>
                    </a:lnTo>
                    <a:lnTo>
                      <a:pt x="24" y="28"/>
                    </a:lnTo>
                    <a:lnTo>
                      <a:pt x="58" y="14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48" name="Freeform 5120"/>
              <p:cNvSpPr>
                <a:spLocks noChangeAspect="1"/>
              </p:cNvSpPr>
              <p:nvPr/>
            </p:nvSpPr>
            <p:spPr bwMode="auto">
              <a:xfrm>
                <a:off x="3674" y="2064"/>
                <a:ext cx="60" cy="26"/>
              </a:xfrm>
              <a:custGeom>
                <a:avLst/>
                <a:gdLst>
                  <a:gd name="T0" fmla="*/ 34 w 60"/>
                  <a:gd name="T1" fmla="*/ 0 h 26"/>
                  <a:gd name="T2" fmla="*/ 0 w 60"/>
                  <a:gd name="T3" fmla="*/ 14 h 26"/>
                  <a:gd name="T4" fmla="*/ 28 w 60"/>
                  <a:gd name="T5" fmla="*/ 26 h 26"/>
                  <a:gd name="T6" fmla="*/ 60 w 60"/>
                  <a:gd name="T7" fmla="*/ 12 h 26"/>
                  <a:gd name="T8" fmla="*/ 34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34" y="0"/>
                    </a:moveTo>
                    <a:lnTo>
                      <a:pt x="0" y="14"/>
                    </a:lnTo>
                    <a:lnTo>
                      <a:pt x="28" y="26"/>
                    </a:lnTo>
                    <a:lnTo>
                      <a:pt x="60" y="1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8A6F"/>
              </a:solidFill>
              <a:ln w="0">
                <a:solidFill>
                  <a:srgbClr val="008A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49" name="Freeform 5121"/>
              <p:cNvSpPr>
                <a:spLocks noChangeAspect="1"/>
              </p:cNvSpPr>
              <p:nvPr/>
            </p:nvSpPr>
            <p:spPr bwMode="auto">
              <a:xfrm>
                <a:off x="3674" y="2064"/>
                <a:ext cx="60" cy="26"/>
              </a:xfrm>
              <a:custGeom>
                <a:avLst/>
                <a:gdLst>
                  <a:gd name="T0" fmla="*/ 34 w 60"/>
                  <a:gd name="T1" fmla="*/ 0 h 26"/>
                  <a:gd name="T2" fmla="*/ 0 w 60"/>
                  <a:gd name="T3" fmla="*/ 14 h 26"/>
                  <a:gd name="T4" fmla="*/ 28 w 60"/>
                  <a:gd name="T5" fmla="*/ 26 h 26"/>
                  <a:gd name="T6" fmla="*/ 60 w 60"/>
                  <a:gd name="T7" fmla="*/ 12 h 26"/>
                  <a:gd name="T8" fmla="*/ 34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34" y="0"/>
                    </a:moveTo>
                    <a:lnTo>
                      <a:pt x="0" y="14"/>
                    </a:lnTo>
                    <a:lnTo>
                      <a:pt x="28" y="26"/>
                    </a:lnTo>
                    <a:lnTo>
                      <a:pt x="60" y="12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50" name="Freeform 5122"/>
              <p:cNvSpPr>
                <a:spLocks noChangeAspect="1"/>
              </p:cNvSpPr>
              <p:nvPr/>
            </p:nvSpPr>
            <p:spPr bwMode="auto">
              <a:xfrm>
                <a:off x="3702" y="2076"/>
                <a:ext cx="60" cy="26"/>
              </a:xfrm>
              <a:custGeom>
                <a:avLst/>
                <a:gdLst>
                  <a:gd name="T0" fmla="*/ 32 w 60"/>
                  <a:gd name="T1" fmla="*/ 0 h 26"/>
                  <a:gd name="T2" fmla="*/ 0 w 60"/>
                  <a:gd name="T3" fmla="*/ 14 h 26"/>
                  <a:gd name="T4" fmla="*/ 26 w 60"/>
                  <a:gd name="T5" fmla="*/ 26 h 26"/>
                  <a:gd name="T6" fmla="*/ 60 w 60"/>
                  <a:gd name="T7" fmla="*/ 12 h 26"/>
                  <a:gd name="T8" fmla="*/ 32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32" y="0"/>
                    </a:moveTo>
                    <a:lnTo>
                      <a:pt x="0" y="14"/>
                    </a:lnTo>
                    <a:lnTo>
                      <a:pt x="26" y="26"/>
                    </a:lnTo>
                    <a:lnTo>
                      <a:pt x="60" y="1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51" name="Freeform 5123"/>
              <p:cNvSpPr>
                <a:spLocks noChangeAspect="1"/>
              </p:cNvSpPr>
              <p:nvPr/>
            </p:nvSpPr>
            <p:spPr bwMode="auto">
              <a:xfrm>
                <a:off x="3702" y="2076"/>
                <a:ext cx="60" cy="26"/>
              </a:xfrm>
              <a:custGeom>
                <a:avLst/>
                <a:gdLst>
                  <a:gd name="T0" fmla="*/ 32 w 60"/>
                  <a:gd name="T1" fmla="*/ 0 h 26"/>
                  <a:gd name="T2" fmla="*/ 0 w 60"/>
                  <a:gd name="T3" fmla="*/ 14 h 26"/>
                  <a:gd name="T4" fmla="*/ 26 w 60"/>
                  <a:gd name="T5" fmla="*/ 26 h 26"/>
                  <a:gd name="T6" fmla="*/ 60 w 60"/>
                  <a:gd name="T7" fmla="*/ 12 h 26"/>
                  <a:gd name="T8" fmla="*/ 32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32" y="0"/>
                    </a:moveTo>
                    <a:lnTo>
                      <a:pt x="0" y="14"/>
                    </a:lnTo>
                    <a:lnTo>
                      <a:pt x="26" y="26"/>
                    </a:lnTo>
                    <a:lnTo>
                      <a:pt x="60" y="12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52" name="Freeform 5124"/>
              <p:cNvSpPr>
                <a:spLocks noChangeAspect="1"/>
              </p:cNvSpPr>
              <p:nvPr/>
            </p:nvSpPr>
            <p:spPr bwMode="auto">
              <a:xfrm>
                <a:off x="3728" y="2088"/>
                <a:ext cx="60" cy="28"/>
              </a:xfrm>
              <a:custGeom>
                <a:avLst/>
                <a:gdLst>
                  <a:gd name="T0" fmla="*/ 34 w 60"/>
                  <a:gd name="T1" fmla="*/ 0 h 28"/>
                  <a:gd name="T2" fmla="*/ 0 w 60"/>
                  <a:gd name="T3" fmla="*/ 14 h 28"/>
                  <a:gd name="T4" fmla="*/ 26 w 60"/>
                  <a:gd name="T5" fmla="*/ 28 h 28"/>
                  <a:gd name="T6" fmla="*/ 60 w 60"/>
                  <a:gd name="T7" fmla="*/ 12 h 28"/>
                  <a:gd name="T8" fmla="*/ 34 w 6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8"/>
                  <a:gd name="T17" fmla="*/ 60 w 6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8">
                    <a:moveTo>
                      <a:pt x="34" y="0"/>
                    </a:moveTo>
                    <a:lnTo>
                      <a:pt x="0" y="14"/>
                    </a:lnTo>
                    <a:lnTo>
                      <a:pt x="26" y="28"/>
                    </a:lnTo>
                    <a:lnTo>
                      <a:pt x="60" y="1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53" name="Freeform 5125"/>
              <p:cNvSpPr>
                <a:spLocks noChangeAspect="1"/>
              </p:cNvSpPr>
              <p:nvPr/>
            </p:nvSpPr>
            <p:spPr bwMode="auto">
              <a:xfrm>
                <a:off x="3728" y="2088"/>
                <a:ext cx="60" cy="28"/>
              </a:xfrm>
              <a:custGeom>
                <a:avLst/>
                <a:gdLst>
                  <a:gd name="T0" fmla="*/ 34 w 60"/>
                  <a:gd name="T1" fmla="*/ 0 h 28"/>
                  <a:gd name="T2" fmla="*/ 0 w 60"/>
                  <a:gd name="T3" fmla="*/ 14 h 28"/>
                  <a:gd name="T4" fmla="*/ 26 w 60"/>
                  <a:gd name="T5" fmla="*/ 28 h 28"/>
                  <a:gd name="T6" fmla="*/ 60 w 60"/>
                  <a:gd name="T7" fmla="*/ 12 h 28"/>
                  <a:gd name="T8" fmla="*/ 34 w 6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8"/>
                  <a:gd name="T17" fmla="*/ 60 w 6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8">
                    <a:moveTo>
                      <a:pt x="34" y="0"/>
                    </a:moveTo>
                    <a:lnTo>
                      <a:pt x="0" y="14"/>
                    </a:lnTo>
                    <a:lnTo>
                      <a:pt x="26" y="28"/>
                    </a:lnTo>
                    <a:lnTo>
                      <a:pt x="60" y="12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54" name="Freeform 5126"/>
              <p:cNvSpPr>
                <a:spLocks noChangeAspect="1"/>
              </p:cNvSpPr>
              <p:nvPr/>
            </p:nvSpPr>
            <p:spPr bwMode="auto">
              <a:xfrm>
                <a:off x="3754" y="2100"/>
                <a:ext cx="62" cy="28"/>
              </a:xfrm>
              <a:custGeom>
                <a:avLst/>
                <a:gdLst>
                  <a:gd name="T0" fmla="*/ 34 w 62"/>
                  <a:gd name="T1" fmla="*/ 0 h 28"/>
                  <a:gd name="T2" fmla="*/ 0 w 62"/>
                  <a:gd name="T3" fmla="*/ 16 h 28"/>
                  <a:gd name="T4" fmla="*/ 28 w 62"/>
                  <a:gd name="T5" fmla="*/ 28 h 28"/>
                  <a:gd name="T6" fmla="*/ 62 w 62"/>
                  <a:gd name="T7" fmla="*/ 12 h 28"/>
                  <a:gd name="T8" fmla="*/ 34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34" y="0"/>
                    </a:moveTo>
                    <a:lnTo>
                      <a:pt x="0" y="16"/>
                    </a:lnTo>
                    <a:lnTo>
                      <a:pt x="28" y="28"/>
                    </a:lnTo>
                    <a:lnTo>
                      <a:pt x="62" y="1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55" name="Freeform 5127"/>
              <p:cNvSpPr>
                <a:spLocks noChangeAspect="1"/>
              </p:cNvSpPr>
              <p:nvPr/>
            </p:nvSpPr>
            <p:spPr bwMode="auto">
              <a:xfrm>
                <a:off x="3754" y="2100"/>
                <a:ext cx="62" cy="28"/>
              </a:xfrm>
              <a:custGeom>
                <a:avLst/>
                <a:gdLst>
                  <a:gd name="T0" fmla="*/ 34 w 62"/>
                  <a:gd name="T1" fmla="*/ 0 h 28"/>
                  <a:gd name="T2" fmla="*/ 0 w 62"/>
                  <a:gd name="T3" fmla="*/ 16 h 28"/>
                  <a:gd name="T4" fmla="*/ 28 w 62"/>
                  <a:gd name="T5" fmla="*/ 28 h 28"/>
                  <a:gd name="T6" fmla="*/ 62 w 62"/>
                  <a:gd name="T7" fmla="*/ 12 h 28"/>
                  <a:gd name="T8" fmla="*/ 34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34" y="0"/>
                    </a:moveTo>
                    <a:lnTo>
                      <a:pt x="0" y="16"/>
                    </a:lnTo>
                    <a:lnTo>
                      <a:pt x="28" y="28"/>
                    </a:lnTo>
                    <a:lnTo>
                      <a:pt x="62" y="12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56" name="Freeform 5128"/>
              <p:cNvSpPr>
                <a:spLocks noChangeAspect="1"/>
              </p:cNvSpPr>
              <p:nvPr/>
            </p:nvSpPr>
            <p:spPr bwMode="auto">
              <a:xfrm>
                <a:off x="3782" y="2112"/>
                <a:ext cx="62" cy="30"/>
              </a:xfrm>
              <a:custGeom>
                <a:avLst/>
                <a:gdLst>
                  <a:gd name="T0" fmla="*/ 34 w 62"/>
                  <a:gd name="T1" fmla="*/ 0 h 30"/>
                  <a:gd name="T2" fmla="*/ 0 w 62"/>
                  <a:gd name="T3" fmla="*/ 16 h 30"/>
                  <a:gd name="T4" fmla="*/ 28 w 62"/>
                  <a:gd name="T5" fmla="*/ 30 h 30"/>
                  <a:gd name="T6" fmla="*/ 62 w 62"/>
                  <a:gd name="T7" fmla="*/ 14 h 30"/>
                  <a:gd name="T8" fmla="*/ 34 w 62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0"/>
                  <a:gd name="T17" fmla="*/ 62 w 62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0">
                    <a:moveTo>
                      <a:pt x="34" y="0"/>
                    </a:moveTo>
                    <a:lnTo>
                      <a:pt x="0" y="16"/>
                    </a:lnTo>
                    <a:lnTo>
                      <a:pt x="28" y="30"/>
                    </a:lnTo>
                    <a:lnTo>
                      <a:pt x="62" y="1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886F"/>
              </a:solidFill>
              <a:ln w="0">
                <a:solidFill>
                  <a:srgbClr val="0088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57" name="Freeform 5129"/>
              <p:cNvSpPr>
                <a:spLocks noChangeAspect="1"/>
              </p:cNvSpPr>
              <p:nvPr/>
            </p:nvSpPr>
            <p:spPr bwMode="auto">
              <a:xfrm>
                <a:off x="3782" y="2112"/>
                <a:ext cx="62" cy="30"/>
              </a:xfrm>
              <a:custGeom>
                <a:avLst/>
                <a:gdLst>
                  <a:gd name="T0" fmla="*/ 34 w 62"/>
                  <a:gd name="T1" fmla="*/ 0 h 30"/>
                  <a:gd name="T2" fmla="*/ 0 w 62"/>
                  <a:gd name="T3" fmla="*/ 16 h 30"/>
                  <a:gd name="T4" fmla="*/ 28 w 62"/>
                  <a:gd name="T5" fmla="*/ 30 h 30"/>
                  <a:gd name="T6" fmla="*/ 62 w 62"/>
                  <a:gd name="T7" fmla="*/ 14 h 30"/>
                  <a:gd name="T8" fmla="*/ 34 w 62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0"/>
                  <a:gd name="T17" fmla="*/ 62 w 62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0">
                    <a:moveTo>
                      <a:pt x="34" y="0"/>
                    </a:moveTo>
                    <a:lnTo>
                      <a:pt x="0" y="16"/>
                    </a:lnTo>
                    <a:lnTo>
                      <a:pt x="28" y="30"/>
                    </a:lnTo>
                    <a:lnTo>
                      <a:pt x="62" y="14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58" name="Freeform 5130"/>
              <p:cNvSpPr>
                <a:spLocks noChangeAspect="1"/>
              </p:cNvSpPr>
              <p:nvPr/>
            </p:nvSpPr>
            <p:spPr bwMode="auto">
              <a:xfrm>
                <a:off x="3810" y="2126"/>
                <a:ext cx="62" cy="28"/>
              </a:xfrm>
              <a:custGeom>
                <a:avLst/>
                <a:gdLst>
                  <a:gd name="T0" fmla="*/ 34 w 62"/>
                  <a:gd name="T1" fmla="*/ 0 h 28"/>
                  <a:gd name="T2" fmla="*/ 0 w 62"/>
                  <a:gd name="T3" fmla="*/ 16 h 28"/>
                  <a:gd name="T4" fmla="*/ 28 w 62"/>
                  <a:gd name="T5" fmla="*/ 28 h 28"/>
                  <a:gd name="T6" fmla="*/ 62 w 62"/>
                  <a:gd name="T7" fmla="*/ 12 h 28"/>
                  <a:gd name="T8" fmla="*/ 34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34" y="0"/>
                    </a:moveTo>
                    <a:lnTo>
                      <a:pt x="0" y="16"/>
                    </a:lnTo>
                    <a:lnTo>
                      <a:pt x="28" y="28"/>
                    </a:lnTo>
                    <a:lnTo>
                      <a:pt x="62" y="1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876F"/>
              </a:solidFill>
              <a:ln w="0">
                <a:solidFill>
                  <a:srgbClr val="0087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59" name="Freeform 5131"/>
              <p:cNvSpPr>
                <a:spLocks noChangeAspect="1"/>
              </p:cNvSpPr>
              <p:nvPr/>
            </p:nvSpPr>
            <p:spPr bwMode="auto">
              <a:xfrm>
                <a:off x="3810" y="2126"/>
                <a:ext cx="62" cy="28"/>
              </a:xfrm>
              <a:custGeom>
                <a:avLst/>
                <a:gdLst>
                  <a:gd name="T0" fmla="*/ 34 w 62"/>
                  <a:gd name="T1" fmla="*/ 0 h 28"/>
                  <a:gd name="T2" fmla="*/ 0 w 62"/>
                  <a:gd name="T3" fmla="*/ 16 h 28"/>
                  <a:gd name="T4" fmla="*/ 28 w 62"/>
                  <a:gd name="T5" fmla="*/ 28 h 28"/>
                  <a:gd name="T6" fmla="*/ 62 w 62"/>
                  <a:gd name="T7" fmla="*/ 12 h 28"/>
                  <a:gd name="T8" fmla="*/ 34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34" y="0"/>
                    </a:moveTo>
                    <a:lnTo>
                      <a:pt x="0" y="16"/>
                    </a:lnTo>
                    <a:lnTo>
                      <a:pt x="28" y="28"/>
                    </a:lnTo>
                    <a:lnTo>
                      <a:pt x="62" y="12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60" name="Freeform 5132"/>
              <p:cNvSpPr>
                <a:spLocks noChangeAspect="1"/>
              </p:cNvSpPr>
              <p:nvPr/>
            </p:nvSpPr>
            <p:spPr bwMode="auto">
              <a:xfrm>
                <a:off x="3838" y="2138"/>
                <a:ext cx="62" cy="28"/>
              </a:xfrm>
              <a:custGeom>
                <a:avLst/>
                <a:gdLst>
                  <a:gd name="T0" fmla="*/ 34 w 62"/>
                  <a:gd name="T1" fmla="*/ 0 h 28"/>
                  <a:gd name="T2" fmla="*/ 0 w 62"/>
                  <a:gd name="T3" fmla="*/ 16 h 28"/>
                  <a:gd name="T4" fmla="*/ 28 w 62"/>
                  <a:gd name="T5" fmla="*/ 28 h 28"/>
                  <a:gd name="T6" fmla="*/ 62 w 62"/>
                  <a:gd name="T7" fmla="*/ 12 h 28"/>
                  <a:gd name="T8" fmla="*/ 34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34" y="0"/>
                    </a:moveTo>
                    <a:lnTo>
                      <a:pt x="0" y="16"/>
                    </a:lnTo>
                    <a:lnTo>
                      <a:pt x="28" y="28"/>
                    </a:lnTo>
                    <a:lnTo>
                      <a:pt x="62" y="1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8670"/>
              </a:solidFill>
              <a:ln w="0">
                <a:solidFill>
                  <a:srgbClr val="0086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61" name="Freeform 5133"/>
              <p:cNvSpPr>
                <a:spLocks noChangeAspect="1"/>
              </p:cNvSpPr>
              <p:nvPr/>
            </p:nvSpPr>
            <p:spPr bwMode="auto">
              <a:xfrm>
                <a:off x="3838" y="2138"/>
                <a:ext cx="62" cy="28"/>
              </a:xfrm>
              <a:custGeom>
                <a:avLst/>
                <a:gdLst>
                  <a:gd name="T0" fmla="*/ 34 w 62"/>
                  <a:gd name="T1" fmla="*/ 0 h 28"/>
                  <a:gd name="T2" fmla="*/ 0 w 62"/>
                  <a:gd name="T3" fmla="*/ 16 h 28"/>
                  <a:gd name="T4" fmla="*/ 28 w 62"/>
                  <a:gd name="T5" fmla="*/ 28 h 28"/>
                  <a:gd name="T6" fmla="*/ 62 w 62"/>
                  <a:gd name="T7" fmla="*/ 12 h 28"/>
                  <a:gd name="T8" fmla="*/ 34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34" y="0"/>
                    </a:moveTo>
                    <a:lnTo>
                      <a:pt x="0" y="16"/>
                    </a:lnTo>
                    <a:lnTo>
                      <a:pt x="28" y="28"/>
                    </a:lnTo>
                    <a:lnTo>
                      <a:pt x="62" y="12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62" name="Freeform 5134"/>
              <p:cNvSpPr>
                <a:spLocks noChangeAspect="1"/>
              </p:cNvSpPr>
              <p:nvPr/>
            </p:nvSpPr>
            <p:spPr bwMode="auto">
              <a:xfrm>
                <a:off x="3866" y="2150"/>
                <a:ext cx="62" cy="30"/>
              </a:xfrm>
              <a:custGeom>
                <a:avLst/>
                <a:gdLst>
                  <a:gd name="T0" fmla="*/ 34 w 62"/>
                  <a:gd name="T1" fmla="*/ 0 h 30"/>
                  <a:gd name="T2" fmla="*/ 0 w 62"/>
                  <a:gd name="T3" fmla="*/ 16 h 30"/>
                  <a:gd name="T4" fmla="*/ 28 w 62"/>
                  <a:gd name="T5" fmla="*/ 30 h 30"/>
                  <a:gd name="T6" fmla="*/ 62 w 62"/>
                  <a:gd name="T7" fmla="*/ 12 h 30"/>
                  <a:gd name="T8" fmla="*/ 34 w 62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0"/>
                  <a:gd name="T17" fmla="*/ 62 w 62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0">
                    <a:moveTo>
                      <a:pt x="34" y="0"/>
                    </a:moveTo>
                    <a:lnTo>
                      <a:pt x="0" y="16"/>
                    </a:lnTo>
                    <a:lnTo>
                      <a:pt x="28" y="30"/>
                    </a:lnTo>
                    <a:lnTo>
                      <a:pt x="62" y="1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8570"/>
              </a:solidFill>
              <a:ln w="0">
                <a:solidFill>
                  <a:srgbClr val="0085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63" name="Freeform 5135"/>
              <p:cNvSpPr>
                <a:spLocks noChangeAspect="1"/>
              </p:cNvSpPr>
              <p:nvPr/>
            </p:nvSpPr>
            <p:spPr bwMode="auto">
              <a:xfrm>
                <a:off x="3866" y="2150"/>
                <a:ext cx="62" cy="30"/>
              </a:xfrm>
              <a:custGeom>
                <a:avLst/>
                <a:gdLst>
                  <a:gd name="T0" fmla="*/ 34 w 62"/>
                  <a:gd name="T1" fmla="*/ 0 h 30"/>
                  <a:gd name="T2" fmla="*/ 0 w 62"/>
                  <a:gd name="T3" fmla="*/ 16 h 30"/>
                  <a:gd name="T4" fmla="*/ 28 w 62"/>
                  <a:gd name="T5" fmla="*/ 30 h 30"/>
                  <a:gd name="T6" fmla="*/ 62 w 62"/>
                  <a:gd name="T7" fmla="*/ 12 h 30"/>
                  <a:gd name="T8" fmla="*/ 34 w 62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0"/>
                  <a:gd name="T17" fmla="*/ 62 w 62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0">
                    <a:moveTo>
                      <a:pt x="34" y="0"/>
                    </a:moveTo>
                    <a:lnTo>
                      <a:pt x="0" y="16"/>
                    </a:lnTo>
                    <a:lnTo>
                      <a:pt x="28" y="30"/>
                    </a:lnTo>
                    <a:lnTo>
                      <a:pt x="62" y="12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64" name="Freeform 5136"/>
              <p:cNvSpPr>
                <a:spLocks noChangeAspect="1"/>
              </p:cNvSpPr>
              <p:nvPr/>
            </p:nvSpPr>
            <p:spPr bwMode="auto">
              <a:xfrm>
                <a:off x="3894" y="2162"/>
                <a:ext cx="64" cy="30"/>
              </a:xfrm>
              <a:custGeom>
                <a:avLst/>
                <a:gdLst>
                  <a:gd name="T0" fmla="*/ 34 w 64"/>
                  <a:gd name="T1" fmla="*/ 0 h 30"/>
                  <a:gd name="T2" fmla="*/ 0 w 64"/>
                  <a:gd name="T3" fmla="*/ 18 h 30"/>
                  <a:gd name="T4" fmla="*/ 30 w 64"/>
                  <a:gd name="T5" fmla="*/ 30 h 30"/>
                  <a:gd name="T6" fmla="*/ 64 w 64"/>
                  <a:gd name="T7" fmla="*/ 12 h 30"/>
                  <a:gd name="T8" fmla="*/ 34 w 64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0"/>
                  <a:gd name="T17" fmla="*/ 64 w 6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0">
                    <a:moveTo>
                      <a:pt x="34" y="0"/>
                    </a:moveTo>
                    <a:lnTo>
                      <a:pt x="0" y="18"/>
                    </a:lnTo>
                    <a:lnTo>
                      <a:pt x="30" y="30"/>
                    </a:lnTo>
                    <a:lnTo>
                      <a:pt x="64" y="1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8470"/>
              </a:solidFill>
              <a:ln w="0">
                <a:solidFill>
                  <a:srgbClr val="0084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65" name="Freeform 5137"/>
              <p:cNvSpPr>
                <a:spLocks noChangeAspect="1"/>
              </p:cNvSpPr>
              <p:nvPr/>
            </p:nvSpPr>
            <p:spPr bwMode="auto">
              <a:xfrm>
                <a:off x="3894" y="2162"/>
                <a:ext cx="64" cy="30"/>
              </a:xfrm>
              <a:custGeom>
                <a:avLst/>
                <a:gdLst>
                  <a:gd name="T0" fmla="*/ 34 w 64"/>
                  <a:gd name="T1" fmla="*/ 0 h 30"/>
                  <a:gd name="T2" fmla="*/ 0 w 64"/>
                  <a:gd name="T3" fmla="*/ 18 h 30"/>
                  <a:gd name="T4" fmla="*/ 30 w 64"/>
                  <a:gd name="T5" fmla="*/ 30 h 30"/>
                  <a:gd name="T6" fmla="*/ 64 w 64"/>
                  <a:gd name="T7" fmla="*/ 12 h 30"/>
                  <a:gd name="T8" fmla="*/ 34 w 64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0"/>
                  <a:gd name="T17" fmla="*/ 64 w 6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0">
                    <a:moveTo>
                      <a:pt x="34" y="0"/>
                    </a:moveTo>
                    <a:lnTo>
                      <a:pt x="0" y="18"/>
                    </a:lnTo>
                    <a:lnTo>
                      <a:pt x="30" y="30"/>
                    </a:lnTo>
                    <a:lnTo>
                      <a:pt x="64" y="12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66" name="Freeform 5138"/>
              <p:cNvSpPr>
                <a:spLocks noChangeAspect="1"/>
              </p:cNvSpPr>
              <p:nvPr/>
            </p:nvSpPr>
            <p:spPr bwMode="auto">
              <a:xfrm>
                <a:off x="3924" y="2174"/>
                <a:ext cx="64" cy="30"/>
              </a:xfrm>
              <a:custGeom>
                <a:avLst/>
                <a:gdLst>
                  <a:gd name="T0" fmla="*/ 34 w 64"/>
                  <a:gd name="T1" fmla="*/ 0 h 30"/>
                  <a:gd name="T2" fmla="*/ 0 w 64"/>
                  <a:gd name="T3" fmla="*/ 18 h 30"/>
                  <a:gd name="T4" fmla="*/ 30 w 64"/>
                  <a:gd name="T5" fmla="*/ 30 h 30"/>
                  <a:gd name="T6" fmla="*/ 64 w 64"/>
                  <a:gd name="T7" fmla="*/ 12 h 30"/>
                  <a:gd name="T8" fmla="*/ 34 w 64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0"/>
                  <a:gd name="T17" fmla="*/ 64 w 6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0">
                    <a:moveTo>
                      <a:pt x="34" y="0"/>
                    </a:moveTo>
                    <a:lnTo>
                      <a:pt x="0" y="18"/>
                    </a:lnTo>
                    <a:lnTo>
                      <a:pt x="30" y="30"/>
                    </a:lnTo>
                    <a:lnTo>
                      <a:pt x="64" y="1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8270"/>
              </a:solidFill>
              <a:ln w="0">
                <a:solidFill>
                  <a:srgbClr val="0082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67" name="Freeform 5139"/>
              <p:cNvSpPr>
                <a:spLocks noChangeAspect="1"/>
              </p:cNvSpPr>
              <p:nvPr/>
            </p:nvSpPr>
            <p:spPr bwMode="auto">
              <a:xfrm>
                <a:off x="3924" y="2174"/>
                <a:ext cx="64" cy="30"/>
              </a:xfrm>
              <a:custGeom>
                <a:avLst/>
                <a:gdLst>
                  <a:gd name="T0" fmla="*/ 34 w 64"/>
                  <a:gd name="T1" fmla="*/ 0 h 30"/>
                  <a:gd name="T2" fmla="*/ 0 w 64"/>
                  <a:gd name="T3" fmla="*/ 18 h 30"/>
                  <a:gd name="T4" fmla="*/ 30 w 64"/>
                  <a:gd name="T5" fmla="*/ 30 h 30"/>
                  <a:gd name="T6" fmla="*/ 64 w 64"/>
                  <a:gd name="T7" fmla="*/ 12 h 30"/>
                  <a:gd name="T8" fmla="*/ 34 w 64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0"/>
                  <a:gd name="T17" fmla="*/ 64 w 6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0">
                    <a:moveTo>
                      <a:pt x="34" y="0"/>
                    </a:moveTo>
                    <a:lnTo>
                      <a:pt x="0" y="18"/>
                    </a:lnTo>
                    <a:lnTo>
                      <a:pt x="30" y="30"/>
                    </a:lnTo>
                    <a:lnTo>
                      <a:pt x="64" y="12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68" name="Freeform 5140"/>
              <p:cNvSpPr>
                <a:spLocks noChangeAspect="1"/>
              </p:cNvSpPr>
              <p:nvPr/>
            </p:nvSpPr>
            <p:spPr bwMode="auto">
              <a:xfrm>
                <a:off x="3954" y="2186"/>
                <a:ext cx="64" cy="30"/>
              </a:xfrm>
              <a:custGeom>
                <a:avLst/>
                <a:gdLst>
                  <a:gd name="T0" fmla="*/ 34 w 64"/>
                  <a:gd name="T1" fmla="*/ 0 h 30"/>
                  <a:gd name="T2" fmla="*/ 0 w 64"/>
                  <a:gd name="T3" fmla="*/ 18 h 30"/>
                  <a:gd name="T4" fmla="*/ 30 w 64"/>
                  <a:gd name="T5" fmla="*/ 30 h 30"/>
                  <a:gd name="T6" fmla="*/ 64 w 64"/>
                  <a:gd name="T7" fmla="*/ 12 h 30"/>
                  <a:gd name="T8" fmla="*/ 34 w 64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0"/>
                  <a:gd name="T17" fmla="*/ 64 w 6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0">
                    <a:moveTo>
                      <a:pt x="34" y="0"/>
                    </a:moveTo>
                    <a:lnTo>
                      <a:pt x="0" y="18"/>
                    </a:lnTo>
                    <a:lnTo>
                      <a:pt x="30" y="30"/>
                    </a:lnTo>
                    <a:lnTo>
                      <a:pt x="64" y="1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8071"/>
              </a:solidFill>
              <a:ln w="0">
                <a:solidFill>
                  <a:srgbClr val="00807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69" name="Freeform 5141"/>
              <p:cNvSpPr>
                <a:spLocks noChangeAspect="1"/>
              </p:cNvSpPr>
              <p:nvPr/>
            </p:nvSpPr>
            <p:spPr bwMode="auto">
              <a:xfrm>
                <a:off x="3954" y="2186"/>
                <a:ext cx="64" cy="30"/>
              </a:xfrm>
              <a:custGeom>
                <a:avLst/>
                <a:gdLst>
                  <a:gd name="T0" fmla="*/ 34 w 64"/>
                  <a:gd name="T1" fmla="*/ 0 h 30"/>
                  <a:gd name="T2" fmla="*/ 0 w 64"/>
                  <a:gd name="T3" fmla="*/ 18 h 30"/>
                  <a:gd name="T4" fmla="*/ 30 w 64"/>
                  <a:gd name="T5" fmla="*/ 30 h 30"/>
                  <a:gd name="T6" fmla="*/ 64 w 64"/>
                  <a:gd name="T7" fmla="*/ 12 h 30"/>
                  <a:gd name="T8" fmla="*/ 34 w 64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0"/>
                  <a:gd name="T17" fmla="*/ 64 w 6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0">
                    <a:moveTo>
                      <a:pt x="34" y="0"/>
                    </a:moveTo>
                    <a:lnTo>
                      <a:pt x="0" y="18"/>
                    </a:lnTo>
                    <a:lnTo>
                      <a:pt x="30" y="30"/>
                    </a:lnTo>
                    <a:lnTo>
                      <a:pt x="64" y="12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70" name="Freeform 5142"/>
              <p:cNvSpPr>
                <a:spLocks noChangeAspect="1"/>
              </p:cNvSpPr>
              <p:nvPr/>
            </p:nvSpPr>
            <p:spPr bwMode="auto">
              <a:xfrm>
                <a:off x="3984" y="2198"/>
                <a:ext cx="64" cy="30"/>
              </a:xfrm>
              <a:custGeom>
                <a:avLst/>
                <a:gdLst>
                  <a:gd name="T0" fmla="*/ 34 w 64"/>
                  <a:gd name="T1" fmla="*/ 0 h 30"/>
                  <a:gd name="T2" fmla="*/ 0 w 64"/>
                  <a:gd name="T3" fmla="*/ 18 h 30"/>
                  <a:gd name="T4" fmla="*/ 30 w 64"/>
                  <a:gd name="T5" fmla="*/ 30 h 30"/>
                  <a:gd name="T6" fmla="*/ 64 w 64"/>
                  <a:gd name="T7" fmla="*/ 12 h 30"/>
                  <a:gd name="T8" fmla="*/ 34 w 64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0"/>
                  <a:gd name="T17" fmla="*/ 64 w 6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0">
                    <a:moveTo>
                      <a:pt x="34" y="0"/>
                    </a:moveTo>
                    <a:lnTo>
                      <a:pt x="0" y="18"/>
                    </a:lnTo>
                    <a:lnTo>
                      <a:pt x="30" y="30"/>
                    </a:lnTo>
                    <a:lnTo>
                      <a:pt x="64" y="1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7E71"/>
              </a:solidFill>
              <a:ln w="0">
                <a:solidFill>
                  <a:srgbClr val="007E7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71" name="Freeform 5143"/>
              <p:cNvSpPr>
                <a:spLocks noChangeAspect="1"/>
              </p:cNvSpPr>
              <p:nvPr/>
            </p:nvSpPr>
            <p:spPr bwMode="auto">
              <a:xfrm>
                <a:off x="3984" y="2198"/>
                <a:ext cx="64" cy="30"/>
              </a:xfrm>
              <a:custGeom>
                <a:avLst/>
                <a:gdLst>
                  <a:gd name="T0" fmla="*/ 34 w 64"/>
                  <a:gd name="T1" fmla="*/ 0 h 30"/>
                  <a:gd name="T2" fmla="*/ 0 w 64"/>
                  <a:gd name="T3" fmla="*/ 18 h 30"/>
                  <a:gd name="T4" fmla="*/ 30 w 64"/>
                  <a:gd name="T5" fmla="*/ 30 h 30"/>
                  <a:gd name="T6" fmla="*/ 64 w 64"/>
                  <a:gd name="T7" fmla="*/ 12 h 30"/>
                  <a:gd name="T8" fmla="*/ 34 w 64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0"/>
                  <a:gd name="T17" fmla="*/ 64 w 6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0">
                    <a:moveTo>
                      <a:pt x="34" y="0"/>
                    </a:moveTo>
                    <a:lnTo>
                      <a:pt x="0" y="18"/>
                    </a:lnTo>
                    <a:lnTo>
                      <a:pt x="30" y="30"/>
                    </a:lnTo>
                    <a:lnTo>
                      <a:pt x="64" y="12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72" name="Freeform 5144"/>
              <p:cNvSpPr>
                <a:spLocks noChangeAspect="1"/>
              </p:cNvSpPr>
              <p:nvPr/>
            </p:nvSpPr>
            <p:spPr bwMode="auto">
              <a:xfrm>
                <a:off x="4014" y="2210"/>
                <a:ext cx="64" cy="30"/>
              </a:xfrm>
              <a:custGeom>
                <a:avLst/>
                <a:gdLst>
                  <a:gd name="T0" fmla="*/ 34 w 64"/>
                  <a:gd name="T1" fmla="*/ 0 h 30"/>
                  <a:gd name="T2" fmla="*/ 0 w 64"/>
                  <a:gd name="T3" fmla="*/ 18 h 30"/>
                  <a:gd name="T4" fmla="*/ 30 w 64"/>
                  <a:gd name="T5" fmla="*/ 30 h 30"/>
                  <a:gd name="T6" fmla="*/ 64 w 64"/>
                  <a:gd name="T7" fmla="*/ 12 h 30"/>
                  <a:gd name="T8" fmla="*/ 34 w 64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0"/>
                  <a:gd name="T17" fmla="*/ 64 w 6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0">
                    <a:moveTo>
                      <a:pt x="34" y="0"/>
                    </a:moveTo>
                    <a:lnTo>
                      <a:pt x="0" y="18"/>
                    </a:lnTo>
                    <a:lnTo>
                      <a:pt x="30" y="30"/>
                    </a:lnTo>
                    <a:lnTo>
                      <a:pt x="64" y="1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7D72"/>
              </a:solidFill>
              <a:ln w="0">
                <a:solidFill>
                  <a:srgbClr val="007D7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73" name="Freeform 5145"/>
              <p:cNvSpPr>
                <a:spLocks noChangeAspect="1"/>
              </p:cNvSpPr>
              <p:nvPr/>
            </p:nvSpPr>
            <p:spPr bwMode="auto">
              <a:xfrm>
                <a:off x="4014" y="2210"/>
                <a:ext cx="64" cy="30"/>
              </a:xfrm>
              <a:custGeom>
                <a:avLst/>
                <a:gdLst>
                  <a:gd name="T0" fmla="*/ 34 w 64"/>
                  <a:gd name="T1" fmla="*/ 0 h 30"/>
                  <a:gd name="T2" fmla="*/ 0 w 64"/>
                  <a:gd name="T3" fmla="*/ 18 h 30"/>
                  <a:gd name="T4" fmla="*/ 30 w 64"/>
                  <a:gd name="T5" fmla="*/ 30 h 30"/>
                  <a:gd name="T6" fmla="*/ 64 w 64"/>
                  <a:gd name="T7" fmla="*/ 12 h 30"/>
                  <a:gd name="T8" fmla="*/ 34 w 64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0"/>
                  <a:gd name="T17" fmla="*/ 64 w 6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0">
                    <a:moveTo>
                      <a:pt x="34" y="0"/>
                    </a:moveTo>
                    <a:lnTo>
                      <a:pt x="0" y="18"/>
                    </a:lnTo>
                    <a:lnTo>
                      <a:pt x="30" y="30"/>
                    </a:lnTo>
                    <a:lnTo>
                      <a:pt x="64" y="12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74" name="Freeform 5146"/>
              <p:cNvSpPr>
                <a:spLocks noChangeAspect="1"/>
              </p:cNvSpPr>
              <p:nvPr/>
            </p:nvSpPr>
            <p:spPr bwMode="auto">
              <a:xfrm>
                <a:off x="4044" y="2222"/>
                <a:ext cx="66" cy="30"/>
              </a:xfrm>
              <a:custGeom>
                <a:avLst/>
                <a:gdLst>
                  <a:gd name="T0" fmla="*/ 34 w 66"/>
                  <a:gd name="T1" fmla="*/ 0 h 30"/>
                  <a:gd name="T2" fmla="*/ 0 w 66"/>
                  <a:gd name="T3" fmla="*/ 18 h 30"/>
                  <a:gd name="T4" fmla="*/ 32 w 66"/>
                  <a:gd name="T5" fmla="*/ 30 h 30"/>
                  <a:gd name="T6" fmla="*/ 66 w 66"/>
                  <a:gd name="T7" fmla="*/ 10 h 30"/>
                  <a:gd name="T8" fmla="*/ 34 w 66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0"/>
                  <a:gd name="T17" fmla="*/ 66 w 66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0">
                    <a:moveTo>
                      <a:pt x="34" y="0"/>
                    </a:moveTo>
                    <a:lnTo>
                      <a:pt x="0" y="18"/>
                    </a:lnTo>
                    <a:lnTo>
                      <a:pt x="32" y="30"/>
                    </a:lnTo>
                    <a:lnTo>
                      <a:pt x="66" y="1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7C73"/>
              </a:solidFill>
              <a:ln w="0">
                <a:solidFill>
                  <a:srgbClr val="007C7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75" name="Freeform 5147"/>
              <p:cNvSpPr>
                <a:spLocks noChangeAspect="1"/>
              </p:cNvSpPr>
              <p:nvPr/>
            </p:nvSpPr>
            <p:spPr bwMode="auto">
              <a:xfrm>
                <a:off x="4044" y="2222"/>
                <a:ext cx="66" cy="30"/>
              </a:xfrm>
              <a:custGeom>
                <a:avLst/>
                <a:gdLst>
                  <a:gd name="T0" fmla="*/ 34 w 66"/>
                  <a:gd name="T1" fmla="*/ 0 h 30"/>
                  <a:gd name="T2" fmla="*/ 0 w 66"/>
                  <a:gd name="T3" fmla="*/ 18 h 30"/>
                  <a:gd name="T4" fmla="*/ 32 w 66"/>
                  <a:gd name="T5" fmla="*/ 30 h 30"/>
                  <a:gd name="T6" fmla="*/ 66 w 66"/>
                  <a:gd name="T7" fmla="*/ 10 h 30"/>
                  <a:gd name="T8" fmla="*/ 34 w 66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0"/>
                  <a:gd name="T17" fmla="*/ 66 w 66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0">
                    <a:moveTo>
                      <a:pt x="34" y="0"/>
                    </a:moveTo>
                    <a:lnTo>
                      <a:pt x="0" y="18"/>
                    </a:lnTo>
                    <a:lnTo>
                      <a:pt x="32" y="30"/>
                    </a:lnTo>
                    <a:lnTo>
                      <a:pt x="66" y="10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76" name="Freeform 5148"/>
              <p:cNvSpPr>
                <a:spLocks noChangeAspect="1"/>
              </p:cNvSpPr>
              <p:nvPr/>
            </p:nvSpPr>
            <p:spPr bwMode="auto">
              <a:xfrm>
                <a:off x="4076" y="2232"/>
                <a:ext cx="66" cy="32"/>
              </a:xfrm>
              <a:custGeom>
                <a:avLst/>
                <a:gdLst>
                  <a:gd name="T0" fmla="*/ 34 w 66"/>
                  <a:gd name="T1" fmla="*/ 0 h 32"/>
                  <a:gd name="T2" fmla="*/ 0 w 66"/>
                  <a:gd name="T3" fmla="*/ 20 h 32"/>
                  <a:gd name="T4" fmla="*/ 32 w 66"/>
                  <a:gd name="T5" fmla="*/ 32 h 32"/>
                  <a:gd name="T6" fmla="*/ 66 w 66"/>
                  <a:gd name="T7" fmla="*/ 12 h 32"/>
                  <a:gd name="T8" fmla="*/ 34 w 66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2"/>
                  <a:gd name="T17" fmla="*/ 66 w 66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2">
                    <a:moveTo>
                      <a:pt x="34" y="0"/>
                    </a:moveTo>
                    <a:lnTo>
                      <a:pt x="0" y="20"/>
                    </a:lnTo>
                    <a:lnTo>
                      <a:pt x="32" y="32"/>
                    </a:lnTo>
                    <a:lnTo>
                      <a:pt x="66" y="1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7B74"/>
              </a:solidFill>
              <a:ln w="0">
                <a:solidFill>
                  <a:srgbClr val="007B7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77" name="Freeform 5149"/>
              <p:cNvSpPr>
                <a:spLocks noChangeAspect="1"/>
              </p:cNvSpPr>
              <p:nvPr/>
            </p:nvSpPr>
            <p:spPr bwMode="auto">
              <a:xfrm>
                <a:off x="4076" y="2232"/>
                <a:ext cx="66" cy="32"/>
              </a:xfrm>
              <a:custGeom>
                <a:avLst/>
                <a:gdLst>
                  <a:gd name="T0" fmla="*/ 34 w 66"/>
                  <a:gd name="T1" fmla="*/ 0 h 32"/>
                  <a:gd name="T2" fmla="*/ 0 w 66"/>
                  <a:gd name="T3" fmla="*/ 20 h 32"/>
                  <a:gd name="T4" fmla="*/ 32 w 66"/>
                  <a:gd name="T5" fmla="*/ 32 h 32"/>
                  <a:gd name="T6" fmla="*/ 66 w 66"/>
                  <a:gd name="T7" fmla="*/ 12 h 32"/>
                  <a:gd name="T8" fmla="*/ 34 w 66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2"/>
                  <a:gd name="T17" fmla="*/ 66 w 66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2">
                    <a:moveTo>
                      <a:pt x="34" y="0"/>
                    </a:moveTo>
                    <a:lnTo>
                      <a:pt x="0" y="20"/>
                    </a:lnTo>
                    <a:lnTo>
                      <a:pt x="32" y="32"/>
                    </a:lnTo>
                    <a:lnTo>
                      <a:pt x="66" y="12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78" name="Freeform 5150"/>
              <p:cNvSpPr>
                <a:spLocks noChangeAspect="1"/>
              </p:cNvSpPr>
              <p:nvPr/>
            </p:nvSpPr>
            <p:spPr bwMode="auto">
              <a:xfrm>
                <a:off x="4108" y="2244"/>
                <a:ext cx="66" cy="32"/>
              </a:xfrm>
              <a:custGeom>
                <a:avLst/>
                <a:gdLst>
                  <a:gd name="T0" fmla="*/ 34 w 66"/>
                  <a:gd name="T1" fmla="*/ 0 h 32"/>
                  <a:gd name="T2" fmla="*/ 0 w 66"/>
                  <a:gd name="T3" fmla="*/ 20 h 32"/>
                  <a:gd name="T4" fmla="*/ 32 w 66"/>
                  <a:gd name="T5" fmla="*/ 32 h 32"/>
                  <a:gd name="T6" fmla="*/ 66 w 66"/>
                  <a:gd name="T7" fmla="*/ 12 h 32"/>
                  <a:gd name="T8" fmla="*/ 34 w 66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2"/>
                  <a:gd name="T17" fmla="*/ 66 w 66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2">
                    <a:moveTo>
                      <a:pt x="34" y="0"/>
                    </a:moveTo>
                    <a:lnTo>
                      <a:pt x="0" y="20"/>
                    </a:lnTo>
                    <a:lnTo>
                      <a:pt x="32" y="32"/>
                    </a:lnTo>
                    <a:lnTo>
                      <a:pt x="66" y="1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7B75"/>
              </a:solidFill>
              <a:ln w="0">
                <a:solidFill>
                  <a:srgbClr val="007B7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79" name="Freeform 5151"/>
              <p:cNvSpPr>
                <a:spLocks noChangeAspect="1"/>
              </p:cNvSpPr>
              <p:nvPr/>
            </p:nvSpPr>
            <p:spPr bwMode="auto">
              <a:xfrm>
                <a:off x="4108" y="2244"/>
                <a:ext cx="66" cy="32"/>
              </a:xfrm>
              <a:custGeom>
                <a:avLst/>
                <a:gdLst>
                  <a:gd name="T0" fmla="*/ 34 w 66"/>
                  <a:gd name="T1" fmla="*/ 0 h 32"/>
                  <a:gd name="T2" fmla="*/ 0 w 66"/>
                  <a:gd name="T3" fmla="*/ 20 h 32"/>
                  <a:gd name="T4" fmla="*/ 32 w 66"/>
                  <a:gd name="T5" fmla="*/ 32 h 32"/>
                  <a:gd name="T6" fmla="*/ 66 w 66"/>
                  <a:gd name="T7" fmla="*/ 12 h 32"/>
                  <a:gd name="T8" fmla="*/ 34 w 66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2"/>
                  <a:gd name="T17" fmla="*/ 66 w 66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2">
                    <a:moveTo>
                      <a:pt x="34" y="0"/>
                    </a:moveTo>
                    <a:lnTo>
                      <a:pt x="0" y="20"/>
                    </a:lnTo>
                    <a:lnTo>
                      <a:pt x="32" y="32"/>
                    </a:lnTo>
                    <a:lnTo>
                      <a:pt x="66" y="12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80" name="Freeform 5152"/>
              <p:cNvSpPr>
                <a:spLocks noChangeAspect="1"/>
              </p:cNvSpPr>
              <p:nvPr/>
            </p:nvSpPr>
            <p:spPr bwMode="auto">
              <a:xfrm>
                <a:off x="4140" y="2256"/>
                <a:ext cx="66" cy="32"/>
              </a:xfrm>
              <a:custGeom>
                <a:avLst/>
                <a:gdLst>
                  <a:gd name="T0" fmla="*/ 34 w 66"/>
                  <a:gd name="T1" fmla="*/ 0 h 32"/>
                  <a:gd name="T2" fmla="*/ 0 w 66"/>
                  <a:gd name="T3" fmla="*/ 20 h 32"/>
                  <a:gd name="T4" fmla="*/ 32 w 66"/>
                  <a:gd name="T5" fmla="*/ 32 h 32"/>
                  <a:gd name="T6" fmla="*/ 66 w 66"/>
                  <a:gd name="T7" fmla="*/ 12 h 32"/>
                  <a:gd name="T8" fmla="*/ 34 w 66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2"/>
                  <a:gd name="T17" fmla="*/ 66 w 66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2">
                    <a:moveTo>
                      <a:pt x="34" y="0"/>
                    </a:moveTo>
                    <a:lnTo>
                      <a:pt x="0" y="20"/>
                    </a:lnTo>
                    <a:lnTo>
                      <a:pt x="32" y="32"/>
                    </a:lnTo>
                    <a:lnTo>
                      <a:pt x="66" y="1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7B75"/>
              </a:solidFill>
              <a:ln w="0">
                <a:solidFill>
                  <a:srgbClr val="007B7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81" name="Freeform 5153"/>
              <p:cNvSpPr>
                <a:spLocks noChangeAspect="1"/>
              </p:cNvSpPr>
              <p:nvPr/>
            </p:nvSpPr>
            <p:spPr bwMode="auto">
              <a:xfrm>
                <a:off x="4140" y="2256"/>
                <a:ext cx="66" cy="32"/>
              </a:xfrm>
              <a:custGeom>
                <a:avLst/>
                <a:gdLst>
                  <a:gd name="T0" fmla="*/ 34 w 66"/>
                  <a:gd name="T1" fmla="*/ 0 h 32"/>
                  <a:gd name="T2" fmla="*/ 0 w 66"/>
                  <a:gd name="T3" fmla="*/ 20 h 32"/>
                  <a:gd name="T4" fmla="*/ 32 w 66"/>
                  <a:gd name="T5" fmla="*/ 32 h 32"/>
                  <a:gd name="T6" fmla="*/ 66 w 66"/>
                  <a:gd name="T7" fmla="*/ 12 h 32"/>
                  <a:gd name="T8" fmla="*/ 34 w 66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2"/>
                  <a:gd name="T17" fmla="*/ 66 w 66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2">
                    <a:moveTo>
                      <a:pt x="34" y="0"/>
                    </a:moveTo>
                    <a:lnTo>
                      <a:pt x="0" y="20"/>
                    </a:lnTo>
                    <a:lnTo>
                      <a:pt x="32" y="32"/>
                    </a:lnTo>
                    <a:lnTo>
                      <a:pt x="66" y="12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82" name="Freeform 5154"/>
              <p:cNvSpPr>
                <a:spLocks noChangeAspect="1"/>
              </p:cNvSpPr>
              <p:nvPr/>
            </p:nvSpPr>
            <p:spPr bwMode="auto">
              <a:xfrm>
                <a:off x="4172" y="2268"/>
                <a:ext cx="68" cy="32"/>
              </a:xfrm>
              <a:custGeom>
                <a:avLst/>
                <a:gdLst>
                  <a:gd name="T0" fmla="*/ 34 w 68"/>
                  <a:gd name="T1" fmla="*/ 0 h 32"/>
                  <a:gd name="T2" fmla="*/ 0 w 68"/>
                  <a:gd name="T3" fmla="*/ 20 h 32"/>
                  <a:gd name="T4" fmla="*/ 34 w 68"/>
                  <a:gd name="T5" fmla="*/ 32 h 32"/>
                  <a:gd name="T6" fmla="*/ 68 w 68"/>
                  <a:gd name="T7" fmla="*/ 12 h 32"/>
                  <a:gd name="T8" fmla="*/ 34 w 68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32"/>
                  <a:gd name="T17" fmla="*/ 68 w 68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32">
                    <a:moveTo>
                      <a:pt x="34" y="0"/>
                    </a:moveTo>
                    <a:lnTo>
                      <a:pt x="0" y="20"/>
                    </a:lnTo>
                    <a:lnTo>
                      <a:pt x="34" y="32"/>
                    </a:lnTo>
                    <a:lnTo>
                      <a:pt x="68" y="1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7C76"/>
              </a:solidFill>
              <a:ln w="0">
                <a:solidFill>
                  <a:srgbClr val="007C7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83" name="Freeform 5155"/>
              <p:cNvSpPr>
                <a:spLocks noChangeAspect="1"/>
              </p:cNvSpPr>
              <p:nvPr/>
            </p:nvSpPr>
            <p:spPr bwMode="auto">
              <a:xfrm>
                <a:off x="4172" y="2268"/>
                <a:ext cx="68" cy="32"/>
              </a:xfrm>
              <a:custGeom>
                <a:avLst/>
                <a:gdLst>
                  <a:gd name="T0" fmla="*/ 34 w 68"/>
                  <a:gd name="T1" fmla="*/ 0 h 32"/>
                  <a:gd name="T2" fmla="*/ 0 w 68"/>
                  <a:gd name="T3" fmla="*/ 20 h 32"/>
                  <a:gd name="T4" fmla="*/ 34 w 68"/>
                  <a:gd name="T5" fmla="*/ 32 h 32"/>
                  <a:gd name="T6" fmla="*/ 68 w 68"/>
                  <a:gd name="T7" fmla="*/ 12 h 32"/>
                  <a:gd name="T8" fmla="*/ 34 w 68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32"/>
                  <a:gd name="T17" fmla="*/ 68 w 68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32">
                    <a:moveTo>
                      <a:pt x="34" y="0"/>
                    </a:moveTo>
                    <a:lnTo>
                      <a:pt x="0" y="20"/>
                    </a:lnTo>
                    <a:lnTo>
                      <a:pt x="34" y="32"/>
                    </a:lnTo>
                    <a:lnTo>
                      <a:pt x="68" y="12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84" name="Freeform 5156"/>
              <p:cNvSpPr>
                <a:spLocks noChangeAspect="1"/>
              </p:cNvSpPr>
              <p:nvPr/>
            </p:nvSpPr>
            <p:spPr bwMode="auto">
              <a:xfrm>
                <a:off x="4206" y="2280"/>
                <a:ext cx="68" cy="34"/>
              </a:xfrm>
              <a:custGeom>
                <a:avLst/>
                <a:gdLst>
                  <a:gd name="T0" fmla="*/ 34 w 68"/>
                  <a:gd name="T1" fmla="*/ 0 h 34"/>
                  <a:gd name="T2" fmla="*/ 0 w 68"/>
                  <a:gd name="T3" fmla="*/ 20 h 34"/>
                  <a:gd name="T4" fmla="*/ 34 w 68"/>
                  <a:gd name="T5" fmla="*/ 34 h 34"/>
                  <a:gd name="T6" fmla="*/ 68 w 68"/>
                  <a:gd name="T7" fmla="*/ 12 h 34"/>
                  <a:gd name="T8" fmla="*/ 34 w 68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34"/>
                  <a:gd name="T17" fmla="*/ 68 w 68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34">
                    <a:moveTo>
                      <a:pt x="34" y="0"/>
                    </a:moveTo>
                    <a:lnTo>
                      <a:pt x="0" y="20"/>
                    </a:lnTo>
                    <a:lnTo>
                      <a:pt x="34" y="34"/>
                    </a:lnTo>
                    <a:lnTo>
                      <a:pt x="68" y="1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7D77"/>
              </a:solidFill>
              <a:ln w="0">
                <a:solidFill>
                  <a:srgbClr val="007D7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85" name="Freeform 5157"/>
              <p:cNvSpPr>
                <a:spLocks noChangeAspect="1"/>
              </p:cNvSpPr>
              <p:nvPr/>
            </p:nvSpPr>
            <p:spPr bwMode="auto">
              <a:xfrm>
                <a:off x="4206" y="2280"/>
                <a:ext cx="68" cy="34"/>
              </a:xfrm>
              <a:custGeom>
                <a:avLst/>
                <a:gdLst>
                  <a:gd name="T0" fmla="*/ 34 w 68"/>
                  <a:gd name="T1" fmla="*/ 0 h 34"/>
                  <a:gd name="T2" fmla="*/ 0 w 68"/>
                  <a:gd name="T3" fmla="*/ 20 h 34"/>
                  <a:gd name="T4" fmla="*/ 34 w 68"/>
                  <a:gd name="T5" fmla="*/ 34 h 34"/>
                  <a:gd name="T6" fmla="*/ 68 w 68"/>
                  <a:gd name="T7" fmla="*/ 12 h 34"/>
                  <a:gd name="T8" fmla="*/ 34 w 68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34"/>
                  <a:gd name="T17" fmla="*/ 68 w 68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34">
                    <a:moveTo>
                      <a:pt x="34" y="0"/>
                    </a:moveTo>
                    <a:lnTo>
                      <a:pt x="0" y="20"/>
                    </a:lnTo>
                    <a:lnTo>
                      <a:pt x="34" y="34"/>
                    </a:lnTo>
                    <a:lnTo>
                      <a:pt x="68" y="12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86" name="Freeform 5158"/>
              <p:cNvSpPr>
                <a:spLocks noChangeAspect="1"/>
              </p:cNvSpPr>
              <p:nvPr/>
            </p:nvSpPr>
            <p:spPr bwMode="auto">
              <a:xfrm>
                <a:off x="4240" y="2292"/>
                <a:ext cx="68" cy="36"/>
              </a:xfrm>
              <a:custGeom>
                <a:avLst/>
                <a:gdLst>
                  <a:gd name="T0" fmla="*/ 34 w 68"/>
                  <a:gd name="T1" fmla="*/ 0 h 36"/>
                  <a:gd name="T2" fmla="*/ 0 w 68"/>
                  <a:gd name="T3" fmla="*/ 22 h 36"/>
                  <a:gd name="T4" fmla="*/ 34 w 68"/>
                  <a:gd name="T5" fmla="*/ 36 h 36"/>
                  <a:gd name="T6" fmla="*/ 68 w 68"/>
                  <a:gd name="T7" fmla="*/ 14 h 36"/>
                  <a:gd name="T8" fmla="*/ 34 w 68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36"/>
                  <a:gd name="T17" fmla="*/ 68 w 68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36">
                    <a:moveTo>
                      <a:pt x="34" y="0"/>
                    </a:moveTo>
                    <a:lnTo>
                      <a:pt x="0" y="22"/>
                    </a:lnTo>
                    <a:lnTo>
                      <a:pt x="34" y="36"/>
                    </a:lnTo>
                    <a:lnTo>
                      <a:pt x="68" y="1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7F78"/>
              </a:solidFill>
              <a:ln w="0">
                <a:solidFill>
                  <a:srgbClr val="007F7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87" name="Freeform 5159"/>
              <p:cNvSpPr>
                <a:spLocks noChangeAspect="1"/>
              </p:cNvSpPr>
              <p:nvPr/>
            </p:nvSpPr>
            <p:spPr bwMode="auto">
              <a:xfrm>
                <a:off x="4240" y="2292"/>
                <a:ext cx="68" cy="36"/>
              </a:xfrm>
              <a:custGeom>
                <a:avLst/>
                <a:gdLst>
                  <a:gd name="T0" fmla="*/ 34 w 68"/>
                  <a:gd name="T1" fmla="*/ 0 h 36"/>
                  <a:gd name="T2" fmla="*/ 0 w 68"/>
                  <a:gd name="T3" fmla="*/ 22 h 36"/>
                  <a:gd name="T4" fmla="*/ 34 w 68"/>
                  <a:gd name="T5" fmla="*/ 36 h 36"/>
                  <a:gd name="T6" fmla="*/ 68 w 68"/>
                  <a:gd name="T7" fmla="*/ 14 h 36"/>
                  <a:gd name="T8" fmla="*/ 34 w 68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36"/>
                  <a:gd name="T17" fmla="*/ 68 w 68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36">
                    <a:moveTo>
                      <a:pt x="34" y="0"/>
                    </a:moveTo>
                    <a:lnTo>
                      <a:pt x="0" y="22"/>
                    </a:lnTo>
                    <a:lnTo>
                      <a:pt x="34" y="36"/>
                    </a:lnTo>
                    <a:lnTo>
                      <a:pt x="68" y="14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27" name="Group 5361"/>
            <p:cNvGrpSpPr>
              <a:grpSpLocks noChangeAspect="1"/>
            </p:cNvGrpSpPr>
            <p:nvPr/>
          </p:nvGrpSpPr>
          <p:grpSpPr bwMode="auto">
            <a:xfrm>
              <a:off x="3574" y="1470"/>
              <a:ext cx="1864" cy="1184"/>
              <a:chOff x="3574" y="1470"/>
              <a:chExt cx="1864" cy="1184"/>
            </a:xfrm>
          </p:grpSpPr>
          <p:sp>
            <p:nvSpPr>
              <p:cNvPr id="20788" name="Freeform 5161"/>
              <p:cNvSpPr>
                <a:spLocks noChangeAspect="1"/>
              </p:cNvSpPr>
              <p:nvPr/>
            </p:nvSpPr>
            <p:spPr bwMode="auto">
              <a:xfrm>
                <a:off x="4274" y="2306"/>
                <a:ext cx="68" cy="38"/>
              </a:xfrm>
              <a:custGeom>
                <a:avLst/>
                <a:gdLst>
                  <a:gd name="T0" fmla="*/ 34 w 68"/>
                  <a:gd name="T1" fmla="*/ 0 h 38"/>
                  <a:gd name="T2" fmla="*/ 0 w 68"/>
                  <a:gd name="T3" fmla="*/ 22 h 38"/>
                  <a:gd name="T4" fmla="*/ 36 w 68"/>
                  <a:gd name="T5" fmla="*/ 38 h 38"/>
                  <a:gd name="T6" fmla="*/ 68 w 68"/>
                  <a:gd name="T7" fmla="*/ 16 h 38"/>
                  <a:gd name="T8" fmla="*/ 34 w 68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38"/>
                  <a:gd name="T17" fmla="*/ 68 w 68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38">
                    <a:moveTo>
                      <a:pt x="34" y="0"/>
                    </a:moveTo>
                    <a:lnTo>
                      <a:pt x="0" y="22"/>
                    </a:lnTo>
                    <a:lnTo>
                      <a:pt x="36" y="38"/>
                    </a:lnTo>
                    <a:lnTo>
                      <a:pt x="68" y="1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8278"/>
              </a:solidFill>
              <a:ln w="0">
                <a:solidFill>
                  <a:srgbClr val="00827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789" name="Freeform 5162"/>
              <p:cNvSpPr>
                <a:spLocks noChangeAspect="1"/>
              </p:cNvSpPr>
              <p:nvPr/>
            </p:nvSpPr>
            <p:spPr bwMode="auto">
              <a:xfrm>
                <a:off x="4274" y="2306"/>
                <a:ext cx="68" cy="38"/>
              </a:xfrm>
              <a:custGeom>
                <a:avLst/>
                <a:gdLst>
                  <a:gd name="T0" fmla="*/ 34 w 68"/>
                  <a:gd name="T1" fmla="*/ 0 h 38"/>
                  <a:gd name="T2" fmla="*/ 0 w 68"/>
                  <a:gd name="T3" fmla="*/ 22 h 38"/>
                  <a:gd name="T4" fmla="*/ 36 w 68"/>
                  <a:gd name="T5" fmla="*/ 38 h 38"/>
                  <a:gd name="T6" fmla="*/ 68 w 68"/>
                  <a:gd name="T7" fmla="*/ 16 h 38"/>
                  <a:gd name="T8" fmla="*/ 34 w 68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38"/>
                  <a:gd name="T17" fmla="*/ 68 w 68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38">
                    <a:moveTo>
                      <a:pt x="34" y="0"/>
                    </a:moveTo>
                    <a:lnTo>
                      <a:pt x="0" y="22"/>
                    </a:lnTo>
                    <a:lnTo>
                      <a:pt x="36" y="38"/>
                    </a:lnTo>
                    <a:lnTo>
                      <a:pt x="68" y="16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790" name="Freeform 5163"/>
              <p:cNvSpPr>
                <a:spLocks noChangeAspect="1"/>
              </p:cNvSpPr>
              <p:nvPr/>
            </p:nvSpPr>
            <p:spPr bwMode="auto">
              <a:xfrm>
                <a:off x="4310" y="2322"/>
                <a:ext cx="68" cy="38"/>
              </a:xfrm>
              <a:custGeom>
                <a:avLst/>
                <a:gdLst>
                  <a:gd name="T0" fmla="*/ 32 w 68"/>
                  <a:gd name="T1" fmla="*/ 0 h 38"/>
                  <a:gd name="T2" fmla="*/ 0 w 68"/>
                  <a:gd name="T3" fmla="*/ 22 h 38"/>
                  <a:gd name="T4" fmla="*/ 36 w 68"/>
                  <a:gd name="T5" fmla="*/ 38 h 38"/>
                  <a:gd name="T6" fmla="*/ 68 w 68"/>
                  <a:gd name="T7" fmla="*/ 16 h 38"/>
                  <a:gd name="T8" fmla="*/ 32 w 68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38"/>
                  <a:gd name="T17" fmla="*/ 68 w 68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38">
                    <a:moveTo>
                      <a:pt x="32" y="0"/>
                    </a:moveTo>
                    <a:lnTo>
                      <a:pt x="0" y="22"/>
                    </a:lnTo>
                    <a:lnTo>
                      <a:pt x="36" y="38"/>
                    </a:lnTo>
                    <a:lnTo>
                      <a:pt x="68" y="16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8578"/>
              </a:solidFill>
              <a:ln w="0">
                <a:solidFill>
                  <a:srgbClr val="008578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791" name="Freeform 5164"/>
              <p:cNvSpPr>
                <a:spLocks noChangeAspect="1"/>
              </p:cNvSpPr>
              <p:nvPr/>
            </p:nvSpPr>
            <p:spPr bwMode="auto">
              <a:xfrm>
                <a:off x="4310" y="2322"/>
                <a:ext cx="68" cy="38"/>
              </a:xfrm>
              <a:custGeom>
                <a:avLst/>
                <a:gdLst>
                  <a:gd name="T0" fmla="*/ 32 w 68"/>
                  <a:gd name="T1" fmla="*/ 0 h 38"/>
                  <a:gd name="T2" fmla="*/ 0 w 68"/>
                  <a:gd name="T3" fmla="*/ 22 h 38"/>
                  <a:gd name="T4" fmla="*/ 36 w 68"/>
                  <a:gd name="T5" fmla="*/ 38 h 38"/>
                  <a:gd name="T6" fmla="*/ 68 w 68"/>
                  <a:gd name="T7" fmla="*/ 16 h 38"/>
                  <a:gd name="T8" fmla="*/ 32 w 68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38"/>
                  <a:gd name="T17" fmla="*/ 68 w 68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38">
                    <a:moveTo>
                      <a:pt x="32" y="0"/>
                    </a:moveTo>
                    <a:lnTo>
                      <a:pt x="0" y="22"/>
                    </a:lnTo>
                    <a:lnTo>
                      <a:pt x="36" y="38"/>
                    </a:lnTo>
                    <a:lnTo>
                      <a:pt x="68" y="16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792" name="Freeform 5165"/>
              <p:cNvSpPr>
                <a:spLocks noChangeAspect="1"/>
              </p:cNvSpPr>
              <p:nvPr/>
            </p:nvSpPr>
            <p:spPr bwMode="auto">
              <a:xfrm>
                <a:off x="4346" y="2338"/>
                <a:ext cx="68" cy="40"/>
              </a:xfrm>
              <a:custGeom>
                <a:avLst/>
                <a:gdLst>
                  <a:gd name="T0" fmla="*/ 32 w 68"/>
                  <a:gd name="T1" fmla="*/ 0 h 40"/>
                  <a:gd name="T2" fmla="*/ 0 w 68"/>
                  <a:gd name="T3" fmla="*/ 22 h 40"/>
                  <a:gd name="T4" fmla="*/ 36 w 68"/>
                  <a:gd name="T5" fmla="*/ 40 h 40"/>
                  <a:gd name="T6" fmla="*/ 68 w 68"/>
                  <a:gd name="T7" fmla="*/ 16 h 40"/>
                  <a:gd name="T8" fmla="*/ 32 w 68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40"/>
                  <a:gd name="T17" fmla="*/ 68 w 68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40">
                    <a:moveTo>
                      <a:pt x="32" y="0"/>
                    </a:moveTo>
                    <a:lnTo>
                      <a:pt x="0" y="22"/>
                    </a:lnTo>
                    <a:lnTo>
                      <a:pt x="36" y="40"/>
                    </a:lnTo>
                    <a:lnTo>
                      <a:pt x="68" y="16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28877"/>
              </a:solidFill>
              <a:ln w="0">
                <a:solidFill>
                  <a:srgbClr val="02887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793" name="Freeform 5166"/>
              <p:cNvSpPr>
                <a:spLocks noChangeAspect="1"/>
              </p:cNvSpPr>
              <p:nvPr/>
            </p:nvSpPr>
            <p:spPr bwMode="auto">
              <a:xfrm>
                <a:off x="4346" y="2338"/>
                <a:ext cx="68" cy="40"/>
              </a:xfrm>
              <a:custGeom>
                <a:avLst/>
                <a:gdLst>
                  <a:gd name="T0" fmla="*/ 32 w 68"/>
                  <a:gd name="T1" fmla="*/ 0 h 40"/>
                  <a:gd name="T2" fmla="*/ 0 w 68"/>
                  <a:gd name="T3" fmla="*/ 22 h 40"/>
                  <a:gd name="T4" fmla="*/ 36 w 68"/>
                  <a:gd name="T5" fmla="*/ 40 h 40"/>
                  <a:gd name="T6" fmla="*/ 68 w 68"/>
                  <a:gd name="T7" fmla="*/ 16 h 40"/>
                  <a:gd name="T8" fmla="*/ 32 w 68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40"/>
                  <a:gd name="T17" fmla="*/ 68 w 68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40">
                    <a:moveTo>
                      <a:pt x="32" y="0"/>
                    </a:moveTo>
                    <a:lnTo>
                      <a:pt x="0" y="22"/>
                    </a:lnTo>
                    <a:lnTo>
                      <a:pt x="36" y="40"/>
                    </a:lnTo>
                    <a:lnTo>
                      <a:pt x="68" y="16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794" name="Freeform 5167"/>
              <p:cNvSpPr>
                <a:spLocks noChangeAspect="1"/>
              </p:cNvSpPr>
              <p:nvPr/>
            </p:nvSpPr>
            <p:spPr bwMode="auto">
              <a:xfrm>
                <a:off x="4382" y="2354"/>
                <a:ext cx="70" cy="44"/>
              </a:xfrm>
              <a:custGeom>
                <a:avLst/>
                <a:gdLst>
                  <a:gd name="T0" fmla="*/ 32 w 70"/>
                  <a:gd name="T1" fmla="*/ 0 h 44"/>
                  <a:gd name="T2" fmla="*/ 0 w 70"/>
                  <a:gd name="T3" fmla="*/ 24 h 44"/>
                  <a:gd name="T4" fmla="*/ 36 w 70"/>
                  <a:gd name="T5" fmla="*/ 44 h 44"/>
                  <a:gd name="T6" fmla="*/ 70 w 70"/>
                  <a:gd name="T7" fmla="*/ 20 h 44"/>
                  <a:gd name="T8" fmla="*/ 32 w 70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44"/>
                  <a:gd name="T17" fmla="*/ 70 w 70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44">
                    <a:moveTo>
                      <a:pt x="32" y="0"/>
                    </a:moveTo>
                    <a:lnTo>
                      <a:pt x="0" y="24"/>
                    </a:lnTo>
                    <a:lnTo>
                      <a:pt x="36" y="44"/>
                    </a:lnTo>
                    <a:lnTo>
                      <a:pt x="70" y="2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78C77"/>
              </a:solidFill>
              <a:ln w="0">
                <a:solidFill>
                  <a:srgbClr val="078C7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795" name="Freeform 5168"/>
              <p:cNvSpPr>
                <a:spLocks noChangeAspect="1"/>
              </p:cNvSpPr>
              <p:nvPr/>
            </p:nvSpPr>
            <p:spPr bwMode="auto">
              <a:xfrm>
                <a:off x="4382" y="2354"/>
                <a:ext cx="70" cy="44"/>
              </a:xfrm>
              <a:custGeom>
                <a:avLst/>
                <a:gdLst>
                  <a:gd name="T0" fmla="*/ 32 w 70"/>
                  <a:gd name="T1" fmla="*/ 0 h 44"/>
                  <a:gd name="T2" fmla="*/ 0 w 70"/>
                  <a:gd name="T3" fmla="*/ 24 h 44"/>
                  <a:gd name="T4" fmla="*/ 36 w 70"/>
                  <a:gd name="T5" fmla="*/ 44 h 44"/>
                  <a:gd name="T6" fmla="*/ 70 w 70"/>
                  <a:gd name="T7" fmla="*/ 20 h 44"/>
                  <a:gd name="T8" fmla="*/ 32 w 70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44"/>
                  <a:gd name="T17" fmla="*/ 70 w 70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44">
                    <a:moveTo>
                      <a:pt x="32" y="0"/>
                    </a:moveTo>
                    <a:lnTo>
                      <a:pt x="0" y="24"/>
                    </a:lnTo>
                    <a:lnTo>
                      <a:pt x="36" y="44"/>
                    </a:lnTo>
                    <a:lnTo>
                      <a:pt x="70" y="20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796" name="Freeform 5169"/>
              <p:cNvSpPr>
                <a:spLocks noChangeAspect="1"/>
              </p:cNvSpPr>
              <p:nvPr/>
            </p:nvSpPr>
            <p:spPr bwMode="auto">
              <a:xfrm>
                <a:off x="4418" y="2374"/>
                <a:ext cx="70" cy="44"/>
              </a:xfrm>
              <a:custGeom>
                <a:avLst/>
                <a:gdLst>
                  <a:gd name="T0" fmla="*/ 34 w 70"/>
                  <a:gd name="T1" fmla="*/ 0 h 44"/>
                  <a:gd name="T2" fmla="*/ 0 w 70"/>
                  <a:gd name="T3" fmla="*/ 24 h 44"/>
                  <a:gd name="T4" fmla="*/ 38 w 70"/>
                  <a:gd name="T5" fmla="*/ 44 h 44"/>
                  <a:gd name="T6" fmla="*/ 70 w 70"/>
                  <a:gd name="T7" fmla="*/ 22 h 44"/>
                  <a:gd name="T8" fmla="*/ 34 w 70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44"/>
                  <a:gd name="T17" fmla="*/ 70 w 70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44">
                    <a:moveTo>
                      <a:pt x="34" y="0"/>
                    </a:moveTo>
                    <a:lnTo>
                      <a:pt x="0" y="24"/>
                    </a:lnTo>
                    <a:lnTo>
                      <a:pt x="38" y="44"/>
                    </a:lnTo>
                    <a:lnTo>
                      <a:pt x="70" y="2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C8F75"/>
              </a:solidFill>
              <a:ln w="0">
                <a:solidFill>
                  <a:srgbClr val="0C8F7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797" name="Freeform 5170"/>
              <p:cNvSpPr>
                <a:spLocks noChangeAspect="1"/>
              </p:cNvSpPr>
              <p:nvPr/>
            </p:nvSpPr>
            <p:spPr bwMode="auto">
              <a:xfrm>
                <a:off x="4418" y="2374"/>
                <a:ext cx="70" cy="44"/>
              </a:xfrm>
              <a:custGeom>
                <a:avLst/>
                <a:gdLst>
                  <a:gd name="T0" fmla="*/ 34 w 70"/>
                  <a:gd name="T1" fmla="*/ 0 h 44"/>
                  <a:gd name="T2" fmla="*/ 0 w 70"/>
                  <a:gd name="T3" fmla="*/ 24 h 44"/>
                  <a:gd name="T4" fmla="*/ 38 w 70"/>
                  <a:gd name="T5" fmla="*/ 44 h 44"/>
                  <a:gd name="T6" fmla="*/ 70 w 70"/>
                  <a:gd name="T7" fmla="*/ 22 h 44"/>
                  <a:gd name="T8" fmla="*/ 34 w 70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44"/>
                  <a:gd name="T17" fmla="*/ 70 w 70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44">
                    <a:moveTo>
                      <a:pt x="34" y="0"/>
                    </a:moveTo>
                    <a:lnTo>
                      <a:pt x="0" y="24"/>
                    </a:lnTo>
                    <a:lnTo>
                      <a:pt x="38" y="44"/>
                    </a:lnTo>
                    <a:lnTo>
                      <a:pt x="70" y="22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798" name="Freeform 5171"/>
              <p:cNvSpPr>
                <a:spLocks noChangeAspect="1"/>
              </p:cNvSpPr>
              <p:nvPr/>
            </p:nvSpPr>
            <p:spPr bwMode="auto">
              <a:xfrm>
                <a:off x="4456" y="2396"/>
                <a:ext cx="70" cy="44"/>
              </a:xfrm>
              <a:custGeom>
                <a:avLst/>
                <a:gdLst>
                  <a:gd name="T0" fmla="*/ 32 w 70"/>
                  <a:gd name="T1" fmla="*/ 0 h 44"/>
                  <a:gd name="T2" fmla="*/ 0 w 70"/>
                  <a:gd name="T3" fmla="*/ 22 h 44"/>
                  <a:gd name="T4" fmla="*/ 38 w 70"/>
                  <a:gd name="T5" fmla="*/ 44 h 44"/>
                  <a:gd name="T6" fmla="*/ 70 w 70"/>
                  <a:gd name="T7" fmla="*/ 22 h 44"/>
                  <a:gd name="T8" fmla="*/ 32 w 70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44"/>
                  <a:gd name="T17" fmla="*/ 70 w 70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44">
                    <a:moveTo>
                      <a:pt x="32" y="0"/>
                    </a:moveTo>
                    <a:lnTo>
                      <a:pt x="0" y="22"/>
                    </a:lnTo>
                    <a:lnTo>
                      <a:pt x="38" y="44"/>
                    </a:lnTo>
                    <a:lnTo>
                      <a:pt x="70" y="2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109374"/>
              </a:solidFill>
              <a:ln w="0">
                <a:solidFill>
                  <a:srgbClr val="10937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799" name="Freeform 5172"/>
              <p:cNvSpPr>
                <a:spLocks noChangeAspect="1"/>
              </p:cNvSpPr>
              <p:nvPr/>
            </p:nvSpPr>
            <p:spPr bwMode="auto">
              <a:xfrm>
                <a:off x="4456" y="2396"/>
                <a:ext cx="70" cy="44"/>
              </a:xfrm>
              <a:custGeom>
                <a:avLst/>
                <a:gdLst>
                  <a:gd name="T0" fmla="*/ 32 w 70"/>
                  <a:gd name="T1" fmla="*/ 0 h 44"/>
                  <a:gd name="T2" fmla="*/ 0 w 70"/>
                  <a:gd name="T3" fmla="*/ 22 h 44"/>
                  <a:gd name="T4" fmla="*/ 38 w 70"/>
                  <a:gd name="T5" fmla="*/ 44 h 44"/>
                  <a:gd name="T6" fmla="*/ 70 w 70"/>
                  <a:gd name="T7" fmla="*/ 22 h 44"/>
                  <a:gd name="T8" fmla="*/ 32 w 70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44"/>
                  <a:gd name="T17" fmla="*/ 70 w 70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44">
                    <a:moveTo>
                      <a:pt x="32" y="0"/>
                    </a:moveTo>
                    <a:lnTo>
                      <a:pt x="0" y="22"/>
                    </a:lnTo>
                    <a:lnTo>
                      <a:pt x="38" y="44"/>
                    </a:lnTo>
                    <a:lnTo>
                      <a:pt x="70" y="22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00" name="Freeform 5173"/>
              <p:cNvSpPr>
                <a:spLocks noChangeAspect="1"/>
              </p:cNvSpPr>
              <p:nvPr/>
            </p:nvSpPr>
            <p:spPr bwMode="auto">
              <a:xfrm>
                <a:off x="4494" y="2418"/>
                <a:ext cx="72" cy="46"/>
              </a:xfrm>
              <a:custGeom>
                <a:avLst/>
                <a:gdLst>
                  <a:gd name="T0" fmla="*/ 32 w 72"/>
                  <a:gd name="T1" fmla="*/ 0 h 46"/>
                  <a:gd name="T2" fmla="*/ 0 w 72"/>
                  <a:gd name="T3" fmla="*/ 22 h 46"/>
                  <a:gd name="T4" fmla="*/ 38 w 72"/>
                  <a:gd name="T5" fmla="*/ 46 h 46"/>
                  <a:gd name="T6" fmla="*/ 72 w 72"/>
                  <a:gd name="T7" fmla="*/ 24 h 46"/>
                  <a:gd name="T8" fmla="*/ 32 w 72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46"/>
                  <a:gd name="T17" fmla="*/ 72 w 72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46">
                    <a:moveTo>
                      <a:pt x="32" y="0"/>
                    </a:moveTo>
                    <a:lnTo>
                      <a:pt x="0" y="22"/>
                    </a:lnTo>
                    <a:lnTo>
                      <a:pt x="38" y="46"/>
                    </a:lnTo>
                    <a:lnTo>
                      <a:pt x="72" y="24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129672"/>
              </a:solidFill>
              <a:ln w="0">
                <a:solidFill>
                  <a:srgbClr val="12967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01" name="Freeform 5174"/>
              <p:cNvSpPr>
                <a:spLocks noChangeAspect="1"/>
              </p:cNvSpPr>
              <p:nvPr/>
            </p:nvSpPr>
            <p:spPr bwMode="auto">
              <a:xfrm>
                <a:off x="4494" y="2418"/>
                <a:ext cx="72" cy="46"/>
              </a:xfrm>
              <a:custGeom>
                <a:avLst/>
                <a:gdLst>
                  <a:gd name="T0" fmla="*/ 32 w 72"/>
                  <a:gd name="T1" fmla="*/ 0 h 46"/>
                  <a:gd name="T2" fmla="*/ 0 w 72"/>
                  <a:gd name="T3" fmla="*/ 22 h 46"/>
                  <a:gd name="T4" fmla="*/ 38 w 72"/>
                  <a:gd name="T5" fmla="*/ 46 h 46"/>
                  <a:gd name="T6" fmla="*/ 72 w 72"/>
                  <a:gd name="T7" fmla="*/ 24 h 46"/>
                  <a:gd name="T8" fmla="*/ 32 w 72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46"/>
                  <a:gd name="T17" fmla="*/ 72 w 72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46">
                    <a:moveTo>
                      <a:pt x="32" y="0"/>
                    </a:moveTo>
                    <a:lnTo>
                      <a:pt x="0" y="22"/>
                    </a:lnTo>
                    <a:lnTo>
                      <a:pt x="38" y="46"/>
                    </a:lnTo>
                    <a:lnTo>
                      <a:pt x="72" y="24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02" name="Freeform 5175"/>
              <p:cNvSpPr>
                <a:spLocks noChangeAspect="1"/>
              </p:cNvSpPr>
              <p:nvPr/>
            </p:nvSpPr>
            <p:spPr bwMode="auto">
              <a:xfrm>
                <a:off x="4532" y="2442"/>
                <a:ext cx="72" cy="48"/>
              </a:xfrm>
              <a:custGeom>
                <a:avLst/>
                <a:gdLst>
                  <a:gd name="T0" fmla="*/ 34 w 72"/>
                  <a:gd name="T1" fmla="*/ 0 h 48"/>
                  <a:gd name="T2" fmla="*/ 0 w 72"/>
                  <a:gd name="T3" fmla="*/ 22 h 48"/>
                  <a:gd name="T4" fmla="*/ 40 w 72"/>
                  <a:gd name="T5" fmla="*/ 48 h 48"/>
                  <a:gd name="T6" fmla="*/ 72 w 72"/>
                  <a:gd name="T7" fmla="*/ 24 h 48"/>
                  <a:gd name="T8" fmla="*/ 34 w 72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48"/>
                  <a:gd name="T17" fmla="*/ 72 w 72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48">
                    <a:moveTo>
                      <a:pt x="34" y="0"/>
                    </a:moveTo>
                    <a:lnTo>
                      <a:pt x="0" y="22"/>
                    </a:lnTo>
                    <a:lnTo>
                      <a:pt x="40" y="48"/>
                    </a:lnTo>
                    <a:lnTo>
                      <a:pt x="72" y="2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139870"/>
              </a:solidFill>
              <a:ln w="0">
                <a:solidFill>
                  <a:srgbClr val="1398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03" name="Freeform 5176"/>
              <p:cNvSpPr>
                <a:spLocks noChangeAspect="1"/>
              </p:cNvSpPr>
              <p:nvPr/>
            </p:nvSpPr>
            <p:spPr bwMode="auto">
              <a:xfrm>
                <a:off x="4532" y="2442"/>
                <a:ext cx="72" cy="48"/>
              </a:xfrm>
              <a:custGeom>
                <a:avLst/>
                <a:gdLst>
                  <a:gd name="T0" fmla="*/ 34 w 72"/>
                  <a:gd name="T1" fmla="*/ 0 h 48"/>
                  <a:gd name="T2" fmla="*/ 0 w 72"/>
                  <a:gd name="T3" fmla="*/ 22 h 48"/>
                  <a:gd name="T4" fmla="*/ 40 w 72"/>
                  <a:gd name="T5" fmla="*/ 48 h 48"/>
                  <a:gd name="T6" fmla="*/ 72 w 72"/>
                  <a:gd name="T7" fmla="*/ 24 h 48"/>
                  <a:gd name="T8" fmla="*/ 34 w 72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48"/>
                  <a:gd name="T17" fmla="*/ 72 w 72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48">
                    <a:moveTo>
                      <a:pt x="34" y="0"/>
                    </a:moveTo>
                    <a:lnTo>
                      <a:pt x="0" y="22"/>
                    </a:lnTo>
                    <a:lnTo>
                      <a:pt x="40" y="48"/>
                    </a:lnTo>
                    <a:lnTo>
                      <a:pt x="72" y="24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04" name="Freeform 5177"/>
              <p:cNvSpPr>
                <a:spLocks noChangeAspect="1"/>
              </p:cNvSpPr>
              <p:nvPr/>
            </p:nvSpPr>
            <p:spPr bwMode="auto">
              <a:xfrm>
                <a:off x="4572" y="2466"/>
                <a:ext cx="72" cy="48"/>
              </a:xfrm>
              <a:custGeom>
                <a:avLst/>
                <a:gdLst>
                  <a:gd name="T0" fmla="*/ 32 w 72"/>
                  <a:gd name="T1" fmla="*/ 0 h 48"/>
                  <a:gd name="T2" fmla="*/ 0 w 72"/>
                  <a:gd name="T3" fmla="*/ 24 h 48"/>
                  <a:gd name="T4" fmla="*/ 40 w 72"/>
                  <a:gd name="T5" fmla="*/ 48 h 48"/>
                  <a:gd name="T6" fmla="*/ 72 w 72"/>
                  <a:gd name="T7" fmla="*/ 24 h 48"/>
                  <a:gd name="T8" fmla="*/ 32 w 72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48"/>
                  <a:gd name="T17" fmla="*/ 72 w 72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48">
                    <a:moveTo>
                      <a:pt x="32" y="0"/>
                    </a:moveTo>
                    <a:lnTo>
                      <a:pt x="0" y="24"/>
                    </a:lnTo>
                    <a:lnTo>
                      <a:pt x="40" y="48"/>
                    </a:lnTo>
                    <a:lnTo>
                      <a:pt x="72" y="24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11986F"/>
              </a:solidFill>
              <a:ln w="0">
                <a:solidFill>
                  <a:srgbClr val="1198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05" name="Freeform 5178"/>
              <p:cNvSpPr>
                <a:spLocks noChangeAspect="1"/>
              </p:cNvSpPr>
              <p:nvPr/>
            </p:nvSpPr>
            <p:spPr bwMode="auto">
              <a:xfrm>
                <a:off x="4572" y="2466"/>
                <a:ext cx="72" cy="48"/>
              </a:xfrm>
              <a:custGeom>
                <a:avLst/>
                <a:gdLst>
                  <a:gd name="T0" fmla="*/ 32 w 72"/>
                  <a:gd name="T1" fmla="*/ 0 h 48"/>
                  <a:gd name="T2" fmla="*/ 0 w 72"/>
                  <a:gd name="T3" fmla="*/ 24 h 48"/>
                  <a:gd name="T4" fmla="*/ 40 w 72"/>
                  <a:gd name="T5" fmla="*/ 48 h 48"/>
                  <a:gd name="T6" fmla="*/ 72 w 72"/>
                  <a:gd name="T7" fmla="*/ 24 h 48"/>
                  <a:gd name="T8" fmla="*/ 32 w 72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48"/>
                  <a:gd name="T17" fmla="*/ 72 w 72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48">
                    <a:moveTo>
                      <a:pt x="32" y="0"/>
                    </a:moveTo>
                    <a:lnTo>
                      <a:pt x="0" y="24"/>
                    </a:lnTo>
                    <a:lnTo>
                      <a:pt x="40" y="48"/>
                    </a:lnTo>
                    <a:lnTo>
                      <a:pt x="72" y="24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06" name="Freeform 5179"/>
              <p:cNvSpPr>
                <a:spLocks noChangeAspect="1"/>
              </p:cNvSpPr>
              <p:nvPr/>
            </p:nvSpPr>
            <p:spPr bwMode="auto">
              <a:xfrm>
                <a:off x="4612" y="2490"/>
                <a:ext cx="72" cy="48"/>
              </a:xfrm>
              <a:custGeom>
                <a:avLst/>
                <a:gdLst>
                  <a:gd name="T0" fmla="*/ 32 w 72"/>
                  <a:gd name="T1" fmla="*/ 0 h 48"/>
                  <a:gd name="T2" fmla="*/ 0 w 72"/>
                  <a:gd name="T3" fmla="*/ 24 h 48"/>
                  <a:gd name="T4" fmla="*/ 40 w 72"/>
                  <a:gd name="T5" fmla="*/ 48 h 48"/>
                  <a:gd name="T6" fmla="*/ 72 w 72"/>
                  <a:gd name="T7" fmla="*/ 24 h 48"/>
                  <a:gd name="T8" fmla="*/ 32 w 72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48"/>
                  <a:gd name="T17" fmla="*/ 72 w 72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48">
                    <a:moveTo>
                      <a:pt x="32" y="0"/>
                    </a:moveTo>
                    <a:lnTo>
                      <a:pt x="0" y="24"/>
                    </a:lnTo>
                    <a:lnTo>
                      <a:pt x="40" y="48"/>
                    </a:lnTo>
                    <a:lnTo>
                      <a:pt x="72" y="24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C966E"/>
              </a:solidFill>
              <a:ln w="0">
                <a:solidFill>
                  <a:srgbClr val="0C966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07" name="Freeform 5180"/>
              <p:cNvSpPr>
                <a:spLocks noChangeAspect="1"/>
              </p:cNvSpPr>
              <p:nvPr/>
            </p:nvSpPr>
            <p:spPr bwMode="auto">
              <a:xfrm>
                <a:off x="4612" y="2490"/>
                <a:ext cx="72" cy="48"/>
              </a:xfrm>
              <a:custGeom>
                <a:avLst/>
                <a:gdLst>
                  <a:gd name="T0" fmla="*/ 32 w 72"/>
                  <a:gd name="T1" fmla="*/ 0 h 48"/>
                  <a:gd name="T2" fmla="*/ 0 w 72"/>
                  <a:gd name="T3" fmla="*/ 24 h 48"/>
                  <a:gd name="T4" fmla="*/ 40 w 72"/>
                  <a:gd name="T5" fmla="*/ 48 h 48"/>
                  <a:gd name="T6" fmla="*/ 72 w 72"/>
                  <a:gd name="T7" fmla="*/ 24 h 48"/>
                  <a:gd name="T8" fmla="*/ 32 w 72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48"/>
                  <a:gd name="T17" fmla="*/ 72 w 72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48">
                    <a:moveTo>
                      <a:pt x="32" y="0"/>
                    </a:moveTo>
                    <a:lnTo>
                      <a:pt x="0" y="24"/>
                    </a:lnTo>
                    <a:lnTo>
                      <a:pt x="40" y="48"/>
                    </a:lnTo>
                    <a:lnTo>
                      <a:pt x="72" y="24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08" name="Freeform 5181"/>
              <p:cNvSpPr>
                <a:spLocks noChangeAspect="1"/>
              </p:cNvSpPr>
              <p:nvPr/>
            </p:nvSpPr>
            <p:spPr bwMode="auto">
              <a:xfrm>
                <a:off x="4652" y="2514"/>
                <a:ext cx="72" cy="48"/>
              </a:xfrm>
              <a:custGeom>
                <a:avLst/>
                <a:gdLst>
                  <a:gd name="T0" fmla="*/ 32 w 72"/>
                  <a:gd name="T1" fmla="*/ 0 h 48"/>
                  <a:gd name="T2" fmla="*/ 0 w 72"/>
                  <a:gd name="T3" fmla="*/ 24 h 48"/>
                  <a:gd name="T4" fmla="*/ 40 w 72"/>
                  <a:gd name="T5" fmla="*/ 48 h 48"/>
                  <a:gd name="T6" fmla="*/ 72 w 72"/>
                  <a:gd name="T7" fmla="*/ 24 h 48"/>
                  <a:gd name="T8" fmla="*/ 32 w 72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48"/>
                  <a:gd name="T17" fmla="*/ 72 w 72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48">
                    <a:moveTo>
                      <a:pt x="32" y="0"/>
                    </a:moveTo>
                    <a:lnTo>
                      <a:pt x="0" y="24"/>
                    </a:lnTo>
                    <a:lnTo>
                      <a:pt x="40" y="48"/>
                    </a:lnTo>
                    <a:lnTo>
                      <a:pt x="72" y="24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5936E"/>
              </a:solidFill>
              <a:ln w="0">
                <a:solidFill>
                  <a:srgbClr val="05936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09" name="Freeform 5182"/>
              <p:cNvSpPr>
                <a:spLocks noChangeAspect="1"/>
              </p:cNvSpPr>
              <p:nvPr/>
            </p:nvSpPr>
            <p:spPr bwMode="auto">
              <a:xfrm>
                <a:off x="4652" y="2514"/>
                <a:ext cx="72" cy="48"/>
              </a:xfrm>
              <a:custGeom>
                <a:avLst/>
                <a:gdLst>
                  <a:gd name="T0" fmla="*/ 32 w 72"/>
                  <a:gd name="T1" fmla="*/ 0 h 48"/>
                  <a:gd name="T2" fmla="*/ 0 w 72"/>
                  <a:gd name="T3" fmla="*/ 24 h 48"/>
                  <a:gd name="T4" fmla="*/ 40 w 72"/>
                  <a:gd name="T5" fmla="*/ 48 h 48"/>
                  <a:gd name="T6" fmla="*/ 72 w 72"/>
                  <a:gd name="T7" fmla="*/ 24 h 48"/>
                  <a:gd name="T8" fmla="*/ 32 w 72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48"/>
                  <a:gd name="T17" fmla="*/ 72 w 72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48">
                    <a:moveTo>
                      <a:pt x="32" y="0"/>
                    </a:moveTo>
                    <a:lnTo>
                      <a:pt x="0" y="24"/>
                    </a:lnTo>
                    <a:lnTo>
                      <a:pt x="40" y="48"/>
                    </a:lnTo>
                    <a:lnTo>
                      <a:pt x="72" y="24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10" name="Freeform 5183"/>
              <p:cNvSpPr>
                <a:spLocks noChangeAspect="1"/>
              </p:cNvSpPr>
              <p:nvPr/>
            </p:nvSpPr>
            <p:spPr bwMode="auto">
              <a:xfrm>
                <a:off x="4692" y="2538"/>
                <a:ext cx="74" cy="44"/>
              </a:xfrm>
              <a:custGeom>
                <a:avLst/>
                <a:gdLst>
                  <a:gd name="T0" fmla="*/ 32 w 74"/>
                  <a:gd name="T1" fmla="*/ 0 h 44"/>
                  <a:gd name="T2" fmla="*/ 0 w 74"/>
                  <a:gd name="T3" fmla="*/ 24 h 44"/>
                  <a:gd name="T4" fmla="*/ 42 w 74"/>
                  <a:gd name="T5" fmla="*/ 44 h 44"/>
                  <a:gd name="T6" fmla="*/ 74 w 74"/>
                  <a:gd name="T7" fmla="*/ 20 h 44"/>
                  <a:gd name="T8" fmla="*/ 32 w 74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4"/>
                  <a:gd name="T16" fmla="*/ 0 h 44"/>
                  <a:gd name="T17" fmla="*/ 74 w 74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4" h="44">
                    <a:moveTo>
                      <a:pt x="32" y="0"/>
                    </a:moveTo>
                    <a:lnTo>
                      <a:pt x="0" y="24"/>
                    </a:lnTo>
                    <a:lnTo>
                      <a:pt x="42" y="44"/>
                    </a:lnTo>
                    <a:lnTo>
                      <a:pt x="74" y="2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8E6E"/>
              </a:solidFill>
              <a:ln w="0">
                <a:solidFill>
                  <a:srgbClr val="008E6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11" name="Freeform 5184"/>
              <p:cNvSpPr>
                <a:spLocks noChangeAspect="1"/>
              </p:cNvSpPr>
              <p:nvPr/>
            </p:nvSpPr>
            <p:spPr bwMode="auto">
              <a:xfrm>
                <a:off x="4692" y="2538"/>
                <a:ext cx="74" cy="44"/>
              </a:xfrm>
              <a:custGeom>
                <a:avLst/>
                <a:gdLst>
                  <a:gd name="T0" fmla="*/ 32 w 74"/>
                  <a:gd name="T1" fmla="*/ 0 h 44"/>
                  <a:gd name="T2" fmla="*/ 0 w 74"/>
                  <a:gd name="T3" fmla="*/ 24 h 44"/>
                  <a:gd name="T4" fmla="*/ 42 w 74"/>
                  <a:gd name="T5" fmla="*/ 44 h 44"/>
                  <a:gd name="T6" fmla="*/ 74 w 74"/>
                  <a:gd name="T7" fmla="*/ 20 h 44"/>
                  <a:gd name="T8" fmla="*/ 32 w 74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4"/>
                  <a:gd name="T16" fmla="*/ 0 h 44"/>
                  <a:gd name="T17" fmla="*/ 74 w 74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4" h="44">
                    <a:moveTo>
                      <a:pt x="32" y="0"/>
                    </a:moveTo>
                    <a:lnTo>
                      <a:pt x="0" y="24"/>
                    </a:lnTo>
                    <a:lnTo>
                      <a:pt x="42" y="44"/>
                    </a:lnTo>
                    <a:lnTo>
                      <a:pt x="74" y="20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12" name="Freeform 5185"/>
              <p:cNvSpPr>
                <a:spLocks noChangeAspect="1"/>
              </p:cNvSpPr>
              <p:nvPr/>
            </p:nvSpPr>
            <p:spPr bwMode="auto">
              <a:xfrm>
                <a:off x="4734" y="2558"/>
                <a:ext cx="74" cy="46"/>
              </a:xfrm>
              <a:custGeom>
                <a:avLst/>
                <a:gdLst>
                  <a:gd name="T0" fmla="*/ 32 w 74"/>
                  <a:gd name="T1" fmla="*/ 0 h 46"/>
                  <a:gd name="T2" fmla="*/ 0 w 74"/>
                  <a:gd name="T3" fmla="*/ 24 h 46"/>
                  <a:gd name="T4" fmla="*/ 42 w 74"/>
                  <a:gd name="T5" fmla="*/ 46 h 46"/>
                  <a:gd name="T6" fmla="*/ 74 w 74"/>
                  <a:gd name="T7" fmla="*/ 20 h 46"/>
                  <a:gd name="T8" fmla="*/ 32 w 74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4"/>
                  <a:gd name="T16" fmla="*/ 0 h 46"/>
                  <a:gd name="T17" fmla="*/ 74 w 74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4" h="46">
                    <a:moveTo>
                      <a:pt x="32" y="0"/>
                    </a:moveTo>
                    <a:lnTo>
                      <a:pt x="0" y="24"/>
                    </a:lnTo>
                    <a:lnTo>
                      <a:pt x="42" y="46"/>
                    </a:lnTo>
                    <a:lnTo>
                      <a:pt x="74" y="2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8A6F"/>
              </a:solidFill>
              <a:ln w="0">
                <a:solidFill>
                  <a:srgbClr val="008A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13" name="Freeform 5186"/>
              <p:cNvSpPr>
                <a:spLocks noChangeAspect="1"/>
              </p:cNvSpPr>
              <p:nvPr/>
            </p:nvSpPr>
            <p:spPr bwMode="auto">
              <a:xfrm>
                <a:off x="4734" y="2558"/>
                <a:ext cx="74" cy="46"/>
              </a:xfrm>
              <a:custGeom>
                <a:avLst/>
                <a:gdLst>
                  <a:gd name="T0" fmla="*/ 32 w 74"/>
                  <a:gd name="T1" fmla="*/ 0 h 46"/>
                  <a:gd name="T2" fmla="*/ 0 w 74"/>
                  <a:gd name="T3" fmla="*/ 24 h 46"/>
                  <a:gd name="T4" fmla="*/ 42 w 74"/>
                  <a:gd name="T5" fmla="*/ 46 h 46"/>
                  <a:gd name="T6" fmla="*/ 74 w 74"/>
                  <a:gd name="T7" fmla="*/ 20 h 46"/>
                  <a:gd name="T8" fmla="*/ 32 w 74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4"/>
                  <a:gd name="T16" fmla="*/ 0 h 46"/>
                  <a:gd name="T17" fmla="*/ 74 w 74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4" h="46">
                    <a:moveTo>
                      <a:pt x="32" y="0"/>
                    </a:moveTo>
                    <a:lnTo>
                      <a:pt x="0" y="24"/>
                    </a:lnTo>
                    <a:lnTo>
                      <a:pt x="42" y="46"/>
                    </a:lnTo>
                    <a:lnTo>
                      <a:pt x="74" y="20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14" name="Freeform 5187"/>
              <p:cNvSpPr>
                <a:spLocks noChangeAspect="1"/>
              </p:cNvSpPr>
              <p:nvPr/>
            </p:nvSpPr>
            <p:spPr bwMode="auto">
              <a:xfrm>
                <a:off x="3614" y="2066"/>
                <a:ext cx="60" cy="26"/>
              </a:xfrm>
              <a:custGeom>
                <a:avLst/>
                <a:gdLst>
                  <a:gd name="T0" fmla="*/ 36 w 60"/>
                  <a:gd name="T1" fmla="*/ 0 h 26"/>
                  <a:gd name="T2" fmla="*/ 0 w 60"/>
                  <a:gd name="T3" fmla="*/ 14 h 26"/>
                  <a:gd name="T4" fmla="*/ 26 w 60"/>
                  <a:gd name="T5" fmla="*/ 26 h 26"/>
                  <a:gd name="T6" fmla="*/ 60 w 60"/>
                  <a:gd name="T7" fmla="*/ 12 h 26"/>
                  <a:gd name="T8" fmla="*/ 36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36" y="0"/>
                    </a:moveTo>
                    <a:lnTo>
                      <a:pt x="0" y="14"/>
                    </a:lnTo>
                    <a:lnTo>
                      <a:pt x="26" y="26"/>
                    </a:lnTo>
                    <a:lnTo>
                      <a:pt x="60" y="12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15" name="Freeform 5188"/>
              <p:cNvSpPr>
                <a:spLocks noChangeAspect="1"/>
              </p:cNvSpPr>
              <p:nvPr/>
            </p:nvSpPr>
            <p:spPr bwMode="auto">
              <a:xfrm>
                <a:off x="3614" y="2066"/>
                <a:ext cx="60" cy="26"/>
              </a:xfrm>
              <a:custGeom>
                <a:avLst/>
                <a:gdLst>
                  <a:gd name="T0" fmla="*/ 36 w 60"/>
                  <a:gd name="T1" fmla="*/ 0 h 26"/>
                  <a:gd name="T2" fmla="*/ 0 w 60"/>
                  <a:gd name="T3" fmla="*/ 14 h 26"/>
                  <a:gd name="T4" fmla="*/ 26 w 60"/>
                  <a:gd name="T5" fmla="*/ 26 h 26"/>
                  <a:gd name="T6" fmla="*/ 60 w 60"/>
                  <a:gd name="T7" fmla="*/ 12 h 26"/>
                  <a:gd name="T8" fmla="*/ 36 w 6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6"/>
                  <a:gd name="T17" fmla="*/ 60 w 6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6">
                    <a:moveTo>
                      <a:pt x="36" y="0"/>
                    </a:moveTo>
                    <a:lnTo>
                      <a:pt x="0" y="14"/>
                    </a:lnTo>
                    <a:lnTo>
                      <a:pt x="26" y="26"/>
                    </a:lnTo>
                    <a:lnTo>
                      <a:pt x="60" y="12"/>
                    </a:lnTo>
                    <a:lnTo>
                      <a:pt x="3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16" name="Freeform 5189"/>
              <p:cNvSpPr>
                <a:spLocks noChangeAspect="1"/>
              </p:cNvSpPr>
              <p:nvPr/>
            </p:nvSpPr>
            <p:spPr bwMode="auto">
              <a:xfrm>
                <a:off x="3640" y="2078"/>
                <a:ext cx="62" cy="28"/>
              </a:xfrm>
              <a:custGeom>
                <a:avLst/>
                <a:gdLst>
                  <a:gd name="T0" fmla="*/ 34 w 62"/>
                  <a:gd name="T1" fmla="*/ 0 h 28"/>
                  <a:gd name="T2" fmla="*/ 0 w 62"/>
                  <a:gd name="T3" fmla="*/ 14 h 28"/>
                  <a:gd name="T4" fmla="*/ 26 w 62"/>
                  <a:gd name="T5" fmla="*/ 28 h 28"/>
                  <a:gd name="T6" fmla="*/ 62 w 62"/>
                  <a:gd name="T7" fmla="*/ 12 h 28"/>
                  <a:gd name="T8" fmla="*/ 34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34" y="0"/>
                    </a:moveTo>
                    <a:lnTo>
                      <a:pt x="0" y="14"/>
                    </a:lnTo>
                    <a:lnTo>
                      <a:pt x="26" y="28"/>
                    </a:lnTo>
                    <a:lnTo>
                      <a:pt x="62" y="1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8A6F"/>
              </a:solidFill>
              <a:ln w="0">
                <a:solidFill>
                  <a:srgbClr val="008A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17" name="Freeform 5190"/>
              <p:cNvSpPr>
                <a:spLocks noChangeAspect="1"/>
              </p:cNvSpPr>
              <p:nvPr/>
            </p:nvSpPr>
            <p:spPr bwMode="auto">
              <a:xfrm>
                <a:off x="3640" y="2078"/>
                <a:ext cx="62" cy="28"/>
              </a:xfrm>
              <a:custGeom>
                <a:avLst/>
                <a:gdLst>
                  <a:gd name="T0" fmla="*/ 34 w 62"/>
                  <a:gd name="T1" fmla="*/ 0 h 28"/>
                  <a:gd name="T2" fmla="*/ 0 w 62"/>
                  <a:gd name="T3" fmla="*/ 14 h 28"/>
                  <a:gd name="T4" fmla="*/ 26 w 62"/>
                  <a:gd name="T5" fmla="*/ 28 h 28"/>
                  <a:gd name="T6" fmla="*/ 62 w 62"/>
                  <a:gd name="T7" fmla="*/ 12 h 28"/>
                  <a:gd name="T8" fmla="*/ 34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34" y="0"/>
                    </a:moveTo>
                    <a:lnTo>
                      <a:pt x="0" y="14"/>
                    </a:lnTo>
                    <a:lnTo>
                      <a:pt x="26" y="28"/>
                    </a:lnTo>
                    <a:lnTo>
                      <a:pt x="62" y="12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18" name="Freeform 5191"/>
              <p:cNvSpPr>
                <a:spLocks noChangeAspect="1"/>
              </p:cNvSpPr>
              <p:nvPr/>
            </p:nvSpPr>
            <p:spPr bwMode="auto">
              <a:xfrm>
                <a:off x="3666" y="2090"/>
                <a:ext cx="62" cy="28"/>
              </a:xfrm>
              <a:custGeom>
                <a:avLst/>
                <a:gdLst>
                  <a:gd name="T0" fmla="*/ 36 w 62"/>
                  <a:gd name="T1" fmla="*/ 0 h 28"/>
                  <a:gd name="T2" fmla="*/ 0 w 62"/>
                  <a:gd name="T3" fmla="*/ 16 h 28"/>
                  <a:gd name="T4" fmla="*/ 28 w 62"/>
                  <a:gd name="T5" fmla="*/ 28 h 28"/>
                  <a:gd name="T6" fmla="*/ 62 w 62"/>
                  <a:gd name="T7" fmla="*/ 12 h 28"/>
                  <a:gd name="T8" fmla="*/ 36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36" y="0"/>
                    </a:moveTo>
                    <a:lnTo>
                      <a:pt x="0" y="16"/>
                    </a:lnTo>
                    <a:lnTo>
                      <a:pt x="28" y="28"/>
                    </a:lnTo>
                    <a:lnTo>
                      <a:pt x="62" y="12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19" name="Freeform 5192"/>
              <p:cNvSpPr>
                <a:spLocks noChangeAspect="1"/>
              </p:cNvSpPr>
              <p:nvPr/>
            </p:nvSpPr>
            <p:spPr bwMode="auto">
              <a:xfrm>
                <a:off x="3666" y="2090"/>
                <a:ext cx="62" cy="28"/>
              </a:xfrm>
              <a:custGeom>
                <a:avLst/>
                <a:gdLst>
                  <a:gd name="T0" fmla="*/ 36 w 62"/>
                  <a:gd name="T1" fmla="*/ 0 h 28"/>
                  <a:gd name="T2" fmla="*/ 0 w 62"/>
                  <a:gd name="T3" fmla="*/ 16 h 28"/>
                  <a:gd name="T4" fmla="*/ 28 w 62"/>
                  <a:gd name="T5" fmla="*/ 28 h 28"/>
                  <a:gd name="T6" fmla="*/ 62 w 62"/>
                  <a:gd name="T7" fmla="*/ 12 h 28"/>
                  <a:gd name="T8" fmla="*/ 36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36" y="0"/>
                    </a:moveTo>
                    <a:lnTo>
                      <a:pt x="0" y="16"/>
                    </a:lnTo>
                    <a:lnTo>
                      <a:pt x="28" y="28"/>
                    </a:lnTo>
                    <a:lnTo>
                      <a:pt x="62" y="12"/>
                    </a:lnTo>
                    <a:lnTo>
                      <a:pt x="3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20" name="Freeform 5193"/>
              <p:cNvSpPr>
                <a:spLocks noChangeAspect="1"/>
              </p:cNvSpPr>
              <p:nvPr/>
            </p:nvSpPr>
            <p:spPr bwMode="auto">
              <a:xfrm>
                <a:off x="3694" y="2102"/>
                <a:ext cx="60" cy="30"/>
              </a:xfrm>
              <a:custGeom>
                <a:avLst/>
                <a:gdLst>
                  <a:gd name="T0" fmla="*/ 34 w 60"/>
                  <a:gd name="T1" fmla="*/ 0 h 30"/>
                  <a:gd name="T2" fmla="*/ 0 w 60"/>
                  <a:gd name="T3" fmla="*/ 16 h 30"/>
                  <a:gd name="T4" fmla="*/ 26 w 60"/>
                  <a:gd name="T5" fmla="*/ 30 h 30"/>
                  <a:gd name="T6" fmla="*/ 60 w 60"/>
                  <a:gd name="T7" fmla="*/ 14 h 30"/>
                  <a:gd name="T8" fmla="*/ 34 w 60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0"/>
                  <a:gd name="T17" fmla="*/ 60 w 60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0">
                    <a:moveTo>
                      <a:pt x="34" y="0"/>
                    </a:moveTo>
                    <a:lnTo>
                      <a:pt x="0" y="16"/>
                    </a:lnTo>
                    <a:lnTo>
                      <a:pt x="26" y="30"/>
                    </a:lnTo>
                    <a:lnTo>
                      <a:pt x="60" y="1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21" name="Freeform 5194"/>
              <p:cNvSpPr>
                <a:spLocks noChangeAspect="1"/>
              </p:cNvSpPr>
              <p:nvPr/>
            </p:nvSpPr>
            <p:spPr bwMode="auto">
              <a:xfrm>
                <a:off x="3694" y="2102"/>
                <a:ext cx="60" cy="30"/>
              </a:xfrm>
              <a:custGeom>
                <a:avLst/>
                <a:gdLst>
                  <a:gd name="T0" fmla="*/ 34 w 60"/>
                  <a:gd name="T1" fmla="*/ 0 h 30"/>
                  <a:gd name="T2" fmla="*/ 0 w 60"/>
                  <a:gd name="T3" fmla="*/ 16 h 30"/>
                  <a:gd name="T4" fmla="*/ 26 w 60"/>
                  <a:gd name="T5" fmla="*/ 30 h 30"/>
                  <a:gd name="T6" fmla="*/ 60 w 60"/>
                  <a:gd name="T7" fmla="*/ 14 h 30"/>
                  <a:gd name="T8" fmla="*/ 34 w 60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0"/>
                  <a:gd name="T17" fmla="*/ 60 w 60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0">
                    <a:moveTo>
                      <a:pt x="34" y="0"/>
                    </a:moveTo>
                    <a:lnTo>
                      <a:pt x="0" y="16"/>
                    </a:lnTo>
                    <a:lnTo>
                      <a:pt x="26" y="30"/>
                    </a:lnTo>
                    <a:lnTo>
                      <a:pt x="60" y="14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22" name="Freeform 5195"/>
              <p:cNvSpPr>
                <a:spLocks noChangeAspect="1"/>
              </p:cNvSpPr>
              <p:nvPr/>
            </p:nvSpPr>
            <p:spPr bwMode="auto">
              <a:xfrm>
                <a:off x="3720" y="2116"/>
                <a:ext cx="62" cy="28"/>
              </a:xfrm>
              <a:custGeom>
                <a:avLst/>
                <a:gdLst>
                  <a:gd name="T0" fmla="*/ 34 w 62"/>
                  <a:gd name="T1" fmla="*/ 0 h 28"/>
                  <a:gd name="T2" fmla="*/ 0 w 62"/>
                  <a:gd name="T3" fmla="*/ 16 h 28"/>
                  <a:gd name="T4" fmla="*/ 28 w 62"/>
                  <a:gd name="T5" fmla="*/ 28 h 28"/>
                  <a:gd name="T6" fmla="*/ 62 w 62"/>
                  <a:gd name="T7" fmla="*/ 12 h 28"/>
                  <a:gd name="T8" fmla="*/ 34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34" y="0"/>
                    </a:moveTo>
                    <a:lnTo>
                      <a:pt x="0" y="16"/>
                    </a:lnTo>
                    <a:lnTo>
                      <a:pt x="28" y="28"/>
                    </a:lnTo>
                    <a:lnTo>
                      <a:pt x="62" y="1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23" name="Freeform 5196"/>
              <p:cNvSpPr>
                <a:spLocks noChangeAspect="1"/>
              </p:cNvSpPr>
              <p:nvPr/>
            </p:nvSpPr>
            <p:spPr bwMode="auto">
              <a:xfrm>
                <a:off x="3720" y="2116"/>
                <a:ext cx="62" cy="28"/>
              </a:xfrm>
              <a:custGeom>
                <a:avLst/>
                <a:gdLst>
                  <a:gd name="T0" fmla="*/ 34 w 62"/>
                  <a:gd name="T1" fmla="*/ 0 h 28"/>
                  <a:gd name="T2" fmla="*/ 0 w 62"/>
                  <a:gd name="T3" fmla="*/ 16 h 28"/>
                  <a:gd name="T4" fmla="*/ 28 w 62"/>
                  <a:gd name="T5" fmla="*/ 28 h 28"/>
                  <a:gd name="T6" fmla="*/ 62 w 62"/>
                  <a:gd name="T7" fmla="*/ 12 h 28"/>
                  <a:gd name="T8" fmla="*/ 34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34" y="0"/>
                    </a:moveTo>
                    <a:lnTo>
                      <a:pt x="0" y="16"/>
                    </a:lnTo>
                    <a:lnTo>
                      <a:pt x="28" y="28"/>
                    </a:lnTo>
                    <a:lnTo>
                      <a:pt x="62" y="12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24" name="Freeform 5197"/>
              <p:cNvSpPr>
                <a:spLocks noChangeAspect="1"/>
              </p:cNvSpPr>
              <p:nvPr/>
            </p:nvSpPr>
            <p:spPr bwMode="auto">
              <a:xfrm>
                <a:off x="3748" y="2128"/>
                <a:ext cx="62" cy="30"/>
              </a:xfrm>
              <a:custGeom>
                <a:avLst/>
                <a:gdLst>
                  <a:gd name="T0" fmla="*/ 34 w 62"/>
                  <a:gd name="T1" fmla="*/ 0 h 30"/>
                  <a:gd name="T2" fmla="*/ 0 w 62"/>
                  <a:gd name="T3" fmla="*/ 16 h 30"/>
                  <a:gd name="T4" fmla="*/ 26 w 62"/>
                  <a:gd name="T5" fmla="*/ 30 h 30"/>
                  <a:gd name="T6" fmla="*/ 62 w 62"/>
                  <a:gd name="T7" fmla="*/ 14 h 30"/>
                  <a:gd name="T8" fmla="*/ 34 w 62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0"/>
                  <a:gd name="T17" fmla="*/ 62 w 62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0">
                    <a:moveTo>
                      <a:pt x="34" y="0"/>
                    </a:moveTo>
                    <a:lnTo>
                      <a:pt x="0" y="16"/>
                    </a:lnTo>
                    <a:lnTo>
                      <a:pt x="26" y="30"/>
                    </a:lnTo>
                    <a:lnTo>
                      <a:pt x="62" y="1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886F"/>
              </a:solidFill>
              <a:ln w="0">
                <a:solidFill>
                  <a:srgbClr val="0088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25" name="Freeform 5198"/>
              <p:cNvSpPr>
                <a:spLocks noChangeAspect="1"/>
              </p:cNvSpPr>
              <p:nvPr/>
            </p:nvSpPr>
            <p:spPr bwMode="auto">
              <a:xfrm>
                <a:off x="3748" y="2128"/>
                <a:ext cx="62" cy="30"/>
              </a:xfrm>
              <a:custGeom>
                <a:avLst/>
                <a:gdLst>
                  <a:gd name="T0" fmla="*/ 34 w 62"/>
                  <a:gd name="T1" fmla="*/ 0 h 30"/>
                  <a:gd name="T2" fmla="*/ 0 w 62"/>
                  <a:gd name="T3" fmla="*/ 16 h 30"/>
                  <a:gd name="T4" fmla="*/ 26 w 62"/>
                  <a:gd name="T5" fmla="*/ 30 h 30"/>
                  <a:gd name="T6" fmla="*/ 62 w 62"/>
                  <a:gd name="T7" fmla="*/ 14 h 30"/>
                  <a:gd name="T8" fmla="*/ 34 w 62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0"/>
                  <a:gd name="T17" fmla="*/ 62 w 62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0">
                    <a:moveTo>
                      <a:pt x="34" y="0"/>
                    </a:moveTo>
                    <a:lnTo>
                      <a:pt x="0" y="16"/>
                    </a:lnTo>
                    <a:lnTo>
                      <a:pt x="26" y="30"/>
                    </a:lnTo>
                    <a:lnTo>
                      <a:pt x="62" y="14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26" name="Freeform 5199"/>
              <p:cNvSpPr>
                <a:spLocks noChangeAspect="1"/>
              </p:cNvSpPr>
              <p:nvPr/>
            </p:nvSpPr>
            <p:spPr bwMode="auto">
              <a:xfrm>
                <a:off x="3774" y="2142"/>
                <a:ext cx="64" cy="28"/>
              </a:xfrm>
              <a:custGeom>
                <a:avLst/>
                <a:gdLst>
                  <a:gd name="T0" fmla="*/ 36 w 64"/>
                  <a:gd name="T1" fmla="*/ 0 h 28"/>
                  <a:gd name="T2" fmla="*/ 0 w 64"/>
                  <a:gd name="T3" fmla="*/ 16 h 28"/>
                  <a:gd name="T4" fmla="*/ 28 w 64"/>
                  <a:gd name="T5" fmla="*/ 28 h 28"/>
                  <a:gd name="T6" fmla="*/ 64 w 64"/>
                  <a:gd name="T7" fmla="*/ 12 h 28"/>
                  <a:gd name="T8" fmla="*/ 36 w 64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28"/>
                  <a:gd name="T17" fmla="*/ 64 w 64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28">
                    <a:moveTo>
                      <a:pt x="36" y="0"/>
                    </a:moveTo>
                    <a:lnTo>
                      <a:pt x="0" y="16"/>
                    </a:lnTo>
                    <a:lnTo>
                      <a:pt x="28" y="28"/>
                    </a:lnTo>
                    <a:lnTo>
                      <a:pt x="64" y="12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876F"/>
              </a:solidFill>
              <a:ln w="0">
                <a:solidFill>
                  <a:srgbClr val="0087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27" name="Freeform 5200"/>
              <p:cNvSpPr>
                <a:spLocks noChangeAspect="1"/>
              </p:cNvSpPr>
              <p:nvPr/>
            </p:nvSpPr>
            <p:spPr bwMode="auto">
              <a:xfrm>
                <a:off x="3774" y="2142"/>
                <a:ext cx="64" cy="28"/>
              </a:xfrm>
              <a:custGeom>
                <a:avLst/>
                <a:gdLst>
                  <a:gd name="T0" fmla="*/ 36 w 64"/>
                  <a:gd name="T1" fmla="*/ 0 h 28"/>
                  <a:gd name="T2" fmla="*/ 0 w 64"/>
                  <a:gd name="T3" fmla="*/ 16 h 28"/>
                  <a:gd name="T4" fmla="*/ 28 w 64"/>
                  <a:gd name="T5" fmla="*/ 28 h 28"/>
                  <a:gd name="T6" fmla="*/ 64 w 64"/>
                  <a:gd name="T7" fmla="*/ 12 h 28"/>
                  <a:gd name="T8" fmla="*/ 36 w 64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28"/>
                  <a:gd name="T17" fmla="*/ 64 w 64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28">
                    <a:moveTo>
                      <a:pt x="36" y="0"/>
                    </a:moveTo>
                    <a:lnTo>
                      <a:pt x="0" y="16"/>
                    </a:lnTo>
                    <a:lnTo>
                      <a:pt x="28" y="28"/>
                    </a:lnTo>
                    <a:lnTo>
                      <a:pt x="64" y="12"/>
                    </a:lnTo>
                    <a:lnTo>
                      <a:pt x="3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28" name="Freeform 5201"/>
              <p:cNvSpPr>
                <a:spLocks noChangeAspect="1"/>
              </p:cNvSpPr>
              <p:nvPr/>
            </p:nvSpPr>
            <p:spPr bwMode="auto">
              <a:xfrm>
                <a:off x="3802" y="2154"/>
                <a:ext cx="64" cy="30"/>
              </a:xfrm>
              <a:custGeom>
                <a:avLst/>
                <a:gdLst>
                  <a:gd name="T0" fmla="*/ 36 w 64"/>
                  <a:gd name="T1" fmla="*/ 0 h 30"/>
                  <a:gd name="T2" fmla="*/ 0 w 64"/>
                  <a:gd name="T3" fmla="*/ 16 h 30"/>
                  <a:gd name="T4" fmla="*/ 30 w 64"/>
                  <a:gd name="T5" fmla="*/ 30 h 30"/>
                  <a:gd name="T6" fmla="*/ 64 w 64"/>
                  <a:gd name="T7" fmla="*/ 12 h 30"/>
                  <a:gd name="T8" fmla="*/ 36 w 64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0"/>
                  <a:gd name="T17" fmla="*/ 64 w 6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0">
                    <a:moveTo>
                      <a:pt x="36" y="0"/>
                    </a:moveTo>
                    <a:lnTo>
                      <a:pt x="0" y="16"/>
                    </a:lnTo>
                    <a:lnTo>
                      <a:pt x="30" y="30"/>
                    </a:lnTo>
                    <a:lnTo>
                      <a:pt x="64" y="12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8670"/>
              </a:solidFill>
              <a:ln w="0">
                <a:solidFill>
                  <a:srgbClr val="0086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29" name="Freeform 5202"/>
              <p:cNvSpPr>
                <a:spLocks noChangeAspect="1"/>
              </p:cNvSpPr>
              <p:nvPr/>
            </p:nvSpPr>
            <p:spPr bwMode="auto">
              <a:xfrm>
                <a:off x="3802" y="2154"/>
                <a:ext cx="64" cy="30"/>
              </a:xfrm>
              <a:custGeom>
                <a:avLst/>
                <a:gdLst>
                  <a:gd name="T0" fmla="*/ 36 w 64"/>
                  <a:gd name="T1" fmla="*/ 0 h 30"/>
                  <a:gd name="T2" fmla="*/ 0 w 64"/>
                  <a:gd name="T3" fmla="*/ 16 h 30"/>
                  <a:gd name="T4" fmla="*/ 30 w 64"/>
                  <a:gd name="T5" fmla="*/ 30 h 30"/>
                  <a:gd name="T6" fmla="*/ 64 w 64"/>
                  <a:gd name="T7" fmla="*/ 12 h 30"/>
                  <a:gd name="T8" fmla="*/ 36 w 64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0"/>
                  <a:gd name="T17" fmla="*/ 64 w 6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0">
                    <a:moveTo>
                      <a:pt x="36" y="0"/>
                    </a:moveTo>
                    <a:lnTo>
                      <a:pt x="0" y="16"/>
                    </a:lnTo>
                    <a:lnTo>
                      <a:pt x="30" y="30"/>
                    </a:lnTo>
                    <a:lnTo>
                      <a:pt x="64" y="12"/>
                    </a:lnTo>
                    <a:lnTo>
                      <a:pt x="3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30" name="Freeform 5203"/>
              <p:cNvSpPr>
                <a:spLocks noChangeAspect="1"/>
              </p:cNvSpPr>
              <p:nvPr/>
            </p:nvSpPr>
            <p:spPr bwMode="auto">
              <a:xfrm>
                <a:off x="3832" y="2166"/>
                <a:ext cx="62" cy="30"/>
              </a:xfrm>
              <a:custGeom>
                <a:avLst/>
                <a:gdLst>
                  <a:gd name="T0" fmla="*/ 34 w 62"/>
                  <a:gd name="T1" fmla="*/ 0 h 30"/>
                  <a:gd name="T2" fmla="*/ 0 w 62"/>
                  <a:gd name="T3" fmla="*/ 18 h 30"/>
                  <a:gd name="T4" fmla="*/ 28 w 62"/>
                  <a:gd name="T5" fmla="*/ 30 h 30"/>
                  <a:gd name="T6" fmla="*/ 62 w 62"/>
                  <a:gd name="T7" fmla="*/ 14 h 30"/>
                  <a:gd name="T8" fmla="*/ 34 w 62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0"/>
                  <a:gd name="T17" fmla="*/ 62 w 62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0">
                    <a:moveTo>
                      <a:pt x="34" y="0"/>
                    </a:moveTo>
                    <a:lnTo>
                      <a:pt x="0" y="18"/>
                    </a:lnTo>
                    <a:lnTo>
                      <a:pt x="28" y="30"/>
                    </a:lnTo>
                    <a:lnTo>
                      <a:pt x="62" y="1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8570"/>
              </a:solidFill>
              <a:ln w="0">
                <a:solidFill>
                  <a:srgbClr val="0085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31" name="Freeform 5204"/>
              <p:cNvSpPr>
                <a:spLocks noChangeAspect="1"/>
              </p:cNvSpPr>
              <p:nvPr/>
            </p:nvSpPr>
            <p:spPr bwMode="auto">
              <a:xfrm>
                <a:off x="3832" y="2166"/>
                <a:ext cx="62" cy="30"/>
              </a:xfrm>
              <a:custGeom>
                <a:avLst/>
                <a:gdLst>
                  <a:gd name="T0" fmla="*/ 34 w 62"/>
                  <a:gd name="T1" fmla="*/ 0 h 30"/>
                  <a:gd name="T2" fmla="*/ 0 w 62"/>
                  <a:gd name="T3" fmla="*/ 18 h 30"/>
                  <a:gd name="T4" fmla="*/ 28 w 62"/>
                  <a:gd name="T5" fmla="*/ 30 h 30"/>
                  <a:gd name="T6" fmla="*/ 62 w 62"/>
                  <a:gd name="T7" fmla="*/ 14 h 30"/>
                  <a:gd name="T8" fmla="*/ 34 w 62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0"/>
                  <a:gd name="T17" fmla="*/ 62 w 62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0">
                    <a:moveTo>
                      <a:pt x="34" y="0"/>
                    </a:moveTo>
                    <a:lnTo>
                      <a:pt x="0" y="18"/>
                    </a:lnTo>
                    <a:lnTo>
                      <a:pt x="28" y="30"/>
                    </a:lnTo>
                    <a:lnTo>
                      <a:pt x="62" y="14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32" name="Freeform 5205"/>
              <p:cNvSpPr>
                <a:spLocks noChangeAspect="1"/>
              </p:cNvSpPr>
              <p:nvPr/>
            </p:nvSpPr>
            <p:spPr bwMode="auto">
              <a:xfrm>
                <a:off x="3860" y="2180"/>
                <a:ext cx="64" cy="30"/>
              </a:xfrm>
              <a:custGeom>
                <a:avLst/>
                <a:gdLst>
                  <a:gd name="T0" fmla="*/ 34 w 64"/>
                  <a:gd name="T1" fmla="*/ 0 h 30"/>
                  <a:gd name="T2" fmla="*/ 0 w 64"/>
                  <a:gd name="T3" fmla="*/ 16 h 30"/>
                  <a:gd name="T4" fmla="*/ 30 w 64"/>
                  <a:gd name="T5" fmla="*/ 30 h 30"/>
                  <a:gd name="T6" fmla="*/ 64 w 64"/>
                  <a:gd name="T7" fmla="*/ 12 h 30"/>
                  <a:gd name="T8" fmla="*/ 34 w 64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0"/>
                  <a:gd name="T17" fmla="*/ 64 w 6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0">
                    <a:moveTo>
                      <a:pt x="34" y="0"/>
                    </a:moveTo>
                    <a:lnTo>
                      <a:pt x="0" y="16"/>
                    </a:lnTo>
                    <a:lnTo>
                      <a:pt x="30" y="30"/>
                    </a:lnTo>
                    <a:lnTo>
                      <a:pt x="64" y="1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8470"/>
              </a:solidFill>
              <a:ln w="0">
                <a:solidFill>
                  <a:srgbClr val="0084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33" name="Freeform 5206"/>
              <p:cNvSpPr>
                <a:spLocks noChangeAspect="1"/>
              </p:cNvSpPr>
              <p:nvPr/>
            </p:nvSpPr>
            <p:spPr bwMode="auto">
              <a:xfrm>
                <a:off x="3860" y="2180"/>
                <a:ext cx="64" cy="30"/>
              </a:xfrm>
              <a:custGeom>
                <a:avLst/>
                <a:gdLst>
                  <a:gd name="T0" fmla="*/ 34 w 64"/>
                  <a:gd name="T1" fmla="*/ 0 h 30"/>
                  <a:gd name="T2" fmla="*/ 0 w 64"/>
                  <a:gd name="T3" fmla="*/ 16 h 30"/>
                  <a:gd name="T4" fmla="*/ 30 w 64"/>
                  <a:gd name="T5" fmla="*/ 30 h 30"/>
                  <a:gd name="T6" fmla="*/ 64 w 64"/>
                  <a:gd name="T7" fmla="*/ 12 h 30"/>
                  <a:gd name="T8" fmla="*/ 34 w 64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0"/>
                  <a:gd name="T17" fmla="*/ 64 w 6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0">
                    <a:moveTo>
                      <a:pt x="34" y="0"/>
                    </a:moveTo>
                    <a:lnTo>
                      <a:pt x="0" y="16"/>
                    </a:lnTo>
                    <a:lnTo>
                      <a:pt x="30" y="30"/>
                    </a:lnTo>
                    <a:lnTo>
                      <a:pt x="64" y="12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34" name="Freeform 5207"/>
              <p:cNvSpPr>
                <a:spLocks noChangeAspect="1"/>
              </p:cNvSpPr>
              <p:nvPr/>
            </p:nvSpPr>
            <p:spPr bwMode="auto">
              <a:xfrm>
                <a:off x="3890" y="2192"/>
                <a:ext cx="64" cy="30"/>
              </a:xfrm>
              <a:custGeom>
                <a:avLst/>
                <a:gdLst>
                  <a:gd name="T0" fmla="*/ 34 w 64"/>
                  <a:gd name="T1" fmla="*/ 0 h 30"/>
                  <a:gd name="T2" fmla="*/ 0 w 64"/>
                  <a:gd name="T3" fmla="*/ 18 h 30"/>
                  <a:gd name="T4" fmla="*/ 28 w 64"/>
                  <a:gd name="T5" fmla="*/ 30 h 30"/>
                  <a:gd name="T6" fmla="*/ 64 w 64"/>
                  <a:gd name="T7" fmla="*/ 12 h 30"/>
                  <a:gd name="T8" fmla="*/ 34 w 64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0"/>
                  <a:gd name="T17" fmla="*/ 64 w 6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0">
                    <a:moveTo>
                      <a:pt x="34" y="0"/>
                    </a:moveTo>
                    <a:lnTo>
                      <a:pt x="0" y="18"/>
                    </a:lnTo>
                    <a:lnTo>
                      <a:pt x="28" y="30"/>
                    </a:lnTo>
                    <a:lnTo>
                      <a:pt x="64" y="1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8270"/>
              </a:solidFill>
              <a:ln w="0">
                <a:solidFill>
                  <a:srgbClr val="0082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35" name="Freeform 5208"/>
              <p:cNvSpPr>
                <a:spLocks noChangeAspect="1"/>
              </p:cNvSpPr>
              <p:nvPr/>
            </p:nvSpPr>
            <p:spPr bwMode="auto">
              <a:xfrm>
                <a:off x="3890" y="2192"/>
                <a:ext cx="64" cy="30"/>
              </a:xfrm>
              <a:custGeom>
                <a:avLst/>
                <a:gdLst>
                  <a:gd name="T0" fmla="*/ 34 w 64"/>
                  <a:gd name="T1" fmla="*/ 0 h 30"/>
                  <a:gd name="T2" fmla="*/ 0 w 64"/>
                  <a:gd name="T3" fmla="*/ 18 h 30"/>
                  <a:gd name="T4" fmla="*/ 28 w 64"/>
                  <a:gd name="T5" fmla="*/ 30 h 30"/>
                  <a:gd name="T6" fmla="*/ 64 w 64"/>
                  <a:gd name="T7" fmla="*/ 12 h 30"/>
                  <a:gd name="T8" fmla="*/ 34 w 64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0"/>
                  <a:gd name="T17" fmla="*/ 64 w 6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0">
                    <a:moveTo>
                      <a:pt x="34" y="0"/>
                    </a:moveTo>
                    <a:lnTo>
                      <a:pt x="0" y="18"/>
                    </a:lnTo>
                    <a:lnTo>
                      <a:pt x="28" y="30"/>
                    </a:lnTo>
                    <a:lnTo>
                      <a:pt x="64" y="12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36" name="Freeform 5209"/>
              <p:cNvSpPr>
                <a:spLocks noChangeAspect="1"/>
              </p:cNvSpPr>
              <p:nvPr/>
            </p:nvSpPr>
            <p:spPr bwMode="auto">
              <a:xfrm>
                <a:off x="3918" y="2204"/>
                <a:ext cx="66" cy="30"/>
              </a:xfrm>
              <a:custGeom>
                <a:avLst/>
                <a:gdLst>
                  <a:gd name="T0" fmla="*/ 36 w 66"/>
                  <a:gd name="T1" fmla="*/ 0 h 30"/>
                  <a:gd name="T2" fmla="*/ 0 w 66"/>
                  <a:gd name="T3" fmla="*/ 18 h 30"/>
                  <a:gd name="T4" fmla="*/ 30 w 66"/>
                  <a:gd name="T5" fmla="*/ 30 h 30"/>
                  <a:gd name="T6" fmla="*/ 66 w 66"/>
                  <a:gd name="T7" fmla="*/ 12 h 30"/>
                  <a:gd name="T8" fmla="*/ 36 w 66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0"/>
                  <a:gd name="T17" fmla="*/ 66 w 66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0">
                    <a:moveTo>
                      <a:pt x="36" y="0"/>
                    </a:moveTo>
                    <a:lnTo>
                      <a:pt x="0" y="18"/>
                    </a:lnTo>
                    <a:lnTo>
                      <a:pt x="30" y="30"/>
                    </a:lnTo>
                    <a:lnTo>
                      <a:pt x="66" y="12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8171"/>
              </a:solidFill>
              <a:ln w="0">
                <a:solidFill>
                  <a:srgbClr val="00817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37" name="Freeform 5210"/>
              <p:cNvSpPr>
                <a:spLocks noChangeAspect="1"/>
              </p:cNvSpPr>
              <p:nvPr/>
            </p:nvSpPr>
            <p:spPr bwMode="auto">
              <a:xfrm>
                <a:off x="3918" y="2204"/>
                <a:ext cx="66" cy="30"/>
              </a:xfrm>
              <a:custGeom>
                <a:avLst/>
                <a:gdLst>
                  <a:gd name="T0" fmla="*/ 36 w 66"/>
                  <a:gd name="T1" fmla="*/ 0 h 30"/>
                  <a:gd name="T2" fmla="*/ 0 w 66"/>
                  <a:gd name="T3" fmla="*/ 18 h 30"/>
                  <a:gd name="T4" fmla="*/ 30 w 66"/>
                  <a:gd name="T5" fmla="*/ 30 h 30"/>
                  <a:gd name="T6" fmla="*/ 66 w 66"/>
                  <a:gd name="T7" fmla="*/ 12 h 30"/>
                  <a:gd name="T8" fmla="*/ 36 w 66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0"/>
                  <a:gd name="T17" fmla="*/ 66 w 66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0">
                    <a:moveTo>
                      <a:pt x="36" y="0"/>
                    </a:moveTo>
                    <a:lnTo>
                      <a:pt x="0" y="18"/>
                    </a:lnTo>
                    <a:lnTo>
                      <a:pt x="30" y="30"/>
                    </a:lnTo>
                    <a:lnTo>
                      <a:pt x="66" y="12"/>
                    </a:lnTo>
                    <a:lnTo>
                      <a:pt x="3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38" name="Freeform 5211"/>
              <p:cNvSpPr>
                <a:spLocks noChangeAspect="1"/>
              </p:cNvSpPr>
              <p:nvPr/>
            </p:nvSpPr>
            <p:spPr bwMode="auto">
              <a:xfrm>
                <a:off x="3948" y="2216"/>
                <a:ext cx="66" cy="30"/>
              </a:xfrm>
              <a:custGeom>
                <a:avLst/>
                <a:gdLst>
                  <a:gd name="T0" fmla="*/ 36 w 66"/>
                  <a:gd name="T1" fmla="*/ 0 h 30"/>
                  <a:gd name="T2" fmla="*/ 0 w 66"/>
                  <a:gd name="T3" fmla="*/ 18 h 30"/>
                  <a:gd name="T4" fmla="*/ 32 w 66"/>
                  <a:gd name="T5" fmla="*/ 30 h 30"/>
                  <a:gd name="T6" fmla="*/ 66 w 66"/>
                  <a:gd name="T7" fmla="*/ 12 h 30"/>
                  <a:gd name="T8" fmla="*/ 36 w 66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0"/>
                  <a:gd name="T17" fmla="*/ 66 w 66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0">
                    <a:moveTo>
                      <a:pt x="36" y="0"/>
                    </a:moveTo>
                    <a:lnTo>
                      <a:pt x="0" y="18"/>
                    </a:lnTo>
                    <a:lnTo>
                      <a:pt x="32" y="30"/>
                    </a:lnTo>
                    <a:lnTo>
                      <a:pt x="66" y="12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7F71"/>
              </a:solidFill>
              <a:ln w="0">
                <a:solidFill>
                  <a:srgbClr val="007F7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39" name="Freeform 5212"/>
              <p:cNvSpPr>
                <a:spLocks noChangeAspect="1"/>
              </p:cNvSpPr>
              <p:nvPr/>
            </p:nvSpPr>
            <p:spPr bwMode="auto">
              <a:xfrm>
                <a:off x="3948" y="2216"/>
                <a:ext cx="66" cy="30"/>
              </a:xfrm>
              <a:custGeom>
                <a:avLst/>
                <a:gdLst>
                  <a:gd name="T0" fmla="*/ 36 w 66"/>
                  <a:gd name="T1" fmla="*/ 0 h 30"/>
                  <a:gd name="T2" fmla="*/ 0 w 66"/>
                  <a:gd name="T3" fmla="*/ 18 h 30"/>
                  <a:gd name="T4" fmla="*/ 32 w 66"/>
                  <a:gd name="T5" fmla="*/ 30 h 30"/>
                  <a:gd name="T6" fmla="*/ 66 w 66"/>
                  <a:gd name="T7" fmla="*/ 12 h 30"/>
                  <a:gd name="T8" fmla="*/ 36 w 66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0"/>
                  <a:gd name="T17" fmla="*/ 66 w 66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0">
                    <a:moveTo>
                      <a:pt x="36" y="0"/>
                    </a:moveTo>
                    <a:lnTo>
                      <a:pt x="0" y="18"/>
                    </a:lnTo>
                    <a:lnTo>
                      <a:pt x="32" y="30"/>
                    </a:lnTo>
                    <a:lnTo>
                      <a:pt x="66" y="12"/>
                    </a:lnTo>
                    <a:lnTo>
                      <a:pt x="3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40" name="Freeform 5213"/>
              <p:cNvSpPr>
                <a:spLocks noChangeAspect="1"/>
              </p:cNvSpPr>
              <p:nvPr/>
            </p:nvSpPr>
            <p:spPr bwMode="auto">
              <a:xfrm>
                <a:off x="3980" y="2228"/>
                <a:ext cx="64" cy="30"/>
              </a:xfrm>
              <a:custGeom>
                <a:avLst/>
                <a:gdLst>
                  <a:gd name="T0" fmla="*/ 34 w 64"/>
                  <a:gd name="T1" fmla="*/ 0 h 30"/>
                  <a:gd name="T2" fmla="*/ 0 w 64"/>
                  <a:gd name="T3" fmla="*/ 18 h 30"/>
                  <a:gd name="T4" fmla="*/ 30 w 64"/>
                  <a:gd name="T5" fmla="*/ 30 h 30"/>
                  <a:gd name="T6" fmla="*/ 64 w 64"/>
                  <a:gd name="T7" fmla="*/ 12 h 30"/>
                  <a:gd name="T8" fmla="*/ 34 w 64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0"/>
                  <a:gd name="T17" fmla="*/ 64 w 6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0">
                    <a:moveTo>
                      <a:pt x="34" y="0"/>
                    </a:moveTo>
                    <a:lnTo>
                      <a:pt x="0" y="18"/>
                    </a:lnTo>
                    <a:lnTo>
                      <a:pt x="30" y="30"/>
                    </a:lnTo>
                    <a:lnTo>
                      <a:pt x="64" y="1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7E72"/>
              </a:solidFill>
              <a:ln w="0">
                <a:solidFill>
                  <a:srgbClr val="007E7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41" name="Freeform 5214"/>
              <p:cNvSpPr>
                <a:spLocks noChangeAspect="1"/>
              </p:cNvSpPr>
              <p:nvPr/>
            </p:nvSpPr>
            <p:spPr bwMode="auto">
              <a:xfrm>
                <a:off x="3980" y="2228"/>
                <a:ext cx="64" cy="30"/>
              </a:xfrm>
              <a:custGeom>
                <a:avLst/>
                <a:gdLst>
                  <a:gd name="T0" fmla="*/ 34 w 64"/>
                  <a:gd name="T1" fmla="*/ 0 h 30"/>
                  <a:gd name="T2" fmla="*/ 0 w 64"/>
                  <a:gd name="T3" fmla="*/ 18 h 30"/>
                  <a:gd name="T4" fmla="*/ 30 w 64"/>
                  <a:gd name="T5" fmla="*/ 30 h 30"/>
                  <a:gd name="T6" fmla="*/ 64 w 64"/>
                  <a:gd name="T7" fmla="*/ 12 h 30"/>
                  <a:gd name="T8" fmla="*/ 34 w 64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0"/>
                  <a:gd name="T17" fmla="*/ 64 w 6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0">
                    <a:moveTo>
                      <a:pt x="34" y="0"/>
                    </a:moveTo>
                    <a:lnTo>
                      <a:pt x="0" y="18"/>
                    </a:lnTo>
                    <a:lnTo>
                      <a:pt x="30" y="30"/>
                    </a:lnTo>
                    <a:lnTo>
                      <a:pt x="64" y="12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42" name="Freeform 5215"/>
              <p:cNvSpPr>
                <a:spLocks noChangeAspect="1"/>
              </p:cNvSpPr>
              <p:nvPr/>
            </p:nvSpPr>
            <p:spPr bwMode="auto">
              <a:xfrm>
                <a:off x="4010" y="2240"/>
                <a:ext cx="66" cy="30"/>
              </a:xfrm>
              <a:custGeom>
                <a:avLst/>
                <a:gdLst>
                  <a:gd name="T0" fmla="*/ 34 w 66"/>
                  <a:gd name="T1" fmla="*/ 0 h 30"/>
                  <a:gd name="T2" fmla="*/ 0 w 66"/>
                  <a:gd name="T3" fmla="*/ 18 h 30"/>
                  <a:gd name="T4" fmla="*/ 32 w 66"/>
                  <a:gd name="T5" fmla="*/ 30 h 30"/>
                  <a:gd name="T6" fmla="*/ 66 w 66"/>
                  <a:gd name="T7" fmla="*/ 12 h 30"/>
                  <a:gd name="T8" fmla="*/ 34 w 66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0"/>
                  <a:gd name="T17" fmla="*/ 66 w 66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0">
                    <a:moveTo>
                      <a:pt x="34" y="0"/>
                    </a:moveTo>
                    <a:lnTo>
                      <a:pt x="0" y="18"/>
                    </a:lnTo>
                    <a:lnTo>
                      <a:pt x="32" y="30"/>
                    </a:lnTo>
                    <a:lnTo>
                      <a:pt x="66" y="1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7D72"/>
              </a:solidFill>
              <a:ln w="0">
                <a:solidFill>
                  <a:srgbClr val="007D7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43" name="Freeform 5216"/>
              <p:cNvSpPr>
                <a:spLocks noChangeAspect="1"/>
              </p:cNvSpPr>
              <p:nvPr/>
            </p:nvSpPr>
            <p:spPr bwMode="auto">
              <a:xfrm>
                <a:off x="4010" y="2240"/>
                <a:ext cx="66" cy="30"/>
              </a:xfrm>
              <a:custGeom>
                <a:avLst/>
                <a:gdLst>
                  <a:gd name="T0" fmla="*/ 34 w 66"/>
                  <a:gd name="T1" fmla="*/ 0 h 30"/>
                  <a:gd name="T2" fmla="*/ 0 w 66"/>
                  <a:gd name="T3" fmla="*/ 18 h 30"/>
                  <a:gd name="T4" fmla="*/ 32 w 66"/>
                  <a:gd name="T5" fmla="*/ 30 h 30"/>
                  <a:gd name="T6" fmla="*/ 66 w 66"/>
                  <a:gd name="T7" fmla="*/ 12 h 30"/>
                  <a:gd name="T8" fmla="*/ 34 w 66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0"/>
                  <a:gd name="T17" fmla="*/ 66 w 66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0">
                    <a:moveTo>
                      <a:pt x="34" y="0"/>
                    </a:moveTo>
                    <a:lnTo>
                      <a:pt x="0" y="18"/>
                    </a:lnTo>
                    <a:lnTo>
                      <a:pt x="32" y="30"/>
                    </a:lnTo>
                    <a:lnTo>
                      <a:pt x="66" y="12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44" name="Freeform 5217"/>
              <p:cNvSpPr>
                <a:spLocks noChangeAspect="1"/>
              </p:cNvSpPr>
              <p:nvPr/>
            </p:nvSpPr>
            <p:spPr bwMode="auto">
              <a:xfrm>
                <a:off x="4042" y="2252"/>
                <a:ext cx="66" cy="30"/>
              </a:xfrm>
              <a:custGeom>
                <a:avLst/>
                <a:gdLst>
                  <a:gd name="T0" fmla="*/ 34 w 66"/>
                  <a:gd name="T1" fmla="*/ 0 h 30"/>
                  <a:gd name="T2" fmla="*/ 0 w 66"/>
                  <a:gd name="T3" fmla="*/ 18 h 30"/>
                  <a:gd name="T4" fmla="*/ 32 w 66"/>
                  <a:gd name="T5" fmla="*/ 30 h 30"/>
                  <a:gd name="T6" fmla="*/ 66 w 66"/>
                  <a:gd name="T7" fmla="*/ 12 h 30"/>
                  <a:gd name="T8" fmla="*/ 34 w 66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0"/>
                  <a:gd name="T17" fmla="*/ 66 w 66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0">
                    <a:moveTo>
                      <a:pt x="34" y="0"/>
                    </a:moveTo>
                    <a:lnTo>
                      <a:pt x="0" y="18"/>
                    </a:lnTo>
                    <a:lnTo>
                      <a:pt x="32" y="30"/>
                    </a:lnTo>
                    <a:lnTo>
                      <a:pt x="66" y="1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7C73"/>
              </a:solidFill>
              <a:ln w="0">
                <a:solidFill>
                  <a:srgbClr val="007C7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45" name="Freeform 5218"/>
              <p:cNvSpPr>
                <a:spLocks noChangeAspect="1"/>
              </p:cNvSpPr>
              <p:nvPr/>
            </p:nvSpPr>
            <p:spPr bwMode="auto">
              <a:xfrm>
                <a:off x="4042" y="2252"/>
                <a:ext cx="66" cy="30"/>
              </a:xfrm>
              <a:custGeom>
                <a:avLst/>
                <a:gdLst>
                  <a:gd name="T0" fmla="*/ 34 w 66"/>
                  <a:gd name="T1" fmla="*/ 0 h 30"/>
                  <a:gd name="T2" fmla="*/ 0 w 66"/>
                  <a:gd name="T3" fmla="*/ 18 h 30"/>
                  <a:gd name="T4" fmla="*/ 32 w 66"/>
                  <a:gd name="T5" fmla="*/ 30 h 30"/>
                  <a:gd name="T6" fmla="*/ 66 w 66"/>
                  <a:gd name="T7" fmla="*/ 12 h 30"/>
                  <a:gd name="T8" fmla="*/ 34 w 66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0"/>
                  <a:gd name="T17" fmla="*/ 66 w 66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0">
                    <a:moveTo>
                      <a:pt x="34" y="0"/>
                    </a:moveTo>
                    <a:lnTo>
                      <a:pt x="0" y="18"/>
                    </a:lnTo>
                    <a:lnTo>
                      <a:pt x="32" y="30"/>
                    </a:lnTo>
                    <a:lnTo>
                      <a:pt x="66" y="12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46" name="Freeform 5219"/>
              <p:cNvSpPr>
                <a:spLocks noChangeAspect="1"/>
              </p:cNvSpPr>
              <p:nvPr/>
            </p:nvSpPr>
            <p:spPr bwMode="auto">
              <a:xfrm>
                <a:off x="4074" y="2264"/>
                <a:ext cx="66" cy="32"/>
              </a:xfrm>
              <a:custGeom>
                <a:avLst/>
                <a:gdLst>
                  <a:gd name="T0" fmla="*/ 34 w 66"/>
                  <a:gd name="T1" fmla="*/ 0 h 32"/>
                  <a:gd name="T2" fmla="*/ 0 w 66"/>
                  <a:gd name="T3" fmla="*/ 18 h 32"/>
                  <a:gd name="T4" fmla="*/ 32 w 66"/>
                  <a:gd name="T5" fmla="*/ 32 h 32"/>
                  <a:gd name="T6" fmla="*/ 66 w 66"/>
                  <a:gd name="T7" fmla="*/ 12 h 32"/>
                  <a:gd name="T8" fmla="*/ 34 w 66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2"/>
                  <a:gd name="T17" fmla="*/ 66 w 66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2">
                    <a:moveTo>
                      <a:pt x="34" y="0"/>
                    </a:moveTo>
                    <a:lnTo>
                      <a:pt x="0" y="18"/>
                    </a:lnTo>
                    <a:lnTo>
                      <a:pt x="32" y="32"/>
                    </a:lnTo>
                    <a:lnTo>
                      <a:pt x="66" y="1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7C74"/>
              </a:solidFill>
              <a:ln w="0">
                <a:solidFill>
                  <a:srgbClr val="007C7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47" name="Freeform 5220"/>
              <p:cNvSpPr>
                <a:spLocks noChangeAspect="1"/>
              </p:cNvSpPr>
              <p:nvPr/>
            </p:nvSpPr>
            <p:spPr bwMode="auto">
              <a:xfrm>
                <a:off x="4074" y="2264"/>
                <a:ext cx="66" cy="32"/>
              </a:xfrm>
              <a:custGeom>
                <a:avLst/>
                <a:gdLst>
                  <a:gd name="T0" fmla="*/ 34 w 66"/>
                  <a:gd name="T1" fmla="*/ 0 h 32"/>
                  <a:gd name="T2" fmla="*/ 0 w 66"/>
                  <a:gd name="T3" fmla="*/ 18 h 32"/>
                  <a:gd name="T4" fmla="*/ 32 w 66"/>
                  <a:gd name="T5" fmla="*/ 32 h 32"/>
                  <a:gd name="T6" fmla="*/ 66 w 66"/>
                  <a:gd name="T7" fmla="*/ 12 h 32"/>
                  <a:gd name="T8" fmla="*/ 34 w 66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2"/>
                  <a:gd name="T17" fmla="*/ 66 w 66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2">
                    <a:moveTo>
                      <a:pt x="34" y="0"/>
                    </a:moveTo>
                    <a:lnTo>
                      <a:pt x="0" y="18"/>
                    </a:lnTo>
                    <a:lnTo>
                      <a:pt x="32" y="32"/>
                    </a:lnTo>
                    <a:lnTo>
                      <a:pt x="66" y="12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48" name="Freeform 5221"/>
              <p:cNvSpPr>
                <a:spLocks noChangeAspect="1"/>
              </p:cNvSpPr>
              <p:nvPr/>
            </p:nvSpPr>
            <p:spPr bwMode="auto">
              <a:xfrm>
                <a:off x="4106" y="2276"/>
                <a:ext cx="66" cy="32"/>
              </a:xfrm>
              <a:custGeom>
                <a:avLst/>
                <a:gdLst>
                  <a:gd name="T0" fmla="*/ 34 w 66"/>
                  <a:gd name="T1" fmla="*/ 0 h 32"/>
                  <a:gd name="T2" fmla="*/ 0 w 66"/>
                  <a:gd name="T3" fmla="*/ 20 h 32"/>
                  <a:gd name="T4" fmla="*/ 32 w 66"/>
                  <a:gd name="T5" fmla="*/ 32 h 32"/>
                  <a:gd name="T6" fmla="*/ 66 w 66"/>
                  <a:gd name="T7" fmla="*/ 12 h 32"/>
                  <a:gd name="T8" fmla="*/ 34 w 66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2"/>
                  <a:gd name="T17" fmla="*/ 66 w 66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2">
                    <a:moveTo>
                      <a:pt x="34" y="0"/>
                    </a:moveTo>
                    <a:lnTo>
                      <a:pt x="0" y="20"/>
                    </a:lnTo>
                    <a:lnTo>
                      <a:pt x="32" y="32"/>
                    </a:lnTo>
                    <a:lnTo>
                      <a:pt x="66" y="1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7C75"/>
              </a:solidFill>
              <a:ln w="0">
                <a:solidFill>
                  <a:srgbClr val="007C7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49" name="Freeform 5222"/>
              <p:cNvSpPr>
                <a:spLocks noChangeAspect="1"/>
              </p:cNvSpPr>
              <p:nvPr/>
            </p:nvSpPr>
            <p:spPr bwMode="auto">
              <a:xfrm>
                <a:off x="4106" y="2276"/>
                <a:ext cx="66" cy="32"/>
              </a:xfrm>
              <a:custGeom>
                <a:avLst/>
                <a:gdLst>
                  <a:gd name="T0" fmla="*/ 34 w 66"/>
                  <a:gd name="T1" fmla="*/ 0 h 32"/>
                  <a:gd name="T2" fmla="*/ 0 w 66"/>
                  <a:gd name="T3" fmla="*/ 20 h 32"/>
                  <a:gd name="T4" fmla="*/ 32 w 66"/>
                  <a:gd name="T5" fmla="*/ 32 h 32"/>
                  <a:gd name="T6" fmla="*/ 66 w 66"/>
                  <a:gd name="T7" fmla="*/ 12 h 32"/>
                  <a:gd name="T8" fmla="*/ 34 w 66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2"/>
                  <a:gd name="T17" fmla="*/ 66 w 66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2">
                    <a:moveTo>
                      <a:pt x="34" y="0"/>
                    </a:moveTo>
                    <a:lnTo>
                      <a:pt x="0" y="20"/>
                    </a:lnTo>
                    <a:lnTo>
                      <a:pt x="32" y="32"/>
                    </a:lnTo>
                    <a:lnTo>
                      <a:pt x="66" y="12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50" name="Freeform 5223"/>
              <p:cNvSpPr>
                <a:spLocks noChangeAspect="1"/>
              </p:cNvSpPr>
              <p:nvPr/>
            </p:nvSpPr>
            <p:spPr bwMode="auto">
              <a:xfrm>
                <a:off x="4138" y="2288"/>
                <a:ext cx="68" cy="34"/>
              </a:xfrm>
              <a:custGeom>
                <a:avLst/>
                <a:gdLst>
                  <a:gd name="T0" fmla="*/ 34 w 68"/>
                  <a:gd name="T1" fmla="*/ 0 h 34"/>
                  <a:gd name="T2" fmla="*/ 0 w 68"/>
                  <a:gd name="T3" fmla="*/ 20 h 34"/>
                  <a:gd name="T4" fmla="*/ 34 w 68"/>
                  <a:gd name="T5" fmla="*/ 34 h 34"/>
                  <a:gd name="T6" fmla="*/ 68 w 68"/>
                  <a:gd name="T7" fmla="*/ 12 h 34"/>
                  <a:gd name="T8" fmla="*/ 34 w 68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34"/>
                  <a:gd name="T17" fmla="*/ 68 w 68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34">
                    <a:moveTo>
                      <a:pt x="34" y="0"/>
                    </a:moveTo>
                    <a:lnTo>
                      <a:pt x="0" y="20"/>
                    </a:lnTo>
                    <a:lnTo>
                      <a:pt x="34" y="34"/>
                    </a:lnTo>
                    <a:lnTo>
                      <a:pt x="68" y="1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7C76"/>
              </a:solidFill>
              <a:ln w="0">
                <a:solidFill>
                  <a:srgbClr val="007C7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51" name="Freeform 5224"/>
              <p:cNvSpPr>
                <a:spLocks noChangeAspect="1"/>
              </p:cNvSpPr>
              <p:nvPr/>
            </p:nvSpPr>
            <p:spPr bwMode="auto">
              <a:xfrm>
                <a:off x="4138" y="2288"/>
                <a:ext cx="68" cy="34"/>
              </a:xfrm>
              <a:custGeom>
                <a:avLst/>
                <a:gdLst>
                  <a:gd name="T0" fmla="*/ 34 w 68"/>
                  <a:gd name="T1" fmla="*/ 0 h 34"/>
                  <a:gd name="T2" fmla="*/ 0 w 68"/>
                  <a:gd name="T3" fmla="*/ 20 h 34"/>
                  <a:gd name="T4" fmla="*/ 34 w 68"/>
                  <a:gd name="T5" fmla="*/ 34 h 34"/>
                  <a:gd name="T6" fmla="*/ 68 w 68"/>
                  <a:gd name="T7" fmla="*/ 12 h 34"/>
                  <a:gd name="T8" fmla="*/ 34 w 68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34"/>
                  <a:gd name="T17" fmla="*/ 68 w 68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34">
                    <a:moveTo>
                      <a:pt x="34" y="0"/>
                    </a:moveTo>
                    <a:lnTo>
                      <a:pt x="0" y="20"/>
                    </a:lnTo>
                    <a:lnTo>
                      <a:pt x="34" y="34"/>
                    </a:lnTo>
                    <a:lnTo>
                      <a:pt x="68" y="12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52" name="Freeform 5225"/>
              <p:cNvSpPr>
                <a:spLocks noChangeAspect="1"/>
              </p:cNvSpPr>
              <p:nvPr/>
            </p:nvSpPr>
            <p:spPr bwMode="auto">
              <a:xfrm>
                <a:off x="4172" y="2300"/>
                <a:ext cx="68" cy="36"/>
              </a:xfrm>
              <a:custGeom>
                <a:avLst/>
                <a:gdLst>
                  <a:gd name="T0" fmla="*/ 34 w 68"/>
                  <a:gd name="T1" fmla="*/ 0 h 36"/>
                  <a:gd name="T2" fmla="*/ 0 w 68"/>
                  <a:gd name="T3" fmla="*/ 22 h 36"/>
                  <a:gd name="T4" fmla="*/ 34 w 68"/>
                  <a:gd name="T5" fmla="*/ 36 h 36"/>
                  <a:gd name="T6" fmla="*/ 68 w 68"/>
                  <a:gd name="T7" fmla="*/ 14 h 36"/>
                  <a:gd name="T8" fmla="*/ 34 w 68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36"/>
                  <a:gd name="T17" fmla="*/ 68 w 68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36">
                    <a:moveTo>
                      <a:pt x="34" y="0"/>
                    </a:moveTo>
                    <a:lnTo>
                      <a:pt x="0" y="22"/>
                    </a:lnTo>
                    <a:lnTo>
                      <a:pt x="34" y="36"/>
                    </a:lnTo>
                    <a:lnTo>
                      <a:pt x="68" y="1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7E76"/>
              </a:solidFill>
              <a:ln w="0">
                <a:solidFill>
                  <a:srgbClr val="007E7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53" name="Freeform 5226"/>
              <p:cNvSpPr>
                <a:spLocks noChangeAspect="1"/>
              </p:cNvSpPr>
              <p:nvPr/>
            </p:nvSpPr>
            <p:spPr bwMode="auto">
              <a:xfrm>
                <a:off x="4172" y="2300"/>
                <a:ext cx="68" cy="36"/>
              </a:xfrm>
              <a:custGeom>
                <a:avLst/>
                <a:gdLst>
                  <a:gd name="T0" fmla="*/ 34 w 68"/>
                  <a:gd name="T1" fmla="*/ 0 h 36"/>
                  <a:gd name="T2" fmla="*/ 0 w 68"/>
                  <a:gd name="T3" fmla="*/ 22 h 36"/>
                  <a:gd name="T4" fmla="*/ 34 w 68"/>
                  <a:gd name="T5" fmla="*/ 36 h 36"/>
                  <a:gd name="T6" fmla="*/ 68 w 68"/>
                  <a:gd name="T7" fmla="*/ 14 h 36"/>
                  <a:gd name="T8" fmla="*/ 34 w 68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36"/>
                  <a:gd name="T17" fmla="*/ 68 w 68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36">
                    <a:moveTo>
                      <a:pt x="34" y="0"/>
                    </a:moveTo>
                    <a:lnTo>
                      <a:pt x="0" y="22"/>
                    </a:lnTo>
                    <a:lnTo>
                      <a:pt x="34" y="36"/>
                    </a:lnTo>
                    <a:lnTo>
                      <a:pt x="68" y="14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54" name="Freeform 5227"/>
              <p:cNvSpPr>
                <a:spLocks noChangeAspect="1"/>
              </p:cNvSpPr>
              <p:nvPr/>
            </p:nvSpPr>
            <p:spPr bwMode="auto">
              <a:xfrm>
                <a:off x="4206" y="2314"/>
                <a:ext cx="68" cy="36"/>
              </a:xfrm>
              <a:custGeom>
                <a:avLst/>
                <a:gdLst>
                  <a:gd name="T0" fmla="*/ 34 w 68"/>
                  <a:gd name="T1" fmla="*/ 0 h 36"/>
                  <a:gd name="T2" fmla="*/ 0 w 68"/>
                  <a:gd name="T3" fmla="*/ 22 h 36"/>
                  <a:gd name="T4" fmla="*/ 34 w 68"/>
                  <a:gd name="T5" fmla="*/ 36 h 36"/>
                  <a:gd name="T6" fmla="*/ 68 w 68"/>
                  <a:gd name="T7" fmla="*/ 14 h 36"/>
                  <a:gd name="T8" fmla="*/ 34 w 68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36"/>
                  <a:gd name="T17" fmla="*/ 68 w 68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36">
                    <a:moveTo>
                      <a:pt x="34" y="0"/>
                    </a:moveTo>
                    <a:lnTo>
                      <a:pt x="0" y="22"/>
                    </a:lnTo>
                    <a:lnTo>
                      <a:pt x="34" y="36"/>
                    </a:lnTo>
                    <a:lnTo>
                      <a:pt x="68" y="1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8077"/>
              </a:solidFill>
              <a:ln w="0">
                <a:solidFill>
                  <a:srgbClr val="00807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55" name="Freeform 5228"/>
              <p:cNvSpPr>
                <a:spLocks noChangeAspect="1"/>
              </p:cNvSpPr>
              <p:nvPr/>
            </p:nvSpPr>
            <p:spPr bwMode="auto">
              <a:xfrm>
                <a:off x="4206" y="2314"/>
                <a:ext cx="68" cy="36"/>
              </a:xfrm>
              <a:custGeom>
                <a:avLst/>
                <a:gdLst>
                  <a:gd name="T0" fmla="*/ 34 w 68"/>
                  <a:gd name="T1" fmla="*/ 0 h 36"/>
                  <a:gd name="T2" fmla="*/ 0 w 68"/>
                  <a:gd name="T3" fmla="*/ 22 h 36"/>
                  <a:gd name="T4" fmla="*/ 34 w 68"/>
                  <a:gd name="T5" fmla="*/ 36 h 36"/>
                  <a:gd name="T6" fmla="*/ 68 w 68"/>
                  <a:gd name="T7" fmla="*/ 14 h 36"/>
                  <a:gd name="T8" fmla="*/ 34 w 68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36"/>
                  <a:gd name="T17" fmla="*/ 68 w 68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36">
                    <a:moveTo>
                      <a:pt x="34" y="0"/>
                    </a:moveTo>
                    <a:lnTo>
                      <a:pt x="0" y="22"/>
                    </a:lnTo>
                    <a:lnTo>
                      <a:pt x="34" y="36"/>
                    </a:lnTo>
                    <a:lnTo>
                      <a:pt x="68" y="14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56" name="Freeform 5229"/>
              <p:cNvSpPr>
                <a:spLocks noChangeAspect="1"/>
              </p:cNvSpPr>
              <p:nvPr/>
            </p:nvSpPr>
            <p:spPr bwMode="auto">
              <a:xfrm>
                <a:off x="4240" y="2328"/>
                <a:ext cx="70" cy="38"/>
              </a:xfrm>
              <a:custGeom>
                <a:avLst/>
                <a:gdLst>
                  <a:gd name="T0" fmla="*/ 34 w 70"/>
                  <a:gd name="T1" fmla="*/ 0 h 38"/>
                  <a:gd name="T2" fmla="*/ 0 w 70"/>
                  <a:gd name="T3" fmla="*/ 22 h 38"/>
                  <a:gd name="T4" fmla="*/ 36 w 70"/>
                  <a:gd name="T5" fmla="*/ 38 h 38"/>
                  <a:gd name="T6" fmla="*/ 70 w 70"/>
                  <a:gd name="T7" fmla="*/ 16 h 38"/>
                  <a:gd name="T8" fmla="*/ 34 w 70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38"/>
                  <a:gd name="T17" fmla="*/ 70 w 70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38">
                    <a:moveTo>
                      <a:pt x="34" y="0"/>
                    </a:moveTo>
                    <a:lnTo>
                      <a:pt x="0" y="22"/>
                    </a:lnTo>
                    <a:lnTo>
                      <a:pt x="36" y="38"/>
                    </a:lnTo>
                    <a:lnTo>
                      <a:pt x="70" y="1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8277"/>
              </a:solidFill>
              <a:ln w="0">
                <a:solidFill>
                  <a:srgbClr val="00827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57" name="Freeform 5230"/>
              <p:cNvSpPr>
                <a:spLocks noChangeAspect="1"/>
              </p:cNvSpPr>
              <p:nvPr/>
            </p:nvSpPr>
            <p:spPr bwMode="auto">
              <a:xfrm>
                <a:off x="4240" y="2328"/>
                <a:ext cx="70" cy="38"/>
              </a:xfrm>
              <a:custGeom>
                <a:avLst/>
                <a:gdLst>
                  <a:gd name="T0" fmla="*/ 34 w 70"/>
                  <a:gd name="T1" fmla="*/ 0 h 38"/>
                  <a:gd name="T2" fmla="*/ 0 w 70"/>
                  <a:gd name="T3" fmla="*/ 22 h 38"/>
                  <a:gd name="T4" fmla="*/ 36 w 70"/>
                  <a:gd name="T5" fmla="*/ 38 h 38"/>
                  <a:gd name="T6" fmla="*/ 70 w 70"/>
                  <a:gd name="T7" fmla="*/ 16 h 38"/>
                  <a:gd name="T8" fmla="*/ 34 w 70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38"/>
                  <a:gd name="T17" fmla="*/ 70 w 70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38">
                    <a:moveTo>
                      <a:pt x="34" y="0"/>
                    </a:moveTo>
                    <a:lnTo>
                      <a:pt x="0" y="22"/>
                    </a:lnTo>
                    <a:lnTo>
                      <a:pt x="36" y="38"/>
                    </a:lnTo>
                    <a:lnTo>
                      <a:pt x="70" y="16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58" name="Freeform 5231"/>
              <p:cNvSpPr>
                <a:spLocks noChangeAspect="1"/>
              </p:cNvSpPr>
              <p:nvPr/>
            </p:nvSpPr>
            <p:spPr bwMode="auto">
              <a:xfrm>
                <a:off x="4276" y="2344"/>
                <a:ext cx="70" cy="38"/>
              </a:xfrm>
              <a:custGeom>
                <a:avLst/>
                <a:gdLst>
                  <a:gd name="T0" fmla="*/ 34 w 70"/>
                  <a:gd name="T1" fmla="*/ 0 h 38"/>
                  <a:gd name="T2" fmla="*/ 0 w 70"/>
                  <a:gd name="T3" fmla="*/ 22 h 38"/>
                  <a:gd name="T4" fmla="*/ 34 w 70"/>
                  <a:gd name="T5" fmla="*/ 38 h 38"/>
                  <a:gd name="T6" fmla="*/ 70 w 70"/>
                  <a:gd name="T7" fmla="*/ 16 h 38"/>
                  <a:gd name="T8" fmla="*/ 34 w 70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38"/>
                  <a:gd name="T17" fmla="*/ 70 w 70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38">
                    <a:moveTo>
                      <a:pt x="34" y="0"/>
                    </a:moveTo>
                    <a:lnTo>
                      <a:pt x="0" y="22"/>
                    </a:lnTo>
                    <a:lnTo>
                      <a:pt x="34" y="38"/>
                    </a:lnTo>
                    <a:lnTo>
                      <a:pt x="70" y="1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8577"/>
              </a:solidFill>
              <a:ln w="0">
                <a:solidFill>
                  <a:srgbClr val="00857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59" name="Freeform 5232"/>
              <p:cNvSpPr>
                <a:spLocks noChangeAspect="1"/>
              </p:cNvSpPr>
              <p:nvPr/>
            </p:nvSpPr>
            <p:spPr bwMode="auto">
              <a:xfrm>
                <a:off x="4276" y="2344"/>
                <a:ext cx="70" cy="38"/>
              </a:xfrm>
              <a:custGeom>
                <a:avLst/>
                <a:gdLst>
                  <a:gd name="T0" fmla="*/ 34 w 70"/>
                  <a:gd name="T1" fmla="*/ 0 h 38"/>
                  <a:gd name="T2" fmla="*/ 0 w 70"/>
                  <a:gd name="T3" fmla="*/ 22 h 38"/>
                  <a:gd name="T4" fmla="*/ 34 w 70"/>
                  <a:gd name="T5" fmla="*/ 38 h 38"/>
                  <a:gd name="T6" fmla="*/ 70 w 70"/>
                  <a:gd name="T7" fmla="*/ 16 h 38"/>
                  <a:gd name="T8" fmla="*/ 34 w 70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38"/>
                  <a:gd name="T17" fmla="*/ 70 w 70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38">
                    <a:moveTo>
                      <a:pt x="34" y="0"/>
                    </a:moveTo>
                    <a:lnTo>
                      <a:pt x="0" y="22"/>
                    </a:lnTo>
                    <a:lnTo>
                      <a:pt x="34" y="38"/>
                    </a:lnTo>
                    <a:lnTo>
                      <a:pt x="70" y="16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60" name="Freeform 5233"/>
              <p:cNvSpPr>
                <a:spLocks noChangeAspect="1"/>
              </p:cNvSpPr>
              <p:nvPr/>
            </p:nvSpPr>
            <p:spPr bwMode="auto">
              <a:xfrm>
                <a:off x="4310" y="2360"/>
                <a:ext cx="72" cy="40"/>
              </a:xfrm>
              <a:custGeom>
                <a:avLst/>
                <a:gdLst>
                  <a:gd name="T0" fmla="*/ 36 w 72"/>
                  <a:gd name="T1" fmla="*/ 0 h 40"/>
                  <a:gd name="T2" fmla="*/ 0 w 72"/>
                  <a:gd name="T3" fmla="*/ 22 h 40"/>
                  <a:gd name="T4" fmla="*/ 38 w 72"/>
                  <a:gd name="T5" fmla="*/ 40 h 40"/>
                  <a:gd name="T6" fmla="*/ 72 w 72"/>
                  <a:gd name="T7" fmla="*/ 18 h 40"/>
                  <a:gd name="T8" fmla="*/ 36 w 72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40"/>
                  <a:gd name="T17" fmla="*/ 72 w 72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40">
                    <a:moveTo>
                      <a:pt x="36" y="0"/>
                    </a:moveTo>
                    <a:lnTo>
                      <a:pt x="0" y="22"/>
                    </a:lnTo>
                    <a:lnTo>
                      <a:pt x="38" y="40"/>
                    </a:lnTo>
                    <a:lnTo>
                      <a:pt x="72" y="1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28877"/>
              </a:solidFill>
              <a:ln w="0">
                <a:solidFill>
                  <a:srgbClr val="02887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61" name="Freeform 5234"/>
              <p:cNvSpPr>
                <a:spLocks noChangeAspect="1"/>
              </p:cNvSpPr>
              <p:nvPr/>
            </p:nvSpPr>
            <p:spPr bwMode="auto">
              <a:xfrm>
                <a:off x="4310" y="2360"/>
                <a:ext cx="72" cy="40"/>
              </a:xfrm>
              <a:custGeom>
                <a:avLst/>
                <a:gdLst>
                  <a:gd name="T0" fmla="*/ 36 w 72"/>
                  <a:gd name="T1" fmla="*/ 0 h 40"/>
                  <a:gd name="T2" fmla="*/ 0 w 72"/>
                  <a:gd name="T3" fmla="*/ 22 h 40"/>
                  <a:gd name="T4" fmla="*/ 38 w 72"/>
                  <a:gd name="T5" fmla="*/ 40 h 40"/>
                  <a:gd name="T6" fmla="*/ 72 w 72"/>
                  <a:gd name="T7" fmla="*/ 18 h 40"/>
                  <a:gd name="T8" fmla="*/ 36 w 72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40"/>
                  <a:gd name="T17" fmla="*/ 72 w 72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40">
                    <a:moveTo>
                      <a:pt x="36" y="0"/>
                    </a:moveTo>
                    <a:lnTo>
                      <a:pt x="0" y="22"/>
                    </a:lnTo>
                    <a:lnTo>
                      <a:pt x="38" y="40"/>
                    </a:lnTo>
                    <a:lnTo>
                      <a:pt x="72" y="18"/>
                    </a:lnTo>
                    <a:lnTo>
                      <a:pt x="3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62" name="Freeform 5235"/>
              <p:cNvSpPr>
                <a:spLocks noChangeAspect="1"/>
              </p:cNvSpPr>
              <p:nvPr/>
            </p:nvSpPr>
            <p:spPr bwMode="auto">
              <a:xfrm>
                <a:off x="4348" y="2378"/>
                <a:ext cx="70" cy="42"/>
              </a:xfrm>
              <a:custGeom>
                <a:avLst/>
                <a:gdLst>
                  <a:gd name="T0" fmla="*/ 34 w 70"/>
                  <a:gd name="T1" fmla="*/ 0 h 42"/>
                  <a:gd name="T2" fmla="*/ 0 w 70"/>
                  <a:gd name="T3" fmla="*/ 22 h 42"/>
                  <a:gd name="T4" fmla="*/ 36 w 70"/>
                  <a:gd name="T5" fmla="*/ 42 h 42"/>
                  <a:gd name="T6" fmla="*/ 70 w 70"/>
                  <a:gd name="T7" fmla="*/ 20 h 42"/>
                  <a:gd name="T8" fmla="*/ 34 w 70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42"/>
                  <a:gd name="T17" fmla="*/ 70 w 70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42">
                    <a:moveTo>
                      <a:pt x="34" y="0"/>
                    </a:moveTo>
                    <a:lnTo>
                      <a:pt x="0" y="22"/>
                    </a:lnTo>
                    <a:lnTo>
                      <a:pt x="36" y="42"/>
                    </a:lnTo>
                    <a:lnTo>
                      <a:pt x="70" y="2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68C76"/>
              </a:solidFill>
              <a:ln w="0">
                <a:solidFill>
                  <a:srgbClr val="068C7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63" name="Freeform 5236"/>
              <p:cNvSpPr>
                <a:spLocks noChangeAspect="1"/>
              </p:cNvSpPr>
              <p:nvPr/>
            </p:nvSpPr>
            <p:spPr bwMode="auto">
              <a:xfrm>
                <a:off x="4348" y="2378"/>
                <a:ext cx="70" cy="42"/>
              </a:xfrm>
              <a:custGeom>
                <a:avLst/>
                <a:gdLst>
                  <a:gd name="T0" fmla="*/ 34 w 70"/>
                  <a:gd name="T1" fmla="*/ 0 h 42"/>
                  <a:gd name="T2" fmla="*/ 0 w 70"/>
                  <a:gd name="T3" fmla="*/ 22 h 42"/>
                  <a:gd name="T4" fmla="*/ 36 w 70"/>
                  <a:gd name="T5" fmla="*/ 42 h 42"/>
                  <a:gd name="T6" fmla="*/ 70 w 70"/>
                  <a:gd name="T7" fmla="*/ 20 h 42"/>
                  <a:gd name="T8" fmla="*/ 34 w 70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42"/>
                  <a:gd name="T17" fmla="*/ 70 w 70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42">
                    <a:moveTo>
                      <a:pt x="34" y="0"/>
                    </a:moveTo>
                    <a:lnTo>
                      <a:pt x="0" y="22"/>
                    </a:lnTo>
                    <a:lnTo>
                      <a:pt x="36" y="42"/>
                    </a:lnTo>
                    <a:lnTo>
                      <a:pt x="70" y="20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64" name="Freeform 5237"/>
              <p:cNvSpPr>
                <a:spLocks noChangeAspect="1"/>
              </p:cNvSpPr>
              <p:nvPr/>
            </p:nvSpPr>
            <p:spPr bwMode="auto">
              <a:xfrm>
                <a:off x="4384" y="2398"/>
                <a:ext cx="72" cy="44"/>
              </a:xfrm>
              <a:custGeom>
                <a:avLst/>
                <a:gdLst>
                  <a:gd name="T0" fmla="*/ 34 w 72"/>
                  <a:gd name="T1" fmla="*/ 0 h 44"/>
                  <a:gd name="T2" fmla="*/ 0 w 72"/>
                  <a:gd name="T3" fmla="*/ 22 h 44"/>
                  <a:gd name="T4" fmla="*/ 38 w 72"/>
                  <a:gd name="T5" fmla="*/ 44 h 44"/>
                  <a:gd name="T6" fmla="*/ 72 w 72"/>
                  <a:gd name="T7" fmla="*/ 20 h 44"/>
                  <a:gd name="T8" fmla="*/ 34 w 72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44"/>
                  <a:gd name="T17" fmla="*/ 72 w 72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44">
                    <a:moveTo>
                      <a:pt x="34" y="0"/>
                    </a:moveTo>
                    <a:lnTo>
                      <a:pt x="0" y="22"/>
                    </a:lnTo>
                    <a:lnTo>
                      <a:pt x="38" y="44"/>
                    </a:lnTo>
                    <a:lnTo>
                      <a:pt x="72" y="2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B8F75"/>
              </a:solidFill>
              <a:ln w="0">
                <a:solidFill>
                  <a:srgbClr val="0B8F7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65" name="Freeform 5238"/>
              <p:cNvSpPr>
                <a:spLocks noChangeAspect="1"/>
              </p:cNvSpPr>
              <p:nvPr/>
            </p:nvSpPr>
            <p:spPr bwMode="auto">
              <a:xfrm>
                <a:off x="4384" y="2398"/>
                <a:ext cx="72" cy="44"/>
              </a:xfrm>
              <a:custGeom>
                <a:avLst/>
                <a:gdLst>
                  <a:gd name="T0" fmla="*/ 34 w 72"/>
                  <a:gd name="T1" fmla="*/ 0 h 44"/>
                  <a:gd name="T2" fmla="*/ 0 w 72"/>
                  <a:gd name="T3" fmla="*/ 22 h 44"/>
                  <a:gd name="T4" fmla="*/ 38 w 72"/>
                  <a:gd name="T5" fmla="*/ 44 h 44"/>
                  <a:gd name="T6" fmla="*/ 72 w 72"/>
                  <a:gd name="T7" fmla="*/ 20 h 44"/>
                  <a:gd name="T8" fmla="*/ 34 w 72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44"/>
                  <a:gd name="T17" fmla="*/ 72 w 72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44">
                    <a:moveTo>
                      <a:pt x="34" y="0"/>
                    </a:moveTo>
                    <a:lnTo>
                      <a:pt x="0" y="22"/>
                    </a:lnTo>
                    <a:lnTo>
                      <a:pt x="38" y="44"/>
                    </a:lnTo>
                    <a:lnTo>
                      <a:pt x="72" y="20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66" name="Freeform 5239"/>
              <p:cNvSpPr>
                <a:spLocks noChangeAspect="1"/>
              </p:cNvSpPr>
              <p:nvPr/>
            </p:nvSpPr>
            <p:spPr bwMode="auto">
              <a:xfrm>
                <a:off x="4422" y="2418"/>
                <a:ext cx="72" cy="46"/>
              </a:xfrm>
              <a:custGeom>
                <a:avLst/>
                <a:gdLst>
                  <a:gd name="T0" fmla="*/ 34 w 72"/>
                  <a:gd name="T1" fmla="*/ 0 h 46"/>
                  <a:gd name="T2" fmla="*/ 0 w 72"/>
                  <a:gd name="T3" fmla="*/ 24 h 46"/>
                  <a:gd name="T4" fmla="*/ 38 w 72"/>
                  <a:gd name="T5" fmla="*/ 46 h 46"/>
                  <a:gd name="T6" fmla="*/ 72 w 72"/>
                  <a:gd name="T7" fmla="*/ 22 h 46"/>
                  <a:gd name="T8" fmla="*/ 34 w 72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46"/>
                  <a:gd name="T17" fmla="*/ 72 w 72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46">
                    <a:moveTo>
                      <a:pt x="34" y="0"/>
                    </a:moveTo>
                    <a:lnTo>
                      <a:pt x="0" y="24"/>
                    </a:lnTo>
                    <a:lnTo>
                      <a:pt x="38" y="46"/>
                    </a:lnTo>
                    <a:lnTo>
                      <a:pt x="72" y="2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E9273"/>
              </a:solidFill>
              <a:ln w="0">
                <a:solidFill>
                  <a:srgbClr val="0E927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67" name="Freeform 5240"/>
              <p:cNvSpPr>
                <a:spLocks noChangeAspect="1"/>
              </p:cNvSpPr>
              <p:nvPr/>
            </p:nvSpPr>
            <p:spPr bwMode="auto">
              <a:xfrm>
                <a:off x="4422" y="2418"/>
                <a:ext cx="72" cy="46"/>
              </a:xfrm>
              <a:custGeom>
                <a:avLst/>
                <a:gdLst>
                  <a:gd name="T0" fmla="*/ 34 w 72"/>
                  <a:gd name="T1" fmla="*/ 0 h 46"/>
                  <a:gd name="T2" fmla="*/ 0 w 72"/>
                  <a:gd name="T3" fmla="*/ 24 h 46"/>
                  <a:gd name="T4" fmla="*/ 38 w 72"/>
                  <a:gd name="T5" fmla="*/ 46 h 46"/>
                  <a:gd name="T6" fmla="*/ 72 w 72"/>
                  <a:gd name="T7" fmla="*/ 22 h 46"/>
                  <a:gd name="T8" fmla="*/ 34 w 72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46"/>
                  <a:gd name="T17" fmla="*/ 72 w 72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46">
                    <a:moveTo>
                      <a:pt x="34" y="0"/>
                    </a:moveTo>
                    <a:lnTo>
                      <a:pt x="0" y="24"/>
                    </a:lnTo>
                    <a:lnTo>
                      <a:pt x="38" y="46"/>
                    </a:lnTo>
                    <a:lnTo>
                      <a:pt x="72" y="22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68" name="Freeform 5241"/>
              <p:cNvSpPr>
                <a:spLocks noChangeAspect="1"/>
              </p:cNvSpPr>
              <p:nvPr/>
            </p:nvSpPr>
            <p:spPr bwMode="auto">
              <a:xfrm>
                <a:off x="4460" y="2440"/>
                <a:ext cx="72" cy="48"/>
              </a:xfrm>
              <a:custGeom>
                <a:avLst/>
                <a:gdLst>
                  <a:gd name="T0" fmla="*/ 34 w 72"/>
                  <a:gd name="T1" fmla="*/ 0 h 48"/>
                  <a:gd name="T2" fmla="*/ 0 w 72"/>
                  <a:gd name="T3" fmla="*/ 24 h 48"/>
                  <a:gd name="T4" fmla="*/ 38 w 72"/>
                  <a:gd name="T5" fmla="*/ 48 h 48"/>
                  <a:gd name="T6" fmla="*/ 72 w 72"/>
                  <a:gd name="T7" fmla="*/ 24 h 48"/>
                  <a:gd name="T8" fmla="*/ 34 w 72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48"/>
                  <a:gd name="T17" fmla="*/ 72 w 72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48">
                    <a:moveTo>
                      <a:pt x="34" y="0"/>
                    </a:moveTo>
                    <a:lnTo>
                      <a:pt x="0" y="24"/>
                    </a:lnTo>
                    <a:lnTo>
                      <a:pt x="38" y="48"/>
                    </a:lnTo>
                    <a:lnTo>
                      <a:pt x="72" y="2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119571"/>
              </a:solidFill>
              <a:ln w="0">
                <a:solidFill>
                  <a:srgbClr val="11957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69" name="Freeform 5242"/>
              <p:cNvSpPr>
                <a:spLocks noChangeAspect="1"/>
              </p:cNvSpPr>
              <p:nvPr/>
            </p:nvSpPr>
            <p:spPr bwMode="auto">
              <a:xfrm>
                <a:off x="4460" y="2440"/>
                <a:ext cx="72" cy="48"/>
              </a:xfrm>
              <a:custGeom>
                <a:avLst/>
                <a:gdLst>
                  <a:gd name="T0" fmla="*/ 34 w 72"/>
                  <a:gd name="T1" fmla="*/ 0 h 48"/>
                  <a:gd name="T2" fmla="*/ 0 w 72"/>
                  <a:gd name="T3" fmla="*/ 24 h 48"/>
                  <a:gd name="T4" fmla="*/ 38 w 72"/>
                  <a:gd name="T5" fmla="*/ 48 h 48"/>
                  <a:gd name="T6" fmla="*/ 72 w 72"/>
                  <a:gd name="T7" fmla="*/ 24 h 48"/>
                  <a:gd name="T8" fmla="*/ 34 w 72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48"/>
                  <a:gd name="T17" fmla="*/ 72 w 72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48">
                    <a:moveTo>
                      <a:pt x="34" y="0"/>
                    </a:moveTo>
                    <a:lnTo>
                      <a:pt x="0" y="24"/>
                    </a:lnTo>
                    <a:lnTo>
                      <a:pt x="38" y="48"/>
                    </a:lnTo>
                    <a:lnTo>
                      <a:pt x="72" y="24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70" name="Freeform 5243"/>
              <p:cNvSpPr>
                <a:spLocks noChangeAspect="1"/>
              </p:cNvSpPr>
              <p:nvPr/>
            </p:nvSpPr>
            <p:spPr bwMode="auto">
              <a:xfrm>
                <a:off x="4498" y="2464"/>
                <a:ext cx="74" cy="50"/>
              </a:xfrm>
              <a:custGeom>
                <a:avLst/>
                <a:gdLst>
                  <a:gd name="T0" fmla="*/ 34 w 74"/>
                  <a:gd name="T1" fmla="*/ 0 h 50"/>
                  <a:gd name="T2" fmla="*/ 0 w 74"/>
                  <a:gd name="T3" fmla="*/ 24 h 50"/>
                  <a:gd name="T4" fmla="*/ 40 w 74"/>
                  <a:gd name="T5" fmla="*/ 50 h 50"/>
                  <a:gd name="T6" fmla="*/ 74 w 74"/>
                  <a:gd name="T7" fmla="*/ 26 h 50"/>
                  <a:gd name="T8" fmla="*/ 34 w 74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4"/>
                  <a:gd name="T16" fmla="*/ 0 h 50"/>
                  <a:gd name="T17" fmla="*/ 74 w 74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4" h="50">
                    <a:moveTo>
                      <a:pt x="34" y="0"/>
                    </a:moveTo>
                    <a:lnTo>
                      <a:pt x="0" y="24"/>
                    </a:lnTo>
                    <a:lnTo>
                      <a:pt x="40" y="50"/>
                    </a:lnTo>
                    <a:lnTo>
                      <a:pt x="74" y="2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119770"/>
              </a:solidFill>
              <a:ln w="0">
                <a:solidFill>
                  <a:srgbClr val="1197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71" name="Freeform 5244"/>
              <p:cNvSpPr>
                <a:spLocks noChangeAspect="1"/>
              </p:cNvSpPr>
              <p:nvPr/>
            </p:nvSpPr>
            <p:spPr bwMode="auto">
              <a:xfrm>
                <a:off x="4498" y="2464"/>
                <a:ext cx="74" cy="50"/>
              </a:xfrm>
              <a:custGeom>
                <a:avLst/>
                <a:gdLst>
                  <a:gd name="T0" fmla="*/ 34 w 74"/>
                  <a:gd name="T1" fmla="*/ 0 h 50"/>
                  <a:gd name="T2" fmla="*/ 0 w 74"/>
                  <a:gd name="T3" fmla="*/ 24 h 50"/>
                  <a:gd name="T4" fmla="*/ 40 w 74"/>
                  <a:gd name="T5" fmla="*/ 50 h 50"/>
                  <a:gd name="T6" fmla="*/ 74 w 74"/>
                  <a:gd name="T7" fmla="*/ 26 h 50"/>
                  <a:gd name="T8" fmla="*/ 34 w 74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4"/>
                  <a:gd name="T16" fmla="*/ 0 h 50"/>
                  <a:gd name="T17" fmla="*/ 74 w 74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4" h="50">
                    <a:moveTo>
                      <a:pt x="34" y="0"/>
                    </a:moveTo>
                    <a:lnTo>
                      <a:pt x="0" y="24"/>
                    </a:lnTo>
                    <a:lnTo>
                      <a:pt x="40" y="50"/>
                    </a:lnTo>
                    <a:lnTo>
                      <a:pt x="74" y="26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72" name="Freeform 5245"/>
              <p:cNvSpPr>
                <a:spLocks noChangeAspect="1"/>
              </p:cNvSpPr>
              <p:nvPr/>
            </p:nvSpPr>
            <p:spPr bwMode="auto">
              <a:xfrm>
                <a:off x="4538" y="2490"/>
                <a:ext cx="74" cy="48"/>
              </a:xfrm>
              <a:custGeom>
                <a:avLst/>
                <a:gdLst>
                  <a:gd name="T0" fmla="*/ 34 w 74"/>
                  <a:gd name="T1" fmla="*/ 0 h 48"/>
                  <a:gd name="T2" fmla="*/ 0 w 74"/>
                  <a:gd name="T3" fmla="*/ 24 h 48"/>
                  <a:gd name="T4" fmla="*/ 40 w 74"/>
                  <a:gd name="T5" fmla="*/ 48 h 48"/>
                  <a:gd name="T6" fmla="*/ 74 w 74"/>
                  <a:gd name="T7" fmla="*/ 24 h 48"/>
                  <a:gd name="T8" fmla="*/ 34 w 74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4"/>
                  <a:gd name="T16" fmla="*/ 0 h 48"/>
                  <a:gd name="T17" fmla="*/ 74 w 74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4" h="48">
                    <a:moveTo>
                      <a:pt x="34" y="0"/>
                    </a:moveTo>
                    <a:lnTo>
                      <a:pt x="0" y="24"/>
                    </a:lnTo>
                    <a:lnTo>
                      <a:pt x="40" y="48"/>
                    </a:lnTo>
                    <a:lnTo>
                      <a:pt x="74" y="2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F976F"/>
              </a:solidFill>
              <a:ln w="0">
                <a:solidFill>
                  <a:srgbClr val="0F97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73" name="Freeform 5246"/>
              <p:cNvSpPr>
                <a:spLocks noChangeAspect="1"/>
              </p:cNvSpPr>
              <p:nvPr/>
            </p:nvSpPr>
            <p:spPr bwMode="auto">
              <a:xfrm>
                <a:off x="4538" y="2490"/>
                <a:ext cx="74" cy="48"/>
              </a:xfrm>
              <a:custGeom>
                <a:avLst/>
                <a:gdLst>
                  <a:gd name="T0" fmla="*/ 34 w 74"/>
                  <a:gd name="T1" fmla="*/ 0 h 48"/>
                  <a:gd name="T2" fmla="*/ 0 w 74"/>
                  <a:gd name="T3" fmla="*/ 24 h 48"/>
                  <a:gd name="T4" fmla="*/ 40 w 74"/>
                  <a:gd name="T5" fmla="*/ 48 h 48"/>
                  <a:gd name="T6" fmla="*/ 74 w 74"/>
                  <a:gd name="T7" fmla="*/ 24 h 48"/>
                  <a:gd name="T8" fmla="*/ 34 w 74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4"/>
                  <a:gd name="T16" fmla="*/ 0 h 48"/>
                  <a:gd name="T17" fmla="*/ 74 w 74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4" h="48">
                    <a:moveTo>
                      <a:pt x="34" y="0"/>
                    </a:moveTo>
                    <a:lnTo>
                      <a:pt x="0" y="24"/>
                    </a:lnTo>
                    <a:lnTo>
                      <a:pt x="40" y="48"/>
                    </a:lnTo>
                    <a:lnTo>
                      <a:pt x="74" y="24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74" name="Freeform 5247"/>
              <p:cNvSpPr>
                <a:spLocks noChangeAspect="1"/>
              </p:cNvSpPr>
              <p:nvPr/>
            </p:nvSpPr>
            <p:spPr bwMode="auto">
              <a:xfrm>
                <a:off x="4578" y="2514"/>
                <a:ext cx="74" cy="48"/>
              </a:xfrm>
              <a:custGeom>
                <a:avLst/>
                <a:gdLst>
                  <a:gd name="T0" fmla="*/ 34 w 74"/>
                  <a:gd name="T1" fmla="*/ 0 h 48"/>
                  <a:gd name="T2" fmla="*/ 0 w 74"/>
                  <a:gd name="T3" fmla="*/ 24 h 48"/>
                  <a:gd name="T4" fmla="*/ 40 w 74"/>
                  <a:gd name="T5" fmla="*/ 48 h 48"/>
                  <a:gd name="T6" fmla="*/ 74 w 74"/>
                  <a:gd name="T7" fmla="*/ 24 h 48"/>
                  <a:gd name="T8" fmla="*/ 34 w 74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4"/>
                  <a:gd name="T16" fmla="*/ 0 h 48"/>
                  <a:gd name="T17" fmla="*/ 74 w 74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4" h="48">
                    <a:moveTo>
                      <a:pt x="34" y="0"/>
                    </a:moveTo>
                    <a:lnTo>
                      <a:pt x="0" y="24"/>
                    </a:lnTo>
                    <a:lnTo>
                      <a:pt x="40" y="48"/>
                    </a:lnTo>
                    <a:lnTo>
                      <a:pt x="74" y="2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A966E"/>
              </a:solidFill>
              <a:ln w="0">
                <a:solidFill>
                  <a:srgbClr val="0A966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75" name="Freeform 5248"/>
              <p:cNvSpPr>
                <a:spLocks noChangeAspect="1"/>
              </p:cNvSpPr>
              <p:nvPr/>
            </p:nvSpPr>
            <p:spPr bwMode="auto">
              <a:xfrm>
                <a:off x="4578" y="2514"/>
                <a:ext cx="74" cy="48"/>
              </a:xfrm>
              <a:custGeom>
                <a:avLst/>
                <a:gdLst>
                  <a:gd name="T0" fmla="*/ 34 w 74"/>
                  <a:gd name="T1" fmla="*/ 0 h 48"/>
                  <a:gd name="T2" fmla="*/ 0 w 74"/>
                  <a:gd name="T3" fmla="*/ 24 h 48"/>
                  <a:gd name="T4" fmla="*/ 40 w 74"/>
                  <a:gd name="T5" fmla="*/ 48 h 48"/>
                  <a:gd name="T6" fmla="*/ 74 w 74"/>
                  <a:gd name="T7" fmla="*/ 24 h 48"/>
                  <a:gd name="T8" fmla="*/ 34 w 74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4"/>
                  <a:gd name="T16" fmla="*/ 0 h 48"/>
                  <a:gd name="T17" fmla="*/ 74 w 74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4" h="48">
                    <a:moveTo>
                      <a:pt x="34" y="0"/>
                    </a:moveTo>
                    <a:lnTo>
                      <a:pt x="0" y="24"/>
                    </a:lnTo>
                    <a:lnTo>
                      <a:pt x="40" y="48"/>
                    </a:lnTo>
                    <a:lnTo>
                      <a:pt x="74" y="24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76" name="Freeform 5249"/>
              <p:cNvSpPr>
                <a:spLocks noChangeAspect="1"/>
              </p:cNvSpPr>
              <p:nvPr/>
            </p:nvSpPr>
            <p:spPr bwMode="auto">
              <a:xfrm>
                <a:off x="4618" y="2538"/>
                <a:ext cx="74" cy="48"/>
              </a:xfrm>
              <a:custGeom>
                <a:avLst/>
                <a:gdLst>
                  <a:gd name="T0" fmla="*/ 34 w 74"/>
                  <a:gd name="T1" fmla="*/ 0 h 48"/>
                  <a:gd name="T2" fmla="*/ 0 w 74"/>
                  <a:gd name="T3" fmla="*/ 24 h 48"/>
                  <a:gd name="T4" fmla="*/ 42 w 74"/>
                  <a:gd name="T5" fmla="*/ 48 h 48"/>
                  <a:gd name="T6" fmla="*/ 74 w 74"/>
                  <a:gd name="T7" fmla="*/ 24 h 48"/>
                  <a:gd name="T8" fmla="*/ 34 w 74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4"/>
                  <a:gd name="T16" fmla="*/ 0 h 48"/>
                  <a:gd name="T17" fmla="*/ 74 w 74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4" h="48">
                    <a:moveTo>
                      <a:pt x="34" y="0"/>
                    </a:moveTo>
                    <a:lnTo>
                      <a:pt x="0" y="24"/>
                    </a:lnTo>
                    <a:lnTo>
                      <a:pt x="42" y="48"/>
                    </a:lnTo>
                    <a:lnTo>
                      <a:pt x="74" y="2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4926E"/>
              </a:solidFill>
              <a:ln w="0">
                <a:solidFill>
                  <a:srgbClr val="04926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77" name="Freeform 5250"/>
              <p:cNvSpPr>
                <a:spLocks noChangeAspect="1"/>
              </p:cNvSpPr>
              <p:nvPr/>
            </p:nvSpPr>
            <p:spPr bwMode="auto">
              <a:xfrm>
                <a:off x="4618" y="2538"/>
                <a:ext cx="74" cy="48"/>
              </a:xfrm>
              <a:custGeom>
                <a:avLst/>
                <a:gdLst>
                  <a:gd name="T0" fmla="*/ 34 w 74"/>
                  <a:gd name="T1" fmla="*/ 0 h 48"/>
                  <a:gd name="T2" fmla="*/ 0 w 74"/>
                  <a:gd name="T3" fmla="*/ 24 h 48"/>
                  <a:gd name="T4" fmla="*/ 42 w 74"/>
                  <a:gd name="T5" fmla="*/ 48 h 48"/>
                  <a:gd name="T6" fmla="*/ 74 w 74"/>
                  <a:gd name="T7" fmla="*/ 24 h 48"/>
                  <a:gd name="T8" fmla="*/ 34 w 74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4"/>
                  <a:gd name="T16" fmla="*/ 0 h 48"/>
                  <a:gd name="T17" fmla="*/ 74 w 74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4" h="48">
                    <a:moveTo>
                      <a:pt x="34" y="0"/>
                    </a:moveTo>
                    <a:lnTo>
                      <a:pt x="0" y="24"/>
                    </a:lnTo>
                    <a:lnTo>
                      <a:pt x="42" y="48"/>
                    </a:lnTo>
                    <a:lnTo>
                      <a:pt x="74" y="24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78" name="Freeform 5251"/>
              <p:cNvSpPr>
                <a:spLocks noChangeAspect="1"/>
              </p:cNvSpPr>
              <p:nvPr/>
            </p:nvSpPr>
            <p:spPr bwMode="auto">
              <a:xfrm>
                <a:off x="4660" y="2562"/>
                <a:ext cx="74" cy="46"/>
              </a:xfrm>
              <a:custGeom>
                <a:avLst/>
                <a:gdLst>
                  <a:gd name="T0" fmla="*/ 32 w 74"/>
                  <a:gd name="T1" fmla="*/ 0 h 46"/>
                  <a:gd name="T2" fmla="*/ 0 w 74"/>
                  <a:gd name="T3" fmla="*/ 24 h 46"/>
                  <a:gd name="T4" fmla="*/ 42 w 74"/>
                  <a:gd name="T5" fmla="*/ 46 h 46"/>
                  <a:gd name="T6" fmla="*/ 74 w 74"/>
                  <a:gd name="T7" fmla="*/ 20 h 46"/>
                  <a:gd name="T8" fmla="*/ 32 w 74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4"/>
                  <a:gd name="T16" fmla="*/ 0 h 46"/>
                  <a:gd name="T17" fmla="*/ 74 w 74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4" h="46">
                    <a:moveTo>
                      <a:pt x="32" y="0"/>
                    </a:moveTo>
                    <a:lnTo>
                      <a:pt x="0" y="24"/>
                    </a:lnTo>
                    <a:lnTo>
                      <a:pt x="42" y="46"/>
                    </a:lnTo>
                    <a:lnTo>
                      <a:pt x="74" y="2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8E6E"/>
              </a:solidFill>
              <a:ln w="0">
                <a:solidFill>
                  <a:srgbClr val="008E6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79" name="Freeform 5252"/>
              <p:cNvSpPr>
                <a:spLocks noChangeAspect="1"/>
              </p:cNvSpPr>
              <p:nvPr/>
            </p:nvSpPr>
            <p:spPr bwMode="auto">
              <a:xfrm>
                <a:off x="4660" y="2562"/>
                <a:ext cx="74" cy="46"/>
              </a:xfrm>
              <a:custGeom>
                <a:avLst/>
                <a:gdLst>
                  <a:gd name="T0" fmla="*/ 32 w 74"/>
                  <a:gd name="T1" fmla="*/ 0 h 46"/>
                  <a:gd name="T2" fmla="*/ 0 w 74"/>
                  <a:gd name="T3" fmla="*/ 24 h 46"/>
                  <a:gd name="T4" fmla="*/ 42 w 74"/>
                  <a:gd name="T5" fmla="*/ 46 h 46"/>
                  <a:gd name="T6" fmla="*/ 74 w 74"/>
                  <a:gd name="T7" fmla="*/ 20 h 46"/>
                  <a:gd name="T8" fmla="*/ 32 w 74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4"/>
                  <a:gd name="T16" fmla="*/ 0 h 46"/>
                  <a:gd name="T17" fmla="*/ 74 w 74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4" h="46">
                    <a:moveTo>
                      <a:pt x="32" y="0"/>
                    </a:moveTo>
                    <a:lnTo>
                      <a:pt x="0" y="24"/>
                    </a:lnTo>
                    <a:lnTo>
                      <a:pt x="42" y="46"/>
                    </a:lnTo>
                    <a:lnTo>
                      <a:pt x="74" y="20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80" name="Freeform 5253"/>
              <p:cNvSpPr>
                <a:spLocks noChangeAspect="1"/>
              </p:cNvSpPr>
              <p:nvPr/>
            </p:nvSpPr>
            <p:spPr bwMode="auto">
              <a:xfrm>
                <a:off x="4702" y="2582"/>
                <a:ext cx="74" cy="46"/>
              </a:xfrm>
              <a:custGeom>
                <a:avLst/>
                <a:gdLst>
                  <a:gd name="T0" fmla="*/ 32 w 74"/>
                  <a:gd name="T1" fmla="*/ 0 h 46"/>
                  <a:gd name="T2" fmla="*/ 0 w 74"/>
                  <a:gd name="T3" fmla="*/ 26 h 46"/>
                  <a:gd name="T4" fmla="*/ 42 w 74"/>
                  <a:gd name="T5" fmla="*/ 46 h 46"/>
                  <a:gd name="T6" fmla="*/ 74 w 74"/>
                  <a:gd name="T7" fmla="*/ 22 h 46"/>
                  <a:gd name="T8" fmla="*/ 32 w 74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4"/>
                  <a:gd name="T16" fmla="*/ 0 h 46"/>
                  <a:gd name="T17" fmla="*/ 74 w 74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4" h="46">
                    <a:moveTo>
                      <a:pt x="32" y="0"/>
                    </a:moveTo>
                    <a:lnTo>
                      <a:pt x="0" y="26"/>
                    </a:lnTo>
                    <a:lnTo>
                      <a:pt x="42" y="46"/>
                    </a:lnTo>
                    <a:lnTo>
                      <a:pt x="74" y="2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8A6F"/>
              </a:solidFill>
              <a:ln w="0">
                <a:solidFill>
                  <a:srgbClr val="008A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81" name="Freeform 5254"/>
              <p:cNvSpPr>
                <a:spLocks noChangeAspect="1"/>
              </p:cNvSpPr>
              <p:nvPr/>
            </p:nvSpPr>
            <p:spPr bwMode="auto">
              <a:xfrm>
                <a:off x="4702" y="2582"/>
                <a:ext cx="74" cy="46"/>
              </a:xfrm>
              <a:custGeom>
                <a:avLst/>
                <a:gdLst>
                  <a:gd name="T0" fmla="*/ 32 w 74"/>
                  <a:gd name="T1" fmla="*/ 0 h 46"/>
                  <a:gd name="T2" fmla="*/ 0 w 74"/>
                  <a:gd name="T3" fmla="*/ 26 h 46"/>
                  <a:gd name="T4" fmla="*/ 42 w 74"/>
                  <a:gd name="T5" fmla="*/ 46 h 46"/>
                  <a:gd name="T6" fmla="*/ 74 w 74"/>
                  <a:gd name="T7" fmla="*/ 22 h 46"/>
                  <a:gd name="T8" fmla="*/ 32 w 74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4"/>
                  <a:gd name="T16" fmla="*/ 0 h 46"/>
                  <a:gd name="T17" fmla="*/ 74 w 74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4" h="46">
                    <a:moveTo>
                      <a:pt x="32" y="0"/>
                    </a:moveTo>
                    <a:lnTo>
                      <a:pt x="0" y="26"/>
                    </a:lnTo>
                    <a:lnTo>
                      <a:pt x="42" y="46"/>
                    </a:lnTo>
                    <a:lnTo>
                      <a:pt x="74" y="22"/>
                    </a:lnTo>
                    <a:lnTo>
                      <a:pt x="3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82" name="Freeform 5255"/>
              <p:cNvSpPr>
                <a:spLocks noChangeAspect="1"/>
              </p:cNvSpPr>
              <p:nvPr/>
            </p:nvSpPr>
            <p:spPr bwMode="auto">
              <a:xfrm>
                <a:off x="3580" y="2080"/>
                <a:ext cx="60" cy="28"/>
              </a:xfrm>
              <a:custGeom>
                <a:avLst/>
                <a:gdLst>
                  <a:gd name="T0" fmla="*/ 34 w 60"/>
                  <a:gd name="T1" fmla="*/ 0 h 28"/>
                  <a:gd name="T2" fmla="*/ 0 w 60"/>
                  <a:gd name="T3" fmla="*/ 16 h 28"/>
                  <a:gd name="T4" fmla="*/ 26 w 60"/>
                  <a:gd name="T5" fmla="*/ 28 h 28"/>
                  <a:gd name="T6" fmla="*/ 60 w 60"/>
                  <a:gd name="T7" fmla="*/ 12 h 28"/>
                  <a:gd name="T8" fmla="*/ 34 w 6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8"/>
                  <a:gd name="T17" fmla="*/ 60 w 6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8">
                    <a:moveTo>
                      <a:pt x="34" y="0"/>
                    </a:moveTo>
                    <a:lnTo>
                      <a:pt x="0" y="16"/>
                    </a:lnTo>
                    <a:lnTo>
                      <a:pt x="26" y="28"/>
                    </a:lnTo>
                    <a:lnTo>
                      <a:pt x="60" y="1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8A6F"/>
              </a:solidFill>
              <a:ln w="0">
                <a:solidFill>
                  <a:srgbClr val="008A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83" name="Freeform 5256"/>
              <p:cNvSpPr>
                <a:spLocks noChangeAspect="1"/>
              </p:cNvSpPr>
              <p:nvPr/>
            </p:nvSpPr>
            <p:spPr bwMode="auto">
              <a:xfrm>
                <a:off x="3580" y="2080"/>
                <a:ext cx="60" cy="28"/>
              </a:xfrm>
              <a:custGeom>
                <a:avLst/>
                <a:gdLst>
                  <a:gd name="T0" fmla="*/ 34 w 60"/>
                  <a:gd name="T1" fmla="*/ 0 h 28"/>
                  <a:gd name="T2" fmla="*/ 0 w 60"/>
                  <a:gd name="T3" fmla="*/ 16 h 28"/>
                  <a:gd name="T4" fmla="*/ 26 w 60"/>
                  <a:gd name="T5" fmla="*/ 28 h 28"/>
                  <a:gd name="T6" fmla="*/ 60 w 60"/>
                  <a:gd name="T7" fmla="*/ 12 h 28"/>
                  <a:gd name="T8" fmla="*/ 34 w 60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28"/>
                  <a:gd name="T17" fmla="*/ 60 w 60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28">
                    <a:moveTo>
                      <a:pt x="34" y="0"/>
                    </a:moveTo>
                    <a:lnTo>
                      <a:pt x="0" y="16"/>
                    </a:lnTo>
                    <a:lnTo>
                      <a:pt x="26" y="28"/>
                    </a:lnTo>
                    <a:lnTo>
                      <a:pt x="60" y="12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84" name="Freeform 5257"/>
              <p:cNvSpPr>
                <a:spLocks noChangeAspect="1"/>
              </p:cNvSpPr>
              <p:nvPr/>
            </p:nvSpPr>
            <p:spPr bwMode="auto">
              <a:xfrm>
                <a:off x="3606" y="2092"/>
                <a:ext cx="60" cy="30"/>
              </a:xfrm>
              <a:custGeom>
                <a:avLst/>
                <a:gdLst>
                  <a:gd name="T0" fmla="*/ 34 w 60"/>
                  <a:gd name="T1" fmla="*/ 0 h 30"/>
                  <a:gd name="T2" fmla="*/ 0 w 60"/>
                  <a:gd name="T3" fmla="*/ 16 h 30"/>
                  <a:gd name="T4" fmla="*/ 26 w 60"/>
                  <a:gd name="T5" fmla="*/ 30 h 30"/>
                  <a:gd name="T6" fmla="*/ 60 w 60"/>
                  <a:gd name="T7" fmla="*/ 14 h 30"/>
                  <a:gd name="T8" fmla="*/ 34 w 60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0"/>
                  <a:gd name="T17" fmla="*/ 60 w 60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0">
                    <a:moveTo>
                      <a:pt x="34" y="0"/>
                    </a:moveTo>
                    <a:lnTo>
                      <a:pt x="0" y="16"/>
                    </a:lnTo>
                    <a:lnTo>
                      <a:pt x="26" y="30"/>
                    </a:lnTo>
                    <a:lnTo>
                      <a:pt x="60" y="1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8A6F"/>
              </a:solidFill>
              <a:ln w="0">
                <a:solidFill>
                  <a:srgbClr val="008A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85" name="Freeform 5258"/>
              <p:cNvSpPr>
                <a:spLocks noChangeAspect="1"/>
              </p:cNvSpPr>
              <p:nvPr/>
            </p:nvSpPr>
            <p:spPr bwMode="auto">
              <a:xfrm>
                <a:off x="3606" y="2092"/>
                <a:ext cx="60" cy="30"/>
              </a:xfrm>
              <a:custGeom>
                <a:avLst/>
                <a:gdLst>
                  <a:gd name="T0" fmla="*/ 34 w 60"/>
                  <a:gd name="T1" fmla="*/ 0 h 30"/>
                  <a:gd name="T2" fmla="*/ 0 w 60"/>
                  <a:gd name="T3" fmla="*/ 16 h 30"/>
                  <a:gd name="T4" fmla="*/ 26 w 60"/>
                  <a:gd name="T5" fmla="*/ 30 h 30"/>
                  <a:gd name="T6" fmla="*/ 60 w 60"/>
                  <a:gd name="T7" fmla="*/ 14 h 30"/>
                  <a:gd name="T8" fmla="*/ 34 w 60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0"/>
                  <a:gd name="T17" fmla="*/ 60 w 60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0">
                    <a:moveTo>
                      <a:pt x="34" y="0"/>
                    </a:moveTo>
                    <a:lnTo>
                      <a:pt x="0" y="16"/>
                    </a:lnTo>
                    <a:lnTo>
                      <a:pt x="26" y="30"/>
                    </a:lnTo>
                    <a:lnTo>
                      <a:pt x="60" y="14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86" name="Freeform 5259"/>
              <p:cNvSpPr>
                <a:spLocks noChangeAspect="1"/>
              </p:cNvSpPr>
              <p:nvPr/>
            </p:nvSpPr>
            <p:spPr bwMode="auto">
              <a:xfrm>
                <a:off x="3632" y="2106"/>
                <a:ext cx="62" cy="28"/>
              </a:xfrm>
              <a:custGeom>
                <a:avLst/>
                <a:gdLst>
                  <a:gd name="T0" fmla="*/ 34 w 62"/>
                  <a:gd name="T1" fmla="*/ 0 h 28"/>
                  <a:gd name="T2" fmla="*/ 0 w 62"/>
                  <a:gd name="T3" fmla="*/ 16 h 28"/>
                  <a:gd name="T4" fmla="*/ 26 w 62"/>
                  <a:gd name="T5" fmla="*/ 28 h 28"/>
                  <a:gd name="T6" fmla="*/ 62 w 62"/>
                  <a:gd name="T7" fmla="*/ 12 h 28"/>
                  <a:gd name="T8" fmla="*/ 34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34" y="0"/>
                    </a:moveTo>
                    <a:lnTo>
                      <a:pt x="0" y="16"/>
                    </a:lnTo>
                    <a:lnTo>
                      <a:pt x="26" y="28"/>
                    </a:lnTo>
                    <a:lnTo>
                      <a:pt x="62" y="1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87" name="Freeform 5260"/>
              <p:cNvSpPr>
                <a:spLocks noChangeAspect="1"/>
              </p:cNvSpPr>
              <p:nvPr/>
            </p:nvSpPr>
            <p:spPr bwMode="auto">
              <a:xfrm>
                <a:off x="3632" y="2106"/>
                <a:ext cx="62" cy="28"/>
              </a:xfrm>
              <a:custGeom>
                <a:avLst/>
                <a:gdLst>
                  <a:gd name="T0" fmla="*/ 34 w 62"/>
                  <a:gd name="T1" fmla="*/ 0 h 28"/>
                  <a:gd name="T2" fmla="*/ 0 w 62"/>
                  <a:gd name="T3" fmla="*/ 16 h 28"/>
                  <a:gd name="T4" fmla="*/ 26 w 62"/>
                  <a:gd name="T5" fmla="*/ 28 h 28"/>
                  <a:gd name="T6" fmla="*/ 62 w 62"/>
                  <a:gd name="T7" fmla="*/ 12 h 28"/>
                  <a:gd name="T8" fmla="*/ 34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34" y="0"/>
                    </a:moveTo>
                    <a:lnTo>
                      <a:pt x="0" y="16"/>
                    </a:lnTo>
                    <a:lnTo>
                      <a:pt x="26" y="28"/>
                    </a:lnTo>
                    <a:lnTo>
                      <a:pt x="62" y="12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88" name="Freeform 5261"/>
              <p:cNvSpPr>
                <a:spLocks noChangeAspect="1"/>
              </p:cNvSpPr>
              <p:nvPr/>
            </p:nvSpPr>
            <p:spPr bwMode="auto">
              <a:xfrm>
                <a:off x="3658" y="2118"/>
                <a:ext cx="62" cy="30"/>
              </a:xfrm>
              <a:custGeom>
                <a:avLst/>
                <a:gdLst>
                  <a:gd name="T0" fmla="*/ 36 w 62"/>
                  <a:gd name="T1" fmla="*/ 0 h 30"/>
                  <a:gd name="T2" fmla="*/ 0 w 62"/>
                  <a:gd name="T3" fmla="*/ 16 h 30"/>
                  <a:gd name="T4" fmla="*/ 28 w 62"/>
                  <a:gd name="T5" fmla="*/ 30 h 30"/>
                  <a:gd name="T6" fmla="*/ 62 w 62"/>
                  <a:gd name="T7" fmla="*/ 14 h 30"/>
                  <a:gd name="T8" fmla="*/ 36 w 62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0"/>
                  <a:gd name="T17" fmla="*/ 62 w 62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0">
                    <a:moveTo>
                      <a:pt x="36" y="0"/>
                    </a:moveTo>
                    <a:lnTo>
                      <a:pt x="0" y="16"/>
                    </a:lnTo>
                    <a:lnTo>
                      <a:pt x="28" y="30"/>
                    </a:lnTo>
                    <a:lnTo>
                      <a:pt x="62" y="14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89" name="Freeform 5262"/>
              <p:cNvSpPr>
                <a:spLocks noChangeAspect="1"/>
              </p:cNvSpPr>
              <p:nvPr/>
            </p:nvSpPr>
            <p:spPr bwMode="auto">
              <a:xfrm>
                <a:off x="3658" y="2118"/>
                <a:ext cx="62" cy="30"/>
              </a:xfrm>
              <a:custGeom>
                <a:avLst/>
                <a:gdLst>
                  <a:gd name="T0" fmla="*/ 36 w 62"/>
                  <a:gd name="T1" fmla="*/ 0 h 30"/>
                  <a:gd name="T2" fmla="*/ 0 w 62"/>
                  <a:gd name="T3" fmla="*/ 16 h 30"/>
                  <a:gd name="T4" fmla="*/ 28 w 62"/>
                  <a:gd name="T5" fmla="*/ 30 h 30"/>
                  <a:gd name="T6" fmla="*/ 62 w 62"/>
                  <a:gd name="T7" fmla="*/ 14 h 30"/>
                  <a:gd name="T8" fmla="*/ 36 w 62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0"/>
                  <a:gd name="T17" fmla="*/ 62 w 62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0">
                    <a:moveTo>
                      <a:pt x="36" y="0"/>
                    </a:moveTo>
                    <a:lnTo>
                      <a:pt x="0" y="16"/>
                    </a:lnTo>
                    <a:lnTo>
                      <a:pt x="28" y="30"/>
                    </a:lnTo>
                    <a:lnTo>
                      <a:pt x="62" y="14"/>
                    </a:lnTo>
                    <a:lnTo>
                      <a:pt x="3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90" name="Freeform 5263"/>
              <p:cNvSpPr>
                <a:spLocks noChangeAspect="1"/>
              </p:cNvSpPr>
              <p:nvPr/>
            </p:nvSpPr>
            <p:spPr bwMode="auto">
              <a:xfrm>
                <a:off x="3686" y="2132"/>
                <a:ext cx="62" cy="28"/>
              </a:xfrm>
              <a:custGeom>
                <a:avLst/>
                <a:gdLst>
                  <a:gd name="T0" fmla="*/ 34 w 62"/>
                  <a:gd name="T1" fmla="*/ 0 h 28"/>
                  <a:gd name="T2" fmla="*/ 0 w 62"/>
                  <a:gd name="T3" fmla="*/ 16 h 28"/>
                  <a:gd name="T4" fmla="*/ 26 w 62"/>
                  <a:gd name="T5" fmla="*/ 28 h 28"/>
                  <a:gd name="T6" fmla="*/ 62 w 62"/>
                  <a:gd name="T7" fmla="*/ 12 h 28"/>
                  <a:gd name="T8" fmla="*/ 34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34" y="0"/>
                    </a:moveTo>
                    <a:lnTo>
                      <a:pt x="0" y="16"/>
                    </a:lnTo>
                    <a:lnTo>
                      <a:pt x="26" y="28"/>
                    </a:lnTo>
                    <a:lnTo>
                      <a:pt x="62" y="1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91" name="Freeform 5264"/>
              <p:cNvSpPr>
                <a:spLocks noChangeAspect="1"/>
              </p:cNvSpPr>
              <p:nvPr/>
            </p:nvSpPr>
            <p:spPr bwMode="auto">
              <a:xfrm>
                <a:off x="3686" y="2132"/>
                <a:ext cx="62" cy="28"/>
              </a:xfrm>
              <a:custGeom>
                <a:avLst/>
                <a:gdLst>
                  <a:gd name="T0" fmla="*/ 34 w 62"/>
                  <a:gd name="T1" fmla="*/ 0 h 28"/>
                  <a:gd name="T2" fmla="*/ 0 w 62"/>
                  <a:gd name="T3" fmla="*/ 16 h 28"/>
                  <a:gd name="T4" fmla="*/ 26 w 62"/>
                  <a:gd name="T5" fmla="*/ 28 h 28"/>
                  <a:gd name="T6" fmla="*/ 62 w 62"/>
                  <a:gd name="T7" fmla="*/ 12 h 28"/>
                  <a:gd name="T8" fmla="*/ 34 w 6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28"/>
                  <a:gd name="T17" fmla="*/ 62 w 62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28">
                    <a:moveTo>
                      <a:pt x="34" y="0"/>
                    </a:moveTo>
                    <a:lnTo>
                      <a:pt x="0" y="16"/>
                    </a:lnTo>
                    <a:lnTo>
                      <a:pt x="26" y="28"/>
                    </a:lnTo>
                    <a:lnTo>
                      <a:pt x="62" y="12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92" name="Freeform 5265"/>
              <p:cNvSpPr>
                <a:spLocks noChangeAspect="1"/>
              </p:cNvSpPr>
              <p:nvPr/>
            </p:nvSpPr>
            <p:spPr bwMode="auto">
              <a:xfrm>
                <a:off x="3712" y="2144"/>
                <a:ext cx="62" cy="30"/>
              </a:xfrm>
              <a:custGeom>
                <a:avLst/>
                <a:gdLst>
                  <a:gd name="T0" fmla="*/ 36 w 62"/>
                  <a:gd name="T1" fmla="*/ 0 h 30"/>
                  <a:gd name="T2" fmla="*/ 0 w 62"/>
                  <a:gd name="T3" fmla="*/ 16 h 30"/>
                  <a:gd name="T4" fmla="*/ 28 w 62"/>
                  <a:gd name="T5" fmla="*/ 30 h 30"/>
                  <a:gd name="T6" fmla="*/ 62 w 62"/>
                  <a:gd name="T7" fmla="*/ 14 h 30"/>
                  <a:gd name="T8" fmla="*/ 36 w 62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0"/>
                  <a:gd name="T17" fmla="*/ 62 w 62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0">
                    <a:moveTo>
                      <a:pt x="36" y="0"/>
                    </a:moveTo>
                    <a:lnTo>
                      <a:pt x="0" y="16"/>
                    </a:lnTo>
                    <a:lnTo>
                      <a:pt x="28" y="30"/>
                    </a:lnTo>
                    <a:lnTo>
                      <a:pt x="62" y="14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886F"/>
              </a:solidFill>
              <a:ln w="0">
                <a:solidFill>
                  <a:srgbClr val="0088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93" name="Freeform 5266"/>
              <p:cNvSpPr>
                <a:spLocks noChangeAspect="1"/>
              </p:cNvSpPr>
              <p:nvPr/>
            </p:nvSpPr>
            <p:spPr bwMode="auto">
              <a:xfrm>
                <a:off x="3712" y="2144"/>
                <a:ext cx="62" cy="30"/>
              </a:xfrm>
              <a:custGeom>
                <a:avLst/>
                <a:gdLst>
                  <a:gd name="T0" fmla="*/ 36 w 62"/>
                  <a:gd name="T1" fmla="*/ 0 h 30"/>
                  <a:gd name="T2" fmla="*/ 0 w 62"/>
                  <a:gd name="T3" fmla="*/ 16 h 30"/>
                  <a:gd name="T4" fmla="*/ 28 w 62"/>
                  <a:gd name="T5" fmla="*/ 30 h 30"/>
                  <a:gd name="T6" fmla="*/ 62 w 62"/>
                  <a:gd name="T7" fmla="*/ 14 h 30"/>
                  <a:gd name="T8" fmla="*/ 36 w 62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0"/>
                  <a:gd name="T17" fmla="*/ 62 w 62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0">
                    <a:moveTo>
                      <a:pt x="36" y="0"/>
                    </a:moveTo>
                    <a:lnTo>
                      <a:pt x="0" y="16"/>
                    </a:lnTo>
                    <a:lnTo>
                      <a:pt x="28" y="30"/>
                    </a:lnTo>
                    <a:lnTo>
                      <a:pt x="62" y="14"/>
                    </a:lnTo>
                    <a:lnTo>
                      <a:pt x="3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94" name="Freeform 5267"/>
              <p:cNvSpPr>
                <a:spLocks noChangeAspect="1"/>
              </p:cNvSpPr>
              <p:nvPr/>
            </p:nvSpPr>
            <p:spPr bwMode="auto">
              <a:xfrm>
                <a:off x="3740" y="2158"/>
                <a:ext cx="62" cy="30"/>
              </a:xfrm>
              <a:custGeom>
                <a:avLst/>
                <a:gdLst>
                  <a:gd name="T0" fmla="*/ 34 w 62"/>
                  <a:gd name="T1" fmla="*/ 0 h 30"/>
                  <a:gd name="T2" fmla="*/ 0 w 62"/>
                  <a:gd name="T3" fmla="*/ 16 h 30"/>
                  <a:gd name="T4" fmla="*/ 28 w 62"/>
                  <a:gd name="T5" fmla="*/ 30 h 30"/>
                  <a:gd name="T6" fmla="*/ 62 w 62"/>
                  <a:gd name="T7" fmla="*/ 12 h 30"/>
                  <a:gd name="T8" fmla="*/ 34 w 62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0"/>
                  <a:gd name="T17" fmla="*/ 62 w 62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0">
                    <a:moveTo>
                      <a:pt x="34" y="0"/>
                    </a:moveTo>
                    <a:lnTo>
                      <a:pt x="0" y="16"/>
                    </a:lnTo>
                    <a:lnTo>
                      <a:pt x="28" y="30"/>
                    </a:lnTo>
                    <a:lnTo>
                      <a:pt x="62" y="1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886F"/>
              </a:solidFill>
              <a:ln w="0">
                <a:solidFill>
                  <a:srgbClr val="0088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95" name="Freeform 5268"/>
              <p:cNvSpPr>
                <a:spLocks noChangeAspect="1"/>
              </p:cNvSpPr>
              <p:nvPr/>
            </p:nvSpPr>
            <p:spPr bwMode="auto">
              <a:xfrm>
                <a:off x="3740" y="2158"/>
                <a:ext cx="62" cy="30"/>
              </a:xfrm>
              <a:custGeom>
                <a:avLst/>
                <a:gdLst>
                  <a:gd name="T0" fmla="*/ 34 w 62"/>
                  <a:gd name="T1" fmla="*/ 0 h 30"/>
                  <a:gd name="T2" fmla="*/ 0 w 62"/>
                  <a:gd name="T3" fmla="*/ 16 h 30"/>
                  <a:gd name="T4" fmla="*/ 28 w 62"/>
                  <a:gd name="T5" fmla="*/ 30 h 30"/>
                  <a:gd name="T6" fmla="*/ 62 w 62"/>
                  <a:gd name="T7" fmla="*/ 12 h 30"/>
                  <a:gd name="T8" fmla="*/ 34 w 62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0"/>
                  <a:gd name="T17" fmla="*/ 62 w 62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0">
                    <a:moveTo>
                      <a:pt x="34" y="0"/>
                    </a:moveTo>
                    <a:lnTo>
                      <a:pt x="0" y="16"/>
                    </a:lnTo>
                    <a:lnTo>
                      <a:pt x="28" y="30"/>
                    </a:lnTo>
                    <a:lnTo>
                      <a:pt x="62" y="12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96" name="Freeform 5269"/>
              <p:cNvSpPr>
                <a:spLocks noChangeAspect="1"/>
              </p:cNvSpPr>
              <p:nvPr/>
            </p:nvSpPr>
            <p:spPr bwMode="auto">
              <a:xfrm>
                <a:off x="3768" y="2170"/>
                <a:ext cx="64" cy="30"/>
              </a:xfrm>
              <a:custGeom>
                <a:avLst/>
                <a:gdLst>
                  <a:gd name="T0" fmla="*/ 34 w 64"/>
                  <a:gd name="T1" fmla="*/ 0 h 30"/>
                  <a:gd name="T2" fmla="*/ 0 w 64"/>
                  <a:gd name="T3" fmla="*/ 18 h 30"/>
                  <a:gd name="T4" fmla="*/ 28 w 64"/>
                  <a:gd name="T5" fmla="*/ 30 h 30"/>
                  <a:gd name="T6" fmla="*/ 64 w 64"/>
                  <a:gd name="T7" fmla="*/ 14 h 30"/>
                  <a:gd name="T8" fmla="*/ 34 w 64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0"/>
                  <a:gd name="T17" fmla="*/ 64 w 6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0">
                    <a:moveTo>
                      <a:pt x="34" y="0"/>
                    </a:moveTo>
                    <a:lnTo>
                      <a:pt x="0" y="18"/>
                    </a:lnTo>
                    <a:lnTo>
                      <a:pt x="28" y="30"/>
                    </a:lnTo>
                    <a:lnTo>
                      <a:pt x="64" y="1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8770"/>
              </a:solidFill>
              <a:ln w="0">
                <a:solidFill>
                  <a:srgbClr val="0087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97" name="Freeform 5270"/>
              <p:cNvSpPr>
                <a:spLocks noChangeAspect="1"/>
              </p:cNvSpPr>
              <p:nvPr/>
            </p:nvSpPr>
            <p:spPr bwMode="auto">
              <a:xfrm>
                <a:off x="3768" y="2170"/>
                <a:ext cx="64" cy="30"/>
              </a:xfrm>
              <a:custGeom>
                <a:avLst/>
                <a:gdLst>
                  <a:gd name="T0" fmla="*/ 34 w 64"/>
                  <a:gd name="T1" fmla="*/ 0 h 30"/>
                  <a:gd name="T2" fmla="*/ 0 w 64"/>
                  <a:gd name="T3" fmla="*/ 18 h 30"/>
                  <a:gd name="T4" fmla="*/ 28 w 64"/>
                  <a:gd name="T5" fmla="*/ 30 h 30"/>
                  <a:gd name="T6" fmla="*/ 64 w 64"/>
                  <a:gd name="T7" fmla="*/ 14 h 30"/>
                  <a:gd name="T8" fmla="*/ 34 w 64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0"/>
                  <a:gd name="T17" fmla="*/ 64 w 6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0">
                    <a:moveTo>
                      <a:pt x="34" y="0"/>
                    </a:moveTo>
                    <a:lnTo>
                      <a:pt x="0" y="18"/>
                    </a:lnTo>
                    <a:lnTo>
                      <a:pt x="28" y="30"/>
                    </a:lnTo>
                    <a:lnTo>
                      <a:pt x="64" y="14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98" name="Freeform 5271"/>
              <p:cNvSpPr>
                <a:spLocks noChangeAspect="1"/>
              </p:cNvSpPr>
              <p:nvPr/>
            </p:nvSpPr>
            <p:spPr bwMode="auto">
              <a:xfrm>
                <a:off x="3796" y="2184"/>
                <a:ext cx="64" cy="30"/>
              </a:xfrm>
              <a:custGeom>
                <a:avLst/>
                <a:gdLst>
                  <a:gd name="T0" fmla="*/ 36 w 64"/>
                  <a:gd name="T1" fmla="*/ 0 h 30"/>
                  <a:gd name="T2" fmla="*/ 0 w 64"/>
                  <a:gd name="T3" fmla="*/ 16 h 30"/>
                  <a:gd name="T4" fmla="*/ 28 w 64"/>
                  <a:gd name="T5" fmla="*/ 30 h 30"/>
                  <a:gd name="T6" fmla="*/ 64 w 64"/>
                  <a:gd name="T7" fmla="*/ 12 h 30"/>
                  <a:gd name="T8" fmla="*/ 36 w 64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0"/>
                  <a:gd name="T17" fmla="*/ 64 w 6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0">
                    <a:moveTo>
                      <a:pt x="36" y="0"/>
                    </a:moveTo>
                    <a:lnTo>
                      <a:pt x="0" y="16"/>
                    </a:lnTo>
                    <a:lnTo>
                      <a:pt x="28" y="30"/>
                    </a:lnTo>
                    <a:lnTo>
                      <a:pt x="64" y="12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8570"/>
              </a:solidFill>
              <a:ln w="0">
                <a:solidFill>
                  <a:srgbClr val="0085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99" name="Freeform 5272"/>
              <p:cNvSpPr>
                <a:spLocks noChangeAspect="1"/>
              </p:cNvSpPr>
              <p:nvPr/>
            </p:nvSpPr>
            <p:spPr bwMode="auto">
              <a:xfrm>
                <a:off x="3796" y="2184"/>
                <a:ext cx="64" cy="30"/>
              </a:xfrm>
              <a:custGeom>
                <a:avLst/>
                <a:gdLst>
                  <a:gd name="T0" fmla="*/ 36 w 64"/>
                  <a:gd name="T1" fmla="*/ 0 h 30"/>
                  <a:gd name="T2" fmla="*/ 0 w 64"/>
                  <a:gd name="T3" fmla="*/ 16 h 30"/>
                  <a:gd name="T4" fmla="*/ 28 w 64"/>
                  <a:gd name="T5" fmla="*/ 30 h 30"/>
                  <a:gd name="T6" fmla="*/ 64 w 64"/>
                  <a:gd name="T7" fmla="*/ 12 h 30"/>
                  <a:gd name="T8" fmla="*/ 36 w 64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0"/>
                  <a:gd name="T17" fmla="*/ 64 w 6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0">
                    <a:moveTo>
                      <a:pt x="36" y="0"/>
                    </a:moveTo>
                    <a:lnTo>
                      <a:pt x="0" y="16"/>
                    </a:lnTo>
                    <a:lnTo>
                      <a:pt x="28" y="30"/>
                    </a:lnTo>
                    <a:lnTo>
                      <a:pt x="64" y="12"/>
                    </a:lnTo>
                    <a:lnTo>
                      <a:pt x="3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00" name="Freeform 5273"/>
              <p:cNvSpPr>
                <a:spLocks noChangeAspect="1"/>
              </p:cNvSpPr>
              <p:nvPr/>
            </p:nvSpPr>
            <p:spPr bwMode="auto">
              <a:xfrm>
                <a:off x="3824" y="2196"/>
                <a:ext cx="66" cy="30"/>
              </a:xfrm>
              <a:custGeom>
                <a:avLst/>
                <a:gdLst>
                  <a:gd name="T0" fmla="*/ 36 w 66"/>
                  <a:gd name="T1" fmla="*/ 0 h 30"/>
                  <a:gd name="T2" fmla="*/ 0 w 66"/>
                  <a:gd name="T3" fmla="*/ 18 h 30"/>
                  <a:gd name="T4" fmla="*/ 30 w 66"/>
                  <a:gd name="T5" fmla="*/ 30 h 30"/>
                  <a:gd name="T6" fmla="*/ 66 w 66"/>
                  <a:gd name="T7" fmla="*/ 14 h 30"/>
                  <a:gd name="T8" fmla="*/ 36 w 66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0"/>
                  <a:gd name="T17" fmla="*/ 66 w 66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0">
                    <a:moveTo>
                      <a:pt x="36" y="0"/>
                    </a:moveTo>
                    <a:lnTo>
                      <a:pt x="0" y="18"/>
                    </a:lnTo>
                    <a:lnTo>
                      <a:pt x="30" y="30"/>
                    </a:lnTo>
                    <a:lnTo>
                      <a:pt x="66" y="14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8470"/>
              </a:solidFill>
              <a:ln w="0">
                <a:solidFill>
                  <a:srgbClr val="0084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01" name="Freeform 5274"/>
              <p:cNvSpPr>
                <a:spLocks noChangeAspect="1"/>
              </p:cNvSpPr>
              <p:nvPr/>
            </p:nvSpPr>
            <p:spPr bwMode="auto">
              <a:xfrm>
                <a:off x="3824" y="2196"/>
                <a:ext cx="66" cy="30"/>
              </a:xfrm>
              <a:custGeom>
                <a:avLst/>
                <a:gdLst>
                  <a:gd name="T0" fmla="*/ 36 w 66"/>
                  <a:gd name="T1" fmla="*/ 0 h 30"/>
                  <a:gd name="T2" fmla="*/ 0 w 66"/>
                  <a:gd name="T3" fmla="*/ 18 h 30"/>
                  <a:gd name="T4" fmla="*/ 30 w 66"/>
                  <a:gd name="T5" fmla="*/ 30 h 30"/>
                  <a:gd name="T6" fmla="*/ 66 w 66"/>
                  <a:gd name="T7" fmla="*/ 14 h 30"/>
                  <a:gd name="T8" fmla="*/ 36 w 66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0"/>
                  <a:gd name="T17" fmla="*/ 66 w 66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0">
                    <a:moveTo>
                      <a:pt x="36" y="0"/>
                    </a:moveTo>
                    <a:lnTo>
                      <a:pt x="0" y="18"/>
                    </a:lnTo>
                    <a:lnTo>
                      <a:pt x="30" y="30"/>
                    </a:lnTo>
                    <a:lnTo>
                      <a:pt x="66" y="14"/>
                    </a:lnTo>
                    <a:lnTo>
                      <a:pt x="3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02" name="Freeform 5275"/>
              <p:cNvSpPr>
                <a:spLocks noChangeAspect="1"/>
              </p:cNvSpPr>
              <p:nvPr/>
            </p:nvSpPr>
            <p:spPr bwMode="auto">
              <a:xfrm>
                <a:off x="3854" y="2210"/>
                <a:ext cx="64" cy="30"/>
              </a:xfrm>
              <a:custGeom>
                <a:avLst/>
                <a:gdLst>
                  <a:gd name="T0" fmla="*/ 36 w 64"/>
                  <a:gd name="T1" fmla="*/ 0 h 30"/>
                  <a:gd name="T2" fmla="*/ 0 w 64"/>
                  <a:gd name="T3" fmla="*/ 16 h 30"/>
                  <a:gd name="T4" fmla="*/ 30 w 64"/>
                  <a:gd name="T5" fmla="*/ 30 h 30"/>
                  <a:gd name="T6" fmla="*/ 64 w 64"/>
                  <a:gd name="T7" fmla="*/ 12 h 30"/>
                  <a:gd name="T8" fmla="*/ 36 w 64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0"/>
                  <a:gd name="T17" fmla="*/ 64 w 6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0">
                    <a:moveTo>
                      <a:pt x="36" y="0"/>
                    </a:moveTo>
                    <a:lnTo>
                      <a:pt x="0" y="16"/>
                    </a:lnTo>
                    <a:lnTo>
                      <a:pt x="30" y="30"/>
                    </a:lnTo>
                    <a:lnTo>
                      <a:pt x="64" y="12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8370"/>
              </a:solidFill>
              <a:ln w="0">
                <a:solidFill>
                  <a:srgbClr val="0083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03" name="Freeform 5276"/>
              <p:cNvSpPr>
                <a:spLocks noChangeAspect="1"/>
              </p:cNvSpPr>
              <p:nvPr/>
            </p:nvSpPr>
            <p:spPr bwMode="auto">
              <a:xfrm>
                <a:off x="3854" y="2210"/>
                <a:ext cx="64" cy="30"/>
              </a:xfrm>
              <a:custGeom>
                <a:avLst/>
                <a:gdLst>
                  <a:gd name="T0" fmla="*/ 36 w 64"/>
                  <a:gd name="T1" fmla="*/ 0 h 30"/>
                  <a:gd name="T2" fmla="*/ 0 w 64"/>
                  <a:gd name="T3" fmla="*/ 16 h 30"/>
                  <a:gd name="T4" fmla="*/ 30 w 64"/>
                  <a:gd name="T5" fmla="*/ 30 h 30"/>
                  <a:gd name="T6" fmla="*/ 64 w 64"/>
                  <a:gd name="T7" fmla="*/ 12 h 30"/>
                  <a:gd name="T8" fmla="*/ 36 w 64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0"/>
                  <a:gd name="T17" fmla="*/ 64 w 6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0">
                    <a:moveTo>
                      <a:pt x="36" y="0"/>
                    </a:moveTo>
                    <a:lnTo>
                      <a:pt x="0" y="16"/>
                    </a:lnTo>
                    <a:lnTo>
                      <a:pt x="30" y="30"/>
                    </a:lnTo>
                    <a:lnTo>
                      <a:pt x="64" y="12"/>
                    </a:lnTo>
                    <a:lnTo>
                      <a:pt x="3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04" name="Freeform 5277"/>
              <p:cNvSpPr>
                <a:spLocks noChangeAspect="1"/>
              </p:cNvSpPr>
              <p:nvPr/>
            </p:nvSpPr>
            <p:spPr bwMode="auto">
              <a:xfrm>
                <a:off x="3884" y="2222"/>
                <a:ext cx="64" cy="30"/>
              </a:xfrm>
              <a:custGeom>
                <a:avLst/>
                <a:gdLst>
                  <a:gd name="T0" fmla="*/ 34 w 64"/>
                  <a:gd name="T1" fmla="*/ 0 h 30"/>
                  <a:gd name="T2" fmla="*/ 0 w 64"/>
                  <a:gd name="T3" fmla="*/ 18 h 30"/>
                  <a:gd name="T4" fmla="*/ 30 w 64"/>
                  <a:gd name="T5" fmla="*/ 30 h 30"/>
                  <a:gd name="T6" fmla="*/ 64 w 64"/>
                  <a:gd name="T7" fmla="*/ 12 h 30"/>
                  <a:gd name="T8" fmla="*/ 34 w 64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0"/>
                  <a:gd name="T17" fmla="*/ 64 w 6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0">
                    <a:moveTo>
                      <a:pt x="34" y="0"/>
                    </a:moveTo>
                    <a:lnTo>
                      <a:pt x="0" y="18"/>
                    </a:lnTo>
                    <a:lnTo>
                      <a:pt x="30" y="30"/>
                    </a:lnTo>
                    <a:lnTo>
                      <a:pt x="64" y="1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8171"/>
              </a:solidFill>
              <a:ln w="0">
                <a:solidFill>
                  <a:srgbClr val="00817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05" name="Freeform 5278"/>
              <p:cNvSpPr>
                <a:spLocks noChangeAspect="1"/>
              </p:cNvSpPr>
              <p:nvPr/>
            </p:nvSpPr>
            <p:spPr bwMode="auto">
              <a:xfrm>
                <a:off x="3884" y="2222"/>
                <a:ext cx="64" cy="30"/>
              </a:xfrm>
              <a:custGeom>
                <a:avLst/>
                <a:gdLst>
                  <a:gd name="T0" fmla="*/ 34 w 64"/>
                  <a:gd name="T1" fmla="*/ 0 h 30"/>
                  <a:gd name="T2" fmla="*/ 0 w 64"/>
                  <a:gd name="T3" fmla="*/ 18 h 30"/>
                  <a:gd name="T4" fmla="*/ 30 w 64"/>
                  <a:gd name="T5" fmla="*/ 30 h 30"/>
                  <a:gd name="T6" fmla="*/ 64 w 64"/>
                  <a:gd name="T7" fmla="*/ 12 h 30"/>
                  <a:gd name="T8" fmla="*/ 34 w 64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0"/>
                  <a:gd name="T17" fmla="*/ 64 w 64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0">
                    <a:moveTo>
                      <a:pt x="34" y="0"/>
                    </a:moveTo>
                    <a:lnTo>
                      <a:pt x="0" y="18"/>
                    </a:lnTo>
                    <a:lnTo>
                      <a:pt x="30" y="30"/>
                    </a:lnTo>
                    <a:lnTo>
                      <a:pt x="64" y="12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06" name="Freeform 5279"/>
              <p:cNvSpPr>
                <a:spLocks noChangeAspect="1"/>
              </p:cNvSpPr>
              <p:nvPr/>
            </p:nvSpPr>
            <p:spPr bwMode="auto">
              <a:xfrm>
                <a:off x="3914" y="2234"/>
                <a:ext cx="66" cy="30"/>
              </a:xfrm>
              <a:custGeom>
                <a:avLst/>
                <a:gdLst>
                  <a:gd name="T0" fmla="*/ 34 w 66"/>
                  <a:gd name="T1" fmla="*/ 0 h 30"/>
                  <a:gd name="T2" fmla="*/ 0 w 66"/>
                  <a:gd name="T3" fmla="*/ 18 h 30"/>
                  <a:gd name="T4" fmla="*/ 30 w 66"/>
                  <a:gd name="T5" fmla="*/ 30 h 30"/>
                  <a:gd name="T6" fmla="*/ 66 w 66"/>
                  <a:gd name="T7" fmla="*/ 12 h 30"/>
                  <a:gd name="T8" fmla="*/ 34 w 66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0"/>
                  <a:gd name="T17" fmla="*/ 66 w 66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0">
                    <a:moveTo>
                      <a:pt x="34" y="0"/>
                    </a:moveTo>
                    <a:lnTo>
                      <a:pt x="0" y="18"/>
                    </a:lnTo>
                    <a:lnTo>
                      <a:pt x="30" y="30"/>
                    </a:lnTo>
                    <a:lnTo>
                      <a:pt x="66" y="1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8071"/>
              </a:solidFill>
              <a:ln w="0">
                <a:solidFill>
                  <a:srgbClr val="00807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07" name="Freeform 5280"/>
              <p:cNvSpPr>
                <a:spLocks noChangeAspect="1"/>
              </p:cNvSpPr>
              <p:nvPr/>
            </p:nvSpPr>
            <p:spPr bwMode="auto">
              <a:xfrm>
                <a:off x="3914" y="2234"/>
                <a:ext cx="66" cy="30"/>
              </a:xfrm>
              <a:custGeom>
                <a:avLst/>
                <a:gdLst>
                  <a:gd name="T0" fmla="*/ 34 w 66"/>
                  <a:gd name="T1" fmla="*/ 0 h 30"/>
                  <a:gd name="T2" fmla="*/ 0 w 66"/>
                  <a:gd name="T3" fmla="*/ 18 h 30"/>
                  <a:gd name="T4" fmla="*/ 30 w 66"/>
                  <a:gd name="T5" fmla="*/ 30 h 30"/>
                  <a:gd name="T6" fmla="*/ 66 w 66"/>
                  <a:gd name="T7" fmla="*/ 12 h 30"/>
                  <a:gd name="T8" fmla="*/ 34 w 66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0"/>
                  <a:gd name="T17" fmla="*/ 66 w 66"/>
                  <a:gd name="T18" fmla="*/ 30 h 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0">
                    <a:moveTo>
                      <a:pt x="34" y="0"/>
                    </a:moveTo>
                    <a:lnTo>
                      <a:pt x="0" y="18"/>
                    </a:lnTo>
                    <a:lnTo>
                      <a:pt x="30" y="30"/>
                    </a:lnTo>
                    <a:lnTo>
                      <a:pt x="66" y="12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08" name="Freeform 5281"/>
              <p:cNvSpPr>
                <a:spLocks noChangeAspect="1"/>
              </p:cNvSpPr>
              <p:nvPr/>
            </p:nvSpPr>
            <p:spPr bwMode="auto">
              <a:xfrm>
                <a:off x="3944" y="2246"/>
                <a:ext cx="66" cy="32"/>
              </a:xfrm>
              <a:custGeom>
                <a:avLst/>
                <a:gdLst>
                  <a:gd name="T0" fmla="*/ 36 w 66"/>
                  <a:gd name="T1" fmla="*/ 0 h 32"/>
                  <a:gd name="T2" fmla="*/ 0 w 66"/>
                  <a:gd name="T3" fmla="*/ 18 h 32"/>
                  <a:gd name="T4" fmla="*/ 30 w 66"/>
                  <a:gd name="T5" fmla="*/ 32 h 32"/>
                  <a:gd name="T6" fmla="*/ 66 w 66"/>
                  <a:gd name="T7" fmla="*/ 12 h 32"/>
                  <a:gd name="T8" fmla="*/ 36 w 66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2"/>
                  <a:gd name="T17" fmla="*/ 66 w 66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2">
                    <a:moveTo>
                      <a:pt x="36" y="0"/>
                    </a:moveTo>
                    <a:lnTo>
                      <a:pt x="0" y="18"/>
                    </a:lnTo>
                    <a:lnTo>
                      <a:pt x="30" y="32"/>
                    </a:lnTo>
                    <a:lnTo>
                      <a:pt x="66" y="12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7E72"/>
              </a:solidFill>
              <a:ln w="0">
                <a:solidFill>
                  <a:srgbClr val="007E7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09" name="Freeform 5282"/>
              <p:cNvSpPr>
                <a:spLocks noChangeAspect="1"/>
              </p:cNvSpPr>
              <p:nvPr/>
            </p:nvSpPr>
            <p:spPr bwMode="auto">
              <a:xfrm>
                <a:off x="3944" y="2246"/>
                <a:ext cx="66" cy="32"/>
              </a:xfrm>
              <a:custGeom>
                <a:avLst/>
                <a:gdLst>
                  <a:gd name="T0" fmla="*/ 36 w 66"/>
                  <a:gd name="T1" fmla="*/ 0 h 32"/>
                  <a:gd name="T2" fmla="*/ 0 w 66"/>
                  <a:gd name="T3" fmla="*/ 18 h 32"/>
                  <a:gd name="T4" fmla="*/ 30 w 66"/>
                  <a:gd name="T5" fmla="*/ 32 h 32"/>
                  <a:gd name="T6" fmla="*/ 66 w 66"/>
                  <a:gd name="T7" fmla="*/ 12 h 32"/>
                  <a:gd name="T8" fmla="*/ 36 w 66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6"/>
                  <a:gd name="T16" fmla="*/ 0 h 32"/>
                  <a:gd name="T17" fmla="*/ 66 w 66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6" h="32">
                    <a:moveTo>
                      <a:pt x="36" y="0"/>
                    </a:moveTo>
                    <a:lnTo>
                      <a:pt x="0" y="18"/>
                    </a:lnTo>
                    <a:lnTo>
                      <a:pt x="30" y="32"/>
                    </a:lnTo>
                    <a:lnTo>
                      <a:pt x="66" y="12"/>
                    </a:lnTo>
                    <a:lnTo>
                      <a:pt x="3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10" name="Freeform 5283"/>
              <p:cNvSpPr>
                <a:spLocks noChangeAspect="1"/>
              </p:cNvSpPr>
              <p:nvPr/>
            </p:nvSpPr>
            <p:spPr bwMode="auto">
              <a:xfrm>
                <a:off x="3974" y="2258"/>
                <a:ext cx="68" cy="32"/>
              </a:xfrm>
              <a:custGeom>
                <a:avLst/>
                <a:gdLst>
                  <a:gd name="T0" fmla="*/ 36 w 68"/>
                  <a:gd name="T1" fmla="*/ 0 h 32"/>
                  <a:gd name="T2" fmla="*/ 0 w 68"/>
                  <a:gd name="T3" fmla="*/ 20 h 32"/>
                  <a:gd name="T4" fmla="*/ 32 w 68"/>
                  <a:gd name="T5" fmla="*/ 32 h 32"/>
                  <a:gd name="T6" fmla="*/ 68 w 68"/>
                  <a:gd name="T7" fmla="*/ 12 h 32"/>
                  <a:gd name="T8" fmla="*/ 36 w 68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32"/>
                  <a:gd name="T17" fmla="*/ 68 w 68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32">
                    <a:moveTo>
                      <a:pt x="36" y="0"/>
                    </a:moveTo>
                    <a:lnTo>
                      <a:pt x="0" y="20"/>
                    </a:lnTo>
                    <a:lnTo>
                      <a:pt x="32" y="32"/>
                    </a:lnTo>
                    <a:lnTo>
                      <a:pt x="68" y="12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7D72"/>
              </a:solidFill>
              <a:ln w="0">
                <a:solidFill>
                  <a:srgbClr val="007D7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11" name="Freeform 5284"/>
              <p:cNvSpPr>
                <a:spLocks noChangeAspect="1"/>
              </p:cNvSpPr>
              <p:nvPr/>
            </p:nvSpPr>
            <p:spPr bwMode="auto">
              <a:xfrm>
                <a:off x="3974" y="2258"/>
                <a:ext cx="68" cy="32"/>
              </a:xfrm>
              <a:custGeom>
                <a:avLst/>
                <a:gdLst>
                  <a:gd name="T0" fmla="*/ 36 w 68"/>
                  <a:gd name="T1" fmla="*/ 0 h 32"/>
                  <a:gd name="T2" fmla="*/ 0 w 68"/>
                  <a:gd name="T3" fmla="*/ 20 h 32"/>
                  <a:gd name="T4" fmla="*/ 32 w 68"/>
                  <a:gd name="T5" fmla="*/ 32 h 32"/>
                  <a:gd name="T6" fmla="*/ 68 w 68"/>
                  <a:gd name="T7" fmla="*/ 12 h 32"/>
                  <a:gd name="T8" fmla="*/ 36 w 68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32"/>
                  <a:gd name="T17" fmla="*/ 68 w 68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32">
                    <a:moveTo>
                      <a:pt x="36" y="0"/>
                    </a:moveTo>
                    <a:lnTo>
                      <a:pt x="0" y="20"/>
                    </a:lnTo>
                    <a:lnTo>
                      <a:pt x="32" y="32"/>
                    </a:lnTo>
                    <a:lnTo>
                      <a:pt x="68" y="12"/>
                    </a:lnTo>
                    <a:lnTo>
                      <a:pt x="3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12" name="Freeform 5285"/>
              <p:cNvSpPr>
                <a:spLocks noChangeAspect="1"/>
              </p:cNvSpPr>
              <p:nvPr/>
            </p:nvSpPr>
            <p:spPr bwMode="auto">
              <a:xfrm>
                <a:off x="4006" y="2270"/>
                <a:ext cx="68" cy="32"/>
              </a:xfrm>
              <a:custGeom>
                <a:avLst/>
                <a:gdLst>
                  <a:gd name="T0" fmla="*/ 36 w 68"/>
                  <a:gd name="T1" fmla="*/ 0 h 32"/>
                  <a:gd name="T2" fmla="*/ 0 w 68"/>
                  <a:gd name="T3" fmla="*/ 20 h 32"/>
                  <a:gd name="T4" fmla="*/ 32 w 68"/>
                  <a:gd name="T5" fmla="*/ 32 h 32"/>
                  <a:gd name="T6" fmla="*/ 68 w 68"/>
                  <a:gd name="T7" fmla="*/ 12 h 32"/>
                  <a:gd name="T8" fmla="*/ 36 w 68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32"/>
                  <a:gd name="T17" fmla="*/ 68 w 68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32">
                    <a:moveTo>
                      <a:pt x="36" y="0"/>
                    </a:moveTo>
                    <a:lnTo>
                      <a:pt x="0" y="20"/>
                    </a:lnTo>
                    <a:lnTo>
                      <a:pt x="32" y="32"/>
                    </a:lnTo>
                    <a:lnTo>
                      <a:pt x="68" y="12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7D73"/>
              </a:solidFill>
              <a:ln w="0">
                <a:solidFill>
                  <a:srgbClr val="007D7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13" name="Freeform 5286"/>
              <p:cNvSpPr>
                <a:spLocks noChangeAspect="1"/>
              </p:cNvSpPr>
              <p:nvPr/>
            </p:nvSpPr>
            <p:spPr bwMode="auto">
              <a:xfrm>
                <a:off x="4006" y="2270"/>
                <a:ext cx="68" cy="32"/>
              </a:xfrm>
              <a:custGeom>
                <a:avLst/>
                <a:gdLst>
                  <a:gd name="T0" fmla="*/ 36 w 68"/>
                  <a:gd name="T1" fmla="*/ 0 h 32"/>
                  <a:gd name="T2" fmla="*/ 0 w 68"/>
                  <a:gd name="T3" fmla="*/ 20 h 32"/>
                  <a:gd name="T4" fmla="*/ 32 w 68"/>
                  <a:gd name="T5" fmla="*/ 32 h 32"/>
                  <a:gd name="T6" fmla="*/ 68 w 68"/>
                  <a:gd name="T7" fmla="*/ 12 h 32"/>
                  <a:gd name="T8" fmla="*/ 36 w 68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32"/>
                  <a:gd name="T17" fmla="*/ 68 w 68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32">
                    <a:moveTo>
                      <a:pt x="36" y="0"/>
                    </a:moveTo>
                    <a:lnTo>
                      <a:pt x="0" y="20"/>
                    </a:lnTo>
                    <a:lnTo>
                      <a:pt x="32" y="32"/>
                    </a:lnTo>
                    <a:lnTo>
                      <a:pt x="68" y="12"/>
                    </a:lnTo>
                    <a:lnTo>
                      <a:pt x="3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14" name="Freeform 5287"/>
              <p:cNvSpPr>
                <a:spLocks noChangeAspect="1"/>
              </p:cNvSpPr>
              <p:nvPr/>
            </p:nvSpPr>
            <p:spPr bwMode="auto">
              <a:xfrm>
                <a:off x="4038" y="2282"/>
                <a:ext cx="68" cy="34"/>
              </a:xfrm>
              <a:custGeom>
                <a:avLst/>
                <a:gdLst>
                  <a:gd name="T0" fmla="*/ 36 w 68"/>
                  <a:gd name="T1" fmla="*/ 0 h 34"/>
                  <a:gd name="T2" fmla="*/ 0 w 68"/>
                  <a:gd name="T3" fmla="*/ 20 h 34"/>
                  <a:gd name="T4" fmla="*/ 32 w 68"/>
                  <a:gd name="T5" fmla="*/ 34 h 34"/>
                  <a:gd name="T6" fmla="*/ 68 w 68"/>
                  <a:gd name="T7" fmla="*/ 14 h 34"/>
                  <a:gd name="T8" fmla="*/ 36 w 68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34"/>
                  <a:gd name="T17" fmla="*/ 68 w 68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34">
                    <a:moveTo>
                      <a:pt x="36" y="0"/>
                    </a:moveTo>
                    <a:lnTo>
                      <a:pt x="0" y="20"/>
                    </a:lnTo>
                    <a:lnTo>
                      <a:pt x="32" y="34"/>
                    </a:lnTo>
                    <a:lnTo>
                      <a:pt x="68" y="14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7C74"/>
              </a:solidFill>
              <a:ln w="0">
                <a:solidFill>
                  <a:srgbClr val="007C7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15" name="Freeform 5288"/>
              <p:cNvSpPr>
                <a:spLocks noChangeAspect="1"/>
              </p:cNvSpPr>
              <p:nvPr/>
            </p:nvSpPr>
            <p:spPr bwMode="auto">
              <a:xfrm>
                <a:off x="4038" y="2282"/>
                <a:ext cx="68" cy="34"/>
              </a:xfrm>
              <a:custGeom>
                <a:avLst/>
                <a:gdLst>
                  <a:gd name="T0" fmla="*/ 36 w 68"/>
                  <a:gd name="T1" fmla="*/ 0 h 34"/>
                  <a:gd name="T2" fmla="*/ 0 w 68"/>
                  <a:gd name="T3" fmla="*/ 20 h 34"/>
                  <a:gd name="T4" fmla="*/ 32 w 68"/>
                  <a:gd name="T5" fmla="*/ 34 h 34"/>
                  <a:gd name="T6" fmla="*/ 68 w 68"/>
                  <a:gd name="T7" fmla="*/ 14 h 34"/>
                  <a:gd name="T8" fmla="*/ 36 w 68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34"/>
                  <a:gd name="T17" fmla="*/ 68 w 68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34">
                    <a:moveTo>
                      <a:pt x="36" y="0"/>
                    </a:moveTo>
                    <a:lnTo>
                      <a:pt x="0" y="20"/>
                    </a:lnTo>
                    <a:lnTo>
                      <a:pt x="32" y="34"/>
                    </a:lnTo>
                    <a:lnTo>
                      <a:pt x="68" y="14"/>
                    </a:lnTo>
                    <a:lnTo>
                      <a:pt x="3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16" name="Freeform 5289"/>
              <p:cNvSpPr>
                <a:spLocks noChangeAspect="1"/>
              </p:cNvSpPr>
              <p:nvPr/>
            </p:nvSpPr>
            <p:spPr bwMode="auto">
              <a:xfrm>
                <a:off x="4070" y="2296"/>
                <a:ext cx="68" cy="32"/>
              </a:xfrm>
              <a:custGeom>
                <a:avLst/>
                <a:gdLst>
                  <a:gd name="T0" fmla="*/ 36 w 68"/>
                  <a:gd name="T1" fmla="*/ 0 h 32"/>
                  <a:gd name="T2" fmla="*/ 0 w 68"/>
                  <a:gd name="T3" fmla="*/ 20 h 32"/>
                  <a:gd name="T4" fmla="*/ 34 w 68"/>
                  <a:gd name="T5" fmla="*/ 32 h 32"/>
                  <a:gd name="T6" fmla="*/ 68 w 68"/>
                  <a:gd name="T7" fmla="*/ 12 h 32"/>
                  <a:gd name="T8" fmla="*/ 36 w 68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32"/>
                  <a:gd name="T17" fmla="*/ 68 w 68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32">
                    <a:moveTo>
                      <a:pt x="36" y="0"/>
                    </a:moveTo>
                    <a:lnTo>
                      <a:pt x="0" y="20"/>
                    </a:lnTo>
                    <a:lnTo>
                      <a:pt x="34" y="32"/>
                    </a:lnTo>
                    <a:lnTo>
                      <a:pt x="68" y="12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7D75"/>
              </a:solidFill>
              <a:ln w="0">
                <a:solidFill>
                  <a:srgbClr val="007D7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17" name="Freeform 5290"/>
              <p:cNvSpPr>
                <a:spLocks noChangeAspect="1"/>
              </p:cNvSpPr>
              <p:nvPr/>
            </p:nvSpPr>
            <p:spPr bwMode="auto">
              <a:xfrm>
                <a:off x="4070" y="2296"/>
                <a:ext cx="68" cy="32"/>
              </a:xfrm>
              <a:custGeom>
                <a:avLst/>
                <a:gdLst>
                  <a:gd name="T0" fmla="*/ 36 w 68"/>
                  <a:gd name="T1" fmla="*/ 0 h 32"/>
                  <a:gd name="T2" fmla="*/ 0 w 68"/>
                  <a:gd name="T3" fmla="*/ 20 h 32"/>
                  <a:gd name="T4" fmla="*/ 34 w 68"/>
                  <a:gd name="T5" fmla="*/ 32 h 32"/>
                  <a:gd name="T6" fmla="*/ 68 w 68"/>
                  <a:gd name="T7" fmla="*/ 12 h 32"/>
                  <a:gd name="T8" fmla="*/ 36 w 68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32"/>
                  <a:gd name="T17" fmla="*/ 68 w 68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32">
                    <a:moveTo>
                      <a:pt x="36" y="0"/>
                    </a:moveTo>
                    <a:lnTo>
                      <a:pt x="0" y="20"/>
                    </a:lnTo>
                    <a:lnTo>
                      <a:pt x="34" y="32"/>
                    </a:lnTo>
                    <a:lnTo>
                      <a:pt x="68" y="12"/>
                    </a:lnTo>
                    <a:lnTo>
                      <a:pt x="3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18" name="Freeform 5291"/>
              <p:cNvSpPr>
                <a:spLocks noChangeAspect="1"/>
              </p:cNvSpPr>
              <p:nvPr/>
            </p:nvSpPr>
            <p:spPr bwMode="auto">
              <a:xfrm>
                <a:off x="4104" y="2308"/>
                <a:ext cx="68" cy="34"/>
              </a:xfrm>
              <a:custGeom>
                <a:avLst/>
                <a:gdLst>
                  <a:gd name="T0" fmla="*/ 34 w 68"/>
                  <a:gd name="T1" fmla="*/ 0 h 34"/>
                  <a:gd name="T2" fmla="*/ 0 w 68"/>
                  <a:gd name="T3" fmla="*/ 20 h 34"/>
                  <a:gd name="T4" fmla="*/ 32 w 68"/>
                  <a:gd name="T5" fmla="*/ 34 h 34"/>
                  <a:gd name="T6" fmla="*/ 68 w 68"/>
                  <a:gd name="T7" fmla="*/ 14 h 34"/>
                  <a:gd name="T8" fmla="*/ 34 w 68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34"/>
                  <a:gd name="T17" fmla="*/ 68 w 68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34">
                    <a:moveTo>
                      <a:pt x="34" y="0"/>
                    </a:moveTo>
                    <a:lnTo>
                      <a:pt x="0" y="20"/>
                    </a:lnTo>
                    <a:lnTo>
                      <a:pt x="32" y="34"/>
                    </a:lnTo>
                    <a:lnTo>
                      <a:pt x="68" y="1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7D75"/>
              </a:solidFill>
              <a:ln w="0">
                <a:solidFill>
                  <a:srgbClr val="007D7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19" name="Freeform 5292"/>
              <p:cNvSpPr>
                <a:spLocks noChangeAspect="1"/>
              </p:cNvSpPr>
              <p:nvPr/>
            </p:nvSpPr>
            <p:spPr bwMode="auto">
              <a:xfrm>
                <a:off x="4104" y="2308"/>
                <a:ext cx="68" cy="34"/>
              </a:xfrm>
              <a:custGeom>
                <a:avLst/>
                <a:gdLst>
                  <a:gd name="T0" fmla="*/ 34 w 68"/>
                  <a:gd name="T1" fmla="*/ 0 h 34"/>
                  <a:gd name="T2" fmla="*/ 0 w 68"/>
                  <a:gd name="T3" fmla="*/ 20 h 34"/>
                  <a:gd name="T4" fmla="*/ 32 w 68"/>
                  <a:gd name="T5" fmla="*/ 34 h 34"/>
                  <a:gd name="T6" fmla="*/ 68 w 68"/>
                  <a:gd name="T7" fmla="*/ 14 h 34"/>
                  <a:gd name="T8" fmla="*/ 34 w 68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"/>
                  <a:gd name="T16" fmla="*/ 0 h 34"/>
                  <a:gd name="T17" fmla="*/ 68 w 68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" h="34">
                    <a:moveTo>
                      <a:pt x="34" y="0"/>
                    </a:moveTo>
                    <a:lnTo>
                      <a:pt x="0" y="20"/>
                    </a:lnTo>
                    <a:lnTo>
                      <a:pt x="32" y="34"/>
                    </a:lnTo>
                    <a:lnTo>
                      <a:pt x="68" y="14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20" name="Freeform 5293"/>
              <p:cNvSpPr>
                <a:spLocks noChangeAspect="1"/>
              </p:cNvSpPr>
              <p:nvPr/>
            </p:nvSpPr>
            <p:spPr bwMode="auto">
              <a:xfrm>
                <a:off x="4136" y="2322"/>
                <a:ext cx="70" cy="34"/>
              </a:xfrm>
              <a:custGeom>
                <a:avLst/>
                <a:gdLst>
                  <a:gd name="T0" fmla="*/ 36 w 70"/>
                  <a:gd name="T1" fmla="*/ 0 h 34"/>
                  <a:gd name="T2" fmla="*/ 0 w 70"/>
                  <a:gd name="T3" fmla="*/ 20 h 34"/>
                  <a:gd name="T4" fmla="*/ 34 w 70"/>
                  <a:gd name="T5" fmla="*/ 34 h 34"/>
                  <a:gd name="T6" fmla="*/ 70 w 70"/>
                  <a:gd name="T7" fmla="*/ 14 h 34"/>
                  <a:gd name="T8" fmla="*/ 36 w 70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34"/>
                  <a:gd name="T17" fmla="*/ 70 w 70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34">
                    <a:moveTo>
                      <a:pt x="36" y="0"/>
                    </a:moveTo>
                    <a:lnTo>
                      <a:pt x="0" y="20"/>
                    </a:lnTo>
                    <a:lnTo>
                      <a:pt x="34" y="34"/>
                    </a:lnTo>
                    <a:lnTo>
                      <a:pt x="70" y="14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7F76"/>
              </a:solidFill>
              <a:ln w="0">
                <a:solidFill>
                  <a:srgbClr val="007F7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21" name="Freeform 5294"/>
              <p:cNvSpPr>
                <a:spLocks noChangeAspect="1"/>
              </p:cNvSpPr>
              <p:nvPr/>
            </p:nvSpPr>
            <p:spPr bwMode="auto">
              <a:xfrm>
                <a:off x="4136" y="2322"/>
                <a:ext cx="70" cy="34"/>
              </a:xfrm>
              <a:custGeom>
                <a:avLst/>
                <a:gdLst>
                  <a:gd name="T0" fmla="*/ 36 w 70"/>
                  <a:gd name="T1" fmla="*/ 0 h 34"/>
                  <a:gd name="T2" fmla="*/ 0 w 70"/>
                  <a:gd name="T3" fmla="*/ 20 h 34"/>
                  <a:gd name="T4" fmla="*/ 34 w 70"/>
                  <a:gd name="T5" fmla="*/ 34 h 34"/>
                  <a:gd name="T6" fmla="*/ 70 w 70"/>
                  <a:gd name="T7" fmla="*/ 14 h 34"/>
                  <a:gd name="T8" fmla="*/ 36 w 70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34"/>
                  <a:gd name="T17" fmla="*/ 70 w 70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34">
                    <a:moveTo>
                      <a:pt x="36" y="0"/>
                    </a:moveTo>
                    <a:lnTo>
                      <a:pt x="0" y="20"/>
                    </a:lnTo>
                    <a:lnTo>
                      <a:pt x="34" y="34"/>
                    </a:lnTo>
                    <a:lnTo>
                      <a:pt x="70" y="14"/>
                    </a:lnTo>
                    <a:lnTo>
                      <a:pt x="3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22" name="Freeform 5295"/>
              <p:cNvSpPr>
                <a:spLocks noChangeAspect="1"/>
              </p:cNvSpPr>
              <p:nvPr/>
            </p:nvSpPr>
            <p:spPr bwMode="auto">
              <a:xfrm>
                <a:off x="4170" y="2336"/>
                <a:ext cx="70" cy="36"/>
              </a:xfrm>
              <a:custGeom>
                <a:avLst/>
                <a:gdLst>
                  <a:gd name="T0" fmla="*/ 36 w 70"/>
                  <a:gd name="T1" fmla="*/ 0 h 36"/>
                  <a:gd name="T2" fmla="*/ 0 w 70"/>
                  <a:gd name="T3" fmla="*/ 20 h 36"/>
                  <a:gd name="T4" fmla="*/ 36 w 70"/>
                  <a:gd name="T5" fmla="*/ 36 h 36"/>
                  <a:gd name="T6" fmla="*/ 70 w 70"/>
                  <a:gd name="T7" fmla="*/ 14 h 36"/>
                  <a:gd name="T8" fmla="*/ 36 w 70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36"/>
                  <a:gd name="T17" fmla="*/ 70 w 70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36">
                    <a:moveTo>
                      <a:pt x="36" y="0"/>
                    </a:moveTo>
                    <a:lnTo>
                      <a:pt x="0" y="20"/>
                    </a:lnTo>
                    <a:lnTo>
                      <a:pt x="36" y="36"/>
                    </a:lnTo>
                    <a:lnTo>
                      <a:pt x="70" y="14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8176"/>
              </a:solidFill>
              <a:ln w="0">
                <a:solidFill>
                  <a:srgbClr val="00817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23" name="Freeform 5296"/>
              <p:cNvSpPr>
                <a:spLocks noChangeAspect="1"/>
              </p:cNvSpPr>
              <p:nvPr/>
            </p:nvSpPr>
            <p:spPr bwMode="auto">
              <a:xfrm>
                <a:off x="4170" y="2336"/>
                <a:ext cx="70" cy="36"/>
              </a:xfrm>
              <a:custGeom>
                <a:avLst/>
                <a:gdLst>
                  <a:gd name="T0" fmla="*/ 36 w 70"/>
                  <a:gd name="T1" fmla="*/ 0 h 36"/>
                  <a:gd name="T2" fmla="*/ 0 w 70"/>
                  <a:gd name="T3" fmla="*/ 20 h 36"/>
                  <a:gd name="T4" fmla="*/ 36 w 70"/>
                  <a:gd name="T5" fmla="*/ 36 h 36"/>
                  <a:gd name="T6" fmla="*/ 70 w 70"/>
                  <a:gd name="T7" fmla="*/ 14 h 36"/>
                  <a:gd name="T8" fmla="*/ 36 w 70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36"/>
                  <a:gd name="T17" fmla="*/ 70 w 70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36">
                    <a:moveTo>
                      <a:pt x="36" y="0"/>
                    </a:moveTo>
                    <a:lnTo>
                      <a:pt x="0" y="20"/>
                    </a:lnTo>
                    <a:lnTo>
                      <a:pt x="36" y="36"/>
                    </a:lnTo>
                    <a:lnTo>
                      <a:pt x="70" y="14"/>
                    </a:lnTo>
                    <a:lnTo>
                      <a:pt x="3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24" name="Freeform 5297"/>
              <p:cNvSpPr>
                <a:spLocks noChangeAspect="1"/>
              </p:cNvSpPr>
              <p:nvPr/>
            </p:nvSpPr>
            <p:spPr bwMode="auto">
              <a:xfrm>
                <a:off x="4206" y="2350"/>
                <a:ext cx="70" cy="38"/>
              </a:xfrm>
              <a:custGeom>
                <a:avLst/>
                <a:gdLst>
                  <a:gd name="T0" fmla="*/ 34 w 70"/>
                  <a:gd name="T1" fmla="*/ 0 h 38"/>
                  <a:gd name="T2" fmla="*/ 0 w 70"/>
                  <a:gd name="T3" fmla="*/ 22 h 38"/>
                  <a:gd name="T4" fmla="*/ 34 w 70"/>
                  <a:gd name="T5" fmla="*/ 38 h 38"/>
                  <a:gd name="T6" fmla="*/ 70 w 70"/>
                  <a:gd name="T7" fmla="*/ 16 h 38"/>
                  <a:gd name="T8" fmla="*/ 34 w 70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38"/>
                  <a:gd name="T17" fmla="*/ 70 w 70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38">
                    <a:moveTo>
                      <a:pt x="34" y="0"/>
                    </a:moveTo>
                    <a:lnTo>
                      <a:pt x="0" y="22"/>
                    </a:lnTo>
                    <a:lnTo>
                      <a:pt x="34" y="38"/>
                    </a:lnTo>
                    <a:lnTo>
                      <a:pt x="70" y="1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8377"/>
              </a:solidFill>
              <a:ln w="0">
                <a:solidFill>
                  <a:srgbClr val="00837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25" name="Freeform 5298"/>
              <p:cNvSpPr>
                <a:spLocks noChangeAspect="1"/>
              </p:cNvSpPr>
              <p:nvPr/>
            </p:nvSpPr>
            <p:spPr bwMode="auto">
              <a:xfrm>
                <a:off x="4206" y="2350"/>
                <a:ext cx="70" cy="38"/>
              </a:xfrm>
              <a:custGeom>
                <a:avLst/>
                <a:gdLst>
                  <a:gd name="T0" fmla="*/ 34 w 70"/>
                  <a:gd name="T1" fmla="*/ 0 h 38"/>
                  <a:gd name="T2" fmla="*/ 0 w 70"/>
                  <a:gd name="T3" fmla="*/ 22 h 38"/>
                  <a:gd name="T4" fmla="*/ 34 w 70"/>
                  <a:gd name="T5" fmla="*/ 38 h 38"/>
                  <a:gd name="T6" fmla="*/ 70 w 70"/>
                  <a:gd name="T7" fmla="*/ 16 h 38"/>
                  <a:gd name="T8" fmla="*/ 34 w 70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38"/>
                  <a:gd name="T17" fmla="*/ 70 w 70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38">
                    <a:moveTo>
                      <a:pt x="34" y="0"/>
                    </a:moveTo>
                    <a:lnTo>
                      <a:pt x="0" y="22"/>
                    </a:lnTo>
                    <a:lnTo>
                      <a:pt x="34" y="38"/>
                    </a:lnTo>
                    <a:lnTo>
                      <a:pt x="70" y="16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26" name="Freeform 5299"/>
              <p:cNvSpPr>
                <a:spLocks noChangeAspect="1"/>
              </p:cNvSpPr>
              <p:nvPr/>
            </p:nvSpPr>
            <p:spPr bwMode="auto">
              <a:xfrm>
                <a:off x="4240" y="2366"/>
                <a:ext cx="70" cy="40"/>
              </a:xfrm>
              <a:custGeom>
                <a:avLst/>
                <a:gdLst>
                  <a:gd name="T0" fmla="*/ 36 w 70"/>
                  <a:gd name="T1" fmla="*/ 0 h 40"/>
                  <a:gd name="T2" fmla="*/ 0 w 70"/>
                  <a:gd name="T3" fmla="*/ 22 h 40"/>
                  <a:gd name="T4" fmla="*/ 36 w 70"/>
                  <a:gd name="T5" fmla="*/ 40 h 40"/>
                  <a:gd name="T6" fmla="*/ 70 w 70"/>
                  <a:gd name="T7" fmla="*/ 16 h 40"/>
                  <a:gd name="T8" fmla="*/ 36 w 70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40"/>
                  <a:gd name="T17" fmla="*/ 70 w 70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40">
                    <a:moveTo>
                      <a:pt x="36" y="0"/>
                    </a:moveTo>
                    <a:lnTo>
                      <a:pt x="0" y="22"/>
                    </a:lnTo>
                    <a:lnTo>
                      <a:pt x="36" y="40"/>
                    </a:lnTo>
                    <a:lnTo>
                      <a:pt x="70" y="16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8677"/>
              </a:solidFill>
              <a:ln w="0">
                <a:solidFill>
                  <a:srgbClr val="00867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27" name="Freeform 5300"/>
              <p:cNvSpPr>
                <a:spLocks noChangeAspect="1"/>
              </p:cNvSpPr>
              <p:nvPr/>
            </p:nvSpPr>
            <p:spPr bwMode="auto">
              <a:xfrm>
                <a:off x="4240" y="2366"/>
                <a:ext cx="70" cy="40"/>
              </a:xfrm>
              <a:custGeom>
                <a:avLst/>
                <a:gdLst>
                  <a:gd name="T0" fmla="*/ 36 w 70"/>
                  <a:gd name="T1" fmla="*/ 0 h 40"/>
                  <a:gd name="T2" fmla="*/ 0 w 70"/>
                  <a:gd name="T3" fmla="*/ 22 h 40"/>
                  <a:gd name="T4" fmla="*/ 36 w 70"/>
                  <a:gd name="T5" fmla="*/ 40 h 40"/>
                  <a:gd name="T6" fmla="*/ 70 w 70"/>
                  <a:gd name="T7" fmla="*/ 16 h 40"/>
                  <a:gd name="T8" fmla="*/ 36 w 70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40"/>
                  <a:gd name="T17" fmla="*/ 70 w 70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40">
                    <a:moveTo>
                      <a:pt x="36" y="0"/>
                    </a:moveTo>
                    <a:lnTo>
                      <a:pt x="0" y="22"/>
                    </a:lnTo>
                    <a:lnTo>
                      <a:pt x="36" y="40"/>
                    </a:lnTo>
                    <a:lnTo>
                      <a:pt x="70" y="16"/>
                    </a:lnTo>
                    <a:lnTo>
                      <a:pt x="3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28" name="Freeform 5301"/>
              <p:cNvSpPr>
                <a:spLocks noChangeAspect="1"/>
              </p:cNvSpPr>
              <p:nvPr/>
            </p:nvSpPr>
            <p:spPr bwMode="auto">
              <a:xfrm>
                <a:off x="4276" y="2382"/>
                <a:ext cx="72" cy="42"/>
              </a:xfrm>
              <a:custGeom>
                <a:avLst/>
                <a:gdLst>
                  <a:gd name="T0" fmla="*/ 34 w 72"/>
                  <a:gd name="T1" fmla="*/ 0 h 42"/>
                  <a:gd name="T2" fmla="*/ 0 w 72"/>
                  <a:gd name="T3" fmla="*/ 24 h 42"/>
                  <a:gd name="T4" fmla="*/ 36 w 72"/>
                  <a:gd name="T5" fmla="*/ 42 h 42"/>
                  <a:gd name="T6" fmla="*/ 72 w 72"/>
                  <a:gd name="T7" fmla="*/ 18 h 42"/>
                  <a:gd name="T8" fmla="*/ 34 w 72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42"/>
                  <a:gd name="T17" fmla="*/ 72 w 72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42">
                    <a:moveTo>
                      <a:pt x="34" y="0"/>
                    </a:moveTo>
                    <a:lnTo>
                      <a:pt x="0" y="24"/>
                    </a:lnTo>
                    <a:lnTo>
                      <a:pt x="36" y="42"/>
                    </a:lnTo>
                    <a:lnTo>
                      <a:pt x="72" y="1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18976"/>
              </a:solidFill>
              <a:ln w="0">
                <a:solidFill>
                  <a:srgbClr val="01897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29" name="Freeform 5302"/>
              <p:cNvSpPr>
                <a:spLocks noChangeAspect="1"/>
              </p:cNvSpPr>
              <p:nvPr/>
            </p:nvSpPr>
            <p:spPr bwMode="auto">
              <a:xfrm>
                <a:off x="4276" y="2382"/>
                <a:ext cx="72" cy="42"/>
              </a:xfrm>
              <a:custGeom>
                <a:avLst/>
                <a:gdLst>
                  <a:gd name="T0" fmla="*/ 34 w 72"/>
                  <a:gd name="T1" fmla="*/ 0 h 42"/>
                  <a:gd name="T2" fmla="*/ 0 w 72"/>
                  <a:gd name="T3" fmla="*/ 24 h 42"/>
                  <a:gd name="T4" fmla="*/ 36 w 72"/>
                  <a:gd name="T5" fmla="*/ 42 h 42"/>
                  <a:gd name="T6" fmla="*/ 72 w 72"/>
                  <a:gd name="T7" fmla="*/ 18 h 42"/>
                  <a:gd name="T8" fmla="*/ 34 w 72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42"/>
                  <a:gd name="T17" fmla="*/ 72 w 72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42">
                    <a:moveTo>
                      <a:pt x="34" y="0"/>
                    </a:moveTo>
                    <a:lnTo>
                      <a:pt x="0" y="24"/>
                    </a:lnTo>
                    <a:lnTo>
                      <a:pt x="36" y="42"/>
                    </a:lnTo>
                    <a:lnTo>
                      <a:pt x="72" y="18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30" name="Freeform 5303"/>
              <p:cNvSpPr>
                <a:spLocks noChangeAspect="1"/>
              </p:cNvSpPr>
              <p:nvPr/>
            </p:nvSpPr>
            <p:spPr bwMode="auto">
              <a:xfrm>
                <a:off x="4312" y="2400"/>
                <a:ext cx="72" cy="44"/>
              </a:xfrm>
              <a:custGeom>
                <a:avLst/>
                <a:gdLst>
                  <a:gd name="T0" fmla="*/ 36 w 72"/>
                  <a:gd name="T1" fmla="*/ 0 h 44"/>
                  <a:gd name="T2" fmla="*/ 0 w 72"/>
                  <a:gd name="T3" fmla="*/ 24 h 44"/>
                  <a:gd name="T4" fmla="*/ 38 w 72"/>
                  <a:gd name="T5" fmla="*/ 44 h 44"/>
                  <a:gd name="T6" fmla="*/ 72 w 72"/>
                  <a:gd name="T7" fmla="*/ 20 h 44"/>
                  <a:gd name="T8" fmla="*/ 36 w 72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44"/>
                  <a:gd name="T17" fmla="*/ 72 w 72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44">
                    <a:moveTo>
                      <a:pt x="36" y="0"/>
                    </a:moveTo>
                    <a:lnTo>
                      <a:pt x="0" y="24"/>
                    </a:lnTo>
                    <a:lnTo>
                      <a:pt x="38" y="44"/>
                    </a:lnTo>
                    <a:lnTo>
                      <a:pt x="72" y="2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68C75"/>
              </a:solidFill>
              <a:ln w="0">
                <a:solidFill>
                  <a:srgbClr val="068C7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31" name="Freeform 5304"/>
              <p:cNvSpPr>
                <a:spLocks noChangeAspect="1"/>
              </p:cNvSpPr>
              <p:nvPr/>
            </p:nvSpPr>
            <p:spPr bwMode="auto">
              <a:xfrm>
                <a:off x="4312" y="2400"/>
                <a:ext cx="72" cy="44"/>
              </a:xfrm>
              <a:custGeom>
                <a:avLst/>
                <a:gdLst>
                  <a:gd name="T0" fmla="*/ 36 w 72"/>
                  <a:gd name="T1" fmla="*/ 0 h 44"/>
                  <a:gd name="T2" fmla="*/ 0 w 72"/>
                  <a:gd name="T3" fmla="*/ 24 h 44"/>
                  <a:gd name="T4" fmla="*/ 38 w 72"/>
                  <a:gd name="T5" fmla="*/ 44 h 44"/>
                  <a:gd name="T6" fmla="*/ 72 w 72"/>
                  <a:gd name="T7" fmla="*/ 20 h 44"/>
                  <a:gd name="T8" fmla="*/ 36 w 72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44"/>
                  <a:gd name="T17" fmla="*/ 72 w 72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44">
                    <a:moveTo>
                      <a:pt x="36" y="0"/>
                    </a:moveTo>
                    <a:lnTo>
                      <a:pt x="0" y="24"/>
                    </a:lnTo>
                    <a:lnTo>
                      <a:pt x="38" y="44"/>
                    </a:lnTo>
                    <a:lnTo>
                      <a:pt x="72" y="20"/>
                    </a:lnTo>
                    <a:lnTo>
                      <a:pt x="3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32" name="Freeform 5305"/>
              <p:cNvSpPr>
                <a:spLocks noChangeAspect="1"/>
              </p:cNvSpPr>
              <p:nvPr/>
            </p:nvSpPr>
            <p:spPr bwMode="auto">
              <a:xfrm>
                <a:off x="4350" y="2420"/>
                <a:ext cx="72" cy="46"/>
              </a:xfrm>
              <a:custGeom>
                <a:avLst/>
                <a:gdLst>
                  <a:gd name="T0" fmla="*/ 34 w 72"/>
                  <a:gd name="T1" fmla="*/ 0 h 46"/>
                  <a:gd name="T2" fmla="*/ 0 w 72"/>
                  <a:gd name="T3" fmla="*/ 24 h 46"/>
                  <a:gd name="T4" fmla="*/ 38 w 72"/>
                  <a:gd name="T5" fmla="*/ 46 h 46"/>
                  <a:gd name="T6" fmla="*/ 72 w 72"/>
                  <a:gd name="T7" fmla="*/ 22 h 46"/>
                  <a:gd name="T8" fmla="*/ 34 w 72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46"/>
                  <a:gd name="T17" fmla="*/ 72 w 72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46">
                    <a:moveTo>
                      <a:pt x="34" y="0"/>
                    </a:moveTo>
                    <a:lnTo>
                      <a:pt x="0" y="24"/>
                    </a:lnTo>
                    <a:lnTo>
                      <a:pt x="38" y="46"/>
                    </a:lnTo>
                    <a:lnTo>
                      <a:pt x="72" y="2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A8F74"/>
              </a:solidFill>
              <a:ln w="0">
                <a:solidFill>
                  <a:srgbClr val="0A8F74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33" name="Freeform 5306"/>
              <p:cNvSpPr>
                <a:spLocks noChangeAspect="1"/>
              </p:cNvSpPr>
              <p:nvPr/>
            </p:nvSpPr>
            <p:spPr bwMode="auto">
              <a:xfrm>
                <a:off x="4350" y="2420"/>
                <a:ext cx="72" cy="46"/>
              </a:xfrm>
              <a:custGeom>
                <a:avLst/>
                <a:gdLst>
                  <a:gd name="T0" fmla="*/ 34 w 72"/>
                  <a:gd name="T1" fmla="*/ 0 h 46"/>
                  <a:gd name="T2" fmla="*/ 0 w 72"/>
                  <a:gd name="T3" fmla="*/ 24 h 46"/>
                  <a:gd name="T4" fmla="*/ 38 w 72"/>
                  <a:gd name="T5" fmla="*/ 46 h 46"/>
                  <a:gd name="T6" fmla="*/ 72 w 72"/>
                  <a:gd name="T7" fmla="*/ 22 h 46"/>
                  <a:gd name="T8" fmla="*/ 34 w 72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46"/>
                  <a:gd name="T17" fmla="*/ 72 w 72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46">
                    <a:moveTo>
                      <a:pt x="34" y="0"/>
                    </a:moveTo>
                    <a:lnTo>
                      <a:pt x="0" y="24"/>
                    </a:lnTo>
                    <a:lnTo>
                      <a:pt x="38" y="46"/>
                    </a:lnTo>
                    <a:lnTo>
                      <a:pt x="72" y="22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34" name="Freeform 5307"/>
              <p:cNvSpPr>
                <a:spLocks noChangeAspect="1"/>
              </p:cNvSpPr>
              <p:nvPr/>
            </p:nvSpPr>
            <p:spPr bwMode="auto">
              <a:xfrm>
                <a:off x="4388" y="2442"/>
                <a:ext cx="72" cy="46"/>
              </a:xfrm>
              <a:custGeom>
                <a:avLst/>
                <a:gdLst>
                  <a:gd name="T0" fmla="*/ 34 w 72"/>
                  <a:gd name="T1" fmla="*/ 0 h 46"/>
                  <a:gd name="T2" fmla="*/ 0 w 72"/>
                  <a:gd name="T3" fmla="*/ 24 h 46"/>
                  <a:gd name="T4" fmla="*/ 38 w 72"/>
                  <a:gd name="T5" fmla="*/ 46 h 46"/>
                  <a:gd name="T6" fmla="*/ 72 w 72"/>
                  <a:gd name="T7" fmla="*/ 22 h 46"/>
                  <a:gd name="T8" fmla="*/ 34 w 72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46"/>
                  <a:gd name="T17" fmla="*/ 72 w 72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46">
                    <a:moveTo>
                      <a:pt x="34" y="0"/>
                    </a:moveTo>
                    <a:lnTo>
                      <a:pt x="0" y="24"/>
                    </a:lnTo>
                    <a:lnTo>
                      <a:pt x="38" y="46"/>
                    </a:lnTo>
                    <a:lnTo>
                      <a:pt x="72" y="2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D9273"/>
              </a:solidFill>
              <a:ln w="0">
                <a:solidFill>
                  <a:srgbClr val="0D927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35" name="Freeform 5308"/>
              <p:cNvSpPr>
                <a:spLocks noChangeAspect="1"/>
              </p:cNvSpPr>
              <p:nvPr/>
            </p:nvSpPr>
            <p:spPr bwMode="auto">
              <a:xfrm>
                <a:off x="4388" y="2442"/>
                <a:ext cx="72" cy="46"/>
              </a:xfrm>
              <a:custGeom>
                <a:avLst/>
                <a:gdLst>
                  <a:gd name="T0" fmla="*/ 34 w 72"/>
                  <a:gd name="T1" fmla="*/ 0 h 46"/>
                  <a:gd name="T2" fmla="*/ 0 w 72"/>
                  <a:gd name="T3" fmla="*/ 24 h 46"/>
                  <a:gd name="T4" fmla="*/ 38 w 72"/>
                  <a:gd name="T5" fmla="*/ 46 h 46"/>
                  <a:gd name="T6" fmla="*/ 72 w 72"/>
                  <a:gd name="T7" fmla="*/ 22 h 46"/>
                  <a:gd name="T8" fmla="*/ 34 w 72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46"/>
                  <a:gd name="T17" fmla="*/ 72 w 72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46">
                    <a:moveTo>
                      <a:pt x="34" y="0"/>
                    </a:moveTo>
                    <a:lnTo>
                      <a:pt x="0" y="24"/>
                    </a:lnTo>
                    <a:lnTo>
                      <a:pt x="38" y="46"/>
                    </a:lnTo>
                    <a:lnTo>
                      <a:pt x="72" y="22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36" name="Freeform 5309"/>
              <p:cNvSpPr>
                <a:spLocks noChangeAspect="1"/>
              </p:cNvSpPr>
              <p:nvPr/>
            </p:nvSpPr>
            <p:spPr bwMode="auto">
              <a:xfrm>
                <a:off x="4426" y="2464"/>
                <a:ext cx="72" cy="48"/>
              </a:xfrm>
              <a:custGeom>
                <a:avLst/>
                <a:gdLst>
                  <a:gd name="T0" fmla="*/ 34 w 72"/>
                  <a:gd name="T1" fmla="*/ 0 h 48"/>
                  <a:gd name="T2" fmla="*/ 0 w 72"/>
                  <a:gd name="T3" fmla="*/ 24 h 48"/>
                  <a:gd name="T4" fmla="*/ 38 w 72"/>
                  <a:gd name="T5" fmla="*/ 48 h 48"/>
                  <a:gd name="T6" fmla="*/ 72 w 72"/>
                  <a:gd name="T7" fmla="*/ 24 h 48"/>
                  <a:gd name="T8" fmla="*/ 34 w 72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48"/>
                  <a:gd name="T17" fmla="*/ 72 w 72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48">
                    <a:moveTo>
                      <a:pt x="34" y="0"/>
                    </a:moveTo>
                    <a:lnTo>
                      <a:pt x="0" y="24"/>
                    </a:lnTo>
                    <a:lnTo>
                      <a:pt x="38" y="48"/>
                    </a:lnTo>
                    <a:lnTo>
                      <a:pt x="72" y="2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F9571"/>
              </a:solidFill>
              <a:ln w="0">
                <a:solidFill>
                  <a:srgbClr val="0F957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37" name="Freeform 5310"/>
              <p:cNvSpPr>
                <a:spLocks noChangeAspect="1"/>
              </p:cNvSpPr>
              <p:nvPr/>
            </p:nvSpPr>
            <p:spPr bwMode="auto">
              <a:xfrm>
                <a:off x="4426" y="2464"/>
                <a:ext cx="72" cy="48"/>
              </a:xfrm>
              <a:custGeom>
                <a:avLst/>
                <a:gdLst>
                  <a:gd name="T0" fmla="*/ 34 w 72"/>
                  <a:gd name="T1" fmla="*/ 0 h 48"/>
                  <a:gd name="T2" fmla="*/ 0 w 72"/>
                  <a:gd name="T3" fmla="*/ 24 h 48"/>
                  <a:gd name="T4" fmla="*/ 38 w 72"/>
                  <a:gd name="T5" fmla="*/ 48 h 48"/>
                  <a:gd name="T6" fmla="*/ 72 w 72"/>
                  <a:gd name="T7" fmla="*/ 24 h 48"/>
                  <a:gd name="T8" fmla="*/ 34 w 72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"/>
                  <a:gd name="T16" fmla="*/ 0 h 48"/>
                  <a:gd name="T17" fmla="*/ 72 w 72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" h="48">
                    <a:moveTo>
                      <a:pt x="34" y="0"/>
                    </a:moveTo>
                    <a:lnTo>
                      <a:pt x="0" y="24"/>
                    </a:lnTo>
                    <a:lnTo>
                      <a:pt x="38" y="48"/>
                    </a:lnTo>
                    <a:lnTo>
                      <a:pt x="72" y="24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38" name="Freeform 5311"/>
              <p:cNvSpPr>
                <a:spLocks noChangeAspect="1"/>
              </p:cNvSpPr>
              <p:nvPr/>
            </p:nvSpPr>
            <p:spPr bwMode="auto">
              <a:xfrm>
                <a:off x="4464" y="2488"/>
                <a:ext cx="74" cy="50"/>
              </a:xfrm>
              <a:custGeom>
                <a:avLst/>
                <a:gdLst>
                  <a:gd name="T0" fmla="*/ 34 w 74"/>
                  <a:gd name="T1" fmla="*/ 0 h 50"/>
                  <a:gd name="T2" fmla="*/ 0 w 74"/>
                  <a:gd name="T3" fmla="*/ 24 h 50"/>
                  <a:gd name="T4" fmla="*/ 40 w 74"/>
                  <a:gd name="T5" fmla="*/ 50 h 50"/>
                  <a:gd name="T6" fmla="*/ 74 w 74"/>
                  <a:gd name="T7" fmla="*/ 26 h 50"/>
                  <a:gd name="T8" fmla="*/ 34 w 74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4"/>
                  <a:gd name="T16" fmla="*/ 0 h 50"/>
                  <a:gd name="T17" fmla="*/ 74 w 74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4" h="50">
                    <a:moveTo>
                      <a:pt x="34" y="0"/>
                    </a:moveTo>
                    <a:lnTo>
                      <a:pt x="0" y="24"/>
                    </a:lnTo>
                    <a:lnTo>
                      <a:pt x="40" y="50"/>
                    </a:lnTo>
                    <a:lnTo>
                      <a:pt x="74" y="2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F9670"/>
              </a:solidFill>
              <a:ln w="0">
                <a:solidFill>
                  <a:srgbClr val="0F967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39" name="Freeform 5312"/>
              <p:cNvSpPr>
                <a:spLocks noChangeAspect="1"/>
              </p:cNvSpPr>
              <p:nvPr/>
            </p:nvSpPr>
            <p:spPr bwMode="auto">
              <a:xfrm>
                <a:off x="4464" y="2488"/>
                <a:ext cx="74" cy="50"/>
              </a:xfrm>
              <a:custGeom>
                <a:avLst/>
                <a:gdLst>
                  <a:gd name="T0" fmla="*/ 34 w 74"/>
                  <a:gd name="T1" fmla="*/ 0 h 50"/>
                  <a:gd name="T2" fmla="*/ 0 w 74"/>
                  <a:gd name="T3" fmla="*/ 24 h 50"/>
                  <a:gd name="T4" fmla="*/ 40 w 74"/>
                  <a:gd name="T5" fmla="*/ 50 h 50"/>
                  <a:gd name="T6" fmla="*/ 74 w 74"/>
                  <a:gd name="T7" fmla="*/ 26 h 50"/>
                  <a:gd name="T8" fmla="*/ 34 w 74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4"/>
                  <a:gd name="T16" fmla="*/ 0 h 50"/>
                  <a:gd name="T17" fmla="*/ 74 w 74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4" h="50">
                    <a:moveTo>
                      <a:pt x="34" y="0"/>
                    </a:moveTo>
                    <a:lnTo>
                      <a:pt x="0" y="24"/>
                    </a:lnTo>
                    <a:lnTo>
                      <a:pt x="40" y="50"/>
                    </a:lnTo>
                    <a:lnTo>
                      <a:pt x="74" y="26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40" name="Freeform 5313"/>
              <p:cNvSpPr>
                <a:spLocks noChangeAspect="1"/>
              </p:cNvSpPr>
              <p:nvPr/>
            </p:nvSpPr>
            <p:spPr bwMode="auto">
              <a:xfrm>
                <a:off x="4504" y="2514"/>
                <a:ext cx="74" cy="48"/>
              </a:xfrm>
              <a:custGeom>
                <a:avLst/>
                <a:gdLst>
                  <a:gd name="T0" fmla="*/ 34 w 74"/>
                  <a:gd name="T1" fmla="*/ 0 h 48"/>
                  <a:gd name="T2" fmla="*/ 0 w 74"/>
                  <a:gd name="T3" fmla="*/ 24 h 48"/>
                  <a:gd name="T4" fmla="*/ 40 w 74"/>
                  <a:gd name="T5" fmla="*/ 48 h 48"/>
                  <a:gd name="T6" fmla="*/ 74 w 74"/>
                  <a:gd name="T7" fmla="*/ 24 h 48"/>
                  <a:gd name="T8" fmla="*/ 34 w 74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4"/>
                  <a:gd name="T16" fmla="*/ 0 h 48"/>
                  <a:gd name="T17" fmla="*/ 74 w 74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4" h="48">
                    <a:moveTo>
                      <a:pt x="34" y="0"/>
                    </a:moveTo>
                    <a:lnTo>
                      <a:pt x="0" y="24"/>
                    </a:lnTo>
                    <a:lnTo>
                      <a:pt x="40" y="48"/>
                    </a:lnTo>
                    <a:lnTo>
                      <a:pt x="74" y="2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E966F"/>
              </a:solidFill>
              <a:ln w="0">
                <a:solidFill>
                  <a:srgbClr val="0E96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41" name="Freeform 5314"/>
              <p:cNvSpPr>
                <a:spLocks noChangeAspect="1"/>
              </p:cNvSpPr>
              <p:nvPr/>
            </p:nvSpPr>
            <p:spPr bwMode="auto">
              <a:xfrm>
                <a:off x="4504" y="2514"/>
                <a:ext cx="74" cy="48"/>
              </a:xfrm>
              <a:custGeom>
                <a:avLst/>
                <a:gdLst>
                  <a:gd name="T0" fmla="*/ 34 w 74"/>
                  <a:gd name="T1" fmla="*/ 0 h 48"/>
                  <a:gd name="T2" fmla="*/ 0 w 74"/>
                  <a:gd name="T3" fmla="*/ 24 h 48"/>
                  <a:gd name="T4" fmla="*/ 40 w 74"/>
                  <a:gd name="T5" fmla="*/ 48 h 48"/>
                  <a:gd name="T6" fmla="*/ 74 w 74"/>
                  <a:gd name="T7" fmla="*/ 24 h 48"/>
                  <a:gd name="T8" fmla="*/ 34 w 74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4"/>
                  <a:gd name="T16" fmla="*/ 0 h 48"/>
                  <a:gd name="T17" fmla="*/ 74 w 74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4" h="48">
                    <a:moveTo>
                      <a:pt x="34" y="0"/>
                    </a:moveTo>
                    <a:lnTo>
                      <a:pt x="0" y="24"/>
                    </a:lnTo>
                    <a:lnTo>
                      <a:pt x="40" y="48"/>
                    </a:lnTo>
                    <a:lnTo>
                      <a:pt x="74" y="24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42" name="Freeform 5315"/>
              <p:cNvSpPr>
                <a:spLocks noChangeAspect="1"/>
              </p:cNvSpPr>
              <p:nvPr/>
            </p:nvSpPr>
            <p:spPr bwMode="auto">
              <a:xfrm>
                <a:off x="4544" y="2538"/>
                <a:ext cx="74" cy="48"/>
              </a:xfrm>
              <a:custGeom>
                <a:avLst/>
                <a:gdLst>
                  <a:gd name="T0" fmla="*/ 34 w 74"/>
                  <a:gd name="T1" fmla="*/ 0 h 48"/>
                  <a:gd name="T2" fmla="*/ 0 w 74"/>
                  <a:gd name="T3" fmla="*/ 24 h 48"/>
                  <a:gd name="T4" fmla="*/ 40 w 74"/>
                  <a:gd name="T5" fmla="*/ 48 h 48"/>
                  <a:gd name="T6" fmla="*/ 74 w 74"/>
                  <a:gd name="T7" fmla="*/ 24 h 48"/>
                  <a:gd name="T8" fmla="*/ 34 w 74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4"/>
                  <a:gd name="T16" fmla="*/ 0 h 48"/>
                  <a:gd name="T17" fmla="*/ 74 w 74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4" h="48">
                    <a:moveTo>
                      <a:pt x="34" y="0"/>
                    </a:moveTo>
                    <a:lnTo>
                      <a:pt x="0" y="24"/>
                    </a:lnTo>
                    <a:lnTo>
                      <a:pt x="40" y="48"/>
                    </a:lnTo>
                    <a:lnTo>
                      <a:pt x="74" y="2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9956E"/>
              </a:solidFill>
              <a:ln w="0">
                <a:solidFill>
                  <a:srgbClr val="09956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43" name="Freeform 5316"/>
              <p:cNvSpPr>
                <a:spLocks noChangeAspect="1"/>
              </p:cNvSpPr>
              <p:nvPr/>
            </p:nvSpPr>
            <p:spPr bwMode="auto">
              <a:xfrm>
                <a:off x="4544" y="2538"/>
                <a:ext cx="74" cy="48"/>
              </a:xfrm>
              <a:custGeom>
                <a:avLst/>
                <a:gdLst>
                  <a:gd name="T0" fmla="*/ 34 w 74"/>
                  <a:gd name="T1" fmla="*/ 0 h 48"/>
                  <a:gd name="T2" fmla="*/ 0 w 74"/>
                  <a:gd name="T3" fmla="*/ 24 h 48"/>
                  <a:gd name="T4" fmla="*/ 40 w 74"/>
                  <a:gd name="T5" fmla="*/ 48 h 48"/>
                  <a:gd name="T6" fmla="*/ 74 w 74"/>
                  <a:gd name="T7" fmla="*/ 24 h 48"/>
                  <a:gd name="T8" fmla="*/ 34 w 74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4"/>
                  <a:gd name="T16" fmla="*/ 0 h 48"/>
                  <a:gd name="T17" fmla="*/ 74 w 74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4" h="48">
                    <a:moveTo>
                      <a:pt x="34" y="0"/>
                    </a:moveTo>
                    <a:lnTo>
                      <a:pt x="0" y="24"/>
                    </a:lnTo>
                    <a:lnTo>
                      <a:pt x="40" y="48"/>
                    </a:lnTo>
                    <a:lnTo>
                      <a:pt x="74" y="24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44" name="Freeform 5317"/>
              <p:cNvSpPr>
                <a:spLocks noChangeAspect="1"/>
              </p:cNvSpPr>
              <p:nvPr/>
            </p:nvSpPr>
            <p:spPr bwMode="auto">
              <a:xfrm>
                <a:off x="4584" y="2562"/>
                <a:ext cx="76" cy="48"/>
              </a:xfrm>
              <a:custGeom>
                <a:avLst/>
                <a:gdLst>
                  <a:gd name="T0" fmla="*/ 34 w 76"/>
                  <a:gd name="T1" fmla="*/ 0 h 48"/>
                  <a:gd name="T2" fmla="*/ 0 w 76"/>
                  <a:gd name="T3" fmla="*/ 24 h 48"/>
                  <a:gd name="T4" fmla="*/ 42 w 76"/>
                  <a:gd name="T5" fmla="*/ 48 h 48"/>
                  <a:gd name="T6" fmla="*/ 76 w 76"/>
                  <a:gd name="T7" fmla="*/ 24 h 48"/>
                  <a:gd name="T8" fmla="*/ 34 w 76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"/>
                  <a:gd name="T16" fmla="*/ 0 h 48"/>
                  <a:gd name="T17" fmla="*/ 76 w 76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" h="48">
                    <a:moveTo>
                      <a:pt x="34" y="0"/>
                    </a:moveTo>
                    <a:lnTo>
                      <a:pt x="0" y="24"/>
                    </a:lnTo>
                    <a:lnTo>
                      <a:pt x="42" y="48"/>
                    </a:lnTo>
                    <a:lnTo>
                      <a:pt x="76" y="2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3916E"/>
              </a:solidFill>
              <a:ln w="0">
                <a:solidFill>
                  <a:srgbClr val="03916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45" name="Freeform 5318"/>
              <p:cNvSpPr>
                <a:spLocks noChangeAspect="1"/>
              </p:cNvSpPr>
              <p:nvPr/>
            </p:nvSpPr>
            <p:spPr bwMode="auto">
              <a:xfrm>
                <a:off x="4584" y="2562"/>
                <a:ext cx="76" cy="48"/>
              </a:xfrm>
              <a:custGeom>
                <a:avLst/>
                <a:gdLst>
                  <a:gd name="T0" fmla="*/ 34 w 76"/>
                  <a:gd name="T1" fmla="*/ 0 h 48"/>
                  <a:gd name="T2" fmla="*/ 0 w 76"/>
                  <a:gd name="T3" fmla="*/ 24 h 48"/>
                  <a:gd name="T4" fmla="*/ 42 w 76"/>
                  <a:gd name="T5" fmla="*/ 48 h 48"/>
                  <a:gd name="T6" fmla="*/ 76 w 76"/>
                  <a:gd name="T7" fmla="*/ 24 h 48"/>
                  <a:gd name="T8" fmla="*/ 34 w 76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"/>
                  <a:gd name="T16" fmla="*/ 0 h 48"/>
                  <a:gd name="T17" fmla="*/ 76 w 76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" h="48">
                    <a:moveTo>
                      <a:pt x="34" y="0"/>
                    </a:moveTo>
                    <a:lnTo>
                      <a:pt x="0" y="24"/>
                    </a:lnTo>
                    <a:lnTo>
                      <a:pt x="42" y="48"/>
                    </a:lnTo>
                    <a:lnTo>
                      <a:pt x="76" y="24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46" name="Freeform 5319"/>
              <p:cNvSpPr>
                <a:spLocks noChangeAspect="1"/>
              </p:cNvSpPr>
              <p:nvPr/>
            </p:nvSpPr>
            <p:spPr bwMode="auto">
              <a:xfrm>
                <a:off x="4626" y="2586"/>
                <a:ext cx="76" cy="46"/>
              </a:xfrm>
              <a:custGeom>
                <a:avLst/>
                <a:gdLst>
                  <a:gd name="T0" fmla="*/ 34 w 76"/>
                  <a:gd name="T1" fmla="*/ 0 h 46"/>
                  <a:gd name="T2" fmla="*/ 0 w 76"/>
                  <a:gd name="T3" fmla="*/ 24 h 46"/>
                  <a:gd name="T4" fmla="*/ 42 w 76"/>
                  <a:gd name="T5" fmla="*/ 46 h 46"/>
                  <a:gd name="T6" fmla="*/ 76 w 76"/>
                  <a:gd name="T7" fmla="*/ 22 h 46"/>
                  <a:gd name="T8" fmla="*/ 34 w 76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"/>
                  <a:gd name="T16" fmla="*/ 0 h 46"/>
                  <a:gd name="T17" fmla="*/ 76 w 76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" h="46">
                    <a:moveTo>
                      <a:pt x="34" y="0"/>
                    </a:moveTo>
                    <a:lnTo>
                      <a:pt x="0" y="24"/>
                    </a:lnTo>
                    <a:lnTo>
                      <a:pt x="42" y="46"/>
                    </a:lnTo>
                    <a:lnTo>
                      <a:pt x="76" y="2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8E6F"/>
              </a:solidFill>
              <a:ln w="0">
                <a:solidFill>
                  <a:srgbClr val="008E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47" name="Freeform 5320"/>
              <p:cNvSpPr>
                <a:spLocks noChangeAspect="1"/>
              </p:cNvSpPr>
              <p:nvPr/>
            </p:nvSpPr>
            <p:spPr bwMode="auto">
              <a:xfrm>
                <a:off x="4626" y="2586"/>
                <a:ext cx="76" cy="46"/>
              </a:xfrm>
              <a:custGeom>
                <a:avLst/>
                <a:gdLst>
                  <a:gd name="T0" fmla="*/ 34 w 76"/>
                  <a:gd name="T1" fmla="*/ 0 h 46"/>
                  <a:gd name="T2" fmla="*/ 0 w 76"/>
                  <a:gd name="T3" fmla="*/ 24 h 46"/>
                  <a:gd name="T4" fmla="*/ 42 w 76"/>
                  <a:gd name="T5" fmla="*/ 46 h 46"/>
                  <a:gd name="T6" fmla="*/ 76 w 76"/>
                  <a:gd name="T7" fmla="*/ 22 h 46"/>
                  <a:gd name="T8" fmla="*/ 34 w 76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"/>
                  <a:gd name="T16" fmla="*/ 0 h 46"/>
                  <a:gd name="T17" fmla="*/ 76 w 76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" h="46">
                    <a:moveTo>
                      <a:pt x="34" y="0"/>
                    </a:moveTo>
                    <a:lnTo>
                      <a:pt x="0" y="24"/>
                    </a:lnTo>
                    <a:lnTo>
                      <a:pt x="42" y="46"/>
                    </a:lnTo>
                    <a:lnTo>
                      <a:pt x="76" y="22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48" name="Freeform 5321"/>
              <p:cNvSpPr>
                <a:spLocks noChangeAspect="1"/>
              </p:cNvSpPr>
              <p:nvPr/>
            </p:nvSpPr>
            <p:spPr bwMode="auto">
              <a:xfrm>
                <a:off x="4668" y="2608"/>
                <a:ext cx="76" cy="46"/>
              </a:xfrm>
              <a:custGeom>
                <a:avLst/>
                <a:gdLst>
                  <a:gd name="T0" fmla="*/ 34 w 76"/>
                  <a:gd name="T1" fmla="*/ 0 h 46"/>
                  <a:gd name="T2" fmla="*/ 0 w 76"/>
                  <a:gd name="T3" fmla="*/ 24 h 46"/>
                  <a:gd name="T4" fmla="*/ 42 w 76"/>
                  <a:gd name="T5" fmla="*/ 46 h 46"/>
                  <a:gd name="T6" fmla="*/ 76 w 76"/>
                  <a:gd name="T7" fmla="*/ 20 h 46"/>
                  <a:gd name="T8" fmla="*/ 34 w 76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"/>
                  <a:gd name="T16" fmla="*/ 0 h 46"/>
                  <a:gd name="T17" fmla="*/ 76 w 76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" h="46">
                    <a:moveTo>
                      <a:pt x="34" y="0"/>
                    </a:moveTo>
                    <a:lnTo>
                      <a:pt x="0" y="24"/>
                    </a:lnTo>
                    <a:lnTo>
                      <a:pt x="42" y="46"/>
                    </a:lnTo>
                    <a:lnTo>
                      <a:pt x="76" y="2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8A6F"/>
              </a:solidFill>
              <a:ln w="0">
                <a:solidFill>
                  <a:srgbClr val="008A6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49" name="Freeform 5322"/>
              <p:cNvSpPr>
                <a:spLocks noChangeAspect="1"/>
              </p:cNvSpPr>
              <p:nvPr/>
            </p:nvSpPr>
            <p:spPr bwMode="auto">
              <a:xfrm>
                <a:off x="4668" y="2608"/>
                <a:ext cx="76" cy="46"/>
              </a:xfrm>
              <a:custGeom>
                <a:avLst/>
                <a:gdLst>
                  <a:gd name="T0" fmla="*/ 34 w 76"/>
                  <a:gd name="T1" fmla="*/ 0 h 46"/>
                  <a:gd name="T2" fmla="*/ 0 w 76"/>
                  <a:gd name="T3" fmla="*/ 24 h 46"/>
                  <a:gd name="T4" fmla="*/ 42 w 76"/>
                  <a:gd name="T5" fmla="*/ 46 h 46"/>
                  <a:gd name="T6" fmla="*/ 76 w 76"/>
                  <a:gd name="T7" fmla="*/ 20 h 46"/>
                  <a:gd name="T8" fmla="*/ 34 w 76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"/>
                  <a:gd name="T16" fmla="*/ 0 h 46"/>
                  <a:gd name="T17" fmla="*/ 76 w 76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" h="46">
                    <a:moveTo>
                      <a:pt x="34" y="0"/>
                    </a:moveTo>
                    <a:lnTo>
                      <a:pt x="0" y="24"/>
                    </a:lnTo>
                    <a:lnTo>
                      <a:pt x="42" y="46"/>
                    </a:lnTo>
                    <a:lnTo>
                      <a:pt x="76" y="20"/>
                    </a:lnTo>
                    <a:lnTo>
                      <a:pt x="3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50" name="Line 532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580" y="2096"/>
                <a:ext cx="1130" cy="558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51" name="Line 5324"/>
              <p:cNvSpPr>
                <a:spLocks noChangeAspect="1" noChangeShapeType="1"/>
              </p:cNvSpPr>
              <p:nvPr/>
            </p:nvSpPr>
            <p:spPr bwMode="auto">
              <a:xfrm flipV="1">
                <a:off x="4710" y="2640"/>
                <a:ext cx="1" cy="14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52" name="Line 5325"/>
              <p:cNvSpPr>
                <a:spLocks noChangeAspect="1" noChangeShapeType="1"/>
              </p:cNvSpPr>
              <p:nvPr/>
            </p:nvSpPr>
            <p:spPr bwMode="auto">
              <a:xfrm flipV="1">
                <a:off x="4434" y="2504"/>
                <a:ext cx="1" cy="12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53" name="Freeform 5326"/>
              <p:cNvSpPr>
                <a:spLocks noChangeAspect="1" noEditPoints="1"/>
              </p:cNvSpPr>
              <p:nvPr/>
            </p:nvSpPr>
            <p:spPr bwMode="auto">
              <a:xfrm>
                <a:off x="4380" y="2552"/>
                <a:ext cx="40" cy="66"/>
              </a:xfrm>
              <a:custGeom>
                <a:avLst/>
                <a:gdLst>
                  <a:gd name="T0" fmla="*/ 0 w 40"/>
                  <a:gd name="T1" fmla="*/ 34 h 66"/>
                  <a:gd name="T2" fmla="*/ 0 w 40"/>
                  <a:gd name="T3" fmla="*/ 24 h 66"/>
                  <a:gd name="T4" fmla="*/ 2 w 40"/>
                  <a:gd name="T5" fmla="*/ 14 h 66"/>
                  <a:gd name="T6" fmla="*/ 6 w 40"/>
                  <a:gd name="T7" fmla="*/ 8 h 66"/>
                  <a:gd name="T8" fmla="*/ 12 w 40"/>
                  <a:gd name="T9" fmla="*/ 2 h 66"/>
                  <a:gd name="T10" fmla="*/ 16 w 40"/>
                  <a:gd name="T11" fmla="*/ 0 h 66"/>
                  <a:gd name="T12" fmla="*/ 20 w 40"/>
                  <a:gd name="T13" fmla="*/ 0 h 66"/>
                  <a:gd name="T14" fmla="*/ 24 w 40"/>
                  <a:gd name="T15" fmla="*/ 0 h 66"/>
                  <a:gd name="T16" fmla="*/ 28 w 40"/>
                  <a:gd name="T17" fmla="*/ 4 h 66"/>
                  <a:gd name="T18" fmla="*/ 32 w 40"/>
                  <a:gd name="T19" fmla="*/ 8 h 66"/>
                  <a:gd name="T20" fmla="*/ 36 w 40"/>
                  <a:gd name="T21" fmla="*/ 14 h 66"/>
                  <a:gd name="T22" fmla="*/ 38 w 40"/>
                  <a:gd name="T23" fmla="*/ 22 h 66"/>
                  <a:gd name="T24" fmla="*/ 40 w 40"/>
                  <a:gd name="T25" fmla="*/ 32 h 66"/>
                  <a:gd name="T26" fmla="*/ 38 w 40"/>
                  <a:gd name="T27" fmla="*/ 42 h 66"/>
                  <a:gd name="T28" fmla="*/ 36 w 40"/>
                  <a:gd name="T29" fmla="*/ 52 h 66"/>
                  <a:gd name="T30" fmla="*/ 32 w 40"/>
                  <a:gd name="T31" fmla="*/ 58 h 66"/>
                  <a:gd name="T32" fmla="*/ 28 w 40"/>
                  <a:gd name="T33" fmla="*/ 62 h 66"/>
                  <a:gd name="T34" fmla="*/ 24 w 40"/>
                  <a:gd name="T35" fmla="*/ 66 h 66"/>
                  <a:gd name="T36" fmla="*/ 20 w 40"/>
                  <a:gd name="T37" fmla="*/ 66 h 66"/>
                  <a:gd name="T38" fmla="*/ 14 w 40"/>
                  <a:gd name="T39" fmla="*/ 64 h 66"/>
                  <a:gd name="T40" fmla="*/ 8 w 40"/>
                  <a:gd name="T41" fmla="*/ 62 h 66"/>
                  <a:gd name="T42" fmla="*/ 4 w 40"/>
                  <a:gd name="T43" fmla="*/ 56 h 66"/>
                  <a:gd name="T44" fmla="*/ 2 w 40"/>
                  <a:gd name="T45" fmla="*/ 48 h 66"/>
                  <a:gd name="T46" fmla="*/ 0 w 40"/>
                  <a:gd name="T47" fmla="*/ 42 h 66"/>
                  <a:gd name="T48" fmla="*/ 0 w 40"/>
                  <a:gd name="T49" fmla="*/ 34 h 66"/>
                  <a:gd name="T50" fmla="*/ 8 w 40"/>
                  <a:gd name="T51" fmla="*/ 34 h 66"/>
                  <a:gd name="T52" fmla="*/ 10 w 40"/>
                  <a:gd name="T53" fmla="*/ 46 h 66"/>
                  <a:gd name="T54" fmla="*/ 12 w 40"/>
                  <a:gd name="T55" fmla="*/ 56 h 66"/>
                  <a:gd name="T56" fmla="*/ 14 w 40"/>
                  <a:gd name="T57" fmla="*/ 60 h 66"/>
                  <a:gd name="T58" fmla="*/ 16 w 40"/>
                  <a:gd name="T59" fmla="*/ 62 h 66"/>
                  <a:gd name="T60" fmla="*/ 20 w 40"/>
                  <a:gd name="T61" fmla="*/ 62 h 66"/>
                  <a:gd name="T62" fmla="*/ 22 w 40"/>
                  <a:gd name="T63" fmla="*/ 62 h 66"/>
                  <a:gd name="T64" fmla="*/ 24 w 40"/>
                  <a:gd name="T65" fmla="*/ 60 h 66"/>
                  <a:gd name="T66" fmla="*/ 26 w 40"/>
                  <a:gd name="T67" fmla="*/ 58 h 66"/>
                  <a:gd name="T68" fmla="*/ 28 w 40"/>
                  <a:gd name="T69" fmla="*/ 54 h 66"/>
                  <a:gd name="T70" fmla="*/ 30 w 40"/>
                  <a:gd name="T71" fmla="*/ 46 h 66"/>
                  <a:gd name="T72" fmla="*/ 30 w 40"/>
                  <a:gd name="T73" fmla="*/ 40 h 66"/>
                  <a:gd name="T74" fmla="*/ 30 w 40"/>
                  <a:gd name="T75" fmla="*/ 30 h 66"/>
                  <a:gd name="T76" fmla="*/ 30 w 40"/>
                  <a:gd name="T77" fmla="*/ 20 h 66"/>
                  <a:gd name="T78" fmla="*/ 28 w 40"/>
                  <a:gd name="T79" fmla="*/ 12 h 66"/>
                  <a:gd name="T80" fmla="*/ 26 w 40"/>
                  <a:gd name="T81" fmla="*/ 8 h 66"/>
                  <a:gd name="T82" fmla="*/ 24 w 40"/>
                  <a:gd name="T83" fmla="*/ 4 h 66"/>
                  <a:gd name="T84" fmla="*/ 22 w 40"/>
                  <a:gd name="T85" fmla="*/ 4 h 66"/>
                  <a:gd name="T86" fmla="*/ 20 w 40"/>
                  <a:gd name="T87" fmla="*/ 2 h 66"/>
                  <a:gd name="T88" fmla="*/ 16 w 40"/>
                  <a:gd name="T89" fmla="*/ 4 h 66"/>
                  <a:gd name="T90" fmla="*/ 14 w 40"/>
                  <a:gd name="T91" fmla="*/ 6 h 66"/>
                  <a:gd name="T92" fmla="*/ 12 w 40"/>
                  <a:gd name="T93" fmla="*/ 10 h 66"/>
                  <a:gd name="T94" fmla="*/ 10 w 40"/>
                  <a:gd name="T95" fmla="*/ 18 h 66"/>
                  <a:gd name="T96" fmla="*/ 8 w 40"/>
                  <a:gd name="T97" fmla="*/ 26 h 66"/>
                  <a:gd name="T98" fmla="*/ 8 w 40"/>
                  <a:gd name="T99" fmla="*/ 34 h 6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40"/>
                  <a:gd name="T151" fmla="*/ 0 h 66"/>
                  <a:gd name="T152" fmla="*/ 40 w 40"/>
                  <a:gd name="T153" fmla="*/ 66 h 6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40" h="66">
                    <a:moveTo>
                      <a:pt x="0" y="34"/>
                    </a:moveTo>
                    <a:lnTo>
                      <a:pt x="0" y="24"/>
                    </a:lnTo>
                    <a:lnTo>
                      <a:pt x="2" y="14"/>
                    </a:lnTo>
                    <a:lnTo>
                      <a:pt x="6" y="8"/>
                    </a:lnTo>
                    <a:lnTo>
                      <a:pt x="12" y="2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28" y="4"/>
                    </a:lnTo>
                    <a:lnTo>
                      <a:pt x="32" y="8"/>
                    </a:lnTo>
                    <a:lnTo>
                      <a:pt x="36" y="14"/>
                    </a:lnTo>
                    <a:lnTo>
                      <a:pt x="38" y="22"/>
                    </a:lnTo>
                    <a:lnTo>
                      <a:pt x="40" y="32"/>
                    </a:lnTo>
                    <a:lnTo>
                      <a:pt x="38" y="42"/>
                    </a:lnTo>
                    <a:lnTo>
                      <a:pt x="36" y="52"/>
                    </a:lnTo>
                    <a:lnTo>
                      <a:pt x="32" y="58"/>
                    </a:lnTo>
                    <a:lnTo>
                      <a:pt x="28" y="62"/>
                    </a:lnTo>
                    <a:lnTo>
                      <a:pt x="24" y="66"/>
                    </a:lnTo>
                    <a:lnTo>
                      <a:pt x="20" y="66"/>
                    </a:lnTo>
                    <a:lnTo>
                      <a:pt x="14" y="64"/>
                    </a:lnTo>
                    <a:lnTo>
                      <a:pt x="8" y="62"/>
                    </a:lnTo>
                    <a:lnTo>
                      <a:pt x="4" y="56"/>
                    </a:lnTo>
                    <a:lnTo>
                      <a:pt x="2" y="48"/>
                    </a:lnTo>
                    <a:lnTo>
                      <a:pt x="0" y="42"/>
                    </a:lnTo>
                    <a:lnTo>
                      <a:pt x="0" y="34"/>
                    </a:lnTo>
                    <a:close/>
                    <a:moveTo>
                      <a:pt x="8" y="34"/>
                    </a:moveTo>
                    <a:lnTo>
                      <a:pt x="10" y="46"/>
                    </a:lnTo>
                    <a:lnTo>
                      <a:pt x="12" y="56"/>
                    </a:lnTo>
                    <a:lnTo>
                      <a:pt x="14" y="60"/>
                    </a:lnTo>
                    <a:lnTo>
                      <a:pt x="16" y="62"/>
                    </a:lnTo>
                    <a:lnTo>
                      <a:pt x="20" y="62"/>
                    </a:lnTo>
                    <a:lnTo>
                      <a:pt x="22" y="62"/>
                    </a:lnTo>
                    <a:lnTo>
                      <a:pt x="24" y="60"/>
                    </a:lnTo>
                    <a:lnTo>
                      <a:pt x="26" y="58"/>
                    </a:lnTo>
                    <a:lnTo>
                      <a:pt x="28" y="54"/>
                    </a:lnTo>
                    <a:lnTo>
                      <a:pt x="30" y="46"/>
                    </a:lnTo>
                    <a:lnTo>
                      <a:pt x="30" y="40"/>
                    </a:lnTo>
                    <a:lnTo>
                      <a:pt x="30" y="30"/>
                    </a:lnTo>
                    <a:lnTo>
                      <a:pt x="30" y="20"/>
                    </a:lnTo>
                    <a:lnTo>
                      <a:pt x="28" y="12"/>
                    </a:lnTo>
                    <a:lnTo>
                      <a:pt x="26" y="8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2"/>
                    </a:lnTo>
                    <a:lnTo>
                      <a:pt x="16" y="4"/>
                    </a:lnTo>
                    <a:lnTo>
                      <a:pt x="14" y="6"/>
                    </a:lnTo>
                    <a:lnTo>
                      <a:pt x="12" y="10"/>
                    </a:lnTo>
                    <a:lnTo>
                      <a:pt x="10" y="18"/>
                    </a:lnTo>
                    <a:lnTo>
                      <a:pt x="8" y="26"/>
                    </a:lnTo>
                    <a:lnTo>
                      <a:pt x="8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54" name="Freeform 5327"/>
              <p:cNvSpPr>
                <a:spLocks noChangeAspect="1"/>
              </p:cNvSpPr>
              <p:nvPr/>
            </p:nvSpPr>
            <p:spPr bwMode="auto">
              <a:xfrm>
                <a:off x="4430" y="2606"/>
                <a:ext cx="12" cy="12"/>
              </a:xfrm>
              <a:custGeom>
                <a:avLst/>
                <a:gdLst>
                  <a:gd name="T0" fmla="*/ 6 w 12"/>
                  <a:gd name="T1" fmla="*/ 0 h 12"/>
                  <a:gd name="T2" fmla="*/ 8 w 12"/>
                  <a:gd name="T3" fmla="*/ 2 h 12"/>
                  <a:gd name="T4" fmla="*/ 10 w 12"/>
                  <a:gd name="T5" fmla="*/ 2 h 12"/>
                  <a:gd name="T6" fmla="*/ 12 w 12"/>
                  <a:gd name="T7" fmla="*/ 4 h 12"/>
                  <a:gd name="T8" fmla="*/ 12 w 12"/>
                  <a:gd name="T9" fmla="*/ 6 h 12"/>
                  <a:gd name="T10" fmla="*/ 12 w 12"/>
                  <a:gd name="T11" fmla="*/ 8 h 12"/>
                  <a:gd name="T12" fmla="*/ 10 w 12"/>
                  <a:gd name="T13" fmla="*/ 10 h 12"/>
                  <a:gd name="T14" fmla="*/ 8 w 12"/>
                  <a:gd name="T15" fmla="*/ 12 h 12"/>
                  <a:gd name="T16" fmla="*/ 6 w 12"/>
                  <a:gd name="T17" fmla="*/ 12 h 12"/>
                  <a:gd name="T18" fmla="*/ 4 w 12"/>
                  <a:gd name="T19" fmla="*/ 12 h 12"/>
                  <a:gd name="T20" fmla="*/ 2 w 12"/>
                  <a:gd name="T21" fmla="*/ 10 h 12"/>
                  <a:gd name="T22" fmla="*/ 0 w 12"/>
                  <a:gd name="T23" fmla="*/ 8 h 12"/>
                  <a:gd name="T24" fmla="*/ 0 w 12"/>
                  <a:gd name="T25" fmla="*/ 6 h 12"/>
                  <a:gd name="T26" fmla="*/ 0 w 12"/>
                  <a:gd name="T27" fmla="*/ 4 h 12"/>
                  <a:gd name="T28" fmla="*/ 2 w 12"/>
                  <a:gd name="T29" fmla="*/ 2 h 12"/>
                  <a:gd name="T30" fmla="*/ 4 w 12"/>
                  <a:gd name="T31" fmla="*/ 2 h 12"/>
                  <a:gd name="T32" fmla="*/ 6 w 12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"/>
                  <a:gd name="T52" fmla="*/ 0 h 12"/>
                  <a:gd name="T53" fmla="*/ 12 w 12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" h="12">
                    <a:moveTo>
                      <a:pt x="6" y="0"/>
                    </a:moveTo>
                    <a:lnTo>
                      <a:pt x="8" y="2"/>
                    </a:lnTo>
                    <a:lnTo>
                      <a:pt x="10" y="2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2" y="8"/>
                    </a:lnTo>
                    <a:lnTo>
                      <a:pt x="10" y="10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55" name="Freeform 5328"/>
              <p:cNvSpPr>
                <a:spLocks noChangeAspect="1"/>
              </p:cNvSpPr>
              <p:nvPr/>
            </p:nvSpPr>
            <p:spPr bwMode="auto">
              <a:xfrm>
                <a:off x="4450" y="2552"/>
                <a:ext cx="42" cy="64"/>
              </a:xfrm>
              <a:custGeom>
                <a:avLst/>
                <a:gdLst>
                  <a:gd name="T0" fmla="*/ 42 w 42"/>
                  <a:gd name="T1" fmla="*/ 52 h 64"/>
                  <a:gd name="T2" fmla="*/ 38 w 42"/>
                  <a:gd name="T3" fmla="*/ 64 h 64"/>
                  <a:gd name="T4" fmla="*/ 0 w 42"/>
                  <a:gd name="T5" fmla="*/ 64 h 64"/>
                  <a:gd name="T6" fmla="*/ 0 w 42"/>
                  <a:gd name="T7" fmla="*/ 64 h 64"/>
                  <a:gd name="T8" fmla="*/ 10 w 42"/>
                  <a:gd name="T9" fmla="*/ 54 h 64"/>
                  <a:gd name="T10" fmla="*/ 18 w 42"/>
                  <a:gd name="T11" fmla="*/ 46 h 64"/>
                  <a:gd name="T12" fmla="*/ 22 w 42"/>
                  <a:gd name="T13" fmla="*/ 38 h 64"/>
                  <a:gd name="T14" fmla="*/ 26 w 42"/>
                  <a:gd name="T15" fmla="*/ 32 h 64"/>
                  <a:gd name="T16" fmla="*/ 28 w 42"/>
                  <a:gd name="T17" fmla="*/ 26 h 64"/>
                  <a:gd name="T18" fmla="*/ 30 w 42"/>
                  <a:gd name="T19" fmla="*/ 22 h 64"/>
                  <a:gd name="T20" fmla="*/ 28 w 42"/>
                  <a:gd name="T21" fmla="*/ 16 h 64"/>
                  <a:gd name="T22" fmla="*/ 26 w 42"/>
                  <a:gd name="T23" fmla="*/ 10 h 64"/>
                  <a:gd name="T24" fmla="*/ 22 w 42"/>
                  <a:gd name="T25" fmla="*/ 8 h 64"/>
                  <a:gd name="T26" fmla="*/ 16 w 42"/>
                  <a:gd name="T27" fmla="*/ 6 h 64"/>
                  <a:gd name="T28" fmla="*/ 12 w 42"/>
                  <a:gd name="T29" fmla="*/ 8 h 64"/>
                  <a:gd name="T30" fmla="*/ 8 w 42"/>
                  <a:gd name="T31" fmla="*/ 10 h 64"/>
                  <a:gd name="T32" fmla="*/ 4 w 42"/>
                  <a:gd name="T33" fmla="*/ 14 h 64"/>
                  <a:gd name="T34" fmla="*/ 2 w 42"/>
                  <a:gd name="T35" fmla="*/ 18 h 64"/>
                  <a:gd name="T36" fmla="*/ 0 w 42"/>
                  <a:gd name="T37" fmla="*/ 18 h 64"/>
                  <a:gd name="T38" fmla="*/ 2 w 42"/>
                  <a:gd name="T39" fmla="*/ 10 h 64"/>
                  <a:gd name="T40" fmla="*/ 6 w 42"/>
                  <a:gd name="T41" fmla="*/ 4 h 64"/>
                  <a:gd name="T42" fmla="*/ 12 w 42"/>
                  <a:gd name="T43" fmla="*/ 2 h 64"/>
                  <a:gd name="T44" fmla="*/ 20 w 42"/>
                  <a:gd name="T45" fmla="*/ 0 h 64"/>
                  <a:gd name="T46" fmla="*/ 26 w 42"/>
                  <a:gd name="T47" fmla="*/ 2 h 64"/>
                  <a:gd name="T48" fmla="*/ 32 w 42"/>
                  <a:gd name="T49" fmla="*/ 4 h 64"/>
                  <a:gd name="T50" fmla="*/ 36 w 42"/>
                  <a:gd name="T51" fmla="*/ 10 h 64"/>
                  <a:gd name="T52" fmla="*/ 38 w 42"/>
                  <a:gd name="T53" fmla="*/ 16 h 64"/>
                  <a:gd name="T54" fmla="*/ 36 w 42"/>
                  <a:gd name="T55" fmla="*/ 22 h 64"/>
                  <a:gd name="T56" fmla="*/ 36 w 42"/>
                  <a:gd name="T57" fmla="*/ 26 h 64"/>
                  <a:gd name="T58" fmla="*/ 30 w 42"/>
                  <a:gd name="T59" fmla="*/ 34 h 64"/>
                  <a:gd name="T60" fmla="*/ 24 w 42"/>
                  <a:gd name="T61" fmla="*/ 42 h 64"/>
                  <a:gd name="T62" fmla="*/ 16 w 42"/>
                  <a:gd name="T63" fmla="*/ 50 h 64"/>
                  <a:gd name="T64" fmla="*/ 12 w 42"/>
                  <a:gd name="T65" fmla="*/ 54 h 64"/>
                  <a:gd name="T66" fmla="*/ 8 w 42"/>
                  <a:gd name="T67" fmla="*/ 58 h 64"/>
                  <a:gd name="T68" fmla="*/ 26 w 42"/>
                  <a:gd name="T69" fmla="*/ 58 h 64"/>
                  <a:gd name="T70" fmla="*/ 30 w 42"/>
                  <a:gd name="T71" fmla="*/ 58 h 64"/>
                  <a:gd name="T72" fmla="*/ 32 w 42"/>
                  <a:gd name="T73" fmla="*/ 58 h 64"/>
                  <a:gd name="T74" fmla="*/ 34 w 42"/>
                  <a:gd name="T75" fmla="*/ 56 h 64"/>
                  <a:gd name="T76" fmla="*/ 36 w 42"/>
                  <a:gd name="T77" fmla="*/ 56 h 64"/>
                  <a:gd name="T78" fmla="*/ 38 w 42"/>
                  <a:gd name="T79" fmla="*/ 54 h 64"/>
                  <a:gd name="T80" fmla="*/ 40 w 42"/>
                  <a:gd name="T81" fmla="*/ 52 h 64"/>
                  <a:gd name="T82" fmla="*/ 42 w 42"/>
                  <a:gd name="T83" fmla="*/ 52 h 6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2"/>
                  <a:gd name="T127" fmla="*/ 0 h 64"/>
                  <a:gd name="T128" fmla="*/ 42 w 42"/>
                  <a:gd name="T129" fmla="*/ 64 h 64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2" h="64">
                    <a:moveTo>
                      <a:pt x="42" y="52"/>
                    </a:moveTo>
                    <a:lnTo>
                      <a:pt x="38" y="64"/>
                    </a:lnTo>
                    <a:lnTo>
                      <a:pt x="0" y="64"/>
                    </a:lnTo>
                    <a:lnTo>
                      <a:pt x="10" y="54"/>
                    </a:lnTo>
                    <a:lnTo>
                      <a:pt x="18" y="46"/>
                    </a:lnTo>
                    <a:lnTo>
                      <a:pt x="22" y="38"/>
                    </a:lnTo>
                    <a:lnTo>
                      <a:pt x="26" y="32"/>
                    </a:lnTo>
                    <a:lnTo>
                      <a:pt x="28" y="26"/>
                    </a:lnTo>
                    <a:lnTo>
                      <a:pt x="30" y="22"/>
                    </a:lnTo>
                    <a:lnTo>
                      <a:pt x="28" y="16"/>
                    </a:lnTo>
                    <a:lnTo>
                      <a:pt x="26" y="10"/>
                    </a:lnTo>
                    <a:lnTo>
                      <a:pt x="22" y="8"/>
                    </a:lnTo>
                    <a:lnTo>
                      <a:pt x="16" y="6"/>
                    </a:lnTo>
                    <a:lnTo>
                      <a:pt x="12" y="8"/>
                    </a:lnTo>
                    <a:lnTo>
                      <a:pt x="8" y="10"/>
                    </a:lnTo>
                    <a:lnTo>
                      <a:pt x="4" y="14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2" y="10"/>
                    </a:lnTo>
                    <a:lnTo>
                      <a:pt x="6" y="4"/>
                    </a:lnTo>
                    <a:lnTo>
                      <a:pt x="12" y="2"/>
                    </a:lnTo>
                    <a:lnTo>
                      <a:pt x="20" y="0"/>
                    </a:lnTo>
                    <a:lnTo>
                      <a:pt x="26" y="2"/>
                    </a:lnTo>
                    <a:lnTo>
                      <a:pt x="32" y="4"/>
                    </a:lnTo>
                    <a:lnTo>
                      <a:pt x="36" y="10"/>
                    </a:lnTo>
                    <a:lnTo>
                      <a:pt x="38" y="16"/>
                    </a:lnTo>
                    <a:lnTo>
                      <a:pt x="36" y="22"/>
                    </a:lnTo>
                    <a:lnTo>
                      <a:pt x="36" y="26"/>
                    </a:lnTo>
                    <a:lnTo>
                      <a:pt x="30" y="34"/>
                    </a:lnTo>
                    <a:lnTo>
                      <a:pt x="24" y="42"/>
                    </a:lnTo>
                    <a:lnTo>
                      <a:pt x="16" y="50"/>
                    </a:lnTo>
                    <a:lnTo>
                      <a:pt x="12" y="54"/>
                    </a:lnTo>
                    <a:lnTo>
                      <a:pt x="8" y="58"/>
                    </a:lnTo>
                    <a:lnTo>
                      <a:pt x="26" y="58"/>
                    </a:lnTo>
                    <a:lnTo>
                      <a:pt x="30" y="58"/>
                    </a:lnTo>
                    <a:lnTo>
                      <a:pt x="32" y="58"/>
                    </a:lnTo>
                    <a:lnTo>
                      <a:pt x="34" y="56"/>
                    </a:lnTo>
                    <a:lnTo>
                      <a:pt x="36" y="56"/>
                    </a:lnTo>
                    <a:lnTo>
                      <a:pt x="38" y="54"/>
                    </a:lnTo>
                    <a:lnTo>
                      <a:pt x="40" y="52"/>
                    </a:lnTo>
                    <a:lnTo>
                      <a:pt x="42" y="5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56" name="Line 5329"/>
              <p:cNvSpPr>
                <a:spLocks noChangeAspect="1" noChangeShapeType="1"/>
              </p:cNvSpPr>
              <p:nvPr/>
            </p:nvSpPr>
            <p:spPr bwMode="auto">
              <a:xfrm flipV="1">
                <a:off x="4186" y="2380"/>
                <a:ext cx="1" cy="14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57" name="Freeform 5330"/>
              <p:cNvSpPr>
                <a:spLocks noChangeAspect="1" noEditPoints="1"/>
              </p:cNvSpPr>
              <p:nvPr/>
            </p:nvSpPr>
            <p:spPr bwMode="auto">
              <a:xfrm>
                <a:off x="4136" y="2430"/>
                <a:ext cx="40" cy="66"/>
              </a:xfrm>
              <a:custGeom>
                <a:avLst/>
                <a:gdLst>
                  <a:gd name="T0" fmla="*/ 0 w 40"/>
                  <a:gd name="T1" fmla="*/ 34 h 66"/>
                  <a:gd name="T2" fmla="*/ 0 w 40"/>
                  <a:gd name="T3" fmla="*/ 24 h 66"/>
                  <a:gd name="T4" fmla="*/ 2 w 40"/>
                  <a:gd name="T5" fmla="*/ 14 h 66"/>
                  <a:gd name="T6" fmla="*/ 6 w 40"/>
                  <a:gd name="T7" fmla="*/ 8 h 66"/>
                  <a:gd name="T8" fmla="*/ 10 w 40"/>
                  <a:gd name="T9" fmla="*/ 2 h 66"/>
                  <a:gd name="T10" fmla="*/ 16 w 40"/>
                  <a:gd name="T11" fmla="*/ 0 h 66"/>
                  <a:gd name="T12" fmla="*/ 20 w 40"/>
                  <a:gd name="T13" fmla="*/ 0 h 66"/>
                  <a:gd name="T14" fmla="*/ 24 w 40"/>
                  <a:gd name="T15" fmla="*/ 0 h 66"/>
                  <a:gd name="T16" fmla="*/ 28 w 40"/>
                  <a:gd name="T17" fmla="*/ 4 h 66"/>
                  <a:gd name="T18" fmla="*/ 32 w 40"/>
                  <a:gd name="T19" fmla="*/ 8 h 66"/>
                  <a:gd name="T20" fmla="*/ 36 w 40"/>
                  <a:gd name="T21" fmla="*/ 14 h 66"/>
                  <a:gd name="T22" fmla="*/ 38 w 40"/>
                  <a:gd name="T23" fmla="*/ 22 h 66"/>
                  <a:gd name="T24" fmla="*/ 40 w 40"/>
                  <a:gd name="T25" fmla="*/ 32 h 66"/>
                  <a:gd name="T26" fmla="*/ 38 w 40"/>
                  <a:gd name="T27" fmla="*/ 42 h 66"/>
                  <a:gd name="T28" fmla="*/ 36 w 40"/>
                  <a:gd name="T29" fmla="*/ 52 h 66"/>
                  <a:gd name="T30" fmla="*/ 32 w 40"/>
                  <a:gd name="T31" fmla="*/ 58 h 66"/>
                  <a:gd name="T32" fmla="*/ 28 w 40"/>
                  <a:gd name="T33" fmla="*/ 62 h 66"/>
                  <a:gd name="T34" fmla="*/ 24 w 40"/>
                  <a:gd name="T35" fmla="*/ 64 h 66"/>
                  <a:gd name="T36" fmla="*/ 18 w 40"/>
                  <a:gd name="T37" fmla="*/ 66 h 66"/>
                  <a:gd name="T38" fmla="*/ 14 w 40"/>
                  <a:gd name="T39" fmla="*/ 64 h 66"/>
                  <a:gd name="T40" fmla="*/ 8 w 40"/>
                  <a:gd name="T41" fmla="*/ 62 h 66"/>
                  <a:gd name="T42" fmla="*/ 4 w 40"/>
                  <a:gd name="T43" fmla="*/ 56 h 66"/>
                  <a:gd name="T44" fmla="*/ 2 w 40"/>
                  <a:gd name="T45" fmla="*/ 48 h 66"/>
                  <a:gd name="T46" fmla="*/ 0 w 40"/>
                  <a:gd name="T47" fmla="*/ 42 h 66"/>
                  <a:gd name="T48" fmla="*/ 0 w 40"/>
                  <a:gd name="T49" fmla="*/ 34 h 66"/>
                  <a:gd name="T50" fmla="*/ 8 w 40"/>
                  <a:gd name="T51" fmla="*/ 34 h 66"/>
                  <a:gd name="T52" fmla="*/ 8 w 40"/>
                  <a:gd name="T53" fmla="*/ 46 h 66"/>
                  <a:gd name="T54" fmla="*/ 12 w 40"/>
                  <a:gd name="T55" fmla="*/ 56 h 66"/>
                  <a:gd name="T56" fmla="*/ 14 w 40"/>
                  <a:gd name="T57" fmla="*/ 60 h 66"/>
                  <a:gd name="T58" fmla="*/ 16 w 40"/>
                  <a:gd name="T59" fmla="*/ 62 h 66"/>
                  <a:gd name="T60" fmla="*/ 20 w 40"/>
                  <a:gd name="T61" fmla="*/ 62 h 66"/>
                  <a:gd name="T62" fmla="*/ 22 w 40"/>
                  <a:gd name="T63" fmla="*/ 62 h 66"/>
                  <a:gd name="T64" fmla="*/ 24 w 40"/>
                  <a:gd name="T65" fmla="*/ 60 h 66"/>
                  <a:gd name="T66" fmla="*/ 26 w 40"/>
                  <a:gd name="T67" fmla="*/ 58 h 66"/>
                  <a:gd name="T68" fmla="*/ 28 w 40"/>
                  <a:gd name="T69" fmla="*/ 52 h 66"/>
                  <a:gd name="T70" fmla="*/ 30 w 40"/>
                  <a:gd name="T71" fmla="*/ 46 h 66"/>
                  <a:gd name="T72" fmla="*/ 30 w 40"/>
                  <a:gd name="T73" fmla="*/ 40 h 66"/>
                  <a:gd name="T74" fmla="*/ 30 w 40"/>
                  <a:gd name="T75" fmla="*/ 30 h 66"/>
                  <a:gd name="T76" fmla="*/ 30 w 40"/>
                  <a:gd name="T77" fmla="*/ 20 h 66"/>
                  <a:gd name="T78" fmla="*/ 28 w 40"/>
                  <a:gd name="T79" fmla="*/ 12 h 66"/>
                  <a:gd name="T80" fmla="*/ 26 w 40"/>
                  <a:gd name="T81" fmla="*/ 8 h 66"/>
                  <a:gd name="T82" fmla="*/ 24 w 40"/>
                  <a:gd name="T83" fmla="*/ 4 h 66"/>
                  <a:gd name="T84" fmla="*/ 22 w 40"/>
                  <a:gd name="T85" fmla="*/ 4 h 66"/>
                  <a:gd name="T86" fmla="*/ 20 w 40"/>
                  <a:gd name="T87" fmla="*/ 2 h 66"/>
                  <a:gd name="T88" fmla="*/ 16 w 40"/>
                  <a:gd name="T89" fmla="*/ 4 h 66"/>
                  <a:gd name="T90" fmla="*/ 14 w 40"/>
                  <a:gd name="T91" fmla="*/ 6 h 66"/>
                  <a:gd name="T92" fmla="*/ 12 w 40"/>
                  <a:gd name="T93" fmla="*/ 10 h 66"/>
                  <a:gd name="T94" fmla="*/ 10 w 40"/>
                  <a:gd name="T95" fmla="*/ 18 h 66"/>
                  <a:gd name="T96" fmla="*/ 8 w 40"/>
                  <a:gd name="T97" fmla="*/ 26 h 66"/>
                  <a:gd name="T98" fmla="*/ 8 w 40"/>
                  <a:gd name="T99" fmla="*/ 34 h 6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40"/>
                  <a:gd name="T151" fmla="*/ 0 h 66"/>
                  <a:gd name="T152" fmla="*/ 40 w 40"/>
                  <a:gd name="T153" fmla="*/ 66 h 6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40" h="66">
                    <a:moveTo>
                      <a:pt x="0" y="34"/>
                    </a:moveTo>
                    <a:lnTo>
                      <a:pt x="0" y="24"/>
                    </a:lnTo>
                    <a:lnTo>
                      <a:pt x="2" y="14"/>
                    </a:lnTo>
                    <a:lnTo>
                      <a:pt x="6" y="8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28" y="4"/>
                    </a:lnTo>
                    <a:lnTo>
                      <a:pt x="32" y="8"/>
                    </a:lnTo>
                    <a:lnTo>
                      <a:pt x="36" y="14"/>
                    </a:lnTo>
                    <a:lnTo>
                      <a:pt x="38" y="22"/>
                    </a:lnTo>
                    <a:lnTo>
                      <a:pt x="40" y="32"/>
                    </a:lnTo>
                    <a:lnTo>
                      <a:pt x="38" y="42"/>
                    </a:lnTo>
                    <a:lnTo>
                      <a:pt x="36" y="52"/>
                    </a:lnTo>
                    <a:lnTo>
                      <a:pt x="32" y="58"/>
                    </a:lnTo>
                    <a:lnTo>
                      <a:pt x="28" y="62"/>
                    </a:lnTo>
                    <a:lnTo>
                      <a:pt x="24" y="64"/>
                    </a:lnTo>
                    <a:lnTo>
                      <a:pt x="18" y="66"/>
                    </a:lnTo>
                    <a:lnTo>
                      <a:pt x="14" y="64"/>
                    </a:lnTo>
                    <a:lnTo>
                      <a:pt x="8" y="62"/>
                    </a:lnTo>
                    <a:lnTo>
                      <a:pt x="4" y="56"/>
                    </a:lnTo>
                    <a:lnTo>
                      <a:pt x="2" y="48"/>
                    </a:lnTo>
                    <a:lnTo>
                      <a:pt x="0" y="42"/>
                    </a:lnTo>
                    <a:lnTo>
                      <a:pt x="0" y="34"/>
                    </a:lnTo>
                    <a:close/>
                    <a:moveTo>
                      <a:pt x="8" y="34"/>
                    </a:moveTo>
                    <a:lnTo>
                      <a:pt x="8" y="46"/>
                    </a:lnTo>
                    <a:lnTo>
                      <a:pt x="12" y="56"/>
                    </a:lnTo>
                    <a:lnTo>
                      <a:pt x="14" y="60"/>
                    </a:lnTo>
                    <a:lnTo>
                      <a:pt x="16" y="62"/>
                    </a:lnTo>
                    <a:lnTo>
                      <a:pt x="20" y="62"/>
                    </a:lnTo>
                    <a:lnTo>
                      <a:pt x="22" y="62"/>
                    </a:lnTo>
                    <a:lnTo>
                      <a:pt x="24" y="60"/>
                    </a:lnTo>
                    <a:lnTo>
                      <a:pt x="26" y="58"/>
                    </a:lnTo>
                    <a:lnTo>
                      <a:pt x="28" y="52"/>
                    </a:lnTo>
                    <a:lnTo>
                      <a:pt x="30" y="46"/>
                    </a:lnTo>
                    <a:lnTo>
                      <a:pt x="30" y="40"/>
                    </a:lnTo>
                    <a:lnTo>
                      <a:pt x="30" y="30"/>
                    </a:lnTo>
                    <a:lnTo>
                      <a:pt x="30" y="20"/>
                    </a:lnTo>
                    <a:lnTo>
                      <a:pt x="28" y="12"/>
                    </a:lnTo>
                    <a:lnTo>
                      <a:pt x="26" y="8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2"/>
                    </a:lnTo>
                    <a:lnTo>
                      <a:pt x="16" y="4"/>
                    </a:lnTo>
                    <a:lnTo>
                      <a:pt x="14" y="6"/>
                    </a:lnTo>
                    <a:lnTo>
                      <a:pt x="12" y="10"/>
                    </a:lnTo>
                    <a:lnTo>
                      <a:pt x="10" y="18"/>
                    </a:lnTo>
                    <a:lnTo>
                      <a:pt x="8" y="26"/>
                    </a:lnTo>
                    <a:lnTo>
                      <a:pt x="8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58" name="Freeform 5331"/>
              <p:cNvSpPr>
                <a:spLocks noChangeAspect="1"/>
              </p:cNvSpPr>
              <p:nvPr/>
            </p:nvSpPr>
            <p:spPr bwMode="auto">
              <a:xfrm>
                <a:off x="4186" y="2484"/>
                <a:ext cx="12" cy="12"/>
              </a:xfrm>
              <a:custGeom>
                <a:avLst/>
                <a:gdLst>
                  <a:gd name="T0" fmla="*/ 6 w 12"/>
                  <a:gd name="T1" fmla="*/ 0 h 12"/>
                  <a:gd name="T2" fmla="*/ 8 w 12"/>
                  <a:gd name="T3" fmla="*/ 2 h 12"/>
                  <a:gd name="T4" fmla="*/ 10 w 12"/>
                  <a:gd name="T5" fmla="*/ 2 h 12"/>
                  <a:gd name="T6" fmla="*/ 10 w 12"/>
                  <a:gd name="T7" fmla="*/ 4 h 12"/>
                  <a:gd name="T8" fmla="*/ 12 w 12"/>
                  <a:gd name="T9" fmla="*/ 6 h 12"/>
                  <a:gd name="T10" fmla="*/ 10 w 12"/>
                  <a:gd name="T11" fmla="*/ 8 h 12"/>
                  <a:gd name="T12" fmla="*/ 10 w 12"/>
                  <a:gd name="T13" fmla="*/ 10 h 12"/>
                  <a:gd name="T14" fmla="*/ 8 w 12"/>
                  <a:gd name="T15" fmla="*/ 12 h 12"/>
                  <a:gd name="T16" fmla="*/ 6 w 12"/>
                  <a:gd name="T17" fmla="*/ 12 h 12"/>
                  <a:gd name="T18" fmla="*/ 4 w 12"/>
                  <a:gd name="T19" fmla="*/ 12 h 12"/>
                  <a:gd name="T20" fmla="*/ 2 w 12"/>
                  <a:gd name="T21" fmla="*/ 10 h 12"/>
                  <a:gd name="T22" fmla="*/ 0 w 12"/>
                  <a:gd name="T23" fmla="*/ 8 h 12"/>
                  <a:gd name="T24" fmla="*/ 0 w 12"/>
                  <a:gd name="T25" fmla="*/ 6 h 12"/>
                  <a:gd name="T26" fmla="*/ 0 w 12"/>
                  <a:gd name="T27" fmla="*/ 4 h 12"/>
                  <a:gd name="T28" fmla="*/ 2 w 12"/>
                  <a:gd name="T29" fmla="*/ 2 h 12"/>
                  <a:gd name="T30" fmla="*/ 4 w 12"/>
                  <a:gd name="T31" fmla="*/ 2 h 12"/>
                  <a:gd name="T32" fmla="*/ 6 w 12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"/>
                  <a:gd name="T52" fmla="*/ 0 h 12"/>
                  <a:gd name="T53" fmla="*/ 12 w 12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" h="12">
                    <a:moveTo>
                      <a:pt x="6" y="0"/>
                    </a:moveTo>
                    <a:lnTo>
                      <a:pt x="8" y="2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2" y="6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59" name="Freeform 5332"/>
              <p:cNvSpPr>
                <a:spLocks noChangeAspect="1" noEditPoints="1"/>
              </p:cNvSpPr>
              <p:nvPr/>
            </p:nvSpPr>
            <p:spPr bwMode="auto">
              <a:xfrm>
                <a:off x="4206" y="2430"/>
                <a:ext cx="42" cy="64"/>
              </a:xfrm>
              <a:custGeom>
                <a:avLst/>
                <a:gdLst>
                  <a:gd name="T0" fmla="*/ 42 w 42"/>
                  <a:gd name="T1" fmla="*/ 42 h 64"/>
                  <a:gd name="T2" fmla="*/ 42 w 42"/>
                  <a:gd name="T3" fmla="*/ 48 h 64"/>
                  <a:gd name="T4" fmla="*/ 32 w 42"/>
                  <a:gd name="T5" fmla="*/ 48 h 64"/>
                  <a:gd name="T6" fmla="*/ 32 w 42"/>
                  <a:gd name="T7" fmla="*/ 64 h 64"/>
                  <a:gd name="T8" fmla="*/ 24 w 42"/>
                  <a:gd name="T9" fmla="*/ 64 h 64"/>
                  <a:gd name="T10" fmla="*/ 24 w 42"/>
                  <a:gd name="T11" fmla="*/ 48 h 64"/>
                  <a:gd name="T12" fmla="*/ 0 w 42"/>
                  <a:gd name="T13" fmla="*/ 48 h 64"/>
                  <a:gd name="T14" fmla="*/ 0 w 42"/>
                  <a:gd name="T15" fmla="*/ 42 h 64"/>
                  <a:gd name="T16" fmla="*/ 26 w 42"/>
                  <a:gd name="T17" fmla="*/ 0 h 64"/>
                  <a:gd name="T18" fmla="*/ 32 w 42"/>
                  <a:gd name="T19" fmla="*/ 0 h 64"/>
                  <a:gd name="T20" fmla="*/ 32 w 42"/>
                  <a:gd name="T21" fmla="*/ 42 h 64"/>
                  <a:gd name="T22" fmla="*/ 42 w 42"/>
                  <a:gd name="T23" fmla="*/ 42 h 64"/>
                  <a:gd name="T24" fmla="*/ 24 w 42"/>
                  <a:gd name="T25" fmla="*/ 42 h 64"/>
                  <a:gd name="T26" fmla="*/ 24 w 42"/>
                  <a:gd name="T27" fmla="*/ 10 h 64"/>
                  <a:gd name="T28" fmla="*/ 4 w 42"/>
                  <a:gd name="T29" fmla="*/ 42 h 64"/>
                  <a:gd name="T30" fmla="*/ 24 w 42"/>
                  <a:gd name="T31" fmla="*/ 42 h 6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"/>
                  <a:gd name="T49" fmla="*/ 0 h 64"/>
                  <a:gd name="T50" fmla="*/ 42 w 42"/>
                  <a:gd name="T51" fmla="*/ 64 h 6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" h="64">
                    <a:moveTo>
                      <a:pt x="42" y="42"/>
                    </a:moveTo>
                    <a:lnTo>
                      <a:pt x="42" y="48"/>
                    </a:lnTo>
                    <a:lnTo>
                      <a:pt x="32" y="48"/>
                    </a:lnTo>
                    <a:lnTo>
                      <a:pt x="32" y="64"/>
                    </a:lnTo>
                    <a:lnTo>
                      <a:pt x="24" y="64"/>
                    </a:lnTo>
                    <a:lnTo>
                      <a:pt x="24" y="48"/>
                    </a:lnTo>
                    <a:lnTo>
                      <a:pt x="0" y="48"/>
                    </a:lnTo>
                    <a:lnTo>
                      <a:pt x="0" y="42"/>
                    </a:lnTo>
                    <a:lnTo>
                      <a:pt x="26" y="0"/>
                    </a:lnTo>
                    <a:lnTo>
                      <a:pt x="32" y="0"/>
                    </a:lnTo>
                    <a:lnTo>
                      <a:pt x="32" y="42"/>
                    </a:lnTo>
                    <a:lnTo>
                      <a:pt x="42" y="42"/>
                    </a:lnTo>
                    <a:close/>
                    <a:moveTo>
                      <a:pt x="24" y="42"/>
                    </a:moveTo>
                    <a:lnTo>
                      <a:pt x="24" y="10"/>
                    </a:lnTo>
                    <a:lnTo>
                      <a:pt x="4" y="42"/>
                    </a:lnTo>
                    <a:lnTo>
                      <a:pt x="24" y="4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60" name="Line 533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962" y="2272"/>
                <a:ext cx="2" cy="12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61" name="Freeform 5334"/>
              <p:cNvSpPr>
                <a:spLocks noChangeAspect="1" noEditPoints="1"/>
              </p:cNvSpPr>
              <p:nvPr/>
            </p:nvSpPr>
            <p:spPr bwMode="auto">
              <a:xfrm>
                <a:off x="3916" y="2320"/>
                <a:ext cx="40" cy="66"/>
              </a:xfrm>
              <a:custGeom>
                <a:avLst/>
                <a:gdLst>
                  <a:gd name="T0" fmla="*/ 0 w 40"/>
                  <a:gd name="T1" fmla="*/ 34 h 66"/>
                  <a:gd name="T2" fmla="*/ 0 w 40"/>
                  <a:gd name="T3" fmla="*/ 24 h 66"/>
                  <a:gd name="T4" fmla="*/ 2 w 40"/>
                  <a:gd name="T5" fmla="*/ 14 h 66"/>
                  <a:gd name="T6" fmla="*/ 6 w 40"/>
                  <a:gd name="T7" fmla="*/ 8 h 66"/>
                  <a:gd name="T8" fmla="*/ 12 w 40"/>
                  <a:gd name="T9" fmla="*/ 4 h 66"/>
                  <a:gd name="T10" fmla="*/ 16 w 40"/>
                  <a:gd name="T11" fmla="*/ 0 h 66"/>
                  <a:gd name="T12" fmla="*/ 20 w 40"/>
                  <a:gd name="T13" fmla="*/ 0 h 66"/>
                  <a:gd name="T14" fmla="*/ 24 w 40"/>
                  <a:gd name="T15" fmla="*/ 0 h 66"/>
                  <a:gd name="T16" fmla="*/ 28 w 40"/>
                  <a:gd name="T17" fmla="*/ 4 h 66"/>
                  <a:gd name="T18" fmla="*/ 32 w 40"/>
                  <a:gd name="T19" fmla="*/ 8 h 66"/>
                  <a:gd name="T20" fmla="*/ 36 w 40"/>
                  <a:gd name="T21" fmla="*/ 14 h 66"/>
                  <a:gd name="T22" fmla="*/ 38 w 40"/>
                  <a:gd name="T23" fmla="*/ 22 h 66"/>
                  <a:gd name="T24" fmla="*/ 40 w 40"/>
                  <a:gd name="T25" fmla="*/ 32 h 66"/>
                  <a:gd name="T26" fmla="*/ 38 w 40"/>
                  <a:gd name="T27" fmla="*/ 42 h 66"/>
                  <a:gd name="T28" fmla="*/ 36 w 40"/>
                  <a:gd name="T29" fmla="*/ 52 h 66"/>
                  <a:gd name="T30" fmla="*/ 32 w 40"/>
                  <a:gd name="T31" fmla="*/ 58 h 66"/>
                  <a:gd name="T32" fmla="*/ 28 w 40"/>
                  <a:gd name="T33" fmla="*/ 62 h 66"/>
                  <a:gd name="T34" fmla="*/ 24 w 40"/>
                  <a:gd name="T35" fmla="*/ 66 h 66"/>
                  <a:gd name="T36" fmla="*/ 20 w 40"/>
                  <a:gd name="T37" fmla="*/ 66 h 66"/>
                  <a:gd name="T38" fmla="*/ 14 w 40"/>
                  <a:gd name="T39" fmla="*/ 64 h 66"/>
                  <a:gd name="T40" fmla="*/ 8 w 40"/>
                  <a:gd name="T41" fmla="*/ 62 h 66"/>
                  <a:gd name="T42" fmla="*/ 4 w 40"/>
                  <a:gd name="T43" fmla="*/ 56 h 66"/>
                  <a:gd name="T44" fmla="*/ 2 w 40"/>
                  <a:gd name="T45" fmla="*/ 48 h 66"/>
                  <a:gd name="T46" fmla="*/ 0 w 40"/>
                  <a:gd name="T47" fmla="*/ 42 h 66"/>
                  <a:gd name="T48" fmla="*/ 0 w 40"/>
                  <a:gd name="T49" fmla="*/ 34 h 66"/>
                  <a:gd name="T50" fmla="*/ 8 w 40"/>
                  <a:gd name="T51" fmla="*/ 34 h 66"/>
                  <a:gd name="T52" fmla="*/ 10 w 40"/>
                  <a:gd name="T53" fmla="*/ 46 h 66"/>
                  <a:gd name="T54" fmla="*/ 12 w 40"/>
                  <a:gd name="T55" fmla="*/ 56 h 66"/>
                  <a:gd name="T56" fmla="*/ 14 w 40"/>
                  <a:gd name="T57" fmla="*/ 60 h 66"/>
                  <a:gd name="T58" fmla="*/ 16 w 40"/>
                  <a:gd name="T59" fmla="*/ 62 h 66"/>
                  <a:gd name="T60" fmla="*/ 20 w 40"/>
                  <a:gd name="T61" fmla="*/ 64 h 66"/>
                  <a:gd name="T62" fmla="*/ 22 w 40"/>
                  <a:gd name="T63" fmla="*/ 62 h 66"/>
                  <a:gd name="T64" fmla="*/ 24 w 40"/>
                  <a:gd name="T65" fmla="*/ 60 h 66"/>
                  <a:gd name="T66" fmla="*/ 26 w 40"/>
                  <a:gd name="T67" fmla="*/ 58 h 66"/>
                  <a:gd name="T68" fmla="*/ 28 w 40"/>
                  <a:gd name="T69" fmla="*/ 54 h 66"/>
                  <a:gd name="T70" fmla="*/ 30 w 40"/>
                  <a:gd name="T71" fmla="*/ 48 h 66"/>
                  <a:gd name="T72" fmla="*/ 30 w 40"/>
                  <a:gd name="T73" fmla="*/ 40 h 66"/>
                  <a:gd name="T74" fmla="*/ 30 w 40"/>
                  <a:gd name="T75" fmla="*/ 30 h 66"/>
                  <a:gd name="T76" fmla="*/ 30 w 40"/>
                  <a:gd name="T77" fmla="*/ 20 h 66"/>
                  <a:gd name="T78" fmla="*/ 28 w 40"/>
                  <a:gd name="T79" fmla="*/ 12 h 66"/>
                  <a:gd name="T80" fmla="*/ 26 w 40"/>
                  <a:gd name="T81" fmla="*/ 8 h 66"/>
                  <a:gd name="T82" fmla="*/ 24 w 40"/>
                  <a:gd name="T83" fmla="*/ 4 h 66"/>
                  <a:gd name="T84" fmla="*/ 22 w 40"/>
                  <a:gd name="T85" fmla="*/ 4 h 66"/>
                  <a:gd name="T86" fmla="*/ 20 w 40"/>
                  <a:gd name="T87" fmla="*/ 4 h 66"/>
                  <a:gd name="T88" fmla="*/ 16 w 40"/>
                  <a:gd name="T89" fmla="*/ 4 h 66"/>
                  <a:gd name="T90" fmla="*/ 14 w 40"/>
                  <a:gd name="T91" fmla="*/ 6 h 66"/>
                  <a:gd name="T92" fmla="*/ 12 w 40"/>
                  <a:gd name="T93" fmla="*/ 10 h 66"/>
                  <a:gd name="T94" fmla="*/ 10 w 40"/>
                  <a:gd name="T95" fmla="*/ 18 h 66"/>
                  <a:gd name="T96" fmla="*/ 8 w 40"/>
                  <a:gd name="T97" fmla="*/ 26 h 66"/>
                  <a:gd name="T98" fmla="*/ 8 w 40"/>
                  <a:gd name="T99" fmla="*/ 34 h 6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40"/>
                  <a:gd name="T151" fmla="*/ 0 h 66"/>
                  <a:gd name="T152" fmla="*/ 40 w 40"/>
                  <a:gd name="T153" fmla="*/ 66 h 6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40" h="66">
                    <a:moveTo>
                      <a:pt x="0" y="34"/>
                    </a:moveTo>
                    <a:lnTo>
                      <a:pt x="0" y="24"/>
                    </a:lnTo>
                    <a:lnTo>
                      <a:pt x="2" y="14"/>
                    </a:lnTo>
                    <a:lnTo>
                      <a:pt x="6" y="8"/>
                    </a:lnTo>
                    <a:lnTo>
                      <a:pt x="12" y="4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28" y="4"/>
                    </a:lnTo>
                    <a:lnTo>
                      <a:pt x="32" y="8"/>
                    </a:lnTo>
                    <a:lnTo>
                      <a:pt x="36" y="14"/>
                    </a:lnTo>
                    <a:lnTo>
                      <a:pt x="38" y="22"/>
                    </a:lnTo>
                    <a:lnTo>
                      <a:pt x="40" y="32"/>
                    </a:lnTo>
                    <a:lnTo>
                      <a:pt x="38" y="42"/>
                    </a:lnTo>
                    <a:lnTo>
                      <a:pt x="36" y="52"/>
                    </a:lnTo>
                    <a:lnTo>
                      <a:pt x="32" y="58"/>
                    </a:lnTo>
                    <a:lnTo>
                      <a:pt x="28" y="62"/>
                    </a:lnTo>
                    <a:lnTo>
                      <a:pt x="24" y="66"/>
                    </a:lnTo>
                    <a:lnTo>
                      <a:pt x="20" y="66"/>
                    </a:lnTo>
                    <a:lnTo>
                      <a:pt x="14" y="64"/>
                    </a:lnTo>
                    <a:lnTo>
                      <a:pt x="8" y="62"/>
                    </a:lnTo>
                    <a:lnTo>
                      <a:pt x="4" y="56"/>
                    </a:lnTo>
                    <a:lnTo>
                      <a:pt x="2" y="48"/>
                    </a:lnTo>
                    <a:lnTo>
                      <a:pt x="0" y="42"/>
                    </a:lnTo>
                    <a:lnTo>
                      <a:pt x="0" y="34"/>
                    </a:lnTo>
                    <a:close/>
                    <a:moveTo>
                      <a:pt x="8" y="34"/>
                    </a:moveTo>
                    <a:lnTo>
                      <a:pt x="10" y="46"/>
                    </a:lnTo>
                    <a:lnTo>
                      <a:pt x="12" y="56"/>
                    </a:lnTo>
                    <a:lnTo>
                      <a:pt x="14" y="60"/>
                    </a:lnTo>
                    <a:lnTo>
                      <a:pt x="16" y="62"/>
                    </a:lnTo>
                    <a:lnTo>
                      <a:pt x="20" y="64"/>
                    </a:lnTo>
                    <a:lnTo>
                      <a:pt x="22" y="62"/>
                    </a:lnTo>
                    <a:lnTo>
                      <a:pt x="24" y="60"/>
                    </a:lnTo>
                    <a:lnTo>
                      <a:pt x="26" y="58"/>
                    </a:lnTo>
                    <a:lnTo>
                      <a:pt x="28" y="54"/>
                    </a:lnTo>
                    <a:lnTo>
                      <a:pt x="30" y="48"/>
                    </a:lnTo>
                    <a:lnTo>
                      <a:pt x="30" y="40"/>
                    </a:lnTo>
                    <a:lnTo>
                      <a:pt x="30" y="30"/>
                    </a:lnTo>
                    <a:lnTo>
                      <a:pt x="30" y="20"/>
                    </a:lnTo>
                    <a:lnTo>
                      <a:pt x="28" y="12"/>
                    </a:lnTo>
                    <a:lnTo>
                      <a:pt x="26" y="8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6" y="4"/>
                    </a:lnTo>
                    <a:lnTo>
                      <a:pt x="14" y="6"/>
                    </a:lnTo>
                    <a:lnTo>
                      <a:pt x="12" y="10"/>
                    </a:lnTo>
                    <a:lnTo>
                      <a:pt x="10" y="18"/>
                    </a:lnTo>
                    <a:lnTo>
                      <a:pt x="8" y="26"/>
                    </a:lnTo>
                    <a:lnTo>
                      <a:pt x="8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62" name="Freeform 5335"/>
              <p:cNvSpPr>
                <a:spLocks noChangeAspect="1"/>
              </p:cNvSpPr>
              <p:nvPr/>
            </p:nvSpPr>
            <p:spPr bwMode="auto">
              <a:xfrm>
                <a:off x="3966" y="2376"/>
                <a:ext cx="12" cy="10"/>
              </a:xfrm>
              <a:custGeom>
                <a:avLst/>
                <a:gdLst>
                  <a:gd name="T0" fmla="*/ 6 w 12"/>
                  <a:gd name="T1" fmla="*/ 0 h 10"/>
                  <a:gd name="T2" fmla="*/ 8 w 12"/>
                  <a:gd name="T3" fmla="*/ 0 h 10"/>
                  <a:gd name="T4" fmla="*/ 10 w 12"/>
                  <a:gd name="T5" fmla="*/ 0 h 10"/>
                  <a:gd name="T6" fmla="*/ 10 w 12"/>
                  <a:gd name="T7" fmla="*/ 2 h 10"/>
                  <a:gd name="T8" fmla="*/ 12 w 12"/>
                  <a:gd name="T9" fmla="*/ 4 h 10"/>
                  <a:gd name="T10" fmla="*/ 10 w 12"/>
                  <a:gd name="T11" fmla="*/ 6 h 10"/>
                  <a:gd name="T12" fmla="*/ 10 w 12"/>
                  <a:gd name="T13" fmla="*/ 8 h 10"/>
                  <a:gd name="T14" fmla="*/ 8 w 12"/>
                  <a:gd name="T15" fmla="*/ 10 h 10"/>
                  <a:gd name="T16" fmla="*/ 6 w 12"/>
                  <a:gd name="T17" fmla="*/ 10 h 10"/>
                  <a:gd name="T18" fmla="*/ 4 w 12"/>
                  <a:gd name="T19" fmla="*/ 10 h 10"/>
                  <a:gd name="T20" fmla="*/ 2 w 12"/>
                  <a:gd name="T21" fmla="*/ 8 h 10"/>
                  <a:gd name="T22" fmla="*/ 0 w 12"/>
                  <a:gd name="T23" fmla="*/ 6 h 10"/>
                  <a:gd name="T24" fmla="*/ 0 w 12"/>
                  <a:gd name="T25" fmla="*/ 4 h 10"/>
                  <a:gd name="T26" fmla="*/ 0 w 12"/>
                  <a:gd name="T27" fmla="*/ 2 h 10"/>
                  <a:gd name="T28" fmla="*/ 2 w 12"/>
                  <a:gd name="T29" fmla="*/ 0 h 10"/>
                  <a:gd name="T30" fmla="*/ 4 w 12"/>
                  <a:gd name="T31" fmla="*/ 0 h 10"/>
                  <a:gd name="T32" fmla="*/ 6 w 12"/>
                  <a:gd name="T33" fmla="*/ 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"/>
                  <a:gd name="T52" fmla="*/ 0 h 10"/>
                  <a:gd name="T53" fmla="*/ 12 w 12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" h="10">
                    <a:moveTo>
                      <a:pt x="6" y="0"/>
                    </a:moveTo>
                    <a:lnTo>
                      <a:pt x="8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2" y="4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63" name="Freeform 5336"/>
              <p:cNvSpPr>
                <a:spLocks noChangeAspect="1" noEditPoints="1"/>
              </p:cNvSpPr>
              <p:nvPr/>
            </p:nvSpPr>
            <p:spPr bwMode="auto">
              <a:xfrm>
                <a:off x="3988" y="2320"/>
                <a:ext cx="40" cy="66"/>
              </a:xfrm>
              <a:custGeom>
                <a:avLst/>
                <a:gdLst>
                  <a:gd name="T0" fmla="*/ 38 w 40"/>
                  <a:gd name="T1" fmla="*/ 0 h 66"/>
                  <a:gd name="T2" fmla="*/ 38 w 40"/>
                  <a:gd name="T3" fmla="*/ 2 h 66"/>
                  <a:gd name="T4" fmla="*/ 32 w 40"/>
                  <a:gd name="T5" fmla="*/ 2 h 66"/>
                  <a:gd name="T6" fmla="*/ 28 w 40"/>
                  <a:gd name="T7" fmla="*/ 4 h 66"/>
                  <a:gd name="T8" fmla="*/ 24 w 40"/>
                  <a:gd name="T9" fmla="*/ 6 h 66"/>
                  <a:gd name="T10" fmla="*/ 20 w 40"/>
                  <a:gd name="T11" fmla="*/ 10 h 66"/>
                  <a:gd name="T12" fmla="*/ 18 w 40"/>
                  <a:gd name="T13" fmla="*/ 14 h 66"/>
                  <a:gd name="T14" fmla="*/ 14 w 40"/>
                  <a:gd name="T15" fmla="*/ 18 h 66"/>
                  <a:gd name="T16" fmla="*/ 12 w 40"/>
                  <a:gd name="T17" fmla="*/ 24 h 66"/>
                  <a:gd name="T18" fmla="*/ 10 w 40"/>
                  <a:gd name="T19" fmla="*/ 30 h 66"/>
                  <a:gd name="T20" fmla="*/ 16 w 40"/>
                  <a:gd name="T21" fmla="*/ 26 h 66"/>
                  <a:gd name="T22" fmla="*/ 24 w 40"/>
                  <a:gd name="T23" fmla="*/ 26 h 66"/>
                  <a:gd name="T24" fmla="*/ 30 w 40"/>
                  <a:gd name="T25" fmla="*/ 26 h 66"/>
                  <a:gd name="T26" fmla="*/ 34 w 40"/>
                  <a:gd name="T27" fmla="*/ 30 h 66"/>
                  <a:gd name="T28" fmla="*/ 38 w 40"/>
                  <a:gd name="T29" fmla="*/ 36 h 66"/>
                  <a:gd name="T30" fmla="*/ 40 w 40"/>
                  <a:gd name="T31" fmla="*/ 44 h 66"/>
                  <a:gd name="T32" fmla="*/ 38 w 40"/>
                  <a:gd name="T33" fmla="*/ 52 h 66"/>
                  <a:gd name="T34" fmla="*/ 34 w 40"/>
                  <a:gd name="T35" fmla="*/ 58 h 66"/>
                  <a:gd name="T36" fmla="*/ 30 w 40"/>
                  <a:gd name="T37" fmla="*/ 62 h 66"/>
                  <a:gd name="T38" fmla="*/ 26 w 40"/>
                  <a:gd name="T39" fmla="*/ 66 h 66"/>
                  <a:gd name="T40" fmla="*/ 20 w 40"/>
                  <a:gd name="T41" fmla="*/ 66 h 66"/>
                  <a:gd name="T42" fmla="*/ 14 w 40"/>
                  <a:gd name="T43" fmla="*/ 64 h 66"/>
                  <a:gd name="T44" fmla="*/ 8 w 40"/>
                  <a:gd name="T45" fmla="*/ 62 h 66"/>
                  <a:gd name="T46" fmla="*/ 4 w 40"/>
                  <a:gd name="T47" fmla="*/ 56 h 66"/>
                  <a:gd name="T48" fmla="*/ 0 w 40"/>
                  <a:gd name="T49" fmla="*/ 48 h 66"/>
                  <a:gd name="T50" fmla="*/ 0 w 40"/>
                  <a:gd name="T51" fmla="*/ 40 h 66"/>
                  <a:gd name="T52" fmla="*/ 0 w 40"/>
                  <a:gd name="T53" fmla="*/ 32 h 66"/>
                  <a:gd name="T54" fmla="*/ 2 w 40"/>
                  <a:gd name="T55" fmla="*/ 24 h 66"/>
                  <a:gd name="T56" fmla="*/ 6 w 40"/>
                  <a:gd name="T57" fmla="*/ 16 h 66"/>
                  <a:gd name="T58" fmla="*/ 12 w 40"/>
                  <a:gd name="T59" fmla="*/ 10 h 66"/>
                  <a:gd name="T60" fmla="*/ 18 w 40"/>
                  <a:gd name="T61" fmla="*/ 6 h 66"/>
                  <a:gd name="T62" fmla="*/ 24 w 40"/>
                  <a:gd name="T63" fmla="*/ 2 h 66"/>
                  <a:gd name="T64" fmla="*/ 30 w 40"/>
                  <a:gd name="T65" fmla="*/ 0 h 66"/>
                  <a:gd name="T66" fmla="*/ 36 w 40"/>
                  <a:gd name="T67" fmla="*/ 0 h 66"/>
                  <a:gd name="T68" fmla="*/ 38 w 40"/>
                  <a:gd name="T69" fmla="*/ 0 h 66"/>
                  <a:gd name="T70" fmla="*/ 10 w 40"/>
                  <a:gd name="T71" fmla="*/ 32 h 66"/>
                  <a:gd name="T72" fmla="*/ 8 w 40"/>
                  <a:gd name="T73" fmla="*/ 38 h 66"/>
                  <a:gd name="T74" fmla="*/ 8 w 40"/>
                  <a:gd name="T75" fmla="*/ 44 h 66"/>
                  <a:gd name="T76" fmla="*/ 8 w 40"/>
                  <a:gd name="T77" fmla="*/ 48 h 66"/>
                  <a:gd name="T78" fmla="*/ 10 w 40"/>
                  <a:gd name="T79" fmla="*/ 52 h 66"/>
                  <a:gd name="T80" fmla="*/ 12 w 40"/>
                  <a:gd name="T81" fmla="*/ 58 h 66"/>
                  <a:gd name="T82" fmla="*/ 14 w 40"/>
                  <a:gd name="T83" fmla="*/ 60 h 66"/>
                  <a:gd name="T84" fmla="*/ 18 w 40"/>
                  <a:gd name="T85" fmla="*/ 62 h 66"/>
                  <a:gd name="T86" fmla="*/ 20 w 40"/>
                  <a:gd name="T87" fmla="*/ 64 h 66"/>
                  <a:gd name="T88" fmla="*/ 24 w 40"/>
                  <a:gd name="T89" fmla="*/ 62 h 66"/>
                  <a:gd name="T90" fmla="*/ 28 w 40"/>
                  <a:gd name="T91" fmla="*/ 60 h 66"/>
                  <a:gd name="T92" fmla="*/ 30 w 40"/>
                  <a:gd name="T93" fmla="*/ 54 h 66"/>
                  <a:gd name="T94" fmla="*/ 30 w 40"/>
                  <a:gd name="T95" fmla="*/ 48 h 66"/>
                  <a:gd name="T96" fmla="*/ 30 w 40"/>
                  <a:gd name="T97" fmla="*/ 42 h 66"/>
                  <a:gd name="T98" fmla="*/ 28 w 40"/>
                  <a:gd name="T99" fmla="*/ 34 h 66"/>
                  <a:gd name="T100" fmla="*/ 26 w 40"/>
                  <a:gd name="T101" fmla="*/ 32 h 66"/>
                  <a:gd name="T102" fmla="*/ 22 w 40"/>
                  <a:gd name="T103" fmla="*/ 30 h 66"/>
                  <a:gd name="T104" fmla="*/ 18 w 40"/>
                  <a:gd name="T105" fmla="*/ 30 h 66"/>
                  <a:gd name="T106" fmla="*/ 16 w 40"/>
                  <a:gd name="T107" fmla="*/ 30 h 66"/>
                  <a:gd name="T108" fmla="*/ 16 w 40"/>
                  <a:gd name="T109" fmla="*/ 30 h 66"/>
                  <a:gd name="T110" fmla="*/ 12 w 40"/>
                  <a:gd name="T111" fmla="*/ 30 h 66"/>
                  <a:gd name="T112" fmla="*/ 10 w 40"/>
                  <a:gd name="T113" fmla="*/ 32 h 6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40"/>
                  <a:gd name="T172" fmla="*/ 0 h 66"/>
                  <a:gd name="T173" fmla="*/ 40 w 40"/>
                  <a:gd name="T174" fmla="*/ 66 h 6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40" h="66">
                    <a:moveTo>
                      <a:pt x="38" y="0"/>
                    </a:moveTo>
                    <a:lnTo>
                      <a:pt x="38" y="2"/>
                    </a:lnTo>
                    <a:lnTo>
                      <a:pt x="32" y="2"/>
                    </a:lnTo>
                    <a:lnTo>
                      <a:pt x="28" y="4"/>
                    </a:lnTo>
                    <a:lnTo>
                      <a:pt x="24" y="6"/>
                    </a:lnTo>
                    <a:lnTo>
                      <a:pt x="20" y="10"/>
                    </a:lnTo>
                    <a:lnTo>
                      <a:pt x="18" y="14"/>
                    </a:lnTo>
                    <a:lnTo>
                      <a:pt x="14" y="18"/>
                    </a:lnTo>
                    <a:lnTo>
                      <a:pt x="12" y="24"/>
                    </a:lnTo>
                    <a:lnTo>
                      <a:pt x="10" y="30"/>
                    </a:lnTo>
                    <a:lnTo>
                      <a:pt x="16" y="26"/>
                    </a:lnTo>
                    <a:lnTo>
                      <a:pt x="24" y="26"/>
                    </a:lnTo>
                    <a:lnTo>
                      <a:pt x="30" y="26"/>
                    </a:lnTo>
                    <a:lnTo>
                      <a:pt x="34" y="30"/>
                    </a:lnTo>
                    <a:lnTo>
                      <a:pt x="38" y="36"/>
                    </a:lnTo>
                    <a:lnTo>
                      <a:pt x="40" y="44"/>
                    </a:lnTo>
                    <a:lnTo>
                      <a:pt x="38" y="52"/>
                    </a:lnTo>
                    <a:lnTo>
                      <a:pt x="34" y="58"/>
                    </a:lnTo>
                    <a:lnTo>
                      <a:pt x="30" y="62"/>
                    </a:lnTo>
                    <a:lnTo>
                      <a:pt x="26" y="66"/>
                    </a:lnTo>
                    <a:lnTo>
                      <a:pt x="20" y="66"/>
                    </a:lnTo>
                    <a:lnTo>
                      <a:pt x="14" y="64"/>
                    </a:lnTo>
                    <a:lnTo>
                      <a:pt x="8" y="62"/>
                    </a:lnTo>
                    <a:lnTo>
                      <a:pt x="4" y="56"/>
                    </a:lnTo>
                    <a:lnTo>
                      <a:pt x="0" y="48"/>
                    </a:lnTo>
                    <a:lnTo>
                      <a:pt x="0" y="40"/>
                    </a:lnTo>
                    <a:lnTo>
                      <a:pt x="0" y="32"/>
                    </a:lnTo>
                    <a:lnTo>
                      <a:pt x="2" y="24"/>
                    </a:lnTo>
                    <a:lnTo>
                      <a:pt x="6" y="16"/>
                    </a:lnTo>
                    <a:lnTo>
                      <a:pt x="12" y="10"/>
                    </a:lnTo>
                    <a:lnTo>
                      <a:pt x="18" y="6"/>
                    </a:lnTo>
                    <a:lnTo>
                      <a:pt x="24" y="2"/>
                    </a:lnTo>
                    <a:lnTo>
                      <a:pt x="30" y="0"/>
                    </a:lnTo>
                    <a:lnTo>
                      <a:pt x="36" y="0"/>
                    </a:lnTo>
                    <a:lnTo>
                      <a:pt x="38" y="0"/>
                    </a:lnTo>
                    <a:close/>
                    <a:moveTo>
                      <a:pt x="10" y="32"/>
                    </a:moveTo>
                    <a:lnTo>
                      <a:pt x="8" y="38"/>
                    </a:lnTo>
                    <a:lnTo>
                      <a:pt x="8" y="44"/>
                    </a:lnTo>
                    <a:lnTo>
                      <a:pt x="8" y="48"/>
                    </a:lnTo>
                    <a:lnTo>
                      <a:pt x="10" y="52"/>
                    </a:lnTo>
                    <a:lnTo>
                      <a:pt x="12" y="58"/>
                    </a:lnTo>
                    <a:lnTo>
                      <a:pt x="14" y="60"/>
                    </a:lnTo>
                    <a:lnTo>
                      <a:pt x="18" y="62"/>
                    </a:lnTo>
                    <a:lnTo>
                      <a:pt x="20" y="64"/>
                    </a:lnTo>
                    <a:lnTo>
                      <a:pt x="24" y="62"/>
                    </a:lnTo>
                    <a:lnTo>
                      <a:pt x="28" y="60"/>
                    </a:lnTo>
                    <a:lnTo>
                      <a:pt x="30" y="54"/>
                    </a:lnTo>
                    <a:lnTo>
                      <a:pt x="30" y="48"/>
                    </a:lnTo>
                    <a:lnTo>
                      <a:pt x="30" y="42"/>
                    </a:lnTo>
                    <a:lnTo>
                      <a:pt x="28" y="34"/>
                    </a:lnTo>
                    <a:lnTo>
                      <a:pt x="26" y="32"/>
                    </a:lnTo>
                    <a:lnTo>
                      <a:pt x="22" y="30"/>
                    </a:lnTo>
                    <a:lnTo>
                      <a:pt x="18" y="30"/>
                    </a:lnTo>
                    <a:lnTo>
                      <a:pt x="16" y="30"/>
                    </a:lnTo>
                    <a:lnTo>
                      <a:pt x="12" y="30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64" name="Line 5337"/>
              <p:cNvSpPr>
                <a:spLocks noChangeAspect="1" noChangeShapeType="1"/>
              </p:cNvSpPr>
              <p:nvPr/>
            </p:nvSpPr>
            <p:spPr bwMode="auto">
              <a:xfrm flipV="1">
                <a:off x="3762" y="2172"/>
                <a:ext cx="1" cy="14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65" name="Freeform 5338"/>
              <p:cNvSpPr>
                <a:spLocks noChangeAspect="1" noEditPoints="1"/>
              </p:cNvSpPr>
              <p:nvPr/>
            </p:nvSpPr>
            <p:spPr bwMode="auto">
              <a:xfrm>
                <a:off x="3716" y="2220"/>
                <a:ext cx="40" cy="66"/>
              </a:xfrm>
              <a:custGeom>
                <a:avLst/>
                <a:gdLst>
                  <a:gd name="T0" fmla="*/ 0 w 40"/>
                  <a:gd name="T1" fmla="*/ 34 h 66"/>
                  <a:gd name="T2" fmla="*/ 2 w 40"/>
                  <a:gd name="T3" fmla="*/ 24 h 66"/>
                  <a:gd name="T4" fmla="*/ 4 w 40"/>
                  <a:gd name="T5" fmla="*/ 16 h 66"/>
                  <a:gd name="T6" fmla="*/ 8 w 40"/>
                  <a:gd name="T7" fmla="*/ 8 h 66"/>
                  <a:gd name="T8" fmla="*/ 12 w 40"/>
                  <a:gd name="T9" fmla="*/ 4 h 66"/>
                  <a:gd name="T10" fmla="*/ 16 w 40"/>
                  <a:gd name="T11" fmla="*/ 2 h 66"/>
                  <a:gd name="T12" fmla="*/ 20 w 40"/>
                  <a:gd name="T13" fmla="*/ 0 h 66"/>
                  <a:gd name="T14" fmla="*/ 26 w 40"/>
                  <a:gd name="T15" fmla="*/ 2 h 66"/>
                  <a:gd name="T16" fmla="*/ 30 w 40"/>
                  <a:gd name="T17" fmla="*/ 4 h 66"/>
                  <a:gd name="T18" fmla="*/ 34 w 40"/>
                  <a:gd name="T19" fmla="*/ 8 h 66"/>
                  <a:gd name="T20" fmla="*/ 38 w 40"/>
                  <a:gd name="T21" fmla="*/ 16 h 66"/>
                  <a:gd name="T22" fmla="*/ 40 w 40"/>
                  <a:gd name="T23" fmla="*/ 24 h 66"/>
                  <a:gd name="T24" fmla="*/ 40 w 40"/>
                  <a:gd name="T25" fmla="*/ 34 h 66"/>
                  <a:gd name="T26" fmla="*/ 40 w 40"/>
                  <a:gd name="T27" fmla="*/ 44 h 66"/>
                  <a:gd name="T28" fmla="*/ 38 w 40"/>
                  <a:gd name="T29" fmla="*/ 52 h 66"/>
                  <a:gd name="T30" fmla="*/ 34 w 40"/>
                  <a:gd name="T31" fmla="*/ 58 h 66"/>
                  <a:gd name="T32" fmla="*/ 30 w 40"/>
                  <a:gd name="T33" fmla="*/ 64 h 66"/>
                  <a:gd name="T34" fmla="*/ 24 w 40"/>
                  <a:gd name="T35" fmla="*/ 66 h 66"/>
                  <a:gd name="T36" fmla="*/ 20 w 40"/>
                  <a:gd name="T37" fmla="*/ 66 h 66"/>
                  <a:gd name="T38" fmla="*/ 14 w 40"/>
                  <a:gd name="T39" fmla="*/ 66 h 66"/>
                  <a:gd name="T40" fmla="*/ 10 w 40"/>
                  <a:gd name="T41" fmla="*/ 62 h 66"/>
                  <a:gd name="T42" fmla="*/ 6 w 40"/>
                  <a:gd name="T43" fmla="*/ 56 h 66"/>
                  <a:gd name="T44" fmla="*/ 2 w 40"/>
                  <a:gd name="T45" fmla="*/ 50 h 66"/>
                  <a:gd name="T46" fmla="*/ 2 w 40"/>
                  <a:gd name="T47" fmla="*/ 42 h 66"/>
                  <a:gd name="T48" fmla="*/ 0 w 40"/>
                  <a:gd name="T49" fmla="*/ 34 h 66"/>
                  <a:gd name="T50" fmla="*/ 10 w 40"/>
                  <a:gd name="T51" fmla="*/ 36 h 66"/>
                  <a:gd name="T52" fmla="*/ 10 w 40"/>
                  <a:gd name="T53" fmla="*/ 48 h 66"/>
                  <a:gd name="T54" fmla="*/ 12 w 40"/>
                  <a:gd name="T55" fmla="*/ 56 h 66"/>
                  <a:gd name="T56" fmla="*/ 14 w 40"/>
                  <a:gd name="T57" fmla="*/ 60 h 66"/>
                  <a:gd name="T58" fmla="*/ 18 w 40"/>
                  <a:gd name="T59" fmla="*/ 64 h 66"/>
                  <a:gd name="T60" fmla="*/ 20 w 40"/>
                  <a:gd name="T61" fmla="*/ 64 h 66"/>
                  <a:gd name="T62" fmla="*/ 24 w 40"/>
                  <a:gd name="T63" fmla="*/ 64 h 66"/>
                  <a:gd name="T64" fmla="*/ 26 w 40"/>
                  <a:gd name="T65" fmla="*/ 62 h 66"/>
                  <a:gd name="T66" fmla="*/ 28 w 40"/>
                  <a:gd name="T67" fmla="*/ 58 h 66"/>
                  <a:gd name="T68" fmla="*/ 30 w 40"/>
                  <a:gd name="T69" fmla="*/ 54 h 66"/>
                  <a:gd name="T70" fmla="*/ 30 w 40"/>
                  <a:gd name="T71" fmla="*/ 48 h 66"/>
                  <a:gd name="T72" fmla="*/ 32 w 40"/>
                  <a:gd name="T73" fmla="*/ 40 h 66"/>
                  <a:gd name="T74" fmla="*/ 32 w 40"/>
                  <a:gd name="T75" fmla="*/ 32 h 66"/>
                  <a:gd name="T76" fmla="*/ 32 w 40"/>
                  <a:gd name="T77" fmla="*/ 22 h 66"/>
                  <a:gd name="T78" fmla="*/ 30 w 40"/>
                  <a:gd name="T79" fmla="*/ 12 h 66"/>
                  <a:gd name="T80" fmla="*/ 28 w 40"/>
                  <a:gd name="T81" fmla="*/ 8 h 66"/>
                  <a:gd name="T82" fmla="*/ 26 w 40"/>
                  <a:gd name="T83" fmla="*/ 6 h 66"/>
                  <a:gd name="T84" fmla="*/ 24 w 40"/>
                  <a:gd name="T85" fmla="*/ 4 h 66"/>
                  <a:gd name="T86" fmla="*/ 20 w 40"/>
                  <a:gd name="T87" fmla="*/ 4 h 66"/>
                  <a:gd name="T88" fmla="*/ 18 w 40"/>
                  <a:gd name="T89" fmla="*/ 4 h 66"/>
                  <a:gd name="T90" fmla="*/ 16 w 40"/>
                  <a:gd name="T91" fmla="*/ 6 h 66"/>
                  <a:gd name="T92" fmla="*/ 12 w 40"/>
                  <a:gd name="T93" fmla="*/ 12 h 66"/>
                  <a:gd name="T94" fmla="*/ 10 w 40"/>
                  <a:gd name="T95" fmla="*/ 18 h 66"/>
                  <a:gd name="T96" fmla="*/ 10 w 40"/>
                  <a:gd name="T97" fmla="*/ 28 h 66"/>
                  <a:gd name="T98" fmla="*/ 10 w 40"/>
                  <a:gd name="T99" fmla="*/ 36 h 6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40"/>
                  <a:gd name="T151" fmla="*/ 0 h 66"/>
                  <a:gd name="T152" fmla="*/ 40 w 40"/>
                  <a:gd name="T153" fmla="*/ 66 h 6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40" h="66">
                    <a:moveTo>
                      <a:pt x="0" y="34"/>
                    </a:moveTo>
                    <a:lnTo>
                      <a:pt x="2" y="24"/>
                    </a:lnTo>
                    <a:lnTo>
                      <a:pt x="4" y="16"/>
                    </a:lnTo>
                    <a:lnTo>
                      <a:pt x="8" y="8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20" y="0"/>
                    </a:lnTo>
                    <a:lnTo>
                      <a:pt x="26" y="2"/>
                    </a:lnTo>
                    <a:lnTo>
                      <a:pt x="30" y="4"/>
                    </a:lnTo>
                    <a:lnTo>
                      <a:pt x="34" y="8"/>
                    </a:lnTo>
                    <a:lnTo>
                      <a:pt x="38" y="16"/>
                    </a:lnTo>
                    <a:lnTo>
                      <a:pt x="40" y="24"/>
                    </a:lnTo>
                    <a:lnTo>
                      <a:pt x="40" y="34"/>
                    </a:lnTo>
                    <a:lnTo>
                      <a:pt x="40" y="44"/>
                    </a:lnTo>
                    <a:lnTo>
                      <a:pt x="38" y="52"/>
                    </a:lnTo>
                    <a:lnTo>
                      <a:pt x="34" y="58"/>
                    </a:lnTo>
                    <a:lnTo>
                      <a:pt x="30" y="64"/>
                    </a:lnTo>
                    <a:lnTo>
                      <a:pt x="24" y="66"/>
                    </a:lnTo>
                    <a:lnTo>
                      <a:pt x="20" y="66"/>
                    </a:lnTo>
                    <a:lnTo>
                      <a:pt x="14" y="66"/>
                    </a:lnTo>
                    <a:lnTo>
                      <a:pt x="10" y="62"/>
                    </a:lnTo>
                    <a:lnTo>
                      <a:pt x="6" y="56"/>
                    </a:lnTo>
                    <a:lnTo>
                      <a:pt x="2" y="50"/>
                    </a:lnTo>
                    <a:lnTo>
                      <a:pt x="2" y="42"/>
                    </a:lnTo>
                    <a:lnTo>
                      <a:pt x="0" y="34"/>
                    </a:lnTo>
                    <a:close/>
                    <a:moveTo>
                      <a:pt x="10" y="36"/>
                    </a:moveTo>
                    <a:lnTo>
                      <a:pt x="10" y="48"/>
                    </a:lnTo>
                    <a:lnTo>
                      <a:pt x="12" y="56"/>
                    </a:lnTo>
                    <a:lnTo>
                      <a:pt x="14" y="60"/>
                    </a:lnTo>
                    <a:lnTo>
                      <a:pt x="18" y="64"/>
                    </a:lnTo>
                    <a:lnTo>
                      <a:pt x="20" y="64"/>
                    </a:lnTo>
                    <a:lnTo>
                      <a:pt x="24" y="64"/>
                    </a:lnTo>
                    <a:lnTo>
                      <a:pt x="26" y="62"/>
                    </a:lnTo>
                    <a:lnTo>
                      <a:pt x="28" y="58"/>
                    </a:lnTo>
                    <a:lnTo>
                      <a:pt x="30" y="54"/>
                    </a:lnTo>
                    <a:lnTo>
                      <a:pt x="30" y="48"/>
                    </a:lnTo>
                    <a:lnTo>
                      <a:pt x="32" y="40"/>
                    </a:lnTo>
                    <a:lnTo>
                      <a:pt x="32" y="32"/>
                    </a:lnTo>
                    <a:lnTo>
                      <a:pt x="32" y="22"/>
                    </a:lnTo>
                    <a:lnTo>
                      <a:pt x="30" y="12"/>
                    </a:lnTo>
                    <a:lnTo>
                      <a:pt x="28" y="8"/>
                    </a:lnTo>
                    <a:lnTo>
                      <a:pt x="26" y="6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2" y="12"/>
                    </a:lnTo>
                    <a:lnTo>
                      <a:pt x="10" y="18"/>
                    </a:lnTo>
                    <a:lnTo>
                      <a:pt x="10" y="28"/>
                    </a:lnTo>
                    <a:lnTo>
                      <a:pt x="1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66" name="Freeform 5339"/>
              <p:cNvSpPr>
                <a:spLocks noChangeAspect="1"/>
              </p:cNvSpPr>
              <p:nvPr/>
            </p:nvSpPr>
            <p:spPr bwMode="auto">
              <a:xfrm>
                <a:off x="3768" y="2276"/>
                <a:ext cx="10" cy="10"/>
              </a:xfrm>
              <a:custGeom>
                <a:avLst/>
                <a:gdLst>
                  <a:gd name="T0" fmla="*/ 6 w 10"/>
                  <a:gd name="T1" fmla="*/ 0 h 10"/>
                  <a:gd name="T2" fmla="*/ 8 w 10"/>
                  <a:gd name="T3" fmla="*/ 0 h 10"/>
                  <a:gd name="T4" fmla="*/ 10 w 10"/>
                  <a:gd name="T5" fmla="*/ 2 h 10"/>
                  <a:gd name="T6" fmla="*/ 10 w 10"/>
                  <a:gd name="T7" fmla="*/ 4 h 10"/>
                  <a:gd name="T8" fmla="*/ 10 w 10"/>
                  <a:gd name="T9" fmla="*/ 6 h 10"/>
                  <a:gd name="T10" fmla="*/ 10 w 10"/>
                  <a:gd name="T11" fmla="*/ 8 h 10"/>
                  <a:gd name="T12" fmla="*/ 10 w 10"/>
                  <a:gd name="T13" fmla="*/ 10 h 10"/>
                  <a:gd name="T14" fmla="*/ 8 w 10"/>
                  <a:gd name="T15" fmla="*/ 10 h 10"/>
                  <a:gd name="T16" fmla="*/ 6 w 10"/>
                  <a:gd name="T17" fmla="*/ 10 h 10"/>
                  <a:gd name="T18" fmla="*/ 4 w 10"/>
                  <a:gd name="T19" fmla="*/ 10 h 10"/>
                  <a:gd name="T20" fmla="*/ 2 w 10"/>
                  <a:gd name="T21" fmla="*/ 10 h 10"/>
                  <a:gd name="T22" fmla="*/ 0 w 10"/>
                  <a:gd name="T23" fmla="*/ 8 h 10"/>
                  <a:gd name="T24" fmla="*/ 0 w 10"/>
                  <a:gd name="T25" fmla="*/ 6 h 10"/>
                  <a:gd name="T26" fmla="*/ 0 w 10"/>
                  <a:gd name="T27" fmla="*/ 4 h 10"/>
                  <a:gd name="T28" fmla="*/ 2 w 10"/>
                  <a:gd name="T29" fmla="*/ 2 h 10"/>
                  <a:gd name="T30" fmla="*/ 4 w 10"/>
                  <a:gd name="T31" fmla="*/ 0 h 10"/>
                  <a:gd name="T32" fmla="*/ 6 w 10"/>
                  <a:gd name="T33" fmla="*/ 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"/>
                  <a:gd name="T52" fmla="*/ 0 h 10"/>
                  <a:gd name="T53" fmla="*/ 10 w 10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" h="10">
                    <a:moveTo>
                      <a:pt x="6" y="0"/>
                    </a:moveTo>
                    <a:lnTo>
                      <a:pt x="8" y="0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67" name="Freeform 5340"/>
              <p:cNvSpPr>
                <a:spLocks noChangeAspect="1" noEditPoints="1"/>
              </p:cNvSpPr>
              <p:nvPr/>
            </p:nvSpPr>
            <p:spPr bwMode="auto">
              <a:xfrm>
                <a:off x="3790" y="2220"/>
                <a:ext cx="38" cy="66"/>
              </a:xfrm>
              <a:custGeom>
                <a:avLst/>
                <a:gdLst>
                  <a:gd name="T0" fmla="*/ 8 w 38"/>
                  <a:gd name="T1" fmla="*/ 28 h 66"/>
                  <a:gd name="T2" fmla="*/ 2 w 38"/>
                  <a:gd name="T3" fmla="*/ 20 h 66"/>
                  <a:gd name="T4" fmla="*/ 2 w 38"/>
                  <a:gd name="T5" fmla="*/ 10 h 66"/>
                  <a:gd name="T6" fmla="*/ 12 w 38"/>
                  <a:gd name="T7" fmla="*/ 2 h 66"/>
                  <a:gd name="T8" fmla="*/ 26 w 38"/>
                  <a:gd name="T9" fmla="*/ 2 h 66"/>
                  <a:gd name="T10" fmla="*/ 36 w 38"/>
                  <a:gd name="T11" fmla="*/ 10 h 66"/>
                  <a:gd name="T12" fmla="*/ 36 w 38"/>
                  <a:gd name="T13" fmla="*/ 18 h 66"/>
                  <a:gd name="T14" fmla="*/ 30 w 38"/>
                  <a:gd name="T15" fmla="*/ 26 h 66"/>
                  <a:gd name="T16" fmla="*/ 28 w 38"/>
                  <a:gd name="T17" fmla="*/ 34 h 66"/>
                  <a:gd name="T18" fmla="*/ 34 w 38"/>
                  <a:gd name="T19" fmla="*/ 40 h 66"/>
                  <a:gd name="T20" fmla="*/ 38 w 38"/>
                  <a:gd name="T21" fmla="*/ 50 h 66"/>
                  <a:gd name="T22" fmla="*/ 32 w 38"/>
                  <a:gd name="T23" fmla="*/ 62 h 66"/>
                  <a:gd name="T24" fmla="*/ 20 w 38"/>
                  <a:gd name="T25" fmla="*/ 66 h 66"/>
                  <a:gd name="T26" fmla="*/ 8 w 38"/>
                  <a:gd name="T27" fmla="*/ 64 h 66"/>
                  <a:gd name="T28" fmla="*/ 2 w 38"/>
                  <a:gd name="T29" fmla="*/ 56 h 66"/>
                  <a:gd name="T30" fmla="*/ 2 w 38"/>
                  <a:gd name="T31" fmla="*/ 48 h 66"/>
                  <a:gd name="T32" fmla="*/ 8 w 38"/>
                  <a:gd name="T33" fmla="*/ 38 h 66"/>
                  <a:gd name="T34" fmla="*/ 20 w 38"/>
                  <a:gd name="T35" fmla="*/ 28 h 66"/>
                  <a:gd name="T36" fmla="*/ 26 w 38"/>
                  <a:gd name="T37" fmla="*/ 20 h 66"/>
                  <a:gd name="T38" fmla="*/ 28 w 38"/>
                  <a:gd name="T39" fmla="*/ 14 h 66"/>
                  <a:gd name="T40" fmla="*/ 26 w 38"/>
                  <a:gd name="T41" fmla="*/ 6 h 66"/>
                  <a:gd name="T42" fmla="*/ 20 w 38"/>
                  <a:gd name="T43" fmla="*/ 4 h 66"/>
                  <a:gd name="T44" fmla="*/ 14 w 38"/>
                  <a:gd name="T45" fmla="*/ 6 h 66"/>
                  <a:gd name="T46" fmla="*/ 10 w 38"/>
                  <a:gd name="T47" fmla="*/ 12 h 66"/>
                  <a:gd name="T48" fmla="*/ 12 w 38"/>
                  <a:gd name="T49" fmla="*/ 18 h 66"/>
                  <a:gd name="T50" fmla="*/ 14 w 38"/>
                  <a:gd name="T51" fmla="*/ 22 h 66"/>
                  <a:gd name="T52" fmla="*/ 16 w 38"/>
                  <a:gd name="T53" fmla="*/ 36 h 66"/>
                  <a:gd name="T54" fmla="*/ 12 w 38"/>
                  <a:gd name="T55" fmla="*/ 42 h 66"/>
                  <a:gd name="T56" fmla="*/ 10 w 38"/>
                  <a:gd name="T57" fmla="*/ 50 h 66"/>
                  <a:gd name="T58" fmla="*/ 12 w 38"/>
                  <a:gd name="T59" fmla="*/ 60 h 66"/>
                  <a:gd name="T60" fmla="*/ 20 w 38"/>
                  <a:gd name="T61" fmla="*/ 64 h 66"/>
                  <a:gd name="T62" fmla="*/ 26 w 38"/>
                  <a:gd name="T63" fmla="*/ 60 h 66"/>
                  <a:gd name="T64" fmla="*/ 28 w 38"/>
                  <a:gd name="T65" fmla="*/ 54 h 66"/>
                  <a:gd name="T66" fmla="*/ 28 w 38"/>
                  <a:gd name="T67" fmla="*/ 48 h 66"/>
                  <a:gd name="T68" fmla="*/ 20 w 38"/>
                  <a:gd name="T69" fmla="*/ 40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8"/>
                  <a:gd name="T106" fmla="*/ 0 h 66"/>
                  <a:gd name="T107" fmla="*/ 38 w 3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8" h="66">
                    <a:moveTo>
                      <a:pt x="14" y="34"/>
                    </a:moveTo>
                    <a:lnTo>
                      <a:pt x="8" y="28"/>
                    </a:lnTo>
                    <a:lnTo>
                      <a:pt x="4" y="24"/>
                    </a:lnTo>
                    <a:lnTo>
                      <a:pt x="2" y="20"/>
                    </a:lnTo>
                    <a:lnTo>
                      <a:pt x="2" y="16"/>
                    </a:lnTo>
                    <a:lnTo>
                      <a:pt x="2" y="10"/>
                    </a:lnTo>
                    <a:lnTo>
                      <a:pt x="6" y="6"/>
                    </a:lnTo>
                    <a:lnTo>
                      <a:pt x="12" y="2"/>
                    </a:lnTo>
                    <a:lnTo>
                      <a:pt x="20" y="0"/>
                    </a:lnTo>
                    <a:lnTo>
                      <a:pt x="26" y="2"/>
                    </a:lnTo>
                    <a:lnTo>
                      <a:pt x="32" y="4"/>
                    </a:lnTo>
                    <a:lnTo>
                      <a:pt x="36" y="10"/>
                    </a:lnTo>
                    <a:lnTo>
                      <a:pt x="36" y="14"/>
                    </a:lnTo>
                    <a:lnTo>
                      <a:pt x="36" y="18"/>
                    </a:lnTo>
                    <a:lnTo>
                      <a:pt x="34" y="22"/>
                    </a:lnTo>
                    <a:lnTo>
                      <a:pt x="30" y="26"/>
                    </a:lnTo>
                    <a:lnTo>
                      <a:pt x="24" y="30"/>
                    </a:lnTo>
                    <a:lnTo>
                      <a:pt x="28" y="34"/>
                    </a:lnTo>
                    <a:lnTo>
                      <a:pt x="32" y="38"/>
                    </a:lnTo>
                    <a:lnTo>
                      <a:pt x="34" y="40"/>
                    </a:lnTo>
                    <a:lnTo>
                      <a:pt x="36" y="46"/>
                    </a:lnTo>
                    <a:lnTo>
                      <a:pt x="38" y="50"/>
                    </a:lnTo>
                    <a:lnTo>
                      <a:pt x="36" y="56"/>
                    </a:lnTo>
                    <a:lnTo>
                      <a:pt x="32" y="62"/>
                    </a:lnTo>
                    <a:lnTo>
                      <a:pt x="26" y="66"/>
                    </a:lnTo>
                    <a:lnTo>
                      <a:pt x="20" y="66"/>
                    </a:lnTo>
                    <a:lnTo>
                      <a:pt x="14" y="66"/>
                    </a:lnTo>
                    <a:lnTo>
                      <a:pt x="8" y="64"/>
                    </a:lnTo>
                    <a:lnTo>
                      <a:pt x="4" y="62"/>
                    </a:lnTo>
                    <a:lnTo>
                      <a:pt x="2" y="56"/>
                    </a:lnTo>
                    <a:lnTo>
                      <a:pt x="0" y="52"/>
                    </a:lnTo>
                    <a:lnTo>
                      <a:pt x="2" y="48"/>
                    </a:lnTo>
                    <a:lnTo>
                      <a:pt x="4" y="42"/>
                    </a:lnTo>
                    <a:lnTo>
                      <a:pt x="8" y="38"/>
                    </a:lnTo>
                    <a:lnTo>
                      <a:pt x="14" y="34"/>
                    </a:lnTo>
                    <a:close/>
                    <a:moveTo>
                      <a:pt x="20" y="28"/>
                    </a:moveTo>
                    <a:lnTo>
                      <a:pt x="24" y="24"/>
                    </a:lnTo>
                    <a:lnTo>
                      <a:pt x="26" y="20"/>
                    </a:lnTo>
                    <a:lnTo>
                      <a:pt x="28" y="18"/>
                    </a:lnTo>
                    <a:lnTo>
                      <a:pt x="28" y="14"/>
                    </a:lnTo>
                    <a:lnTo>
                      <a:pt x="28" y="10"/>
                    </a:lnTo>
                    <a:lnTo>
                      <a:pt x="26" y="6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6" y="4"/>
                    </a:lnTo>
                    <a:lnTo>
                      <a:pt x="14" y="6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10" y="16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4" y="22"/>
                    </a:lnTo>
                    <a:lnTo>
                      <a:pt x="20" y="28"/>
                    </a:lnTo>
                    <a:close/>
                    <a:moveTo>
                      <a:pt x="16" y="36"/>
                    </a:moveTo>
                    <a:lnTo>
                      <a:pt x="14" y="38"/>
                    </a:lnTo>
                    <a:lnTo>
                      <a:pt x="12" y="42"/>
                    </a:lnTo>
                    <a:lnTo>
                      <a:pt x="10" y="46"/>
                    </a:lnTo>
                    <a:lnTo>
                      <a:pt x="10" y="50"/>
                    </a:lnTo>
                    <a:lnTo>
                      <a:pt x="10" y="56"/>
                    </a:lnTo>
                    <a:lnTo>
                      <a:pt x="12" y="60"/>
                    </a:lnTo>
                    <a:lnTo>
                      <a:pt x="16" y="62"/>
                    </a:lnTo>
                    <a:lnTo>
                      <a:pt x="20" y="64"/>
                    </a:lnTo>
                    <a:lnTo>
                      <a:pt x="24" y="64"/>
                    </a:lnTo>
                    <a:lnTo>
                      <a:pt x="26" y="60"/>
                    </a:lnTo>
                    <a:lnTo>
                      <a:pt x="28" y="58"/>
                    </a:lnTo>
                    <a:lnTo>
                      <a:pt x="28" y="54"/>
                    </a:lnTo>
                    <a:lnTo>
                      <a:pt x="28" y="52"/>
                    </a:lnTo>
                    <a:lnTo>
                      <a:pt x="28" y="48"/>
                    </a:lnTo>
                    <a:lnTo>
                      <a:pt x="24" y="44"/>
                    </a:lnTo>
                    <a:lnTo>
                      <a:pt x="20" y="40"/>
                    </a:ln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68" name="Line 534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578" y="2082"/>
                <a:ext cx="2" cy="14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69" name="Freeform 5342"/>
              <p:cNvSpPr>
                <a:spLocks noChangeAspect="1"/>
              </p:cNvSpPr>
              <p:nvPr/>
            </p:nvSpPr>
            <p:spPr bwMode="auto">
              <a:xfrm>
                <a:off x="3574" y="2130"/>
                <a:ext cx="26" cy="66"/>
              </a:xfrm>
              <a:custGeom>
                <a:avLst/>
                <a:gdLst>
                  <a:gd name="T0" fmla="*/ 0 w 26"/>
                  <a:gd name="T1" fmla="*/ 8 h 66"/>
                  <a:gd name="T2" fmla="*/ 16 w 26"/>
                  <a:gd name="T3" fmla="*/ 0 h 66"/>
                  <a:gd name="T4" fmla="*/ 18 w 26"/>
                  <a:gd name="T5" fmla="*/ 0 h 66"/>
                  <a:gd name="T6" fmla="*/ 18 w 26"/>
                  <a:gd name="T7" fmla="*/ 54 h 66"/>
                  <a:gd name="T8" fmla="*/ 18 w 26"/>
                  <a:gd name="T9" fmla="*/ 60 h 66"/>
                  <a:gd name="T10" fmla="*/ 18 w 26"/>
                  <a:gd name="T11" fmla="*/ 62 h 66"/>
                  <a:gd name="T12" fmla="*/ 18 w 26"/>
                  <a:gd name="T13" fmla="*/ 62 h 66"/>
                  <a:gd name="T14" fmla="*/ 20 w 26"/>
                  <a:gd name="T15" fmla="*/ 64 h 66"/>
                  <a:gd name="T16" fmla="*/ 22 w 26"/>
                  <a:gd name="T17" fmla="*/ 64 h 66"/>
                  <a:gd name="T18" fmla="*/ 26 w 26"/>
                  <a:gd name="T19" fmla="*/ 64 h 66"/>
                  <a:gd name="T20" fmla="*/ 26 w 26"/>
                  <a:gd name="T21" fmla="*/ 66 h 66"/>
                  <a:gd name="T22" fmla="*/ 2 w 26"/>
                  <a:gd name="T23" fmla="*/ 66 h 66"/>
                  <a:gd name="T24" fmla="*/ 2 w 26"/>
                  <a:gd name="T25" fmla="*/ 64 h 66"/>
                  <a:gd name="T26" fmla="*/ 6 w 26"/>
                  <a:gd name="T27" fmla="*/ 64 h 66"/>
                  <a:gd name="T28" fmla="*/ 8 w 26"/>
                  <a:gd name="T29" fmla="*/ 64 h 66"/>
                  <a:gd name="T30" fmla="*/ 8 w 26"/>
                  <a:gd name="T31" fmla="*/ 62 h 66"/>
                  <a:gd name="T32" fmla="*/ 10 w 26"/>
                  <a:gd name="T33" fmla="*/ 62 h 66"/>
                  <a:gd name="T34" fmla="*/ 10 w 26"/>
                  <a:gd name="T35" fmla="*/ 60 h 66"/>
                  <a:gd name="T36" fmla="*/ 10 w 26"/>
                  <a:gd name="T37" fmla="*/ 54 h 66"/>
                  <a:gd name="T38" fmla="*/ 10 w 26"/>
                  <a:gd name="T39" fmla="*/ 18 h 66"/>
                  <a:gd name="T40" fmla="*/ 10 w 26"/>
                  <a:gd name="T41" fmla="*/ 14 h 66"/>
                  <a:gd name="T42" fmla="*/ 10 w 26"/>
                  <a:gd name="T43" fmla="*/ 10 h 66"/>
                  <a:gd name="T44" fmla="*/ 8 w 26"/>
                  <a:gd name="T45" fmla="*/ 8 h 66"/>
                  <a:gd name="T46" fmla="*/ 8 w 26"/>
                  <a:gd name="T47" fmla="*/ 8 h 66"/>
                  <a:gd name="T48" fmla="*/ 8 w 26"/>
                  <a:gd name="T49" fmla="*/ 8 h 66"/>
                  <a:gd name="T50" fmla="*/ 6 w 26"/>
                  <a:gd name="T51" fmla="*/ 8 h 66"/>
                  <a:gd name="T52" fmla="*/ 4 w 26"/>
                  <a:gd name="T53" fmla="*/ 8 h 66"/>
                  <a:gd name="T54" fmla="*/ 2 w 26"/>
                  <a:gd name="T55" fmla="*/ 8 h 66"/>
                  <a:gd name="T56" fmla="*/ 0 w 26"/>
                  <a:gd name="T57" fmla="*/ 8 h 6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6"/>
                  <a:gd name="T88" fmla="*/ 0 h 66"/>
                  <a:gd name="T89" fmla="*/ 26 w 26"/>
                  <a:gd name="T90" fmla="*/ 66 h 6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6" h="66">
                    <a:moveTo>
                      <a:pt x="0" y="8"/>
                    </a:moveTo>
                    <a:lnTo>
                      <a:pt x="16" y="0"/>
                    </a:lnTo>
                    <a:lnTo>
                      <a:pt x="18" y="0"/>
                    </a:lnTo>
                    <a:lnTo>
                      <a:pt x="18" y="54"/>
                    </a:lnTo>
                    <a:lnTo>
                      <a:pt x="18" y="60"/>
                    </a:lnTo>
                    <a:lnTo>
                      <a:pt x="18" y="62"/>
                    </a:lnTo>
                    <a:lnTo>
                      <a:pt x="20" y="64"/>
                    </a:lnTo>
                    <a:lnTo>
                      <a:pt x="22" y="64"/>
                    </a:lnTo>
                    <a:lnTo>
                      <a:pt x="26" y="64"/>
                    </a:lnTo>
                    <a:lnTo>
                      <a:pt x="26" y="66"/>
                    </a:lnTo>
                    <a:lnTo>
                      <a:pt x="2" y="66"/>
                    </a:lnTo>
                    <a:lnTo>
                      <a:pt x="2" y="64"/>
                    </a:lnTo>
                    <a:lnTo>
                      <a:pt x="6" y="64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10" y="62"/>
                    </a:lnTo>
                    <a:lnTo>
                      <a:pt x="10" y="60"/>
                    </a:lnTo>
                    <a:lnTo>
                      <a:pt x="10" y="54"/>
                    </a:lnTo>
                    <a:lnTo>
                      <a:pt x="10" y="18"/>
                    </a:lnTo>
                    <a:lnTo>
                      <a:pt x="10" y="14"/>
                    </a:lnTo>
                    <a:lnTo>
                      <a:pt x="10" y="10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70" name="Freeform 5343"/>
              <p:cNvSpPr>
                <a:spLocks noChangeAspect="1"/>
              </p:cNvSpPr>
              <p:nvPr/>
            </p:nvSpPr>
            <p:spPr bwMode="auto">
              <a:xfrm>
                <a:off x="3588" y="1498"/>
                <a:ext cx="46" cy="82"/>
              </a:xfrm>
              <a:custGeom>
                <a:avLst/>
                <a:gdLst>
                  <a:gd name="T0" fmla="*/ 0 w 46"/>
                  <a:gd name="T1" fmla="*/ 82 h 82"/>
                  <a:gd name="T2" fmla="*/ 0 w 46"/>
                  <a:gd name="T3" fmla="*/ 0 h 82"/>
                  <a:gd name="T4" fmla="*/ 10 w 46"/>
                  <a:gd name="T5" fmla="*/ 0 h 82"/>
                  <a:gd name="T6" fmla="*/ 10 w 46"/>
                  <a:gd name="T7" fmla="*/ 30 h 82"/>
                  <a:gd name="T8" fmla="*/ 16 w 46"/>
                  <a:gd name="T9" fmla="*/ 26 h 82"/>
                  <a:gd name="T10" fmla="*/ 22 w 46"/>
                  <a:gd name="T11" fmla="*/ 22 h 82"/>
                  <a:gd name="T12" fmla="*/ 28 w 46"/>
                  <a:gd name="T13" fmla="*/ 22 h 82"/>
                  <a:gd name="T14" fmla="*/ 32 w 46"/>
                  <a:gd name="T15" fmla="*/ 22 h 82"/>
                  <a:gd name="T16" fmla="*/ 38 w 46"/>
                  <a:gd name="T17" fmla="*/ 24 h 82"/>
                  <a:gd name="T18" fmla="*/ 42 w 46"/>
                  <a:gd name="T19" fmla="*/ 28 h 82"/>
                  <a:gd name="T20" fmla="*/ 44 w 46"/>
                  <a:gd name="T21" fmla="*/ 32 h 82"/>
                  <a:gd name="T22" fmla="*/ 46 w 46"/>
                  <a:gd name="T23" fmla="*/ 36 h 82"/>
                  <a:gd name="T24" fmla="*/ 46 w 46"/>
                  <a:gd name="T25" fmla="*/ 44 h 82"/>
                  <a:gd name="T26" fmla="*/ 46 w 46"/>
                  <a:gd name="T27" fmla="*/ 82 h 82"/>
                  <a:gd name="T28" fmla="*/ 36 w 46"/>
                  <a:gd name="T29" fmla="*/ 82 h 82"/>
                  <a:gd name="T30" fmla="*/ 36 w 46"/>
                  <a:gd name="T31" fmla="*/ 44 h 82"/>
                  <a:gd name="T32" fmla="*/ 34 w 46"/>
                  <a:gd name="T33" fmla="*/ 38 h 82"/>
                  <a:gd name="T34" fmla="*/ 32 w 46"/>
                  <a:gd name="T35" fmla="*/ 34 h 82"/>
                  <a:gd name="T36" fmla="*/ 30 w 46"/>
                  <a:gd name="T37" fmla="*/ 32 h 82"/>
                  <a:gd name="T38" fmla="*/ 24 w 46"/>
                  <a:gd name="T39" fmla="*/ 30 h 82"/>
                  <a:gd name="T40" fmla="*/ 20 w 46"/>
                  <a:gd name="T41" fmla="*/ 32 h 82"/>
                  <a:gd name="T42" fmla="*/ 18 w 46"/>
                  <a:gd name="T43" fmla="*/ 34 h 82"/>
                  <a:gd name="T44" fmla="*/ 14 w 46"/>
                  <a:gd name="T45" fmla="*/ 36 h 82"/>
                  <a:gd name="T46" fmla="*/ 12 w 46"/>
                  <a:gd name="T47" fmla="*/ 40 h 82"/>
                  <a:gd name="T48" fmla="*/ 12 w 46"/>
                  <a:gd name="T49" fmla="*/ 44 h 82"/>
                  <a:gd name="T50" fmla="*/ 10 w 46"/>
                  <a:gd name="T51" fmla="*/ 50 h 82"/>
                  <a:gd name="T52" fmla="*/ 10 w 46"/>
                  <a:gd name="T53" fmla="*/ 82 h 82"/>
                  <a:gd name="T54" fmla="*/ 0 w 46"/>
                  <a:gd name="T55" fmla="*/ 82 h 8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"/>
                  <a:gd name="T85" fmla="*/ 0 h 82"/>
                  <a:gd name="T86" fmla="*/ 46 w 46"/>
                  <a:gd name="T87" fmla="*/ 82 h 8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" h="82">
                    <a:moveTo>
                      <a:pt x="0" y="82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0" y="30"/>
                    </a:lnTo>
                    <a:lnTo>
                      <a:pt x="16" y="26"/>
                    </a:lnTo>
                    <a:lnTo>
                      <a:pt x="22" y="22"/>
                    </a:lnTo>
                    <a:lnTo>
                      <a:pt x="28" y="22"/>
                    </a:lnTo>
                    <a:lnTo>
                      <a:pt x="32" y="22"/>
                    </a:lnTo>
                    <a:lnTo>
                      <a:pt x="38" y="24"/>
                    </a:lnTo>
                    <a:lnTo>
                      <a:pt x="42" y="28"/>
                    </a:lnTo>
                    <a:lnTo>
                      <a:pt x="44" y="32"/>
                    </a:lnTo>
                    <a:lnTo>
                      <a:pt x="46" y="36"/>
                    </a:lnTo>
                    <a:lnTo>
                      <a:pt x="46" y="44"/>
                    </a:lnTo>
                    <a:lnTo>
                      <a:pt x="46" y="82"/>
                    </a:lnTo>
                    <a:lnTo>
                      <a:pt x="36" y="82"/>
                    </a:lnTo>
                    <a:lnTo>
                      <a:pt x="36" y="44"/>
                    </a:lnTo>
                    <a:lnTo>
                      <a:pt x="34" y="38"/>
                    </a:lnTo>
                    <a:lnTo>
                      <a:pt x="32" y="34"/>
                    </a:lnTo>
                    <a:lnTo>
                      <a:pt x="30" y="32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8" y="34"/>
                    </a:lnTo>
                    <a:lnTo>
                      <a:pt x="14" y="36"/>
                    </a:lnTo>
                    <a:lnTo>
                      <a:pt x="12" y="40"/>
                    </a:lnTo>
                    <a:lnTo>
                      <a:pt x="12" y="44"/>
                    </a:lnTo>
                    <a:lnTo>
                      <a:pt x="10" y="50"/>
                    </a:lnTo>
                    <a:lnTo>
                      <a:pt x="10" y="82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71" name="Freeform 5344"/>
              <p:cNvSpPr>
                <a:spLocks noChangeAspect="1"/>
              </p:cNvSpPr>
              <p:nvPr/>
            </p:nvSpPr>
            <p:spPr bwMode="auto">
              <a:xfrm>
                <a:off x="3650" y="1542"/>
                <a:ext cx="22" cy="58"/>
              </a:xfrm>
              <a:custGeom>
                <a:avLst/>
                <a:gdLst>
                  <a:gd name="T0" fmla="*/ 22 w 22"/>
                  <a:gd name="T1" fmla="*/ 58 h 58"/>
                  <a:gd name="T2" fmla="*/ 14 w 22"/>
                  <a:gd name="T3" fmla="*/ 58 h 58"/>
                  <a:gd name="T4" fmla="*/ 14 w 22"/>
                  <a:gd name="T5" fmla="*/ 12 h 58"/>
                  <a:gd name="T6" fmla="*/ 12 w 22"/>
                  <a:gd name="T7" fmla="*/ 16 h 58"/>
                  <a:gd name="T8" fmla="*/ 8 w 22"/>
                  <a:gd name="T9" fmla="*/ 18 h 58"/>
                  <a:gd name="T10" fmla="*/ 4 w 22"/>
                  <a:gd name="T11" fmla="*/ 20 h 58"/>
                  <a:gd name="T12" fmla="*/ 0 w 22"/>
                  <a:gd name="T13" fmla="*/ 22 h 58"/>
                  <a:gd name="T14" fmla="*/ 0 w 22"/>
                  <a:gd name="T15" fmla="*/ 14 h 58"/>
                  <a:gd name="T16" fmla="*/ 6 w 22"/>
                  <a:gd name="T17" fmla="*/ 12 h 58"/>
                  <a:gd name="T18" fmla="*/ 10 w 22"/>
                  <a:gd name="T19" fmla="*/ 8 h 58"/>
                  <a:gd name="T20" fmla="*/ 14 w 22"/>
                  <a:gd name="T21" fmla="*/ 4 h 58"/>
                  <a:gd name="T22" fmla="*/ 16 w 22"/>
                  <a:gd name="T23" fmla="*/ 0 h 58"/>
                  <a:gd name="T24" fmla="*/ 22 w 22"/>
                  <a:gd name="T25" fmla="*/ 0 h 58"/>
                  <a:gd name="T26" fmla="*/ 22 w 22"/>
                  <a:gd name="T27" fmla="*/ 58 h 5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2"/>
                  <a:gd name="T43" fmla="*/ 0 h 58"/>
                  <a:gd name="T44" fmla="*/ 22 w 22"/>
                  <a:gd name="T45" fmla="*/ 58 h 5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2" h="58">
                    <a:moveTo>
                      <a:pt x="22" y="58"/>
                    </a:moveTo>
                    <a:lnTo>
                      <a:pt x="14" y="58"/>
                    </a:lnTo>
                    <a:lnTo>
                      <a:pt x="14" y="12"/>
                    </a:lnTo>
                    <a:lnTo>
                      <a:pt x="12" y="16"/>
                    </a:lnTo>
                    <a:lnTo>
                      <a:pt x="8" y="18"/>
                    </a:lnTo>
                    <a:lnTo>
                      <a:pt x="4" y="20"/>
                    </a:lnTo>
                    <a:lnTo>
                      <a:pt x="0" y="22"/>
                    </a:lnTo>
                    <a:lnTo>
                      <a:pt x="0" y="14"/>
                    </a:lnTo>
                    <a:lnTo>
                      <a:pt x="6" y="12"/>
                    </a:lnTo>
                    <a:lnTo>
                      <a:pt x="10" y="8"/>
                    </a:lnTo>
                    <a:lnTo>
                      <a:pt x="14" y="4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2" y="5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72" name="Freeform 5345"/>
              <p:cNvSpPr>
                <a:spLocks noChangeAspect="1"/>
              </p:cNvSpPr>
              <p:nvPr/>
            </p:nvSpPr>
            <p:spPr bwMode="auto">
              <a:xfrm>
                <a:off x="3700" y="1504"/>
                <a:ext cx="28" cy="94"/>
              </a:xfrm>
              <a:custGeom>
                <a:avLst/>
                <a:gdLst>
                  <a:gd name="T0" fmla="*/ 28 w 28"/>
                  <a:gd name="T1" fmla="*/ 92 h 94"/>
                  <a:gd name="T2" fmla="*/ 16 w 28"/>
                  <a:gd name="T3" fmla="*/ 80 h 94"/>
                  <a:gd name="T4" fmla="*/ 12 w 28"/>
                  <a:gd name="T5" fmla="*/ 62 h 94"/>
                  <a:gd name="T6" fmla="*/ 10 w 28"/>
                  <a:gd name="T7" fmla="*/ 46 h 94"/>
                  <a:gd name="T8" fmla="*/ 12 w 28"/>
                  <a:gd name="T9" fmla="*/ 30 h 94"/>
                  <a:gd name="T10" fmla="*/ 16 w 28"/>
                  <a:gd name="T11" fmla="*/ 14 h 94"/>
                  <a:gd name="T12" fmla="*/ 28 w 28"/>
                  <a:gd name="T13" fmla="*/ 2 h 94"/>
                  <a:gd name="T14" fmla="*/ 26 w 28"/>
                  <a:gd name="T15" fmla="*/ 0 h 94"/>
                  <a:gd name="T16" fmla="*/ 22 w 28"/>
                  <a:gd name="T17" fmla="*/ 4 h 94"/>
                  <a:gd name="T18" fmla="*/ 18 w 28"/>
                  <a:gd name="T19" fmla="*/ 6 h 94"/>
                  <a:gd name="T20" fmla="*/ 8 w 28"/>
                  <a:gd name="T21" fmla="*/ 18 h 94"/>
                  <a:gd name="T22" fmla="*/ 2 w 28"/>
                  <a:gd name="T23" fmla="*/ 30 h 94"/>
                  <a:gd name="T24" fmla="*/ 0 w 28"/>
                  <a:gd name="T25" fmla="*/ 46 h 94"/>
                  <a:gd name="T26" fmla="*/ 4 w 28"/>
                  <a:gd name="T27" fmla="*/ 66 h 94"/>
                  <a:gd name="T28" fmla="*/ 12 w 28"/>
                  <a:gd name="T29" fmla="*/ 80 h 94"/>
                  <a:gd name="T30" fmla="*/ 26 w 28"/>
                  <a:gd name="T31" fmla="*/ 94 h 94"/>
                  <a:gd name="T32" fmla="*/ 28 w 28"/>
                  <a:gd name="T33" fmla="*/ 92 h 9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8"/>
                  <a:gd name="T52" fmla="*/ 0 h 94"/>
                  <a:gd name="T53" fmla="*/ 28 w 28"/>
                  <a:gd name="T54" fmla="*/ 94 h 9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8" h="94">
                    <a:moveTo>
                      <a:pt x="28" y="92"/>
                    </a:moveTo>
                    <a:lnTo>
                      <a:pt x="16" y="80"/>
                    </a:lnTo>
                    <a:lnTo>
                      <a:pt x="12" y="62"/>
                    </a:lnTo>
                    <a:lnTo>
                      <a:pt x="10" y="46"/>
                    </a:lnTo>
                    <a:lnTo>
                      <a:pt x="12" y="30"/>
                    </a:lnTo>
                    <a:lnTo>
                      <a:pt x="16" y="14"/>
                    </a:lnTo>
                    <a:lnTo>
                      <a:pt x="28" y="2"/>
                    </a:lnTo>
                    <a:lnTo>
                      <a:pt x="26" y="0"/>
                    </a:lnTo>
                    <a:lnTo>
                      <a:pt x="22" y="4"/>
                    </a:lnTo>
                    <a:lnTo>
                      <a:pt x="18" y="6"/>
                    </a:lnTo>
                    <a:lnTo>
                      <a:pt x="8" y="18"/>
                    </a:lnTo>
                    <a:lnTo>
                      <a:pt x="2" y="30"/>
                    </a:lnTo>
                    <a:lnTo>
                      <a:pt x="0" y="46"/>
                    </a:lnTo>
                    <a:lnTo>
                      <a:pt x="4" y="66"/>
                    </a:lnTo>
                    <a:lnTo>
                      <a:pt x="12" y="80"/>
                    </a:lnTo>
                    <a:lnTo>
                      <a:pt x="26" y="94"/>
                    </a:lnTo>
                    <a:lnTo>
                      <a:pt x="28" y="9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73" name="Freeform 5346"/>
              <p:cNvSpPr>
                <a:spLocks noChangeAspect="1"/>
              </p:cNvSpPr>
              <p:nvPr/>
            </p:nvSpPr>
            <p:spPr bwMode="auto">
              <a:xfrm>
                <a:off x="3736" y="1498"/>
                <a:ext cx="76" cy="82"/>
              </a:xfrm>
              <a:custGeom>
                <a:avLst/>
                <a:gdLst>
                  <a:gd name="T0" fmla="*/ 42 w 76"/>
                  <a:gd name="T1" fmla="*/ 50 h 82"/>
                  <a:gd name="T2" fmla="*/ 42 w 76"/>
                  <a:gd name="T3" fmla="*/ 40 h 82"/>
                  <a:gd name="T4" fmla="*/ 76 w 76"/>
                  <a:gd name="T5" fmla="*/ 40 h 82"/>
                  <a:gd name="T6" fmla="*/ 76 w 76"/>
                  <a:gd name="T7" fmla="*/ 70 h 82"/>
                  <a:gd name="T8" fmla="*/ 68 w 76"/>
                  <a:gd name="T9" fmla="*/ 76 h 82"/>
                  <a:gd name="T10" fmla="*/ 60 w 76"/>
                  <a:gd name="T11" fmla="*/ 80 h 82"/>
                  <a:gd name="T12" fmla="*/ 50 w 76"/>
                  <a:gd name="T13" fmla="*/ 82 h 82"/>
                  <a:gd name="T14" fmla="*/ 42 w 76"/>
                  <a:gd name="T15" fmla="*/ 82 h 82"/>
                  <a:gd name="T16" fmla="*/ 30 w 76"/>
                  <a:gd name="T17" fmla="*/ 80 h 82"/>
                  <a:gd name="T18" fmla="*/ 20 w 76"/>
                  <a:gd name="T19" fmla="*/ 78 h 82"/>
                  <a:gd name="T20" fmla="*/ 14 w 76"/>
                  <a:gd name="T21" fmla="*/ 74 h 82"/>
                  <a:gd name="T22" fmla="*/ 10 w 76"/>
                  <a:gd name="T23" fmla="*/ 68 h 82"/>
                  <a:gd name="T24" fmla="*/ 6 w 76"/>
                  <a:gd name="T25" fmla="*/ 62 h 82"/>
                  <a:gd name="T26" fmla="*/ 2 w 76"/>
                  <a:gd name="T27" fmla="*/ 52 h 82"/>
                  <a:gd name="T28" fmla="*/ 0 w 76"/>
                  <a:gd name="T29" fmla="*/ 42 h 82"/>
                  <a:gd name="T30" fmla="*/ 2 w 76"/>
                  <a:gd name="T31" fmla="*/ 30 h 82"/>
                  <a:gd name="T32" fmla="*/ 6 w 76"/>
                  <a:gd name="T33" fmla="*/ 20 h 82"/>
                  <a:gd name="T34" fmla="*/ 10 w 76"/>
                  <a:gd name="T35" fmla="*/ 14 h 82"/>
                  <a:gd name="T36" fmla="*/ 14 w 76"/>
                  <a:gd name="T37" fmla="*/ 8 h 82"/>
                  <a:gd name="T38" fmla="*/ 20 w 76"/>
                  <a:gd name="T39" fmla="*/ 4 h 82"/>
                  <a:gd name="T40" fmla="*/ 30 w 76"/>
                  <a:gd name="T41" fmla="*/ 0 h 82"/>
                  <a:gd name="T42" fmla="*/ 42 w 76"/>
                  <a:gd name="T43" fmla="*/ 0 h 82"/>
                  <a:gd name="T44" fmla="*/ 50 w 76"/>
                  <a:gd name="T45" fmla="*/ 0 h 82"/>
                  <a:gd name="T46" fmla="*/ 56 w 76"/>
                  <a:gd name="T47" fmla="*/ 2 h 82"/>
                  <a:gd name="T48" fmla="*/ 64 w 76"/>
                  <a:gd name="T49" fmla="*/ 6 h 82"/>
                  <a:gd name="T50" fmla="*/ 68 w 76"/>
                  <a:gd name="T51" fmla="*/ 10 h 82"/>
                  <a:gd name="T52" fmla="*/ 72 w 76"/>
                  <a:gd name="T53" fmla="*/ 16 h 82"/>
                  <a:gd name="T54" fmla="*/ 74 w 76"/>
                  <a:gd name="T55" fmla="*/ 24 h 82"/>
                  <a:gd name="T56" fmla="*/ 64 w 76"/>
                  <a:gd name="T57" fmla="*/ 26 h 82"/>
                  <a:gd name="T58" fmla="*/ 62 w 76"/>
                  <a:gd name="T59" fmla="*/ 20 h 82"/>
                  <a:gd name="T60" fmla="*/ 60 w 76"/>
                  <a:gd name="T61" fmla="*/ 16 h 82"/>
                  <a:gd name="T62" fmla="*/ 56 w 76"/>
                  <a:gd name="T63" fmla="*/ 14 h 82"/>
                  <a:gd name="T64" fmla="*/ 52 w 76"/>
                  <a:gd name="T65" fmla="*/ 10 h 82"/>
                  <a:gd name="T66" fmla="*/ 46 w 76"/>
                  <a:gd name="T67" fmla="*/ 10 h 82"/>
                  <a:gd name="T68" fmla="*/ 40 w 76"/>
                  <a:gd name="T69" fmla="*/ 8 h 82"/>
                  <a:gd name="T70" fmla="*/ 34 w 76"/>
                  <a:gd name="T71" fmla="*/ 10 h 82"/>
                  <a:gd name="T72" fmla="*/ 28 w 76"/>
                  <a:gd name="T73" fmla="*/ 10 h 82"/>
                  <a:gd name="T74" fmla="*/ 24 w 76"/>
                  <a:gd name="T75" fmla="*/ 14 h 82"/>
                  <a:gd name="T76" fmla="*/ 20 w 76"/>
                  <a:gd name="T77" fmla="*/ 16 h 82"/>
                  <a:gd name="T78" fmla="*/ 16 w 76"/>
                  <a:gd name="T79" fmla="*/ 20 h 82"/>
                  <a:gd name="T80" fmla="*/ 14 w 76"/>
                  <a:gd name="T81" fmla="*/ 24 h 82"/>
                  <a:gd name="T82" fmla="*/ 12 w 76"/>
                  <a:gd name="T83" fmla="*/ 32 h 82"/>
                  <a:gd name="T84" fmla="*/ 12 w 76"/>
                  <a:gd name="T85" fmla="*/ 40 h 82"/>
                  <a:gd name="T86" fmla="*/ 12 w 76"/>
                  <a:gd name="T87" fmla="*/ 50 h 82"/>
                  <a:gd name="T88" fmla="*/ 14 w 76"/>
                  <a:gd name="T89" fmla="*/ 58 h 82"/>
                  <a:gd name="T90" fmla="*/ 20 w 76"/>
                  <a:gd name="T91" fmla="*/ 64 h 82"/>
                  <a:gd name="T92" fmla="*/ 26 w 76"/>
                  <a:gd name="T93" fmla="*/ 70 h 82"/>
                  <a:gd name="T94" fmla="*/ 34 w 76"/>
                  <a:gd name="T95" fmla="*/ 72 h 82"/>
                  <a:gd name="T96" fmla="*/ 40 w 76"/>
                  <a:gd name="T97" fmla="*/ 72 h 82"/>
                  <a:gd name="T98" fmla="*/ 48 w 76"/>
                  <a:gd name="T99" fmla="*/ 72 h 82"/>
                  <a:gd name="T100" fmla="*/ 54 w 76"/>
                  <a:gd name="T101" fmla="*/ 70 h 82"/>
                  <a:gd name="T102" fmla="*/ 60 w 76"/>
                  <a:gd name="T103" fmla="*/ 68 h 82"/>
                  <a:gd name="T104" fmla="*/ 64 w 76"/>
                  <a:gd name="T105" fmla="*/ 64 h 82"/>
                  <a:gd name="T106" fmla="*/ 64 w 76"/>
                  <a:gd name="T107" fmla="*/ 50 h 82"/>
                  <a:gd name="T108" fmla="*/ 42 w 76"/>
                  <a:gd name="T109" fmla="*/ 50 h 8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76"/>
                  <a:gd name="T166" fmla="*/ 0 h 82"/>
                  <a:gd name="T167" fmla="*/ 76 w 76"/>
                  <a:gd name="T168" fmla="*/ 82 h 82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76" h="82">
                    <a:moveTo>
                      <a:pt x="42" y="50"/>
                    </a:moveTo>
                    <a:lnTo>
                      <a:pt x="42" y="40"/>
                    </a:lnTo>
                    <a:lnTo>
                      <a:pt x="76" y="40"/>
                    </a:lnTo>
                    <a:lnTo>
                      <a:pt x="76" y="70"/>
                    </a:lnTo>
                    <a:lnTo>
                      <a:pt x="68" y="76"/>
                    </a:lnTo>
                    <a:lnTo>
                      <a:pt x="60" y="80"/>
                    </a:lnTo>
                    <a:lnTo>
                      <a:pt x="50" y="82"/>
                    </a:lnTo>
                    <a:lnTo>
                      <a:pt x="42" y="82"/>
                    </a:lnTo>
                    <a:lnTo>
                      <a:pt x="30" y="80"/>
                    </a:lnTo>
                    <a:lnTo>
                      <a:pt x="20" y="78"/>
                    </a:lnTo>
                    <a:lnTo>
                      <a:pt x="14" y="74"/>
                    </a:lnTo>
                    <a:lnTo>
                      <a:pt x="10" y="68"/>
                    </a:lnTo>
                    <a:lnTo>
                      <a:pt x="6" y="62"/>
                    </a:lnTo>
                    <a:lnTo>
                      <a:pt x="2" y="52"/>
                    </a:lnTo>
                    <a:lnTo>
                      <a:pt x="0" y="42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10" y="14"/>
                    </a:lnTo>
                    <a:lnTo>
                      <a:pt x="14" y="8"/>
                    </a:lnTo>
                    <a:lnTo>
                      <a:pt x="20" y="4"/>
                    </a:lnTo>
                    <a:lnTo>
                      <a:pt x="30" y="0"/>
                    </a:lnTo>
                    <a:lnTo>
                      <a:pt x="42" y="0"/>
                    </a:lnTo>
                    <a:lnTo>
                      <a:pt x="50" y="0"/>
                    </a:lnTo>
                    <a:lnTo>
                      <a:pt x="56" y="2"/>
                    </a:lnTo>
                    <a:lnTo>
                      <a:pt x="64" y="6"/>
                    </a:lnTo>
                    <a:lnTo>
                      <a:pt x="68" y="10"/>
                    </a:lnTo>
                    <a:lnTo>
                      <a:pt x="72" y="16"/>
                    </a:lnTo>
                    <a:lnTo>
                      <a:pt x="74" y="24"/>
                    </a:lnTo>
                    <a:lnTo>
                      <a:pt x="64" y="26"/>
                    </a:lnTo>
                    <a:lnTo>
                      <a:pt x="62" y="20"/>
                    </a:lnTo>
                    <a:lnTo>
                      <a:pt x="60" y="16"/>
                    </a:lnTo>
                    <a:lnTo>
                      <a:pt x="56" y="14"/>
                    </a:lnTo>
                    <a:lnTo>
                      <a:pt x="52" y="10"/>
                    </a:lnTo>
                    <a:lnTo>
                      <a:pt x="46" y="10"/>
                    </a:lnTo>
                    <a:lnTo>
                      <a:pt x="40" y="8"/>
                    </a:lnTo>
                    <a:lnTo>
                      <a:pt x="34" y="10"/>
                    </a:lnTo>
                    <a:lnTo>
                      <a:pt x="28" y="10"/>
                    </a:lnTo>
                    <a:lnTo>
                      <a:pt x="24" y="14"/>
                    </a:lnTo>
                    <a:lnTo>
                      <a:pt x="20" y="16"/>
                    </a:lnTo>
                    <a:lnTo>
                      <a:pt x="16" y="20"/>
                    </a:lnTo>
                    <a:lnTo>
                      <a:pt x="14" y="24"/>
                    </a:lnTo>
                    <a:lnTo>
                      <a:pt x="12" y="32"/>
                    </a:lnTo>
                    <a:lnTo>
                      <a:pt x="12" y="40"/>
                    </a:lnTo>
                    <a:lnTo>
                      <a:pt x="12" y="50"/>
                    </a:lnTo>
                    <a:lnTo>
                      <a:pt x="14" y="58"/>
                    </a:lnTo>
                    <a:lnTo>
                      <a:pt x="20" y="64"/>
                    </a:lnTo>
                    <a:lnTo>
                      <a:pt x="26" y="70"/>
                    </a:lnTo>
                    <a:lnTo>
                      <a:pt x="34" y="72"/>
                    </a:lnTo>
                    <a:lnTo>
                      <a:pt x="40" y="72"/>
                    </a:lnTo>
                    <a:lnTo>
                      <a:pt x="48" y="72"/>
                    </a:lnTo>
                    <a:lnTo>
                      <a:pt x="54" y="70"/>
                    </a:lnTo>
                    <a:lnTo>
                      <a:pt x="60" y="68"/>
                    </a:lnTo>
                    <a:lnTo>
                      <a:pt x="64" y="64"/>
                    </a:lnTo>
                    <a:lnTo>
                      <a:pt x="64" y="50"/>
                    </a:lnTo>
                    <a:lnTo>
                      <a:pt x="42" y="5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74" name="Freeform 5347"/>
              <p:cNvSpPr>
                <a:spLocks noChangeAspect="1" noEditPoints="1"/>
              </p:cNvSpPr>
              <p:nvPr/>
            </p:nvSpPr>
            <p:spPr bwMode="auto">
              <a:xfrm>
                <a:off x="3822" y="1520"/>
                <a:ext cx="54" cy="60"/>
              </a:xfrm>
              <a:custGeom>
                <a:avLst/>
                <a:gdLst>
                  <a:gd name="T0" fmla="*/ 42 w 54"/>
                  <a:gd name="T1" fmla="*/ 42 h 60"/>
                  <a:gd name="T2" fmla="*/ 54 w 54"/>
                  <a:gd name="T3" fmla="*/ 42 h 60"/>
                  <a:gd name="T4" fmla="*/ 50 w 54"/>
                  <a:gd name="T5" fmla="*/ 50 h 60"/>
                  <a:gd name="T6" fmla="*/ 44 w 54"/>
                  <a:gd name="T7" fmla="*/ 56 h 60"/>
                  <a:gd name="T8" fmla="*/ 40 w 54"/>
                  <a:gd name="T9" fmla="*/ 58 h 60"/>
                  <a:gd name="T10" fmla="*/ 34 w 54"/>
                  <a:gd name="T11" fmla="*/ 60 h 60"/>
                  <a:gd name="T12" fmla="*/ 28 w 54"/>
                  <a:gd name="T13" fmla="*/ 60 h 60"/>
                  <a:gd name="T14" fmla="*/ 20 w 54"/>
                  <a:gd name="T15" fmla="*/ 60 h 60"/>
                  <a:gd name="T16" fmla="*/ 12 w 54"/>
                  <a:gd name="T17" fmla="*/ 56 h 60"/>
                  <a:gd name="T18" fmla="*/ 8 w 54"/>
                  <a:gd name="T19" fmla="*/ 52 h 60"/>
                  <a:gd name="T20" fmla="*/ 4 w 54"/>
                  <a:gd name="T21" fmla="*/ 46 h 60"/>
                  <a:gd name="T22" fmla="*/ 0 w 54"/>
                  <a:gd name="T23" fmla="*/ 40 h 60"/>
                  <a:gd name="T24" fmla="*/ 0 w 54"/>
                  <a:gd name="T25" fmla="*/ 30 h 60"/>
                  <a:gd name="T26" fmla="*/ 0 w 54"/>
                  <a:gd name="T27" fmla="*/ 22 h 60"/>
                  <a:gd name="T28" fmla="*/ 4 w 54"/>
                  <a:gd name="T29" fmla="*/ 14 h 60"/>
                  <a:gd name="T30" fmla="*/ 8 w 54"/>
                  <a:gd name="T31" fmla="*/ 8 h 60"/>
                  <a:gd name="T32" fmla="*/ 12 w 54"/>
                  <a:gd name="T33" fmla="*/ 4 h 60"/>
                  <a:gd name="T34" fmla="*/ 20 w 54"/>
                  <a:gd name="T35" fmla="*/ 0 h 60"/>
                  <a:gd name="T36" fmla="*/ 26 w 54"/>
                  <a:gd name="T37" fmla="*/ 0 h 60"/>
                  <a:gd name="T38" fmla="*/ 34 w 54"/>
                  <a:gd name="T39" fmla="*/ 0 h 60"/>
                  <a:gd name="T40" fmla="*/ 40 w 54"/>
                  <a:gd name="T41" fmla="*/ 4 h 60"/>
                  <a:gd name="T42" fmla="*/ 46 w 54"/>
                  <a:gd name="T43" fmla="*/ 8 h 60"/>
                  <a:gd name="T44" fmla="*/ 50 w 54"/>
                  <a:gd name="T45" fmla="*/ 14 h 60"/>
                  <a:gd name="T46" fmla="*/ 52 w 54"/>
                  <a:gd name="T47" fmla="*/ 20 h 60"/>
                  <a:gd name="T48" fmla="*/ 54 w 54"/>
                  <a:gd name="T49" fmla="*/ 30 h 60"/>
                  <a:gd name="T50" fmla="*/ 54 w 54"/>
                  <a:gd name="T51" fmla="*/ 30 h 60"/>
                  <a:gd name="T52" fmla="*/ 54 w 54"/>
                  <a:gd name="T53" fmla="*/ 32 h 60"/>
                  <a:gd name="T54" fmla="*/ 10 w 54"/>
                  <a:gd name="T55" fmla="*/ 32 h 60"/>
                  <a:gd name="T56" fmla="*/ 12 w 54"/>
                  <a:gd name="T57" fmla="*/ 38 h 60"/>
                  <a:gd name="T58" fmla="*/ 12 w 54"/>
                  <a:gd name="T59" fmla="*/ 42 h 60"/>
                  <a:gd name="T60" fmla="*/ 16 w 54"/>
                  <a:gd name="T61" fmla="*/ 46 h 60"/>
                  <a:gd name="T62" fmla="*/ 22 w 54"/>
                  <a:gd name="T63" fmla="*/ 50 h 60"/>
                  <a:gd name="T64" fmla="*/ 28 w 54"/>
                  <a:gd name="T65" fmla="*/ 50 h 60"/>
                  <a:gd name="T66" fmla="*/ 32 w 54"/>
                  <a:gd name="T67" fmla="*/ 50 h 60"/>
                  <a:gd name="T68" fmla="*/ 36 w 54"/>
                  <a:gd name="T69" fmla="*/ 48 h 60"/>
                  <a:gd name="T70" fmla="*/ 40 w 54"/>
                  <a:gd name="T71" fmla="*/ 46 h 60"/>
                  <a:gd name="T72" fmla="*/ 42 w 54"/>
                  <a:gd name="T73" fmla="*/ 42 h 60"/>
                  <a:gd name="T74" fmla="*/ 10 w 54"/>
                  <a:gd name="T75" fmla="*/ 22 h 60"/>
                  <a:gd name="T76" fmla="*/ 42 w 54"/>
                  <a:gd name="T77" fmla="*/ 22 h 60"/>
                  <a:gd name="T78" fmla="*/ 42 w 54"/>
                  <a:gd name="T79" fmla="*/ 18 h 60"/>
                  <a:gd name="T80" fmla="*/ 40 w 54"/>
                  <a:gd name="T81" fmla="*/ 14 h 60"/>
                  <a:gd name="T82" fmla="*/ 34 w 54"/>
                  <a:gd name="T83" fmla="*/ 10 h 60"/>
                  <a:gd name="T84" fmla="*/ 26 w 54"/>
                  <a:gd name="T85" fmla="*/ 8 h 60"/>
                  <a:gd name="T86" fmla="*/ 20 w 54"/>
                  <a:gd name="T87" fmla="*/ 10 h 60"/>
                  <a:gd name="T88" fmla="*/ 16 w 54"/>
                  <a:gd name="T89" fmla="*/ 12 h 60"/>
                  <a:gd name="T90" fmla="*/ 12 w 54"/>
                  <a:gd name="T91" fmla="*/ 18 h 60"/>
                  <a:gd name="T92" fmla="*/ 10 w 54"/>
                  <a:gd name="T93" fmla="*/ 22 h 6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54"/>
                  <a:gd name="T142" fmla="*/ 0 h 60"/>
                  <a:gd name="T143" fmla="*/ 54 w 54"/>
                  <a:gd name="T144" fmla="*/ 60 h 6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54" h="60">
                    <a:moveTo>
                      <a:pt x="42" y="42"/>
                    </a:moveTo>
                    <a:lnTo>
                      <a:pt x="54" y="42"/>
                    </a:lnTo>
                    <a:lnTo>
                      <a:pt x="50" y="50"/>
                    </a:lnTo>
                    <a:lnTo>
                      <a:pt x="44" y="56"/>
                    </a:lnTo>
                    <a:lnTo>
                      <a:pt x="40" y="58"/>
                    </a:lnTo>
                    <a:lnTo>
                      <a:pt x="34" y="60"/>
                    </a:lnTo>
                    <a:lnTo>
                      <a:pt x="28" y="60"/>
                    </a:lnTo>
                    <a:lnTo>
                      <a:pt x="20" y="60"/>
                    </a:lnTo>
                    <a:lnTo>
                      <a:pt x="12" y="56"/>
                    </a:lnTo>
                    <a:lnTo>
                      <a:pt x="8" y="52"/>
                    </a:lnTo>
                    <a:lnTo>
                      <a:pt x="4" y="46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22"/>
                    </a:lnTo>
                    <a:lnTo>
                      <a:pt x="4" y="14"/>
                    </a:lnTo>
                    <a:lnTo>
                      <a:pt x="8" y="8"/>
                    </a:lnTo>
                    <a:lnTo>
                      <a:pt x="12" y="4"/>
                    </a:lnTo>
                    <a:lnTo>
                      <a:pt x="20" y="0"/>
                    </a:lnTo>
                    <a:lnTo>
                      <a:pt x="26" y="0"/>
                    </a:lnTo>
                    <a:lnTo>
                      <a:pt x="34" y="0"/>
                    </a:lnTo>
                    <a:lnTo>
                      <a:pt x="40" y="4"/>
                    </a:lnTo>
                    <a:lnTo>
                      <a:pt x="46" y="8"/>
                    </a:lnTo>
                    <a:lnTo>
                      <a:pt x="50" y="14"/>
                    </a:lnTo>
                    <a:lnTo>
                      <a:pt x="52" y="20"/>
                    </a:lnTo>
                    <a:lnTo>
                      <a:pt x="54" y="30"/>
                    </a:lnTo>
                    <a:lnTo>
                      <a:pt x="54" y="32"/>
                    </a:lnTo>
                    <a:lnTo>
                      <a:pt x="10" y="32"/>
                    </a:lnTo>
                    <a:lnTo>
                      <a:pt x="12" y="38"/>
                    </a:lnTo>
                    <a:lnTo>
                      <a:pt x="12" y="42"/>
                    </a:lnTo>
                    <a:lnTo>
                      <a:pt x="16" y="46"/>
                    </a:lnTo>
                    <a:lnTo>
                      <a:pt x="22" y="50"/>
                    </a:lnTo>
                    <a:lnTo>
                      <a:pt x="28" y="50"/>
                    </a:lnTo>
                    <a:lnTo>
                      <a:pt x="32" y="50"/>
                    </a:lnTo>
                    <a:lnTo>
                      <a:pt x="36" y="48"/>
                    </a:lnTo>
                    <a:lnTo>
                      <a:pt x="40" y="46"/>
                    </a:lnTo>
                    <a:lnTo>
                      <a:pt x="42" y="42"/>
                    </a:lnTo>
                    <a:close/>
                    <a:moveTo>
                      <a:pt x="10" y="22"/>
                    </a:moveTo>
                    <a:lnTo>
                      <a:pt x="42" y="22"/>
                    </a:lnTo>
                    <a:lnTo>
                      <a:pt x="42" y="18"/>
                    </a:lnTo>
                    <a:lnTo>
                      <a:pt x="40" y="14"/>
                    </a:lnTo>
                    <a:lnTo>
                      <a:pt x="34" y="10"/>
                    </a:lnTo>
                    <a:lnTo>
                      <a:pt x="26" y="8"/>
                    </a:lnTo>
                    <a:lnTo>
                      <a:pt x="20" y="10"/>
                    </a:lnTo>
                    <a:lnTo>
                      <a:pt x="16" y="12"/>
                    </a:lnTo>
                    <a:lnTo>
                      <a:pt x="12" y="18"/>
                    </a:lnTo>
                    <a:lnTo>
                      <a:pt x="1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75" name="Freeform 5348"/>
              <p:cNvSpPr>
                <a:spLocks noChangeAspect="1"/>
              </p:cNvSpPr>
              <p:nvPr/>
            </p:nvSpPr>
            <p:spPr bwMode="auto">
              <a:xfrm>
                <a:off x="3880" y="1498"/>
                <a:ext cx="76" cy="82"/>
              </a:xfrm>
              <a:custGeom>
                <a:avLst/>
                <a:gdLst>
                  <a:gd name="T0" fmla="*/ 34 w 76"/>
                  <a:gd name="T1" fmla="*/ 82 h 82"/>
                  <a:gd name="T2" fmla="*/ 0 w 76"/>
                  <a:gd name="T3" fmla="*/ 0 h 82"/>
                  <a:gd name="T4" fmla="*/ 12 w 76"/>
                  <a:gd name="T5" fmla="*/ 0 h 82"/>
                  <a:gd name="T6" fmla="*/ 34 w 76"/>
                  <a:gd name="T7" fmla="*/ 58 h 82"/>
                  <a:gd name="T8" fmla="*/ 36 w 76"/>
                  <a:gd name="T9" fmla="*/ 64 h 82"/>
                  <a:gd name="T10" fmla="*/ 38 w 76"/>
                  <a:gd name="T11" fmla="*/ 72 h 82"/>
                  <a:gd name="T12" fmla="*/ 40 w 76"/>
                  <a:gd name="T13" fmla="*/ 64 h 82"/>
                  <a:gd name="T14" fmla="*/ 42 w 76"/>
                  <a:gd name="T15" fmla="*/ 58 h 82"/>
                  <a:gd name="T16" fmla="*/ 64 w 76"/>
                  <a:gd name="T17" fmla="*/ 0 h 82"/>
                  <a:gd name="T18" fmla="*/ 76 w 76"/>
                  <a:gd name="T19" fmla="*/ 0 h 82"/>
                  <a:gd name="T20" fmla="*/ 44 w 76"/>
                  <a:gd name="T21" fmla="*/ 82 h 82"/>
                  <a:gd name="T22" fmla="*/ 34 w 76"/>
                  <a:gd name="T23" fmla="*/ 82 h 8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6"/>
                  <a:gd name="T37" fmla="*/ 0 h 82"/>
                  <a:gd name="T38" fmla="*/ 76 w 76"/>
                  <a:gd name="T39" fmla="*/ 82 h 8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6" h="82">
                    <a:moveTo>
                      <a:pt x="34" y="82"/>
                    </a:moveTo>
                    <a:lnTo>
                      <a:pt x="0" y="0"/>
                    </a:lnTo>
                    <a:lnTo>
                      <a:pt x="12" y="0"/>
                    </a:lnTo>
                    <a:lnTo>
                      <a:pt x="34" y="58"/>
                    </a:lnTo>
                    <a:lnTo>
                      <a:pt x="36" y="64"/>
                    </a:lnTo>
                    <a:lnTo>
                      <a:pt x="38" y="72"/>
                    </a:lnTo>
                    <a:lnTo>
                      <a:pt x="40" y="64"/>
                    </a:lnTo>
                    <a:lnTo>
                      <a:pt x="42" y="58"/>
                    </a:lnTo>
                    <a:lnTo>
                      <a:pt x="64" y="0"/>
                    </a:lnTo>
                    <a:lnTo>
                      <a:pt x="76" y="0"/>
                    </a:lnTo>
                    <a:lnTo>
                      <a:pt x="44" y="82"/>
                    </a:lnTo>
                    <a:lnTo>
                      <a:pt x="34" y="8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76" name="Rectangle 5349"/>
              <p:cNvSpPr>
                <a:spLocks noChangeAspect="1" noChangeArrowheads="1"/>
              </p:cNvSpPr>
              <p:nvPr/>
            </p:nvSpPr>
            <p:spPr bwMode="auto">
              <a:xfrm>
                <a:off x="3960" y="1504"/>
                <a:ext cx="40" cy="4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77" name="Freeform 5350"/>
              <p:cNvSpPr>
                <a:spLocks noChangeAspect="1"/>
              </p:cNvSpPr>
              <p:nvPr/>
            </p:nvSpPr>
            <p:spPr bwMode="auto">
              <a:xfrm>
                <a:off x="4008" y="1470"/>
                <a:ext cx="38" cy="56"/>
              </a:xfrm>
              <a:custGeom>
                <a:avLst/>
                <a:gdLst>
                  <a:gd name="T0" fmla="*/ 38 w 38"/>
                  <a:gd name="T1" fmla="*/ 50 h 56"/>
                  <a:gd name="T2" fmla="*/ 38 w 38"/>
                  <a:gd name="T3" fmla="*/ 56 h 56"/>
                  <a:gd name="T4" fmla="*/ 0 w 38"/>
                  <a:gd name="T5" fmla="*/ 56 h 56"/>
                  <a:gd name="T6" fmla="*/ 0 w 38"/>
                  <a:gd name="T7" fmla="*/ 54 h 56"/>
                  <a:gd name="T8" fmla="*/ 0 w 38"/>
                  <a:gd name="T9" fmla="*/ 52 h 56"/>
                  <a:gd name="T10" fmla="*/ 2 w 38"/>
                  <a:gd name="T11" fmla="*/ 48 h 56"/>
                  <a:gd name="T12" fmla="*/ 4 w 38"/>
                  <a:gd name="T13" fmla="*/ 44 h 56"/>
                  <a:gd name="T14" fmla="*/ 8 w 38"/>
                  <a:gd name="T15" fmla="*/ 40 h 56"/>
                  <a:gd name="T16" fmla="*/ 14 w 38"/>
                  <a:gd name="T17" fmla="*/ 36 h 56"/>
                  <a:gd name="T18" fmla="*/ 18 w 38"/>
                  <a:gd name="T19" fmla="*/ 30 h 56"/>
                  <a:gd name="T20" fmla="*/ 24 w 38"/>
                  <a:gd name="T21" fmla="*/ 26 h 56"/>
                  <a:gd name="T22" fmla="*/ 26 w 38"/>
                  <a:gd name="T23" fmla="*/ 24 h 56"/>
                  <a:gd name="T24" fmla="*/ 28 w 38"/>
                  <a:gd name="T25" fmla="*/ 20 h 56"/>
                  <a:gd name="T26" fmla="*/ 28 w 38"/>
                  <a:gd name="T27" fmla="*/ 16 h 56"/>
                  <a:gd name="T28" fmla="*/ 28 w 38"/>
                  <a:gd name="T29" fmla="*/ 12 h 56"/>
                  <a:gd name="T30" fmla="*/ 26 w 38"/>
                  <a:gd name="T31" fmla="*/ 8 h 56"/>
                  <a:gd name="T32" fmla="*/ 22 w 38"/>
                  <a:gd name="T33" fmla="*/ 6 h 56"/>
                  <a:gd name="T34" fmla="*/ 18 w 38"/>
                  <a:gd name="T35" fmla="*/ 6 h 56"/>
                  <a:gd name="T36" fmla="*/ 14 w 38"/>
                  <a:gd name="T37" fmla="*/ 6 h 56"/>
                  <a:gd name="T38" fmla="*/ 10 w 38"/>
                  <a:gd name="T39" fmla="*/ 8 h 56"/>
                  <a:gd name="T40" fmla="*/ 8 w 38"/>
                  <a:gd name="T41" fmla="*/ 12 h 56"/>
                  <a:gd name="T42" fmla="*/ 8 w 38"/>
                  <a:gd name="T43" fmla="*/ 16 h 56"/>
                  <a:gd name="T44" fmla="*/ 0 w 38"/>
                  <a:gd name="T45" fmla="*/ 16 h 56"/>
                  <a:gd name="T46" fmla="*/ 2 w 38"/>
                  <a:gd name="T47" fmla="*/ 8 h 56"/>
                  <a:gd name="T48" fmla="*/ 6 w 38"/>
                  <a:gd name="T49" fmla="*/ 4 h 56"/>
                  <a:gd name="T50" fmla="*/ 12 w 38"/>
                  <a:gd name="T51" fmla="*/ 0 h 56"/>
                  <a:gd name="T52" fmla="*/ 18 w 38"/>
                  <a:gd name="T53" fmla="*/ 0 h 56"/>
                  <a:gd name="T54" fmla="*/ 26 w 38"/>
                  <a:gd name="T55" fmla="*/ 0 h 56"/>
                  <a:gd name="T56" fmla="*/ 32 w 38"/>
                  <a:gd name="T57" fmla="*/ 4 h 56"/>
                  <a:gd name="T58" fmla="*/ 36 w 38"/>
                  <a:gd name="T59" fmla="*/ 8 h 56"/>
                  <a:gd name="T60" fmla="*/ 36 w 38"/>
                  <a:gd name="T61" fmla="*/ 16 h 56"/>
                  <a:gd name="T62" fmla="*/ 36 w 38"/>
                  <a:gd name="T63" fmla="*/ 18 h 56"/>
                  <a:gd name="T64" fmla="*/ 34 w 38"/>
                  <a:gd name="T65" fmla="*/ 22 h 56"/>
                  <a:gd name="T66" fmla="*/ 34 w 38"/>
                  <a:gd name="T67" fmla="*/ 26 h 56"/>
                  <a:gd name="T68" fmla="*/ 30 w 38"/>
                  <a:gd name="T69" fmla="*/ 28 h 56"/>
                  <a:gd name="T70" fmla="*/ 26 w 38"/>
                  <a:gd name="T71" fmla="*/ 32 h 56"/>
                  <a:gd name="T72" fmla="*/ 20 w 38"/>
                  <a:gd name="T73" fmla="*/ 38 h 56"/>
                  <a:gd name="T74" fmla="*/ 16 w 38"/>
                  <a:gd name="T75" fmla="*/ 42 h 56"/>
                  <a:gd name="T76" fmla="*/ 12 w 38"/>
                  <a:gd name="T77" fmla="*/ 46 h 56"/>
                  <a:gd name="T78" fmla="*/ 10 w 38"/>
                  <a:gd name="T79" fmla="*/ 48 h 56"/>
                  <a:gd name="T80" fmla="*/ 10 w 38"/>
                  <a:gd name="T81" fmla="*/ 50 h 56"/>
                  <a:gd name="T82" fmla="*/ 38 w 38"/>
                  <a:gd name="T83" fmla="*/ 50 h 5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38"/>
                  <a:gd name="T127" fmla="*/ 0 h 56"/>
                  <a:gd name="T128" fmla="*/ 38 w 38"/>
                  <a:gd name="T129" fmla="*/ 56 h 5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38" h="56">
                    <a:moveTo>
                      <a:pt x="38" y="50"/>
                    </a:moveTo>
                    <a:lnTo>
                      <a:pt x="38" y="56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2" y="48"/>
                    </a:lnTo>
                    <a:lnTo>
                      <a:pt x="4" y="44"/>
                    </a:lnTo>
                    <a:lnTo>
                      <a:pt x="8" y="40"/>
                    </a:lnTo>
                    <a:lnTo>
                      <a:pt x="14" y="36"/>
                    </a:lnTo>
                    <a:lnTo>
                      <a:pt x="18" y="30"/>
                    </a:lnTo>
                    <a:lnTo>
                      <a:pt x="24" y="26"/>
                    </a:lnTo>
                    <a:lnTo>
                      <a:pt x="26" y="24"/>
                    </a:lnTo>
                    <a:lnTo>
                      <a:pt x="28" y="20"/>
                    </a:lnTo>
                    <a:lnTo>
                      <a:pt x="28" y="16"/>
                    </a:lnTo>
                    <a:lnTo>
                      <a:pt x="28" y="12"/>
                    </a:lnTo>
                    <a:lnTo>
                      <a:pt x="26" y="8"/>
                    </a:lnTo>
                    <a:lnTo>
                      <a:pt x="22" y="6"/>
                    </a:lnTo>
                    <a:lnTo>
                      <a:pt x="18" y="6"/>
                    </a:lnTo>
                    <a:lnTo>
                      <a:pt x="14" y="6"/>
                    </a:lnTo>
                    <a:lnTo>
                      <a:pt x="10" y="8"/>
                    </a:lnTo>
                    <a:lnTo>
                      <a:pt x="8" y="12"/>
                    </a:lnTo>
                    <a:lnTo>
                      <a:pt x="8" y="16"/>
                    </a:lnTo>
                    <a:lnTo>
                      <a:pt x="0" y="16"/>
                    </a:lnTo>
                    <a:lnTo>
                      <a:pt x="2" y="8"/>
                    </a:lnTo>
                    <a:lnTo>
                      <a:pt x="6" y="4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6" y="0"/>
                    </a:lnTo>
                    <a:lnTo>
                      <a:pt x="32" y="4"/>
                    </a:lnTo>
                    <a:lnTo>
                      <a:pt x="36" y="8"/>
                    </a:lnTo>
                    <a:lnTo>
                      <a:pt x="36" y="16"/>
                    </a:lnTo>
                    <a:lnTo>
                      <a:pt x="36" y="18"/>
                    </a:lnTo>
                    <a:lnTo>
                      <a:pt x="34" y="22"/>
                    </a:lnTo>
                    <a:lnTo>
                      <a:pt x="34" y="26"/>
                    </a:lnTo>
                    <a:lnTo>
                      <a:pt x="30" y="28"/>
                    </a:lnTo>
                    <a:lnTo>
                      <a:pt x="26" y="32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2" y="46"/>
                    </a:lnTo>
                    <a:lnTo>
                      <a:pt x="10" y="48"/>
                    </a:lnTo>
                    <a:lnTo>
                      <a:pt x="10" y="50"/>
                    </a:lnTo>
                    <a:lnTo>
                      <a:pt x="38" y="5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78" name="Freeform 5351"/>
              <p:cNvSpPr>
                <a:spLocks noChangeAspect="1"/>
              </p:cNvSpPr>
              <p:nvPr/>
            </p:nvSpPr>
            <p:spPr bwMode="auto">
              <a:xfrm>
                <a:off x="4062" y="1504"/>
                <a:ext cx="26" cy="94"/>
              </a:xfrm>
              <a:custGeom>
                <a:avLst/>
                <a:gdLst>
                  <a:gd name="T0" fmla="*/ 26 w 26"/>
                  <a:gd name="T1" fmla="*/ 46 h 94"/>
                  <a:gd name="T2" fmla="*/ 24 w 26"/>
                  <a:gd name="T3" fmla="*/ 30 h 94"/>
                  <a:gd name="T4" fmla="*/ 20 w 26"/>
                  <a:gd name="T5" fmla="*/ 18 h 94"/>
                  <a:gd name="T6" fmla="*/ 10 w 26"/>
                  <a:gd name="T7" fmla="*/ 6 h 94"/>
                  <a:gd name="T8" fmla="*/ 6 w 26"/>
                  <a:gd name="T9" fmla="*/ 4 h 94"/>
                  <a:gd name="T10" fmla="*/ 2 w 26"/>
                  <a:gd name="T11" fmla="*/ 0 h 94"/>
                  <a:gd name="T12" fmla="*/ 0 w 26"/>
                  <a:gd name="T13" fmla="*/ 2 h 94"/>
                  <a:gd name="T14" fmla="*/ 10 w 26"/>
                  <a:gd name="T15" fmla="*/ 14 h 94"/>
                  <a:gd name="T16" fmla="*/ 16 w 26"/>
                  <a:gd name="T17" fmla="*/ 30 h 94"/>
                  <a:gd name="T18" fmla="*/ 18 w 26"/>
                  <a:gd name="T19" fmla="*/ 46 h 94"/>
                  <a:gd name="T20" fmla="*/ 16 w 26"/>
                  <a:gd name="T21" fmla="*/ 62 h 94"/>
                  <a:gd name="T22" fmla="*/ 12 w 26"/>
                  <a:gd name="T23" fmla="*/ 80 h 94"/>
                  <a:gd name="T24" fmla="*/ 0 w 26"/>
                  <a:gd name="T25" fmla="*/ 92 h 94"/>
                  <a:gd name="T26" fmla="*/ 0 w 26"/>
                  <a:gd name="T27" fmla="*/ 94 h 94"/>
                  <a:gd name="T28" fmla="*/ 16 w 26"/>
                  <a:gd name="T29" fmla="*/ 80 h 94"/>
                  <a:gd name="T30" fmla="*/ 24 w 26"/>
                  <a:gd name="T31" fmla="*/ 66 h 94"/>
                  <a:gd name="T32" fmla="*/ 26 w 26"/>
                  <a:gd name="T33" fmla="*/ 46 h 9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94"/>
                  <a:gd name="T53" fmla="*/ 26 w 26"/>
                  <a:gd name="T54" fmla="*/ 94 h 9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94">
                    <a:moveTo>
                      <a:pt x="26" y="46"/>
                    </a:moveTo>
                    <a:lnTo>
                      <a:pt x="24" y="30"/>
                    </a:lnTo>
                    <a:lnTo>
                      <a:pt x="20" y="18"/>
                    </a:lnTo>
                    <a:lnTo>
                      <a:pt x="10" y="6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10" y="14"/>
                    </a:lnTo>
                    <a:lnTo>
                      <a:pt x="16" y="30"/>
                    </a:lnTo>
                    <a:lnTo>
                      <a:pt x="18" y="46"/>
                    </a:lnTo>
                    <a:lnTo>
                      <a:pt x="16" y="62"/>
                    </a:lnTo>
                    <a:lnTo>
                      <a:pt x="12" y="80"/>
                    </a:lnTo>
                    <a:lnTo>
                      <a:pt x="0" y="92"/>
                    </a:lnTo>
                    <a:lnTo>
                      <a:pt x="0" y="94"/>
                    </a:lnTo>
                    <a:lnTo>
                      <a:pt x="16" y="80"/>
                    </a:lnTo>
                    <a:lnTo>
                      <a:pt x="24" y="66"/>
                    </a:lnTo>
                    <a:lnTo>
                      <a:pt x="26" y="4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79" name="Freeform 5352"/>
              <p:cNvSpPr>
                <a:spLocks noChangeAspect="1"/>
              </p:cNvSpPr>
              <p:nvPr/>
            </p:nvSpPr>
            <p:spPr bwMode="auto">
              <a:xfrm>
                <a:off x="3962" y="2454"/>
                <a:ext cx="52" cy="60"/>
              </a:xfrm>
              <a:custGeom>
                <a:avLst/>
                <a:gdLst>
                  <a:gd name="T0" fmla="*/ 0 w 52"/>
                  <a:gd name="T1" fmla="*/ 60 h 60"/>
                  <a:gd name="T2" fmla="*/ 20 w 52"/>
                  <a:gd name="T3" fmla="*/ 30 h 60"/>
                  <a:gd name="T4" fmla="*/ 0 w 52"/>
                  <a:gd name="T5" fmla="*/ 0 h 60"/>
                  <a:gd name="T6" fmla="*/ 12 w 52"/>
                  <a:gd name="T7" fmla="*/ 0 h 60"/>
                  <a:gd name="T8" fmla="*/ 22 w 52"/>
                  <a:gd name="T9" fmla="*/ 14 h 60"/>
                  <a:gd name="T10" fmla="*/ 24 w 52"/>
                  <a:gd name="T11" fmla="*/ 18 h 60"/>
                  <a:gd name="T12" fmla="*/ 26 w 52"/>
                  <a:gd name="T13" fmla="*/ 20 h 60"/>
                  <a:gd name="T14" fmla="*/ 28 w 52"/>
                  <a:gd name="T15" fmla="*/ 18 h 60"/>
                  <a:gd name="T16" fmla="*/ 30 w 52"/>
                  <a:gd name="T17" fmla="*/ 14 h 60"/>
                  <a:gd name="T18" fmla="*/ 40 w 52"/>
                  <a:gd name="T19" fmla="*/ 0 h 60"/>
                  <a:gd name="T20" fmla="*/ 52 w 52"/>
                  <a:gd name="T21" fmla="*/ 0 h 60"/>
                  <a:gd name="T22" fmla="*/ 32 w 52"/>
                  <a:gd name="T23" fmla="*/ 30 h 60"/>
                  <a:gd name="T24" fmla="*/ 52 w 52"/>
                  <a:gd name="T25" fmla="*/ 60 h 60"/>
                  <a:gd name="T26" fmla="*/ 38 w 52"/>
                  <a:gd name="T27" fmla="*/ 60 h 60"/>
                  <a:gd name="T28" fmla="*/ 28 w 52"/>
                  <a:gd name="T29" fmla="*/ 42 h 60"/>
                  <a:gd name="T30" fmla="*/ 26 w 52"/>
                  <a:gd name="T31" fmla="*/ 40 h 60"/>
                  <a:gd name="T32" fmla="*/ 12 w 52"/>
                  <a:gd name="T33" fmla="*/ 60 h 60"/>
                  <a:gd name="T34" fmla="*/ 0 w 52"/>
                  <a:gd name="T35" fmla="*/ 60 h 6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2"/>
                  <a:gd name="T55" fmla="*/ 0 h 60"/>
                  <a:gd name="T56" fmla="*/ 52 w 52"/>
                  <a:gd name="T57" fmla="*/ 60 h 6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2" h="60">
                    <a:moveTo>
                      <a:pt x="0" y="60"/>
                    </a:moveTo>
                    <a:lnTo>
                      <a:pt x="20" y="30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14"/>
                    </a:lnTo>
                    <a:lnTo>
                      <a:pt x="24" y="18"/>
                    </a:lnTo>
                    <a:lnTo>
                      <a:pt x="26" y="20"/>
                    </a:lnTo>
                    <a:lnTo>
                      <a:pt x="28" y="18"/>
                    </a:lnTo>
                    <a:lnTo>
                      <a:pt x="30" y="14"/>
                    </a:lnTo>
                    <a:lnTo>
                      <a:pt x="40" y="0"/>
                    </a:lnTo>
                    <a:lnTo>
                      <a:pt x="52" y="0"/>
                    </a:lnTo>
                    <a:lnTo>
                      <a:pt x="32" y="30"/>
                    </a:lnTo>
                    <a:lnTo>
                      <a:pt x="52" y="60"/>
                    </a:lnTo>
                    <a:lnTo>
                      <a:pt x="38" y="60"/>
                    </a:lnTo>
                    <a:lnTo>
                      <a:pt x="28" y="42"/>
                    </a:lnTo>
                    <a:lnTo>
                      <a:pt x="26" y="40"/>
                    </a:lnTo>
                    <a:lnTo>
                      <a:pt x="12" y="60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80" name="Freeform 5353"/>
              <p:cNvSpPr>
                <a:spLocks noChangeAspect="1"/>
              </p:cNvSpPr>
              <p:nvPr/>
            </p:nvSpPr>
            <p:spPr bwMode="auto">
              <a:xfrm>
                <a:off x="4996" y="2510"/>
                <a:ext cx="48" cy="82"/>
              </a:xfrm>
              <a:custGeom>
                <a:avLst/>
                <a:gdLst>
                  <a:gd name="T0" fmla="*/ 0 w 48"/>
                  <a:gd name="T1" fmla="*/ 82 h 82"/>
                  <a:gd name="T2" fmla="*/ 0 w 48"/>
                  <a:gd name="T3" fmla="*/ 0 h 82"/>
                  <a:gd name="T4" fmla="*/ 10 w 48"/>
                  <a:gd name="T5" fmla="*/ 0 h 82"/>
                  <a:gd name="T6" fmla="*/ 10 w 48"/>
                  <a:gd name="T7" fmla="*/ 44 h 82"/>
                  <a:gd name="T8" fmla="*/ 32 w 48"/>
                  <a:gd name="T9" fmla="*/ 22 h 82"/>
                  <a:gd name="T10" fmla="*/ 46 w 48"/>
                  <a:gd name="T11" fmla="*/ 22 h 82"/>
                  <a:gd name="T12" fmla="*/ 24 w 48"/>
                  <a:gd name="T13" fmla="*/ 44 h 82"/>
                  <a:gd name="T14" fmla="*/ 48 w 48"/>
                  <a:gd name="T15" fmla="*/ 82 h 82"/>
                  <a:gd name="T16" fmla="*/ 36 w 48"/>
                  <a:gd name="T17" fmla="*/ 82 h 82"/>
                  <a:gd name="T18" fmla="*/ 16 w 48"/>
                  <a:gd name="T19" fmla="*/ 52 h 82"/>
                  <a:gd name="T20" fmla="*/ 10 w 48"/>
                  <a:gd name="T21" fmla="*/ 58 h 82"/>
                  <a:gd name="T22" fmla="*/ 10 w 48"/>
                  <a:gd name="T23" fmla="*/ 82 h 82"/>
                  <a:gd name="T24" fmla="*/ 0 w 48"/>
                  <a:gd name="T25" fmla="*/ 82 h 8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8"/>
                  <a:gd name="T40" fmla="*/ 0 h 82"/>
                  <a:gd name="T41" fmla="*/ 48 w 48"/>
                  <a:gd name="T42" fmla="*/ 82 h 8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8" h="82">
                    <a:moveTo>
                      <a:pt x="0" y="82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0" y="44"/>
                    </a:lnTo>
                    <a:lnTo>
                      <a:pt x="32" y="22"/>
                    </a:lnTo>
                    <a:lnTo>
                      <a:pt x="46" y="22"/>
                    </a:lnTo>
                    <a:lnTo>
                      <a:pt x="24" y="44"/>
                    </a:lnTo>
                    <a:lnTo>
                      <a:pt x="48" y="82"/>
                    </a:lnTo>
                    <a:lnTo>
                      <a:pt x="36" y="82"/>
                    </a:lnTo>
                    <a:lnTo>
                      <a:pt x="16" y="52"/>
                    </a:lnTo>
                    <a:lnTo>
                      <a:pt x="10" y="58"/>
                    </a:lnTo>
                    <a:lnTo>
                      <a:pt x="10" y="82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81" name="Freeform 5354"/>
              <p:cNvSpPr>
                <a:spLocks noChangeAspect="1"/>
              </p:cNvSpPr>
              <p:nvPr/>
            </p:nvSpPr>
            <p:spPr bwMode="auto">
              <a:xfrm>
                <a:off x="5050" y="2588"/>
                <a:ext cx="44" cy="26"/>
              </a:xfrm>
              <a:custGeom>
                <a:avLst/>
                <a:gdLst>
                  <a:gd name="T0" fmla="*/ 44 w 44"/>
                  <a:gd name="T1" fmla="*/ 26 h 26"/>
                  <a:gd name="T2" fmla="*/ 44 w 44"/>
                  <a:gd name="T3" fmla="*/ 22 h 26"/>
                  <a:gd name="T4" fmla="*/ 24 w 44"/>
                  <a:gd name="T5" fmla="*/ 22 h 26"/>
                  <a:gd name="T6" fmla="*/ 24 w 44"/>
                  <a:gd name="T7" fmla="*/ 0 h 26"/>
                  <a:gd name="T8" fmla="*/ 20 w 44"/>
                  <a:gd name="T9" fmla="*/ 0 h 26"/>
                  <a:gd name="T10" fmla="*/ 20 w 44"/>
                  <a:gd name="T11" fmla="*/ 22 h 26"/>
                  <a:gd name="T12" fmla="*/ 0 w 44"/>
                  <a:gd name="T13" fmla="*/ 22 h 26"/>
                  <a:gd name="T14" fmla="*/ 0 w 44"/>
                  <a:gd name="T15" fmla="*/ 26 h 26"/>
                  <a:gd name="T16" fmla="*/ 44 w 44"/>
                  <a:gd name="T17" fmla="*/ 26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26"/>
                  <a:gd name="T29" fmla="*/ 44 w 44"/>
                  <a:gd name="T30" fmla="*/ 26 h 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26">
                    <a:moveTo>
                      <a:pt x="44" y="26"/>
                    </a:moveTo>
                    <a:lnTo>
                      <a:pt x="44" y="22"/>
                    </a:lnTo>
                    <a:lnTo>
                      <a:pt x="24" y="22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20" y="22"/>
                    </a:lnTo>
                    <a:lnTo>
                      <a:pt x="0" y="22"/>
                    </a:lnTo>
                    <a:lnTo>
                      <a:pt x="0" y="26"/>
                    </a:lnTo>
                    <a:lnTo>
                      <a:pt x="44" y="2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82" name="Freeform 5355"/>
              <p:cNvSpPr>
                <a:spLocks noChangeAspect="1"/>
              </p:cNvSpPr>
              <p:nvPr/>
            </p:nvSpPr>
            <p:spPr bwMode="auto">
              <a:xfrm>
                <a:off x="5048" y="2482"/>
                <a:ext cx="36" cy="56"/>
              </a:xfrm>
              <a:custGeom>
                <a:avLst/>
                <a:gdLst>
                  <a:gd name="T0" fmla="*/ 36 w 36"/>
                  <a:gd name="T1" fmla="*/ 50 h 56"/>
                  <a:gd name="T2" fmla="*/ 36 w 36"/>
                  <a:gd name="T3" fmla="*/ 56 h 56"/>
                  <a:gd name="T4" fmla="*/ 0 w 36"/>
                  <a:gd name="T5" fmla="*/ 56 h 56"/>
                  <a:gd name="T6" fmla="*/ 0 w 36"/>
                  <a:gd name="T7" fmla="*/ 54 h 56"/>
                  <a:gd name="T8" fmla="*/ 0 w 36"/>
                  <a:gd name="T9" fmla="*/ 52 h 56"/>
                  <a:gd name="T10" fmla="*/ 2 w 36"/>
                  <a:gd name="T11" fmla="*/ 48 h 56"/>
                  <a:gd name="T12" fmla="*/ 4 w 36"/>
                  <a:gd name="T13" fmla="*/ 44 h 56"/>
                  <a:gd name="T14" fmla="*/ 8 w 36"/>
                  <a:gd name="T15" fmla="*/ 40 h 56"/>
                  <a:gd name="T16" fmla="*/ 14 w 36"/>
                  <a:gd name="T17" fmla="*/ 36 h 56"/>
                  <a:gd name="T18" fmla="*/ 18 w 36"/>
                  <a:gd name="T19" fmla="*/ 30 h 56"/>
                  <a:gd name="T20" fmla="*/ 22 w 36"/>
                  <a:gd name="T21" fmla="*/ 26 h 56"/>
                  <a:gd name="T22" fmla="*/ 26 w 36"/>
                  <a:gd name="T23" fmla="*/ 24 h 56"/>
                  <a:gd name="T24" fmla="*/ 28 w 36"/>
                  <a:gd name="T25" fmla="*/ 20 h 56"/>
                  <a:gd name="T26" fmla="*/ 28 w 36"/>
                  <a:gd name="T27" fmla="*/ 16 h 56"/>
                  <a:gd name="T28" fmla="*/ 28 w 36"/>
                  <a:gd name="T29" fmla="*/ 12 h 56"/>
                  <a:gd name="T30" fmla="*/ 26 w 36"/>
                  <a:gd name="T31" fmla="*/ 8 h 56"/>
                  <a:gd name="T32" fmla="*/ 22 w 36"/>
                  <a:gd name="T33" fmla="*/ 6 h 56"/>
                  <a:gd name="T34" fmla="*/ 18 w 36"/>
                  <a:gd name="T35" fmla="*/ 6 h 56"/>
                  <a:gd name="T36" fmla="*/ 14 w 36"/>
                  <a:gd name="T37" fmla="*/ 6 h 56"/>
                  <a:gd name="T38" fmla="*/ 10 w 36"/>
                  <a:gd name="T39" fmla="*/ 8 h 56"/>
                  <a:gd name="T40" fmla="*/ 8 w 36"/>
                  <a:gd name="T41" fmla="*/ 12 h 56"/>
                  <a:gd name="T42" fmla="*/ 8 w 36"/>
                  <a:gd name="T43" fmla="*/ 16 h 56"/>
                  <a:gd name="T44" fmla="*/ 0 w 36"/>
                  <a:gd name="T45" fmla="*/ 16 h 56"/>
                  <a:gd name="T46" fmla="*/ 2 w 36"/>
                  <a:gd name="T47" fmla="*/ 8 h 56"/>
                  <a:gd name="T48" fmla="*/ 6 w 36"/>
                  <a:gd name="T49" fmla="*/ 4 h 56"/>
                  <a:gd name="T50" fmla="*/ 12 w 36"/>
                  <a:gd name="T51" fmla="*/ 0 h 56"/>
                  <a:gd name="T52" fmla="*/ 18 w 36"/>
                  <a:gd name="T53" fmla="*/ 0 h 56"/>
                  <a:gd name="T54" fmla="*/ 26 w 36"/>
                  <a:gd name="T55" fmla="*/ 0 h 56"/>
                  <a:gd name="T56" fmla="*/ 32 w 36"/>
                  <a:gd name="T57" fmla="*/ 4 h 56"/>
                  <a:gd name="T58" fmla="*/ 34 w 36"/>
                  <a:gd name="T59" fmla="*/ 10 h 56"/>
                  <a:gd name="T60" fmla="*/ 36 w 36"/>
                  <a:gd name="T61" fmla="*/ 16 h 56"/>
                  <a:gd name="T62" fmla="*/ 36 w 36"/>
                  <a:gd name="T63" fmla="*/ 18 h 56"/>
                  <a:gd name="T64" fmla="*/ 34 w 36"/>
                  <a:gd name="T65" fmla="*/ 22 h 56"/>
                  <a:gd name="T66" fmla="*/ 32 w 36"/>
                  <a:gd name="T67" fmla="*/ 26 h 56"/>
                  <a:gd name="T68" fmla="*/ 30 w 36"/>
                  <a:gd name="T69" fmla="*/ 28 h 56"/>
                  <a:gd name="T70" fmla="*/ 26 w 36"/>
                  <a:gd name="T71" fmla="*/ 34 h 56"/>
                  <a:gd name="T72" fmla="*/ 20 w 36"/>
                  <a:gd name="T73" fmla="*/ 38 h 56"/>
                  <a:gd name="T74" fmla="*/ 14 w 36"/>
                  <a:gd name="T75" fmla="*/ 42 h 56"/>
                  <a:gd name="T76" fmla="*/ 12 w 36"/>
                  <a:gd name="T77" fmla="*/ 46 h 56"/>
                  <a:gd name="T78" fmla="*/ 10 w 36"/>
                  <a:gd name="T79" fmla="*/ 48 h 56"/>
                  <a:gd name="T80" fmla="*/ 8 w 36"/>
                  <a:gd name="T81" fmla="*/ 50 h 56"/>
                  <a:gd name="T82" fmla="*/ 36 w 36"/>
                  <a:gd name="T83" fmla="*/ 50 h 5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36"/>
                  <a:gd name="T127" fmla="*/ 0 h 56"/>
                  <a:gd name="T128" fmla="*/ 36 w 36"/>
                  <a:gd name="T129" fmla="*/ 56 h 5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36" h="56">
                    <a:moveTo>
                      <a:pt x="36" y="50"/>
                    </a:moveTo>
                    <a:lnTo>
                      <a:pt x="36" y="56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2" y="48"/>
                    </a:lnTo>
                    <a:lnTo>
                      <a:pt x="4" y="44"/>
                    </a:lnTo>
                    <a:lnTo>
                      <a:pt x="8" y="40"/>
                    </a:lnTo>
                    <a:lnTo>
                      <a:pt x="14" y="36"/>
                    </a:lnTo>
                    <a:lnTo>
                      <a:pt x="18" y="30"/>
                    </a:lnTo>
                    <a:lnTo>
                      <a:pt x="22" y="26"/>
                    </a:lnTo>
                    <a:lnTo>
                      <a:pt x="26" y="24"/>
                    </a:lnTo>
                    <a:lnTo>
                      <a:pt x="28" y="20"/>
                    </a:lnTo>
                    <a:lnTo>
                      <a:pt x="28" y="16"/>
                    </a:lnTo>
                    <a:lnTo>
                      <a:pt x="28" y="12"/>
                    </a:lnTo>
                    <a:lnTo>
                      <a:pt x="26" y="8"/>
                    </a:lnTo>
                    <a:lnTo>
                      <a:pt x="22" y="6"/>
                    </a:lnTo>
                    <a:lnTo>
                      <a:pt x="18" y="6"/>
                    </a:lnTo>
                    <a:lnTo>
                      <a:pt x="14" y="6"/>
                    </a:lnTo>
                    <a:lnTo>
                      <a:pt x="10" y="8"/>
                    </a:lnTo>
                    <a:lnTo>
                      <a:pt x="8" y="12"/>
                    </a:lnTo>
                    <a:lnTo>
                      <a:pt x="8" y="16"/>
                    </a:lnTo>
                    <a:lnTo>
                      <a:pt x="0" y="16"/>
                    </a:lnTo>
                    <a:lnTo>
                      <a:pt x="2" y="8"/>
                    </a:lnTo>
                    <a:lnTo>
                      <a:pt x="6" y="4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6" y="0"/>
                    </a:lnTo>
                    <a:lnTo>
                      <a:pt x="32" y="4"/>
                    </a:lnTo>
                    <a:lnTo>
                      <a:pt x="34" y="10"/>
                    </a:lnTo>
                    <a:lnTo>
                      <a:pt x="36" y="16"/>
                    </a:lnTo>
                    <a:lnTo>
                      <a:pt x="36" y="18"/>
                    </a:lnTo>
                    <a:lnTo>
                      <a:pt x="34" y="22"/>
                    </a:lnTo>
                    <a:lnTo>
                      <a:pt x="32" y="26"/>
                    </a:lnTo>
                    <a:lnTo>
                      <a:pt x="30" y="28"/>
                    </a:lnTo>
                    <a:lnTo>
                      <a:pt x="26" y="34"/>
                    </a:lnTo>
                    <a:lnTo>
                      <a:pt x="20" y="38"/>
                    </a:lnTo>
                    <a:lnTo>
                      <a:pt x="14" y="42"/>
                    </a:lnTo>
                    <a:lnTo>
                      <a:pt x="12" y="46"/>
                    </a:lnTo>
                    <a:lnTo>
                      <a:pt x="10" y="48"/>
                    </a:lnTo>
                    <a:lnTo>
                      <a:pt x="8" y="50"/>
                    </a:lnTo>
                    <a:lnTo>
                      <a:pt x="36" y="5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83" name="Freeform 5356"/>
              <p:cNvSpPr>
                <a:spLocks noChangeAspect="1"/>
              </p:cNvSpPr>
              <p:nvPr/>
            </p:nvSpPr>
            <p:spPr bwMode="auto">
              <a:xfrm>
                <a:off x="5144" y="2516"/>
                <a:ext cx="28" cy="94"/>
              </a:xfrm>
              <a:custGeom>
                <a:avLst/>
                <a:gdLst>
                  <a:gd name="T0" fmla="*/ 28 w 28"/>
                  <a:gd name="T1" fmla="*/ 92 h 94"/>
                  <a:gd name="T2" fmla="*/ 16 w 28"/>
                  <a:gd name="T3" fmla="*/ 80 h 94"/>
                  <a:gd name="T4" fmla="*/ 10 w 28"/>
                  <a:gd name="T5" fmla="*/ 64 h 94"/>
                  <a:gd name="T6" fmla="*/ 10 w 28"/>
                  <a:gd name="T7" fmla="*/ 46 h 94"/>
                  <a:gd name="T8" fmla="*/ 10 w 28"/>
                  <a:gd name="T9" fmla="*/ 30 h 94"/>
                  <a:gd name="T10" fmla="*/ 16 w 28"/>
                  <a:gd name="T11" fmla="*/ 14 h 94"/>
                  <a:gd name="T12" fmla="*/ 28 w 28"/>
                  <a:gd name="T13" fmla="*/ 2 h 94"/>
                  <a:gd name="T14" fmla="*/ 26 w 28"/>
                  <a:gd name="T15" fmla="*/ 0 h 94"/>
                  <a:gd name="T16" fmla="*/ 22 w 28"/>
                  <a:gd name="T17" fmla="*/ 4 h 94"/>
                  <a:gd name="T18" fmla="*/ 18 w 28"/>
                  <a:gd name="T19" fmla="*/ 6 h 94"/>
                  <a:gd name="T20" fmla="*/ 8 w 28"/>
                  <a:gd name="T21" fmla="*/ 18 h 94"/>
                  <a:gd name="T22" fmla="*/ 2 w 28"/>
                  <a:gd name="T23" fmla="*/ 30 h 94"/>
                  <a:gd name="T24" fmla="*/ 0 w 28"/>
                  <a:gd name="T25" fmla="*/ 46 h 94"/>
                  <a:gd name="T26" fmla="*/ 2 w 28"/>
                  <a:gd name="T27" fmla="*/ 66 h 94"/>
                  <a:gd name="T28" fmla="*/ 10 w 28"/>
                  <a:gd name="T29" fmla="*/ 82 h 94"/>
                  <a:gd name="T30" fmla="*/ 26 w 28"/>
                  <a:gd name="T31" fmla="*/ 94 h 94"/>
                  <a:gd name="T32" fmla="*/ 28 w 28"/>
                  <a:gd name="T33" fmla="*/ 92 h 9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8"/>
                  <a:gd name="T52" fmla="*/ 0 h 94"/>
                  <a:gd name="T53" fmla="*/ 28 w 28"/>
                  <a:gd name="T54" fmla="*/ 94 h 9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8" h="94">
                    <a:moveTo>
                      <a:pt x="28" y="92"/>
                    </a:moveTo>
                    <a:lnTo>
                      <a:pt x="16" y="80"/>
                    </a:lnTo>
                    <a:lnTo>
                      <a:pt x="10" y="64"/>
                    </a:lnTo>
                    <a:lnTo>
                      <a:pt x="10" y="46"/>
                    </a:lnTo>
                    <a:lnTo>
                      <a:pt x="10" y="30"/>
                    </a:lnTo>
                    <a:lnTo>
                      <a:pt x="16" y="14"/>
                    </a:lnTo>
                    <a:lnTo>
                      <a:pt x="28" y="2"/>
                    </a:lnTo>
                    <a:lnTo>
                      <a:pt x="26" y="0"/>
                    </a:lnTo>
                    <a:lnTo>
                      <a:pt x="22" y="4"/>
                    </a:lnTo>
                    <a:lnTo>
                      <a:pt x="18" y="6"/>
                    </a:lnTo>
                    <a:lnTo>
                      <a:pt x="8" y="18"/>
                    </a:lnTo>
                    <a:lnTo>
                      <a:pt x="2" y="30"/>
                    </a:lnTo>
                    <a:lnTo>
                      <a:pt x="0" y="46"/>
                    </a:lnTo>
                    <a:lnTo>
                      <a:pt x="2" y="66"/>
                    </a:lnTo>
                    <a:lnTo>
                      <a:pt x="10" y="82"/>
                    </a:lnTo>
                    <a:lnTo>
                      <a:pt x="26" y="94"/>
                    </a:lnTo>
                    <a:lnTo>
                      <a:pt x="28" y="9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84" name="Freeform 5357"/>
              <p:cNvSpPr>
                <a:spLocks noChangeAspect="1"/>
              </p:cNvSpPr>
              <p:nvPr/>
            </p:nvSpPr>
            <p:spPr bwMode="auto">
              <a:xfrm>
                <a:off x="5180" y="2510"/>
                <a:ext cx="74" cy="82"/>
              </a:xfrm>
              <a:custGeom>
                <a:avLst/>
                <a:gdLst>
                  <a:gd name="T0" fmla="*/ 42 w 74"/>
                  <a:gd name="T1" fmla="*/ 50 h 82"/>
                  <a:gd name="T2" fmla="*/ 42 w 74"/>
                  <a:gd name="T3" fmla="*/ 40 h 82"/>
                  <a:gd name="T4" fmla="*/ 74 w 74"/>
                  <a:gd name="T5" fmla="*/ 40 h 82"/>
                  <a:gd name="T6" fmla="*/ 74 w 74"/>
                  <a:gd name="T7" fmla="*/ 70 h 82"/>
                  <a:gd name="T8" fmla="*/ 66 w 74"/>
                  <a:gd name="T9" fmla="*/ 76 h 82"/>
                  <a:gd name="T10" fmla="*/ 58 w 74"/>
                  <a:gd name="T11" fmla="*/ 80 h 82"/>
                  <a:gd name="T12" fmla="*/ 50 w 74"/>
                  <a:gd name="T13" fmla="*/ 82 h 82"/>
                  <a:gd name="T14" fmla="*/ 42 w 74"/>
                  <a:gd name="T15" fmla="*/ 82 h 82"/>
                  <a:gd name="T16" fmla="*/ 30 w 74"/>
                  <a:gd name="T17" fmla="*/ 82 h 82"/>
                  <a:gd name="T18" fmla="*/ 20 w 74"/>
                  <a:gd name="T19" fmla="*/ 78 h 82"/>
                  <a:gd name="T20" fmla="*/ 14 w 74"/>
                  <a:gd name="T21" fmla="*/ 74 h 82"/>
                  <a:gd name="T22" fmla="*/ 8 w 74"/>
                  <a:gd name="T23" fmla="*/ 68 h 82"/>
                  <a:gd name="T24" fmla="*/ 6 w 74"/>
                  <a:gd name="T25" fmla="*/ 62 h 82"/>
                  <a:gd name="T26" fmla="*/ 2 w 74"/>
                  <a:gd name="T27" fmla="*/ 52 h 82"/>
                  <a:gd name="T28" fmla="*/ 0 w 74"/>
                  <a:gd name="T29" fmla="*/ 42 h 82"/>
                  <a:gd name="T30" fmla="*/ 2 w 74"/>
                  <a:gd name="T31" fmla="*/ 30 h 82"/>
                  <a:gd name="T32" fmla="*/ 6 w 74"/>
                  <a:gd name="T33" fmla="*/ 20 h 82"/>
                  <a:gd name="T34" fmla="*/ 8 w 74"/>
                  <a:gd name="T35" fmla="*/ 14 h 82"/>
                  <a:gd name="T36" fmla="*/ 14 w 74"/>
                  <a:gd name="T37" fmla="*/ 8 h 82"/>
                  <a:gd name="T38" fmla="*/ 20 w 74"/>
                  <a:gd name="T39" fmla="*/ 4 h 82"/>
                  <a:gd name="T40" fmla="*/ 30 w 74"/>
                  <a:gd name="T41" fmla="*/ 0 h 82"/>
                  <a:gd name="T42" fmla="*/ 40 w 74"/>
                  <a:gd name="T43" fmla="*/ 0 h 82"/>
                  <a:gd name="T44" fmla="*/ 48 w 74"/>
                  <a:gd name="T45" fmla="*/ 0 h 82"/>
                  <a:gd name="T46" fmla="*/ 56 w 74"/>
                  <a:gd name="T47" fmla="*/ 2 h 82"/>
                  <a:gd name="T48" fmla="*/ 62 w 74"/>
                  <a:gd name="T49" fmla="*/ 6 h 82"/>
                  <a:gd name="T50" fmla="*/ 68 w 74"/>
                  <a:gd name="T51" fmla="*/ 10 h 82"/>
                  <a:gd name="T52" fmla="*/ 72 w 74"/>
                  <a:gd name="T53" fmla="*/ 16 h 82"/>
                  <a:gd name="T54" fmla="*/ 74 w 74"/>
                  <a:gd name="T55" fmla="*/ 24 h 82"/>
                  <a:gd name="T56" fmla="*/ 64 w 74"/>
                  <a:gd name="T57" fmla="*/ 26 h 82"/>
                  <a:gd name="T58" fmla="*/ 62 w 74"/>
                  <a:gd name="T59" fmla="*/ 20 h 82"/>
                  <a:gd name="T60" fmla="*/ 60 w 74"/>
                  <a:gd name="T61" fmla="*/ 16 h 82"/>
                  <a:gd name="T62" fmla="*/ 56 w 74"/>
                  <a:gd name="T63" fmla="*/ 14 h 82"/>
                  <a:gd name="T64" fmla="*/ 52 w 74"/>
                  <a:gd name="T65" fmla="*/ 10 h 82"/>
                  <a:gd name="T66" fmla="*/ 46 w 74"/>
                  <a:gd name="T67" fmla="*/ 10 h 82"/>
                  <a:gd name="T68" fmla="*/ 40 w 74"/>
                  <a:gd name="T69" fmla="*/ 8 h 82"/>
                  <a:gd name="T70" fmla="*/ 34 w 74"/>
                  <a:gd name="T71" fmla="*/ 10 h 82"/>
                  <a:gd name="T72" fmla="*/ 28 w 74"/>
                  <a:gd name="T73" fmla="*/ 12 h 82"/>
                  <a:gd name="T74" fmla="*/ 22 w 74"/>
                  <a:gd name="T75" fmla="*/ 14 h 82"/>
                  <a:gd name="T76" fmla="*/ 18 w 74"/>
                  <a:gd name="T77" fmla="*/ 16 h 82"/>
                  <a:gd name="T78" fmla="*/ 16 w 74"/>
                  <a:gd name="T79" fmla="*/ 20 h 82"/>
                  <a:gd name="T80" fmla="*/ 14 w 74"/>
                  <a:gd name="T81" fmla="*/ 24 h 82"/>
                  <a:gd name="T82" fmla="*/ 12 w 74"/>
                  <a:gd name="T83" fmla="*/ 32 h 82"/>
                  <a:gd name="T84" fmla="*/ 10 w 74"/>
                  <a:gd name="T85" fmla="*/ 40 h 82"/>
                  <a:gd name="T86" fmla="*/ 12 w 74"/>
                  <a:gd name="T87" fmla="*/ 50 h 82"/>
                  <a:gd name="T88" fmla="*/ 14 w 74"/>
                  <a:gd name="T89" fmla="*/ 58 h 82"/>
                  <a:gd name="T90" fmla="*/ 20 w 74"/>
                  <a:gd name="T91" fmla="*/ 66 h 82"/>
                  <a:gd name="T92" fmla="*/ 26 w 74"/>
                  <a:gd name="T93" fmla="*/ 70 h 82"/>
                  <a:gd name="T94" fmla="*/ 32 w 74"/>
                  <a:gd name="T95" fmla="*/ 72 h 82"/>
                  <a:gd name="T96" fmla="*/ 40 w 74"/>
                  <a:gd name="T97" fmla="*/ 74 h 82"/>
                  <a:gd name="T98" fmla="*/ 48 w 74"/>
                  <a:gd name="T99" fmla="*/ 72 h 82"/>
                  <a:gd name="T100" fmla="*/ 54 w 74"/>
                  <a:gd name="T101" fmla="*/ 70 h 82"/>
                  <a:gd name="T102" fmla="*/ 60 w 74"/>
                  <a:gd name="T103" fmla="*/ 68 h 82"/>
                  <a:gd name="T104" fmla="*/ 64 w 74"/>
                  <a:gd name="T105" fmla="*/ 64 h 82"/>
                  <a:gd name="T106" fmla="*/ 64 w 74"/>
                  <a:gd name="T107" fmla="*/ 50 h 82"/>
                  <a:gd name="T108" fmla="*/ 42 w 74"/>
                  <a:gd name="T109" fmla="*/ 50 h 8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74"/>
                  <a:gd name="T166" fmla="*/ 0 h 82"/>
                  <a:gd name="T167" fmla="*/ 74 w 74"/>
                  <a:gd name="T168" fmla="*/ 82 h 82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74" h="82">
                    <a:moveTo>
                      <a:pt x="42" y="50"/>
                    </a:moveTo>
                    <a:lnTo>
                      <a:pt x="42" y="40"/>
                    </a:lnTo>
                    <a:lnTo>
                      <a:pt x="74" y="40"/>
                    </a:lnTo>
                    <a:lnTo>
                      <a:pt x="74" y="70"/>
                    </a:lnTo>
                    <a:lnTo>
                      <a:pt x="66" y="76"/>
                    </a:lnTo>
                    <a:lnTo>
                      <a:pt x="58" y="80"/>
                    </a:lnTo>
                    <a:lnTo>
                      <a:pt x="50" y="82"/>
                    </a:lnTo>
                    <a:lnTo>
                      <a:pt x="42" y="82"/>
                    </a:lnTo>
                    <a:lnTo>
                      <a:pt x="30" y="82"/>
                    </a:lnTo>
                    <a:lnTo>
                      <a:pt x="20" y="78"/>
                    </a:lnTo>
                    <a:lnTo>
                      <a:pt x="14" y="74"/>
                    </a:lnTo>
                    <a:lnTo>
                      <a:pt x="8" y="68"/>
                    </a:lnTo>
                    <a:lnTo>
                      <a:pt x="6" y="62"/>
                    </a:lnTo>
                    <a:lnTo>
                      <a:pt x="2" y="52"/>
                    </a:lnTo>
                    <a:lnTo>
                      <a:pt x="0" y="42"/>
                    </a:lnTo>
                    <a:lnTo>
                      <a:pt x="2" y="30"/>
                    </a:lnTo>
                    <a:lnTo>
                      <a:pt x="6" y="20"/>
                    </a:lnTo>
                    <a:lnTo>
                      <a:pt x="8" y="14"/>
                    </a:lnTo>
                    <a:lnTo>
                      <a:pt x="14" y="8"/>
                    </a:lnTo>
                    <a:lnTo>
                      <a:pt x="20" y="4"/>
                    </a:lnTo>
                    <a:lnTo>
                      <a:pt x="30" y="0"/>
                    </a:lnTo>
                    <a:lnTo>
                      <a:pt x="40" y="0"/>
                    </a:lnTo>
                    <a:lnTo>
                      <a:pt x="48" y="0"/>
                    </a:lnTo>
                    <a:lnTo>
                      <a:pt x="56" y="2"/>
                    </a:lnTo>
                    <a:lnTo>
                      <a:pt x="62" y="6"/>
                    </a:lnTo>
                    <a:lnTo>
                      <a:pt x="68" y="10"/>
                    </a:lnTo>
                    <a:lnTo>
                      <a:pt x="72" y="16"/>
                    </a:lnTo>
                    <a:lnTo>
                      <a:pt x="74" y="24"/>
                    </a:lnTo>
                    <a:lnTo>
                      <a:pt x="64" y="26"/>
                    </a:lnTo>
                    <a:lnTo>
                      <a:pt x="62" y="20"/>
                    </a:lnTo>
                    <a:lnTo>
                      <a:pt x="60" y="16"/>
                    </a:lnTo>
                    <a:lnTo>
                      <a:pt x="56" y="14"/>
                    </a:lnTo>
                    <a:lnTo>
                      <a:pt x="52" y="10"/>
                    </a:lnTo>
                    <a:lnTo>
                      <a:pt x="46" y="10"/>
                    </a:lnTo>
                    <a:lnTo>
                      <a:pt x="40" y="8"/>
                    </a:lnTo>
                    <a:lnTo>
                      <a:pt x="34" y="10"/>
                    </a:lnTo>
                    <a:lnTo>
                      <a:pt x="28" y="12"/>
                    </a:lnTo>
                    <a:lnTo>
                      <a:pt x="22" y="14"/>
                    </a:lnTo>
                    <a:lnTo>
                      <a:pt x="18" y="16"/>
                    </a:lnTo>
                    <a:lnTo>
                      <a:pt x="16" y="20"/>
                    </a:lnTo>
                    <a:lnTo>
                      <a:pt x="14" y="24"/>
                    </a:lnTo>
                    <a:lnTo>
                      <a:pt x="12" y="32"/>
                    </a:lnTo>
                    <a:lnTo>
                      <a:pt x="10" y="40"/>
                    </a:lnTo>
                    <a:lnTo>
                      <a:pt x="12" y="50"/>
                    </a:lnTo>
                    <a:lnTo>
                      <a:pt x="14" y="58"/>
                    </a:lnTo>
                    <a:lnTo>
                      <a:pt x="20" y="66"/>
                    </a:lnTo>
                    <a:lnTo>
                      <a:pt x="26" y="70"/>
                    </a:lnTo>
                    <a:lnTo>
                      <a:pt x="32" y="72"/>
                    </a:lnTo>
                    <a:lnTo>
                      <a:pt x="40" y="74"/>
                    </a:lnTo>
                    <a:lnTo>
                      <a:pt x="48" y="72"/>
                    </a:lnTo>
                    <a:lnTo>
                      <a:pt x="54" y="70"/>
                    </a:lnTo>
                    <a:lnTo>
                      <a:pt x="60" y="68"/>
                    </a:lnTo>
                    <a:lnTo>
                      <a:pt x="64" y="64"/>
                    </a:lnTo>
                    <a:lnTo>
                      <a:pt x="64" y="50"/>
                    </a:lnTo>
                    <a:lnTo>
                      <a:pt x="42" y="5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85" name="Freeform 5358"/>
              <p:cNvSpPr>
                <a:spLocks noChangeAspect="1" noEditPoints="1"/>
              </p:cNvSpPr>
              <p:nvPr/>
            </p:nvSpPr>
            <p:spPr bwMode="auto">
              <a:xfrm>
                <a:off x="5266" y="2532"/>
                <a:ext cx="54" cy="60"/>
              </a:xfrm>
              <a:custGeom>
                <a:avLst/>
                <a:gdLst>
                  <a:gd name="T0" fmla="*/ 42 w 54"/>
                  <a:gd name="T1" fmla="*/ 42 h 60"/>
                  <a:gd name="T2" fmla="*/ 52 w 54"/>
                  <a:gd name="T3" fmla="*/ 42 h 60"/>
                  <a:gd name="T4" fmla="*/ 50 w 54"/>
                  <a:gd name="T5" fmla="*/ 50 h 60"/>
                  <a:gd name="T6" fmla="*/ 44 w 54"/>
                  <a:gd name="T7" fmla="*/ 56 h 60"/>
                  <a:gd name="T8" fmla="*/ 38 w 54"/>
                  <a:gd name="T9" fmla="*/ 58 h 60"/>
                  <a:gd name="T10" fmla="*/ 34 w 54"/>
                  <a:gd name="T11" fmla="*/ 60 h 60"/>
                  <a:gd name="T12" fmla="*/ 28 w 54"/>
                  <a:gd name="T13" fmla="*/ 60 h 60"/>
                  <a:gd name="T14" fmla="*/ 20 w 54"/>
                  <a:gd name="T15" fmla="*/ 60 h 60"/>
                  <a:gd name="T16" fmla="*/ 12 w 54"/>
                  <a:gd name="T17" fmla="*/ 56 h 60"/>
                  <a:gd name="T18" fmla="*/ 6 w 54"/>
                  <a:gd name="T19" fmla="*/ 52 h 60"/>
                  <a:gd name="T20" fmla="*/ 2 w 54"/>
                  <a:gd name="T21" fmla="*/ 46 h 60"/>
                  <a:gd name="T22" fmla="*/ 0 w 54"/>
                  <a:gd name="T23" fmla="*/ 40 h 60"/>
                  <a:gd name="T24" fmla="*/ 0 w 54"/>
                  <a:gd name="T25" fmla="*/ 30 h 60"/>
                  <a:gd name="T26" fmla="*/ 0 w 54"/>
                  <a:gd name="T27" fmla="*/ 22 h 60"/>
                  <a:gd name="T28" fmla="*/ 2 w 54"/>
                  <a:gd name="T29" fmla="*/ 14 h 60"/>
                  <a:gd name="T30" fmla="*/ 6 w 54"/>
                  <a:gd name="T31" fmla="*/ 8 h 60"/>
                  <a:gd name="T32" fmla="*/ 12 w 54"/>
                  <a:gd name="T33" fmla="*/ 4 h 60"/>
                  <a:gd name="T34" fmla="*/ 18 w 54"/>
                  <a:gd name="T35" fmla="*/ 0 h 60"/>
                  <a:gd name="T36" fmla="*/ 26 w 54"/>
                  <a:gd name="T37" fmla="*/ 0 h 60"/>
                  <a:gd name="T38" fmla="*/ 34 w 54"/>
                  <a:gd name="T39" fmla="*/ 0 h 60"/>
                  <a:gd name="T40" fmla="*/ 40 w 54"/>
                  <a:gd name="T41" fmla="*/ 4 h 60"/>
                  <a:gd name="T42" fmla="*/ 46 w 54"/>
                  <a:gd name="T43" fmla="*/ 8 h 60"/>
                  <a:gd name="T44" fmla="*/ 50 w 54"/>
                  <a:gd name="T45" fmla="*/ 14 h 60"/>
                  <a:gd name="T46" fmla="*/ 52 w 54"/>
                  <a:gd name="T47" fmla="*/ 20 h 60"/>
                  <a:gd name="T48" fmla="*/ 54 w 54"/>
                  <a:gd name="T49" fmla="*/ 30 h 60"/>
                  <a:gd name="T50" fmla="*/ 52 w 54"/>
                  <a:gd name="T51" fmla="*/ 30 h 60"/>
                  <a:gd name="T52" fmla="*/ 52 w 54"/>
                  <a:gd name="T53" fmla="*/ 32 h 60"/>
                  <a:gd name="T54" fmla="*/ 10 w 54"/>
                  <a:gd name="T55" fmla="*/ 32 h 60"/>
                  <a:gd name="T56" fmla="*/ 10 w 54"/>
                  <a:gd name="T57" fmla="*/ 38 h 60"/>
                  <a:gd name="T58" fmla="*/ 12 w 54"/>
                  <a:gd name="T59" fmla="*/ 42 h 60"/>
                  <a:gd name="T60" fmla="*/ 16 w 54"/>
                  <a:gd name="T61" fmla="*/ 46 h 60"/>
                  <a:gd name="T62" fmla="*/ 20 w 54"/>
                  <a:gd name="T63" fmla="*/ 50 h 60"/>
                  <a:gd name="T64" fmla="*/ 28 w 54"/>
                  <a:gd name="T65" fmla="*/ 52 h 60"/>
                  <a:gd name="T66" fmla="*/ 32 w 54"/>
                  <a:gd name="T67" fmla="*/ 50 h 60"/>
                  <a:gd name="T68" fmla="*/ 36 w 54"/>
                  <a:gd name="T69" fmla="*/ 48 h 60"/>
                  <a:gd name="T70" fmla="*/ 40 w 54"/>
                  <a:gd name="T71" fmla="*/ 46 h 60"/>
                  <a:gd name="T72" fmla="*/ 42 w 54"/>
                  <a:gd name="T73" fmla="*/ 42 h 60"/>
                  <a:gd name="T74" fmla="*/ 10 w 54"/>
                  <a:gd name="T75" fmla="*/ 24 h 60"/>
                  <a:gd name="T76" fmla="*/ 42 w 54"/>
                  <a:gd name="T77" fmla="*/ 24 h 60"/>
                  <a:gd name="T78" fmla="*/ 42 w 54"/>
                  <a:gd name="T79" fmla="*/ 18 h 60"/>
                  <a:gd name="T80" fmla="*/ 38 w 54"/>
                  <a:gd name="T81" fmla="*/ 14 h 60"/>
                  <a:gd name="T82" fmla="*/ 34 w 54"/>
                  <a:gd name="T83" fmla="*/ 10 h 60"/>
                  <a:gd name="T84" fmla="*/ 26 w 54"/>
                  <a:gd name="T85" fmla="*/ 10 h 60"/>
                  <a:gd name="T86" fmla="*/ 20 w 54"/>
                  <a:gd name="T87" fmla="*/ 10 h 60"/>
                  <a:gd name="T88" fmla="*/ 14 w 54"/>
                  <a:gd name="T89" fmla="*/ 12 h 60"/>
                  <a:gd name="T90" fmla="*/ 12 w 54"/>
                  <a:gd name="T91" fmla="*/ 18 h 60"/>
                  <a:gd name="T92" fmla="*/ 10 w 54"/>
                  <a:gd name="T93" fmla="*/ 24 h 6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54"/>
                  <a:gd name="T142" fmla="*/ 0 h 60"/>
                  <a:gd name="T143" fmla="*/ 54 w 54"/>
                  <a:gd name="T144" fmla="*/ 60 h 6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54" h="60">
                    <a:moveTo>
                      <a:pt x="42" y="42"/>
                    </a:moveTo>
                    <a:lnTo>
                      <a:pt x="52" y="42"/>
                    </a:lnTo>
                    <a:lnTo>
                      <a:pt x="50" y="50"/>
                    </a:lnTo>
                    <a:lnTo>
                      <a:pt x="44" y="56"/>
                    </a:lnTo>
                    <a:lnTo>
                      <a:pt x="38" y="58"/>
                    </a:lnTo>
                    <a:lnTo>
                      <a:pt x="34" y="60"/>
                    </a:lnTo>
                    <a:lnTo>
                      <a:pt x="28" y="60"/>
                    </a:lnTo>
                    <a:lnTo>
                      <a:pt x="20" y="60"/>
                    </a:lnTo>
                    <a:lnTo>
                      <a:pt x="12" y="56"/>
                    </a:lnTo>
                    <a:lnTo>
                      <a:pt x="6" y="52"/>
                    </a:lnTo>
                    <a:lnTo>
                      <a:pt x="2" y="46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22"/>
                    </a:lnTo>
                    <a:lnTo>
                      <a:pt x="2" y="14"/>
                    </a:lnTo>
                    <a:lnTo>
                      <a:pt x="6" y="8"/>
                    </a:lnTo>
                    <a:lnTo>
                      <a:pt x="12" y="4"/>
                    </a:lnTo>
                    <a:lnTo>
                      <a:pt x="18" y="0"/>
                    </a:lnTo>
                    <a:lnTo>
                      <a:pt x="26" y="0"/>
                    </a:lnTo>
                    <a:lnTo>
                      <a:pt x="34" y="0"/>
                    </a:lnTo>
                    <a:lnTo>
                      <a:pt x="40" y="4"/>
                    </a:lnTo>
                    <a:lnTo>
                      <a:pt x="46" y="8"/>
                    </a:lnTo>
                    <a:lnTo>
                      <a:pt x="50" y="14"/>
                    </a:lnTo>
                    <a:lnTo>
                      <a:pt x="52" y="20"/>
                    </a:lnTo>
                    <a:lnTo>
                      <a:pt x="54" y="30"/>
                    </a:lnTo>
                    <a:lnTo>
                      <a:pt x="52" y="30"/>
                    </a:lnTo>
                    <a:lnTo>
                      <a:pt x="52" y="32"/>
                    </a:lnTo>
                    <a:lnTo>
                      <a:pt x="10" y="32"/>
                    </a:lnTo>
                    <a:lnTo>
                      <a:pt x="10" y="38"/>
                    </a:lnTo>
                    <a:lnTo>
                      <a:pt x="12" y="42"/>
                    </a:lnTo>
                    <a:lnTo>
                      <a:pt x="16" y="46"/>
                    </a:lnTo>
                    <a:lnTo>
                      <a:pt x="20" y="50"/>
                    </a:lnTo>
                    <a:lnTo>
                      <a:pt x="28" y="52"/>
                    </a:lnTo>
                    <a:lnTo>
                      <a:pt x="32" y="50"/>
                    </a:lnTo>
                    <a:lnTo>
                      <a:pt x="36" y="48"/>
                    </a:lnTo>
                    <a:lnTo>
                      <a:pt x="40" y="46"/>
                    </a:lnTo>
                    <a:lnTo>
                      <a:pt x="42" y="42"/>
                    </a:lnTo>
                    <a:close/>
                    <a:moveTo>
                      <a:pt x="10" y="24"/>
                    </a:moveTo>
                    <a:lnTo>
                      <a:pt x="42" y="24"/>
                    </a:lnTo>
                    <a:lnTo>
                      <a:pt x="42" y="18"/>
                    </a:lnTo>
                    <a:lnTo>
                      <a:pt x="38" y="14"/>
                    </a:lnTo>
                    <a:lnTo>
                      <a:pt x="34" y="10"/>
                    </a:lnTo>
                    <a:lnTo>
                      <a:pt x="26" y="10"/>
                    </a:lnTo>
                    <a:lnTo>
                      <a:pt x="20" y="10"/>
                    </a:lnTo>
                    <a:lnTo>
                      <a:pt x="14" y="12"/>
                    </a:lnTo>
                    <a:lnTo>
                      <a:pt x="12" y="18"/>
                    </a:lnTo>
                    <a:lnTo>
                      <a:pt x="10" y="2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86" name="Freeform 5359"/>
              <p:cNvSpPr>
                <a:spLocks noChangeAspect="1"/>
              </p:cNvSpPr>
              <p:nvPr/>
            </p:nvSpPr>
            <p:spPr bwMode="auto">
              <a:xfrm>
                <a:off x="5324" y="2510"/>
                <a:ext cx="76" cy="82"/>
              </a:xfrm>
              <a:custGeom>
                <a:avLst/>
                <a:gdLst>
                  <a:gd name="T0" fmla="*/ 32 w 76"/>
                  <a:gd name="T1" fmla="*/ 82 h 82"/>
                  <a:gd name="T2" fmla="*/ 0 w 76"/>
                  <a:gd name="T3" fmla="*/ 0 h 82"/>
                  <a:gd name="T4" fmla="*/ 12 w 76"/>
                  <a:gd name="T5" fmla="*/ 0 h 82"/>
                  <a:gd name="T6" fmla="*/ 34 w 76"/>
                  <a:gd name="T7" fmla="*/ 58 h 82"/>
                  <a:gd name="T8" fmla="*/ 36 w 76"/>
                  <a:gd name="T9" fmla="*/ 66 h 82"/>
                  <a:gd name="T10" fmla="*/ 38 w 76"/>
                  <a:gd name="T11" fmla="*/ 72 h 82"/>
                  <a:gd name="T12" fmla="*/ 40 w 76"/>
                  <a:gd name="T13" fmla="*/ 64 h 82"/>
                  <a:gd name="T14" fmla="*/ 42 w 76"/>
                  <a:gd name="T15" fmla="*/ 58 h 82"/>
                  <a:gd name="T16" fmla="*/ 64 w 76"/>
                  <a:gd name="T17" fmla="*/ 0 h 82"/>
                  <a:gd name="T18" fmla="*/ 76 w 76"/>
                  <a:gd name="T19" fmla="*/ 0 h 82"/>
                  <a:gd name="T20" fmla="*/ 44 w 76"/>
                  <a:gd name="T21" fmla="*/ 82 h 82"/>
                  <a:gd name="T22" fmla="*/ 32 w 76"/>
                  <a:gd name="T23" fmla="*/ 82 h 8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6"/>
                  <a:gd name="T37" fmla="*/ 0 h 82"/>
                  <a:gd name="T38" fmla="*/ 76 w 76"/>
                  <a:gd name="T39" fmla="*/ 82 h 8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6" h="82">
                    <a:moveTo>
                      <a:pt x="32" y="82"/>
                    </a:moveTo>
                    <a:lnTo>
                      <a:pt x="0" y="0"/>
                    </a:lnTo>
                    <a:lnTo>
                      <a:pt x="12" y="0"/>
                    </a:lnTo>
                    <a:lnTo>
                      <a:pt x="34" y="58"/>
                    </a:lnTo>
                    <a:lnTo>
                      <a:pt x="36" y="66"/>
                    </a:lnTo>
                    <a:lnTo>
                      <a:pt x="38" y="72"/>
                    </a:lnTo>
                    <a:lnTo>
                      <a:pt x="40" y="64"/>
                    </a:lnTo>
                    <a:lnTo>
                      <a:pt x="42" y="58"/>
                    </a:lnTo>
                    <a:lnTo>
                      <a:pt x="64" y="0"/>
                    </a:lnTo>
                    <a:lnTo>
                      <a:pt x="76" y="0"/>
                    </a:lnTo>
                    <a:lnTo>
                      <a:pt x="44" y="82"/>
                    </a:lnTo>
                    <a:lnTo>
                      <a:pt x="32" y="8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87" name="Freeform 5360"/>
              <p:cNvSpPr>
                <a:spLocks noChangeAspect="1"/>
              </p:cNvSpPr>
              <p:nvPr/>
            </p:nvSpPr>
            <p:spPr bwMode="auto">
              <a:xfrm>
                <a:off x="5400" y="2482"/>
                <a:ext cx="38" cy="56"/>
              </a:xfrm>
              <a:custGeom>
                <a:avLst/>
                <a:gdLst>
                  <a:gd name="T0" fmla="*/ 38 w 38"/>
                  <a:gd name="T1" fmla="*/ 50 h 56"/>
                  <a:gd name="T2" fmla="*/ 38 w 38"/>
                  <a:gd name="T3" fmla="*/ 56 h 56"/>
                  <a:gd name="T4" fmla="*/ 0 w 38"/>
                  <a:gd name="T5" fmla="*/ 56 h 56"/>
                  <a:gd name="T6" fmla="*/ 0 w 38"/>
                  <a:gd name="T7" fmla="*/ 54 h 56"/>
                  <a:gd name="T8" fmla="*/ 2 w 38"/>
                  <a:gd name="T9" fmla="*/ 52 h 56"/>
                  <a:gd name="T10" fmla="*/ 2 w 38"/>
                  <a:gd name="T11" fmla="*/ 48 h 56"/>
                  <a:gd name="T12" fmla="*/ 6 w 38"/>
                  <a:gd name="T13" fmla="*/ 44 h 56"/>
                  <a:gd name="T14" fmla="*/ 8 w 38"/>
                  <a:gd name="T15" fmla="*/ 40 h 56"/>
                  <a:gd name="T16" fmla="*/ 14 w 38"/>
                  <a:gd name="T17" fmla="*/ 36 h 56"/>
                  <a:gd name="T18" fmla="*/ 20 w 38"/>
                  <a:gd name="T19" fmla="*/ 30 h 56"/>
                  <a:gd name="T20" fmla="*/ 24 w 38"/>
                  <a:gd name="T21" fmla="*/ 26 h 56"/>
                  <a:gd name="T22" fmla="*/ 26 w 38"/>
                  <a:gd name="T23" fmla="*/ 24 h 56"/>
                  <a:gd name="T24" fmla="*/ 28 w 38"/>
                  <a:gd name="T25" fmla="*/ 20 h 56"/>
                  <a:gd name="T26" fmla="*/ 30 w 38"/>
                  <a:gd name="T27" fmla="*/ 16 h 56"/>
                  <a:gd name="T28" fmla="*/ 28 w 38"/>
                  <a:gd name="T29" fmla="*/ 12 h 56"/>
                  <a:gd name="T30" fmla="*/ 26 w 38"/>
                  <a:gd name="T31" fmla="*/ 8 h 56"/>
                  <a:gd name="T32" fmla="*/ 24 w 38"/>
                  <a:gd name="T33" fmla="*/ 6 h 56"/>
                  <a:gd name="T34" fmla="*/ 20 w 38"/>
                  <a:gd name="T35" fmla="*/ 6 h 56"/>
                  <a:gd name="T36" fmla="*/ 14 w 38"/>
                  <a:gd name="T37" fmla="*/ 6 h 56"/>
                  <a:gd name="T38" fmla="*/ 12 w 38"/>
                  <a:gd name="T39" fmla="*/ 8 h 56"/>
                  <a:gd name="T40" fmla="*/ 10 w 38"/>
                  <a:gd name="T41" fmla="*/ 12 h 56"/>
                  <a:gd name="T42" fmla="*/ 8 w 38"/>
                  <a:gd name="T43" fmla="*/ 16 h 56"/>
                  <a:gd name="T44" fmla="*/ 2 w 38"/>
                  <a:gd name="T45" fmla="*/ 16 h 56"/>
                  <a:gd name="T46" fmla="*/ 2 w 38"/>
                  <a:gd name="T47" fmla="*/ 8 h 56"/>
                  <a:gd name="T48" fmla="*/ 6 w 38"/>
                  <a:gd name="T49" fmla="*/ 4 h 56"/>
                  <a:gd name="T50" fmla="*/ 12 w 38"/>
                  <a:gd name="T51" fmla="*/ 0 h 56"/>
                  <a:gd name="T52" fmla="*/ 20 w 38"/>
                  <a:gd name="T53" fmla="*/ 0 h 56"/>
                  <a:gd name="T54" fmla="*/ 26 w 38"/>
                  <a:gd name="T55" fmla="*/ 0 h 56"/>
                  <a:gd name="T56" fmla="*/ 32 w 38"/>
                  <a:gd name="T57" fmla="*/ 4 h 56"/>
                  <a:gd name="T58" fmla="*/ 36 w 38"/>
                  <a:gd name="T59" fmla="*/ 10 h 56"/>
                  <a:gd name="T60" fmla="*/ 36 w 38"/>
                  <a:gd name="T61" fmla="*/ 16 h 56"/>
                  <a:gd name="T62" fmla="*/ 36 w 38"/>
                  <a:gd name="T63" fmla="*/ 18 h 56"/>
                  <a:gd name="T64" fmla="*/ 36 w 38"/>
                  <a:gd name="T65" fmla="*/ 22 h 56"/>
                  <a:gd name="T66" fmla="*/ 34 w 38"/>
                  <a:gd name="T67" fmla="*/ 26 h 56"/>
                  <a:gd name="T68" fmla="*/ 32 w 38"/>
                  <a:gd name="T69" fmla="*/ 28 h 56"/>
                  <a:gd name="T70" fmla="*/ 28 w 38"/>
                  <a:gd name="T71" fmla="*/ 34 h 56"/>
                  <a:gd name="T72" fmla="*/ 22 w 38"/>
                  <a:gd name="T73" fmla="*/ 38 h 56"/>
                  <a:gd name="T74" fmla="*/ 16 w 38"/>
                  <a:gd name="T75" fmla="*/ 42 h 56"/>
                  <a:gd name="T76" fmla="*/ 12 w 38"/>
                  <a:gd name="T77" fmla="*/ 46 h 56"/>
                  <a:gd name="T78" fmla="*/ 12 w 38"/>
                  <a:gd name="T79" fmla="*/ 48 h 56"/>
                  <a:gd name="T80" fmla="*/ 10 w 38"/>
                  <a:gd name="T81" fmla="*/ 50 h 56"/>
                  <a:gd name="T82" fmla="*/ 38 w 38"/>
                  <a:gd name="T83" fmla="*/ 50 h 5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38"/>
                  <a:gd name="T127" fmla="*/ 0 h 56"/>
                  <a:gd name="T128" fmla="*/ 38 w 38"/>
                  <a:gd name="T129" fmla="*/ 56 h 5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38" h="56">
                    <a:moveTo>
                      <a:pt x="38" y="50"/>
                    </a:moveTo>
                    <a:lnTo>
                      <a:pt x="38" y="56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2" y="52"/>
                    </a:lnTo>
                    <a:lnTo>
                      <a:pt x="2" y="48"/>
                    </a:lnTo>
                    <a:lnTo>
                      <a:pt x="6" y="44"/>
                    </a:lnTo>
                    <a:lnTo>
                      <a:pt x="8" y="40"/>
                    </a:lnTo>
                    <a:lnTo>
                      <a:pt x="14" y="36"/>
                    </a:lnTo>
                    <a:lnTo>
                      <a:pt x="20" y="30"/>
                    </a:lnTo>
                    <a:lnTo>
                      <a:pt x="24" y="26"/>
                    </a:lnTo>
                    <a:lnTo>
                      <a:pt x="26" y="24"/>
                    </a:lnTo>
                    <a:lnTo>
                      <a:pt x="28" y="20"/>
                    </a:lnTo>
                    <a:lnTo>
                      <a:pt x="30" y="16"/>
                    </a:lnTo>
                    <a:lnTo>
                      <a:pt x="28" y="12"/>
                    </a:lnTo>
                    <a:lnTo>
                      <a:pt x="26" y="8"/>
                    </a:lnTo>
                    <a:lnTo>
                      <a:pt x="24" y="6"/>
                    </a:lnTo>
                    <a:lnTo>
                      <a:pt x="20" y="6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10" y="12"/>
                    </a:lnTo>
                    <a:lnTo>
                      <a:pt x="8" y="16"/>
                    </a:lnTo>
                    <a:lnTo>
                      <a:pt x="2" y="16"/>
                    </a:lnTo>
                    <a:lnTo>
                      <a:pt x="2" y="8"/>
                    </a:lnTo>
                    <a:lnTo>
                      <a:pt x="6" y="4"/>
                    </a:lnTo>
                    <a:lnTo>
                      <a:pt x="12" y="0"/>
                    </a:lnTo>
                    <a:lnTo>
                      <a:pt x="20" y="0"/>
                    </a:lnTo>
                    <a:lnTo>
                      <a:pt x="26" y="0"/>
                    </a:lnTo>
                    <a:lnTo>
                      <a:pt x="32" y="4"/>
                    </a:lnTo>
                    <a:lnTo>
                      <a:pt x="36" y="10"/>
                    </a:lnTo>
                    <a:lnTo>
                      <a:pt x="36" y="16"/>
                    </a:lnTo>
                    <a:lnTo>
                      <a:pt x="36" y="18"/>
                    </a:lnTo>
                    <a:lnTo>
                      <a:pt x="36" y="22"/>
                    </a:lnTo>
                    <a:lnTo>
                      <a:pt x="34" y="26"/>
                    </a:lnTo>
                    <a:lnTo>
                      <a:pt x="32" y="28"/>
                    </a:lnTo>
                    <a:lnTo>
                      <a:pt x="28" y="34"/>
                    </a:lnTo>
                    <a:lnTo>
                      <a:pt x="22" y="38"/>
                    </a:lnTo>
                    <a:lnTo>
                      <a:pt x="16" y="42"/>
                    </a:lnTo>
                    <a:lnTo>
                      <a:pt x="12" y="46"/>
                    </a:lnTo>
                    <a:lnTo>
                      <a:pt x="12" y="48"/>
                    </a:lnTo>
                    <a:lnTo>
                      <a:pt x="10" y="50"/>
                    </a:lnTo>
                    <a:lnTo>
                      <a:pt x="38" y="5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20787" name="Freeform 5362"/>
            <p:cNvSpPr>
              <a:spLocks noChangeAspect="1"/>
            </p:cNvSpPr>
            <p:nvPr/>
          </p:nvSpPr>
          <p:spPr bwMode="auto">
            <a:xfrm>
              <a:off x="5454" y="2516"/>
              <a:ext cx="28" cy="94"/>
            </a:xfrm>
            <a:custGeom>
              <a:avLst/>
              <a:gdLst>
                <a:gd name="T0" fmla="*/ 28 w 28"/>
                <a:gd name="T1" fmla="*/ 46 h 94"/>
                <a:gd name="T2" fmla="*/ 26 w 28"/>
                <a:gd name="T3" fmla="*/ 30 h 94"/>
                <a:gd name="T4" fmla="*/ 20 w 28"/>
                <a:gd name="T5" fmla="*/ 18 h 94"/>
                <a:gd name="T6" fmla="*/ 10 w 28"/>
                <a:gd name="T7" fmla="*/ 6 h 94"/>
                <a:gd name="T8" fmla="*/ 6 w 28"/>
                <a:gd name="T9" fmla="*/ 4 h 94"/>
                <a:gd name="T10" fmla="*/ 2 w 28"/>
                <a:gd name="T11" fmla="*/ 0 h 94"/>
                <a:gd name="T12" fmla="*/ 0 w 28"/>
                <a:gd name="T13" fmla="*/ 2 h 94"/>
                <a:gd name="T14" fmla="*/ 12 w 28"/>
                <a:gd name="T15" fmla="*/ 14 h 94"/>
                <a:gd name="T16" fmla="*/ 16 w 28"/>
                <a:gd name="T17" fmla="*/ 30 h 94"/>
                <a:gd name="T18" fmla="*/ 18 w 28"/>
                <a:gd name="T19" fmla="*/ 46 h 94"/>
                <a:gd name="T20" fmla="*/ 18 w 28"/>
                <a:gd name="T21" fmla="*/ 64 h 94"/>
                <a:gd name="T22" fmla="*/ 12 w 28"/>
                <a:gd name="T23" fmla="*/ 80 h 94"/>
                <a:gd name="T24" fmla="*/ 0 w 28"/>
                <a:gd name="T25" fmla="*/ 92 h 94"/>
                <a:gd name="T26" fmla="*/ 2 w 28"/>
                <a:gd name="T27" fmla="*/ 94 h 94"/>
                <a:gd name="T28" fmla="*/ 16 w 28"/>
                <a:gd name="T29" fmla="*/ 82 h 94"/>
                <a:gd name="T30" fmla="*/ 24 w 28"/>
                <a:gd name="T31" fmla="*/ 66 h 94"/>
                <a:gd name="T32" fmla="*/ 28 w 28"/>
                <a:gd name="T33" fmla="*/ 46 h 9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94"/>
                <a:gd name="T53" fmla="*/ 28 w 28"/>
                <a:gd name="T54" fmla="*/ 94 h 9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94">
                  <a:moveTo>
                    <a:pt x="28" y="46"/>
                  </a:moveTo>
                  <a:lnTo>
                    <a:pt x="26" y="30"/>
                  </a:lnTo>
                  <a:lnTo>
                    <a:pt x="20" y="18"/>
                  </a:lnTo>
                  <a:lnTo>
                    <a:pt x="10" y="6"/>
                  </a:lnTo>
                  <a:lnTo>
                    <a:pt x="6" y="4"/>
                  </a:lnTo>
                  <a:lnTo>
                    <a:pt x="2" y="0"/>
                  </a:lnTo>
                  <a:lnTo>
                    <a:pt x="0" y="2"/>
                  </a:lnTo>
                  <a:lnTo>
                    <a:pt x="12" y="14"/>
                  </a:lnTo>
                  <a:lnTo>
                    <a:pt x="16" y="30"/>
                  </a:lnTo>
                  <a:lnTo>
                    <a:pt x="18" y="46"/>
                  </a:lnTo>
                  <a:lnTo>
                    <a:pt x="18" y="64"/>
                  </a:lnTo>
                  <a:lnTo>
                    <a:pt x="12" y="80"/>
                  </a:lnTo>
                  <a:lnTo>
                    <a:pt x="0" y="92"/>
                  </a:lnTo>
                  <a:lnTo>
                    <a:pt x="2" y="94"/>
                  </a:lnTo>
                  <a:lnTo>
                    <a:pt x="16" y="82"/>
                  </a:lnTo>
                  <a:lnTo>
                    <a:pt x="24" y="66"/>
                  </a:lnTo>
                  <a:lnTo>
                    <a:pt x="28" y="4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28" name="Group 5370"/>
          <p:cNvGrpSpPr>
            <a:grpSpLocks/>
          </p:cNvGrpSpPr>
          <p:nvPr/>
        </p:nvGrpSpPr>
        <p:grpSpPr bwMode="auto">
          <a:xfrm>
            <a:off x="762000" y="3625850"/>
            <a:ext cx="2209800" cy="336550"/>
            <a:chOff x="192" y="2832"/>
            <a:chExt cx="1392" cy="212"/>
          </a:xfrm>
        </p:grpSpPr>
        <p:pic>
          <p:nvPicPr>
            <p:cNvPr id="20575" name="Picture 5364" descr="txp_fig"/>
            <p:cNvPicPr preferRelativeResize="0">
              <a:picLocks noChangeAspect="1" noChangeArrowheads="1"/>
            </p:cNvPicPr>
            <p:nvPr>
              <p:custDataLst>
                <p:tags r:id="rId4"/>
              </p:custDataLst>
            </p:nvPr>
          </p:nvPicPr>
          <p:blipFill>
            <a:blip r:embed="rId9"/>
            <a:srcRect/>
            <a:stretch>
              <a:fillRect/>
            </a:stretch>
          </p:blipFill>
          <p:spPr bwMode="auto">
            <a:xfrm>
              <a:off x="582" y="2854"/>
              <a:ext cx="730" cy="159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</p:pic>
        <p:sp>
          <p:nvSpPr>
            <p:cNvPr id="20576" name="Text Box 5365"/>
            <p:cNvSpPr txBox="1">
              <a:spLocks noChangeArrowheads="1"/>
            </p:cNvSpPr>
            <p:nvPr/>
          </p:nvSpPr>
          <p:spPr bwMode="auto">
            <a:xfrm>
              <a:off x="192" y="2832"/>
              <a:ext cx="1392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US" dirty="0"/>
                <a:t>with </a:t>
              </a:r>
              <a:endParaRPr lang="it-IT"/>
            </a:p>
          </p:txBody>
        </p:sp>
      </p:grpSp>
      <p:grpSp>
        <p:nvGrpSpPr>
          <p:cNvPr id="29" name="Group 5503"/>
          <p:cNvGrpSpPr>
            <a:grpSpLocks/>
          </p:cNvGrpSpPr>
          <p:nvPr/>
        </p:nvGrpSpPr>
        <p:grpSpPr bwMode="auto">
          <a:xfrm>
            <a:off x="6477000" y="3702050"/>
            <a:ext cx="2057400" cy="336550"/>
            <a:chOff x="4080" y="2496"/>
            <a:chExt cx="1296" cy="212"/>
          </a:xfrm>
        </p:grpSpPr>
        <p:pic>
          <p:nvPicPr>
            <p:cNvPr id="20573" name="Picture 5367" descr="txp_fig"/>
            <p:cNvPicPr>
              <a:picLocks noChangeAspect="1" noChangeArrowheads="1"/>
            </p:cNvPicPr>
            <p:nvPr>
              <p:custDataLst>
                <p:tags r:id="rId3"/>
              </p:custDataLst>
            </p:nvPr>
          </p:nvPicPr>
          <p:blipFill>
            <a:blip r:embed="rId10"/>
            <a:srcRect/>
            <a:stretch>
              <a:fillRect/>
            </a:stretch>
          </p:blipFill>
          <p:spPr bwMode="auto">
            <a:xfrm>
              <a:off x="4461" y="2544"/>
              <a:ext cx="579" cy="137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</p:pic>
        <p:sp>
          <p:nvSpPr>
            <p:cNvPr id="20574" name="Text Box 5368"/>
            <p:cNvSpPr txBox="1">
              <a:spLocks noChangeArrowheads="1"/>
            </p:cNvSpPr>
            <p:nvPr/>
          </p:nvSpPr>
          <p:spPr bwMode="auto">
            <a:xfrm>
              <a:off x="4080" y="2496"/>
              <a:ext cx="1296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US" dirty="0"/>
                <a:t>with</a:t>
              </a:r>
              <a:endParaRPr lang="it-IT"/>
            </a:p>
          </p:txBody>
        </p:sp>
      </p:grpSp>
      <p:grpSp>
        <p:nvGrpSpPr>
          <p:cNvPr id="30" name="Group 5501"/>
          <p:cNvGrpSpPr>
            <a:grpSpLocks/>
          </p:cNvGrpSpPr>
          <p:nvPr/>
        </p:nvGrpSpPr>
        <p:grpSpPr bwMode="auto">
          <a:xfrm>
            <a:off x="0" y="0"/>
            <a:ext cx="9144000" cy="587375"/>
            <a:chOff x="0" y="48"/>
            <a:chExt cx="5760" cy="370"/>
          </a:xfrm>
        </p:grpSpPr>
        <p:sp>
          <p:nvSpPr>
            <p:cNvPr id="212469" name="Text Box 501"/>
            <p:cNvSpPr txBox="1">
              <a:spLocks noChangeArrowheads="1"/>
            </p:cNvSpPr>
            <p:nvPr/>
          </p:nvSpPr>
          <p:spPr bwMode="auto">
            <a:xfrm>
              <a:off x="0" y="48"/>
              <a:ext cx="5760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lang="en-US" sz="2400" dirty="0">
                  <a:solidFill>
                    <a:srgbClr val="FF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cs typeface="Arial" pitchFamily="34" charset="0"/>
                </a:rPr>
                <a:t>h</a:t>
              </a:r>
              <a:r>
                <a:rPr lang="en-US" sz="2400" baseline="-25000" dirty="0">
                  <a:solidFill>
                    <a:srgbClr val="FF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cs typeface="Arial" pitchFamily="34" charset="0"/>
                </a:rPr>
                <a:t>1L</a:t>
              </a:r>
              <a:r>
                <a:rPr lang="en-US" sz="2400" baseline="30000" dirty="0">
                  <a:solidFill>
                    <a:srgbClr val="FF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Symbol" pitchFamily="18" charset="2"/>
                  <a:cs typeface="Arial" pitchFamily="34" charset="0"/>
                  <a:sym typeface="Symbol" pitchFamily="18" charset="2"/>
                </a:rPr>
                <a:t></a:t>
              </a:r>
              <a:r>
                <a:rPr lang="en-US" sz="2400" baseline="30000" dirty="0">
                  <a:solidFill>
                    <a:srgbClr val="FF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cs typeface="Arial" pitchFamily="34" charset="0"/>
                </a:rPr>
                <a:t> </a:t>
              </a:r>
              <a:endParaRPr lang="it-IT" sz="240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endParaRPr>
            </a:p>
          </p:txBody>
        </p:sp>
        <p:sp>
          <p:nvSpPr>
            <p:cNvPr id="20572" name="Rectangle 5500"/>
            <p:cNvSpPr>
              <a:spLocks noChangeArrowheads="1"/>
            </p:cNvSpPr>
            <p:nvPr/>
          </p:nvSpPr>
          <p:spPr bwMode="auto">
            <a:xfrm>
              <a:off x="29" y="384"/>
              <a:ext cx="5683" cy="34"/>
            </a:xfrm>
            <a:prstGeom prst="rect">
              <a:avLst/>
            </a:prstGeom>
            <a:gradFill rotWithShape="1">
              <a:gsLst>
                <a:gs pos="0">
                  <a:srgbClr val="FF0000"/>
                </a:gs>
                <a:gs pos="100000">
                  <a:schemeClr val="bg1"/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miter lim="800000"/>
              <a:headEnd/>
              <a:tailEnd/>
            </a:ln>
          </p:spPr>
          <p:txBody>
            <a:bodyPr anchor="ctr"/>
            <a:lstStyle/>
            <a:p>
              <a:pPr algn="ctr">
                <a:spcBef>
                  <a:spcPct val="0"/>
                </a:spcBef>
              </a:pPr>
              <a:r>
                <a:rPr lang="en-US" sz="4400" dirty="0">
                  <a:solidFill>
                    <a:schemeClr val="tx2"/>
                  </a:solidFill>
                  <a:latin typeface="Arial" charset="0"/>
                </a:rPr>
                <a:t/>
              </a:r>
              <a:br>
                <a:rPr lang="en-US" sz="4400" dirty="0">
                  <a:solidFill>
                    <a:schemeClr val="tx2"/>
                  </a:solidFill>
                  <a:latin typeface="Arial" charset="0"/>
                </a:rPr>
              </a:br>
              <a:endParaRPr lang="it-IT" sz="4400">
                <a:solidFill>
                  <a:schemeClr val="tx2"/>
                </a:solidFill>
                <a:latin typeface="Arial" charset="0"/>
              </a:endParaRPr>
            </a:p>
          </p:txBody>
        </p:sp>
      </p:grpSp>
      <p:sp>
        <p:nvSpPr>
          <p:cNvPr id="20490" name="Text Box 5504"/>
          <p:cNvSpPr txBox="1">
            <a:spLocks noChangeArrowheads="1"/>
          </p:cNvSpPr>
          <p:nvPr/>
        </p:nvSpPr>
        <p:spPr bwMode="auto">
          <a:xfrm>
            <a:off x="0" y="4038600"/>
            <a:ext cx="4495800" cy="5810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Font typeface="Wingdings" pitchFamily="2" charset="2"/>
              <a:buChar char="v"/>
            </a:pPr>
            <a:r>
              <a:rPr lang="en-US" dirty="0">
                <a:solidFill>
                  <a:srgbClr val="FF0000"/>
                </a:solidFill>
              </a:rPr>
              <a:t> Wandzura-Wilczek-type approximation</a:t>
            </a:r>
            <a:br>
              <a:rPr lang="en-US" dirty="0">
                <a:solidFill>
                  <a:srgbClr val="FF0000"/>
                </a:solidFill>
              </a:rPr>
            </a:br>
            <a:r>
              <a:rPr lang="en-US" dirty="0">
                <a:solidFill>
                  <a:srgbClr val="FF0000"/>
                </a:solidFill>
              </a:rPr>
              <a:t>    </a:t>
            </a:r>
            <a:r>
              <a:rPr lang="en-US" sz="1400" dirty="0"/>
              <a:t>Avakian, et al., PRD77, 2008</a:t>
            </a:r>
            <a:endParaRPr lang="it-IT" sz="1400" dirty="0"/>
          </a:p>
        </p:txBody>
      </p:sp>
      <p:sp>
        <p:nvSpPr>
          <p:cNvPr id="20491" name="Line 5505"/>
          <p:cNvSpPr>
            <a:spLocks noChangeShapeType="1"/>
          </p:cNvSpPr>
          <p:nvPr/>
        </p:nvSpPr>
        <p:spPr bwMode="auto">
          <a:xfrm>
            <a:off x="7239000" y="4800600"/>
            <a:ext cx="457200" cy="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endParaRPr lang="en-US" dirty="0"/>
          </a:p>
        </p:txBody>
      </p:sp>
      <p:sp>
        <p:nvSpPr>
          <p:cNvPr id="20492" name="Text Box 5507"/>
          <p:cNvSpPr txBox="1">
            <a:spLocks noChangeArrowheads="1"/>
          </p:cNvSpPr>
          <p:nvPr/>
        </p:nvSpPr>
        <p:spPr bwMode="auto">
          <a:xfrm>
            <a:off x="7772400" y="4648200"/>
            <a:ext cx="1295400" cy="3048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400" dirty="0">
                <a:solidFill>
                  <a:srgbClr val="FF0000"/>
                </a:solidFill>
              </a:rPr>
              <a:t>WW approx.</a:t>
            </a:r>
            <a:endParaRPr lang="it-IT" sz="1400">
              <a:solidFill>
                <a:srgbClr val="FF0000"/>
              </a:solidFill>
            </a:endParaRPr>
          </a:p>
        </p:txBody>
      </p:sp>
      <p:sp>
        <p:nvSpPr>
          <p:cNvPr id="20493" name="Line 5508"/>
          <p:cNvSpPr>
            <a:spLocks noChangeShapeType="1"/>
          </p:cNvSpPr>
          <p:nvPr/>
        </p:nvSpPr>
        <p:spPr bwMode="auto">
          <a:xfrm>
            <a:off x="7235825" y="5257800"/>
            <a:ext cx="457200" cy="0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endParaRPr lang="en-US" dirty="0"/>
          </a:p>
        </p:txBody>
      </p:sp>
      <p:sp>
        <p:nvSpPr>
          <p:cNvPr id="218501" name="Rectangle 5509"/>
          <p:cNvSpPr>
            <a:spLocks noChangeArrowheads="1"/>
          </p:cNvSpPr>
          <p:nvPr/>
        </p:nvSpPr>
        <p:spPr bwMode="auto">
          <a:xfrm>
            <a:off x="4876800" y="4114800"/>
            <a:ext cx="2057400" cy="3968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2000" dirty="0"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  <a:t>h</a:t>
            </a:r>
            <a:r>
              <a:rPr lang="en-US" sz="2000" baseline="-25000" dirty="0"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  <a:t>1L</a:t>
            </a:r>
            <a:r>
              <a:rPr lang="en-US" sz="2000" baseline="30000" dirty="0">
                <a:effectLst>
                  <a:outerShdw blurRad="38100" dist="38100" dir="2700000" algn="tl">
                    <a:srgbClr val="C0C0C0"/>
                  </a:outerShdw>
                </a:effectLst>
                <a:latin typeface="Symbol" pitchFamily="18" charset="2"/>
                <a:cs typeface="Arial" pitchFamily="34" charset="0"/>
                <a:sym typeface="Symbol" pitchFamily="18" charset="2"/>
              </a:rPr>
              <a:t> </a:t>
            </a:r>
            <a:r>
              <a:rPr lang="en-US" sz="2000" baseline="30000" dirty="0"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  <a:sym typeface="Symbol" pitchFamily="18" charset="2"/>
              </a:rPr>
              <a:t>(1)</a:t>
            </a:r>
            <a:endParaRPr lang="it-IT" sz="2000" baseline="30000">
              <a:effectLst>
                <a:outerShdw blurRad="38100" dist="38100" dir="2700000" algn="tl">
                  <a:srgbClr val="C0C0C0"/>
                </a:outerShdw>
              </a:effectLst>
              <a:cs typeface="Arial" pitchFamily="34" charset="0"/>
              <a:sym typeface="Symbol" pitchFamily="18" charset="2"/>
            </a:endParaRPr>
          </a:p>
        </p:txBody>
      </p:sp>
      <p:pic>
        <p:nvPicPr>
          <p:cNvPr id="20495" name="Picture 5513" descr="txp_fig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11"/>
          <a:srcRect/>
          <a:stretch>
            <a:fillRect/>
          </a:stretch>
        </p:blipFill>
        <p:spPr bwMode="auto">
          <a:xfrm>
            <a:off x="304800" y="5829300"/>
            <a:ext cx="2466975" cy="4953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sp>
        <p:nvSpPr>
          <p:cNvPr id="20496" name="AutoShape 5522"/>
          <p:cNvSpPr>
            <a:spLocks noChangeArrowheads="1"/>
          </p:cNvSpPr>
          <p:nvPr/>
        </p:nvSpPr>
        <p:spPr bwMode="auto">
          <a:xfrm>
            <a:off x="457200" y="5334000"/>
            <a:ext cx="152400" cy="457200"/>
          </a:xfrm>
          <a:prstGeom prst="downArrow">
            <a:avLst>
              <a:gd name="adj1" fmla="val 50000"/>
              <a:gd name="adj2" fmla="val 75000"/>
            </a:avLst>
          </a:prstGeom>
          <a:solidFill>
            <a:srgbClr val="FF0000"/>
          </a:solidFill>
          <a:ln w="190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endParaRPr lang="en-US" dirty="0"/>
          </a:p>
        </p:txBody>
      </p:sp>
      <p:sp>
        <p:nvSpPr>
          <p:cNvPr id="20497" name="Text Box 5523"/>
          <p:cNvSpPr txBox="1">
            <a:spLocks noChangeArrowheads="1"/>
          </p:cNvSpPr>
          <p:nvPr/>
        </p:nvSpPr>
        <p:spPr bwMode="auto">
          <a:xfrm>
            <a:off x="685800" y="5410200"/>
            <a:ext cx="1219200" cy="3048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400" dirty="0">
                <a:solidFill>
                  <a:srgbClr val="FF0000"/>
                </a:solidFill>
              </a:rPr>
              <a:t>WW approx.</a:t>
            </a:r>
            <a:endParaRPr lang="it-IT" sz="1400">
              <a:solidFill>
                <a:srgbClr val="FF0000"/>
              </a:solidFill>
            </a:endParaRPr>
          </a:p>
        </p:txBody>
      </p:sp>
      <p:sp>
        <p:nvSpPr>
          <p:cNvPr id="20498" name="Text Box 5524"/>
          <p:cNvSpPr txBox="1">
            <a:spLocks noChangeArrowheads="1"/>
          </p:cNvSpPr>
          <p:nvPr/>
        </p:nvSpPr>
        <p:spPr bwMode="auto">
          <a:xfrm>
            <a:off x="7772400" y="5105400"/>
            <a:ext cx="1295400" cy="517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400" dirty="0"/>
              <a:t>Light-Cone CQM</a:t>
            </a:r>
            <a:endParaRPr lang="it-IT" sz="1400"/>
          </a:p>
        </p:txBody>
      </p:sp>
      <p:pic>
        <p:nvPicPr>
          <p:cNvPr id="20499" name="Picture 5525" descr="txp_fig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12"/>
          <a:srcRect/>
          <a:stretch>
            <a:fillRect/>
          </a:stretch>
        </p:blipFill>
        <p:spPr bwMode="auto">
          <a:xfrm>
            <a:off x="241300" y="4786313"/>
            <a:ext cx="2990850" cy="4667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grpSp>
        <p:nvGrpSpPr>
          <p:cNvPr id="31" name="Group 5527"/>
          <p:cNvGrpSpPr>
            <a:grpSpLocks noChangeAspect="1"/>
          </p:cNvGrpSpPr>
          <p:nvPr/>
        </p:nvGrpSpPr>
        <p:grpSpPr bwMode="auto">
          <a:xfrm>
            <a:off x="4495800" y="4475163"/>
            <a:ext cx="2428875" cy="2230437"/>
            <a:chOff x="1779" y="1414"/>
            <a:chExt cx="1700" cy="1561"/>
          </a:xfrm>
        </p:grpSpPr>
        <p:sp>
          <p:nvSpPr>
            <p:cNvPr id="20501" name="Rectangle 5528"/>
            <p:cNvSpPr>
              <a:spLocks noChangeAspect="1" noChangeArrowheads="1"/>
            </p:cNvSpPr>
            <p:nvPr/>
          </p:nvSpPr>
          <p:spPr bwMode="auto">
            <a:xfrm>
              <a:off x="2004" y="1457"/>
              <a:ext cx="1474" cy="1402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02" name="Line 5529"/>
            <p:cNvSpPr>
              <a:spLocks noChangeAspect="1" noChangeShapeType="1"/>
            </p:cNvSpPr>
            <p:nvPr/>
          </p:nvSpPr>
          <p:spPr bwMode="auto">
            <a:xfrm flipV="1">
              <a:off x="2004" y="1457"/>
              <a:ext cx="1" cy="140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03" name="Line 5530"/>
            <p:cNvSpPr>
              <a:spLocks noChangeAspect="1" noChangeShapeType="1"/>
            </p:cNvSpPr>
            <p:nvPr/>
          </p:nvSpPr>
          <p:spPr bwMode="auto">
            <a:xfrm flipH="1">
              <a:off x="2004" y="2859"/>
              <a:ext cx="45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04" name="Line 5531"/>
            <p:cNvSpPr>
              <a:spLocks noChangeAspect="1" noChangeShapeType="1"/>
            </p:cNvSpPr>
            <p:nvPr/>
          </p:nvSpPr>
          <p:spPr bwMode="auto">
            <a:xfrm flipH="1">
              <a:off x="2004" y="2765"/>
              <a:ext cx="2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05" name="Line 5532"/>
            <p:cNvSpPr>
              <a:spLocks noChangeAspect="1" noChangeShapeType="1"/>
            </p:cNvSpPr>
            <p:nvPr/>
          </p:nvSpPr>
          <p:spPr bwMode="auto">
            <a:xfrm flipH="1">
              <a:off x="2004" y="2672"/>
              <a:ext cx="2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06" name="Line 5533"/>
            <p:cNvSpPr>
              <a:spLocks noChangeAspect="1" noChangeShapeType="1"/>
            </p:cNvSpPr>
            <p:nvPr/>
          </p:nvSpPr>
          <p:spPr bwMode="auto">
            <a:xfrm flipH="1">
              <a:off x="2004" y="2579"/>
              <a:ext cx="2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07" name="Line 5534"/>
            <p:cNvSpPr>
              <a:spLocks noChangeAspect="1" noChangeShapeType="1"/>
            </p:cNvSpPr>
            <p:nvPr/>
          </p:nvSpPr>
          <p:spPr bwMode="auto">
            <a:xfrm flipH="1">
              <a:off x="2004" y="2485"/>
              <a:ext cx="2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08" name="Line 5535"/>
            <p:cNvSpPr>
              <a:spLocks noChangeAspect="1" noChangeShapeType="1"/>
            </p:cNvSpPr>
            <p:nvPr/>
          </p:nvSpPr>
          <p:spPr bwMode="auto">
            <a:xfrm flipH="1">
              <a:off x="2004" y="2392"/>
              <a:ext cx="45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09" name="Line 5536"/>
            <p:cNvSpPr>
              <a:spLocks noChangeAspect="1" noChangeShapeType="1"/>
            </p:cNvSpPr>
            <p:nvPr/>
          </p:nvSpPr>
          <p:spPr bwMode="auto">
            <a:xfrm flipH="1">
              <a:off x="2004" y="2298"/>
              <a:ext cx="2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10" name="Line 5537"/>
            <p:cNvSpPr>
              <a:spLocks noChangeAspect="1" noChangeShapeType="1"/>
            </p:cNvSpPr>
            <p:nvPr/>
          </p:nvSpPr>
          <p:spPr bwMode="auto">
            <a:xfrm flipH="1">
              <a:off x="2004" y="2205"/>
              <a:ext cx="2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11" name="Line 5538"/>
            <p:cNvSpPr>
              <a:spLocks noChangeAspect="1" noChangeShapeType="1"/>
            </p:cNvSpPr>
            <p:nvPr/>
          </p:nvSpPr>
          <p:spPr bwMode="auto">
            <a:xfrm flipH="1">
              <a:off x="2004" y="2111"/>
              <a:ext cx="2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12" name="Line 5539"/>
            <p:cNvSpPr>
              <a:spLocks noChangeAspect="1" noChangeShapeType="1"/>
            </p:cNvSpPr>
            <p:nvPr/>
          </p:nvSpPr>
          <p:spPr bwMode="auto">
            <a:xfrm flipH="1">
              <a:off x="2004" y="2018"/>
              <a:ext cx="2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13" name="Line 5540"/>
            <p:cNvSpPr>
              <a:spLocks noChangeAspect="1" noChangeShapeType="1"/>
            </p:cNvSpPr>
            <p:nvPr/>
          </p:nvSpPr>
          <p:spPr bwMode="auto">
            <a:xfrm flipH="1">
              <a:off x="2004" y="1924"/>
              <a:ext cx="45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14" name="Line 5541"/>
            <p:cNvSpPr>
              <a:spLocks noChangeAspect="1" noChangeShapeType="1"/>
            </p:cNvSpPr>
            <p:nvPr/>
          </p:nvSpPr>
          <p:spPr bwMode="auto">
            <a:xfrm flipH="1">
              <a:off x="2004" y="1831"/>
              <a:ext cx="2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15" name="Line 5542"/>
            <p:cNvSpPr>
              <a:spLocks noChangeAspect="1" noChangeShapeType="1"/>
            </p:cNvSpPr>
            <p:nvPr/>
          </p:nvSpPr>
          <p:spPr bwMode="auto">
            <a:xfrm flipH="1">
              <a:off x="2004" y="1737"/>
              <a:ext cx="2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16" name="Line 5543"/>
            <p:cNvSpPr>
              <a:spLocks noChangeAspect="1" noChangeShapeType="1"/>
            </p:cNvSpPr>
            <p:nvPr/>
          </p:nvSpPr>
          <p:spPr bwMode="auto">
            <a:xfrm flipH="1">
              <a:off x="2004" y="1644"/>
              <a:ext cx="2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17" name="Line 5544"/>
            <p:cNvSpPr>
              <a:spLocks noChangeAspect="1" noChangeShapeType="1"/>
            </p:cNvSpPr>
            <p:nvPr/>
          </p:nvSpPr>
          <p:spPr bwMode="auto">
            <a:xfrm flipH="1">
              <a:off x="2004" y="1550"/>
              <a:ext cx="2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18" name="Line 5545"/>
            <p:cNvSpPr>
              <a:spLocks noChangeAspect="1" noChangeShapeType="1"/>
            </p:cNvSpPr>
            <p:nvPr/>
          </p:nvSpPr>
          <p:spPr bwMode="auto">
            <a:xfrm flipH="1">
              <a:off x="2004" y="1457"/>
              <a:ext cx="45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19" name="Rectangle 5546"/>
            <p:cNvSpPr>
              <a:spLocks noChangeAspect="1" noChangeArrowheads="1"/>
            </p:cNvSpPr>
            <p:nvPr/>
          </p:nvSpPr>
          <p:spPr bwMode="auto">
            <a:xfrm>
              <a:off x="1779" y="2867"/>
              <a:ext cx="34" cy="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20" name="Freeform 5547"/>
            <p:cNvSpPr>
              <a:spLocks noChangeAspect="1" noEditPoints="1"/>
            </p:cNvSpPr>
            <p:nvPr/>
          </p:nvSpPr>
          <p:spPr bwMode="auto">
            <a:xfrm>
              <a:off x="1820" y="2816"/>
              <a:ext cx="56" cy="87"/>
            </a:xfrm>
            <a:custGeom>
              <a:avLst/>
              <a:gdLst>
                <a:gd name="T0" fmla="*/ 56 w 56"/>
                <a:gd name="T1" fmla="*/ 43 h 87"/>
                <a:gd name="T2" fmla="*/ 54 w 56"/>
                <a:gd name="T3" fmla="*/ 56 h 87"/>
                <a:gd name="T4" fmla="*/ 51 w 56"/>
                <a:gd name="T5" fmla="*/ 67 h 87"/>
                <a:gd name="T6" fmla="*/ 50 w 56"/>
                <a:gd name="T7" fmla="*/ 73 h 87"/>
                <a:gd name="T8" fmla="*/ 46 w 56"/>
                <a:gd name="T9" fmla="*/ 78 h 87"/>
                <a:gd name="T10" fmla="*/ 42 w 56"/>
                <a:gd name="T11" fmla="*/ 81 h 87"/>
                <a:gd name="T12" fmla="*/ 38 w 56"/>
                <a:gd name="T13" fmla="*/ 84 h 87"/>
                <a:gd name="T14" fmla="*/ 34 w 56"/>
                <a:gd name="T15" fmla="*/ 86 h 87"/>
                <a:gd name="T16" fmla="*/ 29 w 56"/>
                <a:gd name="T17" fmla="*/ 87 h 87"/>
                <a:gd name="T18" fmla="*/ 23 w 56"/>
                <a:gd name="T19" fmla="*/ 86 h 87"/>
                <a:gd name="T20" fmla="*/ 18 w 56"/>
                <a:gd name="T21" fmla="*/ 84 h 87"/>
                <a:gd name="T22" fmla="*/ 13 w 56"/>
                <a:gd name="T23" fmla="*/ 81 h 87"/>
                <a:gd name="T24" fmla="*/ 8 w 56"/>
                <a:gd name="T25" fmla="*/ 75 h 87"/>
                <a:gd name="T26" fmla="*/ 7 w 56"/>
                <a:gd name="T27" fmla="*/ 70 h 87"/>
                <a:gd name="T28" fmla="*/ 4 w 56"/>
                <a:gd name="T29" fmla="*/ 64 h 87"/>
                <a:gd name="T30" fmla="*/ 2 w 56"/>
                <a:gd name="T31" fmla="*/ 54 h 87"/>
                <a:gd name="T32" fmla="*/ 0 w 56"/>
                <a:gd name="T33" fmla="*/ 45 h 87"/>
                <a:gd name="T34" fmla="*/ 2 w 56"/>
                <a:gd name="T35" fmla="*/ 32 h 87"/>
                <a:gd name="T36" fmla="*/ 5 w 56"/>
                <a:gd name="T37" fmla="*/ 19 h 87"/>
                <a:gd name="T38" fmla="*/ 7 w 56"/>
                <a:gd name="T39" fmla="*/ 13 h 87"/>
                <a:gd name="T40" fmla="*/ 10 w 56"/>
                <a:gd name="T41" fmla="*/ 8 h 87"/>
                <a:gd name="T42" fmla="*/ 15 w 56"/>
                <a:gd name="T43" fmla="*/ 5 h 87"/>
                <a:gd name="T44" fmla="*/ 21 w 56"/>
                <a:gd name="T45" fmla="*/ 2 h 87"/>
                <a:gd name="T46" fmla="*/ 29 w 56"/>
                <a:gd name="T47" fmla="*/ 0 h 87"/>
                <a:gd name="T48" fmla="*/ 35 w 56"/>
                <a:gd name="T49" fmla="*/ 2 h 87"/>
                <a:gd name="T50" fmla="*/ 42 w 56"/>
                <a:gd name="T51" fmla="*/ 5 h 87"/>
                <a:gd name="T52" fmla="*/ 46 w 56"/>
                <a:gd name="T53" fmla="*/ 8 h 87"/>
                <a:gd name="T54" fmla="*/ 50 w 56"/>
                <a:gd name="T55" fmla="*/ 13 h 87"/>
                <a:gd name="T56" fmla="*/ 51 w 56"/>
                <a:gd name="T57" fmla="*/ 18 h 87"/>
                <a:gd name="T58" fmla="*/ 54 w 56"/>
                <a:gd name="T59" fmla="*/ 30 h 87"/>
                <a:gd name="T60" fmla="*/ 56 w 56"/>
                <a:gd name="T61" fmla="*/ 43 h 87"/>
                <a:gd name="T62" fmla="*/ 37 w 56"/>
                <a:gd name="T63" fmla="*/ 43 h 87"/>
                <a:gd name="T64" fmla="*/ 37 w 56"/>
                <a:gd name="T65" fmla="*/ 26 h 87"/>
                <a:gd name="T66" fmla="*/ 37 w 56"/>
                <a:gd name="T67" fmla="*/ 18 h 87"/>
                <a:gd name="T68" fmla="*/ 35 w 56"/>
                <a:gd name="T69" fmla="*/ 13 h 87"/>
                <a:gd name="T70" fmla="*/ 35 w 56"/>
                <a:gd name="T71" fmla="*/ 8 h 87"/>
                <a:gd name="T72" fmla="*/ 34 w 56"/>
                <a:gd name="T73" fmla="*/ 7 h 87"/>
                <a:gd name="T74" fmla="*/ 32 w 56"/>
                <a:gd name="T75" fmla="*/ 5 h 87"/>
                <a:gd name="T76" fmla="*/ 29 w 56"/>
                <a:gd name="T77" fmla="*/ 3 h 87"/>
                <a:gd name="T78" fmla="*/ 26 w 56"/>
                <a:gd name="T79" fmla="*/ 5 h 87"/>
                <a:gd name="T80" fmla="*/ 24 w 56"/>
                <a:gd name="T81" fmla="*/ 5 h 87"/>
                <a:gd name="T82" fmla="*/ 21 w 56"/>
                <a:gd name="T83" fmla="*/ 8 h 87"/>
                <a:gd name="T84" fmla="*/ 21 w 56"/>
                <a:gd name="T85" fmla="*/ 13 h 87"/>
                <a:gd name="T86" fmla="*/ 19 w 56"/>
                <a:gd name="T87" fmla="*/ 19 h 87"/>
                <a:gd name="T88" fmla="*/ 19 w 56"/>
                <a:gd name="T89" fmla="*/ 32 h 87"/>
                <a:gd name="T90" fmla="*/ 19 w 56"/>
                <a:gd name="T91" fmla="*/ 51 h 87"/>
                <a:gd name="T92" fmla="*/ 19 w 56"/>
                <a:gd name="T93" fmla="*/ 62 h 87"/>
                <a:gd name="T94" fmla="*/ 21 w 56"/>
                <a:gd name="T95" fmla="*/ 70 h 87"/>
                <a:gd name="T96" fmla="*/ 21 w 56"/>
                <a:gd name="T97" fmla="*/ 76 h 87"/>
                <a:gd name="T98" fmla="*/ 23 w 56"/>
                <a:gd name="T99" fmla="*/ 79 h 87"/>
                <a:gd name="T100" fmla="*/ 24 w 56"/>
                <a:gd name="T101" fmla="*/ 81 h 87"/>
                <a:gd name="T102" fmla="*/ 26 w 56"/>
                <a:gd name="T103" fmla="*/ 83 h 87"/>
                <a:gd name="T104" fmla="*/ 29 w 56"/>
                <a:gd name="T105" fmla="*/ 83 h 87"/>
                <a:gd name="T106" fmla="*/ 32 w 56"/>
                <a:gd name="T107" fmla="*/ 83 h 87"/>
                <a:gd name="T108" fmla="*/ 34 w 56"/>
                <a:gd name="T109" fmla="*/ 81 h 87"/>
                <a:gd name="T110" fmla="*/ 35 w 56"/>
                <a:gd name="T111" fmla="*/ 76 h 87"/>
                <a:gd name="T112" fmla="*/ 37 w 56"/>
                <a:gd name="T113" fmla="*/ 70 h 87"/>
                <a:gd name="T114" fmla="*/ 37 w 56"/>
                <a:gd name="T115" fmla="*/ 43 h 8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6"/>
                <a:gd name="T175" fmla="*/ 0 h 87"/>
                <a:gd name="T176" fmla="*/ 56 w 56"/>
                <a:gd name="T177" fmla="*/ 87 h 8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6" h="87">
                  <a:moveTo>
                    <a:pt x="56" y="43"/>
                  </a:moveTo>
                  <a:lnTo>
                    <a:pt x="54" y="56"/>
                  </a:lnTo>
                  <a:lnTo>
                    <a:pt x="51" y="67"/>
                  </a:lnTo>
                  <a:lnTo>
                    <a:pt x="50" y="73"/>
                  </a:lnTo>
                  <a:lnTo>
                    <a:pt x="46" y="78"/>
                  </a:lnTo>
                  <a:lnTo>
                    <a:pt x="42" y="81"/>
                  </a:lnTo>
                  <a:lnTo>
                    <a:pt x="38" y="84"/>
                  </a:lnTo>
                  <a:lnTo>
                    <a:pt x="34" y="86"/>
                  </a:lnTo>
                  <a:lnTo>
                    <a:pt x="29" y="87"/>
                  </a:lnTo>
                  <a:lnTo>
                    <a:pt x="23" y="86"/>
                  </a:lnTo>
                  <a:lnTo>
                    <a:pt x="18" y="84"/>
                  </a:lnTo>
                  <a:lnTo>
                    <a:pt x="13" y="81"/>
                  </a:lnTo>
                  <a:lnTo>
                    <a:pt x="8" y="75"/>
                  </a:lnTo>
                  <a:lnTo>
                    <a:pt x="7" y="70"/>
                  </a:lnTo>
                  <a:lnTo>
                    <a:pt x="4" y="64"/>
                  </a:lnTo>
                  <a:lnTo>
                    <a:pt x="2" y="54"/>
                  </a:lnTo>
                  <a:lnTo>
                    <a:pt x="0" y="45"/>
                  </a:lnTo>
                  <a:lnTo>
                    <a:pt x="2" y="32"/>
                  </a:lnTo>
                  <a:lnTo>
                    <a:pt x="5" y="19"/>
                  </a:lnTo>
                  <a:lnTo>
                    <a:pt x="7" y="13"/>
                  </a:lnTo>
                  <a:lnTo>
                    <a:pt x="10" y="8"/>
                  </a:lnTo>
                  <a:lnTo>
                    <a:pt x="15" y="5"/>
                  </a:lnTo>
                  <a:lnTo>
                    <a:pt x="21" y="2"/>
                  </a:lnTo>
                  <a:lnTo>
                    <a:pt x="29" y="0"/>
                  </a:lnTo>
                  <a:lnTo>
                    <a:pt x="35" y="2"/>
                  </a:lnTo>
                  <a:lnTo>
                    <a:pt x="42" y="5"/>
                  </a:lnTo>
                  <a:lnTo>
                    <a:pt x="46" y="8"/>
                  </a:lnTo>
                  <a:lnTo>
                    <a:pt x="50" y="13"/>
                  </a:lnTo>
                  <a:lnTo>
                    <a:pt x="51" y="18"/>
                  </a:lnTo>
                  <a:lnTo>
                    <a:pt x="54" y="30"/>
                  </a:lnTo>
                  <a:lnTo>
                    <a:pt x="56" y="43"/>
                  </a:lnTo>
                  <a:close/>
                  <a:moveTo>
                    <a:pt x="37" y="43"/>
                  </a:moveTo>
                  <a:lnTo>
                    <a:pt x="37" y="26"/>
                  </a:lnTo>
                  <a:lnTo>
                    <a:pt x="37" y="18"/>
                  </a:lnTo>
                  <a:lnTo>
                    <a:pt x="35" y="13"/>
                  </a:lnTo>
                  <a:lnTo>
                    <a:pt x="35" y="8"/>
                  </a:lnTo>
                  <a:lnTo>
                    <a:pt x="34" y="7"/>
                  </a:lnTo>
                  <a:lnTo>
                    <a:pt x="32" y="5"/>
                  </a:lnTo>
                  <a:lnTo>
                    <a:pt x="29" y="3"/>
                  </a:lnTo>
                  <a:lnTo>
                    <a:pt x="26" y="5"/>
                  </a:lnTo>
                  <a:lnTo>
                    <a:pt x="24" y="5"/>
                  </a:lnTo>
                  <a:lnTo>
                    <a:pt x="21" y="8"/>
                  </a:lnTo>
                  <a:lnTo>
                    <a:pt x="21" y="13"/>
                  </a:lnTo>
                  <a:lnTo>
                    <a:pt x="19" y="19"/>
                  </a:lnTo>
                  <a:lnTo>
                    <a:pt x="19" y="32"/>
                  </a:lnTo>
                  <a:lnTo>
                    <a:pt x="19" y="51"/>
                  </a:lnTo>
                  <a:lnTo>
                    <a:pt x="19" y="62"/>
                  </a:lnTo>
                  <a:lnTo>
                    <a:pt x="21" y="70"/>
                  </a:lnTo>
                  <a:lnTo>
                    <a:pt x="21" y="76"/>
                  </a:lnTo>
                  <a:lnTo>
                    <a:pt x="23" y="79"/>
                  </a:lnTo>
                  <a:lnTo>
                    <a:pt x="24" y="81"/>
                  </a:lnTo>
                  <a:lnTo>
                    <a:pt x="26" y="83"/>
                  </a:lnTo>
                  <a:lnTo>
                    <a:pt x="29" y="83"/>
                  </a:lnTo>
                  <a:lnTo>
                    <a:pt x="32" y="83"/>
                  </a:lnTo>
                  <a:lnTo>
                    <a:pt x="34" y="81"/>
                  </a:lnTo>
                  <a:lnTo>
                    <a:pt x="35" y="76"/>
                  </a:lnTo>
                  <a:lnTo>
                    <a:pt x="37" y="70"/>
                  </a:lnTo>
                  <a:lnTo>
                    <a:pt x="37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21" name="Freeform 5548"/>
            <p:cNvSpPr>
              <a:spLocks noChangeAspect="1"/>
            </p:cNvSpPr>
            <p:nvPr/>
          </p:nvSpPr>
          <p:spPr bwMode="auto">
            <a:xfrm>
              <a:off x="1885" y="2883"/>
              <a:ext cx="21" cy="20"/>
            </a:xfrm>
            <a:custGeom>
              <a:avLst/>
              <a:gdLst>
                <a:gd name="T0" fmla="*/ 12 w 21"/>
                <a:gd name="T1" fmla="*/ 0 h 20"/>
                <a:gd name="T2" fmla="*/ 15 w 21"/>
                <a:gd name="T3" fmla="*/ 1 h 20"/>
                <a:gd name="T4" fmla="*/ 18 w 21"/>
                <a:gd name="T5" fmla="*/ 3 h 20"/>
                <a:gd name="T6" fmla="*/ 19 w 21"/>
                <a:gd name="T7" fmla="*/ 6 h 20"/>
                <a:gd name="T8" fmla="*/ 21 w 21"/>
                <a:gd name="T9" fmla="*/ 11 h 20"/>
                <a:gd name="T10" fmla="*/ 19 w 21"/>
                <a:gd name="T11" fmla="*/ 14 h 20"/>
                <a:gd name="T12" fmla="*/ 18 w 21"/>
                <a:gd name="T13" fmla="*/ 17 h 20"/>
                <a:gd name="T14" fmla="*/ 15 w 21"/>
                <a:gd name="T15" fmla="*/ 19 h 20"/>
                <a:gd name="T16" fmla="*/ 12 w 21"/>
                <a:gd name="T17" fmla="*/ 20 h 20"/>
                <a:gd name="T18" fmla="*/ 7 w 21"/>
                <a:gd name="T19" fmla="*/ 19 h 20"/>
                <a:gd name="T20" fmla="*/ 4 w 21"/>
                <a:gd name="T21" fmla="*/ 17 h 20"/>
                <a:gd name="T22" fmla="*/ 2 w 21"/>
                <a:gd name="T23" fmla="*/ 14 h 20"/>
                <a:gd name="T24" fmla="*/ 0 w 21"/>
                <a:gd name="T25" fmla="*/ 11 h 20"/>
                <a:gd name="T26" fmla="*/ 2 w 21"/>
                <a:gd name="T27" fmla="*/ 6 h 20"/>
                <a:gd name="T28" fmla="*/ 4 w 21"/>
                <a:gd name="T29" fmla="*/ 3 h 20"/>
                <a:gd name="T30" fmla="*/ 7 w 21"/>
                <a:gd name="T31" fmla="*/ 1 h 20"/>
                <a:gd name="T32" fmla="*/ 12 w 21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0"/>
                <a:gd name="T53" fmla="*/ 21 w 21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0">
                  <a:moveTo>
                    <a:pt x="12" y="0"/>
                  </a:moveTo>
                  <a:lnTo>
                    <a:pt x="15" y="1"/>
                  </a:lnTo>
                  <a:lnTo>
                    <a:pt x="18" y="3"/>
                  </a:lnTo>
                  <a:lnTo>
                    <a:pt x="19" y="6"/>
                  </a:lnTo>
                  <a:lnTo>
                    <a:pt x="21" y="11"/>
                  </a:lnTo>
                  <a:lnTo>
                    <a:pt x="19" y="14"/>
                  </a:lnTo>
                  <a:lnTo>
                    <a:pt x="18" y="17"/>
                  </a:lnTo>
                  <a:lnTo>
                    <a:pt x="15" y="19"/>
                  </a:lnTo>
                  <a:lnTo>
                    <a:pt x="12" y="20"/>
                  </a:lnTo>
                  <a:lnTo>
                    <a:pt x="7" y="19"/>
                  </a:lnTo>
                  <a:lnTo>
                    <a:pt x="4" y="17"/>
                  </a:lnTo>
                  <a:lnTo>
                    <a:pt x="2" y="14"/>
                  </a:lnTo>
                  <a:lnTo>
                    <a:pt x="0" y="11"/>
                  </a:lnTo>
                  <a:lnTo>
                    <a:pt x="2" y="6"/>
                  </a:lnTo>
                  <a:lnTo>
                    <a:pt x="4" y="3"/>
                  </a:lnTo>
                  <a:lnTo>
                    <a:pt x="7" y="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22" name="Freeform 5549"/>
            <p:cNvSpPr>
              <a:spLocks noChangeAspect="1"/>
            </p:cNvSpPr>
            <p:nvPr/>
          </p:nvSpPr>
          <p:spPr bwMode="auto">
            <a:xfrm>
              <a:off x="1914" y="2816"/>
              <a:ext cx="55" cy="87"/>
            </a:xfrm>
            <a:custGeom>
              <a:avLst/>
              <a:gdLst>
                <a:gd name="T0" fmla="*/ 16 w 55"/>
                <a:gd name="T1" fmla="*/ 40 h 87"/>
                <a:gd name="T2" fmla="*/ 25 w 55"/>
                <a:gd name="T3" fmla="*/ 35 h 87"/>
                <a:gd name="T4" fmla="*/ 30 w 55"/>
                <a:gd name="T5" fmla="*/ 30 h 87"/>
                <a:gd name="T6" fmla="*/ 33 w 55"/>
                <a:gd name="T7" fmla="*/ 22 h 87"/>
                <a:gd name="T8" fmla="*/ 28 w 55"/>
                <a:gd name="T9" fmla="*/ 13 h 87"/>
                <a:gd name="T10" fmla="*/ 19 w 55"/>
                <a:gd name="T11" fmla="*/ 10 h 87"/>
                <a:gd name="T12" fmla="*/ 8 w 55"/>
                <a:gd name="T13" fmla="*/ 13 h 87"/>
                <a:gd name="T14" fmla="*/ 3 w 55"/>
                <a:gd name="T15" fmla="*/ 18 h 87"/>
                <a:gd name="T16" fmla="*/ 9 w 55"/>
                <a:gd name="T17" fmla="*/ 8 h 87"/>
                <a:gd name="T18" fmla="*/ 22 w 55"/>
                <a:gd name="T19" fmla="*/ 2 h 87"/>
                <a:gd name="T20" fmla="*/ 36 w 55"/>
                <a:gd name="T21" fmla="*/ 0 h 87"/>
                <a:gd name="T22" fmla="*/ 46 w 55"/>
                <a:gd name="T23" fmla="*/ 5 h 87"/>
                <a:gd name="T24" fmla="*/ 51 w 55"/>
                <a:gd name="T25" fmla="*/ 11 h 87"/>
                <a:gd name="T26" fmla="*/ 51 w 55"/>
                <a:gd name="T27" fmla="*/ 21 h 87"/>
                <a:gd name="T28" fmla="*/ 44 w 55"/>
                <a:gd name="T29" fmla="*/ 29 h 87"/>
                <a:gd name="T30" fmla="*/ 44 w 55"/>
                <a:gd name="T31" fmla="*/ 35 h 87"/>
                <a:gd name="T32" fmla="*/ 54 w 55"/>
                <a:gd name="T33" fmla="*/ 45 h 87"/>
                <a:gd name="T34" fmla="*/ 55 w 55"/>
                <a:gd name="T35" fmla="*/ 54 h 87"/>
                <a:gd name="T36" fmla="*/ 51 w 55"/>
                <a:gd name="T37" fmla="*/ 70 h 87"/>
                <a:gd name="T38" fmla="*/ 33 w 55"/>
                <a:gd name="T39" fmla="*/ 84 h 87"/>
                <a:gd name="T40" fmla="*/ 13 w 55"/>
                <a:gd name="T41" fmla="*/ 87 h 87"/>
                <a:gd name="T42" fmla="*/ 3 w 55"/>
                <a:gd name="T43" fmla="*/ 83 h 87"/>
                <a:gd name="T44" fmla="*/ 0 w 55"/>
                <a:gd name="T45" fmla="*/ 75 h 87"/>
                <a:gd name="T46" fmla="*/ 2 w 55"/>
                <a:gd name="T47" fmla="*/ 70 h 87"/>
                <a:gd name="T48" fmla="*/ 6 w 55"/>
                <a:gd name="T49" fmla="*/ 67 h 87"/>
                <a:gd name="T50" fmla="*/ 11 w 55"/>
                <a:gd name="T51" fmla="*/ 68 h 87"/>
                <a:gd name="T52" fmla="*/ 14 w 55"/>
                <a:gd name="T53" fmla="*/ 70 h 87"/>
                <a:gd name="T54" fmla="*/ 24 w 55"/>
                <a:gd name="T55" fmla="*/ 76 h 87"/>
                <a:gd name="T56" fmla="*/ 33 w 55"/>
                <a:gd name="T57" fmla="*/ 76 h 87"/>
                <a:gd name="T58" fmla="*/ 40 w 55"/>
                <a:gd name="T59" fmla="*/ 70 h 87"/>
                <a:gd name="T60" fmla="*/ 40 w 55"/>
                <a:gd name="T61" fmla="*/ 60 h 87"/>
                <a:gd name="T62" fmla="*/ 35 w 55"/>
                <a:gd name="T63" fmla="*/ 51 h 87"/>
                <a:gd name="T64" fmla="*/ 24 w 55"/>
                <a:gd name="T65" fmla="*/ 43 h 8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5"/>
                <a:gd name="T100" fmla="*/ 0 h 87"/>
                <a:gd name="T101" fmla="*/ 55 w 55"/>
                <a:gd name="T102" fmla="*/ 87 h 8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5" h="87">
                  <a:moveTo>
                    <a:pt x="16" y="41"/>
                  </a:moveTo>
                  <a:lnTo>
                    <a:pt x="16" y="40"/>
                  </a:lnTo>
                  <a:lnTo>
                    <a:pt x="22" y="38"/>
                  </a:lnTo>
                  <a:lnTo>
                    <a:pt x="25" y="35"/>
                  </a:lnTo>
                  <a:lnTo>
                    <a:pt x="28" y="33"/>
                  </a:lnTo>
                  <a:lnTo>
                    <a:pt x="30" y="30"/>
                  </a:lnTo>
                  <a:lnTo>
                    <a:pt x="32" y="26"/>
                  </a:lnTo>
                  <a:lnTo>
                    <a:pt x="33" y="22"/>
                  </a:lnTo>
                  <a:lnTo>
                    <a:pt x="32" y="18"/>
                  </a:lnTo>
                  <a:lnTo>
                    <a:pt x="28" y="13"/>
                  </a:lnTo>
                  <a:lnTo>
                    <a:pt x="24" y="10"/>
                  </a:lnTo>
                  <a:lnTo>
                    <a:pt x="19" y="10"/>
                  </a:lnTo>
                  <a:lnTo>
                    <a:pt x="13" y="10"/>
                  </a:lnTo>
                  <a:lnTo>
                    <a:pt x="8" y="13"/>
                  </a:lnTo>
                  <a:lnTo>
                    <a:pt x="3" y="18"/>
                  </a:lnTo>
                  <a:lnTo>
                    <a:pt x="6" y="11"/>
                  </a:lnTo>
                  <a:lnTo>
                    <a:pt x="9" y="8"/>
                  </a:lnTo>
                  <a:lnTo>
                    <a:pt x="14" y="5"/>
                  </a:lnTo>
                  <a:lnTo>
                    <a:pt x="22" y="2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1" y="2"/>
                  </a:lnTo>
                  <a:lnTo>
                    <a:pt x="46" y="5"/>
                  </a:lnTo>
                  <a:lnTo>
                    <a:pt x="49" y="8"/>
                  </a:lnTo>
                  <a:lnTo>
                    <a:pt x="51" y="11"/>
                  </a:lnTo>
                  <a:lnTo>
                    <a:pt x="51" y="16"/>
                  </a:lnTo>
                  <a:lnTo>
                    <a:pt x="51" y="21"/>
                  </a:lnTo>
                  <a:lnTo>
                    <a:pt x="47" y="24"/>
                  </a:lnTo>
                  <a:lnTo>
                    <a:pt x="44" y="29"/>
                  </a:lnTo>
                  <a:lnTo>
                    <a:pt x="38" y="32"/>
                  </a:lnTo>
                  <a:lnTo>
                    <a:pt x="44" y="35"/>
                  </a:lnTo>
                  <a:lnTo>
                    <a:pt x="51" y="40"/>
                  </a:lnTo>
                  <a:lnTo>
                    <a:pt x="54" y="45"/>
                  </a:lnTo>
                  <a:lnTo>
                    <a:pt x="55" y="49"/>
                  </a:lnTo>
                  <a:lnTo>
                    <a:pt x="55" y="54"/>
                  </a:lnTo>
                  <a:lnTo>
                    <a:pt x="54" y="64"/>
                  </a:lnTo>
                  <a:lnTo>
                    <a:pt x="51" y="70"/>
                  </a:lnTo>
                  <a:lnTo>
                    <a:pt x="46" y="78"/>
                  </a:lnTo>
                  <a:lnTo>
                    <a:pt x="33" y="84"/>
                  </a:lnTo>
                  <a:lnTo>
                    <a:pt x="19" y="87"/>
                  </a:lnTo>
                  <a:lnTo>
                    <a:pt x="13" y="87"/>
                  </a:lnTo>
                  <a:lnTo>
                    <a:pt x="8" y="86"/>
                  </a:lnTo>
                  <a:lnTo>
                    <a:pt x="3" y="83"/>
                  </a:lnTo>
                  <a:lnTo>
                    <a:pt x="0" y="79"/>
                  </a:lnTo>
                  <a:lnTo>
                    <a:pt x="0" y="75"/>
                  </a:lnTo>
                  <a:lnTo>
                    <a:pt x="0" y="71"/>
                  </a:lnTo>
                  <a:lnTo>
                    <a:pt x="2" y="70"/>
                  </a:lnTo>
                  <a:lnTo>
                    <a:pt x="5" y="68"/>
                  </a:lnTo>
                  <a:lnTo>
                    <a:pt x="6" y="67"/>
                  </a:lnTo>
                  <a:lnTo>
                    <a:pt x="8" y="67"/>
                  </a:lnTo>
                  <a:lnTo>
                    <a:pt x="11" y="68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4" y="76"/>
                  </a:lnTo>
                  <a:lnTo>
                    <a:pt x="28" y="78"/>
                  </a:lnTo>
                  <a:lnTo>
                    <a:pt x="33" y="76"/>
                  </a:lnTo>
                  <a:lnTo>
                    <a:pt x="38" y="75"/>
                  </a:lnTo>
                  <a:lnTo>
                    <a:pt x="40" y="70"/>
                  </a:lnTo>
                  <a:lnTo>
                    <a:pt x="41" y="65"/>
                  </a:lnTo>
                  <a:lnTo>
                    <a:pt x="40" y="60"/>
                  </a:lnTo>
                  <a:lnTo>
                    <a:pt x="38" y="56"/>
                  </a:lnTo>
                  <a:lnTo>
                    <a:pt x="35" y="51"/>
                  </a:lnTo>
                  <a:lnTo>
                    <a:pt x="30" y="46"/>
                  </a:lnTo>
                  <a:lnTo>
                    <a:pt x="24" y="43"/>
                  </a:lnTo>
                  <a:lnTo>
                    <a:pt x="16" y="4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23" name="Rectangle 5550"/>
            <p:cNvSpPr>
              <a:spLocks noChangeAspect="1" noChangeArrowheads="1"/>
            </p:cNvSpPr>
            <p:nvPr/>
          </p:nvSpPr>
          <p:spPr bwMode="auto">
            <a:xfrm>
              <a:off x="1779" y="2400"/>
              <a:ext cx="34" cy="1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24" name="Freeform 5551"/>
            <p:cNvSpPr>
              <a:spLocks noChangeAspect="1" noEditPoints="1"/>
            </p:cNvSpPr>
            <p:nvPr/>
          </p:nvSpPr>
          <p:spPr bwMode="auto">
            <a:xfrm>
              <a:off x="1820" y="2349"/>
              <a:ext cx="56" cy="87"/>
            </a:xfrm>
            <a:custGeom>
              <a:avLst/>
              <a:gdLst>
                <a:gd name="T0" fmla="*/ 56 w 56"/>
                <a:gd name="T1" fmla="*/ 43 h 87"/>
                <a:gd name="T2" fmla="*/ 54 w 56"/>
                <a:gd name="T3" fmla="*/ 55 h 87"/>
                <a:gd name="T4" fmla="*/ 51 w 56"/>
                <a:gd name="T5" fmla="*/ 66 h 87"/>
                <a:gd name="T6" fmla="*/ 50 w 56"/>
                <a:gd name="T7" fmla="*/ 73 h 87"/>
                <a:gd name="T8" fmla="*/ 46 w 56"/>
                <a:gd name="T9" fmla="*/ 77 h 87"/>
                <a:gd name="T10" fmla="*/ 42 w 56"/>
                <a:gd name="T11" fmla="*/ 81 h 87"/>
                <a:gd name="T12" fmla="*/ 38 w 56"/>
                <a:gd name="T13" fmla="*/ 84 h 87"/>
                <a:gd name="T14" fmla="*/ 34 w 56"/>
                <a:gd name="T15" fmla="*/ 85 h 87"/>
                <a:gd name="T16" fmla="*/ 29 w 56"/>
                <a:gd name="T17" fmla="*/ 87 h 87"/>
                <a:gd name="T18" fmla="*/ 23 w 56"/>
                <a:gd name="T19" fmla="*/ 85 h 87"/>
                <a:gd name="T20" fmla="*/ 18 w 56"/>
                <a:gd name="T21" fmla="*/ 84 h 87"/>
                <a:gd name="T22" fmla="*/ 13 w 56"/>
                <a:gd name="T23" fmla="*/ 81 h 87"/>
                <a:gd name="T24" fmla="*/ 8 w 56"/>
                <a:gd name="T25" fmla="*/ 74 h 87"/>
                <a:gd name="T26" fmla="*/ 7 w 56"/>
                <a:gd name="T27" fmla="*/ 70 h 87"/>
                <a:gd name="T28" fmla="*/ 4 w 56"/>
                <a:gd name="T29" fmla="*/ 63 h 87"/>
                <a:gd name="T30" fmla="*/ 2 w 56"/>
                <a:gd name="T31" fmla="*/ 54 h 87"/>
                <a:gd name="T32" fmla="*/ 0 w 56"/>
                <a:gd name="T33" fmla="*/ 44 h 87"/>
                <a:gd name="T34" fmla="*/ 2 w 56"/>
                <a:gd name="T35" fmla="*/ 32 h 87"/>
                <a:gd name="T36" fmla="*/ 5 w 56"/>
                <a:gd name="T37" fmla="*/ 19 h 87"/>
                <a:gd name="T38" fmla="*/ 7 w 56"/>
                <a:gd name="T39" fmla="*/ 12 h 87"/>
                <a:gd name="T40" fmla="*/ 10 w 56"/>
                <a:gd name="T41" fmla="*/ 8 h 87"/>
                <a:gd name="T42" fmla="*/ 15 w 56"/>
                <a:gd name="T43" fmla="*/ 5 h 87"/>
                <a:gd name="T44" fmla="*/ 21 w 56"/>
                <a:gd name="T45" fmla="*/ 1 h 87"/>
                <a:gd name="T46" fmla="*/ 29 w 56"/>
                <a:gd name="T47" fmla="*/ 0 h 87"/>
                <a:gd name="T48" fmla="*/ 35 w 56"/>
                <a:gd name="T49" fmla="*/ 1 h 87"/>
                <a:gd name="T50" fmla="*/ 42 w 56"/>
                <a:gd name="T51" fmla="*/ 5 h 87"/>
                <a:gd name="T52" fmla="*/ 46 w 56"/>
                <a:gd name="T53" fmla="*/ 8 h 87"/>
                <a:gd name="T54" fmla="*/ 50 w 56"/>
                <a:gd name="T55" fmla="*/ 12 h 87"/>
                <a:gd name="T56" fmla="*/ 51 w 56"/>
                <a:gd name="T57" fmla="*/ 17 h 87"/>
                <a:gd name="T58" fmla="*/ 54 w 56"/>
                <a:gd name="T59" fmla="*/ 30 h 87"/>
                <a:gd name="T60" fmla="*/ 56 w 56"/>
                <a:gd name="T61" fmla="*/ 43 h 87"/>
                <a:gd name="T62" fmla="*/ 37 w 56"/>
                <a:gd name="T63" fmla="*/ 43 h 87"/>
                <a:gd name="T64" fmla="*/ 37 w 56"/>
                <a:gd name="T65" fmla="*/ 25 h 87"/>
                <a:gd name="T66" fmla="*/ 37 w 56"/>
                <a:gd name="T67" fmla="*/ 17 h 87"/>
                <a:gd name="T68" fmla="*/ 35 w 56"/>
                <a:gd name="T69" fmla="*/ 12 h 87"/>
                <a:gd name="T70" fmla="*/ 35 w 56"/>
                <a:gd name="T71" fmla="*/ 8 h 87"/>
                <a:gd name="T72" fmla="*/ 34 w 56"/>
                <a:gd name="T73" fmla="*/ 6 h 87"/>
                <a:gd name="T74" fmla="*/ 32 w 56"/>
                <a:gd name="T75" fmla="*/ 5 h 87"/>
                <a:gd name="T76" fmla="*/ 29 w 56"/>
                <a:gd name="T77" fmla="*/ 3 h 87"/>
                <a:gd name="T78" fmla="*/ 26 w 56"/>
                <a:gd name="T79" fmla="*/ 5 h 87"/>
                <a:gd name="T80" fmla="*/ 24 w 56"/>
                <a:gd name="T81" fmla="*/ 5 h 87"/>
                <a:gd name="T82" fmla="*/ 21 w 56"/>
                <a:gd name="T83" fmla="*/ 8 h 87"/>
                <a:gd name="T84" fmla="*/ 21 w 56"/>
                <a:gd name="T85" fmla="*/ 12 h 87"/>
                <a:gd name="T86" fmla="*/ 19 w 56"/>
                <a:gd name="T87" fmla="*/ 19 h 87"/>
                <a:gd name="T88" fmla="*/ 19 w 56"/>
                <a:gd name="T89" fmla="*/ 32 h 87"/>
                <a:gd name="T90" fmla="*/ 19 w 56"/>
                <a:gd name="T91" fmla="*/ 51 h 87"/>
                <a:gd name="T92" fmla="*/ 19 w 56"/>
                <a:gd name="T93" fmla="*/ 62 h 87"/>
                <a:gd name="T94" fmla="*/ 21 w 56"/>
                <a:gd name="T95" fmla="*/ 70 h 87"/>
                <a:gd name="T96" fmla="*/ 21 w 56"/>
                <a:gd name="T97" fmla="*/ 76 h 87"/>
                <a:gd name="T98" fmla="*/ 23 w 56"/>
                <a:gd name="T99" fmla="*/ 79 h 87"/>
                <a:gd name="T100" fmla="*/ 24 w 56"/>
                <a:gd name="T101" fmla="*/ 81 h 87"/>
                <a:gd name="T102" fmla="*/ 26 w 56"/>
                <a:gd name="T103" fmla="*/ 82 h 87"/>
                <a:gd name="T104" fmla="*/ 29 w 56"/>
                <a:gd name="T105" fmla="*/ 82 h 87"/>
                <a:gd name="T106" fmla="*/ 32 w 56"/>
                <a:gd name="T107" fmla="*/ 82 h 87"/>
                <a:gd name="T108" fmla="*/ 34 w 56"/>
                <a:gd name="T109" fmla="*/ 81 h 87"/>
                <a:gd name="T110" fmla="*/ 35 w 56"/>
                <a:gd name="T111" fmla="*/ 76 h 87"/>
                <a:gd name="T112" fmla="*/ 37 w 56"/>
                <a:gd name="T113" fmla="*/ 70 h 87"/>
                <a:gd name="T114" fmla="*/ 37 w 56"/>
                <a:gd name="T115" fmla="*/ 43 h 8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6"/>
                <a:gd name="T175" fmla="*/ 0 h 87"/>
                <a:gd name="T176" fmla="*/ 56 w 56"/>
                <a:gd name="T177" fmla="*/ 87 h 8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6" h="87">
                  <a:moveTo>
                    <a:pt x="56" y="43"/>
                  </a:moveTo>
                  <a:lnTo>
                    <a:pt x="54" y="55"/>
                  </a:lnTo>
                  <a:lnTo>
                    <a:pt x="51" y="66"/>
                  </a:lnTo>
                  <a:lnTo>
                    <a:pt x="50" y="73"/>
                  </a:lnTo>
                  <a:lnTo>
                    <a:pt x="46" y="77"/>
                  </a:lnTo>
                  <a:lnTo>
                    <a:pt x="42" y="81"/>
                  </a:lnTo>
                  <a:lnTo>
                    <a:pt x="38" y="84"/>
                  </a:lnTo>
                  <a:lnTo>
                    <a:pt x="34" y="85"/>
                  </a:lnTo>
                  <a:lnTo>
                    <a:pt x="29" y="87"/>
                  </a:lnTo>
                  <a:lnTo>
                    <a:pt x="23" y="85"/>
                  </a:lnTo>
                  <a:lnTo>
                    <a:pt x="18" y="84"/>
                  </a:lnTo>
                  <a:lnTo>
                    <a:pt x="13" y="81"/>
                  </a:lnTo>
                  <a:lnTo>
                    <a:pt x="8" y="74"/>
                  </a:lnTo>
                  <a:lnTo>
                    <a:pt x="7" y="70"/>
                  </a:lnTo>
                  <a:lnTo>
                    <a:pt x="4" y="63"/>
                  </a:lnTo>
                  <a:lnTo>
                    <a:pt x="2" y="54"/>
                  </a:lnTo>
                  <a:lnTo>
                    <a:pt x="0" y="44"/>
                  </a:lnTo>
                  <a:lnTo>
                    <a:pt x="2" y="32"/>
                  </a:lnTo>
                  <a:lnTo>
                    <a:pt x="5" y="19"/>
                  </a:lnTo>
                  <a:lnTo>
                    <a:pt x="7" y="12"/>
                  </a:lnTo>
                  <a:lnTo>
                    <a:pt x="10" y="8"/>
                  </a:lnTo>
                  <a:lnTo>
                    <a:pt x="15" y="5"/>
                  </a:lnTo>
                  <a:lnTo>
                    <a:pt x="21" y="1"/>
                  </a:lnTo>
                  <a:lnTo>
                    <a:pt x="29" y="0"/>
                  </a:lnTo>
                  <a:lnTo>
                    <a:pt x="35" y="1"/>
                  </a:lnTo>
                  <a:lnTo>
                    <a:pt x="42" y="5"/>
                  </a:lnTo>
                  <a:lnTo>
                    <a:pt x="46" y="8"/>
                  </a:lnTo>
                  <a:lnTo>
                    <a:pt x="50" y="12"/>
                  </a:lnTo>
                  <a:lnTo>
                    <a:pt x="51" y="17"/>
                  </a:lnTo>
                  <a:lnTo>
                    <a:pt x="54" y="30"/>
                  </a:lnTo>
                  <a:lnTo>
                    <a:pt x="56" y="43"/>
                  </a:lnTo>
                  <a:close/>
                  <a:moveTo>
                    <a:pt x="37" y="43"/>
                  </a:moveTo>
                  <a:lnTo>
                    <a:pt x="37" y="25"/>
                  </a:lnTo>
                  <a:lnTo>
                    <a:pt x="37" y="17"/>
                  </a:lnTo>
                  <a:lnTo>
                    <a:pt x="35" y="12"/>
                  </a:lnTo>
                  <a:lnTo>
                    <a:pt x="35" y="8"/>
                  </a:lnTo>
                  <a:lnTo>
                    <a:pt x="34" y="6"/>
                  </a:lnTo>
                  <a:lnTo>
                    <a:pt x="32" y="5"/>
                  </a:lnTo>
                  <a:lnTo>
                    <a:pt x="29" y="3"/>
                  </a:lnTo>
                  <a:lnTo>
                    <a:pt x="26" y="5"/>
                  </a:lnTo>
                  <a:lnTo>
                    <a:pt x="24" y="5"/>
                  </a:lnTo>
                  <a:lnTo>
                    <a:pt x="21" y="8"/>
                  </a:lnTo>
                  <a:lnTo>
                    <a:pt x="21" y="12"/>
                  </a:lnTo>
                  <a:lnTo>
                    <a:pt x="19" y="19"/>
                  </a:lnTo>
                  <a:lnTo>
                    <a:pt x="19" y="32"/>
                  </a:lnTo>
                  <a:lnTo>
                    <a:pt x="19" y="51"/>
                  </a:lnTo>
                  <a:lnTo>
                    <a:pt x="19" y="62"/>
                  </a:lnTo>
                  <a:lnTo>
                    <a:pt x="21" y="70"/>
                  </a:lnTo>
                  <a:lnTo>
                    <a:pt x="21" y="76"/>
                  </a:lnTo>
                  <a:lnTo>
                    <a:pt x="23" y="79"/>
                  </a:lnTo>
                  <a:lnTo>
                    <a:pt x="24" y="81"/>
                  </a:lnTo>
                  <a:lnTo>
                    <a:pt x="26" y="82"/>
                  </a:lnTo>
                  <a:lnTo>
                    <a:pt x="29" y="82"/>
                  </a:lnTo>
                  <a:lnTo>
                    <a:pt x="32" y="82"/>
                  </a:lnTo>
                  <a:lnTo>
                    <a:pt x="34" y="81"/>
                  </a:lnTo>
                  <a:lnTo>
                    <a:pt x="35" y="76"/>
                  </a:lnTo>
                  <a:lnTo>
                    <a:pt x="37" y="70"/>
                  </a:lnTo>
                  <a:lnTo>
                    <a:pt x="37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25" name="Freeform 5552"/>
            <p:cNvSpPr>
              <a:spLocks noChangeAspect="1"/>
            </p:cNvSpPr>
            <p:nvPr/>
          </p:nvSpPr>
          <p:spPr bwMode="auto">
            <a:xfrm>
              <a:off x="1885" y="2415"/>
              <a:ext cx="21" cy="21"/>
            </a:xfrm>
            <a:custGeom>
              <a:avLst/>
              <a:gdLst>
                <a:gd name="T0" fmla="*/ 12 w 21"/>
                <a:gd name="T1" fmla="*/ 0 h 21"/>
                <a:gd name="T2" fmla="*/ 15 w 21"/>
                <a:gd name="T3" fmla="*/ 2 h 21"/>
                <a:gd name="T4" fmla="*/ 18 w 21"/>
                <a:gd name="T5" fmla="*/ 4 h 21"/>
                <a:gd name="T6" fmla="*/ 19 w 21"/>
                <a:gd name="T7" fmla="*/ 7 h 21"/>
                <a:gd name="T8" fmla="*/ 21 w 21"/>
                <a:gd name="T9" fmla="*/ 11 h 21"/>
                <a:gd name="T10" fmla="*/ 19 w 21"/>
                <a:gd name="T11" fmla="*/ 15 h 21"/>
                <a:gd name="T12" fmla="*/ 18 w 21"/>
                <a:gd name="T13" fmla="*/ 18 h 21"/>
                <a:gd name="T14" fmla="*/ 15 w 21"/>
                <a:gd name="T15" fmla="*/ 19 h 21"/>
                <a:gd name="T16" fmla="*/ 12 w 21"/>
                <a:gd name="T17" fmla="*/ 21 h 21"/>
                <a:gd name="T18" fmla="*/ 7 w 21"/>
                <a:gd name="T19" fmla="*/ 19 h 21"/>
                <a:gd name="T20" fmla="*/ 4 w 21"/>
                <a:gd name="T21" fmla="*/ 18 h 21"/>
                <a:gd name="T22" fmla="*/ 2 w 21"/>
                <a:gd name="T23" fmla="*/ 15 h 21"/>
                <a:gd name="T24" fmla="*/ 0 w 21"/>
                <a:gd name="T25" fmla="*/ 11 h 21"/>
                <a:gd name="T26" fmla="*/ 2 w 21"/>
                <a:gd name="T27" fmla="*/ 7 h 21"/>
                <a:gd name="T28" fmla="*/ 4 w 21"/>
                <a:gd name="T29" fmla="*/ 4 h 21"/>
                <a:gd name="T30" fmla="*/ 7 w 21"/>
                <a:gd name="T31" fmla="*/ 2 h 21"/>
                <a:gd name="T32" fmla="*/ 12 w 21"/>
                <a:gd name="T33" fmla="*/ 0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1"/>
                <a:gd name="T53" fmla="*/ 21 w 21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1">
                  <a:moveTo>
                    <a:pt x="12" y="0"/>
                  </a:moveTo>
                  <a:lnTo>
                    <a:pt x="15" y="2"/>
                  </a:lnTo>
                  <a:lnTo>
                    <a:pt x="18" y="4"/>
                  </a:lnTo>
                  <a:lnTo>
                    <a:pt x="19" y="7"/>
                  </a:lnTo>
                  <a:lnTo>
                    <a:pt x="21" y="11"/>
                  </a:lnTo>
                  <a:lnTo>
                    <a:pt x="19" y="15"/>
                  </a:lnTo>
                  <a:lnTo>
                    <a:pt x="18" y="18"/>
                  </a:lnTo>
                  <a:lnTo>
                    <a:pt x="15" y="19"/>
                  </a:lnTo>
                  <a:lnTo>
                    <a:pt x="12" y="21"/>
                  </a:lnTo>
                  <a:lnTo>
                    <a:pt x="7" y="19"/>
                  </a:lnTo>
                  <a:lnTo>
                    <a:pt x="4" y="18"/>
                  </a:lnTo>
                  <a:lnTo>
                    <a:pt x="2" y="15"/>
                  </a:lnTo>
                  <a:lnTo>
                    <a:pt x="0" y="11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26" name="Freeform 5553"/>
            <p:cNvSpPr>
              <a:spLocks noChangeAspect="1"/>
            </p:cNvSpPr>
            <p:nvPr/>
          </p:nvSpPr>
          <p:spPr bwMode="auto">
            <a:xfrm>
              <a:off x="1914" y="2349"/>
              <a:ext cx="55" cy="85"/>
            </a:xfrm>
            <a:custGeom>
              <a:avLst/>
              <a:gdLst>
                <a:gd name="T0" fmla="*/ 51 w 55"/>
                <a:gd name="T1" fmla="*/ 85 h 85"/>
                <a:gd name="T2" fmla="*/ 0 w 55"/>
                <a:gd name="T3" fmla="*/ 85 h 85"/>
                <a:gd name="T4" fmla="*/ 0 w 55"/>
                <a:gd name="T5" fmla="*/ 84 h 85"/>
                <a:gd name="T6" fmla="*/ 14 w 55"/>
                <a:gd name="T7" fmla="*/ 68 h 85"/>
                <a:gd name="T8" fmla="*/ 24 w 55"/>
                <a:gd name="T9" fmla="*/ 55 h 85"/>
                <a:gd name="T10" fmla="*/ 30 w 55"/>
                <a:gd name="T11" fmla="*/ 47 h 85"/>
                <a:gd name="T12" fmla="*/ 33 w 55"/>
                <a:gd name="T13" fmla="*/ 38 h 85"/>
                <a:gd name="T14" fmla="*/ 35 w 55"/>
                <a:gd name="T15" fmla="*/ 30 h 85"/>
                <a:gd name="T16" fmla="*/ 33 w 55"/>
                <a:gd name="T17" fmla="*/ 25 h 85"/>
                <a:gd name="T18" fmla="*/ 32 w 55"/>
                <a:gd name="T19" fmla="*/ 22 h 85"/>
                <a:gd name="T20" fmla="*/ 30 w 55"/>
                <a:gd name="T21" fmla="*/ 19 h 85"/>
                <a:gd name="T22" fmla="*/ 25 w 55"/>
                <a:gd name="T23" fmla="*/ 16 h 85"/>
                <a:gd name="T24" fmla="*/ 19 w 55"/>
                <a:gd name="T25" fmla="*/ 14 h 85"/>
                <a:gd name="T26" fmla="*/ 13 w 55"/>
                <a:gd name="T27" fmla="*/ 16 h 85"/>
                <a:gd name="T28" fmla="*/ 8 w 55"/>
                <a:gd name="T29" fmla="*/ 19 h 85"/>
                <a:gd name="T30" fmla="*/ 3 w 55"/>
                <a:gd name="T31" fmla="*/ 24 h 85"/>
                <a:gd name="T32" fmla="*/ 2 w 55"/>
                <a:gd name="T33" fmla="*/ 24 h 85"/>
                <a:gd name="T34" fmla="*/ 5 w 55"/>
                <a:gd name="T35" fmla="*/ 16 h 85"/>
                <a:gd name="T36" fmla="*/ 8 w 55"/>
                <a:gd name="T37" fmla="*/ 9 h 85"/>
                <a:gd name="T38" fmla="*/ 11 w 55"/>
                <a:gd name="T39" fmla="*/ 5 h 85"/>
                <a:gd name="T40" fmla="*/ 16 w 55"/>
                <a:gd name="T41" fmla="*/ 1 h 85"/>
                <a:gd name="T42" fmla="*/ 22 w 55"/>
                <a:gd name="T43" fmla="*/ 0 h 85"/>
                <a:gd name="T44" fmla="*/ 28 w 55"/>
                <a:gd name="T45" fmla="*/ 0 h 85"/>
                <a:gd name="T46" fmla="*/ 35 w 55"/>
                <a:gd name="T47" fmla="*/ 0 h 85"/>
                <a:gd name="T48" fmla="*/ 40 w 55"/>
                <a:gd name="T49" fmla="*/ 3 h 85"/>
                <a:gd name="T50" fmla="*/ 44 w 55"/>
                <a:gd name="T51" fmla="*/ 6 h 85"/>
                <a:gd name="T52" fmla="*/ 47 w 55"/>
                <a:gd name="T53" fmla="*/ 11 h 85"/>
                <a:gd name="T54" fmla="*/ 51 w 55"/>
                <a:gd name="T55" fmla="*/ 16 h 85"/>
                <a:gd name="T56" fmla="*/ 51 w 55"/>
                <a:gd name="T57" fmla="*/ 20 h 85"/>
                <a:gd name="T58" fmla="*/ 51 w 55"/>
                <a:gd name="T59" fmla="*/ 28 h 85"/>
                <a:gd name="T60" fmla="*/ 46 w 55"/>
                <a:gd name="T61" fmla="*/ 38 h 85"/>
                <a:gd name="T62" fmla="*/ 36 w 55"/>
                <a:gd name="T63" fmla="*/ 51 h 85"/>
                <a:gd name="T64" fmla="*/ 19 w 55"/>
                <a:gd name="T65" fmla="*/ 70 h 85"/>
                <a:gd name="T66" fmla="*/ 38 w 55"/>
                <a:gd name="T67" fmla="*/ 70 h 85"/>
                <a:gd name="T68" fmla="*/ 43 w 55"/>
                <a:gd name="T69" fmla="*/ 70 h 85"/>
                <a:gd name="T70" fmla="*/ 46 w 55"/>
                <a:gd name="T71" fmla="*/ 70 h 85"/>
                <a:gd name="T72" fmla="*/ 47 w 55"/>
                <a:gd name="T73" fmla="*/ 68 h 85"/>
                <a:gd name="T74" fmla="*/ 49 w 55"/>
                <a:gd name="T75" fmla="*/ 66 h 85"/>
                <a:gd name="T76" fmla="*/ 51 w 55"/>
                <a:gd name="T77" fmla="*/ 65 h 85"/>
                <a:gd name="T78" fmla="*/ 52 w 55"/>
                <a:gd name="T79" fmla="*/ 62 h 85"/>
                <a:gd name="T80" fmla="*/ 55 w 55"/>
                <a:gd name="T81" fmla="*/ 62 h 85"/>
                <a:gd name="T82" fmla="*/ 51 w 55"/>
                <a:gd name="T83" fmla="*/ 85 h 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5"/>
                <a:gd name="T127" fmla="*/ 0 h 85"/>
                <a:gd name="T128" fmla="*/ 55 w 55"/>
                <a:gd name="T129" fmla="*/ 85 h 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5" h="85">
                  <a:moveTo>
                    <a:pt x="51" y="85"/>
                  </a:moveTo>
                  <a:lnTo>
                    <a:pt x="0" y="85"/>
                  </a:lnTo>
                  <a:lnTo>
                    <a:pt x="0" y="84"/>
                  </a:lnTo>
                  <a:lnTo>
                    <a:pt x="14" y="68"/>
                  </a:lnTo>
                  <a:lnTo>
                    <a:pt x="24" y="55"/>
                  </a:lnTo>
                  <a:lnTo>
                    <a:pt x="30" y="47"/>
                  </a:lnTo>
                  <a:lnTo>
                    <a:pt x="33" y="38"/>
                  </a:lnTo>
                  <a:lnTo>
                    <a:pt x="35" y="30"/>
                  </a:lnTo>
                  <a:lnTo>
                    <a:pt x="33" y="25"/>
                  </a:lnTo>
                  <a:lnTo>
                    <a:pt x="32" y="22"/>
                  </a:lnTo>
                  <a:lnTo>
                    <a:pt x="30" y="19"/>
                  </a:lnTo>
                  <a:lnTo>
                    <a:pt x="25" y="16"/>
                  </a:lnTo>
                  <a:lnTo>
                    <a:pt x="19" y="14"/>
                  </a:lnTo>
                  <a:lnTo>
                    <a:pt x="13" y="16"/>
                  </a:lnTo>
                  <a:lnTo>
                    <a:pt x="8" y="19"/>
                  </a:lnTo>
                  <a:lnTo>
                    <a:pt x="3" y="24"/>
                  </a:lnTo>
                  <a:lnTo>
                    <a:pt x="2" y="24"/>
                  </a:lnTo>
                  <a:lnTo>
                    <a:pt x="5" y="16"/>
                  </a:lnTo>
                  <a:lnTo>
                    <a:pt x="8" y="9"/>
                  </a:lnTo>
                  <a:lnTo>
                    <a:pt x="11" y="5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8" y="0"/>
                  </a:lnTo>
                  <a:lnTo>
                    <a:pt x="35" y="0"/>
                  </a:lnTo>
                  <a:lnTo>
                    <a:pt x="40" y="3"/>
                  </a:lnTo>
                  <a:lnTo>
                    <a:pt x="44" y="6"/>
                  </a:lnTo>
                  <a:lnTo>
                    <a:pt x="47" y="11"/>
                  </a:lnTo>
                  <a:lnTo>
                    <a:pt x="51" y="16"/>
                  </a:lnTo>
                  <a:lnTo>
                    <a:pt x="51" y="20"/>
                  </a:lnTo>
                  <a:lnTo>
                    <a:pt x="51" y="28"/>
                  </a:lnTo>
                  <a:lnTo>
                    <a:pt x="46" y="38"/>
                  </a:lnTo>
                  <a:lnTo>
                    <a:pt x="36" y="51"/>
                  </a:lnTo>
                  <a:lnTo>
                    <a:pt x="19" y="70"/>
                  </a:lnTo>
                  <a:lnTo>
                    <a:pt x="38" y="70"/>
                  </a:lnTo>
                  <a:lnTo>
                    <a:pt x="43" y="70"/>
                  </a:lnTo>
                  <a:lnTo>
                    <a:pt x="46" y="70"/>
                  </a:lnTo>
                  <a:lnTo>
                    <a:pt x="47" y="68"/>
                  </a:lnTo>
                  <a:lnTo>
                    <a:pt x="49" y="66"/>
                  </a:lnTo>
                  <a:lnTo>
                    <a:pt x="51" y="65"/>
                  </a:lnTo>
                  <a:lnTo>
                    <a:pt x="52" y="62"/>
                  </a:lnTo>
                  <a:lnTo>
                    <a:pt x="55" y="62"/>
                  </a:lnTo>
                  <a:lnTo>
                    <a:pt x="51" y="8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27" name="Rectangle 5554"/>
            <p:cNvSpPr>
              <a:spLocks noChangeAspect="1" noChangeArrowheads="1"/>
            </p:cNvSpPr>
            <p:nvPr/>
          </p:nvSpPr>
          <p:spPr bwMode="auto">
            <a:xfrm>
              <a:off x="1779" y="1932"/>
              <a:ext cx="34" cy="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28" name="Freeform 5555"/>
            <p:cNvSpPr>
              <a:spLocks noChangeAspect="1" noEditPoints="1"/>
            </p:cNvSpPr>
            <p:nvPr/>
          </p:nvSpPr>
          <p:spPr bwMode="auto">
            <a:xfrm>
              <a:off x="1820" y="1881"/>
              <a:ext cx="56" cy="88"/>
            </a:xfrm>
            <a:custGeom>
              <a:avLst/>
              <a:gdLst>
                <a:gd name="T0" fmla="*/ 56 w 56"/>
                <a:gd name="T1" fmla="*/ 43 h 88"/>
                <a:gd name="T2" fmla="*/ 54 w 56"/>
                <a:gd name="T3" fmla="*/ 56 h 88"/>
                <a:gd name="T4" fmla="*/ 51 w 56"/>
                <a:gd name="T5" fmla="*/ 67 h 88"/>
                <a:gd name="T6" fmla="*/ 50 w 56"/>
                <a:gd name="T7" fmla="*/ 73 h 88"/>
                <a:gd name="T8" fmla="*/ 46 w 56"/>
                <a:gd name="T9" fmla="*/ 78 h 88"/>
                <a:gd name="T10" fmla="*/ 42 w 56"/>
                <a:gd name="T11" fmla="*/ 81 h 88"/>
                <a:gd name="T12" fmla="*/ 38 w 56"/>
                <a:gd name="T13" fmla="*/ 84 h 88"/>
                <a:gd name="T14" fmla="*/ 34 w 56"/>
                <a:gd name="T15" fmla="*/ 86 h 88"/>
                <a:gd name="T16" fmla="*/ 29 w 56"/>
                <a:gd name="T17" fmla="*/ 88 h 88"/>
                <a:gd name="T18" fmla="*/ 23 w 56"/>
                <a:gd name="T19" fmla="*/ 86 h 88"/>
                <a:gd name="T20" fmla="*/ 18 w 56"/>
                <a:gd name="T21" fmla="*/ 84 h 88"/>
                <a:gd name="T22" fmla="*/ 13 w 56"/>
                <a:gd name="T23" fmla="*/ 81 h 88"/>
                <a:gd name="T24" fmla="*/ 8 w 56"/>
                <a:gd name="T25" fmla="*/ 75 h 88"/>
                <a:gd name="T26" fmla="*/ 7 w 56"/>
                <a:gd name="T27" fmla="*/ 70 h 88"/>
                <a:gd name="T28" fmla="*/ 4 w 56"/>
                <a:gd name="T29" fmla="*/ 64 h 88"/>
                <a:gd name="T30" fmla="*/ 2 w 56"/>
                <a:gd name="T31" fmla="*/ 54 h 88"/>
                <a:gd name="T32" fmla="*/ 0 w 56"/>
                <a:gd name="T33" fmla="*/ 45 h 88"/>
                <a:gd name="T34" fmla="*/ 2 w 56"/>
                <a:gd name="T35" fmla="*/ 32 h 88"/>
                <a:gd name="T36" fmla="*/ 5 w 56"/>
                <a:gd name="T37" fmla="*/ 19 h 88"/>
                <a:gd name="T38" fmla="*/ 7 w 56"/>
                <a:gd name="T39" fmla="*/ 13 h 88"/>
                <a:gd name="T40" fmla="*/ 10 w 56"/>
                <a:gd name="T41" fmla="*/ 8 h 88"/>
                <a:gd name="T42" fmla="*/ 15 w 56"/>
                <a:gd name="T43" fmla="*/ 5 h 88"/>
                <a:gd name="T44" fmla="*/ 21 w 56"/>
                <a:gd name="T45" fmla="*/ 2 h 88"/>
                <a:gd name="T46" fmla="*/ 29 w 56"/>
                <a:gd name="T47" fmla="*/ 0 h 88"/>
                <a:gd name="T48" fmla="*/ 35 w 56"/>
                <a:gd name="T49" fmla="*/ 2 h 88"/>
                <a:gd name="T50" fmla="*/ 42 w 56"/>
                <a:gd name="T51" fmla="*/ 5 h 88"/>
                <a:gd name="T52" fmla="*/ 46 w 56"/>
                <a:gd name="T53" fmla="*/ 8 h 88"/>
                <a:gd name="T54" fmla="*/ 50 w 56"/>
                <a:gd name="T55" fmla="*/ 13 h 88"/>
                <a:gd name="T56" fmla="*/ 51 w 56"/>
                <a:gd name="T57" fmla="*/ 18 h 88"/>
                <a:gd name="T58" fmla="*/ 54 w 56"/>
                <a:gd name="T59" fmla="*/ 31 h 88"/>
                <a:gd name="T60" fmla="*/ 56 w 56"/>
                <a:gd name="T61" fmla="*/ 43 h 88"/>
                <a:gd name="T62" fmla="*/ 37 w 56"/>
                <a:gd name="T63" fmla="*/ 43 h 88"/>
                <a:gd name="T64" fmla="*/ 37 w 56"/>
                <a:gd name="T65" fmla="*/ 26 h 88"/>
                <a:gd name="T66" fmla="*/ 37 w 56"/>
                <a:gd name="T67" fmla="*/ 18 h 88"/>
                <a:gd name="T68" fmla="*/ 35 w 56"/>
                <a:gd name="T69" fmla="*/ 13 h 88"/>
                <a:gd name="T70" fmla="*/ 35 w 56"/>
                <a:gd name="T71" fmla="*/ 8 h 88"/>
                <a:gd name="T72" fmla="*/ 34 w 56"/>
                <a:gd name="T73" fmla="*/ 7 h 88"/>
                <a:gd name="T74" fmla="*/ 32 w 56"/>
                <a:gd name="T75" fmla="*/ 5 h 88"/>
                <a:gd name="T76" fmla="*/ 29 w 56"/>
                <a:gd name="T77" fmla="*/ 4 h 88"/>
                <a:gd name="T78" fmla="*/ 26 w 56"/>
                <a:gd name="T79" fmla="*/ 5 h 88"/>
                <a:gd name="T80" fmla="*/ 24 w 56"/>
                <a:gd name="T81" fmla="*/ 5 h 88"/>
                <a:gd name="T82" fmla="*/ 21 w 56"/>
                <a:gd name="T83" fmla="*/ 8 h 88"/>
                <a:gd name="T84" fmla="*/ 21 w 56"/>
                <a:gd name="T85" fmla="*/ 13 h 88"/>
                <a:gd name="T86" fmla="*/ 19 w 56"/>
                <a:gd name="T87" fmla="*/ 19 h 88"/>
                <a:gd name="T88" fmla="*/ 19 w 56"/>
                <a:gd name="T89" fmla="*/ 32 h 88"/>
                <a:gd name="T90" fmla="*/ 19 w 56"/>
                <a:gd name="T91" fmla="*/ 51 h 88"/>
                <a:gd name="T92" fmla="*/ 19 w 56"/>
                <a:gd name="T93" fmla="*/ 62 h 88"/>
                <a:gd name="T94" fmla="*/ 21 w 56"/>
                <a:gd name="T95" fmla="*/ 70 h 88"/>
                <a:gd name="T96" fmla="*/ 21 w 56"/>
                <a:gd name="T97" fmla="*/ 77 h 88"/>
                <a:gd name="T98" fmla="*/ 23 w 56"/>
                <a:gd name="T99" fmla="*/ 80 h 88"/>
                <a:gd name="T100" fmla="*/ 24 w 56"/>
                <a:gd name="T101" fmla="*/ 81 h 88"/>
                <a:gd name="T102" fmla="*/ 26 w 56"/>
                <a:gd name="T103" fmla="*/ 83 h 88"/>
                <a:gd name="T104" fmla="*/ 29 w 56"/>
                <a:gd name="T105" fmla="*/ 83 h 88"/>
                <a:gd name="T106" fmla="*/ 32 w 56"/>
                <a:gd name="T107" fmla="*/ 83 h 88"/>
                <a:gd name="T108" fmla="*/ 34 w 56"/>
                <a:gd name="T109" fmla="*/ 81 h 88"/>
                <a:gd name="T110" fmla="*/ 35 w 56"/>
                <a:gd name="T111" fmla="*/ 77 h 88"/>
                <a:gd name="T112" fmla="*/ 37 w 56"/>
                <a:gd name="T113" fmla="*/ 70 h 88"/>
                <a:gd name="T114" fmla="*/ 37 w 56"/>
                <a:gd name="T115" fmla="*/ 43 h 8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6"/>
                <a:gd name="T175" fmla="*/ 0 h 88"/>
                <a:gd name="T176" fmla="*/ 56 w 56"/>
                <a:gd name="T177" fmla="*/ 88 h 8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6" h="88">
                  <a:moveTo>
                    <a:pt x="56" y="43"/>
                  </a:moveTo>
                  <a:lnTo>
                    <a:pt x="54" y="56"/>
                  </a:lnTo>
                  <a:lnTo>
                    <a:pt x="51" y="67"/>
                  </a:lnTo>
                  <a:lnTo>
                    <a:pt x="50" y="73"/>
                  </a:lnTo>
                  <a:lnTo>
                    <a:pt x="46" y="78"/>
                  </a:lnTo>
                  <a:lnTo>
                    <a:pt x="42" y="81"/>
                  </a:lnTo>
                  <a:lnTo>
                    <a:pt x="38" y="84"/>
                  </a:lnTo>
                  <a:lnTo>
                    <a:pt x="34" y="86"/>
                  </a:lnTo>
                  <a:lnTo>
                    <a:pt x="29" y="88"/>
                  </a:lnTo>
                  <a:lnTo>
                    <a:pt x="23" y="86"/>
                  </a:lnTo>
                  <a:lnTo>
                    <a:pt x="18" y="84"/>
                  </a:lnTo>
                  <a:lnTo>
                    <a:pt x="13" y="81"/>
                  </a:lnTo>
                  <a:lnTo>
                    <a:pt x="8" y="75"/>
                  </a:lnTo>
                  <a:lnTo>
                    <a:pt x="7" y="70"/>
                  </a:lnTo>
                  <a:lnTo>
                    <a:pt x="4" y="64"/>
                  </a:lnTo>
                  <a:lnTo>
                    <a:pt x="2" y="54"/>
                  </a:lnTo>
                  <a:lnTo>
                    <a:pt x="0" y="45"/>
                  </a:lnTo>
                  <a:lnTo>
                    <a:pt x="2" y="32"/>
                  </a:lnTo>
                  <a:lnTo>
                    <a:pt x="5" y="19"/>
                  </a:lnTo>
                  <a:lnTo>
                    <a:pt x="7" y="13"/>
                  </a:lnTo>
                  <a:lnTo>
                    <a:pt x="10" y="8"/>
                  </a:lnTo>
                  <a:lnTo>
                    <a:pt x="15" y="5"/>
                  </a:lnTo>
                  <a:lnTo>
                    <a:pt x="21" y="2"/>
                  </a:lnTo>
                  <a:lnTo>
                    <a:pt x="29" y="0"/>
                  </a:lnTo>
                  <a:lnTo>
                    <a:pt x="35" y="2"/>
                  </a:lnTo>
                  <a:lnTo>
                    <a:pt x="42" y="5"/>
                  </a:lnTo>
                  <a:lnTo>
                    <a:pt x="46" y="8"/>
                  </a:lnTo>
                  <a:lnTo>
                    <a:pt x="50" y="13"/>
                  </a:lnTo>
                  <a:lnTo>
                    <a:pt x="51" y="18"/>
                  </a:lnTo>
                  <a:lnTo>
                    <a:pt x="54" y="31"/>
                  </a:lnTo>
                  <a:lnTo>
                    <a:pt x="56" y="43"/>
                  </a:lnTo>
                  <a:close/>
                  <a:moveTo>
                    <a:pt x="37" y="43"/>
                  </a:moveTo>
                  <a:lnTo>
                    <a:pt x="37" y="26"/>
                  </a:lnTo>
                  <a:lnTo>
                    <a:pt x="37" y="18"/>
                  </a:lnTo>
                  <a:lnTo>
                    <a:pt x="35" y="13"/>
                  </a:lnTo>
                  <a:lnTo>
                    <a:pt x="35" y="8"/>
                  </a:lnTo>
                  <a:lnTo>
                    <a:pt x="34" y="7"/>
                  </a:lnTo>
                  <a:lnTo>
                    <a:pt x="32" y="5"/>
                  </a:lnTo>
                  <a:lnTo>
                    <a:pt x="29" y="4"/>
                  </a:lnTo>
                  <a:lnTo>
                    <a:pt x="26" y="5"/>
                  </a:lnTo>
                  <a:lnTo>
                    <a:pt x="24" y="5"/>
                  </a:lnTo>
                  <a:lnTo>
                    <a:pt x="21" y="8"/>
                  </a:lnTo>
                  <a:lnTo>
                    <a:pt x="21" y="13"/>
                  </a:lnTo>
                  <a:lnTo>
                    <a:pt x="19" y="19"/>
                  </a:lnTo>
                  <a:lnTo>
                    <a:pt x="19" y="32"/>
                  </a:lnTo>
                  <a:lnTo>
                    <a:pt x="19" y="51"/>
                  </a:lnTo>
                  <a:lnTo>
                    <a:pt x="19" y="62"/>
                  </a:lnTo>
                  <a:lnTo>
                    <a:pt x="21" y="70"/>
                  </a:lnTo>
                  <a:lnTo>
                    <a:pt x="21" y="77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6" y="83"/>
                  </a:lnTo>
                  <a:lnTo>
                    <a:pt x="29" y="83"/>
                  </a:lnTo>
                  <a:lnTo>
                    <a:pt x="32" y="83"/>
                  </a:lnTo>
                  <a:lnTo>
                    <a:pt x="34" y="81"/>
                  </a:lnTo>
                  <a:lnTo>
                    <a:pt x="35" y="77"/>
                  </a:lnTo>
                  <a:lnTo>
                    <a:pt x="37" y="70"/>
                  </a:lnTo>
                  <a:lnTo>
                    <a:pt x="37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29" name="Freeform 5556"/>
            <p:cNvSpPr>
              <a:spLocks noChangeAspect="1"/>
            </p:cNvSpPr>
            <p:nvPr/>
          </p:nvSpPr>
          <p:spPr bwMode="auto">
            <a:xfrm>
              <a:off x="1885" y="1948"/>
              <a:ext cx="21" cy="21"/>
            </a:xfrm>
            <a:custGeom>
              <a:avLst/>
              <a:gdLst>
                <a:gd name="T0" fmla="*/ 12 w 21"/>
                <a:gd name="T1" fmla="*/ 0 h 21"/>
                <a:gd name="T2" fmla="*/ 15 w 21"/>
                <a:gd name="T3" fmla="*/ 2 h 21"/>
                <a:gd name="T4" fmla="*/ 18 w 21"/>
                <a:gd name="T5" fmla="*/ 3 h 21"/>
                <a:gd name="T6" fmla="*/ 19 w 21"/>
                <a:gd name="T7" fmla="*/ 6 h 21"/>
                <a:gd name="T8" fmla="*/ 21 w 21"/>
                <a:gd name="T9" fmla="*/ 11 h 21"/>
                <a:gd name="T10" fmla="*/ 19 w 21"/>
                <a:gd name="T11" fmla="*/ 14 h 21"/>
                <a:gd name="T12" fmla="*/ 18 w 21"/>
                <a:gd name="T13" fmla="*/ 17 h 21"/>
                <a:gd name="T14" fmla="*/ 15 w 21"/>
                <a:gd name="T15" fmla="*/ 19 h 21"/>
                <a:gd name="T16" fmla="*/ 12 w 21"/>
                <a:gd name="T17" fmla="*/ 21 h 21"/>
                <a:gd name="T18" fmla="*/ 7 w 21"/>
                <a:gd name="T19" fmla="*/ 19 h 21"/>
                <a:gd name="T20" fmla="*/ 4 w 21"/>
                <a:gd name="T21" fmla="*/ 17 h 21"/>
                <a:gd name="T22" fmla="*/ 2 w 21"/>
                <a:gd name="T23" fmla="*/ 14 h 21"/>
                <a:gd name="T24" fmla="*/ 0 w 21"/>
                <a:gd name="T25" fmla="*/ 11 h 21"/>
                <a:gd name="T26" fmla="*/ 2 w 21"/>
                <a:gd name="T27" fmla="*/ 6 h 21"/>
                <a:gd name="T28" fmla="*/ 4 w 21"/>
                <a:gd name="T29" fmla="*/ 3 h 21"/>
                <a:gd name="T30" fmla="*/ 7 w 21"/>
                <a:gd name="T31" fmla="*/ 2 h 21"/>
                <a:gd name="T32" fmla="*/ 12 w 21"/>
                <a:gd name="T33" fmla="*/ 0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1"/>
                <a:gd name="T53" fmla="*/ 21 w 21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1">
                  <a:moveTo>
                    <a:pt x="12" y="0"/>
                  </a:moveTo>
                  <a:lnTo>
                    <a:pt x="15" y="2"/>
                  </a:lnTo>
                  <a:lnTo>
                    <a:pt x="18" y="3"/>
                  </a:lnTo>
                  <a:lnTo>
                    <a:pt x="19" y="6"/>
                  </a:lnTo>
                  <a:lnTo>
                    <a:pt x="21" y="11"/>
                  </a:lnTo>
                  <a:lnTo>
                    <a:pt x="19" y="14"/>
                  </a:lnTo>
                  <a:lnTo>
                    <a:pt x="18" y="17"/>
                  </a:lnTo>
                  <a:lnTo>
                    <a:pt x="15" y="19"/>
                  </a:lnTo>
                  <a:lnTo>
                    <a:pt x="12" y="21"/>
                  </a:lnTo>
                  <a:lnTo>
                    <a:pt x="7" y="19"/>
                  </a:lnTo>
                  <a:lnTo>
                    <a:pt x="4" y="17"/>
                  </a:lnTo>
                  <a:lnTo>
                    <a:pt x="2" y="14"/>
                  </a:lnTo>
                  <a:lnTo>
                    <a:pt x="0" y="11"/>
                  </a:lnTo>
                  <a:lnTo>
                    <a:pt x="2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30" name="Freeform 5557"/>
            <p:cNvSpPr>
              <a:spLocks noChangeAspect="1"/>
            </p:cNvSpPr>
            <p:nvPr/>
          </p:nvSpPr>
          <p:spPr bwMode="auto">
            <a:xfrm>
              <a:off x="1922" y="1881"/>
              <a:ext cx="43" cy="86"/>
            </a:xfrm>
            <a:custGeom>
              <a:avLst/>
              <a:gdLst>
                <a:gd name="T0" fmla="*/ 32 w 43"/>
                <a:gd name="T1" fmla="*/ 0 h 86"/>
                <a:gd name="T2" fmla="*/ 32 w 43"/>
                <a:gd name="T3" fmla="*/ 69 h 86"/>
                <a:gd name="T4" fmla="*/ 32 w 43"/>
                <a:gd name="T5" fmla="*/ 75 h 86"/>
                <a:gd name="T6" fmla="*/ 32 w 43"/>
                <a:gd name="T7" fmla="*/ 78 h 86"/>
                <a:gd name="T8" fmla="*/ 33 w 43"/>
                <a:gd name="T9" fmla="*/ 81 h 86"/>
                <a:gd name="T10" fmla="*/ 35 w 43"/>
                <a:gd name="T11" fmla="*/ 81 h 86"/>
                <a:gd name="T12" fmla="*/ 38 w 43"/>
                <a:gd name="T13" fmla="*/ 83 h 86"/>
                <a:gd name="T14" fmla="*/ 41 w 43"/>
                <a:gd name="T15" fmla="*/ 83 h 86"/>
                <a:gd name="T16" fmla="*/ 43 w 43"/>
                <a:gd name="T17" fmla="*/ 83 h 86"/>
                <a:gd name="T18" fmla="*/ 43 w 43"/>
                <a:gd name="T19" fmla="*/ 86 h 86"/>
                <a:gd name="T20" fmla="*/ 0 w 43"/>
                <a:gd name="T21" fmla="*/ 86 h 86"/>
                <a:gd name="T22" fmla="*/ 0 w 43"/>
                <a:gd name="T23" fmla="*/ 83 h 86"/>
                <a:gd name="T24" fmla="*/ 1 w 43"/>
                <a:gd name="T25" fmla="*/ 83 h 86"/>
                <a:gd name="T26" fmla="*/ 6 w 43"/>
                <a:gd name="T27" fmla="*/ 83 h 86"/>
                <a:gd name="T28" fmla="*/ 9 w 43"/>
                <a:gd name="T29" fmla="*/ 83 h 86"/>
                <a:gd name="T30" fmla="*/ 11 w 43"/>
                <a:gd name="T31" fmla="*/ 81 h 86"/>
                <a:gd name="T32" fmla="*/ 13 w 43"/>
                <a:gd name="T33" fmla="*/ 78 h 86"/>
                <a:gd name="T34" fmla="*/ 13 w 43"/>
                <a:gd name="T35" fmla="*/ 77 h 86"/>
                <a:gd name="T36" fmla="*/ 13 w 43"/>
                <a:gd name="T37" fmla="*/ 73 h 86"/>
                <a:gd name="T38" fmla="*/ 13 w 43"/>
                <a:gd name="T39" fmla="*/ 69 h 86"/>
                <a:gd name="T40" fmla="*/ 13 w 43"/>
                <a:gd name="T41" fmla="*/ 26 h 86"/>
                <a:gd name="T42" fmla="*/ 13 w 43"/>
                <a:gd name="T43" fmla="*/ 21 h 86"/>
                <a:gd name="T44" fmla="*/ 13 w 43"/>
                <a:gd name="T45" fmla="*/ 19 h 86"/>
                <a:gd name="T46" fmla="*/ 11 w 43"/>
                <a:gd name="T47" fmla="*/ 18 h 86"/>
                <a:gd name="T48" fmla="*/ 11 w 43"/>
                <a:gd name="T49" fmla="*/ 16 h 86"/>
                <a:gd name="T50" fmla="*/ 9 w 43"/>
                <a:gd name="T51" fmla="*/ 16 h 86"/>
                <a:gd name="T52" fmla="*/ 8 w 43"/>
                <a:gd name="T53" fmla="*/ 15 h 86"/>
                <a:gd name="T54" fmla="*/ 5 w 43"/>
                <a:gd name="T55" fmla="*/ 16 h 86"/>
                <a:gd name="T56" fmla="*/ 0 w 43"/>
                <a:gd name="T57" fmla="*/ 18 h 86"/>
                <a:gd name="T58" fmla="*/ 0 w 43"/>
                <a:gd name="T59" fmla="*/ 15 h 86"/>
                <a:gd name="T60" fmla="*/ 30 w 43"/>
                <a:gd name="T61" fmla="*/ 0 h 86"/>
                <a:gd name="T62" fmla="*/ 32 w 43"/>
                <a:gd name="T63" fmla="*/ 0 h 8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3"/>
                <a:gd name="T97" fmla="*/ 0 h 86"/>
                <a:gd name="T98" fmla="*/ 43 w 43"/>
                <a:gd name="T99" fmla="*/ 86 h 8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3" h="86">
                  <a:moveTo>
                    <a:pt x="32" y="0"/>
                  </a:moveTo>
                  <a:lnTo>
                    <a:pt x="32" y="69"/>
                  </a:lnTo>
                  <a:lnTo>
                    <a:pt x="32" y="75"/>
                  </a:lnTo>
                  <a:lnTo>
                    <a:pt x="32" y="78"/>
                  </a:lnTo>
                  <a:lnTo>
                    <a:pt x="33" y="81"/>
                  </a:lnTo>
                  <a:lnTo>
                    <a:pt x="35" y="81"/>
                  </a:lnTo>
                  <a:lnTo>
                    <a:pt x="38" y="83"/>
                  </a:lnTo>
                  <a:lnTo>
                    <a:pt x="41" y="83"/>
                  </a:lnTo>
                  <a:lnTo>
                    <a:pt x="43" y="83"/>
                  </a:lnTo>
                  <a:lnTo>
                    <a:pt x="43" y="86"/>
                  </a:lnTo>
                  <a:lnTo>
                    <a:pt x="0" y="86"/>
                  </a:lnTo>
                  <a:lnTo>
                    <a:pt x="0" y="83"/>
                  </a:lnTo>
                  <a:lnTo>
                    <a:pt x="1" y="83"/>
                  </a:lnTo>
                  <a:lnTo>
                    <a:pt x="6" y="83"/>
                  </a:lnTo>
                  <a:lnTo>
                    <a:pt x="9" y="83"/>
                  </a:lnTo>
                  <a:lnTo>
                    <a:pt x="11" y="81"/>
                  </a:lnTo>
                  <a:lnTo>
                    <a:pt x="13" y="78"/>
                  </a:lnTo>
                  <a:lnTo>
                    <a:pt x="13" y="77"/>
                  </a:lnTo>
                  <a:lnTo>
                    <a:pt x="13" y="73"/>
                  </a:lnTo>
                  <a:lnTo>
                    <a:pt x="13" y="69"/>
                  </a:lnTo>
                  <a:lnTo>
                    <a:pt x="13" y="26"/>
                  </a:lnTo>
                  <a:lnTo>
                    <a:pt x="13" y="21"/>
                  </a:lnTo>
                  <a:lnTo>
                    <a:pt x="13" y="19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9" y="16"/>
                  </a:lnTo>
                  <a:lnTo>
                    <a:pt x="8" y="15"/>
                  </a:lnTo>
                  <a:lnTo>
                    <a:pt x="5" y="16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30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31" name="Freeform 5558"/>
            <p:cNvSpPr>
              <a:spLocks noChangeAspect="1" noEditPoints="1"/>
            </p:cNvSpPr>
            <p:nvPr/>
          </p:nvSpPr>
          <p:spPr bwMode="auto">
            <a:xfrm>
              <a:off x="1917" y="1414"/>
              <a:ext cx="54" cy="87"/>
            </a:xfrm>
            <a:custGeom>
              <a:avLst/>
              <a:gdLst>
                <a:gd name="T0" fmla="*/ 54 w 54"/>
                <a:gd name="T1" fmla="*/ 43 h 87"/>
                <a:gd name="T2" fmla="*/ 52 w 54"/>
                <a:gd name="T3" fmla="*/ 56 h 87"/>
                <a:gd name="T4" fmla="*/ 49 w 54"/>
                <a:gd name="T5" fmla="*/ 67 h 87"/>
                <a:gd name="T6" fmla="*/ 48 w 54"/>
                <a:gd name="T7" fmla="*/ 73 h 87"/>
                <a:gd name="T8" fmla="*/ 44 w 54"/>
                <a:gd name="T9" fmla="*/ 78 h 87"/>
                <a:gd name="T10" fmla="*/ 40 w 54"/>
                <a:gd name="T11" fmla="*/ 81 h 87"/>
                <a:gd name="T12" fmla="*/ 37 w 54"/>
                <a:gd name="T13" fmla="*/ 84 h 87"/>
                <a:gd name="T14" fmla="*/ 32 w 54"/>
                <a:gd name="T15" fmla="*/ 86 h 87"/>
                <a:gd name="T16" fmla="*/ 27 w 54"/>
                <a:gd name="T17" fmla="*/ 87 h 87"/>
                <a:gd name="T18" fmla="*/ 21 w 54"/>
                <a:gd name="T19" fmla="*/ 86 h 87"/>
                <a:gd name="T20" fmla="*/ 16 w 54"/>
                <a:gd name="T21" fmla="*/ 84 h 87"/>
                <a:gd name="T22" fmla="*/ 11 w 54"/>
                <a:gd name="T23" fmla="*/ 81 h 87"/>
                <a:gd name="T24" fmla="*/ 6 w 54"/>
                <a:gd name="T25" fmla="*/ 75 h 87"/>
                <a:gd name="T26" fmla="*/ 5 w 54"/>
                <a:gd name="T27" fmla="*/ 70 h 87"/>
                <a:gd name="T28" fmla="*/ 2 w 54"/>
                <a:gd name="T29" fmla="*/ 64 h 87"/>
                <a:gd name="T30" fmla="*/ 0 w 54"/>
                <a:gd name="T31" fmla="*/ 54 h 87"/>
                <a:gd name="T32" fmla="*/ 0 w 54"/>
                <a:gd name="T33" fmla="*/ 44 h 87"/>
                <a:gd name="T34" fmla="*/ 0 w 54"/>
                <a:gd name="T35" fmla="*/ 32 h 87"/>
                <a:gd name="T36" fmla="*/ 3 w 54"/>
                <a:gd name="T37" fmla="*/ 19 h 87"/>
                <a:gd name="T38" fmla="*/ 5 w 54"/>
                <a:gd name="T39" fmla="*/ 13 h 87"/>
                <a:gd name="T40" fmla="*/ 8 w 54"/>
                <a:gd name="T41" fmla="*/ 8 h 87"/>
                <a:gd name="T42" fmla="*/ 13 w 54"/>
                <a:gd name="T43" fmla="*/ 5 h 87"/>
                <a:gd name="T44" fmla="*/ 19 w 54"/>
                <a:gd name="T45" fmla="*/ 2 h 87"/>
                <a:gd name="T46" fmla="*/ 27 w 54"/>
                <a:gd name="T47" fmla="*/ 0 h 87"/>
                <a:gd name="T48" fmla="*/ 33 w 54"/>
                <a:gd name="T49" fmla="*/ 2 h 87"/>
                <a:gd name="T50" fmla="*/ 40 w 54"/>
                <a:gd name="T51" fmla="*/ 5 h 87"/>
                <a:gd name="T52" fmla="*/ 44 w 54"/>
                <a:gd name="T53" fmla="*/ 8 h 87"/>
                <a:gd name="T54" fmla="*/ 48 w 54"/>
                <a:gd name="T55" fmla="*/ 13 h 87"/>
                <a:gd name="T56" fmla="*/ 49 w 54"/>
                <a:gd name="T57" fmla="*/ 18 h 87"/>
                <a:gd name="T58" fmla="*/ 52 w 54"/>
                <a:gd name="T59" fmla="*/ 30 h 87"/>
                <a:gd name="T60" fmla="*/ 54 w 54"/>
                <a:gd name="T61" fmla="*/ 43 h 87"/>
                <a:gd name="T62" fmla="*/ 35 w 54"/>
                <a:gd name="T63" fmla="*/ 43 h 87"/>
                <a:gd name="T64" fmla="*/ 35 w 54"/>
                <a:gd name="T65" fmla="*/ 25 h 87"/>
                <a:gd name="T66" fmla="*/ 35 w 54"/>
                <a:gd name="T67" fmla="*/ 18 h 87"/>
                <a:gd name="T68" fmla="*/ 33 w 54"/>
                <a:gd name="T69" fmla="*/ 13 h 87"/>
                <a:gd name="T70" fmla="*/ 33 w 54"/>
                <a:gd name="T71" fmla="*/ 8 h 87"/>
                <a:gd name="T72" fmla="*/ 32 w 54"/>
                <a:gd name="T73" fmla="*/ 6 h 87"/>
                <a:gd name="T74" fmla="*/ 30 w 54"/>
                <a:gd name="T75" fmla="*/ 5 h 87"/>
                <a:gd name="T76" fmla="*/ 27 w 54"/>
                <a:gd name="T77" fmla="*/ 3 h 87"/>
                <a:gd name="T78" fmla="*/ 24 w 54"/>
                <a:gd name="T79" fmla="*/ 5 h 87"/>
                <a:gd name="T80" fmla="*/ 22 w 54"/>
                <a:gd name="T81" fmla="*/ 5 h 87"/>
                <a:gd name="T82" fmla="*/ 19 w 54"/>
                <a:gd name="T83" fmla="*/ 8 h 87"/>
                <a:gd name="T84" fmla="*/ 19 w 54"/>
                <a:gd name="T85" fmla="*/ 13 h 87"/>
                <a:gd name="T86" fmla="*/ 18 w 54"/>
                <a:gd name="T87" fmla="*/ 19 h 87"/>
                <a:gd name="T88" fmla="*/ 18 w 54"/>
                <a:gd name="T89" fmla="*/ 32 h 87"/>
                <a:gd name="T90" fmla="*/ 18 w 54"/>
                <a:gd name="T91" fmla="*/ 51 h 87"/>
                <a:gd name="T92" fmla="*/ 18 w 54"/>
                <a:gd name="T93" fmla="*/ 62 h 87"/>
                <a:gd name="T94" fmla="*/ 19 w 54"/>
                <a:gd name="T95" fmla="*/ 70 h 87"/>
                <a:gd name="T96" fmla="*/ 19 w 54"/>
                <a:gd name="T97" fmla="*/ 76 h 87"/>
                <a:gd name="T98" fmla="*/ 21 w 54"/>
                <a:gd name="T99" fmla="*/ 79 h 87"/>
                <a:gd name="T100" fmla="*/ 22 w 54"/>
                <a:gd name="T101" fmla="*/ 81 h 87"/>
                <a:gd name="T102" fmla="*/ 24 w 54"/>
                <a:gd name="T103" fmla="*/ 83 h 87"/>
                <a:gd name="T104" fmla="*/ 27 w 54"/>
                <a:gd name="T105" fmla="*/ 83 h 87"/>
                <a:gd name="T106" fmla="*/ 30 w 54"/>
                <a:gd name="T107" fmla="*/ 83 h 87"/>
                <a:gd name="T108" fmla="*/ 32 w 54"/>
                <a:gd name="T109" fmla="*/ 81 h 87"/>
                <a:gd name="T110" fmla="*/ 33 w 54"/>
                <a:gd name="T111" fmla="*/ 76 h 87"/>
                <a:gd name="T112" fmla="*/ 35 w 54"/>
                <a:gd name="T113" fmla="*/ 70 h 87"/>
                <a:gd name="T114" fmla="*/ 35 w 54"/>
                <a:gd name="T115" fmla="*/ 43 h 8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4"/>
                <a:gd name="T175" fmla="*/ 0 h 87"/>
                <a:gd name="T176" fmla="*/ 54 w 54"/>
                <a:gd name="T177" fmla="*/ 87 h 8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4" h="87">
                  <a:moveTo>
                    <a:pt x="54" y="43"/>
                  </a:moveTo>
                  <a:lnTo>
                    <a:pt x="52" y="56"/>
                  </a:lnTo>
                  <a:lnTo>
                    <a:pt x="49" y="67"/>
                  </a:lnTo>
                  <a:lnTo>
                    <a:pt x="48" y="73"/>
                  </a:lnTo>
                  <a:lnTo>
                    <a:pt x="44" y="78"/>
                  </a:lnTo>
                  <a:lnTo>
                    <a:pt x="40" y="81"/>
                  </a:lnTo>
                  <a:lnTo>
                    <a:pt x="37" y="84"/>
                  </a:lnTo>
                  <a:lnTo>
                    <a:pt x="32" y="86"/>
                  </a:lnTo>
                  <a:lnTo>
                    <a:pt x="27" y="87"/>
                  </a:lnTo>
                  <a:lnTo>
                    <a:pt x="21" y="86"/>
                  </a:lnTo>
                  <a:lnTo>
                    <a:pt x="16" y="84"/>
                  </a:lnTo>
                  <a:lnTo>
                    <a:pt x="11" y="81"/>
                  </a:lnTo>
                  <a:lnTo>
                    <a:pt x="6" y="75"/>
                  </a:lnTo>
                  <a:lnTo>
                    <a:pt x="5" y="70"/>
                  </a:lnTo>
                  <a:lnTo>
                    <a:pt x="2" y="64"/>
                  </a:lnTo>
                  <a:lnTo>
                    <a:pt x="0" y="54"/>
                  </a:lnTo>
                  <a:lnTo>
                    <a:pt x="0" y="44"/>
                  </a:lnTo>
                  <a:lnTo>
                    <a:pt x="0" y="32"/>
                  </a:lnTo>
                  <a:lnTo>
                    <a:pt x="3" y="19"/>
                  </a:lnTo>
                  <a:lnTo>
                    <a:pt x="5" y="13"/>
                  </a:lnTo>
                  <a:lnTo>
                    <a:pt x="8" y="8"/>
                  </a:lnTo>
                  <a:lnTo>
                    <a:pt x="13" y="5"/>
                  </a:lnTo>
                  <a:lnTo>
                    <a:pt x="19" y="2"/>
                  </a:lnTo>
                  <a:lnTo>
                    <a:pt x="27" y="0"/>
                  </a:lnTo>
                  <a:lnTo>
                    <a:pt x="33" y="2"/>
                  </a:lnTo>
                  <a:lnTo>
                    <a:pt x="40" y="5"/>
                  </a:lnTo>
                  <a:lnTo>
                    <a:pt x="44" y="8"/>
                  </a:lnTo>
                  <a:lnTo>
                    <a:pt x="48" y="13"/>
                  </a:lnTo>
                  <a:lnTo>
                    <a:pt x="49" y="18"/>
                  </a:lnTo>
                  <a:lnTo>
                    <a:pt x="52" y="30"/>
                  </a:lnTo>
                  <a:lnTo>
                    <a:pt x="54" y="43"/>
                  </a:lnTo>
                  <a:close/>
                  <a:moveTo>
                    <a:pt x="35" y="43"/>
                  </a:moveTo>
                  <a:lnTo>
                    <a:pt x="35" y="25"/>
                  </a:lnTo>
                  <a:lnTo>
                    <a:pt x="35" y="18"/>
                  </a:lnTo>
                  <a:lnTo>
                    <a:pt x="33" y="13"/>
                  </a:lnTo>
                  <a:lnTo>
                    <a:pt x="33" y="8"/>
                  </a:lnTo>
                  <a:lnTo>
                    <a:pt x="32" y="6"/>
                  </a:lnTo>
                  <a:lnTo>
                    <a:pt x="30" y="5"/>
                  </a:lnTo>
                  <a:lnTo>
                    <a:pt x="27" y="3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19" y="8"/>
                  </a:lnTo>
                  <a:lnTo>
                    <a:pt x="19" y="13"/>
                  </a:lnTo>
                  <a:lnTo>
                    <a:pt x="18" y="19"/>
                  </a:lnTo>
                  <a:lnTo>
                    <a:pt x="18" y="32"/>
                  </a:lnTo>
                  <a:lnTo>
                    <a:pt x="18" y="51"/>
                  </a:lnTo>
                  <a:lnTo>
                    <a:pt x="18" y="62"/>
                  </a:lnTo>
                  <a:lnTo>
                    <a:pt x="19" y="70"/>
                  </a:lnTo>
                  <a:lnTo>
                    <a:pt x="19" y="76"/>
                  </a:lnTo>
                  <a:lnTo>
                    <a:pt x="21" y="79"/>
                  </a:lnTo>
                  <a:lnTo>
                    <a:pt x="22" y="81"/>
                  </a:lnTo>
                  <a:lnTo>
                    <a:pt x="24" y="83"/>
                  </a:lnTo>
                  <a:lnTo>
                    <a:pt x="27" y="83"/>
                  </a:lnTo>
                  <a:lnTo>
                    <a:pt x="30" y="83"/>
                  </a:lnTo>
                  <a:lnTo>
                    <a:pt x="32" y="81"/>
                  </a:lnTo>
                  <a:lnTo>
                    <a:pt x="33" y="76"/>
                  </a:lnTo>
                  <a:lnTo>
                    <a:pt x="35" y="70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32" name="Line 5559"/>
            <p:cNvSpPr>
              <a:spLocks noChangeAspect="1" noChangeShapeType="1"/>
            </p:cNvSpPr>
            <p:nvPr/>
          </p:nvSpPr>
          <p:spPr bwMode="auto">
            <a:xfrm>
              <a:off x="2004" y="2859"/>
              <a:ext cx="1474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33" name="Line 5560"/>
            <p:cNvSpPr>
              <a:spLocks noChangeAspect="1" noChangeShapeType="1"/>
            </p:cNvSpPr>
            <p:nvPr/>
          </p:nvSpPr>
          <p:spPr bwMode="auto">
            <a:xfrm>
              <a:off x="2004" y="2815"/>
              <a:ext cx="1" cy="4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34" name="Line 5561"/>
            <p:cNvSpPr>
              <a:spLocks noChangeAspect="1" noChangeShapeType="1"/>
            </p:cNvSpPr>
            <p:nvPr/>
          </p:nvSpPr>
          <p:spPr bwMode="auto">
            <a:xfrm>
              <a:off x="2079" y="2837"/>
              <a:ext cx="1" cy="2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35" name="Line 5562"/>
            <p:cNvSpPr>
              <a:spLocks noChangeAspect="1" noChangeShapeType="1"/>
            </p:cNvSpPr>
            <p:nvPr/>
          </p:nvSpPr>
          <p:spPr bwMode="auto">
            <a:xfrm>
              <a:off x="2152" y="2837"/>
              <a:ext cx="1" cy="2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36" name="Line 5563"/>
            <p:cNvSpPr>
              <a:spLocks noChangeAspect="1" noChangeShapeType="1"/>
            </p:cNvSpPr>
            <p:nvPr/>
          </p:nvSpPr>
          <p:spPr bwMode="auto">
            <a:xfrm>
              <a:off x="2226" y="2837"/>
              <a:ext cx="1" cy="2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37" name="Line 5564"/>
            <p:cNvSpPr>
              <a:spLocks noChangeAspect="1" noChangeShapeType="1"/>
            </p:cNvSpPr>
            <p:nvPr/>
          </p:nvSpPr>
          <p:spPr bwMode="auto">
            <a:xfrm>
              <a:off x="2299" y="2815"/>
              <a:ext cx="1" cy="4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38" name="Line 5565"/>
            <p:cNvSpPr>
              <a:spLocks noChangeAspect="1" noChangeShapeType="1"/>
            </p:cNvSpPr>
            <p:nvPr/>
          </p:nvSpPr>
          <p:spPr bwMode="auto">
            <a:xfrm>
              <a:off x="2373" y="2837"/>
              <a:ext cx="1" cy="2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39" name="Line 5566"/>
            <p:cNvSpPr>
              <a:spLocks noChangeAspect="1" noChangeShapeType="1"/>
            </p:cNvSpPr>
            <p:nvPr/>
          </p:nvSpPr>
          <p:spPr bwMode="auto">
            <a:xfrm>
              <a:off x="2446" y="2837"/>
              <a:ext cx="1" cy="2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40" name="Line 5567"/>
            <p:cNvSpPr>
              <a:spLocks noChangeAspect="1" noChangeShapeType="1"/>
            </p:cNvSpPr>
            <p:nvPr/>
          </p:nvSpPr>
          <p:spPr bwMode="auto">
            <a:xfrm>
              <a:off x="2521" y="2837"/>
              <a:ext cx="1" cy="2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41" name="Line 5568"/>
            <p:cNvSpPr>
              <a:spLocks noChangeAspect="1" noChangeShapeType="1"/>
            </p:cNvSpPr>
            <p:nvPr/>
          </p:nvSpPr>
          <p:spPr bwMode="auto">
            <a:xfrm>
              <a:off x="2594" y="2815"/>
              <a:ext cx="1" cy="4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42" name="Line 5569"/>
            <p:cNvSpPr>
              <a:spLocks noChangeAspect="1" noChangeShapeType="1"/>
            </p:cNvSpPr>
            <p:nvPr/>
          </p:nvSpPr>
          <p:spPr bwMode="auto">
            <a:xfrm>
              <a:off x="2668" y="2837"/>
              <a:ext cx="1" cy="2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43" name="Line 5570"/>
            <p:cNvSpPr>
              <a:spLocks noChangeAspect="1" noChangeShapeType="1"/>
            </p:cNvSpPr>
            <p:nvPr/>
          </p:nvSpPr>
          <p:spPr bwMode="auto">
            <a:xfrm>
              <a:off x="2741" y="2837"/>
              <a:ext cx="1" cy="2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44" name="Line 5571"/>
            <p:cNvSpPr>
              <a:spLocks noChangeAspect="1" noChangeShapeType="1"/>
            </p:cNvSpPr>
            <p:nvPr/>
          </p:nvSpPr>
          <p:spPr bwMode="auto">
            <a:xfrm>
              <a:off x="2815" y="2837"/>
              <a:ext cx="1" cy="2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45" name="Line 5572"/>
            <p:cNvSpPr>
              <a:spLocks noChangeAspect="1" noChangeShapeType="1"/>
            </p:cNvSpPr>
            <p:nvPr/>
          </p:nvSpPr>
          <p:spPr bwMode="auto">
            <a:xfrm>
              <a:off x="2888" y="2815"/>
              <a:ext cx="1" cy="4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46" name="Line 5573"/>
            <p:cNvSpPr>
              <a:spLocks noChangeAspect="1" noChangeShapeType="1"/>
            </p:cNvSpPr>
            <p:nvPr/>
          </p:nvSpPr>
          <p:spPr bwMode="auto">
            <a:xfrm>
              <a:off x="2963" y="2837"/>
              <a:ext cx="1" cy="2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47" name="Line 5574"/>
            <p:cNvSpPr>
              <a:spLocks noChangeAspect="1" noChangeShapeType="1"/>
            </p:cNvSpPr>
            <p:nvPr/>
          </p:nvSpPr>
          <p:spPr bwMode="auto">
            <a:xfrm>
              <a:off x="3036" y="2837"/>
              <a:ext cx="1" cy="2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48" name="Line 5575"/>
            <p:cNvSpPr>
              <a:spLocks noChangeAspect="1" noChangeShapeType="1"/>
            </p:cNvSpPr>
            <p:nvPr/>
          </p:nvSpPr>
          <p:spPr bwMode="auto">
            <a:xfrm>
              <a:off x="3110" y="2837"/>
              <a:ext cx="1" cy="2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49" name="Line 5576"/>
            <p:cNvSpPr>
              <a:spLocks noChangeAspect="1" noChangeShapeType="1"/>
            </p:cNvSpPr>
            <p:nvPr/>
          </p:nvSpPr>
          <p:spPr bwMode="auto">
            <a:xfrm>
              <a:off x="3183" y="2815"/>
              <a:ext cx="1" cy="4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50" name="Line 5577"/>
            <p:cNvSpPr>
              <a:spLocks noChangeAspect="1" noChangeShapeType="1"/>
            </p:cNvSpPr>
            <p:nvPr/>
          </p:nvSpPr>
          <p:spPr bwMode="auto">
            <a:xfrm>
              <a:off x="3257" y="2837"/>
              <a:ext cx="1" cy="2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51" name="Line 5578"/>
            <p:cNvSpPr>
              <a:spLocks noChangeAspect="1" noChangeShapeType="1"/>
            </p:cNvSpPr>
            <p:nvPr/>
          </p:nvSpPr>
          <p:spPr bwMode="auto">
            <a:xfrm>
              <a:off x="3330" y="2837"/>
              <a:ext cx="1" cy="2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52" name="Line 5579"/>
            <p:cNvSpPr>
              <a:spLocks noChangeAspect="1" noChangeShapeType="1"/>
            </p:cNvSpPr>
            <p:nvPr/>
          </p:nvSpPr>
          <p:spPr bwMode="auto">
            <a:xfrm>
              <a:off x="3405" y="2837"/>
              <a:ext cx="1" cy="2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53" name="Line 5580"/>
            <p:cNvSpPr>
              <a:spLocks noChangeAspect="1" noChangeShapeType="1"/>
            </p:cNvSpPr>
            <p:nvPr/>
          </p:nvSpPr>
          <p:spPr bwMode="auto">
            <a:xfrm>
              <a:off x="3478" y="2815"/>
              <a:ext cx="1" cy="4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54" name="Freeform 5581"/>
            <p:cNvSpPr>
              <a:spLocks noChangeAspect="1" noEditPoints="1"/>
            </p:cNvSpPr>
            <p:nvPr/>
          </p:nvSpPr>
          <p:spPr bwMode="auto">
            <a:xfrm>
              <a:off x="1977" y="2887"/>
              <a:ext cx="54" cy="88"/>
            </a:xfrm>
            <a:custGeom>
              <a:avLst/>
              <a:gdLst>
                <a:gd name="T0" fmla="*/ 54 w 54"/>
                <a:gd name="T1" fmla="*/ 43 h 88"/>
                <a:gd name="T2" fmla="*/ 53 w 54"/>
                <a:gd name="T3" fmla="*/ 56 h 88"/>
                <a:gd name="T4" fmla="*/ 49 w 54"/>
                <a:gd name="T5" fmla="*/ 67 h 88"/>
                <a:gd name="T6" fmla="*/ 48 w 54"/>
                <a:gd name="T7" fmla="*/ 73 h 88"/>
                <a:gd name="T8" fmla="*/ 45 w 54"/>
                <a:gd name="T9" fmla="*/ 78 h 88"/>
                <a:gd name="T10" fmla="*/ 40 w 54"/>
                <a:gd name="T11" fmla="*/ 81 h 88"/>
                <a:gd name="T12" fmla="*/ 37 w 54"/>
                <a:gd name="T13" fmla="*/ 84 h 88"/>
                <a:gd name="T14" fmla="*/ 32 w 54"/>
                <a:gd name="T15" fmla="*/ 86 h 88"/>
                <a:gd name="T16" fmla="*/ 27 w 54"/>
                <a:gd name="T17" fmla="*/ 88 h 88"/>
                <a:gd name="T18" fmla="*/ 21 w 54"/>
                <a:gd name="T19" fmla="*/ 86 h 88"/>
                <a:gd name="T20" fmla="*/ 16 w 54"/>
                <a:gd name="T21" fmla="*/ 84 h 88"/>
                <a:gd name="T22" fmla="*/ 11 w 54"/>
                <a:gd name="T23" fmla="*/ 81 h 88"/>
                <a:gd name="T24" fmla="*/ 7 w 54"/>
                <a:gd name="T25" fmla="*/ 75 h 88"/>
                <a:gd name="T26" fmla="*/ 5 w 54"/>
                <a:gd name="T27" fmla="*/ 70 h 88"/>
                <a:gd name="T28" fmla="*/ 2 w 54"/>
                <a:gd name="T29" fmla="*/ 64 h 88"/>
                <a:gd name="T30" fmla="*/ 0 w 54"/>
                <a:gd name="T31" fmla="*/ 54 h 88"/>
                <a:gd name="T32" fmla="*/ 0 w 54"/>
                <a:gd name="T33" fmla="*/ 45 h 88"/>
                <a:gd name="T34" fmla="*/ 0 w 54"/>
                <a:gd name="T35" fmla="*/ 32 h 88"/>
                <a:gd name="T36" fmla="*/ 3 w 54"/>
                <a:gd name="T37" fmla="*/ 19 h 88"/>
                <a:gd name="T38" fmla="*/ 5 w 54"/>
                <a:gd name="T39" fmla="*/ 13 h 88"/>
                <a:gd name="T40" fmla="*/ 8 w 54"/>
                <a:gd name="T41" fmla="*/ 8 h 88"/>
                <a:gd name="T42" fmla="*/ 13 w 54"/>
                <a:gd name="T43" fmla="*/ 5 h 88"/>
                <a:gd name="T44" fmla="*/ 19 w 54"/>
                <a:gd name="T45" fmla="*/ 2 h 88"/>
                <a:gd name="T46" fmla="*/ 27 w 54"/>
                <a:gd name="T47" fmla="*/ 0 h 88"/>
                <a:gd name="T48" fmla="*/ 34 w 54"/>
                <a:gd name="T49" fmla="*/ 2 h 88"/>
                <a:gd name="T50" fmla="*/ 40 w 54"/>
                <a:gd name="T51" fmla="*/ 5 h 88"/>
                <a:gd name="T52" fmla="*/ 45 w 54"/>
                <a:gd name="T53" fmla="*/ 8 h 88"/>
                <a:gd name="T54" fmla="*/ 48 w 54"/>
                <a:gd name="T55" fmla="*/ 13 h 88"/>
                <a:gd name="T56" fmla="*/ 49 w 54"/>
                <a:gd name="T57" fmla="*/ 18 h 88"/>
                <a:gd name="T58" fmla="*/ 53 w 54"/>
                <a:gd name="T59" fmla="*/ 31 h 88"/>
                <a:gd name="T60" fmla="*/ 54 w 54"/>
                <a:gd name="T61" fmla="*/ 43 h 88"/>
                <a:gd name="T62" fmla="*/ 35 w 54"/>
                <a:gd name="T63" fmla="*/ 43 h 88"/>
                <a:gd name="T64" fmla="*/ 35 w 54"/>
                <a:gd name="T65" fmla="*/ 26 h 88"/>
                <a:gd name="T66" fmla="*/ 35 w 54"/>
                <a:gd name="T67" fmla="*/ 18 h 88"/>
                <a:gd name="T68" fmla="*/ 34 w 54"/>
                <a:gd name="T69" fmla="*/ 13 h 88"/>
                <a:gd name="T70" fmla="*/ 34 w 54"/>
                <a:gd name="T71" fmla="*/ 8 h 88"/>
                <a:gd name="T72" fmla="*/ 32 w 54"/>
                <a:gd name="T73" fmla="*/ 7 h 88"/>
                <a:gd name="T74" fmla="*/ 30 w 54"/>
                <a:gd name="T75" fmla="*/ 5 h 88"/>
                <a:gd name="T76" fmla="*/ 27 w 54"/>
                <a:gd name="T77" fmla="*/ 4 h 88"/>
                <a:gd name="T78" fmla="*/ 24 w 54"/>
                <a:gd name="T79" fmla="*/ 5 h 88"/>
                <a:gd name="T80" fmla="*/ 22 w 54"/>
                <a:gd name="T81" fmla="*/ 5 h 88"/>
                <a:gd name="T82" fmla="*/ 19 w 54"/>
                <a:gd name="T83" fmla="*/ 8 h 88"/>
                <a:gd name="T84" fmla="*/ 19 w 54"/>
                <a:gd name="T85" fmla="*/ 13 h 88"/>
                <a:gd name="T86" fmla="*/ 18 w 54"/>
                <a:gd name="T87" fmla="*/ 19 h 88"/>
                <a:gd name="T88" fmla="*/ 18 w 54"/>
                <a:gd name="T89" fmla="*/ 32 h 88"/>
                <a:gd name="T90" fmla="*/ 18 w 54"/>
                <a:gd name="T91" fmla="*/ 51 h 88"/>
                <a:gd name="T92" fmla="*/ 18 w 54"/>
                <a:gd name="T93" fmla="*/ 62 h 88"/>
                <a:gd name="T94" fmla="*/ 19 w 54"/>
                <a:gd name="T95" fmla="*/ 70 h 88"/>
                <a:gd name="T96" fmla="*/ 19 w 54"/>
                <a:gd name="T97" fmla="*/ 76 h 88"/>
                <a:gd name="T98" fmla="*/ 21 w 54"/>
                <a:gd name="T99" fmla="*/ 80 h 88"/>
                <a:gd name="T100" fmla="*/ 22 w 54"/>
                <a:gd name="T101" fmla="*/ 81 h 88"/>
                <a:gd name="T102" fmla="*/ 24 w 54"/>
                <a:gd name="T103" fmla="*/ 83 h 88"/>
                <a:gd name="T104" fmla="*/ 27 w 54"/>
                <a:gd name="T105" fmla="*/ 83 h 88"/>
                <a:gd name="T106" fmla="*/ 30 w 54"/>
                <a:gd name="T107" fmla="*/ 83 h 88"/>
                <a:gd name="T108" fmla="*/ 32 w 54"/>
                <a:gd name="T109" fmla="*/ 81 h 88"/>
                <a:gd name="T110" fmla="*/ 34 w 54"/>
                <a:gd name="T111" fmla="*/ 76 h 88"/>
                <a:gd name="T112" fmla="*/ 35 w 54"/>
                <a:gd name="T113" fmla="*/ 70 h 88"/>
                <a:gd name="T114" fmla="*/ 35 w 54"/>
                <a:gd name="T115" fmla="*/ 43 h 8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4"/>
                <a:gd name="T175" fmla="*/ 0 h 88"/>
                <a:gd name="T176" fmla="*/ 54 w 54"/>
                <a:gd name="T177" fmla="*/ 88 h 8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4" h="88">
                  <a:moveTo>
                    <a:pt x="54" y="43"/>
                  </a:moveTo>
                  <a:lnTo>
                    <a:pt x="53" y="56"/>
                  </a:lnTo>
                  <a:lnTo>
                    <a:pt x="49" y="67"/>
                  </a:lnTo>
                  <a:lnTo>
                    <a:pt x="48" y="73"/>
                  </a:lnTo>
                  <a:lnTo>
                    <a:pt x="45" y="78"/>
                  </a:lnTo>
                  <a:lnTo>
                    <a:pt x="40" y="81"/>
                  </a:lnTo>
                  <a:lnTo>
                    <a:pt x="37" y="84"/>
                  </a:lnTo>
                  <a:lnTo>
                    <a:pt x="32" y="86"/>
                  </a:lnTo>
                  <a:lnTo>
                    <a:pt x="27" y="88"/>
                  </a:lnTo>
                  <a:lnTo>
                    <a:pt x="21" y="86"/>
                  </a:lnTo>
                  <a:lnTo>
                    <a:pt x="16" y="84"/>
                  </a:lnTo>
                  <a:lnTo>
                    <a:pt x="11" y="81"/>
                  </a:lnTo>
                  <a:lnTo>
                    <a:pt x="7" y="75"/>
                  </a:lnTo>
                  <a:lnTo>
                    <a:pt x="5" y="70"/>
                  </a:lnTo>
                  <a:lnTo>
                    <a:pt x="2" y="64"/>
                  </a:lnTo>
                  <a:lnTo>
                    <a:pt x="0" y="54"/>
                  </a:lnTo>
                  <a:lnTo>
                    <a:pt x="0" y="45"/>
                  </a:lnTo>
                  <a:lnTo>
                    <a:pt x="0" y="32"/>
                  </a:lnTo>
                  <a:lnTo>
                    <a:pt x="3" y="19"/>
                  </a:lnTo>
                  <a:lnTo>
                    <a:pt x="5" y="13"/>
                  </a:lnTo>
                  <a:lnTo>
                    <a:pt x="8" y="8"/>
                  </a:lnTo>
                  <a:lnTo>
                    <a:pt x="13" y="5"/>
                  </a:lnTo>
                  <a:lnTo>
                    <a:pt x="19" y="2"/>
                  </a:lnTo>
                  <a:lnTo>
                    <a:pt x="27" y="0"/>
                  </a:lnTo>
                  <a:lnTo>
                    <a:pt x="34" y="2"/>
                  </a:lnTo>
                  <a:lnTo>
                    <a:pt x="40" y="5"/>
                  </a:lnTo>
                  <a:lnTo>
                    <a:pt x="45" y="8"/>
                  </a:lnTo>
                  <a:lnTo>
                    <a:pt x="48" y="13"/>
                  </a:lnTo>
                  <a:lnTo>
                    <a:pt x="49" y="18"/>
                  </a:lnTo>
                  <a:lnTo>
                    <a:pt x="53" y="31"/>
                  </a:lnTo>
                  <a:lnTo>
                    <a:pt x="54" y="43"/>
                  </a:lnTo>
                  <a:close/>
                  <a:moveTo>
                    <a:pt x="35" y="43"/>
                  </a:moveTo>
                  <a:lnTo>
                    <a:pt x="35" y="26"/>
                  </a:lnTo>
                  <a:lnTo>
                    <a:pt x="35" y="18"/>
                  </a:lnTo>
                  <a:lnTo>
                    <a:pt x="34" y="13"/>
                  </a:lnTo>
                  <a:lnTo>
                    <a:pt x="34" y="8"/>
                  </a:lnTo>
                  <a:lnTo>
                    <a:pt x="32" y="7"/>
                  </a:lnTo>
                  <a:lnTo>
                    <a:pt x="30" y="5"/>
                  </a:lnTo>
                  <a:lnTo>
                    <a:pt x="27" y="4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19" y="8"/>
                  </a:lnTo>
                  <a:lnTo>
                    <a:pt x="19" y="13"/>
                  </a:lnTo>
                  <a:lnTo>
                    <a:pt x="18" y="19"/>
                  </a:lnTo>
                  <a:lnTo>
                    <a:pt x="18" y="32"/>
                  </a:lnTo>
                  <a:lnTo>
                    <a:pt x="18" y="51"/>
                  </a:lnTo>
                  <a:lnTo>
                    <a:pt x="18" y="62"/>
                  </a:lnTo>
                  <a:lnTo>
                    <a:pt x="19" y="70"/>
                  </a:lnTo>
                  <a:lnTo>
                    <a:pt x="19" y="76"/>
                  </a:lnTo>
                  <a:lnTo>
                    <a:pt x="21" y="80"/>
                  </a:lnTo>
                  <a:lnTo>
                    <a:pt x="22" y="81"/>
                  </a:lnTo>
                  <a:lnTo>
                    <a:pt x="24" y="83"/>
                  </a:lnTo>
                  <a:lnTo>
                    <a:pt x="27" y="83"/>
                  </a:lnTo>
                  <a:lnTo>
                    <a:pt x="30" y="83"/>
                  </a:lnTo>
                  <a:lnTo>
                    <a:pt x="32" y="81"/>
                  </a:lnTo>
                  <a:lnTo>
                    <a:pt x="34" y="76"/>
                  </a:lnTo>
                  <a:lnTo>
                    <a:pt x="35" y="70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55" name="Freeform 5582"/>
            <p:cNvSpPr>
              <a:spLocks noChangeAspect="1" noEditPoints="1"/>
            </p:cNvSpPr>
            <p:nvPr/>
          </p:nvSpPr>
          <p:spPr bwMode="auto">
            <a:xfrm>
              <a:off x="2224" y="2887"/>
              <a:ext cx="54" cy="88"/>
            </a:xfrm>
            <a:custGeom>
              <a:avLst/>
              <a:gdLst>
                <a:gd name="T0" fmla="*/ 54 w 54"/>
                <a:gd name="T1" fmla="*/ 43 h 88"/>
                <a:gd name="T2" fmla="*/ 53 w 54"/>
                <a:gd name="T3" fmla="*/ 56 h 88"/>
                <a:gd name="T4" fmla="*/ 50 w 54"/>
                <a:gd name="T5" fmla="*/ 67 h 88"/>
                <a:gd name="T6" fmla="*/ 48 w 54"/>
                <a:gd name="T7" fmla="*/ 73 h 88"/>
                <a:gd name="T8" fmla="*/ 45 w 54"/>
                <a:gd name="T9" fmla="*/ 78 h 88"/>
                <a:gd name="T10" fmla="*/ 40 w 54"/>
                <a:gd name="T11" fmla="*/ 81 h 88"/>
                <a:gd name="T12" fmla="*/ 37 w 54"/>
                <a:gd name="T13" fmla="*/ 84 h 88"/>
                <a:gd name="T14" fmla="*/ 32 w 54"/>
                <a:gd name="T15" fmla="*/ 86 h 88"/>
                <a:gd name="T16" fmla="*/ 27 w 54"/>
                <a:gd name="T17" fmla="*/ 88 h 88"/>
                <a:gd name="T18" fmla="*/ 21 w 54"/>
                <a:gd name="T19" fmla="*/ 86 h 88"/>
                <a:gd name="T20" fmla="*/ 16 w 54"/>
                <a:gd name="T21" fmla="*/ 84 h 88"/>
                <a:gd name="T22" fmla="*/ 12 w 54"/>
                <a:gd name="T23" fmla="*/ 81 h 88"/>
                <a:gd name="T24" fmla="*/ 7 w 54"/>
                <a:gd name="T25" fmla="*/ 75 h 88"/>
                <a:gd name="T26" fmla="*/ 5 w 54"/>
                <a:gd name="T27" fmla="*/ 70 h 88"/>
                <a:gd name="T28" fmla="*/ 2 w 54"/>
                <a:gd name="T29" fmla="*/ 64 h 88"/>
                <a:gd name="T30" fmla="*/ 0 w 54"/>
                <a:gd name="T31" fmla="*/ 54 h 88"/>
                <a:gd name="T32" fmla="*/ 0 w 54"/>
                <a:gd name="T33" fmla="*/ 45 h 88"/>
                <a:gd name="T34" fmla="*/ 0 w 54"/>
                <a:gd name="T35" fmla="*/ 32 h 88"/>
                <a:gd name="T36" fmla="*/ 4 w 54"/>
                <a:gd name="T37" fmla="*/ 19 h 88"/>
                <a:gd name="T38" fmla="*/ 5 w 54"/>
                <a:gd name="T39" fmla="*/ 13 h 88"/>
                <a:gd name="T40" fmla="*/ 8 w 54"/>
                <a:gd name="T41" fmla="*/ 8 h 88"/>
                <a:gd name="T42" fmla="*/ 13 w 54"/>
                <a:gd name="T43" fmla="*/ 5 h 88"/>
                <a:gd name="T44" fmla="*/ 19 w 54"/>
                <a:gd name="T45" fmla="*/ 2 h 88"/>
                <a:gd name="T46" fmla="*/ 27 w 54"/>
                <a:gd name="T47" fmla="*/ 0 h 88"/>
                <a:gd name="T48" fmla="*/ 34 w 54"/>
                <a:gd name="T49" fmla="*/ 2 h 88"/>
                <a:gd name="T50" fmla="*/ 40 w 54"/>
                <a:gd name="T51" fmla="*/ 5 h 88"/>
                <a:gd name="T52" fmla="*/ 45 w 54"/>
                <a:gd name="T53" fmla="*/ 8 h 88"/>
                <a:gd name="T54" fmla="*/ 48 w 54"/>
                <a:gd name="T55" fmla="*/ 13 h 88"/>
                <a:gd name="T56" fmla="*/ 50 w 54"/>
                <a:gd name="T57" fmla="*/ 18 h 88"/>
                <a:gd name="T58" fmla="*/ 53 w 54"/>
                <a:gd name="T59" fmla="*/ 31 h 88"/>
                <a:gd name="T60" fmla="*/ 54 w 54"/>
                <a:gd name="T61" fmla="*/ 43 h 88"/>
                <a:gd name="T62" fmla="*/ 35 w 54"/>
                <a:gd name="T63" fmla="*/ 43 h 88"/>
                <a:gd name="T64" fmla="*/ 35 w 54"/>
                <a:gd name="T65" fmla="*/ 26 h 88"/>
                <a:gd name="T66" fmla="*/ 35 w 54"/>
                <a:gd name="T67" fmla="*/ 18 h 88"/>
                <a:gd name="T68" fmla="*/ 34 w 54"/>
                <a:gd name="T69" fmla="*/ 13 h 88"/>
                <a:gd name="T70" fmla="*/ 34 w 54"/>
                <a:gd name="T71" fmla="*/ 8 h 88"/>
                <a:gd name="T72" fmla="*/ 32 w 54"/>
                <a:gd name="T73" fmla="*/ 7 h 88"/>
                <a:gd name="T74" fmla="*/ 31 w 54"/>
                <a:gd name="T75" fmla="*/ 5 h 88"/>
                <a:gd name="T76" fmla="*/ 27 w 54"/>
                <a:gd name="T77" fmla="*/ 4 h 88"/>
                <a:gd name="T78" fmla="*/ 24 w 54"/>
                <a:gd name="T79" fmla="*/ 5 h 88"/>
                <a:gd name="T80" fmla="*/ 23 w 54"/>
                <a:gd name="T81" fmla="*/ 5 h 88"/>
                <a:gd name="T82" fmla="*/ 19 w 54"/>
                <a:gd name="T83" fmla="*/ 8 h 88"/>
                <a:gd name="T84" fmla="*/ 19 w 54"/>
                <a:gd name="T85" fmla="*/ 13 h 88"/>
                <a:gd name="T86" fmla="*/ 18 w 54"/>
                <a:gd name="T87" fmla="*/ 19 h 88"/>
                <a:gd name="T88" fmla="*/ 18 w 54"/>
                <a:gd name="T89" fmla="*/ 32 h 88"/>
                <a:gd name="T90" fmla="*/ 18 w 54"/>
                <a:gd name="T91" fmla="*/ 51 h 88"/>
                <a:gd name="T92" fmla="*/ 18 w 54"/>
                <a:gd name="T93" fmla="*/ 62 h 88"/>
                <a:gd name="T94" fmla="*/ 19 w 54"/>
                <a:gd name="T95" fmla="*/ 70 h 88"/>
                <a:gd name="T96" fmla="*/ 19 w 54"/>
                <a:gd name="T97" fmla="*/ 76 h 88"/>
                <a:gd name="T98" fmla="*/ 21 w 54"/>
                <a:gd name="T99" fmla="*/ 80 h 88"/>
                <a:gd name="T100" fmla="*/ 23 w 54"/>
                <a:gd name="T101" fmla="*/ 81 h 88"/>
                <a:gd name="T102" fmla="*/ 24 w 54"/>
                <a:gd name="T103" fmla="*/ 83 h 88"/>
                <a:gd name="T104" fmla="*/ 27 w 54"/>
                <a:gd name="T105" fmla="*/ 83 h 88"/>
                <a:gd name="T106" fmla="*/ 31 w 54"/>
                <a:gd name="T107" fmla="*/ 83 h 88"/>
                <a:gd name="T108" fmla="*/ 32 w 54"/>
                <a:gd name="T109" fmla="*/ 81 h 88"/>
                <a:gd name="T110" fmla="*/ 34 w 54"/>
                <a:gd name="T111" fmla="*/ 76 h 88"/>
                <a:gd name="T112" fmla="*/ 35 w 54"/>
                <a:gd name="T113" fmla="*/ 70 h 88"/>
                <a:gd name="T114" fmla="*/ 35 w 54"/>
                <a:gd name="T115" fmla="*/ 43 h 8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4"/>
                <a:gd name="T175" fmla="*/ 0 h 88"/>
                <a:gd name="T176" fmla="*/ 54 w 54"/>
                <a:gd name="T177" fmla="*/ 88 h 8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4" h="88">
                  <a:moveTo>
                    <a:pt x="54" y="43"/>
                  </a:moveTo>
                  <a:lnTo>
                    <a:pt x="53" y="56"/>
                  </a:lnTo>
                  <a:lnTo>
                    <a:pt x="50" y="67"/>
                  </a:lnTo>
                  <a:lnTo>
                    <a:pt x="48" y="73"/>
                  </a:lnTo>
                  <a:lnTo>
                    <a:pt x="45" y="78"/>
                  </a:lnTo>
                  <a:lnTo>
                    <a:pt x="40" y="81"/>
                  </a:lnTo>
                  <a:lnTo>
                    <a:pt x="37" y="84"/>
                  </a:lnTo>
                  <a:lnTo>
                    <a:pt x="32" y="86"/>
                  </a:lnTo>
                  <a:lnTo>
                    <a:pt x="27" y="88"/>
                  </a:lnTo>
                  <a:lnTo>
                    <a:pt x="21" y="86"/>
                  </a:lnTo>
                  <a:lnTo>
                    <a:pt x="16" y="84"/>
                  </a:lnTo>
                  <a:lnTo>
                    <a:pt x="12" y="81"/>
                  </a:lnTo>
                  <a:lnTo>
                    <a:pt x="7" y="75"/>
                  </a:lnTo>
                  <a:lnTo>
                    <a:pt x="5" y="70"/>
                  </a:lnTo>
                  <a:lnTo>
                    <a:pt x="2" y="64"/>
                  </a:lnTo>
                  <a:lnTo>
                    <a:pt x="0" y="54"/>
                  </a:lnTo>
                  <a:lnTo>
                    <a:pt x="0" y="45"/>
                  </a:lnTo>
                  <a:lnTo>
                    <a:pt x="0" y="32"/>
                  </a:lnTo>
                  <a:lnTo>
                    <a:pt x="4" y="19"/>
                  </a:lnTo>
                  <a:lnTo>
                    <a:pt x="5" y="13"/>
                  </a:lnTo>
                  <a:lnTo>
                    <a:pt x="8" y="8"/>
                  </a:lnTo>
                  <a:lnTo>
                    <a:pt x="13" y="5"/>
                  </a:lnTo>
                  <a:lnTo>
                    <a:pt x="19" y="2"/>
                  </a:lnTo>
                  <a:lnTo>
                    <a:pt x="27" y="0"/>
                  </a:lnTo>
                  <a:lnTo>
                    <a:pt x="34" y="2"/>
                  </a:lnTo>
                  <a:lnTo>
                    <a:pt x="40" y="5"/>
                  </a:lnTo>
                  <a:lnTo>
                    <a:pt x="45" y="8"/>
                  </a:lnTo>
                  <a:lnTo>
                    <a:pt x="48" y="13"/>
                  </a:lnTo>
                  <a:lnTo>
                    <a:pt x="50" y="18"/>
                  </a:lnTo>
                  <a:lnTo>
                    <a:pt x="53" y="31"/>
                  </a:lnTo>
                  <a:lnTo>
                    <a:pt x="54" y="43"/>
                  </a:lnTo>
                  <a:close/>
                  <a:moveTo>
                    <a:pt x="35" y="43"/>
                  </a:moveTo>
                  <a:lnTo>
                    <a:pt x="35" y="26"/>
                  </a:lnTo>
                  <a:lnTo>
                    <a:pt x="35" y="18"/>
                  </a:lnTo>
                  <a:lnTo>
                    <a:pt x="34" y="13"/>
                  </a:lnTo>
                  <a:lnTo>
                    <a:pt x="34" y="8"/>
                  </a:lnTo>
                  <a:lnTo>
                    <a:pt x="32" y="7"/>
                  </a:lnTo>
                  <a:lnTo>
                    <a:pt x="31" y="5"/>
                  </a:lnTo>
                  <a:lnTo>
                    <a:pt x="27" y="4"/>
                  </a:lnTo>
                  <a:lnTo>
                    <a:pt x="24" y="5"/>
                  </a:lnTo>
                  <a:lnTo>
                    <a:pt x="23" y="5"/>
                  </a:lnTo>
                  <a:lnTo>
                    <a:pt x="19" y="8"/>
                  </a:lnTo>
                  <a:lnTo>
                    <a:pt x="19" y="13"/>
                  </a:lnTo>
                  <a:lnTo>
                    <a:pt x="18" y="19"/>
                  </a:lnTo>
                  <a:lnTo>
                    <a:pt x="18" y="32"/>
                  </a:lnTo>
                  <a:lnTo>
                    <a:pt x="18" y="51"/>
                  </a:lnTo>
                  <a:lnTo>
                    <a:pt x="18" y="62"/>
                  </a:lnTo>
                  <a:lnTo>
                    <a:pt x="19" y="70"/>
                  </a:lnTo>
                  <a:lnTo>
                    <a:pt x="19" y="76"/>
                  </a:lnTo>
                  <a:lnTo>
                    <a:pt x="21" y="80"/>
                  </a:lnTo>
                  <a:lnTo>
                    <a:pt x="23" y="81"/>
                  </a:lnTo>
                  <a:lnTo>
                    <a:pt x="24" y="83"/>
                  </a:lnTo>
                  <a:lnTo>
                    <a:pt x="27" y="83"/>
                  </a:lnTo>
                  <a:lnTo>
                    <a:pt x="31" y="83"/>
                  </a:lnTo>
                  <a:lnTo>
                    <a:pt x="32" y="81"/>
                  </a:lnTo>
                  <a:lnTo>
                    <a:pt x="34" y="76"/>
                  </a:lnTo>
                  <a:lnTo>
                    <a:pt x="35" y="70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56" name="Freeform 5583"/>
            <p:cNvSpPr>
              <a:spLocks noChangeAspect="1"/>
            </p:cNvSpPr>
            <p:nvPr/>
          </p:nvSpPr>
          <p:spPr bwMode="auto">
            <a:xfrm>
              <a:off x="2288" y="2954"/>
              <a:ext cx="20" cy="21"/>
            </a:xfrm>
            <a:custGeom>
              <a:avLst/>
              <a:gdLst>
                <a:gd name="T0" fmla="*/ 11 w 20"/>
                <a:gd name="T1" fmla="*/ 0 h 21"/>
                <a:gd name="T2" fmla="*/ 14 w 20"/>
                <a:gd name="T3" fmla="*/ 2 h 21"/>
                <a:gd name="T4" fmla="*/ 17 w 20"/>
                <a:gd name="T5" fmla="*/ 3 h 21"/>
                <a:gd name="T6" fmla="*/ 19 w 20"/>
                <a:gd name="T7" fmla="*/ 6 h 21"/>
                <a:gd name="T8" fmla="*/ 20 w 20"/>
                <a:gd name="T9" fmla="*/ 11 h 21"/>
                <a:gd name="T10" fmla="*/ 19 w 20"/>
                <a:gd name="T11" fmla="*/ 14 h 21"/>
                <a:gd name="T12" fmla="*/ 17 w 20"/>
                <a:gd name="T13" fmla="*/ 17 h 21"/>
                <a:gd name="T14" fmla="*/ 14 w 20"/>
                <a:gd name="T15" fmla="*/ 19 h 21"/>
                <a:gd name="T16" fmla="*/ 11 w 20"/>
                <a:gd name="T17" fmla="*/ 21 h 21"/>
                <a:gd name="T18" fmla="*/ 6 w 20"/>
                <a:gd name="T19" fmla="*/ 19 h 21"/>
                <a:gd name="T20" fmla="*/ 3 w 20"/>
                <a:gd name="T21" fmla="*/ 17 h 21"/>
                <a:gd name="T22" fmla="*/ 1 w 20"/>
                <a:gd name="T23" fmla="*/ 14 h 21"/>
                <a:gd name="T24" fmla="*/ 0 w 20"/>
                <a:gd name="T25" fmla="*/ 11 h 21"/>
                <a:gd name="T26" fmla="*/ 1 w 20"/>
                <a:gd name="T27" fmla="*/ 6 h 21"/>
                <a:gd name="T28" fmla="*/ 3 w 20"/>
                <a:gd name="T29" fmla="*/ 3 h 21"/>
                <a:gd name="T30" fmla="*/ 6 w 20"/>
                <a:gd name="T31" fmla="*/ 2 h 21"/>
                <a:gd name="T32" fmla="*/ 11 w 20"/>
                <a:gd name="T33" fmla="*/ 0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1"/>
                <a:gd name="T53" fmla="*/ 20 w 20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1">
                  <a:moveTo>
                    <a:pt x="11" y="0"/>
                  </a:moveTo>
                  <a:lnTo>
                    <a:pt x="14" y="2"/>
                  </a:lnTo>
                  <a:lnTo>
                    <a:pt x="17" y="3"/>
                  </a:lnTo>
                  <a:lnTo>
                    <a:pt x="19" y="6"/>
                  </a:lnTo>
                  <a:lnTo>
                    <a:pt x="20" y="11"/>
                  </a:lnTo>
                  <a:lnTo>
                    <a:pt x="19" y="14"/>
                  </a:lnTo>
                  <a:lnTo>
                    <a:pt x="17" y="17"/>
                  </a:lnTo>
                  <a:lnTo>
                    <a:pt x="14" y="19"/>
                  </a:lnTo>
                  <a:lnTo>
                    <a:pt x="11" y="21"/>
                  </a:lnTo>
                  <a:lnTo>
                    <a:pt x="6" y="19"/>
                  </a:lnTo>
                  <a:lnTo>
                    <a:pt x="3" y="17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1" y="6"/>
                  </a:lnTo>
                  <a:lnTo>
                    <a:pt x="3" y="3"/>
                  </a:lnTo>
                  <a:lnTo>
                    <a:pt x="6" y="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57" name="Freeform 5584"/>
            <p:cNvSpPr>
              <a:spLocks noChangeAspect="1"/>
            </p:cNvSpPr>
            <p:nvPr/>
          </p:nvSpPr>
          <p:spPr bwMode="auto">
            <a:xfrm>
              <a:off x="2316" y="2887"/>
              <a:ext cx="56" cy="86"/>
            </a:xfrm>
            <a:custGeom>
              <a:avLst/>
              <a:gdLst>
                <a:gd name="T0" fmla="*/ 51 w 56"/>
                <a:gd name="T1" fmla="*/ 86 h 86"/>
                <a:gd name="T2" fmla="*/ 0 w 56"/>
                <a:gd name="T3" fmla="*/ 86 h 86"/>
                <a:gd name="T4" fmla="*/ 0 w 56"/>
                <a:gd name="T5" fmla="*/ 84 h 86"/>
                <a:gd name="T6" fmla="*/ 15 w 56"/>
                <a:gd name="T7" fmla="*/ 69 h 86"/>
                <a:gd name="T8" fmla="*/ 24 w 56"/>
                <a:gd name="T9" fmla="*/ 56 h 86"/>
                <a:gd name="T10" fmla="*/ 30 w 56"/>
                <a:gd name="T11" fmla="*/ 48 h 86"/>
                <a:gd name="T12" fmla="*/ 34 w 56"/>
                <a:gd name="T13" fmla="*/ 38 h 86"/>
                <a:gd name="T14" fmla="*/ 35 w 56"/>
                <a:gd name="T15" fmla="*/ 31 h 86"/>
                <a:gd name="T16" fmla="*/ 34 w 56"/>
                <a:gd name="T17" fmla="*/ 26 h 86"/>
                <a:gd name="T18" fmla="*/ 32 w 56"/>
                <a:gd name="T19" fmla="*/ 23 h 86"/>
                <a:gd name="T20" fmla="*/ 30 w 56"/>
                <a:gd name="T21" fmla="*/ 19 h 86"/>
                <a:gd name="T22" fmla="*/ 26 w 56"/>
                <a:gd name="T23" fmla="*/ 16 h 86"/>
                <a:gd name="T24" fmla="*/ 19 w 56"/>
                <a:gd name="T25" fmla="*/ 15 h 86"/>
                <a:gd name="T26" fmla="*/ 13 w 56"/>
                <a:gd name="T27" fmla="*/ 16 h 86"/>
                <a:gd name="T28" fmla="*/ 8 w 56"/>
                <a:gd name="T29" fmla="*/ 19 h 86"/>
                <a:gd name="T30" fmla="*/ 3 w 56"/>
                <a:gd name="T31" fmla="*/ 24 h 86"/>
                <a:gd name="T32" fmla="*/ 2 w 56"/>
                <a:gd name="T33" fmla="*/ 24 h 86"/>
                <a:gd name="T34" fmla="*/ 5 w 56"/>
                <a:gd name="T35" fmla="*/ 16 h 86"/>
                <a:gd name="T36" fmla="*/ 8 w 56"/>
                <a:gd name="T37" fmla="*/ 10 h 86"/>
                <a:gd name="T38" fmla="*/ 11 w 56"/>
                <a:gd name="T39" fmla="*/ 5 h 86"/>
                <a:gd name="T40" fmla="*/ 16 w 56"/>
                <a:gd name="T41" fmla="*/ 2 h 86"/>
                <a:gd name="T42" fmla="*/ 22 w 56"/>
                <a:gd name="T43" fmla="*/ 0 h 86"/>
                <a:gd name="T44" fmla="*/ 29 w 56"/>
                <a:gd name="T45" fmla="*/ 0 h 86"/>
                <a:gd name="T46" fmla="*/ 35 w 56"/>
                <a:gd name="T47" fmla="*/ 0 h 86"/>
                <a:gd name="T48" fmla="*/ 40 w 56"/>
                <a:gd name="T49" fmla="*/ 4 h 86"/>
                <a:gd name="T50" fmla="*/ 45 w 56"/>
                <a:gd name="T51" fmla="*/ 7 h 86"/>
                <a:gd name="T52" fmla="*/ 48 w 56"/>
                <a:gd name="T53" fmla="*/ 12 h 86"/>
                <a:gd name="T54" fmla="*/ 51 w 56"/>
                <a:gd name="T55" fmla="*/ 16 h 86"/>
                <a:gd name="T56" fmla="*/ 51 w 56"/>
                <a:gd name="T57" fmla="*/ 21 h 86"/>
                <a:gd name="T58" fmla="*/ 51 w 56"/>
                <a:gd name="T59" fmla="*/ 29 h 86"/>
                <a:gd name="T60" fmla="*/ 46 w 56"/>
                <a:gd name="T61" fmla="*/ 38 h 86"/>
                <a:gd name="T62" fmla="*/ 37 w 56"/>
                <a:gd name="T63" fmla="*/ 51 h 86"/>
                <a:gd name="T64" fmla="*/ 19 w 56"/>
                <a:gd name="T65" fmla="*/ 70 h 86"/>
                <a:gd name="T66" fmla="*/ 38 w 56"/>
                <a:gd name="T67" fmla="*/ 70 h 86"/>
                <a:gd name="T68" fmla="*/ 43 w 56"/>
                <a:gd name="T69" fmla="*/ 70 h 86"/>
                <a:gd name="T70" fmla="*/ 46 w 56"/>
                <a:gd name="T71" fmla="*/ 70 h 86"/>
                <a:gd name="T72" fmla="*/ 48 w 56"/>
                <a:gd name="T73" fmla="*/ 69 h 86"/>
                <a:gd name="T74" fmla="*/ 49 w 56"/>
                <a:gd name="T75" fmla="*/ 67 h 86"/>
                <a:gd name="T76" fmla="*/ 51 w 56"/>
                <a:gd name="T77" fmla="*/ 65 h 86"/>
                <a:gd name="T78" fmla="*/ 53 w 56"/>
                <a:gd name="T79" fmla="*/ 62 h 86"/>
                <a:gd name="T80" fmla="*/ 56 w 56"/>
                <a:gd name="T81" fmla="*/ 62 h 86"/>
                <a:gd name="T82" fmla="*/ 51 w 56"/>
                <a:gd name="T83" fmla="*/ 86 h 8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6"/>
                <a:gd name="T127" fmla="*/ 0 h 86"/>
                <a:gd name="T128" fmla="*/ 56 w 56"/>
                <a:gd name="T129" fmla="*/ 86 h 8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6" h="86">
                  <a:moveTo>
                    <a:pt x="51" y="86"/>
                  </a:moveTo>
                  <a:lnTo>
                    <a:pt x="0" y="86"/>
                  </a:lnTo>
                  <a:lnTo>
                    <a:pt x="0" y="84"/>
                  </a:lnTo>
                  <a:lnTo>
                    <a:pt x="15" y="69"/>
                  </a:lnTo>
                  <a:lnTo>
                    <a:pt x="24" y="56"/>
                  </a:lnTo>
                  <a:lnTo>
                    <a:pt x="30" y="48"/>
                  </a:lnTo>
                  <a:lnTo>
                    <a:pt x="34" y="38"/>
                  </a:lnTo>
                  <a:lnTo>
                    <a:pt x="35" y="31"/>
                  </a:lnTo>
                  <a:lnTo>
                    <a:pt x="34" y="26"/>
                  </a:lnTo>
                  <a:lnTo>
                    <a:pt x="32" y="23"/>
                  </a:lnTo>
                  <a:lnTo>
                    <a:pt x="30" y="19"/>
                  </a:lnTo>
                  <a:lnTo>
                    <a:pt x="26" y="16"/>
                  </a:lnTo>
                  <a:lnTo>
                    <a:pt x="19" y="15"/>
                  </a:lnTo>
                  <a:lnTo>
                    <a:pt x="13" y="16"/>
                  </a:lnTo>
                  <a:lnTo>
                    <a:pt x="8" y="19"/>
                  </a:lnTo>
                  <a:lnTo>
                    <a:pt x="3" y="24"/>
                  </a:lnTo>
                  <a:lnTo>
                    <a:pt x="2" y="24"/>
                  </a:lnTo>
                  <a:lnTo>
                    <a:pt x="5" y="16"/>
                  </a:lnTo>
                  <a:lnTo>
                    <a:pt x="8" y="10"/>
                  </a:lnTo>
                  <a:lnTo>
                    <a:pt x="11" y="5"/>
                  </a:lnTo>
                  <a:lnTo>
                    <a:pt x="16" y="2"/>
                  </a:lnTo>
                  <a:lnTo>
                    <a:pt x="22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40" y="4"/>
                  </a:lnTo>
                  <a:lnTo>
                    <a:pt x="45" y="7"/>
                  </a:lnTo>
                  <a:lnTo>
                    <a:pt x="48" y="12"/>
                  </a:lnTo>
                  <a:lnTo>
                    <a:pt x="51" y="16"/>
                  </a:lnTo>
                  <a:lnTo>
                    <a:pt x="51" y="21"/>
                  </a:lnTo>
                  <a:lnTo>
                    <a:pt x="51" y="29"/>
                  </a:lnTo>
                  <a:lnTo>
                    <a:pt x="46" y="38"/>
                  </a:lnTo>
                  <a:lnTo>
                    <a:pt x="37" y="51"/>
                  </a:lnTo>
                  <a:lnTo>
                    <a:pt x="19" y="70"/>
                  </a:lnTo>
                  <a:lnTo>
                    <a:pt x="38" y="70"/>
                  </a:lnTo>
                  <a:lnTo>
                    <a:pt x="43" y="70"/>
                  </a:lnTo>
                  <a:lnTo>
                    <a:pt x="46" y="70"/>
                  </a:lnTo>
                  <a:lnTo>
                    <a:pt x="48" y="69"/>
                  </a:lnTo>
                  <a:lnTo>
                    <a:pt x="49" y="67"/>
                  </a:lnTo>
                  <a:lnTo>
                    <a:pt x="51" y="65"/>
                  </a:lnTo>
                  <a:lnTo>
                    <a:pt x="53" y="62"/>
                  </a:lnTo>
                  <a:lnTo>
                    <a:pt x="56" y="62"/>
                  </a:lnTo>
                  <a:lnTo>
                    <a:pt x="51" y="8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58" name="Freeform 5585"/>
            <p:cNvSpPr>
              <a:spLocks noChangeAspect="1" noEditPoints="1"/>
            </p:cNvSpPr>
            <p:nvPr/>
          </p:nvSpPr>
          <p:spPr bwMode="auto">
            <a:xfrm>
              <a:off x="2519" y="2887"/>
              <a:ext cx="54" cy="88"/>
            </a:xfrm>
            <a:custGeom>
              <a:avLst/>
              <a:gdLst>
                <a:gd name="T0" fmla="*/ 54 w 54"/>
                <a:gd name="T1" fmla="*/ 43 h 88"/>
                <a:gd name="T2" fmla="*/ 52 w 54"/>
                <a:gd name="T3" fmla="*/ 56 h 88"/>
                <a:gd name="T4" fmla="*/ 49 w 54"/>
                <a:gd name="T5" fmla="*/ 67 h 88"/>
                <a:gd name="T6" fmla="*/ 48 w 54"/>
                <a:gd name="T7" fmla="*/ 73 h 88"/>
                <a:gd name="T8" fmla="*/ 44 w 54"/>
                <a:gd name="T9" fmla="*/ 78 h 88"/>
                <a:gd name="T10" fmla="*/ 40 w 54"/>
                <a:gd name="T11" fmla="*/ 81 h 88"/>
                <a:gd name="T12" fmla="*/ 37 w 54"/>
                <a:gd name="T13" fmla="*/ 84 h 88"/>
                <a:gd name="T14" fmla="*/ 32 w 54"/>
                <a:gd name="T15" fmla="*/ 86 h 88"/>
                <a:gd name="T16" fmla="*/ 27 w 54"/>
                <a:gd name="T17" fmla="*/ 88 h 88"/>
                <a:gd name="T18" fmla="*/ 21 w 54"/>
                <a:gd name="T19" fmla="*/ 86 h 88"/>
                <a:gd name="T20" fmla="*/ 16 w 54"/>
                <a:gd name="T21" fmla="*/ 84 h 88"/>
                <a:gd name="T22" fmla="*/ 11 w 54"/>
                <a:gd name="T23" fmla="*/ 81 h 88"/>
                <a:gd name="T24" fmla="*/ 6 w 54"/>
                <a:gd name="T25" fmla="*/ 75 h 88"/>
                <a:gd name="T26" fmla="*/ 5 w 54"/>
                <a:gd name="T27" fmla="*/ 70 h 88"/>
                <a:gd name="T28" fmla="*/ 2 w 54"/>
                <a:gd name="T29" fmla="*/ 64 h 88"/>
                <a:gd name="T30" fmla="*/ 0 w 54"/>
                <a:gd name="T31" fmla="*/ 54 h 88"/>
                <a:gd name="T32" fmla="*/ 0 w 54"/>
                <a:gd name="T33" fmla="*/ 45 h 88"/>
                <a:gd name="T34" fmla="*/ 0 w 54"/>
                <a:gd name="T35" fmla="*/ 32 h 88"/>
                <a:gd name="T36" fmla="*/ 3 w 54"/>
                <a:gd name="T37" fmla="*/ 19 h 88"/>
                <a:gd name="T38" fmla="*/ 5 w 54"/>
                <a:gd name="T39" fmla="*/ 13 h 88"/>
                <a:gd name="T40" fmla="*/ 8 w 54"/>
                <a:gd name="T41" fmla="*/ 8 h 88"/>
                <a:gd name="T42" fmla="*/ 13 w 54"/>
                <a:gd name="T43" fmla="*/ 5 h 88"/>
                <a:gd name="T44" fmla="*/ 19 w 54"/>
                <a:gd name="T45" fmla="*/ 2 h 88"/>
                <a:gd name="T46" fmla="*/ 27 w 54"/>
                <a:gd name="T47" fmla="*/ 0 h 88"/>
                <a:gd name="T48" fmla="*/ 33 w 54"/>
                <a:gd name="T49" fmla="*/ 2 h 88"/>
                <a:gd name="T50" fmla="*/ 40 w 54"/>
                <a:gd name="T51" fmla="*/ 5 h 88"/>
                <a:gd name="T52" fmla="*/ 44 w 54"/>
                <a:gd name="T53" fmla="*/ 8 h 88"/>
                <a:gd name="T54" fmla="*/ 48 w 54"/>
                <a:gd name="T55" fmla="*/ 13 h 88"/>
                <a:gd name="T56" fmla="*/ 49 w 54"/>
                <a:gd name="T57" fmla="*/ 18 h 88"/>
                <a:gd name="T58" fmla="*/ 52 w 54"/>
                <a:gd name="T59" fmla="*/ 31 h 88"/>
                <a:gd name="T60" fmla="*/ 54 w 54"/>
                <a:gd name="T61" fmla="*/ 43 h 88"/>
                <a:gd name="T62" fmla="*/ 35 w 54"/>
                <a:gd name="T63" fmla="*/ 43 h 88"/>
                <a:gd name="T64" fmla="*/ 35 w 54"/>
                <a:gd name="T65" fmla="*/ 26 h 88"/>
                <a:gd name="T66" fmla="*/ 35 w 54"/>
                <a:gd name="T67" fmla="*/ 18 h 88"/>
                <a:gd name="T68" fmla="*/ 33 w 54"/>
                <a:gd name="T69" fmla="*/ 13 h 88"/>
                <a:gd name="T70" fmla="*/ 33 w 54"/>
                <a:gd name="T71" fmla="*/ 8 h 88"/>
                <a:gd name="T72" fmla="*/ 32 w 54"/>
                <a:gd name="T73" fmla="*/ 7 h 88"/>
                <a:gd name="T74" fmla="*/ 30 w 54"/>
                <a:gd name="T75" fmla="*/ 5 h 88"/>
                <a:gd name="T76" fmla="*/ 27 w 54"/>
                <a:gd name="T77" fmla="*/ 4 h 88"/>
                <a:gd name="T78" fmla="*/ 24 w 54"/>
                <a:gd name="T79" fmla="*/ 5 h 88"/>
                <a:gd name="T80" fmla="*/ 22 w 54"/>
                <a:gd name="T81" fmla="*/ 5 h 88"/>
                <a:gd name="T82" fmla="*/ 19 w 54"/>
                <a:gd name="T83" fmla="*/ 8 h 88"/>
                <a:gd name="T84" fmla="*/ 19 w 54"/>
                <a:gd name="T85" fmla="*/ 13 h 88"/>
                <a:gd name="T86" fmla="*/ 18 w 54"/>
                <a:gd name="T87" fmla="*/ 19 h 88"/>
                <a:gd name="T88" fmla="*/ 18 w 54"/>
                <a:gd name="T89" fmla="*/ 32 h 88"/>
                <a:gd name="T90" fmla="*/ 18 w 54"/>
                <a:gd name="T91" fmla="*/ 51 h 88"/>
                <a:gd name="T92" fmla="*/ 18 w 54"/>
                <a:gd name="T93" fmla="*/ 62 h 88"/>
                <a:gd name="T94" fmla="*/ 19 w 54"/>
                <a:gd name="T95" fmla="*/ 70 h 88"/>
                <a:gd name="T96" fmla="*/ 19 w 54"/>
                <a:gd name="T97" fmla="*/ 76 h 88"/>
                <a:gd name="T98" fmla="*/ 21 w 54"/>
                <a:gd name="T99" fmla="*/ 80 h 88"/>
                <a:gd name="T100" fmla="*/ 22 w 54"/>
                <a:gd name="T101" fmla="*/ 81 h 88"/>
                <a:gd name="T102" fmla="*/ 24 w 54"/>
                <a:gd name="T103" fmla="*/ 83 h 88"/>
                <a:gd name="T104" fmla="*/ 27 w 54"/>
                <a:gd name="T105" fmla="*/ 83 h 88"/>
                <a:gd name="T106" fmla="*/ 30 w 54"/>
                <a:gd name="T107" fmla="*/ 83 h 88"/>
                <a:gd name="T108" fmla="*/ 32 w 54"/>
                <a:gd name="T109" fmla="*/ 81 h 88"/>
                <a:gd name="T110" fmla="*/ 33 w 54"/>
                <a:gd name="T111" fmla="*/ 76 h 88"/>
                <a:gd name="T112" fmla="*/ 35 w 54"/>
                <a:gd name="T113" fmla="*/ 70 h 88"/>
                <a:gd name="T114" fmla="*/ 35 w 54"/>
                <a:gd name="T115" fmla="*/ 43 h 8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4"/>
                <a:gd name="T175" fmla="*/ 0 h 88"/>
                <a:gd name="T176" fmla="*/ 54 w 54"/>
                <a:gd name="T177" fmla="*/ 88 h 8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4" h="88">
                  <a:moveTo>
                    <a:pt x="54" y="43"/>
                  </a:moveTo>
                  <a:lnTo>
                    <a:pt x="52" y="56"/>
                  </a:lnTo>
                  <a:lnTo>
                    <a:pt x="49" y="67"/>
                  </a:lnTo>
                  <a:lnTo>
                    <a:pt x="48" y="73"/>
                  </a:lnTo>
                  <a:lnTo>
                    <a:pt x="44" y="78"/>
                  </a:lnTo>
                  <a:lnTo>
                    <a:pt x="40" y="81"/>
                  </a:lnTo>
                  <a:lnTo>
                    <a:pt x="37" y="84"/>
                  </a:lnTo>
                  <a:lnTo>
                    <a:pt x="32" y="86"/>
                  </a:lnTo>
                  <a:lnTo>
                    <a:pt x="27" y="88"/>
                  </a:lnTo>
                  <a:lnTo>
                    <a:pt x="21" y="86"/>
                  </a:lnTo>
                  <a:lnTo>
                    <a:pt x="16" y="84"/>
                  </a:lnTo>
                  <a:lnTo>
                    <a:pt x="11" y="81"/>
                  </a:lnTo>
                  <a:lnTo>
                    <a:pt x="6" y="75"/>
                  </a:lnTo>
                  <a:lnTo>
                    <a:pt x="5" y="70"/>
                  </a:lnTo>
                  <a:lnTo>
                    <a:pt x="2" y="64"/>
                  </a:lnTo>
                  <a:lnTo>
                    <a:pt x="0" y="54"/>
                  </a:lnTo>
                  <a:lnTo>
                    <a:pt x="0" y="45"/>
                  </a:lnTo>
                  <a:lnTo>
                    <a:pt x="0" y="32"/>
                  </a:lnTo>
                  <a:lnTo>
                    <a:pt x="3" y="19"/>
                  </a:lnTo>
                  <a:lnTo>
                    <a:pt x="5" y="13"/>
                  </a:lnTo>
                  <a:lnTo>
                    <a:pt x="8" y="8"/>
                  </a:lnTo>
                  <a:lnTo>
                    <a:pt x="13" y="5"/>
                  </a:lnTo>
                  <a:lnTo>
                    <a:pt x="19" y="2"/>
                  </a:lnTo>
                  <a:lnTo>
                    <a:pt x="27" y="0"/>
                  </a:lnTo>
                  <a:lnTo>
                    <a:pt x="33" y="2"/>
                  </a:lnTo>
                  <a:lnTo>
                    <a:pt x="40" y="5"/>
                  </a:lnTo>
                  <a:lnTo>
                    <a:pt x="44" y="8"/>
                  </a:lnTo>
                  <a:lnTo>
                    <a:pt x="48" y="13"/>
                  </a:lnTo>
                  <a:lnTo>
                    <a:pt x="49" y="18"/>
                  </a:lnTo>
                  <a:lnTo>
                    <a:pt x="52" y="31"/>
                  </a:lnTo>
                  <a:lnTo>
                    <a:pt x="54" y="43"/>
                  </a:lnTo>
                  <a:close/>
                  <a:moveTo>
                    <a:pt x="35" y="43"/>
                  </a:moveTo>
                  <a:lnTo>
                    <a:pt x="35" y="26"/>
                  </a:lnTo>
                  <a:lnTo>
                    <a:pt x="35" y="18"/>
                  </a:lnTo>
                  <a:lnTo>
                    <a:pt x="33" y="13"/>
                  </a:lnTo>
                  <a:lnTo>
                    <a:pt x="33" y="8"/>
                  </a:lnTo>
                  <a:lnTo>
                    <a:pt x="32" y="7"/>
                  </a:lnTo>
                  <a:lnTo>
                    <a:pt x="30" y="5"/>
                  </a:lnTo>
                  <a:lnTo>
                    <a:pt x="27" y="4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19" y="8"/>
                  </a:lnTo>
                  <a:lnTo>
                    <a:pt x="19" y="13"/>
                  </a:lnTo>
                  <a:lnTo>
                    <a:pt x="18" y="19"/>
                  </a:lnTo>
                  <a:lnTo>
                    <a:pt x="18" y="32"/>
                  </a:lnTo>
                  <a:lnTo>
                    <a:pt x="18" y="51"/>
                  </a:lnTo>
                  <a:lnTo>
                    <a:pt x="18" y="62"/>
                  </a:lnTo>
                  <a:lnTo>
                    <a:pt x="19" y="70"/>
                  </a:lnTo>
                  <a:lnTo>
                    <a:pt x="19" y="76"/>
                  </a:lnTo>
                  <a:lnTo>
                    <a:pt x="21" y="80"/>
                  </a:lnTo>
                  <a:lnTo>
                    <a:pt x="22" y="81"/>
                  </a:lnTo>
                  <a:lnTo>
                    <a:pt x="24" y="83"/>
                  </a:lnTo>
                  <a:lnTo>
                    <a:pt x="27" y="83"/>
                  </a:lnTo>
                  <a:lnTo>
                    <a:pt x="30" y="83"/>
                  </a:lnTo>
                  <a:lnTo>
                    <a:pt x="32" y="81"/>
                  </a:lnTo>
                  <a:lnTo>
                    <a:pt x="33" y="76"/>
                  </a:lnTo>
                  <a:lnTo>
                    <a:pt x="35" y="70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59" name="Freeform 5586"/>
            <p:cNvSpPr>
              <a:spLocks noChangeAspect="1"/>
            </p:cNvSpPr>
            <p:nvPr/>
          </p:nvSpPr>
          <p:spPr bwMode="auto">
            <a:xfrm>
              <a:off x="2582" y="2954"/>
              <a:ext cx="21" cy="21"/>
            </a:xfrm>
            <a:custGeom>
              <a:avLst/>
              <a:gdLst>
                <a:gd name="T0" fmla="*/ 12 w 21"/>
                <a:gd name="T1" fmla="*/ 0 h 21"/>
                <a:gd name="T2" fmla="*/ 15 w 21"/>
                <a:gd name="T3" fmla="*/ 2 h 21"/>
                <a:gd name="T4" fmla="*/ 18 w 21"/>
                <a:gd name="T5" fmla="*/ 3 h 21"/>
                <a:gd name="T6" fmla="*/ 19 w 21"/>
                <a:gd name="T7" fmla="*/ 6 h 21"/>
                <a:gd name="T8" fmla="*/ 21 w 21"/>
                <a:gd name="T9" fmla="*/ 11 h 21"/>
                <a:gd name="T10" fmla="*/ 19 w 21"/>
                <a:gd name="T11" fmla="*/ 14 h 21"/>
                <a:gd name="T12" fmla="*/ 18 w 21"/>
                <a:gd name="T13" fmla="*/ 17 h 21"/>
                <a:gd name="T14" fmla="*/ 15 w 21"/>
                <a:gd name="T15" fmla="*/ 19 h 21"/>
                <a:gd name="T16" fmla="*/ 12 w 21"/>
                <a:gd name="T17" fmla="*/ 21 h 21"/>
                <a:gd name="T18" fmla="*/ 7 w 21"/>
                <a:gd name="T19" fmla="*/ 19 h 21"/>
                <a:gd name="T20" fmla="*/ 4 w 21"/>
                <a:gd name="T21" fmla="*/ 17 h 21"/>
                <a:gd name="T22" fmla="*/ 2 w 21"/>
                <a:gd name="T23" fmla="*/ 14 h 21"/>
                <a:gd name="T24" fmla="*/ 0 w 21"/>
                <a:gd name="T25" fmla="*/ 11 h 21"/>
                <a:gd name="T26" fmla="*/ 2 w 21"/>
                <a:gd name="T27" fmla="*/ 6 h 21"/>
                <a:gd name="T28" fmla="*/ 4 w 21"/>
                <a:gd name="T29" fmla="*/ 3 h 21"/>
                <a:gd name="T30" fmla="*/ 7 w 21"/>
                <a:gd name="T31" fmla="*/ 2 h 21"/>
                <a:gd name="T32" fmla="*/ 12 w 21"/>
                <a:gd name="T33" fmla="*/ 0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1"/>
                <a:gd name="T53" fmla="*/ 21 w 21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1">
                  <a:moveTo>
                    <a:pt x="12" y="0"/>
                  </a:moveTo>
                  <a:lnTo>
                    <a:pt x="15" y="2"/>
                  </a:lnTo>
                  <a:lnTo>
                    <a:pt x="18" y="3"/>
                  </a:lnTo>
                  <a:lnTo>
                    <a:pt x="19" y="6"/>
                  </a:lnTo>
                  <a:lnTo>
                    <a:pt x="21" y="11"/>
                  </a:lnTo>
                  <a:lnTo>
                    <a:pt x="19" y="14"/>
                  </a:lnTo>
                  <a:lnTo>
                    <a:pt x="18" y="17"/>
                  </a:lnTo>
                  <a:lnTo>
                    <a:pt x="15" y="19"/>
                  </a:lnTo>
                  <a:lnTo>
                    <a:pt x="12" y="21"/>
                  </a:lnTo>
                  <a:lnTo>
                    <a:pt x="7" y="19"/>
                  </a:lnTo>
                  <a:lnTo>
                    <a:pt x="4" y="17"/>
                  </a:lnTo>
                  <a:lnTo>
                    <a:pt x="2" y="14"/>
                  </a:lnTo>
                  <a:lnTo>
                    <a:pt x="0" y="11"/>
                  </a:lnTo>
                  <a:lnTo>
                    <a:pt x="2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60" name="Freeform 5587"/>
            <p:cNvSpPr>
              <a:spLocks noChangeAspect="1" noEditPoints="1"/>
            </p:cNvSpPr>
            <p:nvPr/>
          </p:nvSpPr>
          <p:spPr bwMode="auto">
            <a:xfrm>
              <a:off x="2614" y="2887"/>
              <a:ext cx="54" cy="86"/>
            </a:xfrm>
            <a:custGeom>
              <a:avLst/>
              <a:gdLst>
                <a:gd name="T0" fmla="*/ 0 w 54"/>
                <a:gd name="T1" fmla="*/ 54 h 86"/>
                <a:gd name="T2" fmla="*/ 37 w 54"/>
                <a:gd name="T3" fmla="*/ 0 h 86"/>
                <a:gd name="T4" fmla="*/ 46 w 54"/>
                <a:gd name="T5" fmla="*/ 0 h 86"/>
                <a:gd name="T6" fmla="*/ 46 w 54"/>
                <a:gd name="T7" fmla="*/ 54 h 86"/>
                <a:gd name="T8" fmla="*/ 54 w 54"/>
                <a:gd name="T9" fmla="*/ 54 h 86"/>
                <a:gd name="T10" fmla="*/ 54 w 54"/>
                <a:gd name="T11" fmla="*/ 67 h 86"/>
                <a:gd name="T12" fmla="*/ 46 w 54"/>
                <a:gd name="T13" fmla="*/ 67 h 86"/>
                <a:gd name="T14" fmla="*/ 46 w 54"/>
                <a:gd name="T15" fmla="*/ 86 h 86"/>
                <a:gd name="T16" fmla="*/ 27 w 54"/>
                <a:gd name="T17" fmla="*/ 86 h 86"/>
                <a:gd name="T18" fmla="*/ 27 w 54"/>
                <a:gd name="T19" fmla="*/ 67 h 86"/>
                <a:gd name="T20" fmla="*/ 0 w 54"/>
                <a:gd name="T21" fmla="*/ 67 h 86"/>
                <a:gd name="T22" fmla="*/ 0 w 54"/>
                <a:gd name="T23" fmla="*/ 54 h 86"/>
                <a:gd name="T24" fmla="*/ 3 w 54"/>
                <a:gd name="T25" fmla="*/ 54 h 86"/>
                <a:gd name="T26" fmla="*/ 27 w 54"/>
                <a:gd name="T27" fmla="*/ 54 h 86"/>
                <a:gd name="T28" fmla="*/ 27 w 54"/>
                <a:gd name="T29" fmla="*/ 21 h 86"/>
                <a:gd name="T30" fmla="*/ 3 w 54"/>
                <a:gd name="T31" fmla="*/ 54 h 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4"/>
                <a:gd name="T49" fmla="*/ 0 h 86"/>
                <a:gd name="T50" fmla="*/ 54 w 54"/>
                <a:gd name="T51" fmla="*/ 86 h 8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4" h="86">
                  <a:moveTo>
                    <a:pt x="0" y="54"/>
                  </a:moveTo>
                  <a:lnTo>
                    <a:pt x="37" y="0"/>
                  </a:lnTo>
                  <a:lnTo>
                    <a:pt x="46" y="0"/>
                  </a:lnTo>
                  <a:lnTo>
                    <a:pt x="46" y="54"/>
                  </a:lnTo>
                  <a:lnTo>
                    <a:pt x="54" y="54"/>
                  </a:lnTo>
                  <a:lnTo>
                    <a:pt x="54" y="67"/>
                  </a:lnTo>
                  <a:lnTo>
                    <a:pt x="46" y="67"/>
                  </a:lnTo>
                  <a:lnTo>
                    <a:pt x="46" y="86"/>
                  </a:lnTo>
                  <a:lnTo>
                    <a:pt x="27" y="86"/>
                  </a:lnTo>
                  <a:lnTo>
                    <a:pt x="27" y="67"/>
                  </a:lnTo>
                  <a:lnTo>
                    <a:pt x="0" y="67"/>
                  </a:lnTo>
                  <a:lnTo>
                    <a:pt x="0" y="54"/>
                  </a:lnTo>
                  <a:close/>
                  <a:moveTo>
                    <a:pt x="3" y="54"/>
                  </a:moveTo>
                  <a:lnTo>
                    <a:pt x="27" y="54"/>
                  </a:lnTo>
                  <a:lnTo>
                    <a:pt x="27" y="21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61" name="Freeform 5588"/>
            <p:cNvSpPr>
              <a:spLocks noChangeAspect="1" noEditPoints="1"/>
            </p:cNvSpPr>
            <p:nvPr/>
          </p:nvSpPr>
          <p:spPr bwMode="auto">
            <a:xfrm>
              <a:off x="2814" y="2887"/>
              <a:ext cx="54" cy="88"/>
            </a:xfrm>
            <a:custGeom>
              <a:avLst/>
              <a:gdLst>
                <a:gd name="T0" fmla="*/ 54 w 54"/>
                <a:gd name="T1" fmla="*/ 43 h 88"/>
                <a:gd name="T2" fmla="*/ 52 w 54"/>
                <a:gd name="T3" fmla="*/ 56 h 88"/>
                <a:gd name="T4" fmla="*/ 49 w 54"/>
                <a:gd name="T5" fmla="*/ 67 h 88"/>
                <a:gd name="T6" fmla="*/ 47 w 54"/>
                <a:gd name="T7" fmla="*/ 73 h 88"/>
                <a:gd name="T8" fmla="*/ 44 w 54"/>
                <a:gd name="T9" fmla="*/ 78 h 88"/>
                <a:gd name="T10" fmla="*/ 39 w 54"/>
                <a:gd name="T11" fmla="*/ 81 h 88"/>
                <a:gd name="T12" fmla="*/ 36 w 54"/>
                <a:gd name="T13" fmla="*/ 84 h 88"/>
                <a:gd name="T14" fmla="*/ 31 w 54"/>
                <a:gd name="T15" fmla="*/ 86 h 88"/>
                <a:gd name="T16" fmla="*/ 27 w 54"/>
                <a:gd name="T17" fmla="*/ 88 h 88"/>
                <a:gd name="T18" fmla="*/ 20 w 54"/>
                <a:gd name="T19" fmla="*/ 86 h 88"/>
                <a:gd name="T20" fmla="*/ 16 w 54"/>
                <a:gd name="T21" fmla="*/ 84 h 88"/>
                <a:gd name="T22" fmla="*/ 11 w 54"/>
                <a:gd name="T23" fmla="*/ 81 h 88"/>
                <a:gd name="T24" fmla="*/ 6 w 54"/>
                <a:gd name="T25" fmla="*/ 75 h 88"/>
                <a:gd name="T26" fmla="*/ 5 w 54"/>
                <a:gd name="T27" fmla="*/ 70 h 88"/>
                <a:gd name="T28" fmla="*/ 1 w 54"/>
                <a:gd name="T29" fmla="*/ 64 h 88"/>
                <a:gd name="T30" fmla="*/ 0 w 54"/>
                <a:gd name="T31" fmla="*/ 54 h 88"/>
                <a:gd name="T32" fmla="*/ 0 w 54"/>
                <a:gd name="T33" fmla="*/ 45 h 88"/>
                <a:gd name="T34" fmla="*/ 0 w 54"/>
                <a:gd name="T35" fmla="*/ 32 h 88"/>
                <a:gd name="T36" fmla="*/ 3 w 54"/>
                <a:gd name="T37" fmla="*/ 19 h 88"/>
                <a:gd name="T38" fmla="*/ 5 w 54"/>
                <a:gd name="T39" fmla="*/ 13 h 88"/>
                <a:gd name="T40" fmla="*/ 8 w 54"/>
                <a:gd name="T41" fmla="*/ 8 h 88"/>
                <a:gd name="T42" fmla="*/ 12 w 54"/>
                <a:gd name="T43" fmla="*/ 5 h 88"/>
                <a:gd name="T44" fmla="*/ 19 w 54"/>
                <a:gd name="T45" fmla="*/ 2 h 88"/>
                <a:gd name="T46" fmla="*/ 27 w 54"/>
                <a:gd name="T47" fmla="*/ 0 h 88"/>
                <a:gd name="T48" fmla="*/ 33 w 54"/>
                <a:gd name="T49" fmla="*/ 2 h 88"/>
                <a:gd name="T50" fmla="*/ 39 w 54"/>
                <a:gd name="T51" fmla="*/ 5 h 88"/>
                <a:gd name="T52" fmla="*/ 44 w 54"/>
                <a:gd name="T53" fmla="*/ 8 h 88"/>
                <a:gd name="T54" fmla="*/ 47 w 54"/>
                <a:gd name="T55" fmla="*/ 13 h 88"/>
                <a:gd name="T56" fmla="*/ 49 w 54"/>
                <a:gd name="T57" fmla="*/ 18 h 88"/>
                <a:gd name="T58" fmla="*/ 52 w 54"/>
                <a:gd name="T59" fmla="*/ 31 h 88"/>
                <a:gd name="T60" fmla="*/ 54 w 54"/>
                <a:gd name="T61" fmla="*/ 43 h 88"/>
                <a:gd name="T62" fmla="*/ 35 w 54"/>
                <a:gd name="T63" fmla="*/ 43 h 88"/>
                <a:gd name="T64" fmla="*/ 35 w 54"/>
                <a:gd name="T65" fmla="*/ 26 h 88"/>
                <a:gd name="T66" fmla="*/ 35 w 54"/>
                <a:gd name="T67" fmla="*/ 18 h 88"/>
                <a:gd name="T68" fmla="*/ 33 w 54"/>
                <a:gd name="T69" fmla="*/ 13 h 88"/>
                <a:gd name="T70" fmla="*/ 33 w 54"/>
                <a:gd name="T71" fmla="*/ 8 h 88"/>
                <a:gd name="T72" fmla="*/ 31 w 54"/>
                <a:gd name="T73" fmla="*/ 7 h 88"/>
                <a:gd name="T74" fmla="*/ 30 w 54"/>
                <a:gd name="T75" fmla="*/ 5 h 88"/>
                <a:gd name="T76" fmla="*/ 27 w 54"/>
                <a:gd name="T77" fmla="*/ 4 h 88"/>
                <a:gd name="T78" fmla="*/ 24 w 54"/>
                <a:gd name="T79" fmla="*/ 5 h 88"/>
                <a:gd name="T80" fmla="*/ 22 w 54"/>
                <a:gd name="T81" fmla="*/ 5 h 88"/>
                <a:gd name="T82" fmla="*/ 19 w 54"/>
                <a:gd name="T83" fmla="*/ 8 h 88"/>
                <a:gd name="T84" fmla="*/ 19 w 54"/>
                <a:gd name="T85" fmla="*/ 13 h 88"/>
                <a:gd name="T86" fmla="*/ 17 w 54"/>
                <a:gd name="T87" fmla="*/ 19 h 88"/>
                <a:gd name="T88" fmla="*/ 17 w 54"/>
                <a:gd name="T89" fmla="*/ 32 h 88"/>
                <a:gd name="T90" fmla="*/ 17 w 54"/>
                <a:gd name="T91" fmla="*/ 51 h 88"/>
                <a:gd name="T92" fmla="*/ 17 w 54"/>
                <a:gd name="T93" fmla="*/ 62 h 88"/>
                <a:gd name="T94" fmla="*/ 19 w 54"/>
                <a:gd name="T95" fmla="*/ 70 h 88"/>
                <a:gd name="T96" fmla="*/ 19 w 54"/>
                <a:gd name="T97" fmla="*/ 76 h 88"/>
                <a:gd name="T98" fmla="*/ 20 w 54"/>
                <a:gd name="T99" fmla="*/ 80 h 88"/>
                <a:gd name="T100" fmla="*/ 22 w 54"/>
                <a:gd name="T101" fmla="*/ 81 h 88"/>
                <a:gd name="T102" fmla="*/ 24 w 54"/>
                <a:gd name="T103" fmla="*/ 83 h 88"/>
                <a:gd name="T104" fmla="*/ 27 w 54"/>
                <a:gd name="T105" fmla="*/ 83 h 88"/>
                <a:gd name="T106" fmla="*/ 30 w 54"/>
                <a:gd name="T107" fmla="*/ 83 h 88"/>
                <a:gd name="T108" fmla="*/ 31 w 54"/>
                <a:gd name="T109" fmla="*/ 81 h 88"/>
                <a:gd name="T110" fmla="*/ 33 w 54"/>
                <a:gd name="T111" fmla="*/ 76 h 88"/>
                <a:gd name="T112" fmla="*/ 35 w 54"/>
                <a:gd name="T113" fmla="*/ 70 h 88"/>
                <a:gd name="T114" fmla="*/ 35 w 54"/>
                <a:gd name="T115" fmla="*/ 43 h 8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4"/>
                <a:gd name="T175" fmla="*/ 0 h 88"/>
                <a:gd name="T176" fmla="*/ 54 w 54"/>
                <a:gd name="T177" fmla="*/ 88 h 8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4" h="88">
                  <a:moveTo>
                    <a:pt x="54" y="43"/>
                  </a:moveTo>
                  <a:lnTo>
                    <a:pt x="52" y="56"/>
                  </a:lnTo>
                  <a:lnTo>
                    <a:pt x="49" y="67"/>
                  </a:lnTo>
                  <a:lnTo>
                    <a:pt x="47" y="73"/>
                  </a:lnTo>
                  <a:lnTo>
                    <a:pt x="44" y="78"/>
                  </a:lnTo>
                  <a:lnTo>
                    <a:pt x="39" y="81"/>
                  </a:lnTo>
                  <a:lnTo>
                    <a:pt x="36" y="84"/>
                  </a:lnTo>
                  <a:lnTo>
                    <a:pt x="31" y="86"/>
                  </a:lnTo>
                  <a:lnTo>
                    <a:pt x="27" y="88"/>
                  </a:lnTo>
                  <a:lnTo>
                    <a:pt x="20" y="86"/>
                  </a:lnTo>
                  <a:lnTo>
                    <a:pt x="16" y="84"/>
                  </a:lnTo>
                  <a:lnTo>
                    <a:pt x="11" y="81"/>
                  </a:lnTo>
                  <a:lnTo>
                    <a:pt x="6" y="75"/>
                  </a:lnTo>
                  <a:lnTo>
                    <a:pt x="5" y="70"/>
                  </a:lnTo>
                  <a:lnTo>
                    <a:pt x="1" y="64"/>
                  </a:lnTo>
                  <a:lnTo>
                    <a:pt x="0" y="54"/>
                  </a:lnTo>
                  <a:lnTo>
                    <a:pt x="0" y="45"/>
                  </a:lnTo>
                  <a:lnTo>
                    <a:pt x="0" y="32"/>
                  </a:lnTo>
                  <a:lnTo>
                    <a:pt x="3" y="19"/>
                  </a:lnTo>
                  <a:lnTo>
                    <a:pt x="5" y="13"/>
                  </a:lnTo>
                  <a:lnTo>
                    <a:pt x="8" y="8"/>
                  </a:lnTo>
                  <a:lnTo>
                    <a:pt x="12" y="5"/>
                  </a:lnTo>
                  <a:lnTo>
                    <a:pt x="19" y="2"/>
                  </a:lnTo>
                  <a:lnTo>
                    <a:pt x="27" y="0"/>
                  </a:lnTo>
                  <a:lnTo>
                    <a:pt x="33" y="2"/>
                  </a:lnTo>
                  <a:lnTo>
                    <a:pt x="39" y="5"/>
                  </a:lnTo>
                  <a:lnTo>
                    <a:pt x="44" y="8"/>
                  </a:lnTo>
                  <a:lnTo>
                    <a:pt x="47" y="13"/>
                  </a:lnTo>
                  <a:lnTo>
                    <a:pt x="49" y="18"/>
                  </a:lnTo>
                  <a:lnTo>
                    <a:pt x="52" y="31"/>
                  </a:lnTo>
                  <a:lnTo>
                    <a:pt x="54" y="43"/>
                  </a:lnTo>
                  <a:close/>
                  <a:moveTo>
                    <a:pt x="35" y="43"/>
                  </a:moveTo>
                  <a:lnTo>
                    <a:pt x="35" y="26"/>
                  </a:lnTo>
                  <a:lnTo>
                    <a:pt x="35" y="18"/>
                  </a:lnTo>
                  <a:lnTo>
                    <a:pt x="33" y="13"/>
                  </a:lnTo>
                  <a:lnTo>
                    <a:pt x="33" y="8"/>
                  </a:lnTo>
                  <a:lnTo>
                    <a:pt x="31" y="7"/>
                  </a:lnTo>
                  <a:lnTo>
                    <a:pt x="30" y="5"/>
                  </a:lnTo>
                  <a:lnTo>
                    <a:pt x="27" y="4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19" y="8"/>
                  </a:lnTo>
                  <a:lnTo>
                    <a:pt x="19" y="13"/>
                  </a:lnTo>
                  <a:lnTo>
                    <a:pt x="17" y="19"/>
                  </a:lnTo>
                  <a:lnTo>
                    <a:pt x="17" y="32"/>
                  </a:lnTo>
                  <a:lnTo>
                    <a:pt x="17" y="51"/>
                  </a:lnTo>
                  <a:lnTo>
                    <a:pt x="17" y="62"/>
                  </a:lnTo>
                  <a:lnTo>
                    <a:pt x="19" y="70"/>
                  </a:lnTo>
                  <a:lnTo>
                    <a:pt x="19" y="76"/>
                  </a:lnTo>
                  <a:lnTo>
                    <a:pt x="20" y="80"/>
                  </a:lnTo>
                  <a:lnTo>
                    <a:pt x="22" y="81"/>
                  </a:lnTo>
                  <a:lnTo>
                    <a:pt x="24" y="83"/>
                  </a:lnTo>
                  <a:lnTo>
                    <a:pt x="27" y="83"/>
                  </a:lnTo>
                  <a:lnTo>
                    <a:pt x="30" y="83"/>
                  </a:lnTo>
                  <a:lnTo>
                    <a:pt x="31" y="81"/>
                  </a:lnTo>
                  <a:lnTo>
                    <a:pt x="33" y="76"/>
                  </a:lnTo>
                  <a:lnTo>
                    <a:pt x="35" y="70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62" name="Freeform 5589"/>
            <p:cNvSpPr>
              <a:spLocks noChangeAspect="1"/>
            </p:cNvSpPr>
            <p:nvPr/>
          </p:nvSpPr>
          <p:spPr bwMode="auto">
            <a:xfrm>
              <a:off x="2877" y="2954"/>
              <a:ext cx="21" cy="21"/>
            </a:xfrm>
            <a:custGeom>
              <a:avLst/>
              <a:gdLst>
                <a:gd name="T0" fmla="*/ 11 w 21"/>
                <a:gd name="T1" fmla="*/ 0 h 21"/>
                <a:gd name="T2" fmla="*/ 14 w 21"/>
                <a:gd name="T3" fmla="*/ 2 h 21"/>
                <a:gd name="T4" fmla="*/ 18 w 21"/>
                <a:gd name="T5" fmla="*/ 3 h 21"/>
                <a:gd name="T6" fmla="*/ 19 w 21"/>
                <a:gd name="T7" fmla="*/ 6 h 21"/>
                <a:gd name="T8" fmla="*/ 21 w 21"/>
                <a:gd name="T9" fmla="*/ 11 h 21"/>
                <a:gd name="T10" fmla="*/ 19 w 21"/>
                <a:gd name="T11" fmla="*/ 14 h 21"/>
                <a:gd name="T12" fmla="*/ 18 w 21"/>
                <a:gd name="T13" fmla="*/ 17 h 21"/>
                <a:gd name="T14" fmla="*/ 14 w 21"/>
                <a:gd name="T15" fmla="*/ 19 h 21"/>
                <a:gd name="T16" fmla="*/ 11 w 21"/>
                <a:gd name="T17" fmla="*/ 21 h 21"/>
                <a:gd name="T18" fmla="*/ 6 w 21"/>
                <a:gd name="T19" fmla="*/ 19 h 21"/>
                <a:gd name="T20" fmla="*/ 3 w 21"/>
                <a:gd name="T21" fmla="*/ 17 h 21"/>
                <a:gd name="T22" fmla="*/ 2 w 21"/>
                <a:gd name="T23" fmla="*/ 14 h 21"/>
                <a:gd name="T24" fmla="*/ 0 w 21"/>
                <a:gd name="T25" fmla="*/ 11 h 21"/>
                <a:gd name="T26" fmla="*/ 2 w 21"/>
                <a:gd name="T27" fmla="*/ 6 h 21"/>
                <a:gd name="T28" fmla="*/ 3 w 21"/>
                <a:gd name="T29" fmla="*/ 3 h 21"/>
                <a:gd name="T30" fmla="*/ 6 w 21"/>
                <a:gd name="T31" fmla="*/ 2 h 21"/>
                <a:gd name="T32" fmla="*/ 11 w 21"/>
                <a:gd name="T33" fmla="*/ 0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1"/>
                <a:gd name="T53" fmla="*/ 21 w 21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1">
                  <a:moveTo>
                    <a:pt x="11" y="0"/>
                  </a:moveTo>
                  <a:lnTo>
                    <a:pt x="14" y="2"/>
                  </a:lnTo>
                  <a:lnTo>
                    <a:pt x="18" y="3"/>
                  </a:lnTo>
                  <a:lnTo>
                    <a:pt x="19" y="6"/>
                  </a:lnTo>
                  <a:lnTo>
                    <a:pt x="21" y="11"/>
                  </a:lnTo>
                  <a:lnTo>
                    <a:pt x="19" y="14"/>
                  </a:lnTo>
                  <a:lnTo>
                    <a:pt x="18" y="17"/>
                  </a:lnTo>
                  <a:lnTo>
                    <a:pt x="14" y="19"/>
                  </a:lnTo>
                  <a:lnTo>
                    <a:pt x="11" y="21"/>
                  </a:lnTo>
                  <a:lnTo>
                    <a:pt x="6" y="19"/>
                  </a:lnTo>
                  <a:lnTo>
                    <a:pt x="3" y="17"/>
                  </a:lnTo>
                  <a:lnTo>
                    <a:pt x="2" y="14"/>
                  </a:lnTo>
                  <a:lnTo>
                    <a:pt x="0" y="11"/>
                  </a:lnTo>
                  <a:lnTo>
                    <a:pt x="2" y="6"/>
                  </a:lnTo>
                  <a:lnTo>
                    <a:pt x="3" y="3"/>
                  </a:lnTo>
                  <a:lnTo>
                    <a:pt x="6" y="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63" name="Freeform 5590"/>
            <p:cNvSpPr>
              <a:spLocks noChangeAspect="1" noEditPoints="1"/>
            </p:cNvSpPr>
            <p:nvPr/>
          </p:nvSpPr>
          <p:spPr bwMode="auto">
            <a:xfrm>
              <a:off x="2909" y="2887"/>
              <a:ext cx="54" cy="88"/>
            </a:xfrm>
            <a:custGeom>
              <a:avLst/>
              <a:gdLst>
                <a:gd name="T0" fmla="*/ 54 w 54"/>
                <a:gd name="T1" fmla="*/ 0 h 88"/>
                <a:gd name="T2" fmla="*/ 54 w 54"/>
                <a:gd name="T3" fmla="*/ 2 h 88"/>
                <a:gd name="T4" fmla="*/ 44 w 54"/>
                <a:gd name="T5" fmla="*/ 5 h 88"/>
                <a:gd name="T6" fmla="*/ 36 w 54"/>
                <a:gd name="T7" fmla="*/ 8 h 88"/>
                <a:gd name="T8" fmla="*/ 30 w 54"/>
                <a:gd name="T9" fmla="*/ 15 h 88"/>
                <a:gd name="T10" fmla="*/ 25 w 54"/>
                <a:gd name="T11" fmla="*/ 19 h 88"/>
                <a:gd name="T12" fmla="*/ 22 w 54"/>
                <a:gd name="T13" fmla="*/ 27 h 88"/>
                <a:gd name="T14" fmla="*/ 19 w 54"/>
                <a:gd name="T15" fmla="*/ 37 h 88"/>
                <a:gd name="T16" fmla="*/ 22 w 54"/>
                <a:gd name="T17" fmla="*/ 35 h 88"/>
                <a:gd name="T18" fmla="*/ 24 w 54"/>
                <a:gd name="T19" fmla="*/ 34 h 88"/>
                <a:gd name="T20" fmla="*/ 28 w 54"/>
                <a:gd name="T21" fmla="*/ 34 h 88"/>
                <a:gd name="T22" fmla="*/ 31 w 54"/>
                <a:gd name="T23" fmla="*/ 34 h 88"/>
                <a:gd name="T24" fmla="*/ 38 w 54"/>
                <a:gd name="T25" fmla="*/ 34 h 88"/>
                <a:gd name="T26" fmla="*/ 43 w 54"/>
                <a:gd name="T27" fmla="*/ 37 h 88"/>
                <a:gd name="T28" fmla="*/ 47 w 54"/>
                <a:gd name="T29" fmla="*/ 40 h 88"/>
                <a:gd name="T30" fmla="*/ 51 w 54"/>
                <a:gd name="T31" fmla="*/ 45 h 88"/>
                <a:gd name="T32" fmla="*/ 52 w 54"/>
                <a:gd name="T33" fmla="*/ 51 h 88"/>
                <a:gd name="T34" fmla="*/ 54 w 54"/>
                <a:gd name="T35" fmla="*/ 57 h 88"/>
                <a:gd name="T36" fmla="*/ 52 w 54"/>
                <a:gd name="T37" fmla="*/ 65 h 88"/>
                <a:gd name="T38" fmla="*/ 51 w 54"/>
                <a:gd name="T39" fmla="*/ 73 h 88"/>
                <a:gd name="T40" fmla="*/ 46 w 54"/>
                <a:gd name="T41" fmla="*/ 80 h 88"/>
                <a:gd name="T42" fmla="*/ 41 w 54"/>
                <a:gd name="T43" fmla="*/ 83 h 88"/>
                <a:gd name="T44" fmla="*/ 33 w 54"/>
                <a:gd name="T45" fmla="*/ 86 h 88"/>
                <a:gd name="T46" fmla="*/ 27 w 54"/>
                <a:gd name="T47" fmla="*/ 88 h 88"/>
                <a:gd name="T48" fmla="*/ 19 w 54"/>
                <a:gd name="T49" fmla="*/ 86 h 88"/>
                <a:gd name="T50" fmla="*/ 12 w 54"/>
                <a:gd name="T51" fmla="*/ 83 h 88"/>
                <a:gd name="T52" fmla="*/ 9 w 54"/>
                <a:gd name="T53" fmla="*/ 80 h 88"/>
                <a:gd name="T54" fmla="*/ 6 w 54"/>
                <a:gd name="T55" fmla="*/ 75 h 88"/>
                <a:gd name="T56" fmla="*/ 3 w 54"/>
                <a:gd name="T57" fmla="*/ 70 h 88"/>
                <a:gd name="T58" fmla="*/ 0 w 54"/>
                <a:gd name="T59" fmla="*/ 62 h 88"/>
                <a:gd name="T60" fmla="*/ 0 w 54"/>
                <a:gd name="T61" fmla="*/ 53 h 88"/>
                <a:gd name="T62" fmla="*/ 1 w 54"/>
                <a:gd name="T63" fmla="*/ 38 h 88"/>
                <a:gd name="T64" fmla="*/ 6 w 54"/>
                <a:gd name="T65" fmla="*/ 26 h 88"/>
                <a:gd name="T66" fmla="*/ 11 w 54"/>
                <a:gd name="T67" fmla="*/ 19 h 88"/>
                <a:gd name="T68" fmla="*/ 17 w 54"/>
                <a:gd name="T69" fmla="*/ 13 h 88"/>
                <a:gd name="T70" fmla="*/ 25 w 54"/>
                <a:gd name="T71" fmla="*/ 7 h 88"/>
                <a:gd name="T72" fmla="*/ 38 w 54"/>
                <a:gd name="T73" fmla="*/ 2 h 88"/>
                <a:gd name="T74" fmla="*/ 54 w 54"/>
                <a:gd name="T75" fmla="*/ 0 h 88"/>
                <a:gd name="T76" fmla="*/ 19 w 54"/>
                <a:gd name="T77" fmla="*/ 40 h 88"/>
                <a:gd name="T78" fmla="*/ 17 w 54"/>
                <a:gd name="T79" fmla="*/ 48 h 88"/>
                <a:gd name="T80" fmla="*/ 17 w 54"/>
                <a:gd name="T81" fmla="*/ 53 h 88"/>
                <a:gd name="T82" fmla="*/ 17 w 54"/>
                <a:gd name="T83" fmla="*/ 62 h 88"/>
                <a:gd name="T84" fmla="*/ 19 w 54"/>
                <a:gd name="T85" fmla="*/ 70 h 88"/>
                <a:gd name="T86" fmla="*/ 20 w 54"/>
                <a:gd name="T87" fmla="*/ 76 h 88"/>
                <a:gd name="T88" fmla="*/ 24 w 54"/>
                <a:gd name="T89" fmla="*/ 81 h 88"/>
                <a:gd name="T90" fmla="*/ 27 w 54"/>
                <a:gd name="T91" fmla="*/ 83 h 88"/>
                <a:gd name="T92" fmla="*/ 28 w 54"/>
                <a:gd name="T93" fmla="*/ 83 h 88"/>
                <a:gd name="T94" fmla="*/ 31 w 54"/>
                <a:gd name="T95" fmla="*/ 83 h 88"/>
                <a:gd name="T96" fmla="*/ 33 w 54"/>
                <a:gd name="T97" fmla="*/ 80 h 88"/>
                <a:gd name="T98" fmla="*/ 35 w 54"/>
                <a:gd name="T99" fmla="*/ 76 h 88"/>
                <a:gd name="T100" fmla="*/ 36 w 54"/>
                <a:gd name="T101" fmla="*/ 72 h 88"/>
                <a:gd name="T102" fmla="*/ 36 w 54"/>
                <a:gd name="T103" fmla="*/ 67 h 88"/>
                <a:gd name="T104" fmla="*/ 36 w 54"/>
                <a:gd name="T105" fmla="*/ 59 h 88"/>
                <a:gd name="T106" fmla="*/ 35 w 54"/>
                <a:gd name="T107" fmla="*/ 51 h 88"/>
                <a:gd name="T108" fmla="*/ 33 w 54"/>
                <a:gd name="T109" fmla="*/ 46 h 88"/>
                <a:gd name="T110" fmla="*/ 31 w 54"/>
                <a:gd name="T111" fmla="*/ 43 h 88"/>
                <a:gd name="T112" fmla="*/ 28 w 54"/>
                <a:gd name="T113" fmla="*/ 40 h 88"/>
                <a:gd name="T114" fmla="*/ 25 w 54"/>
                <a:gd name="T115" fmla="*/ 38 h 88"/>
                <a:gd name="T116" fmla="*/ 22 w 54"/>
                <a:gd name="T117" fmla="*/ 38 h 88"/>
                <a:gd name="T118" fmla="*/ 19 w 54"/>
                <a:gd name="T119" fmla="*/ 40 h 8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4"/>
                <a:gd name="T181" fmla="*/ 0 h 88"/>
                <a:gd name="T182" fmla="*/ 54 w 54"/>
                <a:gd name="T183" fmla="*/ 88 h 8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4" h="88">
                  <a:moveTo>
                    <a:pt x="54" y="0"/>
                  </a:moveTo>
                  <a:lnTo>
                    <a:pt x="54" y="2"/>
                  </a:lnTo>
                  <a:lnTo>
                    <a:pt x="44" y="5"/>
                  </a:lnTo>
                  <a:lnTo>
                    <a:pt x="36" y="8"/>
                  </a:lnTo>
                  <a:lnTo>
                    <a:pt x="30" y="15"/>
                  </a:lnTo>
                  <a:lnTo>
                    <a:pt x="25" y="19"/>
                  </a:lnTo>
                  <a:lnTo>
                    <a:pt x="22" y="27"/>
                  </a:lnTo>
                  <a:lnTo>
                    <a:pt x="19" y="37"/>
                  </a:lnTo>
                  <a:lnTo>
                    <a:pt x="22" y="35"/>
                  </a:lnTo>
                  <a:lnTo>
                    <a:pt x="24" y="34"/>
                  </a:lnTo>
                  <a:lnTo>
                    <a:pt x="28" y="34"/>
                  </a:lnTo>
                  <a:lnTo>
                    <a:pt x="31" y="34"/>
                  </a:lnTo>
                  <a:lnTo>
                    <a:pt x="38" y="34"/>
                  </a:lnTo>
                  <a:lnTo>
                    <a:pt x="43" y="37"/>
                  </a:lnTo>
                  <a:lnTo>
                    <a:pt x="47" y="40"/>
                  </a:lnTo>
                  <a:lnTo>
                    <a:pt x="51" y="45"/>
                  </a:lnTo>
                  <a:lnTo>
                    <a:pt x="52" y="51"/>
                  </a:lnTo>
                  <a:lnTo>
                    <a:pt x="54" y="57"/>
                  </a:lnTo>
                  <a:lnTo>
                    <a:pt x="52" y="65"/>
                  </a:lnTo>
                  <a:lnTo>
                    <a:pt x="51" y="73"/>
                  </a:lnTo>
                  <a:lnTo>
                    <a:pt x="46" y="80"/>
                  </a:lnTo>
                  <a:lnTo>
                    <a:pt x="41" y="83"/>
                  </a:lnTo>
                  <a:lnTo>
                    <a:pt x="33" y="86"/>
                  </a:lnTo>
                  <a:lnTo>
                    <a:pt x="27" y="88"/>
                  </a:lnTo>
                  <a:lnTo>
                    <a:pt x="19" y="86"/>
                  </a:lnTo>
                  <a:lnTo>
                    <a:pt x="12" y="83"/>
                  </a:lnTo>
                  <a:lnTo>
                    <a:pt x="9" y="80"/>
                  </a:lnTo>
                  <a:lnTo>
                    <a:pt x="6" y="75"/>
                  </a:lnTo>
                  <a:lnTo>
                    <a:pt x="3" y="70"/>
                  </a:lnTo>
                  <a:lnTo>
                    <a:pt x="0" y="62"/>
                  </a:lnTo>
                  <a:lnTo>
                    <a:pt x="0" y="53"/>
                  </a:lnTo>
                  <a:lnTo>
                    <a:pt x="1" y="38"/>
                  </a:lnTo>
                  <a:lnTo>
                    <a:pt x="6" y="26"/>
                  </a:lnTo>
                  <a:lnTo>
                    <a:pt x="11" y="19"/>
                  </a:lnTo>
                  <a:lnTo>
                    <a:pt x="17" y="13"/>
                  </a:lnTo>
                  <a:lnTo>
                    <a:pt x="25" y="7"/>
                  </a:lnTo>
                  <a:lnTo>
                    <a:pt x="38" y="2"/>
                  </a:lnTo>
                  <a:lnTo>
                    <a:pt x="54" y="0"/>
                  </a:lnTo>
                  <a:close/>
                  <a:moveTo>
                    <a:pt x="19" y="40"/>
                  </a:moveTo>
                  <a:lnTo>
                    <a:pt x="17" y="48"/>
                  </a:lnTo>
                  <a:lnTo>
                    <a:pt x="17" y="53"/>
                  </a:lnTo>
                  <a:lnTo>
                    <a:pt x="17" y="62"/>
                  </a:lnTo>
                  <a:lnTo>
                    <a:pt x="19" y="70"/>
                  </a:lnTo>
                  <a:lnTo>
                    <a:pt x="20" y="76"/>
                  </a:lnTo>
                  <a:lnTo>
                    <a:pt x="24" y="81"/>
                  </a:lnTo>
                  <a:lnTo>
                    <a:pt x="27" y="83"/>
                  </a:lnTo>
                  <a:lnTo>
                    <a:pt x="28" y="83"/>
                  </a:lnTo>
                  <a:lnTo>
                    <a:pt x="31" y="83"/>
                  </a:lnTo>
                  <a:lnTo>
                    <a:pt x="33" y="80"/>
                  </a:lnTo>
                  <a:lnTo>
                    <a:pt x="35" y="76"/>
                  </a:lnTo>
                  <a:lnTo>
                    <a:pt x="36" y="72"/>
                  </a:lnTo>
                  <a:lnTo>
                    <a:pt x="36" y="67"/>
                  </a:lnTo>
                  <a:lnTo>
                    <a:pt x="36" y="59"/>
                  </a:lnTo>
                  <a:lnTo>
                    <a:pt x="35" y="51"/>
                  </a:lnTo>
                  <a:lnTo>
                    <a:pt x="33" y="46"/>
                  </a:lnTo>
                  <a:lnTo>
                    <a:pt x="31" y="43"/>
                  </a:lnTo>
                  <a:lnTo>
                    <a:pt x="28" y="40"/>
                  </a:lnTo>
                  <a:lnTo>
                    <a:pt x="25" y="38"/>
                  </a:lnTo>
                  <a:lnTo>
                    <a:pt x="22" y="38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64" name="Freeform 5591"/>
            <p:cNvSpPr>
              <a:spLocks noChangeAspect="1" noEditPoints="1"/>
            </p:cNvSpPr>
            <p:nvPr/>
          </p:nvSpPr>
          <p:spPr bwMode="auto">
            <a:xfrm>
              <a:off x="3108" y="2887"/>
              <a:ext cx="54" cy="88"/>
            </a:xfrm>
            <a:custGeom>
              <a:avLst/>
              <a:gdLst>
                <a:gd name="T0" fmla="*/ 54 w 54"/>
                <a:gd name="T1" fmla="*/ 43 h 88"/>
                <a:gd name="T2" fmla="*/ 53 w 54"/>
                <a:gd name="T3" fmla="*/ 56 h 88"/>
                <a:gd name="T4" fmla="*/ 50 w 54"/>
                <a:gd name="T5" fmla="*/ 67 h 88"/>
                <a:gd name="T6" fmla="*/ 48 w 54"/>
                <a:gd name="T7" fmla="*/ 73 h 88"/>
                <a:gd name="T8" fmla="*/ 45 w 54"/>
                <a:gd name="T9" fmla="*/ 78 h 88"/>
                <a:gd name="T10" fmla="*/ 40 w 54"/>
                <a:gd name="T11" fmla="*/ 81 h 88"/>
                <a:gd name="T12" fmla="*/ 37 w 54"/>
                <a:gd name="T13" fmla="*/ 84 h 88"/>
                <a:gd name="T14" fmla="*/ 32 w 54"/>
                <a:gd name="T15" fmla="*/ 86 h 88"/>
                <a:gd name="T16" fmla="*/ 27 w 54"/>
                <a:gd name="T17" fmla="*/ 88 h 88"/>
                <a:gd name="T18" fmla="*/ 21 w 54"/>
                <a:gd name="T19" fmla="*/ 86 h 88"/>
                <a:gd name="T20" fmla="*/ 16 w 54"/>
                <a:gd name="T21" fmla="*/ 84 h 88"/>
                <a:gd name="T22" fmla="*/ 12 w 54"/>
                <a:gd name="T23" fmla="*/ 81 h 88"/>
                <a:gd name="T24" fmla="*/ 7 w 54"/>
                <a:gd name="T25" fmla="*/ 75 h 88"/>
                <a:gd name="T26" fmla="*/ 5 w 54"/>
                <a:gd name="T27" fmla="*/ 70 h 88"/>
                <a:gd name="T28" fmla="*/ 2 w 54"/>
                <a:gd name="T29" fmla="*/ 64 h 88"/>
                <a:gd name="T30" fmla="*/ 0 w 54"/>
                <a:gd name="T31" fmla="*/ 54 h 88"/>
                <a:gd name="T32" fmla="*/ 0 w 54"/>
                <a:gd name="T33" fmla="*/ 45 h 88"/>
                <a:gd name="T34" fmla="*/ 0 w 54"/>
                <a:gd name="T35" fmla="*/ 32 h 88"/>
                <a:gd name="T36" fmla="*/ 4 w 54"/>
                <a:gd name="T37" fmla="*/ 19 h 88"/>
                <a:gd name="T38" fmla="*/ 5 w 54"/>
                <a:gd name="T39" fmla="*/ 13 h 88"/>
                <a:gd name="T40" fmla="*/ 8 w 54"/>
                <a:gd name="T41" fmla="*/ 8 h 88"/>
                <a:gd name="T42" fmla="*/ 13 w 54"/>
                <a:gd name="T43" fmla="*/ 5 h 88"/>
                <a:gd name="T44" fmla="*/ 19 w 54"/>
                <a:gd name="T45" fmla="*/ 2 h 88"/>
                <a:gd name="T46" fmla="*/ 27 w 54"/>
                <a:gd name="T47" fmla="*/ 0 h 88"/>
                <a:gd name="T48" fmla="*/ 34 w 54"/>
                <a:gd name="T49" fmla="*/ 2 h 88"/>
                <a:gd name="T50" fmla="*/ 40 w 54"/>
                <a:gd name="T51" fmla="*/ 5 h 88"/>
                <a:gd name="T52" fmla="*/ 45 w 54"/>
                <a:gd name="T53" fmla="*/ 8 h 88"/>
                <a:gd name="T54" fmla="*/ 48 w 54"/>
                <a:gd name="T55" fmla="*/ 13 h 88"/>
                <a:gd name="T56" fmla="*/ 50 w 54"/>
                <a:gd name="T57" fmla="*/ 18 h 88"/>
                <a:gd name="T58" fmla="*/ 53 w 54"/>
                <a:gd name="T59" fmla="*/ 31 h 88"/>
                <a:gd name="T60" fmla="*/ 54 w 54"/>
                <a:gd name="T61" fmla="*/ 43 h 88"/>
                <a:gd name="T62" fmla="*/ 35 w 54"/>
                <a:gd name="T63" fmla="*/ 43 h 88"/>
                <a:gd name="T64" fmla="*/ 35 w 54"/>
                <a:gd name="T65" fmla="*/ 26 h 88"/>
                <a:gd name="T66" fmla="*/ 35 w 54"/>
                <a:gd name="T67" fmla="*/ 18 h 88"/>
                <a:gd name="T68" fmla="*/ 34 w 54"/>
                <a:gd name="T69" fmla="*/ 13 h 88"/>
                <a:gd name="T70" fmla="*/ 34 w 54"/>
                <a:gd name="T71" fmla="*/ 8 h 88"/>
                <a:gd name="T72" fmla="*/ 32 w 54"/>
                <a:gd name="T73" fmla="*/ 7 h 88"/>
                <a:gd name="T74" fmla="*/ 31 w 54"/>
                <a:gd name="T75" fmla="*/ 5 h 88"/>
                <a:gd name="T76" fmla="*/ 27 w 54"/>
                <a:gd name="T77" fmla="*/ 4 h 88"/>
                <a:gd name="T78" fmla="*/ 24 w 54"/>
                <a:gd name="T79" fmla="*/ 5 h 88"/>
                <a:gd name="T80" fmla="*/ 23 w 54"/>
                <a:gd name="T81" fmla="*/ 5 h 88"/>
                <a:gd name="T82" fmla="*/ 19 w 54"/>
                <a:gd name="T83" fmla="*/ 8 h 88"/>
                <a:gd name="T84" fmla="*/ 19 w 54"/>
                <a:gd name="T85" fmla="*/ 13 h 88"/>
                <a:gd name="T86" fmla="*/ 18 w 54"/>
                <a:gd name="T87" fmla="*/ 19 h 88"/>
                <a:gd name="T88" fmla="*/ 18 w 54"/>
                <a:gd name="T89" fmla="*/ 32 h 88"/>
                <a:gd name="T90" fmla="*/ 18 w 54"/>
                <a:gd name="T91" fmla="*/ 51 h 88"/>
                <a:gd name="T92" fmla="*/ 18 w 54"/>
                <a:gd name="T93" fmla="*/ 62 h 88"/>
                <a:gd name="T94" fmla="*/ 19 w 54"/>
                <a:gd name="T95" fmla="*/ 70 h 88"/>
                <a:gd name="T96" fmla="*/ 19 w 54"/>
                <a:gd name="T97" fmla="*/ 76 h 88"/>
                <a:gd name="T98" fmla="*/ 21 w 54"/>
                <a:gd name="T99" fmla="*/ 80 h 88"/>
                <a:gd name="T100" fmla="*/ 23 w 54"/>
                <a:gd name="T101" fmla="*/ 81 h 88"/>
                <a:gd name="T102" fmla="*/ 24 w 54"/>
                <a:gd name="T103" fmla="*/ 83 h 88"/>
                <a:gd name="T104" fmla="*/ 27 w 54"/>
                <a:gd name="T105" fmla="*/ 83 h 88"/>
                <a:gd name="T106" fmla="*/ 31 w 54"/>
                <a:gd name="T107" fmla="*/ 83 h 88"/>
                <a:gd name="T108" fmla="*/ 32 w 54"/>
                <a:gd name="T109" fmla="*/ 81 h 88"/>
                <a:gd name="T110" fmla="*/ 34 w 54"/>
                <a:gd name="T111" fmla="*/ 76 h 88"/>
                <a:gd name="T112" fmla="*/ 35 w 54"/>
                <a:gd name="T113" fmla="*/ 70 h 88"/>
                <a:gd name="T114" fmla="*/ 35 w 54"/>
                <a:gd name="T115" fmla="*/ 43 h 8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4"/>
                <a:gd name="T175" fmla="*/ 0 h 88"/>
                <a:gd name="T176" fmla="*/ 54 w 54"/>
                <a:gd name="T177" fmla="*/ 88 h 8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4" h="88">
                  <a:moveTo>
                    <a:pt x="54" y="43"/>
                  </a:moveTo>
                  <a:lnTo>
                    <a:pt x="53" y="56"/>
                  </a:lnTo>
                  <a:lnTo>
                    <a:pt x="50" y="67"/>
                  </a:lnTo>
                  <a:lnTo>
                    <a:pt x="48" y="73"/>
                  </a:lnTo>
                  <a:lnTo>
                    <a:pt x="45" y="78"/>
                  </a:lnTo>
                  <a:lnTo>
                    <a:pt x="40" y="81"/>
                  </a:lnTo>
                  <a:lnTo>
                    <a:pt x="37" y="84"/>
                  </a:lnTo>
                  <a:lnTo>
                    <a:pt x="32" y="86"/>
                  </a:lnTo>
                  <a:lnTo>
                    <a:pt x="27" y="88"/>
                  </a:lnTo>
                  <a:lnTo>
                    <a:pt x="21" y="86"/>
                  </a:lnTo>
                  <a:lnTo>
                    <a:pt x="16" y="84"/>
                  </a:lnTo>
                  <a:lnTo>
                    <a:pt x="12" y="81"/>
                  </a:lnTo>
                  <a:lnTo>
                    <a:pt x="7" y="75"/>
                  </a:lnTo>
                  <a:lnTo>
                    <a:pt x="5" y="70"/>
                  </a:lnTo>
                  <a:lnTo>
                    <a:pt x="2" y="64"/>
                  </a:lnTo>
                  <a:lnTo>
                    <a:pt x="0" y="54"/>
                  </a:lnTo>
                  <a:lnTo>
                    <a:pt x="0" y="45"/>
                  </a:lnTo>
                  <a:lnTo>
                    <a:pt x="0" y="32"/>
                  </a:lnTo>
                  <a:lnTo>
                    <a:pt x="4" y="19"/>
                  </a:lnTo>
                  <a:lnTo>
                    <a:pt x="5" y="13"/>
                  </a:lnTo>
                  <a:lnTo>
                    <a:pt x="8" y="8"/>
                  </a:lnTo>
                  <a:lnTo>
                    <a:pt x="13" y="5"/>
                  </a:lnTo>
                  <a:lnTo>
                    <a:pt x="19" y="2"/>
                  </a:lnTo>
                  <a:lnTo>
                    <a:pt x="27" y="0"/>
                  </a:lnTo>
                  <a:lnTo>
                    <a:pt x="34" y="2"/>
                  </a:lnTo>
                  <a:lnTo>
                    <a:pt x="40" y="5"/>
                  </a:lnTo>
                  <a:lnTo>
                    <a:pt x="45" y="8"/>
                  </a:lnTo>
                  <a:lnTo>
                    <a:pt x="48" y="13"/>
                  </a:lnTo>
                  <a:lnTo>
                    <a:pt x="50" y="18"/>
                  </a:lnTo>
                  <a:lnTo>
                    <a:pt x="53" y="31"/>
                  </a:lnTo>
                  <a:lnTo>
                    <a:pt x="54" y="43"/>
                  </a:lnTo>
                  <a:close/>
                  <a:moveTo>
                    <a:pt x="35" y="43"/>
                  </a:moveTo>
                  <a:lnTo>
                    <a:pt x="35" y="26"/>
                  </a:lnTo>
                  <a:lnTo>
                    <a:pt x="35" y="18"/>
                  </a:lnTo>
                  <a:lnTo>
                    <a:pt x="34" y="13"/>
                  </a:lnTo>
                  <a:lnTo>
                    <a:pt x="34" y="8"/>
                  </a:lnTo>
                  <a:lnTo>
                    <a:pt x="32" y="7"/>
                  </a:lnTo>
                  <a:lnTo>
                    <a:pt x="31" y="5"/>
                  </a:lnTo>
                  <a:lnTo>
                    <a:pt x="27" y="4"/>
                  </a:lnTo>
                  <a:lnTo>
                    <a:pt x="24" y="5"/>
                  </a:lnTo>
                  <a:lnTo>
                    <a:pt x="23" y="5"/>
                  </a:lnTo>
                  <a:lnTo>
                    <a:pt x="19" y="8"/>
                  </a:lnTo>
                  <a:lnTo>
                    <a:pt x="19" y="13"/>
                  </a:lnTo>
                  <a:lnTo>
                    <a:pt x="18" y="19"/>
                  </a:lnTo>
                  <a:lnTo>
                    <a:pt x="18" y="32"/>
                  </a:lnTo>
                  <a:lnTo>
                    <a:pt x="18" y="51"/>
                  </a:lnTo>
                  <a:lnTo>
                    <a:pt x="18" y="62"/>
                  </a:lnTo>
                  <a:lnTo>
                    <a:pt x="19" y="70"/>
                  </a:lnTo>
                  <a:lnTo>
                    <a:pt x="19" y="76"/>
                  </a:lnTo>
                  <a:lnTo>
                    <a:pt x="21" y="80"/>
                  </a:lnTo>
                  <a:lnTo>
                    <a:pt x="23" y="81"/>
                  </a:lnTo>
                  <a:lnTo>
                    <a:pt x="24" y="83"/>
                  </a:lnTo>
                  <a:lnTo>
                    <a:pt x="27" y="83"/>
                  </a:lnTo>
                  <a:lnTo>
                    <a:pt x="31" y="83"/>
                  </a:lnTo>
                  <a:lnTo>
                    <a:pt x="32" y="81"/>
                  </a:lnTo>
                  <a:lnTo>
                    <a:pt x="34" y="76"/>
                  </a:lnTo>
                  <a:lnTo>
                    <a:pt x="35" y="70"/>
                  </a:lnTo>
                  <a:lnTo>
                    <a:pt x="35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65" name="Freeform 5592"/>
            <p:cNvSpPr>
              <a:spLocks noChangeAspect="1"/>
            </p:cNvSpPr>
            <p:nvPr/>
          </p:nvSpPr>
          <p:spPr bwMode="auto">
            <a:xfrm>
              <a:off x="3172" y="2954"/>
              <a:ext cx="20" cy="21"/>
            </a:xfrm>
            <a:custGeom>
              <a:avLst/>
              <a:gdLst>
                <a:gd name="T0" fmla="*/ 11 w 20"/>
                <a:gd name="T1" fmla="*/ 0 h 21"/>
                <a:gd name="T2" fmla="*/ 14 w 20"/>
                <a:gd name="T3" fmla="*/ 2 h 21"/>
                <a:gd name="T4" fmla="*/ 17 w 20"/>
                <a:gd name="T5" fmla="*/ 3 h 21"/>
                <a:gd name="T6" fmla="*/ 19 w 20"/>
                <a:gd name="T7" fmla="*/ 6 h 21"/>
                <a:gd name="T8" fmla="*/ 20 w 20"/>
                <a:gd name="T9" fmla="*/ 11 h 21"/>
                <a:gd name="T10" fmla="*/ 19 w 20"/>
                <a:gd name="T11" fmla="*/ 14 h 21"/>
                <a:gd name="T12" fmla="*/ 17 w 20"/>
                <a:gd name="T13" fmla="*/ 17 h 21"/>
                <a:gd name="T14" fmla="*/ 14 w 20"/>
                <a:gd name="T15" fmla="*/ 19 h 21"/>
                <a:gd name="T16" fmla="*/ 11 w 20"/>
                <a:gd name="T17" fmla="*/ 21 h 21"/>
                <a:gd name="T18" fmla="*/ 6 w 20"/>
                <a:gd name="T19" fmla="*/ 19 h 21"/>
                <a:gd name="T20" fmla="*/ 3 w 20"/>
                <a:gd name="T21" fmla="*/ 17 h 21"/>
                <a:gd name="T22" fmla="*/ 1 w 20"/>
                <a:gd name="T23" fmla="*/ 14 h 21"/>
                <a:gd name="T24" fmla="*/ 0 w 20"/>
                <a:gd name="T25" fmla="*/ 11 h 21"/>
                <a:gd name="T26" fmla="*/ 1 w 20"/>
                <a:gd name="T27" fmla="*/ 6 h 21"/>
                <a:gd name="T28" fmla="*/ 3 w 20"/>
                <a:gd name="T29" fmla="*/ 3 h 21"/>
                <a:gd name="T30" fmla="*/ 6 w 20"/>
                <a:gd name="T31" fmla="*/ 2 h 21"/>
                <a:gd name="T32" fmla="*/ 11 w 20"/>
                <a:gd name="T33" fmla="*/ 0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1"/>
                <a:gd name="T53" fmla="*/ 20 w 20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1">
                  <a:moveTo>
                    <a:pt x="11" y="0"/>
                  </a:moveTo>
                  <a:lnTo>
                    <a:pt x="14" y="2"/>
                  </a:lnTo>
                  <a:lnTo>
                    <a:pt x="17" y="3"/>
                  </a:lnTo>
                  <a:lnTo>
                    <a:pt x="19" y="6"/>
                  </a:lnTo>
                  <a:lnTo>
                    <a:pt x="20" y="11"/>
                  </a:lnTo>
                  <a:lnTo>
                    <a:pt x="19" y="14"/>
                  </a:lnTo>
                  <a:lnTo>
                    <a:pt x="17" y="17"/>
                  </a:lnTo>
                  <a:lnTo>
                    <a:pt x="14" y="19"/>
                  </a:lnTo>
                  <a:lnTo>
                    <a:pt x="11" y="21"/>
                  </a:lnTo>
                  <a:lnTo>
                    <a:pt x="6" y="19"/>
                  </a:lnTo>
                  <a:lnTo>
                    <a:pt x="3" y="17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1" y="6"/>
                  </a:lnTo>
                  <a:lnTo>
                    <a:pt x="3" y="3"/>
                  </a:lnTo>
                  <a:lnTo>
                    <a:pt x="6" y="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66" name="Freeform 5593"/>
            <p:cNvSpPr>
              <a:spLocks noChangeAspect="1" noEditPoints="1"/>
            </p:cNvSpPr>
            <p:nvPr/>
          </p:nvSpPr>
          <p:spPr bwMode="auto">
            <a:xfrm>
              <a:off x="3203" y="2887"/>
              <a:ext cx="54" cy="88"/>
            </a:xfrm>
            <a:custGeom>
              <a:avLst/>
              <a:gdLst>
                <a:gd name="T0" fmla="*/ 43 w 54"/>
                <a:gd name="T1" fmla="*/ 42 h 88"/>
                <a:gd name="T2" fmla="*/ 51 w 54"/>
                <a:gd name="T3" fmla="*/ 50 h 88"/>
                <a:gd name="T4" fmla="*/ 54 w 54"/>
                <a:gd name="T5" fmla="*/ 64 h 88"/>
                <a:gd name="T6" fmla="*/ 51 w 54"/>
                <a:gd name="T7" fmla="*/ 75 h 88"/>
                <a:gd name="T8" fmla="*/ 40 w 54"/>
                <a:gd name="T9" fmla="*/ 84 h 88"/>
                <a:gd name="T10" fmla="*/ 26 w 54"/>
                <a:gd name="T11" fmla="*/ 88 h 88"/>
                <a:gd name="T12" fmla="*/ 12 w 54"/>
                <a:gd name="T13" fmla="*/ 84 h 88"/>
                <a:gd name="T14" fmla="*/ 2 w 54"/>
                <a:gd name="T15" fmla="*/ 76 h 88"/>
                <a:gd name="T16" fmla="*/ 0 w 54"/>
                <a:gd name="T17" fmla="*/ 67 h 88"/>
                <a:gd name="T18" fmla="*/ 4 w 54"/>
                <a:gd name="T19" fmla="*/ 54 h 88"/>
                <a:gd name="T20" fmla="*/ 16 w 54"/>
                <a:gd name="T21" fmla="*/ 45 h 88"/>
                <a:gd name="T22" fmla="*/ 7 w 54"/>
                <a:gd name="T23" fmla="*/ 37 h 88"/>
                <a:gd name="T24" fmla="*/ 2 w 54"/>
                <a:gd name="T25" fmla="*/ 27 h 88"/>
                <a:gd name="T26" fmla="*/ 2 w 54"/>
                <a:gd name="T27" fmla="*/ 16 h 88"/>
                <a:gd name="T28" fmla="*/ 8 w 54"/>
                <a:gd name="T29" fmla="*/ 7 h 88"/>
                <a:gd name="T30" fmla="*/ 19 w 54"/>
                <a:gd name="T31" fmla="*/ 0 h 88"/>
                <a:gd name="T32" fmla="*/ 35 w 54"/>
                <a:gd name="T33" fmla="*/ 0 h 88"/>
                <a:gd name="T34" fmla="*/ 46 w 54"/>
                <a:gd name="T35" fmla="*/ 5 h 88"/>
                <a:gd name="T36" fmla="*/ 51 w 54"/>
                <a:gd name="T37" fmla="*/ 15 h 88"/>
                <a:gd name="T38" fmla="*/ 51 w 54"/>
                <a:gd name="T39" fmla="*/ 26 h 88"/>
                <a:gd name="T40" fmla="*/ 45 w 54"/>
                <a:gd name="T41" fmla="*/ 34 h 88"/>
                <a:gd name="T42" fmla="*/ 34 w 54"/>
                <a:gd name="T43" fmla="*/ 35 h 88"/>
                <a:gd name="T44" fmla="*/ 37 w 54"/>
                <a:gd name="T45" fmla="*/ 27 h 88"/>
                <a:gd name="T46" fmla="*/ 38 w 54"/>
                <a:gd name="T47" fmla="*/ 19 h 88"/>
                <a:gd name="T48" fmla="*/ 37 w 54"/>
                <a:gd name="T49" fmla="*/ 10 h 88"/>
                <a:gd name="T50" fmla="*/ 32 w 54"/>
                <a:gd name="T51" fmla="*/ 5 h 88"/>
                <a:gd name="T52" fmla="*/ 24 w 54"/>
                <a:gd name="T53" fmla="*/ 5 h 88"/>
                <a:gd name="T54" fmla="*/ 19 w 54"/>
                <a:gd name="T55" fmla="*/ 10 h 88"/>
                <a:gd name="T56" fmla="*/ 19 w 54"/>
                <a:gd name="T57" fmla="*/ 19 h 88"/>
                <a:gd name="T58" fmla="*/ 24 w 54"/>
                <a:gd name="T59" fmla="*/ 27 h 88"/>
                <a:gd name="T60" fmla="*/ 34 w 54"/>
                <a:gd name="T61" fmla="*/ 35 h 88"/>
                <a:gd name="T62" fmla="*/ 19 w 54"/>
                <a:gd name="T63" fmla="*/ 50 h 88"/>
                <a:gd name="T64" fmla="*/ 16 w 54"/>
                <a:gd name="T65" fmla="*/ 54 h 88"/>
                <a:gd name="T66" fmla="*/ 15 w 54"/>
                <a:gd name="T67" fmla="*/ 62 h 88"/>
                <a:gd name="T68" fmla="*/ 15 w 54"/>
                <a:gd name="T69" fmla="*/ 72 h 88"/>
                <a:gd name="T70" fmla="*/ 18 w 54"/>
                <a:gd name="T71" fmla="*/ 80 h 88"/>
                <a:gd name="T72" fmla="*/ 23 w 54"/>
                <a:gd name="T73" fmla="*/ 83 h 88"/>
                <a:gd name="T74" fmla="*/ 31 w 54"/>
                <a:gd name="T75" fmla="*/ 83 h 88"/>
                <a:gd name="T76" fmla="*/ 35 w 54"/>
                <a:gd name="T77" fmla="*/ 76 h 88"/>
                <a:gd name="T78" fmla="*/ 35 w 54"/>
                <a:gd name="T79" fmla="*/ 65 h 88"/>
                <a:gd name="T80" fmla="*/ 27 w 54"/>
                <a:gd name="T81" fmla="*/ 54 h 8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4"/>
                <a:gd name="T124" fmla="*/ 0 h 88"/>
                <a:gd name="T125" fmla="*/ 54 w 54"/>
                <a:gd name="T126" fmla="*/ 88 h 8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4" h="88">
                  <a:moveTo>
                    <a:pt x="38" y="38"/>
                  </a:moveTo>
                  <a:lnTo>
                    <a:pt x="43" y="42"/>
                  </a:lnTo>
                  <a:lnTo>
                    <a:pt x="48" y="46"/>
                  </a:lnTo>
                  <a:lnTo>
                    <a:pt x="51" y="50"/>
                  </a:lnTo>
                  <a:lnTo>
                    <a:pt x="53" y="56"/>
                  </a:lnTo>
                  <a:lnTo>
                    <a:pt x="54" y="64"/>
                  </a:lnTo>
                  <a:lnTo>
                    <a:pt x="53" y="70"/>
                  </a:lnTo>
                  <a:lnTo>
                    <a:pt x="51" y="75"/>
                  </a:lnTo>
                  <a:lnTo>
                    <a:pt x="46" y="80"/>
                  </a:lnTo>
                  <a:lnTo>
                    <a:pt x="40" y="84"/>
                  </a:lnTo>
                  <a:lnTo>
                    <a:pt x="34" y="86"/>
                  </a:lnTo>
                  <a:lnTo>
                    <a:pt x="26" y="88"/>
                  </a:lnTo>
                  <a:lnTo>
                    <a:pt x="18" y="86"/>
                  </a:lnTo>
                  <a:lnTo>
                    <a:pt x="12" y="84"/>
                  </a:lnTo>
                  <a:lnTo>
                    <a:pt x="7" y="81"/>
                  </a:lnTo>
                  <a:lnTo>
                    <a:pt x="2" y="76"/>
                  </a:lnTo>
                  <a:lnTo>
                    <a:pt x="0" y="72"/>
                  </a:lnTo>
                  <a:lnTo>
                    <a:pt x="0" y="67"/>
                  </a:lnTo>
                  <a:lnTo>
                    <a:pt x="0" y="61"/>
                  </a:lnTo>
                  <a:lnTo>
                    <a:pt x="4" y="54"/>
                  </a:lnTo>
                  <a:lnTo>
                    <a:pt x="8" y="50"/>
                  </a:lnTo>
                  <a:lnTo>
                    <a:pt x="16" y="45"/>
                  </a:lnTo>
                  <a:lnTo>
                    <a:pt x="12" y="40"/>
                  </a:lnTo>
                  <a:lnTo>
                    <a:pt x="7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7" y="0"/>
                  </a:lnTo>
                  <a:lnTo>
                    <a:pt x="35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50" y="10"/>
                  </a:lnTo>
                  <a:lnTo>
                    <a:pt x="51" y="15"/>
                  </a:lnTo>
                  <a:lnTo>
                    <a:pt x="53" y="19"/>
                  </a:lnTo>
                  <a:lnTo>
                    <a:pt x="51" y="26"/>
                  </a:lnTo>
                  <a:lnTo>
                    <a:pt x="50" y="31"/>
                  </a:lnTo>
                  <a:lnTo>
                    <a:pt x="45" y="34"/>
                  </a:lnTo>
                  <a:lnTo>
                    <a:pt x="38" y="38"/>
                  </a:lnTo>
                  <a:close/>
                  <a:moveTo>
                    <a:pt x="34" y="35"/>
                  </a:moveTo>
                  <a:lnTo>
                    <a:pt x="35" y="32"/>
                  </a:lnTo>
                  <a:lnTo>
                    <a:pt x="37" y="27"/>
                  </a:lnTo>
                  <a:lnTo>
                    <a:pt x="37" y="24"/>
                  </a:lnTo>
                  <a:lnTo>
                    <a:pt x="38" y="19"/>
                  </a:lnTo>
                  <a:lnTo>
                    <a:pt x="37" y="15"/>
                  </a:lnTo>
                  <a:lnTo>
                    <a:pt x="37" y="10"/>
                  </a:lnTo>
                  <a:lnTo>
                    <a:pt x="35" y="7"/>
                  </a:lnTo>
                  <a:lnTo>
                    <a:pt x="32" y="5"/>
                  </a:lnTo>
                  <a:lnTo>
                    <a:pt x="27" y="4"/>
                  </a:lnTo>
                  <a:lnTo>
                    <a:pt x="24" y="5"/>
                  </a:lnTo>
                  <a:lnTo>
                    <a:pt x="21" y="7"/>
                  </a:lnTo>
                  <a:lnTo>
                    <a:pt x="19" y="10"/>
                  </a:lnTo>
                  <a:lnTo>
                    <a:pt x="18" y="15"/>
                  </a:lnTo>
                  <a:lnTo>
                    <a:pt x="19" y="19"/>
                  </a:lnTo>
                  <a:lnTo>
                    <a:pt x="21" y="24"/>
                  </a:lnTo>
                  <a:lnTo>
                    <a:pt x="24" y="27"/>
                  </a:lnTo>
                  <a:lnTo>
                    <a:pt x="29" y="31"/>
                  </a:lnTo>
                  <a:lnTo>
                    <a:pt x="34" y="35"/>
                  </a:lnTo>
                  <a:close/>
                  <a:moveTo>
                    <a:pt x="21" y="48"/>
                  </a:moveTo>
                  <a:lnTo>
                    <a:pt x="19" y="50"/>
                  </a:lnTo>
                  <a:lnTo>
                    <a:pt x="18" y="51"/>
                  </a:lnTo>
                  <a:lnTo>
                    <a:pt x="16" y="54"/>
                  </a:lnTo>
                  <a:lnTo>
                    <a:pt x="15" y="57"/>
                  </a:lnTo>
                  <a:lnTo>
                    <a:pt x="15" y="62"/>
                  </a:lnTo>
                  <a:lnTo>
                    <a:pt x="15" y="67"/>
                  </a:lnTo>
                  <a:lnTo>
                    <a:pt x="15" y="72"/>
                  </a:lnTo>
                  <a:lnTo>
                    <a:pt x="16" y="76"/>
                  </a:lnTo>
                  <a:lnTo>
                    <a:pt x="18" y="80"/>
                  </a:lnTo>
                  <a:lnTo>
                    <a:pt x="19" y="81"/>
                  </a:lnTo>
                  <a:lnTo>
                    <a:pt x="23" y="83"/>
                  </a:lnTo>
                  <a:lnTo>
                    <a:pt x="26" y="83"/>
                  </a:lnTo>
                  <a:lnTo>
                    <a:pt x="31" y="83"/>
                  </a:lnTo>
                  <a:lnTo>
                    <a:pt x="34" y="80"/>
                  </a:lnTo>
                  <a:lnTo>
                    <a:pt x="35" y="76"/>
                  </a:lnTo>
                  <a:lnTo>
                    <a:pt x="37" y="72"/>
                  </a:lnTo>
                  <a:lnTo>
                    <a:pt x="35" y="65"/>
                  </a:lnTo>
                  <a:lnTo>
                    <a:pt x="32" y="59"/>
                  </a:lnTo>
                  <a:lnTo>
                    <a:pt x="27" y="54"/>
                  </a:lnTo>
                  <a:lnTo>
                    <a:pt x="21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67" name="Line 5594"/>
            <p:cNvSpPr>
              <a:spLocks noChangeAspect="1" noChangeShapeType="1"/>
            </p:cNvSpPr>
            <p:nvPr/>
          </p:nvSpPr>
          <p:spPr bwMode="auto">
            <a:xfrm>
              <a:off x="2004" y="1457"/>
              <a:ext cx="147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68" name="Freeform 5595"/>
            <p:cNvSpPr>
              <a:spLocks noChangeAspect="1"/>
            </p:cNvSpPr>
            <p:nvPr/>
          </p:nvSpPr>
          <p:spPr bwMode="auto">
            <a:xfrm>
              <a:off x="2004" y="1457"/>
              <a:ext cx="1474" cy="1232"/>
            </a:xfrm>
            <a:custGeom>
              <a:avLst/>
              <a:gdLst>
                <a:gd name="T0" fmla="*/ 11 w 1474"/>
                <a:gd name="T1" fmla="*/ 21 h 1232"/>
                <a:gd name="T2" fmla="*/ 32 w 1474"/>
                <a:gd name="T3" fmla="*/ 66 h 1232"/>
                <a:gd name="T4" fmla="*/ 54 w 1474"/>
                <a:gd name="T5" fmla="*/ 130 h 1232"/>
                <a:gd name="T6" fmla="*/ 75 w 1474"/>
                <a:gd name="T7" fmla="*/ 207 h 1232"/>
                <a:gd name="T8" fmla="*/ 91 w 1474"/>
                <a:gd name="T9" fmla="*/ 279 h 1232"/>
                <a:gd name="T10" fmla="*/ 136 w 1474"/>
                <a:gd name="T11" fmla="*/ 548 h 1232"/>
                <a:gd name="T12" fmla="*/ 148 w 1474"/>
                <a:gd name="T13" fmla="*/ 615 h 1232"/>
                <a:gd name="T14" fmla="*/ 197 w 1474"/>
                <a:gd name="T15" fmla="*/ 860 h 1232"/>
                <a:gd name="T16" fmla="*/ 216 w 1474"/>
                <a:gd name="T17" fmla="*/ 946 h 1232"/>
                <a:gd name="T18" fmla="*/ 233 w 1474"/>
                <a:gd name="T19" fmla="*/ 1007 h 1232"/>
                <a:gd name="T20" fmla="*/ 257 w 1474"/>
                <a:gd name="T21" fmla="*/ 1085 h 1232"/>
                <a:gd name="T22" fmla="*/ 281 w 1474"/>
                <a:gd name="T23" fmla="*/ 1145 h 1232"/>
                <a:gd name="T24" fmla="*/ 295 w 1474"/>
                <a:gd name="T25" fmla="*/ 1175 h 1232"/>
                <a:gd name="T26" fmla="*/ 317 w 1474"/>
                <a:gd name="T27" fmla="*/ 1205 h 1232"/>
                <a:gd name="T28" fmla="*/ 342 w 1474"/>
                <a:gd name="T29" fmla="*/ 1226 h 1232"/>
                <a:gd name="T30" fmla="*/ 369 w 1474"/>
                <a:gd name="T31" fmla="*/ 1232 h 1232"/>
                <a:gd name="T32" fmla="*/ 393 w 1474"/>
                <a:gd name="T33" fmla="*/ 1226 h 1232"/>
                <a:gd name="T34" fmla="*/ 423 w 1474"/>
                <a:gd name="T35" fmla="*/ 1204 h 1232"/>
                <a:gd name="T36" fmla="*/ 455 w 1474"/>
                <a:gd name="T37" fmla="*/ 1164 h 1232"/>
                <a:gd name="T38" fmla="*/ 487 w 1474"/>
                <a:gd name="T39" fmla="*/ 1106 h 1232"/>
                <a:gd name="T40" fmla="*/ 536 w 1474"/>
                <a:gd name="T41" fmla="*/ 1001 h 1232"/>
                <a:gd name="T42" fmla="*/ 590 w 1474"/>
                <a:gd name="T43" fmla="*/ 866 h 1232"/>
                <a:gd name="T44" fmla="*/ 664 w 1474"/>
                <a:gd name="T45" fmla="*/ 676 h 1232"/>
                <a:gd name="T46" fmla="*/ 737 w 1474"/>
                <a:gd name="T47" fmla="*/ 493 h 1232"/>
                <a:gd name="T48" fmla="*/ 788 w 1474"/>
                <a:gd name="T49" fmla="*/ 382 h 1232"/>
                <a:gd name="T50" fmla="*/ 837 w 1474"/>
                <a:gd name="T51" fmla="*/ 288 h 1232"/>
                <a:gd name="T52" fmla="*/ 884 w 1474"/>
                <a:gd name="T53" fmla="*/ 209 h 1232"/>
                <a:gd name="T54" fmla="*/ 935 w 1474"/>
                <a:gd name="T55" fmla="*/ 144 h 1232"/>
                <a:gd name="T56" fmla="*/ 986 w 1474"/>
                <a:gd name="T57" fmla="*/ 93 h 1232"/>
                <a:gd name="T58" fmla="*/ 1032 w 1474"/>
                <a:gd name="T59" fmla="*/ 60 h 1232"/>
                <a:gd name="T60" fmla="*/ 1097 w 1474"/>
                <a:gd name="T61" fmla="*/ 28 h 1232"/>
                <a:gd name="T62" fmla="*/ 1136 w 1474"/>
                <a:gd name="T63" fmla="*/ 16 h 1232"/>
                <a:gd name="T64" fmla="*/ 1225 w 1474"/>
                <a:gd name="T65" fmla="*/ 3 h 1232"/>
                <a:gd name="T66" fmla="*/ 1326 w 1474"/>
                <a:gd name="T67" fmla="*/ 0 h 123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474"/>
                <a:gd name="T103" fmla="*/ 0 h 1232"/>
                <a:gd name="T104" fmla="*/ 1474 w 1474"/>
                <a:gd name="T105" fmla="*/ 1232 h 123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474" h="1232">
                  <a:moveTo>
                    <a:pt x="0" y="0"/>
                  </a:moveTo>
                  <a:lnTo>
                    <a:pt x="11" y="21"/>
                  </a:lnTo>
                  <a:lnTo>
                    <a:pt x="22" y="40"/>
                  </a:lnTo>
                  <a:lnTo>
                    <a:pt x="32" y="66"/>
                  </a:lnTo>
                  <a:lnTo>
                    <a:pt x="43" y="95"/>
                  </a:lnTo>
                  <a:lnTo>
                    <a:pt x="54" y="130"/>
                  </a:lnTo>
                  <a:lnTo>
                    <a:pt x="64" y="165"/>
                  </a:lnTo>
                  <a:lnTo>
                    <a:pt x="75" y="207"/>
                  </a:lnTo>
                  <a:lnTo>
                    <a:pt x="81" y="238"/>
                  </a:lnTo>
                  <a:lnTo>
                    <a:pt x="91" y="279"/>
                  </a:lnTo>
                  <a:lnTo>
                    <a:pt x="98" y="329"/>
                  </a:lnTo>
                  <a:lnTo>
                    <a:pt x="136" y="548"/>
                  </a:lnTo>
                  <a:lnTo>
                    <a:pt x="144" y="599"/>
                  </a:lnTo>
                  <a:lnTo>
                    <a:pt x="148" y="615"/>
                  </a:lnTo>
                  <a:lnTo>
                    <a:pt x="184" y="800"/>
                  </a:lnTo>
                  <a:lnTo>
                    <a:pt x="197" y="860"/>
                  </a:lnTo>
                  <a:lnTo>
                    <a:pt x="206" y="904"/>
                  </a:lnTo>
                  <a:lnTo>
                    <a:pt x="216" y="946"/>
                  </a:lnTo>
                  <a:lnTo>
                    <a:pt x="222" y="966"/>
                  </a:lnTo>
                  <a:lnTo>
                    <a:pt x="233" y="1007"/>
                  </a:lnTo>
                  <a:lnTo>
                    <a:pt x="246" y="1049"/>
                  </a:lnTo>
                  <a:lnTo>
                    <a:pt x="257" y="1085"/>
                  </a:lnTo>
                  <a:lnTo>
                    <a:pt x="270" y="1120"/>
                  </a:lnTo>
                  <a:lnTo>
                    <a:pt x="281" y="1145"/>
                  </a:lnTo>
                  <a:lnTo>
                    <a:pt x="292" y="1169"/>
                  </a:lnTo>
                  <a:lnTo>
                    <a:pt x="295" y="1175"/>
                  </a:lnTo>
                  <a:lnTo>
                    <a:pt x="306" y="1193"/>
                  </a:lnTo>
                  <a:lnTo>
                    <a:pt x="317" y="1205"/>
                  </a:lnTo>
                  <a:lnTo>
                    <a:pt x="328" y="1217"/>
                  </a:lnTo>
                  <a:lnTo>
                    <a:pt x="342" y="1226"/>
                  </a:lnTo>
                  <a:lnTo>
                    <a:pt x="357" y="1231"/>
                  </a:lnTo>
                  <a:lnTo>
                    <a:pt x="369" y="1232"/>
                  </a:lnTo>
                  <a:lnTo>
                    <a:pt x="380" y="1231"/>
                  </a:lnTo>
                  <a:lnTo>
                    <a:pt x="393" y="1226"/>
                  </a:lnTo>
                  <a:lnTo>
                    <a:pt x="407" y="1218"/>
                  </a:lnTo>
                  <a:lnTo>
                    <a:pt x="423" y="1204"/>
                  </a:lnTo>
                  <a:lnTo>
                    <a:pt x="442" y="1182"/>
                  </a:lnTo>
                  <a:lnTo>
                    <a:pt x="455" y="1164"/>
                  </a:lnTo>
                  <a:lnTo>
                    <a:pt x="469" y="1139"/>
                  </a:lnTo>
                  <a:lnTo>
                    <a:pt x="487" y="1106"/>
                  </a:lnTo>
                  <a:lnTo>
                    <a:pt x="517" y="1044"/>
                  </a:lnTo>
                  <a:lnTo>
                    <a:pt x="536" y="1001"/>
                  </a:lnTo>
                  <a:lnTo>
                    <a:pt x="561" y="939"/>
                  </a:lnTo>
                  <a:lnTo>
                    <a:pt x="590" y="866"/>
                  </a:lnTo>
                  <a:lnTo>
                    <a:pt x="621" y="787"/>
                  </a:lnTo>
                  <a:lnTo>
                    <a:pt x="664" y="676"/>
                  </a:lnTo>
                  <a:lnTo>
                    <a:pt x="716" y="542"/>
                  </a:lnTo>
                  <a:lnTo>
                    <a:pt x="737" y="493"/>
                  </a:lnTo>
                  <a:lnTo>
                    <a:pt x="764" y="432"/>
                  </a:lnTo>
                  <a:lnTo>
                    <a:pt x="788" y="382"/>
                  </a:lnTo>
                  <a:lnTo>
                    <a:pt x="811" y="334"/>
                  </a:lnTo>
                  <a:lnTo>
                    <a:pt x="837" y="288"/>
                  </a:lnTo>
                  <a:lnTo>
                    <a:pt x="859" y="249"/>
                  </a:lnTo>
                  <a:lnTo>
                    <a:pt x="884" y="209"/>
                  </a:lnTo>
                  <a:lnTo>
                    <a:pt x="910" y="174"/>
                  </a:lnTo>
                  <a:lnTo>
                    <a:pt x="935" y="144"/>
                  </a:lnTo>
                  <a:lnTo>
                    <a:pt x="959" y="119"/>
                  </a:lnTo>
                  <a:lnTo>
                    <a:pt x="986" y="93"/>
                  </a:lnTo>
                  <a:lnTo>
                    <a:pt x="1013" y="73"/>
                  </a:lnTo>
                  <a:lnTo>
                    <a:pt x="1032" y="60"/>
                  </a:lnTo>
                  <a:lnTo>
                    <a:pt x="1062" y="43"/>
                  </a:lnTo>
                  <a:lnTo>
                    <a:pt x="1097" y="28"/>
                  </a:lnTo>
                  <a:lnTo>
                    <a:pt x="1106" y="25"/>
                  </a:lnTo>
                  <a:lnTo>
                    <a:pt x="1136" y="16"/>
                  </a:lnTo>
                  <a:lnTo>
                    <a:pt x="1179" y="8"/>
                  </a:lnTo>
                  <a:lnTo>
                    <a:pt x="1225" y="3"/>
                  </a:lnTo>
                  <a:lnTo>
                    <a:pt x="1253" y="1"/>
                  </a:lnTo>
                  <a:lnTo>
                    <a:pt x="1326" y="0"/>
                  </a:lnTo>
                  <a:lnTo>
                    <a:pt x="1474" y="0"/>
                  </a:lnTo>
                </a:path>
              </a:pathLst>
            </a:custGeom>
            <a:noFill/>
            <a:ln w="26988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69" name="Freeform 5596"/>
            <p:cNvSpPr>
              <a:spLocks noChangeAspect="1"/>
            </p:cNvSpPr>
            <p:nvPr/>
          </p:nvSpPr>
          <p:spPr bwMode="auto">
            <a:xfrm>
              <a:off x="2004" y="1457"/>
              <a:ext cx="1474" cy="1090"/>
            </a:xfrm>
            <a:custGeom>
              <a:avLst/>
              <a:gdLst>
                <a:gd name="T0" fmla="*/ 13 w 1474"/>
                <a:gd name="T1" fmla="*/ 1 h 1090"/>
                <a:gd name="T2" fmla="*/ 32 w 1474"/>
                <a:gd name="T3" fmla="*/ 13 h 1090"/>
                <a:gd name="T4" fmla="*/ 53 w 1474"/>
                <a:gd name="T5" fmla="*/ 36 h 1090"/>
                <a:gd name="T6" fmla="*/ 68 w 1474"/>
                <a:gd name="T7" fmla="*/ 68 h 1090"/>
                <a:gd name="T8" fmla="*/ 81 w 1474"/>
                <a:gd name="T9" fmla="*/ 100 h 1090"/>
                <a:gd name="T10" fmla="*/ 97 w 1474"/>
                <a:gd name="T11" fmla="*/ 155 h 1090"/>
                <a:gd name="T12" fmla="*/ 122 w 1474"/>
                <a:gd name="T13" fmla="*/ 263 h 1090"/>
                <a:gd name="T14" fmla="*/ 148 w 1474"/>
                <a:gd name="T15" fmla="*/ 383 h 1090"/>
                <a:gd name="T16" fmla="*/ 238 w 1474"/>
                <a:gd name="T17" fmla="*/ 776 h 1090"/>
                <a:gd name="T18" fmla="*/ 265 w 1474"/>
                <a:gd name="T19" fmla="*/ 873 h 1090"/>
                <a:gd name="T20" fmla="*/ 287 w 1474"/>
                <a:gd name="T21" fmla="*/ 938 h 1090"/>
                <a:gd name="T22" fmla="*/ 306 w 1474"/>
                <a:gd name="T23" fmla="*/ 982 h 1090"/>
                <a:gd name="T24" fmla="*/ 331 w 1474"/>
                <a:gd name="T25" fmla="*/ 1030 h 1090"/>
                <a:gd name="T26" fmla="*/ 357 w 1474"/>
                <a:gd name="T27" fmla="*/ 1063 h 1090"/>
                <a:gd name="T28" fmla="*/ 380 w 1474"/>
                <a:gd name="T29" fmla="*/ 1082 h 1090"/>
                <a:gd name="T30" fmla="*/ 406 w 1474"/>
                <a:gd name="T31" fmla="*/ 1090 h 1090"/>
                <a:gd name="T32" fmla="*/ 436 w 1474"/>
                <a:gd name="T33" fmla="*/ 1082 h 1090"/>
                <a:gd name="T34" fmla="*/ 455 w 1474"/>
                <a:gd name="T35" fmla="*/ 1072 h 1090"/>
                <a:gd name="T36" fmla="*/ 487 w 1474"/>
                <a:gd name="T37" fmla="*/ 1041 h 1090"/>
                <a:gd name="T38" fmla="*/ 517 w 1474"/>
                <a:gd name="T39" fmla="*/ 1001 h 1090"/>
                <a:gd name="T40" fmla="*/ 550 w 1474"/>
                <a:gd name="T41" fmla="*/ 944 h 1090"/>
                <a:gd name="T42" fmla="*/ 590 w 1474"/>
                <a:gd name="T43" fmla="*/ 866 h 1090"/>
                <a:gd name="T44" fmla="*/ 664 w 1474"/>
                <a:gd name="T45" fmla="*/ 705 h 1090"/>
                <a:gd name="T46" fmla="*/ 737 w 1474"/>
                <a:gd name="T47" fmla="*/ 539 h 1090"/>
                <a:gd name="T48" fmla="*/ 805 w 1474"/>
                <a:gd name="T49" fmla="*/ 396 h 1090"/>
                <a:gd name="T50" fmla="*/ 837 w 1474"/>
                <a:gd name="T51" fmla="*/ 336 h 1090"/>
                <a:gd name="T52" fmla="*/ 884 w 1474"/>
                <a:gd name="T53" fmla="*/ 255 h 1090"/>
                <a:gd name="T54" fmla="*/ 933 w 1474"/>
                <a:gd name="T55" fmla="*/ 185 h 1090"/>
                <a:gd name="T56" fmla="*/ 984 w 1474"/>
                <a:gd name="T57" fmla="*/ 127 h 1090"/>
                <a:gd name="T58" fmla="*/ 1032 w 1474"/>
                <a:gd name="T59" fmla="*/ 82 h 1090"/>
                <a:gd name="T60" fmla="*/ 1089 w 1474"/>
                <a:gd name="T61" fmla="*/ 47 h 1090"/>
                <a:gd name="T62" fmla="*/ 1136 w 1474"/>
                <a:gd name="T63" fmla="*/ 25 h 1090"/>
                <a:gd name="T64" fmla="*/ 1211 w 1474"/>
                <a:gd name="T65" fmla="*/ 8 h 1090"/>
                <a:gd name="T66" fmla="*/ 1326 w 1474"/>
                <a:gd name="T67" fmla="*/ 0 h 109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474"/>
                <a:gd name="T103" fmla="*/ 0 h 1090"/>
                <a:gd name="T104" fmla="*/ 1474 w 1474"/>
                <a:gd name="T105" fmla="*/ 1090 h 109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474" h="1090">
                  <a:moveTo>
                    <a:pt x="0" y="0"/>
                  </a:moveTo>
                  <a:lnTo>
                    <a:pt x="13" y="1"/>
                  </a:lnTo>
                  <a:lnTo>
                    <a:pt x="22" y="5"/>
                  </a:lnTo>
                  <a:lnTo>
                    <a:pt x="32" y="13"/>
                  </a:lnTo>
                  <a:lnTo>
                    <a:pt x="41" y="22"/>
                  </a:lnTo>
                  <a:lnTo>
                    <a:pt x="53" y="36"/>
                  </a:lnTo>
                  <a:lnTo>
                    <a:pt x="60" y="51"/>
                  </a:lnTo>
                  <a:lnTo>
                    <a:pt x="68" y="68"/>
                  </a:lnTo>
                  <a:lnTo>
                    <a:pt x="75" y="81"/>
                  </a:lnTo>
                  <a:lnTo>
                    <a:pt x="81" y="100"/>
                  </a:lnTo>
                  <a:lnTo>
                    <a:pt x="89" y="125"/>
                  </a:lnTo>
                  <a:lnTo>
                    <a:pt x="97" y="155"/>
                  </a:lnTo>
                  <a:lnTo>
                    <a:pt x="106" y="198"/>
                  </a:lnTo>
                  <a:lnTo>
                    <a:pt x="122" y="263"/>
                  </a:lnTo>
                  <a:lnTo>
                    <a:pt x="144" y="369"/>
                  </a:lnTo>
                  <a:lnTo>
                    <a:pt x="148" y="383"/>
                  </a:lnTo>
                  <a:lnTo>
                    <a:pt x="222" y="718"/>
                  </a:lnTo>
                  <a:lnTo>
                    <a:pt x="238" y="776"/>
                  </a:lnTo>
                  <a:lnTo>
                    <a:pt x="251" y="825"/>
                  </a:lnTo>
                  <a:lnTo>
                    <a:pt x="265" y="873"/>
                  </a:lnTo>
                  <a:lnTo>
                    <a:pt x="276" y="908"/>
                  </a:lnTo>
                  <a:lnTo>
                    <a:pt x="287" y="938"/>
                  </a:lnTo>
                  <a:lnTo>
                    <a:pt x="295" y="957"/>
                  </a:lnTo>
                  <a:lnTo>
                    <a:pt x="306" y="982"/>
                  </a:lnTo>
                  <a:lnTo>
                    <a:pt x="319" y="1007"/>
                  </a:lnTo>
                  <a:lnTo>
                    <a:pt x="331" y="1030"/>
                  </a:lnTo>
                  <a:lnTo>
                    <a:pt x="344" y="1049"/>
                  </a:lnTo>
                  <a:lnTo>
                    <a:pt x="357" y="1063"/>
                  </a:lnTo>
                  <a:lnTo>
                    <a:pt x="369" y="1076"/>
                  </a:lnTo>
                  <a:lnTo>
                    <a:pt x="380" y="1082"/>
                  </a:lnTo>
                  <a:lnTo>
                    <a:pt x="393" y="1088"/>
                  </a:lnTo>
                  <a:lnTo>
                    <a:pt x="406" y="1090"/>
                  </a:lnTo>
                  <a:lnTo>
                    <a:pt x="420" y="1088"/>
                  </a:lnTo>
                  <a:lnTo>
                    <a:pt x="436" y="1082"/>
                  </a:lnTo>
                  <a:lnTo>
                    <a:pt x="442" y="1079"/>
                  </a:lnTo>
                  <a:lnTo>
                    <a:pt x="455" y="1072"/>
                  </a:lnTo>
                  <a:lnTo>
                    <a:pt x="469" y="1060"/>
                  </a:lnTo>
                  <a:lnTo>
                    <a:pt x="487" y="1041"/>
                  </a:lnTo>
                  <a:lnTo>
                    <a:pt x="506" y="1015"/>
                  </a:lnTo>
                  <a:lnTo>
                    <a:pt x="517" y="1001"/>
                  </a:lnTo>
                  <a:lnTo>
                    <a:pt x="533" y="976"/>
                  </a:lnTo>
                  <a:lnTo>
                    <a:pt x="550" y="944"/>
                  </a:lnTo>
                  <a:lnTo>
                    <a:pt x="578" y="890"/>
                  </a:lnTo>
                  <a:lnTo>
                    <a:pt x="590" y="866"/>
                  </a:lnTo>
                  <a:lnTo>
                    <a:pt x="612" y="821"/>
                  </a:lnTo>
                  <a:lnTo>
                    <a:pt x="664" y="705"/>
                  </a:lnTo>
                  <a:lnTo>
                    <a:pt x="729" y="558"/>
                  </a:lnTo>
                  <a:lnTo>
                    <a:pt x="737" y="539"/>
                  </a:lnTo>
                  <a:lnTo>
                    <a:pt x="781" y="445"/>
                  </a:lnTo>
                  <a:lnTo>
                    <a:pt x="805" y="396"/>
                  </a:lnTo>
                  <a:lnTo>
                    <a:pt x="811" y="383"/>
                  </a:lnTo>
                  <a:lnTo>
                    <a:pt x="837" y="336"/>
                  </a:lnTo>
                  <a:lnTo>
                    <a:pt x="860" y="293"/>
                  </a:lnTo>
                  <a:lnTo>
                    <a:pt x="884" y="255"/>
                  </a:lnTo>
                  <a:lnTo>
                    <a:pt x="910" y="217"/>
                  </a:lnTo>
                  <a:lnTo>
                    <a:pt x="933" y="185"/>
                  </a:lnTo>
                  <a:lnTo>
                    <a:pt x="959" y="154"/>
                  </a:lnTo>
                  <a:lnTo>
                    <a:pt x="984" y="127"/>
                  </a:lnTo>
                  <a:lnTo>
                    <a:pt x="1009" y="103"/>
                  </a:lnTo>
                  <a:lnTo>
                    <a:pt x="1032" y="82"/>
                  </a:lnTo>
                  <a:lnTo>
                    <a:pt x="1058" y="63"/>
                  </a:lnTo>
                  <a:lnTo>
                    <a:pt x="1089" y="47"/>
                  </a:lnTo>
                  <a:lnTo>
                    <a:pt x="1106" y="38"/>
                  </a:lnTo>
                  <a:lnTo>
                    <a:pt x="1136" y="25"/>
                  </a:lnTo>
                  <a:lnTo>
                    <a:pt x="1179" y="14"/>
                  </a:lnTo>
                  <a:lnTo>
                    <a:pt x="1211" y="8"/>
                  </a:lnTo>
                  <a:lnTo>
                    <a:pt x="1253" y="3"/>
                  </a:lnTo>
                  <a:lnTo>
                    <a:pt x="1326" y="0"/>
                  </a:lnTo>
                  <a:lnTo>
                    <a:pt x="1474" y="0"/>
                  </a:lnTo>
                </a:path>
              </a:pathLst>
            </a:custGeom>
            <a:noFill/>
            <a:ln w="269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570" name="Freeform 5597"/>
            <p:cNvSpPr>
              <a:spLocks noChangeAspect="1"/>
            </p:cNvSpPr>
            <p:nvPr/>
          </p:nvSpPr>
          <p:spPr bwMode="auto">
            <a:xfrm>
              <a:off x="3406" y="2901"/>
              <a:ext cx="68" cy="66"/>
            </a:xfrm>
            <a:custGeom>
              <a:avLst/>
              <a:gdLst>
                <a:gd name="T0" fmla="*/ 54 w 68"/>
                <a:gd name="T1" fmla="*/ 47 h 66"/>
                <a:gd name="T2" fmla="*/ 60 w 68"/>
                <a:gd name="T3" fmla="*/ 58 h 66"/>
                <a:gd name="T4" fmla="*/ 65 w 68"/>
                <a:gd name="T5" fmla="*/ 63 h 66"/>
                <a:gd name="T6" fmla="*/ 68 w 68"/>
                <a:gd name="T7" fmla="*/ 66 h 66"/>
                <a:gd name="T8" fmla="*/ 32 w 68"/>
                <a:gd name="T9" fmla="*/ 63 h 66"/>
                <a:gd name="T10" fmla="*/ 37 w 68"/>
                <a:gd name="T11" fmla="*/ 61 h 66"/>
                <a:gd name="T12" fmla="*/ 37 w 68"/>
                <a:gd name="T13" fmla="*/ 60 h 66"/>
                <a:gd name="T14" fmla="*/ 35 w 68"/>
                <a:gd name="T15" fmla="*/ 54 h 66"/>
                <a:gd name="T16" fmla="*/ 24 w 68"/>
                <a:gd name="T17" fmla="*/ 50 h 66"/>
                <a:gd name="T18" fmla="*/ 21 w 68"/>
                <a:gd name="T19" fmla="*/ 55 h 66"/>
                <a:gd name="T20" fmla="*/ 19 w 68"/>
                <a:gd name="T21" fmla="*/ 57 h 66"/>
                <a:gd name="T22" fmla="*/ 19 w 68"/>
                <a:gd name="T23" fmla="*/ 60 h 66"/>
                <a:gd name="T24" fmla="*/ 21 w 68"/>
                <a:gd name="T25" fmla="*/ 61 h 66"/>
                <a:gd name="T26" fmla="*/ 24 w 68"/>
                <a:gd name="T27" fmla="*/ 63 h 66"/>
                <a:gd name="T28" fmla="*/ 27 w 68"/>
                <a:gd name="T29" fmla="*/ 66 h 66"/>
                <a:gd name="T30" fmla="*/ 0 w 68"/>
                <a:gd name="T31" fmla="*/ 63 h 66"/>
                <a:gd name="T32" fmla="*/ 10 w 68"/>
                <a:gd name="T33" fmla="*/ 60 h 66"/>
                <a:gd name="T34" fmla="*/ 16 w 68"/>
                <a:gd name="T35" fmla="*/ 54 h 66"/>
                <a:gd name="T36" fmla="*/ 27 w 68"/>
                <a:gd name="T37" fmla="*/ 39 h 66"/>
                <a:gd name="T38" fmla="*/ 11 w 68"/>
                <a:gd name="T39" fmla="*/ 12 h 66"/>
                <a:gd name="T40" fmla="*/ 7 w 68"/>
                <a:gd name="T41" fmla="*/ 6 h 66"/>
                <a:gd name="T42" fmla="*/ 0 w 68"/>
                <a:gd name="T43" fmla="*/ 3 h 66"/>
                <a:gd name="T44" fmla="*/ 37 w 68"/>
                <a:gd name="T45" fmla="*/ 0 h 66"/>
                <a:gd name="T46" fmla="*/ 37 w 68"/>
                <a:gd name="T47" fmla="*/ 3 h 66"/>
                <a:gd name="T48" fmla="*/ 32 w 68"/>
                <a:gd name="T49" fmla="*/ 4 h 66"/>
                <a:gd name="T50" fmla="*/ 32 w 68"/>
                <a:gd name="T51" fmla="*/ 8 h 66"/>
                <a:gd name="T52" fmla="*/ 32 w 68"/>
                <a:gd name="T53" fmla="*/ 9 h 66"/>
                <a:gd name="T54" fmla="*/ 40 w 68"/>
                <a:gd name="T55" fmla="*/ 22 h 66"/>
                <a:gd name="T56" fmla="*/ 45 w 68"/>
                <a:gd name="T57" fmla="*/ 12 h 66"/>
                <a:gd name="T58" fmla="*/ 48 w 68"/>
                <a:gd name="T59" fmla="*/ 8 h 66"/>
                <a:gd name="T60" fmla="*/ 46 w 68"/>
                <a:gd name="T61" fmla="*/ 4 h 66"/>
                <a:gd name="T62" fmla="*/ 41 w 68"/>
                <a:gd name="T63" fmla="*/ 3 h 66"/>
                <a:gd name="T64" fmla="*/ 65 w 68"/>
                <a:gd name="T65" fmla="*/ 0 h 66"/>
                <a:gd name="T66" fmla="*/ 62 w 68"/>
                <a:gd name="T67" fmla="*/ 4 h 66"/>
                <a:gd name="T68" fmla="*/ 53 w 68"/>
                <a:gd name="T69" fmla="*/ 9 h 66"/>
                <a:gd name="T70" fmla="*/ 41 w 68"/>
                <a:gd name="T71" fmla="*/ 25 h 6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8"/>
                <a:gd name="T109" fmla="*/ 0 h 66"/>
                <a:gd name="T110" fmla="*/ 68 w 68"/>
                <a:gd name="T111" fmla="*/ 66 h 6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8" h="66">
                  <a:moveTo>
                    <a:pt x="41" y="25"/>
                  </a:moveTo>
                  <a:lnTo>
                    <a:pt x="54" y="47"/>
                  </a:lnTo>
                  <a:lnTo>
                    <a:pt x="57" y="54"/>
                  </a:lnTo>
                  <a:lnTo>
                    <a:pt x="60" y="58"/>
                  </a:lnTo>
                  <a:lnTo>
                    <a:pt x="64" y="61"/>
                  </a:lnTo>
                  <a:lnTo>
                    <a:pt x="65" y="63"/>
                  </a:lnTo>
                  <a:lnTo>
                    <a:pt x="68" y="63"/>
                  </a:lnTo>
                  <a:lnTo>
                    <a:pt x="68" y="66"/>
                  </a:lnTo>
                  <a:lnTo>
                    <a:pt x="32" y="66"/>
                  </a:lnTo>
                  <a:lnTo>
                    <a:pt x="32" y="63"/>
                  </a:lnTo>
                  <a:lnTo>
                    <a:pt x="35" y="63"/>
                  </a:lnTo>
                  <a:lnTo>
                    <a:pt x="37" y="61"/>
                  </a:lnTo>
                  <a:lnTo>
                    <a:pt x="37" y="60"/>
                  </a:lnTo>
                  <a:lnTo>
                    <a:pt x="37" y="58"/>
                  </a:lnTo>
                  <a:lnTo>
                    <a:pt x="35" y="54"/>
                  </a:lnTo>
                  <a:lnTo>
                    <a:pt x="29" y="44"/>
                  </a:lnTo>
                  <a:lnTo>
                    <a:pt x="24" y="50"/>
                  </a:lnTo>
                  <a:lnTo>
                    <a:pt x="22" y="54"/>
                  </a:lnTo>
                  <a:lnTo>
                    <a:pt x="21" y="55"/>
                  </a:lnTo>
                  <a:lnTo>
                    <a:pt x="19" y="57"/>
                  </a:lnTo>
                  <a:lnTo>
                    <a:pt x="19" y="58"/>
                  </a:lnTo>
                  <a:lnTo>
                    <a:pt x="19" y="60"/>
                  </a:lnTo>
                  <a:lnTo>
                    <a:pt x="21" y="61"/>
                  </a:lnTo>
                  <a:lnTo>
                    <a:pt x="22" y="63"/>
                  </a:lnTo>
                  <a:lnTo>
                    <a:pt x="24" y="63"/>
                  </a:lnTo>
                  <a:lnTo>
                    <a:pt x="27" y="63"/>
                  </a:lnTo>
                  <a:lnTo>
                    <a:pt x="27" y="66"/>
                  </a:lnTo>
                  <a:lnTo>
                    <a:pt x="0" y="66"/>
                  </a:lnTo>
                  <a:lnTo>
                    <a:pt x="0" y="63"/>
                  </a:lnTo>
                  <a:lnTo>
                    <a:pt x="5" y="63"/>
                  </a:lnTo>
                  <a:lnTo>
                    <a:pt x="10" y="60"/>
                  </a:lnTo>
                  <a:lnTo>
                    <a:pt x="13" y="58"/>
                  </a:lnTo>
                  <a:lnTo>
                    <a:pt x="16" y="54"/>
                  </a:lnTo>
                  <a:lnTo>
                    <a:pt x="21" y="47"/>
                  </a:lnTo>
                  <a:lnTo>
                    <a:pt x="27" y="39"/>
                  </a:lnTo>
                  <a:lnTo>
                    <a:pt x="15" y="19"/>
                  </a:lnTo>
                  <a:lnTo>
                    <a:pt x="11" y="12"/>
                  </a:lnTo>
                  <a:lnTo>
                    <a:pt x="8" y="8"/>
                  </a:lnTo>
                  <a:lnTo>
                    <a:pt x="7" y="6"/>
                  </a:lnTo>
                  <a:lnTo>
                    <a:pt x="3" y="4"/>
                  </a:lnTo>
                  <a:lnTo>
                    <a:pt x="0" y="3"/>
                  </a:lnTo>
                  <a:lnTo>
                    <a:pt x="0" y="0"/>
                  </a:lnTo>
                  <a:lnTo>
                    <a:pt x="37" y="0"/>
                  </a:lnTo>
                  <a:lnTo>
                    <a:pt x="37" y="3"/>
                  </a:lnTo>
                  <a:lnTo>
                    <a:pt x="32" y="4"/>
                  </a:lnTo>
                  <a:lnTo>
                    <a:pt x="32" y="6"/>
                  </a:lnTo>
                  <a:lnTo>
                    <a:pt x="32" y="8"/>
                  </a:lnTo>
                  <a:lnTo>
                    <a:pt x="32" y="9"/>
                  </a:lnTo>
                  <a:lnTo>
                    <a:pt x="34" y="12"/>
                  </a:lnTo>
                  <a:lnTo>
                    <a:pt x="40" y="22"/>
                  </a:lnTo>
                  <a:lnTo>
                    <a:pt x="41" y="17"/>
                  </a:lnTo>
                  <a:lnTo>
                    <a:pt x="45" y="12"/>
                  </a:lnTo>
                  <a:lnTo>
                    <a:pt x="46" y="9"/>
                  </a:lnTo>
                  <a:lnTo>
                    <a:pt x="48" y="8"/>
                  </a:lnTo>
                  <a:lnTo>
                    <a:pt x="48" y="6"/>
                  </a:lnTo>
                  <a:lnTo>
                    <a:pt x="46" y="4"/>
                  </a:lnTo>
                  <a:lnTo>
                    <a:pt x="45" y="4"/>
                  </a:lnTo>
                  <a:lnTo>
                    <a:pt x="41" y="3"/>
                  </a:lnTo>
                  <a:lnTo>
                    <a:pt x="41" y="0"/>
                  </a:lnTo>
                  <a:lnTo>
                    <a:pt x="65" y="0"/>
                  </a:lnTo>
                  <a:lnTo>
                    <a:pt x="65" y="3"/>
                  </a:lnTo>
                  <a:lnTo>
                    <a:pt x="62" y="4"/>
                  </a:lnTo>
                  <a:lnTo>
                    <a:pt x="57" y="6"/>
                  </a:lnTo>
                  <a:lnTo>
                    <a:pt x="53" y="9"/>
                  </a:lnTo>
                  <a:lnTo>
                    <a:pt x="49" y="16"/>
                  </a:lnTo>
                  <a:lnTo>
                    <a:pt x="41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/>
          <p:cNvSpPr>
            <a:spLocks noChangeArrowheads="1"/>
          </p:cNvSpPr>
          <p:nvPr/>
        </p:nvSpPr>
        <p:spPr bwMode="auto">
          <a:xfrm>
            <a:off x="46038" y="381000"/>
            <a:ext cx="9021762" cy="53975"/>
          </a:xfrm>
          <a:prstGeom prst="rect">
            <a:avLst/>
          </a:prstGeom>
          <a:gradFill rotWithShape="1">
            <a:gsLst>
              <a:gs pos="0">
                <a:srgbClr val="FF0000"/>
              </a:gs>
              <a:gs pos="100000">
                <a:schemeClr val="bg1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spcBef>
                <a:spcPct val="0"/>
              </a:spcBef>
            </a:pPr>
            <a:r>
              <a:rPr lang="en-US" sz="4400" dirty="0">
                <a:solidFill>
                  <a:schemeClr val="tx2"/>
                </a:solidFill>
                <a:latin typeface="Arial" charset="0"/>
              </a:rPr>
              <a:t/>
            </a:r>
            <a:br>
              <a:rPr lang="en-US" sz="4400" dirty="0">
                <a:solidFill>
                  <a:schemeClr val="tx2"/>
                </a:solidFill>
                <a:latin typeface="Arial" charset="0"/>
              </a:rPr>
            </a:br>
            <a:endParaRPr lang="it-IT" sz="4400">
              <a:solidFill>
                <a:schemeClr val="tx2"/>
              </a:solidFill>
              <a:latin typeface="Arial" charset="0"/>
            </a:endParaRPr>
          </a:p>
        </p:txBody>
      </p:sp>
      <p:sp>
        <p:nvSpPr>
          <p:cNvPr id="226307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2400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  <a:t>Pretzelosity</a:t>
            </a:r>
            <a:endParaRPr lang="it-IT" sz="2400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cs typeface="Arial" pitchFamily="34" charset="0"/>
            </a:endParaRPr>
          </a:p>
        </p:txBody>
      </p:sp>
      <p:sp>
        <p:nvSpPr>
          <p:cNvPr id="26628" name="Text Box 416"/>
          <p:cNvSpPr txBox="1">
            <a:spLocks noChangeArrowheads="1"/>
          </p:cNvSpPr>
          <p:nvPr/>
        </p:nvSpPr>
        <p:spPr bwMode="auto">
          <a:xfrm>
            <a:off x="7620000" y="4311650"/>
            <a:ext cx="685800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dirty="0"/>
              <a:t>down</a:t>
            </a:r>
            <a:endParaRPr lang="it-IT" dirty="0"/>
          </a:p>
        </p:txBody>
      </p:sp>
      <p:sp>
        <p:nvSpPr>
          <p:cNvPr id="26629" name="Text Box 418"/>
          <p:cNvSpPr txBox="1">
            <a:spLocks noChangeArrowheads="1"/>
          </p:cNvSpPr>
          <p:nvPr/>
        </p:nvSpPr>
        <p:spPr bwMode="auto">
          <a:xfrm>
            <a:off x="7696200" y="5867400"/>
            <a:ext cx="685800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dirty="0"/>
              <a:t>up</a:t>
            </a:r>
            <a:endParaRPr lang="it-IT" dirty="0"/>
          </a:p>
        </p:txBody>
      </p:sp>
      <p:sp>
        <p:nvSpPr>
          <p:cNvPr id="27088" name="Line 420"/>
          <p:cNvSpPr>
            <a:spLocks noChangeShapeType="1"/>
          </p:cNvSpPr>
          <p:nvPr/>
        </p:nvSpPr>
        <p:spPr bwMode="auto">
          <a:xfrm>
            <a:off x="4572000" y="2057400"/>
            <a:ext cx="4572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endParaRPr lang="en-US" dirty="0"/>
          </a:p>
        </p:txBody>
      </p:sp>
      <p:sp>
        <p:nvSpPr>
          <p:cNvPr id="27089" name="Text Box 421"/>
          <p:cNvSpPr txBox="1">
            <a:spLocks noChangeArrowheads="1"/>
          </p:cNvSpPr>
          <p:nvPr/>
        </p:nvSpPr>
        <p:spPr bwMode="auto">
          <a:xfrm>
            <a:off x="3733800" y="1676400"/>
            <a:ext cx="2286000" cy="116955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sz="1400" dirty="0"/>
              <a:t>Light-Cone CQM</a:t>
            </a:r>
            <a:br>
              <a:rPr lang="en-US" sz="1400" dirty="0"/>
            </a:br>
            <a:r>
              <a:rPr lang="en-US" sz="1400" dirty="0"/>
              <a:t/>
            </a:r>
            <a:br>
              <a:rPr lang="en-US" sz="1400" dirty="0"/>
            </a:br>
            <a:r>
              <a:rPr lang="en-US" sz="1400" dirty="0"/>
              <a:t>BP, </a:t>
            </a:r>
            <a:r>
              <a:rPr lang="en-US" sz="1400" dirty="0" smtClean="0"/>
              <a:t>Cazzaniga, Boffi</a:t>
            </a:r>
            <a:br>
              <a:rPr lang="en-US" sz="1400" dirty="0" smtClean="0"/>
            </a:br>
            <a:r>
              <a:rPr lang="en-US" sz="1400" dirty="0" smtClean="0"/>
              <a:t>PRD78, 2008</a:t>
            </a:r>
            <a:r>
              <a:rPr lang="en-US" sz="1400" dirty="0"/>
              <a:t/>
            </a:r>
            <a:br>
              <a:rPr lang="en-US" sz="1400" dirty="0"/>
            </a:br>
            <a:r>
              <a:rPr lang="en-US" sz="1400" dirty="0"/>
              <a:t> </a:t>
            </a:r>
            <a:endParaRPr lang="it-IT" sz="1400" dirty="0"/>
          </a:p>
        </p:txBody>
      </p:sp>
      <p:sp>
        <p:nvSpPr>
          <p:cNvPr id="27086" name="Line 423"/>
          <p:cNvSpPr>
            <a:spLocks noChangeShapeType="1"/>
          </p:cNvSpPr>
          <p:nvPr/>
        </p:nvSpPr>
        <p:spPr bwMode="auto">
          <a:xfrm>
            <a:off x="4648200" y="4876800"/>
            <a:ext cx="457200" cy="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endParaRPr lang="en-US" dirty="0"/>
          </a:p>
        </p:txBody>
      </p:sp>
      <p:sp>
        <p:nvSpPr>
          <p:cNvPr id="27087" name="Text Box 424"/>
          <p:cNvSpPr txBox="1">
            <a:spLocks noChangeArrowheads="1"/>
          </p:cNvSpPr>
          <p:nvPr/>
        </p:nvSpPr>
        <p:spPr bwMode="auto">
          <a:xfrm>
            <a:off x="3276600" y="4495800"/>
            <a:ext cx="3124200" cy="95410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sz="1400" dirty="0" smtClean="0">
                <a:solidFill>
                  <a:srgbClr val="FF0000"/>
                </a:solidFill>
              </a:rPr>
              <a:t>Chiral quark soliton Model</a:t>
            </a:r>
            <a:r>
              <a:rPr lang="en-US" sz="1400" dirty="0">
                <a:solidFill>
                  <a:srgbClr val="FF0000"/>
                </a:solidFill>
              </a:rPr>
              <a:t/>
            </a:r>
            <a:br>
              <a:rPr lang="en-US" sz="1400" dirty="0">
                <a:solidFill>
                  <a:srgbClr val="FF0000"/>
                </a:solidFill>
              </a:rPr>
            </a:br>
            <a:r>
              <a:rPr lang="en-US" sz="1400" dirty="0">
                <a:solidFill>
                  <a:srgbClr val="FF0000"/>
                </a:solidFill>
              </a:rPr>
              <a:t/>
            </a:r>
            <a:br>
              <a:rPr lang="en-US" sz="1400" dirty="0">
                <a:solidFill>
                  <a:srgbClr val="FF0000"/>
                </a:solidFill>
              </a:rPr>
            </a:br>
            <a:r>
              <a:rPr lang="en-US" sz="1400" dirty="0" smtClean="0">
                <a:solidFill>
                  <a:srgbClr val="FF0000"/>
                </a:solidFill>
              </a:rPr>
              <a:t>L. Cedric, B,.P., Vdh, </a:t>
            </a:r>
            <a:br>
              <a:rPr lang="en-US" sz="1400" dirty="0" smtClean="0">
                <a:solidFill>
                  <a:srgbClr val="FF0000"/>
                </a:solidFill>
              </a:rPr>
            </a:br>
            <a:r>
              <a:rPr lang="en-US" sz="1400" dirty="0" smtClean="0">
                <a:solidFill>
                  <a:srgbClr val="FF0000"/>
                </a:solidFill>
              </a:rPr>
              <a:t>in preparation</a:t>
            </a:r>
            <a:endParaRPr lang="it-IT" sz="1400" dirty="0">
              <a:solidFill>
                <a:srgbClr val="FF0000"/>
              </a:solidFill>
            </a:endParaRPr>
          </a:p>
        </p:txBody>
      </p:sp>
      <p:sp>
        <p:nvSpPr>
          <p:cNvPr id="26632" name="Line 426"/>
          <p:cNvSpPr>
            <a:spLocks noChangeShapeType="1"/>
          </p:cNvSpPr>
          <p:nvPr/>
        </p:nvSpPr>
        <p:spPr bwMode="auto">
          <a:xfrm>
            <a:off x="4648200" y="3505200"/>
            <a:ext cx="457200" cy="0"/>
          </a:xfrm>
          <a:prstGeom prst="lin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endParaRPr lang="en-US" dirty="0"/>
          </a:p>
        </p:txBody>
      </p:sp>
      <p:sp>
        <p:nvSpPr>
          <p:cNvPr id="26633" name="Text Box 427"/>
          <p:cNvSpPr txBox="1">
            <a:spLocks noChangeArrowheads="1"/>
          </p:cNvSpPr>
          <p:nvPr/>
        </p:nvSpPr>
        <p:spPr bwMode="auto">
          <a:xfrm>
            <a:off x="4038600" y="3124200"/>
            <a:ext cx="1600200" cy="3048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sz="1400" dirty="0">
                <a:solidFill>
                  <a:srgbClr val="0000FF"/>
                </a:solidFill>
              </a:rPr>
              <a:t>Bag Model</a:t>
            </a:r>
            <a:endParaRPr lang="it-IT" sz="1400" dirty="0">
              <a:solidFill>
                <a:srgbClr val="0000FF"/>
              </a:solidFill>
            </a:endParaRPr>
          </a:p>
        </p:txBody>
      </p:sp>
      <p:sp>
        <p:nvSpPr>
          <p:cNvPr id="26634" name="Text Box 428"/>
          <p:cNvSpPr txBox="1">
            <a:spLocks noChangeArrowheads="1"/>
          </p:cNvSpPr>
          <p:nvPr/>
        </p:nvSpPr>
        <p:spPr bwMode="auto">
          <a:xfrm>
            <a:off x="3962400" y="3505200"/>
            <a:ext cx="1828800" cy="52322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sz="1400" dirty="0">
                <a:solidFill>
                  <a:srgbClr val="0000FF"/>
                </a:solidFill>
              </a:rPr>
              <a:t>Avakian, et al., </a:t>
            </a:r>
            <a:br>
              <a:rPr lang="en-US" sz="1400" dirty="0">
                <a:solidFill>
                  <a:srgbClr val="0000FF"/>
                </a:solidFill>
              </a:rPr>
            </a:br>
            <a:r>
              <a:rPr lang="en-US" sz="1400" dirty="0" smtClean="0">
                <a:solidFill>
                  <a:srgbClr val="0000FF"/>
                </a:solidFill>
              </a:rPr>
              <a:t>PRD78, 2008</a:t>
            </a:r>
            <a:endParaRPr lang="it-IT" sz="1400" dirty="0">
              <a:solidFill>
                <a:srgbClr val="0000FF"/>
              </a:solidFill>
            </a:endParaRPr>
          </a:p>
        </p:txBody>
      </p:sp>
      <p:grpSp>
        <p:nvGrpSpPr>
          <p:cNvPr id="2" name="Group 886"/>
          <p:cNvGrpSpPr>
            <a:grpSpLocks/>
          </p:cNvGrpSpPr>
          <p:nvPr/>
        </p:nvGrpSpPr>
        <p:grpSpPr bwMode="auto">
          <a:xfrm>
            <a:off x="76200" y="3886200"/>
            <a:ext cx="3505200" cy="533400"/>
            <a:chOff x="48" y="2566"/>
            <a:chExt cx="2208" cy="336"/>
          </a:xfrm>
        </p:grpSpPr>
        <p:pic>
          <p:nvPicPr>
            <p:cNvPr id="27084" name="Picture 430" descr="txp_fig"/>
            <p:cNvPicPr>
              <a:picLocks noChangeAspect="1" noChangeArrowheads="1"/>
            </p:cNvPicPr>
            <p:nvPr>
              <p:custDataLst>
                <p:tags r:id="rId8"/>
              </p:custDataLst>
            </p:nvPr>
          </p:nvPicPr>
          <p:blipFill>
            <a:blip r:embed="rId11"/>
            <a:srcRect/>
            <a:stretch>
              <a:fillRect/>
            </a:stretch>
          </p:blipFill>
          <p:spPr bwMode="auto">
            <a:xfrm>
              <a:off x="87" y="2592"/>
              <a:ext cx="2073" cy="294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</p:pic>
        <p:sp>
          <p:nvSpPr>
            <p:cNvPr id="27085" name="Rectangle 431"/>
            <p:cNvSpPr>
              <a:spLocks noChangeArrowheads="1"/>
            </p:cNvSpPr>
            <p:nvPr/>
          </p:nvSpPr>
          <p:spPr bwMode="auto">
            <a:xfrm>
              <a:off x="48" y="2566"/>
              <a:ext cx="2208" cy="336"/>
            </a:xfrm>
            <a:prstGeom prst="rect">
              <a:avLst/>
            </a:prstGeom>
            <a:noFill/>
            <a:ln w="12700" algn="ctr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endParaRPr lang="en-US" dirty="0"/>
            </a:p>
          </p:txBody>
        </p:sp>
      </p:grpSp>
      <p:sp>
        <p:nvSpPr>
          <p:cNvPr id="26636" name="Text Box 432"/>
          <p:cNvSpPr txBox="1">
            <a:spLocks noChangeArrowheads="1"/>
          </p:cNvSpPr>
          <p:nvPr/>
        </p:nvSpPr>
        <p:spPr bwMode="auto">
          <a:xfrm>
            <a:off x="76200" y="1143000"/>
            <a:ext cx="3733800" cy="168116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Font typeface="Wingdings" pitchFamily="2" charset="2"/>
              <a:buChar char="v"/>
            </a:pPr>
            <a:r>
              <a:rPr lang="en-US" dirty="0"/>
              <a:t> </a:t>
            </a:r>
            <a:r>
              <a:rPr lang="en-US" dirty="0" smtClean="0"/>
              <a:t>large, larger than </a:t>
            </a:r>
            <a:r>
              <a:rPr lang="en-US" dirty="0" smtClean="0">
                <a:latin typeface="Arial"/>
              </a:rPr>
              <a:t>f</a:t>
            </a:r>
            <a:r>
              <a:rPr lang="en-US" baseline="-25000" dirty="0" smtClean="0">
                <a:latin typeface="Comic Sans MS"/>
              </a:rPr>
              <a:t>1</a:t>
            </a:r>
            <a:r>
              <a:rPr lang="en-US" dirty="0" smtClean="0"/>
              <a:t> and </a:t>
            </a:r>
            <a:r>
              <a:rPr lang="en-US" dirty="0" smtClean="0">
                <a:latin typeface="Arial"/>
              </a:rPr>
              <a:t>h</a:t>
            </a:r>
            <a:r>
              <a:rPr lang="en-US" baseline="-25000" dirty="0" smtClean="0">
                <a:latin typeface="Comic Sans MS"/>
              </a:rPr>
              <a:t>1</a:t>
            </a:r>
            <a:endParaRPr lang="en-US" baseline="-25000" dirty="0">
              <a:latin typeface="Comic Sans MS"/>
            </a:endParaRPr>
          </a:p>
          <a:p>
            <a:pPr>
              <a:buFont typeface="Wingdings" pitchFamily="2" charset="2"/>
              <a:buChar char="v"/>
            </a:pPr>
            <a:r>
              <a:rPr lang="en-US" dirty="0"/>
              <a:t> sign opposite to transversity</a:t>
            </a:r>
          </a:p>
          <a:p>
            <a:pPr>
              <a:buFont typeface="Wingdings" pitchFamily="2" charset="2"/>
              <a:buChar char="v"/>
            </a:pPr>
            <a:r>
              <a:rPr lang="en-US" dirty="0"/>
              <a:t> light-cone quark model and bag model peaked at smaller x</a:t>
            </a:r>
          </a:p>
          <a:p>
            <a:pPr>
              <a:buFont typeface="Wingdings" pitchFamily="2" charset="2"/>
              <a:buChar char="v"/>
            </a:pPr>
            <a:r>
              <a:rPr lang="en-US" dirty="0"/>
              <a:t> related to chiral-odd GPD</a:t>
            </a:r>
            <a:endParaRPr lang="it-IT" dirty="0"/>
          </a:p>
        </p:txBody>
      </p:sp>
      <p:sp>
        <p:nvSpPr>
          <p:cNvPr id="26637" name="Text Box 433"/>
          <p:cNvSpPr txBox="1">
            <a:spLocks noChangeArrowheads="1"/>
          </p:cNvSpPr>
          <p:nvPr/>
        </p:nvSpPr>
        <p:spPr bwMode="auto">
          <a:xfrm>
            <a:off x="152400" y="4413250"/>
            <a:ext cx="3962400" cy="22923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Font typeface="Wingdings" pitchFamily="2" charset="2"/>
              <a:buChar char="v"/>
            </a:pPr>
            <a:r>
              <a:rPr lang="en-US" dirty="0"/>
              <a:t> positivity satisfied</a:t>
            </a:r>
            <a:br>
              <a:rPr lang="en-US" dirty="0"/>
            </a:br>
            <a:endParaRPr lang="en-US" dirty="0"/>
          </a:p>
          <a:p>
            <a:pPr>
              <a:buFont typeface="Wingdings" pitchFamily="2" charset="2"/>
              <a:buNone/>
            </a:pPr>
            <a:endParaRPr lang="en-US" dirty="0"/>
          </a:p>
          <a:p>
            <a:pPr>
              <a:buFont typeface="Wingdings" pitchFamily="2" charset="2"/>
              <a:buNone/>
            </a:pPr>
            <a:r>
              <a:rPr lang="en-US" dirty="0"/>
              <a:t/>
            </a:r>
            <a:br>
              <a:rPr lang="en-US" dirty="0"/>
            </a:br>
            <a:endParaRPr lang="en-US" dirty="0"/>
          </a:p>
          <a:p>
            <a:pPr>
              <a:buFont typeface="Wingdings" pitchFamily="2" charset="2"/>
              <a:buChar char="v"/>
            </a:pPr>
            <a:r>
              <a:rPr lang="en-US" dirty="0"/>
              <a:t> helicity – transversity = pretzelosity</a:t>
            </a:r>
          </a:p>
          <a:p>
            <a:pPr>
              <a:buFont typeface="Wingdings" pitchFamily="2" charset="2"/>
              <a:buNone/>
            </a:pPr>
            <a:endParaRPr lang="it-IT" dirty="0"/>
          </a:p>
        </p:txBody>
      </p:sp>
      <p:pic>
        <p:nvPicPr>
          <p:cNvPr id="26638" name="Picture 435" descr="txp_fig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12"/>
          <a:srcRect/>
          <a:stretch>
            <a:fillRect/>
          </a:stretch>
        </p:blipFill>
        <p:spPr bwMode="auto">
          <a:xfrm>
            <a:off x="457200" y="6361113"/>
            <a:ext cx="2187575" cy="26193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grpSp>
        <p:nvGrpSpPr>
          <p:cNvPr id="3" name="Group 890"/>
          <p:cNvGrpSpPr>
            <a:grpSpLocks/>
          </p:cNvGrpSpPr>
          <p:nvPr/>
        </p:nvGrpSpPr>
        <p:grpSpPr bwMode="auto">
          <a:xfrm>
            <a:off x="76200" y="533400"/>
            <a:ext cx="2895600" cy="533400"/>
            <a:chOff x="48" y="503"/>
            <a:chExt cx="1824" cy="336"/>
          </a:xfrm>
        </p:grpSpPr>
        <p:pic>
          <p:nvPicPr>
            <p:cNvPr id="27082" name="Picture 429" descr="txp_fig"/>
            <p:cNvPicPr>
              <a:picLocks noChangeAspect="1" noChangeArrowheads="1"/>
            </p:cNvPicPr>
            <p:nvPr>
              <p:custDataLst>
                <p:tags r:id="rId7"/>
              </p:custDataLst>
            </p:nvPr>
          </p:nvPicPr>
          <p:blipFill>
            <a:blip r:embed="rId13"/>
            <a:srcRect/>
            <a:stretch>
              <a:fillRect/>
            </a:stretch>
          </p:blipFill>
          <p:spPr bwMode="auto">
            <a:xfrm>
              <a:off x="96" y="528"/>
              <a:ext cx="1672" cy="277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</p:pic>
        <p:sp>
          <p:nvSpPr>
            <p:cNvPr id="27083" name="Rectangle 436"/>
            <p:cNvSpPr>
              <a:spLocks noChangeArrowheads="1"/>
            </p:cNvSpPr>
            <p:nvPr/>
          </p:nvSpPr>
          <p:spPr bwMode="auto">
            <a:xfrm>
              <a:off x="48" y="503"/>
              <a:ext cx="1824" cy="336"/>
            </a:xfrm>
            <a:prstGeom prst="rect">
              <a:avLst/>
            </a:prstGeom>
            <a:noFill/>
            <a:ln w="12700" algn="ctr">
              <a:solidFill>
                <a:srgbClr val="0000FF"/>
              </a:solidFill>
              <a:miter lim="800000"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 dirty="0"/>
            </a:p>
          </p:txBody>
        </p:sp>
      </p:grpSp>
      <p:pic>
        <p:nvPicPr>
          <p:cNvPr id="26642" name="Picture 884" descr="txp_fig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14"/>
          <a:srcRect/>
          <a:stretch>
            <a:fillRect/>
          </a:stretch>
        </p:blipFill>
        <p:spPr bwMode="auto">
          <a:xfrm>
            <a:off x="477838" y="4773613"/>
            <a:ext cx="2570162" cy="40163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sp>
        <p:nvSpPr>
          <p:cNvPr id="26643" name="AutoShape 888"/>
          <p:cNvSpPr>
            <a:spLocks noChangeArrowheads="1"/>
          </p:cNvSpPr>
          <p:nvPr/>
        </p:nvSpPr>
        <p:spPr bwMode="auto">
          <a:xfrm>
            <a:off x="1447800" y="5251450"/>
            <a:ext cx="76200" cy="304800"/>
          </a:xfrm>
          <a:prstGeom prst="downArrow">
            <a:avLst>
              <a:gd name="adj1" fmla="val 50000"/>
              <a:gd name="adj2" fmla="val 100000"/>
            </a:avLst>
          </a:prstGeom>
          <a:solidFill>
            <a:schemeClr val="tx1"/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en-US" dirty="0"/>
          </a:p>
        </p:txBody>
      </p:sp>
      <p:sp>
        <p:nvSpPr>
          <p:cNvPr id="26644" name="Text Box 889"/>
          <p:cNvSpPr txBox="1">
            <a:spLocks noChangeArrowheads="1"/>
          </p:cNvSpPr>
          <p:nvPr/>
        </p:nvSpPr>
        <p:spPr bwMode="auto">
          <a:xfrm>
            <a:off x="1524000" y="5251450"/>
            <a:ext cx="1981200" cy="3048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400" dirty="0"/>
              <a:t>Soffer inequality</a:t>
            </a:r>
            <a:endParaRPr lang="it-IT" sz="1400" dirty="0"/>
          </a:p>
        </p:txBody>
      </p:sp>
      <p:pic>
        <p:nvPicPr>
          <p:cNvPr id="466" name="Picture 465" descr="txp_fi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5"/>
          <a:stretch>
            <a:fillRect/>
          </a:stretch>
        </p:blipFill>
        <p:spPr bwMode="auto">
          <a:xfrm>
            <a:off x="228600" y="3285043"/>
            <a:ext cx="3375218" cy="448757"/>
          </a:xfrm>
          <a:prstGeom prst="rect">
            <a:avLst/>
          </a:prstGeom>
          <a:noFill/>
          <a:ln/>
          <a:effectLst/>
        </p:spPr>
      </p:pic>
      <p:sp>
        <p:nvSpPr>
          <p:cNvPr id="26646" name="Text Box 893"/>
          <p:cNvSpPr txBox="1">
            <a:spLocks noChangeArrowheads="1"/>
          </p:cNvSpPr>
          <p:nvPr/>
        </p:nvSpPr>
        <p:spPr bwMode="auto">
          <a:xfrm>
            <a:off x="-152400" y="2743200"/>
            <a:ext cx="3581400" cy="52322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sz="1400" dirty="0">
                <a:solidFill>
                  <a:srgbClr val="009900"/>
                </a:solidFill>
              </a:rPr>
              <a:t>[Meissner, et al., PRD76, </a:t>
            </a:r>
            <a:r>
              <a:rPr lang="en-US" sz="1400" dirty="0" smtClean="0">
                <a:solidFill>
                  <a:srgbClr val="009900"/>
                </a:solidFill>
              </a:rPr>
              <a:t>2007</a:t>
            </a:r>
            <a:br>
              <a:rPr lang="en-US" sz="1400" dirty="0" smtClean="0">
                <a:solidFill>
                  <a:srgbClr val="009900"/>
                </a:solidFill>
              </a:rPr>
            </a:br>
            <a:r>
              <a:rPr lang="en-US" sz="1400" dirty="0" smtClean="0">
                <a:solidFill>
                  <a:srgbClr val="009900"/>
                </a:solidFill>
              </a:rPr>
              <a:t>and arXiv: 0906.5323 [hep-ph]</a:t>
            </a:r>
            <a:endParaRPr lang="it-IT" sz="1400" dirty="0">
              <a:solidFill>
                <a:srgbClr val="009900"/>
              </a:solidFill>
            </a:endParaRPr>
          </a:p>
        </p:txBody>
      </p:sp>
      <p:pic>
        <p:nvPicPr>
          <p:cNvPr id="26647" name="Picture 894" descr="txp_fig"/>
          <p:cNvPicPr>
            <a:picLocks noChangeAspect="1" noChangeArrowheads="1"/>
          </p:cNvPicPr>
          <p:nvPr>
            <p:custDataLst>
              <p:tags r:id="rId4"/>
            </p:custDataLst>
          </p:nvPr>
        </p:nvPicPr>
        <p:blipFill>
          <a:blip r:embed="rId16"/>
          <a:srcRect/>
          <a:stretch>
            <a:fillRect/>
          </a:stretch>
        </p:blipFill>
        <p:spPr bwMode="auto">
          <a:xfrm>
            <a:off x="127000" y="569913"/>
            <a:ext cx="2692400" cy="43973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pic>
        <p:nvPicPr>
          <p:cNvPr id="26648" name="Picture 895" descr="txp_fig"/>
          <p:cNvPicPr>
            <a:picLocks noChangeAspect="1" noChangeArrowheads="1"/>
          </p:cNvPicPr>
          <p:nvPr>
            <p:custDataLst>
              <p:tags r:id="rId5"/>
            </p:custDataLst>
          </p:nvPr>
        </p:nvPicPr>
        <p:blipFill>
          <a:blip r:embed="rId17"/>
          <a:srcRect/>
          <a:stretch>
            <a:fillRect/>
          </a:stretch>
        </p:blipFill>
        <p:spPr bwMode="auto">
          <a:xfrm>
            <a:off x="112713" y="3922713"/>
            <a:ext cx="3327400" cy="4667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pic>
        <p:nvPicPr>
          <p:cNvPr id="26649" name="Picture 896" descr="txp_fig"/>
          <p:cNvPicPr>
            <a:picLocks noChangeAspect="1" noChangeArrowheads="1"/>
          </p:cNvPicPr>
          <p:nvPr>
            <p:custDataLst>
              <p:tags r:id="rId6"/>
            </p:custDataLst>
          </p:nvPr>
        </p:nvPicPr>
        <p:blipFill>
          <a:blip r:embed="rId18"/>
          <a:srcRect/>
          <a:stretch>
            <a:fillRect/>
          </a:stretch>
        </p:blipFill>
        <p:spPr bwMode="auto">
          <a:xfrm>
            <a:off x="487363" y="5595938"/>
            <a:ext cx="2401887" cy="26193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grpSp>
        <p:nvGrpSpPr>
          <p:cNvPr id="4" name="Group 713"/>
          <p:cNvGrpSpPr/>
          <p:nvPr/>
        </p:nvGrpSpPr>
        <p:grpSpPr>
          <a:xfrm>
            <a:off x="5807075" y="1019175"/>
            <a:ext cx="2346325" cy="2501900"/>
            <a:chOff x="5807075" y="1019175"/>
            <a:chExt cx="2346325" cy="2501900"/>
          </a:xfrm>
        </p:grpSpPr>
        <p:sp>
          <p:nvSpPr>
            <p:cNvPr id="308230" name="Rectangle 6"/>
            <p:cNvSpPr>
              <a:spLocks noChangeArrowheads="1"/>
            </p:cNvSpPr>
            <p:nvPr/>
          </p:nvSpPr>
          <p:spPr bwMode="auto">
            <a:xfrm>
              <a:off x="6076950" y="1366838"/>
              <a:ext cx="2070100" cy="1973263"/>
            </a:xfrm>
            <a:prstGeom prst="rect">
              <a:avLst/>
            </a:prstGeom>
            <a:noFill/>
            <a:ln w="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31" name="Line 7"/>
            <p:cNvSpPr>
              <a:spLocks noChangeShapeType="1"/>
            </p:cNvSpPr>
            <p:nvPr/>
          </p:nvSpPr>
          <p:spPr bwMode="auto">
            <a:xfrm flipV="1">
              <a:off x="6076950" y="1366838"/>
              <a:ext cx="1588" cy="1973263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32" name="Line 8"/>
            <p:cNvSpPr>
              <a:spLocks noChangeShapeType="1"/>
            </p:cNvSpPr>
            <p:nvPr/>
          </p:nvSpPr>
          <p:spPr bwMode="auto">
            <a:xfrm flipH="1">
              <a:off x="6076950" y="3206750"/>
              <a:ext cx="63500" cy="158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33" name="Line 9"/>
            <p:cNvSpPr>
              <a:spLocks noChangeShapeType="1"/>
            </p:cNvSpPr>
            <p:nvPr/>
          </p:nvSpPr>
          <p:spPr bwMode="auto">
            <a:xfrm flipH="1">
              <a:off x="6078538" y="3136900"/>
              <a:ext cx="31750" cy="158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34" name="Line 10"/>
            <p:cNvSpPr>
              <a:spLocks noChangeShapeType="1"/>
            </p:cNvSpPr>
            <p:nvPr/>
          </p:nvSpPr>
          <p:spPr bwMode="auto">
            <a:xfrm flipH="1">
              <a:off x="6078538" y="3070225"/>
              <a:ext cx="31750" cy="158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35" name="Line 11"/>
            <p:cNvSpPr>
              <a:spLocks noChangeShapeType="1"/>
            </p:cNvSpPr>
            <p:nvPr/>
          </p:nvSpPr>
          <p:spPr bwMode="auto">
            <a:xfrm flipH="1">
              <a:off x="6078538" y="3000375"/>
              <a:ext cx="31750" cy="158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36" name="Line 12"/>
            <p:cNvSpPr>
              <a:spLocks noChangeShapeType="1"/>
            </p:cNvSpPr>
            <p:nvPr/>
          </p:nvSpPr>
          <p:spPr bwMode="auto">
            <a:xfrm flipH="1">
              <a:off x="6078538" y="2933700"/>
              <a:ext cx="31750" cy="158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37" name="Line 13"/>
            <p:cNvSpPr>
              <a:spLocks noChangeShapeType="1"/>
            </p:cNvSpPr>
            <p:nvPr/>
          </p:nvSpPr>
          <p:spPr bwMode="auto">
            <a:xfrm flipH="1">
              <a:off x="6076950" y="2863850"/>
              <a:ext cx="63500" cy="158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38" name="Line 14"/>
            <p:cNvSpPr>
              <a:spLocks noChangeShapeType="1"/>
            </p:cNvSpPr>
            <p:nvPr/>
          </p:nvSpPr>
          <p:spPr bwMode="auto">
            <a:xfrm flipH="1">
              <a:off x="6078538" y="2797175"/>
              <a:ext cx="31750" cy="158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39" name="Line 15"/>
            <p:cNvSpPr>
              <a:spLocks noChangeShapeType="1"/>
            </p:cNvSpPr>
            <p:nvPr/>
          </p:nvSpPr>
          <p:spPr bwMode="auto">
            <a:xfrm flipH="1">
              <a:off x="6078538" y="2727325"/>
              <a:ext cx="31750" cy="158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40" name="Line 16"/>
            <p:cNvSpPr>
              <a:spLocks noChangeShapeType="1"/>
            </p:cNvSpPr>
            <p:nvPr/>
          </p:nvSpPr>
          <p:spPr bwMode="auto">
            <a:xfrm flipH="1">
              <a:off x="6078538" y="2662238"/>
              <a:ext cx="31750" cy="158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41" name="Line 17"/>
            <p:cNvSpPr>
              <a:spLocks noChangeShapeType="1"/>
            </p:cNvSpPr>
            <p:nvPr/>
          </p:nvSpPr>
          <p:spPr bwMode="auto">
            <a:xfrm flipH="1">
              <a:off x="6078538" y="2592388"/>
              <a:ext cx="31750" cy="158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42" name="Line 18"/>
            <p:cNvSpPr>
              <a:spLocks noChangeShapeType="1"/>
            </p:cNvSpPr>
            <p:nvPr/>
          </p:nvSpPr>
          <p:spPr bwMode="auto">
            <a:xfrm flipH="1">
              <a:off x="6076950" y="2525713"/>
              <a:ext cx="63500" cy="158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43" name="Line 19"/>
            <p:cNvSpPr>
              <a:spLocks noChangeShapeType="1"/>
            </p:cNvSpPr>
            <p:nvPr/>
          </p:nvSpPr>
          <p:spPr bwMode="auto">
            <a:xfrm flipH="1">
              <a:off x="6078538" y="2457450"/>
              <a:ext cx="31750" cy="158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44" name="Line 20"/>
            <p:cNvSpPr>
              <a:spLocks noChangeShapeType="1"/>
            </p:cNvSpPr>
            <p:nvPr/>
          </p:nvSpPr>
          <p:spPr bwMode="auto">
            <a:xfrm flipH="1">
              <a:off x="6078538" y="2389188"/>
              <a:ext cx="31750" cy="158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45" name="Line 21"/>
            <p:cNvSpPr>
              <a:spLocks noChangeShapeType="1"/>
            </p:cNvSpPr>
            <p:nvPr/>
          </p:nvSpPr>
          <p:spPr bwMode="auto">
            <a:xfrm flipH="1">
              <a:off x="6078538" y="2320925"/>
              <a:ext cx="31750" cy="158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46" name="Line 22"/>
            <p:cNvSpPr>
              <a:spLocks noChangeShapeType="1"/>
            </p:cNvSpPr>
            <p:nvPr/>
          </p:nvSpPr>
          <p:spPr bwMode="auto">
            <a:xfrm flipH="1">
              <a:off x="6078538" y="2252663"/>
              <a:ext cx="31750" cy="158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47" name="Line 23"/>
            <p:cNvSpPr>
              <a:spLocks noChangeShapeType="1"/>
            </p:cNvSpPr>
            <p:nvPr/>
          </p:nvSpPr>
          <p:spPr bwMode="auto">
            <a:xfrm flipH="1">
              <a:off x="6076950" y="2184400"/>
              <a:ext cx="63500" cy="158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48" name="Line 24"/>
            <p:cNvSpPr>
              <a:spLocks noChangeShapeType="1"/>
            </p:cNvSpPr>
            <p:nvPr/>
          </p:nvSpPr>
          <p:spPr bwMode="auto">
            <a:xfrm flipH="1">
              <a:off x="6078538" y="2117725"/>
              <a:ext cx="31750" cy="158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49" name="Line 25"/>
            <p:cNvSpPr>
              <a:spLocks noChangeShapeType="1"/>
            </p:cNvSpPr>
            <p:nvPr/>
          </p:nvSpPr>
          <p:spPr bwMode="auto">
            <a:xfrm flipH="1">
              <a:off x="6078538" y="2049463"/>
              <a:ext cx="31750" cy="158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50" name="Line 26"/>
            <p:cNvSpPr>
              <a:spLocks noChangeShapeType="1"/>
            </p:cNvSpPr>
            <p:nvPr/>
          </p:nvSpPr>
          <p:spPr bwMode="auto">
            <a:xfrm flipH="1">
              <a:off x="6078538" y="1981200"/>
              <a:ext cx="31750" cy="158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51" name="Line 27"/>
            <p:cNvSpPr>
              <a:spLocks noChangeShapeType="1"/>
            </p:cNvSpPr>
            <p:nvPr/>
          </p:nvSpPr>
          <p:spPr bwMode="auto">
            <a:xfrm flipH="1">
              <a:off x="6078538" y="1912938"/>
              <a:ext cx="31750" cy="158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52" name="Line 28"/>
            <p:cNvSpPr>
              <a:spLocks noChangeShapeType="1"/>
            </p:cNvSpPr>
            <p:nvPr/>
          </p:nvSpPr>
          <p:spPr bwMode="auto">
            <a:xfrm flipH="1">
              <a:off x="6076950" y="1844675"/>
              <a:ext cx="63500" cy="158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53" name="Line 29"/>
            <p:cNvSpPr>
              <a:spLocks noChangeShapeType="1"/>
            </p:cNvSpPr>
            <p:nvPr/>
          </p:nvSpPr>
          <p:spPr bwMode="auto">
            <a:xfrm flipH="1">
              <a:off x="6078538" y="1776413"/>
              <a:ext cx="31750" cy="158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54" name="Line 30"/>
            <p:cNvSpPr>
              <a:spLocks noChangeShapeType="1"/>
            </p:cNvSpPr>
            <p:nvPr/>
          </p:nvSpPr>
          <p:spPr bwMode="auto">
            <a:xfrm flipH="1">
              <a:off x="6078538" y="1708150"/>
              <a:ext cx="31750" cy="158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55" name="Line 31"/>
            <p:cNvSpPr>
              <a:spLocks noChangeShapeType="1"/>
            </p:cNvSpPr>
            <p:nvPr/>
          </p:nvSpPr>
          <p:spPr bwMode="auto">
            <a:xfrm flipH="1">
              <a:off x="6078538" y="1639888"/>
              <a:ext cx="31750" cy="158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56" name="Line 32"/>
            <p:cNvSpPr>
              <a:spLocks noChangeShapeType="1"/>
            </p:cNvSpPr>
            <p:nvPr/>
          </p:nvSpPr>
          <p:spPr bwMode="auto">
            <a:xfrm flipH="1">
              <a:off x="6078538" y="1574800"/>
              <a:ext cx="31750" cy="158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57" name="Line 33"/>
            <p:cNvSpPr>
              <a:spLocks noChangeShapeType="1"/>
            </p:cNvSpPr>
            <p:nvPr/>
          </p:nvSpPr>
          <p:spPr bwMode="auto">
            <a:xfrm flipH="1">
              <a:off x="6076950" y="1504950"/>
              <a:ext cx="63500" cy="158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58" name="Line 34"/>
            <p:cNvSpPr>
              <a:spLocks noChangeShapeType="1"/>
            </p:cNvSpPr>
            <p:nvPr/>
          </p:nvSpPr>
          <p:spPr bwMode="auto">
            <a:xfrm flipH="1">
              <a:off x="6076950" y="3206750"/>
              <a:ext cx="63500" cy="158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59" name="Line 35"/>
            <p:cNvSpPr>
              <a:spLocks noChangeShapeType="1"/>
            </p:cNvSpPr>
            <p:nvPr/>
          </p:nvSpPr>
          <p:spPr bwMode="auto">
            <a:xfrm flipH="1">
              <a:off x="6078538" y="3271838"/>
              <a:ext cx="31750" cy="158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60" name="Line 36"/>
            <p:cNvSpPr>
              <a:spLocks noChangeShapeType="1"/>
            </p:cNvSpPr>
            <p:nvPr/>
          </p:nvSpPr>
          <p:spPr bwMode="auto">
            <a:xfrm flipH="1">
              <a:off x="6078538" y="3340100"/>
              <a:ext cx="31750" cy="158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61" name="Line 37"/>
            <p:cNvSpPr>
              <a:spLocks noChangeShapeType="1"/>
            </p:cNvSpPr>
            <p:nvPr/>
          </p:nvSpPr>
          <p:spPr bwMode="auto">
            <a:xfrm flipH="1">
              <a:off x="6076950" y="1504950"/>
              <a:ext cx="63500" cy="158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62" name="Line 38"/>
            <p:cNvSpPr>
              <a:spLocks noChangeShapeType="1"/>
            </p:cNvSpPr>
            <p:nvPr/>
          </p:nvSpPr>
          <p:spPr bwMode="auto">
            <a:xfrm flipH="1">
              <a:off x="6078538" y="1438275"/>
              <a:ext cx="31750" cy="158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63" name="Rectangle 39"/>
            <p:cNvSpPr>
              <a:spLocks noChangeArrowheads="1"/>
            </p:cNvSpPr>
            <p:nvPr/>
          </p:nvSpPr>
          <p:spPr bwMode="auto">
            <a:xfrm>
              <a:off x="5807075" y="3216275"/>
              <a:ext cx="47625" cy="174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64" name="Freeform 40"/>
            <p:cNvSpPr>
              <a:spLocks/>
            </p:cNvSpPr>
            <p:nvPr/>
          </p:nvSpPr>
          <p:spPr bwMode="auto">
            <a:xfrm>
              <a:off x="5861050" y="3144838"/>
              <a:ext cx="79375" cy="120650"/>
            </a:xfrm>
            <a:custGeom>
              <a:avLst/>
              <a:gdLst/>
              <a:ahLst/>
              <a:cxnLst>
                <a:cxn ang="0">
                  <a:pos x="45" y="76"/>
                </a:cxn>
                <a:cxn ang="0">
                  <a:pos x="0" y="76"/>
                </a:cxn>
                <a:cxn ang="0">
                  <a:pos x="0" y="75"/>
                </a:cxn>
                <a:cxn ang="0">
                  <a:pos x="11" y="64"/>
                </a:cxn>
                <a:cxn ang="0">
                  <a:pos x="19" y="55"/>
                </a:cxn>
                <a:cxn ang="0">
                  <a:pos x="24" y="47"/>
                </a:cxn>
                <a:cxn ang="0">
                  <a:pos x="27" y="42"/>
                </a:cxn>
                <a:cxn ang="0">
                  <a:pos x="30" y="34"/>
                </a:cxn>
                <a:cxn ang="0">
                  <a:pos x="31" y="26"/>
                </a:cxn>
                <a:cxn ang="0">
                  <a:pos x="30" y="22"/>
                </a:cxn>
                <a:cxn ang="0">
                  <a:pos x="29" y="19"/>
                </a:cxn>
                <a:cxn ang="0">
                  <a:pos x="27" y="16"/>
                </a:cxn>
                <a:cxn ang="0">
                  <a:pos x="25" y="14"/>
                </a:cxn>
                <a:cxn ang="0">
                  <a:pos x="22" y="13"/>
                </a:cxn>
                <a:cxn ang="0">
                  <a:pos x="14" y="13"/>
                </a:cxn>
                <a:cxn ang="0">
                  <a:pos x="10" y="15"/>
                </a:cxn>
                <a:cxn ang="0">
                  <a:pos x="7" y="17"/>
                </a:cxn>
                <a:cxn ang="0">
                  <a:pos x="4" y="21"/>
                </a:cxn>
                <a:cxn ang="0">
                  <a:pos x="1" y="21"/>
                </a:cxn>
                <a:cxn ang="0">
                  <a:pos x="6" y="12"/>
                </a:cxn>
                <a:cxn ang="0">
                  <a:pos x="11" y="5"/>
                </a:cxn>
                <a:cxn ang="0">
                  <a:pos x="16" y="2"/>
                </a:cxn>
                <a:cxn ang="0">
                  <a:pos x="21" y="1"/>
                </a:cxn>
                <a:cxn ang="0">
                  <a:pos x="25" y="0"/>
                </a:cxn>
                <a:cxn ang="0">
                  <a:pos x="28" y="0"/>
                </a:cxn>
                <a:cxn ang="0">
                  <a:pos x="32" y="1"/>
                </a:cxn>
                <a:cxn ang="0">
                  <a:pos x="35" y="3"/>
                </a:cxn>
                <a:cxn ang="0">
                  <a:pos x="39" y="5"/>
                </a:cxn>
                <a:cxn ang="0">
                  <a:pos x="44" y="10"/>
                </a:cxn>
                <a:cxn ang="0">
                  <a:pos x="45" y="13"/>
                </a:cxn>
                <a:cxn ang="0">
                  <a:pos x="46" y="16"/>
                </a:cxn>
                <a:cxn ang="0">
                  <a:pos x="46" y="24"/>
                </a:cxn>
                <a:cxn ang="0">
                  <a:pos x="45" y="29"/>
                </a:cxn>
                <a:cxn ang="0">
                  <a:pos x="43" y="34"/>
                </a:cxn>
                <a:cxn ang="0">
                  <a:pos x="38" y="41"/>
                </a:cxn>
                <a:cxn ang="0">
                  <a:pos x="29" y="51"/>
                </a:cxn>
                <a:cxn ang="0">
                  <a:pos x="18" y="62"/>
                </a:cxn>
                <a:cxn ang="0">
                  <a:pos x="41" y="62"/>
                </a:cxn>
                <a:cxn ang="0">
                  <a:pos x="45" y="60"/>
                </a:cxn>
                <a:cxn ang="0">
                  <a:pos x="46" y="58"/>
                </a:cxn>
                <a:cxn ang="0">
                  <a:pos x="48" y="55"/>
                </a:cxn>
                <a:cxn ang="0">
                  <a:pos x="50" y="55"/>
                </a:cxn>
                <a:cxn ang="0">
                  <a:pos x="45" y="76"/>
                </a:cxn>
              </a:cxnLst>
              <a:rect l="0" t="0" r="r" b="b"/>
              <a:pathLst>
                <a:path w="50" h="76">
                  <a:moveTo>
                    <a:pt x="45" y="76"/>
                  </a:moveTo>
                  <a:lnTo>
                    <a:pt x="0" y="76"/>
                  </a:lnTo>
                  <a:lnTo>
                    <a:pt x="0" y="75"/>
                  </a:lnTo>
                  <a:lnTo>
                    <a:pt x="11" y="64"/>
                  </a:lnTo>
                  <a:lnTo>
                    <a:pt x="19" y="55"/>
                  </a:lnTo>
                  <a:lnTo>
                    <a:pt x="24" y="47"/>
                  </a:lnTo>
                  <a:lnTo>
                    <a:pt x="27" y="42"/>
                  </a:lnTo>
                  <a:lnTo>
                    <a:pt x="30" y="34"/>
                  </a:lnTo>
                  <a:lnTo>
                    <a:pt x="31" y="26"/>
                  </a:lnTo>
                  <a:lnTo>
                    <a:pt x="30" y="22"/>
                  </a:lnTo>
                  <a:lnTo>
                    <a:pt x="29" y="19"/>
                  </a:lnTo>
                  <a:lnTo>
                    <a:pt x="27" y="16"/>
                  </a:lnTo>
                  <a:lnTo>
                    <a:pt x="25" y="14"/>
                  </a:lnTo>
                  <a:lnTo>
                    <a:pt x="22" y="13"/>
                  </a:lnTo>
                  <a:lnTo>
                    <a:pt x="14" y="13"/>
                  </a:lnTo>
                  <a:lnTo>
                    <a:pt x="10" y="15"/>
                  </a:lnTo>
                  <a:lnTo>
                    <a:pt x="7" y="17"/>
                  </a:lnTo>
                  <a:lnTo>
                    <a:pt x="4" y="21"/>
                  </a:lnTo>
                  <a:lnTo>
                    <a:pt x="1" y="21"/>
                  </a:lnTo>
                  <a:lnTo>
                    <a:pt x="6" y="12"/>
                  </a:lnTo>
                  <a:lnTo>
                    <a:pt x="11" y="5"/>
                  </a:lnTo>
                  <a:lnTo>
                    <a:pt x="16" y="2"/>
                  </a:lnTo>
                  <a:lnTo>
                    <a:pt x="21" y="1"/>
                  </a:lnTo>
                  <a:lnTo>
                    <a:pt x="25" y="0"/>
                  </a:lnTo>
                  <a:lnTo>
                    <a:pt x="28" y="0"/>
                  </a:lnTo>
                  <a:lnTo>
                    <a:pt x="32" y="1"/>
                  </a:lnTo>
                  <a:lnTo>
                    <a:pt x="35" y="3"/>
                  </a:lnTo>
                  <a:lnTo>
                    <a:pt x="39" y="5"/>
                  </a:lnTo>
                  <a:lnTo>
                    <a:pt x="44" y="10"/>
                  </a:lnTo>
                  <a:lnTo>
                    <a:pt x="45" y="13"/>
                  </a:lnTo>
                  <a:lnTo>
                    <a:pt x="46" y="16"/>
                  </a:lnTo>
                  <a:lnTo>
                    <a:pt x="46" y="24"/>
                  </a:lnTo>
                  <a:lnTo>
                    <a:pt x="45" y="29"/>
                  </a:lnTo>
                  <a:lnTo>
                    <a:pt x="43" y="34"/>
                  </a:lnTo>
                  <a:lnTo>
                    <a:pt x="38" y="41"/>
                  </a:lnTo>
                  <a:lnTo>
                    <a:pt x="29" y="51"/>
                  </a:lnTo>
                  <a:lnTo>
                    <a:pt x="18" y="62"/>
                  </a:lnTo>
                  <a:lnTo>
                    <a:pt x="41" y="62"/>
                  </a:lnTo>
                  <a:lnTo>
                    <a:pt x="45" y="60"/>
                  </a:lnTo>
                  <a:lnTo>
                    <a:pt x="46" y="58"/>
                  </a:lnTo>
                  <a:lnTo>
                    <a:pt x="48" y="55"/>
                  </a:lnTo>
                  <a:lnTo>
                    <a:pt x="50" y="55"/>
                  </a:lnTo>
                  <a:lnTo>
                    <a:pt x="45" y="7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65" name="Freeform 41"/>
            <p:cNvSpPr>
              <a:spLocks noEditPoints="1"/>
            </p:cNvSpPr>
            <p:nvPr/>
          </p:nvSpPr>
          <p:spPr bwMode="auto">
            <a:xfrm>
              <a:off x="5954713" y="3144838"/>
              <a:ext cx="74613" cy="122238"/>
            </a:xfrm>
            <a:custGeom>
              <a:avLst/>
              <a:gdLst/>
              <a:ahLst/>
              <a:cxnLst>
                <a:cxn ang="0">
                  <a:pos x="47" y="39"/>
                </a:cxn>
                <a:cxn ang="0">
                  <a:pos x="46" y="49"/>
                </a:cxn>
                <a:cxn ang="0">
                  <a:pos x="45" y="60"/>
                </a:cxn>
                <a:cxn ang="0">
                  <a:pos x="44" y="64"/>
                </a:cxn>
                <a:cxn ang="0">
                  <a:pos x="40" y="69"/>
                </a:cxn>
                <a:cxn ang="0">
                  <a:pos x="36" y="72"/>
                </a:cxn>
                <a:cxn ang="0">
                  <a:pos x="33" y="75"/>
                </a:cxn>
                <a:cxn ang="0">
                  <a:pos x="31" y="76"/>
                </a:cxn>
                <a:cxn ang="0">
                  <a:pos x="28" y="77"/>
                </a:cxn>
                <a:cxn ang="0">
                  <a:pos x="19" y="77"/>
                </a:cxn>
                <a:cxn ang="0">
                  <a:pos x="17" y="76"/>
                </a:cxn>
                <a:cxn ang="0">
                  <a:pos x="14" y="75"/>
                </a:cxn>
                <a:cxn ang="0">
                  <a:pos x="11" y="71"/>
                </a:cxn>
                <a:cxn ang="0">
                  <a:pos x="7" y="67"/>
                </a:cxn>
                <a:cxn ang="0">
                  <a:pos x="3" y="61"/>
                </a:cxn>
                <a:cxn ang="0">
                  <a:pos x="2" y="58"/>
                </a:cxn>
                <a:cxn ang="0">
                  <a:pos x="0" y="40"/>
                </a:cxn>
                <a:cxn ang="0">
                  <a:pos x="1" y="28"/>
                </a:cxn>
                <a:cxn ang="0">
                  <a:pos x="3" y="17"/>
                </a:cxn>
                <a:cxn ang="0">
                  <a:pos x="7" y="10"/>
                </a:cxn>
                <a:cxn ang="0">
                  <a:pos x="9" y="7"/>
                </a:cxn>
                <a:cxn ang="0">
                  <a:pos x="18" y="1"/>
                </a:cxn>
                <a:cxn ang="0">
                  <a:pos x="20" y="0"/>
                </a:cxn>
                <a:cxn ang="0">
                  <a:pos x="27" y="0"/>
                </a:cxn>
                <a:cxn ang="0">
                  <a:pos x="30" y="1"/>
                </a:cxn>
                <a:cxn ang="0">
                  <a:pos x="39" y="7"/>
                </a:cxn>
                <a:cxn ang="0">
                  <a:pos x="41" y="10"/>
                </a:cxn>
                <a:cxn ang="0">
                  <a:pos x="43" y="13"/>
                </a:cxn>
                <a:cxn ang="0">
                  <a:pos x="45" y="16"/>
                </a:cxn>
                <a:cxn ang="0">
                  <a:pos x="46" y="27"/>
                </a:cxn>
                <a:cxn ang="0">
                  <a:pos x="47" y="39"/>
                </a:cxn>
                <a:cxn ang="0">
                  <a:pos x="31" y="39"/>
                </a:cxn>
                <a:cxn ang="0">
                  <a:pos x="31" y="12"/>
                </a:cxn>
                <a:cxn ang="0">
                  <a:pos x="30" y="10"/>
                </a:cxn>
                <a:cxn ang="0">
                  <a:pos x="28" y="6"/>
                </a:cxn>
                <a:cxn ang="0">
                  <a:pos x="27" y="5"/>
                </a:cxn>
                <a:cxn ang="0">
                  <a:pos x="25" y="4"/>
                </a:cxn>
                <a:cxn ang="0">
                  <a:pos x="21" y="4"/>
                </a:cxn>
                <a:cxn ang="0">
                  <a:pos x="19" y="5"/>
                </a:cxn>
                <a:cxn ang="0">
                  <a:pos x="18" y="9"/>
                </a:cxn>
                <a:cxn ang="0">
                  <a:pos x="18" y="12"/>
                </a:cxn>
                <a:cxn ang="0">
                  <a:pos x="17" y="17"/>
                </a:cxn>
                <a:cxn ang="0">
                  <a:pos x="17" y="59"/>
                </a:cxn>
                <a:cxn ang="0">
                  <a:pos x="18" y="67"/>
                </a:cxn>
                <a:cxn ang="0">
                  <a:pos x="18" y="69"/>
                </a:cxn>
                <a:cxn ang="0">
                  <a:pos x="19" y="71"/>
                </a:cxn>
                <a:cxn ang="0">
                  <a:pos x="20" y="73"/>
                </a:cxn>
                <a:cxn ang="0">
                  <a:pos x="22" y="74"/>
                </a:cxn>
                <a:cxn ang="0">
                  <a:pos x="24" y="74"/>
                </a:cxn>
                <a:cxn ang="0">
                  <a:pos x="26" y="73"/>
                </a:cxn>
                <a:cxn ang="0">
                  <a:pos x="31" y="68"/>
                </a:cxn>
                <a:cxn ang="0">
                  <a:pos x="31" y="62"/>
                </a:cxn>
                <a:cxn ang="0">
                  <a:pos x="31" y="39"/>
                </a:cxn>
              </a:cxnLst>
              <a:rect l="0" t="0" r="r" b="b"/>
              <a:pathLst>
                <a:path w="47" h="77">
                  <a:moveTo>
                    <a:pt x="47" y="39"/>
                  </a:moveTo>
                  <a:lnTo>
                    <a:pt x="46" y="49"/>
                  </a:lnTo>
                  <a:lnTo>
                    <a:pt x="45" y="60"/>
                  </a:lnTo>
                  <a:lnTo>
                    <a:pt x="44" y="64"/>
                  </a:lnTo>
                  <a:lnTo>
                    <a:pt x="40" y="69"/>
                  </a:lnTo>
                  <a:lnTo>
                    <a:pt x="36" y="72"/>
                  </a:lnTo>
                  <a:lnTo>
                    <a:pt x="33" y="75"/>
                  </a:lnTo>
                  <a:lnTo>
                    <a:pt x="31" y="76"/>
                  </a:lnTo>
                  <a:lnTo>
                    <a:pt x="28" y="77"/>
                  </a:lnTo>
                  <a:lnTo>
                    <a:pt x="19" y="77"/>
                  </a:lnTo>
                  <a:lnTo>
                    <a:pt x="17" y="76"/>
                  </a:lnTo>
                  <a:lnTo>
                    <a:pt x="14" y="75"/>
                  </a:lnTo>
                  <a:lnTo>
                    <a:pt x="11" y="71"/>
                  </a:lnTo>
                  <a:lnTo>
                    <a:pt x="7" y="67"/>
                  </a:lnTo>
                  <a:lnTo>
                    <a:pt x="3" y="61"/>
                  </a:lnTo>
                  <a:lnTo>
                    <a:pt x="2" y="58"/>
                  </a:lnTo>
                  <a:lnTo>
                    <a:pt x="0" y="40"/>
                  </a:lnTo>
                  <a:lnTo>
                    <a:pt x="1" y="28"/>
                  </a:lnTo>
                  <a:lnTo>
                    <a:pt x="3" y="17"/>
                  </a:lnTo>
                  <a:lnTo>
                    <a:pt x="7" y="10"/>
                  </a:lnTo>
                  <a:lnTo>
                    <a:pt x="9" y="7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9" y="7"/>
                  </a:lnTo>
                  <a:lnTo>
                    <a:pt x="41" y="10"/>
                  </a:lnTo>
                  <a:lnTo>
                    <a:pt x="43" y="13"/>
                  </a:lnTo>
                  <a:lnTo>
                    <a:pt x="45" y="16"/>
                  </a:lnTo>
                  <a:lnTo>
                    <a:pt x="46" y="27"/>
                  </a:lnTo>
                  <a:lnTo>
                    <a:pt x="47" y="39"/>
                  </a:lnTo>
                  <a:close/>
                  <a:moveTo>
                    <a:pt x="31" y="39"/>
                  </a:moveTo>
                  <a:lnTo>
                    <a:pt x="31" y="12"/>
                  </a:lnTo>
                  <a:lnTo>
                    <a:pt x="30" y="10"/>
                  </a:lnTo>
                  <a:lnTo>
                    <a:pt x="28" y="6"/>
                  </a:lnTo>
                  <a:lnTo>
                    <a:pt x="27" y="5"/>
                  </a:lnTo>
                  <a:lnTo>
                    <a:pt x="25" y="4"/>
                  </a:lnTo>
                  <a:lnTo>
                    <a:pt x="21" y="4"/>
                  </a:lnTo>
                  <a:lnTo>
                    <a:pt x="19" y="5"/>
                  </a:lnTo>
                  <a:lnTo>
                    <a:pt x="18" y="9"/>
                  </a:lnTo>
                  <a:lnTo>
                    <a:pt x="18" y="12"/>
                  </a:lnTo>
                  <a:lnTo>
                    <a:pt x="17" y="17"/>
                  </a:lnTo>
                  <a:lnTo>
                    <a:pt x="17" y="59"/>
                  </a:lnTo>
                  <a:lnTo>
                    <a:pt x="18" y="67"/>
                  </a:lnTo>
                  <a:lnTo>
                    <a:pt x="18" y="69"/>
                  </a:lnTo>
                  <a:lnTo>
                    <a:pt x="19" y="71"/>
                  </a:lnTo>
                  <a:lnTo>
                    <a:pt x="20" y="73"/>
                  </a:lnTo>
                  <a:lnTo>
                    <a:pt x="22" y="74"/>
                  </a:lnTo>
                  <a:lnTo>
                    <a:pt x="24" y="74"/>
                  </a:lnTo>
                  <a:lnTo>
                    <a:pt x="26" y="73"/>
                  </a:lnTo>
                  <a:lnTo>
                    <a:pt x="31" y="68"/>
                  </a:lnTo>
                  <a:lnTo>
                    <a:pt x="31" y="62"/>
                  </a:lnTo>
                  <a:lnTo>
                    <a:pt x="31" y="3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66" name="Rectangle 42"/>
            <p:cNvSpPr>
              <a:spLocks noChangeArrowheads="1"/>
            </p:cNvSpPr>
            <p:nvPr/>
          </p:nvSpPr>
          <p:spPr bwMode="auto">
            <a:xfrm>
              <a:off x="5807075" y="2874963"/>
              <a:ext cx="47625" cy="174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67" name="Freeform 43"/>
            <p:cNvSpPr>
              <a:spLocks/>
            </p:cNvSpPr>
            <p:nvPr/>
          </p:nvSpPr>
          <p:spPr bwMode="auto">
            <a:xfrm>
              <a:off x="5872163" y="2803525"/>
              <a:ext cx="61913" cy="120650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69"/>
                </a:cxn>
                <a:cxn ang="0">
                  <a:pos x="30" y="71"/>
                </a:cxn>
                <a:cxn ang="0">
                  <a:pos x="32" y="72"/>
                </a:cxn>
                <a:cxn ang="0">
                  <a:pos x="33" y="73"/>
                </a:cxn>
                <a:cxn ang="0">
                  <a:pos x="35" y="74"/>
                </a:cxn>
                <a:cxn ang="0">
                  <a:pos x="39" y="74"/>
                </a:cxn>
                <a:cxn ang="0">
                  <a:pos x="39" y="76"/>
                </a:cxn>
                <a:cxn ang="0">
                  <a:pos x="0" y="76"/>
                </a:cxn>
                <a:cxn ang="0">
                  <a:pos x="0" y="74"/>
                </a:cxn>
                <a:cxn ang="0">
                  <a:pos x="5" y="74"/>
                </a:cxn>
                <a:cxn ang="0">
                  <a:pos x="9" y="72"/>
                </a:cxn>
                <a:cxn ang="0">
                  <a:pos x="10" y="71"/>
                </a:cxn>
                <a:cxn ang="0">
                  <a:pos x="11" y="71"/>
                </a:cxn>
                <a:cxn ang="0">
                  <a:pos x="11" y="70"/>
                </a:cxn>
                <a:cxn ang="0">
                  <a:pos x="12" y="69"/>
                </a:cxn>
                <a:cxn ang="0">
                  <a:pos x="12" y="15"/>
                </a:cxn>
                <a:cxn ang="0">
                  <a:pos x="11" y="15"/>
                </a:cxn>
                <a:cxn ang="0">
                  <a:pos x="10" y="14"/>
                </a:cxn>
                <a:cxn ang="0">
                  <a:pos x="9" y="14"/>
                </a:cxn>
                <a:cxn ang="0">
                  <a:pos x="8" y="13"/>
                </a:cxn>
                <a:cxn ang="0">
                  <a:pos x="6" y="13"/>
                </a:cxn>
                <a:cxn ang="0">
                  <a:pos x="2" y="15"/>
                </a:cxn>
                <a:cxn ang="0">
                  <a:pos x="0" y="13"/>
                </a:cxn>
                <a:cxn ang="0">
                  <a:pos x="27" y="0"/>
                </a:cxn>
                <a:cxn ang="0">
                  <a:pos x="28" y="0"/>
                </a:cxn>
              </a:cxnLst>
              <a:rect l="0" t="0" r="r" b="b"/>
              <a:pathLst>
                <a:path w="39" h="76">
                  <a:moveTo>
                    <a:pt x="28" y="0"/>
                  </a:moveTo>
                  <a:lnTo>
                    <a:pt x="28" y="69"/>
                  </a:lnTo>
                  <a:lnTo>
                    <a:pt x="30" y="71"/>
                  </a:lnTo>
                  <a:lnTo>
                    <a:pt x="32" y="72"/>
                  </a:lnTo>
                  <a:lnTo>
                    <a:pt x="33" y="73"/>
                  </a:lnTo>
                  <a:lnTo>
                    <a:pt x="35" y="74"/>
                  </a:lnTo>
                  <a:lnTo>
                    <a:pt x="39" y="74"/>
                  </a:lnTo>
                  <a:lnTo>
                    <a:pt x="39" y="76"/>
                  </a:lnTo>
                  <a:lnTo>
                    <a:pt x="0" y="76"/>
                  </a:lnTo>
                  <a:lnTo>
                    <a:pt x="0" y="74"/>
                  </a:lnTo>
                  <a:lnTo>
                    <a:pt x="5" y="74"/>
                  </a:lnTo>
                  <a:lnTo>
                    <a:pt x="9" y="72"/>
                  </a:lnTo>
                  <a:lnTo>
                    <a:pt x="10" y="71"/>
                  </a:lnTo>
                  <a:lnTo>
                    <a:pt x="11" y="71"/>
                  </a:lnTo>
                  <a:lnTo>
                    <a:pt x="11" y="70"/>
                  </a:lnTo>
                  <a:lnTo>
                    <a:pt x="12" y="69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27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68" name="Freeform 44"/>
            <p:cNvSpPr>
              <a:spLocks/>
            </p:cNvSpPr>
            <p:nvPr/>
          </p:nvSpPr>
          <p:spPr bwMode="auto">
            <a:xfrm>
              <a:off x="5954713" y="2805113"/>
              <a:ext cx="74613" cy="1206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47" y="0"/>
                </a:cxn>
                <a:cxn ang="0">
                  <a:pos x="42" y="14"/>
                </a:cxn>
                <a:cxn ang="0">
                  <a:pos x="13" y="14"/>
                </a:cxn>
                <a:cxn ang="0">
                  <a:pos x="9" y="21"/>
                </a:cxn>
                <a:cxn ang="0">
                  <a:pos x="21" y="22"/>
                </a:cxn>
                <a:cxn ang="0">
                  <a:pos x="31" y="26"/>
                </a:cxn>
                <a:cxn ang="0">
                  <a:pos x="40" y="31"/>
                </a:cxn>
                <a:cxn ang="0">
                  <a:pos x="45" y="36"/>
                </a:cxn>
                <a:cxn ang="0">
                  <a:pos x="47" y="42"/>
                </a:cxn>
                <a:cxn ang="0">
                  <a:pos x="47" y="54"/>
                </a:cxn>
                <a:cxn ang="0">
                  <a:pos x="46" y="59"/>
                </a:cxn>
                <a:cxn ang="0">
                  <a:pos x="45" y="63"/>
                </a:cxn>
                <a:cxn ang="0">
                  <a:pos x="43" y="66"/>
                </a:cxn>
                <a:cxn ang="0">
                  <a:pos x="40" y="69"/>
                </a:cxn>
                <a:cxn ang="0">
                  <a:pos x="37" y="71"/>
                </a:cxn>
                <a:cxn ang="0">
                  <a:pos x="33" y="73"/>
                </a:cxn>
                <a:cxn ang="0">
                  <a:pos x="25" y="75"/>
                </a:cxn>
                <a:cxn ang="0">
                  <a:pos x="18" y="76"/>
                </a:cxn>
                <a:cxn ang="0">
                  <a:pos x="10" y="76"/>
                </a:cxn>
                <a:cxn ang="0">
                  <a:pos x="6" y="75"/>
                </a:cxn>
                <a:cxn ang="0">
                  <a:pos x="3" y="73"/>
                </a:cxn>
                <a:cxn ang="0">
                  <a:pos x="1" y="71"/>
                </a:cxn>
                <a:cxn ang="0">
                  <a:pos x="0" y="69"/>
                </a:cxn>
                <a:cxn ang="0">
                  <a:pos x="0" y="65"/>
                </a:cxn>
                <a:cxn ang="0">
                  <a:pos x="4" y="61"/>
                </a:cxn>
                <a:cxn ang="0">
                  <a:pos x="6" y="60"/>
                </a:cxn>
                <a:cxn ang="0">
                  <a:pos x="7" y="60"/>
                </a:cxn>
                <a:cxn ang="0">
                  <a:pos x="11" y="62"/>
                </a:cxn>
                <a:cxn ang="0">
                  <a:pos x="12" y="62"/>
                </a:cxn>
                <a:cxn ang="0">
                  <a:pos x="15" y="65"/>
                </a:cxn>
                <a:cxn ang="0">
                  <a:pos x="18" y="67"/>
                </a:cxn>
                <a:cxn ang="0">
                  <a:pos x="19" y="69"/>
                </a:cxn>
                <a:cxn ang="0">
                  <a:pos x="21" y="70"/>
                </a:cxn>
                <a:cxn ang="0">
                  <a:pos x="23" y="70"/>
                </a:cxn>
                <a:cxn ang="0">
                  <a:pos x="24" y="71"/>
                </a:cxn>
                <a:cxn ang="0">
                  <a:pos x="30" y="71"/>
                </a:cxn>
                <a:cxn ang="0">
                  <a:pos x="33" y="70"/>
                </a:cxn>
                <a:cxn ang="0">
                  <a:pos x="35" y="68"/>
                </a:cxn>
                <a:cxn ang="0">
                  <a:pos x="37" y="65"/>
                </a:cxn>
                <a:cxn ang="0">
                  <a:pos x="38" y="63"/>
                </a:cxn>
                <a:cxn ang="0">
                  <a:pos x="39" y="59"/>
                </a:cxn>
                <a:cxn ang="0">
                  <a:pos x="38" y="54"/>
                </a:cxn>
                <a:cxn ang="0">
                  <a:pos x="34" y="48"/>
                </a:cxn>
                <a:cxn ang="0">
                  <a:pos x="29" y="43"/>
                </a:cxn>
                <a:cxn ang="0">
                  <a:pos x="18" y="39"/>
                </a:cxn>
                <a:cxn ang="0">
                  <a:pos x="4" y="37"/>
                </a:cxn>
                <a:cxn ang="0">
                  <a:pos x="0" y="37"/>
                </a:cxn>
                <a:cxn ang="0">
                  <a:pos x="14" y="0"/>
                </a:cxn>
              </a:cxnLst>
              <a:rect l="0" t="0" r="r" b="b"/>
              <a:pathLst>
                <a:path w="47" h="76">
                  <a:moveTo>
                    <a:pt x="14" y="0"/>
                  </a:moveTo>
                  <a:lnTo>
                    <a:pt x="47" y="0"/>
                  </a:lnTo>
                  <a:lnTo>
                    <a:pt x="42" y="14"/>
                  </a:lnTo>
                  <a:lnTo>
                    <a:pt x="13" y="14"/>
                  </a:lnTo>
                  <a:lnTo>
                    <a:pt x="9" y="21"/>
                  </a:lnTo>
                  <a:lnTo>
                    <a:pt x="21" y="22"/>
                  </a:lnTo>
                  <a:lnTo>
                    <a:pt x="31" y="26"/>
                  </a:lnTo>
                  <a:lnTo>
                    <a:pt x="40" y="31"/>
                  </a:lnTo>
                  <a:lnTo>
                    <a:pt x="45" y="36"/>
                  </a:lnTo>
                  <a:lnTo>
                    <a:pt x="47" y="42"/>
                  </a:lnTo>
                  <a:lnTo>
                    <a:pt x="47" y="54"/>
                  </a:lnTo>
                  <a:lnTo>
                    <a:pt x="46" y="59"/>
                  </a:lnTo>
                  <a:lnTo>
                    <a:pt x="45" y="63"/>
                  </a:lnTo>
                  <a:lnTo>
                    <a:pt x="43" y="66"/>
                  </a:lnTo>
                  <a:lnTo>
                    <a:pt x="40" y="69"/>
                  </a:lnTo>
                  <a:lnTo>
                    <a:pt x="37" y="71"/>
                  </a:lnTo>
                  <a:lnTo>
                    <a:pt x="33" y="73"/>
                  </a:lnTo>
                  <a:lnTo>
                    <a:pt x="25" y="75"/>
                  </a:lnTo>
                  <a:lnTo>
                    <a:pt x="18" y="76"/>
                  </a:lnTo>
                  <a:lnTo>
                    <a:pt x="10" y="76"/>
                  </a:lnTo>
                  <a:lnTo>
                    <a:pt x="6" y="75"/>
                  </a:lnTo>
                  <a:lnTo>
                    <a:pt x="3" y="73"/>
                  </a:lnTo>
                  <a:lnTo>
                    <a:pt x="1" y="71"/>
                  </a:lnTo>
                  <a:lnTo>
                    <a:pt x="0" y="69"/>
                  </a:lnTo>
                  <a:lnTo>
                    <a:pt x="0" y="65"/>
                  </a:lnTo>
                  <a:lnTo>
                    <a:pt x="4" y="61"/>
                  </a:lnTo>
                  <a:lnTo>
                    <a:pt x="6" y="60"/>
                  </a:lnTo>
                  <a:lnTo>
                    <a:pt x="7" y="60"/>
                  </a:lnTo>
                  <a:lnTo>
                    <a:pt x="11" y="62"/>
                  </a:lnTo>
                  <a:lnTo>
                    <a:pt x="12" y="62"/>
                  </a:lnTo>
                  <a:lnTo>
                    <a:pt x="15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21" y="70"/>
                  </a:lnTo>
                  <a:lnTo>
                    <a:pt x="23" y="70"/>
                  </a:lnTo>
                  <a:lnTo>
                    <a:pt x="24" y="71"/>
                  </a:lnTo>
                  <a:lnTo>
                    <a:pt x="30" y="71"/>
                  </a:lnTo>
                  <a:lnTo>
                    <a:pt x="33" y="70"/>
                  </a:lnTo>
                  <a:lnTo>
                    <a:pt x="35" y="68"/>
                  </a:lnTo>
                  <a:lnTo>
                    <a:pt x="37" y="65"/>
                  </a:lnTo>
                  <a:lnTo>
                    <a:pt x="38" y="63"/>
                  </a:lnTo>
                  <a:lnTo>
                    <a:pt x="39" y="59"/>
                  </a:lnTo>
                  <a:lnTo>
                    <a:pt x="38" y="54"/>
                  </a:lnTo>
                  <a:lnTo>
                    <a:pt x="34" y="48"/>
                  </a:lnTo>
                  <a:lnTo>
                    <a:pt x="29" y="43"/>
                  </a:lnTo>
                  <a:lnTo>
                    <a:pt x="18" y="39"/>
                  </a:lnTo>
                  <a:lnTo>
                    <a:pt x="4" y="37"/>
                  </a:lnTo>
                  <a:lnTo>
                    <a:pt x="0" y="37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69" name="Rectangle 45"/>
            <p:cNvSpPr>
              <a:spLocks noChangeArrowheads="1"/>
            </p:cNvSpPr>
            <p:nvPr/>
          </p:nvSpPr>
          <p:spPr bwMode="auto">
            <a:xfrm>
              <a:off x="5807075" y="2536825"/>
              <a:ext cx="47625" cy="1587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70" name="Freeform 46"/>
            <p:cNvSpPr>
              <a:spLocks/>
            </p:cNvSpPr>
            <p:nvPr/>
          </p:nvSpPr>
          <p:spPr bwMode="auto">
            <a:xfrm>
              <a:off x="5872163" y="2463800"/>
              <a:ext cx="61913" cy="122238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70"/>
                </a:cxn>
                <a:cxn ang="0">
                  <a:pos x="30" y="72"/>
                </a:cxn>
                <a:cxn ang="0">
                  <a:pos x="32" y="73"/>
                </a:cxn>
                <a:cxn ang="0">
                  <a:pos x="33" y="74"/>
                </a:cxn>
                <a:cxn ang="0">
                  <a:pos x="35" y="75"/>
                </a:cxn>
                <a:cxn ang="0">
                  <a:pos x="39" y="75"/>
                </a:cxn>
                <a:cxn ang="0">
                  <a:pos x="39" y="77"/>
                </a:cxn>
                <a:cxn ang="0">
                  <a:pos x="0" y="77"/>
                </a:cxn>
                <a:cxn ang="0">
                  <a:pos x="0" y="75"/>
                </a:cxn>
                <a:cxn ang="0">
                  <a:pos x="5" y="75"/>
                </a:cxn>
                <a:cxn ang="0">
                  <a:pos x="9" y="73"/>
                </a:cxn>
                <a:cxn ang="0">
                  <a:pos x="10" y="72"/>
                </a:cxn>
                <a:cxn ang="0">
                  <a:pos x="11" y="72"/>
                </a:cxn>
                <a:cxn ang="0">
                  <a:pos x="11" y="71"/>
                </a:cxn>
                <a:cxn ang="0">
                  <a:pos x="12" y="70"/>
                </a:cxn>
                <a:cxn ang="0">
                  <a:pos x="12" y="16"/>
                </a:cxn>
                <a:cxn ang="0">
                  <a:pos x="11" y="16"/>
                </a:cxn>
                <a:cxn ang="0">
                  <a:pos x="10" y="15"/>
                </a:cxn>
                <a:cxn ang="0">
                  <a:pos x="9" y="15"/>
                </a:cxn>
                <a:cxn ang="0">
                  <a:pos x="8" y="14"/>
                </a:cxn>
                <a:cxn ang="0">
                  <a:pos x="6" y="14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27" y="0"/>
                </a:cxn>
                <a:cxn ang="0">
                  <a:pos x="28" y="0"/>
                </a:cxn>
              </a:cxnLst>
              <a:rect l="0" t="0" r="r" b="b"/>
              <a:pathLst>
                <a:path w="39" h="77">
                  <a:moveTo>
                    <a:pt x="28" y="0"/>
                  </a:moveTo>
                  <a:lnTo>
                    <a:pt x="28" y="70"/>
                  </a:lnTo>
                  <a:lnTo>
                    <a:pt x="30" y="72"/>
                  </a:lnTo>
                  <a:lnTo>
                    <a:pt x="32" y="73"/>
                  </a:lnTo>
                  <a:lnTo>
                    <a:pt x="33" y="74"/>
                  </a:lnTo>
                  <a:lnTo>
                    <a:pt x="35" y="75"/>
                  </a:lnTo>
                  <a:lnTo>
                    <a:pt x="39" y="75"/>
                  </a:lnTo>
                  <a:lnTo>
                    <a:pt x="39" y="77"/>
                  </a:lnTo>
                  <a:lnTo>
                    <a:pt x="0" y="77"/>
                  </a:lnTo>
                  <a:lnTo>
                    <a:pt x="0" y="75"/>
                  </a:lnTo>
                  <a:lnTo>
                    <a:pt x="5" y="75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1" y="72"/>
                  </a:lnTo>
                  <a:lnTo>
                    <a:pt x="11" y="71"/>
                  </a:lnTo>
                  <a:lnTo>
                    <a:pt x="12" y="70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27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71" name="Freeform 47"/>
            <p:cNvSpPr>
              <a:spLocks noEditPoints="1"/>
            </p:cNvSpPr>
            <p:nvPr/>
          </p:nvSpPr>
          <p:spPr bwMode="auto">
            <a:xfrm>
              <a:off x="5954713" y="2463800"/>
              <a:ext cx="74613" cy="123825"/>
            </a:xfrm>
            <a:custGeom>
              <a:avLst/>
              <a:gdLst/>
              <a:ahLst/>
              <a:cxnLst>
                <a:cxn ang="0">
                  <a:pos x="47" y="39"/>
                </a:cxn>
                <a:cxn ang="0">
                  <a:pos x="46" y="50"/>
                </a:cxn>
                <a:cxn ang="0">
                  <a:pos x="45" y="60"/>
                </a:cxn>
                <a:cxn ang="0">
                  <a:pos x="44" y="64"/>
                </a:cxn>
                <a:cxn ang="0">
                  <a:pos x="40" y="70"/>
                </a:cxn>
                <a:cxn ang="0">
                  <a:pos x="36" y="73"/>
                </a:cxn>
                <a:cxn ang="0">
                  <a:pos x="33" y="76"/>
                </a:cxn>
                <a:cxn ang="0">
                  <a:pos x="31" y="77"/>
                </a:cxn>
                <a:cxn ang="0">
                  <a:pos x="28" y="78"/>
                </a:cxn>
                <a:cxn ang="0">
                  <a:pos x="19" y="78"/>
                </a:cxn>
                <a:cxn ang="0">
                  <a:pos x="17" y="77"/>
                </a:cxn>
                <a:cxn ang="0">
                  <a:pos x="14" y="76"/>
                </a:cxn>
                <a:cxn ang="0">
                  <a:pos x="11" y="72"/>
                </a:cxn>
                <a:cxn ang="0">
                  <a:pos x="7" y="67"/>
                </a:cxn>
                <a:cxn ang="0">
                  <a:pos x="3" y="61"/>
                </a:cxn>
                <a:cxn ang="0">
                  <a:pos x="2" y="58"/>
                </a:cxn>
                <a:cxn ang="0">
                  <a:pos x="0" y="40"/>
                </a:cxn>
                <a:cxn ang="0">
                  <a:pos x="1" y="28"/>
                </a:cxn>
                <a:cxn ang="0">
                  <a:pos x="3" y="18"/>
                </a:cxn>
                <a:cxn ang="0">
                  <a:pos x="7" y="10"/>
                </a:cxn>
                <a:cxn ang="0">
                  <a:pos x="9" y="7"/>
                </a:cxn>
                <a:cxn ang="0">
                  <a:pos x="18" y="1"/>
                </a:cxn>
                <a:cxn ang="0">
                  <a:pos x="20" y="0"/>
                </a:cxn>
                <a:cxn ang="0">
                  <a:pos x="27" y="0"/>
                </a:cxn>
                <a:cxn ang="0">
                  <a:pos x="30" y="1"/>
                </a:cxn>
                <a:cxn ang="0">
                  <a:pos x="39" y="7"/>
                </a:cxn>
                <a:cxn ang="0">
                  <a:pos x="41" y="10"/>
                </a:cxn>
                <a:cxn ang="0">
                  <a:pos x="43" y="14"/>
                </a:cxn>
                <a:cxn ang="0">
                  <a:pos x="45" y="17"/>
                </a:cxn>
                <a:cxn ang="0">
                  <a:pos x="46" y="27"/>
                </a:cxn>
                <a:cxn ang="0">
                  <a:pos x="47" y="39"/>
                </a:cxn>
                <a:cxn ang="0">
                  <a:pos x="31" y="39"/>
                </a:cxn>
                <a:cxn ang="0">
                  <a:pos x="31" y="13"/>
                </a:cxn>
                <a:cxn ang="0">
                  <a:pos x="30" y="10"/>
                </a:cxn>
                <a:cxn ang="0">
                  <a:pos x="28" y="6"/>
                </a:cxn>
                <a:cxn ang="0">
                  <a:pos x="27" y="5"/>
                </a:cxn>
                <a:cxn ang="0">
                  <a:pos x="25" y="4"/>
                </a:cxn>
                <a:cxn ang="0">
                  <a:pos x="21" y="4"/>
                </a:cxn>
                <a:cxn ang="0">
                  <a:pos x="19" y="5"/>
                </a:cxn>
                <a:cxn ang="0">
                  <a:pos x="18" y="9"/>
                </a:cxn>
                <a:cxn ang="0">
                  <a:pos x="18" y="12"/>
                </a:cxn>
                <a:cxn ang="0">
                  <a:pos x="17" y="18"/>
                </a:cxn>
                <a:cxn ang="0">
                  <a:pos x="17" y="59"/>
                </a:cxn>
                <a:cxn ang="0">
                  <a:pos x="18" y="67"/>
                </a:cxn>
                <a:cxn ang="0">
                  <a:pos x="18" y="70"/>
                </a:cxn>
                <a:cxn ang="0">
                  <a:pos x="19" y="72"/>
                </a:cxn>
                <a:cxn ang="0">
                  <a:pos x="20" y="74"/>
                </a:cxn>
                <a:cxn ang="0">
                  <a:pos x="22" y="75"/>
                </a:cxn>
                <a:cxn ang="0">
                  <a:pos x="24" y="75"/>
                </a:cxn>
                <a:cxn ang="0">
                  <a:pos x="26" y="74"/>
                </a:cxn>
                <a:cxn ang="0">
                  <a:pos x="31" y="69"/>
                </a:cxn>
                <a:cxn ang="0">
                  <a:pos x="31" y="62"/>
                </a:cxn>
                <a:cxn ang="0">
                  <a:pos x="31" y="39"/>
                </a:cxn>
              </a:cxnLst>
              <a:rect l="0" t="0" r="r" b="b"/>
              <a:pathLst>
                <a:path w="47" h="78">
                  <a:moveTo>
                    <a:pt x="47" y="39"/>
                  </a:moveTo>
                  <a:lnTo>
                    <a:pt x="46" y="50"/>
                  </a:lnTo>
                  <a:lnTo>
                    <a:pt x="45" y="60"/>
                  </a:lnTo>
                  <a:lnTo>
                    <a:pt x="44" y="64"/>
                  </a:lnTo>
                  <a:lnTo>
                    <a:pt x="40" y="70"/>
                  </a:lnTo>
                  <a:lnTo>
                    <a:pt x="36" y="73"/>
                  </a:lnTo>
                  <a:lnTo>
                    <a:pt x="33" y="76"/>
                  </a:lnTo>
                  <a:lnTo>
                    <a:pt x="31" y="77"/>
                  </a:lnTo>
                  <a:lnTo>
                    <a:pt x="28" y="78"/>
                  </a:lnTo>
                  <a:lnTo>
                    <a:pt x="19" y="78"/>
                  </a:lnTo>
                  <a:lnTo>
                    <a:pt x="17" y="77"/>
                  </a:lnTo>
                  <a:lnTo>
                    <a:pt x="14" y="76"/>
                  </a:lnTo>
                  <a:lnTo>
                    <a:pt x="11" y="72"/>
                  </a:lnTo>
                  <a:lnTo>
                    <a:pt x="7" y="67"/>
                  </a:lnTo>
                  <a:lnTo>
                    <a:pt x="3" y="61"/>
                  </a:lnTo>
                  <a:lnTo>
                    <a:pt x="2" y="58"/>
                  </a:lnTo>
                  <a:lnTo>
                    <a:pt x="0" y="40"/>
                  </a:lnTo>
                  <a:lnTo>
                    <a:pt x="1" y="28"/>
                  </a:lnTo>
                  <a:lnTo>
                    <a:pt x="3" y="18"/>
                  </a:lnTo>
                  <a:lnTo>
                    <a:pt x="7" y="10"/>
                  </a:lnTo>
                  <a:lnTo>
                    <a:pt x="9" y="7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9" y="7"/>
                  </a:lnTo>
                  <a:lnTo>
                    <a:pt x="41" y="10"/>
                  </a:lnTo>
                  <a:lnTo>
                    <a:pt x="43" y="14"/>
                  </a:lnTo>
                  <a:lnTo>
                    <a:pt x="45" y="17"/>
                  </a:lnTo>
                  <a:lnTo>
                    <a:pt x="46" y="27"/>
                  </a:lnTo>
                  <a:lnTo>
                    <a:pt x="47" y="39"/>
                  </a:lnTo>
                  <a:close/>
                  <a:moveTo>
                    <a:pt x="31" y="39"/>
                  </a:moveTo>
                  <a:lnTo>
                    <a:pt x="31" y="13"/>
                  </a:lnTo>
                  <a:lnTo>
                    <a:pt x="30" y="10"/>
                  </a:lnTo>
                  <a:lnTo>
                    <a:pt x="28" y="6"/>
                  </a:lnTo>
                  <a:lnTo>
                    <a:pt x="27" y="5"/>
                  </a:lnTo>
                  <a:lnTo>
                    <a:pt x="25" y="4"/>
                  </a:lnTo>
                  <a:lnTo>
                    <a:pt x="21" y="4"/>
                  </a:lnTo>
                  <a:lnTo>
                    <a:pt x="19" y="5"/>
                  </a:lnTo>
                  <a:lnTo>
                    <a:pt x="18" y="9"/>
                  </a:lnTo>
                  <a:lnTo>
                    <a:pt x="18" y="12"/>
                  </a:lnTo>
                  <a:lnTo>
                    <a:pt x="17" y="18"/>
                  </a:lnTo>
                  <a:lnTo>
                    <a:pt x="17" y="59"/>
                  </a:lnTo>
                  <a:lnTo>
                    <a:pt x="18" y="67"/>
                  </a:lnTo>
                  <a:lnTo>
                    <a:pt x="18" y="70"/>
                  </a:lnTo>
                  <a:lnTo>
                    <a:pt x="19" y="72"/>
                  </a:lnTo>
                  <a:lnTo>
                    <a:pt x="20" y="74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4"/>
                  </a:lnTo>
                  <a:lnTo>
                    <a:pt x="31" y="69"/>
                  </a:lnTo>
                  <a:lnTo>
                    <a:pt x="31" y="62"/>
                  </a:lnTo>
                  <a:lnTo>
                    <a:pt x="31" y="3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72" name="Rectangle 48"/>
            <p:cNvSpPr>
              <a:spLocks noChangeArrowheads="1"/>
            </p:cNvSpPr>
            <p:nvPr/>
          </p:nvSpPr>
          <p:spPr bwMode="auto">
            <a:xfrm>
              <a:off x="5895975" y="2195513"/>
              <a:ext cx="47625" cy="174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73" name="Freeform 49"/>
            <p:cNvSpPr>
              <a:spLocks/>
            </p:cNvSpPr>
            <p:nvPr/>
          </p:nvSpPr>
          <p:spPr bwMode="auto">
            <a:xfrm>
              <a:off x="5953125" y="2125663"/>
              <a:ext cx="76200" cy="120650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48" y="0"/>
                </a:cxn>
                <a:cxn ang="0">
                  <a:pos x="43" y="15"/>
                </a:cxn>
                <a:cxn ang="0">
                  <a:pos x="14" y="15"/>
                </a:cxn>
                <a:cxn ang="0">
                  <a:pos x="10" y="21"/>
                </a:cxn>
                <a:cxn ang="0">
                  <a:pos x="22" y="22"/>
                </a:cxn>
                <a:cxn ang="0">
                  <a:pos x="32" y="26"/>
                </a:cxn>
                <a:cxn ang="0">
                  <a:pos x="41" y="31"/>
                </a:cxn>
                <a:cxn ang="0">
                  <a:pos x="46" y="37"/>
                </a:cxn>
                <a:cxn ang="0">
                  <a:pos x="47" y="43"/>
                </a:cxn>
                <a:cxn ang="0">
                  <a:pos x="48" y="49"/>
                </a:cxn>
                <a:cxn ang="0">
                  <a:pos x="48" y="54"/>
                </a:cxn>
                <a:cxn ang="0">
                  <a:pos x="47" y="59"/>
                </a:cxn>
                <a:cxn ang="0">
                  <a:pos x="46" y="64"/>
                </a:cxn>
                <a:cxn ang="0">
                  <a:pos x="44" y="67"/>
                </a:cxn>
                <a:cxn ang="0">
                  <a:pos x="41" y="70"/>
                </a:cxn>
                <a:cxn ang="0">
                  <a:pos x="38" y="71"/>
                </a:cxn>
                <a:cxn ang="0">
                  <a:pos x="28" y="75"/>
                </a:cxn>
                <a:cxn ang="0">
                  <a:pos x="23" y="76"/>
                </a:cxn>
                <a:cxn ang="0">
                  <a:pos x="10" y="76"/>
                </a:cxn>
                <a:cxn ang="0">
                  <a:pos x="7" y="75"/>
                </a:cxn>
                <a:cxn ang="0">
                  <a:pos x="4" y="73"/>
                </a:cxn>
                <a:cxn ang="0">
                  <a:pos x="2" y="71"/>
                </a:cxn>
                <a:cxn ang="0">
                  <a:pos x="0" y="68"/>
                </a:cxn>
                <a:cxn ang="0">
                  <a:pos x="1" y="66"/>
                </a:cxn>
                <a:cxn ang="0">
                  <a:pos x="5" y="62"/>
                </a:cxn>
                <a:cxn ang="0">
                  <a:pos x="7" y="61"/>
                </a:cxn>
                <a:cxn ang="0">
                  <a:pos x="8" y="61"/>
                </a:cxn>
                <a:cxn ang="0">
                  <a:pos x="10" y="62"/>
                </a:cxn>
                <a:cxn ang="0">
                  <a:pos x="11" y="63"/>
                </a:cxn>
                <a:cxn ang="0">
                  <a:pos x="12" y="63"/>
                </a:cxn>
                <a:cxn ang="0">
                  <a:pos x="14" y="64"/>
                </a:cxn>
                <a:cxn ang="0">
                  <a:pos x="16" y="66"/>
                </a:cxn>
                <a:cxn ang="0">
                  <a:pos x="19" y="68"/>
                </a:cxn>
                <a:cxn ang="0">
                  <a:pos x="20" y="70"/>
                </a:cxn>
                <a:cxn ang="0">
                  <a:pos x="22" y="71"/>
                </a:cxn>
                <a:cxn ang="0">
                  <a:pos x="24" y="71"/>
                </a:cxn>
                <a:cxn ang="0">
                  <a:pos x="25" y="71"/>
                </a:cxn>
                <a:cxn ang="0">
                  <a:pos x="31" y="71"/>
                </a:cxn>
                <a:cxn ang="0">
                  <a:pos x="33" y="71"/>
                </a:cxn>
                <a:cxn ang="0">
                  <a:pos x="36" y="69"/>
                </a:cxn>
                <a:cxn ang="0">
                  <a:pos x="38" y="66"/>
                </a:cxn>
                <a:cxn ang="0">
                  <a:pos x="39" y="64"/>
                </a:cxn>
                <a:cxn ang="0">
                  <a:pos x="39" y="60"/>
                </a:cxn>
                <a:cxn ang="0">
                  <a:pos x="38" y="54"/>
                </a:cxn>
                <a:cxn ang="0">
                  <a:pos x="35" y="48"/>
                </a:cxn>
                <a:cxn ang="0">
                  <a:pos x="30" y="43"/>
                </a:cxn>
                <a:cxn ang="0">
                  <a:pos x="19" y="40"/>
                </a:cxn>
                <a:cxn ang="0">
                  <a:pos x="5" y="38"/>
                </a:cxn>
                <a:cxn ang="0">
                  <a:pos x="0" y="38"/>
                </a:cxn>
                <a:cxn ang="0">
                  <a:pos x="15" y="0"/>
                </a:cxn>
              </a:cxnLst>
              <a:rect l="0" t="0" r="r" b="b"/>
              <a:pathLst>
                <a:path w="48" h="76">
                  <a:moveTo>
                    <a:pt x="15" y="0"/>
                  </a:moveTo>
                  <a:lnTo>
                    <a:pt x="48" y="0"/>
                  </a:lnTo>
                  <a:lnTo>
                    <a:pt x="43" y="15"/>
                  </a:lnTo>
                  <a:lnTo>
                    <a:pt x="14" y="15"/>
                  </a:lnTo>
                  <a:lnTo>
                    <a:pt x="10" y="21"/>
                  </a:lnTo>
                  <a:lnTo>
                    <a:pt x="22" y="22"/>
                  </a:lnTo>
                  <a:lnTo>
                    <a:pt x="32" y="26"/>
                  </a:lnTo>
                  <a:lnTo>
                    <a:pt x="41" y="31"/>
                  </a:lnTo>
                  <a:lnTo>
                    <a:pt x="46" y="37"/>
                  </a:lnTo>
                  <a:lnTo>
                    <a:pt x="47" y="43"/>
                  </a:lnTo>
                  <a:lnTo>
                    <a:pt x="48" y="49"/>
                  </a:lnTo>
                  <a:lnTo>
                    <a:pt x="48" y="54"/>
                  </a:lnTo>
                  <a:lnTo>
                    <a:pt x="47" y="59"/>
                  </a:lnTo>
                  <a:lnTo>
                    <a:pt x="46" y="64"/>
                  </a:lnTo>
                  <a:lnTo>
                    <a:pt x="44" y="67"/>
                  </a:lnTo>
                  <a:lnTo>
                    <a:pt x="41" y="70"/>
                  </a:lnTo>
                  <a:lnTo>
                    <a:pt x="38" y="71"/>
                  </a:lnTo>
                  <a:lnTo>
                    <a:pt x="28" y="75"/>
                  </a:lnTo>
                  <a:lnTo>
                    <a:pt x="23" y="76"/>
                  </a:lnTo>
                  <a:lnTo>
                    <a:pt x="10" y="76"/>
                  </a:lnTo>
                  <a:lnTo>
                    <a:pt x="7" y="75"/>
                  </a:lnTo>
                  <a:lnTo>
                    <a:pt x="4" y="73"/>
                  </a:lnTo>
                  <a:lnTo>
                    <a:pt x="2" y="71"/>
                  </a:lnTo>
                  <a:lnTo>
                    <a:pt x="0" y="68"/>
                  </a:lnTo>
                  <a:lnTo>
                    <a:pt x="1" y="66"/>
                  </a:lnTo>
                  <a:lnTo>
                    <a:pt x="5" y="62"/>
                  </a:lnTo>
                  <a:lnTo>
                    <a:pt x="7" y="61"/>
                  </a:lnTo>
                  <a:lnTo>
                    <a:pt x="8" y="61"/>
                  </a:lnTo>
                  <a:lnTo>
                    <a:pt x="10" y="62"/>
                  </a:lnTo>
                  <a:lnTo>
                    <a:pt x="11" y="63"/>
                  </a:lnTo>
                  <a:lnTo>
                    <a:pt x="12" y="63"/>
                  </a:lnTo>
                  <a:lnTo>
                    <a:pt x="14" y="64"/>
                  </a:lnTo>
                  <a:lnTo>
                    <a:pt x="16" y="66"/>
                  </a:lnTo>
                  <a:lnTo>
                    <a:pt x="19" y="68"/>
                  </a:lnTo>
                  <a:lnTo>
                    <a:pt x="20" y="70"/>
                  </a:lnTo>
                  <a:lnTo>
                    <a:pt x="22" y="71"/>
                  </a:lnTo>
                  <a:lnTo>
                    <a:pt x="24" y="71"/>
                  </a:lnTo>
                  <a:lnTo>
                    <a:pt x="25" y="71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6" y="69"/>
                  </a:lnTo>
                  <a:lnTo>
                    <a:pt x="38" y="66"/>
                  </a:lnTo>
                  <a:lnTo>
                    <a:pt x="39" y="64"/>
                  </a:lnTo>
                  <a:lnTo>
                    <a:pt x="39" y="60"/>
                  </a:lnTo>
                  <a:lnTo>
                    <a:pt x="38" y="54"/>
                  </a:lnTo>
                  <a:lnTo>
                    <a:pt x="35" y="48"/>
                  </a:lnTo>
                  <a:lnTo>
                    <a:pt x="30" y="43"/>
                  </a:lnTo>
                  <a:lnTo>
                    <a:pt x="19" y="40"/>
                  </a:lnTo>
                  <a:lnTo>
                    <a:pt x="5" y="38"/>
                  </a:lnTo>
                  <a:lnTo>
                    <a:pt x="0" y="3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74" name="Freeform 50"/>
            <p:cNvSpPr>
              <a:spLocks noEditPoints="1"/>
            </p:cNvSpPr>
            <p:nvPr/>
          </p:nvSpPr>
          <p:spPr bwMode="auto">
            <a:xfrm>
              <a:off x="5954713" y="1784350"/>
              <a:ext cx="74613" cy="122238"/>
            </a:xfrm>
            <a:custGeom>
              <a:avLst/>
              <a:gdLst/>
              <a:ahLst/>
              <a:cxnLst>
                <a:cxn ang="0">
                  <a:pos x="47" y="38"/>
                </a:cxn>
                <a:cxn ang="0">
                  <a:pos x="46" y="49"/>
                </a:cxn>
                <a:cxn ang="0">
                  <a:pos x="45" y="60"/>
                </a:cxn>
                <a:cxn ang="0">
                  <a:pos x="44" y="63"/>
                </a:cxn>
                <a:cxn ang="0">
                  <a:pos x="40" y="69"/>
                </a:cxn>
                <a:cxn ang="0">
                  <a:pos x="36" y="72"/>
                </a:cxn>
                <a:cxn ang="0">
                  <a:pos x="33" y="75"/>
                </a:cxn>
                <a:cxn ang="0">
                  <a:pos x="31" y="76"/>
                </a:cxn>
                <a:cxn ang="0">
                  <a:pos x="28" y="77"/>
                </a:cxn>
                <a:cxn ang="0">
                  <a:pos x="19" y="77"/>
                </a:cxn>
                <a:cxn ang="0">
                  <a:pos x="17" y="76"/>
                </a:cxn>
                <a:cxn ang="0">
                  <a:pos x="14" y="75"/>
                </a:cxn>
                <a:cxn ang="0">
                  <a:pos x="11" y="71"/>
                </a:cxn>
                <a:cxn ang="0">
                  <a:pos x="7" y="66"/>
                </a:cxn>
                <a:cxn ang="0">
                  <a:pos x="3" y="61"/>
                </a:cxn>
                <a:cxn ang="0">
                  <a:pos x="2" y="58"/>
                </a:cxn>
                <a:cxn ang="0">
                  <a:pos x="0" y="39"/>
                </a:cxn>
                <a:cxn ang="0">
                  <a:pos x="1" y="28"/>
                </a:cxn>
                <a:cxn ang="0">
                  <a:pos x="3" y="17"/>
                </a:cxn>
                <a:cxn ang="0">
                  <a:pos x="7" y="9"/>
                </a:cxn>
                <a:cxn ang="0">
                  <a:pos x="9" y="7"/>
                </a:cxn>
                <a:cxn ang="0">
                  <a:pos x="18" y="1"/>
                </a:cxn>
                <a:cxn ang="0">
                  <a:pos x="20" y="0"/>
                </a:cxn>
                <a:cxn ang="0">
                  <a:pos x="27" y="0"/>
                </a:cxn>
                <a:cxn ang="0">
                  <a:pos x="30" y="1"/>
                </a:cxn>
                <a:cxn ang="0">
                  <a:pos x="39" y="7"/>
                </a:cxn>
                <a:cxn ang="0">
                  <a:pos x="41" y="9"/>
                </a:cxn>
                <a:cxn ang="0">
                  <a:pos x="43" y="13"/>
                </a:cxn>
                <a:cxn ang="0">
                  <a:pos x="45" y="16"/>
                </a:cxn>
                <a:cxn ang="0">
                  <a:pos x="46" y="27"/>
                </a:cxn>
                <a:cxn ang="0">
                  <a:pos x="47" y="38"/>
                </a:cxn>
                <a:cxn ang="0">
                  <a:pos x="31" y="38"/>
                </a:cxn>
                <a:cxn ang="0">
                  <a:pos x="31" y="12"/>
                </a:cxn>
                <a:cxn ang="0">
                  <a:pos x="30" y="9"/>
                </a:cxn>
                <a:cxn ang="0">
                  <a:pos x="28" y="6"/>
                </a:cxn>
                <a:cxn ang="0">
                  <a:pos x="27" y="5"/>
                </a:cxn>
                <a:cxn ang="0">
                  <a:pos x="25" y="4"/>
                </a:cxn>
                <a:cxn ang="0">
                  <a:pos x="21" y="4"/>
                </a:cxn>
                <a:cxn ang="0">
                  <a:pos x="19" y="5"/>
                </a:cxn>
                <a:cxn ang="0">
                  <a:pos x="18" y="8"/>
                </a:cxn>
                <a:cxn ang="0">
                  <a:pos x="18" y="11"/>
                </a:cxn>
                <a:cxn ang="0">
                  <a:pos x="17" y="17"/>
                </a:cxn>
                <a:cxn ang="0">
                  <a:pos x="17" y="59"/>
                </a:cxn>
                <a:cxn ang="0">
                  <a:pos x="18" y="66"/>
                </a:cxn>
                <a:cxn ang="0">
                  <a:pos x="18" y="69"/>
                </a:cxn>
                <a:cxn ang="0">
                  <a:pos x="19" y="71"/>
                </a:cxn>
                <a:cxn ang="0">
                  <a:pos x="20" y="73"/>
                </a:cxn>
                <a:cxn ang="0">
                  <a:pos x="22" y="74"/>
                </a:cxn>
                <a:cxn ang="0">
                  <a:pos x="24" y="74"/>
                </a:cxn>
                <a:cxn ang="0">
                  <a:pos x="26" y="73"/>
                </a:cxn>
                <a:cxn ang="0">
                  <a:pos x="29" y="70"/>
                </a:cxn>
                <a:cxn ang="0">
                  <a:pos x="30" y="68"/>
                </a:cxn>
                <a:cxn ang="0">
                  <a:pos x="31" y="65"/>
                </a:cxn>
                <a:cxn ang="0">
                  <a:pos x="31" y="62"/>
                </a:cxn>
                <a:cxn ang="0">
                  <a:pos x="31" y="38"/>
                </a:cxn>
              </a:cxnLst>
              <a:rect l="0" t="0" r="r" b="b"/>
              <a:pathLst>
                <a:path w="47" h="77">
                  <a:moveTo>
                    <a:pt x="47" y="38"/>
                  </a:moveTo>
                  <a:lnTo>
                    <a:pt x="46" y="49"/>
                  </a:lnTo>
                  <a:lnTo>
                    <a:pt x="45" y="60"/>
                  </a:lnTo>
                  <a:lnTo>
                    <a:pt x="44" y="63"/>
                  </a:lnTo>
                  <a:lnTo>
                    <a:pt x="40" y="69"/>
                  </a:lnTo>
                  <a:lnTo>
                    <a:pt x="36" y="72"/>
                  </a:lnTo>
                  <a:lnTo>
                    <a:pt x="33" y="75"/>
                  </a:lnTo>
                  <a:lnTo>
                    <a:pt x="31" y="76"/>
                  </a:lnTo>
                  <a:lnTo>
                    <a:pt x="28" y="77"/>
                  </a:lnTo>
                  <a:lnTo>
                    <a:pt x="19" y="77"/>
                  </a:lnTo>
                  <a:lnTo>
                    <a:pt x="17" y="76"/>
                  </a:lnTo>
                  <a:lnTo>
                    <a:pt x="14" y="75"/>
                  </a:lnTo>
                  <a:lnTo>
                    <a:pt x="11" y="71"/>
                  </a:lnTo>
                  <a:lnTo>
                    <a:pt x="7" y="66"/>
                  </a:lnTo>
                  <a:lnTo>
                    <a:pt x="3" y="61"/>
                  </a:lnTo>
                  <a:lnTo>
                    <a:pt x="2" y="58"/>
                  </a:lnTo>
                  <a:lnTo>
                    <a:pt x="0" y="39"/>
                  </a:lnTo>
                  <a:lnTo>
                    <a:pt x="1" y="28"/>
                  </a:lnTo>
                  <a:lnTo>
                    <a:pt x="3" y="17"/>
                  </a:lnTo>
                  <a:lnTo>
                    <a:pt x="7" y="9"/>
                  </a:lnTo>
                  <a:lnTo>
                    <a:pt x="9" y="7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9" y="7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5" y="16"/>
                  </a:lnTo>
                  <a:lnTo>
                    <a:pt x="46" y="27"/>
                  </a:lnTo>
                  <a:lnTo>
                    <a:pt x="47" y="38"/>
                  </a:lnTo>
                  <a:close/>
                  <a:moveTo>
                    <a:pt x="31" y="38"/>
                  </a:moveTo>
                  <a:lnTo>
                    <a:pt x="31" y="12"/>
                  </a:lnTo>
                  <a:lnTo>
                    <a:pt x="30" y="9"/>
                  </a:lnTo>
                  <a:lnTo>
                    <a:pt x="28" y="6"/>
                  </a:lnTo>
                  <a:lnTo>
                    <a:pt x="27" y="5"/>
                  </a:lnTo>
                  <a:lnTo>
                    <a:pt x="25" y="4"/>
                  </a:lnTo>
                  <a:lnTo>
                    <a:pt x="21" y="4"/>
                  </a:lnTo>
                  <a:lnTo>
                    <a:pt x="19" y="5"/>
                  </a:lnTo>
                  <a:lnTo>
                    <a:pt x="18" y="8"/>
                  </a:lnTo>
                  <a:lnTo>
                    <a:pt x="18" y="11"/>
                  </a:lnTo>
                  <a:lnTo>
                    <a:pt x="17" y="17"/>
                  </a:lnTo>
                  <a:lnTo>
                    <a:pt x="17" y="59"/>
                  </a:lnTo>
                  <a:lnTo>
                    <a:pt x="18" y="66"/>
                  </a:lnTo>
                  <a:lnTo>
                    <a:pt x="18" y="69"/>
                  </a:lnTo>
                  <a:lnTo>
                    <a:pt x="19" y="71"/>
                  </a:lnTo>
                  <a:lnTo>
                    <a:pt x="20" y="73"/>
                  </a:lnTo>
                  <a:lnTo>
                    <a:pt x="22" y="74"/>
                  </a:lnTo>
                  <a:lnTo>
                    <a:pt x="24" y="74"/>
                  </a:lnTo>
                  <a:lnTo>
                    <a:pt x="26" y="73"/>
                  </a:lnTo>
                  <a:lnTo>
                    <a:pt x="29" y="70"/>
                  </a:lnTo>
                  <a:lnTo>
                    <a:pt x="30" y="68"/>
                  </a:lnTo>
                  <a:lnTo>
                    <a:pt x="31" y="65"/>
                  </a:lnTo>
                  <a:lnTo>
                    <a:pt x="31" y="62"/>
                  </a:lnTo>
                  <a:lnTo>
                    <a:pt x="31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75" name="Freeform 51"/>
            <p:cNvSpPr>
              <a:spLocks/>
            </p:cNvSpPr>
            <p:nvPr/>
          </p:nvSpPr>
          <p:spPr bwMode="auto">
            <a:xfrm>
              <a:off x="5954713" y="1444625"/>
              <a:ext cx="74613" cy="122238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47" y="0"/>
                </a:cxn>
                <a:cxn ang="0">
                  <a:pos x="42" y="15"/>
                </a:cxn>
                <a:cxn ang="0">
                  <a:pos x="13" y="15"/>
                </a:cxn>
                <a:cxn ang="0">
                  <a:pos x="9" y="22"/>
                </a:cxn>
                <a:cxn ang="0">
                  <a:pos x="21" y="23"/>
                </a:cxn>
                <a:cxn ang="0">
                  <a:pos x="31" y="27"/>
                </a:cxn>
                <a:cxn ang="0">
                  <a:pos x="40" y="31"/>
                </a:cxn>
                <a:cxn ang="0">
                  <a:pos x="45" y="37"/>
                </a:cxn>
                <a:cxn ang="0">
                  <a:pos x="47" y="43"/>
                </a:cxn>
                <a:cxn ang="0">
                  <a:pos x="47" y="55"/>
                </a:cxn>
                <a:cxn ang="0">
                  <a:pos x="46" y="59"/>
                </a:cxn>
                <a:cxn ang="0">
                  <a:pos x="45" y="64"/>
                </a:cxn>
                <a:cxn ang="0">
                  <a:pos x="43" y="67"/>
                </a:cxn>
                <a:cxn ang="0">
                  <a:pos x="40" y="70"/>
                </a:cxn>
                <a:cxn ang="0">
                  <a:pos x="37" y="72"/>
                </a:cxn>
                <a:cxn ang="0">
                  <a:pos x="33" y="74"/>
                </a:cxn>
                <a:cxn ang="0">
                  <a:pos x="25" y="76"/>
                </a:cxn>
                <a:cxn ang="0">
                  <a:pos x="18" y="77"/>
                </a:cxn>
                <a:cxn ang="0">
                  <a:pos x="10" y="77"/>
                </a:cxn>
                <a:cxn ang="0">
                  <a:pos x="6" y="76"/>
                </a:cxn>
                <a:cxn ang="0">
                  <a:pos x="3" y="74"/>
                </a:cxn>
                <a:cxn ang="0">
                  <a:pos x="1" y="72"/>
                </a:cxn>
                <a:cxn ang="0">
                  <a:pos x="0" y="70"/>
                </a:cxn>
                <a:cxn ang="0">
                  <a:pos x="0" y="66"/>
                </a:cxn>
                <a:cxn ang="0">
                  <a:pos x="4" y="62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11" y="63"/>
                </a:cxn>
                <a:cxn ang="0">
                  <a:pos x="12" y="63"/>
                </a:cxn>
                <a:cxn ang="0">
                  <a:pos x="15" y="66"/>
                </a:cxn>
                <a:cxn ang="0">
                  <a:pos x="18" y="68"/>
                </a:cxn>
                <a:cxn ang="0">
                  <a:pos x="19" y="70"/>
                </a:cxn>
                <a:cxn ang="0">
                  <a:pos x="21" y="71"/>
                </a:cxn>
                <a:cxn ang="0">
                  <a:pos x="23" y="71"/>
                </a:cxn>
                <a:cxn ang="0">
                  <a:pos x="24" y="72"/>
                </a:cxn>
                <a:cxn ang="0">
                  <a:pos x="30" y="72"/>
                </a:cxn>
                <a:cxn ang="0">
                  <a:pos x="33" y="71"/>
                </a:cxn>
                <a:cxn ang="0">
                  <a:pos x="35" y="69"/>
                </a:cxn>
                <a:cxn ang="0">
                  <a:pos x="37" y="66"/>
                </a:cxn>
                <a:cxn ang="0">
                  <a:pos x="38" y="64"/>
                </a:cxn>
                <a:cxn ang="0">
                  <a:pos x="39" y="60"/>
                </a:cxn>
                <a:cxn ang="0">
                  <a:pos x="38" y="55"/>
                </a:cxn>
                <a:cxn ang="0">
                  <a:pos x="34" y="49"/>
                </a:cxn>
                <a:cxn ang="0">
                  <a:pos x="29" y="44"/>
                </a:cxn>
                <a:cxn ang="0">
                  <a:pos x="18" y="40"/>
                </a:cxn>
                <a:cxn ang="0">
                  <a:pos x="4" y="38"/>
                </a:cxn>
                <a:cxn ang="0">
                  <a:pos x="0" y="38"/>
                </a:cxn>
                <a:cxn ang="0">
                  <a:pos x="14" y="0"/>
                </a:cxn>
              </a:cxnLst>
              <a:rect l="0" t="0" r="r" b="b"/>
              <a:pathLst>
                <a:path w="47" h="77">
                  <a:moveTo>
                    <a:pt x="14" y="0"/>
                  </a:moveTo>
                  <a:lnTo>
                    <a:pt x="47" y="0"/>
                  </a:lnTo>
                  <a:lnTo>
                    <a:pt x="42" y="15"/>
                  </a:lnTo>
                  <a:lnTo>
                    <a:pt x="13" y="15"/>
                  </a:lnTo>
                  <a:lnTo>
                    <a:pt x="9" y="22"/>
                  </a:lnTo>
                  <a:lnTo>
                    <a:pt x="21" y="23"/>
                  </a:lnTo>
                  <a:lnTo>
                    <a:pt x="31" y="27"/>
                  </a:lnTo>
                  <a:lnTo>
                    <a:pt x="40" y="31"/>
                  </a:lnTo>
                  <a:lnTo>
                    <a:pt x="45" y="37"/>
                  </a:lnTo>
                  <a:lnTo>
                    <a:pt x="47" y="43"/>
                  </a:lnTo>
                  <a:lnTo>
                    <a:pt x="47" y="55"/>
                  </a:lnTo>
                  <a:lnTo>
                    <a:pt x="46" y="59"/>
                  </a:lnTo>
                  <a:lnTo>
                    <a:pt x="45" y="64"/>
                  </a:lnTo>
                  <a:lnTo>
                    <a:pt x="43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3" y="74"/>
                  </a:lnTo>
                  <a:lnTo>
                    <a:pt x="25" y="76"/>
                  </a:lnTo>
                  <a:lnTo>
                    <a:pt x="18" y="77"/>
                  </a:lnTo>
                  <a:lnTo>
                    <a:pt x="10" y="77"/>
                  </a:lnTo>
                  <a:lnTo>
                    <a:pt x="6" y="76"/>
                  </a:lnTo>
                  <a:lnTo>
                    <a:pt x="3" y="74"/>
                  </a:lnTo>
                  <a:lnTo>
                    <a:pt x="1" y="72"/>
                  </a:lnTo>
                  <a:lnTo>
                    <a:pt x="0" y="70"/>
                  </a:lnTo>
                  <a:lnTo>
                    <a:pt x="0" y="66"/>
                  </a:lnTo>
                  <a:lnTo>
                    <a:pt x="4" y="62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11" y="63"/>
                  </a:lnTo>
                  <a:lnTo>
                    <a:pt x="12" y="63"/>
                  </a:lnTo>
                  <a:lnTo>
                    <a:pt x="15" y="66"/>
                  </a:lnTo>
                  <a:lnTo>
                    <a:pt x="18" y="68"/>
                  </a:lnTo>
                  <a:lnTo>
                    <a:pt x="19" y="70"/>
                  </a:lnTo>
                  <a:lnTo>
                    <a:pt x="21" y="71"/>
                  </a:lnTo>
                  <a:lnTo>
                    <a:pt x="23" y="71"/>
                  </a:lnTo>
                  <a:lnTo>
                    <a:pt x="24" y="72"/>
                  </a:lnTo>
                  <a:lnTo>
                    <a:pt x="30" y="72"/>
                  </a:lnTo>
                  <a:lnTo>
                    <a:pt x="33" y="71"/>
                  </a:lnTo>
                  <a:lnTo>
                    <a:pt x="35" y="69"/>
                  </a:lnTo>
                  <a:lnTo>
                    <a:pt x="37" y="66"/>
                  </a:lnTo>
                  <a:lnTo>
                    <a:pt x="38" y="64"/>
                  </a:lnTo>
                  <a:lnTo>
                    <a:pt x="39" y="60"/>
                  </a:lnTo>
                  <a:lnTo>
                    <a:pt x="38" y="55"/>
                  </a:lnTo>
                  <a:lnTo>
                    <a:pt x="34" y="49"/>
                  </a:lnTo>
                  <a:lnTo>
                    <a:pt x="29" y="44"/>
                  </a:lnTo>
                  <a:lnTo>
                    <a:pt x="18" y="40"/>
                  </a:lnTo>
                  <a:lnTo>
                    <a:pt x="4" y="38"/>
                  </a:lnTo>
                  <a:lnTo>
                    <a:pt x="0" y="3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76" name="Line 52"/>
            <p:cNvSpPr>
              <a:spLocks noChangeShapeType="1"/>
            </p:cNvSpPr>
            <p:nvPr/>
          </p:nvSpPr>
          <p:spPr bwMode="auto">
            <a:xfrm>
              <a:off x="6076950" y="3340100"/>
              <a:ext cx="2070100" cy="1588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77" name="Line 53"/>
            <p:cNvSpPr>
              <a:spLocks noChangeShapeType="1"/>
            </p:cNvSpPr>
            <p:nvPr/>
          </p:nvSpPr>
          <p:spPr bwMode="auto">
            <a:xfrm>
              <a:off x="6076950" y="3279775"/>
              <a:ext cx="1588" cy="61913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78" name="Line 54"/>
            <p:cNvSpPr>
              <a:spLocks noChangeShapeType="1"/>
            </p:cNvSpPr>
            <p:nvPr/>
          </p:nvSpPr>
          <p:spPr bwMode="auto">
            <a:xfrm>
              <a:off x="6337300" y="3309938"/>
              <a:ext cx="1588" cy="30163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79" name="Line 55"/>
            <p:cNvSpPr>
              <a:spLocks noChangeShapeType="1"/>
            </p:cNvSpPr>
            <p:nvPr/>
          </p:nvSpPr>
          <p:spPr bwMode="auto">
            <a:xfrm>
              <a:off x="6596063" y="3279775"/>
              <a:ext cx="1588" cy="61913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80" name="Line 56"/>
            <p:cNvSpPr>
              <a:spLocks noChangeShapeType="1"/>
            </p:cNvSpPr>
            <p:nvPr/>
          </p:nvSpPr>
          <p:spPr bwMode="auto">
            <a:xfrm>
              <a:off x="6854825" y="3309938"/>
              <a:ext cx="1588" cy="30163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81" name="Line 57"/>
            <p:cNvSpPr>
              <a:spLocks noChangeShapeType="1"/>
            </p:cNvSpPr>
            <p:nvPr/>
          </p:nvSpPr>
          <p:spPr bwMode="auto">
            <a:xfrm>
              <a:off x="7113588" y="3279775"/>
              <a:ext cx="1588" cy="61913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82" name="Line 58"/>
            <p:cNvSpPr>
              <a:spLocks noChangeShapeType="1"/>
            </p:cNvSpPr>
            <p:nvPr/>
          </p:nvSpPr>
          <p:spPr bwMode="auto">
            <a:xfrm>
              <a:off x="7370763" y="3309938"/>
              <a:ext cx="1588" cy="30163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83" name="Line 59"/>
            <p:cNvSpPr>
              <a:spLocks noChangeShapeType="1"/>
            </p:cNvSpPr>
            <p:nvPr/>
          </p:nvSpPr>
          <p:spPr bwMode="auto">
            <a:xfrm>
              <a:off x="7631113" y="3279775"/>
              <a:ext cx="1588" cy="61913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84" name="Line 60"/>
            <p:cNvSpPr>
              <a:spLocks noChangeShapeType="1"/>
            </p:cNvSpPr>
            <p:nvPr/>
          </p:nvSpPr>
          <p:spPr bwMode="auto">
            <a:xfrm>
              <a:off x="7889875" y="3309938"/>
              <a:ext cx="1588" cy="30163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85" name="Line 61"/>
            <p:cNvSpPr>
              <a:spLocks noChangeShapeType="1"/>
            </p:cNvSpPr>
            <p:nvPr/>
          </p:nvSpPr>
          <p:spPr bwMode="auto">
            <a:xfrm>
              <a:off x="8147050" y="3279775"/>
              <a:ext cx="1588" cy="61913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86" name="Freeform 62"/>
            <p:cNvSpPr>
              <a:spLocks noEditPoints="1"/>
            </p:cNvSpPr>
            <p:nvPr/>
          </p:nvSpPr>
          <p:spPr bwMode="auto">
            <a:xfrm>
              <a:off x="6038850" y="3381375"/>
              <a:ext cx="74613" cy="122238"/>
            </a:xfrm>
            <a:custGeom>
              <a:avLst/>
              <a:gdLst/>
              <a:ahLst/>
              <a:cxnLst>
                <a:cxn ang="0">
                  <a:pos x="47" y="38"/>
                </a:cxn>
                <a:cxn ang="0">
                  <a:pos x="46" y="49"/>
                </a:cxn>
                <a:cxn ang="0">
                  <a:pos x="45" y="59"/>
                </a:cxn>
                <a:cxn ang="0">
                  <a:pos x="44" y="63"/>
                </a:cxn>
                <a:cxn ang="0">
                  <a:pos x="40" y="69"/>
                </a:cxn>
                <a:cxn ang="0">
                  <a:pos x="36" y="72"/>
                </a:cxn>
                <a:cxn ang="0">
                  <a:pos x="33" y="75"/>
                </a:cxn>
                <a:cxn ang="0">
                  <a:pos x="31" y="76"/>
                </a:cxn>
                <a:cxn ang="0">
                  <a:pos x="28" y="77"/>
                </a:cxn>
                <a:cxn ang="0">
                  <a:pos x="19" y="77"/>
                </a:cxn>
                <a:cxn ang="0">
                  <a:pos x="17" y="76"/>
                </a:cxn>
                <a:cxn ang="0">
                  <a:pos x="14" y="75"/>
                </a:cxn>
                <a:cxn ang="0">
                  <a:pos x="11" y="71"/>
                </a:cxn>
                <a:cxn ang="0">
                  <a:pos x="7" y="66"/>
                </a:cxn>
                <a:cxn ang="0">
                  <a:pos x="3" y="60"/>
                </a:cxn>
                <a:cxn ang="0">
                  <a:pos x="2" y="57"/>
                </a:cxn>
                <a:cxn ang="0">
                  <a:pos x="0" y="39"/>
                </a:cxn>
                <a:cxn ang="0">
                  <a:pos x="1" y="28"/>
                </a:cxn>
                <a:cxn ang="0">
                  <a:pos x="3" y="17"/>
                </a:cxn>
                <a:cxn ang="0">
                  <a:pos x="7" y="9"/>
                </a:cxn>
                <a:cxn ang="0">
                  <a:pos x="9" y="6"/>
                </a:cxn>
                <a:cxn ang="0">
                  <a:pos x="18" y="1"/>
                </a:cxn>
                <a:cxn ang="0">
                  <a:pos x="20" y="0"/>
                </a:cxn>
                <a:cxn ang="0">
                  <a:pos x="27" y="0"/>
                </a:cxn>
                <a:cxn ang="0">
                  <a:pos x="30" y="1"/>
                </a:cxn>
                <a:cxn ang="0">
                  <a:pos x="39" y="6"/>
                </a:cxn>
                <a:cxn ang="0">
                  <a:pos x="41" y="9"/>
                </a:cxn>
                <a:cxn ang="0">
                  <a:pos x="43" y="13"/>
                </a:cxn>
                <a:cxn ang="0">
                  <a:pos x="45" y="16"/>
                </a:cxn>
                <a:cxn ang="0">
                  <a:pos x="46" y="27"/>
                </a:cxn>
                <a:cxn ang="0">
                  <a:pos x="47" y="38"/>
                </a:cxn>
                <a:cxn ang="0">
                  <a:pos x="31" y="38"/>
                </a:cxn>
                <a:cxn ang="0">
                  <a:pos x="31" y="12"/>
                </a:cxn>
                <a:cxn ang="0">
                  <a:pos x="30" y="9"/>
                </a:cxn>
                <a:cxn ang="0">
                  <a:pos x="28" y="5"/>
                </a:cxn>
                <a:cxn ang="0">
                  <a:pos x="27" y="4"/>
                </a:cxn>
                <a:cxn ang="0">
                  <a:pos x="25" y="3"/>
                </a:cxn>
                <a:cxn ang="0">
                  <a:pos x="21" y="3"/>
                </a:cxn>
                <a:cxn ang="0">
                  <a:pos x="19" y="4"/>
                </a:cxn>
                <a:cxn ang="0">
                  <a:pos x="18" y="8"/>
                </a:cxn>
                <a:cxn ang="0">
                  <a:pos x="18" y="11"/>
                </a:cxn>
                <a:cxn ang="0">
                  <a:pos x="17" y="17"/>
                </a:cxn>
                <a:cxn ang="0">
                  <a:pos x="17" y="58"/>
                </a:cxn>
                <a:cxn ang="0">
                  <a:pos x="18" y="66"/>
                </a:cxn>
                <a:cxn ang="0">
                  <a:pos x="18" y="69"/>
                </a:cxn>
                <a:cxn ang="0">
                  <a:pos x="19" y="71"/>
                </a:cxn>
                <a:cxn ang="0">
                  <a:pos x="20" y="73"/>
                </a:cxn>
                <a:cxn ang="0">
                  <a:pos x="22" y="74"/>
                </a:cxn>
                <a:cxn ang="0">
                  <a:pos x="24" y="74"/>
                </a:cxn>
                <a:cxn ang="0">
                  <a:pos x="26" y="73"/>
                </a:cxn>
                <a:cxn ang="0">
                  <a:pos x="29" y="70"/>
                </a:cxn>
                <a:cxn ang="0">
                  <a:pos x="30" y="68"/>
                </a:cxn>
                <a:cxn ang="0">
                  <a:pos x="31" y="65"/>
                </a:cxn>
                <a:cxn ang="0">
                  <a:pos x="31" y="61"/>
                </a:cxn>
                <a:cxn ang="0">
                  <a:pos x="31" y="38"/>
                </a:cxn>
              </a:cxnLst>
              <a:rect l="0" t="0" r="r" b="b"/>
              <a:pathLst>
                <a:path w="47" h="77">
                  <a:moveTo>
                    <a:pt x="47" y="38"/>
                  </a:moveTo>
                  <a:lnTo>
                    <a:pt x="46" y="49"/>
                  </a:lnTo>
                  <a:lnTo>
                    <a:pt x="45" y="59"/>
                  </a:lnTo>
                  <a:lnTo>
                    <a:pt x="44" y="63"/>
                  </a:lnTo>
                  <a:lnTo>
                    <a:pt x="40" y="69"/>
                  </a:lnTo>
                  <a:lnTo>
                    <a:pt x="36" y="72"/>
                  </a:lnTo>
                  <a:lnTo>
                    <a:pt x="33" y="75"/>
                  </a:lnTo>
                  <a:lnTo>
                    <a:pt x="31" y="76"/>
                  </a:lnTo>
                  <a:lnTo>
                    <a:pt x="28" y="77"/>
                  </a:lnTo>
                  <a:lnTo>
                    <a:pt x="19" y="77"/>
                  </a:lnTo>
                  <a:lnTo>
                    <a:pt x="17" y="76"/>
                  </a:lnTo>
                  <a:lnTo>
                    <a:pt x="14" y="75"/>
                  </a:lnTo>
                  <a:lnTo>
                    <a:pt x="11" y="71"/>
                  </a:lnTo>
                  <a:lnTo>
                    <a:pt x="7" y="66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0" y="39"/>
                  </a:lnTo>
                  <a:lnTo>
                    <a:pt x="1" y="28"/>
                  </a:lnTo>
                  <a:lnTo>
                    <a:pt x="3" y="17"/>
                  </a:lnTo>
                  <a:lnTo>
                    <a:pt x="7" y="9"/>
                  </a:lnTo>
                  <a:lnTo>
                    <a:pt x="9" y="6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9" y="6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5" y="16"/>
                  </a:lnTo>
                  <a:lnTo>
                    <a:pt x="46" y="27"/>
                  </a:lnTo>
                  <a:lnTo>
                    <a:pt x="47" y="38"/>
                  </a:lnTo>
                  <a:close/>
                  <a:moveTo>
                    <a:pt x="31" y="38"/>
                  </a:moveTo>
                  <a:lnTo>
                    <a:pt x="31" y="12"/>
                  </a:lnTo>
                  <a:lnTo>
                    <a:pt x="30" y="9"/>
                  </a:lnTo>
                  <a:lnTo>
                    <a:pt x="28" y="5"/>
                  </a:lnTo>
                  <a:lnTo>
                    <a:pt x="27" y="4"/>
                  </a:lnTo>
                  <a:lnTo>
                    <a:pt x="25" y="3"/>
                  </a:lnTo>
                  <a:lnTo>
                    <a:pt x="21" y="3"/>
                  </a:lnTo>
                  <a:lnTo>
                    <a:pt x="19" y="4"/>
                  </a:lnTo>
                  <a:lnTo>
                    <a:pt x="18" y="8"/>
                  </a:lnTo>
                  <a:lnTo>
                    <a:pt x="18" y="11"/>
                  </a:lnTo>
                  <a:lnTo>
                    <a:pt x="17" y="17"/>
                  </a:lnTo>
                  <a:lnTo>
                    <a:pt x="17" y="58"/>
                  </a:lnTo>
                  <a:lnTo>
                    <a:pt x="18" y="66"/>
                  </a:lnTo>
                  <a:lnTo>
                    <a:pt x="18" y="69"/>
                  </a:lnTo>
                  <a:lnTo>
                    <a:pt x="19" y="71"/>
                  </a:lnTo>
                  <a:lnTo>
                    <a:pt x="20" y="73"/>
                  </a:lnTo>
                  <a:lnTo>
                    <a:pt x="22" y="74"/>
                  </a:lnTo>
                  <a:lnTo>
                    <a:pt x="24" y="74"/>
                  </a:lnTo>
                  <a:lnTo>
                    <a:pt x="26" y="73"/>
                  </a:lnTo>
                  <a:lnTo>
                    <a:pt x="29" y="70"/>
                  </a:lnTo>
                  <a:lnTo>
                    <a:pt x="30" y="68"/>
                  </a:lnTo>
                  <a:lnTo>
                    <a:pt x="31" y="65"/>
                  </a:lnTo>
                  <a:lnTo>
                    <a:pt x="31" y="61"/>
                  </a:lnTo>
                  <a:lnTo>
                    <a:pt x="31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87" name="Freeform 63"/>
            <p:cNvSpPr>
              <a:spLocks noEditPoints="1"/>
            </p:cNvSpPr>
            <p:nvPr/>
          </p:nvSpPr>
          <p:spPr bwMode="auto">
            <a:xfrm>
              <a:off x="6445250" y="3381375"/>
              <a:ext cx="76200" cy="122238"/>
            </a:xfrm>
            <a:custGeom>
              <a:avLst/>
              <a:gdLst/>
              <a:ahLst/>
              <a:cxnLst>
                <a:cxn ang="0">
                  <a:pos x="48" y="38"/>
                </a:cxn>
                <a:cxn ang="0">
                  <a:pos x="47" y="49"/>
                </a:cxn>
                <a:cxn ang="0">
                  <a:pos x="45" y="59"/>
                </a:cxn>
                <a:cxn ang="0">
                  <a:pos x="44" y="63"/>
                </a:cxn>
                <a:cxn ang="0">
                  <a:pos x="40" y="69"/>
                </a:cxn>
                <a:cxn ang="0">
                  <a:pos x="36" y="72"/>
                </a:cxn>
                <a:cxn ang="0">
                  <a:pos x="33" y="75"/>
                </a:cxn>
                <a:cxn ang="0">
                  <a:pos x="31" y="76"/>
                </a:cxn>
                <a:cxn ang="0">
                  <a:pos x="28" y="77"/>
                </a:cxn>
                <a:cxn ang="0">
                  <a:pos x="19" y="77"/>
                </a:cxn>
                <a:cxn ang="0">
                  <a:pos x="17" y="76"/>
                </a:cxn>
                <a:cxn ang="0">
                  <a:pos x="14" y="75"/>
                </a:cxn>
                <a:cxn ang="0">
                  <a:pos x="11" y="71"/>
                </a:cxn>
                <a:cxn ang="0">
                  <a:pos x="7" y="66"/>
                </a:cxn>
                <a:cxn ang="0">
                  <a:pos x="3" y="60"/>
                </a:cxn>
                <a:cxn ang="0">
                  <a:pos x="2" y="57"/>
                </a:cxn>
                <a:cxn ang="0">
                  <a:pos x="0" y="39"/>
                </a:cxn>
                <a:cxn ang="0">
                  <a:pos x="1" y="28"/>
                </a:cxn>
                <a:cxn ang="0">
                  <a:pos x="3" y="17"/>
                </a:cxn>
                <a:cxn ang="0">
                  <a:pos x="7" y="9"/>
                </a:cxn>
                <a:cxn ang="0">
                  <a:pos x="9" y="6"/>
                </a:cxn>
                <a:cxn ang="0">
                  <a:pos x="18" y="1"/>
                </a:cxn>
                <a:cxn ang="0">
                  <a:pos x="21" y="0"/>
                </a:cxn>
                <a:cxn ang="0">
                  <a:pos x="27" y="0"/>
                </a:cxn>
                <a:cxn ang="0">
                  <a:pos x="30" y="1"/>
                </a:cxn>
                <a:cxn ang="0">
                  <a:pos x="39" y="6"/>
                </a:cxn>
                <a:cxn ang="0">
                  <a:pos x="41" y="9"/>
                </a:cxn>
                <a:cxn ang="0">
                  <a:pos x="43" y="13"/>
                </a:cxn>
                <a:cxn ang="0">
                  <a:pos x="45" y="16"/>
                </a:cxn>
                <a:cxn ang="0">
                  <a:pos x="47" y="27"/>
                </a:cxn>
                <a:cxn ang="0">
                  <a:pos x="48" y="38"/>
                </a:cxn>
                <a:cxn ang="0">
                  <a:pos x="31" y="38"/>
                </a:cxn>
                <a:cxn ang="0">
                  <a:pos x="31" y="12"/>
                </a:cxn>
                <a:cxn ang="0">
                  <a:pos x="30" y="9"/>
                </a:cxn>
                <a:cxn ang="0">
                  <a:pos x="28" y="5"/>
                </a:cxn>
                <a:cxn ang="0">
                  <a:pos x="27" y="4"/>
                </a:cxn>
                <a:cxn ang="0">
                  <a:pos x="26" y="3"/>
                </a:cxn>
                <a:cxn ang="0">
                  <a:pos x="22" y="3"/>
                </a:cxn>
                <a:cxn ang="0">
                  <a:pos x="20" y="4"/>
                </a:cxn>
                <a:cxn ang="0">
                  <a:pos x="18" y="8"/>
                </a:cxn>
                <a:cxn ang="0">
                  <a:pos x="18" y="11"/>
                </a:cxn>
                <a:cxn ang="0">
                  <a:pos x="17" y="17"/>
                </a:cxn>
                <a:cxn ang="0">
                  <a:pos x="17" y="58"/>
                </a:cxn>
                <a:cxn ang="0">
                  <a:pos x="18" y="66"/>
                </a:cxn>
                <a:cxn ang="0">
                  <a:pos x="18" y="69"/>
                </a:cxn>
                <a:cxn ang="0">
                  <a:pos x="19" y="71"/>
                </a:cxn>
                <a:cxn ang="0">
                  <a:pos x="21" y="73"/>
                </a:cxn>
                <a:cxn ang="0">
                  <a:pos x="23" y="74"/>
                </a:cxn>
                <a:cxn ang="0">
                  <a:pos x="25" y="74"/>
                </a:cxn>
                <a:cxn ang="0">
                  <a:pos x="26" y="73"/>
                </a:cxn>
                <a:cxn ang="0">
                  <a:pos x="29" y="70"/>
                </a:cxn>
                <a:cxn ang="0">
                  <a:pos x="30" y="68"/>
                </a:cxn>
                <a:cxn ang="0">
                  <a:pos x="31" y="65"/>
                </a:cxn>
                <a:cxn ang="0">
                  <a:pos x="31" y="61"/>
                </a:cxn>
                <a:cxn ang="0">
                  <a:pos x="31" y="38"/>
                </a:cxn>
              </a:cxnLst>
              <a:rect l="0" t="0" r="r" b="b"/>
              <a:pathLst>
                <a:path w="48" h="77">
                  <a:moveTo>
                    <a:pt x="48" y="38"/>
                  </a:moveTo>
                  <a:lnTo>
                    <a:pt x="47" y="49"/>
                  </a:lnTo>
                  <a:lnTo>
                    <a:pt x="45" y="59"/>
                  </a:lnTo>
                  <a:lnTo>
                    <a:pt x="44" y="63"/>
                  </a:lnTo>
                  <a:lnTo>
                    <a:pt x="40" y="69"/>
                  </a:lnTo>
                  <a:lnTo>
                    <a:pt x="36" y="72"/>
                  </a:lnTo>
                  <a:lnTo>
                    <a:pt x="33" y="75"/>
                  </a:lnTo>
                  <a:lnTo>
                    <a:pt x="31" y="76"/>
                  </a:lnTo>
                  <a:lnTo>
                    <a:pt x="28" y="77"/>
                  </a:lnTo>
                  <a:lnTo>
                    <a:pt x="19" y="77"/>
                  </a:lnTo>
                  <a:lnTo>
                    <a:pt x="17" y="76"/>
                  </a:lnTo>
                  <a:lnTo>
                    <a:pt x="14" y="75"/>
                  </a:lnTo>
                  <a:lnTo>
                    <a:pt x="11" y="71"/>
                  </a:lnTo>
                  <a:lnTo>
                    <a:pt x="7" y="66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0" y="39"/>
                  </a:lnTo>
                  <a:lnTo>
                    <a:pt x="1" y="28"/>
                  </a:lnTo>
                  <a:lnTo>
                    <a:pt x="3" y="17"/>
                  </a:lnTo>
                  <a:lnTo>
                    <a:pt x="7" y="9"/>
                  </a:lnTo>
                  <a:lnTo>
                    <a:pt x="9" y="6"/>
                  </a:lnTo>
                  <a:lnTo>
                    <a:pt x="18" y="1"/>
                  </a:lnTo>
                  <a:lnTo>
                    <a:pt x="21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9" y="6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5" y="16"/>
                  </a:lnTo>
                  <a:lnTo>
                    <a:pt x="47" y="27"/>
                  </a:lnTo>
                  <a:lnTo>
                    <a:pt x="48" y="38"/>
                  </a:lnTo>
                  <a:close/>
                  <a:moveTo>
                    <a:pt x="31" y="38"/>
                  </a:moveTo>
                  <a:lnTo>
                    <a:pt x="31" y="12"/>
                  </a:lnTo>
                  <a:lnTo>
                    <a:pt x="30" y="9"/>
                  </a:lnTo>
                  <a:lnTo>
                    <a:pt x="28" y="5"/>
                  </a:lnTo>
                  <a:lnTo>
                    <a:pt x="27" y="4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20" y="4"/>
                  </a:lnTo>
                  <a:lnTo>
                    <a:pt x="18" y="8"/>
                  </a:lnTo>
                  <a:lnTo>
                    <a:pt x="18" y="11"/>
                  </a:lnTo>
                  <a:lnTo>
                    <a:pt x="17" y="17"/>
                  </a:lnTo>
                  <a:lnTo>
                    <a:pt x="17" y="58"/>
                  </a:lnTo>
                  <a:lnTo>
                    <a:pt x="18" y="66"/>
                  </a:lnTo>
                  <a:lnTo>
                    <a:pt x="18" y="69"/>
                  </a:lnTo>
                  <a:lnTo>
                    <a:pt x="19" y="71"/>
                  </a:lnTo>
                  <a:lnTo>
                    <a:pt x="21" y="73"/>
                  </a:lnTo>
                  <a:lnTo>
                    <a:pt x="23" y="74"/>
                  </a:lnTo>
                  <a:lnTo>
                    <a:pt x="25" y="74"/>
                  </a:lnTo>
                  <a:lnTo>
                    <a:pt x="26" y="73"/>
                  </a:lnTo>
                  <a:lnTo>
                    <a:pt x="29" y="70"/>
                  </a:lnTo>
                  <a:lnTo>
                    <a:pt x="30" y="68"/>
                  </a:lnTo>
                  <a:lnTo>
                    <a:pt x="31" y="65"/>
                  </a:lnTo>
                  <a:lnTo>
                    <a:pt x="31" y="61"/>
                  </a:lnTo>
                  <a:lnTo>
                    <a:pt x="31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88" name="Freeform 64"/>
            <p:cNvSpPr>
              <a:spLocks/>
            </p:cNvSpPr>
            <p:nvPr/>
          </p:nvSpPr>
          <p:spPr bwMode="auto">
            <a:xfrm>
              <a:off x="6535738" y="3475038"/>
              <a:ext cx="28575" cy="2857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1" y="0"/>
                </a:cxn>
                <a:cxn ang="0">
                  <a:pos x="13" y="1"/>
                </a:cxn>
                <a:cxn ang="0">
                  <a:pos x="16" y="2"/>
                </a:cxn>
                <a:cxn ang="0">
                  <a:pos x="18" y="6"/>
                </a:cxn>
                <a:cxn ang="0">
                  <a:pos x="18" y="12"/>
                </a:cxn>
                <a:cxn ang="0">
                  <a:pos x="16" y="16"/>
                </a:cxn>
                <a:cxn ang="0">
                  <a:pos x="14" y="17"/>
                </a:cxn>
                <a:cxn ang="0">
                  <a:pos x="13" y="18"/>
                </a:cxn>
                <a:cxn ang="0">
                  <a:pos x="6" y="18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7"/>
                </a:cxn>
                <a:cxn ang="0">
                  <a:pos x="1" y="5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0"/>
                </a:cxn>
              </a:cxnLst>
              <a:rect l="0" t="0" r="r" b="b"/>
              <a:pathLst>
                <a:path w="18" h="18">
                  <a:moveTo>
                    <a:pt x="9" y="0"/>
                  </a:moveTo>
                  <a:lnTo>
                    <a:pt x="11" y="0"/>
                  </a:lnTo>
                  <a:lnTo>
                    <a:pt x="13" y="1"/>
                  </a:lnTo>
                  <a:lnTo>
                    <a:pt x="16" y="2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6" y="16"/>
                  </a:lnTo>
                  <a:lnTo>
                    <a:pt x="14" y="17"/>
                  </a:lnTo>
                  <a:lnTo>
                    <a:pt x="13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0" y="7"/>
                  </a:lnTo>
                  <a:lnTo>
                    <a:pt x="1" y="5"/>
                  </a:lnTo>
                  <a:lnTo>
                    <a:pt x="2" y="2"/>
                  </a:lnTo>
                  <a:lnTo>
                    <a:pt x="6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89" name="Freeform 65"/>
            <p:cNvSpPr>
              <a:spLocks/>
            </p:cNvSpPr>
            <p:nvPr/>
          </p:nvSpPr>
          <p:spPr bwMode="auto">
            <a:xfrm>
              <a:off x="6575425" y="3381375"/>
              <a:ext cx="77788" cy="120650"/>
            </a:xfrm>
            <a:custGeom>
              <a:avLst/>
              <a:gdLst/>
              <a:ahLst/>
              <a:cxnLst>
                <a:cxn ang="0">
                  <a:pos x="45" y="76"/>
                </a:cxn>
                <a:cxn ang="0">
                  <a:pos x="0" y="76"/>
                </a:cxn>
                <a:cxn ang="0">
                  <a:pos x="0" y="75"/>
                </a:cxn>
                <a:cxn ang="0">
                  <a:pos x="10" y="63"/>
                </a:cxn>
                <a:cxn ang="0">
                  <a:pos x="18" y="55"/>
                </a:cxn>
                <a:cxn ang="0">
                  <a:pos x="23" y="47"/>
                </a:cxn>
                <a:cxn ang="0">
                  <a:pos x="26" y="42"/>
                </a:cxn>
                <a:cxn ang="0">
                  <a:pos x="29" y="33"/>
                </a:cxn>
                <a:cxn ang="0">
                  <a:pos x="30" y="26"/>
                </a:cxn>
                <a:cxn ang="0">
                  <a:pos x="30" y="22"/>
                </a:cxn>
                <a:cxn ang="0">
                  <a:pos x="26" y="16"/>
                </a:cxn>
                <a:cxn ang="0">
                  <a:pos x="23" y="14"/>
                </a:cxn>
                <a:cxn ang="0">
                  <a:pos x="21" y="13"/>
                </a:cxn>
                <a:cxn ang="0">
                  <a:pos x="14" y="13"/>
                </a:cxn>
                <a:cxn ang="0">
                  <a:pos x="6" y="17"/>
                </a:cxn>
                <a:cxn ang="0">
                  <a:pos x="3" y="21"/>
                </a:cxn>
                <a:cxn ang="0">
                  <a:pos x="1" y="21"/>
                </a:cxn>
                <a:cxn ang="0">
                  <a:pos x="5" y="11"/>
                </a:cxn>
                <a:cxn ang="0">
                  <a:pos x="10" y="4"/>
                </a:cxn>
                <a:cxn ang="0">
                  <a:pos x="15" y="2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32" y="1"/>
                </a:cxn>
                <a:cxn ang="0">
                  <a:pos x="41" y="6"/>
                </a:cxn>
                <a:cxn ang="0">
                  <a:pos x="43" y="9"/>
                </a:cxn>
                <a:cxn ang="0">
                  <a:pos x="44" y="13"/>
                </a:cxn>
                <a:cxn ang="0">
                  <a:pos x="46" y="19"/>
                </a:cxn>
                <a:cxn ang="0">
                  <a:pos x="44" y="29"/>
                </a:cxn>
                <a:cxn ang="0">
                  <a:pos x="42" y="33"/>
                </a:cxn>
                <a:cxn ang="0">
                  <a:pos x="37" y="41"/>
                </a:cxn>
                <a:cxn ang="0">
                  <a:pos x="28" y="51"/>
                </a:cxn>
                <a:cxn ang="0">
                  <a:pos x="18" y="61"/>
                </a:cxn>
                <a:cxn ang="0">
                  <a:pos x="41" y="61"/>
                </a:cxn>
                <a:cxn ang="0">
                  <a:pos x="45" y="59"/>
                </a:cxn>
                <a:cxn ang="0">
                  <a:pos x="45" y="58"/>
                </a:cxn>
                <a:cxn ang="0">
                  <a:pos x="47" y="55"/>
                </a:cxn>
                <a:cxn ang="0">
                  <a:pos x="49" y="55"/>
                </a:cxn>
                <a:cxn ang="0">
                  <a:pos x="45" y="76"/>
                </a:cxn>
              </a:cxnLst>
              <a:rect l="0" t="0" r="r" b="b"/>
              <a:pathLst>
                <a:path w="49" h="76">
                  <a:moveTo>
                    <a:pt x="45" y="76"/>
                  </a:moveTo>
                  <a:lnTo>
                    <a:pt x="0" y="76"/>
                  </a:lnTo>
                  <a:lnTo>
                    <a:pt x="0" y="75"/>
                  </a:lnTo>
                  <a:lnTo>
                    <a:pt x="10" y="63"/>
                  </a:lnTo>
                  <a:lnTo>
                    <a:pt x="18" y="55"/>
                  </a:lnTo>
                  <a:lnTo>
                    <a:pt x="23" y="47"/>
                  </a:lnTo>
                  <a:lnTo>
                    <a:pt x="26" y="42"/>
                  </a:lnTo>
                  <a:lnTo>
                    <a:pt x="29" y="33"/>
                  </a:lnTo>
                  <a:lnTo>
                    <a:pt x="30" y="26"/>
                  </a:lnTo>
                  <a:lnTo>
                    <a:pt x="30" y="22"/>
                  </a:lnTo>
                  <a:lnTo>
                    <a:pt x="26" y="16"/>
                  </a:lnTo>
                  <a:lnTo>
                    <a:pt x="23" y="14"/>
                  </a:lnTo>
                  <a:lnTo>
                    <a:pt x="21" y="13"/>
                  </a:lnTo>
                  <a:lnTo>
                    <a:pt x="14" y="13"/>
                  </a:lnTo>
                  <a:lnTo>
                    <a:pt x="6" y="17"/>
                  </a:lnTo>
                  <a:lnTo>
                    <a:pt x="3" y="21"/>
                  </a:lnTo>
                  <a:lnTo>
                    <a:pt x="1" y="21"/>
                  </a:lnTo>
                  <a:lnTo>
                    <a:pt x="5" y="11"/>
                  </a:lnTo>
                  <a:lnTo>
                    <a:pt x="10" y="4"/>
                  </a:lnTo>
                  <a:lnTo>
                    <a:pt x="15" y="2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1"/>
                  </a:lnTo>
                  <a:lnTo>
                    <a:pt x="41" y="6"/>
                  </a:lnTo>
                  <a:lnTo>
                    <a:pt x="43" y="9"/>
                  </a:lnTo>
                  <a:lnTo>
                    <a:pt x="44" y="13"/>
                  </a:lnTo>
                  <a:lnTo>
                    <a:pt x="46" y="19"/>
                  </a:lnTo>
                  <a:lnTo>
                    <a:pt x="44" y="29"/>
                  </a:lnTo>
                  <a:lnTo>
                    <a:pt x="42" y="33"/>
                  </a:lnTo>
                  <a:lnTo>
                    <a:pt x="37" y="41"/>
                  </a:lnTo>
                  <a:lnTo>
                    <a:pt x="28" y="51"/>
                  </a:lnTo>
                  <a:lnTo>
                    <a:pt x="18" y="61"/>
                  </a:lnTo>
                  <a:lnTo>
                    <a:pt x="41" y="61"/>
                  </a:lnTo>
                  <a:lnTo>
                    <a:pt x="45" y="59"/>
                  </a:lnTo>
                  <a:lnTo>
                    <a:pt x="45" y="58"/>
                  </a:lnTo>
                  <a:lnTo>
                    <a:pt x="47" y="55"/>
                  </a:lnTo>
                  <a:lnTo>
                    <a:pt x="49" y="55"/>
                  </a:lnTo>
                  <a:lnTo>
                    <a:pt x="45" y="7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90" name="Freeform 66"/>
            <p:cNvSpPr>
              <a:spLocks/>
            </p:cNvSpPr>
            <p:nvPr/>
          </p:nvSpPr>
          <p:spPr bwMode="auto">
            <a:xfrm>
              <a:off x="6667500" y="3382963"/>
              <a:ext cx="76200" cy="120650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48" y="0"/>
                </a:cxn>
                <a:cxn ang="0">
                  <a:pos x="43" y="14"/>
                </a:cxn>
                <a:cxn ang="0">
                  <a:pos x="13" y="14"/>
                </a:cxn>
                <a:cxn ang="0">
                  <a:pos x="10" y="21"/>
                </a:cxn>
                <a:cxn ang="0">
                  <a:pos x="21" y="22"/>
                </a:cxn>
                <a:cxn ang="0">
                  <a:pos x="32" y="26"/>
                </a:cxn>
                <a:cxn ang="0">
                  <a:pos x="40" y="30"/>
                </a:cxn>
                <a:cxn ang="0">
                  <a:pos x="44" y="36"/>
                </a:cxn>
                <a:cxn ang="0">
                  <a:pos x="47" y="42"/>
                </a:cxn>
                <a:cxn ang="0">
                  <a:pos x="48" y="49"/>
                </a:cxn>
                <a:cxn ang="0">
                  <a:pos x="46" y="58"/>
                </a:cxn>
                <a:cxn ang="0">
                  <a:pos x="44" y="63"/>
                </a:cxn>
                <a:cxn ang="0">
                  <a:pos x="43" y="66"/>
                </a:cxn>
                <a:cxn ang="0">
                  <a:pos x="40" y="69"/>
                </a:cxn>
                <a:cxn ang="0">
                  <a:pos x="37" y="71"/>
                </a:cxn>
                <a:cxn ang="0">
                  <a:pos x="33" y="73"/>
                </a:cxn>
                <a:cxn ang="0">
                  <a:pos x="28" y="75"/>
                </a:cxn>
                <a:cxn ang="0">
                  <a:pos x="23" y="76"/>
                </a:cxn>
                <a:cxn ang="0">
                  <a:pos x="10" y="76"/>
                </a:cxn>
                <a:cxn ang="0">
                  <a:pos x="7" y="75"/>
                </a:cxn>
                <a:cxn ang="0">
                  <a:pos x="4" y="73"/>
                </a:cxn>
                <a:cxn ang="0">
                  <a:pos x="2" y="71"/>
                </a:cxn>
                <a:cxn ang="0">
                  <a:pos x="0" y="67"/>
                </a:cxn>
                <a:cxn ang="0">
                  <a:pos x="0" y="65"/>
                </a:cxn>
                <a:cxn ang="0">
                  <a:pos x="1" y="64"/>
                </a:cxn>
                <a:cxn ang="0">
                  <a:pos x="3" y="63"/>
                </a:cxn>
                <a:cxn ang="0">
                  <a:pos x="4" y="61"/>
                </a:cxn>
                <a:cxn ang="0">
                  <a:pos x="6" y="60"/>
                </a:cxn>
                <a:cxn ang="0">
                  <a:pos x="8" y="60"/>
                </a:cxn>
                <a:cxn ang="0">
                  <a:pos x="10" y="61"/>
                </a:cxn>
                <a:cxn ang="0">
                  <a:pos x="11" y="62"/>
                </a:cxn>
                <a:cxn ang="0">
                  <a:pos x="12" y="62"/>
                </a:cxn>
                <a:cxn ang="0">
                  <a:pos x="14" y="63"/>
                </a:cxn>
                <a:cxn ang="0">
                  <a:pos x="18" y="67"/>
                </a:cxn>
                <a:cxn ang="0">
                  <a:pos x="20" y="69"/>
                </a:cxn>
                <a:cxn ang="0">
                  <a:pos x="22" y="70"/>
                </a:cxn>
                <a:cxn ang="0">
                  <a:pos x="23" y="70"/>
                </a:cxn>
                <a:cxn ang="0">
                  <a:pos x="25" y="71"/>
                </a:cxn>
                <a:cxn ang="0">
                  <a:pos x="31" y="71"/>
                </a:cxn>
                <a:cxn ang="0">
                  <a:pos x="33" y="70"/>
                </a:cxn>
                <a:cxn ang="0">
                  <a:pos x="36" y="68"/>
                </a:cxn>
                <a:cxn ang="0">
                  <a:pos x="38" y="65"/>
                </a:cxn>
                <a:cxn ang="0">
                  <a:pos x="39" y="63"/>
                </a:cxn>
                <a:cxn ang="0">
                  <a:pos x="39" y="59"/>
                </a:cxn>
                <a:cxn ang="0">
                  <a:pos x="38" y="54"/>
                </a:cxn>
                <a:cxn ang="0">
                  <a:pos x="35" y="48"/>
                </a:cxn>
                <a:cxn ang="0">
                  <a:pos x="29" y="43"/>
                </a:cxn>
                <a:cxn ang="0">
                  <a:pos x="18" y="39"/>
                </a:cxn>
                <a:cxn ang="0">
                  <a:pos x="5" y="37"/>
                </a:cxn>
                <a:cxn ang="0">
                  <a:pos x="0" y="37"/>
                </a:cxn>
                <a:cxn ang="0">
                  <a:pos x="15" y="0"/>
                </a:cxn>
              </a:cxnLst>
              <a:rect l="0" t="0" r="r" b="b"/>
              <a:pathLst>
                <a:path w="48" h="76">
                  <a:moveTo>
                    <a:pt x="15" y="0"/>
                  </a:moveTo>
                  <a:lnTo>
                    <a:pt x="48" y="0"/>
                  </a:lnTo>
                  <a:lnTo>
                    <a:pt x="43" y="14"/>
                  </a:lnTo>
                  <a:lnTo>
                    <a:pt x="13" y="14"/>
                  </a:lnTo>
                  <a:lnTo>
                    <a:pt x="10" y="21"/>
                  </a:lnTo>
                  <a:lnTo>
                    <a:pt x="21" y="22"/>
                  </a:lnTo>
                  <a:lnTo>
                    <a:pt x="32" y="26"/>
                  </a:lnTo>
                  <a:lnTo>
                    <a:pt x="40" y="30"/>
                  </a:lnTo>
                  <a:lnTo>
                    <a:pt x="44" y="36"/>
                  </a:lnTo>
                  <a:lnTo>
                    <a:pt x="47" y="42"/>
                  </a:lnTo>
                  <a:lnTo>
                    <a:pt x="48" y="49"/>
                  </a:lnTo>
                  <a:lnTo>
                    <a:pt x="46" y="58"/>
                  </a:lnTo>
                  <a:lnTo>
                    <a:pt x="44" y="63"/>
                  </a:lnTo>
                  <a:lnTo>
                    <a:pt x="43" y="66"/>
                  </a:lnTo>
                  <a:lnTo>
                    <a:pt x="40" y="69"/>
                  </a:lnTo>
                  <a:lnTo>
                    <a:pt x="37" y="71"/>
                  </a:lnTo>
                  <a:lnTo>
                    <a:pt x="33" y="73"/>
                  </a:lnTo>
                  <a:lnTo>
                    <a:pt x="28" y="75"/>
                  </a:lnTo>
                  <a:lnTo>
                    <a:pt x="23" y="76"/>
                  </a:lnTo>
                  <a:lnTo>
                    <a:pt x="10" y="76"/>
                  </a:lnTo>
                  <a:lnTo>
                    <a:pt x="7" y="75"/>
                  </a:lnTo>
                  <a:lnTo>
                    <a:pt x="4" y="73"/>
                  </a:lnTo>
                  <a:lnTo>
                    <a:pt x="2" y="71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3" y="63"/>
                  </a:lnTo>
                  <a:lnTo>
                    <a:pt x="4" y="61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10" y="61"/>
                  </a:lnTo>
                  <a:lnTo>
                    <a:pt x="11" y="62"/>
                  </a:lnTo>
                  <a:lnTo>
                    <a:pt x="12" y="62"/>
                  </a:lnTo>
                  <a:lnTo>
                    <a:pt x="14" y="63"/>
                  </a:lnTo>
                  <a:lnTo>
                    <a:pt x="18" y="67"/>
                  </a:lnTo>
                  <a:lnTo>
                    <a:pt x="20" y="69"/>
                  </a:lnTo>
                  <a:lnTo>
                    <a:pt x="22" y="70"/>
                  </a:lnTo>
                  <a:lnTo>
                    <a:pt x="23" y="70"/>
                  </a:lnTo>
                  <a:lnTo>
                    <a:pt x="25" y="71"/>
                  </a:lnTo>
                  <a:lnTo>
                    <a:pt x="31" y="71"/>
                  </a:lnTo>
                  <a:lnTo>
                    <a:pt x="33" y="70"/>
                  </a:lnTo>
                  <a:lnTo>
                    <a:pt x="36" y="68"/>
                  </a:lnTo>
                  <a:lnTo>
                    <a:pt x="38" y="65"/>
                  </a:lnTo>
                  <a:lnTo>
                    <a:pt x="39" y="63"/>
                  </a:lnTo>
                  <a:lnTo>
                    <a:pt x="39" y="59"/>
                  </a:lnTo>
                  <a:lnTo>
                    <a:pt x="38" y="54"/>
                  </a:lnTo>
                  <a:lnTo>
                    <a:pt x="35" y="48"/>
                  </a:lnTo>
                  <a:lnTo>
                    <a:pt x="29" y="43"/>
                  </a:lnTo>
                  <a:lnTo>
                    <a:pt x="18" y="39"/>
                  </a:lnTo>
                  <a:lnTo>
                    <a:pt x="5" y="37"/>
                  </a:lnTo>
                  <a:lnTo>
                    <a:pt x="0" y="37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91" name="Freeform 67"/>
            <p:cNvSpPr>
              <a:spLocks noEditPoints="1"/>
            </p:cNvSpPr>
            <p:nvPr/>
          </p:nvSpPr>
          <p:spPr bwMode="auto">
            <a:xfrm>
              <a:off x="7007225" y="3381375"/>
              <a:ext cx="74613" cy="122238"/>
            </a:xfrm>
            <a:custGeom>
              <a:avLst/>
              <a:gdLst/>
              <a:ahLst/>
              <a:cxnLst>
                <a:cxn ang="0">
                  <a:pos x="47" y="38"/>
                </a:cxn>
                <a:cxn ang="0">
                  <a:pos x="46" y="49"/>
                </a:cxn>
                <a:cxn ang="0">
                  <a:pos x="44" y="59"/>
                </a:cxn>
                <a:cxn ang="0">
                  <a:pos x="43" y="63"/>
                </a:cxn>
                <a:cxn ang="0">
                  <a:pos x="40" y="69"/>
                </a:cxn>
                <a:cxn ang="0">
                  <a:pos x="36" y="72"/>
                </a:cxn>
                <a:cxn ang="0">
                  <a:pos x="33" y="75"/>
                </a:cxn>
                <a:cxn ang="0">
                  <a:pos x="31" y="76"/>
                </a:cxn>
                <a:cxn ang="0">
                  <a:pos x="28" y="77"/>
                </a:cxn>
                <a:cxn ang="0">
                  <a:pos x="18" y="77"/>
                </a:cxn>
                <a:cxn ang="0">
                  <a:pos x="16" y="76"/>
                </a:cxn>
                <a:cxn ang="0">
                  <a:pos x="14" y="75"/>
                </a:cxn>
                <a:cxn ang="0">
                  <a:pos x="11" y="71"/>
                </a:cxn>
                <a:cxn ang="0">
                  <a:pos x="7" y="66"/>
                </a:cxn>
                <a:cxn ang="0">
                  <a:pos x="3" y="60"/>
                </a:cxn>
                <a:cxn ang="0">
                  <a:pos x="2" y="57"/>
                </a:cxn>
                <a:cxn ang="0">
                  <a:pos x="0" y="39"/>
                </a:cxn>
                <a:cxn ang="0">
                  <a:pos x="1" y="28"/>
                </a:cxn>
                <a:cxn ang="0">
                  <a:pos x="3" y="17"/>
                </a:cxn>
                <a:cxn ang="0">
                  <a:pos x="7" y="9"/>
                </a:cxn>
                <a:cxn ang="0">
                  <a:pos x="9" y="6"/>
                </a:cxn>
                <a:cxn ang="0">
                  <a:pos x="17" y="1"/>
                </a:cxn>
                <a:cxn ang="0">
                  <a:pos x="20" y="0"/>
                </a:cxn>
                <a:cxn ang="0">
                  <a:pos x="27" y="0"/>
                </a:cxn>
                <a:cxn ang="0">
                  <a:pos x="30" y="1"/>
                </a:cxn>
                <a:cxn ang="0">
                  <a:pos x="39" y="6"/>
                </a:cxn>
                <a:cxn ang="0">
                  <a:pos x="40" y="9"/>
                </a:cxn>
                <a:cxn ang="0">
                  <a:pos x="42" y="13"/>
                </a:cxn>
                <a:cxn ang="0">
                  <a:pos x="44" y="16"/>
                </a:cxn>
                <a:cxn ang="0">
                  <a:pos x="46" y="27"/>
                </a:cxn>
                <a:cxn ang="0">
                  <a:pos x="47" y="38"/>
                </a:cxn>
                <a:cxn ang="0">
                  <a:pos x="31" y="38"/>
                </a:cxn>
                <a:cxn ang="0">
                  <a:pos x="31" y="12"/>
                </a:cxn>
                <a:cxn ang="0">
                  <a:pos x="30" y="9"/>
                </a:cxn>
                <a:cxn ang="0">
                  <a:pos x="28" y="5"/>
                </a:cxn>
                <a:cxn ang="0">
                  <a:pos x="27" y="4"/>
                </a:cxn>
                <a:cxn ang="0">
                  <a:pos x="25" y="3"/>
                </a:cxn>
                <a:cxn ang="0">
                  <a:pos x="21" y="3"/>
                </a:cxn>
                <a:cxn ang="0">
                  <a:pos x="19" y="4"/>
                </a:cxn>
                <a:cxn ang="0">
                  <a:pos x="17" y="8"/>
                </a:cxn>
                <a:cxn ang="0">
                  <a:pos x="17" y="11"/>
                </a:cxn>
                <a:cxn ang="0">
                  <a:pos x="16" y="17"/>
                </a:cxn>
                <a:cxn ang="0">
                  <a:pos x="16" y="58"/>
                </a:cxn>
                <a:cxn ang="0">
                  <a:pos x="17" y="66"/>
                </a:cxn>
                <a:cxn ang="0">
                  <a:pos x="17" y="69"/>
                </a:cxn>
                <a:cxn ang="0">
                  <a:pos x="18" y="71"/>
                </a:cxn>
                <a:cxn ang="0">
                  <a:pos x="20" y="73"/>
                </a:cxn>
                <a:cxn ang="0">
                  <a:pos x="22" y="74"/>
                </a:cxn>
                <a:cxn ang="0">
                  <a:pos x="24" y="74"/>
                </a:cxn>
                <a:cxn ang="0">
                  <a:pos x="26" y="73"/>
                </a:cxn>
                <a:cxn ang="0">
                  <a:pos x="29" y="70"/>
                </a:cxn>
                <a:cxn ang="0">
                  <a:pos x="30" y="68"/>
                </a:cxn>
                <a:cxn ang="0">
                  <a:pos x="31" y="65"/>
                </a:cxn>
                <a:cxn ang="0">
                  <a:pos x="31" y="61"/>
                </a:cxn>
                <a:cxn ang="0">
                  <a:pos x="31" y="38"/>
                </a:cxn>
              </a:cxnLst>
              <a:rect l="0" t="0" r="r" b="b"/>
              <a:pathLst>
                <a:path w="47" h="77">
                  <a:moveTo>
                    <a:pt x="47" y="38"/>
                  </a:moveTo>
                  <a:lnTo>
                    <a:pt x="46" y="49"/>
                  </a:lnTo>
                  <a:lnTo>
                    <a:pt x="44" y="59"/>
                  </a:lnTo>
                  <a:lnTo>
                    <a:pt x="43" y="63"/>
                  </a:lnTo>
                  <a:lnTo>
                    <a:pt x="40" y="69"/>
                  </a:lnTo>
                  <a:lnTo>
                    <a:pt x="36" y="72"/>
                  </a:lnTo>
                  <a:lnTo>
                    <a:pt x="33" y="75"/>
                  </a:lnTo>
                  <a:lnTo>
                    <a:pt x="31" y="76"/>
                  </a:lnTo>
                  <a:lnTo>
                    <a:pt x="28" y="77"/>
                  </a:lnTo>
                  <a:lnTo>
                    <a:pt x="18" y="77"/>
                  </a:lnTo>
                  <a:lnTo>
                    <a:pt x="16" y="76"/>
                  </a:lnTo>
                  <a:lnTo>
                    <a:pt x="14" y="75"/>
                  </a:lnTo>
                  <a:lnTo>
                    <a:pt x="11" y="71"/>
                  </a:lnTo>
                  <a:lnTo>
                    <a:pt x="7" y="66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0" y="39"/>
                  </a:lnTo>
                  <a:lnTo>
                    <a:pt x="1" y="28"/>
                  </a:lnTo>
                  <a:lnTo>
                    <a:pt x="3" y="17"/>
                  </a:lnTo>
                  <a:lnTo>
                    <a:pt x="7" y="9"/>
                  </a:lnTo>
                  <a:lnTo>
                    <a:pt x="9" y="6"/>
                  </a:lnTo>
                  <a:lnTo>
                    <a:pt x="17" y="1"/>
                  </a:lnTo>
                  <a:lnTo>
                    <a:pt x="20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9" y="6"/>
                  </a:lnTo>
                  <a:lnTo>
                    <a:pt x="40" y="9"/>
                  </a:lnTo>
                  <a:lnTo>
                    <a:pt x="42" y="13"/>
                  </a:lnTo>
                  <a:lnTo>
                    <a:pt x="44" y="16"/>
                  </a:lnTo>
                  <a:lnTo>
                    <a:pt x="46" y="27"/>
                  </a:lnTo>
                  <a:lnTo>
                    <a:pt x="47" y="38"/>
                  </a:lnTo>
                  <a:close/>
                  <a:moveTo>
                    <a:pt x="31" y="38"/>
                  </a:moveTo>
                  <a:lnTo>
                    <a:pt x="31" y="12"/>
                  </a:lnTo>
                  <a:lnTo>
                    <a:pt x="30" y="9"/>
                  </a:lnTo>
                  <a:lnTo>
                    <a:pt x="28" y="5"/>
                  </a:lnTo>
                  <a:lnTo>
                    <a:pt x="27" y="4"/>
                  </a:lnTo>
                  <a:lnTo>
                    <a:pt x="25" y="3"/>
                  </a:lnTo>
                  <a:lnTo>
                    <a:pt x="21" y="3"/>
                  </a:lnTo>
                  <a:lnTo>
                    <a:pt x="19" y="4"/>
                  </a:lnTo>
                  <a:lnTo>
                    <a:pt x="17" y="8"/>
                  </a:lnTo>
                  <a:lnTo>
                    <a:pt x="17" y="11"/>
                  </a:lnTo>
                  <a:lnTo>
                    <a:pt x="16" y="17"/>
                  </a:lnTo>
                  <a:lnTo>
                    <a:pt x="16" y="58"/>
                  </a:lnTo>
                  <a:lnTo>
                    <a:pt x="17" y="66"/>
                  </a:lnTo>
                  <a:lnTo>
                    <a:pt x="17" y="69"/>
                  </a:lnTo>
                  <a:lnTo>
                    <a:pt x="18" y="71"/>
                  </a:lnTo>
                  <a:lnTo>
                    <a:pt x="20" y="73"/>
                  </a:lnTo>
                  <a:lnTo>
                    <a:pt x="22" y="74"/>
                  </a:lnTo>
                  <a:lnTo>
                    <a:pt x="24" y="74"/>
                  </a:lnTo>
                  <a:lnTo>
                    <a:pt x="26" y="73"/>
                  </a:lnTo>
                  <a:lnTo>
                    <a:pt x="29" y="70"/>
                  </a:lnTo>
                  <a:lnTo>
                    <a:pt x="30" y="68"/>
                  </a:lnTo>
                  <a:lnTo>
                    <a:pt x="31" y="65"/>
                  </a:lnTo>
                  <a:lnTo>
                    <a:pt x="31" y="61"/>
                  </a:lnTo>
                  <a:lnTo>
                    <a:pt x="31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92" name="Freeform 68"/>
            <p:cNvSpPr>
              <a:spLocks/>
            </p:cNvSpPr>
            <p:nvPr/>
          </p:nvSpPr>
          <p:spPr bwMode="auto">
            <a:xfrm>
              <a:off x="7097713" y="3475038"/>
              <a:ext cx="26988" cy="2857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0" y="0"/>
                </a:cxn>
                <a:cxn ang="0">
                  <a:pos x="12" y="1"/>
                </a:cxn>
                <a:cxn ang="0">
                  <a:pos x="15" y="2"/>
                </a:cxn>
                <a:cxn ang="0">
                  <a:pos x="17" y="6"/>
                </a:cxn>
                <a:cxn ang="0">
                  <a:pos x="17" y="12"/>
                </a:cxn>
                <a:cxn ang="0">
                  <a:pos x="15" y="16"/>
                </a:cxn>
                <a:cxn ang="0">
                  <a:pos x="13" y="17"/>
                </a:cxn>
                <a:cxn ang="0">
                  <a:pos x="12" y="18"/>
                </a:cxn>
                <a:cxn ang="0">
                  <a:pos x="6" y="18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7"/>
                </a:cxn>
                <a:cxn ang="0">
                  <a:pos x="1" y="5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0"/>
                </a:cxn>
              </a:cxnLst>
              <a:rect l="0" t="0" r="r" b="b"/>
              <a:pathLst>
                <a:path w="17" h="18">
                  <a:moveTo>
                    <a:pt x="9" y="0"/>
                  </a:moveTo>
                  <a:lnTo>
                    <a:pt x="10" y="0"/>
                  </a:lnTo>
                  <a:lnTo>
                    <a:pt x="12" y="1"/>
                  </a:lnTo>
                  <a:lnTo>
                    <a:pt x="15" y="2"/>
                  </a:lnTo>
                  <a:lnTo>
                    <a:pt x="17" y="6"/>
                  </a:lnTo>
                  <a:lnTo>
                    <a:pt x="17" y="12"/>
                  </a:lnTo>
                  <a:lnTo>
                    <a:pt x="15" y="16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0" y="7"/>
                  </a:lnTo>
                  <a:lnTo>
                    <a:pt x="1" y="5"/>
                  </a:lnTo>
                  <a:lnTo>
                    <a:pt x="2" y="2"/>
                  </a:lnTo>
                  <a:lnTo>
                    <a:pt x="6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93" name="Freeform 69"/>
            <p:cNvSpPr>
              <a:spLocks/>
            </p:cNvSpPr>
            <p:nvPr/>
          </p:nvSpPr>
          <p:spPr bwMode="auto">
            <a:xfrm>
              <a:off x="7140575" y="3382963"/>
              <a:ext cx="76200" cy="120650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48" y="0"/>
                </a:cxn>
                <a:cxn ang="0">
                  <a:pos x="42" y="14"/>
                </a:cxn>
                <a:cxn ang="0">
                  <a:pos x="12" y="14"/>
                </a:cxn>
                <a:cxn ang="0">
                  <a:pos x="9" y="21"/>
                </a:cxn>
                <a:cxn ang="0">
                  <a:pos x="21" y="22"/>
                </a:cxn>
                <a:cxn ang="0">
                  <a:pos x="32" y="26"/>
                </a:cxn>
                <a:cxn ang="0">
                  <a:pos x="39" y="30"/>
                </a:cxn>
                <a:cxn ang="0">
                  <a:pos x="44" y="36"/>
                </a:cxn>
                <a:cxn ang="0">
                  <a:pos x="47" y="42"/>
                </a:cxn>
                <a:cxn ang="0">
                  <a:pos x="48" y="49"/>
                </a:cxn>
                <a:cxn ang="0">
                  <a:pos x="47" y="56"/>
                </a:cxn>
                <a:cxn ang="0">
                  <a:pos x="44" y="63"/>
                </a:cxn>
                <a:cxn ang="0">
                  <a:pos x="42" y="66"/>
                </a:cxn>
                <a:cxn ang="0">
                  <a:pos x="39" y="69"/>
                </a:cxn>
                <a:cxn ang="0">
                  <a:pos x="36" y="71"/>
                </a:cxn>
                <a:cxn ang="0">
                  <a:pos x="33" y="73"/>
                </a:cxn>
                <a:cxn ang="0">
                  <a:pos x="28" y="75"/>
                </a:cxn>
                <a:cxn ang="0">
                  <a:pos x="23" y="76"/>
                </a:cxn>
                <a:cxn ang="0">
                  <a:pos x="9" y="76"/>
                </a:cxn>
                <a:cxn ang="0">
                  <a:pos x="7" y="75"/>
                </a:cxn>
                <a:cxn ang="0">
                  <a:pos x="4" y="73"/>
                </a:cxn>
                <a:cxn ang="0">
                  <a:pos x="0" y="69"/>
                </a:cxn>
                <a:cxn ang="0">
                  <a:pos x="0" y="65"/>
                </a:cxn>
                <a:cxn ang="0">
                  <a:pos x="4" y="61"/>
                </a:cxn>
                <a:cxn ang="0">
                  <a:pos x="6" y="60"/>
                </a:cxn>
                <a:cxn ang="0">
                  <a:pos x="8" y="60"/>
                </a:cxn>
                <a:cxn ang="0">
                  <a:pos x="9" y="61"/>
                </a:cxn>
                <a:cxn ang="0">
                  <a:pos x="10" y="62"/>
                </a:cxn>
                <a:cxn ang="0">
                  <a:pos x="11" y="62"/>
                </a:cxn>
                <a:cxn ang="0">
                  <a:pos x="13" y="63"/>
                </a:cxn>
                <a:cxn ang="0">
                  <a:pos x="19" y="69"/>
                </a:cxn>
                <a:cxn ang="0">
                  <a:pos x="22" y="70"/>
                </a:cxn>
                <a:cxn ang="0">
                  <a:pos x="23" y="70"/>
                </a:cxn>
                <a:cxn ang="0">
                  <a:pos x="24" y="71"/>
                </a:cxn>
                <a:cxn ang="0">
                  <a:pos x="30" y="71"/>
                </a:cxn>
                <a:cxn ang="0">
                  <a:pos x="33" y="70"/>
                </a:cxn>
                <a:cxn ang="0">
                  <a:pos x="35" y="68"/>
                </a:cxn>
                <a:cxn ang="0">
                  <a:pos x="36" y="65"/>
                </a:cxn>
                <a:cxn ang="0">
                  <a:pos x="38" y="63"/>
                </a:cxn>
                <a:cxn ang="0">
                  <a:pos x="38" y="59"/>
                </a:cxn>
                <a:cxn ang="0">
                  <a:pos x="37" y="54"/>
                </a:cxn>
                <a:cxn ang="0">
                  <a:pos x="34" y="48"/>
                </a:cxn>
                <a:cxn ang="0">
                  <a:pos x="29" y="43"/>
                </a:cxn>
                <a:cxn ang="0">
                  <a:pos x="17" y="39"/>
                </a:cxn>
                <a:cxn ang="0">
                  <a:pos x="5" y="37"/>
                </a:cxn>
                <a:cxn ang="0">
                  <a:pos x="0" y="37"/>
                </a:cxn>
                <a:cxn ang="0">
                  <a:pos x="13" y="0"/>
                </a:cxn>
              </a:cxnLst>
              <a:rect l="0" t="0" r="r" b="b"/>
              <a:pathLst>
                <a:path w="48" h="76">
                  <a:moveTo>
                    <a:pt x="13" y="0"/>
                  </a:moveTo>
                  <a:lnTo>
                    <a:pt x="48" y="0"/>
                  </a:lnTo>
                  <a:lnTo>
                    <a:pt x="42" y="14"/>
                  </a:lnTo>
                  <a:lnTo>
                    <a:pt x="12" y="14"/>
                  </a:lnTo>
                  <a:lnTo>
                    <a:pt x="9" y="21"/>
                  </a:lnTo>
                  <a:lnTo>
                    <a:pt x="21" y="22"/>
                  </a:lnTo>
                  <a:lnTo>
                    <a:pt x="32" y="26"/>
                  </a:lnTo>
                  <a:lnTo>
                    <a:pt x="39" y="30"/>
                  </a:lnTo>
                  <a:lnTo>
                    <a:pt x="44" y="36"/>
                  </a:lnTo>
                  <a:lnTo>
                    <a:pt x="47" y="42"/>
                  </a:lnTo>
                  <a:lnTo>
                    <a:pt x="48" y="49"/>
                  </a:lnTo>
                  <a:lnTo>
                    <a:pt x="47" y="56"/>
                  </a:lnTo>
                  <a:lnTo>
                    <a:pt x="44" y="63"/>
                  </a:lnTo>
                  <a:lnTo>
                    <a:pt x="42" y="66"/>
                  </a:lnTo>
                  <a:lnTo>
                    <a:pt x="39" y="69"/>
                  </a:lnTo>
                  <a:lnTo>
                    <a:pt x="36" y="71"/>
                  </a:lnTo>
                  <a:lnTo>
                    <a:pt x="33" y="73"/>
                  </a:lnTo>
                  <a:lnTo>
                    <a:pt x="28" y="75"/>
                  </a:lnTo>
                  <a:lnTo>
                    <a:pt x="23" y="76"/>
                  </a:lnTo>
                  <a:lnTo>
                    <a:pt x="9" y="76"/>
                  </a:lnTo>
                  <a:lnTo>
                    <a:pt x="7" y="75"/>
                  </a:lnTo>
                  <a:lnTo>
                    <a:pt x="4" y="73"/>
                  </a:lnTo>
                  <a:lnTo>
                    <a:pt x="0" y="69"/>
                  </a:lnTo>
                  <a:lnTo>
                    <a:pt x="0" y="65"/>
                  </a:lnTo>
                  <a:lnTo>
                    <a:pt x="4" y="61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9" y="61"/>
                  </a:lnTo>
                  <a:lnTo>
                    <a:pt x="10" y="62"/>
                  </a:lnTo>
                  <a:lnTo>
                    <a:pt x="11" y="62"/>
                  </a:lnTo>
                  <a:lnTo>
                    <a:pt x="13" y="63"/>
                  </a:lnTo>
                  <a:lnTo>
                    <a:pt x="19" y="69"/>
                  </a:lnTo>
                  <a:lnTo>
                    <a:pt x="22" y="70"/>
                  </a:lnTo>
                  <a:lnTo>
                    <a:pt x="23" y="70"/>
                  </a:lnTo>
                  <a:lnTo>
                    <a:pt x="24" y="71"/>
                  </a:lnTo>
                  <a:lnTo>
                    <a:pt x="30" y="71"/>
                  </a:lnTo>
                  <a:lnTo>
                    <a:pt x="33" y="70"/>
                  </a:lnTo>
                  <a:lnTo>
                    <a:pt x="35" y="68"/>
                  </a:lnTo>
                  <a:lnTo>
                    <a:pt x="36" y="65"/>
                  </a:lnTo>
                  <a:lnTo>
                    <a:pt x="38" y="63"/>
                  </a:lnTo>
                  <a:lnTo>
                    <a:pt x="38" y="59"/>
                  </a:lnTo>
                  <a:lnTo>
                    <a:pt x="37" y="54"/>
                  </a:lnTo>
                  <a:lnTo>
                    <a:pt x="34" y="48"/>
                  </a:lnTo>
                  <a:lnTo>
                    <a:pt x="29" y="43"/>
                  </a:lnTo>
                  <a:lnTo>
                    <a:pt x="17" y="39"/>
                  </a:lnTo>
                  <a:lnTo>
                    <a:pt x="5" y="37"/>
                  </a:lnTo>
                  <a:lnTo>
                    <a:pt x="0" y="37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94" name="Freeform 70"/>
            <p:cNvSpPr>
              <a:spLocks noEditPoints="1"/>
            </p:cNvSpPr>
            <p:nvPr/>
          </p:nvSpPr>
          <p:spPr bwMode="auto">
            <a:xfrm>
              <a:off x="7481888" y="3381375"/>
              <a:ext cx="74613" cy="122238"/>
            </a:xfrm>
            <a:custGeom>
              <a:avLst/>
              <a:gdLst/>
              <a:ahLst/>
              <a:cxnLst>
                <a:cxn ang="0">
                  <a:pos x="47" y="38"/>
                </a:cxn>
                <a:cxn ang="0">
                  <a:pos x="46" y="49"/>
                </a:cxn>
                <a:cxn ang="0">
                  <a:pos x="44" y="59"/>
                </a:cxn>
                <a:cxn ang="0">
                  <a:pos x="43" y="63"/>
                </a:cxn>
                <a:cxn ang="0">
                  <a:pos x="39" y="69"/>
                </a:cxn>
                <a:cxn ang="0">
                  <a:pos x="35" y="72"/>
                </a:cxn>
                <a:cxn ang="0">
                  <a:pos x="32" y="75"/>
                </a:cxn>
                <a:cxn ang="0">
                  <a:pos x="31" y="76"/>
                </a:cxn>
                <a:cxn ang="0">
                  <a:pos x="28" y="77"/>
                </a:cxn>
                <a:cxn ang="0">
                  <a:pos x="18" y="77"/>
                </a:cxn>
                <a:cxn ang="0">
                  <a:pos x="16" y="76"/>
                </a:cxn>
                <a:cxn ang="0">
                  <a:pos x="13" y="75"/>
                </a:cxn>
                <a:cxn ang="0">
                  <a:pos x="10" y="71"/>
                </a:cxn>
                <a:cxn ang="0">
                  <a:pos x="6" y="66"/>
                </a:cxn>
                <a:cxn ang="0">
                  <a:pos x="3" y="60"/>
                </a:cxn>
                <a:cxn ang="0">
                  <a:pos x="2" y="57"/>
                </a:cxn>
                <a:cxn ang="0">
                  <a:pos x="0" y="39"/>
                </a:cxn>
                <a:cxn ang="0">
                  <a:pos x="1" y="28"/>
                </a:cxn>
                <a:cxn ang="0">
                  <a:pos x="3" y="17"/>
                </a:cxn>
                <a:cxn ang="0">
                  <a:pos x="6" y="9"/>
                </a:cxn>
                <a:cxn ang="0">
                  <a:pos x="8" y="6"/>
                </a:cxn>
                <a:cxn ang="0">
                  <a:pos x="17" y="1"/>
                </a:cxn>
                <a:cxn ang="0">
                  <a:pos x="20" y="0"/>
                </a:cxn>
                <a:cxn ang="0">
                  <a:pos x="27" y="0"/>
                </a:cxn>
                <a:cxn ang="0">
                  <a:pos x="30" y="1"/>
                </a:cxn>
                <a:cxn ang="0">
                  <a:pos x="38" y="6"/>
                </a:cxn>
                <a:cxn ang="0">
                  <a:pos x="40" y="9"/>
                </a:cxn>
                <a:cxn ang="0">
                  <a:pos x="42" y="13"/>
                </a:cxn>
                <a:cxn ang="0">
                  <a:pos x="44" y="16"/>
                </a:cxn>
                <a:cxn ang="0">
                  <a:pos x="46" y="27"/>
                </a:cxn>
                <a:cxn ang="0">
                  <a:pos x="47" y="38"/>
                </a:cxn>
                <a:cxn ang="0">
                  <a:pos x="31" y="38"/>
                </a:cxn>
                <a:cxn ang="0">
                  <a:pos x="31" y="12"/>
                </a:cxn>
                <a:cxn ang="0">
                  <a:pos x="30" y="9"/>
                </a:cxn>
                <a:cxn ang="0">
                  <a:pos x="28" y="5"/>
                </a:cxn>
                <a:cxn ang="0">
                  <a:pos x="27" y="4"/>
                </a:cxn>
                <a:cxn ang="0">
                  <a:pos x="25" y="3"/>
                </a:cxn>
                <a:cxn ang="0">
                  <a:pos x="21" y="3"/>
                </a:cxn>
                <a:cxn ang="0">
                  <a:pos x="19" y="4"/>
                </a:cxn>
                <a:cxn ang="0">
                  <a:pos x="17" y="8"/>
                </a:cxn>
                <a:cxn ang="0">
                  <a:pos x="17" y="11"/>
                </a:cxn>
                <a:cxn ang="0">
                  <a:pos x="16" y="17"/>
                </a:cxn>
                <a:cxn ang="0">
                  <a:pos x="16" y="58"/>
                </a:cxn>
                <a:cxn ang="0">
                  <a:pos x="17" y="66"/>
                </a:cxn>
                <a:cxn ang="0">
                  <a:pos x="17" y="69"/>
                </a:cxn>
                <a:cxn ang="0">
                  <a:pos x="18" y="71"/>
                </a:cxn>
                <a:cxn ang="0">
                  <a:pos x="20" y="73"/>
                </a:cxn>
                <a:cxn ang="0">
                  <a:pos x="22" y="74"/>
                </a:cxn>
                <a:cxn ang="0">
                  <a:pos x="24" y="74"/>
                </a:cxn>
                <a:cxn ang="0">
                  <a:pos x="26" y="73"/>
                </a:cxn>
                <a:cxn ang="0">
                  <a:pos x="29" y="70"/>
                </a:cxn>
                <a:cxn ang="0">
                  <a:pos x="30" y="68"/>
                </a:cxn>
                <a:cxn ang="0">
                  <a:pos x="31" y="65"/>
                </a:cxn>
                <a:cxn ang="0">
                  <a:pos x="31" y="61"/>
                </a:cxn>
                <a:cxn ang="0">
                  <a:pos x="31" y="38"/>
                </a:cxn>
              </a:cxnLst>
              <a:rect l="0" t="0" r="r" b="b"/>
              <a:pathLst>
                <a:path w="47" h="77">
                  <a:moveTo>
                    <a:pt x="47" y="38"/>
                  </a:moveTo>
                  <a:lnTo>
                    <a:pt x="46" y="49"/>
                  </a:lnTo>
                  <a:lnTo>
                    <a:pt x="44" y="59"/>
                  </a:lnTo>
                  <a:lnTo>
                    <a:pt x="43" y="63"/>
                  </a:lnTo>
                  <a:lnTo>
                    <a:pt x="39" y="69"/>
                  </a:lnTo>
                  <a:lnTo>
                    <a:pt x="35" y="72"/>
                  </a:lnTo>
                  <a:lnTo>
                    <a:pt x="32" y="75"/>
                  </a:lnTo>
                  <a:lnTo>
                    <a:pt x="31" y="76"/>
                  </a:lnTo>
                  <a:lnTo>
                    <a:pt x="28" y="77"/>
                  </a:lnTo>
                  <a:lnTo>
                    <a:pt x="18" y="77"/>
                  </a:lnTo>
                  <a:lnTo>
                    <a:pt x="16" y="76"/>
                  </a:lnTo>
                  <a:lnTo>
                    <a:pt x="13" y="75"/>
                  </a:lnTo>
                  <a:lnTo>
                    <a:pt x="10" y="71"/>
                  </a:lnTo>
                  <a:lnTo>
                    <a:pt x="6" y="66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0" y="39"/>
                  </a:lnTo>
                  <a:lnTo>
                    <a:pt x="1" y="28"/>
                  </a:lnTo>
                  <a:lnTo>
                    <a:pt x="3" y="17"/>
                  </a:lnTo>
                  <a:lnTo>
                    <a:pt x="6" y="9"/>
                  </a:lnTo>
                  <a:lnTo>
                    <a:pt x="8" y="6"/>
                  </a:lnTo>
                  <a:lnTo>
                    <a:pt x="17" y="1"/>
                  </a:lnTo>
                  <a:lnTo>
                    <a:pt x="20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8" y="6"/>
                  </a:lnTo>
                  <a:lnTo>
                    <a:pt x="40" y="9"/>
                  </a:lnTo>
                  <a:lnTo>
                    <a:pt x="42" y="13"/>
                  </a:lnTo>
                  <a:lnTo>
                    <a:pt x="44" y="16"/>
                  </a:lnTo>
                  <a:lnTo>
                    <a:pt x="46" y="27"/>
                  </a:lnTo>
                  <a:lnTo>
                    <a:pt x="47" y="38"/>
                  </a:lnTo>
                  <a:close/>
                  <a:moveTo>
                    <a:pt x="31" y="38"/>
                  </a:moveTo>
                  <a:lnTo>
                    <a:pt x="31" y="12"/>
                  </a:lnTo>
                  <a:lnTo>
                    <a:pt x="30" y="9"/>
                  </a:lnTo>
                  <a:lnTo>
                    <a:pt x="28" y="5"/>
                  </a:lnTo>
                  <a:lnTo>
                    <a:pt x="27" y="4"/>
                  </a:lnTo>
                  <a:lnTo>
                    <a:pt x="25" y="3"/>
                  </a:lnTo>
                  <a:lnTo>
                    <a:pt x="21" y="3"/>
                  </a:lnTo>
                  <a:lnTo>
                    <a:pt x="19" y="4"/>
                  </a:lnTo>
                  <a:lnTo>
                    <a:pt x="17" y="8"/>
                  </a:lnTo>
                  <a:lnTo>
                    <a:pt x="17" y="11"/>
                  </a:lnTo>
                  <a:lnTo>
                    <a:pt x="16" y="17"/>
                  </a:lnTo>
                  <a:lnTo>
                    <a:pt x="16" y="58"/>
                  </a:lnTo>
                  <a:lnTo>
                    <a:pt x="17" y="66"/>
                  </a:lnTo>
                  <a:lnTo>
                    <a:pt x="17" y="69"/>
                  </a:lnTo>
                  <a:lnTo>
                    <a:pt x="18" y="71"/>
                  </a:lnTo>
                  <a:lnTo>
                    <a:pt x="20" y="73"/>
                  </a:lnTo>
                  <a:lnTo>
                    <a:pt x="22" y="74"/>
                  </a:lnTo>
                  <a:lnTo>
                    <a:pt x="24" y="74"/>
                  </a:lnTo>
                  <a:lnTo>
                    <a:pt x="26" y="73"/>
                  </a:lnTo>
                  <a:lnTo>
                    <a:pt x="29" y="70"/>
                  </a:lnTo>
                  <a:lnTo>
                    <a:pt x="30" y="68"/>
                  </a:lnTo>
                  <a:lnTo>
                    <a:pt x="31" y="65"/>
                  </a:lnTo>
                  <a:lnTo>
                    <a:pt x="31" y="61"/>
                  </a:lnTo>
                  <a:lnTo>
                    <a:pt x="31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95" name="Freeform 71"/>
            <p:cNvSpPr>
              <a:spLocks/>
            </p:cNvSpPr>
            <p:nvPr/>
          </p:nvSpPr>
          <p:spPr bwMode="auto">
            <a:xfrm>
              <a:off x="7572375" y="3475038"/>
              <a:ext cx="26988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0" y="0"/>
                </a:cxn>
                <a:cxn ang="0">
                  <a:pos x="12" y="1"/>
                </a:cxn>
                <a:cxn ang="0">
                  <a:pos x="15" y="2"/>
                </a:cxn>
                <a:cxn ang="0">
                  <a:pos x="17" y="6"/>
                </a:cxn>
                <a:cxn ang="0">
                  <a:pos x="17" y="12"/>
                </a:cxn>
                <a:cxn ang="0">
                  <a:pos x="15" y="16"/>
                </a:cxn>
                <a:cxn ang="0">
                  <a:pos x="13" y="17"/>
                </a:cxn>
                <a:cxn ang="0">
                  <a:pos x="12" y="18"/>
                </a:cxn>
                <a:cxn ang="0">
                  <a:pos x="5" y="18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0" y="7"/>
                </a:cxn>
                <a:cxn ang="0">
                  <a:pos x="0" y="5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0"/>
                </a:cxn>
              </a:cxnLst>
              <a:rect l="0" t="0" r="r" b="b"/>
              <a:pathLst>
                <a:path w="17" h="18">
                  <a:moveTo>
                    <a:pt x="8" y="0"/>
                  </a:moveTo>
                  <a:lnTo>
                    <a:pt x="10" y="0"/>
                  </a:lnTo>
                  <a:lnTo>
                    <a:pt x="12" y="1"/>
                  </a:lnTo>
                  <a:lnTo>
                    <a:pt x="15" y="2"/>
                  </a:lnTo>
                  <a:lnTo>
                    <a:pt x="17" y="6"/>
                  </a:lnTo>
                  <a:lnTo>
                    <a:pt x="17" y="12"/>
                  </a:lnTo>
                  <a:lnTo>
                    <a:pt x="15" y="16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5" y="18"/>
                  </a:lnTo>
                  <a:lnTo>
                    <a:pt x="1" y="16"/>
                  </a:lnTo>
                  <a:lnTo>
                    <a:pt x="0" y="12"/>
                  </a:lnTo>
                  <a:lnTo>
                    <a:pt x="0" y="7"/>
                  </a:lnTo>
                  <a:lnTo>
                    <a:pt x="0" y="5"/>
                  </a:lnTo>
                  <a:lnTo>
                    <a:pt x="1" y="2"/>
                  </a:lnTo>
                  <a:lnTo>
                    <a:pt x="5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96" name="Freeform 72"/>
            <p:cNvSpPr>
              <a:spLocks/>
            </p:cNvSpPr>
            <p:nvPr/>
          </p:nvSpPr>
          <p:spPr bwMode="auto">
            <a:xfrm>
              <a:off x="7613650" y="3382963"/>
              <a:ext cx="79375" cy="119063"/>
            </a:xfrm>
            <a:custGeom>
              <a:avLst/>
              <a:gdLst/>
              <a:ahLst/>
              <a:cxnLst>
                <a:cxn ang="0">
                  <a:pos x="17" y="75"/>
                </a:cxn>
                <a:cxn ang="0">
                  <a:pos x="37" y="14"/>
                </a:cxn>
                <a:cxn ang="0">
                  <a:pos x="16" y="14"/>
                </a:cxn>
                <a:cxn ang="0">
                  <a:pos x="11" y="15"/>
                </a:cxn>
                <a:cxn ang="0">
                  <a:pos x="7" y="16"/>
                </a:cxn>
                <a:cxn ang="0">
                  <a:pos x="5" y="18"/>
                </a:cxn>
                <a:cxn ang="0">
                  <a:pos x="4" y="20"/>
                </a:cxn>
                <a:cxn ang="0">
                  <a:pos x="2" y="22"/>
                </a:cxn>
                <a:cxn ang="0">
                  <a:pos x="0" y="22"/>
                </a:cxn>
                <a:cxn ang="0">
                  <a:pos x="6" y="0"/>
                </a:cxn>
                <a:cxn ang="0">
                  <a:pos x="50" y="0"/>
                </a:cxn>
                <a:cxn ang="0">
                  <a:pos x="24" y="75"/>
                </a:cxn>
                <a:cxn ang="0">
                  <a:pos x="17" y="75"/>
                </a:cxn>
              </a:cxnLst>
              <a:rect l="0" t="0" r="r" b="b"/>
              <a:pathLst>
                <a:path w="50" h="75">
                  <a:moveTo>
                    <a:pt x="17" y="75"/>
                  </a:moveTo>
                  <a:lnTo>
                    <a:pt x="37" y="14"/>
                  </a:lnTo>
                  <a:lnTo>
                    <a:pt x="16" y="14"/>
                  </a:lnTo>
                  <a:lnTo>
                    <a:pt x="11" y="15"/>
                  </a:lnTo>
                  <a:lnTo>
                    <a:pt x="7" y="16"/>
                  </a:lnTo>
                  <a:lnTo>
                    <a:pt x="5" y="18"/>
                  </a:lnTo>
                  <a:lnTo>
                    <a:pt x="4" y="20"/>
                  </a:lnTo>
                  <a:lnTo>
                    <a:pt x="2" y="22"/>
                  </a:lnTo>
                  <a:lnTo>
                    <a:pt x="0" y="22"/>
                  </a:lnTo>
                  <a:lnTo>
                    <a:pt x="6" y="0"/>
                  </a:lnTo>
                  <a:lnTo>
                    <a:pt x="50" y="0"/>
                  </a:lnTo>
                  <a:lnTo>
                    <a:pt x="24" y="75"/>
                  </a:lnTo>
                  <a:lnTo>
                    <a:pt x="17" y="7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97" name="Freeform 73"/>
            <p:cNvSpPr>
              <a:spLocks/>
            </p:cNvSpPr>
            <p:nvPr/>
          </p:nvSpPr>
          <p:spPr bwMode="auto">
            <a:xfrm>
              <a:off x="7702550" y="3382963"/>
              <a:ext cx="77788" cy="120650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49" y="0"/>
                </a:cxn>
                <a:cxn ang="0">
                  <a:pos x="43" y="14"/>
                </a:cxn>
                <a:cxn ang="0">
                  <a:pos x="13" y="14"/>
                </a:cxn>
                <a:cxn ang="0">
                  <a:pos x="10" y="21"/>
                </a:cxn>
                <a:cxn ang="0">
                  <a:pos x="22" y="22"/>
                </a:cxn>
                <a:cxn ang="0">
                  <a:pos x="32" y="26"/>
                </a:cxn>
                <a:cxn ang="0">
                  <a:pos x="40" y="30"/>
                </a:cxn>
                <a:cxn ang="0">
                  <a:pos x="45" y="36"/>
                </a:cxn>
                <a:cxn ang="0">
                  <a:pos x="48" y="42"/>
                </a:cxn>
                <a:cxn ang="0">
                  <a:pos x="49" y="49"/>
                </a:cxn>
                <a:cxn ang="0">
                  <a:pos x="47" y="58"/>
                </a:cxn>
                <a:cxn ang="0">
                  <a:pos x="45" y="63"/>
                </a:cxn>
                <a:cxn ang="0">
                  <a:pos x="43" y="66"/>
                </a:cxn>
                <a:cxn ang="0">
                  <a:pos x="40" y="69"/>
                </a:cxn>
                <a:cxn ang="0">
                  <a:pos x="37" y="71"/>
                </a:cxn>
                <a:cxn ang="0">
                  <a:pos x="33" y="73"/>
                </a:cxn>
                <a:cxn ang="0">
                  <a:pos x="28" y="75"/>
                </a:cxn>
                <a:cxn ang="0">
                  <a:pos x="23" y="76"/>
                </a:cxn>
                <a:cxn ang="0">
                  <a:pos x="10" y="76"/>
                </a:cxn>
                <a:cxn ang="0">
                  <a:pos x="7" y="75"/>
                </a:cxn>
                <a:cxn ang="0">
                  <a:pos x="4" y="73"/>
                </a:cxn>
                <a:cxn ang="0">
                  <a:pos x="2" y="71"/>
                </a:cxn>
                <a:cxn ang="0">
                  <a:pos x="0" y="67"/>
                </a:cxn>
                <a:cxn ang="0">
                  <a:pos x="0" y="65"/>
                </a:cxn>
                <a:cxn ang="0">
                  <a:pos x="1" y="64"/>
                </a:cxn>
                <a:cxn ang="0">
                  <a:pos x="3" y="63"/>
                </a:cxn>
                <a:cxn ang="0">
                  <a:pos x="4" y="61"/>
                </a:cxn>
                <a:cxn ang="0">
                  <a:pos x="6" y="60"/>
                </a:cxn>
                <a:cxn ang="0">
                  <a:pos x="8" y="60"/>
                </a:cxn>
                <a:cxn ang="0">
                  <a:pos x="10" y="61"/>
                </a:cxn>
                <a:cxn ang="0">
                  <a:pos x="11" y="62"/>
                </a:cxn>
                <a:cxn ang="0">
                  <a:pos x="12" y="62"/>
                </a:cxn>
                <a:cxn ang="0">
                  <a:pos x="14" y="63"/>
                </a:cxn>
                <a:cxn ang="0">
                  <a:pos x="18" y="67"/>
                </a:cxn>
                <a:cxn ang="0">
                  <a:pos x="21" y="69"/>
                </a:cxn>
                <a:cxn ang="0">
                  <a:pos x="23" y="70"/>
                </a:cxn>
                <a:cxn ang="0">
                  <a:pos x="23" y="70"/>
                </a:cxn>
                <a:cxn ang="0">
                  <a:pos x="25" y="71"/>
                </a:cxn>
                <a:cxn ang="0">
                  <a:pos x="31" y="71"/>
                </a:cxn>
                <a:cxn ang="0">
                  <a:pos x="33" y="70"/>
                </a:cxn>
                <a:cxn ang="0">
                  <a:pos x="36" y="68"/>
                </a:cxn>
                <a:cxn ang="0">
                  <a:pos x="38" y="65"/>
                </a:cxn>
                <a:cxn ang="0">
                  <a:pos x="39" y="63"/>
                </a:cxn>
                <a:cxn ang="0">
                  <a:pos x="39" y="59"/>
                </a:cxn>
                <a:cxn ang="0">
                  <a:pos x="38" y="54"/>
                </a:cxn>
                <a:cxn ang="0">
                  <a:pos x="35" y="48"/>
                </a:cxn>
                <a:cxn ang="0">
                  <a:pos x="29" y="43"/>
                </a:cxn>
                <a:cxn ang="0">
                  <a:pos x="19" y="39"/>
                </a:cxn>
                <a:cxn ang="0">
                  <a:pos x="5" y="37"/>
                </a:cxn>
                <a:cxn ang="0">
                  <a:pos x="0" y="37"/>
                </a:cxn>
                <a:cxn ang="0">
                  <a:pos x="15" y="0"/>
                </a:cxn>
              </a:cxnLst>
              <a:rect l="0" t="0" r="r" b="b"/>
              <a:pathLst>
                <a:path w="49" h="76">
                  <a:moveTo>
                    <a:pt x="15" y="0"/>
                  </a:moveTo>
                  <a:lnTo>
                    <a:pt x="49" y="0"/>
                  </a:lnTo>
                  <a:lnTo>
                    <a:pt x="43" y="14"/>
                  </a:lnTo>
                  <a:lnTo>
                    <a:pt x="13" y="14"/>
                  </a:lnTo>
                  <a:lnTo>
                    <a:pt x="10" y="21"/>
                  </a:lnTo>
                  <a:lnTo>
                    <a:pt x="22" y="22"/>
                  </a:lnTo>
                  <a:lnTo>
                    <a:pt x="32" y="26"/>
                  </a:lnTo>
                  <a:lnTo>
                    <a:pt x="40" y="30"/>
                  </a:lnTo>
                  <a:lnTo>
                    <a:pt x="45" y="36"/>
                  </a:lnTo>
                  <a:lnTo>
                    <a:pt x="48" y="42"/>
                  </a:lnTo>
                  <a:lnTo>
                    <a:pt x="49" y="49"/>
                  </a:lnTo>
                  <a:lnTo>
                    <a:pt x="47" y="58"/>
                  </a:lnTo>
                  <a:lnTo>
                    <a:pt x="45" y="63"/>
                  </a:lnTo>
                  <a:lnTo>
                    <a:pt x="43" y="66"/>
                  </a:lnTo>
                  <a:lnTo>
                    <a:pt x="40" y="69"/>
                  </a:lnTo>
                  <a:lnTo>
                    <a:pt x="37" y="71"/>
                  </a:lnTo>
                  <a:lnTo>
                    <a:pt x="33" y="73"/>
                  </a:lnTo>
                  <a:lnTo>
                    <a:pt x="28" y="75"/>
                  </a:lnTo>
                  <a:lnTo>
                    <a:pt x="23" y="76"/>
                  </a:lnTo>
                  <a:lnTo>
                    <a:pt x="10" y="76"/>
                  </a:lnTo>
                  <a:lnTo>
                    <a:pt x="7" y="75"/>
                  </a:lnTo>
                  <a:lnTo>
                    <a:pt x="4" y="73"/>
                  </a:lnTo>
                  <a:lnTo>
                    <a:pt x="2" y="71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3" y="63"/>
                  </a:lnTo>
                  <a:lnTo>
                    <a:pt x="4" y="61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10" y="61"/>
                  </a:lnTo>
                  <a:lnTo>
                    <a:pt x="11" y="62"/>
                  </a:lnTo>
                  <a:lnTo>
                    <a:pt x="12" y="62"/>
                  </a:lnTo>
                  <a:lnTo>
                    <a:pt x="14" y="63"/>
                  </a:lnTo>
                  <a:lnTo>
                    <a:pt x="18" y="67"/>
                  </a:lnTo>
                  <a:lnTo>
                    <a:pt x="21" y="69"/>
                  </a:lnTo>
                  <a:lnTo>
                    <a:pt x="23" y="70"/>
                  </a:lnTo>
                  <a:lnTo>
                    <a:pt x="23" y="70"/>
                  </a:lnTo>
                  <a:lnTo>
                    <a:pt x="25" y="71"/>
                  </a:lnTo>
                  <a:lnTo>
                    <a:pt x="31" y="71"/>
                  </a:lnTo>
                  <a:lnTo>
                    <a:pt x="33" y="70"/>
                  </a:lnTo>
                  <a:lnTo>
                    <a:pt x="36" y="68"/>
                  </a:lnTo>
                  <a:lnTo>
                    <a:pt x="38" y="65"/>
                  </a:lnTo>
                  <a:lnTo>
                    <a:pt x="39" y="63"/>
                  </a:lnTo>
                  <a:lnTo>
                    <a:pt x="39" y="59"/>
                  </a:lnTo>
                  <a:lnTo>
                    <a:pt x="38" y="54"/>
                  </a:lnTo>
                  <a:lnTo>
                    <a:pt x="35" y="48"/>
                  </a:lnTo>
                  <a:lnTo>
                    <a:pt x="29" y="43"/>
                  </a:lnTo>
                  <a:lnTo>
                    <a:pt x="19" y="39"/>
                  </a:lnTo>
                  <a:lnTo>
                    <a:pt x="5" y="37"/>
                  </a:lnTo>
                  <a:lnTo>
                    <a:pt x="0" y="37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299" name="Line 75"/>
            <p:cNvSpPr>
              <a:spLocks noChangeShapeType="1"/>
            </p:cNvSpPr>
            <p:nvPr/>
          </p:nvSpPr>
          <p:spPr bwMode="auto">
            <a:xfrm>
              <a:off x="6076950" y="1844675"/>
              <a:ext cx="2070100" cy="158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300" name="Freeform 76"/>
            <p:cNvSpPr>
              <a:spLocks noEditPoints="1"/>
            </p:cNvSpPr>
            <p:nvPr/>
          </p:nvSpPr>
          <p:spPr bwMode="auto">
            <a:xfrm>
              <a:off x="6076950" y="1838325"/>
              <a:ext cx="2066925" cy="1016000"/>
            </a:xfrm>
            <a:custGeom>
              <a:avLst/>
              <a:gdLst/>
              <a:ahLst/>
              <a:cxnLst>
                <a:cxn ang="0">
                  <a:pos x="237" y="586"/>
                </a:cxn>
                <a:cxn ang="0">
                  <a:pos x="183" y="480"/>
                </a:cxn>
                <a:cxn ang="0">
                  <a:pos x="100" y="241"/>
                </a:cxn>
                <a:cxn ang="0">
                  <a:pos x="755" y="58"/>
                </a:cxn>
                <a:cxn ang="0">
                  <a:pos x="803" y="37"/>
                </a:cxn>
                <a:cxn ang="0">
                  <a:pos x="916" y="9"/>
                </a:cxn>
                <a:cxn ang="0">
                  <a:pos x="1107" y="0"/>
                </a:cxn>
                <a:cxn ang="0">
                  <a:pos x="1042" y="16"/>
                </a:cxn>
                <a:cxn ang="0">
                  <a:pos x="914" y="26"/>
                </a:cxn>
                <a:cxn ang="0">
                  <a:pos x="809" y="52"/>
                </a:cxn>
                <a:cxn ang="0">
                  <a:pos x="722" y="99"/>
                </a:cxn>
                <a:cxn ang="0">
                  <a:pos x="676" y="137"/>
                </a:cxn>
                <a:cxn ang="0">
                  <a:pos x="611" y="207"/>
                </a:cxn>
                <a:cxn ang="0">
                  <a:pos x="557" y="291"/>
                </a:cxn>
                <a:cxn ang="0">
                  <a:pos x="465" y="456"/>
                </a:cxn>
                <a:cxn ang="0">
                  <a:pos x="411" y="553"/>
                </a:cxn>
                <a:cxn ang="0">
                  <a:pos x="371" y="605"/>
                </a:cxn>
                <a:cxn ang="0">
                  <a:pos x="350" y="625"/>
                </a:cxn>
                <a:cxn ang="0">
                  <a:pos x="330" y="638"/>
                </a:cxn>
                <a:cxn ang="0">
                  <a:pos x="309" y="640"/>
                </a:cxn>
                <a:cxn ang="0">
                  <a:pos x="285" y="635"/>
                </a:cxn>
                <a:cxn ang="0">
                  <a:pos x="257" y="613"/>
                </a:cxn>
                <a:cxn ang="0">
                  <a:pos x="238" y="587"/>
                </a:cxn>
                <a:cxn ang="0">
                  <a:pos x="227" y="570"/>
                </a:cxn>
                <a:cxn ang="0">
                  <a:pos x="183" y="479"/>
                </a:cxn>
                <a:cxn ang="0">
                  <a:pos x="157" y="418"/>
                </a:cxn>
                <a:cxn ang="0">
                  <a:pos x="85" y="248"/>
                </a:cxn>
                <a:cxn ang="0">
                  <a:pos x="50" y="183"/>
                </a:cxn>
                <a:cxn ang="0">
                  <a:pos x="9" y="127"/>
                </a:cxn>
                <a:cxn ang="0">
                  <a:pos x="21" y="116"/>
                </a:cxn>
                <a:cxn ang="0">
                  <a:pos x="74" y="194"/>
                </a:cxn>
                <a:cxn ang="0">
                  <a:pos x="99" y="240"/>
                </a:cxn>
                <a:cxn ang="0">
                  <a:pos x="139" y="332"/>
                </a:cxn>
                <a:cxn ang="0">
                  <a:pos x="172" y="412"/>
                </a:cxn>
                <a:cxn ang="0">
                  <a:pos x="204" y="489"/>
                </a:cxn>
                <a:cxn ang="0">
                  <a:pos x="258" y="589"/>
                </a:cxn>
                <a:cxn ang="0">
                  <a:pos x="284" y="615"/>
                </a:cxn>
                <a:cxn ang="0">
                  <a:pos x="326" y="622"/>
                </a:cxn>
                <a:cxn ang="0">
                  <a:pos x="349" y="607"/>
                </a:cxn>
                <a:cxn ang="0">
                  <a:pos x="374" y="576"/>
                </a:cxn>
                <a:cxn ang="0">
                  <a:pos x="407" y="529"/>
                </a:cxn>
                <a:cxn ang="0">
                  <a:pos x="479" y="395"/>
                </a:cxn>
                <a:cxn ang="0">
                  <a:pos x="509" y="342"/>
                </a:cxn>
                <a:cxn ang="0">
                  <a:pos x="581" y="224"/>
                </a:cxn>
                <a:cxn ang="0">
                  <a:pos x="618" y="175"/>
                </a:cxn>
                <a:cxn ang="0">
                  <a:pos x="665" y="125"/>
                </a:cxn>
                <a:cxn ang="0">
                  <a:pos x="713" y="85"/>
                </a:cxn>
                <a:cxn ang="0">
                  <a:pos x="732" y="71"/>
                </a:cxn>
                <a:cxn ang="0">
                  <a:pos x="801" y="38"/>
                </a:cxn>
                <a:cxn ang="0">
                  <a:pos x="846" y="25"/>
                </a:cxn>
                <a:cxn ang="0">
                  <a:pos x="944" y="6"/>
                </a:cxn>
                <a:cxn ang="0">
                  <a:pos x="1042" y="1"/>
                </a:cxn>
              </a:cxnLst>
              <a:rect l="0" t="0" r="r" b="b"/>
              <a:pathLst>
                <a:path w="1302" h="640">
                  <a:moveTo>
                    <a:pt x="360" y="617"/>
                  </a:moveTo>
                  <a:lnTo>
                    <a:pt x="355" y="622"/>
                  </a:lnTo>
                  <a:lnTo>
                    <a:pt x="360" y="617"/>
                  </a:lnTo>
                  <a:close/>
                  <a:moveTo>
                    <a:pt x="237" y="586"/>
                  </a:moveTo>
                  <a:lnTo>
                    <a:pt x="238" y="587"/>
                  </a:lnTo>
                  <a:lnTo>
                    <a:pt x="238" y="588"/>
                  </a:lnTo>
                  <a:lnTo>
                    <a:pt x="237" y="586"/>
                  </a:lnTo>
                  <a:close/>
                  <a:moveTo>
                    <a:pt x="183" y="480"/>
                  </a:moveTo>
                  <a:lnTo>
                    <a:pt x="184" y="483"/>
                  </a:lnTo>
                  <a:lnTo>
                    <a:pt x="185" y="485"/>
                  </a:lnTo>
                  <a:lnTo>
                    <a:pt x="183" y="480"/>
                  </a:lnTo>
                  <a:close/>
                  <a:moveTo>
                    <a:pt x="100" y="241"/>
                  </a:moveTo>
                  <a:lnTo>
                    <a:pt x="100" y="243"/>
                  </a:lnTo>
                  <a:lnTo>
                    <a:pt x="100" y="242"/>
                  </a:lnTo>
                  <a:lnTo>
                    <a:pt x="100" y="241"/>
                  </a:lnTo>
                  <a:close/>
                  <a:moveTo>
                    <a:pt x="755" y="58"/>
                  </a:moveTo>
                  <a:lnTo>
                    <a:pt x="752" y="60"/>
                  </a:lnTo>
                  <a:lnTo>
                    <a:pt x="749" y="61"/>
                  </a:lnTo>
                  <a:lnTo>
                    <a:pt x="755" y="58"/>
                  </a:lnTo>
                  <a:close/>
                  <a:moveTo>
                    <a:pt x="803" y="37"/>
                  </a:moveTo>
                  <a:lnTo>
                    <a:pt x="801" y="38"/>
                  </a:lnTo>
                  <a:lnTo>
                    <a:pt x="800" y="38"/>
                  </a:lnTo>
                  <a:lnTo>
                    <a:pt x="803" y="37"/>
                  </a:lnTo>
                  <a:close/>
                  <a:moveTo>
                    <a:pt x="916" y="9"/>
                  </a:moveTo>
                  <a:lnTo>
                    <a:pt x="914" y="10"/>
                  </a:lnTo>
                  <a:lnTo>
                    <a:pt x="911" y="10"/>
                  </a:lnTo>
                  <a:lnTo>
                    <a:pt x="916" y="9"/>
                  </a:lnTo>
                  <a:close/>
                  <a:moveTo>
                    <a:pt x="1107" y="0"/>
                  </a:moveTo>
                  <a:lnTo>
                    <a:pt x="1302" y="0"/>
                  </a:lnTo>
                  <a:lnTo>
                    <a:pt x="1302" y="15"/>
                  </a:lnTo>
                  <a:lnTo>
                    <a:pt x="1107" y="15"/>
                  </a:lnTo>
                  <a:lnTo>
                    <a:pt x="1042" y="16"/>
                  </a:lnTo>
                  <a:lnTo>
                    <a:pt x="1034" y="16"/>
                  </a:lnTo>
                  <a:lnTo>
                    <a:pt x="978" y="19"/>
                  </a:lnTo>
                  <a:lnTo>
                    <a:pt x="946" y="22"/>
                  </a:lnTo>
                  <a:lnTo>
                    <a:pt x="914" y="26"/>
                  </a:lnTo>
                  <a:lnTo>
                    <a:pt x="880" y="32"/>
                  </a:lnTo>
                  <a:lnTo>
                    <a:pt x="849" y="39"/>
                  </a:lnTo>
                  <a:lnTo>
                    <a:pt x="838" y="42"/>
                  </a:lnTo>
                  <a:lnTo>
                    <a:pt x="809" y="52"/>
                  </a:lnTo>
                  <a:lnTo>
                    <a:pt x="784" y="61"/>
                  </a:lnTo>
                  <a:lnTo>
                    <a:pt x="762" y="72"/>
                  </a:lnTo>
                  <a:lnTo>
                    <a:pt x="741" y="85"/>
                  </a:lnTo>
                  <a:lnTo>
                    <a:pt x="722" y="99"/>
                  </a:lnTo>
                  <a:lnTo>
                    <a:pt x="721" y="99"/>
                  </a:lnTo>
                  <a:lnTo>
                    <a:pt x="714" y="103"/>
                  </a:lnTo>
                  <a:lnTo>
                    <a:pt x="695" y="118"/>
                  </a:lnTo>
                  <a:lnTo>
                    <a:pt x="676" y="137"/>
                  </a:lnTo>
                  <a:lnTo>
                    <a:pt x="657" y="153"/>
                  </a:lnTo>
                  <a:lnTo>
                    <a:pt x="648" y="164"/>
                  </a:lnTo>
                  <a:lnTo>
                    <a:pt x="629" y="185"/>
                  </a:lnTo>
                  <a:lnTo>
                    <a:pt x="611" y="207"/>
                  </a:lnTo>
                  <a:lnTo>
                    <a:pt x="612" y="207"/>
                  </a:lnTo>
                  <a:lnTo>
                    <a:pt x="594" y="232"/>
                  </a:lnTo>
                  <a:lnTo>
                    <a:pt x="590" y="238"/>
                  </a:lnTo>
                  <a:lnTo>
                    <a:pt x="557" y="291"/>
                  </a:lnTo>
                  <a:lnTo>
                    <a:pt x="529" y="337"/>
                  </a:lnTo>
                  <a:lnTo>
                    <a:pt x="517" y="360"/>
                  </a:lnTo>
                  <a:lnTo>
                    <a:pt x="489" y="410"/>
                  </a:lnTo>
                  <a:lnTo>
                    <a:pt x="465" y="456"/>
                  </a:lnTo>
                  <a:lnTo>
                    <a:pt x="433" y="515"/>
                  </a:lnTo>
                  <a:lnTo>
                    <a:pt x="420" y="537"/>
                  </a:lnTo>
                  <a:lnTo>
                    <a:pt x="411" y="554"/>
                  </a:lnTo>
                  <a:lnTo>
                    <a:pt x="411" y="553"/>
                  </a:lnTo>
                  <a:lnTo>
                    <a:pt x="410" y="555"/>
                  </a:lnTo>
                  <a:lnTo>
                    <a:pt x="398" y="570"/>
                  </a:lnTo>
                  <a:lnTo>
                    <a:pt x="386" y="585"/>
                  </a:lnTo>
                  <a:lnTo>
                    <a:pt x="371" y="605"/>
                  </a:lnTo>
                  <a:lnTo>
                    <a:pt x="370" y="607"/>
                  </a:lnTo>
                  <a:lnTo>
                    <a:pt x="360" y="617"/>
                  </a:lnTo>
                  <a:lnTo>
                    <a:pt x="350" y="626"/>
                  </a:lnTo>
                  <a:lnTo>
                    <a:pt x="350" y="625"/>
                  </a:lnTo>
                  <a:lnTo>
                    <a:pt x="349" y="627"/>
                  </a:lnTo>
                  <a:lnTo>
                    <a:pt x="340" y="633"/>
                  </a:lnTo>
                  <a:lnTo>
                    <a:pt x="338" y="634"/>
                  </a:lnTo>
                  <a:lnTo>
                    <a:pt x="330" y="638"/>
                  </a:lnTo>
                  <a:lnTo>
                    <a:pt x="328" y="638"/>
                  </a:lnTo>
                  <a:lnTo>
                    <a:pt x="319" y="639"/>
                  </a:lnTo>
                  <a:lnTo>
                    <a:pt x="310" y="640"/>
                  </a:lnTo>
                  <a:lnTo>
                    <a:pt x="309" y="640"/>
                  </a:lnTo>
                  <a:lnTo>
                    <a:pt x="299" y="639"/>
                  </a:lnTo>
                  <a:lnTo>
                    <a:pt x="297" y="639"/>
                  </a:lnTo>
                  <a:lnTo>
                    <a:pt x="287" y="636"/>
                  </a:lnTo>
                  <a:lnTo>
                    <a:pt x="285" y="635"/>
                  </a:lnTo>
                  <a:lnTo>
                    <a:pt x="276" y="629"/>
                  </a:lnTo>
                  <a:lnTo>
                    <a:pt x="275" y="628"/>
                  </a:lnTo>
                  <a:lnTo>
                    <a:pt x="266" y="621"/>
                  </a:lnTo>
                  <a:lnTo>
                    <a:pt x="257" y="613"/>
                  </a:lnTo>
                  <a:lnTo>
                    <a:pt x="256" y="612"/>
                  </a:lnTo>
                  <a:lnTo>
                    <a:pt x="253" y="608"/>
                  </a:lnTo>
                  <a:lnTo>
                    <a:pt x="246" y="598"/>
                  </a:lnTo>
                  <a:lnTo>
                    <a:pt x="238" y="587"/>
                  </a:lnTo>
                  <a:lnTo>
                    <a:pt x="237" y="585"/>
                  </a:lnTo>
                  <a:lnTo>
                    <a:pt x="228" y="570"/>
                  </a:lnTo>
                  <a:lnTo>
                    <a:pt x="226" y="568"/>
                  </a:lnTo>
                  <a:lnTo>
                    <a:pt x="227" y="570"/>
                  </a:lnTo>
                  <a:lnTo>
                    <a:pt x="214" y="546"/>
                  </a:lnTo>
                  <a:lnTo>
                    <a:pt x="190" y="496"/>
                  </a:lnTo>
                  <a:lnTo>
                    <a:pt x="184" y="483"/>
                  </a:lnTo>
                  <a:lnTo>
                    <a:pt x="183" y="479"/>
                  </a:lnTo>
                  <a:lnTo>
                    <a:pt x="174" y="456"/>
                  </a:lnTo>
                  <a:lnTo>
                    <a:pt x="157" y="418"/>
                  </a:lnTo>
                  <a:lnTo>
                    <a:pt x="158" y="420"/>
                  </a:lnTo>
                  <a:lnTo>
                    <a:pt x="157" y="418"/>
                  </a:lnTo>
                  <a:lnTo>
                    <a:pt x="138" y="365"/>
                  </a:lnTo>
                  <a:lnTo>
                    <a:pt x="126" y="338"/>
                  </a:lnTo>
                  <a:lnTo>
                    <a:pt x="100" y="282"/>
                  </a:lnTo>
                  <a:lnTo>
                    <a:pt x="85" y="248"/>
                  </a:lnTo>
                  <a:lnTo>
                    <a:pt x="71" y="221"/>
                  </a:lnTo>
                  <a:lnTo>
                    <a:pt x="61" y="201"/>
                  </a:lnTo>
                  <a:lnTo>
                    <a:pt x="62" y="201"/>
                  </a:lnTo>
                  <a:lnTo>
                    <a:pt x="50" y="183"/>
                  </a:lnTo>
                  <a:lnTo>
                    <a:pt x="43" y="171"/>
                  </a:lnTo>
                  <a:lnTo>
                    <a:pt x="49" y="183"/>
                  </a:lnTo>
                  <a:lnTo>
                    <a:pt x="37" y="162"/>
                  </a:lnTo>
                  <a:lnTo>
                    <a:pt x="9" y="127"/>
                  </a:lnTo>
                  <a:lnTo>
                    <a:pt x="0" y="117"/>
                  </a:lnTo>
                  <a:lnTo>
                    <a:pt x="0" y="106"/>
                  </a:lnTo>
                  <a:lnTo>
                    <a:pt x="6" y="101"/>
                  </a:lnTo>
                  <a:lnTo>
                    <a:pt x="21" y="116"/>
                  </a:lnTo>
                  <a:lnTo>
                    <a:pt x="49" y="153"/>
                  </a:lnTo>
                  <a:lnTo>
                    <a:pt x="50" y="154"/>
                  </a:lnTo>
                  <a:lnTo>
                    <a:pt x="63" y="175"/>
                  </a:lnTo>
                  <a:lnTo>
                    <a:pt x="74" y="194"/>
                  </a:lnTo>
                  <a:lnTo>
                    <a:pt x="75" y="196"/>
                  </a:lnTo>
                  <a:lnTo>
                    <a:pt x="74" y="195"/>
                  </a:lnTo>
                  <a:lnTo>
                    <a:pt x="84" y="213"/>
                  </a:lnTo>
                  <a:lnTo>
                    <a:pt x="99" y="240"/>
                  </a:lnTo>
                  <a:lnTo>
                    <a:pt x="100" y="242"/>
                  </a:lnTo>
                  <a:lnTo>
                    <a:pt x="115" y="276"/>
                  </a:lnTo>
                  <a:lnTo>
                    <a:pt x="114" y="276"/>
                  </a:lnTo>
                  <a:lnTo>
                    <a:pt x="139" y="332"/>
                  </a:lnTo>
                  <a:lnTo>
                    <a:pt x="152" y="359"/>
                  </a:lnTo>
                  <a:lnTo>
                    <a:pt x="153" y="362"/>
                  </a:lnTo>
                  <a:lnTo>
                    <a:pt x="153" y="359"/>
                  </a:lnTo>
                  <a:lnTo>
                    <a:pt x="172" y="412"/>
                  </a:lnTo>
                  <a:lnTo>
                    <a:pt x="188" y="449"/>
                  </a:lnTo>
                  <a:lnTo>
                    <a:pt x="198" y="474"/>
                  </a:lnTo>
                  <a:lnTo>
                    <a:pt x="205" y="489"/>
                  </a:lnTo>
                  <a:lnTo>
                    <a:pt x="204" y="489"/>
                  </a:lnTo>
                  <a:lnTo>
                    <a:pt x="228" y="539"/>
                  </a:lnTo>
                  <a:lnTo>
                    <a:pt x="240" y="562"/>
                  </a:lnTo>
                  <a:lnTo>
                    <a:pt x="250" y="578"/>
                  </a:lnTo>
                  <a:lnTo>
                    <a:pt x="258" y="589"/>
                  </a:lnTo>
                  <a:lnTo>
                    <a:pt x="265" y="599"/>
                  </a:lnTo>
                  <a:lnTo>
                    <a:pt x="267" y="601"/>
                  </a:lnTo>
                  <a:lnTo>
                    <a:pt x="277" y="610"/>
                  </a:lnTo>
                  <a:lnTo>
                    <a:pt x="284" y="615"/>
                  </a:lnTo>
                  <a:lnTo>
                    <a:pt x="293" y="621"/>
                  </a:lnTo>
                  <a:lnTo>
                    <a:pt x="300" y="623"/>
                  </a:lnTo>
                  <a:lnTo>
                    <a:pt x="309" y="624"/>
                  </a:lnTo>
                  <a:lnTo>
                    <a:pt x="326" y="622"/>
                  </a:lnTo>
                  <a:lnTo>
                    <a:pt x="333" y="619"/>
                  </a:lnTo>
                  <a:lnTo>
                    <a:pt x="339" y="614"/>
                  </a:lnTo>
                  <a:lnTo>
                    <a:pt x="349" y="606"/>
                  </a:lnTo>
                  <a:lnTo>
                    <a:pt x="349" y="607"/>
                  </a:lnTo>
                  <a:lnTo>
                    <a:pt x="360" y="596"/>
                  </a:lnTo>
                  <a:lnTo>
                    <a:pt x="374" y="577"/>
                  </a:lnTo>
                  <a:lnTo>
                    <a:pt x="379" y="570"/>
                  </a:lnTo>
                  <a:lnTo>
                    <a:pt x="374" y="576"/>
                  </a:lnTo>
                  <a:lnTo>
                    <a:pt x="387" y="560"/>
                  </a:lnTo>
                  <a:lnTo>
                    <a:pt x="398" y="546"/>
                  </a:lnTo>
                  <a:lnTo>
                    <a:pt x="408" y="529"/>
                  </a:lnTo>
                  <a:lnTo>
                    <a:pt x="407" y="529"/>
                  </a:lnTo>
                  <a:lnTo>
                    <a:pt x="419" y="507"/>
                  </a:lnTo>
                  <a:lnTo>
                    <a:pt x="451" y="448"/>
                  </a:lnTo>
                  <a:lnTo>
                    <a:pt x="475" y="403"/>
                  </a:lnTo>
                  <a:lnTo>
                    <a:pt x="479" y="395"/>
                  </a:lnTo>
                  <a:lnTo>
                    <a:pt x="475" y="402"/>
                  </a:lnTo>
                  <a:lnTo>
                    <a:pt x="503" y="352"/>
                  </a:lnTo>
                  <a:lnTo>
                    <a:pt x="516" y="330"/>
                  </a:lnTo>
                  <a:lnTo>
                    <a:pt x="509" y="342"/>
                  </a:lnTo>
                  <a:lnTo>
                    <a:pt x="517" y="330"/>
                  </a:lnTo>
                  <a:lnTo>
                    <a:pt x="545" y="283"/>
                  </a:lnTo>
                  <a:lnTo>
                    <a:pt x="577" y="229"/>
                  </a:lnTo>
                  <a:lnTo>
                    <a:pt x="581" y="224"/>
                  </a:lnTo>
                  <a:lnTo>
                    <a:pt x="600" y="198"/>
                  </a:lnTo>
                  <a:lnTo>
                    <a:pt x="599" y="198"/>
                  </a:lnTo>
                  <a:lnTo>
                    <a:pt x="600" y="197"/>
                  </a:lnTo>
                  <a:lnTo>
                    <a:pt x="618" y="175"/>
                  </a:lnTo>
                  <a:lnTo>
                    <a:pt x="636" y="154"/>
                  </a:lnTo>
                  <a:lnTo>
                    <a:pt x="646" y="142"/>
                  </a:lnTo>
                  <a:lnTo>
                    <a:pt x="647" y="141"/>
                  </a:lnTo>
                  <a:lnTo>
                    <a:pt x="665" y="125"/>
                  </a:lnTo>
                  <a:lnTo>
                    <a:pt x="684" y="107"/>
                  </a:lnTo>
                  <a:lnTo>
                    <a:pt x="705" y="90"/>
                  </a:lnTo>
                  <a:lnTo>
                    <a:pt x="706" y="89"/>
                  </a:lnTo>
                  <a:lnTo>
                    <a:pt x="713" y="85"/>
                  </a:lnTo>
                  <a:lnTo>
                    <a:pt x="713" y="86"/>
                  </a:lnTo>
                  <a:lnTo>
                    <a:pt x="732" y="72"/>
                  </a:lnTo>
                  <a:lnTo>
                    <a:pt x="733" y="71"/>
                  </a:lnTo>
                  <a:lnTo>
                    <a:pt x="732" y="71"/>
                  </a:lnTo>
                  <a:lnTo>
                    <a:pt x="752" y="60"/>
                  </a:lnTo>
                  <a:lnTo>
                    <a:pt x="756" y="58"/>
                  </a:lnTo>
                  <a:lnTo>
                    <a:pt x="778" y="47"/>
                  </a:lnTo>
                  <a:lnTo>
                    <a:pt x="801" y="38"/>
                  </a:lnTo>
                  <a:lnTo>
                    <a:pt x="804" y="37"/>
                  </a:lnTo>
                  <a:lnTo>
                    <a:pt x="834" y="28"/>
                  </a:lnTo>
                  <a:lnTo>
                    <a:pt x="845" y="25"/>
                  </a:lnTo>
                  <a:lnTo>
                    <a:pt x="846" y="25"/>
                  </a:lnTo>
                  <a:lnTo>
                    <a:pt x="877" y="18"/>
                  </a:lnTo>
                  <a:lnTo>
                    <a:pt x="911" y="11"/>
                  </a:lnTo>
                  <a:lnTo>
                    <a:pt x="914" y="10"/>
                  </a:lnTo>
                  <a:lnTo>
                    <a:pt x="944" y="6"/>
                  </a:lnTo>
                  <a:lnTo>
                    <a:pt x="945" y="6"/>
                  </a:lnTo>
                  <a:lnTo>
                    <a:pt x="977" y="3"/>
                  </a:lnTo>
                  <a:lnTo>
                    <a:pt x="1033" y="1"/>
                  </a:lnTo>
                  <a:lnTo>
                    <a:pt x="1042" y="1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301" name="Freeform 77"/>
            <p:cNvSpPr>
              <a:spLocks noEditPoints="1"/>
            </p:cNvSpPr>
            <p:nvPr/>
          </p:nvSpPr>
          <p:spPr bwMode="auto">
            <a:xfrm>
              <a:off x="6076950" y="1833563"/>
              <a:ext cx="2068513" cy="1300163"/>
            </a:xfrm>
            <a:custGeom>
              <a:avLst/>
              <a:gdLst/>
              <a:ahLst/>
              <a:cxnLst>
                <a:cxn ang="0">
                  <a:pos x="296" y="782"/>
                </a:cxn>
                <a:cxn ang="0">
                  <a:pos x="150" y="687"/>
                </a:cxn>
                <a:cxn ang="0">
                  <a:pos x="638" y="171"/>
                </a:cxn>
                <a:cxn ang="0">
                  <a:pos x="16" y="2"/>
                </a:cxn>
                <a:cxn ang="0">
                  <a:pos x="27" y="14"/>
                </a:cxn>
                <a:cxn ang="0">
                  <a:pos x="36" y="36"/>
                </a:cxn>
                <a:cxn ang="0">
                  <a:pos x="46" y="72"/>
                </a:cxn>
                <a:cxn ang="0">
                  <a:pos x="60" y="133"/>
                </a:cxn>
                <a:cxn ang="0">
                  <a:pos x="103" y="366"/>
                </a:cxn>
                <a:cxn ang="0">
                  <a:pos x="140" y="584"/>
                </a:cxn>
                <a:cxn ang="0">
                  <a:pos x="150" y="625"/>
                </a:cxn>
                <a:cxn ang="0">
                  <a:pos x="173" y="705"/>
                </a:cxn>
                <a:cxn ang="0">
                  <a:pos x="186" y="743"/>
                </a:cxn>
                <a:cxn ang="0">
                  <a:pos x="202" y="774"/>
                </a:cxn>
                <a:cxn ang="0">
                  <a:pos x="225" y="802"/>
                </a:cxn>
                <a:cxn ang="0">
                  <a:pos x="269" y="788"/>
                </a:cxn>
                <a:cxn ang="0">
                  <a:pos x="284" y="772"/>
                </a:cxn>
                <a:cxn ang="0">
                  <a:pos x="332" y="697"/>
                </a:cxn>
                <a:cxn ang="0">
                  <a:pos x="435" y="498"/>
                </a:cxn>
                <a:cxn ang="0">
                  <a:pos x="463" y="441"/>
                </a:cxn>
                <a:cxn ang="0">
                  <a:pos x="517" y="344"/>
                </a:cxn>
                <a:cxn ang="0">
                  <a:pos x="594" y="227"/>
                </a:cxn>
                <a:cxn ang="0">
                  <a:pos x="636" y="174"/>
                </a:cxn>
                <a:cxn ang="0">
                  <a:pos x="707" y="105"/>
                </a:cxn>
                <a:cxn ang="0">
                  <a:pos x="761" y="70"/>
                </a:cxn>
                <a:cxn ang="0">
                  <a:pos x="793" y="54"/>
                </a:cxn>
                <a:cxn ang="0">
                  <a:pos x="859" y="29"/>
                </a:cxn>
                <a:cxn ang="0">
                  <a:pos x="934" y="11"/>
                </a:cxn>
                <a:cxn ang="0">
                  <a:pos x="991" y="4"/>
                </a:cxn>
                <a:cxn ang="0">
                  <a:pos x="1303" y="15"/>
                </a:cxn>
                <a:cxn ang="0">
                  <a:pos x="969" y="22"/>
                </a:cxn>
                <a:cxn ang="0">
                  <a:pos x="826" y="56"/>
                </a:cxn>
                <a:cxn ang="0">
                  <a:pos x="784" y="74"/>
                </a:cxn>
                <a:cxn ang="0">
                  <a:pos x="716" y="117"/>
                </a:cxn>
                <a:cxn ang="0">
                  <a:pos x="606" y="236"/>
                </a:cxn>
                <a:cxn ang="0">
                  <a:pos x="537" y="339"/>
                </a:cxn>
                <a:cxn ang="0">
                  <a:pos x="476" y="449"/>
                </a:cxn>
                <a:cxn ang="0">
                  <a:pos x="378" y="644"/>
                </a:cxn>
                <a:cxn ang="0">
                  <a:pos x="326" y="738"/>
                </a:cxn>
                <a:cxn ang="0">
                  <a:pos x="308" y="766"/>
                </a:cxn>
                <a:cxn ang="0">
                  <a:pos x="277" y="802"/>
                </a:cxn>
                <a:cxn ang="0">
                  <a:pos x="247" y="818"/>
                </a:cxn>
                <a:cxn ang="0">
                  <a:pos x="217" y="815"/>
                </a:cxn>
                <a:cxn ang="0">
                  <a:pos x="195" y="793"/>
                </a:cxn>
                <a:cxn ang="0">
                  <a:pos x="173" y="750"/>
                </a:cxn>
                <a:cxn ang="0">
                  <a:pos x="158" y="711"/>
                </a:cxn>
                <a:cxn ang="0">
                  <a:pos x="136" y="633"/>
                </a:cxn>
                <a:cxn ang="0">
                  <a:pos x="125" y="585"/>
                </a:cxn>
                <a:cxn ang="0">
                  <a:pos x="113" y="519"/>
                </a:cxn>
                <a:cxn ang="0">
                  <a:pos x="76" y="293"/>
                </a:cxn>
                <a:cxn ang="0">
                  <a:pos x="31" y="76"/>
                </a:cxn>
                <a:cxn ang="0">
                  <a:pos x="14" y="22"/>
                </a:cxn>
                <a:cxn ang="0">
                  <a:pos x="0" y="0"/>
                </a:cxn>
              </a:cxnLst>
              <a:rect l="0" t="0" r="r" b="b"/>
              <a:pathLst>
                <a:path w="1303" h="819">
                  <a:moveTo>
                    <a:pt x="296" y="782"/>
                  </a:moveTo>
                  <a:lnTo>
                    <a:pt x="292" y="787"/>
                  </a:lnTo>
                  <a:lnTo>
                    <a:pt x="293" y="785"/>
                  </a:lnTo>
                  <a:lnTo>
                    <a:pt x="296" y="782"/>
                  </a:lnTo>
                  <a:close/>
                  <a:moveTo>
                    <a:pt x="150" y="687"/>
                  </a:moveTo>
                  <a:lnTo>
                    <a:pt x="151" y="689"/>
                  </a:lnTo>
                  <a:lnTo>
                    <a:pt x="151" y="690"/>
                  </a:lnTo>
                  <a:lnTo>
                    <a:pt x="150" y="687"/>
                  </a:lnTo>
                  <a:close/>
                  <a:moveTo>
                    <a:pt x="638" y="171"/>
                  </a:moveTo>
                  <a:lnTo>
                    <a:pt x="636" y="174"/>
                  </a:lnTo>
                  <a:lnTo>
                    <a:pt x="634" y="175"/>
                  </a:lnTo>
                  <a:lnTo>
                    <a:pt x="638" y="171"/>
                  </a:lnTo>
                  <a:close/>
                  <a:moveTo>
                    <a:pt x="0" y="0"/>
                  </a:moveTo>
                  <a:lnTo>
                    <a:pt x="10" y="0"/>
                  </a:lnTo>
                  <a:lnTo>
                    <a:pt x="12" y="1"/>
                  </a:lnTo>
                  <a:lnTo>
                    <a:pt x="16" y="2"/>
                  </a:lnTo>
                  <a:lnTo>
                    <a:pt x="19" y="2"/>
                  </a:lnTo>
                  <a:lnTo>
                    <a:pt x="21" y="5"/>
                  </a:lnTo>
                  <a:lnTo>
                    <a:pt x="23" y="8"/>
                  </a:lnTo>
                  <a:lnTo>
                    <a:pt x="27" y="14"/>
                  </a:lnTo>
                  <a:lnTo>
                    <a:pt x="28" y="15"/>
                  </a:lnTo>
                  <a:lnTo>
                    <a:pt x="32" y="25"/>
                  </a:lnTo>
                  <a:lnTo>
                    <a:pt x="31" y="23"/>
                  </a:lnTo>
                  <a:lnTo>
                    <a:pt x="36" y="36"/>
                  </a:lnTo>
                  <a:lnTo>
                    <a:pt x="42" y="52"/>
                  </a:lnTo>
                  <a:lnTo>
                    <a:pt x="41" y="50"/>
                  </a:lnTo>
                  <a:lnTo>
                    <a:pt x="42" y="54"/>
                  </a:lnTo>
                  <a:lnTo>
                    <a:pt x="46" y="72"/>
                  </a:lnTo>
                  <a:lnTo>
                    <a:pt x="51" y="97"/>
                  </a:lnTo>
                  <a:lnTo>
                    <a:pt x="60" y="132"/>
                  </a:lnTo>
                  <a:lnTo>
                    <a:pt x="59" y="130"/>
                  </a:lnTo>
                  <a:lnTo>
                    <a:pt x="60" y="133"/>
                  </a:lnTo>
                  <a:lnTo>
                    <a:pt x="85" y="263"/>
                  </a:lnTo>
                  <a:lnTo>
                    <a:pt x="91" y="290"/>
                  </a:lnTo>
                  <a:lnTo>
                    <a:pt x="97" y="324"/>
                  </a:lnTo>
                  <a:lnTo>
                    <a:pt x="103" y="366"/>
                  </a:lnTo>
                  <a:lnTo>
                    <a:pt x="118" y="455"/>
                  </a:lnTo>
                  <a:lnTo>
                    <a:pt x="127" y="516"/>
                  </a:lnTo>
                  <a:lnTo>
                    <a:pt x="136" y="557"/>
                  </a:lnTo>
                  <a:lnTo>
                    <a:pt x="140" y="584"/>
                  </a:lnTo>
                  <a:lnTo>
                    <a:pt x="146" y="606"/>
                  </a:lnTo>
                  <a:lnTo>
                    <a:pt x="145" y="604"/>
                  </a:lnTo>
                  <a:lnTo>
                    <a:pt x="146" y="607"/>
                  </a:lnTo>
                  <a:lnTo>
                    <a:pt x="150" y="625"/>
                  </a:lnTo>
                  <a:lnTo>
                    <a:pt x="151" y="629"/>
                  </a:lnTo>
                  <a:lnTo>
                    <a:pt x="157" y="657"/>
                  </a:lnTo>
                  <a:lnTo>
                    <a:pt x="164" y="681"/>
                  </a:lnTo>
                  <a:lnTo>
                    <a:pt x="173" y="705"/>
                  </a:lnTo>
                  <a:lnTo>
                    <a:pt x="171" y="701"/>
                  </a:lnTo>
                  <a:lnTo>
                    <a:pt x="173" y="706"/>
                  </a:lnTo>
                  <a:lnTo>
                    <a:pt x="179" y="725"/>
                  </a:lnTo>
                  <a:lnTo>
                    <a:pt x="186" y="743"/>
                  </a:lnTo>
                  <a:lnTo>
                    <a:pt x="189" y="750"/>
                  </a:lnTo>
                  <a:lnTo>
                    <a:pt x="187" y="743"/>
                  </a:lnTo>
                  <a:lnTo>
                    <a:pt x="194" y="759"/>
                  </a:lnTo>
                  <a:lnTo>
                    <a:pt x="202" y="774"/>
                  </a:lnTo>
                  <a:lnTo>
                    <a:pt x="208" y="785"/>
                  </a:lnTo>
                  <a:lnTo>
                    <a:pt x="214" y="794"/>
                  </a:lnTo>
                  <a:lnTo>
                    <a:pt x="218" y="798"/>
                  </a:lnTo>
                  <a:lnTo>
                    <a:pt x="225" y="802"/>
                  </a:lnTo>
                  <a:lnTo>
                    <a:pt x="230" y="804"/>
                  </a:lnTo>
                  <a:lnTo>
                    <a:pt x="235" y="804"/>
                  </a:lnTo>
                  <a:lnTo>
                    <a:pt x="245" y="803"/>
                  </a:lnTo>
                  <a:lnTo>
                    <a:pt x="269" y="788"/>
                  </a:lnTo>
                  <a:lnTo>
                    <a:pt x="269" y="789"/>
                  </a:lnTo>
                  <a:lnTo>
                    <a:pt x="277" y="782"/>
                  </a:lnTo>
                  <a:lnTo>
                    <a:pt x="276" y="782"/>
                  </a:lnTo>
                  <a:lnTo>
                    <a:pt x="284" y="772"/>
                  </a:lnTo>
                  <a:lnTo>
                    <a:pt x="296" y="757"/>
                  </a:lnTo>
                  <a:lnTo>
                    <a:pt x="311" y="733"/>
                  </a:lnTo>
                  <a:lnTo>
                    <a:pt x="311" y="733"/>
                  </a:lnTo>
                  <a:lnTo>
                    <a:pt x="332" y="697"/>
                  </a:lnTo>
                  <a:lnTo>
                    <a:pt x="346" y="671"/>
                  </a:lnTo>
                  <a:lnTo>
                    <a:pt x="364" y="638"/>
                  </a:lnTo>
                  <a:lnTo>
                    <a:pt x="398" y="572"/>
                  </a:lnTo>
                  <a:lnTo>
                    <a:pt x="435" y="498"/>
                  </a:lnTo>
                  <a:lnTo>
                    <a:pt x="457" y="451"/>
                  </a:lnTo>
                  <a:lnTo>
                    <a:pt x="458" y="450"/>
                  </a:lnTo>
                  <a:lnTo>
                    <a:pt x="464" y="441"/>
                  </a:lnTo>
                  <a:lnTo>
                    <a:pt x="463" y="441"/>
                  </a:lnTo>
                  <a:lnTo>
                    <a:pt x="495" y="382"/>
                  </a:lnTo>
                  <a:lnTo>
                    <a:pt x="516" y="344"/>
                  </a:lnTo>
                  <a:lnTo>
                    <a:pt x="515" y="346"/>
                  </a:lnTo>
                  <a:lnTo>
                    <a:pt x="517" y="344"/>
                  </a:lnTo>
                  <a:lnTo>
                    <a:pt x="529" y="325"/>
                  </a:lnTo>
                  <a:lnTo>
                    <a:pt x="551" y="288"/>
                  </a:lnTo>
                  <a:lnTo>
                    <a:pt x="573" y="257"/>
                  </a:lnTo>
                  <a:lnTo>
                    <a:pt x="594" y="227"/>
                  </a:lnTo>
                  <a:lnTo>
                    <a:pt x="616" y="198"/>
                  </a:lnTo>
                  <a:lnTo>
                    <a:pt x="618" y="195"/>
                  </a:lnTo>
                  <a:lnTo>
                    <a:pt x="616" y="197"/>
                  </a:lnTo>
                  <a:lnTo>
                    <a:pt x="636" y="174"/>
                  </a:lnTo>
                  <a:lnTo>
                    <a:pt x="682" y="128"/>
                  </a:lnTo>
                  <a:lnTo>
                    <a:pt x="682" y="127"/>
                  </a:lnTo>
                  <a:lnTo>
                    <a:pt x="706" y="106"/>
                  </a:lnTo>
                  <a:lnTo>
                    <a:pt x="707" y="105"/>
                  </a:lnTo>
                  <a:lnTo>
                    <a:pt x="707" y="106"/>
                  </a:lnTo>
                  <a:lnTo>
                    <a:pt x="726" y="93"/>
                  </a:lnTo>
                  <a:lnTo>
                    <a:pt x="751" y="77"/>
                  </a:lnTo>
                  <a:lnTo>
                    <a:pt x="761" y="70"/>
                  </a:lnTo>
                  <a:lnTo>
                    <a:pt x="751" y="76"/>
                  </a:lnTo>
                  <a:lnTo>
                    <a:pt x="778" y="60"/>
                  </a:lnTo>
                  <a:lnTo>
                    <a:pt x="779" y="60"/>
                  </a:lnTo>
                  <a:lnTo>
                    <a:pt x="793" y="54"/>
                  </a:lnTo>
                  <a:lnTo>
                    <a:pt x="820" y="41"/>
                  </a:lnTo>
                  <a:lnTo>
                    <a:pt x="821" y="40"/>
                  </a:lnTo>
                  <a:lnTo>
                    <a:pt x="821" y="41"/>
                  </a:lnTo>
                  <a:lnTo>
                    <a:pt x="859" y="29"/>
                  </a:lnTo>
                  <a:lnTo>
                    <a:pt x="892" y="19"/>
                  </a:lnTo>
                  <a:lnTo>
                    <a:pt x="893" y="19"/>
                  </a:lnTo>
                  <a:lnTo>
                    <a:pt x="925" y="13"/>
                  </a:lnTo>
                  <a:lnTo>
                    <a:pt x="934" y="11"/>
                  </a:lnTo>
                  <a:lnTo>
                    <a:pt x="925" y="12"/>
                  </a:lnTo>
                  <a:lnTo>
                    <a:pt x="968" y="6"/>
                  </a:lnTo>
                  <a:lnTo>
                    <a:pt x="990" y="4"/>
                  </a:lnTo>
                  <a:lnTo>
                    <a:pt x="991" y="4"/>
                  </a:lnTo>
                  <a:lnTo>
                    <a:pt x="1055" y="1"/>
                  </a:lnTo>
                  <a:lnTo>
                    <a:pt x="1121" y="0"/>
                  </a:lnTo>
                  <a:lnTo>
                    <a:pt x="1303" y="0"/>
                  </a:lnTo>
                  <a:lnTo>
                    <a:pt x="1303" y="15"/>
                  </a:lnTo>
                  <a:lnTo>
                    <a:pt x="1121" y="15"/>
                  </a:lnTo>
                  <a:lnTo>
                    <a:pt x="1056" y="16"/>
                  </a:lnTo>
                  <a:lnTo>
                    <a:pt x="992" y="19"/>
                  </a:lnTo>
                  <a:lnTo>
                    <a:pt x="969" y="22"/>
                  </a:lnTo>
                  <a:lnTo>
                    <a:pt x="928" y="28"/>
                  </a:lnTo>
                  <a:lnTo>
                    <a:pt x="896" y="33"/>
                  </a:lnTo>
                  <a:lnTo>
                    <a:pt x="863" y="43"/>
                  </a:lnTo>
                  <a:lnTo>
                    <a:pt x="826" y="56"/>
                  </a:lnTo>
                  <a:lnTo>
                    <a:pt x="800" y="67"/>
                  </a:lnTo>
                  <a:lnTo>
                    <a:pt x="795" y="69"/>
                  </a:lnTo>
                  <a:lnTo>
                    <a:pt x="799" y="68"/>
                  </a:lnTo>
                  <a:lnTo>
                    <a:pt x="784" y="74"/>
                  </a:lnTo>
                  <a:lnTo>
                    <a:pt x="758" y="89"/>
                  </a:lnTo>
                  <a:lnTo>
                    <a:pt x="734" y="106"/>
                  </a:lnTo>
                  <a:lnTo>
                    <a:pt x="716" y="118"/>
                  </a:lnTo>
                  <a:lnTo>
                    <a:pt x="716" y="117"/>
                  </a:lnTo>
                  <a:lnTo>
                    <a:pt x="693" y="139"/>
                  </a:lnTo>
                  <a:lnTo>
                    <a:pt x="650" y="182"/>
                  </a:lnTo>
                  <a:lnTo>
                    <a:pt x="628" y="206"/>
                  </a:lnTo>
                  <a:lnTo>
                    <a:pt x="606" y="236"/>
                  </a:lnTo>
                  <a:lnTo>
                    <a:pt x="585" y="266"/>
                  </a:lnTo>
                  <a:lnTo>
                    <a:pt x="564" y="297"/>
                  </a:lnTo>
                  <a:lnTo>
                    <a:pt x="542" y="333"/>
                  </a:lnTo>
                  <a:lnTo>
                    <a:pt x="537" y="339"/>
                  </a:lnTo>
                  <a:lnTo>
                    <a:pt x="542" y="334"/>
                  </a:lnTo>
                  <a:lnTo>
                    <a:pt x="529" y="353"/>
                  </a:lnTo>
                  <a:lnTo>
                    <a:pt x="508" y="390"/>
                  </a:lnTo>
                  <a:lnTo>
                    <a:pt x="476" y="449"/>
                  </a:lnTo>
                  <a:lnTo>
                    <a:pt x="470" y="458"/>
                  </a:lnTo>
                  <a:lnTo>
                    <a:pt x="448" y="505"/>
                  </a:lnTo>
                  <a:lnTo>
                    <a:pt x="412" y="579"/>
                  </a:lnTo>
                  <a:lnTo>
                    <a:pt x="378" y="644"/>
                  </a:lnTo>
                  <a:lnTo>
                    <a:pt x="360" y="679"/>
                  </a:lnTo>
                  <a:lnTo>
                    <a:pt x="345" y="704"/>
                  </a:lnTo>
                  <a:lnTo>
                    <a:pt x="324" y="741"/>
                  </a:lnTo>
                  <a:lnTo>
                    <a:pt x="326" y="738"/>
                  </a:lnTo>
                  <a:lnTo>
                    <a:pt x="324" y="742"/>
                  </a:lnTo>
                  <a:lnTo>
                    <a:pt x="309" y="766"/>
                  </a:lnTo>
                  <a:lnTo>
                    <a:pt x="311" y="761"/>
                  </a:lnTo>
                  <a:lnTo>
                    <a:pt x="308" y="766"/>
                  </a:lnTo>
                  <a:lnTo>
                    <a:pt x="293" y="785"/>
                  </a:lnTo>
                  <a:lnTo>
                    <a:pt x="287" y="792"/>
                  </a:lnTo>
                  <a:lnTo>
                    <a:pt x="279" y="801"/>
                  </a:lnTo>
                  <a:lnTo>
                    <a:pt x="277" y="802"/>
                  </a:lnTo>
                  <a:lnTo>
                    <a:pt x="262" y="810"/>
                  </a:lnTo>
                  <a:lnTo>
                    <a:pt x="250" y="817"/>
                  </a:lnTo>
                  <a:lnTo>
                    <a:pt x="248" y="818"/>
                  </a:lnTo>
                  <a:lnTo>
                    <a:pt x="247" y="818"/>
                  </a:lnTo>
                  <a:lnTo>
                    <a:pt x="237" y="819"/>
                  </a:lnTo>
                  <a:lnTo>
                    <a:pt x="228" y="819"/>
                  </a:lnTo>
                  <a:lnTo>
                    <a:pt x="219" y="816"/>
                  </a:lnTo>
                  <a:lnTo>
                    <a:pt x="217" y="815"/>
                  </a:lnTo>
                  <a:lnTo>
                    <a:pt x="210" y="811"/>
                  </a:lnTo>
                  <a:lnTo>
                    <a:pt x="202" y="803"/>
                  </a:lnTo>
                  <a:lnTo>
                    <a:pt x="194" y="791"/>
                  </a:lnTo>
                  <a:lnTo>
                    <a:pt x="195" y="793"/>
                  </a:lnTo>
                  <a:lnTo>
                    <a:pt x="188" y="782"/>
                  </a:lnTo>
                  <a:lnTo>
                    <a:pt x="179" y="766"/>
                  </a:lnTo>
                  <a:lnTo>
                    <a:pt x="179" y="765"/>
                  </a:lnTo>
                  <a:lnTo>
                    <a:pt x="173" y="750"/>
                  </a:lnTo>
                  <a:lnTo>
                    <a:pt x="164" y="730"/>
                  </a:lnTo>
                  <a:lnTo>
                    <a:pt x="163" y="728"/>
                  </a:lnTo>
                  <a:lnTo>
                    <a:pt x="164" y="729"/>
                  </a:lnTo>
                  <a:lnTo>
                    <a:pt x="158" y="711"/>
                  </a:lnTo>
                  <a:lnTo>
                    <a:pt x="151" y="689"/>
                  </a:lnTo>
                  <a:lnTo>
                    <a:pt x="150" y="686"/>
                  </a:lnTo>
                  <a:lnTo>
                    <a:pt x="143" y="661"/>
                  </a:lnTo>
                  <a:lnTo>
                    <a:pt x="136" y="633"/>
                  </a:lnTo>
                  <a:lnTo>
                    <a:pt x="135" y="629"/>
                  </a:lnTo>
                  <a:lnTo>
                    <a:pt x="131" y="610"/>
                  </a:lnTo>
                  <a:lnTo>
                    <a:pt x="126" y="588"/>
                  </a:lnTo>
                  <a:lnTo>
                    <a:pt x="125" y="585"/>
                  </a:lnTo>
                  <a:lnTo>
                    <a:pt x="125" y="587"/>
                  </a:lnTo>
                  <a:lnTo>
                    <a:pt x="121" y="559"/>
                  </a:lnTo>
                  <a:lnTo>
                    <a:pt x="122" y="559"/>
                  </a:lnTo>
                  <a:lnTo>
                    <a:pt x="113" y="519"/>
                  </a:lnTo>
                  <a:lnTo>
                    <a:pt x="103" y="458"/>
                  </a:lnTo>
                  <a:lnTo>
                    <a:pt x="89" y="369"/>
                  </a:lnTo>
                  <a:lnTo>
                    <a:pt x="82" y="327"/>
                  </a:lnTo>
                  <a:lnTo>
                    <a:pt x="76" y="293"/>
                  </a:lnTo>
                  <a:lnTo>
                    <a:pt x="71" y="266"/>
                  </a:lnTo>
                  <a:lnTo>
                    <a:pt x="46" y="136"/>
                  </a:lnTo>
                  <a:lnTo>
                    <a:pt x="37" y="101"/>
                  </a:lnTo>
                  <a:lnTo>
                    <a:pt x="31" y="76"/>
                  </a:lnTo>
                  <a:lnTo>
                    <a:pt x="27" y="58"/>
                  </a:lnTo>
                  <a:lnTo>
                    <a:pt x="21" y="42"/>
                  </a:lnTo>
                  <a:lnTo>
                    <a:pt x="18" y="31"/>
                  </a:lnTo>
                  <a:lnTo>
                    <a:pt x="14" y="22"/>
                  </a:lnTo>
                  <a:lnTo>
                    <a:pt x="11" y="17"/>
                  </a:lnTo>
                  <a:lnTo>
                    <a:pt x="10" y="15"/>
                  </a:lnTo>
                  <a:lnTo>
                    <a:pt x="0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302" name="Freeform 78"/>
            <p:cNvSpPr>
              <a:spLocks noEditPoints="1"/>
            </p:cNvSpPr>
            <p:nvPr/>
          </p:nvSpPr>
          <p:spPr bwMode="auto">
            <a:xfrm>
              <a:off x="6076950" y="1587500"/>
              <a:ext cx="2070100" cy="268288"/>
            </a:xfrm>
            <a:custGeom>
              <a:avLst/>
              <a:gdLst/>
              <a:ahLst/>
              <a:cxnLst>
                <a:cxn ang="0">
                  <a:pos x="176" y="44"/>
                </a:cxn>
                <a:cxn ang="0">
                  <a:pos x="187" y="38"/>
                </a:cxn>
                <a:cxn ang="0">
                  <a:pos x="298" y="0"/>
                </a:cxn>
                <a:cxn ang="0">
                  <a:pos x="347" y="3"/>
                </a:cxn>
                <a:cxn ang="0">
                  <a:pos x="380" y="12"/>
                </a:cxn>
                <a:cxn ang="0">
                  <a:pos x="407" y="21"/>
                </a:cxn>
                <a:cxn ang="0">
                  <a:pos x="463" y="45"/>
                </a:cxn>
                <a:cxn ang="0">
                  <a:pos x="571" y="94"/>
                </a:cxn>
                <a:cxn ang="0">
                  <a:pos x="591" y="101"/>
                </a:cxn>
                <a:cxn ang="0">
                  <a:pos x="673" y="125"/>
                </a:cxn>
                <a:cxn ang="0">
                  <a:pos x="717" y="133"/>
                </a:cxn>
                <a:cxn ang="0">
                  <a:pos x="738" y="137"/>
                </a:cxn>
                <a:cxn ang="0">
                  <a:pos x="809" y="146"/>
                </a:cxn>
                <a:cxn ang="0">
                  <a:pos x="879" y="150"/>
                </a:cxn>
                <a:cxn ang="0">
                  <a:pos x="980" y="153"/>
                </a:cxn>
                <a:cxn ang="0">
                  <a:pos x="1304" y="154"/>
                </a:cxn>
                <a:cxn ang="0">
                  <a:pos x="1045" y="168"/>
                </a:cxn>
                <a:cxn ang="0">
                  <a:pos x="914" y="166"/>
                </a:cxn>
                <a:cxn ang="0">
                  <a:pos x="837" y="164"/>
                </a:cxn>
                <a:cxn ang="0">
                  <a:pos x="782" y="159"/>
                </a:cxn>
                <a:cxn ang="0">
                  <a:pos x="717" y="149"/>
                </a:cxn>
                <a:cxn ang="0">
                  <a:pos x="652" y="135"/>
                </a:cxn>
                <a:cxn ang="0">
                  <a:pos x="641" y="132"/>
                </a:cxn>
                <a:cxn ang="0">
                  <a:pos x="566" y="108"/>
                </a:cxn>
                <a:cxn ang="0">
                  <a:pos x="548" y="102"/>
                </a:cxn>
                <a:cxn ang="0">
                  <a:pos x="553" y="104"/>
                </a:cxn>
                <a:cxn ang="0">
                  <a:pos x="456" y="59"/>
                </a:cxn>
                <a:cxn ang="0">
                  <a:pos x="390" y="32"/>
                </a:cxn>
                <a:cxn ang="0">
                  <a:pos x="342" y="18"/>
                </a:cxn>
                <a:cxn ang="0">
                  <a:pos x="281" y="18"/>
                </a:cxn>
                <a:cxn ang="0">
                  <a:pos x="254" y="23"/>
                </a:cxn>
                <a:cxn ang="0">
                  <a:pos x="224" y="36"/>
                </a:cxn>
                <a:cxn ang="0">
                  <a:pos x="201" y="49"/>
                </a:cxn>
                <a:cxn ang="0">
                  <a:pos x="147" y="80"/>
                </a:cxn>
                <a:cxn ang="0">
                  <a:pos x="94" y="110"/>
                </a:cxn>
                <a:cxn ang="0">
                  <a:pos x="80" y="118"/>
                </a:cxn>
                <a:cxn ang="0">
                  <a:pos x="59" y="128"/>
                </a:cxn>
                <a:cxn ang="0">
                  <a:pos x="34" y="136"/>
                </a:cxn>
                <a:cxn ang="0">
                  <a:pos x="0" y="138"/>
                </a:cxn>
                <a:cxn ang="0">
                  <a:pos x="41" y="117"/>
                </a:cxn>
                <a:cxn ang="0">
                  <a:pos x="65" y="107"/>
                </a:cxn>
                <a:cxn ang="0">
                  <a:pos x="102" y="88"/>
                </a:cxn>
                <a:cxn ang="0">
                  <a:pos x="139" y="68"/>
                </a:cxn>
                <a:cxn ang="0">
                  <a:pos x="195" y="34"/>
                </a:cxn>
                <a:cxn ang="0">
                  <a:pos x="239" y="12"/>
                </a:cxn>
                <a:cxn ang="0">
                  <a:pos x="255" y="6"/>
                </a:cxn>
                <a:cxn ang="0">
                  <a:pos x="262" y="4"/>
                </a:cxn>
                <a:cxn ang="0">
                  <a:pos x="279" y="2"/>
                </a:cxn>
              </a:cxnLst>
              <a:rect l="0" t="0" r="r" b="b"/>
              <a:pathLst>
                <a:path w="1304" h="169">
                  <a:moveTo>
                    <a:pt x="185" y="38"/>
                  </a:moveTo>
                  <a:lnTo>
                    <a:pt x="186" y="38"/>
                  </a:lnTo>
                  <a:lnTo>
                    <a:pt x="176" y="44"/>
                  </a:lnTo>
                  <a:lnTo>
                    <a:pt x="185" y="38"/>
                  </a:lnTo>
                  <a:close/>
                  <a:moveTo>
                    <a:pt x="191" y="35"/>
                  </a:moveTo>
                  <a:lnTo>
                    <a:pt x="187" y="38"/>
                  </a:lnTo>
                  <a:lnTo>
                    <a:pt x="186" y="38"/>
                  </a:lnTo>
                  <a:lnTo>
                    <a:pt x="191" y="35"/>
                  </a:lnTo>
                  <a:close/>
                  <a:moveTo>
                    <a:pt x="298" y="0"/>
                  </a:moveTo>
                  <a:lnTo>
                    <a:pt x="328" y="0"/>
                  </a:lnTo>
                  <a:lnTo>
                    <a:pt x="345" y="2"/>
                  </a:lnTo>
                  <a:lnTo>
                    <a:pt x="347" y="3"/>
                  </a:lnTo>
                  <a:lnTo>
                    <a:pt x="357" y="6"/>
                  </a:lnTo>
                  <a:lnTo>
                    <a:pt x="367" y="9"/>
                  </a:lnTo>
                  <a:lnTo>
                    <a:pt x="380" y="12"/>
                  </a:lnTo>
                  <a:lnTo>
                    <a:pt x="381" y="12"/>
                  </a:lnTo>
                  <a:lnTo>
                    <a:pt x="395" y="18"/>
                  </a:lnTo>
                  <a:lnTo>
                    <a:pt x="407" y="21"/>
                  </a:lnTo>
                  <a:lnTo>
                    <a:pt x="419" y="25"/>
                  </a:lnTo>
                  <a:lnTo>
                    <a:pt x="420" y="25"/>
                  </a:lnTo>
                  <a:lnTo>
                    <a:pt x="463" y="45"/>
                  </a:lnTo>
                  <a:lnTo>
                    <a:pt x="527" y="75"/>
                  </a:lnTo>
                  <a:lnTo>
                    <a:pt x="555" y="87"/>
                  </a:lnTo>
                  <a:lnTo>
                    <a:pt x="571" y="94"/>
                  </a:lnTo>
                  <a:lnTo>
                    <a:pt x="587" y="100"/>
                  </a:lnTo>
                  <a:lnTo>
                    <a:pt x="590" y="101"/>
                  </a:lnTo>
                  <a:lnTo>
                    <a:pt x="591" y="101"/>
                  </a:lnTo>
                  <a:lnTo>
                    <a:pt x="646" y="118"/>
                  </a:lnTo>
                  <a:lnTo>
                    <a:pt x="655" y="121"/>
                  </a:lnTo>
                  <a:lnTo>
                    <a:pt x="673" y="125"/>
                  </a:lnTo>
                  <a:lnTo>
                    <a:pt x="692" y="129"/>
                  </a:lnTo>
                  <a:lnTo>
                    <a:pt x="711" y="133"/>
                  </a:lnTo>
                  <a:lnTo>
                    <a:pt x="717" y="133"/>
                  </a:lnTo>
                  <a:lnTo>
                    <a:pt x="720" y="134"/>
                  </a:lnTo>
                  <a:lnTo>
                    <a:pt x="738" y="138"/>
                  </a:lnTo>
                  <a:lnTo>
                    <a:pt x="738" y="137"/>
                  </a:lnTo>
                  <a:lnTo>
                    <a:pt x="759" y="140"/>
                  </a:lnTo>
                  <a:lnTo>
                    <a:pt x="784" y="143"/>
                  </a:lnTo>
                  <a:lnTo>
                    <a:pt x="809" y="146"/>
                  </a:lnTo>
                  <a:lnTo>
                    <a:pt x="838" y="149"/>
                  </a:lnTo>
                  <a:lnTo>
                    <a:pt x="849" y="149"/>
                  </a:lnTo>
                  <a:lnTo>
                    <a:pt x="879" y="150"/>
                  </a:lnTo>
                  <a:lnTo>
                    <a:pt x="914" y="151"/>
                  </a:lnTo>
                  <a:lnTo>
                    <a:pt x="953" y="152"/>
                  </a:lnTo>
                  <a:lnTo>
                    <a:pt x="980" y="153"/>
                  </a:lnTo>
                  <a:lnTo>
                    <a:pt x="1045" y="153"/>
                  </a:lnTo>
                  <a:lnTo>
                    <a:pt x="1110" y="154"/>
                  </a:lnTo>
                  <a:lnTo>
                    <a:pt x="1304" y="154"/>
                  </a:lnTo>
                  <a:lnTo>
                    <a:pt x="1304" y="169"/>
                  </a:lnTo>
                  <a:lnTo>
                    <a:pt x="1110" y="169"/>
                  </a:lnTo>
                  <a:lnTo>
                    <a:pt x="1045" y="168"/>
                  </a:lnTo>
                  <a:lnTo>
                    <a:pt x="980" y="168"/>
                  </a:lnTo>
                  <a:lnTo>
                    <a:pt x="953" y="167"/>
                  </a:lnTo>
                  <a:lnTo>
                    <a:pt x="914" y="166"/>
                  </a:lnTo>
                  <a:lnTo>
                    <a:pt x="879" y="165"/>
                  </a:lnTo>
                  <a:lnTo>
                    <a:pt x="849" y="164"/>
                  </a:lnTo>
                  <a:lnTo>
                    <a:pt x="837" y="164"/>
                  </a:lnTo>
                  <a:lnTo>
                    <a:pt x="808" y="161"/>
                  </a:lnTo>
                  <a:lnTo>
                    <a:pt x="807" y="161"/>
                  </a:lnTo>
                  <a:lnTo>
                    <a:pt x="782" y="159"/>
                  </a:lnTo>
                  <a:lnTo>
                    <a:pt x="758" y="156"/>
                  </a:lnTo>
                  <a:lnTo>
                    <a:pt x="736" y="153"/>
                  </a:lnTo>
                  <a:lnTo>
                    <a:pt x="717" y="149"/>
                  </a:lnTo>
                  <a:lnTo>
                    <a:pt x="709" y="149"/>
                  </a:lnTo>
                  <a:lnTo>
                    <a:pt x="688" y="143"/>
                  </a:lnTo>
                  <a:lnTo>
                    <a:pt x="652" y="135"/>
                  </a:lnTo>
                  <a:lnTo>
                    <a:pt x="648" y="134"/>
                  </a:lnTo>
                  <a:lnTo>
                    <a:pt x="651" y="135"/>
                  </a:lnTo>
                  <a:lnTo>
                    <a:pt x="641" y="132"/>
                  </a:lnTo>
                  <a:lnTo>
                    <a:pt x="586" y="115"/>
                  </a:lnTo>
                  <a:lnTo>
                    <a:pt x="582" y="114"/>
                  </a:lnTo>
                  <a:lnTo>
                    <a:pt x="566" y="108"/>
                  </a:lnTo>
                  <a:lnTo>
                    <a:pt x="562" y="106"/>
                  </a:lnTo>
                  <a:lnTo>
                    <a:pt x="565" y="108"/>
                  </a:lnTo>
                  <a:lnTo>
                    <a:pt x="548" y="102"/>
                  </a:lnTo>
                  <a:lnTo>
                    <a:pt x="521" y="89"/>
                  </a:lnTo>
                  <a:lnTo>
                    <a:pt x="545" y="100"/>
                  </a:lnTo>
                  <a:lnTo>
                    <a:pt x="553" y="104"/>
                  </a:lnTo>
                  <a:lnTo>
                    <a:pt x="521" y="88"/>
                  </a:lnTo>
                  <a:lnTo>
                    <a:pt x="456" y="58"/>
                  </a:lnTo>
                  <a:lnTo>
                    <a:pt x="456" y="59"/>
                  </a:lnTo>
                  <a:lnTo>
                    <a:pt x="414" y="40"/>
                  </a:lnTo>
                  <a:lnTo>
                    <a:pt x="388" y="31"/>
                  </a:lnTo>
                  <a:lnTo>
                    <a:pt x="390" y="32"/>
                  </a:lnTo>
                  <a:lnTo>
                    <a:pt x="375" y="26"/>
                  </a:lnTo>
                  <a:lnTo>
                    <a:pt x="352" y="21"/>
                  </a:lnTo>
                  <a:lnTo>
                    <a:pt x="342" y="18"/>
                  </a:lnTo>
                  <a:lnTo>
                    <a:pt x="326" y="16"/>
                  </a:lnTo>
                  <a:lnTo>
                    <a:pt x="300" y="16"/>
                  </a:lnTo>
                  <a:lnTo>
                    <a:pt x="281" y="18"/>
                  </a:lnTo>
                  <a:lnTo>
                    <a:pt x="263" y="20"/>
                  </a:lnTo>
                  <a:lnTo>
                    <a:pt x="260" y="21"/>
                  </a:lnTo>
                  <a:lnTo>
                    <a:pt x="254" y="23"/>
                  </a:lnTo>
                  <a:lnTo>
                    <a:pt x="245" y="26"/>
                  </a:lnTo>
                  <a:lnTo>
                    <a:pt x="235" y="30"/>
                  </a:lnTo>
                  <a:lnTo>
                    <a:pt x="224" y="36"/>
                  </a:lnTo>
                  <a:lnTo>
                    <a:pt x="202" y="48"/>
                  </a:lnTo>
                  <a:lnTo>
                    <a:pt x="198" y="49"/>
                  </a:lnTo>
                  <a:lnTo>
                    <a:pt x="201" y="49"/>
                  </a:lnTo>
                  <a:lnTo>
                    <a:pt x="192" y="52"/>
                  </a:lnTo>
                  <a:lnTo>
                    <a:pt x="183" y="57"/>
                  </a:lnTo>
                  <a:lnTo>
                    <a:pt x="147" y="80"/>
                  </a:lnTo>
                  <a:lnTo>
                    <a:pt x="135" y="87"/>
                  </a:lnTo>
                  <a:lnTo>
                    <a:pt x="110" y="102"/>
                  </a:lnTo>
                  <a:lnTo>
                    <a:pt x="94" y="110"/>
                  </a:lnTo>
                  <a:lnTo>
                    <a:pt x="81" y="117"/>
                  </a:lnTo>
                  <a:lnTo>
                    <a:pt x="78" y="118"/>
                  </a:lnTo>
                  <a:lnTo>
                    <a:pt x="80" y="118"/>
                  </a:lnTo>
                  <a:lnTo>
                    <a:pt x="71" y="122"/>
                  </a:lnTo>
                  <a:lnTo>
                    <a:pt x="60" y="127"/>
                  </a:lnTo>
                  <a:lnTo>
                    <a:pt x="59" y="128"/>
                  </a:lnTo>
                  <a:lnTo>
                    <a:pt x="47" y="132"/>
                  </a:lnTo>
                  <a:lnTo>
                    <a:pt x="32" y="137"/>
                  </a:lnTo>
                  <a:lnTo>
                    <a:pt x="34" y="136"/>
                  </a:lnTo>
                  <a:lnTo>
                    <a:pt x="31" y="137"/>
                  </a:lnTo>
                  <a:lnTo>
                    <a:pt x="2" y="145"/>
                  </a:lnTo>
                  <a:lnTo>
                    <a:pt x="0" y="138"/>
                  </a:lnTo>
                  <a:lnTo>
                    <a:pt x="0" y="130"/>
                  </a:lnTo>
                  <a:lnTo>
                    <a:pt x="26" y="123"/>
                  </a:lnTo>
                  <a:lnTo>
                    <a:pt x="41" y="117"/>
                  </a:lnTo>
                  <a:lnTo>
                    <a:pt x="42" y="117"/>
                  </a:lnTo>
                  <a:lnTo>
                    <a:pt x="53" y="113"/>
                  </a:lnTo>
                  <a:lnTo>
                    <a:pt x="65" y="107"/>
                  </a:lnTo>
                  <a:lnTo>
                    <a:pt x="74" y="104"/>
                  </a:lnTo>
                  <a:lnTo>
                    <a:pt x="87" y="97"/>
                  </a:lnTo>
                  <a:lnTo>
                    <a:pt x="102" y="88"/>
                  </a:lnTo>
                  <a:lnTo>
                    <a:pt x="127" y="74"/>
                  </a:lnTo>
                  <a:lnTo>
                    <a:pt x="139" y="67"/>
                  </a:lnTo>
                  <a:lnTo>
                    <a:pt x="139" y="68"/>
                  </a:lnTo>
                  <a:lnTo>
                    <a:pt x="176" y="45"/>
                  </a:lnTo>
                  <a:lnTo>
                    <a:pt x="187" y="38"/>
                  </a:lnTo>
                  <a:lnTo>
                    <a:pt x="195" y="34"/>
                  </a:lnTo>
                  <a:lnTo>
                    <a:pt x="217" y="22"/>
                  </a:lnTo>
                  <a:lnTo>
                    <a:pt x="230" y="16"/>
                  </a:lnTo>
                  <a:lnTo>
                    <a:pt x="239" y="12"/>
                  </a:lnTo>
                  <a:lnTo>
                    <a:pt x="237" y="13"/>
                  </a:lnTo>
                  <a:lnTo>
                    <a:pt x="248" y="9"/>
                  </a:lnTo>
                  <a:lnTo>
                    <a:pt x="255" y="6"/>
                  </a:lnTo>
                  <a:lnTo>
                    <a:pt x="256" y="6"/>
                  </a:lnTo>
                  <a:lnTo>
                    <a:pt x="259" y="5"/>
                  </a:lnTo>
                  <a:lnTo>
                    <a:pt x="262" y="4"/>
                  </a:lnTo>
                  <a:lnTo>
                    <a:pt x="260" y="4"/>
                  </a:lnTo>
                  <a:lnTo>
                    <a:pt x="270" y="3"/>
                  </a:lnTo>
                  <a:lnTo>
                    <a:pt x="279" y="2"/>
                  </a:lnTo>
                  <a:lnTo>
                    <a:pt x="298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303" name="Freeform 79"/>
            <p:cNvSpPr>
              <a:spLocks/>
            </p:cNvSpPr>
            <p:nvPr/>
          </p:nvSpPr>
          <p:spPr bwMode="auto">
            <a:xfrm>
              <a:off x="6076950" y="1520825"/>
              <a:ext cx="2068513" cy="338138"/>
            </a:xfrm>
            <a:custGeom>
              <a:avLst/>
              <a:gdLst/>
              <a:ahLst/>
              <a:cxnLst>
                <a:cxn ang="0">
                  <a:pos x="248" y="1"/>
                </a:cxn>
                <a:cxn ang="0">
                  <a:pos x="274" y="4"/>
                </a:cxn>
                <a:cxn ang="0">
                  <a:pos x="291" y="7"/>
                </a:cxn>
                <a:cxn ang="0">
                  <a:pos x="304" y="11"/>
                </a:cxn>
                <a:cxn ang="0">
                  <a:pos x="356" y="34"/>
                </a:cxn>
                <a:cxn ang="0">
                  <a:pos x="409" y="59"/>
                </a:cxn>
                <a:cxn ang="0">
                  <a:pos x="525" y="117"/>
                </a:cxn>
                <a:cxn ang="0">
                  <a:pos x="581" y="137"/>
                </a:cxn>
                <a:cxn ang="0">
                  <a:pos x="667" y="164"/>
                </a:cxn>
                <a:cxn ang="0">
                  <a:pos x="712" y="174"/>
                </a:cxn>
                <a:cxn ang="0">
                  <a:pos x="783" y="185"/>
                </a:cxn>
                <a:cxn ang="0">
                  <a:pos x="856" y="192"/>
                </a:cxn>
                <a:cxn ang="0">
                  <a:pos x="892" y="194"/>
                </a:cxn>
                <a:cxn ang="0">
                  <a:pos x="968" y="196"/>
                </a:cxn>
                <a:cxn ang="0">
                  <a:pos x="1121" y="198"/>
                </a:cxn>
                <a:cxn ang="0">
                  <a:pos x="1121" y="213"/>
                </a:cxn>
                <a:cxn ang="0">
                  <a:pos x="967" y="211"/>
                </a:cxn>
                <a:cxn ang="0">
                  <a:pos x="861" y="208"/>
                </a:cxn>
                <a:cxn ang="0">
                  <a:pos x="823" y="204"/>
                </a:cxn>
                <a:cxn ang="0">
                  <a:pos x="782" y="201"/>
                </a:cxn>
                <a:cxn ang="0">
                  <a:pos x="729" y="193"/>
                </a:cxn>
                <a:cxn ang="0">
                  <a:pos x="709" y="190"/>
                </a:cxn>
                <a:cxn ang="0">
                  <a:pos x="642" y="173"/>
                </a:cxn>
                <a:cxn ang="0">
                  <a:pos x="596" y="159"/>
                </a:cxn>
                <a:cxn ang="0">
                  <a:pos x="555" y="145"/>
                </a:cxn>
                <a:cxn ang="0">
                  <a:pos x="532" y="135"/>
                </a:cxn>
                <a:cxn ang="0">
                  <a:pos x="520" y="131"/>
                </a:cxn>
                <a:cxn ang="0">
                  <a:pos x="497" y="120"/>
                </a:cxn>
                <a:cxn ang="0">
                  <a:pos x="350" y="47"/>
                </a:cxn>
                <a:cxn ang="0">
                  <a:pos x="315" y="34"/>
                </a:cxn>
                <a:cxn ang="0">
                  <a:pos x="288" y="23"/>
                </a:cxn>
                <a:cxn ang="0">
                  <a:pos x="271" y="19"/>
                </a:cxn>
                <a:cxn ang="0">
                  <a:pos x="244" y="15"/>
                </a:cxn>
                <a:cxn ang="0">
                  <a:pos x="209" y="18"/>
                </a:cxn>
                <a:cxn ang="0">
                  <a:pos x="189" y="26"/>
                </a:cxn>
                <a:cxn ang="0">
                  <a:pos x="176" y="33"/>
                </a:cxn>
                <a:cxn ang="0">
                  <a:pos x="161" y="43"/>
                </a:cxn>
                <a:cxn ang="0">
                  <a:pos x="139" y="66"/>
                </a:cxn>
                <a:cxn ang="0">
                  <a:pos x="133" y="74"/>
                </a:cxn>
                <a:cxn ang="0">
                  <a:pos x="117" y="99"/>
                </a:cxn>
                <a:cxn ang="0">
                  <a:pos x="90" y="140"/>
                </a:cxn>
                <a:cxn ang="0">
                  <a:pos x="83" y="146"/>
                </a:cxn>
                <a:cxn ang="0">
                  <a:pos x="72" y="160"/>
                </a:cxn>
                <a:cxn ang="0">
                  <a:pos x="58" y="178"/>
                </a:cxn>
                <a:cxn ang="0">
                  <a:pos x="40" y="200"/>
                </a:cxn>
                <a:cxn ang="0">
                  <a:pos x="25" y="209"/>
                </a:cxn>
                <a:cxn ang="0">
                  <a:pos x="18" y="211"/>
                </a:cxn>
                <a:cxn ang="0">
                  <a:pos x="0" y="197"/>
                </a:cxn>
                <a:cxn ang="0">
                  <a:pos x="19" y="196"/>
                </a:cxn>
                <a:cxn ang="0">
                  <a:pos x="41" y="177"/>
                </a:cxn>
                <a:cxn ang="0">
                  <a:pos x="59" y="151"/>
                </a:cxn>
                <a:cxn ang="0">
                  <a:pos x="68" y="141"/>
                </a:cxn>
                <a:cxn ang="0">
                  <a:pos x="72" y="137"/>
                </a:cxn>
                <a:cxn ang="0">
                  <a:pos x="90" y="113"/>
                </a:cxn>
                <a:cxn ang="0">
                  <a:pos x="121" y="65"/>
                </a:cxn>
                <a:cxn ang="0">
                  <a:pos x="126" y="58"/>
                </a:cxn>
                <a:cxn ang="0">
                  <a:pos x="145" y="37"/>
                </a:cxn>
                <a:cxn ang="0">
                  <a:pos x="153" y="32"/>
                </a:cxn>
                <a:cxn ang="0">
                  <a:pos x="167" y="19"/>
                </a:cxn>
                <a:cxn ang="0">
                  <a:pos x="182" y="11"/>
                </a:cxn>
                <a:cxn ang="0">
                  <a:pos x="199" y="5"/>
                </a:cxn>
                <a:cxn ang="0">
                  <a:pos x="206" y="3"/>
                </a:cxn>
              </a:cxnLst>
              <a:rect l="0" t="0" r="r" b="b"/>
              <a:pathLst>
                <a:path w="1303" h="213">
                  <a:moveTo>
                    <a:pt x="229" y="0"/>
                  </a:moveTo>
                  <a:lnTo>
                    <a:pt x="246" y="0"/>
                  </a:lnTo>
                  <a:lnTo>
                    <a:pt x="248" y="1"/>
                  </a:lnTo>
                  <a:lnTo>
                    <a:pt x="259" y="4"/>
                  </a:lnTo>
                  <a:lnTo>
                    <a:pt x="259" y="3"/>
                  </a:lnTo>
                  <a:lnTo>
                    <a:pt x="274" y="4"/>
                  </a:lnTo>
                  <a:lnTo>
                    <a:pt x="276" y="5"/>
                  </a:lnTo>
                  <a:lnTo>
                    <a:pt x="283" y="7"/>
                  </a:lnTo>
                  <a:lnTo>
                    <a:pt x="291" y="7"/>
                  </a:lnTo>
                  <a:lnTo>
                    <a:pt x="293" y="8"/>
                  </a:lnTo>
                  <a:lnTo>
                    <a:pt x="305" y="12"/>
                  </a:lnTo>
                  <a:lnTo>
                    <a:pt x="304" y="11"/>
                  </a:lnTo>
                  <a:lnTo>
                    <a:pt x="306" y="12"/>
                  </a:lnTo>
                  <a:lnTo>
                    <a:pt x="318" y="18"/>
                  </a:lnTo>
                  <a:lnTo>
                    <a:pt x="356" y="34"/>
                  </a:lnTo>
                  <a:lnTo>
                    <a:pt x="353" y="32"/>
                  </a:lnTo>
                  <a:lnTo>
                    <a:pt x="357" y="34"/>
                  </a:lnTo>
                  <a:lnTo>
                    <a:pt x="409" y="59"/>
                  </a:lnTo>
                  <a:lnTo>
                    <a:pt x="473" y="92"/>
                  </a:lnTo>
                  <a:lnTo>
                    <a:pt x="504" y="107"/>
                  </a:lnTo>
                  <a:lnTo>
                    <a:pt x="525" y="117"/>
                  </a:lnTo>
                  <a:lnTo>
                    <a:pt x="538" y="120"/>
                  </a:lnTo>
                  <a:lnTo>
                    <a:pt x="560" y="130"/>
                  </a:lnTo>
                  <a:lnTo>
                    <a:pt x="581" y="137"/>
                  </a:lnTo>
                  <a:lnTo>
                    <a:pt x="602" y="146"/>
                  </a:lnTo>
                  <a:lnTo>
                    <a:pt x="625" y="152"/>
                  </a:lnTo>
                  <a:lnTo>
                    <a:pt x="667" y="164"/>
                  </a:lnTo>
                  <a:lnTo>
                    <a:pt x="689" y="170"/>
                  </a:lnTo>
                  <a:lnTo>
                    <a:pt x="712" y="175"/>
                  </a:lnTo>
                  <a:lnTo>
                    <a:pt x="712" y="174"/>
                  </a:lnTo>
                  <a:lnTo>
                    <a:pt x="731" y="177"/>
                  </a:lnTo>
                  <a:lnTo>
                    <a:pt x="756" y="181"/>
                  </a:lnTo>
                  <a:lnTo>
                    <a:pt x="783" y="185"/>
                  </a:lnTo>
                  <a:lnTo>
                    <a:pt x="797" y="186"/>
                  </a:lnTo>
                  <a:lnTo>
                    <a:pt x="824" y="189"/>
                  </a:lnTo>
                  <a:lnTo>
                    <a:pt x="856" y="192"/>
                  </a:lnTo>
                  <a:lnTo>
                    <a:pt x="857" y="192"/>
                  </a:lnTo>
                  <a:lnTo>
                    <a:pt x="863" y="193"/>
                  </a:lnTo>
                  <a:lnTo>
                    <a:pt x="892" y="194"/>
                  </a:lnTo>
                  <a:lnTo>
                    <a:pt x="926" y="195"/>
                  </a:lnTo>
                  <a:lnTo>
                    <a:pt x="967" y="196"/>
                  </a:lnTo>
                  <a:lnTo>
                    <a:pt x="968" y="196"/>
                  </a:lnTo>
                  <a:lnTo>
                    <a:pt x="992" y="197"/>
                  </a:lnTo>
                  <a:lnTo>
                    <a:pt x="1055" y="197"/>
                  </a:lnTo>
                  <a:lnTo>
                    <a:pt x="1121" y="198"/>
                  </a:lnTo>
                  <a:lnTo>
                    <a:pt x="1303" y="198"/>
                  </a:lnTo>
                  <a:lnTo>
                    <a:pt x="1303" y="213"/>
                  </a:lnTo>
                  <a:lnTo>
                    <a:pt x="1121" y="213"/>
                  </a:lnTo>
                  <a:lnTo>
                    <a:pt x="1055" y="212"/>
                  </a:lnTo>
                  <a:lnTo>
                    <a:pt x="991" y="212"/>
                  </a:lnTo>
                  <a:lnTo>
                    <a:pt x="967" y="211"/>
                  </a:lnTo>
                  <a:lnTo>
                    <a:pt x="926" y="210"/>
                  </a:lnTo>
                  <a:lnTo>
                    <a:pt x="892" y="209"/>
                  </a:lnTo>
                  <a:lnTo>
                    <a:pt x="861" y="208"/>
                  </a:lnTo>
                  <a:lnTo>
                    <a:pt x="860" y="208"/>
                  </a:lnTo>
                  <a:lnTo>
                    <a:pt x="854" y="207"/>
                  </a:lnTo>
                  <a:lnTo>
                    <a:pt x="823" y="204"/>
                  </a:lnTo>
                  <a:lnTo>
                    <a:pt x="822" y="204"/>
                  </a:lnTo>
                  <a:lnTo>
                    <a:pt x="795" y="202"/>
                  </a:lnTo>
                  <a:lnTo>
                    <a:pt x="782" y="201"/>
                  </a:lnTo>
                  <a:lnTo>
                    <a:pt x="781" y="201"/>
                  </a:lnTo>
                  <a:lnTo>
                    <a:pt x="754" y="197"/>
                  </a:lnTo>
                  <a:lnTo>
                    <a:pt x="729" y="193"/>
                  </a:lnTo>
                  <a:lnTo>
                    <a:pt x="710" y="190"/>
                  </a:lnTo>
                  <a:lnTo>
                    <a:pt x="713" y="191"/>
                  </a:lnTo>
                  <a:lnTo>
                    <a:pt x="709" y="190"/>
                  </a:lnTo>
                  <a:lnTo>
                    <a:pt x="685" y="184"/>
                  </a:lnTo>
                  <a:lnTo>
                    <a:pt x="663" y="178"/>
                  </a:lnTo>
                  <a:lnTo>
                    <a:pt x="642" y="173"/>
                  </a:lnTo>
                  <a:lnTo>
                    <a:pt x="620" y="167"/>
                  </a:lnTo>
                  <a:lnTo>
                    <a:pt x="598" y="160"/>
                  </a:lnTo>
                  <a:lnTo>
                    <a:pt x="596" y="159"/>
                  </a:lnTo>
                  <a:lnTo>
                    <a:pt x="597" y="160"/>
                  </a:lnTo>
                  <a:lnTo>
                    <a:pt x="575" y="151"/>
                  </a:lnTo>
                  <a:lnTo>
                    <a:pt x="555" y="145"/>
                  </a:lnTo>
                  <a:lnTo>
                    <a:pt x="553" y="144"/>
                  </a:lnTo>
                  <a:lnTo>
                    <a:pt x="554" y="145"/>
                  </a:lnTo>
                  <a:lnTo>
                    <a:pt x="532" y="135"/>
                  </a:lnTo>
                  <a:lnTo>
                    <a:pt x="521" y="131"/>
                  </a:lnTo>
                  <a:lnTo>
                    <a:pt x="519" y="130"/>
                  </a:lnTo>
                  <a:lnTo>
                    <a:pt x="520" y="131"/>
                  </a:lnTo>
                  <a:lnTo>
                    <a:pt x="497" y="121"/>
                  </a:lnTo>
                  <a:lnTo>
                    <a:pt x="505" y="124"/>
                  </a:lnTo>
                  <a:lnTo>
                    <a:pt x="497" y="120"/>
                  </a:lnTo>
                  <a:lnTo>
                    <a:pt x="467" y="106"/>
                  </a:lnTo>
                  <a:lnTo>
                    <a:pt x="402" y="72"/>
                  </a:lnTo>
                  <a:lnTo>
                    <a:pt x="350" y="47"/>
                  </a:lnTo>
                  <a:lnTo>
                    <a:pt x="350" y="48"/>
                  </a:lnTo>
                  <a:lnTo>
                    <a:pt x="311" y="33"/>
                  </a:lnTo>
                  <a:lnTo>
                    <a:pt x="315" y="34"/>
                  </a:lnTo>
                  <a:lnTo>
                    <a:pt x="311" y="32"/>
                  </a:lnTo>
                  <a:lnTo>
                    <a:pt x="300" y="27"/>
                  </a:lnTo>
                  <a:lnTo>
                    <a:pt x="288" y="23"/>
                  </a:lnTo>
                  <a:lnTo>
                    <a:pt x="281" y="22"/>
                  </a:lnTo>
                  <a:lnTo>
                    <a:pt x="280" y="22"/>
                  </a:lnTo>
                  <a:lnTo>
                    <a:pt x="271" y="19"/>
                  </a:lnTo>
                  <a:lnTo>
                    <a:pt x="258" y="18"/>
                  </a:lnTo>
                  <a:lnTo>
                    <a:pt x="257" y="18"/>
                  </a:lnTo>
                  <a:lnTo>
                    <a:pt x="244" y="15"/>
                  </a:lnTo>
                  <a:lnTo>
                    <a:pt x="231" y="15"/>
                  </a:lnTo>
                  <a:lnTo>
                    <a:pt x="222" y="16"/>
                  </a:lnTo>
                  <a:lnTo>
                    <a:pt x="209" y="18"/>
                  </a:lnTo>
                  <a:lnTo>
                    <a:pt x="205" y="19"/>
                  </a:lnTo>
                  <a:lnTo>
                    <a:pt x="198" y="22"/>
                  </a:lnTo>
                  <a:lnTo>
                    <a:pt x="189" y="26"/>
                  </a:lnTo>
                  <a:lnTo>
                    <a:pt x="183" y="29"/>
                  </a:lnTo>
                  <a:lnTo>
                    <a:pt x="182" y="30"/>
                  </a:lnTo>
                  <a:lnTo>
                    <a:pt x="176" y="33"/>
                  </a:lnTo>
                  <a:lnTo>
                    <a:pt x="170" y="38"/>
                  </a:lnTo>
                  <a:lnTo>
                    <a:pt x="161" y="44"/>
                  </a:lnTo>
                  <a:lnTo>
                    <a:pt x="161" y="43"/>
                  </a:lnTo>
                  <a:lnTo>
                    <a:pt x="143" y="62"/>
                  </a:lnTo>
                  <a:lnTo>
                    <a:pt x="139" y="67"/>
                  </a:lnTo>
                  <a:lnTo>
                    <a:pt x="139" y="66"/>
                  </a:lnTo>
                  <a:lnTo>
                    <a:pt x="138" y="67"/>
                  </a:lnTo>
                  <a:lnTo>
                    <a:pt x="132" y="74"/>
                  </a:lnTo>
                  <a:lnTo>
                    <a:pt x="133" y="74"/>
                  </a:lnTo>
                  <a:lnTo>
                    <a:pt x="126" y="84"/>
                  </a:lnTo>
                  <a:lnTo>
                    <a:pt x="109" y="110"/>
                  </a:lnTo>
                  <a:lnTo>
                    <a:pt x="117" y="99"/>
                  </a:lnTo>
                  <a:lnTo>
                    <a:pt x="102" y="121"/>
                  </a:lnTo>
                  <a:lnTo>
                    <a:pt x="96" y="131"/>
                  </a:lnTo>
                  <a:lnTo>
                    <a:pt x="90" y="140"/>
                  </a:lnTo>
                  <a:lnTo>
                    <a:pt x="90" y="139"/>
                  </a:lnTo>
                  <a:lnTo>
                    <a:pt x="89" y="140"/>
                  </a:lnTo>
                  <a:lnTo>
                    <a:pt x="83" y="146"/>
                  </a:lnTo>
                  <a:lnTo>
                    <a:pt x="83" y="147"/>
                  </a:lnTo>
                  <a:lnTo>
                    <a:pt x="79" y="151"/>
                  </a:lnTo>
                  <a:lnTo>
                    <a:pt x="72" y="160"/>
                  </a:lnTo>
                  <a:lnTo>
                    <a:pt x="59" y="178"/>
                  </a:lnTo>
                  <a:lnTo>
                    <a:pt x="59" y="176"/>
                  </a:lnTo>
                  <a:lnTo>
                    <a:pt x="58" y="178"/>
                  </a:lnTo>
                  <a:lnTo>
                    <a:pt x="51" y="187"/>
                  </a:lnTo>
                  <a:lnTo>
                    <a:pt x="51" y="188"/>
                  </a:lnTo>
                  <a:lnTo>
                    <a:pt x="40" y="200"/>
                  </a:lnTo>
                  <a:lnTo>
                    <a:pt x="34" y="203"/>
                  </a:lnTo>
                  <a:lnTo>
                    <a:pt x="26" y="209"/>
                  </a:lnTo>
                  <a:lnTo>
                    <a:pt x="25" y="209"/>
                  </a:lnTo>
                  <a:lnTo>
                    <a:pt x="23" y="210"/>
                  </a:lnTo>
                  <a:lnTo>
                    <a:pt x="20" y="211"/>
                  </a:lnTo>
                  <a:lnTo>
                    <a:pt x="18" y="211"/>
                  </a:lnTo>
                  <a:lnTo>
                    <a:pt x="15" y="212"/>
                  </a:lnTo>
                  <a:lnTo>
                    <a:pt x="0" y="212"/>
                  </a:lnTo>
                  <a:lnTo>
                    <a:pt x="0" y="197"/>
                  </a:lnTo>
                  <a:lnTo>
                    <a:pt x="13" y="197"/>
                  </a:lnTo>
                  <a:lnTo>
                    <a:pt x="14" y="196"/>
                  </a:lnTo>
                  <a:lnTo>
                    <a:pt x="19" y="196"/>
                  </a:lnTo>
                  <a:lnTo>
                    <a:pt x="25" y="191"/>
                  </a:lnTo>
                  <a:lnTo>
                    <a:pt x="31" y="187"/>
                  </a:lnTo>
                  <a:lnTo>
                    <a:pt x="41" y="177"/>
                  </a:lnTo>
                  <a:lnTo>
                    <a:pt x="40" y="177"/>
                  </a:lnTo>
                  <a:lnTo>
                    <a:pt x="47" y="169"/>
                  </a:lnTo>
                  <a:lnTo>
                    <a:pt x="59" y="151"/>
                  </a:lnTo>
                  <a:lnTo>
                    <a:pt x="60" y="149"/>
                  </a:lnTo>
                  <a:lnTo>
                    <a:pt x="59" y="150"/>
                  </a:lnTo>
                  <a:lnTo>
                    <a:pt x="68" y="141"/>
                  </a:lnTo>
                  <a:lnTo>
                    <a:pt x="64" y="146"/>
                  </a:lnTo>
                  <a:lnTo>
                    <a:pt x="73" y="137"/>
                  </a:lnTo>
                  <a:lnTo>
                    <a:pt x="72" y="137"/>
                  </a:lnTo>
                  <a:lnTo>
                    <a:pt x="77" y="130"/>
                  </a:lnTo>
                  <a:lnTo>
                    <a:pt x="83" y="122"/>
                  </a:lnTo>
                  <a:lnTo>
                    <a:pt x="90" y="113"/>
                  </a:lnTo>
                  <a:lnTo>
                    <a:pt x="104" y="91"/>
                  </a:lnTo>
                  <a:lnTo>
                    <a:pt x="114" y="75"/>
                  </a:lnTo>
                  <a:lnTo>
                    <a:pt x="121" y="65"/>
                  </a:lnTo>
                  <a:lnTo>
                    <a:pt x="120" y="65"/>
                  </a:lnTo>
                  <a:lnTo>
                    <a:pt x="121" y="64"/>
                  </a:lnTo>
                  <a:lnTo>
                    <a:pt x="126" y="58"/>
                  </a:lnTo>
                  <a:lnTo>
                    <a:pt x="130" y="53"/>
                  </a:lnTo>
                  <a:lnTo>
                    <a:pt x="145" y="38"/>
                  </a:lnTo>
                  <a:lnTo>
                    <a:pt x="145" y="37"/>
                  </a:lnTo>
                  <a:lnTo>
                    <a:pt x="152" y="32"/>
                  </a:lnTo>
                  <a:lnTo>
                    <a:pt x="153" y="31"/>
                  </a:lnTo>
                  <a:lnTo>
                    <a:pt x="153" y="32"/>
                  </a:lnTo>
                  <a:lnTo>
                    <a:pt x="161" y="26"/>
                  </a:lnTo>
                  <a:lnTo>
                    <a:pt x="166" y="21"/>
                  </a:lnTo>
                  <a:lnTo>
                    <a:pt x="167" y="19"/>
                  </a:lnTo>
                  <a:lnTo>
                    <a:pt x="168" y="19"/>
                  </a:lnTo>
                  <a:lnTo>
                    <a:pt x="176" y="15"/>
                  </a:lnTo>
                  <a:lnTo>
                    <a:pt x="182" y="11"/>
                  </a:lnTo>
                  <a:lnTo>
                    <a:pt x="183" y="11"/>
                  </a:lnTo>
                  <a:lnTo>
                    <a:pt x="192" y="7"/>
                  </a:lnTo>
                  <a:lnTo>
                    <a:pt x="199" y="5"/>
                  </a:lnTo>
                  <a:lnTo>
                    <a:pt x="200" y="4"/>
                  </a:lnTo>
                  <a:lnTo>
                    <a:pt x="201" y="4"/>
                  </a:lnTo>
                  <a:lnTo>
                    <a:pt x="206" y="3"/>
                  </a:lnTo>
                  <a:lnTo>
                    <a:pt x="220" y="1"/>
                  </a:lnTo>
                  <a:lnTo>
                    <a:pt x="22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304" name="Freeform 80"/>
            <p:cNvSpPr>
              <a:spLocks noEditPoints="1"/>
            </p:cNvSpPr>
            <p:nvPr/>
          </p:nvSpPr>
          <p:spPr bwMode="auto">
            <a:xfrm>
              <a:off x="6076950" y="1836738"/>
              <a:ext cx="2063750" cy="585788"/>
            </a:xfrm>
            <a:custGeom>
              <a:avLst/>
              <a:gdLst/>
              <a:ahLst/>
              <a:cxnLst>
                <a:cxn ang="0">
                  <a:pos x="483" y="301"/>
                </a:cxn>
                <a:cxn ang="0">
                  <a:pos x="725" y="120"/>
                </a:cxn>
                <a:cxn ang="0">
                  <a:pos x="1170" y="0"/>
                </a:cxn>
                <a:cxn ang="0">
                  <a:pos x="1171" y="15"/>
                </a:cxn>
                <a:cxn ang="0">
                  <a:pos x="1092" y="17"/>
                </a:cxn>
                <a:cxn ang="0">
                  <a:pos x="1015" y="24"/>
                </a:cxn>
                <a:cxn ang="0">
                  <a:pos x="911" y="45"/>
                </a:cxn>
                <a:cxn ang="0">
                  <a:pos x="885" y="54"/>
                </a:cxn>
                <a:cxn ang="0">
                  <a:pos x="861" y="63"/>
                </a:cxn>
                <a:cxn ang="0">
                  <a:pos x="834" y="75"/>
                </a:cxn>
                <a:cxn ang="0">
                  <a:pos x="808" y="88"/>
                </a:cxn>
                <a:cxn ang="0">
                  <a:pos x="758" y="117"/>
                </a:cxn>
                <a:cxn ang="0">
                  <a:pos x="680" y="172"/>
                </a:cxn>
                <a:cxn ang="0">
                  <a:pos x="628" y="212"/>
                </a:cxn>
                <a:cxn ang="0">
                  <a:pos x="574" y="255"/>
                </a:cxn>
                <a:cxn ang="0">
                  <a:pos x="519" y="296"/>
                </a:cxn>
                <a:cxn ang="0">
                  <a:pos x="495" y="312"/>
                </a:cxn>
                <a:cxn ang="0">
                  <a:pos x="464" y="331"/>
                </a:cxn>
                <a:cxn ang="0">
                  <a:pos x="435" y="344"/>
                </a:cxn>
                <a:cxn ang="0">
                  <a:pos x="418" y="353"/>
                </a:cxn>
                <a:cxn ang="0">
                  <a:pos x="383" y="364"/>
                </a:cxn>
                <a:cxn ang="0">
                  <a:pos x="366" y="367"/>
                </a:cxn>
                <a:cxn ang="0">
                  <a:pos x="338" y="369"/>
                </a:cxn>
                <a:cxn ang="0">
                  <a:pos x="276" y="365"/>
                </a:cxn>
                <a:cxn ang="0">
                  <a:pos x="248" y="359"/>
                </a:cxn>
                <a:cxn ang="0">
                  <a:pos x="232" y="353"/>
                </a:cxn>
                <a:cxn ang="0">
                  <a:pos x="205" y="341"/>
                </a:cxn>
                <a:cxn ang="0">
                  <a:pos x="179" y="328"/>
                </a:cxn>
                <a:cxn ang="0">
                  <a:pos x="153" y="312"/>
                </a:cxn>
                <a:cxn ang="0">
                  <a:pos x="102" y="276"/>
                </a:cxn>
                <a:cxn ang="0">
                  <a:pos x="47" y="234"/>
                </a:cxn>
                <a:cxn ang="0">
                  <a:pos x="0" y="176"/>
                </a:cxn>
                <a:cxn ang="0">
                  <a:pos x="84" y="244"/>
                </a:cxn>
                <a:cxn ang="0">
                  <a:pos x="158" y="297"/>
                </a:cxn>
                <a:cxn ang="0">
                  <a:pos x="179" y="309"/>
                </a:cxn>
                <a:cxn ang="0">
                  <a:pos x="212" y="328"/>
                </a:cxn>
                <a:cxn ang="0">
                  <a:pos x="253" y="344"/>
                </a:cxn>
                <a:cxn ang="0">
                  <a:pos x="277" y="350"/>
                </a:cxn>
                <a:cxn ang="0">
                  <a:pos x="287" y="352"/>
                </a:cxn>
                <a:cxn ang="0">
                  <a:pos x="337" y="354"/>
                </a:cxn>
                <a:cxn ang="0">
                  <a:pos x="364" y="353"/>
                </a:cxn>
                <a:cxn ang="0">
                  <a:pos x="404" y="341"/>
                </a:cxn>
                <a:cxn ang="0">
                  <a:pos x="430" y="330"/>
                </a:cxn>
                <a:cxn ang="0">
                  <a:pos x="463" y="313"/>
                </a:cxn>
                <a:cxn ang="0">
                  <a:pos x="484" y="300"/>
                </a:cxn>
                <a:cxn ang="0">
                  <a:pos x="514" y="280"/>
                </a:cxn>
                <a:cxn ang="0">
                  <a:pos x="619" y="200"/>
                </a:cxn>
                <a:cxn ang="0">
                  <a:pos x="645" y="179"/>
                </a:cxn>
                <a:cxn ang="0">
                  <a:pos x="724" y="121"/>
                </a:cxn>
                <a:cxn ang="0">
                  <a:pos x="751" y="105"/>
                </a:cxn>
                <a:cxn ang="0">
                  <a:pos x="776" y="87"/>
                </a:cxn>
                <a:cxn ang="0">
                  <a:pos x="802" y="74"/>
                </a:cxn>
                <a:cxn ang="0">
                  <a:pos x="828" y="60"/>
                </a:cxn>
                <a:cxn ang="0">
                  <a:pos x="854" y="50"/>
                </a:cxn>
                <a:cxn ang="0">
                  <a:pos x="881" y="39"/>
                </a:cxn>
                <a:cxn ang="0">
                  <a:pos x="958" y="17"/>
                </a:cxn>
                <a:cxn ang="0">
                  <a:pos x="1013" y="8"/>
                </a:cxn>
                <a:cxn ang="0">
                  <a:pos x="1066" y="3"/>
                </a:cxn>
                <a:cxn ang="0">
                  <a:pos x="1145" y="1"/>
                </a:cxn>
              </a:cxnLst>
              <a:rect l="0" t="0" r="r" b="b"/>
              <a:pathLst>
                <a:path w="1300" h="369">
                  <a:moveTo>
                    <a:pt x="485" y="300"/>
                  </a:moveTo>
                  <a:lnTo>
                    <a:pt x="484" y="300"/>
                  </a:lnTo>
                  <a:lnTo>
                    <a:pt x="483" y="301"/>
                  </a:lnTo>
                  <a:lnTo>
                    <a:pt x="485" y="300"/>
                  </a:lnTo>
                  <a:close/>
                  <a:moveTo>
                    <a:pt x="725" y="119"/>
                  </a:moveTo>
                  <a:lnTo>
                    <a:pt x="725" y="120"/>
                  </a:lnTo>
                  <a:lnTo>
                    <a:pt x="724" y="120"/>
                  </a:lnTo>
                  <a:lnTo>
                    <a:pt x="725" y="119"/>
                  </a:lnTo>
                  <a:close/>
                  <a:moveTo>
                    <a:pt x="1170" y="0"/>
                  </a:moveTo>
                  <a:lnTo>
                    <a:pt x="1300" y="0"/>
                  </a:lnTo>
                  <a:lnTo>
                    <a:pt x="1300" y="15"/>
                  </a:lnTo>
                  <a:lnTo>
                    <a:pt x="1171" y="15"/>
                  </a:lnTo>
                  <a:lnTo>
                    <a:pt x="1146" y="16"/>
                  </a:lnTo>
                  <a:lnTo>
                    <a:pt x="1118" y="16"/>
                  </a:lnTo>
                  <a:lnTo>
                    <a:pt x="1092" y="17"/>
                  </a:lnTo>
                  <a:lnTo>
                    <a:pt x="1067" y="18"/>
                  </a:lnTo>
                  <a:lnTo>
                    <a:pt x="1040" y="21"/>
                  </a:lnTo>
                  <a:lnTo>
                    <a:pt x="1015" y="24"/>
                  </a:lnTo>
                  <a:lnTo>
                    <a:pt x="962" y="31"/>
                  </a:lnTo>
                  <a:lnTo>
                    <a:pt x="937" y="38"/>
                  </a:lnTo>
                  <a:lnTo>
                    <a:pt x="911" y="45"/>
                  </a:lnTo>
                  <a:lnTo>
                    <a:pt x="886" y="54"/>
                  </a:lnTo>
                  <a:lnTo>
                    <a:pt x="887" y="53"/>
                  </a:lnTo>
                  <a:lnTo>
                    <a:pt x="885" y="54"/>
                  </a:lnTo>
                  <a:lnTo>
                    <a:pt x="882" y="55"/>
                  </a:lnTo>
                  <a:lnTo>
                    <a:pt x="860" y="64"/>
                  </a:lnTo>
                  <a:lnTo>
                    <a:pt x="861" y="63"/>
                  </a:lnTo>
                  <a:lnTo>
                    <a:pt x="859" y="64"/>
                  </a:lnTo>
                  <a:lnTo>
                    <a:pt x="856" y="65"/>
                  </a:lnTo>
                  <a:lnTo>
                    <a:pt x="834" y="75"/>
                  </a:lnTo>
                  <a:lnTo>
                    <a:pt x="831" y="76"/>
                  </a:lnTo>
                  <a:lnTo>
                    <a:pt x="810" y="87"/>
                  </a:lnTo>
                  <a:lnTo>
                    <a:pt x="808" y="88"/>
                  </a:lnTo>
                  <a:lnTo>
                    <a:pt x="804" y="89"/>
                  </a:lnTo>
                  <a:lnTo>
                    <a:pt x="784" y="101"/>
                  </a:lnTo>
                  <a:lnTo>
                    <a:pt x="758" y="117"/>
                  </a:lnTo>
                  <a:lnTo>
                    <a:pt x="732" y="134"/>
                  </a:lnTo>
                  <a:lnTo>
                    <a:pt x="705" y="153"/>
                  </a:lnTo>
                  <a:lnTo>
                    <a:pt x="680" y="172"/>
                  </a:lnTo>
                  <a:lnTo>
                    <a:pt x="653" y="192"/>
                  </a:lnTo>
                  <a:lnTo>
                    <a:pt x="653" y="191"/>
                  </a:lnTo>
                  <a:lnTo>
                    <a:pt x="628" y="212"/>
                  </a:lnTo>
                  <a:lnTo>
                    <a:pt x="574" y="254"/>
                  </a:lnTo>
                  <a:lnTo>
                    <a:pt x="568" y="260"/>
                  </a:lnTo>
                  <a:lnTo>
                    <a:pt x="574" y="255"/>
                  </a:lnTo>
                  <a:lnTo>
                    <a:pt x="549" y="275"/>
                  </a:lnTo>
                  <a:lnTo>
                    <a:pt x="522" y="293"/>
                  </a:lnTo>
                  <a:lnTo>
                    <a:pt x="519" y="296"/>
                  </a:lnTo>
                  <a:lnTo>
                    <a:pt x="497" y="311"/>
                  </a:lnTo>
                  <a:lnTo>
                    <a:pt x="495" y="311"/>
                  </a:lnTo>
                  <a:lnTo>
                    <a:pt x="495" y="312"/>
                  </a:lnTo>
                  <a:lnTo>
                    <a:pt x="489" y="315"/>
                  </a:lnTo>
                  <a:lnTo>
                    <a:pt x="470" y="327"/>
                  </a:lnTo>
                  <a:lnTo>
                    <a:pt x="464" y="331"/>
                  </a:lnTo>
                  <a:lnTo>
                    <a:pt x="444" y="340"/>
                  </a:lnTo>
                  <a:lnTo>
                    <a:pt x="443" y="341"/>
                  </a:lnTo>
                  <a:lnTo>
                    <a:pt x="435" y="344"/>
                  </a:lnTo>
                  <a:lnTo>
                    <a:pt x="419" y="352"/>
                  </a:lnTo>
                  <a:lnTo>
                    <a:pt x="418" y="352"/>
                  </a:lnTo>
                  <a:lnTo>
                    <a:pt x="418" y="353"/>
                  </a:lnTo>
                  <a:lnTo>
                    <a:pt x="409" y="356"/>
                  </a:lnTo>
                  <a:lnTo>
                    <a:pt x="392" y="362"/>
                  </a:lnTo>
                  <a:lnTo>
                    <a:pt x="383" y="364"/>
                  </a:lnTo>
                  <a:lnTo>
                    <a:pt x="384" y="364"/>
                  </a:lnTo>
                  <a:lnTo>
                    <a:pt x="382" y="364"/>
                  </a:lnTo>
                  <a:lnTo>
                    <a:pt x="366" y="367"/>
                  </a:lnTo>
                  <a:lnTo>
                    <a:pt x="365" y="367"/>
                  </a:lnTo>
                  <a:lnTo>
                    <a:pt x="354" y="368"/>
                  </a:lnTo>
                  <a:lnTo>
                    <a:pt x="338" y="369"/>
                  </a:lnTo>
                  <a:lnTo>
                    <a:pt x="300" y="369"/>
                  </a:lnTo>
                  <a:lnTo>
                    <a:pt x="284" y="366"/>
                  </a:lnTo>
                  <a:lnTo>
                    <a:pt x="276" y="365"/>
                  </a:lnTo>
                  <a:lnTo>
                    <a:pt x="274" y="365"/>
                  </a:lnTo>
                  <a:lnTo>
                    <a:pt x="258" y="362"/>
                  </a:lnTo>
                  <a:lnTo>
                    <a:pt x="248" y="359"/>
                  </a:lnTo>
                  <a:lnTo>
                    <a:pt x="245" y="358"/>
                  </a:lnTo>
                  <a:lnTo>
                    <a:pt x="247" y="359"/>
                  </a:lnTo>
                  <a:lnTo>
                    <a:pt x="232" y="353"/>
                  </a:lnTo>
                  <a:lnTo>
                    <a:pt x="222" y="349"/>
                  </a:lnTo>
                  <a:lnTo>
                    <a:pt x="205" y="342"/>
                  </a:lnTo>
                  <a:lnTo>
                    <a:pt x="205" y="341"/>
                  </a:lnTo>
                  <a:lnTo>
                    <a:pt x="205" y="341"/>
                  </a:lnTo>
                  <a:lnTo>
                    <a:pt x="198" y="337"/>
                  </a:lnTo>
                  <a:lnTo>
                    <a:pt x="179" y="328"/>
                  </a:lnTo>
                  <a:lnTo>
                    <a:pt x="179" y="328"/>
                  </a:lnTo>
                  <a:lnTo>
                    <a:pt x="173" y="324"/>
                  </a:lnTo>
                  <a:lnTo>
                    <a:pt x="153" y="312"/>
                  </a:lnTo>
                  <a:lnTo>
                    <a:pt x="150" y="309"/>
                  </a:lnTo>
                  <a:lnTo>
                    <a:pt x="127" y="294"/>
                  </a:lnTo>
                  <a:lnTo>
                    <a:pt x="102" y="276"/>
                  </a:lnTo>
                  <a:lnTo>
                    <a:pt x="75" y="256"/>
                  </a:lnTo>
                  <a:lnTo>
                    <a:pt x="74" y="255"/>
                  </a:lnTo>
                  <a:lnTo>
                    <a:pt x="47" y="234"/>
                  </a:lnTo>
                  <a:lnTo>
                    <a:pt x="22" y="213"/>
                  </a:lnTo>
                  <a:lnTo>
                    <a:pt x="0" y="196"/>
                  </a:lnTo>
                  <a:lnTo>
                    <a:pt x="0" y="176"/>
                  </a:lnTo>
                  <a:lnTo>
                    <a:pt x="32" y="201"/>
                  </a:lnTo>
                  <a:lnTo>
                    <a:pt x="57" y="223"/>
                  </a:lnTo>
                  <a:lnTo>
                    <a:pt x="84" y="244"/>
                  </a:lnTo>
                  <a:lnTo>
                    <a:pt x="111" y="263"/>
                  </a:lnTo>
                  <a:lnTo>
                    <a:pt x="136" y="281"/>
                  </a:lnTo>
                  <a:lnTo>
                    <a:pt x="158" y="297"/>
                  </a:lnTo>
                  <a:lnTo>
                    <a:pt x="161" y="299"/>
                  </a:lnTo>
                  <a:lnTo>
                    <a:pt x="180" y="310"/>
                  </a:lnTo>
                  <a:lnTo>
                    <a:pt x="179" y="309"/>
                  </a:lnTo>
                  <a:lnTo>
                    <a:pt x="186" y="314"/>
                  </a:lnTo>
                  <a:lnTo>
                    <a:pt x="205" y="324"/>
                  </a:lnTo>
                  <a:lnTo>
                    <a:pt x="212" y="328"/>
                  </a:lnTo>
                  <a:lnTo>
                    <a:pt x="228" y="335"/>
                  </a:lnTo>
                  <a:lnTo>
                    <a:pt x="237" y="338"/>
                  </a:lnTo>
                  <a:lnTo>
                    <a:pt x="253" y="344"/>
                  </a:lnTo>
                  <a:lnTo>
                    <a:pt x="262" y="347"/>
                  </a:lnTo>
                  <a:lnTo>
                    <a:pt x="277" y="351"/>
                  </a:lnTo>
                  <a:lnTo>
                    <a:pt x="277" y="350"/>
                  </a:lnTo>
                  <a:lnTo>
                    <a:pt x="286" y="351"/>
                  </a:lnTo>
                  <a:lnTo>
                    <a:pt x="283" y="351"/>
                  </a:lnTo>
                  <a:lnTo>
                    <a:pt x="287" y="352"/>
                  </a:lnTo>
                  <a:lnTo>
                    <a:pt x="301" y="355"/>
                  </a:lnTo>
                  <a:lnTo>
                    <a:pt x="301" y="354"/>
                  </a:lnTo>
                  <a:lnTo>
                    <a:pt x="337" y="354"/>
                  </a:lnTo>
                  <a:lnTo>
                    <a:pt x="353" y="353"/>
                  </a:lnTo>
                  <a:lnTo>
                    <a:pt x="364" y="352"/>
                  </a:lnTo>
                  <a:lnTo>
                    <a:pt x="364" y="353"/>
                  </a:lnTo>
                  <a:lnTo>
                    <a:pt x="378" y="350"/>
                  </a:lnTo>
                  <a:lnTo>
                    <a:pt x="388" y="347"/>
                  </a:lnTo>
                  <a:lnTo>
                    <a:pt x="404" y="341"/>
                  </a:lnTo>
                  <a:lnTo>
                    <a:pt x="413" y="338"/>
                  </a:lnTo>
                  <a:lnTo>
                    <a:pt x="429" y="330"/>
                  </a:lnTo>
                  <a:lnTo>
                    <a:pt x="430" y="330"/>
                  </a:lnTo>
                  <a:lnTo>
                    <a:pt x="438" y="327"/>
                  </a:lnTo>
                  <a:lnTo>
                    <a:pt x="456" y="317"/>
                  </a:lnTo>
                  <a:lnTo>
                    <a:pt x="463" y="313"/>
                  </a:lnTo>
                  <a:lnTo>
                    <a:pt x="463" y="314"/>
                  </a:lnTo>
                  <a:lnTo>
                    <a:pt x="482" y="302"/>
                  </a:lnTo>
                  <a:lnTo>
                    <a:pt x="484" y="300"/>
                  </a:lnTo>
                  <a:lnTo>
                    <a:pt x="490" y="298"/>
                  </a:lnTo>
                  <a:lnTo>
                    <a:pt x="510" y="283"/>
                  </a:lnTo>
                  <a:lnTo>
                    <a:pt x="514" y="280"/>
                  </a:lnTo>
                  <a:lnTo>
                    <a:pt x="541" y="262"/>
                  </a:lnTo>
                  <a:lnTo>
                    <a:pt x="565" y="243"/>
                  </a:lnTo>
                  <a:lnTo>
                    <a:pt x="619" y="200"/>
                  </a:lnTo>
                  <a:lnTo>
                    <a:pt x="644" y="179"/>
                  </a:lnTo>
                  <a:lnTo>
                    <a:pt x="645" y="178"/>
                  </a:lnTo>
                  <a:lnTo>
                    <a:pt x="645" y="179"/>
                  </a:lnTo>
                  <a:lnTo>
                    <a:pt x="672" y="160"/>
                  </a:lnTo>
                  <a:lnTo>
                    <a:pt x="697" y="141"/>
                  </a:lnTo>
                  <a:lnTo>
                    <a:pt x="724" y="121"/>
                  </a:lnTo>
                  <a:lnTo>
                    <a:pt x="725" y="120"/>
                  </a:lnTo>
                  <a:lnTo>
                    <a:pt x="751" y="104"/>
                  </a:lnTo>
                  <a:lnTo>
                    <a:pt x="751" y="105"/>
                  </a:lnTo>
                  <a:lnTo>
                    <a:pt x="776" y="88"/>
                  </a:lnTo>
                  <a:lnTo>
                    <a:pt x="782" y="85"/>
                  </a:lnTo>
                  <a:lnTo>
                    <a:pt x="776" y="87"/>
                  </a:lnTo>
                  <a:lnTo>
                    <a:pt x="798" y="75"/>
                  </a:lnTo>
                  <a:lnTo>
                    <a:pt x="800" y="75"/>
                  </a:lnTo>
                  <a:lnTo>
                    <a:pt x="802" y="74"/>
                  </a:lnTo>
                  <a:lnTo>
                    <a:pt x="824" y="61"/>
                  </a:lnTo>
                  <a:lnTo>
                    <a:pt x="826" y="61"/>
                  </a:lnTo>
                  <a:lnTo>
                    <a:pt x="828" y="60"/>
                  </a:lnTo>
                  <a:lnTo>
                    <a:pt x="850" y="51"/>
                  </a:lnTo>
                  <a:lnTo>
                    <a:pt x="851" y="51"/>
                  </a:lnTo>
                  <a:lnTo>
                    <a:pt x="854" y="50"/>
                  </a:lnTo>
                  <a:lnTo>
                    <a:pt x="876" y="40"/>
                  </a:lnTo>
                  <a:lnTo>
                    <a:pt x="877" y="40"/>
                  </a:lnTo>
                  <a:lnTo>
                    <a:pt x="881" y="39"/>
                  </a:lnTo>
                  <a:lnTo>
                    <a:pt x="906" y="30"/>
                  </a:lnTo>
                  <a:lnTo>
                    <a:pt x="933" y="24"/>
                  </a:lnTo>
                  <a:lnTo>
                    <a:pt x="958" y="17"/>
                  </a:lnTo>
                  <a:lnTo>
                    <a:pt x="961" y="16"/>
                  </a:lnTo>
                  <a:lnTo>
                    <a:pt x="959" y="16"/>
                  </a:lnTo>
                  <a:lnTo>
                    <a:pt x="1013" y="8"/>
                  </a:lnTo>
                  <a:lnTo>
                    <a:pt x="1038" y="5"/>
                  </a:lnTo>
                  <a:lnTo>
                    <a:pt x="1065" y="3"/>
                  </a:lnTo>
                  <a:lnTo>
                    <a:pt x="1066" y="3"/>
                  </a:lnTo>
                  <a:lnTo>
                    <a:pt x="1091" y="2"/>
                  </a:lnTo>
                  <a:lnTo>
                    <a:pt x="1118" y="1"/>
                  </a:lnTo>
                  <a:lnTo>
                    <a:pt x="1145" y="1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305" name="Freeform 81"/>
            <p:cNvSpPr>
              <a:spLocks noEditPoints="1"/>
            </p:cNvSpPr>
            <p:nvPr/>
          </p:nvSpPr>
          <p:spPr bwMode="auto">
            <a:xfrm>
              <a:off x="6076950" y="1700213"/>
              <a:ext cx="2066925" cy="155575"/>
            </a:xfrm>
            <a:custGeom>
              <a:avLst/>
              <a:gdLst/>
              <a:ahLst/>
              <a:cxnLst>
                <a:cxn ang="0">
                  <a:pos x="646" y="38"/>
                </a:cxn>
                <a:cxn ang="0">
                  <a:pos x="49" y="31"/>
                </a:cxn>
                <a:cxn ang="0">
                  <a:pos x="566" y="23"/>
                </a:cxn>
                <a:cxn ang="0">
                  <a:pos x="566" y="23"/>
                </a:cxn>
                <a:cxn ang="0">
                  <a:pos x="79" y="24"/>
                </a:cxn>
                <a:cxn ang="0">
                  <a:pos x="355" y="0"/>
                </a:cxn>
                <a:cxn ang="0">
                  <a:pos x="391" y="2"/>
                </a:cxn>
                <a:cxn ang="0">
                  <a:pos x="434" y="4"/>
                </a:cxn>
                <a:cxn ang="0">
                  <a:pos x="469" y="8"/>
                </a:cxn>
                <a:cxn ang="0">
                  <a:pos x="518" y="15"/>
                </a:cxn>
                <a:cxn ang="0">
                  <a:pos x="567" y="23"/>
                </a:cxn>
                <a:cxn ang="0">
                  <a:pos x="626" y="35"/>
                </a:cxn>
                <a:cxn ang="0">
                  <a:pos x="679" y="46"/>
                </a:cxn>
                <a:cxn ang="0">
                  <a:pos x="757" y="59"/>
                </a:cxn>
                <a:cxn ang="0">
                  <a:pos x="831" y="69"/>
                </a:cxn>
                <a:cxn ang="0">
                  <a:pos x="860" y="72"/>
                </a:cxn>
                <a:cxn ang="0">
                  <a:pos x="911" y="78"/>
                </a:cxn>
                <a:cxn ang="0">
                  <a:pos x="963" y="80"/>
                </a:cxn>
                <a:cxn ang="0">
                  <a:pos x="1068" y="83"/>
                </a:cxn>
                <a:cxn ang="0">
                  <a:pos x="1068" y="98"/>
                </a:cxn>
                <a:cxn ang="0">
                  <a:pos x="962" y="95"/>
                </a:cxn>
                <a:cxn ang="0">
                  <a:pos x="909" y="93"/>
                </a:cxn>
                <a:cxn ang="0">
                  <a:pos x="858" y="88"/>
                </a:cxn>
                <a:cxn ang="0">
                  <a:pos x="829" y="85"/>
                </a:cxn>
                <a:cxn ang="0">
                  <a:pos x="755" y="74"/>
                </a:cxn>
                <a:cxn ang="0">
                  <a:pos x="675" y="61"/>
                </a:cxn>
                <a:cxn ang="0">
                  <a:pos x="570" y="39"/>
                </a:cxn>
                <a:cxn ang="0">
                  <a:pos x="517" y="32"/>
                </a:cxn>
                <a:cxn ang="0">
                  <a:pos x="486" y="27"/>
                </a:cxn>
                <a:cxn ang="0">
                  <a:pos x="441" y="20"/>
                </a:cxn>
                <a:cxn ang="0">
                  <a:pos x="407" y="18"/>
                </a:cxn>
                <a:cxn ang="0">
                  <a:pos x="365" y="16"/>
                </a:cxn>
                <a:cxn ang="0">
                  <a:pos x="287" y="16"/>
                </a:cxn>
                <a:cxn ang="0">
                  <a:pos x="252" y="17"/>
                </a:cxn>
                <a:cxn ang="0">
                  <a:pos x="210" y="20"/>
                </a:cxn>
                <a:cxn ang="0">
                  <a:pos x="179" y="24"/>
                </a:cxn>
                <a:cxn ang="0">
                  <a:pos x="134" y="32"/>
                </a:cxn>
                <a:cxn ang="0">
                  <a:pos x="108" y="35"/>
                </a:cxn>
                <a:cxn ang="0">
                  <a:pos x="30" y="51"/>
                </a:cxn>
                <a:cxn ang="0">
                  <a:pos x="0" y="56"/>
                </a:cxn>
                <a:cxn ang="0">
                  <a:pos x="19" y="36"/>
                </a:cxn>
                <a:cxn ang="0">
                  <a:pos x="49" y="31"/>
                </a:cxn>
                <a:cxn ang="0">
                  <a:pos x="84" y="23"/>
                </a:cxn>
                <a:cxn ang="0">
                  <a:pos x="153" y="12"/>
                </a:cxn>
                <a:cxn ang="0">
                  <a:pos x="157" y="11"/>
                </a:cxn>
                <a:cxn ang="0">
                  <a:pos x="202" y="5"/>
                </a:cxn>
                <a:cxn ang="0">
                  <a:pos x="225" y="4"/>
                </a:cxn>
                <a:cxn ang="0">
                  <a:pos x="251" y="2"/>
                </a:cxn>
                <a:cxn ang="0">
                  <a:pos x="286" y="1"/>
                </a:cxn>
              </a:cxnLst>
              <a:rect l="0" t="0" r="r" b="b"/>
              <a:pathLst>
                <a:path w="1302" h="98">
                  <a:moveTo>
                    <a:pt x="645" y="38"/>
                  </a:moveTo>
                  <a:lnTo>
                    <a:pt x="651" y="39"/>
                  </a:lnTo>
                  <a:lnTo>
                    <a:pt x="646" y="38"/>
                  </a:lnTo>
                  <a:lnTo>
                    <a:pt x="645" y="38"/>
                  </a:lnTo>
                  <a:close/>
                  <a:moveTo>
                    <a:pt x="51" y="31"/>
                  </a:moveTo>
                  <a:lnTo>
                    <a:pt x="49" y="31"/>
                  </a:lnTo>
                  <a:lnTo>
                    <a:pt x="46" y="32"/>
                  </a:lnTo>
                  <a:lnTo>
                    <a:pt x="51" y="31"/>
                  </a:lnTo>
                  <a:close/>
                  <a:moveTo>
                    <a:pt x="566" y="23"/>
                  </a:moveTo>
                  <a:lnTo>
                    <a:pt x="572" y="24"/>
                  </a:lnTo>
                  <a:lnTo>
                    <a:pt x="567" y="23"/>
                  </a:lnTo>
                  <a:lnTo>
                    <a:pt x="566" y="23"/>
                  </a:lnTo>
                  <a:close/>
                  <a:moveTo>
                    <a:pt x="85" y="23"/>
                  </a:moveTo>
                  <a:lnTo>
                    <a:pt x="84" y="23"/>
                  </a:lnTo>
                  <a:lnTo>
                    <a:pt x="79" y="24"/>
                  </a:lnTo>
                  <a:lnTo>
                    <a:pt x="85" y="23"/>
                  </a:lnTo>
                  <a:close/>
                  <a:moveTo>
                    <a:pt x="302" y="0"/>
                  </a:moveTo>
                  <a:lnTo>
                    <a:pt x="355" y="0"/>
                  </a:lnTo>
                  <a:lnTo>
                    <a:pt x="366" y="1"/>
                  </a:lnTo>
                  <a:lnTo>
                    <a:pt x="382" y="1"/>
                  </a:lnTo>
                  <a:lnTo>
                    <a:pt x="391" y="2"/>
                  </a:lnTo>
                  <a:lnTo>
                    <a:pt x="408" y="3"/>
                  </a:lnTo>
                  <a:lnTo>
                    <a:pt x="417" y="3"/>
                  </a:lnTo>
                  <a:lnTo>
                    <a:pt x="434" y="4"/>
                  </a:lnTo>
                  <a:lnTo>
                    <a:pt x="442" y="5"/>
                  </a:lnTo>
                  <a:lnTo>
                    <a:pt x="462" y="7"/>
                  </a:lnTo>
                  <a:lnTo>
                    <a:pt x="469" y="8"/>
                  </a:lnTo>
                  <a:lnTo>
                    <a:pt x="488" y="11"/>
                  </a:lnTo>
                  <a:lnTo>
                    <a:pt x="495" y="11"/>
                  </a:lnTo>
                  <a:lnTo>
                    <a:pt x="518" y="15"/>
                  </a:lnTo>
                  <a:lnTo>
                    <a:pt x="516" y="15"/>
                  </a:lnTo>
                  <a:lnTo>
                    <a:pt x="520" y="16"/>
                  </a:lnTo>
                  <a:lnTo>
                    <a:pt x="567" y="23"/>
                  </a:lnTo>
                  <a:lnTo>
                    <a:pt x="573" y="25"/>
                  </a:lnTo>
                  <a:lnTo>
                    <a:pt x="626" y="36"/>
                  </a:lnTo>
                  <a:lnTo>
                    <a:pt x="626" y="35"/>
                  </a:lnTo>
                  <a:lnTo>
                    <a:pt x="646" y="38"/>
                  </a:lnTo>
                  <a:lnTo>
                    <a:pt x="652" y="40"/>
                  </a:lnTo>
                  <a:lnTo>
                    <a:pt x="679" y="46"/>
                  </a:lnTo>
                  <a:lnTo>
                    <a:pt x="703" y="52"/>
                  </a:lnTo>
                  <a:lnTo>
                    <a:pt x="703" y="51"/>
                  </a:lnTo>
                  <a:lnTo>
                    <a:pt x="757" y="59"/>
                  </a:lnTo>
                  <a:lnTo>
                    <a:pt x="782" y="62"/>
                  </a:lnTo>
                  <a:lnTo>
                    <a:pt x="809" y="66"/>
                  </a:lnTo>
                  <a:lnTo>
                    <a:pt x="831" y="69"/>
                  </a:lnTo>
                  <a:lnTo>
                    <a:pt x="834" y="69"/>
                  </a:lnTo>
                  <a:lnTo>
                    <a:pt x="856" y="72"/>
                  </a:lnTo>
                  <a:lnTo>
                    <a:pt x="860" y="72"/>
                  </a:lnTo>
                  <a:lnTo>
                    <a:pt x="882" y="75"/>
                  </a:lnTo>
                  <a:lnTo>
                    <a:pt x="886" y="75"/>
                  </a:lnTo>
                  <a:lnTo>
                    <a:pt x="911" y="78"/>
                  </a:lnTo>
                  <a:lnTo>
                    <a:pt x="937" y="79"/>
                  </a:lnTo>
                  <a:lnTo>
                    <a:pt x="938" y="79"/>
                  </a:lnTo>
                  <a:lnTo>
                    <a:pt x="963" y="80"/>
                  </a:lnTo>
                  <a:lnTo>
                    <a:pt x="1016" y="82"/>
                  </a:lnTo>
                  <a:lnTo>
                    <a:pt x="1041" y="82"/>
                  </a:lnTo>
                  <a:lnTo>
                    <a:pt x="1068" y="83"/>
                  </a:lnTo>
                  <a:lnTo>
                    <a:pt x="1302" y="83"/>
                  </a:lnTo>
                  <a:lnTo>
                    <a:pt x="1302" y="98"/>
                  </a:lnTo>
                  <a:lnTo>
                    <a:pt x="1068" y="98"/>
                  </a:lnTo>
                  <a:lnTo>
                    <a:pt x="1041" y="97"/>
                  </a:lnTo>
                  <a:lnTo>
                    <a:pt x="1016" y="97"/>
                  </a:lnTo>
                  <a:lnTo>
                    <a:pt x="962" y="95"/>
                  </a:lnTo>
                  <a:lnTo>
                    <a:pt x="937" y="94"/>
                  </a:lnTo>
                  <a:lnTo>
                    <a:pt x="910" y="93"/>
                  </a:lnTo>
                  <a:lnTo>
                    <a:pt x="909" y="93"/>
                  </a:lnTo>
                  <a:lnTo>
                    <a:pt x="884" y="90"/>
                  </a:lnTo>
                  <a:lnTo>
                    <a:pt x="880" y="90"/>
                  </a:lnTo>
                  <a:lnTo>
                    <a:pt x="858" y="88"/>
                  </a:lnTo>
                  <a:lnTo>
                    <a:pt x="854" y="88"/>
                  </a:lnTo>
                  <a:lnTo>
                    <a:pt x="832" y="85"/>
                  </a:lnTo>
                  <a:lnTo>
                    <a:pt x="829" y="85"/>
                  </a:lnTo>
                  <a:lnTo>
                    <a:pt x="807" y="82"/>
                  </a:lnTo>
                  <a:lnTo>
                    <a:pt x="780" y="78"/>
                  </a:lnTo>
                  <a:lnTo>
                    <a:pt x="755" y="74"/>
                  </a:lnTo>
                  <a:lnTo>
                    <a:pt x="701" y="66"/>
                  </a:lnTo>
                  <a:lnTo>
                    <a:pt x="700" y="66"/>
                  </a:lnTo>
                  <a:lnTo>
                    <a:pt x="675" y="61"/>
                  </a:lnTo>
                  <a:lnTo>
                    <a:pt x="649" y="55"/>
                  </a:lnTo>
                  <a:lnTo>
                    <a:pt x="624" y="51"/>
                  </a:lnTo>
                  <a:lnTo>
                    <a:pt x="570" y="39"/>
                  </a:lnTo>
                  <a:lnTo>
                    <a:pt x="545" y="35"/>
                  </a:lnTo>
                  <a:lnTo>
                    <a:pt x="518" y="32"/>
                  </a:lnTo>
                  <a:lnTo>
                    <a:pt x="517" y="32"/>
                  </a:lnTo>
                  <a:lnTo>
                    <a:pt x="514" y="31"/>
                  </a:lnTo>
                  <a:lnTo>
                    <a:pt x="493" y="27"/>
                  </a:lnTo>
                  <a:lnTo>
                    <a:pt x="486" y="27"/>
                  </a:lnTo>
                  <a:lnTo>
                    <a:pt x="467" y="24"/>
                  </a:lnTo>
                  <a:lnTo>
                    <a:pt x="460" y="23"/>
                  </a:lnTo>
                  <a:lnTo>
                    <a:pt x="441" y="20"/>
                  </a:lnTo>
                  <a:lnTo>
                    <a:pt x="432" y="19"/>
                  </a:lnTo>
                  <a:lnTo>
                    <a:pt x="416" y="18"/>
                  </a:lnTo>
                  <a:lnTo>
                    <a:pt x="407" y="18"/>
                  </a:lnTo>
                  <a:lnTo>
                    <a:pt x="390" y="17"/>
                  </a:lnTo>
                  <a:lnTo>
                    <a:pt x="381" y="16"/>
                  </a:lnTo>
                  <a:lnTo>
                    <a:pt x="365" y="16"/>
                  </a:lnTo>
                  <a:lnTo>
                    <a:pt x="354" y="15"/>
                  </a:lnTo>
                  <a:lnTo>
                    <a:pt x="303" y="15"/>
                  </a:lnTo>
                  <a:lnTo>
                    <a:pt x="287" y="16"/>
                  </a:lnTo>
                  <a:lnTo>
                    <a:pt x="278" y="16"/>
                  </a:lnTo>
                  <a:lnTo>
                    <a:pt x="261" y="17"/>
                  </a:lnTo>
                  <a:lnTo>
                    <a:pt x="252" y="17"/>
                  </a:lnTo>
                  <a:lnTo>
                    <a:pt x="236" y="18"/>
                  </a:lnTo>
                  <a:lnTo>
                    <a:pt x="227" y="19"/>
                  </a:lnTo>
                  <a:lnTo>
                    <a:pt x="210" y="20"/>
                  </a:lnTo>
                  <a:lnTo>
                    <a:pt x="204" y="21"/>
                  </a:lnTo>
                  <a:lnTo>
                    <a:pt x="184" y="24"/>
                  </a:lnTo>
                  <a:lnTo>
                    <a:pt x="179" y="24"/>
                  </a:lnTo>
                  <a:lnTo>
                    <a:pt x="160" y="27"/>
                  </a:lnTo>
                  <a:lnTo>
                    <a:pt x="156" y="28"/>
                  </a:lnTo>
                  <a:lnTo>
                    <a:pt x="134" y="32"/>
                  </a:lnTo>
                  <a:lnTo>
                    <a:pt x="137" y="31"/>
                  </a:lnTo>
                  <a:lnTo>
                    <a:pt x="133" y="32"/>
                  </a:lnTo>
                  <a:lnTo>
                    <a:pt x="108" y="35"/>
                  </a:lnTo>
                  <a:lnTo>
                    <a:pt x="82" y="39"/>
                  </a:lnTo>
                  <a:lnTo>
                    <a:pt x="55" y="45"/>
                  </a:lnTo>
                  <a:lnTo>
                    <a:pt x="30" y="51"/>
                  </a:lnTo>
                  <a:lnTo>
                    <a:pt x="29" y="51"/>
                  </a:lnTo>
                  <a:lnTo>
                    <a:pt x="21" y="52"/>
                  </a:lnTo>
                  <a:lnTo>
                    <a:pt x="0" y="56"/>
                  </a:lnTo>
                  <a:lnTo>
                    <a:pt x="0" y="41"/>
                  </a:lnTo>
                  <a:lnTo>
                    <a:pt x="23" y="36"/>
                  </a:lnTo>
                  <a:lnTo>
                    <a:pt x="19" y="36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49" y="31"/>
                  </a:lnTo>
                  <a:lnTo>
                    <a:pt x="52" y="31"/>
                  </a:lnTo>
                  <a:lnTo>
                    <a:pt x="79" y="25"/>
                  </a:lnTo>
                  <a:lnTo>
                    <a:pt x="84" y="23"/>
                  </a:lnTo>
                  <a:lnTo>
                    <a:pt x="106" y="20"/>
                  </a:lnTo>
                  <a:lnTo>
                    <a:pt x="131" y="16"/>
                  </a:lnTo>
                  <a:lnTo>
                    <a:pt x="153" y="12"/>
                  </a:lnTo>
                  <a:lnTo>
                    <a:pt x="153" y="13"/>
                  </a:lnTo>
                  <a:lnTo>
                    <a:pt x="160" y="11"/>
                  </a:lnTo>
                  <a:lnTo>
                    <a:pt x="157" y="11"/>
                  </a:lnTo>
                  <a:lnTo>
                    <a:pt x="177" y="8"/>
                  </a:lnTo>
                  <a:lnTo>
                    <a:pt x="182" y="8"/>
                  </a:lnTo>
                  <a:lnTo>
                    <a:pt x="202" y="5"/>
                  </a:lnTo>
                  <a:lnTo>
                    <a:pt x="208" y="5"/>
                  </a:lnTo>
                  <a:lnTo>
                    <a:pt x="209" y="5"/>
                  </a:lnTo>
                  <a:lnTo>
                    <a:pt x="225" y="4"/>
                  </a:lnTo>
                  <a:lnTo>
                    <a:pt x="234" y="3"/>
                  </a:lnTo>
                  <a:lnTo>
                    <a:pt x="235" y="3"/>
                  </a:lnTo>
                  <a:lnTo>
                    <a:pt x="251" y="2"/>
                  </a:lnTo>
                  <a:lnTo>
                    <a:pt x="260" y="2"/>
                  </a:lnTo>
                  <a:lnTo>
                    <a:pt x="277" y="1"/>
                  </a:lnTo>
                  <a:lnTo>
                    <a:pt x="286" y="1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306" name="Freeform 82"/>
            <p:cNvSpPr>
              <a:spLocks/>
            </p:cNvSpPr>
            <p:nvPr/>
          </p:nvSpPr>
          <p:spPr bwMode="auto">
            <a:xfrm>
              <a:off x="8056562" y="3429000"/>
              <a:ext cx="96838" cy="92075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28" y="4"/>
                </a:cxn>
                <a:cxn ang="0">
                  <a:pos x="29" y="7"/>
                </a:cxn>
                <a:cxn ang="0">
                  <a:pos x="30" y="9"/>
                </a:cxn>
                <a:cxn ang="0">
                  <a:pos x="38" y="15"/>
                </a:cxn>
                <a:cxn ang="0">
                  <a:pos x="41" y="9"/>
                </a:cxn>
                <a:cxn ang="0">
                  <a:pos x="42" y="4"/>
                </a:cxn>
                <a:cxn ang="0">
                  <a:pos x="41" y="3"/>
                </a:cxn>
                <a:cxn ang="0">
                  <a:pos x="37" y="2"/>
                </a:cxn>
                <a:cxn ang="0">
                  <a:pos x="58" y="0"/>
                </a:cxn>
                <a:cxn ang="0">
                  <a:pos x="56" y="3"/>
                </a:cxn>
                <a:cxn ang="0">
                  <a:pos x="51" y="5"/>
                </a:cxn>
                <a:cxn ang="0">
                  <a:pos x="46" y="10"/>
                </a:cxn>
                <a:cxn ang="0">
                  <a:pos x="37" y="23"/>
                </a:cxn>
                <a:cxn ang="0">
                  <a:pos x="50" y="47"/>
                </a:cxn>
                <a:cxn ang="0">
                  <a:pos x="57" y="55"/>
                </a:cxn>
                <a:cxn ang="0">
                  <a:pos x="61" y="56"/>
                </a:cxn>
                <a:cxn ang="0">
                  <a:pos x="28" y="58"/>
                </a:cxn>
                <a:cxn ang="0">
                  <a:pos x="31" y="56"/>
                </a:cxn>
                <a:cxn ang="0">
                  <a:pos x="34" y="54"/>
                </a:cxn>
                <a:cxn ang="0">
                  <a:pos x="33" y="50"/>
                </a:cxn>
                <a:cxn ang="0">
                  <a:pos x="26" y="38"/>
                </a:cxn>
                <a:cxn ang="0">
                  <a:pos x="20" y="47"/>
                </a:cxn>
                <a:cxn ang="0">
                  <a:pos x="18" y="49"/>
                </a:cxn>
                <a:cxn ang="0">
                  <a:pos x="19" y="55"/>
                </a:cxn>
                <a:cxn ang="0">
                  <a:pos x="24" y="56"/>
                </a:cxn>
                <a:cxn ang="0">
                  <a:pos x="0" y="58"/>
                </a:cxn>
                <a:cxn ang="0">
                  <a:pos x="2" y="56"/>
                </a:cxn>
                <a:cxn ang="0">
                  <a:pos x="7" y="54"/>
                </a:cxn>
                <a:cxn ang="0">
                  <a:pos x="11" y="52"/>
                </a:cxn>
                <a:cxn ang="0">
                  <a:pos x="19" y="42"/>
                </a:cxn>
                <a:cxn ang="0">
                  <a:pos x="14" y="16"/>
                </a:cxn>
                <a:cxn ang="0">
                  <a:pos x="8" y="8"/>
                </a:cxn>
                <a:cxn ang="0">
                  <a:pos x="5" y="5"/>
                </a:cxn>
                <a:cxn ang="0">
                  <a:pos x="0" y="2"/>
                </a:cxn>
              </a:cxnLst>
              <a:rect l="0" t="0" r="r" b="b"/>
              <a:pathLst>
                <a:path w="61" h="58">
                  <a:moveTo>
                    <a:pt x="0" y="0"/>
                  </a:moveTo>
                  <a:lnTo>
                    <a:pt x="33" y="0"/>
                  </a:lnTo>
                  <a:lnTo>
                    <a:pt x="33" y="2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9" y="7"/>
                  </a:lnTo>
                  <a:lnTo>
                    <a:pt x="29" y="8"/>
                  </a:lnTo>
                  <a:lnTo>
                    <a:pt x="30" y="9"/>
                  </a:lnTo>
                  <a:lnTo>
                    <a:pt x="35" y="19"/>
                  </a:lnTo>
                  <a:lnTo>
                    <a:pt x="38" y="15"/>
                  </a:lnTo>
                  <a:lnTo>
                    <a:pt x="40" y="12"/>
                  </a:lnTo>
                  <a:lnTo>
                    <a:pt x="41" y="9"/>
                  </a:lnTo>
                  <a:lnTo>
                    <a:pt x="43" y="5"/>
                  </a:lnTo>
                  <a:lnTo>
                    <a:pt x="42" y="4"/>
                  </a:lnTo>
                  <a:lnTo>
                    <a:pt x="41" y="4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7" y="2"/>
                  </a:lnTo>
                  <a:lnTo>
                    <a:pt x="37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6" y="3"/>
                  </a:lnTo>
                  <a:lnTo>
                    <a:pt x="53" y="4"/>
                  </a:lnTo>
                  <a:lnTo>
                    <a:pt x="51" y="5"/>
                  </a:lnTo>
                  <a:lnTo>
                    <a:pt x="48" y="7"/>
                  </a:lnTo>
                  <a:lnTo>
                    <a:pt x="46" y="10"/>
                  </a:lnTo>
                  <a:lnTo>
                    <a:pt x="44" y="13"/>
                  </a:lnTo>
                  <a:lnTo>
                    <a:pt x="37" y="23"/>
                  </a:lnTo>
                  <a:lnTo>
                    <a:pt x="47" y="42"/>
                  </a:lnTo>
                  <a:lnTo>
                    <a:pt x="50" y="47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59" y="56"/>
                  </a:lnTo>
                  <a:lnTo>
                    <a:pt x="61" y="56"/>
                  </a:lnTo>
                  <a:lnTo>
                    <a:pt x="61" y="58"/>
                  </a:lnTo>
                  <a:lnTo>
                    <a:pt x="28" y="58"/>
                  </a:lnTo>
                  <a:lnTo>
                    <a:pt x="28" y="56"/>
                  </a:lnTo>
                  <a:lnTo>
                    <a:pt x="31" y="56"/>
                  </a:lnTo>
                  <a:lnTo>
                    <a:pt x="33" y="55"/>
                  </a:lnTo>
                  <a:lnTo>
                    <a:pt x="34" y="54"/>
                  </a:lnTo>
                  <a:lnTo>
                    <a:pt x="34" y="52"/>
                  </a:lnTo>
                  <a:lnTo>
                    <a:pt x="33" y="50"/>
                  </a:lnTo>
                  <a:lnTo>
                    <a:pt x="31" y="48"/>
                  </a:lnTo>
                  <a:lnTo>
                    <a:pt x="26" y="38"/>
                  </a:lnTo>
                  <a:lnTo>
                    <a:pt x="21" y="45"/>
                  </a:lnTo>
                  <a:lnTo>
                    <a:pt x="20" y="47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55"/>
                  </a:lnTo>
                  <a:lnTo>
                    <a:pt x="19" y="55"/>
                  </a:lnTo>
                  <a:lnTo>
                    <a:pt x="20" y="56"/>
                  </a:lnTo>
                  <a:lnTo>
                    <a:pt x="24" y="56"/>
                  </a:lnTo>
                  <a:lnTo>
                    <a:pt x="24" y="58"/>
                  </a:lnTo>
                  <a:lnTo>
                    <a:pt x="0" y="58"/>
                  </a:lnTo>
                  <a:lnTo>
                    <a:pt x="0" y="56"/>
                  </a:lnTo>
                  <a:lnTo>
                    <a:pt x="2" y="56"/>
                  </a:lnTo>
                  <a:lnTo>
                    <a:pt x="5" y="55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11" y="52"/>
                  </a:lnTo>
                  <a:lnTo>
                    <a:pt x="13" y="49"/>
                  </a:lnTo>
                  <a:lnTo>
                    <a:pt x="19" y="42"/>
                  </a:lnTo>
                  <a:lnTo>
                    <a:pt x="24" y="34"/>
                  </a:lnTo>
                  <a:lnTo>
                    <a:pt x="14" y="16"/>
                  </a:lnTo>
                  <a:lnTo>
                    <a:pt x="12" y="12"/>
                  </a:lnTo>
                  <a:lnTo>
                    <a:pt x="8" y="8"/>
                  </a:lnTo>
                  <a:lnTo>
                    <a:pt x="7" y="6"/>
                  </a:lnTo>
                  <a:lnTo>
                    <a:pt x="5" y="5"/>
                  </a:lnTo>
                  <a:lnTo>
                    <a:pt x="4" y="4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307" name="Line 83"/>
            <p:cNvSpPr>
              <a:spLocks noChangeShapeType="1"/>
            </p:cNvSpPr>
            <p:nvPr/>
          </p:nvSpPr>
          <p:spPr bwMode="auto">
            <a:xfrm>
              <a:off x="6076950" y="1130300"/>
              <a:ext cx="1588" cy="1588"/>
            </a:xfrm>
            <a:prstGeom prst="line">
              <a:avLst/>
            </a:prstGeom>
            <a:noFill/>
            <a:ln w="1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308" name="Freeform 84"/>
            <p:cNvSpPr>
              <a:spLocks/>
            </p:cNvSpPr>
            <p:nvPr/>
          </p:nvSpPr>
          <p:spPr bwMode="auto">
            <a:xfrm>
              <a:off x="6197600" y="1073150"/>
              <a:ext cx="82550" cy="1190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0" y="0"/>
                </a:cxn>
                <a:cxn ang="0">
                  <a:pos x="20" y="32"/>
                </a:cxn>
                <a:cxn ang="0">
                  <a:pos x="23" y="29"/>
                </a:cxn>
                <a:cxn ang="0">
                  <a:pos x="24" y="26"/>
                </a:cxn>
                <a:cxn ang="0">
                  <a:pos x="27" y="25"/>
                </a:cxn>
                <a:cxn ang="0">
                  <a:pos x="29" y="24"/>
                </a:cxn>
                <a:cxn ang="0">
                  <a:pos x="37" y="24"/>
                </a:cxn>
                <a:cxn ang="0">
                  <a:pos x="43" y="26"/>
                </a:cxn>
                <a:cxn ang="0">
                  <a:pos x="45" y="28"/>
                </a:cxn>
                <a:cxn ang="0">
                  <a:pos x="48" y="34"/>
                </a:cxn>
                <a:cxn ang="0">
                  <a:pos x="48" y="37"/>
                </a:cxn>
                <a:cxn ang="0">
                  <a:pos x="49" y="40"/>
                </a:cxn>
                <a:cxn ang="0">
                  <a:pos x="49" y="70"/>
                </a:cxn>
                <a:cxn ang="0">
                  <a:pos x="50" y="70"/>
                </a:cxn>
                <a:cxn ang="0">
                  <a:pos x="50" y="71"/>
                </a:cxn>
                <a:cxn ang="0">
                  <a:pos x="50" y="72"/>
                </a:cxn>
                <a:cxn ang="0">
                  <a:pos x="52" y="73"/>
                </a:cxn>
                <a:cxn ang="0">
                  <a:pos x="52" y="75"/>
                </a:cxn>
                <a:cxn ang="0">
                  <a:pos x="28" y="75"/>
                </a:cxn>
                <a:cxn ang="0">
                  <a:pos x="28" y="73"/>
                </a:cxn>
                <a:cxn ang="0">
                  <a:pos x="29" y="72"/>
                </a:cxn>
                <a:cxn ang="0">
                  <a:pos x="31" y="71"/>
                </a:cxn>
                <a:cxn ang="0">
                  <a:pos x="32" y="70"/>
                </a:cxn>
                <a:cxn ang="0">
                  <a:pos x="33" y="68"/>
                </a:cxn>
                <a:cxn ang="0">
                  <a:pos x="33" y="35"/>
                </a:cxn>
                <a:cxn ang="0">
                  <a:pos x="30" y="32"/>
                </a:cxn>
                <a:cxn ang="0">
                  <a:pos x="30" y="31"/>
                </a:cxn>
                <a:cxn ang="0">
                  <a:pos x="26" y="31"/>
                </a:cxn>
                <a:cxn ang="0">
                  <a:pos x="24" y="32"/>
                </a:cxn>
                <a:cxn ang="0">
                  <a:pos x="24" y="34"/>
                </a:cxn>
                <a:cxn ang="0">
                  <a:pos x="20" y="38"/>
                </a:cxn>
                <a:cxn ang="0">
                  <a:pos x="20" y="67"/>
                </a:cxn>
                <a:cxn ang="0">
                  <a:pos x="21" y="69"/>
                </a:cxn>
                <a:cxn ang="0">
                  <a:pos x="22" y="70"/>
                </a:cxn>
                <a:cxn ang="0">
                  <a:pos x="22" y="71"/>
                </a:cxn>
                <a:cxn ang="0">
                  <a:pos x="23" y="72"/>
                </a:cxn>
                <a:cxn ang="0">
                  <a:pos x="24" y="73"/>
                </a:cxn>
                <a:cxn ang="0">
                  <a:pos x="24" y="75"/>
                </a:cxn>
                <a:cxn ang="0">
                  <a:pos x="0" y="75"/>
                </a:cxn>
                <a:cxn ang="0">
                  <a:pos x="0" y="73"/>
                </a:cxn>
                <a:cxn ang="0">
                  <a:pos x="2" y="72"/>
                </a:cxn>
                <a:cxn ang="0">
                  <a:pos x="3" y="71"/>
                </a:cxn>
                <a:cxn ang="0">
                  <a:pos x="3" y="70"/>
                </a:cxn>
                <a:cxn ang="0">
                  <a:pos x="4" y="69"/>
                </a:cxn>
                <a:cxn ang="0">
                  <a:pos x="4" y="67"/>
                </a:cxn>
                <a:cxn ang="0">
                  <a:pos x="5" y="66"/>
                </a:cxn>
                <a:cxn ang="0">
                  <a:pos x="5" y="8"/>
                </a:cxn>
                <a:cxn ang="0">
                  <a:pos x="4" y="6"/>
                </a:cxn>
                <a:cxn ang="0">
                  <a:pos x="3" y="5"/>
                </a:cxn>
                <a:cxn ang="0">
                  <a:pos x="3" y="4"/>
                </a:cxn>
                <a:cxn ang="0">
                  <a:pos x="2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52" h="75">
                  <a:moveTo>
                    <a:pt x="0" y="0"/>
                  </a:moveTo>
                  <a:lnTo>
                    <a:pt x="20" y="0"/>
                  </a:lnTo>
                  <a:lnTo>
                    <a:pt x="20" y="32"/>
                  </a:lnTo>
                  <a:lnTo>
                    <a:pt x="23" y="29"/>
                  </a:lnTo>
                  <a:lnTo>
                    <a:pt x="24" y="26"/>
                  </a:lnTo>
                  <a:lnTo>
                    <a:pt x="27" y="25"/>
                  </a:lnTo>
                  <a:lnTo>
                    <a:pt x="29" y="24"/>
                  </a:lnTo>
                  <a:lnTo>
                    <a:pt x="37" y="24"/>
                  </a:lnTo>
                  <a:lnTo>
                    <a:pt x="43" y="26"/>
                  </a:lnTo>
                  <a:lnTo>
                    <a:pt x="45" y="28"/>
                  </a:lnTo>
                  <a:lnTo>
                    <a:pt x="48" y="34"/>
                  </a:lnTo>
                  <a:lnTo>
                    <a:pt x="48" y="37"/>
                  </a:lnTo>
                  <a:lnTo>
                    <a:pt x="49" y="40"/>
                  </a:lnTo>
                  <a:lnTo>
                    <a:pt x="49" y="70"/>
                  </a:lnTo>
                  <a:lnTo>
                    <a:pt x="50" y="70"/>
                  </a:lnTo>
                  <a:lnTo>
                    <a:pt x="50" y="71"/>
                  </a:lnTo>
                  <a:lnTo>
                    <a:pt x="50" y="72"/>
                  </a:lnTo>
                  <a:lnTo>
                    <a:pt x="52" y="73"/>
                  </a:lnTo>
                  <a:lnTo>
                    <a:pt x="52" y="75"/>
                  </a:lnTo>
                  <a:lnTo>
                    <a:pt x="28" y="75"/>
                  </a:lnTo>
                  <a:lnTo>
                    <a:pt x="28" y="73"/>
                  </a:lnTo>
                  <a:lnTo>
                    <a:pt x="29" y="72"/>
                  </a:lnTo>
                  <a:lnTo>
                    <a:pt x="31" y="71"/>
                  </a:lnTo>
                  <a:lnTo>
                    <a:pt x="32" y="70"/>
                  </a:lnTo>
                  <a:lnTo>
                    <a:pt x="33" y="68"/>
                  </a:lnTo>
                  <a:lnTo>
                    <a:pt x="33" y="35"/>
                  </a:lnTo>
                  <a:lnTo>
                    <a:pt x="30" y="32"/>
                  </a:lnTo>
                  <a:lnTo>
                    <a:pt x="30" y="31"/>
                  </a:lnTo>
                  <a:lnTo>
                    <a:pt x="26" y="31"/>
                  </a:lnTo>
                  <a:lnTo>
                    <a:pt x="24" y="32"/>
                  </a:lnTo>
                  <a:lnTo>
                    <a:pt x="24" y="34"/>
                  </a:lnTo>
                  <a:lnTo>
                    <a:pt x="20" y="38"/>
                  </a:lnTo>
                  <a:lnTo>
                    <a:pt x="20" y="67"/>
                  </a:lnTo>
                  <a:lnTo>
                    <a:pt x="21" y="69"/>
                  </a:lnTo>
                  <a:lnTo>
                    <a:pt x="22" y="70"/>
                  </a:lnTo>
                  <a:lnTo>
                    <a:pt x="22" y="71"/>
                  </a:lnTo>
                  <a:lnTo>
                    <a:pt x="23" y="72"/>
                  </a:lnTo>
                  <a:lnTo>
                    <a:pt x="24" y="73"/>
                  </a:lnTo>
                  <a:lnTo>
                    <a:pt x="24" y="75"/>
                  </a:lnTo>
                  <a:lnTo>
                    <a:pt x="0" y="75"/>
                  </a:lnTo>
                  <a:lnTo>
                    <a:pt x="0" y="73"/>
                  </a:lnTo>
                  <a:lnTo>
                    <a:pt x="2" y="72"/>
                  </a:lnTo>
                  <a:lnTo>
                    <a:pt x="3" y="71"/>
                  </a:lnTo>
                  <a:lnTo>
                    <a:pt x="3" y="70"/>
                  </a:lnTo>
                  <a:lnTo>
                    <a:pt x="4" y="69"/>
                  </a:lnTo>
                  <a:lnTo>
                    <a:pt x="4" y="67"/>
                  </a:lnTo>
                  <a:lnTo>
                    <a:pt x="5" y="66"/>
                  </a:lnTo>
                  <a:lnTo>
                    <a:pt x="5" y="8"/>
                  </a:lnTo>
                  <a:lnTo>
                    <a:pt x="4" y="6"/>
                  </a:lnTo>
                  <a:lnTo>
                    <a:pt x="3" y="5"/>
                  </a:lnTo>
                  <a:lnTo>
                    <a:pt x="3" y="4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309" name="Freeform 85"/>
            <p:cNvSpPr>
              <a:spLocks/>
            </p:cNvSpPr>
            <p:nvPr/>
          </p:nvSpPr>
          <p:spPr bwMode="auto">
            <a:xfrm>
              <a:off x="6297613" y="1231900"/>
              <a:ext cx="42863" cy="84138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9" y="0"/>
                </a:cxn>
                <a:cxn ang="0">
                  <a:pos x="19" y="49"/>
                </a:cxn>
                <a:cxn ang="0">
                  <a:pos x="21" y="50"/>
                </a:cxn>
                <a:cxn ang="0">
                  <a:pos x="23" y="51"/>
                </a:cxn>
                <a:cxn ang="0">
                  <a:pos x="27" y="51"/>
                </a:cxn>
                <a:cxn ang="0">
                  <a:pos x="27" y="53"/>
                </a:cxn>
                <a:cxn ang="0">
                  <a:pos x="0" y="53"/>
                </a:cxn>
                <a:cxn ang="0">
                  <a:pos x="0" y="51"/>
                </a:cxn>
                <a:cxn ang="0">
                  <a:pos x="5" y="51"/>
                </a:cxn>
                <a:cxn ang="0">
                  <a:pos x="6" y="50"/>
                </a:cxn>
                <a:cxn ang="0">
                  <a:pos x="7" y="50"/>
                </a:cxn>
                <a:cxn ang="0">
                  <a:pos x="7" y="50"/>
                </a:cxn>
                <a:cxn ang="0">
                  <a:pos x="8" y="50"/>
                </a:cxn>
                <a:cxn ang="0">
                  <a:pos x="8" y="11"/>
                </a:cxn>
                <a:cxn ang="0">
                  <a:pos x="7" y="10"/>
                </a:cxn>
                <a:cxn ang="0">
                  <a:pos x="6" y="10"/>
                </a:cxn>
                <a:cxn ang="0">
                  <a:pos x="6" y="9"/>
                </a:cxn>
                <a:cxn ang="0">
                  <a:pos x="4" y="9"/>
                </a:cxn>
                <a:cxn ang="0">
                  <a:pos x="2" y="10"/>
                </a:cxn>
                <a:cxn ang="0">
                  <a:pos x="1" y="11"/>
                </a:cxn>
                <a:cxn ang="0">
                  <a:pos x="0" y="9"/>
                </a:cxn>
                <a:cxn ang="0">
                  <a:pos x="18" y="0"/>
                </a:cxn>
              </a:cxnLst>
              <a:rect l="0" t="0" r="r" b="b"/>
              <a:pathLst>
                <a:path w="27" h="53">
                  <a:moveTo>
                    <a:pt x="18" y="0"/>
                  </a:moveTo>
                  <a:lnTo>
                    <a:pt x="19" y="0"/>
                  </a:lnTo>
                  <a:lnTo>
                    <a:pt x="19" y="49"/>
                  </a:lnTo>
                  <a:lnTo>
                    <a:pt x="21" y="50"/>
                  </a:lnTo>
                  <a:lnTo>
                    <a:pt x="23" y="51"/>
                  </a:lnTo>
                  <a:lnTo>
                    <a:pt x="27" y="51"/>
                  </a:lnTo>
                  <a:lnTo>
                    <a:pt x="27" y="53"/>
                  </a:lnTo>
                  <a:lnTo>
                    <a:pt x="0" y="53"/>
                  </a:lnTo>
                  <a:lnTo>
                    <a:pt x="0" y="51"/>
                  </a:lnTo>
                  <a:lnTo>
                    <a:pt x="5" y="51"/>
                  </a:lnTo>
                  <a:lnTo>
                    <a:pt x="6" y="50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8" y="50"/>
                  </a:lnTo>
                  <a:lnTo>
                    <a:pt x="8" y="11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6" y="9"/>
                  </a:lnTo>
                  <a:lnTo>
                    <a:pt x="4" y="9"/>
                  </a:lnTo>
                  <a:lnTo>
                    <a:pt x="2" y="10"/>
                  </a:lnTo>
                  <a:lnTo>
                    <a:pt x="1" y="11"/>
                  </a:lnTo>
                  <a:lnTo>
                    <a:pt x="0" y="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310" name="Freeform 86"/>
            <p:cNvSpPr>
              <a:spLocks/>
            </p:cNvSpPr>
            <p:nvPr/>
          </p:nvSpPr>
          <p:spPr bwMode="auto">
            <a:xfrm>
              <a:off x="6354763" y="1233488"/>
              <a:ext cx="74613" cy="825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7" y="0"/>
                </a:cxn>
                <a:cxn ang="0">
                  <a:pos x="47" y="15"/>
                </a:cxn>
                <a:cxn ang="0">
                  <a:pos x="45" y="15"/>
                </a:cxn>
                <a:cxn ang="0">
                  <a:pos x="44" y="11"/>
                </a:cxn>
                <a:cxn ang="0">
                  <a:pos x="42" y="7"/>
                </a:cxn>
                <a:cxn ang="0">
                  <a:pos x="40" y="5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0" y="3"/>
                </a:cxn>
                <a:cxn ang="0">
                  <a:pos x="30" y="48"/>
                </a:cxn>
                <a:cxn ang="0">
                  <a:pos x="30" y="49"/>
                </a:cxn>
                <a:cxn ang="0">
                  <a:pos x="30" y="49"/>
                </a:cxn>
                <a:cxn ang="0">
                  <a:pos x="31" y="49"/>
                </a:cxn>
                <a:cxn ang="0">
                  <a:pos x="32" y="50"/>
                </a:cxn>
                <a:cxn ang="0">
                  <a:pos x="36" y="50"/>
                </a:cxn>
                <a:cxn ang="0">
                  <a:pos x="36" y="52"/>
                </a:cxn>
                <a:cxn ang="0">
                  <a:pos x="9" y="52"/>
                </a:cxn>
                <a:cxn ang="0">
                  <a:pos x="9" y="50"/>
                </a:cxn>
                <a:cxn ang="0">
                  <a:pos x="14" y="50"/>
                </a:cxn>
                <a:cxn ang="0">
                  <a:pos x="15" y="49"/>
                </a:cxn>
                <a:cxn ang="0">
                  <a:pos x="16" y="49"/>
                </a:cxn>
                <a:cxn ang="0">
                  <a:pos x="16" y="49"/>
                </a:cxn>
                <a:cxn ang="0">
                  <a:pos x="17" y="48"/>
                </a:cxn>
                <a:cxn ang="0">
                  <a:pos x="17" y="3"/>
                </a:cxn>
                <a:cxn ang="0">
                  <a:pos x="10" y="3"/>
                </a:cxn>
                <a:cxn ang="0">
                  <a:pos x="7" y="4"/>
                </a:cxn>
                <a:cxn ang="0">
                  <a:pos x="3" y="9"/>
                </a:cxn>
                <a:cxn ang="0">
                  <a:pos x="3" y="12"/>
                </a:cxn>
                <a:cxn ang="0">
                  <a:pos x="2" y="15"/>
                </a:cxn>
                <a:cxn ang="0">
                  <a:pos x="0" y="15"/>
                </a:cxn>
                <a:cxn ang="0">
                  <a:pos x="0" y="0"/>
                </a:cxn>
              </a:cxnLst>
              <a:rect l="0" t="0" r="r" b="b"/>
              <a:pathLst>
                <a:path w="47" h="52">
                  <a:moveTo>
                    <a:pt x="0" y="0"/>
                  </a:moveTo>
                  <a:lnTo>
                    <a:pt x="47" y="0"/>
                  </a:lnTo>
                  <a:lnTo>
                    <a:pt x="47" y="15"/>
                  </a:lnTo>
                  <a:lnTo>
                    <a:pt x="45" y="15"/>
                  </a:lnTo>
                  <a:lnTo>
                    <a:pt x="44" y="11"/>
                  </a:lnTo>
                  <a:lnTo>
                    <a:pt x="42" y="7"/>
                  </a:lnTo>
                  <a:lnTo>
                    <a:pt x="40" y="5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0" y="3"/>
                  </a:lnTo>
                  <a:lnTo>
                    <a:pt x="30" y="48"/>
                  </a:lnTo>
                  <a:lnTo>
                    <a:pt x="30" y="49"/>
                  </a:lnTo>
                  <a:lnTo>
                    <a:pt x="30" y="49"/>
                  </a:lnTo>
                  <a:lnTo>
                    <a:pt x="31" y="49"/>
                  </a:lnTo>
                  <a:lnTo>
                    <a:pt x="32" y="50"/>
                  </a:lnTo>
                  <a:lnTo>
                    <a:pt x="36" y="50"/>
                  </a:lnTo>
                  <a:lnTo>
                    <a:pt x="36" y="52"/>
                  </a:lnTo>
                  <a:lnTo>
                    <a:pt x="9" y="52"/>
                  </a:lnTo>
                  <a:lnTo>
                    <a:pt x="9" y="50"/>
                  </a:lnTo>
                  <a:lnTo>
                    <a:pt x="14" y="50"/>
                  </a:lnTo>
                  <a:lnTo>
                    <a:pt x="15" y="49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17" y="48"/>
                  </a:lnTo>
                  <a:lnTo>
                    <a:pt x="17" y="3"/>
                  </a:lnTo>
                  <a:lnTo>
                    <a:pt x="10" y="3"/>
                  </a:lnTo>
                  <a:lnTo>
                    <a:pt x="7" y="4"/>
                  </a:lnTo>
                  <a:lnTo>
                    <a:pt x="3" y="9"/>
                  </a:lnTo>
                  <a:lnTo>
                    <a:pt x="3" y="12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311" name="Freeform 87"/>
            <p:cNvSpPr>
              <a:spLocks/>
            </p:cNvSpPr>
            <p:nvPr/>
          </p:nvSpPr>
          <p:spPr bwMode="auto">
            <a:xfrm>
              <a:off x="6291263" y="1019175"/>
              <a:ext cx="77788" cy="84138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7" y="0"/>
                </a:cxn>
                <a:cxn ang="0">
                  <a:pos x="27" y="49"/>
                </a:cxn>
                <a:cxn ang="0">
                  <a:pos x="49" y="49"/>
                </a:cxn>
                <a:cxn ang="0">
                  <a:pos x="49" y="53"/>
                </a:cxn>
                <a:cxn ang="0">
                  <a:pos x="0" y="53"/>
                </a:cxn>
                <a:cxn ang="0">
                  <a:pos x="0" y="49"/>
                </a:cxn>
                <a:cxn ang="0">
                  <a:pos x="22" y="49"/>
                </a:cxn>
                <a:cxn ang="0">
                  <a:pos x="22" y="0"/>
                </a:cxn>
              </a:cxnLst>
              <a:rect l="0" t="0" r="r" b="b"/>
              <a:pathLst>
                <a:path w="49" h="53">
                  <a:moveTo>
                    <a:pt x="22" y="0"/>
                  </a:moveTo>
                  <a:lnTo>
                    <a:pt x="27" y="0"/>
                  </a:lnTo>
                  <a:lnTo>
                    <a:pt x="27" y="49"/>
                  </a:lnTo>
                  <a:lnTo>
                    <a:pt x="49" y="49"/>
                  </a:lnTo>
                  <a:lnTo>
                    <a:pt x="49" y="53"/>
                  </a:lnTo>
                  <a:lnTo>
                    <a:pt x="0" y="53"/>
                  </a:lnTo>
                  <a:lnTo>
                    <a:pt x="0" y="49"/>
                  </a:lnTo>
                  <a:lnTo>
                    <a:pt x="22" y="49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312" name="Freeform 88"/>
            <p:cNvSpPr>
              <a:spLocks noEditPoints="1"/>
            </p:cNvSpPr>
            <p:nvPr/>
          </p:nvSpPr>
          <p:spPr bwMode="auto">
            <a:xfrm>
              <a:off x="6376988" y="1047750"/>
              <a:ext cx="60325" cy="84138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6" y="2"/>
                </a:cxn>
                <a:cxn ang="0">
                  <a:pos x="13" y="4"/>
                </a:cxn>
                <a:cxn ang="0">
                  <a:pos x="12" y="6"/>
                </a:cxn>
                <a:cxn ang="0">
                  <a:pos x="11" y="10"/>
                </a:cxn>
                <a:cxn ang="0">
                  <a:pos x="11" y="26"/>
                </a:cxn>
                <a:cxn ang="0">
                  <a:pos x="13" y="29"/>
                </a:cxn>
                <a:cxn ang="0">
                  <a:pos x="14" y="30"/>
                </a:cxn>
                <a:cxn ang="0">
                  <a:pos x="16" y="31"/>
                </a:cxn>
                <a:cxn ang="0">
                  <a:pos x="16" y="32"/>
                </a:cxn>
                <a:cxn ang="0">
                  <a:pos x="17" y="32"/>
                </a:cxn>
                <a:cxn ang="0">
                  <a:pos x="18" y="31"/>
                </a:cxn>
                <a:cxn ang="0">
                  <a:pos x="20" y="31"/>
                </a:cxn>
                <a:cxn ang="0">
                  <a:pos x="22" y="29"/>
                </a:cxn>
                <a:cxn ang="0">
                  <a:pos x="23" y="27"/>
                </a:cxn>
                <a:cxn ang="0">
                  <a:pos x="23" y="7"/>
                </a:cxn>
                <a:cxn ang="0">
                  <a:pos x="22" y="5"/>
                </a:cxn>
                <a:cxn ang="0">
                  <a:pos x="22" y="4"/>
                </a:cxn>
                <a:cxn ang="0">
                  <a:pos x="19" y="1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21" y="0"/>
                </a:cxn>
                <a:cxn ang="0">
                  <a:pos x="22" y="0"/>
                </a:cxn>
                <a:cxn ang="0">
                  <a:pos x="25" y="1"/>
                </a:cxn>
                <a:cxn ang="0">
                  <a:pos x="27" y="2"/>
                </a:cxn>
                <a:cxn ang="0">
                  <a:pos x="32" y="0"/>
                </a:cxn>
                <a:cxn ang="0">
                  <a:pos x="34" y="0"/>
                </a:cxn>
                <a:cxn ang="0">
                  <a:pos x="34" y="48"/>
                </a:cxn>
                <a:cxn ang="0">
                  <a:pos x="35" y="49"/>
                </a:cxn>
                <a:cxn ang="0">
                  <a:pos x="35" y="50"/>
                </a:cxn>
                <a:cxn ang="0">
                  <a:pos x="36" y="51"/>
                </a:cxn>
                <a:cxn ang="0">
                  <a:pos x="38" y="51"/>
                </a:cxn>
                <a:cxn ang="0">
                  <a:pos x="38" y="53"/>
                </a:cxn>
                <a:cxn ang="0">
                  <a:pos x="18" y="53"/>
                </a:cxn>
                <a:cxn ang="0">
                  <a:pos x="18" y="51"/>
                </a:cxn>
                <a:cxn ang="0">
                  <a:pos x="20" y="51"/>
                </a:cxn>
                <a:cxn ang="0">
                  <a:pos x="21" y="50"/>
                </a:cxn>
                <a:cxn ang="0">
                  <a:pos x="23" y="50"/>
                </a:cxn>
                <a:cxn ang="0">
                  <a:pos x="23" y="31"/>
                </a:cxn>
                <a:cxn ang="0">
                  <a:pos x="21" y="33"/>
                </a:cxn>
                <a:cxn ang="0">
                  <a:pos x="16" y="36"/>
                </a:cxn>
                <a:cxn ang="0">
                  <a:pos x="10" y="36"/>
                </a:cxn>
                <a:cxn ang="0">
                  <a:pos x="8" y="34"/>
                </a:cxn>
                <a:cxn ang="0">
                  <a:pos x="5" y="33"/>
                </a:cxn>
                <a:cxn ang="0">
                  <a:pos x="3" y="30"/>
                </a:cxn>
                <a:cxn ang="0">
                  <a:pos x="1" y="27"/>
                </a:cxn>
                <a:cxn ang="0">
                  <a:pos x="0" y="24"/>
                </a:cxn>
                <a:cxn ang="0">
                  <a:pos x="0" y="14"/>
                </a:cxn>
                <a:cxn ang="0">
                  <a:pos x="2" y="9"/>
                </a:cxn>
                <a:cxn ang="0">
                  <a:pos x="6" y="3"/>
                </a:cxn>
                <a:cxn ang="0">
                  <a:pos x="9" y="1"/>
                </a:cxn>
                <a:cxn ang="0">
                  <a:pos x="15" y="0"/>
                </a:cxn>
              </a:cxnLst>
              <a:rect l="0" t="0" r="r" b="b"/>
              <a:pathLst>
                <a:path w="38" h="53">
                  <a:moveTo>
                    <a:pt x="17" y="1"/>
                  </a:moveTo>
                  <a:lnTo>
                    <a:pt x="16" y="2"/>
                  </a:lnTo>
                  <a:lnTo>
                    <a:pt x="13" y="4"/>
                  </a:lnTo>
                  <a:lnTo>
                    <a:pt x="12" y="6"/>
                  </a:lnTo>
                  <a:lnTo>
                    <a:pt x="11" y="10"/>
                  </a:lnTo>
                  <a:lnTo>
                    <a:pt x="11" y="26"/>
                  </a:lnTo>
                  <a:lnTo>
                    <a:pt x="13" y="29"/>
                  </a:lnTo>
                  <a:lnTo>
                    <a:pt x="14" y="30"/>
                  </a:lnTo>
                  <a:lnTo>
                    <a:pt x="16" y="31"/>
                  </a:lnTo>
                  <a:lnTo>
                    <a:pt x="16" y="32"/>
                  </a:lnTo>
                  <a:lnTo>
                    <a:pt x="17" y="32"/>
                  </a:lnTo>
                  <a:lnTo>
                    <a:pt x="18" y="31"/>
                  </a:lnTo>
                  <a:lnTo>
                    <a:pt x="20" y="31"/>
                  </a:lnTo>
                  <a:lnTo>
                    <a:pt x="22" y="29"/>
                  </a:lnTo>
                  <a:lnTo>
                    <a:pt x="23" y="27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19" y="1"/>
                  </a:lnTo>
                  <a:lnTo>
                    <a:pt x="17" y="1"/>
                  </a:lnTo>
                  <a:close/>
                  <a:moveTo>
                    <a:pt x="15" y="0"/>
                  </a:moveTo>
                  <a:lnTo>
                    <a:pt x="21" y="0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4" y="48"/>
                  </a:lnTo>
                  <a:lnTo>
                    <a:pt x="35" y="49"/>
                  </a:lnTo>
                  <a:lnTo>
                    <a:pt x="35" y="50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0"/>
                  </a:lnTo>
                  <a:lnTo>
                    <a:pt x="23" y="50"/>
                  </a:lnTo>
                  <a:lnTo>
                    <a:pt x="23" y="31"/>
                  </a:lnTo>
                  <a:lnTo>
                    <a:pt x="21" y="33"/>
                  </a:lnTo>
                  <a:lnTo>
                    <a:pt x="16" y="36"/>
                  </a:lnTo>
                  <a:lnTo>
                    <a:pt x="10" y="36"/>
                  </a:lnTo>
                  <a:lnTo>
                    <a:pt x="8" y="34"/>
                  </a:lnTo>
                  <a:lnTo>
                    <a:pt x="5" y="33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0" y="24"/>
                  </a:lnTo>
                  <a:lnTo>
                    <a:pt x="0" y="14"/>
                  </a:lnTo>
                  <a:lnTo>
                    <a:pt x="2" y="9"/>
                  </a:lnTo>
                  <a:lnTo>
                    <a:pt x="6" y="3"/>
                  </a:lnTo>
                  <a:lnTo>
                    <a:pt x="9" y="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313" name="Line 89"/>
            <p:cNvSpPr>
              <a:spLocks noChangeShapeType="1"/>
            </p:cNvSpPr>
            <p:nvPr/>
          </p:nvSpPr>
          <p:spPr bwMode="auto">
            <a:xfrm>
              <a:off x="6804025" y="1606550"/>
              <a:ext cx="1588" cy="1588"/>
            </a:xfrm>
            <a:prstGeom prst="line">
              <a:avLst/>
            </a:prstGeom>
            <a:noFill/>
            <a:ln w="1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315" name="Line 91"/>
            <p:cNvSpPr>
              <a:spLocks noChangeShapeType="1"/>
            </p:cNvSpPr>
            <p:nvPr/>
          </p:nvSpPr>
          <p:spPr bwMode="auto">
            <a:xfrm>
              <a:off x="6596063" y="2863850"/>
              <a:ext cx="1588" cy="1588"/>
            </a:xfrm>
            <a:prstGeom prst="line">
              <a:avLst/>
            </a:prstGeom>
            <a:noFill/>
            <a:ln w="1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5" name="Group 712"/>
          <p:cNvGrpSpPr>
            <a:grpSpLocks noChangeAspect="1"/>
          </p:cNvGrpSpPr>
          <p:nvPr/>
        </p:nvGrpSpPr>
        <p:grpSpPr>
          <a:xfrm>
            <a:off x="5846572" y="3922935"/>
            <a:ext cx="2459228" cy="2554065"/>
            <a:chOff x="6096000" y="3716338"/>
            <a:chExt cx="2387600" cy="2479675"/>
          </a:xfrm>
        </p:grpSpPr>
        <p:sp>
          <p:nvSpPr>
            <p:cNvPr id="635" name="Rectangle 93"/>
            <p:cNvSpPr>
              <a:spLocks noChangeArrowheads="1"/>
            </p:cNvSpPr>
            <p:nvPr/>
          </p:nvSpPr>
          <p:spPr bwMode="auto">
            <a:xfrm>
              <a:off x="6413500" y="4059238"/>
              <a:ext cx="2068513" cy="1973263"/>
            </a:xfrm>
            <a:prstGeom prst="rect">
              <a:avLst/>
            </a:prstGeom>
            <a:noFill/>
            <a:ln w="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6" name="Line 94"/>
            <p:cNvSpPr>
              <a:spLocks noChangeShapeType="1"/>
            </p:cNvSpPr>
            <p:nvPr/>
          </p:nvSpPr>
          <p:spPr bwMode="auto">
            <a:xfrm flipV="1">
              <a:off x="6413500" y="4059238"/>
              <a:ext cx="1588" cy="1973263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7" name="Line 95"/>
            <p:cNvSpPr>
              <a:spLocks noChangeShapeType="1"/>
            </p:cNvSpPr>
            <p:nvPr/>
          </p:nvSpPr>
          <p:spPr bwMode="auto">
            <a:xfrm flipH="1">
              <a:off x="6413500" y="5684838"/>
              <a:ext cx="58738" cy="158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8" name="Line 96"/>
            <p:cNvSpPr>
              <a:spLocks noChangeShapeType="1"/>
            </p:cNvSpPr>
            <p:nvPr/>
          </p:nvSpPr>
          <p:spPr bwMode="auto">
            <a:xfrm flipH="1">
              <a:off x="6413500" y="5570538"/>
              <a:ext cx="30163" cy="158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9" name="Line 97"/>
            <p:cNvSpPr>
              <a:spLocks noChangeShapeType="1"/>
            </p:cNvSpPr>
            <p:nvPr/>
          </p:nvSpPr>
          <p:spPr bwMode="auto">
            <a:xfrm flipH="1">
              <a:off x="6413500" y="5454650"/>
              <a:ext cx="30163" cy="158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0" name="Line 98"/>
            <p:cNvSpPr>
              <a:spLocks noChangeShapeType="1"/>
            </p:cNvSpPr>
            <p:nvPr/>
          </p:nvSpPr>
          <p:spPr bwMode="auto">
            <a:xfrm flipH="1">
              <a:off x="6413500" y="5335588"/>
              <a:ext cx="30163" cy="158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1" name="Line 99"/>
            <p:cNvSpPr>
              <a:spLocks noChangeShapeType="1"/>
            </p:cNvSpPr>
            <p:nvPr/>
          </p:nvSpPr>
          <p:spPr bwMode="auto">
            <a:xfrm flipH="1">
              <a:off x="6413500" y="5219700"/>
              <a:ext cx="58738" cy="158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2" name="Line 100"/>
            <p:cNvSpPr>
              <a:spLocks noChangeShapeType="1"/>
            </p:cNvSpPr>
            <p:nvPr/>
          </p:nvSpPr>
          <p:spPr bwMode="auto">
            <a:xfrm flipH="1">
              <a:off x="6413500" y="5105400"/>
              <a:ext cx="30163" cy="158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3" name="Line 101"/>
            <p:cNvSpPr>
              <a:spLocks noChangeShapeType="1"/>
            </p:cNvSpPr>
            <p:nvPr/>
          </p:nvSpPr>
          <p:spPr bwMode="auto">
            <a:xfrm flipH="1">
              <a:off x="6413500" y="4987925"/>
              <a:ext cx="30163" cy="158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4" name="Line 102"/>
            <p:cNvSpPr>
              <a:spLocks noChangeShapeType="1"/>
            </p:cNvSpPr>
            <p:nvPr/>
          </p:nvSpPr>
          <p:spPr bwMode="auto">
            <a:xfrm flipH="1">
              <a:off x="6413500" y="4872038"/>
              <a:ext cx="30163" cy="158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5" name="Line 103"/>
            <p:cNvSpPr>
              <a:spLocks noChangeShapeType="1"/>
            </p:cNvSpPr>
            <p:nvPr/>
          </p:nvSpPr>
          <p:spPr bwMode="auto">
            <a:xfrm flipH="1">
              <a:off x="6413500" y="4756150"/>
              <a:ext cx="58738" cy="158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6" name="Line 104"/>
            <p:cNvSpPr>
              <a:spLocks noChangeShapeType="1"/>
            </p:cNvSpPr>
            <p:nvPr/>
          </p:nvSpPr>
          <p:spPr bwMode="auto">
            <a:xfrm flipH="1">
              <a:off x="6413500" y="4640263"/>
              <a:ext cx="30163" cy="158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7" name="Line 105"/>
            <p:cNvSpPr>
              <a:spLocks noChangeShapeType="1"/>
            </p:cNvSpPr>
            <p:nvPr/>
          </p:nvSpPr>
          <p:spPr bwMode="auto">
            <a:xfrm flipH="1">
              <a:off x="6413500" y="4524375"/>
              <a:ext cx="30163" cy="158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8" name="Line 106"/>
            <p:cNvSpPr>
              <a:spLocks noChangeShapeType="1"/>
            </p:cNvSpPr>
            <p:nvPr/>
          </p:nvSpPr>
          <p:spPr bwMode="auto">
            <a:xfrm flipH="1">
              <a:off x="6413500" y="4408488"/>
              <a:ext cx="30163" cy="158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9" name="Line 107"/>
            <p:cNvSpPr>
              <a:spLocks noChangeShapeType="1"/>
            </p:cNvSpPr>
            <p:nvPr/>
          </p:nvSpPr>
          <p:spPr bwMode="auto">
            <a:xfrm flipH="1">
              <a:off x="6413500" y="4292600"/>
              <a:ext cx="58738" cy="158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0" name="Line 108"/>
            <p:cNvSpPr>
              <a:spLocks noChangeShapeType="1"/>
            </p:cNvSpPr>
            <p:nvPr/>
          </p:nvSpPr>
          <p:spPr bwMode="auto">
            <a:xfrm flipH="1">
              <a:off x="6413500" y="5684838"/>
              <a:ext cx="58738" cy="158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1" name="Line 109"/>
            <p:cNvSpPr>
              <a:spLocks noChangeShapeType="1"/>
            </p:cNvSpPr>
            <p:nvPr/>
          </p:nvSpPr>
          <p:spPr bwMode="auto">
            <a:xfrm flipH="1">
              <a:off x="6413500" y="5802313"/>
              <a:ext cx="30163" cy="158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2" name="Line 110"/>
            <p:cNvSpPr>
              <a:spLocks noChangeShapeType="1"/>
            </p:cNvSpPr>
            <p:nvPr/>
          </p:nvSpPr>
          <p:spPr bwMode="auto">
            <a:xfrm flipH="1">
              <a:off x="6413500" y="5918200"/>
              <a:ext cx="30163" cy="158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3" name="Line 111"/>
            <p:cNvSpPr>
              <a:spLocks noChangeShapeType="1"/>
            </p:cNvSpPr>
            <p:nvPr/>
          </p:nvSpPr>
          <p:spPr bwMode="auto">
            <a:xfrm flipH="1">
              <a:off x="6413500" y="6032500"/>
              <a:ext cx="30163" cy="158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4" name="Line 112"/>
            <p:cNvSpPr>
              <a:spLocks noChangeShapeType="1"/>
            </p:cNvSpPr>
            <p:nvPr/>
          </p:nvSpPr>
          <p:spPr bwMode="auto">
            <a:xfrm flipH="1">
              <a:off x="6413500" y="4292600"/>
              <a:ext cx="58738" cy="158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5" name="Line 113"/>
            <p:cNvSpPr>
              <a:spLocks noChangeShapeType="1"/>
            </p:cNvSpPr>
            <p:nvPr/>
          </p:nvSpPr>
          <p:spPr bwMode="auto">
            <a:xfrm flipH="1">
              <a:off x="6413500" y="4176713"/>
              <a:ext cx="30163" cy="158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6" name="Rectangle 114"/>
            <p:cNvSpPr>
              <a:spLocks noChangeArrowheads="1"/>
            </p:cNvSpPr>
            <p:nvPr/>
          </p:nvSpPr>
          <p:spPr bwMode="auto">
            <a:xfrm>
              <a:off x="6096000" y="5697538"/>
              <a:ext cx="47625" cy="174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7" name="Freeform 115"/>
            <p:cNvSpPr>
              <a:spLocks noEditPoints="1"/>
            </p:cNvSpPr>
            <p:nvPr/>
          </p:nvSpPr>
          <p:spPr bwMode="auto">
            <a:xfrm>
              <a:off x="6154737" y="5626100"/>
              <a:ext cx="76200" cy="122238"/>
            </a:xfrm>
            <a:custGeom>
              <a:avLst/>
              <a:gdLst/>
              <a:ahLst/>
              <a:cxnLst>
                <a:cxn ang="0">
                  <a:pos x="48" y="38"/>
                </a:cxn>
                <a:cxn ang="0">
                  <a:pos x="47" y="49"/>
                </a:cxn>
                <a:cxn ang="0">
                  <a:pos x="45" y="60"/>
                </a:cxn>
                <a:cxn ang="0">
                  <a:pos x="43" y="63"/>
                </a:cxn>
                <a:cxn ang="0">
                  <a:pos x="42" y="66"/>
                </a:cxn>
                <a:cxn ang="0">
                  <a:pos x="40" y="69"/>
                </a:cxn>
                <a:cxn ang="0">
                  <a:pos x="33" y="75"/>
                </a:cxn>
                <a:cxn ang="0">
                  <a:pos x="29" y="77"/>
                </a:cxn>
                <a:cxn ang="0">
                  <a:pos x="19" y="77"/>
                </a:cxn>
                <a:cxn ang="0">
                  <a:pos x="17" y="76"/>
                </a:cxn>
                <a:cxn ang="0">
                  <a:pos x="14" y="75"/>
                </a:cxn>
                <a:cxn ang="0">
                  <a:pos x="10" y="71"/>
                </a:cxn>
                <a:cxn ang="0">
                  <a:pos x="8" y="66"/>
                </a:cxn>
                <a:cxn ang="0">
                  <a:pos x="6" y="64"/>
                </a:cxn>
                <a:cxn ang="0">
                  <a:pos x="5" y="62"/>
                </a:cxn>
                <a:cxn ang="0">
                  <a:pos x="4" y="60"/>
                </a:cxn>
                <a:cxn ang="0">
                  <a:pos x="3" y="58"/>
                </a:cxn>
                <a:cxn ang="0">
                  <a:pos x="0" y="39"/>
                </a:cxn>
                <a:cxn ang="0">
                  <a:pos x="1" y="28"/>
                </a:cxn>
                <a:cxn ang="0">
                  <a:pos x="4" y="17"/>
                </a:cxn>
                <a:cxn ang="0">
                  <a:pos x="8" y="9"/>
                </a:cxn>
                <a:cxn ang="0">
                  <a:pos x="9" y="6"/>
                </a:cxn>
                <a:cxn ang="0">
                  <a:pos x="18" y="1"/>
                </a:cxn>
                <a:cxn ang="0">
                  <a:pos x="21" y="0"/>
                </a:cxn>
                <a:cxn ang="0">
                  <a:pos x="27" y="0"/>
                </a:cxn>
                <a:cxn ang="0">
                  <a:pos x="31" y="1"/>
                </a:cxn>
                <a:cxn ang="0">
                  <a:pos x="39" y="6"/>
                </a:cxn>
                <a:cxn ang="0">
                  <a:pos x="41" y="9"/>
                </a:cxn>
                <a:cxn ang="0">
                  <a:pos x="43" y="13"/>
                </a:cxn>
                <a:cxn ang="0">
                  <a:pos x="45" y="16"/>
                </a:cxn>
                <a:cxn ang="0">
                  <a:pos x="47" y="27"/>
                </a:cxn>
                <a:cxn ang="0">
                  <a:pos x="48" y="38"/>
                </a:cxn>
                <a:cxn ang="0">
                  <a:pos x="32" y="38"/>
                </a:cxn>
                <a:cxn ang="0">
                  <a:pos x="32" y="12"/>
                </a:cxn>
                <a:cxn ang="0">
                  <a:pos x="31" y="9"/>
                </a:cxn>
                <a:cxn ang="0">
                  <a:pos x="29" y="6"/>
                </a:cxn>
                <a:cxn ang="0">
                  <a:pos x="27" y="5"/>
                </a:cxn>
                <a:cxn ang="0">
                  <a:pos x="26" y="4"/>
                </a:cxn>
                <a:cxn ang="0">
                  <a:pos x="22" y="4"/>
                </a:cxn>
                <a:cxn ang="0">
                  <a:pos x="20" y="5"/>
                </a:cxn>
                <a:cxn ang="0">
                  <a:pos x="18" y="8"/>
                </a:cxn>
                <a:cxn ang="0">
                  <a:pos x="18" y="11"/>
                </a:cxn>
                <a:cxn ang="0">
                  <a:pos x="17" y="17"/>
                </a:cxn>
                <a:cxn ang="0">
                  <a:pos x="16" y="29"/>
                </a:cxn>
                <a:cxn ang="0">
                  <a:pos x="16" y="45"/>
                </a:cxn>
                <a:cxn ang="0">
                  <a:pos x="17" y="59"/>
                </a:cxn>
                <a:cxn ang="0">
                  <a:pos x="18" y="66"/>
                </a:cxn>
                <a:cxn ang="0">
                  <a:pos x="18" y="69"/>
                </a:cxn>
                <a:cxn ang="0">
                  <a:pos x="19" y="71"/>
                </a:cxn>
                <a:cxn ang="0">
                  <a:pos x="21" y="73"/>
                </a:cxn>
                <a:cxn ang="0">
                  <a:pos x="23" y="74"/>
                </a:cxn>
                <a:cxn ang="0">
                  <a:pos x="25" y="74"/>
                </a:cxn>
                <a:cxn ang="0">
                  <a:pos x="26" y="73"/>
                </a:cxn>
                <a:cxn ang="0">
                  <a:pos x="28" y="72"/>
                </a:cxn>
                <a:cxn ang="0">
                  <a:pos x="30" y="70"/>
                </a:cxn>
                <a:cxn ang="0">
                  <a:pos x="31" y="68"/>
                </a:cxn>
                <a:cxn ang="0">
                  <a:pos x="32" y="65"/>
                </a:cxn>
                <a:cxn ang="0">
                  <a:pos x="32" y="61"/>
                </a:cxn>
                <a:cxn ang="0">
                  <a:pos x="32" y="38"/>
                </a:cxn>
              </a:cxnLst>
              <a:rect l="0" t="0" r="r" b="b"/>
              <a:pathLst>
                <a:path w="48" h="77">
                  <a:moveTo>
                    <a:pt x="48" y="38"/>
                  </a:moveTo>
                  <a:lnTo>
                    <a:pt x="47" y="49"/>
                  </a:lnTo>
                  <a:lnTo>
                    <a:pt x="45" y="60"/>
                  </a:lnTo>
                  <a:lnTo>
                    <a:pt x="43" y="63"/>
                  </a:lnTo>
                  <a:lnTo>
                    <a:pt x="42" y="66"/>
                  </a:lnTo>
                  <a:lnTo>
                    <a:pt x="40" y="69"/>
                  </a:lnTo>
                  <a:lnTo>
                    <a:pt x="33" y="75"/>
                  </a:lnTo>
                  <a:lnTo>
                    <a:pt x="29" y="77"/>
                  </a:lnTo>
                  <a:lnTo>
                    <a:pt x="19" y="77"/>
                  </a:lnTo>
                  <a:lnTo>
                    <a:pt x="17" y="76"/>
                  </a:lnTo>
                  <a:lnTo>
                    <a:pt x="14" y="75"/>
                  </a:lnTo>
                  <a:lnTo>
                    <a:pt x="10" y="71"/>
                  </a:lnTo>
                  <a:lnTo>
                    <a:pt x="8" y="66"/>
                  </a:lnTo>
                  <a:lnTo>
                    <a:pt x="6" y="64"/>
                  </a:lnTo>
                  <a:lnTo>
                    <a:pt x="5" y="62"/>
                  </a:lnTo>
                  <a:lnTo>
                    <a:pt x="4" y="60"/>
                  </a:lnTo>
                  <a:lnTo>
                    <a:pt x="3" y="58"/>
                  </a:lnTo>
                  <a:lnTo>
                    <a:pt x="0" y="39"/>
                  </a:lnTo>
                  <a:lnTo>
                    <a:pt x="1" y="28"/>
                  </a:lnTo>
                  <a:lnTo>
                    <a:pt x="4" y="17"/>
                  </a:lnTo>
                  <a:lnTo>
                    <a:pt x="8" y="9"/>
                  </a:lnTo>
                  <a:lnTo>
                    <a:pt x="9" y="6"/>
                  </a:lnTo>
                  <a:lnTo>
                    <a:pt x="18" y="1"/>
                  </a:lnTo>
                  <a:lnTo>
                    <a:pt x="21" y="0"/>
                  </a:lnTo>
                  <a:lnTo>
                    <a:pt x="27" y="0"/>
                  </a:lnTo>
                  <a:lnTo>
                    <a:pt x="31" y="1"/>
                  </a:lnTo>
                  <a:lnTo>
                    <a:pt x="39" y="6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5" y="16"/>
                  </a:lnTo>
                  <a:lnTo>
                    <a:pt x="47" y="27"/>
                  </a:lnTo>
                  <a:lnTo>
                    <a:pt x="48" y="38"/>
                  </a:lnTo>
                  <a:close/>
                  <a:moveTo>
                    <a:pt x="32" y="38"/>
                  </a:moveTo>
                  <a:lnTo>
                    <a:pt x="32" y="12"/>
                  </a:lnTo>
                  <a:lnTo>
                    <a:pt x="31" y="9"/>
                  </a:lnTo>
                  <a:lnTo>
                    <a:pt x="29" y="6"/>
                  </a:lnTo>
                  <a:lnTo>
                    <a:pt x="27" y="5"/>
                  </a:lnTo>
                  <a:lnTo>
                    <a:pt x="26" y="4"/>
                  </a:lnTo>
                  <a:lnTo>
                    <a:pt x="22" y="4"/>
                  </a:lnTo>
                  <a:lnTo>
                    <a:pt x="20" y="5"/>
                  </a:lnTo>
                  <a:lnTo>
                    <a:pt x="18" y="8"/>
                  </a:lnTo>
                  <a:lnTo>
                    <a:pt x="18" y="11"/>
                  </a:lnTo>
                  <a:lnTo>
                    <a:pt x="17" y="17"/>
                  </a:lnTo>
                  <a:lnTo>
                    <a:pt x="16" y="29"/>
                  </a:lnTo>
                  <a:lnTo>
                    <a:pt x="16" y="45"/>
                  </a:lnTo>
                  <a:lnTo>
                    <a:pt x="17" y="59"/>
                  </a:lnTo>
                  <a:lnTo>
                    <a:pt x="18" y="66"/>
                  </a:lnTo>
                  <a:lnTo>
                    <a:pt x="18" y="69"/>
                  </a:lnTo>
                  <a:lnTo>
                    <a:pt x="19" y="71"/>
                  </a:lnTo>
                  <a:lnTo>
                    <a:pt x="21" y="73"/>
                  </a:lnTo>
                  <a:lnTo>
                    <a:pt x="23" y="74"/>
                  </a:lnTo>
                  <a:lnTo>
                    <a:pt x="25" y="74"/>
                  </a:lnTo>
                  <a:lnTo>
                    <a:pt x="26" y="73"/>
                  </a:lnTo>
                  <a:lnTo>
                    <a:pt x="28" y="72"/>
                  </a:lnTo>
                  <a:lnTo>
                    <a:pt x="30" y="70"/>
                  </a:lnTo>
                  <a:lnTo>
                    <a:pt x="31" y="68"/>
                  </a:lnTo>
                  <a:lnTo>
                    <a:pt x="32" y="65"/>
                  </a:lnTo>
                  <a:lnTo>
                    <a:pt x="32" y="61"/>
                  </a:lnTo>
                  <a:lnTo>
                    <a:pt x="32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8" name="Freeform 116"/>
            <p:cNvSpPr>
              <a:spLocks/>
            </p:cNvSpPr>
            <p:nvPr/>
          </p:nvSpPr>
          <p:spPr bwMode="auto">
            <a:xfrm>
              <a:off x="6246812" y="5721350"/>
              <a:ext cx="26988" cy="2698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0" y="0"/>
                </a:cxn>
                <a:cxn ang="0">
                  <a:pos x="12" y="1"/>
                </a:cxn>
                <a:cxn ang="0">
                  <a:pos x="15" y="1"/>
                </a:cxn>
                <a:cxn ang="0">
                  <a:pos x="16" y="3"/>
                </a:cxn>
                <a:cxn ang="0">
                  <a:pos x="16" y="5"/>
                </a:cxn>
                <a:cxn ang="0">
                  <a:pos x="17" y="6"/>
                </a:cxn>
                <a:cxn ang="0">
                  <a:pos x="17" y="11"/>
                </a:cxn>
                <a:cxn ang="0">
                  <a:pos x="15" y="15"/>
                </a:cxn>
                <a:cxn ang="0">
                  <a:pos x="11" y="17"/>
                </a:cxn>
                <a:cxn ang="0">
                  <a:pos x="4" y="17"/>
                </a:cxn>
                <a:cxn ang="0">
                  <a:pos x="3" y="16"/>
                </a:cxn>
                <a:cxn ang="0">
                  <a:pos x="2" y="15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1" y="4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7" y="0"/>
                </a:cxn>
              </a:cxnLst>
              <a:rect l="0" t="0" r="r" b="b"/>
              <a:pathLst>
                <a:path w="17" h="17">
                  <a:moveTo>
                    <a:pt x="7" y="0"/>
                  </a:moveTo>
                  <a:lnTo>
                    <a:pt x="10" y="0"/>
                  </a:lnTo>
                  <a:lnTo>
                    <a:pt x="12" y="1"/>
                  </a:lnTo>
                  <a:lnTo>
                    <a:pt x="15" y="1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7" y="6"/>
                  </a:lnTo>
                  <a:lnTo>
                    <a:pt x="17" y="11"/>
                  </a:lnTo>
                  <a:lnTo>
                    <a:pt x="15" y="15"/>
                  </a:lnTo>
                  <a:lnTo>
                    <a:pt x="11" y="17"/>
                  </a:lnTo>
                  <a:lnTo>
                    <a:pt x="4" y="17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4"/>
                  </a:lnTo>
                  <a:lnTo>
                    <a:pt x="2" y="1"/>
                  </a:lnTo>
                  <a:lnTo>
                    <a:pt x="5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9" name="Freeform 117"/>
            <p:cNvSpPr>
              <a:spLocks noEditPoints="1"/>
            </p:cNvSpPr>
            <p:nvPr/>
          </p:nvSpPr>
          <p:spPr bwMode="auto">
            <a:xfrm>
              <a:off x="6289675" y="5626100"/>
              <a:ext cx="74613" cy="120650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33" y="0"/>
                </a:cxn>
                <a:cxn ang="0">
                  <a:pos x="40" y="0"/>
                </a:cxn>
                <a:cxn ang="0">
                  <a:pos x="40" y="48"/>
                </a:cxn>
                <a:cxn ang="0">
                  <a:pos x="47" y="48"/>
                </a:cxn>
                <a:cxn ang="0">
                  <a:pos x="47" y="60"/>
                </a:cxn>
                <a:cxn ang="0">
                  <a:pos x="40" y="60"/>
                </a:cxn>
                <a:cxn ang="0">
                  <a:pos x="40" y="76"/>
                </a:cxn>
                <a:cxn ang="0">
                  <a:pos x="24" y="76"/>
                </a:cxn>
                <a:cxn ang="0">
                  <a:pos x="24" y="60"/>
                </a:cxn>
                <a:cxn ang="0">
                  <a:pos x="0" y="60"/>
                </a:cxn>
                <a:cxn ang="0">
                  <a:pos x="0" y="48"/>
                </a:cxn>
                <a:cxn ang="0">
                  <a:pos x="2" y="48"/>
                </a:cxn>
                <a:cxn ang="0">
                  <a:pos x="24" y="48"/>
                </a:cxn>
                <a:cxn ang="0">
                  <a:pos x="24" y="19"/>
                </a:cxn>
                <a:cxn ang="0">
                  <a:pos x="2" y="48"/>
                </a:cxn>
              </a:cxnLst>
              <a:rect l="0" t="0" r="r" b="b"/>
              <a:pathLst>
                <a:path w="47" h="76">
                  <a:moveTo>
                    <a:pt x="0" y="48"/>
                  </a:moveTo>
                  <a:lnTo>
                    <a:pt x="33" y="0"/>
                  </a:lnTo>
                  <a:lnTo>
                    <a:pt x="40" y="0"/>
                  </a:lnTo>
                  <a:lnTo>
                    <a:pt x="40" y="48"/>
                  </a:lnTo>
                  <a:lnTo>
                    <a:pt x="47" y="48"/>
                  </a:lnTo>
                  <a:lnTo>
                    <a:pt x="47" y="60"/>
                  </a:lnTo>
                  <a:lnTo>
                    <a:pt x="40" y="60"/>
                  </a:lnTo>
                  <a:lnTo>
                    <a:pt x="40" y="76"/>
                  </a:lnTo>
                  <a:lnTo>
                    <a:pt x="24" y="76"/>
                  </a:lnTo>
                  <a:lnTo>
                    <a:pt x="24" y="60"/>
                  </a:lnTo>
                  <a:lnTo>
                    <a:pt x="0" y="60"/>
                  </a:lnTo>
                  <a:lnTo>
                    <a:pt x="0" y="48"/>
                  </a:lnTo>
                  <a:close/>
                  <a:moveTo>
                    <a:pt x="2" y="48"/>
                  </a:moveTo>
                  <a:lnTo>
                    <a:pt x="24" y="48"/>
                  </a:lnTo>
                  <a:lnTo>
                    <a:pt x="24" y="19"/>
                  </a:lnTo>
                  <a:lnTo>
                    <a:pt x="2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0" name="Rectangle 118"/>
            <p:cNvSpPr>
              <a:spLocks noChangeArrowheads="1"/>
            </p:cNvSpPr>
            <p:nvPr/>
          </p:nvSpPr>
          <p:spPr bwMode="auto">
            <a:xfrm>
              <a:off x="6096000" y="5233988"/>
              <a:ext cx="47625" cy="1587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1" name="Freeform 119"/>
            <p:cNvSpPr>
              <a:spLocks noEditPoints="1"/>
            </p:cNvSpPr>
            <p:nvPr/>
          </p:nvSpPr>
          <p:spPr bwMode="auto">
            <a:xfrm>
              <a:off x="6154737" y="5160963"/>
              <a:ext cx="76200" cy="122238"/>
            </a:xfrm>
            <a:custGeom>
              <a:avLst/>
              <a:gdLst/>
              <a:ahLst/>
              <a:cxnLst>
                <a:cxn ang="0">
                  <a:pos x="48" y="39"/>
                </a:cxn>
                <a:cxn ang="0">
                  <a:pos x="47" y="49"/>
                </a:cxn>
                <a:cxn ang="0">
                  <a:pos x="45" y="60"/>
                </a:cxn>
                <a:cxn ang="0">
                  <a:pos x="43" y="64"/>
                </a:cxn>
                <a:cxn ang="0">
                  <a:pos x="42" y="67"/>
                </a:cxn>
                <a:cxn ang="0">
                  <a:pos x="40" y="70"/>
                </a:cxn>
                <a:cxn ang="0">
                  <a:pos x="33" y="76"/>
                </a:cxn>
                <a:cxn ang="0">
                  <a:pos x="29" y="77"/>
                </a:cxn>
                <a:cxn ang="0">
                  <a:pos x="19" y="77"/>
                </a:cxn>
                <a:cxn ang="0">
                  <a:pos x="17" y="77"/>
                </a:cxn>
                <a:cxn ang="0">
                  <a:pos x="14" y="76"/>
                </a:cxn>
                <a:cxn ang="0">
                  <a:pos x="10" y="72"/>
                </a:cxn>
                <a:cxn ang="0">
                  <a:pos x="8" y="67"/>
                </a:cxn>
                <a:cxn ang="0">
                  <a:pos x="6" y="65"/>
                </a:cxn>
                <a:cxn ang="0">
                  <a:pos x="5" y="63"/>
                </a:cxn>
                <a:cxn ang="0">
                  <a:pos x="4" y="60"/>
                </a:cxn>
                <a:cxn ang="0">
                  <a:pos x="3" y="58"/>
                </a:cxn>
                <a:cxn ang="0">
                  <a:pos x="0" y="40"/>
                </a:cxn>
                <a:cxn ang="0">
                  <a:pos x="1" y="28"/>
                </a:cxn>
                <a:cxn ang="0">
                  <a:pos x="4" y="18"/>
                </a:cxn>
                <a:cxn ang="0">
                  <a:pos x="8" y="10"/>
                </a:cxn>
                <a:cxn ang="0">
                  <a:pos x="9" y="7"/>
                </a:cxn>
                <a:cxn ang="0">
                  <a:pos x="18" y="1"/>
                </a:cxn>
                <a:cxn ang="0">
                  <a:pos x="21" y="0"/>
                </a:cxn>
                <a:cxn ang="0">
                  <a:pos x="27" y="0"/>
                </a:cxn>
                <a:cxn ang="0">
                  <a:pos x="31" y="1"/>
                </a:cxn>
                <a:cxn ang="0">
                  <a:pos x="39" y="7"/>
                </a:cxn>
                <a:cxn ang="0">
                  <a:pos x="41" y="10"/>
                </a:cxn>
                <a:cxn ang="0">
                  <a:pos x="43" y="14"/>
                </a:cxn>
                <a:cxn ang="0">
                  <a:pos x="45" y="17"/>
                </a:cxn>
                <a:cxn ang="0">
                  <a:pos x="47" y="27"/>
                </a:cxn>
                <a:cxn ang="0">
                  <a:pos x="48" y="39"/>
                </a:cxn>
                <a:cxn ang="0">
                  <a:pos x="32" y="39"/>
                </a:cxn>
                <a:cxn ang="0">
                  <a:pos x="32" y="13"/>
                </a:cxn>
                <a:cxn ang="0">
                  <a:pos x="31" y="10"/>
                </a:cxn>
                <a:cxn ang="0">
                  <a:pos x="29" y="6"/>
                </a:cxn>
                <a:cxn ang="0">
                  <a:pos x="27" y="5"/>
                </a:cxn>
                <a:cxn ang="0">
                  <a:pos x="26" y="4"/>
                </a:cxn>
                <a:cxn ang="0">
                  <a:pos x="22" y="4"/>
                </a:cxn>
                <a:cxn ang="0">
                  <a:pos x="20" y="5"/>
                </a:cxn>
                <a:cxn ang="0">
                  <a:pos x="18" y="9"/>
                </a:cxn>
                <a:cxn ang="0">
                  <a:pos x="18" y="12"/>
                </a:cxn>
                <a:cxn ang="0">
                  <a:pos x="17" y="18"/>
                </a:cxn>
                <a:cxn ang="0">
                  <a:pos x="16" y="29"/>
                </a:cxn>
                <a:cxn ang="0">
                  <a:pos x="16" y="46"/>
                </a:cxn>
                <a:cxn ang="0">
                  <a:pos x="17" y="59"/>
                </a:cxn>
                <a:cxn ang="0">
                  <a:pos x="18" y="67"/>
                </a:cxn>
                <a:cxn ang="0">
                  <a:pos x="18" y="70"/>
                </a:cxn>
                <a:cxn ang="0">
                  <a:pos x="19" y="72"/>
                </a:cxn>
                <a:cxn ang="0">
                  <a:pos x="21" y="74"/>
                </a:cxn>
                <a:cxn ang="0">
                  <a:pos x="23" y="75"/>
                </a:cxn>
                <a:cxn ang="0">
                  <a:pos x="25" y="75"/>
                </a:cxn>
                <a:cxn ang="0">
                  <a:pos x="26" y="74"/>
                </a:cxn>
                <a:cxn ang="0">
                  <a:pos x="28" y="73"/>
                </a:cxn>
                <a:cxn ang="0">
                  <a:pos x="30" y="71"/>
                </a:cxn>
                <a:cxn ang="0">
                  <a:pos x="31" y="69"/>
                </a:cxn>
                <a:cxn ang="0">
                  <a:pos x="32" y="66"/>
                </a:cxn>
                <a:cxn ang="0">
                  <a:pos x="32" y="62"/>
                </a:cxn>
                <a:cxn ang="0">
                  <a:pos x="32" y="39"/>
                </a:cxn>
              </a:cxnLst>
              <a:rect l="0" t="0" r="r" b="b"/>
              <a:pathLst>
                <a:path w="48" h="77">
                  <a:moveTo>
                    <a:pt x="48" y="39"/>
                  </a:moveTo>
                  <a:lnTo>
                    <a:pt x="47" y="49"/>
                  </a:lnTo>
                  <a:lnTo>
                    <a:pt x="45" y="60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3" y="76"/>
                  </a:lnTo>
                  <a:lnTo>
                    <a:pt x="29" y="77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4" y="76"/>
                  </a:lnTo>
                  <a:lnTo>
                    <a:pt x="10" y="72"/>
                  </a:lnTo>
                  <a:lnTo>
                    <a:pt x="8" y="67"/>
                  </a:lnTo>
                  <a:lnTo>
                    <a:pt x="6" y="65"/>
                  </a:lnTo>
                  <a:lnTo>
                    <a:pt x="5" y="63"/>
                  </a:lnTo>
                  <a:lnTo>
                    <a:pt x="4" y="60"/>
                  </a:lnTo>
                  <a:lnTo>
                    <a:pt x="3" y="58"/>
                  </a:lnTo>
                  <a:lnTo>
                    <a:pt x="0" y="40"/>
                  </a:lnTo>
                  <a:lnTo>
                    <a:pt x="1" y="28"/>
                  </a:lnTo>
                  <a:lnTo>
                    <a:pt x="4" y="18"/>
                  </a:lnTo>
                  <a:lnTo>
                    <a:pt x="8" y="10"/>
                  </a:lnTo>
                  <a:lnTo>
                    <a:pt x="9" y="7"/>
                  </a:lnTo>
                  <a:lnTo>
                    <a:pt x="18" y="1"/>
                  </a:lnTo>
                  <a:lnTo>
                    <a:pt x="21" y="0"/>
                  </a:lnTo>
                  <a:lnTo>
                    <a:pt x="27" y="0"/>
                  </a:lnTo>
                  <a:lnTo>
                    <a:pt x="31" y="1"/>
                  </a:lnTo>
                  <a:lnTo>
                    <a:pt x="39" y="7"/>
                  </a:lnTo>
                  <a:lnTo>
                    <a:pt x="41" y="10"/>
                  </a:lnTo>
                  <a:lnTo>
                    <a:pt x="43" y="14"/>
                  </a:lnTo>
                  <a:lnTo>
                    <a:pt x="45" y="17"/>
                  </a:lnTo>
                  <a:lnTo>
                    <a:pt x="47" y="27"/>
                  </a:lnTo>
                  <a:lnTo>
                    <a:pt x="48" y="39"/>
                  </a:lnTo>
                  <a:close/>
                  <a:moveTo>
                    <a:pt x="32" y="39"/>
                  </a:moveTo>
                  <a:lnTo>
                    <a:pt x="32" y="13"/>
                  </a:lnTo>
                  <a:lnTo>
                    <a:pt x="31" y="10"/>
                  </a:lnTo>
                  <a:lnTo>
                    <a:pt x="29" y="6"/>
                  </a:lnTo>
                  <a:lnTo>
                    <a:pt x="27" y="5"/>
                  </a:lnTo>
                  <a:lnTo>
                    <a:pt x="26" y="4"/>
                  </a:lnTo>
                  <a:lnTo>
                    <a:pt x="22" y="4"/>
                  </a:lnTo>
                  <a:lnTo>
                    <a:pt x="20" y="5"/>
                  </a:lnTo>
                  <a:lnTo>
                    <a:pt x="18" y="9"/>
                  </a:lnTo>
                  <a:lnTo>
                    <a:pt x="18" y="12"/>
                  </a:lnTo>
                  <a:lnTo>
                    <a:pt x="17" y="18"/>
                  </a:lnTo>
                  <a:lnTo>
                    <a:pt x="16" y="29"/>
                  </a:lnTo>
                  <a:lnTo>
                    <a:pt x="16" y="46"/>
                  </a:lnTo>
                  <a:lnTo>
                    <a:pt x="17" y="59"/>
                  </a:lnTo>
                  <a:lnTo>
                    <a:pt x="18" y="67"/>
                  </a:lnTo>
                  <a:lnTo>
                    <a:pt x="18" y="70"/>
                  </a:lnTo>
                  <a:lnTo>
                    <a:pt x="19" y="72"/>
                  </a:lnTo>
                  <a:lnTo>
                    <a:pt x="21" y="74"/>
                  </a:lnTo>
                  <a:lnTo>
                    <a:pt x="23" y="75"/>
                  </a:lnTo>
                  <a:lnTo>
                    <a:pt x="25" y="75"/>
                  </a:lnTo>
                  <a:lnTo>
                    <a:pt x="26" y="74"/>
                  </a:lnTo>
                  <a:lnTo>
                    <a:pt x="28" y="73"/>
                  </a:lnTo>
                  <a:lnTo>
                    <a:pt x="30" y="71"/>
                  </a:lnTo>
                  <a:lnTo>
                    <a:pt x="31" y="69"/>
                  </a:lnTo>
                  <a:lnTo>
                    <a:pt x="32" y="66"/>
                  </a:lnTo>
                  <a:lnTo>
                    <a:pt x="32" y="62"/>
                  </a:lnTo>
                  <a:lnTo>
                    <a:pt x="32" y="3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2" name="Freeform 120"/>
            <p:cNvSpPr>
              <a:spLocks/>
            </p:cNvSpPr>
            <p:nvPr/>
          </p:nvSpPr>
          <p:spPr bwMode="auto">
            <a:xfrm>
              <a:off x="6246812" y="5256213"/>
              <a:ext cx="26988" cy="2698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0" y="0"/>
                </a:cxn>
                <a:cxn ang="0">
                  <a:pos x="12" y="1"/>
                </a:cxn>
                <a:cxn ang="0">
                  <a:pos x="15" y="2"/>
                </a:cxn>
                <a:cxn ang="0">
                  <a:pos x="16" y="4"/>
                </a:cxn>
                <a:cxn ang="0">
                  <a:pos x="16" y="6"/>
                </a:cxn>
                <a:cxn ang="0">
                  <a:pos x="17" y="7"/>
                </a:cxn>
                <a:cxn ang="0">
                  <a:pos x="17" y="12"/>
                </a:cxn>
                <a:cxn ang="0">
                  <a:pos x="15" y="16"/>
                </a:cxn>
                <a:cxn ang="0">
                  <a:pos x="11" y="17"/>
                </a:cxn>
                <a:cxn ang="0">
                  <a:pos x="4" y="17"/>
                </a:cxn>
                <a:cxn ang="0">
                  <a:pos x="3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7"/>
                </a:cxn>
                <a:cxn ang="0">
                  <a:pos x="1" y="5"/>
                </a:cxn>
                <a:cxn ang="0">
                  <a:pos x="2" y="2"/>
                </a:cxn>
                <a:cxn ang="0">
                  <a:pos x="5" y="0"/>
                </a:cxn>
                <a:cxn ang="0">
                  <a:pos x="7" y="0"/>
                </a:cxn>
              </a:cxnLst>
              <a:rect l="0" t="0" r="r" b="b"/>
              <a:pathLst>
                <a:path w="17" h="17">
                  <a:moveTo>
                    <a:pt x="7" y="0"/>
                  </a:moveTo>
                  <a:lnTo>
                    <a:pt x="10" y="0"/>
                  </a:lnTo>
                  <a:lnTo>
                    <a:pt x="12" y="1"/>
                  </a:lnTo>
                  <a:lnTo>
                    <a:pt x="15" y="2"/>
                  </a:lnTo>
                  <a:lnTo>
                    <a:pt x="16" y="4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12"/>
                  </a:lnTo>
                  <a:lnTo>
                    <a:pt x="15" y="16"/>
                  </a:lnTo>
                  <a:lnTo>
                    <a:pt x="11" y="17"/>
                  </a:lnTo>
                  <a:lnTo>
                    <a:pt x="4" y="17"/>
                  </a:lnTo>
                  <a:lnTo>
                    <a:pt x="3" y="17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0" y="7"/>
                  </a:lnTo>
                  <a:lnTo>
                    <a:pt x="1" y="5"/>
                  </a:lnTo>
                  <a:lnTo>
                    <a:pt x="2" y="2"/>
                  </a:lnTo>
                  <a:lnTo>
                    <a:pt x="5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3" name="Freeform 121"/>
            <p:cNvSpPr>
              <a:spLocks/>
            </p:cNvSpPr>
            <p:nvPr/>
          </p:nvSpPr>
          <p:spPr bwMode="auto">
            <a:xfrm>
              <a:off x="6284912" y="5160963"/>
              <a:ext cx="77788" cy="122238"/>
            </a:xfrm>
            <a:custGeom>
              <a:avLst/>
              <a:gdLst/>
              <a:ahLst/>
              <a:cxnLst>
                <a:cxn ang="0">
                  <a:pos x="44" y="77"/>
                </a:cxn>
                <a:cxn ang="0">
                  <a:pos x="0" y="77"/>
                </a:cxn>
                <a:cxn ang="0">
                  <a:pos x="0" y="76"/>
                </a:cxn>
                <a:cxn ang="0">
                  <a:pos x="10" y="64"/>
                </a:cxn>
                <a:cxn ang="0">
                  <a:pos x="18" y="55"/>
                </a:cxn>
                <a:cxn ang="0">
                  <a:pos x="24" y="48"/>
                </a:cxn>
                <a:cxn ang="0">
                  <a:pos x="27" y="43"/>
                </a:cxn>
                <a:cxn ang="0">
                  <a:pos x="30" y="34"/>
                </a:cxn>
                <a:cxn ang="0">
                  <a:pos x="31" y="26"/>
                </a:cxn>
                <a:cxn ang="0">
                  <a:pos x="30" y="22"/>
                </a:cxn>
                <a:cxn ang="0">
                  <a:pos x="29" y="20"/>
                </a:cxn>
                <a:cxn ang="0">
                  <a:pos x="27" y="17"/>
                </a:cxn>
                <a:cxn ang="0">
                  <a:pos x="24" y="15"/>
                </a:cxn>
                <a:cxn ang="0">
                  <a:pos x="21" y="14"/>
                </a:cxn>
                <a:cxn ang="0">
                  <a:pos x="13" y="14"/>
                </a:cxn>
                <a:cxn ang="0">
                  <a:pos x="9" y="16"/>
                </a:cxn>
                <a:cxn ang="0">
                  <a:pos x="6" y="18"/>
                </a:cxn>
                <a:cxn ang="0">
                  <a:pos x="4" y="21"/>
                </a:cxn>
                <a:cxn ang="0">
                  <a:pos x="2" y="21"/>
                </a:cxn>
                <a:cxn ang="0">
                  <a:pos x="5" y="12"/>
                </a:cxn>
                <a:cxn ang="0">
                  <a:pos x="10" y="5"/>
                </a:cxn>
                <a:cxn ang="0">
                  <a:pos x="15" y="2"/>
                </a:cxn>
                <a:cxn ang="0">
                  <a:pos x="25" y="0"/>
                </a:cxn>
                <a:cxn ang="0">
                  <a:pos x="29" y="0"/>
                </a:cxn>
                <a:cxn ang="0">
                  <a:pos x="32" y="1"/>
                </a:cxn>
                <a:cxn ang="0">
                  <a:pos x="35" y="3"/>
                </a:cxn>
                <a:cxn ang="0">
                  <a:pos x="39" y="6"/>
                </a:cxn>
                <a:cxn ang="0">
                  <a:pos x="43" y="10"/>
                </a:cxn>
                <a:cxn ang="0">
                  <a:pos x="44" y="14"/>
                </a:cxn>
                <a:cxn ang="0">
                  <a:pos x="46" y="20"/>
                </a:cxn>
                <a:cxn ang="0">
                  <a:pos x="44" y="29"/>
                </a:cxn>
                <a:cxn ang="0">
                  <a:pos x="42" y="34"/>
                </a:cxn>
                <a:cxn ang="0">
                  <a:pos x="37" y="42"/>
                </a:cxn>
                <a:cxn ang="0">
                  <a:pos x="29" y="51"/>
                </a:cxn>
                <a:cxn ang="0">
                  <a:pos x="18" y="62"/>
                </a:cxn>
                <a:cxn ang="0">
                  <a:pos x="41" y="62"/>
                </a:cxn>
                <a:cxn ang="0">
                  <a:pos x="43" y="61"/>
                </a:cxn>
                <a:cxn ang="0">
                  <a:pos x="44" y="60"/>
                </a:cxn>
                <a:cxn ang="0">
                  <a:pos x="45" y="58"/>
                </a:cxn>
                <a:cxn ang="0">
                  <a:pos x="47" y="55"/>
                </a:cxn>
                <a:cxn ang="0">
                  <a:pos x="49" y="55"/>
                </a:cxn>
                <a:cxn ang="0">
                  <a:pos x="44" y="77"/>
                </a:cxn>
              </a:cxnLst>
              <a:rect l="0" t="0" r="r" b="b"/>
              <a:pathLst>
                <a:path w="49" h="77">
                  <a:moveTo>
                    <a:pt x="44" y="77"/>
                  </a:moveTo>
                  <a:lnTo>
                    <a:pt x="0" y="77"/>
                  </a:lnTo>
                  <a:lnTo>
                    <a:pt x="0" y="76"/>
                  </a:lnTo>
                  <a:lnTo>
                    <a:pt x="10" y="64"/>
                  </a:lnTo>
                  <a:lnTo>
                    <a:pt x="18" y="55"/>
                  </a:lnTo>
                  <a:lnTo>
                    <a:pt x="24" y="48"/>
                  </a:lnTo>
                  <a:lnTo>
                    <a:pt x="27" y="43"/>
                  </a:lnTo>
                  <a:lnTo>
                    <a:pt x="30" y="34"/>
                  </a:lnTo>
                  <a:lnTo>
                    <a:pt x="31" y="26"/>
                  </a:lnTo>
                  <a:lnTo>
                    <a:pt x="30" y="22"/>
                  </a:lnTo>
                  <a:lnTo>
                    <a:pt x="29" y="20"/>
                  </a:lnTo>
                  <a:lnTo>
                    <a:pt x="27" y="17"/>
                  </a:lnTo>
                  <a:lnTo>
                    <a:pt x="24" y="15"/>
                  </a:lnTo>
                  <a:lnTo>
                    <a:pt x="21" y="14"/>
                  </a:lnTo>
                  <a:lnTo>
                    <a:pt x="13" y="14"/>
                  </a:lnTo>
                  <a:lnTo>
                    <a:pt x="9" y="16"/>
                  </a:lnTo>
                  <a:lnTo>
                    <a:pt x="6" y="18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5" y="12"/>
                  </a:lnTo>
                  <a:lnTo>
                    <a:pt x="10" y="5"/>
                  </a:lnTo>
                  <a:lnTo>
                    <a:pt x="15" y="2"/>
                  </a:lnTo>
                  <a:lnTo>
                    <a:pt x="25" y="0"/>
                  </a:lnTo>
                  <a:lnTo>
                    <a:pt x="29" y="0"/>
                  </a:lnTo>
                  <a:lnTo>
                    <a:pt x="32" y="1"/>
                  </a:lnTo>
                  <a:lnTo>
                    <a:pt x="35" y="3"/>
                  </a:lnTo>
                  <a:lnTo>
                    <a:pt x="39" y="6"/>
                  </a:lnTo>
                  <a:lnTo>
                    <a:pt x="43" y="10"/>
                  </a:lnTo>
                  <a:lnTo>
                    <a:pt x="44" y="14"/>
                  </a:lnTo>
                  <a:lnTo>
                    <a:pt x="46" y="20"/>
                  </a:lnTo>
                  <a:lnTo>
                    <a:pt x="44" y="29"/>
                  </a:lnTo>
                  <a:lnTo>
                    <a:pt x="42" y="34"/>
                  </a:lnTo>
                  <a:lnTo>
                    <a:pt x="37" y="42"/>
                  </a:lnTo>
                  <a:lnTo>
                    <a:pt x="29" y="51"/>
                  </a:lnTo>
                  <a:lnTo>
                    <a:pt x="18" y="62"/>
                  </a:lnTo>
                  <a:lnTo>
                    <a:pt x="41" y="62"/>
                  </a:lnTo>
                  <a:lnTo>
                    <a:pt x="43" y="61"/>
                  </a:lnTo>
                  <a:lnTo>
                    <a:pt x="44" y="60"/>
                  </a:lnTo>
                  <a:lnTo>
                    <a:pt x="45" y="58"/>
                  </a:lnTo>
                  <a:lnTo>
                    <a:pt x="47" y="55"/>
                  </a:lnTo>
                  <a:lnTo>
                    <a:pt x="49" y="55"/>
                  </a:lnTo>
                  <a:lnTo>
                    <a:pt x="44" y="7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4" name="Freeform 122"/>
            <p:cNvSpPr>
              <a:spLocks noEditPoints="1"/>
            </p:cNvSpPr>
            <p:nvPr/>
          </p:nvSpPr>
          <p:spPr bwMode="auto">
            <a:xfrm>
              <a:off x="6289675" y="4697413"/>
              <a:ext cx="74613" cy="122238"/>
            </a:xfrm>
            <a:custGeom>
              <a:avLst/>
              <a:gdLst/>
              <a:ahLst/>
              <a:cxnLst>
                <a:cxn ang="0">
                  <a:pos x="47" y="38"/>
                </a:cxn>
                <a:cxn ang="0">
                  <a:pos x="46" y="49"/>
                </a:cxn>
                <a:cxn ang="0">
                  <a:pos x="44" y="60"/>
                </a:cxn>
                <a:cxn ang="0">
                  <a:pos x="43" y="63"/>
                </a:cxn>
                <a:cxn ang="0">
                  <a:pos x="39" y="69"/>
                </a:cxn>
                <a:cxn ang="0">
                  <a:pos x="35" y="72"/>
                </a:cxn>
                <a:cxn ang="0">
                  <a:pos x="32" y="75"/>
                </a:cxn>
                <a:cxn ang="0">
                  <a:pos x="30" y="76"/>
                </a:cxn>
                <a:cxn ang="0">
                  <a:pos x="28" y="77"/>
                </a:cxn>
                <a:cxn ang="0">
                  <a:pos x="18" y="77"/>
                </a:cxn>
                <a:cxn ang="0">
                  <a:pos x="16" y="76"/>
                </a:cxn>
                <a:cxn ang="0">
                  <a:pos x="13" y="75"/>
                </a:cxn>
                <a:cxn ang="0">
                  <a:pos x="10" y="71"/>
                </a:cxn>
                <a:cxn ang="0">
                  <a:pos x="6" y="66"/>
                </a:cxn>
                <a:cxn ang="0">
                  <a:pos x="2" y="61"/>
                </a:cxn>
                <a:cxn ang="0">
                  <a:pos x="2" y="58"/>
                </a:cxn>
                <a:cxn ang="0">
                  <a:pos x="0" y="39"/>
                </a:cxn>
                <a:cxn ang="0">
                  <a:pos x="1" y="28"/>
                </a:cxn>
                <a:cxn ang="0">
                  <a:pos x="2" y="17"/>
                </a:cxn>
                <a:cxn ang="0">
                  <a:pos x="6" y="9"/>
                </a:cxn>
                <a:cxn ang="0">
                  <a:pos x="8" y="7"/>
                </a:cxn>
                <a:cxn ang="0">
                  <a:pos x="17" y="1"/>
                </a:cxn>
                <a:cxn ang="0">
                  <a:pos x="20" y="0"/>
                </a:cxn>
                <a:cxn ang="0">
                  <a:pos x="27" y="0"/>
                </a:cxn>
                <a:cxn ang="0">
                  <a:pos x="29" y="1"/>
                </a:cxn>
                <a:cxn ang="0">
                  <a:pos x="38" y="7"/>
                </a:cxn>
                <a:cxn ang="0">
                  <a:pos x="40" y="9"/>
                </a:cxn>
                <a:cxn ang="0">
                  <a:pos x="42" y="13"/>
                </a:cxn>
                <a:cxn ang="0">
                  <a:pos x="44" y="16"/>
                </a:cxn>
                <a:cxn ang="0">
                  <a:pos x="46" y="27"/>
                </a:cxn>
                <a:cxn ang="0">
                  <a:pos x="47" y="38"/>
                </a:cxn>
                <a:cxn ang="0">
                  <a:pos x="30" y="38"/>
                </a:cxn>
                <a:cxn ang="0">
                  <a:pos x="30" y="12"/>
                </a:cxn>
                <a:cxn ang="0">
                  <a:pos x="29" y="9"/>
                </a:cxn>
                <a:cxn ang="0">
                  <a:pos x="28" y="6"/>
                </a:cxn>
                <a:cxn ang="0">
                  <a:pos x="27" y="5"/>
                </a:cxn>
                <a:cxn ang="0">
                  <a:pos x="25" y="4"/>
                </a:cxn>
                <a:cxn ang="0">
                  <a:pos x="21" y="4"/>
                </a:cxn>
                <a:cxn ang="0">
                  <a:pos x="19" y="5"/>
                </a:cxn>
                <a:cxn ang="0">
                  <a:pos x="17" y="8"/>
                </a:cxn>
                <a:cxn ang="0">
                  <a:pos x="17" y="11"/>
                </a:cxn>
                <a:cxn ang="0">
                  <a:pos x="16" y="17"/>
                </a:cxn>
                <a:cxn ang="0">
                  <a:pos x="16" y="59"/>
                </a:cxn>
                <a:cxn ang="0">
                  <a:pos x="17" y="66"/>
                </a:cxn>
                <a:cxn ang="0">
                  <a:pos x="17" y="69"/>
                </a:cxn>
                <a:cxn ang="0">
                  <a:pos x="18" y="71"/>
                </a:cxn>
                <a:cxn ang="0">
                  <a:pos x="20" y="73"/>
                </a:cxn>
                <a:cxn ang="0">
                  <a:pos x="22" y="74"/>
                </a:cxn>
                <a:cxn ang="0">
                  <a:pos x="24" y="74"/>
                </a:cxn>
                <a:cxn ang="0">
                  <a:pos x="26" y="73"/>
                </a:cxn>
                <a:cxn ang="0">
                  <a:pos x="29" y="70"/>
                </a:cxn>
                <a:cxn ang="0">
                  <a:pos x="29" y="68"/>
                </a:cxn>
                <a:cxn ang="0">
                  <a:pos x="30" y="65"/>
                </a:cxn>
                <a:cxn ang="0">
                  <a:pos x="30" y="62"/>
                </a:cxn>
                <a:cxn ang="0">
                  <a:pos x="30" y="38"/>
                </a:cxn>
              </a:cxnLst>
              <a:rect l="0" t="0" r="r" b="b"/>
              <a:pathLst>
                <a:path w="47" h="77">
                  <a:moveTo>
                    <a:pt x="47" y="38"/>
                  </a:moveTo>
                  <a:lnTo>
                    <a:pt x="46" y="49"/>
                  </a:lnTo>
                  <a:lnTo>
                    <a:pt x="44" y="60"/>
                  </a:lnTo>
                  <a:lnTo>
                    <a:pt x="43" y="63"/>
                  </a:lnTo>
                  <a:lnTo>
                    <a:pt x="39" y="69"/>
                  </a:lnTo>
                  <a:lnTo>
                    <a:pt x="35" y="72"/>
                  </a:lnTo>
                  <a:lnTo>
                    <a:pt x="32" y="75"/>
                  </a:lnTo>
                  <a:lnTo>
                    <a:pt x="30" y="76"/>
                  </a:lnTo>
                  <a:lnTo>
                    <a:pt x="28" y="77"/>
                  </a:lnTo>
                  <a:lnTo>
                    <a:pt x="18" y="77"/>
                  </a:lnTo>
                  <a:lnTo>
                    <a:pt x="16" y="76"/>
                  </a:lnTo>
                  <a:lnTo>
                    <a:pt x="13" y="75"/>
                  </a:lnTo>
                  <a:lnTo>
                    <a:pt x="10" y="71"/>
                  </a:lnTo>
                  <a:lnTo>
                    <a:pt x="6" y="66"/>
                  </a:lnTo>
                  <a:lnTo>
                    <a:pt x="2" y="61"/>
                  </a:lnTo>
                  <a:lnTo>
                    <a:pt x="2" y="58"/>
                  </a:lnTo>
                  <a:lnTo>
                    <a:pt x="0" y="39"/>
                  </a:lnTo>
                  <a:lnTo>
                    <a:pt x="1" y="28"/>
                  </a:lnTo>
                  <a:lnTo>
                    <a:pt x="2" y="17"/>
                  </a:lnTo>
                  <a:lnTo>
                    <a:pt x="6" y="9"/>
                  </a:lnTo>
                  <a:lnTo>
                    <a:pt x="8" y="7"/>
                  </a:lnTo>
                  <a:lnTo>
                    <a:pt x="17" y="1"/>
                  </a:lnTo>
                  <a:lnTo>
                    <a:pt x="20" y="0"/>
                  </a:lnTo>
                  <a:lnTo>
                    <a:pt x="27" y="0"/>
                  </a:lnTo>
                  <a:lnTo>
                    <a:pt x="29" y="1"/>
                  </a:lnTo>
                  <a:lnTo>
                    <a:pt x="38" y="7"/>
                  </a:lnTo>
                  <a:lnTo>
                    <a:pt x="40" y="9"/>
                  </a:lnTo>
                  <a:lnTo>
                    <a:pt x="42" y="13"/>
                  </a:lnTo>
                  <a:lnTo>
                    <a:pt x="44" y="16"/>
                  </a:lnTo>
                  <a:lnTo>
                    <a:pt x="46" y="27"/>
                  </a:lnTo>
                  <a:lnTo>
                    <a:pt x="47" y="38"/>
                  </a:lnTo>
                  <a:close/>
                  <a:moveTo>
                    <a:pt x="30" y="38"/>
                  </a:moveTo>
                  <a:lnTo>
                    <a:pt x="30" y="12"/>
                  </a:lnTo>
                  <a:lnTo>
                    <a:pt x="29" y="9"/>
                  </a:lnTo>
                  <a:lnTo>
                    <a:pt x="28" y="6"/>
                  </a:lnTo>
                  <a:lnTo>
                    <a:pt x="27" y="5"/>
                  </a:lnTo>
                  <a:lnTo>
                    <a:pt x="25" y="4"/>
                  </a:lnTo>
                  <a:lnTo>
                    <a:pt x="21" y="4"/>
                  </a:lnTo>
                  <a:lnTo>
                    <a:pt x="19" y="5"/>
                  </a:lnTo>
                  <a:lnTo>
                    <a:pt x="17" y="8"/>
                  </a:lnTo>
                  <a:lnTo>
                    <a:pt x="17" y="11"/>
                  </a:lnTo>
                  <a:lnTo>
                    <a:pt x="16" y="17"/>
                  </a:lnTo>
                  <a:lnTo>
                    <a:pt x="16" y="59"/>
                  </a:lnTo>
                  <a:lnTo>
                    <a:pt x="17" y="66"/>
                  </a:lnTo>
                  <a:lnTo>
                    <a:pt x="17" y="69"/>
                  </a:lnTo>
                  <a:lnTo>
                    <a:pt x="18" y="71"/>
                  </a:lnTo>
                  <a:lnTo>
                    <a:pt x="20" y="73"/>
                  </a:lnTo>
                  <a:lnTo>
                    <a:pt x="22" y="74"/>
                  </a:lnTo>
                  <a:lnTo>
                    <a:pt x="24" y="74"/>
                  </a:lnTo>
                  <a:lnTo>
                    <a:pt x="26" y="73"/>
                  </a:lnTo>
                  <a:lnTo>
                    <a:pt x="29" y="70"/>
                  </a:lnTo>
                  <a:lnTo>
                    <a:pt x="29" y="68"/>
                  </a:lnTo>
                  <a:lnTo>
                    <a:pt x="30" y="65"/>
                  </a:lnTo>
                  <a:lnTo>
                    <a:pt x="30" y="62"/>
                  </a:lnTo>
                  <a:lnTo>
                    <a:pt x="30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5" name="Freeform 123"/>
            <p:cNvSpPr>
              <a:spLocks noEditPoints="1"/>
            </p:cNvSpPr>
            <p:nvPr/>
          </p:nvSpPr>
          <p:spPr bwMode="auto">
            <a:xfrm>
              <a:off x="6156325" y="4230688"/>
              <a:ext cx="74613" cy="123825"/>
            </a:xfrm>
            <a:custGeom>
              <a:avLst/>
              <a:gdLst/>
              <a:ahLst/>
              <a:cxnLst>
                <a:cxn ang="0">
                  <a:pos x="47" y="39"/>
                </a:cxn>
                <a:cxn ang="0">
                  <a:pos x="46" y="50"/>
                </a:cxn>
                <a:cxn ang="0">
                  <a:pos x="44" y="60"/>
                </a:cxn>
                <a:cxn ang="0">
                  <a:pos x="43" y="64"/>
                </a:cxn>
                <a:cxn ang="0">
                  <a:pos x="39" y="70"/>
                </a:cxn>
                <a:cxn ang="0">
                  <a:pos x="35" y="73"/>
                </a:cxn>
                <a:cxn ang="0">
                  <a:pos x="33" y="76"/>
                </a:cxn>
                <a:cxn ang="0">
                  <a:pos x="31" y="77"/>
                </a:cxn>
                <a:cxn ang="0">
                  <a:pos x="28" y="78"/>
                </a:cxn>
                <a:cxn ang="0">
                  <a:pos x="18" y="78"/>
                </a:cxn>
                <a:cxn ang="0">
                  <a:pos x="16" y="77"/>
                </a:cxn>
                <a:cxn ang="0">
                  <a:pos x="13" y="76"/>
                </a:cxn>
                <a:cxn ang="0">
                  <a:pos x="10" y="72"/>
                </a:cxn>
                <a:cxn ang="0">
                  <a:pos x="7" y="67"/>
                </a:cxn>
                <a:cxn ang="0">
                  <a:pos x="3" y="61"/>
                </a:cxn>
                <a:cxn ang="0">
                  <a:pos x="2" y="58"/>
                </a:cxn>
                <a:cxn ang="0">
                  <a:pos x="0" y="40"/>
                </a:cxn>
                <a:cxn ang="0">
                  <a:pos x="1" y="28"/>
                </a:cxn>
                <a:cxn ang="0">
                  <a:pos x="3" y="18"/>
                </a:cxn>
                <a:cxn ang="0">
                  <a:pos x="7" y="10"/>
                </a:cxn>
                <a:cxn ang="0">
                  <a:pos x="8" y="7"/>
                </a:cxn>
                <a:cxn ang="0">
                  <a:pos x="17" y="1"/>
                </a:cxn>
                <a:cxn ang="0">
                  <a:pos x="20" y="0"/>
                </a:cxn>
                <a:cxn ang="0">
                  <a:pos x="27" y="0"/>
                </a:cxn>
                <a:cxn ang="0">
                  <a:pos x="30" y="1"/>
                </a:cxn>
                <a:cxn ang="0">
                  <a:pos x="38" y="7"/>
                </a:cxn>
                <a:cxn ang="0">
                  <a:pos x="40" y="10"/>
                </a:cxn>
                <a:cxn ang="0">
                  <a:pos x="42" y="14"/>
                </a:cxn>
                <a:cxn ang="0">
                  <a:pos x="44" y="17"/>
                </a:cxn>
                <a:cxn ang="0">
                  <a:pos x="46" y="27"/>
                </a:cxn>
                <a:cxn ang="0">
                  <a:pos x="47" y="39"/>
                </a:cxn>
                <a:cxn ang="0">
                  <a:pos x="31" y="39"/>
                </a:cxn>
                <a:cxn ang="0">
                  <a:pos x="31" y="13"/>
                </a:cxn>
                <a:cxn ang="0">
                  <a:pos x="30" y="10"/>
                </a:cxn>
                <a:cxn ang="0">
                  <a:pos x="28" y="6"/>
                </a:cxn>
                <a:cxn ang="0">
                  <a:pos x="27" y="5"/>
                </a:cxn>
                <a:cxn ang="0">
                  <a:pos x="25" y="4"/>
                </a:cxn>
                <a:cxn ang="0">
                  <a:pos x="21" y="4"/>
                </a:cxn>
                <a:cxn ang="0">
                  <a:pos x="19" y="5"/>
                </a:cxn>
                <a:cxn ang="0">
                  <a:pos x="17" y="9"/>
                </a:cxn>
                <a:cxn ang="0">
                  <a:pos x="17" y="12"/>
                </a:cxn>
                <a:cxn ang="0">
                  <a:pos x="16" y="18"/>
                </a:cxn>
                <a:cxn ang="0">
                  <a:pos x="16" y="59"/>
                </a:cxn>
                <a:cxn ang="0">
                  <a:pos x="17" y="67"/>
                </a:cxn>
                <a:cxn ang="0">
                  <a:pos x="17" y="70"/>
                </a:cxn>
                <a:cxn ang="0">
                  <a:pos x="18" y="72"/>
                </a:cxn>
                <a:cxn ang="0">
                  <a:pos x="20" y="74"/>
                </a:cxn>
                <a:cxn ang="0">
                  <a:pos x="22" y="75"/>
                </a:cxn>
                <a:cxn ang="0">
                  <a:pos x="24" y="75"/>
                </a:cxn>
                <a:cxn ang="0">
                  <a:pos x="26" y="74"/>
                </a:cxn>
                <a:cxn ang="0">
                  <a:pos x="29" y="71"/>
                </a:cxn>
                <a:cxn ang="0">
                  <a:pos x="30" y="69"/>
                </a:cxn>
                <a:cxn ang="0">
                  <a:pos x="31" y="66"/>
                </a:cxn>
                <a:cxn ang="0">
                  <a:pos x="31" y="62"/>
                </a:cxn>
                <a:cxn ang="0">
                  <a:pos x="31" y="39"/>
                </a:cxn>
              </a:cxnLst>
              <a:rect l="0" t="0" r="r" b="b"/>
              <a:pathLst>
                <a:path w="47" h="78">
                  <a:moveTo>
                    <a:pt x="47" y="39"/>
                  </a:moveTo>
                  <a:lnTo>
                    <a:pt x="46" y="50"/>
                  </a:lnTo>
                  <a:lnTo>
                    <a:pt x="44" y="60"/>
                  </a:lnTo>
                  <a:lnTo>
                    <a:pt x="43" y="64"/>
                  </a:lnTo>
                  <a:lnTo>
                    <a:pt x="39" y="70"/>
                  </a:lnTo>
                  <a:lnTo>
                    <a:pt x="35" y="73"/>
                  </a:lnTo>
                  <a:lnTo>
                    <a:pt x="33" y="76"/>
                  </a:lnTo>
                  <a:lnTo>
                    <a:pt x="31" y="77"/>
                  </a:lnTo>
                  <a:lnTo>
                    <a:pt x="28" y="78"/>
                  </a:lnTo>
                  <a:lnTo>
                    <a:pt x="18" y="78"/>
                  </a:lnTo>
                  <a:lnTo>
                    <a:pt x="16" y="77"/>
                  </a:lnTo>
                  <a:lnTo>
                    <a:pt x="13" y="76"/>
                  </a:lnTo>
                  <a:lnTo>
                    <a:pt x="10" y="72"/>
                  </a:lnTo>
                  <a:lnTo>
                    <a:pt x="7" y="67"/>
                  </a:lnTo>
                  <a:lnTo>
                    <a:pt x="3" y="61"/>
                  </a:lnTo>
                  <a:lnTo>
                    <a:pt x="2" y="58"/>
                  </a:lnTo>
                  <a:lnTo>
                    <a:pt x="0" y="40"/>
                  </a:lnTo>
                  <a:lnTo>
                    <a:pt x="1" y="28"/>
                  </a:lnTo>
                  <a:lnTo>
                    <a:pt x="3" y="18"/>
                  </a:lnTo>
                  <a:lnTo>
                    <a:pt x="7" y="10"/>
                  </a:lnTo>
                  <a:lnTo>
                    <a:pt x="8" y="7"/>
                  </a:lnTo>
                  <a:lnTo>
                    <a:pt x="17" y="1"/>
                  </a:lnTo>
                  <a:lnTo>
                    <a:pt x="20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8" y="7"/>
                  </a:lnTo>
                  <a:lnTo>
                    <a:pt x="40" y="10"/>
                  </a:lnTo>
                  <a:lnTo>
                    <a:pt x="42" y="14"/>
                  </a:lnTo>
                  <a:lnTo>
                    <a:pt x="44" y="17"/>
                  </a:lnTo>
                  <a:lnTo>
                    <a:pt x="46" y="27"/>
                  </a:lnTo>
                  <a:lnTo>
                    <a:pt x="47" y="39"/>
                  </a:lnTo>
                  <a:close/>
                  <a:moveTo>
                    <a:pt x="31" y="39"/>
                  </a:moveTo>
                  <a:lnTo>
                    <a:pt x="31" y="13"/>
                  </a:lnTo>
                  <a:lnTo>
                    <a:pt x="30" y="10"/>
                  </a:lnTo>
                  <a:lnTo>
                    <a:pt x="28" y="6"/>
                  </a:lnTo>
                  <a:lnTo>
                    <a:pt x="27" y="5"/>
                  </a:lnTo>
                  <a:lnTo>
                    <a:pt x="25" y="4"/>
                  </a:lnTo>
                  <a:lnTo>
                    <a:pt x="21" y="4"/>
                  </a:lnTo>
                  <a:lnTo>
                    <a:pt x="19" y="5"/>
                  </a:lnTo>
                  <a:lnTo>
                    <a:pt x="17" y="9"/>
                  </a:lnTo>
                  <a:lnTo>
                    <a:pt x="17" y="12"/>
                  </a:lnTo>
                  <a:lnTo>
                    <a:pt x="16" y="18"/>
                  </a:lnTo>
                  <a:lnTo>
                    <a:pt x="16" y="59"/>
                  </a:lnTo>
                  <a:lnTo>
                    <a:pt x="17" y="67"/>
                  </a:lnTo>
                  <a:lnTo>
                    <a:pt x="17" y="70"/>
                  </a:lnTo>
                  <a:lnTo>
                    <a:pt x="18" y="72"/>
                  </a:lnTo>
                  <a:lnTo>
                    <a:pt x="20" y="74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4"/>
                  </a:lnTo>
                  <a:lnTo>
                    <a:pt x="29" y="71"/>
                  </a:lnTo>
                  <a:lnTo>
                    <a:pt x="30" y="69"/>
                  </a:lnTo>
                  <a:lnTo>
                    <a:pt x="31" y="66"/>
                  </a:lnTo>
                  <a:lnTo>
                    <a:pt x="31" y="62"/>
                  </a:lnTo>
                  <a:lnTo>
                    <a:pt x="31" y="3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6" name="Freeform 124"/>
            <p:cNvSpPr>
              <a:spLocks/>
            </p:cNvSpPr>
            <p:nvPr/>
          </p:nvSpPr>
          <p:spPr bwMode="auto">
            <a:xfrm>
              <a:off x="6246812" y="4325938"/>
              <a:ext cx="26988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0" y="0"/>
                </a:cxn>
                <a:cxn ang="0">
                  <a:pos x="12" y="1"/>
                </a:cxn>
                <a:cxn ang="0">
                  <a:pos x="15" y="2"/>
                </a:cxn>
                <a:cxn ang="0">
                  <a:pos x="17" y="6"/>
                </a:cxn>
                <a:cxn ang="0">
                  <a:pos x="17" y="12"/>
                </a:cxn>
                <a:cxn ang="0">
                  <a:pos x="15" y="16"/>
                </a:cxn>
                <a:cxn ang="0">
                  <a:pos x="13" y="17"/>
                </a:cxn>
                <a:cxn ang="0">
                  <a:pos x="12" y="18"/>
                </a:cxn>
                <a:cxn ang="0">
                  <a:pos x="5" y="18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7"/>
                </a:cxn>
                <a:cxn ang="0">
                  <a:pos x="1" y="5"/>
                </a:cxn>
                <a:cxn ang="0">
                  <a:pos x="2" y="2"/>
                </a:cxn>
                <a:cxn ang="0">
                  <a:pos x="5" y="0"/>
                </a:cxn>
                <a:cxn ang="0">
                  <a:pos x="8" y="0"/>
                </a:cxn>
              </a:cxnLst>
              <a:rect l="0" t="0" r="r" b="b"/>
              <a:pathLst>
                <a:path w="17" h="18">
                  <a:moveTo>
                    <a:pt x="8" y="0"/>
                  </a:moveTo>
                  <a:lnTo>
                    <a:pt x="10" y="0"/>
                  </a:lnTo>
                  <a:lnTo>
                    <a:pt x="12" y="1"/>
                  </a:lnTo>
                  <a:lnTo>
                    <a:pt x="15" y="2"/>
                  </a:lnTo>
                  <a:lnTo>
                    <a:pt x="17" y="6"/>
                  </a:lnTo>
                  <a:lnTo>
                    <a:pt x="17" y="12"/>
                  </a:lnTo>
                  <a:lnTo>
                    <a:pt x="15" y="16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5" y="18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0" y="7"/>
                  </a:lnTo>
                  <a:lnTo>
                    <a:pt x="1" y="5"/>
                  </a:lnTo>
                  <a:lnTo>
                    <a:pt x="2" y="2"/>
                  </a:lnTo>
                  <a:lnTo>
                    <a:pt x="5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7" name="Freeform 125"/>
            <p:cNvSpPr>
              <a:spLocks/>
            </p:cNvSpPr>
            <p:nvPr/>
          </p:nvSpPr>
          <p:spPr bwMode="auto">
            <a:xfrm>
              <a:off x="6286500" y="4230688"/>
              <a:ext cx="76200" cy="122238"/>
            </a:xfrm>
            <a:custGeom>
              <a:avLst/>
              <a:gdLst/>
              <a:ahLst/>
              <a:cxnLst>
                <a:cxn ang="0">
                  <a:pos x="44" y="77"/>
                </a:cxn>
                <a:cxn ang="0">
                  <a:pos x="0" y="77"/>
                </a:cxn>
                <a:cxn ang="0">
                  <a:pos x="0" y="76"/>
                </a:cxn>
                <a:cxn ang="0">
                  <a:pos x="9" y="64"/>
                </a:cxn>
                <a:cxn ang="0">
                  <a:pos x="17" y="55"/>
                </a:cxn>
                <a:cxn ang="0">
                  <a:pos x="23" y="48"/>
                </a:cxn>
                <a:cxn ang="0">
                  <a:pos x="26" y="43"/>
                </a:cxn>
                <a:cxn ang="0">
                  <a:pos x="29" y="34"/>
                </a:cxn>
                <a:cxn ang="0">
                  <a:pos x="30" y="26"/>
                </a:cxn>
                <a:cxn ang="0">
                  <a:pos x="30" y="23"/>
                </a:cxn>
                <a:cxn ang="0">
                  <a:pos x="26" y="17"/>
                </a:cxn>
                <a:cxn ang="0">
                  <a:pos x="23" y="15"/>
                </a:cxn>
                <a:cxn ang="0">
                  <a:pos x="20" y="14"/>
                </a:cxn>
                <a:cxn ang="0">
                  <a:pos x="13" y="14"/>
                </a:cxn>
                <a:cxn ang="0">
                  <a:pos x="5" y="18"/>
                </a:cxn>
                <a:cxn ang="0">
                  <a:pos x="3" y="22"/>
                </a:cxn>
                <a:cxn ang="0">
                  <a:pos x="1" y="22"/>
                </a:cxn>
                <a:cxn ang="0">
                  <a:pos x="4" y="12"/>
                </a:cxn>
                <a:cxn ang="0">
                  <a:pos x="9" y="5"/>
                </a:cxn>
                <a:cxn ang="0">
                  <a:pos x="14" y="2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31" y="1"/>
                </a:cxn>
                <a:cxn ang="0">
                  <a:pos x="40" y="7"/>
                </a:cxn>
                <a:cxn ang="0">
                  <a:pos x="42" y="10"/>
                </a:cxn>
                <a:cxn ang="0">
                  <a:pos x="43" y="14"/>
                </a:cxn>
                <a:cxn ang="0">
                  <a:pos x="45" y="20"/>
                </a:cxn>
                <a:cxn ang="0">
                  <a:pos x="43" y="29"/>
                </a:cxn>
                <a:cxn ang="0">
                  <a:pos x="41" y="34"/>
                </a:cxn>
                <a:cxn ang="0">
                  <a:pos x="36" y="42"/>
                </a:cxn>
                <a:cxn ang="0">
                  <a:pos x="28" y="52"/>
                </a:cxn>
                <a:cxn ang="0">
                  <a:pos x="17" y="62"/>
                </a:cxn>
                <a:cxn ang="0">
                  <a:pos x="40" y="62"/>
                </a:cxn>
                <a:cxn ang="0">
                  <a:pos x="44" y="60"/>
                </a:cxn>
                <a:cxn ang="0">
                  <a:pos x="44" y="59"/>
                </a:cxn>
                <a:cxn ang="0">
                  <a:pos x="46" y="55"/>
                </a:cxn>
                <a:cxn ang="0">
                  <a:pos x="48" y="55"/>
                </a:cxn>
                <a:cxn ang="0">
                  <a:pos x="44" y="77"/>
                </a:cxn>
              </a:cxnLst>
              <a:rect l="0" t="0" r="r" b="b"/>
              <a:pathLst>
                <a:path w="48" h="77">
                  <a:moveTo>
                    <a:pt x="44" y="77"/>
                  </a:moveTo>
                  <a:lnTo>
                    <a:pt x="0" y="77"/>
                  </a:lnTo>
                  <a:lnTo>
                    <a:pt x="0" y="76"/>
                  </a:lnTo>
                  <a:lnTo>
                    <a:pt x="9" y="64"/>
                  </a:lnTo>
                  <a:lnTo>
                    <a:pt x="17" y="55"/>
                  </a:lnTo>
                  <a:lnTo>
                    <a:pt x="23" y="48"/>
                  </a:lnTo>
                  <a:lnTo>
                    <a:pt x="26" y="43"/>
                  </a:lnTo>
                  <a:lnTo>
                    <a:pt x="29" y="34"/>
                  </a:lnTo>
                  <a:lnTo>
                    <a:pt x="30" y="26"/>
                  </a:lnTo>
                  <a:lnTo>
                    <a:pt x="30" y="23"/>
                  </a:lnTo>
                  <a:lnTo>
                    <a:pt x="26" y="17"/>
                  </a:lnTo>
                  <a:lnTo>
                    <a:pt x="23" y="15"/>
                  </a:lnTo>
                  <a:lnTo>
                    <a:pt x="20" y="14"/>
                  </a:lnTo>
                  <a:lnTo>
                    <a:pt x="13" y="14"/>
                  </a:lnTo>
                  <a:lnTo>
                    <a:pt x="5" y="18"/>
                  </a:lnTo>
                  <a:lnTo>
                    <a:pt x="3" y="22"/>
                  </a:lnTo>
                  <a:lnTo>
                    <a:pt x="1" y="22"/>
                  </a:lnTo>
                  <a:lnTo>
                    <a:pt x="4" y="12"/>
                  </a:lnTo>
                  <a:lnTo>
                    <a:pt x="9" y="5"/>
                  </a:lnTo>
                  <a:lnTo>
                    <a:pt x="14" y="2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1" y="1"/>
                  </a:lnTo>
                  <a:lnTo>
                    <a:pt x="40" y="7"/>
                  </a:lnTo>
                  <a:lnTo>
                    <a:pt x="42" y="10"/>
                  </a:lnTo>
                  <a:lnTo>
                    <a:pt x="43" y="14"/>
                  </a:lnTo>
                  <a:lnTo>
                    <a:pt x="45" y="20"/>
                  </a:lnTo>
                  <a:lnTo>
                    <a:pt x="43" y="29"/>
                  </a:lnTo>
                  <a:lnTo>
                    <a:pt x="41" y="34"/>
                  </a:lnTo>
                  <a:lnTo>
                    <a:pt x="36" y="42"/>
                  </a:lnTo>
                  <a:lnTo>
                    <a:pt x="28" y="52"/>
                  </a:lnTo>
                  <a:lnTo>
                    <a:pt x="17" y="62"/>
                  </a:lnTo>
                  <a:lnTo>
                    <a:pt x="40" y="62"/>
                  </a:lnTo>
                  <a:lnTo>
                    <a:pt x="44" y="60"/>
                  </a:lnTo>
                  <a:lnTo>
                    <a:pt x="44" y="59"/>
                  </a:lnTo>
                  <a:lnTo>
                    <a:pt x="46" y="55"/>
                  </a:lnTo>
                  <a:lnTo>
                    <a:pt x="48" y="55"/>
                  </a:lnTo>
                  <a:lnTo>
                    <a:pt x="44" y="7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8" name="Line 126"/>
            <p:cNvSpPr>
              <a:spLocks noChangeShapeType="1"/>
            </p:cNvSpPr>
            <p:nvPr/>
          </p:nvSpPr>
          <p:spPr bwMode="auto">
            <a:xfrm>
              <a:off x="6413500" y="6032500"/>
              <a:ext cx="2068513" cy="1588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9" name="Line 127"/>
            <p:cNvSpPr>
              <a:spLocks noChangeShapeType="1"/>
            </p:cNvSpPr>
            <p:nvPr/>
          </p:nvSpPr>
          <p:spPr bwMode="auto">
            <a:xfrm>
              <a:off x="6413500" y="5972175"/>
              <a:ext cx="1588" cy="61913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70" name="Line 128"/>
            <p:cNvSpPr>
              <a:spLocks noChangeShapeType="1"/>
            </p:cNvSpPr>
            <p:nvPr/>
          </p:nvSpPr>
          <p:spPr bwMode="auto">
            <a:xfrm>
              <a:off x="6669087" y="6002338"/>
              <a:ext cx="1588" cy="30163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71" name="Line 129"/>
            <p:cNvSpPr>
              <a:spLocks noChangeShapeType="1"/>
            </p:cNvSpPr>
            <p:nvPr/>
          </p:nvSpPr>
          <p:spPr bwMode="auto">
            <a:xfrm>
              <a:off x="6927850" y="5972175"/>
              <a:ext cx="1588" cy="61913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72" name="Line 130"/>
            <p:cNvSpPr>
              <a:spLocks noChangeShapeType="1"/>
            </p:cNvSpPr>
            <p:nvPr/>
          </p:nvSpPr>
          <p:spPr bwMode="auto">
            <a:xfrm>
              <a:off x="7188200" y="6002338"/>
              <a:ext cx="1588" cy="30163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73" name="Line 131"/>
            <p:cNvSpPr>
              <a:spLocks noChangeShapeType="1"/>
            </p:cNvSpPr>
            <p:nvPr/>
          </p:nvSpPr>
          <p:spPr bwMode="auto">
            <a:xfrm>
              <a:off x="7446962" y="5972175"/>
              <a:ext cx="1588" cy="61913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74" name="Line 132"/>
            <p:cNvSpPr>
              <a:spLocks noChangeShapeType="1"/>
            </p:cNvSpPr>
            <p:nvPr/>
          </p:nvSpPr>
          <p:spPr bwMode="auto">
            <a:xfrm>
              <a:off x="7705725" y="6002338"/>
              <a:ext cx="1588" cy="30163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75" name="Line 133"/>
            <p:cNvSpPr>
              <a:spLocks noChangeShapeType="1"/>
            </p:cNvSpPr>
            <p:nvPr/>
          </p:nvSpPr>
          <p:spPr bwMode="auto">
            <a:xfrm>
              <a:off x="7964487" y="5972175"/>
              <a:ext cx="1588" cy="61913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76" name="Line 134"/>
            <p:cNvSpPr>
              <a:spLocks noChangeShapeType="1"/>
            </p:cNvSpPr>
            <p:nvPr/>
          </p:nvSpPr>
          <p:spPr bwMode="auto">
            <a:xfrm>
              <a:off x="8223250" y="6002338"/>
              <a:ext cx="1588" cy="30163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77" name="Line 135"/>
            <p:cNvSpPr>
              <a:spLocks noChangeShapeType="1"/>
            </p:cNvSpPr>
            <p:nvPr/>
          </p:nvSpPr>
          <p:spPr bwMode="auto">
            <a:xfrm>
              <a:off x="8482012" y="5972175"/>
              <a:ext cx="1588" cy="61913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78" name="Freeform 136"/>
            <p:cNvSpPr>
              <a:spLocks noEditPoints="1"/>
            </p:cNvSpPr>
            <p:nvPr/>
          </p:nvSpPr>
          <p:spPr bwMode="auto">
            <a:xfrm>
              <a:off x="6375400" y="6073775"/>
              <a:ext cx="74613" cy="122238"/>
            </a:xfrm>
            <a:custGeom>
              <a:avLst/>
              <a:gdLst/>
              <a:ahLst/>
              <a:cxnLst>
                <a:cxn ang="0">
                  <a:pos x="47" y="38"/>
                </a:cxn>
                <a:cxn ang="0">
                  <a:pos x="46" y="49"/>
                </a:cxn>
                <a:cxn ang="0">
                  <a:pos x="44" y="59"/>
                </a:cxn>
                <a:cxn ang="0">
                  <a:pos x="43" y="63"/>
                </a:cxn>
                <a:cxn ang="0">
                  <a:pos x="39" y="69"/>
                </a:cxn>
                <a:cxn ang="0">
                  <a:pos x="35" y="72"/>
                </a:cxn>
                <a:cxn ang="0">
                  <a:pos x="32" y="75"/>
                </a:cxn>
                <a:cxn ang="0">
                  <a:pos x="30" y="76"/>
                </a:cxn>
                <a:cxn ang="0">
                  <a:pos x="27" y="77"/>
                </a:cxn>
                <a:cxn ang="0">
                  <a:pos x="18" y="77"/>
                </a:cxn>
                <a:cxn ang="0">
                  <a:pos x="16" y="76"/>
                </a:cxn>
                <a:cxn ang="0">
                  <a:pos x="13" y="75"/>
                </a:cxn>
                <a:cxn ang="0">
                  <a:pos x="10" y="71"/>
                </a:cxn>
                <a:cxn ang="0">
                  <a:pos x="6" y="66"/>
                </a:cxn>
                <a:cxn ang="0">
                  <a:pos x="2" y="60"/>
                </a:cxn>
                <a:cxn ang="0">
                  <a:pos x="1" y="57"/>
                </a:cxn>
                <a:cxn ang="0">
                  <a:pos x="0" y="39"/>
                </a:cxn>
                <a:cxn ang="0">
                  <a:pos x="1" y="28"/>
                </a:cxn>
                <a:cxn ang="0">
                  <a:pos x="2" y="17"/>
                </a:cxn>
                <a:cxn ang="0">
                  <a:pos x="6" y="9"/>
                </a:cxn>
                <a:cxn ang="0">
                  <a:pos x="8" y="6"/>
                </a:cxn>
                <a:cxn ang="0">
                  <a:pos x="17" y="1"/>
                </a:cxn>
                <a:cxn ang="0">
                  <a:pos x="20" y="0"/>
                </a:cxn>
                <a:cxn ang="0">
                  <a:pos x="27" y="0"/>
                </a:cxn>
                <a:cxn ang="0">
                  <a:pos x="29" y="1"/>
                </a:cxn>
                <a:cxn ang="0">
                  <a:pos x="38" y="6"/>
                </a:cxn>
                <a:cxn ang="0">
                  <a:pos x="40" y="9"/>
                </a:cxn>
                <a:cxn ang="0">
                  <a:pos x="42" y="13"/>
                </a:cxn>
                <a:cxn ang="0">
                  <a:pos x="44" y="16"/>
                </a:cxn>
                <a:cxn ang="0">
                  <a:pos x="46" y="27"/>
                </a:cxn>
                <a:cxn ang="0">
                  <a:pos x="47" y="38"/>
                </a:cxn>
                <a:cxn ang="0">
                  <a:pos x="30" y="38"/>
                </a:cxn>
                <a:cxn ang="0">
                  <a:pos x="30" y="12"/>
                </a:cxn>
                <a:cxn ang="0">
                  <a:pos x="29" y="9"/>
                </a:cxn>
                <a:cxn ang="0">
                  <a:pos x="27" y="5"/>
                </a:cxn>
                <a:cxn ang="0">
                  <a:pos x="27" y="4"/>
                </a:cxn>
                <a:cxn ang="0">
                  <a:pos x="25" y="3"/>
                </a:cxn>
                <a:cxn ang="0">
                  <a:pos x="21" y="3"/>
                </a:cxn>
                <a:cxn ang="0">
                  <a:pos x="19" y="4"/>
                </a:cxn>
                <a:cxn ang="0">
                  <a:pos x="17" y="8"/>
                </a:cxn>
                <a:cxn ang="0">
                  <a:pos x="17" y="11"/>
                </a:cxn>
                <a:cxn ang="0">
                  <a:pos x="16" y="17"/>
                </a:cxn>
                <a:cxn ang="0">
                  <a:pos x="16" y="58"/>
                </a:cxn>
                <a:cxn ang="0">
                  <a:pos x="17" y="66"/>
                </a:cxn>
                <a:cxn ang="0">
                  <a:pos x="17" y="69"/>
                </a:cxn>
                <a:cxn ang="0">
                  <a:pos x="18" y="71"/>
                </a:cxn>
                <a:cxn ang="0">
                  <a:pos x="20" y="73"/>
                </a:cxn>
                <a:cxn ang="0">
                  <a:pos x="22" y="74"/>
                </a:cxn>
                <a:cxn ang="0">
                  <a:pos x="24" y="74"/>
                </a:cxn>
                <a:cxn ang="0">
                  <a:pos x="26" y="73"/>
                </a:cxn>
                <a:cxn ang="0">
                  <a:pos x="28" y="70"/>
                </a:cxn>
                <a:cxn ang="0">
                  <a:pos x="29" y="68"/>
                </a:cxn>
                <a:cxn ang="0">
                  <a:pos x="30" y="65"/>
                </a:cxn>
                <a:cxn ang="0">
                  <a:pos x="30" y="61"/>
                </a:cxn>
                <a:cxn ang="0">
                  <a:pos x="30" y="38"/>
                </a:cxn>
              </a:cxnLst>
              <a:rect l="0" t="0" r="r" b="b"/>
              <a:pathLst>
                <a:path w="47" h="77">
                  <a:moveTo>
                    <a:pt x="47" y="38"/>
                  </a:moveTo>
                  <a:lnTo>
                    <a:pt x="46" y="49"/>
                  </a:lnTo>
                  <a:lnTo>
                    <a:pt x="44" y="59"/>
                  </a:lnTo>
                  <a:lnTo>
                    <a:pt x="43" y="63"/>
                  </a:lnTo>
                  <a:lnTo>
                    <a:pt x="39" y="69"/>
                  </a:lnTo>
                  <a:lnTo>
                    <a:pt x="35" y="72"/>
                  </a:lnTo>
                  <a:lnTo>
                    <a:pt x="32" y="75"/>
                  </a:lnTo>
                  <a:lnTo>
                    <a:pt x="30" y="76"/>
                  </a:lnTo>
                  <a:lnTo>
                    <a:pt x="27" y="77"/>
                  </a:lnTo>
                  <a:lnTo>
                    <a:pt x="18" y="77"/>
                  </a:lnTo>
                  <a:lnTo>
                    <a:pt x="16" y="76"/>
                  </a:lnTo>
                  <a:lnTo>
                    <a:pt x="13" y="75"/>
                  </a:lnTo>
                  <a:lnTo>
                    <a:pt x="10" y="71"/>
                  </a:lnTo>
                  <a:lnTo>
                    <a:pt x="6" y="66"/>
                  </a:lnTo>
                  <a:lnTo>
                    <a:pt x="2" y="60"/>
                  </a:lnTo>
                  <a:lnTo>
                    <a:pt x="1" y="57"/>
                  </a:lnTo>
                  <a:lnTo>
                    <a:pt x="0" y="39"/>
                  </a:lnTo>
                  <a:lnTo>
                    <a:pt x="1" y="28"/>
                  </a:lnTo>
                  <a:lnTo>
                    <a:pt x="2" y="17"/>
                  </a:lnTo>
                  <a:lnTo>
                    <a:pt x="6" y="9"/>
                  </a:lnTo>
                  <a:lnTo>
                    <a:pt x="8" y="6"/>
                  </a:lnTo>
                  <a:lnTo>
                    <a:pt x="17" y="1"/>
                  </a:lnTo>
                  <a:lnTo>
                    <a:pt x="20" y="0"/>
                  </a:lnTo>
                  <a:lnTo>
                    <a:pt x="27" y="0"/>
                  </a:lnTo>
                  <a:lnTo>
                    <a:pt x="29" y="1"/>
                  </a:lnTo>
                  <a:lnTo>
                    <a:pt x="38" y="6"/>
                  </a:lnTo>
                  <a:lnTo>
                    <a:pt x="40" y="9"/>
                  </a:lnTo>
                  <a:lnTo>
                    <a:pt x="42" y="13"/>
                  </a:lnTo>
                  <a:lnTo>
                    <a:pt x="44" y="16"/>
                  </a:lnTo>
                  <a:lnTo>
                    <a:pt x="46" y="27"/>
                  </a:lnTo>
                  <a:lnTo>
                    <a:pt x="47" y="38"/>
                  </a:lnTo>
                  <a:close/>
                  <a:moveTo>
                    <a:pt x="30" y="38"/>
                  </a:moveTo>
                  <a:lnTo>
                    <a:pt x="30" y="12"/>
                  </a:lnTo>
                  <a:lnTo>
                    <a:pt x="29" y="9"/>
                  </a:lnTo>
                  <a:lnTo>
                    <a:pt x="27" y="5"/>
                  </a:lnTo>
                  <a:lnTo>
                    <a:pt x="27" y="4"/>
                  </a:lnTo>
                  <a:lnTo>
                    <a:pt x="25" y="3"/>
                  </a:lnTo>
                  <a:lnTo>
                    <a:pt x="21" y="3"/>
                  </a:lnTo>
                  <a:lnTo>
                    <a:pt x="19" y="4"/>
                  </a:lnTo>
                  <a:lnTo>
                    <a:pt x="17" y="8"/>
                  </a:lnTo>
                  <a:lnTo>
                    <a:pt x="17" y="11"/>
                  </a:lnTo>
                  <a:lnTo>
                    <a:pt x="16" y="17"/>
                  </a:lnTo>
                  <a:lnTo>
                    <a:pt x="16" y="58"/>
                  </a:lnTo>
                  <a:lnTo>
                    <a:pt x="17" y="66"/>
                  </a:lnTo>
                  <a:lnTo>
                    <a:pt x="17" y="69"/>
                  </a:lnTo>
                  <a:lnTo>
                    <a:pt x="18" y="71"/>
                  </a:lnTo>
                  <a:lnTo>
                    <a:pt x="20" y="73"/>
                  </a:lnTo>
                  <a:lnTo>
                    <a:pt x="22" y="74"/>
                  </a:lnTo>
                  <a:lnTo>
                    <a:pt x="24" y="74"/>
                  </a:lnTo>
                  <a:lnTo>
                    <a:pt x="26" y="73"/>
                  </a:lnTo>
                  <a:lnTo>
                    <a:pt x="28" y="70"/>
                  </a:lnTo>
                  <a:lnTo>
                    <a:pt x="29" y="68"/>
                  </a:lnTo>
                  <a:lnTo>
                    <a:pt x="30" y="65"/>
                  </a:lnTo>
                  <a:lnTo>
                    <a:pt x="30" y="61"/>
                  </a:lnTo>
                  <a:lnTo>
                    <a:pt x="30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79" name="Freeform 137"/>
            <p:cNvSpPr>
              <a:spLocks noEditPoints="1"/>
            </p:cNvSpPr>
            <p:nvPr/>
          </p:nvSpPr>
          <p:spPr bwMode="auto">
            <a:xfrm>
              <a:off x="6778625" y="6073775"/>
              <a:ext cx="74613" cy="122238"/>
            </a:xfrm>
            <a:custGeom>
              <a:avLst/>
              <a:gdLst/>
              <a:ahLst/>
              <a:cxnLst>
                <a:cxn ang="0">
                  <a:pos x="47" y="38"/>
                </a:cxn>
                <a:cxn ang="0">
                  <a:pos x="46" y="49"/>
                </a:cxn>
                <a:cxn ang="0">
                  <a:pos x="44" y="59"/>
                </a:cxn>
                <a:cxn ang="0">
                  <a:pos x="43" y="63"/>
                </a:cxn>
                <a:cxn ang="0">
                  <a:pos x="39" y="69"/>
                </a:cxn>
                <a:cxn ang="0">
                  <a:pos x="36" y="72"/>
                </a:cxn>
                <a:cxn ang="0">
                  <a:pos x="33" y="75"/>
                </a:cxn>
                <a:cxn ang="0">
                  <a:pos x="31" y="76"/>
                </a:cxn>
                <a:cxn ang="0">
                  <a:pos x="28" y="77"/>
                </a:cxn>
                <a:cxn ang="0">
                  <a:pos x="18" y="77"/>
                </a:cxn>
                <a:cxn ang="0">
                  <a:pos x="16" y="76"/>
                </a:cxn>
                <a:cxn ang="0">
                  <a:pos x="13" y="75"/>
                </a:cxn>
                <a:cxn ang="0">
                  <a:pos x="10" y="71"/>
                </a:cxn>
                <a:cxn ang="0">
                  <a:pos x="7" y="66"/>
                </a:cxn>
                <a:cxn ang="0">
                  <a:pos x="3" y="60"/>
                </a:cxn>
                <a:cxn ang="0">
                  <a:pos x="2" y="57"/>
                </a:cxn>
                <a:cxn ang="0">
                  <a:pos x="0" y="39"/>
                </a:cxn>
                <a:cxn ang="0">
                  <a:pos x="1" y="28"/>
                </a:cxn>
                <a:cxn ang="0">
                  <a:pos x="3" y="17"/>
                </a:cxn>
                <a:cxn ang="0">
                  <a:pos x="7" y="9"/>
                </a:cxn>
                <a:cxn ang="0">
                  <a:pos x="9" y="6"/>
                </a:cxn>
                <a:cxn ang="0">
                  <a:pos x="17" y="1"/>
                </a:cxn>
                <a:cxn ang="0">
                  <a:pos x="20" y="0"/>
                </a:cxn>
                <a:cxn ang="0">
                  <a:pos x="27" y="0"/>
                </a:cxn>
                <a:cxn ang="0">
                  <a:pos x="30" y="1"/>
                </a:cxn>
                <a:cxn ang="0">
                  <a:pos x="38" y="6"/>
                </a:cxn>
                <a:cxn ang="0">
                  <a:pos x="40" y="9"/>
                </a:cxn>
                <a:cxn ang="0">
                  <a:pos x="42" y="13"/>
                </a:cxn>
                <a:cxn ang="0">
                  <a:pos x="44" y="16"/>
                </a:cxn>
                <a:cxn ang="0">
                  <a:pos x="46" y="27"/>
                </a:cxn>
                <a:cxn ang="0">
                  <a:pos x="47" y="38"/>
                </a:cxn>
                <a:cxn ang="0">
                  <a:pos x="31" y="38"/>
                </a:cxn>
                <a:cxn ang="0">
                  <a:pos x="31" y="12"/>
                </a:cxn>
                <a:cxn ang="0">
                  <a:pos x="30" y="9"/>
                </a:cxn>
                <a:cxn ang="0">
                  <a:pos x="28" y="5"/>
                </a:cxn>
                <a:cxn ang="0">
                  <a:pos x="27" y="4"/>
                </a:cxn>
                <a:cxn ang="0">
                  <a:pos x="25" y="3"/>
                </a:cxn>
                <a:cxn ang="0">
                  <a:pos x="21" y="3"/>
                </a:cxn>
                <a:cxn ang="0">
                  <a:pos x="19" y="4"/>
                </a:cxn>
                <a:cxn ang="0">
                  <a:pos x="17" y="8"/>
                </a:cxn>
                <a:cxn ang="0">
                  <a:pos x="17" y="11"/>
                </a:cxn>
                <a:cxn ang="0">
                  <a:pos x="16" y="17"/>
                </a:cxn>
                <a:cxn ang="0">
                  <a:pos x="16" y="58"/>
                </a:cxn>
                <a:cxn ang="0">
                  <a:pos x="17" y="66"/>
                </a:cxn>
                <a:cxn ang="0">
                  <a:pos x="17" y="69"/>
                </a:cxn>
                <a:cxn ang="0">
                  <a:pos x="18" y="71"/>
                </a:cxn>
                <a:cxn ang="0">
                  <a:pos x="20" y="73"/>
                </a:cxn>
                <a:cxn ang="0">
                  <a:pos x="22" y="74"/>
                </a:cxn>
                <a:cxn ang="0">
                  <a:pos x="24" y="74"/>
                </a:cxn>
                <a:cxn ang="0">
                  <a:pos x="26" y="73"/>
                </a:cxn>
                <a:cxn ang="0">
                  <a:pos x="29" y="70"/>
                </a:cxn>
                <a:cxn ang="0">
                  <a:pos x="30" y="68"/>
                </a:cxn>
                <a:cxn ang="0">
                  <a:pos x="31" y="65"/>
                </a:cxn>
                <a:cxn ang="0">
                  <a:pos x="31" y="61"/>
                </a:cxn>
                <a:cxn ang="0">
                  <a:pos x="31" y="38"/>
                </a:cxn>
              </a:cxnLst>
              <a:rect l="0" t="0" r="r" b="b"/>
              <a:pathLst>
                <a:path w="47" h="77">
                  <a:moveTo>
                    <a:pt x="47" y="38"/>
                  </a:moveTo>
                  <a:lnTo>
                    <a:pt x="46" y="49"/>
                  </a:lnTo>
                  <a:lnTo>
                    <a:pt x="44" y="59"/>
                  </a:lnTo>
                  <a:lnTo>
                    <a:pt x="43" y="63"/>
                  </a:lnTo>
                  <a:lnTo>
                    <a:pt x="39" y="69"/>
                  </a:lnTo>
                  <a:lnTo>
                    <a:pt x="36" y="72"/>
                  </a:lnTo>
                  <a:lnTo>
                    <a:pt x="33" y="75"/>
                  </a:lnTo>
                  <a:lnTo>
                    <a:pt x="31" y="76"/>
                  </a:lnTo>
                  <a:lnTo>
                    <a:pt x="28" y="77"/>
                  </a:lnTo>
                  <a:lnTo>
                    <a:pt x="18" y="77"/>
                  </a:lnTo>
                  <a:lnTo>
                    <a:pt x="16" y="76"/>
                  </a:lnTo>
                  <a:lnTo>
                    <a:pt x="13" y="75"/>
                  </a:lnTo>
                  <a:lnTo>
                    <a:pt x="10" y="71"/>
                  </a:lnTo>
                  <a:lnTo>
                    <a:pt x="7" y="66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0" y="39"/>
                  </a:lnTo>
                  <a:lnTo>
                    <a:pt x="1" y="28"/>
                  </a:lnTo>
                  <a:lnTo>
                    <a:pt x="3" y="17"/>
                  </a:lnTo>
                  <a:lnTo>
                    <a:pt x="7" y="9"/>
                  </a:lnTo>
                  <a:lnTo>
                    <a:pt x="9" y="6"/>
                  </a:lnTo>
                  <a:lnTo>
                    <a:pt x="17" y="1"/>
                  </a:lnTo>
                  <a:lnTo>
                    <a:pt x="20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8" y="6"/>
                  </a:lnTo>
                  <a:lnTo>
                    <a:pt x="40" y="9"/>
                  </a:lnTo>
                  <a:lnTo>
                    <a:pt x="42" y="13"/>
                  </a:lnTo>
                  <a:lnTo>
                    <a:pt x="44" y="16"/>
                  </a:lnTo>
                  <a:lnTo>
                    <a:pt x="46" y="27"/>
                  </a:lnTo>
                  <a:lnTo>
                    <a:pt x="47" y="38"/>
                  </a:lnTo>
                  <a:close/>
                  <a:moveTo>
                    <a:pt x="31" y="38"/>
                  </a:moveTo>
                  <a:lnTo>
                    <a:pt x="31" y="12"/>
                  </a:lnTo>
                  <a:lnTo>
                    <a:pt x="30" y="9"/>
                  </a:lnTo>
                  <a:lnTo>
                    <a:pt x="28" y="5"/>
                  </a:lnTo>
                  <a:lnTo>
                    <a:pt x="27" y="4"/>
                  </a:lnTo>
                  <a:lnTo>
                    <a:pt x="25" y="3"/>
                  </a:lnTo>
                  <a:lnTo>
                    <a:pt x="21" y="3"/>
                  </a:lnTo>
                  <a:lnTo>
                    <a:pt x="19" y="4"/>
                  </a:lnTo>
                  <a:lnTo>
                    <a:pt x="17" y="8"/>
                  </a:lnTo>
                  <a:lnTo>
                    <a:pt x="17" y="11"/>
                  </a:lnTo>
                  <a:lnTo>
                    <a:pt x="16" y="17"/>
                  </a:lnTo>
                  <a:lnTo>
                    <a:pt x="16" y="58"/>
                  </a:lnTo>
                  <a:lnTo>
                    <a:pt x="17" y="66"/>
                  </a:lnTo>
                  <a:lnTo>
                    <a:pt x="17" y="69"/>
                  </a:lnTo>
                  <a:lnTo>
                    <a:pt x="18" y="71"/>
                  </a:lnTo>
                  <a:lnTo>
                    <a:pt x="20" y="73"/>
                  </a:lnTo>
                  <a:lnTo>
                    <a:pt x="22" y="74"/>
                  </a:lnTo>
                  <a:lnTo>
                    <a:pt x="24" y="74"/>
                  </a:lnTo>
                  <a:lnTo>
                    <a:pt x="26" y="73"/>
                  </a:lnTo>
                  <a:lnTo>
                    <a:pt x="29" y="70"/>
                  </a:lnTo>
                  <a:lnTo>
                    <a:pt x="30" y="68"/>
                  </a:lnTo>
                  <a:lnTo>
                    <a:pt x="31" y="65"/>
                  </a:lnTo>
                  <a:lnTo>
                    <a:pt x="31" y="61"/>
                  </a:lnTo>
                  <a:lnTo>
                    <a:pt x="31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80" name="Freeform 138"/>
            <p:cNvSpPr>
              <a:spLocks/>
            </p:cNvSpPr>
            <p:nvPr/>
          </p:nvSpPr>
          <p:spPr bwMode="auto">
            <a:xfrm>
              <a:off x="6869112" y="6167438"/>
              <a:ext cx="26988" cy="285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0" y="0"/>
                </a:cxn>
                <a:cxn ang="0">
                  <a:pos x="12" y="1"/>
                </a:cxn>
                <a:cxn ang="0">
                  <a:pos x="15" y="2"/>
                </a:cxn>
                <a:cxn ang="0">
                  <a:pos x="17" y="6"/>
                </a:cxn>
                <a:cxn ang="0">
                  <a:pos x="17" y="12"/>
                </a:cxn>
                <a:cxn ang="0">
                  <a:pos x="15" y="16"/>
                </a:cxn>
                <a:cxn ang="0">
                  <a:pos x="13" y="17"/>
                </a:cxn>
                <a:cxn ang="0">
                  <a:pos x="12" y="18"/>
                </a:cxn>
                <a:cxn ang="0">
                  <a:pos x="6" y="18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7"/>
                </a:cxn>
                <a:cxn ang="0">
                  <a:pos x="1" y="5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8" y="0"/>
                </a:cxn>
              </a:cxnLst>
              <a:rect l="0" t="0" r="r" b="b"/>
              <a:pathLst>
                <a:path w="17" h="18">
                  <a:moveTo>
                    <a:pt x="8" y="0"/>
                  </a:moveTo>
                  <a:lnTo>
                    <a:pt x="10" y="0"/>
                  </a:lnTo>
                  <a:lnTo>
                    <a:pt x="12" y="1"/>
                  </a:lnTo>
                  <a:lnTo>
                    <a:pt x="15" y="2"/>
                  </a:lnTo>
                  <a:lnTo>
                    <a:pt x="17" y="6"/>
                  </a:lnTo>
                  <a:lnTo>
                    <a:pt x="17" y="12"/>
                  </a:lnTo>
                  <a:lnTo>
                    <a:pt x="15" y="16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0" y="7"/>
                  </a:lnTo>
                  <a:lnTo>
                    <a:pt x="1" y="5"/>
                  </a:lnTo>
                  <a:lnTo>
                    <a:pt x="2" y="2"/>
                  </a:lnTo>
                  <a:lnTo>
                    <a:pt x="6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81" name="Freeform 139"/>
            <p:cNvSpPr>
              <a:spLocks/>
            </p:cNvSpPr>
            <p:nvPr/>
          </p:nvSpPr>
          <p:spPr bwMode="auto">
            <a:xfrm>
              <a:off x="6908800" y="6073775"/>
              <a:ext cx="76200" cy="120650"/>
            </a:xfrm>
            <a:custGeom>
              <a:avLst/>
              <a:gdLst/>
              <a:ahLst/>
              <a:cxnLst>
                <a:cxn ang="0">
                  <a:pos x="44" y="76"/>
                </a:cxn>
                <a:cxn ang="0">
                  <a:pos x="0" y="76"/>
                </a:cxn>
                <a:cxn ang="0">
                  <a:pos x="0" y="75"/>
                </a:cxn>
                <a:cxn ang="0">
                  <a:pos x="9" y="63"/>
                </a:cxn>
                <a:cxn ang="0">
                  <a:pos x="17" y="55"/>
                </a:cxn>
                <a:cxn ang="0">
                  <a:pos x="23" y="47"/>
                </a:cxn>
                <a:cxn ang="0">
                  <a:pos x="26" y="42"/>
                </a:cxn>
                <a:cxn ang="0">
                  <a:pos x="29" y="33"/>
                </a:cxn>
                <a:cxn ang="0">
                  <a:pos x="30" y="26"/>
                </a:cxn>
                <a:cxn ang="0">
                  <a:pos x="30" y="22"/>
                </a:cxn>
                <a:cxn ang="0">
                  <a:pos x="26" y="16"/>
                </a:cxn>
                <a:cxn ang="0">
                  <a:pos x="23" y="14"/>
                </a:cxn>
                <a:cxn ang="0">
                  <a:pos x="20" y="13"/>
                </a:cxn>
                <a:cxn ang="0">
                  <a:pos x="13" y="13"/>
                </a:cxn>
                <a:cxn ang="0">
                  <a:pos x="6" y="17"/>
                </a:cxn>
                <a:cxn ang="0">
                  <a:pos x="3" y="21"/>
                </a:cxn>
                <a:cxn ang="0">
                  <a:pos x="1" y="21"/>
                </a:cxn>
                <a:cxn ang="0">
                  <a:pos x="5" y="11"/>
                </a:cxn>
                <a:cxn ang="0">
                  <a:pos x="9" y="4"/>
                </a:cxn>
                <a:cxn ang="0">
                  <a:pos x="14" y="2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32" y="1"/>
                </a:cxn>
                <a:cxn ang="0">
                  <a:pos x="40" y="6"/>
                </a:cxn>
                <a:cxn ang="0">
                  <a:pos x="42" y="9"/>
                </a:cxn>
                <a:cxn ang="0">
                  <a:pos x="43" y="13"/>
                </a:cxn>
                <a:cxn ang="0">
                  <a:pos x="45" y="19"/>
                </a:cxn>
                <a:cxn ang="0">
                  <a:pos x="43" y="29"/>
                </a:cxn>
                <a:cxn ang="0">
                  <a:pos x="41" y="33"/>
                </a:cxn>
                <a:cxn ang="0">
                  <a:pos x="36" y="41"/>
                </a:cxn>
                <a:cxn ang="0">
                  <a:pos x="28" y="51"/>
                </a:cxn>
                <a:cxn ang="0">
                  <a:pos x="17" y="61"/>
                </a:cxn>
                <a:cxn ang="0">
                  <a:pos x="40" y="61"/>
                </a:cxn>
                <a:cxn ang="0">
                  <a:pos x="44" y="59"/>
                </a:cxn>
                <a:cxn ang="0">
                  <a:pos x="44" y="58"/>
                </a:cxn>
                <a:cxn ang="0">
                  <a:pos x="46" y="55"/>
                </a:cxn>
                <a:cxn ang="0">
                  <a:pos x="48" y="55"/>
                </a:cxn>
                <a:cxn ang="0">
                  <a:pos x="44" y="76"/>
                </a:cxn>
              </a:cxnLst>
              <a:rect l="0" t="0" r="r" b="b"/>
              <a:pathLst>
                <a:path w="48" h="76">
                  <a:moveTo>
                    <a:pt x="44" y="76"/>
                  </a:moveTo>
                  <a:lnTo>
                    <a:pt x="0" y="76"/>
                  </a:lnTo>
                  <a:lnTo>
                    <a:pt x="0" y="75"/>
                  </a:lnTo>
                  <a:lnTo>
                    <a:pt x="9" y="63"/>
                  </a:lnTo>
                  <a:lnTo>
                    <a:pt x="17" y="55"/>
                  </a:lnTo>
                  <a:lnTo>
                    <a:pt x="23" y="47"/>
                  </a:lnTo>
                  <a:lnTo>
                    <a:pt x="26" y="42"/>
                  </a:lnTo>
                  <a:lnTo>
                    <a:pt x="29" y="33"/>
                  </a:lnTo>
                  <a:lnTo>
                    <a:pt x="30" y="26"/>
                  </a:lnTo>
                  <a:lnTo>
                    <a:pt x="30" y="22"/>
                  </a:lnTo>
                  <a:lnTo>
                    <a:pt x="26" y="16"/>
                  </a:lnTo>
                  <a:lnTo>
                    <a:pt x="23" y="14"/>
                  </a:lnTo>
                  <a:lnTo>
                    <a:pt x="20" y="13"/>
                  </a:lnTo>
                  <a:lnTo>
                    <a:pt x="13" y="13"/>
                  </a:lnTo>
                  <a:lnTo>
                    <a:pt x="6" y="17"/>
                  </a:lnTo>
                  <a:lnTo>
                    <a:pt x="3" y="21"/>
                  </a:lnTo>
                  <a:lnTo>
                    <a:pt x="1" y="21"/>
                  </a:lnTo>
                  <a:lnTo>
                    <a:pt x="5" y="11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1"/>
                  </a:lnTo>
                  <a:lnTo>
                    <a:pt x="40" y="6"/>
                  </a:lnTo>
                  <a:lnTo>
                    <a:pt x="42" y="9"/>
                  </a:lnTo>
                  <a:lnTo>
                    <a:pt x="43" y="13"/>
                  </a:lnTo>
                  <a:lnTo>
                    <a:pt x="45" y="19"/>
                  </a:lnTo>
                  <a:lnTo>
                    <a:pt x="43" y="29"/>
                  </a:lnTo>
                  <a:lnTo>
                    <a:pt x="41" y="33"/>
                  </a:lnTo>
                  <a:lnTo>
                    <a:pt x="36" y="41"/>
                  </a:lnTo>
                  <a:lnTo>
                    <a:pt x="28" y="51"/>
                  </a:lnTo>
                  <a:lnTo>
                    <a:pt x="17" y="61"/>
                  </a:lnTo>
                  <a:lnTo>
                    <a:pt x="40" y="61"/>
                  </a:lnTo>
                  <a:lnTo>
                    <a:pt x="44" y="59"/>
                  </a:lnTo>
                  <a:lnTo>
                    <a:pt x="44" y="58"/>
                  </a:lnTo>
                  <a:lnTo>
                    <a:pt x="46" y="55"/>
                  </a:lnTo>
                  <a:lnTo>
                    <a:pt x="48" y="55"/>
                  </a:lnTo>
                  <a:lnTo>
                    <a:pt x="44" y="7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82" name="Freeform 140"/>
            <p:cNvSpPr>
              <a:spLocks/>
            </p:cNvSpPr>
            <p:nvPr/>
          </p:nvSpPr>
          <p:spPr bwMode="auto">
            <a:xfrm>
              <a:off x="7000875" y="6075363"/>
              <a:ext cx="76200" cy="1206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48" y="0"/>
                </a:cxn>
                <a:cxn ang="0">
                  <a:pos x="42" y="14"/>
                </a:cxn>
                <a:cxn ang="0">
                  <a:pos x="12" y="14"/>
                </a:cxn>
                <a:cxn ang="0">
                  <a:pos x="9" y="21"/>
                </a:cxn>
                <a:cxn ang="0">
                  <a:pos x="21" y="22"/>
                </a:cxn>
                <a:cxn ang="0">
                  <a:pos x="31" y="26"/>
                </a:cxn>
                <a:cxn ang="0">
                  <a:pos x="39" y="30"/>
                </a:cxn>
                <a:cxn ang="0">
                  <a:pos x="44" y="36"/>
                </a:cxn>
                <a:cxn ang="0">
                  <a:pos x="47" y="42"/>
                </a:cxn>
                <a:cxn ang="0">
                  <a:pos x="48" y="49"/>
                </a:cxn>
                <a:cxn ang="0">
                  <a:pos x="46" y="58"/>
                </a:cxn>
                <a:cxn ang="0">
                  <a:pos x="44" y="63"/>
                </a:cxn>
                <a:cxn ang="0">
                  <a:pos x="42" y="66"/>
                </a:cxn>
                <a:cxn ang="0">
                  <a:pos x="39" y="69"/>
                </a:cxn>
                <a:cxn ang="0">
                  <a:pos x="36" y="71"/>
                </a:cxn>
                <a:cxn ang="0">
                  <a:pos x="32" y="73"/>
                </a:cxn>
                <a:cxn ang="0">
                  <a:pos x="28" y="75"/>
                </a:cxn>
                <a:cxn ang="0">
                  <a:pos x="23" y="76"/>
                </a:cxn>
                <a:cxn ang="0">
                  <a:pos x="9" y="76"/>
                </a:cxn>
                <a:cxn ang="0">
                  <a:pos x="6" y="75"/>
                </a:cxn>
                <a:cxn ang="0">
                  <a:pos x="3" y="73"/>
                </a:cxn>
                <a:cxn ang="0">
                  <a:pos x="2" y="71"/>
                </a:cxn>
                <a:cxn ang="0">
                  <a:pos x="0" y="67"/>
                </a:cxn>
                <a:cxn ang="0">
                  <a:pos x="0" y="65"/>
                </a:cxn>
                <a:cxn ang="0">
                  <a:pos x="1" y="64"/>
                </a:cxn>
                <a:cxn ang="0">
                  <a:pos x="2" y="63"/>
                </a:cxn>
                <a:cxn ang="0">
                  <a:pos x="3" y="61"/>
                </a:cxn>
                <a:cxn ang="0">
                  <a:pos x="5" y="60"/>
                </a:cxn>
                <a:cxn ang="0">
                  <a:pos x="7" y="60"/>
                </a:cxn>
                <a:cxn ang="0">
                  <a:pos x="9" y="61"/>
                </a:cxn>
                <a:cxn ang="0">
                  <a:pos x="10" y="62"/>
                </a:cxn>
                <a:cxn ang="0">
                  <a:pos x="11" y="62"/>
                </a:cxn>
                <a:cxn ang="0">
                  <a:pos x="13" y="63"/>
                </a:cxn>
                <a:cxn ang="0">
                  <a:pos x="17" y="67"/>
                </a:cxn>
                <a:cxn ang="0">
                  <a:pos x="20" y="69"/>
                </a:cxn>
                <a:cxn ang="0">
                  <a:pos x="22" y="70"/>
                </a:cxn>
                <a:cxn ang="0">
                  <a:pos x="23" y="70"/>
                </a:cxn>
                <a:cxn ang="0">
                  <a:pos x="25" y="71"/>
                </a:cxn>
                <a:cxn ang="0">
                  <a:pos x="30" y="71"/>
                </a:cxn>
                <a:cxn ang="0">
                  <a:pos x="32" y="70"/>
                </a:cxn>
                <a:cxn ang="0">
                  <a:pos x="35" y="68"/>
                </a:cxn>
                <a:cxn ang="0">
                  <a:pos x="37" y="65"/>
                </a:cxn>
                <a:cxn ang="0">
                  <a:pos x="38" y="63"/>
                </a:cxn>
                <a:cxn ang="0">
                  <a:pos x="38" y="59"/>
                </a:cxn>
                <a:cxn ang="0">
                  <a:pos x="37" y="54"/>
                </a:cxn>
                <a:cxn ang="0">
                  <a:pos x="34" y="48"/>
                </a:cxn>
                <a:cxn ang="0">
                  <a:pos x="28" y="43"/>
                </a:cxn>
                <a:cxn ang="0">
                  <a:pos x="18" y="39"/>
                </a:cxn>
                <a:cxn ang="0">
                  <a:pos x="4" y="37"/>
                </a:cxn>
                <a:cxn ang="0">
                  <a:pos x="0" y="37"/>
                </a:cxn>
                <a:cxn ang="0">
                  <a:pos x="14" y="0"/>
                </a:cxn>
              </a:cxnLst>
              <a:rect l="0" t="0" r="r" b="b"/>
              <a:pathLst>
                <a:path w="48" h="76">
                  <a:moveTo>
                    <a:pt x="14" y="0"/>
                  </a:moveTo>
                  <a:lnTo>
                    <a:pt x="48" y="0"/>
                  </a:lnTo>
                  <a:lnTo>
                    <a:pt x="42" y="14"/>
                  </a:lnTo>
                  <a:lnTo>
                    <a:pt x="12" y="14"/>
                  </a:lnTo>
                  <a:lnTo>
                    <a:pt x="9" y="21"/>
                  </a:lnTo>
                  <a:lnTo>
                    <a:pt x="21" y="22"/>
                  </a:lnTo>
                  <a:lnTo>
                    <a:pt x="31" y="26"/>
                  </a:lnTo>
                  <a:lnTo>
                    <a:pt x="39" y="30"/>
                  </a:lnTo>
                  <a:lnTo>
                    <a:pt x="44" y="36"/>
                  </a:lnTo>
                  <a:lnTo>
                    <a:pt x="47" y="42"/>
                  </a:lnTo>
                  <a:lnTo>
                    <a:pt x="48" y="49"/>
                  </a:lnTo>
                  <a:lnTo>
                    <a:pt x="46" y="58"/>
                  </a:lnTo>
                  <a:lnTo>
                    <a:pt x="44" y="63"/>
                  </a:lnTo>
                  <a:lnTo>
                    <a:pt x="42" y="66"/>
                  </a:lnTo>
                  <a:lnTo>
                    <a:pt x="39" y="69"/>
                  </a:lnTo>
                  <a:lnTo>
                    <a:pt x="36" y="71"/>
                  </a:lnTo>
                  <a:lnTo>
                    <a:pt x="32" y="73"/>
                  </a:lnTo>
                  <a:lnTo>
                    <a:pt x="28" y="75"/>
                  </a:lnTo>
                  <a:lnTo>
                    <a:pt x="23" y="76"/>
                  </a:lnTo>
                  <a:lnTo>
                    <a:pt x="9" y="76"/>
                  </a:lnTo>
                  <a:lnTo>
                    <a:pt x="6" y="75"/>
                  </a:lnTo>
                  <a:lnTo>
                    <a:pt x="3" y="73"/>
                  </a:lnTo>
                  <a:lnTo>
                    <a:pt x="2" y="71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2" y="63"/>
                  </a:lnTo>
                  <a:lnTo>
                    <a:pt x="3" y="61"/>
                  </a:lnTo>
                  <a:lnTo>
                    <a:pt x="5" y="60"/>
                  </a:lnTo>
                  <a:lnTo>
                    <a:pt x="7" y="60"/>
                  </a:lnTo>
                  <a:lnTo>
                    <a:pt x="9" y="61"/>
                  </a:lnTo>
                  <a:lnTo>
                    <a:pt x="10" y="62"/>
                  </a:lnTo>
                  <a:lnTo>
                    <a:pt x="11" y="62"/>
                  </a:lnTo>
                  <a:lnTo>
                    <a:pt x="13" y="63"/>
                  </a:lnTo>
                  <a:lnTo>
                    <a:pt x="17" y="67"/>
                  </a:lnTo>
                  <a:lnTo>
                    <a:pt x="20" y="69"/>
                  </a:lnTo>
                  <a:lnTo>
                    <a:pt x="22" y="70"/>
                  </a:lnTo>
                  <a:lnTo>
                    <a:pt x="23" y="70"/>
                  </a:lnTo>
                  <a:lnTo>
                    <a:pt x="25" y="71"/>
                  </a:lnTo>
                  <a:lnTo>
                    <a:pt x="30" y="71"/>
                  </a:lnTo>
                  <a:lnTo>
                    <a:pt x="32" y="70"/>
                  </a:lnTo>
                  <a:lnTo>
                    <a:pt x="35" y="68"/>
                  </a:lnTo>
                  <a:lnTo>
                    <a:pt x="37" y="65"/>
                  </a:lnTo>
                  <a:lnTo>
                    <a:pt x="38" y="63"/>
                  </a:lnTo>
                  <a:lnTo>
                    <a:pt x="38" y="59"/>
                  </a:lnTo>
                  <a:lnTo>
                    <a:pt x="37" y="54"/>
                  </a:lnTo>
                  <a:lnTo>
                    <a:pt x="34" y="48"/>
                  </a:lnTo>
                  <a:lnTo>
                    <a:pt x="28" y="43"/>
                  </a:lnTo>
                  <a:lnTo>
                    <a:pt x="18" y="39"/>
                  </a:lnTo>
                  <a:lnTo>
                    <a:pt x="4" y="37"/>
                  </a:lnTo>
                  <a:lnTo>
                    <a:pt x="0" y="37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83" name="Freeform 141"/>
            <p:cNvSpPr>
              <a:spLocks noEditPoints="1"/>
            </p:cNvSpPr>
            <p:nvPr/>
          </p:nvSpPr>
          <p:spPr bwMode="auto">
            <a:xfrm>
              <a:off x="7340600" y="6073775"/>
              <a:ext cx="76200" cy="122238"/>
            </a:xfrm>
            <a:custGeom>
              <a:avLst/>
              <a:gdLst/>
              <a:ahLst/>
              <a:cxnLst>
                <a:cxn ang="0">
                  <a:pos x="48" y="38"/>
                </a:cxn>
                <a:cxn ang="0">
                  <a:pos x="47" y="49"/>
                </a:cxn>
                <a:cxn ang="0">
                  <a:pos x="45" y="59"/>
                </a:cxn>
                <a:cxn ang="0">
                  <a:pos x="44" y="63"/>
                </a:cxn>
                <a:cxn ang="0">
                  <a:pos x="40" y="69"/>
                </a:cxn>
                <a:cxn ang="0">
                  <a:pos x="36" y="72"/>
                </a:cxn>
                <a:cxn ang="0">
                  <a:pos x="33" y="75"/>
                </a:cxn>
                <a:cxn ang="0">
                  <a:pos x="31" y="76"/>
                </a:cxn>
                <a:cxn ang="0">
                  <a:pos x="28" y="77"/>
                </a:cxn>
                <a:cxn ang="0">
                  <a:pos x="19" y="77"/>
                </a:cxn>
                <a:cxn ang="0">
                  <a:pos x="17" y="76"/>
                </a:cxn>
                <a:cxn ang="0">
                  <a:pos x="14" y="75"/>
                </a:cxn>
                <a:cxn ang="0">
                  <a:pos x="11" y="71"/>
                </a:cxn>
                <a:cxn ang="0">
                  <a:pos x="7" y="66"/>
                </a:cxn>
                <a:cxn ang="0">
                  <a:pos x="3" y="60"/>
                </a:cxn>
                <a:cxn ang="0">
                  <a:pos x="2" y="57"/>
                </a:cxn>
                <a:cxn ang="0">
                  <a:pos x="0" y="39"/>
                </a:cxn>
                <a:cxn ang="0">
                  <a:pos x="1" y="28"/>
                </a:cxn>
                <a:cxn ang="0">
                  <a:pos x="3" y="17"/>
                </a:cxn>
                <a:cxn ang="0">
                  <a:pos x="7" y="9"/>
                </a:cxn>
                <a:cxn ang="0">
                  <a:pos x="9" y="6"/>
                </a:cxn>
                <a:cxn ang="0">
                  <a:pos x="18" y="1"/>
                </a:cxn>
                <a:cxn ang="0">
                  <a:pos x="21" y="0"/>
                </a:cxn>
                <a:cxn ang="0">
                  <a:pos x="27" y="0"/>
                </a:cxn>
                <a:cxn ang="0">
                  <a:pos x="30" y="1"/>
                </a:cxn>
                <a:cxn ang="0">
                  <a:pos x="39" y="6"/>
                </a:cxn>
                <a:cxn ang="0">
                  <a:pos x="41" y="9"/>
                </a:cxn>
                <a:cxn ang="0">
                  <a:pos x="43" y="13"/>
                </a:cxn>
                <a:cxn ang="0">
                  <a:pos x="45" y="16"/>
                </a:cxn>
                <a:cxn ang="0">
                  <a:pos x="47" y="27"/>
                </a:cxn>
                <a:cxn ang="0">
                  <a:pos x="48" y="38"/>
                </a:cxn>
                <a:cxn ang="0">
                  <a:pos x="31" y="38"/>
                </a:cxn>
                <a:cxn ang="0">
                  <a:pos x="31" y="12"/>
                </a:cxn>
                <a:cxn ang="0">
                  <a:pos x="30" y="9"/>
                </a:cxn>
                <a:cxn ang="0">
                  <a:pos x="28" y="5"/>
                </a:cxn>
                <a:cxn ang="0">
                  <a:pos x="27" y="4"/>
                </a:cxn>
                <a:cxn ang="0">
                  <a:pos x="25" y="3"/>
                </a:cxn>
                <a:cxn ang="0">
                  <a:pos x="22" y="3"/>
                </a:cxn>
                <a:cxn ang="0">
                  <a:pos x="20" y="4"/>
                </a:cxn>
                <a:cxn ang="0">
                  <a:pos x="18" y="8"/>
                </a:cxn>
                <a:cxn ang="0">
                  <a:pos x="18" y="11"/>
                </a:cxn>
                <a:cxn ang="0">
                  <a:pos x="17" y="17"/>
                </a:cxn>
                <a:cxn ang="0">
                  <a:pos x="17" y="58"/>
                </a:cxn>
                <a:cxn ang="0">
                  <a:pos x="18" y="66"/>
                </a:cxn>
                <a:cxn ang="0">
                  <a:pos x="18" y="69"/>
                </a:cxn>
                <a:cxn ang="0">
                  <a:pos x="19" y="71"/>
                </a:cxn>
                <a:cxn ang="0">
                  <a:pos x="21" y="73"/>
                </a:cxn>
                <a:cxn ang="0">
                  <a:pos x="23" y="74"/>
                </a:cxn>
                <a:cxn ang="0">
                  <a:pos x="25" y="74"/>
                </a:cxn>
                <a:cxn ang="0">
                  <a:pos x="26" y="73"/>
                </a:cxn>
                <a:cxn ang="0">
                  <a:pos x="29" y="70"/>
                </a:cxn>
                <a:cxn ang="0">
                  <a:pos x="30" y="68"/>
                </a:cxn>
                <a:cxn ang="0">
                  <a:pos x="31" y="65"/>
                </a:cxn>
                <a:cxn ang="0">
                  <a:pos x="31" y="61"/>
                </a:cxn>
                <a:cxn ang="0">
                  <a:pos x="31" y="38"/>
                </a:cxn>
              </a:cxnLst>
              <a:rect l="0" t="0" r="r" b="b"/>
              <a:pathLst>
                <a:path w="48" h="77">
                  <a:moveTo>
                    <a:pt x="48" y="38"/>
                  </a:moveTo>
                  <a:lnTo>
                    <a:pt x="47" y="49"/>
                  </a:lnTo>
                  <a:lnTo>
                    <a:pt x="45" y="59"/>
                  </a:lnTo>
                  <a:lnTo>
                    <a:pt x="44" y="63"/>
                  </a:lnTo>
                  <a:lnTo>
                    <a:pt x="40" y="69"/>
                  </a:lnTo>
                  <a:lnTo>
                    <a:pt x="36" y="72"/>
                  </a:lnTo>
                  <a:lnTo>
                    <a:pt x="33" y="75"/>
                  </a:lnTo>
                  <a:lnTo>
                    <a:pt x="31" y="76"/>
                  </a:lnTo>
                  <a:lnTo>
                    <a:pt x="28" y="77"/>
                  </a:lnTo>
                  <a:lnTo>
                    <a:pt x="19" y="77"/>
                  </a:lnTo>
                  <a:lnTo>
                    <a:pt x="17" y="76"/>
                  </a:lnTo>
                  <a:lnTo>
                    <a:pt x="14" y="75"/>
                  </a:lnTo>
                  <a:lnTo>
                    <a:pt x="11" y="71"/>
                  </a:lnTo>
                  <a:lnTo>
                    <a:pt x="7" y="66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0" y="39"/>
                  </a:lnTo>
                  <a:lnTo>
                    <a:pt x="1" y="28"/>
                  </a:lnTo>
                  <a:lnTo>
                    <a:pt x="3" y="17"/>
                  </a:lnTo>
                  <a:lnTo>
                    <a:pt x="7" y="9"/>
                  </a:lnTo>
                  <a:lnTo>
                    <a:pt x="9" y="6"/>
                  </a:lnTo>
                  <a:lnTo>
                    <a:pt x="18" y="1"/>
                  </a:lnTo>
                  <a:lnTo>
                    <a:pt x="21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9" y="6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5" y="16"/>
                  </a:lnTo>
                  <a:lnTo>
                    <a:pt x="47" y="27"/>
                  </a:lnTo>
                  <a:lnTo>
                    <a:pt x="48" y="38"/>
                  </a:lnTo>
                  <a:close/>
                  <a:moveTo>
                    <a:pt x="31" y="38"/>
                  </a:moveTo>
                  <a:lnTo>
                    <a:pt x="31" y="12"/>
                  </a:lnTo>
                  <a:lnTo>
                    <a:pt x="30" y="9"/>
                  </a:lnTo>
                  <a:lnTo>
                    <a:pt x="28" y="5"/>
                  </a:lnTo>
                  <a:lnTo>
                    <a:pt x="27" y="4"/>
                  </a:lnTo>
                  <a:lnTo>
                    <a:pt x="25" y="3"/>
                  </a:lnTo>
                  <a:lnTo>
                    <a:pt x="22" y="3"/>
                  </a:lnTo>
                  <a:lnTo>
                    <a:pt x="20" y="4"/>
                  </a:lnTo>
                  <a:lnTo>
                    <a:pt x="18" y="8"/>
                  </a:lnTo>
                  <a:lnTo>
                    <a:pt x="18" y="11"/>
                  </a:lnTo>
                  <a:lnTo>
                    <a:pt x="17" y="17"/>
                  </a:lnTo>
                  <a:lnTo>
                    <a:pt x="17" y="58"/>
                  </a:lnTo>
                  <a:lnTo>
                    <a:pt x="18" y="66"/>
                  </a:lnTo>
                  <a:lnTo>
                    <a:pt x="18" y="69"/>
                  </a:lnTo>
                  <a:lnTo>
                    <a:pt x="19" y="71"/>
                  </a:lnTo>
                  <a:lnTo>
                    <a:pt x="21" y="73"/>
                  </a:lnTo>
                  <a:lnTo>
                    <a:pt x="23" y="74"/>
                  </a:lnTo>
                  <a:lnTo>
                    <a:pt x="25" y="74"/>
                  </a:lnTo>
                  <a:lnTo>
                    <a:pt x="26" y="73"/>
                  </a:lnTo>
                  <a:lnTo>
                    <a:pt x="29" y="70"/>
                  </a:lnTo>
                  <a:lnTo>
                    <a:pt x="30" y="68"/>
                  </a:lnTo>
                  <a:lnTo>
                    <a:pt x="31" y="65"/>
                  </a:lnTo>
                  <a:lnTo>
                    <a:pt x="31" y="61"/>
                  </a:lnTo>
                  <a:lnTo>
                    <a:pt x="31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84" name="Freeform 142"/>
            <p:cNvSpPr>
              <a:spLocks/>
            </p:cNvSpPr>
            <p:nvPr/>
          </p:nvSpPr>
          <p:spPr bwMode="auto">
            <a:xfrm>
              <a:off x="7431087" y="6167438"/>
              <a:ext cx="28575" cy="2857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1" y="0"/>
                </a:cxn>
                <a:cxn ang="0">
                  <a:pos x="13" y="1"/>
                </a:cxn>
                <a:cxn ang="0">
                  <a:pos x="16" y="2"/>
                </a:cxn>
                <a:cxn ang="0">
                  <a:pos x="18" y="6"/>
                </a:cxn>
                <a:cxn ang="0">
                  <a:pos x="18" y="12"/>
                </a:cxn>
                <a:cxn ang="0">
                  <a:pos x="16" y="16"/>
                </a:cxn>
                <a:cxn ang="0">
                  <a:pos x="14" y="17"/>
                </a:cxn>
                <a:cxn ang="0">
                  <a:pos x="13" y="18"/>
                </a:cxn>
                <a:cxn ang="0">
                  <a:pos x="6" y="18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7"/>
                </a:cxn>
                <a:cxn ang="0">
                  <a:pos x="1" y="5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0"/>
                </a:cxn>
              </a:cxnLst>
              <a:rect l="0" t="0" r="r" b="b"/>
              <a:pathLst>
                <a:path w="18" h="18">
                  <a:moveTo>
                    <a:pt x="9" y="0"/>
                  </a:moveTo>
                  <a:lnTo>
                    <a:pt x="11" y="0"/>
                  </a:lnTo>
                  <a:lnTo>
                    <a:pt x="13" y="1"/>
                  </a:lnTo>
                  <a:lnTo>
                    <a:pt x="16" y="2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6" y="16"/>
                  </a:lnTo>
                  <a:lnTo>
                    <a:pt x="14" y="17"/>
                  </a:lnTo>
                  <a:lnTo>
                    <a:pt x="13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0" y="7"/>
                  </a:lnTo>
                  <a:lnTo>
                    <a:pt x="1" y="5"/>
                  </a:lnTo>
                  <a:lnTo>
                    <a:pt x="2" y="2"/>
                  </a:lnTo>
                  <a:lnTo>
                    <a:pt x="6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85" name="Freeform 143"/>
            <p:cNvSpPr>
              <a:spLocks/>
            </p:cNvSpPr>
            <p:nvPr/>
          </p:nvSpPr>
          <p:spPr bwMode="auto">
            <a:xfrm>
              <a:off x="7473950" y="6075363"/>
              <a:ext cx="76200" cy="1206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48" y="0"/>
                </a:cxn>
                <a:cxn ang="0">
                  <a:pos x="43" y="14"/>
                </a:cxn>
                <a:cxn ang="0">
                  <a:pos x="13" y="14"/>
                </a:cxn>
                <a:cxn ang="0">
                  <a:pos x="10" y="21"/>
                </a:cxn>
                <a:cxn ang="0">
                  <a:pos x="21" y="22"/>
                </a:cxn>
                <a:cxn ang="0">
                  <a:pos x="32" y="26"/>
                </a:cxn>
                <a:cxn ang="0">
                  <a:pos x="40" y="30"/>
                </a:cxn>
                <a:cxn ang="0">
                  <a:pos x="45" y="36"/>
                </a:cxn>
                <a:cxn ang="0">
                  <a:pos x="47" y="42"/>
                </a:cxn>
                <a:cxn ang="0">
                  <a:pos x="48" y="49"/>
                </a:cxn>
                <a:cxn ang="0">
                  <a:pos x="47" y="56"/>
                </a:cxn>
                <a:cxn ang="0">
                  <a:pos x="45" y="63"/>
                </a:cxn>
                <a:cxn ang="0">
                  <a:pos x="43" y="66"/>
                </a:cxn>
                <a:cxn ang="0">
                  <a:pos x="40" y="69"/>
                </a:cxn>
                <a:cxn ang="0">
                  <a:pos x="37" y="71"/>
                </a:cxn>
                <a:cxn ang="0">
                  <a:pos x="33" y="73"/>
                </a:cxn>
                <a:cxn ang="0">
                  <a:pos x="28" y="75"/>
                </a:cxn>
                <a:cxn ang="0">
                  <a:pos x="23" y="76"/>
                </a:cxn>
                <a:cxn ang="0">
                  <a:pos x="10" y="76"/>
                </a:cxn>
                <a:cxn ang="0">
                  <a:pos x="7" y="75"/>
                </a:cxn>
                <a:cxn ang="0">
                  <a:pos x="4" y="73"/>
                </a:cxn>
                <a:cxn ang="0">
                  <a:pos x="0" y="69"/>
                </a:cxn>
                <a:cxn ang="0">
                  <a:pos x="0" y="65"/>
                </a:cxn>
                <a:cxn ang="0">
                  <a:pos x="4" y="61"/>
                </a:cxn>
                <a:cxn ang="0">
                  <a:pos x="6" y="60"/>
                </a:cxn>
                <a:cxn ang="0">
                  <a:pos x="8" y="60"/>
                </a:cxn>
                <a:cxn ang="0">
                  <a:pos x="9" y="61"/>
                </a:cxn>
                <a:cxn ang="0">
                  <a:pos x="11" y="62"/>
                </a:cxn>
                <a:cxn ang="0">
                  <a:pos x="12" y="62"/>
                </a:cxn>
                <a:cxn ang="0">
                  <a:pos x="14" y="63"/>
                </a:cxn>
                <a:cxn ang="0">
                  <a:pos x="20" y="69"/>
                </a:cxn>
                <a:cxn ang="0">
                  <a:pos x="22" y="70"/>
                </a:cxn>
                <a:cxn ang="0">
                  <a:pos x="23" y="70"/>
                </a:cxn>
                <a:cxn ang="0">
                  <a:pos x="24" y="71"/>
                </a:cxn>
                <a:cxn ang="0">
                  <a:pos x="30" y="71"/>
                </a:cxn>
                <a:cxn ang="0">
                  <a:pos x="33" y="70"/>
                </a:cxn>
                <a:cxn ang="0">
                  <a:pos x="35" y="68"/>
                </a:cxn>
                <a:cxn ang="0">
                  <a:pos x="37" y="65"/>
                </a:cxn>
                <a:cxn ang="0">
                  <a:pos x="39" y="63"/>
                </a:cxn>
                <a:cxn ang="0">
                  <a:pos x="39" y="59"/>
                </a:cxn>
                <a:cxn ang="0">
                  <a:pos x="38" y="54"/>
                </a:cxn>
                <a:cxn ang="0">
                  <a:pos x="34" y="48"/>
                </a:cxn>
                <a:cxn ang="0">
                  <a:pos x="29" y="43"/>
                </a:cxn>
                <a:cxn ang="0">
                  <a:pos x="18" y="39"/>
                </a:cxn>
                <a:cxn ang="0">
                  <a:pos x="5" y="37"/>
                </a:cxn>
                <a:cxn ang="0">
                  <a:pos x="0" y="37"/>
                </a:cxn>
                <a:cxn ang="0">
                  <a:pos x="14" y="0"/>
                </a:cxn>
              </a:cxnLst>
              <a:rect l="0" t="0" r="r" b="b"/>
              <a:pathLst>
                <a:path w="48" h="76">
                  <a:moveTo>
                    <a:pt x="14" y="0"/>
                  </a:moveTo>
                  <a:lnTo>
                    <a:pt x="48" y="0"/>
                  </a:lnTo>
                  <a:lnTo>
                    <a:pt x="43" y="14"/>
                  </a:lnTo>
                  <a:lnTo>
                    <a:pt x="13" y="14"/>
                  </a:lnTo>
                  <a:lnTo>
                    <a:pt x="10" y="21"/>
                  </a:lnTo>
                  <a:lnTo>
                    <a:pt x="21" y="22"/>
                  </a:lnTo>
                  <a:lnTo>
                    <a:pt x="32" y="26"/>
                  </a:lnTo>
                  <a:lnTo>
                    <a:pt x="40" y="30"/>
                  </a:lnTo>
                  <a:lnTo>
                    <a:pt x="45" y="36"/>
                  </a:lnTo>
                  <a:lnTo>
                    <a:pt x="47" y="42"/>
                  </a:lnTo>
                  <a:lnTo>
                    <a:pt x="48" y="49"/>
                  </a:lnTo>
                  <a:lnTo>
                    <a:pt x="47" y="56"/>
                  </a:lnTo>
                  <a:lnTo>
                    <a:pt x="45" y="63"/>
                  </a:lnTo>
                  <a:lnTo>
                    <a:pt x="43" y="66"/>
                  </a:lnTo>
                  <a:lnTo>
                    <a:pt x="40" y="69"/>
                  </a:lnTo>
                  <a:lnTo>
                    <a:pt x="37" y="71"/>
                  </a:lnTo>
                  <a:lnTo>
                    <a:pt x="33" y="73"/>
                  </a:lnTo>
                  <a:lnTo>
                    <a:pt x="28" y="75"/>
                  </a:lnTo>
                  <a:lnTo>
                    <a:pt x="23" y="76"/>
                  </a:lnTo>
                  <a:lnTo>
                    <a:pt x="10" y="76"/>
                  </a:lnTo>
                  <a:lnTo>
                    <a:pt x="7" y="75"/>
                  </a:lnTo>
                  <a:lnTo>
                    <a:pt x="4" y="73"/>
                  </a:lnTo>
                  <a:lnTo>
                    <a:pt x="0" y="69"/>
                  </a:lnTo>
                  <a:lnTo>
                    <a:pt x="0" y="65"/>
                  </a:lnTo>
                  <a:lnTo>
                    <a:pt x="4" y="61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9" y="61"/>
                  </a:lnTo>
                  <a:lnTo>
                    <a:pt x="11" y="62"/>
                  </a:lnTo>
                  <a:lnTo>
                    <a:pt x="12" y="62"/>
                  </a:lnTo>
                  <a:lnTo>
                    <a:pt x="14" y="63"/>
                  </a:lnTo>
                  <a:lnTo>
                    <a:pt x="20" y="69"/>
                  </a:lnTo>
                  <a:lnTo>
                    <a:pt x="22" y="70"/>
                  </a:lnTo>
                  <a:lnTo>
                    <a:pt x="23" y="70"/>
                  </a:lnTo>
                  <a:lnTo>
                    <a:pt x="24" y="71"/>
                  </a:lnTo>
                  <a:lnTo>
                    <a:pt x="30" y="71"/>
                  </a:lnTo>
                  <a:lnTo>
                    <a:pt x="33" y="70"/>
                  </a:lnTo>
                  <a:lnTo>
                    <a:pt x="35" y="68"/>
                  </a:lnTo>
                  <a:lnTo>
                    <a:pt x="37" y="65"/>
                  </a:lnTo>
                  <a:lnTo>
                    <a:pt x="39" y="63"/>
                  </a:lnTo>
                  <a:lnTo>
                    <a:pt x="39" y="59"/>
                  </a:lnTo>
                  <a:lnTo>
                    <a:pt x="38" y="54"/>
                  </a:lnTo>
                  <a:lnTo>
                    <a:pt x="34" y="48"/>
                  </a:lnTo>
                  <a:lnTo>
                    <a:pt x="29" y="43"/>
                  </a:lnTo>
                  <a:lnTo>
                    <a:pt x="18" y="39"/>
                  </a:lnTo>
                  <a:lnTo>
                    <a:pt x="5" y="37"/>
                  </a:lnTo>
                  <a:lnTo>
                    <a:pt x="0" y="37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86" name="Freeform 144"/>
            <p:cNvSpPr>
              <a:spLocks noEditPoints="1"/>
            </p:cNvSpPr>
            <p:nvPr/>
          </p:nvSpPr>
          <p:spPr bwMode="auto">
            <a:xfrm>
              <a:off x="7813675" y="6073775"/>
              <a:ext cx="74613" cy="122238"/>
            </a:xfrm>
            <a:custGeom>
              <a:avLst/>
              <a:gdLst/>
              <a:ahLst/>
              <a:cxnLst>
                <a:cxn ang="0">
                  <a:pos x="47" y="38"/>
                </a:cxn>
                <a:cxn ang="0">
                  <a:pos x="46" y="49"/>
                </a:cxn>
                <a:cxn ang="0">
                  <a:pos x="44" y="59"/>
                </a:cxn>
                <a:cxn ang="0">
                  <a:pos x="43" y="63"/>
                </a:cxn>
                <a:cxn ang="0">
                  <a:pos x="40" y="69"/>
                </a:cxn>
                <a:cxn ang="0">
                  <a:pos x="36" y="72"/>
                </a:cxn>
                <a:cxn ang="0">
                  <a:pos x="33" y="75"/>
                </a:cxn>
                <a:cxn ang="0">
                  <a:pos x="31" y="76"/>
                </a:cxn>
                <a:cxn ang="0">
                  <a:pos x="28" y="77"/>
                </a:cxn>
                <a:cxn ang="0">
                  <a:pos x="18" y="77"/>
                </a:cxn>
                <a:cxn ang="0">
                  <a:pos x="16" y="76"/>
                </a:cxn>
                <a:cxn ang="0">
                  <a:pos x="14" y="75"/>
                </a:cxn>
                <a:cxn ang="0">
                  <a:pos x="11" y="71"/>
                </a:cxn>
                <a:cxn ang="0">
                  <a:pos x="7" y="66"/>
                </a:cxn>
                <a:cxn ang="0">
                  <a:pos x="3" y="60"/>
                </a:cxn>
                <a:cxn ang="0">
                  <a:pos x="2" y="57"/>
                </a:cxn>
                <a:cxn ang="0">
                  <a:pos x="0" y="39"/>
                </a:cxn>
                <a:cxn ang="0">
                  <a:pos x="1" y="28"/>
                </a:cxn>
                <a:cxn ang="0">
                  <a:pos x="3" y="17"/>
                </a:cxn>
                <a:cxn ang="0">
                  <a:pos x="7" y="9"/>
                </a:cxn>
                <a:cxn ang="0">
                  <a:pos x="9" y="6"/>
                </a:cxn>
                <a:cxn ang="0">
                  <a:pos x="17" y="1"/>
                </a:cxn>
                <a:cxn ang="0">
                  <a:pos x="20" y="0"/>
                </a:cxn>
                <a:cxn ang="0">
                  <a:pos x="27" y="0"/>
                </a:cxn>
                <a:cxn ang="0">
                  <a:pos x="30" y="1"/>
                </a:cxn>
                <a:cxn ang="0">
                  <a:pos x="39" y="6"/>
                </a:cxn>
                <a:cxn ang="0">
                  <a:pos x="41" y="9"/>
                </a:cxn>
                <a:cxn ang="0">
                  <a:pos x="42" y="13"/>
                </a:cxn>
                <a:cxn ang="0">
                  <a:pos x="44" y="16"/>
                </a:cxn>
                <a:cxn ang="0">
                  <a:pos x="46" y="27"/>
                </a:cxn>
                <a:cxn ang="0">
                  <a:pos x="47" y="38"/>
                </a:cxn>
                <a:cxn ang="0">
                  <a:pos x="31" y="38"/>
                </a:cxn>
                <a:cxn ang="0">
                  <a:pos x="31" y="12"/>
                </a:cxn>
                <a:cxn ang="0">
                  <a:pos x="30" y="9"/>
                </a:cxn>
                <a:cxn ang="0">
                  <a:pos x="28" y="5"/>
                </a:cxn>
                <a:cxn ang="0">
                  <a:pos x="27" y="4"/>
                </a:cxn>
                <a:cxn ang="0">
                  <a:pos x="25" y="3"/>
                </a:cxn>
                <a:cxn ang="0">
                  <a:pos x="21" y="3"/>
                </a:cxn>
                <a:cxn ang="0">
                  <a:pos x="19" y="4"/>
                </a:cxn>
                <a:cxn ang="0">
                  <a:pos x="17" y="8"/>
                </a:cxn>
                <a:cxn ang="0">
                  <a:pos x="17" y="11"/>
                </a:cxn>
                <a:cxn ang="0">
                  <a:pos x="16" y="17"/>
                </a:cxn>
                <a:cxn ang="0">
                  <a:pos x="16" y="58"/>
                </a:cxn>
                <a:cxn ang="0">
                  <a:pos x="17" y="66"/>
                </a:cxn>
                <a:cxn ang="0">
                  <a:pos x="17" y="69"/>
                </a:cxn>
                <a:cxn ang="0">
                  <a:pos x="18" y="71"/>
                </a:cxn>
                <a:cxn ang="0">
                  <a:pos x="20" y="73"/>
                </a:cxn>
                <a:cxn ang="0">
                  <a:pos x="22" y="74"/>
                </a:cxn>
                <a:cxn ang="0">
                  <a:pos x="24" y="74"/>
                </a:cxn>
                <a:cxn ang="0">
                  <a:pos x="26" y="73"/>
                </a:cxn>
                <a:cxn ang="0">
                  <a:pos x="29" y="70"/>
                </a:cxn>
                <a:cxn ang="0">
                  <a:pos x="30" y="68"/>
                </a:cxn>
                <a:cxn ang="0">
                  <a:pos x="31" y="65"/>
                </a:cxn>
                <a:cxn ang="0">
                  <a:pos x="31" y="61"/>
                </a:cxn>
                <a:cxn ang="0">
                  <a:pos x="31" y="38"/>
                </a:cxn>
              </a:cxnLst>
              <a:rect l="0" t="0" r="r" b="b"/>
              <a:pathLst>
                <a:path w="47" h="77">
                  <a:moveTo>
                    <a:pt x="47" y="38"/>
                  </a:moveTo>
                  <a:lnTo>
                    <a:pt x="46" y="49"/>
                  </a:lnTo>
                  <a:lnTo>
                    <a:pt x="44" y="59"/>
                  </a:lnTo>
                  <a:lnTo>
                    <a:pt x="43" y="63"/>
                  </a:lnTo>
                  <a:lnTo>
                    <a:pt x="40" y="69"/>
                  </a:lnTo>
                  <a:lnTo>
                    <a:pt x="36" y="72"/>
                  </a:lnTo>
                  <a:lnTo>
                    <a:pt x="33" y="75"/>
                  </a:lnTo>
                  <a:lnTo>
                    <a:pt x="31" y="76"/>
                  </a:lnTo>
                  <a:lnTo>
                    <a:pt x="28" y="77"/>
                  </a:lnTo>
                  <a:lnTo>
                    <a:pt x="18" y="77"/>
                  </a:lnTo>
                  <a:lnTo>
                    <a:pt x="16" y="76"/>
                  </a:lnTo>
                  <a:lnTo>
                    <a:pt x="14" y="75"/>
                  </a:lnTo>
                  <a:lnTo>
                    <a:pt x="11" y="71"/>
                  </a:lnTo>
                  <a:lnTo>
                    <a:pt x="7" y="66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0" y="39"/>
                  </a:lnTo>
                  <a:lnTo>
                    <a:pt x="1" y="28"/>
                  </a:lnTo>
                  <a:lnTo>
                    <a:pt x="3" y="17"/>
                  </a:lnTo>
                  <a:lnTo>
                    <a:pt x="7" y="9"/>
                  </a:lnTo>
                  <a:lnTo>
                    <a:pt x="9" y="6"/>
                  </a:lnTo>
                  <a:lnTo>
                    <a:pt x="17" y="1"/>
                  </a:lnTo>
                  <a:lnTo>
                    <a:pt x="20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9" y="6"/>
                  </a:lnTo>
                  <a:lnTo>
                    <a:pt x="41" y="9"/>
                  </a:lnTo>
                  <a:lnTo>
                    <a:pt x="42" y="13"/>
                  </a:lnTo>
                  <a:lnTo>
                    <a:pt x="44" y="16"/>
                  </a:lnTo>
                  <a:lnTo>
                    <a:pt x="46" y="27"/>
                  </a:lnTo>
                  <a:lnTo>
                    <a:pt x="47" y="38"/>
                  </a:lnTo>
                  <a:close/>
                  <a:moveTo>
                    <a:pt x="31" y="38"/>
                  </a:moveTo>
                  <a:lnTo>
                    <a:pt x="31" y="12"/>
                  </a:lnTo>
                  <a:lnTo>
                    <a:pt x="30" y="9"/>
                  </a:lnTo>
                  <a:lnTo>
                    <a:pt x="28" y="5"/>
                  </a:lnTo>
                  <a:lnTo>
                    <a:pt x="27" y="4"/>
                  </a:lnTo>
                  <a:lnTo>
                    <a:pt x="25" y="3"/>
                  </a:lnTo>
                  <a:lnTo>
                    <a:pt x="21" y="3"/>
                  </a:lnTo>
                  <a:lnTo>
                    <a:pt x="19" y="4"/>
                  </a:lnTo>
                  <a:lnTo>
                    <a:pt x="17" y="8"/>
                  </a:lnTo>
                  <a:lnTo>
                    <a:pt x="17" y="11"/>
                  </a:lnTo>
                  <a:lnTo>
                    <a:pt x="16" y="17"/>
                  </a:lnTo>
                  <a:lnTo>
                    <a:pt x="16" y="58"/>
                  </a:lnTo>
                  <a:lnTo>
                    <a:pt x="17" y="66"/>
                  </a:lnTo>
                  <a:lnTo>
                    <a:pt x="17" y="69"/>
                  </a:lnTo>
                  <a:lnTo>
                    <a:pt x="18" y="71"/>
                  </a:lnTo>
                  <a:lnTo>
                    <a:pt x="20" y="73"/>
                  </a:lnTo>
                  <a:lnTo>
                    <a:pt x="22" y="74"/>
                  </a:lnTo>
                  <a:lnTo>
                    <a:pt x="24" y="74"/>
                  </a:lnTo>
                  <a:lnTo>
                    <a:pt x="26" y="73"/>
                  </a:lnTo>
                  <a:lnTo>
                    <a:pt x="29" y="70"/>
                  </a:lnTo>
                  <a:lnTo>
                    <a:pt x="30" y="68"/>
                  </a:lnTo>
                  <a:lnTo>
                    <a:pt x="31" y="65"/>
                  </a:lnTo>
                  <a:lnTo>
                    <a:pt x="31" y="61"/>
                  </a:lnTo>
                  <a:lnTo>
                    <a:pt x="31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87" name="Freeform 145"/>
            <p:cNvSpPr>
              <a:spLocks/>
            </p:cNvSpPr>
            <p:nvPr/>
          </p:nvSpPr>
          <p:spPr bwMode="auto">
            <a:xfrm>
              <a:off x="7904162" y="6167438"/>
              <a:ext cx="26988" cy="2857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1" y="0"/>
                </a:cxn>
                <a:cxn ang="0">
                  <a:pos x="12" y="1"/>
                </a:cxn>
                <a:cxn ang="0">
                  <a:pos x="15" y="2"/>
                </a:cxn>
                <a:cxn ang="0">
                  <a:pos x="17" y="6"/>
                </a:cxn>
                <a:cxn ang="0">
                  <a:pos x="17" y="12"/>
                </a:cxn>
                <a:cxn ang="0">
                  <a:pos x="15" y="16"/>
                </a:cxn>
                <a:cxn ang="0">
                  <a:pos x="13" y="17"/>
                </a:cxn>
                <a:cxn ang="0">
                  <a:pos x="12" y="18"/>
                </a:cxn>
                <a:cxn ang="0">
                  <a:pos x="6" y="18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7"/>
                </a:cxn>
                <a:cxn ang="0">
                  <a:pos x="1" y="5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0"/>
                </a:cxn>
              </a:cxnLst>
              <a:rect l="0" t="0" r="r" b="b"/>
              <a:pathLst>
                <a:path w="17" h="18">
                  <a:moveTo>
                    <a:pt x="9" y="0"/>
                  </a:moveTo>
                  <a:lnTo>
                    <a:pt x="11" y="0"/>
                  </a:lnTo>
                  <a:lnTo>
                    <a:pt x="12" y="1"/>
                  </a:lnTo>
                  <a:lnTo>
                    <a:pt x="15" y="2"/>
                  </a:lnTo>
                  <a:lnTo>
                    <a:pt x="17" y="6"/>
                  </a:lnTo>
                  <a:lnTo>
                    <a:pt x="17" y="12"/>
                  </a:lnTo>
                  <a:lnTo>
                    <a:pt x="15" y="16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0" y="7"/>
                  </a:lnTo>
                  <a:lnTo>
                    <a:pt x="1" y="5"/>
                  </a:lnTo>
                  <a:lnTo>
                    <a:pt x="2" y="2"/>
                  </a:lnTo>
                  <a:lnTo>
                    <a:pt x="6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88" name="Freeform 146"/>
            <p:cNvSpPr>
              <a:spLocks/>
            </p:cNvSpPr>
            <p:nvPr/>
          </p:nvSpPr>
          <p:spPr bwMode="auto">
            <a:xfrm>
              <a:off x="7947025" y="6075363"/>
              <a:ext cx="77788" cy="119063"/>
            </a:xfrm>
            <a:custGeom>
              <a:avLst/>
              <a:gdLst/>
              <a:ahLst/>
              <a:cxnLst>
                <a:cxn ang="0">
                  <a:pos x="16" y="75"/>
                </a:cxn>
                <a:cxn ang="0">
                  <a:pos x="37" y="14"/>
                </a:cxn>
                <a:cxn ang="0">
                  <a:pos x="15" y="14"/>
                </a:cxn>
                <a:cxn ang="0">
                  <a:pos x="11" y="15"/>
                </a:cxn>
                <a:cxn ang="0">
                  <a:pos x="7" y="16"/>
                </a:cxn>
                <a:cxn ang="0">
                  <a:pos x="5" y="18"/>
                </a:cxn>
                <a:cxn ang="0">
                  <a:pos x="4" y="20"/>
                </a:cxn>
                <a:cxn ang="0">
                  <a:pos x="2" y="22"/>
                </a:cxn>
                <a:cxn ang="0">
                  <a:pos x="0" y="22"/>
                </a:cxn>
                <a:cxn ang="0">
                  <a:pos x="6" y="0"/>
                </a:cxn>
                <a:cxn ang="0">
                  <a:pos x="49" y="0"/>
                </a:cxn>
                <a:cxn ang="0">
                  <a:pos x="23" y="75"/>
                </a:cxn>
                <a:cxn ang="0">
                  <a:pos x="16" y="75"/>
                </a:cxn>
              </a:cxnLst>
              <a:rect l="0" t="0" r="r" b="b"/>
              <a:pathLst>
                <a:path w="49" h="75">
                  <a:moveTo>
                    <a:pt x="16" y="75"/>
                  </a:moveTo>
                  <a:lnTo>
                    <a:pt x="37" y="14"/>
                  </a:lnTo>
                  <a:lnTo>
                    <a:pt x="15" y="14"/>
                  </a:lnTo>
                  <a:lnTo>
                    <a:pt x="11" y="15"/>
                  </a:lnTo>
                  <a:lnTo>
                    <a:pt x="7" y="16"/>
                  </a:lnTo>
                  <a:lnTo>
                    <a:pt x="5" y="18"/>
                  </a:lnTo>
                  <a:lnTo>
                    <a:pt x="4" y="20"/>
                  </a:lnTo>
                  <a:lnTo>
                    <a:pt x="2" y="22"/>
                  </a:lnTo>
                  <a:lnTo>
                    <a:pt x="0" y="22"/>
                  </a:lnTo>
                  <a:lnTo>
                    <a:pt x="6" y="0"/>
                  </a:lnTo>
                  <a:lnTo>
                    <a:pt x="49" y="0"/>
                  </a:lnTo>
                  <a:lnTo>
                    <a:pt x="23" y="75"/>
                  </a:lnTo>
                  <a:lnTo>
                    <a:pt x="16" y="7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89" name="Freeform 147"/>
            <p:cNvSpPr>
              <a:spLocks/>
            </p:cNvSpPr>
            <p:nvPr/>
          </p:nvSpPr>
          <p:spPr bwMode="auto">
            <a:xfrm>
              <a:off x="8035925" y="6075363"/>
              <a:ext cx="76200" cy="1206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48" y="0"/>
                </a:cxn>
                <a:cxn ang="0">
                  <a:pos x="42" y="14"/>
                </a:cxn>
                <a:cxn ang="0">
                  <a:pos x="12" y="14"/>
                </a:cxn>
                <a:cxn ang="0">
                  <a:pos x="9" y="21"/>
                </a:cxn>
                <a:cxn ang="0">
                  <a:pos x="21" y="22"/>
                </a:cxn>
                <a:cxn ang="0">
                  <a:pos x="32" y="26"/>
                </a:cxn>
                <a:cxn ang="0">
                  <a:pos x="39" y="30"/>
                </a:cxn>
                <a:cxn ang="0">
                  <a:pos x="44" y="36"/>
                </a:cxn>
                <a:cxn ang="0">
                  <a:pos x="47" y="42"/>
                </a:cxn>
                <a:cxn ang="0">
                  <a:pos x="48" y="49"/>
                </a:cxn>
                <a:cxn ang="0">
                  <a:pos x="46" y="58"/>
                </a:cxn>
                <a:cxn ang="0">
                  <a:pos x="44" y="63"/>
                </a:cxn>
                <a:cxn ang="0">
                  <a:pos x="42" y="66"/>
                </a:cxn>
                <a:cxn ang="0">
                  <a:pos x="39" y="69"/>
                </a:cxn>
                <a:cxn ang="0">
                  <a:pos x="36" y="71"/>
                </a:cxn>
                <a:cxn ang="0">
                  <a:pos x="33" y="73"/>
                </a:cxn>
                <a:cxn ang="0">
                  <a:pos x="28" y="75"/>
                </a:cxn>
                <a:cxn ang="0">
                  <a:pos x="23" y="76"/>
                </a:cxn>
                <a:cxn ang="0">
                  <a:pos x="9" y="76"/>
                </a:cxn>
                <a:cxn ang="0">
                  <a:pos x="7" y="75"/>
                </a:cxn>
                <a:cxn ang="0">
                  <a:pos x="4" y="73"/>
                </a:cxn>
                <a:cxn ang="0">
                  <a:pos x="2" y="71"/>
                </a:cxn>
                <a:cxn ang="0">
                  <a:pos x="0" y="67"/>
                </a:cxn>
                <a:cxn ang="0">
                  <a:pos x="0" y="65"/>
                </a:cxn>
                <a:cxn ang="0">
                  <a:pos x="1" y="64"/>
                </a:cxn>
                <a:cxn ang="0">
                  <a:pos x="3" y="63"/>
                </a:cxn>
                <a:cxn ang="0">
                  <a:pos x="4" y="61"/>
                </a:cxn>
                <a:cxn ang="0">
                  <a:pos x="6" y="60"/>
                </a:cxn>
                <a:cxn ang="0">
                  <a:pos x="8" y="60"/>
                </a:cxn>
                <a:cxn ang="0">
                  <a:pos x="9" y="61"/>
                </a:cxn>
                <a:cxn ang="0">
                  <a:pos x="10" y="62"/>
                </a:cxn>
                <a:cxn ang="0">
                  <a:pos x="11" y="62"/>
                </a:cxn>
                <a:cxn ang="0">
                  <a:pos x="13" y="63"/>
                </a:cxn>
                <a:cxn ang="0">
                  <a:pos x="17" y="67"/>
                </a:cxn>
                <a:cxn ang="0">
                  <a:pos x="20" y="69"/>
                </a:cxn>
                <a:cxn ang="0">
                  <a:pos x="22" y="70"/>
                </a:cxn>
                <a:cxn ang="0">
                  <a:pos x="23" y="70"/>
                </a:cxn>
                <a:cxn ang="0">
                  <a:pos x="25" y="71"/>
                </a:cxn>
                <a:cxn ang="0">
                  <a:pos x="31" y="71"/>
                </a:cxn>
                <a:cxn ang="0">
                  <a:pos x="33" y="70"/>
                </a:cxn>
                <a:cxn ang="0">
                  <a:pos x="35" y="68"/>
                </a:cxn>
                <a:cxn ang="0">
                  <a:pos x="37" y="65"/>
                </a:cxn>
                <a:cxn ang="0">
                  <a:pos x="38" y="63"/>
                </a:cxn>
                <a:cxn ang="0">
                  <a:pos x="38" y="59"/>
                </a:cxn>
                <a:cxn ang="0">
                  <a:pos x="37" y="54"/>
                </a:cxn>
                <a:cxn ang="0">
                  <a:pos x="34" y="48"/>
                </a:cxn>
                <a:cxn ang="0">
                  <a:pos x="29" y="43"/>
                </a:cxn>
                <a:cxn ang="0">
                  <a:pos x="18" y="39"/>
                </a:cxn>
                <a:cxn ang="0">
                  <a:pos x="5" y="37"/>
                </a:cxn>
                <a:cxn ang="0">
                  <a:pos x="0" y="37"/>
                </a:cxn>
                <a:cxn ang="0">
                  <a:pos x="14" y="0"/>
                </a:cxn>
              </a:cxnLst>
              <a:rect l="0" t="0" r="r" b="b"/>
              <a:pathLst>
                <a:path w="48" h="76">
                  <a:moveTo>
                    <a:pt x="14" y="0"/>
                  </a:moveTo>
                  <a:lnTo>
                    <a:pt x="48" y="0"/>
                  </a:lnTo>
                  <a:lnTo>
                    <a:pt x="42" y="14"/>
                  </a:lnTo>
                  <a:lnTo>
                    <a:pt x="12" y="14"/>
                  </a:lnTo>
                  <a:lnTo>
                    <a:pt x="9" y="21"/>
                  </a:lnTo>
                  <a:lnTo>
                    <a:pt x="21" y="22"/>
                  </a:lnTo>
                  <a:lnTo>
                    <a:pt x="32" y="26"/>
                  </a:lnTo>
                  <a:lnTo>
                    <a:pt x="39" y="30"/>
                  </a:lnTo>
                  <a:lnTo>
                    <a:pt x="44" y="36"/>
                  </a:lnTo>
                  <a:lnTo>
                    <a:pt x="47" y="42"/>
                  </a:lnTo>
                  <a:lnTo>
                    <a:pt x="48" y="49"/>
                  </a:lnTo>
                  <a:lnTo>
                    <a:pt x="46" y="58"/>
                  </a:lnTo>
                  <a:lnTo>
                    <a:pt x="44" y="63"/>
                  </a:lnTo>
                  <a:lnTo>
                    <a:pt x="42" y="66"/>
                  </a:lnTo>
                  <a:lnTo>
                    <a:pt x="39" y="69"/>
                  </a:lnTo>
                  <a:lnTo>
                    <a:pt x="36" y="71"/>
                  </a:lnTo>
                  <a:lnTo>
                    <a:pt x="33" y="73"/>
                  </a:lnTo>
                  <a:lnTo>
                    <a:pt x="28" y="75"/>
                  </a:lnTo>
                  <a:lnTo>
                    <a:pt x="23" y="76"/>
                  </a:lnTo>
                  <a:lnTo>
                    <a:pt x="9" y="76"/>
                  </a:lnTo>
                  <a:lnTo>
                    <a:pt x="7" y="75"/>
                  </a:lnTo>
                  <a:lnTo>
                    <a:pt x="4" y="73"/>
                  </a:lnTo>
                  <a:lnTo>
                    <a:pt x="2" y="71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3" y="63"/>
                  </a:lnTo>
                  <a:lnTo>
                    <a:pt x="4" y="61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9" y="61"/>
                  </a:lnTo>
                  <a:lnTo>
                    <a:pt x="10" y="62"/>
                  </a:lnTo>
                  <a:lnTo>
                    <a:pt x="11" y="62"/>
                  </a:lnTo>
                  <a:lnTo>
                    <a:pt x="13" y="63"/>
                  </a:lnTo>
                  <a:lnTo>
                    <a:pt x="17" y="67"/>
                  </a:lnTo>
                  <a:lnTo>
                    <a:pt x="20" y="69"/>
                  </a:lnTo>
                  <a:lnTo>
                    <a:pt x="22" y="70"/>
                  </a:lnTo>
                  <a:lnTo>
                    <a:pt x="23" y="70"/>
                  </a:lnTo>
                  <a:lnTo>
                    <a:pt x="25" y="71"/>
                  </a:lnTo>
                  <a:lnTo>
                    <a:pt x="31" y="71"/>
                  </a:lnTo>
                  <a:lnTo>
                    <a:pt x="33" y="70"/>
                  </a:lnTo>
                  <a:lnTo>
                    <a:pt x="35" y="68"/>
                  </a:lnTo>
                  <a:lnTo>
                    <a:pt x="37" y="65"/>
                  </a:lnTo>
                  <a:lnTo>
                    <a:pt x="38" y="63"/>
                  </a:lnTo>
                  <a:lnTo>
                    <a:pt x="38" y="59"/>
                  </a:lnTo>
                  <a:lnTo>
                    <a:pt x="37" y="54"/>
                  </a:lnTo>
                  <a:lnTo>
                    <a:pt x="34" y="48"/>
                  </a:lnTo>
                  <a:lnTo>
                    <a:pt x="29" y="43"/>
                  </a:lnTo>
                  <a:lnTo>
                    <a:pt x="18" y="39"/>
                  </a:lnTo>
                  <a:lnTo>
                    <a:pt x="5" y="37"/>
                  </a:lnTo>
                  <a:lnTo>
                    <a:pt x="0" y="37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91" name="Line 149"/>
            <p:cNvSpPr>
              <a:spLocks noChangeShapeType="1"/>
            </p:cNvSpPr>
            <p:nvPr/>
          </p:nvSpPr>
          <p:spPr bwMode="auto">
            <a:xfrm>
              <a:off x="6413500" y="4756150"/>
              <a:ext cx="2068513" cy="158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92" name="Freeform 150"/>
            <p:cNvSpPr>
              <a:spLocks noEditPoints="1"/>
            </p:cNvSpPr>
            <p:nvPr/>
          </p:nvSpPr>
          <p:spPr bwMode="auto">
            <a:xfrm>
              <a:off x="6413500" y="4748213"/>
              <a:ext cx="2062163" cy="604838"/>
            </a:xfrm>
            <a:custGeom>
              <a:avLst/>
              <a:gdLst/>
              <a:ahLst/>
              <a:cxnLst>
                <a:cxn ang="0">
                  <a:pos x="83" y="143"/>
                </a:cxn>
                <a:cxn ang="0">
                  <a:pos x="696" y="84"/>
                </a:cxn>
                <a:cxn ang="0">
                  <a:pos x="900" y="12"/>
                </a:cxn>
                <a:cxn ang="0">
                  <a:pos x="1299" y="0"/>
                </a:cxn>
                <a:cxn ang="0">
                  <a:pos x="1169" y="16"/>
                </a:cxn>
                <a:cxn ang="0">
                  <a:pos x="1009" y="18"/>
                </a:cxn>
                <a:cxn ang="0">
                  <a:pos x="903" y="28"/>
                </a:cxn>
                <a:cxn ang="0">
                  <a:pos x="824" y="45"/>
                </a:cxn>
                <a:cxn ang="0">
                  <a:pos x="740" y="78"/>
                </a:cxn>
                <a:cxn ang="0">
                  <a:pos x="714" y="91"/>
                </a:cxn>
                <a:cxn ang="0">
                  <a:pos x="694" y="103"/>
                </a:cxn>
                <a:cxn ang="0">
                  <a:pos x="649" y="135"/>
                </a:cxn>
                <a:cxn ang="0">
                  <a:pos x="611" y="165"/>
                </a:cxn>
                <a:cxn ang="0">
                  <a:pos x="477" y="296"/>
                </a:cxn>
                <a:cxn ang="0">
                  <a:pos x="456" y="314"/>
                </a:cxn>
                <a:cxn ang="0">
                  <a:pos x="415" y="349"/>
                </a:cxn>
                <a:cxn ang="0">
                  <a:pos x="403" y="358"/>
                </a:cxn>
                <a:cxn ang="0">
                  <a:pos x="394" y="364"/>
                </a:cxn>
                <a:cxn ang="0">
                  <a:pos x="372" y="372"/>
                </a:cxn>
                <a:cxn ang="0">
                  <a:pos x="347" y="380"/>
                </a:cxn>
                <a:cxn ang="0">
                  <a:pos x="324" y="381"/>
                </a:cxn>
                <a:cxn ang="0">
                  <a:pos x="280" y="371"/>
                </a:cxn>
                <a:cxn ang="0">
                  <a:pos x="266" y="365"/>
                </a:cxn>
                <a:cxn ang="0">
                  <a:pos x="254" y="357"/>
                </a:cxn>
                <a:cxn ang="0">
                  <a:pos x="201" y="308"/>
                </a:cxn>
                <a:cxn ang="0">
                  <a:pos x="189" y="296"/>
                </a:cxn>
                <a:cxn ang="0">
                  <a:pos x="88" y="172"/>
                </a:cxn>
                <a:cxn ang="0">
                  <a:pos x="58" y="140"/>
                </a:cxn>
                <a:cxn ang="0">
                  <a:pos x="11" y="98"/>
                </a:cxn>
                <a:cxn ang="0">
                  <a:pos x="4" y="74"/>
                </a:cxn>
                <a:cxn ang="0">
                  <a:pos x="21" y="86"/>
                </a:cxn>
                <a:cxn ang="0">
                  <a:pos x="56" y="115"/>
                </a:cxn>
                <a:cxn ang="0">
                  <a:pos x="60" y="120"/>
                </a:cxn>
                <a:cxn ang="0">
                  <a:pos x="135" y="202"/>
                </a:cxn>
                <a:cxn ang="0">
                  <a:pos x="247" y="333"/>
                </a:cxn>
                <a:cxn ang="0">
                  <a:pos x="274" y="351"/>
                </a:cxn>
                <a:cxn ang="0">
                  <a:pos x="325" y="365"/>
                </a:cxn>
                <a:cxn ang="0">
                  <a:pos x="344" y="365"/>
                </a:cxn>
                <a:cxn ang="0">
                  <a:pos x="378" y="353"/>
                </a:cxn>
                <a:cxn ang="0">
                  <a:pos x="397" y="344"/>
                </a:cxn>
                <a:cxn ang="0">
                  <a:pos x="447" y="303"/>
                </a:cxn>
                <a:cxn ang="0">
                  <a:pos x="451" y="299"/>
                </a:cxn>
                <a:cxn ang="0">
                  <a:pos x="484" y="269"/>
                </a:cxn>
                <a:cxn ang="0">
                  <a:pos x="602" y="153"/>
                </a:cxn>
                <a:cxn ang="0">
                  <a:pos x="640" y="121"/>
                </a:cxn>
                <a:cxn ang="0">
                  <a:pos x="667" y="103"/>
                </a:cxn>
                <a:cxn ang="0">
                  <a:pos x="706" y="78"/>
                </a:cxn>
                <a:cxn ang="0">
                  <a:pos x="709" y="76"/>
                </a:cxn>
                <a:cxn ang="0">
                  <a:pos x="754" y="54"/>
                </a:cxn>
                <a:cxn ang="0">
                  <a:pos x="796" y="37"/>
                </a:cxn>
                <a:cxn ang="0">
                  <a:pos x="843" y="25"/>
                </a:cxn>
                <a:cxn ang="0">
                  <a:pos x="903" y="12"/>
                </a:cxn>
                <a:cxn ang="0">
                  <a:pos x="974" y="5"/>
                </a:cxn>
                <a:cxn ang="0">
                  <a:pos x="1104" y="1"/>
                </a:cxn>
              </a:cxnLst>
              <a:rect l="0" t="0" r="r" b="b"/>
              <a:pathLst>
                <a:path w="1299" h="381">
                  <a:moveTo>
                    <a:pt x="83" y="143"/>
                  </a:moveTo>
                  <a:lnTo>
                    <a:pt x="87" y="147"/>
                  </a:lnTo>
                  <a:lnTo>
                    <a:pt x="83" y="143"/>
                  </a:lnTo>
                  <a:close/>
                  <a:moveTo>
                    <a:pt x="696" y="84"/>
                  </a:moveTo>
                  <a:lnTo>
                    <a:pt x="687" y="89"/>
                  </a:lnTo>
                  <a:lnTo>
                    <a:pt x="696" y="84"/>
                  </a:lnTo>
                  <a:close/>
                  <a:moveTo>
                    <a:pt x="905" y="11"/>
                  </a:moveTo>
                  <a:lnTo>
                    <a:pt x="903" y="12"/>
                  </a:lnTo>
                  <a:lnTo>
                    <a:pt x="900" y="12"/>
                  </a:lnTo>
                  <a:lnTo>
                    <a:pt x="905" y="11"/>
                  </a:lnTo>
                  <a:close/>
                  <a:moveTo>
                    <a:pt x="1234" y="0"/>
                  </a:moveTo>
                  <a:lnTo>
                    <a:pt x="1299" y="0"/>
                  </a:lnTo>
                  <a:lnTo>
                    <a:pt x="1299" y="15"/>
                  </a:lnTo>
                  <a:lnTo>
                    <a:pt x="1234" y="15"/>
                  </a:lnTo>
                  <a:lnTo>
                    <a:pt x="1169" y="16"/>
                  </a:lnTo>
                  <a:lnTo>
                    <a:pt x="1104" y="16"/>
                  </a:lnTo>
                  <a:lnTo>
                    <a:pt x="1039" y="17"/>
                  </a:lnTo>
                  <a:lnTo>
                    <a:pt x="1009" y="18"/>
                  </a:lnTo>
                  <a:lnTo>
                    <a:pt x="975" y="21"/>
                  </a:lnTo>
                  <a:lnTo>
                    <a:pt x="911" y="27"/>
                  </a:lnTo>
                  <a:lnTo>
                    <a:pt x="903" y="28"/>
                  </a:lnTo>
                  <a:lnTo>
                    <a:pt x="872" y="33"/>
                  </a:lnTo>
                  <a:lnTo>
                    <a:pt x="845" y="39"/>
                  </a:lnTo>
                  <a:lnTo>
                    <a:pt x="824" y="45"/>
                  </a:lnTo>
                  <a:lnTo>
                    <a:pt x="801" y="52"/>
                  </a:lnTo>
                  <a:lnTo>
                    <a:pt x="782" y="59"/>
                  </a:lnTo>
                  <a:lnTo>
                    <a:pt x="740" y="78"/>
                  </a:lnTo>
                  <a:lnTo>
                    <a:pt x="740" y="77"/>
                  </a:lnTo>
                  <a:lnTo>
                    <a:pt x="718" y="88"/>
                  </a:lnTo>
                  <a:lnTo>
                    <a:pt x="714" y="91"/>
                  </a:lnTo>
                  <a:lnTo>
                    <a:pt x="713" y="92"/>
                  </a:lnTo>
                  <a:lnTo>
                    <a:pt x="714" y="91"/>
                  </a:lnTo>
                  <a:lnTo>
                    <a:pt x="694" y="103"/>
                  </a:lnTo>
                  <a:lnTo>
                    <a:pt x="676" y="115"/>
                  </a:lnTo>
                  <a:lnTo>
                    <a:pt x="655" y="131"/>
                  </a:lnTo>
                  <a:lnTo>
                    <a:pt x="649" y="135"/>
                  </a:lnTo>
                  <a:lnTo>
                    <a:pt x="649" y="134"/>
                  </a:lnTo>
                  <a:lnTo>
                    <a:pt x="631" y="149"/>
                  </a:lnTo>
                  <a:lnTo>
                    <a:pt x="611" y="165"/>
                  </a:lnTo>
                  <a:lnTo>
                    <a:pt x="590" y="184"/>
                  </a:lnTo>
                  <a:lnTo>
                    <a:pt x="495" y="280"/>
                  </a:lnTo>
                  <a:lnTo>
                    <a:pt x="477" y="296"/>
                  </a:lnTo>
                  <a:lnTo>
                    <a:pt x="461" y="310"/>
                  </a:lnTo>
                  <a:lnTo>
                    <a:pt x="457" y="314"/>
                  </a:lnTo>
                  <a:lnTo>
                    <a:pt x="456" y="314"/>
                  </a:lnTo>
                  <a:lnTo>
                    <a:pt x="431" y="336"/>
                  </a:lnTo>
                  <a:lnTo>
                    <a:pt x="417" y="347"/>
                  </a:lnTo>
                  <a:lnTo>
                    <a:pt x="415" y="349"/>
                  </a:lnTo>
                  <a:lnTo>
                    <a:pt x="417" y="348"/>
                  </a:lnTo>
                  <a:lnTo>
                    <a:pt x="405" y="357"/>
                  </a:lnTo>
                  <a:lnTo>
                    <a:pt x="403" y="358"/>
                  </a:lnTo>
                  <a:lnTo>
                    <a:pt x="404" y="357"/>
                  </a:lnTo>
                  <a:lnTo>
                    <a:pt x="395" y="363"/>
                  </a:lnTo>
                  <a:lnTo>
                    <a:pt x="394" y="364"/>
                  </a:lnTo>
                  <a:lnTo>
                    <a:pt x="384" y="367"/>
                  </a:lnTo>
                  <a:lnTo>
                    <a:pt x="372" y="372"/>
                  </a:lnTo>
                  <a:lnTo>
                    <a:pt x="372" y="372"/>
                  </a:lnTo>
                  <a:lnTo>
                    <a:pt x="371" y="373"/>
                  </a:lnTo>
                  <a:lnTo>
                    <a:pt x="357" y="377"/>
                  </a:lnTo>
                  <a:lnTo>
                    <a:pt x="347" y="380"/>
                  </a:lnTo>
                  <a:lnTo>
                    <a:pt x="345" y="380"/>
                  </a:lnTo>
                  <a:lnTo>
                    <a:pt x="337" y="381"/>
                  </a:lnTo>
                  <a:lnTo>
                    <a:pt x="324" y="381"/>
                  </a:lnTo>
                  <a:lnTo>
                    <a:pt x="305" y="379"/>
                  </a:lnTo>
                  <a:lnTo>
                    <a:pt x="303" y="379"/>
                  </a:lnTo>
                  <a:lnTo>
                    <a:pt x="280" y="371"/>
                  </a:lnTo>
                  <a:lnTo>
                    <a:pt x="279" y="370"/>
                  </a:lnTo>
                  <a:lnTo>
                    <a:pt x="264" y="363"/>
                  </a:lnTo>
                  <a:lnTo>
                    <a:pt x="266" y="365"/>
                  </a:lnTo>
                  <a:lnTo>
                    <a:pt x="255" y="358"/>
                  </a:lnTo>
                  <a:lnTo>
                    <a:pt x="256" y="358"/>
                  </a:lnTo>
                  <a:lnTo>
                    <a:pt x="254" y="357"/>
                  </a:lnTo>
                  <a:lnTo>
                    <a:pt x="248" y="352"/>
                  </a:lnTo>
                  <a:lnTo>
                    <a:pt x="239" y="345"/>
                  </a:lnTo>
                  <a:lnTo>
                    <a:pt x="201" y="308"/>
                  </a:lnTo>
                  <a:lnTo>
                    <a:pt x="214" y="322"/>
                  </a:lnTo>
                  <a:lnTo>
                    <a:pt x="188" y="294"/>
                  </a:lnTo>
                  <a:lnTo>
                    <a:pt x="189" y="296"/>
                  </a:lnTo>
                  <a:lnTo>
                    <a:pt x="188" y="293"/>
                  </a:lnTo>
                  <a:lnTo>
                    <a:pt x="123" y="212"/>
                  </a:lnTo>
                  <a:lnTo>
                    <a:pt x="88" y="172"/>
                  </a:lnTo>
                  <a:lnTo>
                    <a:pt x="72" y="154"/>
                  </a:lnTo>
                  <a:lnTo>
                    <a:pt x="73" y="153"/>
                  </a:lnTo>
                  <a:lnTo>
                    <a:pt x="58" y="140"/>
                  </a:lnTo>
                  <a:lnTo>
                    <a:pt x="42" y="124"/>
                  </a:lnTo>
                  <a:lnTo>
                    <a:pt x="27" y="112"/>
                  </a:lnTo>
                  <a:lnTo>
                    <a:pt x="11" y="98"/>
                  </a:lnTo>
                  <a:lnTo>
                    <a:pt x="0" y="89"/>
                  </a:lnTo>
                  <a:lnTo>
                    <a:pt x="0" y="81"/>
                  </a:lnTo>
                  <a:lnTo>
                    <a:pt x="4" y="74"/>
                  </a:lnTo>
                  <a:lnTo>
                    <a:pt x="20" y="86"/>
                  </a:lnTo>
                  <a:lnTo>
                    <a:pt x="22" y="87"/>
                  </a:lnTo>
                  <a:lnTo>
                    <a:pt x="21" y="86"/>
                  </a:lnTo>
                  <a:lnTo>
                    <a:pt x="37" y="100"/>
                  </a:lnTo>
                  <a:lnTo>
                    <a:pt x="52" y="113"/>
                  </a:lnTo>
                  <a:lnTo>
                    <a:pt x="56" y="115"/>
                  </a:lnTo>
                  <a:lnTo>
                    <a:pt x="53" y="113"/>
                  </a:lnTo>
                  <a:lnTo>
                    <a:pt x="69" y="128"/>
                  </a:lnTo>
                  <a:lnTo>
                    <a:pt x="60" y="120"/>
                  </a:lnTo>
                  <a:lnTo>
                    <a:pt x="83" y="143"/>
                  </a:lnTo>
                  <a:lnTo>
                    <a:pt x="100" y="162"/>
                  </a:lnTo>
                  <a:lnTo>
                    <a:pt x="135" y="202"/>
                  </a:lnTo>
                  <a:lnTo>
                    <a:pt x="199" y="283"/>
                  </a:lnTo>
                  <a:lnTo>
                    <a:pt x="226" y="311"/>
                  </a:lnTo>
                  <a:lnTo>
                    <a:pt x="247" y="333"/>
                  </a:lnTo>
                  <a:lnTo>
                    <a:pt x="257" y="339"/>
                  </a:lnTo>
                  <a:lnTo>
                    <a:pt x="263" y="344"/>
                  </a:lnTo>
                  <a:lnTo>
                    <a:pt x="274" y="351"/>
                  </a:lnTo>
                  <a:lnTo>
                    <a:pt x="286" y="357"/>
                  </a:lnTo>
                  <a:lnTo>
                    <a:pt x="306" y="364"/>
                  </a:lnTo>
                  <a:lnTo>
                    <a:pt x="325" y="365"/>
                  </a:lnTo>
                  <a:lnTo>
                    <a:pt x="335" y="365"/>
                  </a:lnTo>
                  <a:lnTo>
                    <a:pt x="344" y="365"/>
                  </a:lnTo>
                  <a:lnTo>
                    <a:pt x="344" y="365"/>
                  </a:lnTo>
                  <a:lnTo>
                    <a:pt x="352" y="363"/>
                  </a:lnTo>
                  <a:lnTo>
                    <a:pt x="366" y="359"/>
                  </a:lnTo>
                  <a:lnTo>
                    <a:pt x="378" y="353"/>
                  </a:lnTo>
                  <a:lnTo>
                    <a:pt x="387" y="349"/>
                  </a:lnTo>
                  <a:lnTo>
                    <a:pt x="397" y="343"/>
                  </a:lnTo>
                  <a:lnTo>
                    <a:pt x="397" y="344"/>
                  </a:lnTo>
                  <a:lnTo>
                    <a:pt x="407" y="336"/>
                  </a:lnTo>
                  <a:lnTo>
                    <a:pt x="422" y="324"/>
                  </a:lnTo>
                  <a:lnTo>
                    <a:pt x="447" y="303"/>
                  </a:lnTo>
                  <a:lnTo>
                    <a:pt x="447" y="304"/>
                  </a:lnTo>
                  <a:lnTo>
                    <a:pt x="458" y="292"/>
                  </a:lnTo>
                  <a:lnTo>
                    <a:pt x="451" y="299"/>
                  </a:lnTo>
                  <a:lnTo>
                    <a:pt x="466" y="284"/>
                  </a:lnTo>
                  <a:lnTo>
                    <a:pt x="484" y="268"/>
                  </a:lnTo>
                  <a:lnTo>
                    <a:pt x="484" y="269"/>
                  </a:lnTo>
                  <a:lnTo>
                    <a:pt x="580" y="173"/>
                  </a:lnTo>
                  <a:lnTo>
                    <a:pt x="580" y="172"/>
                  </a:lnTo>
                  <a:lnTo>
                    <a:pt x="602" y="153"/>
                  </a:lnTo>
                  <a:lnTo>
                    <a:pt x="621" y="138"/>
                  </a:lnTo>
                  <a:lnTo>
                    <a:pt x="639" y="122"/>
                  </a:lnTo>
                  <a:lnTo>
                    <a:pt x="640" y="121"/>
                  </a:lnTo>
                  <a:lnTo>
                    <a:pt x="640" y="122"/>
                  </a:lnTo>
                  <a:lnTo>
                    <a:pt x="646" y="118"/>
                  </a:lnTo>
                  <a:lnTo>
                    <a:pt x="667" y="103"/>
                  </a:lnTo>
                  <a:lnTo>
                    <a:pt x="687" y="90"/>
                  </a:lnTo>
                  <a:lnTo>
                    <a:pt x="696" y="84"/>
                  </a:lnTo>
                  <a:lnTo>
                    <a:pt x="706" y="78"/>
                  </a:lnTo>
                  <a:lnTo>
                    <a:pt x="706" y="79"/>
                  </a:lnTo>
                  <a:lnTo>
                    <a:pt x="710" y="76"/>
                  </a:lnTo>
                  <a:lnTo>
                    <a:pt x="709" y="76"/>
                  </a:lnTo>
                  <a:lnTo>
                    <a:pt x="711" y="75"/>
                  </a:lnTo>
                  <a:lnTo>
                    <a:pt x="733" y="63"/>
                  </a:lnTo>
                  <a:lnTo>
                    <a:pt x="754" y="54"/>
                  </a:lnTo>
                  <a:lnTo>
                    <a:pt x="776" y="44"/>
                  </a:lnTo>
                  <a:lnTo>
                    <a:pt x="777" y="44"/>
                  </a:lnTo>
                  <a:lnTo>
                    <a:pt x="796" y="37"/>
                  </a:lnTo>
                  <a:lnTo>
                    <a:pt x="820" y="31"/>
                  </a:lnTo>
                  <a:lnTo>
                    <a:pt x="842" y="25"/>
                  </a:lnTo>
                  <a:lnTo>
                    <a:pt x="843" y="25"/>
                  </a:lnTo>
                  <a:lnTo>
                    <a:pt x="870" y="19"/>
                  </a:lnTo>
                  <a:lnTo>
                    <a:pt x="900" y="13"/>
                  </a:lnTo>
                  <a:lnTo>
                    <a:pt x="903" y="12"/>
                  </a:lnTo>
                  <a:lnTo>
                    <a:pt x="909" y="11"/>
                  </a:lnTo>
                  <a:lnTo>
                    <a:pt x="910" y="11"/>
                  </a:lnTo>
                  <a:lnTo>
                    <a:pt x="974" y="5"/>
                  </a:lnTo>
                  <a:lnTo>
                    <a:pt x="1008" y="3"/>
                  </a:lnTo>
                  <a:lnTo>
                    <a:pt x="1039" y="2"/>
                  </a:lnTo>
                  <a:lnTo>
                    <a:pt x="1104" y="1"/>
                  </a:lnTo>
                  <a:lnTo>
                    <a:pt x="1169" y="1"/>
                  </a:lnTo>
                  <a:lnTo>
                    <a:pt x="1234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93" name="Freeform 151"/>
            <p:cNvSpPr>
              <a:spLocks noEditPoints="1"/>
            </p:cNvSpPr>
            <p:nvPr/>
          </p:nvSpPr>
          <p:spPr bwMode="auto">
            <a:xfrm>
              <a:off x="6413500" y="4740275"/>
              <a:ext cx="2068513" cy="1160463"/>
            </a:xfrm>
            <a:custGeom>
              <a:avLst/>
              <a:gdLst/>
              <a:ahLst/>
              <a:cxnLst>
                <a:cxn ang="0">
                  <a:pos x="819" y="62"/>
                </a:cxn>
                <a:cxn ang="0">
                  <a:pos x="1303" y="0"/>
                </a:cxn>
                <a:cxn ang="0">
                  <a:pos x="995" y="23"/>
                </a:cxn>
                <a:cxn ang="0">
                  <a:pos x="922" y="36"/>
                </a:cxn>
                <a:cxn ang="0">
                  <a:pos x="800" y="92"/>
                </a:cxn>
                <a:cxn ang="0">
                  <a:pos x="695" y="190"/>
                </a:cxn>
                <a:cxn ang="0">
                  <a:pos x="632" y="276"/>
                </a:cxn>
                <a:cxn ang="0">
                  <a:pos x="538" y="428"/>
                </a:cxn>
                <a:cxn ang="0">
                  <a:pos x="443" y="594"/>
                </a:cxn>
                <a:cxn ang="0">
                  <a:pos x="403" y="654"/>
                </a:cxn>
                <a:cxn ang="0">
                  <a:pos x="381" y="682"/>
                </a:cxn>
                <a:cxn ang="0">
                  <a:pos x="368" y="696"/>
                </a:cxn>
                <a:cxn ang="0">
                  <a:pos x="345" y="715"/>
                </a:cxn>
                <a:cxn ang="0">
                  <a:pos x="315" y="731"/>
                </a:cxn>
                <a:cxn ang="0">
                  <a:pos x="281" y="731"/>
                </a:cxn>
                <a:cxn ang="0">
                  <a:pos x="262" y="719"/>
                </a:cxn>
                <a:cxn ang="0">
                  <a:pos x="250" y="708"/>
                </a:cxn>
                <a:cxn ang="0">
                  <a:pos x="221" y="668"/>
                </a:cxn>
                <a:cxn ang="0">
                  <a:pos x="194" y="612"/>
                </a:cxn>
                <a:cxn ang="0">
                  <a:pos x="182" y="575"/>
                </a:cxn>
                <a:cxn ang="0">
                  <a:pos x="137" y="423"/>
                </a:cxn>
                <a:cxn ang="0">
                  <a:pos x="90" y="216"/>
                </a:cxn>
                <a:cxn ang="0">
                  <a:pos x="63" y="121"/>
                </a:cxn>
                <a:cxn ang="0">
                  <a:pos x="30" y="42"/>
                </a:cxn>
                <a:cxn ang="0">
                  <a:pos x="0" y="18"/>
                </a:cxn>
                <a:cxn ang="0">
                  <a:pos x="22" y="8"/>
                </a:cxn>
                <a:cxn ang="0">
                  <a:pos x="50" y="47"/>
                </a:cxn>
                <a:cxn ang="0">
                  <a:pos x="66" y="86"/>
                </a:cxn>
                <a:cxn ang="0">
                  <a:pos x="86" y="144"/>
                </a:cxn>
                <a:cxn ang="0">
                  <a:pos x="113" y="250"/>
                </a:cxn>
                <a:cxn ang="0">
                  <a:pos x="146" y="397"/>
                </a:cxn>
                <a:cxn ang="0">
                  <a:pos x="194" y="564"/>
                </a:cxn>
                <a:cxn ang="0">
                  <a:pos x="210" y="608"/>
                </a:cxn>
                <a:cxn ang="0">
                  <a:pos x="243" y="674"/>
                </a:cxn>
                <a:cxn ang="0">
                  <a:pos x="286" y="715"/>
                </a:cxn>
                <a:cxn ang="0">
                  <a:pos x="322" y="710"/>
                </a:cxn>
                <a:cxn ang="0">
                  <a:pos x="372" y="670"/>
                </a:cxn>
                <a:cxn ang="0">
                  <a:pos x="433" y="582"/>
                </a:cxn>
                <a:cxn ang="0">
                  <a:pos x="482" y="495"/>
                </a:cxn>
                <a:cxn ang="0">
                  <a:pos x="531" y="409"/>
                </a:cxn>
                <a:cxn ang="0">
                  <a:pos x="640" y="237"/>
                </a:cxn>
                <a:cxn ang="0">
                  <a:pos x="684" y="180"/>
                </a:cxn>
                <a:cxn ang="0">
                  <a:pos x="772" y="94"/>
                </a:cxn>
                <a:cxn ang="0">
                  <a:pos x="817" y="64"/>
                </a:cxn>
                <a:cxn ang="0">
                  <a:pos x="860" y="41"/>
                </a:cxn>
                <a:cxn ang="0">
                  <a:pos x="926" y="20"/>
                </a:cxn>
                <a:cxn ang="0">
                  <a:pos x="958" y="13"/>
                </a:cxn>
                <a:cxn ang="0">
                  <a:pos x="1122" y="1"/>
                </a:cxn>
              </a:cxnLst>
              <a:rect l="0" t="0" r="r" b="b"/>
              <a:pathLst>
                <a:path w="1303" h="731">
                  <a:moveTo>
                    <a:pt x="530" y="410"/>
                  </a:moveTo>
                  <a:lnTo>
                    <a:pt x="530" y="412"/>
                  </a:lnTo>
                  <a:lnTo>
                    <a:pt x="530" y="410"/>
                  </a:lnTo>
                  <a:close/>
                  <a:moveTo>
                    <a:pt x="819" y="62"/>
                  </a:moveTo>
                  <a:lnTo>
                    <a:pt x="818" y="63"/>
                  </a:lnTo>
                  <a:lnTo>
                    <a:pt x="819" y="62"/>
                  </a:lnTo>
                  <a:close/>
                  <a:moveTo>
                    <a:pt x="1187" y="0"/>
                  </a:moveTo>
                  <a:lnTo>
                    <a:pt x="1303" y="0"/>
                  </a:lnTo>
                  <a:lnTo>
                    <a:pt x="1303" y="15"/>
                  </a:lnTo>
                  <a:lnTo>
                    <a:pt x="1187" y="15"/>
                  </a:lnTo>
                  <a:lnTo>
                    <a:pt x="1057" y="17"/>
                  </a:lnTo>
                  <a:lnTo>
                    <a:pt x="995" y="23"/>
                  </a:lnTo>
                  <a:lnTo>
                    <a:pt x="961" y="29"/>
                  </a:lnTo>
                  <a:lnTo>
                    <a:pt x="929" y="36"/>
                  </a:lnTo>
                  <a:lnTo>
                    <a:pt x="928" y="36"/>
                  </a:lnTo>
                  <a:lnTo>
                    <a:pt x="922" y="36"/>
                  </a:lnTo>
                  <a:lnTo>
                    <a:pt x="892" y="46"/>
                  </a:lnTo>
                  <a:lnTo>
                    <a:pt x="865" y="56"/>
                  </a:lnTo>
                  <a:lnTo>
                    <a:pt x="824" y="76"/>
                  </a:lnTo>
                  <a:lnTo>
                    <a:pt x="800" y="92"/>
                  </a:lnTo>
                  <a:lnTo>
                    <a:pt x="782" y="106"/>
                  </a:lnTo>
                  <a:lnTo>
                    <a:pt x="761" y="124"/>
                  </a:lnTo>
                  <a:lnTo>
                    <a:pt x="716" y="167"/>
                  </a:lnTo>
                  <a:lnTo>
                    <a:pt x="695" y="190"/>
                  </a:lnTo>
                  <a:lnTo>
                    <a:pt x="673" y="218"/>
                  </a:lnTo>
                  <a:lnTo>
                    <a:pt x="652" y="246"/>
                  </a:lnTo>
                  <a:lnTo>
                    <a:pt x="653" y="246"/>
                  </a:lnTo>
                  <a:lnTo>
                    <a:pt x="632" y="276"/>
                  </a:lnTo>
                  <a:lnTo>
                    <a:pt x="609" y="311"/>
                  </a:lnTo>
                  <a:lnTo>
                    <a:pt x="584" y="349"/>
                  </a:lnTo>
                  <a:lnTo>
                    <a:pt x="544" y="417"/>
                  </a:lnTo>
                  <a:lnTo>
                    <a:pt x="538" y="428"/>
                  </a:lnTo>
                  <a:lnTo>
                    <a:pt x="504" y="486"/>
                  </a:lnTo>
                  <a:lnTo>
                    <a:pt x="479" y="532"/>
                  </a:lnTo>
                  <a:lnTo>
                    <a:pt x="446" y="590"/>
                  </a:lnTo>
                  <a:lnTo>
                    <a:pt x="443" y="594"/>
                  </a:lnTo>
                  <a:lnTo>
                    <a:pt x="446" y="591"/>
                  </a:lnTo>
                  <a:lnTo>
                    <a:pt x="427" y="619"/>
                  </a:lnTo>
                  <a:lnTo>
                    <a:pt x="413" y="640"/>
                  </a:lnTo>
                  <a:lnTo>
                    <a:pt x="403" y="654"/>
                  </a:lnTo>
                  <a:lnTo>
                    <a:pt x="403" y="652"/>
                  </a:lnTo>
                  <a:lnTo>
                    <a:pt x="402" y="654"/>
                  </a:lnTo>
                  <a:lnTo>
                    <a:pt x="383" y="679"/>
                  </a:lnTo>
                  <a:lnTo>
                    <a:pt x="381" y="682"/>
                  </a:lnTo>
                  <a:lnTo>
                    <a:pt x="383" y="680"/>
                  </a:lnTo>
                  <a:lnTo>
                    <a:pt x="369" y="696"/>
                  </a:lnTo>
                  <a:lnTo>
                    <a:pt x="370" y="694"/>
                  </a:lnTo>
                  <a:lnTo>
                    <a:pt x="368" y="696"/>
                  </a:lnTo>
                  <a:lnTo>
                    <a:pt x="357" y="705"/>
                  </a:lnTo>
                  <a:lnTo>
                    <a:pt x="347" y="714"/>
                  </a:lnTo>
                  <a:lnTo>
                    <a:pt x="346" y="714"/>
                  </a:lnTo>
                  <a:lnTo>
                    <a:pt x="345" y="715"/>
                  </a:lnTo>
                  <a:lnTo>
                    <a:pt x="330" y="724"/>
                  </a:lnTo>
                  <a:lnTo>
                    <a:pt x="318" y="730"/>
                  </a:lnTo>
                  <a:lnTo>
                    <a:pt x="316" y="731"/>
                  </a:lnTo>
                  <a:lnTo>
                    <a:pt x="315" y="731"/>
                  </a:lnTo>
                  <a:lnTo>
                    <a:pt x="303" y="731"/>
                  </a:lnTo>
                  <a:lnTo>
                    <a:pt x="293" y="731"/>
                  </a:lnTo>
                  <a:lnTo>
                    <a:pt x="284" y="731"/>
                  </a:lnTo>
                  <a:lnTo>
                    <a:pt x="281" y="731"/>
                  </a:lnTo>
                  <a:lnTo>
                    <a:pt x="272" y="727"/>
                  </a:lnTo>
                  <a:lnTo>
                    <a:pt x="273" y="727"/>
                  </a:lnTo>
                  <a:lnTo>
                    <a:pt x="271" y="726"/>
                  </a:lnTo>
                  <a:lnTo>
                    <a:pt x="262" y="719"/>
                  </a:lnTo>
                  <a:lnTo>
                    <a:pt x="260" y="717"/>
                  </a:lnTo>
                  <a:lnTo>
                    <a:pt x="261" y="718"/>
                  </a:lnTo>
                  <a:lnTo>
                    <a:pt x="251" y="709"/>
                  </a:lnTo>
                  <a:lnTo>
                    <a:pt x="250" y="708"/>
                  </a:lnTo>
                  <a:lnTo>
                    <a:pt x="231" y="683"/>
                  </a:lnTo>
                  <a:lnTo>
                    <a:pt x="231" y="684"/>
                  </a:lnTo>
                  <a:lnTo>
                    <a:pt x="230" y="682"/>
                  </a:lnTo>
                  <a:lnTo>
                    <a:pt x="221" y="668"/>
                  </a:lnTo>
                  <a:lnTo>
                    <a:pt x="213" y="651"/>
                  </a:lnTo>
                  <a:lnTo>
                    <a:pt x="204" y="633"/>
                  </a:lnTo>
                  <a:lnTo>
                    <a:pt x="195" y="614"/>
                  </a:lnTo>
                  <a:lnTo>
                    <a:pt x="194" y="612"/>
                  </a:lnTo>
                  <a:lnTo>
                    <a:pt x="195" y="613"/>
                  </a:lnTo>
                  <a:lnTo>
                    <a:pt x="188" y="593"/>
                  </a:lnTo>
                  <a:lnTo>
                    <a:pt x="180" y="569"/>
                  </a:lnTo>
                  <a:lnTo>
                    <a:pt x="182" y="575"/>
                  </a:lnTo>
                  <a:lnTo>
                    <a:pt x="168" y="535"/>
                  </a:lnTo>
                  <a:lnTo>
                    <a:pt x="157" y="497"/>
                  </a:lnTo>
                  <a:lnTo>
                    <a:pt x="157" y="496"/>
                  </a:lnTo>
                  <a:lnTo>
                    <a:pt x="137" y="423"/>
                  </a:lnTo>
                  <a:lnTo>
                    <a:pt x="132" y="401"/>
                  </a:lnTo>
                  <a:lnTo>
                    <a:pt x="126" y="374"/>
                  </a:lnTo>
                  <a:lnTo>
                    <a:pt x="99" y="254"/>
                  </a:lnTo>
                  <a:lnTo>
                    <a:pt x="90" y="216"/>
                  </a:lnTo>
                  <a:lnTo>
                    <a:pt x="83" y="188"/>
                  </a:lnTo>
                  <a:lnTo>
                    <a:pt x="78" y="167"/>
                  </a:lnTo>
                  <a:lnTo>
                    <a:pt x="72" y="148"/>
                  </a:lnTo>
                  <a:lnTo>
                    <a:pt x="63" y="121"/>
                  </a:lnTo>
                  <a:lnTo>
                    <a:pt x="52" y="92"/>
                  </a:lnTo>
                  <a:lnTo>
                    <a:pt x="43" y="70"/>
                  </a:lnTo>
                  <a:lnTo>
                    <a:pt x="36" y="55"/>
                  </a:lnTo>
                  <a:lnTo>
                    <a:pt x="30" y="42"/>
                  </a:lnTo>
                  <a:lnTo>
                    <a:pt x="24" y="31"/>
                  </a:lnTo>
                  <a:lnTo>
                    <a:pt x="13" y="20"/>
                  </a:lnTo>
                  <a:lnTo>
                    <a:pt x="9" y="18"/>
                  </a:lnTo>
                  <a:lnTo>
                    <a:pt x="0" y="18"/>
                  </a:lnTo>
                  <a:lnTo>
                    <a:pt x="0" y="3"/>
                  </a:lnTo>
                  <a:lnTo>
                    <a:pt x="14" y="3"/>
                  </a:lnTo>
                  <a:lnTo>
                    <a:pt x="16" y="5"/>
                  </a:lnTo>
                  <a:lnTo>
                    <a:pt x="22" y="8"/>
                  </a:lnTo>
                  <a:lnTo>
                    <a:pt x="37" y="23"/>
                  </a:lnTo>
                  <a:lnTo>
                    <a:pt x="37" y="24"/>
                  </a:lnTo>
                  <a:lnTo>
                    <a:pt x="43" y="35"/>
                  </a:lnTo>
                  <a:lnTo>
                    <a:pt x="50" y="47"/>
                  </a:lnTo>
                  <a:lnTo>
                    <a:pt x="50" y="48"/>
                  </a:lnTo>
                  <a:lnTo>
                    <a:pt x="51" y="48"/>
                  </a:lnTo>
                  <a:lnTo>
                    <a:pt x="57" y="64"/>
                  </a:lnTo>
                  <a:lnTo>
                    <a:pt x="66" y="86"/>
                  </a:lnTo>
                  <a:lnTo>
                    <a:pt x="78" y="116"/>
                  </a:lnTo>
                  <a:lnTo>
                    <a:pt x="77" y="114"/>
                  </a:lnTo>
                  <a:lnTo>
                    <a:pt x="78" y="117"/>
                  </a:lnTo>
                  <a:lnTo>
                    <a:pt x="86" y="144"/>
                  </a:lnTo>
                  <a:lnTo>
                    <a:pt x="92" y="162"/>
                  </a:lnTo>
                  <a:lnTo>
                    <a:pt x="98" y="184"/>
                  </a:lnTo>
                  <a:lnTo>
                    <a:pt x="105" y="212"/>
                  </a:lnTo>
                  <a:lnTo>
                    <a:pt x="113" y="250"/>
                  </a:lnTo>
                  <a:lnTo>
                    <a:pt x="140" y="370"/>
                  </a:lnTo>
                  <a:lnTo>
                    <a:pt x="137" y="360"/>
                  </a:lnTo>
                  <a:lnTo>
                    <a:pt x="140" y="371"/>
                  </a:lnTo>
                  <a:lnTo>
                    <a:pt x="146" y="397"/>
                  </a:lnTo>
                  <a:lnTo>
                    <a:pt x="152" y="419"/>
                  </a:lnTo>
                  <a:lnTo>
                    <a:pt x="171" y="492"/>
                  </a:lnTo>
                  <a:lnTo>
                    <a:pt x="183" y="530"/>
                  </a:lnTo>
                  <a:lnTo>
                    <a:pt x="194" y="564"/>
                  </a:lnTo>
                  <a:lnTo>
                    <a:pt x="203" y="588"/>
                  </a:lnTo>
                  <a:lnTo>
                    <a:pt x="196" y="571"/>
                  </a:lnTo>
                  <a:lnTo>
                    <a:pt x="203" y="589"/>
                  </a:lnTo>
                  <a:lnTo>
                    <a:pt x="210" y="608"/>
                  </a:lnTo>
                  <a:lnTo>
                    <a:pt x="217" y="626"/>
                  </a:lnTo>
                  <a:lnTo>
                    <a:pt x="226" y="644"/>
                  </a:lnTo>
                  <a:lnTo>
                    <a:pt x="235" y="660"/>
                  </a:lnTo>
                  <a:lnTo>
                    <a:pt x="243" y="674"/>
                  </a:lnTo>
                  <a:lnTo>
                    <a:pt x="263" y="699"/>
                  </a:lnTo>
                  <a:lnTo>
                    <a:pt x="271" y="706"/>
                  </a:lnTo>
                  <a:lnTo>
                    <a:pt x="279" y="712"/>
                  </a:lnTo>
                  <a:lnTo>
                    <a:pt x="286" y="715"/>
                  </a:lnTo>
                  <a:lnTo>
                    <a:pt x="294" y="716"/>
                  </a:lnTo>
                  <a:lnTo>
                    <a:pt x="302" y="716"/>
                  </a:lnTo>
                  <a:lnTo>
                    <a:pt x="313" y="715"/>
                  </a:lnTo>
                  <a:lnTo>
                    <a:pt x="322" y="710"/>
                  </a:lnTo>
                  <a:lnTo>
                    <a:pt x="338" y="702"/>
                  </a:lnTo>
                  <a:lnTo>
                    <a:pt x="346" y="694"/>
                  </a:lnTo>
                  <a:lnTo>
                    <a:pt x="358" y="684"/>
                  </a:lnTo>
                  <a:lnTo>
                    <a:pt x="372" y="670"/>
                  </a:lnTo>
                  <a:lnTo>
                    <a:pt x="391" y="645"/>
                  </a:lnTo>
                  <a:lnTo>
                    <a:pt x="400" y="631"/>
                  </a:lnTo>
                  <a:lnTo>
                    <a:pt x="415" y="610"/>
                  </a:lnTo>
                  <a:lnTo>
                    <a:pt x="433" y="582"/>
                  </a:lnTo>
                  <a:lnTo>
                    <a:pt x="467" y="524"/>
                  </a:lnTo>
                  <a:lnTo>
                    <a:pt x="466" y="524"/>
                  </a:lnTo>
                  <a:lnTo>
                    <a:pt x="491" y="479"/>
                  </a:lnTo>
                  <a:lnTo>
                    <a:pt x="482" y="495"/>
                  </a:lnTo>
                  <a:lnTo>
                    <a:pt x="492" y="479"/>
                  </a:lnTo>
                  <a:lnTo>
                    <a:pt x="525" y="422"/>
                  </a:lnTo>
                  <a:lnTo>
                    <a:pt x="530" y="412"/>
                  </a:lnTo>
                  <a:lnTo>
                    <a:pt x="531" y="409"/>
                  </a:lnTo>
                  <a:lnTo>
                    <a:pt x="572" y="342"/>
                  </a:lnTo>
                  <a:lnTo>
                    <a:pt x="597" y="302"/>
                  </a:lnTo>
                  <a:lnTo>
                    <a:pt x="619" y="267"/>
                  </a:lnTo>
                  <a:lnTo>
                    <a:pt x="640" y="237"/>
                  </a:lnTo>
                  <a:lnTo>
                    <a:pt x="638" y="239"/>
                  </a:lnTo>
                  <a:lnTo>
                    <a:pt x="640" y="236"/>
                  </a:lnTo>
                  <a:lnTo>
                    <a:pt x="661" y="208"/>
                  </a:lnTo>
                  <a:lnTo>
                    <a:pt x="684" y="180"/>
                  </a:lnTo>
                  <a:lnTo>
                    <a:pt x="705" y="156"/>
                  </a:lnTo>
                  <a:lnTo>
                    <a:pt x="706" y="155"/>
                  </a:lnTo>
                  <a:lnTo>
                    <a:pt x="750" y="113"/>
                  </a:lnTo>
                  <a:lnTo>
                    <a:pt x="772" y="94"/>
                  </a:lnTo>
                  <a:lnTo>
                    <a:pt x="792" y="79"/>
                  </a:lnTo>
                  <a:lnTo>
                    <a:pt x="791" y="80"/>
                  </a:lnTo>
                  <a:lnTo>
                    <a:pt x="793" y="79"/>
                  </a:lnTo>
                  <a:lnTo>
                    <a:pt x="817" y="64"/>
                  </a:lnTo>
                  <a:lnTo>
                    <a:pt x="818" y="63"/>
                  </a:lnTo>
                  <a:lnTo>
                    <a:pt x="843" y="50"/>
                  </a:lnTo>
                  <a:lnTo>
                    <a:pt x="859" y="41"/>
                  </a:lnTo>
                  <a:lnTo>
                    <a:pt x="860" y="41"/>
                  </a:lnTo>
                  <a:lnTo>
                    <a:pt x="887" y="32"/>
                  </a:lnTo>
                  <a:lnTo>
                    <a:pt x="917" y="22"/>
                  </a:lnTo>
                  <a:lnTo>
                    <a:pt x="918" y="21"/>
                  </a:lnTo>
                  <a:lnTo>
                    <a:pt x="926" y="20"/>
                  </a:lnTo>
                  <a:lnTo>
                    <a:pt x="926" y="21"/>
                  </a:lnTo>
                  <a:lnTo>
                    <a:pt x="958" y="14"/>
                  </a:lnTo>
                  <a:lnTo>
                    <a:pt x="970" y="11"/>
                  </a:lnTo>
                  <a:lnTo>
                    <a:pt x="958" y="13"/>
                  </a:lnTo>
                  <a:lnTo>
                    <a:pt x="992" y="8"/>
                  </a:lnTo>
                  <a:lnTo>
                    <a:pt x="993" y="8"/>
                  </a:lnTo>
                  <a:lnTo>
                    <a:pt x="1056" y="2"/>
                  </a:lnTo>
                  <a:lnTo>
                    <a:pt x="1122" y="1"/>
                  </a:lnTo>
                  <a:lnTo>
                    <a:pt x="118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94" name="Freeform 152"/>
            <p:cNvSpPr>
              <a:spLocks noEditPoints="1"/>
            </p:cNvSpPr>
            <p:nvPr/>
          </p:nvSpPr>
          <p:spPr bwMode="auto">
            <a:xfrm>
              <a:off x="6413500" y="4605338"/>
              <a:ext cx="2068513" cy="157163"/>
            </a:xfrm>
            <a:custGeom>
              <a:avLst/>
              <a:gdLst/>
              <a:ahLst/>
              <a:cxnLst>
                <a:cxn ang="0">
                  <a:pos x="30" y="65"/>
                </a:cxn>
                <a:cxn ang="0">
                  <a:pos x="41" y="62"/>
                </a:cxn>
                <a:cxn ang="0">
                  <a:pos x="46" y="60"/>
                </a:cxn>
                <a:cxn ang="0">
                  <a:pos x="356" y="0"/>
                </a:cxn>
                <a:cxn ang="0">
                  <a:pos x="402" y="4"/>
                </a:cxn>
                <a:cxn ang="0">
                  <a:pos x="416" y="6"/>
                </a:cxn>
                <a:cxn ang="0">
                  <a:pos x="524" y="31"/>
                </a:cxn>
                <a:cxn ang="0">
                  <a:pos x="588" y="46"/>
                </a:cxn>
                <a:cxn ang="0">
                  <a:pos x="630" y="55"/>
                </a:cxn>
                <a:cxn ang="0">
                  <a:pos x="651" y="58"/>
                </a:cxn>
                <a:cxn ang="0">
                  <a:pos x="674" y="62"/>
                </a:cxn>
                <a:cxn ang="0">
                  <a:pos x="716" y="69"/>
                </a:cxn>
                <a:cxn ang="0">
                  <a:pos x="760" y="74"/>
                </a:cxn>
                <a:cxn ang="0">
                  <a:pos x="825" y="79"/>
                </a:cxn>
                <a:cxn ang="0">
                  <a:pos x="902" y="82"/>
                </a:cxn>
                <a:cxn ang="0">
                  <a:pos x="977" y="83"/>
                </a:cxn>
                <a:cxn ang="0">
                  <a:pos x="1303" y="99"/>
                </a:cxn>
                <a:cxn ang="0">
                  <a:pos x="943" y="98"/>
                </a:cxn>
                <a:cxn ang="0">
                  <a:pos x="872" y="96"/>
                </a:cxn>
                <a:cxn ang="0">
                  <a:pos x="800" y="93"/>
                </a:cxn>
                <a:cxn ang="0">
                  <a:pos x="759" y="90"/>
                </a:cxn>
                <a:cxn ang="0">
                  <a:pos x="714" y="84"/>
                </a:cxn>
                <a:cxn ang="0">
                  <a:pos x="672" y="77"/>
                </a:cxn>
                <a:cxn ang="0">
                  <a:pos x="627" y="69"/>
                </a:cxn>
                <a:cxn ang="0">
                  <a:pos x="589" y="63"/>
                </a:cxn>
                <a:cxn ang="0">
                  <a:pos x="520" y="45"/>
                </a:cxn>
                <a:cxn ang="0">
                  <a:pos x="413" y="20"/>
                </a:cxn>
                <a:cxn ang="0">
                  <a:pos x="370" y="16"/>
                </a:cxn>
                <a:cxn ang="0">
                  <a:pos x="261" y="19"/>
                </a:cxn>
                <a:cxn ang="0">
                  <a:pos x="237" y="24"/>
                </a:cxn>
                <a:cxn ang="0">
                  <a:pos x="223" y="27"/>
                </a:cxn>
                <a:cxn ang="0">
                  <a:pos x="191" y="36"/>
                </a:cxn>
                <a:cxn ang="0">
                  <a:pos x="133" y="55"/>
                </a:cxn>
                <a:cxn ang="0">
                  <a:pos x="95" y="65"/>
                </a:cxn>
                <a:cxn ang="0">
                  <a:pos x="49" y="75"/>
                </a:cxn>
                <a:cxn ang="0">
                  <a:pos x="2" y="85"/>
                </a:cxn>
                <a:cxn ang="0">
                  <a:pos x="14" y="67"/>
                </a:cxn>
                <a:cxn ang="0">
                  <a:pos x="57" y="59"/>
                </a:cxn>
                <a:cxn ang="0">
                  <a:pos x="50" y="59"/>
                </a:cxn>
                <a:cxn ang="0">
                  <a:pos x="76" y="54"/>
                </a:cxn>
                <a:cxn ang="0">
                  <a:pos x="123" y="40"/>
                </a:cxn>
                <a:cxn ang="0">
                  <a:pos x="129" y="40"/>
                </a:cxn>
                <a:cxn ang="0">
                  <a:pos x="191" y="19"/>
                </a:cxn>
                <a:cxn ang="0">
                  <a:pos x="232" y="10"/>
                </a:cxn>
                <a:cxn ang="0">
                  <a:pos x="252" y="5"/>
                </a:cxn>
                <a:cxn ang="0">
                  <a:pos x="306" y="0"/>
                </a:cxn>
              </a:cxnLst>
              <a:rect l="0" t="0" r="r" b="b"/>
              <a:pathLst>
                <a:path w="1303" h="99">
                  <a:moveTo>
                    <a:pt x="41" y="62"/>
                  </a:moveTo>
                  <a:lnTo>
                    <a:pt x="33" y="64"/>
                  </a:lnTo>
                  <a:lnTo>
                    <a:pt x="30" y="65"/>
                  </a:lnTo>
                  <a:lnTo>
                    <a:pt x="30" y="64"/>
                  </a:lnTo>
                  <a:lnTo>
                    <a:pt x="14" y="66"/>
                  </a:lnTo>
                  <a:lnTo>
                    <a:pt x="41" y="62"/>
                  </a:lnTo>
                  <a:close/>
                  <a:moveTo>
                    <a:pt x="51" y="59"/>
                  </a:moveTo>
                  <a:lnTo>
                    <a:pt x="50" y="59"/>
                  </a:lnTo>
                  <a:lnTo>
                    <a:pt x="46" y="60"/>
                  </a:lnTo>
                  <a:lnTo>
                    <a:pt x="51" y="59"/>
                  </a:lnTo>
                  <a:close/>
                  <a:moveTo>
                    <a:pt x="306" y="0"/>
                  </a:moveTo>
                  <a:lnTo>
                    <a:pt x="356" y="0"/>
                  </a:lnTo>
                  <a:lnTo>
                    <a:pt x="371" y="1"/>
                  </a:lnTo>
                  <a:lnTo>
                    <a:pt x="383" y="2"/>
                  </a:lnTo>
                  <a:lnTo>
                    <a:pt x="402" y="4"/>
                  </a:lnTo>
                  <a:lnTo>
                    <a:pt x="415" y="5"/>
                  </a:lnTo>
                  <a:lnTo>
                    <a:pt x="412" y="5"/>
                  </a:lnTo>
                  <a:lnTo>
                    <a:pt x="416" y="6"/>
                  </a:lnTo>
                  <a:lnTo>
                    <a:pt x="430" y="9"/>
                  </a:lnTo>
                  <a:lnTo>
                    <a:pt x="458" y="15"/>
                  </a:lnTo>
                  <a:lnTo>
                    <a:pt x="524" y="31"/>
                  </a:lnTo>
                  <a:lnTo>
                    <a:pt x="584" y="46"/>
                  </a:lnTo>
                  <a:lnTo>
                    <a:pt x="588" y="47"/>
                  </a:lnTo>
                  <a:lnTo>
                    <a:pt x="588" y="46"/>
                  </a:lnTo>
                  <a:lnTo>
                    <a:pt x="610" y="50"/>
                  </a:lnTo>
                  <a:lnTo>
                    <a:pt x="591" y="47"/>
                  </a:lnTo>
                  <a:lnTo>
                    <a:pt x="630" y="55"/>
                  </a:lnTo>
                  <a:lnTo>
                    <a:pt x="646" y="59"/>
                  </a:lnTo>
                  <a:lnTo>
                    <a:pt x="646" y="58"/>
                  </a:lnTo>
                  <a:lnTo>
                    <a:pt x="651" y="58"/>
                  </a:lnTo>
                  <a:lnTo>
                    <a:pt x="654" y="59"/>
                  </a:lnTo>
                  <a:lnTo>
                    <a:pt x="674" y="63"/>
                  </a:lnTo>
                  <a:lnTo>
                    <a:pt x="674" y="62"/>
                  </a:lnTo>
                  <a:lnTo>
                    <a:pt x="713" y="67"/>
                  </a:lnTo>
                  <a:lnTo>
                    <a:pt x="711" y="67"/>
                  </a:lnTo>
                  <a:lnTo>
                    <a:pt x="716" y="69"/>
                  </a:lnTo>
                  <a:lnTo>
                    <a:pt x="716" y="68"/>
                  </a:lnTo>
                  <a:lnTo>
                    <a:pt x="739" y="71"/>
                  </a:lnTo>
                  <a:lnTo>
                    <a:pt x="760" y="74"/>
                  </a:lnTo>
                  <a:lnTo>
                    <a:pt x="782" y="75"/>
                  </a:lnTo>
                  <a:lnTo>
                    <a:pt x="801" y="78"/>
                  </a:lnTo>
                  <a:lnTo>
                    <a:pt x="825" y="79"/>
                  </a:lnTo>
                  <a:lnTo>
                    <a:pt x="846" y="80"/>
                  </a:lnTo>
                  <a:lnTo>
                    <a:pt x="872" y="81"/>
                  </a:lnTo>
                  <a:lnTo>
                    <a:pt x="902" y="82"/>
                  </a:lnTo>
                  <a:lnTo>
                    <a:pt x="912" y="82"/>
                  </a:lnTo>
                  <a:lnTo>
                    <a:pt x="943" y="83"/>
                  </a:lnTo>
                  <a:lnTo>
                    <a:pt x="977" y="83"/>
                  </a:lnTo>
                  <a:lnTo>
                    <a:pt x="1019" y="84"/>
                  </a:lnTo>
                  <a:lnTo>
                    <a:pt x="1303" y="84"/>
                  </a:lnTo>
                  <a:lnTo>
                    <a:pt x="1303" y="99"/>
                  </a:lnTo>
                  <a:lnTo>
                    <a:pt x="1019" y="99"/>
                  </a:lnTo>
                  <a:lnTo>
                    <a:pt x="977" y="98"/>
                  </a:lnTo>
                  <a:lnTo>
                    <a:pt x="943" y="98"/>
                  </a:lnTo>
                  <a:lnTo>
                    <a:pt x="912" y="97"/>
                  </a:lnTo>
                  <a:lnTo>
                    <a:pt x="902" y="97"/>
                  </a:lnTo>
                  <a:lnTo>
                    <a:pt x="872" y="96"/>
                  </a:lnTo>
                  <a:lnTo>
                    <a:pt x="845" y="95"/>
                  </a:lnTo>
                  <a:lnTo>
                    <a:pt x="824" y="94"/>
                  </a:lnTo>
                  <a:lnTo>
                    <a:pt x="800" y="93"/>
                  </a:lnTo>
                  <a:lnTo>
                    <a:pt x="799" y="93"/>
                  </a:lnTo>
                  <a:lnTo>
                    <a:pt x="780" y="91"/>
                  </a:lnTo>
                  <a:lnTo>
                    <a:pt x="759" y="90"/>
                  </a:lnTo>
                  <a:lnTo>
                    <a:pt x="758" y="90"/>
                  </a:lnTo>
                  <a:lnTo>
                    <a:pt x="737" y="87"/>
                  </a:lnTo>
                  <a:lnTo>
                    <a:pt x="714" y="84"/>
                  </a:lnTo>
                  <a:lnTo>
                    <a:pt x="714" y="84"/>
                  </a:lnTo>
                  <a:lnTo>
                    <a:pt x="710" y="83"/>
                  </a:lnTo>
                  <a:lnTo>
                    <a:pt x="672" y="77"/>
                  </a:lnTo>
                  <a:lnTo>
                    <a:pt x="651" y="73"/>
                  </a:lnTo>
                  <a:lnTo>
                    <a:pt x="645" y="73"/>
                  </a:lnTo>
                  <a:lnTo>
                    <a:pt x="627" y="69"/>
                  </a:lnTo>
                  <a:lnTo>
                    <a:pt x="608" y="66"/>
                  </a:lnTo>
                  <a:lnTo>
                    <a:pt x="585" y="62"/>
                  </a:lnTo>
                  <a:lnTo>
                    <a:pt x="589" y="63"/>
                  </a:lnTo>
                  <a:lnTo>
                    <a:pt x="584" y="62"/>
                  </a:lnTo>
                  <a:lnTo>
                    <a:pt x="581" y="61"/>
                  </a:lnTo>
                  <a:lnTo>
                    <a:pt x="520" y="45"/>
                  </a:lnTo>
                  <a:lnTo>
                    <a:pt x="454" y="30"/>
                  </a:lnTo>
                  <a:lnTo>
                    <a:pt x="426" y="23"/>
                  </a:lnTo>
                  <a:lnTo>
                    <a:pt x="413" y="20"/>
                  </a:lnTo>
                  <a:lnTo>
                    <a:pt x="401" y="19"/>
                  </a:lnTo>
                  <a:lnTo>
                    <a:pt x="382" y="17"/>
                  </a:lnTo>
                  <a:lnTo>
                    <a:pt x="370" y="16"/>
                  </a:lnTo>
                  <a:lnTo>
                    <a:pt x="355" y="15"/>
                  </a:lnTo>
                  <a:lnTo>
                    <a:pt x="307" y="15"/>
                  </a:lnTo>
                  <a:lnTo>
                    <a:pt x="261" y="19"/>
                  </a:lnTo>
                  <a:lnTo>
                    <a:pt x="254" y="20"/>
                  </a:lnTo>
                  <a:lnTo>
                    <a:pt x="246" y="21"/>
                  </a:lnTo>
                  <a:lnTo>
                    <a:pt x="237" y="24"/>
                  </a:lnTo>
                  <a:lnTo>
                    <a:pt x="238" y="23"/>
                  </a:lnTo>
                  <a:lnTo>
                    <a:pt x="236" y="24"/>
                  </a:lnTo>
                  <a:lnTo>
                    <a:pt x="223" y="27"/>
                  </a:lnTo>
                  <a:lnTo>
                    <a:pt x="196" y="34"/>
                  </a:lnTo>
                  <a:lnTo>
                    <a:pt x="192" y="36"/>
                  </a:lnTo>
                  <a:lnTo>
                    <a:pt x="191" y="36"/>
                  </a:lnTo>
                  <a:lnTo>
                    <a:pt x="190" y="37"/>
                  </a:lnTo>
                  <a:lnTo>
                    <a:pt x="179" y="39"/>
                  </a:lnTo>
                  <a:lnTo>
                    <a:pt x="133" y="55"/>
                  </a:lnTo>
                  <a:lnTo>
                    <a:pt x="131" y="55"/>
                  </a:lnTo>
                  <a:lnTo>
                    <a:pt x="125" y="56"/>
                  </a:lnTo>
                  <a:lnTo>
                    <a:pt x="95" y="65"/>
                  </a:lnTo>
                  <a:lnTo>
                    <a:pt x="80" y="68"/>
                  </a:lnTo>
                  <a:lnTo>
                    <a:pt x="65" y="72"/>
                  </a:lnTo>
                  <a:lnTo>
                    <a:pt x="49" y="75"/>
                  </a:lnTo>
                  <a:lnTo>
                    <a:pt x="33" y="79"/>
                  </a:lnTo>
                  <a:lnTo>
                    <a:pt x="17" y="82"/>
                  </a:lnTo>
                  <a:lnTo>
                    <a:pt x="2" y="85"/>
                  </a:lnTo>
                  <a:lnTo>
                    <a:pt x="0" y="75"/>
                  </a:lnTo>
                  <a:lnTo>
                    <a:pt x="0" y="70"/>
                  </a:lnTo>
                  <a:lnTo>
                    <a:pt x="14" y="67"/>
                  </a:lnTo>
                  <a:lnTo>
                    <a:pt x="30" y="65"/>
                  </a:lnTo>
                  <a:lnTo>
                    <a:pt x="33" y="64"/>
                  </a:lnTo>
                  <a:lnTo>
                    <a:pt x="57" y="59"/>
                  </a:lnTo>
                  <a:lnTo>
                    <a:pt x="41" y="62"/>
                  </a:lnTo>
                  <a:lnTo>
                    <a:pt x="45" y="61"/>
                  </a:lnTo>
                  <a:lnTo>
                    <a:pt x="50" y="59"/>
                  </a:lnTo>
                  <a:lnTo>
                    <a:pt x="62" y="57"/>
                  </a:lnTo>
                  <a:lnTo>
                    <a:pt x="62" y="58"/>
                  </a:lnTo>
                  <a:lnTo>
                    <a:pt x="76" y="54"/>
                  </a:lnTo>
                  <a:lnTo>
                    <a:pt x="91" y="50"/>
                  </a:lnTo>
                  <a:lnTo>
                    <a:pt x="121" y="41"/>
                  </a:lnTo>
                  <a:lnTo>
                    <a:pt x="123" y="40"/>
                  </a:lnTo>
                  <a:lnTo>
                    <a:pt x="122" y="40"/>
                  </a:lnTo>
                  <a:lnTo>
                    <a:pt x="129" y="39"/>
                  </a:lnTo>
                  <a:lnTo>
                    <a:pt x="129" y="40"/>
                  </a:lnTo>
                  <a:lnTo>
                    <a:pt x="174" y="25"/>
                  </a:lnTo>
                  <a:lnTo>
                    <a:pt x="186" y="22"/>
                  </a:lnTo>
                  <a:lnTo>
                    <a:pt x="191" y="19"/>
                  </a:lnTo>
                  <a:lnTo>
                    <a:pt x="192" y="19"/>
                  </a:lnTo>
                  <a:lnTo>
                    <a:pt x="219" y="12"/>
                  </a:lnTo>
                  <a:lnTo>
                    <a:pt x="232" y="10"/>
                  </a:lnTo>
                  <a:lnTo>
                    <a:pt x="241" y="7"/>
                  </a:lnTo>
                  <a:lnTo>
                    <a:pt x="242" y="6"/>
                  </a:lnTo>
                  <a:lnTo>
                    <a:pt x="252" y="5"/>
                  </a:lnTo>
                  <a:lnTo>
                    <a:pt x="259" y="4"/>
                  </a:lnTo>
                  <a:lnTo>
                    <a:pt x="260" y="4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95" name="Freeform 153"/>
            <p:cNvSpPr>
              <a:spLocks noEditPoints="1"/>
            </p:cNvSpPr>
            <p:nvPr/>
          </p:nvSpPr>
          <p:spPr bwMode="auto">
            <a:xfrm>
              <a:off x="6413500" y="4467225"/>
              <a:ext cx="2068513" cy="301625"/>
            </a:xfrm>
            <a:custGeom>
              <a:avLst/>
              <a:gdLst/>
              <a:ahLst/>
              <a:cxnLst>
                <a:cxn ang="0">
                  <a:pos x="37" y="167"/>
                </a:cxn>
                <a:cxn ang="0">
                  <a:pos x="121" y="94"/>
                </a:cxn>
                <a:cxn ang="0">
                  <a:pos x="313" y="1"/>
                </a:cxn>
                <a:cxn ang="0">
                  <a:pos x="350" y="4"/>
                </a:cxn>
                <a:cxn ang="0">
                  <a:pos x="378" y="12"/>
                </a:cxn>
                <a:cxn ang="0">
                  <a:pos x="408" y="21"/>
                </a:cxn>
                <a:cxn ang="0">
                  <a:pos x="422" y="25"/>
                </a:cxn>
                <a:cxn ang="0">
                  <a:pos x="539" y="75"/>
                </a:cxn>
                <a:cxn ang="0">
                  <a:pos x="627" y="112"/>
                </a:cxn>
                <a:cxn ang="0">
                  <a:pos x="712" y="138"/>
                </a:cxn>
                <a:cxn ang="0">
                  <a:pos x="778" y="153"/>
                </a:cxn>
                <a:cxn ang="0">
                  <a:pos x="845" y="162"/>
                </a:cxn>
                <a:cxn ang="0">
                  <a:pos x="887" y="168"/>
                </a:cxn>
                <a:cxn ang="0">
                  <a:pos x="926" y="170"/>
                </a:cxn>
                <a:cxn ang="0">
                  <a:pos x="1031" y="173"/>
                </a:cxn>
                <a:cxn ang="0">
                  <a:pos x="1031" y="188"/>
                </a:cxn>
                <a:cxn ang="0">
                  <a:pos x="925" y="185"/>
                </a:cxn>
                <a:cxn ang="0">
                  <a:pos x="886" y="183"/>
                </a:cxn>
                <a:cxn ang="0">
                  <a:pos x="844" y="178"/>
                </a:cxn>
                <a:cxn ang="0">
                  <a:pos x="775" y="168"/>
                </a:cxn>
                <a:cxn ang="0">
                  <a:pos x="752" y="164"/>
                </a:cxn>
                <a:cxn ang="0">
                  <a:pos x="664" y="140"/>
                </a:cxn>
                <a:cxn ang="0">
                  <a:pos x="621" y="126"/>
                </a:cxn>
                <a:cxn ang="0">
                  <a:pos x="581" y="110"/>
                </a:cxn>
                <a:cxn ang="0">
                  <a:pos x="469" y="62"/>
                </a:cxn>
                <a:cxn ang="0">
                  <a:pos x="404" y="36"/>
                </a:cxn>
                <a:cxn ang="0">
                  <a:pos x="389" y="32"/>
                </a:cxn>
                <a:cxn ang="0">
                  <a:pos x="348" y="19"/>
                </a:cxn>
                <a:cxn ang="0">
                  <a:pos x="300" y="15"/>
                </a:cxn>
                <a:cxn ang="0">
                  <a:pos x="266" y="17"/>
                </a:cxn>
                <a:cxn ang="0">
                  <a:pos x="205" y="42"/>
                </a:cxn>
                <a:cxn ang="0">
                  <a:pos x="186" y="56"/>
                </a:cxn>
                <a:cxn ang="0">
                  <a:pos x="166" y="70"/>
                </a:cxn>
                <a:cxn ang="0">
                  <a:pos x="148" y="88"/>
                </a:cxn>
                <a:cxn ang="0">
                  <a:pos x="121" y="117"/>
                </a:cxn>
                <a:cxn ang="0">
                  <a:pos x="88" y="153"/>
                </a:cxn>
                <a:cxn ang="0">
                  <a:pos x="55" y="176"/>
                </a:cxn>
                <a:cxn ang="0">
                  <a:pos x="39" y="183"/>
                </a:cxn>
                <a:cxn ang="0">
                  <a:pos x="27" y="189"/>
                </a:cxn>
                <a:cxn ang="0">
                  <a:pos x="0" y="190"/>
                </a:cxn>
                <a:cxn ang="0">
                  <a:pos x="23" y="174"/>
                </a:cxn>
                <a:cxn ang="0">
                  <a:pos x="46" y="162"/>
                </a:cxn>
                <a:cxn ang="0">
                  <a:pos x="74" y="144"/>
                </a:cxn>
                <a:cxn ang="0">
                  <a:pos x="97" y="122"/>
                </a:cxn>
                <a:cxn ang="0">
                  <a:pos x="122" y="94"/>
                </a:cxn>
                <a:cxn ang="0">
                  <a:pos x="137" y="75"/>
                </a:cxn>
                <a:cxn ang="0">
                  <a:pos x="170" y="48"/>
                </a:cxn>
                <a:cxn ang="0">
                  <a:pos x="188" y="34"/>
                </a:cxn>
                <a:cxn ang="0">
                  <a:pos x="196" y="30"/>
                </a:cxn>
                <a:cxn ang="0">
                  <a:pos x="232" y="12"/>
                </a:cxn>
                <a:cxn ang="0">
                  <a:pos x="263" y="2"/>
                </a:cxn>
              </a:cxnLst>
              <a:rect l="0" t="0" r="r" b="b"/>
              <a:pathLst>
                <a:path w="1303" h="190">
                  <a:moveTo>
                    <a:pt x="37" y="167"/>
                  </a:moveTo>
                  <a:lnTo>
                    <a:pt x="33" y="169"/>
                  </a:lnTo>
                  <a:lnTo>
                    <a:pt x="37" y="167"/>
                  </a:lnTo>
                  <a:close/>
                  <a:moveTo>
                    <a:pt x="121" y="94"/>
                  </a:moveTo>
                  <a:lnTo>
                    <a:pt x="115" y="99"/>
                  </a:lnTo>
                  <a:lnTo>
                    <a:pt x="121" y="94"/>
                  </a:lnTo>
                  <a:close/>
                  <a:moveTo>
                    <a:pt x="281" y="0"/>
                  </a:moveTo>
                  <a:lnTo>
                    <a:pt x="301" y="0"/>
                  </a:lnTo>
                  <a:lnTo>
                    <a:pt x="313" y="1"/>
                  </a:lnTo>
                  <a:lnTo>
                    <a:pt x="342" y="3"/>
                  </a:lnTo>
                  <a:lnTo>
                    <a:pt x="351" y="4"/>
                  </a:lnTo>
                  <a:lnTo>
                    <a:pt x="350" y="4"/>
                  </a:lnTo>
                  <a:lnTo>
                    <a:pt x="352" y="5"/>
                  </a:lnTo>
                  <a:lnTo>
                    <a:pt x="364" y="8"/>
                  </a:lnTo>
                  <a:lnTo>
                    <a:pt x="378" y="12"/>
                  </a:lnTo>
                  <a:lnTo>
                    <a:pt x="379" y="12"/>
                  </a:lnTo>
                  <a:lnTo>
                    <a:pt x="395" y="17"/>
                  </a:lnTo>
                  <a:lnTo>
                    <a:pt x="408" y="21"/>
                  </a:lnTo>
                  <a:lnTo>
                    <a:pt x="412" y="22"/>
                  </a:lnTo>
                  <a:lnTo>
                    <a:pt x="409" y="21"/>
                  </a:lnTo>
                  <a:lnTo>
                    <a:pt x="422" y="25"/>
                  </a:lnTo>
                  <a:lnTo>
                    <a:pt x="438" y="32"/>
                  </a:lnTo>
                  <a:lnTo>
                    <a:pt x="475" y="47"/>
                  </a:lnTo>
                  <a:lnTo>
                    <a:pt x="539" y="75"/>
                  </a:lnTo>
                  <a:lnTo>
                    <a:pt x="588" y="97"/>
                  </a:lnTo>
                  <a:lnTo>
                    <a:pt x="605" y="102"/>
                  </a:lnTo>
                  <a:lnTo>
                    <a:pt x="627" y="112"/>
                  </a:lnTo>
                  <a:lnTo>
                    <a:pt x="669" y="125"/>
                  </a:lnTo>
                  <a:lnTo>
                    <a:pt x="691" y="132"/>
                  </a:lnTo>
                  <a:lnTo>
                    <a:pt x="712" y="138"/>
                  </a:lnTo>
                  <a:lnTo>
                    <a:pt x="756" y="150"/>
                  </a:lnTo>
                  <a:lnTo>
                    <a:pt x="756" y="149"/>
                  </a:lnTo>
                  <a:lnTo>
                    <a:pt x="778" y="153"/>
                  </a:lnTo>
                  <a:lnTo>
                    <a:pt x="796" y="155"/>
                  </a:lnTo>
                  <a:lnTo>
                    <a:pt x="820" y="159"/>
                  </a:lnTo>
                  <a:lnTo>
                    <a:pt x="845" y="162"/>
                  </a:lnTo>
                  <a:lnTo>
                    <a:pt x="846" y="162"/>
                  </a:lnTo>
                  <a:lnTo>
                    <a:pt x="863" y="165"/>
                  </a:lnTo>
                  <a:lnTo>
                    <a:pt x="887" y="168"/>
                  </a:lnTo>
                  <a:lnTo>
                    <a:pt x="917" y="169"/>
                  </a:lnTo>
                  <a:lnTo>
                    <a:pt x="918" y="169"/>
                  </a:lnTo>
                  <a:lnTo>
                    <a:pt x="926" y="170"/>
                  </a:lnTo>
                  <a:lnTo>
                    <a:pt x="956" y="171"/>
                  </a:lnTo>
                  <a:lnTo>
                    <a:pt x="991" y="172"/>
                  </a:lnTo>
                  <a:lnTo>
                    <a:pt x="1031" y="173"/>
                  </a:lnTo>
                  <a:lnTo>
                    <a:pt x="1303" y="173"/>
                  </a:lnTo>
                  <a:lnTo>
                    <a:pt x="1303" y="188"/>
                  </a:lnTo>
                  <a:lnTo>
                    <a:pt x="1031" y="188"/>
                  </a:lnTo>
                  <a:lnTo>
                    <a:pt x="991" y="187"/>
                  </a:lnTo>
                  <a:lnTo>
                    <a:pt x="956" y="186"/>
                  </a:lnTo>
                  <a:lnTo>
                    <a:pt x="925" y="185"/>
                  </a:lnTo>
                  <a:lnTo>
                    <a:pt x="924" y="185"/>
                  </a:lnTo>
                  <a:lnTo>
                    <a:pt x="916" y="184"/>
                  </a:lnTo>
                  <a:lnTo>
                    <a:pt x="886" y="183"/>
                  </a:lnTo>
                  <a:lnTo>
                    <a:pt x="885" y="183"/>
                  </a:lnTo>
                  <a:lnTo>
                    <a:pt x="860" y="180"/>
                  </a:lnTo>
                  <a:lnTo>
                    <a:pt x="844" y="178"/>
                  </a:lnTo>
                  <a:lnTo>
                    <a:pt x="819" y="175"/>
                  </a:lnTo>
                  <a:lnTo>
                    <a:pt x="794" y="171"/>
                  </a:lnTo>
                  <a:lnTo>
                    <a:pt x="775" y="168"/>
                  </a:lnTo>
                  <a:lnTo>
                    <a:pt x="753" y="164"/>
                  </a:lnTo>
                  <a:lnTo>
                    <a:pt x="757" y="165"/>
                  </a:lnTo>
                  <a:lnTo>
                    <a:pt x="752" y="164"/>
                  </a:lnTo>
                  <a:lnTo>
                    <a:pt x="708" y="153"/>
                  </a:lnTo>
                  <a:lnTo>
                    <a:pt x="687" y="147"/>
                  </a:lnTo>
                  <a:lnTo>
                    <a:pt x="664" y="140"/>
                  </a:lnTo>
                  <a:lnTo>
                    <a:pt x="622" y="126"/>
                  </a:lnTo>
                  <a:lnTo>
                    <a:pt x="620" y="125"/>
                  </a:lnTo>
                  <a:lnTo>
                    <a:pt x="621" y="126"/>
                  </a:lnTo>
                  <a:lnTo>
                    <a:pt x="599" y="117"/>
                  </a:lnTo>
                  <a:lnTo>
                    <a:pt x="583" y="111"/>
                  </a:lnTo>
                  <a:lnTo>
                    <a:pt x="581" y="110"/>
                  </a:lnTo>
                  <a:lnTo>
                    <a:pt x="582" y="111"/>
                  </a:lnTo>
                  <a:lnTo>
                    <a:pt x="533" y="90"/>
                  </a:lnTo>
                  <a:lnTo>
                    <a:pt x="469" y="62"/>
                  </a:lnTo>
                  <a:lnTo>
                    <a:pt x="432" y="46"/>
                  </a:lnTo>
                  <a:lnTo>
                    <a:pt x="416" y="40"/>
                  </a:lnTo>
                  <a:lnTo>
                    <a:pt x="404" y="36"/>
                  </a:lnTo>
                  <a:lnTo>
                    <a:pt x="390" y="32"/>
                  </a:lnTo>
                  <a:lnTo>
                    <a:pt x="387" y="31"/>
                  </a:lnTo>
                  <a:lnTo>
                    <a:pt x="389" y="32"/>
                  </a:lnTo>
                  <a:lnTo>
                    <a:pt x="373" y="26"/>
                  </a:lnTo>
                  <a:lnTo>
                    <a:pt x="360" y="22"/>
                  </a:lnTo>
                  <a:lnTo>
                    <a:pt x="348" y="19"/>
                  </a:lnTo>
                  <a:lnTo>
                    <a:pt x="341" y="18"/>
                  </a:lnTo>
                  <a:lnTo>
                    <a:pt x="312" y="16"/>
                  </a:lnTo>
                  <a:lnTo>
                    <a:pt x="300" y="15"/>
                  </a:lnTo>
                  <a:lnTo>
                    <a:pt x="283" y="15"/>
                  </a:lnTo>
                  <a:lnTo>
                    <a:pt x="274" y="16"/>
                  </a:lnTo>
                  <a:lnTo>
                    <a:pt x="266" y="17"/>
                  </a:lnTo>
                  <a:lnTo>
                    <a:pt x="238" y="26"/>
                  </a:lnTo>
                  <a:lnTo>
                    <a:pt x="214" y="37"/>
                  </a:lnTo>
                  <a:lnTo>
                    <a:pt x="205" y="42"/>
                  </a:lnTo>
                  <a:lnTo>
                    <a:pt x="197" y="46"/>
                  </a:lnTo>
                  <a:lnTo>
                    <a:pt x="189" y="52"/>
                  </a:lnTo>
                  <a:lnTo>
                    <a:pt x="186" y="56"/>
                  </a:lnTo>
                  <a:lnTo>
                    <a:pt x="178" y="62"/>
                  </a:lnTo>
                  <a:lnTo>
                    <a:pt x="178" y="61"/>
                  </a:lnTo>
                  <a:lnTo>
                    <a:pt x="166" y="70"/>
                  </a:lnTo>
                  <a:lnTo>
                    <a:pt x="150" y="85"/>
                  </a:lnTo>
                  <a:lnTo>
                    <a:pt x="149" y="87"/>
                  </a:lnTo>
                  <a:lnTo>
                    <a:pt x="148" y="88"/>
                  </a:lnTo>
                  <a:lnTo>
                    <a:pt x="147" y="90"/>
                  </a:lnTo>
                  <a:lnTo>
                    <a:pt x="133" y="104"/>
                  </a:lnTo>
                  <a:lnTo>
                    <a:pt x="121" y="117"/>
                  </a:lnTo>
                  <a:lnTo>
                    <a:pt x="109" y="131"/>
                  </a:lnTo>
                  <a:lnTo>
                    <a:pt x="109" y="132"/>
                  </a:lnTo>
                  <a:lnTo>
                    <a:pt x="88" y="153"/>
                  </a:lnTo>
                  <a:lnTo>
                    <a:pt x="82" y="156"/>
                  </a:lnTo>
                  <a:lnTo>
                    <a:pt x="63" y="170"/>
                  </a:lnTo>
                  <a:lnTo>
                    <a:pt x="55" y="176"/>
                  </a:lnTo>
                  <a:lnTo>
                    <a:pt x="47" y="180"/>
                  </a:lnTo>
                  <a:lnTo>
                    <a:pt x="46" y="180"/>
                  </a:lnTo>
                  <a:lnTo>
                    <a:pt x="39" y="183"/>
                  </a:lnTo>
                  <a:lnTo>
                    <a:pt x="30" y="187"/>
                  </a:lnTo>
                  <a:lnTo>
                    <a:pt x="33" y="186"/>
                  </a:lnTo>
                  <a:lnTo>
                    <a:pt x="27" y="189"/>
                  </a:lnTo>
                  <a:lnTo>
                    <a:pt x="26" y="189"/>
                  </a:lnTo>
                  <a:lnTo>
                    <a:pt x="20" y="190"/>
                  </a:lnTo>
                  <a:lnTo>
                    <a:pt x="0" y="190"/>
                  </a:lnTo>
                  <a:lnTo>
                    <a:pt x="0" y="175"/>
                  </a:lnTo>
                  <a:lnTo>
                    <a:pt x="17" y="175"/>
                  </a:lnTo>
                  <a:lnTo>
                    <a:pt x="23" y="174"/>
                  </a:lnTo>
                  <a:lnTo>
                    <a:pt x="28" y="172"/>
                  </a:lnTo>
                  <a:lnTo>
                    <a:pt x="39" y="166"/>
                  </a:lnTo>
                  <a:lnTo>
                    <a:pt x="46" y="162"/>
                  </a:lnTo>
                  <a:lnTo>
                    <a:pt x="46" y="163"/>
                  </a:lnTo>
                  <a:lnTo>
                    <a:pt x="55" y="157"/>
                  </a:lnTo>
                  <a:lnTo>
                    <a:pt x="74" y="144"/>
                  </a:lnTo>
                  <a:lnTo>
                    <a:pt x="80" y="140"/>
                  </a:lnTo>
                  <a:lnTo>
                    <a:pt x="98" y="122"/>
                  </a:lnTo>
                  <a:lnTo>
                    <a:pt x="97" y="122"/>
                  </a:lnTo>
                  <a:lnTo>
                    <a:pt x="109" y="106"/>
                  </a:lnTo>
                  <a:lnTo>
                    <a:pt x="117" y="97"/>
                  </a:lnTo>
                  <a:lnTo>
                    <a:pt x="122" y="94"/>
                  </a:lnTo>
                  <a:lnTo>
                    <a:pt x="135" y="80"/>
                  </a:lnTo>
                  <a:lnTo>
                    <a:pt x="135" y="77"/>
                  </a:lnTo>
                  <a:lnTo>
                    <a:pt x="137" y="75"/>
                  </a:lnTo>
                  <a:lnTo>
                    <a:pt x="157" y="59"/>
                  </a:lnTo>
                  <a:lnTo>
                    <a:pt x="168" y="49"/>
                  </a:lnTo>
                  <a:lnTo>
                    <a:pt x="170" y="48"/>
                  </a:lnTo>
                  <a:lnTo>
                    <a:pt x="169" y="49"/>
                  </a:lnTo>
                  <a:lnTo>
                    <a:pt x="180" y="41"/>
                  </a:lnTo>
                  <a:lnTo>
                    <a:pt x="188" y="34"/>
                  </a:lnTo>
                  <a:lnTo>
                    <a:pt x="189" y="33"/>
                  </a:lnTo>
                  <a:lnTo>
                    <a:pt x="196" y="29"/>
                  </a:lnTo>
                  <a:lnTo>
                    <a:pt x="196" y="30"/>
                  </a:lnTo>
                  <a:lnTo>
                    <a:pt x="205" y="24"/>
                  </a:lnTo>
                  <a:lnTo>
                    <a:pt x="206" y="23"/>
                  </a:lnTo>
                  <a:lnTo>
                    <a:pt x="232" y="12"/>
                  </a:lnTo>
                  <a:lnTo>
                    <a:pt x="233" y="12"/>
                  </a:lnTo>
                  <a:lnTo>
                    <a:pt x="262" y="3"/>
                  </a:lnTo>
                  <a:lnTo>
                    <a:pt x="263" y="2"/>
                  </a:lnTo>
                  <a:lnTo>
                    <a:pt x="272" y="1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96" name="Freeform 154"/>
            <p:cNvSpPr>
              <a:spLocks noEditPoints="1"/>
            </p:cNvSpPr>
            <p:nvPr/>
          </p:nvSpPr>
          <p:spPr bwMode="auto">
            <a:xfrm>
              <a:off x="6413500" y="4764088"/>
              <a:ext cx="2068513" cy="885825"/>
            </a:xfrm>
            <a:custGeom>
              <a:avLst/>
              <a:gdLst/>
              <a:ahLst/>
              <a:cxnLst>
                <a:cxn ang="0">
                  <a:pos x="515" y="427"/>
                </a:cxn>
                <a:cxn ang="0">
                  <a:pos x="766" y="138"/>
                </a:cxn>
                <a:cxn ang="0">
                  <a:pos x="775" y="129"/>
                </a:cxn>
                <a:cxn ang="0">
                  <a:pos x="1303" y="0"/>
                </a:cxn>
                <a:cxn ang="0">
                  <a:pos x="1258" y="17"/>
                </a:cxn>
                <a:cxn ang="0">
                  <a:pos x="1204" y="18"/>
                </a:cxn>
                <a:cxn ang="0">
                  <a:pos x="1152" y="20"/>
                </a:cxn>
                <a:cxn ang="0">
                  <a:pos x="1100" y="21"/>
                </a:cxn>
                <a:cxn ang="0">
                  <a:pos x="1021" y="30"/>
                </a:cxn>
                <a:cxn ang="0">
                  <a:pos x="919" y="57"/>
                </a:cxn>
                <a:cxn ang="0">
                  <a:pos x="869" y="81"/>
                </a:cxn>
                <a:cxn ang="0">
                  <a:pos x="844" y="96"/>
                </a:cxn>
                <a:cxn ang="0">
                  <a:pos x="817" y="116"/>
                </a:cxn>
                <a:cxn ang="0">
                  <a:pos x="790" y="137"/>
                </a:cxn>
                <a:cxn ang="0">
                  <a:pos x="766" y="160"/>
                </a:cxn>
                <a:cxn ang="0">
                  <a:pos x="688" y="243"/>
                </a:cxn>
                <a:cxn ang="0">
                  <a:pos x="609" y="337"/>
                </a:cxn>
                <a:cxn ang="0">
                  <a:pos x="530" y="433"/>
                </a:cxn>
                <a:cxn ang="0">
                  <a:pos x="504" y="462"/>
                </a:cxn>
                <a:cxn ang="0">
                  <a:pos x="470" y="493"/>
                </a:cxn>
                <a:cxn ang="0">
                  <a:pos x="441" y="518"/>
                </a:cxn>
                <a:cxn ang="0">
                  <a:pos x="424" y="529"/>
                </a:cxn>
                <a:cxn ang="0">
                  <a:pos x="413" y="536"/>
                </a:cxn>
                <a:cxn ang="0">
                  <a:pos x="386" y="548"/>
                </a:cxn>
                <a:cxn ang="0">
                  <a:pos x="344" y="558"/>
                </a:cxn>
                <a:cxn ang="0">
                  <a:pos x="301" y="557"/>
                </a:cxn>
                <a:cxn ang="0">
                  <a:pos x="273" y="549"/>
                </a:cxn>
                <a:cxn ang="0">
                  <a:pos x="249" y="540"/>
                </a:cxn>
                <a:cxn ang="0">
                  <a:pos x="232" y="529"/>
                </a:cxn>
                <a:cxn ang="0">
                  <a:pos x="222" y="523"/>
                </a:cxn>
                <a:cxn ang="0">
                  <a:pos x="197" y="504"/>
                </a:cxn>
                <a:cxn ang="0">
                  <a:pos x="149" y="459"/>
                </a:cxn>
                <a:cxn ang="0">
                  <a:pos x="127" y="434"/>
                </a:cxn>
                <a:cxn ang="0">
                  <a:pos x="48" y="338"/>
                </a:cxn>
                <a:cxn ang="0">
                  <a:pos x="0" y="256"/>
                </a:cxn>
                <a:cxn ang="0">
                  <a:pos x="59" y="328"/>
                </a:cxn>
                <a:cxn ang="0">
                  <a:pos x="138" y="424"/>
                </a:cxn>
                <a:cxn ang="0">
                  <a:pos x="208" y="493"/>
                </a:cxn>
                <a:cxn ang="0">
                  <a:pos x="240" y="516"/>
                </a:cxn>
                <a:cxn ang="0">
                  <a:pos x="280" y="536"/>
                </a:cxn>
                <a:cxn ang="0">
                  <a:pos x="304" y="542"/>
                </a:cxn>
                <a:cxn ang="0">
                  <a:pos x="342" y="544"/>
                </a:cxn>
                <a:cxn ang="0">
                  <a:pos x="392" y="528"/>
                </a:cxn>
                <a:cxn ang="0">
                  <a:pos x="418" y="516"/>
                </a:cxn>
                <a:cxn ang="0">
                  <a:pos x="460" y="482"/>
                </a:cxn>
                <a:cxn ang="0">
                  <a:pos x="494" y="451"/>
                </a:cxn>
                <a:cxn ang="0">
                  <a:pos x="516" y="427"/>
                </a:cxn>
                <a:cxn ang="0">
                  <a:pos x="546" y="392"/>
                </a:cxn>
                <a:cxn ang="0">
                  <a:pos x="623" y="296"/>
                </a:cxn>
                <a:cxn ang="0">
                  <a:pos x="702" y="203"/>
                </a:cxn>
                <a:cxn ang="0">
                  <a:pos x="755" y="150"/>
                </a:cxn>
                <a:cxn ang="0">
                  <a:pos x="778" y="128"/>
                </a:cxn>
                <a:cxn ang="0">
                  <a:pos x="803" y="105"/>
                </a:cxn>
                <a:cxn ang="0">
                  <a:pos x="830" y="88"/>
                </a:cxn>
                <a:cxn ang="0">
                  <a:pos x="856" y="71"/>
                </a:cxn>
                <a:cxn ang="0">
                  <a:pos x="861" y="68"/>
                </a:cxn>
                <a:cxn ang="0">
                  <a:pos x="884" y="55"/>
                </a:cxn>
                <a:cxn ang="0">
                  <a:pos x="938" y="33"/>
                </a:cxn>
                <a:cxn ang="0">
                  <a:pos x="994" y="19"/>
                </a:cxn>
                <a:cxn ang="0">
                  <a:pos x="1071" y="9"/>
                </a:cxn>
                <a:cxn ang="0">
                  <a:pos x="1126" y="5"/>
                </a:cxn>
                <a:cxn ang="0">
                  <a:pos x="1203" y="2"/>
                </a:cxn>
                <a:cxn ang="0">
                  <a:pos x="1282" y="0"/>
                </a:cxn>
              </a:cxnLst>
              <a:rect l="0" t="0" r="r" b="b"/>
              <a:pathLst>
                <a:path w="1303" h="558">
                  <a:moveTo>
                    <a:pt x="515" y="427"/>
                  </a:moveTo>
                  <a:lnTo>
                    <a:pt x="509" y="433"/>
                  </a:lnTo>
                  <a:lnTo>
                    <a:pt x="515" y="427"/>
                  </a:lnTo>
                  <a:close/>
                  <a:moveTo>
                    <a:pt x="766" y="138"/>
                  </a:moveTo>
                  <a:lnTo>
                    <a:pt x="755" y="149"/>
                  </a:lnTo>
                  <a:lnTo>
                    <a:pt x="766" y="138"/>
                  </a:lnTo>
                  <a:close/>
                  <a:moveTo>
                    <a:pt x="777" y="128"/>
                  </a:moveTo>
                  <a:lnTo>
                    <a:pt x="776" y="129"/>
                  </a:lnTo>
                  <a:lnTo>
                    <a:pt x="775" y="129"/>
                  </a:lnTo>
                  <a:lnTo>
                    <a:pt x="777" y="128"/>
                  </a:lnTo>
                  <a:close/>
                  <a:moveTo>
                    <a:pt x="1282" y="0"/>
                  </a:moveTo>
                  <a:lnTo>
                    <a:pt x="1303" y="0"/>
                  </a:lnTo>
                  <a:lnTo>
                    <a:pt x="1303" y="16"/>
                  </a:lnTo>
                  <a:lnTo>
                    <a:pt x="1283" y="16"/>
                  </a:lnTo>
                  <a:lnTo>
                    <a:pt x="1258" y="17"/>
                  </a:lnTo>
                  <a:lnTo>
                    <a:pt x="1257" y="17"/>
                  </a:lnTo>
                  <a:lnTo>
                    <a:pt x="1230" y="18"/>
                  </a:lnTo>
                  <a:lnTo>
                    <a:pt x="1204" y="18"/>
                  </a:lnTo>
                  <a:lnTo>
                    <a:pt x="1179" y="19"/>
                  </a:lnTo>
                  <a:lnTo>
                    <a:pt x="1178" y="19"/>
                  </a:lnTo>
                  <a:lnTo>
                    <a:pt x="1152" y="20"/>
                  </a:lnTo>
                  <a:lnTo>
                    <a:pt x="1127" y="21"/>
                  </a:lnTo>
                  <a:lnTo>
                    <a:pt x="1126" y="21"/>
                  </a:lnTo>
                  <a:lnTo>
                    <a:pt x="1100" y="21"/>
                  </a:lnTo>
                  <a:lnTo>
                    <a:pt x="1073" y="24"/>
                  </a:lnTo>
                  <a:lnTo>
                    <a:pt x="1048" y="27"/>
                  </a:lnTo>
                  <a:lnTo>
                    <a:pt x="1021" y="30"/>
                  </a:lnTo>
                  <a:lnTo>
                    <a:pt x="997" y="34"/>
                  </a:lnTo>
                  <a:lnTo>
                    <a:pt x="944" y="48"/>
                  </a:lnTo>
                  <a:lnTo>
                    <a:pt x="919" y="57"/>
                  </a:lnTo>
                  <a:lnTo>
                    <a:pt x="892" y="69"/>
                  </a:lnTo>
                  <a:lnTo>
                    <a:pt x="889" y="70"/>
                  </a:lnTo>
                  <a:lnTo>
                    <a:pt x="869" y="81"/>
                  </a:lnTo>
                  <a:lnTo>
                    <a:pt x="865" y="84"/>
                  </a:lnTo>
                  <a:lnTo>
                    <a:pt x="864" y="84"/>
                  </a:lnTo>
                  <a:lnTo>
                    <a:pt x="844" y="96"/>
                  </a:lnTo>
                  <a:lnTo>
                    <a:pt x="839" y="101"/>
                  </a:lnTo>
                  <a:lnTo>
                    <a:pt x="818" y="116"/>
                  </a:lnTo>
                  <a:lnTo>
                    <a:pt x="817" y="116"/>
                  </a:lnTo>
                  <a:lnTo>
                    <a:pt x="811" y="119"/>
                  </a:lnTo>
                  <a:lnTo>
                    <a:pt x="791" y="136"/>
                  </a:lnTo>
                  <a:lnTo>
                    <a:pt x="790" y="137"/>
                  </a:lnTo>
                  <a:lnTo>
                    <a:pt x="791" y="137"/>
                  </a:lnTo>
                  <a:lnTo>
                    <a:pt x="787" y="140"/>
                  </a:lnTo>
                  <a:lnTo>
                    <a:pt x="766" y="160"/>
                  </a:lnTo>
                  <a:lnTo>
                    <a:pt x="740" y="186"/>
                  </a:lnTo>
                  <a:lnTo>
                    <a:pt x="714" y="214"/>
                  </a:lnTo>
                  <a:lnTo>
                    <a:pt x="688" y="243"/>
                  </a:lnTo>
                  <a:lnTo>
                    <a:pt x="661" y="273"/>
                  </a:lnTo>
                  <a:lnTo>
                    <a:pt x="635" y="305"/>
                  </a:lnTo>
                  <a:lnTo>
                    <a:pt x="609" y="337"/>
                  </a:lnTo>
                  <a:lnTo>
                    <a:pt x="582" y="371"/>
                  </a:lnTo>
                  <a:lnTo>
                    <a:pt x="557" y="402"/>
                  </a:lnTo>
                  <a:lnTo>
                    <a:pt x="530" y="433"/>
                  </a:lnTo>
                  <a:lnTo>
                    <a:pt x="530" y="434"/>
                  </a:lnTo>
                  <a:lnTo>
                    <a:pt x="527" y="438"/>
                  </a:lnTo>
                  <a:lnTo>
                    <a:pt x="504" y="462"/>
                  </a:lnTo>
                  <a:lnTo>
                    <a:pt x="479" y="487"/>
                  </a:lnTo>
                  <a:lnTo>
                    <a:pt x="478" y="487"/>
                  </a:lnTo>
                  <a:lnTo>
                    <a:pt x="470" y="493"/>
                  </a:lnTo>
                  <a:lnTo>
                    <a:pt x="451" y="509"/>
                  </a:lnTo>
                  <a:lnTo>
                    <a:pt x="443" y="516"/>
                  </a:lnTo>
                  <a:lnTo>
                    <a:pt x="441" y="518"/>
                  </a:lnTo>
                  <a:lnTo>
                    <a:pt x="443" y="517"/>
                  </a:lnTo>
                  <a:lnTo>
                    <a:pt x="426" y="528"/>
                  </a:lnTo>
                  <a:lnTo>
                    <a:pt x="424" y="529"/>
                  </a:lnTo>
                  <a:lnTo>
                    <a:pt x="425" y="528"/>
                  </a:lnTo>
                  <a:lnTo>
                    <a:pt x="414" y="535"/>
                  </a:lnTo>
                  <a:lnTo>
                    <a:pt x="413" y="536"/>
                  </a:lnTo>
                  <a:lnTo>
                    <a:pt x="398" y="543"/>
                  </a:lnTo>
                  <a:lnTo>
                    <a:pt x="387" y="548"/>
                  </a:lnTo>
                  <a:lnTo>
                    <a:pt x="386" y="548"/>
                  </a:lnTo>
                  <a:lnTo>
                    <a:pt x="385" y="549"/>
                  </a:lnTo>
                  <a:lnTo>
                    <a:pt x="358" y="555"/>
                  </a:lnTo>
                  <a:lnTo>
                    <a:pt x="344" y="558"/>
                  </a:lnTo>
                  <a:lnTo>
                    <a:pt x="315" y="558"/>
                  </a:lnTo>
                  <a:lnTo>
                    <a:pt x="303" y="557"/>
                  </a:lnTo>
                  <a:lnTo>
                    <a:pt x="301" y="557"/>
                  </a:lnTo>
                  <a:lnTo>
                    <a:pt x="287" y="553"/>
                  </a:lnTo>
                  <a:lnTo>
                    <a:pt x="275" y="550"/>
                  </a:lnTo>
                  <a:lnTo>
                    <a:pt x="273" y="549"/>
                  </a:lnTo>
                  <a:lnTo>
                    <a:pt x="274" y="550"/>
                  </a:lnTo>
                  <a:lnTo>
                    <a:pt x="259" y="544"/>
                  </a:lnTo>
                  <a:lnTo>
                    <a:pt x="249" y="540"/>
                  </a:lnTo>
                  <a:lnTo>
                    <a:pt x="249" y="539"/>
                  </a:lnTo>
                  <a:lnTo>
                    <a:pt x="248" y="539"/>
                  </a:lnTo>
                  <a:lnTo>
                    <a:pt x="232" y="529"/>
                  </a:lnTo>
                  <a:lnTo>
                    <a:pt x="223" y="523"/>
                  </a:lnTo>
                  <a:lnTo>
                    <a:pt x="219" y="521"/>
                  </a:lnTo>
                  <a:lnTo>
                    <a:pt x="222" y="523"/>
                  </a:lnTo>
                  <a:lnTo>
                    <a:pt x="206" y="511"/>
                  </a:lnTo>
                  <a:lnTo>
                    <a:pt x="198" y="505"/>
                  </a:lnTo>
                  <a:lnTo>
                    <a:pt x="197" y="504"/>
                  </a:lnTo>
                  <a:lnTo>
                    <a:pt x="179" y="488"/>
                  </a:lnTo>
                  <a:lnTo>
                    <a:pt x="143" y="452"/>
                  </a:lnTo>
                  <a:lnTo>
                    <a:pt x="149" y="459"/>
                  </a:lnTo>
                  <a:lnTo>
                    <a:pt x="127" y="435"/>
                  </a:lnTo>
                  <a:lnTo>
                    <a:pt x="135" y="443"/>
                  </a:lnTo>
                  <a:lnTo>
                    <a:pt x="127" y="434"/>
                  </a:lnTo>
                  <a:lnTo>
                    <a:pt x="100" y="403"/>
                  </a:lnTo>
                  <a:lnTo>
                    <a:pt x="75" y="372"/>
                  </a:lnTo>
                  <a:lnTo>
                    <a:pt x="48" y="338"/>
                  </a:lnTo>
                  <a:lnTo>
                    <a:pt x="23" y="306"/>
                  </a:lnTo>
                  <a:lnTo>
                    <a:pt x="0" y="280"/>
                  </a:lnTo>
                  <a:lnTo>
                    <a:pt x="0" y="256"/>
                  </a:lnTo>
                  <a:lnTo>
                    <a:pt x="6" y="265"/>
                  </a:lnTo>
                  <a:lnTo>
                    <a:pt x="34" y="297"/>
                  </a:lnTo>
                  <a:lnTo>
                    <a:pt x="59" y="328"/>
                  </a:lnTo>
                  <a:lnTo>
                    <a:pt x="86" y="362"/>
                  </a:lnTo>
                  <a:lnTo>
                    <a:pt x="111" y="393"/>
                  </a:lnTo>
                  <a:lnTo>
                    <a:pt x="138" y="424"/>
                  </a:lnTo>
                  <a:lnTo>
                    <a:pt x="161" y="448"/>
                  </a:lnTo>
                  <a:lnTo>
                    <a:pt x="189" y="476"/>
                  </a:lnTo>
                  <a:lnTo>
                    <a:pt x="208" y="493"/>
                  </a:lnTo>
                  <a:lnTo>
                    <a:pt x="215" y="498"/>
                  </a:lnTo>
                  <a:lnTo>
                    <a:pt x="232" y="511"/>
                  </a:lnTo>
                  <a:lnTo>
                    <a:pt x="240" y="516"/>
                  </a:lnTo>
                  <a:lnTo>
                    <a:pt x="256" y="525"/>
                  </a:lnTo>
                  <a:lnTo>
                    <a:pt x="265" y="529"/>
                  </a:lnTo>
                  <a:lnTo>
                    <a:pt x="280" y="536"/>
                  </a:lnTo>
                  <a:lnTo>
                    <a:pt x="291" y="539"/>
                  </a:lnTo>
                  <a:lnTo>
                    <a:pt x="304" y="543"/>
                  </a:lnTo>
                  <a:lnTo>
                    <a:pt x="304" y="542"/>
                  </a:lnTo>
                  <a:lnTo>
                    <a:pt x="316" y="543"/>
                  </a:lnTo>
                  <a:lnTo>
                    <a:pt x="342" y="543"/>
                  </a:lnTo>
                  <a:lnTo>
                    <a:pt x="342" y="544"/>
                  </a:lnTo>
                  <a:lnTo>
                    <a:pt x="354" y="541"/>
                  </a:lnTo>
                  <a:lnTo>
                    <a:pt x="380" y="534"/>
                  </a:lnTo>
                  <a:lnTo>
                    <a:pt x="392" y="528"/>
                  </a:lnTo>
                  <a:lnTo>
                    <a:pt x="406" y="521"/>
                  </a:lnTo>
                  <a:lnTo>
                    <a:pt x="418" y="515"/>
                  </a:lnTo>
                  <a:lnTo>
                    <a:pt x="418" y="516"/>
                  </a:lnTo>
                  <a:lnTo>
                    <a:pt x="433" y="504"/>
                  </a:lnTo>
                  <a:lnTo>
                    <a:pt x="442" y="497"/>
                  </a:lnTo>
                  <a:lnTo>
                    <a:pt x="460" y="482"/>
                  </a:lnTo>
                  <a:lnTo>
                    <a:pt x="469" y="475"/>
                  </a:lnTo>
                  <a:lnTo>
                    <a:pt x="469" y="476"/>
                  </a:lnTo>
                  <a:lnTo>
                    <a:pt x="494" y="451"/>
                  </a:lnTo>
                  <a:lnTo>
                    <a:pt x="493" y="451"/>
                  </a:lnTo>
                  <a:lnTo>
                    <a:pt x="511" y="431"/>
                  </a:lnTo>
                  <a:lnTo>
                    <a:pt x="516" y="427"/>
                  </a:lnTo>
                  <a:lnTo>
                    <a:pt x="520" y="423"/>
                  </a:lnTo>
                  <a:lnTo>
                    <a:pt x="519" y="423"/>
                  </a:lnTo>
                  <a:lnTo>
                    <a:pt x="546" y="392"/>
                  </a:lnTo>
                  <a:lnTo>
                    <a:pt x="571" y="361"/>
                  </a:lnTo>
                  <a:lnTo>
                    <a:pt x="598" y="327"/>
                  </a:lnTo>
                  <a:lnTo>
                    <a:pt x="623" y="296"/>
                  </a:lnTo>
                  <a:lnTo>
                    <a:pt x="650" y="264"/>
                  </a:lnTo>
                  <a:lnTo>
                    <a:pt x="677" y="233"/>
                  </a:lnTo>
                  <a:lnTo>
                    <a:pt x="702" y="203"/>
                  </a:lnTo>
                  <a:lnTo>
                    <a:pt x="703" y="203"/>
                  </a:lnTo>
                  <a:lnTo>
                    <a:pt x="730" y="175"/>
                  </a:lnTo>
                  <a:lnTo>
                    <a:pt x="755" y="150"/>
                  </a:lnTo>
                  <a:lnTo>
                    <a:pt x="762" y="142"/>
                  </a:lnTo>
                  <a:lnTo>
                    <a:pt x="776" y="129"/>
                  </a:lnTo>
                  <a:lnTo>
                    <a:pt x="778" y="128"/>
                  </a:lnTo>
                  <a:lnTo>
                    <a:pt x="781" y="125"/>
                  </a:lnTo>
                  <a:lnTo>
                    <a:pt x="802" y="106"/>
                  </a:lnTo>
                  <a:lnTo>
                    <a:pt x="803" y="105"/>
                  </a:lnTo>
                  <a:lnTo>
                    <a:pt x="804" y="105"/>
                  </a:lnTo>
                  <a:lnTo>
                    <a:pt x="810" y="103"/>
                  </a:lnTo>
                  <a:lnTo>
                    <a:pt x="830" y="88"/>
                  </a:lnTo>
                  <a:lnTo>
                    <a:pt x="833" y="85"/>
                  </a:lnTo>
                  <a:lnTo>
                    <a:pt x="834" y="83"/>
                  </a:lnTo>
                  <a:lnTo>
                    <a:pt x="856" y="71"/>
                  </a:lnTo>
                  <a:lnTo>
                    <a:pt x="856" y="72"/>
                  </a:lnTo>
                  <a:lnTo>
                    <a:pt x="860" y="69"/>
                  </a:lnTo>
                  <a:lnTo>
                    <a:pt x="861" y="68"/>
                  </a:lnTo>
                  <a:lnTo>
                    <a:pt x="860" y="68"/>
                  </a:lnTo>
                  <a:lnTo>
                    <a:pt x="882" y="55"/>
                  </a:lnTo>
                  <a:lnTo>
                    <a:pt x="884" y="55"/>
                  </a:lnTo>
                  <a:lnTo>
                    <a:pt x="886" y="54"/>
                  </a:lnTo>
                  <a:lnTo>
                    <a:pt x="913" y="43"/>
                  </a:lnTo>
                  <a:lnTo>
                    <a:pt x="938" y="33"/>
                  </a:lnTo>
                  <a:lnTo>
                    <a:pt x="939" y="33"/>
                  </a:lnTo>
                  <a:lnTo>
                    <a:pt x="997" y="19"/>
                  </a:lnTo>
                  <a:lnTo>
                    <a:pt x="994" y="19"/>
                  </a:lnTo>
                  <a:lnTo>
                    <a:pt x="1019" y="15"/>
                  </a:lnTo>
                  <a:lnTo>
                    <a:pt x="1046" y="12"/>
                  </a:lnTo>
                  <a:lnTo>
                    <a:pt x="1071" y="9"/>
                  </a:lnTo>
                  <a:lnTo>
                    <a:pt x="1098" y="6"/>
                  </a:lnTo>
                  <a:lnTo>
                    <a:pt x="1099" y="6"/>
                  </a:lnTo>
                  <a:lnTo>
                    <a:pt x="1126" y="5"/>
                  </a:lnTo>
                  <a:lnTo>
                    <a:pt x="1151" y="4"/>
                  </a:lnTo>
                  <a:lnTo>
                    <a:pt x="1178" y="3"/>
                  </a:lnTo>
                  <a:lnTo>
                    <a:pt x="1203" y="2"/>
                  </a:lnTo>
                  <a:lnTo>
                    <a:pt x="1230" y="2"/>
                  </a:lnTo>
                  <a:lnTo>
                    <a:pt x="1257" y="1"/>
                  </a:lnTo>
                  <a:lnTo>
                    <a:pt x="1282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97" name="Freeform 155"/>
            <p:cNvSpPr>
              <a:spLocks noEditPoints="1"/>
            </p:cNvSpPr>
            <p:nvPr/>
          </p:nvSpPr>
          <p:spPr bwMode="auto">
            <a:xfrm>
              <a:off x="6413500" y="4533900"/>
              <a:ext cx="2068513" cy="231775"/>
            </a:xfrm>
            <a:custGeom>
              <a:avLst/>
              <a:gdLst/>
              <a:ahLst/>
              <a:cxnLst>
                <a:cxn ang="0">
                  <a:pos x="489" y="34"/>
                </a:cxn>
                <a:cxn ang="0">
                  <a:pos x="180" y="15"/>
                </a:cxn>
                <a:cxn ang="0">
                  <a:pos x="180" y="15"/>
                </a:cxn>
                <a:cxn ang="0">
                  <a:pos x="340" y="0"/>
                </a:cxn>
                <a:cxn ang="0">
                  <a:pos x="381" y="1"/>
                </a:cxn>
                <a:cxn ang="0">
                  <a:pos x="394" y="3"/>
                </a:cxn>
                <a:cxn ang="0">
                  <a:pos x="420" y="6"/>
                </a:cxn>
                <a:cxn ang="0">
                  <a:pos x="445" y="10"/>
                </a:cxn>
                <a:cxn ang="0">
                  <a:pos x="463" y="15"/>
                </a:cxn>
                <a:cxn ang="0">
                  <a:pos x="468" y="15"/>
                </a:cxn>
                <a:cxn ang="0">
                  <a:pos x="498" y="20"/>
                </a:cxn>
                <a:cxn ang="0">
                  <a:pos x="518" y="27"/>
                </a:cxn>
                <a:cxn ang="0">
                  <a:pos x="552" y="36"/>
                </a:cxn>
                <a:cxn ang="0">
                  <a:pos x="604" y="52"/>
                </a:cxn>
                <a:cxn ang="0">
                  <a:pos x="682" y="76"/>
                </a:cxn>
                <a:cxn ang="0">
                  <a:pos x="734" y="91"/>
                </a:cxn>
                <a:cxn ang="0">
                  <a:pos x="783" y="102"/>
                </a:cxn>
                <a:cxn ang="0">
                  <a:pos x="809" y="108"/>
                </a:cxn>
                <a:cxn ang="0">
                  <a:pos x="836" y="113"/>
                </a:cxn>
                <a:cxn ang="0">
                  <a:pos x="863" y="115"/>
                </a:cxn>
                <a:cxn ang="0">
                  <a:pos x="914" y="122"/>
                </a:cxn>
                <a:cxn ang="0">
                  <a:pos x="993" y="127"/>
                </a:cxn>
                <a:cxn ang="0">
                  <a:pos x="1096" y="129"/>
                </a:cxn>
                <a:cxn ang="0">
                  <a:pos x="1254" y="131"/>
                </a:cxn>
                <a:cxn ang="0">
                  <a:pos x="1254" y="146"/>
                </a:cxn>
                <a:cxn ang="0">
                  <a:pos x="1096" y="144"/>
                </a:cxn>
                <a:cxn ang="0">
                  <a:pos x="992" y="142"/>
                </a:cxn>
                <a:cxn ang="0">
                  <a:pos x="912" y="138"/>
                </a:cxn>
                <a:cxn ang="0">
                  <a:pos x="860" y="131"/>
                </a:cxn>
                <a:cxn ang="0">
                  <a:pos x="833" y="128"/>
                </a:cxn>
                <a:cxn ang="0">
                  <a:pos x="802" y="123"/>
                </a:cxn>
                <a:cxn ang="0">
                  <a:pos x="755" y="111"/>
                </a:cxn>
                <a:cxn ang="0">
                  <a:pos x="678" y="90"/>
                </a:cxn>
                <a:cxn ang="0">
                  <a:pos x="599" y="66"/>
                </a:cxn>
                <a:cxn ang="0">
                  <a:pos x="520" y="42"/>
                </a:cxn>
                <a:cxn ang="0">
                  <a:pos x="503" y="37"/>
                </a:cxn>
                <a:cxn ang="0">
                  <a:pos x="443" y="26"/>
                </a:cxn>
                <a:cxn ang="0">
                  <a:pos x="407" y="21"/>
                </a:cxn>
                <a:cxn ang="0">
                  <a:pos x="380" y="17"/>
                </a:cxn>
                <a:cxn ang="0">
                  <a:pos x="339" y="15"/>
                </a:cxn>
                <a:cxn ang="0">
                  <a:pos x="287" y="16"/>
                </a:cxn>
                <a:cxn ang="0">
                  <a:pos x="251" y="19"/>
                </a:cxn>
                <a:cxn ang="0">
                  <a:pos x="226" y="23"/>
                </a:cxn>
                <a:cxn ang="0">
                  <a:pos x="201" y="27"/>
                </a:cxn>
                <a:cxn ang="0">
                  <a:pos x="158" y="35"/>
                </a:cxn>
                <a:cxn ang="0">
                  <a:pos x="106" y="51"/>
                </a:cxn>
                <a:cxn ang="0">
                  <a:pos x="80" y="59"/>
                </a:cxn>
                <a:cxn ang="0">
                  <a:pos x="10" y="81"/>
                </a:cxn>
                <a:cxn ang="0">
                  <a:pos x="0" y="83"/>
                </a:cxn>
                <a:cxn ang="0">
                  <a:pos x="24" y="60"/>
                </a:cxn>
                <a:cxn ang="0">
                  <a:pos x="101" y="36"/>
                </a:cxn>
                <a:cxn ang="0">
                  <a:pos x="154" y="21"/>
                </a:cxn>
                <a:cxn ang="0">
                  <a:pos x="198" y="12"/>
                </a:cxn>
                <a:cxn ang="0">
                  <a:pos x="207" y="10"/>
                </a:cxn>
                <a:cxn ang="0">
                  <a:pos x="248" y="3"/>
                </a:cxn>
                <a:cxn ang="0">
                  <a:pos x="274" y="1"/>
                </a:cxn>
                <a:cxn ang="0">
                  <a:pos x="312" y="0"/>
                </a:cxn>
              </a:cxnLst>
              <a:rect l="0" t="0" r="r" b="b"/>
              <a:pathLst>
                <a:path w="1303" h="146">
                  <a:moveTo>
                    <a:pt x="489" y="34"/>
                  </a:moveTo>
                  <a:lnTo>
                    <a:pt x="494" y="35"/>
                  </a:lnTo>
                  <a:lnTo>
                    <a:pt x="489" y="34"/>
                  </a:lnTo>
                  <a:close/>
                  <a:moveTo>
                    <a:pt x="180" y="15"/>
                  </a:moveTo>
                  <a:lnTo>
                    <a:pt x="174" y="16"/>
                  </a:lnTo>
                  <a:lnTo>
                    <a:pt x="180" y="15"/>
                  </a:lnTo>
                  <a:close/>
                  <a:moveTo>
                    <a:pt x="188" y="14"/>
                  </a:moveTo>
                  <a:lnTo>
                    <a:pt x="180" y="16"/>
                  </a:lnTo>
                  <a:lnTo>
                    <a:pt x="180" y="15"/>
                  </a:lnTo>
                  <a:lnTo>
                    <a:pt x="188" y="14"/>
                  </a:lnTo>
                  <a:close/>
                  <a:moveTo>
                    <a:pt x="312" y="0"/>
                  </a:moveTo>
                  <a:lnTo>
                    <a:pt x="340" y="0"/>
                  </a:lnTo>
                  <a:lnTo>
                    <a:pt x="354" y="0"/>
                  </a:lnTo>
                  <a:lnTo>
                    <a:pt x="366" y="0"/>
                  </a:lnTo>
                  <a:lnTo>
                    <a:pt x="381" y="1"/>
                  </a:lnTo>
                  <a:lnTo>
                    <a:pt x="393" y="2"/>
                  </a:lnTo>
                  <a:lnTo>
                    <a:pt x="390" y="2"/>
                  </a:lnTo>
                  <a:lnTo>
                    <a:pt x="394" y="3"/>
                  </a:lnTo>
                  <a:lnTo>
                    <a:pt x="408" y="6"/>
                  </a:lnTo>
                  <a:lnTo>
                    <a:pt x="408" y="5"/>
                  </a:lnTo>
                  <a:lnTo>
                    <a:pt x="420" y="6"/>
                  </a:lnTo>
                  <a:lnTo>
                    <a:pt x="421" y="6"/>
                  </a:lnTo>
                  <a:lnTo>
                    <a:pt x="437" y="9"/>
                  </a:lnTo>
                  <a:lnTo>
                    <a:pt x="445" y="10"/>
                  </a:lnTo>
                  <a:lnTo>
                    <a:pt x="441" y="10"/>
                  </a:lnTo>
                  <a:lnTo>
                    <a:pt x="446" y="11"/>
                  </a:lnTo>
                  <a:lnTo>
                    <a:pt x="463" y="15"/>
                  </a:lnTo>
                  <a:lnTo>
                    <a:pt x="463" y="14"/>
                  </a:lnTo>
                  <a:lnTo>
                    <a:pt x="472" y="15"/>
                  </a:lnTo>
                  <a:lnTo>
                    <a:pt x="468" y="15"/>
                  </a:lnTo>
                  <a:lnTo>
                    <a:pt x="492" y="20"/>
                  </a:lnTo>
                  <a:lnTo>
                    <a:pt x="492" y="19"/>
                  </a:lnTo>
                  <a:lnTo>
                    <a:pt x="498" y="20"/>
                  </a:lnTo>
                  <a:lnTo>
                    <a:pt x="496" y="20"/>
                  </a:lnTo>
                  <a:lnTo>
                    <a:pt x="499" y="21"/>
                  </a:lnTo>
                  <a:lnTo>
                    <a:pt x="518" y="27"/>
                  </a:lnTo>
                  <a:lnTo>
                    <a:pt x="523" y="27"/>
                  </a:lnTo>
                  <a:lnTo>
                    <a:pt x="525" y="27"/>
                  </a:lnTo>
                  <a:lnTo>
                    <a:pt x="552" y="36"/>
                  </a:lnTo>
                  <a:lnTo>
                    <a:pt x="577" y="45"/>
                  </a:lnTo>
                  <a:lnTo>
                    <a:pt x="603" y="52"/>
                  </a:lnTo>
                  <a:lnTo>
                    <a:pt x="604" y="52"/>
                  </a:lnTo>
                  <a:lnTo>
                    <a:pt x="629" y="60"/>
                  </a:lnTo>
                  <a:lnTo>
                    <a:pt x="656" y="69"/>
                  </a:lnTo>
                  <a:lnTo>
                    <a:pt x="682" y="76"/>
                  </a:lnTo>
                  <a:lnTo>
                    <a:pt x="683" y="76"/>
                  </a:lnTo>
                  <a:lnTo>
                    <a:pt x="708" y="84"/>
                  </a:lnTo>
                  <a:lnTo>
                    <a:pt x="734" y="91"/>
                  </a:lnTo>
                  <a:lnTo>
                    <a:pt x="759" y="97"/>
                  </a:lnTo>
                  <a:lnTo>
                    <a:pt x="779" y="102"/>
                  </a:lnTo>
                  <a:lnTo>
                    <a:pt x="783" y="102"/>
                  </a:lnTo>
                  <a:lnTo>
                    <a:pt x="785" y="103"/>
                  </a:lnTo>
                  <a:lnTo>
                    <a:pt x="804" y="108"/>
                  </a:lnTo>
                  <a:lnTo>
                    <a:pt x="809" y="108"/>
                  </a:lnTo>
                  <a:lnTo>
                    <a:pt x="812" y="109"/>
                  </a:lnTo>
                  <a:lnTo>
                    <a:pt x="833" y="112"/>
                  </a:lnTo>
                  <a:lnTo>
                    <a:pt x="836" y="113"/>
                  </a:lnTo>
                  <a:lnTo>
                    <a:pt x="836" y="112"/>
                  </a:lnTo>
                  <a:lnTo>
                    <a:pt x="858" y="115"/>
                  </a:lnTo>
                  <a:lnTo>
                    <a:pt x="863" y="115"/>
                  </a:lnTo>
                  <a:lnTo>
                    <a:pt x="885" y="119"/>
                  </a:lnTo>
                  <a:lnTo>
                    <a:pt x="887" y="119"/>
                  </a:lnTo>
                  <a:lnTo>
                    <a:pt x="914" y="122"/>
                  </a:lnTo>
                  <a:lnTo>
                    <a:pt x="939" y="125"/>
                  </a:lnTo>
                  <a:lnTo>
                    <a:pt x="992" y="127"/>
                  </a:lnTo>
                  <a:lnTo>
                    <a:pt x="993" y="127"/>
                  </a:lnTo>
                  <a:lnTo>
                    <a:pt x="1018" y="128"/>
                  </a:lnTo>
                  <a:lnTo>
                    <a:pt x="1044" y="129"/>
                  </a:lnTo>
                  <a:lnTo>
                    <a:pt x="1096" y="129"/>
                  </a:lnTo>
                  <a:lnTo>
                    <a:pt x="1123" y="130"/>
                  </a:lnTo>
                  <a:lnTo>
                    <a:pt x="1227" y="130"/>
                  </a:lnTo>
                  <a:lnTo>
                    <a:pt x="1254" y="131"/>
                  </a:lnTo>
                  <a:lnTo>
                    <a:pt x="1303" y="131"/>
                  </a:lnTo>
                  <a:lnTo>
                    <a:pt x="1303" y="146"/>
                  </a:lnTo>
                  <a:lnTo>
                    <a:pt x="1254" y="146"/>
                  </a:lnTo>
                  <a:lnTo>
                    <a:pt x="1227" y="145"/>
                  </a:lnTo>
                  <a:lnTo>
                    <a:pt x="1123" y="145"/>
                  </a:lnTo>
                  <a:lnTo>
                    <a:pt x="1096" y="144"/>
                  </a:lnTo>
                  <a:lnTo>
                    <a:pt x="1044" y="144"/>
                  </a:lnTo>
                  <a:lnTo>
                    <a:pt x="1017" y="143"/>
                  </a:lnTo>
                  <a:lnTo>
                    <a:pt x="992" y="142"/>
                  </a:lnTo>
                  <a:lnTo>
                    <a:pt x="938" y="140"/>
                  </a:lnTo>
                  <a:lnTo>
                    <a:pt x="937" y="140"/>
                  </a:lnTo>
                  <a:lnTo>
                    <a:pt x="912" y="138"/>
                  </a:lnTo>
                  <a:lnTo>
                    <a:pt x="885" y="135"/>
                  </a:lnTo>
                  <a:lnTo>
                    <a:pt x="882" y="135"/>
                  </a:lnTo>
                  <a:lnTo>
                    <a:pt x="860" y="131"/>
                  </a:lnTo>
                  <a:lnTo>
                    <a:pt x="856" y="131"/>
                  </a:lnTo>
                  <a:lnTo>
                    <a:pt x="834" y="128"/>
                  </a:lnTo>
                  <a:lnTo>
                    <a:pt x="833" y="128"/>
                  </a:lnTo>
                  <a:lnTo>
                    <a:pt x="829" y="127"/>
                  </a:lnTo>
                  <a:lnTo>
                    <a:pt x="809" y="123"/>
                  </a:lnTo>
                  <a:lnTo>
                    <a:pt x="802" y="123"/>
                  </a:lnTo>
                  <a:lnTo>
                    <a:pt x="781" y="117"/>
                  </a:lnTo>
                  <a:lnTo>
                    <a:pt x="777" y="117"/>
                  </a:lnTo>
                  <a:lnTo>
                    <a:pt x="755" y="111"/>
                  </a:lnTo>
                  <a:lnTo>
                    <a:pt x="730" y="106"/>
                  </a:lnTo>
                  <a:lnTo>
                    <a:pt x="703" y="99"/>
                  </a:lnTo>
                  <a:lnTo>
                    <a:pt x="678" y="90"/>
                  </a:lnTo>
                  <a:lnTo>
                    <a:pt x="651" y="83"/>
                  </a:lnTo>
                  <a:lnTo>
                    <a:pt x="624" y="75"/>
                  </a:lnTo>
                  <a:lnTo>
                    <a:pt x="599" y="66"/>
                  </a:lnTo>
                  <a:lnTo>
                    <a:pt x="572" y="59"/>
                  </a:lnTo>
                  <a:lnTo>
                    <a:pt x="547" y="51"/>
                  </a:lnTo>
                  <a:lnTo>
                    <a:pt x="520" y="42"/>
                  </a:lnTo>
                  <a:lnTo>
                    <a:pt x="516" y="42"/>
                  </a:lnTo>
                  <a:lnTo>
                    <a:pt x="494" y="35"/>
                  </a:lnTo>
                  <a:lnTo>
                    <a:pt x="503" y="37"/>
                  </a:lnTo>
                  <a:lnTo>
                    <a:pt x="470" y="30"/>
                  </a:lnTo>
                  <a:lnTo>
                    <a:pt x="461" y="29"/>
                  </a:lnTo>
                  <a:lnTo>
                    <a:pt x="443" y="26"/>
                  </a:lnTo>
                  <a:lnTo>
                    <a:pt x="434" y="25"/>
                  </a:lnTo>
                  <a:lnTo>
                    <a:pt x="418" y="22"/>
                  </a:lnTo>
                  <a:lnTo>
                    <a:pt x="407" y="21"/>
                  </a:lnTo>
                  <a:lnTo>
                    <a:pt x="406" y="21"/>
                  </a:lnTo>
                  <a:lnTo>
                    <a:pt x="391" y="18"/>
                  </a:lnTo>
                  <a:lnTo>
                    <a:pt x="380" y="17"/>
                  </a:lnTo>
                  <a:lnTo>
                    <a:pt x="365" y="16"/>
                  </a:lnTo>
                  <a:lnTo>
                    <a:pt x="353" y="16"/>
                  </a:lnTo>
                  <a:lnTo>
                    <a:pt x="339" y="15"/>
                  </a:lnTo>
                  <a:lnTo>
                    <a:pt x="313" y="15"/>
                  </a:lnTo>
                  <a:lnTo>
                    <a:pt x="301" y="16"/>
                  </a:lnTo>
                  <a:lnTo>
                    <a:pt x="287" y="16"/>
                  </a:lnTo>
                  <a:lnTo>
                    <a:pt x="275" y="17"/>
                  </a:lnTo>
                  <a:lnTo>
                    <a:pt x="260" y="18"/>
                  </a:lnTo>
                  <a:lnTo>
                    <a:pt x="251" y="19"/>
                  </a:lnTo>
                  <a:lnTo>
                    <a:pt x="235" y="22"/>
                  </a:lnTo>
                  <a:lnTo>
                    <a:pt x="234" y="22"/>
                  </a:lnTo>
                  <a:lnTo>
                    <a:pt x="226" y="23"/>
                  </a:lnTo>
                  <a:lnTo>
                    <a:pt x="210" y="26"/>
                  </a:lnTo>
                  <a:lnTo>
                    <a:pt x="209" y="26"/>
                  </a:lnTo>
                  <a:lnTo>
                    <a:pt x="201" y="27"/>
                  </a:lnTo>
                  <a:lnTo>
                    <a:pt x="183" y="30"/>
                  </a:lnTo>
                  <a:lnTo>
                    <a:pt x="177" y="31"/>
                  </a:lnTo>
                  <a:lnTo>
                    <a:pt x="158" y="35"/>
                  </a:lnTo>
                  <a:lnTo>
                    <a:pt x="154" y="36"/>
                  </a:lnTo>
                  <a:lnTo>
                    <a:pt x="133" y="42"/>
                  </a:lnTo>
                  <a:lnTo>
                    <a:pt x="106" y="51"/>
                  </a:lnTo>
                  <a:lnTo>
                    <a:pt x="81" y="59"/>
                  </a:lnTo>
                  <a:lnTo>
                    <a:pt x="82" y="58"/>
                  </a:lnTo>
                  <a:lnTo>
                    <a:pt x="80" y="59"/>
                  </a:lnTo>
                  <a:lnTo>
                    <a:pt x="54" y="66"/>
                  </a:lnTo>
                  <a:lnTo>
                    <a:pt x="29" y="75"/>
                  </a:lnTo>
                  <a:lnTo>
                    <a:pt x="10" y="81"/>
                  </a:lnTo>
                  <a:lnTo>
                    <a:pt x="13" y="79"/>
                  </a:lnTo>
                  <a:lnTo>
                    <a:pt x="9" y="81"/>
                  </a:lnTo>
                  <a:lnTo>
                    <a:pt x="0" y="83"/>
                  </a:lnTo>
                  <a:lnTo>
                    <a:pt x="0" y="68"/>
                  </a:lnTo>
                  <a:lnTo>
                    <a:pt x="5" y="66"/>
                  </a:lnTo>
                  <a:lnTo>
                    <a:pt x="24" y="60"/>
                  </a:lnTo>
                  <a:lnTo>
                    <a:pt x="49" y="52"/>
                  </a:lnTo>
                  <a:lnTo>
                    <a:pt x="76" y="45"/>
                  </a:lnTo>
                  <a:lnTo>
                    <a:pt x="101" y="36"/>
                  </a:lnTo>
                  <a:lnTo>
                    <a:pt x="128" y="27"/>
                  </a:lnTo>
                  <a:lnTo>
                    <a:pt x="150" y="22"/>
                  </a:lnTo>
                  <a:lnTo>
                    <a:pt x="154" y="21"/>
                  </a:lnTo>
                  <a:lnTo>
                    <a:pt x="155" y="21"/>
                  </a:lnTo>
                  <a:lnTo>
                    <a:pt x="180" y="16"/>
                  </a:lnTo>
                  <a:lnTo>
                    <a:pt x="198" y="12"/>
                  </a:lnTo>
                  <a:lnTo>
                    <a:pt x="202" y="11"/>
                  </a:lnTo>
                  <a:lnTo>
                    <a:pt x="198" y="11"/>
                  </a:lnTo>
                  <a:lnTo>
                    <a:pt x="207" y="10"/>
                  </a:lnTo>
                  <a:lnTo>
                    <a:pt x="223" y="7"/>
                  </a:lnTo>
                  <a:lnTo>
                    <a:pt x="232" y="6"/>
                  </a:lnTo>
                  <a:lnTo>
                    <a:pt x="248" y="3"/>
                  </a:lnTo>
                  <a:lnTo>
                    <a:pt x="258" y="2"/>
                  </a:lnTo>
                  <a:lnTo>
                    <a:pt x="259" y="2"/>
                  </a:lnTo>
                  <a:lnTo>
                    <a:pt x="274" y="1"/>
                  </a:lnTo>
                  <a:lnTo>
                    <a:pt x="286" y="0"/>
                  </a:lnTo>
                  <a:lnTo>
                    <a:pt x="300" y="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98" name="Freeform 156"/>
            <p:cNvSpPr>
              <a:spLocks/>
            </p:cNvSpPr>
            <p:nvPr/>
          </p:nvSpPr>
          <p:spPr bwMode="auto">
            <a:xfrm>
              <a:off x="8382000" y="6096000"/>
              <a:ext cx="95250" cy="92075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27" y="4"/>
                </a:cxn>
                <a:cxn ang="0">
                  <a:pos x="28" y="7"/>
                </a:cxn>
                <a:cxn ang="0">
                  <a:pos x="29" y="9"/>
                </a:cxn>
                <a:cxn ang="0">
                  <a:pos x="37" y="15"/>
                </a:cxn>
                <a:cxn ang="0">
                  <a:pos x="40" y="9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6" y="2"/>
                </a:cxn>
                <a:cxn ang="0">
                  <a:pos x="57" y="0"/>
                </a:cxn>
                <a:cxn ang="0">
                  <a:pos x="55" y="3"/>
                </a:cxn>
                <a:cxn ang="0">
                  <a:pos x="51" y="5"/>
                </a:cxn>
                <a:cxn ang="0">
                  <a:pos x="46" y="10"/>
                </a:cxn>
                <a:cxn ang="0">
                  <a:pos x="36" y="23"/>
                </a:cxn>
                <a:cxn ang="0">
                  <a:pos x="50" y="47"/>
                </a:cxn>
                <a:cxn ang="0">
                  <a:pos x="56" y="55"/>
                </a:cxn>
                <a:cxn ang="0">
                  <a:pos x="60" y="56"/>
                </a:cxn>
                <a:cxn ang="0">
                  <a:pos x="27" y="58"/>
                </a:cxn>
                <a:cxn ang="0">
                  <a:pos x="30" y="56"/>
                </a:cxn>
                <a:cxn ang="0">
                  <a:pos x="33" y="54"/>
                </a:cxn>
                <a:cxn ang="0">
                  <a:pos x="32" y="50"/>
                </a:cxn>
                <a:cxn ang="0">
                  <a:pos x="26" y="38"/>
                </a:cxn>
                <a:cxn ang="0">
                  <a:pos x="20" y="47"/>
                </a:cxn>
                <a:cxn ang="0">
                  <a:pos x="17" y="49"/>
                </a:cxn>
                <a:cxn ang="0">
                  <a:pos x="19" y="55"/>
                </a:cxn>
                <a:cxn ang="0">
                  <a:pos x="24" y="56"/>
                </a:cxn>
                <a:cxn ang="0">
                  <a:pos x="0" y="58"/>
                </a:cxn>
                <a:cxn ang="0">
                  <a:pos x="1" y="56"/>
                </a:cxn>
                <a:cxn ang="0">
                  <a:pos x="6" y="54"/>
                </a:cxn>
                <a:cxn ang="0">
                  <a:pos x="10" y="52"/>
                </a:cxn>
                <a:cxn ang="0">
                  <a:pos x="19" y="42"/>
                </a:cxn>
                <a:cxn ang="0">
                  <a:pos x="13" y="16"/>
                </a:cxn>
                <a:cxn ang="0">
                  <a:pos x="7" y="8"/>
                </a:cxn>
                <a:cxn ang="0">
                  <a:pos x="4" y="5"/>
                </a:cxn>
                <a:cxn ang="0">
                  <a:pos x="0" y="2"/>
                </a:cxn>
              </a:cxnLst>
              <a:rect l="0" t="0" r="r" b="b"/>
              <a:pathLst>
                <a:path w="60" h="58">
                  <a:moveTo>
                    <a:pt x="0" y="0"/>
                  </a:moveTo>
                  <a:lnTo>
                    <a:pt x="32" y="0"/>
                  </a:lnTo>
                  <a:lnTo>
                    <a:pt x="32" y="2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8" y="7"/>
                  </a:lnTo>
                  <a:lnTo>
                    <a:pt x="28" y="8"/>
                  </a:lnTo>
                  <a:lnTo>
                    <a:pt x="29" y="9"/>
                  </a:lnTo>
                  <a:lnTo>
                    <a:pt x="34" y="19"/>
                  </a:lnTo>
                  <a:lnTo>
                    <a:pt x="37" y="15"/>
                  </a:lnTo>
                  <a:lnTo>
                    <a:pt x="39" y="12"/>
                  </a:lnTo>
                  <a:lnTo>
                    <a:pt x="40" y="9"/>
                  </a:lnTo>
                  <a:lnTo>
                    <a:pt x="42" y="5"/>
                  </a:lnTo>
                  <a:lnTo>
                    <a:pt x="41" y="4"/>
                  </a:lnTo>
                  <a:lnTo>
                    <a:pt x="40" y="4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6" y="2"/>
                  </a:lnTo>
                  <a:lnTo>
                    <a:pt x="36" y="0"/>
                  </a:lnTo>
                  <a:lnTo>
                    <a:pt x="57" y="0"/>
                  </a:lnTo>
                  <a:lnTo>
                    <a:pt x="57" y="2"/>
                  </a:lnTo>
                  <a:lnTo>
                    <a:pt x="55" y="3"/>
                  </a:lnTo>
                  <a:lnTo>
                    <a:pt x="53" y="4"/>
                  </a:lnTo>
                  <a:lnTo>
                    <a:pt x="51" y="5"/>
                  </a:lnTo>
                  <a:lnTo>
                    <a:pt x="48" y="7"/>
                  </a:lnTo>
                  <a:lnTo>
                    <a:pt x="46" y="10"/>
                  </a:lnTo>
                  <a:lnTo>
                    <a:pt x="43" y="13"/>
                  </a:lnTo>
                  <a:lnTo>
                    <a:pt x="36" y="23"/>
                  </a:lnTo>
                  <a:lnTo>
                    <a:pt x="47" y="42"/>
                  </a:lnTo>
                  <a:lnTo>
                    <a:pt x="50" y="47"/>
                  </a:lnTo>
                  <a:lnTo>
                    <a:pt x="53" y="51"/>
                  </a:lnTo>
                  <a:lnTo>
                    <a:pt x="56" y="55"/>
                  </a:lnTo>
                  <a:lnTo>
                    <a:pt x="58" y="56"/>
                  </a:lnTo>
                  <a:lnTo>
                    <a:pt x="60" y="56"/>
                  </a:lnTo>
                  <a:lnTo>
                    <a:pt x="60" y="58"/>
                  </a:lnTo>
                  <a:lnTo>
                    <a:pt x="27" y="58"/>
                  </a:lnTo>
                  <a:lnTo>
                    <a:pt x="27" y="56"/>
                  </a:lnTo>
                  <a:lnTo>
                    <a:pt x="30" y="56"/>
                  </a:lnTo>
                  <a:lnTo>
                    <a:pt x="32" y="55"/>
                  </a:lnTo>
                  <a:lnTo>
                    <a:pt x="33" y="54"/>
                  </a:lnTo>
                  <a:lnTo>
                    <a:pt x="33" y="52"/>
                  </a:lnTo>
                  <a:lnTo>
                    <a:pt x="32" y="50"/>
                  </a:lnTo>
                  <a:lnTo>
                    <a:pt x="30" y="48"/>
                  </a:lnTo>
                  <a:lnTo>
                    <a:pt x="26" y="38"/>
                  </a:lnTo>
                  <a:lnTo>
                    <a:pt x="21" y="45"/>
                  </a:lnTo>
                  <a:lnTo>
                    <a:pt x="20" y="47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7" y="55"/>
                  </a:lnTo>
                  <a:lnTo>
                    <a:pt x="19" y="55"/>
                  </a:lnTo>
                  <a:lnTo>
                    <a:pt x="20" y="56"/>
                  </a:lnTo>
                  <a:lnTo>
                    <a:pt x="24" y="56"/>
                  </a:lnTo>
                  <a:lnTo>
                    <a:pt x="24" y="58"/>
                  </a:lnTo>
                  <a:lnTo>
                    <a:pt x="0" y="58"/>
                  </a:lnTo>
                  <a:lnTo>
                    <a:pt x="0" y="56"/>
                  </a:lnTo>
                  <a:lnTo>
                    <a:pt x="1" y="56"/>
                  </a:lnTo>
                  <a:lnTo>
                    <a:pt x="4" y="55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10" y="52"/>
                  </a:lnTo>
                  <a:lnTo>
                    <a:pt x="12" y="49"/>
                  </a:lnTo>
                  <a:lnTo>
                    <a:pt x="19" y="42"/>
                  </a:lnTo>
                  <a:lnTo>
                    <a:pt x="24" y="34"/>
                  </a:lnTo>
                  <a:lnTo>
                    <a:pt x="13" y="16"/>
                  </a:lnTo>
                  <a:lnTo>
                    <a:pt x="11" y="12"/>
                  </a:lnTo>
                  <a:lnTo>
                    <a:pt x="7" y="8"/>
                  </a:lnTo>
                  <a:lnTo>
                    <a:pt x="6" y="6"/>
                  </a:lnTo>
                  <a:lnTo>
                    <a:pt x="4" y="5"/>
                  </a:lnTo>
                  <a:lnTo>
                    <a:pt x="3" y="4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99" name="Line 157"/>
            <p:cNvSpPr>
              <a:spLocks noChangeShapeType="1"/>
            </p:cNvSpPr>
            <p:nvPr/>
          </p:nvSpPr>
          <p:spPr bwMode="auto">
            <a:xfrm>
              <a:off x="6413500" y="3827463"/>
              <a:ext cx="1588" cy="1588"/>
            </a:xfrm>
            <a:prstGeom prst="line">
              <a:avLst/>
            </a:prstGeom>
            <a:noFill/>
            <a:ln w="1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00" name="Freeform 158"/>
            <p:cNvSpPr>
              <a:spLocks/>
            </p:cNvSpPr>
            <p:nvPr/>
          </p:nvSpPr>
          <p:spPr bwMode="auto">
            <a:xfrm>
              <a:off x="6534150" y="3770313"/>
              <a:ext cx="82550" cy="1190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9" y="0"/>
                </a:cxn>
                <a:cxn ang="0">
                  <a:pos x="19" y="32"/>
                </a:cxn>
                <a:cxn ang="0">
                  <a:pos x="22" y="29"/>
                </a:cxn>
                <a:cxn ang="0">
                  <a:pos x="24" y="26"/>
                </a:cxn>
                <a:cxn ang="0">
                  <a:pos x="27" y="25"/>
                </a:cxn>
                <a:cxn ang="0">
                  <a:pos x="29" y="24"/>
                </a:cxn>
                <a:cxn ang="0">
                  <a:pos x="36" y="24"/>
                </a:cxn>
                <a:cxn ang="0">
                  <a:pos x="42" y="26"/>
                </a:cxn>
                <a:cxn ang="0">
                  <a:pos x="44" y="28"/>
                </a:cxn>
                <a:cxn ang="0">
                  <a:pos x="47" y="34"/>
                </a:cxn>
                <a:cxn ang="0">
                  <a:pos x="47" y="36"/>
                </a:cxn>
                <a:cxn ang="0">
                  <a:pos x="48" y="40"/>
                </a:cxn>
                <a:cxn ang="0">
                  <a:pos x="48" y="70"/>
                </a:cxn>
                <a:cxn ang="0">
                  <a:pos x="49" y="70"/>
                </a:cxn>
                <a:cxn ang="0">
                  <a:pos x="49" y="71"/>
                </a:cxn>
                <a:cxn ang="0">
                  <a:pos x="50" y="72"/>
                </a:cxn>
                <a:cxn ang="0">
                  <a:pos x="52" y="73"/>
                </a:cxn>
                <a:cxn ang="0">
                  <a:pos x="52" y="75"/>
                </a:cxn>
                <a:cxn ang="0">
                  <a:pos x="28" y="75"/>
                </a:cxn>
                <a:cxn ang="0">
                  <a:pos x="28" y="73"/>
                </a:cxn>
                <a:cxn ang="0">
                  <a:pos x="29" y="72"/>
                </a:cxn>
                <a:cxn ang="0">
                  <a:pos x="31" y="71"/>
                </a:cxn>
                <a:cxn ang="0">
                  <a:pos x="32" y="70"/>
                </a:cxn>
                <a:cxn ang="0">
                  <a:pos x="33" y="68"/>
                </a:cxn>
                <a:cxn ang="0">
                  <a:pos x="33" y="35"/>
                </a:cxn>
                <a:cxn ang="0">
                  <a:pos x="30" y="32"/>
                </a:cxn>
                <a:cxn ang="0">
                  <a:pos x="30" y="31"/>
                </a:cxn>
                <a:cxn ang="0">
                  <a:pos x="26" y="31"/>
                </a:cxn>
                <a:cxn ang="0">
                  <a:pos x="24" y="32"/>
                </a:cxn>
                <a:cxn ang="0">
                  <a:pos x="23" y="34"/>
                </a:cxn>
                <a:cxn ang="0">
                  <a:pos x="19" y="37"/>
                </a:cxn>
                <a:cxn ang="0">
                  <a:pos x="19" y="66"/>
                </a:cxn>
                <a:cxn ang="0">
                  <a:pos x="20" y="69"/>
                </a:cxn>
                <a:cxn ang="0">
                  <a:pos x="21" y="70"/>
                </a:cxn>
                <a:cxn ang="0">
                  <a:pos x="21" y="71"/>
                </a:cxn>
                <a:cxn ang="0">
                  <a:pos x="22" y="72"/>
                </a:cxn>
                <a:cxn ang="0">
                  <a:pos x="24" y="73"/>
                </a:cxn>
                <a:cxn ang="0">
                  <a:pos x="24" y="75"/>
                </a:cxn>
                <a:cxn ang="0">
                  <a:pos x="0" y="75"/>
                </a:cxn>
                <a:cxn ang="0">
                  <a:pos x="0" y="73"/>
                </a:cxn>
                <a:cxn ang="0">
                  <a:pos x="2" y="72"/>
                </a:cxn>
                <a:cxn ang="0">
                  <a:pos x="3" y="71"/>
                </a:cxn>
                <a:cxn ang="0">
                  <a:pos x="3" y="70"/>
                </a:cxn>
                <a:cxn ang="0">
                  <a:pos x="4" y="69"/>
                </a:cxn>
                <a:cxn ang="0">
                  <a:pos x="4" y="67"/>
                </a:cxn>
                <a:cxn ang="0">
                  <a:pos x="5" y="65"/>
                </a:cxn>
                <a:cxn ang="0">
                  <a:pos x="5" y="8"/>
                </a:cxn>
                <a:cxn ang="0">
                  <a:pos x="4" y="6"/>
                </a:cxn>
                <a:cxn ang="0">
                  <a:pos x="3" y="5"/>
                </a:cxn>
                <a:cxn ang="0">
                  <a:pos x="3" y="4"/>
                </a:cxn>
                <a:cxn ang="0">
                  <a:pos x="2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52" h="75">
                  <a:moveTo>
                    <a:pt x="0" y="0"/>
                  </a:moveTo>
                  <a:lnTo>
                    <a:pt x="19" y="0"/>
                  </a:lnTo>
                  <a:lnTo>
                    <a:pt x="19" y="32"/>
                  </a:lnTo>
                  <a:lnTo>
                    <a:pt x="22" y="29"/>
                  </a:lnTo>
                  <a:lnTo>
                    <a:pt x="24" y="26"/>
                  </a:lnTo>
                  <a:lnTo>
                    <a:pt x="27" y="25"/>
                  </a:lnTo>
                  <a:lnTo>
                    <a:pt x="29" y="24"/>
                  </a:lnTo>
                  <a:lnTo>
                    <a:pt x="36" y="24"/>
                  </a:lnTo>
                  <a:lnTo>
                    <a:pt x="42" y="26"/>
                  </a:lnTo>
                  <a:lnTo>
                    <a:pt x="44" y="28"/>
                  </a:lnTo>
                  <a:lnTo>
                    <a:pt x="47" y="34"/>
                  </a:lnTo>
                  <a:lnTo>
                    <a:pt x="47" y="36"/>
                  </a:lnTo>
                  <a:lnTo>
                    <a:pt x="48" y="40"/>
                  </a:lnTo>
                  <a:lnTo>
                    <a:pt x="48" y="70"/>
                  </a:lnTo>
                  <a:lnTo>
                    <a:pt x="49" y="70"/>
                  </a:lnTo>
                  <a:lnTo>
                    <a:pt x="49" y="71"/>
                  </a:lnTo>
                  <a:lnTo>
                    <a:pt x="50" y="72"/>
                  </a:lnTo>
                  <a:lnTo>
                    <a:pt x="52" y="73"/>
                  </a:lnTo>
                  <a:lnTo>
                    <a:pt x="52" y="75"/>
                  </a:lnTo>
                  <a:lnTo>
                    <a:pt x="28" y="75"/>
                  </a:lnTo>
                  <a:lnTo>
                    <a:pt x="28" y="73"/>
                  </a:lnTo>
                  <a:lnTo>
                    <a:pt x="29" y="72"/>
                  </a:lnTo>
                  <a:lnTo>
                    <a:pt x="31" y="71"/>
                  </a:lnTo>
                  <a:lnTo>
                    <a:pt x="32" y="70"/>
                  </a:lnTo>
                  <a:lnTo>
                    <a:pt x="33" y="68"/>
                  </a:lnTo>
                  <a:lnTo>
                    <a:pt x="33" y="35"/>
                  </a:lnTo>
                  <a:lnTo>
                    <a:pt x="30" y="32"/>
                  </a:lnTo>
                  <a:lnTo>
                    <a:pt x="30" y="31"/>
                  </a:lnTo>
                  <a:lnTo>
                    <a:pt x="26" y="31"/>
                  </a:lnTo>
                  <a:lnTo>
                    <a:pt x="24" y="32"/>
                  </a:lnTo>
                  <a:lnTo>
                    <a:pt x="23" y="34"/>
                  </a:lnTo>
                  <a:lnTo>
                    <a:pt x="19" y="37"/>
                  </a:lnTo>
                  <a:lnTo>
                    <a:pt x="19" y="66"/>
                  </a:lnTo>
                  <a:lnTo>
                    <a:pt x="20" y="69"/>
                  </a:lnTo>
                  <a:lnTo>
                    <a:pt x="21" y="70"/>
                  </a:lnTo>
                  <a:lnTo>
                    <a:pt x="21" y="71"/>
                  </a:lnTo>
                  <a:lnTo>
                    <a:pt x="22" y="72"/>
                  </a:lnTo>
                  <a:lnTo>
                    <a:pt x="24" y="73"/>
                  </a:lnTo>
                  <a:lnTo>
                    <a:pt x="24" y="75"/>
                  </a:lnTo>
                  <a:lnTo>
                    <a:pt x="0" y="75"/>
                  </a:lnTo>
                  <a:lnTo>
                    <a:pt x="0" y="73"/>
                  </a:lnTo>
                  <a:lnTo>
                    <a:pt x="2" y="72"/>
                  </a:lnTo>
                  <a:lnTo>
                    <a:pt x="3" y="71"/>
                  </a:lnTo>
                  <a:lnTo>
                    <a:pt x="3" y="70"/>
                  </a:lnTo>
                  <a:lnTo>
                    <a:pt x="4" y="69"/>
                  </a:lnTo>
                  <a:lnTo>
                    <a:pt x="4" y="67"/>
                  </a:lnTo>
                  <a:lnTo>
                    <a:pt x="5" y="65"/>
                  </a:lnTo>
                  <a:lnTo>
                    <a:pt x="5" y="8"/>
                  </a:lnTo>
                  <a:lnTo>
                    <a:pt x="4" y="6"/>
                  </a:lnTo>
                  <a:lnTo>
                    <a:pt x="3" y="5"/>
                  </a:lnTo>
                  <a:lnTo>
                    <a:pt x="3" y="4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01" name="Freeform 159"/>
            <p:cNvSpPr>
              <a:spLocks/>
            </p:cNvSpPr>
            <p:nvPr/>
          </p:nvSpPr>
          <p:spPr bwMode="auto">
            <a:xfrm>
              <a:off x="6632575" y="3929063"/>
              <a:ext cx="42863" cy="84138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20" y="0"/>
                </a:cxn>
                <a:cxn ang="0">
                  <a:pos x="20" y="48"/>
                </a:cxn>
                <a:cxn ang="0">
                  <a:pos x="22" y="49"/>
                </a:cxn>
                <a:cxn ang="0">
                  <a:pos x="23" y="51"/>
                </a:cxn>
                <a:cxn ang="0">
                  <a:pos x="27" y="51"/>
                </a:cxn>
                <a:cxn ang="0">
                  <a:pos x="27" y="53"/>
                </a:cxn>
                <a:cxn ang="0">
                  <a:pos x="0" y="53"/>
                </a:cxn>
                <a:cxn ang="0">
                  <a:pos x="0" y="51"/>
                </a:cxn>
                <a:cxn ang="0">
                  <a:pos x="5" y="51"/>
                </a:cxn>
                <a:cxn ang="0">
                  <a:pos x="6" y="50"/>
                </a:cxn>
                <a:cxn ang="0">
                  <a:pos x="7" y="50"/>
                </a:cxn>
                <a:cxn ang="0">
                  <a:pos x="7" y="49"/>
                </a:cxn>
                <a:cxn ang="0">
                  <a:pos x="8" y="49"/>
                </a:cxn>
                <a:cxn ang="0">
                  <a:pos x="8" y="11"/>
                </a:cxn>
                <a:cxn ang="0">
                  <a:pos x="7" y="10"/>
                </a:cxn>
                <a:cxn ang="0">
                  <a:pos x="6" y="10"/>
                </a:cxn>
                <a:cxn ang="0">
                  <a:pos x="6" y="9"/>
                </a:cxn>
                <a:cxn ang="0">
                  <a:pos x="4" y="9"/>
                </a:cxn>
                <a:cxn ang="0">
                  <a:pos x="2" y="10"/>
                </a:cxn>
                <a:cxn ang="0">
                  <a:pos x="1" y="11"/>
                </a:cxn>
                <a:cxn ang="0">
                  <a:pos x="0" y="9"/>
                </a:cxn>
                <a:cxn ang="0">
                  <a:pos x="19" y="0"/>
                </a:cxn>
              </a:cxnLst>
              <a:rect l="0" t="0" r="r" b="b"/>
              <a:pathLst>
                <a:path w="27" h="53">
                  <a:moveTo>
                    <a:pt x="19" y="0"/>
                  </a:moveTo>
                  <a:lnTo>
                    <a:pt x="20" y="0"/>
                  </a:lnTo>
                  <a:lnTo>
                    <a:pt x="20" y="48"/>
                  </a:lnTo>
                  <a:lnTo>
                    <a:pt x="22" y="49"/>
                  </a:lnTo>
                  <a:lnTo>
                    <a:pt x="23" y="51"/>
                  </a:lnTo>
                  <a:lnTo>
                    <a:pt x="27" y="51"/>
                  </a:lnTo>
                  <a:lnTo>
                    <a:pt x="27" y="53"/>
                  </a:lnTo>
                  <a:lnTo>
                    <a:pt x="0" y="53"/>
                  </a:lnTo>
                  <a:lnTo>
                    <a:pt x="0" y="51"/>
                  </a:lnTo>
                  <a:lnTo>
                    <a:pt x="5" y="51"/>
                  </a:lnTo>
                  <a:lnTo>
                    <a:pt x="6" y="50"/>
                  </a:lnTo>
                  <a:lnTo>
                    <a:pt x="7" y="50"/>
                  </a:lnTo>
                  <a:lnTo>
                    <a:pt x="7" y="49"/>
                  </a:lnTo>
                  <a:lnTo>
                    <a:pt x="8" y="49"/>
                  </a:lnTo>
                  <a:lnTo>
                    <a:pt x="8" y="11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6" y="9"/>
                  </a:lnTo>
                  <a:lnTo>
                    <a:pt x="4" y="9"/>
                  </a:lnTo>
                  <a:lnTo>
                    <a:pt x="2" y="10"/>
                  </a:lnTo>
                  <a:lnTo>
                    <a:pt x="1" y="11"/>
                  </a:lnTo>
                  <a:lnTo>
                    <a:pt x="0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02" name="Freeform 160"/>
            <p:cNvSpPr>
              <a:spLocks/>
            </p:cNvSpPr>
            <p:nvPr/>
          </p:nvSpPr>
          <p:spPr bwMode="auto">
            <a:xfrm>
              <a:off x="6689725" y="3930650"/>
              <a:ext cx="74613" cy="825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7" y="0"/>
                </a:cxn>
                <a:cxn ang="0">
                  <a:pos x="47" y="15"/>
                </a:cxn>
                <a:cxn ang="0">
                  <a:pos x="45" y="15"/>
                </a:cxn>
                <a:cxn ang="0">
                  <a:pos x="44" y="11"/>
                </a:cxn>
                <a:cxn ang="0">
                  <a:pos x="42" y="7"/>
                </a:cxn>
                <a:cxn ang="0">
                  <a:pos x="40" y="5"/>
                </a:cxn>
                <a:cxn ang="0">
                  <a:pos x="39" y="4"/>
                </a:cxn>
                <a:cxn ang="0">
                  <a:pos x="38" y="3"/>
                </a:cxn>
                <a:cxn ang="0">
                  <a:pos x="30" y="3"/>
                </a:cxn>
                <a:cxn ang="0">
                  <a:pos x="30" y="47"/>
                </a:cxn>
                <a:cxn ang="0">
                  <a:pos x="31" y="48"/>
                </a:cxn>
                <a:cxn ang="0">
                  <a:pos x="31" y="49"/>
                </a:cxn>
                <a:cxn ang="0">
                  <a:pos x="32" y="49"/>
                </a:cxn>
                <a:cxn ang="0">
                  <a:pos x="33" y="50"/>
                </a:cxn>
                <a:cxn ang="0">
                  <a:pos x="37" y="50"/>
                </a:cxn>
                <a:cxn ang="0">
                  <a:pos x="37" y="52"/>
                </a:cxn>
                <a:cxn ang="0">
                  <a:pos x="10" y="52"/>
                </a:cxn>
                <a:cxn ang="0">
                  <a:pos x="10" y="50"/>
                </a:cxn>
                <a:cxn ang="0">
                  <a:pos x="14" y="50"/>
                </a:cxn>
                <a:cxn ang="0">
                  <a:pos x="15" y="49"/>
                </a:cxn>
                <a:cxn ang="0">
                  <a:pos x="16" y="49"/>
                </a:cxn>
                <a:cxn ang="0">
                  <a:pos x="16" y="48"/>
                </a:cxn>
                <a:cxn ang="0">
                  <a:pos x="17" y="47"/>
                </a:cxn>
                <a:cxn ang="0">
                  <a:pos x="17" y="3"/>
                </a:cxn>
                <a:cxn ang="0">
                  <a:pos x="11" y="3"/>
                </a:cxn>
                <a:cxn ang="0">
                  <a:pos x="8" y="4"/>
                </a:cxn>
                <a:cxn ang="0">
                  <a:pos x="3" y="9"/>
                </a:cxn>
                <a:cxn ang="0">
                  <a:pos x="3" y="12"/>
                </a:cxn>
                <a:cxn ang="0">
                  <a:pos x="2" y="15"/>
                </a:cxn>
                <a:cxn ang="0">
                  <a:pos x="0" y="15"/>
                </a:cxn>
                <a:cxn ang="0">
                  <a:pos x="0" y="0"/>
                </a:cxn>
              </a:cxnLst>
              <a:rect l="0" t="0" r="r" b="b"/>
              <a:pathLst>
                <a:path w="47" h="52">
                  <a:moveTo>
                    <a:pt x="0" y="0"/>
                  </a:moveTo>
                  <a:lnTo>
                    <a:pt x="47" y="0"/>
                  </a:lnTo>
                  <a:lnTo>
                    <a:pt x="47" y="15"/>
                  </a:lnTo>
                  <a:lnTo>
                    <a:pt x="45" y="15"/>
                  </a:lnTo>
                  <a:lnTo>
                    <a:pt x="44" y="11"/>
                  </a:lnTo>
                  <a:lnTo>
                    <a:pt x="42" y="7"/>
                  </a:lnTo>
                  <a:lnTo>
                    <a:pt x="40" y="5"/>
                  </a:lnTo>
                  <a:lnTo>
                    <a:pt x="39" y="4"/>
                  </a:lnTo>
                  <a:lnTo>
                    <a:pt x="38" y="3"/>
                  </a:lnTo>
                  <a:lnTo>
                    <a:pt x="30" y="3"/>
                  </a:lnTo>
                  <a:lnTo>
                    <a:pt x="30" y="47"/>
                  </a:lnTo>
                  <a:lnTo>
                    <a:pt x="31" y="48"/>
                  </a:lnTo>
                  <a:lnTo>
                    <a:pt x="31" y="49"/>
                  </a:lnTo>
                  <a:lnTo>
                    <a:pt x="32" y="49"/>
                  </a:lnTo>
                  <a:lnTo>
                    <a:pt x="33" y="50"/>
                  </a:lnTo>
                  <a:lnTo>
                    <a:pt x="37" y="50"/>
                  </a:lnTo>
                  <a:lnTo>
                    <a:pt x="37" y="52"/>
                  </a:lnTo>
                  <a:lnTo>
                    <a:pt x="10" y="52"/>
                  </a:lnTo>
                  <a:lnTo>
                    <a:pt x="10" y="50"/>
                  </a:lnTo>
                  <a:lnTo>
                    <a:pt x="14" y="50"/>
                  </a:lnTo>
                  <a:lnTo>
                    <a:pt x="15" y="49"/>
                  </a:lnTo>
                  <a:lnTo>
                    <a:pt x="16" y="49"/>
                  </a:lnTo>
                  <a:lnTo>
                    <a:pt x="16" y="48"/>
                  </a:lnTo>
                  <a:lnTo>
                    <a:pt x="17" y="47"/>
                  </a:lnTo>
                  <a:lnTo>
                    <a:pt x="17" y="3"/>
                  </a:lnTo>
                  <a:lnTo>
                    <a:pt x="11" y="3"/>
                  </a:lnTo>
                  <a:lnTo>
                    <a:pt x="8" y="4"/>
                  </a:lnTo>
                  <a:lnTo>
                    <a:pt x="3" y="9"/>
                  </a:lnTo>
                  <a:lnTo>
                    <a:pt x="3" y="12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03" name="Freeform 161"/>
            <p:cNvSpPr>
              <a:spLocks/>
            </p:cNvSpPr>
            <p:nvPr/>
          </p:nvSpPr>
          <p:spPr bwMode="auto">
            <a:xfrm>
              <a:off x="6627812" y="3716338"/>
              <a:ext cx="77788" cy="84138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6" y="0"/>
                </a:cxn>
                <a:cxn ang="0">
                  <a:pos x="26" y="49"/>
                </a:cxn>
                <a:cxn ang="0">
                  <a:pos x="49" y="49"/>
                </a:cxn>
                <a:cxn ang="0">
                  <a:pos x="49" y="53"/>
                </a:cxn>
                <a:cxn ang="0">
                  <a:pos x="0" y="53"/>
                </a:cxn>
                <a:cxn ang="0">
                  <a:pos x="0" y="49"/>
                </a:cxn>
                <a:cxn ang="0">
                  <a:pos x="22" y="49"/>
                </a:cxn>
                <a:cxn ang="0">
                  <a:pos x="22" y="0"/>
                </a:cxn>
              </a:cxnLst>
              <a:rect l="0" t="0" r="r" b="b"/>
              <a:pathLst>
                <a:path w="49" h="53">
                  <a:moveTo>
                    <a:pt x="22" y="0"/>
                  </a:moveTo>
                  <a:lnTo>
                    <a:pt x="26" y="0"/>
                  </a:lnTo>
                  <a:lnTo>
                    <a:pt x="26" y="49"/>
                  </a:lnTo>
                  <a:lnTo>
                    <a:pt x="49" y="49"/>
                  </a:lnTo>
                  <a:lnTo>
                    <a:pt x="49" y="53"/>
                  </a:lnTo>
                  <a:lnTo>
                    <a:pt x="0" y="53"/>
                  </a:lnTo>
                  <a:lnTo>
                    <a:pt x="0" y="49"/>
                  </a:lnTo>
                  <a:lnTo>
                    <a:pt x="22" y="49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04" name="Freeform 162"/>
            <p:cNvSpPr>
              <a:spLocks/>
            </p:cNvSpPr>
            <p:nvPr/>
          </p:nvSpPr>
          <p:spPr bwMode="auto">
            <a:xfrm>
              <a:off x="6711950" y="3716338"/>
              <a:ext cx="36513" cy="1111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2"/>
                </a:cxn>
                <a:cxn ang="0">
                  <a:pos x="21" y="3"/>
                </a:cxn>
                <a:cxn ang="0">
                  <a:pos x="17" y="7"/>
                </a:cxn>
                <a:cxn ang="0">
                  <a:pos x="15" y="10"/>
                </a:cxn>
                <a:cxn ang="0">
                  <a:pos x="14" y="13"/>
                </a:cxn>
                <a:cxn ang="0">
                  <a:pos x="12" y="15"/>
                </a:cxn>
                <a:cxn ang="0">
                  <a:pos x="11" y="24"/>
                </a:cxn>
                <a:cxn ang="0">
                  <a:pos x="11" y="45"/>
                </a:cxn>
                <a:cxn ang="0">
                  <a:pos x="12" y="53"/>
                </a:cxn>
                <a:cxn ang="0">
                  <a:pos x="14" y="57"/>
                </a:cxn>
                <a:cxn ang="0">
                  <a:pos x="15" y="60"/>
                </a:cxn>
                <a:cxn ang="0">
                  <a:pos x="17" y="63"/>
                </a:cxn>
                <a:cxn ang="0">
                  <a:pos x="20" y="66"/>
                </a:cxn>
                <a:cxn ang="0">
                  <a:pos x="23" y="68"/>
                </a:cxn>
                <a:cxn ang="0">
                  <a:pos x="23" y="70"/>
                </a:cxn>
                <a:cxn ang="0">
                  <a:pos x="18" y="68"/>
                </a:cxn>
                <a:cxn ang="0">
                  <a:pos x="14" y="65"/>
                </a:cxn>
                <a:cxn ang="0">
                  <a:pos x="11" y="61"/>
                </a:cxn>
                <a:cxn ang="0">
                  <a:pos x="7" y="56"/>
                </a:cxn>
                <a:cxn ang="0">
                  <a:pos x="2" y="46"/>
                </a:cxn>
                <a:cxn ang="0">
                  <a:pos x="0" y="34"/>
                </a:cxn>
                <a:cxn ang="0">
                  <a:pos x="2" y="22"/>
                </a:cxn>
                <a:cxn ang="0">
                  <a:pos x="7" y="13"/>
                </a:cxn>
                <a:cxn ang="0">
                  <a:pos x="14" y="5"/>
                </a:cxn>
                <a:cxn ang="0">
                  <a:pos x="23" y="0"/>
                </a:cxn>
              </a:cxnLst>
              <a:rect l="0" t="0" r="r" b="b"/>
              <a:pathLst>
                <a:path w="23" h="70">
                  <a:moveTo>
                    <a:pt x="23" y="0"/>
                  </a:moveTo>
                  <a:lnTo>
                    <a:pt x="23" y="2"/>
                  </a:lnTo>
                  <a:lnTo>
                    <a:pt x="21" y="3"/>
                  </a:lnTo>
                  <a:lnTo>
                    <a:pt x="17" y="7"/>
                  </a:lnTo>
                  <a:lnTo>
                    <a:pt x="15" y="10"/>
                  </a:lnTo>
                  <a:lnTo>
                    <a:pt x="14" y="13"/>
                  </a:lnTo>
                  <a:lnTo>
                    <a:pt x="12" y="15"/>
                  </a:lnTo>
                  <a:lnTo>
                    <a:pt x="11" y="24"/>
                  </a:lnTo>
                  <a:lnTo>
                    <a:pt x="11" y="45"/>
                  </a:lnTo>
                  <a:lnTo>
                    <a:pt x="12" y="53"/>
                  </a:lnTo>
                  <a:lnTo>
                    <a:pt x="14" y="57"/>
                  </a:lnTo>
                  <a:lnTo>
                    <a:pt x="15" y="60"/>
                  </a:lnTo>
                  <a:lnTo>
                    <a:pt x="17" y="63"/>
                  </a:lnTo>
                  <a:lnTo>
                    <a:pt x="20" y="66"/>
                  </a:lnTo>
                  <a:lnTo>
                    <a:pt x="23" y="68"/>
                  </a:lnTo>
                  <a:lnTo>
                    <a:pt x="23" y="70"/>
                  </a:lnTo>
                  <a:lnTo>
                    <a:pt x="18" y="68"/>
                  </a:lnTo>
                  <a:lnTo>
                    <a:pt x="14" y="65"/>
                  </a:lnTo>
                  <a:lnTo>
                    <a:pt x="11" y="61"/>
                  </a:lnTo>
                  <a:lnTo>
                    <a:pt x="7" y="56"/>
                  </a:lnTo>
                  <a:lnTo>
                    <a:pt x="2" y="46"/>
                  </a:lnTo>
                  <a:lnTo>
                    <a:pt x="0" y="34"/>
                  </a:lnTo>
                  <a:lnTo>
                    <a:pt x="2" y="22"/>
                  </a:lnTo>
                  <a:lnTo>
                    <a:pt x="7" y="13"/>
                  </a:lnTo>
                  <a:lnTo>
                    <a:pt x="14" y="5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05" name="Freeform 163"/>
            <p:cNvSpPr>
              <a:spLocks/>
            </p:cNvSpPr>
            <p:nvPr/>
          </p:nvSpPr>
          <p:spPr bwMode="auto">
            <a:xfrm>
              <a:off x="6757987" y="3716338"/>
              <a:ext cx="42863" cy="84138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0" y="48"/>
                </a:cxn>
                <a:cxn ang="0">
                  <a:pos x="22" y="49"/>
                </a:cxn>
                <a:cxn ang="0">
                  <a:pos x="23" y="51"/>
                </a:cxn>
                <a:cxn ang="0">
                  <a:pos x="27" y="51"/>
                </a:cxn>
                <a:cxn ang="0">
                  <a:pos x="27" y="53"/>
                </a:cxn>
                <a:cxn ang="0">
                  <a:pos x="0" y="53"/>
                </a:cxn>
                <a:cxn ang="0">
                  <a:pos x="0" y="51"/>
                </a:cxn>
                <a:cxn ang="0">
                  <a:pos x="5" y="51"/>
                </a:cxn>
                <a:cxn ang="0">
                  <a:pos x="6" y="50"/>
                </a:cxn>
                <a:cxn ang="0">
                  <a:pos x="7" y="50"/>
                </a:cxn>
                <a:cxn ang="0">
                  <a:pos x="7" y="49"/>
                </a:cxn>
                <a:cxn ang="0">
                  <a:pos x="8" y="49"/>
                </a:cxn>
                <a:cxn ang="0">
                  <a:pos x="8" y="47"/>
                </a:cxn>
                <a:cxn ang="0">
                  <a:pos x="9" y="45"/>
                </a:cxn>
                <a:cxn ang="0">
                  <a:pos x="9" y="12"/>
                </a:cxn>
                <a:cxn ang="0">
                  <a:pos x="7" y="10"/>
                </a:cxn>
                <a:cxn ang="0">
                  <a:pos x="6" y="10"/>
                </a:cxn>
                <a:cxn ang="0">
                  <a:pos x="6" y="9"/>
                </a:cxn>
                <a:cxn ang="0">
                  <a:pos x="4" y="9"/>
                </a:cxn>
                <a:cxn ang="0">
                  <a:pos x="3" y="10"/>
                </a:cxn>
                <a:cxn ang="0">
                  <a:pos x="1" y="11"/>
                </a:cxn>
                <a:cxn ang="0">
                  <a:pos x="0" y="9"/>
                </a:cxn>
                <a:cxn ang="0">
                  <a:pos x="20" y="0"/>
                </a:cxn>
              </a:cxnLst>
              <a:rect l="0" t="0" r="r" b="b"/>
              <a:pathLst>
                <a:path w="27" h="53">
                  <a:moveTo>
                    <a:pt x="20" y="0"/>
                  </a:moveTo>
                  <a:lnTo>
                    <a:pt x="20" y="48"/>
                  </a:lnTo>
                  <a:lnTo>
                    <a:pt x="22" y="49"/>
                  </a:lnTo>
                  <a:lnTo>
                    <a:pt x="23" y="51"/>
                  </a:lnTo>
                  <a:lnTo>
                    <a:pt x="27" y="51"/>
                  </a:lnTo>
                  <a:lnTo>
                    <a:pt x="27" y="53"/>
                  </a:lnTo>
                  <a:lnTo>
                    <a:pt x="0" y="53"/>
                  </a:lnTo>
                  <a:lnTo>
                    <a:pt x="0" y="51"/>
                  </a:lnTo>
                  <a:lnTo>
                    <a:pt x="5" y="51"/>
                  </a:lnTo>
                  <a:lnTo>
                    <a:pt x="6" y="50"/>
                  </a:lnTo>
                  <a:lnTo>
                    <a:pt x="7" y="50"/>
                  </a:lnTo>
                  <a:lnTo>
                    <a:pt x="7" y="49"/>
                  </a:lnTo>
                  <a:lnTo>
                    <a:pt x="8" y="49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12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6" y="9"/>
                  </a:lnTo>
                  <a:lnTo>
                    <a:pt x="4" y="9"/>
                  </a:lnTo>
                  <a:lnTo>
                    <a:pt x="3" y="10"/>
                  </a:lnTo>
                  <a:lnTo>
                    <a:pt x="1" y="11"/>
                  </a:lnTo>
                  <a:lnTo>
                    <a:pt x="0" y="9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06" name="Freeform 164"/>
            <p:cNvSpPr>
              <a:spLocks/>
            </p:cNvSpPr>
            <p:nvPr/>
          </p:nvSpPr>
          <p:spPr bwMode="auto">
            <a:xfrm>
              <a:off x="6813550" y="3716338"/>
              <a:ext cx="34925" cy="1111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2"/>
                </a:cxn>
                <a:cxn ang="0">
                  <a:pos x="9" y="5"/>
                </a:cxn>
                <a:cxn ang="0">
                  <a:pos x="13" y="9"/>
                </a:cxn>
                <a:cxn ang="0">
                  <a:pos x="15" y="13"/>
                </a:cxn>
                <a:cxn ang="0">
                  <a:pos x="20" y="23"/>
                </a:cxn>
                <a:cxn ang="0">
                  <a:pos x="22" y="35"/>
                </a:cxn>
                <a:cxn ang="0">
                  <a:pos x="20" y="46"/>
                </a:cxn>
                <a:cxn ang="0">
                  <a:pos x="15" y="57"/>
                </a:cxn>
                <a:cxn ang="0">
                  <a:pos x="9" y="65"/>
                </a:cxn>
                <a:cxn ang="0">
                  <a:pos x="0" y="70"/>
                </a:cxn>
                <a:cxn ang="0">
                  <a:pos x="0" y="68"/>
                </a:cxn>
                <a:cxn ang="0">
                  <a:pos x="2" y="66"/>
                </a:cxn>
                <a:cxn ang="0">
                  <a:pos x="4" y="65"/>
                </a:cxn>
                <a:cxn ang="0">
                  <a:pos x="6" y="63"/>
                </a:cxn>
                <a:cxn ang="0">
                  <a:pos x="8" y="60"/>
                </a:cxn>
                <a:cxn ang="0">
                  <a:pos x="9" y="57"/>
                </a:cxn>
                <a:cxn ang="0">
                  <a:pos x="11" y="54"/>
                </a:cxn>
                <a:cxn ang="0">
                  <a:pos x="12" y="45"/>
                </a:cxn>
                <a:cxn ang="0">
                  <a:pos x="12" y="24"/>
                </a:cxn>
                <a:cxn ang="0">
                  <a:pos x="11" y="16"/>
                </a:cxn>
                <a:cxn ang="0">
                  <a:pos x="10" y="13"/>
                </a:cxn>
                <a:cxn ang="0">
                  <a:pos x="8" y="9"/>
                </a:cxn>
                <a:cxn ang="0">
                  <a:pos x="3" y="4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w="22" h="70">
                  <a:moveTo>
                    <a:pt x="0" y="0"/>
                  </a:moveTo>
                  <a:lnTo>
                    <a:pt x="5" y="2"/>
                  </a:lnTo>
                  <a:lnTo>
                    <a:pt x="9" y="5"/>
                  </a:lnTo>
                  <a:lnTo>
                    <a:pt x="13" y="9"/>
                  </a:lnTo>
                  <a:lnTo>
                    <a:pt x="15" y="13"/>
                  </a:lnTo>
                  <a:lnTo>
                    <a:pt x="20" y="23"/>
                  </a:lnTo>
                  <a:lnTo>
                    <a:pt x="22" y="35"/>
                  </a:lnTo>
                  <a:lnTo>
                    <a:pt x="20" y="46"/>
                  </a:lnTo>
                  <a:lnTo>
                    <a:pt x="15" y="57"/>
                  </a:lnTo>
                  <a:lnTo>
                    <a:pt x="9" y="65"/>
                  </a:lnTo>
                  <a:lnTo>
                    <a:pt x="0" y="70"/>
                  </a:lnTo>
                  <a:lnTo>
                    <a:pt x="0" y="68"/>
                  </a:lnTo>
                  <a:lnTo>
                    <a:pt x="2" y="66"/>
                  </a:lnTo>
                  <a:lnTo>
                    <a:pt x="4" y="65"/>
                  </a:lnTo>
                  <a:lnTo>
                    <a:pt x="6" y="63"/>
                  </a:lnTo>
                  <a:lnTo>
                    <a:pt x="8" y="60"/>
                  </a:lnTo>
                  <a:lnTo>
                    <a:pt x="9" y="57"/>
                  </a:lnTo>
                  <a:lnTo>
                    <a:pt x="11" y="54"/>
                  </a:lnTo>
                  <a:lnTo>
                    <a:pt x="12" y="45"/>
                  </a:lnTo>
                  <a:lnTo>
                    <a:pt x="12" y="24"/>
                  </a:lnTo>
                  <a:lnTo>
                    <a:pt x="11" y="16"/>
                  </a:lnTo>
                  <a:lnTo>
                    <a:pt x="10" y="13"/>
                  </a:lnTo>
                  <a:lnTo>
                    <a:pt x="8" y="9"/>
                  </a:lnTo>
                  <a:lnTo>
                    <a:pt x="3" y="4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07" name="Freeform 165"/>
            <p:cNvSpPr>
              <a:spLocks noEditPoints="1"/>
            </p:cNvSpPr>
            <p:nvPr/>
          </p:nvSpPr>
          <p:spPr bwMode="auto">
            <a:xfrm>
              <a:off x="6858000" y="3743325"/>
              <a:ext cx="60325" cy="84138"/>
            </a:xfrm>
            <a:custGeom>
              <a:avLst/>
              <a:gdLst/>
              <a:ahLst/>
              <a:cxnLst>
                <a:cxn ang="0">
                  <a:pos x="17" y="2"/>
                </a:cxn>
                <a:cxn ang="0">
                  <a:pos x="15" y="3"/>
                </a:cxn>
                <a:cxn ang="0">
                  <a:pos x="13" y="5"/>
                </a:cxn>
                <a:cxn ang="0">
                  <a:pos x="12" y="7"/>
                </a:cxn>
                <a:cxn ang="0">
                  <a:pos x="11" y="11"/>
                </a:cxn>
                <a:cxn ang="0">
                  <a:pos x="11" y="26"/>
                </a:cxn>
                <a:cxn ang="0">
                  <a:pos x="13" y="30"/>
                </a:cxn>
                <a:cxn ang="0">
                  <a:pos x="13" y="31"/>
                </a:cxn>
                <a:cxn ang="0">
                  <a:pos x="15" y="32"/>
                </a:cxn>
                <a:cxn ang="0">
                  <a:pos x="16" y="33"/>
                </a:cxn>
                <a:cxn ang="0">
                  <a:pos x="17" y="33"/>
                </a:cxn>
                <a:cxn ang="0">
                  <a:pos x="18" y="32"/>
                </a:cxn>
                <a:cxn ang="0">
                  <a:pos x="20" y="32"/>
                </a:cxn>
                <a:cxn ang="0">
                  <a:pos x="22" y="30"/>
                </a:cxn>
                <a:cxn ang="0">
                  <a:pos x="23" y="28"/>
                </a:cxn>
                <a:cxn ang="0">
                  <a:pos x="23" y="8"/>
                </a:cxn>
                <a:cxn ang="0">
                  <a:pos x="22" y="6"/>
                </a:cxn>
                <a:cxn ang="0">
                  <a:pos x="22" y="5"/>
                </a:cxn>
                <a:cxn ang="0">
                  <a:pos x="19" y="2"/>
                </a:cxn>
                <a:cxn ang="0">
                  <a:pos x="17" y="2"/>
                </a:cxn>
                <a:cxn ang="0">
                  <a:pos x="14" y="0"/>
                </a:cxn>
                <a:cxn ang="0">
                  <a:pos x="21" y="0"/>
                </a:cxn>
                <a:cxn ang="0">
                  <a:pos x="22" y="1"/>
                </a:cxn>
                <a:cxn ang="0">
                  <a:pos x="25" y="2"/>
                </a:cxn>
                <a:cxn ang="0">
                  <a:pos x="27" y="3"/>
                </a:cxn>
                <a:cxn ang="0">
                  <a:pos x="33" y="0"/>
                </a:cxn>
                <a:cxn ang="0">
                  <a:pos x="34" y="0"/>
                </a:cxn>
                <a:cxn ang="0">
                  <a:pos x="34" y="49"/>
                </a:cxn>
                <a:cxn ang="0">
                  <a:pos x="35" y="50"/>
                </a:cxn>
                <a:cxn ang="0">
                  <a:pos x="35" y="51"/>
                </a:cxn>
                <a:cxn ang="0">
                  <a:pos x="36" y="52"/>
                </a:cxn>
                <a:cxn ang="0">
                  <a:pos x="38" y="52"/>
                </a:cxn>
                <a:cxn ang="0">
                  <a:pos x="38" y="53"/>
                </a:cxn>
                <a:cxn ang="0">
                  <a:pos x="18" y="53"/>
                </a:cxn>
                <a:cxn ang="0">
                  <a:pos x="18" y="52"/>
                </a:cxn>
                <a:cxn ang="0">
                  <a:pos x="20" y="52"/>
                </a:cxn>
                <a:cxn ang="0">
                  <a:pos x="22" y="51"/>
                </a:cxn>
                <a:cxn ang="0">
                  <a:pos x="23" y="51"/>
                </a:cxn>
                <a:cxn ang="0">
                  <a:pos x="23" y="32"/>
                </a:cxn>
                <a:cxn ang="0">
                  <a:pos x="21" y="34"/>
                </a:cxn>
                <a:cxn ang="0">
                  <a:pos x="15" y="37"/>
                </a:cxn>
                <a:cxn ang="0">
                  <a:pos x="11" y="37"/>
                </a:cxn>
                <a:cxn ang="0">
                  <a:pos x="8" y="35"/>
                </a:cxn>
                <a:cxn ang="0">
                  <a:pos x="5" y="34"/>
                </a:cxn>
                <a:cxn ang="0">
                  <a:pos x="3" y="31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15"/>
                </a:cxn>
                <a:cxn ang="0">
                  <a:pos x="2" y="10"/>
                </a:cxn>
                <a:cxn ang="0">
                  <a:pos x="6" y="4"/>
                </a:cxn>
                <a:cxn ang="0">
                  <a:pos x="9" y="2"/>
                </a:cxn>
                <a:cxn ang="0">
                  <a:pos x="14" y="0"/>
                </a:cxn>
              </a:cxnLst>
              <a:rect l="0" t="0" r="r" b="b"/>
              <a:pathLst>
                <a:path w="38" h="53">
                  <a:moveTo>
                    <a:pt x="17" y="2"/>
                  </a:moveTo>
                  <a:lnTo>
                    <a:pt x="15" y="3"/>
                  </a:lnTo>
                  <a:lnTo>
                    <a:pt x="13" y="5"/>
                  </a:lnTo>
                  <a:lnTo>
                    <a:pt x="12" y="7"/>
                  </a:lnTo>
                  <a:lnTo>
                    <a:pt x="11" y="11"/>
                  </a:lnTo>
                  <a:lnTo>
                    <a:pt x="11" y="26"/>
                  </a:lnTo>
                  <a:lnTo>
                    <a:pt x="13" y="30"/>
                  </a:lnTo>
                  <a:lnTo>
                    <a:pt x="13" y="31"/>
                  </a:lnTo>
                  <a:lnTo>
                    <a:pt x="15" y="32"/>
                  </a:lnTo>
                  <a:lnTo>
                    <a:pt x="16" y="33"/>
                  </a:lnTo>
                  <a:lnTo>
                    <a:pt x="17" y="33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2" y="30"/>
                  </a:lnTo>
                  <a:lnTo>
                    <a:pt x="23" y="28"/>
                  </a:lnTo>
                  <a:lnTo>
                    <a:pt x="23" y="8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19" y="2"/>
                  </a:lnTo>
                  <a:lnTo>
                    <a:pt x="17" y="2"/>
                  </a:lnTo>
                  <a:close/>
                  <a:moveTo>
                    <a:pt x="14" y="0"/>
                  </a:moveTo>
                  <a:lnTo>
                    <a:pt x="21" y="0"/>
                  </a:lnTo>
                  <a:lnTo>
                    <a:pt x="22" y="1"/>
                  </a:lnTo>
                  <a:lnTo>
                    <a:pt x="25" y="2"/>
                  </a:lnTo>
                  <a:lnTo>
                    <a:pt x="27" y="3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49"/>
                  </a:lnTo>
                  <a:lnTo>
                    <a:pt x="35" y="50"/>
                  </a:lnTo>
                  <a:lnTo>
                    <a:pt x="35" y="51"/>
                  </a:lnTo>
                  <a:lnTo>
                    <a:pt x="36" y="52"/>
                  </a:lnTo>
                  <a:lnTo>
                    <a:pt x="38" y="52"/>
                  </a:lnTo>
                  <a:lnTo>
                    <a:pt x="38" y="53"/>
                  </a:lnTo>
                  <a:lnTo>
                    <a:pt x="18" y="53"/>
                  </a:lnTo>
                  <a:lnTo>
                    <a:pt x="18" y="52"/>
                  </a:lnTo>
                  <a:lnTo>
                    <a:pt x="20" y="52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32"/>
                  </a:lnTo>
                  <a:lnTo>
                    <a:pt x="21" y="34"/>
                  </a:lnTo>
                  <a:lnTo>
                    <a:pt x="15" y="37"/>
                  </a:lnTo>
                  <a:lnTo>
                    <a:pt x="11" y="37"/>
                  </a:lnTo>
                  <a:lnTo>
                    <a:pt x="8" y="35"/>
                  </a:lnTo>
                  <a:lnTo>
                    <a:pt x="5" y="34"/>
                  </a:lnTo>
                  <a:lnTo>
                    <a:pt x="3" y="31"/>
                  </a:lnTo>
                  <a:lnTo>
                    <a:pt x="1" y="27"/>
                  </a:lnTo>
                  <a:lnTo>
                    <a:pt x="0" y="25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6" y="4"/>
                  </a:lnTo>
                  <a:lnTo>
                    <a:pt x="9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08" name="Line 166"/>
            <p:cNvSpPr>
              <a:spLocks noChangeShapeType="1"/>
            </p:cNvSpPr>
            <p:nvPr/>
          </p:nvSpPr>
          <p:spPr bwMode="auto">
            <a:xfrm>
              <a:off x="7034212" y="4408488"/>
              <a:ext cx="1588" cy="1588"/>
            </a:xfrm>
            <a:prstGeom prst="line">
              <a:avLst/>
            </a:prstGeom>
            <a:noFill/>
            <a:ln w="1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10" name="Line 168"/>
            <p:cNvSpPr>
              <a:spLocks noChangeShapeType="1"/>
            </p:cNvSpPr>
            <p:nvPr/>
          </p:nvSpPr>
          <p:spPr bwMode="auto">
            <a:xfrm>
              <a:off x="7034212" y="5684838"/>
              <a:ext cx="1588" cy="1588"/>
            </a:xfrm>
            <a:prstGeom prst="line">
              <a:avLst/>
            </a:prstGeom>
            <a:noFill/>
            <a:ln w="1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715" name="Text Box 416"/>
          <p:cNvSpPr txBox="1">
            <a:spLocks noChangeArrowheads="1"/>
          </p:cNvSpPr>
          <p:nvPr/>
        </p:nvSpPr>
        <p:spPr bwMode="auto">
          <a:xfrm>
            <a:off x="7467600" y="1339850"/>
            <a:ext cx="685800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dirty="0"/>
              <a:t>down</a:t>
            </a:r>
            <a:endParaRPr lang="it-IT" dirty="0"/>
          </a:p>
        </p:txBody>
      </p:sp>
      <p:sp>
        <p:nvSpPr>
          <p:cNvPr id="716" name="Text Box 418"/>
          <p:cNvSpPr txBox="1">
            <a:spLocks noChangeArrowheads="1"/>
          </p:cNvSpPr>
          <p:nvPr/>
        </p:nvSpPr>
        <p:spPr bwMode="auto">
          <a:xfrm>
            <a:off x="7696200" y="2895600"/>
            <a:ext cx="685800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dirty="0"/>
              <a:t>up</a:t>
            </a:r>
            <a:endParaRPr lang="it-IT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4808" name="Picture 8" descr="txp_fig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7"/>
          <a:srcRect/>
          <a:stretch>
            <a:fillRect/>
          </a:stretch>
        </p:blipFill>
        <p:spPr bwMode="auto">
          <a:xfrm>
            <a:off x="990600" y="609600"/>
            <a:ext cx="3619500" cy="4175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</p:pic>
      <p:sp>
        <p:nvSpPr>
          <p:cNvPr id="204810" name="Rectangle 10"/>
          <p:cNvSpPr>
            <a:spLocks noChangeArrowheads="1"/>
          </p:cNvSpPr>
          <p:nvPr/>
        </p:nvSpPr>
        <p:spPr bwMode="auto">
          <a:xfrm>
            <a:off x="46038" y="381000"/>
            <a:ext cx="9021762" cy="53975"/>
          </a:xfrm>
          <a:prstGeom prst="rect">
            <a:avLst/>
          </a:prstGeom>
          <a:gradFill rotWithShape="1">
            <a:gsLst>
              <a:gs pos="0">
                <a:srgbClr val="FF0000"/>
              </a:gs>
              <a:gs pos="100000">
                <a:schemeClr val="bg1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>
              <a:spcBef>
                <a:spcPct val="0"/>
              </a:spcBef>
            </a:pPr>
            <a:r>
              <a:rPr lang="en-US" sz="4400" dirty="0">
                <a:solidFill>
                  <a:schemeClr val="tx2"/>
                </a:solidFill>
                <a:latin typeface="Arial" pitchFamily="34" charset="0"/>
              </a:rPr>
              <a:t/>
            </a:r>
            <a:br>
              <a:rPr lang="en-US" sz="4400" dirty="0">
                <a:solidFill>
                  <a:schemeClr val="tx2"/>
                </a:solidFill>
                <a:latin typeface="Arial" pitchFamily="34" charset="0"/>
              </a:rPr>
            </a:br>
            <a:endParaRPr lang="it-IT" sz="4400">
              <a:solidFill>
                <a:schemeClr val="tx2"/>
              </a:solidFill>
              <a:latin typeface="Arial" pitchFamily="34" charset="0"/>
            </a:endParaRPr>
          </a:p>
        </p:txBody>
      </p:sp>
      <p:sp>
        <p:nvSpPr>
          <p:cNvPr id="204811" name="Text Box 11"/>
          <p:cNvSpPr txBox="1">
            <a:spLocks noChangeArrowheads="1"/>
          </p:cNvSpPr>
          <p:nvPr/>
        </p:nvSpPr>
        <p:spPr bwMode="auto">
          <a:xfrm>
            <a:off x="0" y="0"/>
            <a:ext cx="914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lang="en-US" sz="2400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Relations of TMDs in Valence Quark Models</a:t>
            </a:r>
            <a:endParaRPr lang="it-IT" sz="24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pic>
        <p:nvPicPr>
          <p:cNvPr id="204817" name="Picture 17" descr="txp_fig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8"/>
          <a:srcRect/>
          <a:stretch>
            <a:fillRect/>
          </a:stretch>
        </p:blipFill>
        <p:spPr bwMode="auto">
          <a:xfrm>
            <a:off x="990600" y="1339850"/>
            <a:ext cx="4016375" cy="4349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</p:pic>
      <p:sp>
        <p:nvSpPr>
          <p:cNvPr id="204812" name="Text Box 12"/>
          <p:cNvSpPr txBox="1">
            <a:spLocks noChangeArrowheads="1"/>
          </p:cNvSpPr>
          <p:nvPr/>
        </p:nvSpPr>
        <p:spPr bwMode="auto">
          <a:xfrm>
            <a:off x="76200" y="2514600"/>
            <a:ext cx="8991600" cy="430887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buClr>
                <a:srgbClr val="FF0000"/>
              </a:buClr>
              <a:buFont typeface="Wingdings" pitchFamily="2" charset="2"/>
              <a:buChar char="Ø"/>
            </a:pPr>
            <a:r>
              <a:rPr lang="en-US" dirty="0"/>
              <a:t> </a:t>
            </a:r>
            <a:r>
              <a:rPr lang="en-US" dirty="0">
                <a:solidFill>
                  <a:srgbClr val="FF0000"/>
                </a:solidFill>
              </a:rPr>
              <a:t>(1),  (2), and (3) hold in Light-Cone CQM Models</a:t>
            </a:r>
            <a:r>
              <a:rPr lang="en-US" dirty="0">
                <a:solidFill>
                  <a:srgbClr val="0000FF"/>
                </a:solidFill>
              </a:rPr>
              <a:t/>
            </a:r>
            <a:br>
              <a:rPr lang="en-US" dirty="0">
                <a:solidFill>
                  <a:srgbClr val="0000FF"/>
                </a:solidFill>
              </a:rPr>
            </a:br>
            <a:r>
              <a:rPr lang="en-US" sz="1400" dirty="0"/>
              <a:t>BP, Pincetti, Boffi, PRD72, 2005; </a:t>
            </a:r>
            <a:br>
              <a:rPr lang="en-US" sz="1400" dirty="0"/>
            </a:br>
            <a:r>
              <a:rPr lang="en-US" sz="1400" dirty="0"/>
              <a:t>BP, Cazzaniga, Boffi, PRD78, </a:t>
            </a:r>
            <a:r>
              <a:rPr lang="en-US" sz="1400" dirty="0" smtClean="0"/>
              <a:t>034025 (2008)</a:t>
            </a:r>
            <a:endParaRPr lang="en-US" sz="1400" dirty="0"/>
          </a:p>
          <a:p>
            <a:pPr>
              <a:buClr>
                <a:srgbClr val="0000FF"/>
              </a:buClr>
              <a:buFont typeface="Wingdings" pitchFamily="2" charset="2"/>
              <a:buChar char="Ø"/>
            </a:pPr>
            <a:r>
              <a:rPr lang="en-US" dirty="0" smtClean="0">
                <a:solidFill>
                  <a:srgbClr val="0000FF"/>
                </a:solidFill>
              </a:rPr>
              <a:t> (</a:t>
            </a:r>
            <a:r>
              <a:rPr lang="en-US" dirty="0">
                <a:solidFill>
                  <a:srgbClr val="0000FF"/>
                </a:solidFill>
              </a:rPr>
              <a:t>1) and (2) hold in Bag Model </a:t>
            </a:r>
            <a:r>
              <a:rPr lang="en-US" dirty="0"/>
              <a:t/>
            </a:r>
            <a:br>
              <a:rPr lang="en-US" dirty="0"/>
            </a:br>
            <a:r>
              <a:rPr lang="en-US" sz="1400" dirty="0"/>
              <a:t>Avakian, Efremov, Yuan, Schweitzer, </a:t>
            </a:r>
            <a:r>
              <a:rPr lang="en-US" sz="1400" dirty="0" smtClean="0"/>
              <a:t>PRD78, 114024 (2008)</a:t>
            </a:r>
            <a:endParaRPr lang="en-US" dirty="0"/>
          </a:p>
          <a:p>
            <a:pPr>
              <a:buClr>
                <a:srgbClr val="9900CC"/>
              </a:buClr>
              <a:buFont typeface="Wingdings" pitchFamily="2" charset="2"/>
              <a:buChar char="Ø"/>
            </a:pPr>
            <a:r>
              <a:rPr lang="en-US" dirty="0">
                <a:solidFill>
                  <a:srgbClr val="0000FF"/>
                </a:solidFill>
              </a:rPr>
              <a:t> </a:t>
            </a:r>
            <a:r>
              <a:rPr lang="en-US" dirty="0" smtClean="0">
                <a:solidFill>
                  <a:srgbClr val="9900CC"/>
                </a:solidFill>
              </a:rPr>
              <a:t>(1</a:t>
            </a:r>
            <a:r>
              <a:rPr lang="en-US" dirty="0">
                <a:solidFill>
                  <a:srgbClr val="9900CC"/>
                </a:solidFill>
              </a:rPr>
              <a:t>) and (2)  </a:t>
            </a:r>
            <a:r>
              <a:rPr lang="en-US" dirty="0" smtClean="0">
                <a:solidFill>
                  <a:srgbClr val="9900CC"/>
                </a:solidFill>
              </a:rPr>
              <a:t>hold  in the diquark spectator model for the </a:t>
            </a:r>
            <a:br>
              <a:rPr lang="en-US" dirty="0" smtClean="0">
                <a:solidFill>
                  <a:srgbClr val="9900CC"/>
                </a:solidFill>
              </a:rPr>
            </a:br>
            <a:r>
              <a:rPr lang="en-US" dirty="0" smtClean="0">
                <a:solidFill>
                  <a:srgbClr val="9900CC"/>
                </a:solidFill>
              </a:rPr>
              <a:t>separate  scalar and axial-vector contributions, (3) is valid </a:t>
            </a:r>
            <a:br>
              <a:rPr lang="en-US" dirty="0" smtClean="0">
                <a:solidFill>
                  <a:srgbClr val="9900CC"/>
                </a:solidFill>
              </a:rPr>
            </a:br>
            <a:r>
              <a:rPr lang="en-US" dirty="0" smtClean="0">
                <a:solidFill>
                  <a:srgbClr val="9900CC"/>
                </a:solidFill>
              </a:rPr>
              <a:t>more generally for both u and d quarks </a:t>
            </a:r>
            <a:r>
              <a:rPr lang="en-US" dirty="0" smtClean="0">
                <a:solidFill>
                  <a:srgbClr val="0000FF"/>
                </a:solidFill>
              </a:rPr>
              <a:t/>
            </a:r>
            <a:br>
              <a:rPr lang="en-US" dirty="0" smtClean="0">
                <a:solidFill>
                  <a:srgbClr val="0000FF"/>
                </a:solidFill>
              </a:rPr>
            </a:br>
            <a:r>
              <a:rPr lang="en-US" sz="1400" dirty="0" smtClean="0"/>
              <a:t>Jakob</a:t>
            </a:r>
            <a:r>
              <a:rPr lang="en-US" sz="1400" dirty="0"/>
              <a:t>, Mulders, Rodrigues, NPA626, </a:t>
            </a:r>
            <a:r>
              <a:rPr lang="en-US" sz="1400" dirty="0" smtClean="0"/>
              <a:t>937 (1997)</a:t>
            </a:r>
            <a:br>
              <a:rPr lang="en-US" sz="1400" dirty="0" smtClean="0"/>
            </a:br>
            <a:r>
              <a:rPr lang="en-US" sz="1400" dirty="0" smtClean="0"/>
              <a:t> She, Zhu, Ma, PRD 79, 054008 (2009)</a:t>
            </a:r>
          </a:p>
          <a:p>
            <a:pPr>
              <a:buClr>
                <a:srgbClr val="009900"/>
              </a:buClr>
              <a:buFont typeface="Wingdings" pitchFamily="2" charset="2"/>
              <a:buChar char="Ø"/>
            </a:pPr>
            <a:r>
              <a:rPr lang="en-US" sz="1400" dirty="0" smtClean="0"/>
              <a:t> </a:t>
            </a:r>
            <a:r>
              <a:rPr lang="en-US" sz="1400" dirty="0" smtClean="0">
                <a:solidFill>
                  <a:srgbClr val="009900"/>
                </a:solidFill>
              </a:rPr>
              <a:t>(</a:t>
            </a:r>
            <a:r>
              <a:rPr lang="en-US" dirty="0" smtClean="0">
                <a:solidFill>
                  <a:srgbClr val="009900"/>
                </a:solidFill>
              </a:rPr>
              <a:t>1) and (2) are not valid  in more phenomenological versions </a:t>
            </a:r>
            <a:br>
              <a:rPr lang="en-US" dirty="0" smtClean="0">
                <a:solidFill>
                  <a:srgbClr val="009900"/>
                </a:solidFill>
              </a:rPr>
            </a:br>
            <a:r>
              <a:rPr lang="en-US" dirty="0" smtClean="0">
                <a:solidFill>
                  <a:srgbClr val="009900"/>
                </a:solidFill>
              </a:rPr>
              <a:t>of the diquark spectator model for the axial-sector, but </a:t>
            </a:r>
            <a:br>
              <a:rPr lang="en-US" dirty="0" smtClean="0">
                <a:solidFill>
                  <a:srgbClr val="009900"/>
                </a:solidFill>
              </a:rPr>
            </a:br>
            <a:r>
              <a:rPr lang="en-US" dirty="0" smtClean="0">
                <a:solidFill>
                  <a:srgbClr val="009900"/>
                </a:solidFill>
              </a:rPr>
              <a:t>hold for the scalar contribution</a:t>
            </a:r>
            <a:r>
              <a:rPr lang="en-US" dirty="0" smtClean="0">
                <a:solidFill>
                  <a:srgbClr val="0000FF"/>
                </a:solidFill>
              </a:rPr>
              <a:t/>
            </a:r>
            <a:br>
              <a:rPr lang="en-US" dirty="0" smtClean="0">
                <a:solidFill>
                  <a:srgbClr val="0000FF"/>
                </a:solidFill>
              </a:rPr>
            </a:br>
            <a:r>
              <a:rPr lang="en-US" sz="1400" dirty="0" smtClean="0"/>
              <a:t>Bacchetta, Conti, Radici, PRD78, 074010 (2008)</a:t>
            </a:r>
            <a:endParaRPr lang="en-US" sz="1400" dirty="0"/>
          </a:p>
          <a:p>
            <a:pPr>
              <a:buClr>
                <a:srgbClr val="CC3300"/>
              </a:buClr>
              <a:buFont typeface="Wingdings" pitchFamily="2" charset="2"/>
              <a:buChar char="Ø"/>
            </a:pPr>
            <a:r>
              <a:rPr lang="en-US" sz="1400" dirty="0"/>
              <a:t> </a:t>
            </a:r>
            <a:r>
              <a:rPr lang="en-US" dirty="0">
                <a:solidFill>
                  <a:srgbClr val="CC3300"/>
                </a:solidFill>
              </a:rPr>
              <a:t>(2) holds in covariant quark-parton </a:t>
            </a:r>
            <a:r>
              <a:rPr lang="en-US" dirty="0" smtClean="0">
                <a:solidFill>
                  <a:srgbClr val="CC3300"/>
                </a:solidFill>
              </a:rPr>
              <a:t>model </a:t>
            </a:r>
            <a:r>
              <a:rPr lang="it-IT" sz="1400" dirty="0" smtClean="0"/>
              <a:t/>
            </a:r>
            <a:br>
              <a:rPr lang="it-IT" sz="1400" dirty="0" smtClean="0"/>
            </a:br>
            <a:r>
              <a:rPr lang="it-IT" sz="1400" dirty="0" smtClean="0"/>
              <a:t>Efremov, Schweitzer, Teryaev, Zavada, arXiv: 0903.3490 [hep-ph]</a:t>
            </a:r>
            <a:endParaRPr lang="en-US" dirty="0" smtClean="0"/>
          </a:p>
        </p:txBody>
      </p:sp>
      <p:sp>
        <p:nvSpPr>
          <p:cNvPr id="204814" name="Text Box 14"/>
          <p:cNvSpPr txBox="1">
            <a:spLocks noChangeArrowheads="1"/>
          </p:cNvSpPr>
          <p:nvPr/>
        </p:nvSpPr>
        <p:spPr bwMode="auto">
          <a:xfrm>
            <a:off x="6172200" y="2913875"/>
            <a:ext cx="3048000" cy="255454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Clr>
                <a:srgbClr val="FF0000"/>
              </a:buClr>
              <a:buFont typeface="Wingdings" pitchFamily="2" charset="2"/>
              <a:buChar char="ü"/>
            </a:pPr>
            <a:r>
              <a:rPr lang="en-US" dirty="0" smtClean="0">
                <a:solidFill>
                  <a:srgbClr val="FF0000"/>
                </a:solidFill>
              </a:rPr>
              <a:t> </a:t>
            </a:r>
            <a:r>
              <a:rPr lang="en-US" dirty="0">
                <a:solidFill>
                  <a:srgbClr val="FF0000"/>
                </a:solidFill>
              </a:rPr>
              <a:t>no gluon dof </a:t>
            </a:r>
            <a:br>
              <a:rPr lang="en-US" dirty="0">
                <a:solidFill>
                  <a:srgbClr val="FF0000"/>
                </a:solidFill>
              </a:rPr>
            </a:br>
            <a:r>
              <a:rPr lang="en-US" dirty="0">
                <a:solidFill>
                  <a:srgbClr val="FF0000"/>
                </a:solidFill>
                <a:latin typeface="Symbol" pitchFamily="18" charset="2"/>
                <a:sym typeface="Symbol" pitchFamily="18" charset="2"/>
              </a:rPr>
              <a:t>    </a:t>
            </a:r>
            <a:r>
              <a:rPr lang="en-US" dirty="0">
                <a:solidFill>
                  <a:srgbClr val="FF0000"/>
                </a:solidFill>
              </a:rPr>
              <a:t> </a:t>
            </a:r>
            <a:br>
              <a:rPr lang="en-US" dirty="0">
                <a:solidFill>
                  <a:srgbClr val="FF0000"/>
                </a:solidFill>
              </a:rPr>
            </a:br>
            <a:r>
              <a:rPr lang="en-US" dirty="0">
                <a:solidFill>
                  <a:srgbClr val="FF0000"/>
                </a:solidFill>
              </a:rPr>
              <a:t>    valid at low hadronic </a:t>
            </a:r>
            <a:r>
              <a:rPr lang="en-US" dirty="0" smtClean="0">
                <a:solidFill>
                  <a:srgbClr val="FF0000"/>
                </a:solidFill>
              </a:rPr>
              <a:t>scale</a:t>
            </a:r>
            <a:br>
              <a:rPr lang="en-US" dirty="0" smtClean="0">
                <a:solidFill>
                  <a:srgbClr val="FF0000"/>
                </a:solidFill>
              </a:rPr>
            </a:br>
            <a:endParaRPr lang="en-US" dirty="0">
              <a:solidFill>
                <a:srgbClr val="FF0000"/>
              </a:solidFill>
            </a:endParaRPr>
          </a:p>
          <a:p>
            <a:pPr>
              <a:buClr>
                <a:srgbClr val="FF0000"/>
              </a:buClr>
              <a:buFont typeface="Wingdings" pitchFamily="2" charset="2"/>
              <a:buChar char="ü"/>
            </a:pPr>
            <a:r>
              <a:rPr lang="en-US" dirty="0">
                <a:solidFill>
                  <a:srgbClr val="FF0000"/>
                </a:solidFill>
              </a:rPr>
              <a:t> not restricted to S and P wave </a:t>
            </a:r>
            <a:r>
              <a:rPr lang="en-US" dirty="0" smtClean="0">
                <a:solidFill>
                  <a:srgbClr val="FF0000"/>
                </a:solidFill>
              </a:rPr>
              <a:t>contributions</a:t>
            </a:r>
          </a:p>
          <a:p>
            <a:pPr>
              <a:buClr>
                <a:srgbClr val="FF0000"/>
              </a:buClr>
              <a:buFont typeface="Wingdings" pitchFamily="2" charset="2"/>
              <a:buChar char="ü"/>
            </a:pPr>
            <a:r>
              <a:rPr lang="en-US" dirty="0" smtClean="0">
                <a:solidFill>
                  <a:srgbClr val="FF0000"/>
                </a:solidFill>
              </a:rPr>
              <a:t> SU(6) symmetry is not crucial in the relation with</a:t>
            </a:r>
            <a:br>
              <a:rPr lang="en-US" dirty="0" smtClean="0">
                <a:solidFill>
                  <a:srgbClr val="FF0000"/>
                </a:solidFill>
              </a:rPr>
            </a:br>
            <a:r>
              <a:rPr lang="en-US" dirty="0" smtClean="0">
                <a:solidFill>
                  <a:srgbClr val="FF0000"/>
                </a:solidFill>
              </a:rPr>
              <a:t>the pretzelosity </a:t>
            </a:r>
          </a:p>
        </p:txBody>
      </p:sp>
      <p:sp>
        <p:nvSpPr>
          <p:cNvPr id="204818" name="AutoShape 18"/>
          <p:cNvSpPr>
            <a:spLocks noChangeArrowheads="1"/>
          </p:cNvSpPr>
          <p:nvPr/>
        </p:nvSpPr>
        <p:spPr bwMode="auto">
          <a:xfrm>
            <a:off x="6248400" y="3226613"/>
            <a:ext cx="228600" cy="304800"/>
          </a:xfrm>
          <a:prstGeom prst="curvedRightArrow">
            <a:avLst>
              <a:gd name="adj1" fmla="val 26667"/>
              <a:gd name="adj2" fmla="val 53333"/>
              <a:gd name="adj3" fmla="val 33333"/>
            </a:avLst>
          </a:prstGeom>
          <a:solidFill>
            <a:srgbClr val="FF00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endParaRPr lang="en-US" dirty="0"/>
          </a:p>
        </p:txBody>
      </p:sp>
      <p:pic>
        <p:nvPicPr>
          <p:cNvPr id="204821" name="Picture 21" descr="txp_fig"/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>
          <a:blip r:embed="rId9"/>
          <a:srcRect/>
          <a:stretch>
            <a:fillRect/>
          </a:stretch>
        </p:blipFill>
        <p:spPr bwMode="auto">
          <a:xfrm>
            <a:off x="1143000" y="2030413"/>
            <a:ext cx="2463800" cy="25558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</p:pic>
      <p:sp>
        <p:nvSpPr>
          <p:cNvPr id="204822" name="Text Box 22"/>
          <p:cNvSpPr txBox="1">
            <a:spLocks noChangeArrowheads="1"/>
          </p:cNvSpPr>
          <p:nvPr/>
        </p:nvSpPr>
        <p:spPr bwMode="auto">
          <a:xfrm>
            <a:off x="228600" y="609600"/>
            <a:ext cx="457200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dirty="0">
                <a:solidFill>
                  <a:srgbClr val="0000FF"/>
                </a:solidFill>
              </a:rPr>
              <a:t>(1)</a:t>
            </a:r>
            <a:endParaRPr lang="it-IT">
              <a:solidFill>
                <a:srgbClr val="0000FF"/>
              </a:solidFill>
            </a:endParaRPr>
          </a:p>
        </p:txBody>
      </p:sp>
      <p:sp>
        <p:nvSpPr>
          <p:cNvPr id="204823" name="Text Box 23"/>
          <p:cNvSpPr txBox="1">
            <a:spLocks noChangeArrowheads="1"/>
          </p:cNvSpPr>
          <p:nvPr/>
        </p:nvSpPr>
        <p:spPr bwMode="auto">
          <a:xfrm>
            <a:off x="228600" y="1339850"/>
            <a:ext cx="457200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dirty="0">
                <a:solidFill>
                  <a:srgbClr val="0000FF"/>
                </a:solidFill>
              </a:rPr>
              <a:t>(2)</a:t>
            </a:r>
            <a:endParaRPr lang="it-IT">
              <a:solidFill>
                <a:srgbClr val="0000FF"/>
              </a:solidFill>
            </a:endParaRPr>
          </a:p>
        </p:txBody>
      </p:sp>
      <p:sp>
        <p:nvSpPr>
          <p:cNvPr id="204824" name="Text Box 24"/>
          <p:cNvSpPr txBox="1">
            <a:spLocks noChangeArrowheads="1"/>
          </p:cNvSpPr>
          <p:nvPr/>
        </p:nvSpPr>
        <p:spPr bwMode="auto">
          <a:xfrm>
            <a:off x="228600" y="1981200"/>
            <a:ext cx="457200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dirty="0">
                <a:solidFill>
                  <a:srgbClr val="0000FF"/>
                </a:solidFill>
              </a:rPr>
              <a:t>(3)</a:t>
            </a:r>
            <a:endParaRPr lang="it-IT">
              <a:solidFill>
                <a:srgbClr val="0000FF"/>
              </a:solidFill>
            </a:endParaRPr>
          </a:p>
        </p:txBody>
      </p:sp>
      <p:pic>
        <p:nvPicPr>
          <p:cNvPr id="19" name="Picture 18" descr="txp_fi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0"/>
          <a:stretch>
            <a:fillRect/>
          </a:stretch>
        </p:blipFill>
        <p:spPr bwMode="auto">
          <a:xfrm>
            <a:off x="6005291" y="953777"/>
            <a:ext cx="2216592" cy="265423"/>
          </a:xfrm>
          <a:prstGeom prst="rect">
            <a:avLst/>
          </a:prstGeom>
          <a:noFill/>
          <a:ln/>
          <a:effectLst/>
        </p:spPr>
      </p:pic>
      <p:sp>
        <p:nvSpPr>
          <p:cNvPr id="20" name="Right Arrow 19"/>
          <p:cNvSpPr/>
          <p:nvPr/>
        </p:nvSpPr>
        <p:spPr bwMode="auto">
          <a:xfrm>
            <a:off x="4953000" y="990600"/>
            <a:ext cx="762000" cy="228600"/>
          </a:xfrm>
          <a:prstGeom prst="rightArrow">
            <a:avLst/>
          </a:prstGeom>
          <a:solidFill>
            <a:srgbClr val="0000FF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6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Comic Sans MS" pitchFamily="66" charset="0"/>
              <a:cs typeface="Arial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6248400" y="5552182"/>
            <a:ext cx="31242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D31FE1"/>
                </a:solidFill>
              </a:rPr>
              <a:t>see talks by </a:t>
            </a:r>
            <a:br>
              <a:rPr lang="en-US" dirty="0" smtClean="0">
                <a:solidFill>
                  <a:srgbClr val="D31FE1"/>
                </a:solidFill>
              </a:rPr>
            </a:br>
            <a:r>
              <a:rPr lang="en-US" dirty="0" smtClean="0">
                <a:solidFill>
                  <a:srgbClr val="D31FE1"/>
                </a:solidFill>
              </a:rPr>
              <a:t>Schweitzer,</a:t>
            </a:r>
            <a:br>
              <a:rPr lang="en-US" dirty="0" smtClean="0">
                <a:solidFill>
                  <a:srgbClr val="D31FE1"/>
                </a:solidFill>
              </a:rPr>
            </a:br>
            <a:r>
              <a:rPr lang="en-US" dirty="0" smtClean="0">
                <a:solidFill>
                  <a:srgbClr val="D31FE1"/>
                </a:solidFill>
              </a:rPr>
              <a:t>Ma,</a:t>
            </a:r>
            <a:br>
              <a:rPr lang="en-US" dirty="0" smtClean="0">
                <a:solidFill>
                  <a:srgbClr val="D31FE1"/>
                </a:solidFill>
              </a:rPr>
            </a:br>
            <a:r>
              <a:rPr lang="en-US" dirty="0" smtClean="0">
                <a:solidFill>
                  <a:srgbClr val="D31FE1"/>
                </a:solidFill>
              </a:rPr>
              <a:t>Zavada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5105400" y="1295400"/>
            <a:ext cx="4953000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dirty="0" smtClean="0"/>
              <a:t>Avakian, Efremov, Yuan, Schweitzer, (2008)</a:t>
            </a:r>
            <a:endParaRPr lang="en-US" sz="15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Text Box 2"/>
          <p:cNvSpPr txBox="1">
            <a:spLocks noChangeArrowheads="1"/>
          </p:cNvSpPr>
          <p:nvPr/>
        </p:nvSpPr>
        <p:spPr bwMode="auto">
          <a:xfrm>
            <a:off x="304800" y="0"/>
            <a:ext cx="8534400" cy="457200"/>
          </a:xfrm>
          <a:prstGeom prst="rect">
            <a:avLst/>
          </a:prstGeom>
          <a:noFill/>
          <a:ln w="31750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r>
              <a:rPr lang="en-US" sz="2400" b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Charge density of partons in the transverse plane</a:t>
            </a:r>
            <a:endParaRPr lang="it-IT" sz="2400" b="1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35843" name="Rectangle 3"/>
          <p:cNvSpPr>
            <a:spLocks noChangeArrowheads="1"/>
          </p:cNvSpPr>
          <p:nvPr/>
        </p:nvSpPr>
        <p:spPr bwMode="auto">
          <a:xfrm>
            <a:off x="46038" y="420688"/>
            <a:ext cx="9021762" cy="53975"/>
          </a:xfrm>
          <a:prstGeom prst="rect">
            <a:avLst/>
          </a:prstGeom>
          <a:gradFill rotWithShape="1">
            <a:gsLst>
              <a:gs pos="0">
                <a:srgbClr val="FF0000"/>
              </a:gs>
              <a:gs pos="100000">
                <a:schemeClr val="bg1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>
              <a:spcBef>
                <a:spcPct val="0"/>
              </a:spcBef>
            </a:pPr>
            <a:r>
              <a:rPr lang="en-US" sz="4400" dirty="0">
                <a:solidFill>
                  <a:schemeClr val="tx2"/>
                </a:solidFill>
                <a:latin typeface="Arial" charset="0"/>
              </a:rPr>
              <a:t/>
            </a:r>
            <a:br>
              <a:rPr lang="en-US" sz="4400" dirty="0">
                <a:solidFill>
                  <a:schemeClr val="tx2"/>
                </a:solidFill>
                <a:latin typeface="Arial" charset="0"/>
              </a:rPr>
            </a:br>
            <a:endParaRPr lang="it-IT" sz="4400">
              <a:solidFill>
                <a:schemeClr val="tx2"/>
              </a:solidFill>
              <a:latin typeface="Arial" charset="0"/>
            </a:endParaRPr>
          </a:p>
        </p:txBody>
      </p:sp>
      <p:sp>
        <p:nvSpPr>
          <p:cNvPr id="35844" name="Text Box 4"/>
          <p:cNvSpPr txBox="1">
            <a:spLocks noChangeArrowheads="1"/>
          </p:cNvSpPr>
          <p:nvPr/>
        </p:nvSpPr>
        <p:spPr bwMode="auto">
          <a:xfrm>
            <a:off x="0" y="533400"/>
            <a:ext cx="8839200" cy="336550"/>
          </a:xfrm>
          <a:prstGeom prst="rect">
            <a:avLst/>
          </a:prstGeom>
          <a:noFill/>
          <a:ln w="31750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buFont typeface="Wingdings" pitchFamily="2" charset="2"/>
              <a:buChar char="v"/>
            </a:pPr>
            <a:r>
              <a:rPr lang="en-US" dirty="0"/>
              <a:t> Infinite-Momentum-Frame Parton charge density in the transverse plane</a:t>
            </a:r>
            <a:endParaRPr lang="it-IT" dirty="0"/>
          </a:p>
        </p:txBody>
      </p:sp>
      <p:pic>
        <p:nvPicPr>
          <p:cNvPr id="35845" name="Picture 5" descr="txp_fig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4"/>
          <a:srcRect/>
          <a:stretch>
            <a:fillRect/>
          </a:stretch>
        </p:blipFill>
        <p:spPr bwMode="auto">
          <a:xfrm>
            <a:off x="990600" y="1362075"/>
            <a:ext cx="6881813" cy="466725"/>
          </a:xfrm>
          <a:prstGeom prst="rect">
            <a:avLst/>
          </a:prstGeom>
          <a:noFill/>
          <a:ln w="31750" algn="ctr">
            <a:noFill/>
            <a:miter lim="800000"/>
            <a:headEnd/>
            <a:tailEnd/>
          </a:ln>
          <a:effectLst/>
        </p:spPr>
      </p:pic>
      <p:sp>
        <p:nvSpPr>
          <p:cNvPr id="35846" name="Text Box 6"/>
          <p:cNvSpPr txBox="1">
            <a:spLocks noChangeArrowheads="1"/>
          </p:cNvSpPr>
          <p:nvPr/>
        </p:nvSpPr>
        <p:spPr bwMode="auto">
          <a:xfrm>
            <a:off x="6172200" y="1752600"/>
            <a:ext cx="3124200" cy="304800"/>
          </a:xfrm>
          <a:prstGeom prst="rect">
            <a:avLst/>
          </a:prstGeom>
          <a:noFill/>
          <a:ln w="31750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/>
            <a:r>
              <a:rPr lang="en-US" sz="1400" dirty="0"/>
              <a:t>G.A. Miller, PRL99, 2007</a:t>
            </a:r>
            <a:endParaRPr lang="it-IT" sz="1400"/>
          </a:p>
        </p:txBody>
      </p:sp>
      <p:sp>
        <p:nvSpPr>
          <p:cNvPr id="35847" name="Line 7"/>
          <p:cNvSpPr>
            <a:spLocks noChangeShapeType="1"/>
          </p:cNvSpPr>
          <p:nvPr/>
        </p:nvSpPr>
        <p:spPr bwMode="auto">
          <a:xfrm>
            <a:off x="838200" y="3200400"/>
            <a:ext cx="533400" cy="0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35848" name="Line 8"/>
          <p:cNvSpPr>
            <a:spLocks noChangeShapeType="1"/>
          </p:cNvSpPr>
          <p:nvPr/>
        </p:nvSpPr>
        <p:spPr bwMode="auto">
          <a:xfrm>
            <a:off x="838200" y="4419600"/>
            <a:ext cx="533400" cy="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35849" name="Text Box 9"/>
          <p:cNvSpPr txBox="1">
            <a:spLocks noChangeArrowheads="1"/>
          </p:cNvSpPr>
          <p:nvPr/>
        </p:nvSpPr>
        <p:spPr bwMode="auto">
          <a:xfrm>
            <a:off x="0" y="4495800"/>
            <a:ext cx="2133600" cy="825500"/>
          </a:xfrm>
          <a:prstGeom prst="rect">
            <a:avLst/>
          </a:prstGeom>
          <a:noFill/>
          <a:ln w="31750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r>
              <a:rPr lang="en-US" dirty="0">
                <a:solidFill>
                  <a:srgbClr val="FF0000"/>
                </a:solidFill>
              </a:rPr>
              <a:t>B.P., Boffi,</a:t>
            </a:r>
            <a:br>
              <a:rPr lang="en-US" dirty="0">
                <a:solidFill>
                  <a:srgbClr val="FF0000"/>
                </a:solidFill>
              </a:rPr>
            </a:br>
            <a:r>
              <a:rPr lang="en-US" dirty="0">
                <a:solidFill>
                  <a:srgbClr val="FF0000"/>
                </a:solidFill>
              </a:rPr>
              <a:t>PRD76 (2007)</a:t>
            </a:r>
            <a:br>
              <a:rPr lang="en-US" dirty="0">
                <a:solidFill>
                  <a:srgbClr val="FF0000"/>
                </a:solidFill>
              </a:rPr>
            </a:br>
            <a:r>
              <a:rPr lang="en-US" dirty="0">
                <a:solidFill>
                  <a:srgbClr val="FF0000"/>
                </a:solidFill>
              </a:rPr>
              <a:t>(meson cloud model)</a:t>
            </a:r>
            <a:endParaRPr lang="it-IT" dirty="0">
              <a:solidFill>
                <a:srgbClr val="FF0000"/>
              </a:solidFill>
            </a:endParaRPr>
          </a:p>
        </p:txBody>
      </p:sp>
      <p:sp>
        <p:nvSpPr>
          <p:cNvPr id="35850" name="Text Box 10"/>
          <p:cNvSpPr txBox="1">
            <a:spLocks noChangeArrowheads="1"/>
          </p:cNvSpPr>
          <p:nvPr/>
        </p:nvSpPr>
        <p:spPr bwMode="auto">
          <a:xfrm>
            <a:off x="0" y="3429000"/>
            <a:ext cx="2667000" cy="581025"/>
          </a:xfrm>
          <a:prstGeom prst="rect">
            <a:avLst/>
          </a:prstGeom>
          <a:noFill/>
          <a:ln w="31750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/>
            <a:r>
              <a:rPr lang="en-US" dirty="0"/>
              <a:t>fit to exp. form factor </a:t>
            </a:r>
            <a:br>
              <a:rPr lang="en-US" dirty="0"/>
            </a:br>
            <a:r>
              <a:rPr lang="en-US" dirty="0"/>
              <a:t>by Kelly, PRC70 (2004)</a:t>
            </a:r>
            <a:endParaRPr lang="it-IT"/>
          </a:p>
        </p:txBody>
      </p:sp>
      <p:sp>
        <p:nvSpPr>
          <p:cNvPr id="35851" name="Rectangle 11"/>
          <p:cNvSpPr>
            <a:spLocks noChangeArrowheads="1"/>
          </p:cNvSpPr>
          <p:nvPr/>
        </p:nvSpPr>
        <p:spPr bwMode="auto">
          <a:xfrm>
            <a:off x="3041650" y="2182813"/>
            <a:ext cx="1857375" cy="1593850"/>
          </a:xfrm>
          <a:prstGeom prst="rect">
            <a:avLst/>
          </a:prstGeom>
          <a:noFill/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852" name="Line 12"/>
          <p:cNvSpPr>
            <a:spLocks noChangeShapeType="1"/>
          </p:cNvSpPr>
          <p:nvPr/>
        </p:nvSpPr>
        <p:spPr bwMode="auto">
          <a:xfrm flipV="1">
            <a:off x="3041650" y="2182813"/>
            <a:ext cx="1588" cy="1593850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853" name="Line 13"/>
          <p:cNvSpPr>
            <a:spLocks noChangeShapeType="1"/>
          </p:cNvSpPr>
          <p:nvPr/>
        </p:nvSpPr>
        <p:spPr bwMode="auto">
          <a:xfrm flipH="1">
            <a:off x="3041650" y="3487738"/>
            <a:ext cx="79375" cy="31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854" name="Line 14"/>
          <p:cNvSpPr>
            <a:spLocks noChangeShapeType="1"/>
          </p:cNvSpPr>
          <p:nvPr/>
        </p:nvSpPr>
        <p:spPr bwMode="auto">
          <a:xfrm flipH="1">
            <a:off x="3041650" y="3341688"/>
            <a:ext cx="41275" cy="1587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855" name="Line 15"/>
          <p:cNvSpPr>
            <a:spLocks noChangeShapeType="1"/>
          </p:cNvSpPr>
          <p:nvPr/>
        </p:nvSpPr>
        <p:spPr bwMode="auto">
          <a:xfrm flipH="1">
            <a:off x="3041650" y="3197225"/>
            <a:ext cx="41275" cy="31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856" name="Line 16"/>
          <p:cNvSpPr>
            <a:spLocks noChangeShapeType="1"/>
          </p:cNvSpPr>
          <p:nvPr/>
        </p:nvSpPr>
        <p:spPr bwMode="auto">
          <a:xfrm flipH="1">
            <a:off x="3041650" y="3052763"/>
            <a:ext cx="41275" cy="31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857" name="Line 17"/>
          <p:cNvSpPr>
            <a:spLocks noChangeShapeType="1"/>
          </p:cNvSpPr>
          <p:nvPr/>
        </p:nvSpPr>
        <p:spPr bwMode="auto">
          <a:xfrm flipH="1">
            <a:off x="3041650" y="2908300"/>
            <a:ext cx="79375" cy="31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858" name="Line 18"/>
          <p:cNvSpPr>
            <a:spLocks noChangeShapeType="1"/>
          </p:cNvSpPr>
          <p:nvPr/>
        </p:nvSpPr>
        <p:spPr bwMode="auto">
          <a:xfrm flipH="1">
            <a:off x="3041650" y="2762250"/>
            <a:ext cx="41275" cy="31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859" name="Line 19"/>
          <p:cNvSpPr>
            <a:spLocks noChangeShapeType="1"/>
          </p:cNvSpPr>
          <p:nvPr/>
        </p:nvSpPr>
        <p:spPr bwMode="auto">
          <a:xfrm flipH="1">
            <a:off x="3041650" y="2617788"/>
            <a:ext cx="41275" cy="31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860" name="Line 20"/>
          <p:cNvSpPr>
            <a:spLocks noChangeShapeType="1"/>
          </p:cNvSpPr>
          <p:nvPr/>
        </p:nvSpPr>
        <p:spPr bwMode="auto">
          <a:xfrm flipH="1">
            <a:off x="3041650" y="2474913"/>
            <a:ext cx="41275" cy="1587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861" name="Line 21"/>
          <p:cNvSpPr>
            <a:spLocks noChangeShapeType="1"/>
          </p:cNvSpPr>
          <p:nvPr/>
        </p:nvSpPr>
        <p:spPr bwMode="auto">
          <a:xfrm flipH="1">
            <a:off x="3041650" y="2330450"/>
            <a:ext cx="79375" cy="15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862" name="Line 22"/>
          <p:cNvSpPr>
            <a:spLocks noChangeShapeType="1"/>
          </p:cNvSpPr>
          <p:nvPr/>
        </p:nvSpPr>
        <p:spPr bwMode="auto">
          <a:xfrm flipH="1">
            <a:off x="3041650" y="3487738"/>
            <a:ext cx="79375" cy="31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863" name="Line 23"/>
          <p:cNvSpPr>
            <a:spLocks noChangeShapeType="1"/>
          </p:cNvSpPr>
          <p:nvPr/>
        </p:nvSpPr>
        <p:spPr bwMode="auto">
          <a:xfrm flipH="1">
            <a:off x="3041650" y="3632200"/>
            <a:ext cx="41275" cy="15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864" name="Line 24"/>
          <p:cNvSpPr>
            <a:spLocks noChangeShapeType="1"/>
          </p:cNvSpPr>
          <p:nvPr/>
        </p:nvSpPr>
        <p:spPr bwMode="auto">
          <a:xfrm flipH="1">
            <a:off x="3041650" y="2330450"/>
            <a:ext cx="79375" cy="15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865" name="Rectangle 25"/>
          <p:cNvSpPr>
            <a:spLocks noChangeArrowheads="1"/>
          </p:cNvSpPr>
          <p:nvPr/>
        </p:nvSpPr>
        <p:spPr bwMode="auto">
          <a:xfrm>
            <a:off x="2581275" y="3498850"/>
            <a:ext cx="53975" cy="19050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866" name="Freeform 26"/>
          <p:cNvSpPr>
            <a:spLocks noEditPoints="1"/>
          </p:cNvSpPr>
          <p:nvPr/>
        </p:nvSpPr>
        <p:spPr bwMode="auto">
          <a:xfrm>
            <a:off x="2644775" y="3421063"/>
            <a:ext cx="85725" cy="133350"/>
          </a:xfrm>
          <a:custGeom>
            <a:avLst/>
            <a:gdLst/>
            <a:ahLst/>
            <a:cxnLst>
              <a:cxn ang="0">
                <a:pos x="33" y="26"/>
              </a:cxn>
              <a:cxn ang="0">
                <a:pos x="32" y="33"/>
              </a:cxn>
              <a:cxn ang="0">
                <a:pos x="31" y="40"/>
              </a:cxn>
              <a:cxn ang="0">
                <a:pos x="29" y="43"/>
              </a:cxn>
              <a:cxn ang="0">
                <a:pos x="27" y="46"/>
              </a:cxn>
              <a:cxn ang="0">
                <a:pos x="25" y="49"/>
              </a:cxn>
              <a:cxn ang="0">
                <a:pos x="22" y="50"/>
              </a:cxn>
              <a:cxn ang="0">
                <a:pos x="20" y="51"/>
              </a:cxn>
              <a:cxn ang="0">
                <a:pos x="17" y="52"/>
              </a:cxn>
              <a:cxn ang="0">
                <a:pos x="13" y="51"/>
              </a:cxn>
              <a:cxn ang="0">
                <a:pos x="10" y="50"/>
              </a:cxn>
              <a:cxn ang="0">
                <a:pos x="7" y="48"/>
              </a:cxn>
              <a:cxn ang="0">
                <a:pos x="5" y="45"/>
              </a:cxn>
              <a:cxn ang="0">
                <a:pos x="3" y="42"/>
              </a:cxn>
              <a:cxn ang="0">
                <a:pos x="2" y="38"/>
              </a:cxn>
              <a:cxn ang="0">
                <a:pos x="1" y="32"/>
              </a:cxn>
              <a:cxn ang="0">
                <a:pos x="0" y="26"/>
              </a:cxn>
              <a:cxn ang="0">
                <a:pos x="1" y="18"/>
              </a:cxn>
              <a:cxn ang="0">
                <a:pos x="3" y="11"/>
              </a:cxn>
              <a:cxn ang="0">
                <a:pos x="4" y="8"/>
              </a:cxn>
              <a:cxn ang="0">
                <a:pos x="6" y="5"/>
              </a:cxn>
              <a:cxn ang="0">
                <a:pos x="8" y="3"/>
              </a:cxn>
              <a:cxn ang="0">
                <a:pos x="12" y="0"/>
              </a:cxn>
              <a:cxn ang="0">
                <a:pos x="17" y="0"/>
              </a:cxn>
              <a:cxn ang="0">
                <a:pos x="21" y="0"/>
              </a:cxn>
              <a:cxn ang="0">
                <a:pos x="25" y="3"/>
              </a:cxn>
              <a:cxn ang="0">
                <a:pos x="27" y="5"/>
              </a:cxn>
              <a:cxn ang="0">
                <a:pos x="29" y="7"/>
              </a:cxn>
              <a:cxn ang="0">
                <a:pos x="30" y="11"/>
              </a:cxn>
              <a:cxn ang="0">
                <a:pos x="32" y="18"/>
              </a:cxn>
              <a:cxn ang="0">
                <a:pos x="33" y="26"/>
              </a:cxn>
              <a:cxn ang="0">
                <a:pos x="22" y="26"/>
              </a:cxn>
              <a:cxn ang="0">
                <a:pos x="22" y="20"/>
              </a:cxn>
              <a:cxn ang="0">
                <a:pos x="22" y="15"/>
              </a:cxn>
              <a:cxn ang="0">
                <a:pos x="22" y="12"/>
              </a:cxn>
              <a:cxn ang="0">
                <a:pos x="22" y="10"/>
              </a:cxn>
              <a:cxn ang="0">
                <a:pos x="21" y="7"/>
              </a:cxn>
              <a:cxn ang="0">
                <a:pos x="21" y="5"/>
              </a:cxn>
              <a:cxn ang="0">
                <a:pos x="20" y="3"/>
              </a:cxn>
              <a:cxn ang="0">
                <a:pos x="18" y="2"/>
              </a:cxn>
              <a:cxn ang="0">
                <a:pos x="17" y="2"/>
              </a:cxn>
              <a:cxn ang="0">
                <a:pos x="15" y="2"/>
              </a:cxn>
              <a:cxn ang="0">
                <a:pos x="14" y="3"/>
              </a:cxn>
              <a:cxn ang="0">
                <a:pos x="13" y="5"/>
              </a:cxn>
              <a:cxn ang="0">
                <a:pos x="12" y="7"/>
              </a:cxn>
              <a:cxn ang="0">
                <a:pos x="12" y="11"/>
              </a:cxn>
              <a:cxn ang="0">
                <a:pos x="12" y="19"/>
              </a:cxn>
              <a:cxn ang="0">
                <a:pos x="11" y="31"/>
              </a:cxn>
              <a:cxn ang="0">
                <a:pos x="12" y="37"/>
              </a:cxn>
              <a:cxn ang="0">
                <a:pos x="12" y="42"/>
              </a:cxn>
              <a:cxn ang="0">
                <a:pos x="12" y="45"/>
              </a:cxn>
              <a:cxn ang="0">
                <a:pos x="13" y="47"/>
              </a:cxn>
              <a:cxn ang="0">
                <a:pos x="14" y="49"/>
              </a:cxn>
              <a:cxn ang="0">
                <a:pos x="15" y="49"/>
              </a:cxn>
              <a:cxn ang="0">
                <a:pos x="17" y="49"/>
              </a:cxn>
              <a:cxn ang="0">
                <a:pos x="19" y="49"/>
              </a:cxn>
              <a:cxn ang="0">
                <a:pos x="20" y="48"/>
              </a:cxn>
              <a:cxn ang="0">
                <a:pos x="21" y="46"/>
              </a:cxn>
              <a:cxn ang="0">
                <a:pos x="22" y="42"/>
              </a:cxn>
              <a:cxn ang="0">
                <a:pos x="22" y="26"/>
              </a:cxn>
            </a:cxnLst>
            <a:rect l="0" t="0" r="r" b="b"/>
            <a:pathLst>
              <a:path w="33" h="52">
                <a:moveTo>
                  <a:pt x="33" y="26"/>
                </a:moveTo>
                <a:lnTo>
                  <a:pt x="32" y="33"/>
                </a:lnTo>
                <a:lnTo>
                  <a:pt x="31" y="40"/>
                </a:lnTo>
                <a:lnTo>
                  <a:pt x="29" y="43"/>
                </a:lnTo>
                <a:lnTo>
                  <a:pt x="27" y="46"/>
                </a:lnTo>
                <a:lnTo>
                  <a:pt x="25" y="49"/>
                </a:lnTo>
                <a:lnTo>
                  <a:pt x="22" y="50"/>
                </a:lnTo>
                <a:lnTo>
                  <a:pt x="20" y="51"/>
                </a:lnTo>
                <a:lnTo>
                  <a:pt x="17" y="52"/>
                </a:lnTo>
                <a:lnTo>
                  <a:pt x="13" y="51"/>
                </a:lnTo>
                <a:lnTo>
                  <a:pt x="10" y="50"/>
                </a:lnTo>
                <a:lnTo>
                  <a:pt x="7" y="48"/>
                </a:lnTo>
                <a:lnTo>
                  <a:pt x="5" y="45"/>
                </a:lnTo>
                <a:lnTo>
                  <a:pt x="3" y="42"/>
                </a:lnTo>
                <a:lnTo>
                  <a:pt x="2" y="38"/>
                </a:lnTo>
                <a:lnTo>
                  <a:pt x="1" y="32"/>
                </a:lnTo>
                <a:lnTo>
                  <a:pt x="0" y="26"/>
                </a:lnTo>
                <a:lnTo>
                  <a:pt x="1" y="18"/>
                </a:lnTo>
                <a:lnTo>
                  <a:pt x="3" y="11"/>
                </a:lnTo>
                <a:lnTo>
                  <a:pt x="4" y="8"/>
                </a:lnTo>
                <a:lnTo>
                  <a:pt x="6" y="5"/>
                </a:lnTo>
                <a:lnTo>
                  <a:pt x="8" y="3"/>
                </a:lnTo>
                <a:lnTo>
                  <a:pt x="12" y="0"/>
                </a:lnTo>
                <a:lnTo>
                  <a:pt x="17" y="0"/>
                </a:lnTo>
                <a:lnTo>
                  <a:pt x="21" y="0"/>
                </a:lnTo>
                <a:lnTo>
                  <a:pt x="25" y="3"/>
                </a:lnTo>
                <a:lnTo>
                  <a:pt x="27" y="5"/>
                </a:lnTo>
                <a:lnTo>
                  <a:pt x="29" y="7"/>
                </a:lnTo>
                <a:lnTo>
                  <a:pt x="30" y="11"/>
                </a:lnTo>
                <a:lnTo>
                  <a:pt x="32" y="18"/>
                </a:lnTo>
                <a:lnTo>
                  <a:pt x="33" y="26"/>
                </a:lnTo>
                <a:close/>
                <a:moveTo>
                  <a:pt x="22" y="26"/>
                </a:moveTo>
                <a:lnTo>
                  <a:pt x="22" y="20"/>
                </a:lnTo>
                <a:lnTo>
                  <a:pt x="22" y="15"/>
                </a:lnTo>
                <a:lnTo>
                  <a:pt x="22" y="12"/>
                </a:lnTo>
                <a:lnTo>
                  <a:pt x="22" y="10"/>
                </a:lnTo>
                <a:lnTo>
                  <a:pt x="21" y="7"/>
                </a:lnTo>
                <a:lnTo>
                  <a:pt x="21" y="5"/>
                </a:lnTo>
                <a:lnTo>
                  <a:pt x="20" y="3"/>
                </a:lnTo>
                <a:lnTo>
                  <a:pt x="18" y="2"/>
                </a:lnTo>
                <a:lnTo>
                  <a:pt x="17" y="2"/>
                </a:lnTo>
                <a:lnTo>
                  <a:pt x="15" y="2"/>
                </a:lnTo>
                <a:lnTo>
                  <a:pt x="14" y="3"/>
                </a:lnTo>
                <a:lnTo>
                  <a:pt x="13" y="5"/>
                </a:lnTo>
                <a:lnTo>
                  <a:pt x="12" y="7"/>
                </a:lnTo>
                <a:lnTo>
                  <a:pt x="12" y="11"/>
                </a:lnTo>
                <a:lnTo>
                  <a:pt x="12" y="19"/>
                </a:lnTo>
                <a:lnTo>
                  <a:pt x="11" y="31"/>
                </a:lnTo>
                <a:lnTo>
                  <a:pt x="12" y="37"/>
                </a:lnTo>
                <a:lnTo>
                  <a:pt x="12" y="42"/>
                </a:lnTo>
                <a:lnTo>
                  <a:pt x="12" y="45"/>
                </a:lnTo>
                <a:lnTo>
                  <a:pt x="13" y="47"/>
                </a:lnTo>
                <a:lnTo>
                  <a:pt x="14" y="49"/>
                </a:lnTo>
                <a:lnTo>
                  <a:pt x="15" y="49"/>
                </a:lnTo>
                <a:lnTo>
                  <a:pt x="17" y="49"/>
                </a:lnTo>
                <a:lnTo>
                  <a:pt x="19" y="49"/>
                </a:lnTo>
                <a:lnTo>
                  <a:pt x="20" y="48"/>
                </a:lnTo>
                <a:lnTo>
                  <a:pt x="21" y="46"/>
                </a:lnTo>
                <a:lnTo>
                  <a:pt x="22" y="42"/>
                </a:lnTo>
                <a:lnTo>
                  <a:pt x="22" y="2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867" name="Freeform 27"/>
          <p:cNvSpPr>
            <a:spLocks/>
          </p:cNvSpPr>
          <p:nvPr/>
        </p:nvSpPr>
        <p:spPr bwMode="auto">
          <a:xfrm>
            <a:off x="2744788" y="3524250"/>
            <a:ext cx="31750" cy="30163"/>
          </a:xfrm>
          <a:custGeom>
            <a:avLst/>
            <a:gdLst/>
            <a:ahLst/>
            <a:cxnLst>
              <a:cxn ang="0">
                <a:pos x="6" y="0"/>
              </a:cxn>
              <a:cxn ang="0">
                <a:pos x="8" y="0"/>
              </a:cxn>
              <a:cxn ang="0">
                <a:pos x="10" y="2"/>
              </a:cxn>
              <a:cxn ang="0">
                <a:pos x="12" y="4"/>
              </a:cxn>
              <a:cxn ang="0">
                <a:pos x="12" y="6"/>
              </a:cxn>
              <a:cxn ang="0">
                <a:pos x="12" y="8"/>
              </a:cxn>
              <a:cxn ang="0">
                <a:pos x="10" y="10"/>
              </a:cxn>
              <a:cxn ang="0">
                <a:pos x="8" y="11"/>
              </a:cxn>
              <a:cxn ang="0">
                <a:pos x="6" y="12"/>
              </a:cxn>
              <a:cxn ang="0">
                <a:pos x="4" y="11"/>
              </a:cxn>
              <a:cxn ang="0">
                <a:pos x="2" y="10"/>
              </a:cxn>
              <a:cxn ang="0">
                <a:pos x="1" y="8"/>
              </a:cxn>
              <a:cxn ang="0">
                <a:pos x="0" y="6"/>
              </a:cxn>
              <a:cxn ang="0">
                <a:pos x="1" y="4"/>
              </a:cxn>
              <a:cxn ang="0">
                <a:pos x="2" y="2"/>
              </a:cxn>
              <a:cxn ang="0">
                <a:pos x="4" y="0"/>
              </a:cxn>
              <a:cxn ang="0">
                <a:pos x="6" y="0"/>
              </a:cxn>
            </a:cxnLst>
            <a:rect l="0" t="0" r="r" b="b"/>
            <a:pathLst>
              <a:path w="12" h="12">
                <a:moveTo>
                  <a:pt x="6" y="0"/>
                </a:moveTo>
                <a:lnTo>
                  <a:pt x="8" y="0"/>
                </a:lnTo>
                <a:lnTo>
                  <a:pt x="10" y="2"/>
                </a:lnTo>
                <a:lnTo>
                  <a:pt x="12" y="4"/>
                </a:lnTo>
                <a:lnTo>
                  <a:pt x="12" y="6"/>
                </a:lnTo>
                <a:lnTo>
                  <a:pt x="12" y="8"/>
                </a:lnTo>
                <a:lnTo>
                  <a:pt x="10" y="10"/>
                </a:lnTo>
                <a:lnTo>
                  <a:pt x="8" y="11"/>
                </a:lnTo>
                <a:lnTo>
                  <a:pt x="6" y="12"/>
                </a:lnTo>
                <a:lnTo>
                  <a:pt x="4" y="11"/>
                </a:lnTo>
                <a:lnTo>
                  <a:pt x="2" y="10"/>
                </a:lnTo>
                <a:lnTo>
                  <a:pt x="1" y="8"/>
                </a:lnTo>
                <a:lnTo>
                  <a:pt x="0" y="6"/>
                </a:lnTo>
                <a:lnTo>
                  <a:pt x="1" y="4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868" name="Freeform 28"/>
          <p:cNvSpPr>
            <a:spLocks noEditPoints="1"/>
          </p:cNvSpPr>
          <p:nvPr/>
        </p:nvSpPr>
        <p:spPr bwMode="auto">
          <a:xfrm>
            <a:off x="2790825" y="3421063"/>
            <a:ext cx="85725" cy="131762"/>
          </a:xfrm>
          <a:custGeom>
            <a:avLst/>
            <a:gdLst/>
            <a:ahLst/>
            <a:cxnLst>
              <a:cxn ang="0">
                <a:pos x="0" y="32"/>
              </a:cxn>
              <a:cxn ang="0">
                <a:pos x="23" y="0"/>
              </a:cxn>
              <a:cxn ang="0">
                <a:pos x="28" y="0"/>
              </a:cxn>
              <a:cxn ang="0">
                <a:pos x="28" y="32"/>
              </a:cxn>
              <a:cxn ang="0">
                <a:pos x="33" y="32"/>
              </a:cxn>
              <a:cxn ang="0">
                <a:pos x="33" y="40"/>
              </a:cxn>
              <a:cxn ang="0">
                <a:pos x="28" y="40"/>
              </a:cxn>
              <a:cxn ang="0">
                <a:pos x="28" y="51"/>
              </a:cxn>
              <a:cxn ang="0">
                <a:pos x="17" y="51"/>
              </a:cxn>
              <a:cxn ang="0">
                <a:pos x="17" y="40"/>
              </a:cxn>
              <a:cxn ang="0">
                <a:pos x="0" y="40"/>
              </a:cxn>
              <a:cxn ang="0">
                <a:pos x="0" y="32"/>
              </a:cxn>
              <a:cxn ang="0">
                <a:pos x="3" y="32"/>
              </a:cxn>
              <a:cxn ang="0">
                <a:pos x="17" y="32"/>
              </a:cxn>
              <a:cxn ang="0">
                <a:pos x="17" y="12"/>
              </a:cxn>
              <a:cxn ang="0">
                <a:pos x="3" y="32"/>
              </a:cxn>
            </a:cxnLst>
            <a:rect l="0" t="0" r="r" b="b"/>
            <a:pathLst>
              <a:path w="33" h="51">
                <a:moveTo>
                  <a:pt x="0" y="32"/>
                </a:moveTo>
                <a:lnTo>
                  <a:pt x="23" y="0"/>
                </a:lnTo>
                <a:lnTo>
                  <a:pt x="28" y="0"/>
                </a:lnTo>
                <a:lnTo>
                  <a:pt x="28" y="32"/>
                </a:lnTo>
                <a:lnTo>
                  <a:pt x="33" y="32"/>
                </a:lnTo>
                <a:lnTo>
                  <a:pt x="33" y="40"/>
                </a:lnTo>
                <a:lnTo>
                  <a:pt x="28" y="40"/>
                </a:lnTo>
                <a:lnTo>
                  <a:pt x="28" y="51"/>
                </a:lnTo>
                <a:lnTo>
                  <a:pt x="17" y="51"/>
                </a:lnTo>
                <a:lnTo>
                  <a:pt x="17" y="40"/>
                </a:lnTo>
                <a:lnTo>
                  <a:pt x="0" y="40"/>
                </a:lnTo>
                <a:lnTo>
                  <a:pt x="0" y="32"/>
                </a:lnTo>
                <a:close/>
                <a:moveTo>
                  <a:pt x="3" y="32"/>
                </a:moveTo>
                <a:lnTo>
                  <a:pt x="17" y="32"/>
                </a:lnTo>
                <a:lnTo>
                  <a:pt x="17" y="12"/>
                </a:lnTo>
                <a:lnTo>
                  <a:pt x="3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869" name="Rectangle 29"/>
          <p:cNvSpPr>
            <a:spLocks noChangeArrowheads="1"/>
          </p:cNvSpPr>
          <p:nvPr/>
        </p:nvSpPr>
        <p:spPr bwMode="auto">
          <a:xfrm>
            <a:off x="2581275" y="2919413"/>
            <a:ext cx="53975" cy="20637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870" name="Freeform 30"/>
          <p:cNvSpPr>
            <a:spLocks noEditPoints="1"/>
          </p:cNvSpPr>
          <p:nvPr/>
        </p:nvSpPr>
        <p:spPr bwMode="auto">
          <a:xfrm>
            <a:off x="2644775" y="2841625"/>
            <a:ext cx="85725" cy="134938"/>
          </a:xfrm>
          <a:custGeom>
            <a:avLst/>
            <a:gdLst/>
            <a:ahLst/>
            <a:cxnLst>
              <a:cxn ang="0">
                <a:pos x="33" y="26"/>
              </a:cxn>
              <a:cxn ang="0">
                <a:pos x="32" y="33"/>
              </a:cxn>
              <a:cxn ang="0">
                <a:pos x="31" y="40"/>
              </a:cxn>
              <a:cxn ang="0">
                <a:pos x="29" y="43"/>
              </a:cxn>
              <a:cxn ang="0">
                <a:pos x="27" y="46"/>
              </a:cxn>
              <a:cxn ang="0">
                <a:pos x="25" y="49"/>
              </a:cxn>
              <a:cxn ang="0">
                <a:pos x="22" y="50"/>
              </a:cxn>
              <a:cxn ang="0">
                <a:pos x="20" y="51"/>
              </a:cxn>
              <a:cxn ang="0">
                <a:pos x="17" y="52"/>
              </a:cxn>
              <a:cxn ang="0">
                <a:pos x="13" y="51"/>
              </a:cxn>
              <a:cxn ang="0">
                <a:pos x="10" y="50"/>
              </a:cxn>
              <a:cxn ang="0">
                <a:pos x="7" y="48"/>
              </a:cxn>
              <a:cxn ang="0">
                <a:pos x="5" y="45"/>
              </a:cxn>
              <a:cxn ang="0">
                <a:pos x="3" y="42"/>
              </a:cxn>
              <a:cxn ang="0">
                <a:pos x="2" y="38"/>
              </a:cxn>
              <a:cxn ang="0">
                <a:pos x="1" y="32"/>
              </a:cxn>
              <a:cxn ang="0">
                <a:pos x="0" y="26"/>
              </a:cxn>
              <a:cxn ang="0">
                <a:pos x="1" y="18"/>
              </a:cxn>
              <a:cxn ang="0">
                <a:pos x="3" y="11"/>
              </a:cxn>
              <a:cxn ang="0">
                <a:pos x="4" y="8"/>
              </a:cxn>
              <a:cxn ang="0">
                <a:pos x="6" y="5"/>
              </a:cxn>
              <a:cxn ang="0">
                <a:pos x="8" y="3"/>
              </a:cxn>
              <a:cxn ang="0">
                <a:pos x="12" y="0"/>
              </a:cxn>
              <a:cxn ang="0">
                <a:pos x="17" y="0"/>
              </a:cxn>
              <a:cxn ang="0">
                <a:pos x="21" y="0"/>
              </a:cxn>
              <a:cxn ang="0">
                <a:pos x="25" y="3"/>
              </a:cxn>
              <a:cxn ang="0">
                <a:pos x="27" y="5"/>
              </a:cxn>
              <a:cxn ang="0">
                <a:pos x="29" y="7"/>
              </a:cxn>
              <a:cxn ang="0">
                <a:pos x="30" y="11"/>
              </a:cxn>
              <a:cxn ang="0">
                <a:pos x="32" y="18"/>
              </a:cxn>
              <a:cxn ang="0">
                <a:pos x="33" y="26"/>
              </a:cxn>
              <a:cxn ang="0">
                <a:pos x="22" y="26"/>
              </a:cxn>
              <a:cxn ang="0">
                <a:pos x="22" y="20"/>
              </a:cxn>
              <a:cxn ang="0">
                <a:pos x="22" y="15"/>
              </a:cxn>
              <a:cxn ang="0">
                <a:pos x="22" y="12"/>
              </a:cxn>
              <a:cxn ang="0">
                <a:pos x="22" y="10"/>
              </a:cxn>
              <a:cxn ang="0">
                <a:pos x="21" y="7"/>
              </a:cxn>
              <a:cxn ang="0">
                <a:pos x="21" y="5"/>
              </a:cxn>
              <a:cxn ang="0">
                <a:pos x="20" y="3"/>
              </a:cxn>
              <a:cxn ang="0">
                <a:pos x="18" y="2"/>
              </a:cxn>
              <a:cxn ang="0">
                <a:pos x="17" y="2"/>
              </a:cxn>
              <a:cxn ang="0">
                <a:pos x="15" y="2"/>
              </a:cxn>
              <a:cxn ang="0">
                <a:pos x="14" y="3"/>
              </a:cxn>
              <a:cxn ang="0">
                <a:pos x="13" y="5"/>
              </a:cxn>
              <a:cxn ang="0">
                <a:pos x="12" y="7"/>
              </a:cxn>
              <a:cxn ang="0">
                <a:pos x="12" y="11"/>
              </a:cxn>
              <a:cxn ang="0">
                <a:pos x="12" y="19"/>
              </a:cxn>
              <a:cxn ang="0">
                <a:pos x="11" y="31"/>
              </a:cxn>
              <a:cxn ang="0">
                <a:pos x="12" y="37"/>
              </a:cxn>
              <a:cxn ang="0">
                <a:pos x="12" y="42"/>
              </a:cxn>
              <a:cxn ang="0">
                <a:pos x="12" y="45"/>
              </a:cxn>
              <a:cxn ang="0">
                <a:pos x="13" y="47"/>
              </a:cxn>
              <a:cxn ang="0">
                <a:pos x="14" y="49"/>
              </a:cxn>
              <a:cxn ang="0">
                <a:pos x="15" y="49"/>
              </a:cxn>
              <a:cxn ang="0">
                <a:pos x="17" y="49"/>
              </a:cxn>
              <a:cxn ang="0">
                <a:pos x="19" y="49"/>
              </a:cxn>
              <a:cxn ang="0">
                <a:pos x="20" y="48"/>
              </a:cxn>
              <a:cxn ang="0">
                <a:pos x="21" y="46"/>
              </a:cxn>
              <a:cxn ang="0">
                <a:pos x="22" y="42"/>
              </a:cxn>
              <a:cxn ang="0">
                <a:pos x="22" y="26"/>
              </a:cxn>
            </a:cxnLst>
            <a:rect l="0" t="0" r="r" b="b"/>
            <a:pathLst>
              <a:path w="33" h="52">
                <a:moveTo>
                  <a:pt x="33" y="26"/>
                </a:moveTo>
                <a:lnTo>
                  <a:pt x="32" y="33"/>
                </a:lnTo>
                <a:lnTo>
                  <a:pt x="31" y="40"/>
                </a:lnTo>
                <a:lnTo>
                  <a:pt x="29" y="43"/>
                </a:lnTo>
                <a:lnTo>
                  <a:pt x="27" y="46"/>
                </a:lnTo>
                <a:lnTo>
                  <a:pt x="25" y="49"/>
                </a:lnTo>
                <a:lnTo>
                  <a:pt x="22" y="50"/>
                </a:lnTo>
                <a:lnTo>
                  <a:pt x="20" y="51"/>
                </a:lnTo>
                <a:lnTo>
                  <a:pt x="17" y="52"/>
                </a:lnTo>
                <a:lnTo>
                  <a:pt x="13" y="51"/>
                </a:lnTo>
                <a:lnTo>
                  <a:pt x="10" y="50"/>
                </a:lnTo>
                <a:lnTo>
                  <a:pt x="7" y="48"/>
                </a:lnTo>
                <a:lnTo>
                  <a:pt x="5" y="45"/>
                </a:lnTo>
                <a:lnTo>
                  <a:pt x="3" y="42"/>
                </a:lnTo>
                <a:lnTo>
                  <a:pt x="2" y="38"/>
                </a:lnTo>
                <a:lnTo>
                  <a:pt x="1" y="32"/>
                </a:lnTo>
                <a:lnTo>
                  <a:pt x="0" y="26"/>
                </a:lnTo>
                <a:lnTo>
                  <a:pt x="1" y="18"/>
                </a:lnTo>
                <a:lnTo>
                  <a:pt x="3" y="11"/>
                </a:lnTo>
                <a:lnTo>
                  <a:pt x="4" y="8"/>
                </a:lnTo>
                <a:lnTo>
                  <a:pt x="6" y="5"/>
                </a:lnTo>
                <a:lnTo>
                  <a:pt x="8" y="3"/>
                </a:lnTo>
                <a:lnTo>
                  <a:pt x="12" y="0"/>
                </a:lnTo>
                <a:lnTo>
                  <a:pt x="17" y="0"/>
                </a:lnTo>
                <a:lnTo>
                  <a:pt x="21" y="0"/>
                </a:lnTo>
                <a:lnTo>
                  <a:pt x="25" y="3"/>
                </a:lnTo>
                <a:lnTo>
                  <a:pt x="27" y="5"/>
                </a:lnTo>
                <a:lnTo>
                  <a:pt x="29" y="7"/>
                </a:lnTo>
                <a:lnTo>
                  <a:pt x="30" y="11"/>
                </a:lnTo>
                <a:lnTo>
                  <a:pt x="32" y="18"/>
                </a:lnTo>
                <a:lnTo>
                  <a:pt x="33" y="26"/>
                </a:lnTo>
                <a:close/>
                <a:moveTo>
                  <a:pt x="22" y="26"/>
                </a:moveTo>
                <a:lnTo>
                  <a:pt x="22" y="20"/>
                </a:lnTo>
                <a:lnTo>
                  <a:pt x="22" y="15"/>
                </a:lnTo>
                <a:lnTo>
                  <a:pt x="22" y="12"/>
                </a:lnTo>
                <a:lnTo>
                  <a:pt x="22" y="10"/>
                </a:lnTo>
                <a:lnTo>
                  <a:pt x="21" y="7"/>
                </a:lnTo>
                <a:lnTo>
                  <a:pt x="21" y="5"/>
                </a:lnTo>
                <a:lnTo>
                  <a:pt x="20" y="3"/>
                </a:lnTo>
                <a:lnTo>
                  <a:pt x="18" y="2"/>
                </a:lnTo>
                <a:lnTo>
                  <a:pt x="17" y="2"/>
                </a:lnTo>
                <a:lnTo>
                  <a:pt x="15" y="2"/>
                </a:lnTo>
                <a:lnTo>
                  <a:pt x="14" y="3"/>
                </a:lnTo>
                <a:lnTo>
                  <a:pt x="13" y="5"/>
                </a:lnTo>
                <a:lnTo>
                  <a:pt x="12" y="7"/>
                </a:lnTo>
                <a:lnTo>
                  <a:pt x="12" y="11"/>
                </a:lnTo>
                <a:lnTo>
                  <a:pt x="12" y="19"/>
                </a:lnTo>
                <a:lnTo>
                  <a:pt x="11" y="31"/>
                </a:lnTo>
                <a:lnTo>
                  <a:pt x="12" y="37"/>
                </a:lnTo>
                <a:lnTo>
                  <a:pt x="12" y="42"/>
                </a:lnTo>
                <a:lnTo>
                  <a:pt x="12" y="45"/>
                </a:lnTo>
                <a:lnTo>
                  <a:pt x="13" y="47"/>
                </a:lnTo>
                <a:lnTo>
                  <a:pt x="14" y="49"/>
                </a:lnTo>
                <a:lnTo>
                  <a:pt x="15" y="49"/>
                </a:lnTo>
                <a:lnTo>
                  <a:pt x="17" y="49"/>
                </a:lnTo>
                <a:lnTo>
                  <a:pt x="19" y="49"/>
                </a:lnTo>
                <a:lnTo>
                  <a:pt x="20" y="48"/>
                </a:lnTo>
                <a:lnTo>
                  <a:pt x="21" y="46"/>
                </a:lnTo>
                <a:lnTo>
                  <a:pt x="22" y="42"/>
                </a:lnTo>
                <a:lnTo>
                  <a:pt x="22" y="2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871" name="Freeform 31"/>
          <p:cNvSpPr>
            <a:spLocks/>
          </p:cNvSpPr>
          <p:nvPr/>
        </p:nvSpPr>
        <p:spPr bwMode="auto">
          <a:xfrm>
            <a:off x="2744788" y="2944813"/>
            <a:ext cx="31750" cy="31750"/>
          </a:xfrm>
          <a:custGeom>
            <a:avLst/>
            <a:gdLst/>
            <a:ahLst/>
            <a:cxnLst>
              <a:cxn ang="0">
                <a:pos x="6" y="0"/>
              </a:cxn>
              <a:cxn ang="0">
                <a:pos x="8" y="0"/>
              </a:cxn>
              <a:cxn ang="0">
                <a:pos x="10" y="2"/>
              </a:cxn>
              <a:cxn ang="0">
                <a:pos x="12" y="4"/>
              </a:cxn>
              <a:cxn ang="0">
                <a:pos x="12" y="6"/>
              </a:cxn>
              <a:cxn ang="0">
                <a:pos x="12" y="8"/>
              </a:cxn>
              <a:cxn ang="0">
                <a:pos x="10" y="10"/>
              </a:cxn>
              <a:cxn ang="0">
                <a:pos x="8" y="11"/>
              </a:cxn>
              <a:cxn ang="0">
                <a:pos x="6" y="12"/>
              </a:cxn>
              <a:cxn ang="0">
                <a:pos x="4" y="11"/>
              </a:cxn>
              <a:cxn ang="0">
                <a:pos x="2" y="10"/>
              </a:cxn>
              <a:cxn ang="0">
                <a:pos x="1" y="8"/>
              </a:cxn>
              <a:cxn ang="0">
                <a:pos x="0" y="6"/>
              </a:cxn>
              <a:cxn ang="0">
                <a:pos x="1" y="4"/>
              </a:cxn>
              <a:cxn ang="0">
                <a:pos x="2" y="2"/>
              </a:cxn>
              <a:cxn ang="0">
                <a:pos x="4" y="0"/>
              </a:cxn>
              <a:cxn ang="0">
                <a:pos x="6" y="0"/>
              </a:cxn>
            </a:cxnLst>
            <a:rect l="0" t="0" r="r" b="b"/>
            <a:pathLst>
              <a:path w="12" h="12">
                <a:moveTo>
                  <a:pt x="6" y="0"/>
                </a:moveTo>
                <a:lnTo>
                  <a:pt x="8" y="0"/>
                </a:lnTo>
                <a:lnTo>
                  <a:pt x="10" y="2"/>
                </a:lnTo>
                <a:lnTo>
                  <a:pt x="12" y="4"/>
                </a:lnTo>
                <a:lnTo>
                  <a:pt x="12" y="6"/>
                </a:lnTo>
                <a:lnTo>
                  <a:pt x="12" y="8"/>
                </a:lnTo>
                <a:lnTo>
                  <a:pt x="10" y="10"/>
                </a:lnTo>
                <a:lnTo>
                  <a:pt x="8" y="11"/>
                </a:lnTo>
                <a:lnTo>
                  <a:pt x="6" y="12"/>
                </a:lnTo>
                <a:lnTo>
                  <a:pt x="4" y="11"/>
                </a:lnTo>
                <a:lnTo>
                  <a:pt x="2" y="10"/>
                </a:lnTo>
                <a:lnTo>
                  <a:pt x="1" y="8"/>
                </a:lnTo>
                <a:lnTo>
                  <a:pt x="0" y="6"/>
                </a:lnTo>
                <a:lnTo>
                  <a:pt x="1" y="4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872" name="Freeform 32"/>
          <p:cNvSpPr>
            <a:spLocks/>
          </p:cNvSpPr>
          <p:nvPr/>
        </p:nvSpPr>
        <p:spPr bwMode="auto">
          <a:xfrm>
            <a:off x="2789238" y="2841625"/>
            <a:ext cx="84137" cy="131763"/>
          </a:xfrm>
          <a:custGeom>
            <a:avLst/>
            <a:gdLst/>
            <a:ahLst/>
            <a:cxnLst>
              <a:cxn ang="0">
                <a:pos x="30" y="51"/>
              </a:cxn>
              <a:cxn ang="0">
                <a:pos x="0" y="51"/>
              </a:cxn>
              <a:cxn ang="0">
                <a:pos x="0" y="50"/>
              </a:cxn>
              <a:cxn ang="0">
                <a:pos x="8" y="41"/>
              </a:cxn>
              <a:cxn ang="0">
                <a:pos x="14" y="33"/>
              </a:cxn>
              <a:cxn ang="0">
                <a:pos x="18" y="28"/>
              </a:cxn>
              <a:cxn ang="0">
                <a:pos x="20" y="23"/>
              </a:cxn>
              <a:cxn ang="0">
                <a:pos x="20" y="17"/>
              </a:cxn>
              <a:cxn ang="0">
                <a:pos x="20" y="14"/>
              </a:cxn>
              <a:cxn ang="0">
                <a:pos x="18" y="11"/>
              </a:cxn>
              <a:cxn ang="0">
                <a:pos x="15" y="9"/>
              </a:cxn>
              <a:cxn ang="0">
                <a:pos x="12" y="8"/>
              </a:cxn>
              <a:cxn ang="0">
                <a:pos x="8" y="9"/>
              </a:cxn>
              <a:cxn ang="0">
                <a:pos x="5" y="11"/>
              </a:cxn>
              <a:cxn ang="0">
                <a:pos x="2" y="14"/>
              </a:cxn>
              <a:cxn ang="0">
                <a:pos x="1" y="14"/>
              </a:cxn>
              <a:cxn ang="0">
                <a:pos x="2" y="9"/>
              </a:cxn>
              <a:cxn ang="0">
                <a:pos x="4" y="6"/>
              </a:cxn>
              <a:cxn ang="0">
                <a:pos x="7" y="3"/>
              </a:cxn>
              <a:cxn ang="0">
                <a:pos x="10" y="1"/>
              </a:cxn>
              <a:cxn ang="0">
                <a:pos x="13" y="0"/>
              </a:cxn>
              <a:cxn ang="0">
                <a:pos x="17" y="0"/>
              </a:cxn>
              <a:cxn ang="0">
                <a:pos x="20" y="0"/>
              </a:cxn>
              <a:cxn ang="0">
                <a:pos x="24" y="1"/>
              </a:cxn>
              <a:cxn ang="0">
                <a:pos x="27" y="3"/>
              </a:cxn>
              <a:cxn ang="0">
                <a:pos x="29" y="6"/>
              </a:cxn>
              <a:cxn ang="0">
                <a:pos x="30" y="9"/>
              </a:cxn>
              <a:cxn ang="0">
                <a:pos x="31" y="12"/>
              </a:cxn>
              <a:cxn ang="0">
                <a:pos x="30" y="17"/>
              </a:cxn>
              <a:cxn ang="0">
                <a:pos x="28" y="22"/>
              </a:cxn>
              <a:cxn ang="0">
                <a:pos x="22" y="30"/>
              </a:cxn>
              <a:cxn ang="0">
                <a:pos x="12" y="41"/>
              </a:cxn>
              <a:cxn ang="0">
                <a:pos x="23" y="41"/>
              </a:cxn>
              <a:cxn ang="0">
                <a:pos x="26" y="41"/>
              </a:cxn>
              <a:cxn ang="0">
                <a:pos x="28" y="41"/>
              </a:cxn>
              <a:cxn ang="0">
                <a:pos x="29" y="41"/>
              </a:cxn>
              <a:cxn ang="0">
                <a:pos x="30" y="40"/>
              </a:cxn>
              <a:cxn ang="0">
                <a:pos x="31" y="39"/>
              </a:cxn>
              <a:cxn ang="0">
                <a:pos x="32" y="37"/>
              </a:cxn>
              <a:cxn ang="0">
                <a:pos x="33" y="37"/>
              </a:cxn>
              <a:cxn ang="0">
                <a:pos x="30" y="51"/>
              </a:cxn>
            </a:cxnLst>
            <a:rect l="0" t="0" r="r" b="b"/>
            <a:pathLst>
              <a:path w="33" h="51">
                <a:moveTo>
                  <a:pt x="30" y="51"/>
                </a:moveTo>
                <a:lnTo>
                  <a:pt x="0" y="51"/>
                </a:lnTo>
                <a:lnTo>
                  <a:pt x="0" y="50"/>
                </a:lnTo>
                <a:lnTo>
                  <a:pt x="8" y="41"/>
                </a:lnTo>
                <a:lnTo>
                  <a:pt x="14" y="33"/>
                </a:lnTo>
                <a:lnTo>
                  <a:pt x="18" y="28"/>
                </a:lnTo>
                <a:lnTo>
                  <a:pt x="20" y="23"/>
                </a:lnTo>
                <a:lnTo>
                  <a:pt x="20" y="17"/>
                </a:lnTo>
                <a:lnTo>
                  <a:pt x="20" y="14"/>
                </a:lnTo>
                <a:lnTo>
                  <a:pt x="18" y="11"/>
                </a:lnTo>
                <a:lnTo>
                  <a:pt x="15" y="9"/>
                </a:lnTo>
                <a:lnTo>
                  <a:pt x="12" y="8"/>
                </a:lnTo>
                <a:lnTo>
                  <a:pt x="8" y="9"/>
                </a:lnTo>
                <a:lnTo>
                  <a:pt x="5" y="11"/>
                </a:lnTo>
                <a:lnTo>
                  <a:pt x="2" y="14"/>
                </a:lnTo>
                <a:lnTo>
                  <a:pt x="1" y="14"/>
                </a:lnTo>
                <a:lnTo>
                  <a:pt x="2" y="9"/>
                </a:lnTo>
                <a:lnTo>
                  <a:pt x="4" y="6"/>
                </a:lnTo>
                <a:lnTo>
                  <a:pt x="7" y="3"/>
                </a:lnTo>
                <a:lnTo>
                  <a:pt x="10" y="1"/>
                </a:lnTo>
                <a:lnTo>
                  <a:pt x="13" y="0"/>
                </a:lnTo>
                <a:lnTo>
                  <a:pt x="17" y="0"/>
                </a:lnTo>
                <a:lnTo>
                  <a:pt x="20" y="0"/>
                </a:lnTo>
                <a:lnTo>
                  <a:pt x="24" y="1"/>
                </a:lnTo>
                <a:lnTo>
                  <a:pt x="27" y="3"/>
                </a:lnTo>
                <a:lnTo>
                  <a:pt x="29" y="6"/>
                </a:lnTo>
                <a:lnTo>
                  <a:pt x="30" y="9"/>
                </a:lnTo>
                <a:lnTo>
                  <a:pt x="31" y="12"/>
                </a:lnTo>
                <a:lnTo>
                  <a:pt x="30" y="17"/>
                </a:lnTo>
                <a:lnTo>
                  <a:pt x="28" y="22"/>
                </a:lnTo>
                <a:lnTo>
                  <a:pt x="22" y="30"/>
                </a:lnTo>
                <a:lnTo>
                  <a:pt x="12" y="41"/>
                </a:lnTo>
                <a:lnTo>
                  <a:pt x="23" y="41"/>
                </a:lnTo>
                <a:lnTo>
                  <a:pt x="26" y="41"/>
                </a:lnTo>
                <a:lnTo>
                  <a:pt x="28" y="41"/>
                </a:lnTo>
                <a:lnTo>
                  <a:pt x="29" y="41"/>
                </a:lnTo>
                <a:lnTo>
                  <a:pt x="30" y="40"/>
                </a:lnTo>
                <a:lnTo>
                  <a:pt x="31" y="39"/>
                </a:lnTo>
                <a:lnTo>
                  <a:pt x="32" y="37"/>
                </a:lnTo>
                <a:lnTo>
                  <a:pt x="33" y="37"/>
                </a:lnTo>
                <a:lnTo>
                  <a:pt x="30" y="5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873" name="Freeform 33"/>
          <p:cNvSpPr>
            <a:spLocks noEditPoints="1"/>
          </p:cNvSpPr>
          <p:nvPr/>
        </p:nvSpPr>
        <p:spPr bwMode="auto">
          <a:xfrm>
            <a:off x="2790825" y="2263775"/>
            <a:ext cx="85725" cy="133350"/>
          </a:xfrm>
          <a:custGeom>
            <a:avLst/>
            <a:gdLst/>
            <a:ahLst/>
            <a:cxnLst>
              <a:cxn ang="0">
                <a:pos x="33" y="26"/>
              </a:cxn>
              <a:cxn ang="0">
                <a:pos x="32" y="33"/>
              </a:cxn>
              <a:cxn ang="0">
                <a:pos x="31" y="40"/>
              </a:cxn>
              <a:cxn ang="0">
                <a:pos x="29" y="43"/>
              </a:cxn>
              <a:cxn ang="0">
                <a:pos x="27" y="46"/>
              </a:cxn>
              <a:cxn ang="0">
                <a:pos x="25" y="49"/>
              </a:cxn>
              <a:cxn ang="0">
                <a:pos x="22" y="50"/>
              </a:cxn>
              <a:cxn ang="0">
                <a:pos x="20" y="51"/>
              </a:cxn>
              <a:cxn ang="0">
                <a:pos x="17" y="52"/>
              </a:cxn>
              <a:cxn ang="0">
                <a:pos x="13" y="51"/>
              </a:cxn>
              <a:cxn ang="0">
                <a:pos x="10" y="50"/>
              </a:cxn>
              <a:cxn ang="0">
                <a:pos x="7" y="48"/>
              </a:cxn>
              <a:cxn ang="0">
                <a:pos x="5" y="45"/>
              </a:cxn>
              <a:cxn ang="0">
                <a:pos x="3" y="42"/>
              </a:cxn>
              <a:cxn ang="0">
                <a:pos x="2" y="38"/>
              </a:cxn>
              <a:cxn ang="0">
                <a:pos x="1" y="32"/>
              </a:cxn>
              <a:cxn ang="0">
                <a:pos x="0" y="26"/>
              </a:cxn>
              <a:cxn ang="0">
                <a:pos x="1" y="18"/>
              </a:cxn>
              <a:cxn ang="0">
                <a:pos x="3" y="11"/>
              </a:cxn>
              <a:cxn ang="0">
                <a:pos x="4" y="8"/>
              </a:cxn>
              <a:cxn ang="0">
                <a:pos x="6" y="5"/>
              </a:cxn>
              <a:cxn ang="0">
                <a:pos x="8" y="3"/>
              </a:cxn>
              <a:cxn ang="0">
                <a:pos x="12" y="0"/>
              </a:cxn>
              <a:cxn ang="0">
                <a:pos x="17" y="0"/>
              </a:cxn>
              <a:cxn ang="0">
                <a:pos x="21" y="0"/>
              </a:cxn>
              <a:cxn ang="0">
                <a:pos x="25" y="3"/>
              </a:cxn>
              <a:cxn ang="0">
                <a:pos x="27" y="5"/>
              </a:cxn>
              <a:cxn ang="0">
                <a:pos x="29" y="7"/>
              </a:cxn>
              <a:cxn ang="0">
                <a:pos x="30" y="11"/>
              </a:cxn>
              <a:cxn ang="0">
                <a:pos x="32" y="18"/>
              </a:cxn>
              <a:cxn ang="0">
                <a:pos x="33" y="26"/>
              </a:cxn>
              <a:cxn ang="0">
                <a:pos x="22" y="26"/>
              </a:cxn>
              <a:cxn ang="0">
                <a:pos x="22" y="20"/>
              </a:cxn>
              <a:cxn ang="0">
                <a:pos x="22" y="15"/>
              </a:cxn>
              <a:cxn ang="0">
                <a:pos x="22" y="12"/>
              </a:cxn>
              <a:cxn ang="0">
                <a:pos x="22" y="10"/>
              </a:cxn>
              <a:cxn ang="0">
                <a:pos x="21" y="7"/>
              </a:cxn>
              <a:cxn ang="0">
                <a:pos x="21" y="5"/>
              </a:cxn>
              <a:cxn ang="0">
                <a:pos x="20" y="3"/>
              </a:cxn>
              <a:cxn ang="0">
                <a:pos x="18" y="2"/>
              </a:cxn>
              <a:cxn ang="0">
                <a:pos x="17" y="2"/>
              </a:cxn>
              <a:cxn ang="0">
                <a:pos x="15" y="2"/>
              </a:cxn>
              <a:cxn ang="0">
                <a:pos x="14" y="3"/>
              </a:cxn>
              <a:cxn ang="0">
                <a:pos x="13" y="5"/>
              </a:cxn>
              <a:cxn ang="0">
                <a:pos x="12" y="7"/>
              </a:cxn>
              <a:cxn ang="0">
                <a:pos x="12" y="11"/>
              </a:cxn>
              <a:cxn ang="0">
                <a:pos x="12" y="19"/>
              </a:cxn>
              <a:cxn ang="0">
                <a:pos x="11" y="31"/>
              </a:cxn>
              <a:cxn ang="0">
                <a:pos x="12" y="37"/>
              </a:cxn>
              <a:cxn ang="0">
                <a:pos x="12" y="42"/>
              </a:cxn>
              <a:cxn ang="0">
                <a:pos x="12" y="45"/>
              </a:cxn>
              <a:cxn ang="0">
                <a:pos x="13" y="47"/>
              </a:cxn>
              <a:cxn ang="0">
                <a:pos x="14" y="49"/>
              </a:cxn>
              <a:cxn ang="0">
                <a:pos x="15" y="49"/>
              </a:cxn>
              <a:cxn ang="0">
                <a:pos x="17" y="49"/>
              </a:cxn>
              <a:cxn ang="0">
                <a:pos x="19" y="49"/>
              </a:cxn>
              <a:cxn ang="0">
                <a:pos x="20" y="48"/>
              </a:cxn>
              <a:cxn ang="0">
                <a:pos x="21" y="46"/>
              </a:cxn>
              <a:cxn ang="0">
                <a:pos x="22" y="42"/>
              </a:cxn>
              <a:cxn ang="0">
                <a:pos x="22" y="26"/>
              </a:cxn>
            </a:cxnLst>
            <a:rect l="0" t="0" r="r" b="b"/>
            <a:pathLst>
              <a:path w="33" h="52">
                <a:moveTo>
                  <a:pt x="33" y="26"/>
                </a:moveTo>
                <a:lnTo>
                  <a:pt x="32" y="33"/>
                </a:lnTo>
                <a:lnTo>
                  <a:pt x="31" y="40"/>
                </a:lnTo>
                <a:lnTo>
                  <a:pt x="29" y="43"/>
                </a:lnTo>
                <a:lnTo>
                  <a:pt x="27" y="46"/>
                </a:lnTo>
                <a:lnTo>
                  <a:pt x="25" y="49"/>
                </a:lnTo>
                <a:lnTo>
                  <a:pt x="22" y="50"/>
                </a:lnTo>
                <a:lnTo>
                  <a:pt x="20" y="51"/>
                </a:lnTo>
                <a:lnTo>
                  <a:pt x="17" y="52"/>
                </a:lnTo>
                <a:lnTo>
                  <a:pt x="13" y="51"/>
                </a:lnTo>
                <a:lnTo>
                  <a:pt x="10" y="50"/>
                </a:lnTo>
                <a:lnTo>
                  <a:pt x="7" y="48"/>
                </a:lnTo>
                <a:lnTo>
                  <a:pt x="5" y="45"/>
                </a:lnTo>
                <a:lnTo>
                  <a:pt x="3" y="42"/>
                </a:lnTo>
                <a:lnTo>
                  <a:pt x="2" y="38"/>
                </a:lnTo>
                <a:lnTo>
                  <a:pt x="1" y="32"/>
                </a:lnTo>
                <a:lnTo>
                  <a:pt x="0" y="26"/>
                </a:lnTo>
                <a:lnTo>
                  <a:pt x="1" y="18"/>
                </a:lnTo>
                <a:lnTo>
                  <a:pt x="3" y="11"/>
                </a:lnTo>
                <a:lnTo>
                  <a:pt x="4" y="8"/>
                </a:lnTo>
                <a:lnTo>
                  <a:pt x="6" y="5"/>
                </a:lnTo>
                <a:lnTo>
                  <a:pt x="8" y="3"/>
                </a:lnTo>
                <a:lnTo>
                  <a:pt x="12" y="0"/>
                </a:lnTo>
                <a:lnTo>
                  <a:pt x="17" y="0"/>
                </a:lnTo>
                <a:lnTo>
                  <a:pt x="21" y="0"/>
                </a:lnTo>
                <a:lnTo>
                  <a:pt x="25" y="3"/>
                </a:lnTo>
                <a:lnTo>
                  <a:pt x="27" y="5"/>
                </a:lnTo>
                <a:lnTo>
                  <a:pt x="29" y="7"/>
                </a:lnTo>
                <a:lnTo>
                  <a:pt x="30" y="11"/>
                </a:lnTo>
                <a:lnTo>
                  <a:pt x="32" y="18"/>
                </a:lnTo>
                <a:lnTo>
                  <a:pt x="33" y="26"/>
                </a:lnTo>
                <a:close/>
                <a:moveTo>
                  <a:pt x="22" y="26"/>
                </a:moveTo>
                <a:lnTo>
                  <a:pt x="22" y="20"/>
                </a:lnTo>
                <a:lnTo>
                  <a:pt x="22" y="15"/>
                </a:lnTo>
                <a:lnTo>
                  <a:pt x="22" y="12"/>
                </a:lnTo>
                <a:lnTo>
                  <a:pt x="22" y="10"/>
                </a:lnTo>
                <a:lnTo>
                  <a:pt x="21" y="7"/>
                </a:lnTo>
                <a:lnTo>
                  <a:pt x="21" y="5"/>
                </a:lnTo>
                <a:lnTo>
                  <a:pt x="20" y="3"/>
                </a:lnTo>
                <a:lnTo>
                  <a:pt x="18" y="2"/>
                </a:lnTo>
                <a:lnTo>
                  <a:pt x="17" y="2"/>
                </a:lnTo>
                <a:lnTo>
                  <a:pt x="15" y="2"/>
                </a:lnTo>
                <a:lnTo>
                  <a:pt x="14" y="3"/>
                </a:lnTo>
                <a:lnTo>
                  <a:pt x="13" y="5"/>
                </a:lnTo>
                <a:lnTo>
                  <a:pt x="12" y="7"/>
                </a:lnTo>
                <a:lnTo>
                  <a:pt x="12" y="11"/>
                </a:lnTo>
                <a:lnTo>
                  <a:pt x="12" y="19"/>
                </a:lnTo>
                <a:lnTo>
                  <a:pt x="11" y="31"/>
                </a:lnTo>
                <a:lnTo>
                  <a:pt x="12" y="37"/>
                </a:lnTo>
                <a:lnTo>
                  <a:pt x="12" y="42"/>
                </a:lnTo>
                <a:lnTo>
                  <a:pt x="12" y="45"/>
                </a:lnTo>
                <a:lnTo>
                  <a:pt x="13" y="47"/>
                </a:lnTo>
                <a:lnTo>
                  <a:pt x="14" y="49"/>
                </a:lnTo>
                <a:lnTo>
                  <a:pt x="15" y="49"/>
                </a:lnTo>
                <a:lnTo>
                  <a:pt x="17" y="49"/>
                </a:lnTo>
                <a:lnTo>
                  <a:pt x="19" y="49"/>
                </a:lnTo>
                <a:lnTo>
                  <a:pt x="20" y="48"/>
                </a:lnTo>
                <a:lnTo>
                  <a:pt x="21" y="46"/>
                </a:lnTo>
                <a:lnTo>
                  <a:pt x="22" y="42"/>
                </a:lnTo>
                <a:lnTo>
                  <a:pt x="22" y="2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874" name="Line 34"/>
          <p:cNvSpPr>
            <a:spLocks noChangeShapeType="1"/>
          </p:cNvSpPr>
          <p:nvPr/>
        </p:nvSpPr>
        <p:spPr bwMode="auto">
          <a:xfrm>
            <a:off x="3041650" y="3776663"/>
            <a:ext cx="1857375" cy="1587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875" name="Line 35"/>
          <p:cNvSpPr>
            <a:spLocks noChangeShapeType="1"/>
          </p:cNvSpPr>
          <p:nvPr/>
        </p:nvSpPr>
        <p:spPr bwMode="auto">
          <a:xfrm>
            <a:off x="3041650" y="3695700"/>
            <a:ext cx="1588" cy="80963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876" name="Line 36"/>
          <p:cNvSpPr>
            <a:spLocks noChangeShapeType="1"/>
          </p:cNvSpPr>
          <p:nvPr/>
        </p:nvSpPr>
        <p:spPr bwMode="auto">
          <a:xfrm>
            <a:off x="3133725" y="3736975"/>
            <a:ext cx="3175" cy="396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877" name="Line 37"/>
          <p:cNvSpPr>
            <a:spLocks noChangeShapeType="1"/>
          </p:cNvSpPr>
          <p:nvPr/>
        </p:nvSpPr>
        <p:spPr bwMode="auto">
          <a:xfrm>
            <a:off x="3228975" y="3736975"/>
            <a:ext cx="3175" cy="396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878" name="Line 38"/>
          <p:cNvSpPr>
            <a:spLocks noChangeShapeType="1"/>
          </p:cNvSpPr>
          <p:nvPr/>
        </p:nvSpPr>
        <p:spPr bwMode="auto">
          <a:xfrm>
            <a:off x="3321050" y="3736975"/>
            <a:ext cx="3175" cy="396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879" name="Line 39"/>
          <p:cNvSpPr>
            <a:spLocks noChangeShapeType="1"/>
          </p:cNvSpPr>
          <p:nvPr/>
        </p:nvSpPr>
        <p:spPr bwMode="auto">
          <a:xfrm>
            <a:off x="3414713" y="3736975"/>
            <a:ext cx="1587" cy="396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880" name="Line 40"/>
          <p:cNvSpPr>
            <a:spLocks noChangeShapeType="1"/>
          </p:cNvSpPr>
          <p:nvPr/>
        </p:nvSpPr>
        <p:spPr bwMode="auto">
          <a:xfrm>
            <a:off x="3506788" y="3695700"/>
            <a:ext cx="3175" cy="80963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881" name="Line 41"/>
          <p:cNvSpPr>
            <a:spLocks noChangeShapeType="1"/>
          </p:cNvSpPr>
          <p:nvPr/>
        </p:nvSpPr>
        <p:spPr bwMode="auto">
          <a:xfrm>
            <a:off x="3598863" y="3736975"/>
            <a:ext cx="3175" cy="396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882" name="Line 42"/>
          <p:cNvSpPr>
            <a:spLocks noChangeShapeType="1"/>
          </p:cNvSpPr>
          <p:nvPr/>
        </p:nvSpPr>
        <p:spPr bwMode="auto">
          <a:xfrm>
            <a:off x="3692525" y="3736975"/>
            <a:ext cx="1588" cy="396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883" name="Line 43"/>
          <p:cNvSpPr>
            <a:spLocks noChangeShapeType="1"/>
          </p:cNvSpPr>
          <p:nvPr/>
        </p:nvSpPr>
        <p:spPr bwMode="auto">
          <a:xfrm>
            <a:off x="3784600" y="3736975"/>
            <a:ext cx="3175" cy="396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884" name="Line 44"/>
          <p:cNvSpPr>
            <a:spLocks noChangeShapeType="1"/>
          </p:cNvSpPr>
          <p:nvPr/>
        </p:nvSpPr>
        <p:spPr bwMode="auto">
          <a:xfrm>
            <a:off x="3876675" y="3736975"/>
            <a:ext cx="3175" cy="396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885" name="Line 45"/>
          <p:cNvSpPr>
            <a:spLocks noChangeShapeType="1"/>
          </p:cNvSpPr>
          <p:nvPr/>
        </p:nvSpPr>
        <p:spPr bwMode="auto">
          <a:xfrm>
            <a:off x="3970338" y="3695700"/>
            <a:ext cx="1587" cy="80963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886" name="Line 46"/>
          <p:cNvSpPr>
            <a:spLocks noChangeShapeType="1"/>
          </p:cNvSpPr>
          <p:nvPr/>
        </p:nvSpPr>
        <p:spPr bwMode="auto">
          <a:xfrm>
            <a:off x="4062413" y="3736975"/>
            <a:ext cx="3175" cy="396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887" name="Line 47"/>
          <p:cNvSpPr>
            <a:spLocks noChangeShapeType="1"/>
          </p:cNvSpPr>
          <p:nvPr/>
        </p:nvSpPr>
        <p:spPr bwMode="auto">
          <a:xfrm>
            <a:off x="4154488" y="3736975"/>
            <a:ext cx="3175" cy="396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888" name="Line 48"/>
          <p:cNvSpPr>
            <a:spLocks noChangeShapeType="1"/>
          </p:cNvSpPr>
          <p:nvPr/>
        </p:nvSpPr>
        <p:spPr bwMode="auto">
          <a:xfrm>
            <a:off x="4248150" y="3736975"/>
            <a:ext cx="1588" cy="396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889" name="Line 49"/>
          <p:cNvSpPr>
            <a:spLocks noChangeShapeType="1"/>
          </p:cNvSpPr>
          <p:nvPr/>
        </p:nvSpPr>
        <p:spPr bwMode="auto">
          <a:xfrm>
            <a:off x="4343400" y="3736975"/>
            <a:ext cx="1588" cy="396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890" name="Line 50"/>
          <p:cNvSpPr>
            <a:spLocks noChangeShapeType="1"/>
          </p:cNvSpPr>
          <p:nvPr/>
        </p:nvSpPr>
        <p:spPr bwMode="auto">
          <a:xfrm>
            <a:off x="4435475" y="3695700"/>
            <a:ext cx="1588" cy="80963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891" name="Line 51"/>
          <p:cNvSpPr>
            <a:spLocks noChangeShapeType="1"/>
          </p:cNvSpPr>
          <p:nvPr/>
        </p:nvSpPr>
        <p:spPr bwMode="auto">
          <a:xfrm>
            <a:off x="4527550" y="3736975"/>
            <a:ext cx="3175" cy="396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892" name="Line 52"/>
          <p:cNvSpPr>
            <a:spLocks noChangeShapeType="1"/>
          </p:cNvSpPr>
          <p:nvPr/>
        </p:nvSpPr>
        <p:spPr bwMode="auto">
          <a:xfrm>
            <a:off x="4621213" y="3736975"/>
            <a:ext cx="1587" cy="396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893" name="Line 53"/>
          <p:cNvSpPr>
            <a:spLocks noChangeShapeType="1"/>
          </p:cNvSpPr>
          <p:nvPr/>
        </p:nvSpPr>
        <p:spPr bwMode="auto">
          <a:xfrm>
            <a:off x="4713288" y="3736975"/>
            <a:ext cx="1587" cy="396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894" name="Line 54"/>
          <p:cNvSpPr>
            <a:spLocks noChangeShapeType="1"/>
          </p:cNvSpPr>
          <p:nvPr/>
        </p:nvSpPr>
        <p:spPr bwMode="auto">
          <a:xfrm>
            <a:off x="4805363" y="3736975"/>
            <a:ext cx="3175" cy="396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895" name="Line 55"/>
          <p:cNvSpPr>
            <a:spLocks noChangeShapeType="1"/>
          </p:cNvSpPr>
          <p:nvPr/>
        </p:nvSpPr>
        <p:spPr bwMode="auto">
          <a:xfrm>
            <a:off x="4899025" y="3695700"/>
            <a:ext cx="1588" cy="80963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896" name="Freeform 56"/>
          <p:cNvSpPr>
            <a:spLocks noEditPoints="1"/>
          </p:cNvSpPr>
          <p:nvPr/>
        </p:nvSpPr>
        <p:spPr bwMode="auto">
          <a:xfrm>
            <a:off x="2997200" y="3856038"/>
            <a:ext cx="85725" cy="133350"/>
          </a:xfrm>
          <a:custGeom>
            <a:avLst/>
            <a:gdLst/>
            <a:ahLst/>
            <a:cxnLst>
              <a:cxn ang="0">
                <a:pos x="33" y="26"/>
              </a:cxn>
              <a:cxn ang="0">
                <a:pos x="32" y="33"/>
              </a:cxn>
              <a:cxn ang="0">
                <a:pos x="31" y="40"/>
              </a:cxn>
              <a:cxn ang="0">
                <a:pos x="29" y="43"/>
              </a:cxn>
              <a:cxn ang="0">
                <a:pos x="27" y="46"/>
              </a:cxn>
              <a:cxn ang="0">
                <a:pos x="25" y="49"/>
              </a:cxn>
              <a:cxn ang="0">
                <a:pos x="22" y="50"/>
              </a:cxn>
              <a:cxn ang="0">
                <a:pos x="20" y="51"/>
              </a:cxn>
              <a:cxn ang="0">
                <a:pos x="17" y="52"/>
              </a:cxn>
              <a:cxn ang="0">
                <a:pos x="13" y="51"/>
              </a:cxn>
              <a:cxn ang="0">
                <a:pos x="10" y="50"/>
              </a:cxn>
              <a:cxn ang="0">
                <a:pos x="7" y="48"/>
              </a:cxn>
              <a:cxn ang="0">
                <a:pos x="5" y="45"/>
              </a:cxn>
              <a:cxn ang="0">
                <a:pos x="3" y="42"/>
              </a:cxn>
              <a:cxn ang="0">
                <a:pos x="2" y="38"/>
              </a:cxn>
              <a:cxn ang="0">
                <a:pos x="1" y="32"/>
              </a:cxn>
              <a:cxn ang="0">
                <a:pos x="0" y="26"/>
              </a:cxn>
              <a:cxn ang="0">
                <a:pos x="1" y="18"/>
              </a:cxn>
              <a:cxn ang="0">
                <a:pos x="3" y="11"/>
              </a:cxn>
              <a:cxn ang="0">
                <a:pos x="4" y="8"/>
              </a:cxn>
              <a:cxn ang="0">
                <a:pos x="6" y="5"/>
              </a:cxn>
              <a:cxn ang="0">
                <a:pos x="8" y="3"/>
              </a:cxn>
              <a:cxn ang="0">
                <a:pos x="12" y="0"/>
              </a:cxn>
              <a:cxn ang="0">
                <a:pos x="17" y="0"/>
              </a:cxn>
              <a:cxn ang="0">
                <a:pos x="21" y="0"/>
              </a:cxn>
              <a:cxn ang="0">
                <a:pos x="25" y="3"/>
              </a:cxn>
              <a:cxn ang="0">
                <a:pos x="27" y="5"/>
              </a:cxn>
              <a:cxn ang="0">
                <a:pos x="29" y="7"/>
              </a:cxn>
              <a:cxn ang="0">
                <a:pos x="30" y="11"/>
              </a:cxn>
              <a:cxn ang="0">
                <a:pos x="32" y="18"/>
              </a:cxn>
              <a:cxn ang="0">
                <a:pos x="33" y="26"/>
              </a:cxn>
              <a:cxn ang="0">
                <a:pos x="22" y="26"/>
              </a:cxn>
              <a:cxn ang="0">
                <a:pos x="22" y="20"/>
              </a:cxn>
              <a:cxn ang="0">
                <a:pos x="22" y="15"/>
              </a:cxn>
              <a:cxn ang="0">
                <a:pos x="22" y="12"/>
              </a:cxn>
              <a:cxn ang="0">
                <a:pos x="22" y="10"/>
              </a:cxn>
              <a:cxn ang="0">
                <a:pos x="21" y="7"/>
              </a:cxn>
              <a:cxn ang="0">
                <a:pos x="21" y="5"/>
              </a:cxn>
              <a:cxn ang="0">
                <a:pos x="20" y="3"/>
              </a:cxn>
              <a:cxn ang="0">
                <a:pos x="18" y="2"/>
              </a:cxn>
              <a:cxn ang="0">
                <a:pos x="17" y="2"/>
              </a:cxn>
              <a:cxn ang="0">
                <a:pos x="15" y="2"/>
              </a:cxn>
              <a:cxn ang="0">
                <a:pos x="14" y="3"/>
              </a:cxn>
              <a:cxn ang="0">
                <a:pos x="13" y="5"/>
              </a:cxn>
              <a:cxn ang="0">
                <a:pos x="12" y="7"/>
              </a:cxn>
              <a:cxn ang="0">
                <a:pos x="12" y="11"/>
              </a:cxn>
              <a:cxn ang="0">
                <a:pos x="12" y="19"/>
              </a:cxn>
              <a:cxn ang="0">
                <a:pos x="11" y="31"/>
              </a:cxn>
              <a:cxn ang="0">
                <a:pos x="12" y="37"/>
              </a:cxn>
              <a:cxn ang="0">
                <a:pos x="12" y="42"/>
              </a:cxn>
              <a:cxn ang="0">
                <a:pos x="12" y="45"/>
              </a:cxn>
              <a:cxn ang="0">
                <a:pos x="13" y="47"/>
              </a:cxn>
              <a:cxn ang="0">
                <a:pos x="14" y="49"/>
              </a:cxn>
              <a:cxn ang="0">
                <a:pos x="15" y="49"/>
              </a:cxn>
              <a:cxn ang="0">
                <a:pos x="17" y="49"/>
              </a:cxn>
              <a:cxn ang="0">
                <a:pos x="19" y="49"/>
              </a:cxn>
              <a:cxn ang="0">
                <a:pos x="20" y="48"/>
              </a:cxn>
              <a:cxn ang="0">
                <a:pos x="21" y="46"/>
              </a:cxn>
              <a:cxn ang="0">
                <a:pos x="22" y="42"/>
              </a:cxn>
              <a:cxn ang="0">
                <a:pos x="22" y="26"/>
              </a:cxn>
            </a:cxnLst>
            <a:rect l="0" t="0" r="r" b="b"/>
            <a:pathLst>
              <a:path w="33" h="52">
                <a:moveTo>
                  <a:pt x="33" y="26"/>
                </a:moveTo>
                <a:lnTo>
                  <a:pt x="32" y="33"/>
                </a:lnTo>
                <a:lnTo>
                  <a:pt x="31" y="40"/>
                </a:lnTo>
                <a:lnTo>
                  <a:pt x="29" y="43"/>
                </a:lnTo>
                <a:lnTo>
                  <a:pt x="27" y="46"/>
                </a:lnTo>
                <a:lnTo>
                  <a:pt x="25" y="49"/>
                </a:lnTo>
                <a:lnTo>
                  <a:pt x="22" y="50"/>
                </a:lnTo>
                <a:lnTo>
                  <a:pt x="20" y="51"/>
                </a:lnTo>
                <a:lnTo>
                  <a:pt x="17" y="52"/>
                </a:lnTo>
                <a:lnTo>
                  <a:pt x="13" y="51"/>
                </a:lnTo>
                <a:lnTo>
                  <a:pt x="10" y="50"/>
                </a:lnTo>
                <a:lnTo>
                  <a:pt x="7" y="48"/>
                </a:lnTo>
                <a:lnTo>
                  <a:pt x="5" y="45"/>
                </a:lnTo>
                <a:lnTo>
                  <a:pt x="3" y="42"/>
                </a:lnTo>
                <a:lnTo>
                  <a:pt x="2" y="38"/>
                </a:lnTo>
                <a:lnTo>
                  <a:pt x="1" y="32"/>
                </a:lnTo>
                <a:lnTo>
                  <a:pt x="0" y="26"/>
                </a:lnTo>
                <a:lnTo>
                  <a:pt x="1" y="18"/>
                </a:lnTo>
                <a:lnTo>
                  <a:pt x="3" y="11"/>
                </a:lnTo>
                <a:lnTo>
                  <a:pt x="4" y="8"/>
                </a:lnTo>
                <a:lnTo>
                  <a:pt x="6" y="5"/>
                </a:lnTo>
                <a:lnTo>
                  <a:pt x="8" y="3"/>
                </a:lnTo>
                <a:lnTo>
                  <a:pt x="12" y="0"/>
                </a:lnTo>
                <a:lnTo>
                  <a:pt x="17" y="0"/>
                </a:lnTo>
                <a:lnTo>
                  <a:pt x="21" y="0"/>
                </a:lnTo>
                <a:lnTo>
                  <a:pt x="25" y="3"/>
                </a:lnTo>
                <a:lnTo>
                  <a:pt x="27" y="5"/>
                </a:lnTo>
                <a:lnTo>
                  <a:pt x="29" y="7"/>
                </a:lnTo>
                <a:lnTo>
                  <a:pt x="30" y="11"/>
                </a:lnTo>
                <a:lnTo>
                  <a:pt x="32" y="18"/>
                </a:lnTo>
                <a:lnTo>
                  <a:pt x="33" y="26"/>
                </a:lnTo>
                <a:close/>
                <a:moveTo>
                  <a:pt x="22" y="26"/>
                </a:moveTo>
                <a:lnTo>
                  <a:pt x="22" y="20"/>
                </a:lnTo>
                <a:lnTo>
                  <a:pt x="22" y="15"/>
                </a:lnTo>
                <a:lnTo>
                  <a:pt x="22" y="12"/>
                </a:lnTo>
                <a:lnTo>
                  <a:pt x="22" y="10"/>
                </a:lnTo>
                <a:lnTo>
                  <a:pt x="21" y="7"/>
                </a:lnTo>
                <a:lnTo>
                  <a:pt x="21" y="5"/>
                </a:lnTo>
                <a:lnTo>
                  <a:pt x="20" y="3"/>
                </a:lnTo>
                <a:lnTo>
                  <a:pt x="18" y="2"/>
                </a:lnTo>
                <a:lnTo>
                  <a:pt x="17" y="2"/>
                </a:lnTo>
                <a:lnTo>
                  <a:pt x="15" y="2"/>
                </a:lnTo>
                <a:lnTo>
                  <a:pt x="14" y="3"/>
                </a:lnTo>
                <a:lnTo>
                  <a:pt x="13" y="5"/>
                </a:lnTo>
                <a:lnTo>
                  <a:pt x="12" y="7"/>
                </a:lnTo>
                <a:lnTo>
                  <a:pt x="12" y="11"/>
                </a:lnTo>
                <a:lnTo>
                  <a:pt x="12" y="19"/>
                </a:lnTo>
                <a:lnTo>
                  <a:pt x="11" y="31"/>
                </a:lnTo>
                <a:lnTo>
                  <a:pt x="12" y="37"/>
                </a:lnTo>
                <a:lnTo>
                  <a:pt x="12" y="42"/>
                </a:lnTo>
                <a:lnTo>
                  <a:pt x="12" y="45"/>
                </a:lnTo>
                <a:lnTo>
                  <a:pt x="13" y="47"/>
                </a:lnTo>
                <a:lnTo>
                  <a:pt x="14" y="49"/>
                </a:lnTo>
                <a:lnTo>
                  <a:pt x="15" y="49"/>
                </a:lnTo>
                <a:lnTo>
                  <a:pt x="17" y="49"/>
                </a:lnTo>
                <a:lnTo>
                  <a:pt x="19" y="49"/>
                </a:lnTo>
                <a:lnTo>
                  <a:pt x="20" y="48"/>
                </a:lnTo>
                <a:lnTo>
                  <a:pt x="21" y="46"/>
                </a:lnTo>
                <a:lnTo>
                  <a:pt x="22" y="42"/>
                </a:lnTo>
                <a:lnTo>
                  <a:pt x="22" y="2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897" name="Freeform 57"/>
          <p:cNvSpPr>
            <a:spLocks noEditPoints="1"/>
          </p:cNvSpPr>
          <p:nvPr/>
        </p:nvSpPr>
        <p:spPr bwMode="auto">
          <a:xfrm>
            <a:off x="3390900" y="3856038"/>
            <a:ext cx="82550" cy="133350"/>
          </a:xfrm>
          <a:custGeom>
            <a:avLst/>
            <a:gdLst/>
            <a:ahLst/>
            <a:cxnLst>
              <a:cxn ang="0">
                <a:pos x="32" y="26"/>
              </a:cxn>
              <a:cxn ang="0">
                <a:pos x="32" y="33"/>
              </a:cxn>
              <a:cxn ang="0">
                <a:pos x="30" y="40"/>
              </a:cxn>
              <a:cxn ang="0">
                <a:pos x="29" y="43"/>
              </a:cxn>
              <a:cxn ang="0">
                <a:pos x="27" y="46"/>
              </a:cxn>
              <a:cxn ang="0">
                <a:pos x="25" y="49"/>
              </a:cxn>
              <a:cxn ang="0">
                <a:pos x="22" y="50"/>
              </a:cxn>
              <a:cxn ang="0">
                <a:pos x="19" y="51"/>
              </a:cxn>
              <a:cxn ang="0">
                <a:pos x="16" y="52"/>
              </a:cxn>
              <a:cxn ang="0">
                <a:pos x="13" y="51"/>
              </a:cxn>
              <a:cxn ang="0">
                <a:pos x="10" y="50"/>
              </a:cxn>
              <a:cxn ang="0">
                <a:pos x="7" y="48"/>
              </a:cxn>
              <a:cxn ang="0">
                <a:pos x="4" y="45"/>
              </a:cxn>
              <a:cxn ang="0">
                <a:pos x="3" y="42"/>
              </a:cxn>
              <a:cxn ang="0">
                <a:pos x="1" y="38"/>
              </a:cxn>
              <a:cxn ang="0">
                <a:pos x="0" y="32"/>
              </a:cxn>
              <a:cxn ang="0">
                <a:pos x="0" y="26"/>
              </a:cxn>
              <a:cxn ang="0">
                <a:pos x="0" y="18"/>
              </a:cxn>
              <a:cxn ang="0">
                <a:pos x="2" y="11"/>
              </a:cxn>
              <a:cxn ang="0">
                <a:pos x="4" y="8"/>
              </a:cxn>
              <a:cxn ang="0">
                <a:pos x="6" y="5"/>
              </a:cxn>
              <a:cxn ang="0">
                <a:pos x="8" y="3"/>
              </a:cxn>
              <a:cxn ang="0">
                <a:pos x="12" y="0"/>
              </a:cxn>
              <a:cxn ang="0">
                <a:pos x="16" y="0"/>
              </a:cxn>
              <a:cxn ang="0">
                <a:pos x="20" y="0"/>
              </a:cxn>
              <a:cxn ang="0">
                <a:pos x="24" y="3"/>
              </a:cxn>
              <a:cxn ang="0">
                <a:pos x="27" y="5"/>
              </a:cxn>
              <a:cxn ang="0">
                <a:pos x="28" y="7"/>
              </a:cxn>
              <a:cxn ang="0">
                <a:pos x="30" y="11"/>
              </a:cxn>
              <a:cxn ang="0">
                <a:pos x="32" y="18"/>
              </a:cxn>
              <a:cxn ang="0">
                <a:pos x="32" y="26"/>
              </a:cxn>
              <a:cxn ang="0">
                <a:pos x="21" y="26"/>
              </a:cxn>
              <a:cxn ang="0">
                <a:pos x="21" y="20"/>
              </a:cxn>
              <a:cxn ang="0">
                <a:pos x="21" y="15"/>
              </a:cxn>
              <a:cxn ang="0">
                <a:pos x="21" y="12"/>
              </a:cxn>
              <a:cxn ang="0">
                <a:pos x="21" y="10"/>
              </a:cxn>
              <a:cxn ang="0">
                <a:pos x="21" y="7"/>
              </a:cxn>
              <a:cxn ang="0">
                <a:pos x="20" y="5"/>
              </a:cxn>
              <a:cxn ang="0">
                <a:pos x="19" y="3"/>
              </a:cxn>
              <a:cxn ang="0">
                <a:pos x="18" y="2"/>
              </a:cxn>
              <a:cxn ang="0">
                <a:pos x="16" y="2"/>
              </a:cxn>
              <a:cxn ang="0">
                <a:pos x="15" y="2"/>
              </a:cxn>
              <a:cxn ang="0">
                <a:pos x="13" y="3"/>
              </a:cxn>
              <a:cxn ang="0">
                <a:pos x="12" y="5"/>
              </a:cxn>
              <a:cxn ang="0">
                <a:pos x="11" y="7"/>
              </a:cxn>
              <a:cxn ang="0">
                <a:pos x="11" y="11"/>
              </a:cxn>
              <a:cxn ang="0">
                <a:pos x="11" y="19"/>
              </a:cxn>
              <a:cxn ang="0">
                <a:pos x="11" y="31"/>
              </a:cxn>
              <a:cxn ang="0">
                <a:pos x="11" y="37"/>
              </a:cxn>
              <a:cxn ang="0">
                <a:pos x="11" y="42"/>
              </a:cxn>
              <a:cxn ang="0">
                <a:pos x="12" y="45"/>
              </a:cxn>
              <a:cxn ang="0">
                <a:pos x="12" y="47"/>
              </a:cxn>
              <a:cxn ang="0">
                <a:pos x="13" y="49"/>
              </a:cxn>
              <a:cxn ang="0">
                <a:pos x="15" y="49"/>
              </a:cxn>
              <a:cxn ang="0">
                <a:pos x="16" y="49"/>
              </a:cxn>
              <a:cxn ang="0">
                <a:pos x="18" y="49"/>
              </a:cxn>
              <a:cxn ang="0">
                <a:pos x="19" y="48"/>
              </a:cxn>
              <a:cxn ang="0">
                <a:pos x="21" y="46"/>
              </a:cxn>
              <a:cxn ang="0">
                <a:pos x="21" y="42"/>
              </a:cxn>
              <a:cxn ang="0">
                <a:pos x="21" y="26"/>
              </a:cxn>
            </a:cxnLst>
            <a:rect l="0" t="0" r="r" b="b"/>
            <a:pathLst>
              <a:path w="32" h="52">
                <a:moveTo>
                  <a:pt x="32" y="26"/>
                </a:moveTo>
                <a:lnTo>
                  <a:pt x="32" y="33"/>
                </a:lnTo>
                <a:lnTo>
                  <a:pt x="30" y="40"/>
                </a:lnTo>
                <a:lnTo>
                  <a:pt x="29" y="43"/>
                </a:lnTo>
                <a:lnTo>
                  <a:pt x="27" y="46"/>
                </a:lnTo>
                <a:lnTo>
                  <a:pt x="25" y="49"/>
                </a:lnTo>
                <a:lnTo>
                  <a:pt x="22" y="50"/>
                </a:lnTo>
                <a:lnTo>
                  <a:pt x="19" y="51"/>
                </a:lnTo>
                <a:lnTo>
                  <a:pt x="16" y="52"/>
                </a:lnTo>
                <a:lnTo>
                  <a:pt x="13" y="51"/>
                </a:lnTo>
                <a:lnTo>
                  <a:pt x="10" y="50"/>
                </a:lnTo>
                <a:lnTo>
                  <a:pt x="7" y="48"/>
                </a:lnTo>
                <a:lnTo>
                  <a:pt x="4" y="45"/>
                </a:lnTo>
                <a:lnTo>
                  <a:pt x="3" y="42"/>
                </a:lnTo>
                <a:lnTo>
                  <a:pt x="1" y="38"/>
                </a:lnTo>
                <a:lnTo>
                  <a:pt x="0" y="32"/>
                </a:lnTo>
                <a:lnTo>
                  <a:pt x="0" y="26"/>
                </a:lnTo>
                <a:lnTo>
                  <a:pt x="0" y="18"/>
                </a:lnTo>
                <a:lnTo>
                  <a:pt x="2" y="11"/>
                </a:lnTo>
                <a:lnTo>
                  <a:pt x="4" y="8"/>
                </a:lnTo>
                <a:lnTo>
                  <a:pt x="6" y="5"/>
                </a:lnTo>
                <a:lnTo>
                  <a:pt x="8" y="3"/>
                </a:lnTo>
                <a:lnTo>
                  <a:pt x="12" y="0"/>
                </a:lnTo>
                <a:lnTo>
                  <a:pt x="16" y="0"/>
                </a:lnTo>
                <a:lnTo>
                  <a:pt x="20" y="0"/>
                </a:lnTo>
                <a:lnTo>
                  <a:pt x="24" y="3"/>
                </a:lnTo>
                <a:lnTo>
                  <a:pt x="27" y="5"/>
                </a:lnTo>
                <a:lnTo>
                  <a:pt x="28" y="7"/>
                </a:lnTo>
                <a:lnTo>
                  <a:pt x="30" y="11"/>
                </a:lnTo>
                <a:lnTo>
                  <a:pt x="32" y="18"/>
                </a:lnTo>
                <a:lnTo>
                  <a:pt x="32" y="26"/>
                </a:lnTo>
                <a:close/>
                <a:moveTo>
                  <a:pt x="21" y="26"/>
                </a:moveTo>
                <a:lnTo>
                  <a:pt x="21" y="20"/>
                </a:lnTo>
                <a:lnTo>
                  <a:pt x="21" y="15"/>
                </a:lnTo>
                <a:lnTo>
                  <a:pt x="21" y="12"/>
                </a:lnTo>
                <a:lnTo>
                  <a:pt x="21" y="10"/>
                </a:lnTo>
                <a:lnTo>
                  <a:pt x="21" y="7"/>
                </a:lnTo>
                <a:lnTo>
                  <a:pt x="20" y="5"/>
                </a:lnTo>
                <a:lnTo>
                  <a:pt x="19" y="3"/>
                </a:lnTo>
                <a:lnTo>
                  <a:pt x="18" y="2"/>
                </a:lnTo>
                <a:lnTo>
                  <a:pt x="16" y="2"/>
                </a:lnTo>
                <a:lnTo>
                  <a:pt x="15" y="2"/>
                </a:lnTo>
                <a:lnTo>
                  <a:pt x="13" y="3"/>
                </a:lnTo>
                <a:lnTo>
                  <a:pt x="12" y="5"/>
                </a:lnTo>
                <a:lnTo>
                  <a:pt x="11" y="7"/>
                </a:lnTo>
                <a:lnTo>
                  <a:pt x="11" y="11"/>
                </a:lnTo>
                <a:lnTo>
                  <a:pt x="11" y="19"/>
                </a:lnTo>
                <a:lnTo>
                  <a:pt x="11" y="31"/>
                </a:lnTo>
                <a:lnTo>
                  <a:pt x="11" y="37"/>
                </a:lnTo>
                <a:lnTo>
                  <a:pt x="11" y="42"/>
                </a:lnTo>
                <a:lnTo>
                  <a:pt x="12" y="45"/>
                </a:lnTo>
                <a:lnTo>
                  <a:pt x="12" y="47"/>
                </a:lnTo>
                <a:lnTo>
                  <a:pt x="13" y="49"/>
                </a:lnTo>
                <a:lnTo>
                  <a:pt x="15" y="49"/>
                </a:lnTo>
                <a:lnTo>
                  <a:pt x="16" y="49"/>
                </a:lnTo>
                <a:lnTo>
                  <a:pt x="18" y="49"/>
                </a:lnTo>
                <a:lnTo>
                  <a:pt x="19" y="48"/>
                </a:lnTo>
                <a:lnTo>
                  <a:pt x="21" y="46"/>
                </a:lnTo>
                <a:lnTo>
                  <a:pt x="21" y="42"/>
                </a:lnTo>
                <a:lnTo>
                  <a:pt x="21" y="2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898" name="Freeform 58"/>
          <p:cNvSpPr>
            <a:spLocks/>
          </p:cNvSpPr>
          <p:nvPr/>
        </p:nvSpPr>
        <p:spPr bwMode="auto">
          <a:xfrm>
            <a:off x="3490913" y="3959225"/>
            <a:ext cx="31750" cy="30163"/>
          </a:xfrm>
          <a:custGeom>
            <a:avLst/>
            <a:gdLst/>
            <a:ahLst/>
            <a:cxnLst>
              <a:cxn ang="0">
                <a:pos x="6" y="0"/>
              </a:cxn>
              <a:cxn ang="0">
                <a:pos x="8" y="0"/>
              </a:cxn>
              <a:cxn ang="0">
                <a:pos x="10" y="2"/>
              </a:cxn>
              <a:cxn ang="0">
                <a:pos x="11" y="4"/>
              </a:cxn>
              <a:cxn ang="0">
                <a:pos x="12" y="6"/>
              </a:cxn>
              <a:cxn ang="0">
                <a:pos x="11" y="8"/>
              </a:cxn>
              <a:cxn ang="0">
                <a:pos x="10" y="10"/>
              </a:cxn>
              <a:cxn ang="0">
                <a:pos x="8" y="11"/>
              </a:cxn>
              <a:cxn ang="0">
                <a:pos x="6" y="12"/>
              </a:cxn>
              <a:cxn ang="0">
                <a:pos x="3" y="11"/>
              </a:cxn>
              <a:cxn ang="0">
                <a:pos x="1" y="10"/>
              </a:cxn>
              <a:cxn ang="0">
                <a:pos x="0" y="8"/>
              </a:cxn>
              <a:cxn ang="0">
                <a:pos x="0" y="6"/>
              </a:cxn>
              <a:cxn ang="0">
                <a:pos x="0" y="4"/>
              </a:cxn>
              <a:cxn ang="0">
                <a:pos x="1" y="2"/>
              </a:cxn>
              <a:cxn ang="0">
                <a:pos x="3" y="0"/>
              </a:cxn>
              <a:cxn ang="0">
                <a:pos x="6" y="0"/>
              </a:cxn>
            </a:cxnLst>
            <a:rect l="0" t="0" r="r" b="b"/>
            <a:pathLst>
              <a:path w="12" h="12">
                <a:moveTo>
                  <a:pt x="6" y="0"/>
                </a:moveTo>
                <a:lnTo>
                  <a:pt x="8" y="0"/>
                </a:lnTo>
                <a:lnTo>
                  <a:pt x="10" y="2"/>
                </a:lnTo>
                <a:lnTo>
                  <a:pt x="11" y="4"/>
                </a:lnTo>
                <a:lnTo>
                  <a:pt x="12" y="6"/>
                </a:lnTo>
                <a:lnTo>
                  <a:pt x="11" y="8"/>
                </a:lnTo>
                <a:lnTo>
                  <a:pt x="10" y="10"/>
                </a:lnTo>
                <a:lnTo>
                  <a:pt x="8" y="11"/>
                </a:lnTo>
                <a:lnTo>
                  <a:pt x="6" y="12"/>
                </a:lnTo>
                <a:lnTo>
                  <a:pt x="3" y="11"/>
                </a:lnTo>
                <a:lnTo>
                  <a:pt x="1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1" y="2"/>
                </a:lnTo>
                <a:lnTo>
                  <a:pt x="3" y="0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899" name="Freeform 59"/>
          <p:cNvSpPr>
            <a:spLocks/>
          </p:cNvSpPr>
          <p:nvPr/>
        </p:nvSpPr>
        <p:spPr bwMode="auto">
          <a:xfrm>
            <a:off x="3536950" y="3856038"/>
            <a:ext cx="82550" cy="133350"/>
          </a:xfrm>
          <a:custGeom>
            <a:avLst/>
            <a:gdLst/>
            <a:ahLst/>
            <a:cxnLst>
              <a:cxn ang="0">
                <a:pos x="9" y="0"/>
              </a:cxn>
              <a:cxn ang="0">
                <a:pos x="32" y="0"/>
              </a:cxn>
              <a:cxn ang="0">
                <a:pos x="28" y="10"/>
              </a:cxn>
              <a:cxn ang="0">
                <a:pos x="8" y="10"/>
              </a:cxn>
              <a:cxn ang="0">
                <a:pos x="7" y="15"/>
              </a:cxn>
              <a:cxn ang="0">
                <a:pos x="18" y="16"/>
              </a:cxn>
              <a:cxn ang="0">
                <a:pos x="27" y="21"/>
              </a:cxn>
              <a:cxn ang="0">
                <a:pos x="30" y="25"/>
              </a:cxn>
              <a:cxn ang="0">
                <a:pos x="32" y="29"/>
              </a:cxn>
              <a:cxn ang="0">
                <a:pos x="32" y="34"/>
              </a:cxn>
              <a:cxn ang="0">
                <a:pos x="32" y="38"/>
              </a:cxn>
              <a:cxn ang="0">
                <a:pos x="30" y="43"/>
              </a:cxn>
              <a:cxn ang="0">
                <a:pos x="28" y="46"/>
              </a:cxn>
              <a:cxn ang="0">
                <a:pos x="25" y="48"/>
              </a:cxn>
              <a:cxn ang="0">
                <a:pos x="22" y="50"/>
              </a:cxn>
              <a:cxn ang="0">
                <a:pos x="17" y="51"/>
              </a:cxn>
              <a:cxn ang="0">
                <a:pos x="12" y="52"/>
              </a:cxn>
              <a:cxn ang="0">
                <a:pos x="8" y="52"/>
              </a:cxn>
              <a:cxn ang="0">
                <a:pos x="5" y="51"/>
              </a:cxn>
              <a:cxn ang="0">
                <a:pos x="2" y="49"/>
              </a:cxn>
              <a:cxn ang="0">
                <a:pos x="0" y="48"/>
              </a:cxn>
              <a:cxn ang="0">
                <a:pos x="0" y="46"/>
              </a:cxn>
              <a:cxn ang="0">
                <a:pos x="0" y="44"/>
              </a:cxn>
              <a:cxn ang="0">
                <a:pos x="1" y="43"/>
              </a:cxn>
              <a:cxn ang="0">
                <a:pos x="2" y="42"/>
              </a:cxn>
              <a:cxn ang="0">
                <a:pos x="4" y="41"/>
              </a:cxn>
              <a:cxn ang="0">
                <a:pos x="5" y="42"/>
              </a:cxn>
              <a:cxn ang="0">
                <a:pos x="7" y="42"/>
              </a:cxn>
              <a:cxn ang="0">
                <a:pos x="8" y="43"/>
              </a:cxn>
              <a:cxn ang="0">
                <a:pos x="10" y="44"/>
              </a:cxn>
              <a:cxn ang="0">
                <a:pos x="12" y="46"/>
              </a:cxn>
              <a:cxn ang="0">
                <a:pos x="14" y="47"/>
              </a:cxn>
              <a:cxn ang="0">
                <a:pos x="16" y="48"/>
              </a:cxn>
              <a:cxn ang="0">
                <a:pos x="17" y="48"/>
              </a:cxn>
              <a:cxn ang="0">
                <a:pos x="19" y="49"/>
              </a:cxn>
              <a:cxn ang="0">
                <a:pos x="21" y="48"/>
              </a:cxn>
              <a:cxn ang="0">
                <a:pos x="24" y="46"/>
              </a:cxn>
              <a:cxn ang="0">
                <a:pos x="25" y="44"/>
              </a:cxn>
              <a:cxn ang="0">
                <a:pos x="26" y="41"/>
              </a:cxn>
              <a:cxn ang="0">
                <a:pos x="26" y="38"/>
              </a:cxn>
              <a:cxn ang="0">
                <a:pos x="24" y="35"/>
              </a:cxn>
              <a:cxn ang="0">
                <a:pos x="22" y="32"/>
              </a:cxn>
              <a:cxn ang="0">
                <a:pos x="19" y="30"/>
              </a:cxn>
              <a:cxn ang="0">
                <a:pos x="12" y="27"/>
              </a:cxn>
              <a:cxn ang="0">
                <a:pos x="3" y="26"/>
              </a:cxn>
              <a:cxn ang="0">
                <a:pos x="2" y="26"/>
              </a:cxn>
              <a:cxn ang="0">
                <a:pos x="0" y="26"/>
              </a:cxn>
              <a:cxn ang="0">
                <a:pos x="9" y="0"/>
              </a:cxn>
            </a:cxnLst>
            <a:rect l="0" t="0" r="r" b="b"/>
            <a:pathLst>
              <a:path w="32" h="52">
                <a:moveTo>
                  <a:pt x="9" y="0"/>
                </a:moveTo>
                <a:lnTo>
                  <a:pt x="32" y="0"/>
                </a:lnTo>
                <a:lnTo>
                  <a:pt x="28" y="10"/>
                </a:lnTo>
                <a:lnTo>
                  <a:pt x="8" y="10"/>
                </a:lnTo>
                <a:lnTo>
                  <a:pt x="7" y="15"/>
                </a:lnTo>
                <a:lnTo>
                  <a:pt x="18" y="16"/>
                </a:lnTo>
                <a:lnTo>
                  <a:pt x="27" y="21"/>
                </a:lnTo>
                <a:lnTo>
                  <a:pt x="30" y="25"/>
                </a:lnTo>
                <a:lnTo>
                  <a:pt x="32" y="29"/>
                </a:lnTo>
                <a:lnTo>
                  <a:pt x="32" y="34"/>
                </a:lnTo>
                <a:lnTo>
                  <a:pt x="32" y="38"/>
                </a:lnTo>
                <a:lnTo>
                  <a:pt x="30" y="43"/>
                </a:lnTo>
                <a:lnTo>
                  <a:pt x="28" y="46"/>
                </a:lnTo>
                <a:lnTo>
                  <a:pt x="25" y="48"/>
                </a:lnTo>
                <a:lnTo>
                  <a:pt x="22" y="50"/>
                </a:lnTo>
                <a:lnTo>
                  <a:pt x="17" y="51"/>
                </a:lnTo>
                <a:lnTo>
                  <a:pt x="12" y="52"/>
                </a:lnTo>
                <a:lnTo>
                  <a:pt x="8" y="52"/>
                </a:lnTo>
                <a:lnTo>
                  <a:pt x="5" y="51"/>
                </a:lnTo>
                <a:lnTo>
                  <a:pt x="2" y="49"/>
                </a:lnTo>
                <a:lnTo>
                  <a:pt x="0" y="48"/>
                </a:lnTo>
                <a:lnTo>
                  <a:pt x="0" y="46"/>
                </a:lnTo>
                <a:lnTo>
                  <a:pt x="0" y="44"/>
                </a:lnTo>
                <a:lnTo>
                  <a:pt x="1" y="43"/>
                </a:lnTo>
                <a:lnTo>
                  <a:pt x="2" y="42"/>
                </a:lnTo>
                <a:lnTo>
                  <a:pt x="4" y="41"/>
                </a:lnTo>
                <a:lnTo>
                  <a:pt x="5" y="42"/>
                </a:lnTo>
                <a:lnTo>
                  <a:pt x="7" y="42"/>
                </a:lnTo>
                <a:lnTo>
                  <a:pt x="8" y="43"/>
                </a:lnTo>
                <a:lnTo>
                  <a:pt x="10" y="44"/>
                </a:lnTo>
                <a:lnTo>
                  <a:pt x="12" y="46"/>
                </a:lnTo>
                <a:lnTo>
                  <a:pt x="14" y="47"/>
                </a:lnTo>
                <a:lnTo>
                  <a:pt x="16" y="48"/>
                </a:lnTo>
                <a:lnTo>
                  <a:pt x="17" y="48"/>
                </a:lnTo>
                <a:lnTo>
                  <a:pt x="19" y="49"/>
                </a:lnTo>
                <a:lnTo>
                  <a:pt x="21" y="48"/>
                </a:lnTo>
                <a:lnTo>
                  <a:pt x="24" y="46"/>
                </a:lnTo>
                <a:lnTo>
                  <a:pt x="25" y="44"/>
                </a:lnTo>
                <a:lnTo>
                  <a:pt x="26" y="41"/>
                </a:lnTo>
                <a:lnTo>
                  <a:pt x="26" y="38"/>
                </a:lnTo>
                <a:lnTo>
                  <a:pt x="24" y="35"/>
                </a:lnTo>
                <a:lnTo>
                  <a:pt x="22" y="32"/>
                </a:lnTo>
                <a:lnTo>
                  <a:pt x="19" y="30"/>
                </a:lnTo>
                <a:lnTo>
                  <a:pt x="12" y="27"/>
                </a:lnTo>
                <a:lnTo>
                  <a:pt x="3" y="26"/>
                </a:lnTo>
                <a:lnTo>
                  <a:pt x="2" y="26"/>
                </a:lnTo>
                <a:lnTo>
                  <a:pt x="0" y="26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00" name="Freeform 60"/>
          <p:cNvSpPr>
            <a:spLocks/>
          </p:cNvSpPr>
          <p:nvPr/>
        </p:nvSpPr>
        <p:spPr bwMode="auto">
          <a:xfrm>
            <a:off x="3935413" y="3856038"/>
            <a:ext cx="68262" cy="130175"/>
          </a:xfrm>
          <a:custGeom>
            <a:avLst/>
            <a:gdLst/>
            <a:ahLst/>
            <a:cxnLst>
              <a:cxn ang="0">
                <a:pos x="19" y="0"/>
              </a:cxn>
              <a:cxn ang="0">
                <a:pos x="19" y="41"/>
              </a:cxn>
              <a:cxn ang="0">
                <a:pos x="19" y="44"/>
              </a:cxn>
              <a:cxn ang="0">
                <a:pos x="19" y="47"/>
              </a:cxn>
              <a:cxn ang="0">
                <a:pos x="20" y="48"/>
              </a:cxn>
              <a:cxn ang="0">
                <a:pos x="21" y="49"/>
              </a:cxn>
              <a:cxn ang="0">
                <a:pos x="22" y="49"/>
              </a:cxn>
              <a:cxn ang="0">
                <a:pos x="25" y="49"/>
              </a:cxn>
              <a:cxn ang="0">
                <a:pos x="26" y="49"/>
              </a:cxn>
              <a:cxn ang="0">
                <a:pos x="26" y="51"/>
              </a:cxn>
              <a:cxn ang="0">
                <a:pos x="0" y="51"/>
              </a:cxn>
              <a:cxn ang="0">
                <a:pos x="0" y="49"/>
              </a:cxn>
              <a:cxn ang="0">
                <a:pos x="1" y="49"/>
              </a:cxn>
              <a:cxn ang="0">
                <a:pos x="3" y="49"/>
              </a:cxn>
              <a:cxn ang="0">
                <a:pos x="5" y="49"/>
              </a:cxn>
              <a:cxn ang="0">
                <a:pos x="6" y="48"/>
              </a:cxn>
              <a:cxn ang="0">
                <a:pos x="7" y="47"/>
              </a:cxn>
              <a:cxn ang="0">
                <a:pos x="7" y="45"/>
              </a:cxn>
              <a:cxn ang="0">
                <a:pos x="7" y="41"/>
              </a:cxn>
              <a:cxn ang="0">
                <a:pos x="7" y="15"/>
              </a:cxn>
              <a:cxn ang="0">
                <a:pos x="7" y="12"/>
              </a:cxn>
              <a:cxn ang="0">
                <a:pos x="7" y="11"/>
              </a:cxn>
              <a:cxn ang="0">
                <a:pos x="7" y="10"/>
              </a:cxn>
              <a:cxn ang="0">
                <a:pos x="6" y="9"/>
              </a:cxn>
              <a:cxn ang="0">
                <a:pos x="5" y="9"/>
              </a:cxn>
              <a:cxn ang="0">
                <a:pos x="4" y="9"/>
              </a:cxn>
              <a:cxn ang="0">
                <a:pos x="2" y="9"/>
              </a:cxn>
              <a:cxn ang="0">
                <a:pos x="0" y="10"/>
              </a:cxn>
              <a:cxn ang="0">
                <a:pos x="0" y="8"/>
              </a:cxn>
              <a:cxn ang="0">
                <a:pos x="17" y="0"/>
              </a:cxn>
              <a:cxn ang="0">
                <a:pos x="19" y="0"/>
              </a:cxn>
            </a:cxnLst>
            <a:rect l="0" t="0" r="r" b="b"/>
            <a:pathLst>
              <a:path w="26" h="51">
                <a:moveTo>
                  <a:pt x="19" y="0"/>
                </a:moveTo>
                <a:lnTo>
                  <a:pt x="19" y="41"/>
                </a:lnTo>
                <a:lnTo>
                  <a:pt x="19" y="44"/>
                </a:lnTo>
                <a:lnTo>
                  <a:pt x="19" y="47"/>
                </a:lnTo>
                <a:lnTo>
                  <a:pt x="20" y="48"/>
                </a:lnTo>
                <a:lnTo>
                  <a:pt x="21" y="49"/>
                </a:lnTo>
                <a:lnTo>
                  <a:pt x="22" y="49"/>
                </a:lnTo>
                <a:lnTo>
                  <a:pt x="25" y="49"/>
                </a:lnTo>
                <a:lnTo>
                  <a:pt x="26" y="49"/>
                </a:lnTo>
                <a:lnTo>
                  <a:pt x="26" y="51"/>
                </a:lnTo>
                <a:lnTo>
                  <a:pt x="0" y="51"/>
                </a:lnTo>
                <a:lnTo>
                  <a:pt x="0" y="49"/>
                </a:lnTo>
                <a:lnTo>
                  <a:pt x="1" y="49"/>
                </a:lnTo>
                <a:lnTo>
                  <a:pt x="3" y="49"/>
                </a:lnTo>
                <a:lnTo>
                  <a:pt x="5" y="49"/>
                </a:lnTo>
                <a:lnTo>
                  <a:pt x="6" y="48"/>
                </a:lnTo>
                <a:lnTo>
                  <a:pt x="7" y="47"/>
                </a:lnTo>
                <a:lnTo>
                  <a:pt x="7" y="45"/>
                </a:lnTo>
                <a:lnTo>
                  <a:pt x="7" y="41"/>
                </a:lnTo>
                <a:lnTo>
                  <a:pt x="7" y="15"/>
                </a:lnTo>
                <a:lnTo>
                  <a:pt x="7" y="12"/>
                </a:lnTo>
                <a:lnTo>
                  <a:pt x="7" y="11"/>
                </a:lnTo>
                <a:lnTo>
                  <a:pt x="7" y="10"/>
                </a:lnTo>
                <a:lnTo>
                  <a:pt x="6" y="9"/>
                </a:lnTo>
                <a:lnTo>
                  <a:pt x="5" y="9"/>
                </a:lnTo>
                <a:lnTo>
                  <a:pt x="4" y="9"/>
                </a:lnTo>
                <a:lnTo>
                  <a:pt x="2" y="9"/>
                </a:lnTo>
                <a:lnTo>
                  <a:pt x="0" y="10"/>
                </a:lnTo>
                <a:lnTo>
                  <a:pt x="0" y="8"/>
                </a:lnTo>
                <a:lnTo>
                  <a:pt x="17" y="0"/>
                </a:lnTo>
                <a:lnTo>
                  <a:pt x="1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01" name="Freeform 61"/>
          <p:cNvSpPr>
            <a:spLocks/>
          </p:cNvSpPr>
          <p:nvPr/>
        </p:nvSpPr>
        <p:spPr bwMode="auto">
          <a:xfrm>
            <a:off x="4327525" y="3856038"/>
            <a:ext cx="66675" cy="130175"/>
          </a:xfrm>
          <a:custGeom>
            <a:avLst/>
            <a:gdLst/>
            <a:ahLst/>
            <a:cxnLst>
              <a:cxn ang="0">
                <a:pos x="19" y="0"/>
              </a:cxn>
              <a:cxn ang="0">
                <a:pos x="19" y="41"/>
              </a:cxn>
              <a:cxn ang="0">
                <a:pos x="19" y="44"/>
              </a:cxn>
              <a:cxn ang="0">
                <a:pos x="19" y="47"/>
              </a:cxn>
              <a:cxn ang="0">
                <a:pos x="20" y="48"/>
              </a:cxn>
              <a:cxn ang="0">
                <a:pos x="21" y="49"/>
              </a:cxn>
              <a:cxn ang="0">
                <a:pos x="23" y="49"/>
              </a:cxn>
              <a:cxn ang="0">
                <a:pos x="25" y="49"/>
              </a:cxn>
              <a:cxn ang="0">
                <a:pos x="26" y="49"/>
              </a:cxn>
              <a:cxn ang="0">
                <a:pos x="26" y="51"/>
              </a:cxn>
              <a:cxn ang="0">
                <a:pos x="0" y="51"/>
              </a:cxn>
              <a:cxn ang="0">
                <a:pos x="0" y="49"/>
              </a:cxn>
              <a:cxn ang="0">
                <a:pos x="1" y="49"/>
              </a:cxn>
              <a:cxn ang="0">
                <a:pos x="4" y="49"/>
              </a:cxn>
              <a:cxn ang="0">
                <a:pos x="6" y="49"/>
              </a:cxn>
              <a:cxn ang="0">
                <a:pos x="7" y="48"/>
              </a:cxn>
              <a:cxn ang="0">
                <a:pos x="7" y="47"/>
              </a:cxn>
              <a:cxn ang="0">
                <a:pos x="8" y="45"/>
              </a:cxn>
              <a:cxn ang="0">
                <a:pos x="8" y="41"/>
              </a:cxn>
              <a:cxn ang="0">
                <a:pos x="8" y="15"/>
              </a:cxn>
              <a:cxn ang="0">
                <a:pos x="8" y="12"/>
              </a:cxn>
              <a:cxn ang="0">
                <a:pos x="8" y="11"/>
              </a:cxn>
              <a:cxn ang="0">
                <a:pos x="7" y="10"/>
              </a:cxn>
              <a:cxn ang="0">
                <a:pos x="7" y="9"/>
              </a:cxn>
              <a:cxn ang="0">
                <a:pos x="6" y="9"/>
              </a:cxn>
              <a:cxn ang="0">
                <a:pos x="5" y="9"/>
              </a:cxn>
              <a:cxn ang="0">
                <a:pos x="3" y="9"/>
              </a:cxn>
              <a:cxn ang="0">
                <a:pos x="1" y="10"/>
              </a:cxn>
              <a:cxn ang="0">
                <a:pos x="0" y="8"/>
              </a:cxn>
              <a:cxn ang="0">
                <a:pos x="18" y="0"/>
              </a:cxn>
              <a:cxn ang="0">
                <a:pos x="19" y="0"/>
              </a:cxn>
            </a:cxnLst>
            <a:rect l="0" t="0" r="r" b="b"/>
            <a:pathLst>
              <a:path w="26" h="51">
                <a:moveTo>
                  <a:pt x="19" y="0"/>
                </a:moveTo>
                <a:lnTo>
                  <a:pt x="19" y="41"/>
                </a:lnTo>
                <a:lnTo>
                  <a:pt x="19" y="44"/>
                </a:lnTo>
                <a:lnTo>
                  <a:pt x="19" y="47"/>
                </a:lnTo>
                <a:lnTo>
                  <a:pt x="20" y="48"/>
                </a:lnTo>
                <a:lnTo>
                  <a:pt x="21" y="49"/>
                </a:lnTo>
                <a:lnTo>
                  <a:pt x="23" y="49"/>
                </a:lnTo>
                <a:lnTo>
                  <a:pt x="25" y="49"/>
                </a:lnTo>
                <a:lnTo>
                  <a:pt x="26" y="49"/>
                </a:lnTo>
                <a:lnTo>
                  <a:pt x="26" y="51"/>
                </a:lnTo>
                <a:lnTo>
                  <a:pt x="0" y="51"/>
                </a:lnTo>
                <a:lnTo>
                  <a:pt x="0" y="49"/>
                </a:lnTo>
                <a:lnTo>
                  <a:pt x="1" y="49"/>
                </a:lnTo>
                <a:lnTo>
                  <a:pt x="4" y="49"/>
                </a:lnTo>
                <a:lnTo>
                  <a:pt x="6" y="49"/>
                </a:lnTo>
                <a:lnTo>
                  <a:pt x="7" y="48"/>
                </a:lnTo>
                <a:lnTo>
                  <a:pt x="7" y="47"/>
                </a:lnTo>
                <a:lnTo>
                  <a:pt x="8" y="45"/>
                </a:lnTo>
                <a:lnTo>
                  <a:pt x="8" y="41"/>
                </a:lnTo>
                <a:lnTo>
                  <a:pt x="8" y="15"/>
                </a:lnTo>
                <a:lnTo>
                  <a:pt x="8" y="12"/>
                </a:lnTo>
                <a:lnTo>
                  <a:pt x="8" y="11"/>
                </a:lnTo>
                <a:lnTo>
                  <a:pt x="7" y="10"/>
                </a:lnTo>
                <a:lnTo>
                  <a:pt x="7" y="9"/>
                </a:lnTo>
                <a:lnTo>
                  <a:pt x="6" y="9"/>
                </a:lnTo>
                <a:lnTo>
                  <a:pt x="5" y="9"/>
                </a:lnTo>
                <a:lnTo>
                  <a:pt x="3" y="9"/>
                </a:lnTo>
                <a:lnTo>
                  <a:pt x="1" y="10"/>
                </a:lnTo>
                <a:lnTo>
                  <a:pt x="0" y="8"/>
                </a:lnTo>
                <a:lnTo>
                  <a:pt x="18" y="0"/>
                </a:lnTo>
                <a:lnTo>
                  <a:pt x="1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02" name="Freeform 62"/>
          <p:cNvSpPr>
            <a:spLocks/>
          </p:cNvSpPr>
          <p:nvPr/>
        </p:nvSpPr>
        <p:spPr bwMode="auto">
          <a:xfrm>
            <a:off x="4419600" y="3959225"/>
            <a:ext cx="31750" cy="30163"/>
          </a:xfrm>
          <a:custGeom>
            <a:avLst/>
            <a:gdLst/>
            <a:ahLst/>
            <a:cxnLst>
              <a:cxn ang="0">
                <a:pos x="6" y="0"/>
              </a:cxn>
              <a:cxn ang="0">
                <a:pos x="8" y="0"/>
              </a:cxn>
              <a:cxn ang="0">
                <a:pos x="10" y="2"/>
              </a:cxn>
              <a:cxn ang="0">
                <a:pos x="11" y="4"/>
              </a:cxn>
              <a:cxn ang="0">
                <a:pos x="12" y="6"/>
              </a:cxn>
              <a:cxn ang="0">
                <a:pos x="11" y="8"/>
              </a:cxn>
              <a:cxn ang="0">
                <a:pos x="10" y="10"/>
              </a:cxn>
              <a:cxn ang="0">
                <a:pos x="8" y="11"/>
              </a:cxn>
              <a:cxn ang="0">
                <a:pos x="6" y="12"/>
              </a:cxn>
              <a:cxn ang="0">
                <a:pos x="3" y="11"/>
              </a:cxn>
              <a:cxn ang="0">
                <a:pos x="1" y="10"/>
              </a:cxn>
              <a:cxn ang="0">
                <a:pos x="0" y="8"/>
              </a:cxn>
              <a:cxn ang="0">
                <a:pos x="0" y="6"/>
              </a:cxn>
              <a:cxn ang="0">
                <a:pos x="0" y="4"/>
              </a:cxn>
              <a:cxn ang="0">
                <a:pos x="1" y="2"/>
              </a:cxn>
              <a:cxn ang="0">
                <a:pos x="3" y="0"/>
              </a:cxn>
              <a:cxn ang="0">
                <a:pos x="6" y="0"/>
              </a:cxn>
            </a:cxnLst>
            <a:rect l="0" t="0" r="r" b="b"/>
            <a:pathLst>
              <a:path w="12" h="12">
                <a:moveTo>
                  <a:pt x="6" y="0"/>
                </a:moveTo>
                <a:lnTo>
                  <a:pt x="8" y="0"/>
                </a:lnTo>
                <a:lnTo>
                  <a:pt x="10" y="2"/>
                </a:lnTo>
                <a:lnTo>
                  <a:pt x="11" y="4"/>
                </a:lnTo>
                <a:lnTo>
                  <a:pt x="12" y="6"/>
                </a:lnTo>
                <a:lnTo>
                  <a:pt x="11" y="8"/>
                </a:lnTo>
                <a:lnTo>
                  <a:pt x="10" y="10"/>
                </a:lnTo>
                <a:lnTo>
                  <a:pt x="8" y="11"/>
                </a:lnTo>
                <a:lnTo>
                  <a:pt x="6" y="12"/>
                </a:lnTo>
                <a:lnTo>
                  <a:pt x="3" y="11"/>
                </a:lnTo>
                <a:lnTo>
                  <a:pt x="1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1" y="2"/>
                </a:lnTo>
                <a:lnTo>
                  <a:pt x="3" y="0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03" name="Freeform 63"/>
          <p:cNvSpPr>
            <a:spLocks/>
          </p:cNvSpPr>
          <p:nvPr/>
        </p:nvSpPr>
        <p:spPr bwMode="auto">
          <a:xfrm>
            <a:off x="4465638" y="3856038"/>
            <a:ext cx="82550" cy="133350"/>
          </a:xfrm>
          <a:custGeom>
            <a:avLst/>
            <a:gdLst/>
            <a:ahLst/>
            <a:cxnLst>
              <a:cxn ang="0">
                <a:pos x="9" y="0"/>
              </a:cxn>
              <a:cxn ang="0">
                <a:pos x="32" y="0"/>
              </a:cxn>
              <a:cxn ang="0">
                <a:pos x="28" y="10"/>
              </a:cxn>
              <a:cxn ang="0">
                <a:pos x="8" y="10"/>
              </a:cxn>
              <a:cxn ang="0">
                <a:pos x="7" y="15"/>
              </a:cxn>
              <a:cxn ang="0">
                <a:pos x="18" y="16"/>
              </a:cxn>
              <a:cxn ang="0">
                <a:pos x="27" y="21"/>
              </a:cxn>
              <a:cxn ang="0">
                <a:pos x="30" y="25"/>
              </a:cxn>
              <a:cxn ang="0">
                <a:pos x="32" y="29"/>
              </a:cxn>
              <a:cxn ang="0">
                <a:pos x="32" y="34"/>
              </a:cxn>
              <a:cxn ang="0">
                <a:pos x="32" y="38"/>
              </a:cxn>
              <a:cxn ang="0">
                <a:pos x="30" y="43"/>
              </a:cxn>
              <a:cxn ang="0">
                <a:pos x="28" y="46"/>
              </a:cxn>
              <a:cxn ang="0">
                <a:pos x="25" y="48"/>
              </a:cxn>
              <a:cxn ang="0">
                <a:pos x="22" y="50"/>
              </a:cxn>
              <a:cxn ang="0">
                <a:pos x="17" y="51"/>
              </a:cxn>
              <a:cxn ang="0">
                <a:pos x="12" y="52"/>
              </a:cxn>
              <a:cxn ang="0">
                <a:pos x="8" y="52"/>
              </a:cxn>
              <a:cxn ang="0">
                <a:pos x="5" y="51"/>
              </a:cxn>
              <a:cxn ang="0">
                <a:pos x="2" y="49"/>
              </a:cxn>
              <a:cxn ang="0">
                <a:pos x="0" y="48"/>
              </a:cxn>
              <a:cxn ang="0">
                <a:pos x="0" y="46"/>
              </a:cxn>
              <a:cxn ang="0">
                <a:pos x="0" y="44"/>
              </a:cxn>
              <a:cxn ang="0">
                <a:pos x="1" y="43"/>
              </a:cxn>
              <a:cxn ang="0">
                <a:pos x="2" y="42"/>
              </a:cxn>
              <a:cxn ang="0">
                <a:pos x="4" y="41"/>
              </a:cxn>
              <a:cxn ang="0">
                <a:pos x="5" y="42"/>
              </a:cxn>
              <a:cxn ang="0">
                <a:pos x="7" y="42"/>
              </a:cxn>
              <a:cxn ang="0">
                <a:pos x="8" y="43"/>
              </a:cxn>
              <a:cxn ang="0">
                <a:pos x="10" y="44"/>
              </a:cxn>
              <a:cxn ang="0">
                <a:pos x="12" y="46"/>
              </a:cxn>
              <a:cxn ang="0">
                <a:pos x="14" y="47"/>
              </a:cxn>
              <a:cxn ang="0">
                <a:pos x="16" y="48"/>
              </a:cxn>
              <a:cxn ang="0">
                <a:pos x="17" y="48"/>
              </a:cxn>
              <a:cxn ang="0">
                <a:pos x="19" y="49"/>
              </a:cxn>
              <a:cxn ang="0">
                <a:pos x="21" y="48"/>
              </a:cxn>
              <a:cxn ang="0">
                <a:pos x="24" y="46"/>
              </a:cxn>
              <a:cxn ang="0">
                <a:pos x="25" y="44"/>
              </a:cxn>
              <a:cxn ang="0">
                <a:pos x="26" y="41"/>
              </a:cxn>
              <a:cxn ang="0">
                <a:pos x="26" y="38"/>
              </a:cxn>
              <a:cxn ang="0">
                <a:pos x="24" y="35"/>
              </a:cxn>
              <a:cxn ang="0">
                <a:pos x="22" y="32"/>
              </a:cxn>
              <a:cxn ang="0">
                <a:pos x="19" y="30"/>
              </a:cxn>
              <a:cxn ang="0">
                <a:pos x="12" y="27"/>
              </a:cxn>
              <a:cxn ang="0">
                <a:pos x="3" y="26"/>
              </a:cxn>
              <a:cxn ang="0">
                <a:pos x="2" y="26"/>
              </a:cxn>
              <a:cxn ang="0">
                <a:pos x="0" y="26"/>
              </a:cxn>
              <a:cxn ang="0">
                <a:pos x="9" y="0"/>
              </a:cxn>
            </a:cxnLst>
            <a:rect l="0" t="0" r="r" b="b"/>
            <a:pathLst>
              <a:path w="32" h="52">
                <a:moveTo>
                  <a:pt x="9" y="0"/>
                </a:moveTo>
                <a:lnTo>
                  <a:pt x="32" y="0"/>
                </a:lnTo>
                <a:lnTo>
                  <a:pt x="28" y="10"/>
                </a:lnTo>
                <a:lnTo>
                  <a:pt x="8" y="10"/>
                </a:lnTo>
                <a:lnTo>
                  <a:pt x="7" y="15"/>
                </a:lnTo>
                <a:lnTo>
                  <a:pt x="18" y="16"/>
                </a:lnTo>
                <a:lnTo>
                  <a:pt x="27" y="21"/>
                </a:lnTo>
                <a:lnTo>
                  <a:pt x="30" y="25"/>
                </a:lnTo>
                <a:lnTo>
                  <a:pt x="32" y="29"/>
                </a:lnTo>
                <a:lnTo>
                  <a:pt x="32" y="34"/>
                </a:lnTo>
                <a:lnTo>
                  <a:pt x="32" y="38"/>
                </a:lnTo>
                <a:lnTo>
                  <a:pt x="30" y="43"/>
                </a:lnTo>
                <a:lnTo>
                  <a:pt x="28" y="46"/>
                </a:lnTo>
                <a:lnTo>
                  <a:pt x="25" y="48"/>
                </a:lnTo>
                <a:lnTo>
                  <a:pt x="22" y="50"/>
                </a:lnTo>
                <a:lnTo>
                  <a:pt x="17" y="51"/>
                </a:lnTo>
                <a:lnTo>
                  <a:pt x="12" y="52"/>
                </a:lnTo>
                <a:lnTo>
                  <a:pt x="8" y="52"/>
                </a:lnTo>
                <a:lnTo>
                  <a:pt x="5" y="51"/>
                </a:lnTo>
                <a:lnTo>
                  <a:pt x="2" y="49"/>
                </a:lnTo>
                <a:lnTo>
                  <a:pt x="0" y="48"/>
                </a:lnTo>
                <a:lnTo>
                  <a:pt x="0" y="46"/>
                </a:lnTo>
                <a:lnTo>
                  <a:pt x="0" y="44"/>
                </a:lnTo>
                <a:lnTo>
                  <a:pt x="1" y="43"/>
                </a:lnTo>
                <a:lnTo>
                  <a:pt x="2" y="42"/>
                </a:lnTo>
                <a:lnTo>
                  <a:pt x="4" y="41"/>
                </a:lnTo>
                <a:lnTo>
                  <a:pt x="5" y="42"/>
                </a:lnTo>
                <a:lnTo>
                  <a:pt x="7" y="42"/>
                </a:lnTo>
                <a:lnTo>
                  <a:pt x="8" y="43"/>
                </a:lnTo>
                <a:lnTo>
                  <a:pt x="10" y="44"/>
                </a:lnTo>
                <a:lnTo>
                  <a:pt x="12" y="46"/>
                </a:lnTo>
                <a:lnTo>
                  <a:pt x="14" y="47"/>
                </a:lnTo>
                <a:lnTo>
                  <a:pt x="16" y="48"/>
                </a:lnTo>
                <a:lnTo>
                  <a:pt x="17" y="48"/>
                </a:lnTo>
                <a:lnTo>
                  <a:pt x="19" y="49"/>
                </a:lnTo>
                <a:lnTo>
                  <a:pt x="21" y="48"/>
                </a:lnTo>
                <a:lnTo>
                  <a:pt x="24" y="46"/>
                </a:lnTo>
                <a:lnTo>
                  <a:pt x="25" y="44"/>
                </a:lnTo>
                <a:lnTo>
                  <a:pt x="26" y="41"/>
                </a:lnTo>
                <a:lnTo>
                  <a:pt x="26" y="38"/>
                </a:lnTo>
                <a:lnTo>
                  <a:pt x="24" y="35"/>
                </a:lnTo>
                <a:lnTo>
                  <a:pt x="22" y="32"/>
                </a:lnTo>
                <a:lnTo>
                  <a:pt x="19" y="30"/>
                </a:lnTo>
                <a:lnTo>
                  <a:pt x="12" y="27"/>
                </a:lnTo>
                <a:lnTo>
                  <a:pt x="3" y="26"/>
                </a:lnTo>
                <a:lnTo>
                  <a:pt x="2" y="26"/>
                </a:lnTo>
                <a:lnTo>
                  <a:pt x="0" y="26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04" name="Freeform 64"/>
          <p:cNvSpPr>
            <a:spLocks/>
          </p:cNvSpPr>
          <p:nvPr/>
        </p:nvSpPr>
        <p:spPr bwMode="auto">
          <a:xfrm>
            <a:off x="4851400" y="3856038"/>
            <a:ext cx="85725" cy="130175"/>
          </a:xfrm>
          <a:custGeom>
            <a:avLst/>
            <a:gdLst/>
            <a:ahLst/>
            <a:cxnLst>
              <a:cxn ang="0">
                <a:pos x="30" y="51"/>
              </a:cxn>
              <a:cxn ang="0">
                <a:pos x="0" y="51"/>
              </a:cxn>
              <a:cxn ang="0">
                <a:pos x="0" y="50"/>
              </a:cxn>
              <a:cxn ang="0">
                <a:pos x="8" y="41"/>
              </a:cxn>
              <a:cxn ang="0">
                <a:pos x="14" y="33"/>
              </a:cxn>
              <a:cxn ang="0">
                <a:pos x="18" y="28"/>
              </a:cxn>
              <a:cxn ang="0">
                <a:pos x="20" y="23"/>
              </a:cxn>
              <a:cxn ang="0">
                <a:pos x="20" y="17"/>
              </a:cxn>
              <a:cxn ang="0">
                <a:pos x="20" y="14"/>
              </a:cxn>
              <a:cxn ang="0">
                <a:pos x="18" y="11"/>
              </a:cxn>
              <a:cxn ang="0">
                <a:pos x="15" y="9"/>
              </a:cxn>
              <a:cxn ang="0">
                <a:pos x="12" y="8"/>
              </a:cxn>
              <a:cxn ang="0">
                <a:pos x="8" y="9"/>
              </a:cxn>
              <a:cxn ang="0">
                <a:pos x="5" y="11"/>
              </a:cxn>
              <a:cxn ang="0">
                <a:pos x="2" y="14"/>
              </a:cxn>
              <a:cxn ang="0">
                <a:pos x="1" y="14"/>
              </a:cxn>
              <a:cxn ang="0">
                <a:pos x="2" y="9"/>
              </a:cxn>
              <a:cxn ang="0">
                <a:pos x="4" y="6"/>
              </a:cxn>
              <a:cxn ang="0">
                <a:pos x="7" y="3"/>
              </a:cxn>
              <a:cxn ang="0">
                <a:pos x="10" y="1"/>
              </a:cxn>
              <a:cxn ang="0">
                <a:pos x="13" y="0"/>
              </a:cxn>
              <a:cxn ang="0">
                <a:pos x="17" y="0"/>
              </a:cxn>
              <a:cxn ang="0">
                <a:pos x="20" y="0"/>
              </a:cxn>
              <a:cxn ang="0">
                <a:pos x="24" y="1"/>
              </a:cxn>
              <a:cxn ang="0">
                <a:pos x="27" y="3"/>
              </a:cxn>
              <a:cxn ang="0">
                <a:pos x="29" y="6"/>
              </a:cxn>
              <a:cxn ang="0">
                <a:pos x="30" y="9"/>
              </a:cxn>
              <a:cxn ang="0">
                <a:pos x="31" y="12"/>
              </a:cxn>
              <a:cxn ang="0">
                <a:pos x="30" y="17"/>
              </a:cxn>
              <a:cxn ang="0">
                <a:pos x="28" y="22"/>
              </a:cxn>
              <a:cxn ang="0">
                <a:pos x="22" y="30"/>
              </a:cxn>
              <a:cxn ang="0">
                <a:pos x="12" y="41"/>
              </a:cxn>
              <a:cxn ang="0">
                <a:pos x="23" y="41"/>
              </a:cxn>
              <a:cxn ang="0">
                <a:pos x="26" y="41"/>
              </a:cxn>
              <a:cxn ang="0">
                <a:pos x="28" y="41"/>
              </a:cxn>
              <a:cxn ang="0">
                <a:pos x="29" y="41"/>
              </a:cxn>
              <a:cxn ang="0">
                <a:pos x="30" y="40"/>
              </a:cxn>
              <a:cxn ang="0">
                <a:pos x="31" y="39"/>
              </a:cxn>
              <a:cxn ang="0">
                <a:pos x="32" y="37"/>
              </a:cxn>
              <a:cxn ang="0">
                <a:pos x="33" y="37"/>
              </a:cxn>
              <a:cxn ang="0">
                <a:pos x="30" y="51"/>
              </a:cxn>
            </a:cxnLst>
            <a:rect l="0" t="0" r="r" b="b"/>
            <a:pathLst>
              <a:path w="33" h="51">
                <a:moveTo>
                  <a:pt x="30" y="51"/>
                </a:moveTo>
                <a:lnTo>
                  <a:pt x="0" y="51"/>
                </a:lnTo>
                <a:lnTo>
                  <a:pt x="0" y="50"/>
                </a:lnTo>
                <a:lnTo>
                  <a:pt x="8" y="41"/>
                </a:lnTo>
                <a:lnTo>
                  <a:pt x="14" y="33"/>
                </a:lnTo>
                <a:lnTo>
                  <a:pt x="18" y="28"/>
                </a:lnTo>
                <a:lnTo>
                  <a:pt x="20" y="23"/>
                </a:lnTo>
                <a:lnTo>
                  <a:pt x="20" y="17"/>
                </a:lnTo>
                <a:lnTo>
                  <a:pt x="20" y="14"/>
                </a:lnTo>
                <a:lnTo>
                  <a:pt x="18" y="11"/>
                </a:lnTo>
                <a:lnTo>
                  <a:pt x="15" y="9"/>
                </a:lnTo>
                <a:lnTo>
                  <a:pt x="12" y="8"/>
                </a:lnTo>
                <a:lnTo>
                  <a:pt x="8" y="9"/>
                </a:lnTo>
                <a:lnTo>
                  <a:pt x="5" y="11"/>
                </a:lnTo>
                <a:lnTo>
                  <a:pt x="2" y="14"/>
                </a:lnTo>
                <a:lnTo>
                  <a:pt x="1" y="14"/>
                </a:lnTo>
                <a:lnTo>
                  <a:pt x="2" y="9"/>
                </a:lnTo>
                <a:lnTo>
                  <a:pt x="4" y="6"/>
                </a:lnTo>
                <a:lnTo>
                  <a:pt x="7" y="3"/>
                </a:lnTo>
                <a:lnTo>
                  <a:pt x="10" y="1"/>
                </a:lnTo>
                <a:lnTo>
                  <a:pt x="13" y="0"/>
                </a:lnTo>
                <a:lnTo>
                  <a:pt x="17" y="0"/>
                </a:lnTo>
                <a:lnTo>
                  <a:pt x="20" y="0"/>
                </a:lnTo>
                <a:lnTo>
                  <a:pt x="24" y="1"/>
                </a:lnTo>
                <a:lnTo>
                  <a:pt x="27" y="3"/>
                </a:lnTo>
                <a:lnTo>
                  <a:pt x="29" y="6"/>
                </a:lnTo>
                <a:lnTo>
                  <a:pt x="30" y="9"/>
                </a:lnTo>
                <a:lnTo>
                  <a:pt x="31" y="12"/>
                </a:lnTo>
                <a:lnTo>
                  <a:pt x="30" y="17"/>
                </a:lnTo>
                <a:lnTo>
                  <a:pt x="28" y="22"/>
                </a:lnTo>
                <a:lnTo>
                  <a:pt x="22" y="30"/>
                </a:lnTo>
                <a:lnTo>
                  <a:pt x="12" y="41"/>
                </a:lnTo>
                <a:lnTo>
                  <a:pt x="23" y="41"/>
                </a:lnTo>
                <a:lnTo>
                  <a:pt x="26" y="41"/>
                </a:lnTo>
                <a:lnTo>
                  <a:pt x="28" y="41"/>
                </a:lnTo>
                <a:lnTo>
                  <a:pt x="29" y="41"/>
                </a:lnTo>
                <a:lnTo>
                  <a:pt x="30" y="40"/>
                </a:lnTo>
                <a:lnTo>
                  <a:pt x="31" y="39"/>
                </a:lnTo>
                <a:lnTo>
                  <a:pt x="32" y="37"/>
                </a:lnTo>
                <a:lnTo>
                  <a:pt x="33" y="37"/>
                </a:lnTo>
                <a:lnTo>
                  <a:pt x="30" y="5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05" name="Freeform 65"/>
          <p:cNvSpPr>
            <a:spLocks/>
          </p:cNvSpPr>
          <p:nvPr/>
        </p:nvSpPr>
        <p:spPr bwMode="auto">
          <a:xfrm>
            <a:off x="3041650" y="2286000"/>
            <a:ext cx="1857375" cy="1392238"/>
          </a:xfrm>
          <a:custGeom>
            <a:avLst/>
            <a:gdLst/>
            <a:ahLst/>
            <a:cxnLst>
              <a:cxn ang="0">
                <a:pos x="0" y="541"/>
              </a:cxn>
              <a:cxn ang="0">
                <a:pos x="21" y="437"/>
              </a:cxn>
              <a:cxn ang="0">
                <a:pos x="36" y="358"/>
              </a:cxn>
              <a:cxn ang="0">
                <a:pos x="42" y="329"/>
              </a:cxn>
              <a:cxn ang="0">
                <a:pos x="51" y="276"/>
              </a:cxn>
              <a:cxn ang="0">
                <a:pos x="58" y="240"/>
              </a:cxn>
              <a:cxn ang="0">
                <a:pos x="63" y="215"/>
              </a:cxn>
              <a:cxn ang="0">
                <a:pos x="66" y="197"/>
              </a:cxn>
              <a:cxn ang="0">
                <a:pos x="70" y="180"/>
              </a:cxn>
              <a:cxn ang="0">
                <a:pos x="73" y="170"/>
              </a:cxn>
              <a:cxn ang="0">
                <a:pos x="77" y="153"/>
              </a:cxn>
              <a:cxn ang="0">
                <a:pos x="82" y="137"/>
              </a:cxn>
              <a:cxn ang="0">
                <a:pos x="87" y="121"/>
              </a:cxn>
              <a:cxn ang="0">
                <a:pos x="93" y="106"/>
              </a:cxn>
              <a:cxn ang="0">
                <a:pos x="99" y="90"/>
              </a:cxn>
              <a:cxn ang="0">
                <a:pos x="106" y="74"/>
              </a:cxn>
              <a:cxn ang="0">
                <a:pos x="109" y="69"/>
              </a:cxn>
              <a:cxn ang="0">
                <a:pos x="114" y="59"/>
              </a:cxn>
              <a:cxn ang="0">
                <a:pos x="120" y="50"/>
              </a:cxn>
              <a:cxn ang="0">
                <a:pos x="127" y="41"/>
              </a:cxn>
              <a:cxn ang="0">
                <a:pos x="135" y="33"/>
              </a:cxn>
              <a:cxn ang="0">
                <a:pos x="145" y="24"/>
              </a:cxn>
              <a:cxn ang="0">
                <a:pos x="152" y="18"/>
              </a:cxn>
              <a:cxn ang="0">
                <a:pos x="162" y="13"/>
              </a:cxn>
              <a:cxn ang="0">
                <a:pos x="177" y="7"/>
              </a:cxn>
              <a:cxn ang="0">
                <a:pos x="181" y="6"/>
              </a:cxn>
              <a:cxn ang="0">
                <a:pos x="192" y="3"/>
              </a:cxn>
              <a:cxn ang="0">
                <a:pos x="217" y="1"/>
              </a:cxn>
              <a:cxn ang="0">
                <a:pos x="237" y="0"/>
              </a:cxn>
              <a:cxn ang="0">
                <a:pos x="253" y="1"/>
              </a:cxn>
              <a:cxn ang="0">
                <a:pos x="289" y="3"/>
              </a:cxn>
              <a:cxn ang="0">
                <a:pos x="325" y="6"/>
              </a:cxn>
              <a:cxn ang="0">
                <a:pos x="361" y="8"/>
              </a:cxn>
              <a:cxn ang="0">
                <a:pos x="397" y="10"/>
              </a:cxn>
              <a:cxn ang="0">
                <a:pos x="433" y="12"/>
              </a:cxn>
              <a:cxn ang="0">
                <a:pos x="469" y="13"/>
              </a:cxn>
              <a:cxn ang="0">
                <a:pos x="506" y="14"/>
              </a:cxn>
              <a:cxn ang="0">
                <a:pos x="578" y="15"/>
              </a:cxn>
              <a:cxn ang="0">
                <a:pos x="650" y="16"/>
              </a:cxn>
              <a:cxn ang="0">
                <a:pos x="722" y="16"/>
              </a:cxn>
            </a:cxnLst>
            <a:rect l="0" t="0" r="r" b="b"/>
            <a:pathLst>
              <a:path w="722" h="541">
                <a:moveTo>
                  <a:pt x="0" y="541"/>
                </a:moveTo>
                <a:lnTo>
                  <a:pt x="21" y="437"/>
                </a:lnTo>
                <a:lnTo>
                  <a:pt x="36" y="358"/>
                </a:lnTo>
                <a:lnTo>
                  <a:pt x="42" y="329"/>
                </a:lnTo>
                <a:lnTo>
                  <a:pt x="51" y="276"/>
                </a:lnTo>
                <a:lnTo>
                  <a:pt x="58" y="240"/>
                </a:lnTo>
                <a:lnTo>
                  <a:pt x="63" y="215"/>
                </a:lnTo>
                <a:lnTo>
                  <a:pt x="66" y="197"/>
                </a:lnTo>
                <a:lnTo>
                  <a:pt x="70" y="180"/>
                </a:lnTo>
                <a:lnTo>
                  <a:pt x="73" y="170"/>
                </a:lnTo>
                <a:lnTo>
                  <a:pt x="77" y="153"/>
                </a:lnTo>
                <a:lnTo>
                  <a:pt x="82" y="137"/>
                </a:lnTo>
                <a:lnTo>
                  <a:pt x="87" y="121"/>
                </a:lnTo>
                <a:lnTo>
                  <a:pt x="93" y="106"/>
                </a:lnTo>
                <a:lnTo>
                  <a:pt x="99" y="90"/>
                </a:lnTo>
                <a:lnTo>
                  <a:pt x="106" y="74"/>
                </a:lnTo>
                <a:lnTo>
                  <a:pt x="109" y="69"/>
                </a:lnTo>
                <a:lnTo>
                  <a:pt x="114" y="59"/>
                </a:lnTo>
                <a:lnTo>
                  <a:pt x="120" y="50"/>
                </a:lnTo>
                <a:lnTo>
                  <a:pt x="127" y="41"/>
                </a:lnTo>
                <a:lnTo>
                  <a:pt x="135" y="33"/>
                </a:lnTo>
                <a:lnTo>
                  <a:pt x="145" y="24"/>
                </a:lnTo>
                <a:lnTo>
                  <a:pt x="152" y="18"/>
                </a:lnTo>
                <a:lnTo>
                  <a:pt x="162" y="13"/>
                </a:lnTo>
                <a:lnTo>
                  <a:pt x="177" y="7"/>
                </a:lnTo>
                <a:lnTo>
                  <a:pt x="181" y="6"/>
                </a:lnTo>
                <a:lnTo>
                  <a:pt x="192" y="3"/>
                </a:lnTo>
                <a:lnTo>
                  <a:pt x="217" y="1"/>
                </a:lnTo>
                <a:lnTo>
                  <a:pt x="237" y="0"/>
                </a:lnTo>
                <a:lnTo>
                  <a:pt x="253" y="1"/>
                </a:lnTo>
                <a:lnTo>
                  <a:pt x="289" y="3"/>
                </a:lnTo>
                <a:lnTo>
                  <a:pt x="325" y="6"/>
                </a:lnTo>
                <a:lnTo>
                  <a:pt x="361" y="8"/>
                </a:lnTo>
                <a:lnTo>
                  <a:pt x="397" y="10"/>
                </a:lnTo>
                <a:lnTo>
                  <a:pt x="433" y="12"/>
                </a:lnTo>
                <a:lnTo>
                  <a:pt x="469" y="13"/>
                </a:lnTo>
                <a:lnTo>
                  <a:pt x="506" y="14"/>
                </a:lnTo>
                <a:lnTo>
                  <a:pt x="578" y="15"/>
                </a:lnTo>
                <a:lnTo>
                  <a:pt x="650" y="16"/>
                </a:lnTo>
                <a:lnTo>
                  <a:pt x="722" y="16"/>
                </a:lnTo>
              </a:path>
            </a:pathLst>
          </a:custGeom>
          <a:noFill/>
          <a:ln w="1270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06" name="Line 66"/>
          <p:cNvSpPr>
            <a:spLocks noChangeShapeType="1"/>
          </p:cNvSpPr>
          <p:nvPr/>
        </p:nvSpPr>
        <p:spPr bwMode="auto">
          <a:xfrm flipV="1">
            <a:off x="3113088" y="3641725"/>
            <a:ext cx="20637" cy="13493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07" name="Line 67"/>
          <p:cNvSpPr>
            <a:spLocks noChangeShapeType="1"/>
          </p:cNvSpPr>
          <p:nvPr/>
        </p:nvSpPr>
        <p:spPr bwMode="auto">
          <a:xfrm flipV="1">
            <a:off x="3133725" y="3544888"/>
            <a:ext cx="15875" cy="9683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08" name="Line 68"/>
          <p:cNvSpPr>
            <a:spLocks noChangeShapeType="1"/>
          </p:cNvSpPr>
          <p:nvPr/>
        </p:nvSpPr>
        <p:spPr bwMode="auto">
          <a:xfrm flipV="1">
            <a:off x="3149600" y="3368675"/>
            <a:ext cx="25400" cy="176213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09" name="Line 69"/>
          <p:cNvSpPr>
            <a:spLocks noChangeShapeType="1"/>
          </p:cNvSpPr>
          <p:nvPr/>
        </p:nvSpPr>
        <p:spPr bwMode="auto">
          <a:xfrm flipV="1">
            <a:off x="3175000" y="3217863"/>
            <a:ext cx="20638" cy="15081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10" name="Line 70"/>
          <p:cNvSpPr>
            <a:spLocks noChangeShapeType="1"/>
          </p:cNvSpPr>
          <p:nvPr/>
        </p:nvSpPr>
        <p:spPr bwMode="auto">
          <a:xfrm flipV="1">
            <a:off x="3195638" y="3122613"/>
            <a:ext cx="12700" cy="952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11" name="Line 71"/>
          <p:cNvSpPr>
            <a:spLocks noChangeShapeType="1"/>
          </p:cNvSpPr>
          <p:nvPr/>
        </p:nvSpPr>
        <p:spPr bwMode="auto">
          <a:xfrm flipV="1">
            <a:off x="3208338" y="3052763"/>
            <a:ext cx="12700" cy="698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12" name="Line 72"/>
          <p:cNvSpPr>
            <a:spLocks noChangeShapeType="1"/>
          </p:cNvSpPr>
          <p:nvPr/>
        </p:nvSpPr>
        <p:spPr bwMode="auto">
          <a:xfrm flipV="1">
            <a:off x="3221038" y="3011488"/>
            <a:ext cx="7937" cy="412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13" name="Line 73"/>
          <p:cNvSpPr>
            <a:spLocks noChangeShapeType="1"/>
          </p:cNvSpPr>
          <p:nvPr/>
        </p:nvSpPr>
        <p:spPr bwMode="auto">
          <a:xfrm flipV="1">
            <a:off x="3228975" y="2935288"/>
            <a:ext cx="12700" cy="762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14" name="Line 74"/>
          <p:cNvSpPr>
            <a:spLocks noChangeShapeType="1"/>
          </p:cNvSpPr>
          <p:nvPr/>
        </p:nvSpPr>
        <p:spPr bwMode="auto">
          <a:xfrm flipV="1">
            <a:off x="3241675" y="2854325"/>
            <a:ext cx="15875" cy="80963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15" name="Line 75"/>
          <p:cNvSpPr>
            <a:spLocks noChangeShapeType="1"/>
          </p:cNvSpPr>
          <p:nvPr/>
        </p:nvSpPr>
        <p:spPr bwMode="auto">
          <a:xfrm flipV="1">
            <a:off x="3257550" y="2782888"/>
            <a:ext cx="14288" cy="7143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16" name="Line 76"/>
          <p:cNvSpPr>
            <a:spLocks noChangeShapeType="1"/>
          </p:cNvSpPr>
          <p:nvPr/>
        </p:nvSpPr>
        <p:spPr bwMode="auto">
          <a:xfrm flipV="1">
            <a:off x="3271838" y="2711450"/>
            <a:ext cx="19050" cy="7143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17" name="Line 77"/>
          <p:cNvSpPr>
            <a:spLocks noChangeShapeType="1"/>
          </p:cNvSpPr>
          <p:nvPr/>
        </p:nvSpPr>
        <p:spPr bwMode="auto">
          <a:xfrm flipV="1">
            <a:off x="3290888" y="2646363"/>
            <a:ext cx="14287" cy="650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18" name="Line 78"/>
          <p:cNvSpPr>
            <a:spLocks noChangeShapeType="1"/>
          </p:cNvSpPr>
          <p:nvPr/>
        </p:nvSpPr>
        <p:spPr bwMode="auto">
          <a:xfrm flipV="1">
            <a:off x="3305175" y="2597150"/>
            <a:ext cx="15875" cy="49213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19" name="Line 79"/>
          <p:cNvSpPr>
            <a:spLocks noChangeShapeType="1"/>
          </p:cNvSpPr>
          <p:nvPr/>
        </p:nvSpPr>
        <p:spPr bwMode="auto">
          <a:xfrm flipV="1">
            <a:off x="3321050" y="2551113"/>
            <a:ext cx="12700" cy="4603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20" name="Line 80"/>
          <p:cNvSpPr>
            <a:spLocks noChangeShapeType="1"/>
          </p:cNvSpPr>
          <p:nvPr/>
        </p:nvSpPr>
        <p:spPr bwMode="auto">
          <a:xfrm flipV="1">
            <a:off x="3333750" y="2505075"/>
            <a:ext cx="15875" cy="4603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21" name="Line 81"/>
          <p:cNvSpPr>
            <a:spLocks noChangeShapeType="1"/>
          </p:cNvSpPr>
          <p:nvPr/>
        </p:nvSpPr>
        <p:spPr bwMode="auto">
          <a:xfrm flipV="1">
            <a:off x="3349625" y="2460625"/>
            <a:ext cx="17463" cy="444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22" name="Line 82"/>
          <p:cNvSpPr>
            <a:spLocks noChangeShapeType="1"/>
          </p:cNvSpPr>
          <p:nvPr/>
        </p:nvSpPr>
        <p:spPr bwMode="auto">
          <a:xfrm flipV="1">
            <a:off x="3367088" y="2417763"/>
            <a:ext cx="23812" cy="4286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23" name="Line 83"/>
          <p:cNvSpPr>
            <a:spLocks noChangeShapeType="1"/>
          </p:cNvSpPr>
          <p:nvPr/>
        </p:nvSpPr>
        <p:spPr bwMode="auto">
          <a:xfrm flipV="1">
            <a:off x="3390900" y="2373313"/>
            <a:ext cx="23813" cy="444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24" name="Line 84"/>
          <p:cNvSpPr>
            <a:spLocks noChangeShapeType="1"/>
          </p:cNvSpPr>
          <p:nvPr/>
        </p:nvSpPr>
        <p:spPr bwMode="auto">
          <a:xfrm flipV="1">
            <a:off x="3414713" y="2346325"/>
            <a:ext cx="17462" cy="269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25" name="Line 85"/>
          <p:cNvSpPr>
            <a:spLocks noChangeShapeType="1"/>
          </p:cNvSpPr>
          <p:nvPr/>
        </p:nvSpPr>
        <p:spPr bwMode="auto">
          <a:xfrm flipV="1">
            <a:off x="3432175" y="2317750"/>
            <a:ext cx="20638" cy="285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26" name="Line 86"/>
          <p:cNvSpPr>
            <a:spLocks noChangeShapeType="1"/>
          </p:cNvSpPr>
          <p:nvPr/>
        </p:nvSpPr>
        <p:spPr bwMode="auto">
          <a:xfrm flipV="1">
            <a:off x="3452813" y="2292350"/>
            <a:ext cx="28575" cy="254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27" name="Line 87"/>
          <p:cNvSpPr>
            <a:spLocks noChangeShapeType="1"/>
          </p:cNvSpPr>
          <p:nvPr/>
        </p:nvSpPr>
        <p:spPr bwMode="auto">
          <a:xfrm flipV="1">
            <a:off x="3481388" y="2271713"/>
            <a:ext cx="25400" cy="2063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28" name="Line 88"/>
          <p:cNvSpPr>
            <a:spLocks noChangeShapeType="1"/>
          </p:cNvSpPr>
          <p:nvPr/>
        </p:nvSpPr>
        <p:spPr bwMode="auto">
          <a:xfrm flipV="1">
            <a:off x="3506788" y="2257425"/>
            <a:ext cx="22225" cy="142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29" name="Line 89"/>
          <p:cNvSpPr>
            <a:spLocks noChangeShapeType="1"/>
          </p:cNvSpPr>
          <p:nvPr/>
        </p:nvSpPr>
        <p:spPr bwMode="auto">
          <a:xfrm flipV="1">
            <a:off x="3529013" y="2247900"/>
            <a:ext cx="26987" cy="952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30" name="Line 90"/>
          <p:cNvSpPr>
            <a:spLocks noChangeShapeType="1"/>
          </p:cNvSpPr>
          <p:nvPr/>
        </p:nvSpPr>
        <p:spPr bwMode="auto">
          <a:xfrm flipV="1">
            <a:off x="3556000" y="2239963"/>
            <a:ext cx="42863" cy="793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31" name="Line 91"/>
          <p:cNvSpPr>
            <a:spLocks noChangeShapeType="1"/>
          </p:cNvSpPr>
          <p:nvPr/>
        </p:nvSpPr>
        <p:spPr bwMode="auto">
          <a:xfrm flipV="1">
            <a:off x="3598863" y="2238375"/>
            <a:ext cx="396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32" name="Line 92"/>
          <p:cNvSpPr>
            <a:spLocks noChangeShapeType="1"/>
          </p:cNvSpPr>
          <p:nvPr/>
        </p:nvSpPr>
        <p:spPr bwMode="auto">
          <a:xfrm>
            <a:off x="3638550" y="2238375"/>
            <a:ext cx="53975" cy="4763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33" name="Line 93"/>
          <p:cNvSpPr>
            <a:spLocks noChangeShapeType="1"/>
          </p:cNvSpPr>
          <p:nvPr/>
        </p:nvSpPr>
        <p:spPr bwMode="auto">
          <a:xfrm>
            <a:off x="3692525" y="2243138"/>
            <a:ext cx="92075" cy="142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34" name="Line 94"/>
          <p:cNvSpPr>
            <a:spLocks noChangeShapeType="1"/>
          </p:cNvSpPr>
          <p:nvPr/>
        </p:nvSpPr>
        <p:spPr bwMode="auto">
          <a:xfrm>
            <a:off x="3784600" y="2257425"/>
            <a:ext cx="92075" cy="190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35" name="Line 95"/>
          <p:cNvSpPr>
            <a:spLocks noChangeShapeType="1"/>
          </p:cNvSpPr>
          <p:nvPr/>
        </p:nvSpPr>
        <p:spPr bwMode="auto">
          <a:xfrm>
            <a:off x="3876675" y="2276475"/>
            <a:ext cx="93663" cy="158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36" name="Line 96"/>
          <p:cNvSpPr>
            <a:spLocks noChangeShapeType="1"/>
          </p:cNvSpPr>
          <p:nvPr/>
        </p:nvSpPr>
        <p:spPr bwMode="auto">
          <a:xfrm>
            <a:off x="3970338" y="2292350"/>
            <a:ext cx="92075" cy="127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37" name="Line 97"/>
          <p:cNvSpPr>
            <a:spLocks noChangeShapeType="1"/>
          </p:cNvSpPr>
          <p:nvPr/>
        </p:nvSpPr>
        <p:spPr bwMode="auto">
          <a:xfrm>
            <a:off x="4062413" y="2305050"/>
            <a:ext cx="92075" cy="793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38" name="Line 98"/>
          <p:cNvSpPr>
            <a:spLocks noChangeShapeType="1"/>
          </p:cNvSpPr>
          <p:nvPr/>
        </p:nvSpPr>
        <p:spPr bwMode="auto">
          <a:xfrm>
            <a:off x="4154488" y="2312988"/>
            <a:ext cx="93662" cy="476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39" name="Line 99"/>
          <p:cNvSpPr>
            <a:spLocks noChangeShapeType="1"/>
          </p:cNvSpPr>
          <p:nvPr/>
        </p:nvSpPr>
        <p:spPr bwMode="auto">
          <a:xfrm>
            <a:off x="4248150" y="2317750"/>
            <a:ext cx="95250" cy="4763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40" name="Line 100"/>
          <p:cNvSpPr>
            <a:spLocks noChangeShapeType="1"/>
          </p:cNvSpPr>
          <p:nvPr/>
        </p:nvSpPr>
        <p:spPr bwMode="auto">
          <a:xfrm>
            <a:off x="4343400" y="2322513"/>
            <a:ext cx="92075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41" name="Line 101"/>
          <p:cNvSpPr>
            <a:spLocks noChangeShapeType="1"/>
          </p:cNvSpPr>
          <p:nvPr/>
        </p:nvSpPr>
        <p:spPr bwMode="auto">
          <a:xfrm>
            <a:off x="4435475" y="2325688"/>
            <a:ext cx="92075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42" name="Line 102"/>
          <p:cNvSpPr>
            <a:spLocks noChangeShapeType="1"/>
          </p:cNvSpPr>
          <p:nvPr/>
        </p:nvSpPr>
        <p:spPr bwMode="auto">
          <a:xfrm>
            <a:off x="4527550" y="2325688"/>
            <a:ext cx="93663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43" name="Line 103"/>
          <p:cNvSpPr>
            <a:spLocks noChangeShapeType="1"/>
          </p:cNvSpPr>
          <p:nvPr/>
        </p:nvSpPr>
        <p:spPr bwMode="auto">
          <a:xfrm>
            <a:off x="3041650" y="2330450"/>
            <a:ext cx="30163" cy="15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44" name="Line 104"/>
          <p:cNvSpPr>
            <a:spLocks noChangeShapeType="1"/>
          </p:cNvSpPr>
          <p:nvPr/>
        </p:nvSpPr>
        <p:spPr bwMode="auto">
          <a:xfrm>
            <a:off x="3101975" y="2330450"/>
            <a:ext cx="31750" cy="15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45" name="Line 105"/>
          <p:cNvSpPr>
            <a:spLocks noChangeShapeType="1"/>
          </p:cNvSpPr>
          <p:nvPr/>
        </p:nvSpPr>
        <p:spPr bwMode="auto">
          <a:xfrm>
            <a:off x="3163888" y="2330450"/>
            <a:ext cx="31750" cy="15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46" name="Line 106"/>
          <p:cNvSpPr>
            <a:spLocks noChangeShapeType="1"/>
          </p:cNvSpPr>
          <p:nvPr/>
        </p:nvSpPr>
        <p:spPr bwMode="auto">
          <a:xfrm>
            <a:off x="3225800" y="2330450"/>
            <a:ext cx="31750" cy="15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47" name="Line 107"/>
          <p:cNvSpPr>
            <a:spLocks noChangeShapeType="1"/>
          </p:cNvSpPr>
          <p:nvPr/>
        </p:nvSpPr>
        <p:spPr bwMode="auto">
          <a:xfrm>
            <a:off x="3287713" y="2330450"/>
            <a:ext cx="31750" cy="15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48" name="Line 108"/>
          <p:cNvSpPr>
            <a:spLocks noChangeShapeType="1"/>
          </p:cNvSpPr>
          <p:nvPr/>
        </p:nvSpPr>
        <p:spPr bwMode="auto">
          <a:xfrm>
            <a:off x="3349625" y="2330450"/>
            <a:ext cx="30163" cy="15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49" name="Line 109"/>
          <p:cNvSpPr>
            <a:spLocks noChangeShapeType="1"/>
          </p:cNvSpPr>
          <p:nvPr/>
        </p:nvSpPr>
        <p:spPr bwMode="auto">
          <a:xfrm>
            <a:off x="3411538" y="2330450"/>
            <a:ext cx="30162" cy="15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50" name="Line 110"/>
          <p:cNvSpPr>
            <a:spLocks noChangeShapeType="1"/>
          </p:cNvSpPr>
          <p:nvPr/>
        </p:nvSpPr>
        <p:spPr bwMode="auto">
          <a:xfrm>
            <a:off x="3473450" y="2330450"/>
            <a:ext cx="30163" cy="15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51" name="Line 111"/>
          <p:cNvSpPr>
            <a:spLocks noChangeShapeType="1"/>
          </p:cNvSpPr>
          <p:nvPr/>
        </p:nvSpPr>
        <p:spPr bwMode="auto">
          <a:xfrm>
            <a:off x="3535363" y="2330450"/>
            <a:ext cx="30162" cy="15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52" name="Line 112"/>
          <p:cNvSpPr>
            <a:spLocks noChangeShapeType="1"/>
          </p:cNvSpPr>
          <p:nvPr/>
        </p:nvSpPr>
        <p:spPr bwMode="auto">
          <a:xfrm>
            <a:off x="3597275" y="2330450"/>
            <a:ext cx="30163" cy="15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53" name="Line 113"/>
          <p:cNvSpPr>
            <a:spLocks noChangeShapeType="1"/>
          </p:cNvSpPr>
          <p:nvPr/>
        </p:nvSpPr>
        <p:spPr bwMode="auto">
          <a:xfrm>
            <a:off x="3657600" y="2330450"/>
            <a:ext cx="31750" cy="15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54" name="Line 114"/>
          <p:cNvSpPr>
            <a:spLocks noChangeShapeType="1"/>
          </p:cNvSpPr>
          <p:nvPr/>
        </p:nvSpPr>
        <p:spPr bwMode="auto">
          <a:xfrm>
            <a:off x="3719513" y="2330450"/>
            <a:ext cx="31750" cy="15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55" name="Line 115"/>
          <p:cNvSpPr>
            <a:spLocks noChangeShapeType="1"/>
          </p:cNvSpPr>
          <p:nvPr/>
        </p:nvSpPr>
        <p:spPr bwMode="auto">
          <a:xfrm>
            <a:off x="3781425" y="2330450"/>
            <a:ext cx="31750" cy="15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56" name="Line 116"/>
          <p:cNvSpPr>
            <a:spLocks noChangeShapeType="1"/>
          </p:cNvSpPr>
          <p:nvPr/>
        </p:nvSpPr>
        <p:spPr bwMode="auto">
          <a:xfrm>
            <a:off x="3843338" y="2330450"/>
            <a:ext cx="31750" cy="15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57" name="Line 117"/>
          <p:cNvSpPr>
            <a:spLocks noChangeShapeType="1"/>
          </p:cNvSpPr>
          <p:nvPr/>
        </p:nvSpPr>
        <p:spPr bwMode="auto">
          <a:xfrm>
            <a:off x="3905250" y="2330450"/>
            <a:ext cx="30163" cy="15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58" name="Line 118"/>
          <p:cNvSpPr>
            <a:spLocks noChangeShapeType="1"/>
          </p:cNvSpPr>
          <p:nvPr/>
        </p:nvSpPr>
        <p:spPr bwMode="auto">
          <a:xfrm>
            <a:off x="3967163" y="2330450"/>
            <a:ext cx="30162" cy="15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59" name="Line 119"/>
          <p:cNvSpPr>
            <a:spLocks noChangeShapeType="1"/>
          </p:cNvSpPr>
          <p:nvPr/>
        </p:nvSpPr>
        <p:spPr bwMode="auto">
          <a:xfrm>
            <a:off x="4029075" y="2330450"/>
            <a:ext cx="30163" cy="15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60" name="Line 120"/>
          <p:cNvSpPr>
            <a:spLocks noChangeShapeType="1"/>
          </p:cNvSpPr>
          <p:nvPr/>
        </p:nvSpPr>
        <p:spPr bwMode="auto">
          <a:xfrm>
            <a:off x="4090988" y="2330450"/>
            <a:ext cx="30162" cy="15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61" name="Line 121"/>
          <p:cNvSpPr>
            <a:spLocks noChangeShapeType="1"/>
          </p:cNvSpPr>
          <p:nvPr/>
        </p:nvSpPr>
        <p:spPr bwMode="auto">
          <a:xfrm>
            <a:off x="4152900" y="2330450"/>
            <a:ext cx="30163" cy="15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62" name="Line 122"/>
          <p:cNvSpPr>
            <a:spLocks noChangeShapeType="1"/>
          </p:cNvSpPr>
          <p:nvPr/>
        </p:nvSpPr>
        <p:spPr bwMode="auto">
          <a:xfrm>
            <a:off x="4213225" y="2330450"/>
            <a:ext cx="31750" cy="15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63" name="Line 123"/>
          <p:cNvSpPr>
            <a:spLocks noChangeShapeType="1"/>
          </p:cNvSpPr>
          <p:nvPr/>
        </p:nvSpPr>
        <p:spPr bwMode="auto">
          <a:xfrm>
            <a:off x="4275138" y="2330450"/>
            <a:ext cx="31750" cy="15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64" name="Line 124"/>
          <p:cNvSpPr>
            <a:spLocks noChangeShapeType="1"/>
          </p:cNvSpPr>
          <p:nvPr/>
        </p:nvSpPr>
        <p:spPr bwMode="auto">
          <a:xfrm>
            <a:off x="4337050" y="2330450"/>
            <a:ext cx="31750" cy="15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65" name="Line 125"/>
          <p:cNvSpPr>
            <a:spLocks noChangeShapeType="1"/>
          </p:cNvSpPr>
          <p:nvPr/>
        </p:nvSpPr>
        <p:spPr bwMode="auto">
          <a:xfrm>
            <a:off x="4398963" y="2330450"/>
            <a:ext cx="31750" cy="15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66" name="Line 126"/>
          <p:cNvSpPr>
            <a:spLocks noChangeShapeType="1"/>
          </p:cNvSpPr>
          <p:nvPr/>
        </p:nvSpPr>
        <p:spPr bwMode="auto">
          <a:xfrm>
            <a:off x="4460875" y="2330450"/>
            <a:ext cx="30163" cy="15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67" name="Line 127"/>
          <p:cNvSpPr>
            <a:spLocks noChangeShapeType="1"/>
          </p:cNvSpPr>
          <p:nvPr/>
        </p:nvSpPr>
        <p:spPr bwMode="auto">
          <a:xfrm>
            <a:off x="4522788" y="2330450"/>
            <a:ext cx="30162" cy="15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68" name="Line 128"/>
          <p:cNvSpPr>
            <a:spLocks noChangeShapeType="1"/>
          </p:cNvSpPr>
          <p:nvPr/>
        </p:nvSpPr>
        <p:spPr bwMode="auto">
          <a:xfrm>
            <a:off x="4584700" y="2330450"/>
            <a:ext cx="30163" cy="15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69" name="Line 129"/>
          <p:cNvSpPr>
            <a:spLocks noChangeShapeType="1"/>
          </p:cNvSpPr>
          <p:nvPr/>
        </p:nvSpPr>
        <p:spPr bwMode="auto">
          <a:xfrm>
            <a:off x="4646613" y="2330450"/>
            <a:ext cx="30162" cy="15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70" name="Line 130"/>
          <p:cNvSpPr>
            <a:spLocks noChangeShapeType="1"/>
          </p:cNvSpPr>
          <p:nvPr/>
        </p:nvSpPr>
        <p:spPr bwMode="auto">
          <a:xfrm>
            <a:off x="4708525" y="2330450"/>
            <a:ext cx="30163" cy="15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71" name="Line 131"/>
          <p:cNvSpPr>
            <a:spLocks noChangeShapeType="1"/>
          </p:cNvSpPr>
          <p:nvPr/>
        </p:nvSpPr>
        <p:spPr bwMode="auto">
          <a:xfrm>
            <a:off x="4768850" y="2330450"/>
            <a:ext cx="31750" cy="15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72" name="Line 132"/>
          <p:cNvSpPr>
            <a:spLocks noChangeShapeType="1"/>
          </p:cNvSpPr>
          <p:nvPr/>
        </p:nvSpPr>
        <p:spPr bwMode="auto">
          <a:xfrm>
            <a:off x="4830763" y="2330450"/>
            <a:ext cx="31750" cy="15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73" name="Line 133"/>
          <p:cNvSpPr>
            <a:spLocks noChangeShapeType="1"/>
          </p:cNvSpPr>
          <p:nvPr/>
        </p:nvSpPr>
        <p:spPr bwMode="auto">
          <a:xfrm>
            <a:off x="4892675" y="2330450"/>
            <a:ext cx="6350" cy="15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74" name="Freeform 134"/>
          <p:cNvSpPr>
            <a:spLocks noEditPoints="1"/>
          </p:cNvSpPr>
          <p:nvPr/>
        </p:nvSpPr>
        <p:spPr bwMode="auto">
          <a:xfrm>
            <a:off x="2471738" y="2713038"/>
            <a:ext cx="134937" cy="87312"/>
          </a:xfrm>
          <a:custGeom>
            <a:avLst/>
            <a:gdLst/>
            <a:ahLst/>
            <a:cxnLst>
              <a:cxn ang="0">
                <a:pos x="34" y="27"/>
              </a:cxn>
              <a:cxn ang="0">
                <a:pos x="38" y="27"/>
              </a:cxn>
              <a:cxn ang="0">
                <a:pos x="44" y="27"/>
              </a:cxn>
              <a:cxn ang="0">
                <a:pos x="48" y="27"/>
              </a:cxn>
              <a:cxn ang="0">
                <a:pos x="52" y="27"/>
              </a:cxn>
              <a:cxn ang="0">
                <a:pos x="52" y="34"/>
              </a:cxn>
              <a:cxn ang="0">
                <a:pos x="50" y="33"/>
              </a:cxn>
              <a:cxn ang="0">
                <a:pos x="48" y="33"/>
              </a:cxn>
              <a:cxn ang="0">
                <a:pos x="45" y="33"/>
              </a:cxn>
              <a:cxn ang="0">
                <a:pos x="42" y="33"/>
              </a:cxn>
              <a:cxn ang="0">
                <a:pos x="18" y="33"/>
              </a:cxn>
              <a:cxn ang="0">
                <a:pos x="13" y="32"/>
              </a:cxn>
              <a:cxn ang="0">
                <a:pos x="9" y="31"/>
              </a:cxn>
              <a:cxn ang="0">
                <a:pos x="5" y="28"/>
              </a:cxn>
              <a:cxn ang="0">
                <a:pos x="3" y="25"/>
              </a:cxn>
              <a:cxn ang="0">
                <a:pos x="1" y="20"/>
              </a:cxn>
              <a:cxn ang="0">
                <a:pos x="0" y="16"/>
              </a:cxn>
              <a:cxn ang="0">
                <a:pos x="1" y="12"/>
              </a:cxn>
              <a:cxn ang="0">
                <a:pos x="2" y="8"/>
              </a:cxn>
              <a:cxn ang="0">
                <a:pos x="4" y="6"/>
              </a:cxn>
              <a:cxn ang="0">
                <a:pos x="6" y="3"/>
              </a:cxn>
              <a:cxn ang="0">
                <a:pos x="10" y="1"/>
              </a:cxn>
              <a:cxn ang="0">
                <a:pos x="13" y="0"/>
              </a:cxn>
              <a:cxn ang="0">
                <a:pos x="17" y="0"/>
              </a:cxn>
              <a:cxn ang="0">
                <a:pos x="21" y="0"/>
              </a:cxn>
              <a:cxn ang="0">
                <a:pos x="26" y="1"/>
              </a:cxn>
              <a:cxn ang="0">
                <a:pos x="29" y="4"/>
              </a:cxn>
              <a:cxn ang="0">
                <a:pos x="33" y="7"/>
              </a:cxn>
              <a:cxn ang="0">
                <a:pos x="35" y="10"/>
              </a:cxn>
              <a:cxn ang="0">
                <a:pos x="36" y="14"/>
              </a:cxn>
              <a:cxn ang="0">
                <a:pos x="37" y="18"/>
              </a:cxn>
              <a:cxn ang="0">
                <a:pos x="37" y="20"/>
              </a:cxn>
              <a:cxn ang="0">
                <a:pos x="36" y="23"/>
              </a:cxn>
              <a:cxn ang="0">
                <a:pos x="35" y="25"/>
              </a:cxn>
              <a:cxn ang="0">
                <a:pos x="34" y="27"/>
              </a:cxn>
              <a:cxn ang="0">
                <a:pos x="22" y="27"/>
              </a:cxn>
              <a:cxn ang="0">
                <a:pos x="25" y="26"/>
              </a:cxn>
              <a:cxn ang="0">
                <a:pos x="28" y="26"/>
              </a:cxn>
              <a:cxn ang="0">
                <a:pos x="30" y="26"/>
              </a:cxn>
              <a:cxn ang="0">
                <a:pos x="31" y="24"/>
              </a:cxn>
              <a:cxn ang="0">
                <a:pos x="33" y="22"/>
              </a:cxn>
              <a:cxn ang="0">
                <a:pos x="34" y="20"/>
              </a:cxn>
              <a:cxn ang="0">
                <a:pos x="34" y="17"/>
              </a:cxn>
              <a:cxn ang="0">
                <a:pos x="34" y="14"/>
              </a:cxn>
              <a:cxn ang="0">
                <a:pos x="33" y="11"/>
              </a:cxn>
              <a:cxn ang="0">
                <a:pos x="31" y="9"/>
              </a:cxn>
              <a:cxn ang="0">
                <a:pos x="28" y="7"/>
              </a:cxn>
              <a:cxn ang="0">
                <a:pos x="25" y="6"/>
              </a:cxn>
              <a:cxn ang="0">
                <a:pos x="21" y="6"/>
              </a:cxn>
              <a:cxn ang="0">
                <a:pos x="16" y="6"/>
              </a:cxn>
              <a:cxn ang="0">
                <a:pos x="12" y="8"/>
              </a:cxn>
              <a:cxn ang="0">
                <a:pos x="8" y="10"/>
              </a:cxn>
              <a:cxn ang="0">
                <a:pos x="6" y="13"/>
              </a:cxn>
              <a:cxn ang="0">
                <a:pos x="4" y="16"/>
              </a:cxn>
              <a:cxn ang="0">
                <a:pos x="4" y="19"/>
              </a:cxn>
              <a:cxn ang="0">
                <a:pos x="4" y="22"/>
              </a:cxn>
              <a:cxn ang="0">
                <a:pos x="5" y="24"/>
              </a:cxn>
              <a:cxn ang="0">
                <a:pos x="7" y="25"/>
              </a:cxn>
              <a:cxn ang="0">
                <a:pos x="9" y="26"/>
              </a:cxn>
              <a:cxn ang="0">
                <a:pos x="12" y="26"/>
              </a:cxn>
              <a:cxn ang="0">
                <a:pos x="16" y="27"/>
              </a:cxn>
              <a:cxn ang="0">
                <a:pos x="22" y="27"/>
              </a:cxn>
            </a:cxnLst>
            <a:rect l="0" t="0" r="r" b="b"/>
            <a:pathLst>
              <a:path w="52" h="34">
                <a:moveTo>
                  <a:pt x="34" y="27"/>
                </a:moveTo>
                <a:lnTo>
                  <a:pt x="38" y="27"/>
                </a:lnTo>
                <a:lnTo>
                  <a:pt x="44" y="27"/>
                </a:lnTo>
                <a:lnTo>
                  <a:pt x="48" y="27"/>
                </a:lnTo>
                <a:lnTo>
                  <a:pt x="52" y="27"/>
                </a:lnTo>
                <a:lnTo>
                  <a:pt x="52" y="34"/>
                </a:lnTo>
                <a:lnTo>
                  <a:pt x="50" y="33"/>
                </a:lnTo>
                <a:lnTo>
                  <a:pt x="48" y="33"/>
                </a:lnTo>
                <a:lnTo>
                  <a:pt x="45" y="33"/>
                </a:lnTo>
                <a:lnTo>
                  <a:pt x="42" y="33"/>
                </a:lnTo>
                <a:lnTo>
                  <a:pt x="18" y="33"/>
                </a:lnTo>
                <a:lnTo>
                  <a:pt x="13" y="32"/>
                </a:lnTo>
                <a:lnTo>
                  <a:pt x="9" y="31"/>
                </a:lnTo>
                <a:lnTo>
                  <a:pt x="5" y="28"/>
                </a:lnTo>
                <a:lnTo>
                  <a:pt x="3" y="25"/>
                </a:lnTo>
                <a:lnTo>
                  <a:pt x="1" y="20"/>
                </a:lnTo>
                <a:lnTo>
                  <a:pt x="0" y="16"/>
                </a:lnTo>
                <a:lnTo>
                  <a:pt x="1" y="12"/>
                </a:lnTo>
                <a:lnTo>
                  <a:pt x="2" y="8"/>
                </a:lnTo>
                <a:lnTo>
                  <a:pt x="4" y="6"/>
                </a:lnTo>
                <a:lnTo>
                  <a:pt x="6" y="3"/>
                </a:lnTo>
                <a:lnTo>
                  <a:pt x="10" y="1"/>
                </a:lnTo>
                <a:lnTo>
                  <a:pt x="13" y="0"/>
                </a:lnTo>
                <a:lnTo>
                  <a:pt x="17" y="0"/>
                </a:lnTo>
                <a:lnTo>
                  <a:pt x="21" y="0"/>
                </a:lnTo>
                <a:lnTo>
                  <a:pt x="26" y="1"/>
                </a:lnTo>
                <a:lnTo>
                  <a:pt x="29" y="4"/>
                </a:lnTo>
                <a:lnTo>
                  <a:pt x="33" y="7"/>
                </a:lnTo>
                <a:lnTo>
                  <a:pt x="35" y="10"/>
                </a:lnTo>
                <a:lnTo>
                  <a:pt x="36" y="14"/>
                </a:lnTo>
                <a:lnTo>
                  <a:pt x="37" y="18"/>
                </a:lnTo>
                <a:lnTo>
                  <a:pt x="37" y="20"/>
                </a:lnTo>
                <a:lnTo>
                  <a:pt x="36" y="23"/>
                </a:lnTo>
                <a:lnTo>
                  <a:pt x="35" y="25"/>
                </a:lnTo>
                <a:lnTo>
                  <a:pt x="34" y="27"/>
                </a:lnTo>
                <a:close/>
                <a:moveTo>
                  <a:pt x="22" y="27"/>
                </a:moveTo>
                <a:lnTo>
                  <a:pt x="25" y="26"/>
                </a:lnTo>
                <a:lnTo>
                  <a:pt x="28" y="26"/>
                </a:lnTo>
                <a:lnTo>
                  <a:pt x="30" y="26"/>
                </a:lnTo>
                <a:lnTo>
                  <a:pt x="31" y="24"/>
                </a:lnTo>
                <a:lnTo>
                  <a:pt x="33" y="22"/>
                </a:lnTo>
                <a:lnTo>
                  <a:pt x="34" y="20"/>
                </a:lnTo>
                <a:lnTo>
                  <a:pt x="34" y="17"/>
                </a:lnTo>
                <a:lnTo>
                  <a:pt x="34" y="14"/>
                </a:lnTo>
                <a:lnTo>
                  <a:pt x="33" y="11"/>
                </a:lnTo>
                <a:lnTo>
                  <a:pt x="31" y="9"/>
                </a:lnTo>
                <a:lnTo>
                  <a:pt x="28" y="7"/>
                </a:lnTo>
                <a:lnTo>
                  <a:pt x="25" y="6"/>
                </a:lnTo>
                <a:lnTo>
                  <a:pt x="21" y="6"/>
                </a:lnTo>
                <a:lnTo>
                  <a:pt x="16" y="6"/>
                </a:lnTo>
                <a:lnTo>
                  <a:pt x="12" y="8"/>
                </a:lnTo>
                <a:lnTo>
                  <a:pt x="8" y="10"/>
                </a:lnTo>
                <a:lnTo>
                  <a:pt x="6" y="13"/>
                </a:lnTo>
                <a:lnTo>
                  <a:pt x="4" y="16"/>
                </a:lnTo>
                <a:lnTo>
                  <a:pt x="4" y="19"/>
                </a:lnTo>
                <a:lnTo>
                  <a:pt x="4" y="22"/>
                </a:lnTo>
                <a:lnTo>
                  <a:pt x="5" y="24"/>
                </a:lnTo>
                <a:lnTo>
                  <a:pt x="7" y="25"/>
                </a:lnTo>
                <a:lnTo>
                  <a:pt x="9" y="26"/>
                </a:lnTo>
                <a:lnTo>
                  <a:pt x="12" y="26"/>
                </a:lnTo>
                <a:lnTo>
                  <a:pt x="16" y="27"/>
                </a:lnTo>
                <a:lnTo>
                  <a:pt x="22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75" name="Freeform 135"/>
          <p:cNvSpPr>
            <a:spLocks/>
          </p:cNvSpPr>
          <p:nvPr/>
        </p:nvSpPr>
        <p:spPr bwMode="auto">
          <a:xfrm>
            <a:off x="2433638" y="2592388"/>
            <a:ext cx="173037" cy="5397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1" y="0"/>
              </a:cxn>
              <a:cxn ang="0">
                <a:pos x="4" y="3"/>
              </a:cxn>
              <a:cxn ang="0">
                <a:pos x="6" y="6"/>
              </a:cxn>
              <a:cxn ang="0">
                <a:pos x="10" y="8"/>
              </a:cxn>
              <a:cxn ang="0">
                <a:pos x="15" y="10"/>
              </a:cxn>
              <a:cxn ang="0">
                <a:pos x="23" y="11"/>
              </a:cxn>
              <a:cxn ang="0">
                <a:pos x="33" y="12"/>
              </a:cxn>
              <a:cxn ang="0">
                <a:pos x="43" y="11"/>
              </a:cxn>
              <a:cxn ang="0">
                <a:pos x="51" y="10"/>
              </a:cxn>
              <a:cxn ang="0">
                <a:pos x="56" y="8"/>
              </a:cxn>
              <a:cxn ang="0">
                <a:pos x="61" y="6"/>
              </a:cxn>
              <a:cxn ang="0">
                <a:pos x="63" y="3"/>
              </a:cxn>
              <a:cxn ang="0">
                <a:pos x="65" y="0"/>
              </a:cxn>
              <a:cxn ang="0">
                <a:pos x="67" y="0"/>
              </a:cxn>
              <a:cxn ang="0">
                <a:pos x="65" y="4"/>
              </a:cxn>
              <a:cxn ang="0">
                <a:pos x="62" y="8"/>
              </a:cxn>
              <a:cxn ang="0">
                <a:pos x="59" y="12"/>
              </a:cxn>
              <a:cxn ang="0">
                <a:pos x="54" y="15"/>
              </a:cxn>
              <a:cxn ang="0">
                <a:pos x="44" y="20"/>
              </a:cxn>
              <a:cxn ang="0">
                <a:pos x="33" y="21"/>
              </a:cxn>
              <a:cxn ang="0">
                <a:pos x="22" y="20"/>
              </a:cxn>
              <a:cxn ang="0">
                <a:pos x="12" y="15"/>
              </a:cxn>
              <a:cxn ang="0">
                <a:pos x="8" y="12"/>
              </a:cxn>
              <a:cxn ang="0">
                <a:pos x="4" y="8"/>
              </a:cxn>
              <a:cxn ang="0">
                <a:pos x="1" y="4"/>
              </a:cxn>
              <a:cxn ang="0">
                <a:pos x="0" y="0"/>
              </a:cxn>
            </a:cxnLst>
            <a:rect l="0" t="0" r="r" b="b"/>
            <a:pathLst>
              <a:path w="67" h="21">
                <a:moveTo>
                  <a:pt x="0" y="0"/>
                </a:moveTo>
                <a:lnTo>
                  <a:pt x="1" y="0"/>
                </a:lnTo>
                <a:lnTo>
                  <a:pt x="4" y="3"/>
                </a:lnTo>
                <a:lnTo>
                  <a:pt x="6" y="6"/>
                </a:lnTo>
                <a:lnTo>
                  <a:pt x="10" y="8"/>
                </a:lnTo>
                <a:lnTo>
                  <a:pt x="15" y="10"/>
                </a:lnTo>
                <a:lnTo>
                  <a:pt x="23" y="11"/>
                </a:lnTo>
                <a:lnTo>
                  <a:pt x="33" y="12"/>
                </a:lnTo>
                <a:lnTo>
                  <a:pt x="43" y="11"/>
                </a:lnTo>
                <a:lnTo>
                  <a:pt x="51" y="10"/>
                </a:lnTo>
                <a:lnTo>
                  <a:pt x="56" y="8"/>
                </a:lnTo>
                <a:lnTo>
                  <a:pt x="61" y="6"/>
                </a:lnTo>
                <a:lnTo>
                  <a:pt x="63" y="3"/>
                </a:lnTo>
                <a:lnTo>
                  <a:pt x="65" y="0"/>
                </a:lnTo>
                <a:lnTo>
                  <a:pt x="67" y="0"/>
                </a:lnTo>
                <a:lnTo>
                  <a:pt x="65" y="4"/>
                </a:lnTo>
                <a:lnTo>
                  <a:pt x="62" y="8"/>
                </a:lnTo>
                <a:lnTo>
                  <a:pt x="59" y="12"/>
                </a:lnTo>
                <a:lnTo>
                  <a:pt x="54" y="15"/>
                </a:lnTo>
                <a:lnTo>
                  <a:pt x="44" y="20"/>
                </a:lnTo>
                <a:lnTo>
                  <a:pt x="33" y="21"/>
                </a:lnTo>
                <a:lnTo>
                  <a:pt x="22" y="20"/>
                </a:lnTo>
                <a:lnTo>
                  <a:pt x="12" y="15"/>
                </a:lnTo>
                <a:lnTo>
                  <a:pt x="8" y="12"/>
                </a:lnTo>
                <a:lnTo>
                  <a:pt x="4" y="8"/>
                </a:lnTo>
                <a:lnTo>
                  <a:pt x="1" y="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76" name="Freeform 136"/>
          <p:cNvSpPr>
            <a:spLocks/>
          </p:cNvSpPr>
          <p:nvPr/>
        </p:nvSpPr>
        <p:spPr bwMode="auto">
          <a:xfrm>
            <a:off x="2433638" y="2509838"/>
            <a:ext cx="131762" cy="73025"/>
          </a:xfrm>
          <a:custGeom>
            <a:avLst/>
            <a:gdLst/>
            <a:ahLst/>
            <a:cxnLst>
              <a:cxn ang="0">
                <a:pos x="21" y="13"/>
              </a:cxn>
              <a:cxn ang="0">
                <a:pos x="43" y="13"/>
              </a:cxn>
              <a:cxn ang="0">
                <a:pos x="46" y="13"/>
              </a:cxn>
              <a:cxn ang="0">
                <a:pos x="48" y="12"/>
              </a:cxn>
              <a:cxn ang="0">
                <a:pos x="49" y="11"/>
              </a:cxn>
              <a:cxn ang="0">
                <a:pos x="49" y="8"/>
              </a:cxn>
              <a:cxn ang="0">
                <a:pos x="51" y="8"/>
              </a:cxn>
              <a:cxn ang="0">
                <a:pos x="51" y="28"/>
              </a:cxn>
              <a:cxn ang="0">
                <a:pos x="49" y="28"/>
              </a:cxn>
              <a:cxn ang="0">
                <a:pos x="49" y="26"/>
              </a:cxn>
              <a:cxn ang="0">
                <a:pos x="49" y="25"/>
              </a:cxn>
              <a:cxn ang="0">
                <a:pos x="48" y="24"/>
              </a:cxn>
              <a:cxn ang="0">
                <a:pos x="47" y="24"/>
              </a:cxn>
              <a:cxn ang="0">
                <a:pos x="46" y="23"/>
              </a:cxn>
              <a:cxn ang="0">
                <a:pos x="43" y="23"/>
              </a:cxn>
              <a:cxn ang="0">
                <a:pos x="21" y="23"/>
              </a:cxn>
              <a:cxn ang="0">
                <a:pos x="21" y="28"/>
              </a:cxn>
              <a:cxn ang="0">
                <a:pos x="17" y="28"/>
              </a:cxn>
              <a:cxn ang="0">
                <a:pos x="17" y="23"/>
              </a:cxn>
              <a:cxn ang="0">
                <a:pos x="14" y="23"/>
              </a:cxn>
              <a:cxn ang="0">
                <a:pos x="12" y="23"/>
              </a:cxn>
              <a:cxn ang="0">
                <a:pos x="9" y="23"/>
              </a:cxn>
              <a:cxn ang="0">
                <a:pos x="6" y="22"/>
              </a:cxn>
              <a:cxn ang="0">
                <a:pos x="3" y="19"/>
              </a:cxn>
              <a:cxn ang="0">
                <a:pos x="1" y="16"/>
              </a:cxn>
              <a:cxn ang="0">
                <a:pos x="0" y="13"/>
              </a:cxn>
              <a:cxn ang="0">
                <a:pos x="0" y="9"/>
              </a:cxn>
              <a:cxn ang="0">
                <a:pos x="0" y="6"/>
              </a:cxn>
              <a:cxn ang="0">
                <a:pos x="0" y="4"/>
              </a:cxn>
              <a:cxn ang="0">
                <a:pos x="1" y="2"/>
              </a:cxn>
              <a:cxn ang="0">
                <a:pos x="3" y="0"/>
              </a:cxn>
              <a:cxn ang="0">
                <a:pos x="5" y="0"/>
              </a:cxn>
              <a:cxn ang="0">
                <a:pos x="7" y="0"/>
              </a:cxn>
              <a:cxn ang="0">
                <a:pos x="9" y="1"/>
              </a:cxn>
              <a:cxn ang="0">
                <a:pos x="10" y="3"/>
              </a:cxn>
              <a:cxn ang="0">
                <a:pos x="10" y="5"/>
              </a:cxn>
              <a:cxn ang="0">
                <a:pos x="10" y="7"/>
              </a:cxn>
              <a:cxn ang="0">
                <a:pos x="9" y="8"/>
              </a:cxn>
              <a:cxn ang="0">
                <a:pos x="8" y="9"/>
              </a:cxn>
              <a:cxn ang="0">
                <a:pos x="6" y="9"/>
              </a:cxn>
              <a:cxn ang="0">
                <a:pos x="6" y="9"/>
              </a:cxn>
              <a:cxn ang="0">
                <a:pos x="5" y="9"/>
              </a:cxn>
              <a:cxn ang="0">
                <a:pos x="4" y="9"/>
              </a:cxn>
              <a:cxn ang="0">
                <a:pos x="4" y="9"/>
              </a:cxn>
              <a:cxn ang="0">
                <a:pos x="3" y="9"/>
              </a:cxn>
              <a:cxn ang="0">
                <a:pos x="3" y="9"/>
              </a:cxn>
              <a:cxn ang="0">
                <a:pos x="2" y="10"/>
              </a:cxn>
              <a:cxn ang="0">
                <a:pos x="2" y="11"/>
              </a:cxn>
              <a:cxn ang="0">
                <a:pos x="2" y="12"/>
              </a:cxn>
              <a:cxn ang="0">
                <a:pos x="3" y="12"/>
              </a:cxn>
              <a:cxn ang="0">
                <a:pos x="4" y="13"/>
              </a:cxn>
              <a:cxn ang="0">
                <a:pos x="6" y="13"/>
              </a:cxn>
              <a:cxn ang="0">
                <a:pos x="12" y="13"/>
              </a:cxn>
              <a:cxn ang="0">
                <a:pos x="17" y="13"/>
              </a:cxn>
              <a:cxn ang="0">
                <a:pos x="17" y="8"/>
              </a:cxn>
              <a:cxn ang="0">
                <a:pos x="21" y="8"/>
              </a:cxn>
              <a:cxn ang="0">
                <a:pos x="21" y="13"/>
              </a:cxn>
            </a:cxnLst>
            <a:rect l="0" t="0" r="r" b="b"/>
            <a:pathLst>
              <a:path w="51" h="28">
                <a:moveTo>
                  <a:pt x="21" y="13"/>
                </a:moveTo>
                <a:lnTo>
                  <a:pt x="43" y="13"/>
                </a:lnTo>
                <a:lnTo>
                  <a:pt x="46" y="13"/>
                </a:lnTo>
                <a:lnTo>
                  <a:pt x="48" y="12"/>
                </a:lnTo>
                <a:lnTo>
                  <a:pt x="49" y="11"/>
                </a:lnTo>
                <a:lnTo>
                  <a:pt x="49" y="8"/>
                </a:lnTo>
                <a:lnTo>
                  <a:pt x="51" y="8"/>
                </a:lnTo>
                <a:lnTo>
                  <a:pt x="51" y="28"/>
                </a:lnTo>
                <a:lnTo>
                  <a:pt x="49" y="28"/>
                </a:lnTo>
                <a:lnTo>
                  <a:pt x="49" y="26"/>
                </a:lnTo>
                <a:lnTo>
                  <a:pt x="49" y="25"/>
                </a:lnTo>
                <a:lnTo>
                  <a:pt x="48" y="24"/>
                </a:lnTo>
                <a:lnTo>
                  <a:pt x="47" y="24"/>
                </a:lnTo>
                <a:lnTo>
                  <a:pt x="46" y="23"/>
                </a:lnTo>
                <a:lnTo>
                  <a:pt x="43" y="23"/>
                </a:lnTo>
                <a:lnTo>
                  <a:pt x="21" y="23"/>
                </a:lnTo>
                <a:lnTo>
                  <a:pt x="21" y="28"/>
                </a:lnTo>
                <a:lnTo>
                  <a:pt x="17" y="28"/>
                </a:lnTo>
                <a:lnTo>
                  <a:pt x="17" y="23"/>
                </a:lnTo>
                <a:lnTo>
                  <a:pt x="14" y="23"/>
                </a:lnTo>
                <a:lnTo>
                  <a:pt x="12" y="23"/>
                </a:lnTo>
                <a:lnTo>
                  <a:pt x="9" y="23"/>
                </a:lnTo>
                <a:lnTo>
                  <a:pt x="6" y="22"/>
                </a:lnTo>
                <a:lnTo>
                  <a:pt x="3" y="19"/>
                </a:lnTo>
                <a:lnTo>
                  <a:pt x="1" y="16"/>
                </a:lnTo>
                <a:lnTo>
                  <a:pt x="0" y="13"/>
                </a:lnTo>
                <a:lnTo>
                  <a:pt x="0" y="9"/>
                </a:lnTo>
                <a:lnTo>
                  <a:pt x="0" y="6"/>
                </a:lnTo>
                <a:lnTo>
                  <a:pt x="0" y="4"/>
                </a:lnTo>
                <a:lnTo>
                  <a:pt x="1" y="2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1"/>
                </a:lnTo>
                <a:lnTo>
                  <a:pt x="10" y="3"/>
                </a:lnTo>
                <a:lnTo>
                  <a:pt x="10" y="5"/>
                </a:lnTo>
                <a:lnTo>
                  <a:pt x="10" y="7"/>
                </a:lnTo>
                <a:lnTo>
                  <a:pt x="9" y="8"/>
                </a:lnTo>
                <a:lnTo>
                  <a:pt x="8" y="9"/>
                </a:lnTo>
                <a:lnTo>
                  <a:pt x="6" y="9"/>
                </a:lnTo>
                <a:lnTo>
                  <a:pt x="6" y="9"/>
                </a:lnTo>
                <a:lnTo>
                  <a:pt x="5" y="9"/>
                </a:lnTo>
                <a:lnTo>
                  <a:pt x="4" y="9"/>
                </a:lnTo>
                <a:lnTo>
                  <a:pt x="4" y="9"/>
                </a:lnTo>
                <a:lnTo>
                  <a:pt x="3" y="9"/>
                </a:lnTo>
                <a:lnTo>
                  <a:pt x="3" y="9"/>
                </a:lnTo>
                <a:lnTo>
                  <a:pt x="2" y="10"/>
                </a:lnTo>
                <a:lnTo>
                  <a:pt x="2" y="11"/>
                </a:lnTo>
                <a:lnTo>
                  <a:pt x="2" y="12"/>
                </a:lnTo>
                <a:lnTo>
                  <a:pt x="3" y="12"/>
                </a:lnTo>
                <a:lnTo>
                  <a:pt x="4" y="13"/>
                </a:lnTo>
                <a:lnTo>
                  <a:pt x="6" y="13"/>
                </a:lnTo>
                <a:lnTo>
                  <a:pt x="12" y="13"/>
                </a:lnTo>
                <a:lnTo>
                  <a:pt x="17" y="13"/>
                </a:lnTo>
                <a:lnTo>
                  <a:pt x="17" y="8"/>
                </a:lnTo>
                <a:lnTo>
                  <a:pt x="21" y="8"/>
                </a:lnTo>
                <a:lnTo>
                  <a:pt x="21" y="1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77" name="Freeform 137"/>
          <p:cNvSpPr>
            <a:spLocks/>
          </p:cNvSpPr>
          <p:nvPr/>
        </p:nvSpPr>
        <p:spPr bwMode="auto">
          <a:xfrm>
            <a:off x="2474913" y="2371725"/>
            <a:ext cx="90487" cy="144463"/>
          </a:xfrm>
          <a:custGeom>
            <a:avLst/>
            <a:gdLst/>
            <a:ahLst/>
            <a:cxnLst>
              <a:cxn ang="0">
                <a:pos x="6" y="42"/>
              </a:cxn>
              <a:cxn ang="0">
                <a:pos x="1" y="37"/>
              </a:cxn>
              <a:cxn ang="0">
                <a:pos x="0" y="32"/>
              </a:cxn>
              <a:cxn ang="0">
                <a:pos x="2" y="27"/>
              </a:cxn>
              <a:cxn ang="0">
                <a:pos x="6" y="23"/>
              </a:cxn>
              <a:cxn ang="0">
                <a:pos x="2" y="18"/>
              </a:cxn>
              <a:cxn ang="0">
                <a:pos x="0" y="12"/>
              </a:cxn>
              <a:cxn ang="0">
                <a:pos x="2" y="7"/>
              </a:cxn>
              <a:cxn ang="0">
                <a:pos x="6" y="4"/>
              </a:cxn>
              <a:cxn ang="0">
                <a:pos x="14" y="3"/>
              </a:cxn>
              <a:cxn ang="0">
                <a:pos x="30" y="3"/>
              </a:cxn>
              <a:cxn ang="0">
                <a:pos x="33" y="1"/>
              </a:cxn>
              <a:cxn ang="0">
                <a:pos x="35" y="0"/>
              </a:cxn>
              <a:cxn ang="0">
                <a:pos x="33" y="16"/>
              </a:cxn>
              <a:cxn ang="0">
                <a:pos x="32" y="14"/>
              </a:cxn>
              <a:cxn ang="0">
                <a:pos x="27" y="13"/>
              </a:cxn>
              <a:cxn ang="0">
                <a:pos x="9" y="13"/>
              </a:cxn>
              <a:cxn ang="0">
                <a:pos x="6" y="14"/>
              </a:cxn>
              <a:cxn ang="0">
                <a:pos x="5" y="15"/>
              </a:cxn>
              <a:cxn ang="0">
                <a:pos x="5" y="18"/>
              </a:cxn>
              <a:cxn ang="0">
                <a:pos x="7" y="21"/>
              </a:cxn>
              <a:cxn ang="0">
                <a:pos x="27" y="23"/>
              </a:cxn>
              <a:cxn ang="0">
                <a:pos x="32" y="22"/>
              </a:cxn>
              <a:cxn ang="0">
                <a:pos x="33" y="19"/>
              </a:cxn>
              <a:cxn ang="0">
                <a:pos x="35" y="36"/>
              </a:cxn>
              <a:cxn ang="0">
                <a:pos x="33" y="35"/>
              </a:cxn>
              <a:cxn ang="0">
                <a:pos x="32" y="34"/>
              </a:cxn>
              <a:cxn ang="0">
                <a:pos x="30" y="33"/>
              </a:cxn>
              <a:cxn ang="0">
                <a:pos x="13" y="33"/>
              </a:cxn>
              <a:cxn ang="0">
                <a:pos x="7" y="33"/>
              </a:cxn>
              <a:cxn ang="0">
                <a:pos x="6" y="34"/>
              </a:cxn>
              <a:cxn ang="0">
                <a:pos x="5" y="36"/>
              </a:cxn>
              <a:cxn ang="0">
                <a:pos x="6" y="39"/>
              </a:cxn>
              <a:cxn ang="0">
                <a:pos x="9" y="42"/>
              </a:cxn>
              <a:cxn ang="0">
                <a:pos x="30" y="42"/>
              </a:cxn>
              <a:cxn ang="0">
                <a:pos x="33" y="41"/>
              </a:cxn>
              <a:cxn ang="0">
                <a:pos x="35" y="39"/>
              </a:cxn>
              <a:cxn ang="0">
                <a:pos x="33" y="56"/>
              </a:cxn>
              <a:cxn ang="0">
                <a:pos x="32" y="53"/>
              </a:cxn>
              <a:cxn ang="0">
                <a:pos x="27" y="53"/>
              </a:cxn>
              <a:cxn ang="0">
                <a:pos x="6" y="53"/>
              </a:cxn>
              <a:cxn ang="0">
                <a:pos x="3" y="54"/>
              </a:cxn>
              <a:cxn ang="0">
                <a:pos x="1" y="56"/>
              </a:cxn>
            </a:cxnLst>
            <a:rect l="0" t="0" r="r" b="b"/>
            <a:pathLst>
              <a:path w="35" h="56">
                <a:moveTo>
                  <a:pt x="1" y="42"/>
                </a:moveTo>
                <a:lnTo>
                  <a:pt x="6" y="42"/>
                </a:lnTo>
                <a:lnTo>
                  <a:pt x="3" y="40"/>
                </a:lnTo>
                <a:lnTo>
                  <a:pt x="1" y="37"/>
                </a:lnTo>
                <a:lnTo>
                  <a:pt x="0" y="35"/>
                </a:lnTo>
                <a:lnTo>
                  <a:pt x="0" y="32"/>
                </a:lnTo>
                <a:lnTo>
                  <a:pt x="1" y="29"/>
                </a:lnTo>
                <a:lnTo>
                  <a:pt x="2" y="27"/>
                </a:lnTo>
                <a:lnTo>
                  <a:pt x="4" y="25"/>
                </a:lnTo>
                <a:lnTo>
                  <a:pt x="6" y="23"/>
                </a:lnTo>
                <a:lnTo>
                  <a:pt x="4" y="20"/>
                </a:lnTo>
                <a:lnTo>
                  <a:pt x="2" y="18"/>
                </a:lnTo>
                <a:lnTo>
                  <a:pt x="1" y="15"/>
                </a:lnTo>
                <a:lnTo>
                  <a:pt x="0" y="12"/>
                </a:lnTo>
                <a:lnTo>
                  <a:pt x="1" y="9"/>
                </a:lnTo>
                <a:lnTo>
                  <a:pt x="2" y="7"/>
                </a:lnTo>
                <a:lnTo>
                  <a:pt x="4" y="5"/>
                </a:lnTo>
                <a:lnTo>
                  <a:pt x="6" y="4"/>
                </a:lnTo>
                <a:lnTo>
                  <a:pt x="9" y="3"/>
                </a:lnTo>
                <a:lnTo>
                  <a:pt x="14" y="3"/>
                </a:lnTo>
                <a:lnTo>
                  <a:pt x="27" y="3"/>
                </a:lnTo>
                <a:lnTo>
                  <a:pt x="30" y="3"/>
                </a:lnTo>
                <a:lnTo>
                  <a:pt x="32" y="2"/>
                </a:lnTo>
                <a:lnTo>
                  <a:pt x="33" y="1"/>
                </a:lnTo>
                <a:lnTo>
                  <a:pt x="33" y="0"/>
                </a:lnTo>
                <a:lnTo>
                  <a:pt x="35" y="0"/>
                </a:lnTo>
                <a:lnTo>
                  <a:pt x="35" y="16"/>
                </a:lnTo>
                <a:lnTo>
                  <a:pt x="33" y="16"/>
                </a:lnTo>
                <a:lnTo>
                  <a:pt x="33" y="15"/>
                </a:lnTo>
                <a:lnTo>
                  <a:pt x="32" y="14"/>
                </a:lnTo>
                <a:lnTo>
                  <a:pt x="30" y="13"/>
                </a:lnTo>
                <a:lnTo>
                  <a:pt x="27" y="13"/>
                </a:lnTo>
                <a:lnTo>
                  <a:pt x="13" y="13"/>
                </a:lnTo>
                <a:lnTo>
                  <a:pt x="9" y="13"/>
                </a:lnTo>
                <a:lnTo>
                  <a:pt x="7" y="13"/>
                </a:lnTo>
                <a:lnTo>
                  <a:pt x="6" y="14"/>
                </a:lnTo>
                <a:lnTo>
                  <a:pt x="5" y="15"/>
                </a:lnTo>
                <a:lnTo>
                  <a:pt x="5" y="15"/>
                </a:lnTo>
                <a:lnTo>
                  <a:pt x="5" y="16"/>
                </a:lnTo>
                <a:lnTo>
                  <a:pt x="5" y="18"/>
                </a:lnTo>
                <a:lnTo>
                  <a:pt x="6" y="19"/>
                </a:lnTo>
                <a:lnTo>
                  <a:pt x="7" y="21"/>
                </a:lnTo>
                <a:lnTo>
                  <a:pt x="9" y="23"/>
                </a:lnTo>
                <a:lnTo>
                  <a:pt x="27" y="23"/>
                </a:lnTo>
                <a:lnTo>
                  <a:pt x="30" y="22"/>
                </a:lnTo>
                <a:lnTo>
                  <a:pt x="32" y="22"/>
                </a:lnTo>
                <a:lnTo>
                  <a:pt x="33" y="21"/>
                </a:lnTo>
                <a:lnTo>
                  <a:pt x="33" y="19"/>
                </a:lnTo>
                <a:lnTo>
                  <a:pt x="35" y="19"/>
                </a:lnTo>
                <a:lnTo>
                  <a:pt x="35" y="36"/>
                </a:lnTo>
                <a:lnTo>
                  <a:pt x="33" y="36"/>
                </a:lnTo>
                <a:lnTo>
                  <a:pt x="33" y="35"/>
                </a:lnTo>
                <a:lnTo>
                  <a:pt x="33" y="34"/>
                </a:lnTo>
                <a:lnTo>
                  <a:pt x="32" y="34"/>
                </a:lnTo>
                <a:lnTo>
                  <a:pt x="31" y="33"/>
                </a:lnTo>
                <a:lnTo>
                  <a:pt x="30" y="33"/>
                </a:lnTo>
                <a:lnTo>
                  <a:pt x="27" y="33"/>
                </a:lnTo>
                <a:lnTo>
                  <a:pt x="13" y="33"/>
                </a:lnTo>
                <a:lnTo>
                  <a:pt x="9" y="33"/>
                </a:lnTo>
                <a:lnTo>
                  <a:pt x="7" y="33"/>
                </a:lnTo>
                <a:lnTo>
                  <a:pt x="6" y="34"/>
                </a:lnTo>
                <a:lnTo>
                  <a:pt x="6" y="34"/>
                </a:lnTo>
                <a:lnTo>
                  <a:pt x="5" y="35"/>
                </a:lnTo>
                <a:lnTo>
                  <a:pt x="5" y="36"/>
                </a:lnTo>
                <a:lnTo>
                  <a:pt x="5" y="38"/>
                </a:lnTo>
                <a:lnTo>
                  <a:pt x="6" y="39"/>
                </a:lnTo>
                <a:lnTo>
                  <a:pt x="7" y="41"/>
                </a:lnTo>
                <a:lnTo>
                  <a:pt x="9" y="42"/>
                </a:lnTo>
                <a:lnTo>
                  <a:pt x="27" y="42"/>
                </a:lnTo>
                <a:lnTo>
                  <a:pt x="30" y="42"/>
                </a:lnTo>
                <a:lnTo>
                  <a:pt x="32" y="42"/>
                </a:lnTo>
                <a:lnTo>
                  <a:pt x="33" y="41"/>
                </a:lnTo>
                <a:lnTo>
                  <a:pt x="33" y="39"/>
                </a:lnTo>
                <a:lnTo>
                  <a:pt x="35" y="39"/>
                </a:lnTo>
                <a:lnTo>
                  <a:pt x="35" y="56"/>
                </a:lnTo>
                <a:lnTo>
                  <a:pt x="33" y="56"/>
                </a:lnTo>
                <a:lnTo>
                  <a:pt x="33" y="54"/>
                </a:lnTo>
                <a:lnTo>
                  <a:pt x="32" y="53"/>
                </a:lnTo>
                <a:lnTo>
                  <a:pt x="30" y="53"/>
                </a:lnTo>
                <a:lnTo>
                  <a:pt x="27" y="53"/>
                </a:lnTo>
                <a:lnTo>
                  <a:pt x="9" y="53"/>
                </a:lnTo>
                <a:lnTo>
                  <a:pt x="6" y="53"/>
                </a:lnTo>
                <a:lnTo>
                  <a:pt x="4" y="53"/>
                </a:lnTo>
                <a:lnTo>
                  <a:pt x="3" y="54"/>
                </a:lnTo>
                <a:lnTo>
                  <a:pt x="3" y="56"/>
                </a:lnTo>
                <a:lnTo>
                  <a:pt x="1" y="56"/>
                </a:lnTo>
                <a:lnTo>
                  <a:pt x="1" y="4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78" name="Rectangle 138"/>
          <p:cNvSpPr>
            <a:spLocks noChangeArrowheads="1"/>
          </p:cNvSpPr>
          <p:nvPr/>
        </p:nvSpPr>
        <p:spPr bwMode="auto">
          <a:xfrm>
            <a:off x="2432050" y="2319338"/>
            <a:ext cx="12700" cy="39687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79" name="Freeform 139"/>
          <p:cNvSpPr>
            <a:spLocks/>
          </p:cNvSpPr>
          <p:nvPr/>
        </p:nvSpPr>
        <p:spPr bwMode="auto">
          <a:xfrm>
            <a:off x="2374900" y="2255838"/>
            <a:ext cx="92075" cy="58737"/>
          </a:xfrm>
          <a:custGeom>
            <a:avLst/>
            <a:gdLst/>
            <a:ahLst/>
            <a:cxnLst>
              <a:cxn ang="0">
                <a:pos x="36" y="2"/>
              </a:cxn>
              <a:cxn ang="0">
                <a:pos x="36" y="23"/>
              </a:cxn>
              <a:cxn ang="0">
                <a:pos x="35" y="23"/>
              </a:cxn>
              <a:cxn ang="0">
                <a:pos x="30" y="19"/>
              </a:cxn>
              <a:cxn ang="0">
                <a:pos x="26" y="15"/>
              </a:cxn>
              <a:cxn ang="0">
                <a:pos x="23" y="12"/>
              </a:cxn>
              <a:cxn ang="0">
                <a:pos x="20" y="11"/>
              </a:cxn>
              <a:cxn ang="0">
                <a:pos x="16" y="9"/>
              </a:cxn>
              <a:cxn ang="0">
                <a:pos x="13" y="9"/>
              </a:cxn>
              <a:cxn ang="0">
                <a:pos x="10" y="9"/>
              </a:cxn>
              <a:cxn ang="0">
                <a:pos x="8" y="11"/>
              </a:cxn>
              <a:cxn ang="0">
                <a:pos x="7" y="13"/>
              </a:cxn>
              <a:cxn ang="0">
                <a:pos x="6" y="15"/>
              </a:cxn>
              <a:cxn ang="0">
                <a:pos x="7" y="18"/>
              </a:cxn>
              <a:cxn ang="0">
                <a:pos x="8" y="20"/>
              </a:cxn>
              <a:cxn ang="0">
                <a:pos x="10" y="22"/>
              </a:cxn>
              <a:cxn ang="0">
                <a:pos x="10" y="23"/>
              </a:cxn>
              <a:cxn ang="0">
                <a:pos x="7" y="22"/>
              </a:cxn>
              <a:cxn ang="0">
                <a:pos x="4" y="20"/>
              </a:cxn>
              <a:cxn ang="0">
                <a:pos x="3" y="18"/>
              </a:cxn>
              <a:cxn ang="0">
                <a:pos x="1" y="15"/>
              </a:cxn>
              <a:cxn ang="0">
                <a:pos x="0" y="12"/>
              </a:cxn>
              <a:cxn ang="0">
                <a:pos x="0" y="9"/>
              </a:cxn>
              <a:cxn ang="0">
                <a:pos x="1" y="7"/>
              </a:cxn>
              <a:cxn ang="0">
                <a:pos x="3" y="5"/>
              </a:cxn>
              <a:cxn ang="0">
                <a:pos x="5" y="3"/>
              </a:cxn>
              <a:cxn ang="0">
                <a:pos x="7" y="2"/>
              </a:cxn>
              <a:cxn ang="0">
                <a:pos x="9" y="2"/>
              </a:cxn>
              <a:cxn ang="0">
                <a:pos x="12" y="2"/>
              </a:cxn>
              <a:cxn ang="0">
                <a:pos x="16" y="4"/>
              </a:cxn>
              <a:cxn ang="0">
                <a:pos x="19" y="5"/>
              </a:cxn>
              <a:cxn ang="0">
                <a:pos x="22" y="8"/>
              </a:cxn>
              <a:cxn ang="0">
                <a:pos x="25" y="11"/>
              </a:cxn>
              <a:cxn ang="0">
                <a:pos x="29" y="15"/>
              </a:cxn>
              <a:cxn ang="0">
                <a:pos x="29" y="7"/>
              </a:cxn>
              <a:cxn ang="0">
                <a:pos x="29" y="5"/>
              </a:cxn>
              <a:cxn ang="0">
                <a:pos x="29" y="4"/>
              </a:cxn>
              <a:cxn ang="0">
                <a:pos x="29" y="3"/>
              </a:cxn>
              <a:cxn ang="0">
                <a:pos x="28" y="2"/>
              </a:cxn>
              <a:cxn ang="0">
                <a:pos x="28" y="2"/>
              </a:cxn>
              <a:cxn ang="0">
                <a:pos x="26" y="1"/>
              </a:cxn>
              <a:cxn ang="0">
                <a:pos x="26" y="0"/>
              </a:cxn>
              <a:cxn ang="0">
                <a:pos x="36" y="2"/>
              </a:cxn>
            </a:cxnLst>
            <a:rect l="0" t="0" r="r" b="b"/>
            <a:pathLst>
              <a:path w="36" h="23">
                <a:moveTo>
                  <a:pt x="36" y="2"/>
                </a:moveTo>
                <a:lnTo>
                  <a:pt x="36" y="23"/>
                </a:lnTo>
                <a:lnTo>
                  <a:pt x="35" y="23"/>
                </a:lnTo>
                <a:lnTo>
                  <a:pt x="30" y="19"/>
                </a:lnTo>
                <a:lnTo>
                  <a:pt x="26" y="15"/>
                </a:lnTo>
                <a:lnTo>
                  <a:pt x="23" y="12"/>
                </a:lnTo>
                <a:lnTo>
                  <a:pt x="20" y="11"/>
                </a:lnTo>
                <a:lnTo>
                  <a:pt x="16" y="9"/>
                </a:lnTo>
                <a:lnTo>
                  <a:pt x="13" y="9"/>
                </a:lnTo>
                <a:lnTo>
                  <a:pt x="10" y="9"/>
                </a:lnTo>
                <a:lnTo>
                  <a:pt x="8" y="11"/>
                </a:lnTo>
                <a:lnTo>
                  <a:pt x="7" y="13"/>
                </a:lnTo>
                <a:lnTo>
                  <a:pt x="6" y="15"/>
                </a:lnTo>
                <a:lnTo>
                  <a:pt x="7" y="18"/>
                </a:lnTo>
                <a:lnTo>
                  <a:pt x="8" y="20"/>
                </a:lnTo>
                <a:lnTo>
                  <a:pt x="10" y="22"/>
                </a:lnTo>
                <a:lnTo>
                  <a:pt x="10" y="23"/>
                </a:lnTo>
                <a:lnTo>
                  <a:pt x="7" y="22"/>
                </a:lnTo>
                <a:lnTo>
                  <a:pt x="4" y="20"/>
                </a:lnTo>
                <a:lnTo>
                  <a:pt x="3" y="18"/>
                </a:lnTo>
                <a:lnTo>
                  <a:pt x="1" y="15"/>
                </a:lnTo>
                <a:lnTo>
                  <a:pt x="0" y="12"/>
                </a:lnTo>
                <a:lnTo>
                  <a:pt x="0" y="9"/>
                </a:lnTo>
                <a:lnTo>
                  <a:pt x="1" y="7"/>
                </a:lnTo>
                <a:lnTo>
                  <a:pt x="3" y="5"/>
                </a:lnTo>
                <a:lnTo>
                  <a:pt x="5" y="3"/>
                </a:lnTo>
                <a:lnTo>
                  <a:pt x="7" y="2"/>
                </a:lnTo>
                <a:lnTo>
                  <a:pt x="9" y="2"/>
                </a:lnTo>
                <a:lnTo>
                  <a:pt x="12" y="2"/>
                </a:lnTo>
                <a:lnTo>
                  <a:pt x="16" y="4"/>
                </a:lnTo>
                <a:lnTo>
                  <a:pt x="19" y="5"/>
                </a:lnTo>
                <a:lnTo>
                  <a:pt x="22" y="8"/>
                </a:lnTo>
                <a:lnTo>
                  <a:pt x="25" y="11"/>
                </a:lnTo>
                <a:lnTo>
                  <a:pt x="29" y="15"/>
                </a:lnTo>
                <a:lnTo>
                  <a:pt x="29" y="7"/>
                </a:lnTo>
                <a:lnTo>
                  <a:pt x="29" y="5"/>
                </a:lnTo>
                <a:lnTo>
                  <a:pt x="29" y="4"/>
                </a:lnTo>
                <a:lnTo>
                  <a:pt x="29" y="3"/>
                </a:lnTo>
                <a:lnTo>
                  <a:pt x="28" y="2"/>
                </a:lnTo>
                <a:lnTo>
                  <a:pt x="28" y="2"/>
                </a:lnTo>
                <a:lnTo>
                  <a:pt x="26" y="1"/>
                </a:lnTo>
                <a:lnTo>
                  <a:pt x="26" y="0"/>
                </a:lnTo>
                <a:lnTo>
                  <a:pt x="36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80" name="Freeform 140"/>
          <p:cNvSpPr>
            <a:spLocks/>
          </p:cNvSpPr>
          <p:nvPr/>
        </p:nvSpPr>
        <p:spPr bwMode="auto">
          <a:xfrm>
            <a:off x="2433638" y="2190750"/>
            <a:ext cx="173037" cy="57150"/>
          </a:xfrm>
          <a:custGeom>
            <a:avLst/>
            <a:gdLst/>
            <a:ahLst/>
            <a:cxnLst>
              <a:cxn ang="0">
                <a:pos x="67" y="22"/>
              </a:cxn>
              <a:cxn ang="0">
                <a:pos x="65" y="22"/>
              </a:cxn>
              <a:cxn ang="0">
                <a:pos x="63" y="18"/>
              </a:cxn>
              <a:cxn ang="0">
                <a:pos x="60" y="16"/>
              </a:cxn>
              <a:cxn ang="0">
                <a:pos x="56" y="13"/>
              </a:cxn>
              <a:cxn ang="0">
                <a:pos x="52" y="12"/>
              </a:cxn>
              <a:cxn ang="0">
                <a:pos x="44" y="10"/>
              </a:cxn>
              <a:cxn ang="0">
                <a:pos x="33" y="10"/>
              </a:cxn>
              <a:cxn ang="0">
                <a:pos x="23" y="10"/>
              </a:cxn>
              <a:cxn ang="0">
                <a:pos x="16" y="11"/>
              </a:cxn>
              <a:cxn ang="0">
                <a:pos x="10" y="13"/>
              </a:cxn>
              <a:cxn ang="0">
                <a:pos x="6" y="16"/>
              </a:cxn>
              <a:cxn ang="0">
                <a:pos x="3" y="18"/>
              </a:cxn>
              <a:cxn ang="0">
                <a:pos x="1" y="22"/>
              </a:cxn>
              <a:cxn ang="0">
                <a:pos x="0" y="22"/>
              </a:cxn>
              <a:cxn ang="0">
                <a:pos x="1" y="17"/>
              </a:cxn>
              <a:cxn ang="0">
                <a:pos x="4" y="13"/>
              </a:cxn>
              <a:cxn ang="0">
                <a:pos x="8" y="10"/>
              </a:cxn>
              <a:cxn ang="0">
                <a:pos x="12" y="6"/>
              </a:cxn>
              <a:cxn ang="0">
                <a:pos x="22" y="2"/>
              </a:cxn>
              <a:cxn ang="0">
                <a:pos x="33" y="0"/>
              </a:cxn>
              <a:cxn ang="0">
                <a:pos x="45" y="2"/>
              </a:cxn>
              <a:cxn ang="0">
                <a:pos x="55" y="6"/>
              </a:cxn>
              <a:cxn ang="0">
                <a:pos x="60" y="11"/>
              </a:cxn>
              <a:cxn ang="0">
                <a:pos x="64" y="16"/>
              </a:cxn>
              <a:cxn ang="0">
                <a:pos x="67" y="22"/>
              </a:cxn>
            </a:cxnLst>
            <a:rect l="0" t="0" r="r" b="b"/>
            <a:pathLst>
              <a:path w="67" h="22">
                <a:moveTo>
                  <a:pt x="67" y="22"/>
                </a:moveTo>
                <a:lnTo>
                  <a:pt x="65" y="22"/>
                </a:lnTo>
                <a:lnTo>
                  <a:pt x="63" y="18"/>
                </a:lnTo>
                <a:lnTo>
                  <a:pt x="60" y="16"/>
                </a:lnTo>
                <a:lnTo>
                  <a:pt x="56" y="13"/>
                </a:lnTo>
                <a:lnTo>
                  <a:pt x="52" y="12"/>
                </a:lnTo>
                <a:lnTo>
                  <a:pt x="44" y="10"/>
                </a:lnTo>
                <a:lnTo>
                  <a:pt x="33" y="10"/>
                </a:lnTo>
                <a:lnTo>
                  <a:pt x="23" y="10"/>
                </a:lnTo>
                <a:lnTo>
                  <a:pt x="16" y="11"/>
                </a:lnTo>
                <a:lnTo>
                  <a:pt x="10" y="13"/>
                </a:lnTo>
                <a:lnTo>
                  <a:pt x="6" y="16"/>
                </a:lnTo>
                <a:lnTo>
                  <a:pt x="3" y="18"/>
                </a:lnTo>
                <a:lnTo>
                  <a:pt x="1" y="22"/>
                </a:lnTo>
                <a:lnTo>
                  <a:pt x="0" y="22"/>
                </a:lnTo>
                <a:lnTo>
                  <a:pt x="1" y="17"/>
                </a:lnTo>
                <a:lnTo>
                  <a:pt x="4" y="13"/>
                </a:lnTo>
                <a:lnTo>
                  <a:pt x="8" y="10"/>
                </a:lnTo>
                <a:lnTo>
                  <a:pt x="12" y="6"/>
                </a:lnTo>
                <a:lnTo>
                  <a:pt x="22" y="2"/>
                </a:lnTo>
                <a:lnTo>
                  <a:pt x="33" y="0"/>
                </a:lnTo>
                <a:lnTo>
                  <a:pt x="45" y="2"/>
                </a:lnTo>
                <a:lnTo>
                  <a:pt x="55" y="6"/>
                </a:lnTo>
                <a:lnTo>
                  <a:pt x="60" y="11"/>
                </a:lnTo>
                <a:lnTo>
                  <a:pt x="64" y="16"/>
                </a:lnTo>
                <a:lnTo>
                  <a:pt x="67" y="2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81" name="Rectangle 141"/>
          <p:cNvSpPr>
            <a:spLocks noChangeArrowheads="1"/>
          </p:cNvSpPr>
          <p:nvPr/>
        </p:nvSpPr>
        <p:spPr bwMode="auto">
          <a:xfrm>
            <a:off x="5562600" y="2182813"/>
            <a:ext cx="1854200" cy="1593850"/>
          </a:xfrm>
          <a:prstGeom prst="rect">
            <a:avLst/>
          </a:prstGeom>
          <a:noFill/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82" name="Line 142"/>
          <p:cNvSpPr>
            <a:spLocks noChangeShapeType="1"/>
          </p:cNvSpPr>
          <p:nvPr/>
        </p:nvSpPr>
        <p:spPr bwMode="auto">
          <a:xfrm flipV="1">
            <a:off x="5562600" y="2182813"/>
            <a:ext cx="1588" cy="1593850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83" name="Line 143"/>
          <p:cNvSpPr>
            <a:spLocks noChangeShapeType="1"/>
          </p:cNvSpPr>
          <p:nvPr/>
        </p:nvSpPr>
        <p:spPr bwMode="auto">
          <a:xfrm flipH="1">
            <a:off x="5562600" y="3756025"/>
            <a:ext cx="79375" cy="15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84" name="Line 144"/>
          <p:cNvSpPr>
            <a:spLocks noChangeShapeType="1"/>
          </p:cNvSpPr>
          <p:nvPr/>
        </p:nvSpPr>
        <p:spPr bwMode="auto">
          <a:xfrm flipH="1">
            <a:off x="5562600" y="3683000"/>
            <a:ext cx="38100" cy="31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85" name="Line 145"/>
          <p:cNvSpPr>
            <a:spLocks noChangeShapeType="1"/>
          </p:cNvSpPr>
          <p:nvPr/>
        </p:nvSpPr>
        <p:spPr bwMode="auto">
          <a:xfrm flipH="1">
            <a:off x="5562600" y="3611563"/>
            <a:ext cx="38100" cy="1587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86" name="Line 146"/>
          <p:cNvSpPr>
            <a:spLocks noChangeShapeType="1"/>
          </p:cNvSpPr>
          <p:nvPr/>
        </p:nvSpPr>
        <p:spPr bwMode="auto">
          <a:xfrm flipH="1">
            <a:off x="5562600" y="3538538"/>
            <a:ext cx="38100" cy="31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87" name="Line 147"/>
          <p:cNvSpPr>
            <a:spLocks noChangeShapeType="1"/>
          </p:cNvSpPr>
          <p:nvPr/>
        </p:nvSpPr>
        <p:spPr bwMode="auto">
          <a:xfrm flipH="1">
            <a:off x="5562600" y="3470275"/>
            <a:ext cx="38100" cy="15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88" name="Line 148"/>
          <p:cNvSpPr>
            <a:spLocks noChangeShapeType="1"/>
          </p:cNvSpPr>
          <p:nvPr/>
        </p:nvSpPr>
        <p:spPr bwMode="auto">
          <a:xfrm flipH="1">
            <a:off x="5562600" y="3397250"/>
            <a:ext cx="79375" cy="31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89" name="Line 149"/>
          <p:cNvSpPr>
            <a:spLocks noChangeShapeType="1"/>
          </p:cNvSpPr>
          <p:nvPr/>
        </p:nvSpPr>
        <p:spPr bwMode="auto">
          <a:xfrm flipH="1">
            <a:off x="5562600" y="3325813"/>
            <a:ext cx="38100" cy="31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90" name="Line 150"/>
          <p:cNvSpPr>
            <a:spLocks noChangeShapeType="1"/>
          </p:cNvSpPr>
          <p:nvPr/>
        </p:nvSpPr>
        <p:spPr bwMode="auto">
          <a:xfrm flipH="1">
            <a:off x="5562600" y="3255963"/>
            <a:ext cx="38100" cy="31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91" name="Line 151"/>
          <p:cNvSpPr>
            <a:spLocks noChangeShapeType="1"/>
          </p:cNvSpPr>
          <p:nvPr/>
        </p:nvSpPr>
        <p:spPr bwMode="auto">
          <a:xfrm flipH="1">
            <a:off x="5562600" y="3184525"/>
            <a:ext cx="38100" cy="15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92" name="Line 152"/>
          <p:cNvSpPr>
            <a:spLocks noChangeShapeType="1"/>
          </p:cNvSpPr>
          <p:nvPr/>
        </p:nvSpPr>
        <p:spPr bwMode="auto">
          <a:xfrm flipH="1">
            <a:off x="5562600" y="3111500"/>
            <a:ext cx="38100" cy="31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93" name="Line 153"/>
          <p:cNvSpPr>
            <a:spLocks noChangeShapeType="1"/>
          </p:cNvSpPr>
          <p:nvPr/>
        </p:nvSpPr>
        <p:spPr bwMode="auto">
          <a:xfrm flipH="1">
            <a:off x="5562600" y="3040063"/>
            <a:ext cx="79375" cy="31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94" name="Line 154"/>
          <p:cNvSpPr>
            <a:spLocks noChangeShapeType="1"/>
          </p:cNvSpPr>
          <p:nvPr/>
        </p:nvSpPr>
        <p:spPr bwMode="auto">
          <a:xfrm flipH="1">
            <a:off x="5562600" y="2970213"/>
            <a:ext cx="38100" cy="31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95" name="Line 155"/>
          <p:cNvSpPr>
            <a:spLocks noChangeShapeType="1"/>
          </p:cNvSpPr>
          <p:nvPr/>
        </p:nvSpPr>
        <p:spPr bwMode="auto">
          <a:xfrm flipH="1">
            <a:off x="5562600" y="2898775"/>
            <a:ext cx="38100" cy="31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96" name="Line 156"/>
          <p:cNvSpPr>
            <a:spLocks noChangeShapeType="1"/>
          </p:cNvSpPr>
          <p:nvPr/>
        </p:nvSpPr>
        <p:spPr bwMode="auto">
          <a:xfrm flipH="1">
            <a:off x="5562600" y="2827338"/>
            <a:ext cx="38100" cy="1587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97" name="Line 157"/>
          <p:cNvSpPr>
            <a:spLocks noChangeShapeType="1"/>
          </p:cNvSpPr>
          <p:nvPr/>
        </p:nvSpPr>
        <p:spPr bwMode="auto">
          <a:xfrm flipH="1">
            <a:off x="5562600" y="2754313"/>
            <a:ext cx="38100" cy="31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98" name="Line 158"/>
          <p:cNvSpPr>
            <a:spLocks noChangeShapeType="1"/>
          </p:cNvSpPr>
          <p:nvPr/>
        </p:nvSpPr>
        <p:spPr bwMode="auto">
          <a:xfrm flipH="1">
            <a:off x="5562600" y="2684463"/>
            <a:ext cx="79375" cy="31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5999" name="Line 159"/>
          <p:cNvSpPr>
            <a:spLocks noChangeShapeType="1"/>
          </p:cNvSpPr>
          <p:nvPr/>
        </p:nvSpPr>
        <p:spPr bwMode="auto">
          <a:xfrm flipH="1">
            <a:off x="5562600" y="2613025"/>
            <a:ext cx="38100" cy="31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6000" name="Line 160"/>
          <p:cNvSpPr>
            <a:spLocks noChangeShapeType="1"/>
          </p:cNvSpPr>
          <p:nvPr/>
        </p:nvSpPr>
        <p:spPr bwMode="auto">
          <a:xfrm flipH="1">
            <a:off x="5562600" y="2541588"/>
            <a:ext cx="38100" cy="1587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6001" name="Line 161"/>
          <p:cNvSpPr>
            <a:spLocks noChangeShapeType="1"/>
          </p:cNvSpPr>
          <p:nvPr/>
        </p:nvSpPr>
        <p:spPr bwMode="auto">
          <a:xfrm flipH="1">
            <a:off x="5562600" y="2468563"/>
            <a:ext cx="38100" cy="31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6002" name="Line 162"/>
          <p:cNvSpPr>
            <a:spLocks noChangeShapeType="1"/>
          </p:cNvSpPr>
          <p:nvPr/>
        </p:nvSpPr>
        <p:spPr bwMode="auto">
          <a:xfrm flipH="1">
            <a:off x="5562600" y="2400300"/>
            <a:ext cx="38100" cy="15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6003" name="Line 163"/>
          <p:cNvSpPr>
            <a:spLocks noChangeShapeType="1"/>
          </p:cNvSpPr>
          <p:nvPr/>
        </p:nvSpPr>
        <p:spPr bwMode="auto">
          <a:xfrm flipH="1">
            <a:off x="5562600" y="2327275"/>
            <a:ext cx="79375" cy="31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6004" name="Line 164"/>
          <p:cNvSpPr>
            <a:spLocks noChangeShapeType="1"/>
          </p:cNvSpPr>
          <p:nvPr/>
        </p:nvSpPr>
        <p:spPr bwMode="auto">
          <a:xfrm flipH="1">
            <a:off x="5562600" y="3756025"/>
            <a:ext cx="79375" cy="15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6005" name="Line 165"/>
          <p:cNvSpPr>
            <a:spLocks noChangeShapeType="1"/>
          </p:cNvSpPr>
          <p:nvPr/>
        </p:nvSpPr>
        <p:spPr bwMode="auto">
          <a:xfrm flipH="1">
            <a:off x="5562600" y="2327275"/>
            <a:ext cx="79375" cy="31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6006" name="Line 166"/>
          <p:cNvSpPr>
            <a:spLocks noChangeShapeType="1"/>
          </p:cNvSpPr>
          <p:nvPr/>
        </p:nvSpPr>
        <p:spPr bwMode="auto">
          <a:xfrm flipH="1">
            <a:off x="5562600" y="2255838"/>
            <a:ext cx="38100" cy="1587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6007" name="Freeform 167"/>
          <p:cNvSpPr>
            <a:spLocks noEditPoints="1"/>
          </p:cNvSpPr>
          <p:nvPr/>
        </p:nvSpPr>
        <p:spPr bwMode="auto">
          <a:xfrm>
            <a:off x="5310188" y="3687763"/>
            <a:ext cx="84137" cy="134937"/>
          </a:xfrm>
          <a:custGeom>
            <a:avLst/>
            <a:gdLst/>
            <a:ahLst/>
            <a:cxnLst>
              <a:cxn ang="0">
                <a:pos x="33" y="26"/>
              </a:cxn>
              <a:cxn ang="0">
                <a:pos x="32" y="33"/>
              </a:cxn>
              <a:cxn ang="0">
                <a:pos x="31" y="40"/>
              </a:cxn>
              <a:cxn ang="0">
                <a:pos x="29" y="43"/>
              </a:cxn>
              <a:cxn ang="0">
                <a:pos x="27" y="46"/>
              </a:cxn>
              <a:cxn ang="0">
                <a:pos x="25" y="49"/>
              </a:cxn>
              <a:cxn ang="0">
                <a:pos x="22" y="50"/>
              </a:cxn>
              <a:cxn ang="0">
                <a:pos x="20" y="51"/>
              </a:cxn>
              <a:cxn ang="0">
                <a:pos x="17" y="52"/>
              </a:cxn>
              <a:cxn ang="0">
                <a:pos x="13" y="51"/>
              </a:cxn>
              <a:cxn ang="0">
                <a:pos x="10" y="50"/>
              </a:cxn>
              <a:cxn ang="0">
                <a:pos x="7" y="48"/>
              </a:cxn>
              <a:cxn ang="0">
                <a:pos x="5" y="45"/>
              </a:cxn>
              <a:cxn ang="0">
                <a:pos x="3" y="42"/>
              </a:cxn>
              <a:cxn ang="0">
                <a:pos x="2" y="38"/>
              </a:cxn>
              <a:cxn ang="0">
                <a:pos x="1" y="32"/>
              </a:cxn>
              <a:cxn ang="0">
                <a:pos x="0" y="26"/>
              </a:cxn>
              <a:cxn ang="0">
                <a:pos x="1" y="18"/>
              </a:cxn>
              <a:cxn ang="0">
                <a:pos x="3" y="11"/>
              </a:cxn>
              <a:cxn ang="0">
                <a:pos x="4" y="8"/>
              </a:cxn>
              <a:cxn ang="0">
                <a:pos x="6" y="5"/>
              </a:cxn>
              <a:cxn ang="0">
                <a:pos x="8" y="3"/>
              </a:cxn>
              <a:cxn ang="0">
                <a:pos x="12" y="0"/>
              </a:cxn>
              <a:cxn ang="0">
                <a:pos x="17" y="0"/>
              </a:cxn>
              <a:cxn ang="0">
                <a:pos x="21" y="0"/>
              </a:cxn>
              <a:cxn ang="0">
                <a:pos x="25" y="3"/>
              </a:cxn>
              <a:cxn ang="0">
                <a:pos x="27" y="5"/>
              </a:cxn>
              <a:cxn ang="0">
                <a:pos x="29" y="7"/>
              </a:cxn>
              <a:cxn ang="0">
                <a:pos x="30" y="11"/>
              </a:cxn>
              <a:cxn ang="0">
                <a:pos x="32" y="18"/>
              </a:cxn>
              <a:cxn ang="0">
                <a:pos x="33" y="26"/>
              </a:cxn>
              <a:cxn ang="0">
                <a:pos x="22" y="26"/>
              </a:cxn>
              <a:cxn ang="0">
                <a:pos x="22" y="20"/>
              </a:cxn>
              <a:cxn ang="0">
                <a:pos x="22" y="15"/>
              </a:cxn>
              <a:cxn ang="0">
                <a:pos x="22" y="12"/>
              </a:cxn>
              <a:cxn ang="0">
                <a:pos x="22" y="10"/>
              </a:cxn>
              <a:cxn ang="0">
                <a:pos x="21" y="7"/>
              </a:cxn>
              <a:cxn ang="0">
                <a:pos x="21" y="5"/>
              </a:cxn>
              <a:cxn ang="0">
                <a:pos x="20" y="3"/>
              </a:cxn>
              <a:cxn ang="0">
                <a:pos x="18" y="2"/>
              </a:cxn>
              <a:cxn ang="0">
                <a:pos x="17" y="2"/>
              </a:cxn>
              <a:cxn ang="0">
                <a:pos x="15" y="2"/>
              </a:cxn>
              <a:cxn ang="0">
                <a:pos x="14" y="3"/>
              </a:cxn>
              <a:cxn ang="0">
                <a:pos x="13" y="5"/>
              </a:cxn>
              <a:cxn ang="0">
                <a:pos x="12" y="7"/>
              </a:cxn>
              <a:cxn ang="0">
                <a:pos x="12" y="11"/>
              </a:cxn>
              <a:cxn ang="0">
                <a:pos x="12" y="19"/>
              </a:cxn>
              <a:cxn ang="0">
                <a:pos x="11" y="31"/>
              </a:cxn>
              <a:cxn ang="0">
                <a:pos x="12" y="37"/>
              </a:cxn>
              <a:cxn ang="0">
                <a:pos x="12" y="42"/>
              </a:cxn>
              <a:cxn ang="0">
                <a:pos x="12" y="45"/>
              </a:cxn>
              <a:cxn ang="0">
                <a:pos x="13" y="47"/>
              </a:cxn>
              <a:cxn ang="0">
                <a:pos x="14" y="49"/>
              </a:cxn>
              <a:cxn ang="0">
                <a:pos x="15" y="49"/>
              </a:cxn>
              <a:cxn ang="0">
                <a:pos x="17" y="49"/>
              </a:cxn>
              <a:cxn ang="0">
                <a:pos x="19" y="49"/>
              </a:cxn>
              <a:cxn ang="0">
                <a:pos x="20" y="48"/>
              </a:cxn>
              <a:cxn ang="0">
                <a:pos x="21" y="46"/>
              </a:cxn>
              <a:cxn ang="0">
                <a:pos x="22" y="42"/>
              </a:cxn>
              <a:cxn ang="0">
                <a:pos x="22" y="26"/>
              </a:cxn>
            </a:cxnLst>
            <a:rect l="0" t="0" r="r" b="b"/>
            <a:pathLst>
              <a:path w="33" h="52">
                <a:moveTo>
                  <a:pt x="33" y="26"/>
                </a:moveTo>
                <a:lnTo>
                  <a:pt x="32" y="33"/>
                </a:lnTo>
                <a:lnTo>
                  <a:pt x="31" y="40"/>
                </a:lnTo>
                <a:lnTo>
                  <a:pt x="29" y="43"/>
                </a:lnTo>
                <a:lnTo>
                  <a:pt x="27" y="46"/>
                </a:lnTo>
                <a:lnTo>
                  <a:pt x="25" y="49"/>
                </a:lnTo>
                <a:lnTo>
                  <a:pt x="22" y="50"/>
                </a:lnTo>
                <a:lnTo>
                  <a:pt x="20" y="51"/>
                </a:lnTo>
                <a:lnTo>
                  <a:pt x="17" y="52"/>
                </a:lnTo>
                <a:lnTo>
                  <a:pt x="13" y="51"/>
                </a:lnTo>
                <a:lnTo>
                  <a:pt x="10" y="50"/>
                </a:lnTo>
                <a:lnTo>
                  <a:pt x="7" y="48"/>
                </a:lnTo>
                <a:lnTo>
                  <a:pt x="5" y="45"/>
                </a:lnTo>
                <a:lnTo>
                  <a:pt x="3" y="42"/>
                </a:lnTo>
                <a:lnTo>
                  <a:pt x="2" y="38"/>
                </a:lnTo>
                <a:lnTo>
                  <a:pt x="1" y="32"/>
                </a:lnTo>
                <a:lnTo>
                  <a:pt x="0" y="26"/>
                </a:lnTo>
                <a:lnTo>
                  <a:pt x="1" y="18"/>
                </a:lnTo>
                <a:lnTo>
                  <a:pt x="3" y="11"/>
                </a:lnTo>
                <a:lnTo>
                  <a:pt x="4" y="8"/>
                </a:lnTo>
                <a:lnTo>
                  <a:pt x="6" y="5"/>
                </a:lnTo>
                <a:lnTo>
                  <a:pt x="8" y="3"/>
                </a:lnTo>
                <a:lnTo>
                  <a:pt x="12" y="0"/>
                </a:lnTo>
                <a:lnTo>
                  <a:pt x="17" y="0"/>
                </a:lnTo>
                <a:lnTo>
                  <a:pt x="21" y="0"/>
                </a:lnTo>
                <a:lnTo>
                  <a:pt x="25" y="3"/>
                </a:lnTo>
                <a:lnTo>
                  <a:pt x="27" y="5"/>
                </a:lnTo>
                <a:lnTo>
                  <a:pt x="29" y="7"/>
                </a:lnTo>
                <a:lnTo>
                  <a:pt x="30" y="11"/>
                </a:lnTo>
                <a:lnTo>
                  <a:pt x="32" y="18"/>
                </a:lnTo>
                <a:lnTo>
                  <a:pt x="33" y="26"/>
                </a:lnTo>
                <a:close/>
                <a:moveTo>
                  <a:pt x="22" y="26"/>
                </a:moveTo>
                <a:lnTo>
                  <a:pt x="22" y="20"/>
                </a:lnTo>
                <a:lnTo>
                  <a:pt x="22" y="15"/>
                </a:lnTo>
                <a:lnTo>
                  <a:pt x="22" y="12"/>
                </a:lnTo>
                <a:lnTo>
                  <a:pt x="22" y="10"/>
                </a:lnTo>
                <a:lnTo>
                  <a:pt x="21" y="7"/>
                </a:lnTo>
                <a:lnTo>
                  <a:pt x="21" y="5"/>
                </a:lnTo>
                <a:lnTo>
                  <a:pt x="20" y="3"/>
                </a:lnTo>
                <a:lnTo>
                  <a:pt x="18" y="2"/>
                </a:lnTo>
                <a:lnTo>
                  <a:pt x="17" y="2"/>
                </a:lnTo>
                <a:lnTo>
                  <a:pt x="15" y="2"/>
                </a:lnTo>
                <a:lnTo>
                  <a:pt x="14" y="3"/>
                </a:lnTo>
                <a:lnTo>
                  <a:pt x="13" y="5"/>
                </a:lnTo>
                <a:lnTo>
                  <a:pt x="12" y="7"/>
                </a:lnTo>
                <a:lnTo>
                  <a:pt x="12" y="11"/>
                </a:lnTo>
                <a:lnTo>
                  <a:pt x="12" y="19"/>
                </a:lnTo>
                <a:lnTo>
                  <a:pt x="11" y="31"/>
                </a:lnTo>
                <a:lnTo>
                  <a:pt x="12" y="37"/>
                </a:lnTo>
                <a:lnTo>
                  <a:pt x="12" y="42"/>
                </a:lnTo>
                <a:lnTo>
                  <a:pt x="12" y="45"/>
                </a:lnTo>
                <a:lnTo>
                  <a:pt x="13" y="47"/>
                </a:lnTo>
                <a:lnTo>
                  <a:pt x="14" y="49"/>
                </a:lnTo>
                <a:lnTo>
                  <a:pt x="15" y="49"/>
                </a:lnTo>
                <a:lnTo>
                  <a:pt x="17" y="49"/>
                </a:lnTo>
                <a:lnTo>
                  <a:pt x="19" y="49"/>
                </a:lnTo>
                <a:lnTo>
                  <a:pt x="20" y="48"/>
                </a:lnTo>
                <a:lnTo>
                  <a:pt x="21" y="46"/>
                </a:lnTo>
                <a:lnTo>
                  <a:pt x="22" y="42"/>
                </a:lnTo>
                <a:lnTo>
                  <a:pt x="22" y="2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6008" name="Freeform 168"/>
          <p:cNvSpPr>
            <a:spLocks noEditPoints="1"/>
          </p:cNvSpPr>
          <p:nvPr/>
        </p:nvSpPr>
        <p:spPr bwMode="auto">
          <a:xfrm>
            <a:off x="5162550" y="3333750"/>
            <a:ext cx="85725" cy="133350"/>
          </a:xfrm>
          <a:custGeom>
            <a:avLst/>
            <a:gdLst/>
            <a:ahLst/>
            <a:cxnLst>
              <a:cxn ang="0">
                <a:pos x="33" y="26"/>
              </a:cxn>
              <a:cxn ang="0">
                <a:pos x="32" y="33"/>
              </a:cxn>
              <a:cxn ang="0">
                <a:pos x="31" y="40"/>
              </a:cxn>
              <a:cxn ang="0">
                <a:pos x="29" y="43"/>
              </a:cxn>
              <a:cxn ang="0">
                <a:pos x="27" y="46"/>
              </a:cxn>
              <a:cxn ang="0">
                <a:pos x="25" y="49"/>
              </a:cxn>
              <a:cxn ang="0">
                <a:pos x="22" y="50"/>
              </a:cxn>
              <a:cxn ang="0">
                <a:pos x="20" y="51"/>
              </a:cxn>
              <a:cxn ang="0">
                <a:pos x="17" y="52"/>
              </a:cxn>
              <a:cxn ang="0">
                <a:pos x="13" y="51"/>
              </a:cxn>
              <a:cxn ang="0">
                <a:pos x="10" y="50"/>
              </a:cxn>
              <a:cxn ang="0">
                <a:pos x="7" y="48"/>
              </a:cxn>
              <a:cxn ang="0">
                <a:pos x="5" y="45"/>
              </a:cxn>
              <a:cxn ang="0">
                <a:pos x="3" y="42"/>
              </a:cxn>
              <a:cxn ang="0">
                <a:pos x="2" y="38"/>
              </a:cxn>
              <a:cxn ang="0">
                <a:pos x="1" y="32"/>
              </a:cxn>
              <a:cxn ang="0">
                <a:pos x="0" y="26"/>
              </a:cxn>
              <a:cxn ang="0">
                <a:pos x="1" y="18"/>
              </a:cxn>
              <a:cxn ang="0">
                <a:pos x="3" y="11"/>
              </a:cxn>
              <a:cxn ang="0">
                <a:pos x="4" y="8"/>
              </a:cxn>
              <a:cxn ang="0">
                <a:pos x="6" y="5"/>
              </a:cxn>
              <a:cxn ang="0">
                <a:pos x="8" y="3"/>
              </a:cxn>
              <a:cxn ang="0">
                <a:pos x="12" y="0"/>
              </a:cxn>
              <a:cxn ang="0">
                <a:pos x="17" y="0"/>
              </a:cxn>
              <a:cxn ang="0">
                <a:pos x="21" y="0"/>
              </a:cxn>
              <a:cxn ang="0">
                <a:pos x="25" y="3"/>
              </a:cxn>
              <a:cxn ang="0">
                <a:pos x="27" y="5"/>
              </a:cxn>
              <a:cxn ang="0">
                <a:pos x="29" y="7"/>
              </a:cxn>
              <a:cxn ang="0">
                <a:pos x="30" y="11"/>
              </a:cxn>
              <a:cxn ang="0">
                <a:pos x="32" y="18"/>
              </a:cxn>
              <a:cxn ang="0">
                <a:pos x="33" y="26"/>
              </a:cxn>
              <a:cxn ang="0">
                <a:pos x="22" y="26"/>
              </a:cxn>
              <a:cxn ang="0">
                <a:pos x="22" y="20"/>
              </a:cxn>
              <a:cxn ang="0">
                <a:pos x="22" y="15"/>
              </a:cxn>
              <a:cxn ang="0">
                <a:pos x="22" y="12"/>
              </a:cxn>
              <a:cxn ang="0">
                <a:pos x="22" y="10"/>
              </a:cxn>
              <a:cxn ang="0">
                <a:pos x="21" y="7"/>
              </a:cxn>
              <a:cxn ang="0">
                <a:pos x="21" y="5"/>
              </a:cxn>
              <a:cxn ang="0">
                <a:pos x="20" y="3"/>
              </a:cxn>
              <a:cxn ang="0">
                <a:pos x="18" y="2"/>
              </a:cxn>
              <a:cxn ang="0">
                <a:pos x="17" y="2"/>
              </a:cxn>
              <a:cxn ang="0">
                <a:pos x="15" y="2"/>
              </a:cxn>
              <a:cxn ang="0">
                <a:pos x="14" y="3"/>
              </a:cxn>
              <a:cxn ang="0">
                <a:pos x="13" y="5"/>
              </a:cxn>
              <a:cxn ang="0">
                <a:pos x="12" y="7"/>
              </a:cxn>
              <a:cxn ang="0">
                <a:pos x="12" y="11"/>
              </a:cxn>
              <a:cxn ang="0">
                <a:pos x="12" y="19"/>
              </a:cxn>
              <a:cxn ang="0">
                <a:pos x="11" y="31"/>
              </a:cxn>
              <a:cxn ang="0">
                <a:pos x="12" y="37"/>
              </a:cxn>
              <a:cxn ang="0">
                <a:pos x="12" y="42"/>
              </a:cxn>
              <a:cxn ang="0">
                <a:pos x="12" y="45"/>
              </a:cxn>
              <a:cxn ang="0">
                <a:pos x="13" y="47"/>
              </a:cxn>
              <a:cxn ang="0">
                <a:pos x="14" y="49"/>
              </a:cxn>
              <a:cxn ang="0">
                <a:pos x="15" y="49"/>
              </a:cxn>
              <a:cxn ang="0">
                <a:pos x="17" y="49"/>
              </a:cxn>
              <a:cxn ang="0">
                <a:pos x="19" y="49"/>
              </a:cxn>
              <a:cxn ang="0">
                <a:pos x="20" y="48"/>
              </a:cxn>
              <a:cxn ang="0">
                <a:pos x="21" y="46"/>
              </a:cxn>
              <a:cxn ang="0">
                <a:pos x="22" y="42"/>
              </a:cxn>
              <a:cxn ang="0">
                <a:pos x="22" y="26"/>
              </a:cxn>
            </a:cxnLst>
            <a:rect l="0" t="0" r="r" b="b"/>
            <a:pathLst>
              <a:path w="33" h="52">
                <a:moveTo>
                  <a:pt x="33" y="26"/>
                </a:moveTo>
                <a:lnTo>
                  <a:pt x="32" y="33"/>
                </a:lnTo>
                <a:lnTo>
                  <a:pt x="31" y="40"/>
                </a:lnTo>
                <a:lnTo>
                  <a:pt x="29" y="43"/>
                </a:lnTo>
                <a:lnTo>
                  <a:pt x="27" y="46"/>
                </a:lnTo>
                <a:lnTo>
                  <a:pt x="25" y="49"/>
                </a:lnTo>
                <a:lnTo>
                  <a:pt x="22" y="50"/>
                </a:lnTo>
                <a:lnTo>
                  <a:pt x="20" y="51"/>
                </a:lnTo>
                <a:lnTo>
                  <a:pt x="17" y="52"/>
                </a:lnTo>
                <a:lnTo>
                  <a:pt x="13" y="51"/>
                </a:lnTo>
                <a:lnTo>
                  <a:pt x="10" y="50"/>
                </a:lnTo>
                <a:lnTo>
                  <a:pt x="7" y="48"/>
                </a:lnTo>
                <a:lnTo>
                  <a:pt x="5" y="45"/>
                </a:lnTo>
                <a:lnTo>
                  <a:pt x="3" y="42"/>
                </a:lnTo>
                <a:lnTo>
                  <a:pt x="2" y="38"/>
                </a:lnTo>
                <a:lnTo>
                  <a:pt x="1" y="32"/>
                </a:lnTo>
                <a:lnTo>
                  <a:pt x="0" y="26"/>
                </a:lnTo>
                <a:lnTo>
                  <a:pt x="1" y="18"/>
                </a:lnTo>
                <a:lnTo>
                  <a:pt x="3" y="11"/>
                </a:lnTo>
                <a:lnTo>
                  <a:pt x="4" y="8"/>
                </a:lnTo>
                <a:lnTo>
                  <a:pt x="6" y="5"/>
                </a:lnTo>
                <a:lnTo>
                  <a:pt x="8" y="3"/>
                </a:lnTo>
                <a:lnTo>
                  <a:pt x="12" y="0"/>
                </a:lnTo>
                <a:lnTo>
                  <a:pt x="17" y="0"/>
                </a:lnTo>
                <a:lnTo>
                  <a:pt x="21" y="0"/>
                </a:lnTo>
                <a:lnTo>
                  <a:pt x="25" y="3"/>
                </a:lnTo>
                <a:lnTo>
                  <a:pt x="27" y="5"/>
                </a:lnTo>
                <a:lnTo>
                  <a:pt x="29" y="7"/>
                </a:lnTo>
                <a:lnTo>
                  <a:pt x="30" y="11"/>
                </a:lnTo>
                <a:lnTo>
                  <a:pt x="32" y="18"/>
                </a:lnTo>
                <a:lnTo>
                  <a:pt x="33" y="26"/>
                </a:lnTo>
                <a:close/>
                <a:moveTo>
                  <a:pt x="22" y="26"/>
                </a:moveTo>
                <a:lnTo>
                  <a:pt x="22" y="20"/>
                </a:lnTo>
                <a:lnTo>
                  <a:pt x="22" y="15"/>
                </a:lnTo>
                <a:lnTo>
                  <a:pt x="22" y="12"/>
                </a:lnTo>
                <a:lnTo>
                  <a:pt x="22" y="10"/>
                </a:lnTo>
                <a:lnTo>
                  <a:pt x="21" y="7"/>
                </a:lnTo>
                <a:lnTo>
                  <a:pt x="21" y="5"/>
                </a:lnTo>
                <a:lnTo>
                  <a:pt x="20" y="3"/>
                </a:lnTo>
                <a:lnTo>
                  <a:pt x="18" y="2"/>
                </a:lnTo>
                <a:lnTo>
                  <a:pt x="17" y="2"/>
                </a:lnTo>
                <a:lnTo>
                  <a:pt x="15" y="2"/>
                </a:lnTo>
                <a:lnTo>
                  <a:pt x="14" y="3"/>
                </a:lnTo>
                <a:lnTo>
                  <a:pt x="13" y="5"/>
                </a:lnTo>
                <a:lnTo>
                  <a:pt x="12" y="7"/>
                </a:lnTo>
                <a:lnTo>
                  <a:pt x="12" y="11"/>
                </a:lnTo>
                <a:lnTo>
                  <a:pt x="12" y="19"/>
                </a:lnTo>
                <a:lnTo>
                  <a:pt x="11" y="31"/>
                </a:lnTo>
                <a:lnTo>
                  <a:pt x="12" y="37"/>
                </a:lnTo>
                <a:lnTo>
                  <a:pt x="12" y="42"/>
                </a:lnTo>
                <a:lnTo>
                  <a:pt x="12" y="45"/>
                </a:lnTo>
                <a:lnTo>
                  <a:pt x="13" y="47"/>
                </a:lnTo>
                <a:lnTo>
                  <a:pt x="14" y="49"/>
                </a:lnTo>
                <a:lnTo>
                  <a:pt x="15" y="49"/>
                </a:lnTo>
                <a:lnTo>
                  <a:pt x="17" y="49"/>
                </a:lnTo>
                <a:lnTo>
                  <a:pt x="19" y="49"/>
                </a:lnTo>
                <a:lnTo>
                  <a:pt x="20" y="48"/>
                </a:lnTo>
                <a:lnTo>
                  <a:pt x="21" y="46"/>
                </a:lnTo>
                <a:lnTo>
                  <a:pt x="22" y="42"/>
                </a:lnTo>
                <a:lnTo>
                  <a:pt x="22" y="2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6009" name="Freeform 169"/>
          <p:cNvSpPr>
            <a:spLocks/>
          </p:cNvSpPr>
          <p:nvPr/>
        </p:nvSpPr>
        <p:spPr bwMode="auto">
          <a:xfrm>
            <a:off x="5264150" y="3436938"/>
            <a:ext cx="30163" cy="30162"/>
          </a:xfrm>
          <a:custGeom>
            <a:avLst/>
            <a:gdLst/>
            <a:ahLst/>
            <a:cxnLst>
              <a:cxn ang="0">
                <a:pos x="6" y="0"/>
              </a:cxn>
              <a:cxn ang="0">
                <a:pos x="8" y="0"/>
              </a:cxn>
              <a:cxn ang="0">
                <a:pos x="10" y="2"/>
              </a:cxn>
              <a:cxn ang="0">
                <a:pos x="12" y="4"/>
              </a:cxn>
              <a:cxn ang="0">
                <a:pos x="12" y="6"/>
              </a:cxn>
              <a:cxn ang="0">
                <a:pos x="12" y="8"/>
              </a:cxn>
              <a:cxn ang="0">
                <a:pos x="10" y="10"/>
              </a:cxn>
              <a:cxn ang="0">
                <a:pos x="8" y="11"/>
              </a:cxn>
              <a:cxn ang="0">
                <a:pos x="6" y="12"/>
              </a:cxn>
              <a:cxn ang="0">
                <a:pos x="4" y="11"/>
              </a:cxn>
              <a:cxn ang="0">
                <a:pos x="2" y="10"/>
              </a:cxn>
              <a:cxn ang="0">
                <a:pos x="1" y="8"/>
              </a:cxn>
              <a:cxn ang="0">
                <a:pos x="0" y="6"/>
              </a:cxn>
              <a:cxn ang="0">
                <a:pos x="1" y="4"/>
              </a:cxn>
              <a:cxn ang="0">
                <a:pos x="2" y="2"/>
              </a:cxn>
              <a:cxn ang="0">
                <a:pos x="4" y="0"/>
              </a:cxn>
              <a:cxn ang="0">
                <a:pos x="6" y="0"/>
              </a:cxn>
            </a:cxnLst>
            <a:rect l="0" t="0" r="r" b="b"/>
            <a:pathLst>
              <a:path w="12" h="12">
                <a:moveTo>
                  <a:pt x="6" y="0"/>
                </a:moveTo>
                <a:lnTo>
                  <a:pt x="8" y="0"/>
                </a:lnTo>
                <a:lnTo>
                  <a:pt x="10" y="2"/>
                </a:lnTo>
                <a:lnTo>
                  <a:pt x="12" y="4"/>
                </a:lnTo>
                <a:lnTo>
                  <a:pt x="12" y="6"/>
                </a:lnTo>
                <a:lnTo>
                  <a:pt x="12" y="8"/>
                </a:lnTo>
                <a:lnTo>
                  <a:pt x="10" y="10"/>
                </a:lnTo>
                <a:lnTo>
                  <a:pt x="8" y="11"/>
                </a:lnTo>
                <a:lnTo>
                  <a:pt x="6" y="12"/>
                </a:lnTo>
                <a:lnTo>
                  <a:pt x="4" y="11"/>
                </a:lnTo>
                <a:lnTo>
                  <a:pt x="2" y="10"/>
                </a:lnTo>
                <a:lnTo>
                  <a:pt x="1" y="8"/>
                </a:lnTo>
                <a:lnTo>
                  <a:pt x="0" y="6"/>
                </a:lnTo>
                <a:lnTo>
                  <a:pt x="1" y="4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6010" name="Freeform 170"/>
          <p:cNvSpPr>
            <a:spLocks/>
          </p:cNvSpPr>
          <p:nvPr/>
        </p:nvSpPr>
        <p:spPr bwMode="auto">
          <a:xfrm>
            <a:off x="5310188" y="3333750"/>
            <a:ext cx="84137" cy="133350"/>
          </a:xfrm>
          <a:custGeom>
            <a:avLst/>
            <a:gdLst/>
            <a:ahLst/>
            <a:cxnLst>
              <a:cxn ang="0">
                <a:pos x="10" y="0"/>
              </a:cxn>
              <a:cxn ang="0">
                <a:pos x="33" y="0"/>
              </a:cxn>
              <a:cxn ang="0">
                <a:pos x="29" y="10"/>
              </a:cxn>
              <a:cxn ang="0">
                <a:pos x="9" y="10"/>
              </a:cxn>
              <a:cxn ang="0">
                <a:pos x="7" y="15"/>
              </a:cxn>
              <a:cxn ang="0">
                <a:pos x="19" y="16"/>
              </a:cxn>
              <a:cxn ang="0">
                <a:pos x="27" y="21"/>
              </a:cxn>
              <a:cxn ang="0">
                <a:pos x="30" y="25"/>
              </a:cxn>
              <a:cxn ang="0">
                <a:pos x="32" y="29"/>
              </a:cxn>
              <a:cxn ang="0">
                <a:pos x="33" y="34"/>
              </a:cxn>
              <a:cxn ang="0">
                <a:pos x="32" y="38"/>
              </a:cxn>
              <a:cxn ang="0">
                <a:pos x="30" y="43"/>
              </a:cxn>
              <a:cxn ang="0">
                <a:pos x="28" y="46"/>
              </a:cxn>
              <a:cxn ang="0">
                <a:pos x="26" y="48"/>
              </a:cxn>
              <a:cxn ang="0">
                <a:pos x="23" y="50"/>
              </a:cxn>
              <a:cxn ang="0">
                <a:pos x="18" y="51"/>
              </a:cxn>
              <a:cxn ang="0">
                <a:pos x="12" y="52"/>
              </a:cxn>
              <a:cxn ang="0">
                <a:pos x="8" y="52"/>
              </a:cxn>
              <a:cxn ang="0">
                <a:pos x="5" y="51"/>
              </a:cxn>
              <a:cxn ang="0">
                <a:pos x="3" y="49"/>
              </a:cxn>
              <a:cxn ang="0">
                <a:pos x="1" y="48"/>
              </a:cxn>
              <a:cxn ang="0">
                <a:pos x="0" y="46"/>
              </a:cxn>
              <a:cxn ang="0">
                <a:pos x="1" y="44"/>
              </a:cxn>
              <a:cxn ang="0">
                <a:pos x="2" y="43"/>
              </a:cxn>
              <a:cxn ang="0">
                <a:pos x="3" y="42"/>
              </a:cxn>
              <a:cxn ang="0">
                <a:pos x="4" y="41"/>
              </a:cxn>
              <a:cxn ang="0">
                <a:pos x="6" y="42"/>
              </a:cxn>
              <a:cxn ang="0">
                <a:pos x="7" y="42"/>
              </a:cxn>
              <a:cxn ang="0">
                <a:pos x="9" y="43"/>
              </a:cxn>
              <a:cxn ang="0">
                <a:pos x="10" y="44"/>
              </a:cxn>
              <a:cxn ang="0">
                <a:pos x="13" y="46"/>
              </a:cxn>
              <a:cxn ang="0">
                <a:pos x="15" y="47"/>
              </a:cxn>
              <a:cxn ang="0">
                <a:pos x="16" y="48"/>
              </a:cxn>
              <a:cxn ang="0">
                <a:pos x="18" y="48"/>
              </a:cxn>
              <a:cxn ang="0">
                <a:pos x="19" y="49"/>
              </a:cxn>
              <a:cxn ang="0">
                <a:pos x="22" y="48"/>
              </a:cxn>
              <a:cxn ang="0">
                <a:pos x="24" y="46"/>
              </a:cxn>
              <a:cxn ang="0">
                <a:pos x="26" y="44"/>
              </a:cxn>
              <a:cxn ang="0">
                <a:pos x="27" y="41"/>
              </a:cxn>
              <a:cxn ang="0">
                <a:pos x="26" y="38"/>
              </a:cxn>
              <a:cxn ang="0">
                <a:pos x="25" y="35"/>
              </a:cxn>
              <a:cxn ang="0">
                <a:pos x="23" y="32"/>
              </a:cxn>
              <a:cxn ang="0">
                <a:pos x="20" y="30"/>
              </a:cxn>
              <a:cxn ang="0">
                <a:pos x="13" y="27"/>
              </a:cxn>
              <a:cxn ang="0">
                <a:pos x="3" y="26"/>
              </a:cxn>
              <a:cxn ang="0">
                <a:pos x="2" y="26"/>
              </a:cxn>
              <a:cxn ang="0">
                <a:pos x="0" y="26"/>
              </a:cxn>
              <a:cxn ang="0">
                <a:pos x="10" y="0"/>
              </a:cxn>
            </a:cxnLst>
            <a:rect l="0" t="0" r="r" b="b"/>
            <a:pathLst>
              <a:path w="33" h="52">
                <a:moveTo>
                  <a:pt x="10" y="0"/>
                </a:moveTo>
                <a:lnTo>
                  <a:pt x="33" y="0"/>
                </a:lnTo>
                <a:lnTo>
                  <a:pt x="29" y="10"/>
                </a:lnTo>
                <a:lnTo>
                  <a:pt x="9" y="10"/>
                </a:lnTo>
                <a:lnTo>
                  <a:pt x="7" y="15"/>
                </a:lnTo>
                <a:lnTo>
                  <a:pt x="19" y="16"/>
                </a:lnTo>
                <a:lnTo>
                  <a:pt x="27" y="21"/>
                </a:lnTo>
                <a:lnTo>
                  <a:pt x="30" y="25"/>
                </a:lnTo>
                <a:lnTo>
                  <a:pt x="32" y="29"/>
                </a:lnTo>
                <a:lnTo>
                  <a:pt x="33" y="34"/>
                </a:lnTo>
                <a:lnTo>
                  <a:pt x="32" y="38"/>
                </a:lnTo>
                <a:lnTo>
                  <a:pt x="30" y="43"/>
                </a:lnTo>
                <a:lnTo>
                  <a:pt x="28" y="46"/>
                </a:lnTo>
                <a:lnTo>
                  <a:pt x="26" y="48"/>
                </a:lnTo>
                <a:lnTo>
                  <a:pt x="23" y="50"/>
                </a:lnTo>
                <a:lnTo>
                  <a:pt x="18" y="51"/>
                </a:lnTo>
                <a:lnTo>
                  <a:pt x="12" y="52"/>
                </a:lnTo>
                <a:lnTo>
                  <a:pt x="8" y="52"/>
                </a:lnTo>
                <a:lnTo>
                  <a:pt x="5" y="51"/>
                </a:lnTo>
                <a:lnTo>
                  <a:pt x="3" y="49"/>
                </a:lnTo>
                <a:lnTo>
                  <a:pt x="1" y="48"/>
                </a:lnTo>
                <a:lnTo>
                  <a:pt x="0" y="46"/>
                </a:lnTo>
                <a:lnTo>
                  <a:pt x="1" y="44"/>
                </a:lnTo>
                <a:lnTo>
                  <a:pt x="2" y="43"/>
                </a:lnTo>
                <a:lnTo>
                  <a:pt x="3" y="42"/>
                </a:lnTo>
                <a:lnTo>
                  <a:pt x="4" y="41"/>
                </a:lnTo>
                <a:lnTo>
                  <a:pt x="6" y="42"/>
                </a:lnTo>
                <a:lnTo>
                  <a:pt x="7" y="42"/>
                </a:lnTo>
                <a:lnTo>
                  <a:pt x="9" y="43"/>
                </a:lnTo>
                <a:lnTo>
                  <a:pt x="10" y="44"/>
                </a:lnTo>
                <a:lnTo>
                  <a:pt x="13" y="46"/>
                </a:lnTo>
                <a:lnTo>
                  <a:pt x="15" y="47"/>
                </a:lnTo>
                <a:lnTo>
                  <a:pt x="16" y="48"/>
                </a:lnTo>
                <a:lnTo>
                  <a:pt x="18" y="48"/>
                </a:lnTo>
                <a:lnTo>
                  <a:pt x="19" y="49"/>
                </a:lnTo>
                <a:lnTo>
                  <a:pt x="22" y="48"/>
                </a:lnTo>
                <a:lnTo>
                  <a:pt x="24" y="46"/>
                </a:lnTo>
                <a:lnTo>
                  <a:pt x="26" y="44"/>
                </a:lnTo>
                <a:lnTo>
                  <a:pt x="27" y="41"/>
                </a:lnTo>
                <a:lnTo>
                  <a:pt x="26" y="38"/>
                </a:lnTo>
                <a:lnTo>
                  <a:pt x="25" y="35"/>
                </a:lnTo>
                <a:lnTo>
                  <a:pt x="23" y="32"/>
                </a:lnTo>
                <a:lnTo>
                  <a:pt x="20" y="30"/>
                </a:lnTo>
                <a:lnTo>
                  <a:pt x="13" y="27"/>
                </a:lnTo>
                <a:lnTo>
                  <a:pt x="3" y="26"/>
                </a:lnTo>
                <a:lnTo>
                  <a:pt x="2" y="26"/>
                </a:lnTo>
                <a:lnTo>
                  <a:pt x="0" y="26"/>
                </a:lnTo>
                <a:lnTo>
                  <a:pt x="1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6011" name="Freeform 171"/>
          <p:cNvSpPr>
            <a:spLocks/>
          </p:cNvSpPr>
          <p:nvPr/>
        </p:nvSpPr>
        <p:spPr bwMode="auto">
          <a:xfrm>
            <a:off x="5319713" y="2976563"/>
            <a:ext cx="66675" cy="130175"/>
          </a:xfrm>
          <a:custGeom>
            <a:avLst/>
            <a:gdLst/>
            <a:ahLst/>
            <a:cxnLst>
              <a:cxn ang="0">
                <a:pos x="19" y="0"/>
              </a:cxn>
              <a:cxn ang="0">
                <a:pos x="19" y="41"/>
              </a:cxn>
              <a:cxn ang="0">
                <a:pos x="19" y="44"/>
              </a:cxn>
              <a:cxn ang="0">
                <a:pos x="19" y="47"/>
              </a:cxn>
              <a:cxn ang="0">
                <a:pos x="20" y="48"/>
              </a:cxn>
              <a:cxn ang="0">
                <a:pos x="21" y="49"/>
              </a:cxn>
              <a:cxn ang="0">
                <a:pos x="22" y="49"/>
              </a:cxn>
              <a:cxn ang="0">
                <a:pos x="25" y="49"/>
              </a:cxn>
              <a:cxn ang="0">
                <a:pos x="26" y="49"/>
              </a:cxn>
              <a:cxn ang="0">
                <a:pos x="26" y="51"/>
              </a:cxn>
              <a:cxn ang="0">
                <a:pos x="0" y="51"/>
              </a:cxn>
              <a:cxn ang="0">
                <a:pos x="0" y="49"/>
              </a:cxn>
              <a:cxn ang="0">
                <a:pos x="1" y="49"/>
              </a:cxn>
              <a:cxn ang="0">
                <a:pos x="3" y="49"/>
              </a:cxn>
              <a:cxn ang="0">
                <a:pos x="5" y="49"/>
              </a:cxn>
              <a:cxn ang="0">
                <a:pos x="6" y="48"/>
              </a:cxn>
              <a:cxn ang="0">
                <a:pos x="7" y="47"/>
              </a:cxn>
              <a:cxn ang="0">
                <a:pos x="7" y="45"/>
              </a:cxn>
              <a:cxn ang="0">
                <a:pos x="7" y="41"/>
              </a:cxn>
              <a:cxn ang="0">
                <a:pos x="7" y="15"/>
              </a:cxn>
              <a:cxn ang="0">
                <a:pos x="7" y="12"/>
              </a:cxn>
              <a:cxn ang="0">
                <a:pos x="7" y="11"/>
              </a:cxn>
              <a:cxn ang="0">
                <a:pos x="7" y="10"/>
              </a:cxn>
              <a:cxn ang="0">
                <a:pos x="6" y="9"/>
              </a:cxn>
              <a:cxn ang="0">
                <a:pos x="5" y="9"/>
              </a:cxn>
              <a:cxn ang="0">
                <a:pos x="4" y="9"/>
              </a:cxn>
              <a:cxn ang="0">
                <a:pos x="2" y="9"/>
              </a:cxn>
              <a:cxn ang="0">
                <a:pos x="0" y="10"/>
              </a:cxn>
              <a:cxn ang="0">
                <a:pos x="0" y="8"/>
              </a:cxn>
              <a:cxn ang="0">
                <a:pos x="17" y="0"/>
              </a:cxn>
              <a:cxn ang="0">
                <a:pos x="19" y="0"/>
              </a:cxn>
            </a:cxnLst>
            <a:rect l="0" t="0" r="r" b="b"/>
            <a:pathLst>
              <a:path w="26" h="51">
                <a:moveTo>
                  <a:pt x="19" y="0"/>
                </a:moveTo>
                <a:lnTo>
                  <a:pt x="19" y="41"/>
                </a:lnTo>
                <a:lnTo>
                  <a:pt x="19" y="44"/>
                </a:lnTo>
                <a:lnTo>
                  <a:pt x="19" y="47"/>
                </a:lnTo>
                <a:lnTo>
                  <a:pt x="20" y="48"/>
                </a:lnTo>
                <a:lnTo>
                  <a:pt x="21" y="49"/>
                </a:lnTo>
                <a:lnTo>
                  <a:pt x="22" y="49"/>
                </a:lnTo>
                <a:lnTo>
                  <a:pt x="25" y="49"/>
                </a:lnTo>
                <a:lnTo>
                  <a:pt x="26" y="49"/>
                </a:lnTo>
                <a:lnTo>
                  <a:pt x="26" y="51"/>
                </a:lnTo>
                <a:lnTo>
                  <a:pt x="0" y="51"/>
                </a:lnTo>
                <a:lnTo>
                  <a:pt x="0" y="49"/>
                </a:lnTo>
                <a:lnTo>
                  <a:pt x="1" y="49"/>
                </a:lnTo>
                <a:lnTo>
                  <a:pt x="3" y="49"/>
                </a:lnTo>
                <a:lnTo>
                  <a:pt x="5" y="49"/>
                </a:lnTo>
                <a:lnTo>
                  <a:pt x="6" y="48"/>
                </a:lnTo>
                <a:lnTo>
                  <a:pt x="7" y="47"/>
                </a:lnTo>
                <a:lnTo>
                  <a:pt x="7" y="45"/>
                </a:lnTo>
                <a:lnTo>
                  <a:pt x="7" y="41"/>
                </a:lnTo>
                <a:lnTo>
                  <a:pt x="7" y="15"/>
                </a:lnTo>
                <a:lnTo>
                  <a:pt x="7" y="12"/>
                </a:lnTo>
                <a:lnTo>
                  <a:pt x="7" y="11"/>
                </a:lnTo>
                <a:lnTo>
                  <a:pt x="7" y="10"/>
                </a:lnTo>
                <a:lnTo>
                  <a:pt x="6" y="9"/>
                </a:lnTo>
                <a:lnTo>
                  <a:pt x="5" y="9"/>
                </a:lnTo>
                <a:lnTo>
                  <a:pt x="4" y="9"/>
                </a:lnTo>
                <a:lnTo>
                  <a:pt x="2" y="9"/>
                </a:lnTo>
                <a:lnTo>
                  <a:pt x="0" y="10"/>
                </a:lnTo>
                <a:lnTo>
                  <a:pt x="0" y="8"/>
                </a:lnTo>
                <a:lnTo>
                  <a:pt x="17" y="0"/>
                </a:lnTo>
                <a:lnTo>
                  <a:pt x="1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6012" name="Freeform 172"/>
          <p:cNvSpPr>
            <a:spLocks/>
          </p:cNvSpPr>
          <p:nvPr/>
        </p:nvSpPr>
        <p:spPr bwMode="auto">
          <a:xfrm>
            <a:off x="5173663" y="2617788"/>
            <a:ext cx="66675" cy="131762"/>
          </a:xfrm>
          <a:custGeom>
            <a:avLst/>
            <a:gdLst/>
            <a:ahLst/>
            <a:cxnLst>
              <a:cxn ang="0">
                <a:pos x="19" y="0"/>
              </a:cxn>
              <a:cxn ang="0">
                <a:pos x="19" y="41"/>
              </a:cxn>
              <a:cxn ang="0">
                <a:pos x="19" y="44"/>
              </a:cxn>
              <a:cxn ang="0">
                <a:pos x="19" y="47"/>
              </a:cxn>
              <a:cxn ang="0">
                <a:pos x="20" y="48"/>
              </a:cxn>
              <a:cxn ang="0">
                <a:pos x="21" y="49"/>
              </a:cxn>
              <a:cxn ang="0">
                <a:pos x="22" y="49"/>
              </a:cxn>
              <a:cxn ang="0">
                <a:pos x="25" y="49"/>
              </a:cxn>
              <a:cxn ang="0">
                <a:pos x="26" y="49"/>
              </a:cxn>
              <a:cxn ang="0">
                <a:pos x="26" y="51"/>
              </a:cxn>
              <a:cxn ang="0">
                <a:pos x="0" y="51"/>
              </a:cxn>
              <a:cxn ang="0">
                <a:pos x="0" y="49"/>
              </a:cxn>
              <a:cxn ang="0">
                <a:pos x="1" y="49"/>
              </a:cxn>
              <a:cxn ang="0">
                <a:pos x="3" y="49"/>
              </a:cxn>
              <a:cxn ang="0">
                <a:pos x="5" y="49"/>
              </a:cxn>
              <a:cxn ang="0">
                <a:pos x="6" y="48"/>
              </a:cxn>
              <a:cxn ang="0">
                <a:pos x="7" y="47"/>
              </a:cxn>
              <a:cxn ang="0">
                <a:pos x="7" y="45"/>
              </a:cxn>
              <a:cxn ang="0">
                <a:pos x="7" y="41"/>
              </a:cxn>
              <a:cxn ang="0">
                <a:pos x="7" y="15"/>
              </a:cxn>
              <a:cxn ang="0">
                <a:pos x="7" y="12"/>
              </a:cxn>
              <a:cxn ang="0">
                <a:pos x="7" y="11"/>
              </a:cxn>
              <a:cxn ang="0">
                <a:pos x="7" y="10"/>
              </a:cxn>
              <a:cxn ang="0">
                <a:pos x="6" y="9"/>
              </a:cxn>
              <a:cxn ang="0">
                <a:pos x="5" y="9"/>
              </a:cxn>
              <a:cxn ang="0">
                <a:pos x="4" y="9"/>
              </a:cxn>
              <a:cxn ang="0">
                <a:pos x="2" y="9"/>
              </a:cxn>
              <a:cxn ang="0">
                <a:pos x="0" y="10"/>
              </a:cxn>
              <a:cxn ang="0">
                <a:pos x="0" y="8"/>
              </a:cxn>
              <a:cxn ang="0">
                <a:pos x="17" y="0"/>
              </a:cxn>
              <a:cxn ang="0">
                <a:pos x="19" y="0"/>
              </a:cxn>
            </a:cxnLst>
            <a:rect l="0" t="0" r="r" b="b"/>
            <a:pathLst>
              <a:path w="26" h="51">
                <a:moveTo>
                  <a:pt x="19" y="0"/>
                </a:moveTo>
                <a:lnTo>
                  <a:pt x="19" y="41"/>
                </a:lnTo>
                <a:lnTo>
                  <a:pt x="19" y="44"/>
                </a:lnTo>
                <a:lnTo>
                  <a:pt x="19" y="47"/>
                </a:lnTo>
                <a:lnTo>
                  <a:pt x="20" y="48"/>
                </a:lnTo>
                <a:lnTo>
                  <a:pt x="21" y="49"/>
                </a:lnTo>
                <a:lnTo>
                  <a:pt x="22" y="49"/>
                </a:lnTo>
                <a:lnTo>
                  <a:pt x="25" y="49"/>
                </a:lnTo>
                <a:lnTo>
                  <a:pt x="26" y="49"/>
                </a:lnTo>
                <a:lnTo>
                  <a:pt x="26" y="51"/>
                </a:lnTo>
                <a:lnTo>
                  <a:pt x="0" y="51"/>
                </a:lnTo>
                <a:lnTo>
                  <a:pt x="0" y="49"/>
                </a:lnTo>
                <a:lnTo>
                  <a:pt x="1" y="49"/>
                </a:lnTo>
                <a:lnTo>
                  <a:pt x="3" y="49"/>
                </a:lnTo>
                <a:lnTo>
                  <a:pt x="5" y="49"/>
                </a:lnTo>
                <a:lnTo>
                  <a:pt x="6" y="48"/>
                </a:lnTo>
                <a:lnTo>
                  <a:pt x="7" y="47"/>
                </a:lnTo>
                <a:lnTo>
                  <a:pt x="7" y="45"/>
                </a:lnTo>
                <a:lnTo>
                  <a:pt x="7" y="41"/>
                </a:lnTo>
                <a:lnTo>
                  <a:pt x="7" y="15"/>
                </a:lnTo>
                <a:lnTo>
                  <a:pt x="7" y="12"/>
                </a:lnTo>
                <a:lnTo>
                  <a:pt x="7" y="11"/>
                </a:lnTo>
                <a:lnTo>
                  <a:pt x="7" y="10"/>
                </a:lnTo>
                <a:lnTo>
                  <a:pt x="6" y="9"/>
                </a:lnTo>
                <a:lnTo>
                  <a:pt x="5" y="9"/>
                </a:lnTo>
                <a:lnTo>
                  <a:pt x="4" y="9"/>
                </a:lnTo>
                <a:lnTo>
                  <a:pt x="2" y="9"/>
                </a:lnTo>
                <a:lnTo>
                  <a:pt x="0" y="10"/>
                </a:lnTo>
                <a:lnTo>
                  <a:pt x="0" y="8"/>
                </a:lnTo>
                <a:lnTo>
                  <a:pt x="17" y="0"/>
                </a:lnTo>
                <a:lnTo>
                  <a:pt x="1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6013" name="Freeform 173"/>
          <p:cNvSpPr>
            <a:spLocks/>
          </p:cNvSpPr>
          <p:nvPr/>
        </p:nvSpPr>
        <p:spPr bwMode="auto">
          <a:xfrm>
            <a:off x="5264150" y="2720975"/>
            <a:ext cx="30163" cy="31750"/>
          </a:xfrm>
          <a:custGeom>
            <a:avLst/>
            <a:gdLst/>
            <a:ahLst/>
            <a:cxnLst>
              <a:cxn ang="0">
                <a:pos x="6" y="0"/>
              </a:cxn>
              <a:cxn ang="0">
                <a:pos x="8" y="0"/>
              </a:cxn>
              <a:cxn ang="0">
                <a:pos x="10" y="2"/>
              </a:cxn>
              <a:cxn ang="0">
                <a:pos x="12" y="4"/>
              </a:cxn>
              <a:cxn ang="0">
                <a:pos x="12" y="6"/>
              </a:cxn>
              <a:cxn ang="0">
                <a:pos x="12" y="8"/>
              </a:cxn>
              <a:cxn ang="0">
                <a:pos x="10" y="10"/>
              </a:cxn>
              <a:cxn ang="0">
                <a:pos x="8" y="11"/>
              </a:cxn>
              <a:cxn ang="0">
                <a:pos x="6" y="12"/>
              </a:cxn>
              <a:cxn ang="0">
                <a:pos x="4" y="11"/>
              </a:cxn>
              <a:cxn ang="0">
                <a:pos x="2" y="10"/>
              </a:cxn>
              <a:cxn ang="0">
                <a:pos x="1" y="8"/>
              </a:cxn>
              <a:cxn ang="0">
                <a:pos x="0" y="6"/>
              </a:cxn>
              <a:cxn ang="0">
                <a:pos x="1" y="4"/>
              </a:cxn>
              <a:cxn ang="0">
                <a:pos x="2" y="2"/>
              </a:cxn>
              <a:cxn ang="0">
                <a:pos x="4" y="0"/>
              </a:cxn>
              <a:cxn ang="0">
                <a:pos x="6" y="0"/>
              </a:cxn>
            </a:cxnLst>
            <a:rect l="0" t="0" r="r" b="b"/>
            <a:pathLst>
              <a:path w="12" h="12">
                <a:moveTo>
                  <a:pt x="6" y="0"/>
                </a:moveTo>
                <a:lnTo>
                  <a:pt x="8" y="0"/>
                </a:lnTo>
                <a:lnTo>
                  <a:pt x="10" y="2"/>
                </a:lnTo>
                <a:lnTo>
                  <a:pt x="12" y="4"/>
                </a:lnTo>
                <a:lnTo>
                  <a:pt x="12" y="6"/>
                </a:lnTo>
                <a:lnTo>
                  <a:pt x="12" y="8"/>
                </a:lnTo>
                <a:lnTo>
                  <a:pt x="10" y="10"/>
                </a:lnTo>
                <a:lnTo>
                  <a:pt x="8" y="11"/>
                </a:lnTo>
                <a:lnTo>
                  <a:pt x="6" y="12"/>
                </a:lnTo>
                <a:lnTo>
                  <a:pt x="4" y="11"/>
                </a:lnTo>
                <a:lnTo>
                  <a:pt x="2" y="10"/>
                </a:lnTo>
                <a:lnTo>
                  <a:pt x="1" y="8"/>
                </a:lnTo>
                <a:lnTo>
                  <a:pt x="0" y="6"/>
                </a:lnTo>
                <a:lnTo>
                  <a:pt x="1" y="4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6014" name="Freeform 174"/>
          <p:cNvSpPr>
            <a:spLocks/>
          </p:cNvSpPr>
          <p:nvPr/>
        </p:nvSpPr>
        <p:spPr bwMode="auto">
          <a:xfrm>
            <a:off x="5310188" y="2617788"/>
            <a:ext cx="84137" cy="134937"/>
          </a:xfrm>
          <a:custGeom>
            <a:avLst/>
            <a:gdLst/>
            <a:ahLst/>
            <a:cxnLst>
              <a:cxn ang="0">
                <a:pos x="10" y="0"/>
              </a:cxn>
              <a:cxn ang="0">
                <a:pos x="33" y="0"/>
              </a:cxn>
              <a:cxn ang="0">
                <a:pos x="29" y="10"/>
              </a:cxn>
              <a:cxn ang="0">
                <a:pos x="9" y="10"/>
              </a:cxn>
              <a:cxn ang="0">
                <a:pos x="7" y="15"/>
              </a:cxn>
              <a:cxn ang="0">
                <a:pos x="19" y="16"/>
              </a:cxn>
              <a:cxn ang="0">
                <a:pos x="27" y="21"/>
              </a:cxn>
              <a:cxn ang="0">
                <a:pos x="30" y="25"/>
              </a:cxn>
              <a:cxn ang="0">
                <a:pos x="32" y="29"/>
              </a:cxn>
              <a:cxn ang="0">
                <a:pos x="33" y="34"/>
              </a:cxn>
              <a:cxn ang="0">
                <a:pos x="32" y="38"/>
              </a:cxn>
              <a:cxn ang="0">
                <a:pos x="30" y="43"/>
              </a:cxn>
              <a:cxn ang="0">
                <a:pos x="28" y="46"/>
              </a:cxn>
              <a:cxn ang="0">
                <a:pos x="26" y="48"/>
              </a:cxn>
              <a:cxn ang="0">
                <a:pos x="23" y="50"/>
              </a:cxn>
              <a:cxn ang="0">
                <a:pos x="18" y="51"/>
              </a:cxn>
              <a:cxn ang="0">
                <a:pos x="12" y="52"/>
              </a:cxn>
              <a:cxn ang="0">
                <a:pos x="8" y="52"/>
              </a:cxn>
              <a:cxn ang="0">
                <a:pos x="5" y="51"/>
              </a:cxn>
              <a:cxn ang="0">
                <a:pos x="3" y="49"/>
              </a:cxn>
              <a:cxn ang="0">
                <a:pos x="1" y="48"/>
              </a:cxn>
              <a:cxn ang="0">
                <a:pos x="0" y="46"/>
              </a:cxn>
              <a:cxn ang="0">
                <a:pos x="1" y="44"/>
              </a:cxn>
              <a:cxn ang="0">
                <a:pos x="2" y="43"/>
              </a:cxn>
              <a:cxn ang="0">
                <a:pos x="3" y="42"/>
              </a:cxn>
              <a:cxn ang="0">
                <a:pos x="4" y="41"/>
              </a:cxn>
              <a:cxn ang="0">
                <a:pos x="6" y="42"/>
              </a:cxn>
              <a:cxn ang="0">
                <a:pos x="7" y="42"/>
              </a:cxn>
              <a:cxn ang="0">
                <a:pos x="9" y="43"/>
              </a:cxn>
              <a:cxn ang="0">
                <a:pos x="10" y="44"/>
              </a:cxn>
              <a:cxn ang="0">
                <a:pos x="13" y="46"/>
              </a:cxn>
              <a:cxn ang="0">
                <a:pos x="15" y="47"/>
              </a:cxn>
              <a:cxn ang="0">
                <a:pos x="16" y="48"/>
              </a:cxn>
              <a:cxn ang="0">
                <a:pos x="18" y="48"/>
              </a:cxn>
              <a:cxn ang="0">
                <a:pos x="19" y="49"/>
              </a:cxn>
              <a:cxn ang="0">
                <a:pos x="22" y="48"/>
              </a:cxn>
              <a:cxn ang="0">
                <a:pos x="24" y="46"/>
              </a:cxn>
              <a:cxn ang="0">
                <a:pos x="26" y="44"/>
              </a:cxn>
              <a:cxn ang="0">
                <a:pos x="27" y="41"/>
              </a:cxn>
              <a:cxn ang="0">
                <a:pos x="26" y="38"/>
              </a:cxn>
              <a:cxn ang="0">
                <a:pos x="25" y="35"/>
              </a:cxn>
              <a:cxn ang="0">
                <a:pos x="23" y="32"/>
              </a:cxn>
              <a:cxn ang="0">
                <a:pos x="20" y="30"/>
              </a:cxn>
              <a:cxn ang="0">
                <a:pos x="13" y="27"/>
              </a:cxn>
              <a:cxn ang="0">
                <a:pos x="3" y="26"/>
              </a:cxn>
              <a:cxn ang="0">
                <a:pos x="2" y="26"/>
              </a:cxn>
              <a:cxn ang="0">
                <a:pos x="0" y="26"/>
              </a:cxn>
              <a:cxn ang="0">
                <a:pos x="10" y="0"/>
              </a:cxn>
            </a:cxnLst>
            <a:rect l="0" t="0" r="r" b="b"/>
            <a:pathLst>
              <a:path w="33" h="52">
                <a:moveTo>
                  <a:pt x="10" y="0"/>
                </a:moveTo>
                <a:lnTo>
                  <a:pt x="33" y="0"/>
                </a:lnTo>
                <a:lnTo>
                  <a:pt x="29" y="10"/>
                </a:lnTo>
                <a:lnTo>
                  <a:pt x="9" y="10"/>
                </a:lnTo>
                <a:lnTo>
                  <a:pt x="7" y="15"/>
                </a:lnTo>
                <a:lnTo>
                  <a:pt x="19" y="16"/>
                </a:lnTo>
                <a:lnTo>
                  <a:pt x="27" y="21"/>
                </a:lnTo>
                <a:lnTo>
                  <a:pt x="30" y="25"/>
                </a:lnTo>
                <a:lnTo>
                  <a:pt x="32" y="29"/>
                </a:lnTo>
                <a:lnTo>
                  <a:pt x="33" y="34"/>
                </a:lnTo>
                <a:lnTo>
                  <a:pt x="32" y="38"/>
                </a:lnTo>
                <a:lnTo>
                  <a:pt x="30" y="43"/>
                </a:lnTo>
                <a:lnTo>
                  <a:pt x="28" y="46"/>
                </a:lnTo>
                <a:lnTo>
                  <a:pt x="26" y="48"/>
                </a:lnTo>
                <a:lnTo>
                  <a:pt x="23" y="50"/>
                </a:lnTo>
                <a:lnTo>
                  <a:pt x="18" y="51"/>
                </a:lnTo>
                <a:lnTo>
                  <a:pt x="12" y="52"/>
                </a:lnTo>
                <a:lnTo>
                  <a:pt x="8" y="52"/>
                </a:lnTo>
                <a:lnTo>
                  <a:pt x="5" y="51"/>
                </a:lnTo>
                <a:lnTo>
                  <a:pt x="3" y="49"/>
                </a:lnTo>
                <a:lnTo>
                  <a:pt x="1" y="48"/>
                </a:lnTo>
                <a:lnTo>
                  <a:pt x="0" y="46"/>
                </a:lnTo>
                <a:lnTo>
                  <a:pt x="1" y="44"/>
                </a:lnTo>
                <a:lnTo>
                  <a:pt x="2" y="43"/>
                </a:lnTo>
                <a:lnTo>
                  <a:pt x="3" y="42"/>
                </a:lnTo>
                <a:lnTo>
                  <a:pt x="4" y="41"/>
                </a:lnTo>
                <a:lnTo>
                  <a:pt x="6" y="42"/>
                </a:lnTo>
                <a:lnTo>
                  <a:pt x="7" y="42"/>
                </a:lnTo>
                <a:lnTo>
                  <a:pt x="9" y="43"/>
                </a:lnTo>
                <a:lnTo>
                  <a:pt x="10" y="44"/>
                </a:lnTo>
                <a:lnTo>
                  <a:pt x="13" y="46"/>
                </a:lnTo>
                <a:lnTo>
                  <a:pt x="15" y="47"/>
                </a:lnTo>
                <a:lnTo>
                  <a:pt x="16" y="48"/>
                </a:lnTo>
                <a:lnTo>
                  <a:pt x="18" y="48"/>
                </a:lnTo>
                <a:lnTo>
                  <a:pt x="19" y="49"/>
                </a:lnTo>
                <a:lnTo>
                  <a:pt x="22" y="48"/>
                </a:lnTo>
                <a:lnTo>
                  <a:pt x="24" y="46"/>
                </a:lnTo>
                <a:lnTo>
                  <a:pt x="26" y="44"/>
                </a:lnTo>
                <a:lnTo>
                  <a:pt x="27" y="41"/>
                </a:lnTo>
                <a:lnTo>
                  <a:pt x="26" y="38"/>
                </a:lnTo>
                <a:lnTo>
                  <a:pt x="25" y="35"/>
                </a:lnTo>
                <a:lnTo>
                  <a:pt x="23" y="32"/>
                </a:lnTo>
                <a:lnTo>
                  <a:pt x="20" y="30"/>
                </a:lnTo>
                <a:lnTo>
                  <a:pt x="13" y="27"/>
                </a:lnTo>
                <a:lnTo>
                  <a:pt x="3" y="26"/>
                </a:lnTo>
                <a:lnTo>
                  <a:pt x="2" y="26"/>
                </a:lnTo>
                <a:lnTo>
                  <a:pt x="0" y="26"/>
                </a:lnTo>
                <a:lnTo>
                  <a:pt x="1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6015" name="Freeform 175"/>
          <p:cNvSpPr>
            <a:spLocks/>
          </p:cNvSpPr>
          <p:nvPr/>
        </p:nvSpPr>
        <p:spPr bwMode="auto">
          <a:xfrm>
            <a:off x="5307013" y="2263775"/>
            <a:ext cx="85725" cy="130175"/>
          </a:xfrm>
          <a:custGeom>
            <a:avLst/>
            <a:gdLst/>
            <a:ahLst/>
            <a:cxnLst>
              <a:cxn ang="0">
                <a:pos x="30" y="51"/>
              </a:cxn>
              <a:cxn ang="0">
                <a:pos x="0" y="51"/>
              </a:cxn>
              <a:cxn ang="0">
                <a:pos x="0" y="50"/>
              </a:cxn>
              <a:cxn ang="0">
                <a:pos x="8" y="41"/>
              </a:cxn>
              <a:cxn ang="0">
                <a:pos x="14" y="33"/>
              </a:cxn>
              <a:cxn ang="0">
                <a:pos x="18" y="28"/>
              </a:cxn>
              <a:cxn ang="0">
                <a:pos x="20" y="23"/>
              </a:cxn>
              <a:cxn ang="0">
                <a:pos x="20" y="17"/>
              </a:cxn>
              <a:cxn ang="0">
                <a:pos x="20" y="14"/>
              </a:cxn>
              <a:cxn ang="0">
                <a:pos x="18" y="11"/>
              </a:cxn>
              <a:cxn ang="0">
                <a:pos x="15" y="9"/>
              </a:cxn>
              <a:cxn ang="0">
                <a:pos x="12" y="8"/>
              </a:cxn>
              <a:cxn ang="0">
                <a:pos x="8" y="9"/>
              </a:cxn>
              <a:cxn ang="0">
                <a:pos x="5" y="11"/>
              </a:cxn>
              <a:cxn ang="0">
                <a:pos x="2" y="14"/>
              </a:cxn>
              <a:cxn ang="0">
                <a:pos x="1" y="14"/>
              </a:cxn>
              <a:cxn ang="0">
                <a:pos x="2" y="9"/>
              </a:cxn>
              <a:cxn ang="0">
                <a:pos x="4" y="6"/>
              </a:cxn>
              <a:cxn ang="0">
                <a:pos x="7" y="3"/>
              </a:cxn>
              <a:cxn ang="0">
                <a:pos x="10" y="1"/>
              </a:cxn>
              <a:cxn ang="0">
                <a:pos x="13" y="0"/>
              </a:cxn>
              <a:cxn ang="0">
                <a:pos x="17" y="0"/>
              </a:cxn>
              <a:cxn ang="0">
                <a:pos x="20" y="0"/>
              </a:cxn>
              <a:cxn ang="0">
                <a:pos x="24" y="1"/>
              </a:cxn>
              <a:cxn ang="0">
                <a:pos x="27" y="3"/>
              </a:cxn>
              <a:cxn ang="0">
                <a:pos x="29" y="6"/>
              </a:cxn>
              <a:cxn ang="0">
                <a:pos x="30" y="9"/>
              </a:cxn>
              <a:cxn ang="0">
                <a:pos x="31" y="12"/>
              </a:cxn>
              <a:cxn ang="0">
                <a:pos x="30" y="17"/>
              </a:cxn>
              <a:cxn ang="0">
                <a:pos x="28" y="22"/>
              </a:cxn>
              <a:cxn ang="0">
                <a:pos x="22" y="30"/>
              </a:cxn>
              <a:cxn ang="0">
                <a:pos x="12" y="41"/>
              </a:cxn>
              <a:cxn ang="0">
                <a:pos x="23" y="41"/>
              </a:cxn>
              <a:cxn ang="0">
                <a:pos x="26" y="41"/>
              </a:cxn>
              <a:cxn ang="0">
                <a:pos x="28" y="41"/>
              </a:cxn>
              <a:cxn ang="0">
                <a:pos x="29" y="41"/>
              </a:cxn>
              <a:cxn ang="0">
                <a:pos x="30" y="40"/>
              </a:cxn>
              <a:cxn ang="0">
                <a:pos x="31" y="39"/>
              </a:cxn>
              <a:cxn ang="0">
                <a:pos x="32" y="37"/>
              </a:cxn>
              <a:cxn ang="0">
                <a:pos x="33" y="37"/>
              </a:cxn>
              <a:cxn ang="0">
                <a:pos x="30" y="51"/>
              </a:cxn>
            </a:cxnLst>
            <a:rect l="0" t="0" r="r" b="b"/>
            <a:pathLst>
              <a:path w="33" h="51">
                <a:moveTo>
                  <a:pt x="30" y="51"/>
                </a:moveTo>
                <a:lnTo>
                  <a:pt x="0" y="51"/>
                </a:lnTo>
                <a:lnTo>
                  <a:pt x="0" y="50"/>
                </a:lnTo>
                <a:lnTo>
                  <a:pt x="8" y="41"/>
                </a:lnTo>
                <a:lnTo>
                  <a:pt x="14" y="33"/>
                </a:lnTo>
                <a:lnTo>
                  <a:pt x="18" y="28"/>
                </a:lnTo>
                <a:lnTo>
                  <a:pt x="20" y="23"/>
                </a:lnTo>
                <a:lnTo>
                  <a:pt x="20" y="17"/>
                </a:lnTo>
                <a:lnTo>
                  <a:pt x="20" y="14"/>
                </a:lnTo>
                <a:lnTo>
                  <a:pt x="18" y="11"/>
                </a:lnTo>
                <a:lnTo>
                  <a:pt x="15" y="9"/>
                </a:lnTo>
                <a:lnTo>
                  <a:pt x="12" y="8"/>
                </a:lnTo>
                <a:lnTo>
                  <a:pt x="8" y="9"/>
                </a:lnTo>
                <a:lnTo>
                  <a:pt x="5" y="11"/>
                </a:lnTo>
                <a:lnTo>
                  <a:pt x="2" y="14"/>
                </a:lnTo>
                <a:lnTo>
                  <a:pt x="1" y="14"/>
                </a:lnTo>
                <a:lnTo>
                  <a:pt x="2" y="9"/>
                </a:lnTo>
                <a:lnTo>
                  <a:pt x="4" y="6"/>
                </a:lnTo>
                <a:lnTo>
                  <a:pt x="7" y="3"/>
                </a:lnTo>
                <a:lnTo>
                  <a:pt x="10" y="1"/>
                </a:lnTo>
                <a:lnTo>
                  <a:pt x="13" y="0"/>
                </a:lnTo>
                <a:lnTo>
                  <a:pt x="17" y="0"/>
                </a:lnTo>
                <a:lnTo>
                  <a:pt x="20" y="0"/>
                </a:lnTo>
                <a:lnTo>
                  <a:pt x="24" y="1"/>
                </a:lnTo>
                <a:lnTo>
                  <a:pt x="27" y="3"/>
                </a:lnTo>
                <a:lnTo>
                  <a:pt x="29" y="6"/>
                </a:lnTo>
                <a:lnTo>
                  <a:pt x="30" y="9"/>
                </a:lnTo>
                <a:lnTo>
                  <a:pt x="31" y="12"/>
                </a:lnTo>
                <a:lnTo>
                  <a:pt x="30" y="17"/>
                </a:lnTo>
                <a:lnTo>
                  <a:pt x="28" y="22"/>
                </a:lnTo>
                <a:lnTo>
                  <a:pt x="22" y="30"/>
                </a:lnTo>
                <a:lnTo>
                  <a:pt x="12" y="41"/>
                </a:lnTo>
                <a:lnTo>
                  <a:pt x="23" y="41"/>
                </a:lnTo>
                <a:lnTo>
                  <a:pt x="26" y="41"/>
                </a:lnTo>
                <a:lnTo>
                  <a:pt x="28" y="41"/>
                </a:lnTo>
                <a:lnTo>
                  <a:pt x="29" y="41"/>
                </a:lnTo>
                <a:lnTo>
                  <a:pt x="30" y="40"/>
                </a:lnTo>
                <a:lnTo>
                  <a:pt x="31" y="39"/>
                </a:lnTo>
                <a:lnTo>
                  <a:pt x="32" y="37"/>
                </a:lnTo>
                <a:lnTo>
                  <a:pt x="33" y="37"/>
                </a:lnTo>
                <a:lnTo>
                  <a:pt x="30" y="5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6016" name="Line 176"/>
          <p:cNvSpPr>
            <a:spLocks noChangeShapeType="1"/>
          </p:cNvSpPr>
          <p:nvPr/>
        </p:nvSpPr>
        <p:spPr bwMode="auto">
          <a:xfrm>
            <a:off x="5562600" y="3776663"/>
            <a:ext cx="1854200" cy="1587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6017" name="Line 177"/>
          <p:cNvSpPr>
            <a:spLocks noChangeShapeType="1"/>
          </p:cNvSpPr>
          <p:nvPr/>
        </p:nvSpPr>
        <p:spPr bwMode="auto">
          <a:xfrm>
            <a:off x="5562600" y="3695700"/>
            <a:ext cx="1588" cy="80963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6018" name="Line 178"/>
          <p:cNvSpPr>
            <a:spLocks noChangeShapeType="1"/>
          </p:cNvSpPr>
          <p:nvPr/>
        </p:nvSpPr>
        <p:spPr bwMode="auto">
          <a:xfrm>
            <a:off x="5654675" y="3736975"/>
            <a:ext cx="3175" cy="396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6019" name="Line 179"/>
          <p:cNvSpPr>
            <a:spLocks noChangeShapeType="1"/>
          </p:cNvSpPr>
          <p:nvPr/>
        </p:nvSpPr>
        <p:spPr bwMode="auto">
          <a:xfrm>
            <a:off x="5746750" y="3736975"/>
            <a:ext cx="3175" cy="396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6020" name="Line 180"/>
          <p:cNvSpPr>
            <a:spLocks noChangeShapeType="1"/>
          </p:cNvSpPr>
          <p:nvPr/>
        </p:nvSpPr>
        <p:spPr bwMode="auto">
          <a:xfrm>
            <a:off x="5840413" y="3736975"/>
            <a:ext cx="1587" cy="396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6021" name="Line 181"/>
          <p:cNvSpPr>
            <a:spLocks noChangeShapeType="1"/>
          </p:cNvSpPr>
          <p:nvPr/>
        </p:nvSpPr>
        <p:spPr bwMode="auto">
          <a:xfrm>
            <a:off x="5932488" y="3736975"/>
            <a:ext cx="3175" cy="396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6022" name="Line 182"/>
          <p:cNvSpPr>
            <a:spLocks noChangeShapeType="1"/>
          </p:cNvSpPr>
          <p:nvPr/>
        </p:nvSpPr>
        <p:spPr bwMode="auto">
          <a:xfrm>
            <a:off x="6024563" y="3695700"/>
            <a:ext cx="3175" cy="80963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6023" name="Line 183"/>
          <p:cNvSpPr>
            <a:spLocks noChangeShapeType="1"/>
          </p:cNvSpPr>
          <p:nvPr/>
        </p:nvSpPr>
        <p:spPr bwMode="auto">
          <a:xfrm>
            <a:off x="6118225" y="3736975"/>
            <a:ext cx="1588" cy="396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6024" name="Line 184"/>
          <p:cNvSpPr>
            <a:spLocks noChangeShapeType="1"/>
          </p:cNvSpPr>
          <p:nvPr/>
        </p:nvSpPr>
        <p:spPr bwMode="auto">
          <a:xfrm>
            <a:off x="6210300" y="3736975"/>
            <a:ext cx="3175" cy="396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6025" name="Line 185"/>
          <p:cNvSpPr>
            <a:spLocks noChangeShapeType="1"/>
          </p:cNvSpPr>
          <p:nvPr/>
        </p:nvSpPr>
        <p:spPr bwMode="auto">
          <a:xfrm>
            <a:off x="6302375" y="3736975"/>
            <a:ext cx="3175" cy="396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6026" name="Line 186"/>
          <p:cNvSpPr>
            <a:spLocks noChangeShapeType="1"/>
          </p:cNvSpPr>
          <p:nvPr/>
        </p:nvSpPr>
        <p:spPr bwMode="auto">
          <a:xfrm>
            <a:off x="6396038" y="3736975"/>
            <a:ext cx="1587" cy="396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6027" name="Line 187"/>
          <p:cNvSpPr>
            <a:spLocks noChangeShapeType="1"/>
          </p:cNvSpPr>
          <p:nvPr/>
        </p:nvSpPr>
        <p:spPr bwMode="auto">
          <a:xfrm>
            <a:off x="6491288" y="3695700"/>
            <a:ext cx="1587" cy="80963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6028" name="Line 188"/>
          <p:cNvSpPr>
            <a:spLocks noChangeShapeType="1"/>
          </p:cNvSpPr>
          <p:nvPr/>
        </p:nvSpPr>
        <p:spPr bwMode="auto">
          <a:xfrm>
            <a:off x="6583363" y="3736975"/>
            <a:ext cx="1587" cy="396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6029" name="Line 189"/>
          <p:cNvSpPr>
            <a:spLocks noChangeShapeType="1"/>
          </p:cNvSpPr>
          <p:nvPr/>
        </p:nvSpPr>
        <p:spPr bwMode="auto">
          <a:xfrm>
            <a:off x="6675438" y="3736975"/>
            <a:ext cx="3175" cy="396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6030" name="Line 190"/>
          <p:cNvSpPr>
            <a:spLocks noChangeShapeType="1"/>
          </p:cNvSpPr>
          <p:nvPr/>
        </p:nvSpPr>
        <p:spPr bwMode="auto">
          <a:xfrm>
            <a:off x="6769100" y="3736975"/>
            <a:ext cx="1588" cy="396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6031" name="Line 191"/>
          <p:cNvSpPr>
            <a:spLocks noChangeShapeType="1"/>
          </p:cNvSpPr>
          <p:nvPr/>
        </p:nvSpPr>
        <p:spPr bwMode="auto">
          <a:xfrm>
            <a:off x="6861175" y="3736975"/>
            <a:ext cx="1588" cy="396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6032" name="Line 192"/>
          <p:cNvSpPr>
            <a:spLocks noChangeShapeType="1"/>
          </p:cNvSpPr>
          <p:nvPr/>
        </p:nvSpPr>
        <p:spPr bwMode="auto">
          <a:xfrm>
            <a:off x="6953250" y="3695700"/>
            <a:ext cx="3175" cy="80963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6033" name="Line 193"/>
          <p:cNvSpPr>
            <a:spLocks noChangeShapeType="1"/>
          </p:cNvSpPr>
          <p:nvPr/>
        </p:nvSpPr>
        <p:spPr bwMode="auto">
          <a:xfrm>
            <a:off x="7046913" y="3736975"/>
            <a:ext cx="1587" cy="396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6034" name="Line 194"/>
          <p:cNvSpPr>
            <a:spLocks noChangeShapeType="1"/>
          </p:cNvSpPr>
          <p:nvPr/>
        </p:nvSpPr>
        <p:spPr bwMode="auto">
          <a:xfrm>
            <a:off x="7138988" y="3736975"/>
            <a:ext cx="1587" cy="396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6035" name="Line 195"/>
          <p:cNvSpPr>
            <a:spLocks noChangeShapeType="1"/>
          </p:cNvSpPr>
          <p:nvPr/>
        </p:nvSpPr>
        <p:spPr bwMode="auto">
          <a:xfrm>
            <a:off x="7231063" y="3736975"/>
            <a:ext cx="3175" cy="396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6036" name="Line 196"/>
          <p:cNvSpPr>
            <a:spLocks noChangeShapeType="1"/>
          </p:cNvSpPr>
          <p:nvPr/>
        </p:nvSpPr>
        <p:spPr bwMode="auto">
          <a:xfrm>
            <a:off x="7324725" y="3736975"/>
            <a:ext cx="1588" cy="396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6037" name="Line 197"/>
          <p:cNvSpPr>
            <a:spLocks noChangeShapeType="1"/>
          </p:cNvSpPr>
          <p:nvPr/>
        </p:nvSpPr>
        <p:spPr bwMode="auto">
          <a:xfrm>
            <a:off x="7416800" y="3695700"/>
            <a:ext cx="1588" cy="80963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6038" name="Freeform 198"/>
          <p:cNvSpPr>
            <a:spLocks noEditPoints="1"/>
          </p:cNvSpPr>
          <p:nvPr/>
        </p:nvSpPr>
        <p:spPr bwMode="auto">
          <a:xfrm>
            <a:off x="5518150" y="3856038"/>
            <a:ext cx="84138" cy="133350"/>
          </a:xfrm>
          <a:custGeom>
            <a:avLst/>
            <a:gdLst/>
            <a:ahLst/>
            <a:cxnLst>
              <a:cxn ang="0">
                <a:pos x="33" y="26"/>
              </a:cxn>
              <a:cxn ang="0">
                <a:pos x="32" y="33"/>
              </a:cxn>
              <a:cxn ang="0">
                <a:pos x="31" y="40"/>
              </a:cxn>
              <a:cxn ang="0">
                <a:pos x="29" y="43"/>
              </a:cxn>
              <a:cxn ang="0">
                <a:pos x="27" y="46"/>
              </a:cxn>
              <a:cxn ang="0">
                <a:pos x="25" y="49"/>
              </a:cxn>
              <a:cxn ang="0">
                <a:pos x="22" y="50"/>
              </a:cxn>
              <a:cxn ang="0">
                <a:pos x="20" y="51"/>
              </a:cxn>
              <a:cxn ang="0">
                <a:pos x="17" y="52"/>
              </a:cxn>
              <a:cxn ang="0">
                <a:pos x="13" y="51"/>
              </a:cxn>
              <a:cxn ang="0">
                <a:pos x="10" y="50"/>
              </a:cxn>
              <a:cxn ang="0">
                <a:pos x="7" y="48"/>
              </a:cxn>
              <a:cxn ang="0">
                <a:pos x="5" y="45"/>
              </a:cxn>
              <a:cxn ang="0">
                <a:pos x="3" y="42"/>
              </a:cxn>
              <a:cxn ang="0">
                <a:pos x="2" y="38"/>
              </a:cxn>
              <a:cxn ang="0">
                <a:pos x="1" y="32"/>
              </a:cxn>
              <a:cxn ang="0">
                <a:pos x="0" y="26"/>
              </a:cxn>
              <a:cxn ang="0">
                <a:pos x="1" y="18"/>
              </a:cxn>
              <a:cxn ang="0">
                <a:pos x="3" y="11"/>
              </a:cxn>
              <a:cxn ang="0">
                <a:pos x="4" y="8"/>
              </a:cxn>
              <a:cxn ang="0">
                <a:pos x="6" y="5"/>
              </a:cxn>
              <a:cxn ang="0">
                <a:pos x="8" y="3"/>
              </a:cxn>
              <a:cxn ang="0">
                <a:pos x="12" y="0"/>
              </a:cxn>
              <a:cxn ang="0">
                <a:pos x="17" y="0"/>
              </a:cxn>
              <a:cxn ang="0">
                <a:pos x="21" y="0"/>
              </a:cxn>
              <a:cxn ang="0">
                <a:pos x="25" y="3"/>
              </a:cxn>
              <a:cxn ang="0">
                <a:pos x="27" y="5"/>
              </a:cxn>
              <a:cxn ang="0">
                <a:pos x="29" y="7"/>
              </a:cxn>
              <a:cxn ang="0">
                <a:pos x="30" y="11"/>
              </a:cxn>
              <a:cxn ang="0">
                <a:pos x="32" y="18"/>
              </a:cxn>
              <a:cxn ang="0">
                <a:pos x="33" y="26"/>
              </a:cxn>
              <a:cxn ang="0">
                <a:pos x="22" y="26"/>
              </a:cxn>
              <a:cxn ang="0">
                <a:pos x="22" y="20"/>
              </a:cxn>
              <a:cxn ang="0">
                <a:pos x="22" y="15"/>
              </a:cxn>
              <a:cxn ang="0">
                <a:pos x="22" y="12"/>
              </a:cxn>
              <a:cxn ang="0">
                <a:pos x="22" y="10"/>
              </a:cxn>
              <a:cxn ang="0">
                <a:pos x="21" y="7"/>
              </a:cxn>
              <a:cxn ang="0">
                <a:pos x="21" y="5"/>
              </a:cxn>
              <a:cxn ang="0">
                <a:pos x="20" y="3"/>
              </a:cxn>
              <a:cxn ang="0">
                <a:pos x="18" y="2"/>
              </a:cxn>
              <a:cxn ang="0">
                <a:pos x="17" y="2"/>
              </a:cxn>
              <a:cxn ang="0">
                <a:pos x="15" y="2"/>
              </a:cxn>
              <a:cxn ang="0">
                <a:pos x="14" y="3"/>
              </a:cxn>
              <a:cxn ang="0">
                <a:pos x="13" y="5"/>
              </a:cxn>
              <a:cxn ang="0">
                <a:pos x="12" y="7"/>
              </a:cxn>
              <a:cxn ang="0">
                <a:pos x="12" y="11"/>
              </a:cxn>
              <a:cxn ang="0">
                <a:pos x="12" y="19"/>
              </a:cxn>
              <a:cxn ang="0">
                <a:pos x="11" y="31"/>
              </a:cxn>
              <a:cxn ang="0">
                <a:pos x="12" y="37"/>
              </a:cxn>
              <a:cxn ang="0">
                <a:pos x="12" y="42"/>
              </a:cxn>
              <a:cxn ang="0">
                <a:pos x="12" y="45"/>
              </a:cxn>
              <a:cxn ang="0">
                <a:pos x="13" y="47"/>
              </a:cxn>
              <a:cxn ang="0">
                <a:pos x="14" y="49"/>
              </a:cxn>
              <a:cxn ang="0">
                <a:pos x="15" y="49"/>
              </a:cxn>
              <a:cxn ang="0">
                <a:pos x="17" y="49"/>
              </a:cxn>
              <a:cxn ang="0">
                <a:pos x="19" y="49"/>
              </a:cxn>
              <a:cxn ang="0">
                <a:pos x="20" y="48"/>
              </a:cxn>
              <a:cxn ang="0">
                <a:pos x="21" y="46"/>
              </a:cxn>
              <a:cxn ang="0">
                <a:pos x="22" y="42"/>
              </a:cxn>
              <a:cxn ang="0">
                <a:pos x="22" y="26"/>
              </a:cxn>
            </a:cxnLst>
            <a:rect l="0" t="0" r="r" b="b"/>
            <a:pathLst>
              <a:path w="33" h="52">
                <a:moveTo>
                  <a:pt x="33" y="26"/>
                </a:moveTo>
                <a:lnTo>
                  <a:pt x="32" y="33"/>
                </a:lnTo>
                <a:lnTo>
                  <a:pt x="31" y="40"/>
                </a:lnTo>
                <a:lnTo>
                  <a:pt x="29" y="43"/>
                </a:lnTo>
                <a:lnTo>
                  <a:pt x="27" y="46"/>
                </a:lnTo>
                <a:lnTo>
                  <a:pt x="25" y="49"/>
                </a:lnTo>
                <a:lnTo>
                  <a:pt x="22" y="50"/>
                </a:lnTo>
                <a:lnTo>
                  <a:pt x="20" y="51"/>
                </a:lnTo>
                <a:lnTo>
                  <a:pt x="17" y="52"/>
                </a:lnTo>
                <a:lnTo>
                  <a:pt x="13" y="51"/>
                </a:lnTo>
                <a:lnTo>
                  <a:pt x="10" y="50"/>
                </a:lnTo>
                <a:lnTo>
                  <a:pt x="7" y="48"/>
                </a:lnTo>
                <a:lnTo>
                  <a:pt x="5" y="45"/>
                </a:lnTo>
                <a:lnTo>
                  <a:pt x="3" y="42"/>
                </a:lnTo>
                <a:lnTo>
                  <a:pt x="2" y="38"/>
                </a:lnTo>
                <a:lnTo>
                  <a:pt x="1" y="32"/>
                </a:lnTo>
                <a:lnTo>
                  <a:pt x="0" y="26"/>
                </a:lnTo>
                <a:lnTo>
                  <a:pt x="1" y="18"/>
                </a:lnTo>
                <a:lnTo>
                  <a:pt x="3" y="11"/>
                </a:lnTo>
                <a:lnTo>
                  <a:pt x="4" y="8"/>
                </a:lnTo>
                <a:lnTo>
                  <a:pt x="6" y="5"/>
                </a:lnTo>
                <a:lnTo>
                  <a:pt x="8" y="3"/>
                </a:lnTo>
                <a:lnTo>
                  <a:pt x="12" y="0"/>
                </a:lnTo>
                <a:lnTo>
                  <a:pt x="17" y="0"/>
                </a:lnTo>
                <a:lnTo>
                  <a:pt x="21" y="0"/>
                </a:lnTo>
                <a:lnTo>
                  <a:pt x="25" y="3"/>
                </a:lnTo>
                <a:lnTo>
                  <a:pt x="27" y="5"/>
                </a:lnTo>
                <a:lnTo>
                  <a:pt x="29" y="7"/>
                </a:lnTo>
                <a:lnTo>
                  <a:pt x="30" y="11"/>
                </a:lnTo>
                <a:lnTo>
                  <a:pt x="32" y="18"/>
                </a:lnTo>
                <a:lnTo>
                  <a:pt x="33" y="26"/>
                </a:lnTo>
                <a:close/>
                <a:moveTo>
                  <a:pt x="22" y="26"/>
                </a:moveTo>
                <a:lnTo>
                  <a:pt x="22" y="20"/>
                </a:lnTo>
                <a:lnTo>
                  <a:pt x="22" y="15"/>
                </a:lnTo>
                <a:lnTo>
                  <a:pt x="22" y="12"/>
                </a:lnTo>
                <a:lnTo>
                  <a:pt x="22" y="10"/>
                </a:lnTo>
                <a:lnTo>
                  <a:pt x="21" y="7"/>
                </a:lnTo>
                <a:lnTo>
                  <a:pt x="21" y="5"/>
                </a:lnTo>
                <a:lnTo>
                  <a:pt x="20" y="3"/>
                </a:lnTo>
                <a:lnTo>
                  <a:pt x="18" y="2"/>
                </a:lnTo>
                <a:lnTo>
                  <a:pt x="17" y="2"/>
                </a:lnTo>
                <a:lnTo>
                  <a:pt x="15" y="2"/>
                </a:lnTo>
                <a:lnTo>
                  <a:pt x="14" y="3"/>
                </a:lnTo>
                <a:lnTo>
                  <a:pt x="13" y="5"/>
                </a:lnTo>
                <a:lnTo>
                  <a:pt x="12" y="7"/>
                </a:lnTo>
                <a:lnTo>
                  <a:pt x="12" y="11"/>
                </a:lnTo>
                <a:lnTo>
                  <a:pt x="12" y="19"/>
                </a:lnTo>
                <a:lnTo>
                  <a:pt x="11" y="31"/>
                </a:lnTo>
                <a:lnTo>
                  <a:pt x="12" y="37"/>
                </a:lnTo>
                <a:lnTo>
                  <a:pt x="12" y="42"/>
                </a:lnTo>
                <a:lnTo>
                  <a:pt x="12" y="45"/>
                </a:lnTo>
                <a:lnTo>
                  <a:pt x="13" y="47"/>
                </a:lnTo>
                <a:lnTo>
                  <a:pt x="14" y="49"/>
                </a:lnTo>
                <a:lnTo>
                  <a:pt x="15" y="49"/>
                </a:lnTo>
                <a:lnTo>
                  <a:pt x="17" y="49"/>
                </a:lnTo>
                <a:lnTo>
                  <a:pt x="19" y="49"/>
                </a:lnTo>
                <a:lnTo>
                  <a:pt x="20" y="48"/>
                </a:lnTo>
                <a:lnTo>
                  <a:pt x="21" y="46"/>
                </a:lnTo>
                <a:lnTo>
                  <a:pt x="22" y="42"/>
                </a:lnTo>
                <a:lnTo>
                  <a:pt x="22" y="2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6039" name="Freeform 199"/>
          <p:cNvSpPr>
            <a:spLocks noEditPoints="1"/>
          </p:cNvSpPr>
          <p:nvPr/>
        </p:nvSpPr>
        <p:spPr bwMode="auto">
          <a:xfrm>
            <a:off x="5908675" y="3856038"/>
            <a:ext cx="82550" cy="133350"/>
          </a:xfrm>
          <a:custGeom>
            <a:avLst/>
            <a:gdLst/>
            <a:ahLst/>
            <a:cxnLst>
              <a:cxn ang="0">
                <a:pos x="32" y="26"/>
              </a:cxn>
              <a:cxn ang="0">
                <a:pos x="32" y="33"/>
              </a:cxn>
              <a:cxn ang="0">
                <a:pos x="30" y="40"/>
              </a:cxn>
              <a:cxn ang="0">
                <a:pos x="29" y="43"/>
              </a:cxn>
              <a:cxn ang="0">
                <a:pos x="27" y="46"/>
              </a:cxn>
              <a:cxn ang="0">
                <a:pos x="25" y="49"/>
              </a:cxn>
              <a:cxn ang="0">
                <a:pos x="22" y="50"/>
              </a:cxn>
              <a:cxn ang="0">
                <a:pos x="19" y="51"/>
              </a:cxn>
              <a:cxn ang="0">
                <a:pos x="16" y="52"/>
              </a:cxn>
              <a:cxn ang="0">
                <a:pos x="13" y="51"/>
              </a:cxn>
              <a:cxn ang="0">
                <a:pos x="10" y="50"/>
              </a:cxn>
              <a:cxn ang="0">
                <a:pos x="7" y="48"/>
              </a:cxn>
              <a:cxn ang="0">
                <a:pos x="4" y="45"/>
              </a:cxn>
              <a:cxn ang="0">
                <a:pos x="3" y="42"/>
              </a:cxn>
              <a:cxn ang="0">
                <a:pos x="1" y="38"/>
              </a:cxn>
              <a:cxn ang="0">
                <a:pos x="0" y="32"/>
              </a:cxn>
              <a:cxn ang="0">
                <a:pos x="0" y="26"/>
              </a:cxn>
              <a:cxn ang="0">
                <a:pos x="0" y="18"/>
              </a:cxn>
              <a:cxn ang="0">
                <a:pos x="2" y="11"/>
              </a:cxn>
              <a:cxn ang="0">
                <a:pos x="4" y="8"/>
              </a:cxn>
              <a:cxn ang="0">
                <a:pos x="6" y="5"/>
              </a:cxn>
              <a:cxn ang="0">
                <a:pos x="8" y="3"/>
              </a:cxn>
              <a:cxn ang="0">
                <a:pos x="12" y="0"/>
              </a:cxn>
              <a:cxn ang="0">
                <a:pos x="16" y="0"/>
              </a:cxn>
              <a:cxn ang="0">
                <a:pos x="20" y="0"/>
              </a:cxn>
              <a:cxn ang="0">
                <a:pos x="24" y="3"/>
              </a:cxn>
              <a:cxn ang="0">
                <a:pos x="27" y="5"/>
              </a:cxn>
              <a:cxn ang="0">
                <a:pos x="28" y="7"/>
              </a:cxn>
              <a:cxn ang="0">
                <a:pos x="30" y="11"/>
              </a:cxn>
              <a:cxn ang="0">
                <a:pos x="32" y="18"/>
              </a:cxn>
              <a:cxn ang="0">
                <a:pos x="32" y="26"/>
              </a:cxn>
              <a:cxn ang="0">
                <a:pos x="21" y="26"/>
              </a:cxn>
              <a:cxn ang="0">
                <a:pos x="21" y="20"/>
              </a:cxn>
              <a:cxn ang="0">
                <a:pos x="21" y="15"/>
              </a:cxn>
              <a:cxn ang="0">
                <a:pos x="21" y="12"/>
              </a:cxn>
              <a:cxn ang="0">
                <a:pos x="21" y="10"/>
              </a:cxn>
              <a:cxn ang="0">
                <a:pos x="21" y="7"/>
              </a:cxn>
              <a:cxn ang="0">
                <a:pos x="20" y="5"/>
              </a:cxn>
              <a:cxn ang="0">
                <a:pos x="19" y="3"/>
              </a:cxn>
              <a:cxn ang="0">
                <a:pos x="18" y="2"/>
              </a:cxn>
              <a:cxn ang="0">
                <a:pos x="16" y="2"/>
              </a:cxn>
              <a:cxn ang="0">
                <a:pos x="15" y="2"/>
              </a:cxn>
              <a:cxn ang="0">
                <a:pos x="13" y="3"/>
              </a:cxn>
              <a:cxn ang="0">
                <a:pos x="12" y="5"/>
              </a:cxn>
              <a:cxn ang="0">
                <a:pos x="11" y="7"/>
              </a:cxn>
              <a:cxn ang="0">
                <a:pos x="11" y="11"/>
              </a:cxn>
              <a:cxn ang="0">
                <a:pos x="11" y="19"/>
              </a:cxn>
              <a:cxn ang="0">
                <a:pos x="11" y="31"/>
              </a:cxn>
              <a:cxn ang="0">
                <a:pos x="11" y="37"/>
              </a:cxn>
              <a:cxn ang="0">
                <a:pos x="11" y="42"/>
              </a:cxn>
              <a:cxn ang="0">
                <a:pos x="12" y="45"/>
              </a:cxn>
              <a:cxn ang="0">
                <a:pos x="12" y="47"/>
              </a:cxn>
              <a:cxn ang="0">
                <a:pos x="13" y="49"/>
              </a:cxn>
              <a:cxn ang="0">
                <a:pos x="15" y="49"/>
              </a:cxn>
              <a:cxn ang="0">
                <a:pos x="16" y="49"/>
              </a:cxn>
              <a:cxn ang="0">
                <a:pos x="18" y="49"/>
              </a:cxn>
              <a:cxn ang="0">
                <a:pos x="19" y="48"/>
              </a:cxn>
              <a:cxn ang="0">
                <a:pos x="21" y="46"/>
              </a:cxn>
              <a:cxn ang="0">
                <a:pos x="21" y="42"/>
              </a:cxn>
              <a:cxn ang="0">
                <a:pos x="21" y="26"/>
              </a:cxn>
            </a:cxnLst>
            <a:rect l="0" t="0" r="r" b="b"/>
            <a:pathLst>
              <a:path w="32" h="52">
                <a:moveTo>
                  <a:pt x="32" y="26"/>
                </a:moveTo>
                <a:lnTo>
                  <a:pt x="32" y="33"/>
                </a:lnTo>
                <a:lnTo>
                  <a:pt x="30" y="40"/>
                </a:lnTo>
                <a:lnTo>
                  <a:pt x="29" y="43"/>
                </a:lnTo>
                <a:lnTo>
                  <a:pt x="27" y="46"/>
                </a:lnTo>
                <a:lnTo>
                  <a:pt x="25" y="49"/>
                </a:lnTo>
                <a:lnTo>
                  <a:pt x="22" y="50"/>
                </a:lnTo>
                <a:lnTo>
                  <a:pt x="19" y="51"/>
                </a:lnTo>
                <a:lnTo>
                  <a:pt x="16" y="52"/>
                </a:lnTo>
                <a:lnTo>
                  <a:pt x="13" y="51"/>
                </a:lnTo>
                <a:lnTo>
                  <a:pt x="10" y="50"/>
                </a:lnTo>
                <a:lnTo>
                  <a:pt x="7" y="48"/>
                </a:lnTo>
                <a:lnTo>
                  <a:pt x="4" y="45"/>
                </a:lnTo>
                <a:lnTo>
                  <a:pt x="3" y="42"/>
                </a:lnTo>
                <a:lnTo>
                  <a:pt x="1" y="38"/>
                </a:lnTo>
                <a:lnTo>
                  <a:pt x="0" y="32"/>
                </a:lnTo>
                <a:lnTo>
                  <a:pt x="0" y="26"/>
                </a:lnTo>
                <a:lnTo>
                  <a:pt x="0" y="18"/>
                </a:lnTo>
                <a:lnTo>
                  <a:pt x="2" y="11"/>
                </a:lnTo>
                <a:lnTo>
                  <a:pt x="4" y="8"/>
                </a:lnTo>
                <a:lnTo>
                  <a:pt x="6" y="5"/>
                </a:lnTo>
                <a:lnTo>
                  <a:pt x="8" y="3"/>
                </a:lnTo>
                <a:lnTo>
                  <a:pt x="12" y="0"/>
                </a:lnTo>
                <a:lnTo>
                  <a:pt x="16" y="0"/>
                </a:lnTo>
                <a:lnTo>
                  <a:pt x="20" y="0"/>
                </a:lnTo>
                <a:lnTo>
                  <a:pt x="24" y="3"/>
                </a:lnTo>
                <a:lnTo>
                  <a:pt x="27" y="5"/>
                </a:lnTo>
                <a:lnTo>
                  <a:pt x="28" y="7"/>
                </a:lnTo>
                <a:lnTo>
                  <a:pt x="30" y="11"/>
                </a:lnTo>
                <a:lnTo>
                  <a:pt x="32" y="18"/>
                </a:lnTo>
                <a:lnTo>
                  <a:pt x="32" y="26"/>
                </a:lnTo>
                <a:close/>
                <a:moveTo>
                  <a:pt x="21" y="26"/>
                </a:moveTo>
                <a:lnTo>
                  <a:pt x="21" y="20"/>
                </a:lnTo>
                <a:lnTo>
                  <a:pt x="21" y="15"/>
                </a:lnTo>
                <a:lnTo>
                  <a:pt x="21" y="12"/>
                </a:lnTo>
                <a:lnTo>
                  <a:pt x="21" y="10"/>
                </a:lnTo>
                <a:lnTo>
                  <a:pt x="21" y="7"/>
                </a:lnTo>
                <a:lnTo>
                  <a:pt x="20" y="5"/>
                </a:lnTo>
                <a:lnTo>
                  <a:pt x="19" y="3"/>
                </a:lnTo>
                <a:lnTo>
                  <a:pt x="18" y="2"/>
                </a:lnTo>
                <a:lnTo>
                  <a:pt x="16" y="2"/>
                </a:lnTo>
                <a:lnTo>
                  <a:pt x="15" y="2"/>
                </a:lnTo>
                <a:lnTo>
                  <a:pt x="13" y="3"/>
                </a:lnTo>
                <a:lnTo>
                  <a:pt x="12" y="5"/>
                </a:lnTo>
                <a:lnTo>
                  <a:pt x="11" y="7"/>
                </a:lnTo>
                <a:lnTo>
                  <a:pt x="11" y="11"/>
                </a:lnTo>
                <a:lnTo>
                  <a:pt x="11" y="19"/>
                </a:lnTo>
                <a:lnTo>
                  <a:pt x="11" y="31"/>
                </a:lnTo>
                <a:lnTo>
                  <a:pt x="11" y="37"/>
                </a:lnTo>
                <a:lnTo>
                  <a:pt x="11" y="42"/>
                </a:lnTo>
                <a:lnTo>
                  <a:pt x="12" y="45"/>
                </a:lnTo>
                <a:lnTo>
                  <a:pt x="12" y="47"/>
                </a:lnTo>
                <a:lnTo>
                  <a:pt x="13" y="49"/>
                </a:lnTo>
                <a:lnTo>
                  <a:pt x="15" y="49"/>
                </a:lnTo>
                <a:lnTo>
                  <a:pt x="16" y="49"/>
                </a:lnTo>
                <a:lnTo>
                  <a:pt x="18" y="49"/>
                </a:lnTo>
                <a:lnTo>
                  <a:pt x="19" y="48"/>
                </a:lnTo>
                <a:lnTo>
                  <a:pt x="21" y="46"/>
                </a:lnTo>
                <a:lnTo>
                  <a:pt x="21" y="42"/>
                </a:lnTo>
                <a:lnTo>
                  <a:pt x="21" y="2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6040" name="Freeform 200"/>
          <p:cNvSpPr>
            <a:spLocks/>
          </p:cNvSpPr>
          <p:nvPr/>
        </p:nvSpPr>
        <p:spPr bwMode="auto">
          <a:xfrm>
            <a:off x="6010275" y="3959225"/>
            <a:ext cx="30163" cy="30163"/>
          </a:xfrm>
          <a:custGeom>
            <a:avLst/>
            <a:gdLst/>
            <a:ahLst/>
            <a:cxnLst>
              <a:cxn ang="0">
                <a:pos x="6" y="0"/>
              </a:cxn>
              <a:cxn ang="0">
                <a:pos x="8" y="0"/>
              </a:cxn>
              <a:cxn ang="0">
                <a:pos x="10" y="2"/>
              </a:cxn>
              <a:cxn ang="0">
                <a:pos x="11" y="4"/>
              </a:cxn>
              <a:cxn ang="0">
                <a:pos x="12" y="6"/>
              </a:cxn>
              <a:cxn ang="0">
                <a:pos x="11" y="8"/>
              </a:cxn>
              <a:cxn ang="0">
                <a:pos x="10" y="10"/>
              </a:cxn>
              <a:cxn ang="0">
                <a:pos x="8" y="11"/>
              </a:cxn>
              <a:cxn ang="0">
                <a:pos x="6" y="12"/>
              </a:cxn>
              <a:cxn ang="0">
                <a:pos x="3" y="11"/>
              </a:cxn>
              <a:cxn ang="0">
                <a:pos x="1" y="10"/>
              </a:cxn>
              <a:cxn ang="0">
                <a:pos x="0" y="8"/>
              </a:cxn>
              <a:cxn ang="0">
                <a:pos x="0" y="6"/>
              </a:cxn>
              <a:cxn ang="0">
                <a:pos x="0" y="4"/>
              </a:cxn>
              <a:cxn ang="0">
                <a:pos x="1" y="2"/>
              </a:cxn>
              <a:cxn ang="0">
                <a:pos x="3" y="0"/>
              </a:cxn>
              <a:cxn ang="0">
                <a:pos x="6" y="0"/>
              </a:cxn>
            </a:cxnLst>
            <a:rect l="0" t="0" r="r" b="b"/>
            <a:pathLst>
              <a:path w="12" h="12">
                <a:moveTo>
                  <a:pt x="6" y="0"/>
                </a:moveTo>
                <a:lnTo>
                  <a:pt x="8" y="0"/>
                </a:lnTo>
                <a:lnTo>
                  <a:pt x="10" y="2"/>
                </a:lnTo>
                <a:lnTo>
                  <a:pt x="11" y="4"/>
                </a:lnTo>
                <a:lnTo>
                  <a:pt x="12" y="6"/>
                </a:lnTo>
                <a:lnTo>
                  <a:pt x="11" y="8"/>
                </a:lnTo>
                <a:lnTo>
                  <a:pt x="10" y="10"/>
                </a:lnTo>
                <a:lnTo>
                  <a:pt x="8" y="11"/>
                </a:lnTo>
                <a:lnTo>
                  <a:pt x="6" y="12"/>
                </a:lnTo>
                <a:lnTo>
                  <a:pt x="3" y="11"/>
                </a:lnTo>
                <a:lnTo>
                  <a:pt x="1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1" y="2"/>
                </a:lnTo>
                <a:lnTo>
                  <a:pt x="3" y="0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6041" name="Freeform 201"/>
          <p:cNvSpPr>
            <a:spLocks/>
          </p:cNvSpPr>
          <p:nvPr/>
        </p:nvSpPr>
        <p:spPr bwMode="auto">
          <a:xfrm>
            <a:off x="6056313" y="3856038"/>
            <a:ext cx="82550" cy="133350"/>
          </a:xfrm>
          <a:custGeom>
            <a:avLst/>
            <a:gdLst/>
            <a:ahLst/>
            <a:cxnLst>
              <a:cxn ang="0">
                <a:pos x="9" y="0"/>
              </a:cxn>
              <a:cxn ang="0">
                <a:pos x="32" y="0"/>
              </a:cxn>
              <a:cxn ang="0">
                <a:pos x="28" y="10"/>
              </a:cxn>
              <a:cxn ang="0">
                <a:pos x="8" y="10"/>
              </a:cxn>
              <a:cxn ang="0">
                <a:pos x="7" y="15"/>
              </a:cxn>
              <a:cxn ang="0">
                <a:pos x="18" y="16"/>
              </a:cxn>
              <a:cxn ang="0">
                <a:pos x="27" y="21"/>
              </a:cxn>
              <a:cxn ang="0">
                <a:pos x="30" y="25"/>
              </a:cxn>
              <a:cxn ang="0">
                <a:pos x="32" y="29"/>
              </a:cxn>
              <a:cxn ang="0">
                <a:pos x="32" y="34"/>
              </a:cxn>
              <a:cxn ang="0">
                <a:pos x="32" y="38"/>
              </a:cxn>
              <a:cxn ang="0">
                <a:pos x="30" y="43"/>
              </a:cxn>
              <a:cxn ang="0">
                <a:pos x="28" y="46"/>
              </a:cxn>
              <a:cxn ang="0">
                <a:pos x="25" y="48"/>
              </a:cxn>
              <a:cxn ang="0">
                <a:pos x="22" y="50"/>
              </a:cxn>
              <a:cxn ang="0">
                <a:pos x="17" y="51"/>
              </a:cxn>
              <a:cxn ang="0">
                <a:pos x="12" y="52"/>
              </a:cxn>
              <a:cxn ang="0">
                <a:pos x="8" y="52"/>
              </a:cxn>
              <a:cxn ang="0">
                <a:pos x="5" y="51"/>
              </a:cxn>
              <a:cxn ang="0">
                <a:pos x="2" y="49"/>
              </a:cxn>
              <a:cxn ang="0">
                <a:pos x="0" y="48"/>
              </a:cxn>
              <a:cxn ang="0">
                <a:pos x="0" y="46"/>
              </a:cxn>
              <a:cxn ang="0">
                <a:pos x="0" y="44"/>
              </a:cxn>
              <a:cxn ang="0">
                <a:pos x="1" y="43"/>
              </a:cxn>
              <a:cxn ang="0">
                <a:pos x="2" y="42"/>
              </a:cxn>
              <a:cxn ang="0">
                <a:pos x="4" y="41"/>
              </a:cxn>
              <a:cxn ang="0">
                <a:pos x="5" y="42"/>
              </a:cxn>
              <a:cxn ang="0">
                <a:pos x="7" y="42"/>
              </a:cxn>
              <a:cxn ang="0">
                <a:pos x="8" y="43"/>
              </a:cxn>
              <a:cxn ang="0">
                <a:pos x="10" y="44"/>
              </a:cxn>
              <a:cxn ang="0">
                <a:pos x="12" y="46"/>
              </a:cxn>
              <a:cxn ang="0">
                <a:pos x="14" y="47"/>
              </a:cxn>
              <a:cxn ang="0">
                <a:pos x="16" y="48"/>
              </a:cxn>
              <a:cxn ang="0">
                <a:pos x="17" y="48"/>
              </a:cxn>
              <a:cxn ang="0">
                <a:pos x="19" y="49"/>
              </a:cxn>
              <a:cxn ang="0">
                <a:pos x="21" y="48"/>
              </a:cxn>
              <a:cxn ang="0">
                <a:pos x="24" y="46"/>
              </a:cxn>
              <a:cxn ang="0">
                <a:pos x="25" y="44"/>
              </a:cxn>
              <a:cxn ang="0">
                <a:pos x="26" y="41"/>
              </a:cxn>
              <a:cxn ang="0">
                <a:pos x="26" y="38"/>
              </a:cxn>
              <a:cxn ang="0">
                <a:pos x="24" y="35"/>
              </a:cxn>
              <a:cxn ang="0">
                <a:pos x="22" y="32"/>
              </a:cxn>
              <a:cxn ang="0">
                <a:pos x="19" y="30"/>
              </a:cxn>
              <a:cxn ang="0">
                <a:pos x="12" y="27"/>
              </a:cxn>
              <a:cxn ang="0">
                <a:pos x="3" y="26"/>
              </a:cxn>
              <a:cxn ang="0">
                <a:pos x="2" y="26"/>
              </a:cxn>
              <a:cxn ang="0">
                <a:pos x="0" y="26"/>
              </a:cxn>
              <a:cxn ang="0">
                <a:pos x="9" y="0"/>
              </a:cxn>
            </a:cxnLst>
            <a:rect l="0" t="0" r="r" b="b"/>
            <a:pathLst>
              <a:path w="32" h="52">
                <a:moveTo>
                  <a:pt x="9" y="0"/>
                </a:moveTo>
                <a:lnTo>
                  <a:pt x="32" y="0"/>
                </a:lnTo>
                <a:lnTo>
                  <a:pt x="28" y="10"/>
                </a:lnTo>
                <a:lnTo>
                  <a:pt x="8" y="10"/>
                </a:lnTo>
                <a:lnTo>
                  <a:pt x="7" y="15"/>
                </a:lnTo>
                <a:lnTo>
                  <a:pt x="18" y="16"/>
                </a:lnTo>
                <a:lnTo>
                  <a:pt x="27" y="21"/>
                </a:lnTo>
                <a:lnTo>
                  <a:pt x="30" y="25"/>
                </a:lnTo>
                <a:lnTo>
                  <a:pt x="32" y="29"/>
                </a:lnTo>
                <a:lnTo>
                  <a:pt x="32" y="34"/>
                </a:lnTo>
                <a:lnTo>
                  <a:pt x="32" y="38"/>
                </a:lnTo>
                <a:lnTo>
                  <a:pt x="30" y="43"/>
                </a:lnTo>
                <a:lnTo>
                  <a:pt x="28" y="46"/>
                </a:lnTo>
                <a:lnTo>
                  <a:pt x="25" y="48"/>
                </a:lnTo>
                <a:lnTo>
                  <a:pt x="22" y="50"/>
                </a:lnTo>
                <a:lnTo>
                  <a:pt x="17" y="51"/>
                </a:lnTo>
                <a:lnTo>
                  <a:pt x="12" y="52"/>
                </a:lnTo>
                <a:lnTo>
                  <a:pt x="8" y="52"/>
                </a:lnTo>
                <a:lnTo>
                  <a:pt x="5" y="51"/>
                </a:lnTo>
                <a:lnTo>
                  <a:pt x="2" y="49"/>
                </a:lnTo>
                <a:lnTo>
                  <a:pt x="0" y="48"/>
                </a:lnTo>
                <a:lnTo>
                  <a:pt x="0" y="46"/>
                </a:lnTo>
                <a:lnTo>
                  <a:pt x="0" y="44"/>
                </a:lnTo>
                <a:lnTo>
                  <a:pt x="1" y="43"/>
                </a:lnTo>
                <a:lnTo>
                  <a:pt x="2" y="42"/>
                </a:lnTo>
                <a:lnTo>
                  <a:pt x="4" y="41"/>
                </a:lnTo>
                <a:lnTo>
                  <a:pt x="5" y="42"/>
                </a:lnTo>
                <a:lnTo>
                  <a:pt x="7" y="42"/>
                </a:lnTo>
                <a:lnTo>
                  <a:pt x="8" y="43"/>
                </a:lnTo>
                <a:lnTo>
                  <a:pt x="10" y="44"/>
                </a:lnTo>
                <a:lnTo>
                  <a:pt x="12" y="46"/>
                </a:lnTo>
                <a:lnTo>
                  <a:pt x="14" y="47"/>
                </a:lnTo>
                <a:lnTo>
                  <a:pt x="16" y="48"/>
                </a:lnTo>
                <a:lnTo>
                  <a:pt x="17" y="48"/>
                </a:lnTo>
                <a:lnTo>
                  <a:pt x="19" y="49"/>
                </a:lnTo>
                <a:lnTo>
                  <a:pt x="21" y="48"/>
                </a:lnTo>
                <a:lnTo>
                  <a:pt x="24" y="46"/>
                </a:lnTo>
                <a:lnTo>
                  <a:pt x="25" y="44"/>
                </a:lnTo>
                <a:lnTo>
                  <a:pt x="26" y="41"/>
                </a:lnTo>
                <a:lnTo>
                  <a:pt x="26" y="38"/>
                </a:lnTo>
                <a:lnTo>
                  <a:pt x="24" y="35"/>
                </a:lnTo>
                <a:lnTo>
                  <a:pt x="22" y="32"/>
                </a:lnTo>
                <a:lnTo>
                  <a:pt x="19" y="30"/>
                </a:lnTo>
                <a:lnTo>
                  <a:pt x="12" y="27"/>
                </a:lnTo>
                <a:lnTo>
                  <a:pt x="3" y="26"/>
                </a:lnTo>
                <a:lnTo>
                  <a:pt x="2" y="26"/>
                </a:lnTo>
                <a:lnTo>
                  <a:pt x="0" y="26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6042" name="Freeform 202"/>
          <p:cNvSpPr>
            <a:spLocks/>
          </p:cNvSpPr>
          <p:nvPr/>
        </p:nvSpPr>
        <p:spPr bwMode="auto">
          <a:xfrm>
            <a:off x="6456363" y="3856038"/>
            <a:ext cx="68262" cy="130175"/>
          </a:xfrm>
          <a:custGeom>
            <a:avLst/>
            <a:gdLst/>
            <a:ahLst/>
            <a:cxnLst>
              <a:cxn ang="0">
                <a:pos x="19" y="0"/>
              </a:cxn>
              <a:cxn ang="0">
                <a:pos x="19" y="41"/>
              </a:cxn>
              <a:cxn ang="0">
                <a:pos x="19" y="44"/>
              </a:cxn>
              <a:cxn ang="0">
                <a:pos x="19" y="47"/>
              </a:cxn>
              <a:cxn ang="0">
                <a:pos x="20" y="48"/>
              </a:cxn>
              <a:cxn ang="0">
                <a:pos x="21" y="49"/>
              </a:cxn>
              <a:cxn ang="0">
                <a:pos x="22" y="49"/>
              </a:cxn>
              <a:cxn ang="0">
                <a:pos x="25" y="49"/>
              </a:cxn>
              <a:cxn ang="0">
                <a:pos x="26" y="49"/>
              </a:cxn>
              <a:cxn ang="0">
                <a:pos x="26" y="51"/>
              </a:cxn>
              <a:cxn ang="0">
                <a:pos x="0" y="51"/>
              </a:cxn>
              <a:cxn ang="0">
                <a:pos x="0" y="49"/>
              </a:cxn>
              <a:cxn ang="0">
                <a:pos x="1" y="49"/>
              </a:cxn>
              <a:cxn ang="0">
                <a:pos x="3" y="49"/>
              </a:cxn>
              <a:cxn ang="0">
                <a:pos x="5" y="49"/>
              </a:cxn>
              <a:cxn ang="0">
                <a:pos x="6" y="48"/>
              </a:cxn>
              <a:cxn ang="0">
                <a:pos x="7" y="47"/>
              </a:cxn>
              <a:cxn ang="0">
                <a:pos x="7" y="45"/>
              </a:cxn>
              <a:cxn ang="0">
                <a:pos x="7" y="41"/>
              </a:cxn>
              <a:cxn ang="0">
                <a:pos x="7" y="15"/>
              </a:cxn>
              <a:cxn ang="0">
                <a:pos x="7" y="12"/>
              </a:cxn>
              <a:cxn ang="0">
                <a:pos x="7" y="11"/>
              </a:cxn>
              <a:cxn ang="0">
                <a:pos x="7" y="10"/>
              </a:cxn>
              <a:cxn ang="0">
                <a:pos x="6" y="9"/>
              </a:cxn>
              <a:cxn ang="0">
                <a:pos x="5" y="9"/>
              </a:cxn>
              <a:cxn ang="0">
                <a:pos x="4" y="9"/>
              </a:cxn>
              <a:cxn ang="0">
                <a:pos x="2" y="9"/>
              </a:cxn>
              <a:cxn ang="0">
                <a:pos x="0" y="10"/>
              </a:cxn>
              <a:cxn ang="0">
                <a:pos x="0" y="8"/>
              </a:cxn>
              <a:cxn ang="0">
                <a:pos x="17" y="0"/>
              </a:cxn>
              <a:cxn ang="0">
                <a:pos x="19" y="0"/>
              </a:cxn>
            </a:cxnLst>
            <a:rect l="0" t="0" r="r" b="b"/>
            <a:pathLst>
              <a:path w="26" h="51">
                <a:moveTo>
                  <a:pt x="19" y="0"/>
                </a:moveTo>
                <a:lnTo>
                  <a:pt x="19" y="41"/>
                </a:lnTo>
                <a:lnTo>
                  <a:pt x="19" y="44"/>
                </a:lnTo>
                <a:lnTo>
                  <a:pt x="19" y="47"/>
                </a:lnTo>
                <a:lnTo>
                  <a:pt x="20" y="48"/>
                </a:lnTo>
                <a:lnTo>
                  <a:pt x="21" y="49"/>
                </a:lnTo>
                <a:lnTo>
                  <a:pt x="22" y="49"/>
                </a:lnTo>
                <a:lnTo>
                  <a:pt x="25" y="49"/>
                </a:lnTo>
                <a:lnTo>
                  <a:pt x="26" y="49"/>
                </a:lnTo>
                <a:lnTo>
                  <a:pt x="26" y="51"/>
                </a:lnTo>
                <a:lnTo>
                  <a:pt x="0" y="51"/>
                </a:lnTo>
                <a:lnTo>
                  <a:pt x="0" y="49"/>
                </a:lnTo>
                <a:lnTo>
                  <a:pt x="1" y="49"/>
                </a:lnTo>
                <a:lnTo>
                  <a:pt x="3" y="49"/>
                </a:lnTo>
                <a:lnTo>
                  <a:pt x="5" y="49"/>
                </a:lnTo>
                <a:lnTo>
                  <a:pt x="6" y="48"/>
                </a:lnTo>
                <a:lnTo>
                  <a:pt x="7" y="47"/>
                </a:lnTo>
                <a:lnTo>
                  <a:pt x="7" y="45"/>
                </a:lnTo>
                <a:lnTo>
                  <a:pt x="7" y="41"/>
                </a:lnTo>
                <a:lnTo>
                  <a:pt x="7" y="15"/>
                </a:lnTo>
                <a:lnTo>
                  <a:pt x="7" y="12"/>
                </a:lnTo>
                <a:lnTo>
                  <a:pt x="7" y="11"/>
                </a:lnTo>
                <a:lnTo>
                  <a:pt x="7" y="10"/>
                </a:lnTo>
                <a:lnTo>
                  <a:pt x="6" y="9"/>
                </a:lnTo>
                <a:lnTo>
                  <a:pt x="5" y="9"/>
                </a:lnTo>
                <a:lnTo>
                  <a:pt x="4" y="9"/>
                </a:lnTo>
                <a:lnTo>
                  <a:pt x="2" y="9"/>
                </a:lnTo>
                <a:lnTo>
                  <a:pt x="0" y="10"/>
                </a:lnTo>
                <a:lnTo>
                  <a:pt x="0" y="8"/>
                </a:lnTo>
                <a:lnTo>
                  <a:pt x="17" y="0"/>
                </a:lnTo>
                <a:lnTo>
                  <a:pt x="1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6043" name="Freeform 203"/>
          <p:cNvSpPr>
            <a:spLocks/>
          </p:cNvSpPr>
          <p:nvPr/>
        </p:nvSpPr>
        <p:spPr bwMode="auto">
          <a:xfrm>
            <a:off x="6845300" y="3856038"/>
            <a:ext cx="66675" cy="130175"/>
          </a:xfrm>
          <a:custGeom>
            <a:avLst/>
            <a:gdLst/>
            <a:ahLst/>
            <a:cxnLst>
              <a:cxn ang="0">
                <a:pos x="19" y="0"/>
              </a:cxn>
              <a:cxn ang="0">
                <a:pos x="19" y="41"/>
              </a:cxn>
              <a:cxn ang="0">
                <a:pos x="19" y="44"/>
              </a:cxn>
              <a:cxn ang="0">
                <a:pos x="19" y="47"/>
              </a:cxn>
              <a:cxn ang="0">
                <a:pos x="20" y="48"/>
              </a:cxn>
              <a:cxn ang="0">
                <a:pos x="21" y="49"/>
              </a:cxn>
              <a:cxn ang="0">
                <a:pos x="23" y="49"/>
              </a:cxn>
              <a:cxn ang="0">
                <a:pos x="25" y="49"/>
              </a:cxn>
              <a:cxn ang="0">
                <a:pos x="26" y="49"/>
              </a:cxn>
              <a:cxn ang="0">
                <a:pos x="26" y="51"/>
              </a:cxn>
              <a:cxn ang="0">
                <a:pos x="0" y="51"/>
              </a:cxn>
              <a:cxn ang="0">
                <a:pos x="0" y="49"/>
              </a:cxn>
              <a:cxn ang="0">
                <a:pos x="1" y="49"/>
              </a:cxn>
              <a:cxn ang="0">
                <a:pos x="4" y="49"/>
              </a:cxn>
              <a:cxn ang="0">
                <a:pos x="6" y="49"/>
              </a:cxn>
              <a:cxn ang="0">
                <a:pos x="7" y="48"/>
              </a:cxn>
              <a:cxn ang="0">
                <a:pos x="7" y="47"/>
              </a:cxn>
              <a:cxn ang="0">
                <a:pos x="8" y="45"/>
              </a:cxn>
              <a:cxn ang="0">
                <a:pos x="8" y="41"/>
              </a:cxn>
              <a:cxn ang="0">
                <a:pos x="8" y="15"/>
              </a:cxn>
              <a:cxn ang="0">
                <a:pos x="8" y="12"/>
              </a:cxn>
              <a:cxn ang="0">
                <a:pos x="8" y="11"/>
              </a:cxn>
              <a:cxn ang="0">
                <a:pos x="7" y="10"/>
              </a:cxn>
              <a:cxn ang="0">
                <a:pos x="7" y="9"/>
              </a:cxn>
              <a:cxn ang="0">
                <a:pos x="6" y="9"/>
              </a:cxn>
              <a:cxn ang="0">
                <a:pos x="5" y="9"/>
              </a:cxn>
              <a:cxn ang="0">
                <a:pos x="3" y="9"/>
              </a:cxn>
              <a:cxn ang="0">
                <a:pos x="1" y="10"/>
              </a:cxn>
              <a:cxn ang="0">
                <a:pos x="0" y="8"/>
              </a:cxn>
              <a:cxn ang="0">
                <a:pos x="18" y="0"/>
              </a:cxn>
              <a:cxn ang="0">
                <a:pos x="19" y="0"/>
              </a:cxn>
            </a:cxnLst>
            <a:rect l="0" t="0" r="r" b="b"/>
            <a:pathLst>
              <a:path w="26" h="51">
                <a:moveTo>
                  <a:pt x="19" y="0"/>
                </a:moveTo>
                <a:lnTo>
                  <a:pt x="19" y="41"/>
                </a:lnTo>
                <a:lnTo>
                  <a:pt x="19" y="44"/>
                </a:lnTo>
                <a:lnTo>
                  <a:pt x="19" y="47"/>
                </a:lnTo>
                <a:lnTo>
                  <a:pt x="20" y="48"/>
                </a:lnTo>
                <a:lnTo>
                  <a:pt x="21" y="49"/>
                </a:lnTo>
                <a:lnTo>
                  <a:pt x="23" y="49"/>
                </a:lnTo>
                <a:lnTo>
                  <a:pt x="25" y="49"/>
                </a:lnTo>
                <a:lnTo>
                  <a:pt x="26" y="49"/>
                </a:lnTo>
                <a:lnTo>
                  <a:pt x="26" y="51"/>
                </a:lnTo>
                <a:lnTo>
                  <a:pt x="0" y="51"/>
                </a:lnTo>
                <a:lnTo>
                  <a:pt x="0" y="49"/>
                </a:lnTo>
                <a:lnTo>
                  <a:pt x="1" y="49"/>
                </a:lnTo>
                <a:lnTo>
                  <a:pt x="4" y="49"/>
                </a:lnTo>
                <a:lnTo>
                  <a:pt x="6" y="49"/>
                </a:lnTo>
                <a:lnTo>
                  <a:pt x="7" y="48"/>
                </a:lnTo>
                <a:lnTo>
                  <a:pt x="7" y="47"/>
                </a:lnTo>
                <a:lnTo>
                  <a:pt x="8" y="45"/>
                </a:lnTo>
                <a:lnTo>
                  <a:pt x="8" y="41"/>
                </a:lnTo>
                <a:lnTo>
                  <a:pt x="8" y="15"/>
                </a:lnTo>
                <a:lnTo>
                  <a:pt x="8" y="12"/>
                </a:lnTo>
                <a:lnTo>
                  <a:pt x="8" y="11"/>
                </a:lnTo>
                <a:lnTo>
                  <a:pt x="7" y="10"/>
                </a:lnTo>
                <a:lnTo>
                  <a:pt x="7" y="9"/>
                </a:lnTo>
                <a:lnTo>
                  <a:pt x="6" y="9"/>
                </a:lnTo>
                <a:lnTo>
                  <a:pt x="5" y="9"/>
                </a:lnTo>
                <a:lnTo>
                  <a:pt x="3" y="9"/>
                </a:lnTo>
                <a:lnTo>
                  <a:pt x="1" y="10"/>
                </a:lnTo>
                <a:lnTo>
                  <a:pt x="0" y="8"/>
                </a:lnTo>
                <a:lnTo>
                  <a:pt x="18" y="0"/>
                </a:lnTo>
                <a:lnTo>
                  <a:pt x="1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6044" name="Freeform 204"/>
          <p:cNvSpPr>
            <a:spLocks/>
          </p:cNvSpPr>
          <p:nvPr/>
        </p:nvSpPr>
        <p:spPr bwMode="auto">
          <a:xfrm>
            <a:off x="6937375" y="3959225"/>
            <a:ext cx="31750" cy="30163"/>
          </a:xfrm>
          <a:custGeom>
            <a:avLst/>
            <a:gdLst/>
            <a:ahLst/>
            <a:cxnLst>
              <a:cxn ang="0">
                <a:pos x="6" y="0"/>
              </a:cxn>
              <a:cxn ang="0">
                <a:pos x="8" y="0"/>
              </a:cxn>
              <a:cxn ang="0">
                <a:pos x="10" y="2"/>
              </a:cxn>
              <a:cxn ang="0">
                <a:pos x="11" y="4"/>
              </a:cxn>
              <a:cxn ang="0">
                <a:pos x="12" y="6"/>
              </a:cxn>
              <a:cxn ang="0">
                <a:pos x="11" y="8"/>
              </a:cxn>
              <a:cxn ang="0">
                <a:pos x="10" y="10"/>
              </a:cxn>
              <a:cxn ang="0">
                <a:pos x="8" y="11"/>
              </a:cxn>
              <a:cxn ang="0">
                <a:pos x="6" y="12"/>
              </a:cxn>
              <a:cxn ang="0">
                <a:pos x="3" y="11"/>
              </a:cxn>
              <a:cxn ang="0">
                <a:pos x="1" y="10"/>
              </a:cxn>
              <a:cxn ang="0">
                <a:pos x="0" y="8"/>
              </a:cxn>
              <a:cxn ang="0">
                <a:pos x="0" y="6"/>
              </a:cxn>
              <a:cxn ang="0">
                <a:pos x="0" y="4"/>
              </a:cxn>
              <a:cxn ang="0">
                <a:pos x="1" y="2"/>
              </a:cxn>
              <a:cxn ang="0">
                <a:pos x="3" y="0"/>
              </a:cxn>
              <a:cxn ang="0">
                <a:pos x="6" y="0"/>
              </a:cxn>
            </a:cxnLst>
            <a:rect l="0" t="0" r="r" b="b"/>
            <a:pathLst>
              <a:path w="12" h="12">
                <a:moveTo>
                  <a:pt x="6" y="0"/>
                </a:moveTo>
                <a:lnTo>
                  <a:pt x="8" y="0"/>
                </a:lnTo>
                <a:lnTo>
                  <a:pt x="10" y="2"/>
                </a:lnTo>
                <a:lnTo>
                  <a:pt x="11" y="4"/>
                </a:lnTo>
                <a:lnTo>
                  <a:pt x="12" y="6"/>
                </a:lnTo>
                <a:lnTo>
                  <a:pt x="11" y="8"/>
                </a:lnTo>
                <a:lnTo>
                  <a:pt x="10" y="10"/>
                </a:lnTo>
                <a:lnTo>
                  <a:pt x="8" y="11"/>
                </a:lnTo>
                <a:lnTo>
                  <a:pt x="6" y="12"/>
                </a:lnTo>
                <a:lnTo>
                  <a:pt x="3" y="11"/>
                </a:lnTo>
                <a:lnTo>
                  <a:pt x="1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1" y="2"/>
                </a:lnTo>
                <a:lnTo>
                  <a:pt x="3" y="0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6045" name="Freeform 205"/>
          <p:cNvSpPr>
            <a:spLocks/>
          </p:cNvSpPr>
          <p:nvPr/>
        </p:nvSpPr>
        <p:spPr bwMode="auto">
          <a:xfrm>
            <a:off x="6985000" y="3856038"/>
            <a:ext cx="80963" cy="133350"/>
          </a:xfrm>
          <a:custGeom>
            <a:avLst/>
            <a:gdLst/>
            <a:ahLst/>
            <a:cxnLst>
              <a:cxn ang="0">
                <a:pos x="9" y="0"/>
              </a:cxn>
              <a:cxn ang="0">
                <a:pos x="32" y="0"/>
              </a:cxn>
              <a:cxn ang="0">
                <a:pos x="28" y="10"/>
              </a:cxn>
              <a:cxn ang="0">
                <a:pos x="8" y="10"/>
              </a:cxn>
              <a:cxn ang="0">
                <a:pos x="7" y="15"/>
              </a:cxn>
              <a:cxn ang="0">
                <a:pos x="18" y="16"/>
              </a:cxn>
              <a:cxn ang="0">
                <a:pos x="27" y="21"/>
              </a:cxn>
              <a:cxn ang="0">
                <a:pos x="30" y="25"/>
              </a:cxn>
              <a:cxn ang="0">
                <a:pos x="32" y="29"/>
              </a:cxn>
              <a:cxn ang="0">
                <a:pos x="32" y="34"/>
              </a:cxn>
              <a:cxn ang="0">
                <a:pos x="32" y="38"/>
              </a:cxn>
              <a:cxn ang="0">
                <a:pos x="30" y="43"/>
              </a:cxn>
              <a:cxn ang="0">
                <a:pos x="28" y="46"/>
              </a:cxn>
              <a:cxn ang="0">
                <a:pos x="25" y="48"/>
              </a:cxn>
              <a:cxn ang="0">
                <a:pos x="22" y="50"/>
              </a:cxn>
              <a:cxn ang="0">
                <a:pos x="17" y="51"/>
              </a:cxn>
              <a:cxn ang="0">
                <a:pos x="12" y="52"/>
              </a:cxn>
              <a:cxn ang="0">
                <a:pos x="8" y="52"/>
              </a:cxn>
              <a:cxn ang="0">
                <a:pos x="5" y="51"/>
              </a:cxn>
              <a:cxn ang="0">
                <a:pos x="2" y="49"/>
              </a:cxn>
              <a:cxn ang="0">
                <a:pos x="0" y="48"/>
              </a:cxn>
              <a:cxn ang="0">
                <a:pos x="0" y="46"/>
              </a:cxn>
              <a:cxn ang="0">
                <a:pos x="0" y="44"/>
              </a:cxn>
              <a:cxn ang="0">
                <a:pos x="1" y="43"/>
              </a:cxn>
              <a:cxn ang="0">
                <a:pos x="2" y="42"/>
              </a:cxn>
              <a:cxn ang="0">
                <a:pos x="4" y="41"/>
              </a:cxn>
              <a:cxn ang="0">
                <a:pos x="5" y="42"/>
              </a:cxn>
              <a:cxn ang="0">
                <a:pos x="7" y="42"/>
              </a:cxn>
              <a:cxn ang="0">
                <a:pos x="8" y="43"/>
              </a:cxn>
              <a:cxn ang="0">
                <a:pos x="10" y="44"/>
              </a:cxn>
              <a:cxn ang="0">
                <a:pos x="12" y="46"/>
              </a:cxn>
              <a:cxn ang="0">
                <a:pos x="14" y="47"/>
              </a:cxn>
              <a:cxn ang="0">
                <a:pos x="16" y="48"/>
              </a:cxn>
              <a:cxn ang="0">
                <a:pos x="17" y="48"/>
              </a:cxn>
              <a:cxn ang="0">
                <a:pos x="19" y="49"/>
              </a:cxn>
              <a:cxn ang="0">
                <a:pos x="21" y="48"/>
              </a:cxn>
              <a:cxn ang="0">
                <a:pos x="24" y="46"/>
              </a:cxn>
              <a:cxn ang="0">
                <a:pos x="25" y="44"/>
              </a:cxn>
              <a:cxn ang="0">
                <a:pos x="26" y="41"/>
              </a:cxn>
              <a:cxn ang="0">
                <a:pos x="26" y="38"/>
              </a:cxn>
              <a:cxn ang="0">
                <a:pos x="24" y="35"/>
              </a:cxn>
              <a:cxn ang="0">
                <a:pos x="22" y="32"/>
              </a:cxn>
              <a:cxn ang="0">
                <a:pos x="19" y="30"/>
              </a:cxn>
              <a:cxn ang="0">
                <a:pos x="12" y="27"/>
              </a:cxn>
              <a:cxn ang="0">
                <a:pos x="3" y="26"/>
              </a:cxn>
              <a:cxn ang="0">
                <a:pos x="2" y="26"/>
              </a:cxn>
              <a:cxn ang="0">
                <a:pos x="0" y="26"/>
              </a:cxn>
              <a:cxn ang="0">
                <a:pos x="9" y="0"/>
              </a:cxn>
            </a:cxnLst>
            <a:rect l="0" t="0" r="r" b="b"/>
            <a:pathLst>
              <a:path w="32" h="52">
                <a:moveTo>
                  <a:pt x="9" y="0"/>
                </a:moveTo>
                <a:lnTo>
                  <a:pt x="32" y="0"/>
                </a:lnTo>
                <a:lnTo>
                  <a:pt x="28" y="10"/>
                </a:lnTo>
                <a:lnTo>
                  <a:pt x="8" y="10"/>
                </a:lnTo>
                <a:lnTo>
                  <a:pt x="7" y="15"/>
                </a:lnTo>
                <a:lnTo>
                  <a:pt x="18" y="16"/>
                </a:lnTo>
                <a:lnTo>
                  <a:pt x="27" y="21"/>
                </a:lnTo>
                <a:lnTo>
                  <a:pt x="30" y="25"/>
                </a:lnTo>
                <a:lnTo>
                  <a:pt x="32" y="29"/>
                </a:lnTo>
                <a:lnTo>
                  <a:pt x="32" y="34"/>
                </a:lnTo>
                <a:lnTo>
                  <a:pt x="32" y="38"/>
                </a:lnTo>
                <a:lnTo>
                  <a:pt x="30" y="43"/>
                </a:lnTo>
                <a:lnTo>
                  <a:pt x="28" y="46"/>
                </a:lnTo>
                <a:lnTo>
                  <a:pt x="25" y="48"/>
                </a:lnTo>
                <a:lnTo>
                  <a:pt x="22" y="50"/>
                </a:lnTo>
                <a:lnTo>
                  <a:pt x="17" y="51"/>
                </a:lnTo>
                <a:lnTo>
                  <a:pt x="12" y="52"/>
                </a:lnTo>
                <a:lnTo>
                  <a:pt x="8" y="52"/>
                </a:lnTo>
                <a:lnTo>
                  <a:pt x="5" y="51"/>
                </a:lnTo>
                <a:lnTo>
                  <a:pt x="2" y="49"/>
                </a:lnTo>
                <a:lnTo>
                  <a:pt x="0" y="48"/>
                </a:lnTo>
                <a:lnTo>
                  <a:pt x="0" y="46"/>
                </a:lnTo>
                <a:lnTo>
                  <a:pt x="0" y="44"/>
                </a:lnTo>
                <a:lnTo>
                  <a:pt x="1" y="43"/>
                </a:lnTo>
                <a:lnTo>
                  <a:pt x="2" y="42"/>
                </a:lnTo>
                <a:lnTo>
                  <a:pt x="4" y="41"/>
                </a:lnTo>
                <a:lnTo>
                  <a:pt x="5" y="42"/>
                </a:lnTo>
                <a:lnTo>
                  <a:pt x="7" y="42"/>
                </a:lnTo>
                <a:lnTo>
                  <a:pt x="8" y="43"/>
                </a:lnTo>
                <a:lnTo>
                  <a:pt x="10" y="44"/>
                </a:lnTo>
                <a:lnTo>
                  <a:pt x="12" y="46"/>
                </a:lnTo>
                <a:lnTo>
                  <a:pt x="14" y="47"/>
                </a:lnTo>
                <a:lnTo>
                  <a:pt x="16" y="48"/>
                </a:lnTo>
                <a:lnTo>
                  <a:pt x="17" y="48"/>
                </a:lnTo>
                <a:lnTo>
                  <a:pt x="19" y="49"/>
                </a:lnTo>
                <a:lnTo>
                  <a:pt x="21" y="48"/>
                </a:lnTo>
                <a:lnTo>
                  <a:pt x="24" y="46"/>
                </a:lnTo>
                <a:lnTo>
                  <a:pt x="25" y="44"/>
                </a:lnTo>
                <a:lnTo>
                  <a:pt x="26" y="41"/>
                </a:lnTo>
                <a:lnTo>
                  <a:pt x="26" y="38"/>
                </a:lnTo>
                <a:lnTo>
                  <a:pt x="24" y="35"/>
                </a:lnTo>
                <a:lnTo>
                  <a:pt x="22" y="32"/>
                </a:lnTo>
                <a:lnTo>
                  <a:pt x="19" y="30"/>
                </a:lnTo>
                <a:lnTo>
                  <a:pt x="12" y="27"/>
                </a:lnTo>
                <a:lnTo>
                  <a:pt x="3" y="26"/>
                </a:lnTo>
                <a:lnTo>
                  <a:pt x="2" y="26"/>
                </a:lnTo>
                <a:lnTo>
                  <a:pt x="0" y="26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6046" name="Freeform 206"/>
          <p:cNvSpPr>
            <a:spLocks/>
          </p:cNvSpPr>
          <p:nvPr/>
        </p:nvSpPr>
        <p:spPr bwMode="auto">
          <a:xfrm>
            <a:off x="7370763" y="3856038"/>
            <a:ext cx="84137" cy="130175"/>
          </a:xfrm>
          <a:custGeom>
            <a:avLst/>
            <a:gdLst/>
            <a:ahLst/>
            <a:cxnLst>
              <a:cxn ang="0">
                <a:pos x="30" y="51"/>
              </a:cxn>
              <a:cxn ang="0">
                <a:pos x="0" y="51"/>
              </a:cxn>
              <a:cxn ang="0">
                <a:pos x="0" y="50"/>
              </a:cxn>
              <a:cxn ang="0">
                <a:pos x="8" y="41"/>
              </a:cxn>
              <a:cxn ang="0">
                <a:pos x="14" y="33"/>
              </a:cxn>
              <a:cxn ang="0">
                <a:pos x="18" y="28"/>
              </a:cxn>
              <a:cxn ang="0">
                <a:pos x="20" y="23"/>
              </a:cxn>
              <a:cxn ang="0">
                <a:pos x="20" y="17"/>
              </a:cxn>
              <a:cxn ang="0">
                <a:pos x="20" y="14"/>
              </a:cxn>
              <a:cxn ang="0">
                <a:pos x="18" y="11"/>
              </a:cxn>
              <a:cxn ang="0">
                <a:pos x="15" y="9"/>
              </a:cxn>
              <a:cxn ang="0">
                <a:pos x="12" y="8"/>
              </a:cxn>
              <a:cxn ang="0">
                <a:pos x="8" y="9"/>
              </a:cxn>
              <a:cxn ang="0">
                <a:pos x="5" y="11"/>
              </a:cxn>
              <a:cxn ang="0">
                <a:pos x="2" y="14"/>
              </a:cxn>
              <a:cxn ang="0">
                <a:pos x="1" y="14"/>
              </a:cxn>
              <a:cxn ang="0">
                <a:pos x="2" y="9"/>
              </a:cxn>
              <a:cxn ang="0">
                <a:pos x="4" y="6"/>
              </a:cxn>
              <a:cxn ang="0">
                <a:pos x="7" y="3"/>
              </a:cxn>
              <a:cxn ang="0">
                <a:pos x="10" y="1"/>
              </a:cxn>
              <a:cxn ang="0">
                <a:pos x="13" y="0"/>
              </a:cxn>
              <a:cxn ang="0">
                <a:pos x="17" y="0"/>
              </a:cxn>
              <a:cxn ang="0">
                <a:pos x="20" y="0"/>
              </a:cxn>
              <a:cxn ang="0">
                <a:pos x="24" y="1"/>
              </a:cxn>
              <a:cxn ang="0">
                <a:pos x="27" y="3"/>
              </a:cxn>
              <a:cxn ang="0">
                <a:pos x="29" y="6"/>
              </a:cxn>
              <a:cxn ang="0">
                <a:pos x="30" y="9"/>
              </a:cxn>
              <a:cxn ang="0">
                <a:pos x="31" y="12"/>
              </a:cxn>
              <a:cxn ang="0">
                <a:pos x="30" y="17"/>
              </a:cxn>
              <a:cxn ang="0">
                <a:pos x="28" y="22"/>
              </a:cxn>
              <a:cxn ang="0">
                <a:pos x="22" y="30"/>
              </a:cxn>
              <a:cxn ang="0">
                <a:pos x="12" y="41"/>
              </a:cxn>
              <a:cxn ang="0">
                <a:pos x="23" y="41"/>
              </a:cxn>
              <a:cxn ang="0">
                <a:pos x="26" y="41"/>
              </a:cxn>
              <a:cxn ang="0">
                <a:pos x="28" y="41"/>
              </a:cxn>
              <a:cxn ang="0">
                <a:pos x="29" y="41"/>
              </a:cxn>
              <a:cxn ang="0">
                <a:pos x="30" y="40"/>
              </a:cxn>
              <a:cxn ang="0">
                <a:pos x="31" y="39"/>
              </a:cxn>
              <a:cxn ang="0">
                <a:pos x="32" y="37"/>
              </a:cxn>
              <a:cxn ang="0">
                <a:pos x="33" y="37"/>
              </a:cxn>
              <a:cxn ang="0">
                <a:pos x="30" y="51"/>
              </a:cxn>
            </a:cxnLst>
            <a:rect l="0" t="0" r="r" b="b"/>
            <a:pathLst>
              <a:path w="33" h="51">
                <a:moveTo>
                  <a:pt x="30" y="51"/>
                </a:moveTo>
                <a:lnTo>
                  <a:pt x="0" y="51"/>
                </a:lnTo>
                <a:lnTo>
                  <a:pt x="0" y="50"/>
                </a:lnTo>
                <a:lnTo>
                  <a:pt x="8" y="41"/>
                </a:lnTo>
                <a:lnTo>
                  <a:pt x="14" y="33"/>
                </a:lnTo>
                <a:lnTo>
                  <a:pt x="18" y="28"/>
                </a:lnTo>
                <a:lnTo>
                  <a:pt x="20" y="23"/>
                </a:lnTo>
                <a:lnTo>
                  <a:pt x="20" y="17"/>
                </a:lnTo>
                <a:lnTo>
                  <a:pt x="20" y="14"/>
                </a:lnTo>
                <a:lnTo>
                  <a:pt x="18" y="11"/>
                </a:lnTo>
                <a:lnTo>
                  <a:pt x="15" y="9"/>
                </a:lnTo>
                <a:lnTo>
                  <a:pt x="12" y="8"/>
                </a:lnTo>
                <a:lnTo>
                  <a:pt x="8" y="9"/>
                </a:lnTo>
                <a:lnTo>
                  <a:pt x="5" y="11"/>
                </a:lnTo>
                <a:lnTo>
                  <a:pt x="2" y="14"/>
                </a:lnTo>
                <a:lnTo>
                  <a:pt x="1" y="14"/>
                </a:lnTo>
                <a:lnTo>
                  <a:pt x="2" y="9"/>
                </a:lnTo>
                <a:lnTo>
                  <a:pt x="4" y="6"/>
                </a:lnTo>
                <a:lnTo>
                  <a:pt x="7" y="3"/>
                </a:lnTo>
                <a:lnTo>
                  <a:pt x="10" y="1"/>
                </a:lnTo>
                <a:lnTo>
                  <a:pt x="13" y="0"/>
                </a:lnTo>
                <a:lnTo>
                  <a:pt x="17" y="0"/>
                </a:lnTo>
                <a:lnTo>
                  <a:pt x="20" y="0"/>
                </a:lnTo>
                <a:lnTo>
                  <a:pt x="24" y="1"/>
                </a:lnTo>
                <a:lnTo>
                  <a:pt x="27" y="3"/>
                </a:lnTo>
                <a:lnTo>
                  <a:pt x="29" y="6"/>
                </a:lnTo>
                <a:lnTo>
                  <a:pt x="30" y="9"/>
                </a:lnTo>
                <a:lnTo>
                  <a:pt x="31" y="12"/>
                </a:lnTo>
                <a:lnTo>
                  <a:pt x="30" y="17"/>
                </a:lnTo>
                <a:lnTo>
                  <a:pt x="28" y="22"/>
                </a:lnTo>
                <a:lnTo>
                  <a:pt x="22" y="30"/>
                </a:lnTo>
                <a:lnTo>
                  <a:pt x="12" y="41"/>
                </a:lnTo>
                <a:lnTo>
                  <a:pt x="23" y="41"/>
                </a:lnTo>
                <a:lnTo>
                  <a:pt x="26" y="41"/>
                </a:lnTo>
                <a:lnTo>
                  <a:pt x="28" y="41"/>
                </a:lnTo>
                <a:lnTo>
                  <a:pt x="29" y="41"/>
                </a:lnTo>
                <a:lnTo>
                  <a:pt x="30" y="40"/>
                </a:lnTo>
                <a:lnTo>
                  <a:pt x="31" y="39"/>
                </a:lnTo>
                <a:lnTo>
                  <a:pt x="32" y="37"/>
                </a:lnTo>
                <a:lnTo>
                  <a:pt x="33" y="37"/>
                </a:lnTo>
                <a:lnTo>
                  <a:pt x="30" y="5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6047" name="Freeform 207"/>
          <p:cNvSpPr>
            <a:spLocks/>
          </p:cNvSpPr>
          <p:nvPr/>
        </p:nvSpPr>
        <p:spPr bwMode="auto">
          <a:xfrm>
            <a:off x="5562600" y="2289175"/>
            <a:ext cx="1854200" cy="146367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8" y="21"/>
              </a:cxn>
              <a:cxn ang="0">
                <a:pos x="17" y="47"/>
              </a:cxn>
              <a:cxn ang="0">
                <a:pos x="25" y="71"/>
              </a:cxn>
              <a:cxn ang="0">
                <a:pos x="33" y="98"/>
              </a:cxn>
              <a:cxn ang="0">
                <a:pos x="36" y="108"/>
              </a:cxn>
              <a:cxn ang="0">
                <a:pos x="41" y="126"/>
              </a:cxn>
              <a:cxn ang="0">
                <a:pos x="72" y="251"/>
              </a:cxn>
              <a:cxn ang="0">
                <a:pos x="80" y="277"/>
              </a:cxn>
              <a:cxn ang="0">
                <a:pos x="88" y="302"/>
              </a:cxn>
              <a:cxn ang="0">
                <a:pos x="96" y="324"/>
              </a:cxn>
              <a:cxn ang="0">
                <a:pos x="104" y="346"/>
              </a:cxn>
              <a:cxn ang="0">
                <a:pos x="108" y="357"/>
              </a:cxn>
              <a:cxn ang="0">
                <a:pos x="115" y="375"/>
              </a:cxn>
              <a:cxn ang="0">
                <a:pos x="124" y="392"/>
              </a:cxn>
              <a:cxn ang="0">
                <a:pos x="133" y="410"/>
              </a:cxn>
              <a:cxn ang="0">
                <a:pos x="144" y="429"/>
              </a:cxn>
              <a:cxn ang="0">
                <a:pos x="153" y="443"/>
              </a:cxn>
              <a:cxn ang="0">
                <a:pos x="164" y="457"/>
              </a:cxn>
              <a:cxn ang="0">
                <a:pos x="177" y="472"/>
              </a:cxn>
              <a:cxn ang="0">
                <a:pos x="180" y="476"/>
              </a:cxn>
              <a:cxn ang="0">
                <a:pos x="191" y="487"/>
              </a:cxn>
              <a:cxn ang="0">
                <a:pos x="205" y="499"/>
              </a:cxn>
              <a:cxn ang="0">
                <a:pos x="216" y="507"/>
              </a:cxn>
              <a:cxn ang="0">
                <a:pos x="231" y="517"/>
              </a:cxn>
              <a:cxn ang="0">
                <a:pos x="252" y="528"/>
              </a:cxn>
              <a:cxn ang="0">
                <a:pos x="271" y="536"/>
              </a:cxn>
              <a:cxn ang="0">
                <a:pos x="288" y="541"/>
              </a:cxn>
              <a:cxn ang="0">
                <a:pos x="312" y="548"/>
              </a:cxn>
              <a:cxn ang="0">
                <a:pos x="324" y="551"/>
              </a:cxn>
              <a:cxn ang="0">
                <a:pos x="354" y="556"/>
              </a:cxn>
              <a:cxn ang="0">
                <a:pos x="361" y="557"/>
              </a:cxn>
              <a:cxn ang="0">
                <a:pos x="397" y="561"/>
              </a:cxn>
              <a:cxn ang="0">
                <a:pos x="433" y="563"/>
              </a:cxn>
              <a:cxn ang="0">
                <a:pos x="469" y="565"/>
              </a:cxn>
              <a:cxn ang="0">
                <a:pos x="505" y="567"/>
              </a:cxn>
              <a:cxn ang="0">
                <a:pos x="577" y="568"/>
              </a:cxn>
              <a:cxn ang="0">
                <a:pos x="649" y="569"/>
              </a:cxn>
              <a:cxn ang="0">
                <a:pos x="721" y="569"/>
              </a:cxn>
            </a:cxnLst>
            <a:rect l="0" t="0" r="r" b="b"/>
            <a:pathLst>
              <a:path w="721" h="569">
                <a:moveTo>
                  <a:pt x="0" y="0"/>
                </a:moveTo>
                <a:lnTo>
                  <a:pt x="8" y="21"/>
                </a:lnTo>
                <a:lnTo>
                  <a:pt x="17" y="47"/>
                </a:lnTo>
                <a:lnTo>
                  <a:pt x="25" y="71"/>
                </a:lnTo>
                <a:lnTo>
                  <a:pt x="33" y="98"/>
                </a:lnTo>
                <a:lnTo>
                  <a:pt x="36" y="108"/>
                </a:lnTo>
                <a:lnTo>
                  <a:pt x="41" y="126"/>
                </a:lnTo>
                <a:lnTo>
                  <a:pt x="72" y="251"/>
                </a:lnTo>
                <a:lnTo>
                  <a:pt x="80" y="277"/>
                </a:lnTo>
                <a:lnTo>
                  <a:pt x="88" y="302"/>
                </a:lnTo>
                <a:lnTo>
                  <a:pt x="96" y="324"/>
                </a:lnTo>
                <a:lnTo>
                  <a:pt x="104" y="346"/>
                </a:lnTo>
                <a:lnTo>
                  <a:pt x="108" y="357"/>
                </a:lnTo>
                <a:lnTo>
                  <a:pt x="115" y="375"/>
                </a:lnTo>
                <a:lnTo>
                  <a:pt x="124" y="392"/>
                </a:lnTo>
                <a:lnTo>
                  <a:pt x="133" y="410"/>
                </a:lnTo>
                <a:lnTo>
                  <a:pt x="144" y="429"/>
                </a:lnTo>
                <a:lnTo>
                  <a:pt x="153" y="443"/>
                </a:lnTo>
                <a:lnTo>
                  <a:pt x="164" y="457"/>
                </a:lnTo>
                <a:lnTo>
                  <a:pt x="177" y="472"/>
                </a:lnTo>
                <a:lnTo>
                  <a:pt x="180" y="476"/>
                </a:lnTo>
                <a:lnTo>
                  <a:pt x="191" y="487"/>
                </a:lnTo>
                <a:lnTo>
                  <a:pt x="205" y="499"/>
                </a:lnTo>
                <a:lnTo>
                  <a:pt x="216" y="507"/>
                </a:lnTo>
                <a:lnTo>
                  <a:pt x="231" y="517"/>
                </a:lnTo>
                <a:lnTo>
                  <a:pt x="252" y="528"/>
                </a:lnTo>
                <a:lnTo>
                  <a:pt x="271" y="536"/>
                </a:lnTo>
                <a:lnTo>
                  <a:pt x="288" y="541"/>
                </a:lnTo>
                <a:lnTo>
                  <a:pt x="312" y="548"/>
                </a:lnTo>
                <a:lnTo>
                  <a:pt x="324" y="551"/>
                </a:lnTo>
                <a:lnTo>
                  <a:pt x="354" y="556"/>
                </a:lnTo>
                <a:lnTo>
                  <a:pt x="361" y="557"/>
                </a:lnTo>
                <a:lnTo>
                  <a:pt x="397" y="561"/>
                </a:lnTo>
                <a:lnTo>
                  <a:pt x="433" y="563"/>
                </a:lnTo>
                <a:lnTo>
                  <a:pt x="469" y="565"/>
                </a:lnTo>
                <a:lnTo>
                  <a:pt x="505" y="567"/>
                </a:lnTo>
                <a:lnTo>
                  <a:pt x="577" y="568"/>
                </a:lnTo>
                <a:lnTo>
                  <a:pt x="649" y="569"/>
                </a:lnTo>
                <a:lnTo>
                  <a:pt x="721" y="569"/>
                </a:lnTo>
              </a:path>
            </a:pathLst>
          </a:custGeom>
          <a:noFill/>
          <a:ln w="1270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6048" name="Line 208"/>
          <p:cNvSpPr>
            <a:spLocks noChangeShapeType="1"/>
          </p:cNvSpPr>
          <p:nvPr/>
        </p:nvSpPr>
        <p:spPr bwMode="auto">
          <a:xfrm>
            <a:off x="5562600" y="3756025"/>
            <a:ext cx="1854200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6049" name="Freeform 209"/>
          <p:cNvSpPr>
            <a:spLocks/>
          </p:cNvSpPr>
          <p:nvPr/>
        </p:nvSpPr>
        <p:spPr bwMode="auto">
          <a:xfrm>
            <a:off x="5562600" y="2351088"/>
            <a:ext cx="1576388" cy="1401762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7" y="17"/>
              </a:cxn>
              <a:cxn ang="0">
                <a:pos x="15" y="35"/>
              </a:cxn>
              <a:cxn ang="0">
                <a:pos x="23" y="55"/>
              </a:cxn>
              <a:cxn ang="0">
                <a:pos x="30" y="77"/>
              </a:cxn>
              <a:cxn ang="0">
                <a:pos x="36" y="93"/>
              </a:cxn>
              <a:cxn ang="0">
                <a:pos x="41" y="110"/>
              </a:cxn>
              <a:cxn ang="0">
                <a:pos x="66" y="205"/>
              </a:cxn>
              <a:cxn ang="0">
                <a:pos x="72" y="224"/>
              </a:cxn>
              <a:cxn ang="0">
                <a:pos x="82" y="254"/>
              </a:cxn>
              <a:cxn ang="0">
                <a:pos x="91" y="281"/>
              </a:cxn>
              <a:cxn ang="0">
                <a:pos x="98" y="303"/>
              </a:cxn>
              <a:cxn ang="0">
                <a:pos x="106" y="324"/>
              </a:cxn>
              <a:cxn ang="0">
                <a:pos x="108" y="328"/>
              </a:cxn>
              <a:cxn ang="0">
                <a:pos x="116" y="347"/>
              </a:cxn>
              <a:cxn ang="0">
                <a:pos x="124" y="365"/>
              </a:cxn>
              <a:cxn ang="0">
                <a:pos x="134" y="383"/>
              </a:cxn>
              <a:cxn ang="0">
                <a:pos x="144" y="401"/>
              </a:cxn>
              <a:cxn ang="0">
                <a:pos x="153" y="416"/>
              </a:cxn>
              <a:cxn ang="0">
                <a:pos x="163" y="430"/>
              </a:cxn>
              <a:cxn ang="0">
                <a:pos x="176" y="446"/>
              </a:cxn>
              <a:cxn ang="0">
                <a:pos x="180" y="451"/>
              </a:cxn>
              <a:cxn ang="0">
                <a:pos x="191" y="462"/>
              </a:cxn>
              <a:cxn ang="0">
                <a:pos x="204" y="474"/>
              </a:cxn>
              <a:cxn ang="0">
                <a:pos x="216" y="483"/>
              </a:cxn>
              <a:cxn ang="0">
                <a:pos x="231" y="493"/>
              </a:cxn>
              <a:cxn ang="0">
                <a:pos x="248" y="503"/>
              </a:cxn>
              <a:cxn ang="0">
                <a:pos x="252" y="505"/>
              </a:cxn>
              <a:cxn ang="0">
                <a:pos x="270" y="512"/>
              </a:cxn>
              <a:cxn ang="0">
                <a:pos x="288" y="519"/>
              </a:cxn>
              <a:cxn ang="0">
                <a:pos x="311" y="525"/>
              </a:cxn>
              <a:cxn ang="0">
                <a:pos x="324" y="527"/>
              </a:cxn>
              <a:cxn ang="0">
                <a:pos x="354" y="532"/>
              </a:cxn>
              <a:cxn ang="0">
                <a:pos x="361" y="533"/>
              </a:cxn>
              <a:cxn ang="0">
                <a:pos x="397" y="537"/>
              </a:cxn>
              <a:cxn ang="0">
                <a:pos x="433" y="540"/>
              </a:cxn>
              <a:cxn ang="0">
                <a:pos x="469" y="541"/>
              </a:cxn>
              <a:cxn ang="0">
                <a:pos x="505" y="543"/>
              </a:cxn>
              <a:cxn ang="0">
                <a:pos x="541" y="544"/>
              </a:cxn>
              <a:cxn ang="0">
                <a:pos x="577" y="544"/>
              </a:cxn>
              <a:cxn ang="0">
                <a:pos x="613" y="545"/>
              </a:cxn>
            </a:cxnLst>
            <a:rect l="0" t="0" r="r" b="b"/>
            <a:pathLst>
              <a:path w="613" h="545">
                <a:moveTo>
                  <a:pt x="0" y="0"/>
                </a:moveTo>
                <a:lnTo>
                  <a:pt x="7" y="17"/>
                </a:lnTo>
                <a:lnTo>
                  <a:pt x="15" y="35"/>
                </a:lnTo>
                <a:lnTo>
                  <a:pt x="23" y="55"/>
                </a:lnTo>
                <a:lnTo>
                  <a:pt x="30" y="77"/>
                </a:lnTo>
                <a:lnTo>
                  <a:pt x="36" y="93"/>
                </a:lnTo>
                <a:lnTo>
                  <a:pt x="41" y="110"/>
                </a:lnTo>
                <a:lnTo>
                  <a:pt x="66" y="205"/>
                </a:lnTo>
                <a:lnTo>
                  <a:pt x="72" y="224"/>
                </a:lnTo>
                <a:lnTo>
                  <a:pt x="82" y="254"/>
                </a:lnTo>
                <a:lnTo>
                  <a:pt x="91" y="281"/>
                </a:lnTo>
                <a:lnTo>
                  <a:pt x="98" y="303"/>
                </a:lnTo>
                <a:lnTo>
                  <a:pt x="106" y="324"/>
                </a:lnTo>
                <a:lnTo>
                  <a:pt x="108" y="328"/>
                </a:lnTo>
                <a:lnTo>
                  <a:pt x="116" y="347"/>
                </a:lnTo>
                <a:lnTo>
                  <a:pt x="124" y="365"/>
                </a:lnTo>
                <a:lnTo>
                  <a:pt x="134" y="383"/>
                </a:lnTo>
                <a:lnTo>
                  <a:pt x="144" y="401"/>
                </a:lnTo>
                <a:lnTo>
                  <a:pt x="153" y="416"/>
                </a:lnTo>
                <a:lnTo>
                  <a:pt x="163" y="430"/>
                </a:lnTo>
                <a:lnTo>
                  <a:pt x="176" y="446"/>
                </a:lnTo>
                <a:lnTo>
                  <a:pt x="180" y="451"/>
                </a:lnTo>
                <a:lnTo>
                  <a:pt x="191" y="462"/>
                </a:lnTo>
                <a:lnTo>
                  <a:pt x="204" y="474"/>
                </a:lnTo>
                <a:lnTo>
                  <a:pt x="216" y="483"/>
                </a:lnTo>
                <a:lnTo>
                  <a:pt x="231" y="493"/>
                </a:lnTo>
                <a:lnTo>
                  <a:pt x="248" y="503"/>
                </a:lnTo>
                <a:lnTo>
                  <a:pt x="252" y="505"/>
                </a:lnTo>
                <a:lnTo>
                  <a:pt x="270" y="512"/>
                </a:lnTo>
                <a:lnTo>
                  <a:pt x="288" y="519"/>
                </a:lnTo>
                <a:lnTo>
                  <a:pt x="311" y="525"/>
                </a:lnTo>
                <a:lnTo>
                  <a:pt x="324" y="527"/>
                </a:lnTo>
                <a:lnTo>
                  <a:pt x="354" y="532"/>
                </a:lnTo>
                <a:lnTo>
                  <a:pt x="361" y="533"/>
                </a:lnTo>
                <a:lnTo>
                  <a:pt x="397" y="537"/>
                </a:lnTo>
                <a:lnTo>
                  <a:pt x="433" y="540"/>
                </a:lnTo>
                <a:lnTo>
                  <a:pt x="469" y="541"/>
                </a:lnTo>
                <a:lnTo>
                  <a:pt x="505" y="543"/>
                </a:lnTo>
                <a:lnTo>
                  <a:pt x="541" y="544"/>
                </a:lnTo>
                <a:lnTo>
                  <a:pt x="577" y="544"/>
                </a:lnTo>
                <a:lnTo>
                  <a:pt x="613" y="545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6050" name="Text Box 210"/>
          <p:cNvSpPr txBox="1">
            <a:spLocks noChangeArrowheads="1"/>
          </p:cNvSpPr>
          <p:nvPr/>
        </p:nvSpPr>
        <p:spPr bwMode="auto">
          <a:xfrm>
            <a:off x="3886200" y="3297238"/>
            <a:ext cx="1447800" cy="366712"/>
          </a:xfrm>
          <a:prstGeom prst="rect">
            <a:avLst/>
          </a:prstGeom>
          <a:noFill/>
          <a:ln w="31750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/>
            <a:r>
              <a:rPr lang="en-US" sz="1800" dirty="0"/>
              <a:t>neutron</a:t>
            </a:r>
            <a:endParaRPr lang="it-IT" sz="1800"/>
          </a:p>
        </p:txBody>
      </p:sp>
      <p:sp>
        <p:nvSpPr>
          <p:cNvPr id="36051" name="Text Box 211"/>
          <p:cNvSpPr txBox="1">
            <a:spLocks noChangeArrowheads="1"/>
          </p:cNvSpPr>
          <p:nvPr/>
        </p:nvSpPr>
        <p:spPr bwMode="auto">
          <a:xfrm>
            <a:off x="6477000" y="3297238"/>
            <a:ext cx="1447800" cy="366712"/>
          </a:xfrm>
          <a:prstGeom prst="rect">
            <a:avLst/>
          </a:prstGeom>
          <a:noFill/>
          <a:ln w="31750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/>
            <a:r>
              <a:rPr lang="en-US" sz="1800" dirty="0"/>
              <a:t>proton</a:t>
            </a:r>
            <a:endParaRPr lang="it-IT" sz="1800"/>
          </a:p>
        </p:txBody>
      </p:sp>
      <p:sp>
        <p:nvSpPr>
          <p:cNvPr id="36052" name="Text Box 212"/>
          <p:cNvSpPr txBox="1">
            <a:spLocks noChangeArrowheads="1"/>
          </p:cNvSpPr>
          <p:nvPr/>
        </p:nvSpPr>
        <p:spPr bwMode="auto">
          <a:xfrm>
            <a:off x="3429000" y="4343400"/>
            <a:ext cx="3581400" cy="336550"/>
          </a:xfrm>
          <a:prstGeom prst="rect">
            <a:avLst/>
          </a:prstGeom>
          <a:noFill/>
          <a:ln w="31750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/>
            <a:r>
              <a:rPr lang="en-US" dirty="0"/>
              <a:t>Quark distributions in the neutron</a:t>
            </a:r>
            <a:endParaRPr lang="it-IT"/>
          </a:p>
        </p:txBody>
      </p:sp>
      <p:grpSp>
        <p:nvGrpSpPr>
          <p:cNvPr id="2" name="Group 213"/>
          <p:cNvGrpSpPr>
            <a:grpSpLocks/>
          </p:cNvGrpSpPr>
          <p:nvPr/>
        </p:nvGrpSpPr>
        <p:grpSpPr bwMode="auto">
          <a:xfrm>
            <a:off x="4405313" y="6553200"/>
            <a:ext cx="471487" cy="185738"/>
            <a:chOff x="2449" y="4059"/>
            <a:chExt cx="297" cy="117"/>
          </a:xfrm>
        </p:grpSpPr>
        <p:sp>
          <p:nvSpPr>
            <p:cNvPr id="36054" name="Freeform 214"/>
            <p:cNvSpPr>
              <a:spLocks noChangeAspect="1" noEditPoints="1"/>
            </p:cNvSpPr>
            <p:nvPr/>
          </p:nvSpPr>
          <p:spPr bwMode="auto">
            <a:xfrm>
              <a:off x="2449" y="4059"/>
              <a:ext cx="55" cy="79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13" y="21"/>
                </a:cxn>
                <a:cxn ang="0">
                  <a:pos x="16" y="18"/>
                </a:cxn>
                <a:cxn ang="0">
                  <a:pos x="20" y="17"/>
                </a:cxn>
                <a:cxn ang="0">
                  <a:pos x="23" y="16"/>
                </a:cxn>
                <a:cxn ang="0">
                  <a:pos x="26" y="17"/>
                </a:cxn>
                <a:cxn ang="0">
                  <a:pos x="30" y="18"/>
                </a:cxn>
                <a:cxn ang="0">
                  <a:pos x="32" y="21"/>
                </a:cxn>
                <a:cxn ang="0">
                  <a:pos x="35" y="24"/>
                </a:cxn>
                <a:cxn ang="0">
                  <a:pos x="36" y="28"/>
                </a:cxn>
                <a:cxn ang="0">
                  <a:pos x="36" y="33"/>
                </a:cxn>
                <a:cxn ang="0">
                  <a:pos x="36" y="38"/>
                </a:cxn>
                <a:cxn ang="0">
                  <a:pos x="34" y="43"/>
                </a:cxn>
                <a:cxn ang="0">
                  <a:pos x="31" y="47"/>
                </a:cxn>
                <a:cxn ang="0">
                  <a:pos x="28" y="49"/>
                </a:cxn>
                <a:cxn ang="0">
                  <a:pos x="24" y="51"/>
                </a:cxn>
                <a:cxn ang="0">
                  <a:pos x="19" y="52"/>
                </a:cxn>
                <a:cxn ang="0">
                  <a:pos x="17" y="52"/>
                </a:cxn>
                <a:cxn ang="0">
                  <a:pos x="14" y="51"/>
                </a:cxn>
                <a:cxn ang="0">
                  <a:pos x="12" y="50"/>
                </a:cxn>
                <a:cxn ang="0">
                  <a:pos x="10" y="49"/>
                </a:cxn>
                <a:cxn ang="0">
                  <a:pos x="4" y="52"/>
                </a:cxn>
                <a:cxn ang="0">
                  <a:pos x="3" y="52"/>
                </a:cxn>
                <a:cxn ang="0">
                  <a:pos x="3" y="8"/>
                </a:cxn>
                <a:cxn ang="0">
                  <a:pos x="3" y="6"/>
                </a:cxn>
                <a:cxn ang="0">
                  <a:pos x="3" y="4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13" y="0"/>
                </a:cxn>
                <a:cxn ang="0">
                  <a:pos x="13" y="24"/>
                </a:cxn>
                <a:cxn ang="0">
                  <a:pos x="13" y="39"/>
                </a:cxn>
                <a:cxn ang="0">
                  <a:pos x="13" y="43"/>
                </a:cxn>
                <a:cxn ang="0">
                  <a:pos x="14" y="45"/>
                </a:cxn>
                <a:cxn ang="0">
                  <a:pos x="14" y="47"/>
                </a:cxn>
                <a:cxn ang="0">
                  <a:pos x="15" y="48"/>
                </a:cxn>
                <a:cxn ang="0">
                  <a:pos x="17" y="49"/>
                </a:cxn>
                <a:cxn ang="0">
                  <a:pos x="19" y="49"/>
                </a:cxn>
                <a:cxn ang="0">
                  <a:pos x="21" y="49"/>
                </a:cxn>
                <a:cxn ang="0">
                  <a:pos x="23" y="48"/>
                </a:cxn>
                <a:cxn ang="0">
                  <a:pos x="24" y="47"/>
                </a:cxn>
                <a:cxn ang="0">
                  <a:pos x="25" y="44"/>
                </a:cxn>
                <a:cxn ang="0">
                  <a:pos x="26" y="42"/>
                </a:cxn>
                <a:cxn ang="0">
                  <a:pos x="26" y="38"/>
                </a:cxn>
                <a:cxn ang="0">
                  <a:pos x="26" y="33"/>
                </a:cxn>
                <a:cxn ang="0">
                  <a:pos x="26" y="28"/>
                </a:cxn>
                <a:cxn ang="0">
                  <a:pos x="25" y="25"/>
                </a:cxn>
                <a:cxn ang="0">
                  <a:pos x="24" y="22"/>
                </a:cxn>
                <a:cxn ang="0">
                  <a:pos x="22" y="21"/>
                </a:cxn>
                <a:cxn ang="0">
                  <a:pos x="20" y="20"/>
                </a:cxn>
                <a:cxn ang="0">
                  <a:pos x="16" y="21"/>
                </a:cxn>
                <a:cxn ang="0">
                  <a:pos x="13" y="24"/>
                </a:cxn>
              </a:cxnLst>
              <a:rect l="0" t="0" r="r" b="b"/>
              <a:pathLst>
                <a:path w="36" h="52">
                  <a:moveTo>
                    <a:pt x="13" y="0"/>
                  </a:moveTo>
                  <a:lnTo>
                    <a:pt x="13" y="21"/>
                  </a:lnTo>
                  <a:lnTo>
                    <a:pt x="16" y="18"/>
                  </a:lnTo>
                  <a:lnTo>
                    <a:pt x="20" y="17"/>
                  </a:lnTo>
                  <a:lnTo>
                    <a:pt x="23" y="16"/>
                  </a:lnTo>
                  <a:lnTo>
                    <a:pt x="26" y="17"/>
                  </a:lnTo>
                  <a:lnTo>
                    <a:pt x="30" y="18"/>
                  </a:lnTo>
                  <a:lnTo>
                    <a:pt x="32" y="21"/>
                  </a:lnTo>
                  <a:lnTo>
                    <a:pt x="35" y="24"/>
                  </a:lnTo>
                  <a:lnTo>
                    <a:pt x="36" y="28"/>
                  </a:lnTo>
                  <a:lnTo>
                    <a:pt x="36" y="33"/>
                  </a:lnTo>
                  <a:lnTo>
                    <a:pt x="36" y="38"/>
                  </a:lnTo>
                  <a:lnTo>
                    <a:pt x="34" y="43"/>
                  </a:lnTo>
                  <a:lnTo>
                    <a:pt x="31" y="47"/>
                  </a:lnTo>
                  <a:lnTo>
                    <a:pt x="28" y="49"/>
                  </a:lnTo>
                  <a:lnTo>
                    <a:pt x="24" y="51"/>
                  </a:lnTo>
                  <a:lnTo>
                    <a:pt x="19" y="52"/>
                  </a:lnTo>
                  <a:lnTo>
                    <a:pt x="17" y="52"/>
                  </a:lnTo>
                  <a:lnTo>
                    <a:pt x="14" y="51"/>
                  </a:lnTo>
                  <a:lnTo>
                    <a:pt x="12" y="50"/>
                  </a:lnTo>
                  <a:lnTo>
                    <a:pt x="10" y="49"/>
                  </a:lnTo>
                  <a:lnTo>
                    <a:pt x="4" y="52"/>
                  </a:lnTo>
                  <a:lnTo>
                    <a:pt x="3" y="52"/>
                  </a:lnTo>
                  <a:lnTo>
                    <a:pt x="3" y="8"/>
                  </a:lnTo>
                  <a:lnTo>
                    <a:pt x="3" y="6"/>
                  </a:lnTo>
                  <a:lnTo>
                    <a:pt x="3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3" y="0"/>
                  </a:lnTo>
                  <a:close/>
                  <a:moveTo>
                    <a:pt x="13" y="24"/>
                  </a:moveTo>
                  <a:lnTo>
                    <a:pt x="13" y="39"/>
                  </a:lnTo>
                  <a:lnTo>
                    <a:pt x="13" y="43"/>
                  </a:lnTo>
                  <a:lnTo>
                    <a:pt x="14" y="45"/>
                  </a:lnTo>
                  <a:lnTo>
                    <a:pt x="14" y="47"/>
                  </a:lnTo>
                  <a:lnTo>
                    <a:pt x="15" y="48"/>
                  </a:lnTo>
                  <a:lnTo>
                    <a:pt x="17" y="49"/>
                  </a:lnTo>
                  <a:lnTo>
                    <a:pt x="19" y="49"/>
                  </a:lnTo>
                  <a:lnTo>
                    <a:pt x="21" y="49"/>
                  </a:lnTo>
                  <a:lnTo>
                    <a:pt x="23" y="48"/>
                  </a:lnTo>
                  <a:lnTo>
                    <a:pt x="24" y="47"/>
                  </a:lnTo>
                  <a:lnTo>
                    <a:pt x="25" y="44"/>
                  </a:lnTo>
                  <a:lnTo>
                    <a:pt x="26" y="42"/>
                  </a:lnTo>
                  <a:lnTo>
                    <a:pt x="26" y="38"/>
                  </a:lnTo>
                  <a:lnTo>
                    <a:pt x="26" y="33"/>
                  </a:lnTo>
                  <a:lnTo>
                    <a:pt x="26" y="28"/>
                  </a:lnTo>
                  <a:lnTo>
                    <a:pt x="25" y="25"/>
                  </a:lnTo>
                  <a:lnTo>
                    <a:pt x="24" y="22"/>
                  </a:lnTo>
                  <a:lnTo>
                    <a:pt x="22" y="21"/>
                  </a:lnTo>
                  <a:lnTo>
                    <a:pt x="20" y="20"/>
                  </a:lnTo>
                  <a:lnTo>
                    <a:pt x="16" y="21"/>
                  </a:lnTo>
                  <a:lnTo>
                    <a:pt x="13" y="2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055" name="Freeform 215"/>
            <p:cNvSpPr>
              <a:spLocks noChangeAspect="1"/>
            </p:cNvSpPr>
            <p:nvPr/>
          </p:nvSpPr>
          <p:spPr bwMode="auto">
            <a:xfrm>
              <a:off x="2541" y="4059"/>
              <a:ext cx="33" cy="103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1"/>
                </a:cxn>
                <a:cxn ang="0">
                  <a:pos x="18" y="4"/>
                </a:cxn>
                <a:cxn ang="0">
                  <a:pos x="15" y="6"/>
                </a:cxn>
                <a:cxn ang="0">
                  <a:pos x="13" y="10"/>
                </a:cxn>
                <a:cxn ang="0">
                  <a:pos x="11" y="15"/>
                </a:cxn>
                <a:cxn ang="0">
                  <a:pos x="10" y="23"/>
                </a:cxn>
                <a:cxn ang="0">
                  <a:pos x="9" y="33"/>
                </a:cxn>
                <a:cxn ang="0">
                  <a:pos x="10" y="43"/>
                </a:cxn>
                <a:cxn ang="0">
                  <a:pos x="11" y="51"/>
                </a:cxn>
                <a:cxn ang="0">
                  <a:pos x="13" y="56"/>
                </a:cxn>
                <a:cxn ang="0">
                  <a:pos x="16" y="61"/>
                </a:cxn>
                <a:cxn ang="0">
                  <a:pos x="18" y="63"/>
                </a:cxn>
                <a:cxn ang="0">
                  <a:pos x="21" y="65"/>
                </a:cxn>
                <a:cxn ang="0">
                  <a:pos x="21" y="67"/>
                </a:cxn>
                <a:cxn ang="0">
                  <a:pos x="17" y="65"/>
                </a:cxn>
                <a:cxn ang="0">
                  <a:pos x="13" y="62"/>
                </a:cxn>
                <a:cxn ang="0">
                  <a:pos x="9" y="59"/>
                </a:cxn>
                <a:cxn ang="0">
                  <a:pos x="6" y="54"/>
                </a:cxn>
                <a:cxn ang="0">
                  <a:pos x="1" y="44"/>
                </a:cxn>
                <a:cxn ang="0">
                  <a:pos x="0" y="33"/>
                </a:cxn>
                <a:cxn ang="0">
                  <a:pos x="1" y="22"/>
                </a:cxn>
                <a:cxn ang="0">
                  <a:pos x="6" y="12"/>
                </a:cxn>
                <a:cxn ang="0">
                  <a:pos x="9" y="8"/>
                </a:cxn>
                <a:cxn ang="0">
                  <a:pos x="13" y="4"/>
                </a:cxn>
                <a:cxn ang="0">
                  <a:pos x="17" y="1"/>
                </a:cxn>
                <a:cxn ang="0">
                  <a:pos x="21" y="0"/>
                </a:cxn>
              </a:cxnLst>
              <a:rect l="0" t="0" r="r" b="b"/>
              <a:pathLst>
                <a:path w="21" h="67">
                  <a:moveTo>
                    <a:pt x="21" y="0"/>
                  </a:moveTo>
                  <a:lnTo>
                    <a:pt x="21" y="1"/>
                  </a:lnTo>
                  <a:lnTo>
                    <a:pt x="18" y="4"/>
                  </a:lnTo>
                  <a:lnTo>
                    <a:pt x="15" y="6"/>
                  </a:lnTo>
                  <a:lnTo>
                    <a:pt x="13" y="10"/>
                  </a:lnTo>
                  <a:lnTo>
                    <a:pt x="11" y="15"/>
                  </a:lnTo>
                  <a:lnTo>
                    <a:pt x="10" y="23"/>
                  </a:lnTo>
                  <a:lnTo>
                    <a:pt x="9" y="33"/>
                  </a:lnTo>
                  <a:lnTo>
                    <a:pt x="10" y="43"/>
                  </a:lnTo>
                  <a:lnTo>
                    <a:pt x="11" y="51"/>
                  </a:lnTo>
                  <a:lnTo>
                    <a:pt x="13" y="56"/>
                  </a:lnTo>
                  <a:lnTo>
                    <a:pt x="16" y="61"/>
                  </a:lnTo>
                  <a:lnTo>
                    <a:pt x="18" y="63"/>
                  </a:lnTo>
                  <a:lnTo>
                    <a:pt x="21" y="65"/>
                  </a:lnTo>
                  <a:lnTo>
                    <a:pt x="21" y="67"/>
                  </a:lnTo>
                  <a:lnTo>
                    <a:pt x="17" y="65"/>
                  </a:lnTo>
                  <a:lnTo>
                    <a:pt x="13" y="62"/>
                  </a:lnTo>
                  <a:lnTo>
                    <a:pt x="9" y="59"/>
                  </a:lnTo>
                  <a:lnTo>
                    <a:pt x="6" y="54"/>
                  </a:lnTo>
                  <a:lnTo>
                    <a:pt x="1" y="44"/>
                  </a:lnTo>
                  <a:lnTo>
                    <a:pt x="0" y="33"/>
                  </a:lnTo>
                  <a:lnTo>
                    <a:pt x="1" y="22"/>
                  </a:lnTo>
                  <a:lnTo>
                    <a:pt x="6" y="12"/>
                  </a:lnTo>
                  <a:lnTo>
                    <a:pt x="9" y="8"/>
                  </a:lnTo>
                  <a:lnTo>
                    <a:pt x="13" y="4"/>
                  </a:lnTo>
                  <a:lnTo>
                    <a:pt x="17" y="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056" name="Freeform 216"/>
            <p:cNvSpPr>
              <a:spLocks noChangeAspect="1"/>
            </p:cNvSpPr>
            <p:nvPr/>
          </p:nvSpPr>
          <p:spPr bwMode="auto">
            <a:xfrm>
              <a:off x="2580" y="4059"/>
              <a:ext cx="43" cy="78"/>
            </a:xfrm>
            <a:custGeom>
              <a:avLst/>
              <a:gdLst/>
              <a:ahLst/>
              <a:cxnLst>
                <a:cxn ang="0">
                  <a:pos x="15" y="21"/>
                </a:cxn>
                <a:cxn ang="0">
                  <a:pos x="15" y="43"/>
                </a:cxn>
                <a:cxn ang="0">
                  <a:pos x="15" y="46"/>
                </a:cxn>
                <a:cxn ang="0">
                  <a:pos x="16" y="48"/>
                </a:cxn>
                <a:cxn ang="0">
                  <a:pos x="17" y="49"/>
                </a:cxn>
                <a:cxn ang="0">
                  <a:pos x="20" y="49"/>
                </a:cxn>
                <a:cxn ang="0">
                  <a:pos x="20" y="51"/>
                </a:cxn>
                <a:cxn ang="0">
                  <a:pos x="0" y="51"/>
                </a:cxn>
                <a:cxn ang="0">
                  <a:pos x="0" y="49"/>
                </a:cxn>
                <a:cxn ang="0">
                  <a:pos x="2" y="49"/>
                </a:cxn>
                <a:cxn ang="0">
                  <a:pos x="3" y="49"/>
                </a:cxn>
                <a:cxn ang="0">
                  <a:pos x="4" y="48"/>
                </a:cxn>
                <a:cxn ang="0">
                  <a:pos x="5" y="47"/>
                </a:cxn>
                <a:cxn ang="0">
                  <a:pos x="5" y="46"/>
                </a:cxn>
                <a:cxn ang="0">
                  <a:pos x="5" y="43"/>
                </a:cxn>
                <a:cxn ang="0">
                  <a:pos x="5" y="21"/>
                </a:cxn>
                <a:cxn ang="0">
                  <a:pos x="0" y="21"/>
                </a:cxn>
                <a:cxn ang="0">
                  <a:pos x="0" y="17"/>
                </a:cxn>
                <a:cxn ang="0">
                  <a:pos x="5" y="17"/>
                </a:cxn>
                <a:cxn ang="0">
                  <a:pos x="5" y="14"/>
                </a:cxn>
                <a:cxn ang="0">
                  <a:pos x="5" y="12"/>
                </a:cxn>
                <a:cxn ang="0">
                  <a:pos x="5" y="9"/>
                </a:cxn>
                <a:cxn ang="0">
                  <a:pos x="7" y="6"/>
                </a:cxn>
                <a:cxn ang="0">
                  <a:pos x="9" y="3"/>
                </a:cxn>
                <a:cxn ang="0">
                  <a:pos x="12" y="1"/>
                </a:cxn>
                <a:cxn ang="0">
                  <a:pos x="15" y="0"/>
                </a:cxn>
                <a:cxn ang="0">
                  <a:pos x="19" y="0"/>
                </a:cxn>
                <a:cxn ang="0">
                  <a:pos x="22" y="0"/>
                </a:cxn>
                <a:cxn ang="0">
                  <a:pos x="24" y="0"/>
                </a:cxn>
                <a:cxn ang="0">
                  <a:pos x="26" y="1"/>
                </a:cxn>
                <a:cxn ang="0">
                  <a:pos x="28" y="3"/>
                </a:cxn>
                <a:cxn ang="0">
                  <a:pos x="28" y="5"/>
                </a:cxn>
                <a:cxn ang="0">
                  <a:pos x="28" y="7"/>
                </a:cxn>
                <a:cxn ang="0">
                  <a:pos x="27" y="9"/>
                </a:cxn>
                <a:cxn ang="0">
                  <a:pos x="25" y="10"/>
                </a:cxn>
                <a:cxn ang="0">
                  <a:pos x="23" y="10"/>
                </a:cxn>
                <a:cxn ang="0">
                  <a:pos x="22" y="10"/>
                </a:cxn>
                <a:cxn ang="0">
                  <a:pos x="20" y="9"/>
                </a:cxn>
                <a:cxn ang="0">
                  <a:pos x="19" y="8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5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3"/>
                </a:cxn>
                <a:cxn ang="0">
                  <a:pos x="19" y="3"/>
                </a:cxn>
                <a:cxn ang="0">
                  <a:pos x="18" y="2"/>
                </a:cxn>
                <a:cxn ang="0">
                  <a:pos x="17" y="2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5" y="4"/>
                </a:cxn>
                <a:cxn ang="0">
                  <a:pos x="15" y="6"/>
                </a:cxn>
                <a:cxn ang="0">
                  <a:pos x="15" y="12"/>
                </a:cxn>
                <a:cxn ang="0">
                  <a:pos x="15" y="17"/>
                </a:cxn>
                <a:cxn ang="0">
                  <a:pos x="20" y="17"/>
                </a:cxn>
                <a:cxn ang="0">
                  <a:pos x="20" y="21"/>
                </a:cxn>
                <a:cxn ang="0">
                  <a:pos x="15" y="21"/>
                </a:cxn>
              </a:cxnLst>
              <a:rect l="0" t="0" r="r" b="b"/>
              <a:pathLst>
                <a:path w="28" h="51">
                  <a:moveTo>
                    <a:pt x="15" y="21"/>
                  </a:moveTo>
                  <a:lnTo>
                    <a:pt x="15" y="43"/>
                  </a:lnTo>
                  <a:lnTo>
                    <a:pt x="15" y="46"/>
                  </a:lnTo>
                  <a:lnTo>
                    <a:pt x="16" y="48"/>
                  </a:lnTo>
                  <a:lnTo>
                    <a:pt x="17" y="49"/>
                  </a:lnTo>
                  <a:lnTo>
                    <a:pt x="20" y="49"/>
                  </a:lnTo>
                  <a:lnTo>
                    <a:pt x="20" y="51"/>
                  </a:lnTo>
                  <a:lnTo>
                    <a:pt x="0" y="51"/>
                  </a:lnTo>
                  <a:lnTo>
                    <a:pt x="0" y="49"/>
                  </a:lnTo>
                  <a:lnTo>
                    <a:pt x="2" y="49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3"/>
                  </a:lnTo>
                  <a:lnTo>
                    <a:pt x="5" y="21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5" y="17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5" y="9"/>
                  </a:lnTo>
                  <a:lnTo>
                    <a:pt x="7" y="6"/>
                  </a:lnTo>
                  <a:lnTo>
                    <a:pt x="9" y="3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1"/>
                  </a:lnTo>
                  <a:lnTo>
                    <a:pt x="28" y="3"/>
                  </a:lnTo>
                  <a:lnTo>
                    <a:pt x="28" y="5"/>
                  </a:lnTo>
                  <a:lnTo>
                    <a:pt x="28" y="7"/>
                  </a:lnTo>
                  <a:lnTo>
                    <a:pt x="27" y="9"/>
                  </a:lnTo>
                  <a:lnTo>
                    <a:pt x="25" y="10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0" y="9"/>
                  </a:lnTo>
                  <a:lnTo>
                    <a:pt x="19" y="8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5" y="6"/>
                  </a:lnTo>
                  <a:lnTo>
                    <a:pt x="15" y="12"/>
                  </a:lnTo>
                  <a:lnTo>
                    <a:pt x="15" y="17"/>
                  </a:lnTo>
                  <a:lnTo>
                    <a:pt x="20" y="17"/>
                  </a:lnTo>
                  <a:lnTo>
                    <a:pt x="20" y="21"/>
                  </a:lnTo>
                  <a:lnTo>
                    <a:pt x="15" y="2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057" name="Freeform 217"/>
            <p:cNvSpPr>
              <a:spLocks noChangeAspect="1"/>
            </p:cNvSpPr>
            <p:nvPr/>
          </p:nvSpPr>
          <p:spPr bwMode="auto">
            <a:xfrm>
              <a:off x="2620" y="4083"/>
              <a:ext cx="87" cy="54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9" y="1"/>
                </a:cxn>
                <a:cxn ang="0">
                  <a:pos x="24" y="0"/>
                </a:cxn>
                <a:cxn ang="0">
                  <a:pos x="30" y="2"/>
                </a:cxn>
                <a:cxn ang="0">
                  <a:pos x="33" y="6"/>
                </a:cxn>
                <a:cxn ang="0">
                  <a:pos x="38" y="2"/>
                </a:cxn>
                <a:cxn ang="0">
                  <a:pos x="44" y="0"/>
                </a:cxn>
                <a:cxn ang="0">
                  <a:pos x="50" y="2"/>
                </a:cxn>
                <a:cxn ang="0">
                  <a:pos x="53" y="6"/>
                </a:cxn>
                <a:cxn ang="0">
                  <a:pos x="53" y="14"/>
                </a:cxn>
                <a:cxn ang="0">
                  <a:pos x="53" y="30"/>
                </a:cxn>
                <a:cxn ang="0">
                  <a:pos x="55" y="33"/>
                </a:cxn>
                <a:cxn ang="0">
                  <a:pos x="57" y="35"/>
                </a:cxn>
                <a:cxn ang="0">
                  <a:pos x="40" y="33"/>
                </a:cxn>
                <a:cxn ang="0">
                  <a:pos x="42" y="32"/>
                </a:cxn>
                <a:cxn ang="0">
                  <a:pos x="43" y="27"/>
                </a:cxn>
                <a:cxn ang="0">
                  <a:pos x="43" y="9"/>
                </a:cxn>
                <a:cxn ang="0">
                  <a:pos x="42" y="6"/>
                </a:cxn>
                <a:cxn ang="0">
                  <a:pos x="41" y="5"/>
                </a:cxn>
                <a:cxn ang="0">
                  <a:pos x="38" y="5"/>
                </a:cxn>
                <a:cxn ang="0">
                  <a:pos x="35" y="7"/>
                </a:cxn>
                <a:cxn ang="0">
                  <a:pos x="34" y="27"/>
                </a:cxn>
                <a:cxn ang="0">
                  <a:pos x="34" y="32"/>
                </a:cxn>
                <a:cxn ang="0">
                  <a:pos x="37" y="33"/>
                </a:cxn>
                <a:cxn ang="0">
                  <a:pos x="20" y="35"/>
                </a:cxn>
                <a:cxn ang="0">
                  <a:pos x="21" y="33"/>
                </a:cxn>
                <a:cxn ang="0">
                  <a:pos x="23" y="32"/>
                </a:cxn>
                <a:cxn ang="0">
                  <a:pos x="23" y="30"/>
                </a:cxn>
                <a:cxn ang="0">
                  <a:pos x="23" y="13"/>
                </a:cxn>
                <a:cxn ang="0">
                  <a:pos x="23" y="7"/>
                </a:cxn>
                <a:cxn ang="0">
                  <a:pos x="22" y="6"/>
                </a:cxn>
                <a:cxn ang="0">
                  <a:pos x="20" y="5"/>
                </a:cxn>
                <a:cxn ang="0">
                  <a:pos x="17" y="6"/>
                </a:cxn>
                <a:cxn ang="0">
                  <a:pos x="14" y="9"/>
                </a:cxn>
                <a:cxn ang="0">
                  <a:pos x="14" y="30"/>
                </a:cxn>
                <a:cxn ang="0">
                  <a:pos x="15" y="33"/>
                </a:cxn>
                <a:cxn ang="0">
                  <a:pos x="17" y="35"/>
                </a:cxn>
                <a:cxn ang="0">
                  <a:pos x="0" y="33"/>
                </a:cxn>
                <a:cxn ang="0">
                  <a:pos x="3" y="32"/>
                </a:cxn>
                <a:cxn ang="0">
                  <a:pos x="3" y="27"/>
                </a:cxn>
                <a:cxn ang="0">
                  <a:pos x="3" y="6"/>
                </a:cxn>
                <a:cxn ang="0">
                  <a:pos x="2" y="3"/>
                </a:cxn>
                <a:cxn ang="0">
                  <a:pos x="0" y="1"/>
                </a:cxn>
              </a:cxnLst>
              <a:rect l="0" t="0" r="r" b="b"/>
              <a:pathLst>
                <a:path w="57" h="35">
                  <a:moveTo>
                    <a:pt x="14" y="1"/>
                  </a:moveTo>
                  <a:lnTo>
                    <a:pt x="14" y="6"/>
                  </a:lnTo>
                  <a:lnTo>
                    <a:pt x="16" y="3"/>
                  </a:lnTo>
                  <a:lnTo>
                    <a:pt x="19" y="1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7" y="1"/>
                  </a:lnTo>
                  <a:lnTo>
                    <a:pt x="30" y="2"/>
                  </a:lnTo>
                  <a:lnTo>
                    <a:pt x="32" y="4"/>
                  </a:lnTo>
                  <a:lnTo>
                    <a:pt x="33" y="6"/>
                  </a:lnTo>
                  <a:lnTo>
                    <a:pt x="36" y="4"/>
                  </a:lnTo>
                  <a:lnTo>
                    <a:pt x="38" y="2"/>
                  </a:lnTo>
                  <a:lnTo>
                    <a:pt x="41" y="1"/>
                  </a:lnTo>
                  <a:lnTo>
                    <a:pt x="44" y="0"/>
                  </a:lnTo>
                  <a:lnTo>
                    <a:pt x="47" y="1"/>
                  </a:lnTo>
                  <a:lnTo>
                    <a:pt x="50" y="2"/>
                  </a:lnTo>
                  <a:lnTo>
                    <a:pt x="51" y="4"/>
                  </a:lnTo>
                  <a:lnTo>
                    <a:pt x="53" y="6"/>
                  </a:lnTo>
                  <a:lnTo>
                    <a:pt x="53" y="9"/>
                  </a:lnTo>
                  <a:lnTo>
                    <a:pt x="53" y="14"/>
                  </a:lnTo>
                  <a:lnTo>
                    <a:pt x="53" y="27"/>
                  </a:lnTo>
                  <a:lnTo>
                    <a:pt x="53" y="30"/>
                  </a:lnTo>
                  <a:lnTo>
                    <a:pt x="54" y="32"/>
                  </a:lnTo>
                  <a:lnTo>
                    <a:pt x="55" y="33"/>
                  </a:lnTo>
                  <a:lnTo>
                    <a:pt x="57" y="33"/>
                  </a:lnTo>
                  <a:lnTo>
                    <a:pt x="57" y="35"/>
                  </a:lnTo>
                  <a:lnTo>
                    <a:pt x="40" y="35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2" y="32"/>
                  </a:lnTo>
                  <a:lnTo>
                    <a:pt x="43" y="30"/>
                  </a:lnTo>
                  <a:lnTo>
                    <a:pt x="43" y="27"/>
                  </a:lnTo>
                  <a:lnTo>
                    <a:pt x="43" y="13"/>
                  </a:lnTo>
                  <a:lnTo>
                    <a:pt x="43" y="9"/>
                  </a:lnTo>
                  <a:lnTo>
                    <a:pt x="43" y="7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1" y="5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7" y="6"/>
                  </a:lnTo>
                  <a:lnTo>
                    <a:pt x="35" y="7"/>
                  </a:lnTo>
                  <a:lnTo>
                    <a:pt x="34" y="9"/>
                  </a:lnTo>
                  <a:lnTo>
                    <a:pt x="34" y="27"/>
                  </a:lnTo>
                  <a:lnTo>
                    <a:pt x="34" y="30"/>
                  </a:lnTo>
                  <a:lnTo>
                    <a:pt x="34" y="32"/>
                  </a:lnTo>
                  <a:lnTo>
                    <a:pt x="35" y="33"/>
                  </a:lnTo>
                  <a:lnTo>
                    <a:pt x="37" y="33"/>
                  </a:lnTo>
                  <a:lnTo>
                    <a:pt x="37" y="35"/>
                  </a:lnTo>
                  <a:lnTo>
                    <a:pt x="20" y="35"/>
                  </a:lnTo>
                  <a:lnTo>
                    <a:pt x="20" y="33"/>
                  </a:lnTo>
                  <a:lnTo>
                    <a:pt x="21" y="33"/>
                  </a:lnTo>
                  <a:lnTo>
                    <a:pt x="22" y="33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30"/>
                  </a:lnTo>
                  <a:lnTo>
                    <a:pt x="23" y="27"/>
                  </a:lnTo>
                  <a:lnTo>
                    <a:pt x="23" y="13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1" y="5"/>
                  </a:lnTo>
                  <a:lnTo>
                    <a:pt x="20" y="5"/>
                  </a:lnTo>
                  <a:lnTo>
                    <a:pt x="19" y="5"/>
                  </a:lnTo>
                  <a:lnTo>
                    <a:pt x="17" y="6"/>
                  </a:lnTo>
                  <a:lnTo>
                    <a:pt x="16" y="7"/>
                  </a:lnTo>
                  <a:lnTo>
                    <a:pt x="14" y="9"/>
                  </a:lnTo>
                  <a:lnTo>
                    <a:pt x="14" y="27"/>
                  </a:lnTo>
                  <a:lnTo>
                    <a:pt x="14" y="30"/>
                  </a:lnTo>
                  <a:lnTo>
                    <a:pt x="14" y="32"/>
                  </a:lnTo>
                  <a:lnTo>
                    <a:pt x="15" y="33"/>
                  </a:lnTo>
                  <a:lnTo>
                    <a:pt x="17" y="33"/>
                  </a:lnTo>
                  <a:lnTo>
                    <a:pt x="17" y="35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3" y="27"/>
                  </a:lnTo>
                  <a:lnTo>
                    <a:pt x="3" y="9"/>
                  </a:lnTo>
                  <a:lnTo>
                    <a:pt x="3" y="6"/>
                  </a:lnTo>
                  <a:lnTo>
                    <a:pt x="3" y="4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058" name="Freeform 218"/>
            <p:cNvSpPr>
              <a:spLocks noChangeAspect="1"/>
            </p:cNvSpPr>
            <p:nvPr/>
          </p:nvSpPr>
          <p:spPr bwMode="auto">
            <a:xfrm>
              <a:off x="2712" y="4059"/>
              <a:ext cx="34" cy="103"/>
            </a:xfrm>
            <a:custGeom>
              <a:avLst/>
              <a:gdLst/>
              <a:ahLst/>
              <a:cxnLst>
                <a:cxn ang="0">
                  <a:pos x="0" y="67"/>
                </a:cxn>
                <a:cxn ang="0">
                  <a:pos x="0" y="65"/>
                </a:cxn>
                <a:cxn ang="0">
                  <a:pos x="4" y="63"/>
                </a:cxn>
                <a:cxn ang="0">
                  <a:pos x="6" y="60"/>
                </a:cxn>
                <a:cxn ang="0">
                  <a:pos x="9" y="56"/>
                </a:cxn>
                <a:cxn ang="0">
                  <a:pos x="10" y="52"/>
                </a:cxn>
                <a:cxn ang="0">
                  <a:pos x="12" y="44"/>
                </a:cxn>
                <a:cxn ang="0">
                  <a:pos x="12" y="33"/>
                </a:cxn>
                <a:cxn ang="0">
                  <a:pos x="12" y="23"/>
                </a:cxn>
                <a:cxn ang="0">
                  <a:pos x="11" y="16"/>
                </a:cxn>
                <a:cxn ang="0">
                  <a:pos x="9" y="10"/>
                </a:cxn>
                <a:cxn ang="0">
                  <a:pos x="6" y="6"/>
                </a:cxn>
                <a:cxn ang="0">
                  <a:pos x="4" y="3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5" y="1"/>
                </a:cxn>
                <a:cxn ang="0">
                  <a:pos x="9" y="4"/>
                </a:cxn>
                <a:cxn ang="0">
                  <a:pos x="12" y="8"/>
                </a:cxn>
                <a:cxn ang="0">
                  <a:pos x="16" y="12"/>
                </a:cxn>
                <a:cxn ang="0">
                  <a:pos x="20" y="22"/>
                </a:cxn>
                <a:cxn ang="0">
                  <a:pos x="22" y="33"/>
                </a:cxn>
                <a:cxn ang="0">
                  <a:pos x="20" y="45"/>
                </a:cxn>
                <a:cxn ang="0">
                  <a:pos x="16" y="55"/>
                </a:cxn>
                <a:cxn ang="0">
                  <a:pos x="11" y="60"/>
                </a:cxn>
                <a:cxn ang="0">
                  <a:pos x="6" y="64"/>
                </a:cxn>
                <a:cxn ang="0">
                  <a:pos x="0" y="67"/>
                </a:cxn>
              </a:cxnLst>
              <a:rect l="0" t="0" r="r" b="b"/>
              <a:pathLst>
                <a:path w="22" h="67">
                  <a:moveTo>
                    <a:pt x="0" y="67"/>
                  </a:moveTo>
                  <a:lnTo>
                    <a:pt x="0" y="65"/>
                  </a:lnTo>
                  <a:lnTo>
                    <a:pt x="4" y="63"/>
                  </a:lnTo>
                  <a:lnTo>
                    <a:pt x="6" y="60"/>
                  </a:lnTo>
                  <a:lnTo>
                    <a:pt x="9" y="56"/>
                  </a:lnTo>
                  <a:lnTo>
                    <a:pt x="10" y="52"/>
                  </a:lnTo>
                  <a:lnTo>
                    <a:pt x="12" y="44"/>
                  </a:lnTo>
                  <a:lnTo>
                    <a:pt x="12" y="33"/>
                  </a:lnTo>
                  <a:lnTo>
                    <a:pt x="12" y="23"/>
                  </a:lnTo>
                  <a:lnTo>
                    <a:pt x="11" y="16"/>
                  </a:lnTo>
                  <a:lnTo>
                    <a:pt x="9" y="10"/>
                  </a:lnTo>
                  <a:lnTo>
                    <a:pt x="6" y="6"/>
                  </a:lnTo>
                  <a:lnTo>
                    <a:pt x="4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5" y="1"/>
                  </a:lnTo>
                  <a:lnTo>
                    <a:pt x="9" y="4"/>
                  </a:lnTo>
                  <a:lnTo>
                    <a:pt x="12" y="8"/>
                  </a:lnTo>
                  <a:lnTo>
                    <a:pt x="16" y="12"/>
                  </a:lnTo>
                  <a:lnTo>
                    <a:pt x="20" y="22"/>
                  </a:lnTo>
                  <a:lnTo>
                    <a:pt x="22" y="33"/>
                  </a:lnTo>
                  <a:lnTo>
                    <a:pt x="20" y="45"/>
                  </a:lnTo>
                  <a:lnTo>
                    <a:pt x="16" y="55"/>
                  </a:lnTo>
                  <a:lnTo>
                    <a:pt x="11" y="60"/>
                  </a:lnTo>
                  <a:lnTo>
                    <a:pt x="6" y="64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059" name="Line 219"/>
            <p:cNvSpPr>
              <a:spLocks noChangeShapeType="1"/>
            </p:cNvSpPr>
            <p:nvPr/>
          </p:nvSpPr>
          <p:spPr bwMode="auto">
            <a:xfrm>
              <a:off x="2520" y="4128"/>
              <a:ext cx="0" cy="4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36060" name="Line 220"/>
            <p:cNvSpPr>
              <a:spLocks noChangeShapeType="1"/>
            </p:cNvSpPr>
            <p:nvPr/>
          </p:nvSpPr>
          <p:spPr bwMode="auto">
            <a:xfrm rot="16200000">
              <a:off x="2520" y="4152"/>
              <a:ext cx="0" cy="4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/>
            </a:p>
          </p:txBody>
        </p:sp>
      </p:grpSp>
      <p:grpSp>
        <p:nvGrpSpPr>
          <p:cNvPr id="3" name="Group 221"/>
          <p:cNvGrpSpPr>
            <a:grpSpLocks/>
          </p:cNvGrpSpPr>
          <p:nvPr/>
        </p:nvGrpSpPr>
        <p:grpSpPr bwMode="auto">
          <a:xfrm>
            <a:off x="4343400" y="4038600"/>
            <a:ext cx="471488" cy="185738"/>
            <a:chOff x="2449" y="4059"/>
            <a:chExt cx="297" cy="117"/>
          </a:xfrm>
        </p:grpSpPr>
        <p:sp>
          <p:nvSpPr>
            <p:cNvPr id="36062" name="Freeform 222"/>
            <p:cNvSpPr>
              <a:spLocks noChangeAspect="1" noEditPoints="1"/>
            </p:cNvSpPr>
            <p:nvPr/>
          </p:nvSpPr>
          <p:spPr bwMode="auto">
            <a:xfrm>
              <a:off x="2449" y="4059"/>
              <a:ext cx="55" cy="79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13" y="21"/>
                </a:cxn>
                <a:cxn ang="0">
                  <a:pos x="16" y="18"/>
                </a:cxn>
                <a:cxn ang="0">
                  <a:pos x="20" y="17"/>
                </a:cxn>
                <a:cxn ang="0">
                  <a:pos x="23" y="16"/>
                </a:cxn>
                <a:cxn ang="0">
                  <a:pos x="26" y="17"/>
                </a:cxn>
                <a:cxn ang="0">
                  <a:pos x="30" y="18"/>
                </a:cxn>
                <a:cxn ang="0">
                  <a:pos x="32" y="21"/>
                </a:cxn>
                <a:cxn ang="0">
                  <a:pos x="35" y="24"/>
                </a:cxn>
                <a:cxn ang="0">
                  <a:pos x="36" y="28"/>
                </a:cxn>
                <a:cxn ang="0">
                  <a:pos x="36" y="33"/>
                </a:cxn>
                <a:cxn ang="0">
                  <a:pos x="36" y="38"/>
                </a:cxn>
                <a:cxn ang="0">
                  <a:pos x="34" y="43"/>
                </a:cxn>
                <a:cxn ang="0">
                  <a:pos x="31" y="47"/>
                </a:cxn>
                <a:cxn ang="0">
                  <a:pos x="28" y="49"/>
                </a:cxn>
                <a:cxn ang="0">
                  <a:pos x="24" y="51"/>
                </a:cxn>
                <a:cxn ang="0">
                  <a:pos x="19" y="52"/>
                </a:cxn>
                <a:cxn ang="0">
                  <a:pos x="17" y="52"/>
                </a:cxn>
                <a:cxn ang="0">
                  <a:pos x="14" y="51"/>
                </a:cxn>
                <a:cxn ang="0">
                  <a:pos x="12" y="50"/>
                </a:cxn>
                <a:cxn ang="0">
                  <a:pos x="10" y="49"/>
                </a:cxn>
                <a:cxn ang="0">
                  <a:pos x="4" y="52"/>
                </a:cxn>
                <a:cxn ang="0">
                  <a:pos x="3" y="52"/>
                </a:cxn>
                <a:cxn ang="0">
                  <a:pos x="3" y="8"/>
                </a:cxn>
                <a:cxn ang="0">
                  <a:pos x="3" y="6"/>
                </a:cxn>
                <a:cxn ang="0">
                  <a:pos x="3" y="4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13" y="0"/>
                </a:cxn>
                <a:cxn ang="0">
                  <a:pos x="13" y="24"/>
                </a:cxn>
                <a:cxn ang="0">
                  <a:pos x="13" y="39"/>
                </a:cxn>
                <a:cxn ang="0">
                  <a:pos x="13" y="43"/>
                </a:cxn>
                <a:cxn ang="0">
                  <a:pos x="14" y="45"/>
                </a:cxn>
                <a:cxn ang="0">
                  <a:pos x="14" y="47"/>
                </a:cxn>
                <a:cxn ang="0">
                  <a:pos x="15" y="48"/>
                </a:cxn>
                <a:cxn ang="0">
                  <a:pos x="17" y="49"/>
                </a:cxn>
                <a:cxn ang="0">
                  <a:pos x="19" y="49"/>
                </a:cxn>
                <a:cxn ang="0">
                  <a:pos x="21" y="49"/>
                </a:cxn>
                <a:cxn ang="0">
                  <a:pos x="23" y="48"/>
                </a:cxn>
                <a:cxn ang="0">
                  <a:pos x="24" y="47"/>
                </a:cxn>
                <a:cxn ang="0">
                  <a:pos x="25" y="44"/>
                </a:cxn>
                <a:cxn ang="0">
                  <a:pos x="26" y="42"/>
                </a:cxn>
                <a:cxn ang="0">
                  <a:pos x="26" y="38"/>
                </a:cxn>
                <a:cxn ang="0">
                  <a:pos x="26" y="33"/>
                </a:cxn>
                <a:cxn ang="0">
                  <a:pos x="26" y="28"/>
                </a:cxn>
                <a:cxn ang="0">
                  <a:pos x="25" y="25"/>
                </a:cxn>
                <a:cxn ang="0">
                  <a:pos x="24" y="22"/>
                </a:cxn>
                <a:cxn ang="0">
                  <a:pos x="22" y="21"/>
                </a:cxn>
                <a:cxn ang="0">
                  <a:pos x="20" y="20"/>
                </a:cxn>
                <a:cxn ang="0">
                  <a:pos x="16" y="21"/>
                </a:cxn>
                <a:cxn ang="0">
                  <a:pos x="13" y="24"/>
                </a:cxn>
              </a:cxnLst>
              <a:rect l="0" t="0" r="r" b="b"/>
              <a:pathLst>
                <a:path w="36" h="52">
                  <a:moveTo>
                    <a:pt x="13" y="0"/>
                  </a:moveTo>
                  <a:lnTo>
                    <a:pt x="13" y="21"/>
                  </a:lnTo>
                  <a:lnTo>
                    <a:pt x="16" y="18"/>
                  </a:lnTo>
                  <a:lnTo>
                    <a:pt x="20" y="17"/>
                  </a:lnTo>
                  <a:lnTo>
                    <a:pt x="23" y="16"/>
                  </a:lnTo>
                  <a:lnTo>
                    <a:pt x="26" y="17"/>
                  </a:lnTo>
                  <a:lnTo>
                    <a:pt x="30" y="18"/>
                  </a:lnTo>
                  <a:lnTo>
                    <a:pt x="32" y="21"/>
                  </a:lnTo>
                  <a:lnTo>
                    <a:pt x="35" y="24"/>
                  </a:lnTo>
                  <a:lnTo>
                    <a:pt x="36" y="28"/>
                  </a:lnTo>
                  <a:lnTo>
                    <a:pt x="36" y="33"/>
                  </a:lnTo>
                  <a:lnTo>
                    <a:pt x="36" y="38"/>
                  </a:lnTo>
                  <a:lnTo>
                    <a:pt x="34" y="43"/>
                  </a:lnTo>
                  <a:lnTo>
                    <a:pt x="31" y="47"/>
                  </a:lnTo>
                  <a:lnTo>
                    <a:pt x="28" y="49"/>
                  </a:lnTo>
                  <a:lnTo>
                    <a:pt x="24" y="51"/>
                  </a:lnTo>
                  <a:lnTo>
                    <a:pt x="19" y="52"/>
                  </a:lnTo>
                  <a:lnTo>
                    <a:pt x="17" y="52"/>
                  </a:lnTo>
                  <a:lnTo>
                    <a:pt x="14" y="51"/>
                  </a:lnTo>
                  <a:lnTo>
                    <a:pt x="12" y="50"/>
                  </a:lnTo>
                  <a:lnTo>
                    <a:pt x="10" y="49"/>
                  </a:lnTo>
                  <a:lnTo>
                    <a:pt x="4" y="52"/>
                  </a:lnTo>
                  <a:lnTo>
                    <a:pt x="3" y="52"/>
                  </a:lnTo>
                  <a:lnTo>
                    <a:pt x="3" y="8"/>
                  </a:lnTo>
                  <a:lnTo>
                    <a:pt x="3" y="6"/>
                  </a:lnTo>
                  <a:lnTo>
                    <a:pt x="3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3" y="0"/>
                  </a:lnTo>
                  <a:close/>
                  <a:moveTo>
                    <a:pt x="13" y="24"/>
                  </a:moveTo>
                  <a:lnTo>
                    <a:pt x="13" y="39"/>
                  </a:lnTo>
                  <a:lnTo>
                    <a:pt x="13" y="43"/>
                  </a:lnTo>
                  <a:lnTo>
                    <a:pt x="14" y="45"/>
                  </a:lnTo>
                  <a:lnTo>
                    <a:pt x="14" y="47"/>
                  </a:lnTo>
                  <a:lnTo>
                    <a:pt x="15" y="48"/>
                  </a:lnTo>
                  <a:lnTo>
                    <a:pt x="17" y="49"/>
                  </a:lnTo>
                  <a:lnTo>
                    <a:pt x="19" y="49"/>
                  </a:lnTo>
                  <a:lnTo>
                    <a:pt x="21" y="49"/>
                  </a:lnTo>
                  <a:lnTo>
                    <a:pt x="23" y="48"/>
                  </a:lnTo>
                  <a:lnTo>
                    <a:pt x="24" y="47"/>
                  </a:lnTo>
                  <a:lnTo>
                    <a:pt x="25" y="44"/>
                  </a:lnTo>
                  <a:lnTo>
                    <a:pt x="26" y="42"/>
                  </a:lnTo>
                  <a:lnTo>
                    <a:pt x="26" y="38"/>
                  </a:lnTo>
                  <a:lnTo>
                    <a:pt x="26" y="33"/>
                  </a:lnTo>
                  <a:lnTo>
                    <a:pt x="26" y="28"/>
                  </a:lnTo>
                  <a:lnTo>
                    <a:pt x="25" y="25"/>
                  </a:lnTo>
                  <a:lnTo>
                    <a:pt x="24" y="22"/>
                  </a:lnTo>
                  <a:lnTo>
                    <a:pt x="22" y="21"/>
                  </a:lnTo>
                  <a:lnTo>
                    <a:pt x="20" y="20"/>
                  </a:lnTo>
                  <a:lnTo>
                    <a:pt x="16" y="21"/>
                  </a:lnTo>
                  <a:lnTo>
                    <a:pt x="13" y="2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063" name="Freeform 223"/>
            <p:cNvSpPr>
              <a:spLocks noChangeAspect="1"/>
            </p:cNvSpPr>
            <p:nvPr/>
          </p:nvSpPr>
          <p:spPr bwMode="auto">
            <a:xfrm>
              <a:off x="2541" y="4059"/>
              <a:ext cx="33" cy="103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1"/>
                </a:cxn>
                <a:cxn ang="0">
                  <a:pos x="18" y="4"/>
                </a:cxn>
                <a:cxn ang="0">
                  <a:pos x="15" y="6"/>
                </a:cxn>
                <a:cxn ang="0">
                  <a:pos x="13" y="10"/>
                </a:cxn>
                <a:cxn ang="0">
                  <a:pos x="11" y="15"/>
                </a:cxn>
                <a:cxn ang="0">
                  <a:pos x="10" y="23"/>
                </a:cxn>
                <a:cxn ang="0">
                  <a:pos x="9" y="33"/>
                </a:cxn>
                <a:cxn ang="0">
                  <a:pos x="10" y="43"/>
                </a:cxn>
                <a:cxn ang="0">
                  <a:pos x="11" y="51"/>
                </a:cxn>
                <a:cxn ang="0">
                  <a:pos x="13" y="56"/>
                </a:cxn>
                <a:cxn ang="0">
                  <a:pos x="16" y="61"/>
                </a:cxn>
                <a:cxn ang="0">
                  <a:pos x="18" y="63"/>
                </a:cxn>
                <a:cxn ang="0">
                  <a:pos x="21" y="65"/>
                </a:cxn>
                <a:cxn ang="0">
                  <a:pos x="21" y="67"/>
                </a:cxn>
                <a:cxn ang="0">
                  <a:pos x="17" y="65"/>
                </a:cxn>
                <a:cxn ang="0">
                  <a:pos x="13" y="62"/>
                </a:cxn>
                <a:cxn ang="0">
                  <a:pos x="9" y="59"/>
                </a:cxn>
                <a:cxn ang="0">
                  <a:pos x="6" y="54"/>
                </a:cxn>
                <a:cxn ang="0">
                  <a:pos x="1" y="44"/>
                </a:cxn>
                <a:cxn ang="0">
                  <a:pos x="0" y="33"/>
                </a:cxn>
                <a:cxn ang="0">
                  <a:pos x="1" y="22"/>
                </a:cxn>
                <a:cxn ang="0">
                  <a:pos x="6" y="12"/>
                </a:cxn>
                <a:cxn ang="0">
                  <a:pos x="9" y="8"/>
                </a:cxn>
                <a:cxn ang="0">
                  <a:pos x="13" y="4"/>
                </a:cxn>
                <a:cxn ang="0">
                  <a:pos x="17" y="1"/>
                </a:cxn>
                <a:cxn ang="0">
                  <a:pos x="21" y="0"/>
                </a:cxn>
              </a:cxnLst>
              <a:rect l="0" t="0" r="r" b="b"/>
              <a:pathLst>
                <a:path w="21" h="67">
                  <a:moveTo>
                    <a:pt x="21" y="0"/>
                  </a:moveTo>
                  <a:lnTo>
                    <a:pt x="21" y="1"/>
                  </a:lnTo>
                  <a:lnTo>
                    <a:pt x="18" y="4"/>
                  </a:lnTo>
                  <a:lnTo>
                    <a:pt x="15" y="6"/>
                  </a:lnTo>
                  <a:lnTo>
                    <a:pt x="13" y="10"/>
                  </a:lnTo>
                  <a:lnTo>
                    <a:pt x="11" y="15"/>
                  </a:lnTo>
                  <a:lnTo>
                    <a:pt x="10" y="23"/>
                  </a:lnTo>
                  <a:lnTo>
                    <a:pt x="9" y="33"/>
                  </a:lnTo>
                  <a:lnTo>
                    <a:pt x="10" y="43"/>
                  </a:lnTo>
                  <a:lnTo>
                    <a:pt x="11" y="51"/>
                  </a:lnTo>
                  <a:lnTo>
                    <a:pt x="13" y="56"/>
                  </a:lnTo>
                  <a:lnTo>
                    <a:pt x="16" y="61"/>
                  </a:lnTo>
                  <a:lnTo>
                    <a:pt x="18" y="63"/>
                  </a:lnTo>
                  <a:lnTo>
                    <a:pt x="21" y="65"/>
                  </a:lnTo>
                  <a:lnTo>
                    <a:pt x="21" y="67"/>
                  </a:lnTo>
                  <a:lnTo>
                    <a:pt x="17" y="65"/>
                  </a:lnTo>
                  <a:lnTo>
                    <a:pt x="13" y="62"/>
                  </a:lnTo>
                  <a:lnTo>
                    <a:pt x="9" y="59"/>
                  </a:lnTo>
                  <a:lnTo>
                    <a:pt x="6" y="54"/>
                  </a:lnTo>
                  <a:lnTo>
                    <a:pt x="1" y="44"/>
                  </a:lnTo>
                  <a:lnTo>
                    <a:pt x="0" y="33"/>
                  </a:lnTo>
                  <a:lnTo>
                    <a:pt x="1" y="22"/>
                  </a:lnTo>
                  <a:lnTo>
                    <a:pt x="6" y="12"/>
                  </a:lnTo>
                  <a:lnTo>
                    <a:pt x="9" y="8"/>
                  </a:lnTo>
                  <a:lnTo>
                    <a:pt x="13" y="4"/>
                  </a:lnTo>
                  <a:lnTo>
                    <a:pt x="17" y="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064" name="Freeform 224"/>
            <p:cNvSpPr>
              <a:spLocks noChangeAspect="1"/>
            </p:cNvSpPr>
            <p:nvPr/>
          </p:nvSpPr>
          <p:spPr bwMode="auto">
            <a:xfrm>
              <a:off x="2580" y="4059"/>
              <a:ext cx="43" cy="78"/>
            </a:xfrm>
            <a:custGeom>
              <a:avLst/>
              <a:gdLst/>
              <a:ahLst/>
              <a:cxnLst>
                <a:cxn ang="0">
                  <a:pos x="15" y="21"/>
                </a:cxn>
                <a:cxn ang="0">
                  <a:pos x="15" y="43"/>
                </a:cxn>
                <a:cxn ang="0">
                  <a:pos x="15" y="46"/>
                </a:cxn>
                <a:cxn ang="0">
                  <a:pos x="16" y="48"/>
                </a:cxn>
                <a:cxn ang="0">
                  <a:pos x="17" y="49"/>
                </a:cxn>
                <a:cxn ang="0">
                  <a:pos x="20" y="49"/>
                </a:cxn>
                <a:cxn ang="0">
                  <a:pos x="20" y="51"/>
                </a:cxn>
                <a:cxn ang="0">
                  <a:pos x="0" y="51"/>
                </a:cxn>
                <a:cxn ang="0">
                  <a:pos x="0" y="49"/>
                </a:cxn>
                <a:cxn ang="0">
                  <a:pos x="2" y="49"/>
                </a:cxn>
                <a:cxn ang="0">
                  <a:pos x="3" y="49"/>
                </a:cxn>
                <a:cxn ang="0">
                  <a:pos x="4" y="48"/>
                </a:cxn>
                <a:cxn ang="0">
                  <a:pos x="5" y="47"/>
                </a:cxn>
                <a:cxn ang="0">
                  <a:pos x="5" y="46"/>
                </a:cxn>
                <a:cxn ang="0">
                  <a:pos x="5" y="43"/>
                </a:cxn>
                <a:cxn ang="0">
                  <a:pos x="5" y="21"/>
                </a:cxn>
                <a:cxn ang="0">
                  <a:pos x="0" y="21"/>
                </a:cxn>
                <a:cxn ang="0">
                  <a:pos x="0" y="17"/>
                </a:cxn>
                <a:cxn ang="0">
                  <a:pos x="5" y="17"/>
                </a:cxn>
                <a:cxn ang="0">
                  <a:pos x="5" y="14"/>
                </a:cxn>
                <a:cxn ang="0">
                  <a:pos x="5" y="12"/>
                </a:cxn>
                <a:cxn ang="0">
                  <a:pos x="5" y="9"/>
                </a:cxn>
                <a:cxn ang="0">
                  <a:pos x="7" y="6"/>
                </a:cxn>
                <a:cxn ang="0">
                  <a:pos x="9" y="3"/>
                </a:cxn>
                <a:cxn ang="0">
                  <a:pos x="12" y="1"/>
                </a:cxn>
                <a:cxn ang="0">
                  <a:pos x="15" y="0"/>
                </a:cxn>
                <a:cxn ang="0">
                  <a:pos x="19" y="0"/>
                </a:cxn>
                <a:cxn ang="0">
                  <a:pos x="22" y="0"/>
                </a:cxn>
                <a:cxn ang="0">
                  <a:pos x="24" y="0"/>
                </a:cxn>
                <a:cxn ang="0">
                  <a:pos x="26" y="1"/>
                </a:cxn>
                <a:cxn ang="0">
                  <a:pos x="28" y="3"/>
                </a:cxn>
                <a:cxn ang="0">
                  <a:pos x="28" y="5"/>
                </a:cxn>
                <a:cxn ang="0">
                  <a:pos x="28" y="7"/>
                </a:cxn>
                <a:cxn ang="0">
                  <a:pos x="27" y="9"/>
                </a:cxn>
                <a:cxn ang="0">
                  <a:pos x="25" y="10"/>
                </a:cxn>
                <a:cxn ang="0">
                  <a:pos x="23" y="10"/>
                </a:cxn>
                <a:cxn ang="0">
                  <a:pos x="22" y="10"/>
                </a:cxn>
                <a:cxn ang="0">
                  <a:pos x="20" y="9"/>
                </a:cxn>
                <a:cxn ang="0">
                  <a:pos x="19" y="8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5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3"/>
                </a:cxn>
                <a:cxn ang="0">
                  <a:pos x="19" y="3"/>
                </a:cxn>
                <a:cxn ang="0">
                  <a:pos x="18" y="2"/>
                </a:cxn>
                <a:cxn ang="0">
                  <a:pos x="17" y="2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5" y="4"/>
                </a:cxn>
                <a:cxn ang="0">
                  <a:pos x="15" y="6"/>
                </a:cxn>
                <a:cxn ang="0">
                  <a:pos x="15" y="12"/>
                </a:cxn>
                <a:cxn ang="0">
                  <a:pos x="15" y="17"/>
                </a:cxn>
                <a:cxn ang="0">
                  <a:pos x="20" y="17"/>
                </a:cxn>
                <a:cxn ang="0">
                  <a:pos x="20" y="21"/>
                </a:cxn>
                <a:cxn ang="0">
                  <a:pos x="15" y="21"/>
                </a:cxn>
              </a:cxnLst>
              <a:rect l="0" t="0" r="r" b="b"/>
              <a:pathLst>
                <a:path w="28" h="51">
                  <a:moveTo>
                    <a:pt x="15" y="21"/>
                  </a:moveTo>
                  <a:lnTo>
                    <a:pt x="15" y="43"/>
                  </a:lnTo>
                  <a:lnTo>
                    <a:pt x="15" y="46"/>
                  </a:lnTo>
                  <a:lnTo>
                    <a:pt x="16" y="48"/>
                  </a:lnTo>
                  <a:lnTo>
                    <a:pt x="17" y="49"/>
                  </a:lnTo>
                  <a:lnTo>
                    <a:pt x="20" y="49"/>
                  </a:lnTo>
                  <a:lnTo>
                    <a:pt x="20" y="51"/>
                  </a:lnTo>
                  <a:lnTo>
                    <a:pt x="0" y="51"/>
                  </a:lnTo>
                  <a:lnTo>
                    <a:pt x="0" y="49"/>
                  </a:lnTo>
                  <a:lnTo>
                    <a:pt x="2" y="49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3"/>
                  </a:lnTo>
                  <a:lnTo>
                    <a:pt x="5" y="21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5" y="17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5" y="9"/>
                  </a:lnTo>
                  <a:lnTo>
                    <a:pt x="7" y="6"/>
                  </a:lnTo>
                  <a:lnTo>
                    <a:pt x="9" y="3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1"/>
                  </a:lnTo>
                  <a:lnTo>
                    <a:pt x="28" y="3"/>
                  </a:lnTo>
                  <a:lnTo>
                    <a:pt x="28" y="5"/>
                  </a:lnTo>
                  <a:lnTo>
                    <a:pt x="28" y="7"/>
                  </a:lnTo>
                  <a:lnTo>
                    <a:pt x="27" y="9"/>
                  </a:lnTo>
                  <a:lnTo>
                    <a:pt x="25" y="10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0" y="9"/>
                  </a:lnTo>
                  <a:lnTo>
                    <a:pt x="19" y="8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5" y="6"/>
                  </a:lnTo>
                  <a:lnTo>
                    <a:pt x="15" y="12"/>
                  </a:lnTo>
                  <a:lnTo>
                    <a:pt x="15" y="17"/>
                  </a:lnTo>
                  <a:lnTo>
                    <a:pt x="20" y="17"/>
                  </a:lnTo>
                  <a:lnTo>
                    <a:pt x="20" y="21"/>
                  </a:lnTo>
                  <a:lnTo>
                    <a:pt x="15" y="2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065" name="Freeform 225"/>
            <p:cNvSpPr>
              <a:spLocks noChangeAspect="1"/>
            </p:cNvSpPr>
            <p:nvPr/>
          </p:nvSpPr>
          <p:spPr bwMode="auto">
            <a:xfrm>
              <a:off x="2620" y="4083"/>
              <a:ext cx="87" cy="54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9" y="1"/>
                </a:cxn>
                <a:cxn ang="0">
                  <a:pos x="24" y="0"/>
                </a:cxn>
                <a:cxn ang="0">
                  <a:pos x="30" y="2"/>
                </a:cxn>
                <a:cxn ang="0">
                  <a:pos x="33" y="6"/>
                </a:cxn>
                <a:cxn ang="0">
                  <a:pos x="38" y="2"/>
                </a:cxn>
                <a:cxn ang="0">
                  <a:pos x="44" y="0"/>
                </a:cxn>
                <a:cxn ang="0">
                  <a:pos x="50" y="2"/>
                </a:cxn>
                <a:cxn ang="0">
                  <a:pos x="53" y="6"/>
                </a:cxn>
                <a:cxn ang="0">
                  <a:pos x="53" y="14"/>
                </a:cxn>
                <a:cxn ang="0">
                  <a:pos x="53" y="30"/>
                </a:cxn>
                <a:cxn ang="0">
                  <a:pos x="55" y="33"/>
                </a:cxn>
                <a:cxn ang="0">
                  <a:pos x="57" y="35"/>
                </a:cxn>
                <a:cxn ang="0">
                  <a:pos x="40" y="33"/>
                </a:cxn>
                <a:cxn ang="0">
                  <a:pos x="42" y="32"/>
                </a:cxn>
                <a:cxn ang="0">
                  <a:pos x="43" y="27"/>
                </a:cxn>
                <a:cxn ang="0">
                  <a:pos x="43" y="9"/>
                </a:cxn>
                <a:cxn ang="0">
                  <a:pos x="42" y="6"/>
                </a:cxn>
                <a:cxn ang="0">
                  <a:pos x="41" y="5"/>
                </a:cxn>
                <a:cxn ang="0">
                  <a:pos x="38" y="5"/>
                </a:cxn>
                <a:cxn ang="0">
                  <a:pos x="35" y="7"/>
                </a:cxn>
                <a:cxn ang="0">
                  <a:pos x="34" y="27"/>
                </a:cxn>
                <a:cxn ang="0">
                  <a:pos x="34" y="32"/>
                </a:cxn>
                <a:cxn ang="0">
                  <a:pos x="37" y="33"/>
                </a:cxn>
                <a:cxn ang="0">
                  <a:pos x="20" y="35"/>
                </a:cxn>
                <a:cxn ang="0">
                  <a:pos x="21" y="33"/>
                </a:cxn>
                <a:cxn ang="0">
                  <a:pos x="23" y="32"/>
                </a:cxn>
                <a:cxn ang="0">
                  <a:pos x="23" y="30"/>
                </a:cxn>
                <a:cxn ang="0">
                  <a:pos x="23" y="13"/>
                </a:cxn>
                <a:cxn ang="0">
                  <a:pos x="23" y="7"/>
                </a:cxn>
                <a:cxn ang="0">
                  <a:pos x="22" y="6"/>
                </a:cxn>
                <a:cxn ang="0">
                  <a:pos x="20" y="5"/>
                </a:cxn>
                <a:cxn ang="0">
                  <a:pos x="17" y="6"/>
                </a:cxn>
                <a:cxn ang="0">
                  <a:pos x="14" y="9"/>
                </a:cxn>
                <a:cxn ang="0">
                  <a:pos x="14" y="30"/>
                </a:cxn>
                <a:cxn ang="0">
                  <a:pos x="15" y="33"/>
                </a:cxn>
                <a:cxn ang="0">
                  <a:pos x="17" y="35"/>
                </a:cxn>
                <a:cxn ang="0">
                  <a:pos x="0" y="33"/>
                </a:cxn>
                <a:cxn ang="0">
                  <a:pos x="3" y="32"/>
                </a:cxn>
                <a:cxn ang="0">
                  <a:pos x="3" y="27"/>
                </a:cxn>
                <a:cxn ang="0">
                  <a:pos x="3" y="6"/>
                </a:cxn>
                <a:cxn ang="0">
                  <a:pos x="2" y="3"/>
                </a:cxn>
                <a:cxn ang="0">
                  <a:pos x="0" y="1"/>
                </a:cxn>
              </a:cxnLst>
              <a:rect l="0" t="0" r="r" b="b"/>
              <a:pathLst>
                <a:path w="57" h="35">
                  <a:moveTo>
                    <a:pt x="14" y="1"/>
                  </a:moveTo>
                  <a:lnTo>
                    <a:pt x="14" y="6"/>
                  </a:lnTo>
                  <a:lnTo>
                    <a:pt x="16" y="3"/>
                  </a:lnTo>
                  <a:lnTo>
                    <a:pt x="19" y="1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7" y="1"/>
                  </a:lnTo>
                  <a:lnTo>
                    <a:pt x="30" y="2"/>
                  </a:lnTo>
                  <a:lnTo>
                    <a:pt x="32" y="4"/>
                  </a:lnTo>
                  <a:lnTo>
                    <a:pt x="33" y="6"/>
                  </a:lnTo>
                  <a:lnTo>
                    <a:pt x="36" y="4"/>
                  </a:lnTo>
                  <a:lnTo>
                    <a:pt x="38" y="2"/>
                  </a:lnTo>
                  <a:lnTo>
                    <a:pt x="41" y="1"/>
                  </a:lnTo>
                  <a:lnTo>
                    <a:pt x="44" y="0"/>
                  </a:lnTo>
                  <a:lnTo>
                    <a:pt x="47" y="1"/>
                  </a:lnTo>
                  <a:lnTo>
                    <a:pt x="50" y="2"/>
                  </a:lnTo>
                  <a:lnTo>
                    <a:pt x="51" y="4"/>
                  </a:lnTo>
                  <a:lnTo>
                    <a:pt x="53" y="6"/>
                  </a:lnTo>
                  <a:lnTo>
                    <a:pt x="53" y="9"/>
                  </a:lnTo>
                  <a:lnTo>
                    <a:pt x="53" y="14"/>
                  </a:lnTo>
                  <a:lnTo>
                    <a:pt x="53" y="27"/>
                  </a:lnTo>
                  <a:lnTo>
                    <a:pt x="53" y="30"/>
                  </a:lnTo>
                  <a:lnTo>
                    <a:pt x="54" y="32"/>
                  </a:lnTo>
                  <a:lnTo>
                    <a:pt x="55" y="33"/>
                  </a:lnTo>
                  <a:lnTo>
                    <a:pt x="57" y="33"/>
                  </a:lnTo>
                  <a:lnTo>
                    <a:pt x="57" y="35"/>
                  </a:lnTo>
                  <a:lnTo>
                    <a:pt x="40" y="35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2" y="32"/>
                  </a:lnTo>
                  <a:lnTo>
                    <a:pt x="43" y="30"/>
                  </a:lnTo>
                  <a:lnTo>
                    <a:pt x="43" y="27"/>
                  </a:lnTo>
                  <a:lnTo>
                    <a:pt x="43" y="13"/>
                  </a:lnTo>
                  <a:lnTo>
                    <a:pt x="43" y="9"/>
                  </a:lnTo>
                  <a:lnTo>
                    <a:pt x="43" y="7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1" y="5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7" y="6"/>
                  </a:lnTo>
                  <a:lnTo>
                    <a:pt x="35" y="7"/>
                  </a:lnTo>
                  <a:lnTo>
                    <a:pt x="34" y="9"/>
                  </a:lnTo>
                  <a:lnTo>
                    <a:pt x="34" y="27"/>
                  </a:lnTo>
                  <a:lnTo>
                    <a:pt x="34" y="30"/>
                  </a:lnTo>
                  <a:lnTo>
                    <a:pt x="34" y="32"/>
                  </a:lnTo>
                  <a:lnTo>
                    <a:pt x="35" y="33"/>
                  </a:lnTo>
                  <a:lnTo>
                    <a:pt x="37" y="33"/>
                  </a:lnTo>
                  <a:lnTo>
                    <a:pt x="37" y="35"/>
                  </a:lnTo>
                  <a:lnTo>
                    <a:pt x="20" y="35"/>
                  </a:lnTo>
                  <a:lnTo>
                    <a:pt x="20" y="33"/>
                  </a:lnTo>
                  <a:lnTo>
                    <a:pt x="21" y="33"/>
                  </a:lnTo>
                  <a:lnTo>
                    <a:pt x="22" y="33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30"/>
                  </a:lnTo>
                  <a:lnTo>
                    <a:pt x="23" y="27"/>
                  </a:lnTo>
                  <a:lnTo>
                    <a:pt x="23" y="13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1" y="5"/>
                  </a:lnTo>
                  <a:lnTo>
                    <a:pt x="20" y="5"/>
                  </a:lnTo>
                  <a:lnTo>
                    <a:pt x="19" y="5"/>
                  </a:lnTo>
                  <a:lnTo>
                    <a:pt x="17" y="6"/>
                  </a:lnTo>
                  <a:lnTo>
                    <a:pt x="16" y="7"/>
                  </a:lnTo>
                  <a:lnTo>
                    <a:pt x="14" y="9"/>
                  </a:lnTo>
                  <a:lnTo>
                    <a:pt x="14" y="27"/>
                  </a:lnTo>
                  <a:lnTo>
                    <a:pt x="14" y="30"/>
                  </a:lnTo>
                  <a:lnTo>
                    <a:pt x="14" y="32"/>
                  </a:lnTo>
                  <a:lnTo>
                    <a:pt x="15" y="33"/>
                  </a:lnTo>
                  <a:lnTo>
                    <a:pt x="17" y="33"/>
                  </a:lnTo>
                  <a:lnTo>
                    <a:pt x="17" y="35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3" y="27"/>
                  </a:lnTo>
                  <a:lnTo>
                    <a:pt x="3" y="9"/>
                  </a:lnTo>
                  <a:lnTo>
                    <a:pt x="3" y="6"/>
                  </a:lnTo>
                  <a:lnTo>
                    <a:pt x="3" y="4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066" name="Freeform 226"/>
            <p:cNvSpPr>
              <a:spLocks noChangeAspect="1"/>
            </p:cNvSpPr>
            <p:nvPr/>
          </p:nvSpPr>
          <p:spPr bwMode="auto">
            <a:xfrm>
              <a:off x="2712" y="4059"/>
              <a:ext cx="34" cy="103"/>
            </a:xfrm>
            <a:custGeom>
              <a:avLst/>
              <a:gdLst/>
              <a:ahLst/>
              <a:cxnLst>
                <a:cxn ang="0">
                  <a:pos x="0" y="67"/>
                </a:cxn>
                <a:cxn ang="0">
                  <a:pos x="0" y="65"/>
                </a:cxn>
                <a:cxn ang="0">
                  <a:pos x="4" y="63"/>
                </a:cxn>
                <a:cxn ang="0">
                  <a:pos x="6" y="60"/>
                </a:cxn>
                <a:cxn ang="0">
                  <a:pos x="9" y="56"/>
                </a:cxn>
                <a:cxn ang="0">
                  <a:pos x="10" y="52"/>
                </a:cxn>
                <a:cxn ang="0">
                  <a:pos x="12" y="44"/>
                </a:cxn>
                <a:cxn ang="0">
                  <a:pos x="12" y="33"/>
                </a:cxn>
                <a:cxn ang="0">
                  <a:pos x="12" y="23"/>
                </a:cxn>
                <a:cxn ang="0">
                  <a:pos x="11" y="16"/>
                </a:cxn>
                <a:cxn ang="0">
                  <a:pos x="9" y="10"/>
                </a:cxn>
                <a:cxn ang="0">
                  <a:pos x="6" y="6"/>
                </a:cxn>
                <a:cxn ang="0">
                  <a:pos x="4" y="3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5" y="1"/>
                </a:cxn>
                <a:cxn ang="0">
                  <a:pos x="9" y="4"/>
                </a:cxn>
                <a:cxn ang="0">
                  <a:pos x="12" y="8"/>
                </a:cxn>
                <a:cxn ang="0">
                  <a:pos x="16" y="12"/>
                </a:cxn>
                <a:cxn ang="0">
                  <a:pos x="20" y="22"/>
                </a:cxn>
                <a:cxn ang="0">
                  <a:pos x="22" y="33"/>
                </a:cxn>
                <a:cxn ang="0">
                  <a:pos x="20" y="45"/>
                </a:cxn>
                <a:cxn ang="0">
                  <a:pos x="16" y="55"/>
                </a:cxn>
                <a:cxn ang="0">
                  <a:pos x="11" y="60"/>
                </a:cxn>
                <a:cxn ang="0">
                  <a:pos x="6" y="64"/>
                </a:cxn>
                <a:cxn ang="0">
                  <a:pos x="0" y="67"/>
                </a:cxn>
              </a:cxnLst>
              <a:rect l="0" t="0" r="r" b="b"/>
              <a:pathLst>
                <a:path w="22" h="67">
                  <a:moveTo>
                    <a:pt x="0" y="67"/>
                  </a:moveTo>
                  <a:lnTo>
                    <a:pt x="0" y="65"/>
                  </a:lnTo>
                  <a:lnTo>
                    <a:pt x="4" y="63"/>
                  </a:lnTo>
                  <a:lnTo>
                    <a:pt x="6" y="60"/>
                  </a:lnTo>
                  <a:lnTo>
                    <a:pt x="9" y="56"/>
                  </a:lnTo>
                  <a:lnTo>
                    <a:pt x="10" y="52"/>
                  </a:lnTo>
                  <a:lnTo>
                    <a:pt x="12" y="44"/>
                  </a:lnTo>
                  <a:lnTo>
                    <a:pt x="12" y="33"/>
                  </a:lnTo>
                  <a:lnTo>
                    <a:pt x="12" y="23"/>
                  </a:lnTo>
                  <a:lnTo>
                    <a:pt x="11" y="16"/>
                  </a:lnTo>
                  <a:lnTo>
                    <a:pt x="9" y="10"/>
                  </a:lnTo>
                  <a:lnTo>
                    <a:pt x="6" y="6"/>
                  </a:lnTo>
                  <a:lnTo>
                    <a:pt x="4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5" y="1"/>
                  </a:lnTo>
                  <a:lnTo>
                    <a:pt x="9" y="4"/>
                  </a:lnTo>
                  <a:lnTo>
                    <a:pt x="12" y="8"/>
                  </a:lnTo>
                  <a:lnTo>
                    <a:pt x="16" y="12"/>
                  </a:lnTo>
                  <a:lnTo>
                    <a:pt x="20" y="22"/>
                  </a:lnTo>
                  <a:lnTo>
                    <a:pt x="22" y="33"/>
                  </a:lnTo>
                  <a:lnTo>
                    <a:pt x="20" y="45"/>
                  </a:lnTo>
                  <a:lnTo>
                    <a:pt x="16" y="55"/>
                  </a:lnTo>
                  <a:lnTo>
                    <a:pt x="11" y="60"/>
                  </a:lnTo>
                  <a:lnTo>
                    <a:pt x="6" y="64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067" name="Line 227"/>
            <p:cNvSpPr>
              <a:spLocks noChangeShapeType="1"/>
            </p:cNvSpPr>
            <p:nvPr/>
          </p:nvSpPr>
          <p:spPr bwMode="auto">
            <a:xfrm>
              <a:off x="2520" y="4128"/>
              <a:ext cx="0" cy="4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36068" name="Line 228"/>
            <p:cNvSpPr>
              <a:spLocks noChangeShapeType="1"/>
            </p:cNvSpPr>
            <p:nvPr/>
          </p:nvSpPr>
          <p:spPr bwMode="auto">
            <a:xfrm rot="16200000">
              <a:off x="2520" y="4152"/>
              <a:ext cx="0" cy="4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/>
            </a:p>
          </p:txBody>
        </p:sp>
      </p:grpSp>
      <p:grpSp>
        <p:nvGrpSpPr>
          <p:cNvPr id="4" name="Group 229"/>
          <p:cNvGrpSpPr>
            <a:grpSpLocks/>
          </p:cNvGrpSpPr>
          <p:nvPr/>
        </p:nvGrpSpPr>
        <p:grpSpPr bwMode="auto">
          <a:xfrm>
            <a:off x="6919913" y="4038600"/>
            <a:ext cx="471487" cy="185738"/>
            <a:chOff x="2449" y="4059"/>
            <a:chExt cx="297" cy="117"/>
          </a:xfrm>
        </p:grpSpPr>
        <p:sp>
          <p:nvSpPr>
            <p:cNvPr id="36070" name="Freeform 230"/>
            <p:cNvSpPr>
              <a:spLocks noChangeAspect="1" noEditPoints="1"/>
            </p:cNvSpPr>
            <p:nvPr/>
          </p:nvSpPr>
          <p:spPr bwMode="auto">
            <a:xfrm>
              <a:off x="2449" y="4059"/>
              <a:ext cx="55" cy="79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13" y="21"/>
                </a:cxn>
                <a:cxn ang="0">
                  <a:pos x="16" y="18"/>
                </a:cxn>
                <a:cxn ang="0">
                  <a:pos x="20" y="17"/>
                </a:cxn>
                <a:cxn ang="0">
                  <a:pos x="23" y="16"/>
                </a:cxn>
                <a:cxn ang="0">
                  <a:pos x="26" y="17"/>
                </a:cxn>
                <a:cxn ang="0">
                  <a:pos x="30" y="18"/>
                </a:cxn>
                <a:cxn ang="0">
                  <a:pos x="32" y="21"/>
                </a:cxn>
                <a:cxn ang="0">
                  <a:pos x="35" y="24"/>
                </a:cxn>
                <a:cxn ang="0">
                  <a:pos x="36" y="28"/>
                </a:cxn>
                <a:cxn ang="0">
                  <a:pos x="36" y="33"/>
                </a:cxn>
                <a:cxn ang="0">
                  <a:pos x="36" y="38"/>
                </a:cxn>
                <a:cxn ang="0">
                  <a:pos x="34" y="43"/>
                </a:cxn>
                <a:cxn ang="0">
                  <a:pos x="31" y="47"/>
                </a:cxn>
                <a:cxn ang="0">
                  <a:pos x="28" y="49"/>
                </a:cxn>
                <a:cxn ang="0">
                  <a:pos x="24" y="51"/>
                </a:cxn>
                <a:cxn ang="0">
                  <a:pos x="19" y="52"/>
                </a:cxn>
                <a:cxn ang="0">
                  <a:pos x="17" y="52"/>
                </a:cxn>
                <a:cxn ang="0">
                  <a:pos x="14" y="51"/>
                </a:cxn>
                <a:cxn ang="0">
                  <a:pos x="12" y="50"/>
                </a:cxn>
                <a:cxn ang="0">
                  <a:pos x="10" y="49"/>
                </a:cxn>
                <a:cxn ang="0">
                  <a:pos x="4" y="52"/>
                </a:cxn>
                <a:cxn ang="0">
                  <a:pos x="3" y="52"/>
                </a:cxn>
                <a:cxn ang="0">
                  <a:pos x="3" y="8"/>
                </a:cxn>
                <a:cxn ang="0">
                  <a:pos x="3" y="6"/>
                </a:cxn>
                <a:cxn ang="0">
                  <a:pos x="3" y="4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13" y="0"/>
                </a:cxn>
                <a:cxn ang="0">
                  <a:pos x="13" y="24"/>
                </a:cxn>
                <a:cxn ang="0">
                  <a:pos x="13" y="39"/>
                </a:cxn>
                <a:cxn ang="0">
                  <a:pos x="13" y="43"/>
                </a:cxn>
                <a:cxn ang="0">
                  <a:pos x="14" y="45"/>
                </a:cxn>
                <a:cxn ang="0">
                  <a:pos x="14" y="47"/>
                </a:cxn>
                <a:cxn ang="0">
                  <a:pos x="15" y="48"/>
                </a:cxn>
                <a:cxn ang="0">
                  <a:pos x="17" y="49"/>
                </a:cxn>
                <a:cxn ang="0">
                  <a:pos x="19" y="49"/>
                </a:cxn>
                <a:cxn ang="0">
                  <a:pos x="21" y="49"/>
                </a:cxn>
                <a:cxn ang="0">
                  <a:pos x="23" y="48"/>
                </a:cxn>
                <a:cxn ang="0">
                  <a:pos x="24" y="47"/>
                </a:cxn>
                <a:cxn ang="0">
                  <a:pos x="25" y="44"/>
                </a:cxn>
                <a:cxn ang="0">
                  <a:pos x="26" y="42"/>
                </a:cxn>
                <a:cxn ang="0">
                  <a:pos x="26" y="38"/>
                </a:cxn>
                <a:cxn ang="0">
                  <a:pos x="26" y="33"/>
                </a:cxn>
                <a:cxn ang="0">
                  <a:pos x="26" y="28"/>
                </a:cxn>
                <a:cxn ang="0">
                  <a:pos x="25" y="25"/>
                </a:cxn>
                <a:cxn ang="0">
                  <a:pos x="24" y="22"/>
                </a:cxn>
                <a:cxn ang="0">
                  <a:pos x="22" y="21"/>
                </a:cxn>
                <a:cxn ang="0">
                  <a:pos x="20" y="20"/>
                </a:cxn>
                <a:cxn ang="0">
                  <a:pos x="16" y="21"/>
                </a:cxn>
                <a:cxn ang="0">
                  <a:pos x="13" y="24"/>
                </a:cxn>
              </a:cxnLst>
              <a:rect l="0" t="0" r="r" b="b"/>
              <a:pathLst>
                <a:path w="36" h="52">
                  <a:moveTo>
                    <a:pt x="13" y="0"/>
                  </a:moveTo>
                  <a:lnTo>
                    <a:pt x="13" y="21"/>
                  </a:lnTo>
                  <a:lnTo>
                    <a:pt x="16" y="18"/>
                  </a:lnTo>
                  <a:lnTo>
                    <a:pt x="20" y="17"/>
                  </a:lnTo>
                  <a:lnTo>
                    <a:pt x="23" y="16"/>
                  </a:lnTo>
                  <a:lnTo>
                    <a:pt x="26" y="17"/>
                  </a:lnTo>
                  <a:lnTo>
                    <a:pt x="30" y="18"/>
                  </a:lnTo>
                  <a:lnTo>
                    <a:pt x="32" y="21"/>
                  </a:lnTo>
                  <a:lnTo>
                    <a:pt x="35" y="24"/>
                  </a:lnTo>
                  <a:lnTo>
                    <a:pt x="36" y="28"/>
                  </a:lnTo>
                  <a:lnTo>
                    <a:pt x="36" y="33"/>
                  </a:lnTo>
                  <a:lnTo>
                    <a:pt x="36" y="38"/>
                  </a:lnTo>
                  <a:lnTo>
                    <a:pt x="34" y="43"/>
                  </a:lnTo>
                  <a:lnTo>
                    <a:pt x="31" y="47"/>
                  </a:lnTo>
                  <a:lnTo>
                    <a:pt x="28" y="49"/>
                  </a:lnTo>
                  <a:lnTo>
                    <a:pt x="24" y="51"/>
                  </a:lnTo>
                  <a:lnTo>
                    <a:pt x="19" y="52"/>
                  </a:lnTo>
                  <a:lnTo>
                    <a:pt x="17" y="52"/>
                  </a:lnTo>
                  <a:lnTo>
                    <a:pt x="14" y="51"/>
                  </a:lnTo>
                  <a:lnTo>
                    <a:pt x="12" y="50"/>
                  </a:lnTo>
                  <a:lnTo>
                    <a:pt x="10" y="49"/>
                  </a:lnTo>
                  <a:lnTo>
                    <a:pt x="4" y="52"/>
                  </a:lnTo>
                  <a:lnTo>
                    <a:pt x="3" y="52"/>
                  </a:lnTo>
                  <a:lnTo>
                    <a:pt x="3" y="8"/>
                  </a:lnTo>
                  <a:lnTo>
                    <a:pt x="3" y="6"/>
                  </a:lnTo>
                  <a:lnTo>
                    <a:pt x="3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3" y="0"/>
                  </a:lnTo>
                  <a:close/>
                  <a:moveTo>
                    <a:pt x="13" y="24"/>
                  </a:moveTo>
                  <a:lnTo>
                    <a:pt x="13" y="39"/>
                  </a:lnTo>
                  <a:lnTo>
                    <a:pt x="13" y="43"/>
                  </a:lnTo>
                  <a:lnTo>
                    <a:pt x="14" y="45"/>
                  </a:lnTo>
                  <a:lnTo>
                    <a:pt x="14" y="47"/>
                  </a:lnTo>
                  <a:lnTo>
                    <a:pt x="15" y="48"/>
                  </a:lnTo>
                  <a:lnTo>
                    <a:pt x="17" y="49"/>
                  </a:lnTo>
                  <a:lnTo>
                    <a:pt x="19" y="49"/>
                  </a:lnTo>
                  <a:lnTo>
                    <a:pt x="21" y="49"/>
                  </a:lnTo>
                  <a:lnTo>
                    <a:pt x="23" y="48"/>
                  </a:lnTo>
                  <a:lnTo>
                    <a:pt x="24" y="47"/>
                  </a:lnTo>
                  <a:lnTo>
                    <a:pt x="25" y="44"/>
                  </a:lnTo>
                  <a:lnTo>
                    <a:pt x="26" y="42"/>
                  </a:lnTo>
                  <a:lnTo>
                    <a:pt x="26" y="38"/>
                  </a:lnTo>
                  <a:lnTo>
                    <a:pt x="26" y="33"/>
                  </a:lnTo>
                  <a:lnTo>
                    <a:pt x="26" y="28"/>
                  </a:lnTo>
                  <a:lnTo>
                    <a:pt x="25" y="25"/>
                  </a:lnTo>
                  <a:lnTo>
                    <a:pt x="24" y="22"/>
                  </a:lnTo>
                  <a:lnTo>
                    <a:pt x="22" y="21"/>
                  </a:lnTo>
                  <a:lnTo>
                    <a:pt x="20" y="20"/>
                  </a:lnTo>
                  <a:lnTo>
                    <a:pt x="16" y="21"/>
                  </a:lnTo>
                  <a:lnTo>
                    <a:pt x="13" y="2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071" name="Freeform 231"/>
            <p:cNvSpPr>
              <a:spLocks noChangeAspect="1"/>
            </p:cNvSpPr>
            <p:nvPr/>
          </p:nvSpPr>
          <p:spPr bwMode="auto">
            <a:xfrm>
              <a:off x="2541" y="4059"/>
              <a:ext cx="33" cy="103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1"/>
                </a:cxn>
                <a:cxn ang="0">
                  <a:pos x="18" y="4"/>
                </a:cxn>
                <a:cxn ang="0">
                  <a:pos x="15" y="6"/>
                </a:cxn>
                <a:cxn ang="0">
                  <a:pos x="13" y="10"/>
                </a:cxn>
                <a:cxn ang="0">
                  <a:pos x="11" y="15"/>
                </a:cxn>
                <a:cxn ang="0">
                  <a:pos x="10" y="23"/>
                </a:cxn>
                <a:cxn ang="0">
                  <a:pos x="9" y="33"/>
                </a:cxn>
                <a:cxn ang="0">
                  <a:pos x="10" y="43"/>
                </a:cxn>
                <a:cxn ang="0">
                  <a:pos x="11" y="51"/>
                </a:cxn>
                <a:cxn ang="0">
                  <a:pos x="13" y="56"/>
                </a:cxn>
                <a:cxn ang="0">
                  <a:pos x="16" y="61"/>
                </a:cxn>
                <a:cxn ang="0">
                  <a:pos x="18" y="63"/>
                </a:cxn>
                <a:cxn ang="0">
                  <a:pos x="21" y="65"/>
                </a:cxn>
                <a:cxn ang="0">
                  <a:pos x="21" y="67"/>
                </a:cxn>
                <a:cxn ang="0">
                  <a:pos x="17" y="65"/>
                </a:cxn>
                <a:cxn ang="0">
                  <a:pos x="13" y="62"/>
                </a:cxn>
                <a:cxn ang="0">
                  <a:pos x="9" y="59"/>
                </a:cxn>
                <a:cxn ang="0">
                  <a:pos x="6" y="54"/>
                </a:cxn>
                <a:cxn ang="0">
                  <a:pos x="1" y="44"/>
                </a:cxn>
                <a:cxn ang="0">
                  <a:pos x="0" y="33"/>
                </a:cxn>
                <a:cxn ang="0">
                  <a:pos x="1" y="22"/>
                </a:cxn>
                <a:cxn ang="0">
                  <a:pos x="6" y="12"/>
                </a:cxn>
                <a:cxn ang="0">
                  <a:pos x="9" y="8"/>
                </a:cxn>
                <a:cxn ang="0">
                  <a:pos x="13" y="4"/>
                </a:cxn>
                <a:cxn ang="0">
                  <a:pos x="17" y="1"/>
                </a:cxn>
                <a:cxn ang="0">
                  <a:pos x="21" y="0"/>
                </a:cxn>
              </a:cxnLst>
              <a:rect l="0" t="0" r="r" b="b"/>
              <a:pathLst>
                <a:path w="21" h="67">
                  <a:moveTo>
                    <a:pt x="21" y="0"/>
                  </a:moveTo>
                  <a:lnTo>
                    <a:pt x="21" y="1"/>
                  </a:lnTo>
                  <a:lnTo>
                    <a:pt x="18" y="4"/>
                  </a:lnTo>
                  <a:lnTo>
                    <a:pt x="15" y="6"/>
                  </a:lnTo>
                  <a:lnTo>
                    <a:pt x="13" y="10"/>
                  </a:lnTo>
                  <a:lnTo>
                    <a:pt x="11" y="15"/>
                  </a:lnTo>
                  <a:lnTo>
                    <a:pt x="10" y="23"/>
                  </a:lnTo>
                  <a:lnTo>
                    <a:pt x="9" y="33"/>
                  </a:lnTo>
                  <a:lnTo>
                    <a:pt x="10" y="43"/>
                  </a:lnTo>
                  <a:lnTo>
                    <a:pt x="11" y="51"/>
                  </a:lnTo>
                  <a:lnTo>
                    <a:pt x="13" y="56"/>
                  </a:lnTo>
                  <a:lnTo>
                    <a:pt x="16" y="61"/>
                  </a:lnTo>
                  <a:lnTo>
                    <a:pt x="18" y="63"/>
                  </a:lnTo>
                  <a:lnTo>
                    <a:pt x="21" y="65"/>
                  </a:lnTo>
                  <a:lnTo>
                    <a:pt x="21" y="67"/>
                  </a:lnTo>
                  <a:lnTo>
                    <a:pt x="17" y="65"/>
                  </a:lnTo>
                  <a:lnTo>
                    <a:pt x="13" y="62"/>
                  </a:lnTo>
                  <a:lnTo>
                    <a:pt x="9" y="59"/>
                  </a:lnTo>
                  <a:lnTo>
                    <a:pt x="6" y="54"/>
                  </a:lnTo>
                  <a:lnTo>
                    <a:pt x="1" y="44"/>
                  </a:lnTo>
                  <a:lnTo>
                    <a:pt x="0" y="33"/>
                  </a:lnTo>
                  <a:lnTo>
                    <a:pt x="1" y="22"/>
                  </a:lnTo>
                  <a:lnTo>
                    <a:pt x="6" y="12"/>
                  </a:lnTo>
                  <a:lnTo>
                    <a:pt x="9" y="8"/>
                  </a:lnTo>
                  <a:lnTo>
                    <a:pt x="13" y="4"/>
                  </a:lnTo>
                  <a:lnTo>
                    <a:pt x="17" y="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072" name="Freeform 232"/>
            <p:cNvSpPr>
              <a:spLocks noChangeAspect="1"/>
            </p:cNvSpPr>
            <p:nvPr/>
          </p:nvSpPr>
          <p:spPr bwMode="auto">
            <a:xfrm>
              <a:off x="2580" y="4059"/>
              <a:ext cx="43" cy="78"/>
            </a:xfrm>
            <a:custGeom>
              <a:avLst/>
              <a:gdLst/>
              <a:ahLst/>
              <a:cxnLst>
                <a:cxn ang="0">
                  <a:pos x="15" y="21"/>
                </a:cxn>
                <a:cxn ang="0">
                  <a:pos x="15" y="43"/>
                </a:cxn>
                <a:cxn ang="0">
                  <a:pos x="15" y="46"/>
                </a:cxn>
                <a:cxn ang="0">
                  <a:pos x="16" y="48"/>
                </a:cxn>
                <a:cxn ang="0">
                  <a:pos x="17" y="49"/>
                </a:cxn>
                <a:cxn ang="0">
                  <a:pos x="20" y="49"/>
                </a:cxn>
                <a:cxn ang="0">
                  <a:pos x="20" y="51"/>
                </a:cxn>
                <a:cxn ang="0">
                  <a:pos x="0" y="51"/>
                </a:cxn>
                <a:cxn ang="0">
                  <a:pos x="0" y="49"/>
                </a:cxn>
                <a:cxn ang="0">
                  <a:pos x="2" y="49"/>
                </a:cxn>
                <a:cxn ang="0">
                  <a:pos x="3" y="49"/>
                </a:cxn>
                <a:cxn ang="0">
                  <a:pos x="4" y="48"/>
                </a:cxn>
                <a:cxn ang="0">
                  <a:pos x="5" y="47"/>
                </a:cxn>
                <a:cxn ang="0">
                  <a:pos x="5" y="46"/>
                </a:cxn>
                <a:cxn ang="0">
                  <a:pos x="5" y="43"/>
                </a:cxn>
                <a:cxn ang="0">
                  <a:pos x="5" y="21"/>
                </a:cxn>
                <a:cxn ang="0">
                  <a:pos x="0" y="21"/>
                </a:cxn>
                <a:cxn ang="0">
                  <a:pos x="0" y="17"/>
                </a:cxn>
                <a:cxn ang="0">
                  <a:pos x="5" y="17"/>
                </a:cxn>
                <a:cxn ang="0">
                  <a:pos x="5" y="14"/>
                </a:cxn>
                <a:cxn ang="0">
                  <a:pos x="5" y="12"/>
                </a:cxn>
                <a:cxn ang="0">
                  <a:pos x="5" y="9"/>
                </a:cxn>
                <a:cxn ang="0">
                  <a:pos x="7" y="6"/>
                </a:cxn>
                <a:cxn ang="0">
                  <a:pos x="9" y="3"/>
                </a:cxn>
                <a:cxn ang="0">
                  <a:pos x="12" y="1"/>
                </a:cxn>
                <a:cxn ang="0">
                  <a:pos x="15" y="0"/>
                </a:cxn>
                <a:cxn ang="0">
                  <a:pos x="19" y="0"/>
                </a:cxn>
                <a:cxn ang="0">
                  <a:pos x="22" y="0"/>
                </a:cxn>
                <a:cxn ang="0">
                  <a:pos x="24" y="0"/>
                </a:cxn>
                <a:cxn ang="0">
                  <a:pos x="26" y="1"/>
                </a:cxn>
                <a:cxn ang="0">
                  <a:pos x="28" y="3"/>
                </a:cxn>
                <a:cxn ang="0">
                  <a:pos x="28" y="5"/>
                </a:cxn>
                <a:cxn ang="0">
                  <a:pos x="28" y="7"/>
                </a:cxn>
                <a:cxn ang="0">
                  <a:pos x="27" y="9"/>
                </a:cxn>
                <a:cxn ang="0">
                  <a:pos x="25" y="10"/>
                </a:cxn>
                <a:cxn ang="0">
                  <a:pos x="23" y="10"/>
                </a:cxn>
                <a:cxn ang="0">
                  <a:pos x="22" y="10"/>
                </a:cxn>
                <a:cxn ang="0">
                  <a:pos x="20" y="9"/>
                </a:cxn>
                <a:cxn ang="0">
                  <a:pos x="19" y="8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5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3"/>
                </a:cxn>
                <a:cxn ang="0">
                  <a:pos x="19" y="3"/>
                </a:cxn>
                <a:cxn ang="0">
                  <a:pos x="18" y="2"/>
                </a:cxn>
                <a:cxn ang="0">
                  <a:pos x="17" y="2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5" y="4"/>
                </a:cxn>
                <a:cxn ang="0">
                  <a:pos x="15" y="6"/>
                </a:cxn>
                <a:cxn ang="0">
                  <a:pos x="15" y="12"/>
                </a:cxn>
                <a:cxn ang="0">
                  <a:pos x="15" y="17"/>
                </a:cxn>
                <a:cxn ang="0">
                  <a:pos x="20" y="17"/>
                </a:cxn>
                <a:cxn ang="0">
                  <a:pos x="20" y="21"/>
                </a:cxn>
                <a:cxn ang="0">
                  <a:pos x="15" y="21"/>
                </a:cxn>
              </a:cxnLst>
              <a:rect l="0" t="0" r="r" b="b"/>
              <a:pathLst>
                <a:path w="28" h="51">
                  <a:moveTo>
                    <a:pt x="15" y="21"/>
                  </a:moveTo>
                  <a:lnTo>
                    <a:pt x="15" y="43"/>
                  </a:lnTo>
                  <a:lnTo>
                    <a:pt x="15" y="46"/>
                  </a:lnTo>
                  <a:lnTo>
                    <a:pt x="16" y="48"/>
                  </a:lnTo>
                  <a:lnTo>
                    <a:pt x="17" y="49"/>
                  </a:lnTo>
                  <a:lnTo>
                    <a:pt x="20" y="49"/>
                  </a:lnTo>
                  <a:lnTo>
                    <a:pt x="20" y="51"/>
                  </a:lnTo>
                  <a:lnTo>
                    <a:pt x="0" y="51"/>
                  </a:lnTo>
                  <a:lnTo>
                    <a:pt x="0" y="49"/>
                  </a:lnTo>
                  <a:lnTo>
                    <a:pt x="2" y="49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3"/>
                  </a:lnTo>
                  <a:lnTo>
                    <a:pt x="5" y="21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5" y="17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5" y="9"/>
                  </a:lnTo>
                  <a:lnTo>
                    <a:pt x="7" y="6"/>
                  </a:lnTo>
                  <a:lnTo>
                    <a:pt x="9" y="3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1"/>
                  </a:lnTo>
                  <a:lnTo>
                    <a:pt x="28" y="3"/>
                  </a:lnTo>
                  <a:lnTo>
                    <a:pt x="28" y="5"/>
                  </a:lnTo>
                  <a:lnTo>
                    <a:pt x="28" y="7"/>
                  </a:lnTo>
                  <a:lnTo>
                    <a:pt x="27" y="9"/>
                  </a:lnTo>
                  <a:lnTo>
                    <a:pt x="25" y="10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0" y="9"/>
                  </a:lnTo>
                  <a:lnTo>
                    <a:pt x="19" y="8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5" y="6"/>
                  </a:lnTo>
                  <a:lnTo>
                    <a:pt x="15" y="12"/>
                  </a:lnTo>
                  <a:lnTo>
                    <a:pt x="15" y="17"/>
                  </a:lnTo>
                  <a:lnTo>
                    <a:pt x="20" y="17"/>
                  </a:lnTo>
                  <a:lnTo>
                    <a:pt x="20" y="21"/>
                  </a:lnTo>
                  <a:lnTo>
                    <a:pt x="15" y="2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073" name="Freeform 233"/>
            <p:cNvSpPr>
              <a:spLocks noChangeAspect="1"/>
            </p:cNvSpPr>
            <p:nvPr/>
          </p:nvSpPr>
          <p:spPr bwMode="auto">
            <a:xfrm>
              <a:off x="2620" y="4083"/>
              <a:ext cx="87" cy="54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9" y="1"/>
                </a:cxn>
                <a:cxn ang="0">
                  <a:pos x="24" y="0"/>
                </a:cxn>
                <a:cxn ang="0">
                  <a:pos x="30" y="2"/>
                </a:cxn>
                <a:cxn ang="0">
                  <a:pos x="33" y="6"/>
                </a:cxn>
                <a:cxn ang="0">
                  <a:pos x="38" y="2"/>
                </a:cxn>
                <a:cxn ang="0">
                  <a:pos x="44" y="0"/>
                </a:cxn>
                <a:cxn ang="0">
                  <a:pos x="50" y="2"/>
                </a:cxn>
                <a:cxn ang="0">
                  <a:pos x="53" y="6"/>
                </a:cxn>
                <a:cxn ang="0">
                  <a:pos x="53" y="14"/>
                </a:cxn>
                <a:cxn ang="0">
                  <a:pos x="53" y="30"/>
                </a:cxn>
                <a:cxn ang="0">
                  <a:pos x="55" y="33"/>
                </a:cxn>
                <a:cxn ang="0">
                  <a:pos x="57" y="35"/>
                </a:cxn>
                <a:cxn ang="0">
                  <a:pos x="40" y="33"/>
                </a:cxn>
                <a:cxn ang="0">
                  <a:pos x="42" y="32"/>
                </a:cxn>
                <a:cxn ang="0">
                  <a:pos x="43" y="27"/>
                </a:cxn>
                <a:cxn ang="0">
                  <a:pos x="43" y="9"/>
                </a:cxn>
                <a:cxn ang="0">
                  <a:pos x="42" y="6"/>
                </a:cxn>
                <a:cxn ang="0">
                  <a:pos x="41" y="5"/>
                </a:cxn>
                <a:cxn ang="0">
                  <a:pos x="38" y="5"/>
                </a:cxn>
                <a:cxn ang="0">
                  <a:pos x="35" y="7"/>
                </a:cxn>
                <a:cxn ang="0">
                  <a:pos x="34" y="27"/>
                </a:cxn>
                <a:cxn ang="0">
                  <a:pos x="34" y="32"/>
                </a:cxn>
                <a:cxn ang="0">
                  <a:pos x="37" y="33"/>
                </a:cxn>
                <a:cxn ang="0">
                  <a:pos x="20" y="35"/>
                </a:cxn>
                <a:cxn ang="0">
                  <a:pos x="21" y="33"/>
                </a:cxn>
                <a:cxn ang="0">
                  <a:pos x="23" y="32"/>
                </a:cxn>
                <a:cxn ang="0">
                  <a:pos x="23" y="30"/>
                </a:cxn>
                <a:cxn ang="0">
                  <a:pos x="23" y="13"/>
                </a:cxn>
                <a:cxn ang="0">
                  <a:pos x="23" y="7"/>
                </a:cxn>
                <a:cxn ang="0">
                  <a:pos x="22" y="6"/>
                </a:cxn>
                <a:cxn ang="0">
                  <a:pos x="20" y="5"/>
                </a:cxn>
                <a:cxn ang="0">
                  <a:pos x="17" y="6"/>
                </a:cxn>
                <a:cxn ang="0">
                  <a:pos x="14" y="9"/>
                </a:cxn>
                <a:cxn ang="0">
                  <a:pos x="14" y="30"/>
                </a:cxn>
                <a:cxn ang="0">
                  <a:pos x="15" y="33"/>
                </a:cxn>
                <a:cxn ang="0">
                  <a:pos x="17" y="35"/>
                </a:cxn>
                <a:cxn ang="0">
                  <a:pos x="0" y="33"/>
                </a:cxn>
                <a:cxn ang="0">
                  <a:pos x="3" y="32"/>
                </a:cxn>
                <a:cxn ang="0">
                  <a:pos x="3" y="27"/>
                </a:cxn>
                <a:cxn ang="0">
                  <a:pos x="3" y="6"/>
                </a:cxn>
                <a:cxn ang="0">
                  <a:pos x="2" y="3"/>
                </a:cxn>
                <a:cxn ang="0">
                  <a:pos x="0" y="1"/>
                </a:cxn>
              </a:cxnLst>
              <a:rect l="0" t="0" r="r" b="b"/>
              <a:pathLst>
                <a:path w="57" h="35">
                  <a:moveTo>
                    <a:pt x="14" y="1"/>
                  </a:moveTo>
                  <a:lnTo>
                    <a:pt x="14" y="6"/>
                  </a:lnTo>
                  <a:lnTo>
                    <a:pt x="16" y="3"/>
                  </a:lnTo>
                  <a:lnTo>
                    <a:pt x="19" y="1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7" y="1"/>
                  </a:lnTo>
                  <a:lnTo>
                    <a:pt x="30" y="2"/>
                  </a:lnTo>
                  <a:lnTo>
                    <a:pt x="32" y="4"/>
                  </a:lnTo>
                  <a:lnTo>
                    <a:pt x="33" y="6"/>
                  </a:lnTo>
                  <a:lnTo>
                    <a:pt x="36" y="4"/>
                  </a:lnTo>
                  <a:lnTo>
                    <a:pt x="38" y="2"/>
                  </a:lnTo>
                  <a:lnTo>
                    <a:pt x="41" y="1"/>
                  </a:lnTo>
                  <a:lnTo>
                    <a:pt x="44" y="0"/>
                  </a:lnTo>
                  <a:lnTo>
                    <a:pt x="47" y="1"/>
                  </a:lnTo>
                  <a:lnTo>
                    <a:pt x="50" y="2"/>
                  </a:lnTo>
                  <a:lnTo>
                    <a:pt x="51" y="4"/>
                  </a:lnTo>
                  <a:lnTo>
                    <a:pt x="53" y="6"/>
                  </a:lnTo>
                  <a:lnTo>
                    <a:pt x="53" y="9"/>
                  </a:lnTo>
                  <a:lnTo>
                    <a:pt x="53" y="14"/>
                  </a:lnTo>
                  <a:lnTo>
                    <a:pt x="53" y="27"/>
                  </a:lnTo>
                  <a:lnTo>
                    <a:pt x="53" y="30"/>
                  </a:lnTo>
                  <a:lnTo>
                    <a:pt x="54" y="32"/>
                  </a:lnTo>
                  <a:lnTo>
                    <a:pt x="55" y="33"/>
                  </a:lnTo>
                  <a:lnTo>
                    <a:pt x="57" y="33"/>
                  </a:lnTo>
                  <a:lnTo>
                    <a:pt x="57" y="35"/>
                  </a:lnTo>
                  <a:lnTo>
                    <a:pt x="40" y="35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2" y="32"/>
                  </a:lnTo>
                  <a:lnTo>
                    <a:pt x="43" y="30"/>
                  </a:lnTo>
                  <a:lnTo>
                    <a:pt x="43" y="27"/>
                  </a:lnTo>
                  <a:lnTo>
                    <a:pt x="43" y="13"/>
                  </a:lnTo>
                  <a:lnTo>
                    <a:pt x="43" y="9"/>
                  </a:lnTo>
                  <a:lnTo>
                    <a:pt x="43" y="7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1" y="5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7" y="6"/>
                  </a:lnTo>
                  <a:lnTo>
                    <a:pt x="35" y="7"/>
                  </a:lnTo>
                  <a:lnTo>
                    <a:pt x="34" y="9"/>
                  </a:lnTo>
                  <a:lnTo>
                    <a:pt x="34" y="27"/>
                  </a:lnTo>
                  <a:lnTo>
                    <a:pt x="34" y="30"/>
                  </a:lnTo>
                  <a:lnTo>
                    <a:pt x="34" y="32"/>
                  </a:lnTo>
                  <a:lnTo>
                    <a:pt x="35" y="33"/>
                  </a:lnTo>
                  <a:lnTo>
                    <a:pt x="37" y="33"/>
                  </a:lnTo>
                  <a:lnTo>
                    <a:pt x="37" y="35"/>
                  </a:lnTo>
                  <a:lnTo>
                    <a:pt x="20" y="35"/>
                  </a:lnTo>
                  <a:lnTo>
                    <a:pt x="20" y="33"/>
                  </a:lnTo>
                  <a:lnTo>
                    <a:pt x="21" y="33"/>
                  </a:lnTo>
                  <a:lnTo>
                    <a:pt x="22" y="33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30"/>
                  </a:lnTo>
                  <a:lnTo>
                    <a:pt x="23" y="27"/>
                  </a:lnTo>
                  <a:lnTo>
                    <a:pt x="23" y="13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1" y="5"/>
                  </a:lnTo>
                  <a:lnTo>
                    <a:pt x="20" y="5"/>
                  </a:lnTo>
                  <a:lnTo>
                    <a:pt x="19" y="5"/>
                  </a:lnTo>
                  <a:lnTo>
                    <a:pt x="17" y="6"/>
                  </a:lnTo>
                  <a:lnTo>
                    <a:pt x="16" y="7"/>
                  </a:lnTo>
                  <a:lnTo>
                    <a:pt x="14" y="9"/>
                  </a:lnTo>
                  <a:lnTo>
                    <a:pt x="14" y="27"/>
                  </a:lnTo>
                  <a:lnTo>
                    <a:pt x="14" y="30"/>
                  </a:lnTo>
                  <a:lnTo>
                    <a:pt x="14" y="32"/>
                  </a:lnTo>
                  <a:lnTo>
                    <a:pt x="15" y="33"/>
                  </a:lnTo>
                  <a:lnTo>
                    <a:pt x="17" y="33"/>
                  </a:lnTo>
                  <a:lnTo>
                    <a:pt x="17" y="35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3" y="27"/>
                  </a:lnTo>
                  <a:lnTo>
                    <a:pt x="3" y="9"/>
                  </a:lnTo>
                  <a:lnTo>
                    <a:pt x="3" y="6"/>
                  </a:lnTo>
                  <a:lnTo>
                    <a:pt x="3" y="4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074" name="Freeform 234"/>
            <p:cNvSpPr>
              <a:spLocks noChangeAspect="1"/>
            </p:cNvSpPr>
            <p:nvPr/>
          </p:nvSpPr>
          <p:spPr bwMode="auto">
            <a:xfrm>
              <a:off x="2712" y="4059"/>
              <a:ext cx="34" cy="103"/>
            </a:xfrm>
            <a:custGeom>
              <a:avLst/>
              <a:gdLst/>
              <a:ahLst/>
              <a:cxnLst>
                <a:cxn ang="0">
                  <a:pos x="0" y="67"/>
                </a:cxn>
                <a:cxn ang="0">
                  <a:pos x="0" y="65"/>
                </a:cxn>
                <a:cxn ang="0">
                  <a:pos x="4" y="63"/>
                </a:cxn>
                <a:cxn ang="0">
                  <a:pos x="6" y="60"/>
                </a:cxn>
                <a:cxn ang="0">
                  <a:pos x="9" y="56"/>
                </a:cxn>
                <a:cxn ang="0">
                  <a:pos x="10" y="52"/>
                </a:cxn>
                <a:cxn ang="0">
                  <a:pos x="12" y="44"/>
                </a:cxn>
                <a:cxn ang="0">
                  <a:pos x="12" y="33"/>
                </a:cxn>
                <a:cxn ang="0">
                  <a:pos x="12" y="23"/>
                </a:cxn>
                <a:cxn ang="0">
                  <a:pos x="11" y="16"/>
                </a:cxn>
                <a:cxn ang="0">
                  <a:pos x="9" y="10"/>
                </a:cxn>
                <a:cxn ang="0">
                  <a:pos x="6" y="6"/>
                </a:cxn>
                <a:cxn ang="0">
                  <a:pos x="4" y="3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5" y="1"/>
                </a:cxn>
                <a:cxn ang="0">
                  <a:pos x="9" y="4"/>
                </a:cxn>
                <a:cxn ang="0">
                  <a:pos x="12" y="8"/>
                </a:cxn>
                <a:cxn ang="0">
                  <a:pos x="16" y="12"/>
                </a:cxn>
                <a:cxn ang="0">
                  <a:pos x="20" y="22"/>
                </a:cxn>
                <a:cxn ang="0">
                  <a:pos x="22" y="33"/>
                </a:cxn>
                <a:cxn ang="0">
                  <a:pos x="20" y="45"/>
                </a:cxn>
                <a:cxn ang="0">
                  <a:pos x="16" y="55"/>
                </a:cxn>
                <a:cxn ang="0">
                  <a:pos x="11" y="60"/>
                </a:cxn>
                <a:cxn ang="0">
                  <a:pos x="6" y="64"/>
                </a:cxn>
                <a:cxn ang="0">
                  <a:pos x="0" y="67"/>
                </a:cxn>
              </a:cxnLst>
              <a:rect l="0" t="0" r="r" b="b"/>
              <a:pathLst>
                <a:path w="22" h="67">
                  <a:moveTo>
                    <a:pt x="0" y="67"/>
                  </a:moveTo>
                  <a:lnTo>
                    <a:pt x="0" y="65"/>
                  </a:lnTo>
                  <a:lnTo>
                    <a:pt x="4" y="63"/>
                  </a:lnTo>
                  <a:lnTo>
                    <a:pt x="6" y="60"/>
                  </a:lnTo>
                  <a:lnTo>
                    <a:pt x="9" y="56"/>
                  </a:lnTo>
                  <a:lnTo>
                    <a:pt x="10" y="52"/>
                  </a:lnTo>
                  <a:lnTo>
                    <a:pt x="12" y="44"/>
                  </a:lnTo>
                  <a:lnTo>
                    <a:pt x="12" y="33"/>
                  </a:lnTo>
                  <a:lnTo>
                    <a:pt x="12" y="23"/>
                  </a:lnTo>
                  <a:lnTo>
                    <a:pt x="11" y="16"/>
                  </a:lnTo>
                  <a:lnTo>
                    <a:pt x="9" y="10"/>
                  </a:lnTo>
                  <a:lnTo>
                    <a:pt x="6" y="6"/>
                  </a:lnTo>
                  <a:lnTo>
                    <a:pt x="4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5" y="1"/>
                  </a:lnTo>
                  <a:lnTo>
                    <a:pt x="9" y="4"/>
                  </a:lnTo>
                  <a:lnTo>
                    <a:pt x="12" y="8"/>
                  </a:lnTo>
                  <a:lnTo>
                    <a:pt x="16" y="12"/>
                  </a:lnTo>
                  <a:lnTo>
                    <a:pt x="20" y="22"/>
                  </a:lnTo>
                  <a:lnTo>
                    <a:pt x="22" y="33"/>
                  </a:lnTo>
                  <a:lnTo>
                    <a:pt x="20" y="45"/>
                  </a:lnTo>
                  <a:lnTo>
                    <a:pt x="16" y="55"/>
                  </a:lnTo>
                  <a:lnTo>
                    <a:pt x="11" y="60"/>
                  </a:lnTo>
                  <a:lnTo>
                    <a:pt x="6" y="64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075" name="Line 235"/>
            <p:cNvSpPr>
              <a:spLocks noChangeShapeType="1"/>
            </p:cNvSpPr>
            <p:nvPr/>
          </p:nvSpPr>
          <p:spPr bwMode="auto">
            <a:xfrm>
              <a:off x="2520" y="4128"/>
              <a:ext cx="0" cy="4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36076" name="Line 236"/>
            <p:cNvSpPr>
              <a:spLocks noChangeShapeType="1"/>
            </p:cNvSpPr>
            <p:nvPr/>
          </p:nvSpPr>
          <p:spPr bwMode="auto">
            <a:xfrm rot="16200000">
              <a:off x="2520" y="4152"/>
              <a:ext cx="0" cy="4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/>
            </a:p>
          </p:txBody>
        </p:sp>
      </p:grpSp>
      <p:grpSp>
        <p:nvGrpSpPr>
          <p:cNvPr id="5" name="Group 237"/>
          <p:cNvGrpSpPr>
            <a:grpSpLocks/>
          </p:cNvGrpSpPr>
          <p:nvPr/>
        </p:nvGrpSpPr>
        <p:grpSpPr bwMode="auto">
          <a:xfrm>
            <a:off x="6919913" y="6553200"/>
            <a:ext cx="471487" cy="185738"/>
            <a:chOff x="2449" y="4059"/>
            <a:chExt cx="297" cy="117"/>
          </a:xfrm>
        </p:grpSpPr>
        <p:sp>
          <p:nvSpPr>
            <p:cNvPr id="36078" name="Freeform 238"/>
            <p:cNvSpPr>
              <a:spLocks noChangeAspect="1" noEditPoints="1"/>
            </p:cNvSpPr>
            <p:nvPr/>
          </p:nvSpPr>
          <p:spPr bwMode="auto">
            <a:xfrm>
              <a:off x="2449" y="4059"/>
              <a:ext cx="55" cy="79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13" y="21"/>
                </a:cxn>
                <a:cxn ang="0">
                  <a:pos x="16" y="18"/>
                </a:cxn>
                <a:cxn ang="0">
                  <a:pos x="20" y="17"/>
                </a:cxn>
                <a:cxn ang="0">
                  <a:pos x="23" y="16"/>
                </a:cxn>
                <a:cxn ang="0">
                  <a:pos x="26" y="17"/>
                </a:cxn>
                <a:cxn ang="0">
                  <a:pos x="30" y="18"/>
                </a:cxn>
                <a:cxn ang="0">
                  <a:pos x="32" y="21"/>
                </a:cxn>
                <a:cxn ang="0">
                  <a:pos x="35" y="24"/>
                </a:cxn>
                <a:cxn ang="0">
                  <a:pos x="36" y="28"/>
                </a:cxn>
                <a:cxn ang="0">
                  <a:pos x="36" y="33"/>
                </a:cxn>
                <a:cxn ang="0">
                  <a:pos x="36" y="38"/>
                </a:cxn>
                <a:cxn ang="0">
                  <a:pos x="34" y="43"/>
                </a:cxn>
                <a:cxn ang="0">
                  <a:pos x="31" y="47"/>
                </a:cxn>
                <a:cxn ang="0">
                  <a:pos x="28" y="49"/>
                </a:cxn>
                <a:cxn ang="0">
                  <a:pos x="24" y="51"/>
                </a:cxn>
                <a:cxn ang="0">
                  <a:pos x="19" y="52"/>
                </a:cxn>
                <a:cxn ang="0">
                  <a:pos x="17" y="52"/>
                </a:cxn>
                <a:cxn ang="0">
                  <a:pos x="14" y="51"/>
                </a:cxn>
                <a:cxn ang="0">
                  <a:pos x="12" y="50"/>
                </a:cxn>
                <a:cxn ang="0">
                  <a:pos x="10" y="49"/>
                </a:cxn>
                <a:cxn ang="0">
                  <a:pos x="4" y="52"/>
                </a:cxn>
                <a:cxn ang="0">
                  <a:pos x="3" y="52"/>
                </a:cxn>
                <a:cxn ang="0">
                  <a:pos x="3" y="8"/>
                </a:cxn>
                <a:cxn ang="0">
                  <a:pos x="3" y="6"/>
                </a:cxn>
                <a:cxn ang="0">
                  <a:pos x="3" y="4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13" y="0"/>
                </a:cxn>
                <a:cxn ang="0">
                  <a:pos x="13" y="24"/>
                </a:cxn>
                <a:cxn ang="0">
                  <a:pos x="13" y="39"/>
                </a:cxn>
                <a:cxn ang="0">
                  <a:pos x="13" y="43"/>
                </a:cxn>
                <a:cxn ang="0">
                  <a:pos x="14" y="45"/>
                </a:cxn>
                <a:cxn ang="0">
                  <a:pos x="14" y="47"/>
                </a:cxn>
                <a:cxn ang="0">
                  <a:pos x="15" y="48"/>
                </a:cxn>
                <a:cxn ang="0">
                  <a:pos x="17" y="49"/>
                </a:cxn>
                <a:cxn ang="0">
                  <a:pos x="19" y="49"/>
                </a:cxn>
                <a:cxn ang="0">
                  <a:pos x="21" y="49"/>
                </a:cxn>
                <a:cxn ang="0">
                  <a:pos x="23" y="48"/>
                </a:cxn>
                <a:cxn ang="0">
                  <a:pos x="24" y="47"/>
                </a:cxn>
                <a:cxn ang="0">
                  <a:pos x="25" y="44"/>
                </a:cxn>
                <a:cxn ang="0">
                  <a:pos x="26" y="42"/>
                </a:cxn>
                <a:cxn ang="0">
                  <a:pos x="26" y="38"/>
                </a:cxn>
                <a:cxn ang="0">
                  <a:pos x="26" y="33"/>
                </a:cxn>
                <a:cxn ang="0">
                  <a:pos x="26" y="28"/>
                </a:cxn>
                <a:cxn ang="0">
                  <a:pos x="25" y="25"/>
                </a:cxn>
                <a:cxn ang="0">
                  <a:pos x="24" y="22"/>
                </a:cxn>
                <a:cxn ang="0">
                  <a:pos x="22" y="21"/>
                </a:cxn>
                <a:cxn ang="0">
                  <a:pos x="20" y="20"/>
                </a:cxn>
                <a:cxn ang="0">
                  <a:pos x="16" y="21"/>
                </a:cxn>
                <a:cxn ang="0">
                  <a:pos x="13" y="24"/>
                </a:cxn>
              </a:cxnLst>
              <a:rect l="0" t="0" r="r" b="b"/>
              <a:pathLst>
                <a:path w="36" h="52">
                  <a:moveTo>
                    <a:pt x="13" y="0"/>
                  </a:moveTo>
                  <a:lnTo>
                    <a:pt x="13" y="21"/>
                  </a:lnTo>
                  <a:lnTo>
                    <a:pt x="16" y="18"/>
                  </a:lnTo>
                  <a:lnTo>
                    <a:pt x="20" y="17"/>
                  </a:lnTo>
                  <a:lnTo>
                    <a:pt x="23" y="16"/>
                  </a:lnTo>
                  <a:lnTo>
                    <a:pt x="26" y="17"/>
                  </a:lnTo>
                  <a:lnTo>
                    <a:pt x="30" y="18"/>
                  </a:lnTo>
                  <a:lnTo>
                    <a:pt x="32" y="21"/>
                  </a:lnTo>
                  <a:lnTo>
                    <a:pt x="35" y="24"/>
                  </a:lnTo>
                  <a:lnTo>
                    <a:pt x="36" y="28"/>
                  </a:lnTo>
                  <a:lnTo>
                    <a:pt x="36" y="33"/>
                  </a:lnTo>
                  <a:lnTo>
                    <a:pt x="36" y="38"/>
                  </a:lnTo>
                  <a:lnTo>
                    <a:pt x="34" y="43"/>
                  </a:lnTo>
                  <a:lnTo>
                    <a:pt x="31" y="47"/>
                  </a:lnTo>
                  <a:lnTo>
                    <a:pt x="28" y="49"/>
                  </a:lnTo>
                  <a:lnTo>
                    <a:pt x="24" y="51"/>
                  </a:lnTo>
                  <a:lnTo>
                    <a:pt x="19" y="52"/>
                  </a:lnTo>
                  <a:lnTo>
                    <a:pt x="17" y="52"/>
                  </a:lnTo>
                  <a:lnTo>
                    <a:pt x="14" y="51"/>
                  </a:lnTo>
                  <a:lnTo>
                    <a:pt x="12" y="50"/>
                  </a:lnTo>
                  <a:lnTo>
                    <a:pt x="10" y="49"/>
                  </a:lnTo>
                  <a:lnTo>
                    <a:pt x="4" y="52"/>
                  </a:lnTo>
                  <a:lnTo>
                    <a:pt x="3" y="52"/>
                  </a:lnTo>
                  <a:lnTo>
                    <a:pt x="3" y="8"/>
                  </a:lnTo>
                  <a:lnTo>
                    <a:pt x="3" y="6"/>
                  </a:lnTo>
                  <a:lnTo>
                    <a:pt x="3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3" y="0"/>
                  </a:lnTo>
                  <a:close/>
                  <a:moveTo>
                    <a:pt x="13" y="24"/>
                  </a:moveTo>
                  <a:lnTo>
                    <a:pt x="13" y="39"/>
                  </a:lnTo>
                  <a:lnTo>
                    <a:pt x="13" y="43"/>
                  </a:lnTo>
                  <a:lnTo>
                    <a:pt x="14" y="45"/>
                  </a:lnTo>
                  <a:lnTo>
                    <a:pt x="14" y="47"/>
                  </a:lnTo>
                  <a:lnTo>
                    <a:pt x="15" y="48"/>
                  </a:lnTo>
                  <a:lnTo>
                    <a:pt x="17" y="49"/>
                  </a:lnTo>
                  <a:lnTo>
                    <a:pt x="19" y="49"/>
                  </a:lnTo>
                  <a:lnTo>
                    <a:pt x="21" y="49"/>
                  </a:lnTo>
                  <a:lnTo>
                    <a:pt x="23" y="48"/>
                  </a:lnTo>
                  <a:lnTo>
                    <a:pt x="24" y="47"/>
                  </a:lnTo>
                  <a:lnTo>
                    <a:pt x="25" y="44"/>
                  </a:lnTo>
                  <a:lnTo>
                    <a:pt x="26" y="42"/>
                  </a:lnTo>
                  <a:lnTo>
                    <a:pt x="26" y="38"/>
                  </a:lnTo>
                  <a:lnTo>
                    <a:pt x="26" y="33"/>
                  </a:lnTo>
                  <a:lnTo>
                    <a:pt x="26" y="28"/>
                  </a:lnTo>
                  <a:lnTo>
                    <a:pt x="25" y="25"/>
                  </a:lnTo>
                  <a:lnTo>
                    <a:pt x="24" y="22"/>
                  </a:lnTo>
                  <a:lnTo>
                    <a:pt x="22" y="21"/>
                  </a:lnTo>
                  <a:lnTo>
                    <a:pt x="20" y="20"/>
                  </a:lnTo>
                  <a:lnTo>
                    <a:pt x="16" y="21"/>
                  </a:lnTo>
                  <a:lnTo>
                    <a:pt x="13" y="2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079" name="Freeform 239"/>
            <p:cNvSpPr>
              <a:spLocks noChangeAspect="1"/>
            </p:cNvSpPr>
            <p:nvPr/>
          </p:nvSpPr>
          <p:spPr bwMode="auto">
            <a:xfrm>
              <a:off x="2541" y="4059"/>
              <a:ext cx="33" cy="103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1"/>
                </a:cxn>
                <a:cxn ang="0">
                  <a:pos x="18" y="4"/>
                </a:cxn>
                <a:cxn ang="0">
                  <a:pos x="15" y="6"/>
                </a:cxn>
                <a:cxn ang="0">
                  <a:pos x="13" y="10"/>
                </a:cxn>
                <a:cxn ang="0">
                  <a:pos x="11" y="15"/>
                </a:cxn>
                <a:cxn ang="0">
                  <a:pos x="10" y="23"/>
                </a:cxn>
                <a:cxn ang="0">
                  <a:pos x="9" y="33"/>
                </a:cxn>
                <a:cxn ang="0">
                  <a:pos x="10" y="43"/>
                </a:cxn>
                <a:cxn ang="0">
                  <a:pos x="11" y="51"/>
                </a:cxn>
                <a:cxn ang="0">
                  <a:pos x="13" y="56"/>
                </a:cxn>
                <a:cxn ang="0">
                  <a:pos x="16" y="61"/>
                </a:cxn>
                <a:cxn ang="0">
                  <a:pos x="18" y="63"/>
                </a:cxn>
                <a:cxn ang="0">
                  <a:pos x="21" y="65"/>
                </a:cxn>
                <a:cxn ang="0">
                  <a:pos x="21" y="67"/>
                </a:cxn>
                <a:cxn ang="0">
                  <a:pos x="17" y="65"/>
                </a:cxn>
                <a:cxn ang="0">
                  <a:pos x="13" y="62"/>
                </a:cxn>
                <a:cxn ang="0">
                  <a:pos x="9" y="59"/>
                </a:cxn>
                <a:cxn ang="0">
                  <a:pos x="6" y="54"/>
                </a:cxn>
                <a:cxn ang="0">
                  <a:pos x="1" y="44"/>
                </a:cxn>
                <a:cxn ang="0">
                  <a:pos x="0" y="33"/>
                </a:cxn>
                <a:cxn ang="0">
                  <a:pos x="1" y="22"/>
                </a:cxn>
                <a:cxn ang="0">
                  <a:pos x="6" y="12"/>
                </a:cxn>
                <a:cxn ang="0">
                  <a:pos x="9" y="8"/>
                </a:cxn>
                <a:cxn ang="0">
                  <a:pos x="13" y="4"/>
                </a:cxn>
                <a:cxn ang="0">
                  <a:pos x="17" y="1"/>
                </a:cxn>
                <a:cxn ang="0">
                  <a:pos x="21" y="0"/>
                </a:cxn>
              </a:cxnLst>
              <a:rect l="0" t="0" r="r" b="b"/>
              <a:pathLst>
                <a:path w="21" h="67">
                  <a:moveTo>
                    <a:pt x="21" y="0"/>
                  </a:moveTo>
                  <a:lnTo>
                    <a:pt x="21" y="1"/>
                  </a:lnTo>
                  <a:lnTo>
                    <a:pt x="18" y="4"/>
                  </a:lnTo>
                  <a:lnTo>
                    <a:pt x="15" y="6"/>
                  </a:lnTo>
                  <a:lnTo>
                    <a:pt x="13" y="10"/>
                  </a:lnTo>
                  <a:lnTo>
                    <a:pt x="11" y="15"/>
                  </a:lnTo>
                  <a:lnTo>
                    <a:pt x="10" y="23"/>
                  </a:lnTo>
                  <a:lnTo>
                    <a:pt x="9" y="33"/>
                  </a:lnTo>
                  <a:lnTo>
                    <a:pt x="10" y="43"/>
                  </a:lnTo>
                  <a:lnTo>
                    <a:pt x="11" y="51"/>
                  </a:lnTo>
                  <a:lnTo>
                    <a:pt x="13" y="56"/>
                  </a:lnTo>
                  <a:lnTo>
                    <a:pt x="16" y="61"/>
                  </a:lnTo>
                  <a:lnTo>
                    <a:pt x="18" y="63"/>
                  </a:lnTo>
                  <a:lnTo>
                    <a:pt x="21" y="65"/>
                  </a:lnTo>
                  <a:lnTo>
                    <a:pt x="21" y="67"/>
                  </a:lnTo>
                  <a:lnTo>
                    <a:pt x="17" y="65"/>
                  </a:lnTo>
                  <a:lnTo>
                    <a:pt x="13" y="62"/>
                  </a:lnTo>
                  <a:lnTo>
                    <a:pt x="9" y="59"/>
                  </a:lnTo>
                  <a:lnTo>
                    <a:pt x="6" y="54"/>
                  </a:lnTo>
                  <a:lnTo>
                    <a:pt x="1" y="44"/>
                  </a:lnTo>
                  <a:lnTo>
                    <a:pt x="0" y="33"/>
                  </a:lnTo>
                  <a:lnTo>
                    <a:pt x="1" y="22"/>
                  </a:lnTo>
                  <a:lnTo>
                    <a:pt x="6" y="12"/>
                  </a:lnTo>
                  <a:lnTo>
                    <a:pt x="9" y="8"/>
                  </a:lnTo>
                  <a:lnTo>
                    <a:pt x="13" y="4"/>
                  </a:lnTo>
                  <a:lnTo>
                    <a:pt x="17" y="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080" name="Freeform 240"/>
            <p:cNvSpPr>
              <a:spLocks noChangeAspect="1"/>
            </p:cNvSpPr>
            <p:nvPr/>
          </p:nvSpPr>
          <p:spPr bwMode="auto">
            <a:xfrm>
              <a:off x="2580" y="4059"/>
              <a:ext cx="43" cy="78"/>
            </a:xfrm>
            <a:custGeom>
              <a:avLst/>
              <a:gdLst/>
              <a:ahLst/>
              <a:cxnLst>
                <a:cxn ang="0">
                  <a:pos x="15" y="21"/>
                </a:cxn>
                <a:cxn ang="0">
                  <a:pos x="15" y="43"/>
                </a:cxn>
                <a:cxn ang="0">
                  <a:pos x="15" y="46"/>
                </a:cxn>
                <a:cxn ang="0">
                  <a:pos x="16" y="48"/>
                </a:cxn>
                <a:cxn ang="0">
                  <a:pos x="17" y="49"/>
                </a:cxn>
                <a:cxn ang="0">
                  <a:pos x="20" y="49"/>
                </a:cxn>
                <a:cxn ang="0">
                  <a:pos x="20" y="51"/>
                </a:cxn>
                <a:cxn ang="0">
                  <a:pos x="0" y="51"/>
                </a:cxn>
                <a:cxn ang="0">
                  <a:pos x="0" y="49"/>
                </a:cxn>
                <a:cxn ang="0">
                  <a:pos x="2" y="49"/>
                </a:cxn>
                <a:cxn ang="0">
                  <a:pos x="3" y="49"/>
                </a:cxn>
                <a:cxn ang="0">
                  <a:pos x="4" y="48"/>
                </a:cxn>
                <a:cxn ang="0">
                  <a:pos x="5" y="47"/>
                </a:cxn>
                <a:cxn ang="0">
                  <a:pos x="5" y="46"/>
                </a:cxn>
                <a:cxn ang="0">
                  <a:pos x="5" y="43"/>
                </a:cxn>
                <a:cxn ang="0">
                  <a:pos x="5" y="21"/>
                </a:cxn>
                <a:cxn ang="0">
                  <a:pos x="0" y="21"/>
                </a:cxn>
                <a:cxn ang="0">
                  <a:pos x="0" y="17"/>
                </a:cxn>
                <a:cxn ang="0">
                  <a:pos x="5" y="17"/>
                </a:cxn>
                <a:cxn ang="0">
                  <a:pos x="5" y="14"/>
                </a:cxn>
                <a:cxn ang="0">
                  <a:pos x="5" y="12"/>
                </a:cxn>
                <a:cxn ang="0">
                  <a:pos x="5" y="9"/>
                </a:cxn>
                <a:cxn ang="0">
                  <a:pos x="7" y="6"/>
                </a:cxn>
                <a:cxn ang="0">
                  <a:pos x="9" y="3"/>
                </a:cxn>
                <a:cxn ang="0">
                  <a:pos x="12" y="1"/>
                </a:cxn>
                <a:cxn ang="0">
                  <a:pos x="15" y="0"/>
                </a:cxn>
                <a:cxn ang="0">
                  <a:pos x="19" y="0"/>
                </a:cxn>
                <a:cxn ang="0">
                  <a:pos x="22" y="0"/>
                </a:cxn>
                <a:cxn ang="0">
                  <a:pos x="24" y="0"/>
                </a:cxn>
                <a:cxn ang="0">
                  <a:pos x="26" y="1"/>
                </a:cxn>
                <a:cxn ang="0">
                  <a:pos x="28" y="3"/>
                </a:cxn>
                <a:cxn ang="0">
                  <a:pos x="28" y="5"/>
                </a:cxn>
                <a:cxn ang="0">
                  <a:pos x="28" y="7"/>
                </a:cxn>
                <a:cxn ang="0">
                  <a:pos x="27" y="9"/>
                </a:cxn>
                <a:cxn ang="0">
                  <a:pos x="25" y="10"/>
                </a:cxn>
                <a:cxn ang="0">
                  <a:pos x="23" y="10"/>
                </a:cxn>
                <a:cxn ang="0">
                  <a:pos x="22" y="10"/>
                </a:cxn>
                <a:cxn ang="0">
                  <a:pos x="20" y="9"/>
                </a:cxn>
                <a:cxn ang="0">
                  <a:pos x="19" y="8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5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3"/>
                </a:cxn>
                <a:cxn ang="0">
                  <a:pos x="19" y="3"/>
                </a:cxn>
                <a:cxn ang="0">
                  <a:pos x="18" y="2"/>
                </a:cxn>
                <a:cxn ang="0">
                  <a:pos x="17" y="2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5" y="4"/>
                </a:cxn>
                <a:cxn ang="0">
                  <a:pos x="15" y="6"/>
                </a:cxn>
                <a:cxn ang="0">
                  <a:pos x="15" y="12"/>
                </a:cxn>
                <a:cxn ang="0">
                  <a:pos x="15" y="17"/>
                </a:cxn>
                <a:cxn ang="0">
                  <a:pos x="20" y="17"/>
                </a:cxn>
                <a:cxn ang="0">
                  <a:pos x="20" y="21"/>
                </a:cxn>
                <a:cxn ang="0">
                  <a:pos x="15" y="21"/>
                </a:cxn>
              </a:cxnLst>
              <a:rect l="0" t="0" r="r" b="b"/>
              <a:pathLst>
                <a:path w="28" h="51">
                  <a:moveTo>
                    <a:pt x="15" y="21"/>
                  </a:moveTo>
                  <a:lnTo>
                    <a:pt x="15" y="43"/>
                  </a:lnTo>
                  <a:lnTo>
                    <a:pt x="15" y="46"/>
                  </a:lnTo>
                  <a:lnTo>
                    <a:pt x="16" y="48"/>
                  </a:lnTo>
                  <a:lnTo>
                    <a:pt x="17" y="49"/>
                  </a:lnTo>
                  <a:lnTo>
                    <a:pt x="20" y="49"/>
                  </a:lnTo>
                  <a:lnTo>
                    <a:pt x="20" y="51"/>
                  </a:lnTo>
                  <a:lnTo>
                    <a:pt x="0" y="51"/>
                  </a:lnTo>
                  <a:lnTo>
                    <a:pt x="0" y="49"/>
                  </a:lnTo>
                  <a:lnTo>
                    <a:pt x="2" y="49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3"/>
                  </a:lnTo>
                  <a:lnTo>
                    <a:pt x="5" y="21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5" y="17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5" y="9"/>
                  </a:lnTo>
                  <a:lnTo>
                    <a:pt x="7" y="6"/>
                  </a:lnTo>
                  <a:lnTo>
                    <a:pt x="9" y="3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1"/>
                  </a:lnTo>
                  <a:lnTo>
                    <a:pt x="28" y="3"/>
                  </a:lnTo>
                  <a:lnTo>
                    <a:pt x="28" y="5"/>
                  </a:lnTo>
                  <a:lnTo>
                    <a:pt x="28" y="7"/>
                  </a:lnTo>
                  <a:lnTo>
                    <a:pt x="27" y="9"/>
                  </a:lnTo>
                  <a:lnTo>
                    <a:pt x="25" y="10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0" y="9"/>
                  </a:lnTo>
                  <a:lnTo>
                    <a:pt x="19" y="8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5" y="6"/>
                  </a:lnTo>
                  <a:lnTo>
                    <a:pt x="15" y="12"/>
                  </a:lnTo>
                  <a:lnTo>
                    <a:pt x="15" y="17"/>
                  </a:lnTo>
                  <a:lnTo>
                    <a:pt x="20" y="17"/>
                  </a:lnTo>
                  <a:lnTo>
                    <a:pt x="20" y="21"/>
                  </a:lnTo>
                  <a:lnTo>
                    <a:pt x="15" y="2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081" name="Freeform 241"/>
            <p:cNvSpPr>
              <a:spLocks noChangeAspect="1"/>
            </p:cNvSpPr>
            <p:nvPr/>
          </p:nvSpPr>
          <p:spPr bwMode="auto">
            <a:xfrm>
              <a:off x="2620" y="4083"/>
              <a:ext cx="87" cy="54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9" y="1"/>
                </a:cxn>
                <a:cxn ang="0">
                  <a:pos x="24" y="0"/>
                </a:cxn>
                <a:cxn ang="0">
                  <a:pos x="30" y="2"/>
                </a:cxn>
                <a:cxn ang="0">
                  <a:pos x="33" y="6"/>
                </a:cxn>
                <a:cxn ang="0">
                  <a:pos x="38" y="2"/>
                </a:cxn>
                <a:cxn ang="0">
                  <a:pos x="44" y="0"/>
                </a:cxn>
                <a:cxn ang="0">
                  <a:pos x="50" y="2"/>
                </a:cxn>
                <a:cxn ang="0">
                  <a:pos x="53" y="6"/>
                </a:cxn>
                <a:cxn ang="0">
                  <a:pos x="53" y="14"/>
                </a:cxn>
                <a:cxn ang="0">
                  <a:pos x="53" y="30"/>
                </a:cxn>
                <a:cxn ang="0">
                  <a:pos x="55" y="33"/>
                </a:cxn>
                <a:cxn ang="0">
                  <a:pos x="57" y="35"/>
                </a:cxn>
                <a:cxn ang="0">
                  <a:pos x="40" y="33"/>
                </a:cxn>
                <a:cxn ang="0">
                  <a:pos x="42" y="32"/>
                </a:cxn>
                <a:cxn ang="0">
                  <a:pos x="43" y="27"/>
                </a:cxn>
                <a:cxn ang="0">
                  <a:pos x="43" y="9"/>
                </a:cxn>
                <a:cxn ang="0">
                  <a:pos x="42" y="6"/>
                </a:cxn>
                <a:cxn ang="0">
                  <a:pos x="41" y="5"/>
                </a:cxn>
                <a:cxn ang="0">
                  <a:pos x="38" y="5"/>
                </a:cxn>
                <a:cxn ang="0">
                  <a:pos x="35" y="7"/>
                </a:cxn>
                <a:cxn ang="0">
                  <a:pos x="34" y="27"/>
                </a:cxn>
                <a:cxn ang="0">
                  <a:pos x="34" y="32"/>
                </a:cxn>
                <a:cxn ang="0">
                  <a:pos x="37" y="33"/>
                </a:cxn>
                <a:cxn ang="0">
                  <a:pos x="20" y="35"/>
                </a:cxn>
                <a:cxn ang="0">
                  <a:pos x="21" y="33"/>
                </a:cxn>
                <a:cxn ang="0">
                  <a:pos x="23" y="32"/>
                </a:cxn>
                <a:cxn ang="0">
                  <a:pos x="23" y="30"/>
                </a:cxn>
                <a:cxn ang="0">
                  <a:pos x="23" y="13"/>
                </a:cxn>
                <a:cxn ang="0">
                  <a:pos x="23" y="7"/>
                </a:cxn>
                <a:cxn ang="0">
                  <a:pos x="22" y="6"/>
                </a:cxn>
                <a:cxn ang="0">
                  <a:pos x="20" y="5"/>
                </a:cxn>
                <a:cxn ang="0">
                  <a:pos x="17" y="6"/>
                </a:cxn>
                <a:cxn ang="0">
                  <a:pos x="14" y="9"/>
                </a:cxn>
                <a:cxn ang="0">
                  <a:pos x="14" y="30"/>
                </a:cxn>
                <a:cxn ang="0">
                  <a:pos x="15" y="33"/>
                </a:cxn>
                <a:cxn ang="0">
                  <a:pos x="17" y="35"/>
                </a:cxn>
                <a:cxn ang="0">
                  <a:pos x="0" y="33"/>
                </a:cxn>
                <a:cxn ang="0">
                  <a:pos x="3" y="32"/>
                </a:cxn>
                <a:cxn ang="0">
                  <a:pos x="3" y="27"/>
                </a:cxn>
                <a:cxn ang="0">
                  <a:pos x="3" y="6"/>
                </a:cxn>
                <a:cxn ang="0">
                  <a:pos x="2" y="3"/>
                </a:cxn>
                <a:cxn ang="0">
                  <a:pos x="0" y="1"/>
                </a:cxn>
              </a:cxnLst>
              <a:rect l="0" t="0" r="r" b="b"/>
              <a:pathLst>
                <a:path w="57" h="35">
                  <a:moveTo>
                    <a:pt x="14" y="1"/>
                  </a:moveTo>
                  <a:lnTo>
                    <a:pt x="14" y="6"/>
                  </a:lnTo>
                  <a:lnTo>
                    <a:pt x="16" y="3"/>
                  </a:lnTo>
                  <a:lnTo>
                    <a:pt x="19" y="1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7" y="1"/>
                  </a:lnTo>
                  <a:lnTo>
                    <a:pt x="30" y="2"/>
                  </a:lnTo>
                  <a:lnTo>
                    <a:pt x="32" y="4"/>
                  </a:lnTo>
                  <a:lnTo>
                    <a:pt x="33" y="6"/>
                  </a:lnTo>
                  <a:lnTo>
                    <a:pt x="36" y="4"/>
                  </a:lnTo>
                  <a:lnTo>
                    <a:pt x="38" y="2"/>
                  </a:lnTo>
                  <a:lnTo>
                    <a:pt x="41" y="1"/>
                  </a:lnTo>
                  <a:lnTo>
                    <a:pt x="44" y="0"/>
                  </a:lnTo>
                  <a:lnTo>
                    <a:pt x="47" y="1"/>
                  </a:lnTo>
                  <a:lnTo>
                    <a:pt x="50" y="2"/>
                  </a:lnTo>
                  <a:lnTo>
                    <a:pt x="51" y="4"/>
                  </a:lnTo>
                  <a:lnTo>
                    <a:pt x="53" y="6"/>
                  </a:lnTo>
                  <a:lnTo>
                    <a:pt x="53" y="9"/>
                  </a:lnTo>
                  <a:lnTo>
                    <a:pt x="53" y="14"/>
                  </a:lnTo>
                  <a:lnTo>
                    <a:pt x="53" y="27"/>
                  </a:lnTo>
                  <a:lnTo>
                    <a:pt x="53" y="30"/>
                  </a:lnTo>
                  <a:lnTo>
                    <a:pt x="54" y="32"/>
                  </a:lnTo>
                  <a:lnTo>
                    <a:pt x="55" y="33"/>
                  </a:lnTo>
                  <a:lnTo>
                    <a:pt x="57" y="33"/>
                  </a:lnTo>
                  <a:lnTo>
                    <a:pt x="57" y="35"/>
                  </a:lnTo>
                  <a:lnTo>
                    <a:pt x="40" y="35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2" y="32"/>
                  </a:lnTo>
                  <a:lnTo>
                    <a:pt x="43" y="30"/>
                  </a:lnTo>
                  <a:lnTo>
                    <a:pt x="43" y="27"/>
                  </a:lnTo>
                  <a:lnTo>
                    <a:pt x="43" y="13"/>
                  </a:lnTo>
                  <a:lnTo>
                    <a:pt x="43" y="9"/>
                  </a:lnTo>
                  <a:lnTo>
                    <a:pt x="43" y="7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1" y="5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7" y="6"/>
                  </a:lnTo>
                  <a:lnTo>
                    <a:pt x="35" y="7"/>
                  </a:lnTo>
                  <a:lnTo>
                    <a:pt x="34" y="9"/>
                  </a:lnTo>
                  <a:lnTo>
                    <a:pt x="34" y="27"/>
                  </a:lnTo>
                  <a:lnTo>
                    <a:pt x="34" y="30"/>
                  </a:lnTo>
                  <a:lnTo>
                    <a:pt x="34" y="32"/>
                  </a:lnTo>
                  <a:lnTo>
                    <a:pt x="35" y="33"/>
                  </a:lnTo>
                  <a:lnTo>
                    <a:pt x="37" y="33"/>
                  </a:lnTo>
                  <a:lnTo>
                    <a:pt x="37" y="35"/>
                  </a:lnTo>
                  <a:lnTo>
                    <a:pt x="20" y="35"/>
                  </a:lnTo>
                  <a:lnTo>
                    <a:pt x="20" y="33"/>
                  </a:lnTo>
                  <a:lnTo>
                    <a:pt x="21" y="33"/>
                  </a:lnTo>
                  <a:lnTo>
                    <a:pt x="22" y="33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30"/>
                  </a:lnTo>
                  <a:lnTo>
                    <a:pt x="23" y="27"/>
                  </a:lnTo>
                  <a:lnTo>
                    <a:pt x="23" y="13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1" y="5"/>
                  </a:lnTo>
                  <a:lnTo>
                    <a:pt x="20" y="5"/>
                  </a:lnTo>
                  <a:lnTo>
                    <a:pt x="19" y="5"/>
                  </a:lnTo>
                  <a:lnTo>
                    <a:pt x="17" y="6"/>
                  </a:lnTo>
                  <a:lnTo>
                    <a:pt x="16" y="7"/>
                  </a:lnTo>
                  <a:lnTo>
                    <a:pt x="14" y="9"/>
                  </a:lnTo>
                  <a:lnTo>
                    <a:pt x="14" y="27"/>
                  </a:lnTo>
                  <a:lnTo>
                    <a:pt x="14" y="30"/>
                  </a:lnTo>
                  <a:lnTo>
                    <a:pt x="14" y="32"/>
                  </a:lnTo>
                  <a:lnTo>
                    <a:pt x="15" y="33"/>
                  </a:lnTo>
                  <a:lnTo>
                    <a:pt x="17" y="33"/>
                  </a:lnTo>
                  <a:lnTo>
                    <a:pt x="17" y="35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3" y="27"/>
                  </a:lnTo>
                  <a:lnTo>
                    <a:pt x="3" y="9"/>
                  </a:lnTo>
                  <a:lnTo>
                    <a:pt x="3" y="6"/>
                  </a:lnTo>
                  <a:lnTo>
                    <a:pt x="3" y="4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082" name="Freeform 242"/>
            <p:cNvSpPr>
              <a:spLocks noChangeAspect="1"/>
            </p:cNvSpPr>
            <p:nvPr/>
          </p:nvSpPr>
          <p:spPr bwMode="auto">
            <a:xfrm>
              <a:off x="2712" y="4059"/>
              <a:ext cx="34" cy="103"/>
            </a:xfrm>
            <a:custGeom>
              <a:avLst/>
              <a:gdLst/>
              <a:ahLst/>
              <a:cxnLst>
                <a:cxn ang="0">
                  <a:pos x="0" y="67"/>
                </a:cxn>
                <a:cxn ang="0">
                  <a:pos x="0" y="65"/>
                </a:cxn>
                <a:cxn ang="0">
                  <a:pos x="4" y="63"/>
                </a:cxn>
                <a:cxn ang="0">
                  <a:pos x="6" y="60"/>
                </a:cxn>
                <a:cxn ang="0">
                  <a:pos x="9" y="56"/>
                </a:cxn>
                <a:cxn ang="0">
                  <a:pos x="10" y="52"/>
                </a:cxn>
                <a:cxn ang="0">
                  <a:pos x="12" y="44"/>
                </a:cxn>
                <a:cxn ang="0">
                  <a:pos x="12" y="33"/>
                </a:cxn>
                <a:cxn ang="0">
                  <a:pos x="12" y="23"/>
                </a:cxn>
                <a:cxn ang="0">
                  <a:pos x="11" y="16"/>
                </a:cxn>
                <a:cxn ang="0">
                  <a:pos x="9" y="10"/>
                </a:cxn>
                <a:cxn ang="0">
                  <a:pos x="6" y="6"/>
                </a:cxn>
                <a:cxn ang="0">
                  <a:pos x="4" y="3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5" y="1"/>
                </a:cxn>
                <a:cxn ang="0">
                  <a:pos x="9" y="4"/>
                </a:cxn>
                <a:cxn ang="0">
                  <a:pos x="12" y="8"/>
                </a:cxn>
                <a:cxn ang="0">
                  <a:pos x="16" y="12"/>
                </a:cxn>
                <a:cxn ang="0">
                  <a:pos x="20" y="22"/>
                </a:cxn>
                <a:cxn ang="0">
                  <a:pos x="22" y="33"/>
                </a:cxn>
                <a:cxn ang="0">
                  <a:pos x="20" y="45"/>
                </a:cxn>
                <a:cxn ang="0">
                  <a:pos x="16" y="55"/>
                </a:cxn>
                <a:cxn ang="0">
                  <a:pos x="11" y="60"/>
                </a:cxn>
                <a:cxn ang="0">
                  <a:pos x="6" y="64"/>
                </a:cxn>
                <a:cxn ang="0">
                  <a:pos x="0" y="67"/>
                </a:cxn>
              </a:cxnLst>
              <a:rect l="0" t="0" r="r" b="b"/>
              <a:pathLst>
                <a:path w="22" h="67">
                  <a:moveTo>
                    <a:pt x="0" y="67"/>
                  </a:moveTo>
                  <a:lnTo>
                    <a:pt x="0" y="65"/>
                  </a:lnTo>
                  <a:lnTo>
                    <a:pt x="4" y="63"/>
                  </a:lnTo>
                  <a:lnTo>
                    <a:pt x="6" y="60"/>
                  </a:lnTo>
                  <a:lnTo>
                    <a:pt x="9" y="56"/>
                  </a:lnTo>
                  <a:lnTo>
                    <a:pt x="10" y="52"/>
                  </a:lnTo>
                  <a:lnTo>
                    <a:pt x="12" y="44"/>
                  </a:lnTo>
                  <a:lnTo>
                    <a:pt x="12" y="33"/>
                  </a:lnTo>
                  <a:lnTo>
                    <a:pt x="12" y="23"/>
                  </a:lnTo>
                  <a:lnTo>
                    <a:pt x="11" y="16"/>
                  </a:lnTo>
                  <a:lnTo>
                    <a:pt x="9" y="10"/>
                  </a:lnTo>
                  <a:lnTo>
                    <a:pt x="6" y="6"/>
                  </a:lnTo>
                  <a:lnTo>
                    <a:pt x="4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5" y="1"/>
                  </a:lnTo>
                  <a:lnTo>
                    <a:pt x="9" y="4"/>
                  </a:lnTo>
                  <a:lnTo>
                    <a:pt x="12" y="8"/>
                  </a:lnTo>
                  <a:lnTo>
                    <a:pt x="16" y="12"/>
                  </a:lnTo>
                  <a:lnTo>
                    <a:pt x="20" y="22"/>
                  </a:lnTo>
                  <a:lnTo>
                    <a:pt x="22" y="33"/>
                  </a:lnTo>
                  <a:lnTo>
                    <a:pt x="20" y="45"/>
                  </a:lnTo>
                  <a:lnTo>
                    <a:pt x="16" y="55"/>
                  </a:lnTo>
                  <a:lnTo>
                    <a:pt x="11" y="60"/>
                  </a:lnTo>
                  <a:lnTo>
                    <a:pt x="6" y="64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083" name="Line 243"/>
            <p:cNvSpPr>
              <a:spLocks noChangeShapeType="1"/>
            </p:cNvSpPr>
            <p:nvPr/>
          </p:nvSpPr>
          <p:spPr bwMode="auto">
            <a:xfrm>
              <a:off x="2520" y="4128"/>
              <a:ext cx="0" cy="4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36084" name="Line 244"/>
            <p:cNvSpPr>
              <a:spLocks noChangeShapeType="1"/>
            </p:cNvSpPr>
            <p:nvPr/>
          </p:nvSpPr>
          <p:spPr bwMode="auto">
            <a:xfrm rot="16200000">
              <a:off x="2520" y="4152"/>
              <a:ext cx="0" cy="4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/>
            </a:p>
          </p:txBody>
        </p:sp>
      </p:grpSp>
      <p:grpSp>
        <p:nvGrpSpPr>
          <p:cNvPr id="6" name="Group 245"/>
          <p:cNvGrpSpPr>
            <a:grpSpLocks noChangeAspect="1"/>
          </p:cNvGrpSpPr>
          <p:nvPr/>
        </p:nvGrpSpPr>
        <p:grpSpPr bwMode="auto">
          <a:xfrm>
            <a:off x="2414588" y="4648200"/>
            <a:ext cx="5053012" cy="1860550"/>
            <a:chOff x="1680" y="2686"/>
            <a:chExt cx="3312" cy="1220"/>
          </a:xfrm>
        </p:grpSpPr>
        <p:sp>
          <p:nvSpPr>
            <p:cNvPr id="36086" name="Rectangle 246"/>
            <p:cNvSpPr>
              <a:spLocks noChangeAspect="1" noChangeArrowheads="1"/>
            </p:cNvSpPr>
            <p:nvPr/>
          </p:nvSpPr>
          <p:spPr bwMode="auto">
            <a:xfrm>
              <a:off x="2114" y="2728"/>
              <a:ext cx="1211" cy="1039"/>
            </a:xfrm>
            <a:prstGeom prst="rect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087" name="Line 247"/>
            <p:cNvSpPr>
              <a:spLocks noChangeAspect="1" noChangeShapeType="1"/>
            </p:cNvSpPr>
            <p:nvPr/>
          </p:nvSpPr>
          <p:spPr bwMode="auto">
            <a:xfrm flipV="1">
              <a:off x="2114" y="2728"/>
              <a:ext cx="2" cy="1039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088" name="Line 248"/>
            <p:cNvSpPr>
              <a:spLocks noChangeAspect="1" noChangeShapeType="1"/>
            </p:cNvSpPr>
            <p:nvPr/>
          </p:nvSpPr>
          <p:spPr bwMode="auto">
            <a:xfrm flipH="1">
              <a:off x="2114" y="3751"/>
              <a:ext cx="52" cy="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089" name="Line 249"/>
            <p:cNvSpPr>
              <a:spLocks noChangeAspect="1" noChangeShapeType="1"/>
            </p:cNvSpPr>
            <p:nvPr/>
          </p:nvSpPr>
          <p:spPr bwMode="auto">
            <a:xfrm flipH="1">
              <a:off x="2114" y="3699"/>
              <a:ext cx="27" cy="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090" name="Line 250"/>
            <p:cNvSpPr>
              <a:spLocks noChangeAspect="1" noChangeShapeType="1"/>
            </p:cNvSpPr>
            <p:nvPr/>
          </p:nvSpPr>
          <p:spPr bwMode="auto">
            <a:xfrm flipH="1">
              <a:off x="2114" y="3649"/>
              <a:ext cx="27" cy="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091" name="Line 251"/>
            <p:cNvSpPr>
              <a:spLocks noChangeAspect="1" noChangeShapeType="1"/>
            </p:cNvSpPr>
            <p:nvPr/>
          </p:nvSpPr>
          <p:spPr bwMode="auto">
            <a:xfrm flipH="1">
              <a:off x="2114" y="3597"/>
              <a:ext cx="27" cy="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092" name="Line 252"/>
            <p:cNvSpPr>
              <a:spLocks noChangeAspect="1" noChangeShapeType="1"/>
            </p:cNvSpPr>
            <p:nvPr/>
          </p:nvSpPr>
          <p:spPr bwMode="auto">
            <a:xfrm flipH="1">
              <a:off x="2114" y="3547"/>
              <a:ext cx="27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093" name="Line 253"/>
            <p:cNvSpPr>
              <a:spLocks noChangeAspect="1" noChangeShapeType="1"/>
            </p:cNvSpPr>
            <p:nvPr/>
          </p:nvSpPr>
          <p:spPr bwMode="auto">
            <a:xfrm flipH="1">
              <a:off x="2114" y="3495"/>
              <a:ext cx="52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094" name="Line 254"/>
            <p:cNvSpPr>
              <a:spLocks noChangeAspect="1" noChangeShapeType="1"/>
            </p:cNvSpPr>
            <p:nvPr/>
          </p:nvSpPr>
          <p:spPr bwMode="auto">
            <a:xfrm flipH="1">
              <a:off x="2114" y="3444"/>
              <a:ext cx="27" cy="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095" name="Line 255"/>
            <p:cNvSpPr>
              <a:spLocks noChangeAspect="1" noChangeShapeType="1"/>
            </p:cNvSpPr>
            <p:nvPr/>
          </p:nvSpPr>
          <p:spPr bwMode="auto">
            <a:xfrm flipH="1">
              <a:off x="2114" y="3392"/>
              <a:ext cx="27" cy="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096" name="Line 256"/>
            <p:cNvSpPr>
              <a:spLocks noChangeAspect="1" noChangeShapeType="1"/>
            </p:cNvSpPr>
            <p:nvPr/>
          </p:nvSpPr>
          <p:spPr bwMode="auto">
            <a:xfrm flipH="1">
              <a:off x="2114" y="3342"/>
              <a:ext cx="27" cy="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097" name="Line 257"/>
            <p:cNvSpPr>
              <a:spLocks noChangeAspect="1" noChangeShapeType="1"/>
            </p:cNvSpPr>
            <p:nvPr/>
          </p:nvSpPr>
          <p:spPr bwMode="auto">
            <a:xfrm flipH="1">
              <a:off x="2114" y="3290"/>
              <a:ext cx="27" cy="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098" name="Line 258"/>
            <p:cNvSpPr>
              <a:spLocks noChangeAspect="1" noChangeShapeType="1"/>
            </p:cNvSpPr>
            <p:nvPr/>
          </p:nvSpPr>
          <p:spPr bwMode="auto">
            <a:xfrm flipH="1">
              <a:off x="2114" y="3240"/>
              <a:ext cx="52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099" name="Line 259"/>
            <p:cNvSpPr>
              <a:spLocks noChangeAspect="1" noChangeShapeType="1"/>
            </p:cNvSpPr>
            <p:nvPr/>
          </p:nvSpPr>
          <p:spPr bwMode="auto">
            <a:xfrm flipH="1">
              <a:off x="2114" y="3188"/>
              <a:ext cx="27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00" name="Line 260"/>
            <p:cNvSpPr>
              <a:spLocks noChangeAspect="1" noChangeShapeType="1"/>
            </p:cNvSpPr>
            <p:nvPr/>
          </p:nvSpPr>
          <p:spPr bwMode="auto">
            <a:xfrm flipH="1">
              <a:off x="2114" y="3137"/>
              <a:ext cx="27" cy="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01" name="Line 261"/>
            <p:cNvSpPr>
              <a:spLocks noChangeAspect="1" noChangeShapeType="1"/>
            </p:cNvSpPr>
            <p:nvPr/>
          </p:nvSpPr>
          <p:spPr bwMode="auto">
            <a:xfrm flipH="1">
              <a:off x="2114" y="3085"/>
              <a:ext cx="27" cy="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02" name="Line 262"/>
            <p:cNvSpPr>
              <a:spLocks noChangeAspect="1" noChangeShapeType="1"/>
            </p:cNvSpPr>
            <p:nvPr/>
          </p:nvSpPr>
          <p:spPr bwMode="auto">
            <a:xfrm flipH="1">
              <a:off x="2114" y="3035"/>
              <a:ext cx="27" cy="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03" name="Line 263"/>
            <p:cNvSpPr>
              <a:spLocks noChangeAspect="1" noChangeShapeType="1"/>
            </p:cNvSpPr>
            <p:nvPr/>
          </p:nvSpPr>
          <p:spPr bwMode="auto">
            <a:xfrm flipH="1">
              <a:off x="2114" y="2985"/>
              <a:ext cx="52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04" name="Line 264"/>
            <p:cNvSpPr>
              <a:spLocks noChangeAspect="1" noChangeShapeType="1"/>
            </p:cNvSpPr>
            <p:nvPr/>
          </p:nvSpPr>
          <p:spPr bwMode="auto">
            <a:xfrm flipH="1">
              <a:off x="2114" y="2933"/>
              <a:ext cx="27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05" name="Line 265"/>
            <p:cNvSpPr>
              <a:spLocks noChangeAspect="1" noChangeShapeType="1"/>
            </p:cNvSpPr>
            <p:nvPr/>
          </p:nvSpPr>
          <p:spPr bwMode="auto">
            <a:xfrm flipH="1">
              <a:off x="2114" y="2882"/>
              <a:ext cx="27" cy="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06" name="Line 266"/>
            <p:cNvSpPr>
              <a:spLocks noChangeAspect="1" noChangeShapeType="1"/>
            </p:cNvSpPr>
            <p:nvPr/>
          </p:nvSpPr>
          <p:spPr bwMode="auto">
            <a:xfrm flipH="1">
              <a:off x="2114" y="2830"/>
              <a:ext cx="27" cy="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07" name="Line 267"/>
            <p:cNvSpPr>
              <a:spLocks noChangeAspect="1" noChangeShapeType="1"/>
            </p:cNvSpPr>
            <p:nvPr/>
          </p:nvSpPr>
          <p:spPr bwMode="auto">
            <a:xfrm flipH="1">
              <a:off x="2114" y="2780"/>
              <a:ext cx="27" cy="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08" name="Line 268"/>
            <p:cNvSpPr>
              <a:spLocks noChangeAspect="1" noChangeShapeType="1"/>
            </p:cNvSpPr>
            <p:nvPr/>
          </p:nvSpPr>
          <p:spPr bwMode="auto">
            <a:xfrm flipH="1">
              <a:off x="2114" y="2728"/>
              <a:ext cx="52" cy="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09" name="Line 269"/>
            <p:cNvSpPr>
              <a:spLocks noChangeAspect="1" noChangeShapeType="1"/>
            </p:cNvSpPr>
            <p:nvPr/>
          </p:nvSpPr>
          <p:spPr bwMode="auto">
            <a:xfrm flipH="1">
              <a:off x="2114" y="3751"/>
              <a:ext cx="52" cy="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10" name="Freeform 270"/>
            <p:cNvSpPr>
              <a:spLocks noChangeAspect="1" noEditPoints="1"/>
            </p:cNvSpPr>
            <p:nvPr/>
          </p:nvSpPr>
          <p:spPr bwMode="auto">
            <a:xfrm>
              <a:off x="1952" y="3708"/>
              <a:ext cx="55" cy="87"/>
            </a:xfrm>
            <a:custGeom>
              <a:avLst/>
              <a:gdLst/>
              <a:ahLst/>
              <a:cxnLst>
                <a:cxn ang="0">
                  <a:pos x="33" y="26"/>
                </a:cxn>
                <a:cxn ang="0">
                  <a:pos x="32" y="33"/>
                </a:cxn>
                <a:cxn ang="0">
                  <a:pos x="31" y="40"/>
                </a:cxn>
                <a:cxn ang="0">
                  <a:pos x="29" y="43"/>
                </a:cxn>
                <a:cxn ang="0">
                  <a:pos x="27" y="46"/>
                </a:cxn>
                <a:cxn ang="0">
                  <a:pos x="25" y="49"/>
                </a:cxn>
                <a:cxn ang="0">
                  <a:pos x="22" y="50"/>
                </a:cxn>
                <a:cxn ang="0">
                  <a:pos x="20" y="51"/>
                </a:cxn>
                <a:cxn ang="0">
                  <a:pos x="17" y="52"/>
                </a:cxn>
                <a:cxn ang="0">
                  <a:pos x="13" y="51"/>
                </a:cxn>
                <a:cxn ang="0">
                  <a:pos x="10" y="50"/>
                </a:cxn>
                <a:cxn ang="0">
                  <a:pos x="7" y="48"/>
                </a:cxn>
                <a:cxn ang="0">
                  <a:pos x="5" y="45"/>
                </a:cxn>
                <a:cxn ang="0">
                  <a:pos x="3" y="42"/>
                </a:cxn>
                <a:cxn ang="0">
                  <a:pos x="2" y="38"/>
                </a:cxn>
                <a:cxn ang="0">
                  <a:pos x="1" y="32"/>
                </a:cxn>
                <a:cxn ang="0">
                  <a:pos x="0" y="26"/>
                </a:cxn>
                <a:cxn ang="0">
                  <a:pos x="1" y="18"/>
                </a:cxn>
                <a:cxn ang="0">
                  <a:pos x="3" y="11"/>
                </a:cxn>
                <a:cxn ang="0">
                  <a:pos x="4" y="8"/>
                </a:cxn>
                <a:cxn ang="0">
                  <a:pos x="6" y="5"/>
                </a:cxn>
                <a:cxn ang="0">
                  <a:pos x="8" y="3"/>
                </a:cxn>
                <a:cxn ang="0">
                  <a:pos x="12" y="0"/>
                </a:cxn>
                <a:cxn ang="0">
                  <a:pos x="17" y="0"/>
                </a:cxn>
                <a:cxn ang="0">
                  <a:pos x="21" y="0"/>
                </a:cxn>
                <a:cxn ang="0">
                  <a:pos x="25" y="3"/>
                </a:cxn>
                <a:cxn ang="0">
                  <a:pos x="27" y="5"/>
                </a:cxn>
                <a:cxn ang="0">
                  <a:pos x="29" y="7"/>
                </a:cxn>
                <a:cxn ang="0">
                  <a:pos x="30" y="11"/>
                </a:cxn>
                <a:cxn ang="0">
                  <a:pos x="32" y="18"/>
                </a:cxn>
                <a:cxn ang="0">
                  <a:pos x="33" y="26"/>
                </a:cxn>
                <a:cxn ang="0">
                  <a:pos x="22" y="26"/>
                </a:cxn>
                <a:cxn ang="0">
                  <a:pos x="22" y="20"/>
                </a:cxn>
                <a:cxn ang="0">
                  <a:pos x="22" y="15"/>
                </a:cxn>
                <a:cxn ang="0">
                  <a:pos x="22" y="12"/>
                </a:cxn>
                <a:cxn ang="0">
                  <a:pos x="22" y="10"/>
                </a:cxn>
                <a:cxn ang="0">
                  <a:pos x="21" y="7"/>
                </a:cxn>
                <a:cxn ang="0">
                  <a:pos x="21" y="5"/>
                </a:cxn>
                <a:cxn ang="0">
                  <a:pos x="20" y="3"/>
                </a:cxn>
                <a:cxn ang="0">
                  <a:pos x="18" y="2"/>
                </a:cxn>
                <a:cxn ang="0">
                  <a:pos x="17" y="2"/>
                </a:cxn>
                <a:cxn ang="0">
                  <a:pos x="15" y="2"/>
                </a:cxn>
                <a:cxn ang="0">
                  <a:pos x="14" y="3"/>
                </a:cxn>
                <a:cxn ang="0">
                  <a:pos x="13" y="5"/>
                </a:cxn>
                <a:cxn ang="0">
                  <a:pos x="12" y="7"/>
                </a:cxn>
                <a:cxn ang="0">
                  <a:pos x="12" y="11"/>
                </a:cxn>
                <a:cxn ang="0">
                  <a:pos x="12" y="19"/>
                </a:cxn>
                <a:cxn ang="0">
                  <a:pos x="11" y="31"/>
                </a:cxn>
                <a:cxn ang="0">
                  <a:pos x="12" y="37"/>
                </a:cxn>
                <a:cxn ang="0">
                  <a:pos x="12" y="42"/>
                </a:cxn>
                <a:cxn ang="0">
                  <a:pos x="12" y="45"/>
                </a:cxn>
                <a:cxn ang="0">
                  <a:pos x="13" y="47"/>
                </a:cxn>
                <a:cxn ang="0">
                  <a:pos x="14" y="49"/>
                </a:cxn>
                <a:cxn ang="0">
                  <a:pos x="15" y="49"/>
                </a:cxn>
                <a:cxn ang="0">
                  <a:pos x="17" y="49"/>
                </a:cxn>
                <a:cxn ang="0">
                  <a:pos x="19" y="49"/>
                </a:cxn>
                <a:cxn ang="0">
                  <a:pos x="20" y="48"/>
                </a:cxn>
                <a:cxn ang="0">
                  <a:pos x="21" y="46"/>
                </a:cxn>
                <a:cxn ang="0">
                  <a:pos x="22" y="42"/>
                </a:cxn>
                <a:cxn ang="0">
                  <a:pos x="22" y="26"/>
                </a:cxn>
              </a:cxnLst>
              <a:rect l="0" t="0" r="r" b="b"/>
              <a:pathLst>
                <a:path w="33" h="52">
                  <a:moveTo>
                    <a:pt x="33" y="26"/>
                  </a:moveTo>
                  <a:lnTo>
                    <a:pt x="32" y="33"/>
                  </a:lnTo>
                  <a:lnTo>
                    <a:pt x="31" y="40"/>
                  </a:lnTo>
                  <a:lnTo>
                    <a:pt x="29" y="43"/>
                  </a:lnTo>
                  <a:lnTo>
                    <a:pt x="27" y="46"/>
                  </a:lnTo>
                  <a:lnTo>
                    <a:pt x="25" y="49"/>
                  </a:lnTo>
                  <a:lnTo>
                    <a:pt x="22" y="50"/>
                  </a:lnTo>
                  <a:lnTo>
                    <a:pt x="20" y="51"/>
                  </a:lnTo>
                  <a:lnTo>
                    <a:pt x="17" y="52"/>
                  </a:lnTo>
                  <a:lnTo>
                    <a:pt x="13" y="51"/>
                  </a:lnTo>
                  <a:lnTo>
                    <a:pt x="10" y="50"/>
                  </a:lnTo>
                  <a:lnTo>
                    <a:pt x="7" y="48"/>
                  </a:lnTo>
                  <a:lnTo>
                    <a:pt x="5" y="45"/>
                  </a:lnTo>
                  <a:lnTo>
                    <a:pt x="3" y="42"/>
                  </a:lnTo>
                  <a:lnTo>
                    <a:pt x="2" y="38"/>
                  </a:lnTo>
                  <a:lnTo>
                    <a:pt x="1" y="32"/>
                  </a:lnTo>
                  <a:lnTo>
                    <a:pt x="0" y="26"/>
                  </a:lnTo>
                  <a:lnTo>
                    <a:pt x="1" y="18"/>
                  </a:lnTo>
                  <a:lnTo>
                    <a:pt x="3" y="11"/>
                  </a:lnTo>
                  <a:lnTo>
                    <a:pt x="4" y="8"/>
                  </a:lnTo>
                  <a:lnTo>
                    <a:pt x="6" y="5"/>
                  </a:lnTo>
                  <a:lnTo>
                    <a:pt x="8" y="3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7" y="5"/>
                  </a:lnTo>
                  <a:lnTo>
                    <a:pt x="29" y="7"/>
                  </a:lnTo>
                  <a:lnTo>
                    <a:pt x="30" y="11"/>
                  </a:lnTo>
                  <a:lnTo>
                    <a:pt x="32" y="18"/>
                  </a:lnTo>
                  <a:lnTo>
                    <a:pt x="33" y="26"/>
                  </a:lnTo>
                  <a:close/>
                  <a:moveTo>
                    <a:pt x="22" y="26"/>
                  </a:moveTo>
                  <a:lnTo>
                    <a:pt x="22" y="20"/>
                  </a:lnTo>
                  <a:lnTo>
                    <a:pt x="22" y="15"/>
                  </a:lnTo>
                  <a:lnTo>
                    <a:pt x="22" y="12"/>
                  </a:lnTo>
                  <a:lnTo>
                    <a:pt x="22" y="10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0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3"/>
                  </a:lnTo>
                  <a:lnTo>
                    <a:pt x="13" y="5"/>
                  </a:lnTo>
                  <a:lnTo>
                    <a:pt x="12" y="7"/>
                  </a:lnTo>
                  <a:lnTo>
                    <a:pt x="12" y="11"/>
                  </a:lnTo>
                  <a:lnTo>
                    <a:pt x="12" y="19"/>
                  </a:lnTo>
                  <a:lnTo>
                    <a:pt x="11" y="31"/>
                  </a:lnTo>
                  <a:lnTo>
                    <a:pt x="12" y="37"/>
                  </a:lnTo>
                  <a:lnTo>
                    <a:pt x="12" y="42"/>
                  </a:lnTo>
                  <a:lnTo>
                    <a:pt x="12" y="45"/>
                  </a:lnTo>
                  <a:lnTo>
                    <a:pt x="13" y="47"/>
                  </a:lnTo>
                  <a:lnTo>
                    <a:pt x="14" y="49"/>
                  </a:lnTo>
                  <a:lnTo>
                    <a:pt x="15" y="49"/>
                  </a:lnTo>
                  <a:lnTo>
                    <a:pt x="17" y="49"/>
                  </a:lnTo>
                  <a:lnTo>
                    <a:pt x="19" y="49"/>
                  </a:lnTo>
                  <a:lnTo>
                    <a:pt x="20" y="48"/>
                  </a:lnTo>
                  <a:lnTo>
                    <a:pt x="21" y="46"/>
                  </a:lnTo>
                  <a:lnTo>
                    <a:pt x="22" y="42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11" name="Freeform 271"/>
            <p:cNvSpPr>
              <a:spLocks noChangeAspect="1" noEditPoints="1"/>
            </p:cNvSpPr>
            <p:nvPr/>
          </p:nvSpPr>
          <p:spPr bwMode="auto">
            <a:xfrm>
              <a:off x="1856" y="3453"/>
              <a:ext cx="55" cy="87"/>
            </a:xfrm>
            <a:custGeom>
              <a:avLst/>
              <a:gdLst/>
              <a:ahLst/>
              <a:cxnLst>
                <a:cxn ang="0">
                  <a:pos x="33" y="26"/>
                </a:cxn>
                <a:cxn ang="0">
                  <a:pos x="32" y="33"/>
                </a:cxn>
                <a:cxn ang="0">
                  <a:pos x="31" y="40"/>
                </a:cxn>
                <a:cxn ang="0">
                  <a:pos x="29" y="43"/>
                </a:cxn>
                <a:cxn ang="0">
                  <a:pos x="27" y="46"/>
                </a:cxn>
                <a:cxn ang="0">
                  <a:pos x="25" y="49"/>
                </a:cxn>
                <a:cxn ang="0">
                  <a:pos x="22" y="50"/>
                </a:cxn>
                <a:cxn ang="0">
                  <a:pos x="20" y="51"/>
                </a:cxn>
                <a:cxn ang="0">
                  <a:pos x="17" y="52"/>
                </a:cxn>
                <a:cxn ang="0">
                  <a:pos x="13" y="51"/>
                </a:cxn>
                <a:cxn ang="0">
                  <a:pos x="10" y="50"/>
                </a:cxn>
                <a:cxn ang="0">
                  <a:pos x="7" y="48"/>
                </a:cxn>
                <a:cxn ang="0">
                  <a:pos x="5" y="45"/>
                </a:cxn>
                <a:cxn ang="0">
                  <a:pos x="3" y="42"/>
                </a:cxn>
                <a:cxn ang="0">
                  <a:pos x="2" y="38"/>
                </a:cxn>
                <a:cxn ang="0">
                  <a:pos x="1" y="32"/>
                </a:cxn>
                <a:cxn ang="0">
                  <a:pos x="0" y="26"/>
                </a:cxn>
                <a:cxn ang="0">
                  <a:pos x="1" y="18"/>
                </a:cxn>
                <a:cxn ang="0">
                  <a:pos x="3" y="11"/>
                </a:cxn>
                <a:cxn ang="0">
                  <a:pos x="4" y="8"/>
                </a:cxn>
                <a:cxn ang="0">
                  <a:pos x="6" y="5"/>
                </a:cxn>
                <a:cxn ang="0">
                  <a:pos x="8" y="3"/>
                </a:cxn>
                <a:cxn ang="0">
                  <a:pos x="12" y="0"/>
                </a:cxn>
                <a:cxn ang="0">
                  <a:pos x="17" y="0"/>
                </a:cxn>
                <a:cxn ang="0">
                  <a:pos x="21" y="0"/>
                </a:cxn>
                <a:cxn ang="0">
                  <a:pos x="25" y="3"/>
                </a:cxn>
                <a:cxn ang="0">
                  <a:pos x="27" y="5"/>
                </a:cxn>
                <a:cxn ang="0">
                  <a:pos x="29" y="7"/>
                </a:cxn>
                <a:cxn ang="0">
                  <a:pos x="30" y="11"/>
                </a:cxn>
                <a:cxn ang="0">
                  <a:pos x="32" y="18"/>
                </a:cxn>
                <a:cxn ang="0">
                  <a:pos x="33" y="26"/>
                </a:cxn>
                <a:cxn ang="0">
                  <a:pos x="22" y="26"/>
                </a:cxn>
                <a:cxn ang="0">
                  <a:pos x="22" y="20"/>
                </a:cxn>
                <a:cxn ang="0">
                  <a:pos x="22" y="15"/>
                </a:cxn>
                <a:cxn ang="0">
                  <a:pos x="22" y="12"/>
                </a:cxn>
                <a:cxn ang="0">
                  <a:pos x="22" y="10"/>
                </a:cxn>
                <a:cxn ang="0">
                  <a:pos x="21" y="7"/>
                </a:cxn>
                <a:cxn ang="0">
                  <a:pos x="21" y="5"/>
                </a:cxn>
                <a:cxn ang="0">
                  <a:pos x="20" y="3"/>
                </a:cxn>
                <a:cxn ang="0">
                  <a:pos x="18" y="2"/>
                </a:cxn>
                <a:cxn ang="0">
                  <a:pos x="17" y="2"/>
                </a:cxn>
                <a:cxn ang="0">
                  <a:pos x="15" y="2"/>
                </a:cxn>
                <a:cxn ang="0">
                  <a:pos x="14" y="3"/>
                </a:cxn>
                <a:cxn ang="0">
                  <a:pos x="13" y="5"/>
                </a:cxn>
                <a:cxn ang="0">
                  <a:pos x="12" y="7"/>
                </a:cxn>
                <a:cxn ang="0">
                  <a:pos x="12" y="11"/>
                </a:cxn>
                <a:cxn ang="0">
                  <a:pos x="12" y="19"/>
                </a:cxn>
                <a:cxn ang="0">
                  <a:pos x="11" y="31"/>
                </a:cxn>
                <a:cxn ang="0">
                  <a:pos x="12" y="37"/>
                </a:cxn>
                <a:cxn ang="0">
                  <a:pos x="12" y="42"/>
                </a:cxn>
                <a:cxn ang="0">
                  <a:pos x="12" y="45"/>
                </a:cxn>
                <a:cxn ang="0">
                  <a:pos x="13" y="47"/>
                </a:cxn>
                <a:cxn ang="0">
                  <a:pos x="14" y="49"/>
                </a:cxn>
                <a:cxn ang="0">
                  <a:pos x="15" y="49"/>
                </a:cxn>
                <a:cxn ang="0">
                  <a:pos x="17" y="49"/>
                </a:cxn>
                <a:cxn ang="0">
                  <a:pos x="19" y="49"/>
                </a:cxn>
                <a:cxn ang="0">
                  <a:pos x="20" y="48"/>
                </a:cxn>
                <a:cxn ang="0">
                  <a:pos x="21" y="46"/>
                </a:cxn>
                <a:cxn ang="0">
                  <a:pos x="22" y="42"/>
                </a:cxn>
                <a:cxn ang="0">
                  <a:pos x="22" y="26"/>
                </a:cxn>
              </a:cxnLst>
              <a:rect l="0" t="0" r="r" b="b"/>
              <a:pathLst>
                <a:path w="33" h="52">
                  <a:moveTo>
                    <a:pt x="33" y="26"/>
                  </a:moveTo>
                  <a:lnTo>
                    <a:pt x="32" y="33"/>
                  </a:lnTo>
                  <a:lnTo>
                    <a:pt x="31" y="40"/>
                  </a:lnTo>
                  <a:lnTo>
                    <a:pt x="29" y="43"/>
                  </a:lnTo>
                  <a:lnTo>
                    <a:pt x="27" y="46"/>
                  </a:lnTo>
                  <a:lnTo>
                    <a:pt x="25" y="49"/>
                  </a:lnTo>
                  <a:lnTo>
                    <a:pt x="22" y="50"/>
                  </a:lnTo>
                  <a:lnTo>
                    <a:pt x="20" y="51"/>
                  </a:lnTo>
                  <a:lnTo>
                    <a:pt x="17" y="52"/>
                  </a:lnTo>
                  <a:lnTo>
                    <a:pt x="13" y="51"/>
                  </a:lnTo>
                  <a:lnTo>
                    <a:pt x="10" y="50"/>
                  </a:lnTo>
                  <a:lnTo>
                    <a:pt x="7" y="48"/>
                  </a:lnTo>
                  <a:lnTo>
                    <a:pt x="5" y="45"/>
                  </a:lnTo>
                  <a:lnTo>
                    <a:pt x="3" y="42"/>
                  </a:lnTo>
                  <a:lnTo>
                    <a:pt x="2" y="38"/>
                  </a:lnTo>
                  <a:lnTo>
                    <a:pt x="1" y="32"/>
                  </a:lnTo>
                  <a:lnTo>
                    <a:pt x="0" y="26"/>
                  </a:lnTo>
                  <a:lnTo>
                    <a:pt x="1" y="18"/>
                  </a:lnTo>
                  <a:lnTo>
                    <a:pt x="3" y="11"/>
                  </a:lnTo>
                  <a:lnTo>
                    <a:pt x="4" y="8"/>
                  </a:lnTo>
                  <a:lnTo>
                    <a:pt x="6" y="5"/>
                  </a:lnTo>
                  <a:lnTo>
                    <a:pt x="8" y="3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7" y="5"/>
                  </a:lnTo>
                  <a:lnTo>
                    <a:pt x="29" y="7"/>
                  </a:lnTo>
                  <a:lnTo>
                    <a:pt x="30" y="11"/>
                  </a:lnTo>
                  <a:lnTo>
                    <a:pt x="32" y="18"/>
                  </a:lnTo>
                  <a:lnTo>
                    <a:pt x="33" y="26"/>
                  </a:lnTo>
                  <a:close/>
                  <a:moveTo>
                    <a:pt x="22" y="26"/>
                  </a:moveTo>
                  <a:lnTo>
                    <a:pt x="22" y="20"/>
                  </a:lnTo>
                  <a:lnTo>
                    <a:pt x="22" y="15"/>
                  </a:lnTo>
                  <a:lnTo>
                    <a:pt x="22" y="12"/>
                  </a:lnTo>
                  <a:lnTo>
                    <a:pt x="22" y="10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0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3"/>
                  </a:lnTo>
                  <a:lnTo>
                    <a:pt x="13" y="5"/>
                  </a:lnTo>
                  <a:lnTo>
                    <a:pt x="12" y="7"/>
                  </a:lnTo>
                  <a:lnTo>
                    <a:pt x="12" y="11"/>
                  </a:lnTo>
                  <a:lnTo>
                    <a:pt x="12" y="19"/>
                  </a:lnTo>
                  <a:lnTo>
                    <a:pt x="11" y="31"/>
                  </a:lnTo>
                  <a:lnTo>
                    <a:pt x="12" y="37"/>
                  </a:lnTo>
                  <a:lnTo>
                    <a:pt x="12" y="42"/>
                  </a:lnTo>
                  <a:lnTo>
                    <a:pt x="12" y="45"/>
                  </a:lnTo>
                  <a:lnTo>
                    <a:pt x="13" y="47"/>
                  </a:lnTo>
                  <a:lnTo>
                    <a:pt x="14" y="49"/>
                  </a:lnTo>
                  <a:lnTo>
                    <a:pt x="15" y="49"/>
                  </a:lnTo>
                  <a:lnTo>
                    <a:pt x="17" y="49"/>
                  </a:lnTo>
                  <a:lnTo>
                    <a:pt x="19" y="49"/>
                  </a:lnTo>
                  <a:lnTo>
                    <a:pt x="20" y="48"/>
                  </a:lnTo>
                  <a:lnTo>
                    <a:pt x="21" y="46"/>
                  </a:lnTo>
                  <a:lnTo>
                    <a:pt x="22" y="42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12" name="Freeform 272"/>
            <p:cNvSpPr>
              <a:spLocks noChangeAspect="1"/>
            </p:cNvSpPr>
            <p:nvPr/>
          </p:nvSpPr>
          <p:spPr bwMode="auto">
            <a:xfrm>
              <a:off x="1921" y="3520"/>
              <a:ext cx="21" cy="2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" y="0"/>
                </a:cxn>
                <a:cxn ang="0">
                  <a:pos x="10" y="2"/>
                </a:cxn>
                <a:cxn ang="0">
                  <a:pos x="12" y="4"/>
                </a:cxn>
                <a:cxn ang="0">
                  <a:pos x="12" y="6"/>
                </a:cxn>
                <a:cxn ang="0">
                  <a:pos x="12" y="8"/>
                </a:cxn>
                <a:cxn ang="0">
                  <a:pos x="10" y="10"/>
                </a:cxn>
                <a:cxn ang="0">
                  <a:pos x="8" y="11"/>
                </a:cxn>
                <a:cxn ang="0">
                  <a:pos x="6" y="12"/>
                </a:cxn>
                <a:cxn ang="0">
                  <a:pos x="4" y="11"/>
                </a:cxn>
                <a:cxn ang="0">
                  <a:pos x="2" y="10"/>
                </a:cxn>
                <a:cxn ang="0">
                  <a:pos x="1" y="8"/>
                </a:cxn>
                <a:cxn ang="0">
                  <a:pos x="0" y="6"/>
                </a:cxn>
                <a:cxn ang="0">
                  <a:pos x="1" y="4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6" y="0"/>
                </a:cxn>
              </a:cxnLst>
              <a:rect l="0" t="0" r="r" b="b"/>
              <a:pathLst>
                <a:path w="12" h="12">
                  <a:moveTo>
                    <a:pt x="6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12" y="8"/>
                  </a:lnTo>
                  <a:lnTo>
                    <a:pt x="10" y="10"/>
                  </a:lnTo>
                  <a:lnTo>
                    <a:pt x="8" y="11"/>
                  </a:lnTo>
                  <a:lnTo>
                    <a:pt x="6" y="12"/>
                  </a:lnTo>
                  <a:lnTo>
                    <a:pt x="4" y="11"/>
                  </a:lnTo>
                  <a:lnTo>
                    <a:pt x="2" y="10"/>
                  </a:lnTo>
                  <a:lnTo>
                    <a:pt x="1" y="8"/>
                  </a:lnTo>
                  <a:lnTo>
                    <a:pt x="0" y="6"/>
                  </a:lnTo>
                  <a:lnTo>
                    <a:pt x="1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13" name="Freeform 273"/>
            <p:cNvSpPr>
              <a:spLocks noChangeAspect="1"/>
            </p:cNvSpPr>
            <p:nvPr/>
          </p:nvSpPr>
          <p:spPr bwMode="auto">
            <a:xfrm>
              <a:off x="1952" y="3453"/>
              <a:ext cx="55" cy="87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33" y="0"/>
                </a:cxn>
                <a:cxn ang="0">
                  <a:pos x="29" y="10"/>
                </a:cxn>
                <a:cxn ang="0">
                  <a:pos x="9" y="10"/>
                </a:cxn>
                <a:cxn ang="0">
                  <a:pos x="7" y="15"/>
                </a:cxn>
                <a:cxn ang="0">
                  <a:pos x="19" y="16"/>
                </a:cxn>
                <a:cxn ang="0">
                  <a:pos x="27" y="21"/>
                </a:cxn>
                <a:cxn ang="0">
                  <a:pos x="30" y="25"/>
                </a:cxn>
                <a:cxn ang="0">
                  <a:pos x="32" y="29"/>
                </a:cxn>
                <a:cxn ang="0">
                  <a:pos x="33" y="34"/>
                </a:cxn>
                <a:cxn ang="0">
                  <a:pos x="32" y="38"/>
                </a:cxn>
                <a:cxn ang="0">
                  <a:pos x="30" y="43"/>
                </a:cxn>
                <a:cxn ang="0">
                  <a:pos x="28" y="46"/>
                </a:cxn>
                <a:cxn ang="0">
                  <a:pos x="26" y="48"/>
                </a:cxn>
                <a:cxn ang="0">
                  <a:pos x="23" y="50"/>
                </a:cxn>
                <a:cxn ang="0">
                  <a:pos x="18" y="51"/>
                </a:cxn>
                <a:cxn ang="0">
                  <a:pos x="12" y="52"/>
                </a:cxn>
                <a:cxn ang="0">
                  <a:pos x="8" y="52"/>
                </a:cxn>
                <a:cxn ang="0">
                  <a:pos x="5" y="51"/>
                </a:cxn>
                <a:cxn ang="0">
                  <a:pos x="3" y="49"/>
                </a:cxn>
                <a:cxn ang="0">
                  <a:pos x="1" y="48"/>
                </a:cxn>
                <a:cxn ang="0">
                  <a:pos x="0" y="46"/>
                </a:cxn>
                <a:cxn ang="0">
                  <a:pos x="1" y="44"/>
                </a:cxn>
                <a:cxn ang="0">
                  <a:pos x="2" y="43"/>
                </a:cxn>
                <a:cxn ang="0">
                  <a:pos x="3" y="42"/>
                </a:cxn>
                <a:cxn ang="0">
                  <a:pos x="4" y="41"/>
                </a:cxn>
                <a:cxn ang="0">
                  <a:pos x="6" y="42"/>
                </a:cxn>
                <a:cxn ang="0">
                  <a:pos x="7" y="42"/>
                </a:cxn>
                <a:cxn ang="0">
                  <a:pos x="9" y="43"/>
                </a:cxn>
                <a:cxn ang="0">
                  <a:pos x="10" y="44"/>
                </a:cxn>
                <a:cxn ang="0">
                  <a:pos x="13" y="46"/>
                </a:cxn>
                <a:cxn ang="0">
                  <a:pos x="15" y="47"/>
                </a:cxn>
                <a:cxn ang="0">
                  <a:pos x="16" y="48"/>
                </a:cxn>
                <a:cxn ang="0">
                  <a:pos x="18" y="48"/>
                </a:cxn>
                <a:cxn ang="0">
                  <a:pos x="19" y="49"/>
                </a:cxn>
                <a:cxn ang="0">
                  <a:pos x="22" y="48"/>
                </a:cxn>
                <a:cxn ang="0">
                  <a:pos x="24" y="46"/>
                </a:cxn>
                <a:cxn ang="0">
                  <a:pos x="26" y="44"/>
                </a:cxn>
                <a:cxn ang="0">
                  <a:pos x="27" y="41"/>
                </a:cxn>
                <a:cxn ang="0">
                  <a:pos x="26" y="38"/>
                </a:cxn>
                <a:cxn ang="0">
                  <a:pos x="25" y="35"/>
                </a:cxn>
                <a:cxn ang="0">
                  <a:pos x="23" y="32"/>
                </a:cxn>
                <a:cxn ang="0">
                  <a:pos x="20" y="30"/>
                </a:cxn>
                <a:cxn ang="0">
                  <a:pos x="13" y="27"/>
                </a:cxn>
                <a:cxn ang="0">
                  <a:pos x="3" y="26"/>
                </a:cxn>
                <a:cxn ang="0">
                  <a:pos x="2" y="26"/>
                </a:cxn>
                <a:cxn ang="0">
                  <a:pos x="0" y="26"/>
                </a:cxn>
                <a:cxn ang="0">
                  <a:pos x="10" y="0"/>
                </a:cxn>
              </a:cxnLst>
              <a:rect l="0" t="0" r="r" b="b"/>
              <a:pathLst>
                <a:path w="33" h="52">
                  <a:moveTo>
                    <a:pt x="10" y="0"/>
                  </a:moveTo>
                  <a:lnTo>
                    <a:pt x="33" y="0"/>
                  </a:lnTo>
                  <a:lnTo>
                    <a:pt x="29" y="10"/>
                  </a:lnTo>
                  <a:lnTo>
                    <a:pt x="9" y="10"/>
                  </a:lnTo>
                  <a:lnTo>
                    <a:pt x="7" y="15"/>
                  </a:lnTo>
                  <a:lnTo>
                    <a:pt x="19" y="16"/>
                  </a:lnTo>
                  <a:lnTo>
                    <a:pt x="27" y="21"/>
                  </a:lnTo>
                  <a:lnTo>
                    <a:pt x="30" y="25"/>
                  </a:lnTo>
                  <a:lnTo>
                    <a:pt x="32" y="29"/>
                  </a:lnTo>
                  <a:lnTo>
                    <a:pt x="33" y="34"/>
                  </a:lnTo>
                  <a:lnTo>
                    <a:pt x="32" y="38"/>
                  </a:lnTo>
                  <a:lnTo>
                    <a:pt x="30" y="43"/>
                  </a:lnTo>
                  <a:lnTo>
                    <a:pt x="28" y="46"/>
                  </a:lnTo>
                  <a:lnTo>
                    <a:pt x="26" y="48"/>
                  </a:lnTo>
                  <a:lnTo>
                    <a:pt x="23" y="50"/>
                  </a:lnTo>
                  <a:lnTo>
                    <a:pt x="18" y="51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5" y="51"/>
                  </a:lnTo>
                  <a:lnTo>
                    <a:pt x="3" y="49"/>
                  </a:lnTo>
                  <a:lnTo>
                    <a:pt x="1" y="48"/>
                  </a:lnTo>
                  <a:lnTo>
                    <a:pt x="0" y="46"/>
                  </a:lnTo>
                  <a:lnTo>
                    <a:pt x="1" y="44"/>
                  </a:lnTo>
                  <a:lnTo>
                    <a:pt x="2" y="43"/>
                  </a:lnTo>
                  <a:lnTo>
                    <a:pt x="3" y="42"/>
                  </a:lnTo>
                  <a:lnTo>
                    <a:pt x="4" y="41"/>
                  </a:lnTo>
                  <a:lnTo>
                    <a:pt x="6" y="42"/>
                  </a:lnTo>
                  <a:lnTo>
                    <a:pt x="7" y="42"/>
                  </a:lnTo>
                  <a:lnTo>
                    <a:pt x="9" y="43"/>
                  </a:lnTo>
                  <a:lnTo>
                    <a:pt x="10" y="44"/>
                  </a:lnTo>
                  <a:lnTo>
                    <a:pt x="13" y="46"/>
                  </a:lnTo>
                  <a:lnTo>
                    <a:pt x="15" y="47"/>
                  </a:lnTo>
                  <a:lnTo>
                    <a:pt x="16" y="48"/>
                  </a:lnTo>
                  <a:lnTo>
                    <a:pt x="18" y="48"/>
                  </a:lnTo>
                  <a:lnTo>
                    <a:pt x="19" y="49"/>
                  </a:lnTo>
                  <a:lnTo>
                    <a:pt x="22" y="48"/>
                  </a:lnTo>
                  <a:lnTo>
                    <a:pt x="24" y="46"/>
                  </a:lnTo>
                  <a:lnTo>
                    <a:pt x="26" y="44"/>
                  </a:lnTo>
                  <a:lnTo>
                    <a:pt x="27" y="41"/>
                  </a:lnTo>
                  <a:lnTo>
                    <a:pt x="26" y="38"/>
                  </a:lnTo>
                  <a:lnTo>
                    <a:pt x="25" y="35"/>
                  </a:lnTo>
                  <a:lnTo>
                    <a:pt x="23" y="32"/>
                  </a:lnTo>
                  <a:lnTo>
                    <a:pt x="20" y="30"/>
                  </a:lnTo>
                  <a:lnTo>
                    <a:pt x="13" y="27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0" y="26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14" name="Freeform 274"/>
            <p:cNvSpPr>
              <a:spLocks noChangeAspect="1"/>
            </p:cNvSpPr>
            <p:nvPr/>
          </p:nvSpPr>
          <p:spPr bwMode="auto">
            <a:xfrm>
              <a:off x="1958" y="3198"/>
              <a:ext cx="44" cy="85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19" y="41"/>
                </a:cxn>
                <a:cxn ang="0">
                  <a:pos x="19" y="44"/>
                </a:cxn>
                <a:cxn ang="0">
                  <a:pos x="19" y="47"/>
                </a:cxn>
                <a:cxn ang="0">
                  <a:pos x="20" y="48"/>
                </a:cxn>
                <a:cxn ang="0">
                  <a:pos x="21" y="49"/>
                </a:cxn>
                <a:cxn ang="0">
                  <a:pos x="22" y="49"/>
                </a:cxn>
                <a:cxn ang="0">
                  <a:pos x="25" y="49"/>
                </a:cxn>
                <a:cxn ang="0">
                  <a:pos x="26" y="49"/>
                </a:cxn>
                <a:cxn ang="0">
                  <a:pos x="26" y="51"/>
                </a:cxn>
                <a:cxn ang="0">
                  <a:pos x="0" y="51"/>
                </a:cxn>
                <a:cxn ang="0">
                  <a:pos x="0" y="49"/>
                </a:cxn>
                <a:cxn ang="0">
                  <a:pos x="1" y="49"/>
                </a:cxn>
                <a:cxn ang="0">
                  <a:pos x="3" y="49"/>
                </a:cxn>
                <a:cxn ang="0">
                  <a:pos x="5" y="49"/>
                </a:cxn>
                <a:cxn ang="0">
                  <a:pos x="6" y="48"/>
                </a:cxn>
                <a:cxn ang="0">
                  <a:pos x="7" y="47"/>
                </a:cxn>
                <a:cxn ang="0">
                  <a:pos x="7" y="45"/>
                </a:cxn>
                <a:cxn ang="0">
                  <a:pos x="7" y="41"/>
                </a:cxn>
                <a:cxn ang="0">
                  <a:pos x="7" y="15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6" y="9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2" y="9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17" y="0"/>
                </a:cxn>
                <a:cxn ang="0">
                  <a:pos x="19" y="0"/>
                </a:cxn>
              </a:cxnLst>
              <a:rect l="0" t="0" r="r" b="b"/>
              <a:pathLst>
                <a:path w="26" h="51">
                  <a:moveTo>
                    <a:pt x="19" y="0"/>
                  </a:moveTo>
                  <a:lnTo>
                    <a:pt x="19" y="41"/>
                  </a:lnTo>
                  <a:lnTo>
                    <a:pt x="19" y="44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1" y="49"/>
                  </a:lnTo>
                  <a:lnTo>
                    <a:pt x="22" y="49"/>
                  </a:lnTo>
                  <a:lnTo>
                    <a:pt x="25" y="49"/>
                  </a:lnTo>
                  <a:lnTo>
                    <a:pt x="26" y="49"/>
                  </a:lnTo>
                  <a:lnTo>
                    <a:pt x="26" y="51"/>
                  </a:lnTo>
                  <a:lnTo>
                    <a:pt x="0" y="51"/>
                  </a:lnTo>
                  <a:lnTo>
                    <a:pt x="0" y="49"/>
                  </a:lnTo>
                  <a:lnTo>
                    <a:pt x="1" y="49"/>
                  </a:lnTo>
                  <a:lnTo>
                    <a:pt x="3" y="49"/>
                  </a:lnTo>
                  <a:lnTo>
                    <a:pt x="5" y="49"/>
                  </a:lnTo>
                  <a:lnTo>
                    <a:pt x="6" y="48"/>
                  </a:lnTo>
                  <a:lnTo>
                    <a:pt x="7" y="47"/>
                  </a:lnTo>
                  <a:lnTo>
                    <a:pt x="7" y="45"/>
                  </a:lnTo>
                  <a:lnTo>
                    <a:pt x="7" y="41"/>
                  </a:lnTo>
                  <a:lnTo>
                    <a:pt x="7" y="15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6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2" y="9"/>
                  </a:lnTo>
                  <a:lnTo>
                    <a:pt x="0" y="10"/>
                  </a:lnTo>
                  <a:lnTo>
                    <a:pt x="0" y="8"/>
                  </a:lnTo>
                  <a:lnTo>
                    <a:pt x="17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15" name="Freeform 275"/>
            <p:cNvSpPr>
              <a:spLocks noChangeAspect="1"/>
            </p:cNvSpPr>
            <p:nvPr/>
          </p:nvSpPr>
          <p:spPr bwMode="auto">
            <a:xfrm>
              <a:off x="1863" y="2941"/>
              <a:ext cx="43" cy="86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19" y="41"/>
                </a:cxn>
                <a:cxn ang="0">
                  <a:pos x="19" y="44"/>
                </a:cxn>
                <a:cxn ang="0">
                  <a:pos x="19" y="47"/>
                </a:cxn>
                <a:cxn ang="0">
                  <a:pos x="20" y="48"/>
                </a:cxn>
                <a:cxn ang="0">
                  <a:pos x="21" y="49"/>
                </a:cxn>
                <a:cxn ang="0">
                  <a:pos x="22" y="49"/>
                </a:cxn>
                <a:cxn ang="0">
                  <a:pos x="25" y="49"/>
                </a:cxn>
                <a:cxn ang="0">
                  <a:pos x="26" y="49"/>
                </a:cxn>
                <a:cxn ang="0">
                  <a:pos x="26" y="51"/>
                </a:cxn>
                <a:cxn ang="0">
                  <a:pos x="0" y="51"/>
                </a:cxn>
                <a:cxn ang="0">
                  <a:pos x="0" y="49"/>
                </a:cxn>
                <a:cxn ang="0">
                  <a:pos x="1" y="49"/>
                </a:cxn>
                <a:cxn ang="0">
                  <a:pos x="3" y="49"/>
                </a:cxn>
                <a:cxn ang="0">
                  <a:pos x="5" y="49"/>
                </a:cxn>
                <a:cxn ang="0">
                  <a:pos x="6" y="48"/>
                </a:cxn>
                <a:cxn ang="0">
                  <a:pos x="7" y="47"/>
                </a:cxn>
                <a:cxn ang="0">
                  <a:pos x="7" y="45"/>
                </a:cxn>
                <a:cxn ang="0">
                  <a:pos x="7" y="41"/>
                </a:cxn>
                <a:cxn ang="0">
                  <a:pos x="7" y="15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6" y="9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2" y="9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17" y="0"/>
                </a:cxn>
                <a:cxn ang="0">
                  <a:pos x="19" y="0"/>
                </a:cxn>
              </a:cxnLst>
              <a:rect l="0" t="0" r="r" b="b"/>
              <a:pathLst>
                <a:path w="26" h="51">
                  <a:moveTo>
                    <a:pt x="19" y="0"/>
                  </a:moveTo>
                  <a:lnTo>
                    <a:pt x="19" y="41"/>
                  </a:lnTo>
                  <a:lnTo>
                    <a:pt x="19" y="44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1" y="49"/>
                  </a:lnTo>
                  <a:lnTo>
                    <a:pt x="22" y="49"/>
                  </a:lnTo>
                  <a:lnTo>
                    <a:pt x="25" y="49"/>
                  </a:lnTo>
                  <a:lnTo>
                    <a:pt x="26" y="49"/>
                  </a:lnTo>
                  <a:lnTo>
                    <a:pt x="26" y="51"/>
                  </a:lnTo>
                  <a:lnTo>
                    <a:pt x="0" y="51"/>
                  </a:lnTo>
                  <a:lnTo>
                    <a:pt x="0" y="49"/>
                  </a:lnTo>
                  <a:lnTo>
                    <a:pt x="1" y="49"/>
                  </a:lnTo>
                  <a:lnTo>
                    <a:pt x="3" y="49"/>
                  </a:lnTo>
                  <a:lnTo>
                    <a:pt x="5" y="49"/>
                  </a:lnTo>
                  <a:lnTo>
                    <a:pt x="6" y="48"/>
                  </a:lnTo>
                  <a:lnTo>
                    <a:pt x="7" y="47"/>
                  </a:lnTo>
                  <a:lnTo>
                    <a:pt x="7" y="45"/>
                  </a:lnTo>
                  <a:lnTo>
                    <a:pt x="7" y="41"/>
                  </a:lnTo>
                  <a:lnTo>
                    <a:pt x="7" y="15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6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2" y="9"/>
                  </a:lnTo>
                  <a:lnTo>
                    <a:pt x="0" y="10"/>
                  </a:lnTo>
                  <a:lnTo>
                    <a:pt x="0" y="8"/>
                  </a:lnTo>
                  <a:lnTo>
                    <a:pt x="17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16" name="Freeform 276"/>
            <p:cNvSpPr>
              <a:spLocks noChangeAspect="1"/>
            </p:cNvSpPr>
            <p:nvPr/>
          </p:nvSpPr>
          <p:spPr bwMode="auto">
            <a:xfrm>
              <a:off x="1921" y="3008"/>
              <a:ext cx="21" cy="2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" y="0"/>
                </a:cxn>
                <a:cxn ang="0">
                  <a:pos x="10" y="2"/>
                </a:cxn>
                <a:cxn ang="0">
                  <a:pos x="12" y="4"/>
                </a:cxn>
                <a:cxn ang="0">
                  <a:pos x="12" y="6"/>
                </a:cxn>
                <a:cxn ang="0">
                  <a:pos x="12" y="8"/>
                </a:cxn>
                <a:cxn ang="0">
                  <a:pos x="10" y="10"/>
                </a:cxn>
                <a:cxn ang="0">
                  <a:pos x="8" y="11"/>
                </a:cxn>
                <a:cxn ang="0">
                  <a:pos x="6" y="12"/>
                </a:cxn>
                <a:cxn ang="0">
                  <a:pos x="4" y="11"/>
                </a:cxn>
                <a:cxn ang="0">
                  <a:pos x="2" y="10"/>
                </a:cxn>
                <a:cxn ang="0">
                  <a:pos x="1" y="8"/>
                </a:cxn>
                <a:cxn ang="0">
                  <a:pos x="0" y="6"/>
                </a:cxn>
                <a:cxn ang="0">
                  <a:pos x="1" y="4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6" y="0"/>
                </a:cxn>
              </a:cxnLst>
              <a:rect l="0" t="0" r="r" b="b"/>
              <a:pathLst>
                <a:path w="12" h="12">
                  <a:moveTo>
                    <a:pt x="6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12" y="8"/>
                  </a:lnTo>
                  <a:lnTo>
                    <a:pt x="10" y="10"/>
                  </a:lnTo>
                  <a:lnTo>
                    <a:pt x="8" y="11"/>
                  </a:lnTo>
                  <a:lnTo>
                    <a:pt x="6" y="12"/>
                  </a:lnTo>
                  <a:lnTo>
                    <a:pt x="4" y="11"/>
                  </a:lnTo>
                  <a:lnTo>
                    <a:pt x="2" y="10"/>
                  </a:lnTo>
                  <a:lnTo>
                    <a:pt x="1" y="8"/>
                  </a:lnTo>
                  <a:lnTo>
                    <a:pt x="0" y="6"/>
                  </a:lnTo>
                  <a:lnTo>
                    <a:pt x="1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17" name="Freeform 277"/>
            <p:cNvSpPr>
              <a:spLocks noChangeAspect="1"/>
            </p:cNvSpPr>
            <p:nvPr/>
          </p:nvSpPr>
          <p:spPr bwMode="auto">
            <a:xfrm>
              <a:off x="1952" y="2941"/>
              <a:ext cx="55" cy="87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33" y="0"/>
                </a:cxn>
                <a:cxn ang="0">
                  <a:pos x="29" y="10"/>
                </a:cxn>
                <a:cxn ang="0">
                  <a:pos x="9" y="10"/>
                </a:cxn>
                <a:cxn ang="0">
                  <a:pos x="7" y="15"/>
                </a:cxn>
                <a:cxn ang="0">
                  <a:pos x="19" y="16"/>
                </a:cxn>
                <a:cxn ang="0">
                  <a:pos x="27" y="21"/>
                </a:cxn>
                <a:cxn ang="0">
                  <a:pos x="30" y="25"/>
                </a:cxn>
                <a:cxn ang="0">
                  <a:pos x="32" y="29"/>
                </a:cxn>
                <a:cxn ang="0">
                  <a:pos x="33" y="34"/>
                </a:cxn>
                <a:cxn ang="0">
                  <a:pos x="32" y="38"/>
                </a:cxn>
                <a:cxn ang="0">
                  <a:pos x="30" y="43"/>
                </a:cxn>
                <a:cxn ang="0">
                  <a:pos x="28" y="46"/>
                </a:cxn>
                <a:cxn ang="0">
                  <a:pos x="26" y="48"/>
                </a:cxn>
                <a:cxn ang="0">
                  <a:pos x="23" y="50"/>
                </a:cxn>
                <a:cxn ang="0">
                  <a:pos x="18" y="51"/>
                </a:cxn>
                <a:cxn ang="0">
                  <a:pos x="12" y="52"/>
                </a:cxn>
                <a:cxn ang="0">
                  <a:pos x="8" y="52"/>
                </a:cxn>
                <a:cxn ang="0">
                  <a:pos x="5" y="51"/>
                </a:cxn>
                <a:cxn ang="0">
                  <a:pos x="3" y="49"/>
                </a:cxn>
                <a:cxn ang="0">
                  <a:pos x="1" y="48"/>
                </a:cxn>
                <a:cxn ang="0">
                  <a:pos x="0" y="46"/>
                </a:cxn>
                <a:cxn ang="0">
                  <a:pos x="1" y="44"/>
                </a:cxn>
                <a:cxn ang="0">
                  <a:pos x="2" y="43"/>
                </a:cxn>
                <a:cxn ang="0">
                  <a:pos x="3" y="42"/>
                </a:cxn>
                <a:cxn ang="0">
                  <a:pos x="4" y="41"/>
                </a:cxn>
                <a:cxn ang="0">
                  <a:pos x="6" y="42"/>
                </a:cxn>
                <a:cxn ang="0">
                  <a:pos x="7" y="42"/>
                </a:cxn>
                <a:cxn ang="0">
                  <a:pos x="9" y="43"/>
                </a:cxn>
                <a:cxn ang="0">
                  <a:pos x="10" y="44"/>
                </a:cxn>
                <a:cxn ang="0">
                  <a:pos x="13" y="46"/>
                </a:cxn>
                <a:cxn ang="0">
                  <a:pos x="15" y="47"/>
                </a:cxn>
                <a:cxn ang="0">
                  <a:pos x="16" y="48"/>
                </a:cxn>
                <a:cxn ang="0">
                  <a:pos x="18" y="48"/>
                </a:cxn>
                <a:cxn ang="0">
                  <a:pos x="19" y="49"/>
                </a:cxn>
                <a:cxn ang="0">
                  <a:pos x="22" y="48"/>
                </a:cxn>
                <a:cxn ang="0">
                  <a:pos x="24" y="46"/>
                </a:cxn>
                <a:cxn ang="0">
                  <a:pos x="26" y="44"/>
                </a:cxn>
                <a:cxn ang="0">
                  <a:pos x="27" y="41"/>
                </a:cxn>
                <a:cxn ang="0">
                  <a:pos x="26" y="38"/>
                </a:cxn>
                <a:cxn ang="0">
                  <a:pos x="25" y="35"/>
                </a:cxn>
                <a:cxn ang="0">
                  <a:pos x="23" y="32"/>
                </a:cxn>
                <a:cxn ang="0">
                  <a:pos x="20" y="30"/>
                </a:cxn>
                <a:cxn ang="0">
                  <a:pos x="13" y="27"/>
                </a:cxn>
                <a:cxn ang="0">
                  <a:pos x="3" y="26"/>
                </a:cxn>
                <a:cxn ang="0">
                  <a:pos x="2" y="26"/>
                </a:cxn>
                <a:cxn ang="0">
                  <a:pos x="0" y="26"/>
                </a:cxn>
                <a:cxn ang="0">
                  <a:pos x="10" y="0"/>
                </a:cxn>
              </a:cxnLst>
              <a:rect l="0" t="0" r="r" b="b"/>
              <a:pathLst>
                <a:path w="33" h="52">
                  <a:moveTo>
                    <a:pt x="10" y="0"/>
                  </a:moveTo>
                  <a:lnTo>
                    <a:pt x="33" y="0"/>
                  </a:lnTo>
                  <a:lnTo>
                    <a:pt x="29" y="10"/>
                  </a:lnTo>
                  <a:lnTo>
                    <a:pt x="9" y="10"/>
                  </a:lnTo>
                  <a:lnTo>
                    <a:pt x="7" y="15"/>
                  </a:lnTo>
                  <a:lnTo>
                    <a:pt x="19" y="16"/>
                  </a:lnTo>
                  <a:lnTo>
                    <a:pt x="27" y="21"/>
                  </a:lnTo>
                  <a:lnTo>
                    <a:pt x="30" y="25"/>
                  </a:lnTo>
                  <a:lnTo>
                    <a:pt x="32" y="29"/>
                  </a:lnTo>
                  <a:lnTo>
                    <a:pt x="33" y="34"/>
                  </a:lnTo>
                  <a:lnTo>
                    <a:pt x="32" y="38"/>
                  </a:lnTo>
                  <a:lnTo>
                    <a:pt x="30" y="43"/>
                  </a:lnTo>
                  <a:lnTo>
                    <a:pt x="28" y="46"/>
                  </a:lnTo>
                  <a:lnTo>
                    <a:pt x="26" y="48"/>
                  </a:lnTo>
                  <a:lnTo>
                    <a:pt x="23" y="50"/>
                  </a:lnTo>
                  <a:lnTo>
                    <a:pt x="18" y="51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5" y="51"/>
                  </a:lnTo>
                  <a:lnTo>
                    <a:pt x="3" y="49"/>
                  </a:lnTo>
                  <a:lnTo>
                    <a:pt x="1" y="48"/>
                  </a:lnTo>
                  <a:lnTo>
                    <a:pt x="0" y="46"/>
                  </a:lnTo>
                  <a:lnTo>
                    <a:pt x="1" y="44"/>
                  </a:lnTo>
                  <a:lnTo>
                    <a:pt x="2" y="43"/>
                  </a:lnTo>
                  <a:lnTo>
                    <a:pt x="3" y="42"/>
                  </a:lnTo>
                  <a:lnTo>
                    <a:pt x="4" y="41"/>
                  </a:lnTo>
                  <a:lnTo>
                    <a:pt x="6" y="42"/>
                  </a:lnTo>
                  <a:lnTo>
                    <a:pt x="7" y="42"/>
                  </a:lnTo>
                  <a:lnTo>
                    <a:pt x="9" y="43"/>
                  </a:lnTo>
                  <a:lnTo>
                    <a:pt x="10" y="44"/>
                  </a:lnTo>
                  <a:lnTo>
                    <a:pt x="13" y="46"/>
                  </a:lnTo>
                  <a:lnTo>
                    <a:pt x="15" y="47"/>
                  </a:lnTo>
                  <a:lnTo>
                    <a:pt x="16" y="48"/>
                  </a:lnTo>
                  <a:lnTo>
                    <a:pt x="18" y="48"/>
                  </a:lnTo>
                  <a:lnTo>
                    <a:pt x="19" y="49"/>
                  </a:lnTo>
                  <a:lnTo>
                    <a:pt x="22" y="48"/>
                  </a:lnTo>
                  <a:lnTo>
                    <a:pt x="24" y="46"/>
                  </a:lnTo>
                  <a:lnTo>
                    <a:pt x="26" y="44"/>
                  </a:lnTo>
                  <a:lnTo>
                    <a:pt x="27" y="41"/>
                  </a:lnTo>
                  <a:lnTo>
                    <a:pt x="26" y="38"/>
                  </a:lnTo>
                  <a:lnTo>
                    <a:pt x="25" y="35"/>
                  </a:lnTo>
                  <a:lnTo>
                    <a:pt x="23" y="32"/>
                  </a:lnTo>
                  <a:lnTo>
                    <a:pt x="20" y="30"/>
                  </a:lnTo>
                  <a:lnTo>
                    <a:pt x="13" y="27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0" y="26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18" name="Freeform 278"/>
            <p:cNvSpPr>
              <a:spLocks noChangeAspect="1"/>
            </p:cNvSpPr>
            <p:nvPr/>
          </p:nvSpPr>
          <p:spPr bwMode="auto">
            <a:xfrm>
              <a:off x="1950" y="2686"/>
              <a:ext cx="55" cy="86"/>
            </a:xfrm>
            <a:custGeom>
              <a:avLst/>
              <a:gdLst/>
              <a:ahLst/>
              <a:cxnLst>
                <a:cxn ang="0">
                  <a:pos x="30" y="51"/>
                </a:cxn>
                <a:cxn ang="0">
                  <a:pos x="0" y="51"/>
                </a:cxn>
                <a:cxn ang="0">
                  <a:pos x="0" y="50"/>
                </a:cxn>
                <a:cxn ang="0">
                  <a:pos x="8" y="41"/>
                </a:cxn>
                <a:cxn ang="0">
                  <a:pos x="14" y="33"/>
                </a:cxn>
                <a:cxn ang="0">
                  <a:pos x="18" y="28"/>
                </a:cxn>
                <a:cxn ang="0">
                  <a:pos x="20" y="23"/>
                </a:cxn>
                <a:cxn ang="0">
                  <a:pos x="20" y="17"/>
                </a:cxn>
                <a:cxn ang="0">
                  <a:pos x="20" y="14"/>
                </a:cxn>
                <a:cxn ang="0">
                  <a:pos x="18" y="11"/>
                </a:cxn>
                <a:cxn ang="0">
                  <a:pos x="15" y="9"/>
                </a:cxn>
                <a:cxn ang="0">
                  <a:pos x="12" y="8"/>
                </a:cxn>
                <a:cxn ang="0">
                  <a:pos x="8" y="9"/>
                </a:cxn>
                <a:cxn ang="0">
                  <a:pos x="5" y="11"/>
                </a:cxn>
                <a:cxn ang="0">
                  <a:pos x="2" y="14"/>
                </a:cxn>
                <a:cxn ang="0">
                  <a:pos x="1" y="14"/>
                </a:cxn>
                <a:cxn ang="0">
                  <a:pos x="2" y="9"/>
                </a:cxn>
                <a:cxn ang="0">
                  <a:pos x="4" y="6"/>
                </a:cxn>
                <a:cxn ang="0">
                  <a:pos x="7" y="3"/>
                </a:cxn>
                <a:cxn ang="0">
                  <a:pos x="10" y="1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20" y="0"/>
                </a:cxn>
                <a:cxn ang="0">
                  <a:pos x="24" y="1"/>
                </a:cxn>
                <a:cxn ang="0">
                  <a:pos x="27" y="3"/>
                </a:cxn>
                <a:cxn ang="0">
                  <a:pos x="29" y="6"/>
                </a:cxn>
                <a:cxn ang="0">
                  <a:pos x="30" y="9"/>
                </a:cxn>
                <a:cxn ang="0">
                  <a:pos x="31" y="12"/>
                </a:cxn>
                <a:cxn ang="0">
                  <a:pos x="30" y="17"/>
                </a:cxn>
                <a:cxn ang="0">
                  <a:pos x="28" y="22"/>
                </a:cxn>
                <a:cxn ang="0">
                  <a:pos x="22" y="30"/>
                </a:cxn>
                <a:cxn ang="0">
                  <a:pos x="12" y="41"/>
                </a:cxn>
                <a:cxn ang="0">
                  <a:pos x="23" y="41"/>
                </a:cxn>
                <a:cxn ang="0">
                  <a:pos x="26" y="41"/>
                </a:cxn>
                <a:cxn ang="0">
                  <a:pos x="28" y="41"/>
                </a:cxn>
                <a:cxn ang="0">
                  <a:pos x="29" y="41"/>
                </a:cxn>
                <a:cxn ang="0">
                  <a:pos x="30" y="40"/>
                </a:cxn>
                <a:cxn ang="0">
                  <a:pos x="31" y="39"/>
                </a:cxn>
                <a:cxn ang="0">
                  <a:pos x="32" y="37"/>
                </a:cxn>
                <a:cxn ang="0">
                  <a:pos x="33" y="37"/>
                </a:cxn>
                <a:cxn ang="0">
                  <a:pos x="30" y="51"/>
                </a:cxn>
              </a:cxnLst>
              <a:rect l="0" t="0" r="r" b="b"/>
              <a:pathLst>
                <a:path w="33" h="51">
                  <a:moveTo>
                    <a:pt x="30" y="51"/>
                  </a:moveTo>
                  <a:lnTo>
                    <a:pt x="0" y="51"/>
                  </a:lnTo>
                  <a:lnTo>
                    <a:pt x="0" y="50"/>
                  </a:lnTo>
                  <a:lnTo>
                    <a:pt x="8" y="41"/>
                  </a:lnTo>
                  <a:lnTo>
                    <a:pt x="14" y="33"/>
                  </a:lnTo>
                  <a:lnTo>
                    <a:pt x="18" y="28"/>
                  </a:lnTo>
                  <a:lnTo>
                    <a:pt x="20" y="23"/>
                  </a:lnTo>
                  <a:lnTo>
                    <a:pt x="20" y="17"/>
                  </a:lnTo>
                  <a:lnTo>
                    <a:pt x="20" y="14"/>
                  </a:lnTo>
                  <a:lnTo>
                    <a:pt x="18" y="11"/>
                  </a:lnTo>
                  <a:lnTo>
                    <a:pt x="15" y="9"/>
                  </a:lnTo>
                  <a:lnTo>
                    <a:pt x="12" y="8"/>
                  </a:lnTo>
                  <a:lnTo>
                    <a:pt x="8" y="9"/>
                  </a:lnTo>
                  <a:lnTo>
                    <a:pt x="5" y="11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2" y="9"/>
                  </a:lnTo>
                  <a:lnTo>
                    <a:pt x="4" y="6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4" y="1"/>
                  </a:lnTo>
                  <a:lnTo>
                    <a:pt x="27" y="3"/>
                  </a:lnTo>
                  <a:lnTo>
                    <a:pt x="29" y="6"/>
                  </a:lnTo>
                  <a:lnTo>
                    <a:pt x="30" y="9"/>
                  </a:lnTo>
                  <a:lnTo>
                    <a:pt x="31" y="12"/>
                  </a:lnTo>
                  <a:lnTo>
                    <a:pt x="30" y="17"/>
                  </a:lnTo>
                  <a:lnTo>
                    <a:pt x="28" y="22"/>
                  </a:lnTo>
                  <a:lnTo>
                    <a:pt x="22" y="30"/>
                  </a:lnTo>
                  <a:lnTo>
                    <a:pt x="12" y="41"/>
                  </a:lnTo>
                  <a:lnTo>
                    <a:pt x="23" y="41"/>
                  </a:lnTo>
                  <a:lnTo>
                    <a:pt x="26" y="41"/>
                  </a:lnTo>
                  <a:lnTo>
                    <a:pt x="28" y="41"/>
                  </a:lnTo>
                  <a:lnTo>
                    <a:pt x="29" y="41"/>
                  </a:lnTo>
                  <a:lnTo>
                    <a:pt x="30" y="40"/>
                  </a:lnTo>
                  <a:lnTo>
                    <a:pt x="31" y="39"/>
                  </a:lnTo>
                  <a:lnTo>
                    <a:pt x="32" y="37"/>
                  </a:lnTo>
                  <a:lnTo>
                    <a:pt x="33" y="37"/>
                  </a:lnTo>
                  <a:lnTo>
                    <a:pt x="30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19" name="Line 279"/>
            <p:cNvSpPr>
              <a:spLocks noChangeAspect="1" noChangeShapeType="1"/>
            </p:cNvSpPr>
            <p:nvPr/>
          </p:nvSpPr>
          <p:spPr bwMode="auto">
            <a:xfrm>
              <a:off x="2114" y="3767"/>
              <a:ext cx="1211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20" name="Line 280"/>
            <p:cNvSpPr>
              <a:spLocks noChangeAspect="1" noChangeShapeType="1"/>
            </p:cNvSpPr>
            <p:nvPr/>
          </p:nvSpPr>
          <p:spPr bwMode="auto">
            <a:xfrm>
              <a:off x="2114" y="3715"/>
              <a:ext cx="2" cy="5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21" name="Line 281"/>
            <p:cNvSpPr>
              <a:spLocks noChangeAspect="1" noChangeShapeType="1"/>
            </p:cNvSpPr>
            <p:nvPr/>
          </p:nvSpPr>
          <p:spPr bwMode="auto">
            <a:xfrm>
              <a:off x="2175" y="3740"/>
              <a:ext cx="1" cy="2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22" name="Line 282"/>
            <p:cNvSpPr>
              <a:spLocks noChangeAspect="1" noChangeShapeType="1"/>
            </p:cNvSpPr>
            <p:nvPr/>
          </p:nvSpPr>
          <p:spPr bwMode="auto">
            <a:xfrm>
              <a:off x="2237" y="3740"/>
              <a:ext cx="1" cy="2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23" name="Line 283"/>
            <p:cNvSpPr>
              <a:spLocks noChangeAspect="1" noChangeShapeType="1"/>
            </p:cNvSpPr>
            <p:nvPr/>
          </p:nvSpPr>
          <p:spPr bwMode="auto">
            <a:xfrm>
              <a:off x="2297" y="3740"/>
              <a:ext cx="2" cy="2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24" name="Line 284"/>
            <p:cNvSpPr>
              <a:spLocks noChangeAspect="1" noChangeShapeType="1"/>
            </p:cNvSpPr>
            <p:nvPr/>
          </p:nvSpPr>
          <p:spPr bwMode="auto">
            <a:xfrm>
              <a:off x="2357" y="3740"/>
              <a:ext cx="2" cy="2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25" name="Line 285"/>
            <p:cNvSpPr>
              <a:spLocks noChangeAspect="1" noChangeShapeType="1"/>
            </p:cNvSpPr>
            <p:nvPr/>
          </p:nvSpPr>
          <p:spPr bwMode="auto">
            <a:xfrm>
              <a:off x="2418" y="3715"/>
              <a:ext cx="2" cy="5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26" name="Line 286"/>
            <p:cNvSpPr>
              <a:spLocks noChangeAspect="1" noChangeShapeType="1"/>
            </p:cNvSpPr>
            <p:nvPr/>
          </p:nvSpPr>
          <p:spPr bwMode="auto">
            <a:xfrm>
              <a:off x="2478" y="3740"/>
              <a:ext cx="2" cy="2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27" name="Line 287"/>
            <p:cNvSpPr>
              <a:spLocks noChangeAspect="1" noChangeShapeType="1"/>
            </p:cNvSpPr>
            <p:nvPr/>
          </p:nvSpPr>
          <p:spPr bwMode="auto">
            <a:xfrm>
              <a:off x="2539" y="3740"/>
              <a:ext cx="1" cy="2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28" name="Line 288"/>
            <p:cNvSpPr>
              <a:spLocks noChangeAspect="1" noChangeShapeType="1"/>
            </p:cNvSpPr>
            <p:nvPr/>
          </p:nvSpPr>
          <p:spPr bwMode="auto">
            <a:xfrm>
              <a:off x="2599" y="3740"/>
              <a:ext cx="2" cy="2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29" name="Line 289"/>
            <p:cNvSpPr>
              <a:spLocks noChangeAspect="1" noChangeShapeType="1"/>
            </p:cNvSpPr>
            <p:nvPr/>
          </p:nvSpPr>
          <p:spPr bwMode="auto">
            <a:xfrm>
              <a:off x="2659" y="3740"/>
              <a:ext cx="2" cy="2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30" name="Line 290"/>
            <p:cNvSpPr>
              <a:spLocks noChangeAspect="1" noChangeShapeType="1"/>
            </p:cNvSpPr>
            <p:nvPr/>
          </p:nvSpPr>
          <p:spPr bwMode="auto">
            <a:xfrm>
              <a:off x="2720" y="3715"/>
              <a:ext cx="1" cy="5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31" name="Line 291"/>
            <p:cNvSpPr>
              <a:spLocks noChangeAspect="1" noChangeShapeType="1"/>
            </p:cNvSpPr>
            <p:nvPr/>
          </p:nvSpPr>
          <p:spPr bwMode="auto">
            <a:xfrm>
              <a:off x="2780" y="3740"/>
              <a:ext cx="2" cy="2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32" name="Line 292"/>
            <p:cNvSpPr>
              <a:spLocks noChangeAspect="1" noChangeShapeType="1"/>
            </p:cNvSpPr>
            <p:nvPr/>
          </p:nvSpPr>
          <p:spPr bwMode="auto">
            <a:xfrm>
              <a:off x="2840" y="3740"/>
              <a:ext cx="2" cy="2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33" name="Line 293"/>
            <p:cNvSpPr>
              <a:spLocks noChangeAspect="1" noChangeShapeType="1"/>
            </p:cNvSpPr>
            <p:nvPr/>
          </p:nvSpPr>
          <p:spPr bwMode="auto">
            <a:xfrm>
              <a:off x="2901" y="3740"/>
              <a:ext cx="2" cy="2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34" name="Line 294"/>
            <p:cNvSpPr>
              <a:spLocks noChangeAspect="1" noChangeShapeType="1"/>
            </p:cNvSpPr>
            <p:nvPr/>
          </p:nvSpPr>
          <p:spPr bwMode="auto">
            <a:xfrm>
              <a:off x="2963" y="3740"/>
              <a:ext cx="2" cy="2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35" name="Line 295"/>
            <p:cNvSpPr>
              <a:spLocks noChangeAspect="1" noChangeShapeType="1"/>
            </p:cNvSpPr>
            <p:nvPr/>
          </p:nvSpPr>
          <p:spPr bwMode="auto">
            <a:xfrm>
              <a:off x="3023" y="3715"/>
              <a:ext cx="2" cy="5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36" name="Line 296"/>
            <p:cNvSpPr>
              <a:spLocks noChangeAspect="1" noChangeShapeType="1"/>
            </p:cNvSpPr>
            <p:nvPr/>
          </p:nvSpPr>
          <p:spPr bwMode="auto">
            <a:xfrm>
              <a:off x="3084" y="3740"/>
              <a:ext cx="1" cy="2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37" name="Line 297"/>
            <p:cNvSpPr>
              <a:spLocks noChangeAspect="1" noChangeShapeType="1"/>
            </p:cNvSpPr>
            <p:nvPr/>
          </p:nvSpPr>
          <p:spPr bwMode="auto">
            <a:xfrm>
              <a:off x="3144" y="3740"/>
              <a:ext cx="2" cy="2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38" name="Line 298"/>
            <p:cNvSpPr>
              <a:spLocks noChangeAspect="1" noChangeShapeType="1"/>
            </p:cNvSpPr>
            <p:nvPr/>
          </p:nvSpPr>
          <p:spPr bwMode="auto">
            <a:xfrm>
              <a:off x="3204" y="3740"/>
              <a:ext cx="2" cy="2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39" name="Line 299"/>
            <p:cNvSpPr>
              <a:spLocks noChangeAspect="1" noChangeShapeType="1"/>
            </p:cNvSpPr>
            <p:nvPr/>
          </p:nvSpPr>
          <p:spPr bwMode="auto">
            <a:xfrm>
              <a:off x="3265" y="3740"/>
              <a:ext cx="1" cy="2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40" name="Line 300"/>
            <p:cNvSpPr>
              <a:spLocks noChangeAspect="1" noChangeShapeType="1"/>
            </p:cNvSpPr>
            <p:nvPr/>
          </p:nvSpPr>
          <p:spPr bwMode="auto">
            <a:xfrm>
              <a:off x="3325" y="3715"/>
              <a:ext cx="2" cy="5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41" name="Freeform 301"/>
            <p:cNvSpPr>
              <a:spLocks noChangeAspect="1" noEditPoints="1"/>
            </p:cNvSpPr>
            <p:nvPr/>
          </p:nvSpPr>
          <p:spPr bwMode="auto">
            <a:xfrm>
              <a:off x="2086" y="3819"/>
              <a:ext cx="55" cy="87"/>
            </a:xfrm>
            <a:custGeom>
              <a:avLst/>
              <a:gdLst/>
              <a:ahLst/>
              <a:cxnLst>
                <a:cxn ang="0">
                  <a:pos x="33" y="26"/>
                </a:cxn>
                <a:cxn ang="0">
                  <a:pos x="32" y="33"/>
                </a:cxn>
                <a:cxn ang="0">
                  <a:pos x="31" y="40"/>
                </a:cxn>
                <a:cxn ang="0">
                  <a:pos x="29" y="43"/>
                </a:cxn>
                <a:cxn ang="0">
                  <a:pos x="27" y="46"/>
                </a:cxn>
                <a:cxn ang="0">
                  <a:pos x="25" y="49"/>
                </a:cxn>
                <a:cxn ang="0">
                  <a:pos x="22" y="50"/>
                </a:cxn>
                <a:cxn ang="0">
                  <a:pos x="20" y="51"/>
                </a:cxn>
                <a:cxn ang="0">
                  <a:pos x="17" y="52"/>
                </a:cxn>
                <a:cxn ang="0">
                  <a:pos x="13" y="51"/>
                </a:cxn>
                <a:cxn ang="0">
                  <a:pos x="10" y="50"/>
                </a:cxn>
                <a:cxn ang="0">
                  <a:pos x="7" y="48"/>
                </a:cxn>
                <a:cxn ang="0">
                  <a:pos x="5" y="45"/>
                </a:cxn>
                <a:cxn ang="0">
                  <a:pos x="3" y="42"/>
                </a:cxn>
                <a:cxn ang="0">
                  <a:pos x="2" y="38"/>
                </a:cxn>
                <a:cxn ang="0">
                  <a:pos x="1" y="32"/>
                </a:cxn>
                <a:cxn ang="0">
                  <a:pos x="0" y="26"/>
                </a:cxn>
                <a:cxn ang="0">
                  <a:pos x="1" y="18"/>
                </a:cxn>
                <a:cxn ang="0">
                  <a:pos x="3" y="11"/>
                </a:cxn>
                <a:cxn ang="0">
                  <a:pos x="4" y="8"/>
                </a:cxn>
                <a:cxn ang="0">
                  <a:pos x="6" y="5"/>
                </a:cxn>
                <a:cxn ang="0">
                  <a:pos x="8" y="3"/>
                </a:cxn>
                <a:cxn ang="0">
                  <a:pos x="12" y="0"/>
                </a:cxn>
                <a:cxn ang="0">
                  <a:pos x="17" y="0"/>
                </a:cxn>
                <a:cxn ang="0">
                  <a:pos x="21" y="0"/>
                </a:cxn>
                <a:cxn ang="0">
                  <a:pos x="25" y="3"/>
                </a:cxn>
                <a:cxn ang="0">
                  <a:pos x="27" y="5"/>
                </a:cxn>
                <a:cxn ang="0">
                  <a:pos x="29" y="7"/>
                </a:cxn>
                <a:cxn ang="0">
                  <a:pos x="30" y="11"/>
                </a:cxn>
                <a:cxn ang="0">
                  <a:pos x="32" y="18"/>
                </a:cxn>
                <a:cxn ang="0">
                  <a:pos x="33" y="26"/>
                </a:cxn>
                <a:cxn ang="0">
                  <a:pos x="22" y="26"/>
                </a:cxn>
                <a:cxn ang="0">
                  <a:pos x="22" y="20"/>
                </a:cxn>
                <a:cxn ang="0">
                  <a:pos x="22" y="15"/>
                </a:cxn>
                <a:cxn ang="0">
                  <a:pos x="22" y="12"/>
                </a:cxn>
                <a:cxn ang="0">
                  <a:pos x="22" y="10"/>
                </a:cxn>
                <a:cxn ang="0">
                  <a:pos x="21" y="7"/>
                </a:cxn>
                <a:cxn ang="0">
                  <a:pos x="21" y="5"/>
                </a:cxn>
                <a:cxn ang="0">
                  <a:pos x="20" y="3"/>
                </a:cxn>
                <a:cxn ang="0">
                  <a:pos x="18" y="2"/>
                </a:cxn>
                <a:cxn ang="0">
                  <a:pos x="17" y="2"/>
                </a:cxn>
                <a:cxn ang="0">
                  <a:pos x="15" y="2"/>
                </a:cxn>
                <a:cxn ang="0">
                  <a:pos x="14" y="3"/>
                </a:cxn>
                <a:cxn ang="0">
                  <a:pos x="13" y="5"/>
                </a:cxn>
                <a:cxn ang="0">
                  <a:pos x="12" y="7"/>
                </a:cxn>
                <a:cxn ang="0">
                  <a:pos x="12" y="11"/>
                </a:cxn>
                <a:cxn ang="0">
                  <a:pos x="12" y="19"/>
                </a:cxn>
                <a:cxn ang="0">
                  <a:pos x="11" y="31"/>
                </a:cxn>
                <a:cxn ang="0">
                  <a:pos x="12" y="37"/>
                </a:cxn>
                <a:cxn ang="0">
                  <a:pos x="12" y="42"/>
                </a:cxn>
                <a:cxn ang="0">
                  <a:pos x="12" y="45"/>
                </a:cxn>
                <a:cxn ang="0">
                  <a:pos x="13" y="47"/>
                </a:cxn>
                <a:cxn ang="0">
                  <a:pos x="14" y="49"/>
                </a:cxn>
                <a:cxn ang="0">
                  <a:pos x="15" y="49"/>
                </a:cxn>
                <a:cxn ang="0">
                  <a:pos x="17" y="49"/>
                </a:cxn>
                <a:cxn ang="0">
                  <a:pos x="19" y="49"/>
                </a:cxn>
                <a:cxn ang="0">
                  <a:pos x="20" y="48"/>
                </a:cxn>
                <a:cxn ang="0">
                  <a:pos x="21" y="46"/>
                </a:cxn>
                <a:cxn ang="0">
                  <a:pos x="22" y="42"/>
                </a:cxn>
                <a:cxn ang="0">
                  <a:pos x="22" y="26"/>
                </a:cxn>
              </a:cxnLst>
              <a:rect l="0" t="0" r="r" b="b"/>
              <a:pathLst>
                <a:path w="33" h="52">
                  <a:moveTo>
                    <a:pt x="33" y="26"/>
                  </a:moveTo>
                  <a:lnTo>
                    <a:pt x="32" y="33"/>
                  </a:lnTo>
                  <a:lnTo>
                    <a:pt x="31" y="40"/>
                  </a:lnTo>
                  <a:lnTo>
                    <a:pt x="29" y="43"/>
                  </a:lnTo>
                  <a:lnTo>
                    <a:pt x="27" y="46"/>
                  </a:lnTo>
                  <a:lnTo>
                    <a:pt x="25" y="49"/>
                  </a:lnTo>
                  <a:lnTo>
                    <a:pt x="22" y="50"/>
                  </a:lnTo>
                  <a:lnTo>
                    <a:pt x="20" y="51"/>
                  </a:lnTo>
                  <a:lnTo>
                    <a:pt x="17" y="52"/>
                  </a:lnTo>
                  <a:lnTo>
                    <a:pt x="13" y="51"/>
                  </a:lnTo>
                  <a:lnTo>
                    <a:pt x="10" y="50"/>
                  </a:lnTo>
                  <a:lnTo>
                    <a:pt x="7" y="48"/>
                  </a:lnTo>
                  <a:lnTo>
                    <a:pt x="5" y="45"/>
                  </a:lnTo>
                  <a:lnTo>
                    <a:pt x="3" y="42"/>
                  </a:lnTo>
                  <a:lnTo>
                    <a:pt x="2" y="38"/>
                  </a:lnTo>
                  <a:lnTo>
                    <a:pt x="1" y="32"/>
                  </a:lnTo>
                  <a:lnTo>
                    <a:pt x="0" y="26"/>
                  </a:lnTo>
                  <a:lnTo>
                    <a:pt x="1" y="18"/>
                  </a:lnTo>
                  <a:lnTo>
                    <a:pt x="3" y="11"/>
                  </a:lnTo>
                  <a:lnTo>
                    <a:pt x="4" y="8"/>
                  </a:lnTo>
                  <a:lnTo>
                    <a:pt x="6" y="5"/>
                  </a:lnTo>
                  <a:lnTo>
                    <a:pt x="8" y="3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7" y="5"/>
                  </a:lnTo>
                  <a:lnTo>
                    <a:pt x="29" y="7"/>
                  </a:lnTo>
                  <a:lnTo>
                    <a:pt x="30" y="11"/>
                  </a:lnTo>
                  <a:lnTo>
                    <a:pt x="32" y="18"/>
                  </a:lnTo>
                  <a:lnTo>
                    <a:pt x="33" y="26"/>
                  </a:lnTo>
                  <a:close/>
                  <a:moveTo>
                    <a:pt x="22" y="26"/>
                  </a:moveTo>
                  <a:lnTo>
                    <a:pt x="22" y="20"/>
                  </a:lnTo>
                  <a:lnTo>
                    <a:pt x="22" y="15"/>
                  </a:lnTo>
                  <a:lnTo>
                    <a:pt x="22" y="12"/>
                  </a:lnTo>
                  <a:lnTo>
                    <a:pt x="22" y="10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0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3"/>
                  </a:lnTo>
                  <a:lnTo>
                    <a:pt x="13" y="5"/>
                  </a:lnTo>
                  <a:lnTo>
                    <a:pt x="12" y="7"/>
                  </a:lnTo>
                  <a:lnTo>
                    <a:pt x="12" y="11"/>
                  </a:lnTo>
                  <a:lnTo>
                    <a:pt x="12" y="19"/>
                  </a:lnTo>
                  <a:lnTo>
                    <a:pt x="11" y="31"/>
                  </a:lnTo>
                  <a:lnTo>
                    <a:pt x="12" y="37"/>
                  </a:lnTo>
                  <a:lnTo>
                    <a:pt x="12" y="42"/>
                  </a:lnTo>
                  <a:lnTo>
                    <a:pt x="12" y="45"/>
                  </a:lnTo>
                  <a:lnTo>
                    <a:pt x="13" y="47"/>
                  </a:lnTo>
                  <a:lnTo>
                    <a:pt x="14" y="49"/>
                  </a:lnTo>
                  <a:lnTo>
                    <a:pt x="15" y="49"/>
                  </a:lnTo>
                  <a:lnTo>
                    <a:pt x="17" y="49"/>
                  </a:lnTo>
                  <a:lnTo>
                    <a:pt x="19" y="49"/>
                  </a:lnTo>
                  <a:lnTo>
                    <a:pt x="20" y="48"/>
                  </a:lnTo>
                  <a:lnTo>
                    <a:pt x="21" y="46"/>
                  </a:lnTo>
                  <a:lnTo>
                    <a:pt x="22" y="42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42" name="Freeform 302"/>
            <p:cNvSpPr>
              <a:spLocks noChangeAspect="1" noEditPoints="1"/>
            </p:cNvSpPr>
            <p:nvPr/>
          </p:nvSpPr>
          <p:spPr bwMode="auto">
            <a:xfrm>
              <a:off x="2342" y="3819"/>
              <a:ext cx="54" cy="87"/>
            </a:xfrm>
            <a:custGeom>
              <a:avLst/>
              <a:gdLst/>
              <a:ahLst/>
              <a:cxnLst>
                <a:cxn ang="0">
                  <a:pos x="32" y="26"/>
                </a:cxn>
                <a:cxn ang="0">
                  <a:pos x="32" y="33"/>
                </a:cxn>
                <a:cxn ang="0">
                  <a:pos x="30" y="40"/>
                </a:cxn>
                <a:cxn ang="0">
                  <a:pos x="29" y="43"/>
                </a:cxn>
                <a:cxn ang="0">
                  <a:pos x="27" y="46"/>
                </a:cxn>
                <a:cxn ang="0">
                  <a:pos x="25" y="49"/>
                </a:cxn>
                <a:cxn ang="0">
                  <a:pos x="22" y="50"/>
                </a:cxn>
                <a:cxn ang="0">
                  <a:pos x="19" y="51"/>
                </a:cxn>
                <a:cxn ang="0">
                  <a:pos x="16" y="52"/>
                </a:cxn>
                <a:cxn ang="0">
                  <a:pos x="13" y="51"/>
                </a:cxn>
                <a:cxn ang="0">
                  <a:pos x="10" y="50"/>
                </a:cxn>
                <a:cxn ang="0">
                  <a:pos x="7" y="48"/>
                </a:cxn>
                <a:cxn ang="0">
                  <a:pos x="4" y="45"/>
                </a:cxn>
                <a:cxn ang="0">
                  <a:pos x="3" y="42"/>
                </a:cxn>
                <a:cxn ang="0">
                  <a:pos x="1" y="38"/>
                </a:cxn>
                <a:cxn ang="0">
                  <a:pos x="0" y="32"/>
                </a:cxn>
                <a:cxn ang="0">
                  <a:pos x="0" y="26"/>
                </a:cxn>
                <a:cxn ang="0">
                  <a:pos x="0" y="18"/>
                </a:cxn>
                <a:cxn ang="0">
                  <a:pos x="2" y="11"/>
                </a:cxn>
                <a:cxn ang="0">
                  <a:pos x="4" y="8"/>
                </a:cxn>
                <a:cxn ang="0">
                  <a:pos x="6" y="5"/>
                </a:cxn>
                <a:cxn ang="0">
                  <a:pos x="8" y="3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4" y="3"/>
                </a:cxn>
                <a:cxn ang="0">
                  <a:pos x="27" y="5"/>
                </a:cxn>
                <a:cxn ang="0">
                  <a:pos x="28" y="7"/>
                </a:cxn>
                <a:cxn ang="0">
                  <a:pos x="30" y="11"/>
                </a:cxn>
                <a:cxn ang="0">
                  <a:pos x="32" y="18"/>
                </a:cxn>
                <a:cxn ang="0">
                  <a:pos x="32" y="26"/>
                </a:cxn>
                <a:cxn ang="0">
                  <a:pos x="21" y="26"/>
                </a:cxn>
                <a:cxn ang="0">
                  <a:pos x="21" y="20"/>
                </a:cxn>
                <a:cxn ang="0">
                  <a:pos x="21" y="15"/>
                </a:cxn>
                <a:cxn ang="0">
                  <a:pos x="21" y="12"/>
                </a:cxn>
                <a:cxn ang="0">
                  <a:pos x="21" y="10"/>
                </a:cxn>
                <a:cxn ang="0">
                  <a:pos x="21" y="7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2"/>
                </a:cxn>
                <a:cxn ang="0">
                  <a:pos x="16" y="2"/>
                </a:cxn>
                <a:cxn ang="0">
                  <a:pos x="15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1" y="7"/>
                </a:cxn>
                <a:cxn ang="0">
                  <a:pos x="11" y="11"/>
                </a:cxn>
                <a:cxn ang="0">
                  <a:pos x="11" y="19"/>
                </a:cxn>
                <a:cxn ang="0">
                  <a:pos x="11" y="31"/>
                </a:cxn>
                <a:cxn ang="0">
                  <a:pos x="11" y="37"/>
                </a:cxn>
                <a:cxn ang="0">
                  <a:pos x="11" y="42"/>
                </a:cxn>
                <a:cxn ang="0">
                  <a:pos x="12" y="45"/>
                </a:cxn>
                <a:cxn ang="0">
                  <a:pos x="12" y="47"/>
                </a:cxn>
                <a:cxn ang="0">
                  <a:pos x="13" y="49"/>
                </a:cxn>
                <a:cxn ang="0">
                  <a:pos x="15" y="49"/>
                </a:cxn>
                <a:cxn ang="0">
                  <a:pos x="16" y="49"/>
                </a:cxn>
                <a:cxn ang="0">
                  <a:pos x="18" y="49"/>
                </a:cxn>
                <a:cxn ang="0">
                  <a:pos x="19" y="48"/>
                </a:cxn>
                <a:cxn ang="0">
                  <a:pos x="21" y="46"/>
                </a:cxn>
                <a:cxn ang="0">
                  <a:pos x="21" y="42"/>
                </a:cxn>
                <a:cxn ang="0">
                  <a:pos x="21" y="26"/>
                </a:cxn>
              </a:cxnLst>
              <a:rect l="0" t="0" r="r" b="b"/>
              <a:pathLst>
                <a:path w="32" h="52">
                  <a:moveTo>
                    <a:pt x="32" y="26"/>
                  </a:moveTo>
                  <a:lnTo>
                    <a:pt x="32" y="33"/>
                  </a:lnTo>
                  <a:lnTo>
                    <a:pt x="30" y="40"/>
                  </a:lnTo>
                  <a:lnTo>
                    <a:pt x="29" y="43"/>
                  </a:lnTo>
                  <a:lnTo>
                    <a:pt x="27" y="46"/>
                  </a:lnTo>
                  <a:lnTo>
                    <a:pt x="25" y="49"/>
                  </a:lnTo>
                  <a:lnTo>
                    <a:pt x="22" y="50"/>
                  </a:lnTo>
                  <a:lnTo>
                    <a:pt x="19" y="51"/>
                  </a:lnTo>
                  <a:lnTo>
                    <a:pt x="16" y="52"/>
                  </a:lnTo>
                  <a:lnTo>
                    <a:pt x="13" y="51"/>
                  </a:lnTo>
                  <a:lnTo>
                    <a:pt x="10" y="50"/>
                  </a:lnTo>
                  <a:lnTo>
                    <a:pt x="7" y="48"/>
                  </a:lnTo>
                  <a:lnTo>
                    <a:pt x="4" y="45"/>
                  </a:lnTo>
                  <a:lnTo>
                    <a:pt x="3" y="42"/>
                  </a:lnTo>
                  <a:lnTo>
                    <a:pt x="1" y="38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2" y="11"/>
                  </a:lnTo>
                  <a:lnTo>
                    <a:pt x="4" y="8"/>
                  </a:lnTo>
                  <a:lnTo>
                    <a:pt x="6" y="5"/>
                  </a:lnTo>
                  <a:lnTo>
                    <a:pt x="8" y="3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3"/>
                  </a:lnTo>
                  <a:lnTo>
                    <a:pt x="27" y="5"/>
                  </a:lnTo>
                  <a:lnTo>
                    <a:pt x="28" y="7"/>
                  </a:lnTo>
                  <a:lnTo>
                    <a:pt x="30" y="11"/>
                  </a:lnTo>
                  <a:lnTo>
                    <a:pt x="32" y="18"/>
                  </a:lnTo>
                  <a:lnTo>
                    <a:pt x="32" y="26"/>
                  </a:lnTo>
                  <a:close/>
                  <a:moveTo>
                    <a:pt x="21" y="26"/>
                  </a:moveTo>
                  <a:lnTo>
                    <a:pt x="21" y="20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7"/>
                  </a:lnTo>
                  <a:lnTo>
                    <a:pt x="20" y="5"/>
                  </a:lnTo>
                  <a:lnTo>
                    <a:pt x="19" y="3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1" y="7"/>
                  </a:lnTo>
                  <a:lnTo>
                    <a:pt x="11" y="11"/>
                  </a:lnTo>
                  <a:lnTo>
                    <a:pt x="11" y="19"/>
                  </a:lnTo>
                  <a:lnTo>
                    <a:pt x="11" y="31"/>
                  </a:lnTo>
                  <a:lnTo>
                    <a:pt x="11" y="37"/>
                  </a:lnTo>
                  <a:lnTo>
                    <a:pt x="11" y="42"/>
                  </a:lnTo>
                  <a:lnTo>
                    <a:pt x="12" y="45"/>
                  </a:lnTo>
                  <a:lnTo>
                    <a:pt x="12" y="47"/>
                  </a:lnTo>
                  <a:lnTo>
                    <a:pt x="13" y="49"/>
                  </a:lnTo>
                  <a:lnTo>
                    <a:pt x="15" y="49"/>
                  </a:lnTo>
                  <a:lnTo>
                    <a:pt x="16" y="49"/>
                  </a:lnTo>
                  <a:lnTo>
                    <a:pt x="18" y="49"/>
                  </a:lnTo>
                  <a:lnTo>
                    <a:pt x="19" y="48"/>
                  </a:lnTo>
                  <a:lnTo>
                    <a:pt x="21" y="46"/>
                  </a:lnTo>
                  <a:lnTo>
                    <a:pt x="21" y="42"/>
                  </a:lnTo>
                  <a:lnTo>
                    <a:pt x="21" y="2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43" name="Freeform 303"/>
            <p:cNvSpPr>
              <a:spLocks noChangeAspect="1"/>
            </p:cNvSpPr>
            <p:nvPr/>
          </p:nvSpPr>
          <p:spPr bwMode="auto">
            <a:xfrm>
              <a:off x="2408" y="3886"/>
              <a:ext cx="20" cy="2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" y="0"/>
                </a:cxn>
                <a:cxn ang="0">
                  <a:pos x="10" y="2"/>
                </a:cxn>
                <a:cxn ang="0">
                  <a:pos x="11" y="4"/>
                </a:cxn>
                <a:cxn ang="0">
                  <a:pos x="12" y="6"/>
                </a:cxn>
                <a:cxn ang="0">
                  <a:pos x="11" y="8"/>
                </a:cxn>
                <a:cxn ang="0">
                  <a:pos x="10" y="10"/>
                </a:cxn>
                <a:cxn ang="0">
                  <a:pos x="8" y="11"/>
                </a:cxn>
                <a:cxn ang="0">
                  <a:pos x="6" y="12"/>
                </a:cxn>
                <a:cxn ang="0">
                  <a:pos x="3" y="11"/>
                </a:cxn>
                <a:cxn ang="0">
                  <a:pos x="1" y="10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1" y="2"/>
                </a:cxn>
                <a:cxn ang="0">
                  <a:pos x="3" y="0"/>
                </a:cxn>
                <a:cxn ang="0">
                  <a:pos x="6" y="0"/>
                </a:cxn>
              </a:cxnLst>
              <a:rect l="0" t="0" r="r" b="b"/>
              <a:pathLst>
                <a:path w="12" h="12">
                  <a:moveTo>
                    <a:pt x="6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1" y="4"/>
                  </a:lnTo>
                  <a:lnTo>
                    <a:pt x="12" y="6"/>
                  </a:lnTo>
                  <a:lnTo>
                    <a:pt x="11" y="8"/>
                  </a:lnTo>
                  <a:lnTo>
                    <a:pt x="10" y="10"/>
                  </a:lnTo>
                  <a:lnTo>
                    <a:pt x="8" y="11"/>
                  </a:lnTo>
                  <a:lnTo>
                    <a:pt x="6" y="12"/>
                  </a:lnTo>
                  <a:lnTo>
                    <a:pt x="3" y="11"/>
                  </a:lnTo>
                  <a:lnTo>
                    <a:pt x="1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2"/>
                  </a:lnTo>
                  <a:lnTo>
                    <a:pt x="3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44" name="Freeform 304"/>
            <p:cNvSpPr>
              <a:spLocks noChangeAspect="1"/>
            </p:cNvSpPr>
            <p:nvPr/>
          </p:nvSpPr>
          <p:spPr bwMode="auto">
            <a:xfrm>
              <a:off x="2438" y="3819"/>
              <a:ext cx="54" cy="8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32" y="0"/>
                </a:cxn>
                <a:cxn ang="0">
                  <a:pos x="28" y="10"/>
                </a:cxn>
                <a:cxn ang="0">
                  <a:pos x="8" y="10"/>
                </a:cxn>
                <a:cxn ang="0">
                  <a:pos x="7" y="15"/>
                </a:cxn>
                <a:cxn ang="0">
                  <a:pos x="18" y="16"/>
                </a:cxn>
                <a:cxn ang="0">
                  <a:pos x="27" y="21"/>
                </a:cxn>
                <a:cxn ang="0">
                  <a:pos x="30" y="25"/>
                </a:cxn>
                <a:cxn ang="0">
                  <a:pos x="32" y="29"/>
                </a:cxn>
                <a:cxn ang="0">
                  <a:pos x="32" y="34"/>
                </a:cxn>
                <a:cxn ang="0">
                  <a:pos x="32" y="38"/>
                </a:cxn>
                <a:cxn ang="0">
                  <a:pos x="30" y="43"/>
                </a:cxn>
                <a:cxn ang="0">
                  <a:pos x="28" y="46"/>
                </a:cxn>
                <a:cxn ang="0">
                  <a:pos x="25" y="48"/>
                </a:cxn>
                <a:cxn ang="0">
                  <a:pos x="22" y="50"/>
                </a:cxn>
                <a:cxn ang="0">
                  <a:pos x="17" y="51"/>
                </a:cxn>
                <a:cxn ang="0">
                  <a:pos x="12" y="52"/>
                </a:cxn>
                <a:cxn ang="0">
                  <a:pos x="8" y="52"/>
                </a:cxn>
                <a:cxn ang="0">
                  <a:pos x="5" y="51"/>
                </a:cxn>
                <a:cxn ang="0">
                  <a:pos x="2" y="49"/>
                </a:cxn>
                <a:cxn ang="0">
                  <a:pos x="0" y="48"/>
                </a:cxn>
                <a:cxn ang="0">
                  <a:pos x="0" y="46"/>
                </a:cxn>
                <a:cxn ang="0">
                  <a:pos x="0" y="44"/>
                </a:cxn>
                <a:cxn ang="0">
                  <a:pos x="1" y="43"/>
                </a:cxn>
                <a:cxn ang="0">
                  <a:pos x="2" y="42"/>
                </a:cxn>
                <a:cxn ang="0">
                  <a:pos x="4" y="41"/>
                </a:cxn>
                <a:cxn ang="0">
                  <a:pos x="5" y="42"/>
                </a:cxn>
                <a:cxn ang="0">
                  <a:pos x="7" y="42"/>
                </a:cxn>
                <a:cxn ang="0">
                  <a:pos x="8" y="43"/>
                </a:cxn>
                <a:cxn ang="0">
                  <a:pos x="10" y="44"/>
                </a:cxn>
                <a:cxn ang="0">
                  <a:pos x="12" y="46"/>
                </a:cxn>
                <a:cxn ang="0">
                  <a:pos x="14" y="47"/>
                </a:cxn>
                <a:cxn ang="0">
                  <a:pos x="16" y="48"/>
                </a:cxn>
                <a:cxn ang="0">
                  <a:pos x="17" y="48"/>
                </a:cxn>
                <a:cxn ang="0">
                  <a:pos x="19" y="49"/>
                </a:cxn>
                <a:cxn ang="0">
                  <a:pos x="21" y="48"/>
                </a:cxn>
                <a:cxn ang="0">
                  <a:pos x="24" y="46"/>
                </a:cxn>
                <a:cxn ang="0">
                  <a:pos x="25" y="44"/>
                </a:cxn>
                <a:cxn ang="0">
                  <a:pos x="26" y="41"/>
                </a:cxn>
                <a:cxn ang="0">
                  <a:pos x="26" y="38"/>
                </a:cxn>
                <a:cxn ang="0">
                  <a:pos x="24" y="35"/>
                </a:cxn>
                <a:cxn ang="0">
                  <a:pos x="22" y="32"/>
                </a:cxn>
                <a:cxn ang="0">
                  <a:pos x="19" y="30"/>
                </a:cxn>
                <a:cxn ang="0">
                  <a:pos x="12" y="27"/>
                </a:cxn>
                <a:cxn ang="0">
                  <a:pos x="3" y="26"/>
                </a:cxn>
                <a:cxn ang="0">
                  <a:pos x="2" y="26"/>
                </a:cxn>
                <a:cxn ang="0">
                  <a:pos x="0" y="26"/>
                </a:cxn>
                <a:cxn ang="0">
                  <a:pos x="9" y="0"/>
                </a:cxn>
              </a:cxnLst>
              <a:rect l="0" t="0" r="r" b="b"/>
              <a:pathLst>
                <a:path w="32" h="52">
                  <a:moveTo>
                    <a:pt x="9" y="0"/>
                  </a:moveTo>
                  <a:lnTo>
                    <a:pt x="32" y="0"/>
                  </a:lnTo>
                  <a:lnTo>
                    <a:pt x="28" y="10"/>
                  </a:lnTo>
                  <a:lnTo>
                    <a:pt x="8" y="10"/>
                  </a:lnTo>
                  <a:lnTo>
                    <a:pt x="7" y="15"/>
                  </a:lnTo>
                  <a:lnTo>
                    <a:pt x="18" y="16"/>
                  </a:lnTo>
                  <a:lnTo>
                    <a:pt x="27" y="21"/>
                  </a:lnTo>
                  <a:lnTo>
                    <a:pt x="30" y="25"/>
                  </a:lnTo>
                  <a:lnTo>
                    <a:pt x="32" y="29"/>
                  </a:lnTo>
                  <a:lnTo>
                    <a:pt x="32" y="34"/>
                  </a:lnTo>
                  <a:lnTo>
                    <a:pt x="32" y="38"/>
                  </a:lnTo>
                  <a:lnTo>
                    <a:pt x="30" y="43"/>
                  </a:lnTo>
                  <a:lnTo>
                    <a:pt x="28" y="46"/>
                  </a:lnTo>
                  <a:lnTo>
                    <a:pt x="25" y="48"/>
                  </a:lnTo>
                  <a:lnTo>
                    <a:pt x="22" y="50"/>
                  </a:lnTo>
                  <a:lnTo>
                    <a:pt x="17" y="51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5" y="51"/>
                  </a:lnTo>
                  <a:lnTo>
                    <a:pt x="2" y="49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1" y="43"/>
                  </a:lnTo>
                  <a:lnTo>
                    <a:pt x="2" y="42"/>
                  </a:lnTo>
                  <a:lnTo>
                    <a:pt x="4" y="41"/>
                  </a:lnTo>
                  <a:lnTo>
                    <a:pt x="5" y="42"/>
                  </a:lnTo>
                  <a:lnTo>
                    <a:pt x="7" y="42"/>
                  </a:lnTo>
                  <a:lnTo>
                    <a:pt x="8" y="43"/>
                  </a:lnTo>
                  <a:lnTo>
                    <a:pt x="10" y="44"/>
                  </a:lnTo>
                  <a:lnTo>
                    <a:pt x="12" y="46"/>
                  </a:lnTo>
                  <a:lnTo>
                    <a:pt x="14" y="47"/>
                  </a:lnTo>
                  <a:lnTo>
                    <a:pt x="16" y="48"/>
                  </a:lnTo>
                  <a:lnTo>
                    <a:pt x="17" y="48"/>
                  </a:lnTo>
                  <a:lnTo>
                    <a:pt x="19" y="49"/>
                  </a:lnTo>
                  <a:lnTo>
                    <a:pt x="21" y="48"/>
                  </a:lnTo>
                  <a:lnTo>
                    <a:pt x="24" y="46"/>
                  </a:lnTo>
                  <a:lnTo>
                    <a:pt x="25" y="44"/>
                  </a:lnTo>
                  <a:lnTo>
                    <a:pt x="26" y="41"/>
                  </a:lnTo>
                  <a:lnTo>
                    <a:pt x="26" y="38"/>
                  </a:lnTo>
                  <a:lnTo>
                    <a:pt x="24" y="35"/>
                  </a:lnTo>
                  <a:lnTo>
                    <a:pt x="22" y="32"/>
                  </a:lnTo>
                  <a:lnTo>
                    <a:pt x="19" y="30"/>
                  </a:lnTo>
                  <a:lnTo>
                    <a:pt x="12" y="27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0" y="26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45" name="Freeform 305"/>
            <p:cNvSpPr>
              <a:spLocks noChangeAspect="1"/>
            </p:cNvSpPr>
            <p:nvPr/>
          </p:nvSpPr>
          <p:spPr bwMode="auto">
            <a:xfrm>
              <a:off x="2698" y="3819"/>
              <a:ext cx="44" cy="85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19" y="41"/>
                </a:cxn>
                <a:cxn ang="0">
                  <a:pos x="19" y="44"/>
                </a:cxn>
                <a:cxn ang="0">
                  <a:pos x="19" y="47"/>
                </a:cxn>
                <a:cxn ang="0">
                  <a:pos x="20" y="48"/>
                </a:cxn>
                <a:cxn ang="0">
                  <a:pos x="21" y="49"/>
                </a:cxn>
                <a:cxn ang="0">
                  <a:pos x="22" y="49"/>
                </a:cxn>
                <a:cxn ang="0">
                  <a:pos x="25" y="49"/>
                </a:cxn>
                <a:cxn ang="0">
                  <a:pos x="26" y="49"/>
                </a:cxn>
                <a:cxn ang="0">
                  <a:pos x="26" y="51"/>
                </a:cxn>
                <a:cxn ang="0">
                  <a:pos x="0" y="51"/>
                </a:cxn>
                <a:cxn ang="0">
                  <a:pos x="0" y="49"/>
                </a:cxn>
                <a:cxn ang="0">
                  <a:pos x="1" y="49"/>
                </a:cxn>
                <a:cxn ang="0">
                  <a:pos x="3" y="49"/>
                </a:cxn>
                <a:cxn ang="0">
                  <a:pos x="5" y="49"/>
                </a:cxn>
                <a:cxn ang="0">
                  <a:pos x="6" y="48"/>
                </a:cxn>
                <a:cxn ang="0">
                  <a:pos x="7" y="47"/>
                </a:cxn>
                <a:cxn ang="0">
                  <a:pos x="7" y="45"/>
                </a:cxn>
                <a:cxn ang="0">
                  <a:pos x="7" y="41"/>
                </a:cxn>
                <a:cxn ang="0">
                  <a:pos x="7" y="15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6" y="9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2" y="9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17" y="0"/>
                </a:cxn>
                <a:cxn ang="0">
                  <a:pos x="19" y="0"/>
                </a:cxn>
              </a:cxnLst>
              <a:rect l="0" t="0" r="r" b="b"/>
              <a:pathLst>
                <a:path w="26" h="51">
                  <a:moveTo>
                    <a:pt x="19" y="0"/>
                  </a:moveTo>
                  <a:lnTo>
                    <a:pt x="19" y="41"/>
                  </a:lnTo>
                  <a:lnTo>
                    <a:pt x="19" y="44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1" y="49"/>
                  </a:lnTo>
                  <a:lnTo>
                    <a:pt x="22" y="49"/>
                  </a:lnTo>
                  <a:lnTo>
                    <a:pt x="25" y="49"/>
                  </a:lnTo>
                  <a:lnTo>
                    <a:pt x="26" y="49"/>
                  </a:lnTo>
                  <a:lnTo>
                    <a:pt x="26" y="51"/>
                  </a:lnTo>
                  <a:lnTo>
                    <a:pt x="0" y="51"/>
                  </a:lnTo>
                  <a:lnTo>
                    <a:pt x="0" y="49"/>
                  </a:lnTo>
                  <a:lnTo>
                    <a:pt x="1" y="49"/>
                  </a:lnTo>
                  <a:lnTo>
                    <a:pt x="3" y="49"/>
                  </a:lnTo>
                  <a:lnTo>
                    <a:pt x="5" y="49"/>
                  </a:lnTo>
                  <a:lnTo>
                    <a:pt x="6" y="48"/>
                  </a:lnTo>
                  <a:lnTo>
                    <a:pt x="7" y="47"/>
                  </a:lnTo>
                  <a:lnTo>
                    <a:pt x="7" y="45"/>
                  </a:lnTo>
                  <a:lnTo>
                    <a:pt x="7" y="41"/>
                  </a:lnTo>
                  <a:lnTo>
                    <a:pt x="7" y="15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6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2" y="9"/>
                  </a:lnTo>
                  <a:lnTo>
                    <a:pt x="0" y="10"/>
                  </a:lnTo>
                  <a:lnTo>
                    <a:pt x="0" y="8"/>
                  </a:lnTo>
                  <a:lnTo>
                    <a:pt x="17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46" name="Freeform 306"/>
            <p:cNvSpPr>
              <a:spLocks noChangeAspect="1"/>
            </p:cNvSpPr>
            <p:nvPr/>
          </p:nvSpPr>
          <p:spPr bwMode="auto">
            <a:xfrm>
              <a:off x="2953" y="3819"/>
              <a:ext cx="43" cy="85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19" y="41"/>
                </a:cxn>
                <a:cxn ang="0">
                  <a:pos x="19" y="44"/>
                </a:cxn>
                <a:cxn ang="0">
                  <a:pos x="19" y="47"/>
                </a:cxn>
                <a:cxn ang="0">
                  <a:pos x="20" y="48"/>
                </a:cxn>
                <a:cxn ang="0">
                  <a:pos x="21" y="49"/>
                </a:cxn>
                <a:cxn ang="0">
                  <a:pos x="23" y="49"/>
                </a:cxn>
                <a:cxn ang="0">
                  <a:pos x="25" y="49"/>
                </a:cxn>
                <a:cxn ang="0">
                  <a:pos x="26" y="49"/>
                </a:cxn>
                <a:cxn ang="0">
                  <a:pos x="26" y="51"/>
                </a:cxn>
                <a:cxn ang="0">
                  <a:pos x="0" y="51"/>
                </a:cxn>
                <a:cxn ang="0">
                  <a:pos x="0" y="49"/>
                </a:cxn>
                <a:cxn ang="0">
                  <a:pos x="1" y="49"/>
                </a:cxn>
                <a:cxn ang="0">
                  <a:pos x="4" y="49"/>
                </a:cxn>
                <a:cxn ang="0">
                  <a:pos x="6" y="49"/>
                </a:cxn>
                <a:cxn ang="0">
                  <a:pos x="7" y="48"/>
                </a:cxn>
                <a:cxn ang="0">
                  <a:pos x="7" y="47"/>
                </a:cxn>
                <a:cxn ang="0">
                  <a:pos x="8" y="45"/>
                </a:cxn>
                <a:cxn ang="0">
                  <a:pos x="8" y="41"/>
                </a:cxn>
                <a:cxn ang="0">
                  <a:pos x="8" y="15"/>
                </a:cxn>
                <a:cxn ang="0">
                  <a:pos x="8" y="12"/>
                </a:cxn>
                <a:cxn ang="0">
                  <a:pos x="8" y="11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6" y="9"/>
                </a:cxn>
                <a:cxn ang="0">
                  <a:pos x="5" y="9"/>
                </a:cxn>
                <a:cxn ang="0">
                  <a:pos x="3" y="9"/>
                </a:cxn>
                <a:cxn ang="0">
                  <a:pos x="1" y="10"/>
                </a:cxn>
                <a:cxn ang="0">
                  <a:pos x="0" y="8"/>
                </a:cxn>
                <a:cxn ang="0">
                  <a:pos x="18" y="0"/>
                </a:cxn>
                <a:cxn ang="0">
                  <a:pos x="19" y="0"/>
                </a:cxn>
              </a:cxnLst>
              <a:rect l="0" t="0" r="r" b="b"/>
              <a:pathLst>
                <a:path w="26" h="51">
                  <a:moveTo>
                    <a:pt x="19" y="0"/>
                  </a:moveTo>
                  <a:lnTo>
                    <a:pt x="19" y="41"/>
                  </a:lnTo>
                  <a:lnTo>
                    <a:pt x="19" y="44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1" y="49"/>
                  </a:lnTo>
                  <a:lnTo>
                    <a:pt x="23" y="49"/>
                  </a:lnTo>
                  <a:lnTo>
                    <a:pt x="25" y="49"/>
                  </a:lnTo>
                  <a:lnTo>
                    <a:pt x="26" y="49"/>
                  </a:lnTo>
                  <a:lnTo>
                    <a:pt x="26" y="51"/>
                  </a:lnTo>
                  <a:lnTo>
                    <a:pt x="0" y="51"/>
                  </a:lnTo>
                  <a:lnTo>
                    <a:pt x="0" y="49"/>
                  </a:lnTo>
                  <a:lnTo>
                    <a:pt x="1" y="49"/>
                  </a:lnTo>
                  <a:lnTo>
                    <a:pt x="4" y="49"/>
                  </a:lnTo>
                  <a:lnTo>
                    <a:pt x="6" y="49"/>
                  </a:lnTo>
                  <a:lnTo>
                    <a:pt x="7" y="48"/>
                  </a:lnTo>
                  <a:lnTo>
                    <a:pt x="7" y="47"/>
                  </a:lnTo>
                  <a:lnTo>
                    <a:pt x="8" y="45"/>
                  </a:lnTo>
                  <a:lnTo>
                    <a:pt x="8" y="41"/>
                  </a:lnTo>
                  <a:lnTo>
                    <a:pt x="8" y="15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6" y="9"/>
                  </a:lnTo>
                  <a:lnTo>
                    <a:pt x="5" y="9"/>
                  </a:lnTo>
                  <a:lnTo>
                    <a:pt x="3" y="9"/>
                  </a:lnTo>
                  <a:lnTo>
                    <a:pt x="1" y="10"/>
                  </a:lnTo>
                  <a:lnTo>
                    <a:pt x="0" y="8"/>
                  </a:lnTo>
                  <a:lnTo>
                    <a:pt x="18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47" name="Freeform 307"/>
            <p:cNvSpPr>
              <a:spLocks noChangeAspect="1"/>
            </p:cNvSpPr>
            <p:nvPr/>
          </p:nvSpPr>
          <p:spPr bwMode="auto">
            <a:xfrm>
              <a:off x="3013" y="3886"/>
              <a:ext cx="20" cy="2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" y="0"/>
                </a:cxn>
                <a:cxn ang="0">
                  <a:pos x="10" y="2"/>
                </a:cxn>
                <a:cxn ang="0">
                  <a:pos x="11" y="4"/>
                </a:cxn>
                <a:cxn ang="0">
                  <a:pos x="12" y="6"/>
                </a:cxn>
                <a:cxn ang="0">
                  <a:pos x="11" y="8"/>
                </a:cxn>
                <a:cxn ang="0">
                  <a:pos x="10" y="10"/>
                </a:cxn>
                <a:cxn ang="0">
                  <a:pos x="8" y="11"/>
                </a:cxn>
                <a:cxn ang="0">
                  <a:pos x="6" y="12"/>
                </a:cxn>
                <a:cxn ang="0">
                  <a:pos x="3" y="11"/>
                </a:cxn>
                <a:cxn ang="0">
                  <a:pos x="1" y="10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1" y="2"/>
                </a:cxn>
                <a:cxn ang="0">
                  <a:pos x="3" y="0"/>
                </a:cxn>
                <a:cxn ang="0">
                  <a:pos x="6" y="0"/>
                </a:cxn>
              </a:cxnLst>
              <a:rect l="0" t="0" r="r" b="b"/>
              <a:pathLst>
                <a:path w="12" h="12">
                  <a:moveTo>
                    <a:pt x="6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1" y="4"/>
                  </a:lnTo>
                  <a:lnTo>
                    <a:pt x="12" y="6"/>
                  </a:lnTo>
                  <a:lnTo>
                    <a:pt x="11" y="8"/>
                  </a:lnTo>
                  <a:lnTo>
                    <a:pt x="10" y="10"/>
                  </a:lnTo>
                  <a:lnTo>
                    <a:pt x="8" y="11"/>
                  </a:lnTo>
                  <a:lnTo>
                    <a:pt x="6" y="12"/>
                  </a:lnTo>
                  <a:lnTo>
                    <a:pt x="3" y="11"/>
                  </a:lnTo>
                  <a:lnTo>
                    <a:pt x="1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2"/>
                  </a:lnTo>
                  <a:lnTo>
                    <a:pt x="3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48" name="Freeform 308"/>
            <p:cNvSpPr>
              <a:spLocks noChangeAspect="1"/>
            </p:cNvSpPr>
            <p:nvPr/>
          </p:nvSpPr>
          <p:spPr bwMode="auto">
            <a:xfrm>
              <a:off x="3043" y="3819"/>
              <a:ext cx="54" cy="8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32" y="0"/>
                </a:cxn>
                <a:cxn ang="0">
                  <a:pos x="28" y="10"/>
                </a:cxn>
                <a:cxn ang="0">
                  <a:pos x="8" y="10"/>
                </a:cxn>
                <a:cxn ang="0">
                  <a:pos x="7" y="15"/>
                </a:cxn>
                <a:cxn ang="0">
                  <a:pos x="18" y="16"/>
                </a:cxn>
                <a:cxn ang="0">
                  <a:pos x="27" y="21"/>
                </a:cxn>
                <a:cxn ang="0">
                  <a:pos x="30" y="25"/>
                </a:cxn>
                <a:cxn ang="0">
                  <a:pos x="32" y="29"/>
                </a:cxn>
                <a:cxn ang="0">
                  <a:pos x="32" y="34"/>
                </a:cxn>
                <a:cxn ang="0">
                  <a:pos x="32" y="38"/>
                </a:cxn>
                <a:cxn ang="0">
                  <a:pos x="30" y="43"/>
                </a:cxn>
                <a:cxn ang="0">
                  <a:pos x="28" y="46"/>
                </a:cxn>
                <a:cxn ang="0">
                  <a:pos x="25" y="48"/>
                </a:cxn>
                <a:cxn ang="0">
                  <a:pos x="22" y="50"/>
                </a:cxn>
                <a:cxn ang="0">
                  <a:pos x="17" y="51"/>
                </a:cxn>
                <a:cxn ang="0">
                  <a:pos x="12" y="52"/>
                </a:cxn>
                <a:cxn ang="0">
                  <a:pos x="8" y="52"/>
                </a:cxn>
                <a:cxn ang="0">
                  <a:pos x="5" y="51"/>
                </a:cxn>
                <a:cxn ang="0">
                  <a:pos x="2" y="49"/>
                </a:cxn>
                <a:cxn ang="0">
                  <a:pos x="0" y="48"/>
                </a:cxn>
                <a:cxn ang="0">
                  <a:pos x="0" y="46"/>
                </a:cxn>
                <a:cxn ang="0">
                  <a:pos x="0" y="44"/>
                </a:cxn>
                <a:cxn ang="0">
                  <a:pos x="1" y="43"/>
                </a:cxn>
                <a:cxn ang="0">
                  <a:pos x="2" y="42"/>
                </a:cxn>
                <a:cxn ang="0">
                  <a:pos x="4" y="41"/>
                </a:cxn>
                <a:cxn ang="0">
                  <a:pos x="5" y="42"/>
                </a:cxn>
                <a:cxn ang="0">
                  <a:pos x="7" y="42"/>
                </a:cxn>
                <a:cxn ang="0">
                  <a:pos x="8" y="43"/>
                </a:cxn>
                <a:cxn ang="0">
                  <a:pos x="10" y="44"/>
                </a:cxn>
                <a:cxn ang="0">
                  <a:pos x="12" y="46"/>
                </a:cxn>
                <a:cxn ang="0">
                  <a:pos x="14" y="47"/>
                </a:cxn>
                <a:cxn ang="0">
                  <a:pos x="16" y="48"/>
                </a:cxn>
                <a:cxn ang="0">
                  <a:pos x="17" y="48"/>
                </a:cxn>
                <a:cxn ang="0">
                  <a:pos x="19" y="49"/>
                </a:cxn>
                <a:cxn ang="0">
                  <a:pos x="21" y="48"/>
                </a:cxn>
                <a:cxn ang="0">
                  <a:pos x="24" y="46"/>
                </a:cxn>
                <a:cxn ang="0">
                  <a:pos x="25" y="44"/>
                </a:cxn>
                <a:cxn ang="0">
                  <a:pos x="26" y="41"/>
                </a:cxn>
                <a:cxn ang="0">
                  <a:pos x="26" y="38"/>
                </a:cxn>
                <a:cxn ang="0">
                  <a:pos x="24" y="35"/>
                </a:cxn>
                <a:cxn ang="0">
                  <a:pos x="22" y="32"/>
                </a:cxn>
                <a:cxn ang="0">
                  <a:pos x="19" y="30"/>
                </a:cxn>
                <a:cxn ang="0">
                  <a:pos x="12" y="27"/>
                </a:cxn>
                <a:cxn ang="0">
                  <a:pos x="3" y="26"/>
                </a:cxn>
                <a:cxn ang="0">
                  <a:pos x="2" y="26"/>
                </a:cxn>
                <a:cxn ang="0">
                  <a:pos x="0" y="26"/>
                </a:cxn>
                <a:cxn ang="0">
                  <a:pos x="9" y="0"/>
                </a:cxn>
              </a:cxnLst>
              <a:rect l="0" t="0" r="r" b="b"/>
              <a:pathLst>
                <a:path w="32" h="52">
                  <a:moveTo>
                    <a:pt x="9" y="0"/>
                  </a:moveTo>
                  <a:lnTo>
                    <a:pt x="32" y="0"/>
                  </a:lnTo>
                  <a:lnTo>
                    <a:pt x="28" y="10"/>
                  </a:lnTo>
                  <a:lnTo>
                    <a:pt x="8" y="10"/>
                  </a:lnTo>
                  <a:lnTo>
                    <a:pt x="7" y="15"/>
                  </a:lnTo>
                  <a:lnTo>
                    <a:pt x="18" y="16"/>
                  </a:lnTo>
                  <a:lnTo>
                    <a:pt x="27" y="21"/>
                  </a:lnTo>
                  <a:lnTo>
                    <a:pt x="30" y="25"/>
                  </a:lnTo>
                  <a:lnTo>
                    <a:pt x="32" y="29"/>
                  </a:lnTo>
                  <a:lnTo>
                    <a:pt x="32" y="34"/>
                  </a:lnTo>
                  <a:lnTo>
                    <a:pt x="32" y="38"/>
                  </a:lnTo>
                  <a:lnTo>
                    <a:pt x="30" y="43"/>
                  </a:lnTo>
                  <a:lnTo>
                    <a:pt x="28" y="46"/>
                  </a:lnTo>
                  <a:lnTo>
                    <a:pt x="25" y="48"/>
                  </a:lnTo>
                  <a:lnTo>
                    <a:pt x="22" y="50"/>
                  </a:lnTo>
                  <a:lnTo>
                    <a:pt x="17" y="51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5" y="51"/>
                  </a:lnTo>
                  <a:lnTo>
                    <a:pt x="2" y="49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1" y="43"/>
                  </a:lnTo>
                  <a:lnTo>
                    <a:pt x="2" y="42"/>
                  </a:lnTo>
                  <a:lnTo>
                    <a:pt x="4" y="41"/>
                  </a:lnTo>
                  <a:lnTo>
                    <a:pt x="5" y="42"/>
                  </a:lnTo>
                  <a:lnTo>
                    <a:pt x="7" y="42"/>
                  </a:lnTo>
                  <a:lnTo>
                    <a:pt x="8" y="43"/>
                  </a:lnTo>
                  <a:lnTo>
                    <a:pt x="10" y="44"/>
                  </a:lnTo>
                  <a:lnTo>
                    <a:pt x="12" y="46"/>
                  </a:lnTo>
                  <a:lnTo>
                    <a:pt x="14" y="47"/>
                  </a:lnTo>
                  <a:lnTo>
                    <a:pt x="16" y="48"/>
                  </a:lnTo>
                  <a:lnTo>
                    <a:pt x="17" y="48"/>
                  </a:lnTo>
                  <a:lnTo>
                    <a:pt x="19" y="49"/>
                  </a:lnTo>
                  <a:lnTo>
                    <a:pt x="21" y="48"/>
                  </a:lnTo>
                  <a:lnTo>
                    <a:pt x="24" y="46"/>
                  </a:lnTo>
                  <a:lnTo>
                    <a:pt x="25" y="44"/>
                  </a:lnTo>
                  <a:lnTo>
                    <a:pt x="26" y="41"/>
                  </a:lnTo>
                  <a:lnTo>
                    <a:pt x="26" y="38"/>
                  </a:lnTo>
                  <a:lnTo>
                    <a:pt x="24" y="35"/>
                  </a:lnTo>
                  <a:lnTo>
                    <a:pt x="22" y="32"/>
                  </a:lnTo>
                  <a:lnTo>
                    <a:pt x="19" y="30"/>
                  </a:lnTo>
                  <a:lnTo>
                    <a:pt x="12" y="27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0" y="26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49" name="Freeform 309"/>
            <p:cNvSpPr>
              <a:spLocks noChangeAspect="1"/>
            </p:cNvSpPr>
            <p:nvPr/>
          </p:nvSpPr>
          <p:spPr bwMode="auto">
            <a:xfrm>
              <a:off x="3295" y="3819"/>
              <a:ext cx="55" cy="85"/>
            </a:xfrm>
            <a:custGeom>
              <a:avLst/>
              <a:gdLst/>
              <a:ahLst/>
              <a:cxnLst>
                <a:cxn ang="0">
                  <a:pos x="30" y="51"/>
                </a:cxn>
                <a:cxn ang="0">
                  <a:pos x="0" y="51"/>
                </a:cxn>
                <a:cxn ang="0">
                  <a:pos x="0" y="50"/>
                </a:cxn>
                <a:cxn ang="0">
                  <a:pos x="8" y="41"/>
                </a:cxn>
                <a:cxn ang="0">
                  <a:pos x="14" y="33"/>
                </a:cxn>
                <a:cxn ang="0">
                  <a:pos x="18" y="28"/>
                </a:cxn>
                <a:cxn ang="0">
                  <a:pos x="20" y="23"/>
                </a:cxn>
                <a:cxn ang="0">
                  <a:pos x="20" y="17"/>
                </a:cxn>
                <a:cxn ang="0">
                  <a:pos x="20" y="14"/>
                </a:cxn>
                <a:cxn ang="0">
                  <a:pos x="18" y="11"/>
                </a:cxn>
                <a:cxn ang="0">
                  <a:pos x="15" y="9"/>
                </a:cxn>
                <a:cxn ang="0">
                  <a:pos x="12" y="8"/>
                </a:cxn>
                <a:cxn ang="0">
                  <a:pos x="8" y="9"/>
                </a:cxn>
                <a:cxn ang="0">
                  <a:pos x="5" y="11"/>
                </a:cxn>
                <a:cxn ang="0">
                  <a:pos x="2" y="14"/>
                </a:cxn>
                <a:cxn ang="0">
                  <a:pos x="1" y="14"/>
                </a:cxn>
                <a:cxn ang="0">
                  <a:pos x="2" y="9"/>
                </a:cxn>
                <a:cxn ang="0">
                  <a:pos x="4" y="6"/>
                </a:cxn>
                <a:cxn ang="0">
                  <a:pos x="7" y="3"/>
                </a:cxn>
                <a:cxn ang="0">
                  <a:pos x="10" y="1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20" y="0"/>
                </a:cxn>
                <a:cxn ang="0">
                  <a:pos x="24" y="1"/>
                </a:cxn>
                <a:cxn ang="0">
                  <a:pos x="27" y="3"/>
                </a:cxn>
                <a:cxn ang="0">
                  <a:pos x="29" y="6"/>
                </a:cxn>
                <a:cxn ang="0">
                  <a:pos x="30" y="9"/>
                </a:cxn>
                <a:cxn ang="0">
                  <a:pos x="31" y="12"/>
                </a:cxn>
                <a:cxn ang="0">
                  <a:pos x="30" y="17"/>
                </a:cxn>
                <a:cxn ang="0">
                  <a:pos x="28" y="22"/>
                </a:cxn>
                <a:cxn ang="0">
                  <a:pos x="22" y="30"/>
                </a:cxn>
                <a:cxn ang="0">
                  <a:pos x="12" y="41"/>
                </a:cxn>
                <a:cxn ang="0">
                  <a:pos x="23" y="41"/>
                </a:cxn>
                <a:cxn ang="0">
                  <a:pos x="26" y="41"/>
                </a:cxn>
                <a:cxn ang="0">
                  <a:pos x="28" y="41"/>
                </a:cxn>
                <a:cxn ang="0">
                  <a:pos x="29" y="41"/>
                </a:cxn>
                <a:cxn ang="0">
                  <a:pos x="30" y="40"/>
                </a:cxn>
                <a:cxn ang="0">
                  <a:pos x="31" y="39"/>
                </a:cxn>
                <a:cxn ang="0">
                  <a:pos x="32" y="37"/>
                </a:cxn>
                <a:cxn ang="0">
                  <a:pos x="33" y="37"/>
                </a:cxn>
                <a:cxn ang="0">
                  <a:pos x="30" y="51"/>
                </a:cxn>
              </a:cxnLst>
              <a:rect l="0" t="0" r="r" b="b"/>
              <a:pathLst>
                <a:path w="33" h="51">
                  <a:moveTo>
                    <a:pt x="30" y="51"/>
                  </a:moveTo>
                  <a:lnTo>
                    <a:pt x="0" y="51"/>
                  </a:lnTo>
                  <a:lnTo>
                    <a:pt x="0" y="50"/>
                  </a:lnTo>
                  <a:lnTo>
                    <a:pt x="8" y="41"/>
                  </a:lnTo>
                  <a:lnTo>
                    <a:pt x="14" y="33"/>
                  </a:lnTo>
                  <a:lnTo>
                    <a:pt x="18" y="28"/>
                  </a:lnTo>
                  <a:lnTo>
                    <a:pt x="20" y="23"/>
                  </a:lnTo>
                  <a:lnTo>
                    <a:pt x="20" y="17"/>
                  </a:lnTo>
                  <a:lnTo>
                    <a:pt x="20" y="14"/>
                  </a:lnTo>
                  <a:lnTo>
                    <a:pt x="18" y="11"/>
                  </a:lnTo>
                  <a:lnTo>
                    <a:pt x="15" y="9"/>
                  </a:lnTo>
                  <a:lnTo>
                    <a:pt x="12" y="8"/>
                  </a:lnTo>
                  <a:lnTo>
                    <a:pt x="8" y="9"/>
                  </a:lnTo>
                  <a:lnTo>
                    <a:pt x="5" y="11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2" y="9"/>
                  </a:lnTo>
                  <a:lnTo>
                    <a:pt x="4" y="6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4" y="1"/>
                  </a:lnTo>
                  <a:lnTo>
                    <a:pt x="27" y="3"/>
                  </a:lnTo>
                  <a:lnTo>
                    <a:pt x="29" y="6"/>
                  </a:lnTo>
                  <a:lnTo>
                    <a:pt x="30" y="9"/>
                  </a:lnTo>
                  <a:lnTo>
                    <a:pt x="31" y="12"/>
                  </a:lnTo>
                  <a:lnTo>
                    <a:pt x="30" y="17"/>
                  </a:lnTo>
                  <a:lnTo>
                    <a:pt x="28" y="22"/>
                  </a:lnTo>
                  <a:lnTo>
                    <a:pt x="22" y="30"/>
                  </a:lnTo>
                  <a:lnTo>
                    <a:pt x="12" y="41"/>
                  </a:lnTo>
                  <a:lnTo>
                    <a:pt x="23" y="41"/>
                  </a:lnTo>
                  <a:lnTo>
                    <a:pt x="26" y="41"/>
                  </a:lnTo>
                  <a:lnTo>
                    <a:pt x="28" y="41"/>
                  </a:lnTo>
                  <a:lnTo>
                    <a:pt x="29" y="41"/>
                  </a:lnTo>
                  <a:lnTo>
                    <a:pt x="30" y="40"/>
                  </a:lnTo>
                  <a:lnTo>
                    <a:pt x="31" y="39"/>
                  </a:lnTo>
                  <a:lnTo>
                    <a:pt x="32" y="37"/>
                  </a:lnTo>
                  <a:lnTo>
                    <a:pt x="33" y="37"/>
                  </a:lnTo>
                  <a:lnTo>
                    <a:pt x="30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50" name="Freeform 310"/>
            <p:cNvSpPr>
              <a:spLocks noChangeAspect="1"/>
            </p:cNvSpPr>
            <p:nvPr/>
          </p:nvSpPr>
          <p:spPr bwMode="auto">
            <a:xfrm>
              <a:off x="2114" y="2911"/>
              <a:ext cx="1211" cy="8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" y="12"/>
                </a:cxn>
                <a:cxn ang="0">
                  <a:pos x="15" y="26"/>
                </a:cxn>
                <a:cxn ang="0">
                  <a:pos x="23" y="41"/>
                </a:cxn>
                <a:cxn ang="0">
                  <a:pos x="30" y="57"/>
                </a:cxn>
                <a:cxn ang="0">
                  <a:pos x="36" y="73"/>
                </a:cxn>
                <a:cxn ang="0">
                  <a:pos x="73" y="183"/>
                </a:cxn>
                <a:cxn ang="0">
                  <a:pos x="84" y="215"/>
                </a:cxn>
                <a:cxn ang="0">
                  <a:pos x="93" y="239"/>
                </a:cxn>
                <a:cxn ang="0">
                  <a:pos x="102" y="259"/>
                </a:cxn>
                <a:cxn ang="0">
                  <a:pos x="109" y="276"/>
                </a:cxn>
                <a:cxn ang="0">
                  <a:pos x="117" y="294"/>
                </a:cxn>
                <a:cxn ang="0">
                  <a:pos x="127" y="314"/>
                </a:cxn>
                <a:cxn ang="0">
                  <a:pos x="137" y="332"/>
                </a:cxn>
                <a:cxn ang="0">
                  <a:pos x="145" y="344"/>
                </a:cxn>
                <a:cxn ang="0">
                  <a:pos x="154" y="359"/>
                </a:cxn>
                <a:cxn ang="0">
                  <a:pos x="165" y="374"/>
                </a:cxn>
                <a:cxn ang="0">
                  <a:pos x="177" y="389"/>
                </a:cxn>
                <a:cxn ang="0">
                  <a:pos x="181" y="393"/>
                </a:cxn>
                <a:cxn ang="0">
                  <a:pos x="192" y="405"/>
                </a:cxn>
                <a:cxn ang="0">
                  <a:pos x="204" y="417"/>
                </a:cxn>
                <a:cxn ang="0">
                  <a:pos x="217" y="427"/>
                </a:cxn>
                <a:cxn ang="0">
                  <a:pos x="231" y="438"/>
                </a:cxn>
                <a:cxn ang="0">
                  <a:pos x="247" y="448"/>
                </a:cxn>
                <a:cxn ang="0">
                  <a:pos x="253" y="451"/>
                </a:cxn>
                <a:cxn ang="0">
                  <a:pos x="269" y="459"/>
                </a:cxn>
                <a:cxn ang="0">
                  <a:pos x="289" y="467"/>
                </a:cxn>
                <a:cxn ang="0">
                  <a:pos x="310" y="474"/>
                </a:cxn>
                <a:cxn ang="0">
                  <a:pos x="325" y="478"/>
                </a:cxn>
                <a:cxn ang="0">
                  <a:pos x="351" y="483"/>
                </a:cxn>
                <a:cxn ang="0">
                  <a:pos x="361" y="485"/>
                </a:cxn>
                <a:cxn ang="0">
                  <a:pos x="391" y="490"/>
                </a:cxn>
                <a:cxn ang="0">
                  <a:pos x="397" y="490"/>
                </a:cxn>
                <a:cxn ang="0">
                  <a:pos x="433" y="493"/>
                </a:cxn>
                <a:cxn ang="0">
                  <a:pos x="469" y="495"/>
                </a:cxn>
                <a:cxn ang="0">
                  <a:pos x="506" y="497"/>
                </a:cxn>
                <a:cxn ang="0">
                  <a:pos x="578" y="498"/>
                </a:cxn>
                <a:cxn ang="0">
                  <a:pos x="650" y="499"/>
                </a:cxn>
                <a:cxn ang="0">
                  <a:pos x="722" y="499"/>
                </a:cxn>
              </a:cxnLst>
              <a:rect l="0" t="0" r="r" b="b"/>
              <a:pathLst>
                <a:path w="722" h="499">
                  <a:moveTo>
                    <a:pt x="0" y="0"/>
                  </a:moveTo>
                  <a:lnTo>
                    <a:pt x="8" y="12"/>
                  </a:lnTo>
                  <a:lnTo>
                    <a:pt x="15" y="26"/>
                  </a:lnTo>
                  <a:lnTo>
                    <a:pt x="23" y="41"/>
                  </a:lnTo>
                  <a:lnTo>
                    <a:pt x="30" y="57"/>
                  </a:lnTo>
                  <a:lnTo>
                    <a:pt x="36" y="73"/>
                  </a:lnTo>
                  <a:lnTo>
                    <a:pt x="73" y="183"/>
                  </a:lnTo>
                  <a:lnTo>
                    <a:pt x="84" y="215"/>
                  </a:lnTo>
                  <a:lnTo>
                    <a:pt x="93" y="239"/>
                  </a:lnTo>
                  <a:lnTo>
                    <a:pt x="102" y="259"/>
                  </a:lnTo>
                  <a:lnTo>
                    <a:pt x="109" y="276"/>
                  </a:lnTo>
                  <a:lnTo>
                    <a:pt x="117" y="294"/>
                  </a:lnTo>
                  <a:lnTo>
                    <a:pt x="127" y="314"/>
                  </a:lnTo>
                  <a:lnTo>
                    <a:pt x="137" y="332"/>
                  </a:lnTo>
                  <a:lnTo>
                    <a:pt x="145" y="344"/>
                  </a:lnTo>
                  <a:lnTo>
                    <a:pt x="154" y="359"/>
                  </a:lnTo>
                  <a:lnTo>
                    <a:pt x="165" y="374"/>
                  </a:lnTo>
                  <a:lnTo>
                    <a:pt x="177" y="389"/>
                  </a:lnTo>
                  <a:lnTo>
                    <a:pt x="181" y="393"/>
                  </a:lnTo>
                  <a:lnTo>
                    <a:pt x="192" y="405"/>
                  </a:lnTo>
                  <a:lnTo>
                    <a:pt x="204" y="417"/>
                  </a:lnTo>
                  <a:lnTo>
                    <a:pt x="217" y="427"/>
                  </a:lnTo>
                  <a:lnTo>
                    <a:pt x="231" y="438"/>
                  </a:lnTo>
                  <a:lnTo>
                    <a:pt x="247" y="448"/>
                  </a:lnTo>
                  <a:lnTo>
                    <a:pt x="253" y="451"/>
                  </a:lnTo>
                  <a:lnTo>
                    <a:pt x="269" y="459"/>
                  </a:lnTo>
                  <a:lnTo>
                    <a:pt x="289" y="467"/>
                  </a:lnTo>
                  <a:lnTo>
                    <a:pt x="310" y="474"/>
                  </a:lnTo>
                  <a:lnTo>
                    <a:pt x="325" y="478"/>
                  </a:lnTo>
                  <a:lnTo>
                    <a:pt x="351" y="483"/>
                  </a:lnTo>
                  <a:lnTo>
                    <a:pt x="361" y="485"/>
                  </a:lnTo>
                  <a:lnTo>
                    <a:pt x="391" y="490"/>
                  </a:lnTo>
                  <a:lnTo>
                    <a:pt x="397" y="490"/>
                  </a:lnTo>
                  <a:lnTo>
                    <a:pt x="433" y="493"/>
                  </a:lnTo>
                  <a:lnTo>
                    <a:pt x="469" y="495"/>
                  </a:lnTo>
                  <a:lnTo>
                    <a:pt x="506" y="497"/>
                  </a:lnTo>
                  <a:lnTo>
                    <a:pt x="578" y="498"/>
                  </a:lnTo>
                  <a:lnTo>
                    <a:pt x="650" y="499"/>
                  </a:lnTo>
                  <a:lnTo>
                    <a:pt x="722" y="499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51" name="Freeform 311"/>
            <p:cNvSpPr>
              <a:spLocks noChangeAspect="1"/>
            </p:cNvSpPr>
            <p:nvPr/>
          </p:nvSpPr>
          <p:spPr bwMode="auto">
            <a:xfrm>
              <a:off x="2114" y="2820"/>
              <a:ext cx="1211" cy="93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" y="16"/>
                </a:cxn>
                <a:cxn ang="0">
                  <a:pos x="16" y="35"/>
                </a:cxn>
                <a:cxn ang="0">
                  <a:pos x="23" y="55"/>
                </a:cxn>
                <a:cxn ang="0">
                  <a:pos x="31" y="76"/>
                </a:cxn>
                <a:cxn ang="0">
                  <a:pos x="36" y="93"/>
                </a:cxn>
                <a:cxn ang="0">
                  <a:pos x="42" y="110"/>
                </a:cxn>
                <a:cxn ang="0">
                  <a:pos x="67" y="206"/>
                </a:cxn>
                <a:cxn ang="0">
                  <a:pos x="73" y="225"/>
                </a:cxn>
                <a:cxn ang="0">
                  <a:pos x="82" y="254"/>
                </a:cxn>
                <a:cxn ang="0">
                  <a:pos x="91" y="281"/>
                </a:cxn>
                <a:cxn ang="0">
                  <a:pos x="99" y="303"/>
                </a:cxn>
                <a:cxn ang="0">
                  <a:pos x="107" y="324"/>
                </a:cxn>
                <a:cxn ang="0">
                  <a:pos x="109" y="328"/>
                </a:cxn>
                <a:cxn ang="0">
                  <a:pos x="117" y="347"/>
                </a:cxn>
                <a:cxn ang="0">
                  <a:pos x="126" y="367"/>
                </a:cxn>
                <a:cxn ang="0">
                  <a:pos x="136" y="386"/>
                </a:cxn>
                <a:cxn ang="0">
                  <a:pos x="145" y="401"/>
                </a:cxn>
                <a:cxn ang="0">
                  <a:pos x="154" y="416"/>
                </a:cxn>
                <a:cxn ang="0">
                  <a:pos x="165" y="431"/>
                </a:cxn>
                <a:cxn ang="0">
                  <a:pos x="177" y="446"/>
                </a:cxn>
                <a:cxn ang="0">
                  <a:pos x="181" y="451"/>
                </a:cxn>
                <a:cxn ang="0">
                  <a:pos x="192" y="462"/>
                </a:cxn>
                <a:cxn ang="0">
                  <a:pos x="205" y="474"/>
                </a:cxn>
                <a:cxn ang="0">
                  <a:pos x="217" y="484"/>
                </a:cxn>
                <a:cxn ang="0">
                  <a:pos x="232" y="494"/>
                </a:cxn>
                <a:cxn ang="0">
                  <a:pos x="249" y="505"/>
                </a:cxn>
                <a:cxn ang="0">
                  <a:pos x="253" y="507"/>
                </a:cxn>
                <a:cxn ang="0">
                  <a:pos x="271" y="515"/>
                </a:cxn>
                <a:cxn ang="0">
                  <a:pos x="289" y="522"/>
                </a:cxn>
                <a:cxn ang="0">
                  <a:pos x="312" y="529"/>
                </a:cxn>
                <a:cxn ang="0">
                  <a:pos x="325" y="532"/>
                </a:cxn>
                <a:cxn ang="0">
                  <a:pos x="353" y="538"/>
                </a:cxn>
                <a:cxn ang="0">
                  <a:pos x="361" y="539"/>
                </a:cxn>
                <a:cxn ang="0">
                  <a:pos x="397" y="544"/>
                </a:cxn>
                <a:cxn ang="0">
                  <a:pos x="433" y="547"/>
                </a:cxn>
                <a:cxn ang="0">
                  <a:pos x="469" y="549"/>
                </a:cxn>
                <a:cxn ang="0">
                  <a:pos x="506" y="551"/>
                </a:cxn>
                <a:cxn ang="0">
                  <a:pos x="578" y="553"/>
                </a:cxn>
                <a:cxn ang="0">
                  <a:pos x="650" y="554"/>
                </a:cxn>
                <a:cxn ang="0">
                  <a:pos x="722" y="554"/>
                </a:cxn>
              </a:cxnLst>
              <a:rect l="0" t="0" r="r" b="b"/>
              <a:pathLst>
                <a:path w="722" h="554">
                  <a:moveTo>
                    <a:pt x="0" y="0"/>
                  </a:moveTo>
                  <a:lnTo>
                    <a:pt x="8" y="16"/>
                  </a:lnTo>
                  <a:lnTo>
                    <a:pt x="16" y="35"/>
                  </a:lnTo>
                  <a:lnTo>
                    <a:pt x="23" y="55"/>
                  </a:lnTo>
                  <a:lnTo>
                    <a:pt x="31" y="76"/>
                  </a:lnTo>
                  <a:lnTo>
                    <a:pt x="36" y="93"/>
                  </a:lnTo>
                  <a:lnTo>
                    <a:pt x="42" y="110"/>
                  </a:lnTo>
                  <a:lnTo>
                    <a:pt x="67" y="206"/>
                  </a:lnTo>
                  <a:lnTo>
                    <a:pt x="73" y="225"/>
                  </a:lnTo>
                  <a:lnTo>
                    <a:pt x="82" y="254"/>
                  </a:lnTo>
                  <a:lnTo>
                    <a:pt x="91" y="281"/>
                  </a:lnTo>
                  <a:lnTo>
                    <a:pt x="99" y="303"/>
                  </a:lnTo>
                  <a:lnTo>
                    <a:pt x="107" y="324"/>
                  </a:lnTo>
                  <a:lnTo>
                    <a:pt x="109" y="328"/>
                  </a:lnTo>
                  <a:lnTo>
                    <a:pt x="117" y="347"/>
                  </a:lnTo>
                  <a:lnTo>
                    <a:pt x="126" y="367"/>
                  </a:lnTo>
                  <a:lnTo>
                    <a:pt x="136" y="386"/>
                  </a:lnTo>
                  <a:lnTo>
                    <a:pt x="145" y="401"/>
                  </a:lnTo>
                  <a:lnTo>
                    <a:pt x="154" y="416"/>
                  </a:lnTo>
                  <a:lnTo>
                    <a:pt x="165" y="431"/>
                  </a:lnTo>
                  <a:lnTo>
                    <a:pt x="177" y="446"/>
                  </a:lnTo>
                  <a:lnTo>
                    <a:pt x="181" y="451"/>
                  </a:lnTo>
                  <a:lnTo>
                    <a:pt x="192" y="462"/>
                  </a:lnTo>
                  <a:lnTo>
                    <a:pt x="205" y="474"/>
                  </a:lnTo>
                  <a:lnTo>
                    <a:pt x="217" y="484"/>
                  </a:lnTo>
                  <a:lnTo>
                    <a:pt x="232" y="494"/>
                  </a:lnTo>
                  <a:lnTo>
                    <a:pt x="249" y="505"/>
                  </a:lnTo>
                  <a:lnTo>
                    <a:pt x="253" y="507"/>
                  </a:lnTo>
                  <a:lnTo>
                    <a:pt x="271" y="515"/>
                  </a:lnTo>
                  <a:lnTo>
                    <a:pt x="289" y="522"/>
                  </a:lnTo>
                  <a:lnTo>
                    <a:pt x="312" y="529"/>
                  </a:lnTo>
                  <a:lnTo>
                    <a:pt x="325" y="532"/>
                  </a:lnTo>
                  <a:lnTo>
                    <a:pt x="353" y="538"/>
                  </a:lnTo>
                  <a:lnTo>
                    <a:pt x="361" y="539"/>
                  </a:lnTo>
                  <a:lnTo>
                    <a:pt x="397" y="544"/>
                  </a:lnTo>
                  <a:lnTo>
                    <a:pt x="433" y="547"/>
                  </a:lnTo>
                  <a:lnTo>
                    <a:pt x="469" y="549"/>
                  </a:lnTo>
                  <a:lnTo>
                    <a:pt x="506" y="551"/>
                  </a:lnTo>
                  <a:lnTo>
                    <a:pt x="578" y="553"/>
                  </a:lnTo>
                  <a:lnTo>
                    <a:pt x="650" y="554"/>
                  </a:lnTo>
                  <a:lnTo>
                    <a:pt x="722" y="554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52" name="Freeform 312"/>
            <p:cNvSpPr>
              <a:spLocks noChangeAspect="1" noEditPoints="1"/>
            </p:cNvSpPr>
            <p:nvPr/>
          </p:nvSpPr>
          <p:spPr bwMode="auto">
            <a:xfrm>
              <a:off x="1744" y="3074"/>
              <a:ext cx="87" cy="57"/>
            </a:xfrm>
            <a:custGeom>
              <a:avLst/>
              <a:gdLst/>
              <a:ahLst/>
              <a:cxnLst>
                <a:cxn ang="0">
                  <a:pos x="34" y="27"/>
                </a:cxn>
                <a:cxn ang="0">
                  <a:pos x="38" y="27"/>
                </a:cxn>
                <a:cxn ang="0">
                  <a:pos x="44" y="27"/>
                </a:cxn>
                <a:cxn ang="0">
                  <a:pos x="48" y="27"/>
                </a:cxn>
                <a:cxn ang="0">
                  <a:pos x="52" y="27"/>
                </a:cxn>
                <a:cxn ang="0">
                  <a:pos x="52" y="34"/>
                </a:cxn>
                <a:cxn ang="0">
                  <a:pos x="50" y="33"/>
                </a:cxn>
                <a:cxn ang="0">
                  <a:pos x="48" y="33"/>
                </a:cxn>
                <a:cxn ang="0">
                  <a:pos x="45" y="33"/>
                </a:cxn>
                <a:cxn ang="0">
                  <a:pos x="42" y="33"/>
                </a:cxn>
                <a:cxn ang="0">
                  <a:pos x="18" y="33"/>
                </a:cxn>
                <a:cxn ang="0">
                  <a:pos x="13" y="32"/>
                </a:cxn>
                <a:cxn ang="0">
                  <a:pos x="9" y="31"/>
                </a:cxn>
                <a:cxn ang="0">
                  <a:pos x="5" y="28"/>
                </a:cxn>
                <a:cxn ang="0">
                  <a:pos x="3" y="25"/>
                </a:cxn>
                <a:cxn ang="0">
                  <a:pos x="1" y="20"/>
                </a:cxn>
                <a:cxn ang="0">
                  <a:pos x="0" y="16"/>
                </a:cxn>
                <a:cxn ang="0">
                  <a:pos x="1" y="12"/>
                </a:cxn>
                <a:cxn ang="0">
                  <a:pos x="2" y="8"/>
                </a:cxn>
                <a:cxn ang="0">
                  <a:pos x="4" y="6"/>
                </a:cxn>
                <a:cxn ang="0">
                  <a:pos x="6" y="3"/>
                </a:cxn>
                <a:cxn ang="0">
                  <a:pos x="10" y="1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21" y="0"/>
                </a:cxn>
                <a:cxn ang="0">
                  <a:pos x="26" y="1"/>
                </a:cxn>
                <a:cxn ang="0">
                  <a:pos x="29" y="4"/>
                </a:cxn>
                <a:cxn ang="0">
                  <a:pos x="33" y="7"/>
                </a:cxn>
                <a:cxn ang="0">
                  <a:pos x="35" y="10"/>
                </a:cxn>
                <a:cxn ang="0">
                  <a:pos x="36" y="14"/>
                </a:cxn>
                <a:cxn ang="0">
                  <a:pos x="37" y="18"/>
                </a:cxn>
                <a:cxn ang="0">
                  <a:pos x="37" y="20"/>
                </a:cxn>
                <a:cxn ang="0">
                  <a:pos x="36" y="23"/>
                </a:cxn>
                <a:cxn ang="0">
                  <a:pos x="35" y="25"/>
                </a:cxn>
                <a:cxn ang="0">
                  <a:pos x="34" y="27"/>
                </a:cxn>
                <a:cxn ang="0">
                  <a:pos x="22" y="27"/>
                </a:cxn>
                <a:cxn ang="0">
                  <a:pos x="25" y="26"/>
                </a:cxn>
                <a:cxn ang="0">
                  <a:pos x="28" y="26"/>
                </a:cxn>
                <a:cxn ang="0">
                  <a:pos x="30" y="26"/>
                </a:cxn>
                <a:cxn ang="0">
                  <a:pos x="31" y="24"/>
                </a:cxn>
                <a:cxn ang="0">
                  <a:pos x="33" y="22"/>
                </a:cxn>
                <a:cxn ang="0">
                  <a:pos x="34" y="20"/>
                </a:cxn>
                <a:cxn ang="0">
                  <a:pos x="34" y="17"/>
                </a:cxn>
                <a:cxn ang="0">
                  <a:pos x="34" y="14"/>
                </a:cxn>
                <a:cxn ang="0">
                  <a:pos x="33" y="11"/>
                </a:cxn>
                <a:cxn ang="0">
                  <a:pos x="31" y="9"/>
                </a:cxn>
                <a:cxn ang="0">
                  <a:pos x="28" y="7"/>
                </a:cxn>
                <a:cxn ang="0">
                  <a:pos x="25" y="6"/>
                </a:cxn>
                <a:cxn ang="0">
                  <a:pos x="21" y="6"/>
                </a:cxn>
                <a:cxn ang="0">
                  <a:pos x="16" y="6"/>
                </a:cxn>
                <a:cxn ang="0">
                  <a:pos x="12" y="8"/>
                </a:cxn>
                <a:cxn ang="0">
                  <a:pos x="8" y="10"/>
                </a:cxn>
                <a:cxn ang="0">
                  <a:pos x="6" y="13"/>
                </a:cxn>
                <a:cxn ang="0">
                  <a:pos x="4" y="16"/>
                </a:cxn>
                <a:cxn ang="0">
                  <a:pos x="4" y="19"/>
                </a:cxn>
                <a:cxn ang="0">
                  <a:pos x="4" y="22"/>
                </a:cxn>
                <a:cxn ang="0">
                  <a:pos x="5" y="24"/>
                </a:cxn>
                <a:cxn ang="0">
                  <a:pos x="7" y="25"/>
                </a:cxn>
                <a:cxn ang="0">
                  <a:pos x="9" y="26"/>
                </a:cxn>
                <a:cxn ang="0">
                  <a:pos x="12" y="26"/>
                </a:cxn>
                <a:cxn ang="0">
                  <a:pos x="16" y="27"/>
                </a:cxn>
                <a:cxn ang="0">
                  <a:pos x="22" y="27"/>
                </a:cxn>
              </a:cxnLst>
              <a:rect l="0" t="0" r="r" b="b"/>
              <a:pathLst>
                <a:path w="52" h="34">
                  <a:moveTo>
                    <a:pt x="34" y="27"/>
                  </a:moveTo>
                  <a:lnTo>
                    <a:pt x="38" y="27"/>
                  </a:lnTo>
                  <a:lnTo>
                    <a:pt x="44" y="27"/>
                  </a:lnTo>
                  <a:lnTo>
                    <a:pt x="48" y="27"/>
                  </a:lnTo>
                  <a:lnTo>
                    <a:pt x="52" y="27"/>
                  </a:lnTo>
                  <a:lnTo>
                    <a:pt x="52" y="34"/>
                  </a:lnTo>
                  <a:lnTo>
                    <a:pt x="50" y="33"/>
                  </a:lnTo>
                  <a:lnTo>
                    <a:pt x="48" y="33"/>
                  </a:lnTo>
                  <a:lnTo>
                    <a:pt x="45" y="33"/>
                  </a:lnTo>
                  <a:lnTo>
                    <a:pt x="42" y="33"/>
                  </a:lnTo>
                  <a:lnTo>
                    <a:pt x="18" y="33"/>
                  </a:lnTo>
                  <a:lnTo>
                    <a:pt x="13" y="32"/>
                  </a:lnTo>
                  <a:lnTo>
                    <a:pt x="9" y="31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1" y="20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2" y="8"/>
                  </a:lnTo>
                  <a:lnTo>
                    <a:pt x="4" y="6"/>
                  </a:lnTo>
                  <a:lnTo>
                    <a:pt x="6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6" y="1"/>
                  </a:lnTo>
                  <a:lnTo>
                    <a:pt x="29" y="4"/>
                  </a:lnTo>
                  <a:lnTo>
                    <a:pt x="33" y="7"/>
                  </a:lnTo>
                  <a:lnTo>
                    <a:pt x="35" y="10"/>
                  </a:lnTo>
                  <a:lnTo>
                    <a:pt x="36" y="14"/>
                  </a:lnTo>
                  <a:lnTo>
                    <a:pt x="37" y="18"/>
                  </a:lnTo>
                  <a:lnTo>
                    <a:pt x="37" y="20"/>
                  </a:lnTo>
                  <a:lnTo>
                    <a:pt x="36" y="23"/>
                  </a:lnTo>
                  <a:lnTo>
                    <a:pt x="35" y="25"/>
                  </a:lnTo>
                  <a:lnTo>
                    <a:pt x="34" y="27"/>
                  </a:lnTo>
                  <a:close/>
                  <a:moveTo>
                    <a:pt x="22" y="27"/>
                  </a:moveTo>
                  <a:lnTo>
                    <a:pt x="25" y="26"/>
                  </a:lnTo>
                  <a:lnTo>
                    <a:pt x="28" y="26"/>
                  </a:lnTo>
                  <a:lnTo>
                    <a:pt x="30" y="26"/>
                  </a:lnTo>
                  <a:lnTo>
                    <a:pt x="31" y="24"/>
                  </a:lnTo>
                  <a:lnTo>
                    <a:pt x="33" y="22"/>
                  </a:lnTo>
                  <a:lnTo>
                    <a:pt x="34" y="20"/>
                  </a:lnTo>
                  <a:lnTo>
                    <a:pt x="34" y="17"/>
                  </a:lnTo>
                  <a:lnTo>
                    <a:pt x="34" y="14"/>
                  </a:lnTo>
                  <a:lnTo>
                    <a:pt x="33" y="11"/>
                  </a:lnTo>
                  <a:lnTo>
                    <a:pt x="31" y="9"/>
                  </a:lnTo>
                  <a:lnTo>
                    <a:pt x="28" y="7"/>
                  </a:lnTo>
                  <a:lnTo>
                    <a:pt x="25" y="6"/>
                  </a:lnTo>
                  <a:lnTo>
                    <a:pt x="21" y="6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8" y="10"/>
                  </a:lnTo>
                  <a:lnTo>
                    <a:pt x="6" y="13"/>
                  </a:lnTo>
                  <a:lnTo>
                    <a:pt x="4" y="16"/>
                  </a:lnTo>
                  <a:lnTo>
                    <a:pt x="4" y="19"/>
                  </a:lnTo>
                  <a:lnTo>
                    <a:pt x="4" y="22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6"/>
                  </a:lnTo>
                  <a:lnTo>
                    <a:pt x="12" y="26"/>
                  </a:lnTo>
                  <a:lnTo>
                    <a:pt x="16" y="27"/>
                  </a:lnTo>
                  <a:lnTo>
                    <a:pt x="22" y="2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53" name="Freeform 313"/>
            <p:cNvSpPr>
              <a:spLocks noChangeAspect="1"/>
            </p:cNvSpPr>
            <p:nvPr/>
          </p:nvSpPr>
          <p:spPr bwMode="auto">
            <a:xfrm>
              <a:off x="1719" y="2995"/>
              <a:ext cx="112" cy="3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4" y="3"/>
                </a:cxn>
                <a:cxn ang="0">
                  <a:pos x="6" y="6"/>
                </a:cxn>
                <a:cxn ang="0">
                  <a:pos x="10" y="8"/>
                </a:cxn>
                <a:cxn ang="0">
                  <a:pos x="15" y="10"/>
                </a:cxn>
                <a:cxn ang="0">
                  <a:pos x="23" y="11"/>
                </a:cxn>
                <a:cxn ang="0">
                  <a:pos x="33" y="12"/>
                </a:cxn>
                <a:cxn ang="0">
                  <a:pos x="43" y="11"/>
                </a:cxn>
                <a:cxn ang="0">
                  <a:pos x="51" y="10"/>
                </a:cxn>
                <a:cxn ang="0">
                  <a:pos x="56" y="8"/>
                </a:cxn>
                <a:cxn ang="0">
                  <a:pos x="61" y="6"/>
                </a:cxn>
                <a:cxn ang="0">
                  <a:pos x="63" y="3"/>
                </a:cxn>
                <a:cxn ang="0">
                  <a:pos x="65" y="0"/>
                </a:cxn>
                <a:cxn ang="0">
                  <a:pos x="67" y="0"/>
                </a:cxn>
                <a:cxn ang="0">
                  <a:pos x="65" y="4"/>
                </a:cxn>
                <a:cxn ang="0">
                  <a:pos x="62" y="8"/>
                </a:cxn>
                <a:cxn ang="0">
                  <a:pos x="59" y="12"/>
                </a:cxn>
                <a:cxn ang="0">
                  <a:pos x="54" y="15"/>
                </a:cxn>
                <a:cxn ang="0">
                  <a:pos x="44" y="20"/>
                </a:cxn>
                <a:cxn ang="0">
                  <a:pos x="33" y="21"/>
                </a:cxn>
                <a:cxn ang="0">
                  <a:pos x="22" y="20"/>
                </a:cxn>
                <a:cxn ang="0">
                  <a:pos x="12" y="15"/>
                </a:cxn>
                <a:cxn ang="0">
                  <a:pos x="8" y="12"/>
                </a:cxn>
                <a:cxn ang="0">
                  <a:pos x="4" y="8"/>
                </a:cxn>
                <a:cxn ang="0">
                  <a:pos x="1" y="4"/>
                </a:cxn>
                <a:cxn ang="0">
                  <a:pos x="0" y="0"/>
                </a:cxn>
              </a:cxnLst>
              <a:rect l="0" t="0" r="r" b="b"/>
              <a:pathLst>
                <a:path w="67" h="21">
                  <a:moveTo>
                    <a:pt x="0" y="0"/>
                  </a:moveTo>
                  <a:lnTo>
                    <a:pt x="1" y="0"/>
                  </a:lnTo>
                  <a:lnTo>
                    <a:pt x="4" y="3"/>
                  </a:lnTo>
                  <a:lnTo>
                    <a:pt x="6" y="6"/>
                  </a:lnTo>
                  <a:lnTo>
                    <a:pt x="10" y="8"/>
                  </a:lnTo>
                  <a:lnTo>
                    <a:pt x="15" y="10"/>
                  </a:lnTo>
                  <a:lnTo>
                    <a:pt x="23" y="11"/>
                  </a:lnTo>
                  <a:lnTo>
                    <a:pt x="33" y="12"/>
                  </a:lnTo>
                  <a:lnTo>
                    <a:pt x="43" y="11"/>
                  </a:lnTo>
                  <a:lnTo>
                    <a:pt x="51" y="10"/>
                  </a:lnTo>
                  <a:lnTo>
                    <a:pt x="56" y="8"/>
                  </a:lnTo>
                  <a:lnTo>
                    <a:pt x="61" y="6"/>
                  </a:lnTo>
                  <a:lnTo>
                    <a:pt x="63" y="3"/>
                  </a:lnTo>
                  <a:lnTo>
                    <a:pt x="65" y="0"/>
                  </a:lnTo>
                  <a:lnTo>
                    <a:pt x="67" y="0"/>
                  </a:lnTo>
                  <a:lnTo>
                    <a:pt x="65" y="4"/>
                  </a:lnTo>
                  <a:lnTo>
                    <a:pt x="62" y="8"/>
                  </a:lnTo>
                  <a:lnTo>
                    <a:pt x="59" y="12"/>
                  </a:lnTo>
                  <a:lnTo>
                    <a:pt x="54" y="15"/>
                  </a:lnTo>
                  <a:lnTo>
                    <a:pt x="44" y="20"/>
                  </a:lnTo>
                  <a:lnTo>
                    <a:pt x="33" y="21"/>
                  </a:lnTo>
                  <a:lnTo>
                    <a:pt x="22" y="20"/>
                  </a:lnTo>
                  <a:lnTo>
                    <a:pt x="12" y="15"/>
                  </a:lnTo>
                  <a:lnTo>
                    <a:pt x="8" y="12"/>
                  </a:lnTo>
                  <a:lnTo>
                    <a:pt x="4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54" name="Freeform 314"/>
            <p:cNvSpPr>
              <a:spLocks noChangeAspect="1"/>
            </p:cNvSpPr>
            <p:nvPr/>
          </p:nvSpPr>
          <p:spPr bwMode="auto">
            <a:xfrm>
              <a:off x="1719" y="2941"/>
              <a:ext cx="85" cy="47"/>
            </a:xfrm>
            <a:custGeom>
              <a:avLst/>
              <a:gdLst/>
              <a:ahLst/>
              <a:cxnLst>
                <a:cxn ang="0">
                  <a:pos x="21" y="13"/>
                </a:cxn>
                <a:cxn ang="0">
                  <a:pos x="43" y="13"/>
                </a:cxn>
                <a:cxn ang="0">
                  <a:pos x="46" y="13"/>
                </a:cxn>
                <a:cxn ang="0">
                  <a:pos x="48" y="12"/>
                </a:cxn>
                <a:cxn ang="0">
                  <a:pos x="49" y="11"/>
                </a:cxn>
                <a:cxn ang="0">
                  <a:pos x="49" y="8"/>
                </a:cxn>
                <a:cxn ang="0">
                  <a:pos x="51" y="8"/>
                </a:cxn>
                <a:cxn ang="0">
                  <a:pos x="51" y="28"/>
                </a:cxn>
                <a:cxn ang="0">
                  <a:pos x="49" y="28"/>
                </a:cxn>
                <a:cxn ang="0">
                  <a:pos x="49" y="26"/>
                </a:cxn>
                <a:cxn ang="0">
                  <a:pos x="49" y="25"/>
                </a:cxn>
                <a:cxn ang="0">
                  <a:pos x="48" y="24"/>
                </a:cxn>
                <a:cxn ang="0">
                  <a:pos x="47" y="24"/>
                </a:cxn>
                <a:cxn ang="0">
                  <a:pos x="46" y="23"/>
                </a:cxn>
                <a:cxn ang="0">
                  <a:pos x="43" y="23"/>
                </a:cxn>
                <a:cxn ang="0">
                  <a:pos x="21" y="23"/>
                </a:cxn>
                <a:cxn ang="0">
                  <a:pos x="21" y="28"/>
                </a:cxn>
                <a:cxn ang="0">
                  <a:pos x="17" y="28"/>
                </a:cxn>
                <a:cxn ang="0">
                  <a:pos x="17" y="23"/>
                </a:cxn>
                <a:cxn ang="0">
                  <a:pos x="14" y="23"/>
                </a:cxn>
                <a:cxn ang="0">
                  <a:pos x="12" y="23"/>
                </a:cxn>
                <a:cxn ang="0">
                  <a:pos x="9" y="23"/>
                </a:cxn>
                <a:cxn ang="0">
                  <a:pos x="6" y="22"/>
                </a:cxn>
                <a:cxn ang="0">
                  <a:pos x="3" y="19"/>
                </a:cxn>
                <a:cxn ang="0">
                  <a:pos x="1" y="16"/>
                </a:cxn>
                <a:cxn ang="0">
                  <a:pos x="0" y="13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1" y="2"/>
                </a:cxn>
                <a:cxn ang="0">
                  <a:pos x="3" y="0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9" y="1"/>
                </a:cxn>
                <a:cxn ang="0">
                  <a:pos x="10" y="3"/>
                </a:cxn>
                <a:cxn ang="0">
                  <a:pos x="10" y="5"/>
                </a:cxn>
                <a:cxn ang="0">
                  <a:pos x="10" y="7"/>
                </a:cxn>
                <a:cxn ang="0">
                  <a:pos x="9" y="8"/>
                </a:cxn>
                <a:cxn ang="0">
                  <a:pos x="8" y="9"/>
                </a:cxn>
                <a:cxn ang="0">
                  <a:pos x="6" y="9"/>
                </a:cxn>
                <a:cxn ang="0">
                  <a:pos x="6" y="9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3" y="9"/>
                </a:cxn>
                <a:cxn ang="0">
                  <a:pos x="3" y="9"/>
                </a:cxn>
                <a:cxn ang="0">
                  <a:pos x="2" y="10"/>
                </a:cxn>
                <a:cxn ang="0">
                  <a:pos x="2" y="11"/>
                </a:cxn>
                <a:cxn ang="0">
                  <a:pos x="2" y="12"/>
                </a:cxn>
                <a:cxn ang="0">
                  <a:pos x="3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12" y="13"/>
                </a:cxn>
                <a:cxn ang="0">
                  <a:pos x="17" y="13"/>
                </a:cxn>
                <a:cxn ang="0">
                  <a:pos x="17" y="8"/>
                </a:cxn>
                <a:cxn ang="0">
                  <a:pos x="21" y="8"/>
                </a:cxn>
                <a:cxn ang="0">
                  <a:pos x="21" y="13"/>
                </a:cxn>
              </a:cxnLst>
              <a:rect l="0" t="0" r="r" b="b"/>
              <a:pathLst>
                <a:path w="51" h="28">
                  <a:moveTo>
                    <a:pt x="21" y="13"/>
                  </a:moveTo>
                  <a:lnTo>
                    <a:pt x="43" y="13"/>
                  </a:lnTo>
                  <a:lnTo>
                    <a:pt x="46" y="13"/>
                  </a:lnTo>
                  <a:lnTo>
                    <a:pt x="48" y="12"/>
                  </a:lnTo>
                  <a:lnTo>
                    <a:pt x="49" y="11"/>
                  </a:lnTo>
                  <a:lnTo>
                    <a:pt x="49" y="8"/>
                  </a:lnTo>
                  <a:lnTo>
                    <a:pt x="51" y="8"/>
                  </a:lnTo>
                  <a:lnTo>
                    <a:pt x="51" y="28"/>
                  </a:lnTo>
                  <a:lnTo>
                    <a:pt x="49" y="28"/>
                  </a:lnTo>
                  <a:lnTo>
                    <a:pt x="49" y="26"/>
                  </a:lnTo>
                  <a:lnTo>
                    <a:pt x="49" y="25"/>
                  </a:lnTo>
                  <a:lnTo>
                    <a:pt x="48" y="24"/>
                  </a:lnTo>
                  <a:lnTo>
                    <a:pt x="47" y="24"/>
                  </a:lnTo>
                  <a:lnTo>
                    <a:pt x="46" y="23"/>
                  </a:lnTo>
                  <a:lnTo>
                    <a:pt x="43" y="23"/>
                  </a:lnTo>
                  <a:lnTo>
                    <a:pt x="21" y="23"/>
                  </a:lnTo>
                  <a:lnTo>
                    <a:pt x="21" y="28"/>
                  </a:lnTo>
                  <a:lnTo>
                    <a:pt x="17" y="28"/>
                  </a:lnTo>
                  <a:lnTo>
                    <a:pt x="17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9" y="23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1" y="16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1"/>
                  </a:lnTo>
                  <a:lnTo>
                    <a:pt x="10" y="3"/>
                  </a:lnTo>
                  <a:lnTo>
                    <a:pt x="10" y="5"/>
                  </a:lnTo>
                  <a:lnTo>
                    <a:pt x="10" y="7"/>
                  </a:lnTo>
                  <a:lnTo>
                    <a:pt x="9" y="8"/>
                  </a:lnTo>
                  <a:lnTo>
                    <a:pt x="8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12" y="13"/>
                  </a:lnTo>
                  <a:lnTo>
                    <a:pt x="17" y="13"/>
                  </a:lnTo>
                  <a:lnTo>
                    <a:pt x="17" y="8"/>
                  </a:lnTo>
                  <a:lnTo>
                    <a:pt x="21" y="8"/>
                  </a:lnTo>
                  <a:lnTo>
                    <a:pt x="21" y="1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55" name="Freeform 315"/>
            <p:cNvSpPr>
              <a:spLocks noChangeAspect="1"/>
            </p:cNvSpPr>
            <p:nvPr/>
          </p:nvSpPr>
          <p:spPr bwMode="auto">
            <a:xfrm>
              <a:off x="1745" y="2851"/>
              <a:ext cx="59" cy="94"/>
            </a:xfrm>
            <a:custGeom>
              <a:avLst/>
              <a:gdLst/>
              <a:ahLst/>
              <a:cxnLst>
                <a:cxn ang="0">
                  <a:pos x="6" y="42"/>
                </a:cxn>
                <a:cxn ang="0">
                  <a:pos x="1" y="37"/>
                </a:cxn>
                <a:cxn ang="0">
                  <a:pos x="0" y="32"/>
                </a:cxn>
                <a:cxn ang="0">
                  <a:pos x="2" y="27"/>
                </a:cxn>
                <a:cxn ang="0">
                  <a:pos x="6" y="23"/>
                </a:cxn>
                <a:cxn ang="0">
                  <a:pos x="2" y="18"/>
                </a:cxn>
                <a:cxn ang="0">
                  <a:pos x="0" y="12"/>
                </a:cxn>
                <a:cxn ang="0">
                  <a:pos x="2" y="7"/>
                </a:cxn>
                <a:cxn ang="0">
                  <a:pos x="6" y="4"/>
                </a:cxn>
                <a:cxn ang="0">
                  <a:pos x="14" y="3"/>
                </a:cxn>
                <a:cxn ang="0">
                  <a:pos x="30" y="3"/>
                </a:cxn>
                <a:cxn ang="0">
                  <a:pos x="33" y="1"/>
                </a:cxn>
                <a:cxn ang="0">
                  <a:pos x="35" y="0"/>
                </a:cxn>
                <a:cxn ang="0">
                  <a:pos x="33" y="16"/>
                </a:cxn>
                <a:cxn ang="0">
                  <a:pos x="32" y="14"/>
                </a:cxn>
                <a:cxn ang="0">
                  <a:pos x="27" y="13"/>
                </a:cxn>
                <a:cxn ang="0">
                  <a:pos x="9" y="13"/>
                </a:cxn>
                <a:cxn ang="0">
                  <a:pos x="6" y="14"/>
                </a:cxn>
                <a:cxn ang="0">
                  <a:pos x="5" y="15"/>
                </a:cxn>
                <a:cxn ang="0">
                  <a:pos x="5" y="18"/>
                </a:cxn>
                <a:cxn ang="0">
                  <a:pos x="7" y="21"/>
                </a:cxn>
                <a:cxn ang="0">
                  <a:pos x="27" y="23"/>
                </a:cxn>
                <a:cxn ang="0">
                  <a:pos x="32" y="22"/>
                </a:cxn>
                <a:cxn ang="0">
                  <a:pos x="33" y="19"/>
                </a:cxn>
                <a:cxn ang="0">
                  <a:pos x="35" y="36"/>
                </a:cxn>
                <a:cxn ang="0">
                  <a:pos x="33" y="35"/>
                </a:cxn>
                <a:cxn ang="0">
                  <a:pos x="32" y="34"/>
                </a:cxn>
                <a:cxn ang="0">
                  <a:pos x="30" y="33"/>
                </a:cxn>
                <a:cxn ang="0">
                  <a:pos x="13" y="33"/>
                </a:cxn>
                <a:cxn ang="0">
                  <a:pos x="7" y="33"/>
                </a:cxn>
                <a:cxn ang="0">
                  <a:pos x="6" y="34"/>
                </a:cxn>
                <a:cxn ang="0">
                  <a:pos x="5" y="36"/>
                </a:cxn>
                <a:cxn ang="0">
                  <a:pos x="6" y="39"/>
                </a:cxn>
                <a:cxn ang="0">
                  <a:pos x="9" y="42"/>
                </a:cxn>
                <a:cxn ang="0">
                  <a:pos x="30" y="42"/>
                </a:cxn>
                <a:cxn ang="0">
                  <a:pos x="33" y="41"/>
                </a:cxn>
                <a:cxn ang="0">
                  <a:pos x="35" y="39"/>
                </a:cxn>
                <a:cxn ang="0">
                  <a:pos x="33" y="56"/>
                </a:cxn>
                <a:cxn ang="0">
                  <a:pos x="32" y="53"/>
                </a:cxn>
                <a:cxn ang="0">
                  <a:pos x="27" y="53"/>
                </a:cxn>
                <a:cxn ang="0">
                  <a:pos x="6" y="53"/>
                </a:cxn>
                <a:cxn ang="0">
                  <a:pos x="3" y="54"/>
                </a:cxn>
                <a:cxn ang="0">
                  <a:pos x="1" y="56"/>
                </a:cxn>
              </a:cxnLst>
              <a:rect l="0" t="0" r="r" b="b"/>
              <a:pathLst>
                <a:path w="35" h="56">
                  <a:moveTo>
                    <a:pt x="1" y="42"/>
                  </a:moveTo>
                  <a:lnTo>
                    <a:pt x="6" y="42"/>
                  </a:lnTo>
                  <a:lnTo>
                    <a:pt x="3" y="40"/>
                  </a:lnTo>
                  <a:lnTo>
                    <a:pt x="1" y="37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1" y="29"/>
                  </a:lnTo>
                  <a:lnTo>
                    <a:pt x="2" y="27"/>
                  </a:lnTo>
                  <a:lnTo>
                    <a:pt x="4" y="25"/>
                  </a:lnTo>
                  <a:lnTo>
                    <a:pt x="6" y="23"/>
                  </a:lnTo>
                  <a:lnTo>
                    <a:pt x="4" y="20"/>
                  </a:lnTo>
                  <a:lnTo>
                    <a:pt x="2" y="18"/>
                  </a:lnTo>
                  <a:lnTo>
                    <a:pt x="1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6" y="4"/>
                  </a:lnTo>
                  <a:lnTo>
                    <a:pt x="9" y="3"/>
                  </a:lnTo>
                  <a:lnTo>
                    <a:pt x="14" y="3"/>
                  </a:lnTo>
                  <a:lnTo>
                    <a:pt x="27" y="3"/>
                  </a:lnTo>
                  <a:lnTo>
                    <a:pt x="30" y="3"/>
                  </a:lnTo>
                  <a:lnTo>
                    <a:pt x="32" y="2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5" y="16"/>
                  </a:lnTo>
                  <a:lnTo>
                    <a:pt x="33" y="16"/>
                  </a:lnTo>
                  <a:lnTo>
                    <a:pt x="33" y="15"/>
                  </a:lnTo>
                  <a:lnTo>
                    <a:pt x="32" y="14"/>
                  </a:lnTo>
                  <a:lnTo>
                    <a:pt x="30" y="13"/>
                  </a:lnTo>
                  <a:lnTo>
                    <a:pt x="27" y="13"/>
                  </a:lnTo>
                  <a:lnTo>
                    <a:pt x="13" y="13"/>
                  </a:lnTo>
                  <a:lnTo>
                    <a:pt x="9" y="13"/>
                  </a:lnTo>
                  <a:lnTo>
                    <a:pt x="7" y="13"/>
                  </a:lnTo>
                  <a:lnTo>
                    <a:pt x="6" y="14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6" y="19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27" y="23"/>
                  </a:lnTo>
                  <a:lnTo>
                    <a:pt x="30" y="22"/>
                  </a:lnTo>
                  <a:lnTo>
                    <a:pt x="32" y="22"/>
                  </a:lnTo>
                  <a:lnTo>
                    <a:pt x="33" y="21"/>
                  </a:lnTo>
                  <a:lnTo>
                    <a:pt x="33" y="19"/>
                  </a:lnTo>
                  <a:lnTo>
                    <a:pt x="35" y="19"/>
                  </a:lnTo>
                  <a:lnTo>
                    <a:pt x="35" y="36"/>
                  </a:lnTo>
                  <a:lnTo>
                    <a:pt x="33" y="36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1" y="33"/>
                  </a:lnTo>
                  <a:lnTo>
                    <a:pt x="30" y="33"/>
                  </a:lnTo>
                  <a:lnTo>
                    <a:pt x="27" y="33"/>
                  </a:lnTo>
                  <a:lnTo>
                    <a:pt x="13" y="33"/>
                  </a:lnTo>
                  <a:lnTo>
                    <a:pt x="9" y="33"/>
                  </a:lnTo>
                  <a:lnTo>
                    <a:pt x="7" y="33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5" y="38"/>
                  </a:lnTo>
                  <a:lnTo>
                    <a:pt x="6" y="39"/>
                  </a:lnTo>
                  <a:lnTo>
                    <a:pt x="7" y="41"/>
                  </a:lnTo>
                  <a:lnTo>
                    <a:pt x="9" y="42"/>
                  </a:lnTo>
                  <a:lnTo>
                    <a:pt x="27" y="42"/>
                  </a:lnTo>
                  <a:lnTo>
                    <a:pt x="30" y="42"/>
                  </a:lnTo>
                  <a:lnTo>
                    <a:pt x="32" y="42"/>
                  </a:lnTo>
                  <a:lnTo>
                    <a:pt x="33" y="41"/>
                  </a:lnTo>
                  <a:lnTo>
                    <a:pt x="33" y="39"/>
                  </a:lnTo>
                  <a:lnTo>
                    <a:pt x="35" y="39"/>
                  </a:lnTo>
                  <a:lnTo>
                    <a:pt x="35" y="56"/>
                  </a:lnTo>
                  <a:lnTo>
                    <a:pt x="33" y="56"/>
                  </a:lnTo>
                  <a:lnTo>
                    <a:pt x="33" y="54"/>
                  </a:lnTo>
                  <a:lnTo>
                    <a:pt x="32" y="53"/>
                  </a:lnTo>
                  <a:lnTo>
                    <a:pt x="30" y="53"/>
                  </a:lnTo>
                  <a:lnTo>
                    <a:pt x="27" y="53"/>
                  </a:lnTo>
                  <a:lnTo>
                    <a:pt x="9" y="53"/>
                  </a:lnTo>
                  <a:lnTo>
                    <a:pt x="6" y="53"/>
                  </a:lnTo>
                  <a:lnTo>
                    <a:pt x="4" y="53"/>
                  </a:lnTo>
                  <a:lnTo>
                    <a:pt x="3" y="54"/>
                  </a:lnTo>
                  <a:lnTo>
                    <a:pt x="3" y="56"/>
                  </a:lnTo>
                  <a:lnTo>
                    <a:pt x="1" y="56"/>
                  </a:lnTo>
                  <a:lnTo>
                    <a:pt x="1" y="4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56" name="Rectangle 316"/>
            <p:cNvSpPr>
              <a:spLocks noChangeAspect="1" noChangeArrowheads="1"/>
            </p:cNvSpPr>
            <p:nvPr/>
          </p:nvSpPr>
          <p:spPr bwMode="auto">
            <a:xfrm>
              <a:off x="1717" y="2817"/>
              <a:ext cx="8" cy="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57" name="Freeform 317"/>
            <p:cNvSpPr>
              <a:spLocks noChangeAspect="1"/>
            </p:cNvSpPr>
            <p:nvPr/>
          </p:nvSpPr>
          <p:spPr bwMode="auto">
            <a:xfrm>
              <a:off x="1680" y="2775"/>
              <a:ext cx="60" cy="39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3"/>
                </a:cxn>
                <a:cxn ang="0">
                  <a:pos x="35" y="23"/>
                </a:cxn>
                <a:cxn ang="0">
                  <a:pos x="30" y="19"/>
                </a:cxn>
                <a:cxn ang="0">
                  <a:pos x="26" y="15"/>
                </a:cxn>
                <a:cxn ang="0">
                  <a:pos x="23" y="12"/>
                </a:cxn>
                <a:cxn ang="0">
                  <a:pos x="20" y="11"/>
                </a:cxn>
                <a:cxn ang="0">
                  <a:pos x="16" y="9"/>
                </a:cxn>
                <a:cxn ang="0">
                  <a:pos x="13" y="9"/>
                </a:cxn>
                <a:cxn ang="0">
                  <a:pos x="10" y="9"/>
                </a:cxn>
                <a:cxn ang="0">
                  <a:pos x="8" y="11"/>
                </a:cxn>
                <a:cxn ang="0">
                  <a:pos x="7" y="13"/>
                </a:cxn>
                <a:cxn ang="0">
                  <a:pos x="6" y="15"/>
                </a:cxn>
                <a:cxn ang="0">
                  <a:pos x="7" y="18"/>
                </a:cxn>
                <a:cxn ang="0">
                  <a:pos x="8" y="20"/>
                </a:cxn>
                <a:cxn ang="0">
                  <a:pos x="10" y="22"/>
                </a:cxn>
                <a:cxn ang="0">
                  <a:pos x="10" y="23"/>
                </a:cxn>
                <a:cxn ang="0">
                  <a:pos x="7" y="22"/>
                </a:cxn>
                <a:cxn ang="0">
                  <a:pos x="4" y="20"/>
                </a:cxn>
                <a:cxn ang="0">
                  <a:pos x="3" y="18"/>
                </a:cxn>
                <a:cxn ang="0">
                  <a:pos x="1" y="15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1" y="7"/>
                </a:cxn>
                <a:cxn ang="0">
                  <a:pos x="3" y="5"/>
                </a:cxn>
                <a:cxn ang="0">
                  <a:pos x="5" y="3"/>
                </a:cxn>
                <a:cxn ang="0">
                  <a:pos x="7" y="2"/>
                </a:cxn>
                <a:cxn ang="0">
                  <a:pos x="9" y="2"/>
                </a:cxn>
                <a:cxn ang="0">
                  <a:pos x="12" y="2"/>
                </a:cxn>
                <a:cxn ang="0">
                  <a:pos x="16" y="4"/>
                </a:cxn>
                <a:cxn ang="0">
                  <a:pos x="19" y="5"/>
                </a:cxn>
                <a:cxn ang="0">
                  <a:pos x="22" y="8"/>
                </a:cxn>
                <a:cxn ang="0">
                  <a:pos x="25" y="11"/>
                </a:cxn>
                <a:cxn ang="0">
                  <a:pos x="29" y="15"/>
                </a:cxn>
                <a:cxn ang="0">
                  <a:pos x="29" y="7"/>
                </a:cxn>
                <a:cxn ang="0">
                  <a:pos x="29" y="5"/>
                </a:cxn>
                <a:cxn ang="0">
                  <a:pos x="29" y="4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8" y="2"/>
                </a:cxn>
                <a:cxn ang="0">
                  <a:pos x="26" y="1"/>
                </a:cxn>
                <a:cxn ang="0">
                  <a:pos x="26" y="0"/>
                </a:cxn>
                <a:cxn ang="0">
                  <a:pos x="36" y="2"/>
                </a:cxn>
              </a:cxnLst>
              <a:rect l="0" t="0" r="r" b="b"/>
              <a:pathLst>
                <a:path w="36" h="23">
                  <a:moveTo>
                    <a:pt x="36" y="2"/>
                  </a:moveTo>
                  <a:lnTo>
                    <a:pt x="36" y="23"/>
                  </a:lnTo>
                  <a:lnTo>
                    <a:pt x="35" y="23"/>
                  </a:lnTo>
                  <a:lnTo>
                    <a:pt x="30" y="19"/>
                  </a:lnTo>
                  <a:lnTo>
                    <a:pt x="26" y="15"/>
                  </a:lnTo>
                  <a:lnTo>
                    <a:pt x="23" y="12"/>
                  </a:lnTo>
                  <a:lnTo>
                    <a:pt x="20" y="11"/>
                  </a:lnTo>
                  <a:lnTo>
                    <a:pt x="16" y="9"/>
                  </a:lnTo>
                  <a:lnTo>
                    <a:pt x="13" y="9"/>
                  </a:lnTo>
                  <a:lnTo>
                    <a:pt x="10" y="9"/>
                  </a:lnTo>
                  <a:lnTo>
                    <a:pt x="8" y="11"/>
                  </a:lnTo>
                  <a:lnTo>
                    <a:pt x="7" y="13"/>
                  </a:lnTo>
                  <a:lnTo>
                    <a:pt x="6" y="15"/>
                  </a:lnTo>
                  <a:lnTo>
                    <a:pt x="7" y="18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0" y="23"/>
                  </a:lnTo>
                  <a:lnTo>
                    <a:pt x="7" y="22"/>
                  </a:lnTo>
                  <a:lnTo>
                    <a:pt x="4" y="20"/>
                  </a:lnTo>
                  <a:lnTo>
                    <a:pt x="3" y="18"/>
                  </a:lnTo>
                  <a:lnTo>
                    <a:pt x="1" y="15"/>
                  </a:lnTo>
                  <a:lnTo>
                    <a:pt x="0" y="12"/>
                  </a:lnTo>
                  <a:lnTo>
                    <a:pt x="0" y="9"/>
                  </a:lnTo>
                  <a:lnTo>
                    <a:pt x="1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7" y="2"/>
                  </a:lnTo>
                  <a:lnTo>
                    <a:pt x="9" y="2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19" y="5"/>
                  </a:lnTo>
                  <a:lnTo>
                    <a:pt x="22" y="8"/>
                  </a:lnTo>
                  <a:lnTo>
                    <a:pt x="25" y="11"/>
                  </a:lnTo>
                  <a:lnTo>
                    <a:pt x="29" y="15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36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58" name="Freeform 318"/>
            <p:cNvSpPr>
              <a:spLocks noChangeAspect="1"/>
            </p:cNvSpPr>
            <p:nvPr/>
          </p:nvSpPr>
          <p:spPr bwMode="auto">
            <a:xfrm>
              <a:off x="1719" y="2733"/>
              <a:ext cx="112" cy="37"/>
            </a:xfrm>
            <a:custGeom>
              <a:avLst/>
              <a:gdLst/>
              <a:ahLst/>
              <a:cxnLst>
                <a:cxn ang="0">
                  <a:pos x="67" y="22"/>
                </a:cxn>
                <a:cxn ang="0">
                  <a:pos x="65" y="22"/>
                </a:cxn>
                <a:cxn ang="0">
                  <a:pos x="63" y="18"/>
                </a:cxn>
                <a:cxn ang="0">
                  <a:pos x="60" y="16"/>
                </a:cxn>
                <a:cxn ang="0">
                  <a:pos x="56" y="13"/>
                </a:cxn>
                <a:cxn ang="0">
                  <a:pos x="52" y="12"/>
                </a:cxn>
                <a:cxn ang="0">
                  <a:pos x="44" y="10"/>
                </a:cxn>
                <a:cxn ang="0">
                  <a:pos x="33" y="10"/>
                </a:cxn>
                <a:cxn ang="0">
                  <a:pos x="23" y="10"/>
                </a:cxn>
                <a:cxn ang="0">
                  <a:pos x="16" y="11"/>
                </a:cxn>
                <a:cxn ang="0">
                  <a:pos x="10" y="13"/>
                </a:cxn>
                <a:cxn ang="0">
                  <a:pos x="6" y="16"/>
                </a:cxn>
                <a:cxn ang="0">
                  <a:pos x="3" y="18"/>
                </a:cxn>
                <a:cxn ang="0">
                  <a:pos x="1" y="22"/>
                </a:cxn>
                <a:cxn ang="0">
                  <a:pos x="0" y="22"/>
                </a:cxn>
                <a:cxn ang="0">
                  <a:pos x="1" y="17"/>
                </a:cxn>
                <a:cxn ang="0">
                  <a:pos x="4" y="13"/>
                </a:cxn>
                <a:cxn ang="0">
                  <a:pos x="8" y="10"/>
                </a:cxn>
                <a:cxn ang="0">
                  <a:pos x="12" y="6"/>
                </a:cxn>
                <a:cxn ang="0">
                  <a:pos x="22" y="2"/>
                </a:cxn>
                <a:cxn ang="0">
                  <a:pos x="33" y="0"/>
                </a:cxn>
                <a:cxn ang="0">
                  <a:pos x="45" y="2"/>
                </a:cxn>
                <a:cxn ang="0">
                  <a:pos x="55" y="6"/>
                </a:cxn>
                <a:cxn ang="0">
                  <a:pos x="60" y="11"/>
                </a:cxn>
                <a:cxn ang="0">
                  <a:pos x="64" y="16"/>
                </a:cxn>
                <a:cxn ang="0">
                  <a:pos x="67" y="22"/>
                </a:cxn>
              </a:cxnLst>
              <a:rect l="0" t="0" r="r" b="b"/>
              <a:pathLst>
                <a:path w="67" h="22">
                  <a:moveTo>
                    <a:pt x="67" y="22"/>
                  </a:moveTo>
                  <a:lnTo>
                    <a:pt x="65" y="22"/>
                  </a:lnTo>
                  <a:lnTo>
                    <a:pt x="63" y="18"/>
                  </a:lnTo>
                  <a:lnTo>
                    <a:pt x="60" y="16"/>
                  </a:lnTo>
                  <a:lnTo>
                    <a:pt x="56" y="13"/>
                  </a:lnTo>
                  <a:lnTo>
                    <a:pt x="52" y="12"/>
                  </a:lnTo>
                  <a:lnTo>
                    <a:pt x="44" y="10"/>
                  </a:lnTo>
                  <a:lnTo>
                    <a:pt x="33" y="10"/>
                  </a:lnTo>
                  <a:lnTo>
                    <a:pt x="23" y="10"/>
                  </a:lnTo>
                  <a:lnTo>
                    <a:pt x="16" y="11"/>
                  </a:lnTo>
                  <a:lnTo>
                    <a:pt x="10" y="13"/>
                  </a:lnTo>
                  <a:lnTo>
                    <a:pt x="6" y="16"/>
                  </a:lnTo>
                  <a:lnTo>
                    <a:pt x="3" y="18"/>
                  </a:lnTo>
                  <a:lnTo>
                    <a:pt x="1" y="22"/>
                  </a:lnTo>
                  <a:lnTo>
                    <a:pt x="0" y="22"/>
                  </a:lnTo>
                  <a:lnTo>
                    <a:pt x="1" y="17"/>
                  </a:lnTo>
                  <a:lnTo>
                    <a:pt x="4" y="13"/>
                  </a:lnTo>
                  <a:lnTo>
                    <a:pt x="8" y="10"/>
                  </a:lnTo>
                  <a:lnTo>
                    <a:pt x="12" y="6"/>
                  </a:lnTo>
                  <a:lnTo>
                    <a:pt x="22" y="2"/>
                  </a:lnTo>
                  <a:lnTo>
                    <a:pt x="33" y="0"/>
                  </a:lnTo>
                  <a:lnTo>
                    <a:pt x="45" y="2"/>
                  </a:lnTo>
                  <a:lnTo>
                    <a:pt x="55" y="6"/>
                  </a:lnTo>
                  <a:lnTo>
                    <a:pt x="60" y="11"/>
                  </a:lnTo>
                  <a:lnTo>
                    <a:pt x="64" y="16"/>
                  </a:lnTo>
                  <a:lnTo>
                    <a:pt x="67" y="2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59" name="Rectangle 319"/>
            <p:cNvSpPr>
              <a:spLocks noChangeAspect="1" noChangeArrowheads="1"/>
            </p:cNvSpPr>
            <p:nvPr/>
          </p:nvSpPr>
          <p:spPr bwMode="auto">
            <a:xfrm>
              <a:off x="3758" y="2728"/>
              <a:ext cx="1209" cy="1039"/>
            </a:xfrm>
            <a:prstGeom prst="rect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60" name="Line 320"/>
            <p:cNvSpPr>
              <a:spLocks noChangeAspect="1" noChangeShapeType="1"/>
            </p:cNvSpPr>
            <p:nvPr/>
          </p:nvSpPr>
          <p:spPr bwMode="auto">
            <a:xfrm flipV="1">
              <a:off x="3758" y="2728"/>
              <a:ext cx="1" cy="1039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61" name="Line 321"/>
            <p:cNvSpPr>
              <a:spLocks noChangeAspect="1" noChangeShapeType="1"/>
            </p:cNvSpPr>
            <p:nvPr/>
          </p:nvSpPr>
          <p:spPr bwMode="auto">
            <a:xfrm flipH="1">
              <a:off x="3758" y="3751"/>
              <a:ext cx="52" cy="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62" name="Line 322"/>
            <p:cNvSpPr>
              <a:spLocks noChangeAspect="1" noChangeShapeType="1"/>
            </p:cNvSpPr>
            <p:nvPr/>
          </p:nvSpPr>
          <p:spPr bwMode="auto">
            <a:xfrm flipH="1">
              <a:off x="3758" y="3699"/>
              <a:ext cx="25" cy="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63" name="Line 323"/>
            <p:cNvSpPr>
              <a:spLocks noChangeAspect="1" noChangeShapeType="1"/>
            </p:cNvSpPr>
            <p:nvPr/>
          </p:nvSpPr>
          <p:spPr bwMode="auto">
            <a:xfrm flipH="1">
              <a:off x="3758" y="3649"/>
              <a:ext cx="25" cy="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64" name="Line 324"/>
            <p:cNvSpPr>
              <a:spLocks noChangeAspect="1" noChangeShapeType="1"/>
            </p:cNvSpPr>
            <p:nvPr/>
          </p:nvSpPr>
          <p:spPr bwMode="auto">
            <a:xfrm flipH="1">
              <a:off x="3758" y="3597"/>
              <a:ext cx="25" cy="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65" name="Line 325"/>
            <p:cNvSpPr>
              <a:spLocks noChangeAspect="1" noChangeShapeType="1"/>
            </p:cNvSpPr>
            <p:nvPr/>
          </p:nvSpPr>
          <p:spPr bwMode="auto">
            <a:xfrm flipH="1">
              <a:off x="3758" y="3547"/>
              <a:ext cx="25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66" name="Line 326"/>
            <p:cNvSpPr>
              <a:spLocks noChangeAspect="1" noChangeShapeType="1"/>
            </p:cNvSpPr>
            <p:nvPr/>
          </p:nvSpPr>
          <p:spPr bwMode="auto">
            <a:xfrm flipH="1">
              <a:off x="3758" y="3495"/>
              <a:ext cx="52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67" name="Line 327"/>
            <p:cNvSpPr>
              <a:spLocks noChangeAspect="1" noChangeShapeType="1"/>
            </p:cNvSpPr>
            <p:nvPr/>
          </p:nvSpPr>
          <p:spPr bwMode="auto">
            <a:xfrm flipH="1">
              <a:off x="3758" y="3444"/>
              <a:ext cx="25" cy="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68" name="Line 328"/>
            <p:cNvSpPr>
              <a:spLocks noChangeAspect="1" noChangeShapeType="1"/>
            </p:cNvSpPr>
            <p:nvPr/>
          </p:nvSpPr>
          <p:spPr bwMode="auto">
            <a:xfrm flipH="1">
              <a:off x="3758" y="3392"/>
              <a:ext cx="25" cy="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69" name="Line 329"/>
            <p:cNvSpPr>
              <a:spLocks noChangeAspect="1" noChangeShapeType="1"/>
            </p:cNvSpPr>
            <p:nvPr/>
          </p:nvSpPr>
          <p:spPr bwMode="auto">
            <a:xfrm flipH="1">
              <a:off x="3758" y="3342"/>
              <a:ext cx="25" cy="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70" name="Line 330"/>
            <p:cNvSpPr>
              <a:spLocks noChangeAspect="1" noChangeShapeType="1"/>
            </p:cNvSpPr>
            <p:nvPr/>
          </p:nvSpPr>
          <p:spPr bwMode="auto">
            <a:xfrm flipH="1">
              <a:off x="3758" y="3290"/>
              <a:ext cx="25" cy="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71" name="Line 331"/>
            <p:cNvSpPr>
              <a:spLocks noChangeAspect="1" noChangeShapeType="1"/>
            </p:cNvSpPr>
            <p:nvPr/>
          </p:nvSpPr>
          <p:spPr bwMode="auto">
            <a:xfrm flipH="1">
              <a:off x="3758" y="3240"/>
              <a:ext cx="52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72" name="Line 332"/>
            <p:cNvSpPr>
              <a:spLocks noChangeAspect="1" noChangeShapeType="1"/>
            </p:cNvSpPr>
            <p:nvPr/>
          </p:nvSpPr>
          <p:spPr bwMode="auto">
            <a:xfrm flipH="1">
              <a:off x="3758" y="3188"/>
              <a:ext cx="25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73" name="Line 333"/>
            <p:cNvSpPr>
              <a:spLocks noChangeAspect="1" noChangeShapeType="1"/>
            </p:cNvSpPr>
            <p:nvPr/>
          </p:nvSpPr>
          <p:spPr bwMode="auto">
            <a:xfrm flipH="1">
              <a:off x="3758" y="3137"/>
              <a:ext cx="25" cy="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74" name="Line 334"/>
            <p:cNvSpPr>
              <a:spLocks noChangeAspect="1" noChangeShapeType="1"/>
            </p:cNvSpPr>
            <p:nvPr/>
          </p:nvSpPr>
          <p:spPr bwMode="auto">
            <a:xfrm flipH="1">
              <a:off x="3758" y="3085"/>
              <a:ext cx="25" cy="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75" name="Line 335"/>
            <p:cNvSpPr>
              <a:spLocks noChangeAspect="1" noChangeShapeType="1"/>
            </p:cNvSpPr>
            <p:nvPr/>
          </p:nvSpPr>
          <p:spPr bwMode="auto">
            <a:xfrm flipH="1">
              <a:off x="3758" y="3035"/>
              <a:ext cx="25" cy="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76" name="Line 336"/>
            <p:cNvSpPr>
              <a:spLocks noChangeAspect="1" noChangeShapeType="1"/>
            </p:cNvSpPr>
            <p:nvPr/>
          </p:nvSpPr>
          <p:spPr bwMode="auto">
            <a:xfrm flipH="1">
              <a:off x="3758" y="2985"/>
              <a:ext cx="52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77" name="Line 337"/>
            <p:cNvSpPr>
              <a:spLocks noChangeAspect="1" noChangeShapeType="1"/>
            </p:cNvSpPr>
            <p:nvPr/>
          </p:nvSpPr>
          <p:spPr bwMode="auto">
            <a:xfrm flipH="1">
              <a:off x="3758" y="2933"/>
              <a:ext cx="25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78" name="Line 338"/>
            <p:cNvSpPr>
              <a:spLocks noChangeAspect="1" noChangeShapeType="1"/>
            </p:cNvSpPr>
            <p:nvPr/>
          </p:nvSpPr>
          <p:spPr bwMode="auto">
            <a:xfrm flipH="1">
              <a:off x="3758" y="2882"/>
              <a:ext cx="25" cy="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79" name="Line 339"/>
            <p:cNvSpPr>
              <a:spLocks noChangeAspect="1" noChangeShapeType="1"/>
            </p:cNvSpPr>
            <p:nvPr/>
          </p:nvSpPr>
          <p:spPr bwMode="auto">
            <a:xfrm flipH="1">
              <a:off x="3758" y="2830"/>
              <a:ext cx="25" cy="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80" name="Line 340"/>
            <p:cNvSpPr>
              <a:spLocks noChangeAspect="1" noChangeShapeType="1"/>
            </p:cNvSpPr>
            <p:nvPr/>
          </p:nvSpPr>
          <p:spPr bwMode="auto">
            <a:xfrm flipH="1">
              <a:off x="3758" y="2780"/>
              <a:ext cx="25" cy="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81" name="Line 341"/>
            <p:cNvSpPr>
              <a:spLocks noChangeAspect="1" noChangeShapeType="1"/>
            </p:cNvSpPr>
            <p:nvPr/>
          </p:nvSpPr>
          <p:spPr bwMode="auto">
            <a:xfrm flipH="1">
              <a:off x="3758" y="2728"/>
              <a:ext cx="52" cy="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82" name="Line 342"/>
            <p:cNvSpPr>
              <a:spLocks noChangeAspect="1" noChangeShapeType="1"/>
            </p:cNvSpPr>
            <p:nvPr/>
          </p:nvSpPr>
          <p:spPr bwMode="auto">
            <a:xfrm flipH="1">
              <a:off x="3758" y="3751"/>
              <a:ext cx="52" cy="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83" name="Freeform 343"/>
            <p:cNvSpPr>
              <a:spLocks noChangeAspect="1" noEditPoints="1"/>
            </p:cNvSpPr>
            <p:nvPr/>
          </p:nvSpPr>
          <p:spPr bwMode="auto">
            <a:xfrm>
              <a:off x="3593" y="3708"/>
              <a:ext cx="56" cy="87"/>
            </a:xfrm>
            <a:custGeom>
              <a:avLst/>
              <a:gdLst/>
              <a:ahLst/>
              <a:cxnLst>
                <a:cxn ang="0">
                  <a:pos x="33" y="26"/>
                </a:cxn>
                <a:cxn ang="0">
                  <a:pos x="32" y="33"/>
                </a:cxn>
                <a:cxn ang="0">
                  <a:pos x="31" y="40"/>
                </a:cxn>
                <a:cxn ang="0">
                  <a:pos x="29" y="43"/>
                </a:cxn>
                <a:cxn ang="0">
                  <a:pos x="27" y="46"/>
                </a:cxn>
                <a:cxn ang="0">
                  <a:pos x="25" y="49"/>
                </a:cxn>
                <a:cxn ang="0">
                  <a:pos x="22" y="50"/>
                </a:cxn>
                <a:cxn ang="0">
                  <a:pos x="20" y="51"/>
                </a:cxn>
                <a:cxn ang="0">
                  <a:pos x="17" y="52"/>
                </a:cxn>
                <a:cxn ang="0">
                  <a:pos x="13" y="51"/>
                </a:cxn>
                <a:cxn ang="0">
                  <a:pos x="10" y="50"/>
                </a:cxn>
                <a:cxn ang="0">
                  <a:pos x="7" y="48"/>
                </a:cxn>
                <a:cxn ang="0">
                  <a:pos x="5" y="45"/>
                </a:cxn>
                <a:cxn ang="0">
                  <a:pos x="3" y="42"/>
                </a:cxn>
                <a:cxn ang="0">
                  <a:pos x="2" y="38"/>
                </a:cxn>
                <a:cxn ang="0">
                  <a:pos x="1" y="32"/>
                </a:cxn>
                <a:cxn ang="0">
                  <a:pos x="0" y="26"/>
                </a:cxn>
                <a:cxn ang="0">
                  <a:pos x="1" y="18"/>
                </a:cxn>
                <a:cxn ang="0">
                  <a:pos x="3" y="11"/>
                </a:cxn>
                <a:cxn ang="0">
                  <a:pos x="4" y="8"/>
                </a:cxn>
                <a:cxn ang="0">
                  <a:pos x="6" y="5"/>
                </a:cxn>
                <a:cxn ang="0">
                  <a:pos x="8" y="3"/>
                </a:cxn>
                <a:cxn ang="0">
                  <a:pos x="12" y="0"/>
                </a:cxn>
                <a:cxn ang="0">
                  <a:pos x="17" y="0"/>
                </a:cxn>
                <a:cxn ang="0">
                  <a:pos x="21" y="0"/>
                </a:cxn>
                <a:cxn ang="0">
                  <a:pos x="25" y="3"/>
                </a:cxn>
                <a:cxn ang="0">
                  <a:pos x="27" y="5"/>
                </a:cxn>
                <a:cxn ang="0">
                  <a:pos x="29" y="7"/>
                </a:cxn>
                <a:cxn ang="0">
                  <a:pos x="30" y="11"/>
                </a:cxn>
                <a:cxn ang="0">
                  <a:pos x="32" y="18"/>
                </a:cxn>
                <a:cxn ang="0">
                  <a:pos x="33" y="26"/>
                </a:cxn>
                <a:cxn ang="0">
                  <a:pos x="22" y="26"/>
                </a:cxn>
                <a:cxn ang="0">
                  <a:pos x="22" y="20"/>
                </a:cxn>
                <a:cxn ang="0">
                  <a:pos x="22" y="15"/>
                </a:cxn>
                <a:cxn ang="0">
                  <a:pos x="22" y="12"/>
                </a:cxn>
                <a:cxn ang="0">
                  <a:pos x="22" y="10"/>
                </a:cxn>
                <a:cxn ang="0">
                  <a:pos x="21" y="7"/>
                </a:cxn>
                <a:cxn ang="0">
                  <a:pos x="21" y="5"/>
                </a:cxn>
                <a:cxn ang="0">
                  <a:pos x="20" y="3"/>
                </a:cxn>
                <a:cxn ang="0">
                  <a:pos x="18" y="2"/>
                </a:cxn>
                <a:cxn ang="0">
                  <a:pos x="17" y="2"/>
                </a:cxn>
                <a:cxn ang="0">
                  <a:pos x="15" y="2"/>
                </a:cxn>
                <a:cxn ang="0">
                  <a:pos x="14" y="3"/>
                </a:cxn>
                <a:cxn ang="0">
                  <a:pos x="13" y="5"/>
                </a:cxn>
                <a:cxn ang="0">
                  <a:pos x="12" y="7"/>
                </a:cxn>
                <a:cxn ang="0">
                  <a:pos x="12" y="11"/>
                </a:cxn>
                <a:cxn ang="0">
                  <a:pos x="12" y="19"/>
                </a:cxn>
                <a:cxn ang="0">
                  <a:pos x="11" y="31"/>
                </a:cxn>
                <a:cxn ang="0">
                  <a:pos x="12" y="37"/>
                </a:cxn>
                <a:cxn ang="0">
                  <a:pos x="12" y="42"/>
                </a:cxn>
                <a:cxn ang="0">
                  <a:pos x="12" y="45"/>
                </a:cxn>
                <a:cxn ang="0">
                  <a:pos x="13" y="47"/>
                </a:cxn>
                <a:cxn ang="0">
                  <a:pos x="14" y="49"/>
                </a:cxn>
                <a:cxn ang="0">
                  <a:pos x="15" y="49"/>
                </a:cxn>
                <a:cxn ang="0">
                  <a:pos x="17" y="49"/>
                </a:cxn>
                <a:cxn ang="0">
                  <a:pos x="19" y="49"/>
                </a:cxn>
                <a:cxn ang="0">
                  <a:pos x="20" y="48"/>
                </a:cxn>
                <a:cxn ang="0">
                  <a:pos x="21" y="46"/>
                </a:cxn>
                <a:cxn ang="0">
                  <a:pos x="22" y="42"/>
                </a:cxn>
                <a:cxn ang="0">
                  <a:pos x="22" y="26"/>
                </a:cxn>
              </a:cxnLst>
              <a:rect l="0" t="0" r="r" b="b"/>
              <a:pathLst>
                <a:path w="33" h="52">
                  <a:moveTo>
                    <a:pt x="33" y="26"/>
                  </a:moveTo>
                  <a:lnTo>
                    <a:pt x="32" y="33"/>
                  </a:lnTo>
                  <a:lnTo>
                    <a:pt x="31" y="40"/>
                  </a:lnTo>
                  <a:lnTo>
                    <a:pt x="29" y="43"/>
                  </a:lnTo>
                  <a:lnTo>
                    <a:pt x="27" y="46"/>
                  </a:lnTo>
                  <a:lnTo>
                    <a:pt x="25" y="49"/>
                  </a:lnTo>
                  <a:lnTo>
                    <a:pt x="22" y="50"/>
                  </a:lnTo>
                  <a:lnTo>
                    <a:pt x="20" y="51"/>
                  </a:lnTo>
                  <a:lnTo>
                    <a:pt x="17" y="52"/>
                  </a:lnTo>
                  <a:lnTo>
                    <a:pt x="13" y="51"/>
                  </a:lnTo>
                  <a:lnTo>
                    <a:pt x="10" y="50"/>
                  </a:lnTo>
                  <a:lnTo>
                    <a:pt x="7" y="48"/>
                  </a:lnTo>
                  <a:lnTo>
                    <a:pt x="5" y="45"/>
                  </a:lnTo>
                  <a:lnTo>
                    <a:pt x="3" y="42"/>
                  </a:lnTo>
                  <a:lnTo>
                    <a:pt x="2" y="38"/>
                  </a:lnTo>
                  <a:lnTo>
                    <a:pt x="1" y="32"/>
                  </a:lnTo>
                  <a:lnTo>
                    <a:pt x="0" y="26"/>
                  </a:lnTo>
                  <a:lnTo>
                    <a:pt x="1" y="18"/>
                  </a:lnTo>
                  <a:lnTo>
                    <a:pt x="3" y="11"/>
                  </a:lnTo>
                  <a:lnTo>
                    <a:pt x="4" y="8"/>
                  </a:lnTo>
                  <a:lnTo>
                    <a:pt x="6" y="5"/>
                  </a:lnTo>
                  <a:lnTo>
                    <a:pt x="8" y="3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7" y="5"/>
                  </a:lnTo>
                  <a:lnTo>
                    <a:pt x="29" y="7"/>
                  </a:lnTo>
                  <a:lnTo>
                    <a:pt x="30" y="11"/>
                  </a:lnTo>
                  <a:lnTo>
                    <a:pt x="32" y="18"/>
                  </a:lnTo>
                  <a:lnTo>
                    <a:pt x="33" y="26"/>
                  </a:lnTo>
                  <a:close/>
                  <a:moveTo>
                    <a:pt x="22" y="26"/>
                  </a:moveTo>
                  <a:lnTo>
                    <a:pt x="22" y="20"/>
                  </a:lnTo>
                  <a:lnTo>
                    <a:pt x="22" y="15"/>
                  </a:lnTo>
                  <a:lnTo>
                    <a:pt x="22" y="12"/>
                  </a:lnTo>
                  <a:lnTo>
                    <a:pt x="22" y="10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0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3"/>
                  </a:lnTo>
                  <a:lnTo>
                    <a:pt x="13" y="5"/>
                  </a:lnTo>
                  <a:lnTo>
                    <a:pt x="12" y="7"/>
                  </a:lnTo>
                  <a:lnTo>
                    <a:pt x="12" y="11"/>
                  </a:lnTo>
                  <a:lnTo>
                    <a:pt x="12" y="19"/>
                  </a:lnTo>
                  <a:lnTo>
                    <a:pt x="11" y="31"/>
                  </a:lnTo>
                  <a:lnTo>
                    <a:pt x="12" y="37"/>
                  </a:lnTo>
                  <a:lnTo>
                    <a:pt x="12" y="42"/>
                  </a:lnTo>
                  <a:lnTo>
                    <a:pt x="12" y="45"/>
                  </a:lnTo>
                  <a:lnTo>
                    <a:pt x="13" y="47"/>
                  </a:lnTo>
                  <a:lnTo>
                    <a:pt x="14" y="49"/>
                  </a:lnTo>
                  <a:lnTo>
                    <a:pt x="15" y="49"/>
                  </a:lnTo>
                  <a:lnTo>
                    <a:pt x="17" y="49"/>
                  </a:lnTo>
                  <a:lnTo>
                    <a:pt x="19" y="49"/>
                  </a:lnTo>
                  <a:lnTo>
                    <a:pt x="20" y="48"/>
                  </a:lnTo>
                  <a:lnTo>
                    <a:pt x="21" y="46"/>
                  </a:lnTo>
                  <a:lnTo>
                    <a:pt x="22" y="42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84" name="Freeform 344"/>
            <p:cNvSpPr>
              <a:spLocks noChangeAspect="1" noEditPoints="1"/>
            </p:cNvSpPr>
            <p:nvPr/>
          </p:nvSpPr>
          <p:spPr bwMode="auto">
            <a:xfrm>
              <a:off x="3498" y="3453"/>
              <a:ext cx="55" cy="87"/>
            </a:xfrm>
            <a:custGeom>
              <a:avLst/>
              <a:gdLst/>
              <a:ahLst/>
              <a:cxnLst>
                <a:cxn ang="0">
                  <a:pos x="33" y="26"/>
                </a:cxn>
                <a:cxn ang="0">
                  <a:pos x="32" y="33"/>
                </a:cxn>
                <a:cxn ang="0">
                  <a:pos x="31" y="40"/>
                </a:cxn>
                <a:cxn ang="0">
                  <a:pos x="29" y="43"/>
                </a:cxn>
                <a:cxn ang="0">
                  <a:pos x="27" y="46"/>
                </a:cxn>
                <a:cxn ang="0">
                  <a:pos x="25" y="49"/>
                </a:cxn>
                <a:cxn ang="0">
                  <a:pos x="22" y="50"/>
                </a:cxn>
                <a:cxn ang="0">
                  <a:pos x="20" y="51"/>
                </a:cxn>
                <a:cxn ang="0">
                  <a:pos x="17" y="52"/>
                </a:cxn>
                <a:cxn ang="0">
                  <a:pos x="13" y="51"/>
                </a:cxn>
                <a:cxn ang="0">
                  <a:pos x="10" y="50"/>
                </a:cxn>
                <a:cxn ang="0">
                  <a:pos x="7" y="48"/>
                </a:cxn>
                <a:cxn ang="0">
                  <a:pos x="5" y="45"/>
                </a:cxn>
                <a:cxn ang="0">
                  <a:pos x="3" y="42"/>
                </a:cxn>
                <a:cxn ang="0">
                  <a:pos x="2" y="38"/>
                </a:cxn>
                <a:cxn ang="0">
                  <a:pos x="1" y="32"/>
                </a:cxn>
                <a:cxn ang="0">
                  <a:pos x="0" y="26"/>
                </a:cxn>
                <a:cxn ang="0">
                  <a:pos x="1" y="18"/>
                </a:cxn>
                <a:cxn ang="0">
                  <a:pos x="3" y="11"/>
                </a:cxn>
                <a:cxn ang="0">
                  <a:pos x="4" y="8"/>
                </a:cxn>
                <a:cxn ang="0">
                  <a:pos x="6" y="5"/>
                </a:cxn>
                <a:cxn ang="0">
                  <a:pos x="8" y="3"/>
                </a:cxn>
                <a:cxn ang="0">
                  <a:pos x="12" y="0"/>
                </a:cxn>
                <a:cxn ang="0">
                  <a:pos x="17" y="0"/>
                </a:cxn>
                <a:cxn ang="0">
                  <a:pos x="21" y="0"/>
                </a:cxn>
                <a:cxn ang="0">
                  <a:pos x="25" y="3"/>
                </a:cxn>
                <a:cxn ang="0">
                  <a:pos x="27" y="5"/>
                </a:cxn>
                <a:cxn ang="0">
                  <a:pos x="29" y="7"/>
                </a:cxn>
                <a:cxn ang="0">
                  <a:pos x="30" y="11"/>
                </a:cxn>
                <a:cxn ang="0">
                  <a:pos x="32" y="18"/>
                </a:cxn>
                <a:cxn ang="0">
                  <a:pos x="33" y="26"/>
                </a:cxn>
                <a:cxn ang="0">
                  <a:pos x="22" y="26"/>
                </a:cxn>
                <a:cxn ang="0">
                  <a:pos x="22" y="20"/>
                </a:cxn>
                <a:cxn ang="0">
                  <a:pos x="22" y="15"/>
                </a:cxn>
                <a:cxn ang="0">
                  <a:pos x="22" y="12"/>
                </a:cxn>
                <a:cxn ang="0">
                  <a:pos x="22" y="10"/>
                </a:cxn>
                <a:cxn ang="0">
                  <a:pos x="21" y="7"/>
                </a:cxn>
                <a:cxn ang="0">
                  <a:pos x="21" y="5"/>
                </a:cxn>
                <a:cxn ang="0">
                  <a:pos x="20" y="3"/>
                </a:cxn>
                <a:cxn ang="0">
                  <a:pos x="18" y="2"/>
                </a:cxn>
                <a:cxn ang="0">
                  <a:pos x="17" y="2"/>
                </a:cxn>
                <a:cxn ang="0">
                  <a:pos x="15" y="2"/>
                </a:cxn>
                <a:cxn ang="0">
                  <a:pos x="14" y="3"/>
                </a:cxn>
                <a:cxn ang="0">
                  <a:pos x="13" y="5"/>
                </a:cxn>
                <a:cxn ang="0">
                  <a:pos x="12" y="7"/>
                </a:cxn>
                <a:cxn ang="0">
                  <a:pos x="12" y="11"/>
                </a:cxn>
                <a:cxn ang="0">
                  <a:pos x="12" y="19"/>
                </a:cxn>
                <a:cxn ang="0">
                  <a:pos x="11" y="31"/>
                </a:cxn>
                <a:cxn ang="0">
                  <a:pos x="12" y="37"/>
                </a:cxn>
                <a:cxn ang="0">
                  <a:pos x="12" y="42"/>
                </a:cxn>
                <a:cxn ang="0">
                  <a:pos x="12" y="45"/>
                </a:cxn>
                <a:cxn ang="0">
                  <a:pos x="13" y="47"/>
                </a:cxn>
                <a:cxn ang="0">
                  <a:pos x="14" y="49"/>
                </a:cxn>
                <a:cxn ang="0">
                  <a:pos x="15" y="49"/>
                </a:cxn>
                <a:cxn ang="0">
                  <a:pos x="17" y="49"/>
                </a:cxn>
                <a:cxn ang="0">
                  <a:pos x="19" y="49"/>
                </a:cxn>
                <a:cxn ang="0">
                  <a:pos x="20" y="48"/>
                </a:cxn>
                <a:cxn ang="0">
                  <a:pos x="21" y="46"/>
                </a:cxn>
                <a:cxn ang="0">
                  <a:pos x="22" y="42"/>
                </a:cxn>
                <a:cxn ang="0">
                  <a:pos x="22" y="26"/>
                </a:cxn>
              </a:cxnLst>
              <a:rect l="0" t="0" r="r" b="b"/>
              <a:pathLst>
                <a:path w="33" h="52">
                  <a:moveTo>
                    <a:pt x="33" y="26"/>
                  </a:moveTo>
                  <a:lnTo>
                    <a:pt x="32" y="33"/>
                  </a:lnTo>
                  <a:lnTo>
                    <a:pt x="31" y="40"/>
                  </a:lnTo>
                  <a:lnTo>
                    <a:pt x="29" y="43"/>
                  </a:lnTo>
                  <a:lnTo>
                    <a:pt x="27" y="46"/>
                  </a:lnTo>
                  <a:lnTo>
                    <a:pt x="25" y="49"/>
                  </a:lnTo>
                  <a:lnTo>
                    <a:pt x="22" y="50"/>
                  </a:lnTo>
                  <a:lnTo>
                    <a:pt x="20" y="51"/>
                  </a:lnTo>
                  <a:lnTo>
                    <a:pt x="17" y="52"/>
                  </a:lnTo>
                  <a:lnTo>
                    <a:pt x="13" y="51"/>
                  </a:lnTo>
                  <a:lnTo>
                    <a:pt x="10" y="50"/>
                  </a:lnTo>
                  <a:lnTo>
                    <a:pt x="7" y="48"/>
                  </a:lnTo>
                  <a:lnTo>
                    <a:pt x="5" y="45"/>
                  </a:lnTo>
                  <a:lnTo>
                    <a:pt x="3" y="42"/>
                  </a:lnTo>
                  <a:lnTo>
                    <a:pt x="2" y="38"/>
                  </a:lnTo>
                  <a:lnTo>
                    <a:pt x="1" y="32"/>
                  </a:lnTo>
                  <a:lnTo>
                    <a:pt x="0" y="26"/>
                  </a:lnTo>
                  <a:lnTo>
                    <a:pt x="1" y="18"/>
                  </a:lnTo>
                  <a:lnTo>
                    <a:pt x="3" y="11"/>
                  </a:lnTo>
                  <a:lnTo>
                    <a:pt x="4" y="8"/>
                  </a:lnTo>
                  <a:lnTo>
                    <a:pt x="6" y="5"/>
                  </a:lnTo>
                  <a:lnTo>
                    <a:pt x="8" y="3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7" y="5"/>
                  </a:lnTo>
                  <a:lnTo>
                    <a:pt x="29" y="7"/>
                  </a:lnTo>
                  <a:lnTo>
                    <a:pt x="30" y="11"/>
                  </a:lnTo>
                  <a:lnTo>
                    <a:pt x="32" y="18"/>
                  </a:lnTo>
                  <a:lnTo>
                    <a:pt x="33" y="26"/>
                  </a:lnTo>
                  <a:close/>
                  <a:moveTo>
                    <a:pt x="22" y="26"/>
                  </a:moveTo>
                  <a:lnTo>
                    <a:pt x="22" y="20"/>
                  </a:lnTo>
                  <a:lnTo>
                    <a:pt x="22" y="15"/>
                  </a:lnTo>
                  <a:lnTo>
                    <a:pt x="22" y="12"/>
                  </a:lnTo>
                  <a:lnTo>
                    <a:pt x="22" y="10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0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3"/>
                  </a:lnTo>
                  <a:lnTo>
                    <a:pt x="13" y="5"/>
                  </a:lnTo>
                  <a:lnTo>
                    <a:pt x="12" y="7"/>
                  </a:lnTo>
                  <a:lnTo>
                    <a:pt x="12" y="11"/>
                  </a:lnTo>
                  <a:lnTo>
                    <a:pt x="12" y="19"/>
                  </a:lnTo>
                  <a:lnTo>
                    <a:pt x="11" y="31"/>
                  </a:lnTo>
                  <a:lnTo>
                    <a:pt x="12" y="37"/>
                  </a:lnTo>
                  <a:lnTo>
                    <a:pt x="12" y="42"/>
                  </a:lnTo>
                  <a:lnTo>
                    <a:pt x="12" y="45"/>
                  </a:lnTo>
                  <a:lnTo>
                    <a:pt x="13" y="47"/>
                  </a:lnTo>
                  <a:lnTo>
                    <a:pt x="14" y="49"/>
                  </a:lnTo>
                  <a:lnTo>
                    <a:pt x="15" y="49"/>
                  </a:lnTo>
                  <a:lnTo>
                    <a:pt x="17" y="49"/>
                  </a:lnTo>
                  <a:lnTo>
                    <a:pt x="19" y="49"/>
                  </a:lnTo>
                  <a:lnTo>
                    <a:pt x="20" y="48"/>
                  </a:lnTo>
                  <a:lnTo>
                    <a:pt x="21" y="46"/>
                  </a:lnTo>
                  <a:lnTo>
                    <a:pt x="22" y="42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85" name="Freeform 345"/>
            <p:cNvSpPr>
              <a:spLocks noChangeAspect="1"/>
            </p:cNvSpPr>
            <p:nvPr/>
          </p:nvSpPr>
          <p:spPr bwMode="auto">
            <a:xfrm>
              <a:off x="3563" y="3520"/>
              <a:ext cx="20" cy="2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" y="0"/>
                </a:cxn>
                <a:cxn ang="0">
                  <a:pos x="10" y="2"/>
                </a:cxn>
                <a:cxn ang="0">
                  <a:pos x="12" y="4"/>
                </a:cxn>
                <a:cxn ang="0">
                  <a:pos x="12" y="6"/>
                </a:cxn>
                <a:cxn ang="0">
                  <a:pos x="12" y="8"/>
                </a:cxn>
                <a:cxn ang="0">
                  <a:pos x="10" y="10"/>
                </a:cxn>
                <a:cxn ang="0">
                  <a:pos x="8" y="11"/>
                </a:cxn>
                <a:cxn ang="0">
                  <a:pos x="6" y="12"/>
                </a:cxn>
                <a:cxn ang="0">
                  <a:pos x="4" y="11"/>
                </a:cxn>
                <a:cxn ang="0">
                  <a:pos x="2" y="10"/>
                </a:cxn>
                <a:cxn ang="0">
                  <a:pos x="1" y="8"/>
                </a:cxn>
                <a:cxn ang="0">
                  <a:pos x="0" y="6"/>
                </a:cxn>
                <a:cxn ang="0">
                  <a:pos x="1" y="4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6" y="0"/>
                </a:cxn>
              </a:cxnLst>
              <a:rect l="0" t="0" r="r" b="b"/>
              <a:pathLst>
                <a:path w="12" h="12">
                  <a:moveTo>
                    <a:pt x="6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12" y="8"/>
                  </a:lnTo>
                  <a:lnTo>
                    <a:pt x="10" y="10"/>
                  </a:lnTo>
                  <a:lnTo>
                    <a:pt x="8" y="11"/>
                  </a:lnTo>
                  <a:lnTo>
                    <a:pt x="6" y="12"/>
                  </a:lnTo>
                  <a:lnTo>
                    <a:pt x="4" y="11"/>
                  </a:lnTo>
                  <a:lnTo>
                    <a:pt x="2" y="10"/>
                  </a:lnTo>
                  <a:lnTo>
                    <a:pt x="1" y="8"/>
                  </a:lnTo>
                  <a:lnTo>
                    <a:pt x="0" y="6"/>
                  </a:lnTo>
                  <a:lnTo>
                    <a:pt x="1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86" name="Freeform 346"/>
            <p:cNvSpPr>
              <a:spLocks noChangeAspect="1"/>
            </p:cNvSpPr>
            <p:nvPr/>
          </p:nvSpPr>
          <p:spPr bwMode="auto">
            <a:xfrm>
              <a:off x="3593" y="3453"/>
              <a:ext cx="56" cy="87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33" y="0"/>
                </a:cxn>
                <a:cxn ang="0">
                  <a:pos x="29" y="10"/>
                </a:cxn>
                <a:cxn ang="0">
                  <a:pos x="9" y="10"/>
                </a:cxn>
                <a:cxn ang="0">
                  <a:pos x="7" y="15"/>
                </a:cxn>
                <a:cxn ang="0">
                  <a:pos x="19" y="16"/>
                </a:cxn>
                <a:cxn ang="0">
                  <a:pos x="27" y="21"/>
                </a:cxn>
                <a:cxn ang="0">
                  <a:pos x="30" y="25"/>
                </a:cxn>
                <a:cxn ang="0">
                  <a:pos x="32" y="29"/>
                </a:cxn>
                <a:cxn ang="0">
                  <a:pos x="33" y="34"/>
                </a:cxn>
                <a:cxn ang="0">
                  <a:pos x="32" y="38"/>
                </a:cxn>
                <a:cxn ang="0">
                  <a:pos x="30" y="43"/>
                </a:cxn>
                <a:cxn ang="0">
                  <a:pos x="28" y="46"/>
                </a:cxn>
                <a:cxn ang="0">
                  <a:pos x="26" y="48"/>
                </a:cxn>
                <a:cxn ang="0">
                  <a:pos x="23" y="50"/>
                </a:cxn>
                <a:cxn ang="0">
                  <a:pos x="18" y="51"/>
                </a:cxn>
                <a:cxn ang="0">
                  <a:pos x="12" y="52"/>
                </a:cxn>
                <a:cxn ang="0">
                  <a:pos x="8" y="52"/>
                </a:cxn>
                <a:cxn ang="0">
                  <a:pos x="5" y="51"/>
                </a:cxn>
                <a:cxn ang="0">
                  <a:pos x="3" y="49"/>
                </a:cxn>
                <a:cxn ang="0">
                  <a:pos x="1" y="48"/>
                </a:cxn>
                <a:cxn ang="0">
                  <a:pos x="0" y="46"/>
                </a:cxn>
                <a:cxn ang="0">
                  <a:pos x="1" y="44"/>
                </a:cxn>
                <a:cxn ang="0">
                  <a:pos x="2" y="43"/>
                </a:cxn>
                <a:cxn ang="0">
                  <a:pos x="3" y="42"/>
                </a:cxn>
                <a:cxn ang="0">
                  <a:pos x="4" y="41"/>
                </a:cxn>
                <a:cxn ang="0">
                  <a:pos x="6" y="42"/>
                </a:cxn>
                <a:cxn ang="0">
                  <a:pos x="7" y="42"/>
                </a:cxn>
                <a:cxn ang="0">
                  <a:pos x="9" y="43"/>
                </a:cxn>
                <a:cxn ang="0">
                  <a:pos x="10" y="44"/>
                </a:cxn>
                <a:cxn ang="0">
                  <a:pos x="13" y="46"/>
                </a:cxn>
                <a:cxn ang="0">
                  <a:pos x="15" y="47"/>
                </a:cxn>
                <a:cxn ang="0">
                  <a:pos x="16" y="48"/>
                </a:cxn>
                <a:cxn ang="0">
                  <a:pos x="18" y="48"/>
                </a:cxn>
                <a:cxn ang="0">
                  <a:pos x="19" y="49"/>
                </a:cxn>
                <a:cxn ang="0">
                  <a:pos x="22" y="48"/>
                </a:cxn>
                <a:cxn ang="0">
                  <a:pos x="24" y="46"/>
                </a:cxn>
                <a:cxn ang="0">
                  <a:pos x="26" y="44"/>
                </a:cxn>
                <a:cxn ang="0">
                  <a:pos x="27" y="41"/>
                </a:cxn>
                <a:cxn ang="0">
                  <a:pos x="26" y="38"/>
                </a:cxn>
                <a:cxn ang="0">
                  <a:pos x="25" y="35"/>
                </a:cxn>
                <a:cxn ang="0">
                  <a:pos x="23" y="32"/>
                </a:cxn>
                <a:cxn ang="0">
                  <a:pos x="20" y="30"/>
                </a:cxn>
                <a:cxn ang="0">
                  <a:pos x="13" y="27"/>
                </a:cxn>
                <a:cxn ang="0">
                  <a:pos x="3" y="26"/>
                </a:cxn>
                <a:cxn ang="0">
                  <a:pos x="2" y="26"/>
                </a:cxn>
                <a:cxn ang="0">
                  <a:pos x="0" y="26"/>
                </a:cxn>
                <a:cxn ang="0">
                  <a:pos x="10" y="0"/>
                </a:cxn>
              </a:cxnLst>
              <a:rect l="0" t="0" r="r" b="b"/>
              <a:pathLst>
                <a:path w="33" h="52">
                  <a:moveTo>
                    <a:pt x="10" y="0"/>
                  </a:moveTo>
                  <a:lnTo>
                    <a:pt x="33" y="0"/>
                  </a:lnTo>
                  <a:lnTo>
                    <a:pt x="29" y="10"/>
                  </a:lnTo>
                  <a:lnTo>
                    <a:pt x="9" y="10"/>
                  </a:lnTo>
                  <a:lnTo>
                    <a:pt x="7" y="15"/>
                  </a:lnTo>
                  <a:lnTo>
                    <a:pt x="19" y="16"/>
                  </a:lnTo>
                  <a:lnTo>
                    <a:pt x="27" y="21"/>
                  </a:lnTo>
                  <a:lnTo>
                    <a:pt x="30" y="25"/>
                  </a:lnTo>
                  <a:lnTo>
                    <a:pt x="32" y="29"/>
                  </a:lnTo>
                  <a:lnTo>
                    <a:pt x="33" y="34"/>
                  </a:lnTo>
                  <a:lnTo>
                    <a:pt x="32" y="38"/>
                  </a:lnTo>
                  <a:lnTo>
                    <a:pt x="30" y="43"/>
                  </a:lnTo>
                  <a:lnTo>
                    <a:pt x="28" y="46"/>
                  </a:lnTo>
                  <a:lnTo>
                    <a:pt x="26" y="48"/>
                  </a:lnTo>
                  <a:lnTo>
                    <a:pt x="23" y="50"/>
                  </a:lnTo>
                  <a:lnTo>
                    <a:pt x="18" y="51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5" y="51"/>
                  </a:lnTo>
                  <a:lnTo>
                    <a:pt x="3" y="49"/>
                  </a:lnTo>
                  <a:lnTo>
                    <a:pt x="1" y="48"/>
                  </a:lnTo>
                  <a:lnTo>
                    <a:pt x="0" y="46"/>
                  </a:lnTo>
                  <a:lnTo>
                    <a:pt x="1" y="44"/>
                  </a:lnTo>
                  <a:lnTo>
                    <a:pt x="2" y="43"/>
                  </a:lnTo>
                  <a:lnTo>
                    <a:pt x="3" y="42"/>
                  </a:lnTo>
                  <a:lnTo>
                    <a:pt x="4" y="41"/>
                  </a:lnTo>
                  <a:lnTo>
                    <a:pt x="6" y="42"/>
                  </a:lnTo>
                  <a:lnTo>
                    <a:pt x="7" y="42"/>
                  </a:lnTo>
                  <a:lnTo>
                    <a:pt x="9" y="43"/>
                  </a:lnTo>
                  <a:lnTo>
                    <a:pt x="10" y="44"/>
                  </a:lnTo>
                  <a:lnTo>
                    <a:pt x="13" y="46"/>
                  </a:lnTo>
                  <a:lnTo>
                    <a:pt x="15" y="47"/>
                  </a:lnTo>
                  <a:lnTo>
                    <a:pt x="16" y="48"/>
                  </a:lnTo>
                  <a:lnTo>
                    <a:pt x="18" y="48"/>
                  </a:lnTo>
                  <a:lnTo>
                    <a:pt x="19" y="49"/>
                  </a:lnTo>
                  <a:lnTo>
                    <a:pt x="22" y="48"/>
                  </a:lnTo>
                  <a:lnTo>
                    <a:pt x="24" y="46"/>
                  </a:lnTo>
                  <a:lnTo>
                    <a:pt x="26" y="44"/>
                  </a:lnTo>
                  <a:lnTo>
                    <a:pt x="27" y="41"/>
                  </a:lnTo>
                  <a:lnTo>
                    <a:pt x="26" y="38"/>
                  </a:lnTo>
                  <a:lnTo>
                    <a:pt x="25" y="35"/>
                  </a:lnTo>
                  <a:lnTo>
                    <a:pt x="23" y="32"/>
                  </a:lnTo>
                  <a:lnTo>
                    <a:pt x="20" y="30"/>
                  </a:lnTo>
                  <a:lnTo>
                    <a:pt x="13" y="27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0" y="26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87" name="Freeform 347"/>
            <p:cNvSpPr>
              <a:spLocks noChangeAspect="1"/>
            </p:cNvSpPr>
            <p:nvPr/>
          </p:nvSpPr>
          <p:spPr bwMode="auto">
            <a:xfrm>
              <a:off x="3600" y="3198"/>
              <a:ext cx="44" cy="85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19" y="41"/>
                </a:cxn>
                <a:cxn ang="0">
                  <a:pos x="19" y="44"/>
                </a:cxn>
                <a:cxn ang="0">
                  <a:pos x="19" y="47"/>
                </a:cxn>
                <a:cxn ang="0">
                  <a:pos x="20" y="48"/>
                </a:cxn>
                <a:cxn ang="0">
                  <a:pos x="21" y="49"/>
                </a:cxn>
                <a:cxn ang="0">
                  <a:pos x="22" y="49"/>
                </a:cxn>
                <a:cxn ang="0">
                  <a:pos x="25" y="49"/>
                </a:cxn>
                <a:cxn ang="0">
                  <a:pos x="26" y="49"/>
                </a:cxn>
                <a:cxn ang="0">
                  <a:pos x="26" y="51"/>
                </a:cxn>
                <a:cxn ang="0">
                  <a:pos x="0" y="51"/>
                </a:cxn>
                <a:cxn ang="0">
                  <a:pos x="0" y="49"/>
                </a:cxn>
                <a:cxn ang="0">
                  <a:pos x="1" y="49"/>
                </a:cxn>
                <a:cxn ang="0">
                  <a:pos x="3" y="49"/>
                </a:cxn>
                <a:cxn ang="0">
                  <a:pos x="5" y="49"/>
                </a:cxn>
                <a:cxn ang="0">
                  <a:pos x="6" y="48"/>
                </a:cxn>
                <a:cxn ang="0">
                  <a:pos x="7" y="47"/>
                </a:cxn>
                <a:cxn ang="0">
                  <a:pos x="7" y="45"/>
                </a:cxn>
                <a:cxn ang="0">
                  <a:pos x="7" y="41"/>
                </a:cxn>
                <a:cxn ang="0">
                  <a:pos x="7" y="15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6" y="9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2" y="9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17" y="0"/>
                </a:cxn>
                <a:cxn ang="0">
                  <a:pos x="19" y="0"/>
                </a:cxn>
              </a:cxnLst>
              <a:rect l="0" t="0" r="r" b="b"/>
              <a:pathLst>
                <a:path w="26" h="51">
                  <a:moveTo>
                    <a:pt x="19" y="0"/>
                  </a:moveTo>
                  <a:lnTo>
                    <a:pt x="19" y="41"/>
                  </a:lnTo>
                  <a:lnTo>
                    <a:pt x="19" y="44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1" y="49"/>
                  </a:lnTo>
                  <a:lnTo>
                    <a:pt x="22" y="49"/>
                  </a:lnTo>
                  <a:lnTo>
                    <a:pt x="25" y="49"/>
                  </a:lnTo>
                  <a:lnTo>
                    <a:pt x="26" y="49"/>
                  </a:lnTo>
                  <a:lnTo>
                    <a:pt x="26" y="51"/>
                  </a:lnTo>
                  <a:lnTo>
                    <a:pt x="0" y="51"/>
                  </a:lnTo>
                  <a:lnTo>
                    <a:pt x="0" y="49"/>
                  </a:lnTo>
                  <a:lnTo>
                    <a:pt x="1" y="49"/>
                  </a:lnTo>
                  <a:lnTo>
                    <a:pt x="3" y="49"/>
                  </a:lnTo>
                  <a:lnTo>
                    <a:pt x="5" y="49"/>
                  </a:lnTo>
                  <a:lnTo>
                    <a:pt x="6" y="48"/>
                  </a:lnTo>
                  <a:lnTo>
                    <a:pt x="7" y="47"/>
                  </a:lnTo>
                  <a:lnTo>
                    <a:pt x="7" y="45"/>
                  </a:lnTo>
                  <a:lnTo>
                    <a:pt x="7" y="41"/>
                  </a:lnTo>
                  <a:lnTo>
                    <a:pt x="7" y="15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6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2" y="9"/>
                  </a:lnTo>
                  <a:lnTo>
                    <a:pt x="0" y="10"/>
                  </a:lnTo>
                  <a:lnTo>
                    <a:pt x="0" y="8"/>
                  </a:lnTo>
                  <a:lnTo>
                    <a:pt x="17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88" name="Freeform 348"/>
            <p:cNvSpPr>
              <a:spLocks noChangeAspect="1"/>
            </p:cNvSpPr>
            <p:nvPr/>
          </p:nvSpPr>
          <p:spPr bwMode="auto">
            <a:xfrm>
              <a:off x="3505" y="2941"/>
              <a:ext cx="43" cy="86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19" y="41"/>
                </a:cxn>
                <a:cxn ang="0">
                  <a:pos x="19" y="44"/>
                </a:cxn>
                <a:cxn ang="0">
                  <a:pos x="19" y="47"/>
                </a:cxn>
                <a:cxn ang="0">
                  <a:pos x="20" y="48"/>
                </a:cxn>
                <a:cxn ang="0">
                  <a:pos x="21" y="49"/>
                </a:cxn>
                <a:cxn ang="0">
                  <a:pos x="22" y="49"/>
                </a:cxn>
                <a:cxn ang="0">
                  <a:pos x="25" y="49"/>
                </a:cxn>
                <a:cxn ang="0">
                  <a:pos x="26" y="49"/>
                </a:cxn>
                <a:cxn ang="0">
                  <a:pos x="26" y="51"/>
                </a:cxn>
                <a:cxn ang="0">
                  <a:pos x="0" y="51"/>
                </a:cxn>
                <a:cxn ang="0">
                  <a:pos x="0" y="49"/>
                </a:cxn>
                <a:cxn ang="0">
                  <a:pos x="1" y="49"/>
                </a:cxn>
                <a:cxn ang="0">
                  <a:pos x="3" y="49"/>
                </a:cxn>
                <a:cxn ang="0">
                  <a:pos x="5" y="49"/>
                </a:cxn>
                <a:cxn ang="0">
                  <a:pos x="6" y="48"/>
                </a:cxn>
                <a:cxn ang="0">
                  <a:pos x="7" y="47"/>
                </a:cxn>
                <a:cxn ang="0">
                  <a:pos x="7" y="45"/>
                </a:cxn>
                <a:cxn ang="0">
                  <a:pos x="7" y="41"/>
                </a:cxn>
                <a:cxn ang="0">
                  <a:pos x="7" y="15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6" y="9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2" y="9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17" y="0"/>
                </a:cxn>
                <a:cxn ang="0">
                  <a:pos x="19" y="0"/>
                </a:cxn>
              </a:cxnLst>
              <a:rect l="0" t="0" r="r" b="b"/>
              <a:pathLst>
                <a:path w="26" h="51">
                  <a:moveTo>
                    <a:pt x="19" y="0"/>
                  </a:moveTo>
                  <a:lnTo>
                    <a:pt x="19" y="41"/>
                  </a:lnTo>
                  <a:lnTo>
                    <a:pt x="19" y="44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1" y="49"/>
                  </a:lnTo>
                  <a:lnTo>
                    <a:pt x="22" y="49"/>
                  </a:lnTo>
                  <a:lnTo>
                    <a:pt x="25" y="49"/>
                  </a:lnTo>
                  <a:lnTo>
                    <a:pt x="26" y="49"/>
                  </a:lnTo>
                  <a:lnTo>
                    <a:pt x="26" y="51"/>
                  </a:lnTo>
                  <a:lnTo>
                    <a:pt x="0" y="51"/>
                  </a:lnTo>
                  <a:lnTo>
                    <a:pt x="0" y="49"/>
                  </a:lnTo>
                  <a:lnTo>
                    <a:pt x="1" y="49"/>
                  </a:lnTo>
                  <a:lnTo>
                    <a:pt x="3" y="49"/>
                  </a:lnTo>
                  <a:lnTo>
                    <a:pt x="5" y="49"/>
                  </a:lnTo>
                  <a:lnTo>
                    <a:pt x="6" y="48"/>
                  </a:lnTo>
                  <a:lnTo>
                    <a:pt x="7" y="47"/>
                  </a:lnTo>
                  <a:lnTo>
                    <a:pt x="7" y="45"/>
                  </a:lnTo>
                  <a:lnTo>
                    <a:pt x="7" y="41"/>
                  </a:lnTo>
                  <a:lnTo>
                    <a:pt x="7" y="15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6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2" y="9"/>
                  </a:lnTo>
                  <a:lnTo>
                    <a:pt x="0" y="10"/>
                  </a:lnTo>
                  <a:lnTo>
                    <a:pt x="0" y="8"/>
                  </a:lnTo>
                  <a:lnTo>
                    <a:pt x="17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89" name="Freeform 349"/>
            <p:cNvSpPr>
              <a:spLocks noChangeAspect="1"/>
            </p:cNvSpPr>
            <p:nvPr/>
          </p:nvSpPr>
          <p:spPr bwMode="auto">
            <a:xfrm>
              <a:off x="3563" y="3008"/>
              <a:ext cx="20" cy="2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" y="0"/>
                </a:cxn>
                <a:cxn ang="0">
                  <a:pos x="10" y="2"/>
                </a:cxn>
                <a:cxn ang="0">
                  <a:pos x="12" y="4"/>
                </a:cxn>
                <a:cxn ang="0">
                  <a:pos x="12" y="6"/>
                </a:cxn>
                <a:cxn ang="0">
                  <a:pos x="12" y="8"/>
                </a:cxn>
                <a:cxn ang="0">
                  <a:pos x="10" y="10"/>
                </a:cxn>
                <a:cxn ang="0">
                  <a:pos x="8" y="11"/>
                </a:cxn>
                <a:cxn ang="0">
                  <a:pos x="6" y="12"/>
                </a:cxn>
                <a:cxn ang="0">
                  <a:pos x="4" y="11"/>
                </a:cxn>
                <a:cxn ang="0">
                  <a:pos x="2" y="10"/>
                </a:cxn>
                <a:cxn ang="0">
                  <a:pos x="1" y="8"/>
                </a:cxn>
                <a:cxn ang="0">
                  <a:pos x="0" y="6"/>
                </a:cxn>
                <a:cxn ang="0">
                  <a:pos x="1" y="4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6" y="0"/>
                </a:cxn>
              </a:cxnLst>
              <a:rect l="0" t="0" r="r" b="b"/>
              <a:pathLst>
                <a:path w="12" h="12">
                  <a:moveTo>
                    <a:pt x="6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12" y="8"/>
                  </a:lnTo>
                  <a:lnTo>
                    <a:pt x="10" y="10"/>
                  </a:lnTo>
                  <a:lnTo>
                    <a:pt x="8" y="11"/>
                  </a:lnTo>
                  <a:lnTo>
                    <a:pt x="6" y="12"/>
                  </a:lnTo>
                  <a:lnTo>
                    <a:pt x="4" y="11"/>
                  </a:lnTo>
                  <a:lnTo>
                    <a:pt x="2" y="10"/>
                  </a:lnTo>
                  <a:lnTo>
                    <a:pt x="1" y="8"/>
                  </a:lnTo>
                  <a:lnTo>
                    <a:pt x="0" y="6"/>
                  </a:lnTo>
                  <a:lnTo>
                    <a:pt x="1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90" name="Freeform 350"/>
            <p:cNvSpPr>
              <a:spLocks noChangeAspect="1"/>
            </p:cNvSpPr>
            <p:nvPr/>
          </p:nvSpPr>
          <p:spPr bwMode="auto">
            <a:xfrm>
              <a:off x="3593" y="2941"/>
              <a:ext cx="56" cy="87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33" y="0"/>
                </a:cxn>
                <a:cxn ang="0">
                  <a:pos x="29" y="10"/>
                </a:cxn>
                <a:cxn ang="0">
                  <a:pos x="9" y="10"/>
                </a:cxn>
                <a:cxn ang="0">
                  <a:pos x="7" y="15"/>
                </a:cxn>
                <a:cxn ang="0">
                  <a:pos x="19" y="16"/>
                </a:cxn>
                <a:cxn ang="0">
                  <a:pos x="27" y="21"/>
                </a:cxn>
                <a:cxn ang="0">
                  <a:pos x="30" y="25"/>
                </a:cxn>
                <a:cxn ang="0">
                  <a:pos x="32" y="29"/>
                </a:cxn>
                <a:cxn ang="0">
                  <a:pos x="33" y="34"/>
                </a:cxn>
                <a:cxn ang="0">
                  <a:pos x="32" y="38"/>
                </a:cxn>
                <a:cxn ang="0">
                  <a:pos x="30" y="43"/>
                </a:cxn>
                <a:cxn ang="0">
                  <a:pos x="28" y="46"/>
                </a:cxn>
                <a:cxn ang="0">
                  <a:pos x="26" y="48"/>
                </a:cxn>
                <a:cxn ang="0">
                  <a:pos x="23" y="50"/>
                </a:cxn>
                <a:cxn ang="0">
                  <a:pos x="18" y="51"/>
                </a:cxn>
                <a:cxn ang="0">
                  <a:pos x="12" y="52"/>
                </a:cxn>
                <a:cxn ang="0">
                  <a:pos x="8" y="52"/>
                </a:cxn>
                <a:cxn ang="0">
                  <a:pos x="5" y="51"/>
                </a:cxn>
                <a:cxn ang="0">
                  <a:pos x="3" y="49"/>
                </a:cxn>
                <a:cxn ang="0">
                  <a:pos x="1" y="48"/>
                </a:cxn>
                <a:cxn ang="0">
                  <a:pos x="0" y="46"/>
                </a:cxn>
                <a:cxn ang="0">
                  <a:pos x="1" y="44"/>
                </a:cxn>
                <a:cxn ang="0">
                  <a:pos x="2" y="43"/>
                </a:cxn>
                <a:cxn ang="0">
                  <a:pos x="3" y="42"/>
                </a:cxn>
                <a:cxn ang="0">
                  <a:pos x="4" y="41"/>
                </a:cxn>
                <a:cxn ang="0">
                  <a:pos x="6" y="42"/>
                </a:cxn>
                <a:cxn ang="0">
                  <a:pos x="7" y="42"/>
                </a:cxn>
                <a:cxn ang="0">
                  <a:pos x="9" y="43"/>
                </a:cxn>
                <a:cxn ang="0">
                  <a:pos x="10" y="44"/>
                </a:cxn>
                <a:cxn ang="0">
                  <a:pos x="13" y="46"/>
                </a:cxn>
                <a:cxn ang="0">
                  <a:pos x="15" y="47"/>
                </a:cxn>
                <a:cxn ang="0">
                  <a:pos x="16" y="48"/>
                </a:cxn>
                <a:cxn ang="0">
                  <a:pos x="18" y="48"/>
                </a:cxn>
                <a:cxn ang="0">
                  <a:pos x="19" y="49"/>
                </a:cxn>
                <a:cxn ang="0">
                  <a:pos x="22" y="48"/>
                </a:cxn>
                <a:cxn ang="0">
                  <a:pos x="24" y="46"/>
                </a:cxn>
                <a:cxn ang="0">
                  <a:pos x="26" y="44"/>
                </a:cxn>
                <a:cxn ang="0">
                  <a:pos x="27" y="41"/>
                </a:cxn>
                <a:cxn ang="0">
                  <a:pos x="26" y="38"/>
                </a:cxn>
                <a:cxn ang="0">
                  <a:pos x="25" y="35"/>
                </a:cxn>
                <a:cxn ang="0">
                  <a:pos x="23" y="32"/>
                </a:cxn>
                <a:cxn ang="0">
                  <a:pos x="20" y="30"/>
                </a:cxn>
                <a:cxn ang="0">
                  <a:pos x="13" y="27"/>
                </a:cxn>
                <a:cxn ang="0">
                  <a:pos x="3" y="26"/>
                </a:cxn>
                <a:cxn ang="0">
                  <a:pos x="2" y="26"/>
                </a:cxn>
                <a:cxn ang="0">
                  <a:pos x="0" y="26"/>
                </a:cxn>
                <a:cxn ang="0">
                  <a:pos x="10" y="0"/>
                </a:cxn>
              </a:cxnLst>
              <a:rect l="0" t="0" r="r" b="b"/>
              <a:pathLst>
                <a:path w="33" h="52">
                  <a:moveTo>
                    <a:pt x="10" y="0"/>
                  </a:moveTo>
                  <a:lnTo>
                    <a:pt x="33" y="0"/>
                  </a:lnTo>
                  <a:lnTo>
                    <a:pt x="29" y="10"/>
                  </a:lnTo>
                  <a:lnTo>
                    <a:pt x="9" y="10"/>
                  </a:lnTo>
                  <a:lnTo>
                    <a:pt x="7" y="15"/>
                  </a:lnTo>
                  <a:lnTo>
                    <a:pt x="19" y="16"/>
                  </a:lnTo>
                  <a:lnTo>
                    <a:pt x="27" y="21"/>
                  </a:lnTo>
                  <a:lnTo>
                    <a:pt x="30" y="25"/>
                  </a:lnTo>
                  <a:lnTo>
                    <a:pt x="32" y="29"/>
                  </a:lnTo>
                  <a:lnTo>
                    <a:pt x="33" y="34"/>
                  </a:lnTo>
                  <a:lnTo>
                    <a:pt x="32" y="38"/>
                  </a:lnTo>
                  <a:lnTo>
                    <a:pt x="30" y="43"/>
                  </a:lnTo>
                  <a:lnTo>
                    <a:pt x="28" y="46"/>
                  </a:lnTo>
                  <a:lnTo>
                    <a:pt x="26" y="48"/>
                  </a:lnTo>
                  <a:lnTo>
                    <a:pt x="23" y="50"/>
                  </a:lnTo>
                  <a:lnTo>
                    <a:pt x="18" y="51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5" y="51"/>
                  </a:lnTo>
                  <a:lnTo>
                    <a:pt x="3" y="49"/>
                  </a:lnTo>
                  <a:lnTo>
                    <a:pt x="1" y="48"/>
                  </a:lnTo>
                  <a:lnTo>
                    <a:pt x="0" y="46"/>
                  </a:lnTo>
                  <a:lnTo>
                    <a:pt x="1" y="44"/>
                  </a:lnTo>
                  <a:lnTo>
                    <a:pt x="2" y="43"/>
                  </a:lnTo>
                  <a:lnTo>
                    <a:pt x="3" y="42"/>
                  </a:lnTo>
                  <a:lnTo>
                    <a:pt x="4" y="41"/>
                  </a:lnTo>
                  <a:lnTo>
                    <a:pt x="6" y="42"/>
                  </a:lnTo>
                  <a:lnTo>
                    <a:pt x="7" y="42"/>
                  </a:lnTo>
                  <a:lnTo>
                    <a:pt x="9" y="43"/>
                  </a:lnTo>
                  <a:lnTo>
                    <a:pt x="10" y="44"/>
                  </a:lnTo>
                  <a:lnTo>
                    <a:pt x="13" y="46"/>
                  </a:lnTo>
                  <a:lnTo>
                    <a:pt x="15" y="47"/>
                  </a:lnTo>
                  <a:lnTo>
                    <a:pt x="16" y="48"/>
                  </a:lnTo>
                  <a:lnTo>
                    <a:pt x="18" y="48"/>
                  </a:lnTo>
                  <a:lnTo>
                    <a:pt x="19" y="49"/>
                  </a:lnTo>
                  <a:lnTo>
                    <a:pt x="22" y="48"/>
                  </a:lnTo>
                  <a:lnTo>
                    <a:pt x="24" y="46"/>
                  </a:lnTo>
                  <a:lnTo>
                    <a:pt x="26" y="44"/>
                  </a:lnTo>
                  <a:lnTo>
                    <a:pt x="27" y="41"/>
                  </a:lnTo>
                  <a:lnTo>
                    <a:pt x="26" y="38"/>
                  </a:lnTo>
                  <a:lnTo>
                    <a:pt x="25" y="35"/>
                  </a:lnTo>
                  <a:lnTo>
                    <a:pt x="23" y="32"/>
                  </a:lnTo>
                  <a:lnTo>
                    <a:pt x="20" y="30"/>
                  </a:lnTo>
                  <a:lnTo>
                    <a:pt x="13" y="27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0" y="26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91" name="Freeform 351"/>
            <p:cNvSpPr>
              <a:spLocks noChangeAspect="1"/>
            </p:cNvSpPr>
            <p:nvPr/>
          </p:nvSpPr>
          <p:spPr bwMode="auto">
            <a:xfrm>
              <a:off x="3592" y="2686"/>
              <a:ext cx="55" cy="86"/>
            </a:xfrm>
            <a:custGeom>
              <a:avLst/>
              <a:gdLst/>
              <a:ahLst/>
              <a:cxnLst>
                <a:cxn ang="0">
                  <a:pos x="30" y="51"/>
                </a:cxn>
                <a:cxn ang="0">
                  <a:pos x="0" y="51"/>
                </a:cxn>
                <a:cxn ang="0">
                  <a:pos x="0" y="50"/>
                </a:cxn>
                <a:cxn ang="0">
                  <a:pos x="8" y="41"/>
                </a:cxn>
                <a:cxn ang="0">
                  <a:pos x="14" y="33"/>
                </a:cxn>
                <a:cxn ang="0">
                  <a:pos x="18" y="28"/>
                </a:cxn>
                <a:cxn ang="0">
                  <a:pos x="20" y="23"/>
                </a:cxn>
                <a:cxn ang="0">
                  <a:pos x="20" y="17"/>
                </a:cxn>
                <a:cxn ang="0">
                  <a:pos x="20" y="14"/>
                </a:cxn>
                <a:cxn ang="0">
                  <a:pos x="18" y="11"/>
                </a:cxn>
                <a:cxn ang="0">
                  <a:pos x="15" y="9"/>
                </a:cxn>
                <a:cxn ang="0">
                  <a:pos x="12" y="8"/>
                </a:cxn>
                <a:cxn ang="0">
                  <a:pos x="8" y="9"/>
                </a:cxn>
                <a:cxn ang="0">
                  <a:pos x="5" y="11"/>
                </a:cxn>
                <a:cxn ang="0">
                  <a:pos x="2" y="14"/>
                </a:cxn>
                <a:cxn ang="0">
                  <a:pos x="1" y="14"/>
                </a:cxn>
                <a:cxn ang="0">
                  <a:pos x="2" y="9"/>
                </a:cxn>
                <a:cxn ang="0">
                  <a:pos x="4" y="6"/>
                </a:cxn>
                <a:cxn ang="0">
                  <a:pos x="7" y="3"/>
                </a:cxn>
                <a:cxn ang="0">
                  <a:pos x="10" y="1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20" y="0"/>
                </a:cxn>
                <a:cxn ang="0">
                  <a:pos x="24" y="1"/>
                </a:cxn>
                <a:cxn ang="0">
                  <a:pos x="27" y="3"/>
                </a:cxn>
                <a:cxn ang="0">
                  <a:pos x="29" y="6"/>
                </a:cxn>
                <a:cxn ang="0">
                  <a:pos x="30" y="9"/>
                </a:cxn>
                <a:cxn ang="0">
                  <a:pos x="31" y="12"/>
                </a:cxn>
                <a:cxn ang="0">
                  <a:pos x="30" y="17"/>
                </a:cxn>
                <a:cxn ang="0">
                  <a:pos x="28" y="22"/>
                </a:cxn>
                <a:cxn ang="0">
                  <a:pos x="22" y="30"/>
                </a:cxn>
                <a:cxn ang="0">
                  <a:pos x="12" y="41"/>
                </a:cxn>
                <a:cxn ang="0">
                  <a:pos x="23" y="41"/>
                </a:cxn>
                <a:cxn ang="0">
                  <a:pos x="26" y="41"/>
                </a:cxn>
                <a:cxn ang="0">
                  <a:pos x="28" y="41"/>
                </a:cxn>
                <a:cxn ang="0">
                  <a:pos x="29" y="41"/>
                </a:cxn>
                <a:cxn ang="0">
                  <a:pos x="30" y="40"/>
                </a:cxn>
                <a:cxn ang="0">
                  <a:pos x="31" y="39"/>
                </a:cxn>
                <a:cxn ang="0">
                  <a:pos x="32" y="37"/>
                </a:cxn>
                <a:cxn ang="0">
                  <a:pos x="33" y="37"/>
                </a:cxn>
                <a:cxn ang="0">
                  <a:pos x="30" y="51"/>
                </a:cxn>
              </a:cxnLst>
              <a:rect l="0" t="0" r="r" b="b"/>
              <a:pathLst>
                <a:path w="33" h="51">
                  <a:moveTo>
                    <a:pt x="30" y="51"/>
                  </a:moveTo>
                  <a:lnTo>
                    <a:pt x="0" y="51"/>
                  </a:lnTo>
                  <a:lnTo>
                    <a:pt x="0" y="50"/>
                  </a:lnTo>
                  <a:lnTo>
                    <a:pt x="8" y="41"/>
                  </a:lnTo>
                  <a:lnTo>
                    <a:pt x="14" y="33"/>
                  </a:lnTo>
                  <a:lnTo>
                    <a:pt x="18" y="28"/>
                  </a:lnTo>
                  <a:lnTo>
                    <a:pt x="20" y="23"/>
                  </a:lnTo>
                  <a:lnTo>
                    <a:pt x="20" y="17"/>
                  </a:lnTo>
                  <a:lnTo>
                    <a:pt x="20" y="14"/>
                  </a:lnTo>
                  <a:lnTo>
                    <a:pt x="18" y="11"/>
                  </a:lnTo>
                  <a:lnTo>
                    <a:pt x="15" y="9"/>
                  </a:lnTo>
                  <a:lnTo>
                    <a:pt x="12" y="8"/>
                  </a:lnTo>
                  <a:lnTo>
                    <a:pt x="8" y="9"/>
                  </a:lnTo>
                  <a:lnTo>
                    <a:pt x="5" y="11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2" y="9"/>
                  </a:lnTo>
                  <a:lnTo>
                    <a:pt x="4" y="6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4" y="1"/>
                  </a:lnTo>
                  <a:lnTo>
                    <a:pt x="27" y="3"/>
                  </a:lnTo>
                  <a:lnTo>
                    <a:pt x="29" y="6"/>
                  </a:lnTo>
                  <a:lnTo>
                    <a:pt x="30" y="9"/>
                  </a:lnTo>
                  <a:lnTo>
                    <a:pt x="31" y="12"/>
                  </a:lnTo>
                  <a:lnTo>
                    <a:pt x="30" y="17"/>
                  </a:lnTo>
                  <a:lnTo>
                    <a:pt x="28" y="22"/>
                  </a:lnTo>
                  <a:lnTo>
                    <a:pt x="22" y="30"/>
                  </a:lnTo>
                  <a:lnTo>
                    <a:pt x="12" y="41"/>
                  </a:lnTo>
                  <a:lnTo>
                    <a:pt x="23" y="41"/>
                  </a:lnTo>
                  <a:lnTo>
                    <a:pt x="26" y="41"/>
                  </a:lnTo>
                  <a:lnTo>
                    <a:pt x="28" y="41"/>
                  </a:lnTo>
                  <a:lnTo>
                    <a:pt x="29" y="41"/>
                  </a:lnTo>
                  <a:lnTo>
                    <a:pt x="30" y="40"/>
                  </a:lnTo>
                  <a:lnTo>
                    <a:pt x="31" y="39"/>
                  </a:lnTo>
                  <a:lnTo>
                    <a:pt x="32" y="37"/>
                  </a:lnTo>
                  <a:lnTo>
                    <a:pt x="33" y="37"/>
                  </a:lnTo>
                  <a:lnTo>
                    <a:pt x="30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92" name="Line 352"/>
            <p:cNvSpPr>
              <a:spLocks noChangeAspect="1" noChangeShapeType="1"/>
            </p:cNvSpPr>
            <p:nvPr/>
          </p:nvSpPr>
          <p:spPr bwMode="auto">
            <a:xfrm>
              <a:off x="3758" y="3767"/>
              <a:ext cx="1209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93" name="Line 353"/>
            <p:cNvSpPr>
              <a:spLocks noChangeAspect="1" noChangeShapeType="1"/>
            </p:cNvSpPr>
            <p:nvPr/>
          </p:nvSpPr>
          <p:spPr bwMode="auto">
            <a:xfrm>
              <a:off x="3758" y="3715"/>
              <a:ext cx="1" cy="5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94" name="Line 354"/>
            <p:cNvSpPr>
              <a:spLocks noChangeAspect="1" noChangeShapeType="1"/>
            </p:cNvSpPr>
            <p:nvPr/>
          </p:nvSpPr>
          <p:spPr bwMode="auto">
            <a:xfrm>
              <a:off x="3818" y="3740"/>
              <a:ext cx="2" cy="2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95" name="Line 355"/>
            <p:cNvSpPr>
              <a:spLocks noChangeAspect="1" noChangeShapeType="1"/>
            </p:cNvSpPr>
            <p:nvPr/>
          </p:nvSpPr>
          <p:spPr bwMode="auto">
            <a:xfrm>
              <a:off x="3878" y="3740"/>
              <a:ext cx="2" cy="2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96" name="Line 356"/>
            <p:cNvSpPr>
              <a:spLocks noChangeAspect="1" noChangeShapeType="1"/>
            </p:cNvSpPr>
            <p:nvPr/>
          </p:nvSpPr>
          <p:spPr bwMode="auto">
            <a:xfrm>
              <a:off x="3939" y="3740"/>
              <a:ext cx="2" cy="2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97" name="Line 357"/>
            <p:cNvSpPr>
              <a:spLocks noChangeAspect="1" noChangeShapeType="1"/>
            </p:cNvSpPr>
            <p:nvPr/>
          </p:nvSpPr>
          <p:spPr bwMode="auto">
            <a:xfrm>
              <a:off x="3999" y="3740"/>
              <a:ext cx="2" cy="2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98" name="Line 358"/>
            <p:cNvSpPr>
              <a:spLocks noChangeAspect="1" noChangeShapeType="1"/>
            </p:cNvSpPr>
            <p:nvPr/>
          </p:nvSpPr>
          <p:spPr bwMode="auto">
            <a:xfrm>
              <a:off x="4060" y="3715"/>
              <a:ext cx="1" cy="5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199" name="Line 359"/>
            <p:cNvSpPr>
              <a:spLocks noChangeAspect="1" noChangeShapeType="1"/>
            </p:cNvSpPr>
            <p:nvPr/>
          </p:nvSpPr>
          <p:spPr bwMode="auto">
            <a:xfrm>
              <a:off x="4120" y="3740"/>
              <a:ext cx="2" cy="2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200" name="Line 360"/>
            <p:cNvSpPr>
              <a:spLocks noChangeAspect="1" noChangeShapeType="1"/>
            </p:cNvSpPr>
            <p:nvPr/>
          </p:nvSpPr>
          <p:spPr bwMode="auto">
            <a:xfrm>
              <a:off x="4180" y="3740"/>
              <a:ext cx="2" cy="2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201" name="Line 361"/>
            <p:cNvSpPr>
              <a:spLocks noChangeAspect="1" noChangeShapeType="1"/>
            </p:cNvSpPr>
            <p:nvPr/>
          </p:nvSpPr>
          <p:spPr bwMode="auto">
            <a:xfrm>
              <a:off x="4241" y="3740"/>
              <a:ext cx="1" cy="2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202" name="Line 362"/>
            <p:cNvSpPr>
              <a:spLocks noChangeAspect="1" noChangeShapeType="1"/>
            </p:cNvSpPr>
            <p:nvPr/>
          </p:nvSpPr>
          <p:spPr bwMode="auto">
            <a:xfrm>
              <a:off x="4301" y="3740"/>
              <a:ext cx="2" cy="2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203" name="Line 363"/>
            <p:cNvSpPr>
              <a:spLocks noChangeAspect="1" noChangeShapeType="1"/>
            </p:cNvSpPr>
            <p:nvPr/>
          </p:nvSpPr>
          <p:spPr bwMode="auto">
            <a:xfrm>
              <a:off x="4363" y="3715"/>
              <a:ext cx="2" cy="5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204" name="Line 364"/>
            <p:cNvSpPr>
              <a:spLocks noChangeAspect="1" noChangeShapeType="1"/>
            </p:cNvSpPr>
            <p:nvPr/>
          </p:nvSpPr>
          <p:spPr bwMode="auto">
            <a:xfrm>
              <a:off x="4424" y="3740"/>
              <a:ext cx="1" cy="2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205" name="Line 365"/>
            <p:cNvSpPr>
              <a:spLocks noChangeAspect="1" noChangeShapeType="1"/>
            </p:cNvSpPr>
            <p:nvPr/>
          </p:nvSpPr>
          <p:spPr bwMode="auto">
            <a:xfrm>
              <a:off x="4484" y="3740"/>
              <a:ext cx="2" cy="2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206" name="Line 366"/>
            <p:cNvSpPr>
              <a:spLocks noChangeAspect="1" noChangeShapeType="1"/>
            </p:cNvSpPr>
            <p:nvPr/>
          </p:nvSpPr>
          <p:spPr bwMode="auto">
            <a:xfrm>
              <a:off x="4544" y="3740"/>
              <a:ext cx="2" cy="2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207" name="Line 367"/>
            <p:cNvSpPr>
              <a:spLocks noChangeAspect="1" noChangeShapeType="1"/>
            </p:cNvSpPr>
            <p:nvPr/>
          </p:nvSpPr>
          <p:spPr bwMode="auto">
            <a:xfrm>
              <a:off x="4605" y="3740"/>
              <a:ext cx="1" cy="2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208" name="Line 368"/>
            <p:cNvSpPr>
              <a:spLocks noChangeAspect="1" noChangeShapeType="1"/>
            </p:cNvSpPr>
            <p:nvPr/>
          </p:nvSpPr>
          <p:spPr bwMode="auto">
            <a:xfrm>
              <a:off x="4665" y="3715"/>
              <a:ext cx="2" cy="5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209" name="Line 369"/>
            <p:cNvSpPr>
              <a:spLocks noChangeAspect="1" noChangeShapeType="1"/>
            </p:cNvSpPr>
            <p:nvPr/>
          </p:nvSpPr>
          <p:spPr bwMode="auto">
            <a:xfrm>
              <a:off x="4725" y="3740"/>
              <a:ext cx="2" cy="2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210" name="Line 370"/>
            <p:cNvSpPr>
              <a:spLocks noChangeAspect="1" noChangeShapeType="1"/>
            </p:cNvSpPr>
            <p:nvPr/>
          </p:nvSpPr>
          <p:spPr bwMode="auto">
            <a:xfrm>
              <a:off x="4786" y="3740"/>
              <a:ext cx="1" cy="2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211" name="Line 371"/>
            <p:cNvSpPr>
              <a:spLocks noChangeAspect="1" noChangeShapeType="1"/>
            </p:cNvSpPr>
            <p:nvPr/>
          </p:nvSpPr>
          <p:spPr bwMode="auto">
            <a:xfrm>
              <a:off x="4846" y="3740"/>
              <a:ext cx="2" cy="2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212" name="Line 372"/>
            <p:cNvSpPr>
              <a:spLocks noChangeAspect="1" noChangeShapeType="1"/>
            </p:cNvSpPr>
            <p:nvPr/>
          </p:nvSpPr>
          <p:spPr bwMode="auto">
            <a:xfrm>
              <a:off x="4906" y="3740"/>
              <a:ext cx="2" cy="2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213" name="Line 373"/>
            <p:cNvSpPr>
              <a:spLocks noChangeAspect="1" noChangeShapeType="1"/>
            </p:cNvSpPr>
            <p:nvPr/>
          </p:nvSpPr>
          <p:spPr bwMode="auto">
            <a:xfrm>
              <a:off x="4967" y="3715"/>
              <a:ext cx="2" cy="5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214" name="Freeform 374"/>
            <p:cNvSpPr>
              <a:spLocks noChangeAspect="1" noEditPoints="1"/>
            </p:cNvSpPr>
            <p:nvPr/>
          </p:nvSpPr>
          <p:spPr bwMode="auto">
            <a:xfrm>
              <a:off x="3729" y="3819"/>
              <a:ext cx="56" cy="87"/>
            </a:xfrm>
            <a:custGeom>
              <a:avLst/>
              <a:gdLst/>
              <a:ahLst/>
              <a:cxnLst>
                <a:cxn ang="0">
                  <a:pos x="33" y="26"/>
                </a:cxn>
                <a:cxn ang="0">
                  <a:pos x="32" y="33"/>
                </a:cxn>
                <a:cxn ang="0">
                  <a:pos x="31" y="40"/>
                </a:cxn>
                <a:cxn ang="0">
                  <a:pos x="29" y="43"/>
                </a:cxn>
                <a:cxn ang="0">
                  <a:pos x="27" y="46"/>
                </a:cxn>
                <a:cxn ang="0">
                  <a:pos x="25" y="49"/>
                </a:cxn>
                <a:cxn ang="0">
                  <a:pos x="22" y="50"/>
                </a:cxn>
                <a:cxn ang="0">
                  <a:pos x="20" y="51"/>
                </a:cxn>
                <a:cxn ang="0">
                  <a:pos x="17" y="52"/>
                </a:cxn>
                <a:cxn ang="0">
                  <a:pos x="13" y="51"/>
                </a:cxn>
                <a:cxn ang="0">
                  <a:pos x="10" y="50"/>
                </a:cxn>
                <a:cxn ang="0">
                  <a:pos x="7" y="48"/>
                </a:cxn>
                <a:cxn ang="0">
                  <a:pos x="5" y="45"/>
                </a:cxn>
                <a:cxn ang="0">
                  <a:pos x="3" y="42"/>
                </a:cxn>
                <a:cxn ang="0">
                  <a:pos x="2" y="38"/>
                </a:cxn>
                <a:cxn ang="0">
                  <a:pos x="1" y="32"/>
                </a:cxn>
                <a:cxn ang="0">
                  <a:pos x="0" y="26"/>
                </a:cxn>
                <a:cxn ang="0">
                  <a:pos x="1" y="18"/>
                </a:cxn>
                <a:cxn ang="0">
                  <a:pos x="3" y="11"/>
                </a:cxn>
                <a:cxn ang="0">
                  <a:pos x="4" y="8"/>
                </a:cxn>
                <a:cxn ang="0">
                  <a:pos x="6" y="5"/>
                </a:cxn>
                <a:cxn ang="0">
                  <a:pos x="8" y="3"/>
                </a:cxn>
                <a:cxn ang="0">
                  <a:pos x="12" y="0"/>
                </a:cxn>
                <a:cxn ang="0">
                  <a:pos x="17" y="0"/>
                </a:cxn>
                <a:cxn ang="0">
                  <a:pos x="21" y="0"/>
                </a:cxn>
                <a:cxn ang="0">
                  <a:pos x="25" y="3"/>
                </a:cxn>
                <a:cxn ang="0">
                  <a:pos x="27" y="5"/>
                </a:cxn>
                <a:cxn ang="0">
                  <a:pos x="29" y="7"/>
                </a:cxn>
                <a:cxn ang="0">
                  <a:pos x="30" y="11"/>
                </a:cxn>
                <a:cxn ang="0">
                  <a:pos x="32" y="18"/>
                </a:cxn>
                <a:cxn ang="0">
                  <a:pos x="33" y="26"/>
                </a:cxn>
                <a:cxn ang="0">
                  <a:pos x="22" y="26"/>
                </a:cxn>
                <a:cxn ang="0">
                  <a:pos x="22" y="20"/>
                </a:cxn>
                <a:cxn ang="0">
                  <a:pos x="22" y="15"/>
                </a:cxn>
                <a:cxn ang="0">
                  <a:pos x="22" y="12"/>
                </a:cxn>
                <a:cxn ang="0">
                  <a:pos x="22" y="10"/>
                </a:cxn>
                <a:cxn ang="0">
                  <a:pos x="21" y="7"/>
                </a:cxn>
                <a:cxn ang="0">
                  <a:pos x="21" y="5"/>
                </a:cxn>
                <a:cxn ang="0">
                  <a:pos x="20" y="3"/>
                </a:cxn>
                <a:cxn ang="0">
                  <a:pos x="18" y="2"/>
                </a:cxn>
                <a:cxn ang="0">
                  <a:pos x="17" y="2"/>
                </a:cxn>
                <a:cxn ang="0">
                  <a:pos x="15" y="2"/>
                </a:cxn>
                <a:cxn ang="0">
                  <a:pos x="14" y="3"/>
                </a:cxn>
                <a:cxn ang="0">
                  <a:pos x="13" y="5"/>
                </a:cxn>
                <a:cxn ang="0">
                  <a:pos x="12" y="7"/>
                </a:cxn>
                <a:cxn ang="0">
                  <a:pos x="12" y="11"/>
                </a:cxn>
                <a:cxn ang="0">
                  <a:pos x="12" y="19"/>
                </a:cxn>
                <a:cxn ang="0">
                  <a:pos x="11" y="31"/>
                </a:cxn>
                <a:cxn ang="0">
                  <a:pos x="12" y="37"/>
                </a:cxn>
                <a:cxn ang="0">
                  <a:pos x="12" y="42"/>
                </a:cxn>
                <a:cxn ang="0">
                  <a:pos x="12" y="45"/>
                </a:cxn>
                <a:cxn ang="0">
                  <a:pos x="13" y="47"/>
                </a:cxn>
                <a:cxn ang="0">
                  <a:pos x="14" y="49"/>
                </a:cxn>
                <a:cxn ang="0">
                  <a:pos x="15" y="49"/>
                </a:cxn>
                <a:cxn ang="0">
                  <a:pos x="17" y="49"/>
                </a:cxn>
                <a:cxn ang="0">
                  <a:pos x="19" y="49"/>
                </a:cxn>
                <a:cxn ang="0">
                  <a:pos x="20" y="48"/>
                </a:cxn>
                <a:cxn ang="0">
                  <a:pos x="21" y="46"/>
                </a:cxn>
                <a:cxn ang="0">
                  <a:pos x="22" y="42"/>
                </a:cxn>
                <a:cxn ang="0">
                  <a:pos x="22" y="26"/>
                </a:cxn>
              </a:cxnLst>
              <a:rect l="0" t="0" r="r" b="b"/>
              <a:pathLst>
                <a:path w="33" h="52">
                  <a:moveTo>
                    <a:pt x="33" y="26"/>
                  </a:moveTo>
                  <a:lnTo>
                    <a:pt x="32" y="33"/>
                  </a:lnTo>
                  <a:lnTo>
                    <a:pt x="31" y="40"/>
                  </a:lnTo>
                  <a:lnTo>
                    <a:pt x="29" y="43"/>
                  </a:lnTo>
                  <a:lnTo>
                    <a:pt x="27" y="46"/>
                  </a:lnTo>
                  <a:lnTo>
                    <a:pt x="25" y="49"/>
                  </a:lnTo>
                  <a:lnTo>
                    <a:pt x="22" y="50"/>
                  </a:lnTo>
                  <a:lnTo>
                    <a:pt x="20" y="51"/>
                  </a:lnTo>
                  <a:lnTo>
                    <a:pt x="17" y="52"/>
                  </a:lnTo>
                  <a:lnTo>
                    <a:pt x="13" y="51"/>
                  </a:lnTo>
                  <a:lnTo>
                    <a:pt x="10" y="50"/>
                  </a:lnTo>
                  <a:lnTo>
                    <a:pt x="7" y="48"/>
                  </a:lnTo>
                  <a:lnTo>
                    <a:pt x="5" y="45"/>
                  </a:lnTo>
                  <a:lnTo>
                    <a:pt x="3" y="42"/>
                  </a:lnTo>
                  <a:lnTo>
                    <a:pt x="2" y="38"/>
                  </a:lnTo>
                  <a:lnTo>
                    <a:pt x="1" y="32"/>
                  </a:lnTo>
                  <a:lnTo>
                    <a:pt x="0" y="26"/>
                  </a:lnTo>
                  <a:lnTo>
                    <a:pt x="1" y="18"/>
                  </a:lnTo>
                  <a:lnTo>
                    <a:pt x="3" y="11"/>
                  </a:lnTo>
                  <a:lnTo>
                    <a:pt x="4" y="8"/>
                  </a:lnTo>
                  <a:lnTo>
                    <a:pt x="6" y="5"/>
                  </a:lnTo>
                  <a:lnTo>
                    <a:pt x="8" y="3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7" y="5"/>
                  </a:lnTo>
                  <a:lnTo>
                    <a:pt x="29" y="7"/>
                  </a:lnTo>
                  <a:lnTo>
                    <a:pt x="30" y="11"/>
                  </a:lnTo>
                  <a:lnTo>
                    <a:pt x="32" y="18"/>
                  </a:lnTo>
                  <a:lnTo>
                    <a:pt x="33" y="26"/>
                  </a:lnTo>
                  <a:close/>
                  <a:moveTo>
                    <a:pt x="22" y="26"/>
                  </a:moveTo>
                  <a:lnTo>
                    <a:pt x="22" y="20"/>
                  </a:lnTo>
                  <a:lnTo>
                    <a:pt x="22" y="15"/>
                  </a:lnTo>
                  <a:lnTo>
                    <a:pt x="22" y="12"/>
                  </a:lnTo>
                  <a:lnTo>
                    <a:pt x="22" y="10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0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3"/>
                  </a:lnTo>
                  <a:lnTo>
                    <a:pt x="13" y="5"/>
                  </a:lnTo>
                  <a:lnTo>
                    <a:pt x="12" y="7"/>
                  </a:lnTo>
                  <a:lnTo>
                    <a:pt x="12" y="11"/>
                  </a:lnTo>
                  <a:lnTo>
                    <a:pt x="12" y="19"/>
                  </a:lnTo>
                  <a:lnTo>
                    <a:pt x="11" y="31"/>
                  </a:lnTo>
                  <a:lnTo>
                    <a:pt x="12" y="37"/>
                  </a:lnTo>
                  <a:lnTo>
                    <a:pt x="12" y="42"/>
                  </a:lnTo>
                  <a:lnTo>
                    <a:pt x="12" y="45"/>
                  </a:lnTo>
                  <a:lnTo>
                    <a:pt x="13" y="47"/>
                  </a:lnTo>
                  <a:lnTo>
                    <a:pt x="14" y="49"/>
                  </a:lnTo>
                  <a:lnTo>
                    <a:pt x="15" y="49"/>
                  </a:lnTo>
                  <a:lnTo>
                    <a:pt x="17" y="49"/>
                  </a:lnTo>
                  <a:lnTo>
                    <a:pt x="19" y="49"/>
                  </a:lnTo>
                  <a:lnTo>
                    <a:pt x="20" y="48"/>
                  </a:lnTo>
                  <a:lnTo>
                    <a:pt x="21" y="46"/>
                  </a:lnTo>
                  <a:lnTo>
                    <a:pt x="22" y="42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215" name="Freeform 375"/>
            <p:cNvSpPr>
              <a:spLocks noChangeAspect="1" noEditPoints="1"/>
            </p:cNvSpPr>
            <p:nvPr/>
          </p:nvSpPr>
          <p:spPr bwMode="auto">
            <a:xfrm>
              <a:off x="3984" y="3819"/>
              <a:ext cx="54" cy="87"/>
            </a:xfrm>
            <a:custGeom>
              <a:avLst/>
              <a:gdLst/>
              <a:ahLst/>
              <a:cxnLst>
                <a:cxn ang="0">
                  <a:pos x="32" y="26"/>
                </a:cxn>
                <a:cxn ang="0">
                  <a:pos x="32" y="33"/>
                </a:cxn>
                <a:cxn ang="0">
                  <a:pos x="30" y="40"/>
                </a:cxn>
                <a:cxn ang="0">
                  <a:pos x="29" y="43"/>
                </a:cxn>
                <a:cxn ang="0">
                  <a:pos x="27" y="46"/>
                </a:cxn>
                <a:cxn ang="0">
                  <a:pos x="25" y="49"/>
                </a:cxn>
                <a:cxn ang="0">
                  <a:pos x="22" y="50"/>
                </a:cxn>
                <a:cxn ang="0">
                  <a:pos x="19" y="51"/>
                </a:cxn>
                <a:cxn ang="0">
                  <a:pos x="16" y="52"/>
                </a:cxn>
                <a:cxn ang="0">
                  <a:pos x="13" y="51"/>
                </a:cxn>
                <a:cxn ang="0">
                  <a:pos x="10" y="50"/>
                </a:cxn>
                <a:cxn ang="0">
                  <a:pos x="7" y="48"/>
                </a:cxn>
                <a:cxn ang="0">
                  <a:pos x="4" y="45"/>
                </a:cxn>
                <a:cxn ang="0">
                  <a:pos x="3" y="42"/>
                </a:cxn>
                <a:cxn ang="0">
                  <a:pos x="1" y="38"/>
                </a:cxn>
                <a:cxn ang="0">
                  <a:pos x="0" y="32"/>
                </a:cxn>
                <a:cxn ang="0">
                  <a:pos x="0" y="26"/>
                </a:cxn>
                <a:cxn ang="0">
                  <a:pos x="0" y="18"/>
                </a:cxn>
                <a:cxn ang="0">
                  <a:pos x="2" y="11"/>
                </a:cxn>
                <a:cxn ang="0">
                  <a:pos x="4" y="8"/>
                </a:cxn>
                <a:cxn ang="0">
                  <a:pos x="6" y="5"/>
                </a:cxn>
                <a:cxn ang="0">
                  <a:pos x="8" y="3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4" y="3"/>
                </a:cxn>
                <a:cxn ang="0">
                  <a:pos x="27" y="5"/>
                </a:cxn>
                <a:cxn ang="0">
                  <a:pos x="28" y="7"/>
                </a:cxn>
                <a:cxn ang="0">
                  <a:pos x="30" y="11"/>
                </a:cxn>
                <a:cxn ang="0">
                  <a:pos x="32" y="18"/>
                </a:cxn>
                <a:cxn ang="0">
                  <a:pos x="32" y="26"/>
                </a:cxn>
                <a:cxn ang="0">
                  <a:pos x="21" y="26"/>
                </a:cxn>
                <a:cxn ang="0">
                  <a:pos x="21" y="20"/>
                </a:cxn>
                <a:cxn ang="0">
                  <a:pos x="21" y="15"/>
                </a:cxn>
                <a:cxn ang="0">
                  <a:pos x="21" y="12"/>
                </a:cxn>
                <a:cxn ang="0">
                  <a:pos x="21" y="10"/>
                </a:cxn>
                <a:cxn ang="0">
                  <a:pos x="21" y="7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2"/>
                </a:cxn>
                <a:cxn ang="0">
                  <a:pos x="16" y="2"/>
                </a:cxn>
                <a:cxn ang="0">
                  <a:pos x="15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1" y="7"/>
                </a:cxn>
                <a:cxn ang="0">
                  <a:pos x="11" y="11"/>
                </a:cxn>
                <a:cxn ang="0">
                  <a:pos x="11" y="19"/>
                </a:cxn>
                <a:cxn ang="0">
                  <a:pos x="11" y="31"/>
                </a:cxn>
                <a:cxn ang="0">
                  <a:pos x="11" y="37"/>
                </a:cxn>
                <a:cxn ang="0">
                  <a:pos x="11" y="42"/>
                </a:cxn>
                <a:cxn ang="0">
                  <a:pos x="12" y="45"/>
                </a:cxn>
                <a:cxn ang="0">
                  <a:pos x="12" y="47"/>
                </a:cxn>
                <a:cxn ang="0">
                  <a:pos x="13" y="49"/>
                </a:cxn>
                <a:cxn ang="0">
                  <a:pos x="15" y="49"/>
                </a:cxn>
                <a:cxn ang="0">
                  <a:pos x="16" y="49"/>
                </a:cxn>
                <a:cxn ang="0">
                  <a:pos x="18" y="49"/>
                </a:cxn>
                <a:cxn ang="0">
                  <a:pos x="19" y="48"/>
                </a:cxn>
                <a:cxn ang="0">
                  <a:pos x="21" y="46"/>
                </a:cxn>
                <a:cxn ang="0">
                  <a:pos x="21" y="42"/>
                </a:cxn>
                <a:cxn ang="0">
                  <a:pos x="21" y="26"/>
                </a:cxn>
              </a:cxnLst>
              <a:rect l="0" t="0" r="r" b="b"/>
              <a:pathLst>
                <a:path w="32" h="52">
                  <a:moveTo>
                    <a:pt x="32" y="26"/>
                  </a:moveTo>
                  <a:lnTo>
                    <a:pt x="32" y="33"/>
                  </a:lnTo>
                  <a:lnTo>
                    <a:pt x="30" y="40"/>
                  </a:lnTo>
                  <a:lnTo>
                    <a:pt x="29" y="43"/>
                  </a:lnTo>
                  <a:lnTo>
                    <a:pt x="27" y="46"/>
                  </a:lnTo>
                  <a:lnTo>
                    <a:pt x="25" y="49"/>
                  </a:lnTo>
                  <a:lnTo>
                    <a:pt x="22" y="50"/>
                  </a:lnTo>
                  <a:lnTo>
                    <a:pt x="19" y="51"/>
                  </a:lnTo>
                  <a:lnTo>
                    <a:pt x="16" y="52"/>
                  </a:lnTo>
                  <a:lnTo>
                    <a:pt x="13" y="51"/>
                  </a:lnTo>
                  <a:lnTo>
                    <a:pt x="10" y="50"/>
                  </a:lnTo>
                  <a:lnTo>
                    <a:pt x="7" y="48"/>
                  </a:lnTo>
                  <a:lnTo>
                    <a:pt x="4" y="45"/>
                  </a:lnTo>
                  <a:lnTo>
                    <a:pt x="3" y="42"/>
                  </a:lnTo>
                  <a:lnTo>
                    <a:pt x="1" y="38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2" y="11"/>
                  </a:lnTo>
                  <a:lnTo>
                    <a:pt x="4" y="8"/>
                  </a:lnTo>
                  <a:lnTo>
                    <a:pt x="6" y="5"/>
                  </a:lnTo>
                  <a:lnTo>
                    <a:pt x="8" y="3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3"/>
                  </a:lnTo>
                  <a:lnTo>
                    <a:pt x="27" y="5"/>
                  </a:lnTo>
                  <a:lnTo>
                    <a:pt x="28" y="7"/>
                  </a:lnTo>
                  <a:lnTo>
                    <a:pt x="30" y="11"/>
                  </a:lnTo>
                  <a:lnTo>
                    <a:pt x="32" y="18"/>
                  </a:lnTo>
                  <a:lnTo>
                    <a:pt x="32" y="26"/>
                  </a:lnTo>
                  <a:close/>
                  <a:moveTo>
                    <a:pt x="21" y="26"/>
                  </a:moveTo>
                  <a:lnTo>
                    <a:pt x="21" y="20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7"/>
                  </a:lnTo>
                  <a:lnTo>
                    <a:pt x="20" y="5"/>
                  </a:lnTo>
                  <a:lnTo>
                    <a:pt x="19" y="3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1" y="7"/>
                  </a:lnTo>
                  <a:lnTo>
                    <a:pt x="11" y="11"/>
                  </a:lnTo>
                  <a:lnTo>
                    <a:pt x="11" y="19"/>
                  </a:lnTo>
                  <a:lnTo>
                    <a:pt x="11" y="31"/>
                  </a:lnTo>
                  <a:lnTo>
                    <a:pt x="11" y="37"/>
                  </a:lnTo>
                  <a:lnTo>
                    <a:pt x="11" y="42"/>
                  </a:lnTo>
                  <a:lnTo>
                    <a:pt x="12" y="45"/>
                  </a:lnTo>
                  <a:lnTo>
                    <a:pt x="12" y="47"/>
                  </a:lnTo>
                  <a:lnTo>
                    <a:pt x="13" y="49"/>
                  </a:lnTo>
                  <a:lnTo>
                    <a:pt x="15" y="49"/>
                  </a:lnTo>
                  <a:lnTo>
                    <a:pt x="16" y="49"/>
                  </a:lnTo>
                  <a:lnTo>
                    <a:pt x="18" y="49"/>
                  </a:lnTo>
                  <a:lnTo>
                    <a:pt x="19" y="48"/>
                  </a:lnTo>
                  <a:lnTo>
                    <a:pt x="21" y="46"/>
                  </a:lnTo>
                  <a:lnTo>
                    <a:pt x="21" y="42"/>
                  </a:lnTo>
                  <a:lnTo>
                    <a:pt x="21" y="2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216" name="Freeform 376"/>
            <p:cNvSpPr>
              <a:spLocks noChangeAspect="1"/>
            </p:cNvSpPr>
            <p:nvPr/>
          </p:nvSpPr>
          <p:spPr bwMode="auto">
            <a:xfrm>
              <a:off x="4050" y="3886"/>
              <a:ext cx="20" cy="2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" y="0"/>
                </a:cxn>
                <a:cxn ang="0">
                  <a:pos x="10" y="2"/>
                </a:cxn>
                <a:cxn ang="0">
                  <a:pos x="11" y="4"/>
                </a:cxn>
                <a:cxn ang="0">
                  <a:pos x="12" y="6"/>
                </a:cxn>
                <a:cxn ang="0">
                  <a:pos x="11" y="8"/>
                </a:cxn>
                <a:cxn ang="0">
                  <a:pos x="10" y="10"/>
                </a:cxn>
                <a:cxn ang="0">
                  <a:pos x="8" y="11"/>
                </a:cxn>
                <a:cxn ang="0">
                  <a:pos x="6" y="12"/>
                </a:cxn>
                <a:cxn ang="0">
                  <a:pos x="3" y="11"/>
                </a:cxn>
                <a:cxn ang="0">
                  <a:pos x="1" y="10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1" y="2"/>
                </a:cxn>
                <a:cxn ang="0">
                  <a:pos x="3" y="0"/>
                </a:cxn>
                <a:cxn ang="0">
                  <a:pos x="6" y="0"/>
                </a:cxn>
              </a:cxnLst>
              <a:rect l="0" t="0" r="r" b="b"/>
              <a:pathLst>
                <a:path w="12" h="12">
                  <a:moveTo>
                    <a:pt x="6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1" y="4"/>
                  </a:lnTo>
                  <a:lnTo>
                    <a:pt x="12" y="6"/>
                  </a:lnTo>
                  <a:lnTo>
                    <a:pt x="11" y="8"/>
                  </a:lnTo>
                  <a:lnTo>
                    <a:pt x="10" y="10"/>
                  </a:lnTo>
                  <a:lnTo>
                    <a:pt x="8" y="11"/>
                  </a:lnTo>
                  <a:lnTo>
                    <a:pt x="6" y="12"/>
                  </a:lnTo>
                  <a:lnTo>
                    <a:pt x="3" y="11"/>
                  </a:lnTo>
                  <a:lnTo>
                    <a:pt x="1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2"/>
                  </a:lnTo>
                  <a:lnTo>
                    <a:pt x="3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217" name="Freeform 377"/>
            <p:cNvSpPr>
              <a:spLocks noChangeAspect="1"/>
            </p:cNvSpPr>
            <p:nvPr/>
          </p:nvSpPr>
          <p:spPr bwMode="auto">
            <a:xfrm>
              <a:off x="4080" y="3819"/>
              <a:ext cx="53" cy="8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32" y="0"/>
                </a:cxn>
                <a:cxn ang="0">
                  <a:pos x="28" y="10"/>
                </a:cxn>
                <a:cxn ang="0">
                  <a:pos x="8" y="10"/>
                </a:cxn>
                <a:cxn ang="0">
                  <a:pos x="7" y="15"/>
                </a:cxn>
                <a:cxn ang="0">
                  <a:pos x="18" y="16"/>
                </a:cxn>
                <a:cxn ang="0">
                  <a:pos x="27" y="21"/>
                </a:cxn>
                <a:cxn ang="0">
                  <a:pos x="30" y="25"/>
                </a:cxn>
                <a:cxn ang="0">
                  <a:pos x="32" y="29"/>
                </a:cxn>
                <a:cxn ang="0">
                  <a:pos x="32" y="34"/>
                </a:cxn>
                <a:cxn ang="0">
                  <a:pos x="32" y="38"/>
                </a:cxn>
                <a:cxn ang="0">
                  <a:pos x="30" y="43"/>
                </a:cxn>
                <a:cxn ang="0">
                  <a:pos x="28" y="46"/>
                </a:cxn>
                <a:cxn ang="0">
                  <a:pos x="25" y="48"/>
                </a:cxn>
                <a:cxn ang="0">
                  <a:pos x="22" y="50"/>
                </a:cxn>
                <a:cxn ang="0">
                  <a:pos x="17" y="51"/>
                </a:cxn>
                <a:cxn ang="0">
                  <a:pos x="12" y="52"/>
                </a:cxn>
                <a:cxn ang="0">
                  <a:pos x="8" y="52"/>
                </a:cxn>
                <a:cxn ang="0">
                  <a:pos x="5" y="51"/>
                </a:cxn>
                <a:cxn ang="0">
                  <a:pos x="2" y="49"/>
                </a:cxn>
                <a:cxn ang="0">
                  <a:pos x="0" y="48"/>
                </a:cxn>
                <a:cxn ang="0">
                  <a:pos x="0" y="46"/>
                </a:cxn>
                <a:cxn ang="0">
                  <a:pos x="0" y="44"/>
                </a:cxn>
                <a:cxn ang="0">
                  <a:pos x="1" y="43"/>
                </a:cxn>
                <a:cxn ang="0">
                  <a:pos x="2" y="42"/>
                </a:cxn>
                <a:cxn ang="0">
                  <a:pos x="4" y="41"/>
                </a:cxn>
                <a:cxn ang="0">
                  <a:pos x="5" y="42"/>
                </a:cxn>
                <a:cxn ang="0">
                  <a:pos x="7" y="42"/>
                </a:cxn>
                <a:cxn ang="0">
                  <a:pos x="8" y="43"/>
                </a:cxn>
                <a:cxn ang="0">
                  <a:pos x="10" y="44"/>
                </a:cxn>
                <a:cxn ang="0">
                  <a:pos x="12" y="46"/>
                </a:cxn>
                <a:cxn ang="0">
                  <a:pos x="14" y="47"/>
                </a:cxn>
                <a:cxn ang="0">
                  <a:pos x="16" y="48"/>
                </a:cxn>
                <a:cxn ang="0">
                  <a:pos x="17" y="48"/>
                </a:cxn>
                <a:cxn ang="0">
                  <a:pos x="19" y="49"/>
                </a:cxn>
                <a:cxn ang="0">
                  <a:pos x="21" y="48"/>
                </a:cxn>
                <a:cxn ang="0">
                  <a:pos x="24" y="46"/>
                </a:cxn>
                <a:cxn ang="0">
                  <a:pos x="25" y="44"/>
                </a:cxn>
                <a:cxn ang="0">
                  <a:pos x="26" y="41"/>
                </a:cxn>
                <a:cxn ang="0">
                  <a:pos x="26" y="38"/>
                </a:cxn>
                <a:cxn ang="0">
                  <a:pos x="24" y="35"/>
                </a:cxn>
                <a:cxn ang="0">
                  <a:pos x="22" y="32"/>
                </a:cxn>
                <a:cxn ang="0">
                  <a:pos x="19" y="30"/>
                </a:cxn>
                <a:cxn ang="0">
                  <a:pos x="12" y="27"/>
                </a:cxn>
                <a:cxn ang="0">
                  <a:pos x="3" y="26"/>
                </a:cxn>
                <a:cxn ang="0">
                  <a:pos x="2" y="26"/>
                </a:cxn>
                <a:cxn ang="0">
                  <a:pos x="0" y="26"/>
                </a:cxn>
                <a:cxn ang="0">
                  <a:pos x="9" y="0"/>
                </a:cxn>
              </a:cxnLst>
              <a:rect l="0" t="0" r="r" b="b"/>
              <a:pathLst>
                <a:path w="32" h="52">
                  <a:moveTo>
                    <a:pt x="9" y="0"/>
                  </a:moveTo>
                  <a:lnTo>
                    <a:pt x="32" y="0"/>
                  </a:lnTo>
                  <a:lnTo>
                    <a:pt x="28" y="10"/>
                  </a:lnTo>
                  <a:lnTo>
                    <a:pt x="8" y="10"/>
                  </a:lnTo>
                  <a:lnTo>
                    <a:pt x="7" y="15"/>
                  </a:lnTo>
                  <a:lnTo>
                    <a:pt x="18" y="16"/>
                  </a:lnTo>
                  <a:lnTo>
                    <a:pt x="27" y="21"/>
                  </a:lnTo>
                  <a:lnTo>
                    <a:pt x="30" y="25"/>
                  </a:lnTo>
                  <a:lnTo>
                    <a:pt x="32" y="29"/>
                  </a:lnTo>
                  <a:lnTo>
                    <a:pt x="32" y="34"/>
                  </a:lnTo>
                  <a:lnTo>
                    <a:pt x="32" y="38"/>
                  </a:lnTo>
                  <a:lnTo>
                    <a:pt x="30" y="43"/>
                  </a:lnTo>
                  <a:lnTo>
                    <a:pt x="28" y="46"/>
                  </a:lnTo>
                  <a:lnTo>
                    <a:pt x="25" y="48"/>
                  </a:lnTo>
                  <a:lnTo>
                    <a:pt x="22" y="50"/>
                  </a:lnTo>
                  <a:lnTo>
                    <a:pt x="17" y="51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5" y="51"/>
                  </a:lnTo>
                  <a:lnTo>
                    <a:pt x="2" y="49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1" y="43"/>
                  </a:lnTo>
                  <a:lnTo>
                    <a:pt x="2" y="42"/>
                  </a:lnTo>
                  <a:lnTo>
                    <a:pt x="4" y="41"/>
                  </a:lnTo>
                  <a:lnTo>
                    <a:pt x="5" y="42"/>
                  </a:lnTo>
                  <a:lnTo>
                    <a:pt x="7" y="42"/>
                  </a:lnTo>
                  <a:lnTo>
                    <a:pt x="8" y="43"/>
                  </a:lnTo>
                  <a:lnTo>
                    <a:pt x="10" y="44"/>
                  </a:lnTo>
                  <a:lnTo>
                    <a:pt x="12" y="46"/>
                  </a:lnTo>
                  <a:lnTo>
                    <a:pt x="14" y="47"/>
                  </a:lnTo>
                  <a:lnTo>
                    <a:pt x="16" y="48"/>
                  </a:lnTo>
                  <a:lnTo>
                    <a:pt x="17" y="48"/>
                  </a:lnTo>
                  <a:lnTo>
                    <a:pt x="19" y="49"/>
                  </a:lnTo>
                  <a:lnTo>
                    <a:pt x="21" y="48"/>
                  </a:lnTo>
                  <a:lnTo>
                    <a:pt x="24" y="46"/>
                  </a:lnTo>
                  <a:lnTo>
                    <a:pt x="25" y="44"/>
                  </a:lnTo>
                  <a:lnTo>
                    <a:pt x="26" y="41"/>
                  </a:lnTo>
                  <a:lnTo>
                    <a:pt x="26" y="38"/>
                  </a:lnTo>
                  <a:lnTo>
                    <a:pt x="24" y="35"/>
                  </a:lnTo>
                  <a:lnTo>
                    <a:pt x="22" y="32"/>
                  </a:lnTo>
                  <a:lnTo>
                    <a:pt x="19" y="30"/>
                  </a:lnTo>
                  <a:lnTo>
                    <a:pt x="12" y="27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0" y="26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218" name="Freeform 378"/>
            <p:cNvSpPr>
              <a:spLocks noChangeAspect="1"/>
            </p:cNvSpPr>
            <p:nvPr/>
          </p:nvSpPr>
          <p:spPr bwMode="auto">
            <a:xfrm>
              <a:off x="4341" y="3819"/>
              <a:ext cx="44" cy="85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19" y="41"/>
                </a:cxn>
                <a:cxn ang="0">
                  <a:pos x="19" y="44"/>
                </a:cxn>
                <a:cxn ang="0">
                  <a:pos x="19" y="47"/>
                </a:cxn>
                <a:cxn ang="0">
                  <a:pos x="20" y="48"/>
                </a:cxn>
                <a:cxn ang="0">
                  <a:pos x="21" y="49"/>
                </a:cxn>
                <a:cxn ang="0">
                  <a:pos x="22" y="49"/>
                </a:cxn>
                <a:cxn ang="0">
                  <a:pos x="25" y="49"/>
                </a:cxn>
                <a:cxn ang="0">
                  <a:pos x="26" y="49"/>
                </a:cxn>
                <a:cxn ang="0">
                  <a:pos x="26" y="51"/>
                </a:cxn>
                <a:cxn ang="0">
                  <a:pos x="0" y="51"/>
                </a:cxn>
                <a:cxn ang="0">
                  <a:pos x="0" y="49"/>
                </a:cxn>
                <a:cxn ang="0">
                  <a:pos x="1" y="49"/>
                </a:cxn>
                <a:cxn ang="0">
                  <a:pos x="3" y="49"/>
                </a:cxn>
                <a:cxn ang="0">
                  <a:pos x="5" y="49"/>
                </a:cxn>
                <a:cxn ang="0">
                  <a:pos x="6" y="48"/>
                </a:cxn>
                <a:cxn ang="0">
                  <a:pos x="7" y="47"/>
                </a:cxn>
                <a:cxn ang="0">
                  <a:pos x="7" y="45"/>
                </a:cxn>
                <a:cxn ang="0">
                  <a:pos x="7" y="41"/>
                </a:cxn>
                <a:cxn ang="0">
                  <a:pos x="7" y="15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6" y="9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2" y="9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17" y="0"/>
                </a:cxn>
                <a:cxn ang="0">
                  <a:pos x="19" y="0"/>
                </a:cxn>
              </a:cxnLst>
              <a:rect l="0" t="0" r="r" b="b"/>
              <a:pathLst>
                <a:path w="26" h="51">
                  <a:moveTo>
                    <a:pt x="19" y="0"/>
                  </a:moveTo>
                  <a:lnTo>
                    <a:pt x="19" y="41"/>
                  </a:lnTo>
                  <a:lnTo>
                    <a:pt x="19" y="44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1" y="49"/>
                  </a:lnTo>
                  <a:lnTo>
                    <a:pt x="22" y="49"/>
                  </a:lnTo>
                  <a:lnTo>
                    <a:pt x="25" y="49"/>
                  </a:lnTo>
                  <a:lnTo>
                    <a:pt x="26" y="49"/>
                  </a:lnTo>
                  <a:lnTo>
                    <a:pt x="26" y="51"/>
                  </a:lnTo>
                  <a:lnTo>
                    <a:pt x="0" y="51"/>
                  </a:lnTo>
                  <a:lnTo>
                    <a:pt x="0" y="49"/>
                  </a:lnTo>
                  <a:lnTo>
                    <a:pt x="1" y="49"/>
                  </a:lnTo>
                  <a:lnTo>
                    <a:pt x="3" y="49"/>
                  </a:lnTo>
                  <a:lnTo>
                    <a:pt x="5" y="49"/>
                  </a:lnTo>
                  <a:lnTo>
                    <a:pt x="6" y="48"/>
                  </a:lnTo>
                  <a:lnTo>
                    <a:pt x="7" y="47"/>
                  </a:lnTo>
                  <a:lnTo>
                    <a:pt x="7" y="45"/>
                  </a:lnTo>
                  <a:lnTo>
                    <a:pt x="7" y="41"/>
                  </a:lnTo>
                  <a:lnTo>
                    <a:pt x="7" y="15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6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2" y="9"/>
                  </a:lnTo>
                  <a:lnTo>
                    <a:pt x="0" y="10"/>
                  </a:lnTo>
                  <a:lnTo>
                    <a:pt x="0" y="8"/>
                  </a:lnTo>
                  <a:lnTo>
                    <a:pt x="17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219" name="Freeform 379"/>
            <p:cNvSpPr>
              <a:spLocks noChangeAspect="1"/>
            </p:cNvSpPr>
            <p:nvPr/>
          </p:nvSpPr>
          <p:spPr bwMode="auto">
            <a:xfrm>
              <a:off x="4595" y="3819"/>
              <a:ext cx="43" cy="85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19" y="41"/>
                </a:cxn>
                <a:cxn ang="0">
                  <a:pos x="19" y="44"/>
                </a:cxn>
                <a:cxn ang="0">
                  <a:pos x="19" y="47"/>
                </a:cxn>
                <a:cxn ang="0">
                  <a:pos x="20" y="48"/>
                </a:cxn>
                <a:cxn ang="0">
                  <a:pos x="21" y="49"/>
                </a:cxn>
                <a:cxn ang="0">
                  <a:pos x="23" y="49"/>
                </a:cxn>
                <a:cxn ang="0">
                  <a:pos x="25" y="49"/>
                </a:cxn>
                <a:cxn ang="0">
                  <a:pos x="26" y="49"/>
                </a:cxn>
                <a:cxn ang="0">
                  <a:pos x="26" y="51"/>
                </a:cxn>
                <a:cxn ang="0">
                  <a:pos x="0" y="51"/>
                </a:cxn>
                <a:cxn ang="0">
                  <a:pos x="0" y="49"/>
                </a:cxn>
                <a:cxn ang="0">
                  <a:pos x="1" y="49"/>
                </a:cxn>
                <a:cxn ang="0">
                  <a:pos x="4" y="49"/>
                </a:cxn>
                <a:cxn ang="0">
                  <a:pos x="6" y="49"/>
                </a:cxn>
                <a:cxn ang="0">
                  <a:pos x="7" y="48"/>
                </a:cxn>
                <a:cxn ang="0">
                  <a:pos x="7" y="47"/>
                </a:cxn>
                <a:cxn ang="0">
                  <a:pos x="8" y="45"/>
                </a:cxn>
                <a:cxn ang="0">
                  <a:pos x="8" y="41"/>
                </a:cxn>
                <a:cxn ang="0">
                  <a:pos x="8" y="15"/>
                </a:cxn>
                <a:cxn ang="0">
                  <a:pos x="8" y="12"/>
                </a:cxn>
                <a:cxn ang="0">
                  <a:pos x="8" y="11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6" y="9"/>
                </a:cxn>
                <a:cxn ang="0">
                  <a:pos x="5" y="9"/>
                </a:cxn>
                <a:cxn ang="0">
                  <a:pos x="3" y="9"/>
                </a:cxn>
                <a:cxn ang="0">
                  <a:pos x="1" y="10"/>
                </a:cxn>
                <a:cxn ang="0">
                  <a:pos x="0" y="8"/>
                </a:cxn>
                <a:cxn ang="0">
                  <a:pos x="18" y="0"/>
                </a:cxn>
                <a:cxn ang="0">
                  <a:pos x="19" y="0"/>
                </a:cxn>
              </a:cxnLst>
              <a:rect l="0" t="0" r="r" b="b"/>
              <a:pathLst>
                <a:path w="26" h="51">
                  <a:moveTo>
                    <a:pt x="19" y="0"/>
                  </a:moveTo>
                  <a:lnTo>
                    <a:pt x="19" y="41"/>
                  </a:lnTo>
                  <a:lnTo>
                    <a:pt x="19" y="44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1" y="49"/>
                  </a:lnTo>
                  <a:lnTo>
                    <a:pt x="23" y="49"/>
                  </a:lnTo>
                  <a:lnTo>
                    <a:pt x="25" y="49"/>
                  </a:lnTo>
                  <a:lnTo>
                    <a:pt x="26" y="49"/>
                  </a:lnTo>
                  <a:lnTo>
                    <a:pt x="26" y="51"/>
                  </a:lnTo>
                  <a:lnTo>
                    <a:pt x="0" y="51"/>
                  </a:lnTo>
                  <a:lnTo>
                    <a:pt x="0" y="49"/>
                  </a:lnTo>
                  <a:lnTo>
                    <a:pt x="1" y="49"/>
                  </a:lnTo>
                  <a:lnTo>
                    <a:pt x="4" y="49"/>
                  </a:lnTo>
                  <a:lnTo>
                    <a:pt x="6" y="49"/>
                  </a:lnTo>
                  <a:lnTo>
                    <a:pt x="7" y="48"/>
                  </a:lnTo>
                  <a:lnTo>
                    <a:pt x="7" y="47"/>
                  </a:lnTo>
                  <a:lnTo>
                    <a:pt x="8" y="45"/>
                  </a:lnTo>
                  <a:lnTo>
                    <a:pt x="8" y="41"/>
                  </a:lnTo>
                  <a:lnTo>
                    <a:pt x="8" y="15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6" y="9"/>
                  </a:lnTo>
                  <a:lnTo>
                    <a:pt x="5" y="9"/>
                  </a:lnTo>
                  <a:lnTo>
                    <a:pt x="3" y="9"/>
                  </a:lnTo>
                  <a:lnTo>
                    <a:pt x="1" y="10"/>
                  </a:lnTo>
                  <a:lnTo>
                    <a:pt x="0" y="8"/>
                  </a:lnTo>
                  <a:lnTo>
                    <a:pt x="18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220" name="Freeform 380"/>
            <p:cNvSpPr>
              <a:spLocks noChangeAspect="1"/>
            </p:cNvSpPr>
            <p:nvPr/>
          </p:nvSpPr>
          <p:spPr bwMode="auto">
            <a:xfrm>
              <a:off x="4655" y="3886"/>
              <a:ext cx="20" cy="2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" y="0"/>
                </a:cxn>
                <a:cxn ang="0">
                  <a:pos x="10" y="2"/>
                </a:cxn>
                <a:cxn ang="0">
                  <a:pos x="11" y="4"/>
                </a:cxn>
                <a:cxn ang="0">
                  <a:pos x="12" y="6"/>
                </a:cxn>
                <a:cxn ang="0">
                  <a:pos x="11" y="8"/>
                </a:cxn>
                <a:cxn ang="0">
                  <a:pos x="10" y="10"/>
                </a:cxn>
                <a:cxn ang="0">
                  <a:pos x="8" y="11"/>
                </a:cxn>
                <a:cxn ang="0">
                  <a:pos x="6" y="12"/>
                </a:cxn>
                <a:cxn ang="0">
                  <a:pos x="3" y="11"/>
                </a:cxn>
                <a:cxn ang="0">
                  <a:pos x="1" y="10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1" y="2"/>
                </a:cxn>
                <a:cxn ang="0">
                  <a:pos x="3" y="0"/>
                </a:cxn>
                <a:cxn ang="0">
                  <a:pos x="6" y="0"/>
                </a:cxn>
              </a:cxnLst>
              <a:rect l="0" t="0" r="r" b="b"/>
              <a:pathLst>
                <a:path w="12" h="12">
                  <a:moveTo>
                    <a:pt x="6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1" y="4"/>
                  </a:lnTo>
                  <a:lnTo>
                    <a:pt x="12" y="6"/>
                  </a:lnTo>
                  <a:lnTo>
                    <a:pt x="11" y="8"/>
                  </a:lnTo>
                  <a:lnTo>
                    <a:pt x="10" y="10"/>
                  </a:lnTo>
                  <a:lnTo>
                    <a:pt x="8" y="11"/>
                  </a:lnTo>
                  <a:lnTo>
                    <a:pt x="6" y="12"/>
                  </a:lnTo>
                  <a:lnTo>
                    <a:pt x="3" y="11"/>
                  </a:lnTo>
                  <a:lnTo>
                    <a:pt x="1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2"/>
                  </a:lnTo>
                  <a:lnTo>
                    <a:pt x="3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221" name="Freeform 381"/>
            <p:cNvSpPr>
              <a:spLocks noChangeAspect="1"/>
            </p:cNvSpPr>
            <p:nvPr/>
          </p:nvSpPr>
          <p:spPr bwMode="auto">
            <a:xfrm>
              <a:off x="4685" y="3819"/>
              <a:ext cx="54" cy="8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32" y="0"/>
                </a:cxn>
                <a:cxn ang="0">
                  <a:pos x="28" y="10"/>
                </a:cxn>
                <a:cxn ang="0">
                  <a:pos x="8" y="10"/>
                </a:cxn>
                <a:cxn ang="0">
                  <a:pos x="7" y="15"/>
                </a:cxn>
                <a:cxn ang="0">
                  <a:pos x="18" y="16"/>
                </a:cxn>
                <a:cxn ang="0">
                  <a:pos x="27" y="21"/>
                </a:cxn>
                <a:cxn ang="0">
                  <a:pos x="30" y="25"/>
                </a:cxn>
                <a:cxn ang="0">
                  <a:pos x="32" y="29"/>
                </a:cxn>
                <a:cxn ang="0">
                  <a:pos x="32" y="34"/>
                </a:cxn>
                <a:cxn ang="0">
                  <a:pos x="32" y="38"/>
                </a:cxn>
                <a:cxn ang="0">
                  <a:pos x="30" y="43"/>
                </a:cxn>
                <a:cxn ang="0">
                  <a:pos x="28" y="46"/>
                </a:cxn>
                <a:cxn ang="0">
                  <a:pos x="25" y="48"/>
                </a:cxn>
                <a:cxn ang="0">
                  <a:pos x="22" y="50"/>
                </a:cxn>
                <a:cxn ang="0">
                  <a:pos x="17" y="51"/>
                </a:cxn>
                <a:cxn ang="0">
                  <a:pos x="12" y="52"/>
                </a:cxn>
                <a:cxn ang="0">
                  <a:pos x="8" y="52"/>
                </a:cxn>
                <a:cxn ang="0">
                  <a:pos x="5" y="51"/>
                </a:cxn>
                <a:cxn ang="0">
                  <a:pos x="2" y="49"/>
                </a:cxn>
                <a:cxn ang="0">
                  <a:pos x="0" y="48"/>
                </a:cxn>
                <a:cxn ang="0">
                  <a:pos x="0" y="46"/>
                </a:cxn>
                <a:cxn ang="0">
                  <a:pos x="0" y="44"/>
                </a:cxn>
                <a:cxn ang="0">
                  <a:pos x="1" y="43"/>
                </a:cxn>
                <a:cxn ang="0">
                  <a:pos x="2" y="42"/>
                </a:cxn>
                <a:cxn ang="0">
                  <a:pos x="4" y="41"/>
                </a:cxn>
                <a:cxn ang="0">
                  <a:pos x="5" y="42"/>
                </a:cxn>
                <a:cxn ang="0">
                  <a:pos x="7" y="42"/>
                </a:cxn>
                <a:cxn ang="0">
                  <a:pos x="8" y="43"/>
                </a:cxn>
                <a:cxn ang="0">
                  <a:pos x="10" y="44"/>
                </a:cxn>
                <a:cxn ang="0">
                  <a:pos x="12" y="46"/>
                </a:cxn>
                <a:cxn ang="0">
                  <a:pos x="14" y="47"/>
                </a:cxn>
                <a:cxn ang="0">
                  <a:pos x="16" y="48"/>
                </a:cxn>
                <a:cxn ang="0">
                  <a:pos x="17" y="48"/>
                </a:cxn>
                <a:cxn ang="0">
                  <a:pos x="19" y="49"/>
                </a:cxn>
                <a:cxn ang="0">
                  <a:pos x="21" y="48"/>
                </a:cxn>
                <a:cxn ang="0">
                  <a:pos x="24" y="46"/>
                </a:cxn>
                <a:cxn ang="0">
                  <a:pos x="25" y="44"/>
                </a:cxn>
                <a:cxn ang="0">
                  <a:pos x="26" y="41"/>
                </a:cxn>
                <a:cxn ang="0">
                  <a:pos x="26" y="38"/>
                </a:cxn>
                <a:cxn ang="0">
                  <a:pos x="24" y="35"/>
                </a:cxn>
                <a:cxn ang="0">
                  <a:pos x="22" y="32"/>
                </a:cxn>
                <a:cxn ang="0">
                  <a:pos x="19" y="30"/>
                </a:cxn>
                <a:cxn ang="0">
                  <a:pos x="12" y="27"/>
                </a:cxn>
                <a:cxn ang="0">
                  <a:pos x="3" y="26"/>
                </a:cxn>
                <a:cxn ang="0">
                  <a:pos x="2" y="26"/>
                </a:cxn>
                <a:cxn ang="0">
                  <a:pos x="0" y="26"/>
                </a:cxn>
                <a:cxn ang="0">
                  <a:pos x="9" y="0"/>
                </a:cxn>
              </a:cxnLst>
              <a:rect l="0" t="0" r="r" b="b"/>
              <a:pathLst>
                <a:path w="32" h="52">
                  <a:moveTo>
                    <a:pt x="9" y="0"/>
                  </a:moveTo>
                  <a:lnTo>
                    <a:pt x="32" y="0"/>
                  </a:lnTo>
                  <a:lnTo>
                    <a:pt x="28" y="10"/>
                  </a:lnTo>
                  <a:lnTo>
                    <a:pt x="8" y="10"/>
                  </a:lnTo>
                  <a:lnTo>
                    <a:pt x="7" y="15"/>
                  </a:lnTo>
                  <a:lnTo>
                    <a:pt x="18" y="16"/>
                  </a:lnTo>
                  <a:lnTo>
                    <a:pt x="27" y="21"/>
                  </a:lnTo>
                  <a:lnTo>
                    <a:pt x="30" y="25"/>
                  </a:lnTo>
                  <a:lnTo>
                    <a:pt x="32" y="29"/>
                  </a:lnTo>
                  <a:lnTo>
                    <a:pt x="32" y="34"/>
                  </a:lnTo>
                  <a:lnTo>
                    <a:pt x="32" y="38"/>
                  </a:lnTo>
                  <a:lnTo>
                    <a:pt x="30" y="43"/>
                  </a:lnTo>
                  <a:lnTo>
                    <a:pt x="28" y="46"/>
                  </a:lnTo>
                  <a:lnTo>
                    <a:pt x="25" y="48"/>
                  </a:lnTo>
                  <a:lnTo>
                    <a:pt x="22" y="50"/>
                  </a:lnTo>
                  <a:lnTo>
                    <a:pt x="17" y="51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5" y="51"/>
                  </a:lnTo>
                  <a:lnTo>
                    <a:pt x="2" y="49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1" y="43"/>
                  </a:lnTo>
                  <a:lnTo>
                    <a:pt x="2" y="42"/>
                  </a:lnTo>
                  <a:lnTo>
                    <a:pt x="4" y="41"/>
                  </a:lnTo>
                  <a:lnTo>
                    <a:pt x="5" y="42"/>
                  </a:lnTo>
                  <a:lnTo>
                    <a:pt x="7" y="42"/>
                  </a:lnTo>
                  <a:lnTo>
                    <a:pt x="8" y="43"/>
                  </a:lnTo>
                  <a:lnTo>
                    <a:pt x="10" y="44"/>
                  </a:lnTo>
                  <a:lnTo>
                    <a:pt x="12" y="46"/>
                  </a:lnTo>
                  <a:lnTo>
                    <a:pt x="14" y="47"/>
                  </a:lnTo>
                  <a:lnTo>
                    <a:pt x="16" y="48"/>
                  </a:lnTo>
                  <a:lnTo>
                    <a:pt x="17" y="48"/>
                  </a:lnTo>
                  <a:lnTo>
                    <a:pt x="19" y="49"/>
                  </a:lnTo>
                  <a:lnTo>
                    <a:pt x="21" y="48"/>
                  </a:lnTo>
                  <a:lnTo>
                    <a:pt x="24" y="46"/>
                  </a:lnTo>
                  <a:lnTo>
                    <a:pt x="25" y="44"/>
                  </a:lnTo>
                  <a:lnTo>
                    <a:pt x="26" y="41"/>
                  </a:lnTo>
                  <a:lnTo>
                    <a:pt x="26" y="38"/>
                  </a:lnTo>
                  <a:lnTo>
                    <a:pt x="24" y="35"/>
                  </a:lnTo>
                  <a:lnTo>
                    <a:pt x="22" y="32"/>
                  </a:lnTo>
                  <a:lnTo>
                    <a:pt x="19" y="30"/>
                  </a:lnTo>
                  <a:lnTo>
                    <a:pt x="12" y="27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0" y="26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222" name="Freeform 382"/>
            <p:cNvSpPr>
              <a:spLocks noChangeAspect="1"/>
            </p:cNvSpPr>
            <p:nvPr/>
          </p:nvSpPr>
          <p:spPr bwMode="auto">
            <a:xfrm>
              <a:off x="4937" y="3819"/>
              <a:ext cx="55" cy="85"/>
            </a:xfrm>
            <a:custGeom>
              <a:avLst/>
              <a:gdLst/>
              <a:ahLst/>
              <a:cxnLst>
                <a:cxn ang="0">
                  <a:pos x="30" y="51"/>
                </a:cxn>
                <a:cxn ang="0">
                  <a:pos x="0" y="51"/>
                </a:cxn>
                <a:cxn ang="0">
                  <a:pos x="0" y="50"/>
                </a:cxn>
                <a:cxn ang="0">
                  <a:pos x="8" y="41"/>
                </a:cxn>
                <a:cxn ang="0">
                  <a:pos x="14" y="33"/>
                </a:cxn>
                <a:cxn ang="0">
                  <a:pos x="18" y="28"/>
                </a:cxn>
                <a:cxn ang="0">
                  <a:pos x="20" y="23"/>
                </a:cxn>
                <a:cxn ang="0">
                  <a:pos x="20" y="17"/>
                </a:cxn>
                <a:cxn ang="0">
                  <a:pos x="20" y="14"/>
                </a:cxn>
                <a:cxn ang="0">
                  <a:pos x="18" y="11"/>
                </a:cxn>
                <a:cxn ang="0">
                  <a:pos x="15" y="9"/>
                </a:cxn>
                <a:cxn ang="0">
                  <a:pos x="12" y="8"/>
                </a:cxn>
                <a:cxn ang="0">
                  <a:pos x="8" y="9"/>
                </a:cxn>
                <a:cxn ang="0">
                  <a:pos x="5" y="11"/>
                </a:cxn>
                <a:cxn ang="0">
                  <a:pos x="2" y="14"/>
                </a:cxn>
                <a:cxn ang="0">
                  <a:pos x="1" y="14"/>
                </a:cxn>
                <a:cxn ang="0">
                  <a:pos x="2" y="9"/>
                </a:cxn>
                <a:cxn ang="0">
                  <a:pos x="4" y="6"/>
                </a:cxn>
                <a:cxn ang="0">
                  <a:pos x="7" y="3"/>
                </a:cxn>
                <a:cxn ang="0">
                  <a:pos x="10" y="1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20" y="0"/>
                </a:cxn>
                <a:cxn ang="0">
                  <a:pos x="24" y="1"/>
                </a:cxn>
                <a:cxn ang="0">
                  <a:pos x="27" y="3"/>
                </a:cxn>
                <a:cxn ang="0">
                  <a:pos x="29" y="6"/>
                </a:cxn>
                <a:cxn ang="0">
                  <a:pos x="30" y="9"/>
                </a:cxn>
                <a:cxn ang="0">
                  <a:pos x="31" y="12"/>
                </a:cxn>
                <a:cxn ang="0">
                  <a:pos x="30" y="17"/>
                </a:cxn>
                <a:cxn ang="0">
                  <a:pos x="28" y="22"/>
                </a:cxn>
                <a:cxn ang="0">
                  <a:pos x="22" y="30"/>
                </a:cxn>
                <a:cxn ang="0">
                  <a:pos x="12" y="41"/>
                </a:cxn>
                <a:cxn ang="0">
                  <a:pos x="23" y="41"/>
                </a:cxn>
                <a:cxn ang="0">
                  <a:pos x="26" y="41"/>
                </a:cxn>
                <a:cxn ang="0">
                  <a:pos x="28" y="41"/>
                </a:cxn>
                <a:cxn ang="0">
                  <a:pos x="29" y="41"/>
                </a:cxn>
                <a:cxn ang="0">
                  <a:pos x="30" y="40"/>
                </a:cxn>
                <a:cxn ang="0">
                  <a:pos x="31" y="39"/>
                </a:cxn>
                <a:cxn ang="0">
                  <a:pos x="32" y="37"/>
                </a:cxn>
                <a:cxn ang="0">
                  <a:pos x="33" y="37"/>
                </a:cxn>
                <a:cxn ang="0">
                  <a:pos x="30" y="51"/>
                </a:cxn>
              </a:cxnLst>
              <a:rect l="0" t="0" r="r" b="b"/>
              <a:pathLst>
                <a:path w="33" h="51">
                  <a:moveTo>
                    <a:pt x="30" y="51"/>
                  </a:moveTo>
                  <a:lnTo>
                    <a:pt x="0" y="51"/>
                  </a:lnTo>
                  <a:lnTo>
                    <a:pt x="0" y="50"/>
                  </a:lnTo>
                  <a:lnTo>
                    <a:pt x="8" y="41"/>
                  </a:lnTo>
                  <a:lnTo>
                    <a:pt x="14" y="33"/>
                  </a:lnTo>
                  <a:lnTo>
                    <a:pt x="18" y="28"/>
                  </a:lnTo>
                  <a:lnTo>
                    <a:pt x="20" y="23"/>
                  </a:lnTo>
                  <a:lnTo>
                    <a:pt x="20" y="17"/>
                  </a:lnTo>
                  <a:lnTo>
                    <a:pt x="20" y="14"/>
                  </a:lnTo>
                  <a:lnTo>
                    <a:pt x="18" y="11"/>
                  </a:lnTo>
                  <a:lnTo>
                    <a:pt x="15" y="9"/>
                  </a:lnTo>
                  <a:lnTo>
                    <a:pt x="12" y="8"/>
                  </a:lnTo>
                  <a:lnTo>
                    <a:pt x="8" y="9"/>
                  </a:lnTo>
                  <a:lnTo>
                    <a:pt x="5" y="11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2" y="9"/>
                  </a:lnTo>
                  <a:lnTo>
                    <a:pt x="4" y="6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4" y="1"/>
                  </a:lnTo>
                  <a:lnTo>
                    <a:pt x="27" y="3"/>
                  </a:lnTo>
                  <a:lnTo>
                    <a:pt x="29" y="6"/>
                  </a:lnTo>
                  <a:lnTo>
                    <a:pt x="30" y="9"/>
                  </a:lnTo>
                  <a:lnTo>
                    <a:pt x="31" y="12"/>
                  </a:lnTo>
                  <a:lnTo>
                    <a:pt x="30" y="17"/>
                  </a:lnTo>
                  <a:lnTo>
                    <a:pt x="28" y="22"/>
                  </a:lnTo>
                  <a:lnTo>
                    <a:pt x="22" y="30"/>
                  </a:lnTo>
                  <a:lnTo>
                    <a:pt x="12" y="41"/>
                  </a:lnTo>
                  <a:lnTo>
                    <a:pt x="23" y="41"/>
                  </a:lnTo>
                  <a:lnTo>
                    <a:pt x="26" y="41"/>
                  </a:lnTo>
                  <a:lnTo>
                    <a:pt x="28" y="41"/>
                  </a:lnTo>
                  <a:lnTo>
                    <a:pt x="29" y="41"/>
                  </a:lnTo>
                  <a:lnTo>
                    <a:pt x="30" y="40"/>
                  </a:lnTo>
                  <a:lnTo>
                    <a:pt x="31" y="39"/>
                  </a:lnTo>
                  <a:lnTo>
                    <a:pt x="32" y="37"/>
                  </a:lnTo>
                  <a:lnTo>
                    <a:pt x="33" y="37"/>
                  </a:lnTo>
                  <a:lnTo>
                    <a:pt x="30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223" name="Freeform 383"/>
            <p:cNvSpPr>
              <a:spLocks noChangeAspect="1"/>
            </p:cNvSpPr>
            <p:nvPr/>
          </p:nvSpPr>
          <p:spPr bwMode="auto">
            <a:xfrm>
              <a:off x="3758" y="3381"/>
              <a:ext cx="1209" cy="367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5" y="13"/>
                </a:cxn>
                <a:cxn ang="0">
                  <a:pos x="11" y="9"/>
                </a:cxn>
                <a:cxn ang="0">
                  <a:pos x="16" y="6"/>
                </a:cxn>
                <a:cxn ang="0">
                  <a:pos x="22" y="4"/>
                </a:cxn>
                <a:cxn ang="0">
                  <a:pos x="27" y="2"/>
                </a:cxn>
                <a:cxn ang="0">
                  <a:pos x="33" y="1"/>
                </a:cxn>
                <a:cxn ang="0">
                  <a:pos x="36" y="0"/>
                </a:cxn>
                <a:cxn ang="0">
                  <a:pos x="41" y="0"/>
                </a:cxn>
                <a:cxn ang="0">
                  <a:pos x="46" y="1"/>
                </a:cxn>
                <a:cxn ang="0">
                  <a:pos x="52" y="2"/>
                </a:cxn>
                <a:cxn ang="0">
                  <a:pos x="58" y="4"/>
                </a:cxn>
                <a:cxn ang="0">
                  <a:pos x="67" y="8"/>
                </a:cxn>
                <a:cxn ang="0">
                  <a:pos x="72" y="11"/>
                </a:cxn>
                <a:cxn ang="0">
                  <a:pos x="78" y="14"/>
                </a:cxn>
                <a:cxn ang="0">
                  <a:pos x="84" y="18"/>
                </a:cxn>
                <a:cxn ang="0">
                  <a:pos x="91" y="24"/>
                </a:cxn>
                <a:cxn ang="0">
                  <a:pos x="108" y="38"/>
                </a:cxn>
                <a:cxn ang="0">
                  <a:pos x="118" y="47"/>
                </a:cxn>
                <a:cxn ang="0">
                  <a:pos x="144" y="71"/>
                </a:cxn>
                <a:cxn ang="0">
                  <a:pos x="177" y="101"/>
                </a:cxn>
                <a:cxn ang="0">
                  <a:pos x="180" y="104"/>
                </a:cxn>
                <a:cxn ang="0">
                  <a:pos x="197" y="119"/>
                </a:cxn>
                <a:cxn ang="0">
                  <a:pos x="210" y="128"/>
                </a:cxn>
                <a:cxn ang="0">
                  <a:pos x="216" y="133"/>
                </a:cxn>
                <a:cxn ang="0">
                  <a:pos x="229" y="143"/>
                </a:cxn>
                <a:cxn ang="0">
                  <a:pos x="241" y="151"/>
                </a:cxn>
                <a:cxn ang="0">
                  <a:pos x="252" y="157"/>
                </a:cxn>
                <a:cxn ang="0">
                  <a:pos x="265" y="165"/>
                </a:cxn>
                <a:cxn ang="0">
                  <a:pos x="278" y="171"/>
                </a:cxn>
                <a:cxn ang="0">
                  <a:pos x="288" y="176"/>
                </a:cxn>
                <a:cxn ang="0">
                  <a:pos x="302" y="181"/>
                </a:cxn>
                <a:cxn ang="0">
                  <a:pos x="317" y="187"/>
                </a:cxn>
                <a:cxn ang="0">
                  <a:pos x="324" y="189"/>
                </a:cxn>
                <a:cxn ang="0">
                  <a:pos x="340" y="194"/>
                </a:cxn>
                <a:cxn ang="0">
                  <a:pos x="361" y="199"/>
                </a:cxn>
                <a:cxn ang="0">
                  <a:pos x="377" y="203"/>
                </a:cxn>
                <a:cxn ang="0">
                  <a:pos x="397" y="206"/>
                </a:cxn>
                <a:cxn ang="0">
                  <a:pos x="411" y="208"/>
                </a:cxn>
                <a:cxn ang="0">
                  <a:pos x="433" y="210"/>
                </a:cxn>
                <a:cxn ang="0">
                  <a:pos x="462" y="213"/>
                </a:cxn>
                <a:cxn ang="0">
                  <a:pos x="469" y="214"/>
                </a:cxn>
                <a:cxn ang="0">
                  <a:pos x="499" y="215"/>
                </a:cxn>
                <a:cxn ang="0">
                  <a:pos x="505" y="216"/>
                </a:cxn>
                <a:cxn ang="0">
                  <a:pos x="532" y="216"/>
                </a:cxn>
                <a:cxn ang="0">
                  <a:pos x="577" y="217"/>
                </a:cxn>
                <a:cxn ang="0">
                  <a:pos x="649" y="218"/>
                </a:cxn>
                <a:cxn ang="0">
                  <a:pos x="721" y="219"/>
                </a:cxn>
              </a:cxnLst>
              <a:rect l="0" t="0" r="r" b="b"/>
              <a:pathLst>
                <a:path w="721" h="219">
                  <a:moveTo>
                    <a:pt x="0" y="18"/>
                  </a:moveTo>
                  <a:lnTo>
                    <a:pt x="5" y="13"/>
                  </a:lnTo>
                  <a:lnTo>
                    <a:pt x="11" y="9"/>
                  </a:lnTo>
                  <a:lnTo>
                    <a:pt x="16" y="6"/>
                  </a:lnTo>
                  <a:lnTo>
                    <a:pt x="22" y="4"/>
                  </a:lnTo>
                  <a:lnTo>
                    <a:pt x="27" y="2"/>
                  </a:lnTo>
                  <a:lnTo>
                    <a:pt x="33" y="1"/>
                  </a:lnTo>
                  <a:lnTo>
                    <a:pt x="36" y="0"/>
                  </a:lnTo>
                  <a:lnTo>
                    <a:pt x="41" y="0"/>
                  </a:lnTo>
                  <a:lnTo>
                    <a:pt x="46" y="1"/>
                  </a:lnTo>
                  <a:lnTo>
                    <a:pt x="52" y="2"/>
                  </a:lnTo>
                  <a:lnTo>
                    <a:pt x="58" y="4"/>
                  </a:lnTo>
                  <a:lnTo>
                    <a:pt x="67" y="8"/>
                  </a:lnTo>
                  <a:lnTo>
                    <a:pt x="72" y="11"/>
                  </a:lnTo>
                  <a:lnTo>
                    <a:pt x="78" y="14"/>
                  </a:lnTo>
                  <a:lnTo>
                    <a:pt x="84" y="18"/>
                  </a:lnTo>
                  <a:lnTo>
                    <a:pt x="91" y="24"/>
                  </a:lnTo>
                  <a:lnTo>
                    <a:pt x="108" y="38"/>
                  </a:lnTo>
                  <a:lnTo>
                    <a:pt x="118" y="47"/>
                  </a:lnTo>
                  <a:lnTo>
                    <a:pt x="144" y="71"/>
                  </a:lnTo>
                  <a:lnTo>
                    <a:pt x="177" y="101"/>
                  </a:lnTo>
                  <a:lnTo>
                    <a:pt x="180" y="104"/>
                  </a:lnTo>
                  <a:lnTo>
                    <a:pt x="197" y="119"/>
                  </a:lnTo>
                  <a:lnTo>
                    <a:pt x="210" y="128"/>
                  </a:lnTo>
                  <a:lnTo>
                    <a:pt x="216" y="133"/>
                  </a:lnTo>
                  <a:lnTo>
                    <a:pt x="229" y="143"/>
                  </a:lnTo>
                  <a:lnTo>
                    <a:pt x="241" y="151"/>
                  </a:lnTo>
                  <a:lnTo>
                    <a:pt x="252" y="157"/>
                  </a:lnTo>
                  <a:lnTo>
                    <a:pt x="265" y="165"/>
                  </a:lnTo>
                  <a:lnTo>
                    <a:pt x="278" y="171"/>
                  </a:lnTo>
                  <a:lnTo>
                    <a:pt x="288" y="176"/>
                  </a:lnTo>
                  <a:lnTo>
                    <a:pt x="302" y="181"/>
                  </a:lnTo>
                  <a:lnTo>
                    <a:pt x="317" y="187"/>
                  </a:lnTo>
                  <a:lnTo>
                    <a:pt x="324" y="189"/>
                  </a:lnTo>
                  <a:lnTo>
                    <a:pt x="340" y="194"/>
                  </a:lnTo>
                  <a:lnTo>
                    <a:pt x="361" y="199"/>
                  </a:lnTo>
                  <a:lnTo>
                    <a:pt x="377" y="203"/>
                  </a:lnTo>
                  <a:lnTo>
                    <a:pt x="397" y="206"/>
                  </a:lnTo>
                  <a:lnTo>
                    <a:pt x="411" y="208"/>
                  </a:lnTo>
                  <a:lnTo>
                    <a:pt x="433" y="210"/>
                  </a:lnTo>
                  <a:lnTo>
                    <a:pt x="462" y="213"/>
                  </a:lnTo>
                  <a:lnTo>
                    <a:pt x="469" y="214"/>
                  </a:lnTo>
                  <a:lnTo>
                    <a:pt x="499" y="215"/>
                  </a:lnTo>
                  <a:lnTo>
                    <a:pt x="505" y="216"/>
                  </a:lnTo>
                  <a:lnTo>
                    <a:pt x="532" y="216"/>
                  </a:lnTo>
                  <a:lnTo>
                    <a:pt x="577" y="217"/>
                  </a:lnTo>
                  <a:lnTo>
                    <a:pt x="649" y="218"/>
                  </a:lnTo>
                  <a:lnTo>
                    <a:pt x="721" y="219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224" name="Freeform 384"/>
            <p:cNvSpPr>
              <a:spLocks noChangeAspect="1"/>
            </p:cNvSpPr>
            <p:nvPr/>
          </p:nvSpPr>
          <p:spPr bwMode="auto">
            <a:xfrm>
              <a:off x="3758" y="3178"/>
              <a:ext cx="1209" cy="57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0"/>
                </a:cxn>
                <a:cxn ang="0">
                  <a:pos x="12" y="2"/>
                </a:cxn>
                <a:cxn ang="0">
                  <a:pos x="18" y="5"/>
                </a:cxn>
                <a:cxn ang="0">
                  <a:pos x="24" y="9"/>
                </a:cxn>
                <a:cxn ang="0">
                  <a:pos x="30" y="13"/>
                </a:cxn>
                <a:cxn ang="0">
                  <a:pos x="36" y="19"/>
                </a:cxn>
                <a:cxn ang="0">
                  <a:pos x="41" y="24"/>
                </a:cxn>
                <a:cxn ang="0">
                  <a:pos x="46" y="32"/>
                </a:cxn>
                <a:cxn ang="0">
                  <a:pos x="53" y="42"/>
                </a:cxn>
                <a:cxn ang="0">
                  <a:pos x="72" y="74"/>
                </a:cxn>
                <a:cxn ang="0">
                  <a:pos x="81" y="91"/>
                </a:cxn>
                <a:cxn ang="0">
                  <a:pos x="105" y="131"/>
                </a:cxn>
                <a:cxn ang="0">
                  <a:pos x="108" y="137"/>
                </a:cxn>
                <a:cxn ang="0">
                  <a:pos x="123" y="160"/>
                </a:cxn>
                <a:cxn ang="0">
                  <a:pos x="133" y="175"/>
                </a:cxn>
                <a:cxn ang="0">
                  <a:pos x="143" y="189"/>
                </a:cxn>
                <a:cxn ang="0">
                  <a:pos x="144" y="191"/>
                </a:cxn>
                <a:cxn ang="0">
                  <a:pos x="155" y="204"/>
                </a:cxn>
                <a:cxn ang="0">
                  <a:pos x="165" y="217"/>
                </a:cxn>
                <a:cxn ang="0">
                  <a:pos x="176" y="229"/>
                </a:cxn>
                <a:cxn ang="0">
                  <a:pos x="180" y="233"/>
                </a:cxn>
                <a:cxn ang="0">
                  <a:pos x="191" y="244"/>
                </a:cxn>
                <a:cxn ang="0">
                  <a:pos x="202" y="254"/>
                </a:cxn>
                <a:cxn ang="0">
                  <a:pos x="216" y="265"/>
                </a:cxn>
                <a:cxn ang="0">
                  <a:pos x="229" y="274"/>
                </a:cxn>
                <a:cxn ang="0">
                  <a:pos x="244" y="282"/>
                </a:cxn>
                <a:cxn ang="0">
                  <a:pos x="252" y="287"/>
                </a:cxn>
                <a:cxn ang="0">
                  <a:pos x="267" y="294"/>
                </a:cxn>
                <a:cxn ang="0">
                  <a:pos x="285" y="302"/>
                </a:cxn>
                <a:cxn ang="0">
                  <a:pos x="288" y="303"/>
                </a:cxn>
                <a:cxn ang="0">
                  <a:pos x="306" y="309"/>
                </a:cxn>
                <a:cxn ang="0">
                  <a:pos x="324" y="315"/>
                </a:cxn>
                <a:cxn ang="0">
                  <a:pos x="345" y="320"/>
                </a:cxn>
                <a:cxn ang="0">
                  <a:pos x="361" y="323"/>
                </a:cxn>
                <a:cxn ang="0">
                  <a:pos x="386" y="327"/>
                </a:cxn>
                <a:cxn ang="0">
                  <a:pos x="397" y="328"/>
                </a:cxn>
                <a:cxn ang="0">
                  <a:pos x="427" y="332"/>
                </a:cxn>
                <a:cxn ang="0">
                  <a:pos x="433" y="332"/>
                </a:cxn>
                <a:cxn ang="0">
                  <a:pos x="469" y="335"/>
                </a:cxn>
                <a:cxn ang="0">
                  <a:pos x="505" y="337"/>
                </a:cxn>
                <a:cxn ang="0">
                  <a:pos x="563" y="339"/>
                </a:cxn>
                <a:cxn ang="0">
                  <a:pos x="577" y="339"/>
                </a:cxn>
                <a:cxn ang="0">
                  <a:pos x="649" y="340"/>
                </a:cxn>
                <a:cxn ang="0">
                  <a:pos x="721" y="341"/>
                </a:cxn>
              </a:cxnLst>
              <a:rect l="0" t="0" r="r" b="b"/>
              <a:pathLst>
                <a:path w="721" h="341">
                  <a:moveTo>
                    <a:pt x="0" y="0"/>
                  </a:moveTo>
                  <a:lnTo>
                    <a:pt x="5" y="0"/>
                  </a:lnTo>
                  <a:lnTo>
                    <a:pt x="12" y="2"/>
                  </a:lnTo>
                  <a:lnTo>
                    <a:pt x="18" y="5"/>
                  </a:lnTo>
                  <a:lnTo>
                    <a:pt x="24" y="9"/>
                  </a:lnTo>
                  <a:lnTo>
                    <a:pt x="30" y="13"/>
                  </a:lnTo>
                  <a:lnTo>
                    <a:pt x="36" y="19"/>
                  </a:lnTo>
                  <a:lnTo>
                    <a:pt x="41" y="24"/>
                  </a:lnTo>
                  <a:lnTo>
                    <a:pt x="46" y="32"/>
                  </a:lnTo>
                  <a:lnTo>
                    <a:pt x="53" y="42"/>
                  </a:lnTo>
                  <a:lnTo>
                    <a:pt x="72" y="74"/>
                  </a:lnTo>
                  <a:lnTo>
                    <a:pt x="81" y="91"/>
                  </a:lnTo>
                  <a:lnTo>
                    <a:pt x="105" y="131"/>
                  </a:lnTo>
                  <a:lnTo>
                    <a:pt x="108" y="137"/>
                  </a:lnTo>
                  <a:lnTo>
                    <a:pt x="123" y="160"/>
                  </a:lnTo>
                  <a:lnTo>
                    <a:pt x="133" y="175"/>
                  </a:lnTo>
                  <a:lnTo>
                    <a:pt x="143" y="189"/>
                  </a:lnTo>
                  <a:lnTo>
                    <a:pt x="144" y="191"/>
                  </a:lnTo>
                  <a:lnTo>
                    <a:pt x="155" y="204"/>
                  </a:lnTo>
                  <a:lnTo>
                    <a:pt x="165" y="217"/>
                  </a:lnTo>
                  <a:lnTo>
                    <a:pt x="176" y="229"/>
                  </a:lnTo>
                  <a:lnTo>
                    <a:pt x="180" y="233"/>
                  </a:lnTo>
                  <a:lnTo>
                    <a:pt x="191" y="244"/>
                  </a:lnTo>
                  <a:lnTo>
                    <a:pt x="202" y="254"/>
                  </a:lnTo>
                  <a:lnTo>
                    <a:pt x="216" y="265"/>
                  </a:lnTo>
                  <a:lnTo>
                    <a:pt x="229" y="274"/>
                  </a:lnTo>
                  <a:lnTo>
                    <a:pt x="244" y="282"/>
                  </a:lnTo>
                  <a:lnTo>
                    <a:pt x="252" y="287"/>
                  </a:lnTo>
                  <a:lnTo>
                    <a:pt x="267" y="294"/>
                  </a:lnTo>
                  <a:lnTo>
                    <a:pt x="285" y="302"/>
                  </a:lnTo>
                  <a:lnTo>
                    <a:pt x="288" y="303"/>
                  </a:lnTo>
                  <a:lnTo>
                    <a:pt x="306" y="309"/>
                  </a:lnTo>
                  <a:lnTo>
                    <a:pt x="324" y="315"/>
                  </a:lnTo>
                  <a:lnTo>
                    <a:pt x="345" y="320"/>
                  </a:lnTo>
                  <a:lnTo>
                    <a:pt x="361" y="323"/>
                  </a:lnTo>
                  <a:lnTo>
                    <a:pt x="386" y="327"/>
                  </a:lnTo>
                  <a:lnTo>
                    <a:pt x="397" y="328"/>
                  </a:lnTo>
                  <a:lnTo>
                    <a:pt x="427" y="332"/>
                  </a:lnTo>
                  <a:lnTo>
                    <a:pt x="433" y="332"/>
                  </a:lnTo>
                  <a:lnTo>
                    <a:pt x="469" y="335"/>
                  </a:lnTo>
                  <a:lnTo>
                    <a:pt x="505" y="337"/>
                  </a:lnTo>
                  <a:lnTo>
                    <a:pt x="563" y="339"/>
                  </a:lnTo>
                  <a:lnTo>
                    <a:pt x="577" y="339"/>
                  </a:lnTo>
                  <a:lnTo>
                    <a:pt x="649" y="340"/>
                  </a:lnTo>
                  <a:lnTo>
                    <a:pt x="721" y="341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225" name="Freeform 385"/>
            <p:cNvSpPr>
              <a:spLocks noChangeAspect="1" noEditPoints="1"/>
            </p:cNvSpPr>
            <p:nvPr/>
          </p:nvSpPr>
          <p:spPr bwMode="auto">
            <a:xfrm>
              <a:off x="3385" y="3074"/>
              <a:ext cx="88" cy="57"/>
            </a:xfrm>
            <a:custGeom>
              <a:avLst/>
              <a:gdLst/>
              <a:ahLst/>
              <a:cxnLst>
                <a:cxn ang="0">
                  <a:pos x="34" y="27"/>
                </a:cxn>
                <a:cxn ang="0">
                  <a:pos x="38" y="27"/>
                </a:cxn>
                <a:cxn ang="0">
                  <a:pos x="44" y="27"/>
                </a:cxn>
                <a:cxn ang="0">
                  <a:pos x="48" y="27"/>
                </a:cxn>
                <a:cxn ang="0">
                  <a:pos x="52" y="27"/>
                </a:cxn>
                <a:cxn ang="0">
                  <a:pos x="52" y="34"/>
                </a:cxn>
                <a:cxn ang="0">
                  <a:pos x="50" y="33"/>
                </a:cxn>
                <a:cxn ang="0">
                  <a:pos x="48" y="33"/>
                </a:cxn>
                <a:cxn ang="0">
                  <a:pos x="45" y="33"/>
                </a:cxn>
                <a:cxn ang="0">
                  <a:pos x="42" y="33"/>
                </a:cxn>
                <a:cxn ang="0">
                  <a:pos x="18" y="33"/>
                </a:cxn>
                <a:cxn ang="0">
                  <a:pos x="13" y="32"/>
                </a:cxn>
                <a:cxn ang="0">
                  <a:pos x="9" y="31"/>
                </a:cxn>
                <a:cxn ang="0">
                  <a:pos x="5" y="28"/>
                </a:cxn>
                <a:cxn ang="0">
                  <a:pos x="3" y="25"/>
                </a:cxn>
                <a:cxn ang="0">
                  <a:pos x="1" y="20"/>
                </a:cxn>
                <a:cxn ang="0">
                  <a:pos x="0" y="16"/>
                </a:cxn>
                <a:cxn ang="0">
                  <a:pos x="1" y="12"/>
                </a:cxn>
                <a:cxn ang="0">
                  <a:pos x="2" y="8"/>
                </a:cxn>
                <a:cxn ang="0">
                  <a:pos x="4" y="6"/>
                </a:cxn>
                <a:cxn ang="0">
                  <a:pos x="6" y="3"/>
                </a:cxn>
                <a:cxn ang="0">
                  <a:pos x="10" y="1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21" y="0"/>
                </a:cxn>
                <a:cxn ang="0">
                  <a:pos x="26" y="1"/>
                </a:cxn>
                <a:cxn ang="0">
                  <a:pos x="29" y="4"/>
                </a:cxn>
                <a:cxn ang="0">
                  <a:pos x="33" y="7"/>
                </a:cxn>
                <a:cxn ang="0">
                  <a:pos x="35" y="10"/>
                </a:cxn>
                <a:cxn ang="0">
                  <a:pos x="36" y="14"/>
                </a:cxn>
                <a:cxn ang="0">
                  <a:pos x="37" y="18"/>
                </a:cxn>
                <a:cxn ang="0">
                  <a:pos x="37" y="20"/>
                </a:cxn>
                <a:cxn ang="0">
                  <a:pos x="36" y="23"/>
                </a:cxn>
                <a:cxn ang="0">
                  <a:pos x="35" y="25"/>
                </a:cxn>
                <a:cxn ang="0">
                  <a:pos x="34" y="27"/>
                </a:cxn>
                <a:cxn ang="0">
                  <a:pos x="22" y="27"/>
                </a:cxn>
                <a:cxn ang="0">
                  <a:pos x="25" y="26"/>
                </a:cxn>
                <a:cxn ang="0">
                  <a:pos x="28" y="26"/>
                </a:cxn>
                <a:cxn ang="0">
                  <a:pos x="30" y="26"/>
                </a:cxn>
                <a:cxn ang="0">
                  <a:pos x="31" y="24"/>
                </a:cxn>
                <a:cxn ang="0">
                  <a:pos x="33" y="22"/>
                </a:cxn>
                <a:cxn ang="0">
                  <a:pos x="34" y="20"/>
                </a:cxn>
                <a:cxn ang="0">
                  <a:pos x="34" y="17"/>
                </a:cxn>
                <a:cxn ang="0">
                  <a:pos x="34" y="14"/>
                </a:cxn>
                <a:cxn ang="0">
                  <a:pos x="33" y="11"/>
                </a:cxn>
                <a:cxn ang="0">
                  <a:pos x="31" y="9"/>
                </a:cxn>
                <a:cxn ang="0">
                  <a:pos x="28" y="7"/>
                </a:cxn>
                <a:cxn ang="0">
                  <a:pos x="25" y="6"/>
                </a:cxn>
                <a:cxn ang="0">
                  <a:pos x="21" y="6"/>
                </a:cxn>
                <a:cxn ang="0">
                  <a:pos x="16" y="6"/>
                </a:cxn>
                <a:cxn ang="0">
                  <a:pos x="12" y="8"/>
                </a:cxn>
                <a:cxn ang="0">
                  <a:pos x="8" y="10"/>
                </a:cxn>
                <a:cxn ang="0">
                  <a:pos x="6" y="13"/>
                </a:cxn>
                <a:cxn ang="0">
                  <a:pos x="4" y="16"/>
                </a:cxn>
                <a:cxn ang="0">
                  <a:pos x="4" y="19"/>
                </a:cxn>
                <a:cxn ang="0">
                  <a:pos x="4" y="22"/>
                </a:cxn>
                <a:cxn ang="0">
                  <a:pos x="5" y="24"/>
                </a:cxn>
                <a:cxn ang="0">
                  <a:pos x="7" y="25"/>
                </a:cxn>
                <a:cxn ang="0">
                  <a:pos x="9" y="26"/>
                </a:cxn>
                <a:cxn ang="0">
                  <a:pos x="12" y="26"/>
                </a:cxn>
                <a:cxn ang="0">
                  <a:pos x="16" y="27"/>
                </a:cxn>
                <a:cxn ang="0">
                  <a:pos x="22" y="27"/>
                </a:cxn>
              </a:cxnLst>
              <a:rect l="0" t="0" r="r" b="b"/>
              <a:pathLst>
                <a:path w="52" h="34">
                  <a:moveTo>
                    <a:pt x="34" y="27"/>
                  </a:moveTo>
                  <a:lnTo>
                    <a:pt x="38" y="27"/>
                  </a:lnTo>
                  <a:lnTo>
                    <a:pt x="44" y="27"/>
                  </a:lnTo>
                  <a:lnTo>
                    <a:pt x="48" y="27"/>
                  </a:lnTo>
                  <a:lnTo>
                    <a:pt x="52" y="27"/>
                  </a:lnTo>
                  <a:lnTo>
                    <a:pt x="52" y="34"/>
                  </a:lnTo>
                  <a:lnTo>
                    <a:pt x="50" y="33"/>
                  </a:lnTo>
                  <a:lnTo>
                    <a:pt x="48" y="33"/>
                  </a:lnTo>
                  <a:lnTo>
                    <a:pt x="45" y="33"/>
                  </a:lnTo>
                  <a:lnTo>
                    <a:pt x="42" y="33"/>
                  </a:lnTo>
                  <a:lnTo>
                    <a:pt x="18" y="33"/>
                  </a:lnTo>
                  <a:lnTo>
                    <a:pt x="13" y="32"/>
                  </a:lnTo>
                  <a:lnTo>
                    <a:pt x="9" y="31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1" y="20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2" y="8"/>
                  </a:lnTo>
                  <a:lnTo>
                    <a:pt x="4" y="6"/>
                  </a:lnTo>
                  <a:lnTo>
                    <a:pt x="6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6" y="1"/>
                  </a:lnTo>
                  <a:lnTo>
                    <a:pt x="29" y="4"/>
                  </a:lnTo>
                  <a:lnTo>
                    <a:pt x="33" y="7"/>
                  </a:lnTo>
                  <a:lnTo>
                    <a:pt x="35" y="10"/>
                  </a:lnTo>
                  <a:lnTo>
                    <a:pt x="36" y="14"/>
                  </a:lnTo>
                  <a:lnTo>
                    <a:pt x="37" y="18"/>
                  </a:lnTo>
                  <a:lnTo>
                    <a:pt x="37" y="20"/>
                  </a:lnTo>
                  <a:lnTo>
                    <a:pt x="36" y="23"/>
                  </a:lnTo>
                  <a:lnTo>
                    <a:pt x="35" y="25"/>
                  </a:lnTo>
                  <a:lnTo>
                    <a:pt x="34" y="27"/>
                  </a:lnTo>
                  <a:close/>
                  <a:moveTo>
                    <a:pt x="22" y="27"/>
                  </a:moveTo>
                  <a:lnTo>
                    <a:pt x="25" y="26"/>
                  </a:lnTo>
                  <a:lnTo>
                    <a:pt x="28" y="26"/>
                  </a:lnTo>
                  <a:lnTo>
                    <a:pt x="30" y="26"/>
                  </a:lnTo>
                  <a:lnTo>
                    <a:pt x="31" y="24"/>
                  </a:lnTo>
                  <a:lnTo>
                    <a:pt x="33" y="22"/>
                  </a:lnTo>
                  <a:lnTo>
                    <a:pt x="34" y="20"/>
                  </a:lnTo>
                  <a:lnTo>
                    <a:pt x="34" y="17"/>
                  </a:lnTo>
                  <a:lnTo>
                    <a:pt x="34" y="14"/>
                  </a:lnTo>
                  <a:lnTo>
                    <a:pt x="33" y="11"/>
                  </a:lnTo>
                  <a:lnTo>
                    <a:pt x="31" y="9"/>
                  </a:lnTo>
                  <a:lnTo>
                    <a:pt x="28" y="7"/>
                  </a:lnTo>
                  <a:lnTo>
                    <a:pt x="25" y="6"/>
                  </a:lnTo>
                  <a:lnTo>
                    <a:pt x="21" y="6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8" y="10"/>
                  </a:lnTo>
                  <a:lnTo>
                    <a:pt x="6" y="13"/>
                  </a:lnTo>
                  <a:lnTo>
                    <a:pt x="4" y="16"/>
                  </a:lnTo>
                  <a:lnTo>
                    <a:pt x="4" y="19"/>
                  </a:lnTo>
                  <a:lnTo>
                    <a:pt x="4" y="22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6"/>
                  </a:lnTo>
                  <a:lnTo>
                    <a:pt x="12" y="26"/>
                  </a:lnTo>
                  <a:lnTo>
                    <a:pt x="16" y="27"/>
                  </a:lnTo>
                  <a:lnTo>
                    <a:pt x="22" y="2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226" name="Freeform 386"/>
            <p:cNvSpPr>
              <a:spLocks noChangeAspect="1"/>
            </p:cNvSpPr>
            <p:nvPr/>
          </p:nvSpPr>
          <p:spPr bwMode="auto">
            <a:xfrm>
              <a:off x="3360" y="2995"/>
              <a:ext cx="113" cy="3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4" y="3"/>
                </a:cxn>
                <a:cxn ang="0">
                  <a:pos x="6" y="6"/>
                </a:cxn>
                <a:cxn ang="0">
                  <a:pos x="10" y="8"/>
                </a:cxn>
                <a:cxn ang="0">
                  <a:pos x="15" y="10"/>
                </a:cxn>
                <a:cxn ang="0">
                  <a:pos x="23" y="11"/>
                </a:cxn>
                <a:cxn ang="0">
                  <a:pos x="33" y="12"/>
                </a:cxn>
                <a:cxn ang="0">
                  <a:pos x="43" y="11"/>
                </a:cxn>
                <a:cxn ang="0">
                  <a:pos x="51" y="10"/>
                </a:cxn>
                <a:cxn ang="0">
                  <a:pos x="56" y="8"/>
                </a:cxn>
                <a:cxn ang="0">
                  <a:pos x="61" y="6"/>
                </a:cxn>
                <a:cxn ang="0">
                  <a:pos x="63" y="3"/>
                </a:cxn>
                <a:cxn ang="0">
                  <a:pos x="65" y="0"/>
                </a:cxn>
                <a:cxn ang="0">
                  <a:pos x="67" y="0"/>
                </a:cxn>
                <a:cxn ang="0">
                  <a:pos x="65" y="4"/>
                </a:cxn>
                <a:cxn ang="0">
                  <a:pos x="62" y="8"/>
                </a:cxn>
                <a:cxn ang="0">
                  <a:pos x="59" y="12"/>
                </a:cxn>
                <a:cxn ang="0">
                  <a:pos x="54" y="15"/>
                </a:cxn>
                <a:cxn ang="0">
                  <a:pos x="44" y="20"/>
                </a:cxn>
                <a:cxn ang="0">
                  <a:pos x="33" y="21"/>
                </a:cxn>
                <a:cxn ang="0">
                  <a:pos x="22" y="20"/>
                </a:cxn>
                <a:cxn ang="0">
                  <a:pos x="12" y="15"/>
                </a:cxn>
                <a:cxn ang="0">
                  <a:pos x="8" y="12"/>
                </a:cxn>
                <a:cxn ang="0">
                  <a:pos x="4" y="8"/>
                </a:cxn>
                <a:cxn ang="0">
                  <a:pos x="1" y="4"/>
                </a:cxn>
                <a:cxn ang="0">
                  <a:pos x="0" y="0"/>
                </a:cxn>
              </a:cxnLst>
              <a:rect l="0" t="0" r="r" b="b"/>
              <a:pathLst>
                <a:path w="67" h="21">
                  <a:moveTo>
                    <a:pt x="0" y="0"/>
                  </a:moveTo>
                  <a:lnTo>
                    <a:pt x="1" y="0"/>
                  </a:lnTo>
                  <a:lnTo>
                    <a:pt x="4" y="3"/>
                  </a:lnTo>
                  <a:lnTo>
                    <a:pt x="6" y="6"/>
                  </a:lnTo>
                  <a:lnTo>
                    <a:pt x="10" y="8"/>
                  </a:lnTo>
                  <a:lnTo>
                    <a:pt x="15" y="10"/>
                  </a:lnTo>
                  <a:lnTo>
                    <a:pt x="23" y="11"/>
                  </a:lnTo>
                  <a:lnTo>
                    <a:pt x="33" y="12"/>
                  </a:lnTo>
                  <a:lnTo>
                    <a:pt x="43" y="11"/>
                  </a:lnTo>
                  <a:lnTo>
                    <a:pt x="51" y="10"/>
                  </a:lnTo>
                  <a:lnTo>
                    <a:pt x="56" y="8"/>
                  </a:lnTo>
                  <a:lnTo>
                    <a:pt x="61" y="6"/>
                  </a:lnTo>
                  <a:lnTo>
                    <a:pt x="63" y="3"/>
                  </a:lnTo>
                  <a:lnTo>
                    <a:pt x="65" y="0"/>
                  </a:lnTo>
                  <a:lnTo>
                    <a:pt x="67" y="0"/>
                  </a:lnTo>
                  <a:lnTo>
                    <a:pt x="65" y="4"/>
                  </a:lnTo>
                  <a:lnTo>
                    <a:pt x="62" y="8"/>
                  </a:lnTo>
                  <a:lnTo>
                    <a:pt x="59" y="12"/>
                  </a:lnTo>
                  <a:lnTo>
                    <a:pt x="54" y="15"/>
                  </a:lnTo>
                  <a:lnTo>
                    <a:pt x="44" y="20"/>
                  </a:lnTo>
                  <a:lnTo>
                    <a:pt x="33" y="21"/>
                  </a:lnTo>
                  <a:lnTo>
                    <a:pt x="22" y="20"/>
                  </a:lnTo>
                  <a:lnTo>
                    <a:pt x="12" y="15"/>
                  </a:lnTo>
                  <a:lnTo>
                    <a:pt x="8" y="12"/>
                  </a:lnTo>
                  <a:lnTo>
                    <a:pt x="4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227" name="Freeform 387"/>
            <p:cNvSpPr>
              <a:spLocks noChangeAspect="1"/>
            </p:cNvSpPr>
            <p:nvPr/>
          </p:nvSpPr>
          <p:spPr bwMode="auto">
            <a:xfrm>
              <a:off x="3360" y="2941"/>
              <a:ext cx="86" cy="47"/>
            </a:xfrm>
            <a:custGeom>
              <a:avLst/>
              <a:gdLst/>
              <a:ahLst/>
              <a:cxnLst>
                <a:cxn ang="0">
                  <a:pos x="21" y="13"/>
                </a:cxn>
                <a:cxn ang="0">
                  <a:pos x="43" y="13"/>
                </a:cxn>
                <a:cxn ang="0">
                  <a:pos x="46" y="13"/>
                </a:cxn>
                <a:cxn ang="0">
                  <a:pos x="48" y="12"/>
                </a:cxn>
                <a:cxn ang="0">
                  <a:pos x="49" y="11"/>
                </a:cxn>
                <a:cxn ang="0">
                  <a:pos x="49" y="8"/>
                </a:cxn>
                <a:cxn ang="0">
                  <a:pos x="51" y="8"/>
                </a:cxn>
                <a:cxn ang="0">
                  <a:pos x="51" y="28"/>
                </a:cxn>
                <a:cxn ang="0">
                  <a:pos x="49" y="28"/>
                </a:cxn>
                <a:cxn ang="0">
                  <a:pos x="49" y="26"/>
                </a:cxn>
                <a:cxn ang="0">
                  <a:pos x="49" y="25"/>
                </a:cxn>
                <a:cxn ang="0">
                  <a:pos x="48" y="24"/>
                </a:cxn>
                <a:cxn ang="0">
                  <a:pos x="47" y="24"/>
                </a:cxn>
                <a:cxn ang="0">
                  <a:pos x="46" y="23"/>
                </a:cxn>
                <a:cxn ang="0">
                  <a:pos x="43" y="23"/>
                </a:cxn>
                <a:cxn ang="0">
                  <a:pos x="21" y="23"/>
                </a:cxn>
                <a:cxn ang="0">
                  <a:pos x="21" y="28"/>
                </a:cxn>
                <a:cxn ang="0">
                  <a:pos x="17" y="28"/>
                </a:cxn>
                <a:cxn ang="0">
                  <a:pos x="17" y="23"/>
                </a:cxn>
                <a:cxn ang="0">
                  <a:pos x="14" y="23"/>
                </a:cxn>
                <a:cxn ang="0">
                  <a:pos x="12" y="23"/>
                </a:cxn>
                <a:cxn ang="0">
                  <a:pos x="9" y="23"/>
                </a:cxn>
                <a:cxn ang="0">
                  <a:pos x="6" y="22"/>
                </a:cxn>
                <a:cxn ang="0">
                  <a:pos x="3" y="19"/>
                </a:cxn>
                <a:cxn ang="0">
                  <a:pos x="1" y="16"/>
                </a:cxn>
                <a:cxn ang="0">
                  <a:pos x="0" y="13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1" y="2"/>
                </a:cxn>
                <a:cxn ang="0">
                  <a:pos x="3" y="0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9" y="1"/>
                </a:cxn>
                <a:cxn ang="0">
                  <a:pos x="10" y="3"/>
                </a:cxn>
                <a:cxn ang="0">
                  <a:pos x="10" y="5"/>
                </a:cxn>
                <a:cxn ang="0">
                  <a:pos x="10" y="7"/>
                </a:cxn>
                <a:cxn ang="0">
                  <a:pos x="9" y="8"/>
                </a:cxn>
                <a:cxn ang="0">
                  <a:pos x="8" y="9"/>
                </a:cxn>
                <a:cxn ang="0">
                  <a:pos x="6" y="9"/>
                </a:cxn>
                <a:cxn ang="0">
                  <a:pos x="6" y="9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3" y="9"/>
                </a:cxn>
                <a:cxn ang="0">
                  <a:pos x="3" y="9"/>
                </a:cxn>
                <a:cxn ang="0">
                  <a:pos x="2" y="10"/>
                </a:cxn>
                <a:cxn ang="0">
                  <a:pos x="2" y="11"/>
                </a:cxn>
                <a:cxn ang="0">
                  <a:pos x="2" y="12"/>
                </a:cxn>
                <a:cxn ang="0">
                  <a:pos x="3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12" y="13"/>
                </a:cxn>
                <a:cxn ang="0">
                  <a:pos x="17" y="13"/>
                </a:cxn>
                <a:cxn ang="0">
                  <a:pos x="17" y="8"/>
                </a:cxn>
                <a:cxn ang="0">
                  <a:pos x="21" y="8"/>
                </a:cxn>
                <a:cxn ang="0">
                  <a:pos x="21" y="13"/>
                </a:cxn>
              </a:cxnLst>
              <a:rect l="0" t="0" r="r" b="b"/>
              <a:pathLst>
                <a:path w="51" h="28">
                  <a:moveTo>
                    <a:pt x="21" y="13"/>
                  </a:moveTo>
                  <a:lnTo>
                    <a:pt x="43" y="13"/>
                  </a:lnTo>
                  <a:lnTo>
                    <a:pt x="46" y="13"/>
                  </a:lnTo>
                  <a:lnTo>
                    <a:pt x="48" y="12"/>
                  </a:lnTo>
                  <a:lnTo>
                    <a:pt x="49" y="11"/>
                  </a:lnTo>
                  <a:lnTo>
                    <a:pt x="49" y="8"/>
                  </a:lnTo>
                  <a:lnTo>
                    <a:pt x="51" y="8"/>
                  </a:lnTo>
                  <a:lnTo>
                    <a:pt x="51" y="28"/>
                  </a:lnTo>
                  <a:lnTo>
                    <a:pt x="49" y="28"/>
                  </a:lnTo>
                  <a:lnTo>
                    <a:pt x="49" y="26"/>
                  </a:lnTo>
                  <a:lnTo>
                    <a:pt x="49" y="25"/>
                  </a:lnTo>
                  <a:lnTo>
                    <a:pt x="48" y="24"/>
                  </a:lnTo>
                  <a:lnTo>
                    <a:pt x="47" y="24"/>
                  </a:lnTo>
                  <a:lnTo>
                    <a:pt x="46" y="23"/>
                  </a:lnTo>
                  <a:lnTo>
                    <a:pt x="43" y="23"/>
                  </a:lnTo>
                  <a:lnTo>
                    <a:pt x="21" y="23"/>
                  </a:lnTo>
                  <a:lnTo>
                    <a:pt x="21" y="28"/>
                  </a:lnTo>
                  <a:lnTo>
                    <a:pt x="17" y="28"/>
                  </a:lnTo>
                  <a:lnTo>
                    <a:pt x="17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9" y="23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1" y="16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1"/>
                  </a:lnTo>
                  <a:lnTo>
                    <a:pt x="10" y="3"/>
                  </a:lnTo>
                  <a:lnTo>
                    <a:pt x="10" y="5"/>
                  </a:lnTo>
                  <a:lnTo>
                    <a:pt x="10" y="7"/>
                  </a:lnTo>
                  <a:lnTo>
                    <a:pt x="9" y="8"/>
                  </a:lnTo>
                  <a:lnTo>
                    <a:pt x="8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12" y="13"/>
                  </a:lnTo>
                  <a:lnTo>
                    <a:pt x="17" y="13"/>
                  </a:lnTo>
                  <a:lnTo>
                    <a:pt x="17" y="8"/>
                  </a:lnTo>
                  <a:lnTo>
                    <a:pt x="21" y="8"/>
                  </a:lnTo>
                  <a:lnTo>
                    <a:pt x="21" y="1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228" name="Freeform 388"/>
            <p:cNvSpPr>
              <a:spLocks noChangeAspect="1"/>
            </p:cNvSpPr>
            <p:nvPr/>
          </p:nvSpPr>
          <p:spPr bwMode="auto">
            <a:xfrm>
              <a:off x="3387" y="2851"/>
              <a:ext cx="59" cy="94"/>
            </a:xfrm>
            <a:custGeom>
              <a:avLst/>
              <a:gdLst/>
              <a:ahLst/>
              <a:cxnLst>
                <a:cxn ang="0">
                  <a:pos x="6" y="42"/>
                </a:cxn>
                <a:cxn ang="0">
                  <a:pos x="1" y="37"/>
                </a:cxn>
                <a:cxn ang="0">
                  <a:pos x="0" y="32"/>
                </a:cxn>
                <a:cxn ang="0">
                  <a:pos x="2" y="27"/>
                </a:cxn>
                <a:cxn ang="0">
                  <a:pos x="6" y="23"/>
                </a:cxn>
                <a:cxn ang="0">
                  <a:pos x="2" y="18"/>
                </a:cxn>
                <a:cxn ang="0">
                  <a:pos x="0" y="12"/>
                </a:cxn>
                <a:cxn ang="0">
                  <a:pos x="2" y="7"/>
                </a:cxn>
                <a:cxn ang="0">
                  <a:pos x="6" y="4"/>
                </a:cxn>
                <a:cxn ang="0">
                  <a:pos x="14" y="3"/>
                </a:cxn>
                <a:cxn ang="0">
                  <a:pos x="30" y="3"/>
                </a:cxn>
                <a:cxn ang="0">
                  <a:pos x="33" y="1"/>
                </a:cxn>
                <a:cxn ang="0">
                  <a:pos x="35" y="0"/>
                </a:cxn>
                <a:cxn ang="0">
                  <a:pos x="33" y="16"/>
                </a:cxn>
                <a:cxn ang="0">
                  <a:pos x="32" y="14"/>
                </a:cxn>
                <a:cxn ang="0">
                  <a:pos x="27" y="13"/>
                </a:cxn>
                <a:cxn ang="0">
                  <a:pos x="9" y="13"/>
                </a:cxn>
                <a:cxn ang="0">
                  <a:pos x="6" y="14"/>
                </a:cxn>
                <a:cxn ang="0">
                  <a:pos x="5" y="15"/>
                </a:cxn>
                <a:cxn ang="0">
                  <a:pos x="5" y="18"/>
                </a:cxn>
                <a:cxn ang="0">
                  <a:pos x="7" y="21"/>
                </a:cxn>
                <a:cxn ang="0">
                  <a:pos x="27" y="23"/>
                </a:cxn>
                <a:cxn ang="0">
                  <a:pos x="32" y="22"/>
                </a:cxn>
                <a:cxn ang="0">
                  <a:pos x="33" y="19"/>
                </a:cxn>
                <a:cxn ang="0">
                  <a:pos x="35" y="36"/>
                </a:cxn>
                <a:cxn ang="0">
                  <a:pos x="33" y="35"/>
                </a:cxn>
                <a:cxn ang="0">
                  <a:pos x="32" y="34"/>
                </a:cxn>
                <a:cxn ang="0">
                  <a:pos x="30" y="33"/>
                </a:cxn>
                <a:cxn ang="0">
                  <a:pos x="13" y="33"/>
                </a:cxn>
                <a:cxn ang="0">
                  <a:pos x="7" y="33"/>
                </a:cxn>
                <a:cxn ang="0">
                  <a:pos x="6" y="34"/>
                </a:cxn>
                <a:cxn ang="0">
                  <a:pos x="5" y="36"/>
                </a:cxn>
                <a:cxn ang="0">
                  <a:pos x="6" y="39"/>
                </a:cxn>
                <a:cxn ang="0">
                  <a:pos x="9" y="42"/>
                </a:cxn>
                <a:cxn ang="0">
                  <a:pos x="30" y="42"/>
                </a:cxn>
                <a:cxn ang="0">
                  <a:pos x="33" y="41"/>
                </a:cxn>
                <a:cxn ang="0">
                  <a:pos x="35" y="39"/>
                </a:cxn>
                <a:cxn ang="0">
                  <a:pos x="33" y="56"/>
                </a:cxn>
                <a:cxn ang="0">
                  <a:pos x="32" y="53"/>
                </a:cxn>
                <a:cxn ang="0">
                  <a:pos x="27" y="53"/>
                </a:cxn>
                <a:cxn ang="0">
                  <a:pos x="6" y="53"/>
                </a:cxn>
                <a:cxn ang="0">
                  <a:pos x="3" y="54"/>
                </a:cxn>
                <a:cxn ang="0">
                  <a:pos x="1" y="56"/>
                </a:cxn>
              </a:cxnLst>
              <a:rect l="0" t="0" r="r" b="b"/>
              <a:pathLst>
                <a:path w="35" h="56">
                  <a:moveTo>
                    <a:pt x="1" y="42"/>
                  </a:moveTo>
                  <a:lnTo>
                    <a:pt x="6" y="42"/>
                  </a:lnTo>
                  <a:lnTo>
                    <a:pt x="3" y="40"/>
                  </a:lnTo>
                  <a:lnTo>
                    <a:pt x="1" y="37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1" y="29"/>
                  </a:lnTo>
                  <a:lnTo>
                    <a:pt x="2" y="27"/>
                  </a:lnTo>
                  <a:lnTo>
                    <a:pt x="4" y="25"/>
                  </a:lnTo>
                  <a:lnTo>
                    <a:pt x="6" y="23"/>
                  </a:lnTo>
                  <a:lnTo>
                    <a:pt x="4" y="20"/>
                  </a:lnTo>
                  <a:lnTo>
                    <a:pt x="2" y="18"/>
                  </a:lnTo>
                  <a:lnTo>
                    <a:pt x="1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6" y="4"/>
                  </a:lnTo>
                  <a:lnTo>
                    <a:pt x="9" y="3"/>
                  </a:lnTo>
                  <a:lnTo>
                    <a:pt x="14" y="3"/>
                  </a:lnTo>
                  <a:lnTo>
                    <a:pt x="27" y="3"/>
                  </a:lnTo>
                  <a:lnTo>
                    <a:pt x="30" y="3"/>
                  </a:lnTo>
                  <a:lnTo>
                    <a:pt x="32" y="2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5" y="16"/>
                  </a:lnTo>
                  <a:lnTo>
                    <a:pt x="33" y="16"/>
                  </a:lnTo>
                  <a:lnTo>
                    <a:pt x="33" y="15"/>
                  </a:lnTo>
                  <a:lnTo>
                    <a:pt x="32" y="14"/>
                  </a:lnTo>
                  <a:lnTo>
                    <a:pt x="30" y="13"/>
                  </a:lnTo>
                  <a:lnTo>
                    <a:pt x="27" y="13"/>
                  </a:lnTo>
                  <a:lnTo>
                    <a:pt x="13" y="13"/>
                  </a:lnTo>
                  <a:lnTo>
                    <a:pt x="9" y="13"/>
                  </a:lnTo>
                  <a:lnTo>
                    <a:pt x="7" y="13"/>
                  </a:lnTo>
                  <a:lnTo>
                    <a:pt x="6" y="14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6" y="19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27" y="23"/>
                  </a:lnTo>
                  <a:lnTo>
                    <a:pt x="30" y="22"/>
                  </a:lnTo>
                  <a:lnTo>
                    <a:pt x="32" y="22"/>
                  </a:lnTo>
                  <a:lnTo>
                    <a:pt x="33" y="21"/>
                  </a:lnTo>
                  <a:lnTo>
                    <a:pt x="33" y="19"/>
                  </a:lnTo>
                  <a:lnTo>
                    <a:pt x="35" y="19"/>
                  </a:lnTo>
                  <a:lnTo>
                    <a:pt x="35" y="36"/>
                  </a:lnTo>
                  <a:lnTo>
                    <a:pt x="33" y="36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1" y="33"/>
                  </a:lnTo>
                  <a:lnTo>
                    <a:pt x="30" y="33"/>
                  </a:lnTo>
                  <a:lnTo>
                    <a:pt x="27" y="33"/>
                  </a:lnTo>
                  <a:lnTo>
                    <a:pt x="13" y="33"/>
                  </a:lnTo>
                  <a:lnTo>
                    <a:pt x="9" y="33"/>
                  </a:lnTo>
                  <a:lnTo>
                    <a:pt x="7" y="33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5" y="38"/>
                  </a:lnTo>
                  <a:lnTo>
                    <a:pt x="6" y="39"/>
                  </a:lnTo>
                  <a:lnTo>
                    <a:pt x="7" y="41"/>
                  </a:lnTo>
                  <a:lnTo>
                    <a:pt x="9" y="42"/>
                  </a:lnTo>
                  <a:lnTo>
                    <a:pt x="27" y="42"/>
                  </a:lnTo>
                  <a:lnTo>
                    <a:pt x="30" y="42"/>
                  </a:lnTo>
                  <a:lnTo>
                    <a:pt x="32" y="42"/>
                  </a:lnTo>
                  <a:lnTo>
                    <a:pt x="33" y="41"/>
                  </a:lnTo>
                  <a:lnTo>
                    <a:pt x="33" y="39"/>
                  </a:lnTo>
                  <a:lnTo>
                    <a:pt x="35" y="39"/>
                  </a:lnTo>
                  <a:lnTo>
                    <a:pt x="35" y="56"/>
                  </a:lnTo>
                  <a:lnTo>
                    <a:pt x="33" y="56"/>
                  </a:lnTo>
                  <a:lnTo>
                    <a:pt x="33" y="54"/>
                  </a:lnTo>
                  <a:lnTo>
                    <a:pt x="32" y="53"/>
                  </a:lnTo>
                  <a:lnTo>
                    <a:pt x="30" y="53"/>
                  </a:lnTo>
                  <a:lnTo>
                    <a:pt x="27" y="53"/>
                  </a:lnTo>
                  <a:lnTo>
                    <a:pt x="9" y="53"/>
                  </a:lnTo>
                  <a:lnTo>
                    <a:pt x="6" y="53"/>
                  </a:lnTo>
                  <a:lnTo>
                    <a:pt x="4" y="53"/>
                  </a:lnTo>
                  <a:lnTo>
                    <a:pt x="3" y="54"/>
                  </a:lnTo>
                  <a:lnTo>
                    <a:pt x="3" y="56"/>
                  </a:lnTo>
                  <a:lnTo>
                    <a:pt x="1" y="56"/>
                  </a:lnTo>
                  <a:lnTo>
                    <a:pt x="1" y="4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229" name="Rectangle 389"/>
            <p:cNvSpPr>
              <a:spLocks noChangeAspect="1" noChangeArrowheads="1"/>
            </p:cNvSpPr>
            <p:nvPr/>
          </p:nvSpPr>
          <p:spPr bwMode="auto">
            <a:xfrm>
              <a:off x="3359" y="2817"/>
              <a:ext cx="8" cy="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230" name="Freeform 390"/>
            <p:cNvSpPr>
              <a:spLocks noChangeAspect="1"/>
            </p:cNvSpPr>
            <p:nvPr/>
          </p:nvSpPr>
          <p:spPr bwMode="auto">
            <a:xfrm>
              <a:off x="3322" y="2775"/>
              <a:ext cx="60" cy="39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3"/>
                </a:cxn>
                <a:cxn ang="0">
                  <a:pos x="35" y="23"/>
                </a:cxn>
                <a:cxn ang="0">
                  <a:pos x="30" y="19"/>
                </a:cxn>
                <a:cxn ang="0">
                  <a:pos x="26" y="15"/>
                </a:cxn>
                <a:cxn ang="0">
                  <a:pos x="23" y="12"/>
                </a:cxn>
                <a:cxn ang="0">
                  <a:pos x="20" y="11"/>
                </a:cxn>
                <a:cxn ang="0">
                  <a:pos x="16" y="9"/>
                </a:cxn>
                <a:cxn ang="0">
                  <a:pos x="13" y="9"/>
                </a:cxn>
                <a:cxn ang="0">
                  <a:pos x="10" y="9"/>
                </a:cxn>
                <a:cxn ang="0">
                  <a:pos x="8" y="11"/>
                </a:cxn>
                <a:cxn ang="0">
                  <a:pos x="7" y="13"/>
                </a:cxn>
                <a:cxn ang="0">
                  <a:pos x="6" y="15"/>
                </a:cxn>
                <a:cxn ang="0">
                  <a:pos x="7" y="18"/>
                </a:cxn>
                <a:cxn ang="0">
                  <a:pos x="8" y="20"/>
                </a:cxn>
                <a:cxn ang="0">
                  <a:pos x="10" y="22"/>
                </a:cxn>
                <a:cxn ang="0">
                  <a:pos x="10" y="23"/>
                </a:cxn>
                <a:cxn ang="0">
                  <a:pos x="7" y="22"/>
                </a:cxn>
                <a:cxn ang="0">
                  <a:pos x="4" y="20"/>
                </a:cxn>
                <a:cxn ang="0">
                  <a:pos x="3" y="18"/>
                </a:cxn>
                <a:cxn ang="0">
                  <a:pos x="1" y="15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1" y="7"/>
                </a:cxn>
                <a:cxn ang="0">
                  <a:pos x="3" y="5"/>
                </a:cxn>
                <a:cxn ang="0">
                  <a:pos x="5" y="3"/>
                </a:cxn>
                <a:cxn ang="0">
                  <a:pos x="7" y="2"/>
                </a:cxn>
                <a:cxn ang="0">
                  <a:pos x="9" y="2"/>
                </a:cxn>
                <a:cxn ang="0">
                  <a:pos x="12" y="2"/>
                </a:cxn>
                <a:cxn ang="0">
                  <a:pos x="16" y="4"/>
                </a:cxn>
                <a:cxn ang="0">
                  <a:pos x="19" y="5"/>
                </a:cxn>
                <a:cxn ang="0">
                  <a:pos x="22" y="8"/>
                </a:cxn>
                <a:cxn ang="0">
                  <a:pos x="25" y="11"/>
                </a:cxn>
                <a:cxn ang="0">
                  <a:pos x="29" y="15"/>
                </a:cxn>
                <a:cxn ang="0">
                  <a:pos x="29" y="7"/>
                </a:cxn>
                <a:cxn ang="0">
                  <a:pos x="29" y="5"/>
                </a:cxn>
                <a:cxn ang="0">
                  <a:pos x="29" y="4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8" y="2"/>
                </a:cxn>
                <a:cxn ang="0">
                  <a:pos x="26" y="1"/>
                </a:cxn>
                <a:cxn ang="0">
                  <a:pos x="26" y="0"/>
                </a:cxn>
                <a:cxn ang="0">
                  <a:pos x="36" y="2"/>
                </a:cxn>
              </a:cxnLst>
              <a:rect l="0" t="0" r="r" b="b"/>
              <a:pathLst>
                <a:path w="36" h="23">
                  <a:moveTo>
                    <a:pt x="36" y="2"/>
                  </a:moveTo>
                  <a:lnTo>
                    <a:pt x="36" y="23"/>
                  </a:lnTo>
                  <a:lnTo>
                    <a:pt x="35" y="23"/>
                  </a:lnTo>
                  <a:lnTo>
                    <a:pt x="30" y="19"/>
                  </a:lnTo>
                  <a:lnTo>
                    <a:pt x="26" y="15"/>
                  </a:lnTo>
                  <a:lnTo>
                    <a:pt x="23" y="12"/>
                  </a:lnTo>
                  <a:lnTo>
                    <a:pt x="20" y="11"/>
                  </a:lnTo>
                  <a:lnTo>
                    <a:pt x="16" y="9"/>
                  </a:lnTo>
                  <a:lnTo>
                    <a:pt x="13" y="9"/>
                  </a:lnTo>
                  <a:lnTo>
                    <a:pt x="10" y="9"/>
                  </a:lnTo>
                  <a:lnTo>
                    <a:pt x="8" y="11"/>
                  </a:lnTo>
                  <a:lnTo>
                    <a:pt x="7" y="13"/>
                  </a:lnTo>
                  <a:lnTo>
                    <a:pt x="6" y="15"/>
                  </a:lnTo>
                  <a:lnTo>
                    <a:pt x="7" y="18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0" y="23"/>
                  </a:lnTo>
                  <a:lnTo>
                    <a:pt x="7" y="22"/>
                  </a:lnTo>
                  <a:lnTo>
                    <a:pt x="4" y="20"/>
                  </a:lnTo>
                  <a:lnTo>
                    <a:pt x="3" y="18"/>
                  </a:lnTo>
                  <a:lnTo>
                    <a:pt x="1" y="15"/>
                  </a:lnTo>
                  <a:lnTo>
                    <a:pt x="0" y="12"/>
                  </a:lnTo>
                  <a:lnTo>
                    <a:pt x="0" y="9"/>
                  </a:lnTo>
                  <a:lnTo>
                    <a:pt x="1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7" y="2"/>
                  </a:lnTo>
                  <a:lnTo>
                    <a:pt x="9" y="2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19" y="5"/>
                  </a:lnTo>
                  <a:lnTo>
                    <a:pt x="22" y="8"/>
                  </a:lnTo>
                  <a:lnTo>
                    <a:pt x="25" y="11"/>
                  </a:lnTo>
                  <a:lnTo>
                    <a:pt x="29" y="15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36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231" name="Freeform 391"/>
            <p:cNvSpPr>
              <a:spLocks noChangeAspect="1"/>
            </p:cNvSpPr>
            <p:nvPr/>
          </p:nvSpPr>
          <p:spPr bwMode="auto">
            <a:xfrm>
              <a:off x="3360" y="2733"/>
              <a:ext cx="113" cy="37"/>
            </a:xfrm>
            <a:custGeom>
              <a:avLst/>
              <a:gdLst/>
              <a:ahLst/>
              <a:cxnLst>
                <a:cxn ang="0">
                  <a:pos x="67" y="22"/>
                </a:cxn>
                <a:cxn ang="0">
                  <a:pos x="65" y="22"/>
                </a:cxn>
                <a:cxn ang="0">
                  <a:pos x="63" y="18"/>
                </a:cxn>
                <a:cxn ang="0">
                  <a:pos x="60" y="16"/>
                </a:cxn>
                <a:cxn ang="0">
                  <a:pos x="56" y="13"/>
                </a:cxn>
                <a:cxn ang="0">
                  <a:pos x="52" y="12"/>
                </a:cxn>
                <a:cxn ang="0">
                  <a:pos x="44" y="10"/>
                </a:cxn>
                <a:cxn ang="0">
                  <a:pos x="33" y="10"/>
                </a:cxn>
                <a:cxn ang="0">
                  <a:pos x="23" y="10"/>
                </a:cxn>
                <a:cxn ang="0">
                  <a:pos x="16" y="11"/>
                </a:cxn>
                <a:cxn ang="0">
                  <a:pos x="10" y="13"/>
                </a:cxn>
                <a:cxn ang="0">
                  <a:pos x="6" y="16"/>
                </a:cxn>
                <a:cxn ang="0">
                  <a:pos x="3" y="18"/>
                </a:cxn>
                <a:cxn ang="0">
                  <a:pos x="1" y="22"/>
                </a:cxn>
                <a:cxn ang="0">
                  <a:pos x="0" y="22"/>
                </a:cxn>
                <a:cxn ang="0">
                  <a:pos x="1" y="17"/>
                </a:cxn>
                <a:cxn ang="0">
                  <a:pos x="4" y="13"/>
                </a:cxn>
                <a:cxn ang="0">
                  <a:pos x="8" y="10"/>
                </a:cxn>
                <a:cxn ang="0">
                  <a:pos x="12" y="6"/>
                </a:cxn>
                <a:cxn ang="0">
                  <a:pos x="22" y="2"/>
                </a:cxn>
                <a:cxn ang="0">
                  <a:pos x="33" y="0"/>
                </a:cxn>
                <a:cxn ang="0">
                  <a:pos x="45" y="2"/>
                </a:cxn>
                <a:cxn ang="0">
                  <a:pos x="55" y="6"/>
                </a:cxn>
                <a:cxn ang="0">
                  <a:pos x="60" y="11"/>
                </a:cxn>
                <a:cxn ang="0">
                  <a:pos x="64" y="16"/>
                </a:cxn>
                <a:cxn ang="0">
                  <a:pos x="67" y="22"/>
                </a:cxn>
              </a:cxnLst>
              <a:rect l="0" t="0" r="r" b="b"/>
              <a:pathLst>
                <a:path w="67" h="22">
                  <a:moveTo>
                    <a:pt x="67" y="22"/>
                  </a:moveTo>
                  <a:lnTo>
                    <a:pt x="65" y="22"/>
                  </a:lnTo>
                  <a:lnTo>
                    <a:pt x="63" y="18"/>
                  </a:lnTo>
                  <a:lnTo>
                    <a:pt x="60" y="16"/>
                  </a:lnTo>
                  <a:lnTo>
                    <a:pt x="56" y="13"/>
                  </a:lnTo>
                  <a:lnTo>
                    <a:pt x="52" y="12"/>
                  </a:lnTo>
                  <a:lnTo>
                    <a:pt x="44" y="10"/>
                  </a:lnTo>
                  <a:lnTo>
                    <a:pt x="33" y="10"/>
                  </a:lnTo>
                  <a:lnTo>
                    <a:pt x="23" y="10"/>
                  </a:lnTo>
                  <a:lnTo>
                    <a:pt x="16" y="11"/>
                  </a:lnTo>
                  <a:lnTo>
                    <a:pt x="10" y="13"/>
                  </a:lnTo>
                  <a:lnTo>
                    <a:pt x="6" y="16"/>
                  </a:lnTo>
                  <a:lnTo>
                    <a:pt x="3" y="18"/>
                  </a:lnTo>
                  <a:lnTo>
                    <a:pt x="1" y="22"/>
                  </a:lnTo>
                  <a:lnTo>
                    <a:pt x="0" y="22"/>
                  </a:lnTo>
                  <a:lnTo>
                    <a:pt x="1" y="17"/>
                  </a:lnTo>
                  <a:lnTo>
                    <a:pt x="4" y="13"/>
                  </a:lnTo>
                  <a:lnTo>
                    <a:pt x="8" y="10"/>
                  </a:lnTo>
                  <a:lnTo>
                    <a:pt x="12" y="6"/>
                  </a:lnTo>
                  <a:lnTo>
                    <a:pt x="22" y="2"/>
                  </a:lnTo>
                  <a:lnTo>
                    <a:pt x="33" y="0"/>
                  </a:lnTo>
                  <a:lnTo>
                    <a:pt x="45" y="2"/>
                  </a:lnTo>
                  <a:lnTo>
                    <a:pt x="55" y="6"/>
                  </a:lnTo>
                  <a:lnTo>
                    <a:pt x="60" y="11"/>
                  </a:lnTo>
                  <a:lnTo>
                    <a:pt x="64" y="16"/>
                  </a:lnTo>
                  <a:lnTo>
                    <a:pt x="67" y="2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36232" name="Text Box 392"/>
          <p:cNvSpPr txBox="1">
            <a:spLocks noChangeArrowheads="1"/>
          </p:cNvSpPr>
          <p:nvPr/>
        </p:nvSpPr>
        <p:spPr bwMode="auto">
          <a:xfrm>
            <a:off x="4191000" y="5867400"/>
            <a:ext cx="1447800" cy="366713"/>
          </a:xfrm>
          <a:prstGeom prst="rect">
            <a:avLst/>
          </a:prstGeom>
          <a:noFill/>
          <a:ln w="31750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/>
            <a:r>
              <a:rPr lang="en-US" sz="1800" dirty="0"/>
              <a:t>down</a:t>
            </a:r>
            <a:endParaRPr lang="it-IT" sz="1800"/>
          </a:p>
        </p:txBody>
      </p:sp>
      <p:sp>
        <p:nvSpPr>
          <p:cNvPr id="36233" name="Text Box 393"/>
          <p:cNvSpPr txBox="1">
            <a:spLocks noChangeArrowheads="1"/>
          </p:cNvSpPr>
          <p:nvPr/>
        </p:nvSpPr>
        <p:spPr bwMode="auto">
          <a:xfrm>
            <a:off x="6934200" y="5867400"/>
            <a:ext cx="1447800" cy="366713"/>
          </a:xfrm>
          <a:prstGeom prst="rect">
            <a:avLst/>
          </a:prstGeom>
          <a:noFill/>
          <a:ln w="31750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/>
            <a:r>
              <a:rPr lang="en-US" sz="1800" dirty="0"/>
              <a:t>up</a:t>
            </a:r>
            <a:endParaRPr lang="it-IT" sz="1800"/>
          </a:p>
        </p:txBody>
      </p:sp>
      <p:sp>
        <p:nvSpPr>
          <p:cNvPr id="36234" name="AutoShape 394"/>
          <p:cNvSpPr>
            <a:spLocks noChangeArrowheads="1"/>
          </p:cNvSpPr>
          <p:nvPr/>
        </p:nvSpPr>
        <p:spPr bwMode="auto">
          <a:xfrm>
            <a:off x="304800" y="838200"/>
            <a:ext cx="152400" cy="301625"/>
          </a:xfrm>
          <a:prstGeom prst="curvedRightArrow">
            <a:avLst>
              <a:gd name="adj1" fmla="val 39583"/>
              <a:gd name="adj2" fmla="val 79167"/>
              <a:gd name="adj3" fmla="val 33333"/>
            </a:avLst>
          </a:prstGeom>
          <a:solidFill>
            <a:srgbClr val="FF00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36235" name="Text Box 395"/>
          <p:cNvSpPr txBox="1">
            <a:spLocks noChangeArrowheads="1"/>
          </p:cNvSpPr>
          <p:nvPr/>
        </p:nvSpPr>
        <p:spPr bwMode="auto">
          <a:xfrm>
            <a:off x="457200" y="882650"/>
            <a:ext cx="28194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dirty="0"/>
              <a:t>no relativistic corrections</a:t>
            </a:r>
            <a:endParaRPr lang="it-IT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Text Box 2"/>
          <p:cNvSpPr txBox="1">
            <a:spLocks noChangeArrowheads="1"/>
          </p:cNvSpPr>
          <p:nvPr/>
        </p:nvSpPr>
        <p:spPr bwMode="auto">
          <a:xfrm>
            <a:off x="0" y="76200"/>
            <a:ext cx="9144000" cy="396875"/>
          </a:xfrm>
          <a:prstGeom prst="rect">
            <a:avLst/>
          </a:prstGeom>
          <a:noFill/>
          <a:ln w="31750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r>
              <a:rPr lang="en-US" sz="2000" b="1" dirty="0">
                <a:solidFill>
                  <a:srgbClr val="FF0000"/>
                </a:solidFill>
              </a:rPr>
              <a:t>Helicity density in the transverse plane </a:t>
            </a:r>
            <a:endParaRPr lang="it-IT" sz="2000" b="1" dirty="0">
              <a:solidFill>
                <a:srgbClr val="FF0000"/>
              </a:solidFill>
            </a:endParaRPr>
          </a:p>
        </p:txBody>
      </p:sp>
      <p:sp>
        <p:nvSpPr>
          <p:cNvPr id="173059" name="Rectangle 3"/>
          <p:cNvSpPr>
            <a:spLocks noChangeArrowheads="1"/>
          </p:cNvSpPr>
          <p:nvPr/>
        </p:nvSpPr>
        <p:spPr bwMode="auto">
          <a:xfrm>
            <a:off x="46038" y="457200"/>
            <a:ext cx="9021762" cy="53975"/>
          </a:xfrm>
          <a:prstGeom prst="rect">
            <a:avLst/>
          </a:prstGeom>
          <a:gradFill rotWithShape="1">
            <a:gsLst>
              <a:gs pos="0">
                <a:srgbClr val="FF0000"/>
              </a:gs>
              <a:gs pos="100000">
                <a:schemeClr val="bg1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>
              <a:spcBef>
                <a:spcPct val="0"/>
              </a:spcBef>
            </a:pPr>
            <a:r>
              <a:rPr lang="en-US" sz="4400" dirty="0">
                <a:solidFill>
                  <a:schemeClr val="tx2"/>
                </a:solidFill>
                <a:latin typeface="Arial" charset="0"/>
              </a:rPr>
              <a:t/>
            </a:r>
            <a:br>
              <a:rPr lang="en-US" sz="4400" dirty="0">
                <a:solidFill>
                  <a:schemeClr val="tx2"/>
                </a:solidFill>
                <a:latin typeface="Arial" charset="0"/>
              </a:rPr>
            </a:br>
            <a:endParaRPr lang="it-IT" sz="4400">
              <a:solidFill>
                <a:schemeClr val="tx2"/>
              </a:solidFill>
              <a:latin typeface="Arial" charset="0"/>
            </a:endParaRPr>
          </a:p>
        </p:txBody>
      </p:sp>
      <p:sp>
        <p:nvSpPr>
          <p:cNvPr id="173060" name="Text Box 4"/>
          <p:cNvSpPr txBox="1">
            <a:spLocks noChangeArrowheads="1"/>
          </p:cNvSpPr>
          <p:nvPr/>
        </p:nvSpPr>
        <p:spPr bwMode="auto">
          <a:xfrm>
            <a:off x="76200" y="685800"/>
            <a:ext cx="9448800" cy="581025"/>
          </a:xfrm>
          <a:prstGeom prst="rect">
            <a:avLst/>
          </a:prstGeom>
          <a:noFill/>
          <a:ln w="31750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buFont typeface="Wingdings" pitchFamily="2" charset="2"/>
              <a:buChar char="v"/>
            </a:pPr>
            <a:r>
              <a:rPr lang="en-US" dirty="0">
                <a:solidFill>
                  <a:srgbClr val="0000FF"/>
                </a:solidFill>
              </a:rPr>
              <a:t> probability to find a quark with transverse position b and light-cone helicity </a:t>
            </a:r>
            <a:r>
              <a:rPr lang="en-US" dirty="0">
                <a:solidFill>
                  <a:srgbClr val="0000FF"/>
                </a:solidFill>
                <a:latin typeface="Symbol" pitchFamily="18" charset="2"/>
                <a:sym typeface="Symbol" pitchFamily="18" charset="2"/>
              </a:rPr>
              <a:t></a:t>
            </a:r>
            <a:r>
              <a:rPr lang="en-US" dirty="0">
                <a:solidFill>
                  <a:srgbClr val="0000FF"/>
                </a:solidFill>
              </a:rPr>
              <a:t> </a:t>
            </a:r>
            <a:br>
              <a:rPr lang="en-US" dirty="0">
                <a:solidFill>
                  <a:srgbClr val="0000FF"/>
                </a:solidFill>
              </a:rPr>
            </a:br>
            <a:r>
              <a:rPr lang="en-US" dirty="0">
                <a:solidFill>
                  <a:srgbClr val="0000FF"/>
                </a:solidFill>
              </a:rPr>
              <a:t>in the nucleon with longitudinal polarization </a:t>
            </a:r>
            <a:r>
              <a:rPr lang="en-US" dirty="0">
                <a:solidFill>
                  <a:srgbClr val="0000FF"/>
                </a:solidFill>
                <a:latin typeface="Symbol" pitchFamily="18" charset="2"/>
                <a:sym typeface="Symbol" pitchFamily="18" charset="2"/>
              </a:rPr>
              <a:t></a:t>
            </a: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1143000" y="2406650"/>
            <a:ext cx="1219200" cy="793750"/>
            <a:chOff x="192" y="1737"/>
            <a:chExt cx="768" cy="500"/>
          </a:xfrm>
        </p:grpSpPr>
        <p:sp>
          <p:nvSpPr>
            <p:cNvPr id="173062" name="Line 6"/>
            <p:cNvSpPr>
              <a:spLocks noChangeShapeType="1"/>
            </p:cNvSpPr>
            <p:nvPr/>
          </p:nvSpPr>
          <p:spPr bwMode="auto">
            <a:xfrm>
              <a:off x="192" y="1872"/>
              <a:ext cx="274" cy="0"/>
            </a:xfrm>
            <a:prstGeom prst="line">
              <a:avLst/>
            </a:prstGeom>
            <a:noFill/>
            <a:ln w="31750">
              <a:solidFill>
                <a:srgbClr val="3333CC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73063" name="Line 7"/>
            <p:cNvSpPr>
              <a:spLocks noChangeShapeType="1"/>
            </p:cNvSpPr>
            <p:nvPr/>
          </p:nvSpPr>
          <p:spPr bwMode="auto">
            <a:xfrm>
              <a:off x="192" y="2160"/>
              <a:ext cx="274" cy="0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73064" name="Text Box 8"/>
            <p:cNvSpPr txBox="1">
              <a:spLocks noChangeArrowheads="1"/>
            </p:cNvSpPr>
            <p:nvPr/>
          </p:nvSpPr>
          <p:spPr bwMode="auto">
            <a:xfrm>
              <a:off x="528" y="1737"/>
              <a:ext cx="240" cy="212"/>
            </a:xfrm>
            <a:prstGeom prst="rect">
              <a:avLst/>
            </a:prstGeom>
            <a:noFill/>
            <a:ln w="31750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eaLnBrk="0" hangingPunct="0"/>
              <a:r>
                <a:rPr lang="en-US" dirty="0">
                  <a:solidFill>
                    <a:srgbClr val="0000CC"/>
                  </a:solidFill>
                </a:rPr>
                <a:t>u</a:t>
              </a:r>
              <a:endParaRPr lang="it-IT">
                <a:solidFill>
                  <a:srgbClr val="0000CC"/>
                </a:solidFill>
              </a:endParaRPr>
            </a:p>
          </p:txBody>
        </p:sp>
        <p:sp>
          <p:nvSpPr>
            <p:cNvPr id="173065" name="Text Box 9"/>
            <p:cNvSpPr txBox="1">
              <a:spLocks noChangeArrowheads="1"/>
            </p:cNvSpPr>
            <p:nvPr/>
          </p:nvSpPr>
          <p:spPr bwMode="auto">
            <a:xfrm>
              <a:off x="528" y="2025"/>
              <a:ext cx="432" cy="212"/>
            </a:xfrm>
            <a:prstGeom prst="rect">
              <a:avLst/>
            </a:prstGeom>
            <a:noFill/>
            <a:ln w="31750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eaLnBrk="0" hangingPunct="0"/>
              <a:r>
                <a:rPr lang="en-US" dirty="0">
                  <a:latin typeface="Symbol" pitchFamily="18" charset="2"/>
                  <a:sym typeface="Symbol" pitchFamily="18" charset="2"/>
                </a:rPr>
                <a:t></a:t>
              </a:r>
              <a:r>
                <a:rPr lang="en-US" dirty="0"/>
                <a:t>u</a:t>
              </a:r>
              <a:endParaRPr lang="it-IT"/>
            </a:p>
          </p:txBody>
        </p:sp>
      </p:grpSp>
      <p:sp>
        <p:nvSpPr>
          <p:cNvPr id="173066" name="Line 10"/>
          <p:cNvSpPr>
            <a:spLocks noChangeShapeType="1"/>
          </p:cNvSpPr>
          <p:nvPr/>
        </p:nvSpPr>
        <p:spPr bwMode="auto">
          <a:xfrm>
            <a:off x="1143000" y="4710113"/>
            <a:ext cx="434975" cy="0"/>
          </a:xfrm>
          <a:prstGeom prst="line">
            <a:avLst/>
          </a:prstGeom>
          <a:noFill/>
          <a:ln w="31750">
            <a:solidFill>
              <a:srgbClr val="3333CC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73067" name="Line 11"/>
          <p:cNvSpPr>
            <a:spLocks noChangeShapeType="1"/>
          </p:cNvSpPr>
          <p:nvPr/>
        </p:nvSpPr>
        <p:spPr bwMode="auto">
          <a:xfrm>
            <a:off x="1143000" y="5167313"/>
            <a:ext cx="434975" cy="0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73068" name="Text Box 12"/>
          <p:cNvSpPr txBox="1">
            <a:spLocks noChangeArrowheads="1"/>
          </p:cNvSpPr>
          <p:nvPr/>
        </p:nvSpPr>
        <p:spPr bwMode="auto">
          <a:xfrm>
            <a:off x="1676400" y="4495800"/>
            <a:ext cx="381000" cy="336550"/>
          </a:xfrm>
          <a:prstGeom prst="rect">
            <a:avLst/>
          </a:prstGeom>
          <a:noFill/>
          <a:ln w="31750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/>
            <a:r>
              <a:rPr lang="en-US" dirty="0">
                <a:solidFill>
                  <a:srgbClr val="0000CC"/>
                </a:solidFill>
              </a:rPr>
              <a:t>d</a:t>
            </a:r>
            <a:endParaRPr lang="it-IT">
              <a:solidFill>
                <a:srgbClr val="0000CC"/>
              </a:solidFill>
            </a:endParaRPr>
          </a:p>
        </p:txBody>
      </p:sp>
      <p:sp>
        <p:nvSpPr>
          <p:cNvPr id="173069" name="Text Box 13"/>
          <p:cNvSpPr txBox="1">
            <a:spLocks noChangeArrowheads="1"/>
          </p:cNvSpPr>
          <p:nvPr/>
        </p:nvSpPr>
        <p:spPr bwMode="auto">
          <a:xfrm>
            <a:off x="1676400" y="4953000"/>
            <a:ext cx="685800" cy="336550"/>
          </a:xfrm>
          <a:prstGeom prst="rect">
            <a:avLst/>
          </a:prstGeom>
          <a:noFill/>
          <a:ln w="31750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/>
            <a:r>
              <a:rPr lang="en-US" dirty="0">
                <a:latin typeface="Symbol" pitchFamily="18" charset="2"/>
                <a:sym typeface="Symbol" pitchFamily="18" charset="2"/>
              </a:rPr>
              <a:t></a:t>
            </a:r>
            <a:r>
              <a:rPr lang="en-US" dirty="0"/>
              <a:t>d</a:t>
            </a:r>
            <a:endParaRPr lang="it-IT"/>
          </a:p>
        </p:txBody>
      </p:sp>
      <p:sp>
        <p:nvSpPr>
          <p:cNvPr id="173071" name="Line 15"/>
          <p:cNvSpPr>
            <a:spLocks noChangeShapeType="1"/>
          </p:cNvSpPr>
          <p:nvPr/>
        </p:nvSpPr>
        <p:spPr bwMode="auto">
          <a:xfrm>
            <a:off x="7086600" y="2576513"/>
            <a:ext cx="434975" cy="0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73072" name="Line 16"/>
          <p:cNvSpPr>
            <a:spLocks noChangeShapeType="1"/>
          </p:cNvSpPr>
          <p:nvPr/>
        </p:nvSpPr>
        <p:spPr bwMode="auto">
          <a:xfrm>
            <a:off x="7086600" y="3033713"/>
            <a:ext cx="434975" cy="0"/>
          </a:xfrm>
          <a:prstGeom prst="line">
            <a:avLst/>
          </a:prstGeom>
          <a:noFill/>
          <a:ln w="31750">
            <a:solidFill>
              <a:schemeClr val="tx1"/>
            </a:solidFill>
            <a:prstDash val="dash"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73073" name="Text Box 17"/>
          <p:cNvSpPr txBox="1">
            <a:spLocks noChangeArrowheads="1"/>
          </p:cNvSpPr>
          <p:nvPr/>
        </p:nvSpPr>
        <p:spPr bwMode="auto">
          <a:xfrm>
            <a:off x="7620000" y="2362200"/>
            <a:ext cx="1524000" cy="336550"/>
          </a:xfrm>
          <a:prstGeom prst="rect">
            <a:avLst/>
          </a:prstGeom>
          <a:noFill/>
          <a:ln w="31750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/>
            <a:r>
              <a:rPr lang="en-US" dirty="0"/>
              <a:t>2u+</a:t>
            </a:r>
            <a:r>
              <a:rPr lang="en-US" dirty="0">
                <a:latin typeface="Symbol" pitchFamily="18" charset="2"/>
                <a:sym typeface="Symbol" pitchFamily="18" charset="2"/>
              </a:rPr>
              <a:t></a:t>
            </a:r>
            <a:r>
              <a:rPr lang="en-US" dirty="0"/>
              <a:t>u</a:t>
            </a:r>
            <a:endParaRPr lang="it-IT"/>
          </a:p>
        </p:txBody>
      </p:sp>
      <p:sp>
        <p:nvSpPr>
          <p:cNvPr id="173074" name="Text Box 18"/>
          <p:cNvSpPr txBox="1">
            <a:spLocks noChangeArrowheads="1"/>
          </p:cNvSpPr>
          <p:nvPr/>
        </p:nvSpPr>
        <p:spPr bwMode="auto">
          <a:xfrm>
            <a:off x="7620000" y="2819400"/>
            <a:ext cx="1524000" cy="336550"/>
          </a:xfrm>
          <a:prstGeom prst="rect">
            <a:avLst/>
          </a:prstGeom>
          <a:noFill/>
          <a:ln w="31750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/>
            <a:r>
              <a:rPr lang="en-US" dirty="0">
                <a:sym typeface="Symbol" pitchFamily="18" charset="2"/>
              </a:rPr>
              <a:t>2u-</a:t>
            </a:r>
            <a:r>
              <a:rPr lang="en-US" dirty="0">
                <a:latin typeface="Symbol" pitchFamily="18" charset="2"/>
                <a:sym typeface="Symbol" pitchFamily="18" charset="2"/>
              </a:rPr>
              <a:t></a:t>
            </a:r>
            <a:r>
              <a:rPr lang="en-US" dirty="0"/>
              <a:t>u</a:t>
            </a:r>
            <a:endParaRPr lang="it-IT"/>
          </a:p>
        </p:txBody>
      </p:sp>
      <p:sp>
        <p:nvSpPr>
          <p:cNvPr id="173075" name="Line 19"/>
          <p:cNvSpPr>
            <a:spLocks noChangeShapeType="1"/>
          </p:cNvSpPr>
          <p:nvPr/>
        </p:nvSpPr>
        <p:spPr bwMode="auto">
          <a:xfrm>
            <a:off x="7086600" y="4800600"/>
            <a:ext cx="434975" cy="0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73076" name="Line 20"/>
          <p:cNvSpPr>
            <a:spLocks noChangeShapeType="1"/>
          </p:cNvSpPr>
          <p:nvPr/>
        </p:nvSpPr>
        <p:spPr bwMode="auto">
          <a:xfrm>
            <a:off x="7086600" y="5257800"/>
            <a:ext cx="434975" cy="0"/>
          </a:xfrm>
          <a:prstGeom prst="line">
            <a:avLst/>
          </a:prstGeom>
          <a:noFill/>
          <a:ln w="31750">
            <a:solidFill>
              <a:schemeClr val="tx1"/>
            </a:solidFill>
            <a:prstDash val="dash"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73077" name="Text Box 21"/>
          <p:cNvSpPr txBox="1">
            <a:spLocks noChangeArrowheads="1"/>
          </p:cNvSpPr>
          <p:nvPr/>
        </p:nvSpPr>
        <p:spPr bwMode="auto">
          <a:xfrm>
            <a:off x="7620000" y="4586288"/>
            <a:ext cx="1524000" cy="336550"/>
          </a:xfrm>
          <a:prstGeom prst="rect">
            <a:avLst/>
          </a:prstGeom>
          <a:noFill/>
          <a:ln w="31750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/>
            <a:r>
              <a:rPr lang="en-US" dirty="0"/>
              <a:t>(d+</a:t>
            </a:r>
            <a:r>
              <a:rPr lang="en-US" dirty="0">
                <a:latin typeface="Symbol" pitchFamily="18" charset="2"/>
                <a:sym typeface="Symbol" pitchFamily="18" charset="2"/>
              </a:rPr>
              <a:t></a:t>
            </a:r>
            <a:r>
              <a:rPr lang="en-US" dirty="0"/>
              <a:t>d)/2</a:t>
            </a:r>
            <a:endParaRPr lang="it-IT"/>
          </a:p>
        </p:txBody>
      </p:sp>
      <p:sp>
        <p:nvSpPr>
          <p:cNvPr id="173078" name="Text Box 22"/>
          <p:cNvSpPr txBox="1">
            <a:spLocks noChangeArrowheads="1"/>
          </p:cNvSpPr>
          <p:nvPr/>
        </p:nvSpPr>
        <p:spPr bwMode="auto">
          <a:xfrm>
            <a:off x="7620000" y="5043488"/>
            <a:ext cx="1524000" cy="366712"/>
          </a:xfrm>
          <a:prstGeom prst="rect">
            <a:avLst/>
          </a:prstGeom>
          <a:noFill/>
          <a:ln w="31750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/>
            <a:r>
              <a:rPr lang="en-US" sz="1800" dirty="0">
                <a:sym typeface="Symbol" pitchFamily="18" charset="2"/>
              </a:rPr>
              <a:t>(d-</a:t>
            </a:r>
            <a:r>
              <a:rPr lang="en-US" sz="1800" dirty="0">
                <a:latin typeface="Symbol" pitchFamily="18" charset="2"/>
                <a:sym typeface="Symbol" pitchFamily="18" charset="2"/>
              </a:rPr>
              <a:t></a:t>
            </a:r>
            <a:r>
              <a:rPr lang="en-US" sz="1800" dirty="0"/>
              <a:t>d</a:t>
            </a:r>
            <a:r>
              <a:rPr lang="en-US" dirty="0"/>
              <a:t>)/</a:t>
            </a:r>
            <a:r>
              <a:rPr lang="en-US" sz="1800" dirty="0"/>
              <a:t>2</a:t>
            </a:r>
            <a:endParaRPr lang="it-IT" sz="1800"/>
          </a:p>
        </p:txBody>
      </p:sp>
      <p:grpSp>
        <p:nvGrpSpPr>
          <p:cNvPr id="3" name="Group 23"/>
          <p:cNvGrpSpPr>
            <a:grpSpLocks noChangeAspect="1"/>
          </p:cNvGrpSpPr>
          <p:nvPr/>
        </p:nvGrpSpPr>
        <p:grpSpPr bwMode="auto">
          <a:xfrm>
            <a:off x="2157413" y="2533650"/>
            <a:ext cx="2252662" cy="2038350"/>
            <a:chOff x="1359" y="1383"/>
            <a:chExt cx="1492" cy="1350"/>
          </a:xfrm>
        </p:grpSpPr>
        <p:sp>
          <p:nvSpPr>
            <p:cNvPr id="173080" name="Rectangle 24"/>
            <p:cNvSpPr>
              <a:spLocks noChangeAspect="1" noChangeArrowheads="1"/>
            </p:cNvSpPr>
            <p:nvPr/>
          </p:nvSpPr>
          <p:spPr bwMode="auto">
            <a:xfrm>
              <a:off x="1623" y="1383"/>
              <a:ext cx="1211" cy="1127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081" name="Line 25"/>
            <p:cNvSpPr>
              <a:spLocks noChangeAspect="1" noChangeShapeType="1"/>
            </p:cNvSpPr>
            <p:nvPr/>
          </p:nvSpPr>
          <p:spPr bwMode="auto">
            <a:xfrm flipV="1">
              <a:off x="1623" y="1383"/>
              <a:ext cx="1" cy="1127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082" name="Line 26"/>
            <p:cNvSpPr>
              <a:spLocks noChangeAspect="1" noChangeShapeType="1"/>
            </p:cNvSpPr>
            <p:nvPr/>
          </p:nvSpPr>
          <p:spPr bwMode="auto">
            <a:xfrm flipH="1">
              <a:off x="1623" y="2479"/>
              <a:ext cx="25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083" name="Line 27"/>
            <p:cNvSpPr>
              <a:spLocks noChangeAspect="1" noChangeShapeType="1"/>
            </p:cNvSpPr>
            <p:nvPr/>
          </p:nvSpPr>
          <p:spPr bwMode="auto">
            <a:xfrm flipH="1">
              <a:off x="1623" y="2416"/>
              <a:ext cx="1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084" name="Line 28"/>
            <p:cNvSpPr>
              <a:spLocks noChangeAspect="1" noChangeShapeType="1"/>
            </p:cNvSpPr>
            <p:nvPr/>
          </p:nvSpPr>
          <p:spPr bwMode="auto">
            <a:xfrm flipH="1">
              <a:off x="1623" y="2355"/>
              <a:ext cx="1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085" name="Line 29"/>
            <p:cNvSpPr>
              <a:spLocks noChangeAspect="1" noChangeShapeType="1"/>
            </p:cNvSpPr>
            <p:nvPr/>
          </p:nvSpPr>
          <p:spPr bwMode="auto">
            <a:xfrm flipH="1">
              <a:off x="1623" y="2292"/>
              <a:ext cx="1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086" name="Line 30"/>
            <p:cNvSpPr>
              <a:spLocks noChangeAspect="1" noChangeShapeType="1"/>
            </p:cNvSpPr>
            <p:nvPr/>
          </p:nvSpPr>
          <p:spPr bwMode="auto">
            <a:xfrm flipH="1">
              <a:off x="1623" y="2228"/>
              <a:ext cx="1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087" name="Line 31"/>
            <p:cNvSpPr>
              <a:spLocks noChangeAspect="1" noChangeShapeType="1"/>
            </p:cNvSpPr>
            <p:nvPr/>
          </p:nvSpPr>
          <p:spPr bwMode="auto">
            <a:xfrm flipH="1">
              <a:off x="1623" y="2165"/>
              <a:ext cx="25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088" name="Line 32"/>
            <p:cNvSpPr>
              <a:spLocks noChangeAspect="1" noChangeShapeType="1"/>
            </p:cNvSpPr>
            <p:nvPr/>
          </p:nvSpPr>
          <p:spPr bwMode="auto">
            <a:xfrm flipH="1">
              <a:off x="1623" y="2104"/>
              <a:ext cx="1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089" name="Line 33"/>
            <p:cNvSpPr>
              <a:spLocks noChangeAspect="1" noChangeShapeType="1"/>
            </p:cNvSpPr>
            <p:nvPr/>
          </p:nvSpPr>
          <p:spPr bwMode="auto">
            <a:xfrm flipH="1">
              <a:off x="1623" y="2041"/>
              <a:ext cx="1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090" name="Line 34"/>
            <p:cNvSpPr>
              <a:spLocks noChangeAspect="1" noChangeShapeType="1"/>
            </p:cNvSpPr>
            <p:nvPr/>
          </p:nvSpPr>
          <p:spPr bwMode="auto">
            <a:xfrm flipH="1">
              <a:off x="1623" y="1978"/>
              <a:ext cx="1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091" name="Line 35"/>
            <p:cNvSpPr>
              <a:spLocks noChangeAspect="1" noChangeShapeType="1"/>
            </p:cNvSpPr>
            <p:nvPr/>
          </p:nvSpPr>
          <p:spPr bwMode="auto">
            <a:xfrm flipH="1">
              <a:off x="1623" y="1915"/>
              <a:ext cx="1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092" name="Line 36"/>
            <p:cNvSpPr>
              <a:spLocks noChangeAspect="1" noChangeShapeType="1"/>
            </p:cNvSpPr>
            <p:nvPr/>
          </p:nvSpPr>
          <p:spPr bwMode="auto">
            <a:xfrm flipH="1">
              <a:off x="1623" y="1852"/>
              <a:ext cx="25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093" name="Line 37"/>
            <p:cNvSpPr>
              <a:spLocks noChangeAspect="1" noChangeShapeType="1"/>
            </p:cNvSpPr>
            <p:nvPr/>
          </p:nvSpPr>
          <p:spPr bwMode="auto">
            <a:xfrm flipH="1">
              <a:off x="1623" y="1790"/>
              <a:ext cx="1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094" name="Line 38"/>
            <p:cNvSpPr>
              <a:spLocks noChangeAspect="1" noChangeShapeType="1"/>
            </p:cNvSpPr>
            <p:nvPr/>
          </p:nvSpPr>
          <p:spPr bwMode="auto">
            <a:xfrm flipH="1">
              <a:off x="1623" y="1727"/>
              <a:ext cx="1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095" name="Line 39"/>
            <p:cNvSpPr>
              <a:spLocks noChangeAspect="1" noChangeShapeType="1"/>
            </p:cNvSpPr>
            <p:nvPr/>
          </p:nvSpPr>
          <p:spPr bwMode="auto">
            <a:xfrm flipH="1">
              <a:off x="1623" y="1664"/>
              <a:ext cx="1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096" name="Line 40"/>
            <p:cNvSpPr>
              <a:spLocks noChangeAspect="1" noChangeShapeType="1"/>
            </p:cNvSpPr>
            <p:nvPr/>
          </p:nvSpPr>
          <p:spPr bwMode="auto">
            <a:xfrm flipH="1">
              <a:off x="1623" y="1601"/>
              <a:ext cx="1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097" name="Line 41"/>
            <p:cNvSpPr>
              <a:spLocks noChangeAspect="1" noChangeShapeType="1"/>
            </p:cNvSpPr>
            <p:nvPr/>
          </p:nvSpPr>
          <p:spPr bwMode="auto">
            <a:xfrm flipH="1">
              <a:off x="1623" y="1540"/>
              <a:ext cx="25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098" name="Line 42"/>
            <p:cNvSpPr>
              <a:spLocks noChangeAspect="1" noChangeShapeType="1"/>
            </p:cNvSpPr>
            <p:nvPr/>
          </p:nvSpPr>
          <p:spPr bwMode="auto">
            <a:xfrm flipH="1">
              <a:off x="1623" y="2479"/>
              <a:ext cx="25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099" name="Line 43"/>
            <p:cNvSpPr>
              <a:spLocks noChangeAspect="1" noChangeShapeType="1"/>
            </p:cNvSpPr>
            <p:nvPr/>
          </p:nvSpPr>
          <p:spPr bwMode="auto">
            <a:xfrm flipH="1">
              <a:off x="1623" y="1540"/>
              <a:ext cx="25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00" name="Line 44"/>
            <p:cNvSpPr>
              <a:spLocks noChangeAspect="1" noChangeShapeType="1"/>
            </p:cNvSpPr>
            <p:nvPr/>
          </p:nvSpPr>
          <p:spPr bwMode="auto">
            <a:xfrm flipH="1">
              <a:off x="1623" y="1477"/>
              <a:ext cx="1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01" name="Line 45"/>
            <p:cNvSpPr>
              <a:spLocks noChangeAspect="1" noChangeShapeType="1"/>
            </p:cNvSpPr>
            <p:nvPr/>
          </p:nvSpPr>
          <p:spPr bwMode="auto">
            <a:xfrm flipH="1">
              <a:off x="1623" y="1413"/>
              <a:ext cx="1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02" name="Freeform 46"/>
            <p:cNvSpPr>
              <a:spLocks noChangeAspect="1" noEditPoints="1"/>
            </p:cNvSpPr>
            <p:nvPr/>
          </p:nvSpPr>
          <p:spPr bwMode="auto">
            <a:xfrm>
              <a:off x="1548" y="2450"/>
              <a:ext cx="37" cy="60"/>
            </a:xfrm>
            <a:custGeom>
              <a:avLst/>
              <a:gdLst/>
              <a:ahLst/>
              <a:cxnLst>
                <a:cxn ang="0">
                  <a:pos x="37" y="29"/>
                </a:cxn>
                <a:cxn ang="0">
                  <a:pos x="37" y="38"/>
                </a:cxn>
                <a:cxn ang="0">
                  <a:pos x="35" y="46"/>
                </a:cxn>
                <a:cxn ang="0">
                  <a:pos x="33" y="50"/>
                </a:cxn>
                <a:cxn ang="0">
                  <a:pos x="31" y="53"/>
                </a:cxn>
                <a:cxn ang="0">
                  <a:pos x="28" y="56"/>
                </a:cxn>
                <a:cxn ang="0">
                  <a:pos x="26" y="57"/>
                </a:cxn>
                <a:cxn ang="0">
                  <a:pos x="23" y="59"/>
                </a:cxn>
                <a:cxn ang="0">
                  <a:pos x="19" y="60"/>
                </a:cxn>
                <a:cxn ang="0">
                  <a:pos x="14" y="59"/>
                </a:cxn>
                <a:cxn ang="0">
                  <a:pos x="12" y="57"/>
                </a:cxn>
                <a:cxn ang="0">
                  <a:pos x="9" y="54"/>
                </a:cxn>
                <a:cxn ang="0">
                  <a:pos x="6" y="52"/>
                </a:cxn>
                <a:cxn ang="0">
                  <a:pos x="3" y="47"/>
                </a:cxn>
                <a:cxn ang="0">
                  <a:pos x="2" y="43"/>
                </a:cxn>
                <a:cxn ang="0">
                  <a:pos x="0" y="38"/>
                </a:cxn>
                <a:cxn ang="0">
                  <a:pos x="0" y="31"/>
                </a:cxn>
                <a:cxn ang="0">
                  <a:pos x="0" y="21"/>
                </a:cxn>
                <a:cxn ang="0">
                  <a:pos x="3" y="14"/>
                </a:cxn>
                <a:cxn ang="0">
                  <a:pos x="6" y="7"/>
                </a:cxn>
                <a:cxn ang="0">
                  <a:pos x="10" y="3"/>
                </a:cxn>
                <a:cxn ang="0">
                  <a:pos x="14" y="1"/>
                </a:cxn>
                <a:cxn ang="0">
                  <a:pos x="19" y="0"/>
                </a:cxn>
                <a:cxn ang="0">
                  <a:pos x="24" y="1"/>
                </a:cxn>
                <a:cxn ang="0">
                  <a:pos x="28" y="3"/>
                </a:cxn>
                <a:cxn ang="0">
                  <a:pos x="33" y="7"/>
                </a:cxn>
                <a:cxn ang="0">
                  <a:pos x="34" y="12"/>
                </a:cxn>
                <a:cxn ang="0">
                  <a:pos x="37" y="21"/>
                </a:cxn>
                <a:cxn ang="0">
                  <a:pos x="37" y="29"/>
                </a:cxn>
                <a:cxn ang="0">
                  <a:pos x="24" y="29"/>
                </a:cxn>
                <a:cxn ang="0">
                  <a:pos x="24" y="22"/>
                </a:cxn>
                <a:cxn ang="0">
                  <a:pos x="24" y="18"/>
                </a:cxn>
                <a:cxn ang="0">
                  <a:pos x="24" y="14"/>
                </a:cxn>
                <a:cxn ang="0">
                  <a:pos x="24" y="12"/>
                </a:cxn>
                <a:cxn ang="0">
                  <a:pos x="24" y="7"/>
                </a:cxn>
                <a:cxn ang="0">
                  <a:pos x="23" y="4"/>
                </a:cxn>
                <a:cxn ang="0">
                  <a:pos x="21" y="3"/>
                </a:cxn>
                <a:cxn ang="0">
                  <a:pos x="19" y="3"/>
                </a:cxn>
                <a:cxn ang="0">
                  <a:pos x="17" y="3"/>
                </a:cxn>
                <a:cxn ang="0">
                  <a:pos x="16" y="4"/>
                </a:cxn>
                <a:cxn ang="0">
                  <a:pos x="14" y="5"/>
                </a:cxn>
                <a:cxn ang="0">
                  <a:pos x="13" y="8"/>
                </a:cxn>
                <a:cxn ang="0">
                  <a:pos x="13" y="18"/>
                </a:cxn>
                <a:cxn ang="0">
                  <a:pos x="13" y="35"/>
                </a:cxn>
                <a:cxn ang="0">
                  <a:pos x="13" y="43"/>
                </a:cxn>
                <a:cxn ang="0">
                  <a:pos x="13" y="47"/>
                </a:cxn>
                <a:cxn ang="0">
                  <a:pos x="14" y="52"/>
                </a:cxn>
                <a:cxn ang="0">
                  <a:pos x="14" y="54"/>
                </a:cxn>
                <a:cxn ang="0">
                  <a:pos x="16" y="56"/>
                </a:cxn>
                <a:cxn ang="0">
                  <a:pos x="17" y="57"/>
                </a:cxn>
                <a:cxn ang="0">
                  <a:pos x="19" y="57"/>
                </a:cxn>
                <a:cxn ang="0">
                  <a:pos x="21" y="56"/>
                </a:cxn>
                <a:cxn ang="0">
                  <a:pos x="23" y="56"/>
                </a:cxn>
                <a:cxn ang="0">
                  <a:pos x="24" y="53"/>
                </a:cxn>
                <a:cxn ang="0">
                  <a:pos x="24" y="47"/>
                </a:cxn>
                <a:cxn ang="0">
                  <a:pos x="24" y="29"/>
                </a:cxn>
              </a:cxnLst>
              <a:rect l="0" t="0" r="r" b="b"/>
              <a:pathLst>
                <a:path w="37" h="60">
                  <a:moveTo>
                    <a:pt x="37" y="29"/>
                  </a:moveTo>
                  <a:lnTo>
                    <a:pt x="37" y="38"/>
                  </a:lnTo>
                  <a:lnTo>
                    <a:pt x="35" y="46"/>
                  </a:lnTo>
                  <a:lnTo>
                    <a:pt x="33" y="50"/>
                  </a:lnTo>
                  <a:lnTo>
                    <a:pt x="31" y="53"/>
                  </a:lnTo>
                  <a:lnTo>
                    <a:pt x="28" y="56"/>
                  </a:lnTo>
                  <a:lnTo>
                    <a:pt x="26" y="57"/>
                  </a:lnTo>
                  <a:lnTo>
                    <a:pt x="23" y="59"/>
                  </a:lnTo>
                  <a:lnTo>
                    <a:pt x="19" y="60"/>
                  </a:lnTo>
                  <a:lnTo>
                    <a:pt x="14" y="59"/>
                  </a:lnTo>
                  <a:lnTo>
                    <a:pt x="12" y="57"/>
                  </a:lnTo>
                  <a:lnTo>
                    <a:pt x="9" y="54"/>
                  </a:lnTo>
                  <a:lnTo>
                    <a:pt x="6" y="52"/>
                  </a:lnTo>
                  <a:lnTo>
                    <a:pt x="3" y="47"/>
                  </a:lnTo>
                  <a:lnTo>
                    <a:pt x="2" y="43"/>
                  </a:lnTo>
                  <a:lnTo>
                    <a:pt x="0" y="38"/>
                  </a:lnTo>
                  <a:lnTo>
                    <a:pt x="0" y="31"/>
                  </a:lnTo>
                  <a:lnTo>
                    <a:pt x="0" y="21"/>
                  </a:lnTo>
                  <a:lnTo>
                    <a:pt x="3" y="14"/>
                  </a:lnTo>
                  <a:lnTo>
                    <a:pt x="6" y="7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28" y="3"/>
                  </a:lnTo>
                  <a:lnTo>
                    <a:pt x="33" y="7"/>
                  </a:lnTo>
                  <a:lnTo>
                    <a:pt x="34" y="12"/>
                  </a:lnTo>
                  <a:lnTo>
                    <a:pt x="37" y="21"/>
                  </a:lnTo>
                  <a:lnTo>
                    <a:pt x="37" y="29"/>
                  </a:lnTo>
                  <a:close/>
                  <a:moveTo>
                    <a:pt x="24" y="29"/>
                  </a:moveTo>
                  <a:lnTo>
                    <a:pt x="24" y="22"/>
                  </a:lnTo>
                  <a:lnTo>
                    <a:pt x="24" y="18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4" y="7"/>
                  </a:lnTo>
                  <a:lnTo>
                    <a:pt x="23" y="4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4" y="5"/>
                  </a:lnTo>
                  <a:lnTo>
                    <a:pt x="13" y="8"/>
                  </a:lnTo>
                  <a:lnTo>
                    <a:pt x="13" y="18"/>
                  </a:lnTo>
                  <a:lnTo>
                    <a:pt x="13" y="35"/>
                  </a:lnTo>
                  <a:lnTo>
                    <a:pt x="13" y="43"/>
                  </a:lnTo>
                  <a:lnTo>
                    <a:pt x="13" y="47"/>
                  </a:lnTo>
                  <a:lnTo>
                    <a:pt x="14" y="52"/>
                  </a:lnTo>
                  <a:lnTo>
                    <a:pt x="14" y="54"/>
                  </a:lnTo>
                  <a:lnTo>
                    <a:pt x="16" y="56"/>
                  </a:lnTo>
                  <a:lnTo>
                    <a:pt x="17" y="57"/>
                  </a:lnTo>
                  <a:lnTo>
                    <a:pt x="19" y="57"/>
                  </a:lnTo>
                  <a:lnTo>
                    <a:pt x="21" y="56"/>
                  </a:lnTo>
                  <a:lnTo>
                    <a:pt x="23" y="56"/>
                  </a:lnTo>
                  <a:lnTo>
                    <a:pt x="24" y="53"/>
                  </a:lnTo>
                  <a:lnTo>
                    <a:pt x="24" y="47"/>
                  </a:lnTo>
                  <a:lnTo>
                    <a:pt x="24" y="2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03" name="Freeform 47"/>
            <p:cNvSpPr>
              <a:spLocks noChangeAspect="1"/>
            </p:cNvSpPr>
            <p:nvPr/>
          </p:nvSpPr>
          <p:spPr bwMode="auto">
            <a:xfrm>
              <a:off x="1553" y="2136"/>
              <a:ext cx="29" cy="59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48"/>
                </a:cxn>
                <a:cxn ang="0">
                  <a:pos x="21" y="52"/>
                </a:cxn>
                <a:cxn ang="0">
                  <a:pos x="21" y="53"/>
                </a:cxn>
                <a:cxn ang="0">
                  <a:pos x="22" y="55"/>
                </a:cxn>
                <a:cxn ang="0">
                  <a:pos x="23" y="56"/>
                </a:cxn>
                <a:cxn ang="0">
                  <a:pos x="25" y="57"/>
                </a:cxn>
                <a:cxn ang="0">
                  <a:pos x="28" y="57"/>
                </a:cxn>
                <a:cxn ang="0">
                  <a:pos x="29" y="57"/>
                </a:cxn>
                <a:cxn ang="0">
                  <a:pos x="29" y="59"/>
                </a:cxn>
                <a:cxn ang="0">
                  <a:pos x="0" y="59"/>
                </a:cxn>
                <a:cxn ang="0">
                  <a:pos x="0" y="57"/>
                </a:cxn>
                <a:cxn ang="0">
                  <a:pos x="1" y="57"/>
                </a:cxn>
                <a:cxn ang="0">
                  <a:pos x="4" y="57"/>
                </a:cxn>
                <a:cxn ang="0">
                  <a:pos x="5" y="56"/>
                </a:cxn>
                <a:cxn ang="0">
                  <a:pos x="7" y="55"/>
                </a:cxn>
                <a:cxn ang="0">
                  <a:pos x="8" y="53"/>
                </a:cxn>
                <a:cxn ang="0">
                  <a:pos x="8" y="52"/>
                </a:cxn>
                <a:cxn ang="0">
                  <a:pos x="8" y="48"/>
                </a:cxn>
                <a:cxn ang="0">
                  <a:pos x="8" y="17"/>
                </a:cxn>
                <a:cxn ang="0">
                  <a:pos x="8" y="14"/>
                </a:cxn>
                <a:cxn ang="0">
                  <a:pos x="8" y="13"/>
                </a:cxn>
                <a:cxn ang="0">
                  <a:pos x="7" y="11"/>
                </a:cxn>
                <a:cxn ang="0">
                  <a:pos x="7" y="11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2" y="11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19" y="0"/>
                </a:cxn>
                <a:cxn ang="0">
                  <a:pos x="21" y="0"/>
                </a:cxn>
              </a:cxnLst>
              <a:rect l="0" t="0" r="r" b="b"/>
              <a:pathLst>
                <a:path w="29" h="59">
                  <a:moveTo>
                    <a:pt x="21" y="0"/>
                  </a:moveTo>
                  <a:lnTo>
                    <a:pt x="21" y="48"/>
                  </a:lnTo>
                  <a:lnTo>
                    <a:pt x="21" y="52"/>
                  </a:lnTo>
                  <a:lnTo>
                    <a:pt x="21" y="53"/>
                  </a:lnTo>
                  <a:lnTo>
                    <a:pt x="22" y="55"/>
                  </a:lnTo>
                  <a:lnTo>
                    <a:pt x="23" y="56"/>
                  </a:lnTo>
                  <a:lnTo>
                    <a:pt x="25" y="57"/>
                  </a:lnTo>
                  <a:lnTo>
                    <a:pt x="28" y="57"/>
                  </a:lnTo>
                  <a:lnTo>
                    <a:pt x="29" y="57"/>
                  </a:lnTo>
                  <a:lnTo>
                    <a:pt x="29" y="59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1" y="57"/>
                  </a:lnTo>
                  <a:lnTo>
                    <a:pt x="4" y="57"/>
                  </a:lnTo>
                  <a:lnTo>
                    <a:pt x="5" y="56"/>
                  </a:lnTo>
                  <a:lnTo>
                    <a:pt x="7" y="55"/>
                  </a:lnTo>
                  <a:lnTo>
                    <a:pt x="8" y="53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8" y="17"/>
                  </a:lnTo>
                  <a:lnTo>
                    <a:pt x="8" y="14"/>
                  </a:lnTo>
                  <a:lnTo>
                    <a:pt x="8" y="13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5" y="11"/>
                  </a:lnTo>
                  <a:lnTo>
                    <a:pt x="4" y="10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9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04" name="Freeform 48"/>
            <p:cNvSpPr>
              <a:spLocks noChangeAspect="1"/>
            </p:cNvSpPr>
            <p:nvPr/>
          </p:nvSpPr>
          <p:spPr bwMode="auto">
            <a:xfrm>
              <a:off x="1547" y="1822"/>
              <a:ext cx="38" cy="59"/>
            </a:xfrm>
            <a:custGeom>
              <a:avLst/>
              <a:gdLst/>
              <a:ahLst/>
              <a:cxnLst>
                <a:cxn ang="0">
                  <a:pos x="34" y="59"/>
                </a:cxn>
                <a:cxn ang="0">
                  <a:pos x="0" y="59"/>
                </a:cxn>
                <a:cxn ang="0">
                  <a:pos x="0" y="58"/>
                </a:cxn>
                <a:cxn ang="0">
                  <a:pos x="10" y="47"/>
                </a:cxn>
                <a:cxn ang="0">
                  <a:pos x="17" y="40"/>
                </a:cxn>
                <a:cxn ang="0">
                  <a:pos x="20" y="33"/>
                </a:cxn>
                <a:cxn ang="0">
                  <a:pos x="22" y="27"/>
                </a:cxn>
                <a:cxn ang="0">
                  <a:pos x="22" y="21"/>
                </a:cxn>
                <a:cxn ang="0">
                  <a:pos x="22" y="17"/>
                </a:cxn>
                <a:cxn ang="0">
                  <a:pos x="20" y="13"/>
                </a:cxn>
                <a:cxn ang="0">
                  <a:pos x="17" y="12"/>
                </a:cxn>
                <a:cxn ang="0">
                  <a:pos x="13" y="10"/>
                </a:cxn>
                <a:cxn ang="0">
                  <a:pos x="8" y="12"/>
                </a:cxn>
                <a:cxn ang="0">
                  <a:pos x="6" y="13"/>
                </a:cxn>
                <a:cxn ang="0">
                  <a:pos x="3" y="17"/>
                </a:cxn>
                <a:cxn ang="0">
                  <a:pos x="0" y="16"/>
                </a:cxn>
                <a:cxn ang="0">
                  <a:pos x="3" y="12"/>
                </a:cxn>
                <a:cxn ang="0">
                  <a:pos x="4" y="7"/>
                </a:cxn>
                <a:cxn ang="0">
                  <a:pos x="8" y="5"/>
                </a:cxn>
                <a:cxn ang="0">
                  <a:pos x="13" y="2"/>
                </a:cxn>
                <a:cxn ang="0">
                  <a:pos x="18" y="0"/>
                </a:cxn>
                <a:cxn ang="0">
                  <a:pos x="22" y="0"/>
                </a:cxn>
                <a:cxn ang="0">
                  <a:pos x="27" y="2"/>
                </a:cxn>
                <a:cxn ang="0">
                  <a:pos x="31" y="5"/>
                </a:cxn>
                <a:cxn ang="0">
                  <a:pos x="32" y="7"/>
                </a:cxn>
                <a:cxn ang="0">
                  <a:pos x="34" y="12"/>
                </a:cxn>
                <a:cxn ang="0">
                  <a:pos x="35" y="14"/>
                </a:cxn>
                <a:cxn ang="0">
                  <a:pos x="34" y="20"/>
                </a:cxn>
                <a:cxn ang="0">
                  <a:pos x="32" y="27"/>
                </a:cxn>
                <a:cxn ang="0">
                  <a:pos x="29" y="31"/>
                </a:cxn>
                <a:cxn ang="0">
                  <a:pos x="25" y="35"/>
                </a:cxn>
                <a:cxn ang="0">
                  <a:pos x="20" y="41"/>
                </a:cxn>
                <a:cxn ang="0">
                  <a:pos x="13" y="48"/>
                </a:cxn>
                <a:cxn ang="0">
                  <a:pos x="25" y="48"/>
                </a:cxn>
                <a:cxn ang="0">
                  <a:pos x="29" y="48"/>
                </a:cxn>
                <a:cxn ang="0">
                  <a:pos x="31" y="48"/>
                </a:cxn>
                <a:cxn ang="0">
                  <a:pos x="32" y="48"/>
                </a:cxn>
                <a:cxn ang="0">
                  <a:pos x="34" y="47"/>
                </a:cxn>
                <a:cxn ang="0">
                  <a:pos x="35" y="45"/>
                </a:cxn>
                <a:cxn ang="0">
                  <a:pos x="36" y="42"/>
                </a:cxn>
                <a:cxn ang="0">
                  <a:pos x="38" y="42"/>
                </a:cxn>
                <a:cxn ang="0">
                  <a:pos x="34" y="59"/>
                </a:cxn>
              </a:cxnLst>
              <a:rect l="0" t="0" r="r" b="b"/>
              <a:pathLst>
                <a:path w="38" h="59">
                  <a:moveTo>
                    <a:pt x="34" y="59"/>
                  </a:moveTo>
                  <a:lnTo>
                    <a:pt x="0" y="59"/>
                  </a:lnTo>
                  <a:lnTo>
                    <a:pt x="0" y="58"/>
                  </a:lnTo>
                  <a:lnTo>
                    <a:pt x="10" y="47"/>
                  </a:lnTo>
                  <a:lnTo>
                    <a:pt x="17" y="40"/>
                  </a:lnTo>
                  <a:lnTo>
                    <a:pt x="20" y="33"/>
                  </a:lnTo>
                  <a:lnTo>
                    <a:pt x="22" y="27"/>
                  </a:lnTo>
                  <a:lnTo>
                    <a:pt x="22" y="21"/>
                  </a:lnTo>
                  <a:lnTo>
                    <a:pt x="22" y="17"/>
                  </a:lnTo>
                  <a:lnTo>
                    <a:pt x="20" y="13"/>
                  </a:lnTo>
                  <a:lnTo>
                    <a:pt x="17" y="12"/>
                  </a:lnTo>
                  <a:lnTo>
                    <a:pt x="13" y="10"/>
                  </a:lnTo>
                  <a:lnTo>
                    <a:pt x="8" y="12"/>
                  </a:lnTo>
                  <a:lnTo>
                    <a:pt x="6" y="13"/>
                  </a:lnTo>
                  <a:lnTo>
                    <a:pt x="3" y="17"/>
                  </a:lnTo>
                  <a:lnTo>
                    <a:pt x="0" y="16"/>
                  </a:lnTo>
                  <a:lnTo>
                    <a:pt x="3" y="12"/>
                  </a:lnTo>
                  <a:lnTo>
                    <a:pt x="4" y="7"/>
                  </a:lnTo>
                  <a:lnTo>
                    <a:pt x="8" y="5"/>
                  </a:lnTo>
                  <a:lnTo>
                    <a:pt x="13" y="2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7" y="2"/>
                  </a:lnTo>
                  <a:lnTo>
                    <a:pt x="31" y="5"/>
                  </a:lnTo>
                  <a:lnTo>
                    <a:pt x="32" y="7"/>
                  </a:lnTo>
                  <a:lnTo>
                    <a:pt x="34" y="12"/>
                  </a:lnTo>
                  <a:lnTo>
                    <a:pt x="35" y="14"/>
                  </a:lnTo>
                  <a:lnTo>
                    <a:pt x="34" y="20"/>
                  </a:lnTo>
                  <a:lnTo>
                    <a:pt x="32" y="27"/>
                  </a:lnTo>
                  <a:lnTo>
                    <a:pt x="29" y="31"/>
                  </a:lnTo>
                  <a:lnTo>
                    <a:pt x="25" y="35"/>
                  </a:lnTo>
                  <a:lnTo>
                    <a:pt x="20" y="41"/>
                  </a:lnTo>
                  <a:lnTo>
                    <a:pt x="13" y="48"/>
                  </a:lnTo>
                  <a:lnTo>
                    <a:pt x="25" y="48"/>
                  </a:lnTo>
                  <a:lnTo>
                    <a:pt x="29" y="48"/>
                  </a:lnTo>
                  <a:lnTo>
                    <a:pt x="31" y="48"/>
                  </a:lnTo>
                  <a:lnTo>
                    <a:pt x="32" y="48"/>
                  </a:lnTo>
                  <a:lnTo>
                    <a:pt x="34" y="47"/>
                  </a:lnTo>
                  <a:lnTo>
                    <a:pt x="35" y="45"/>
                  </a:lnTo>
                  <a:lnTo>
                    <a:pt x="36" y="42"/>
                  </a:lnTo>
                  <a:lnTo>
                    <a:pt x="38" y="42"/>
                  </a:lnTo>
                  <a:lnTo>
                    <a:pt x="34" y="5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05" name="Freeform 49"/>
            <p:cNvSpPr>
              <a:spLocks noChangeAspect="1"/>
            </p:cNvSpPr>
            <p:nvPr/>
          </p:nvSpPr>
          <p:spPr bwMode="auto">
            <a:xfrm>
              <a:off x="1547" y="1510"/>
              <a:ext cx="38" cy="60"/>
            </a:xfrm>
            <a:custGeom>
              <a:avLst/>
              <a:gdLst/>
              <a:ahLst/>
              <a:cxnLst>
                <a:cxn ang="0">
                  <a:pos x="10" y="28"/>
                </a:cxn>
                <a:cxn ang="0">
                  <a:pos x="10" y="27"/>
                </a:cxn>
                <a:cxn ang="0">
                  <a:pos x="14" y="25"/>
                </a:cxn>
                <a:cxn ang="0">
                  <a:pos x="17" y="24"/>
                </a:cxn>
                <a:cxn ang="0">
                  <a:pos x="20" y="23"/>
                </a:cxn>
                <a:cxn ang="0">
                  <a:pos x="21" y="21"/>
                </a:cxn>
                <a:cxn ang="0">
                  <a:pos x="22" y="18"/>
                </a:cxn>
                <a:cxn ang="0">
                  <a:pos x="22" y="16"/>
                </a:cxn>
                <a:cxn ang="0">
                  <a:pos x="21" y="11"/>
                </a:cxn>
                <a:cxn ang="0">
                  <a:pos x="20" y="9"/>
                </a:cxn>
                <a:cxn ang="0">
                  <a:pos x="17" y="7"/>
                </a:cxn>
                <a:cxn ang="0">
                  <a:pos x="13" y="7"/>
                </a:cxn>
                <a:cxn ang="0">
                  <a:pos x="8" y="7"/>
                </a:cxn>
                <a:cxn ang="0">
                  <a:pos x="6" y="9"/>
                </a:cxn>
                <a:cxn ang="0">
                  <a:pos x="3" y="13"/>
                </a:cxn>
                <a:cxn ang="0">
                  <a:pos x="1" y="11"/>
                </a:cxn>
                <a:cxn ang="0">
                  <a:pos x="6" y="7"/>
                </a:cxn>
                <a:cxn ang="0">
                  <a:pos x="10" y="3"/>
                </a:cxn>
                <a:cxn ang="0">
                  <a:pos x="14" y="2"/>
                </a:cxn>
                <a:cxn ang="0">
                  <a:pos x="21" y="0"/>
                </a:cxn>
                <a:cxn ang="0">
                  <a:pos x="27" y="2"/>
                </a:cxn>
                <a:cxn ang="0">
                  <a:pos x="31" y="3"/>
                </a:cxn>
                <a:cxn ang="0">
                  <a:pos x="34" y="7"/>
                </a:cxn>
                <a:cxn ang="0">
                  <a:pos x="35" y="11"/>
                </a:cxn>
                <a:cxn ang="0">
                  <a:pos x="34" y="14"/>
                </a:cxn>
                <a:cxn ang="0">
                  <a:pos x="32" y="17"/>
                </a:cxn>
                <a:cxn ang="0">
                  <a:pos x="29" y="20"/>
                </a:cxn>
                <a:cxn ang="0">
                  <a:pos x="25" y="21"/>
                </a:cxn>
                <a:cxn ang="0">
                  <a:pos x="31" y="24"/>
                </a:cxn>
                <a:cxn ang="0">
                  <a:pos x="35" y="28"/>
                </a:cxn>
                <a:cxn ang="0">
                  <a:pos x="36" y="32"/>
                </a:cxn>
                <a:cxn ang="0">
                  <a:pos x="38" y="38"/>
                </a:cxn>
                <a:cxn ang="0">
                  <a:pos x="36" y="44"/>
                </a:cxn>
                <a:cxn ang="0">
                  <a:pos x="35" y="49"/>
                </a:cxn>
                <a:cxn ang="0">
                  <a:pos x="31" y="53"/>
                </a:cxn>
                <a:cxn ang="0">
                  <a:pos x="25" y="58"/>
                </a:cxn>
                <a:cxn ang="0">
                  <a:pos x="20" y="59"/>
                </a:cxn>
                <a:cxn ang="0">
                  <a:pos x="13" y="60"/>
                </a:cxn>
                <a:cxn ang="0">
                  <a:pos x="8" y="59"/>
                </a:cxn>
                <a:cxn ang="0">
                  <a:pos x="4" y="59"/>
                </a:cxn>
                <a:cxn ang="0">
                  <a:pos x="1" y="58"/>
                </a:cxn>
                <a:cxn ang="0">
                  <a:pos x="0" y="55"/>
                </a:cxn>
                <a:cxn ang="0">
                  <a:pos x="0" y="52"/>
                </a:cxn>
                <a:cxn ang="0">
                  <a:pos x="0" y="49"/>
                </a:cxn>
                <a:cxn ang="0">
                  <a:pos x="1" y="48"/>
                </a:cxn>
                <a:cxn ang="0">
                  <a:pos x="3" y="46"/>
                </a:cxn>
                <a:cxn ang="0">
                  <a:pos x="4" y="46"/>
                </a:cxn>
                <a:cxn ang="0">
                  <a:pos x="6" y="46"/>
                </a:cxn>
                <a:cxn ang="0">
                  <a:pos x="7" y="46"/>
                </a:cxn>
                <a:cxn ang="0">
                  <a:pos x="8" y="48"/>
                </a:cxn>
                <a:cxn ang="0">
                  <a:pos x="10" y="49"/>
                </a:cxn>
                <a:cxn ang="0">
                  <a:pos x="11" y="51"/>
                </a:cxn>
                <a:cxn ang="0">
                  <a:pos x="15" y="53"/>
                </a:cxn>
                <a:cxn ang="0">
                  <a:pos x="20" y="53"/>
                </a:cxn>
                <a:cxn ang="0">
                  <a:pos x="22" y="53"/>
                </a:cxn>
                <a:cxn ang="0">
                  <a:pos x="25" y="51"/>
                </a:cxn>
                <a:cxn ang="0">
                  <a:pos x="27" y="48"/>
                </a:cxn>
                <a:cxn ang="0">
                  <a:pos x="28" y="45"/>
                </a:cxn>
                <a:cxn ang="0">
                  <a:pos x="27" y="39"/>
                </a:cxn>
                <a:cxn ang="0">
                  <a:pos x="24" y="35"/>
                </a:cxn>
                <a:cxn ang="0">
                  <a:pos x="20" y="32"/>
                </a:cxn>
                <a:cxn ang="0">
                  <a:pos x="15" y="30"/>
                </a:cxn>
                <a:cxn ang="0">
                  <a:pos x="10" y="28"/>
                </a:cxn>
              </a:cxnLst>
              <a:rect l="0" t="0" r="r" b="b"/>
              <a:pathLst>
                <a:path w="38" h="60">
                  <a:moveTo>
                    <a:pt x="10" y="28"/>
                  </a:moveTo>
                  <a:lnTo>
                    <a:pt x="10" y="27"/>
                  </a:lnTo>
                  <a:lnTo>
                    <a:pt x="14" y="25"/>
                  </a:lnTo>
                  <a:lnTo>
                    <a:pt x="17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8"/>
                  </a:lnTo>
                  <a:lnTo>
                    <a:pt x="22" y="16"/>
                  </a:lnTo>
                  <a:lnTo>
                    <a:pt x="21" y="11"/>
                  </a:lnTo>
                  <a:lnTo>
                    <a:pt x="20" y="9"/>
                  </a:lnTo>
                  <a:lnTo>
                    <a:pt x="17" y="7"/>
                  </a:lnTo>
                  <a:lnTo>
                    <a:pt x="13" y="7"/>
                  </a:lnTo>
                  <a:lnTo>
                    <a:pt x="8" y="7"/>
                  </a:lnTo>
                  <a:lnTo>
                    <a:pt x="6" y="9"/>
                  </a:lnTo>
                  <a:lnTo>
                    <a:pt x="3" y="13"/>
                  </a:lnTo>
                  <a:lnTo>
                    <a:pt x="1" y="11"/>
                  </a:lnTo>
                  <a:lnTo>
                    <a:pt x="6" y="7"/>
                  </a:lnTo>
                  <a:lnTo>
                    <a:pt x="10" y="3"/>
                  </a:lnTo>
                  <a:lnTo>
                    <a:pt x="14" y="2"/>
                  </a:lnTo>
                  <a:lnTo>
                    <a:pt x="21" y="0"/>
                  </a:lnTo>
                  <a:lnTo>
                    <a:pt x="27" y="2"/>
                  </a:lnTo>
                  <a:lnTo>
                    <a:pt x="31" y="3"/>
                  </a:lnTo>
                  <a:lnTo>
                    <a:pt x="34" y="7"/>
                  </a:lnTo>
                  <a:lnTo>
                    <a:pt x="35" y="11"/>
                  </a:lnTo>
                  <a:lnTo>
                    <a:pt x="34" y="14"/>
                  </a:lnTo>
                  <a:lnTo>
                    <a:pt x="32" y="17"/>
                  </a:lnTo>
                  <a:lnTo>
                    <a:pt x="29" y="20"/>
                  </a:lnTo>
                  <a:lnTo>
                    <a:pt x="25" y="21"/>
                  </a:lnTo>
                  <a:lnTo>
                    <a:pt x="31" y="24"/>
                  </a:lnTo>
                  <a:lnTo>
                    <a:pt x="35" y="28"/>
                  </a:lnTo>
                  <a:lnTo>
                    <a:pt x="36" y="32"/>
                  </a:lnTo>
                  <a:lnTo>
                    <a:pt x="38" y="38"/>
                  </a:lnTo>
                  <a:lnTo>
                    <a:pt x="36" y="44"/>
                  </a:lnTo>
                  <a:lnTo>
                    <a:pt x="35" y="49"/>
                  </a:lnTo>
                  <a:lnTo>
                    <a:pt x="31" y="53"/>
                  </a:lnTo>
                  <a:lnTo>
                    <a:pt x="25" y="58"/>
                  </a:lnTo>
                  <a:lnTo>
                    <a:pt x="20" y="59"/>
                  </a:lnTo>
                  <a:lnTo>
                    <a:pt x="13" y="60"/>
                  </a:lnTo>
                  <a:lnTo>
                    <a:pt x="8" y="59"/>
                  </a:lnTo>
                  <a:lnTo>
                    <a:pt x="4" y="59"/>
                  </a:lnTo>
                  <a:lnTo>
                    <a:pt x="1" y="58"/>
                  </a:lnTo>
                  <a:lnTo>
                    <a:pt x="0" y="55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1" y="48"/>
                  </a:lnTo>
                  <a:lnTo>
                    <a:pt x="3" y="46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7" y="46"/>
                  </a:lnTo>
                  <a:lnTo>
                    <a:pt x="8" y="48"/>
                  </a:lnTo>
                  <a:lnTo>
                    <a:pt x="10" y="49"/>
                  </a:lnTo>
                  <a:lnTo>
                    <a:pt x="11" y="51"/>
                  </a:lnTo>
                  <a:lnTo>
                    <a:pt x="15" y="53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5" y="51"/>
                  </a:lnTo>
                  <a:lnTo>
                    <a:pt x="27" y="48"/>
                  </a:lnTo>
                  <a:lnTo>
                    <a:pt x="28" y="45"/>
                  </a:lnTo>
                  <a:lnTo>
                    <a:pt x="27" y="39"/>
                  </a:lnTo>
                  <a:lnTo>
                    <a:pt x="24" y="35"/>
                  </a:lnTo>
                  <a:lnTo>
                    <a:pt x="20" y="32"/>
                  </a:lnTo>
                  <a:lnTo>
                    <a:pt x="15" y="30"/>
                  </a:lnTo>
                  <a:lnTo>
                    <a:pt x="10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06" name="Line 50"/>
            <p:cNvSpPr>
              <a:spLocks noChangeAspect="1" noChangeShapeType="1"/>
            </p:cNvSpPr>
            <p:nvPr/>
          </p:nvSpPr>
          <p:spPr bwMode="auto">
            <a:xfrm>
              <a:off x="1623" y="2510"/>
              <a:ext cx="1211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07" name="Line 51"/>
            <p:cNvSpPr>
              <a:spLocks noChangeAspect="1" noChangeShapeType="1"/>
            </p:cNvSpPr>
            <p:nvPr/>
          </p:nvSpPr>
          <p:spPr bwMode="auto">
            <a:xfrm>
              <a:off x="1623" y="2486"/>
              <a:ext cx="1" cy="2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08" name="Line 52"/>
            <p:cNvSpPr>
              <a:spLocks noChangeAspect="1" noChangeShapeType="1"/>
            </p:cNvSpPr>
            <p:nvPr/>
          </p:nvSpPr>
          <p:spPr bwMode="auto">
            <a:xfrm>
              <a:off x="1683" y="2499"/>
              <a:ext cx="1" cy="1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09" name="Line 53"/>
            <p:cNvSpPr>
              <a:spLocks noChangeAspect="1" noChangeShapeType="1"/>
            </p:cNvSpPr>
            <p:nvPr/>
          </p:nvSpPr>
          <p:spPr bwMode="auto">
            <a:xfrm>
              <a:off x="1743" y="2499"/>
              <a:ext cx="1" cy="1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10" name="Line 54"/>
            <p:cNvSpPr>
              <a:spLocks noChangeAspect="1" noChangeShapeType="1"/>
            </p:cNvSpPr>
            <p:nvPr/>
          </p:nvSpPr>
          <p:spPr bwMode="auto">
            <a:xfrm>
              <a:off x="1805" y="2499"/>
              <a:ext cx="1" cy="1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11" name="Line 55"/>
            <p:cNvSpPr>
              <a:spLocks noChangeAspect="1" noChangeShapeType="1"/>
            </p:cNvSpPr>
            <p:nvPr/>
          </p:nvSpPr>
          <p:spPr bwMode="auto">
            <a:xfrm>
              <a:off x="1865" y="2499"/>
              <a:ext cx="1" cy="1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12" name="Line 56"/>
            <p:cNvSpPr>
              <a:spLocks noChangeAspect="1" noChangeShapeType="1"/>
            </p:cNvSpPr>
            <p:nvPr/>
          </p:nvSpPr>
          <p:spPr bwMode="auto">
            <a:xfrm>
              <a:off x="1925" y="2486"/>
              <a:ext cx="1" cy="2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13" name="Line 57"/>
            <p:cNvSpPr>
              <a:spLocks noChangeAspect="1" noChangeShapeType="1"/>
            </p:cNvSpPr>
            <p:nvPr/>
          </p:nvSpPr>
          <p:spPr bwMode="auto">
            <a:xfrm>
              <a:off x="1985" y="2499"/>
              <a:ext cx="1" cy="1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14" name="Line 58"/>
            <p:cNvSpPr>
              <a:spLocks noChangeAspect="1" noChangeShapeType="1"/>
            </p:cNvSpPr>
            <p:nvPr/>
          </p:nvSpPr>
          <p:spPr bwMode="auto">
            <a:xfrm>
              <a:off x="2047" y="2499"/>
              <a:ext cx="1" cy="1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15" name="Line 59"/>
            <p:cNvSpPr>
              <a:spLocks noChangeAspect="1" noChangeShapeType="1"/>
            </p:cNvSpPr>
            <p:nvPr/>
          </p:nvSpPr>
          <p:spPr bwMode="auto">
            <a:xfrm>
              <a:off x="2107" y="2499"/>
              <a:ext cx="1" cy="1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16" name="Line 60"/>
            <p:cNvSpPr>
              <a:spLocks noChangeAspect="1" noChangeShapeType="1"/>
            </p:cNvSpPr>
            <p:nvPr/>
          </p:nvSpPr>
          <p:spPr bwMode="auto">
            <a:xfrm>
              <a:off x="2167" y="2499"/>
              <a:ext cx="1" cy="1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17" name="Line 61"/>
            <p:cNvSpPr>
              <a:spLocks noChangeAspect="1" noChangeShapeType="1"/>
            </p:cNvSpPr>
            <p:nvPr/>
          </p:nvSpPr>
          <p:spPr bwMode="auto">
            <a:xfrm>
              <a:off x="2228" y="2486"/>
              <a:ext cx="1" cy="2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18" name="Line 62"/>
            <p:cNvSpPr>
              <a:spLocks noChangeAspect="1" noChangeShapeType="1"/>
            </p:cNvSpPr>
            <p:nvPr/>
          </p:nvSpPr>
          <p:spPr bwMode="auto">
            <a:xfrm>
              <a:off x="2289" y="2499"/>
              <a:ext cx="1" cy="1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19" name="Line 63"/>
            <p:cNvSpPr>
              <a:spLocks noChangeAspect="1" noChangeShapeType="1"/>
            </p:cNvSpPr>
            <p:nvPr/>
          </p:nvSpPr>
          <p:spPr bwMode="auto">
            <a:xfrm>
              <a:off x="2349" y="2499"/>
              <a:ext cx="1" cy="1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20" name="Line 64"/>
            <p:cNvSpPr>
              <a:spLocks noChangeAspect="1" noChangeShapeType="1"/>
            </p:cNvSpPr>
            <p:nvPr/>
          </p:nvSpPr>
          <p:spPr bwMode="auto">
            <a:xfrm>
              <a:off x="2410" y="2499"/>
              <a:ext cx="1" cy="1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21" name="Line 65"/>
            <p:cNvSpPr>
              <a:spLocks noChangeAspect="1" noChangeShapeType="1"/>
            </p:cNvSpPr>
            <p:nvPr/>
          </p:nvSpPr>
          <p:spPr bwMode="auto">
            <a:xfrm>
              <a:off x="2471" y="2499"/>
              <a:ext cx="1" cy="1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22" name="Line 66"/>
            <p:cNvSpPr>
              <a:spLocks noChangeAspect="1" noChangeShapeType="1"/>
            </p:cNvSpPr>
            <p:nvPr/>
          </p:nvSpPr>
          <p:spPr bwMode="auto">
            <a:xfrm>
              <a:off x="2532" y="2486"/>
              <a:ext cx="1" cy="2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23" name="Line 67"/>
            <p:cNvSpPr>
              <a:spLocks noChangeAspect="1" noChangeShapeType="1"/>
            </p:cNvSpPr>
            <p:nvPr/>
          </p:nvSpPr>
          <p:spPr bwMode="auto">
            <a:xfrm>
              <a:off x="2592" y="2499"/>
              <a:ext cx="1" cy="1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24" name="Line 68"/>
            <p:cNvSpPr>
              <a:spLocks noChangeAspect="1" noChangeShapeType="1"/>
            </p:cNvSpPr>
            <p:nvPr/>
          </p:nvSpPr>
          <p:spPr bwMode="auto">
            <a:xfrm>
              <a:off x="2652" y="2499"/>
              <a:ext cx="1" cy="1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25" name="Line 69"/>
            <p:cNvSpPr>
              <a:spLocks noChangeAspect="1" noChangeShapeType="1"/>
            </p:cNvSpPr>
            <p:nvPr/>
          </p:nvSpPr>
          <p:spPr bwMode="auto">
            <a:xfrm>
              <a:off x="2714" y="2499"/>
              <a:ext cx="1" cy="1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26" name="Line 70"/>
            <p:cNvSpPr>
              <a:spLocks noChangeAspect="1" noChangeShapeType="1"/>
            </p:cNvSpPr>
            <p:nvPr/>
          </p:nvSpPr>
          <p:spPr bwMode="auto">
            <a:xfrm>
              <a:off x="2774" y="2499"/>
              <a:ext cx="1" cy="1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27" name="Line 71"/>
            <p:cNvSpPr>
              <a:spLocks noChangeAspect="1" noChangeShapeType="1"/>
            </p:cNvSpPr>
            <p:nvPr/>
          </p:nvSpPr>
          <p:spPr bwMode="auto">
            <a:xfrm>
              <a:off x="2834" y="2486"/>
              <a:ext cx="1" cy="2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28" name="Freeform 72"/>
            <p:cNvSpPr>
              <a:spLocks noChangeAspect="1" noEditPoints="1"/>
            </p:cNvSpPr>
            <p:nvPr/>
          </p:nvSpPr>
          <p:spPr bwMode="auto">
            <a:xfrm>
              <a:off x="1603" y="2552"/>
              <a:ext cx="38" cy="60"/>
            </a:xfrm>
            <a:custGeom>
              <a:avLst/>
              <a:gdLst/>
              <a:ahLst/>
              <a:cxnLst>
                <a:cxn ang="0">
                  <a:pos x="38" y="29"/>
                </a:cxn>
                <a:cxn ang="0">
                  <a:pos x="36" y="38"/>
                </a:cxn>
                <a:cxn ang="0">
                  <a:pos x="35" y="46"/>
                </a:cxn>
                <a:cxn ang="0">
                  <a:pos x="34" y="50"/>
                </a:cxn>
                <a:cxn ang="0">
                  <a:pos x="31" y="53"/>
                </a:cxn>
                <a:cxn ang="0">
                  <a:pos x="29" y="56"/>
                </a:cxn>
                <a:cxn ang="0">
                  <a:pos x="25" y="57"/>
                </a:cxn>
                <a:cxn ang="0">
                  <a:pos x="22" y="59"/>
                </a:cxn>
                <a:cxn ang="0">
                  <a:pos x="20" y="60"/>
                </a:cxn>
                <a:cxn ang="0">
                  <a:pos x="15" y="59"/>
                </a:cxn>
                <a:cxn ang="0">
                  <a:pos x="11" y="57"/>
                </a:cxn>
                <a:cxn ang="0">
                  <a:pos x="8" y="55"/>
                </a:cxn>
                <a:cxn ang="0">
                  <a:pos x="6" y="52"/>
                </a:cxn>
                <a:cxn ang="0">
                  <a:pos x="4" y="48"/>
                </a:cxn>
                <a:cxn ang="0">
                  <a:pos x="3" y="43"/>
                </a:cxn>
                <a:cxn ang="0">
                  <a:pos x="1" y="38"/>
                </a:cxn>
                <a:cxn ang="0">
                  <a:pos x="0" y="31"/>
                </a:cxn>
                <a:cxn ang="0">
                  <a:pos x="1" y="21"/>
                </a:cxn>
                <a:cxn ang="0">
                  <a:pos x="3" y="14"/>
                </a:cxn>
                <a:cxn ang="0">
                  <a:pos x="6" y="7"/>
                </a:cxn>
                <a:cxn ang="0">
                  <a:pos x="10" y="3"/>
                </a:cxn>
                <a:cxn ang="0">
                  <a:pos x="14" y="1"/>
                </a:cxn>
                <a:cxn ang="0">
                  <a:pos x="20" y="0"/>
                </a:cxn>
                <a:cxn ang="0">
                  <a:pos x="24" y="1"/>
                </a:cxn>
                <a:cxn ang="0">
                  <a:pos x="28" y="3"/>
                </a:cxn>
                <a:cxn ang="0">
                  <a:pos x="32" y="7"/>
                </a:cxn>
                <a:cxn ang="0">
                  <a:pos x="35" y="13"/>
                </a:cxn>
                <a:cxn ang="0">
                  <a:pos x="36" y="21"/>
                </a:cxn>
                <a:cxn ang="0">
                  <a:pos x="38" y="29"/>
                </a:cxn>
                <a:cxn ang="0">
                  <a:pos x="25" y="29"/>
                </a:cxn>
                <a:cxn ang="0">
                  <a:pos x="25" y="22"/>
                </a:cxn>
                <a:cxn ang="0">
                  <a:pos x="25" y="18"/>
                </a:cxn>
                <a:cxn ang="0">
                  <a:pos x="25" y="14"/>
                </a:cxn>
                <a:cxn ang="0">
                  <a:pos x="25" y="13"/>
                </a:cxn>
                <a:cxn ang="0">
                  <a:pos x="24" y="7"/>
                </a:cxn>
                <a:cxn ang="0">
                  <a:pos x="22" y="4"/>
                </a:cxn>
                <a:cxn ang="0">
                  <a:pos x="21" y="3"/>
                </a:cxn>
                <a:cxn ang="0">
                  <a:pos x="20" y="3"/>
                </a:cxn>
                <a:cxn ang="0">
                  <a:pos x="17" y="3"/>
                </a:cxn>
                <a:cxn ang="0">
                  <a:pos x="15" y="4"/>
                </a:cxn>
                <a:cxn ang="0">
                  <a:pos x="14" y="6"/>
                </a:cxn>
                <a:cxn ang="0">
                  <a:pos x="14" y="8"/>
                </a:cxn>
                <a:cxn ang="0">
                  <a:pos x="14" y="18"/>
                </a:cxn>
                <a:cxn ang="0">
                  <a:pos x="13" y="35"/>
                </a:cxn>
                <a:cxn ang="0">
                  <a:pos x="14" y="43"/>
                </a:cxn>
                <a:cxn ang="0">
                  <a:pos x="14" y="48"/>
                </a:cxn>
                <a:cxn ang="0">
                  <a:pos x="14" y="52"/>
                </a:cxn>
                <a:cxn ang="0">
                  <a:pos x="15" y="55"/>
                </a:cxn>
                <a:cxn ang="0">
                  <a:pos x="15" y="56"/>
                </a:cxn>
                <a:cxn ang="0">
                  <a:pos x="18" y="57"/>
                </a:cxn>
                <a:cxn ang="0">
                  <a:pos x="20" y="57"/>
                </a:cxn>
                <a:cxn ang="0">
                  <a:pos x="21" y="56"/>
                </a:cxn>
                <a:cxn ang="0">
                  <a:pos x="22" y="56"/>
                </a:cxn>
                <a:cxn ang="0">
                  <a:pos x="24" y="53"/>
                </a:cxn>
                <a:cxn ang="0">
                  <a:pos x="25" y="48"/>
                </a:cxn>
                <a:cxn ang="0">
                  <a:pos x="25" y="29"/>
                </a:cxn>
              </a:cxnLst>
              <a:rect l="0" t="0" r="r" b="b"/>
              <a:pathLst>
                <a:path w="38" h="60">
                  <a:moveTo>
                    <a:pt x="38" y="29"/>
                  </a:moveTo>
                  <a:lnTo>
                    <a:pt x="36" y="38"/>
                  </a:lnTo>
                  <a:lnTo>
                    <a:pt x="35" y="46"/>
                  </a:lnTo>
                  <a:lnTo>
                    <a:pt x="34" y="50"/>
                  </a:lnTo>
                  <a:lnTo>
                    <a:pt x="31" y="53"/>
                  </a:lnTo>
                  <a:lnTo>
                    <a:pt x="29" y="56"/>
                  </a:lnTo>
                  <a:lnTo>
                    <a:pt x="25" y="57"/>
                  </a:lnTo>
                  <a:lnTo>
                    <a:pt x="22" y="59"/>
                  </a:lnTo>
                  <a:lnTo>
                    <a:pt x="20" y="60"/>
                  </a:lnTo>
                  <a:lnTo>
                    <a:pt x="15" y="59"/>
                  </a:lnTo>
                  <a:lnTo>
                    <a:pt x="11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8"/>
                  </a:lnTo>
                  <a:lnTo>
                    <a:pt x="3" y="43"/>
                  </a:lnTo>
                  <a:lnTo>
                    <a:pt x="1" y="38"/>
                  </a:lnTo>
                  <a:lnTo>
                    <a:pt x="0" y="31"/>
                  </a:lnTo>
                  <a:lnTo>
                    <a:pt x="1" y="21"/>
                  </a:lnTo>
                  <a:lnTo>
                    <a:pt x="3" y="14"/>
                  </a:lnTo>
                  <a:lnTo>
                    <a:pt x="6" y="7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20" y="0"/>
                  </a:lnTo>
                  <a:lnTo>
                    <a:pt x="24" y="1"/>
                  </a:lnTo>
                  <a:lnTo>
                    <a:pt x="28" y="3"/>
                  </a:lnTo>
                  <a:lnTo>
                    <a:pt x="32" y="7"/>
                  </a:lnTo>
                  <a:lnTo>
                    <a:pt x="35" y="13"/>
                  </a:lnTo>
                  <a:lnTo>
                    <a:pt x="36" y="21"/>
                  </a:lnTo>
                  <a:lnTo>
                    <a:pt x="38" y="29"/>
                  </a:lnTo>
                  <a:close/>
                  <a:moveTo>
                    <a:pt x="25" y="29"/>
                  </a:moveTo>
                  <a:lnTo>
                    <a:pt x="25" y="22"/>
                  </a:lnTo>
                  <a:lnTo>
                    <a:pt x="25" y="18"/>
                  </a:lnTo>
                  <a:lnTo>
                    <a:pt x="25" y="14"/>
                  </a:lnTo>
                  <a:lnTo>
                    <a:pt x="25" y="13"/>
                  </a:lnTo>
                  <a:lnTo>
                    <a:pt x="24" y="7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7" y="3"/>
                  </a:lnTo>
                  <a:lnTo>
                    <a:pt x="15" y="4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4" y="18"/>
                  </a:lnTo>
                  <a:lnTo>
                    <a:pt x="13" y="35"/>
                  </a:lnTo>
                  <a:lnTo>
                    <a:pt x="14" y="43"/>
                  </a:lnTo>
                  <a:lnTo>
                    <a:pt x="14" y="48"/>
                  </a:lnTo>
                  <a:lnTo>
                    <a:pt x="14" y="52"/>
                  </a:lnTo>
                  <a:lnTo>
                    <a:pt x="15" y="55"/>
                  </a:lnTo>
                  <a:lnTo>
                    <a:pt x="15" y="56"/>
                  </a:lnTo>
                  <a:lnTo>
                    <a:pt x="18" y="57"/>
                  </a:lnTo>
                  <a:lnTo>
                    <a:pt x="20" y="57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4" y="53"/>
                  </a:lnTo>
                  <a:lnTo>
                    <a:pt x="25" y="48"/>
                  </a:lnTo>
                  <a:lnTo>
                    <a:pt x="25" y="2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29" name="Freeform 73"/>
            <p:cNvSpPr>
              <a:spLocks noChangeAspect="1" noEditPoints="1"/>
            </p:cNvSpPr>
            <p:nvPr/>
          </p:nvSpPr>
          <p:spPr bwMode="auto">
            <a:xfrm>
              <a:off x="1873" y="2552"/>
              <a:ext cx="38" cy="60"/>
            </a:xfrm>
            <a:custGeom>
              <a:avLst/>
              <a:gdLst/>
              <a:ahLst/>
              <a:cxnLst>
                <a:cxn ang="0">
                  <a:pos x="38" y="29"/>
                </a:cxn>
                <a:cxn ang="0">
                  <a:pos x="37" y="38"/>
                </a:cxn>
                <a:cxn ang="0">
                  <a:pos x="35" y="46"/>
                </a:cxn>
                <a:cxn ang="0">
                  <a:pos x="34" y="50"/>
                </a:cxn>
                <a:cxn ang="0">
                  <a:pos x="31" y="53"/>
                </a:cxn>
                <a:cxn ang="0">
                  <a:pos x="28" y="56"/>
                </a:cxn>
                <a:cxn ang="0">
                  <a:pos x="26" y="57"/>
                </a:cxn>
                <a:cxn ang="0">
                  <a:pos x="23" y="59"/>
                </a:cxn>
                <a:cxn ang="0">
                  <a:pos x="19" y="60"/>
                </a:cxn>
                <a:cxn ang="0">
                  <a:pos x="16" y="59"/>
                </a:cxn>
                <a:cxn ang="0">
                  <a:pos x="12" y="57"/>
                </a:cxn>
                <a:cxn ang="0">
                  <a:pos x="9" y="55"/>
                </a:cxn>
                <a:cxn ang="0">
                  <a:pos x="6" y="52"/>
                </a:cxn>
                <a:cxn ang="0">
                  <a:pos x="5" y="48"/>
                </a:cxn>
                <a:cxn ang="0">
                  <a:pos x="2" y="43"/>
                </a:cxn>
                <a:cxn ang="0">
                  <a:pos x="2" y="38"/>
                </a:cxn>
                <a:cxn ang="0">
                  <a:pos x="0" y="31"/>
                </a:cxn>
                <a:cxn ang="0">
                  <a:pos x="2" y="21"/>
                </a:cxn>
                <a:cxn ang="0">
                  <a:pos x="3" y="14"/>
                </a:cxn>
                <a:cxn ang="0">
                  <a:pos x="6" y="7"/>
                </a:cxn>
                <a:cxn ang="0">
                  <a:pos x="10" y="3"/>
                </a:cxn>
                <a:cxn ang="0">
                  <a:pos x="14" y="1"/>
                </a:cxn>
                <a:cxn ang="0">
                  <a:pos x="19" y="0"/>
                </a:cxn>
                <a:cxn ang="0">
                  <a:pos x="24" y="1"/>
                </a:cxn>
                <a:cxn ang="0">
                  <a:pos x="28" y="3"/>
                </a:cxn>
                <a:cxn ang="0">
                  <a:pos x="33" y="7"/>
                </a:cxn>
                <a:cxn ang="0">
                  <a:pos x="35" y="13"/>
                </a:cxn>
                <a:cxn ang="0">
                  <a:pos x="37" y="21"/>
                </a:cxn>
                <a:cxn ang="0">
                  <a:pos x="38" y="29"/>
                </a:cxn>
                <a:cxn ang="0">
                  <a:pos x="26" y="29"/>
                </a:cxn>
                <a:cxn ang="0">
                  <a:pos x="26" y="22"/>
                </a:cxn>
                <a:cxn ang="0">
                  <a:pos x="26" y="18"/>
                </a:cxn>
                <a:cxn ang="0">
                  <a:pos x="26" y="14"/>
                </a:cxn>
                <a:cxn ang="0">
                  <a:pos x="24" y="13"/>
                </a:cxn>
                <a:cxn ang="0">
                  <a:pos x="24" y="7"/>
                </a:cxn>
                <a:cxn ang="0">
                  <a:pos x="23" y="4"/>
                </a:cxn>
                <a:cxn ang="0">
                  <a:pos x="21" y="3"/>
                </a:cxn>
                <a:cxn ang="0">
                  <a:pos x="19" y="3"/>
                </a:cxn>
                <a:cxn ang="0">
                  <a:pos x="17" y="3"/>
                </a:cxn>
                <a:cxn ang="0">
                  <a:pos x="16" y="4"/>
                </a:cxn>
                <a:cxn ang="0">
                  <a:pos x="14" y="6"/>
                </a:cxn>
                <a:cxn ang="0">
                  <a:pos x="14" y="8"/>
                </a:cxn>
                <a:cxn ang="0">
                  <a:pos x="13" y="18"/>
                </a:cxn>
                <a:cxn ang="0">
                  <a:pos x="13" y="35"/>
                </a:cxn>
                <a:cxn ang="0">
                  <a:pos x="13" y="43"/>
                </a:cxn>
                <a:cxn ang="0">
                  <a:pos x="14" y="48"/>
                </a:cxn>
                <a:cxn ang="0">
                  <a:pos x="14" y="52"/>
                </a:cxn>
                <a:cxn ang="0">
                  <a:pos x="14" y="55"/>
                </a:cxn>
                <a:cxn ang="0">
                  <a:pos x="16" y="56"/>
                </a:cxn>
                <a:cxn ang="0">
                  <a:pos x="17" y="57"/>
                </a:cxn>
                <a:cxn ang="0">
                  <a:pos x="20" y="57"/>
                </a:cxn>
                <a:cxn ang="0">
                  <a:pos x="21" y="56"/>
                </a:cxn>
                <a:cxn ang="0">
                  <a:pos x="23" y="56"/>
                </a:cxn>
                <a:cxn ang="0">
                  <a:pos x="24" y="53"/>
                </a:cxn>
                <a:cxn ang="0">
                  <a:pos x="24" y="48"/>
                </a:cxn>
                <a:cxn ang="0">
                  <a:pos x="26" y="29"/>
                </a:cxn>
              </a:cxnLst>
              <a:rect l="0" t="0" r="r" b="b"/>
              <a:pathLst>
                <a:path w="38" h="60">
                  <a:moveTo>
                    <a:pt x="38" y="29"/>
                  </a:moveTo>
                  <a:lnTo>
                    <a:pt x="37" y="38"/>
                  </a:lnTo>
                  <a:lnTo>
                    <a:pt x="35" y="46"/>
                  </a:lnTo>
                  <a:lnTo>
                    <a:pt x="34" y="50"/>
                  </a:lnTo>
                  <a:lnTo>
                    <a:pt x="31" y="53"/>
                  </a:lnTo>
                  <a:lnTo>
                    <a:pt x="28" y="56"/>
                  </a:lnTo>
                  <a:lnTo>
                    <a:pt x="26" y="57"/>
                  </a:lnTo>
                  <a:lnTo>
                    <a:pt x="23" y="59"/>
                  </a:lnTo>
                  <a:lnTo>
                    <a:pt x="19" y="60"/>
                  </a:lnTo>
                  <a:lnTo>
                    <a:pt x="16" y="59"/>
                  </a:lnTo>
                  <a:lnTo>
                    <a:pt x="12" y="57"/>
                  </a:lnTo>
                  <a:lnTo>
                    <a:pt x="9" y="55"/>
                  </a:lnTo>
                  <a:lnTo>
                    <a:pt x="6" y="52"/>
                  </a:lnTo>
                  <a:lnTo>
                    <a:pt x="5" y="48"/>
                  </a:lnTo>
                  <a:lnTo>
                    <a:pt x="2" y="43"/>
                  </a:lnTo>
                  <a:lnTo>
                    <a:pt x="2" y="38"/>
                  </a:lnTo>
                  <a:lnTo>
                    <a:pt x="0" y="31"/>
                  </a:lnTo>
                  <a:lnTo>
                    <a:pt x="2" y="21"/>
                  </a:lnTo>
                  <a:lnTo>
                    <a:pt x="3" y="14"/>
                  </a:lnTo>
                  <a:lnTo>
                    <a:pt x="6" y="7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28" y="3"/>
                  </a:lnTo>
                  <a:lnTo>
                    <a:pt x="33" y="7"/>
                  </a:lnTo>
                  <a:lnTo>
                    <a:pt x="35" y="13"/>
                  </a:lnTo>
                  <a:lnTo>
                    <a:pt x="37" y="21"/>
                  </a:lnTo>
                  <a:lnTo>
                    <a:pt x="38" y="29"/>
                  </a:lnTo>
                  <a:close/>
                  <a:moveTo>
                    <a:pt x="26" y="29"/>
                  </a:moveTo>
                  <a:lnTo>
                    <a:pt x="26" y="22"/>
                  </a:lnTo>
                  <a:lnTo>
                    <a:pt x="26" y="18"/>
                  </a:lnTo>
                  <a:lnTo>
                    <a:pt x="26" y="14"/>
                  </a:lnTo>
                  <a:lnTo>
                    <a:pt x="24" y="13"/>
                  </a:lnTo>
                  <a:lnTo>
                    <a:pt x="24" y="7"/>
                  </a:lnTo>
                  <a:lnTo>
                    <a:pt x="23" y="4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3" y="18"/>
                  </a:lnTo>
                  <a:lnTo>
                    <a:pt x="13" y="35"/>
                  </a:lnTo>
                  <a:lnTo>
                    <a:pt x="13" y="43"/>
                  </a:lnTo>
                  <a:lnTo>
                    <a:pt x="14" y="48"/>
                  </a:lnTo>
                  <a:lnTo>
                    <a:pt x="14" y="52"/>
                  </a:lnTo>
                  <a:lnTo>
                    <a:pt x="14" y="55"/>
                  </a:lnTo>
                  <a:lnTo>
                    <a:pt x="16" y="56"/>
                  </a:lnTo>
                  <a:lnTo>
                    <a:pt x="17" y="57"/>
                  </a:lnTo>
                  <a:lnTo>
                    <a:pt x="20" y="57"/>
                  </a:lnTo>
                  <a:lnTo>
                    <a:pt x="21" y="56"/>
                  </a:lnTo>
                  <a:lnTo>
                    <a:pt x="23" y="56"/>
                  </a:lnTo>
                  <a:lnTo>
                    <a:pt x="24" y="53"/>
                  </a:lnTo>
                  <a:lnTo>
                    <a:pt x="24" y="48"/>
                  </a:lnTo>
                  <a:lnTo>
                    <a:pt x="26" y="2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30" name="Freeform 74"/>
            <p:cNvSpPr>
              <a:spLocks noChangeAspect="1"/>
            </p:cNvSpPr>
            <p:nvPr/>
          </p:nvSpPr>
          <p:spPr bwMode="auto">
            <a:xfrm>
              <a:off x="1918" y="2598"/>
              <a:ext cx="14" cy="14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0" y="0"/>
                </a:cxn>
                <a:cxn ang="0">
                  <a:pos x="11" y="2"/>
                </a:cxn>
                <a:cxn ang="0">
                  <a:pos x="13" y="4"/>
                </a:cxn>
                <a:cxn ang="0">
                  <a:pos x="14" y="7"/>
                </a:cxn>
                <a:cxn ang="0">
                  <a:pos x="13" y="10"/>
                </a:cxn>
                <a:cxn ang="0">
                  <a:pos x="11" y="11"/>
                </a:cxn>
                <a:cxn ang="0">
                  <a:pos x="10" y="13"/>
                </a:cxn>
                <a:cxn ang="0">
                  <a:pos x="7" y="14"/>
                </a:cxn>
                <a:cxn ang="0">
                  <a:pos x="4" y="13"/>
                </a:cxn>
                <a:cxn ang="0">
                  <a:pos x="2" y="11"/>
                </a:cxn>
                <a:cxn ang="0">
                  <a:pos x="0" y="10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7" y="0"/>
                </a:cxn>
              </a:cxnLst>
              <a:rect l="0" t="0" r="r" b="b"/>
              <a:pathLst>
                <a:path w="14" h="14">
                  <a:moveTo>
                    <a:pt x="7" y="0"/>
                  </a:moveTo>
                  <a:lnTo>
                    <a:pt x="10" y="0"/>
                  </a:lnTo>
                  <a:lnTo>
                    <a:pt x="11" y="2"/>
                  </a:lnTo>
                  <a:lnTo>
                    <a:pt x="13" y="4"/>
                  </a:lnTo>
                  <a:lnTo>
                    <a:pt x="14" y="7"/>
                  </a:lnTo>
                  <a:lnTo>
                    <a:pt x="13" y="10"/>
                  </a:lnTo>
                  <a:lnTo>
                    <a:pt x="11" y="11"/>
                  </a:lnTo>
                  <a:lnTo>
                    <a:pt x="10" y="13"/>
                  </a:lnTo>
                  <a:lnTo>
                    <a:pt x="7" y="14"/>
                  </a:lnTo>
                  <a:lnTo>
                    <a:pt x="4" y="13"/>
                  </a:lnTo>
                  <a:lnTo>
                    <a:pt x="2" y="11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31" name="Freeform 75"/>
            <p:cNvSpPr>
              <a:spLocks noChangeAspect="1"/>
            </p:cNvSpPr>
            <p:nvPr/>
          </p:nvSpPr>
          <p:spPr bwMode="auto">
            <a:xfrm>
              <a:off x="1939" y="2553"/>
              <a:ext cx="37" cy="59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37" y="0"/>
                </a:cxn>
                <a:cxn ang="0">
                  <a:pos x="32" y="10"/>
                </a:cxn>
                <a:cxn ang="0">
                  <a:pos x="10" y="10"/>
                </a:cxn>
                <a:cxn ang="0">
                  <a:pos x="7" y="16"/>
                </a:cxn>
                <a:cxn ang="0">
                  <a:pos x="21" y="19"/>
                </a:cxn>
                <a:cxn ang="0">
                  <a:pos x="30" y="24"/>
                </a:cxn>
                <a:cxn ang="0">
                  <a:pos x="34" y="28"/>
                </a:cxn>
                <a:cxn ang="0">
                  <a:pos x="37" y="33"/>
                </a:cxn>
                <a:cxn ang="0">
                  <a:pos x="37" y="38"/>
                </a:cxn>
                <a:cxn ang="0">
                  <a:pos x="37" y="44"/>
                </a:cxn>
                <a:cxn ang="0">
                  <a:pos x="34" y="48"/>
                </a:cxn>
                <a:cxn ang="0">
                  <a:pos x="31" y="54"/>
                </a:cxn>
                <a:cxn ang="0">
                  <a:pos x="25" y="56"/>
                </a:cxn>
                <a:cxn ang="0">
                  <a:pos x="20" y="58"/>
                </a:cxn>
                <a:cxn ang="0">
                  <a:pos x="13" y="59"/>
                </a:cxn>
                <a:cxn ang="0">
                  <a:pos x="9" y="58"/>
                </a:cxn>
                <a:cxn ang="0">
                  <a:pos x="6" y="58"/>
                </a:cxn>
                <a:cxn ang="0">
                  <a:pos x="3" y="56"/>
                </a:cxn>
                <a:cxn ang="0">
                  <a:pos x="0" y="54"/>
                </a:cxn>
                <a:cxn ang="0">
                  <a:pos x="0" y="52"/>
                </a:cxn>
                <a:cxn ang="0">
                  <a:pos x="0" y="49"/>
                </a:cxn>
                <a:cxn ang="0">
                  <a:pos x="2" y="48"/>
                </a:cxn>
                <a:cxn ang="0">
                  <a:pos x="3" y="48"/>
                </a:cxn>
                <a:cxn ang="0">
                  <a:pos x="4" y="47"/>
                </a:cxn>
                <a:cxn ang="0">
                  <a:pos x="6" y="47"/>
                </a:cxn>
                <a:cxn ang="0">
                  <a:pos x="7" y="48"/>
                </a:cxn>
                <a:cxn ang="0">
                  <a:pos x="10" y="49"/>
                </a:cxn>
                <a:cxn ang="0">
                  <a:pos x="14" y="52"/>
                </a:cxn>
                <a:cxn ang="0">
                  <a:pos x="16" y="54"/>
                </a:cxn>
                <a:cxn ang="0">
                  <a:pos x="18" y="55"/>
                </a:cxn>
                <a:cxn ang="0">
                  <a:pos x="20" y="55"/>
                </a:cxn>
                <a:cxn ang="0">
                  <a:pos x="21" y="55"/>
                </a:cxn>
                <a:cxn ang="0">
                  <a:pos x="24" y="55"/>
                </a:cxn>
                <a:cxn ang="0">
                  <a:pos x="27" y="52"/>
                </a:cxn>
                <a:cxn ang="0">
                  <a:pos x="30" y="49"/>
                </a:cxn>
                <a:cxn ang="0">
                  <a:pos x="30" y="47"/>
                </a:cxn>
                <a:cxn ang="0">
                  <a:pos x="28" y="41"/>
                </a:cxn>
                <a:cxn ang="0">
                  <a:pos x="27" y="37"/>
                </a:cxn>
                <a:cxn ang="0">
                  <a:pos x="23" y="34"/>
                </a:cxn>
                <a:cxn ang="0">
                  <a:pos x="17" y="31"/>
                </a:cxn>
                <a:cxn ang="0">
                  <a:pos x="10" y="30"/>
                </a:cxn>
                <a:cxn ang="0">
                  <a:pos x="3" y="28"/>
                </a:cxn>
                <a:cxn ang="0">
                  <a:pos x="2" y="28"/>
                </a:cxn>
                <a:cxn ang="0">
                  <a:pos x="0" y="28"/>
                </a:cxn>
                <a:cxn ang="0">
                  <a:pos x="10" y="0"/>
                </a:cxn>
              </a:cxnLst>
              <a:rect l="0" t="0" r="r" b="b"/>
              <a:pathLst>
                <a:path w="37" h="59">
                  <a:moveTo>
                    <a:pt x="10" y="0"/>
                  </a:moveTo>
                  <a:lnTo>
                    <a:pt x="37" y="0"/>
                  </a:lnTo>
                  <a:lnTo>
                    <a:pt x="32" y="10"/>
                  </a:lnTo>
                  <a:lnTo>
                    <a:pt x="10" y="10"/>
                  </a:lnTo>
                  <a:lnTo>
                    <a:pt x="7" y="16"/>
                  </a:lnTo>
                  <a:lnTo>
                    <a:pt x="21" y="19"/>
                  </a:lnTo>
                  <a:lnTo>
                    <a:pt x="30" y="24"/>
                  </a:lnTo>
                  <a:lnTo>
                    <a:pt x="34" y="28"/>
                  </a:lnTo>
                  <a:lnTo>
                    <a:pt x="37" y="33"/>
                  </a:lnTo>
                  <a:lnTo>
                    <a:pt x="37" y="38"/>
                  </a:lnTo>
                  <a:lnTo>
                    <a:pt x="37" y="44"/>
                  </a:lnTo>
                  <a:lnTo>
                    <a:pt x="34" y="48"/>
                  </a:lnTo>
                  <a:lnTo>
                    <a:pt x="31" y="54"/>
                  </a:lnTo>
                  <a:lnTo>
                    <a:pt x="25" y="56"/>
                  </a:lnTo>
                  <a:lnTo>
                    <a:pt x="20" y="58"/>
                  </a:lnTo>
                  <a:lnTo>
                    <a:pt x="13" y="59"/>
                  </a:lnTo>
                  <a:lnTo>
                    <a:pt x="9" y="58"/>
                  </a:lnTo>
                  <a:lnTo>
                    <a:pt x="6" y="58"/>
                  </a:lnTo>
                  <a:lnTo>
                    <a:pt x="3" y="56"/>
                  </a:lnTo>
                  <a:lnTo>
                    <a:pt x="0" y="54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2" y="48"/>
                  </a:lnTo>
                  <a:lnTo>
                    <a:pt x="3" y="48"/>
                  </a:lnTo>
                  <a:lnTo>
                    <a:pt x="4" y="47"/>
                  </a:lnTo>
                  <a:lnTo>
                    <a:pt x="6" y="47"/>
                  </a:lnTo>
                  <a:lnTo>
                    <a:pt x="7" y="48"/>
                  </a:lnTo>
                  <a:lnTo>
                    <a:pt x="10" y="49"/>
                  </a:lnTo>
                  <a:lnTo>
                    <a:pt x="14" y="52"/>
                  </a:lnTo>
                  <a:lnTo>
                    <a:pt x="16" y="54"/>
                  </a:lnTo>
                  <a:lnTo>
                    <a:pt x="18" y="55"/>
                  </a:lnTo>
                  <a:lnTo>
                    <a:pt x="20" y="55"/>
                  </a:lnTo>
                  <a:lnTo>
                    <a:pt x="21" y="55"/>
                  </a:lnTo>
                  <a:lnTo>
                    <a:pt x="24" y="55"/>
                  </a:lnTo>
                  <a:lnTo>
                    <a:pt x="27" y="52"/>
                  </a:lnTo>
                  <a:lnTo>
                    <a:pt x="30" y="49"/>
                  </a:lnTo>
                  <a:lnTo>
                    <a:pt x="30" y="47"/>
                  </a:lnTo>
                  <a:lnTo>
                    <a:pt x="28" y="41"/>
                  </a:lnTo>
                  <a:lnTo>
                    <a:pt x="27" y="37"/>
                  </a:lnTo>
                  <a:lnTo>
                    <a:pt x="23" y="34"/>
                  </a:lnTo>
                  <a:lnTo>
                    <a:pt x="17" y="31"/>
                  </a:lnTo>
                  <a:lnTo>
                    <a:pt x="10" y="30"/>
                  </a:lnTo>
                  <a:lnTo>
                    <a:pt x="3" y="28"/>
                  </a:lnTo>
                  <a:lnTo>
                    <a:pt x="2" y="28"/>
                  </a:lnTo>
                  <a:lnTo>
                    <a:pt x="0" y="28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32" name="Freeform 76"/>
            <p:cNvSpPr>
              <a:spLocks noChangeAspect="1"/>
            </p:cNvSpPr>
            <p:nvPr/>
          </p:nvSpPr>
          <p:spPr bwMode="auto">
            <a:xfrm>
              <a:off x="2212" y="2552"/>
              <a:ext cx="30" cy="59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48"/>
                </a:cxn>
                <a:cxn ang="0">
                  <a:pos x="23" y="52"/>
                </a:cxn>
                <a:cxn ang="0">
                  <a:pos x="23" y="53"/>
                </a:cxn>
                <a:cxn ang="0">
                  <a:pos x="23" y="55"/>
                </a:cxn>
                <a:cxn ang="0">
                  <a:pos x="24" y="56"/>
                </a:cxn>
                <a:cxn ang="0">
                  <a:pos x="27" y="57"/>
                </a:cxn>
                <a:cxn ang="0">
                  <a:pos x="28" y="57"/>
                </a:cxn>
                <a:cxn ang="0">
                  <a:pos x="30" y="57"/>
                </a:cxn>
                <a:cxn ang="0">
                  <a:pos x="30" y="59"/>
                </a:cxn>
                <a:cxn ang="0">
                  <a:pos x="0" y="59"/>
                </a:cxn>
                <a:cxn ang="0">
                  <a:pos x="0" y="57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7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2"/>
                </a:cxn>
                <a:cxn ang="0">
                  <a:pos x="9" y="48"/>
                </a:cxn>
                <a:cxn ang="0">
                  <a:pos x="9" y="17"/>
                </a:cxn>
                <a:cxn ang="0">
                  <a:pos x="9" y="14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7" y="11"/>
                </a:cxn>
                <a:cxn ang="0">
                  <a:pos x="7" y="11"/>
                </a:cxn>
                <a:cxn ang="0">
                  <a:pos x="6" y="10"/>
                </a:cxn>
                <a:cxn ang="0">
                  <a:pos x="3" y="11"/>
                </a:cxn>
                <a:cxn ang="0">
                  <a:pos x="2" y="11"/>
                </a:cxn>
                <a:cxn ang="0">
                  <a:pos x="0" y="10"/>
                </a:cxn>
                <a:cxn ang="0">
                  <a:pos x="21" y="0"/>
                </a:cxn>
                <a:cxn ang="0">
                  <a:pos x="23" y="0"/>
                </a:cxn>
              </a:cxnLst>
              <a:rect l="0" t="0" r="r" b="b"/>
              <a:pathLst>
                <a:path w="30" h="59">
                  <a:moveTo>
                    <a:pt x="23" y="0"/>
                  </a:moveTo>
                  <a:lnTo>
                    <a:pt x="23" y="48"/>
                  </a:lnTo>
                  <a:lnTo>
                    <a:pt x="23" y="52"/>
                  </a:lnTo>
                  <a:lnTo>
                    <a:pt x="23" y="53"/>
                  </a:lnTo>
                  <a:lnTo>
                    <a:pt x="23" y="55"/>
                  </a:lnTo>
                  <a:lnTo>
                    <a:pt x="24" y="56"/>
                  </a:lnTo>
                  <a:lnTo>
                    <a:pt x="27" y="57"/>
                  </a:lnTo>
                  <a:lnTo>
                    <a:pt x="28" y="57"/>
                  </a:lnTo>
                  <a:lnTo>
                    <a:pt x="30" y="57"/>
                  </a:lnTo>
                  <a:lnTo>
                    <a:pt x="30" y="59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7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9" y="48"/>
                  </a:lnTo>
                  <a:lnTo>
                    <a:pt x="9" y="17"/>
                  </a:lnTo>
                  <a:lnTo>
                    <a:pt x="9" y="14"/>
                  </a:lnTo>
                  <a:lnTo>
                    <a:pt x="9" y="13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6" y="10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0" y="10"/>
                  </a:lnTo>
                  <a:lnTo>
                    <a:pt x="21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33" name="Freeform 77"/>
            <p:cNvSpPr>
              <a:spLocks noChangeAspect="1"/>
            </p:cNvSpPr>
            <p:nvPr/>
          </p:nvSpPr>
          <p:spPr bwMode="auto">
            <a:xfrm>
              <a:off x="2484" y="2552"/>
              <a:ext cx="29" cy="59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48"/>
                </a:cxn>
                <a:cxn ang="0">
                  <a:pos x="21" y="52"/>
                </a:cxn>
                <a:cxn ang="0">
                  <a:pos x="22" y="53"/>
                </a:cxn>
                <a:cxn ang="0">
                  <a:pos x="22" y="55"/>
                </a:cxn>
                <a:cxn ang="0">
                  <a:pos x="24" y="56"/>
                </a:cxn>
                <a:cxn ang="0">
                  <a:pos x="25" y="57"/>
                </a:cxn>
                <a:cxn ang="0">
                  <a:pos x="28" y="57"/>
                </a:cxn>
                <a:cxn ang="0">
                  <a:pos x="29" y="57"/>
                </a:cxn>
                <a:cxn ang="0">
                  <a:pos x="29" y="59"/>
                </a:cxn>
                <a:cxn ang="0">
                  <a:pos x="0" y="59"/>
                </a:cxn>
                <a:cxn ang="0">
                  <a:pos x="0" y="57"/>
                </a:cxn>
                <a:cxn ang="0">
                  <a:pos x="1" y="57"/>
                </a:cxn>
                <a:cxn ang="0">
                  <a:pos x="4" y="57"/>
                </a:cxn>
                <a:cxn ang="0">
                  <a:pos x="6" y="56"/>
                </a:cxn>
                <a:cxn ang="0">
                  <a:pos x="7" y="55"/>
                </a:cxn>
                <a:cxn ang="0">
                  <a:pos x="8" y="53"/>
                </a:cxn>
                <a:cxn ang="0">
                  <a:pos x="8" y="52"/>
                </a:cxn>
                <a:cxn ang="0">
                  <a:pos x="8" y="48"/>
                </a:cxn>
                <a:cxn ang="0">
                  <a:pos x="8" y="17"/>
                </a:cxn>
                <a:cxn ang="0">
                  <a:pos x="8" y="14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7" y="11"/>
                </a:cxn>
                <a:cxn ang="0">
                  <a:pos x="6" y="11"/>
                </a:cxn>
                <a:cxn ang="0">
                  <a:pos x="6" y="10"/>
                </a:cxn>
                <a:cxn ang="0">
                  <a:pos x="3" y="11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20" y="0"/>
                </a:cxn>
                <a:cxn ang="0">
                  <a:pos x="21" y="0"/>
                </a:cxn>
              </a:cxnLst>
              <a:rect l="0" t="0" r="r" b="b"/>
              <a:pathLst>
                <a:path w="29" h="59">
                  <a:moveTo>
                    <a:pt x="21" y="0"/>
                  </a:moveTo>
                  <a:lnTo>
                    <a:pt x="21" y="48"/>
                  </a:lnTo>
                  <a:lnTo>
                    <a:pt x="21" y="52"/>
                  </a:lnTo>
                  <a:lnTo>
                    <a:pt x="22" y="53"/>
                  </a:lnTo>
                  <a:lnTo>
                    <a:pt x="22" y="55"/>
                  </a:lnTo>
                  <a:lnTo>
                    <a:pt x="24" y="56"/>
                  </a:lnTo>
                  <a:lnTo>
                    <a:pt x="25" y="57"/>
                  </a:lnTo>
                  <a:lnTo>
                    <a:pt x="28" y="57"/>
                  </a:lnTo>
                  <a:lnTo>
                    <a:pt x="29" y="57"/>
                  </a:lnTo>
                  <a:lnTo>
                    <a:pt x="29" y="59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1" y="57"/>
                  </a:lnTo>
                  <a:lnTo>
                    <a:pt x="4" y="57"/>
                  </a:lnTo>
                  <a:lnTo>
                    <a:pt x="6" y="56"/>
                  </a:lnTo>
                  <a:lnTo>
                    <a:pt x="7" y="55"/>
                  </a:lnTo>
                  <a:lnTo>
                    <a:pt x="8" y="53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8" y="17"/>
                  </a:lnTo>
                  <a:lnTo>
                    <a:pt x="8" y="14"/>
                  </a:lnTo>
                  <a:lnTo>
                    <a:pt x="8" y="13"/>
                  </a:lnTo>
                  <a:lnTo>
                    <a:pt x="8" y="11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3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20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34" name="Freeform 78"/>
            <p:cNvSpPr>
              <a:spLocks noChangeAspect="1"/>
            </p:cNvSpPr>
            <p:nvPr/>
          </p:nvSpPr>
          <p:spPr bwMode="auto">
            <a:xfrm>
              <a:off x="2525" y="2598"/>
              <a:ext cx="14" cy="14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9" y="0"/>
                </a:cxn>
                <a:cxn ang="0">
                  <a:pos x="11" y="2"/>
                </a:cxn>
                <a:cxn ang="0">
                  <a:pos x="12" y="4"/>
                </a:cxn>
                <a:cxn ang="0">
                  <a:pos x="14" y="7"/>
                </a:cxn>
                <a:cxn ang="0">
                  <a:pos x="12" y="10"/>
                </a:cxn>
                <a:cxn ang="0">
                  <a:pos x="11" y="11"/>
                </a:cxn>
                <a:cxn ang="0">
                  <a:pos x="9" y="13"/>
                </a:cxn>
                <a:cxn ang="0">
                  <a:pos x="7" y="14"/>
                </a:cxn>
                <a:cxn ang="0">
                  <a:pos x="4" y="13"/>
                </a:cxn>
                <a:cxn ang="0">
                  <a:pos x="1" y="11"/>
                </a:cxn>
                <a:cxn ang="0">
                  <a:pos x="0" y="10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1" y="2"/>
                </a:cxn>
                <a:cxn ang="0">
                  <a:pos x="4" y="0"/>
                </a:cxn>
                <a:cxn ang="0">
                  <a:pos x="7" y="0"/>
                </a:cxn>
              </a:cxnLst>
              <a:rect l="0" t="0" r="r" b="b"/>
              <a:pathLst>
                <a:path w="14" h="14">
                  <a:moveTo>
                    <a:pt x="7" y="0"/>
                  </a:moveTo>
                  <a:lnTo>
                    <a:pt x="9" y="0"/>
                  </a:lnTo>
                  <a:lnTo>
                    <a:pt x="11" y="2"/>
                  </a:lnTo>
                  <a:lnTo>
                    <a:pt x="12" y="4"/>
                  </a:lnTo>
                  <a:lnTo>
                    <a:pt x="14" y="7"/>
                  </a:lnTo>
                  <a:lnTo>
                    <a:pt x="12" y="10"/>
                  </a:lnTo>
                  <a:lnTo>
                    <a:pt x="11" y="11"/>
                  </a:lnTo>
                  <a:lnTo>
                    <a:pt x="9" y="13"/>
                  </a:lnTo>
                  <a:lnTo>
                    <a:pt x="7" y="14"/>
                  </a:lnTo>
                  <a:lnTo>
                    <a:pt x="4" y="13"/>
                  </a:lnTo>
                  <a:lnTo>
                    <a:pt x="1" y="11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4"/>
                  </a:lnTo>
                  <a:lnTo>
                    <a:pt x="1" y="2"/>
                  </a:lnTo>
                  <a:lnTo>
                    <a:pt x="4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35" name="Freeform 79"/>
            <p:cNvSpPr>
              <a:spLocks noChangeAspect="1"/>
            </p:cNvSpPr>
            <p:nvPr/>
          </p:nvSpPr>
          <p:spPr bwMode="auto">
            <a:xfrm>
              <a:off x="2546" y="2553"/>
              <a:ext cx="36" cy="59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36" y="0"/>
                </a:cxn>
                <a:cxn ang="0">
                  <a:pos x="32" y="10"/>
                </a:cxn>
                <a:cxn ang="0">
                  <a:pos x="9" y="10"/>
                </a:cxn>
                <a:cxn ang="0">
                  <a:pos x="7" y="16"/>
                </a:cxn>
                <a:cxn ang="0">
                  <a:pos x="21" y="19"/>
                </a:cxn>
                <a:cxn ang="0">
                  <a:pos x="29" y="24"/>
                </a:cxn>
                <a:cxn ang="0">
                  <a:pos x="33" y="28"/>
                </a:cxn>
                <a:cxn ang="0">
                  <a:pos x="36" y="33"/>
                </a:cxn>
                <a:cxn ang="0">
                  <a:pos x="36" y="38"/>
                </a:cxn>
                <a:cxn ang="0">
                  <a:pos x="36" y="44"/>
                </a:cxn>
                <a:cxn ang="0">
                  <a:pos x="33" y="48"/>
                </a:cxn>
                <a:cxn ang="0">
                  <a:pos x="30" y="54"/>
                </a:cxn>
                <a:cxn ang="0">
                  <a:pos x="25" y="56"/>
                </a:cxn>
                <a:cxn ang="0">
                  <a:pos x="19" y="58"/>
                </a:cxn>
                <a:cxn ang="0">
                  <a:pos x="12" y="59"/>
                </a:cxn>
                <a:cxn ang="0">
                  <a:pos x="8" y="58"/>
                </a:cxn>
                <a:cxn ang="0">
                  <a:pos x="5" y="58"/>
                </a:cxn>
                <a:cxn ang="0">
                  <a:pos x="2" y="56"/>
                </a:cxn>
                <a:cxn ang="0">
                  <a:pos x="0" y="54"/>
                </a:cxn>
                <a:cxn ang="0">
                  <a:pos x="0" y="52"/>
                </a:cxn>
                <a:cxn ang="0">
                  <a:pos x="0" y="49"/>
                </a:cxn>
                <a:cxn ang="0">
                  <a:pos x="1" y="48"/>
                </a:cxn>
                <a:cxn ang="0">
                  <a:pos x="2" y="48"/>
                </a:cxn>
                <a:cxn ang="0">
                  <a:pos x="4" y="47"/>
                </a:cxn>
                <a:cxn ang="0">
                  <a:pos x="5" y="47"/>
                </a:cxn>
                <a:cxn ang="0">
                  <a:pos x="7" y="48"/>
                </a:cxn>
                <a:cxn ang="0">
                  <a:pos x="9" y="49"/>
                </a:cxn>
                <a:cxn ang="0">
                  <a:pos x="14" y="52"/>
                </a:cxn>
                <a:cxn ang="0">
                  <a:pos x="15" y="54"/>
                </a:cxn>
                <a:cxn ang="0">
                  <a:pos x="18" y="55"/>
                </a:cxn>
                <a:cxn ang="0">
                  <a:pos x="19" y="55"/>
                </a:cxn>
                <a:cxn ang="0">
                  <a:pos x="21" y="55"/>
                </a:cxn>
                <a:cxn ang="0">
                  <a:pos x="23" y="55"/>
                </a:cxn>
                <a:cxn ang="0">
                  <a:pos x="26" y="52"/>
                </a:cxn>
                <a:cxn ang="0">
                  <a:pos x="29" y="49"/>
                </a:cxn>
                <a:cxn ang="0">
                  <a:pos x="29" y="47"/>
                </a:cxn>
                <a:cxn ang="0">
                  <a:pos x="28" y="41"/>
                </a:cxn>
                <a:cxn ang="0">
                  <a:pos x="26" y="37"/>
                </a:cxn>
                <a:cxn ang="0">
                  <a:pos x="22" y="34"/>
                </a:cxn>
                <a:cxn ang="0">
                  <a:pos x="16" y="31"/>
                </a:cxn>
                <a:cxn ang="0">
                  <a:pos x="9" y="30"/>
                </a:cxn>
                <a:cxn ang="0">
                  <a:pos x="2" y="28"/>
                </a:cxn>
                <a:cxn ang="0">
                  <a:pos x="1" y="28"/>
                </a:cxn>
                <a:cxn ang="0">
                  <a:pos x="0" y="28"/>
                </a:cxn>
                <a:cxn ang="0">
                  <a:pos x="9" y="0"/>
                </a:cxn>
              </a:cxnLst>
              <a:rect l="0" t="0" r="r" b="b"/>
              <a:pathLst>
                <a:path w="36" h="59">
                  <a:moveTo>
                    <a:pt x="9" y="0"/>
                  </a:moveTo>
                  <a:lnTo>
                    <a:pt x="36" y="0"/>
                  </a:lnTo>
                  <a:lnTo>
                    <a:pt x="32" y="10"/>
                  </a:lnTo>
                  <a:lnTo>
                    <a:pt x="9" y="10"/>
                  </a:lnTo>
                  <a:lnTo>
                    <a:pt x="7" y="16"/>
                  </a:lnTo>
                  <a:lnTo>
                    <a:pt x="21" y="19"/>
                  </a:lnTo>
                  <a:lnTo>
                    <a:pt x="29" y="24"/>
                  </a:lnTo>
                  <a:lnTo>
                    <a:pt x="33" y="28"/>
                  </a:lnTo>
                  <a:lnTo>
                    <a:pt x="36" y="33"/>
                  </a:lnTo>
                  <a:lnTo>
                    <a:pt x="36" y="38"/>
                  </a:lnTo>
                  <a:lnTo>
                    <a:pt x="36" y="44"/>
                  </a:lnTo>
                  <a:lnTo>
                    <a:pt x="33" y="48"/>
                  </a:lnTo>
                  <a:lnTo>
                    <a:pt x="30" y="54"/>
                  </a:lnTo>
                  <a:lnTo>
                    <a:pt x="25" y="56"/>
                  </a:lnTo>
                  <a:lnTo>
                    <a:pt x="19" y="58"/>
                  </a:lnTo>
                  <a:lnTo>
                    <a:pt x="12" y="59"/>
                  </a:lnTo>
                  <a:lnTo>
                    <a:pt x="8" y="58"/>
                  </a:lnTo>
                  <a:lnTo>
                    <a:pt x="5" y="58"/>
                  </a:lnTo>
                  <a:lnTo>
                    <a:pt x="2" y="56"/>
                  </a:lnTo>
                  <a:lnTo>
                    <a:pt x="0" y="54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1" y="48"/>
                  </a:lnTo>
                  <a:lnTo>
                    <a:pt x="2" y="48"/>
                  </a:lnTo>
                  <a:lnTo>
                    <a:pt x="4" y="47"/>
                  </a:lnTo>
                  <a:lnTo>
                    <a:pt x="5" y="47"/>
                  </a:lnTo>
                  <a:lnTo>
                    <a:pt x="7" y="48"/>
                  </a:lnTo>
                  <a:lnTo>
                    <a:pt x="9" y="49"/>
                  </a:lnTo>
                  <a:lnTo>
                    <a:pt x="14" y="52"/>
                  </a:lnTo>
                  <a:lnTo>
                    <a:pt x="15" y="54"/>
                  </a:lnTo>
                  <a:lnTo>
                    <a:pt x="18" y="55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3" y="55"/>
                  </a:lnTo>
                  <a:lnTo>
                    <a:pt x="26" y="52"/>
                  </a:lnTo>
                  <a:lnTo>
                    <a:pt x="29" y="49"/>
                  </a:lnTo>
                  <a:lnTo>
                    <a:pt x="29" y="47"/>
                  </a:lnTo>
                  <a:lnTo>
                    <a:pt x="28" y="41"/>
                  </a:lnTo>
                  <a:lnTo>
                    <a:pt x="26" y="37"/>
                  </a:lnTo>
                  <a:lnTo>
                    <a:pt x="22" y="34"/>
                  </a:lnTo>
                  <a:lnTo>
                    <a:pt x="16" y="31"/>
                  </a:lnTo>
                  <a:lnTo>
                    <a:pt x="9" y="30"/>
                  </a:lnTo>
                  <a:lnTo>
                    <a:pt x="2" y="28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36" name="Freeform 80"/>
            <p:cNvSpPr>
              <a:spLocks noChangeAspect="1"/>
            </p:cNvSpPr>
            <p:nvPr/>
          </p:nvSpPr>
          <p:spPr bwMode="auto">
            <a:xfrm>
              <a:off x="2813" y="2552"/>
              <a:ext cx="38" cy="59"/>
            </a:xfrm>
            <a:custGeom>
              <a:avLst/>
              <a:gdLst/>
              <a:ahLst/>
              <a:cxnLst>
                <a:cxn ang="0">
                  <a:pos x="35" y="59"/>
                </a:cxn>
                <a:cxn ang="0">
                  <a:pos x="0" y="59"/>
                </a:cxn>
                <a:cxn ang="0">
                  <a:pos x="0" y="57"/>
                </a:cxn>
                <a:cxn ang="0">
                  <a:pos x="10" y="46"/>
                </a:cxn>
                <a:cxn ang="0">
                  <a:pos x="17" y="39"/>
                </a:cxn>
                <a:cxn ang="0">
                  <a:pos x="21" y="32"/>
                </a:cxn>
                <a:cxn ang="0">
                  <a:pos x="22" y="27"/>
                </a:cxn>
                <a:cxn ang="0">
                  <a:pos x="24" y="21"/>
                </a:cxn>
                <a:cxn ang="0">
                  <a:pos x="22" y="17"/>
                </a:cxn>
                <a:cxn ang="0">
                  <a:pos x="21" y="13"/>
                </a:cxn>
                <a:cxn ang="0">
                  <a:pos x="18" y="11"/>
                </a:cxn>
                <a:cxn ang="0">
                  <a:pos x="14" y="10"/>
                </a:cxn>
                <a:cxn ang="0">
                  <a:pos x="10" y="11"/>
                </a:cxn>
                <a:cxn ang="0">
                  <a:pos x="6" y="13"/>
                </a:cxn>
                <a:cxn ang="0">
                  <a:pos x="3" y="17"/>
                </a:cxn>
                <a:cxn ang="0">
                  <a:pos x="1" y="15"/>
                </a:cxn>
                <a:cxn ang="0">
                  <a:pos x="3" y="11"/>
                </a:cxn>
                <a:cxn ang="0">
                  <a:pos x="6" y="7"/>
                </a:cxn>
                <a:cxn ang="0">
                  <a:pos x="8" y="4"/>
                </a:cxn>
                <a:cxn ang="0">
                  <a:pos x="14" y="1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8" y="1"/>
                </a:cxn>
                <a:cxn ang="0">
                  <a:pos x="31" y="4"/>
                </a:cxn>
                <a:cxn ang="0">
                  <a:pos x="34" y="7"/>
                </a:cxn>
                <a:cxn ang="0">
                  <a:pos x="35" y="11"/>
                </a:cxn>
                <a:cxn ang="0">
                  <a:pos x="35" y="14"/>
                </a:cxn>
                <a:cxn ang="0">
                  <a:pos x="35" y="20"/>
                </a:cxn>
                <a:cxn ang="0">
                  <a:pos x="32" y="27"/>
                </a:cxn>
                <a:cxn ang="0">
                  <a:pos x="29" y="31"/>
                </a:cxn>
                <a:cxn ang="0">
                  <a:pos x="25" y="35"/>
                </a:cxn>
                <a:cxn ang="0">
                  <a:pos x="21" y="41"/>
                </a:cxn>
                <a:cxn ang="0">
                  <a:pos x="14" y="48"/>
                </a:cxn>
                <a:cxn ang="0">
                  <a:pos x="27" y="48"/>
                </a:cxn>
                <a:cxn ang="0">
                  <a:pos x="29" y="48"/>
                </a:cxn>
                <a:cxn ang="0">
                  <a:pos x="32" y="48"/>
                </a:cxn>
                <a:cxn ang="0">
                  <a:pos x="34" y="48"/>
                </a:cxn>
                <a:cxn ang="0">
                  <a:pos x="35" y="46"/>
                </a:cxn>
                <a:cxn ang="0">
                  <a:pos x="35" y="45"/>
                </a:cxn>
                <a:cxn ang="0">
                  <a:pos x="36" y="42"/>
                </a:cxn>
                <a:cxn ang="0">
                  <a:pos x="38" y="42"/>
                </a:cxn>
                <a:cxn ang="0">
                  <a:pos x="35" y="59"/>
                </a:cxn>
              </a:cxnLst>
              <a:rect l="0" t="0" r="r" b="b"/>
              <a:pathLst>
                <a:path w="38" h="59">
                  <a:moveTo>
                    <a:pt x="35" y="59"/>
                  </a:moveTo>
                  <a:lnTo>
                    <a:pt x="0" y="59"/>
                  </a:lnTo>
                  <a:lnTo>
                    <a:pt x="0" y="57"/>
                  </a:lnTo>
                  <a:lnTo>
                    <a:pt x="10" y="46"/>
                  </a:lnTo>
                  <a:lnTo>
                    <a:pt x="17" y="39"/>
                  </a:lnTo>
                  <a:lnTo>
                    <a:pt x="21" y="32"/>
                  </a:lnTo>
                  <a:lnTo>
                    <a:pt x="22" y="27"/>
                  </a:lnTo>
                  <a:lnTo>
                    <a:pt x="24" y="21"/>
                  </a:lnTo>
                  <a:lnTo>
                    <a:pt x="22" y="17"/>
                  </a:lnTo>
                  <a:lnTo>
                    <a:pt x="21" y="13"/>
                  </a:lnTo>
                  <a:lnTo>
                    <a:pt x="18" y="11"/>
                  </a:lnTo>
                  <a:lnTo>
                    <a:pt x="14" y="10"/>
                  </a:lnTo>
                  <a:lnTo>
                    <a:pt x="10" y="11"/>
                  </a:lnTo>
                  <a:lnTo>
                    <a:pt x="6" y="13"/>
                  </a:lnTo>
                  <a:lnTo>
                    <a:pt x="3" y="17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6" y="7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1" y="4"/>
                  </a:lnTo>
                  <a:lnTo>
                    <a:pt x="34" y="7"/>
                  </a:lnTo>
                  <a:lnTo>
                    <a:pt x="35" y="11"/>
                  </a:lnTo>
                  <a:lnTo>
                    <a:pt x="35" y="14"/>
                  </a:lnTo>
                  <a:lnTo>
                    <a:pt x="35" y="20"/>
                  </a:lnTo>
                  <a:lnTo>
                    <a:pt x="32" y="27"/>
                  </a:lnTo>
                  <a:lnTo>
                    <a:pt x="29" y="31"/>
                  </a:lnTo>
                  <a:lnTo>
                    <a:pt x="25" y="35"/>
                  </a:lnTo>
                  <a:lnTo>
                    <a:pt x="21" y="41"/>
                  </a:lnTo>
                  <a:lnTo>
                    <a:pt x="14" y="48"/>
                  </a:lnTo>
                  <a:lnTo>
                    <a:pt x="27" y="48"/>
                  </a:lnTo>
                  <a:lnTo>
                    <a:pt x="29" y="48"/>
                  </a:lnTo>
                  <a:lnTo>
                    <a:pt x="32" y="48"/>
                  </a:lnTo>
                  <a:lnTo>
                    <a:pt x="34" y="48"/>
                  </a:lnTo>
                  <a:lnTo>
                    <a:pt x="35" y="46"/>
                  </a:lnTo>
                  <a:lnTo>
                    <a:pt x="35" y="45"/>
                  </a:lnTo>
                  <a:lnTo>
                    <a:pt x="36" y="42"/>
                  </a:lnTo>
                  <a:lnTo>
                    <a:pt x="38" y="42"/>
                  </a:lnTo>
                  <a:lnTo>
                    <a:pt x="35" y="5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37" name="Line 81"/>
            <p:cNvSpPr>
              <a:spLocks noChangeAspect="1" noChangeShapeType="1"/>
            </p:cNvSpPr>
            <p:nvPr/>
          </p:nvSpPr>
          <p:spPr bwMode="auto">
            <a:xfrm>
              <a:off x="1623" y="2479"/>
              <a:ext cx="16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38" name="Line 82"/>
            <p:cNvSpPr>
              <a:spLocks noChangeAspect="1" noChangeShapeType="1"/>
            </p:cNvSpPr>
            <p:nvPr/>
          </p:nvSpPr>
          <p:spPr bwMode="auto">
            <a:xfrm>
              <a:off x="1656" y="2479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39" name="Line 83"/>
            <p:cNvSpPr>
              <a:spLocks noChangeAspect="1" noChangeShapeType="1"/>
            </p:cNvSpPr>
            <p:nvPr/>
          </p:nvSpPr>
          <p:spPr bwMode="auto">
            <a:xfrm>
              <a:off x="1690" y="2479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40" name="Line 84"/>
            <p:cNvSpPr>
              <a:spLocks noChangeAspect="1" noChangeShapeType="1"/>
            </p:cNvSpPr>
            <p:nvPr/>
          </p:nvSpPr>
          <p:spPr bwMode="auto">
            <a:xfrm>
              <a:off x="1724" y="2479"/>
              <a:ext cx="16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41" name="Line 85"/>
            <p:cNvSpPr>
              <a:spLocks noChangeAspect="1" noChangeShapeType="1"/>
            </p:cNvSpPr>
            <p:nvPr/>
          </p:nvSpPr>
          <p:spPr bwMode="auto">
            <a:xfrm>
              <a:off x="1757" y="2479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42" name="Line 86"/>
            <p:cNvSpPr>
              <a:spLocks noChangeAspect="1" noChangeShapeType="1"/>
            </p:cNvSpPr>
            <p:nvPr/>
          </p:nvSpPr>
          <p:spPr bwMode="auto">
            <a:xfrm>
              <a:off x="1791" y="2479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43" name="Line 87"/>
            <p:cNvSpPr>
              <a:spLocks noChangeAspect="1" noChangeShapeType="1"/>
            </p:cNvSpPr>
            <p:nvPr/>
          </p:nvSpPr>
          <p:spPr bwMode="auto">
            <a:xfrm>
              <a:off x="1824" y="2479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44" name="Line 88"/>
            <p:cNvSpPr>
              <a:spLocks noChangeAspect="1" noChangeShapeType="1"/>
            </p:cNvSpPr>
            <p:nvPr/>
          </p:nvSpPr>
          <p:spPr bwMode="auto">
            <a:xfrm>
              <a:off x="1858" y="2479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45" name="Line 89"/>
            <p:cNvSpPr>
              <a:spLocks noChangeAspect="1" noChangeShapeType="1"/>
            </p:cNvSpPr>
            <p:nvPr/>
          </p:nvSpPr>
          <p:spPr bwMode="auto">
            <a:xfrm>
              <a:off x="1892" y="2479"/>
              <a:ext cx="16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46" name="Line 90"/>
            <p:cNvSpPr>
              <a:spLocks noChangeAspect="1" noChangeShapeType="1"/>
            </p:cNvSpPr>
            <p:nvPr/>
          </p:nvSpPr>
          <p:spPr bwMode="auto">
            <a:xfrm>
              <a:off x="1925" y="2479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47" name="Line 91"/>
            <p:cNvSpPr>
              <a:spLocks noChangeAspect="1" noChangeShapeType="1"/>
            </p:cNvSpPr>
            <p:nvPr/>
          </p:nvSpPr>
          <p:spPr bwMode="auto">
            <a:xfrm>
              <a:off x="1959" y="2479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48" name="Line 92"/>
            <p:cNvSpPr>
              <a:spLocks noChangeAspect="1" noChangeShapeType="1"/>
            </p:cNvSpPr>
            <p:nvPr/>
          </p:nvSpPr>
          <p:spPr bwMode="auto">
            <a:xfrm>
              <a:off x="1992" y="2479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49" name="Line 93"/>
            <p:cNvSpPr>
              <a:spLocks noChangeAspect="1" noChangeShapeType="1"/>
            </p:cNvSpPr>
            <p:nvPr/>
          </p:nvSpPr>
          <p:spPr bwMode="auto">
            <a:xfrm>
              <a:off x="2026" y="2479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50" name="Line 94"/>
            <p:cNvSpPr>
              <a:spLocks noChangeAspect="1" noChangeShapeType="1"/>
            </p:cNvSpPr>
            <p:nvPr/>
          </p:nvSpPr>
          <p:spPr bwMode="auto">
            <a:xfrm>
              <a:off x="2060" y="2479"/>
              <a:ext cx="16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51" name="Line 95"/>
            <p:cNvSpPr>
              <a:spLocks noChangeAspect="1" noChangeShapeType="1"/>
            </p:cNvSpPr>
            <p:nvPr/>
          </p:nvSpPr>
          <p:spPr bwMode="auto">
            <a:xfrm>
              <a:off x="2093" y="2479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52" name="Line 96"/>
            <p:cNvSpPr>
              <a:spLocks noChangeAspect="1" noChangeShapeType="1"/>
            </p:cNvSpPr>
            <p:nvPr/>
          </p:nvSpPr>
          <p:spPr bwMode="auto">
            <a:xfrm>
              <a:off x="2127" y="2479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53" name="Line 97"/>
            <p:cNvSpPr>
              <a:spLocks noChangeAspect="1" noChangeShapeType="1"/>
            </p:cNvSpPr>
            <p:nvPr/>
          </p:nvSpPr>
          <p:spPr bwMode="auto">
            <a:xfrm>
              <a:off x="2160" y="2479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54" name="Line 98"/>
            <p:cNvSpPr>
              <a:spLocks noChangeAspect="1" noChangeShapeType="1"/>
            </p:cNvSpPr>
            <p:nvPr/>
          </p:nvSpPr>
          <p:spPr bwMode="auto">
            <a:xfrm>
              <a:off x="2194" y="2479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55" name="Line 99"/>
            <p:cNvSpPr>
              <a:spLocks noChangeAspect="1" noChangeShapeType="1"/>
            </p:cNvSpPr>
            <p:nvPr/>
          </p:nvSpPr>
          <p:spPr bwMode="auto">
            <a:xfrm>
              <a:off x="2228" y="2479"/>
              <a:ext cx="16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56" name="Line 100"/>
            <p:cNvSpPr>
              <a:spLocks noChangeAspect="1" noChangeShapeType="1"/>
            </p:cNvSpPr>
            <p:nvPr/>
          </p:nvSpPr>
          <p:spPr bwMode="auto">
            <a:xfrm>
              <a:off x="2261" y="2479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57" name="Line 101"/>
            <p:cNvSpPr>
              <a:spLocks noChangeAspect="1" noChangeShapeType="1"/>
            </p:cNvSpPr>
            <p:nvPr/>
          </p:nvSpPr>
          <p:spPr bwMode="auto">
            <a:xfrm>
              <a:off x="2295" y="2479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58" name="Line 102"/>
            <p:cNvSpPr>
              <a:spLocks noChangeAspect="1" noChangeShapeType="1"/>
            </p:cNvSpPr>
            <p:nvPr/>
          </p:nvSpPr>
          <p:spPr bwMode="auto">
            <a:xfrm>
              <a:off x="2328" y="2479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59" name="Line 103"/>
            <p:cNvSpPr>
              <a:spLocks noChangeAspect="1" noChangeShapeType="1"/>
            </p:cNvSpPr>
            <p:nvPr/>
          </p:nvSpPr>
          <p:spPr bwMode="auto">
            <a:xfrm>
              <a:off x="2362" y="2479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60" name="Line 104"/>
            <p:cNvSpPr>
              <a:spLocks noChangeAspect="1" noChangeShapeType="1"/>
            </p:cNvSpPr>
            <p:nvPr/>
          </p:nvSpPr>
          <p:spPr bwMode="auto">
            <a:xfrm>
              <a:off x="2396" y="2479"/>
              <a:ext cx="16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61" name="Line 105"/>
            <p:cNvSpPr>
              <a:spLocks noChangeAspect="1" noChangeShapeType="1"/>
            </p:cNvSpPr>
            <p:nvPr/>
          </p:nvSpPr>
          <p:spPr bwMode="auto">
            <a:xfrm>
              <a:off x="2429" y="2479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62" name="Line 106"/>
            <p:cNvSpPr>
              <a:spLocks noChangeAspect="1" noChangeShapeType="1"/>
            </p:cNvSpPr>
            <p:nvPr/>
          </p:nvSpPr>
          <p:spPr bwMode="auto">
            <a:xfrm>
              <a:off x="2463" y="2479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63" name="Line 107"/>
            <p:cNvSpPr>
              <a:spLocks noChangeAspect="1" noChangeShapeType="1"/>
            </p:cNvSpPr>
            <p:nvPr/>
          </p:nvSpPr>
          <p:spPr bwMode="auto">
            <a:xfrm>
              <a:off x="2497" y="2479"/>
              <a:ext cx="16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64" name="Line 108"/>
            <p:cNvSpPr>
              <a:spLocks noChangeAspect="1" noChangeShapeType="1"/>
            </p:cNvSpPr>
            <p:nvPr/>
          </p:nvSpPr>
          <p:spPr bwMode="auto">
            <a:xfrm>
              <a:off x="2530" y="2479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65" name="Line 109"/>
            <p:cNvSpPr>
              <a:spLocks noChangeAspect="1" noChangeShapeType="1"/>
            </p:cNvSpPr>
            <p:nvPr/>
          </p:nvSpPr>
          <p:spPr bwMode="auto">
            <a:xfrm>
              <a:off x="2564" y="2479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66" name="Line 110"/>
            <p:cNvSpPr>
              <a:spLocks noChangeAspect="1" noChangeShapeType="1"/>
            </p:cNvSpPr>
            <p:nvPr/>
          </p:nvSpPr>
          <p:spPr bwMode="auto">
            <a:xfrm>
              <a:off x="2597" y="2479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67" name="Line 111"/>
            <p:cNvSpPr>
              <a:spLocks noChangeAspect="1" noChangeShapeType="1"/>
            </p:cNvSpPr>
            <p:nvPr/>
          </p:nvSpPr>
          <p:spPr bwMode="auto">
            <a:xfrm>
              <a:off x="2631" y="2479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68" name="Line 112"/>
            <p:cNvSpPr>
              <a:spLocks noChangeAspect="1" noChangeShapeType="1"/>
            </p:cNvSpPr>
            <p:nvPr/>
          </p:nvSpPr>
          <p:spPr bwMode="auto">
            <a:xfrm>
              <a:off x="2665" y="2479"/>
              <a:ext cx="16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69" name="Line 113"/>
            <p:cNvSpPr>
              <a:spLocks noChangeAspect="1" noChangeShapeType="1"/>
            </p:cNvSpPr>
            <p:nvPr/>
          </p:nvSpPr>
          <p:spPr bwMode="auto">
            <a:xfrm>
              <a:off x="2698" y="2479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70" name="Line 114"/>
            <p:cNvSpPr>
              <a:spLocks noChangeAspect="1" noChangeShapeType="1"/>
            </p:cNvSpPr>
            <p:nvPr/>
          </p:nvSpPr>
          <p:spPr bwMode="auto">
            <a:xfrm>
              <a:off x="2732" y="2479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71" name="Line 115"/>
            <p:cNvSpPr>
              <a:spLocks noChangeAspect="1" noChangeShapeType="1"/>
            </p:cNvSpPr>
            <p:nvPr/>
          </p:nvSpPr>
          <p:spPr bwMode="auto">
            <a:xfrm>
              <a:off x="2765" y="2479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72" name="Line 116"/>
            <p:cNvSpPr>
              <a:spLocks noChangeAspect="1" noChangeShapeType="1"/>
            </p:cNvSpPr>
            <p:nvPr/>
          </p:nvSpPr>
          <p:spPr bwMode="auto">
            <a:xfrm>
              <a:off x="2799" y="2479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73" name="Line 117"/>
            <p:cNvSpPr>
              <a:spLocks noChangeAspect="1" noChangeShapeType="1"/>
            </p:cNvSpPr>
            <p:nvPr/>
          </p:nvSpPr>
          <p:spPr bwMode="auto">
            <a:xfrm>
              <a:off x="2833" y="2479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74" name="Line 118"/>
            <p:cNvSpPr>
              <a:spLocks noChangeAspect="1" noChangeShapeType="1"/>
            </p:cNvSpPr>
            <p:nvPr/>
          </p:nvSpPr>
          <p:spPr bwMode="auto">
            <a:xfrm>
              <a:off x="1623" y="1758"/>
              <a:ext cx="7" cy="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75" name="Line 119"/>
            <p:cNvSpPr>
              <a:spLocks noChangeAspect="1" noChangeShapeType="1"/>
            </p:cNvSpPr>
            <p:nvPr/>
          </p:nvSpPr>
          <p:spPr bwMode="auto">
            <a:xfrm>
              <a:off x="1630" y="1761"/>
              <a:ext cx="7" cy="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76" name="Line 120"/>
            <p:cNvSpPr>
              <a:spLocks noChangeAspect="1" noChangeShapeType="1"/>
            </p:cNvSpPr>
            <p:nvPr/>
          </p:nvSpPr>
          <p:spPr bwMode="auto">
            <a:xfrm>
              <a:off x="1637" y="1766"/>
              <a:ext cx="7" cy="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77" name="Line 121"/>
            <p:cNvSpPr>
              <a:spLocks noChangeAspect="1" noChangeShapeType="1"/>
            </p:cNvSpPr>
            <p:nvPr/>
          </p:nvSpPr>
          <p:spPr bwMode="auto">
            <a:xfrm>
              <a:off x="1644" y="1773"/>
              <a:ext cx="7" cy="1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78" name="Line 122"/>
            <p:cNvSpPr>
              <a:spLocks noChangeAspect="1" noChangeShapeType="1"/>
            </p:cNvSpPr>
            <p:nvPr/>
          </p:nvSpPr>
          <p:spPr bwMode="auto">
            <a:xfrm>
              <a:off x="1651" y="1783"/>
              <a:ext cx="1" cy="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79" name="Line 123"/>
            <p:cNvSpPr>
              <a:spLocks noChangeAspect="1" noChangeShapeType="1"/>
            </p:cNvSpPr>
            <p:nvPr/>
          </p:nvSpPr>
          <p:spPr bwMode="auto">
            <a:xfrm>
              <a:off x="1652" y="1786"/>
              <a:ext cx="6" cy="1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80" name="Line 124"/>
            <p:cNvSpPr>
              <a:spLocks noChangeAspect="1" noChangeShapeType="1"/>
            </p:cNvSpPr>
            <p:nvPr/>
          </p:nvSpPr>
          <p:spPr bwMode="auto">
            <a:xfrm>
              <a:off x="1658" y="1796"/>
              <a:ext cx="7" cy="1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81" name="Line 125"/>
            <p:cNvSpPr>
              <a:spLocks noChangeAspect="1" noChangeShapeType="1"/>
            </p:cNvSpPr>
            <p:nvPr/>
          </p:nvSpPr>
          <p:spPr bwMode="auto">
            <a:xfrm>
              <a:off x="1665" y="1811"/>
              <a:ext cx="8" cy="2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82" name="Line 126"/>
            <p:cNvSpPr>
              <a:spLocks noChangeAspect="1" noChangeShapeType="1"/>
            </p:cNvSpPr>
            <p:nvPr/>
          </p:nvSpPr>
          <p:spPr bwMode="auto">
            <a:xfrm>
              <a:off x="1673" y="1832"/>
              <a:ext cx="10" cy="3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83" name="Line 127"/>
            <p:cNvSpPr>
              <a:spLocks noChangeAspect="1" noChangeShapeType="1"/>
            </p:cNvSpPr>
            <p:nvPr/>
          </p:nvSpPr>
          <p:spPr bwMode="auto">
            <a:xfrm>
              <a:off x="1683" y="1862"/>
              <a:ext cx="8" cy="26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84" name="Line 128"/>
            <p:cNvSpPr>
              <a:spLocks noChangeAspect="1" noChangeShapeType="1"/>
            </p:cNvSpPr>
            <p:nvPr/>
          </p:nvSpPr>
          <p:spPr bwMode="auto">
            <a:xfrm>
              <a:off x="1691" y="1888"/>
              <a:ext cx="23" cy="7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85" name="Line 129"/>
            <p:cNvSpPr>
              <a:spLocks noChangeAspect="1" noChangeShapeType="1"/>
            </p:cNvSpPr>
            <p:nvPr/>
          </p:nvSpPr>
          <p:spPr bwMode="auto">
            <a:xfrm>
              <a:off x="1714" y="1958"/>
              <a:ext cx="29" cy="9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86" name="Line 130"/>
            <p:cNvSpPr>
              <a:spLocks noChangeAspect="1" noChangeShapeType="1"/>
            </p:cNvSpPr>
            <p:nvPr/>
          </p:nvSpPr>
          <p:spPr bwMode="auto">
            <a:xfrm>
              <a:off x="1743" y="2055"/>
              <a:ext cx="17" cy="4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87" name="Line 131"/>
            <p:cNvSpPr>
              <a:spLocks noChangeAspect="1" noChangeShapeType="1"/>
            </p:cNvSpPr>
            <p:nvPr/>
          </p:nvSpPr>
          <p:spPr bwMode="auto">
            <a:xfrm>
              <a:off x="1760" y="2102"/>
              <a:ext cx="11" cy="3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88" name="Line 132"/>
            <p:cNvSpPr>
              <a:spLocks noChangeAspect="1" noChangeShapeType="1"/>
            </p:cNvSpPr>
            <p:nvPr/>
          </p:nvSpPr>
          <p:spPr bwMode="auto">
            <a:xfrm>
              <a:off x="1771" y="2135"/>
              <a:ext cx="3" cy="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89" name="Line 133"/>
            <p:cNvSpPr>
              <a:spLocks noChangeAspect="1" noChangeShapeType="1"/>
            </p:cNvSpPr>
            <p:nvPr/>
          </p:nvSpPr>
          <p:spPr bwMode="auto">
            <a:xfrm>
              <a:off x="1774" y="2142"/>
              <a:ext cx="11" cy="29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90" name="Line 134"/>
            <p:cNvSpPr>
              <a:spLocks noChangeAspect="1" noChangeShapeType="1"/>
            </p:cNvSpPr>
            <p:nvPr/>
          </p:nvSpPr>
          <p:spPr bwMode="auto">
            <a:xfrm>
              <a:off x="1785" y="2171"/>
              <a:ext cx="13" cy="2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91" name="Line 135"/>
            <p:cNvSpPr>
              <a:spLocks noChangeAspect="1" noChangeShapeType="1"/>
            </p:cNvSpPr>
            <p:nvPr/>
          </p:nvSpPr>
          <p:spPr bwMode="auto">
            <a:xfrm>
              <a:off x="1798" y="2199"/>
              <a:ext cx="7" cy="14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92" name="Line 136"/>
            <p:cNvSpPr>
              <a:spLocks noChangeAspect="1" noChangeShapeType="1"/>
            </p:cNvSpPr>
            <p:nvPr/>
          </p:nvSpPr>
          <p:spPr bwMode="auto">
            <a:xfrm>
              <a:off x="1805" y="2213"/>
              <a:ext cx="11" cy="24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93" name="Line 137"/>
            <p:cNvSpPr>
              <a:spLocks noChangeAspect="1" noChangeShapeType="1"/>
            </p:cNvSpPr>
            <p:nvPr/>
          </p:nvSpPr>
          <p:spPr bwMode="auto">
            <a:xfrm>
              <a:off x="1816" y="2237"/>
              <a:ext cx="14" cy="24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94" name="Line 138"/>
            <p:cNvSpPr>
              <a:spLocks noChangeAspect="1" noChangeShapeType="1"/>
            </p:cNvSpPr>
            <p:nvPr/>
          </p:nvSpPr>
          <p:spPr bwMode="auto">
            <a:xfrm>
              <a:off x="1830" y="2261"/>
              <a:ext cx="4" cy="1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95" name="Line 139"/>
            <p:cNvSpPr>
              <a:spLocks noChangeAspect="1" noChangeShapeType="1"/>
            </p:cNvSpPr>
            <p:nvPr/>
          </p:nvSpPr>
          <p:spPr bwMode="auto">
            <a:xfrm>
              <a:off x="1834" y="2271"/>
              <a:ext cx="14" cy="19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96" name="Line 140"/>
            <p:cNvSpPr>
              <a:spLocks noChangeAspect="1" noChangeShapeType="1"/>
            </p:cNvSpPr>
            <p:nvPr/>
          </p:nvSpPr>
          <p:spPr bwMode="auto">
            <a:xfrm>
              <a:off x="1848" y="2290"/>
              <a:ext cx="14" cy="2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97" name="Line 141"/>
            <p:cNvSpPr>
              <a:spLocks noChangeAspect="1" noChangeShapeType="1"/>
            </p:cNvSpPr>
            <p:nvPr/>
          </p:nvSpPr>
          <p:spPr bwMode="auto">
            <a:xfrm>
              <a:off x="1862" y="2311"/>
              <a:ext cx="3" cy="4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98" name="Line 142"/>
            <p:cNvSpPr>
              <a:spLocks noChangeAspect="1" noChangeShapeType="1"/>
            </p:cNvSpPr>
            <p:nvPr/>
          </p:nvSpPr>
          <p:spPr bwMode="auto">
            <a:xfrm>
              <a:off x="1865" y="2315"/>
              <a:ext cx="14" cy="19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199" name="Line 143"/>
            <p:cNvSpPr>
              <a:spLocks noChangeAspect="1" noChangeShapeType="1"/>
            </p:cNvSpPr>
            <p:nvPr/>
          </p:nvSpPr>
          <p:spPr bwMode="auto">
            <a:xfrm>
              <a:off x="1879" y="2334"/>
              <a:ext cx="15" cy="16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00" name="Line 144"/>
            <p:cNvSpPr>
              <a:spLocks noChangeAspect="1" noChangeShapeType="1"/>
            </p:cNvSpPr>
            <p:nvPr/>
          </p:nvSpPr>
          <p:spPr bwMode="auto">
            <a:xfrm>
              <a:off x="1894" y="2350"/>
              <a:ext cx="17" cy="1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01" name="Line 145"/>
            <p:cNvSpPr>
              <a:spLocks noChangeAspect="1" noChangeShapeType="1"/>
            </p:cNvSpPr>
            <p:nvPr/>
          </p:nvSpPr>
          <p:spPr bwMode="auto">
            <a:xfrm>
              <a:off x="1911" y="2367"/>
              <a:ext cx="14" cy="1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02" name="Line 146"/>
            <p:cNvSpPr>
              <a:spLocks noChangeAspect="1" noChangeShapeType="1"/>
            </p:cNvSpPr>
            <p:nvPr/>
          </p:nvSpPr>
          <p:spPr bwMode="auto">
            <a:xfrm>
              <a:off x="1925" y="2378"/>
              <a:ext cx="20" cy="14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03" name="Line 147"/>
            <p:cNvSpPr>
              <a:spLocks noChangeAspect="1" noChangeShapeType="1"/>
            </p:cNvSpPr>
            <p:nvPr/>
          </p:nvSpPr>
          <p:spPr bwMode="auto">
            <a:xfrm>
              <a:off x="1945" y="2392"/>
              <a:ext cx="11" cy="9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04" name="Line 148"/>
            <p:cNvSpPr>
              <a:spLocks noChangeAspect="1" noChangeShapeType="1"/>
            </p:cNvSpPr>
            <p:nvPr/>
          </p:nvSpPr>
          <p:spPr bwMode="auto">
            <a:xfrm>
              <a:off x="1956" y="2401"/>
              <a:ext cx="21" cy="12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05" name="Line 149"/>
            <p:cNvSpPr>
              <a:spLocks noChangeAspect="1" noChangeShapeType="1"/>
            </p:cNvSpPr>
            <p:nvPr/>
          </p:nvSpPr>
          <p:spPr bwMode="auto">
            <a:xfrm>
              <a:off x="1977" y="2413"/>
              <a:ext cx="8" cy="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06" name="Line 150"/>
            <p:cNvSpPr>
              <a:spLocks noChangeAspect="1" noChangeShapeType="1"/>
            </p:cNvSpPr>
            <p:nvPr/>
          </p:nvSpPr>
          <p:spPr bwMode="auto">
            <a:xfrm>
              <a:off x="1985" y="2418"/>
              <a:ext cx="26" cy="1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07" name="Line 151"/>
            <p:cNvSpPr>
              <a:spLocks noChangeAspect="1" noChangeShapeType="1"/>
            </p:cNvSpPr>
            <p:nvPr/>
          </p:nvSpPr>
          <p:spPr bwMode="auto">
            <a:xfrm>
              <a:off x="2011" y="2429"/>
              <a:ext cx="5" cy="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08" name="Line 152"/>
            <p:cNvSpPr>
              <a:spLocks noChangeAspect="1" noChangeShapeType="1"/>
            </p:cNvSpPr>
            <p:nvPr/>
          </p:nvSpPr>
          <p:spPr bwMode="auto">
            <a:xfrm>
              <a:off x="2016" y="2430"/>
              <a:ext cx="31" cy="1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09" name="Line 153"/>
            <p:cNvSpPr>
              <a:spLocks noChangeAspect="1" noChangeShapeType="1"/>
            </p:cNvSpPr>
            <p:nvPr/>
          </p:nvSpPr>
          <p:spPr bwMode="auto">
            <a:xfrm>
              <a:off x="2047" y="2441"/>
              <a:ext cx="29" cy="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10" name="Line 154"/>
            <p:cNvSpPr>
              <a:spLocks noChangeAspect="1" noChangeShapeType="1"/>
            </p:cNvSpPr>
            <p:nvPr/>
          </p:nvSpPr>
          <p:spPr bwMode="auto">
            <a:xfrm>
              <a:off x="2076" y="2448"/>
              <a:ext cx="31" cy="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11" name="Line 155"/>
            <p:cNvSpPr>
              <a:spLocks noChangeAspect="1" noChangeShapeType="1"/>
            </p:cNvSpPr>
            <p:nvPr/>
          </p:nvSpPr>
          <p:spPr bwMode="auto">
            <a:xfrm>
              <a:off x="2107" y="2455"/>
              <a:ext cx="31" cy="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12" name="Line 156"/>
            <p:cNvSpPr>
              <a:spLocks noChangeAspect="1" noChangeShapeType="1"/>
            </p:cNvSpPr>
            <p:nvPr/>
          </p:nvSpPr>
          <p:spPr bwMode="auto">
            <a:xfrm>
              <a:off x="2138" y="2460"/>
              <a:ext cx="29" cy="4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13" name="Line 157"/>
            <p:cNvSpPr>
              <a:spLocks noChangeAspect="1" noChangeShapeType="1"/>
            </p:cNvSpPr>
            <p:nvPr/>
          </p:nvSpPr>
          <p:spPr bwMode="auto">
            <a:xfrm>
              <a:off x="2167" y="2464"/>
              <a:ext cx="31" cy="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14" name="Line 158"/>
            <p:cNvSpPr>
              <a:spLocks noChangeAspect="1" noChangeShapeType="1"/>
            </p:cNvSpPr>
            <p:nvPr/>
          </p:nvSpPr>
          <p:spPr bwMode="auto">
            <a:xfrm>
              <a:off x="2198" y="2467"/>
              <a:ext cx="30" cy="2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15" name="Line 159"/>
            <p:cNvSpPr>
              <a:spLocks noChangeAspect="1" noChangeShapeType="1"/>
            </p:cNvSpPr>
            <p:nvPr/>
          </p:nvSpPr>
          <p:spPr bwMode="auto">
            <a:xfrm>
              <a:off x="2228" y="2469"/>
              <a:ext cx="30" cy="2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16" name="Line 160"/>
            <p:cNvSpPr>
              <a:spLocks noChangeAspect="1" noChangeShapeType="1"/>
            </p:cNvSpPr>
            <p:nvPr/>
          </p:nvSpPr>
          <p:spPr bwMode="auto">
            <a:xfrm>
              <a:off x="2258" y="2471"/>
              <a:ext cx="31" cy="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17" name="Line 161"/>
            <p:cNvSpPr>
              <a:spLocks noChangeAspect="1" noChangeShapeType="1"/>
            </p:cNvSpPr>
            <p:nvPr/>
          </p:nvSpPr>
          <p:spPr bwMode="auto">
            <a:xfrm>
              <a:off x="2289" y="2474"/>
              <a:ext cx="30" cy="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18" name="Line 162"/>
            <p:cNvSpPr>
              <a:spLocks noChangeAspect="1" noChangeShapeType="1"/>
            </p:cNvSpPr>
            <p:nvPr/>
          </p:nvSpPr>
          <p:spPr bwMode="auto">
            <a:xfrm>
              <a:off x="2319" y="2474"/>
              <a:ext cx="30" cy="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19" name="Line 163"/>
            <p:cNvSpPr>
              <a:spLocks noChangeAspect="1" noChangeShapeType="1"/>
            </p:cNvSpPr>
            <p:nvPr/>
          </p:nvSpPr>
          <p:spPr bwMode="auto">
            <a:xfrm>
              <a:off x="2349" y="2475"/>
              <a:ext cx="31" cy="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20" name="Line 164"/>
            <p:cNvSpPr>
              <a:spLocks noChangeAspect="1" noChangeShapeType="1"/>
            </p:cNvSpPr>
            <p:nvPr/>
          </p:nvSpPr>
          <p:spPr bwMode="auto">
            <a:xfrm>
              <a:off x="2380" y="2476"/>
              <a:ext cx="30" cy="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21" name="Line 165"/>
            <p:cNvSpPr>
              <a:spLocks noChangeAspect="1" noChangeShapeType="1"/>
            </p:cNvSpPr>
            <p:nvPr/>
          </p:nvSpPr>
          <p:spPr bwMode="auto">
            <a:xfrm>
              <a:off x="2410" y="2476"/>
              <a:ext cx="30" cy="2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22" name="Line 166"/>
            <p:cNvSpPr>
              <a:spLocks noChangeAspect="1" noChangeShapeType="1"/>
            </p:cNvSpPr>
            <p:nvPr/>
          </p:nvSpPr>
          <p:spPr bwMode="auto">
            <a:xfrm>
              <a:off x="2440" y="2478"/>
              <a:ext cx="121" cy="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23" name="Line 167"/>
            <p:cNvSpPr>
              <a:spLocks noChangeAspect="1" noChangeShapeType="1"/>
            </p:cNvSpPr>
            <p:nvPr/>
          </p:nvSpPr>
          <p:spPr bwMode="auto">
            <a:xfrm>
              <a:off x="2561" y="2478"/>
              <a:ext cx="31" cy="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24" name="Line 168"/>
            <p:cNvSpPr>
              <a:spLocks noChangeAspect="1" noChangeShapeType="1"/>
            </p:cNvSpPr>
            <p:nvPr/>
          </p:nvSpPr>
          <p:spPr bwMode="auto">
            <a:xfrm>
              <a:off x="2592" y="2479"/>
              <a:ext cx="242" cy="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25" name="Line 169"/>
            <p:cNvSpPr>
              <a:spLocks noChangeAspect="1" noChangeShapeType="1"/>
            </p:cNvSpPr>
            <p:nvPr/>
          </p:nvSpPr>
          <p:spPr bwMode="auto">
            <a:xfrm>
              <a:off x="1623" y="1461"/>
              <a:ext cx="7" cy="4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26" name="Line 170"/>
            <p:cNvSpPr>
              <a:spLocks noChangeAspect="1" noChangeShapeType="1"/>
            </p:cNvSpPr>
            <p:nvPr/>
          </p:nvSpPr>
          <p:spPr bwMode="auto">
            <a:xfrm>
              <a:off x="1630" y="1465"/>
              <a:ext cx="8" cy="6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27" name="Line 171"/>
            <p:cNvSpPr>
              <a:spLocks noChangeAspect="1" noChangeShapeType="1"/>
            </p:cNvSpPr>
            <p:nvPr/>
          </p:nvSpPr>
          <p:spPr bwMode="auto">
            <a:xfrm>
              <a:off x="1638" y="1471"/>
              <a:ext cx="7" cy="10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28" name="Line 172"/>
            <p:cNvSpPr>
              <a:spLocks noChangeAspect="1" noChangeShapeType="1"/>
            </p:cNvSpPr>
            <p:nvPr/>
          </p:nvSpPr>
          <p:spPr bwMode="auto">
            <a:xfrm>
              <a:off x="1645" y="1481"/>
              <a:ext cx="7" cy="12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29" name="Line 173"/>
            <p:cNvSpPr>
              <a:spLocks noChangeAspect="1" noChangeShapeType="1"/>
            </p:cNvSpPr>
            <p:nvPr/>
          </p:nvSpPr>
          <p:spPr bwMode="auto">
            <a:xfrm>
              <a:off x="1652" y="1493"/>
              <a:ext cx="7" cy="14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30" name="Line 174"/>
            <p:cNvSpPr>
              <a:spLocks noChangeAspect="1" noChangeShapeType="1"/>
            </p:cNvSpPr>
            <p:nvPr/>
          </p:nvSpPr>
          <p:spPr bwMode="auto">
            <a:xfrm>
              <a:off x="1659" y="1507"/>
              <a:ext cx="7" cy="20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31" name="Line 175"/>
            <p:cNvSpPr>
              <a:spLocks noChangeAspect="1" noChangeShapeType="1"/>
            </p:cNvSpPr>
            <p:nvPr/>
          </p:nvSpPr>
          <p:spPr bwMode="auto">
            <a:xfrm>
              <a:off x="1666" y="1527"/>
              <a:ext cx="11" cy="32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32" name="Line 176"/>
            <p:cNvSpPr>
              <a:spLocks noChangeAspect="1" noChangeShapeType="1"/>
            </p:cNvSpPr>
            <p:nvPr/>
          </p:nvSpPr>
          <p:spPr bwMode="auto">
            <a:xfrm>
              <a:off x="1677" y="1559"/>
              <a:ext cx="6" cy="20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33" name="Line 177"/>
            <p:cNvSpPr>
              <a:spLocks noChangeAspect="1" noChangeShapeType="1"/>
            </p:cNvSpPr>
            <p:nvPr/>
          </p:nvSpPr>
          <p:spPr bwMode="auto">
            <a:xfrm>
              <a:off x="1683" y="1579"/>
              <a:ext cx="8" cy="25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34" name="Line 178"/>
            <p:cNvSpPr>
              <a:spLocks noChangeAspect="1" noChangeShapeType="1"/>
            </p:cNvSpPr>
            <p:nvPr/>
          </p:nvSpPr>
          <p:spPr bwMode="auto">
            <a:xfrm>
              <a:off x="1691" y="1604"/>
              <a:ext cx="23" cy="87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35" name="Line 179"/>
            <p:cNvSpPr>
              <a:spLocks noChangeAspect="1" noChangeShapeType="1"/>
            </p:cNvSpPr>
            <p:nvPr/>
          </p:nvSpPr>
          <p:spPr bwMode="auto">
            <a:xfrm>
              <a:off x="1714" y="1691"/>
              <a:ext cx="29" cy="117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36" name="Line 180"/>
            <p:cNvSpPr>
              <a:spLocks noChangeAspect="1" noChangeShapeType="1"/>
            </p:cNvSpPr>
            <p:nvPr/>
          </p:nvSpPr>
          <p:spPr bwMode="auto">
            <a:xfrm>
              <a:off x="1743" y="1808"/>
              <a:ext cx="20" cy="72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37" name="Line 181"/>
            <p:cNvSpPr>
              <a:spLocks noChangeAspect="1" noChangeShapeType="1"/>
            </p:cNvSpPr>
            <p:nvPr/>
          </p:nvSpPr>
          <p:spPr bwMode="auto">
            <a:xfrm>
              <a:off x="1763" y="1880"/>
              <a:ext cx="11" cy="36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38" name="Line 182"/>
            <p:cNvSpPr>
              <a:spLocks noChangeAspect="1" noChangeShapeType="1"/>
            </p:cNvSpPr>
            <p:nvPr/>
          </p:nvSpPr>
          <p:spPr bwMode="auto">
            <a:xfrm>
              <a:off x="1774" y="1916"/>
              <a:ext cx="14" cy="46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39" name="Line 183"/>
            <p:cNvSpPr>
              <a:spLocks noChangeAspect="1" noChangeShapeType="1"/>
            </p:cNvSpPr>
            <p:nvPr/>
          </p:nvSpPr>
          <p:spPr bwMode="auto">
            <a:xfrm>
              <a:off x="1788" y="1962"/>
              <a:ext cx="14" cy="44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40" name="Line 184"/>
            <p:cNvSpPr>
              <a:spLocks noChangeAspect="1" noChangeShapeType="1"/>
            </p:cNvSpPr>
            <p:nvPr/>
          </p:nvSpPr>
          <p:spPr bwMode="auto">
            <a:xfrm>
              <a:off x="1802" y="2006"/>
              <a:ext cx="3" cy="5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41" name="Line 185"/>
            <p:cNvSpPr>
              <a:spLocks noChangeAspect="1" noChangeShapeType="1"/>
            </p:cNvSpPr>
            <p:nvPr/>
          </p:nvSpPr>
          <p:spPr bwMode="auto">
            <a:xfrm>
              <a:off x="1805" y="2011"/>
              <a:ext cx="14" cy="40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42" name="Line 186"/>
            <p:cNvSpPr>
              <a:spLocks noChangeAspect="1" noChangeShapeType="1"/>
            </p:cNvSpPr>
            <p:nvPr/>
          </p:nvSpPr>
          <p:spPr bwMode="auto">
            <a:xfrm>
              <a:off x="1819" y="2051"/>
              <a:ext cx="15" cy="42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43" name="Line 187"/>
            <p:cNvSpPr>
              <a:spLocks noChangeAspect="1" noChangeShapeType="1"/>
            </p:cNvSpPr>
            <p:nvPr/>
          </p:nvSpPr>
          <p:spPr bwMode="auto">
            <a:xfrm>
              <a:off x="1834" y="2093"/>
              <a:ext cx="16" cy="33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44" name="Line 188"/>
            <p:cNvSpPr>
              <a:spLocks noChangeAspect="1" noChangeShapeType="1"/>
            </p:cNvSpPr>
            <p:nvPr/>
          </p:nvSpPr>
          <p:spPr bwMode="auto">
            <a:xfrm>
              <a:off x="1850" y="2126"/>
              <a:ext cx="15" cy="34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45" name="Line 189"/>
            <p:cNvSpPr>
              <a:spLocks noChangeAspect="1" noChangeShapeType="1"/>
            </p:cNvSpPr>
            <p:nvPr/>
          </p:nvSpPr>
          <p:spPr bwMode="auto">
            <a:xfrm>
              <a:off x="1865" y="2160"/>
              <a:ext cx="15" cy="31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46" name="Line 190"/>
            <p:cNvSpPr>
              <a:spLocks noChangeAspect="1" noChangeShapeType="1"/>
            </p:cNvSpPr>
            <p:nvPr/>
          </p:nvSpPr>
          <p:spPr bwMode="auto">
            <a:xfrm>
              <a:off x="1880" y="2191"/>
              <a:ext cx="14" cy="25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47" name="Line 191"/>
            <p:cNvSpPr>
              <a:spLocks noChangeAspect="1" noChangeShapeType="1"/>
            </p:cNvSpPr>
            <p:nvPr/>
          </p:nvSpPr>
          <p:spPr bwMode="auto">
            <a:xfrm>
              <a:off x="1894" y="2216"/>
              <a:ext cx="19" cy="28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48" name="Line 192"/>
            <p:cNvSpPr>
              <a:spLocks noChangeAspect="1" noChangeShapeType="1"/>
            </p:cNvSpPr>
            <p:nvPr/>
          </p:nvSpPr>
          <p:spPr bwMode="auto">
            <a:xfrm>
              <a:off x="1913" y="2244"/>
              <a:ext cx="12" cy="18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49" name="Line 193"/>
            <p:cNvSpPr>
              <a:spLocks noChangeAspect="1" noChangeShapeType="1"/>
            </p:cNvSpPr>
            <p:nvPr/>
          </p:nvSpPr>
          <p:spPr bwMode="auto">
            <a:xfrm>
              <a:off x="1925" y="2262"/>
              <a:ext cx="20" cy="25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50" name="Line 194"/>
            <p:cNvSpPr>
              <a:spLocks noChangeAspect="1" noChangeShapeType="1"/>
            </p:cNvSpPr>
            <p:nvPr/>
          </p:nvSpPr>
          <p:spPr bwMode="auto">
            <a:xfrm>
              <a:off x="1945" y="2287"/>
              <a:ext cx="11" cy="13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51" name="Line 195"/>
            <p:cNvSpPr>
              <a:spLocks noChangeAspect="1" noChangeShapeType="1"/>
            </p:cNvSpPr>
            <p:nvPr/>
          </p:nvSpPr>
          <p:spPr bwMode="auto">
            <a:xfrm>
              <a:off x="1956" y="2300"/>
              <a:ext cx="21" cy="24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52" name="Line 196"/>
            <p:cNvSpPr>
              <a:spLocks noChangeAspect="1" noChangeShapeType="1"/>
            </p:cNvSpPr>
            <p:nvPr/>
          </p:nvSpPr>
          <p:spPr bwMode="auto">
            <a:xfrm>
              <a:off x="1977" y="2324"/>
              <a:ext cx="8" cy="8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53" name="Line 197"/>
            <p:cNvSpPr>
              <a:spLocks noChangeAspect="1" noChangeShapeType="1"/>
            </p:cNvSpPr>
            <p:nvPr/>
          </p:nvSpPr>
          <p:spPr bwMode="auto">
            <a:xfrm>
              <a:off x="1985" y="2332"/>
              <a:ext cx="24" cy="20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54" name="Line 198"/>
            <p:cNvSpPr>
              <a:spLocks noChangeAspect="1" noChangeShapeType="1"/>
            </p:cNvSpPr>
            <p:nvPr/>
          </p:nvSpPr>
          <p:spPr bwMode="auto">
            <a:xfrm>
              <a:off x="2009" y="2352"/>
              <a:ext cx="7" cy="5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55" name="Line 199"/>
            <p:cNvSpPr>
              <a:spLocks noChangeAspect="1" noChangeShapeType="1"/>
            </p:cNvSpPr>
            <p:nvPr/>
          </p:nvSpPr>
          <p:spPr bwMode="auto">
            <a:xfrm>
              <a:off x="2016" y="2357"/>
              <a:ext cx="27" cy="19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56" name="Line 200"/>
            <p:cNvSpPr>
              <a:spLocks noChangeAspect="1" noChangeShapeType="1"/>
            </p:cNvSpPr>
            <p:nvPr/>
          </p:nvSpPr>
          <p:spPr bwMode="auto">
            <a:xfrm>
              <a:off x="2043" y="2376"/>
              <a:ext cx="4" cy="2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57" name="Line 201"/>
            <p:cNvSpPr>
              <a:spLocks noChangeAspect="1" noChangeShapeType="1"/>
            </p:cNvSpPr>
            <p:nvPr/>
          </p:nvSpPr>
          <p:spPr bwMode="auto">
            <a:xfrm>
              <a:off x="2047" y="2378"/>
              <a:ext cx="29" cy="19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58" name="Line 202"/>
            <p:cNvSpPr>
              <a:spLocks noChangeAspect="1" noChangeShapeType="1"/>
            </p:cNvSpPr>
            <p:nvPr/>
          </p:nvSpPr>
          <p:spPr bwMode="auto">
            <a:xfrm>
              <a:off x="2076" y="2397"/>
              <a:ext cx="31" cy="14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59" name="Line 203"/>
            <p:cNvSpPr>
              <a:spLocks noChangeAspect="1" noChangeShapeType="1"/>
            </p:cNvSpPr>
            <p:nvPr/>
          </p:nvSpPr>
          <p:spPr bwMode="auto">
            <a:xfrm>
              <a:off x="2107" y="2411"/>
              <a:ext cx="31" cy="11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60" name="Line 204"/>
            <p:cNvSpPr>
              <a:spLocks noChangeAspect="1" noChangeShapeType="1"/>
            </p:cNvSpPr>
            <p:nvPr/>
          </p:nvSpPr>
          <p:spPr bwMode="auto">
            <a:xfrm>
              <a:off x="2138" y="2422"/>
              <a:ext cx="29" cy="10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61" name="Line 205"/>
            <p:cNvSpPr>
              <a:spLocks noChangeAspect="1" noChangeShapeType="1"/>
            </p:cNvSpPr>
            <p:nvPr/>
          </p:nvSpPr>
          <p:spPr bwMode="auto">
            <a:xfrm>
              <a:off x="2167" y="2432"/>
              <a:ext cx="31" cy="8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62" name="Line 206"/>
            <p:cNvSpPr>
              <a:spLocks noChangeAspect="1" noChangeShapeType="1"/>
            </p:cNvSpPr>
            <p:nvPr/>
          </p:nvSpPr>
          <p:spPr bwMode="auto">
            <a:xfrm>
              <a:off x="2198" y="2440"/>
              <a:ext cx="30" cy="7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63" name="Line 207"/>
            <p:cNvSpPr>
              <a:spLocks noChangeAspect="1" noChangeShapeType="1"/>
            </p:cNvSpPr>
            <p:nvPr/>
          </p:nvSpPr>
          <p:spPr bwMode="auto">
            <a:xfrm>
              <a:off x="2228" y="2447"/>
              <a:ext cx="30" cy="6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64" name="Line 208"/>
            <p:cNvSpPr>
              <a:spLocks noChangeAspect="1" noChangeShapeType="1"/>
            </p:cNvSpPr>
            <p:nvPr/>
          </p:nvSpPr>
          <p:spPr bwMode="auto">
            <a:xfrm>
              <a:off x="2258" y="2453"/>
              <a:ext cx="31" cy="4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65" name="Line 209"/>
            <p:cNvSpPr>
              <a:spLocks noChangeAspect="1" noChangeShapeType="1"/>
            </p:cNvSpPr>
            <p:nvPr/>
          </p:nvSpPr>
          <p:spPr bwMode="auto">
            <a:xfrm>
              <a:off x="2289" y="2457"/>
              <a:ext cx="30" cy="4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66" name="Line 210"/>
            <p:cNvSpPr>
              <a:spLocks noChangeAspect="1" noChangeShapeType="1"/>
            </p:cNvSpPr>
            <p:nvPr/>
          </p:nvSpPr>
          <p:spPr bwMode="auto">
            <a:xfrm>
              <a:off x="2319" y="2461"/>
              <a:ext cx="30" cy="3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67" name="Line 211"/>
            <p:cNvSpPr>
              <a:spLocks noChangeAspect="1" noChangeShapeType="1"/>
            </p:cNvSpPr>
            <p:nvPr/>
          </p:nvSpPr>
          <p:spPr bwMode="auto">
            <a:xfrm>
              <a:off x="2349" y="2464"/>
              <a:ext cx="31" cy="3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68" name="Line 212"/>
            <p:cNvSpPr>
              <a:spLocks noChangeAspect="1" noChangeShapeType="1"/>
            </p:cNvSpPr>
            <p:nvPr/>
          </p:nvSpPr>
          <p:spPr bwMode="auto">
            <a:xfrm>
              <a:off x="2380" y="2467"/>
              <a:ext cx="30" cy="1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69" name="Line 213"/>
            <p:cNvSpPr>
              <a:spLocks noChangeAspect="1" noChangeShapeType="1"/>
            </p:cNvSpPr>
            <p:nvPr/>
          </p:nvSpPr>
          <p:spPr bwMode="auto">
            <a:xfrm>
              <a:off x="2410" y="2468"/>
              <a:ext cx="30" cy="1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70" name="Line 214"/>
            <p:cNvSpPr>
              <a:spLocks noChangeAspect="1" noChangeShapeType="1"/>
            </p:cNvSpPr>
            <p:nvPr/>
          </p:nvSpPr>
          <p:spPr bwMode="auto">
            <a:xfrm>
              <a:off x="2440" y="2469"/>
              <a:ext cx="31" cy="2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71" name="Line 215"/>
            <p:cNvSpPr>
              <a:spLocks noChangeAspect="1" noChangeShapeType="1"/>
            </p:cNvSpPr>
            <p:nvPr/>
          </p:nvSpPr>
          <p:spPr bwMode="auto">
            <a:xfrm>
              <a:off x="2471" y="2471"/>
              <a:ext cx="30" cy="1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72" name="Line 216"/>
            <p:cNvSpPr>
              <a:spLocks noChangeAspect="1" noChangeShapeType="1"/>
            </p:cNvSpPr>
            <p:nvPr/>
          </p:nvSpPr>
          <p:spPr bwMode="auto">
            <a:xfrm>
              <a:off x="2501" y="2472"/>
              <a:ext cx="31" cy="2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73" name="Line 217"/>
            <p:cNvSpPr>
              <a:spLocks noChangeAspect="1" noChangeShapeType="1"/>
            </p:cNvSpPr>
            <p:nvPr/>
          </p:nvSpPr>
          <p:spPr bwMode="auto">
            <a:xfrm>
              <a:off x="2532" y="2474"/>
              <a:ext cx="29" cy="1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74" name="Line 218"/>
            <p:cNvSpPr>
              <a:spLocks noChangeAspect="1" noChangeShapeType="1"/>
            </p:cNvSpPr>
            <p:nvPr/>
          </p:nvSpPr>
          <p:spPr bwMode="auto">
            <a:xfrm>
              <a:off x="2561" y="2475"/>
              <a:ext cx="31" cy="1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75" name="Line 219"/>
            <p:cNvSpPr>
              <a:spLocks noChangeAspect="1" noChangeShapeType="1"/>
            </p:cNvSpPr>
            <p:nvPr/>
          </p:nvSpPr>
          <p:spPr bwMode="auto">
            <a:xfrm>
              <a:off x="2592" y="2475"/>
              <a:ext cx="31" cy="1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76" name="Line 220"/>
            <p:cNvSpPr>
              <a:spLocks noChangeAspect="1" noChangeShapeType="1"/>
            </p:cNvSpPr>
            <p:nvPr/>
          </p:nvSpPr>
          <p:spPr bwMode="auto">
            <a:xfrm>
              <a:off x="2623" y="2476"/>
              <a:ext cx="29" cy="1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77" name="Line 221"/>
            <p:cNvSpPr>
              <a:spLocks noChangeAspect="1" noChangeShapeType="1"/>
            </p:cNvSpPr>
            <p:nvPr/>
          </p:nvSpPr>
          <p:spPr bwMode="auto">
            <a:xfrm>
              <a:off x="2652" y="2476"/>
              <a:ext cx="31" cy="2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78" name="Line 222"/>
            <p:cNvSpPr>
              <a:spLocks noChangeAspect="1" noChangeShapeType="1"/>
            </p:cNvSpPr>
            <p:nvPr/>
          </p:nvSpPr>
          <p:spPr bwMode="auto">
            <a:xfrm>
              <a:off x="2683" y="2478"/>
              <a:ext cx="151" cy="1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79" name="Freeform 223"/>
            <p:cNvSpPr>
              <a:spLocks noChangeAspect="1" noEditPoints="1"/>
            </p:cNvSpPr>
            <p:nvPr/>
          </p:nvSpPr>
          <p:spPr bwMode="auto">
            <a:xfrm>
              <a:off x="2579" y="2646"/>
              <a:ext cx="48" cy="67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26"/>
                </a:cxn>
                <a:cxn ang="0">
                  <a:pos x="23" y="24"/>
                </a:cxn>
                <a:cxn ang="0">
                  <a:pos x="27" y="21"/>
                </a:cxn>
                <a:cxn ang="0">
                  <a:pos x="31" y="21"/>
                </a:cxn>
                <a:cxn ang="0">
                  <a:pos x="35" y="21"/>
                </a:cxn>
                <a:cxn ang="0">
                  <a:pos x="39" y="24"/>
                </a:cxn>
                <a:cxn ang="0">
                  <a:pos x="42" y="26"/>
                </a:cxn>
                <a:cxn ang="0">
                  <a:pos x="45" y="31"/>
                </a:cxn>
                <a:cxn ang="0">
                  <a:pos x="48" y="36"/>
                </a:cxn>
                <a:cxn ang="0">
                  <a:pos x="48" y="42"/>
                </a:cxn>
                <a:cxn ang="0">
                  <a:pos x="46" y="49"/>
                </a:cxn>
                <a:cxn ang="0">
                  <a:pos x="45" y="54"/>
                </a:cxn>
                <a:cxn ang="0">
                  <a:pos x="41" y="60"/>
                </a:cxn>
                <a:cxn ang="0">
                  <a:pos x="37" y="64"/>
                </a:cxn>
                <a:cxn ang="0">
                  <a:pos x="32" y="66"/>
                </a:cxn>
                <a:cxn ang="0">
                  <a:pos x="25" y="67"/>
                </a:cxn>
                <a:cxn ang="0">
                  <a:pos x="23" y="67"/>
                </a:cxn>
                <a:cxn ang="0">
                  <a:pos x="20" y="66"/>
                </a:cxn>
                <a:cxn ang="0">
                  <a:pos x="17" y="64"/>
                </a:cxn>
                <a:cxn ang="0">
                  <a:pos x="14" y="63"/>
                </a:cxn>
                <a:cxn ang="0">
                  <a:pos x="7" y="67"/>
                </a:cxn>
                <a:cxn ang="0">
                  <a:pos x="4" y="67"/>
                </a:cxn>
                <a:cxn ang="0">
                  <a:pos x="4" y="11"/>
                </a:cxn>
                <a:cxn ang="0">
                  <a:pos x="4" y="7"/>
                </a:cxn>
                <a:cxn ang="0">
                  <a:pos x="4" y="5"/>
                </a:cxn>
                <a:cxn ang="0">
                  <a:pos x="4" y="4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18" y="0"/>
                </a:cxn>
                <a:cxn ang="0">
                  <a:pos x="18" y="31"/>
                </a:cxn>
                <a:cxn ang="0">
                  <a:pos x="18" y="50"/>
                </a:cxn>
                <a:cxn ang="0">
                  <a:pos x="18" y="54"/>
                </a:cxn>
                <a:cxn ang="0">
                  <a:pos x="18" y="57"/>
                </a:cxn>
                <a:cxn ang="0">
                  <a:pos x="20" y="60"/>
                </a:cxn>
                <a:cxn ang="0">
                  <a:pos x="21" y="61"/>
                </a:cxn>
                <a:cxn ang="0">
                  <a:pos x="23" y="63"/>
                </a:cxn>
                <a:cxn ang="0">
                  <a:pos x="25" y="64"/>
                </a:cxn>
                <a:cxn ang="0">
                  <a:pos x="28" y="63"/>
                </a:cxn>
                <a:cxn ang="0">
                  <a:pos x="30" y="63"/>
                </a:cxn>
                <a:cxn ang="0">
                  <a:pos x="32" y="60"/>
                </a:cxn>
                <a:cxn ang="0">
                  <a:pos x="34" y="57"/>
                </a:cxn>
                <a:cxn ang="0">
                  <a:pos x="34" y="53"/>
                </a:cxn>
                <a:cxn ang="0">
                  <a:pos x="34" y="49"/>
                </a:cxn>
                <a:cxn ang="0">
                  <a:pos x="35" y="42"/>
                </a:cxn>
                <a:cxn ang="0">
                  <a:pos x="34" y="36"/>
                </a:cxn>
                <a:cxn ang="0">
                  <a:pos x="34" y="32"/>
                </a:cxn>
                <a:cxn ang="0">
                  <a:pos x="32" y="28"/>
                </a:cxn>
                <a:cxn ang="0">
                  <a:pos x="30" y="26"/>
                </a:cxn>
                <a:cxn ang="0">
                  <a:pos x="27" y="26"/>
                </a:cxn>
                <a:cxn ang="0">
                  <a:pos x="23" y="26"/>
                </a:cxn>
                <a:cxn ang="0">
                  <a:pos x="18" y="31"/>
                </a:cxn>
              </a:cxnLst>
              <a:rect l="0" t="0" r="r" b="b"/>
              <a:pathLst>
                <a:path w="48" h="67">
                  <a:moveTo>
                    <a:pt x="18" y="0"/>
                  </a:moveTo>
                  <a:lnTo>
                    <a:pt x="18" y="26"/>
                  </a:lnTo>
                  <a:lnTo>
                    <a:pt x="23" y="24"/>
                  </a:lnTo>
                  <a:lnTo>
                    <a:pt x="27" y="21"/>
                  </a:lnTo>
                  <a:lnTo>
                    <a:pt x="31" y="21"/>
                  </a:lnTo>
                  <a:lnTo>
                    <a:pt x="35" y="21"/>
                  </a:lnTo>
                  <a:lnTo>
                    <a:pt x="39" y="24"/>
                  </a:lnTo>
                  <a:lnTo>
                    <a:pt x="42" y="26"/>
                  </a:lnTo>
                  <a:lnTo>
                    <a:pt x="45" y="31"/>
                  </a:lnTo>
                  <a:lnTo>
                    <a:pt x="48" y="36"/>
                  </a:lnTo>
                  <a:lnTo>
                    <a:pt x="48" y="42"/>
                  </a:lnTo>
                  <a:lnTo>
                    <a:pt x="46" y="49"/>
                  </a:lnTo>
                  <a:lnTo>
                    <a:pt x="45" y="54"/>
                  </a:lnTo>
                  <a:lnTo>
                    <a:pt x="41" y="60"/>
                  </a:lnTo>
                  <a:lnTo>
                    <a:pt x="37" y="64"/>
                  </a:lnTo>
                  <a:lnTo>
                    <a:pt x="32" y="66"/>
                  </a:lnTo>
                  <a:lnTo>
                    <a:pt x="25" y="67"/>
                  </a:lnTo>
                  <a:lnTo>
                    <a:pt x="23" y="67"/>
                  </a:lnTo>
                  <a:lnTo>
                    <a:pt x="20" y="66"/>
                  </a:lnTo>
                  <a:lnTo>
                    <a:pt x="17" y="64"/>
                  </a:lnTo>
                  <a:lnTo>
                    <a:pt x="14" y="63"/>
                  </a:lnTo>
                  <a:lnTo>
                    <a:pt x="7" y="67"/>
                  </a:lnTo>
                  <a:lnTo>
                    <a:pt x="4" y="67"/>
                  </a:lnTo>
                  <a:lnTo>
                    <a:pt x="4" y="11"/>
                  </a:lnTo>
                  <a:lnTo>
                    <a:pt x="4" y="7"/>
                  </a:lnTo>
                  <a:lnTo>
                    <a:pt x="4" y="5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18" y="0"/>
                  </a:lnTo>
                  <a:close/>
                  <a:moveTo>
                    <a:pt x="18" y="31"/>
                  </a:moveTo>
                  <a:lnTo>
                    <a:pt x="18" y="50"/>
                  </a:lnTo>
                  <a:lnTo>
                    <a:pt x="18" y="54"/>
                  </a:lnTo>
                  <a:lnTo>
                    <a:pt x="18" y="57"/>
                  </a:lnTo>
                  <a:lnTo>
                    <a:pt x="20" y="60"/>
                  </a:lnTo>
                  <a:lnTo>
                    <a:pt x="21" y="61"/>
                  </a:lnTo>
                  <a:lnTo>
                    <a:pt x="23" y="63"/>
                  </a:lnTo>
                  <a:lnTo>
                    <a:pt x="25" y="64"/>
                  </a:lnTo>
                  <a:lnTo>
                    <a:pt x="28" y="63"/>
                  </a:lnTo>
                  <a:lnTo>
                    <a:pt x="30" y="63"/>
                  </a:lnTo>
                  <a:lnTo>
                    <a:pt x="32" y="60"/>
                  </a:lnTo>
                  <a:lnTo>
                    <a:pt x="34" y="57"/>
                  </a:lnTo>
                  <a:lnTo>
                    <a:pt x="34" y="53"/>
                  </a:lnTo>
                  <a:lnTo>
                    <a:pt x="34" y="49"/>
                  </a:lnTo>
                  <a:lnTo>
                    <a:pt x="35" y="42"/>
                  </a:lnTo>
                  <a:lnTo>
                    <a:pt x="34" y="36"/>
                  </a:lnTo>
                  <a:lnTo>
                    <a:pt x="34" y="32"/>
                  </a:lnTo>
                  <a:lnTo>
                    <a:pt x="32" y="28"/>
                  </a:lnTo>
                  <a:lnTo>
                    <a:pt x="30" y="26"/>
                  </a:lnTo>
                  <a:lnTo>
                    <a:pt x="27" y="26"/>
                  </a:lnTo>
                  <a:lnTo>
                    <a:pt x="23" y="26"/>
                  </a:lnTo>
                  <a:lnTo>
                    <a:pt x="18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80" name="Freeform 224"/>
            <p:cNvSpPr>
              <a:spLocks noChangeAspect="1"/>
            </p:cNvSpPr>
            <p:nvPr/>
          </p:nvSpPr>
          <p:spPr bwMode="auto">
            <a:xfrm>
              <a:off x="2659" y="2646"/>
              <a:ext cx="27" cy="8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1"/>
                </a:cxn>
                <a:cxn ang="0">
                  <a:pos x="22" y="4"/>
                </a:cxn>
                <a:cxn ang="0">
                  <a:pos x="20" y="8"/>
                </a:cxn>
                <a:cxn ang="0">
                  <a:pos x="17" y="12"/>
                </a:cxn>
                <a:cxn ang="0">
                  <a:pos x="14" y="19"/>
                </a:cxn>
                <a:cxn ang="0">
                  <a:pos x="13" y="29"/>
                </a:cxn>
                <a:cxn ang="0">
                  <a:pos x="11" y="43"/>
                </a:cxn>
                <a:cxn ang="0">
                  <a:pos x="13" y="52"/>
                </a:cxn>
                <a:cxn ang="0">
                  <a:pos x="13" y="59"/>
                </a:cxn>
                <a:cxn ang="0">
                  <a:pos x="14" y="66"/>
                </a:cxn>
                <a:cxn ang="0">
                  <a:pos x="17" y="73"/>
                </a:cxn>
                <a:cxn ang="0">
                  <a:pos x="20" y="78"/>
                </a:cxn>
                <a:cxn ang="0">
                  <a:pos x="22" y="81"/>
                </a:cxn>
                <a:cxn ang="0">
                  <a:pos x="27" y="84"/>
                </a:cxn>
                <a:cxn ang="0">
                  <a:pos x="27" y="87"/>
                </a:cxn>
                <a:cxn ang="0">
                  <a:pos x="20" y="82"/>
                </a:cxn>
                <a:cxn ang="0">
                  <a:pos x="13" y="77"/>
                </a:cxn>
                <a:cxn ang="0">
                  <a:pos x="7" y="70"/>
                </a:cxn>
                <a:cxn ang="0">
                  <a:pos x="1" y="57"/>
                </a:cxn>
                <a:cxn ang="0">
                  <a:pos x="0" y="42"/>
                </a:cxn>
                <a:cxn ang="0">
                  <a:pos x="1" y="28"/>
                </a:cxn>
                <a:cxn ang="0">
                  <a:pos x="7" y="15"/>
                </a:cxn>
                <a:cxn ang="0">
                  <a:pos x="13" y="8"/>
                </a:cxn>
                <a:cxn ang="0">
                  <a:pos x="20" y="3"/>
                </a:cxn>
                <a:cxn ang="0">
                  <a:pos x="27" y="0"/>
                </a:cxn>
              </a:cxnLst>
              <a:rect l="0" t="0" r="r" b="b"/>
              <a:pathLst>
                <a:path w="27" h="87">
                  <a:moveTo>
                    <a:pt x="27" y="0"/>
                  </a:moveTo>
                  <a:lnTo>
                    <a:pt x="27" y="1"/>
                  </a:lnTo>
                  <a:lnTo>
                    <a:pt x="22" y="4"/>
                  </a:lnTo>
                  <a:lnTo>
                    <a:pt x="20" y="8"/>
                  </a:lnTo>
                  <a:lnTo>
                    <a:pt x="17" y="12"/>
                  </a:lnTo>
                  <a:lnTo>
                    <a:pt x="14" y="19"/>
                  </a:lnTo>
                  <a:lnTo>
                    <a:pt x="13" y="29"/>
                  </a:lnTo>
                  <a:lnTo>
                    <a:pt x="11" y="43"/>
                  </a:lnTo>
                  <a:lnTo>
                    <a:pt x="13" y="52"/>
                  </a:lnTo>
                  <a:lnTo>
                    <a:pt x="13" y="59"/>
                  </a:lnTo>
                  <a:lnTo>
                    <a:pt x="14" y="66"/>
                  </a:lnTo>
                  <a:lnTo>
                    <a:pt x="17" y="73"/>
                  </a:lnTo>
                  <a:lnTo>
                    <a:pt x="20" y="78"/>
                  </a:lnTo>
                  <a:lnTo>
                    <a:pt x="22" y="81"/>
                  </a:lnTo>
                  <a:lnTo>
                    <a:pt x="27" y="84"/>
                  </a:lnTo>
                  <a:lnTo>
                    <a:pt x="27" y="87"/>
                  </a:lnTo>
                  <a:lnTo>
                    <a:pt x="20" y="82"/>
                  </a:lnTo>
                  <a:lnTo>
                    <a:pt x="13" y="77"/>
                  </a:lnTo>
                  <a:lnTo>
                    <a:pt x="7" y="70"/>
                  </a:lnTo>
                  <a:lnTo>
                    <a:pt x="1" y="57"/>
                  </a:lnTo>
                  <a:lnTo>
                    <a:pt x="0" y="42"/>
                  </a:lnTo>
                  <a:lnTo>
                    <a:pt x="1" y="28"/>
                  </a:lnTo>
                  <a:lnTo>
                    <a:pt x="7" y="15"/>
                  </a:lnTo>
                  <a:lnTo>
                    <a:pt x="13" y="8"/>
                  </a:lnTo>
                  <a:lnTo>
                    <a:pt x="20" y="3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81" name="Freeform 225"/>
            <p:cNvSpPr>
              <a:spLocks noChangeAspect="1"/>
            </p:cNvSpPr>
            <p:nvPr/>
          </p:nvSpPr>
          <p:spPr bwMode="auto">
            <a:xfrm>
              <a:off x="2691" y="2646"/>
              <a:ext cx="37" cy="66"/>
            </a:xfrm>
            <a:custGeom>
              <a:avLst/>
              <a:gdLst/>
              <a:ahLst/>
              <a:cxnLst>
                <a:cxn ang="0">
                  <a:pos x="20" y="26"/>
                </a:cxn>
                <a:cxn ang="0">
                  <a:pos x="20" y="56"/>
                </a:cxn>
                <a:cxn ang="0">
                  <a:pos x="20" y="60"/>
                </a:cxn>
                <a:cxn ang="0">
                  <a:pos x="20" y="61"/>
                </a:cxn>
                <a:cxn ang="0">
                  <a:pos x="23" y="63"/>
                </a:cxn>
                <a:cxn ang="0">
                  <a:pos x="25" y="64"/>
                </a:cxn>
                <a:cxn ang="0">
                  <a:pos x="25" y="66"/>
                </a:cxn>
                <a:cxn ang="0">
                  <a:pos x="0" y="66"/>
                </a:cxn>
                <a:cxn ang="0">
                  <a:pos x="0" y="64"/>
                </a:cxn>
                <a:cxn ang="0">
                  <a:pos x="3" y="63"/>
                </a:cxn>
                <a:cxn ang="0">
                  <a:pos x="4" y="63"/>
                </a:cxn>
                <a:cxn ang="0">
                  <a:pos x="6" y="61"/>
                </a:cxn>
                <a:cxn ang="0">
                  <a:pos x="6" y="61"/>
                </a:cxn>
                <a:cxn ang="0">
                  <a:pos x="6" y="59"/>
                </a:cxn>
                <a:cxn ang="0">
                  <a:pos x="6" y="56"/>
                </a:cxn>
                <a:cxn ang="0">
                  <a:pos x="6" y="26"/>
                </a:cxn>
                <a:cxn ang="0">
                  <a:pos x="0" y="26"/>
                </a:cxn>
                <a:cxn ang="0">
                  <a:pos x="0" y="22"/>
                </a:cxn>
                <a:cxn ang="0">
                  <a:pos x="6" y="22"/>
                </a:cxn>
                <a:cxn ang="0">
                  <a:pos x="6" y="18"/>
                </a:cxn>
                <a:cxn ang="0">
                  <a:pos x="6" y="17"/>
                </a:cxn>
                <a:cxn ang="0">
                  <a:pos x="7" y="11"/>
                </a:cxn>
                <a:cxn ang="0">
                  <a:pos x="9" y="7"/>
                </a:cxn>
                <a:cxn ang="0">
                  <a:pos x="11" y="4"/>
                </a:cxn>
                <a:cxn ang="0">
                  <a:pos x="16" y="1"/>
                </a:cxn>
                <a:cxn ang="0">
                  <a:pos x="20" y="0"/>
                </a:cxn>
                <a:cxn ang="0">
                  <a:pos x="25" y="0"/>
                </a:cxn>
                <a:cxn ang="0">
                  <a:pos x="30" y="0"/>
                </a:cxn>
                <a:cxn ang="0">
                  <a:pos x="34" y="1"/>
                </a:cxn>
                <a:cxn ang="0">
                  <a:pos x="35" y="4"/>
                </a:cxn>
                <a:cxn ang="0">
                  <a:pos x="37" y="7"/>
                </a:cxn>
                <a:cxn ang="0">
                  <a:pos x="37" y="10"/>
                </a:cxn>
                <a:cxn ang="0">
                  <a:pos x="35" y="11"/>
                </a:cxn>
                <a:cxn ang="0">
                  <a:pos x="32" y="12"/>
                </a:cxn>
                <a:cxn ang="0">
                  <a:pos x="30" y="12"/>
                </a:cxn>
                <a:cxn ang="0">
                  <a:pos x="28" y="12"/>
                </a:cxn>
                <a:cxn ang="0">
                  <a:pos x="25" y="11"/>
                </a:cxn>
                <a:cxn ang="0">
                  <a:pos x="25" y="10"/>
                </a:cxn>
                <a:cxn ang="0">
                  <a:pos x="24" y="8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3"/>
                </a:cxn>
                <a:cxn ang="0">
                  <a:pos x="24" y="3"/>
                </a:cxn>
                <a:cxn ang="0">
                  <a:pos x="23" y="3"/>
                </a:cxn>
                <a:cxn ang="0">
                  <a:pos x="21" y="3"/>
                </a:cxn>
                <a:cxn ang="0">
                  <a:pos x="20" y="4"/>
                </a:cxn>
                <a:cxn ang="0">
                  <a:pos x="20" y="5"/>
                </a:cxn>
                <a:cxn ang="0">
                  <a:pos x="20" y="7"/>
                </a:cxn>
                <a:cxn ang="0">
                  <a:pos x="20" y="15"/>
                </a:cxn>
                <a:cxn ang="0">
                  <a:pos x="20" y="22"/>
                </a:cxn>
                <a:cxn ang="0">
                  <a:pos x="25" y="22"/>
                </a:cxn>
                <a:cxn ang="0">
                  <a:pos x="25" y="26"/>
                </a:cxn>
                <a:cxn ang="0">
                  <a:pos x="20" y="26"/>
                </a:cxn>
              </a:cxnLst>
              <a:rect l="0" t="0" r="r" b="b"/>
              <a:pathLst>
                <a:path w="37" h="66">
                  <a:moveTo>
                    <a:pt x="20" y="26"/>
                  </a:moveTo>
                  <a:lnTo>
                    <a:pt x="20" y="56"/>
                  </a:lnTo>
                  <a:lnTo>
                    <a:pt x="20" y="60"/>
                  </a:lnTo>
                  <a:lnTo>
                    <a:pt x="20" y="61"/>
                  </a:lnTo>
                  <a:lnTo>
                    <a:pt x="23" y="63"/>
                  </a:lnTo>
                  <a:lnTo>
                    <a:pt x="25" y="64"/>
                  </a:lnTo>
                  <a:lnTo>
                    <a:pt x="25" y="66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3" y="63"/>
                  </a:lnTo>
                  <a:lnTo>
                    <a:pt x="4" y="63"/>
                  </a:lnTo>
                  <a:lnTo>
                    <a:pt x="6" y="61"/>
                  </a:lnTo>
                  <a:lnTo>
                    <a:pt x="6" y="61"/>
                  </a:lnTo>
                  <a:lnTo>
                    <a:pt x="6" y="59"/>
                  </a:lnTo>
                  <a:lnTo>
                    <a:pt x="6" y="56"/>
                  </a:lnTo>
                  <a:lnTo>
                    <a:pt x="6" y="26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6" y="22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7" y="11"/>
                  </a:lnTo>
                  <a:lnTo>
                    <a:pt x="9" y="7"/>
                  </a:lnTo>
                  <a:lnTo>
                    <a:pt x="11" y="4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4" y="1"/>
                  </a:lnTo>
                  <a:lnTo>
                    <a:pt x="35" y="4"/>
                  </a:lnTo>
                  <a:lnTo>
                    <a:pt x="37" y="7"/>
                  </a:lnTo>
                  <a:lnTo>
                    <a:pt x="37" y="10"/>
                  </a:lnTo>
                  <a:lnTo>
                    <a:pt x="35" y="11"/>
                  </a:lnTo>
                  <a:lnTo>
                    <a:pt x="32" y="12"/>
                  </a:lnTo>
                  <a:lnTo>
                    <a:pt x="30" y="12"/>
                  </a:lnTo>
                  <a:lnTo>
                    <a:pt x="28" y="12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4" y="8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20" y="4"/>
                  </a:lnTo>
                  <a:lnTo>
                    <a:pt x="20" y="5"/>
                  </a:lnTo>
                  <a:lnTo>
                    <a:pt x="20" y="7"/>
                  </a:lnTo>
                  <a:lnTo>
                    <a:pt x="20" y="15"/>
                  </a:lnTo>
                  <a:lnTo>
                    <a:pt x="20" y="22"/>
                  </a:lnTo>
                  <a:lnTo>
                    <a:pt x="25" y="22"/>
                  </a:lnTo>
                  <a:lnTo>
                    <a:pt x="25" y="26"/>
                  </a:lnTo>
                  <a:lnTo>
                    <a:pt x="20" y="2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82" name="Freeform 226"/>
            <p:cNvSpPr>
              <a:spLocks noChangeAspect="1"/>
            </p:cNvSpPr>
            <p:nvPr/>
          </p:nvSpPr>
          <p:spPr bwMode="auto">
            <a:xfrm>
              <a:off x="2725" y="2667"/>
              <a:ext cx="73" cy="45"/>
            </a:xfrm>
            <a:custGeom>
              <a:avLst/>
              <a:gdLst/>
              <a:ahLst/>
              <a:cxnLst>
                <a:cxn ang="0">
                  <a:pos x="17" y="7"/>
                </a:cxn>
                <a:cxn ang="0">
                  <a:pos x="24" y="1"/>
                </a:cxn>
                <a:cxn ang="0">
                  <a:pos x="31" y="0"/>
                </a:cxn>
                <a:cxn ang="0">
                  <a:pos x="38" y="1"/>
                </a:cxn>
                <a:cxn ang="0">
                  <a:pos x="42" y="8"/>
                </a:cxn>
                <a:cxn ang="0">
                  <a:pos x="49" y="1"/>
                </a:cxn>
                <a:cxn ang="0">
                  <a:pos x="56" y="0"/>
                </a:cxn>
                <a:cxn ang="0">
                  <a:pos x="63" y="1"/>
                </a:cxn>
                <a:cxn ang="0">
                  <a:pos x="67" y="7"/>
                </a:cxn>
                <a:cxn ang="0">
                  <a:pos x="68" y="17"/>
                </a:cxn>
                <a:cxn ang="0">
                  <a:pos x="68" y="39"/>
                </a:cxn>
                <a:cxn ang="0">
                  <a:pos x="70" y="42"/>
                </a:cxn>
                <a:cxn ang="0">
                  <a:pos x="73" y="45"/>
                </a:cxn>
                <a:cxn ang="0">
                  <a:pos x="50" y="43"/>
                </a:cxn>
                <a:cxn ang="0">
                  <a:pos x="54" y="40"/>
                </a:cxn>
                <a:cxn ang="0">
                  <a:pos x="54" y="35"/>
                </a:cxn>
                <a:cxn ang="0">
                  <a:pos x="54" y="11"/>
                </a:cxn>
                <a:cxn ang="0">
                  <a:pos x="54" y="8"/>
                </a:cxn>
                <a:cxn ang="0">
                  <a:pos x="52" y="5"/>
                </a:cxn>
                <a:cxn ang="0">
                  <a:pos x="49" y="7"/>
                </a:cxn>
                <a:cxn ang="0">
                  <a:pos x="45" y="10"/>
                </a:cxn>
                <a:cxn ang="0">
                  <a:pos x="43" y="35"/>
                </a:cxn>
                <a:cxn ang="0">
                  <a:pos x="43" y="40"/>
                </a:cxn>
                <a:cxn ang="0">
                  <a:pos x="47" y="43"/>
                </a:cxn>
                <a:cxn ang="0">
                  <a:pos x="25" y="45"/>
                </a:cxn>
                <a:cxn ang="0">
                  <a:pos x="26" y="42"/>
                </a:cxn>
                <a:cxn ang="0">
                  <a:pos x="29" y="40"/>
                </a:cxn>
                <a:cxn ang="0">
                  <a:pos x="29" y="38"/>
                </a:cxn>
                <a:cxn ang="0">
                  <a:pos x="29" y="17"/>
                </a:cxn>
                <a:cxn ang="0">
                  <a:pos x="29" y="10"/>
                </a:cxn>
                <a:cxn ang="0">
                  <a:pos x="28" y="7"/>
                </a:cxn>
                <a:cxn ang="0">
                  <a:pos x="25" y="5"/>
                </a:cxn>
                <a:cxn ang="0">
                  <a:pos x="22" y="7"/>
                </a:cxn>
                <a:cxn ang="0">
                  <a:pos x="17" y="11"/>
                </a:cxn>
                <a:cxn ang="0">
                  <a:pos x="18" y="39"/>
                </a:cxn>
                <a:cxn ang="0">
                  <a:pos x="19" y="42"/>
                </a:cxn>
                <a:cxn ang="0">
                  <a:pos x="21" y="45"/>
                </a:cxn>
                <a:cxn ang="0">
                  <a:pos x="0" y="43"/>
                </a:cxn>
                <a:cxn ang="0">
                  <a:pos x="3" y="40"/>
                </a:cxn>
                <a:cxn ang="0">
                  <a:pos x="4" y="35"/>
                </a:cxn>
                <a:cxn ang="0">
                  <a:pos x="4" y="7"/>
                </a:cxn>
                <a:cxn ang="0">
                  <a:pos x="1" y="4"/>
                </a:cxn>
                <a:cxn ang="0">
                  <a:pos x="0" y="1"/>
                </a:cxn>
              </a:cxnLst>
              <a:rect l="0" t="0" r="r" b="b"/>
              <a:pathLst>
                <a:path w="73" h="45">
                  <a:moveTo>
                    <a:pt x="17" y="1"/>
                  </a:moveTo>
                  <a:lnTo>
                    <a:pt x="17" y="7"/>
                  </a:lnTo>
                  <a:lnTo>
                    <a:pt x="21" y="4"/>
                  </a:lnTo>
                  <a:lnTo>
                    <a:pt x="24" y="1"/>
                  </a:lnTo>
                  <a:lnTo>
                    <a:pt x="26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38" y="1"/>
                  </a:lnTo>
                  <a:lnTo>
                    <a:pt x="40" y="4"/>
                  </a:lnTo>
                  <a:lnTo>
                    <a:pt x="42" y="8"/>
                  </a:lnTo>
                  <a:lnTo>
                    <a:pt x="46" y="4"/>
                  </a:lnTo>
                  <a:lnTo>
                    <a:pt x="49" y="1"/>
                  </a:lnTo>
                  <a:lnTo>
                    <a:pt x="53" y="0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3" y="1"/>
                  </a:lnTo>
                  <a:lnTo>
                    <a:pt x="66" y="4"/>
                  </a:lnTo>
                  <a:lnTo>
                    <a:pt x="67" y="7"/>
                  </a:lnTo>
                  <a:lnTo>
                    <a:pt x="68" y="11"/>
                  </a:lnTo>
                  <a:lnTo>
                    <a:pt x="68" y="17"/>
                  </a:lnTo>
                  <a:lnTo>
                    <a:pt x="68" y="35"/>
                  </a:lnTo>
                  <a:lnTo>
                    <a:pt x="68" y="39"/>
                  </a:lnTo>
                  <a:lnTo>
                    <a:pt x="68" y="40"/>
                  </a:lnTo>
                  <a:lnTo>
                    <a:pt x="70" y="42"/>
                  </a:lnTo>
                  <a:lnTo>
                    <a:pt x="73" y="43"/>
                  </a:lnTo>
                  <a:lnTo>
                    <a:pt x="73" y="45"/>
                  </a:lnTo>
                  <a:lnTo>
                    <a:pt x="50" y="45"/>
                  </a:lnTo>
                  <a:lnTo>
                    <a:pt x="50" y="43"/>
                  </a:lnTo>
                  <a:lnTo>
                    <a:pt x="53" y="42"/>
                  </a:lnTo>
                  <a:lnTo>
                    <a:pt x="54" y="40"/>
                  </a:lnTo>
                  <a:lnTo>
                    <a:pt x="54" y="38"/>
                  </a:lnTo>
                  <a:lnTo>
                    <a:pt x="54" y="35"/>
                  </a:lnTo>
                  <a:lnTo>
                    <a:pt x="54" y="17"/>
                  </a:lnTo>
                  <a:lnTo>
                    <a:pt x="54" y="11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3" y="7"/>
                  </a:lnTo>
                  <a:lnTo>
                    <a:pt x="52" y="5"/>
                  </a:lnTo>
                  <a:lnTo>
                    <a:pt x="50" y="5"/>
                  </a:lnTo>
                  <a:lnTo>
                    <a:pt x="49" y="7"/>
                  </a:lnTo>
                  <a:lnTo>
                    <a:pt x="47" y="7"/>
                  </a:lnTo>
                  <a:lnTo>
                    <a:pt x="45" y="10"/>
                  </a:lnTo>
                  <a:lnTo>
                    <a:pt x="43" y="11"/>
                  </a:lnTo>
                  <a:lnTo>
                    <a:pt x="43" y="35"/>
                  </a:lnTo>
                  <a:lnTo>
                    <a:pt x="43" y="39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7" y="43"/>
                  </a:lnTo>
                  <a:lnTo>
                    <a:pt x="47" y="45"/>
                  </a:lnTo>
                  <a:lnTo>
                    <a:pt x="25" y="45"/>
                  </a:lnTo>
                  <a:lnTo>
                    <a:pt x="25" y="43"/>
                  </a:lnTo>
                  <a:lnTo>
                    <a:pt x="26" y="42"/>
                  </a:lnTo>
                  <a:lnTo>
                    <a:pt x="28" y="42"/>
                  </a:lnTo>
                  <a:lnTo>
                    <a:pt x="29" y="40"/>
                  </a:lnTo>
                  <a:lnTo>
                    <a:pt x="29" y="39"/>
                  </a:lnTo>
                  <a:lnTo>
                    <a:pt x="29" y="38"/>
                  </a:lnTo>
                  <a:lnTo>
                    <a:pt x="29" y="35"/>
                  </a:lnTo>
                  <a:lnTo>
                    <a:pt x="29" y="17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6" y="5"/>
                  </a:lnTo>
                  <a:lnTo>
                    <a:pt x="25" y="5"/>
                  </a:lnTo>
                  <a:lnTo>
                    <a:pt x="24" y="5"/>
                  </a:lnTo>
                  <a:lnTo>
                    <a:pt x="22" y="7"/>
                  </a:lnTo>
                  <a:lnTo>
                    <a:pt x="19" y="8"/>
                  </a:lnTo>
                  <a:lnTo>
                    <a:pt x="17" y="11"/>
                  </a:lnTo>
                  <a:lnTo>
                    <a:pt x="17" y="35"/>
                  </a:lnTo>
                  <a:lnTo>
                    <a:pt x="18" y="39"/>
                  </a:lnTo>
                  <a:lnTo>
                    <a:pt x="18" y="40"/>
                  </a:lnTo>
                  <a:lnTo>
                    <a:pt x="19" y="42"/>
                  </a:lnTo>
                  <a:lnTo>
                    <a:pt x="21" y="43"/>
                  </a:lnTo>
                  <a:lnTo>
                    <a:pt x="21" y="45"/>
                  </a:lnTo>
                  <a:lnTo>
                    <a:pt x="0" y="45"/>
                  </a:lnTo>
                  <a:lnTo>
                    <a:pt x="0" y="43"/>
                  </a:lnTo>
                  <a:lnTo>
                    <a:pt x="1" y="42"/>
                  </a:lnTo>
                  <a:lnTo>
                    <a:pt x="3" y="40"/>
                  </a:lnTo>
                  <a:lnTo>
                    <a:pt x="4" y="39"/>
                  </a:lnTo>
                  <a:lnTo>
                    <a:pt x="4" y="35"/>
                  </a:lnTo>
                  <a:lnTo>
                    <a:pt x="4" y="11"/>
                  </a:lnTo>
                  <a:lnTo>
                    <a:pt x="4" y="7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83" name="Freeform 227"/>
            <p:cNvSpPr>
              <a:spLocks noChangeAspect="1"/>
            </p:cNvSpPr>
            <p:nvPr/>
          </p:nvSpPr>
          <p:spPr bwMode="auto">
            <a:xfrm>
              <a:off x="2802" y="2646"/>
              <a:ext cx="28" cy="87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0" y="84"/>
                </a:cxn>
                <a:cxn ang="0">
                  <a:pos x="5" y="81"/>
                </a:cxn>
                <a:cxn ang="0">
                  <a:pos x="8" y="77"/>
                </a:cxn>
                <a:cxn ang="0">
                  <a:pos x="11" y="73"/>
                </a:cxn>
                <a:cxn ang="0">
                  <a:pos x="14" y="66"/>
                </a:cxn>
                <a:cxn ang="0">
                  <a:pos x="15" y="56"/>
                </a:cxn>
                <a:cxn ang="0">
                  <a:pos x="15" y="42"/>
                </a:cxn>
                <a:cxn ang="0">
                  <a:pos x="15" y="33"/>
                </a:cxn>
                <a:cxn ang="0">
                  <a:pos x="15" y="26"/>
                </a:cxn>
                <a:cxn ang="0">
                  <a:pos x="14" y="21"/>
                </a:cxn>
                <a:cxn ang="0">
                  <a:pos x="11" y="12"/>
                </a:cxn>
                <a:cxn ang="0">
                  <a:pos x="8" y="7"/>
                </a:cxn>
                <a:cxn ang="0">
                  <a:pos x="4" y="4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8" y="3"/>
                </a:cxn>
                <a:cxn ang="0">
                  <a:pos x="14" y="8"/>
                </a:cxn>
                <a:cxn ang="0">
                  <a:pos x="19" y="15"/>
                </a:cxn>
                <a:cxn ang="0">
                  <a:pos x="26" y="28"/>
                </a:cxn>
                <a:cxn ang="0">
                  <a:pos x="28" y="43"/>
                </a:cxn>
                <a:cxn ang="0">
                  <a:pos x="26" y="57"/>
                </a:cxn>
                <a:cxn ang="0">
                  <a:pos x="19" y="70"/>
                </a:cxn>
                <a:cxn ang="0">
                  <a:pos x="14" y="77"/>
                </a:cxn>
                <a:cxn ang="0">
                  <a:pos x="8" y="82"/>
                </a:cxn>
                <a:cxn ang="0">
                  <a:pos x="0" y="87"/>
                </a:cxn>
              </a:cxnLst>
              <a:rect l="0" t="0" r="r" b="b"/>
              <a:pathLst>
                <a:path w="28" h="87">
                  <a:moveTo>
                    <a:pt x="0" y="87"/>
                  </a:moveTo>
                  <a:lnTo>
                    <a:pt x="0" y="84"/>
                  </a:lnTo>
                  <a:lnTo>
                    <a:pt x="5" y="81"/>
                  </a:lnTo>
                  <a:lnTo>
                    <a:pt x="8" y="77"/>
                  </a:lnTo>
                  <a:lnTo>
                    <a:pt x="11" y="73"/>
                  </a:lnTo>
                  <a:lnTo>
                    <a:pt x="14" y="66"/>
                  </a:lnTo>
                  <a:lnTo>
                    <a:pt x="15" y="56"/>
                  </a:lnTo>
                  <a:lnTo>
                    <a:pt x="15" y="42"/>
                  </a:lnTo>
                  <a:lnTo>
                    <a:pt x="15" y="33"/>
                  </a:lnTo>
                  <a:lnTo>
                    <a:pt x="15" y="26"/>
                  </a:lnTo>
                  <a:lnTo>
                    <a:pt x="14" y="21"/>
                  </a:lnTo>
                  <a:lnTo>
                    <a:pt x="11" y="12"/>
                  </a:lnTo>
                  <a:lnTo>
                    <a:pt x="8" y="7"/>
                  </a:lnTo>
                  <a:lnTo>
                    <a:pt x="4" y="4"/>
                  </a:lnTo>
                  <a:lnTo>
                    <a:pt x="0" y="1"/>
                  </a:lnTo>
                  <a:lnTo>
                    <a:pt x="0" y="0"/>
                  </a:lnTo>
                  <a:lnTo>
                    <a:pt x="8" y="3"/>
                  </a:lnTo>
                  <a:lnTo>
                    <a:pt x="14" y="8"/>
                  </a:lnTo>
                  <a:lnTo>
                    <a:pt x="19" y="15"/>
                  </a:lnTo>
                  <a:lnTo>
                    <a:pt x="26" y="28"/>
                  </a:lnTo>
                  <a:lnTo>
                    <a:pt x="28" y="43"/>
                  </a:lnTo>
                  <a:lnTo>
                    <a:pt x="26" y="57"/>
                  </a:lnTo>
                  <a:lnTo>
                    <a:pt x="19" y="70"/>
                  </a:lnTo>
                  <a:lnTo>
                    <a:pt x="14" y="77"/>
                  </a:lnTo>
                  <a:lnTo>
                    <a:pt x="8" y="82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84" name="Freeform 228"/>
            <p:cNvSpPr>
              <a:spLocks noChangeAspect="1" noEditPoints="1"/>
            </p:cNvSpPr>
            <p:nvPr/>
          </p:nvSpPr>
          <p:spPr bwMode="auto">
            <a:xfrm>
              <a:off x="1389" y="1699"/>
              <a:ext cx="66" cy="58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6" y="58"/>
                </a:cxn>
                <a:cxn ang="0">
                  <a:pos x="0" y="27"/>
                </a:cxn>
                <a:cxn ang="0">
                  <a:pos x="66" y="0"/>
                </a:cxn>
                <a:cxn ang="0">
                  <a:pos x="63" y="11"/>
                </a:cxn>
                <a:cxn ang="0">
                  <a:pos x="14" y="31"/>
                </a:cxn>
                <a:cxn ang="0">
                  <a:pos x="63" y="53"/>
                </a:cxn>
                <a:cxn ang="0">
                  <a:pos x="63" y="11"/>
                </a:cxn>
              </a:cxnLst>
              <a:rect l="0" t="0" r="r" b="b"/>
              <a:pathLst>
                <a:path w="66" h="58">
                  <a:moveTo>
                    <a:pt x="66" y="0"/>
                  </a:moveTo>
                  <a:lnTo>
                    <a:pt x="66" y="58"/>
                  </a:lnTo>
                  <a:lnTo>
                    <a:pt x="0" y="27"/>
                  </a:lnTo>
                  <a:lnTo>
                    <a:pt x="66" y="0"/>
                  </a:lnTo>
                  <a:close/>
                  <a:moveTo>
                    <a:pt x="63" y="11"/>
                  </a:moveTo>
                  <a:lnTo>
                    <a:pt x="14" y="31"/>
                  </a:lnTo>
                  <a:lnTo>
                    <a:pt x="63" y="53"/>
                  </a:lnTo>
                  <a:lnTo>
                    <a:pt x="63" y="1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85" name="Freeform 229"/>
            <p:cNvSpPr>
              <a:spLocks noChangeAspect="1"/>
            </p:cNvSpPr>
            <p:nvPr/>
          </p:nvSpPr>
          <p:spPr bwMode="auto">
            <a:xfrm>
              <a:off x="1411" y="1649"/>
              <a:ext cx="45" cy="4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34" y="3"/>
                </a:cxn>
                <a:cxn ang="0">
                  <a:pos x="38" y="3"/>
                </a:cxn>
                <a:cxn ang="0">
                  <a:pos x="39" y="3"/>
                </a:cxn>
                <a:cxn ang="0">
                  <a:pos x="41" y="1"/>
                </a:cxn>
                <a:cxn ang="0">
                  <a:pos x="42" y="0"/>
                </a:cxn>
                <a:cxn ang="0">
                  <a:pos x="44" y="0"/>
                </a:cxn>
                <a:cxn ang="0">
                  <a:pos x="44" y="17"/>
                </a:cxn>
                <a:cxn ang="0">
                  <a:pos x="38" y="17"/>
                </a:cxn>
                <a:cxn ang="0">
                  <a:pos x="41" y="19"/>
                </a:cxn>
                <a:cxn ang="0">
                  <a:pos x="44" y="22"/>
                </a:cxn>
                <a:cxn ang="0">
                  <a:pos x="44" y="26"/>
                </a:cxn>
                <a:cxn ang="0">
                  <a:pos x="45" y="29"/>
                </a:cxn>
                <a:cxn ang="0">
                  <a:pos x="44" y="33"/>
                </a:cxn>
                <a:cxn ang="0">
                  <a:pos x="42" y="36"/>
                </a:cxn>
                <a:cxn ang="0">
                  <a:pos x="39" y="39"/>
                </a:cxn>
                <a:cxn ang="0">
                  <a:pos x="37" y="40"/>
                </a:cxn>
                <a:cxn ang="0">
                  <a:pos x="34" y="40"/>
                </a:cxn>
                <a:cxn ang="0">
                  <a:pos x="27" y="40"/>
                </a:cxn>
                <a:cxn ang="0">
                  <a:pos x="10" y="40"/>
                </a:cxn>
                <a:cxn ang="0">
                  <a:pos x="6" y="42"/>
                </a:cxn>
                <a:cxn ang="0">
                  <a:pos x="3" y="42"/>
                </a:cxn>
                <a:cxn ang="0">
                  <a:pos x="3" y="43"/>
                </a:cxn>
                <a:cxn ang="0">
                  <a:pos x="2" y="45"/>
                </a:cxn>
                <a:cxn ang="0">
                  <a:pos x="0" y="45"/>
                </a:cxn>
                <a:cxn ang="0">
                  <a:pos x="0" y="28"/>
                </a:cxn>
                <a:cxn ang="0">
                  <a:pos x="30" y="28"/>
                </a:cxn>
                <a:cxn ang="0">
                  <a:pos x="34" y="28"/>
                </a:cxn>
                <a:cxn ang="0">
                  <a:pos x="35" y="28"/>
                </a:cxn>
                <a:cxn ang="0">
                  <a:pos x="37" y="26"/>
                </a:cxn>
                <a:cxn ang="0">
                  <a:pos x="38" y="26"/>
                </a:cxn>
                <a:cxn ang="0">
                  <a:pos x="38" y="25"/>
                </a:cxn>
                <a:cxn ang="0">
                  <a:pos x="38" y="24"/>
                </a:cxn>
                <a:cxn ang="0">
                  <a:pos x="38" y="22"/>
                </a:cxn>
                <a:cxn ang="0">
                  <a:pos x="38" y="21"/>
                </a:cxn>
                <a:cxn ang="0">
                  <a:pos x="35" y="19"/>
                </a:cxn>
                <a:cxn ang="0">
                  <a:pos x="32" y="17"/>
                </a:cxn>
                <a:cxn ang="0">
                  <a:pos x="10" y="17"/>
                </a:cxn>
                <a:cxn ang="0">
                  <a:pos x="6" y="17"/>
                </a:cxn>
                <a:cxn ang="0">
                  <a:pos x="3" y="18"/>
                </a:cxn>
                <a:cxn ang="0">
                  <a:pos x="3" y="18"/>
                </a:cxn>
                <a:cxn ang="0">
                  <a:pos x="2" y="21"/>
                </a:cxn>
                <a:cxn ang="0">
                  <a:pos x="0" y="21"/>
                </a:cxn>
                <a:cxn ang="0">
                  <a:pos x="0" y="3"/>
                </a:cxn>
              </a:cxnLst>
              <a:rect l="0" t="0" r="r" b="b"/>
              <a:pathLst>
                <a:path w="45" h="45">
                  <a:moveTo>
                    <a:pt x="0" y="3"/>
                  </a:moveTo>
                  <a:lnTo>
                    <a:pt x="34" y="3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41" y="1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4" y="17"/>
                  </a:lnTo>
                  <a:lnTo>
                    <a:pt x="38" y="17"/>
                  </a:lnTo>
                  <a:lnTo>
                    <a:pt x="41" y="19"/>
                  </a:lnTo>
                  <a:lnTo>
                    <a:pt x="44" y="22"/>
                  </a:lnTo>
                  <a:lnTo>
                    <a:pt x="44" y="26"/>
                  </a:lnTo>
                  <a:lnTo>
                    <a:pt x="45" y="29"/>
                  </a:lnTo>
                  <a:lnTo>
                    <a:pt x="44" y="33"/>
                  </a:lnTo>
                  <a:lnTo>
                    <a:pt x="42" y="36"/>
                  </a:lnTo>
                  <a:lnTo>
                    <a:pt x="39" y="39"/>
                  </a:lnTo>
                  <a:lnTo>
                    <a:pt x="37" y="40"/>
                  </a:lnTo>
                  <a:lnTo>
                    <a:pt x="34" y="40"/>
                  </a:lnTo>
                  <a:lnTo>
                    <a:pt x="27" y="40"/>
                  </a:lnTo>
                  <a:lnTo>
                    <a:pt x="10" y="40"/>
                  </a:lnTo>
                  <a:lnTo>
                    <a:pt x="6" y="42"/>
                  </a:lnTo>
                  <a:lnTo>
                    <a:pt x="3" y="42"/>
                  </a:lnTo>
                  <a:lnTo>
                    <a:pt x="3" y="43"/>
                  </a:lnTo>
                  <a:lnTo>
                    <a:pt x="2" y="45"/>
                  </a:lnTo>
                  <a:lnTo>
                    <a:pt x="0" y="45"/>
                  </a:lnTo>
                  <a:lnTo>
                    <a:pt x="0" y="28"/>
                  </a:lnTo>
                  <a:lnTo>
                    <a:pt x="30" y="28"/>
                  </a:lnTo>
                  <a:lnTo>
                    <a:pt x="34" y="28"/>
                  </a:lnTo>
                  <a:lnTo>
                    <a:pt x="35" y="28"/>
                  </a:lnTo>
                  <a:lnTo>
                    <a:pt x="37" y="26"/>
                  </a:lnTo>
                  <a:lnTo>
                    <a:pt x="38" y="26"/>
                  </a:lnTo>
                  <a:lnTo>
                    <a:pt x="38" y="25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21"/>
                  </a:lnTo>
                  <a:lnTo>
                    <a:pt x="35" y="19"/>
                  </a:lnTo>
                  <a:lnTo>
                    <a:pt x="32" y="17"/>
                  </a:lnTo>
                  <a:lnTo>
                    <a:pt x="10" y="17"/>
                  </a:lnTo>
                  <a:lnTo>
                    <a:pt x="6" y="17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86" name="Freeform 230"/>
            <p:cNvSpPr>
              <a:spLocks noChangeAspect="1"/>
            </p:cNvSpPr>
            <p:nvPr/>
          </p:nvSpPr>
          <p:spPr bwMode="auto">
            <a:xfrm>
              <a:off x="1389" y="1589"/>
              <a:ext cx="87" cy="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4" y="4"/>
                </a:cxn>
                <a:cxn ang="0">
                  <a:pos x="8" y="7"/>
                </a:cxn>
                <a:cxn ang="0">
                  <a:pos x="12" y="9"/>
                </a:cxn>
                <a:cxn ang="0">
                  <a:pos x="19" y="12"/>
                </a:cxn>
                <a:cxn ang="0">
                  <a:pos x="29" y="14"/>
                </a:cxn>
                <a:cxn ang="0">
                  <a:pos x="43" y="14"/>
                </a:cxn>
                <a:cxn ang="0">
                  <a:pos x="52" y="14"/>
                </a:cxn>
                <a:cxn ang="0">
                  <a:pos x="59" y="14"/>
                </a:cxn>
                <a:cxn ang="0">
                  <a:pos x="66" y="12"/>
                </a:cxn>
                <a:cxn ang="0">
                  <a:pos x="73" y="9"/>
                </a:cxn>
                <a:cxn ang="0">
                  <a:pos x="78" y="7"/>
                </a:cxn>
                <a:cxn ang="0">
                  <a:pos x="81" y="4"/>
                </a:cxn>
                <a:cxn ang="0">
                  <a:pos x="84" y="0"/>
                </a:cxn>
                <a:cxn ang="0">
                  <a:pos x="87" y="0"/>
                </a:cxn>
                <a:cxn ang="0">
                  <a:pos x="82" y="7"/>
                </a:cxn>
                <a:cxn ang="0">
                  <a:pos x="77" y="12"/>
                </a:cxn>
                <a:cxn ang="0">
                  <a:pos x="70" y="19"/>
                </a:cxn>
                <a:cxn ang="0">
                  <a:pos x="57" y="25"/>
                </a:cxn>
                <a:cxn ang="0">
                  <a:pos x="42" y="26"/>
                </a:cxn>
                <a:cxn ang="0">
                  <a:pos x="28" y="25"/>
                </a:cxn>
                <a:cxn ang="0">
                  <a:pos x="15" y="19"/>
                </a:cxn>
                <a:cxn ang="0">
                  <a:pos x="8" y="12"/>
                </a:cxn>
                <a:cxn ang="0">
                  <a:pos x="3" y="7"/>
                </a:cxn>
                <a:cxn ang="0">
                  <a:pos x="0" y="0"/>
                </a:cxn>
              </a:cxnLst>
              <a:rect l="0" t="0" r="r" b="b"/>
              <a:pathLst>
                <a:path w="87" h="26">
                  <a:moveTo>
                    <a:pt x="0" y="0"/>
                  </a:moveTo>
                  <a:lnTo>
                    <a:pt x="1" y="0"/>
                  </a:lnTo>
                  <a:lnTo>
                    <a:pt x="4" y="4"/>
                  </a:lnTo>
                  <a:lnTo>
                    <a:pt x="8" y="7"/>
                  </a:lnTo>
                  <a:lnTo>
                    <a:pt x="12" y="9"/>
                  </a:lnTo>
                  <a:lnTo>
                    <a:pt x="19" y="12"/>
                  </a:lnTo>
                  <a:lnTo>
                    <a:pt x="29" y="14"/>
                  </a:lnTo>
                  <a:lnTo>
                    <a:pt x="43" y="14"/>
                  </a:lnTo>
                  <a:lnTo>
                    <a:pt x="52" y="14"/>
                  </a:lnTo>
                  <a:lnTo>
                    <a:pt x="59" y="14"/>
                  </a:lnTo>
                  <a:lnTo>
                    <a:pt x="66" y="12"/>
                  </a:lnTo>
                  <a:lnTo>
                    <a:pt x="73" y="9"/>
                  </a:lnTo>
                  <a:lnTo>
                    <a:pt x="78" y="7"/>
                  </a:lnTo>
                  <a:lnTo>
                    <a:pt x="81" y="4"/>
                  </a:lnTo>
                  <a:lnTo>
                    <a:pt x="84" y="0"/>
                  </a:lnTo>
                  <a:lnTo>
                    <a:pt x="87" y="0"/>
                  </a:lnTo>
                  <a:lnTo>
                    <a:pt x="82" y="7"/>
                  </a:lnTo>
                  <a:lnTo>
                    <a:pt x="77" y="12"/>
                  </a:lnTo>
                  <a:lnTo>
                    <a:pt x="70" y="19"/>
                  </a:lnTo>
                  <a:lnTo>
                    <a:pt x="57" y="25"/>
                  </a:lnTo>
                  <a:lnTo>
                    <a:pt x="42" y="26"/>
                  </a:lnTo>
                  <a:lnTo>
                    <a:pt x="28" y="25"/>
                  </a:lnTo>
                  <a:lnTo>
                    <a:pt x="15" y="19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87" name="Freeform 231"/>
            <p:cNvSpPr>
              <a:spLocks noChangeAspect="1"/>
            </p:cNvSpPr>
            <p:nvPr/>
          </p:nvSpPr>
          <p:spPr bwMode="auto">
            <a:xfrm>
              <a:off x="1389" y="1547"/>
              <a:ext cx="66" cy="36"/>
            </a:xfrm>
            <a:custGeom>
              <a:avLst/>
              <a:gdLst/>
              <a:ahLst/>
              <a:cxnLst>
                <a:cxn ang="0">
                  <a:pos x="26" y="16"/>
                </a:cxn>
                <a:cxn ang="0">
                  <a:pos x="56" y="16"/>
                </a:cxn>
                <a:cxn ang="0">
                  <a:pos x="60" y="16"/>
                </a:cxn>
                <a:cxn ang="0">
                  <a:pos x="61" y="15"/>
                </a:cxn>
                <a:cxn ang="0">
                  <a:pos x="63" y="14"/>
                </a:cxn>
                <a:cxn ang="0">
                  <a:pos x="64" y="11"/>
                </a:cxn>
                <a:cxn ang="0">
                  <a:pos x="66" y="11"/>
                </a:cxn>
                <a:cxn ang="0">
                  <a:pos x="66" y="36"/>
                </a:cxn>
                <a:cxn ang="0">
                  <a:pos x="64" y="36"/>
                </a:cxn>
                <a:cxn ang="0">
                  <a:pos x="63" y="33"/>
                </a:cxn>
                <a:cxn ang="0">
                  <a:pos x="63" y="32"/>
                </a:cxn>
                <a:cxn ang="0">
                  <a:pos x="61" y="30"/>
                </a:cxn>
                <a:cxn ang="0">
                  <a:pos x="61" y="30"/>
                </a:cxn>
                <a:cxn ang="0">
                  <a:pos x="59" y="30"/>
                </a:cxn>
                <a:cxn ang="0">
                  <a:pos x="56" y="30"/>
                </a:cxn>
                <a:cxn ang="0">
                  <a:pos x="26" y="30"/>
                </a:cxn>
                <a:cxn ang="0">
                  <a:pos x="26" y="36"/>
                </a:cxn>
                <a:cxn ang="0">
                  <a:pos x="22" y="36"/>
                </a:cxn>
                <a:cxn ang="0">
                  <a:pos x="22" y="30"/>
                </a:cxn>
                <a:cxn ang="0">
                  <a:pos x="18" y="30"/>
                </a:cxn>
                <a:cxn ang="0">
                  <a:pos x="17" y="30"/>
                </a:cxn>
                <a:cxn ang="0">
                  <a:pos x="11" y="29"/>
                </a:cxn>
                <a:cxn ang="0">
                  <a:pos x="7" y="28"/>
                </a:cxn>
                <a:cxn ang="0">
                  <a:pos x="4" y="25"/>
                </a:cxn>
                <a:cxn ang="0">
                  <a:pos x="1" y="21"/>
                </a:cxn>
                <a:cxn ang="0">
                  <a:pos x="0" y="16"/>
                </a:cxn>
                <a:cxn ang="0">
                  <a:pos x="0" y="11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4" y="0"/>
                </a:cxn>
                <a:cxn ang="0">
                  <a:pos x="7" y="0"/>
                </a:cxn>
                <a:cxn ang="0">
                  <a:pos x="10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2" y="8"/>
                </a:cxn>
                <a:cxn ang="0">
                  <a:pos x="11" y="9"/>
                </a:cxn>
                <a:cxn ang="0">
                  <a:pos x="10" y="11"/>
                </a:cxn>
                <a:cxn ang="0">
                  <a:pos x="8" y="11"/>
                </a:cxn>
                <a:cxn ang="0">
                  <a:pos x="7" y="11"/>
                </a:cxn>
                <a:cxn ang="0">
                  <a:pos x="7" y="11"/>
                </a:cxn>
                <a:cxn ang="0">
                  <a:pos x="5" y="11"/>
                </a:cxn>
                <a:cxn ang="0">
                  <a:pos x="4" y="11"/>
                </a:cxn>
                <a:cxn ang="0">
                  <a:pos x="4" y="12"/>
                </a:cxn>
                <a:cxn ang="0">
                  <a:pos x="3" y="12"/>
                </a:cxn>
                <a:cxn ang="0">
                  <a:pos x="3" y="12"/>
                </a:cxn>
                <a:cxn ang="0">
                  <a:pos x="3" y="14"/>
                </a:cxn>
                <a:cxn ang="0">
                  <a:pos x="3" y="15"/>
                </a:cxn>
                <a:cxn ang="0">
                  <a:pos x="4" y="15"/>
                </a:cxn>
                <a:cxn ang="0">
                  <a:pos x="5" y="16"/>
                </a:cxn>
                <a:cxn ang="0">
                  <a:pos x="7" y="16"/>
                </a:cxn>
                <a:cxn ang="0">
                  <a:pos x="15" y="16"/>
                </a:cxn>
                <a:cxn ang="0">
                  <a:pos x="22" y="16"/>
                </a:cxn>
                <a:cxn ang="0">
                  <a:pos x="22" y="11"/>
                </a:cxn>
                <a:cxn ang="0">
                  <a:pos x="26" y="11"/>
                </a:cxn>
                <a:cxn ang="0">
                  <a:pos x="26" y="16"/>
                </a:cxn>
              </a:cxnLst>
              <a:rect l="0" t="0" r="r" b="b"/>
              <a:pathLst>
                <a:path w="66" h="36">
                  <a:moveTo>
                    <a:pt x="26" y="16"/>
                  </a:moveTo>
                  <a:lnTo>
                    <a:pt x="56" y="16"/>
                  </a:lnTo>
                  <a:lnTo>
                    <a:pt x="60" y="16"/>
                  </a:lnTo>
                  <a:lnTo>
                    <a:pt x="61" y="15"/>
                  </a:lnTo>
                  <a:lnTo>
                    <a:pt x="63" y="14"/>
                  </a:lnTo>
                  <a:lnTo>
                    <a:pt x="64" y="11"/>
                  </a:lnTo>
                  <a:lnTo>
                    <a:pt x="66" y="11"/>
                  </a:lnTo>
                  <a:lnTo>
                    <a:pt x="66" y="36"/>
                  </a:lnTo>
                  <a:lnTo>
                    <a:pt x="64" y="36"/>
                  </a:lnTo>
                  <a:lnTo>
                    <a:pt x="63" y="33"/>
                  </a:lnTo>
                  <a:lnTo>
                    <a:pt x="63" y="32"/>
                  </a:lnTo>
                  <a:lnTo>
                    <a:pt x="61" y="30"/>
                  </a:lnTo>
                  <a:lnTo>
                    <a:pt x="61" y="30"/>
                  </a:lnTo>
                  <a:lnTo>
                    <a:pt x="59" y="30"/>
                  </a:lnTo>
                  <a:lnTo>
                    <a:pt x="56" y="30"/>
                  </a:lnTo>
                  <a:lnTo>
                    <a:pt x="26" y="30"/>
                  </a:lnTo>
                  <a:lnTo>
                    <a:pt x="26" y="36"/>
                  </a:lnTo>
                  <a:lnTo>
                    <a:pt x="22" y="36"/>
                  </a:lnTo>
                  <a:lnTo>
                    <a:pt x="22" y="30"/>
                  </a:lnTo>
                  <a:lnTo>
                    <a:pt x="18" y="30"/>
                  </a:lnTo>
                  <a:lnTo>
                    <a:pt x="17" y="30"/>
                  </a:lnTo>
                  <a:lnTo>
                    <a:pt x="11" y="29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1" y="21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0" y="7"/>
                  </a:lnTo>
                  <a:lnTo>
                    <a:pt x="1" y="2"/>
                  </a:lnTo>
                  <a:lnTo>
                    <a:pt x="4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4"/>
                  </a:lnTo>
                  <a:lnTo>
                    <a:pt x="12" y="7"/>
                  </a:lnTo>
                  <a:lnTo>
                    <a:pt x="12" y="8"/>
                  </a:lnTo>
                  <a:lnTo>
                    <a:pt x="11" y="9"/>
                  </a:lnTo>
                  <a:lnTo>
                    <a:pt x="10" y="11"/>
                  </a:lnTo>
                  <a:lnTo>
                    <a:pt x="8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4" y="15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15" y="16"/>
                  </a:lnTo>
                  <a:lnTo>
                    <a:pt x="22" y="16"/>
                  </a:lnTo>
                  <a:lnTo>
                    <a:pt x="22" y="11"/>
                  </a:lnTo>
                  <a:lnTo>
                    <a:pt x="26" y="11"/>
                  </a:lnTo>
                  <a:lnTo>
                    <a:pt x="26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88" name="Freeform 232"/>
            <p:cNvSpPr>
              <a:spLocks noChangeAspect="1"/>
            </p:cNvSpPr>
            <p:nvPr/>
          </p:nvSpPr>
          <p:spPr bwMode="auto">
            <a:xfrm>
              <a:off x="1410" y="1477"/>
              <a:ext cx="45" cy="72"/>
            </a:xfrm>
            <a:custGeom>
              <a:avLst/>
              <a:gdLst/>
              <a:ahLst/>
              <a:cxnLst>
                <a:cxn ang="0">
                  <a:pos x="7" y="54"/>
                </a:cxn>
                <a:cxn ang="0">
                  <a:pos x="1" y="49"/>
                </a:cxn>
                <a:cxn ang="0">
                  <a:pos x="0" y="42"/>
                </a:cxn>
                <a:cxn ang="0">
                  <a:pos x="1" y="35"/>
                </a:cxn>
                <a:cxn ang="0">
                  <a:pos x="8" y="30"/>
                </a:cxn>
                <a:cxn ang="0">
                  <a:pos x="1" y="23"/>
                </a:cxn>
                <a:cxn ang="0">
                  <a:pos x="0" y="16"/>
                </a:cxn>
                <a:cxn ang="0">
                  <a:pos x="1" y="8"/>
                </a:cxn>
                <a:cxn ang="0">
                  <a:pos x="7" y="5"/>
                </a:cxn>
                <a:cxn ang="0">
                  <a:pos x="17" y="4"/>
                </a:cxn>
                <a:cxn ang="0">
                  <a:pos x="39" y="4"/>
                </a:cxn>
                <a:cxn ang="0">
                  <a:pos x="42" y="2"/>
                </a:cxn>
                <a:cxn ang="0">
                  <a:pos x="45" y="0"/>
                </a:cxn>
                <a:cxn ang="0">
                  <a:pos x="43" y="21"/>
                </a:cxn>
                <a:cxn ang="0">
                  <a:pos x="40" y="18"/>
                </a:cxn>
                <a:cxn ang="0">
                  <a:pos x="35" y="16"/>
                </a:cxn>
                <a:cxn ang="0">
                  <a:pos x="11" y="18"/>
                </a:cxn>
                <a:cxn ang="0">
                  <a:pos x="8" y="18"/>
                </a:cxn>
                <a:cxn ang="0">
                  <a:pos x="5" y="21"/>
                </a:cxn>
                <a:cxn ang="0">
                  <a:pos x="7" y="23"/>
                </a:cxn>
                <a:cxn ang="0">
                  <a:pos x="10" y="28"/>
                </a:cxn>
                <a:cxn ang="0">
                  <a:pos x="35" y="29"/>
                </a:cxn>
                <a:cxn ang="0">
                  <a:pos x="40" y="29"/>
                </a:cxn>
                <a:cxn ang="0">
                  <a:pos x="43" y="25"/>
                </a:cxn>
                <a:cxn ang="0">
                  <a:pos x="45" y="47"/>
                </a:cxn>
                <a:cxn ang="0">
                  <a:pos x="42" y="46"/>
                </a:cxn>
                <a:cxn ang="0">
                  <a:pos x="40" y="43"/>
                </a:cxn>
                <a:cxn ang="0">
                  <a:pos x="38" y="43"/>
                </a:cxn>
                <a:cxn ang="0">
                  <a:pos x="17" y="43"/>
                </a:cxn>
                <a:cxn ang="0">
                  <a:pos x="10" y="43"/>
                </a:cxn>
                <a:cxn ang="0">
                  <a:pos x="7" y="44"/>
                </a:cxn>
                <a:cxn ang="0">
                  <a:pos x="5" y="47"/>
                </a:cxn>
                <a:cxn ang="0">
                  <a:pos x="7" y="50"/>
                </a:cxn>
                <a:cxn ang="0">
                  <a:pos x="11" y="54"/>
                </a:cxn>
                <a:cxn ang="0">
                  <a:pos x="39" y="54"/>
                </a:cxn>
                <a:cxn ang="0">
                  <a:pos x="42" y="53"/>
                </a:cxn>
                <a:cxn ang="0">
                  <a:pos x="45" y="51"/>
                </a:cxn>
                <a:cxn ang="0">
                  <a:pos x="43" y="72"/>
                </a:cxn>
                <a:cxn ang="0">
                  <a:pos x="40" y="68"/>
                </a:cxn>
                <a:cxn ang="0">
                  <a:pos x="35" y="68"/>
                </a:cxn>
                <a:cxn ang="0">
                  <a:pos x="7" y="68"/>
                </a:cxn>
                <a:cxn ang="0">
                  <a:pos x="4" y="70"/>
                </a:cxn>
                <a:cxn ang="0">
                  <a:pos x="1" y="72"/>
                </a:cxn>
              </a:cxnLst>
              <a:rect l="0" t="0" r="r" b="b"/>
              <a:pathLst>
                <a:path w="45" h="72">
                  <a:moveTo>
                    <a:pt x="1" y="54"/>
                  </a:moveTo>
                  <a:lnTo>
                    <a:pt x="7" y="54"/>
                  </a:lnTo>
                  <a:lnTo>
                    <a:pt x="4" y="51"/>
                  </a:lnTo>
                  <a:lnTo>
                    <a:pt x="1" y="49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7"/>
                  </a:lnTo>
                  <a:lnTo>
                    <a:pt x="1" y="35"/>
                  </a:lnTo>
                  <a:lnTo>
                    <a:pt x="4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1" y="23"/>
                  </a:lnTo>
                  <a:lnTo>
                    <a:pt x="0" y="19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7"/>
                  </a:lnTo>
                  <a:lnTo>
                    <a:pt x="7" y="5"/>
                  </a:lnTo>
                  <a:lnTo>
                    <a:pt x="11" y="4"/>
                  </a:lnTo>
                  <a:lnTo>
                    <a:pt x="17" y="4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3" y="0"/>
                  </a:lnTo>
                  <a:lnTo>
                    <a:pt x="45" y="0"/>
                  </a:lnTo>
                  <a:lnTo>
                    <a:pt x="45" y="21"/>
                  </a:lnTo>
                  <a:lnTo>
                    <a:pt x="43" y="21"/>
                  </a:lnTo>
                  <a:lnTo>
                    <a:pt x="42" y="19"/>
                  </a:lnTo>
                  <a:lnTo>
                    <a:pt x="40" y="18"/>
                  </a:lnTo>
                  <a:lnTo>
                    <a:pt x="38" y="18"/>
                  </a:lnTo>
                  <a:lnTo>
                    <a:pt x="35" y="16"/>
                  </a:lnTo>
                  <a:lnTo>
                    <a:pt x="17" y="16"/>
                  </a:lnTo>
                  <a:lnTo>
                    <a:pt x="11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7" y="19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7" y="23"/>
                  </a:lnTo>
                  <a:lnTo>
                    <a:pt x="7" y="25"/>
                  </a:lnTo>
                  <a:lnTo>
                    <a:pt x="10" y="28"/>
                  </a:lnTo>
                  <a:lnTo>
                    <a:pt x="11" y="29"/>
                  </a:lnTo>
                  <a:lnTo>
                    <a:pt x="35" y="29"/>
                  </a:lnTo>
                  <a:lnTo>
                    <a:pt x="39" y="29"/>
                  </a:lnTo>
                  <a:lnTo>
                    <a:pt x="40" y="29"/>
                  </a:lnTo>
                  <a:lnTo>
                    <a:pt x="42" y="28"/>
                  </a:lnTo>
                  <a:lnTo>
                    <a:pt x="43" y="25"/>
                  </a:lnTo>
                  <a:lnTo>
                    <a:pt x="45" y="25"/>
                  </a:lnTo>
                  <a:lnTo>
                    <a:pt x="45" y="47"/>
                  </a:lnTo>
                  <a:lnTo>
                    <a:pt x="43" y="47"/>
                  </a:lnTo>
                  <a:lnTo>
                    <a:pt x="42" y="46"/>
                  </a:lnTo>
                  <a:lnTo>
                    <a:pt x="42" y="44"/>
                  </a:lnTo>
                  <a:lnTo>
                    <a:pt x="40" y="43"/>
                  </a:lnTo>
                  <a:lnTo>
                    <a:pt x="39" y="43"/>
                  </a:lnTo>
                  <a:lnTo>
                    <a:pt x="38" y="43"/>
                  </a:lnTo>
                  <a:lnTo>
                    <a:pt x="35" y="43"/>
                  </a:lnTo>
                  <a:lnTo>
                    <a:pt x="17" y="43"/>
                  </a:lnTo>
                  <a:lnTo>
                    <a:pt x="11" y="43"/>
                  </a:lnTo>
                  <a:lnTo>
                    <a:pt x="10" y="43"/>
                  </a:lnTo>
                  <a:lnTo>
                    <a:pt x="8" y="43"/>
                  </a:lnTo>
                  <a:lnTo>
                    <a:pt x="7" y="44"/>
                  </a:lnTo>
                  <a:lnTo>
                    <a:pt x="5" y="46"/>
                  </a:lnTo>
                  <a:lnTo>
                    <a:pt x="5" y="47"/>
                  </a:lnTo>
                  <a:lnTo>
                    <a:pt x="5" y="49"/>
                  </a:lnTo>
                  <a:lnTo>
                    <a:pt x="7" y="50"/>
                  </a:lnTo>
                  <a:lnTo>
                    <a:pt x="8" y="53"/>
                  </a:lnTo>
                  <a:lnTo>
                    <a:pt x="11" y="54"/>
                  </a:lnTo>
                  <a:lnTo>
                    <a:pt x="35" y="54"/>
                  </a:lnTo>
                  <a:lnTo>
                    <a:pt x="39" y="54"/>
                  </a:lnTo>
                  <a:lnTo>
                    <a:pt x="40" y="54"/>
                  </a:lnTo>
                  <a:lnTo>
                    <a:pt x="42" y="53"/>
                  </a:lnTo>
                  <a:lnTo>
                    <a:pt x="43" y="51"/>
                  </a:lnTo>
                  <a:lnTo>
                    <a:pt x="45" y="51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42" y="70"/>
                  </a:lnTo>
                  <a:lnTo>
                    <a:pt x="40" y="68"/>
                  </a:lnTo>
                  <a:lnTo>
                    <a:pt x="39" y="68"/>
                  </a:lnTo>
                  <a:lnTo>
                    <a:pt x="35" y="68"/>
                  </a:lnTo>
                  <a:lnTo>
                    <a:pt x="11" y="68"/>
                  </a:lnTo>
                  <a:lnTo>
                    <a:pt x="7" y="68"/>
                  </a:lnTo>
                  <a:lnTo>
                    <a:pt x="4" y="70"/>
                  </a:lnTo>
                  <a:lnTo>
                    <a:pt x="4" y="70"/>
                  </a:lnTo>
                  <a:lnTo>
                    <a:pt x="3" y="72"/>
                  </a:lnTo>
                  <a:lnTo>
                    <a:pt x="1" y="72"/>
                  </a:lnTo>
                  <a:lnTo>
                    <a:pt x="1" y="5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89" name="Rectangle 233"/>
            <p:cNvSpPr>
              <a:spLocks noChangeAspect="1" noChangeArrowheads="1"/>
            </p:cNvSpPr>
            <p:nvPr/>
          </p:nvSpPr>
          <p:spPr bwMode="auto">
            <a:xfrm>
              <a:off x="1387" y="1451"/>
              <a:ext cx="6" cy="2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90" name="Freeform 234"/>
            <p:cNvSpPr>
              <a:spLocks noChangeAspect="1"/>
            </p:cNvSpPr>
            <p:nvPr/>
          </p:nvSpPr>
          <p:spPr bwMode="auto">
            <a:xfrm>
              <a:off x="1359" y="1419"/>
              <a:ext cx="47" cy="3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0"/>
                </a:cxn>
                <a:cxn ang="0">
                  <a:pos x="45" y="30"/>
                </a:cxn>
                <a:cxn ang="0">
                  <a:pos x="40" y="24"/>
                </a:cxn>
                <a:cxn ang="0">
                  <a:pos x="34" y="20"/>
                </a:cxn>
                <a:cxn ang="0">
                  <a:pos x="30" y="15"/>
                </a:cxn>
                <a:cxn ang="0">
                  <a:pos x="26" y="14"/>
                </a:cxn>
                <a:cxn ang="0">
                  <a:pos x="21" y="11"/>
                </a:cxn>
                <a:cxn ang="0">
                  <a:pos x="16" y="11"/>
                </a:cxn>
                <a:cxn ang="0">
                  <a:pos x="13" y="11"/>
                </a:cxn>
                <a:cxn ang="0">
                  <a:pos x="10" y="14"/>
                </a:cxn>
                <a:cxn ang="0">
                  <a:pos x="9" y="17"/>
                </a:cxn>
                <a:cxn ang="0">
                  <a:pos x="7" y="20"/>
                </a:cxn>
                <a:cxn ang="0">
                  <a:pos x="9" y="22"/>
                </a:cxn>
                <a:cxn ang="0">
                  <a:pos x="10" y="25"/>
                </a:cxn>
                <a:cxn ang="0">
                  <a:pos x="13" y="28"/>
                </a:cxn>
                <a:cxn ang="0">
                  <a:pos x="13" y="30"/>
                </a:cxn>
                <a:cxn ang="0">
                  <a:pos x="7" y="27"/>
                </a:cxn>
                <a:cxn ang="0">
                  <a:pos x="3" y="24"/>
                </a:cxn>
                <a:cxn ang="0">
                  <a:pos x="0" y="20"/>
                </a:cxn>
                <a:cxn ang="0">
                  <a:pos x="0" y="14"/>
                </a:cxn>
                <a:cxn ang="0">
                  <a:pos x="0" y="11"/>
                </a:cxn>
                <a:cxn ang="0">
                  <a:pos x="2" y="8"/>
                </a:cxn>
                <a:cxn ang="0">
                  <a:pos x="3" y="6"/>
                </a:cxn>
                <a:cxn ang="0">
                  <a:pos x="6" y="4"/>
                </a:cxn>
                <a:cxn ang="0">
                  <a:pos x="9" y="3"/>
                </a:cxn>
                <a:cxn ang="0">
                  <a:pos x="12" y="1"/>
                </a:cxn>
                <a:cxn ang="0">
                  <a:pos x="16" y="3"/>
                </a:cxn>
                <a:cxn ang="0">
                  <a:pos x="20" y="4"/>
                </a:cxn>
                <a:cxn ang="0">
                  <a:pos x="24" y="7"/>
                </a:cxn>
                <a:cxn ang="0">
                  <a:pos x="28" y="10"/>
                </a:cxn>
                <a:cxn ang="0">
                  <a:pos x="33" y="14"/>
                </a:cxn>
                <a:cxn ang="0">
                  <a:pos x="38" y="20"/>
                </a:cxn>
                <a:cxn ang="0">
                  <a:pos x="38" y="10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7" y="4"/>
                </a:cxn>
                <a:cxn ang="0">
                  <a:pos x="37" y="3"/>
                </a:cxn>
                <a:cxn ang="0">
                  <a:pos x="35" y="1"/>
                </a:cxn>
                <a:cxn ang="0">
                  <a:pos x="34" y="1"/>
                </a:cxn>
                <a:cxn ang="0">
                  <a:pos x="34" y="0"/>
                </a:cxn>
                <a:cxn ang="0">
                  <a:pos x="47" y="3"/>
                </a:cxn>
              </a:cxnLst>
              <a:rect l="0" t="0" r="r" b="b"/>
              <a:pathLst>
                <a:path w="47" h="30">
                  <a:moveTo>
                    <a:pt x="47" y="3"/>
                  </a:moveTo>
                  <a:lnTo>
                    <a:pt x="47" y="30"/>
                  </a:lnTo>
                  <a:lnTo>
                    <a:pt x="45" y="30"/>
                  </a:lnTo>
                  <a:lnTo>
                    <a:pt x="40" y="24"/>
                  </a:lnTo>
                  <a:lnTo>
                    <a:pt x="34" y="20"/>
                  </a:lnTo>
                  <a:lnTo>
                    <a:pt x="30" y="15"/>
                  </a:lnTo>
                  <a:lnTo>
                    <a:pt x="26" y="14"/>
                  </a:lnTo>
                  <a:lnTo>
                    <a:pt x="21" y="11"/>
                  </a:lnTo>
                  <a:lnTo>
                    <a:pt x="16" y="11"/>
                  </a:lnTo>
                  <a:lnTo>
                    <a:pt x="13" y="11"/>
                  </a:lnTo>
                  <a:lnTo>
                    <a:pt x="10" y="14"/>
                  </a:lnTo>
                  <a:lnTo>
                    <a:pt x="9" y="17"/>
                  </a:lnTo>
                  <a:lnTo>
                    <a:pt x="7" y="20"/>
                  </a:lnTo>
                  <a:lnTo>
                    <a:pt x="9" y="22"/>
                  </a:lnTo>
                  <a:lnTo>
                    <a:pt x="10" y="25"/>
                  </a:lnTo>
                  <a:lnTo>
                    <a:pt x="13" y="28"/>
                  </a:lnTo>
                  <a:lnTo>
                    <a:pt x="13" y="30"/>
                  </a:lnTo>
                  <a:lnTo>
                    <a:pt x="7" y="27"/>
                  </a:lnTo>
                  <a:lnTo>
                    <a:pt x="3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6"/>
                  </a:lnTo>
                  <a:lnTo>
                    <a:pt x="6" y="4"/>
                  </a:lnTo>
                  <a:lnTo>
                    <a:pt x="9" y="3"/>
                  </a:lnTo>
                  <a:lnTo>
                    <a:pt x="12" y="1"/>
                  </a:lnTo>
                  <a:lnTo>
                    <a:pt x="16" y="3"/>
                  </a:lnTo>
                  <a:lnTo>
                    <a:pt x="20" y="4"/>
                  </a:lnTo>
                  <a:lnTo>
                    <a:pt x="24" y="7"/>
                  </a:lnTo>
                  <a:lnTo>
                    <a:pt x="28" y="10"/>
                  </a:lnTo>
                  <a:lnTo>
                    <a:pt x="33" y="14"/>
                  </a:lnTo>
                  <a:lnTo>
                    <a:pt x="38" y="20"/>
                  </a:lnTo>
                  <a:lnTo>
                    <a:pt x="38" y="10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7" y="4"/>
                  </a:lnTo>
                  <a:lnTo>
                    <a:pt x="37" y="3"/>
                  </a:lnTo>
                  <a:lnTo>
                    <a:pt x="35" y="1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47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91" name="Freeform 235"/>
            <p:cNvSpPr>
              <a:spLocks noChangeAspect="1"/>
            </p:cNvSpPr>
            <p:nvPr/>
          </p:nvSpPr>
          <p:spPr bwMode="auto">
            <a:xfrm>
              <a:off x="1389" y="1387"/>
              <a:ext cx="87" cy="28"/>
            </a:xfrm>
            <a:custGeom>
              <a:avLst/>
              <a:gdLst/>
              <a:ahLst/>
              <a:cxnLst>
                <a:cxn ang="0">
                  <a:pos x="87" y="28"/>
                </a:cxn>
                <a:cxn ang="0">
                  <a:pos x="84" y="28"/>
                </a:cxn>
                <a:cxn ang="0">
                  <a:pos x="81" y="22"/>
                </a:cxn>
                <a:cxn ang="0">
                  <a:pos x="77" y="19"/>
                </a:cxn>
                <a:cxn ang="0">
                  <a:pos x="73" y="17"/>
                </a:cxn>
                <a:cxn ang="0">
                  <a:pos x="66" y="14"/>
                </a:cxn>
                <a:cxn ang="0">
                  <a:pos x="56" y="12"/>
                </a:cxn>
                <a:cxn ang="0">
                  <a:pos x="42" y="12"/>
                </a:cxn>
                <a:cxn ang="0">
                  <a:pos x="33" y="12"/>
                </a:cxn>
                <a:cxn ang="0">
                  <a:pos x="26" y="12"/>
                </a:cxn>
                <a:cxn ang="0">
                  <a:pos x="21" y="14"/>
                </a:cxn>
                <a:cxn ang="0">
                  <a:pos x="12" y="17"/>
                </a:cxn>
                <a:cxn ang="0">
                  <a:pos x="7" y="19"/>
                </a:cxn>
                <a:cxn ang="0">
                  <a:pos x="4" y="24"/>
                </a:cxn>
                <a:cxn ang="0">
                  <a:pos x="1" y="28"/>
                </a:cxn>
                <a:cxn ang="0">
                  <a:pos x="0" y="28"/>
                </a:cxn>
                <a:cxn ang="0">
                  <a:pos x="3" y="19"/>
                </a:cxn>
                <a:cxn ang="0">
                  <a:pos x="8" y="14"/>
                </a:cxn>
                <a:cxn ang="0">
                  <a:pos x="15" y="8"/>
                </a:cxn>
                <a:cxn ang="0">
                  <a:pos x="28" y="1"/>
                </a:cxn>
                <a:cxn ang="0">
                  <a:pos x="43" y="0"/>
                </a:cxn>
                <a:cxn ang="0">
                  <a:pos x="57" y="1"/>
                </a:cxn>
                <a:cxn ang="0">
                  <a:pos x="70" y="8"/>
                </a:cxn>
                <a:cxn ang="0">
                  <a:pos x="77" y="14"/>
                </a:cxn>
                <a:cxn ang="0">
                  <a:pos x="82" y="19"/>
                </a:cxn>
                <a:cxn ang="0">
                  <a:pos x="87" y="28"/>
                </a:cxn>
              </a:cxnLst>
              <a:rect l="0" t="0" r="r" b="b"/>
              <a:pathLst>
                <a:path w="87" h="28">
                  <a:moveTo>
                    <a:pt x="87" y="28"/>
                  </a:moveTo>
                  <a:lnTo>
                    <a:pt x="84" y="28"/>
                  </a:lnTo>
                  <a:lnTo>
                    <a:pt x="81" y="22"/>
                  </a:lnTo>
                  <a:lnTo>
                    <a:pt x="77" y="19"/>
                  </a:lnTo>
                  <a:lnTo>
                    <a:pt x="73" y="17"/>
                  </a:lnTo>
                  <a:lnTo>
                    <a:pt x="66" y="14"/>
                  </a:lnTo>
                  <a:lnTo>
                    <a:pt x="56" y="12"/>
                  </a:lnTo>
                  <a:lnTo>
                    <a:pt x="42" y="12"/>
                  </a:lnTo>
                  <a:lnTo>
                    <a:pt x="33" y="12"/>
                  </a:lnTo>
                  <a:lnTo>
                    <a:pt x="26" y="12"/>
                  </a:lnTo>
                  <a:lnTo>
                    <a:pt x="21" y="14"/>
                  </a:lnTo>
                  <a:lnTo>
                    <a:pt x="12" y="17"/>
                  </a:lnTo>
                  <a:lnTo>
                    <a:pt x="7" y="19"/>
                  </a:lnTo>
                  <a:lnTo>
                    <a:pt x="4" y="24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3" y="19"/>
                  </a:lnTo>
                  <a:lnTo>
                    <a:pt x="8" y="14"/>
                  </a:lnTo>
                  <a:lnTo>
                    <a:pt x="15" y="8"/>
                  </a:lnTo>
                  <a:lnTo>
                    <a:pt x="28" y="1"/>
                  </a:lnTo>
                  <a:lnTo>
                    <a:pt x="43" y="0"/>
                  </a:lnTo>
                  <a:lnTo>
                    <a:pt x="57" y="1"/>
                  </a:lnTo>
                  <a:lnTo>
                    <a:pt x="70" y="8"/>
                  </a:lnTo>
                  <a:lnTo>
                    <a:pt x="77" y="14"/>
                  </a:lnTo>
                  <a:lnTo>
                    <a:pt x="82" y="19"/>
                  </a:lnTo>
                  <a:lnTo>
                    <a:pt x="87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4" name="Group 236"/>
          <p:cNvGrpSpPr>
            <a:grpSpLocks noChangeAspect="1"/>
          </p:cNvGrpSpPr>
          <p:nvPr/>
        </p:nvGrpSpPr>
        <p:grpSpPr bwMode="auto">
          <a:xfrm>
            <a:off x="2157413" y="4667250"/>
            <a:ext cx="2252662" cy="2038350"/>
            <a:chOff x="1359" y="2762"/>
            <a:chExt cx="1492" cy="1350"/>
          </a:xfrm>
        </p:grpSpPr>
        <p:sp>
          <p:nvSpPr>
            <p:cNvPr id="173293" name="Rectangle 237"/>
            <p:cNvSpPr>
              <a:spLocks noChangeAspect="1" noChangeArrowheads="1"/>
            </p:cNvSpPr>
            <p:nvPr/>
          </p:nvSpPr>
          <p:spPr bwMode="auto">
            <a:xfrm>
              <a:off x="1623" y="2762"/>
              <a:ext cx="1211" cy="1127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94" name="Line 238"/>
            <p:cNvSpPr>
              <a:spLocks noChangeAspect="1" noChangeShapeType="1"/>
            </p:cNvSpPr>
            <p:nvPr/>
          </p:nvSpPr>
          <p:spPr bwMode="auto">
            <a:xfrm flipV="1">
              <a:off x="1623" y="2762"/>
              <a:ext cx="1" cy="1127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95" name="Line 239"/>
            <p:cNvSpPr>
              <a:spLocks noChangeAspect="1" noChangeShapeType="1"/>
            </p:cNvSpPr>
            <p:nvPr/>
          </p:nvSpPr>
          <p:spPr bwMode="auto">
            <a:xfrm flipH="1">
              <a:off x="1623" y="3801"/>
              <a:ext cx="25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96" name="Line 240"/>
            <p:cNvSpPr>
              <a:spLocks noChangeAspect="1" noChangeShapeType="1"/>
            </p:cNvSpPr>
            <p:nvPr/>
          </p:nvSpPr>
          <p:spPr bwMode="auto">
            <a:xfrm flipH="1">
              <a:off x="1623" y="3741"/>
              <a:ext cx="1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97" name="Line 241"/>
            <p:cNvSpPr>
              <a:spLocks noChangeAspect="1" noChangeShapeType="1"/>
            </p:cNvSpPr>
            <p:nvPr/>
          </p:nvSpPr>
          <p:spPr bwMode="auto">
            <a:xfrm flipH="1">
              <a:off x="1623" y="3682"/>
              <a:ext cx="1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98" name="Line 242"/>
            <p:cNvSpPr>
              <a:spLocks noChangeAspect="1" noChangeShapeType="1"/>
            </p:cNvSpPr>
            <p:nvPr/>
          </p:nvSpPr>
          <p:spPr bwMode="auto">
            <a:xfrm flipH="1">
              <a:off x="1623" y="3622"/>
              <a:ext cx="1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299" name="Line 243"/>
            <p:cNvSpPr>
              <a:spLocks noChangeAspect="1" noChangeShapeType="1"/>
            </p:cNvSpPr>
            <p:nvPr/>
          </p:nvSpPr>
          <p:spPr bwMode="auto">
            <a:xfrm flipH="1">
              <a:off x="1623" y="3563"/>
              <a:ext cx="1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00" name="Line 244"/>
            <p:cNvSpPr>
              <a:spLocks noChangeAspect="1" noChangeShapeType="1"/>
            </p:cNvSpPr>
            <p:nvPr/>
          </p:nvSpPr>
          <p:spPr bwMode="auto">
            <a:xfrm flipH="1">
              <a:off x="1623" y="3504"/>
              <a:ext cx="25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01" name="Line 245"/>
            <p:cNvSpPr>
              <a:spLocks noChangeAspect="1" noChangeShapeType="1"/>
            </p:cNvSpPr>
            <p:nvPr/>
          </p:nvSpPr>
          <p:spPr bwMode="auto">
            <a:xfrm flipH="1">
              <a:off x="1623" y="3444"/>
              <a:ext cx="1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02" name="Line 246"/>
            <p:cNvSpPr>
              <a:spLocks noChangeAspect="1" noChangeShapeType="1"/>
            </p:cNvSpPr>
            <p:nvPr/>
          </p:nvSpPr>
          <p:spPr bwMode="auto">
            <a:xfrm flipH="1">
              <a:off x="1623" y="3385"/>
              <a:ext cx="1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03" name="Line 247"/>
            <p:cNvSpPr>
              <a:spLocks noChangeAspect="1" noChangeShapeType="1"/>
            </p:cNvSpPr>
            <p:nvPr/>
          </p:nvSpPr>
          <p:spPr bwMode="auto">
            <a:xfrm flipH="1">
              <a:off x="1623" y="3325"/>
              <a:ext cx="1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04" name="Line 248"/>
            <p:cNvSpPr>
              <a:spLocks noChangeAspect="1" noChangeShapeType="1"/>
            </p:cNvSpPr>
            <p:nvPr/>
          </p:nvSpPr>
          <p:spPr bwMode="auto">
            <a:xfrm flipH="1">
              <a:off x="1623" y="3266"/>
              <a:ext cx="1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05" name="Line 249"/>
            <p:cNvSpPr>
              <a:spLocks noChangeAspect="1" noChangeShapeType="1"/>
            </p:cNvSpPr>
            <p:nvPr/>
          </p:nvSpPr>
          <p:spPr bwMode="auto">
            <a:xfrm flipH="1">
              <a:off x="1623" y="3207"/>
              <a:ext cx="25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06" name="Line 250"/>
            <p:cNvSpPr>
              <a:spLocks noChangeAspect="1" noChangeShapeType="1"/>
            </p:cNvSpPr>
            <p:nvPr/>
          </p:nvSpPr>
          <p:spPr bwMode="auto">
            <a:xfrm flipH="1">
              <a:off x="1623" y="3147"/>
              <a:ext cx="1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07" name="Line 251"/>
            <p:cNvSpPr>
              <a:spLocks noChangeAspect="1" noChangeShapeType="1"/>
            </p:cNvSpPr>
            <p:nvPr/>
          </p:nvSpPr>
          <p:spPr bwMode="auto">
            <a:xfrm flipH="1">
              <a:off x="1623" y="3088"/>
              <a:ext cx="1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08" name="Line 252"/>
            <p:cNvSpPr>
              <a:spLocks noChangeAspect="1" noChangeShapeType="1"/>
            </p:cNvSpPr>
            <p:nvPr/>
          </p:nvSpPr>
          <p:spPr bwMode="auto">
            <a:xfrm flipH="1">
              <a:off x="1623" y="3028"/>
              <a:ext cx="1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09" name="Line 253"/>
            <p:cNvSpPr>
              <a:spLocks noChangeAspect="1" noChangeShapeType="1"/>
            </p:cNvSpPr>
            <p:nvPr/>
          </p:nvSpPr>
          <p:spPr bwMode="auto">
            <a:xfrm flipH="1">
              <a:off x="1623" y="2969"/>
              <a:ext cx="1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10" name="Line 254"/>
            <p:cNvSpPr>
              <a:spLocks noChangeAspect="1" noChangeShapeType="1"/>
            </p:cNvSpPr>
            <p:nvPr/>
          </p:nvSpPr>
          <p:spPr bwMode="auto">
            <a:xfrm flipH="1">
              <a:off x="1623" y="2910"/>
              <a:ext cx="25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11" name="Line 255"/>
            <p:cNvSpPr>
              <a:spLocks noChangeAspect="1" noChangeShapeType="1"/>
            </p:cNvSpPr>
            <p:nvPr/>
          </p:nvSpPr>
          <p:spPr bwMode="auto">
            <a:xfrm flipH="1">
              <a:off x="1623" y="3801"/>
              <a:ext cx="25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12" name="Line 256"/>
            <p:cNvSpPr>
              <a:spLocks noChangeAspect="1" noChangeShapeType="1"/>
            </p:cNvSpPr>
            <p:nvPr/>
          </p:nvSpPr>
          <p:spPr bwMode="auto">
            <a:xfrm flipH="1">
              <a:off x="1623" y="3860"/>
              <a:ext cx="1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13" name="Line 257"/>
            <p:cNvSpPr>
              <a:spLocks noChangeAspect="1" noChangeShapeType="1"/>
            </p:cNvSpPr>
            <p:nvPr/>
          </p:nvSpPr>
          <p:spPr bwMode="auto">
            <a:xfrm flipH="1">
              <a:off x="1623" y="2910"/>
              <a:ext cx="25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14" name="Line 258"/>
            <p:cNvSpPr>
              <a:spLocks noChangeAspect="1" noChangeShapeType="1"/>
            </p:cNvSpPr>
            <p:nvPr/>
          </p:nvSpPr>
          <p:spPr bwMode="auto">
            <a:xfrm flipH="1">
              <a:off x="1623" y="2850"/>
              <a:ext cx="1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15" name="Line 259"/>
            <p:cNvSpPr>
              <a:spLocks noChangeAspect="1" noChangeShapeType="1"/>
            </p:cNvSpPr>
            <p:nvPr/>
          </p:nvSpPr>
          <p:spPr bwMode="auto">
            <a:xfrm flipH="1">
              <a:off x="1623" y="2791"/>
              <a:ext cx="1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16" name="Rectangle 260"/>
            <p:cNvSpPr>
              <a:spLocks noChangeAspect="1" noChangeArrowheads="1"/>
            </p:cNvSpPr>
            <p:nvPr/>
          </p:nvSpPr>
          <p:spPr bwMode="auto">
            <a:xfrm>
              <a:off x="1455" y="3807"/>
              <a:ext cx="23" cy="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17" name="Freeform 261"/>
            <p:cNvSpPr>
              <a:spLocks noChangeAspect="1" noEditPoints="1"/>
            </p:cNvSpPr>
            <p:nvPr/>
          </p:nvSpPr>
          <p:spPr bwMode="auto">
            <a:xfrm>
              <a:off x="1483" y="3772"/>
              <a:ext cx="37" cy="60"/>
            </a:xfrm>
            <a:custGeom>
              <a:avLst/>
              <a:gdLst/>
              <a:ahLst/>
              <a:cxnLst>
                <a:cxn ang="0">
                  <a:pos x="37" y="29"/>
                </a:cxn>
                <a:cxn ang="0">
                  <a:pos x="36" y="37"/>
                </a:cxn>
                <a:cxn ang="0">
                  <a:pos x="35" y="46"/>
                </a:cxn>
                <a:cxn ang="0">
                  <a:pos x="33" y="50"/>
                </a:cxn>
                <a:cxn ang="0">
                  <a:pos x="30" y="53"/>
                </a:cxn>
                <a:cxn ang="0">
                  <a:pos x="29" y="56"/>
                </a:cxn>
                <a:cxn ang="0">
                  <a:pos x="25" y="57"/>
                </a:cxn>
                <a:cxn ang="0">
                  <a:pos x="22" y="59"/>
                </a:cxn>
                <a:cxn ang="0">
                  <a:pos x="19" y="60"/>
                </a:cxn>
                <a:cxn ang="0">
                  <a:pos x="15" y="59"/>
                </a:cxn>
                <a:cxn ang="0">
                  <a:pos x="11" y="57"/>
                </a:cxn>
                <a:cxn ang="0">
                  <a:pos x="8" y="54"/>
                </a:cxn>
                <a:cxn ang="0">
                  <a:pos x="5" y="51"/>
                </a:cxn>
                <a:cxn ang="0">
                  <a:pos x="4" y="47"/>
                </a:cxn>
                <a:cxn ang="0">
                  <a:pos x="2" y="43"/>
                </a:cxn>
                <a:cxn ang="0">
                  <a:pos x="1" y="37"/>
                </a:cxn>
                <a:cxn ang="0">
                  <a:pos x="0" y="30"/>
                </a:cxn>
                <a:cxn ang="0">
                  <a:pos x="1" y="21"/>
                </a:cxn>
                <a:cxn ang="0">
                  <a:pos x="2" y="14"/>
                </a:cxn>
                <a:cxn ang="0">
                  <a:pos x="5" y="7"/>
                </a:cxn>
                <a:cxn ang="0">
                  <a:pos x="9" y="2"/>
                </a:cxn>
                <a:cxn ang="0">
                  <a:pos x="14" y="1"/>
                </a:cxn>
                <a:cxn ang="0">
                  <a:pos x="19" y="0"/>
                </a:cxn>
                <a:cxn ang="0">
                  <a:pos x="23" y="1"/>
                </a:cxn>
                <a:cxn ang="0">
                  <a:pos x="28" y="2"/>
                </a:cxn>
                <a:cxn ang="0">
                  <a:pos x="32" y="7"/>
                </a:cxn>
                <a:cxn ang="0">
                  <a:pos x="35" y="12"/>
                </a:cxn>
                <a:cxn ang="0">
                  <a:pos x="36" y="21"/>
                </a:cxn>
                <a:cxn ang="0">
                  <a:pos x="37" y="29"/>
                </a:cxn>
                <a:cxn ang="0">
                  <a:pos x="25" y="29"/>
                </a:cxn>
                <a:cxn ang="0">
                  <a:pos x="25" y="22"/>
                </a:cxn>
                <a:cxn ang="0">
                  <a:pos x="25" y="18"/>
                </a:cxn>
                <a:cxn ang="0">
                  <a:pos x="25" y="14"/>
                </a:cxn>
                <a:cxn ang="0">
                  <a:pos x="25" y="12"/>
                </a:cxn>
                <a:cxn ang="0">
                  <a:pos x="23" y="7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19" y="2"/>
                </a:cxn>
                <a:cxn ang="0">
                  <a:pos x="16" y="2"/>
                </a:cxn>
                <a:cxn ang="0">
                  <a:pos x="15" y="4"/>
                </a:cxn>
                <a:cxn ang="0">
                  <a:pos x="14" y="5"/>
                </a:cxn>
                <a:cxn ang="0">
                  <a:pos x="14" y="8"/>
                </a:cxn>
                <a:cxn ang="0">
                  <a:pos x="14" y="18"/>
                </a:cxn>
                <a:cxn ang="0">
                  <a:pos x="12" y="35"/>
                </a:cxn>
                <a:cxn ang="0">
                  <a:pos x="14" y="43"/>
                </a:cxn>
                <a:cxn ang="0">
                  <a:pos x="14" y="47"/>
                </a:cxn>
                <a:cxn ang="0">
                  <a:pos x="14" y="51"/>
                </a:cxn>
                <a:cxn ang="0">
                  <a:pos x="15" y="54"/>
                </a:cxn>
                <a:cxn ang="0">
                  <a:pos x="15" y="56"/>
                </a:cxn>
                <a:cxn ang="0">
                  <a:pos x="18" y="57"/>
                </a:cxn>
                <a:cxn ang="0">
                  <a:pos x="19" y="57"/>
                </a:cxn>
                <a:cxn ang="0">
                  <a:pos x="21" y="56"/>
                </a:cxn>
                <a:cxn ang="0">
                  <a:pos x="22" y="56"/>
                </a:cxn>
                <a:cxn ang="0">
                  <a:pos x="23" y="53"/>
                </a:cxn>
                <a:cxn ang="0">
                  <a:pos x="25" y="47"/>
                </a:cxn>
                <a:cxn ang="0">
                  <a:pos x="25" y="29"/>
                </a:cxn>
              </a:cxnLst>
              <a:rect l="0" t="0" r="r" b="b"/>
              <a:pathLst>
                <a:path w="37" h="60">
                  <a:moveTo>
                    <a:pt x="37" y="29"/>
                  </a:moveTo>
                  <a:lnTo>
                    <a:pt x="36" y="37"/>
                  </a:lnTo>
                  <a:lnTo>
                    <a:pt x="35" y="46"/>
                  </a:lnTo>
                  <a:lnTo>
                    <a:pt x="33" y="50"/>
                  </a:lnTo>
                  <a:lnTo>
                    <a:pt x="30" y="53"/>
                  </a:lnTo>
                  <a:lnTo>
                    <a:pt x="29" y="56"/>
                  </a:lnTo>
                  <a:lnTo>
                    <a:pt x="25" y="57"/>
                  </a:lnTo>
                  <a:lnTo>
                    <a:pt x="22" y="59"/>
                  </a:lnTo>
                  <a:lnTo>
                    <a:pt x="19" y="60"/>
                  </a:lnTo>
                  <a:lnTo>
                    <a:pt x="15" y="59"/>
                  </a:lnTo>
                  <a:lnTo>
                    <a:pt x="11" y="57"/>
                  </a:lnTo>
                  <a:lnTo>
                    <a:pt x="8" y="54"/>
                  </a:lnTo>
                  <a:lnTo>
                    <a:pt x="5" y="51"/>
                  </a:lnTo>
                  <a:lnTo>
                    <a:pt x="4" y="47"/>
                  </a:lnTo>
                  <a:lnTo>
                    <a:pt x="2" y="43"/>
                  </a:lnTo>
                  <a:lnTo>
                    <a:pt x="1" y="37"/>
                  </a:lnTo>
                  <a:lnTo>
                    <a:pt x="0" y="30"/>
                  </a:lnTo>
                  <a:lnTo>
                    <a:pt x="1" y="21"/>
                  </a:lnTo>
                  <a:lnTo>
                    <a:pt x="2" y="14"/>
                  </a:lnTo>
                  <a:lnTo>
                    <a:pt x="5" y="7"/>
                  </a:lnTo>
                  <a:lnTo>
                    <a:pt x="9" y="2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23" y="1"/>
                  </a:lnTo>
                  <a:lnTo>
                    <a:pt x="28" y="2"/>
                  </a:lnTo>
                  <a:lnTo>
                    <a:pt x="32" y="7"/>
                  </a:lnTo>
                  <a:lnTo>
                    <a:pt x="35" y="12"/>
                  </a:lnTo>
                  <a:lnTo>
                    <a:pt x="36" y="21"/>
                  </a:lnTo>
                  <a:lnTo>
                    <a:pt x="37" y="29"/>
                  </a:lnTo>
                  <a:close/>
                  <a:moveTo>
                    <a:pt x="25" y="29"/>
                  </a:moveTo>
                  <a:lnTo>
                    <a:pt x="25" y="22"/>
                  </a:lnTo>
                  <a:lnTo>
                    <a:pt x="25" y="18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3" y="7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6" y="2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4" y="8"/>
                  </a:lnTo>
                  <a:lnTo>
                    <a:pt x="14" y="18"/>
                  </a:lnTo>
                  <a:lnTo>
                    <a:pt x="12" y="35"/>
                  </a:lnTo>
                  <a:lnTo>
                    <a:pt x="14" y="43"/>
                  </a:lnTo>
                  <a:lnTo>
                    <a:pt x="14" y="47"/>
                  </a:lnTo>
                  <a:lnTo>
                    <a:pt x="14" y="51"/>
                  </a:lnTo>
                  <a:lnTo>
                    <a:pt x="15" y="54"/>
                  </a:lnTo>
                  <a:lnTo>
                    <a:pt x="15" y="56"/>
                  </a:lnTo>
                  <a:lnTo>
                    <a:pt x="18" y="57"/>
                  </a:lnTo>
                  <a:lnTo>
                    <a:pt x="19" y="57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3" y="53"/>
                  </a:lnTo>
                  <a:lnTo>
                    <a:pt x="25" y="47"/>
                  </a:lnTo>
                  <a:lnTo>
                    <a:pt x="25" y="2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18" name="Freeform 262"/>
            <p:cNvSpPr>
              <a:spLocks noChangeAspect="1"/>
            </p:cNvSpPr>
            <p:nvPr/>
          </p:nvSpPr>
          <p:spPr bwMode="auto">
            <a:xfrm>
              <a:off x="1527" y="3818"/>
              <a:ext cx="14" cy="14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0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4" y="7"/>
                </a:cxn>
                <a:cxn ang="0">
                  <a:pos x="13" y="10"/>
                </a:cxn>
                <a:cxn ang="0">
                  <a:pos x="12" y="11"/>
                </a:cxn>
                <a:cxn ang="0">
                  <a:pos x="10" y="13"/>
                </a:cxn>
                <a:cxn ang="0">
                  <a:pos x="7" y="14"/>
                </a:cxn>
                <a:cxn ang="0">
                  <a:pos x="5" y="13"/>
                </a:cxn>
                <a:cxn ang="0">
                  <a:pos x="2" y="11"/>
                </a:cxn>
                <a:cxn ang="0">
                  <a:pos x="0" y="10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7" y="0"/>
                </a:cxn>
              </a:cxnLst>
              <a:rect l="0" t="0" r="r" b="b"/>
              <a:pathLst>
                <a:path w="14" h="14">
                  <a:moveTo>
                    <a:pt x="7" y="0"/>
                  </a:moveTo>
                  <a:lnTo>
                    <a:pt x="10" y="0"/>
                  </a:lnTo>
                  <a:lnTo>
                    <a:pt x="12" y="1"/>
                  </a:lnTo>
                  <a:lnTo>
                    <a:pt x="13" y="4"/>
                  </a:lnTo>
                  <a:lnTo>
                    <a:pt x="14" y="7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0" y="13"/>
                  </a:lnTo>
                  <a:lnTo>
                    <a:pt x="7" y="14"/>
                  </a:lnTo>
                  <a:lnTo>
                    <a:pt x="5" y="13"/>
                  </a:lnTo>
                  <a:lnTo>
                    <a:pt x="2" y="11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4"/>
                  </a:lnTo>
                  <a:lnTo>
                    <a:pt x="2" y="1"/>
                  </a:lnTo>
                  <a:lnTo>
                    <a:pt x="5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19" name="Freeform 263"/>
            <p:cNvSpPr>
              <a:spLocks noChangeAspect="1"/>
            </p:cNvSpPr>
            <p:nvPr/>
          </p:nvSpPr>
          <p:spPr bwMode="auto">
            <a:xfrm>
              <a:off x="1548" y="3773"/>
              <a:ext cx="37" cy="59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37" y="0"/>
                </a:cxn>
                <a:cxn ang="0">
                  <a:pos x="33" y="10"/>
                </a:cxn>
                <a:cxn ang="0">
                  <a:pos x="10" y="10"/>
                </a:cxn>
                <a:cxn ang="0">
                  <a:pos x="7" y="15"/>
                </a:cxn>
                <a:cxn ang="0">
                  <a:pos x="21" y="18"/>
                </a:cxn>
                <a:cxn ang="0">
                  <a:pos x="31" y="24"/>
                </a:cxn>
                <a:cxn ang="0">
                  <a:pos x="34" y="28"/>
                </a:cxn>
                <a:cxn ang="0">
                  <a:pos x="37" y="32"/>
                </a:cxn>
                <a:cxn ang="0">
                  <a:pos x="37" y="38"/>
                </a:cxn>
                <a:cxn ang="0">
                  <a:pos x="37" y="43"/>
                </a:cxn>
                <a:cxn ang="0">
                  <a:pos x="34" y="48"/>
                </a:cxn>
                <a:cxn ang="0">
                  <a:pos x="31" y="53"/>
                </a:cxn>
                <a:cxn ang="0">
                  <a:pos x="26" y="56"/>
                </a:cxn>
                <a:cxn ang="0">
                  <a:pos x="20" y="58"/>
                </a:cxn>
                <a:cxn ang="0">
                  <a:pos x="14" y="59"/>
                </a:cxn>
                <a:cxn ang="0">
                  <a:pos x="10" y="58"/>
                </a:cxn>
                <a:cxn ang="0">
                  <a:pos x="6" y="58"/>
                </a:cxn>
                <a:cxn ang="0">
                  <a:pos x="3" y="56"/>
                </a:cxn>
                <a:cxn ang="0">
                  <a:pos x="0" y="53"/>
                </a:cxn>
                <a:cxn ang="0">
                  <a:pos x="0" y="52"/>
                </a:cxn>
                <a:cxn ang="0">
                  <a:pos x="0" y="49"/>
                </a:cxn>
                <a:cxn ang="0">
                  <a:pos x="2" y="48"/>
                </a:cxn>
                <a:cxn ang="0">
                  <a:pos x="3" y="48"/>
                </a:cxn>
                <a:cxn ang="0">
                  <a:pos x="5" y="46"/>
                </a:cxn>
                <a:cxn ang="0">
                  <a:pos x="6" y="46"/>
                </a:cxn>
                <a:cxn ang="0">
                  <a:pos x="9" y="48"/>
                </a:cxn>
                <a:cxn ang="0">
                  <a:pos x="10" y="49"/>
                </a:cxn>
                <a:cxn ang="0">
                  <a:pos x="14" y="52"/>
                </a:cxn>
                <a:cxn ang="0">
                  <a:pos x="17" y="53"/>
                </a:cxn>
                <a:cxn ang="0">
                  <a:pos x="19" y="55"/>
                </a:cxn>
                <a:cxn ang="0">
                  <a:pos x="20" y="55"/>
                </a:cxn>
                <a:cxn ang="0">
                  <a:pos x="21" y="55"/>
                </a:cxn>
                <a:cxn ang="0">
                  <a:pos x="26" y="55"/>
                </a:cxn>
                <a:cxn ang="0">
                  <a:pos x="27" y="52"/>
                </a:cxn>
                <a:cxn ang="0">
                  <a:pos x="30" y="49"/>
                </a:cxn>
                <a:cxn ang="0">
                  <a:pos x="30" y="46"/>
                </a:cxn>
                <a:cxn ang="0">
                  <a:pos x="30" y="41"/>
                </a:cxn>
                <a:cxn ang="0">
                  <a:pos x="27" y="36"/>
                </a:cxn>
                <a:cxn ang="0">
                  <a:pos x="23" y="34"/>
                </a:cxn>
                <a:cxn ang="0">
                  <a:pos x="17" y="31"/>
                </a:cxn>
                <a:cxn ang="0">
                  <a:pos x="12" y="29"/>
                </a:cxn>
                <a:cxn ang="0">
                  <a:pos x="3" y="28"/>
                </a:cxn>
                <a:cxn ang="0">
                  <a:pos x="2" y="28"/>
                </a:cxn>
                <a:cxn ang="0">
                  <a:pos x="0" y="28"/>
                </a:cxn>
                <a:cxn ang="0">
                  <a:pos x="12" y="0"/>
                </a:cxn>
              </a:cxnLst>
              <a:rect l="0" t="0" r="r" b="b"/>
              <a:pathLst>
                <a:path w="37" h="59">
                  <a:moveTo>
                    <a:pt x="12" y="0"/>
                  </a:moveTo>
                  <a:lnTo>
                    <a:pt x="37" y="0"/>
                  </a:lnTo>
                  <a:lnTo>
                    <a:pt x="33" y="10"/>
                  </a:lnTo>
                  <a:lnTo>
                    <a:pt x="10" y="10"/>
                  </a:lnTo>
                  <a:lnTo>
                    <a:pt x="7" y="15"/>
                  </a:lnTo>
                  <a:lnTo>
                    <a:pt x="21" y="18"/>
                  </a:lnTo>
                  <a:lnTo>
                    <a:pt x="31" y="24"/>
                  </a:lnTo>
                  <a:lnTo>
                    <a:pt x="34" y="28"/>
                  </a:lnTo>
                  <a:lnTo>
                    <a:pt x="37" y="32"/>
                  </a:lnTo>
                  <a:lnTo>
                    <a:pt x="37" y="38"/>
                  </a:lnTo>
                  <a:lnTo>
                    <a:pt x="37" y="43"/>
                  </a:lnTo>
                  <a:lnTo>
                    <a:pt x="34" y="48"/>
                  </a:lnTo>
                  <a:lnTo>
                    <a:pt x="31" y="53"/>
                  </a:lnTo>
                  <a:lnTo>
                    <a:pt x="26" y="56"/>
                  </a:lnTo>
                  <a:lnTo>
                    <a:pt x="20" y="58"/>
                  </a:lnTo>
                  <a:lnTo>
                    <a:pt x="14" y="59"/>
                  </a:lnTo>
                  <a:lnTo>
                    <a:pt x="10" y="58"/>
                  </a:lnTo>
                  <a:lnTo>
                    <a:pt x="6" y="58"/>
                  </a:lnTo>
                  <a:lnTo>
                    <a:pt x="3" y="56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2" y="48"/>
                  </a:lnTo>
                  <a:lnTo>
                    <a:pt x="3" y="48"/>
                  </a:lnTo>
                  <a:lnTo>
                    <a:pt x="5" y="46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0" y="49"/>
                  </a:lnTo>
                  <a:lnTo>
                    <a:pt x="14" y="52"/>
                  </a:lnTo>
                  <a:lnTo>
                    <a:pt x="17" y="53"/>
                  </a:lnTo>
                  <a:lnTo>
                    <a:pt x="19" y="55"/>
                  </a:lnTo>
                  <a:lnTo>
                    <a:pt x="20" y="55"/>
                  </a:lnTo>
                  <a:lnTo>
                    <a:pt x="21" y="55"/>
                  </a:lnTo>
                  <a:lnTo>
                    <a:pt x="26" y="55"/>
                  </a:lnTo>
                  <a:lnTo>
                    <a:pt x="27" y="52"/>
                  </a:lnTo>
                  <a:lnTo>
                    <a:pt x="30" y="49"/>
                  </a:lnTo>
                  <a:lnTo>
                    <a:pt x="30" y="46"/>
                  </a:lnTo>
                  <a:lnTo>
                    <a:pt x="30" y="41"/>
                  </a:lnTo>
                  <a:lnTo>
                    <a:pt x="27" y="36"/>
                  </a:lnTo>
                  <a:lnTo>
                    <a:pt x="23" y="34"/>
                  </a:lnTo>
                  <a:lnTo>
                    <a:pt x="17" y="31"/>
                  </a:lnTo>
                  <a:lnTo>
                    <a:pt x="12" y="29"/>
                  </a:lnTo>
                  <a:lnTo>
                    <a:pt x="3" y="28"/>
                  </a:lnTo>
                  <a:lnTo>
                    <a:pt x="2" y="28"/>
                  </a:lnTo>
                  <a:lnTo>
                    <a:pt x="0" y="28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20" name="Freeform 264"/>
            <p:cNvSpPr>
              <a:spLocks noChangeAspect="1" noEditPoints="1"/>
            </p:cNvSpPr>
            <p:nvPr/>
          </p:nvSpPr>
          <p:spPr bwMode="auto">
            <a:xfrm>
              <a:off x="1548" y="3475"/>
              <a:ext cx="37" cy="60"/>
            </a:xfrm>
            <a:custGeom>
              <a:avLst/>
              <a:gdLst/>
              <a:ahLst/>
              <a:cxnLst>
                <a:cxn ang="0">
                  <a:pos x="37" y="29"/>
                </a:cxn>
                <a:cxn ang="0">
                  <a:pos x="37" y="38"/>
                </a:cxn>
                <a:cxn ang="0">
                  <a:pos x="35" y="46"/>
                </a:cxn>
                <a:cxn ang="0">
                  <a:pos x="33" y="50"/>
                </a:cxn>
                <a:cxn ang="0">
                  <a:pos x="31" y="53"/>
                </a:cxn>
                <a:cxn ang="0">
                  <a:pos x="28" y="56"/>
                </a:cxn>
                <a:cxn ang="0">
                  <a:pos x="26" y="57"/>
                </a:cxn>
                <a:cxn ang="0">
                  <a:pos x="23" y="59"/>
                </a:cxn>
                <a:cxn ang="0">
                  <a:pos x="19" y="60"/>
                </a:cxn>
                <a:cxn ang="0">
                  <a:pos x="14" y="59"/>
                </a:cxn>
                <a:cxn ang="0">
                  <a:pos x="12" y="57"/>
                </a:cxn>
                <a:cxn ang="0">
                  <a:pos x="9" y="54"/>
                </a:cxn>
                <a:cxn ang="0">
                  <a:pos x="6" y="52"/>
                </a:cxn>
                <a:cxn ang="0">
                  <a:pos x="3" y="47"/>
                </a:cxn>
                <a:cxn ang="0">
                  <a:pos x="2" y="43"/>
                </a:cxn>
                <a:cxn ang="0">
                  <a:pos x="0" y="38"/>
                </a:cxn>
                <a:cxn ang="0">
                  <a:pos x="0" y="31"/>
                </a:cxn>
                <a:cxn ang="0">
                  <a:pos x="0" y="21"/>
                </a:cxn>
                <a:cxn ang="0">
                  <a:pos x="3" y="14"/>
                </a:cxn>
                <a:cxn ang="0">
                  <a:pos x="6" y="7"/>
                </a:cxn>
                <a:cxn ang="0">
                  <a:pos x="10" y="3"/>
                </a:cxn>
                <a:cxn ang="0">
                  <a:pos x="14" y="1"/>
                </a:cxn>
                <a:cxn ang="0">
                  <a:pos x="19" y="0"/>
                </a:cxn>
                <a:cxn ang="0">
                  <a:pos x="24" y="1"/>
                </a:cxn>
                <a:cxn ang="0">
                  <a:pos x="28" y="3"/>
                </a:cxn>
                <a:cxn ang="0">
                  <a:pos x="33" y="7"/>
                </a:cxn>
                <a:cxn ang="0">
                  <a:pos x="34" y="12"/>
                </a:cxn>
                <a:cxn ang="0">
                  <a:pos x="37" y="21"/>
                </a:cxn>
                <a:cxn ang="0">
                  <a:pos x="37" y="29"/>
                </a:cxn>
                <a:cxn ang="0">
                  <a:pos x="24" y="29"/>
                </a:cxn>
                <a:cxn ang="0">
                  <a:pos x="24" y="22"/>
                </a:cxn>
                <a:cxn ang="0">
                  <a:pos x="24" y="18"/>
                </a:cxn>
                <a:cxn ang="0">
                  <a:pos x="24" y="14"/>
                </a:cxn>
                <a:cxn ang="0">
                  <a:pos x="24" y="12"/>
                </a:cxn>
                <a:cxn ang="0">
                  <a:pos x="24" y="7"/>
                </a:cxn>
                <a:cxn ang="0">
                  <a:pos x="23" y="4"/>
                </a:cxn>
                <a:cxn ang="0">
                  <a:pos x="21" y="3"/>
                </a:cxn>
                <a:cxn ang="0">
                  <a:pos x="19" y="3"/>
                </a:cxn>
                <a:cxn ang="0">
                  <a:pos x="17" y="3"/>
                </a:cxn>
                <a:cxn ang="0">
                  <a:pos x="16" y="4"/>
                </a:cxn>
                <a:cxn ang="0">
                  <a:pos x="14" y="5"/>
                </a:cxn>
                <a:cxn ang="0">
                  <a:pos x="13" y="8"/>
                </a:cxn>
                <a:cxn ang="0">
                  <a:pos x="13" y="18"/>
                </a:cxn>
                <a:cxn ang="0">
                  <a:pos x="13" y="35"/>
                </a:cxn>
                <a:cxn ang="0">
                  <a:pos x="13" y="43"/>
                </a:cxn>
                <a:cxn ang="0">
                  <a:pos x="13" y="47"/>
                </a:cxn>
                <a:cxn ang="0">
                  <a:pos x="14" y="52"/>
                </a:cxn>
                <a:cxn ang="0">
                  <a:pos x="14" y="54"/>
                </a:cxn>
                <a:cxn ang="0">
                  <a:pos x="16" y="56"/>
                </a:cxn>
                <a:cxn ang="0">
                  <a:pos x="17" y="57"/>
                </a:cxn>
                <a:cxn ang="0">
                  <a:pos x="19" y="57"/>
                </a:cxn>
                <a:cxn ang="0">
                  <a:pos x="21" y="56"/>
                </a:cxn>
                <a:cxn ang="0">
                  <a:pos x="23" y="56"/>
                </a:cxn>
                <a:cxn ang="0">
                  <a:pos x="24" y="53"/>
                </a:cxn>
                <a:cxn ang="0">
                  <a:pos x="24" y="47"/>
                </a:cxn>
                <a:cxn ang="0">
                  <a:pos x="24" y="29"/>
                </a:cxn>
              </a:cxnLst>
              <a:rect l="0" t="0" r="r" b="b"/>
              <a:pathLst>
                <a:path w="37" h="60">
                  <a:moveTo>
                    <a:pt x="37" y="29"/>
                  </a:moveTo>
                  <a:lnTo>
                    <a:pt x="37" y="38"/>
                  </a:lnTo>
                  <a:lnTo>
                    <a:pt x="35" y="46"/>
                  </a:lnTo>
                  <a:lnTo>
                    <a:pt x="33" y="50"/>
                  </a:lnTo>
                  <a:lnTo>
                    <a:pt x="31" y="53"/>
                  </a:lnTo>
                  <a:lnTo>
                    <a:pt x="28" y="56"/>
                  </a:lnTo>
                  <a:lnTo>
                    <a:pt x="26" y="57"/>
                  </a:lnTo>
                  <a:lnTo>
                    <a:pt x="23" y="59"/>
                  </a:lnTo>
                  <a:lnTo>
                    <a:pt x="19" y="60"/>
                  </a:lnTo>
                  <a:lnTo>
                    <a:pt x="14" y="59"/>
                  </a:lnTo>
                  <a:lnTo>
                    <a:pt x="12" y="57"/>
                  </a:lnTo>
                  <a:lnTo>
                    <a:pt x="9" y="54"/>
                  </a:lnTo>
                  <a:lnTo>
                    <a:pt x="6" y="52"/>
                  </a:lnTo>
                  <a:lnTo>
                    <a:pt x="3" y="47"/>
                  </a:lnTo>
                  <a:lnTo>
                    <a:pt x="2" y="43"/>
                  </a:lnTo>
                  <a:lnTo>
                    <a:pt x="0" y="38"/>
                  </a:lnTo>
                  <a:lnTo>
                    <a:pt x="0" y="31"/>
                  </a:lnTo>
                  <a:lnTo>
                    <a:pt x="0" y="21"/>
                  </a:lnTo>
                  <a:lnTo>
                    <a:pt x="3" y="14"/>
                  </a:lnTo>
                  <a:lnTo>
                    <a:pt x="6" y="7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28" y="3"/>
                  </a:lnTo>
                  <a:lnTo>
                    <a:pt x="33" y="7"/>
                  </a:lnTo>
                  <a:lnTo>
                    <a:pt x="34" y="12"/>
                  </a:lnTo>
                  <a:lnTo>
                    <a:pt x="37" y="21"/>
                  </a:lnTo>
                  <a:lnTo>
                    <a:pt x="37" y="29"/>
                  </a:lnTo>
                  <a:close/>
                  <a:moveTo>
                    <a:pt x="24" y="29"/>
                  </a:moveTo>
                  <a:lnTo>
                    <a:pt x="24" y="22"/>
                  </a:lnTo>
                  <a:lnTo>
                    <a:pt x="24" y="18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4" y="7"/>
                  </a:lnTo>
                  <a:lnTo>
                    <a:pt x="23" y="4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4" y="5"/>
                  </a:lnTo>
                  <a:lnTo>
                    <a:pt x="13" y="8"/>
                  </a:lnTo>
                  <a:lnTo>
                    <a:pt x="13" y="18"/>
                  </a:lnTo>
                  <a:lnTo>
                    <a:pt x="13" y="35"/>
                  </a:lnTo>
                  <a:lnTo>
                    <a:pt x="13" y="43"/>
                  </a:lnTo>
                  <a:lnTo>
                    <a:pt x="13" y="47"/>
                  </a:lnTo>
                  <a:lnTo>
                    <a:pt x="14" y="52"/>
                  </a:lnTo>
                  <a:lnTo>
                    <a:pt x="14" y="54"/>
                  </a:lnTo>
                  <a:lnTo>
                    <a:pt x="16" y="56"/>
                  </a:lnTo>
                  <a:lnTo>
                    <a:pt x="17" y="57"/>
                  </a:lnTo>
                  <a:lnTo>
                    <a:pt x="19" y="57"/>
                  </a:lnTo>
                  <a:lnTo>
                    <a:pt x="21" y="56"/>
                  </a:lnTo>
                  <a:lnTo>
                    <a:pt x="23" y="56"/>
                  </a:lnTo>
                  <a:lnTo>
                    <a:pt x="24" y="53"/>
                  </a:lnTo>
                  <a:lnTo>
                    <a:pt x="24" y="47"/>
                  </a:lnTo>
                  <a:lnTo>
                    <a:pt x="24" y="2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21" name="Freeform 265"/>
            <p:cNvSpPr>
              <a:spLocks noChangeAspect="1" noEditPoints="1"/>
            </p:cNvSpPr>
            <p:nvPr/>
          </p:nvSpPr>
          <p:spPr bwMode="auto">
            <a:xfrm>
              <a:off x="1483" y="3177"/>
              <a:ext cx="37" cy="60"/>
            </a:xfrm>
            <a:custGeom>
              <a:avLst/>
              <a:gdLst/>
              <a:ahLst/>
              <a:cxnLst>
                <a:cxn ang="0">
                  <a:pos x="37" y="29"/>
                </a:cxn>
                <a:cxn ang="0">
                  <a:pos x="36" y="37"/>
                </a:cxn>
                <a:cxn ang="0">
                  <a:pos x="35" y="46"/>
                </a:cxn>
                <a:cxn ang="0">
                  <a:pos x="33" y="50"/>
                </a:cxn>
                <a:cxn ang="0">
                  <a:pos x="30" y="53"/>
                </a:cxn>
                <a:cxn ang="0">
                  <a:pos x="29" y="56"/>
                </a:cxn>
                <a:cxn ang="0">
                  <a:pos x="25" y="57"/>
                </a:cxn>
                <a:cxn ang="0">
                  <a:pos x="22" y="58"/>
                </a:cxn>
                <a:cxn ang="0">
                  <a:pos x="19" y="60"/>
                </a:cxn>
                <a:cxn ang="0">
                  <a:pos x="15" y="58"/>
                </a:cxn>
                <a:cxn ang="0">
                  <a:pos x="11" y="57"/>
                </a:cxn>
                <a:cxn ang="0">
                  <a:pos x="8" y="54"/>
                </a:cxn>
                <a:cxn ang="0">
                  <a:pos x="5" y="51"/>
                </a:cxn>
                <a:cxn ang="0">
                  <a:pos x="4" y="47"/>
                </a:cxn>
                <a:cxn ang="0">
                  <a:pos x="2" y="43"/>
                </a:cxn>
                <a:cxn ang="0">
                  <a:pos x="1" y="37"/>
                </a:cxn>
                <a:cxn ang="0">
                  <a:pos x="0" y="30"/>
                </a:cxn>
                <a:cxn ang="0">
                  <a:pos x="1" y="21"/>
                </a:cxn>
                <a:cxn ang="0">
                  <a:pos x="2" y="14"/>
                </a:cxn>
                <a:cxn ang="0">
                  <a:pos x="5" y="7"/>
                </a:cxn>
                <a:cxn ang="0">
                  <a:pos x="9" y="2"/>
                </a:cxn>
                <a:cxn ang="0">
                  <a:pos x="14" y="1"/>
                </a:cxn>
                <a:cxn ang="0">
                  <a:pos x="19" y="0"/>
                </a:cxn>
                <a:cxn ang="0">
                  <a:pos x="23" y="1"/>
                </a:cxn>
                <a:cxn ang="0">
                  <a:pos x="28" y="2"/>
                </a:cxn>
                <a:cxn ang="0">
                  <a:pos x="32" y="7"/>
                </a:cxn>
                <a:cxn ang="0">
                  <a:pos x="35" y="12"/>
                </a:cxn>
                <a:cxn ang="0">
                  <a:pos x="36" y="21"/>
                </a:cxn>
                <a:cxn ang="0">
                  <a:pos x="37" y="29"/>
                </a:cxn>
                <a:cxn ang="0">
                  <a:pos x="25" y="29"/>
                </a:cxn>
                <a:cxn ang="0">
                  <a:pos x="25" y="22"/>
                </a:cxn>
                <a:cxn ang="0">
                  <a:pos x="25" y="18"/>
                </a:cxn>
                <a:cxn ang="0">
                  <a:pos x="25" y="14"/>
                </a:cxn>
                <a:cxn ang="0">
                  <a:pos x="25" y="12"/>
                </a:cxn>
                <a:cxn ang="0">
                  <a:pos x="23" y="7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19" y="2"/>
                </a:cxn>
                <a:cxn ang="0">
                  <a:pos x="16" y="2"/>
                </a:cxn>
                <a:cxn ang="0">
                  <a:pos x="15" y="4"/>
                </a:cxn>
                <a:cxn ang="0">
                  <a:pos x="14" y="5"/>
                </a:cxn>
                <a:cxn ang="0">
                  <a:pos x="14" y="8"/>
                </a:cxn>
                <a:cxn ang="0">
                  <a:pos x="14" y="18"/>
                </a:cxn>
                <a:cxn ang="0">
                  <a:pos x="12" y="35"/>
                </a:cxn>
                <a:cxn ang="0">
                  <a:pos x="14" y="43"/>
                </a:cxn>
                <a:cxn ang="0">
                  <a:pos x="14" y="47"/>
                </a:cxn>
                <a:cxn ang="0">
                  <a:pos x="14" y="51"/>
                </a:cxn>
                <a:cxn ang="0">
                  <a:pos x="15" y="54"/>
                </a:cxn>
                <a:cxn ang="0">
                  <a:pos x="15" y="56"/>
                </a:cxn>
                <a:cxn ang="0">
                  <a:pos x="18" y="57"/>
                </a:cxn>
                <a:cxn ang="0">
                  <a:pos x="19" y="57"/>
                </a:cxn>
                <a:cxn ang="0">
                  <a:pos x="21" y="56"/>
                </a:cxn>
                <a:cxn ang="0">
                  <a:pos x="22" y="56"/>
                </a:cxn>
                <a:cxn ang="0">
                  <a:pos x="23" y="53"/>
                </a:cxn>
                <a:cxn ang="0">
                  <a:pos x="25" y="47"/>
                </a:cxn>
                <a:cxn ang="0">
                  <a:pos x="25" y="29"/>
                </a:cxn>
              </a:cxnLst>
              <a:rect l="0" t="0" r="r" b="b"/>
              <a:pathLst>
                <a:path w="37" h="60">
                  <a:moveTo>
                    <a:pt x="37" y="29"/>
                  </a:moveTo>
                  <a:lnTo>
                    <a:pt x="36" y="37"/>
                  </a:lnTo>
                  <a:lnTo>
                    <a:pt x="35" y="46"/>
                  </a:lnTo>
                  <a:lnTo>
                    <a:pt x="33" y="50"/>
                  </a:lnTo>
                  <a:lnTo>
                    <a:pt x="30" y="53"/>
                  </a:lnTo>
                  <a:lnTo>
                    <a:pt x="29" y="56"/>
                  </a:lnTo>
                  <a:lnTo>
                    <a:pt x="25" y="57"/>
                  </a:lnTo>
                  <a:lnTo>
                    <a:pt x="22" y="58"/>
                  </a:lnTo>
                  <a:lnTo>
                    <a:pt x="19" y="60"/>
                  </a:lnTo>
                  <a:lnTo>
                    <a:pt x="15" y="58"/>
                  </a:lnTo>
                  <a:lnTo>
                    <a:pt x="11" y="57"/>
                  </a:lnTo>
                  <a:lnTo>
                    <a:pt x="8" y="54"/>
                  </a:lnTo>
                  <a:lnTo>
                    <a:pt x="5" y="51"/>
                  </a:lnTo>
                  <a:lnTo>
                    <a:pt x="4" y="47"/>
                  </a:lnTo>
                  <a:lnTo>
                    <a:pt x="2" y="43"/>
                  </a:lnTo>
                  <a:lnTo>
                    <a:pt x="1" y="37"/>
                  </a:lnTo>
                  <a:lnTo>
                    <a:pt x="0" y="30"/>
                  </a:lnTo>
                  <a:lnTo>
                    <a:pt x="1" y="21"/>
                  </a:lnTo>
                  <a:lnTo>
                    <a:pt x="2" y="14"/>
                  </a:lnTo>
                  <a:lnTo>
                    <a:pt x="5" y="7"/>
                  </a:lnTo>
                  <a:lnTo>
                    <a:pt x="9" y="2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23" y="1"/>
                  </a:lnTo>
                  <a:lnTo>
                    <a:pt x="28" y="2"/>
                  </a:lnTo>
                  <a:lnTo>
                    <a:pt x="32" y="7"/>
                  </a:lnTo>
                  <a:lnTo>
                    <a:pt x="35" y="12"/>
                  </a:lnTo>
                  <a:lnTo>
                    <a:pt x="36" y="21"/>
                  </a:lnTo>
                  <a:lnTo>
                    <a:pt x="37" y="29"/>
                  </a:lnTo>
                  <a:close/>
                  <a:moveTo>
                    <a:pt x="25" y="29"/>
                  </a:moveTo>
                  <a:lnTo>
                    <a:pt x="25" y="22"/>
                  </a:lnTo>
                  <a:lnTo>
                    <a:pt x="25" y="18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3" y="7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6" y="2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4" y="8"/>
                  </a:lnTo>
                  <a:lnTo>
                    <a:pt x="14" y="18"/>
                  </a:lnTo>
                  <a:lnTo>
                    <a:pt x="12" y="35"/>
                  </a:lnTo>
                  <a:lnTo>
                    <a:pt x="14" y="43"/>
                  </a:lnTo>
                  <a:lnTo>
                    <a:pt x="14" y="47"/>
                  </a:lnTo>
                  <a:lnTo>
                    <a:pt x="14" y="51"/>
                  </a:lnTo>
                  <a:lnTo>
                    <a:pt x="15" y="54"/>
                  </a:lnTo>
                  <a:lnTo>
                    <a:pt x="15" y="56"/>
                  </a:lnTo>
                  <a:lnTo>
                    <a:pt x="18" y="57"/>
                  </a:lnTo>
                  <a:lnTo>
                    <a:pt x="19" y="57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3" y="53"/>
                  </a:lnTo>
                  <a:lnTo>
                    <a:pt x="25" y="47"/>
                  </a:lnTo>
                  <a:lnTo>
                    <a:pt x="25" y="2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22" name="Freeform 266"/>
            <p:cNvSpPr>
              <a:spLocks noChangeAspect="1"/>
            </p:cNvSpPr>
            <p:nvPr/>
          </p:nvSpPr>
          <p:spPr bwMode="auto">
            <a:xfrm>
              <a:off x="1527" y="3223"/>
              <a:ext cx="14" cy="14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0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4" y="7"/>
                </a:cxn>
                <a:cxn ang="0">
                  <a:pos x="13" y="10"/>
                </a:cxn>
                <a:cxn ang="0">
                  <a:pos x="12" y="11"/>
                </a:cxn>
                <a:cxn ang="0">
                  <a:pos x="10" y="12"/>
                </a:cxn>
                <a:cxn ang="0">
                  <a:pos x="7" y="14"/>
                </a:cxn>
                <a:cxn ang="0">
                  <a:pos x="5" y="12"/>
                </a:cxn>
                <a:cxn ang="0">
                  <a:pos x="2" y="11"/>
                </a:cxn>
                <a:cxn ang="0">
                  <a:pos x="0" y="10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7" y="0"/>
                </a:cxn>
              </a:cxnLst>
              <a:rect l="0" t="0" r="r" b="b"/>
              <a:pathLst>
                <a:path w="14" h="14">
                  <a:moveTo>
                    <a:pt x="7" y="0"/>
                  </a:moveTo>
                  <a:lnTo>
                    <a:pt x="10" y="0"/>
                  </a:lnTo>
                  <a:lnTo>
                    <a:pt x="12" y="1"/>
                  </a:lnTo>
                  <a:lnTo>
                    <a:pt x="13" y="4"/>
                  </a:lnTo>
                  <a:lnTo>
                    <a:pt x="14" y="7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0" y="12"/>
                  </a:lnTo>
                  <a:lnTo>
                    <a:pt x="7" y="14"/>
                  </a:lnTo>
                  <a:lnTo>
                    <a:pt x="5" y="12"/>
                  </a:lnTo>
                  <a:lnTo>
                    <a:pt x="2" y="11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4"/>
                  </a:lnTo>
                  <a:lnTo>
                    <a:pt x="2" y="1"/>
                  </a:lnTo>
                  <a:lnTo>
                    <a:pt x="5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23" name="Freeform 267"/>
            <p:cNvSpPr>
              <a:spLocks noChangeAspect="1"/>
            </p:cNvSpPr>
            <p:nvPr/>
          </p:nvSpPr>
          <p:spPr bwMode="auto">
            <a:xfrm>
              <a:off x="1548" y="3178"/>
              <a:ext cx="37" cy="59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37" y="0"/>
                </a:cxn>
                <a:cxn ang="0">
                  <a:pos x="33" y="10"/>
                </a:cxn>
                <a:cxn ang="0">
                  <a:pos x="10" y="10"/>
                </a:cxn>
                <a:cxn ang="0">
                  <a:pos x="7" y="15"/>
                </a:cxn>
                <a:cxn ang="0">
                  <a:pos x="21" y="18"/>
                </a:cxn>
                <a:cxn ang="0">
                  <a:pos x="31" y="24"/>
                </a:cxn>
                <a:cxn ang="0">
                  <a:pos x="34" y="28"/>
                </a:cxn>
                <a:cxn ang="0">
                  <a:pos x="37" y="32"/>
                </a:cxn>
                <a:cxn ang="0">
                  <a:pos x="37" y="38"/>
                </a:cxn>
                <a:cxn ang="0">
                  <a:pos x="37" y="43"/>
                </a:cxn>
                <a:cxn ang="0">
                  <a:pos x="34" y="48"/>
                </a:cxn>
                <a:cxn ang="0">
                  <a:pos x="31" y="53"/>
                </a:cxn>
                <a:cxn ang="0">
                  <a:pos x="26" y="56"/>
                </a:cxn>
                <a:cxn ang="0">
                  <a:pos x="20" y="57"/>
                </a:cxn>
                <a:cxn ang="0">
                  <a:pos x="14" y="59"/>
                </a:cxn>
                <a:cxn ang="0">
                  <a:pos x="10" y="57"/>
                </a:cxn>
                <a:cxn ang="0">
                  <a:pos x="6" y="57"/>
                </a:cxn>
                <a:cxn ang="0">
                  <a:pos x="3" y="56"/>
                </a:cxn>
                <a:cxn ang="0">
                  <a:pos x="0" y="53"/>
                </a:cxn>
                <a:cxn ang="0">
                  <a:pos x="0" y="52"/>
                </a:cxn>
                <a:cxn ang="0">
                  <a:pos x="0" y="49"/>
                </a:cxn>
                <a:cxn ang="0">
                  <a:pos x="2" y="48"/>
                </a:cxn>
                <a:cxn ang="0">
                  <a:pos x="3" y="48"/>
                </a:cxn>
                <a:cxn ang="0">
                  <a:pos x="5" y="46"/>
                </a:cxn>
                <a:cxn ang="0">
                  <a:pos x="6" y="46"/>
                </a:cxn>
                <a:cxn ang="0">
                  <a:pos x="9" y="48"/>
                </a:cxn>
                <a:cxn ang="0">
                  <a:pos x="10" y="49"/>
                </a:cxn>
                <a:cxn ang="0">
                  <a:pos x="14" y="52"/>
                </a:cxn>
                <a:cxn ang="0">
                  <a:pos x="17" y="53"/>
                </a:cxn>
                <a:cxn ang="0">
                  <a:pos x="19" y="55"/>
                </a:cxn>
                <a:cxn ang="0">
                  <a:pos x="20" y="55"/>
                </a:cxn>
                <a:cxn ang="0">
                  <a:pos x="21" y="55"/>
                </a:cxn>
                <a:cxn ang="0">
                  <a:pos x="26" y="55"/>
                </a:cxn>
                <a:cxn ang="0">
                  <a:pos x="27" y="52"/>
                </a:cxn>
                <a:cxn ang="0">
                  <a:pos x="30" y="49"/>
                </a:cxn>
                <a:cxn ang="0">
                  <a:pos x="30" y="46"/>
                </a:cxn>
                <a:cxn ang="0">
                  <a:pos x="30" y="41"/>
                </a:cxn>
                <a:cxn ang="0">
                  <a:pos x="27" y="36"/>
                </a:cxn>
                <a:cxn ang="0">
                  <a:pos x="23" y="34"/>
                </a:cxn>
                <a:cxn ang="0">
                  <a:pos x="17" y="31"/>
                </a:cxn>
                <a:cxn ang="0">
                  <a:pos x="12" y="29"/>
                </a:cxn>
                <a:cxn ang="0">
                  <a:pos x="3" y="28"/>
                </a:cxn>
                <a:cxn ang="0">
                  <a:pos x="2" y="28"/>
                </a:cxn>
                <a:cxn ang="0">
                  <a:pos x="0" y="28"/>
                </a:cxn>
                <a:cxn ang="0">
                  <a:pos x="12" y="0"/>
                </a:cxn>
              </a:cxnLst>
              <a:rect l="0" t="0" r="r" b="b"/>
              <a:pathLst>
                <a:path w="37" h="59">
                  <a:moveTo>
                    <a:pt x="12" y="0"/>
                  </a:moveTo>
                  <a:lnTo>
                    <a:pt x="37" y="0"/>
                  </a:lnTo>
                  <a:lnTo>
                    <a:pt x="33" y="10"/>
                  </a:lnTo>
                  <a:lnTo>
                    <a:pt x="10" y="10"/>
                  </a:lnTo>
                  <a:lnTo>
                    <a:pt x="7" y="15"/>
                  </a:lnTo>
                  <a:lnTo>
                    <a:pt x="21" y="18"/>
                  </a:lnTo>
                  <a:lnTo>
                    <a:pt x="31" y="24"/>
                  </a:lnTo>
                  <a:lnTo>
                    <a:pt x="34" y="28"/>
                  </a:lnTo>
                  <a:lnTo>
                    <a:pt x="37" y="32"/>
                  </a:lnTo>
                  <a:lnTo>
                    <a:pt x="37" y="38"/>
                  </a:lnTo>
                  <a:lnTo>
                    <a:pt x="37" y="43"/>
                  </a:lnTo>
                  <a:lnTo>
                    <a:pt x="34" y="48"/>
                  </a:lnTo>
                  <a:lnTo>
                    <a:pt x="31" y="53"/>
                  </a:lnTo>
                  <a:lnTo>
                    <a:pt x="26" y="56"/>
                  </a:lnTo>
                  <a:lnTo>
                    <a:pt x="20" y="57"/>
                  </a:lnTo>
                  <a:lnTo>
                    <a:pt x="14" y="59"/>
                  </a:lnTo>
                  <a:lnTo>
                    <a:pt x="10" y="57"/>
                  </a:lnTo>
                  <a:lnTo>
                    <a:pt x="6" y="57"/>
                  </a:lnTo>
                  <a:lnTo>
                    <a:pt x="3" y="56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2" y="48"/>
                  </a:lnTo>
                  <a:lnTo>
                    <a:pt x="3" y="48"/>
                  </a:lnTo>
                  <a:lnTo>
                    <a:pt x="5" y="46"/>
                  </a:lnTo>
                  <a:lnTo>
                    <a:pt x="6" y="46"/>
                  </a:lnTo>
                  <a:lnTo>
                    <a:pt x="9" y="48"/>
                  </a:lnTo>
                  <a:lnTo>
                    <a:pt x="10" y="49"/>
                  </a:lnTo>
                  <a:lnTo>
                    <a:pt x="14" y="52"/>
                  </a:lnTo>
                  <a:lnTo>
                    <a:pt x="17" y="53"/>
                  </a:lnTo>
                  <a:lnTo>
                    <a:pt x="19" y="55"/>
                  </a:lnTo>
                  <a:lnTo>
                    <a:pt x="20" y="55"/>
                  </a:lnTo>
                  <a:lnTo>
                    <a:pt x="21" y="55"/>
                  </a:lnTo>
                  <a:lnTo>
                    <a:pt x="26" y="55"/>
                  </a:lnTo>
                  <a:lnTo>
                    <a:pt x="27" y="52"/>
                  </a:lnTo>
                  <a:lnTo>
                    <a:pt x="30" y="49"/>
                  </a:lnTo>
                  <a:lnTo>
                    <a:pt x="30" y="46"/>
                  </a:lnTo>
                  <a:lnTo>
                    <a:pt x="30" y="41"/>
                  </a:lnTo>
                  <a:lnTo>
                    <a:pt x="27" y="36"/>
                  </a:lnTo>
                  <a:lnTo>
                    <a:pt x="23" y="34"/>
                  </a:lnTo>
                  <a:lnTo>
                    <a:pt x="17" y="31"/>
                  </a:lnTo>
                  <a:lnTo>
                    <a:pt x="12" y="29"/>
                  </a:lnTo>
                  <a:lnTo>
                    <a:pt x="3" y="28"/>
                  </a:lnTo>
                  <a:lnTo>
                    <a:pt x="2" y="28"/>
                  </a:lnTo>
                  <a:lnTo>
                    <a:pt x="0" y="28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24" name="Freeform 268"/>
            <p:cNvSpPr>
              <a:spLocks noChangeAspect="1"/>
            </p:cNvSpPr>
            <p:nvPr/>
          </p:nvSpPr>
          <p:spPr bwMode="auto">
            <a:xfrm>
              <a:off x="1553" y="2880"/>
              <a:ext cx="29" cy="58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47"/>
                </a:cxn>
                <a:cxn ang="0">
                  <a:pos x="21" y="51"/>
                </a:cxn>
                <a:cxn ang="0">
                  <a:pos x="21" y="53"/>
                </a:cxn>
                <a:cxn ang="0">
                  <a:pos x="22" y="54"/>
                </a:cxn>
                <a:cxn ang="0">
                  <a:pos x="23" y="56"/>
                </a:cxn>
                <a:cxn ang="0">
                  <a:pos x="25" y="57"/>
                </a:cxn>
                <a:cxn ang="0">
                  <a:pos x="28" y="57"/>
                </a:cxn>
                <a:cxn ang="0">
                  <a:pos x="29" y="57"/>
                </a:cxn>
                <a:cxn ang="0">
                  <a:pos x="29" y="58"/>
                </a:cxn>
                <a:cxn ang="0">
                  <a:pos x="0" y="58"/>
                </a:cxn>
                <a:cxn ang="0">
                  <a:pos x="0" y="57"/>
                </a:cxn>
                <a:cxn ang="0">
                  <a:pos x="1" y="57"/>
                </a:cxn>
                <a:cxn ang="0">
                  <a:pos x="4" y="57"/>
                </a:cxn>
                <a:cxn ang="0">
                  <a:pos x="5" y="56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8" y="51"/>
                </a:cxn>
                <a:cxn ang="0">
                  <a:pos x="8" y="47"/>
                </a:cxn>
                <a:cxn ang="0">
                  <a:pos x="8" y="16"/>
                </a:cxn>
                <a:cxn ang="0">
                  <a:pos x="8" y="14"/>
                </a:cxn>
                <a:cxn ang="0">
                  <a:pos x="8" y="12"/>
                </a:cxn>
                <a:cxn ang="0">
                  <a:pos x="7" y="11"/>
                </a:cxn>
                <a:cxn ang="0">
                  <a:pos x="7" y="11"/>
                </a:cxn>
                <a:cxn ang="0">
                  <a:pos x="5" y="11"/>
                </a:cxn>
                <a:cxn ang="0">
                  <a:pos x="4" y="9"/>
                </a:cxn>
                <a:cxn ang="0">
                  <a:pos x="2" y="11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19" y="0"/>
                </a:cxn>
                <a:cxn ang="0">
                  <a:pos x="21" y="0"/>
                </a:cxn>
              </a:cxnLst>
              <a:rect l="0" t="0" r="r" b="b"/>
              <a:pathLst>
                <a:path w="29" h="58">
                  <a:moveTo>
                    <a:pt x="21" y="0"/>
                  </a:moveTo>
                  <a:lnTo>
                    <a:pt x="21" y="47"/>
                  </a:lnTo>
                  <a:lnTo>
                    <a:pt x="21" y="51"/>
                  </a:lnTo>
                  <a:lnTo>
                    <a:pt x="21" y="53"/>
                  </a:lnTo>
                  <a:lnTo>
                    <a:pt x="22" y="54"/>
                  </a:lnTo>
                  <a:lnTo>
                    <a:pt x="23" y="56"/>
                  </a:lnTo>
                  <a:lnTo>
                    <a:pt x="25" y="57"/>
                  </a:lnTo>
                  <a:lnTo>
                    <a:pt x="28" y="57"/>
                  </a:lnTo>
                  <a:lnTo>
                    <a:pt x="29" y="57"/>
                  </a:lnTo>
                  <a:lnTo>
                    <a:pt x="29" y="58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1" y="57"/>
                  </a:lnTo>
                  <a:lnTo>
                    <a:pt x="4" y="57"/>
                  </a:lnTo>
                  <a:lnTo>
                    <a:pt x="5" y="56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8" y="51"/>
                  </a:lnTo>
                  <a:lnTo>
                    <a:pt x="8" y="47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5" y="11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19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25" name="Line 269"/>
            <p:cNvSpPr>
              <a:spLocks noChangeAspect="1" noChangeShapeType="1"/>
            </p:cNvSpPr>
            <p:nvPr/>
          </p:nvSpPr>
          <p:spPr bwMode="auto">
            <a:xfrm>
              <a:off x="1623" y="3889"/>
              <a:ext cx="1211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26" name="Line 270"/>
            <p:cNvSpPr>
              <a:spLocks noChangeAspect="1" noChangeShapeType="1"/>
            </p:cNvSpPr>
            <p:nvPr/>
          </p:nvSpPr>
          <p:spPr bwMode="auto">
            <a:xfrm>
              <a:off x="1623" y="3864"/>
              <a:ext cx="1" cy="2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27" name="Line 271"/>
            <p:cNvSpPr>
              <a:spLocks noChangeAspect="1" noChangeShapeType="1"/>
            </p:cNvSpPr>
            <p:nvPr/>
          </p:nvSpPr>
          <p:spPr bwMode="auto">
            <a:xfrm>
              <a:off x="1683" y="3877"/>
              <a:ext cx="1" cy="1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28" name="Line 272"/>
            <p:cNvSpPr>
              <a:spLocks noChangeAspect="1" noChangeShapeType="1"/>
            </p:cNvSpPr>
            <p:nvPr/>
          </p:nvSpPr>
          <p:spPr bwMode="auto">
            <a:xfrm>
              <a:off x="1743" y="3877"/>
              <a:ext cx="1" cy="1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29" name="Line 273"/>
            <p:cNvSpPr>
              <a:spLocks noChangeAspect="1" noChangeShapeType="1"/>
            </p:cNvSpPr>
            <p:nvPr/>
          </p:nvSpPr>
          <p:spPr bwMode="auto">
            <a:xfrm>
              <a:off x="1805" y="3877"/>
              <a:ext cx="1" cy="1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30" name="Line 274"/>
            <p:cNvSpPr>
              <a:spLocks noChangeAspect="1" noChangeShapeType="1"/>
            </p:cNvSpPr>
            <p:nvPr/>
          </p:nvSpPr>
          <p:spPr bwMode="auto">
            <a:xfrm>
              <a:off x="1865" y="3877"/>
              <a:ext cx="1" cy="1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31" name="Line 275"/>
            <p:cNvSpPr>
              <a:spLocks noChangeAspect="1" noChangeShapeType="1"/>
            </p:cNvSpPr>
            <p:nvPr/>
          </p:nvSpPr>
          <p:spPr bwMode="auto">
            <a:xfrm>
              <a:off x="1925" y="3864"/>
              <a:ext cx="1" cy="2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32" name="Line 276"/>
            <p:cNvSpPr>
              <a:spLocks noChangeAspect="1" noChangeShapeType="1"/>
            </p:cNvSpPr>
            <p:nvPr/>
          </p:nvSpPr>
          <p:spPr bwMode="auto">
            <a:xfrm>
              <a:off x="1985" y="3877"/>
              <a:ext cx="1" cy="1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33" name="Line 277"/>
            <p:cNvSpPr>
              <a:spLocks noChangeAspect="1" noChangeShapeType="1"/>
            </p:cNvSpPr>
            <p:nvPr/>
          </p:nvSpPr>
          <p:spPr bwMode="auto">
            <a:xfrm>
              <a:off x="2047" y="3877"/>
              <a:ext cx="1" cy="1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34" name="Line 278"/>
            <p:cNvSpPr>
              <a:spLocks noChangeAspect="1" noChangeShapeType="1"/>
            </p:cNvSpPr>
            <p:nvPr/>
          </p:nvSpPr>
          <p:spPr bwMode="auto">
            <a:xfrm>
              <a:off x="2107" y="3877"/>
              <a:ext cx="1" cy="1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35" name="Line 279"/>
            <p:cNvSpPr>
              <a:spLocks noChangeAspect="1" noChangeShapeType="1"/>
            </p:cNvSpPr>
            <p:nvPr/>
          </p:nvSpPr>
          <p:spPr bwMode="auto">
            <a:xfrm>
              <a:off x="2167" y="3877"/>
              <a:ext cx="1" cy="1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36" name="Line 280"/>
            <p:cNvSpPr>
              <a:spLocks noChangeAspect="1" noChangeShapeType="1"/>
            </p:cNvSpPr>
            <p:nvPr/>
          </p:nvSpPr>
          <p:spPr bwMode="auto">
            <a:xfrm>
              <a:off x="2228" y="3864"/>
              <a:ext cx="1" cy="2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37" name="Line 281"/>
            <p:cNvSpPr>
              <a:spLocks noChangeAspect="1" noChangeShapeType="1"/>
            </p:cNvSpPr>
            <p:nvPr/>
          </p:nvSpPr>
          <p:spPr bwMode="auto">
            <a:xfrm>
              <a:off x="2289" y="3877"/>
              <a:ext cx="1" cy="1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38" name="Line 282"/>
            <p:cNvSpPr>
              <a:spLocks noChangeAspect="1" noChangeShapeType="1"/>
            </p:cNvSpPr>
            <p:nvPr/>
          </p:nvSpPr>
          <p:spPr bwMode="auto">
            <a:xfrm>
              <a:off x="2349" y="3877"/>
              <a:ext cx="1" cy="1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39" name="Line 283"/>
            <p:cNvSpPr>
              <a:spLocks noChangeAspect="1" noChangeShapeType="1"/>
            </p:cNvSpPr>
            <p:nvPr/>
          </p:nvSpPr>
          <p:spPr bwMode="auto">
            <a:xfrm>
              <a:off x="2410" y="3877"/>
              <a:ext cx="1" cy="1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40" name="Line 284"/>
            <p:cNvSpPr>
              <a:spLocks noChangeAspect="1" noChangeShapeType="1"/>
            </p:cNvSpPr>
            <p:nvPr/>
          </p:nvSpPr>
          <p:spPr bwMode="auto">
            <a:xfrm>
              <a:off x="2471" y="3877"/>
              <a:ext cx="1" cy="1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41" name="Line 285"/>
            <p:cNvSpPr>
              <a:spLocks noChangeAspect="1" noChangeShapeType="1"/>
            </p:cNvSpPr>
            <p:nvPr/>
          </p:nvSpPr>
          <p:spPr bwMode="auto">
            <a:xfrm>
              <a:off x="2532" y="3864"/>
              <a:ext cx="1" cy="2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42" name="Line 286"/>
            <p:cNvSpPr>
              <a:spLocks noChangeAspect="1" noChangeShapeType="1"/>
            </p:cNvSpPr>
            <p:nvPr/>
          </p:nvSpPr>
          <p:spPr bwMode="auto">
            <a:xfrm>
              <a:off x="2592" y="3877"/>
              <a:ext cx="1" cy="1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43" name="Line 287"/>
            <p:cNvSpPr>
              <a:spLocks noChangeAspect="1" noChangeShapeType="1"/>
            </p:cNvSpPr>
            <p:nvPr/>
          </p:nvSpPr>
          <p:spPr bwMode="auto">
            <a:xfrm>
              <a:off x="2652" y="3877"/>
              <a:ext cx="1" cy="1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44" name="Line 288"/>
            <p:cNvSpPr>
              <a:spLocks noChangeAspect="1" noChangeShapeType="1"/>
            </p:cNvSpPr>
            <p:nvPr/>
          </p:nvSpPr>
          <p:spPr bwMode="auto">
            <a:xfrm>
              <a:off x="2714" y="3877"/>
              <a:ext cx="1" cy="1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45" name="Line 289"/>
            <p:cNvSpPr>
              <a:spLocks noChangeAspect="1" noChangeShapeType="1"/>
            </p:cNvSpPr>
            <p:nvPr/>
          </p:nvSpPr>
          <p:spPr bwMode="auto">
            <a:xfrm>
              <a:off x="2774" y="3877"/>
              <a:ext cx="1" cy="1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46" name="Line 290"/>
            <p:cNvSpPr>
              <a:spLocks noChangeAspect="1" noChangeShapeType="1"/>
            </p:cNvSpPr>
            <p:nvPr/>
          </p:nvSpPr>
          <p:spPr bwMode="auto">
            <a:xfrm>
              <a:off x="2834" y="3864"/>
              <a:ext cx="1" cy="2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47" name="Freeform 291"/>
            <p:cNvSpPr>
              <a:spLocks noChangeAspect="1" noEditPoints="1"/>
            </p:cNvSpPr>
            <p:nvPr/>
          </p:nvSpPr>
          <p:spPr bwMode="auto">
            <a:xfrm>
              <a:off x="1603" y="3923"/>
              <a:ext cx="38" cy="60"/>
            </a:xfrm>
            <a:custGeom>
              <a:avLst/>
              <a:gdLst/>
              <a:ahLst/>
              <a:cxnLst>
                <a:cxn ang="0">
                  <a:pos x="38" y="29"/>
                </a:cxn>
                <a:cxn ang="0">
                  <a:pos x="36" y="38"/>
                </a:cxn>
                <a:cxn ang="0">
                  <a:pos x="35" y="46"/>
                </a:cxn>
                <a:cxn ang="0">
                  <a:pos x="34" y="50"/>
                </a:cxn>
                <a:cxn ang="0">
                  <a:pos x="31" y="53"/>
                </a:cxn>
                <a:cxn ang="0">
                  <a:pos x="29" y="56"/>
                </a:cxn>
                <a:cxn ang="0">
                  <a:pos x="25" y="57"/>
                </a:cxn>
                <a:cxn ang="0">
                  <a:pos x="22" y="59"/>
                </a:cxn>
                <a:cxn ang="0">
                  <a:pos x="20" y="60"/>
                </a:cxn>
                <a:cxn ang="0">
                  <a:pos x="15" y="59"/>
                </a:cxn>
                <a:cxn ang="0">
                  <a:pos x="11" y="57"/>
                </a:cxn>
                <a:cxn ang="0">
                  <a:pos x="8" y="55"/>
                </a:cxn>
                <a:cxn ang="0">
                  <a:pos x="6" y="52"/>
                </a:cxn>
                <a:cxn ang="0">
                  <a:pos x="4" y="48"/>
                </a:cxn>
                <a:cxn ang="0">
                  <a:pos x="3" y="43"/>
                </a:cxn>
                <a:cxn ang="0">
                  <a:pos x="1" y="38"/>
                </a:cxn>
                <a:cxn ang="0">
                  <a:pos x="0" y="31"/>
                </a:cxn>
                <a:cxn ang="0">
                  <a:pos x="1" y="21"/>
                </a:cxn>
                <a:cxn ang="0">
                  <a:pos x="3" y="14"/>
                </a:cxn>
                <a:cxn ang="0">
                  <a:pos x="6" y="7"/>
                </a:cxn>
                <a:cxn ang="0">
                  <a:pos x="10" y="3"/>
                </a:cxn>
                <a:cxn ang="0">
                  <a:pos x="14" y="1"/>
                </a:cxn>
                <a:cxn ang="0">
                  <a:pos x="20" y="0"/>
                </a:cxn>
                <a:cxn ang="0">
                  <a:pos x="24" y="1"/>
                </a:cxn>
                <a:cxn ang="0">
                  <a:pos x="28" y="3"/>
                </a:cxn>
                <a:cxn ang="0">
                  <a:pos x="32" y="7"/>
                </a:cxn>
                <a:cxn ang="0">
                  <a:pos x="35" y="13"/>
                </a:cxn>
                <a:cxn ang="0">
                  <a:pos x="36" y="21"/>
                </a:cxn>
                <a:cxn ang="0">
                  <a:pos x="38" y="29"/>
                </a:cxn>
                <a:cxn ang="0">
                  <a:pos x="25" y="29"/>
                </a:cxn>
                <a:cxn ang="0">
                  <a:pos x="25" y="22"/>
                </a:cxn>
                <a:cxn ang="0">
                  <a:pos x="25" y="18"/>
                </a:cxn>
                <a:cxn ang="0">
                  <a:pos x="25" y="14"/>
                </a:cxn>
                <a:cxn ang="0">
                  <a:pos x="25" y="13"/>
                </a:cxn>
                <a:cxn ang="0">
                  <a:pos x="24" y="7"/>
                </a:cxn>
                <a:cxn ang="0">
                  <a:pos x="22" y="4"/>
                </a:cxn>
                <a:cxn ang="0">
                  <a:pos x="21" y="3"/>
                </a:cxn>
                <a:cxn ang="0">
                  <a:pos x="20" y="3"/>
                </a:cxn>
                <a:cxn ang="0">
                  <a:pos x="17" y="3"/>
                </a:cxn>
                <a:cxn ang="0">
                  <a:pos x="15" y="4"/>
                </a:cxn>
                <a:cxn ang="0">
                  <a:pos x="14" y="6"/>
                </a:cxn>
                <a:cxn ang="0">
                  <a:pos x="14" y="8"/>
                </a:cxn>
                <a:cxn ang="0">
                  <a:pos x="14" y="18"/>
                </a:cxn>
                <a:cxn ang="0">
                  <a:pos x="13" y="35"/>
                </a:cxn>
                <a:cxn ang="0">
                  <a:pos x="14" y="43"/>
                </a:cxn>
                <a:cxn ang="0">
                  <a:pos x="14" y="48"/>
                </a:cxn>
                <a:cxn ang="0">
                  <a:pos x="14" y="52"/>
                </a:cxn>
                <a:cxn ang="0">
                  <a:pos x="15" y="55"/>
                </a:cxn>
                <a:cxn ang="0">
                  <a:pos x="15" y="56"/>
                </a:cxn>
                <a:cxn ang="0">
                  <a:pos x="18" y="57"/>
                </a:cxn>
                <a:cxn ang="0">
                  <a:pos x="20" y="57"/>
                </a:cxn>
                <a:cxn ang="0">
                  <a:pos x="21" y="56"/>
                </a:cxn>
                <a:cxn ang="0">
                  <a:pos x="22" y="56"/>
                </a:cxn>
                <a:cxn ang="0">
                  <a:pos x="24" y="53"/>
                </a:cxn>
                <a:cxn ang="0">
                  <a:pos x="25" y="48"/>
                </a:cxn>
                <a:cxn ang="0">
                  <a:pos x="25" y="29"/>
                </a:cxn>
              </a:cxnLst>
              <a:rect l="0" t="0" r="r" b="b"/>
              <a:pathLst>
                <a:path w="38" h="60">
                  <a:moveTo>
                    <a:pt x="38" y="29"/>
                  </a:moveTo>
                  <a:lnTo>
                    <a:pt x="36" y="38"/>
                  </a:lnTo>
                  <a:lnTo>
                    <a:pt x="35" y="46"/>
                  </a:lnTo>
                  <a:lnTo>
                    <a:pt x="34" y="50"/>
                  </a:lnTo>
                  <a:lnTo>
                    <a:pt x="31" y="53"/>
                  </a:lnTo>
                  <a:lnTo>
                    <a:pt x="29" y="56"/>
                  </a:lnTo>
                  <a:lnTo>
                    <a:pt x="25" y="57"/>
                  </a:lnTo>
                  <a:lnTo>
                    <a:pt x="22" y="59"/>
                  </a:lnTo>
                  <a:lnTo>
                    <a:pt x="20" y="60"/>
                  </a:lnTo>
                  <a:lnTo>
                    <a:pt x="15" y="59"/>
                  </a:lnTo>
                  <a:lnTo>
                    <a:pt x="11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8"/>
                  </a:lnTo>
                  <a:lnTo>
                    <a:pt x="3" y="43"/>
                  </a:lnTo>
                  <a:lnTo>
                    <a:pt x="1" y="38"/>
                  </a:lnTo>
                  <a:lnTo>
                    <a:pt x="0" y="31"/>
                  </a:lnTo>
                  <a:lnTo>
                    <a:pt x="1" y="21"/>
                  </a:lnTo>
                  <a:lnTo>
                    <a:pt x="3" y="14"/>
                  </a:lnTo>
                  <a:lnTo>
                    <a:pt x="6" y="7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20" y="0"/>
                  </a:lnTo>
                  <a:lnTo>
                    <a:pt x="24" y="1"/>
                  </a:lnTo>
                  <a:lnTo>
                    <a:pt x="28" y="3"/>
                  </a:lnTo>
                  <a:lnTo>
                    <a:pt x="32" y="7"/>
                  </a:lnTo>
                  <a:lnTo>
                    <a:pt x="35" y="13"/>
                  </a:lnTo>
                  <a:lnTo>
                    <a:pt x="36" y="21"/>
                  </a:lnTo>
                  <a:lnTo>
                    <a:pt x="38" y="29"/>
                  </a:lnTo>
                  <a:close/>
                  <a:moveTo>
                    <a:pt x="25" y="29"/>
                  </a:moveTo>
                  <a:lnTo>
                    <a:pt x="25" y="22"/>
                  </a:lnTo>
                  <a:lnTo>
                    <a:pt x="25" y="18"/>
                  </a:lnTo>
                  <a:lnTo>
                    <a:pt x="25" y="14"/>
                  </a:lnTo>
                  <a:lnTo>
                    <a:pt x="25" y="13"/>
                  </a:lnTo>
                  <a:lnTo>
                    <a:pt x="24" y="7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7" y="3"/>
                  </a:lnTo>
                  <a:lnTo>
                    <a:pt x="15" y="4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4" y="18"/>
                  </a:lnTo>
                  <a:lnTo>
                    <a:pt x="13" y="35"/>
                  </a:lnTo>
                  <a:lnTo>
                    <a:pt x="14" y="43"/>
                  </a:lnTo>
                  <a:lnTo>
                    <a:pt x="14" y="48"/>
                  </a:lnTo>
                  <a:lnTo>
                    <a:pt x="14" y="52"/>
                  </a:lnTo>
                  <a:lnTo>
                    <a:pt x="15" y="55"/>
                  </a:lnTo>
                  <a:lnTo>
                    <a:pt x="15" y="56"/>
                  </a:lnTo>
                  <a:lnTo>
                    <a:pt x="18" y="57"/>
                  </a:lnTo>
                  <a:lnTo>
                    <a:pt x="20" y="57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4" y="53"/>
                  </a:lnTo>
                  <a:lnTo>
                    <a:pt x="25" y="48"/>
                  </a:lnTo>
                  <a:lnTo>
                    <a:pt x="25" y="2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48" name="Freeform 292"/>
            <p:cNvSpPr>
              <a:spLocks noChangeAspect="1" noEditPoints="1"/>
            </p:cNvSpPr>
            <p:nvPr/>
          </p:nvSpPr>
          <p:spPr bwMode="auto">
            <a:xfrm>
              <a:off x="1873" y="3923"/>
              <a:ext cx="38" cy="60"/>
            </a:xfrm>
            <a:custGeom>
              <a:avLst/>
              <a:gdLst/>
              <a:ahLst/>
              <a:cxnLst>
                <a:cxn ang="0">
                  <a:pos x="38" y="29"/>
                </a:cxn>
                <a:cxn ang="0">
                  <a:pos x="37" y="38"/>
                </a:cxn>
                <a:cxn ang="0">
                  <a:pos x="35" y="46"/>
                </a:cxn>
                <a:cxn ang="0">
                  <a:pos x="34" y="50"/>
                </a:cxn>
                <a:cxn ang="0">
                  <a:pos x="31" y="53"/>
                </a:cxn>
                <a:cxn ang="0">
                  <a:pos x="28" y="56"/>
                </a:cxn>
                <a:cxn ang="0">
                  <a:pos x="26" y="57"/>
                </a:cxn>
                <a:cxn ang="0">
                  <a:pos x="23" y="59"/>
                </a:cxn>
                <a:cxn ang="0">
                  <a:pos x="19" y="60"/>
                </a:cxn>
                <a:cxn ang="0">
                  <a:pos x="16" y="59"/>
                </a:cxn>
                <a:cxn ang="0">
                  <a:pos x="12" y="57"/>
                </a:cxn>
                <a:cxn ang="0">
                  <a:pos x="9" y="55"/>
                </a:cxn>
                <a:cxn ang="0">
                  <a:pos x="6" y="52"/>
                </a:cxn>
                <a:cxn ang="0">
                  <a:pos x="5" y="48"/>
                </a:cxn>
                <a:cxn ang="0">
                  <a:pos x="2" y="43"/>
                </a:cxn>
                <a:cxn ang="0">
                  <a:pos x="2" y="38"/>
                </a:cxn>
                <a:cxn ang="0">
                  <a:pos x="0" y="31"/>
                </a:cxn>
                <a:cxn ang="0">
                  <a:pos x="2" y="21"/>
                </a:cxn>
                <a:cxn ang="0">
                  <a:pos x="3" y="14"/>
                </a:cxn>
                <a:cxn ang="0">
                  <a:pos x="6" y="7"/>
                </a:cxn>
                <a:cxn ang="0">
                  <a:pos x="10" y="3"/>
                </a:cxn>
                <a:cxn ang="0">
                  <a:pos x="14" y="1"/>
                </a:cxn>
                <a:cxn ang="0">
                  <a:pos x="19" y="0"/>
                </a:cxn>
                <a:cxn ang="0">
                  <a:pos x="24" y="1"/>
                </a:cxn>
                <a:cxn ang="0">
                  <a:pos x="28" y="3"/>
                </a:cxn>
                <a:cxn ang="0">
                  <a:pos x="33" y="7"/>
                </a:cxn>
                <a:cxn ang="0">
                  <a:pos x="35" y="13"/>
                </a:cxn>
                <a:cxn ang="0">
                  <a:pos x="37" y="21"/>
                </a:cxn>
                <a:cxn ang="0">
                  <a:pos x="38" y="29"/>
                </a:cxn>
                <a:cxn ang="0">
                  <a:pos x="26" y="29"/>
                </a:cxn>
                <a:cxn ang="0">
                  <a:pos x="26" y="22"/>
                </a:cxn>
                <a:cxn ang="0">
                  <a:pos x="26" y="18"/>
                </a:cxn>
                <a:cxn ang="0">
                  <a:pos x="26" y="14"/>
                </a:cxn>
                <a:cxn ang="0">
                  <a:pos x="24" y="13"/>
                </a:cxn>
                <a:cxn ang="0">
                  <a:pos x="24" y="7"/>
                </a:cxn>
                <a:cxn ang="0">
                  <a:pos x="23" y="4"/>
                </a:cxn>
                <a:cxn ang="0">
                  <a:pos x="21" y="3"/>
                </a:cxn>
                <a:cxn ang="0">
                  <a:pos x="19" y="3"/>
                </a:cxn>
                <a:cxn ang="0">
                  <a:pos x="17" y="3"/>
                </a:cxn>
                <a:cxn ang="0">
                  <a:pos x="16" y="4"/>
                </a:cxn>
                <a:cxn ang="0">
                  <a:pos x="14" y="6"/>
                </a:cxn>
                <a:cxn ang="0">
                  <a:pos x="14" y="8"/>
                </a:cxn>
                <a:cxn ang="0">
                  <a:pos x="13" y="18"/>
                </a:cxn>
                <a:cxn ang="0">
                  <a:pos x="13" y="35"/>
                </a:cxn>
                <a:cxn ang="0">
                  <a:pos x="13" y="43"/>
                </a:cxn>
                <a:cxn ang="0">
                  <a:pos x="14" y="48"/>
                </a:cxn>
                <a:cxn ang="0">
                  <a:pos x="14" y="52"/>
                </a:cxn>
                <a:cxn ang="0">
                  <a:pos x="14" y="55"/>
                </a:cxn>
                <a:cxn ang="0">
                  <a:pos x="16" y="56"/>
                </a:cxn>
                <a:cxn ang="0">
                  <a:pos x="17" y="57"/>
                </a:cxn>
                <a:cxn ang="0">
                  <a:pos x="20" y="57"/>
                </a:cxn>
                <a:cxn ang="0">
                  <a:pos x="21" y="56"/>
                </a:cxn>
                <a:cxn ang="0">
                  <a:pos x="23" y="56"/>
                </a:cxn>
                <a:cxn ang="0">
                  <a:pos x="24" y="53"/>
                </a:cxn>
                <a:cxn ang="0">
                  <a:pos x="24" y="48"/>
                </a:cxn>
                <a:cxn ang="0">
                  <a:pos x="26" y="29"/>
                </a:cxn>
              </a:cxnLst>
              <a:rect l="0" t="0" r="r" b="b"/>
              <a:pathLst>
                <a:path w="38" h="60">
                  <a:moveTo>
                    <a:pt x="38" y="29"/>
                  </a:moveTo>
                  <a:lnTo>
                    <a:pt x="37" y="38"/>
                  </a:lnTo>
                  <a:lnTo>
                    <a:pt x="35" y="46"/>
                  </a:lnTo>
                  <a:lnTo>
                    <a:pt x="34" y="50"/>
                  </a:lnTo>
                  <a:lnTo>
                    <a:pt x="31" y="53"/>
                  </a:lnTo>
                  <a:lnTo>
                    <a:pt x="28" y="56"/>
                  </a:lnTo>
                  <a:lnTo>
                    <a:pt x="26" y="57"/>
                  </a:lnTo>
                  <a:lnTo>
                    <a:pt x="23" y="59"/>
                  </a:lnTo>
                  <a:lnTo>
                    <a:pt x="19" y="60"/>
                  </a:lnTo>
                  <a:lnTo>
                    <a:pt x="16" y="59"/>
                  </a:lnTo>
                  <a:lnTo>
                    <a:pt x="12" y="57"/>
                  </a:lnTo>
                  <a:lnTo>
                    <a:pt x="9" y="55"/>
                  </a:lnTo>
                  <a:lnTo>
                    <a:pt x="6" y="52"/>
                  </a:lnTo>
                  <a:lnTo>
                    <a:pt x="5" y="48"/>
                  </a:lnTo>
                  <a:lnTo>
                    <a:pt x="2" y="43"/>
                  </a:lnTo>
                  <a:lnTo>
                    <a:pt x="2" y="38"/>
                  </a:lnTo>
                  <a:lnTo>
                    <a:pt x="0" y="31"/>
                  </a:lnTo>
                  <a:lnTo>
                    <a:pt x="2" y="21"/>
                  </a:lnTo>
                  <a:lnTo>
                    <a:pt x="3" y="14"/>
                  </a:lnTo>
                  <a:lnTo>
                    <a:pt x="6" y="7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28" y="3"/>
                  </a:lnTo>
                  <a:lnTo>
                    <a:pt x="33" y="7"/>
                  </a:lnTo>
                  <a:lnTo>
                    <a:pt x="35" y="13"/>
                  </a:lnTo>
                  <a:lnTo>
                    <a:pt x="37" y="21"/>
                  </a:lnTo>
                  <a:lnTo>
                    <a:pt x="38" y="29"/>
                  </a:lnTo>
                  <a:close/>
                  <a:moveTo>
                    <a:pt x="26" y="29"/>
                  </a:moveTo>
                  <a:lnTo>
                    <a:pt x="26" y="22"/>
                  </a:lnTo>
                  <a:lnTo>
                    <a:pt x="26" y="18"/>
                  </a:lnTo>
                  <a:lnTo>
                    <a:pt x="26" y="14"/>
                  </a:lnTo>
                  <a:lnTo>
                    <a:pt x="24" y="13"/>
                  </a:lnTo>
                  <a:lnTo>
                    <a:pt x="24" y="7"/>
                  </a:lnTo>
                  <a:lnTo>
                    <a:pt x="23" y="4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3" y="18"/>
                  </a:lnTo>
                  <a:lnTo>
                    <a:pt x="13" y="35"/>
                  </a:lnTo>
                  <a:lnTo>
                    <a:pt x="13" y="43"/>
                  </a:lnTo>
                  <a:lnTo>
                    <a:pt x="14" y="48"/>
                  </a:lnTo>
                  <a:lnTo>
                    <a:pt x="14" y="52"/>
                  </a:lnTo>
                  <a:lnTo>
                    <a:pt x="14" y="55"/>
                  </a:lnTo>
                  <a:lnTo>
                    <a:pt x="16" y="56"/>
                  </a:lnTo>
                  <a:lnTo>
                    <a:pt x="17" y="57"/>
                  </a:lnTo>
                  <a:lnTo>
                    <a:pt x="20" y="57"/>
                  </a:lnTo>
                  <a:lnTo>
                    <a:pt x="21" y="56"/>
                  </a:lnTo>
                  <a:lnTo>
                    <a:pt x="23" y="56"/>
                  </a:lnTo>
                  <a:lnTo>
                    <a:pt x="24" y="53"/>
                  </a:lnTo>
                  <a:lnTo>
                    <a:pt x="24" y="48"/>
                  </a:lnTo>
                  <a:lnTo>
                    <a:pt x="26" y="2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49" name="Freeform 293"/>
            <p:cNvSpPr>
              <a:spLocks noChangeAspect="1"/>
            </p:cNvSpPr>
            <p:nvPr/>
          </p:nvSpPr>
          <p:spPr bwMode="auto">
            <a:xfrm>
              <a:off x="1918" y="3969"/>
              <a:ext cx="14" cy="14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0" y="0"/>
                </a:cxn>
                <a:cxn ang="0">
                  <a:pos x="11" y="2"/>
                </a:cxn>
                <a:cxn ang="0">
                  <a:pos x="13" y="4"/>
                </a:cxn>
                <a:cxn ang="0">
                  <a:pos x="14" y="7"/>
                </a:cxn>
                <a:cxn ang="0">
                  <a:pos x="13" y="10"/>
                </a:cxn>
                <a:cxn ang="0">
                  <a:pos x="11" y="11"/>
                </a:cxn>
                <a:cxn ang="0">
                  <a:pos x="10" y="13"/>
                </a:cxn>
                <a:cxn ang="0">
                  <a:pos x="7" y="14"/>
                </a:cxn>
                <a:cxn ang="0">
                  <a:pos x="4" y="13"/>
                </a:cxn>
                <a:cxn ang="0">
                  <a:pos x="2" y="11"/>
                </a:cxn>
                <a:cxn ang="0">
                  <a:pos x="0" y="10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7" y="0"/>
                </a:cxn>
              </a:cxnLst>
              <a:rect l="0" t="0" r="r" b="b"/>
              <a:pathLst>
                <a:path w="14" h="14">
                  <a:moveTo>
                    <a:pt x="7" y="0"/>
                  </a:moveTo>
                  <a:lnTo>
                    <a:pt x="10" y="0"/>
                  </a:lnTo>
                  <a:lnTo>
                    <a:pt x="11" y="2"/>
                  </a:lnTo>
                  <a:lnTo>
                    <a:pt x="13" y="4"/>
                  </a:lnTo>
                  <a:lnTo>
                    <a:pt x="14" y="7"/>
                  </a:lnTo>
                  <a:lnTo>
                    <a:pt x="13" y="10"/>
                  </a:lnTo>
                  <a:lnTo>
                    <a:pt x="11" y="11"/>
                  </a:lnTo>
                  <a:lnTo>
                    <a:pt x="10" y="13"/>
                  </a:lnTo>
                  <a:lnTo>
                    <a:pt x="7" y="14"/>
                  </a:lnTo>
                  <a:lnTo>
                    <a:pt x="4" y="13"/>
                  </a:lnTo>
                  <a:lnTo>
                    <a:pt x="2" y="11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50" name="Freeform 294"/>
            <p:cNvSpPr>
              <a:spLocks noChangeAspect="1"/>
            </p:cNvSpPr>
            <p:nvPr/>
          </p:nvSpPr>
          <p:spPr bwMode="auto">
            <a:xfrm>
              <a:off x="1939" y="3924"/>
              <a:ext cx="37" cy="59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37" y="0"/>
                </a:cxn>
                <a:cxn ang="0">
                  <a:pos x="32" y="10"/>
                </a:cxn>
                <a:cxn ang="0">
                  <a:pos x="10" y="10"/>
                </a:cxn>
                <a:cxn ang="0">
                  <a:pos x="7" y="16"/>
                </a:cxn>
                <a:cxn ang="0">
                  <a:pos x="21" y="19"/>
                </a:cxn>
                <a:cxn ang="0">
                  <a:pos x="30" y="24"/>
                </a:cxn>
                <a:cxn ang="0">
                  <a:pos x="34" y="28"/>
                </a:cxn>
                <a:cxn ang="0">
                  <a:pos x="37" y="33"/>
                </a:cxn>
                <a:cxn ang="0">
                  <a:pos x="37" y="38"/>
                </a:cxn>
                <a:cxn ang="0">
                  <a:pos x="37" y="44"/>
                </a:cxn>
                <a:cxn ang="0">
                  <a:pos x="34" y="48"/>
                </a:cxn>
                <a:cxn ang="0">
                  <a:pos x="31" y="54"/>
                </a:cxn>
                <a:cxn ang="0">
                  <a:pos x="25" y="56"/>
                </a:cxn>
                <a:cxn ang="0">
                  <a:pos x="20" y="58"/>
                </a:cxn>
                <a:cxn ang="0">
                  <a:pos x="13" y="59"/>
                </a:cxn>
                <a:cxn ang="0">
                  <a:pos x="9" y="58"/>
                </a:cxn>
                <a:cxn ang="0">
                  <a:pos x="6" y="58"/>
                </a:cxn>
                <a:cxn ang="0">
                  <a:pos x="3" y="56"/>
                </a:cxn>
                <a:cxn ang="0">
                  <a:pos x="0" y="54"/>
                </a:cxn>
                <a:cxn ang="0">
                  <a:pos x="0" y="52"/>
                </a:cxn>
                <a:cxn ang="0">
                  <a:pos x="0" y="49"/>
                </a:cxn>
                <a:cxn ang="0">
                  <a:pos x="2" y="48"/>
                </a:cxn>
                <a:cxn ang="0">
                  <a:pos x="3" y="48"/>
                </a:cxn>
                <a:cxn ang="0">
                  <a:pos x="4" y="47"/>
                </a:cxn>
                <a:cxn ang="0">
                  <a:pos x="6" y="47"/>
                </a:cxn>
                <a:cxn ang="0">
                  <a:pos x="7" y="48"/>
                </a:cxn>
                <a:cxn ang="0">
                  <a:pos x="10" y="49"/>
                </a:cxn>
                <a:cxn ang="0">
                  <a:pos x="14" y="52"/>
                </a:cxn>
                <a:cxn ang="0">
                  <a:pos x="16" y="54"/>
                </a:cxn>
                <a:cxn ang="0">
                  <a:pos x="18" y="55"/>
                </a:cxn>
                <a:cxn ang="0">
                  <a:pos x="20" y="55"/>
                </a:cxn>
                <a:cxn ang="0">
                  <a:pos x="21" y="55"/>
                </a:cxn>
                <a:cxn ang="0">
                  <a:pos x="24" y="55"/>
                </a:cxn>
                <a:cxn ang="0">
                  <a:pos x="27" y="52"/>
                </a:cxn>
                <a:cxn ang="0">
                  <a:pos x="30" y="49"/>
                </a:cxn>
                <a:cxn ang="0">
                  <a:pos x="30" y="47"/>
                </a:cxn>
                <a:cxn ang="0">
                  <a:pos x="28" y="41"/>
                </a:cxn>
                <a:cxn ang="0">
                  <a:pos x="27" y="37"/>
                </a:cxn>
                <a:cxn ang="0">
                  <a:pos x="23" y="34"/>
                </a:cxn>
                <a:cxn ang="0">
                  <a:pos x="17" y="31"/>
                </a:cxn>
                <a:cxn ang="0">
                  <a:pos x="10" y="30"/>
                </a:cxn>
                <a:cxn ang="0">
                  <a:pos x="3" y="28"/>
                </a:cxn>
                <a:cxn ang="0">
                  <a:pos x="2" y="28"/>
                </a:cxn>
                <a:cxn ang="0">
                  <a:pos x="0" y="28"/>
                </a:cxn>
                <a:cxn ang="0">
                  <a:pos x="10" y="0"/>
                </a:cxn>
              </a:cxnLst>
              <a:rect l="0" t="0" r="r" b="b"/>
              <a:pathLst>
                <a:path w="37" h="59">
                  <a:moveTo>
                    <a:pt x="10" y="0"/>
                  </a:moveTo>
                  <a:lnTo>
                    <a:pt x="37" y="0"/>
                  </a:lnTo>
                  <a:lnTo>
                    <a:pt x="32" y="10"/>
                  </a:lnTo>
                  <a:lnTo>
                    <a:pt x="10" y="10"/>
                  </a:lnTo>
                  <a:lnTo>
                    <a:pt x="7" y="16"/>
                  </a:lnTo>
                  <a:lnTo>
                    <a:pt x="21" y="19"/>
                  </a:lnTo>
                  <a:lnTo>
                    <a:pt x="30" y="24"/>
                  </a:lnTo>
                  <a:lnTo>
                    <a:pt x="34" y="28"/>
                  </a:lnTo>
                  <a:lnTo>
                    <a:pt x="37" y="33"/>
                  </a:lnTo>
                  <a:lnTo>
                    <a:pt x="37" y="38"/>
                  </a:lnTo>
                  <a:lnTo>
                    <a:pt x="37" y="44"/>
                  </a:lnTo>
                  <a:lnTo>
                    <a:pt x="34" y="48"/>
                  </a:lnTo>
                  <a:lnTo>
                    <a:pt x="31" y="54"/>
                  </a:lnTo>
                  <a:lnTo>
                    <a:pt x="25" y="56"/>
                  </a:lnTo>
                  <a:lnTo>
                    <a:pt x="20" y="58"/>
                  </a:lnTo>
                  <a:lnTo>
                    <a:pt x="13" y="59"/>
                  </a:lnTo>
                  <a:lnTo>
                    <a:pt x="9" y="58"/>
                  </a:lnTo>
                  <a:lnTo>
                    <a:pt x="6" y="58"/>
                  </a:lnTo>
                  <a:lnTo>
                    <a:pt x="3" y="56"/>
                  </a:lnTo>
                  <a:lnTo>
                    <a:pt x="0" y="54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2" y="48"/>
                  </a:lnTo>
                  <a:lnTo>
                    <a:pt x="3" y="48"/>
                  </a:lnTo>
                  <a:lnTo>
                    <a:pt x="4" y="47"/>
                  </a:lnTo>
                  <a:lnTo>
                    <a:pt x="6" y="47"/>
                  </a:lnTo>
                  <a:lnTo>
                    <a:pt x="7" y="48"/>
                  </a:lnTo>
                  <a:lnTo>
                    <a:pt x="10" y="49"/>
                  </a:lnTo>
                  <a:lnTo>
                    <a:pt x="14" y="52"/>
                  </a:lnTo>
                  <a:lnTo>
                    <a:pt x="16" y="54"/>
                  </a:lnTo>
                  <a:lnTo>
                    <a:pt x="18" y="55"/>
                  </a:lnTo>
                  <a:lnTo>
                    <a:pt x="20" y="55"/>
                  </a:lnTo>
                  <a:lnTo>
                    <a:pt x="21" y="55"/>
                  </a:lnTo>
                  <a:lnTo>
                    <a:pt x="24" y="55"/>
                  </a:lnTo>
                  <a:lnTo>
                    <a:pt x="27" y="52"/>
                  </a:lnTo>
                  <a:lnTo>
                    <a:pt x="30" y="49"/>
                  </a:lnTo>
                  <a:lnTo>
                    <a:pt x="30" y="47"/>
                  </a:lnTo>
                  <a:lnTo>
                    <a:pt x="28" y="41"/>
                  </a:lnTo>
                  <a:lnTo>
                    <a:pt x="27" y="37"/>
                  </a:lnTo>
                  <a:lnTo>
                    <a:pt x="23" y="34"/>
                  </a:lnTo>
                  <a:lnTo>
                    <a:pt x="17" y="31"/>
                  </a:lnTo>
                  <a:lnTo>
                    <a:pt x="10" y="30"/>
                  </a:lnTo>
                  <a:lnTo>
                    <a:pt x="3" y="28"/>
                  </a:lnTo>
                  <a:lnTo>
                    <a:pt x="2" y="28"/>
                  </a:lnTo>
                  <a:lnTo>
                    <a:pt x="0" y="28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51" name="Freeform 295"/>
            <p:cNvSpPr>
              <a:spLocks noChangeAspect="1"/>
            </p:cNvSpPr>
            <p:nvPr/>
          </p:nvSpPr>
          <p:spPr bwMode="auto">
            <a:xfrm>
              <a:off x="2212" y="3923"/>
              <a:ext cx="30" cy="59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48"/>
                </a:cxn>
                <a:cxn ang="0">
                  <a:pos x="23" y="52"/>
                </a:cxn>
                <a:cxn ang="0">
                  <a:pos x="23" y="53"/>
                </a:cxn>
                <a:cxn ang="0">
                  <a:pos x="23" y="55"/>
                </a:cxn>
                <a:cxn ang="0">
                  <a:pos x="24" y="56"/>
                </a:cxn>
                <a:cxn ang="0">
                  <a:pos x="27" y="57"/>
                </a:cxn>
                <a:cxn ang="0">
                  <a:pos x="28" y="57"/>
                </a:cxn>
                <a:cxn ang="0">
                  <a:pos x="30" y="57"/>
                </a:cxn>
                <a:cxn ang="0">
                  <a:pos x="30" y="59"/>
                </a:cxn>
                <a:cxn ang="0">
                  <a:pos x="0" y="59"/>
                </a:cxn>
                <a:cxn ang="0">
                  <a:pos x="0" y="57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7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2"/>
                </a:cxn>
                <a:cxn ang="0">
                  <a:pos x="9" y="48"/>
                </a:cxn>
                <a:cxn ang="0">
                  <a:pos x="9" y="17"/>
                </a:cxn>
                <a:cxn ang="0">
                  <a:pos x="9" y="14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7" y="11"/>
                </a:cxn>
                <a:cxn ang="0">
                  <a:pos x="7" y="11"/>
                </a:cxn>
                <a:cxn ang="0">
                  <a:pos x="6" y="10"/>
                </a:cxn>
                <a:cxn ang="0">
                  <a:pos x="3" y="11"/>
                </a:cxn>
                <a:cxn ang="0">
                  <a:pos x="2" y="11"/>
                </a:cxn>
                <a:cxn ang="0">
                  <a:pos x="0" y="10"/>
                </a:cxn>
                <a:cxn ang="0">
                  <a:pos x="21" y="0"/>
                </a:cxn>
                <a:cxn ang="0">
                  <a:pos x="23" y="0"/>
                </a:cxn>
              </a:cxnLst>
              <a:rect l="0" t="0" r="r" b="b"/>
              <a:pathLst>
                <a:path w="30" h="59">
                  <a:moveTo>
                    <a:pt x="23" y="0"/>
                  </a:moveTo>
                  <a:lnTo>
                    <a:pt x="23" y="48"/>
                  </a:lnTo>
                  <a:lnTo>
                    <a:pt x="23" y="52"/>
                  </a:lnTo>
                  <a:lnTo>
                    <a:pt x="23" y="53"/>
                  </a:lnTo>
                  <a:lnTo>
                    <a:pt x="23" y="55"/>
                  </a:lnTo>
                  <a:lnTo>
                    <a:pt x="24" y="56"/>
                  </a:lnTo>
                  <a:lnTo>
                    <a:pt x="27" y="57"/>
                  </a:lnTo>
                  <a:lnTo>
                    <a:pt x="28" y="57"/>
                  </a:lnTo>
                  <a:lnTo>
                    <a:pt x="30" y="57"/>
                  </a:lnTo>
                  <a:lnTo>
                    <a:pt x="30" y="59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7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9" y="48"/>
                  </a:lnTo>
                  <a:lnTo>
                    <a:pt x="9" y="17"/>
                  </a:lnTo>
                  <a:lnTo>
                    <a:pt x="9" y="14"/>
                  </a:lnTo>
                  <a:lnTo>
                    <a:pt x="9" y="13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6" y="10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0" y="10"/>
                  </a:lnTo>
                  <a:lnTo>
                    <a:pt x="21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52" name="Freeform 296"/>
            <p:cNvSpPr>
              <a:spLocks noChangeAspect="1"/>
            </p:cNvSpPr>
            <p:nvPr/>
          </p:nvSpPr>
          <p:spPr bwMode="auto">
            <a:xfrm>
              <a:off x="2484" y="3923"/>
              <a:ext cx="29" cy="59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48"/>
                </a:cxn>
                <a:cxn ang="0">
                  <a:pos x="21" y="52"/>
                </a:cxn>
                <a:cxn ang="0">
                  <a:pos x="22" y="53"/>
                </a:cxn>
                <a:cxn ang="0">
                  <a:pos x="22" y="55"/>
                </a:cxn>
                <a:cxn ang="0">
                  <a:pos x="24" y="56"/>
                </a:cxn>
                <a:cxn ang="0">
                  <a:pos x="25" y="57"/>
                </a:cxn>
                <a:cxn ang="0">
                  <a:pos x="28" y="57"/>
                </a:cxn>
                <a:cxn ang="0">
                  <a:pos x="29" y="57"/>
                </a:cxn>
                <a:cxn ang="0">
                  <a:pos x="29" y="59"/>
                </a:cxn>
                <a:cxn ang="0">
                  <a:pos x="0" y="59"/>
                </a:cxn>
                <a:cxn ang="0">
                  <a:pos x="0" y="57"/>
                </a:cxn>
                <a:cxn ang="0">
                  <a:pos x="1" y="57"/>
                </a:cxn>
                <a:cxn ang="0">
                  <a:pos x="4" y="57"/>
                </a:cxn>
                <a:cxn ang="0">
                  <a:pos x="6" y="56"/>
                </a:cxn>
                <a:cxn ang="0">
                  <a:pos x="7" y="55"/>
                </a:cxn>
                <a:cxn ang="0">
                  <a:pos x="8" y="53"/>
                </a:cxn>
                <a:cxn ang="0">
                  <a:pos x="8" y="52"/>
                </a:cxn>
                <a:cxn ang="0">
                  <a:pos x="8" y="48"/>
                </a:cxn>
                <a:cxn ang="0">
                  <a:pos x="8" y="17"/>
                </a:cxn>
                <a:cxn ang="0">
                  <a:pos x="8" y="14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7" y="11"/>
                </a:cxn>
                <a:cxn ang="0">
                  <a:pos x="6" y="11"/>
                </a:cxn>
                <a:cxn ang="0">
                  <a:pos x="6" y="10"/>
                </a:cxn>
                <a:cxn ang="0">
                  <a:pos x="3" y="11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20" y="0"/>
                </a:cxn>
                <a:cxn ang="0">
                  <a:pos x="21" y="0"/>
                </a:cxn>
              </a:cxnLst>
              <a:rect l="0" t="0" r="r" b="b"/>
              <a:pathLst>
                <a:path w="29" h="59">
                  <a:moveTo>
                    <a:pt x="21" y="0"/>
                  </a:moveTo>
                  <a:lnTo>
                    <a:pt x="21" y="48"/>
                  </a:lnTo>
                  <a:lnTo>
                    <a:pt x="21" y="52"/>
                  </a:lnTo>
                  <a:lnTo>
                    <a:pt x="22" y="53"/>
                  </a:lnTo>
                  <a:lnTo>
                    <a:pt x="22" y="55"/>
                  </a:lnTo>
                  <a:lnTo>
                    <a:pt x="24" y="56"/>
                  </a:lnTo>
                  <a:lnTo>
                    <a:pt x="25" y="57"/>
                  </a:lnTo>
                  <a:lnTo>
                    <a:pt x="28" y="57"/>
                  </a:lnTo>
                  <a:lnTo>
                    <a:pt x="29" y="57"/>
                  </a:lnTo>
                  <a:lnTo>
                    <a:pt x="29" y="59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1" y="57"/>
                  </a:lnTo>
                  <a:lnTo>
                    <a:pt x="4" y="57"/>
                  </a:lnTo>
                  <a:lnTo>
                    <a:pt x="6" y="56"/>
                  </a:lnTo>
                  <a:lnTo>
                    <a:pt x="7" y="55"/>
                  </a:lnTo>
                  <a:lnTo>
                    <a:pt x="8" y="53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8" y="17"/>
                  </a:lnTo>
                  <a:lnTo>
                    <a:pt x="8" y="14"/>
                  </a:lnTo>
                  <a:lnTo>
                    <a:pt x="8" y="13"/>
                  </a:lnTo>
                  <a:lnTo>
                    <a:pt x="8" y="11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3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20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53" name="Freeform 297"/>
            <p:cNvSpPr>
              <a:spLocks noChangeAspect="1"/>
            </p:cNvSpPr>
            <p:nvPr/>
          </p:nvSpPr>
          <p:spPr bwMode="auto">
            <a:xfrm>
              <a:off x="2525" y="3969"/>
              <a:ext cx="14" cy="14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9" y="0"/>
                </a:cxn>
                <a:cxn ang="0">
                  <a:pos x="11" y="2"/>
                </a:cxn>
                <a:cxn ang="0">
                  <a:pos x="12" y="4"/>
                </a:cxn>
                <a:cxn ang="0">
                  <a:pos x="14" y="7"/>
                </a:cxn>
                <a:cxn ang="0">
                  <a:pos x="12" y="10"/>
                </a:cxn>
                <a:cxn ang="0">
                  <a:pos x="11" y="11"/>
                </a:cxn>
                <a:cxn ang="0">
                  <a:pos x="9" y="13"/>
                </a:cxn>
                <a:cxn ang="0">
                  <a:pos x="7" y="14"/>
                </a:cxn>
                <a:cxn ang="0">
                  <a:pos x="4" y="13"/>
                </a:cxn>
                <a:cxn ang="0">
                  <a:pos x="1" y="11"/>
                </a:cxn>
                <a:cxn ang="0">
                  <a:pos x="0" y="10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1" y="2"/>
                </a:cxn>
                <a:cxn ang="0">
                  <a:pos x="4" y="0"/>
                </a:cxn>
                <a:cxn ang="0">
                  <a:pos x="7" y="0"/>
                </a:cxn>
              </a:cxnLst>
              <a:rect l="0" t="0" r="r" b="b"/>
              <a:pathLst>
                <a:path w="14" h="14">
                  <a:moveTo>
                    <a:pt x="7" y="0"/>
                  </a:moveTo>
                  <a:lnTo>
                    <a:pt x="9" y="0"/>
                  </a:lnTo>
                  <a:lnTo>
                    <a:pt x="11" y="2"/>
                  </a:lnTo>
                  <a:lnTo>
                    <a:pt x="12" y="4"/>
                  </a:lnTo>
                  <a:lnTo>
                    <a:pt x="14" y="7"/>
                  </a:lnTo>
                  <a:lnTo>
                    <a:pt x="12" y="10"/>
                  </a:lnTo>
                  <a:lnTo>
                    <a:pt x="11" y="11"/>
                  </a:lnTo>
                  <a:lnTo>
                    <a:pt x="9" y="13"/>
                  </a:lnTo>
                  <a:lnTo>
                    <a:pt x="7" y="14"/>
                  </a:lnTo>
                  <a:lnTo>
                    <a:pt x="4" y="13"/>
                  </a:lnTo>
                  <a:lnTo>
                    <a:pt x="1" y="11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4"/>
                  </a:lnTo>
                  <a:lnTo>
                    <a:pt x="1" y="2"/>
                  </a:lnTo>
                  <a:lnTo>
                    <a:pt x="4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54" name="Freeform 298"/>
            <p:cNvSpPr>
              <a:spLocks noChangeAspect="1"/>
            </p:cNvSpPr>
            <p:nvPr/>
          </p:nvSpPr>
          <p:spPr bwMode="auto">
            <a:xfrm>
              <a:off x="2546" y="3924"/>
              <a:ext cx="36" cy="59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36" y="0"/>
                </a:cxn>
                <a:cxn ang="0">
                  <a:pos x="32" y="10"/>
                </a:cxn>
                <a:cxn ang="0">
                  <a:pos x="9" y="10"/>
                </a:cxn>
                <a:cxn ang="0">
                  <a:pos x="7" y="16"/>
                </a:cxn>
                <a:cxn ang="0">
                  <a:pos x="21" y="19"/>
                </a:cxn>
                <a:cxn ang="0">
                  <a:pos x="29" y="24"/>
                </a:cxn>
                <a:cxn ang="0">
                  <a:pos x="33" y="28"/>
                </a:cxn>
                <a:cxn ang="0">
                  <a:pos x="36" y="33"/>
                </a:cxn>
                <a:cxn ang="0">
                  <a:pos x="36" y="38"/>
                </a:cxn>
                <a:cxn ang="0">
                  <a:pos x="36" y="44"/>
                </a:cxn>
                <a:cxn ang="0">
                  <a:pos x="33" y="48"/>
                </a:cxn>
                <a:cxn ang="0">
                  <a:pos x="30" y="54"/>
                </a:cxn>
                <a:cxn ang="0">
                  <a:pos x="25" y="56"/>
                </a:cxn>
                <a:cxn ang="0">
                  <a:pos x="19" y="58"/>
                </a:cxn>
                <a:cxn ang="0">
                  <a:pos x="12" y="59"/>
                </a:cxn>
                <a:cxn ang="0">
                  <a:pos x="8" y="58"/>
                </a:cxn>
                <a:cxn ang="0">
                  <a:pos x="5" y="58"/>
                </a:cxn>
                <a:cxn ang="0">
                  <a:pos x="2" y="56"/>
                </a:cxn>
                <a:cxn ang="0">
                  <a:pos x="0" y="54"/>
                </a:cxn>
                <a:cxn ang="0">
                  <a:pos x="0" y="52"/>
                </a:cxn>
                <a:cxn ang="0">
                  <a:pos x="0" y="49"/>
                </a:cxn>
                <a:cxn ang="0">
                  <a:pos x="1" y="48"/>
                </a:cxn>
                <a:cxn ang="0">
                  <a:pos x="2" y="48"/>
                </a:cxn>
                <a:cxn ang="0">
                  <a:pos x="4" y="47"/>
                </a:cxn>
                <a:cxn ang="0">
                  <a:pos x="5" y="47"/>
                </a:cxn>
                <a:cxn ang="0">
                  <a:pos x="7" y="48"/>
                </a:cxn>
                <a:cxn ang="0">
                  <a:pos x="9" y="49"/>
                </a:cxn>
                <a:cxn ang="0">
                  <a:pos x="14" y="52"/>
                </a:cxn>
                <a:cxn ang="0">
                  <a:pos x="15" y="54"/>
                </a:cxn>
                <a:cxn ang="0">
                  <a:pos x="18" y="55"/>
                </a:cxn>
                <a:cxn ang="0">
                  <a:pos x="19" y="55"/>
                </a:cxn>
                <a:cxn ang="0">
                  <a:pos x="21" y="55"/>
                </a:cxn>
                <a:cxn ang="0">
                  <a:pos x="23" y="55"/>
                </a:cxn>
                <a:cxn ang="0">
                  <a:pos x="26" y="52"/>
                </a:cxn>
                <a:cxn ang="0">
                  <a:pos x="29" y="49"/>
                </a:cxn>
                <a:cxn ang="0">
                  <a:pos x="29" y="47"/>
                </a:cxn>
                <a:cxn ang="0">
                  <a:pos x="28" y="41"/>
                </a:cxn>
                <a:cxn ang="0">
                  <a:pos x="26" y="37"/>
                </a:cxn>
                <a:cxn ang="0">
                  <a:pos x="22" y="34"/>
                </a:cxn>
                <a:cxn ang="0">
                  <a:pos x="16" y="31"/>
                </a:cxn>
                <a:cxn ang="0">
                  <a:pos x="9" y="30"/>
                </a:cxn>
                <a:cxn ang="0">
                  <a:pos x="2" y="28"/>
                </a:cxn>
                <a:cxn ang="0">
                  <a:pos x="1" y="28"/>
                </a:cxn>
                <a:cxn ang="0">
                  <a:pos x="0" y="28"/>
                </a:cxn>
                <a:cxn ang="0">
                  <a:pos x="9" y="0"/>
                </a:cxn>
              </a:cxnLst>
              <a:rect l="0" t="0" r="r" b="b"/>
              <a:pathLst>
                <a:path w="36" h="59">
                  <a:moveTo>
                    <a:pt x="9" y="0"/>
                  </a:moveTo>
                  <a:lnTo>
                    <a:pt x="36" y="0"/>
                  </a:lnTo>
                  <a:lnTo>
                    <a:pt x="32" y="10"/>
                  </a:lnTo>
                  <a:lnTo>
                    <a:pt x="9" y="10"/>
                  </a:lnTo>
                  <a:lnTo>
                    <a:pt x="7" y="16"/>
                  </a:lnTo>
                  <a:lnTo>
                    <a:pt x="21" y="19"/>
                  </a:lnTo>
                  <a:lnTo>
                    <a:pt x="29" y="24"/>
                  </a:lnTo>
                  <a:lnTo>
                    <a:pt x="33" y="28"/>
                  </a:lnTo>
                  <a:lnTo>
                    <a:pt x="36" y="33"/>
                  </a:lnTo>
                  <a:lnTo>
                    <a:pt x="36" y="38"/>
                  </a:lnTo>
                  <a:lnTo>
                    <a:pt x="36" y="44"/>
                  </a:lnTo>
                  <a:lnTo>
                    <a:pt x="33" y="48"/>
                  </a:lnTo>
                  <a:lnTo>
                    <a:pt x="30" y="54"/>
                  </a:lnTo>
                  <a:lnTo>
                    <a:pt x="25" y="56"/>
                  </a:lnTo>
                  <a:lnTo>
                    <a:pt x="19" y="58"/>
                  </a:lnTo>
                  <a:lnTo>
                    <a:pt x="12" y="59"/>
                  </a:lnTo>
                  <a:lnTo>
                    <a:pt x="8" y="58"/>
                  </a:lnTo>
                  <a:lnTo>
                    <a:pt x="5" y="58"/>
                  </a:lnTo>
                  <a:lnTo>
                    <a:pt x="2" y="56"/>
                  </a:lnTo>
                  <a:lnTo>
                    <a:pt x="0" y="54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1" y="48"/>
                  </a:lnTo>
                  <a:lnTo>
                    <a:pt x="2" y="48"/>
                  </a:lnTo>
                  <a:lnTo>
                    <a:pt x="4" y="47"/>
                  </a:lnTo>
                  <a:lnTo>
                    <a:pt x="5" y="47"/>
                  </a:lnTo>
                  <a:lnTo>
                    <a:pt x="7" y="48"/>
                  </a:lnTo>
                  <a:lnTo>
                    <a:pt x="9" y="49"/>
                  </a:lnTo>
                  <a:lnTo>
                    <a:pt x="14" y="52"/>
                  </a:lnTo>
                  <a:lnTo>
                    <a:pt x="15" y="54"/>
                  </a:lnTo>
                  <a:lnTo>
                    <a:pt x="18" y="55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3" y="55"/>
                  </a:lnTo>
                  <a:lnTo>
                    <a:pt x="26" y="52"/>
                  </a:lnTo>
                  <a:lnTo>
                    <a:pt x="29" y="49"/>
                  </a:lnTo>
                  <a:lnTo>
                    <a:pt x="29" y="47"/>
                  </a:lnTo>
                  <a:lnTo>
                    <a:pt x="28" y="41"/>
                  </a:lnTo>
                  <a:lnTo>
                    <a:pt x="26" y="37"/>
                  </a:lnTo>
                  <a:lnTo>
                    <a:pt x="22" y="34"/>
                  </a:lnTo>
                  <a:lnTo>
                    <a:pt x="16" y="31"/>
                  </a:lnTo>
                  <a:lnTo>
                    <a:pt x="9" y="30"/>
                  </a:lnTo>
                  <a:lnTo>
                    <a:pt x="2" y="28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55" name="Freeform 299"/>
            <p:cNvSpPr>
              <a:spLocks noChangeAspect="1"/>
            </p:cNvSpPr>
            <p:nvPr/>
          </p:nvSpPr>
          <p:spPr bwMode="auto">
            <a:xfrm>
              <a:off x="2813" y="3923"/>
              <a:ext cx="38" cy="59"/>
            </a:xfrm>
            <a:custGeom>
              <a:avLst/>
              <a:gdLst/>
              <a:ahLst/>
              <a:cxnLst>
                <a:cxn ang="0">
                  <a:pos x="35" y="59"/>
                </a:cxn>
                <a:cxn ang="0">
                  <a:pos x="0" y="59"/>
                </a:cxn>
                <a:cxn ang="0">
                  <a:pos x="0" y="57"/>
                </a:cxn>
                <a:cxn ang="0">
                  <a:pos x="10" y="46"/>
                </a:cxn>
                <a:cxn ang="0">
                  <a:pos x="17" y="39"/>
                </a:cxn>
                <a:cxn ang="0">
                  <a:pos x="21" y="32"/>
                </a:cxn>
                <a:cxn ang="0">
                  <a:pos x="22" y="27"/>
                </a:cxn>
                <a:cxn ang="0">
                  <a:pos x="24" y="21"/>
                </a:cxn>
                <a:cxn ang="0">
                  <a:pos x="22" y="17"/>
                </a:cxn>
                <a:cxn ang="0">
                  <a:pos x="21" y="13"/>
                </a:cxn>
                <a:cxn ang="0">
                  <a:pos x="18" y="11"/>
                </a:cxn>
                <a:cxn ang="0">
                  <a:pos x="14" y="10"/>
                </a:cxn>
                <a:cxn ang="0">
                  <a:pos x="10" y="11"/>
                </a:cxn>
                <a:cxn ang="0">
                  <a:pos x="6" y="13"/>
                </a:cxn>
                <a:cxn ang="0">
                  <a:pos x="3" y="17"/>
                </a:cxn>
                <a:cxn ang="0">
                  <a:pos x="1" y="15"/>
                </a:cxn>
                <a:cxn ang="0">
                  <a:pos x="3" y="11"/>
                </a:cxn>
                <a:cxn ang="0">
                  <a:pos x="6" y="7"/>
                </a:cxn>
                <a:cxn ang="0">
                  <a:pos x="8" y="4"/>
                </a:cxn>
                <a:cxn ang="0">
                  <a:pos x="14" y="1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8" y="1"/>
                </a:cxn>
                <a:cxn ang="0">
                  <a:pos x="31" y="4"/>
                </a:cxn>
                <a:cxn ang="0">
                  <a:pos x="34" y="7"/>
                </a:cxn>
                <a:cxn ang="0">
                  <a:pos x="35" y="11"/>
                </a:cxn>
                <a:cxn ang="0">
                  <a:pos x="35" y="14"/>
                </a:cxn>
                <a:cxn ang="0">
                  <a:pos x="35" y="20"/>
                </a:cxn>
                <a:cxn ang="0">
                  <a:pos x="32" y="27"/>
                </a:cxn>
                <a:cxn ang="0">
                  <a:pos x="29" y="31"/>
                </a:cxn>
                <a:cxn ang="0">
                  <a:pos x="25" y="35"/>
                </a:cxn>
                <a:cxn ang="0">
                  <a:pos x="21" y="41"/>
                </a:cxn>
                <a:cxn ang="0">
                  <a:pos x="14" y="48"/>
                </a:cxn>
                <a:cxn ang="0">
                  <a:pos x="27" y="48"/>
                </a:cxn>
                <a:cxn ang="0">
                  <a:pos x="29" y="48"/>
                </a:cxn>
                <a:cxn ang="0">
                  <a:pos x="32" y="48"/>
                </a:cxn>
                <a:cxn ang="0">
                  <a:pos x="34" y="48"/>
                </a:cxn>
                <a:cxn ang="0">
                  <a:pos x="35" y="46"/>
                </a:cxn>
                <a:cxn ang="0">
                  <a:pos x="35" y="45"/>
                </a:cxn>
                <a:cxn ang="0">
                  <a:pos x="36" y="42"/>
                </a:cxn>
                <a:cxn ang="0">
                  <a:pos x="38" y="42"/>
                </a:cxn>
                <a:cxn ang="0">
                  <a:pos x="35" y="59"/>
                </a:cxn>
              </a:cxnLst>
              <a:rect l="0" t="0" r="r" b="b"/>
              <a:pathLst>
                <a:path w="38" h="59">
                  <a:moveTo>
                    <a:pt x="35" y="59"/>
                  </a:moveTo>
                  <a:lnTo>
                    <a:pt x="0" y="59"/>
                  </a:lnTo>
                  <a:lnTo>
                    <a:pt x="0" y="57"/>
                  </a:lnTo>
                  <a:lnTo>
                    <a:pt x="10" y="46"/>
                  </a:lnTo>
                  <a:lnTo>
                    <a:pt x="17" y="39"/>
                  </a:lnTo>
                  <a:lnTo>
                    <a:pt x="21" y="32"/>
                  </a:lnTo>
                  <a:lnTo>
                    <a:pt x="22" y="27"/>
                  </a:lnTo>
                  <a:lnTo>
                    <a:pt x="24" y="21"/>
                  </a:lnTo>
                  <a:lnTo>
                    <a:pt x="22" y="17"/>
                  </a:lnTo>
                  <a:lnTo>
                    <a:pt x="21" y="13"/>
                  </a:lnTo>
                  <a:lnTo>
                    <a:pt x="18" y="11"/>
                  </a:lnTo>
                  <a:lnTo>
                    <a:pt x="14" y="10"/>
                  </a:lnTo>
                  <a:lnTo>
                    <a:pt x="10" y="11"/>
                  </a:lnTo>
                  <a:lnTo>
                    <a:pt x="6" y="13"/>
                  </a:lnTo>
                  <a:lnTo>
                    <a:pt x="3" y="17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6" y="7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1" y="4"/>
                  </a:lnTo>
                  <a:lnTo>
                    <a:pt x="34" y="7"/>
                  </a:lnTo>
                  <a:lnTo>
                    <a:pt x="35" y="11"/>
                  </a:lnTo>
                  <a:lnTo>
                    <a:pt x="35" y="14"/>
                  </a:lnTo>
                  <a:lnTo>
                    <a:pt x="35" y="20"/>
                  </a:lnTo>
                  <a:lnTo>
                    <a:pt x="32" y="27"/>
                  </a:lnTo>
                  <a:lnTo>
                    <a:pt x="29" y="31"/>
                  </a:lnTo>
                  <a:lnTo>
                    <a:pt x="25" y="35"/>
                  </a:lnTo>
                  <a:lnTo>
                    <a:pt x="21" y="41"/>
                  </a:lnTo>
                  <a:lnTo>
                    <a:pt x="14" y="48"/>
                  </a:lnTo>
                  <a:lnTo>
                    <a:pt x="27" y="48"/>
                  </a:lnTo>
                  <a:lnTo>
                    <a:pt x="29" y="48"/>
                  </a:lnTo>
                  <a:lnTo>
                    <a:pt x="32" y="48"/>
                  </a:lnTo>
                  <a:lnTo>
                    <a:pt x="34" y="48"/>
                  </a:lnTo>
                  <a:lnTo>
                    <a:pt x="35" y="46"/>
                  </a:lnTo>
                  <a:lnTo>
                    <a:pt x="35" y="45"/>
                  </a:lnTo>
                  <a:lnTo>
                    <a:pt x="36" y="42"/>
                  </a:lnTo>
                  <a:lnTo>
                    <a:pt x="38" y="42"/>
                  </a:lnTo>
                  <a:lnTo>
                    <a:pt x="35" y="5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56" name="Line 300"/>
            <p:cNvSpPr>
              <a:spLocks noChangeAspect="1" noChangeShapeType="1"/>
            </p:cNvSpPr>
            <p:nvPr/>
          </p:nvSpPr>
          <p:spPr bwMode="auto">
            <a:xfrm>
              <a:off x="1623" y="3504"/>
              <a:ext cx="16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57" name="Line 301"/>
            <p:cNvSpPr>
              <a:spLocks noChangeAspect="1" noChangeShapeType="1"/>
            </p:cNvSpPr>
            <p:nvPr/>
          </p:nvSpPr>
          <p:spPr bwMode="auto">
            <a:xfrm>
              <a:off x="1656" y="3504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58" name="Line 302"/>
            <p:cNvSpPr>
              <a:spLocks noChangeAspect="1" noChangeShapeType="1"/>
            </p:cNvSpPr>
            <p:nvPr/>
          </p:nvSpPr>
          <p:spPr bwMode="auto">
            <a:xfrm>
              <a:off x="1690" y="3504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59" name="Line 303"/>
            <p:cNvSpPr>
              <a:spLocks noChangeAspect="1" noChangeShapeType="1"/>
            </p:cNvSpPr>
            <p:nvPr/>
          </p:nvSpPr>
          <p:spPr bwMode="auto">
            <a:xfrm>
              <a:off x="1724" y="3504"/>
              <a:ext cx="16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60" name="Line 304"/>
            <p:cNvSpPr>
              <a:spLocks noChangeAspect="1" noChangeShapeType="1"/>
            </p:cNvSpPr>
            <p:nvPr/>
          </p:nvSpPr>
          <p:spPr bwMode="auto">
            <a:xfrm>
              <a:off x="1757" y="3504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61" name="Line 305"/>
            <p:cNvSpPr>
              <a:spLocks noChangeAspect="1" noChangeShapeType="1"/>
            </p:cNvSpPr>
            <p:nvPr/>
          </p:nvSpPr>
          <p:spPr bwMode="auto">
            <a:xfrm>
              <a:off x="1791" y="3504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62" name="Line 306"/>
            <p:cNvSpPr>
              <a:spLocks noChangeAspect="1" noChangeShapeType="1"/>
            </p:cNvSpPr>
            <p:nvPr/>
          </p:nvSpPr>
          <p:spPr bwMode="auto">
            <a:xfrm>
              <a:off x="1824" y="3504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63" name="Line 307"/>
            <p:cNvSpPr>
              <a:spLocks noChangeAspect="1" noChangeShapeType="1"/>
            </p:cNvSpPr>
            <p:nvPr/>
          </p:nvSpPr>
          <p:spPr bwMode="auto">
            <a:xfrm>
              <a:off x="1858" y="3504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64" name="Line 308"/>
            <p:cNvSpPr>
              <a:spLocks noChangeAspect="1" noChangeShapeType="1"/>
            </p:cNvSpPr>
            <p:nvPr/>
          </p:nvSpPr>
          <p:spPr bwMode="auto">
            <a:xfrm>
              <a:off x="1892" y="3504"/>
              <a:ext cx="16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65" name="Line 309"/>
            <p:cNvSpPr>
              <a:spLocks noChangeAspect="1" noChangeShapeType="1"/>
            </p:cNvSpPr>
            <p:nvPr/>
          </p:nvSpPr>
          <p:spPr bwMode="auto">
            <a:xfrm>
              <a:off x="1925" y="3504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66" name="Line 310"/>
            <p:cNvSpPr>
              <a:spLocks noChangeAspect="1" noChangeShapeType="1"/>
            </p:cNvSpPr>
            <p:nvPr/>
          </p:nvSpPr>
          <p:spPr bwMode="auto">
            <a:xfrm>
              <a:off x="1959" y="3504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67" name="Line 311"/>
            <p:cNvSpPr>
              <a:spLocks noChangeAspect="1" noChangeShapeType="1"/>
            </p:cNvSpPr>
            <p:nvPr/>
          </p:nvSpPr>
          <p:spPr bwMode="auto">
            <a:xfrm>
              <a:off x="1992" y="3504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68" name="Line 312"/>
            <p:cNvSpPr>
              <a:spLocks noChangeAspect="1" noChangeShapeType="1"/>
            </p:cNvSpPr>
            <p:nvPr/>
          </p:nvSpPr>
          <p:spPr bwMode="auto">
            <a:xfrm>
              <a:off x="2026" y="3504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69" name="Line 313"/>
            <p:cNvSpPr>
              <a:spLocks noChangeAspect="1" noChangeShapeType="1"/>
            </p:cNvSpPr>
            <p:nvPr/>
          </p:nvSpPr>
          <p:spPr bwMode="auto">
            <a:xfrm>
              <a:off x="2060" y="3504"/>
              <a:ext cx="16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70" name="Line 314"/>
            <p:cNvSpPr>
              <a:spLocks noChangeAspect="1" noChangeShapeType="1"/>
            </p:cNvSpPr>
            <p:nvPr/>
          </p:nvSpPr>
          <p:spPr bwMode="auto">
            <a:xfrm>
              <a:off x="2093" y="3504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71" name="Line 315"/>
            <p:cNvSpPr>
              <a:spLocks noChangeAspect="1" noChangeShapeType="1"/>
            </p:cNvSpPr>
            <p:nvPr/>
          </p:nvSpPr>
          <p:spPr bwMode="auto">
            <a:xfrm>
              <a:off x="2127" y="3504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72" name="Line 316"/>
            <p:cNvSpPr>
              <a:spLocks noChangeAspect="1" noChangeShapeType="1"/>
            </p:cNvSpPr>
            <p:nvPr/>
          </p:nvSpPr>
          <p:spPr bwMode="auto">
            <a:xfrm>
              <a:off x="2160" y="3504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73" name="Line 317"/>
            <p:cNvSpPr>
              <a:spLocks noChangeAspect="1" noChangeShapeType="1"/>
            </p:cNvSpPr>
            <p:nvPr/>
          </p:nvSpPr>
          <p:spPr bwMode="auto">
            <a:xfrm>
              <a:off x="2194" y="3504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74" name="Line 318"/>
            <p:cNvSpPr>
              <a:spLocks noChangeAspect="1" noChangeShapeType="1"/>
            </p:cNvSpPr>
            <p:nvPr/>
          </p:nvSpPr>
          <p:spPr bwMode="auto">
            <a:xfrm>
              <a:off x="2228" y="3504"/>
              <a:ext cx="16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75" name="Line 319"/>
            <p:cNvSpPr>
              <a:spLocks noChangeAspect="1" noChangeShapeType="1"/>
            </p:cNvSpPr>
            <p:nvPr/>
          </p:nvSpPr>
          <p:spPr bwMode="auto">
            <a:xfrm>
              <a:off x="2261" y="3504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76" name="Line 320"/>
            <p:cNvSpPr>
              <a:spLocks noChangeAspect="1" noChangeShapeType="1"/>
            </p:cNvSpPr>
            <p:nvPr/>
          </p:nvSpPr>
          <p:spPr bwMode="auto">
            <a:xfrm>
              <a:off x="2295" y="3504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77" name="Line 321"/>
            <p:cNvSpPr>
              <a:spLocks noChangeAspect="1" noChangeShapeType="1"/>
            </p:cNvSpPr>
            <p:nvPr/>
          </p:nvSpPr>
          <p:spPr bwMode="auto">
            <a:xfrm>
              <a:off x="2328" y="3504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78" name="Line 322"/>
            <p:cNvSpPr>
              <a:spLocks noChangeAspect="1" noChangeShapeType="1"/>
            </p:cNvSpPr>
            <p:nvPr/>
          </p:nvSpPr>
          <p:spPr bwMode="auto">
            <a:xfrm>
              <a:off x="2362" y="3504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79" name="Line 323"/>
            <p:cNvSpPr>
              <a:spLocks noChangeAspect="1" noChangeShapeType="1"/>
            </p:cNvSpPr>
            <p:nvPr/>
          </p:nvSpPr>
          <p:spPr bwMode="auto">
            <a:xfrm>
              <a:off x="2396" y="3504"/>
              <a:ext cx="16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80" name="Line 324"/>
            <p:cNvSpPr>
              <a:spLocks noChangeAspect="1" noChangeShapeType="1"/>
            </p:cNvSpPr>
            <p:nvPr/>
          </p:nvSpPr>
          <p:spPr bwMode="auto">
            <a:xfrm>
              <a:off x="2429" y="3504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81" name="Line 325"/>
            <p:cNvSpPr>
              <a:spLocks noChangeAspect="1" noChangeShapeType="1"/>
            </p:cNvSpPr>
            <p:nvPr/>
          </p:nvSpPr>
          <p:spPr bwMode="auto">
            <a:xfrm>
              <a:off x="2463" y="3504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82" name="Line 326"/>
            <p:cNvSpPr>
              <a:spLocks noChangeAspect="1" noChangeShapeType="1"/>
            </p:cNvSpPr>
            <p:nvPr/>
          </p:nvSpPr>
          <p:spPr bwMode="auto">
            <a:xfrm>
              <a:off x="2497" y="3504"/>
              <a:ext cx="16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83" name="Line 327"/>
            <p:cNvSpPr>
              <a:spLocks noChangeAspect="1" noChangeShapeType="1"/>
            </p:cNvSpPr>
            <p:nvPr/>
          </p:nvSpPr>
          <p:spPr bwMode="auto">
            <a:xfrm>
              <a:off x="2530" y="3504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84" name="Line 328"/>
            <p:cNvSpPr>
              <a:spLocks noChangeAspect="1" noChangeShapeType="1"/>
            </p:cNvSpPr>
            <p:nvPr/>
          </p:nvSpPr>
          <p:spPr bwMode="auto">
            <a:xfrm>
              <a:off x="2564" y="3504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85" name="Line 329"/>
            <p:cNvSpPr>
              <a:spLocks noChangeAspect="1" noChangeShapeType="1"/>
            </p:cNvSpPr>
            <p:nvPr/>
          </p:nvSpPr>
          <p:spPr bwMode="auto">
            <a:xfrm>
              <a:off x="2597" y="3504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86" name="Line 330"/>
            <p:cNvSpPr>
              <a:spLocks noChangeAspect="1" noChangeShapeType="1"/>
            </p:cNvSpPr>
            <p:nvPr/>
          </p:nvSpPr>
          <p:spPr bwMode="auto">
            <a:xfrm>
              <a:off x="2631" y="3504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87" name="Line 331"/>
            <p:cNvSpPr>
              <a:spLocks noChangeAspect="1" noChangeShapeType="1"/>
            </p:cNvSpPr>
            <p:nvPr/>
          </p:nvSpPr>
          <p:spPr bwMode="auto">
            <a:xfrm>
              <a:off x="2665" y="3504"/>
              <a:ext cx="16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88" name="Line 332"/>
            <p:cNvSpPr>
              <a:spLocks noChangeAspect="1" noChangeShapeType="1"/>
            </p:cNvSpPr>
            <p:nvPr/>
          </p:nvSpPr>
          <p:spPr bwMode="auto">
            <a:xfrm>
              <a:off x="2698" y="3504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89" name="Line 333"/>
            <p:cNvSpPr>
              <a:spLocks noChangeAspect="1" noChangeShapeType="1"/>
            </p:cNvSpPr>
            <p:nvPr/>
          </p:nvSpPr>
          <p:spPr bwMode="auto">
            <a:xfrm>
              <a:off x="2732" y="3504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90" name="Line 334"/>
            <p:cNvSpPr>
              <a:spLocks noChangeAspect="1" noChangeShapeType="1"/>
            </p:cNvSpPr>
            <p:nvPr/>
          </p:nvSpPr>
          <p:spPr bwMode="auto">
            <a:xfrm>
              <a:off x="2765" y="3504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91" name="Line 335"/>
            <p:cNvSpPr>
              <a:spLocks noChangeAspect="1" noChangeShapeType="1"/>
            </p:cNvSpPr>
            <p:nvPr/>
          </p:nvSpPr>
          <p:spPr bwMode="auto">
            <a:xfrm>
              <a:off x="2799" y="3504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92" name="Line 336"/>
            <p:cNvSpPr>
              <a:spLocks noChangeAspect="1" noChangeShapeType="1"/>
            </p:cNvSpPr>
            <p:nvPr/>
          </p:nvSpPr>
          <p:spPr bwMode="auto">
            <a:xfrm>
              <a:off x="2833" y="3504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93" name="Line 337"/>
            <p:cNvSpPr>
              <a:spLocks noChangeAspect="1" noChangeShapeType="1"/>
            </p:cNvSpPr>
            <p:nvPr/>
          </p:nvSpPr>
          <p:spPr bwMode="auto">
            <a:xfrm flipV="1">
              <a:off x="1623" y="3826"/>
              <a:ext cx="7" cy="2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94" name="Line 338"/>
            <p:cNvSpPr>
              <a:spLocks noChangeAspect="1" noChangeShapeType="1"/>
            </p:cNvSpPr>
            <p:nvPr/>
          </p:nvSpPr>
          <p:spPr bwMode="auto">
            <a:xfrm flipV="1">
              <a:off x="1630" y="3823"/>
              <a:ext cx="7" cy="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95" name="Line 339"/>
            <p:cNvSpPr>
              <a:spLocks noChangeAspect="1" noChangeShapeType="1"/>
            </p:cNvSpPr>
            <p:nvPr/>
          </p:nvSpPr>
          <p:spPr bwMode="auto">
            <a:xfrm flipV="1">
              <a:off x="1637" y="3821"/>
              <a:ext cx="7" cy="2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96" name="Line 340"/>
            <p:cNvSpPr>
              <a:spLocks noChangeAspect="1" noChangeShapeType="1"/>
            </p:cNvSpPr>
            <p:nvPr/>
          </p:nvSpPr>
          <p:spPr bwMode="auto">
            <a:xfrm flipV="1">
              <a:off x="1644" y="3816"/>
              <a:ext cx="7" cy="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97" name="Line 341"/>
            <p:cNvSpPr>
              <a:spLocks noChangeAspect="1" noChangeShapeType="1"/>
            </p:cNvSpPr>
            <p:nvPr/>
          </p:nvSpPr>
          <p:spPr bwMode="auto">
            <a:xfrm flipV="1">
              <a:off x="1651" y="3815"/>
              <a:ext cx="1" cy="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98" name="Line 342"/>
            <p:cNvSpPr>
              <a:spLocks noChangeAspect="1" noChangeShapeType="1"/>
            </p:cNvSpPr>
            <p:nvPr/>
          </p:nvSpPr>
          <p:spPr bwMode="auto">
            <a:xfrm flipV="1">
              <a:off x="1652" y="3811"/>
              <a:ext cx="6" cy="4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399" name="Line 343"/>
            <p:cNvSpPr>
              <a:spLocks noChangeAspect="1" noChangeShapeType="1"/>
            </p:cNvSpPr>
            <p:nvPr/>
          </p:nvSpPr>
          <p:spPr bwMode="auto">
            <a:xfrm flipV="1">
              <a:off x="1658" y="3805"/>
              <a:ext cx="7" cy="6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00" name="Line 344"/>
            <p:cNvSpPr>
              <a:spLocks noChangeAspect="1" noChangeShapeType="1"/>
            </p:cNvSpPr>
            <p:nvPr/>
          </p:nvSpPr>
          <p:spPr bwMode="auto">
            <a:xfrm flipV="1">
              <a:off x="1665" y="3797"/>
              <a:ext cx="7" cy="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01" name="Line 345"/>
            <p:cNvSpPr>
              <a:spLocks noChangeAspect="1" noChangeShapeType="1"/>
            </p:cNvSpPr>
            <p:nvPr/>
          </p:nvSpPr>
          <p:spPr bwMode="auto">
            <a:xfrm flipV="1">
              <a:off x="1672" y="3783"/>
              <a:ext cx="11" cy="14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02" name="Line 346"/>
            <p:cNvSpPr>
              <a:spLocks noChangeAspect="1" noChangeShapeType="1"/>
            </p:cNvSpPr>
            <p:nvPr/>
          </p:nvSpPr>
          <p:spPr bwMode="auto">
            <a:xfrm flipV="1">
              <a:off x="1683" y="3772"/>
              <a:ext cx="8" cy="1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03" name="Line 347"/>
            <p:cNvSpPr>
              <a:spLocks noChangeAspect="1" noChangeShapeType="1"/>
            </p:cNvSpPr>
            <p:nvPr/>
          </p:nvSpPr>
          <p:spPr bwMode="auto">
            <a:xfrm flipV="1">
              <a:off x="1691" y="3741"/>
              <a:ext cx="23" cy="3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04" name="Line 348"/>
            <p:cNvSpPr>
              <a:spLocks noChangeAspect="1" noChangeShapeType="1"/>
            </p:cNvSpPr>
            <p:nvPr/>
          </p:nvSpPr>
          <p:spPr bwMode="auto">
            <a:xfrm flipV="1">
              <a:off x="1714" y="3706"/>
              <a:ext cx="24" cy="3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05" name="Line 349"/>
            <p:cNvSpPr>
              <a:spLocks noChangeAspect="1" noChangeShapeType="1"/>
            </p:cNvSpPr>
            <p:nvPr/>
          </p:nvSpPr>
          <p:spPr bwMode="auto">
            <a:xfrm flipV="1">
              <a:off x="1738" y="3699"/>
              <a:ext cx="5" cy="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06" name="Line 350"/>
            <p:cNvSpPr>
              <a:spLocks noChangeAspect="1" noChangeShapeType="1"/>
            </p:cNvSpPr>
            <p:nvPr/>
          </p:nvSpPr>
          <p:spPr bwMode="auto">
            <a:xfrm flipV="1">
              <a:off x="1743" y="3676"/>
              <a:ext cx="18" cy="2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07" name="Line 351"/>
            <p:cNvSpPr>
              <a:spLocks noChangeAspect="1" noChangeShapeType="1"/>
            </p:cNvSpPr>
            <p:nvPr/>
          </p:nvSpPr>
          <p:spPr bwMode="auto">
            <a:xfrm flipV="1">
              <a:off x="1761" y="3660"/>
              <a:ext cx="13" cy="16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08" name="Line 352"/>
            <p:cNvSpPr>
              <a:spLocks noChangeAspect="1" noChangeShapeType="1"/>
            </p:cNvSpPr>
            <p:nvPr/>
          </p:nvSpPr>
          <p:spPr bwMode="auto">
            <a:xfrm flipV="1">
              <a:off x="1774" y="3647"/>
              <a:ext cx="13" cy="1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09" name="Line 353"/>
            <p:cNvSpPr>
              <a:spLocks noChangeAspect="1" noChangeShapeType="1"/>
            </p:cNvSpPr>
            <p:nvPr/>
          </p:nvSpPr>
          <p:spPr bwMode="auto">
            <a:xfrm flipV="1">
              <a:off x="1787" y="3634"/>
              <a:ext cx="11" cy="1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10" name="Line 354"/>
            <p:cNvSpPr>
              <a:spLocks noChangeAspect="1" noChangeShapeType="1"/>
            </p:cNvSpPr>
            <p:nvPr/>
          </p:nvSpPr>
          <p:spPr bwMode="auto">
            <a:xfrm flipV="1">
              <a:off x="1798" y="3627"/>
              <a:ext cx="7" cy="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11" name="Line 355"/>
            <p:cNvSpPr>
              <a:spLocks noChangeAspect="1" noChangeShapeType="1"/>
            </p:cNvSpPr>
            <p:nvPr/>
          </p:nvSpPr>
          <p:spPr bwMode="auto">
            <a:xfrm flipV="1">
              <a:off x="1805" y="3616"/>
              <a:ext cx="11" cy="1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12" name="Line 356"/>
            <p:cNvSpPr>
              <a:spLocks noChangeAspect="1" noChangeShapeType="1"/>
            </p:cNvSpPr>
            <p:nvPr/>
          </p:nvSpPr>
          <p:spPr bwMode="auto">
            <a:xfrm flipV="1">
              <a:off x="1816" y="3605"/>
              <a:ext cx="14" cy="1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13" name="Line 357"/>
            <p:cNvSpPr>
              <a:spLocks noChangeAspect="1" noChangeShapeType="1"/>
            </p:cNvSpPr>
            <p:nvPr/>
          </p:nvSpPr>
          <p:spPr bwMode="auto">
            <a:xfrm flipV="1">
              <a:off x="1830" y="3602"/>
              <a:ext cx="4" cy="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14" name="Line 358"/>
            <p:cNvSpPr>
              <a:spLocks noChangeAspect="1" noChangeShapeType="1"/>
            </p:cNvSpPr>
            <p:nvPr/>
          </p:nvSpPr>
          <p:spPr bwMode="auto">
            <a:xfrm flipV="1">
              <a:off x="1834" y="3592"/>
              <a:ext cx="14" cy="1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15" name="Line 359"/>
            <p:cNvSpPr>
              <a:spLocks noChangeAspect="1" noChangeShapeType="1"/>
            </p:cNvSpPr>
            <p:nvPr/>
          </p:nvSpPr>
          <p:spPr bwMode="auto">
            <a:xfrm flipV="1">
              <a:off x="1848" y="3583"/>
              <a:ext cx="14" cy="9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16" name="Line 360"/>
            <p:cNvSpPr>
              <a:spLocks noChangeAspect="1" noChangeShapeType="1"/>
            </p:cNvSpPr>
            <p:nvPr/>
          </p:nvSpPr>
          <p:spPr bwMode="auto">
            <a:xfrm flipV="1">
              <a:off x="1862" y="3581"/>
              <a:ext cx="3" cy="2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17" name="Line 361"/>
            <p:cNvSpPr>
              <a:spLocks noChangeAspect="1" noChangeShapeType="1"/>
            </p:cNvSpPr>
            <p:nvPr/>
          </p:nvSpPr>
          <p:spPr bwMode="auto">
            <a:xfrm flipV="1">
              <a:off x="1865" y="3573"/>
              <a:ext cx="14" cy="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18" name="Line 362"/>
            <p:cNvSpPr>
              <a:spLocks noChangeAspect="1" noChangeShapeType="1"/>
            </p:cNvSpPr>
            <p:nvPr/>
          </p:nvSpPr>
          <p:spPr bwMode="auto">
            <a:xfrm flipV="1">
              <a:off x="1879" y="3564"/>
              <a:ext cx="15" cy="9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19" name="Line 363"/>
            <p:cNvSpPr>
              <a:spLocks noChangeAspect="1" noChangeShapeType="1"/>
            </p:cNvSpPr>
            <p:nvPr/>
          </p:nvSpPr>
          <p:spPr bwMode="auto">
            <a:xfrm flipV="1">
              <a:off x="1894" y="3557"/>
              <a:ext cx="17" cy="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20" name="Line 364"/>
            <p:cNvSpPr>
              <a:spLocks noChangeAspect="1" noChangeShapeType="1"/>
            </p:cNvSpPr>
            <p:nvPr/>
          </p:nvSpPr>
          <p:spPr bwMode="auto">
            <a:xfrm flipV="1">
              <a:off x="1911" y="3552"/>
              <a:ext cx="14" cy="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21" name="Line 365"/>
            <p:cNvSpPr>
              <a:spLocks noChangeAspect="1" noChangeShapeType="1"/>
            </p:cNvSpPr>
            <p:nvPr/>
          </p:nvSpPr>
          <p:spPr bwMode="auto">
            <a:xfrm flipV="1">
              <a:off x="1925" y="3545"/>
              <a:ext cx="20" cy="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22" name="Line 366"/>
            <p:cNvSpPr>
              <a:spLocks noChangeAspect="1" noChangeShapeType="1"/>
            </p:cNvSpPr>
            <p:nvPr/>
          </p:nvSpPr>
          <p:spPr bwMode="auto">
            <a:xfrm flipV="1">
              <a:off x="1945" y="3542"/>
              <a:ext cx="11" cy="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23" name="Line 367"/>
            <p:cNvSpPr>
              <a:spLocks noChangeAspect="1" noChangeShapeType="1"/>
            </p:cNvSpPr>
            <p:nvPr/>
          </p:nvSpPr>
          <p:spPr bwMode="auto">
            <a:xfrm flipV="1">
              <a:off x="1956" y="3536"/>
              <a:ext cx="21" cy="6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24" name="Line 368"/>
            <p:cNvSpPr>
              <a:spLocks noChangeAspect="1" noChangeShapeType="1"/>
            </p:cNvSpPr>
            <p:nvPr/>
          </p:nvSpPr>
          <p:spPr bwMode="auto">
            <a:xfrm flipV="1">
              <a:off x="1977" y="3534"/>
              <a:ext cx="8" cy="2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25" name="Line 369"/>
            <p:cNvSpPr>
              <a:spLocks noChangeAspect="1" noChangeShapeType="1"/>
            </p:cNvSpPr>
            <p:nvPr/>
          </p:nvSpPr>
          <p:spPr bwMode="auto">
            <a:xfrm flipV="1">
              <a:off x="1985" y="3528"/>
              <a:ext cx="26" cy="6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26" name="Line 370"/>
            <p:cNvSpPr>
              <a:spLocks noChangeAspect="1" noChangeShapeType="1"/>
            </p:cNvSpPr>
            <p:nvPr/>
          </p:nvSpPr>
          <p:spPr bwMode="auto">
            <a:xfrm>
              <a:off x="2011" y="3528"/>
              <a:ext cx="5" cy="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27" name="Line 371"/>
            <p:cNvSpPr>
              <a:spLocks noChangeAspect="1" noChangeShapeType="1"/>
            </p:cNvSpPr>
            <p:nvPr/>
          </p:nvSpPr>
          <p:spPr bwMode="auto">
            <a:xfrm flipV="1">
              <a:off x="2016" y="3522"/>
              <a:ext cx="31" cy="6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28" name="Line 372"/>
            <p:cNvSpPr>
              <a:spLocks noChangeAspect="1" noChangeShapeType="1"/>
            </p:cNvSpPr>
            <p:nvPr/>
          </p:nvSpPr>
          <p:spPr bwMode="auto">
            <a:xfrm flipV="1">
              <a:off x="2047" y="3518"/>
              <a:ext cx="29" cy="4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29" name="Line 373"/>
            <p:cNvSpPr>
              <a:spLocks noChangeAspect="1" noChangeShapeType="1"/>
            </p:cNvSpPr>
            <p:nvPr/>
          </p:nvSpPr>
          <p:spPr bwMode="auto">
            <a:xfrm flipV="1">
              <a:off x="2076" y="3515"/>
              <a:ext cx="31" cy="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30" name="Line 374"/>
            <p:cNvSpPr>
              <a:spLocks noChangeAspect="1" noChangeShapeType="1"/>
            </p:cNvSpPr>
            <p:nvPr/>
          </p:nvSpPr>
          <p:spPr bwMode="auto">
            <a:xfrm flipV="1">
              <a:off x="2107" y="3513"/>
              <a:ext cx="31" cy="2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31" name="Line 375"/>
            <p:cNvSpPr>
              <a:spLocks noChangeAspect="1" noChangeShapeType="1"/>
            </p:cNvSpPr>
            <p:nvPr/>
          </p:nvSpPr>
          <p:spPr bwMode="auto">
            <a:xfrm flipV="1">
              <a:off x="2138" y="3511"/>
              <a:ext cx="29" cy="2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32" name="Line 376"/>
            <p:cNvSpPr>
              <a:spLocks noChangeAspect="1" noChangeShapeType="1"/>
            </p:cNvSpPr>
            <p:nvPr/>
          </p:nvSpPr>
          <p:spPr bwMode="auto">
            <a:xfrm flipV="1">
              <a:off x="2167" y="3510"/>
              <a:ext cx="31" cy="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33" name="Line 377"/>
            <p:cNvSpPr>
              <a:spLocks noChangeAspect="1" noChangeShapeType="1"/>
            </p:cNvSpPr>
            <p:nvPr/>
          </p:nvSpPr>
          <p:spPr bwMode="auto">
            <a:xfrm flipV="1">
              <a:off x="2198" y="3508"/>
              <a:ext cx="30" cy="2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34" name="Line 378"/>
            <p:cNvSpPr>
              <a:spLocks noChangeAspect="1" noChangeShapeType="1"/>
            </p:cNvSpPr>
            <p:nvPr/>
          </p:nvSpPr>
          <p:spPr bwMode="auto">
            <a:xfrm flipV="1">
              <a:off x="2228" y="3507"/>
              <a:ext cx="30" cy="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35" name="Line 379"/>
            <p:cNvSpPr>
              <a:spLocks noChangeAspect="1" noChangeShapeType="1"/>
            </p:cNvSpPr>
            <p:nvPr/>
          </p:nvSpPr>
          <p:spPr bwMode="auto">
            <a:xfrm>
              <a:off x="2258" y="3507"/>
              <a:ext cx="31" cy="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36" name="Line 380"/>
            <p:cNvSpPr>
              <a:spLocks noChangeAspect="1" noChangeShapeType="1"/>
            </p:cNvSpPr>
            <p:nvPr/>
          </p:nvSpPr>
          <p:spPr bwMode="auto">
            <a:xfrm flipV="1">
              <a:off x="2289" y="3506"/>
              <a:ext cx="30" cy="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37" name="Line 381"/>
            <p:cNvSpPr>
              <a:spLocks noChangeAspect="1" noChangeShapeType="1"/>
            </p:cNvSpPr>
            <p:nvPr/>
          </p:nvSpPr>
          <p:spPr bwMode="auto">
            <a:xfrm>
              <a:off x="2319" y="3506"/>
              <a:ext cx="91" cy="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38" name="Line 382"/>
            <p:cNvSpPr>
              <a:spLocks noChangeAspect="1" noChangeShapeType="1"/>
            </p:cNvSpPr>
            <p:nvPr/>
          </p:nvSpPr>
          <p:spPr bwMode="auto">
            <a:xfrm flipV="1">
              <a:off x="2410" y="3504"/>
              <a:ext cx="30" cy="2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39" name="Line 383"/>
            <p:cNvSpPr>
              <a:spLocks noChangeAspect="1" noChangeShapeType="1"/>
            </p:cNvSpPr>
            <p:nvPr/>
          </p:nvSpPr>
          <p:spPr bwMode="auto">
            <a:xfrm>
              <a:off x="2440" y="3504"/>
              <a:ext cx="394" cy="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40" name="Line 384"/>
            <p:cNvSpPr>
              <a:spLocks noChangeAspect="1" noChangeShapeType="1"/>
            </p:cNvSpPr>
            <p:nvPr/>
          </p:nvSpPr>
          <p:spPr bwMode="auto">
            <a:xfrm>
              <a:off x="1623" y="2835"/>
              <a:ext cx="9" cy="1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41" name="Line 385"/>
            <p:cNvSpPr>
              <a:spLocks noChangeAspect="1" noChangeShapeType="1"/>
            </p:cNvSpPr>
            <p:nvPr/>
          </p:nvSpPr>
          <p:spPr bwMode="auto">
            <a:xfrm>
              <a:off x="1632" y="2836"/>
              <a:ext cx="10" cy="3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42" name="Line 386"/>
            <p:cNvSpPr>
              <a:spLocks noChangeAspect="1" noChangeShapeType="1"/>
            </p:cNvSpPr>
            <p:nvPr/>
          </p:nvSpPr>
          <p:spPr bwMode="auto">
            <a:xfrm>
              <a:off x="1642" y="2839"/>
              <a:ext cx="10" cy="7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43" name="Line 387"/>
            <p:cNvSpPr>
              <a:spLocks noChangeAspect="1" noChangeShapeType="1"/>
            </p:cNvSpPr>
            <p:nvPr/>
          </p:nvSpPr>
          <p:spPr bwMode="auto">
            <a:xfrm>
              <a:off x="1652" y="2846"/>
              <a:ext cx="10" cy="7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44" name="Line 388"/>
            <p:cNvSpPr>
              <a:spLocks noChangeAspect="1" noChangeShapeType="1"/>
            </p:cNvSpPr>
            <p:nvPr/>
          </p:nvSpPr>
          <p:spPr bwMode="auto">
            <a:xfrm>
              <a:off x="1662" y="2853"/>
              <a:ext cx="11" cy="11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45" name="Line 389"/>
            <p:cNvSpPr>
              <a:spLocks noChangeAspect="1" noChangeShapeType="1"/>
            </p:cNvSpPr>
            <p:nvPr/>
          </p:nvSpPr>
          <p:spPr bwMode="auto">
            <a:xfrm>
              <a:off x="1673" y="2864"/>
              <a:ext cx="10" cy="13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46" name="Line 390"/>
            <p:cNvSpPr>
              <a:spLocks noChangeAspect="1" noChangeShapeType="1"/>
            </p:cNvSpPr>
            <p:nvPr/>
          </p:nvSpPr>
          <p:spPr bwMode="auto">
            <a:xfrm>
              <a:off x="1683" y="2877"/>
              <a:ext cx="10" cy="14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47" name="Line 391"/>
            <p:cNvSpPr>
              <a:spLocks noChangeAspect="1" noChangeShapeType="1"/>
            </p:cNvSpPr>
            <p:nvPr/>
          </p:nvSpPr>
          <p:spPr bwMode="auto">
            <a:xfrm>
              <a:off x="1693" y="2891"/>
              <a:ext cx="15" cy="22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48" name="Line 392"/>
            <p:cNvSpPr>
              <a:spLocks noChangeAspect="1" noChangeShapeType="1"/>
            </p:cNvSpPr>
            <p:nvPr/>
          </p:nvSpPr>
          <p:spPr bwMode="auto">
            <a:xfrm>
              <a:off x="1708" y="2913"/>
              <a:ext cx="6" cy="10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49" name="Line 393"/>
            <p:cNvSpPr>
              <a:spLocks noChangeAspect="1" noChangeShapeType="1"/>
            </p:cNvSpPr>
            <p:nvPr/>
          </p:nvSpPr>
          <p:spPr bwMode="auto">
            <a:xfrm>
              <a:off x="1714" y="2923"/>
              <a:ext cx="12" cy="24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50" name="Line 394"/>
            <p:cNvSpPr>
              <a:spLocks noChangeAspect="1" noChangeShapeType="1"/>
            </p:cNvSpPr>
            <p:nvPr/>
          </p:nvSpPr>
          <p:spPr bwMode="auto">
            <a:xfrm>
              <a:off x="1726" y="2947"/>
              <a:ext cx="17" cy="32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51" name="Line 395"/>
            <p:cNvSpPr>
              <a:spLocks noChangeAspect="1" noChangeShapeType="1"/>
            </p:cNvSpPr>
            <p:nvPr/>
          </p:nvSpPr>
          <p:spPr bwMode="auto">
            <a:xfrm>
              <a:off x="1743" y="2979"/>
              <a:ext cx="31" cy="59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52" name="Line 396"/>
            <p:cNvSpPr>
              <a:spLocks noChangeAspect="1" noChangeShapeType="1"/>
            </p:cNvSpPr>
            <p:nvPr/>
          </p:nvSpPr>
          <p:spPr bwMode="auto">
            <a:xfrm>
              <a:off x="1774" y="3038"/>
              <a:ext cx="31" cy="60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53" name="Line 397"/>
            <p:cNvSpPr>
              <a:spLocks noChangeAspect="1" noChangeShapeType="1"/>
            </p:cNvSpPr>
            <p:nvPr/>
          </p:nvSpPr>
          <p:spPr bwMode="auto">
            <a:xfrm>
              <a:off x="1805" y="3098"/>
              <a:ext cx="21" cy="39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54" name="Line 398"/>
            <p:cNvSpPr>
              <a:spLocks noChangeAspect="1" noChangeShapeType="1"/>
            </p:cNvSpPr>
            <p:nvPr/>
          </p:nvSpPr>
          <p:spPr bwMode="auto">
            <a:xfrm>
              <a:off x="1826" y="3137"/>
              <a:ext cx="8" cy="16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55" name="Line 399"/>
            <p:cNvSpPr>
              <a:spLocks noChangeAspect="1" noChangeShapeType="1"/>
            </p:cNvSpPr>
            <p:nvPr/>
          </p:nvSpPr>
          <p:spPr bwMode="auto">
            <a:xfrm>
              <a:off x="1834" y="3153"/>
              <a:ext cx="20" cy="32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56" name="Line 400"/>
            <p:cNvSpPr>
              <a:spLocks noChangeAspect="1" noChangeShapeType="1"/>
            </p:cNvSpPr>
            <p:nvPr/>
          </p:nvSpPr>
          <p:spPr bwMode="auto">
            <a:xfrm>
              <a:off x="1854" y="3185"/>
              <a:ext cx="11" cy="18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57" name="Line 401"/>
            <p:cNvSpPr>
              <a:spLocks noChangeAspect="1" noChangeShapeType="1"/>
            </p:cNvSpPr>
            <p:nvPr/>
          </p:nvSpPr>
          <p:spPr bwMode="auto">
            <a:xfrm>
              <a:off x="1865" y="3203"/>
              <a:ext cx="18" cy="28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58" name="Line 402"/>
            <p:cNvSpPr>
              <a:spLocks noChangeAspect="1" noChangeShapeType="1"/>
            </p:cNvSpPr>
            <p:nvPr/>
          </p:nvSpPr>
          <p:spPr bwMode="auto">
            <a:xfrm>
              <a:off x="1883" y="3231"/>
              <a:ext cx="11" cy="17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59" name="Line 403"/>
            <p:cNvSpPr>
              <a:spLocks noChangeAspect="1" noChangeShapeType="1"/>
            </p:cNvSpPr>
            <p:nvPr/>
          </p:nvSpPr>
          <p:spPr bwMode="auto">
            <a:xfrm>
              <a:off x="1894" y="3248"/>
              <a:ext cx="20" cy="25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60" name="Line 404"/>
            <p:cNvSpPr>
              <a:spLocks noChangeAspect="1" noChangeShapeType="1"/>
            </p:cNvSpPr>
            <p:nvPr/>
          </p:nvSpPr>
          <p:spPr bwMode="auto">
            <a:xfrm>
              <a:off x="1914" y="3273"/>
              <a:ext cx="11" cy="14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61" name="Line 405"/>
            <p:cNvSpPr>
              <a:spLocks noChangeAspect="1" noChangeShapeType="1"/>
            </p:cNvSpPr>
            <p:nvPr/>
          </p:nvSpPr>
          <p:spPr bwMode="auto">
            <a:xfrm>
              <a:off x="1925" y="3287"/>
              <a:ext cx="20" cy="23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62" name="Line 406"/>
            <p:cNvSpPr>
              <a:spLocks noChangeAspect="1" noChangeShapeType="1"/>
            </p:cNvSpPr>
            <p:nvPr/>
          </p:nvSpPr>
          <p:spPr bwMode="auto">
            <a:xfrm>
              <a:off x="1945" y="3310"/>
              <a:ext cx="11" cy="12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63" name="Line 407"/>
            <p:cNvSpPr>
              <a:spLocks noChangeAspect="1" noChangeShapeType="1"/>
            </p:cNvSpPr>
            <p:nvPr/>
          </p:nvSpPr>
          <p:spPr bwMode="auto">
            <a:xfrm>
              <a:off x="1956" y="3322"/>
              <a:ext cx="20" cy="20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64" name="Line 408"/>
            <p:cNvSpPr>
              <a:spLocks noChangeAspect="1" noChangeShapeType="1"/>
            </p:cNvSpPr>
            <p:nvPr/>
          </p:nvSpPr>
          <p:spPr bwMode="auto">
            <a:xfrm>
              <a:off x="1976" y="3342"/>
              <a:ext cx="9" cy="8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65" name="Line 409"/>
            <p:cNvSpPr>
              <a:spLocks noChangeAspect="1" noChangeShapeType="1"/>
            </p:cNvSpPr>
            <p:nvPr/>
          </p:nvSpPr>
          <p:spPr bwMode="auto">
            <a:xfrm>
              <a:off x="1985" y="3350"/>
              <a:ext cx="23" cy="18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66" name="Line 410"/>
            <p:cNvSpPr>
              <a:spLocks noChangeAspect="1" noChangeShapeType="1"/>
            </p:cNvSpPr>
            <p:nvPr/>
          </p:nvSpPr>
          <p:spPr bwMode="auto">
            <a:xfrm>
              <a:off x="2008" y="3368"/>
              <a:ext cx="8" cy="7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67" name="Line 411"/>
            <p:cNvSpPr>
              <a:spLocks noChangeAspect="1" noChangeShapeType="1"/>
            </p:cNvSpPr>
            <p:nvPr/>
          </p:nvSpPr>
          <p:spPr bwMode="auto">
            <a:xfrm>
              <a:off x="2016" y="3375"/>
              <a:ext cx="24" cy="16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68" name="Line 412"/>
            <p:cNvSpPr>
              <a:spLocks noChangeAspect="1" noChangeShapeType="1"/>
            </p:cNvSpPr>
            <p:nvPr/>
          </p:nvSpPr>
          <p:spPr bwMode="auto">
            <a:xfrm>
              <a:off x="2040" y="3391"/>
              <a:ext cx="7" cy="5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69" name="Line 413"/>
            <p:cNvSpPr>
              <a:spLocks noChangeAspect="1" noChangeShapeType="1"/>
            </p:cNvSpPr>
            <p:nvPr/>
          </p:nvSpPr>
          <p:spPr bwMode="auto">
            <a:xfrm>
              <a:off x="2047" y="3396"/>
              <a:ext cx="24" cy="14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70" name="Line 414"/>
            <p:cNvSpPr>
              <a:spLocks noChangeAspect="1" noChangeShapeType="1"/>
            </p:cNvSpPr>
            <p:nvPr/>
          </p:nvSpPr>
          <p:spPr bwMode="auto">
            <a:xfrm>
              <a:off x="2071" y="3410"/>
              <a:ext cx="5" cy="3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71" name="Line 415"/>
            <p:cNvSpPr>
              <a:spLocks noChangeAspect="1" noChangeShapeType="1"/>
            </p:cNvSpPr>
            <p:nvPr/>
          </p:nvSpPr>
          <p:spPr bwMode="auto">
            <a:xfrm>
              <a:off x="2076" y="3413"/>
              <a:ext cx="31" cy="16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72" name="Line 416"/>
            <p:cNvSpPr>
              <a:spLocks noChangeAspect="1" noChangeShapeType="1"/>
            </p:cNvSpPr>
            <p:nvPr/>
          </p:nvSpPr>
          <p:spPr bwMode="auto">
            <a:xfrm>
              <a:off x="2107" y="3429"/>
              <a:ext cx="31" cy="12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73" name="Line 417"/>
            <p:cNvSpPr>
              <a:spLocks noChangeAspect="1" noChangeShapeType="1"/>
            </p:cNvSpPr>
            <p:nvPr/>
          </p:nvSpPr>
          <p:spPr bwMode="auto">
            <a:xfrm>
              <a:off x="2138" y="3441"/>
              <a:ext cx="29" cy="10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74" name="Line 418"/>
            <p:cNvSpPr>
              <a:spLocks noChangeAspect="1" noChangeShapeType="1"/>
            </p:cNvSpPr>
            <p:nvPr/>
          </p:nvSpPr>
          <p:spPr bwMode="auto">
            <a:xfrm>
              <a:off x="2167" y="3451"/>
              <a:ext cx="31" cy="8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75" name="Line 419"/>
            <p:cNvSpPr>
              <a:spLocks noChangeAspect="1" noChangeShapeType="1"/>
            </p:cNvSpPr>
            <p:nvPr/>
          </p:nvSpPr>
          <p:spPr bwMode="auto">
            <a:xfrm>
              <a:off x="2198" y="3459"/>
              <a:ext cx="30" cy="7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76" name="Line 420"/>
            <p:cNvSpPr>
              <a:spLocks noChangeAspect="1" noChangeShapeType="1"/>
            </p:cNvSpPr>
            <p:nvPr/>
          </p:nvSpPr>
          <p:spPr bwMode="auto">
            <a:xfrm>
              <a:off x="2228" y="3466"/>
              <a:ext cx="30" cy="7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77" name="Line 421"/>
            <p:cNvSpPr>
              <a:spLocks noChangeAspect="1" noChangeShapeType="1"/>
            </p:cNvSpPr>
            <p:nvPr/>
          </p:nvSpPr>
          <p:spPr bwMode="auto">
            <a:xfrm>
              <a:off x="2258" y="3473"/>
              <a:ext cx="31" cy="5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78" name="Line 422"/>
            <p:cNvSpPr>
              <a:spLocks noChangeAspect="1" noChangeShapeType="1"/>
            </p:cNvSpPr>
            <p:nvPr/>
          </p:nvSpPr>
          <p:spPr bwMode="auto">
            <a:xfrm>
              <a:off x="2289" y="3478"/>
              <a:ext cx="30" cy="4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79" name="Line 423"/>
            <p:cNvSpPr>
              <a:spLocks noChangeAspect="1" noChangeShapeType="1"/>
            </p:cNvSpPr>
            <p:nvPr/>
          </p:nvSpPr>
          <p:spPr bwMode="auto">
            <a:xfrm>
              <a:off x="2319" y="3482"/>
              <a:ext cx="30" cy="4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80" name="Line 424"/>
            <p:cNvSpPr>
              <a:spLocks noChangeAspect="1" noChangeShapeType="1"/>
            </p:cNvSpPr>
            <p:nvPr/>
          </p:nvSpPr>
          <p:spPr bwMode="auto">
            <a:xfrm>
              <a:off x="2349" y="3486"/>
              <a:ext cx="31" cy="3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81" name="Line 425"/>
            <p:cNvSpPr>
              <a:spLocks noChangeAspect="1" noChangeShapeType="1"/>
            </p:cNvSpPr>
            <p:nvPr/>
          </p:nvSpPr>
          <p:spPr bwMode="auto">
            <a:xfrm>
              <a:off x="2380" y="3489"/>
              <a:ext cx="30" cy="3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82" name="Line 426"/>
            <p:cNvSpPr>
              <a:spLocks noChangeAspect="1" noChangeShapeType="1"/>
            </p:cNvSpPr>
            <p:nvPr/>
          </p:nvSpPr>
          <p:spPr bwMode="auto">
            <a:xfrm>
              <a:off x="2410" y="3492"/>
              <a:ext cx="30" cy="1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83" name="Line 427"/>
            <p:cNvSpPr>
              <a:spLocks noChangeAspect="1" noChangeShapeType="1"/>
            </p:cNvSpPr>
            <p:nvPr/>
          </p:nvSpPr>
          <p:spPr bwMode="auto">
            <a:xfrm>
              <a:off x="2440" y="3493"/>
              <a:ext cx="31" cy="1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84" name="Line 428"/>
            <p:cNvSpPr>
              <a:spLocks noChangeAspect="1" noChangeShapeType="1"/>
            </p:cNvSpPr>
            <p:nvPr/>
          </p:nvSpPr>
          <p:spPr bwMode="auto">
            <a:xfrm>
              <a:off x="2471" y="3494"/>
              <a:ext cx="30" cy="2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85" name="Line 429"/>
            <p:cNvSpPr>
              <a:spLocks noChangeAspect="1" noChangeShapeType="1"/>
            </p:cNvSpPr>
            <p:nvPr/>
          </p:nvSpPr>
          <p:spPr bwMode="auto">
            <a:xfrm>
              <a:off x="2501" y="3496"/>
              <a:ext cx="31" cy="1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86" name="Line 430"/>
            <p:cNvSpPr>
              <a:spLocks noChangeAspect="1" noChangeShapeType="1"/>
            </p:cNvSpPr>
            <p:nvPr/>
          </p:nvSpPr>
          <p:spPr bwMode="auto">
            <a:xfrm>
              <a:off x="2532" y="3497"/>
              <a:ext cx="29" cy="2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87" name="Line 431"/>
            <p:cNvSpPr>
              <a:spLocks noChangeAspect="1" noChangeShapeType="1"/>
            </p:cNvSpPr>
            <p:nvPr/>
          </p:nvSpPr>
          <p:spPr bwMode="auto">
            <a:xfrm>
              <a:off x="2561" y="3499"/>
              <a:ext cx="31" cy="1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88" name="Line 432"/>
            <p:cNvSpPr>
              <a:spLocks noChangeAspect="1" noChangeShapeType="1"/>
            </p:cNvSpPr>
            <p:nvPr/>
          </p:nvSpPr>
          <p:spPr bwMode="auto">
            <a:xfrm>
              <a:off x="2592" y="3500"/>
              <a:ext cx="60" cy="1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89" name="Line 433"/>
            <p:cNvSpPr>
              <a:spLocks noChangeAspect="1" noChangeShapeType="1"/>
            </p:cNvSpPr>
            <p:nvPr/>
          </p:nvSpPr>
          <p:spPr bwMode="auto">
            <a:xfrm>
              <a:off x="2652" y="3500"/>
              <a:ext cx="31" cy="1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90" name="Line 434"/>
            <p:cNvSpPr>
              <a:spLocks noChangeAspect="1" noChangeShapeType="1"/>
            </p:cNvSpPr>
            <p:nvPr/>
          </p:nvSpPr>
          <p:spPr bwMode="auto">
            <a:xfrm>
              <a:off x="2683" y="3501"/>
              <a:ext cx="60" cy="1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91" name="Line 435"/>
            <p:cNvSpPr>
              <a:spLocks noChangeAspect="1" noChangeShapeType="1"/>
            </p:cNvSpPr>
            <p:nvPr/>
          </p:nvSpPr>
          <p:spPr bwMode="auto">
            <a:xfrm>
              <a:off x="2743" y="3501"/>
              <a:ext cx="31" cy="2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92" name="Line 436"/>
            <p:cNvSpPr>
              <a:spLocks noChangeAspect="1" noChangeShapeType="1"/>
            </p:cNvSpPr>
            <p:nvPr/>
          </p:nvSpPr>
          <p:spPr bwMode="auto">
            <a:xfrm>
              <a:off x="2774" y="3503"/>
              <a:ext cx="60" cy="1"/>
            </a:xfrm>
            <a:prstGeom prst="line">
              <a:avLst/>
            </a:prstGeom>
            <a:noFill/>
            <a:ln w="2063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93" name="Freeform 437"/>
            <p:cNvSpPr>
              <a:spLocks noChangeAspect="1" noEditPoints="1"/>
            </p:cNvSpPr>
            <p:nvPr/>
          </p:nvSpPr>
          <p:spPr bwMode="auto">
            <a:xfrm>
              <a:off x="2579" y="4025"/>
              <a:ext cx="48" cy="67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27"/>
                </a:cxn>
                <a:cxn ang="0">
                  <a:pos x="23" y="24"/>
                </a:cxn>
                <a:cxn ang="0">
                  <a:pos x="27" y="21"/>
                </a:cxn>
                <a:cxn ang="0">
                  <a:pos x="31" y="21"/>
                </a:cxn>
                <a:cxn ang="0">
                  <a:pos x="35" y="21"/>
                </a:cxn>
                <a:cxn ang="0">
                  <a:pos x="39" y="24"/>
                </a:cxn>
                <a:cxn ang="0">
                  <a:pos x="42" y="27"/>
                </a:cxn>
                <a:cxn ang="0">
                  <a:pos x="45" y="31"/>
                </a:cxn>
                <a:cxn ang="0">
                  <a:pos x="48" y="37"/>
                </a:cxn>
                <a:cxn ang="0">
                  <a:pos x="48" y="42"/>
                </a:cxn>
                <a:cxn ang="0">
                  <a:pos x="46" y="49"/>
                </a:cxn>
                <a:cxn ang="0">
                  <a:pos x="45" y="55"/>
                </a:cxn>
                <a:cxn ang="0">
                  <a:pos x="41" y="60"/>
                </a:cxn>
                <a:cxn ang="0">
                  <a:pos x="37" y="65"/>
                </a:cxn>
                <a:cxn ang="0">
                  <a:pos x="32" y="66"/>
                </a:cxn>
                <a:cxn ang="0">
                  <a:pos x="25" y="67"/>
                </a:cxn>
                <a:cxn ang="0">
                  <a:pos x="23" y="67"/>
                </a:cxn>
                <a:cxn ang="0">
                  <a:pos x="20" y="66"/>
                </a:cxn>
                <a:cxn ang="0">
                  <a:pos x="17" y="65"/>
                </a:cxn>
                <a:cxn ang="0">
                  <a:pos x="14" y="63"/>
                </a:cxn>
                <a:cxn ang="0">
                  <a:pos x="7" y="67"/>
                </a:cxn>
                <a:cxn ang="0">
                  <a:pos x="4" y="67"/>
                </a:cxn>
                <a:cxn ang="0">
                  <a:pos x="4" y="11"/>
                </a:cxn>
                <a:cxn ang="0">
                  <a:pos x="4" y="7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18" y="0"/>
                </a:cxn>
                <a:cxn ang="0">
                  <a:pos x="18" y="31"/>
                </a:cxn>
                <a:cxn ang="0">
                  <a:pos x="18" y="51"/>
                </a:cxn>
                <a:cxn ang="0">
                  <a:pos x="18" y="55"/>
                </a:cxn>
                <a:cxn ang="0">
                  <a:pos x="18" y="58"/>
                </a:cxn>
                <a:cxn ang="0">
                  <a:pos x="20" y="60"/>
                </a:cxn>
                <a:cxn ang="0">
                  <a:pos x="21" y="62"/>
                </a:cxn>
                <a:cxn ang="0">
                  <a:pos x="23" y="63"/>
                </a:cxn>
                <a:cxn ang="0">
                  <a:pos x="25" y="65"/>
                </a:cxn>
                <a:cxn ang="0">
                  <a:pos x="28" y="63"/>
                </a:cxn>
                <a:cxn ang="0">
                  <a:pos x="30" y="63"/>
                </a:cxn>
                <a:cxn ang="0">
                  <a:pos x="32" y="60"/>
                </a:cxn>
                <a:cxn ang="0">
                  <a:pos x="34" y="58"/>
                </a:cxn>
                <a:cxn ang="0">
                  <a:pos x="34" y="53"/>
                </a:cxn>
                <a:cxn ang="0">
                  <a:pos x="34" y="49"/>
                </a:cxn>
                <a:cxn ang="0">
                  <a:pos x="35" y="42"/>
                </a:cxn>
                <a:cxn ang="0">
                  <a:pos x="34" y="37"/>
                </a:cxn>
                <a:cxn ang="0">
                  <a:pos x="34" y="32"/>
                </a:cxn>
                <a:cxn ang="0">
                  <a:pos x="32" y="28"/>
                </a:cxn>
                <a:cxn ang="0">
                  <a:pos x="30" y="27"/>
                </a:cxn>
                <a:cxn ang="0">
                  <a:pos x="27" y="27"/>
                </a:cxn>
                <a:cxn ang="0">
                  <a:pos x="23" y="27"/>
                </a:cxn>
                <a:cxn ang="0">
                  <a:pos x="18" y="31"/>
                </a:cxn>
              </a:cxnLst>
              <a:rect l="0" t="0" r="r" b="b"/>
              <a:pathLst>
                <a:path w="48" h="67">
                  <a:moveTo>
                    <a:pt x="18" y="0"/>
                  </a:moveTo>
                  <a:lnTo>
                    <a:pt x="18" y="27"/>
                  </a:lnTo>
                  <a:lnTo>
                    <a:pt x="23" y="24"/>
                  </a:lnTo>
                  <a:lnTo>
                    <a:pt x="27" y="21"/>
                  </a:lnTo>
                  <a:lnTo>
                    <a:pt x="31" y="21"/>
                  </a:lnTo>
                  <a:lnTo>
                    <a:pt x="35" y="21"/>
                  </a:lnTo>
                  <a:lnTo>
                    <a:pt x="39" y="24"/>
                  </a:lnTo>
                  <a:lnTo>
                    <a:pt x="42" y="27"/>
                  </a:lnTo>
                  <a:lnTo>
                    <a:pt x="45" y="31"/>
                  </a:lnTo>
                  <a:lnTo>
                    <a:pt x="48" y="37"/>
                  </a:lnTo>
                  <a:lnTo>
                    <a:pt x="48" y="42"/>
                  </a:lnTo>
                  <a:lnTo>
                    <a:pt x="46" y="49"/>
                  </a:lnTo>
                  <a:lnTo>
                    <a:pt x="45" y="55"/>
                  </a:lnTo>
                  <a:lnTo>
                    <a:pt x="41" y="60"/>
                  </a:lnTo>
                  <a:lnTo>
                    <a:pt x="37" y="65"/>
                  </a:lnTo>
                  <a:lnTo>
                    <a:pt x="32" y="66"/>
                  </a:lnTo>
                  <a:lnTo>
                    <a:pt x="25" y="67"/>
                  </a:lnTo>
                  <a:lnTo>
                    <a:pt x="23" y="67"/>
                  </a:lnTo>
                  <a:lnTo>
                    <a:pt x="20" y="66"/>
                  </a:lnTo>
                  <a:lnTo>
                    <a:pt x="17" y="65"/>
                  </a:lnTo>
                  <a:lnTo>
                    <a:pt x="14" y="63"/>
                  </a:lnTo>
                  <a:lnTo>
                    <a:pt x="7" y="67"/>
                  </a:lnTo>
                  <a:lnTo>
                    <a:pt x="4" y="67"/>
                  </a:lnTo>
                  <a:lnTo>
                    <a:pt x="4" y="11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18" y="0"/>
                  </a:lnTo>
                  <a:close/>
                  <a:moveTo>
                    <a:pt x="18" y="31"/>
                  </a:moveTo>
                  <a:lnTo>
                    <a:pt x="18" y="51"/>
                  </a:lnTo>
                  <a:lnTo>
                    <a:pt x="18" y="55"/>
                  </a:lnTo>
                  <a:lnTo>
                    <a:pt x="18" y="58"/>
                  </a:lnTo>
                  <a:lnTo>
                    <a:pt x="20" y="60"/>
                  </a:lnTo>
                  <a:lnTo>
                    <a:pt x="21" y="62"/>
                  </a:lnTo>
                  <a:lnTo>
                    <a:pt x="23" y="63"/>
                  </a:lnTo>
                  <a:lnTo>
                    <a:pt x="25" y="65"/>
                  </a:lnTo>
                  <a:lnTo>
                    <a:pt x="28" y="63"/>
                  </a:lnTo>
                  <a:lnTo>
                    <a:pt x="30" y="63"/>
                  </a:lnTo>
                  <a:lnTo>
                    <a:pt x="32" y="60"/>
                  </a:lnTo>
                  <a:lnTo>
                    <a:pt x="34" y="58"/>
                  </a:lnTo>
                  <a:lnTo>
                    <a:pt x="34" y="53"/>
                  </a:lnTo>
                  <a:lnTo>
                    <a:pt x="34" y="49"/>
                  </a:lnTo>
                  <a:lnTo>
                    <a:pt x="35" y="42"/>
                  </a:lnTo>
                  <a:lnTo>
                    <a:pt x="34" y="37"/>
                  </a:lnTo>
                  <a:lnTo>
                    <a:pt x="34" y="32"/>
                  </a:lnTo>
                  <a:lnTo>
                    <a:pt x="32" y="28"/>
                  </a:lnTo>
                  <a:lnTo>
                    <a:pt x="30" y="27"/>
                  </a:lnTo>
                  <a:lnTo>
                    <a:pt x="27" y="27"/>
                  </a:lnTo>
                  <a:lnTo>
                    <a:pt x="23" y="27"/>
                  </a:lnTo>
                  <a:lnTo>
                    <a:pt x="18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94" name="Freeform 438"/>
            <p:cNvSpPr>
              <a:spLocks noChangeAspect="1"/>
            </p:cNvSpPr>
            <p:nvPr/>
          </p:nvSpPr>
          <p:spPr bwMode="auto">
            <a:xfrm>
              <a:off x="2659" y="4025"/>
              <a:ext cx="27" cy="8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2"/>
                </a:cxn>
                <a:cxn ang="0">
                  <a:pos x="22" y="4"/>
                </a:cxn>
                <a:cxn ang="0">
                  <a:pos x="20" y="9"/>
                </a:cxn>
                <a:cxn ang="0">
                  <a:pos x="17" y="13"/>
                </a:cxn>
                <a:cxn ang="0">
                  <a:pos x="14" y="20"/>
                </a:cxn>
                <a:cxn ang="0">
                  <a:pos x="13" y="30"/>
                </a:cxn>
                <a:cxn ang="0">
                  <a:pos x="11" y="44"/>
                </a:cxn>
                <a:cxn ang="0">
                  <a:pos x="13" y="52"/>
                </a:cxn>
                <a:cxn ang="0">
                  <a:pos x="13" y="59"/>
                </a:cxn>
                <a:cxn ang="0">
                  <a:pos x="14" y="66"/>
                </a:cxn>
                <a:cxn ang="0">
                  <a:pos x="17" y="73"/>
                </a:cxn>
                <a:cxn ang="0">
                  <a:pos x="20" y="79"/>
                </a:cxn>
                <a:cxn ang="0">
                  <a:pos x="22" y="81"/>
                </a:cxn>
                <a:cxn ang="0">
                  <a:pos x="27" y="84"/>
                </a:cxn>
                <a:cxn ang="0">
                  <a:pos x="27" y="87"/>
                </a:cxn>
                <a:cxn ang="0">
                  <a:pos x="20" y="83"/>
                </a:cxn>
                <a:cxn ang="0">
                  <a:pos x="13" y="77"/>
                </a:cxn>
                <a:cxn ang="0">
                  <a:pos x="7" y="70"/>
                </a:cxn>
                <a:cxn ang="0">
                  <a:pos x="1" y="58"/>
                </a:cxn>
                <a:cxn ang="0">
                  <a:pos x="0" y="42"/>
                </a:cxn>
                <a:cxn ang="0">
                  <a:pos x="1" y="28"/>
                </a:cxn>
                <a:cxn ang="0">
                  <a:pos x="7" y="16"/>
                </a:cxn>
                <a:cxn ang="0">
                  <a:pos x="13" y="9"/>
                </a:cxn>
                <a:cxn ang="0">
                  <a:pos x="20" y="3"/>
                </a:cxn>
                <a:cxn ang="0">
                  <a:pos x="27" y="0"/>
                </a:cxn>
              </a:cxnLst>
              <a:rect l="0" t="0" r="r" b="b"/>
              <a:pathLst>
                <a:path w="27" h="87">
                  <a:moveTo>
                    <a:pt x="27" y="0"/>
                  </a:moveTo>
                  <a:lnTo>
                    <a:pt x="27" y="2"/>
                  </a:lnTo>
                  <a:lnTo>
                    <a:pt x="22" y="4"/>
                  </a:lnTo>
                  <a:lnTo>
                    <a:pt x="20" y="9"/>
                  </a:lnTo>
                  <a:lnTo>
                    <a:pt x="17" y="13"/>
                  </a:lnTo>
                  <a:lnTo>
                    <a:pt x="14" y="20"/>
                  </a:lnTo>
                  <a:lnTo>
                    <a:pt x="13" y="30"/>
                  </a:lnTo>
                  <a:lnTo>
                    <a:pt x="11" y="44"/>
                  </a:lnTo>
                  <a:lnTo>
                    <a:pt x="13" y="52"/>
                  </a:lnTo>
                  <a:lnTo>
                    <a:pt x="13" y="59"/>
                  </a:lnTo>
                  <a:lnTo>
                    <a:pt x="14" y="66"/>
                  </a:lnTo>
                  <a:lnTo>
                    <a:pt x="17" y="73"/>
                  </a:lnTo>
                  <a:lnTo>
                    <a:pt x="20" y="79"/>
                  </a:lnTo>
                  <a:lnTo>
                    <a:pt x="22" y="81"/>
                  </a:lnTo>
                  <a:lnTo>
                    <a:pt x="27" y="84"/>
                  </a:lnTo>
                  <a:lnTo>
                    <a:pt x="27" y="87"/>
                  </a:lnTo>
                  <a:lnTo>
                    <a:pt x="20" y="83"/>
                  </a:lnTo>
                  <a:lnTo>
                    <a:pt x="13" y="77"/>
                  </a:lnTo>
                  <a:lnTo>
                    <a:pt x="7" y="70"/>
                  </a:lnTo>
                  <a:lnTo>
                    <a:pt x="1" y="58"/>
                  </a:lnTo>
                  <a:lnTo>
                    <a:pt x="0" y="42"/>
                  </a:lnTo>
                  <a:lnTo>
                    <a:pt x="1" y="28"/>
                  </a:lnTo>
                  <a:lnTo>
                    <a:pt x="7" y="16"/>
                  </a:lnTo>
                  <a:lnTo>
                    <a:pt x="13" y="9"/>
                  </a:lnTo>
                  <a:lnTo>
                    <a:pt x="20" y="3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95" name="Freeform 439"/>
            <p:cNvSpPr>
              <a:spLocks noChangeAspect="1"/>
            </p:cNvSpPr>
            <p:nvPr/>
          </p:nvSpPr>
          <p:spPr bwMode="auto">
            <a:xfrm>
              <a:off x="2691" y="4025"/>
              <a:ext cx="37" cy="66"/>
            </a:xfrm>
            <a:custGeom>
              <a:avLst/>
              <a:gdLst/>
              <a:ahLst/>
              <a:cxnLst>
                <a:cxn ang="0">
                  <a:pos x="20" y="27"/>
                </a:cxn>
                <a:cxn ang="0">
                  <a:pos x="20" y="56"/>
                </a:cxn>
                <a:cxn ang="0">
                  <a:pos x="20" y="60"/>
                </a:cxn>
                <a:cxn ang="0">
                  <a:pos x="20" y="62"/>
                </a:cxn>
                <a:cxn ang="0">
                  <a:pos x="23" y="63"/>
                </a:cxn>
                <a:cxn ang="0">
                  <a:pos x="25" y="65"/>
                </a:cxn>
                <a:cxn ang="0">
                  <a:pos x="25" y="66"/>
                </a:cxn>
                <a:cxn ang="0">
                  <a:pos x="0" y="66"/>
                </a:cxn>
                <a:cxn ang="0">
                  <a:pos x="0" y="65"/>
                </a:cxn>
                <a:cxn ang="0">
                  <a:pos x="3" y="63"/>
                </a:cxn>
                <a:cxn ang="0">
                  <a:pos x="4" y="63"/>
                </a:cxn>
                <a:cxn ang="0">
                  <a:pos x="6" y="62"/>
                </a:cxn>
                <a:cxn ang="0">
                  <a:pos x="6" y="62"/>
                </a:cxn>
                <a:cxn ang="0">
                  <a:pos x="6" y="59"/>
                </a:cxn>
                <a:cxn ang="0">
                  <a:pos x="6" y="56"/>
                </a:cxn>
                <a:cxn ang="0">
                  <a:pos x="6" y="27"/>
                </a:cxn>
                <a:cxn ang="0">
                  <a:pos x="0" y="27"/>
                </a:cxn>
                <a:cxn ang="0">
                  <a:pos x="0" y="23"/>
                </a:cxn>
                <a:cxn ang="0">
                  <a:pos x="6" y="23"/>
                </a:cxn>
                <a:cxn ang="0">
                  <a:pos x="6" y="18"/>
                </a:cxn>
                <a:cxn ang="0">
                  <a:pos x="6" y="17"/>
                </a:cxn>
                <a:cxn ang="0">
                  <a:pos x="7" y="11"/>
                </a:cxn>
                <a:cxn ang="0">
                  <a:pos x="9" y="7"/>
                </a:cxn>
                <a:cxn ang="0">
                  <a:pos x="11" y="4"/>
                </a:cxn>
                <a:cxn ang="0">
                  <a:pos x="16" y="2"/>
                </a:cxn>
                <a:cxn ang="0">
                  <a:pos x="20" y="0"/>
                </a:cxn>
                <a:cxn ang="0">
                  <a:pos x="25" y="0"/>
                </a:cxn>
                <a:cxn ang="0">
                  <a:pos x="30" y="0"/>
                </a:cxn>
                <a:cxn ang="0">
                  <a:pos x="34" y="2"/>
                </a:cxn>
                <a:cxn ang="0">
                  <a:pos x="35" y="4"/>
                </a:cxn>
                <a:cxn ang="0">
                  <a:pos x="37" y="7"/>
                </a:cxn>
                <a:cxn ang="0">
                  <a:pos x="37" y="10"/>
                </a:cxn>
                <a:cxn ang="0">
                  <a:pos x="35" y="11"/>
                </a:cxn>
                <a:cxn ang="0">
                  <a:pos x="32" y="13"/>
                </a:cxn>
                <a:cxn ang="0">
                  <a:pos x="30" y="13"/>
                </a:cxn>
                <a:cxn ang="0">
                  <a:pos x="28" y="13"/>
                </a:cxn>
                <a:cxn ang="0">
                  <a:pos x="25" y="11"/>
                </a:cxn>
                <a:cxn ang="0">
                  <a:pos x="25" y="10"/>
                </a:cxn>
                <a:cxn ang="0">
                  <a:pos x="24" y="9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24" y="6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3"/>
                </a:cxn>
                <a:cxn ang="0">
                  <a:pos x="24" y="3"/>
                </a:cxn>
                <a:cxn ang="0">
                  <a:pos x="23" y="3"/>
                </a:cxn>
                <a:cxn ang="0">
                  <a:pos x="21" y="3"/>
                </a:cxn>
                <a:cxn ang="0">
                  <a:pos x="20" y="4"/>
                </a:cxn>
                <a:cxn ang="0">
                  <a:pos x="20" y="6"/>
                </a:cxn>
                <a:cxn ang="0">
                  <a:pos x="20" y="7"/>
                </a:cxn>
                <a:cxn ang="0">
                  <a:pos x="20" y="16"/>
                </a:cxn>
                <a:cxn ang="0">
                  <a:pos x="20" y="23"/>
                </a:cxn>
                <a:cxn ang="0">
                  <a:pos x="25" y="23"/>
                </a:cxn>
                <a:cxn ang="0">
                  <a:pos x="25" y="27"/>
                </a:cxn>
                <a:cxn ang="0">
                  <a:pos x="20" y="27"/>
                </a:cxn>
              </a:cxnLst>
              <a:rect l="0" t="0" r="r" b="b"/>
              <a:pathLst>
                <a:path w="37" h="66">
                  <a:moveTo>
                    <a:pt x="20" y="27"/>
                  </a:moveTo>
                  <a:lnTo>
                    <a:pt x="20" y="56"/>
                  </a:lnTo>
                  <a:lnTo>
                    <a:pt x="20" y="60"/>
                  </a:lnTo>
                  <a:lnTo>
                    <a:pt x="20" y="62"/>
                  </a:lnTo>
                  <a:lnTo>
                    <a:pt x="23" y="63"/>
                  </a:lnTo>
                  <a:lnTo>
                    <a:pt x="25" y="65"/>
                  </a:lnTo>
                  <a:lnTo>
                    <a:pt x="25" y="66"/>
                  </a:lnTo>
                  <a:lnTo>
                    <a:pt x="0" y="66"/>
                  </a:lnTo>
                  <a:lnTo>
                    <a:pt x="0" y="65"/>
                  </a:lnTo>
                  <a:lnTo>
                    <a:pt x="3" y="63"/>
                  </a:lnTo>
                  <a:lnTo>
                    <a:pt x="4" y="63"/>
                  </a:lnTo>
                  <a:lnTo>
                    <a:pt x="6" y="62"/>
                  </a:lnTo>
                  <a:lnTo>
                    <a:pt x="6" y="62"/>
                  </a:lnTo>
                  <a:lnTo>
                    <a:pt x="6" y="59"/>
                  </a:lnTo>
                  <a:lnTo>
                    <a:pt x="6" y="56"/>
                  </a:lnTo>
                  <a:lnTo>
                    <a:pt x="6" y="27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6" y="23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7" y="11"/>
                  </a:lnTo>
                  <a:lnTo>
                    <a:pt x="9" y="7"/>
                  </a:lnTo>
                  <a:lnTo>
                    <a:pt x="11" y="4"/>
                  </a:lnTo>
                  <a:lnTo>
                    <a:pt x="16" y="2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35" y="4"/>
                  </a:lnTo>
                  <a:lnTo>
                    <a:pt x="37" y="7"/>
                  </a:lnTo>
                  <a:lnTo>
                    <a:pt x="37" y="10"/>
                  </a:lnTo>
                  <a:lnTo>
                    <a:pt x="35" y="11"/>
                  </a:lnTo>
                  <a:lnTo>
                    <a:pt x="32" y="13"/>
                  </a:lnTo>
                  <a:lnTo>
                    <a:pt x="30" y="13"/>
                  </a:lnTo>
                  <a:lnTo>
                    <a:pt x="28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0" y="16"/>
                  </a:lnTo>
                  <a:lnTo>
                    <a:pt x="20" y="23"/>
                  </a:lnTo>
                  <a:lnTo>
                    <a:pt x="25" y="23"/>
                  </a:lnTo>
                  <a:lnTo>
                    <a:pt x="25" y="27"/>
                  </a:lnTo>
                  <a:lnTo>
                    <a:pt x="20" y="2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96" name="Freeform 440"/>
            <p:cNvSpPr>
              <a:spLocks noChangeAspect="1"/>
            </p:cNvSpPr>
            <p:nvPr/>
          </p:nvSpPr>
          <p:spPr bwMode="auto">
            <a:xfrm>
              <a:off x="2725" y="4046"/>
              <a:ext cx="73" cy="45"/>
            </a:xfrm>
            <a:custGeom>
              <a:avLst/>
              <a:gdLst/>
              <a:ahLst/>
              <a:cxnLst>
                <a:cxn ang="0">
                  <a:pos x="17" y="7"/>
                </a:cxn>
                <a:cxn ang="0">
                  <a:pos x="24" y="2"/>
                </a:cxn>
                <a:cxn ang="0">
                  <a:pos x="31" y="0"/>
                </a:cxn>
                <a:cxn ang="0">
                  <a:pos x="38" y="2"/>
                </a:cxn>
                <a:cxn ang="0">
                  <a:pos x="42" y="9"/>
                </a:cxn>
                <a:cxn ang="0">
                  <a:pos x="49" y="2"/>
                </a:cxn>
                <a:cxn ang="0">
                  <a:pos x="56" y="0"/>
                </a:cxn>
                <a:cxn ang="0">
                  <a:pos x="63" y="2"/>
                </a:cxn>
                <a:cxn ang="0">
                  <a:pos x="67" y="7"/>
                </a:cxn>
                <a:cxn ang="0">
                  <a:pos x="68" y="17"/>
                </a:cxn>
                <a:cxn ang="0">
                  <a:pos x="68" y="39"/>
                </a:cxn>
                <a:cxn ang="0">
                  <a:pos x="70" y="42"/>
                </a:cxn>
                <a:cxn ang="0">
                  <a:pos x="73" y="45"/>
                </a:cxn>
                <a:cxn ang="0">
                  <a:pos x="50" y="44"/>
                </a:cxn>
                <a:cxn ang="0">
                  <a:pos x="54" y="41"/>
                </a:cxn>
                <a:cxn ang="0">
                  <a:pos x="54" y="35"/>
                </a:cxn>
                <a:cxn ang="0">
                  <a:pos x="54" y="11"/>
                </a:cxn>
                <a:cxn ang="0">
                  <a:pos x="54" y="9"/>
                </a:cxn>
                <a:cxn ang="0">
                  <a:pos x="52" y="6"/>
                </a:cxn>
                <a:cxn ang="0">
                  <a:pos x="49" y="7"/>
                </a:cxn>
                <a:cxn ang="0">
                  <a:pos x="45" y="10"/>
                </a:cxn>
                <a:cxn ang="0">
                  <a:pos x="43" y="35"/>
                </a:cxn>
                <a:cxn ang="0">
                  <a:pos x="43" y="41"/>
                </a:cxn>
                <a:cxn ang="0">
                  <a:pos x="47" y="44"/>
                </a:cxn>
                <a:cxn ang="0">
                  <a:pos x="25" y="45"/>
                </a:cxn>
                <a:cxn ang="0">
                  <a:pos x="26" y="42"/>
                </a:cxn>
                <a:cxn ang="0">
                  <a:pos x="29" y="41"/>
                </a:cxn>
                <a:cxn ang="0">
                  <a:pos x="29" y="38"/>
                </a:cxn>
                <a:cxn ang="0">
                  <a:pos x="29" y="17"/>
                </a:cxn>
                <a:cxn ang="0">
                  <a:pos x="29" y="10"/>
                </a:cxn>
                <a:cxn ang="0">
                  <a:pos x="28" y="7"/>
                </a:cxn>
                <a:cxn ang="0">
                  <a:pos x="25" y="6"/>
                </a:cxn>
                <a:cxn ang="0">
                  <a:pos x="22" y="7"/>
                </a:cxn>
                <a:cxn ang="0">
                  <a:pos x="17" y="11"/>
                </a:cxn>
                <a:cxn ang="0">
                  <a:pos x="18" y="39"/>
                </a:cxn>
                <a:cxn ang="0">
                  <a:pos x="19" y="42"/>
                </a:cxn>
                <a:cxn ang="0">
                  <a:pos x="21" y="45"/>
                </a:cxn>
                <a:cxn ang="0">
                  <a:pos x="0" y="44"/>
                </a:cxn>
                <a:cxn ang="0">
                  <a:pos x="3" y="41"/>
                </a:cxn>
                <a:cxn ang="0">
                  <a:pos x="4" y="35"/>
                </a:cxn>
                <a:cxn ang="0">
                  <a:pos x="4" y="7"/>
                </a:cxn>
                <a:cxn ang="0">
                  <a:pos x="1" y="4"/>
                </a:cxn>
                <a:cxn ang="0">
                  <a:pos x="0" y="2"/>
                </a:cxn>
              </a:cxnLst>
              <a:rect l="0" t="0" r="r" b="b"/>
              <a:pathLst>
                <a:path w="73" h="45">
                  <a:moveTo>
                    <a:pt x="17" y="2"/>
                  </a:moveTo>
                  <a:lnTo>
                    <a:pt x="17" y="7"/>
                  </a:lnTo>
                  <a:lnTo>
                    <a:pt x="21" y="4"/>
                  </a:lnTo>
                  <a:lnTo>
                    <a:pt x="24" y="2"/>
                  </a:lnTo>
                  <a:lnTo>
                    <a:pt x="26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38" y="2"/>
                  </a:lnTo>
                  <a:lnTo>
                    <a:pt x="40" y="4"/>
                  </a:lnTo>
                  <a:lnTo>
                    <a:pt x="42" y="9"/>
                  </a:lnTo>
                  <a:lnTo>
                    <a:pt x="46" y="4"/>
                  </a:lnTo>
                  <a:lnTo>
                    <a:pt x="49" y="2"/>
                  </a:lnTo>
                  <a:lnTo>
                    <a:pt x="53" y="0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3" y="2"/>
                  </a:lnTo>
                  <a:lnTo>
                    <a:pt x="66" y="4"/>
                  </a:lnTo>
                  <a:lnTo>
                    <a:pt x="67" y="7"/>
                  </a:lnTo>
                  <a:lnTo>
                    <a:pt x="68" y="11"/>
                  </a:lnTo>
                  <a:lnTo>
                    <a:pt x="68" y="17"/>
                  </a:lnTo>
                  <a:lnTo>
                    <a:pt x="68" y="35"/>
                  </a:lnTo>
                  <a:lnTo>
                    <a:pt x="68" y="39"/>
                  </a:lnTo>
                  <a:lnTo>
                    <a:pt x="68" y="41"/>
                  </a:lnTo>
                  <a:lnTo>
                    <a:pt x="70" y="42"/>
                  </a:lnTo>
                  <a:lnTo>
                    <a:pt x="73" y="44"/>
                  </a:lnTo>
                  <a:lnTo>
                    <a:pt x="73" y="45"/>
                  </a:lnTo>
                  <a:lnTo>
                    <a:pt x="50" y="45"/>
                  </a:lnTo>
                  <a:lnTo>
                    <a:pt x="50" y="44"/>
                  </a:lnTo>
                  <a:lnTo>
                    <a:pt x="53" y="42"/>
                  </a:lnTo>
                  <a:lnTo>
                    <a:pt x="54" y="41"/>
                  </a:lnTo>
                  <a:lnTo>
                    <a:pt x="54" y="38"/>
                  </a:lnTo>
                  <a:lnTo>
                    <a:pt x="54" y="35"/>
                  </a:lnTo>
                  <a:lnTo>
                    <a:pt x="54" y="17"/>
                  </a:lnTo>
                  <a:lnTo>
                    <a:pt x="54" y="11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3" y="7"/>
                  </a:lnTo>
                  <a:lnTo>
                    <a:pt x="52" y="6"/>
                  </a:lnTo>
                  <a:lnTo>
                    <a:pt x="50" y="6"/>
                  </a:lnTo>
                  <a:lnTo>
                    <a:pt x="49" y="7"/>
                  </a:lnTo>
                  <a:lnTo>
                    <a:pt x="47" y="7"/>
                  </a:lnTo>
                  <a:lnTo>
                    <a:pt x="45" y="10"/>
                  </a:lnTo>
                  <a:lnTo>
                    <a:pt x="43" y="11"/>
                  </a:lnTo>
                  <a:lnTo>
                    <a:pt x="43" y="35"/>
                  </a:lnTo>
                  <a:lnTo>
                    <a:pt x="43" y="39"/>
                  </a:lnTo>
                  <a:lnTo>
                    <a:pt x="43" y="41"/>
                  </a:lnTo>
                  <a:lnTo>
                    <a:pt x="45" y="42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25" y="45"/>
                  </a:lnTo>
                  <a:lnTo>
                    <a:pt x="25" y="44"/>
                  </a:lnTo>
                  <a:lnTo>
                    <a:pt x="26" y="42"/>
                  </a:lnTo>
                  <a:lnTo>
                    <a:pt x="28" y="42"/>
                  </a:lnTo>
                  <a:lnTo>
                    <a:pt x="29" y="41"/>
                  </a:lnTo>
                  <a:lnTo>
                    <a:pt x="29" y="39"/>
                  </a:lnTo>
                  <a:lnTo>
                    <a:pt x="29" y="38"/>
                  </a:lnTo>
                  <a:lnTo>
                    <a:pt x="29" y="35"/>
                  </a:lnTo>
                  <a:lnTo>
                    <a:pt x="29" y="17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8" y="9"/>
                  </a:lnTo>
                  <a:lnTo>
                    <a:pt x="28" y="7"/>
                  </a:lnTo>
                  <a:lnTo>
                    <a:pt x="26" y="6"/>
                  </a:lnTo>
                  <a:lnTo>
                    <a:pt x="25" y="6"/>
                  </a:lnTo>
                  <a:lnTo>
                    <a:pt x="24" y="6"/>
                  </a:lnTo>
                  <a:lnTo>
                    <a:pt x="22" y="7"/>
                  </a:lnTo>
                  <a:lnTo>
                    <a:pt x="19" y="9"/>
                  </a:lnTo>
                  <a:lnTo>
                    <a:pt x="17" y="11"/>
                  </a:lnTo>
                  <a:lnTo>
                    <a:pt x="17" y="35"/>
                  </a:lnTo>
                  <a:lnTo>
                    <a:pt x="18" y="39"/>
                  </a:lnTo>
                  <a:lnTo>
                    <a:pt x="18" y="41"/>
                  </a:lnTo>
                  <a:lnTo>
                    <a:pt x="19" y="42"/>
                  </a:lnTo>
                  <a:lnTo>
                    <a:pt x="21" y="44"/>
                  </a:lnTo>
                  <a:lnTo>
                    <a:pt x="21" y="45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1" y="42"/>
                  </a:lnTo>
                  <a:lnTo>
                    <a:pt x="3" y="41"/>
                  </a:lnTo>
                  <a:lnTo>
                    <a:pt x="4" y="39"/>
                  </a:lnTo>
                  <a:lnTo>
                    <a:pt x="4" y="35"/>
                  </a:lnTo>
                  <a:lnTo>
                    <a:pt x="4" y="11"/>
                  </a:lnTo>
                  <a:lnTo>
                    <a:pt x="4" y="7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17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97" name="Freeform 441"/>
            <p:cNvSpPr>
              <a:spLocks noChangeAspect="1"/>
            </p:cNvSpPr>
            <p:nvPr/>
          </p:nvSpPr>
          <p:spPr bwMode="auto">
            <a:xfrm>
              <a:off x="2802" y="4025"/>
              <a:ext cx="28" cy="87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0" y="84"/>
                </a:cxn>
                <a:cxn ang="0">
                  <a:pos x="5" y="81"/>
                </a:cxn>
                <a:cxn ang="0">
                  <a:pos x="8" y="77"/>
                </a:cxn>
                <a:cxn ang="0">
                  <a:pos x="11" y="73"/>
                </a:cxn>
                <a:cxn ang="0">
                  <a:pos x="14" y="66"/>
                </a:cxn>
                <a:cxn ang="0">
                  <a:pos x="15" y="56"/>
                </a:cxn>
                <a:cxn ang="0">
                  <a:pos x="15" y="42"/>
                </a:cxn>
                <a:cxn ang="0">
                  <a:pos x="15" y="34"/>
                </a:cxn>
                <a:cxn ang="0">
                  <a:pos x="15" y="27"/>
                </a:cxn>
                <a:cxn ang="0">
                  <a:pos x="14" y="21"/>
                </a:cxn>
                <a:cxn ang="0">
                  <a:pos x="11" y="13"/>
                </a:cxn>
                <a:cxn ang="0">
                  <a:pos x="8" y="7"/>
                </a:cxn>
                <a:cxn ang="0">
                  <a:pos x="4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8" y="3"/>
                </a:cxn>
                <a:cxn ang="0">
                  <a:pos x="14" y="9"/>
                </a:cxn>
                <a:cxn ang="0">
                  <a:pos x="19" y="16"/>
                </a:cxn>
                <a:cxn ang="0">
                  <a:pos x="26" y="28"/>
                </a:cxn>
                <a:cxn ang="0">
                  <a:pos x="28" y="44"/>
                </a:cxn>
                <a:cxn ang="0">
                  <a:pos x="26" y="58"/>
                </a:cxn>
                <a:cxn ang="0">
                  <a:pos x="19" y="70"/>
                </a:cxn>
                <a:cxn ang="0">
                  <a:pos x="14" y="77"/>
                </a:cxn>
                <a:cxn ang="0">
                  <a:pos x="8" y="83"/>
                </a:cxn>
                <a:cxn ang="0">
                  <a:pos x="0" y="87"/>
                </a:cxn>
              </a:cxnLst>
              <a:rect l="0" t="0" r="r" b="b"/>
              <a:pathLst>
                <a:path w="28" h="87">
                  <a:moveTo>
                    <a:pt x="0" y="87"/>
                  </a:moveTo>
                  <a:lnTo>
                    <a:pt x="0" y="84"/>
                  </a:lnTo>
                  <a:lnTo>
                    <a:pt x="5" y="81"/>
                  </a:lnTo>
                  <a:lnTo>
                    <a:pt x="8" y="77"/>
                  </a:lnTo>
                  <a:lnTo>
                    <a:pt x="11" y="73"/>
                  </a:lnTo>
                  <a:lnTo>
                    <a:pt x="14" y="66"/>
                  </a:lnTo>
                  <a:lnTo>
                    <a:pt x="15" y="56"/>
                  </a:lnTo>
                  <a:lnTo>
                    <a:pt x="15" y="42"/>
                  </a:lnTo>
                  <a:lnTo>
                    <a:pt x="15" y="34"/>
                  </a:lnTo>
                  <a:lnTo>
                    <a:pt x="15" y="27"/>
                  </a:lnTo>
                  <a:lnTo>
                    <a:pt x="14" y="21"/>
                  </a:lnTo>
                  <a:lnTo>
                    <a:pt x="11" y="13"/>
                  </a:lnTo>
                  <a:lnTo>
                    <a:pt x="8" y="7"/>
                  </a:lnTo>
                  <a:lnTo>
                    <a:pt x="4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8" y="3"/>
                  </a:lnTo>
                  <a:lnTo>
                    <a:pt x="14" y="9"/>
                  </a:lnTo>
                  <a:lnTo>
                    <a:pt x="19" y="16"/>
                  </a:lnTo>
                  <a:lnTo>
                    <a:pt x="26" y="28"/>
                  </a:lnTo>
                  <a:lnTo>
                    <a:pt x="28" y="44"/>
                  </a:lnTo>
                  <a:lnTo>
                    <a:pt x="26" y="58"/>
                  </a:lnTo>
                  <a:lnTo>
                    <a:pt x="19" y="70"/>
                  </a:lnTo>
                  <a:lnTo>
                    <a:pt x="14" y="77"/>
                  </a:lnTo>
                  <a:lnTo>
                    <a:pt x="8" y="83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98" name="Freeform 442"/>
            <p:cNvSpPr>
              <a:spLocks noChangeAspect="1" noEditPoints="1"/>
            </p:cNvSpPr>
            <p:nvPr/>
          </p:nvSpPr>
          <p:spPr bwMode="auto">
            <a:xfrm>
              <a:off x="1389" y="3079"/>
              <a:ext cx="66" cy="57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6" y="57"/>
                </a:cxn>
                <a:cxn ang="0">
                  <a:pos x="0" y="26"/>
                </a:cxn>
                <a:cxn ang="0">
                  <a:pos x="66" y="0"/>
                </a:cxn>
                <a:cxn ang="0">
                  <a:pos x="63" y="11"/>
                </a:cxn>
                <a:cxn ang="0">
                  <a:pos x="14" y="30"/>
                </a:cxn>
                <a:cxn ang="0">
                  <a:pos x="63" y="53"/>
                </a:cxn>
                <a:cxn ang="0">
                  <a:pos x="63" y="11"/>
                </a:cxn>
              </a:cxnLst>
              <a:rect l="0" t="0" r="r" b="b"/>
              <a:pathLst>
                <a:path w="66" h="57">
                  <a:moveTo>
                    <a:pt x="66" y="0"/>
                  </a:moveTo>
                  <a:lnTo>
                    <a:pt x="66" y="57"/>
                  </a:lnTo>
                  <a:lnTo>
                    <a:pt x="0" y="26"/>
                  </a:lnTo>
                  <a:lnTo>
                    <a:pt x="66" y="0"/>
                  </a:lnTo>
                  <a:close/>
                  <a:moveTo>
                    <a:pt x="63" y="11"/>
                  </a:moveTo>
                  <a:lnTo>
                    <a:pt x="14" y="30"/>
                  </a:lnTo>
                  <a:lnTo>
                    <a:pt x="63" y="53"/>
                  </a:lnTo>
                  <a:lnTo>
                    <a:pt x="63" y="1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499" name="Freeform 443"/>
            <p:cNvSpPr>
              <a:spLocks noChangeAspect="1" noEditPoints="1"/>
            </p:cNvSpPr>
            <p:nvPr/>
          </p:nvSpPr>
          <p:spPr bwMode="auto">
            <a:xfrm>
              <a:off x="1389" y="3028"/>
              <a:ext cx="67" cy="46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53" y="4"/>
                </a:cxn>
                <a:cxn ang="0">
                  <a:pos x="57" y="3"/>
                </a:cxn>
                <a:cxn ang="0">
                  <a:pos x="59" y="3"/>
                </a:cxn>
                <a:cxn ang="0">
                  <a:pos x="60" y="3"/>
                </a:cxn>
                <a:cxn ang="0">
                  <a:pos x="60" y="3"/>
                </a:cxn>
                <a:cxn ang="0">
                  <a:pos x="61" y="1"/>
                </a:cxn>
                <a:cxn ang="0">
                  <a:pos x="61" y="0"/>
                </a:cxn>
                <a:cxn ang="0">
                  <a:pos x="64" y="0"/>
                </a:cxn>
                <a:cxn ang="0">
                  <a:pos x="67" y="17"/>
                </a:cxn>
                <a:cxn ang="0">
                  <a:pos x="60" y="17"/>
                </a:cxn>
                <a:cxn ang="0">
                  <a:pos x="63" y="20"/>
                </a:cxn>
                <a:cxn ang="0">
                  <a:pos x="66" y="23"/>
                </a:cxn>
                <a:cxn ang="0">
                  <a:pos x="66" y="25"/>
                </a:cxn>
                <a:cxn ang="0">
                  <a:pos x="67" y="30"/>
                </a:cxn>
                <a:cxn ang="0">
                  <a:pos x="66" y="34"/>
                </a:cxn>
                <a:cxn ang="0">
                  <a:pos x="63" y="39"/>
                </a:cxn>
                <a:cxn ang="0">
                  <a:pos x="59" y="42"/>
                </a:cxn>
                <a:cxn ang="0">
                  <a:pos x="54" y="45"/>
                </a:cxn>
                <a:cxn ang="0">
                  <a:pos x="50" y="46"/>
                </a:cxn>
                <a:cxn ang="0">
                  <a:pos x="45" y="46"/>
                </a:cxn>
                <a:cxn ang="0">
                  <a:pos x="38" y="46"/>
                </a:cxn>
                <a:cxn ang="0">
                  <a:pos x="32" y="44"/>
                </a:cxn>
                <a:cxn ang="0">
                  <a:pos x="26" y="41"/>
                </a:cxn>
                <a:cxn ang="0">
                  <a:pos x="24" y="37"/>
                </a:cxn>
                <a:cxn ang="0">
                  <a:pos x="21" y="32"/>
                </a:cxn>
                <a:cxn ang="0">
                  <a:pos x="21" y="28"/>
                </a:cxn>
                <a:cxn ang="0">
                  <a:pos x="21" y="25"/>
                </a:cxn>
                <a:cxn ang="0">
                  <a:pos x="22" y="23"/>
                </a:cxn>
                <a:cxn ang="0">
                  <a:pos x="24" y="20"/>
                </a:cxn>
                <a:cxn ang="0">
                  <a:pos x="26" y="17"/>
                </a:cxn>
                <a:cxn ang="0">
                  <a:pos x="11" y="17"/>
                </a:cxn>
                <a:cxn ang="0">
                  <a:pos x="7" y="17"/>
                </a:cxn>
                <a:cxn ang="0">
                  <a:pos x="5" y="17"/>
                </a:cxn>
                <a:cxn ang="0">
                  <a:pos x="4" y="18"/>
                </a:cxn>
                <a:cxn ang="0">
                  <a:pos x="3" y="18"/>
                </a:cxn>
                <a:cxn ang="0">
                  <a:pos x="3" y="21"/>
                </a:cxn>
                <a:cxn ang="0">
                  <a:pos x="3" y="23"/>
                </a:cxn>
                <a:cxn ang="0">
                  <a:pos x="0" y="23"/>
                </a:cxn>
                <a:cxn ang="0">
                  <a:pos x="0" y="4"/>
                </a:cxn>
                <a:cxn ang="0">
                  <a:pos x="33" y="17"/>
                </a:cxn>
                <a:cxn ang="0">
                  <a:pos x="28" y="20"/>
                </a:cxn>
                <a:cxn ang="0">
                  <a:pos x="25" y="23"/>
                </a:cxn>
                <a:cxn ang="0">
                  <a:pos x="24" y="25"/>
                </a:cxn>
                <a:cxn ang="0">
                  <a:pos x="24" y="28"/>
                </a:cxn>
                <a:cxn ang="0">
                  <a:pos x="25" y="30"/>
                </a:cxn>
                <a:cxn ang="0">
                  <a:pos x="26" y="31"/>
                </a:cxn>
                <a:cxn ang="0">
                  <a:pos x="31" y="32"/>
                </a:cxn>
                <a:cxn ang="0">
                  <a:pos x="35" y="32"/>
                </a:cxn>
                <a:cxn ang="0">
                  <a:pos x="42" y="34"/>
                </a:cxn>
                <a:cxn ang="0">
                  <a:pos x="47" y="34"/>
                </a:cxn>
                <a:cxn ang="0">
                  <a:pos x="52" y="32"/>
                </a:cxn>
                <a:cxn ang="0">
                  <a:pos x="54" y="32"/>
                </a:cxn>
                <a:cxn ang="0">
                  <a:pos x="59" y="31"/>
                </a:cxn>
                <a:cxn ang="0">
                  <a:pos x="60" y="28"/>
                </a:cxn>
                <a:cxn ang="0">
                  <a:pos x="61" y="27"/>
                </a:cxn>
                <a:cxn ang="0">
                  <a:pos x="61" y="25"/>
                </a:cxn>
                <a:cxn ang="0">
                  <a:pos x="61" y="23"/>
                </a:cxn>
                <a:cxn ang="0">
                  <a:pos x="59" y="20"/>
                </a:cxn>
                <a:cxn ang="0">
                  <a:pos x="56" y="17"/>
                </a:cxn>
                <a:cxn ang="0">
                  <a:pos x="33" y="17"/>
                </a:cxn>
              </a:cxnLst>
              <a:rect l="0" t="0" r="r" b="b"/>
              <a:pathLst>
                <a:path w="67" h="46">
                  <a:moveTo>
                    <a:pt x="0" y="4"/>
                  </a:moveTo>
                  <a:lnTo>
                    <a:pt x="53" y="4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4" y="0"/>
                  </a:lnTo>
                  <a:lnTo>
                    <a:pt x="67" y="17"/>
                  </a:lnTo>
                  <a:lnTo>
                    <a:pt x="60" y="17"/>
                  </a:lnTo>
                  <a:lnTo>
                    <a:pt x="63" y="20"/>
                  </a:lnTo>
                  <a:lnTo>
                    <a:pt x="66" y="23"/>
                  </a:lnTo>
                  <a:lnTo>
                    <a:pt x="66" y="25"/>
                  </a:lnTo>
                  <a:lnTo>
                    <a:pt x="67" y="30"/>
                  </a:lnTo>
                  <a:lnTo>
                    <a:pt x="66" y="34"/>
                  </a:lnTo>
                  <a:lnTo>
                    <a:pt x="63" y="39"/>
                  </a:lnTo>
                  <a:lnTo>
                    <a:pt x="59" y="42"/>
                  </a:lnTo>
                  <a:lnTo>
                    <a:pt x="54" y="45"/>
                  </a:lnTo>
                  <a:lnTo>
                    <a:pt x="50" y="46"/>
                  </a:lnTo>
                  <a:lnTo>
                    <a:pt x="45" y="46"/>
                  </a:lnTo>
                  <a:lnTo>
                    <a:pt x="38" y="46"/>
                  </a:lnTo>
                  <a:lnTo>
                    <a:pt x="32" y="44"/>
                  </a:lnTo>
                  <a:lnTo>
                    <a:pt x="26" y="41"/>
                  </a:lnTo>
                  <a:lnTo>
                    <a:pt x="24" y="37"/>
                  </a:lnTo>
                  <a:lnTo>
                    <a:pt x="21" y="32"/>
                  </a:lnTo>
                  <a:lnTo>
                    <a:pt x="21" y="28"/>
                  </a:lnTo>
                  <a:lnTo>
                    <a:pt x="21" y="25"/>
                  </a:lnTo>
                  <a:lnTo>
                    <a:pt x="22" y="23"/>
                  </a:lnTo>
                  <a:lnTo>
                    <a:pt x="24" y="20"/>
                  </a:lnTo>
                  <a:lnTo>
                    <a:pt x="26" y="17"/>
                  </a:lnTo>
                  <a:lnTo>
                    <a:pt x="11" y="17"/>
                  </a:lnTo>
                  <a:lnTo>
                    <a:pt x="7" y="17"/>
                  </a:lnTo>
                  <a:lnTo>
                    <a:pt x="5" y="17"/>
                  </a:lnTo>
                  <a:lnTo>
                    <a:pt x="4" y="18"/>
                  </a:lnTo>
                  <a:lnTo>
                    <a:pt x="3" y="18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0" y="23"/>
                  </a:lnTo>
                  <a:lnTo>
                    <a:pt x="0" y="4"/>
                  </a:lnTo>
                  <a:close/>
                  <a:moveTo>
                    <a:pt x="33" y="17"/>
                  </a:moveTo>
                  <a:lnTo>
                    <a:pt x="28" y="20"/>
                  </a:lnTo>
                  <a:lnTo>
                    <a:pt x="25" y="23"/>
                  </a:lnTo>
                  <a:lnTo>
                    <a:pt x="24" y="25"/>
                  </a:lnTo>
                  <a:lnTo>
                    <a:pt x="24" y="28"/>
                  </a:lnTo>
                  <a:lnTo>
                    <a:pt x="25" y="30"/>
                  </a:lnTo>
                  <a:lnTo>
                    <a:pt x="26" y="31"/>
                  </a:lnTo>
                  <a:lnTo>
                    <a:pt x="31" y="32"/>
                  </a:lnTo>
                  <a:lnTo>
                    <a:pt x="35" y="32"/>
                  </a:lnTo>
                  <a:lnTo>
                    <a:pt x="42" y="34"/>
                  </a:lnTo>
                  <a:lnTo>
                    <a:pt x="47" y="34"/>
                  </a:lnTo>
                  <a:lnTo>
                    <a:pt x="52" y="32"/>
                  </a:lnTo>
                  <a:lnTo>
                    <a:pt x="54" y="32"/>
                  </a:lnTo>
                  <a:lnTo>
                    <a:pt x="59" y="31"/>
                  </a:lnTo>
                  <a:lnTo>
                    <a:pt x="60" y="28"/>
                  </a:lnTo>
                  <a:lnTo>
                    <a:pt x="61" y="27"/>
                  </a:lnTo>
                  <a:lnTo>
                    <a:pt x="61" y="25"/>
                  </a:lnTo>
                  <a:lnTo>
                    <a:pt x="61" y="23"/>
                  </a:lnTo>
                  <a:lnTo>
                    <a:pt x="59" y="20"/>
                  </a:lnTo>
                  <a:lnTo>
                    <a:pt x="56" y="17"/>
                  </a:lnTo>
                  <a:lnTo>
                    <a:pt x="33" y="1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500" name="Freeform 444"/>
            <p:cNvSpPr>
              <a:spLocks noChangeAspect="1"/>
            </p:cNvSpPr>
            <p:nvPr/>
          </p:nvSpPr>
          <p:spPr bwMode="auto">
            <a:xfrm>
              <a:off x="1389" y="2968"/>
              <a:ext cx="87" cy="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4" y="4"/>
                </a:cxn>
                <a:cxn ang="0">
                  <a:pos x="8" y="7"/>
                </a:cxn>
                <a:cxn ang="0">
                  <a:pos x="12" y="10"/>
                </a:cxn>
                <a:cxn ang="0">
                  <a:pos x="19" y="12"/>
                </a:cxn>
                <a:cxn ang="0">
                  <a:pos x="29" y="14"/>
                </a:cxn>
                <a:cxn ang="0">
                  <a:pos x="43" y="15"/>
                </a:cxn>
                <a:cxn ang="0">
                  <a:pos x="52" y="14"/>
                </a:cxn>
                <a:cxn ang="0">
                  <a:pos x="59" y="14"/>
                </a:cxn>
                <a:cxn ang="0">
                  <a:pos x="66" y="12"/>
                </a:cxn>
                <a:cxn ang="0">
                  <a:pos x="73" y="10"/>
                </a:cxn>
                <a:cxn ang="0">
                  <a:pos x="78" y="7"/>
                </a:cxn>
                <a:cxn ang="0">
                  <a:pos x="81" y="4"/>
                </a:cxn>
                <a:cxn ang="0">
                  <a:pos x="84" y="0"/>
                </a:cxn>
                <a:cxn ang="0">
                  <a:pos x="87" y="0"/>
                </a:cxn>
                <a:cxn ang="0">
                  <a:pos x="82" y="7"/>
                </a:cxn>
                <a:cxn ang="0">
                  <a:pos x="77" y="12"/>
                </a:cxn>
                <a:cxn ang="0">
                  <a:pos x="70" y="19"/>
                </a:cxn>
                <a:cxn ang="0">
                  <a:pos x="57" y="25"/>
                </a:cxn>
                <a:cxn ang="0">
                  <a:pos x="42" y="26"/>
                </a:cxn>
                <a:cxn ang="0">
                  <a:pos x="28" y="25"/>
                </a:cxn>
                <a:cxn ang="0">
                  <a:pos x="15" y="19"/>
                </a:cxn>
                <a:cxn ang="0">
                  <a:pos x="8" y="12"/>
                </a:cxn>
                <a:cxn ang="0">
                  <a:pos x="3" y="7"/>
                </a:cxn>
                <a:cxn ang="0">
                  <a:pos x="0" y="0"/>
                </a:cxn>
              </a:cxnLst>
              <a:rect l="0" t="0" r="r" b="b"/>
              <a:pathLst>
                <a:path w="87" h="26">
                  <a:moveTo>
                    <a:pt x="0" y="0"/>
                  </a:moveTo>
                  <a:lnTo>
                    <a:pt x="1" y="0"/>
                  </a:lnTo>
                  <a:lnTo>
                    <a:pt x="4" y="4"/>
                  </a:lnTo>
                  <a:lnTo>
                    <a:pt x="8" y="7"/>
                  </a:lnTo>
                  <a:lnTo>
                    <a:pt x="12" y="10"/>
                  </a:lnTo>
                  <a:lnTo>
                    <a:pt x="19" y="12"/>
                  </a:lnTo>
                  <a:lnTo>
                    <a:pt x="29" y="14"/>
                  </a:lnTo>
                  <a:lnTo>
                    <a:pt x="43" y="15"/>
                  </a:lnTo>
                  <a:lnTo>
                    <a:pt x="52" y="14"/>
                  </a:lnTo>
                  <a:lnTo>
                    <a:pt x="59" y="14"/>
                  </a:lnTo>
                  <a:lnTo>
                    <a:pt x="66" y="12"/>
                  </a:lnTo>
                  <a:lnTo>
                    <a:pt x="73" y="10"/>
                  </a:lnTo>
                  <a:lnTo>
                    <a:pt x="78" y="7"/>
                  </a:lnTo>
                  <a:lnTo>
                    <a:pt x="81" y="4"/>
                  </a:lnTo>
                  <a:lnTo>
                    <a:pt x="84" y="0"/>
                  </a:lnTo>
                  <a:lnTo>
                    <a:pt x="87" y="0"/>
                  </a:lnTo>
                  <a:lnTo>
                    <a:pt x="82" y="7"/>
                  </a:lnTo>
                  <a:lnTo>
                    <a:pt x="77" y="12"/>
                  </a:lnTo>
                  <a:lnTo>
                    <a:pt x="70" y="19"/>
                  </a:lnTo>
                  <a:lnTo>
                    <a:pt x="57" y="25"/>
                  </a:lnTo>
                  <a:lnTo>
                    <a:pt x="42" y="26"/>
                  </a:lnTo>
                  <a:lnTo>
                    <a:pt x="28" y="25"/>
                  </a:lnTo>
                  <a:lnTo>
                    <a:pt x="15" y="19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501" name="Freeform 445"/>
            <p:cNvSpPr>
              <a:spLocks noChangeAspect="1"/>
            </p:cNvSpPr>
            <p:nvPr/>
          </p:nvSpPr>
          <p:spPr bwMode="auto">
            <a:xfrm>
              <a:off x="1389" y="2926"/>
              <a:ext cx="66" cy="36"/>
            </a:xfrm>
            <a:custGeom>
              <a:avLst/>
              <a:gdLst/>
              <a:ahLst/>
              <a:cxnLst>
                <a:cxn ang="0">
                  <a:pos x="26" y="17"/>
                </a:cxn>
                <a:cxn ang="0">
                  <a:pos x="56" y="17"/>
                </a:cxn>
                <a:cxn ang="0">
                  <a:pos x="60" y="17"/>
                </a:cxn>
                <a:cxn ang="0">
                  <a:pos x="61" y="15"/>
                </a:cxn>
                <a:cxn ang="0">
                  <a:pos x="63" y="14"/>
                </a:cxn>
                <a:cxn ang="0">
                  <a:pos x="64" y="11"/>
                </a:cxn>
                <a:cxn ang="0">
                  <a:pos x="66" y="11"/>
                </a:cxn>
                <a:cxn ang="0">
                  <a:pos x="66" y="36"/>
                </a:cxn>
                <a:cxn ang="0">
                  <a:pos x="64" y="36"/>
                </a:cxn>
                <a:cxn ang="0">
                  <a:pos x="63" y="33"/>
                </a:cxn>
                <a:cxn ang="0">
                  <a:pos x="63" y="32"/>
                </a:cxn>
                <a:cxn ang="0">
                  <a:pos x="61" y="31"/>
                </a:cxn>
                <a:cxn ang="0">
                  <a:pos x="61" y="31"/>
                </a:cxn>
                <a:cxn ang="0">
                  <a:pos x="59" y="31"/>
                </a:cxn>
                <a:cxn ang="0">
                  <a:pos x="56" y="31"/>
                </a:cxn>
                <a:cxn ang="0">
                  <a:pos x="26" y="31"/>
                </a:cxn>
                <a:cxn ang="0">
                  <a:pos x="26" y="36"/>
                </a:cxn>
                <a:cxn ang="0">
                  <a:pos x="22" y="36"/>
                </a:cxn>
                <a:cxn ang="0">
                  <a:pos x="22" y="31"/>
                </a:cxn>
                <a:cxn ang="0">
                  <a:pos x="18" y="31"/>
                </a:cxn>
                <a:cxn ang="0">
                  <a:pos x="17" y="31"/>
                </a:cxn>
                <a:cxn ang="0">
                  <a:pos x="11" y="29"/>
                </a:cxn>
                <a:cxn ang="0">
                  <a:pos x="7" y="28"/>
                </a:cxn>
                <a:cxn ang="0">
                  <a:pos x="4" y="25"/>
                </a:cxn>
                <a:cxn ang="0">
                  <a:pos x="1" y="21"/>
                </a:cxn>
                <a:cxn ang="0">
                  <a:pos x="0" y="17"/>
                </a:cxn>
                <a:cxn ang="0">
                  <a:pos x="0" y="11"/>
                </a:cxn>
                <a:cxn ang="0">
                  <a:pos x="0" y="7"/>
                </a:cxn>
                <a:cxn ang="0">
                  <a:pos x="1" y="3"/>
                </a:cxn>
                <a:cxn ang="0">
                  <a:pos x="4" y="0"/>
                </a:cxn>
                <a:cxn ang="0">
                  <a:pos x="7" y="0"/>
                </a:cxn>
                <a:cxn ang="0">
                  <a:pos x="10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2" y="8"/>
                </a:cxn>
                <a:cxn ang="0">
                  <a:pos x="11" y="10"/>
                </a:cxn>
                <a:cxn ang="0">
                  <a:pos x="10" y="11"/>
                </a:cxn>
                <a:cxn ang="0">
                  <a:pos x="8" y="11"/>
                </a:cxn>
                <a:cxn ang="0">
                  <a:pos x="7" y="11"/>
                </a:cxn>
                <a:cxn ang="0">
                  <a:pos x="7" y="11"/>
                </a:cxn>
                <a:cxn ang="0">
                  <a:pos x="5" y="11"/>
                </a:cxn>
                <a:cxn ang="0">
                  <a:pos x="4" y="11"/>
                </a:cxn>
                <a:cxn ang="0">
                  <a:pos x="4" y="12"/>
                </a:cxn>
                <a:cxn ang="0">
                  <a:pos x="3" y="12"/>
                </a:cxn>
                <a:cxn ang="0">
                  <a:pos x="3" y="12"/>
                </a:cxn>
                <a:cxn ang="0">
                  <a:pos x="3" y="14"/>
                </a:cxn>
                <a:cxn ang="0">
                  <a:pos x="3" y="15"/>
                </a:cxn>
                <a:cxn ang="0">
                  <a:pos x="4" y="15"/>
                </a:cxn>
                <a:cxn ang="0">
                  <a:pos x="5" y="17"/>
                </a:cxn>
                <a:cxn ang="0">
                  <a:pos x="7" y="17"/>
                </a:cxn>
                <a:cxn ang="0">
                  <a:pos x="15" y="17"/>
                </a:cxn>
                <a:cxn ang="0">
                  <a:pos x="22" y="17"/>
                </a:cxn>
                <a:cxn ang="0">
                  <a:pos x="22" y="11"/>
                </a:cxn>
                <a:cxn ang="0">
                  <a:pos x="26" y="11"/>
                </a:cxn>
                <a:cxn ang="0">
                  <a:pos x="26" y="17"/>
                </a:cxn>
              </a:cxnLst>
              <a:rect l="0" t="0" r="r" b="b"/>
              <a:pathLst>
                <a:path w="66" h="36">
                  <a:moveTo>
                    <a:pt x="26" y="17"/>
                  </a:moveTo>
                  <a:lnTo>
                    <a:pt x="56" y="17"/>
                  </a:lnTo>
                  <a:lnTo>
                    <a:pt x="60" y="17"/>
                  </a:lnTo>
                  <a:lnTo>
                    <a:pt x="61" y="15"/>
                  </a:lnTo>
                  <a:lnTo>
                    <a:pt x="63" y="14"/>
                  </a:lnTo>
                  <a:lnTo>
                    <a:pt x="64" y="11"/>
                  </a:lnTo>
                  <a:lnTo>
                    <a:pt x="66" y="11"/>
                  </a:lnTo>
                  <a:lnTo>
                    <a:pt x="66" y="36"/>
                  </a:lnTo>
                  <a:lnTo>
                    <a:pt x="64" y="36"/>
                  </a:lnTo>
                  <a:lnTo>
                    <a:pt x="63" y="33"/>
                  </a:lnTo>
                  <a:lnTo>
                    <a:pt x="63" y="32"/>
                  </a:lnTo>
                  <a:lnTo>
                    <a:pt x="61" y="31"/>
                  </a:lnTo>
                  <a:lnTo>
                    <a:pt x="61" y="31"/>
                  </a:lnTo>
                  <a:lnTo>
                    <a:pt x="59" y="31"/>
                  </a:lnTo>
                  <a:lnTo>
                    <a:pt x="56" y="31"/>
                  </a:lnTo>
                  <a:lnTo>
                    <a:pt x="26" y="31"/>
                  </a:lnTo>
                  <a:lnTo>
                    <a:pt x="26" y="36"/>
                  </a:lnTo>
                  <a:lnTo>
                    <a:pt x="22" y="36"/>
                  </a:lnTo>
                  <a:lnTo>
                    <a:pt x="22" y="31"/>
                  </a:lnTo>
                  <a:lnTo>
                    <a:pt x="18" y="31"/>
                  </a:lnTo>
                  <a:lnTo>
                    <a:pt x="17" y="31"/>
                  </a:lnTo>
                  <a:lnTo>
                    <a:pt x="11" y="29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1" y="3"/>
                  </a:lnTo>
                  <a:lnTo>
                    <a:pt x="4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4"/>
                  </a:lnTo>
                  <a:lnTo>
                    <a:pt x="12" y="7"/>
                  </a:lnTo>
                  <a:lnTo>
                    <a:pt x="12" y="8"/>
                  </a:lnTo>
                  <a:lnTo>
                    <a:pt x="11" y="10"/>
                  </a:lnTo>
                  <a:lnTo>
                    <a:pt x="10" y="11"/>
                  </a:lnTo>
                  <a:lnTo>
                    <a:pt x="8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4" y="15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15" y="17"/>
                  </a:lnTo>
                  <a:lnTo>
                    <a:pt x="22" y="17"/>
                  </a:lnTo>
                  <a:lnTo>
                    <a:pt x="22" y="11"/>
                  </a:lnTo>
                  <a:lnTo>
                    <a:pt x="26" y="11"/>
                  </a:lnTo>
                  <a:lnTo>
                    <a:pt x="26" y="1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502" name="Freeform 446"/>
            <p:cNvSpPr>
              <a:spLocks noChangeAspect="1"/>
            </p:cNvSpPr>
            <p:nvPr/>
          </p:nvSpPr>
          <p:spPr bwMode="auto">
            <a:xfrm>
              <a:off x="1410" y="2856"/>
              <a:ext cx="45" cy="73"/>
            </a:xfrm>
            <a:custGeom>
              <a:avLst/>
              <a:gdLst/>
              <a:ahLst/>
              <a:cxnLst>
                <a:cxn ang="0">
                  <a:pos x="7" y="54"/>
                </a:cxn>
                <a:cxn ang="0">
                  <a:pos x="1" y="49"/>
                </a:cxn>
                <a:cxn ang="0">
                  <a:pos x="0" y="42"/>
                </a:cxn>
                <a:cxn ang="0">
                  <a:pos x="1" y="35"/>
                </a:cxn>
                <a:cxn ang="0">
                  <a:pos x="8" y="31"/>
                </a:cxn>
                <a:cxn ang="0">
                  <a:pos x="1" y="24"/>
                </a:cxn>
                <a:cxn ang="0">
                  <a:pos x="0" y="17"/>
                </a:cxn>
                <a:cxn ang="0">
                  <a:pos x="1" y="8"/>
                </a:cxn>
                <a:cxn ang="0">
                  <a:pos x="7" y="5"/>
                </a:cxn>
                <a:cxn ang="0">
                  <a:pos x="17" y="4"/>
                </a:cxn>
                <a:cxn ang="0">
                  <a:pos x="39" y="4"/>
                </a:cxn>
                <a:cxn ang="0">
                  <a:pos x="42" y="3"/>
                </a:cxn>
                <a:cxn ang="0">
                  <a:pos x="45" y="0"/>
                </a:cxn>
                <a:cxn ang="0">
                  <a:pos x="43" y="21"/>
                </a:cxn>
                <a:cxn ang="0">
                  <a:pos x="40" y="18"/>
                </a:cxn>
                <a:cxn ang="0">
                  <a:pos x="35" y="17"/>
                </a:cxn>
                <a:cxn ang="0">
                  <a:pos x="11" y="18"/>
                </a:cxn>
                <a:cxn ang="0">
                  <a:pos x="8" y="18"/>
                </a:cxn>
                <a:cxn ang="0">
                  <a:pos x="5" y="21"/>
                </a:cxn>
                <a:cxn ang="0">
                  <a:pos x="7" y="24"/>
                </a:cxn>
                <a:cxn ang="0">
                  <a:pos x="10" y="28"/>
                </a:cxn>
                <a:cxn ang="0">
                  <a:pos x="35" y="29"/>
                </a:cxn>
                <a:cxn ang="0">
                  <a:pos x="40" y="29"/>
                </a:cxn>
                <a:cxn ang="0">
                  <a:pos x="43" y="25"/>
                </a:cxn>
                <a:cxn ang="0">
                  <a:pos x="45" y="47"/>
                </a:cxn>
                <a:cxn ang="0">
                  <a:pos x="42" y="46"/>
                </a:cxn>
                <a:cxn ang="0">
                  <a:pos x="40" y="43"/>
                </a:cxn>
                <a:cxn ang="0">
                  <a:pos x="38" y="43"/>
                </a:cxn>
                <a:cxn ang="0">
                  <a:pos x="17" y="43"/>
                </a:cxn>
                <a:cxn ang="0">
                  <a:pos x="10" y="43"/>
                </a:cxn>
                <a:cxn ang="0">
                  <a:pos x="7" y="45"/>
                </a:cxn>
                <a:cxn ang="0">
                  <a:pos x="5" y="47"/>
                </a:cxn>
                <a:cxn ang="0">
                  <a:pos x="7" y="50"/>
                </a:cxn>
                <a:cxn ang="0">
                  <a:pos x="11" y="54"/>
                </a:cxn>
                <a:cxn ang="0">
                  <a:pos x="39" y="54"/>
                </a:cxn>
                <a:cxn ang="0">
                  <a:pos x="42" y="53"/>
                </a:cxn>
                <a:cxn ang="0">
                  <a:pos x="45" y="52"/>
                </a:cxn>
                <a:cxn ang="0">
                  <a:pos x="43" y="73"/>
                </a:cxn>
                <a:cxn ang="0">
                  <a:pos x="40" y="68"/>
                </a:cxn>
                <a:cxn ang="0">
                  <a:pos x="35" y="68"/>
                </a:cxn>
                <a:cxn ang="0">
                  <a:pos x="7" y="68"/>
                </a:cxn>
                <a:cxn ang="0">
                  <a:pos x="4" y="70"/>
                </a:cxn>
                <a:cxn ang="0">
                  <a:pos x="1" y="73"/>
                </a:cxn>
              </a:cxnLst>
              <a:rect l="0" t="0" r="r" b="b"/>
              <a:pathLst>
                <a:path w="45" h="73">
                  <a:moveTo>
                    <a:pt x="1" y="54"/>
                  </a:moveTo>
                  <a:lnTo>
                    <a:pt x="7" y="54"/>
                  </a:lnTo>
                  <a:lnTo>
                    <a:pt x="4" y="52"/>
                  </a:lnTo>
                  <a:lnTo>
                    <a:pt x="1" y="49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1" y="35"/>
                  </a:lnTo>
                  <a:lnTo>
                    <a:pt x="4" y="32"/>
                  </a:lnTo>
                  <a:lnTo>
                    <a:pt x="8" y="31"/>
                  </a:lnTo>
                  <a:lnTo>
                    <a:pt x="4" y="26"/>
                  </a:lnTo>
                  <a:lnTo>
                    <a:pt x="1" y="24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7"/>
                  </a:lnTo>
                  <a:lnTo>
                    <a:pt x="7" y="5"/>
                  </a:lnTo>
                  <a:lnTo>
                    <a:pt x="11" y="4"/>
                  </a:lnTo>
                  <a:lnTo>
                    <a:pt x="17" y="4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2" y="3"/>
                  </a:lnTo>
                  <a:lnTo>
                    <a:pt x="43" y="0"/>
                  </a:lnTo>
                  <a:lnTo>
                    <a:pt x="45" y="0"/>
                  </a:lnTo>
                  <a:lnTo>
                    <a:pt x="45" y="21"/>
                  </a:lnTo>
                  <a:lnTo>
                    <a:pt x="43" y="21"/>
                  </a:lnTo>
                  <a:lnTo>
                    <a:pt x="42" y="19"/>
                  </a:lnTo>
                  <a:lnTo>
                    <a:pt x="40" y="18"/>
                  </a:lnTo>
                  <a:lnTo>
                    <a:pt x="38" y="18"/>
                  </a:lnTo>
                  <a:lnTo>
                    <a:pt x="35" y="17"/>
                  </a:lnTo>
                  <a:lnTo>
                    <a:pt x="17" y="17"/>
                  </a:lnTo>
                  <a:lnTo>
                    <a:pt x="11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7" y="19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7" y="24"/>
                  </a:lnTo>
                  <a:lnTo>
                    <a:pt x="7" y="25"/>
                  </a:lnTo>
                  <a:lnTo>
                    <a:pt x="10" y="28"/>
                  </a:lnTo>
                  <a:lnTo>
                    <a:pt x="11" y="29"/>
                  </a:lnTo>
                  <a:lnTo>
                    <a:pt x="35" y="29"/>
                  </a:lnTo>
                  <a:lnTo>
                    <a:pt x="39" y="29"/>
                  </a:lnTo>
                  <a:lnTo>
                    <a:pt x="40" y="29"/>
                  </a:lnTo>
                  <a:lnTo>
                    <a:pt x="42" y="28"/>
                  </a:lnTo>
                  <a:lnTo>
                    <a:pt x="43" y="25"/>
                  </a:lnTo>
                  <a:lnTo>
                    <a:pt x="45" y="25"/>
                  </a:lnTo>
                  <a:lnTo>
                    <a:pt x="45" y="47"/>
                  </a:lnTo>
                  <a:lnTo>
                    <a:pt x="43" y="47"/>
                  </a:lnTo>
                  <a:lnTo>
                    <a:pt x="42" y="46"/>
                  </a:lnTo>
                  <a:lnTo>
                    <a:pt x="42" y="45"/>
                  </a:lnTo>
                  <a:lnTo>
                    <a:pt x="40" y="43"/>
                  </a:lnTo>
                  <a:lnTo>
                    <a:pt x="39" y="43"/>
                  </a:lnTo>
                  <a:lnTo>
                    <a:pt x="38" y="43"/>
                  </a:lnTo>
                  <a:lnTo>
                    <a:pt x="35" y="43"/>
                  </a:lnTo>
                  <a:lnTo>
                    <a:pt x="17" y="43"/>
                  </a:lnTo>
                  <a:lnTo>
                    <a:pt x="11" y="43"/>
                  </a:lnTo>
                  <a:lnTo>
                    <a:pt x="10" y="43"/>
                  </a:lnTo>
                  <a:lnTo>
                    <a:pt x="8" y="43"/>
                  </a:lnTo>
                  <a:lnTo>
                    <a:pt x="7" y="45"/>
                  </a:lnTo>
                  <a:lnTo>
                    <a:pt x="5" y="46"/>
                  </a:lnTo>
                  <a:lnTo>
                    <a:pt x="5" y="47"/>
                  </a:lnTo>
                  <a:lnTo>
                    <a:pt x="5" y="49"/>
                  </a:lnTo>
                  <a:lnTo>
                    <a:pt x="7" y="50"/>
                  </a:lnTo>
                  <a:lnTo>
                    <a:pt x="8" y="53"/>
                  </a:lnTo>
                  <a:lnTo>
                    <a:pt x="11" y="54"/>
                  </a:lnTo>
                  <a:lnTo>
                    <a:pt x="35" y="54"/>
                  </a:lnTo>
                  <a:lnTo>
                    <a:pt x="39" y="54"/>
                  </a:lnTo>
                  <a:lnTo>
                    <a:pt x="40" y="54"/>
                  </a:lnTo>
                  <a:lnTo>
                    <a:pt x="42" y="53"/>
                  </a:lnTo>
                  <a:lnTo>
                    <a:pt x="43" y="52"/>
                  </a:lnTo>
                  <a:lnTo>
                    <a:pt x="45" y="52"/>
                  </a:lnTo>
                  <a:lnTo>
                    <a:pt x="45" y="73"/>
                  </a:lnTo>
                  <a:lnTo>
                    <a:pt x="43" y="73"/>
                  </a:lnTo>
                  <a:lnTo>
                    <a:pt x="42" y="70"/>
                  </a:lnTo>
                  <a:lnTo>
                    <a:pt x="40" y="68"/>
                  </a:lnTo>
                  <a:lnTo>
                    <a:pt x="39" y="68"/>
                  </a:lnTo>
                  <a:lnTo>
                    <a:pt x="35" y="68"/>
                  </a:lnTo>
                  <a:lnTo>
                    <a:pt x="11" y="68"/>
                  </a:lnTo>
                  <a:lnTo>
                    <a:pt x="7" y="68"/>
                  </a:lnTo>
                  <a:lnTo>
                    <a:pt x="4" y="70"/>
                  </a:lnTo>
                  <a:lnTo>
                    <a:pt x="4" y="70"/>
                  </a:lnTo>
                  <a:lnTo>
                    <a:pt x="3" y="73"/>
                  </a:lnTo>
                  <a:lnTo>
                    <a:pt x="1" y="73"/>
                  </a:lnTo>
                  <a:lnTo>
                    <a:pt x="1" y="5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503" name="Rectangle 447"/>
            <p:cNvSpPr>
              <a:spLocks noChangeAspect="1" noChangeArrowheads="1"/>
            </p:cNvSpPr>
            <p:nvPr/>
          </p:nvSpPr>
          <p:spPr bwMode="auto">
            <a:xfrm>
              <a:off x="1387" y="2831"/>
              <a:ext cx="6" cy="19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504" name="Freeform 448"/>
            <p:cNvSpPr>
              <a:spLocks noChangeAspect="1"/>
            </p:cNvSpPr>
            <p:nvPr/>
          </p:nvSpPr>
          <p:spPr bwMode="auto">
            <a:xfrm>
              <a:off x="1359" y="2798"/>
              <a:ext cx="47" cy="3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0"/>
                </a:cxn>
                <a:cxn ang="0">
                  <a:pos x="45" y="30"/>
                </a:cxn>
                <a:cxn ang="0">
                  <a:pos x="40" y="24"/>
                </a:cxn>
                <a:cxn ang="0">
                  <a:pos x="34" y="20"/>
                </a:cxn>
                <a:cxn ang="0">
                  <a:pos x="30" y="16"/>
                </a:cxn>
                <a:cxn ang="0">
                  <a:pos x="26" y="14"/>
                </a:cxn>
                <a:cxn ang="0">
                  <a:pos x="21" y="12"/>
                </a:cxn>
                <a:cxn ang="0">
                  <a:pos x="16" y="12"/>
                </a:cxn>
                <a:cxn ang="0">
                  <a:pos x="13" y="12"/>
                </a:cxn>
                <a:cxn ang="0">
                  <a:pos x="10" y="14"/>
                </a:cxn>
                <a:cxn ang="0">
                  <a:pos x="9" y="17"/>
                </a:cxn>
                <a:cxn ang="0">
                  <a:pos x="7" y="20"/>
                </a:cxn>
                <a:cxn ang="0">
                  <a:pos x="9" y="23"/>
                </a:cxn>
                <a:cxn ang="0">
                  <a:pos x="10" y="26"/>
                </a:cxn>
                <a:cxn ang="0">
                  <a:pos x="13" y="28"/>
                </a:cxn>
                <a:cxn ang="0">
                  <a:pos x="13" y="30"/>
                </a:cxn>
                <a:cxn ang="0">
                  <a:pos x="7" y="27"/>
                </a:cxn>
                <a:cxn ang="0">
                  <a:pos x="3" y="24"/>
                </a:cxn>
                <a:cxn ang="0">
                  <a:pos x="0" y="20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2" y="9"/>
                </a:cxn>
                <a:cxn ang="0">
                  <a:pos x="3" y="6"/>
                </a:cxn>
                <a:cxn ang="0">
                  <a:pos x="6" y="5"/>
                </a:cxn>
                <a:cxn ang="0">
                  <a:pos x="9" y="3"/>
                </a:cxn>
                <a:cxn ang="0">
                  <a:pos x="12" y="2"/>
                </a:cxn>
                <a:cxn ang="0">
                  <a:pos x="16" y="3"/>
                </a:cxn>
                <a:cxn ang="0">
                  <a:pos x="20" y="5"/>
                </a:cxn>
                <a:cxn ang="0">
                  <a:pos x="24" y="7"/>
                </a:cxn>
                <a:cxn ang="0">
                  <a:pos x="28" y="10"/>
                </a:cxn>
                <a:cxn ang="0">
                  <a:pos x="33" y="14"/>
                </a:cxn>
                <a:cxn ang="0">
                  <a:pos x="38" y="20"/>
                </a:cxn>
                <a:cxn ang="0">
                  <a:pos x="38" y="10"/>
                </a:cxn>
                <a:cxn ang="0">
                  <a:pos x="38" y="7"/>
                </a:cxn>
                <a:cxn ang="0">
                  <a:pos x="38" y="5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5" y="2"/>
                </a:cxn>
                <a:cxn ang="0">
                  <a:pos x="34" y="2"/>
                </a:cxn>
                <a:cxn ang="0">
                  <a:pos x="34" y="0"/>
                </a:cxn>
                <a:cxn ang="0">
                  <a:pos x="47" y="3"/>
                </a:cxn>
              </a:cxnLst>
              <a:rect l="0" t="0" r="r" b="b"/>
              <a:pathLst>
                <a:path w="47" h="30">
                  <a:moveTo>
                    <a:pt x="47" y="3"/>
                  </a:moveTo>
                  <a:lnTo>
                    <a:pt x="47" y="30"/>
                  </a:lnTo>
                  <a:lnTo>
                    <a:pt x="45" y="30"/>
                  </a:lnTo>
                  <a:lnTo>
                    <a:pt x="40" y="24"/>
                  </a:lnTo>
                  <a:lnTo>
                    <a:pt x="34" y="20"/>
                  </a:lnTo>
                  <a:lnTo>
                    <a:pt x="30" y="16"/>
                  </a:lnTo>
                  <a:lnTo>
                    <a:pt x="26" y="14"/>
                  </a:lnTo>
                  <a:lnTo>
                    <a:pt x="21" y="12"/>
                  </a:lnTo>
                  <a:lnTo>
                    <a:pt x="16" y="12"/>
                  </a:lnTo>
                  <a:lnTo>
                    <a:pt x="13" y="12"/>
                  </a:lnTo>
                  <a:lnTo>
                    <a:pt x="10" y="14"/>
                  </a:lnTo>
                  <a:lnTo>
                    <a:pt x="9" y="17"/>
                  </a:lnTo>
                  <a:lnTo>
                    <a:pt x="7" y="20"/>
                  </a:lnTo>
                  <a:lnTo>
                    <a:pt x="9" y="23"/>
                  </a:lnTo>
                  <a:lnTo>
                    <a:pt x="10" y="26"/>
                  </a:lnTo>
                  <a:lnTo>
                    <a:pt x="13" y="28"/>
                  </a:lnTo>
                  <a:lnTo>
                    <a:pt x="13" y="30"/>
                  </a:lnTo>
                  <a:lnTo>
                    <a:pt x="7" y="27"/>
                  </a:lnTo>
                  <a:lnTo>
                    <a:pt x="3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9"/>
                  </a:lnTo>
                  <a:lnTo>
                    <a:pt x="3" y="6"/>
                  </a:lnTo>
                  <a:lnTo>
                    <a:pt x="6" y="5"/>
                  </a:lnTo>
                  <a:lnTo>
                    <a:pt x="9" y="3"/>
                  </a:lnTo>
                  <a:lnTo>
                    <a:pt x="12" y="2"/>
                  </a:lnTo>
                  <a:lnTo>
                    <a:pt x="16" y="3"/>
                  </a:lnTo>
                  <a:lnTo>
                    <a:pt x="20" y="5"/>
                  </a:lnTo>
                  <a:lnTo>
                    <a:pt x="24" y="7"/>
                  </a:lnTo>
                  <a:lnTo>
                    <a:pt x="28" y="10"/>
                  </a:lnTo>
                  <a:lnTo>
                    <a:pt x="33" y="14"/>
                  </a:lnTo>
                  <a:lnTo>
                    <a:pt x="38" y="20"/>
                  </a:lnTo>
                  <a:lnTo>
                    <a:pt x="38" y="10"/>
                  </a:lnTo>
                  <a:lnTo>
                    <a:pt x="38" y="7"/>
                  </a:lnTo>
                  <a:lnTo>
                    <a:pt x="38" y="5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5" y="2"/>
                  </a:lnTo>
                  <a:lnTo>
                    <a:pt x="34" y="2"/>
                  </a:lnTo>
                  <a:lnTo>
                    <a:pt x="34" y="0"/>
                  </a:lnTo>
                  <a:lnTo>
                    <a:pt x="47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505" name="Freeform 449"/>
            <p:cNvSpPr>
              <a:spLocks noChangeAspect="1"/>
            </p:cNvSpPr>
            <p:nvPr/>
          </p:nvSpPr>
          <p:spPr bwMode="auto">
            <a:xfrm>
              <a:off x="1389" y="2766"/>
              <a:ext cx="87" cy="28"/>
            </a:xfrm>
            <a:custGeom>
              <a:avLst/>
              <a:gdLst/>
              <a:ahLst/>
              <a:cxnLst>
                <a:cxn ang="0">
                  <a:pos x="87" y="28"/>
                </a:cxn>
                <a:cxn ang="0">
                  <a:pos x="84" y="28"/>
                </a:cxn>
                <a:cxn ang="0">
                  <a:pos x="81" y="23"/>
                </a:cxn>
                <a:cxn ang="0">
                  <a:pos x="77" y="20"/>
                </a:cxn>
                <a:cxn ang="0">
                  <a:pos x="73" y="17"/>
                </a:cxn>
                <a:cxn ang="0">
                  <a:pos x="66" y="14"/>
                </a:cxn>
                <a:cxn ang="0">
                  <a:pos x="56" y="13"/>
                </a:cxn>
                <a:cxn ang="0">
                  <a:pos x="42" y="13"/>
                </a:cxn>
                <a:cxn ang="0">
                  <a:pos x="33" y="13"/>
                </a:cxn>
                <a:cxn ang="0">
                  <a:pos x="26" y="13"/>
                </a:cxn>
                <a:cxn ang="0">
                  <a:pos x="21" y="14"/>
                </a:cxn>
                <a:cxn ang="0">
                  <a:pos x="12" y="17"/>
                </a:cxn>
                <a:cxn ang="0">
                  <a:pos x="7" y="20"/>
                </a:cxn>
                <a:cxn ang="0">
                  <a:pos x="4" y="24"/>
                </a:cxn>
                <a:cxn ang="0">
                  <a:pos x="1" y="28"/>
                </a:cxn>
                <a:cxn ang="0">
                  <a:pos x="0" y="28"/>
                </a:cxn>
                <a:cxn ang="0">
                  <a:pos x="3" y="20"/>
                </a:cxn>
                <a:cxn ang="0">
                  <a:pos x="8" y="14"/>
                </a:cxn>
                <a:cxn ang="0">
                  <a:pos x="15" y="9"/>
                </a:cxn>
                <a:cxn ang="0">
                  <a:pos x="28" y="2"/>
                </a:cxn>
                <a:cxn ang="0">
                  <a:pos x="43" y="0"/>
                </a:cxn>
                <a:cxn ang="0">
                  <a:pos x="57" y="2"/>
                </a:cxn>
                <a:cxn ang="0">
                  <a:pos x="70" y="9"/>
                </a:cxn>
                <a:cxn ang="0">
                  <a:pos x="77" y="14"/>
                </a:cxn>
                <a:cxn ang="0">
                  <a:pos x="82" y="20"/>
                </a:cxn>
                <a:cxn ang="0">
                  <a:pos x="87" y="28"/>
                </a:cxn>
              </a:cxnLst>
              <a:rect l="0" t="0" r="r" b="b"/>
              <a:pathLst>
                <a:path w="87" h="28">
                  <a:moveTo>
                    <a:pt x="87" y="28"/>
                  </a:moveTo>
                  <a:lnTo>
                    <a:pt x="84" y="28"/>
                  </a:lnTo>
                  <a:lnTo>
                    <a:pt x="81" y="23"/>
                  </a:lnTo>
                  <a:lnTo>
                    <a:pt x="77" y="20"/>
                  </a:lnTo>
                  <a:lnTo>
                    <a:pt x="73" y="17"/>
                  </a:lnTo>
                  <a:lnTo>
                    <a:pt x="66" y="14"/>
                  </a:lnTo>
                  <a:lnTo>
                    <a:pt x="56" y="13"/>
                  </a:lnTo>
                  <a:lnTo>
                    <a:pt x="42" y="13"/>
                  </a:lnTo>
                  <a:lnTo>
                    <a:pt x="33" y="13"/>
                  </a:lnTo>
                  <a:lnTo>
                    <a:pt x="26" y="13"/>
                  </a:lnTo>
                  <a:lnTo>
                    <a:pt x="21" y="14"/>
                  </a:lnTo>
                  <a:lnTo>
                    <a:pt x="12" y="17"/>
                  </a:lnTo>
                  <a:lnTo>
                    <a:pt x="7" y="20"/>
                  </a:lnTo>
                  <a:lnTo>
                    <a:pt x="4" y="24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3" y="20"/>
                  </a:lnTo>
                  <a:lnTo>
                    <a:pt x="8" y="14"/>
                  </a:lnTo>
                  <a:lnTo>
                    <a:pt x="15" y="9"/>
                  </a:lnTo>
                  <a:lnTo>
                    <a:pt x="28" y="2"/>
                  </a:lnTo>
                  <a:lnTo>
                    <a:pt x="43" y="0"/>
                  </a:lnTo>
                  <a:lnTo>
                    <a:pt x="57" y="2"/>
                  </a:lnTo>
                  <a:lnTo>
                    <a:pt x="70" y="9"/>
                  </a:lnTo>
                  <a:lnTo>
                    <a:pt x="77" y="14"/>
                  </a:lnTo>
                  <a:lnTo>
                    <a:pt x="82" y="20"/>
                  </a:lnTo>
                  <a:lnTo>
                    <a:pt x="87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5" name="Group 450"/>
          <p:cNvGrpSpPr>
            <a:grpSpLocks noChangeAspect="1"/>
          </p:cNvGrpSpPr>
          <p:nvPr/>
        </p:nvGrpSpPr>
        <p:grpSpPr bwMode="auto">
          <a:xfrm>
            <a:off x="4645025" y="4648200"/>
            <a:ext cx="2249488" cy="2038350"/>
            <a:chOff x="2926" y="2826"/>
            <a:chExt cx="1490" cy="1350"/>
          </a:xfrm>
        </p:grpSpPr>
        <p:grpSp>
          <p:nvGrpSpPr>
            <p:cNvPr id="6" name="Group 451"/>
            <p:cNvGrpSpPr>
              <a:grpSpLocks noChangeAspect="1"/>
            </p:cNvGrpSpPr>
            <p:nvPr/>
          </p:nvGrpSpPr>
          <p:grpSpPr bwMode="auto">
            <a:xfrm>
              <a:off x="4144" y="4089"/>
              <a:ext cx="251" cy="87"/>
              <a:chOff x="4144" y="4089"/>
              <a:chExt cx="251" cy="87"/>
            </a:xfrm>
          </p:grpSpPr>
          <p:sp>
            <p:nvSpPr>
              <p:cNvPr id="173508" name="Freeform 452"/>
              <p:cNvSpPr>
                <a:spLocks noChangeAspect="1" noEditPoints="1"/>
              </p:cNvSpPr>
              <p:nvPr/>
            </p:nvSpPr>
            <p:spPr bwMode="auto">
              <a:xfrm>
                <a:off x="4144" y="4089"/>
                <a:ext cx="48" cy="67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18" y="27"/>
                  </a:cxn>
                  <a:cxn ang="0">
                    <a:pos x="23" y="24"/>
                  </a:cxn>
                  <a:cxn ang="0">
                    <a:pos x="27" y="21"/>
                  </a:cxn>
                  <a:cxn ang="0">
                    <a:pos x="31" y="21"/>
                  </a:cxn>
                  <a:cxn ang="0">
                    <a:pos x="35" y="21"/>
                  </a:cxn>
                  <a:cxn ang="0">
                    <a:pos x="39" y="24"/>
                  </a:cxn>
                  <a:cxn ang="0">
                    <a:pos x="42" y="27"/>
                  </a:cxn>
                  <a:cxn ang="0">
                    <a:pos x="45" y="31"/>
                  </a:cxn>
                  <a:cxn ang="0">
                    <a:pos x="48" y="37"/>
                  </a:cxn>
                  <a:cxn ang="0">
                    <a:pos x="48" y="42"/>
                  </a:cxn>
                  <a:cxn ang="0">
                    <a:pos x="46" y="49"/>
                  </a:cxn>
                  <a:cxn ang="0">
                    <a:pos x="45" y="55"/>
                  </a:cxn>
                  <a:cxn ang="0">
                    <a:pos x="41" y="60"/>
                  </a:cxn>
                  <a:cxn ang="0">
                    <a:pos x="37" y="65"/>
                  </a:cxn>
                  <a:cxn ang="0">
                    <a:pos x="32" y="66"/>
                  </a:cxn>
                  <a:cxn ang="0">
                    <a:pos x="25" y="67"/>
                  </a:cxn>
                  <a:cxn ang="0">
                    <a:pos x="23" y="67"/>
                  </a:cxn>
                  <a:cxn ang="0">
                    <a:pos x="20" y="66"/>
                  </a:cxn>
                  <a:cxn ang="0">
                    <a:pos x="17" y="65"/>
                  </a:cxn>
                  <a:cxn ang="0">
                    <a:pos x="14" y="63"/>
                  </a:cxn>
                  <a:cxn ang="0">
                    <a:pos x="7" y="67"/>
                  </a:cxn>
                  <a:cxn ang="0">
                    <a:pos x="4" y="67"/>
                  </a:cxn>
                  <a:cxn ang="0">
                    <a:pos x="4" y="11"/>
                  </a:cxn>
                  <a:cxn ang="0">
                    <a:pos x="4" y="7"/>
                  </a:cxn>
                  <a:cxn ang="0">
                    <a:pos x="4" y="6"/>
                  </a:cxn>
                  <a:cxn ang="0">
                    <a:pos x="4" y="4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  <a:cxn ang="0">
                    <a:pos x="18" y="0"/>
                  </a:cxn>
                  <a:cxn ang="0">
                    <a:pos x="18" y="31"/>
                  </a:cxn>
                  <a:cxn ang="0">
                    <a:pos x="18" y="51"/>
                  </a:cxn>
                  <a:cxn ang="0">
                    <a:pos x="18" y="55"/>
                  </a:cxn>
                  <a:cxn ang="0">
                    <a:pos x="18" y="58"/>
                  </a:cxn>
                  <a:cxn ang="0">
                    <a:pos x="20" y="60"/>
                  </a:cxn>
                  <a:cxn ang="0">
                    <a:pos x="21" y="62"/>
                  </a:cxn>
                  <a:cxn ang="0">
                    <a:pos x="23" y="63"/>
                  </a:cxn>
                  <a:cxn ang="0">
                    <a:pos x="25" y="65"/>
                  </a:cxn>
                  <a:cxn ang="0">
                    <a:pos x="28" y="63"/>
                  </a:cxn>
                  <a:cxn ang="0">
                    <a:pos x="30" y="63"/>
                  </a:cxn>
                  <a:cxn ang="0">
                    <a:pos x="32" y="60"/>
                  </a:cxn>
                  <a:cxn ang="0">
                    <a:pos x="34" y="58"/>
                  </a:cxn>
                  <a:cxn ang="0">
                    <a:pos x="34" y="53"/>
                  </a:cxn>
                  <a:cxn ang="0">
                    <a:pos x="34" y="49"/>
                  </a:cxn>
                  <a:cxn ang="0">
                    <a:pos x="35" y="42"/>
                  </a:cxn>
                  <a:cxn ang="0">
                    <a:pos x="34" y="37"/>
                  </a:cxn>
                  <a:cxn ang="0">
                    <a:pos x="34" y="32"/>
                  </a:cxn>
                  <a:cxn ang="0">
                    <a:pos x="32" y="28"/>
                  </a:cxn>
                  <a:cxn ang="0">
                    <a:pos x="30" y="27"/>
                  </a:cxn>
                  <a:cxn ang="0">
                    <a:pos x="27" y="27"/>
                  </a:cxn>
                  <a:cxn ang="0">
                    <a:pos x="23" y="27"/>
                  </a:cxn>
                  <a:cxn ang="0">
                    <a:pos x="18" y="31"/>
                  </a:cxn>
                </a:cxnLst>
                <a:rect l="0" t="0" r="r" b="b"/>
                <a:pathLst>
                  <a:path w="48" h="67">
                    <a:moveTo>
                      <a:pt x="18" y="0"/>
                    </a:moveTo>
                    <a:lnTo>
                      <a:pt x="18" y="27"/>
                    </a:lnTo>
                    <a:lnTo>
                      <a:pt x="23" y="24"/>
                    </a:lnTo>
                    <a:lnTo>
                      <a:pt x="27" y="21"/>
                    </a:lnTo>
                    <a:lnTo>
                      <a:pt x="31" y="21"/>
                    </a:lnTo>
                    <a:lnTo>
                      <a:pt x="35" y="21"/>
                    </a:lnTo>
                    <a:lnTo>
                      <a:pt x="39" y="24"/>
                    </a:lnTo>
                    <a:lnTo>
                      <a:pt x="42" y="27"/>
                    </a:lnTo>
                    <a:lnTo>
                      <a:pt x="45" y="31"/>
                    </a:lnTo>
                    <a:lnTo>
                      <a:pt x="48" y="37"/>
                    </a:lnTo>
                    <a:lnTo>
                      <a:pt x="48" y="42"/>
                    </a:lnTo>
                    <a:lnTo>
                      <a:pt x="46" y="49"/>
                    </a:lnTo>
                    <a:lnTo>
                      <a:pt x="45" y="55"/>
                    </a:lnTo>
                    <a:lnTo>
                      <a:pt x="41" y="60"/>
                    </a:lnTo>
                    <a:lnTo>
                      <a:pt x="37" y="65"/>
                    </a:lnTo>
                    <a:lnTo>
                      <a:pt x="32" y="66"/>
                    </a:lnTo>
                    <a:lnTo>
                      <a:pt x="25" y="67"/>
                    </a:lnTo>
                    <a:lnTo>
                      <a:pt x="23" y="67"/>
                    </a:lnTo>
                    <a:lnTo>
                      <a:pt x="20" y="66"/>
                    </a:lnTo>
                    <a:lnTo>
                      <a:pt x="17" y="65"/>
                    </a:lnTo>
                    <a:lnTo>
                      <a:pt x="14" y="63"/>
                    </a:lnTo>
                    <a:lnTo>
                      <a:pt x="7" y="67"/>
                    </a:lnTo>
                    <a:lnTo>
                      <a:pt x="4" y="67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8" y="0"/>
                    </a:lnTo>
                    <a:close/>
                    <a:moveTo>
                      <a:pt x="18" y="31"/>
                    </a:moveTo>
                    <a:lnTo>
                      <a:pt x="18" y="51"/>
                    </a:lnTo>
                    <a:lnTo>
                      <a:pt x="18" y="55"/>
                    </a:lnTo>
                    <a:lnTo>
                      <a:pt x="18" y="58"/>
                    </a:lnTo>
                    <a:lnTo>
                      <a:pt x="20" y="60"/>
                    </a:lnTo>
                    <a:lnTo>
                      <a:pt x="21" y="62"/>
                    </a:lnTo>
                    <a:lnTo>
                      <a:pt x="23" y="63"/>
                    </a:lnTo>
                    <a:lnTo>
                      <a:pt x="25" y="65"/>
                    </a:lnTo>
                    <a:lnTo>
                      <a:pt x="28" y="63"/>
                    </a:lnTo>
                    <a:lnTo>
                      <a:pt x="30" y="63"/>
                    </a:lnTo>
                    <a:lnTo>
                      <a:pt x="32" y="60"/>
                    </a:lnTo>
                    <a:lnTo>
                      <a:pt x="34" y="58"/>
                    </a:lnTo>
                    <a:lnTo>
                      <a:pt x="34" y="53"/>
                    </a:lnTo>
                    <a:lnTo>
                      <a:pt x="34" y="49"/>
                    </a:lnTo>
                    <a:lnTo>
                      <a:pt x="35" y="42"/>
                    </a:lnTo>
                    <a:lnTo>
                      <a:pt x="34" y="37"/>
                    </a:lnTo>
                    <a:lnTo>
                      <a:pt x="34" y="32"/>
                    </a:lnTo>
                    <a:lnTo>
                      <a:pt x="32" y="28"/>
                    </a:lnTo>
                    <a:lnTo>
                      <a:pt x="30" y="27"/>
                    </a:lnTo>
                    <a:lnTo>
                      <a:pt x="27" y="27"/>
                    </a:lnTo>
                    <a:lnTo>
                      <a:pt x="23" y="27"/>
                    </a:lnTo>
                    <a:lnTo>
                      <a:pt x="18" y="3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09" name="Freeform 453"/>
              <p:cNvSpPr>
                <a:spLocks noChangeAspect="1"/>
              </p:cNvSpPr>
              <p:nvPr/>
            </p:nvSpPr>
            <p:spPr bwMode="auto">
              <a:xfrm>
                <a:off x="4224" y="4089"/>
                <a:ext cx="27" cy="87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27" y="2"/>
                  </a:cxn>
                  <a:cxn ang="0">
                    <a:pos x="22" y="4"/>
                  </a:cxn>
                  <a:cxn ang="0">
                    <a:pos x="20" y="9"/>
                  </a:cxn>
                  <a:cxn ang="0">
                    <a:pos x="17" y="13"/>
                  </a:cxn>
                  <a:cxn ang="0">
                    <a:pos x="14" y="20"/>
                  </a:cxn>
                  <a:cxn ang="0">
                    <a:pos x="13" y="30"/>
                  </a:cxn>
                  <a:cxn ang="0">
                    <a:pos x="11" y="44"/>
                  </a:cxn>
                  <a:cxn ang="0">
                    <a:pos x="13" y="52"/>
                  </a:cxn>
                  <a:cxn ang="0">
                    <a:pos x="13" y="59"/>
                  </a:cxn>
                  <a:cxn ang="0">
                    <a:pos x="14" y="66"/>
                  </a:cxn>
                  <a:cxn ang="0">
                    <a:pos x="17" y="73"/>
                  </a:cxn>
                  <a:cxn ang="0">
                    <a:pos x="20" y="79"/>
                  </a:cxn>
                  <a:cxn ang="0">
                    <a:pos x="22" y="81"/>
                  </a:cxn>
                  <a:cxn ang="0">
                    <a:pos x="27" y="84"/>
                  </a:cxn>
                  <a:cxn ang="0">
                    <a:pos x="27" y="87"/>
                  </a:cxn>
                  <a:cxn ang="0">
                    <a:pos x="20" y="83"/>
                  </a:cxn>
                  <a:cxn ang="0">
                    <a:pos x="13" y="77"/>
                  </a:cxn>
                  <a:cxn ang="0">
                    <a:pos x="7" y="70"/>
                  </a:cxn>
                  <a:cxn ang="0">
                    <a:pos x="1" y="58"/>
                  </a:cxn>
                  <a:cxn ang="0">
                    <a:pos x="0" y="42"/>
                  </a:cxn>
                  <a:cxn ang="0">
                    <a:pos x="1" y="28"/>
                  </a:cxn>
                  <a:cxn ang="0">
                    <a:pos x="7" y="16"/>
                  </a:cxn>
                  <a:cxn ang="0">
                    <a:pos x="13" y="9"/>
                  </a:cxn>
                  <a:cxn ang="0">
                    <a:pos x="20" y="3"/>
                  </a:cxn>
                  <a:cxn ang="0">
                    <a:pos x="27" y="0"/>
                  </a:cxn>
                </a:cxnLst>
                <a:rect l="0" t="0" r="r" b="b"/>
                <a:pathLst>
                  <a:path w="27" h="87">
                    <a:moveTo>
                      <a:pt x="27" y="0"/>
                    </a:moveTo>
                    <a:lnTo>
                      <a:pt x="27" y="2"/>
                    </a:lnTo>
                    <a:lnTo>
                      <a:pt x="22" y="4"/>
                    </a:lnTo>
                    <a:lnTo>
                      <a:pt x="20" y="9"/>
                    </a:lnTo>
                    <a:lnTo>
                      <a:pt x="17" y="13"/>
                    </a:lnTo>
                    <a:lnTo>
                      <a:pt x="14" y="20"/>
                    </a:lnTo>
                    <a:lnTo>
                      <a:pt x="13" y="30"/>
                    </a:lnTo>
                    <a:lnTo>
                      <a:pt x="11" y="44"/>
                    </a:lnTo>
                    <a:lnTo>
                      <a:pt x="13" y="52"/>
                    </a:lnTo>
                    <a:lnTo>
                      <a:pt x="13" y="59"/>
                    </a:lnTo>
                    <a:lnTo>
                      <a:pt x="14" y="66"/>
                    </a:lnTo>
                    <a:lnTo>
                      <a:pt x="17" y="73"/>
                    </a:lnTo>
                    <a:lnTo>
                      <a:pt x="20" y="79"/>
                    </a:lnTo>
                    <a:lnTo>
                      <a:pt x="22" y="81"/>
                    </a:lnTo>
                    <a:lnTo>
                      <a:pt x="27" y="84"/>
                    </a:lnTo>
                    <a:lnTo>
                      <a:pt x="27" y="87"/>
                    </a:lnTo>
                    <a:lnTo>
                      <a:pt x="20" y="83"/>
                    </a:lnTo>
                    <a:lnTo>
                      <a:pt x="13" y="77"/>
                    </a:lnTo>
                    <a:lnTo>
                      <a:pt x="7" y="70"/>
                    </a:lnTo>
                    <a:lnTo>
                      <a:pt x="1" y="58"/>
                    </a:lnTo>
                    <a:lnTo>
                      <a:pt x="0" y="42"/>
                    </a:lnTo>
                    <a:lnTo>
                      <a:pt x="1" y="28"/>
                    </a:lnTo>
                    <a:lnTo>
                      <a:pt x="7" y="16"/>
                    </a:lnTo>
                    <a:lnTo>
                      <a:pt x="13" y="9"/>
                    </a:lnTo>
                    <a:lnTo>
                      <a:pt x="20" y="3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10" name="Freeform 454"/>
              <p:cNvSpPr>
                <a:spLocks noChangeAspect="1"/>
              </p:cNvSpPr>
              <p:nvPr/>
            </p:nvSpPr>
            <p:spPr bwMode="auto">
              <a:xfrm>
                <a:off x="4256" y="4089"/>
                <a:ext cx="37" cy="66"/>
              </a:xfrm>
              <a:custGeom>
                <a:avLst/>
                <a:gdLst/>
                <a:ahLst/>
                <a:cxnLst>
                  <a:cxn ang="0">
                    <a:pos x="20" y="27"/>
                  </a:cxn>
                  <a:cxn ang="0">
                    <a:pos x="20" y="56"/>
                  </a:cxn>
                  <a:cxn ang="0">
                    <a:pos x="20" y="60"/>
                  </a:cxn>
                  <a:cxn ang="0">
                    <a:pos x="20" y="62"/>
                  </a:cxn>
                  <a:cxn ang="0">
                    <a:pos x="23" y="63"/>
                  </a:cxn>
                  <a:cxn ang="0">
                    <a:pos x="25" y="65"/>
                  </a:cxn>
                  <a:cxn ang="0">
                    <a:pos x="25" y="66"/>
                  </a:cxn>
                  <a:cxn ang="0">
                    <a:pos x="0" y="66"/>
                  </a:cxn>
                  <a:cxn ang="0">
                    <a:pos x="0" y="65"/>
                  </a:cxn>
                  <a:cxn ang="0">
                    <a:pos x="3" y="63"/>
                  </a:cxn>
                  <a:cxn ang="0">
                    <a:pos x="4" y="63"/>
                  </a:cxn>
                  <a:cxn ang="0">
                    <a:pos x="6" y="62"/>
                  </a:cxn>
                  <a:cxn ang="0">
                    <a:pos x="6" y="62"/>
                  </a:cxn>
                  <a:cxn ang="0">
                    <a:pos x="6" y="59"/>
                  </a:cxn>
                  <a:cxn ang="0">
                    <a:pos x="6" y="56"/>
                  </a:cxn>
                  <a:cxn ang="0">
                    <a:pos x="6" y="27"/>
                  </a:cxn>
                  <a:cxn ang="0">
                    <a:pos x="0" y="27"/>
                  </a:cxn>
                  <a:cxn ang="0">
                    <a:pos x="0" y="23"/>
                  </a:cxn>
                  <a:cxn ang="0">
                    <a:pos x="6" y="23"/>
                  </a:cxn>
                  <a:cxn ang="0">
                    <a:pos x="6" y="18"/>
                  </a:cxn>
                  <a:cxn ang="0">
                    <a:pos x="6" y="17"/>
                  </a:cxn>
                  <a:cxn ang="0">
                    <a:pos x="7" y="11"/>
                  </a:cxn>
                  <a:cxn ang="0">
                    <a:pos x="9" y="7"/>
                  </a:cxn>
                  <a:cxn ang="0">
                    <a:pos x="11" y="4"/>
                  </a:cxn>
                  <a:cxn ang="0">
                    <a:pos x="16" y="2"/>
                  </a:cxn>
                  <a:cxn ang="0">
                    <a:pos x="20" y="0"/>
                  </a:cxn>
                  <a:cxn ang="0">
                    <a:pos x="25" y="0"/>
                  </a:cxn>
                  <a:cxn ang="0">
                    <a:pos x="30" y="0"/>
                  </a:cxn>
                  <a:cxn ang="0">
                    <a:pos x="34" y="2"/>
                  </a:cxn>
                  <a:cxn ang="0">
                    <a:pos x="35" y="4"/>
                  </a:cxn>
                  <a:cxn ang="0">
                    <a:pos x="37" y="7"/>
                  </a:cxn>
                  <a:cxn ang="0">
                    <a:pos x="37" y="10"/>
                  </a:cxn>
                  <a:cxn ang="0">
                    <a:pos x="35" y="11"/>
                  </a:cxn>
                  <a:cxn ang="0">
                    <a:pos x="32" y="13"/>
                  </a:cxn>
                  <a:cxn ang="0">
                    <a:pos x="30" y="13"/>
                  </a:cxn>
                  <a:cxn ang="0">
                    <a:pos x="28" y="13"/>
                  </a:cxn>
                  <a:cxn ang="0">
                    <a:pos x="25" y="11"/>
                  </a:cxn>
                  <a:cxn ang="0">
                    <a:pos x="25" y="10"/>
                  </a:cxn>
                  <a:cxn ang="0">
                    <a:pos x="24" y="9"/>
                  </a:cxn>
                  <a:cxn ang="0">
                    <a:pos x="24" y="7"/>
                  </a:cxn>
                  <a:cxn ang="0">
                    <a:pos x="24" y="7"/>
                  </a:cxn>
                  <a:cxn ang="0">
                    <a:pos x="24" y="6"/>
                  </a:cxn>
                  <a:cxn ang="0">
                    <a:pos x="24" y="4"/>
                  </a:cxn>
                  <a:cxn ang="0">
                    <a:pos x="24" y="4"/>
                  </a:cxn>
                  <a:cxn ang="0">
                    <a:pos x="24" y="3"/>
                  </a:cxn>
                  <a:cxn ang="0">
                    <a:pos x="24" y="3"/>
                  </a:cxn>
                  <a:cxn ang="0">
                    <a:pos x="23" y="3"/>
                  </a:cxn>
                  <a:cxn ang="0">
                    <a:pos x="21" y="3"/>
                  </a:cxn>
                  <a:cxn ang="0">
                    <a:pos x="20" y="4"/>
                  </a:cxn>
                  <a:cxn ang="0">
                    <a:pos x="20" y="6"/>
                  </a:cxn>
                  <a:cxn ang="0">
                    <a:pos x="20" y="7"/>
                  </a:cxn>
                  <a:cxn ang="0">
                    <a:pos x="20" y="16"/>
                  </a:cxn>
                  <a:cxn ang="0">
                    <a:pos x="20" y="23"/>
                  </a:cxn>
                  <a:cxn ang="0">
                    <a:pos x="25" y="23"/>
                  </a:cxn>
                  <a:cxn ang="0">
                    <a:pos x="25" y="27"/>
                  </a:cxn>
                  <a:cxn ang="0">
                    <a:pos x="20" y="27"/>
                  </a:cxn>
                </a:cxnLst>
                <a:rect l="0" t="0" r="r" b="b"/>
                <a:pathLst>
                  <a:path w="37" h="66">
                    <a:moveTo>
                      <a:pt x="20" y="27"/>
                    </a:moveTo>
                    <a:lnTo>
                      <a:pt x="20" y="56"/>
                    </a:lnTo>
                    <a:lnTo>
                      <a:pt x="20" y="60"/>
                    </a:lnTo>
                    <a:lnTo>
                      <a:pt x="20" y="62"/>
                    </a:lnTo>
                    <a:lnTo>
                      <a:pt x="23" y="63"/>
                    </a:lnTo>
                    <a:lnTo>
                      <a:pt x="25" y="65"/>
                    </a:lnTo>
                    <a:lnTo>
                      <a:pt x="25" y="66"/>
                    </a:lnTo>
                    <a:lnTo>
                      <a:pt x="0" y="66"/>
                    </a:lnTo>
                    <a:lnTo>
                      <a:pt x="0" y="65"/>
                    </a:lnTo>
                    <a:lnTo>
                      <a:pt x="3" y="63"/>
                    </a:lnTo>
                    <a:lnTo>
                      <a:pt x="4" y="63"/>
                    </a:lnTo>
                    <a:lnTo>
                      <a:pt x="6" y="62"/>
                    </a:lnTo>
                    <a:lnTo>
                      <a:pt x="6" y="62"/>
                    </a:lnTo>
                    <a:lnTo>
                      <a:pt x="6" y="59"/>
                    </a:lnTo>
                    <a:lnTo>
                      <a:pt x="6" y="56"/>
                    </a:lnTo>
                    <a:lnTo>
                      <a:pt x="6" y="27"/>
                    </a:lnTo>
                    <a:lnTo>
                      <a:pt x="0" y="27"/>
                    </a:lnTo>
                    <a:lnTo>
                      <a:pt x="0" y="23"/>
                    </a:lnTo>
                    <a:lnTo>
                      <a:pt x="6" y="23"/>
                    </a:lnTo>
                    <a:lnTo>
                      <a:pt x="6" y="18"/>
                    </a:lnTo>
                    <a:lnTo>
                      <a:pt x="6" y="17"/>
                    </a:lnTo>
                    <a:lnTo>
                      <a:pt x="7" y="11"/>
                    </a:lnTo>
                    <a:lnTo>
                      <a:pt x="9" y="7"/>
                    </a:lnTo>
                    <a:lnTo>
                      <a:pt x="11" y="4"/>
                    </a:lnTo>
                    <a:lnTo>
                      <a:pt x="16" y="2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4" y="2"/>
                    </a:lnTo>
                    <a:lnTo>
                      <a:pt x="35" y="4"/>
                    </a:lnTo>
                    <a:lnTo>
                      <a:pt x="37" y="7"/>
                    </a:lnTo>
                    <a:lnTo>
                      <a:pt x="37" y="10"/>
                    </a:lnTo>
                    <a:lnTo>
                      <a:pt x="35" y="11"/>
                    </a:lnTo>
                    <a:lnTo>
                      <a:pt x="32" y="13"/>
                    </a:lnTo>
                    <a:lnTo>
                      <a:pt x="30" y="13"/>
                    </a:lnTo>
                    <a:lnTo>
                      <a:pt x="28" y="13"/>
                    </a:lnTo>
                    <a:lnTo>
                      <a:pt x="25" y="11"/>
                    </a:lnTo>
                    <a:lnTo>
                      <a:pt x="25" y="10"/>
                    </a:lnTo>
                    <a:lnTo>
                      <a:pt x="24" y="9"/>
                    </a:lnTo>
                    <a:lnTo>
                      <a:pt x="24" y="7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23" y="3"/>
                    </a:lnTo>
                    <a:lnTo>
                      <a:pt x="21" y="3"/>
                    </a:lnTo>
                    <a:lnTo>
                      <a:pt x="20" y="4"/>
                    </a:lnTo>
                    <a:lnTo>
                      <a:pt x="20" y="6"/>
                    </a:lnTo>
                    <a:lnTo>
                      <a:pt x="20" y="7"/>
                    </a:lnTo>
                    <a:lnTo>
                      <a:pt x="20" y="16"/>
                    </a:lnTo>
                    <a:lnTo>
                      <a:pt x="20" y="23"/>
                    </a:lnTo>
                    <a:lnTo>
                      <a:pt x="25" y="23"/>
                    </a:lnTo>
                    <a:lnTo>
                      <a:pt x="25" y="27"/>
                    </a:lnTo>
                    <a:lnTo>
                      <a:pt x="20" y="2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11" name="Freeform 455"/>
              <p:cNvSpPr>
                <a:spLocks noChangeAspect="1"/>
              </p:cNvSpPr>
              <p:nvPr/>
            </p:nvSpPr>
            <p:spPr bwMode="auto">
              <a:xfrm>
                <a:off x="4290" y="4110"/>
                <a:ext cx="73" cy="45"/>
              </a:xfrm>
              <a:custGeom>
                <a:avLst/>
                <a:gdLst/>
                <a:ahLst/>
                <a:cxnLst>
                  <a:cxn ang="0">
                    <a:pos x="17" y="7"/>
                  </a:cxn>
                  <a:cxn ang="0">
                    <a:pos x="24" y="2"/>
                  </a:cxn>
                  <a:cxn ang="0">
                    <a:pos x="31" y="0"/>
                  </a:cxn>
                  <a:cxn ang="0">
                    <a:pos x="38" y="2"/>
                  </a:cxn>
                  <a:cxn ang="0">
                    <a:pos x="42" y="9"/>
                  </a:cxn>
                  <a:cxn ang="0">
                    <a:pos x="49" y="2"/>
                  </a:cxn>
                  <a:cxn ang="0">
                    <a:pos x="56" y="0"/>
                  </a:cxn>
                  <a:cxn ang="0">
                    <a:pos x="63" y="2"/>
                  </a:cxn>
                  <a:cxn ang="0">
                    <a:pos x="67" y="7"/>
                  </a:cxn>
                  <a:cxn ang="0">
                    <a:pos x="68" y="17"/>
                  </a:cxn>
                  <a:cxn ang="0">
                    <a:pos x="68" y="39"/>
                  </a:cxn>
                  <a:cxn ang="0">
                    <a:pos x="70" y="42"/>
                  </a:cxn>
                  <a:cxn ang="0">
                    <a:pos x="73" y="45"/>
                  </a:cxn>
                  <a:cxn ang="0">
                    <a:pos x="50" y="44"/>
                  </a:cxn>
                  <a:cxn ang="0">
                    <a:pos x="54" y="41"/>
                  </a:cxn>
                  <a:cxn ang="0">
                    <a:pos x="54" y="35"/>
                  </a:cxn>
                  <a:cxn ang="0">
                    <a:pos x="54" y="11"/>
                  </a:cxn>
                  <a:cxn ang="0">
                    <a:pos x="54" y="9"/>
                  </a:cxn>
                  <a:cxn ang="0">
                    <a:pos x="52" y="6"/>
                  </a:cxn>
                  <a:cxn ang="0">
                    <a:pos x="49" y="7"/>
                  </a:cxn>
                  <a:cxn ang="0">
                    <a:pos x="45" y="10"/>
                  </a:cxn>
                  <a:cxn ang="0">
                    <a:pos x="43" y="35"/>
                  </a:cxn>
                  <a:cxn ang="0">
                    <a:pos x="43" y="41"/>
                  </a:cxn>
                  <a:cxn ang="0">
                    <a:pos x="47" y="44"/>
                  </a:cxn>
                  <a:cxn ang="0">
                    <a:pos x="25" y="45"/>
                  </a:cxn>
                  <a:cxn ang="0">
                    <a:pos x="26" y="42"/>
                  </a:cxn>
                  <a:cxn ang="0">
                    <a:pos x="29" y="41"/>
                  </a:cxn>
                  <a:cxn ang="0">
                    <a:pos x="29" y="38"/>
                  </a:cxn>
                  <a:cxn ang="0">
                    <a:pos x="29" y="17"/>
                  </a:cxn>
                  <a:cxn ang="0">
                    <a:pos x="29" y="10"/>
                  </a:cxn>
                  <a:cxn ang="0">
                    <a:pos x="28" y="7"/>
                  </a:cxn>
                  <a:cxn ang="0">
                    <a:pos x="25" y="6"/>
                  </a:cxn>
                  <a:cxn ang="0">
                    <a:pos x="22" y="7"/>
                  </a:cxn>
                  <a:cxn ang="0">
                    <a:pos x="17" y="11"/>
                  </a:cxn>
                  <a:cxn ang="0">
                    <a:pos x="18" y="39"/>
                  </a:cxn>
                  <a:cxn ang="0">
                    <a:pos x="19" y="42"/>
                  </a:cxn>
                  <a:cxn ang="0">
                    <a:pos x="21" y="45"/>
                  </a:cxn>
                  <a:cxn ang="0">
                    <a:pos x="0" y="44"/>
                  </a:cxn>
                  <a:cxn ang="0">
                    <a:pos x="3" y="41"/>
                  </a:cxn>
                  <a:cxn ang="0">
                    <a:pos x="4" y="35"/>
                  </a:cxn>
                  <a:cxn ang="0">
                    <a:pos x="4" y="7"/>
                  </a:cxn>
                  <a:cxn ang="0">
                    <a:pos x="1" y="4"/>
                  </a:cxn>
                  <a:cxn ang="0">
                    <a:pos x="0" y="2"/>
                  </a:cxn>
                </a:cxnLst>
                <a:rect l="0" t="0" r="r" b="b"/>
                <a:pathLst>
                  <a:path w="73" h="45">
                    <a:moveTo>
                      <a:pt x="17" y="2"/>
                    </a:moveTo>
                    <a:lnTo>
                      <a:pt x="17" y="7"/>
                    </a:lnTo>
                    <a:lnTo>
                      <a:pt x="21" y="4"/>
                    </a:lnTo>
                    <a:lnTo>
                      <a:pt x="24" y="2"/>
                    </a:lnTo>
                    <a:lnTo>
                      <a:pt x="26" y="0"/>
                    </a:lnTo>
                    <a:lnTo>
                      <a:pt x="31" y="0"/>
                    </a:lnTo>
                    <a:lnTo>
                      <a:pt x="35" y="0"/>
                    </a:lnTo>
                    <a:lnTo>
                      <a:pt x="38" y="2"/>
                    </a:lnTo>
                    <a:lnTo>
                      <a:pt x="40" y="4"/>
                    </a:lnTo>
                    <a:lnTo>
                      <a:pt x="42" y="9"/>
                    </a:lnTo>
                    <a:lnTo>
                      <a:pt x="46" y="4"/>
                    </a:lnTo>
                    <a:lnTo>
                      <a:pt x="49" y="2"/>
                    </a:lnTo>
                    <a:lnTo>
                      <a:pt x="53" y="0"/>
                    </a:lnTo>
                    <a:lnTo>
                      <a:pt x="56" y="0"/>
                    </a:lnTo>
                    <a:lnTo>
                      <a:pt x="60" y="0"/>
                    </a:lnTo>
                    <a:lnTo>
                      <a:pt x="63" y="2"/>
                    </a:lnTo>
                    <a:lnTo>
                      <a:pt x="66" y="4"/>
                    </a:lnTo>
                    <a:lnTo>
                      <a:pt x="67" y="7"/>
                    </a:lnTo>
                    <a:lnTo>
                      <a:pt x="68" y="11"/>
                    </a:lnTo>
                    <a:lnTo>
                      <a:pt x="68" y="17"/>
                    </a:lnTo>
                    <a:lnTo>
                      <a:pt x="68" y="35"/>
                    </a:lnTo>
                    <a:lnTo>
                      <a:pt x="68" y="39"/>
                    </a:lnTo>
                    <a:lnTo>
                      <a:pt x="68" y="41"/>
                    </a:lnTo>
                    <a:lnTo>
                      <a:pt x="70" y="42"/>
                    </a:lnTo>
                    <a:lnTo>
                      <a:pt x="73" y="44"/>
                    </a:lnTo>
                    <a:lnTo>
                      <a:pt x="73" y="45"/>
                    </a:lnTo>
                    <a:lnTo>
                      <a:pt x="50" y="45"/>
                    </a:lnTo>
                    <a:lnTo>
                      <a:pt x="50" y="44"/>
                    </a:lnTo>
                    <a:lnTo>
                      <a:pt x="53" y="42"/>
                    </a:lnTo>
                    <a:lnTo>
                      <a:pt x="54" y="41"/>
                    </a:lnTo>
                    <a:lnTo>
                      <a:pt x="54" y="38"/>
                    </a:lnTo>
                    <a:lnTo>
                      <a:pt x="54" y="35"/>
                    </a:lnTo>
                    <a:lnTo>
                      <a:pt x="54" y="17"/>
                    </a:lnTo>
                    <a:lnTo>
                      <a:pt x="54" y="11"/>
                    </a:lnTo>
                    <a:lnTo>
                      <a:pt x="54" y="9"/>
                    </a:lnTo>
                    <a:lnTo>
                      <a:pt x="54" y="9"/>
                    </a:lnTo>
                    <a:lnTo>
                      <a:pt x="53" y="7"/>
                    </a:lnTo>
                    <a:lnTo>
                      <a:pt x="52" y="6"/>
                    </a:lnTo>
                    <a:lnTo>
                      <a:pt x="50" y="6"/>
                    </a:lnTo>
                    <a:lnTo>
                      <a:pt x="49" y="7"/>
                    </a:lnTo>
                    <a:lnTo>
                      <a:pt x="47" y="7"/>
                    </a:lnTo>
                    <a:lnTo>
                      <a:pt x="45" y="10"/>
                    </a:lnTo>
                    <a:lnTo>
                      <a:pt x="43" y="11"/>
                    </a:lnTo>
                    <a:lnTo>
                      <a:pt x="43" y="35"/>
                    </a:lnTo>
                    <a:lnTo>
                      <a:pt x="43" y="39"/>
                    </a:lnTo>
                    <a:lnTo>
                      <a:pt x="43" y="41"/>
                    </a:lnTo>
                    <a:lnTo>
                      <a:pt x="45" y="42"/>
                    </a:lnTo>
                    <a:lnTo>
                      <a:pt x="47" y="44"/>
                    </a:lnTo>
                    <a:lnTo>
                      <a:pt x="47" y="45"/>
                    </a:lnTo>
                    <a:lnTo>
                      <a:pt x="25" y="45"/>
                    </a:lnTo>
                    <a:lnTo>
                      <a:pt x="25" y="44"/>
                    </a:lnTo>
                    <a:lnTo>
                      <a:pt x="26" y="42"/>
                    </a:lnTo>
                    <a:lnTo>
                      <a:pt x="28" y="42"/>
                    </a:lnTo>
                    <a:lnTo>
                      <a:pt x="29" y="41"/>
                    </a:lnTo>
                    <a:lnTo>
                      <a:pt x="29" y="39"/>
                    </a:lnTo>
                    <a:lnTo>
                      <a:pt x="29" y="38"/>
                    </a:lnTo>
                    <a:lnTo>
                      <a:pt x="29" y="35"/>
                    </a:lnTo>
                    <a:lnTo>
                      <a:pt x="29" y="17"/>
                    </a:lnTo>
                    <a:lnTo>
                      <a:pt x="29" y="11"/>
                    </a:lnTo>
                    <a:lnTo>
                      <a:pt x="29" y="10"/>
                    </a:lnTo>
                    <a:lnTo>
                      <a:pt x="28" y="9"/>
                    </a:lnTo>
                    <a:lnTo>
                      <a:pt x="28" y="7"/>
                    </a:lnTo>
                    <a:lnTo>
                      <a:pt x="26" y="6"/>
                    </a:lnTo>
                    <a:lnTo>
                      <a:pt x="25" y="6"/>
                    </a:lnTo>
                    <a:lnTo>
                      <a:pt x="24" y="6"/>
                    </a:lnTo>
                    <a:lnTo>
                      <a:pt x="22" y="7"/>
                    </a:lnTo>
                    <a:lnTo>
                      <a:pt x="19" y="9"/>
                    </a:lnTo>
                    <a:lnTo>
                      <a:pt x="17" y="11"/>
                    </a:lnTo>
                    <a:lnTo>
                      <a:pt x="17" y="35"/>
                    </a:lnTo>
                    <a:lnTo>
                      <a:pt x="18" y="39"/>
                    </a:lnTo>
                    <a:lnTo>
                      <a:pt x="18" y="41"/>
                    </a:lnTo>
                    <a:lnTo>
                      <a:pt x="19" y="42"/>
                    </a:lnTo>
                    <a:lnTo>
                      <a:pt x="21" y="44"/>
                    </a:lnTo>
                    <a:lnTo>
                      <a:pt x="21" y="45"/>
                    </a:lnTo>
                    <a:lnTo>
                      <a:pt x="0" y="45"/>
                    </a:lnTo>
                    <a:lnTo>
                      <a:pt x="0" y="44"/>
                    </a:lnTo>
                    <a:lnTo>
                      <a:pt x="1" y="42"/>
                    </a:lnTo>
                    <a:lnTo>
                      <a:pt x="3" y="41"/>
                    </a:lnTo>
                    <a:lnTo>
                      <a:pt x="4" y="39"/>
                    </a:lnTo>
                    <a:lnTo>
                      <a:pt x="4" y="35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12" name="Freeform 456"/>
              <p:cNvSpPr>
                <a:spLocks noChangeAspect="1"/>
              </p:cNvSpPr>
              <p:nvPr/>
            </p:nvSpPr>
            <p:spPr bwMode="auto">
              <a:xfrm>
                <a:off x="4367" y="4089"/>
                <a:ext cx="28" cy="87"/>
              </a:xfrm>
              <a:custGeom>
                <a:avLst/>
                <a:gdLst/>
                <a:ahLst/>
                <a:cxnLst>
                  <a:cxn ang="0">
                    <a:pos x="0" y="87"/>
                  </a:cxn>
                  <a:cxn ang="0">
                    <a:pos x="0" y="84"/>
                  </a:cxn>
                  <a:cxn ang="0">
                    <a:pos x="5" y="81"/>
                  </a:cxn>
                  <a:cxn ang="0">
                    <a:pos x="8" y="77"/>
                  </a:cxn>
                  <a:cxn ang="0">
                    <a:pos x="11" y="73"/>
                  </a:cxn>
                  <a:cxn ang="0">
                    <a:pos x="14" y="66"/>
                  </a:cxn>
                  <a:cxn ang="0">
                    <a:pos x="15" y="56"/>
                  </a:cxn>
                  <a:cxn ang="0">
                    <a:pos x="15" y="42"/>
                  </a:cxn>
                  <a:cxn ang="0">
                    <a:pos x="15" y="34"/>
                  </a:cxn>
                  <a:cxn ang="0">
                    <a:pos x="15" y="27"/>
                  </a:cxn>
                  <a:cxn ang="0">
                    <a:pos x="14" y="21"/>
                  </a:cxn>
                  <a:cxn ang="0">
                    <a:pos x="11" y="13"/>
                  </a:cxn>
                  <a:cxn ang="0">
                    <a:pos x="8" y="7"/>
                  </a:cxn>
                  <a:cxn ang="0">
                    <a:pos x="4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" y="3"/>
                  </a:cxn>
                  <a:cxn ang="0">
                    <a:pos x="14" y="9"/>
                  </a:cxn>
                  <a:cxn ang="0">
                    <a:pos x="19" y="16"/>
                  </a:cxn>
                  <a:cxn ang="0">
                    <a:pos x="26" y="28"/>
                  </a:cxn>
                  <a:cxn ang="0">
                    <a:pos x="28" y="44"/>
                  </a:cxn>
                  <a:cxn ang="0">
                    <a:pos x="26" y="58"/>
                  </a:cxn>
                  <a:cxn ang="0">
                    <a:pos x="19" y="70"/>
                  </a:cxn>
                  <a:cxn ang="0">
                    <a:pos x="14" y="77"/>
                  </a:cxn>
                  <a:cxn ang="0">
                    <a:pos x="8" y="83"/>
                  </a:cxn>
                  <a:cxn ang="0">
                    <a:pos x="0" y="87"/>
                  </a:cxn>
                </a:cxnLst>
                <a:rect l="0" t="0" r="r" b="b"/>
                <a:pathLst>
                  <a:path w="28" h="87">
                    <a:moveTo>
                      <a:pt x="0" y="87"/>
                    </a:moveTo>
                    <a:lnTo>
                      <a:pt x="0" y="84"/>
                    </a:lnTo>
                    <a:lnTo>
                      <a:pt x="5" y="81"/>
                    </a:lnTo>
                    <a:lnTo>
                      <a:pt x="8" y="77"/>
                    </a:lnTo>
                    <a:lnTo>
                      <a:pt x="11" y="73"/>
                    </a:lnTo>
                    <a:lnTo>
                      <a:pt x="14" y="66"/>
                    </a:lnTo>
                    <a:lnTo>
                      <a:pt x="15" y="56"/>
                    </a:lnTo>
                    <a:lnTo>
                      <a:pt x="15" y="42"/>
                    </a:lnTo>
                    <a:lnTo>
                      <a:pt x="15" y="34"/>
                    </a:lnTo>
                    <a:lnTo>
                      <a:pt x="15" y="27"/>
                    </a:lnTo>
                    <a:lnTo>
                      <a:pt x="14" y="21"/>
                    </a:lnTo>
                    <a:lnTo>
                      <a:pt x="11" y="13"/>
                    </a:lnTo>
                    <a:lnTo>
                      <a:pt x="8" y="7"/>
                    </a:lnTo>
                    <a:lnTo>
                      <a:pt x="4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" y="3"/>
                    </a:lnTo>
                    <a:lnTo>
                      <a:pt x="14" y="9"/>
                    </a:lnTo>
                    <a:lnTo>
                      <a:pt x="19" y="16"/>
                    </a:lnTo>
                    <a:lnTo>
                      <a:pt x="26" y="28"/>
                    </a:lnTo>
                    <a:lnTo>
                      <a:pt x="28" y="44"/>
                    </a:lnTo>
                    <a:lnTo>
                      <a:pt x="26" y="58"/>
                    </a:lnTo>
                    <a:lnTo>
                      <a:pt x="19" y="70"/>
                    </a:lnTo>
                    <a:lnTo>
                      <a:pt x="14" y="77"/>
                    </a:lnTo>
                    <a:lnTo>
                      <a:pt x="8" y="83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7" name="Group 457"/>
            <p:cNvGrpSpPr>
              <a:grpSpLocks noChangeAspect="1"/>
            </p:cNvGrpSpPr>
            <p:nvPr/>
          </p:nvGrpSpPr>
          <p:grpSpPr bwMode="auto">
            <a:xfrm>
              <a:off x="2926" y="2826"/>
              <a:ext cx="1490" cy="1221"/>
              <a:chOff x="2907" y="2762"/>
              <a:chExt cx="1490" cy="1221"/>
            </a:xfrm>
          </p:grpSpPr>
          <p:sp>
            <p:nvSpPr>
              <p:cNvPr id="173514" name="Rectangle 458"/>
              <p:cNvSpPr>
                <a:spLocks noChangeAspect="1" noChangeArrowheads="1"/>
              </p:cNvSpPr>
              <p:nvPr/>
            </p:nvSpPr>
            <p:spPr bwMode="auto">
              <a:xfrm>
                <a:off x="3169" y="2762"/>
                <a:ext cx="1211" cy="1127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15" name="Line 459"/>
              <p:cNvSpPr>
                <a:spLocks noChangeAspect="1" noChangeShapeType="1"/>
              </p:cNvSpPr>
              <p:nvPr/>
            </p:nvSpPr>
            <p:spPr bwMode="auto">
              <a:xfrm flipV="1">
                <a:off x="3169" y="2762"/>
                <a:ext cx="1" cy="1127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16" name="Line 460"/>
              <p:cNvSpPr>
                <a:spLocks noChangeAspect="1" noChangeShapeType="1"/>
              </p:cNvSpPr>
              <p:nvPr/>
            </p:nvSpPr>
            <p:spPr bwMode="auto">
              <a:xfrm flipH="1">
                <a:off x="3169" y="3840"/>
                <a:ext cx="2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17" name="Line 461"/>
              <p:cNvSpPr>
                <a:spLocks noChangeAspect="1" noChangeShapeType="1"/>
              </p:cNvSpPr>
              <p:nvPr/>
            </p:nvSpPr>
            <p:spPr bwMode="auto">
              <a:xfrm flipH="1">
                <a:off x="3169" y="3742"/>
                <a:ext cx="12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18" name="Line 462"/>
              <p:cNvSpPr>
                <a:spLocks noChangeAspect="1" noChangeShapeType="1"/>
              </p:cNvSpPr>
              <p:nvPr/>
            </p:nvSpPr>
            <p:spPr bwMode="auto">
              <a:xfrm flipH="1">
                <a:off x="3169" y="3644"/>
                <a:ext cx="12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19" name="Line 463"/>
              <p:cNvSpPr>
                <a:spLocks noChangeAspect="1" noChangeShapeType="1"/>
              </p:cNvSpPr>
              <p:nvPr/>
            </p:nvSpPr>
            <p:spPr bwMode="auto">
              <a:xfrm flipH="1">
                <a:off x="3169" y="3546"/>
                <a:ext cx="12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20" name="Line 464"/>
              <p:cNvSpPr>
                <a:spLocks noChangeAspect="1" noChangeShapeType="1"/>
              </p:cNvSpPr>
              <p:nvPr/>
            </p:nvSpPr>
            <p:spPr bwMode="auto">
              <a:xfrm flipH="1">
                <a:off x="3169" y="3448"/>
                <a:ext cx="12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21" name="Line 465"/>
              <p:cNvSpPr>
                <a:spLocks noChangeAspect="1" noChangeShapeType="1"/>
              </p:cNvSpPr>
              <p:nvPr/>
            </p:nvSpPr>
            <p:spPr bwMode="auto">
              <a:xfrm flipH="1">
                <a:off x="3169" y="3350"/>
                <a:ext cx="2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22" name="Line 466"/>
              <p:cNvSpPr>
                <a:spLocks noChangeAspect="1" noChangeShapeType="1"/>
              </p:cNvSpPr>
              <p:nvPr/>
            </p:nvSpPr>
            <p:spPr bwMode="auto">
              <a:xfrm flipH="1">
                <a:off x="3169" y="3252"/>
                <a:ext cx="12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23" name="Line 467"/>
              <p:cNvSpPr>
                <a:spLocks noChangeAspect="1" noChangeShapeType="1"/>
              </p:cNvSpPr>
              <p:nvPr/>
            </p:nvSpPr>
            <p:spPr bwMode="auto">
              <a:xfrm flipH="1">
                <a:off x="3169" y="3154"/>
                <a:ext cx="12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24" name="Line 468"/>
              <p:cNvSpPr>
                <a:spLocks noChangeAspect="1" noChangeShapeType="1"/>
              </p:cNvSpPr>
              <p:nvPr/>
            </p:nvSpPr>
            <p:spPr bwMode="auto">
              <a:xfrm flipH="1">
                <a:off x="3169" y="3056"/>
                <a:ext cx="12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25" name="Line 469"/>
              <p:cNvSpPr>
                <a:spLocks noChangeAspect="1" noChangeShapeType="1"/>
              </p:cNvSpPr>
              <p:nvPr/>
            </p:nvSpPr>
            <p:spPr bwMode="auto">
              <a:xfrm flipH="1">
                <a:off x="3169" y="2958"/>
                <a:ext cx="12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26" name="Line 470"/>
              <p:cNvSpPr>
                <a:spLocks noChangeAspect="1" noChangeShapeType="1"/>
              </p:cNvSpPr>
              <p:nvPr/>
            </p:nvSpPr>
            <p:spPr bwMode="auto">
              <a:xfrm flipH="1">
                <a:off x="3169" y="2860"/>
                <a:ext cx="2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27" name="Line 471"/>
              <p:cNvSpPr>
                <a:spLocks noChangeAspect="1" noChangeShapeType="1"/>
              </p:cNvSpPr>
              <p:nvPr/>
            </p:nvSpPr>
            <p:spPr bwMode="auto">
              <a:xfrm flipH="1">
                <a:off x="3169" y="3840"/>
                <a:ext cx="2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28" name="Line 472"/>
              <p:cNvSpPr>
                <a:spLocks noChangeAspect="1" noChangeShapeType="1"/>
              </p:cNvSpPr>
              <p:nvPr/>
            </p:nvSpPr>
            <p:spPr bwMode="auto">
              <a:xfrm flipH="1">
                <a:off x="3169" y="2860"/>
                <a:ext cx="2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29" name="Line 473"/>
              <p:cNvSpPr>
                <a:spLocks noChangeAspect="1" noChangeShapeType="1"/>
              </p:cNvSpPr>
              <p:nvPr/>
            </p:nvSpPr>
            <p:spPr bwMode="auto">
              <a:xfrm flipH="1">
                <a:off x="3169" y="2762"/>
                <a:ext cx="12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30" name="Freeform 474"/>
              <p:cNvSpPr>
                <a:spLocks noChangeAspect="1" noEditPoints="1"/>
              </p:cNvSpPr>
              <p:nvPr/>
            </p:nvSpPr>
            <p:spPr bwMode="auto">
              <a:xfrm>
                <a:off x="3094" y="3811"/>
                <a:ext cx="37" cy="60"/>
              </a:xfrm>
              <a:custGeom>
                <a:avLst/>
                <a:gdLst/>
                <a:ahLst/>
                <a:cxnLst>
                  <a:cxn ang="0">
                    <a:pos x="37" y="29"/>
                  </a:cxn>
                  <a:cxn ang="0">
                    <a:pos x="37" y="38"/>
                  </a:cxn>
                  <a:cxn ang="0">
                    <a:pos x="35" y="46"/>
                  </a:cxn>
                  <a:cxn ang="0">
                    <a:pos x="33" y="50"/>
                  </a:cxn>
                  <a:cxn ang="0">
                    <a:pos x="31" y="53"/>
                  </a:cxn>
                  <a:cxn ang="0">
                    <a:pos x="28" y="56"/>
                  </a:cxn>
                  <a:cxn ang="0">
                    <a:pos x="26" y="57"/>
                  </a:cxn>
                  <a:cxn ang="0">
                    <a:pos x="23" y="59"/>
                  </a:cxn>
                  <a:cxn ang="0">
                    <a:pos x="19" y="60"/>
                  </a:cxn>
                  <a:cxn ang="0">
                    <a:pos x="14" y="59"/>
                  </a:cxn>
                  <a:cxn ang="0">
                    <a:pos x="12" y="57"/>
                  </a:cxn>
                  <a:cxn ang="0">
                    <a:pos x="9" y="55"/>
                  </a:cxn>
                  <a:cxn ang="0">
                    <a:pos x="6" y="52"/>
                  </a:cxn>
                  <a:cxn ang="0">
                    <a:pos x="3" y="48"/>
                  </a:cxn>
                  <a:cxn ang="0">
                    <a:pos x="2" y="43"/>
                  </a:cxn>
                  <a:cxn ang="0">
                    <a:pos x="0" y="38"/>
                  </a:cxn>
                  <a:cxn ang="0">
                    <a:pos x="0" y="31"/>
                  </a:cxn>
                  <a:cxn ang="0">
                    <a:pos x="0" y="21"/>
                  </a:cxn>
                  <a:cxn ang="0">
                    <a:pos x="3" y="14"/>
                  </a:cxn>
                  <a:cxn ang="0">
                    <a:pos x="6" y="7"/>
                  </a:cxn>
                  <a:cxn ang="0">
                    <a:pos x="10" y="3"/>
                  </a:cxn>
                  <a:cxn ang="0">
                    <a:pos x="14" y="1"/>
                  </a:cxn>
                  <a:cxn ang="0">
                    <a:pos x="19" y="0"/>
                  </a:cxn>
                  <a:cxn ang="0">
                    <a:pos x="24" y="1"/>
                  </a:cxn>
                  <a:cxn ang="0">
                    <a:pos x="28" y="3"/>
                  </a:cxn>
                  <a:cxn ang="0">
                    <a:pos x="33" y="7"/>
                  </a:cxn>
                  <a:cxn ang="0">
                    <a:pos x="34" y="12"/>
                  </a:cxn>
                  <a:cxn ang="0">
                    <a:pos x="37" y="21"/>
                  </a:cxn>
                  <a:cxn ang="0">
                    <a:pos x="37" y="29"/>
                  </a:cxn>
                  <a:cxn ang="0">
                    <a:pos x="24" y="29"/>
                  </a:cxn>
                  <a:cxn ang="0">
                    <a:pos x="24" y="22"/>
                  </a:cxn>
                  <a:cxn ang="0">
                    <a:pos x="24" y="18"/>
                  </a:cxn>
                  <a:cxn ang="0">
                    <a:pos x="24" y="14"/>
                  </a:cxn>
                  <a:cxn ang="0">
                    <a:pos x="24" y="12"/>
                  </a:cxn>
                  <a:cxn ang="0">
                    <a:pos x="24" y="7"/>
                  </a:cxn>
                  <a:cxn ang="0">
                    <a:pos x="23" y="4"/>
                  </a:cxn>
                  <a:cxn ang="0">
                    <a:pos x="21" y="3"/>
                  </a:cxn>
                  <a:cxn ang="0">
                    <a:pos x="19" y="3"/>
                  </a:cxn>
                  <a:cxn ang="0">
                    <a:pos x="17" y="3"/>
                  </a:cxn>
                  <a:cxn ang="0">
                    <a:pos x="16" y="4"/>
                  </a:cxn>
                  <a:cxn ang="0">
                    <a:pos x="14" y="5"/>
                  </a:cxn>
                  <a:cxn ang="0">
                    <a:pos x="13" y="8"/>
                  </a:cxn>
                  <a:cxn ang="0">
                    <a:pos x="13" y="18"/>
                  </a:cxn>
                  <a:cxn ang="0">
                    <a:pos x="13" y="35"/>
                  </a:cxn>
                  <a:cxn ang="0">
                    <a:pos x="13" y="43"/>
                  </a:cxn>
                  <a:cxn ang="0">
                    <a:pos x="13" y="48"/>
                  </a:cxn>
                  <a:cxn ang="0">
                    <a:pos x="14" y="52"/>
                  </a:cxn>
                  <a:cxn ang="0">
                    <a:pos x="14" y="55"/>
                  </a:cxn>
                  <a:cxn ang="0">
                    <a:pos x="16" y="56"/>
                  </a:cxn>
                  <a:cxn ang="0">
                    <a:pos x="17" y="57"/>
                  </a:cxn>
                  <a:cxn ang="0">
                    <a:pos x="19" y="57"/>
                  </a:cxn>
                  <a:cxn ang="0">
                    <a:pos x="21" y="56"/>
                  </a:cxn>
                  <a:cxn ang="0">
                    <a:pos x="23" y="56"/>
                  </a:cxn>
                  <a:cxn ang="0">
                    <a:pos x="24" y="53"/>
                  </a:cxn>
                  <a:cxn ang="0">
                    <a:pos x="24" y="48"/>
                  </a:cxn>
                  <a:cxn ang="0">
                    <a:pos x="24" y="29"/>
                  </a:cxn>
                </a:cxnLst>
                <a:rect l="0" t="0" r="r" b="b"/>
                <a:pathLst>
                  <a:path w="37" h="60">
                    <a:moveTo>
                      <a:pt x="37" y="29"/>
                    </a:moveTo>
                    <a:lnTo>
                      <a:pt x="37" y="38"/>
                    </a:lnTo>
                    <a:lnTo>
                      <a:pt x="35" y="46"/>
                    </a:lnTo>
                    <a:lnTo>
                      <a:pt x="33" y="50"/>
                    </a:lnTo>
                    <a:lnTo>
                      <a:pt x="31" y="53"/>
                    </a:lnTo>
                    <a:lnTo>
                      <a:pt x="28" y="56"/>
                    </a:lnTo>
                    <a:lnTo>
                      <a:pt x="26" y="57"/>
                    </a:lnTo>
                    <a:lnTo>
                      <a:pt x="23" y="59"/>
                    </a:lnTo>
                    <a:lnTo>
                      <a:pt x="19" y="60"/>
                    </a:lnTo>
                    <a:lnTo>
                      <a:pt x="14" y="59"/>
                    </a:lnTo>
                    <a:lnTo>
                      <a:pt x="12" y="57"/>
                    </a:lnTo>
                    <a:lnTo>
                      <a:pt x="9" y="55"/>
                    </a:lnTo>
                    <a:lnTo>
                      <a:pt x="6" y="52"/>
                    </a:lnTo>
                    <a:lnTo>
                      <a:pt x="3" y="48"/>
                    </a:lnTo>
                    <a:lnTo>
                      <a:pt x="2" y="43"/>
                    </a:lnTo>
                    <a:lnTo>
                      <a:pt x="0" y="38"/>
                    </a:lnTo>
                    <a:lnTo>
                      <a:pt x="0" y="31"/>
                    </a:lnTo>
                    <a:lnTo>
                      <a:pt x="0" y="21"/>
                    </a:lnTo>
                    <a:lnTo>
                      <a:pt x="3" y="14"/>
                    </a:lnTo>
                    <a:lnTo>
                      <a:pt x="6" y="7"/>
                    </a:lnTo>
                    <a:lnTo>
                      <a:pt x="10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24" y="1"/>
                    </a:lnTo>
                    <a:lnTo>
                      <a:pt x="28" y="3"/>
                    </a:lnTo>
                    <a:lnTo>
                      <a:pt x="33" y="7"/>
                    </a:lnTo>
                    <a:lnTo>
                      <a:pt x="34" y="12"/>
                    </a:lnTo>
                    <a:lnTo>
                      <a:pt x="37" y="21"/>
                    </a:lnTo>
                    <a:lnTo>
                      <a:pt x="37" y="29"/>
                    </a:lnTo>
                    <a:close/>
                    <a:moveTo>
                      <a:pt x="24" y="29"/>
                    </a:moveTo>
                    <a:lnTo>
                      <a:pt x="24" y="22"/>
                    </a:lnTo>
                    <a:lnTo>
                      <a:pt x="24" y="18"/>
                    </a:lnTo>
                    <a:lnTo>
                      <a:pt x="24" y="14"/>
                    </a:lnTo>
                    <a:lnTo>
                      <a:pt x="24" y="12"/>
                    </a:lnTo>
                    <a:lnTo>
                      <a:pt x="24" y="7"/>
                    </a:lnTo>
                    <a:lnTo>
                      <a:pt x="23" y="4"/>
                    </a:lnTo>
                    <a:lnTo>
                      <a:pt x="21" y="3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16" y="4"/>
                    </a:lnTo>
                    <a:lnTo>
                      <a:pt x="14" y="5"/>
                    </a:lnTo>
                    <a:lnTo>
                      <a:pt x="13" y="8"/>
                    </a:lnTo>
                    <a:lnTo>
                      <a:pt x="13" y="18"/>
                    </a:lnTo>
                    <a:lnTo>
                      <a:pt x="13" y="35"/>
                    </a:lnTo>
                    <a:lnTo>
                      <a:pt x="13" y="43"/>
                    </a:lnTo>
                    <a:lnTo>
                      <a:pt x="13" y="48"/>
                    </a:lnTo>
                    <a:lnTo>
                      <a:pt x="14" y="52"/>
                    </a:lnTo>
                    <a:lnTo>
                      <a:pt x="14" y="55"/>
                    </a:lnTo>
                    <a:lnTo>
                      <a:pt x="16" y="56"/>
                    </a:lnTo>
                    <a:lnTo>
                      <a:pt x="17" y="57"/>
                    </a:lnTo>
                    <a:lnTo>
                      <a:pt x="19" y="57"/>
                    </a:lnTo>
                    <a:lnTo>
                      <a:pt x="21" y="56"/>
                    </a:lnTo>
                    <a:lnTo>
                      <a:pt x="23" y="56"/>
                    </a:lnTo>
                    <a:lnTo>
                      <a:pt x="24" y="53"/>
                    </a:lnTo>
                    <a:lnTo>
                      <a:pt x="24" y="48"/>
                    </a:lnTo>
                    <a:lnTo>
                      <a:pt x="24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31" name="Freeform 475"/>
              <p:cNvSpPr>
                <a:spLocks noChangeAspect="1" noEditPoints="1"/>
              </p:cNvSpPr>
              <p:nvPr/>
            </p:nvSpPr>
            <p:spPr bwMode="auto">
              <a:xfrm>
                <a:off x="3029" y="3321"/>
                <a:ext cx="37" cy="60"/>
              </a:xfrm>
              <a:custGeom>
                <a:avLst/>
                <a:gdLst/>
                <a:ahLst/>
                <a:cxnLst>
                  <a:cxn ang="0">
                    <a:pos x="37" y="29"/>
                  </a:cxn>
                  <a:cxn ang="0">
                    <a:pos x="36" y="38"/>
                  </a:cxn>
                  <a:cxn ang="0">
                    <a:pos x="35" y="46"/>
                  </a:cxn>
                  <a:cxn ang="0">
                    <a:pos x="33" y="50"/>
                  </a:cxn>
                  <a:cxn ang="0">
                    <a:pos x="30" y="53"/>
                  </a:cxn>
                  <a:cxn ang="0">
                    <a:pos x="29" y="56"/>
                  </a:cxn>
                  <a:cxn ang="0">
                    <a:pos x="25" y="57"/>
                  </a:cxn>
                  <a:cxn ang="0">
                    <a:pos x="22" y="59"/>
                  </a:cxn>
                  <a:cxn ang="0">
                    <a:pos x="19" y="60"/>
                  </a:cxn>
                  <a:cxn ang="0">
                    <a:pos x="15" y="59"/>
                  </a:cxn>
                  <a:cxn ang="0">
                    <a:pos x="11" y="57"/>
                  </a:cxn>
                  <a:cxn ang="0">
                    <a:pos x="8" y="54"/>
                  </a:cxn>
                  <a:cxn ang="0">
                    <a:pos x="5" y="52"/>
                  </a:cxn>
                  <a:cxn ang="0">
                    <a:pos x="4" y="47"/>
                  </a:cxn>
                  <a:cxn ang="0">
                    <a:pos x="2" y="43"/>
                  </a:cxn>
                  <a:cxn ang="0">
                    <a:pos x="1" y="38"/>
                  </a:cxn>
                  <a:cxn ang="0">
                    <a:pos x="0" y="31"/>
                  </a:cxn>
                  <a:cxn ang="0">
                    <a:pos x="1" y="21"/>
                  </a:cxn>
                  <a:cxn ang="0">
                    <a:pos x="2" y="14"/>
                  </a:cxn>
                  <a:cxn ang="0">
                    <a:pos x="5" y="7"/>
                  </a:cxn>
                  <a:cxn ang="0">
                    <a:pos x="9" y="3"/>
                  </a:cxn>
                  <a:cxn ang="0">
                    <a:pos x="14" y="1"/>
                  </a:cxn>
                  <a:cxn ang="0">
                    <a:pos x="19" y="0"/>
                  </a:cxn>
                  <a:cxn ang="0">
                    <a:pos x="23" y="1"/>
                  </a:cxn>
                  <a:cxn ang="0">
                    <a:pos x="28" y="3"/>
                  </a:cxn>
                  <a:cxn ang="0">
                    <a:pos x="32" y="7"/>
                  </a:cxn>
                  <a:cxn ang="0">
                    <a:pos x="35" y="12"/>
                  </a:cxn>
                  <a:cxn ang="0">
                    <a:pos x="36" y="21"/>
                  </a:cxn>
                  <a:cxn ang="0">
                    <a:pos x="37" y="29"/>
                  </a:cxn>
                  <a:cxn ang="0">
                    <a:pos x="25" y="29"/>
                  </a:cxn>
                  <a:cxn ang="0">
                    <a:pos x="25" y="22"/>
                  </a:cxn>
                  <a:cxn ang="0">
                    <a:pos x="25" y="18"/>
                  </a:cxn>
                  <a:cxn ang="0">
                    <a:pos x="25" y="14"/>
                  </a:cxn>
                  <a:cxn ang="0">
                    <a:pos x="25" y="12"/>
                  </a:cxn>
                  <a:cxn ang="0">
                    <a:pos x="23" y="7"/>
                  </a:cxn>
                  <a:cxn ang="0">
                    <a:pos x="22" y="4"/>
                  </a:cxn>
                  <a:cxn ang="0">
                    <a:pos x="21" y="3"/>
                  </a:cxn>
                  <a:cxn ang="0">
                    <a:pos x="19" y="3"/>
                  </a:cxn>
                  <a:cxn ang="0">
                    <a:pos x="16" y="3"/>
                  </a:cxn>
                  <a:cxn ang="0">
                    <a:pos x="15" y="4"/>
                  </a:cxn>
                  <a:cxn ang="0">
                    <a:pos x="14" y="5"/>
                  </a:cxn>
                  <a:cxn ang="0">
                    <a:pos x="14" y="8"/>
                  </a:cxn>
                  <a:cxn ang="0">
                    <a:pos x="14" y="18"/>
                  </a:cxn>
                  <a:cxn ang="0">
                    <a:pos x="12" y="35"/>
                  </a:cxn>
                  <a:cxn ang="0">
                    <a:pos x="14" y="43"/>
                  </a:cxn>
                  <a:cxn ang="0">
                    <a:pos x="14" y="47"/>
                  </a:cxn>
                  <a:cxn ang="0">
                    <a:pos x="14" y="52"/>
                  </a:cxn>
                  <a:cxn ang="0">
                    <a:pos x="15" y="54"/>
                  </a:cxn>
                  <a:cxn ang="0">
                    <a:pos x="15" y="56"/>
                  </a:cxn>
                  <a:cxn ang="0">
                    <a:pos x="18" y="57"/>
                  </a:cxn>
                  <a:cxn ang="0">
                    <a:pos x="19" y="57"/>
                  </a:cxn>
                  <a:cxn ang="0">
                    <a:pos x="21" y="56"/>
                  </a:cxn>
                  <a:cxn ang="0">
                    <a:pos x="22" y="56"/>
                  </a:cxn>
                  <a:cxn ang="0">
                    <a:pos x="23" y="53"/>
                  </a:cxn>
                  <a:cxn ang="0">
                    <a:pos x="25" y="47"/>
                  </a:cxn>
                  <a:cxn ang="0">
                    <a:pos x="25" y="29"/>
                  </a:cxn>
                </a:cxnLst>
                <a:rect l="0" t="0" r="r" b="b"/>
                <a:pathLst>
                  <a:path w="37" h="60">
                    <a:moveTo>
                      <a:pt x="37" y="29"/>
                    </a:moveTo>
                    <a:lnTo>
                      <a:pt x="36" y="38"/>
                    </a:lnTo>
                    <a:lnTo>
                      <a:pt x="35" y="46"/>
                    </a:lnTo>
                    <a:lnTo>
                      <a:pt x="33" y="50"/>
                    </a:lnTo>
                    <a:lnTo>
                      <a:pt x="30" y="53"/>
                    </a:lnTo>
                    <a:lnTo>
                      <a:pt x="29" y="56"/>
                    </a:lnTo>
                    <a:lnTo>
                      <a:pt x="25" y="57"/>
                    </a:lnTo>
                    <a:lnTo>
                      <a:pt x="22" y="59"/>
                    </a:lnTo>
                    <a:lnTo>
                      <a:pt x="19" y="60"/>
                    </a:lnTo>
                    <a:lnTo>
                      <a:pt x="15" y="59"/>
                    </a:lnTo>
                    <a:lnTo>
                      <a:pt x="11" y="57"/>
                    </a:lnTo>
                    <a:lnTo>
                      <a:pt x="8" y="54"/>
                    </a:lnTo>
                    <a:lnTo>
                      <a:pt x="5" y="52"/>
                    </a:lnTo>
                    <a:lnTo>
                      <a:pt x="4" y="47"/>
                    </a:lnTo>
                    <a:lnTo>
                      <a:pt x="2" y="43"/>
                    </a:lnTo>
                    <a:lnTo>
                      <a:pt x="1" y="38"/>
                    </a:lnTo>
                    <a:lnTo>
                      <a:pt x="0" y="31"/>
                    </a:lnTo>
                    <a:lnTo>
                      <a:pt x="1" y="21"/>
                    </a:lnTo>
                    <a:lnTo>
                      <a:pt x="2" y="14"/>
                    </a:lnTo>
                    <a:lnTo>
                      <a:pt x="5" y="7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23" y="1"/>
                    </a:lnTo>
                    <a:lnTo>
                      <a:pt x="28" y="3"/>
                    </a:lnTo>
                    <a:lnTo>
                      <a:pt x="32" y="7"/>
                    </a:lnTo>
                    <a:lnTo>
                      <a:pt x="35" y="12"/>
                    </a:lnTo>
                    <a:lnTo>
                      <a:pt x="36" y="21"/>
                    </a:lnTo>
                    <a:lnTo>
                      <a:pt x="37" y="29"/>
                    </a:lnTo>
                    <a:close/>
                    <a:moveTo>
                      <a:pt x="25" y="29"/>
                    </a:moveTo>
                    <a:lnTo>
                      <a:pt x="25" y="22"/>
                    </a:lnTo>
                    <a:lnTo>
                      <a:pt x="25" y="18"/>
                    </a:lnTo>
                    <a:lnTo>
                      <a:pt x="25" y="14"/>
                    </a:lnTo>
                    <a:lnTo>
                      <a:pt x="25" y="12"/>
                    </a:lnTo>
                    <a:lnTo>
                      <a:pt x="23" y="7"/>
                    </a:lnTo>
                    <a:lnTo>
                      <a:pt x="22" y="4"/>
                    </a:lnTo>
                    <a:lnTo>
                      <a:pt x="21" y="3"/>
                    </a:lnTo>
                    <a:lnTo>
                      <a:pt x="19" y="3"/>
                    </a:lnTo>
                    <a:lnTo>
                      <a:pt x="16" y="3"/>
                    </a:lnTo>
                    <a:lnTo>
                      <a:pt x="15" y="4"/>
                    </a:lnTo>
                    <a:lnTo>
                      <a:pt x="14" y="5"/>
                    </a:lnTo>
                    <a:lnTo>
                      <a:pt x="14" y="8"/>
                    </a:lnTo>
                    <a:lnTo>
                      <a:pt x="14" y="18"/>
                    </a:lnTo>
                    <a:lnTo>
                      <a:pt x="12" y="35"/>
                    </a:lnTo>
                    <a:lnTo>
                      <a:pt x="14" y="43"/>
                    </a:lnTo>
                    <a:lnTo>
                      <a:pt x="14" y="47"/>
                    </a:lnTo>
                    <a:lnTo>
                      <a:pt x="14" y="52"/>
                    </a:lnTo>
                    <a:lnTo>
                      <a:pt x="15" y="54"/>
                    </a:lnTo>
                    <a:lnTo>
                      <a:pt x="15" y="56"/>
                    </a:lnTo>
                    <a:lnTo>
                      <a:pt x="18" y="57"/>
                    </a:lnTo>
                    <a:lnTo>
                      <a:pt x="19" y="57"/>
                    </a:lnTo>
                    <a:lnTo>
                      <a:pt x="21" y="56"/>
                    </a:lnTo>
                    <a:lnTo>
                      <a:pt x="22" y="56"/>
                    </a:lnTo>
                    <a:lnTo>
                      <a:pt x="23" y="53"/>
                    </a:lnTo>
                    <a:lnTo>
                      <a:pt x="25" y="47"/>
                    </a:lnTo>
                    <a:lnTo>
                      <a:pt x="25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32" name="Freeform 476"/>
              <p:cNvSpPr>
                <a:spLocks noChangeAspect="1"/>
              </p:cNvSpPr>
              <p:nvPr/>
            </p:nvSpPr>
            <p:spPr bwMode="auto">
              <a:xfrm>
                <a:off x="3073" y="3367"/>
                <a:ext cx="14" cy="14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10" y="0"/>
                  </a:cxn>
                  <a:cxn ang="0">
                    <a:pos x="12" y="1"/>
                  </a:cxn>
                  <a:cxn ang="0">
                    <a:pos x="13" y="4"/>
                  </a:cxn>
                  <a:cxn ang="0">
                    <a:pos x="14" y="7"/>
                  </a:cxn>
                  <a:cxn ang="0">
                    <a:pos x="13" y="10"/>
                  </a:cxn>
                  <a:cxn ang="0">
                    <a:pos x="12" y="11"/>
                  </a:cxn>
                  <a:cxn ang="0">
                    <a:pos x="10" y="13"/>
                  </a:cxn>
                  <a:cxn ang="0">
                    <a:pos x="7" y="14"/>
                  </a:cxn>
                  <a:cxn ang="0">
                    <a:pos x="5" y="13"/>
                  </a:cxn>
                  <a:cxn ang="0">
                    <a:pos x="2" y="11"/>
                  </a:cxn>
                  <a:cxn ang="0">
                    <a:pos x="0" y="10"/>
                  </a:cxn>
                  <a:cxn ang="0">
                    <a:pos x="0" y="7"/>
                  </a:cxn>
                  <a:cxn ang="0">
                    <a:pos x="0" y="4"/>
                  </a:cxn>
                  <a:cxn ang="0">
                    <a:pos x="2" y="1"/>
                  </a:cxn>
                  <a:cxn ang="0">
                    <a:pos x="5" y="0"/>
                  </a:cxn>
                  <a:cxn ang="0">
                    <a:pos x="7" y="0"/>
                  </a:cxn>
                </a:cxnLst>
                <a:rect l="0" t="0" r="r" b="b"/>
                <a:pathLst>
                  <a:path w="14" h="14">
                    <a:moveTo>
                      <a:pt x="7" y="0"/>
                    </a:moveTo>
                    <a:lnTo>
                      <a:pt x="10" y="0"/>
                    </a:lnTo>
                    <a:lnTo>
                      <a:pt x="12" y="1"/>
                    </a:lnTo>
                    <a:lnTo>
                      <a:pt x="13" y="4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0" y="13"/>
                    </a:lnTo>
                    <a:lnTo>
                      <a:pt x="7" y="14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1"/>
                    </a:lnTo>
                    <a:lnTo>
                      <a:pt x="5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33" name="Freeform 477"/>
              <p:cNvSpPr>
                <a:spLocks noChangeAspect="1"/>
              </p:cNvSpPr>
              <p:nvPr/>
            </p:nvSpPr>
            <p:spPr bwMode="auto">
              <a:xfrm>
                <a:off x="3094" y="3322"/>
                <a:ext cx="37" cy="59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37" y="0"/>
                  </a:cxn>
                  <a:cxn ang="0">
                    <a:pos x="33" y="10"/>
                  </a:cxn>
                  <a:cxn ang="0">
                    <a:pos x="10" y="10"/>
                  </a:cxn>
                  <a:cxn ang="0">
                    <a:pos x="7" y="16"/>
                  </a:cxn>
                  <a:cxn ang="0">
                    <a:pos x="21" y="18"/>
                  </a:cxn>
                  <a:cxn ang="0">
                    <a:pos x="31" y="24"/>
                  </a:cxn>
                  <a:cxn ang="0">
                    <a:pos x="34" y="28"/>
                  </a:cxn>
                  <a:cxn ang="0">
                    <a:pos x="37" y="32"/>
                  </a:cxn>
                  <a:cxn ang="0">
                    <a:pos x="37" y="38"/>
                  </a:cxn>
                  <a:cxn ang="0">
                    <a:pos x="37" y="44"/>
                  </a:cxn>
                  <a:cxn ang="0">
                    <a:pos x="34" y="48"/>
                  </a:cxn>
                  <a:cxn ang="0">
                    <a:pos x="31" y="53"/>
                  </a:cxn>
                  <a:cxn ang="0">
                    <a:pos x="26" y="56"/>
                  </a:cxn>
                  <a:cxn ang="0">
                    <a:pos x="20" y="58"/>
                  </a:cxn>
                  <a:cxn ang="0">
                    <a:pos x="14" y="59"/>
                  </a:cxn>
                  <a:cxn ang="0">
                    <a:pos x="10" y="58"/>
                  </a:cxn>
                  <a:cxn ang="0">
                    <a:pos x="6" y="58"/>
                  </a:cxn>
                  <a:cxn ang="0">
                    <a:pos x="3" y="56"/>
                  </a:cxn>
                  <a:cxn ang="0">
                    <a:pos x="0" y="53"/>
                  </a:cxn>
                  <a:cxn ang="0">
                    <a:pos x="0" y="52"/>
                  </a:cxn>
                  <a:cxn ang="0">
                    <a:pos x="0" y="49"/>
                  </a:cxn>
                  <a:cxn ang="0">
                    <a:pos x="2" y="48"/>
                  </a:cxn>
                  <a:cxn ang="0">
                    <a:pos x="3" y="48"/>
                  </a:cxn>
                  <a:cxn ang="0">
                    <a:pos x="5" y="46"/>
                  </a:cxn>
                  <a:cxn ang="0">
                    <a:pos x="6" y="46"/>
                  </a:cxn>
                  <a:cxn ang="0">
                    <a:pos x="9" y="48"/>
                  </a:cxn>
                  <a:cxn ang="0">
                    <a:pos x="10" y="49"/>
                  </a:cxn>
                  <a:cxn ang="0">
                    <a:pos x="14" y="52"/>
                  </a:cxn>
                  <a:cxn ang="0">
                    <a:pos x="17" y="53"/>
                  </a:cxn>
                  <a:cxn ang="0">
                    <a:pos x="19" y="55"/>
                  </a:cxn>
                  <a:cxn ang="0">
                    <a:pos x="20" y="55"/>
                  </a:cxn>
                  <a:cxn ang="0">
                    <a:pos x="21" y="55"/>
                  </a:cxn>
                  <a:cxn ang="0">
                    <a:pos x="26" y="55"/>
                  </a:cxn>
                  <a:cxn ang="0">
                    <a:pos x="27" y="52"/>
                  </a:cxn>
                  <a:cxn ang="0">
                    <a:pos x="30" y="49"/>
                  </a:cxn>
                  <a:cxn ang="0">
                    <a:pos x="30" y="46"/>
                  </a:cxn>
                  <a:cxn ang="0">
                    <a:pos x="30" y="41"/>
                  </a:cxn>
                  <a:cxn ang="0">
                    <a:pos x="27" y="37"/>
                  </a:cxn>
                  <a:cxn ang="0">
                    <a:pos x="23" y="34"/>
                  </a:cxn>
                  <a:cxn ang="0">
                    <a:pos x="17" y="31"/>
                  </a:cxn>
                  <a:cxn ang="0">
                    <a:pos x="12" y="30"/>
                  </a:cxn>
                  <a:cxn ang="0">
                    <a:pos x="3" y="28"/>
                  </a:cxn>
                  <a:cxn ang="0">
                    <a:pos x="2" y="28"/>
                  </a:cxn>
                  <a:cxn ang="0">
                    <a:pos x="0" y="28"/>
                  </a:cxn>
                  <a:cxn ang="0">
                    <a:pos x="12" y="0"/>
                  </a:cxn>
                </a:cxnLst>
                <a:rect l="0" t="0" r="r" b="b"/>
                <a:pathLst>
                  <a:path w="37" h="59">
                    <a:moveTo>
                      <a:pt x="12" y="0"/>
                    </a:moveTo>
                    <a:lnTo>
                      <a:pt x="37" y="0"/>
                    </a:lnTo>
                    <a:lnTo>
                      <a:pt x="33" y="10"/>
                    </a:lnTo>
                    <a:lnTo>
                      <a:pt x="10" y="10"/>
                    </a:lnTo>
                    <a:lnTo>
                      <a:pt x="7" y="16"/>
                    </a:lnTo>
                    <a:lnTo>
                      <a:pt x="21" y="18"/>
                    </a:lnTo>
                    <a:lnTo>
                      <a:pt x="31" y="24"/>
                    </a:lnTo>
                    <a:lnTo>
                      <a:pt x="34" y="28"/>
                    </a:lnTo>
                    <a:lnTo>
                      <a:pt x="37" y="32"/>
                    </a:lnTo>
                    <a:lnTo>
                      <a:pt x="37" y="38"/>
                    </a:lnTo>
                    <a:lnTo>
                      <a:pt x="37" y="44"/>
                    </a:lnTo>
                    <a:lnTo>
                      <a:pt x="34" y="48"/>
                    </a:lnTo>
                    <a:lnTo>
                      <a:pt x="31" y="53"/>
                    </a:lnTo>
                    <a:lnTo>
                      <a:pt x="26" y="56"/>
                    </a:lnTo>
                    <a:lnTo>
                      <a:pt x="20" y="58"/>
                    </a:lnTo>
                    <a:lnTo>
                      <a:pt x="14" y="59"/>
                    </a:lnTo>
                    <a:lnTo>
                      <a:pt x="10" y="58"/>
                    </a:lnTo>
                    <a:lnTo>
                      <a:pt x="6" y="58"/>
                    </a:lnTo>
                    <a:lnTo>
                      <a:pt x="3" y="56"/>
                    </a:lnTo>
                    <a:lnTo>
                      <a:pt x="0" y="53"/>
                    </a:lnTo>
                    <a:lnTo>
                      <a:pt x="0" y="52"/>
                    </a:lnTo>
                    <a:lnTo>
                      <a:pt x="0" y="49"/>
                    </a:lnTo>
                    <a:lnTo>
                      <a:pt x="2" y="48"/>
                    </a:lnTo>
                    <a:lnTo>
                      <a:pt x="3" y="48"/>
                    </a:lnTo>
                    <a:lnTo>
                      <a:pt x="5" y="46"/>
                    </a:lnTo>
                    <a:lnTo>
                      <a:pt x="6" y="46"/>
                    </a:lnTo>
                    <a:lnTo>
                      <a:pt x="9" y="48"/>
                    </a:lnTo>
                    <a:lnTo>
                      <a:pt x="10" y="49"/>
                    </a:lnTo>
                    <a:lnTo>
                      <a:pt x="14" y="52"/>
                    </a:lnTo>
                    <a:lnTo>
                      <a:pt x="17" y="53"/>
                    </a:lnTo>
                    <a:lnTo>
                      <a:pt x="19" y="55"/>
                    </a:lnTo>
                    <a:lnTo>
                      <a:pt x="20" y="55"/>
                    </a:lnTo>
                    <a:lnTo>
                      <a:pt x="21" y="55"/>
                    </a:lnTo>
                    <a:lnTo>
                      <a:pt x="26" y="55"/>
                    </a:lnTo>
                    <a:lnTo>
                      <a:pt x="27" y="52"/>
                    </a:lnTo>
                    <a:lnTo>
                      <a:pt x="30" y="49"/>
                    </a:lnTo>
                    <a:lnTo>
                      <a:pt x="30" y="46"/>
                    </a:lnTo>
                    <a:lnTo>
                      <a:pt x="30" y="41"/>
                    </a:lnTo>
                    <a:lnTo>
                      <a:pt x="27" y="37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2" y="30"/>
                    </a:lnTo>
                    <a:lnTo>
                      <a:pt x="3" y="28"/>
                    </a:lnTo>
                    <a:lnTo>
                      <a:pt x="2" y="28"/>
                    </a:lnTo>
                    <a:lnTo>
                      <a:pt x="0" y="2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34" name="Freeform 478"/>
              <p:cNvSpPr>
                <a:spLocks noChangeAspect="1"/>
              </p:cNvSpPr>
              <p:nvPr/>
            </p:nvSpPr>
            <p:spPr bwMode="auto">
              <a:xfrm>
                <a:off x="3099" y="2829"/>
                <a:ext cx="29" cy="59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21" y="48"/>
                  </a:cxn>
                  <a:cxn ang="0">
                    <a:pos x="21" y="52"/>
                  </a:cxn>
                  <a:cxn ang="0">
                    <a:pos x="21" y="53"/>
                  </a:cxn>
                  <a:cxn ang="0">
                    <a:pos x="22" y="55"/>
                  </a:cxn>
                  <a:cxn ang="0">
                    <a:pos x="23" y="56"/>
                  </a:cxn>
                  <a:cxn ang="0">
                    <a:pos x="25" y="58"/>
                  </a:cxn>
                  <a:cxn ang="0">
                    <a:pos x="28" y="58"/>
                  </a:cxn>
                  <a:cxn ang="0">
                    <a:pos x="29" y="58"/>
                  </a:cxn>
                  <a:cxn ang="0">
                    <a:pos x="29" y="59"/>
                  </a:cxn>
                  <a:cxn ang="0">
                    <a:pos x="0" y="59"/>
                  </a:cxn>
                  <a:cxn ang="0">
                    <a:pos x="0" y="58"/>
                  </a:cxn>
                  <a:cxn ang="0">
                    <a:pos x="1" y="58"/>
                  </a:cxn>
                  <a:cxn ang="0">
                    <a:pos x="4" y="58"/>
                  </a:cxn>
                  <a:cxn ang="0">
                    <a:pos x="5" y="56"/>
                  </a:cxn>
                  <a:cxn ang="0">
                    <a:pos x="7" y="55"/>
                  </a:cxn>
                  <a:cxn ang="0">
                    <a:pos x="8" y="53"/>
                  </a:cxn>
                  <a:cxn ang="0">
                    <a:pos x="8" y="52"/>
                  </a:cxn>
                  <a:cxn ang="0">
                    <a:pos x="8" y="48"/>
                  </a:cxn>
                  <a:cxn ang="0">
                    <a:pos x="8" y="17"/>
                  </a:cxn>
                  <a:cxn ang="0">
                    <a:pos x="8" y="14"/>
                  </a:cxn>
                  <a:cxn ang="0">
                    <a:pos x="8" y="13"/>
                  </a:cxn>
                  <a:cxn ang="0">
                    <a:pos x="7" y="11"/>
                  </a:cxn>
                  <a:cxn ang="0">
                    <a:pos x="7" y="11"/>
                  </a:cxn>
                  <a:cxn ang="0">
                    <a:pos x="5" y="11"/>
                  </a:cxn>
                  <a:cxn ang="0">
                    <a:pos x="4" y="10"/>
                  </a:cxn>
                  <a:cxn ang="0">
                    <a:pos x="2" y="11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19" y="0"/>
                  </a:cxn>
                  <a:cxn ang="0">
                    <a:pos x="21" y="0"/>
                  </a:cxn>
                </a:cxnLst>
                <a:rect l="0" t="0" r="r" b="b"/>
                <a:pathLst>
                  <a:path w="29" h="59">
                    <a:moveTo>
                      <a:pt x="21" y="0"/>
                    </a:moveTo>
                    <a:lnTo>
                      <a:pt x="21" y="48"/>
                    </a:lnTo>
                    <a:lnTo>
                      <a:pt x="21" y="52"/>
                    </a:lnTo>
                    <a:lnTo>
                      <a:pt x="21" y="53"/>
                    </a:lnTo>
                    <a:lnTo>
                      <a:pt x="22" y="55"/>
                    </a:lnTo>
                    <a:lnTo>
                      <a:pt x="23" y="56"/>
                    </a:lnTo>
                    <a:lnTo>
                      <a:pt x="25" y="58"/>
                    </a:lnTo>
                    <a:lnTo>
                      <a:pt x="28" y="58"/>
                    </a:lnTo>
                    <a:lnTo>
                      <a:pt x="29" y="58"/>
                    </a:lnTo>
                    <a:lnTo>
                      <a:pt x="29" y="59"/>
                    </a:lnTo>
                    <a:lnTo>
                      <a:pt x="0" y="59"/>
                    </a:lnTo>
                    <a:lnTo>
                      <a:pt x="0" y="58"/>
                    </a:lnTo>
                    <a:lnTo>
                      <a:pt x="1" y="58"/>
                    </a:lnTo>
                    <a:lnTo>
                      <a:pt x="4" y="58"/>
                    </a:lnTo>
                    <a:lnTo>
                      <a:pt x="5" y="56"/>
                    </a:lnTo>
                    <a:lnTo>
                      <a:pt x="7" y="55"/>
                    </a:lnTo>
                    <a:lnTo>
                      <a:pt x="8" y="53"/>
                    </a:lnTo>
                    <a:lnTo>
                      <a:pt x="8" y="52"/>
                    </a:lnTo>
                    <a:lnTo>
                      <a:pt x="8" y="48"/>
                    </a:lnTo>
                    <a:lnTo>
                      <a:pt x="8" y="17"/>
                    </a:lnTo>
                    <a:lnTo>
                      <a:pt x="8" y="14"/>
                    </a:lnTo>
                    <a:lnTo>
                      <a:pt x="8" y="13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4" y="10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19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35" name="Line 479"/>
              <p:cNvSpPr>
                <a:spLocks noChangeAspect="1" noChangeShapeType="1"/>
              </p:cNvSpPr>
              <p:nvPr/>
            </p:nvSpPr>
            <p:spPr bwMode="auto">
              <a:xfrm>
                <a:off x="3169" y="3889"/>
                <a:ext cx="1211" cy="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36" name="Line 480"/>
              <p:cNvSpPr>
                <a:spLocks noChangeAspect="1" noChangeShapeType="1"/>
              </p:cNvSpPr>
              <p:nvPr/>
            </p:nvSpPr>
            <p:spPr bwMode="auto">
              <a:xfrm>
                <a:off x="3169" y="3864"/>
                <a:ext cx="1" cy="2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37" name="Line 481"/>
              <p:cNvSpPr>
                <a:spLocks noChangeAspect="1" noChangeShapeType="1"/>
              </p:cNvSpPr>
              <p:nvPr/>
            </p:nvSpPr>
            <p:spPr bwMode="auto">
              <a:xfrm>
                <a:off x="3229" y="3877"/>
                <a:ext cx="1" cy="12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38" name="Line 482"/>
              <p:cNvSpPr>
                <a:spLocks noChangeAspect="1" noChangeShapeType="1"/>
              </p:cNvSpPr>
              <p:nvPr/>
            </p:nvSpPr>
            <p:spPr bwMode="auto">
              <a:xfrm>
                <a:off x="3289" y="3877"/>
                <a:ext cx="1" cy="12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39" name="Line 483"/>
              <p:cNvSpPr>
                <a:spLocks noChangeAspect="1" noChangeShapeType="1"/>
              </p:cNvSpPr>
              <p:nvPr/>
            </p:nvSpPr>
            <p:spPr bwMode="auto">
              <a:xfrm>
                <a:off x="3351" y="3877"/>
                <a:ext cx="1" cy="12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40" name="Line 484"/>
              <p:cNvSpPr>
                <a:spLocks noChangeAspect="1" noChangeShapeType="1"/>
              </p:cNvSpPr>
              <p:nvPr/>
            </p:nvSpPr>
            <p:spPr bwMode="auto">
              <a:xfrm>
                <a:off x="3411" y="3877"/>
                <a:ext cx="1" cy="12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41" name="Line 485"/>
              <p:cNvSpPr>
                <a:spLocks noChangeAspect="1" noChangeShapeType="1"/>
              </p:cNvSpPr>
              <p:nvPr/>
            </p:nvSpPr>
            <p:spPr bwMode="auto">
              <a:xfrm>
                <a:off x="3471" y="3864"/>
                <a:ext cx="1" cy="2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42" name="Line 486"/>
              <p:cNvSpPr>
                <a:spLocks noChangeAspect="1" noChangeShapeType="1"/>
              </p:cNvSpPr>
              <p:nvPr/>
            </p:nvSpPr>
            <p:spPr bwMode="auto">
              <a:xfrm>
                <a:off x="3533" y="3877"/>
                <a:ext cx="1" cy="12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43" name="Line 487"/>
              <p:cNvSpPr>
                <a:spLocks noChangeAspect="1" noChangeShapeType="1"/>
              </p:cNvSpPr>
              <p:nvPr/>
            </p:nvSpPr>
            <p:spPr bwMode="auto">
              <a:xfrm>
                <a:off x="3593" y="3877"/>
                <a:ext cx="1" cy="12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44" name="Line 488"/>
              <p:cNvSpPr>
                <a:spLocks noChangeAspect="1" noChangeShapeType="1"/>
              </p:cNvSpPr>
              <p:nvPr/>
            </p:nvSpPr>
            <p:spPr bwMode="auto">
              <a:xfrm>
                <a:off x="3653" y="3877"/>
                <a:ext cx="1" cy="12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45" name="Line 489"/>
              <p:cNvSpPr>
                <a:spLocks noChangeAspect="1" noChangeShapeType="1"/>
              </p:cNvSpPr>
              <p:nvPr/>
            </p:nvSpPr>
            <p:spPr bwMode="auto">
              <a:xfrm>
                <a:off x="3713" y="3877"/>
                <a:ext cx="1" cy="12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46" name="Line 490"/>
              <p:cNvSpPr>
                <a:spLocks noChangeAspect="1" noChangeShapeType="1"/>
              </p:cNvSpPr>
              <p:nvPr/>
            </p:nvSpPr>
            <p:spPr bwMode="auto">
              <a:xfrm>
                <a:off x="3775" y="3864"/>
                <a:ext cx="1" cy="2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47" name="Line 491"/>
              <p:cNvSpPr>
                <a:spLocks noChangeAspect="1" noChangeShapeType="1"/>
              </p:cNvSpPr>
              <p:nvPr/>
            </p:nvSpPr>
            <p:spPr bwMode="auto">
              <a:xfrm>
                <a:off x="3835" y="3877"/>
                <a:ext cx="1" cy="12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48" name="Line 492"/>
              <p:cNvSpPr>
                <a:spLocks noChangeAspect="1" noChangeShapeType="1"/>
              </p:cNvSpPr>
              <p:nvPr/>
            </p:nvSpPr>
            <p:spPr bwMode="auto">
              <a:xfrm>
                <a:off x="3895" y="3877"/>
                <a:ext cx="1" cy="12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49" name="Line 493"/>
              <p:cNvSpPr>
                <a:spLocks noChangeAspect="1" noChangeShapeType="1"/>
              </p:cNvSpPr>
              <p:nvPr/>
            </p:nvSpPr>
            <p:spPr bwMode="auto">
              <a:xfrm>
                <a:off x="3956" y="3877"/>
                <a:ext cx="1" cy="12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50" name="Line 494"/>
              <p:cNvSpPr>
                <a:spLocks noChangeAspect="1" noChangeShapeType="1"/>
              </p:cNvSpPr>
              <p:nvPr/>
            </p:nvSpPr>
            <p:spPr bwMode="auto">
              <a:xfrm>
                <a:off x="4017" y="3877"/>
                <a:ext cx="1" cy="12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51" name="Line 495"/>
              <p:cNvSpPr>
                <a:spLocks noChangeAspect="1" noChangeShapeType="1"/>
              </p:cNvSpPr>
              <p:nvPr/>
            </p:nvSpPr>
            <p:spPr bwMode="auto">
              <a:xfrm>
                <a:off x="4078" y="3864"/>
                <a:ext cx="1" cy="2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52" name="Line 496"/>
              <p:cNvSpPr>
                <a:spLocks noChangeAspect="1" noChangeShapeType="1"/>
              </p:cNvSpPr>
              <p:nvPr/>
            </p:nvSpPr>
            <p:spPr bwMode="auto">
              <a:xfrm>
                <a:off x="4138" y="3877"/>
                <a:ext cx="1" cy="12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53" name="Line 497"/>
              <p:cNvSpPr>
                <a:spLocks noChangeAspect="1" noChangeShapeType="1"/>
              </p:cNvSpPr>
              <p:nvPr/>
            </p:nvSpPr>
            <p:spPr bwMode="auto">
              <a:xfrm>
                <a:off x="4199" y="3877"/>
                <a:ext cx="1" cy="12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54" name="Line 498"/>
              <p:cNvSpPr>
                <a:spLocks noChangeAspect="1" noChangeShapeType="1"/>
              </p:cNvSpPr>
              <p:nvPr/>
            </p:nvSpPr>
            <p:spPr bwMode="auto">
              <a:xfrm>
                <a:off x="4260" y="3877"/>
                <a:ext cx="1" cy="12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55" name="Line 499"/>
              <p:cNvSpPr>
                <a:spLocks noChangeAspect="1" noChangeShapeType="1"/>
              </p:cNvSpPr>
              <p:nvPr/>
            </p:nvSpPr>
            <p:spPr bwMode="auto">
              <a:xfrm>
                <a:off x="4320" y="3877"/>
                <a:ext cx="1" cy="12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56" name="Line 500"/>
              <p:cNvSpPr>
                <a:spLocks noChangeAspect="1" noChangeShapeType="1"/>
              </p:cNvSpPr>
              <p:nvPr/>
            </p:nvSpPr>
            <p:spPr bwMode="auto">
              <a:xfrm>
                <a:off x="4380" y="3864"/>
                <a:ext cx="1" cy="2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57" name="Freeform 501"/>
              <p:cNvSpPr>
                <a:spLocks noChangeAspect="1" noEditPoints="1"/>
              </p:cNvSpPr>
              <p:nvPr/>
            </p:nvSpPr>
            <p:spPr bwMode="auto">
              <a:xfrm>
                <a:off x="3149" y="3923"/>
                <a:ext cx="38" cy="60"/>
              </a:xfrm>
              <a:custGeom>
                <a:avLst/>
                <a:gdLst/>
                <a:ahLst/>
                <a:cxnLst>
                  <a:cxn ang="0">
                    <a:pos x="38" y="29"/>
                  </a:cxn>
                  <a:cxn ang="0">
                    <a:pos x="36" y="38"/>
                  </a:cxn>
                  <a:cxn ang="0">
                    <a:pos x="35" y="46"/>
                  </a:cxn>
                  <a:cxn ang="0">
                    <a:pos x="34" y="50"/>
                  </a:cxn>
                  <a:cxn ang="0">
                    <a:pos x="31" y="53"/>
                  </a:cxn>
                  <a:cxn ang="0">
                    <a:pos x="29" y="56"/>
                  </a:cxn>
                  <a:cxn ang="0">
                    <a:pos x="25" y="57"/>
                  </a:cxn>
                  <a:cxn ang="0">
                    <a:pos x="22" y="59"/>
                  </a:cxn>
                  <a:cxn ang="0">
                    <a:pos x="20" y="60"/>
                  </a:cxn>
                  <a:cxn ang="0">
                    <a:pos x="15" y="59"/>
                  </a:cxn>
                  <a:cxn ang="0">
                    <a:pos x="11" y="57"/>
                  </a:cxn>
                  <a:cxn ang="0">
                    <a:pos x="8" y="55"/>
                  </a:cxn>
                  <a:cxn ang="0">
                    <a:pos x="6" y="52"/>
                  </a:cxn>
                  <a:cxn ang="0">
                    <a:pos x="4" y="48"/>
                  </a:cxn>
                  <a:cxn ang="0">
                    <a:pos x="3" y="43"/>
                  </a:cxn>
                  <a:cxn ang="0">
                    <a:pos x="1" y="38"/>
                  </a:cxn>
                  <a:cxn ang="0">
                    <a:pos x="0" y="31"/>
                  </a:cxn>
                  <a:cxn ang="0">
                    <a:pos x="1" y="21"/>
                  </a:cxn>
                  <a:cxn ang="0">
                    <a:pos x="3" y="14"/>
                  </a:cxn>
                  <a:cxn ang="0">
                    <a:pos x="6" y="7"/>
                  </a:cxn>
                  <a:cxn ang="0">
                    <a:pos x="10" y="3"/>
                  </a:cxn>
                  <a:cxn ang="0">
                    <a:pos x="14" y="1"/>
                  </a:cxn>
                  <a:cxn ang="0">
                    <a:pos x="20" y="0"/>
                  </a:cxn>
                  <a:cxn ang="0">
                    <a:pos x="24" y="1"/>
                  </a:cxn>
                  <a:cxn ang="0">
                    <a:pos x="28" y="3"/>
                  </a:cxn>
                  <a:cxn ang="0">
                    <a:pos x="32" y="7"/>
                  </a:cxn>
                  <a:cxn ang="0">
                    <a:pos x="35" y="13"/>
                  </a:cxn>
                  <a:cxn ang="0">
                    <a:pos x="36" y="21"/>
                  </a:cxn>
                  <a:cxn ang="0">
                    <a:pos x="38" y="29"/>
                  </a:cxn>
                  <a:cxn ang="0">
                    <a:pos x="25" y="29"/>
                  </a:cxn>
                  <a:cxn ang="0">
                    <a:pos x="25" y="22"/>
                  </a:cxn>
                  <a:cxn ang="0">
                    <a:pos x="25" y="18"/>
                  </a:cxn>
                  <a:cxn ang="0">
                    <a:pos x="25" y="14"/>
                  </a:cxn>
                  <a:cxn ang="0">
                    <a:pos x="25" y="13"/>
                  </a:cxn>
                  <a:cxn ang="0">
                    <a:pos x="24" y="7"/>
                  </a:cxn>
                  <a:cxn ang="0">
                    <a:pos x="22" y="4"/>
                  </a:cxn>
                  <a:cxn ang="0">
                    <a:pos x="21" y="3"/>
                  </a:cxn>
                  <a:cxn ang="0">
                    <a:pos x="20" y="3"/>
                  </a:cxn>
                  <a:cxn ang="0">
                    <a:pos x="17" y="3"/>
                  </a:cxn>
                  <a:cxn ang="0">
                    <a:pos x="15" y="4"/>
                  </a:cxn>
                  <a:cxn ang="0">
                    <a:pos x="14" y="6"/>
                  </a:cxn>
                  <a:cxn ang="0">
                    <a:pos x="14" y="8"/>
                  </a:cxn>
                  <a:cxn ang="0">
                    <a:pos x="14" y="18"/>
                  </a:cxn>
                  <a:cxn ang="0">
                    <a:pos x="13" y="35"/>
                  </a:cxn>
                  <a:cxn ang="0">
                    <a:pos x="14" y="43"/>
                  </a:cxn>
                  <a:cxn ang="0">
                    <a:pos x="14" y="48"/>
                  </a:cxn>
                  <a:cxn ang="0">
                    <a:pos x="14" y="52"/>
                  </a:cxn>
                  <a:cxn ang="0">
                    <a:pos x="15" y="55"/>
                  </a:cxn>
                  <a:cxn ang="0">
                    <a:pos x="15" y="56"/>
                  </a:cxn>
                  <a:cxn ang="0">
                    <a:pos x="18" y="57"/>
                  </a:cxn>
                  <a:cxn ang="0">
                    <a:pos x="20" y="57"/>
                  </a:cxn>
                  <a:cxn ang="0">
                    <a:pos x="21" y="56"/>
                  </a:cxn>
                  <a:cxn ang="0">
                    <a:pos x="22" y="56"/>
                  </a:cxn>
                  <a:cxn ang="0">
                    <a:pos x="24" y="53"/>
                  </a:cxn>
                  <a:cxn ang="0">
                    <a:pos x="25" y="48"/>
                  </a:cxn>
                  <a:cxn ang="0">
                    <a:pos x="25" y="29"/>
                  </a:cxn>
                </a:cxnLst>
                <a:rect l="0" t="0" r="r" b="b"/>
                <a:pathLst>
                  <a:path w="38" h="60">
                    <a:moveTo>
                      <a:pt x="38" y="29"/>
                    </a:moveTo>
                    <a:lnTo>
                      <a:pt x="36" y="38"/>
                    </a:lnTo>
                    <a:lnTo>
                      <a:pt x="35" y="46"/>
                    </a:lnTo>
                    <a:lnTo>
                      <a:pt x="34" y="50"/>
                    </a:lnTo>
                    <a:lnTo>
                      <a:pt x="31" y="53"/>
                    </a:lnTo>
                    <a:lnTo>
                      <a:pt x="29" y="56"/>
                    </a:lnTo>
                    <a:lnTo>
                      <a:pt x="25" y="57"/>
                    </a:lnTo>
                    <a:lnTo>
                      <a:pt x="22" y="59"/>
                    </a:lnTo>
                    <a:lnTo>
                      <a:pt x="20" y="60"/>
                    </a:lnTo>
                    <a:lnTo>
                      <a:pt x="15" y="59"/>
                    </a:lnTo>
                    <a:lnTo>
                      <a:pt x="11" y="57"/>
                    </a:lnTo>
                    <a:lnTo>
                      <a:pt x="8" y="55"/>
                    </a:lnTo>
                    <a:lnTo>
                      <a:pt x="6" y="52"/>
                    </a:lnTo>
                    <a:lnTo>
                      <a:pt x="4" y="48"/>
                    </a:lnTo>
                    <a:lnTo>
                      <a:pt x="3" y="43"/>
                    </a:lnTo>
                    <a:lnTo>
                      <a:pt x="1" y="38"/>
                    </a:lnTo>
                    <a:lnTo>
                      <a:pt x="0" y="31"/>
                    </a:lnTo>
                    <a:lnTo>
                      <a:pt x="1" y="21"/>
                    </a:lnTo>
                    <a:lnTo>
                      <a:pt x="3" y="14"/>
                    </a:lnTo>
                    <a:lnTo>
                      <a:pt x="6" y="7"/>
                    </a:lnTo>
                    <a:lnTo>
                      <a:pt x="10" y="3"/>
                    </a:lnTo>
                    <a:lnTo>
                      <a:pt x="14" y="1"/>
                    </a:lnTo>
                    <a:lnTo>
                      <a:pt x="20" y="0"/>
                    </a:lnTo>
                    <a:lnTo>
                      <a:pt x="24" y="1"/>
                    </a:lnTo>
                    <a:lnTo>
                      <a:pt x="28" y="3"/>
                    </a:lnTo>
                    <a:lnTo>
                      <a:pt x="32" y="7"/>
                    </a:lnTo>
                    <a:lnTo>
                      <a:pt x="35" y="13"/>
                    </a:lnTo>
                    <a:lnTo>
                      <a:pt x="36" y="21"/>
                    </a:lnTo>
                    <a:lnTo>
                      <a:pt x="38" y="29"/>
                    </a:lnTo>
                    <a:close/>
                    <a:moveTo>
                      <a:pt x="25" y="29"/>
                    </a:moveTo>
                    <a:lnTo>
                      <a:pt x="25" y="22"/>
                    </a:lnTo>
                    <a:lnTo>
                      <a:pt x="25" y="18"/>
                    </a:lnTo>
                    <a:lnTo>
                      <a:pt x="25" y="14"/>
                    </a:lnTo>
                    <a:lnTo>
                      <a:pt x="25" y="13"/>
                    </a:lnTo>
                    <a:lnTo>
                      <a:pt x="24" y="7"/>
                    </a:lnTo>
                    <a:lnTo>
                      <a:pt x="22" y="4"/>
                    </a:lnTo>
                    <a:lnTo>
                      <a:pt x="21" y="3"/>
                    </a:lnTo>
                    <a:lnTo>
                      <a:pt x="20" y="3"/>
                    </a:lnTo>
                    <a:lnTo>
                      <a:pt x="17" y="3"/>
                    </a:lnTo>
                    <a:lnTo>
                      <a:pt x="15" y="4"/>
                    </a:lnTo>
                    <a:lnTo>
                      <a:pt x="14" y="6"/>
                    </a:lnTo>
                    <a:lnTo>
                      <a:pt x="14" y="8"/>
                    </a:lnTo>
                    <a:lnTo>
                      <a:pt x="14" y="18"/>
                    </a:lnTo>
                    <a:lnTo>
                      <a:pt x="13" y="35"/>
                    </a:lnTo>
                    <a:lnTo>
                      <a:pt x="14" y="43"/>
                    </a:lnTo>
                    <a:lnTo>
                      <a:pt x="14" y="48"/>
                    </a:lnTo>
                    <a:lnTo>
                      <a:pt x="14" y="52"/>
                    </a:lnTo>
                    <a:lnTo>
                      <a:pt x="15" y="55"/>
                    </a:lnTo>
                    <a:lnTo>
                      <a:pt x="15" y="56"/>
                    </a:lnTo>
                    <a:lnTo>
                      <a:pt x="18" y="57"/>
                    </a:lnTo>
                    <a:lnTo>
                      <a:pt x="20" y="57"/>
                    </a:lnTo>
                    <a:lnTo>
                      <a:pt x="21" y="56"/>
                    </a:lnTo>
                    <a:lnTo>
                      <a:pt x="22" y="56"/>
                    </a:lnTo>
                    <a:lnTo>
                      <a:pt x="24" y="53"/>
                    </a:lnTo>
                    <a:lnTo>
                      <a:pt x="25" y="48"/>
                    </a:lnTo>
                    <a:lnTo>
                      <a:pt x="25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58" name="Freeform 502"/>
              <p:cNvSpPr>
                <a:spLocks noChangeAspect="1" noEditPoints="1"/>
              </p:cNvSpPr>
              <p:nvPr/>
            </p:nvSpPr>
            <p:spPr bwMode="auto">
              <a:xfrm>
                <a:off x="3419" y="3923"/>
                <a:ext cx="38" cy="60"/>
              </a:xfrm>
              <a:custGeom>
                <a:avLst/>
                <a:gdLst/>
                <a:ahLst/>
                <a:cxnLst>
                  <a:cxn ang="0">
                    <a:pos x="38" y="29"/>
                  </a:cxn>
                  <a:cxn ang="0">
                    <a:pos x="37" y="38"/>
                  </a:cxn>
                  <a:cxn ang="0">
                    <a:pos x="35" y="46"/>
                  </a:cxn>
                  <a:cxn ang="0">
                    <a:pos x="34" y="50"/>
                  </a:cxn>
                  <a:cxn ang="0">
                    <a:pos x="31" y="53"/>
                  </a:cxn>
                  <a:cxn ang="0">
                    <a:pos x="28" y="56"/>
                  </a:cxn>
                  <a:cxn ang="0">
                    <a:pos x="26" y="57"/>
                  </a:cxn>
                  <a:cxn ang="0">
                    <a:pos x="23" y="59"/>
                  </a:cxn>
                  <a:cxn ang="0">
                    <a:pos x="19" y="60"/>
                  </a:cxn>
                  <a:cxn ang="0">
                    <a:pos x="16" y="59"/>
                  </a:cxn>
                  <a:cxn ang="0">
                    <a:pos x="12" y="57"/>
                  </a:cxn>
                  <a:cxn ang="0">
                    <a:pos x="9" y="55"/>
                  </a:cxn>
                  <a:cxn ang="0">
                    <a:pos x="6" y="52"/>
                  </a:cxn>
                  <a:cxn ang="0">
                    <a:pos x="5" y="48"/>
                  </a:cxn>
                  <a:cxn ang="0">
                    <a:pos x="2" y="43"/>
                  </a:cxn>
                  <a:cxn ang="0">
                    <a:pos x="2" y="38"/>
                  </a:cxn>
                  <a:cxn ang="0">
                    <a:pos x="0" y="31"/>
                  </a:cxn>
                  <a:cxn ang="0">
                    <a:pos x="2" y="21"/>
                  </a:cxn>
                  <a:cxn ang="0">
                    <a:pos x="3" y="14"/>
                  </a:cxn>
                  <a:cxn ang="0">
                    <a:pos x="6" y="7"/>
                  </a:cxn>
                  <a:cxn ang="0">
                    <a:pos x="10" y="3"/>
                  </a:cxn>
                  <a:cxn ang="0">
                    <a:pos x="14" y="1"/>
                  </a:cxn>
                  <a:cxn ang="0">
                    <a:pos x="19" y="0"/>
                  </a:cxn>
                  <a:cxn ang="0">
                    <a:pos x="24" y="1"/>
                  </a:cxn>
                  <a:cxn ang="0">
                    <a:pos x="28" y="3"/>
                  </a:cxn>
                  <a:cxn ang="0">
                    <a:pos x="33" y="7"/>
                  </a:cxn>
                  <a:cxn ang="0">
                    <a:pos x="35" y="13"/>
                  </a:cxn>
                  <a:cxn ang="0">
                    <a:pos x="37" y="21"/>
                  </a:cxn>
                  <a:cxn ang="0">
                    <a:pos x="38" y="29"/>
                  </a:cxn>
                  <a:cxn ang="0">
                    <a:pos x="26" y="29"/>
                  </a:cxn>
                  <a:cxn ang="0">
                    <a:pos x="26" y="22"/>
                  </a:cxn>
                  <a:cxn ang="0">
                    <a:pos x="26" y="18"/>
                  </a:cxn>
                  <a:cxn ang="0">
                    <a:pos x="26" y="14"/>
                  </a:cxn>
                  <a:cxn ang="0">
                    <a:pos x="24" y="13"/>
                  </a:cxn>
                  <a:cxn ang="0">
                    <a:pos x="24" y="7"/>
                  </a:cxn>
                  <a:cxn ang="0">
                    <a:pos x="23" y="4"/>
                  </a:cxn>
                  <a:cxn ang="0">
                    <a:pos x="21" y="3"/>
                  </a:cxn>
                  <a:cxn ang="0">
                    <a:pos x="19" y="3"/>
                  </a:cxn>
                  <a:cxn ang="0">
                    <a:pos x="17" y="3"/>
                  </a:cxn>
                  <a:cxn ang="0">
                    <a:pos x="16" y="4"/>
                  </a:cxn>
                  <a:cxn ang="0">
                    <a:pos x="14" y="6"/>
                  </a:cxn>
                  <a:cxn ang="0">
                    <a:pos x="14" y="8"/>
                  </a:cxn>
                  <a:cxn ang="0">
                    <a:pos x="13" y="18"/>
                  </a:cxn>
                  <a:cxn ang="0">
                    <a:pos x="13" y="35"/>
                  </a:cxn>
                  <a:cxn ang="0">
                    <a:pos x="13" y="43"/>
                  </a:cxn>
                  <a:cxn ang="0">
                    <a:pos x="14" y="48"/>
                  </a:cxn>
                  <a:cxn ang="0">
                    <a:pos x="14" y="52"/>
                  </a:cxn>
                  <a:cxn ang="0">
                    <a:pos x="14" y="55"/>
                  </a:cxn>
                  <a:cxn ang="0">
                    <a:pos x="16" y="56"/>
                  </a:cxn>
                  <a:cxn ang="0">
                    <a:pos x="17" y="57"/>
                  </a:cxn>
                  <a:cxn ang="0">
                    <a:pos x="20" y="57"/>
                  </a:cxn>
                  <a:cxn ang="0">
                    <a:pos x="21" y="56"/>
                  </a:cxn>
                  <a:cxn ang="0">
                    <a:pos x="23" y="56"/>
                  </a:cxn>
                  <a:cxn ang="0">
                    <a:pos x="24" y="53"/>
                  </a:cxn>
                  <a:cxn ang="0">
                    <a:pos x="24" y="48"/>
                  </a:cxn>
                  <a:cxn ang="0">
                    <a:pos x="26" y="29"/>
                  </a:cxn>
                </a:cxnLst>
                <a:rect l="0" t="0" r="r" b="b"/>
                <a:pathLst>
                  <a:path w="38" h="60">
                    <a:moveTo>
                      <a:pt x="38" y="29"/>
                    </a:moveTo>
                    <a:lnTo>
                      <a:pt x="37" y="38"/>
                    </a:lnTo>
                    <a:lnTo>
                      <a:pt x="35" y="46"/>
                    </a:lnTo>
                    <a:lnTo>
                      <a:pt x="34" y="50"/>
                    </a:lnTo>
                    <a:lnTo>
                      <a:pt x="31" y="53"/>
                    </a:lnTo>
                    <a:lnTo>
                      <a:pt x="28" y="56"/>
                    </a:lnTo>
                    <a:lnTo>
                      <a:pt x="26" y="57"/>
                    </a:lnTo>
                    <a:lnTo>
                      <a:pt x="23" y="59"/>
                    </a:lnTo>
                    <a:lnTo>
                      <a:pt x="19" y="60"/>
                    </a:lnTo>
                    <a:lnTo>
                      <a:pt x="16" y="59"/>
                    </a:lnTo>
                    <a:lnTo>
                      <a:pt x="12" y="57"/>
                    </a:lnTo>
                    <a:lnTo>
                      <a:pt x="9" y="55"/>
                    </a:lnTo>
                    <a:lnTo>
                      <a:pt x="6" y="52"/>
                    </a:lnTo>
                    <a:lnTo>
                      <a:pt x="5" y="48"/>
                    </a:lnTo>
                    <a:lnTo>
                      <a:pt x="2" y="43"/>
                    </a:lnTo>
                    <a:lnTo>
                      <a:pt x="2" y="38"/>
                    </a:lnTo>
                    <a:lnTo>
                      <a:pt x="0" y="31"/>
                    </a:lnTo>
                    <a:lnTo>
                      <a:pt x="2" y="21"/>
                    </a:lnTo>
                    <a:lnTo>
                      <a:pt x="3" y="14"/>
                    </a:lnTo>
                    <a:lnTo>
                      <a:pt x="6" y="7"/>
                    </a:lnTo>
                    <a:lnTo>
                      <a:pt x="10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24" y="1"/>
                    </a:lnTo>
                    <a:lnTo>
                      <a:pt x="28" y="3"/>
                    </a:lnTo>
                    <a:lnTo>
                      <a:pt x="33" y="7"/>
                    </a:lnTo>
                    <a:lnTo>
                      <a:pt x="35" y="13"/>
                    </a:lnTo>
                    <a:lnTo>
                      <a:pt x="37" y="21"/>
                    </a:lnTo>
                    <a:lnTo>
                      <a:pt x="38" y="29"/>
                    </a:lnTo>
                    <a:close/>
                    <a:moveTo>
                      <a:pt x="26" y="29"/>
                    </a:moveTo>
                    <a:lnTo>
                      <a:pt x="26" y="22"/>
                    </a:lnTo>
                    <a:lnTo>
                      <a:pt x="26" y="18"/>
                    </a:lnTo>
                    <a:lnTo>
                      <a:pt x="26" y="14"/>
                    </a:lnTo>
                    <a:lnTo>
                      <a:pt x="24" y="13"/>
                    </a:lnTo>
                    <a:lnTo>
                      <a:pt x="24" y="7"/>
                    </a:lnTo>
                    <a:lnTo>
                      <a:pt x="23" y="4"/>
                    </a:lnTo>
                    <a:lnTo>
                      <a:pt x="21" y="3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16" y="4"/>
                    </a:lnTo>
                    <a:lnTo>
                      <a:pt x="14" y="6"/>
                    </a:lnTo>
                    <a:lnTo>
                      <a:pt x="14" y="8"/>
                    </a:lnTo>
                    <a:lnTo>
                      <a:pt x="13" y="18"/>
                    </a:lnTo>
                    <a:lnTo>
                      <a:pt x="13" y="35"/>
                    </a:lnTo>
                    <a:lnTo>
                      <a:pt x="13" y="43"/>
                    </a:lnTo>
                    <a:lnTo>
                      <a:pt x="14" y="48"/>
                    </a:lnTo>
                    <a:lnTo>
                      <a:pt x="14" y="52"/>
                    </a:lnTo>
                    <a:lnTo>
                      <a:pt x="14" y="55"/>
                    </a:lnTo>
                    <a:lnTo>
                      <a:pt x="16" y="56"/>
                    </a:lnTo>
                    <a:lnTo>
                      <a:pt x="17" y="57"/>
                    </a:lnTo>
                    <a:lnTo>
                      <a:pt x="20" y="57"/>
                    </a:lnTo>
                    <a:lnTo>
                      <a:pt x="21" y="56"/>
                    </a:lnTo>
                    <a:lnTo>
                      <a:pt x="23" y="56"/>
                    </a:lnTo>
                    <a:lnTo>
                      <a:pt x="24" y="53"/>
                    </a:lnTo>
                    <a:lnTo>
                      <a:pt x="24" y="48"/>
                    </a:lnTo>
                    <a:lnTo>
                      <a:pt x="26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59" name="Freeform 503"/>
              <p:cNvSpPr>
                <a:spLocks noChangeAspect="1"/>
              </p:cNvSpPr>
              <p:nvPr/>
            </p:nvSpPr>
            <p:spPr bwMode="auto">
              <a:xfrm>
                <a:off x="3464" y="3969"/>
                <a:ext cx="14" cy="14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10" y="0"/>
                  </a:cxn>
                  <a:cxn ang="0">
                    <a:pos x="11" y="2"/>
                  </a:cxn>
                  <a:cxn ang="0">
                    <a:pos x="13" y="4"/>
                  </a:cxn>
                  <a:cxn ang="0">
                    <a:pos x="14" y="7"/>
                  </a:cxn>
                  <a:cxn ang="0">
                    <a:pos x="13" y="10"/>
                  </a:cxn>
                  <a:cxn ang="0">
                    <a:pos x="11" y="11"/>
                  </a:cxn>
                  <a:cxn ang="0">
                    <a:pos x="10" y="13"/>
                  </a:cxn>
                  <a:cxn ang="0">
                    <a:pos x="7" y="14"/>
                  </a:cxn>
                  <a:cxn ang="0">
                    <a:pos x="4" y="13"/>
                  </a:cxn>
                  <a:cxn ang="0">
                    <a:pos x="2" y="11"/>
                  </a:cxn>
                  <a:cxn ang="0">
                    <a:pos x="0" y="10"/>
                  </a:cxn>
                  <a:cxn ang="0">
                    <a:pos x="0" y="7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7" y="0"/>
                  </a:cxn>
                </a:cxnLst>
                <a:rect l="0" t="0" r="r" b="b"/>
                <a:pathLst>
                  <a:path w="14" h="14">
                    <a:moveTo>
                      <a:pt x="7" y="0"/>
                    </a:moveTo>
                    <a:lnTo>
                      <a:pt x="10" y="0"/>
                    </a:lnTo>
                    <a:lnTo>
                      <a:pt x="11" y="2"/>
                    </a:lnTo>
                    <a:lnTo>
                      <a:pt x="13" y="4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1" y="11"/>
                    </a:lnTo>
                    <a:lnTo>
                      <a:pt x="10" y="13"/>
                    </a:lnTo>
                    <a:lnTo>
                      <a:pt x="7" y="14"/>
                    </a:lnTo>
                    <a:lnTo>
                      <a:pt x="4" y="13"/>
                    </a:lnTo>
                    <a:lnTo>
                      <a:pt x="2" y="11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60" name="Freeform 504"/>
              <p:cNvSpPr>
                <a:spLocks noChangeAspect="1"/>
              </p:cNvSpPr>
              <p:nvPr/>
            </p:nvSpPr>
            <p:spPr bwMode="auto">
              <a:xfrm>
                <a:off x="3485" y="3924"/>
                <a:ext cx="37" cy="59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37" y="0"/>
                  </a:cxn>
                  <a:cxn ang="0">
                    <a:pos x="32" y="10"/>
                  </a:cxn>
                  <a:cxn ang="0">
                    <a:pos x="10" y="10"/>
                  </a:cxn>
                  <a:cxn ang="0">
                    <a:pos x="7" y="16"/>
                  </a:cxn>
                  <a:cxn ang="0">
                    <a:pos x="21" y="19"/>
                  </a:cxn>
                  <a:cxn ang="0">
                    <a:pos x="30" y="24"/>
                  </a:cxn>
                  <a:cxn ang="0">
                    <a:pos x="34" y="28"/>
                  </a:cxn>
                  <a:cxn ang="0">
                    <a:pos x="37" y="33"/>
                  </a:cxn>
                  <a:cxn ang="0">
                    <a:pos x="37" y="38"/>
                  </a:cxn>
                  <a:cxn ang="0">
                    <a:pos x="37" y="44"/>
                  </a:cxn>
                  <a:cxn ang="0">
                    <a:pos x="34" y="48"/>
                  </a:cxn>
                  <a:cxn ang="0">
                    <a:pos x="31" y="54"/>
                  </a:cxn>
                  <a:cxn ang="0">
                    <a:pos x="25" y="56"/>
                  </a:cxn>
                  <a:cxn ang="0">
                    <a:pos x="20" y="58"/>
                  </a:cxn>
                  <a:cxn ang="0">
                    <a:pos x="13" y="59"/>
                  </a:cxn>
                  <a:cxn ang="0">
                    <a:pos x="9" y="58"/>
                  </a:cxn>
                  <a:cxn ang="0">
                    <a:pos x="6" y="58"/>
                  </a:cxn>
                  <a:cxn ang="0">
                    <a:pos x="3" y="56"/>
                  </a:cxn>
                  <a:cxn ang="0">
                    <a:pos x="0" y="54"/>
                  </a:cxn>
                  <a:cxn ang="0">
                    <a:pos x="0" y="52"/>
                  </a:cxn>
                  <a:cxn ang="0">
                    <a:pos x="0" y="49"/>
                  </a:cxn>
                  <a:cxn ang="0">
                    <a:pos x="2" y="48"/>
                  </a:cxn>
                  <a:cxn ang="0">
                    <a:pos x="3" y="48"/>
                  </a:cxn>
                  <a:cxn ang="0">
                    <a:pos x="4" y="47"/>
                  </a:cxn>
                  <a:cxn ang="0">
                    <a:pos x="6" y="47"/>
                  </a:cxn>
                  <a:cxn ang="0">
                    <a:pos x="7" y="48"/>
                  </a:cxn>
                  <a:cxn ang="0">
                    <a:pos x="10" y="49"/>
                  </a:cxn>
                  <a:cxn ang="0">
                    <a:pos x="14" y="52"/>
                  </a:cxn>
                  <a:cxn ang="0">
                    <a:pos x="16" y="54"/>
                  </a:cxn>
                  <a:cxn ang="0">
                    <a:pos x="18" y="55"/>
                  </a:cxn>
                  <a:cxn ang="0">
                    <a:pos x="20" y="55"/>
                  </a:cxn>
                  <a:cxn ang="0">
                    <a:pos x="21" y="55"/>
                  </a:cxn>
                  <a:cxn ang="0">
                    <a:pos x="24" y="55"/>
                  </a:cxn>
                  <a:cxn ang="0">
                    <a:pos x="27" y="52"/>
                  </a:cxn>
                  <a:cxn ang="0">
                    <a:pos x="30" y="49"/>
                  </a:cxn>
                  <a:cxn ang="0">
                    <a:pos x="30" y="47"/>
                  </a:cxn>
                  <a:cxn ang="0">
                    <a:pos x="28" y="41"/>
                  </a:cxn>
                  <a:cxn ang="0">
                    <a:pos x="27" y="37"/>
                  </a:cxn>
                  <a:cxn ang="0">
                    <a:pos x="23" y="34"/>
                  </a:cxn>
                  <a:cxn ang="0">
                    <a:pos x="17" y="31"/>
                  </a:cxn>
                  <a:cxn ang="0">
                    <a:pos x="10" y="30"/>
                  </a:cxn>
                  <a:cxn ang="0">
                    <a:pos x="3" y="28"/>
                  </a:cxn>
                  <a:cxn ang="0">
                    <a:pos x="2" y="28"/>
                  </a:cxn>
                  <a:cxn ang="0">
                    <a:pos x="0" y="28"/>
                  </a:cxn>
                  <a:cxn ang="0">
                    <a:pos x="10" y="0"/>
                  </a:cxn>
                </a:cxnLst>
                <a:rect l="0" t="0" r="r" b="b"/>
                <a:pathLst>
                  <a:path w="37" h="59">
                    <a:moveTo>
                      <a:pt x="10" y="0"/>
                    </a:moveTo>
                    <a:lnTo>
                      <a:pt x="37" y="0"/>
                    </a:lnTo>
                    <a:lnTo>
                      <a:pt x="32" y="10"/>
                    </a:lnTo>
                    <a:lnTo>
                      <a:pt x="10" y="10"/>
                    </a:lnTo>
                    <a:lnTo>
                      <a:pt x="7" y="16"/>
                    </a:lnTo>
                    <a:lnTo>
                      <a:pt x="21" y="19"/>
                    </a:lnTo>
                    <a:lnTo>
                      <a:pt x="30" y="24"/>
                    </a:lnTo>
                    <a:lnTo>
                      <a:pt x="34" y="28"/>
                    </a:lnTo>
                    <a:lnTo>
                      <a:pt x="37" y="33"/>
                    </a:lnTo>
                    <a:lnTo>
                      <a:pt x="37" y="38"/>
                    </a:lnTo>
                    <a:lnTo>
                      <a:pt x="37" y="44"/>
                    </a:lnTo>
                    <a:lnTo>
                      <a:pt x="34" y="48"/>
                    </a:lnTo>
                    <a:lnTo>
                      <a:pt x="31" y="54"/>
                    </a:lnTo>
                    <a:lnTo>
                      <a:pt x="25" y="56"/>
                    </a:lnTo>
                    <a:lnTo>
                      <a:pt x="20" y="58"/>
                    </a:lnTo>
                    <a:lnTo>
                      <a:pt x="13" y="59"/>
                    </a:lnTo>
                    <a:lnTo>
                      <a:pt x="9" y="58"/>
                    </a:lnTo>
                    <a:lnTo>
                      <a:pt x="6" y="58"/>
                    </a:lnTo>
                    <a:lnTo>
                      <a:pt x="3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49"/>
                    </a:lnTo>
                    <a:lnTo>
                      <a:pt x="2" y="48"/>
                    </a:lnTo>
                    <a:lnTo>
                      <a:pt x="3" y="48"/>
                    </a:lnTo>
                    <a:lnTo>
                      <a:pt x="4" y="47"/>
                    </a:lnTo>
                    <a:lnTo>
                      <a:pt x="6" y="47"/>
                    </a:lnTo>
                    <a:lnTo>
                      <a:pt x="7" y="48"/>
                    </a:lnTo>
                    <a:lnTo>
                      <a:pt x="10" y="49"/>
                    </a:lnTo>
                    <a:lnTo>
                      <a:pt x="14" y="52"/>
                    </a:lnTo>
                    <a:lnTo>
                      <a:pt x="16" y="54"/>
                    </a:lnTo>
                    <a:lnTo>
                      <a:pt x="18" y="55"/>
                    </a:lnTo>
                    <a:lnTo>
                      <a:pt x="20" y="55"/>
                    </a:lnTo>
                    <a:lnTo>
                      <a:pt x="21" y="55"/>
                    </a:lnTo>
                    <a:lnTo>
                      <a:pt x="24" y="55"/>
                    </a:lnTo>
                    <a:lnTo>
                      <a:pt x="27" y="52"/>
                    </a:lnTo>
                    <a:lnTo>
                      <a:pt x="30" y="49"/>
                    </a:lnTo>
                    <a:lnTo>
                      <a:pt x="30" y="47"/>
                    </a:lnTo>
                    <a:lnTo>
                      <a:pt x="28" y="41"/>
                    </a:lnTo>
                    <a:lnTo>
                      <a:pt x="27" y="37"/>
                    </a:lnTo>
                    <a:lnTo>
                      <a:pt x="23" y="34"/>
                    </a:lnTo>
                    <a:lnTo>
                      <a:pt x="17" y="31"/>
                    </a:lnTo>
                    <a:lnTo>
                      <a:pt x="10" y="30"/>
                    </a:lnTo>
                    <a:lnTo>
                      <a:pt x="3" y="28"/>
                    </a:lnTo>
                    <a:lnTo>
                      <a:pt x="2" y="28"/>
                    </a:lnTo>
                    <a:lnTo>
                      <a:pt x="0" y="28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61" name="Freeform 505"/>
              <p:cNvSpPr>
                <a:spLocks noChangeAspect="1"/>
              </p:cNvSpPr>
              <p:nvPr/>
            </p:nvSpPr>
            <p:spPr bwMode="auto">
              <a:xfrm>
                <a:off x="3760" y="3923"/>
                <a:ext cx="29" cy="59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22" y="48"/>
                  </a:cxn>
                  <a:cxn ang="0">
                    <a:pos x="22" y="52"/>
                  </a:cxn>
                  <a:cxn ang="0">
                    <a:pos x="22" y="53"/>
                  </a:cxn>
                  <a:cxn ang="0">
                    <a:pos x="22" y="55"/>
                  </a:cxn>
                  <a:cxn ang="0">
                    <a:pos x="23" y="56"/>
                  </a:cxn>
                  <a:cxn ang="0">
                    <a:pos x="26" y="57"/>
                  </a:cxn>
                  <a:cxn ang="0">
                    <a:pos x="28" y="57"/>
                  </a:cxn>
                  <a:cxn ang="0">
                    <a:pos x="29" y="57"/>
                  </a:cxn>
                  <a:cxn ang="0">
                    <a:pos x="29" y="59"/>
                  </a:cxn>
                  <a:cxn ang="0">
                    <a:pos x="0" y="59"/>
                  </a:cxn>
                  <a:cxn ang="0">
                    <a:pos x="0" y="57"/>
                  </a:cxn>
                  <a:cxn ang="0">
                    <a:pos x="1" y="57"/>
                  </a:cxn>
                  <a:cxn ang="0">
                    <a:pos x="4" y="57"/>
                  </a:cxn>
                  <a:cxn ang="0">
                    <a:pos x="7" y="56"/>
                  </a:cxn>
                  <a:cxn ang="0">
                    <a:pos x="8" y="55"/>
                  </a:cxn>
                  <a:cxn ang="0">
                    <a:pos x="8" y="53"/>
                  </a:cxn>
                  <a:cxn ang="0">
                    <a:pos x="8" y="52"/>
                  </a:cxn>
                  <a:cxn ang="0">
                    <a:pos x="8" y="48"/>
                  </a:cxn>
                  <a:cxn ang="0">
                    <a:pos x="8" y="17"/>
                  </a:cxn>
                  <a:cxn ang="0">
                    <a:pos x="8" y="14"/>
                  </a:cxn>
                  <a:cxn ang="0">
                    <a:pos x="8" y="13"/>
                  </a:cxn>
                  <a:cxn ang="0">
                    <a:pos x="8" y="11"/>
                  </a:cxn>
                  <a:cxn ang="0">
                    <a:pos x="7" y="11"/>
                  </a:cxn>
                  <a:cxn ang="0">
                    <a:pos x="7" y="11"/>
                  </a:cxn>
                  <a:cxn ang="0">
                    <a:pos x="5" y="10"/>
                  </a:cxn>
                  <a:cxn ang="0">
                    <a:pos x="2" y="11"/>
                  </a:cxn>
                  <a:cxn ang="0">
                    <a:pos x="1" y="11"/>
                  </a:cxn>
                  <a:cxn ang="0">
                    <a:pos x="0" y="10"/>
                  </a:cxn>
                  <a:cxn ang="0">
                    <a:pos x="21" y="0"/>
                  </a:cxn>
                  <a:cxn ang="0">
                    <a:pos x="22" y="0"/>
                  </a:cxn>
                </a:cxnLst>
                <a:rect l="0" t="0" r="r" b="b"/>
                <a:pathLst>
                  <a:path w="29" h="59">
                    <a:moveTo>
                      <a:pt x="22" y="0"/>
                    </a:moveTo>
                    <a:lnTo>
                      <a:pt x="22" y="48"/>
                    </a:lnTo>
                    <a:lnTo>
                      <a:pt x="22" y="52"/>
                    </a:lnTo>
                    <a:lnTo>
                      <a:pt x="22" y="53"/>
                    </a:lnTo>
                    <a:lnTo>
                      <a:pt x="22" y="55"/>
                    </a:lnTo>
                    <a:lnTo>
                      <a:pt x="23" y="56"/>
                    </a:lnTo>
                    <a:lnTo>
                      <a:pt x="26" y="57"/>
                    </a:lnTo>
                    <a:lnTo>
                      <a:pt x="28" y="57"/>
                    </a:lnTo>
                    <a:lnTo>
                      <a:pt x="29" y="57"/>
                    </a:lnTo>
                    <a:lnTo>
                      <a:pt x="29" y="59"/>
                    </a:lnTo>
                    <a:lnTo>
                      <a:pt x="0" y="59"/>
                    </a:lnTo>
                    <a:lnTo>
                      <a:pt x="0" y="57"/>
                    </a:lnTo>
                    <a:lnTo>
                      <a:pt x="1" y="57"/>
                    </a:lnTo>
                    <a:lnTo>
                      <a:pt x="4" y="57"/>
                    </a:lnTo>
                    <a:lnTo>
                      <a:pt x="7" y="56"/>
                    </a:lnTo>
                    <a:lnTo>
                      <a:pt x="8" y="55"/>
                    </a:lnTo>
                    <a:lnTo>
                      <a:pt x="8" y="53"/>
                    </a:lnTo>
                    <a:lnTo>
                      <a:pt x="8" y="52"/>
                    </a:lnTo>
                    <a:lnTo>
                      <a:pt x="8" y="48"/>
                    </a:lnTo>
                    <a:lnTo>
                      <a:pt x="8" y="17"/>
                    </a:lnTo>
                    <a:lnTo>
                      <a:pt x="8" y="14"/>
                    </a:lnTo>
                    <a:lnTo>
                      <a:pt x="8" y="13"/>
                    </a:lnTo>
                    <a:lnTo>
                      <a:pt x="8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5" y="10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21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62" name="Freeform 506"/>
              <p:cNvSpPr>
                <a:spLocks noChangeAspect="1"/>
              </p:cNvSpPr>
              <p:nvPr/>
            </p:nvSpPr>
            <p:spPr bwMode="auto">
              <a:xfrm>
                <a:off x="4030" y="3923"/>
                <a:ext cx="29" cy="59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21" y="48"/>
                  </a:cxn>
                  <a:cxn ang="0">
                    <a:pos x="21" y="52"/>
                  </a:cxn>
                  <a:cxn ang="0">
                    <a:pos x="22" y="53"/>
                  </a:cxn>
                  <a:cxn ang="0">
                    <a:pos x="22" y="55"/>
                  </a:cxn>
                  <a:cxn ang="0">
                    <a:pos x="24" y="56"/>
                  </a:cxn>
                  <a:cxn ang="0">
                    <a:pos x="25" y="57"/>
                  </a:cxn>
                  <a:cxn ang="0">
                    <a:pos x="28" y="57"/>
                  </a:cxn>
                  <a:cxn ang="0">
                    <a:pos x="29" y="57"/>
                  </a:cxn>
                  <a:cxn ang="0">
                    <a:pos x="29" y="59"/>
                  </a:cxn>
                  <a:cxn ang="0">
                    <a:pos x="0" y="59"/>
                  </a:cxn>
                  <a:cxn ang="0">
                    <a:pos x="0" y="57"/>
                  </a:cxn>
                  <a:cxn ang="0">
                    <a:pos x="1" y="57"/>
                  </a:cxn>
                  <a:cxn ang="0">
                    <a:pos x="4" y="57"/>
                  </a:cxn>
                  <a:cxn ang="0">
                    <a:pos x="5" y="56"/>
                  </a:cxn>
                  <a:cxn ang="0">
                    <a:pos x="7" y="55"/>
                  </a:cxn>
                  <a:cxn ang="0">
                    <a:pos x="8" y="53"/>
                  </a:cxn>
                  <a:cxn ang="0">
                    <a:pos x="8" y="52"/>
                  </a:cxn>
                  <a:cxn ang="0">
                    <a:pos x="8" y="48"/>
                  </a:cxn>
                  <a:cxn ang="0">
                    <a:pos x="8" y="17"/>
                  </a:cxn>
                  <a:cxn ang="0">
                    <a:pos x="8" y="14"/>
                  </a:cxn>
                  <a:cxn ang="0">
                    <a:pos x="8" y="13"/>
                  </a:cxn>
                  <a:cxn ang="0">
                    <a:pos x="8" y="11"/>
                  </a:cxn>
                  <a:cxn ang="0">
                    <a:pos x="7" y="11"/>
                  </a:cxn>
                  <a:cxn ang="0">
                    <a:pos x="5" y="11"/>
                  </a:cxn>
                  <a:cxn ang="0">
                    <a:pos x="5" y="10"/>
                  </a:cxn>
                  <a:cxn ang="0">
                    <a:pos x="3" y="11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19" y="0"/>
                  </a:cxn>
                  <a:cxn ang="0">
                    <a:pos x="21" y="0"/>
                  </a:cxn>
                </a:cxnLst>
                <a:rect l="0" t="0" r="r" b="b"/>
                <a:pathLst>
                  <a:path w="29" h="59">
                    <a:moveTo>
                      <a:pt x="21" y="0"/>
                    </a:moveTo>
                    <a:lnTo>
                      <a:pt x="21" y="48"/>
                    </a:lnTo>
                    <a:lnTo>
                      <a:pt x="21" y="52"/>
                    </a:lnTo>
                    <a:lnTo>
                      <a:pt x="22" y="53"/>
                    </a:lnTo>
                    <a:lnTo>
                      <a:pt x="22" y="55"/>
                    </a:lnTo>
                    <a:lnTo>
                      <a:pt x="24" y="56"/>
                    </a:lnTo>
                    <a:lnTo>
                      <a:pt x="25" y="57"/>
                    </a:lnTo>
                    <a:lnTo>
                      <a:pt x="28" y="57"/>
                    </a:lnTo>
                    <a:lnTo>
                      <a:pt x="29" y="57"/>
                    </a:lnTo>
                    <a:lnTo>
                      <a:pt x="29" y="59"/>
                    </a:lnTo>
                    <a:lnTo>
                      <a:pt x="0" y="59"/>
                    </a:lnTo>
                    <a:lnTo>
                      <a:pt x="0" y="57"/>
                    </a:lnTo>
                    <a:lnTo>
                      <a:pt x="1" y="57"/>
                    </a:lnTo>
                    <a:lnTo>
                      <a:pt x="4" y="57"/>
                    </a:lnTo>
                    <a:lnTo>
                      <a:pt x="5" y="56"/>
                    </a:lnTo>
                    <a:lnTo>
                      <a:pt x="7" y="55"/>
                    </a:lnTo>
                    <a:lnTo>
                      <a:pt x="8" y="53"/>
                    </a:lnTo>
                    <a:lnTo>
                      <a:pt x="8" y="52"/>
                    </a:lnTo>
                    <a:lnTo>
                      <a:pt x="8" y="48"/>
                    </a:lnTo>
                    <a:lnTo>
                      <a:pt x="8" y="17"/>
                    </a:lnTo>
                    <a:lnTo>
                      <a:pt x="8" y="14"/>
                    </a:lnTo>
                    <a:lnTo>
                      <a:pt x="8" y="13"/>
                    </a:lnTo>
                    <a:lnTo>
                      <a:pt x="8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19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63" name="Freeform 507"/>
              <p:cNvSpPr>
                <a:spLocks noChangeAspect="1"/>
              </p:cNvSpPr>
              <p:nvPr/>
            </p:nvSpPr>
            <p:spPr bwMode="auto">
              <a:xfrm>
                <a:off x="4071" y="3969"/>
                <a:ext cx="14" cy="14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9" y="0"/>
                  </a:cxn>
                  <a:cxn ang="0">
                    <a:pos x="11" y="2"/>
                  </a:cxn>
                  <a:cxn ang="0">
                    <a:pos x="12" y="4"/>
                  </a:cxn>
                  <a:cxn ang="0">
                    <a:pos x="14" y="7"/>
                  </a:cxn>
                  <a:cxn ang="0">
                    <a:pos x="12" y="10"/>
                  </a:cxn>
                  <a:cxn ang="0">
                    <a:pos x="11" y="11"/>
                  </a:cxn>
                  <a:cxn ang="0">
                    <a:pos x="9" y="13"/>
                  </a:cxn>
                  <a:cxn ang="0">
                    <a:pos x="7" y="14"/>
                  </a:cxn>
                  <a:cxn ang="0">
                    <a:pos x="4" y="13"/>
                  </a:cxn>
                  <a:cxn ang="0">
                    <a:pos x="1" y="11"/>
                  </a:cxn>
                  <a:cxn ang="0">
                    <a:pos x="0" y="10"/>
                  </a:cxn>
                  <a:cxn ang="0">
                    <a:pos x="0" y="7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4" y="0"/>
                  </a:cxn>
                  <a:cxn ang="0">
                    <a:pos x="7" y="0"/>
                  </a:cxn>
                </a:cxnLst>
                <a:rect l="0" t="0" r="r" b="b"/>
                <a:pathLst>
                  <a:path w="14" h="14">
                    <a:moveTo>
                      <a:pt x="7" y="0"/>
                    </a:moveTo>
                    <a:lnTo>
                      <a:pt x="9" y="0"/>
                    </a:lnTo>
                    <a:lnTo>
                      <a:pt x="11" y="2"/>
                    </a:lnTo>
                    <a:lnTo>
                      <a:pt x="12" y="4"/>
                    </a:lnTo>
                    <a:lnTo>
                      <a:pt x="14" y="7"/>
                    </a:lnTo>
                    <a:lnTo>
                      <a:pt x="12" y="10"/>
                    </a:lnTo>
                    <a:lnTo>
                      <a:pt x="11" y="11"/>
                    </a:lnTo>
                    <a:lnTo>
                      <a:pt x="9" y="13"/>
                    </a:lnTo>
                    <a:lnTo>
                      <a:pt x="7" y="14"/>
                    </a:lnTo>
                    <a:lnTo>
                      <a:pt x="4" y="13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64" name="Freeform 508"/>
              <p:cNvSpPr>
                <a:spLocks noChangeAspect="1"/>
              </p:cNvSpPr>
              <p:nvPr/>
            </p:nvSpPr>
            <p:spPr bwMode="auto">
              <a:xfrm>
                <a:off x="4092" y="3924"/>
                <a:ext cx="36" cy="59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36" y="0"/>
                  </a:cxn>
                  <a:cxn ang="0">
                    <a:pos x="32" y="10"/>
                  </a:cxn>
                  <a:cxn ang="0">
                    <a:pos x="9" y="10"/>
                  </a:cxn>
                  <a:cxn ang="0">
                    <a:pos x="7" y="16"/>
                  </a:cxn>
                  <a:cxn ang="0">
                    <a:pos x="21" y="19"/>
                  </a:cxn>
                  <a:cxn ang="0">
                    <a:pos x="29" y="24"/>
                  </a:cxn>
                  <a:cxn ang="0">
                    <a:pos x="33" y="28"/>
                  </a:cxn>
                  <a:cxn ang="0">
                    <a:pos x="36" y="33"/>
                  </a:cxn>
                  <a:cxn ang="0">
                    <a:pos x="36" y="38"/>
                  </a:cxn>
                  <a:cxn ang="0">
                    <a:pos x="36" y="44"/>
                  </a:cxn>
                  <a:cxn ang="0">
                    <a:pos x="33" y="48"/>
                  </a:cxn>
                  <a:cxn ang="0">
                    <a:pos x="30" y="54"/>
                  </a:cxn>
                  <a:cxn ang="0">
                    <a:pos x="25" y="56"/>
                  </a:cxn>
                  <a:cxn ang="0">
                    <a:pos x="19" y="58"/>
                  </a:cxn>
                  <a:cxn ang="0">
                    <a:pos x="12" y="59"/>
                  </a:cxn>
                  <a:cxn ang="0">
                    <a:pos x="8" y="58"/>
                  </a:cxn>
                  <a:cxn ang="0">
                    <a:pos x="5" y="58"/>
                  </a:cxn>
                  <a:cxn ang="0">
                    <a:pos x="2" y="56"/>
                  </a:cxn>
                  <a:cxn ang="0">
                    <a:pos x="0" y="54"/>
                  </a:cxn>
                  <a:cxn ang="0">
                    <a:pos x="0" y="52"/>
                  </a:cxn>
                  <a:cxn ang="0">
                    <a:pos x="0" y="49"/>
                  </a:cxn>
                  <a:cxn ang="0">
                    <a:pos x="1" y="48"/>
                  </a:cxn>
                  <a:cxn ang="0">
                    <a:pos x="2" y="48"/>
                  </a:cxn>
                  <a:cxn ang="0">
                    <a:pos x="4" y="47"/>
                  </a:cxn>
                  <a:cxn ang="0">
                    <a:pos x="5" y="47"/>
                  </a:cxn>
                  <a:cxn ang="0">
                    <a:pos x="7" y="48"/>
                  </a:cxn>
                  <a:cxn ang="0">
                    <a:pos x="9" y="49"/>
                  </a:cxn>
                  <a:cxn ang="0">
                    <a:pos x="14" y="52"/>
                  </a:cxn>
                  <a:cxn ang="0">
                    <a:pos x="15" y="54"/>
                  </a:cxn>
                  <a:cxn ang="0">
                    <a:pos x="18" y="55"/>
                  </a:cxn>
                  <a:cxn ang="0">
                    <a:pos x="19" y="55"/>
                  </a:cxn>
                  <a:cxn ang="0">
                    <a:pos x="21" y="55"/>
                  </a:cxn>
                  <a:cxn ang="0">
                    <a:pos x="23" y="55"/>
                  </a:cxn>
                  <a:cxn ang="0">
                    <a:pos x="26" y="52"/>
                  </a:cxn>
                  <a:cxn ang="0">
                    <a:pos x="29" y="49"/>
                  </a:cxn>
                  <a:cxn ang="0">
                    <a:pos x="29" y="47"/>
                  </a:cxn>
                  <a:cxn ang="0">
                    <a:pos x="28" y="41"/>
                  </a:cxn>
                  <a:cxn ang="0">
                    <a:pos x="26" y="37"/>
                  </a:cxn>
                  <a:cxn ang="0">
                    <a:pos x="22" y="34"/>
                  </a:cxn>
                  <a:cxn ang="0">
                    <a:pos x="16" y="31"/>
                  </a:cxn>
                  <a:cxn ang="0">
                    <a:pos x="9" y="30"/>
                  </a:cxn>
                  <a:cxn ang="0">
                    <a:pos x="2" y="28"/>
                  </a:cxn>
                  <a:cxn ang="0">
                    <a:pos x="1" y="28"/>
                  </a:cxn>
                  <a:cxn ang="0">
                    <a:pos x="0" y="28"/>
                  </a:cxn>
                  <a:cxn ang="0">
                    <a:pos x="9" y="0"/>
                  </a:cxn>
                </a:cxnLst>
                <a:rect l="0" t="0" r="r" b="b"/>
                <a:pathLst>
                  <a:path w="36" h="59">
                    <a:moveTo>
                      <a:pt x="9" y="0"/>
                    </a:moveTo>
                    <a:lnTo>
                      <a:pt x="36" y="0"/>
                    </a:lnTo>
                    <a:lnTo>
                      <a:pt x="32" y="10"/>
                    </a:lnTo>
                    <a:lnTo>
                      <a:pt x="9" y="10"/>
                    </a:lnTo>
                    <a:lnTo>
                      <a:pt x="7" y="16"/>
                    </a:lnTo>
                    <a:lnTo>
                      <a:pt x="21" y="19"/>
                    </a:lnTo>
                    <a:lnTo>
                      <a:pt x="29" y="24"/>
                    </a:lnTo>
                    <a:lnTo>
                      <a:pt x="33" y="28"/>
                    </a:lnTo>
                    <a:lnTo>
                      <a:pt x="36" y="33"/>
                    </a:lnTo>
                    <a:lnTo>
                      <a:pt x="36" y="38"/>
                    </a:lnTo>
                    <a:lnTo>
                      <a:pt x="36" y="44"/>
                    </a:lnTo>
                    <a:lnTo>
                      <a:pt x="33" y="48"/>
                    </a:lnTo>
                    <a:lnTo>
                      <a:pt x="30" y="54"/>
                    </a:lnTo>
                    <a:lnTo>
                      <a:pt x="25" y="56"/>
                    </a:lnTo>
                    <a:lnTo>
                      <a:pt x="19" y="58"/>
                    </a:lnTo>
                    <a:lnTo>
                      <a:pt x="12" y="59"/>
                    </a:lnTo>
                    <a:lnTo>
                      <a:pt x="8" y="58"/>
                    </a:lnTo>
                    <a:lnTo>
                      <a:pt x="5" y="58"/>
                    </a:lnTo>
                    <a:lnTo>
                      <a:pt x="2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49"/>
                    </a:lnTo>
                    <a:lnTo>
                      <a:pt x="1" y="48"/>
                    </a:lnTo>
                    <a:lnTo>
                      <a:pt x="2" y="48"/>
                    </a:lnTo>
                    <a:lnTo>
                      <a:pt x="4" y="47"/>
                    </a:lnTo>
                    <a:lnTo>
                      <a:pt x="5" y="47"/>
                    </a:lnTo>
                    <a:lnTo>
                      <a:pt x="7" y="48"/>
                    </a:lnTo>
                    <a:lnTo>
                      <a:pt x="9" y="49"/>
                    </a:lnTo>
                    <a:lnTo>
                      <a:pt x="14" y="52"/>
                    </a:lnTo>
                    <a:lnTo>
                      <a:pt x="15" y="54"/>
                    </a:lnTo>
                    <a:lnTo>
                      <a:pt x="18" y="55"/>
                    </a:lnTo>
                    <a:lnTo>
                      <a:pt x="19" y="55"/>
                    </a:lnTo>
                    <a:lnTo>
                      <a:pt x="21" y="55"/>
                    </a:lnTo>
                    <a:lnTo>
                      <a:pt x="23" y="55"/>
                    </a:lnTo>
                    <a:lnTo>
                      <a:pt x="26" y="52"/>
                    </a:lnTo>
                    <a:lnTo>
                      <a:pt x="29" y="49"/>
                    </a:lnTo>
                    <a:lnTo>
                      <a:pt x="29" y="47"/>
                    </a:lnTo>
                    <a:lnTo>
                      <a:pt x="28" y="41"/>
                    </a:lnTo>
                    <a:lnTo>
                      <a:pt x="26" y="37"/>
                    </a:lnTo>
                    <a:lnTo>
                      <a:pt x="22" y="34"/>
                    </a:lnTo>
                    <a:lnTo>
                      <a:pt x="16" y="31"/>
                    </a:lnTo>
                    <a:lnTo>
                      <a:pt x="9" y="30"/>
                    </a:lnTo>
                    <a:lnTo>
                      <a:pt x="2" y="28"/>
                    </a:lnTo>
                    <a:lnTo>
                      <a:pt x="1" y="28"/>
                    </a:lnTo>
                    <a:lnTo>
                      <a:pt x="0" y="2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65" name="Freeform 509"/>
              <p:cNvSpPr>
                <a:spLocks noChangeAspect="1"/>
              </p:cNvSpPr>
              <p:nvPr/>
            </p:nvSpPr>
            <p:spPr bwMode="auto">
              <a:xfrm>
                <a:off x="4359" y="3923"/>
                <a:ext cx="38" cy="59"/>
              </a:xfrm>
              <a:custGeom>
                <a:avLst/>
                <a:gdLst/>
                <a:ahLst/>
                <a:cxnLst>
                  <a:cxn ang="0">
                    <a:pos x="35" y="59"/>
                  </a:cxn>
                  <a:cxn ang="0">
                    <a:pos x="0" y="59"/>
                  </a:cxn>
                  <a:cxn ang="0">
                    <a:pos x="0" y="57"/>
                  </a:cxn>
                  <a:cxn ang="0">
                    <a:pos x="10" y="46"/>
                  </a:cxn>
                  <a:cxn ang="0">
                    <a:pos x="17" y="39"/>
                  </a:cxn>
                  <a:cxn ang="0">
                    <a:pos x="21" y="32"/>
                  </a:cxn>
                  <a:cxn ang="0">
                    <a:pos x="22" y="27"/>
                  </a:cxn>
                  <a:cxn ang="0">
                    <a:pos x="24" y="21"/>
                  </a:cxn>
                  <a:cxn ang="0">
                    <a:pos x="22" y="17"/>
                  </a:cxn>
                  <a:cxn ang="0">
                    <a:pos x="21" y="13"/>
                  </a:cxn>
                  <a:cxn ang="0">
                    <a:pos x="18" y="11"/>
                  </a:cxn>
                  <a:cxn ang="0">
                    <a:pos x="14" y="10"/>
                  </a:cxn>
                  <a:cxn ang="0">
                    <a:pos x="10" y="11"/>
                  </a:cxn>
                  <a:cxn ang="0">
                    <a:pos x="6" y="13"/>
                  </a:cxn>
                  <a:cxn ang="0">
                    <a:pos x="3" y="17"/>
                  </a:cxn>
                  <a:cxn ang="0">
                    <a:pos x="1" y="15"/>
                  </a:cxn>
                  <a:cxn ang="0">
                    <a:pos x="3" y="11"/>
                  </a:cxn>
                  <a:cxn ang="0">
                    <a:pos x="6" y="7"/>
                  </a:cxn>
                  <a:cxn ang="0">
                    <a:pos x="8" y="4"/>
                  </a:cxn>
                  <a:cxn ang="0">
                    <a:pos x="14" y="1"/>
                  </a:cxn>
                  <a:cxn ang="0">
                    <a:pos x="20" y="0"/>
                  </a:cxn>
                  <a:cxn ang="0">
                    <a:pos x="24" y="0"/>
                  </a:cxn>
                  <a:cxn ang="0">
                    <a:pos x="28" y="1"/>
                  </a:cxn>
                  <a:cxn ang="0">
                    <a:pos x="31" y="4"/>
                  </a:cxn>
                  <a:cxn ang="0">
                    <a:pos x="34" y="7"/>
                  </a:cxn>
                  <a:cxn ang="0">
                    <a:pos x="35" y="11"/>
                  </a:cxn>
                  <a:cxn ang="0">
                    <a:pos x="35" y="14"/>
                  </a:cxn>
                  <a:cxn ang="0">
                    <a:pos x="35" y="20"/>
                  </a:cxn>
                  <a:cxn ang="0">
                    <a:pos x="32" y="27"/>
                  </a:cxn>
                  <a:cxn ang="0">
                    <a:pos x="29" y="31"/>
                  </a:cxn>
                  <a:cxn ang="0">
                    <a:pos x="25" y="35"/>
                  </a:cxn>
                  <a:cxn ang="0">
                    <a:pos x="21" y="41"/>
                  </a:cxn>
                  <a:cxn ang="0">
                    <a:pos x="14" y="48"/>
                  </a:cxn>
                  <a:cxn ang="0">
                    <a:pos x="27" y="48"/>
                  </a:cxn>
                  <a:cxn ang="0">
                    <a:pos x="29" y="48"/>
                  </a:cxn>
                  <a:cxn ang="0">
                    <a:pos x="32" y="48"/>
                  </a:cxn>
                  <a:cxn ang="0">
                    <a:pos x="34" y="48"/>
                  </a:cxn>
                  <a:cxn ang="0">
                    <a:pos x="35" y="46"/>
                  </a:cxn>
                  <a:cxn ang="0">
                    <a:pos x="35" y="45"/>
                  </a:cxn>
                  <a:cxn ang="0">
                    <a:pos x="36" y="42"/>
                  </a:cxn>
                  <a:cxn ang="0">
                    <a:pos x="38" y="42"/>
                  </a:cxn>
                  <a:cxn ang="0">
                    <a:pos x="35" y="59"/>
                  </a:cxn>
                </a:cxnLst>
                <a:rect l="0" t="0" r="r" b="b"/>
                <a:pathLst>
                  <a:path w="38" h="59">
                    <a:moveTo>
                      <a:pt x="35" y="59"/>
                    </a:moveTo>
                    <a:lnTo>
                      <a:pt x="0" y="59"/>
                    </a:lnTo>
                    <a:lnTo>
                      <a:pt x="0" y="57"/>
                    </a:lnTo>
                    <a:lnTo>
                      <a:pt x="10" y="46"/>
                    </a:lnTo>
                    <a:lnTo>
                      <a:pt x="17" y="39"/>
                    </a:lnTo>
                    <a:lnTo>
                      <a:pt x="21" y="32"/>
                    </a:lnTo>
                    <a:lnTo>
                      <a:pt x="22" y="27"/>
                    </a:lnTo>
                    <a:lnTo>
                      <a:pt x="24" y="21"/>
                    </a:lnTo>
                    <a:lnTo>
                      <a:pt x="22" y="17"/>
                    </a:lnTo>
                    <a:lnTo>
                      <a:pt x="21" y="13"/>
                    </a:lnTo>
                    <a:lnTo>
                      <a:pt x="18" y="11"/>
                    </a:lnTo>
                    <a:lnTo>
                      <a:pt x="14" y="10"/>
                    </a:lnTo>
                    <a:lnTo>
                      <a:pt x="10" y="11"/>
                    </a:lnTo>
                    <a:lnTo>
                      <a:pt x="6" y="13"/>
                    </a:lnTo>
                    <a:lnTo>
                      <a:pt x="3" y="17"/>
                    </a:lnTo>
                    <a:lnTo>
                      <a:pt x="1" y="15"/>
                    </a:lnTo>
                    <a:lnTo>
                      <a:pt x="3" y="11"/>
                    </a:lnTo>
                    <a:lnTo>
                      <a:pt x="6" y="7"/>
                    </a:lnTo>
                    <a:lnTo>
                      <a:pt x="8" y="4"/>
                    </a:lnTo>
                    <a:lnTo>
                      <a:pt x="14" y="1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1" y="4"/>
                    </a:lnTo>
                    <a:lnTo>
                      <a:pt x="34" y="7"/>
                    </a:lnTo>
                    <a:lnTo>
                      <a:pt x="35" y="11"/>
                    </a:lnTo>
                    <a:lnTo>
                      <a:pt x="35" y="14"/>
                    </a:lnTo>
                    <a:lnTo>
                      <a:pt x="35" y="20"/>
                    </a:lnTo>
                    <a:lnTo>
                      <a:pt x="32" y="27"/>
                    </a:lnTo>
                    <a:lnTo>
                      <a:pt x="29" y="31"/>
                    </a:lnTo>
                    <a:lnTo>
                      <a:pt x="25" y="35"/>
                    </a:lnTo>
                    <a:lnTo>
                      <a:pt x="21" y="41"/>
                    </a:lnTo>
                    <a:lnTo>
                      <a:pt x="14" y="48"/>
                    </a:lnTo>
                    <a:lnTo>
                      <a:pt x="27" y="48"/>
                    </a:lnTo>
                    <a:lnTo>
                      <a:pt x="29" y="48"/>
                    </a:lnTo>
                    <a:lnTo>
                      <a:pt x="32" y="48"/>
                    </a:lnTo>
                    <a:lnTo>
                      <a:pt x="34" y="48"/>
                    </a:lnTo>
                    <a:lnTo>
                      <a:pt x="35" y="46"/>
                    </a:lnTo>
                    <a:lnTo>
                      <a:pt x="35" y="45"/>
                    </a:lnTo>
                    <a:lnTo>
                      <a:pt x="36" y="42"/>
                    </a:lnTo>
                    <a:lnTo>
                      <a:pt x="38" y="42"/>
                    </a:lnTo>
                    <a:lnTo>
                      <a:pt x="35" y="5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66" name="Line 510"/>
              <p:cNvSpPr>
                <a:spLocks noChangeAspect="1" noChangeShapeType="1"/>
              </p:cNvSpPr>
              <p:nvPr/>
            </p:nvSpPr>
            <p:spPr bwMode="auto">
              <a:xfrm>
                <a:off x="3169" y="3840"/>
                <a:ext cx="16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67" name="Line 511"/>
              <p:cNvSpPr>
                <a:spLocks noChangeAspect="1" noChangeShapeType="1"/>
              </p:cNvSpPr>
              <p:nvPr/>
            </p:nvSpPr>
            <p:spPr bwMode="auto">
              <a:xfrm>
                <a:off x="3202" y="3840"/>
                <a:ext cx="17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68" name="Line 512"/>
              <p:cNvSpPr>
                <a:spLocks noChangeAspect="1" noChangeShapeType="1"/>
              </p:cNvSpPr>
              <p:nvPr/>
            </p:nvSpPr>
            <p:spPr bwMode="auto">
              <a:xfrm>
                <a:off x="3236" y="3840"/>
                <a:ext cx="17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69" name="Line 513"/>
              <p:cNvSpPr>
                <a:spLocks noChangeAspect="1" noChangeShapeType="1"/>
              </p:cNvSpPr>
              <p:nvPr/>
            </p:nvSpPr>
            <p:spPr bwMode="auto">
              <a:xfrm>
                <a:off x="3269" y="3840"/>
                <a:ext cx="17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70" name="Line 514"/>
              <p:cNvSpPr>
                <a:spLocks noChangeAspect="1" noChangeShapeType="1"/>
              </p:cNvSpPr>
              <p:nvPr/>
            </p:nvSpPr>
            <p:spPr bwMode="auto">
              <a:xfrm>
                <a:off x="3303" y="3840"/>
                <a:ext cx="17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71" name="Line 515"/>
              <p:cNvSpPr>
                <a:spLocks noChangeAspect="1" noChangeShapeType="1"/>
              </p:cNvSpPr>
              <p:nvPr/>
            </p:nvSpPr>
            <p:spPr bwMode="auto">
              <a:xfrm>
                <a:off x="3337" y="3840"/>
                <a:ext cx="17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72" name="Line 516"/>
              <p:cNvSpPr>
                <a:spLocks noChangeAspect="1" noChangeShapeType="1"/>
              </p:cNvSpPr>
              <p:nvPr/>
            </p:nvSpPr>
            <p:spPr bwMode="auto">
              <a:xfrm>
                <a:off x="3370" y="3840"/>
                <a:ext cx="17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73" name="Line 517"/>
              <p:cNvSpPr>
                <a:spLocks noChangeAspect="1" noChangeShapeType="1"/>
              </p:cNvSpPr>
              <p:nvPr/>
            </p:nvSpPr>
            <p:spPr bwMode="auto">
              <a:xfrm>
                <a:off x="3404" y="3840"/>
                <a:ext cx="17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74" name="Line 518"/>
              <p:cNvSpPr>
                <a:spLocks noChangeAspect="1" noChangeShapeType="1"/>
              </p:cNvSpPr>
              <p:nvPr/>
            </p:nvSpPr>
            <p:spPr bwMode="auto">
              <a:xfrm>
                <a:off x="3438" y="3840"/>
                <a:ext cx="16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75" name="Line 519"/>
              <p:cNvSpPr>
                <a:spLocks noChangeAspect="1" noChangeShapeType="1"/>
              </p:cNvSpPr>
              <p:nvPr/>
            </p:nvSpPr>
            <p:spPr bwMode="auto">
              <a:xfrm>
                <a:off x="3471" y="3840"/>
                <a:ext cx="17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76" name="Line 520"/>
              <p:cNvSpPr>
                <a:spLocks noChangeAspect="1" noChangeShapeType="1"/>
              </p:cNvSpPr>
              <p:nvPr/>
            </p:nvSpPr>
            <p:spPr bwMode="auto">
              <a:xfrm>
                <a:off x="3505" y="3840"/>
                <a:ext cx="17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77" name="Line 521"/>
              <p:cNvSpPr>
                <a:spLocks noChangeAspect="1" noChangeShapeType="1"/>
              </p:cNvSpPr>
              <p:nvPr/>
            </p:nvSpPr>
            <p:spPr bwMode="auto">
              <a:xfrm>
                <a:off x="3538" y="3840"/>
                <a:ext cx="17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78" name="Line 522"/>
              <p:cNvSpPr>
                <a:spLocks noChangeAspect="1" noChangeShapeType="1"/>
              </p:cNvSpPr>
              <p:nvPr/>
            </p:nvSpPr>
            <p:spPr bwMode="auto">
              <a:xfrm>
                <a:off x="3572" y="3840"/>
                <a:ext cx="17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79" name="Line 523"/>
              <p:cNvSpPr>
                <a:spLocks noChangeAspect="1" noChangeShapeType="1"/>
              </p:cNvSpPr>
              <p:nvPr/>
            </p:nvSpPr>
            <p:spPr bwMode="auto">
              <a:xfrm>
                <a:off x="3606" y="3840"/>
                <a:ext cx="16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80" name="Line 524"/>
              <p:cNvSpPr>
                <a:spLocks noChangeAspect="1" noChangeShapeType="1"/>
              </p:cNvSpPr>
              <p:nvPr/>
            </p:nvSpPr>
            <p:spPr bwMode="auto">
              <a:xfrm>
                <a:off x="3639" y="3840"/>
                <a:ext cx="17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81" name="Line 525"/>
              <p:cNvSpPr>
                <a:spLocks noChangeAspect="1" noChangeShapeType="1"/>
              </p:cNvSpPr>
              <p:nvPr/>
            </p:nvSpPr>
            <p:spPr bwMode="auto">
              <a:xfrm>
                <a:off x="3673" y="3840"/>
                <a:ext cx="17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82" name="Line 526"/>
              <p:cNvSpPr>
                <a:spLocks noChangeAspect="1" noChangeShapeType="1"/>
              </p:cNvSpPr>
              <p:nvPr/>
            </p:nvSpPr>
            <p:spPr bwMode="auto">
              <a:xfrm>
                <a:off x="3706" y="3840"/>
                <a:ext cx="17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83" name="Line 527"/>
              <p:cNvSpPr>
                <a:spLocks noChangeAspect="1" noChangeShapeType="1"/>
              </p:cNvSpPr>
              <p:nvPr/>
            </p:nvSpPr>
            <p:spPr bwMode="auto">
              <a:xfrm>
                <a:off x="3740" y="3840"/>
                <a:ext cx="17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84" name="Line 528"/>
              <p:cNvSpPr>
                <a:spLocks noChangeAspect="1" noChangeShapeType="1"/>
              </p:cNvSpPr>
              <p:nvPr/>
            </p:nvSpPr>
            <p:spPr bwMode="auto">
              <a:xfrm>
                <a:off x="3774" y="3840"/>
                <a:ext cx="16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85" name="Line 529"/>
              <p:cNvSpPr>
                <a:spLocks noChangeAspect="1" noChangeShapeType="1"/>
              </p:cNvSpPr>
              <p:nvPr/>
            </p:nvSpPr>
            <p:spPr bwMode="auto">
              <a:xfrm>
                <a:off x="3807" y="3840"/>
                <a:ext cx="17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86" name="Line 530"/>
              <p:cNvSpPr>
                <a:spLocks noChangeAspect="1" noChangeShapeType="1"/>
              </p:cNvSpPr>
              <p:nvPr/>
            </p:nvSpPr>
            <p:spPr bwMode="auto">
              <a:xfrm>
                <a:off x="3841" y="3840"/>
                <a:ext cx="17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87" name="Line 531"/>
              <p:cNvSpPr>
                <a:spLocks noChangeAspect="1" noChangeShapeType="1"/>
              </p:cNvSpPr>
              <p:nvPr/>
            </p:nvSpPr>
            <p:spPr bwMode="auto">
              <a:xfrm>
                <a:off x="3874" y="3840"/>
                <a:ext cx="17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88" name="Line 532"/>
              <p:cNvSpPr>
                <a:spLocks noChangeAspect="1" noChangeShapeType="1"/>
              </p:cNvSpPr>
              <p:nvPr/>
            </p:nvSpPr>
            <p:spPr bwMode="auto">
              <a:xfrm>
                <a:off x="3908" y="3840"/>
                <a:ext cx="17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89" name="Line 533"/>
              <p:cNvSpPr>
                <a:spLocks noChangeAspect="1" noChangeShapeType="1"/>
              </p:cNvSpPr>
              <p:nvPr/>
            </p:nvSpPr>
            <p:spPr bwMode="auto">
              <a:xfrm>
                <a:off x="3942" y="3840"/>
                <a:ext cx="16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90" name="Line 534"/>
              <p:cNvSpPr>
                <a:spLocks noChangeAspect="1" noChangeShapeType="1"/>
              </p:cNvSpPr>
              <p:nvPr/>
            </p:nvSpPr>
            <p:spPr bwMode="auto">
              <a:xfrm>
                <a:off x="3975" y="3840"/>
                <a:ext cx="17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91" name="Line 535"/>
              <p:cNvSpPr>
                <a:spLocks noChangeAspect="1" noChangeShapeType="1"/>
              </p:cNvSpPr>
              <p:nvPr/>
            </p:nvSpPr>
            <p:spPr bwMode="auto">
              <a:xfrm>
                <a:off x="4009" y="3840"/>
                <a:ext cx="17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92" name="Line 536"/>
              <p:cNvSpPr>
                <a:spLocks noChangeAspect="1" noChangeShapeType="1"/>
              </p:cNvSpPr>
              <p:nvPr/>
            </p:nvSpPr>
            <p:spPr bwMode="auto">
              <a:xfrm>
                <a:off x="4042" y="3840"/>
                <a:ext cx="17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93" name="Line 537"/>
              <p:cNvSpPr>
                <a:spLocks noChangeAspect="1" noChangeShapeType="1"/>
              </p:cNvSpPr>
              <p:nvPr/>
            </p:nvSpPr>
            <p:spPr bwMode="auto">
              <a:xfrm>
                <a:off x="4076" y="3840"/>
                <a:ext cx="17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94" name="Line 538"/>
              <p:cNvSpPr>
                <a:spLocks noChangeAspect="1" noChangeShapeType="1"/>
              </p:cNvSpPr>
              <p:nvPr/>
            </p:nvSpPr>
            <p:spPr bwMode="auto">
              <a:xfrm>
                <a:off x="4110" y="3840"/>
                <a:ext cx="17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95" name="Line 539"/>
              <p:cNvSpPr>
                <a:spLocks noChangeAspect="1" noChangeShapeType="1"/>
              </p:cNvSpPr>
              <p:nvPr/>
            </p:nvSpPr>
            <p:spPr bwMode="auto">
              <a:xfrm>
                <a:off x="4143" y="3840"/>
                <a:ext cx="17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96" name="Line 540"/>
              <p:cNvSpPr>
                <a:spLocks noChangeAspect="1" noChangeShapeType="1"/>
              </p:cNvSpPr>
              <p:nvPr/>
            </p:nvSpPr>
            <p:spPr bwMode="auto">
              <a:xfrm>
                <a:off x="4177" y="3840"/>
                <a:ext cx="17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97" name="Line 541"/>
              <p:cNvSpPr>
                <a:spLocks noChangeAspect="1" noChangeShapeType="1"/>
              </p:cNvSpPr>
              <p:nvPr/>
            </p:nvSpPr>
            <p:spPr bwMode="auto">
              <a:xfrm>
                <a:off x="4211" y="3840"/>
                <a:ext cx="16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98" name="Line 542"/>
              <p:cNvSpPr>
                <a:spLocks noChangeAspect="1" noChangeShapeType="1"/>
              </p:cNvSpPr>
              <p:nvPr/>
            </p:nvSpPr>
            <p:spPr bwMode="auto">
              <a:xfrm>
                <a:off x="4244" y="3840"/>
                <a:ext cx="17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599" name="Line 543"/>
              <p:cNvSpPr>
                <a:spLocks noChangeAspect="1" noChangeShapeType="1"/>
              </p:cNvSpPr>
              <p:nvPr/>
            </p:nvSpPr>
            <p:spPr bwMode="auto">
              <a:xfrm>
                <a:off x="4278" y="3840"/>
                <a:ext cx="17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00" name="Line 544"/>
              <p:cNvSpPr>
                <a:spLocks noChangeAspect="1" noChangeShapeType="1"/>
              </p:cNvSpPr>
              <p:nvPr/>
            </p:nvSpPr>
            <p:spPr bwMode="auto">
              <a:xfrm>
                <a:off x="4311" y="3840"/>
                <a:ext cx="17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01" name="Line 545"/>
              <p:cNvSpPr>
                <a:spLocks noChangeAspect="1" noChangeShapeType="1"/>
              </p:cNvSpPr>
              <p:nvPr/>
            </p:nvSpPr>
            <p:spPr bwMode="auto">
              <a:xfrm>
                <a:off x="4345" y="3840"/>
                <a:ext cx="17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02" name="Line 546"/>
              <p:cNvSpPr>
                <a:spLocks noChangeAspect="1" noChangeShapeType="1"/>
              </p:cNvSpPr>
              <p:nvPr/>
            </p:nvSpPr>
            <p:spPr bwMode="auto">
              <a:xfrm>
                <a:off x="4379" y="3840"/>
                <a:ext cx="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03" name="Line 547"/>
              <p:cNvSpPr>
                <a:spLocks noChangeAspect="1" noChangeShapeType="1"/>
              </p:cNvSpPr>
              <p:nvPr/>
            </p:nvSpPr>
            <p:spPr bwMode="auto">
              <a:xfrm flipV="1">
                <a:off x="3169" y="3555"/>
                <a:ext cx="30" cy="1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04" name="Line 548"/>
              <p:cNvSpPr>
                <a:spLocks noChangeAspect="1" noChangeShapeType="1"/>
              </p:cNvSpPr>
              <p:nvPr/>
            </p:nvSpPr>
            <p:spPr bwMode="auto">
              <a:xfrm flipV="1">
                <a:off x="3199" y="3553"/>
                <a:ext cx="24" cy="2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05" name="Line 549"/>
              <p:cNvSpPr>
                <a:spLocks noChangeAspect="1" noChangeShapeType="1"/>
              </p:cNvSpPr>
              <p:nvPr/>
            </p:nvSpPr>
            <p:spPr bwMode="auto">
              <a:xfrm>
                <a:off x="3223" y="3553"/>
                <a:ext cx="21" cy="1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06" name="Line 550"/>
              <p:cNvSpPr>
                <a:spLocks noChangeAspect="1" noChangeShapeType="1"/>
              </p:cNvSpPr>
              <p:nvPr/>
            </p:nvSpPr>
            <p:spPr bwMode="auto">
              <a:xfrm>
                <a:off x="3244" y="3553"/>
                <a:ext cx="10" cy="2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07" name="Line 551"/>
              <p:cNvSpPr>
                <a:spLocks noChangeAspect="1" noChangeShapeType="1"/>
              </p:cNvSpPr>
              <p:nvPr/>
            </p:nvSpPr>
            <p:spPr bwMode="auto">
              <a:xfrm>
                <a:off x="3254" y="3555"/>
                <a:ext cx="6" cy="1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08" name="Line 552"/>
              <p:cNvSpPr>
                <a:spLocks noChangeAspect="1" noChangeShapeType="1"/>
              </p:cNvSpPr>
              <p:nvPr/>
            </p:nvSpPr>
            <p:spPr bwMode="auto">
              <a:xfrm>
                <a:off x="3260" y="3556"/>
                <a:ext cx="11" cy="4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09" name="Line 553"/>
              <p:cNvSpPr>
                <a:spLocks noChangeAspect="1" noChangeShapeType="1"/>
              </p:cNvSpPr>
              <p:nvPr/>
            </p:nvSpPr>
            <p:spPr bwMode="auto">
              <a:xfrm>
                <a:off x="3271" y="3560"/>
                <a:ext cx="10" cy="3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10" name="Line 554"/>
              <p:cNvSpPr>
                <a:spLocks noChangeAspect="1" noChangeShapeType="1"/>
              </p:cNvSpPr>
              <p:nvPr/>
            </p:nvSpPr>
            <p:spPr bwMode="auto">
              <a:xfrm>
                <a:off x="3281" y="3563"/>
                <a:ext cx="8" cy="4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11" name="Line 555"/>
              <p:cNvSpPr>
                <a:spLocks noChangeAspect="1" noChangeShapeType="1"/>
              </p:cNvSpPr>
              <p:nvPr/>
            </p:nvSpPr>
            <p:spPr bwMode="auto">
              <a:xfrm>
                <a:off x="3289" y="3567"/>
                <a:ext cx="11" cy="6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12" name="Line 556"/>
              <p:cNvSpPr>
                <a:spLocks noChangeAspect="1" noChangeShapeType="1"/>
              </p:cNvSpPr>
              <p:nvPr/>
            </p:nvSpPr>
            <p:spPr bwMode="auto">
              <a:xfrm>
                <a:off x="3300" y="3573"/>
                <a:ext cx="14" cy="8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13" name="Line 557"/>
              <p:cNvSpPr>
                <a:spLocks noChangeAspect="1" noChangeShapeType="1"/>
              </p:cNvSpPr>
              <p:nvPr/>
            </p:nvSpPr>
            <p:spPr bwMode="auto">
              <a:xfrm>
                <a:off x="3314" y="3581"/>
                <a:ext cx="6" cy="4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14" name="Line 558"/>
              <p:cNvSpPr>
                <a:spLocks noChangeAspect="1" noChangeShapeType="1"/>
              </p:cNvSpPr>
              <p:nvPr/>
            </p:nvSpPr>
            <p:spPr bwMode="auto">
              <a:xfrm>
                <a:off x="3320" y="3585"/>
                <a:ext cx="14" cy="10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15" name="Line 559"/>
              <p:cNvSpPr>
                <a:spLocks noChangeAspect="1" noChangeShapeType="1"/>
              </p:cNvSpPr>
              <p:nvPr/>
            </p:nvSpPr>
            <p:spPr bwMode="auto">
              <a:xfrm>
                <a:off x="3334" y="3595"/>
                <a:ext cx="17" cy="13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16" name="Line 560"/>
              <p:cNvSpPr>
                <a:spLocks noChangeAspect="1" noChangeShapeType="1"/>
              </p:cNvSpPr>
              <p:nvPr/>
            </p:nvSpPr>
            <p:spPr bwMode="auto">
              <a:xfrm>
                <a:off x="3351" y="3608"/>
                <a:ext cx="29" cy="25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17" name="Line 561"/>
              <p:cNvSpPr>
                <a:spLocks noChangeAspect="1" noChangeShapeType="1"/>
              </p:cNvSpPr>
              <p:nvPr/>
            </p:nvSpPr>
            <p:spPr bwMode="auto">
              <a:xfrm>
                <a:off x="3380" y="3633"/>
                <a:ext cx="31" cy="24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18" name="Line 562"/>
              <p:cNvSpPr>
                <a:spLocks noChangeAspect="1" noChangeShapeType="1"/>
              </p:cNvSpPr>
              <p:nvPr/>
            </p:nvSpPr>
            <p:spPr bwMode="auto">
              <a:xfrm>
                <a:off x="3411" y="3657"/>
                <a:ext cx="25" cy="19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19" name="Line 563"/>
              <p:cNvSpPr>
                <a:spLocks noChangeAspect="1" noChangeShapeType="1"/>
              </p:cNvSpPr>
              <p:nvPr/>
            </p:nvSpPr>
            <p:spPr bwMode="auto">
              <a:xfrm>
                <a:off x="3436" y="3676"/>
                <a:ext cx="6" cy="5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20" name="Line 564"/>
              <p:cNvSpPr>
                <a:spLocks noChangeAspect="1" noChangeShapeType="1"/>
              </p:cNvSpPr>
              <p:nvPr/>
            </p:nvSpPr>
            <p:spPr bwMode="auto">
              <a:xfrm>
                <a:off x="3442" y="3681"/>
                <a:ext cx="19" cy="15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21" name="Line 565"/>
              <p:cNvSpPr>
                <a:spLocks noChangeAspect="1" noChangeShapeType="1"/>
              </p:cNvSpPr>
              <p:nvPr/>
            </p:nvSpPr>
            <p:spPr bwMode="auto">
              <a:xfrm>
                <a:off x="3461" y="3696"/>
                <a:ext cx="10" cy="6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22" name="Line 566"/>
              <p:cNvSpPr>
                <a:spLocks noChangeAspect="1" noChangeShapeType="1"/>
              </p:cNvSpPr>
              <p:nvPr/>
            </p:nvSpPr>
            <p:spPr bwMode="auto">
              <a:xfrm>
                <a:off x="3471" y="3702"/>
                <a:ext cx="20" cy="12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23" name="Line 567"/>
              <p:cNvSpPr>
                <a:spLocks noChangeAspect="1" noChangeShapeType="1"/>
              </p:cNvSpPr>
              <p:nvPr/>
            </p:nvSpPr>
            <p:spPr bwMode="auto">
              <a:xfrm>
                <a:off x="3491" y="3714"/>
                <a:ext cx="11" cy="7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24" name="Line 568"/>
              <p:cNvSpPr>
                <a:spLocks noChangeAspect="1" noChangeShapeType="1"/>
              </p:cNvSpPr>
              <p:nvPr/>
            </p:nvSpPr>
            <p:spPr bwMode="auto">
              <a:xfrm>
                <a:off x="3502" y="3721"/>
                <a:ext cx="20" cy="11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25" name="Line 569"/>
              <p:cNvSpPr>
                <a:spLocks noChangeAspect="1" noChangeShapeType="1"/>
              </p:cNvSpPr>
              <p:nvPr/>
            </p:nvSpPr>
            <p:spPr bwMode="auto">
              <a:xfrm>
                <a:off x="3522" y="3732"/>
                <a:ext cx="11" cy="7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26" name="Line 570"/>
              <p:cNvSpPr>
                <a:spLocks noChangeAspect="1" noChangeShapeType="1"/>
              </p:cNvSpPr>
              <p:nvPr/>
            </p:nvSpPr>
            <p:spPr bwMode="auto">
              <a:xfrm>
                <a:off x="3533" y="3739"/>
                <a:ext cx="19" cy="10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27" name="Line 571"/>
              <p:cNvSpPr>
                <a:spLocks noChangeAspect="1" noChangeShapeType="1"/>
              </p:cNvSpPr>
              <p:nvPr/>
            </p:nvSpPr>
            <p:spPr bwMode="auto">
              <a:xfrm>
                <a:off x="3552" y="3749"/>
                <a:ext cx="10" cy="4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28" name="Line 572"/>
              <p:cNvSpPr>
                <a:spLocks noChangeAspect="1" noChangeShapeType="1"/>
              </p:cNvSpPr>
              <p:nvPr/>
            </p:nvSpPr>
            <p:spPr bwMode="auto">
              <a:xfrm>
                <a:off x="3562" y="3753"/>
                <a:ext cx="21" cy="10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29" name="Line 573"/>
              <p:cNvSpPr>
                <a:spLocks noChangeAspect="1" noChangeShapeType="1"/>
              </p:cNvSpPr>
              <p:nvPr/>
            </p:nvSpPr>
            <p:spPr bwMode="auto">
              <a:xfrm>
                <a:off x="3583" y="3763"/>
                <a:ext cx="10" cy="4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30" name="Line 574"/>
              <p:cNvSpPr>
                <a:spLocks noChangeAspect="1" noChangeShapeType="1"/>
              </p:cNvSpPr>
              <p:nvPr/>
            </p:nvSpPr>
            <p:spPr bwMode="auto">
              <a:xfrm>
                <a:off x="3593" y="3767"/>
                <a:ext cx="21" cy="9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31" name="Line 575"/>
              <p:cNvSpPr>
                <a:spLocks noChangeAspect="1" noChangeShapeType="1"/>
              </p:cNvSpPr>
              <p:nvPr/>
            </p:nvSpPr>
            <p:spPr bwMode="auto">
              <a:xfrm>
                <a:off x="3614" y="3776"/>
                <a:ext cx="8" cy="3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32" name="Line 576"/>
              <p:cNvSpPr>
                <a:spLocks noChangeAspect="1" noChangeShapeType="1"/>
              </p:cNvSpPr>
              <p:nvPr/>
            </p:nvSpPr>
            <p:spPr bwMode="auto">
              <a:xfrm>
                <a:off x="3622" y="3779"/>
                <a:ext cx="24" cy="7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33" name="Line 577"/>
              <p:cNvSpPr>
                <a:spLocks noChangeAspect="1" noChangeShapeType="1"/>
              </p:cNvSpPr>
              <p:nvPr/>
            </p:nvSpPr>
            <p:spPr bwMode="auto">
              <a:xfrm>
                <a:off x="3646" y="3786"/>
                <a:ext cx="7" cy="2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34" name="Line 578"/>
              <p:cNvSpPr>
                <a:spLocks noChangeAspect="1" noChangeShapeType="1"/>
              </p:cNvSpPr>
              <p:nvPr/>
            </p:nvSpPr>
            <p:spPr bwMode="auto">
              <a:xfrm>
                <a:off x="3653" y="3788"/>
                <a:ext cx="25" cy="7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35" name="Line 579"/>
              <p:cNvSpPr>
                <a:spLocks noChangeAspect="1" noChangeShapeType="1"/>
              </p:cNvSpPr>
              <p:nvPr/>
            </p:nvSpPr>
            <p:spPr bwMode="auto">
              <a:xfrm>
                <a:off x="3678" y="3795"/>
                <a:ext cx="6" cy="2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36" name="Line 580"/>
              <p:cNvSpPr>
                <a:spLocks noChangeAspect="1" noChangeShapeType="1"/>
              </p:cNvSpPr>
              <p:nvPr/>
            </p:nvSpPr>
            <p:spPr bwMode="auto">
              <a:xfrm>
                <a:off x="3684" y="3797"/>
                <a:ext cx="25" cy="5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37" name="Line 581"/>
              <p:cNvSpPr>
                <a:spLocks noChangeAspect="1" noChangeShapeType="1"/>
              </p:cNvSpPr>
              <p:nvPr/>
            </p:nvSpPr>
            <p:spPr bwMode="auto">
              <a:xfrm>
                <a:off x="3709" y="3802"/>
                <a:ext cx="4" cy="2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38" name="Line 582"/>
              <p:cNvSpPr>
                <a:spLocks noChangeAspect="1" noChangeShapeType="1"/>
              </p:cNvSpPr>
              <p:nvPr/>
            </p:nvSpPr>
            <p:spPr bwMode="auto">
              <a:xfrm>
                <a:off x="3713" y="3804"/>
                <a:ext cx="31" cy="5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39" name="Line 583"/>
              <p:cNvSpPr>
                <a:spLocks noChangeAspect="1" noChangeShapeType="1"/>
              </p:cNvSpPr>
              <p:nvPr/>
            </p:nvSpPr>
            <p:spPr bwMode="auto">
              <a:xfrm>
                <a:off x="3744" y="3809"/>
                <a:ext cx="31" cy="5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40" name="Line 584"/>
              <p:cNvSpPr>
                <a:spLocks noChangeAspect="1" noChangeShapeType="1"/>
              </p:cNvSpPr>
              <p:nvPr/>
            </p:nvSpPr>
            <p:spPr bwMode="auto">
              <a:xfrm>
                <a:off x="3775" y="3814"/>
                <a:ext cx="29" cy="4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41" name="Line 585"/>
              <p:cNvSpPr>
                <a:spLocks noChangeAspect="1" noChangeShapeType="1"/>
              </p:cNvSpPr>
              <p:nvPr/>
            </p:nvSpPr>
            <p:spPr bwMode="auto">
              <a:xfrm>
                <a:off x="3804" y="3818"/>
                <a:ext cx="31" cy="4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42" name="Line 586"/>
              <p:cNvSpPr>
                <a:spLocks noChangeAspect="1" noChangeShapeType="1"/>
              </p:cNvSpPr>
              <p:nvPr/>
            </p:nvSpPr>
            <p:spPr bwMode="auto">
              <a:xfrm>
                <a:off x="3835" y="3822"/>
                <a:ext cx="31" cy="3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43" name="Line 587"/>
              <p:cNvSpPr>
                <a:spLocks noChangeAspect="1" noChangeShapeType="1"/>
              </p:cNvSpPr>
              <p:nvPr/>
            </p:nvSpPr>
            <p:spPr bwMode="auto">
              <a:xfrm>
                <a:off x="3866" y="3825"/>
                <a:ext cx="29" cy="3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44" name="Line 588"/>
              <p:cNvSpPr>
                <a:spLocks noChangeAspect="1" noChangeShapeType="1"/>
              </p:cNvSpPr>
              <p:nvPr/>
            </p:nvSpPr>
            <p:spPr bwMode="auto">
              <a:xfrm>
                <a:off x="3895" y="3828"/>
                <a:ext cx="31" cy="1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45" name="Line 589"/>
              <p:cNvSpPr>
                <a:spLocks noChangeAspect="1" noChangeShapeType="1"/>
              </p:cNvSpPr>
              <p:nvPr/>
            </p:nvSpPr>
            <p:spPr bwMode="auto">
              <a:xfrm>
                <a:off x="3926" y="3829"/>
                <a:ext cx="30" cy="3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46" name="Line 590"/>
              <p:cNvSpPr>
                <a:spLocks noChangeAspect="1" noChangeShapeType="1"/>
              </p:cNvSpPr>
              <p:nvPr/>
            </p:nvSpPr>
            <p:spPr bwMode="auto">
              <a:xfrm>
                <a:off x="3956" y="3832"/>
                <a:ext cx="30" cy="1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47" name="Line 591"/>
              <p:cNvSpPr>
                <a:spLocks noChangeAspect="1" noChangeShapeType="1"/>
              </p:cNvSpPr>
              <p:nvPr/>
            </p:nvSpPr>
            <p:spPr bwMode="auto">
              <a:xfrm>
                <a:off x="3986" y="3833"/>
                <a:ext cx="31" cy="2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48" name="Line 592"/>
              <p:cNvSpPr>
                <a:spLocks noChangeAspect="1" noChangeShapeType="1"/>
              </p:cNvSpPr>
              <p:nvPr/>
            </p:nvSpPr>
            <p:spPr bwMode="auto">
              <a:xfrm>
                <a:off x="4017" y="3835"/>
                <a:ext cx="30" cy="1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49" name="Line 593"/>
              <p:cNvSpPr>
                <a:spLocks noChangeAspect="1" noChangeShapeType="1"/>
              </p:cNvSpPr>
              <p:nvPr/>
            </p:nvSpPr>
            <p:spPr bwMode="auto">
              <a:xfrm>
                <a:off x="4047" y="3835"/>
                <a:ext cx="31" cy="1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50" name="Line 594"/>
              <p:cNvSpPr>
                <a:spLocks noChangeAspect="1" noChangeShapeType="1"/>
              </p:cNvSpPr>
              <p:nvPr/>
            </p:nvSpPr>
            <p:spPr bwMode="auto">
              <a:xfrm>
                <a:off x="4078" y="3836"/>
                <a:ext cx="30" cy="1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51" name="Line 595"/>
              <p:cNvSpPr>
                <a:spLocks noChangeAspect="1" noChangeShapeType="1"/>
              </p:cNvSpPr>
              <p:nvPr/>
            </p:nvSpPr>
            <p:spPr bwMode="auto">
              <a:xfrm>
                <a:off x="4108" y="3836"/>
                <a:ext cx="30" cy="2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52" name="Line 596"/>
              <p:cNvSpPr>
                <a:spLocks noChangeAspect="1" noChangeShapeType="1"/>
              </p:cNvSpPr>
              <p:nvPr/>
            </p:nvSpPr>
            <p:spPr bwMode="auto">
              <a:xfrm>
                <a:off x="4138" y="3838"/>
                <a:ext cx="31" cy="1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53" name="Line 597"/>
              <p:cNvSpPr>
                <a:spLocks noChangeAspect="1" noChangeShapeType="1"/>
              </p:cNvSpPr>
              <p:nvPr/>
            </p:nvSpPr>
            <p:spPr bwMode="auto">
              <a:xfrm>
                <a:off x="4169" y="3838"/>
                <a:ext cx="30" cy="1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54" name="Line 598"/>
              <p:cNvSpPr>
                <a:spLocks noChangeAspect="1" noChangeShapeType="1"/>
              </p:cNvSpPr>
              <p:nvPr/>
            </p:nvSpPr>
            <p:spPr bwMode="auto">
              <a:xfrm>
                <a:off x="4199" y="3839"/>
                <a:ext cx="121" cy="1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55" name="Line 599"/>
              <p:cNvSpPr>
                <a:spLocks noChangeAspect="1" noChangeShapeType="1"/>
              </p:cNvSpPr>
              <p:nvPr/>
            </p:nvSpPr>
            <p:spPr bwMode="auto">
              <a:xfrm>
                <a:off x="4320" y="3839"/>
                <a:ext cx="31" cy="1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56" name="Line 600"/>
              <p:cNvSpPr>
                <a:spLocks noChangeAspect="1" noChangeShapeType="1"/>
              </p:cNvSpPr>
              <p:nvPr/>
            </p:nvSpPr>
            <p:spPr bwMode="auto">
              <a:xfrm>
                <a:off x="4351" y="3840"/>
                <a:ext cx="29" cy="1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57" name="Line 601"/>
              <p:cNvSpPr>
                <a:spLocks noChangeAspect="1" noChangeShapeType="1"/>
              </p:cNvSpPr>
              <p:nvPr/>
            </p:nvSpPr>
            <p:spPr bwMode="auto">
              <a:xfrm>
                <a:off x="3169" y="3021"/>
                <a:ext cx="8" cy="1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58" name="Line 602"/>
              <p:cNvSpPr>
                <a:spLocks noChangeAspect="1" noChangeShapeType="1"/>
              </p:cNvSpPr>
              <p:nvPr/>
            </p:nvSpPr>
            <p:spPr bwMode="auto">
              <a:xfrm>
                <a:off x="3177" y="3022"/>
                <a:ext cx="8" cy="5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59" name="Line 603"/>
              <p:cNvSpPr>
                <a:spLocks noChangeAspect="1" noChangeShapeType="1"/>
              </p:cNvSpPr>
              <p:nvPr/>
            </p:nvSpPr>
            <p:spPr bwMode="auto">
              <a:xfrm>
                <a:off x="3185" y="3027"/>
                <a:ext cx="9" cy="7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60" name="Line 604"/>
              <p:cNvSpPr>
                <a:spLocks noChangeAspect="1" noChangeShapeType="1"/>
              </p:cNvSpPr>
              <p:nvPr/>
            </p:nvSpPr>
            <p:spPr bwMode="auto">
              <a:xfrm>
                <a:off x="3194" y="3034"/>
                <a:ext cx="5" cy="5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61" name="Line 605"/>
              <p:cNvSpPr>
                <a:spLocks noChangeAspect="1" noChangeShapeType="1"/>
              </p:cNvSpPr>
              <p:nvPr/>
            </p:nvSpPr>
            <p:spPr bwMode="auto">
              <a:xfrm>
                <a:off x="3199" y="3039"/>
                <a:ext cx="7" cy="12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62" name="Line 606"/>
              <p:cNvSpPr>
                <a:spLocks noChangeAspect="1" noChangeShapeType="1"/>
              </p:cNvSpPr>
              <p:nvPr/>
            </p:nvSpPr>
            <p:spPr bwMode="auto">
              <a:xfrm>
                <a:off x="3206" y="3051"/>
                <a:ext cx="7" cy="11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63" name="Line 607"/>
              <p:cNvSpPr>
                <a:spLocks noChangeAspect="1" noChangeShapeType="1"/>
              </p:cNvSpPr>
              <p:nvPr/>
            </p:nvSpPr>
            <p:spPr bwMode="auto">
              <a:xfrm>
                <a:off x="3241" y="3119"/>
                <a:ext cx="19" cy="46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64" name="Line 608"/>
              <p:cNvSpPr>
                <a:spLocks noChangeAspect="1" noChangeShapeType="1"/>
              </p:cNvSpPr>
              <p:nvPr/>
            </p:nvSpPr>
            <p:spPr bwMode="auto">
              <a:xfrm>
                <a:off x="3260" y="3165"/>
                <a:ext cx="5" cy="13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65" name="Line 609"/>
              <p:cNvSpPr>
                <a:spLocks noChangeAspect="1" noChangeShapeType="1"/>
              </p:cNvSpPr>
              <p:nvPr/>
            </p:nvSpPr>
            <p:spPr bwMode="auto">
              <a:xfrm>
                <a:off x="3286" y="3238"/>
                <a:ext cx="3" cy="9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66" name="Line 610"/>
              <p:cNvSpPr>
                <a:spLocks noChangeAspect="1" noChangeShapeType="1"/>
              </p:cNvSpPr>
              <p:nvPr/>
            </p:nvSpPr>
            <p:spPr bwMode="auto">
              <a:xfrm>
                <a:off x="3289" y="3247"/>
                <a:ext cx="20" cy="50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67" name="Line 611"/>
              <p:cNvSpPr>
                <a:spLocks noChangeAspect="1" noChangeShapeType="1"/>
              </p:cNvSpPr>
              <p:nvPr/>
            </p:nvSpPr>
            <p:spPr bwMode="auto">
              <a:xfrm>
                <a:off x="3331" y="3357"/>
                <a:ext cx="9" cy="18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68" name="Line 612"/>
              <p:cNvSpPr>
                <a:spLocks noChangeAspect="1" noChangeShapeType="1"/>
              </p:cNvSpPr>
              <p:nvPr/>
            </p:nvSpPr>
            <p:spPr bwMode="auto">
              <a:xfrm>
                <a:off x="3340" y="3375"/>
                <a:ext cx="11" cy="27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69" name="Line 613"/>
              <p:cNvSpPr>
                <a:spLocks noChangeAspect="1" noChangeShapeType="1"/>
              </p:cNvSpPr>
              <p:nvPr/>
            </p:nvSpPr>
            <p:spPr bwMode="auto">
              <a:xfrm>
                <a:off x="3351" y="3402"/>
                <a:ext cx="5" cy="14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70" name="Line 614"/>
              <p:cNvSpPr>
                <a:spLocks noChangeAspect="1" noChangeShapeType="1"/>
              </p:cNvSpPr>
              <p:nvPr/>
            </p:nvSpPr>
            <p:spPr bwMode="auto">
              <a:xfrm>
                <a:off x="3383" y="3473"/>
                <a:ext cx="14" cy="30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71" name="Line 615"/>
              <p:cNvSpPr>
                <a:spLocks noChangeAspect="1" noChangeShapeType="1"/>
              </p:cNvSpPr>
              <p:nvPr/>
            </p:nvSpPr>
            <p:spPr bwMode="auto">
              <a:xfrm>
                <a:off x="3397" y="3503"/>
                <a:ext cx="14" cy="26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72" name="Line 616"/>
              <p:cNvSpPr>
                <a:spLocks noChangeAspect="1" noChangeShapeType="1"/>
              </p:cNvSpPr>
              <p:nvPr/>
            </p:nvSpPr>
            <p:spPr bwMode="auto">
              <a:xfrm>
                <a:off x="3445" y="3584"/>
                <a:ext cx="14" cy="21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73" name="Line 617"/>
              <p:cNvSpPr>
                <a:spLocks noChangeAspect="1" noChangeShapeType="1"/>
              </p:cNvSpPr>
              <p:nvPr/>
            </p:nvSpPr>
            <p:spPr bwMode="auto">
              <a:xfrm>
                <a:off x="3459" y="3605"/>
                <a:ext cx="12" cy="17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74" name="Line 618"/>
              <p:cNvSpPr>
                <a:spLocks noChangeAspect="1" noChangeShapeType="1"/>
              </p:cNvSpPr>
              <p:nvPr/>
            </p:nvSpPr>
            <p:spPr bwMode="auto">
              <a:xfrm>
                <a:off x="3471" y="3622"/>
                <a:ext cx="11" cy="14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75" name="Line 619"/>
              <p:cNvSpPr>
                <a:spLocks noChangeAspect="1" noChangeShapeType="1"/>
              </p:cNvSpPr>
              <p:nvPr/>
            </p:nvSpPr>
            <p:spPr bwMode="auto">
              <a:xfrm>
                <a:off x="3524" y="3682"/>
                <a:ext cx="9" cy="7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76" name="Line 620"/>
              <p:cNvSpPr>
                <a:spLocks noChangeAspect="1" noChangeShapeType="1"/>
              </p:cNvSpPr>
              <p:nvPr/>
            </p:nvSpPr>
            <p:spPr bwMode="auto">
              <a:xfrm>
                <a:off x="3533" y="3689"/>
                <a:ext cx="21" cy="20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77" name="Line 621"/>
              <p:cNvSpPr>
                <a:spLocks noChangeAspect="1" noChangeShapeType="1"/>
              </p:cNvSpPr>
              <p:nvPr/>
            </p:nvSpPr>
            <p:spPr bwMode="auto">
              <a:xfrm>
                <a:off x="3554" y="3709"/>
                <a:ext cx="8" cy="5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78" name="Line 622"/>
              <p:cNvSpPr>
                <a:spLocks noChangeAspect="1" noChangeShapeType="1"/>
              </p:cNvSpPr>
              <p:nvPr/>
            </p:nvSpPr>
            <p:spPr bwMode="auto">
              <a:xfrm>
                <a:off x="3562" y="3714"/>
                <a:ext cx="11" cy="9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79" name="Line 623"/>
              <p:cNvSpPr>
                <a:spLocks noChangeAspect="1" noChangeShapeType="1"/>
              </p:cNvSpPr>
              <p:nvPr/>
            </p:nvSpPr>
            <p:spPr bwMode="auto">
              <a:xfrm>
                <a:off x="3628" y="3756"/>
                <a:ext cx="25" cy="13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80" name="Line 624"/>
              <p:cNvSpPr>
                <a:spLocks noChangeAspect="1" noChangeShapeType="1"/>
              </p:cNvSpPr>
              <p:nvPr/>
            </p:nvSpPr>
            <p:spPr bwMode="auto">
              <a:xfrm>
                <a:off x="3653" y="3769"/>
                <a:ext cx="31" cy="11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81" name="Line 625"/>
              <p:cNvSpPr>
                <a:spLocks noChangeAspect="1" noChangeShapeType="1"/>
              </p:cNvSpPr>
              <p:nvPr/>
            </p:nvSpPr>
            <p:spPr bwMode="auto">
              <a:xfrm>
                <a:off x="3684" y="3780"/>
                <a:ext cx="1" cy="1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82" name="Line 626"/>
              <p:cNvSpPr>
                <a:spLocks noChangeAspect="1" noChangeShapeType="1"/>
              </p:cNvSpPr>
              <p:nvPr/>
            </p:nvSpPr>
            <p:spPr bwMode="auto">
              <a:xfrm>
                <a:off x="3747" y="3800"/>
                <a:ext cx="28" cy="7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83" name="Line 627"/>
              <p:cNvSpPr>
                <a:spLocks noChangeAspect="1" noChangeShapeType="1"/>
              </p:cNvSpPr>
              <p:nvPr/>
            </p:nvSpPr>
            <p:spPr bwMode="auto">
              <a:xfrm>
                <a:off x="3775" y="3807"/>
                <a:ext cx="29" cy="5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84" name="Line 628"/>
              <p:cNvSpPr>
                <a:spLocks noChangeAspect="1" noChangeShapeType="1"/>
              </p:cNvSpPr>
              <p:nvPr/>
            </p:nvSpPr>
            <p:spPr bwMode="auto">
              <a:xfrm>
                <a:off x="3804" y="3812"/>
                <a:ext cx="5" cy="1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85" name="Line 629"/>
              <p:cNvSpPr>
                <a:spLocks noChangeAspect="1" noChangeShapeType="1"/>
              </p:cNvSpPr>
              <p:nvPr/>
            </p:nvSpPr>
            <p:spPr bwMode="auto">
              <a:xfrm>
                <a:off x="3872" y="3822"/>
                <a:ext cx="23" cy="1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86" name="Line 630"/>
              <p:cNvSpPr>
                <a:spLocks noChangeAspect="1" noChangeShapeType="1"/>
              </p:cNvSpPr>
              <p:nvPr/>
            </p:nvSpPr>
            <p:spPr bwMode="auto">
              <a:xfrm>
                <a:off x="3895" y="3823"/>
                <a:ext cx="31" cy="3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87" name="Line 631"/>
              <p:cNvSpPr>
                <a:spLocks noChangeAspect="1" noChangeShapeType="1"/>
              </p:cNvSpPr>
              <p:nvPr/>
            </p:nvSpPr>
            <p:spPr bwMode="auto">
              <a:xfrm>
                <a:off x="3926" y="3826"/>
                <a:ext cx="9" cy="2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88" name="Line 632"/>
              <p:cNvSpPr>
                <a:spLocks noChangeAspect="1" noChangeShapeType="1"/>
              </p:cNvSpPr>
              <p:nvPr/>
            </p:nvSpPr>
            <p:spPr bwMode="auto">
              <a:xfrm>
                <a:off x="3998" y="3832"/>
                <a:ext cx="19" cy="1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89" name="Line 633"/>
              <p:cNvSpPr>
                <a:spLocks noChangeAspect="1" noChangeShapeType="1"/>
              </p:cNvSpPr>
              <p:nvPr/>
            </p:nvSpPr>
            <p:spPr bwMode="auto">
              <a:xfrm>
                <a:off x="4017" y="3833"/>
                <a:ext cx="30" cy="1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90" name="Line 634"/>
              <p:cNvSpPr>
                <a:spLocks noChangeAspect="1" noChangeShapeType="1"/>
              </p:cNvSpPr>
              <p:nvPr/>
            </p:nvSpPr>
            <p:spPr bwMode="auto">
              <a:xfrm>
                <a:off x="4047" y="3833"/>
                <a:ext cx="15" cy="2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91" name="Line 635"/>
              <p:cNvSpPr>
                <a:spLocks noChangeAspect="1" noChangeShapeType="1"/>
              </p:cNvSpPr>
              <p:nvPr/>
            </p:nvSpPr>
            <p:spPr bwMode="auto">
              <a:xfrm>
                <a:off x="4125" y="3836"/>
                <a:ext cx="13" cy="1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92" name="Line 636"/>
              <p:cNvSpPr>
                <a:spLocks noChangeAspect="1" noChangeShapeType="1"/>
              </p:cNvSpPr>
              <p:nvPr/>
            </p:nvSpPr>
            <p:spPr bwMode="auto">
              <a:xfrm>
                <a:off x="4138" y="3836"/>
                <a:ext cx="31" cy="2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93" name="Line 637"/>
              <p:cNvSpPr>
                <a:spLocks noChangeAspect="1" noChangeShapeType="1"/>
              </p:cNvSpPr>
              <p:nvPr/>
            </p:nvSpPr>
            <p:spPr bwMode="auto">
              <a:xfrm>
                <a:off x="4169" y="3838"/>
                <a:ext cx="19" cy="1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94" name="Line 638"/>
              <p:cNvSpPr>
                <a:spLocks noChangeAspect="1" noChangeShapeType="1"/>
              </p:cNvSpPr>
              <p:nvPr/>
            </p:nvSpPr>
            <p:spPr bwMode="auto">
              <a:xfrm>
                <a:off x="4253" y="3839"/>
                <a:ext cx="7" cy="1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95" name="Line 639"/>
              <p:cNvSpPr>
                <a:spLocks noChangeAspect="1" noChangeShapeType="1"/>
              </p:cNvSpPr>
              <p:nvPr/>
            </p:nvSpPr>
            <p:spPr bwMode="auto">
              <a:xfrm>
                <a:off x="4260" y="3839"/>
                <a:ext cx="29" cy="1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96" name="Line 640"/>
              <p:cNvSpPr>
                <a:spLocks noChangeAspect="1" noChangeShapeType="1"/>
              </p:cNvSpPr>
              <p:nvPr/>
            </p:nvSpPr>
            <p:spPr bwMode="auto">
              <a:xfrm>
                <a:off x="4289" y="3839"/>
                <a:ext cx="27" cy="1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97" name="Line 641"/>
              <p:cNvSpPr>
                <a:spLocks noChangeAspect="1" noChangeShapeType="1"/>
              </p:cNvSpPr>
              <p:nvPr/>
            </p:nvSpPr>
            <p:spPr bwMode="auto">
              <a:xfrm>
                <a:off x="4379" y="3840"/>
                <a:ext cx="1" cy="1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98" name="Line 642"/>
              <p:cNvSpPr>
                <a:spLocks noChangeAspect="1" noChangeShapeType="1"/>
              </p:cNvSpPr>
              <p:nvPr/>
            </p:nvSpPr>
            <p:spPr bwMode="auto">
              <a:xfrm flipH="1">
                <a:off x="3316" y="2860"/>
                <a:ext cx="126" cy="1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699" name="Freeform 643"/>
              <p:cNvSpPr>
                <a:spLocks noChangeAspect="1"/>
              </p:cNvSpPr>
              <p:nvPr/>
            </p:nvSpPr>
            <p:spPr bwMode="auto">
              <a:xfrm>
                <a:off x="3492" y="2826"/>
                <a:ext cx="28" cy="87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28" y="2"/>
                  </a:cxn>
                  <a:cxn ang="0">
                    <a:pos x="23" y="5"/>
                  </a:cxn>
                  <a:cxn ang="0">
                    <a:pos x="20" y="9"/>
                  </a:cxn>
                  <a:cxn ang="0">
                    <a:pos x="17" y="13"/>
                  </a:cxn>
                  <a:cxn ang="0">
                    <a:pos x="14" y="20"/>
                  </a:cxn>
                  <a:cxn ang="0">
                    <a:pos x="13" y="30"/>
                  </a:cxn>
                  <a:cxn ang="0">
                    <a:pos x="13" y="44"/>
                  </a:cxn>
                  <a:cxn ang="0">
                    <a:pos x="13" y="52"/>
                  </a:cxn>
                  <a:cxn ang="0">
                    <a:pos x="13" y="59"/>
                  </a:cxn>
                  <a:cxn ang="0">
                    <a:pos x="14" y="66"/>
                  </a:cxn>
                  <a:cxn ang="0">
                    <a:pos x="17" y="73"/>
                  </a:cxn>
                  <a:cxn ang="0">
                    <a:pos x="20" y="79"/>
                  </a:cxn>
                  <a:cxn ang="0">
                    <a:pos x="24" y="82"/>
                  </a:cxn>
                  <a:cxn ang="0">
                    <a:pos x="28" y="84"/>
                  </a:cxn>
                  <a:cxn ang="0">
                    <a:pos x="28" y="87"/>
                  </a:cxn>
                  <a:cxn ang="0">
                    <a:pos x="20" y="83"/>
                  </a:cxn>
                  <a:cxn ang="0">
                    <a:pos x="14" y="77"/>
                  </a:cxn>
                  <a:cxn ang="0">
                    <a:pos x="9" y="70"/>
                  </a:cxn>
                  <a:cxn ang="0">
                    <a:pos x="2" y="58"/>
                  </a:cxn>
                  <a:cxn ang="0">
                    <a:pos x="0" y="42"/>
                  </a:cxn>
                  <a:cxn ang="0">
                    <a:pos x="2" y="28"/>
                  </a:cxn>
                  <a:cxn ang="0">
                    <a:pos x="9" y="16"/>
                  </a:cxn>
                  <a:cxn ang="0">
                    <a:pos x="14" y="9"/>
                  </a:cxn>
                  <a:cxn ang="0">
                    <a:pos x="20" y="3"/>
                  </a:cxn>
                  <a:cxn ang="0">
                    <a:pos x="28" y="0"/>
                  </a:cxn>
                </a:cxnLst>
                <a:rect l="0" t="0" r="r" b="b"/>
                <a:pathLst>
                  <a:path w="28" h="87">
                    <a:moveTo>
                      <a:pt x="28" y="0"/>
                    </a:moveTo>
                    <a:lnTo>
                      <a:pt x="28" y="2"/>
                    </a:lnTo>
                    <a:lnTo>
                      <a:pt x="23" y="5"/>
                    </a:lnTo>
                    <a:lnTo>
                      <a:pt x="20" y="9"/>
                    </a:lnTo>
                    <a:lnTo>
                      <a:pt x="17" y="13"/>
                    </a:lnTo>
                    <a:lnTo>
                      <a:pt x="14" y="20"/>
                    </a:lnTo>
                    <a:lnTo>
                      <a:pt x="13" y="30"/>
                    </a:lnTo>
                    <a:lnTo>
                      <a:pt x="13" y="44"/>
                    </a:lnTo>
                    <a:lnTo>
                      <a:pt x="13" y="52"/>
                    </a:lnTo>
                    <a:lnTo>
                      <a:pt x="13" y="59"/>
                    </a:lnTo>
                    <a:lnTo>
                      <a:pt x="14" y="66"/>
                    </a:lnTo>
                    <a:lnTo>
                      <a:pt x="17" y="73"/>
                    </a:lnTo>
                    <a:lnTo>
                      <a:pt x="20" y="79"/>
                    </a:lnTo>
                    <a:lnTo>
                      <a:pt x="24" y="82"/>
                    </a:lnTo>
                    <a:lnTo>
                      <a:pt x="28" y="84"/>
                    </a:lnTo>
                    <a:lnTo>
                      <a:pt x="28" y="87"/>
                    </a:lnTo>
                    <a:lnTo>
                      <a:pt x="20" y="83"/>
                    </a:lnTo>
                    <a:lnTo>
                      <a:pt x="14" y="77"/>
                    </a:lnTo>
                    <a:lnTo>
                      <a:pt x="9" y="70"/>
                    </a:lnTo>
                    <a:lnTo>
                      <a:pt x="2" y="58"/>
                    </a:lnTo>
                    <a:lnTo>
                      <a:pt x="0" y="42"/>
                    </a:lnTo>
                    <a:lnTo>
                      <a:pt x="2" y="28"/>
                    </a:lnTo>
                    <a:lnTo>
                      <a:pt x="9" y="16"/>
                    </a:lnTo>
                    <a:lnTo>
                      <a:pt x="14" y="9"/>
                    </a:lnTo>
                    <a:lnTo>
                      <a:pt x="20" y="3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700" name="Freeform 644"/>
              <p:cNvSpPr>
                <a:spLocks noChangeAspect="1" noEditPoints="1"/>
              </p:cNvSpPr>
              <p:nvPr/>
            </p:nvSpPr>
            <p:spPr bwMode="auto">
              <a:xfrm>
                <a:off x="3524" y="2826"/>
                <a:ext cx="47" cy="68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42" y="54"/>
                  </a:cxn>
                  <a:cxn ang="0">
                    <a:pos x="42" y="58"/>
                  </a:cxn>
                  <a:cxn ang="0">
                    <a:pos x="42" y="59"/>
                  </a:cxn>
                  <a:cxn ang="0">
                    <a:pos x="44" y="61"/>
                  </a:cxn>
                  <a:cxn ang="0">
                    <a:pos x="44" y="61"/>
                  </a:cxn>
                  <a:cxn ang="0">
                    <a:pos x="45" y="62"/>
                  </a:cxn>
                  <a:cxn ang="0">
                    <a:pos x="47" y="62"/>
                  </a:cxn>
                  <a:cxn ang="0">
                    <a:pos x="47" y="65"/>
                  </a:cxn>
                  <a:cxn ang="0">
                    <a:pos x="30" y="68"/>
                  </a:cxn>
                  <a:cxn ang="0">
                    <a:pos x="30" y="61"/>
                  </a:cxn>
                  <a:cxn ang="0">
                    <a:pos x="26" y="63"/>
                  </a:cxn>
                  <a:cxn ang="0">
                    <a:pos x="23" y="66"/>
                  </a:cxn>
                  <a:cxn ang="0">
                    <a:pos x="20" y="66"/>
                  </a:cxn>
                  <a:cxn ang="0">
                    <a:pos x="17" y="68"/>
                  </a:cxn>
                  <a:cxn ang="0">
                    <a:pos x="12" y="66"/>
                  </a:cxn>
                  <a:cxn ang="0">
                    <a:pos x="7" y="63"/>
                  </a:cxn>
                  <a:cxn ang="0">
                    <a:pos x="3" y="59"/>
                  </a:cxn>
                  <a:cxn ang="0">
                    <a:pos x="2" y="55"/>
                  </a:cxn>
                  <a:cxn ang="0">
                    <a:pos x="0" y="51"/>
                  </a:cxn>
                  <a:cxn ang="0">
                    <a:pos x="0" y="45"/>
                  </a:cxn>
                  <a:cxn ang="0">
                    <a:pos x="0" y="38"/>
                  </a:cxn>
                  <a:cxn ang="0">
                    <a:pos x="2" y="33"/>
                  </a:cxn>
                  <a:cxn ang="0">
                    <a:pos x="5" y="27"/>
                  </a:cxn>
                  <a:cxn ang="0">
                    <a:pos x="9" y="24"/>
                  </a:cxn>
                  <a:cxn ang="0">
                    <a:pos x="13" y="21"/>
                  </a:cxn>
                  <a:cxn ang="0">
                    <a:pos x="19" y="21"/>
                  </a:cxn>
                  <a:cxn ang="0">
                    <a:pos x="21" y="21"/>
                  </a:cxn>
                  <a:cxn ang="0">
                    <a:pos x="24" y="23"/>
                  </a:cxn>
                  <a:cxn ang="0">
                    <a:pos x="27" y="24"/>
                  </a:cxn>
                  <a:cxn ang="0">
                    <a:pos x="30" y="27"/>
                  </a:cxn>
                  <a:cxn ang="0">
                    <a:pos x="30" y="12"/>
                  </a:cxn>
                  <a:cxn ang="0">
                    <a:pos x="30" y="7"/>
                  </a:cxn>
                  <a:cxn ang="0">
                    <a:pos x="28" y="6"/>
                  </a:cxn>
                  <a:cxn ang="0">
                    <a:pos x="28" y="5"/>
                  </a:cxn>
                  <a:cxn ang="0">
                    <a:pos x="27" y="3"/>
                  </a:cxn>
                  <a:cxn ang="0">
                    <a:pos x="26" y="3"/>
                  </a:cxn>
                  <a:cxn ang="0">
                    <a:pos x="23" y="3"/>
                  </a:cxn>
                  <a:cxn ang="0">
                    <a:pos x="23" y="0"/>
                  </a:cxn>
                  <a:cxn ang="0">
                    <a:pos x="42" y="0"/>
                  </a:cxn>
                  <a:cxn ang="0">
                    <a:pos x="30" y="34"/>
                  </a:cxn>
                  <a:cxn ang="0">
                    <a:pos x="27" y="28"/>
                  </a:cxn>
                  <a:cxn ang="0">
                    <a:pos x="24" y="26"/>
                  </a:cxn>
                  <a:cxn ang="0">
                    <a:pos x="20" y="24"/>
                  </a:cxn>
                  <a:cxn ang="0">
                    <a:pos x="19" y="24"/>
                  </a:cxn>
                  <a:cxn ang="0">
                    <a:pos x="17" y="26"/>
                  </a:cxn>
                  <a:cxn ang="0">
                    <a:pos x="16" y="27"/>
                  </a:cxn>
                  <a:cxn ang="0">
                    <a:pos x="14" y="31"/>
                  </a:cxn>
                  <a:cxn ang="0">
                    <a:pos x="13" y="35"/>
                  </a:cxn>
                  <a:cxn ang="0">
                    <a:pos x="13" y="42"/>
                  </a:cxn>
                  <a:cxn ang="0">
                    <a:pos x="13" y="48"/>
                  </a:cxn>
                  <a:cxn ang="0">
                    <a:pos x="13" y="52"/>
                  </a:cxn>
                  <a:cxn ang="0">
                    <a:pos x="14" y="55"/>
                  </a:cxn>
                  <a:cxn ang="0">
                    <a:pos x="16" y="59"/>
                  </a:cxn>
                  <a:cxn ang="0">
                    <a:pos x="17" y="61"/>
                  </a:cxn>
                  <a:cxn ang="0">
                    <a:pos x="19" y="62"/>
                  </a:cxn>
                  <a:cxn ang="0">
                    <a:pos x="21" y="62"/>
                  </a:cxn>
                  <a:cxn ang="0">
                    <a:pos x="24" y="62"/>
                  </a:cxn>
                  <a:cxn ang="0">
                    <a:pos x="27" y="59"/>
                  </a:cxn>
                  <a:cxn ang="0">
                    <a:pos x="30" y="56"/>
                  </a:cxn>
                  <a:cxn ang="0">
                    <a:pos x="30" y="34"/>
                  </a:cxn>
                </a:cxnLst>
                <a:rect l="0" t="0" r="r" b="b"/>
                <a:pathLst>
                  <a:path w="47" h="68">
                    <a:moveTo>
                      <a:pt x="42" y="0"/>
                    </a:moveTo>
                    <a:lnTo>
                      <a:pt x="42" y="54"/>
                    </a:lnTo>
                    <a:lnTo>
                      <a:pt x="42" y="58"/>
                    </a:lnTo>
                    <a:lnTo>
                      <a:pt x="42" y="59"/>
                    </a:lnTo>
                    <a:lnTo>
                      <a:pt x="44" y="61"/>
                    </a:lnTo>
                    <a:lnTo>
                      <a:pt x="44" y="61"/>
                    </a:lnTo>
                    <a:lnTo>
                      <a:pt x="45" y="62"/>
                    </a:lnTo>
                    <a:lnTo>
                      <a:pt x="47" y="62"/>
                    </a:lnTo>
                    <a:lnTo>
                      <a:pt x="47" y="65"/>
                    </a:lnTo>
                    <a:lnTo>
                      <a:pt x="30" y="68"/>
                    </a:lnTo>
                    <a:lnTo>
                      <a:pt x="30" y="61"/>
                    </a:lnTo>
                    <a:lnTo>
                      <a:pt x="26" y="63"/>
                    </a:lnTo>
                    <a:lnTo>
                      <a:pt x="23" y="66"/>
                    </a:lnTo>
                    <a:lnTo>
                      <a:pt x="20" y="66"/>
                    </a:lnTo>
                    <a:lnTo>
                      <a:pt x="17" y="68"/>
                    </a:lnTo>
                    <a:lnTo>
                      <a:pt x="12" y="66"/>
                    </a:lnTo>
                    <a:lnTo>
                      <a:pt x="7" y="63"/>
                    </a:lnTo>
                    <a:lnTo>
                      <a:pt x="3" y="59"/>
                    </a:lnTo>
                    <a:lnTo>
                      <a:pt x="2" y="55"/>
                    </a:lnTo>
                    <a:lnTo>
                      <a:pt x="0" y="51"/>
                    </a:lnTo>
                    <a:lnTo>
                      <a:pt x="0" y="45"/>
                    </a:lnTo>
                    <a:lnTo>
                      <a:pt x="0" y="38"/>
                    </a:lnTo>
                    <a:lnTo>
                      <a:pt x="2" y="33"/>
                    </a:lnTo>
                    <a:lnTo>
                      <a:pt x="5" y="27"/>
                    </a:lnTo>
                    <a:lnTo>
                      <a:pt x="9" y="24"/>
                    </a:lnTo>
                    <a:lnTo>
                      <a:pt x="13" y="21"/>
                    </a:lnTo>
                    <a:lnTo>
                      <a:pt x="19" y="21"/>
                    </a:lnTo>
                    <a:lnTo>
                      <a:pt x="21" y="21"/>
                    </a:lnTo>
                    <a:lnTo>
                      <a:pt x="24" y="23"/>
                    </a:lnTo>
                    <a:lnTo>
                      <a:pt x="27" y="24"/>
                    </a:lnTo>
                    <a:lnTo>
                      <a:pt x="30" y="27"/>
                    </a:lnTo>
                    <a:lnTo>
                      <a:pt x="30" y="12"/>
                    </a:lnTo>
                    <a:lnTo>
                      <a:pt x="30" y="7"/>
                    </a:lnTo>
                    <a:lnTo>
                      <a:pt x="28" y="6"/>
                    </a:lnTo>
                    <a:lnTo>
                      <a:pt x="28" y="5"/>
                    </a:lnTo>
                    <a:lnTo>
                      <a:pt x="27" y="3"/>
                    </a:lnTo>
                    <a:lnTo>
                      <a:pt x="26" y="3"/>
                    </a:lnTo>
                    <a:lnTo>
                      <a:pt x="23" y="3"/>
                    </a:lnTo>
                    <a:lnTo>
                      <a:pt x="23" y="0"/>
                    </a:lnTo>
                    <a:lnTo>
                      <a:pt x="42" y="0"/>
                    </a:lnTo>
                    <a:close/>
                    <a:moveTo>
                      <a:pt x="30" y="34"/>
                    </a:moveTo>
                    <a:lnTo>
                      <a:pt x="27" y="28"/>
                    </a:lnTo>
                    <a:lnTo>
                      <a:pt x="24" y="26"/>
                    </a:lnTo>
                    <a:lnTo>
                      <a:pt x="20" y="24"/>
                    </a:lnTo>
                    <a:lnTo>
                      <a:pt x="19" y="24"/>
                    </a:lnTo>
                    <a:lnTo>
                      <a:pt x="17" y="26"/>
                    </a:lnTo>
                    <a:lnTo>
                      <a:pt x="16" y="27"/>
                    </a:lnTo>
                    <a:lnTo>
                      <a:pt x="14" y="31"/>
                    </a:lnTo>
                    <a:lnTo>
                      <a:pt x="13" y="35"/>
                    </a:lnTo>
                    <a:lnTo>
                      <a:pt x="13" y="42"/>
                    </a:lnTo>
                    <a:lnTo>
                      <a:pt x="13" y="48"/>
                    </a:lnTo>
                    <a:lnTo>
                      <a:pt x="13" y="52"/>
                    </a:lnTo>
                    <a:lnTo>
                      <a:pt x="14" y="55"/>
                    </a:lnTo>
                    <a:lnTo>
                      <a:pt x="16" y="59"/>
                    </a:lnTo>
                    <a:lnTo>
                      <a:pt x="17" y="61"/>
                    </a:lnTo>
                    <a:lnTo>
                      <a:pt x="19" y="62"/>
                    </a:lnTo>
                    <a:lnTo>
                      <a:pt x="21" y="62"/>
                    </a:lnTo>
                    <a:lnTo>
                      <a:pt x="24" y="62"/>
                    </a:lnTo>
                    <a:lnTo>
                      <a:pt x="27" y="59"/>
                    </a:lnTo>
                    <a:lnTo>
                      <a:pt x="30" y="56"/>
                    </a:lnTo>
                    <a:lnTo>
                      <a:pt x="3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701" name="Freeform 645"/>
              <p:cNvSpPr>
                <a:spLocks noChangeAspect="1"/>
              </p:cNvSpPr>
              <p:nvPr/>
            </p:nvSpPr>
            <p:spPr bwMode="auto">
              <a:xfrm>
                <a:off x="3576" y="2835"/>
                <a:ext cx="51" cy="52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23" y="22"/>
                  </a:cxn>
                  <a:cxn ang="0">
                    <a:pos x="23" y="0"/>
                  </a:cxn>
                  <a:cxn ang="0">
                    <a:pos x="28" y="0"/>
                  </a:cxn>
                  <a:cxn ang="0">
                    <a:pos x="28" y="22"/>
                  </a:cxn>
                  <a:cxn ang="0">
                    <a:pos x="51" y="22"/>
                  </a:cxn>
                  <a:cxn ang="0">
                    <a:pos x="51" y="29"/>
                  </a:cxn>
                  <a:cxn ang="0">
                    <a:pos x="28" y="29"/>
                  </a:cxn>
                  <a:cxn ang="0">
                    <a:pos x="28" y="52"/>
                  </a:cxn>
                  <a:cxn ang="0">
                    <a:pos x="23" y="52"/>
                  </a:cxn>
                  <a:cxn ang="0">
                    <a:pos x="23" y="29"/>
                  </a:cxn>
                  <a:cxn ang="0">
                    <a:pos x="0" y="29"/>
                  </a:cxn>
                  <a:cxn ang="0">
                    <a:pos x="0" y="22"/>
                  </a:cxn>
                </a:cxnLst>
                <a:rect l="0" t="0" r="r" b="b"/>
                <a:pathLst>
                  <a:path w="51" h="52">
                    <a:moveTo>
                      <a:pt x="0" y="22"/>
                    </a:moveTo>
                    <a:lnTo>
                      <a:pt x="23" y="22"/>
                    </a:lnTo>
                    <a:lnTo>
                      <a:pt x="23" y="0"/>
                    </a:lnTo>
                    <a:lnTo>
                      <a:pt x="28" y="0"/>
                    </a:lnTo>
                    <a:lnTo>
                      <a:pt x="28" y="22"/>
                    </a:lnTo>
                    <a:lnTo>
                      <a:pt x="51" y="22"/>
                    </a:lnTo>
                    <a:lnTo>
                      <a:pt x="51" y="29"/>
                    </a:lnTo>
                    <a:lnTo>
                      <a:pt x="28" y="29"/>
                    </a:lnTo>
                    <a:lnTo>
                      <a:pt x="28" y="52"/>
                    </a:lnTo>
                    <a:lnTo>
                      <a:pt x="23" y="52"/>
                    </a:lnTo>
                    <a:lnTo>
                      <a:pt x="23" y="29"/>
                    </a:lnTo>
                    <a:lnTo>
                      <a:pt x="0" y="29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702" name="Freeform 646"/>
              <p:cNvSpPr>
                <a:spLocks noChangeAspect="1" noEditPoints="1"/>
              </p:cNvSpPr>
              <p:nvPr/>
            </p:nvSpPr>
            <p:spPr bwMode="auto">
              <a:xfrm>
                <a:off x="3634" y="2826"/>
                <a:ext cx="56" cy="66"/>
              </a:xfrm>
              <a:custGeom>
                <a:avLst/>
                <a:gdLst/>
                <a:ahLst/>
                <a:cxnLst>
                  <a:cxn ang="0">
                    <a:pos x="56" y="66"/>
                  </a:cxn>
                  <a:cxn ang="0">
                    <a:pos x="0" y="66"/>
                  </a:cxn>
                  <a:cxn ang="0">
                    <a:pos x="29" y="0"/>
                  </a:cxn>
                  <a:cxn ang="0">
                    <a:pos x="56" y="66"/>
                  </a:cxn>
                  <a:cxn ang="0">
                    <a:pos x="44" y="63"/>
                  </a:cxn>
                  <a:cxn ang="0">
                    <a:pos x="25" y="14"/>
                  </a:cxn>
                  <a:cxn ang="0">
                    <a:pos x="4" y="63"/>
                  </a:cxn>
                  <a:cxn ang="0">
                    <a:pos x="44" y="63"/>
                  </a:cxn>
                </a:cxnLst>
                <a:rect l="0" t="0" r="r" b="b"/>
                <a:pathLst>
                  <a:path w="56" h="66">
                    <a:moveTo>
                      <a:pt x="56" y="66"/>
                    </a:moveTo>
                    <a:lnTo>
                      <a:pt x="0" y="66"/>
                    </a:lnTo>
                    <a:lnTo>
                      <a:pt x="29" y="0"/>
                    </a:lnTo>
                    <a:lnTo>
                      <a:pt x="56" y="66"/>
                    </a:lnTo>
                    <a:close/>
                    <a:moveTo>
                      <a:pt x="44" y="63"/>
                    </a:moveTo>
                    <a:lnTo>
                      <a:pt x="25" y="14"/>
                    </a:lnTo>
                    <a:lnTo>
                      <a:pt x="4" y="63"/>
                    </a:lnTo>
                    <a:lnTo>
                      <a:pt x="44" y="6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703" name="Freeform 647"/>
              <p:cNvSpPr>
                <a:spLocks noChangeAspect="1" noEditPoints="1"/>
              </p:cNvSpPr>
              <p:nvPr/>
            </p:nvSpPr>
            <p:spPr bwMode="auto">
              <a:xfrm>
                <a:off x="3694" y="2826"/>
                <a:ext cx="47" cy="68"/>
              </a:xfrm>
              <a:custGeom>
                <a:avLst/>
                <a:gdLst/>
                <a:ahLst/>
                <a:cxnLst>
                  <a:cxn ang="0">
                    <a:pos x="43" y="0"/>
                  </a:cxn>
                  <a:cxn ang="0">
                    <a:pos x="43" y="54"/>
                  </a:cxn>
                  <a:cxn ang="0">
                    <a:pos x="43" y="58"/>
                  </a:cxn>
                  <a:cxn ang="0">
                    <a:pos x="43" y="59"/>
                  </a:cxn>
                  <a:cxn ang="0">
                    <a:pos x="43" y="61"/>
                  </a:cxn>
                  <a:cxn ang="0">
                    <a:pos x="45" y="61"/>
                  </a:cxn>
                  <a:cxn ang="0">
                    <a:pos x="46" y="62"/>
                  </a:cxn>
                  <a:cxn ang="0">
                    <a:pos x="47" y="62"/>
                  </a:cxn>
                  <a:cxn ang="0">
                    <a:pos x="47" y="65"/>
                  </a:cxn>
                  <a:cxn ang="0">
                    <a:pos x="29" y="68"/>
                  </a:cxn>
                  <a:cxn ang="0">
                    <a:pos x="29" y="61"/>
                  </a:cxn>
                  <a:cxn ang="0">
                    <a:pos x="26" y="63"/>
                  </a:cxn>
                  <a:cxn ang="0">
                    <a:pos x="24" y="66"/>
                  </a:cxn>
                  <a:cxn ang="0">
                    <a:pos x="21" y="66"/>
                  </a:cxn>
                  <a:cxn ang="0">
                    <a:pos x="18" y="68"/>
                  </a:cxn>
                  <a:cxn ang="0">
                    <a:pos x="12" y="66"/>
                  </a:cxn>
                  <a:cxn ang="0">
                    <a:pos x="8" y="63"/>
                  </a:cxn>
                  <a:cxn ang="0">
                    <a:pos x="4" y="59"/>
                  </a:cxn>
                  <a:cxn ang="0">
                    <a:pos x="3" y="55"/>
                  </a:cxn>
                  <a:cxn ang="0">
                    <a:pos x="1" y="51"/>
                  </a:cxn>
                  <a:cxn ang="0">
                    <a:pos x="0" y="45"/>
                  </a:cxn>
                  <a:cxn ang="0">
                    <a:pos x="1" y="38"/>
                  </a:cxn>
                  <a:cxn ang="0">
                    <a:pos x="3" y="33"/>
                  </a:cxn>
                  <a:cxn ang="0">
                    <a:pos x="5" y="27"/>
                  </a:cxn>
                  <a:cxn ang="0">
                    <a:pos x="10" y="24"/>
                  </a:cxn>
                  <a:cxn ang="0">
                    <a:pos x="14" y="21"/>
                  </a:cxn>
                  <a:cxn ang="0">
                    <a:pos x="19" y="21"/>
                  </a:cxn>
                  <a:cxn ang="0">
                    <a:pos x="22" y="21"/>
                  </a:cxn>
                  <a:cxn ang="0">
                    <a:pos x="25" y="23"/>
                  </a:cxn>
                  <a:cxn ang="0">
                    <a:pos x="26" y="24"/>
                  </a:cxn>
                  <a:cxn ang="0">
                    <a:pos x="29" y="27"/>
                  </a:cxn>
                  <a:cxn ang="0">
                    <a:pos x="29" y="12"/>
                  </a:cxn>
                  <a:cxn ang="0">
                    <a:pos x="29" y="7"/>
                  </a:cxn>
                  <a:cxn ang="0">
                    <a:pos x="29" y="6"/>
                  </a:cxn>
                  <a:cxn ang="0">
                    <a:pos x="29" y="5"/>
                  </a:cxn>
                  <a:cxn ang="0">
                    <a:pos x="28" y="3"/>
                  </a:cxn>
                  <a:cxn ang="0">
                    <a:pos x="26" y="3"/>
                  </a:cxn>
                  <a:cxn ang="0">
                    <a:pos x="24" y="3"/>
                  </a:cxn>
                  <a:cxn ang="0">
                    <a:pos x="24" y="0"/>
                  </a:cxn>
                  <a:cxn ang="0">
                    <a:pos x="43" y="0"/>
                  </a:cxn>
                  <a:cxn ang="0">
                    <a:pos x="29" y="34"/>
                  </a:cxn>
                  <a:cxn ang="0">
                    <a:pos x="28" y="28"/>
                  </a:cxn>
                  <a:cxn ang="0">
                    <a:pos x="24" y="26"/>
                  </a:cxn>
                  <a:cxn ang="0">
                    <a:pos x="21" y="24"/>
                  </a:cxn>
                  <a:cxn ang="0">
                    <a:pos x="19" y="24"/>
                  </a:cxn>
                  <a:cxn ang="0">
                    <a:pos x="18" y="26"/>
                  </a:cxn>
                  <a:cxn ang="0">
                    <a:pos x="17" y="27"/>
                  </a:cxn>
                  <a:cxn ang="0">
                    <a:pos x="15" y="31"/>
                  </a:cxn>
                  <a:cxn ang="0">
                    <a:pos x="14" y="35"/>
                  </a:cxn>
                  <a:cxn ang="0">
                    <a:pos x="14" y="42"/>
                  </a:cxn>
                  <a:cxn ang="0">
                    <a:pos x="14" y="48"/>
                  </a:cxn>
                  <a:cxn ang="0">
                    <a:pos x="14" y="52"/>
                  </a:cxn>
                  <a:cxn ang="0">
                    <a:pos x="15" y="55"/>
                  </a:cxn>
                  <a:cxn ang="0">
                    <a:pos x="17" y="59"/>
                  </a:cxn>
                  <a:cxn ang="0">
                    <a:pos x="18" y="61"/>
                  </a:cxn>
                  <a:cxn ang="0">
                    <a:pos x="19" y="62"/>
                  </a:cxn>
                  <a:cxn ang="0">
                    <a:pos x="22" y="62"/>
                  </a:cxn>
                  <a:cxn ang="0">
                    <a:pos x="25" y="62"/>
                  </a:cxn>
                  <a:cxn ang="0">
                    <a:pos x="28" y="59"/>
                  </a:cxn>
                  <a:cxn ang="0">
                    <a:pos x="29" y="56"/>
                  </a:cxn>
                  <a:cxn ang="0">
                    <a:pos x="29" y="34"/>
                  </a:cxn>
                </a:cxnLst>
                <a:rect l="0" t="0" r="r" b="b"/>
                <a:pathLst>
                  <a:path w="47" h="68">
                    <a:moveTo>
                      <a:pt x="43" y="0"/>
                    </a:moveTo>
                    <a:lnTo>
                      <a:pt x="43" y="54"/>
                    </a:lnTo>
                    <a:lnTo>
                      <a:pt x="43" y="58"/>
                    </a:lnTo>
                    <a:lnTo>
                      <a:pt x="43" y="59"/>
                    </a:lnTo>
                    <a:lnTo>
                      <a:pt x="43" y="61"/>
                    </a:lnTo>
                    <a:lnTo>
                      <a:pt x="45" y="61"/>
                    </a:lnTo>
                    <a:lnTo>
                      <a:pt x="46" y="62"/>
                    </a:lnTo>
                    <a:lnTo>
                      <a:pt x="47" y="62"/>
                    </a:lnTo>
                    <a:lnTo>
                      <a:pt x="47" y="65"/>
                    </a:lnTo>
                    <a:lnTo>
                      <a:pt x="29" y="68"/>
                    </a:lnTo>
                    <a:lnTo>
                      <a:pt x="29" y="61"/>
                    </a:lnTo>
                    <a:lnTo>
                      <a:pt x="26" y="63"/>
                    </a:lnTo>
                    <a:lnTo>
                      <a:pt x="24" y="66"/>
                    </a:lnTo>
                    <a:lnTo>
                      <a:pt x="21" y="66"/>
                    </a:lnTo>
                    <a:lnTo>
                      <a:pt x="18" y="68"/>
                    </a:lnTo>
                    <a:lnTo>
                      <a:pt x="12" y="66"/>
                    </a:lnTo>
                    <a:lnTo>
                      <a:pt x="8" y="63"/>
                    </a:lnTo>
                    <a:lnTo>
                      <a:pt x="4" y="59"/>
                    </a:lnTo>
                    <a:lnTo>
                      <a:pt x="3" y="55"/>
                    </a:lnTo>
                    <a:lnTo>
                      <a:pt x="1" y="51"/>
                    </a:lnTo>
                    <a:lnTo>
                      <a:pt x="0" y="45"/>
                    </a:lnTo>
                    <a:lnTo>
                      <a:pt x="1" y="38"/>
                    </a:lnTo>
                    <a:lnTo>
                      <a:pt x="3" y="33"/>
                    </a:lnTo>
                    <a:lnTo>
                      <a:pt x="5" y="27"/>
                    </a:lnTo>
                    <a:lnTo>
                      <a:pt x="10" y="24"/>
                    </a:lnTo>
                    <a:lnTo>
                      <a:pt x="14" y="21"/>
                    </a:lnTo>
                    <a:lnTo>
                      <a:pt x="19" y="21"/>
                    </a:lnTo>
                    <a:lnTo>
                      <a:pt x="22" y="21"/>
                    </a:lnTo>
                    <a:lnTo>
                      <a:pt x="25" y="23"/>
                    </a:lnTo>
                    <a:lnTo>
                      <a:pt x="26" y="24"/>
                    </a:lnTo>
                    <a:lnTo>
                      <a:pt x="29" y="27"/>
                    </a:lnTo>
                    <a:lnTo>
                      <a:pt x="29" y="12"/>
                    </a:lnTo>
                    <a:lnTo>
                      <a:pt x="29" y="7"/>
                    </a:lnTo>
                    <a:lnTo>
                      <a:pt x="29" y="6"/>
                    </a:lnTo>
                    <a:lnTo>
                      <a:pt x="29" y="5"/>
                    </a:lnTo>
                    <a:lnTo>
                      <a:pt x="28" y="3"/>
                    </a:lnTo>
                    <a:lnTo>
                      <a:pt x="26" y="3"/>
                    </a:lnTo>
                    <a:lnTo>
                      <a:pt x="24" y="3"/>
                    </a:lnTo>
                    <a:lnTo>
                      <a:pt x="24" y="0"/>
                    </a:lnTo>
                    <a:lnTo>
                      <a:pt x="43" y="0"/>
                    </a:lnTo>
                    <a:close/>
                    <a:moveTo>
                      <a:pt x="29" y="34"/>
                    </a:moveTo>
                    <a:lnTo>
                      <a:pt x="28" y="28"/>
                    </a:lnTo>
                    <a:lnTo>
                      <a:pt x="24" y="26"/>
                    </a:lnTo>
                    <a:lnTo>
                      <a:pt x="21" y="24"/>
                    </a:lnTo>
                    <a:lnTo>
                      <a:pt x="19" y="24"/>
                    </a:lnTo>
                    <a:lnTo>
                      <a:pt x="18" y="26"/>
                    </a:lnTo>
                    <a:lnTo>
                      <a:pt x="17" y="27"/>
                    </a:lnTo>
                    <a:lnTo>
                      <a:pt x="15" y="31"/>
                    </a:lnTo>
                    <a:lnTo>
                      <a:pt x="14" y="35"/>
                    </a:lnTo>
                    <a:lnTo>
                      <a:pt x="14" y="42"/>
                    </a:lnTo>
                    <a:lnTo>
                      <a:pt x="14" y="48"/>
                    </a:lnTo>
                    <a:lnTo>
                      <a:pt x="14" y="52"/>
                    </a:lnTo>
                    <a:lnTo>
                      <a:pt x="15" y="55"/>
                    </a:lnTo>
                    <a:lnTo>
                      <a:pt x="17" y="59"/>
                    </a:lnTo>
                    <a:lnTo>
                      <a:pt x="18" y="61"/>
                    </a:lnTo>
                    <a:lnTo>
                      <a:pt x="19" y="62"/>
                    </a:lnTo>
                    <a:lnTo>
                      <a:pt x="22" y="62"/>
                    </a:lnTo>
                    <a:lnTo>
                      <a:pt x="25" y="62"/>
                    </a:lnTo>
                    <a:lnTo>
                      <a:pt x="28" y="59"/>
                    </a:lnTo>
                    <a:lnTo>
                      <a:pt x="29" y="56"/>
                    </a:lnTo>
                    <a:lnTo>
                      <a:pt x="29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704" name="Freeform 648"/>
              <p:cNvSpPr>
                <a:spLocks noChangeAspect="1"/>
              </p:cNvSpPr>
              <p:nvPr/>
            </p:nvSpPr>
            <p:spPr bwMode="auto">
              <a:xfrm>
                <a:off x="3746" y="2826"/>
                <a:ext cx="28" cy="87"/>
              </a:xfrm>
              <a:custGeom>
                <a:avLst/>
                <a:gdLst/>
                <a:ahLst/>
                <a:cxnLst>
                  <a:cxn ang="0">
                    <a:pos x="0" y="87"/>
                  </a:cxn>
                  <a:cxn ang="0">
                    <a:pos x="0" y="84"/>
                  </a:cxn>
                  <a:cxn ang="0">
                    <a:pos x="5" y="82"/>
                  </a:cxn>
                  <a:cxn ang="0">
                    <a:pos x="8" y="77"/>
                  </a:cxn>
                  <a:cxn ang="0">
                    <a:pos x="11" y="73"/>
                  </a:cxn>
                  <a:cxn ang="0">
                    <a:pos x="14" y="66"/>
                  </a:cxn>
                  <a:cxn ang="0">
                    <a:pos x="15" y="56"/>
                  </a:cxn>
                  <a:cxn ang="0">
                    <a:pos x="15" y="42"/>
                  </a:cxn>
                  <a:cxn ang="0">
                    <a:pos x="15" y="34"/>
                  </a:cxn>
                  <a:cxn ang="0">
                    <a:pos x="15" y="27"/>
                  </a:cxn>
                  <a:cxn ang="0">
                    <a:pos x="14" y="21"/>
                  </a:cxn>
                  <a:cxn ang="0">
                    <a:pos x="11" y="13"/>
                  </a:cxn>
                  <a:cxn ang="0">
                    <a:pos x="8" y="7"/>
                  </a:cxn>
                  <a:cxn ang="0">
                    <a:pos x="4" y="5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" y="3"/>
                  </a:cxn>
                  <a:cxn ang="0">
                    <a:pos x="14" y="9"/>
                  </a:cxn>
                  <a:cxn ang="0">
                    <a:pos x="19" y="16"/>
                  </a:cxn>
                  <a:cxn ang="0">
                    <a:pos x="26" y="28"/>
                  </a:cxn>
                  <a:cxn ang="0">
                    <a:pos x="28" y="44"/>
                  </a:cxn>
                  <a:cxn ang="0">
                    <a:pos x="26" y="58"/>
                  </a:cxn>
                  <a:cxn ang="0">
                    <a:pos x="19" y="70"/>
                  </a:cxn>
                  <a:cxn ang="0">
                    <a:pos x="14" y="77"/>
                  </a:cxn>
                  <a:cxn ang="0">
                    <a:pos x="8" y="83"/>
                  </a:cxn>
                  <a:cxn ang="0">
                    <a:pos x="0" y="87"/>
                  </a:cxn>
                </a:cxnLst>
                <a:rect l="0" t="0" r="r" b="b"/>
                <a:pathLst>
                  <a:path w="28" h="87">
                    <a:moveTo>
                      <a:pt x="0" y="87"/>
                    </a:moveTo>
                    <a:lnTo>
                      <a:pt x="0" y="84"/>
                    </a:lnTo>
                    <a:lnTo>
                      <a:pt x="5" y="82"/>
                    </a:lnTo>
                    <a:lnTo>
                      <a:pt x="8" y="77"/>
                    </a:lnTo>
                    <a:lnTo>
                      <a:pt x="11" y="73"/>
                    </a:lnTo>
                    <a:lnTo>
                      <a:pt x="14" y="66"/>
                    </a:lnTo>
                    <a:lnTo>
                      <a:pt x="15" y="56"/>
                    </a:lnTo>
                    <a:lnTo>
                      <a:pt x="15" y="42"/>
                    </a:lnTo>
                    <a:lnTo>
                      <a:pt x="15" y="34"/>
                    </a:lnTo>
                    <a:lnTo>
                      <a:pt x="15" y="27"/>
                    </a:lnTo>
                    <a:lnTo>
                      <a:pt x="14" y="21"/>
                    </a:lnTo>
                    <a:lnTo>
                      <a:pt x="11" y="13"/>
                    </a:lnTo>
                    <a:lnTo>
                      <a:pt x="8" y="7"/>
                    </a:lnTo>
                    <a:lnTo>
                      <a:pt x="4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" y="3"/>
                    </a:lnTo>
                    <a:lnTo>
                      <a:pt x="14" y="9"/>
                    </a:lnTo>
                    <a:lnTo>
                      <a:pt x="19" y="16"/>
                    </a:lnTo>
                    <a:lnTo>
                      <a:pt x="26" y="28"/>
                    </a:lnTo>
                    <a:lnTo>
                      <a:pt x="28" y="44"/>
                    </a:lnTo>
                    <a:lnTo>
                      <a:pt x="26" y="58"/>
                    </a:lnTo>
                    <a:lnTo>
                      <a:pt x="19" y="70"/>
                    </a:lnTo>
                    <a:lnTo>
                      <a:pt x="14" y="77"/>
                    </a:lnTo>
                    <a:lnTo>
                      <a:pt x="8" y="83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705" name="Freeform 649"/>
              <p:cNvSpPr>
                <a:spLocks noChangeAspect="1"/>
              </p:cNvSpPr>
              <p:nvPr/>
            </p:nvSpPr>
            <p:spPr bwMode="auto">
              <a:xfrm>
                <a:off x="3778" y="2826"/>
                <a:ext cx="29" cy="68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7" y="68"/>
                  </a:cxn>
                  <a:cxn ang="0">
                    <a:pos x="0" y="68"/>
                  </a:cxn>
                  <a:cxn ang="0">
                    <a:pos x="22" y="0"/>
                  </a:cxn>
                  <a:cxn ang="0">
                    <a:pos x="29" y="0"/>
                  </a:cxn>
                </a:cxnLst>
                <a:rect l="0" t="0" r="r" b="b"/>
                <a:pathLst>
                  <a:path w="29" h="68">
                    <a:moveTo>
                      <a:pt x="29" y="0"/>
                    </a:moveTo>
                    <a:lnTo>
                      <a:pt x="7" y="68"/>
                    </a:lnTo>
                    <a:lnTo>
                      <a:pt x="0" y="68"/>
                    </a:lnTo>
                    <a:lnTo>
                      <a:pt x="22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706" name="Freeform 650"/>
              <p:cNvSpPr>
                <a:spLocks noChangeAspect="1"/>
              </p:cNvSpPr>
              <p:nvPr/>
            </p:nvSpPr>
            <p:spPr bwMode="auto">
              <a:xfrm>
                <a:off x="3807" y="2826"/>
                <a:ext cx="42" cy="66"/>
              </a:xfrm>
              <a:custGeom>
                <a:avLst/>
                <a:gdLst/>
                <a:ahLst/>
                <a:cxnLst>
                  <a:cxn ang="0">
                    <a:pos x="39" y="66"/>
                  </a:cxn>
                  <a:cxn ang="0">
                    <a:pos x="0" y="66"/>
                  </a:cxn>
                  <a:cxn ang="0">
                    <a:pos x="0" y="65"/>
                  </a:cxn>
                  <a:cxn ang="0">
                    <a:pos x="10" y="52"/>
                  </a:cxn>
                  <a:cxn ang="0">
                    <a:pos x="18" y="44"/>
                  </a:cxn>
                  <a:cxn ang="0">
                    <a:pos x="23" y="37"/>
                  </a:cxn>
                  <a:cxn ang="0">
                    <a:pos x="25" y="30"/>
                  </a:cxn>
                  <a:cxn ang="0">
                    <a:pos x="25" y="23"/>
                  </a:cxn>
                  <a:cxn ang="0">
                    <a:pos x="25" y="19"/>
                  </a:cxn>
                  <a:cxn ang="0">
                    <a:pos x="23" y="14"/>
                  </a:cxn>
                  <a:cxn ang="0">
                    <a:pos x="18" y="12"/>
                  </a:cxn>
                  <a:cxn ang="0">
                    <a:pos x="14" y="12"/>
                  </a:cxn>
                  <a:cxn ang="0">
                    <a:pos x="10" y="12"/>
                  </a:cxn>
                  <a:cxn ang="0">
                    <a:pos x="6" y="14"/>
                  </a:cxn>
                  <a:cxn ang="0">
                    <a:pos x="3" y="19"/>
                  </a:cxn>
                  <a:cxn ang="0">
                    <a:pos x="0" y="19"/>
                  </a:cxn>
                  <a:cxn ang="0">
                    <a:pos x="3" y="12"/>
                  </a:cxn>
                  <a:cxn ang="0">
                    <a:pos x="6" y="7"/>
                  </a:cxn>
                  <a:cxn ang="0">
                    <a:pos x="9" y="5"/>
                  </a:cxn>
                  <a:cxn ang="0">
                    <a:pos x="13" y="2"/>
                  </a:cxn>
                  <a:cxn ang="0">
                    <a:pos x="17" y="0"/>
                  </a:cxn>
                  <a:cxn ang="0">
                    <a:pos x="21" y="0"/>
                  </a:cxn>
                  <a:cxn ang="0">
                    <a:pos x="25" y="0"/>
                  </a:cxn>
                  <a:cxn ang="0">
                    <a:pos x="31" y="2"/>
                  </a:cxn>
                  <a:cxn ang="0">
                    <a:pos x="34" y="5"/>
                  </a:cxn>
                  <a:cxn ang="0">
                    <a:pos x="37" y="9"/>
                  </a:cxn>
                  <a:cxn ang="0">
                    <a:pos x="39" y="13"/>
                  </a:cxn>
                  <a:cxn ang="0">
                    <a:pos x="39" y="16"/>
                  </a:cxn>
                  <a:cxn ang="0">
                    <a:pos x="38" y="23"/>
                  </a:cxn>
                  <a:cxn ang="0">
                    <a:pos x="35" y="28"/>
                  </a:cxn>
                  <a:cxn ang="0">
                    <a:pos x="28" y="40"/>
                  </a:cxn>
                  <a:cxn ang="0">
                    <a:pos x="16" y="54"/>
                  </a:cxn>
                  <a:cxn ang="0">
                    <a:pos x="28" y="54"/>
                  </a:cxn>
                  <a:cxn ang="0">
                    <a:pos x="32" y="54"/>
                  </a:cxn>
                  <a:cxn ang="0">
                    <a:pos x="35" y="54"/>
                  </a:cxn>
                  <a:cxn ang="0">
                    <a:pos x="37" y="54"/>
                  </a:cxn>
                  <a:cxn ang="0">
                    <a:pos x="38" y="52"/>
                  </a:cxn>
                  <a:cxn ang="0">
                    <a:pos x="39" y="51"/>
                  </a:cxn>
                  <a:cxn ang="0">
                    <a:pos x="41" y="48"/>
                  </a:cxn>
                  <a:cxn ang="0">
                    <a:pos x="42" y="48"/>
                  </a:cxn>
                  <a:cxn ang="0">
                    <a:pos x="39" y="66"/>
                  </a:cxn>
                </a:cxnLst>
                <a:rect l="0" t="0" r="r" b="b"/>
                <a:pathLst>
                  <a:path w="42" h="66">
                    <a:moveTo>
                      <a:pt x="39" y="66"/>
                    </a:moveTo>
                    <a:lnTo>
                      <a:pt x="0" y="66"/>
                    </a:lnTo>
                    <a:lnTo>
                      <a:pt x="0" y="65"/>
                    </a:lnTo>
                    <a:lnTo>
                      <a:pt x="10" y="52"/>
                    </a:lnTo>
                    <a:lnTo>
                      <a:pt x="18" y="44"/>
                    </a:lnTo>
                    <a:lnTo>
                      <a:pt x="23" y="37"/>
                    </a:lnTo>
                    <a:lnTo>
                      <a:pt x="25" y="30"/>
                    </a:lnTo>
                    <a:lnTo>
                      <a:pt x="25" y="23"/>
                    </a:lnTo>
                    <a:lnTo>
                      <a:pt x="25" y="19"/>
                    </a:lnTo>
                    <a:lnTo>
                      <a:pt x="23" y="14"/>
                    </a:lnTo>
                    <a:lnTo>
                      <a:pt x="18" y="12"/>
                    </a:lnTo>
                    <a:lnTo>
                      <a:pt x="14" y="12"/>
                    </a:lnTo>
                    <a:lnTo>
                      <a:pt x="10" y="12"/>
                    </a:lnTo>
                    <a:lnTo>
                      <a:pt x="6" y="14"/>
                    </a:lnTo>
                    <a:lnTo>
                      <a:pt x="3" y="19"/>
                    </a:lnTo>
                    <a:lnTo>
                      <a:pt x="0" y="19"/>
                    </a:lnTo>
                    <a:lnTo>
                      <a:pt x="3" y="12"/>
                    </a:lnTo>
                    <a:lnTo>
                      <a:pt x="6" y="7"/>
                    </a:lnTo>
                    <a:lnTo>
                      <a:pt x="9" y="5"/>
                    </a:lnTo>
                    <a:lnTo>
                      <a:pt x="13" y="2"/>
                    </a:lnTo>
                    <a:lnTo>
                      <a:pt x="17" y="0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31" y="2"/>
                    </a:lnTo>
                    <a:lnTo>
                      <a:pt x="34" y="5"/>
                    </a:lnTo>
                    <a:lnTo>
                      <a:pt x="37" y="9"/>
                    </a:lnTo>
                    <a:lnTo>
                      <a:pt x="39" y="13"/>
                    </a:lnTo>
                    <a:lnTo>
                      <a:pt x="39" y="16"/>
                    </a:lnTo>
                    <a:lnTo>
                      <a:pt x="38" y="23"/>
                    </a:lnTo>
                    <a:lnTo>
                      <a:pt x="35" y="28"/>
                    </a:lnTo>
                    <a:lnTo>
                      <a:pt x="28" y="40"/>
                    </a:lnTo>
                    <a:lnTo>
                      <a:pt x="16" y="54"/>
                    </a:lnTo>
                    <a:lnTo>
                      <a:pt x="28" y="54"/>
                    </a:lnTo>
                    <a:lnTo>
                      <a:pt x="32" y="54"/>
                    </a:lnTo>
                    <a:lnTo>
                      <a:pt x="35" y="54"/>
                    </a:lnTo>
                    <a:lnTo>
                      <a:pt x="37" y="54"/>
                    </a:lnTo>
                    <a:lnTo>
                      <a:pt x="38" y="52"/>
                    </a:lnTo>
                    <a:lnTo>
                      <a:pt x="39" y="51"/>
                    </a:lnTo>
                    <a:lnTo>
                      <a:pt x="41" y="48"/>
                    </a:lnTo>
                    <a:lnTo>
                      <a:pt x="42" y="48"/>
                    </a:lnTo>
                    <a:lnTo>
                      <a:pt x="39" y="6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707" name="Line 651"/>
              <p:cNvSpPr>
                <a:spLocks noChangeAspect="1" noChangeShapeType="1"/>
              </p:cNvSpPr>
              <p:nvPr/>
            </p:nvSpPr>
            <p:spPr bwMode="auto">
              <a:xfrm flipH="1">
                <a:off x="3425" y="3007"/>
                <a:ext cx="17" cy="1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708" name="Line 652"/>
              <p:cNvSpPr>
                <a:spLocks noChangeAspect="1" noChangeShapeType="1"/>
              </p:cNvSpPr>
              <p:nvPr/>
            </p:nvSpPr>
            <p:spPr bwMode="auto">
              <a:xfrm flipH="1">
                <a:off x="3391" y="3007"/>
                <a:ext cx="17" cy="1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709" name="Line 653"/>
              <p:cNvSpPr>
                <a:spLocks noChangeAspect="1" noChangeShapeType="1"/>
              </p:cNvSpPr>
              <p:nvPr/>
            </p:nvSpPr>
            <p:spPr bwMode="auto">
              <a:xfrm flipH="1">
                <a:off x="3358" y="3007"/>
                <a:ext cx="17" cy="1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710" name="Line 654"/>
              <p:cNvSpPr>
                <a:spLocks noChangeAspect="1" noChangeShapeType="1"/>
              </p:cNvSpPr>
              <p:nvPr/>
            </p:nvSpPr>
            <p:spPr bwMode="auto">
              <a:xfrm flipH="1">
                <a:off x="3324" y="3007"/>
                <a:ext cx="17" cy="1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711" name="Freeform 655"/>
              <p:cNvSpPr>
                <a:spLocks noChangeAspect="1"/>
              </p:cNvSpPr>
              <p:nvPr/>
            </p:nvSpPr>
            <p:spPr bwMode="auto">
              <a:xfrm>
                <a:off x="3492" y="2975"/>
                <a:ext cx="28" cy="87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28" y="1"/>
                  </a:cxn>
                  <a:cxn ang="0">
                    <a:pos x="23" y="4"/>
                  </a:cxn>
                  <a:cxn ang="0">
                    <a:pos x="20" y="8"/>
                  </a:cxn>
                  <a:cxn ang="0">
                    <a:pos x="17" y="12"/>
                  </a:cxn>
                  <a:cxn ang="0">
                    <a:pos x="14" y="19"/>
                  </a:cxn>
                  <a:cxn ang="0">
                    <a:pos x="13" y="29"/>
                  </a:cxn>
                  <a:cxn ang="0">
                    <a:pos x="13" y="43"/>
                  </a:cxn>
                  <a:cxn ang="0">
                    <a:pos x="13" y="52"/>
                  </a:cxn>
                  <a:cxn ang="0">
                    <a:pos x="13" y="59"/>
                  </a:cxn>
                  <a:cxn ang="0">
                    <a:pos x="14" y="66"/>
                  </a:cxn>
                  <a:cxn ang="0">
                    <a:pos x="17" y="73"/>
                  </a:cxn>
                  <a:cxn ang="0">
                    <a:pos x="20" y="78"/>
                  </a:cxn>
                  <a:cxn ang="0">
                    <a:pos x="24" y="81"/>
                  </a:cxn>
                  <a:cxn ang="0">
                    <a:pos x="28" y="84"/>
                  </a:cxn>
                  <a:cxn ang="0">
                    <a:pos x="28" y="87"/>
                  </a:cxn>
                  <a:cxn ang="0">
                    <a:pos x="20" y="83"/>
                  </a:cxn>
                  <a:cxn ang="0">
                    <a:pos x="14" y="77"/>
                  </a:cxn>
                  <a:cxn ang="0">
                    <a:pos x="9" y="70"/>
                  </a:cxn>
                  <a:cxn ang="0">
                    <a:pos x="2" y="57"/>
                  </a:cxn>
                  <a:cxn ang="0">
                    <a:pos x="0" y="42"/>
                  </a:cxn>
                  <a:cxn ang="0">
                    <a:pos x="2" y="28"/>
                  </a:cxn>
                  <a:cxn ang="0">
                    <a:pos x="9" y="15"/>
                  </a:cxn>
                  <a:cxn ang="0">
                    <a:pos x="14" y="8"/>
                  </a:cxn>
                  <a:cxn ang="0">
                    <a:pos x="20" y="3"/>
                  </a:cxn>
                  <a:cxn ang="0">
                    <a:pos x="28" y="0"/>
                  </a:cxn>
                </a:cxnLst>
                <a:rect l="0" t="0" r="r" b="b"/>
                <a:pathLst>
                  <a:path w="28" h="87">
                    <a:moveTo>
                      <a:pt x="28" y="0"/>
                    </a:moveTo>
                    <a:lnTo>
                      <a:pt x="28" y="1"/>
                    </a:lnTo>
                    <a:lnTo>
                      <a:pt x="23" y="4"/>
                    </a:lnTo>
                    <a:lnTo>
                      <a:pt x="20" y="8"/>
                    </a:lnTo>
                    <a:lnTo>
                      <a:pt x="17" y="12"/>
                    </a:lnTo>
                    <a:lnTo>
                      <a:pt x="14" y="19"/>
                    </a:lnTo>
                    <a:lnTo>
                      <a:pt x="13" y="29"/>
                    </a:lnTo>
                    <a:lnTo>
                      <a:pt x="13" y="43"/>
                    </a:lnTo>
                    <a:lnTo>
                      <a:pt x="13" y="52"/>
                    </a:lnTo>
                    <a:lnTo>
                      <a:pt x="13" y="59"/>
                    </a:lnTo>
                    <a:lnTo>
                      <a:pt x="14" y="66"/>
                    </a:lnTo>
                    <a:lnTo>
                      <a:pt x="17" y="73"/>
                    </a:lnTo>
                    <a:lnTo>
                      <a:pt x="20" y="78"/>
                    </a:lnTo>
                    <a:lnTo>
                      <a:pt x="24" y="81"/>
                    </a:lnTo>
                    <a:lnTo>
                      <a:pt x="28" y="84"/>
                    </a:lnTo>
                    <a:lnTo>
                      <a:pt x="28" y="87"/>
                    </a:lnTo>
                    <a:lnTo>
                      <a:pt x="20" y="83"/>
                    </a:lnTo>
                    <a:lnTo>
                      <a:pt x="14" y="77"/>
                    </a:lnTo>
                    <a:lnTo>
                      <a:pt x="9" y="70"/>
                    </a:lnTo>
                    <a:lnTo>
                      <a:pt x="2" y="57"/>
                    </a:lnTo>
                    <a:lnTo>
                      <a:pt x="0" y="42"/>
                    </a:lnTo>
                    <a:lnTo>
                      <a:pt x="2" y="28"/>
                    </a:lnTo>
                    <a:lnTo>
                      <a:pt x="9" y="15"/>
                    </a:lnTo>
                    <a:lnTo>
                      <a:pt x="14" y="8"/>
                    </a:lnTo>
                    <a:lnTo>
                      <a:pt x="20" y="3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712" name="Freeform 656"/>
              <p:cNvSpPr>
                <a:spLocks noChangeAspect="1" noEditPoints="1"/>
              </p:cNvSpPr>
              <p:nvPr/>
            </p:nvSpPr>
            <p:spPr bwMode="auto">
              <a:xfrm>
                <a:off x="3524" y="2975"/>
                <a:ext cx="47" cy="67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42" y="53"/>
                  </a:cxn>
                  <a:cxn ang="0">
                    <a:pos x="42" y="57"/>
                  </a:cxn>
                  <a:cxn ang="0">
                    <a:pos x="42" y="59"/>
                  </a:cxn>
                  <a:cxn ang="0">
                    <a:pos x="44" y="60"/>
                  </a:cxn>
                  <a:cxn ang="0">
                    <a:pos x="44" y="60"/>
                  </a:cxn>
                  <a:cxn ang="0">
                    <a:pos x="45" y="62"/>
                  </a:cxn>
                  <a:cxn ang="0">
                    <a:pos x="47" y="62"/>
                  </a:cxn>
                  <a:cxn ang="0">
                    <a:pos x="47" y="64"/>
                  </a:cxn>
                  <a:cxn ang="0">
                    <a:pos x="30" y="67"/>
                  </a:cxn>
                  <a:cxn ang="0">
                    <a:pos x="30" y="60"/>
                  </a:cxn>
                  <a:cxn ang="0">
                    <a:pos x="26" y="63"/>
                  </a:cxn>
                  <a:cxn ang="0">
                    <a:pos x="23" y="66"/>
                  </a:cxn>
                  <a:cxn ang="0">
                    <a:pos x="20" y="66"/>
                  </a:cxn>
                  <a:cxn ang="0">
                    <a:pos x="17" y="67"/>
                  </a:cxn>
                  <a:cxn ang="0">
                    <a:pos x="12" y="66"/>
                  </a:cxn>
                  <a:cxn ang="0">
                    <a:pos x="7" y="63"/>
                  </a:cxn>
                  <a:cxn ang="0">
                    <a:pos x="3" y="59"/>
                  </a:cxn>
                  <a:cxn ang="0">
                    <a:pos x="2" y="54"/>
                  </a:cxn>
                  <a:cxn ang="0">
                    <a:pos x="0" y="50"/>
                  </a:cxn>
                  <a:cxn ang="0">
                    <a:pos x="0" y="45"/>
                  </a:cxn>
                  <a:cxn ang="0">
                    <a:pos x="0" y="38"/>
                  </a:cxn>
                  <a:cxn ang="0">
                    <a:pos x="2" y="32"/>
                  </a:cxn>
                  <a:cxn ang="0">
                    <a:pos x="5" y="26"/>
                  </a:cxn>
                  <a:cxn ang="0">
                    <a:pos x="9" y="24"/>
                  </a:cxn>
                  <a:cxn ang="0">
                    <a:pos x="13" y="21"/>
                  </a:cxn>
                  <a:cxn ang="0">
                    <a:pos x="19" y="21"/>
                  </a:cxn>
                  <a:cxn ang="0">
                    <a:pos x="21" y="21"/>
                  </a:cxn>
                  <a:cxn ang="0">
                    <a:pos x="24" y="22"/>
                  </a:cxn>
                  <a:cxn ang="0">
                    <a:pos x="27" y="24"/>
                  </a:cxn>
                  <a:cxn ang="0">
                    <a:pos x="30" y="26"/>
                  </a:cxn>
                  <a:cxn ang="0">
                    <a:pos x="30" y="11"/>
                  </a:cxn>
                  <a:cxn ang="0">
                    <a:pos x="30" y="7"/>
                  </a:cxn>
                  <a:cxn ang="0">
                    <a:pos x="28" y="5"/>
                  </a:cxn>
                  <a:cxn ang="0">
                    <a:pos x="28" y="4"/>
                  </a:cxn>
                  <a:cxn ang="0">
                    <a:pos x="27" y="3"/>
                  </a:cxn>
                  <a:cxn ang="0">
                    <a:pos x="26" y="3"/>
                  </a:cxn>
                  <a:cxn ang="0">
                    <a:pos x="23" y="3"/>
                  </a:cxn>
                  <a:cxn ang="0">
                    <a:pos x="23" y="0"/>
                  </a:cxn>
                  <a:cxn ang="0">
                    <a:pos x="42" y="0"/>
                  </a:cxn>
                  <a:cxn ang="0">
                    <a:pos x="30" y="33"/>
                  </a:cxn>
                  <a:cxn ang="0">
                    <a:pos x="27" y="28"/>
                  </a:cxn>
                  <a:cxn ang="0">
                    <a:pos x="24" y="25"/>
                  </a:cxn>
                  <a:cxn ang="0">
                    <a:pos x="20" y="24"/>
                  </a:cxn>
                  <a:cxn ang="0">
                    <a:pos x="19" y="24"/>
                  </a:cxn>
                  <a:cxn ang="0">
                    <a:pos x="17" y="25"/>
                  </a:cxn>
                  <a:cxn ang="0">
                    <a:pos x="16" y="26"/>
                  </a:cxn>
                  <a:cxn ang="0">
                    <a:pos x="14" y="31"/>
                  </a:cxn>
                  <a:cxn ang="0">
                    <a:pos x="13" y="35"/>
                  </a:cxn>
                  <a:cxn ang="0">
                    <a:pos x="13" y="42"/>
                  </a:cxn>
                  <a:cxn ang="0">
                    <a:pos x="13" y="47"/>
                  </a:cxn>
                  <a:cxn ang="0">
                    <a:pos x="13" y="52"/>
                  </a:cxn>
                  <a:cxn ang="0">
                    <a:pos x="14" y="54"/>
                  </a:cxn>
                  <a:cxn ang="0">
                    <a:pos x="16" y="59"/>
                  </a:cxn>
                  <a:cxn ang="0">
                    <a:pos x="17" y="60"/>
                  </a:cxn>
                  <a:cxn ang="0">
                    <a:pos x="19" y="62"/>
                  </a:cxn>
                  <a:cxn ang="0">
                    <a:pos x="21" y="62"/>
                  </a:cxn>
                  <a:cxn ang="0">
                    <a:pos x="24" y="62"/>
                  </a:cxn>
                  <a:cxn ang="0">
                    <a:pos x="27" y="59"/>
                  </a:cxn>
                  <a:cxn ang="0">
                    <a:pos x="30" y="56"/>
                  </a:cxn>
                  <a:cxn ang="0">
                    <a:pos x="30" y="33"/>
                  </a:cxn>
                </a:cxnLst>
                <a:rect l="0" t="0" r="r" b="b"/>
                <a:pathLst>
                  <a:path w="47" h="67">
                    <a:moveTo>
                      <a:pt x="42" y="0"/>
                    </a:moveTo>
                    <a:lnTo>
                      <a:pt x="42" y="53"/>
                    </a:lnTo>
                    <a:lnTo>
                      <a:pt x="42" y="57"/>
                    </a:lnTo>
                    <a:lnTo>
                      <a:pt x="42" y="59"/>
                    </a:lnTo>
                    <a:lnTo>
                      <a:pt x="44" y="60"/>
                    </a:lnTo>
                    <a:lnTo>
                      <a:pt x="44" y="60"/>
                    </a:lnTo>
                    <a:lnTo>
                      <a:pt x="45" y="62"/>
                    </a:lnTo>
                    <a:lnTo>
                      <a:pt x="47" y="62"/>
                    </a:lnTo>
                    <a:lnTo>
                      <a:pt x="47" y="64"/>
                    </a:lnTo>
                    <a:lnTo>
                      <a:pt x="30" y="67"/>
                    </a:lnTo>
                    <a:lnTo>
                      <a:pt x="30" y="60"/>
                    </a:lnTo>
                    <a:lnTo>
                      <a:pt x="26" y="63"/>
                    </a:lnTo>
                    <a:lnTo>
                      <a:pt x="23" y="66"/>
                    </a:lnTo>
                    <a:lnTo>
                      <a:pt x="20" y="66"/>
                    </a:lnTo>
                    <a:lnTo>
                      <a:pt x="17" y="67"/>
                    </a:lnTo>
                    <a:lnTo>
                      <a:pt x="12" y="66"/>
                    </a:lnTo>
                    <a:lnTo>
                      <a:pt x="7" y="63"/>
                    </a:lnTo>
                    <a:lnTo>
                      <a:pt x="3" y="59"/>
                    </a:lnTo>
                    <a:lnTo>
                      <a:pt x="2" y="54"/>
                    </a:lnTo>
                    <a:lnTo>
                      <a:pt x="0" y="50"/>
                    </a:lnTo>
                    <a:lnTo>
                      <a:pt x="0" y="45"/>
                    </a:lnTo>
                    <a:lnTo>
                      <a:pt x="0" y="38"/>
                    </a:lnTo>
                    <a:lnTo>
                      <a:pt x="2" y="32"/>
                    </a:lnTo>
                    <a:lnTo>
                      <a:pt x="5" y="26"/>
                    </a:lnTo>
                    <a:lnTo>
                      <a:pt x="9" y="24"/>
                    </a:lnTo>
                    <a:lnTo>
                      <a:pt x="13" y="21"/>
                    </a:lnTo>
                    <a:lnTo>
                      <a:pt x="19" y="21"/>
                    </a:lnTo>
                    <a:lnTo>
                      <a:pt x="21" y="21"/>
                    </a:lnTo>
                    <a:lnTo>
                      <a:pt x="24" y="22"/>
                    </a:lnTo>
                    <a:lnTo>
                      <a:pt x="27" y="24"/>
                    </a:lnTo>
                    <a:lnTo>
                      <a:pt x="30" y="26"/>
                    </a:lnTo>
                    <a:lnTo>
                      <a:pt x="30" y="11"/>
                    </a:lnTo>
                    <a:lnTo>
                      <a:pt x="30" y="7"/>
                    </a:lnTo>
                    <a:lnTo>
                      <a:pt x="28" y="5"/>
                    </a:lnTo>
                    <a:lnTo>
                      <a:pt x="28" y="4"/>
                    </a:lnTo>
                    <a:lnTo>
                      <a:pt x="27" y="3"/>
                    </a:lnTo>
                    <a:lnTo>
                      <a:pt x="26" y="3"/>
                    </a:lnTo>
                    <a:lnTo>
                      <a:pt x="23" y="3"/>
                    </a:lnTo>
                    <a:lnTo>
                      <a:pt x="23" y="0"/>
                    </a:lnTo>
                    <a:lnTo>
                      <a:pt x="42" y="0"/>
                    </a:lnTo>
                    <a:close/>
                    <a:moveTo>
                      <a:pt x="30" y="33"/>
                    </a:moveTo>
                    <a:lnTo>
                      <a:pt x="27" y="28"/>
                    </a:lnTo>
                    <a:lnTo>
                      <a:pt x="24" y="25"/>
                    </a:lnTo>
                    <a:lnTo>
                      <a:pt x="20" y="24"/>
                    </a:lnTo>
                    <a:lnTo>
                      <a:pt x="19" y="24"/>
                    </a:lnTo>
                    <a:lnTo>
                      <a:pt x="17" y="25"/>
                    </a:lnTo>
                    <a:lnTo>
                      <a:pt x="16" y="26"/>
                    </a:lnTo>
                    <a:lnTo>
                      <a:pt x="14" y="31"/>
                    </a:lnTo>
                    <a:lnTo>
                      <a:pt x="13" y="35"/>
                    </a:lnTo>
                    <a:lnTo>
                      <a:pt x="13" y="42"/>
                    </a:lnTo>
                    <a:lnTo>
                      <a:pt x="13" y="47"/>
                    </a:lnTo>
                    <a:lnTo>
                      <a:pt x="13" y="52"/>
                    </a:lnTo>
                    <a:lnTo>
                      <a:pt x="14" y="54"/>
                    </a:lnTo>
                    <a:lnTo>
                      <a:pt x="16" y="59"/>
                    </a:lnTo>
                    <a:lnTo>
                      <a:pt x="17" y="60"/>
                    </a:lnTo>
                    <a:lnTo>
                      <a:pt x="19" y="62"/>
                    </a:lnTo>
                    <a:lnTo>
                      <a:pt x="21" y="62"/>
                    </a:lnTo>
                    <a:lnTo>
                      <a:pt x="24" y="62"/>
                    </a:lnTo>
                    <a:lnTo>
                      <a:pt x="27" y="59"/>
                    </a:lnTo>
                    <a:lnTo>
                      <a:pt x="30" y="56"/>
                    </a:lnTo>
                    <a:lnTo>
                      <a:pt x="30" y="3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713" name="Rectangle 657"/>
              <p:cNvSpPr>
                <a:spLocks noChangeAspect="1" noChangeArrowheads="1"/>
              </p:cNvSpPr>
              <p:nvPr/>
            </p:nvSpPr>
            <p:spPr bwMode="auto">
              <a:xfrm>
                <a:off x="3578" y="3014"/>
                <a:ext cx="26" cy="1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714" name="Freeform 658"/>
              <p:cNvSpPr>
                <a:spLocks noChangeAspect="1" noEditPoints="1"/>
              </p:cNvSpPr>
              <p:nvPr/>
            </p:nvSpPr>
            <p:spPr bwMode="auto">
              <a:xfrm>
                <a:off x="3610" y="2975"/>
                <a:ext cx="57" cy="66"/>
              </a:xfrm>
              <a:custGeom>
                <a:avLst/>
                <a:gdLst/>
                <a:ahLst/>
                <a:cxnLst>
                  <a:cxn ang="0">
                    <a:pos x="57" y="66"/>
                  </a:cxn>
                  <a:cxn ang="0">
                    <a:pos x="0" y="66"/>
                  </a:cxn>
                  <a:cxn ang="0">
                    <a:pos x="29" y="0"/>
                  </a:cxn>
                  <a:cxn ang="0">
                    <a:pos x="57" y="66"/>
                  </a:cxn>
                  <a:cxn ang="0">
                    <a:pos x="46" y="63"/>
                  </a:cxn>
                  <a:cxn ang="0">
                    <a:pos x="26" y="14"/>
                  </a:cxn>
                  <a:cxn ang="0">
                    <a:pos x="4" y="63"/>
                  </a:cxn>
                  <a:cxn ang="0">
                    <a:pos x="46" y="63"/>
                  </a:cxn>
                </a:cxnLst>
                <a:rect l="0" t="0" r="r" b="b"/>
                <a:pathLst>
                  <a:path w="57" h="66">
                    <a:moveTo>
                      <a:pt x="57" y="66"/>
                    </a:moveTo>
                    <a:lnTo>
                      <a:pt x="0" y="66"/>
                    </a:lnTo>
                    <a:lnTo>
                      <a:pt x="29" y="0"/>
                    </a:lnTo>
                    <a:lnTo>
                      <a:pt x="57" y="66"/>
                    </a:lnTo>
                    <a:close/>
                    <a:moveTo>
                      <a:pt x="46" y="63"/>
                    </a:moveTo>
                    <a:lnTo>
                      <a:pt x="26" y="14"/>
                    </a:lnTo>
                    <a:lnTo>
                      <a:pt x="4" y="63"/>
                    </a:lnTo>
                    <a:lnTo>
                      <a:pt x="46" y="6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715" name="Freeform 659"/>
              <p:cNvSpPr>
                <a:spLocks noChangeAspect="1" noEditPoints="1"/>
              </p:cNvSpPr>
              <p:nvPr/>
            </p:nvSpPr>
            <p:spPr bwMode="auto">
              <a:xfrm>
                <a:off x="3671" y="2975"/>
                <a:ext cx="47" cy="67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42" y="53"/>
                  </a:cxn>
                  <a:cxn ang="0">
                    <a:pos x="42" y="57"/>
                  </a:cxn>
                  <a:cxn ang="0">
                    <a:pos x="42" y="59"/>
                  </a:cxn>
                  <a:cxn ang="0">
                    <a:pos x="44" y="60"/>
                  </a:cxn>
                  <a:cxn ang="0">
                    <a:pos x="44" y="60"/>
                  </a:cxn>
                  <a:cxn ang="0">
                    <a:pos x="45" y="62"/>
                  </a:cxn>
                  <a:cxn ang="0">
                    <a:pos x="47" y="62"/>
                  </a:cxn>
                  <a:cxn ang="0">
                    <a:pos x="47" y="64"/>
                  </a:cxn>
                  <a:cxn ang="0">
                    <a:pos x="30" y="67"/>
                  </a:cxn>
                  <a:cxn ang="0">
                    <a:pos x="30" y="60"/>
                  </a:cxn>
                  <a:cxn ang="0">
                    <a:pos x="26" y="63"/>
                  </a:cxn>
                  <a:cxn ang="0">
                    <a:pos x="23" y="66"/>
                  </a:cxn>
                  <a:cxn ang="0">
                    <a:pos x="20" y="66"/>
                  </a:cxn>
                  <a:cxn ang="0">
                    <a:pos x="17" y="67"/>
                  </a:cxn>
                  <a:cxn ang="0">
                    <a:pos x="12" y="66"/>
                  </a:cxn>
                  <a:cxn ang="0">
                    <a:pos x="7" y="63"/>
                  </a:cxn>
                  <a:cxn ang="0">
                    <a:pos x="3" y="59"/>
                  </a:cxn>
                  <a:cxn ang="0">
                    <a:pos x="2" y="54"/>
                  </a:cxn>
                  <a:cxn ang="0">
                    <a:pos x="0" y="50"/>
                  </a:cxn>
                  <a:cxn ang="0">
                    <a:pos x="0" y="45"/>
                  </a:cxn>
                  <a:cxn ang="0">
                    <a:pos x="0" y="38"/>
                  </a:cxn>
                  <a:cxn ang="0">
                    <a:pos x="2" y="32"/>
                  </a:cxn>
                  <a:cxn ang="0">
                    <a:pos x="5" y="26"/>
                  </a:cxn>
                  <a:cxn ang="0">
                    <a:pos x="9" y="24"/>
                  </a:cxn>
                  <a:cxn ang="0">
                    <a:pos x="13" y="21"/>
                  </a:cxn>
                  <a:cxn ang="0">
                    <a:pos x="19" y="21"/>
                  </a:cxn>
                  <a:cxn ang="0">
                    <a:pos x="21" y="21"/>
                  </a:cxn>
                  <a:cxn ang="0">
                    <a:pos x="24" y="22"/>
                  </a:cxn>
                  <a:cxn ang="0">
                    <a:pos x="27" y="24"/>
                  </a:cxn>
                  <a:cxn ang="0">
                    <a:pos x="30" y="26"/>
                  </a:cxn>
                  <a:cxn ang="0">
                    <a:pos x="30" y="11"/>
                  </a:cxn>
                  <a:cxn ang="0">
                    <a:pos x="30" y="7"/>
                  </a:cxn>
                  <a:cxn ang="0">
                    <a:pos x="28" y="5"/>
                  </a:cxn>
                  <a:cxn ang="0">
                    <a:pos x="28" y="4"/>
                  </a:cxn>
                  <a:cxn ang="0">
                    <a:pos x="27" y="3"/>
                  </a:cxn>
                  <a:cxn ang="0">
                    <a:pos x="26" y="3"/>
                  </a:cxn>
                  <a:cxn ang="0">
                    <a:pos x="23" y="3"/>
                  </a:cxn>
                  <a:cxn ang="0">
                    <a:pos x="23" y="0"/>
                  </a:cxn>
                  <a:cxn ang="0">
                    <a:pos x="42" y="0"/>
                  </a:cxn>
                  <a:cxn ang="0">
                    <a:pos x="30" y="33"/>
                  </a:cxn>
                  <a:cxn ang="0">
                    <a:pos x="27" y="28"/>
                  </a:cxn>
                  <a:cxn ang="0">
                    <a:pos x="24" y="25"/>
                  </a:cxn>
                  <a:cxn ang="0">
                    <a:pos x="20" y="24"/>
                  </a:cxn>
                  <a:cxn ang="0">
                    <a:pos x="19" y="24"/>
                  </a:cxn>
                  <a:cxn ang="0">
                    <a:pos x="17" y="25"/>
                  </a:cxn>
                  <a:cxn ang="0">
                    <a:pos x="16" y="26"/>
                  </a:cxn>
                  <a:cxn ang="0">
                    <a:pos x="14" y="31"/>
                  </a:cxn>
                  <a:cxn ang="0">
                    <a:pos x="13" y="35"/>
                  </a:cxn>
                  <a:cxn ang="0">
                    <a:pos x="13" y="42"/>
                  </a:cxn>
                  <a:cxn ang="0">
                    <a:pos x="13" y="47"/>
                  </a:cxn>
                  <a:cxn ang="0">
                    <a:pos x="13" y="52"/>
                  </a:cxn>
                  <a:cxn ang="0">
                    <a:pos x="14" y="54"/>
                  </a:cxn>
                  <a:cxn ang="0">
                    <a:pos x="16" y="59"/>
                  </a:cxn>
                  <a:cxn ang="0">
                    <a:pos x="17" y="60"/>
                  </a:cxn>
                  <a:cxn ang="0">
                    <a:pos x="19" y="62"/>
                  </a:cxn>
                  <a:cxn ang="0">
                    <a:pos x="21" y="62"/>
                  </a:cxn>
                  <a:cxn ang="0">
                    <a:pos x="24" y="62"/>
                  </a:cxn>
                  <a:cxn ang="0">
                    <a:pos x="27" y="59"/>
                  </a:cxn>
                  <a:cxn ang="0">
                    <a:pos x="30" y="56"/>
                  </a:cxn>
                  <a:cxn ang="0">
                    <a:pos x="30" y="33"/>
                  </a:cxn>
                </a:cxnLst>
                <a:rect l="0" t="0" r="r" b="b"/>
                <a:pathLst>
                  <a:path w="47" h="67">
                    <a:moveTo>
                      <a:pt x="42" y="0"/>
                    </a:moveTo>
                    <a:lnTo>
                      <a:pt x="42" y="53"/>
                    </a:lnTo>
                    <a:lnTo>
                      <a:pt x="42" y="57"/>
                    </a:lnTo>
                    <a:lnTo>
                      <a:pt x="42" y="59"/>
                    </a:lnTo>
                    <a:lnTo>
                      <a:pt x="44" y="60"/>
                    </a:lnTo>
                    <a:lnTo>
                      <a:pt x="44" y="60"/>
                    </a:lnTo>
                    <a:lnTo>
                      <a:pt x="45" y="62"/>
                    </a:lnTo>
                    <a:lnTo>
                      <a:pt x="47" y="62"/>
                    </a:lnTo>
                    <a:lnTo>
                      <a:pt x="47" y="64"/>
                    </a:lnTo>
                    <a:lnTo>
                      <a:pt x="30" y="67"/>
                    </a:lnTo>
                    <a:lnTo>
                      <a:pt x="30" y="60"/>
                    </a:lnTo>
                    <a:lnTo>
                      <a:pt x="26" y="63"/>
                    </a:lnTo>
                    <a:lnTo>
                      <a:pt x="23" y="66"/>
                    </a:lnTo>
                    <a:lnTo>
                      <a:pt x="20" y="66"/>
                    </a:lnTo>
                    <a:lnTo>
                      <a:pt x="17" y="67"/>
                    </a:lnTo>
                    <a:lnTo>
                      <a:pt x="12" y="66"/>
                    </a:lnTo>
                    <a:lnTo>
                      <a:pt x="7" y="63"/>
                    </a:lnTo>
                    <a:lnTo>
                      <a:pt x="3" y="59"/>
                    </a:lnTo>
                    <a:lnTo>
                      <a:pt x="2" y="54"/>
                    </a:lnTo>
                    <a:lnTo>
                      <a:pt x="0" y="50"/>
                    </a:lnTo>
                    <a:lnTo>
                      <a:pt x="0" y="45"/>
                    </a:lnTo>
                    <a:lnTo>
                      <a:pt x="0" y="38"/>
                    </a:lnTo>
                    <a:lnTo>
                      <a:pt x="2" y="32"/>
                    </a:lnTo>
                    <a:lnTo>
                      <a:pt x="5" y="26"/>
                    </a:lnTo>
                    <a:lnTo>
                      <a:pt x="9" y="24"/>
                    </a:lnTo>
                    <a:lnTo>
                      <a:pt x="13" y="21"/>
                    </a:lnTo>
                    <a:lnTo>
                      <a:pt x="19" y="21"/>
                    </a:lnTo>
                    <a:lnTo>
                      <a:pt x="21" y="21"/>
                    </a:lnTo>
                    <a:lnTo>
                      <a:pt x="24" y="22"/>
                    </a:lnTo>
                    <a:lnTo>
                      <a:pt x="27" y="24"/>
                    </a:lnTo>
                    <a:lnTo>
                      <a:pt x="30" y="26"/>
                    </a:lnTo>
                    <a:lnTo>
                      <a:pt x="30" y="11"/>
                    </a:lnTo>
                    <a:lnTo>
                      <a:pt x="30" y="7"/>
                    </a:lnTo>
                    <a:lnTo>
                      <a:pt x="28" y="5"/>
                    </a:lnTo>
                    <a:lnTo>
                      <a:pt x="28" y="4"/>
                    </a:lnTo>
                    <a:lnTo>
                      <a:pt x="27" y="3"/>
                    </a:lnTo>
                    <a:lnTo>
                      <a:pt x="26" y="3"/>
                    </a:lnTo>
                    <a:lnTo>
                      <a:pt x="23" y="3"/>
                    </a:lnTo>
                    <a:lnTo>
                      <a:pt x="23" y="0"/>
                    </a:lnTo>
                    <a:lnTo>
                      <a:pt x="42" y="0"/>
                    </a:lnTo>
                    <a:close/>
                    <a:moveTo>
                      <a:pt x="30" y="33"/>
                    </a:moveTo>
                    <a:lnTo>
                      <a:pt x="27" y="28"/>
                    </a:lnTo>
                    <a:lnTo>
                      <a:pt x="24" y="25"/>
                    </a:lnTo>
                    <a:lnTo>
                      <a:pt x="20" y="24"/>
                    </a:lnTo>
                    <a:lnTo>
                      <a:pt x="19" y="24"/>
                    </a:lnTo>
                    <a:lnTo>
                      <a:pt x="17" y="25"/>
                    </a:lnTo>
                    <a:lnTo>
                      <a:pt x="16" y="26"/>
                    </a:lnTo>
                    <a:lnTo>
                      <a:pt x="14" y="31"/>
                    </a:lnTo>
                    <a:lnTo>
                      <a:pt x="13" y="35"/>
                    </a:lnTo>
                    <a:lnTo>
                      <a:pt x="13" y="42"/>
                    </a:lnTo>
                    <a:lnTo>
                      <a:pt x="13" y="47"/>
                    </a:lnTo>
                    <a:lnTo>
                      <a:pt x="13" y="52"/>
                    </a:lnTo>
                    <a:lnTo>
                      <a:pt x="14" y="54"/>
                    </a:lnTo>
                    <a:lnTo>
                      <a:pt x="16" y="59"/>
                    </a:lnTo>
                    <a:lnTo>
                      <a:pt x="17" y="60"/>
                    </a:lnTo>
                    <a:lnTo>
                      <a:pt x="19" y="62"/>
                    </a:lnTo>
                    <a:lnTo>
                      <a:pt x="21" y="62"/>
                    </a:lnTo>
                    <a:lnTo>
                      <a:pt x="24" y="62"/>
                    </a:lnTo>
                    <a:lnTo>
                      <a:pt x="27" y="59"/>
                    </a:lnTo>
                    <a:lnTo>
                      <a:pt x="30" y="56"/>
                    </a:lnTo>
                    <a:lnTo>
                      <a:pt x="30" y="3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716" name="Freeform 660"/>
              <p:cNvSpPr>
                <a:spLocks noChangeAspect="1"/>
              </p:cNvSpPr>
              <p:nvPr/>
            </p:nvSpPr>
            <p:spPr bwMode="auto">
              <a:xfrm>
                <a:off x="3723" y="2975"/>
                <a:ext cx="27" cy="87"/>
              </a:xfrm>
              <a:custGeom>
                <a:avLst/>
                <a:gdLst/>
                <a:ahLst/>
                <a:cxnLst>
                  <a:cxn ang="0">
                    <a:pos x="0" y="87"/>
                  </a:cxn>
                  <a:cxn ang="0">
                    <a:pos x="0" y="84"/>
                  </a:cxn>
                  <a:cxn ang="0">
                    <a:pos x="4" y="81"/>
                  </a:cxn>
                  <a:cxn ang="0">
                    <a:pos x="7" y="77"/>
                  </a:cxn>
                  <a:cxn ang="0">
                    <a:pos x="10" y="73"/>
                  </a:cxn>
                  <a:cxn ang="0">
                    <a:pos x="13" y="66"/>
                  </a:cxn>
                  <a:cxn ang="0">
                    <a:pos x="14" y="56"/>
                  </a:cxn>
                  <a:cxn ang="0">
                    <a:pos x="16" y="42"/>
                  </a:cxn>
                  <a:cxn ang="0">
                    <a:pos x="14" y="33"/>
                  </a:cxn>
                  <a:cxn ang="0">
                    <a:pos x="14" y="26"/>
                  </a:cxn>
                  <a:cxn ang="0">
                    <a:pos x="13" y="21"/>
                  </a:cxn>
                  <a:cxn ang="0">
                    <a:pos x="10" y="12"/>
                  </a:cxn>
                  <a:cxn ang="0">
                    <a:pos x="7" y="7"/>
                  </a:cxn>
                  <a:cxn ang="0">
                    <a:pos x="4" y="4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7" y="3"/>
                  </a:cxn>
                  <a:cxn ang="0">
                    <a:pos x="14" y="8"/>
                  </a:cxn>
                  <a:cxn ang="0">
                    <a:pos x="20" y="15"/>
                  </a:cxn>
                  <a:cxn ang="0">
                    <a:pos x="25" y="28"/>
                  </a:cxn>
                  <a:cxn ang="0">
                    <a:pos x="27" y="43"/>
                  </a:cxn>
                  <a:cxn ang="0">
                    <a:pos x="25" y="57"/>
                  </a:cxn>
                  <a:cxn ang="0">
                    <a:pos x="20" y="70"/>
                  </a:cxn>
                  <a:cxn ang="0">
                    <a:pos x="14" y="77"/>
                  </a:cxn>
                  <a:cxn ang="0">
                    <a:pos x="7" y="83"/>
                  </a:cxn>
                  <a:cxn ang="0">
                    <a:pos x="0" y="87"/>
                  </a:cxn>
                </a:cxnLst>
                <a:rect l="0" t="0" r="r" b="b"/>
                <a:pathLst>
                  <a:path w="27" h="87">
                    <a:moveTo>
                      <a:pt x="0" y="87"/>
                    </a:moveTo>
                    <a:lnTo>
                      <a:pt x="0" y="84"/>
                    </a:lnTo>
                    <a:lnTo>
                      <a:pt x="4" y="81"/>
                    </a:lnTo>
                    <a:lnTo>
                      <a:pt x="7" y="77"/>
                    </a:lnTo>
                    <a:lnTo>
                      <a:pt x="10" y="73"/>
                    </a:lnTo>
                    <a:lnTo>
                      <a:pt x="13" y="66"/>
                    </a:lnTo>
                    <a:lnTo>
                      <a:pt x="14" y="56"/>
                    </a:lnTo>
                    <a:lnTo>
                      <a:pt x="16" y="42"/>
                    </a:lnTo>
                    <a:lnTo>
                      <a:pt x="14" y="33"/>
                    </a:lnTo>
                    <a:lnTo>
                      <a:pt x="14" y="26"/>
                    </a:lnTo>
                    <a:lnTo>
                      <a:pt x="13" y="21"/>
                    </a:lnTo>
                    <a:lnTo>
                      <a:pt x="10" y="12"/>
                    </a:lnTo>
                    <a:lnTo>
                      <a:pt x="7" y="7"/>
                    </a:lnTo>
                    <a:lnTo>
                      <a:pt x="4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" y="3"/>
                    </a:lnTo>
                    <a:lnTo>
                      <a:pt x="14" y="8"/>
                    </a:lnTo>
                    <a:lnTo>
                      <a:pt x="20" y="15"/>
                    </a:lnTo>
                    <a:lnTo>
                      <a:pt x="25" y="28"/>
                    </a:lnTo>
                    <a:lnTo>
                      <a:pt x="27" y="43"/>
                    </a:lnTo>
                    <a:lnTo>
                      <a:pt x="25" y="57"/>
                    </a:lnTo>
                    <a:lnTo>
                      <a:pt x="20" y="70"/>
                    </a:lnTo>
                    <a:lnTo>
                      <a:pt x="14" y="77"/>
                    </a:lnTo>
                    <a:lnTo>
                      <a:pt x="7" y="83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717" name="Freeform 661"/>
              <p:cNvSpPr>
                <a:spLocks noChangeAspect="1"/>
              </p:cNvSpPr>
              <p:nvPr/>
            </p:nvSpPr>
            <p:spPr bwMode="auto">
              <a:xfrm>
                <a:off x="3754" y="2975"/>
                <a:ext cx="29" cy="67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7" y="67"/>
                  </a:cxn>
                  <a:cxn ang="0">
                    <a:pos x="0" y="67"/>
                  </a:cxn>
                  <a:cxn ang="0">
                    <a:pos x="22" y="0"/>
                  </a:cxn>
                  <a:cxn ang="0">
                    <a:pos x="29" y="0"/>
                  </a:cxn>
                </a:cxnLst>
                <a:rect l="0" t="0" r="r" b="b"/>
                <a:pathLst>
                  <a:path w="29" h="67">
                    <a:moveTo>
                      <a:pt x="29" y="0"/>
                    </a:moveTo>
                    <a:lnTo>
                      <a:pt x="7" y="67"/>
                    </a:lnTo>
                    <a:lnTo>
                      <a:pt x="0" y="67"/>
                    </a:lnTo>
                    <a:lnTo>
                      <a:pt x="22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718" name="Freeform 662"/>
              <p:cNvSpPr>
                <a:spLocks noChangeAspect="1"/>
              </p:cNvSpPr>
              <p:nvPr/>
            </p:nvSpPr>
            <p:spPr bwMode="auto">
              <a:xfrm>
                <a:off x="3783" y="2975"/>
                <a:ext cx="42" cy="66"/>
              </a:xfrm>
              <a:custGeom>
                <a:avLst/>
                <a:gdLst/>
                <a:ahLst/>
                <a:cxnLst>
                  <a:cxn ang="0">
                    <a:pos x="40" y="66"/>
                  </a:cxn>
                  <a:cxn ang="0">
                    <a:pos x="0" y="66"/>
                  </a:cxn>
                  <a:cxn ang="0">
                    <a:pos x="0" y="64"/>
                  </a:cxn>
                  <a:cxn ang="0">
                    <a:pos x="12" y="52"/>
                  </a:cxn>
                  <a:cxn ang="0">
                    <a:pos x="19" y="43"/>
                  </a:cxn>
                  <a:cxn ang="0">
                    <a:pos x="23" y="36"/>
                  </a:cxn>
                  <a:cxn ang="0">
                    <a:pos x="26" y="29"/>
                  </a:cxn>
                  <a:cxn ang="0">
                    <a:pos x="27" y="22"/>
                  </a:cxn>
                  <a:cxn ang="0">
                    <a:pos x="26" y="18"/>
                  </a:cxn>
                  <a:cxn ang="0">
                    <a:pos x="23" y="14"/>
                  </a:cxn>
                  <a:cxn ang="0">
                    <a:pos x="20" y="11"/>
                  </a:cxn>
                  <a:cxn ang="0">
                    <a:pos x="16" y="11"/>
                  </a:cxn>
                  <a:cxn ang="0">
                    <a:pos x="10" y="11"/>
                  </a:cxn>
                  <a:cxn ang="0">
                    <a:pos x="6" y="14"/>
                  </a:cxn>
                  <a:cxn ang="0">
                    <a:pos x="3" y="18"/>
                  </a:cxn>
                  <a:cxn ang="0">
                    <a:pos x="2" y="18"/>
                  </a:cxn>
                  <a:cxn ang="0">
                    <a:pos x="3" y="11"/>
                  </a:cxn>
                  <a:cxn ang="0">
                    <a:pos x="6" y="7"/>
                  </a:cxn>
                  <a:cxn ang="0">
                    <a:pos x="9" y="4"/>
                  </a:cxn>
                  <a:cxn ang="0">
                    <a:pos x="13" y="1"/>
                  </a:cxn>
                  <a:cxn ang="0">
                    <a:pos x="17" y="0"/>
                  </a:cxn>
                  <a:cxn ang="0">
                    <a:pos x="21" y="0"/>
                  </a:cxn>
                  <a:cxn ang="0">
                    <a:pos x="27" y="0"/>
                  </a:cxn>
                  <a:cxn ang="0">
                    <a:pos x="31" y="1"/>
                  </a:cxn>
                  <a:cxn ang="0">
                    <a:pos x="34" y="4"/>
                  </a:cxn>
                  <a:cxn ang="0">
                    <a:pos x="37" y="8"/>
                  </a:cxn>
                  <a:cxn ang="0">
                    <a:pos x="40" y="12"/>
                  </a:cxn>
                  <a:cxn ang="0">
                    <a:pos x="40" y="15"/>
                  </a:cxn>
                  <a:cxn ang="0">
                    <a:pos x="40" y="22"/>
                  </a:cxn>
                  <a:cxn ang="0">
                    <a:pos x="37" y="28"/>
                  </a:cxn>
                  <a:cxn ang="0">
                    <a:pos x="28" y="39"/>
                  </a:cxn>
                  <a:cxn ang="0">
                    <a:pos x="16" y="53"/>
                  </a:cxn>
                  <a:cxn ang="0">
                    <a:pos x="30" y="53"/>
                  </a:cxn>
                  <a:cxn ang="0">
                    <a:pos x="34" y="53"/>
                  </a:cxn>
                  <a:cxn ang="0">
                    <a:pos x="35" y="53"/>
                  </a:cxn>
                  <a:cxn ang="0">
                    <a:pos x="37" y="53"/>
                  </a:cxn>
                  <a:cxn ang="0">
                    <a:pos x="38" y="52"/>
                  </a:cxn>
                  <a:cxn ang="0">
                    <a:pos x="40" y="50"/>
                  </a:cxn>
                  <a:cxn ang="0">
                    <a:pos x="41" y="47"/>
                  </a:cxn>
                  <a:cxn ang="0">
                    <a:pos x="42" y="47"/>
                  </a:cxn>
                  <a:cxn ang="0">
                    <a:pos x="40" y="66"/>
                  </a:cxn>
                </a:cxnLst>
                <a:rect l="0" t="0" r="r" b="b"/>
                <a:pathLst>
                  <a:path w="42" h="66">
                    <a:moveTo>
                      <a:pt x="40" y="66"/>
                    </a:moveTo>
                    <a:lnTo>
                      <a:pt x="0" y="66"/>
                    </a:lnTo>
                    <a:lnTo>
                      <a:pt x="0" y="64"/>
                    </a:lnTo>
                    <a:lnTo>
                      <a:pt x="12" y="52"/>
                    </a:lnTo>
                    <a:lnTo>
                      <a:pt x="19" y="43"/>
                    </a:lnTo>
                    <a:lnTo>
                      <a:pt x="23" y="36"/>
                    </a:lnTo>
                    <a:lnTo>
                      <a:pt x="26" y="29"/>
                    </a:lnTo>
                    <a:lnTo>
                      <a:pt x="27" y="22"/>
                    </a:lnTo>
                    <a:lnTo>
                      <a:pt x="26" y="18"/>
                    </a:lnTo>
                    <a:lnTo>
                      <a:pt x="23" y="14"/>
                    </a:lnTo>
                    <a:lnTo>
                      <a:pt x="20" y="11"/>
                    </a:lnTo>
                    <a:lnTo>
                      <a:pt x="16" y="11"/>
                    </a:lnTo>
                    <a:lnTo>
                      <a:pt x="10" y="11"/>
                    </a:lnTo>
                    <a:lnTo>
                      <a:pt x="6" y="14"/>
                    </a:lnTo>
                    <a:lnTo>
                      <a:pt x="3" y="18"/>
                    </a:lnTo>
                    <a:lnTo>
                      <a:pt x="2" y="18"/>
                    </a:lnTo>
                    <a:lnTo>
                      <a:pt x="3" y="11"/>
                    </a:lnTo>
                    <a:lnTo>
                      <a:pt x="6" y="7"/>
                    </a:lnTo>
                    <a:lnTo>
                      <a:pt x="9" y="4"/>
                    </a:lnTo>
                    <a:lnTo>
                      <a:pt x="13" y="1"/>
                    </a:lnTo>
                    <a:lnTo>
                      <a:pt x="17" y="0"/>
                    </a:lnTo>
                    <a:lnTo>
                      <a:pt x="21" y="0"/>
                    </a:lnTo>
                    <a:lnTo>
                      <a:pt x="27" y="0"/>
                    </a:lnTo>
                    <a:lnTo>
                      <a:pt x="31" y="1"/>
                    </a:lnTo>
                    <a:lnTo>
                      <a:pt x="34" y="4"/>
                    </a:lnTo>
                    <a:lnTo>
                      <a:pt x="37" y="8"/>
                    </a:lnTo>
                    <a:lnTo>
                      <a:pt x="40" y="12"/>
                    </a:lnTo>
                    <a:lnTo>
                      <a:pt x="40" y="15"/>
                    </a:lnTo>
                    <a:lnTo>
                      <a:pt x="40" y="22"/>
                    </a:lnTo>
                    <a:lnTo>
                      <a:pt x="37" y="28"/>
                    </a:lnTo>
                    <a:lnTo>
                      <a:pt x="28" y="39"/>
                    </a:lnTo>
                    <a:lnTo>
                      <a:pt x="16" y="53"/>
                    </a:lnTo>
                    <a:lnTo>
                      <a:pt x="30" y="53"/>
                    </a:lnTo>
                    <a:lnTo>
                      <a:pt x="34" y="53"/>
                    </a:lnTo>
                    <a:lnTo>
                      <a:pt x="35" y="53"/>
                    </a:lnTo>
                    <a:lnTo>
                      <a:pt x="37" y="53"/>
                    </a:lnTo>
                    <a:lnTo>
                      <a:pt x="38" y="52"/>
                    </a:lnTo>
                    <a:lnTo>
                      <a:pt x="40" y="50"/>
                    </a:lnTo>
                    <a:lnTo>
                      <a:pt x="41" y="47"/>
                    </a:lnTo>
                    <a:lnTo>
                      <a:pt x="42" y="47"/>
                    </a:lnTo>
                    <a:lnTo>
                      <a:pt x="40" y="6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719" name="Freeform 663"/>
              <p:cNvSpPr>
                <a:spLocks noChangeAspect="1"/>
              </p:cNvSpPr>
              <p:nvPr/>
            </p:nvSpPr>
            <p:spPr bwMode="auto">
              <a:xfrm>
                <a:off x="2936" y="2968"/>
                <a:ext cx="87" cy="2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  <a:cxn ang="0">
                    <a:pos x="4" y="4"/>
                  </a:cxn>
                  <a:cxn ang="0">
                    <a:pos x="9" y="7"/>
                  </a:cxn>
                  <a:cxn ang="0">
                    <a:pos x="13" y="10"/>
                  </a:cxn>
                  <a:cxn ang="0">
                    <a:pos x="20" y="12"/>
                  </a:cxn>
                  <a:cxn ang="0">
                    <a:pos x="30" y="14"/>
                  </a:cxn>
                  <a:cxn ang="0">
                    <a:pos x="44" y="14"/>
                  </a:cxn>
                  <a:cxn ang="0">
                    <a:pos x="52" y="14"/>
                  </a:cxn>
                  <a:cxn ang="0">
                    <a:pos x="59" y="14"/>
                  </a:cxn>
                  <a:cxn ang="0">
                    <a:pos x="66" y="12"/>
                  </a:cxn>
                  <a:cxn ang="0">
                    <a:pos x="73" y="10"/>
                  </a:cxn>
                  <a:cxn ang="0">
                    <a:pos x="79" y="7"/>
                  </a:cxn>
                  <a:cxn ang="0">
                    <a:pos x="81" y="4"/>
                  </a:cxn>
                  <a:cxn ang="0">
                    <a:pos x="84" y="0"/>
                  </a:cxn>
                  <a:cxn ang="0">
                    <a:pos x="87" y="0"/>
                  </a:cxn>
                  <a:cxn ang="0">
                    <a:pos x="83" y="7"/>
                  </a:cxn>
                  <a:cxn ang="0">
                    <a:pos x="77" y="12"/>
                  </a:cxn>
                  <a:cxn ang="0">
                    <a:pos x="70" y="19"/>
                  </a:cxn>
                  <a:cxn ang="0">
                    <a:pos x="58" y="25"/>
                  </a:cxn>
                  <a:cxn ang="0">
                    <a:pos x="42" y="26"/>
                  </a:cxn>
                  <a:cxn ang="0">
                    <a:pos x="28" y="25"/>
                  </a:cxn>
                  <a:cxn ang="0">
                    <a:pos x="16" y="19"/>
                  </a:cxn>
                  <a:cxn ang="0">
                    <a:pos x="9" y="12"/>
                  </a:cxn>
                  <a:cxn ang="0">
                    <a:pos x="3" y="7"/>
                  </a:cxn>
                  <a:cxn ang="0">
                    <a:pos x="0" y="0"/>
                  </a:cxn>
                </a:cxnLst>
                <a:rect l="0" t="0" r="r" b="b"/>
                <a:pathLst>
                  <a:path w="87" h="26">
                    <a:moveTo>
                      <a:pt x="0" y="0"/>
                    </a:moveTo>
                    <a:lnTo>
                      <a:pt x="2" y="0"/>
                    </a:lnTo>
                    <a:lnTo>
                      <a:pt x="4" y="4"/>
                    </a:lnTo>
                    <a:lnTo>
                      <a:pt x="9" y="7"/>
                    </a:lnTo>
                    <a:lnTo>
                      <a:pt x="13" y="10"/>
                    </a:lnTo>
                    <a:lnTo>
                      <a:pt x="20" y="12"/>
                    </a:lnTo>
                    <a:lnTo>
                      <a:pt x="30" y="14"/>
                    </a:lnTo>
                    <a:lnTo>
                      <a:pt x="44" y="14"/>
                    </a:lnTo>
                    <a:lnTo>
                      <a:pt x="52" y="14"/>
                    </a:lnTo>
                    <a:lnTo>
                      <a:pt x="59" y="14"/>
                    </a:lnTo>
                    <a:lnTo>
                      <a:pt x="66" y="12"/>
                    </a:lnTo>
                    <a:lnTo>
                      <a:pt x="73" y="10"/>
                    </a:lnTo>
                    <a:lnTo>
                      <a:pt x="79" y="7"/>
                    </a:lnTo>
                    <a:lnTo>
                      <a:pt x="81" y="4"/>
                    </a:lnTo>
                    <a:lnTo>
                      <a:pt x="84" y="0"/>
                    </a:lnTo>
                    <a:lnTo>
                      <a:pt x="87" y="0"/>
                    </a:lnTo>
                    <a:lnTo>
                      <a:pt x="83" y="7"/>
                    </a:lnTo>
                    <a:lnTo>
                      <a:pt x="77" y="12"/>
                    </a:lnTo>
                    <a:lnTo>
                      <a:pt x="70" y="19"/>
                    </a:lnTo>
                    <a:lnTo>
                      <a:pt x="58" y="25"/>
                    </a:lnTo>
                    <a:lnTo>
                      <a:pt x="42" y="26"/>
                    </a:lnTo>
                    <a:lnTo>
                      <a:pt x="28" y="25"/>
                    </a:lnTo>
                    <a:lnTo>
                      <a:pt x="16" y="19"/>
                    </a:lnTo>
                    <a:lnTo>
                      <a:pt x="9" y="12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720" name="Freeform 664"/>
              <p:cNvSpPr>
                <a:spLocks noChangeAspect="1"/>
              </p:cNvSpPr>
              <p:nvPr/>
            </p:nvSpPr>
            <p:spPr bwMode="auto">
              <a:xfrm>
                <a:off x="2936" y="2926"/>
                <a:ext cx="66" cy="36"/>
              </a:xfrm>
              <a:custGeom>
                <a:avLst/>
                <a:gdLst/>
                <a:ahLst/>
                <a:cxnLst>
                  <a:cxn ang="0">
                    <a:pos x="27" y="17"/>
                  </a:cxn>
                  <a:cxn ang="0">
                    <a:pos x="56" y="17"/>
                  </a:cxn>
                  <a:cxn ang="0">
                    <a:pos x="60" y="17"/>
                  </a:cxn>
                  <a:cxn ang="0">
                    <a:pos x="62" y="15"/>
                  </a:cxn>
                  <a:cxn ang="0">
                    <a:pos x="63" y="14"/>
                  </a:cxn>
                  <a:cxn ang="0">
                    <a:pos x="65" y="11"/>
                  </a:cxn>
                  <a:cxn ang="0">
                    <a:pos x="66" y="11"/>
                  </a:cxn>
                  <a:cxn ang="0">
                    <a:pos x="66" y="36"/>
                  </a:cxn>
                  <a:cxn ang="0">
                    <a:pos x="65" y="36"/>
                  </a:cxn>
                  <a:cxn ang="0">
                    <a:pos x="63" y="33"/>
                  </a:cxn>
                  <a:cxn ang="0">
                    <a:pos x="63" y="32"/>
                  </a:cxn>
                  <a:cxn ang="0">
                    <a:pos x="62" y="31"/>
                  </a:cxn>
                  <a:cxn ang="0">
                    <a:pos x="62" y="31"/>
                  </a:cxn>
                  <a:cxn ang="0">
                    <a:pos x="59" y="31"/>
                  </a:cxn>
                  <a:cxn ang="0">
                    <a:pos x="56" y="31"/>
                  </a:cxn>
                  <a:cxn ang="0">
                    <a:pos x="27" y="31"/>
                  </a:cxn>
                  <a:cxn ang="0">
                    <a:pos x="27" y="36"/>
                  </a:cxn>
                  <a:cxn ang="0">
                    <a:pos x="23" y="36"/>
                  </a:cxn>
                  <a:cxn ang="0">
                    <a:pos x="23" y="31"/>
                  </a:cxn>
                  <a:cxn ang="0">
                    <a:pos x="18" y="31"/>
                  </a:cxn>
                  <a:cxn ang="0">
                    <a:pos x="17" y="31"/>
                  </a:cxn>
                  <a:cxn ang="0">
                    <a:pos x="11" y="29"/>
                  </a:cxn>
                  <a:cxn ang="0">
                    <a:pos x="7" y="28"/>
                  </a:cxn>
                  <a:cxn ang="0">
                    <a:pos x="4" y="25"/>
                  </a:cxn>
                  <a:cxn ang="0">
                    <a:pos x="2" y="21"/>
                  </a:cxn>
                  <a:cxn ang="0">
                    <a:pos x="0" y="17"/>
                  </a:cxn>
                  <a:cxn ang="0">
                    <a:pos x="0" y="11"/>
                  </a:cxn>
                  <a:cxn ang="0">
                    <a:pos x="0" y="7"/>
                  </a:cxn>
                  <a:cxn ang="0">
                    <a:pos x="2" y="3"/>
                  </a:cxn>
                  <a:cxn ang="0">
                    <a:pos x="4" y="0"/>
                  </a:cxn>
                  <a:cxn ang="0">
                    <a:pos x="7" y="0"/>
                  </a:cxn>
                  <a:cxn ang="0">
                    <a:pos x="10" y="0"/>
                  </a:cxn>
                  <a:cxn ang="0">
                    <a:pos x="11" y="1"/>
                  </a:cxn>
                  <a:cxn ang="0">
                    <a:pos x="13" y="4"/>
                  </a:cxn>
                  <a:cxn ang="0">
                    <a:pos x="13" y="7"/>
                  </a:cxn>
                  <a:cxn ang="0">
                    <a:pos x="13" y="8"/>
                  </a:cxn>
                  <a:cxn ang="0">
                    <a:pos x="11" y="10"/>
                  </a:cxn>
                  <a:cxn ang="0">
                    <a:pos x="10" y="11"/>
                  </a:cxn>
                  <a:cxn ang="0">
                    <a:pos x="9" y="11"/>
                  </a:cxn>
                  <a:cxn ang="0">
                    <a:pos x="7" y="11"/>
                  </a:cxn>
                  <a:cxn ang="0">
                    <a:pos x="7" y="11"/>
                  </a:cxn>
                  <a:cxn ang="0">
                    <a:pos x="6" y="11"/>
                  </a:cxn>
                  <a:cxn ang="0">
                    <a:pos x="4" y="11"/>
                  </a:cxn>
                  <a:cxn ang="0">
                    <a:pos x="4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3" y="14"/>
                  </a:cxn>
                  <a:cxn ang="0">
                    <a:pos x="3" y="15"/>
                  </a:cxn>
                  <a:cxn ang="0">
                    <a:pos x="4" y="15"/>
                  </a:cxn>
                  <a:cxn ang="0">
                    <a:pos x="6" y="17"/>
                  </a:cxn>
                  <a:cxn ang="0">
                    <a:pos x="7" y="17"/>
                  </a:cxn>
                  <a:cxn ang="0">
                    <a:pos x="16" y="17"/>
                  </a:cxn>
                  <a:cxn ang="0">
                    <a:pos x="23" y="17"/>
                  </a:cxn>
                  <a:cxn ang="0">
                    <a:pos x="23" y="11"/>
                  </a:cxn>
                  <a:cxn ang="0">
                    <a:pos x="27" y="11"/>
                  </a:cxn>
                  <a:cxn ang="0">
                    <a:pos x="27" y="17"/>
                  </a:cxn>
                </a:cxnLst>
                <a:rect l="0" t="0" r="r" b="b"/>
                <a:pathLst>
                  <a:path w="66" h="36">
                    <a:moveTo>
                      <a:pt x="27" y="17"/>
                    </a:moveTo>
                    <a:lnTo>
                      <a:pt x="56" y="17"/>
                    </a:lnTo>
                    <a:lnTo>
                      <a:pt x="60" y="17"/>
                    </a:lnTo>
                    <a:lnTo>
                      <a:pt x="62" y="15"/>
                    </a:lnTo>
                    <a:lnTo>
                      <a:pt x="63" y="14"/>
                    </a:lnTo>
                    <a:lnTo>
                      <a:pt x="65" y="11"/>
                    </a:lnTo>
                    <a:lnTo>
                      <a:pt x="66" y="11"/>
                    </a:lnTo>
                    <a:lnTo>
                      <a:pt x="66" y="36"/>
                    </a:lnTo>
                    <a:lnTo>
                      <a:pt x="65" y="36"/>
                    </a:lnTo>
                    <a:lnTo>
                      <a:pt x="63" y="33"/>
                    </a:lnTo>
                    <a:lnTo>
                      <a:pt x="63" y="32"/>
                    </a:lnTo>
                    <a:lnTo>
                      <a:pt x="62" y="31"/>
                    </a:lnTo>
                    <a:lnTo>
                      <a:pt x="62" y="31"/>
                    </a:lnTo>
                    <a:lnTo>
                      <a:pt x="59" y="31"/>
                    </a:lnTo>
                    <a:lnTo>
                      <a:pt x="56" y="31"/>
                    </a:lnTo>
                    <a:lnTo>
                      <a:pt x="27" y="31"/>
                    </a:lnTo>
                    <a:lnTo>
                      <a:pt x="27" y="36"/>
                    </a:lnTo>
                    <a:lnTo>
                      <a:pt x="23" y="36"/>
                    </a:lnTo>
                    <a:lnTo>
                      <a:pt x="23" y="31"/>
                    </a:lnTo>
                    <a:lnTo>
                      <a:pt x="18" y="31"/>
                    </a:lnTo>
                    <a:lnTo>
                      <a:pt x="17" y="31"/>
                    </a:lnTo>
                    <a:lnTo>
                      <a:pt x="11" y="29"/>
                    </a:lnTo>
                    <a:lnTo>
                      <a:pt x="7" y="28"/>
                    </a:lnTo>
                    <a:lnTo>
                      <a:pt x="4" y="25"/>
                    </a:lnTo>
                    <a:lnTo>
                      <a:pt x="2" y="21"/>
                    </a:lnTo>
                    <a:lnTo>
                      <a:pt x="0" y="17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1" y="1"/>
                    </a:lnTo>
                    <a:lnTo>
                      <a:pt x="13" y="4"/>
                    </a:lnTo>
                    <a:lnTo>
                      <a:pt x="13" y="7"/>
                    </a:lnTo>
                    <a:lnTo>
                      <a:pt x="13" y="8"/>
                    </a:lnTo>
                    <a:lnTo>
                      <a:pt x="11" y="10"/>
                    </a:lnTo>
                    <a:lnTo>
                      <a:pt x="10" y="11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6" y="17"/>
                    </a:lnTo>
                    <a:lnTo>
                      <a:pt x="7" y="17"/>
                    </a:lnTo>
                    <a:lnTo>
                      <a:pt x="16" y="17"/>
                    </a:lnTo>
                    <a:lnTo>
                      <a:pt x="23" y="17"/>
                    </a:lnTo>
                    <a:lnTo>
                      <a:pt x="23" y="11"/>
                    </a:lnTo>
                    <a:lnTo>
                      <a:pt x="27" y="11"/>
                    </a:lnTo>
                    <a:lnTo>
                      <a:pt x="27" y="1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721" name="Freeform 665"/>
              <p:cNvSpPr>
                <a:spLocks noChangeAspect="1"/>
              </p:cNvSpPr>
              <p:nvPr/>
            </p:nvSpPr>
            <p:spPr bwMode="auto">
              <a:xfrm>
                <a:off x="2957" y="2856"/>
                <a:ext cx="45" cy="73"/>
              </a:xfrm>
              <a:custGeom>
                <a:avLst/>
                <a:gdLst/>
                <a:ahLst/>
                <a:cxnLst>
                  <a:cxn ang="0">
                    <a:pos x="7" y="54"/>
                  </a:cxn>
                  <a:cxn ang="0">
                    <a:pos x="2" y="49"/>
                  </a:cxn>
                  <a:cxn ang="0">
                    <a:pos x="0" y="42"/>
                  </a:cxn>
                  <a:cxn ang="0">
                    <a:pos x="2" y="35"/>
                  </a:cxn>
                  <a:cxn ang="0">
                    <a:pos x="9" y="31"/>
                  </a:cxn>
                  <a:cxn ang="0">
                    <a:pos x="2" y="24"/>
                  </a:cxn>
                  <a:cxn ang="0">
                    <a:pos x="0" y="17"/>
                  </a:cxn>
                  <a:cxn ang="0">
                    <a:pos x="2" y="8"/>
                  </a:cxn>
                  <a:cxn ang="0">
                    <a:pos x="7" y="5"/>
                  </a:cxn>
                  <a:cxn ang="0">
                    <a:pos x="17" y="4"/>
                  </a:cxn>
                  <a:cxn ang="0">
                    <a:pos x="39" y="4"/>
                  </a:cxn>
                  <a:cxn ang="0">
                    <a:pos x="42" y="3"/>
                  </a:cxn>
                  <a:cxn ang="0">
                    <a:pos x="45" y="0"/>
                  </a:cxn>
                  <a:cxn ang="0">
                    <a:pos x="44" y="21"/>
                  </a:cxn>
                  <a:cxn ang="0">
                    <a:pos x="41" y="18"/>
                  </a:cxn>
                  <a:cxn ang="0">
                    <a:pos x="35" y="17"/>
                  </a:cxn>
                  <a:cxn ang="0">
                    <a:pos x="11" y="18"/>
                  </a:cxn>
                  <a:cxn ang="0">
                    <a:pos x="9" y="18"/>
                  </a:cxn>
                  <a:cxn ang="0">
                    <a:pos x="6" y="21"/>
                  </a:cxn>
                  <a:cxn ang="0">
                    <a:pos x="7" y="24"/>
                  </a:cxn>
                  <a:cxn ang="0">
                    <a:pos x="10" y="28"/>
                  </a:cxn>
                  <a:cxn ang="0">
                    <a:pos x="35" y="29"/>
                  </a:cxn>
                  <a:cxn ang="0">
                    <a:pos x="41" y="29"/>
                  </a:cxn>
                  <a:cxn ang="0">
                    <a:pos x="44" y="25"/>
                  </a:cxn>
                  <a:cxn ang="0">
                    <a:pos x="45" y="47"/>
                  </a:cxn>
                  <a:cxn ang="0">
                    <a:pos x="42" y="46"/>
                  </a:cxn>
                  <a:cxn ang="0">
                    <a:pos x="41" y="43"/>
                  </a:cxn>
                  <a:cxn ang="0">
                    <a:pos x="38" y="43"/>
                  </a:cxn>
                  <a:cxn ang="0">
                    <a:pos x="17" y="43"/>
                  </a:cxn>
                  <a:cxn ang="0">
                    <a:pos x="10" y="43"/>
                  </a:cxn>
                  <a:cxn ang="0">
                    <a:pos x="7" y="45"/>
                  </a:cxn>
                  <a:cxn ang="0">
                    <a:pos x="6" y="47"/>
                  </a:cxn>
                  <a:cxn ang="0">
                    <a:pos x="7" y="50"/>
                  </a:cxn>
                  <a:cxn ang="0">
                    <a:pos x="11" y="54"/>
                  </a:cxn>
                  <a:cxn ang="0">
                    <a:pos x="39" y="54"/>
                  </a:cxn>
                  <a:cxn ang="0">
                    <a:pos x="42" y="53"/>
                  </a:cxn>
                  <a:cxn ang="0">
                    <a:pos x="45" y="52"/>
                  </a:cxn>
                  <a:cxn ang="0">
                    <a:pos x="44" y="73"/>
                  </a:cxn>
                  <a:cxn ang="0">
                    <a:pos x="41" y="68"/>
                  </a:cxn>
                  <a:cxn ang="0">
                    <a:pos x="35" y="68"/>
                  </a:cxn>
                  <a:cxn ang="0">
                    <a:pos x="7" y="68"/>
                  </a:cxn>
                  <a:cxn ang="0">
                    <a:pos x="4" y="70"/>
                  </a:cxn>
                  <a:cxn ang="0">
                    <a:pos x="2" y="73"/>
                  </a:cxn>
                </a:cxnLst>
                <a:rect l="0" t="0" r="r" b="b"/>
                <a:pathLst>
                  <a:path w="45" h="73">
                    <a:moveTo>
                      <a:pt x="2" y="54"/>
                    </a:moveTo>
                    <a:lnTo>
                      <a:pt x="7" y="54"/>
                    </a:lnTo>
                    <a:lnTo>
                      <a:pt x="4" y="52"/>
                    </a:lnTo>
                    <a:lnTo>
                      <a:pt x="2" y="49"/>
                    </a:lnTo>
                    <a:lnTo>
                      <a:pt x="0" y="45"/>
                    </a:lnTo>
                    <a:lnTo>
                      <a:pt x="0" y="42"/>
                    </a:lnTo>
                    <a:lnTo>
                      <a:pt x="0" y="38"/>
                    </a:lnTo>
                    <a:lnTo>
                      <a:pt x="2" y="35"/>
                    </a:lnTo>
                    <a:lnTo>
                      <a:pt x="4" y="32"/>
                    </a:lnTo>
                    <a:lnTo>
                      <a:pt x="9" y="31"/>
                    </a:lnTo>
                    <a:lnTo>
                      <a:pt x="4" y="26"/>
                    </a:lnTo>
                    <a:lnTo>
                      <a:pt x="2" y="24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7"/>
                    </a:lnTo>
                    <a:lnTo>
                      <a:pt x="7" y="5"/>
                    </a:lnTo>
                    <a:lnTo>
                      <a:pt x="11" y="4"/>
                    </a:lnTo>
                    <a:lnTo>
                      <a:pt x="17" y="4"/>
                    </a:lnTo>
                    <a:lnTo>
                      <a:pt x="35" y="4"/>
                    </a:lnTo>
                    <a:lnTo>
                      <a:pt x="39" y="4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4" y="0"/>
                    </a:lnTo>
                    <a:lnTo>
                      <a:pt x="45" y="0"/>
                    </a:lnTo>
                    <a:lnTo>
                      <a:pt x="45" y="21"/>
                    </a:lnTo>
                    <a:lnTo>
                      <a:pt x="44" y="21"/>
                    </a:lnTo>
                    <a:lnTo>
                      <a:pt x="42" y="19"/>
                    </a:lnTo>
                    <a:lnTo>
                      <a:pt x="41" y="18"/>
                    </a:lnTo>
                    <a:lnTo>
                      <a:pt x="38" y="18"/>
                    </a:lnTo>
                    <a:lnTo>
                      <a:pt x="35" y="17"/>
                    </a:lnTo>
                    <a:lnTo>
                      <a:pt x="17" y="17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7" y="19"/>
                    </a:lnTo>
                    <a:lnTo>
                      <a:pt x="6" y="21"/>
                    </a:lnTo>
                    <a:lnTo>
                      <a:pt x="6" y="21"/>
                    </a:lnTo>
                    <a:lnTo>
                      <a:pt x="7" y="24"/>
                    </a:lnTo>
                    <a:lnTo>
                      <a:pt x="7" y="25"/>
                    </a:lnTo>
                    <a:lnTo>
                      <a:pt x="10" y="28"/>
                    </a:lnTo>
                    <a:lnTo>
                      <a:pt x="11" y="29"/>
                    </a:lnTo>
                    <a:lnTo>
                      <a:pt x="35" y="29"/>
                    </a:lnTo>
                    <a:lnTo>
                      <a:pt x="39" y="29"/>
                    </a:lnTo>
                    <a:lnTo>
                      <a:pt x="41" y="29"/>
                    </a:lnTo>
                    <a:lnTo>
                      <a:pt x="42" y="28"/>
                    </a:lnTo>
                    <a:lnTo>
                      <a:pt x="44" y="25"/>
                    </a:lnTo>
                    <a:lnTo>
                      <a:pt x="45" y="25"/>
                    </a:lnTo>
                    <a:lnTo>
                      <a:pt x="45" y="47"/>
                    </a:lnTo>
                    <a:lnTo>
                      <a:pt x="44" y="47"/>
                    </a:lnTo>
                    <a:lnTo>
                      <a:pt x="42" y="46"/>
                    </a:lnTo>
                    <a:lnTo>
                      <a:pt x="42" y="45"/>
                    </a:lnTo>
                    <a:lnTo>
                      <a:pt x="41" y="43"/>
                    </a:lnTo>
                    <a:lnTo>
                      <a:pt x="39" y="43"/>
                    </a:lnTo>
                    <a:lnTo>
                      <a:pt x="38" y="43"/>
                    </a:lnTo>
                    <a:lnTo>
                      <a:pt x="35" y="43"/>
                    </a:lnTo>
                    <a:lnTo>
                      <a:pt x="17" y="43"/>
                    </a:lnTo>
                    <a:lnTo>
                      <a:pt x="11" y="43"/>
                    </a:lnTo>
                    <a:lnTo>
                      <a:pt x="10" y="43"/>
                    </a:lnTo>
                    <a:lnTo>
                      <a:pt x="9" y="43"/>
                    </a:lnTo>
                    <a:lnTo>
                      <a:pt x="7" y="45"/>
                    </a:lnTo>
                    <a:lnTo>
                      <a:pt x="6" y="46"/>
                    </a:lnTo>
                    <a:lnTo>
                      <a:pt x="6" y="47"/>
                    </a:lnTo>
                    <a:lnTo>
                      <a:pt x="6" y="49"/>
                    </a:lnTo>
                    <a:lnTo>
                      <a:pt x="7" y="50"/>
                    </a:lnTo>
                    <a:lnTo>
                      <a:pt x="9" y="53"/>
                    </a:lnTo>
                    <a:lnTo>
                      <a:pt x="11" y="54"/>
                    </a:lnTo>
                    <a:lnTo>
                      <a:pt x="35" y="54"/>
                    </a:lnTo>
                    <a:lnTo>
                      <a:pt x="39" y="54"/>
                    </a:lnTo>
                    <a:lnTo>
                      <a:pt x="41" y="54"/>
                    </a:lnTo>
                    <a:lnTo>
                      <a:pt x="42" y="53"/>
                    </a:lnTo>
                    <a:lnTo>
                      <a:pt x="44" y="52"/>
                    </a:lnTo>
                    <a:lnTo>
                      <a:pt x="45" y="52"/>
                    </a:lnTo>
                    <a:lnTo>
                      <a:pt x="45" y="73"/>
                    </a:lnTo>
                    <a:lnTo>
                      <a:pt x="44" y="73"/>
                    </a:lnTo>
                    <a:lnTo>
                      <a:pt x="42" y="70"/>
                    </a:lnTo>
                    <a:lnTo>
                      <a:pt x="41" y="68"/>
                    </a:lnTo>
                    <a:lnTo>
                      <a:pt x="39" y="68"/>
                    </a:lnTo>
                    <a:lnTo>
                      <a:pt x="35" y="68"/>
                    </a:lnTo>
                    <a:lnTo>
                      <a:pt x="11" y="68"/>
                    </a:lnTo>
                    <a:lnTo>
                      <a:pt x="7" y="68"/>
                    </a:lnTo>
                    <a:lnTo>
                      <a:pt x="4" y="70"/>
                    </a:lnTo>
                    <a:lnTo>
                      <a:pt x="4" y="70"/>
                    </a:lnTo>
                    <a:lnTo>
                      <a:pt x="3" y="73"/>
                    </a:lnTo>
                    <a:lnTo>
                      <a:pt x="2" y="73"/>
                    </a:lnTo>
                    <a:lnTo>
                      <a:pt x="2" y="5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722" name="Rectangle 666"/>
              <p:cNvSpPr>
                <a:spLocks noChangeAspect="1" noChangeArrowheads="1"/>
              </p:cNvSpPr>
              <p:nvPr/>
            </p:nvSpPr>
            <p:spPr bwMode="auto">
              <a:xfrm>
                <a:off x="2935" y="2831"/>
                <a:ext cx="5" cy="19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723" name="Freeform 667"/>
              <p:cNvSpPr>
                <a:spLocks noChangeAspect="1"/>
              </p:cNvSpPr>
              <p:nvPr/>
            </p:nvSpPr>
            <p:spPr bwMode="auto">
              <a:xfrm>
                <a:off x="2907" y="2798"/>
                <a:ext cx="46" cy="30"/>
              </a:xfrm>
              <a:custGeom>
                <a:avLst/>
                <a:gdLst/>
                <a:ahLst/>
                <a:cxnLst>
                  <a:cxn ang="0">
                    <a:pos x="46" y="3"/>
                  </a:cxn>
                  <a:cxn ang="0">
                    <a:pos x="46" y="30"/>
                  </a:cxn>
                  <a:cxn ang="0">
                    <a:pos x="45" y="30"/>
                  </a:cxn>
                  <a:cxn ang="0">
                    <a:pos x="39" y="24"/>
                  </a:cxn>
                  <a:cxn ang="0">
                    <a:pos x="33" y="20"/>
                  </a:cxn>
                  <a:cxn ang="0">
                    <a:pos x="29" y="16"/>
                  </a:cxn>
                  <a:cxn ang="0">
                    <a:pos x="25" y="14"/>
                  </a:cxn>
                  <a:cxn ang="0">
                    <a:pos x="21" y="12"/>
                  </a:cxn>
                  <a:cxn ang="0">
                    <a:pos x="15" y="12"/>
                  </a:cxn>
                  <a:cxn ang="0">
                    <a:pos x="12" y="12"/>
                  </a:cxn>
                  <a:cxn ang="0">
                    <a:pos x="10" y="14"/>
                  </a:cxn>
                  <a:cxn ang="0">
                    <a:pos x="8" y="17"/>
                  </a:cxn>
                  <a:cxn ang="0">
                    <a:pos x="7" y="20"/>
                  </a:cxn>
                  <a:cxn ang="0">
                    <a:pos x="8" y="23"/>
                  </a:cxn>
                  <a:cxn ang="0">
                    <a:pos x="10" y="26"/>
                  </a:cxn>
                  <a:cxn ang="0">
                    <a:pos x="12" y="28"/>
                  </a:cxn>
                  <a:cxn ang="0">
                    <a:pos x="12" y="30"/>
                  </a:cxn>
                  <a:cxn ang="0">
                    <a:pos x="7" y="27"/>
                  </a:cxn>
                  <a:cxn ang="0">
                    <a:pos x="3" y="24"/>
                  </a:cxn>
                  <a:cxn ang="0">
                    <a:pos x="0" y="20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1" y="9"/>
                  </a:cxn>
                  <a:cxn ang="0">
                    <a:pos x="3" y="6"/>
                  </a:cxn>
                  <a:cxn ang="0">
                    <a:pos x="5" y="5"/>
                  </a:cxn>
                  <a:cxn ang="0">
                    <a:pos x="8" y="3"/>
                  </a:cxn>
                  <a:cxn ang="0">
                    <a:pos x="11" y="2"/>
                  </a:cxn>
                  <a:cxn ang="0">
                    <a:pos x="15" y="3"/>
                  </a:cxn>
                  <a:cxn ang="0">
                    <a:pos x="19" y="5"/>
                  </a:cxn>
                  <a:cxn ang="0">
                    <a:pos x="24" y="7"/>
                  </a:cxn>
                  <a:cxn ang="0">
                    <a:pos x="28" y="10"/>
                  </a:cxn>
                  <a:cxn ang="0">
                    <a:pos x="32" y="14"/>
                  </a:cxn>
                  <a:cxn ang="0">
                    <a:pos x="38" y="20"/>
                  </a:cxn>
                  <a:cxn ang="0">
                    <a:pos x="38" y="10"/>
                  </a:cxn>
                  <a:cxn ang="0">
                    <a:pos x="38" y="7"/>
                  </a:cxn>
                  <a:cxn ang="0">
                    <a:pos x="38" y="5"/>
                  </a:cxn>
                  <a:cxn ang="0">
                    <a:pos x="36" y="5"/>
                  </a:cxn>
                  <a:cxn ang="0">
                    <a:pos x="36" y="3"/>
                  </a:cxn>
                  <a:cxn ang="0">
                    <a:pos x="35" y="2"/>
                  </a:cxn>
                  <a:cxn ang="0">
                    <a:pos x="33" y="2"/>
                  </a:cxn>
                  <a:cxn ang="0">
                    <a:pos x="33" y="0"/>
                  </a:cxn>
                  <a:cxn ang="0">
                    <a:pos x="46" y="3"/>
                  </a:cxn>
                </a:cxnLst>
                <a:rect l="0" t="0" r="r" b="b"/>
                <a:pathLst>
                  <a:path w="46" h="30">
                    <a:moveTo>
                      <a:pt x="46" y="3"/>
                    </a:moveTo>
                    <a:lnTo>
                      <a:pt x="46" y="30"/>
                    </a:lnTo>
                    <a:lnTo>
                      <a:pt x="45" y="30"/>
                    </a:lnTo>
                    <a:lnTo>
                      <a:pt x="39" y="24"/>
                    </a:lnTo>
                    <a:lnTo>
                      <a:pt x="33" y="20"/>
                    </a:lnTo>
                    <a:lnTo>
                      <a:pt x="29" y="16"/>
                    </a:lnTo>
                    <a:lnTo>
                      <a:pt x="25" y="14"/>
                    </a:lnTo>
                    <a:lnTo>
                      <a:pt x="21" y="12"/>
                    </a:lnTo>
                    <a:lnTo>
                      <a:pt x="15" y="12"/>
                    </a:lnTo>
                    <a:lnTo>
                      <a:pt x="12" y="12"/>
                    </a:lnTo>
                    <a:lnTo>
                      <a:pt x="10" y="14"/>
                    </a:lnTo>
                    <a:lnTo>
                      <a:pt x="8" y="17"/>
                    </a:lnTo>
                    <a:lnTo>
                      <a:pt x="7" y="20"/>
                    </a:lnTo>
                    <a:lnTo>
                      <a:pt x="8" y="23"/>
                    </a:lnTo>
                    <a:lnTo>
                      <a:pt x="10" y="26"/>
                    </a:lnTo>
                    <a:lnTo>
                      <a:pt x="12" y="28"/>
                    </a:lnTo>
                    <a:lnTo>
                      <a:pt x="12" y="30"/>
                    </a:lnTo>
                    <a:lnTo>
                      <a:pt x="7" y="27"/>
                    </a:lnTo>
                    <a:lnTo>
                      <a:pt x="3" y="24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8" y="3"/>
                    </a:lnTo>
                    <a:lnTo>
                      <a:pt x="11" y="2"/>
                    </a:lnTo>
                    <a:lnTo>
                      <a:pt x="15" y="3"/>
                    </a:lnTo>
                    <a:lnTo>
                      <a:pt x="19" y="5"/>
                    </a:lnTo>
                    <a:lnTo>
                      <a:pt x="24" y="7"/>
                    </a:lnTo>
                    <a:lnTo>
                      <a:pt x="28" y="10"/>
                    </a:lnTo>
                    <a:lnTo>
                      <a:pt x="32" y="14"/>
                    </a:lnTo>
                    <a:lnTo>
                      <a:pt x="38" y="20"/>
                    </a:lnTo>
                    <a:lnTo>
                      <a:pt x="38" y="10"/>
                    </a:lnTo>
                    <a:lnTo>
                      <a:pt x="38" y="7"/>
                    </a:lnTo>
                    <a:lnTo>
                      <a:pt x="38" y="5"/>
                    </a:lnTo>
                    <a:lnTo>
                      <a:pt x="36" y="5"/>
                    </a:lnTo>
                    <a:lnTo>
                      <a:pt x="36" y="3"/>
                    </a:lnTo>
                    <a:lnTo>
                      <a:pt x="35" y="2"/>
                    </a:lnTo>
                    <a:lnTo>
                      <a:pt x="33" y="2"/>
                    </a:lnTo>
                    <a:lnTo>
                      <a:pt x="33" y="0"/>
                    </a:lnTo>
                    <a:lnTo>
                      <a:pt x="4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724" name="Freeform 668"/>
              <p:cNvSpPr>
                <a:spLocks noChangeAspect="1"/>
              </p:cNvSpPr>
              <p:nvPr/>
            </p:nvSpPr>
            <p:spPr bwMode="auto">
              <a:xfrm>
                <a:off x="2936" y="2766"/>
                <a:ext cx="87" cy="28"/>
              </a:xfrm>
              <a:custGeom>
                <a:avLst/>
                <a:gdLst/>
                <a:ahLst/>
                <a:cxnLst>
                  <a:cxn ang="0">
                    <a:pos x="87" y="28"/>
                  </a:cxn>
                  <a:cxn ang="0">
                    <a:pos x="84" y="28"/>
                  </a:cxn>
                  <a:cxn ang="0">
                    <a:pos x="81" y="23"/>
                  </a:cxn>
                  <a:cxn ang="0">
                    <a:pos x="77" y="20"/>
                  </a:cxn>
                  <a:cxn ang="0">
                    <a:pos x="73" y="17"/>
                  </a:cxn>
                  <a:cxn ang="0">
                    <a:pos x="66" y="14"/>
                  </a:cxn>
                  <a:cxn ang="0">
                    <a:pos x="56" y="13"/>
                  </a:cxn>
                  <a:cxn ang="0">
                    <a:pos x="42" y="13"/>
                  </a:cxn>
                  <a:cxn ang="0">
                    <a:pos x="34" y="13"/>
                  </a:cxn>
                  <a:cxn ang="0">
                    <a:pos x="27" y="13"/>
                  </a:cxn>
                  <a:cxn ang="0">
                    <a:pos x="21" y="14"/>
                  </a:cxn>
                  <a:cxn ang="0">
                    <a:pos x="13" y="17"/>
                  </a:cxn>
                  <a:cxn ang="0">
                    <a:pos x="7" y="20"/>
                  </a:cxn>
                  <a:cxn ang="0">
                    <a:pos x="4" y="24"/>
                  </a:cxn>
                  <a:cxn ang="0">
                    <a:pos x="2" y="28"/>
                  </a:cxn>
                  <a:cxn ang="0">
                    <a:pos x="0" y="28"/>
                  </a:cxn>
                  <a:cxn ang="0">
                    <a:pos x="3" y="20"/>
                  </a:cxn>
                  <a:cxn ang="0">
                    <a:pos x="9" y="14"/>
                  </a:cxn>
                  <a:cxn ang="0">
                    <a:pos x="16" y="9"/>
                  </a:cxn>
                  <a:cxn ang="0">
                    <a:pos x="28" y="2"/>
                  </a:cxn>
                  <a:cxn ang="0">
                    <a:pos x="44" y="0"/>
                  </a:cxn>
                  <a:cxn ang="0">
                    <a:pos x="58" y="2"/>
                  </a:cxn>
                  <a:cxn ang="0">
                    <a:pos x="70" y="9"/>
                  </a:cxn>
                  <a:cxn ang="0">
                    <a:pos x="77" y="14"/>
                  </a:cxn>
                  <a:cxn ang="0">
                    <a:pos x="83" y="20"/>
                  </a:cxn>
                  <a:cxn ang="0">
                    <a:pos x="87" y="28"/>
                  </a:cxn>
                </a:cxnLst>
                <a:rect l="0" t="0" r="r" b="b"/>
                <a:pathLst>
                  <a:path w="87" h="28">
                    <a:moveTo>
                      <a:pt x="87" y="28"/>
                    </a:moveTo>
                    <a:lnTo>
                      <a:pt x="84" y="28"/>
                    </a:lnTo>
                    <a:lnTo>
                      <a:pt x="81" y="23"/>
                    </a:lnTo>
                    <a:lnTo>
                      <a:pt x="77" y="20"/>
                    </a:lnTo>
                    <a:lnTo>
                      <a:pt x="73" y="17"/>
                    </a:lnTo>
                    <a:lnTo>
                      <a:pt x="66" y="14"/>
                    </a:lnTo>
                    <a:lnTo>
                      <a:pt x="56" y="13"/>
                    </a:lnTo>
                    <a:lnTo>
                      <a:pt x="42" y="13"/>
                    </a:lnTo>
                    <a:lnTo>
                      <a:pt x="34" y="13"/>
                    </a:lnTo>
                    <a:lnTo>
                      <a:pt x="27" y="13"/>
                    </a:lnTo>
                    <a:lnTo>
                      <a:pt x="21" y="14"/>
                    </a:lnTo>
                    <a:lnTo>
                      <a:pt x="13" y="17"/>
                    </a:lnTo>
                    <a:lnTo>
                      <a:pt x="7" y="20"/>
                    </a:lnTo>
                    <a:lnTo>
                      <a:pt x="4" y="24"/>
                    </a:lnTo>
                    <a:lnTo>
                      <a:pt x="2" y="28"/>
                    </a:lnTo>
                    <a:lnTo>
                      <a:pt x="0" y="28"/>
                    </a:lnTo>
                    <a:lnTo>
                      <a:pt x="3" y="20"/>
                    </a:lnTo>
                    <a:lnTo>
                      <a:pt x="9" y="14"/>
                    </a:lnTo>
                    <a:lnTo>
                      <a:pt x="16" y="9"/>
                    </a:lnTo>
                    <a:lnTo>
                      <a:pt x="28" y="2"/>
                    </a:lnTo>
                    <a:lnTo>
                      <a:pt x="44" y="0"/>
                    </a:lnTo>
                    <a:lnTo>
                      <a:pt x="58" y="2"/>
                    </a:lnTo>
                    <a:lnTo>
                      <a:pt x="70" y="9"/>
                    </a:lnTo>
                    <a:lnTo>
                      <a:pt x="77" y="14"/>
                    </a:lnTo>
                    <a:lnTo>
                      <a:pt x="83" y="20"/>
                    </a:lnTo>
                    <a:lnTo>
                      <a:pt x="87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</p:grpSp>
      <p:grpSp>
        <p:nvGrpSpPr>
          <p:cNvPr id="8" name="Group 669"/>
          <p:cNvGrpSpPr>
            <a:grpSpLocks noChangeAspect="1"/>
          </p:cNvGrpSpPr>
          <p:nvPr/>
        </p:nvGrpSpPr>
        <p:grpSpPr bwMode="auto">
          <a:xfrm>
            <a:off x="4645025" y="2514600"/>
            <a:ext cx="2246313" cy="2025650"/>
            <a:chOff x="2926" y="1344"/>
            <a:chExt cx="1490" cy="1344"/>
          </a:xfrm>
        </p:grpSpPr>
        <p:sp>
          <p:nvSpPr>
            <p:cNvPr id="173726" name="Rectangle 670"/>
            <p:cNvSpPr>
              <a:spLocks noChangeAspect="1" noChangeArrowheads="1"/>
            </p:cNvSpPr>
            <p:nvPr/>
          </p:nvSpPr>
          <p:spPr bwMode="auto">
            <a:xfrm>
              <a:off x="3188" y="1344"/>
              <a:ext cx="1211" cy="1127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27" name="Line 671"/>
            <p:cNvSpPr>
              <a:spLocks noChangeAspect="1" noChangeShapeType="1"/>
            </p:cNvSpPr>
            <p:nvPr/>
          </p:nvSpPr>
          <p:spPr bwMode="auto">
            <a:xfrm flipV="1">
              <a:off x="3188" y="1344"/>
              <a:ext cx="1" cy="1127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28" name="Line 672"/>
            <p:cNvSpPr>
              <a:spLocks noChangeAspect="1" noChangeShapeType="1"/>
            </p:cNvSpPr>
            <p:nvPr/>
          </p:nvSpPr>
          <p:spPr bwMode="auto">
            <a:xfrm flipH="1">
              <a:off x="3188" y="2437"/>
              <a:ext cx="25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29" name="Line 673"/>
            <p:cNvSpPr>
              <a:spLocks noChangeAspect="1" noChangeShapeType="1"/>
            </p:cNvSpPr>
            <p:nvPr/>
          </p:nvSpPr>
          <p:spPr bwMode="auto">
            <a:xfrm flipH="1">
              <a:off x="3188" y="2369"/>
              <a:ext cx="1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30" name="Line 674"/>
            <p:cNvSpPr>
              <a:spLocks noChangeAspect="1" noChangeShapeType="1"/>
            </p:cNvSpPr>
            <p:nvPr/>
          </p:nvSpPr>
          <p:spPr bwMode="auto">
            <a:xfrm flipH="1">
              <a:off x="3188" y="2300"/>
              <a:ext cx="1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31" name="Line 675"/>
            <p:cNvSpPr>
              <a:spLocks noChangeAspect="1" noChangeShapeType="1"/>
            </p:cNvSpPr>
            <p:nvPr/>
          </p:nvSpPr>
          <p:spPr bwMode="auto">
            <a:xfrm flipH="1">
              <a:off x="3188" y="2233"/>
              <a:ext cx="1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32" name="Line 676"/>
            <p:cNvSpPr>
              <a:spLocks noChangeAspect="1" noChangeShapeType="1"/>
            </p:cNvSpPr>
            <p:nvPr/>
          </p:nvSpPr>
          <p:spPr bwMode="auto">
            <a:xfrm flipH="1">
              <a:off x="3188" y="2164"/>
              <a:ext cx="1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33" name="Line 677"/>
            <p:cNvSpPr>
              <a:spLocks noChangeAspect="1" noChangeShapeType="1"/>
            </p:cNvSpPr>
            <p:nvPr/>
          </p:nvSpPr>
          <p:spPr bwMode="auto">
            <a:xfrm flipH="1">
              <a:off x="3188" y="2096"/>
              <a:ext cx="25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34" name="Line 678"/>
            <p:cNvSpPr>
              <a:spLocks noChangeAspect="1" noChangeShapeType="1"/>
            </p:cNvSpPr>
            <p:nvPr/>
          </p:nvSpPr>
          <p:spPr bwMode="auto">
            <a:xfrm flipH="1">
              <a:off x="3188" y="2027"/>
              <a:ext cx="1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35" name="Line 679"/>
            <p:cNvSpPr>
              <a:spLocks noChangeAspect="1" noChangeShapeType="1"/>
            </p:cNvSpPr>
            <p:nvPr/>
          </p:nvSpPr>
          <p:spPr bwMode="auto">
            <a:xfrm flipH="1">
              <a:off x="3188" y="1958"/>
              <a:ext cx="1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36" name="Line 680"/>
            <p:cNvSpPr>
              <a:spLocks noChangeAspect="1" noChangeShapeType="1"/>
            </p:cNvSpPr>
            <p:nvPr/>
          </p:nvSpPr>
          <p:spPr bwMode="auto">
            <a:xfrm flipH="1">
              <a:off x="3188" y="1890"/>
              <a:ext cx="1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37" name="Line 681"/>
            <p:cNvSpPr>
              <a:spLocks noChangeAspect="1" noChangeShapeType="1"/>
            </p:cNvSpPr>
            <p:nvPr/>
          </p:nvSpPr>
          <p:spPr bwMode="auto">
            <a:xfrm flipH="1">
              <a:off x="3188" y="1823"/>
              <a:ext cx="1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38" name="Line 682"/>
            <p:cNvSpPr>
              <a:spLocks noChangeAspect="1" noChangeShapeType="1"/>
            </p:cNvSpPr>
            <p:nvPr/>
          </p:nvSpPr>
          <p:spPr bwMode="auto">
            <a:xfrm flipH="1">
              <a:off x="3188" y="1754"/>
              <a:ext cx="25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39" name="Line 683"/>
            <p:cNvSpPr>
              <a:spLocks noChangeAspect="1" noChangeShapeType="1"/>
            </p:cNvSpPr>
            <p:nvPr/>
          </p:nvSpPr>
          <p:spPr bwMode="auto">
            <a:xfrm flipH="1">
              <a:off x="3188" y="1685"/>
              <a:ext cx="1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40" name="Line 684"/>
            <p:cNvSpPr>
              <a:spLocks noChangeAspect="1" noChangeShapeType="1"/>
            </p:cNvSpPr>
            <p:nvPr/>
          </p:nvSpPr>
          <p:spPr bwMode="auto">
            <a:xfrm flipH="1">
              <a:off x="3188" y="1617"/>
              <a:ext cx="1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41" name="Line 685"/>
            <p:cNvSpPr>
              <a:spLocks noChangeAspect="1" noChangeShapeType="1"/>
            </p:cNvSpPr>
            <p:nvPr/>
          </p:nvSpPr>
          <p:spPr bwMode="auto">
            <a:xfrm flipH="1">
              <a:off x="3188" y="1548"/>
              <a:ext cx="1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42" name="Line 686"/>
            <p:cNvSpPr>
              <a:spLocks noChangeAspect="1" noChangeShapeType="1"/>
            </p:cNvSpPr>
            <p:nvPr/>
          </p:nvSpPr>
          <p:spPr bwMode="auto">
            <a:xfrm flipH="1">
              <a:off x="3188" y="1480"/>
              <a:ext cx="1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43" name="Line 687"/>
            <p:cNvSpPr>
              <a:spLocks noChangeAspect="1" noChangeShapeType="1"/>
            </p:cNvSpPr>
            <p:nvPr/>
          </p:nvSpPr>
          <p:spPr bwMode="auto">
            <a:xfrm flipH="1">
              <a:off x="3188" y="1412"/>
              <a:ext cx="25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44" name="Line 688"/>
            <p:cNvSpPr>
              <a:spLocks noChangeAspect="1" noChangeShapeType="1"/>
            </p:cNvSpPr>
            <p:nvPr/>
          </p:nvSpPr>
          <p:spPr bwMode="auto">
            <a:xfrm flipH="1">
              <a:off x="3188" y="2437"/>
              <a:ext cx="25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45" name="Line 689"/>
            <p:cNvSpPr>
              <a:spLocks noChangeAspect="1" noChangeShapeType="1"/>
            </p:cNvSpPr>
            <p:nvPr/>
          </p:nvSpPr>
          <p:spPr bwMode="auto">
            <a:xfrm flipH="1">
              <a:off x="3188" y="1412"/>
              <a:ext cx="25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46" name="Line 690"/>
            <p:cNvSpPr>
              <a:spLocks noChangeAspect="1" noChangeShapeType="1"/>
            </p:cNvSpPr>
            <p:nvPr/>
          </p:nvSpPr>
          <p:spPr bwMode="auto">
            <a:xfrm flipH="1">
              <a:off x="3188" y="1344"/>
              <a:ext cx="1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47" name="Freeform 691"/>
            <p:cNvSpPr>
              <a:spLocks noChangeAspect="1" noEditPoints="1"/>
            </p:cNvSpPr>
            <p:nvPr/>
          </p:nvSpPr>
          <p:spPr bwMode="auto">
            <a:xfrm>
              <a:off x="3113" y="2408"/>
              <a:ext cx="37" cy="60"/>
            </a:xfrm>
            <a:custGeom>
              <a:avLst/>
              <a:gdLst/>
              <a:ahLst/>
              <a:cxnLst>
                <a:cxn ang="0">
                  <a:pos x="37" y="29"/>
                </a:cxn>
                <a:cxn ang="0">
                  <a:pos x="37" y="38"/>
                </a:cxn>
                <a:cxn ang="0">
                  <a:pos x="35" y="46"/>
                </a:cxn>
                <a:cxn ang="0">
                  <a:pos x="33" y="50"/>
                </a:cxn>
                <a:cxn ang="0">
                  <a:pos x="31" y="53"/>
                </a:cxn>
                <a:cxn ang="0">
                  <a:pos x="28" y="56"/>
                </a:cxn>
                <a:cxn ang="0">
                  <a:pos x="26" y="57"/>
                </a:cxn>
                <a:cxn ang="0">
                  <a:pos x="23" y="59"/>
                </a:cxn>
                <a:cxn ang="0">
                  <a:pos x="19" y="60"/>
                </a:cxn>
                <a:cxn ang="0">
                  <a:pos x="14" y="59"/>
                </a:cxn>
                <a:cxn ang="0">
                  <a:pos x="12" y="57"/>
                </a:cxn>
                <a:cxn ang="0">
                  <a:pos x="9" y="55"/>
                </a:cxn>
                <a:cxn ang="0">
                  <a:pos x="6" y="52"/>
                </a:cxn>
                <a:cxn ang="0">
                  <a:pos x="3" y="48"/>
                </a:cxn>
                <a:cxn ang="0">
                  <a:pos x="2" y="43"/>
                </a:cxn>
                <a:cxn ang="0">
                  <a:pos x="0" y="38"/>
                </a:cxn>
                <a:cxn ang="0">
                  <a:pos x="0" y="31"/>
                </a:cxn>
                <a:cxn ang="0">
                  <a:pos x="0" y="21"/>
                </a:cxn>
                <a:cxn ang="0">
                  <a:pos x="3" y="14"/>
                </a:cxn>
                <a:cxn ang="0">
                  <a:pos x="6" y="7"/>
                </a:cxn>
                <a:cxn ang="0">
                  <a:pos x="10" y="3"/>
                </a:cxn>
                <a:cxn ang="0">
                  <a:pos x="14" y="1"/>
                </a:cxn>
                <a:cxn ang="0">
                  <a:pos x="19" y="0"/>
                </a:cxn>
                <a:cxn ang="0">
                  <a:pos x="24" y="1"/>
                </a:cxn>
                <a:cxn ang="0">
                  <a:pos x="28" y="3"/>
                </a:cxn>
                <a:cxn ang="0">
                  <a:pos x="33" y="7"/>
                </a:cxn>
                <a:cxn ang="0">
                  <a:pos x="34" y="13"/>
                </a:cxn>
                <a:cxn ang="0">
                  <a:pos x="37" y="21"/>
                </a:cxn>
                <a:cxn ang="0">
                  <a:pos x="37" y="29"/>
                </a:cxn>
                <a:cxn ang="0">
                  <a:pos x="24" y="29"/>
                </a:cxn>
                <a:cxn ang="0">
                  <a:pos x="24" y="22"/>
                </a:cxn>
                <a:cxn ang="0">
                  <a:pos x="24" y="18"/>
                </a:cxn>
                <a:cxn ang="0">
                  <a:pos x="24" y="14"/>
                </a:cxn>
                <a:cxn ang="0">
                  <a:pos x="24" y="13"/>
                </a:cxn>
                <a:cxn ang="0">
                  <a:pos x="24" y="7"/>
                </a:cxn>
                <a:cxn ang="0">
                  <a:pos x="23" y="4"/>
                </a:cxn>
                <a:cxn ang="0">
                  <a:pos x="21" y="3"/>
                </a:cxn>
                <a:cxn ang="0">
                  <a:pos x="19" y="3"/>
                </a:cxn>
                <a:cxn ang="0">
                  <a:pos x="17" y="3"/>
                </a:cxn>
                <a:cxn ang="0">
                  <a:pos x="16" y="4"/>
                </a:cxn>
                <a:cxn ang="0">
                  <a:pos x="14" y="6"/>
                </a:cxn>
                <a:cxn ang="0">
                  <a:pos x="13" y="8"/>
                </a:cxn>
                <a:cxn ang="0">
                  <a:pos x="13" y="18"/>
                </a:cxn>
                <a:cxn ang="0">
                  <a:pos x="13" y="35"/>
                </a:cxn>
                <a:cxn ang="0">
                  <a:pos x="13" y="43"/>
                </a:cxn>
                <a:cxn ang="0">
                  <a:pos x="13" y="48"/>
                </a:cxn>
                <a:cxn ang="0">
                  <a:pos x="14" y="52"/>
                </a:cxn>
                <a:cxn ang="0">
                  <a:pos x="14" y="55"/>
                </a:cxn>
                <a:cxn ang="0">
                  <a:pos x="16" y="56"/>
                </a:cxn>
                <a:cxn ang="0">
                  <a:pos x="17" y="57"/>
                </a:cxn>
                <a:cxn ang="0">
                  <a:pos x="19" y="57"/>
                </a:cxn>
                <a:cxn ang="0">
                  <a:pos x="21" y="56"/>
                </a:cxn>
                <a:cxn ang="0">
                  <a:pos x="23" y="56"/>
                </a:cxn>
                <a:cxn ang="0">
                  <a:pos x="24" y="53"/>
                </a:cxn>
                <a:cxn ang="0">
                  <a:pos x="24" y="48"/>
                </a:cxn>
                <a:cxn ang="0">
                  <a:pos x="24" y="29"/>
                </a:cxn>
              </a:cxnLst>
              <a:rect l="0" t="0" r="r" b="b"/>
              <a:pathLst>
                <a:path w="37" h="60">
                  <a:moveTo>
                    <a:pt x="37" y="29"/>
                  </a:moveTo>
                  <a:lnTo>
                    <a:pt x="37" y="38"/>
                  </a:lnTo>
                  <a:lnTo>
                    <a:pt x="35" y="46"/>
                  </a:lnTo>
                  <a:lnTo>
                    <a:pt x="33" y="50"/>
                  </a:lnTo>
                  <a:lnTo>
                    <a:pt x="31" y="53"/>
                  </a:lnTo>
                  <a:lnTo>
                    <a:pt x="28" y="56"/>
                  </a:lnTo>
                  <a:lnTo>
                    <a:pt x="26" y="57"/>
                  </a:lnTo>
                  <a:lnTo>
                    <a:pt x="23" y="59"/>
                  </a:lnTo>
                  <a:lnTo>
                    <a:pt x="19" y="60"/>
                  </a:lnTo>
                  <a:lnTo>
                    <a:pt x="14" y="59"/>
                  </a:lnTo>
                  <a:lnTo>
                    <a:pt x="12" y="57"/>
                  </a:lnTo>
                  <a:lnTo>
                    <a:pt x="9" y="55"/>
                  </a:lnTo>
                  <a:lnTo>
                    <a:pt x="6" y="52"/>
                  </a:lnTo>
                  <a:lnTo>
                    <a:pt x="3" y="48"/>
                  </a:lnTo>
                  <a:lnTo>
                    <a:pt x="2" y="43"/>
                  </a:lnTo>
                  <a:lnTo>
                    <a:pt x="0" y="38"/>
                  </a:lnTo>
                  <a:lnTo>
                    <a:pt x="0" y="31"/>
                  </a:lnTo>
                  <a:lnTo>
                    <a:pt x="0" y="21"/>
                  </a:lnTo>
                  <a:lnTo>
                    <a:pt x="3" y="14"/>
                  </a:lnTo>
                  <a:lnTo>
                    <a:pt x="6" y="7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28" y="3"/>
                  </a:lnTo>
                  <a:lnTo>
                    <a:pt x="33" y="7"/>
                  </a:lnTo>
                  <a:lnTo>
                    <a:pt x="34" y="13"/>
                  </a:lnTo>
                  <a:lnTo>
                    <a:pt x="37" y="21"/>
                  </a:lnTo>
                  <a:lnTo>
                    <a:pt x="37" y="29"/>
                  </a:lnTo>
                  <a:close/>
                  <a:moveTo>
                    <a:pt x="24" y="29"/>
                  </a:moveTo>
                  <a:lnTo>
                    <a:pt x="24" y="22"/>
                  </a:lnTo>
                  <a:lnTo>
                    <a:pt x="24" y="18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7"/>
                  </a:lnTo>
                  <a:lnTo>
                    <a:pt x="23" y="4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4" y="6"/>
                  </a:lnTo>
                  <a:lnTo>
                    <a:pt x="13" y="8"/>
                  </a:lnTo>
                  <a:lnTo>
                    <a:pt x="13" y="18"/>
                  </a:lnTo>
                  <a:lnTo>
                    <a:pt x="13" y="35"/>
                  </a:lnTo>
                  <a:lnTo>
                    <a:pt x="13" y="43"/>
                  </a:lnTo>
                  <a:lnTo>
                    <a:pt x="13" y="48"/>
                  </a:lnTo>
                  <a:lnTo>
                    <a:pt x="14" y="52"/>
                  </a:lnTo>
                  <a:lnTo>
                    <a:pt x="14" y="55"/>
                  </a:lnTo>
                  <a:lnTo>
                    <a:pt x="16" y="56"/>
                  </a:lnTo>
                  <a:lnTo>
                    <a:pt x="17" y="57"/>
                  </a:lnTo>
                  <a:lnTo>
                    <a:pt x="19" y="57"/>
                  </a:lnTo>
                  <a:lnTo>
                    <a:pt x="21" y="56"/>
                  </a:lnTo>
                  <a:lnTo>
                    <a:pt x="23" y="56"/>
                  </a:lnTo>
                  <a:lnTo>
                    <a:pt x="24" y="53"/>
                  </a:lnTo>
                  <a:lnTo>
                    <a:pt x="24" y="48"/>
                  </a:lnTo>
                  <a:lnTo>
                    <a:pt x="24" y="2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48" name="Freeform 692"/>
            <p:cNvSpPr>
              <a:spLocks noChangeAspect="1"/>
            </p:cNvSpPr>
            <p:nvPr/>
          </p:nvSpPr>
          <p:spPr bwMode="auto">
            <a:xfrm>
              <a:off x="3118" y="2066"/>
              <a:ext cx="29" cy="59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48"/>
                </a:cxn>
                <a:cxn ang="0">
                  <a:pos x="21" y="52"/>
                </a:cxn>
                <a:cxn ang="0">
                  <a:pos x="21" y="53"/>
                </a:cxn>
                <a:cxn ang="0">
                  <a:pos x="22" y="55"/>
                </a:cxn>
                <a:cxn ang="0">
                  <a:pos x="23" y="56"/>
                </a:cxn>
                <a:cxn ang="0">
                  <a:pos x="25" y="58"/>
                </a:cxn>
                <a:cxn ang="0">
                  <a:pos x="28" y="58"/>
                </a:cxn>
                <a:cxn ang="0">
                  <a:pos x="29" y="58"/>
                </a:cxn>
                <a:cxn ang="0">
                  <a:pos x="29" y="59"/>
                </a:cxn>
                <a:cxn ang="0">
                  <a:pos x="0" y="59"/>
                </a:cxn>
                <a:cxn ang="0">
                  <a:pos x="0" y="58"/>
                </a:cxn>
                <a:cxn ang="0">
                  <a:pos x="1" y="58"/>
                </a:cxn>
                <a:cxn ang="0">
                  <a:pos x="4" y="58"/>
                </a:cxn>
                <a:cxn ang="0">
                  <a:pos x="5" y="56"/>
                </a:cxn>
                <a:cxn ang="0">
                  <a:pos x="7" y="55"/>
                </a:cxn>
                <a:cxn ang="0">
                  <a:pos x="8" y="53"/>
                </a:cxn>
                <a:cxn ang="0">
                  <a:pos x="8" y="52"/>
                </a:cxn>
                <a:cxn ang="0">
                  <a:pos x="8" y="48"/>
                </a:cxn>
                <a:cxn ang="0">
                  <a:pos x="8" y="17"/>
                </a:cxn>
                <a:cxn ang="0">
                  <a:pos x="8" y="14"/>
                </a:cxn>
                <a:cxn ang="0">
                  <a:pos x="8" y="13"/>
                </a:cxn>
                <a:cxn ang="0">
                  <a:pos x="7" y="11"/>
                </a:cxn>
                <a:cxn ang="0">
                  <a:pos x="7" y="11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2" y="11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19" y="0"/>
                </a:cxn>
                <a:cxn ang="0">
                  <a:pos x="21" y="0"/>
                </a:cxn>
              </a:cxnLst>
              <a:rect l="0" t="0" r="r" b="b"/>
              <a:pathLst>
                <a:path w="29" h="59">
                  <a:moveTo>
                    <a:pt x="21" y="0"/>
                  </a:moveTo>
                  <a:lnTo>
                    <a:pt x="21" y="48"/>
                  </a:lnTo>
                  <a:lnTo>
                    <a:pt x="21" y="52"/>
                  </a:lnTo>
                  <a:lnTo>
                    <a:pt x="21" y="53"/>
                  </a:lnTo>
                  <a:lnTo>
                    <a:pt x="22" y="55"/>
                  </a:lnTo>
                  <a:lnTo>
                    <a:pt x="23" y="56"/>
                  </a:lnTo>
                  <a:lnTo>
                    <a:pt x="25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29" y="59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1" y="58"/>
                  </a:lnTo>
                  <a:lnTo>
                    <a:pt x="4" y="58"/>
                  </a:lnTo>
                  <a:lnTo>
                    <a:pt x="5" y="56"/>
                  </a:lnTo>
                  <a:lnTo>
                    <a:pt x="7" y="55"/>
                  </a:lnTo>
                  <a:lnTo>
                    <a:pt x="8" y="53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8" y="17"/>
                  </a:lnTo>
                  <a:lnTo>
                    <a:pt x="8" y="14"/>
                  </a:lnTo>
                  <a:lnTo>
                    <a:pt x="8" y="13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5" y="11"/>
                  </a:lnTo>
                  <a:lnTo>
                    <a:pt x="4" y="10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9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49" name="Freeform 693"/>
            <p:cNvSpPr>
              <a:spLocks noChangeAspect="1"/>
            </p:cNvSpPr>
            <p:nvPr/>
          </p:nvSpPr>
          <p:spPr bwMode="auto">
            <a:xfrm>
              <a:off x="3112" y="1725"/>
              <a:ext cx="38" cy="58"/>
            </a:xfrm>
            <a:custGeom>
              <a:avLst/>
              <a:gdLst/>
              <a:ahLst/>
              <a:cxnLst>
                <a:cxn ang="0">
                  <a:pos x="34" y="58"/>
                </a:cxn>
                <a:cxn ang="0">
                  <a:pos x="0" y="58"/>
                </a:cxn>
                <a:cxn ang="0">
                  <a:pos x="0" y="57"/>
                </a:cxn>
                <a:cxn ang="0">
                  <a:pos x="10" y="46"/>
                </a:cxn>
                <a:cxn ang="0">
                  <a:pos x="17" y="39"/>
                </a:cxn>
                <a:cxn ang="0">
                  <a:pos x="20" y="32"/>
                </a:cxn>
                <a:cxn ang="0">
                  <a:pos x="22" y="26"/>
                </a:cxn>
                <a:cxn ang="0">
                  <a:pos x="22" y="21"/>
                </a:cxn>
                <a:cxn ang="0">
                  <a:pos x="22" y="16"/>
                </a:cxn>
                <a:cxn ang="0">
                  <a:pos x="20" y="12"/>
                </a:cxn>
                <a:cxn ang="0">
                  <a:pos x="17" y="11"/>
                </a:cxn>
                <a:cxn ang="0">
                  <a:pos x="13" y="9"/>
                </a:cxn>
                <a:cxn ang="0">
                  <a:pos x="8" y="11"/>
                </a:cxn>
                <a:cxn ang="0">
                  <a:pos x="6" y="12"/>
                </a:cxn>
                <a:cxn ang="0">
                  <a:pos x="3" y="16"/>
                </a:cxn>
                <a:cxn ang="0">
                  <a:pos x="0" y="15"/>
                </a:cxn>
                <a:cxn ang="0">
                  <a:pos x="3" y="11"/>
                </a:cxn>
                <a:cxn ang="0">
                  <a:pos x="4" y="7"/>
                </a:cxn>
                <a:cxn ang="0">
                  <a:pos x="8" y="4"/>
                </a:cxn>
                <a:cxn ang="0">
                  <a:pos x="13" y="1"/>
                </a:cxn>
                <a:cxn ang="0">
                  <a:pos x="18" y="0"/>
                </a:cxn>
                <a:cxn ang="0">
                  <a:pos x="22" y="0"/>
                </a:cxn>
                <a:cxn ang="0">
                  <a:pos x="27" y="1"/>
                </a:cxn>
                <a:cxn ang="0">
                  <a:pos x="31" y="4"/>
                </a:cxn>
                <a:cxn ang="0">
                  <a:pos x="32" y="7"/>
                </a:cxn>
                <a:cxn ang="0">
                  <a:pos x="34" y="11"/>
                </a:cxn>
                <a:cxn ang="0">
                  <a:pos x="35" y="14"/>
                </a:cxn>
                <a:cxn ang="0">
                  <a:pos x="34" y="19"/>
                </a:cxn>
                <a:cxn ang="0">
                  <a:pos x="32" y="26"/>
                </a:cxn>
                <a:cxn ang="0">
                  <a:pos x="29" y="30"/>
                </a:cxn>
                <a:cxn ang="0">
                  <a:pos x="25" y="35"/>
                </a:cxn>
                <a:cxn ang="0">
                  <a:pos x="20" y="40"/>
                </a:cxn>
                <a:cxn ang="0">
                  <a:pos x="13" y="47"/>
                </a:cxn>
                <a:cxn ang="0">
                  <a:pos x="25" y="47"/>
                </a:cxn>
                <a:cxn ang="0">
                  <a:pos x="29" y="47"/>
                </a:cxn>
                <a:cxn ang="0">
                  <a:pos x="31" y="47"/>
                </a:cxn>
                <a:cxn ang="0">
                  <a:pos x="32" y="47"/>
                </a:cxn>
                <a:cxn ang="0">
                  <a:pos x="34" y="46"/>
                </a:cxn>
                <a:cxn ang="0">
                  <a:pos x="35" y="44"/>
                </a:cxn>
                <a:cxn ang="0">
                  <a:pos x="36" y="42"/>
                </a:cxn>
                <a:cxn ang="0">
                  <a:pos x="38" y="42"/>
                </a:cxn>
                <a:cxn ang="0">
                  <a:pos x="34" y="58"/>
                </a:cxn>
              </a:cxnLst>
              <a:rect l="0" t="0" r="r" b="b"/>
              <a:pathLst>
                <a:path w="38" h="58">
                  <a:moveTo>
                    <a:pt x="34" y="58"/>
                  </a:moveTo>
                  <a:lnTo>
                    <a:pt x="0" y="58"/>
                  </a:lnTo>
                  <a:lnTo>
                    <a:pt x="0" y="57"/>
                  </a:lnTo>
                  <a:lnTo>
                    <a:pt x="10" y="46"/>
                  </a:lnTo>
                  <a:lnTo>
                    <a:pt x="17" y="39"/>
                  </a:lnTo>
                  <a:lnTo>
                    <a:pt x="20" y="32"/>
                  </a:lnTo>
                  <a:lnTo>
                    <a:pt x="22" y="26"/>
                  </a:lnTo>
                  <a:lnTo>
                    <a:pt x="22" y="21"/>
                  </a:lnTo>
                  <a:lnTo>
                    <a:pt x="22" y="16"/>
                  </a:lnTo>
                  <a:lnTo>
                    <a:pt x="20" y="12"/>
                  </a:lnTo>
                  <a:lnTo>
                    <a:pt x="17" y="11"/>
                  </a:lnTo>
                  <a:lnTo>
                    <a:pt x="13" y="9"/>
                  </a:lnTo>
                  <a:lnTo>
                    <a:pt x="8" y="11"/>
                  </a:lnTo>
                  <a:lnTo>
                    <a:pt x="6" y="12"/>
                  </a:lnTo>
                  <a:lnTo>
                    <a:pt x="3" y="16"/>
                  </a:lnTo>
                  <a:lnTo>
                    <a:pt x="0" y="15"/>
                  </a:lnTo>
                  <a:lnTo>
                    <a:pt x="3" y="11"/>
                  </a:lnTo>
                  <a:lnTo>
                    <a:pt x="4" y="7"/>
                  </a:lnTo>
                  <a:lnTo>
                    <a:pt x="8" y="4"/>
                  </a:lnTo>
                  <a:lnTo>
                    <a:pt x="13" y="1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7" y="1"/>
                  </a:lnTo>
                  <a:lnTo>
                    <a:pt x="31" y="4"/>
                  </a:lnTo>
                  <a:lnTo>
                    <a:pt x="32" y="7"/>
                  </a:lnTo>
                  <a:lnTo>
                    <a:pt x="34" y="11"/>
                  </a:lnTo>
                  <a:lnTo>
                    <a:pt x="35" y="14"/>
                  </a:lnTo>
                  <a:lnTo>
                    <a:pt x="34" y="19"/>
                  </a:lnTo>
                  <a:lnTo>
                    <a:pt x="32" y="26"/>
                  </a:lnTo>
                  <a:lnTo>
                    <a:pt x="29" y="30"/>
                  </a:lnTo>
                  <a:lnTo>
                    <a:pt x="25" y="35"/>
                  </a:lnTo>
                  <a:lnTo>
                    <a:pt x="20" y="40"/>
                  </a:lnTo>
                  <a:lnTo>
                    <a:pt x="13" y="47"/>
                  </a:lnTo>
                  <a:lnTo>
                    <a:pt x="25" y="47"/>
                  </a:lnTo>
                  <a:lnTo>
                    <a:pt x="29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4" y="46"/>
                  </a:lnTo>
                  <a:lnTo>
                    <a:pt x="35" y="44"/>
                  </a:lnTo>
                  <a:lnTo>
                    <a:pt x="36" y="42"/>
                  </a:lnTo>
                  <a:lnTo>
                    <a:pt x="38" y="42"/>
                  </a:lnTo>
                  <a:lnTo>
                    <a:pt x="34" y="5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50" name="Freeform 694"/>
            <p:cNvSpPr>
              <a:spLocks noChangeAspect="1"/>
            </p:cNvSpPr>
            <p:nvPr/>
          </p:nvSpPr>
          <p:spPr bwMode="auto">
            <a:xfrm>
              <a:off x="3112" y="1381"/>
              <a:ext cx="38" cy="61"/>
            </a:xfrm>
            <a:custGeom>
              <a:avLst/>
              <a:gdLst/>
              <a:ahLst/>
              <a:cxnLst>
                <a:cxn ang="0">
                  <a:pos x="10" y="29"/>
                </a:cxn>
                <a:cxn ang="0">
                  <a:pos x="10" y="27"/>
                </a:cxn>
                <a:cxn ang="0">
                  <a:pos x="14" y="26"/>
                </a:cxn>
                <a:cxn ang="0">
                  <a:pos x="17" y="24"/>
                </a:cxn>
                <a:cxn ang="0">
                  <a:pos x="20" y="23"/>
                </a:cxn>
                <a:cxn ang="0">
                  <a:pos x="21" y="21"/>
                </a:cxn>
                <a:cxn ang="0">
                  <a:pos x="22" y="19"/>
                </a:cxn>
                <a:cxn ang="0">
                  <a:pos x="22" y="16"/>
                </a:cxn>
                <a:cxn ang="0">
                  <a:pos x="21" y="12"/>
                </a:cxn>
                <a:cxn ang="0">
                  <a:pos x="20" y="9"/>
                </a:cxn>
                <a:cxn ang="0">
                  <a:pos x="17" y="7"/>
                </a:cxn>
                <a:cxn ang="0">
                  <a:pos x="13" y="7"/>
                </a:cxn>
                <a:cxn ang="0">
                  <a:pos x="8" y="7"/>
                </a:cxn>
                <a:cxn ang="0">
                  <a:pos x="6" y="9"/>
                </a:cxn>
                <a:cxn ang="0">
                  <a:pos x="3" y="13"/>
                </a:cxn>
                <a:cxn ang="0">
                  <a:pos x="1" y="12"/>
                </a:cxn>
                <a:cxn ang="0">
                  <a:pos x="6" y="7"/>
                </a:cxn>
                <a:cxn ang="0">
                  <a:pos x="10" y="3"/>
                </a:cxn>
                <a:cxn ang="0">
                  <a:pos x="14" y="2"/>
                </a:cxn>
                <a:cxn ang="0">
                  <a:pos x="21" y="0"/>
                </a:cxn>
                <a:cxn ang="0">
                  <a:pos x="27" y="2"/>
                </a:cxn>
                <a:cxn ang="0">
                  <a:pos x="31" y="3"/>
                </a:cxn>
                <a:cxn ang="0">
                  <a:pos x="34" y="7"/>
                </a:cxn>
                <a:cxn ang="0">
                  <a:pos x="35" y="12"/>
                </a:cxn>
                <a:cxn ang="0">
                  <a:pos x="34" y="14"/>
                </a:cxn>
                <a:cxn ang="0">
                  <a:pos x="32" y="17"/>
                </a:cxn>
                <a:cxn ang="0">
                  <a:pos x="29" y="20"/>
                </a:cxn>
                <a:cxn ang="0">
                  <a:pos x="25" y="21"/>
                </a:cxn>
                <a:cxn ang="0">
                  <a:pos x="31" y="24"/>
                </a:cxn>
                <a:cxn ang="0">
                  <a:pos x="35" y="29"/>
                </a:cxn>
                <a:cxn ang="0">
                  <a:pos x="36" y="33"/>
                </a:cxn>
                <a:cxn ang="0">
                  <a:pos x="38" y="38"/>
                </a:cxn>
                <a:cxn ang="0">
                  <a:pos x="36" y="44"/>
                </a:cxn>
                <a:cxn ang="0">
                  <a:pos x="35" y="50"/>
                </a:cxn>
                <a:cxn ang="0">
                  <a:pos x="31" y="54"/>
                </a:cxn>
                <a:cxn ang="0">
                  <a:pos x="25" y="58"/>
                </a:cxn>
                <a:cxn ang="0">
                  <a:pos x="20" y="59"/>
                </a:cxn>
                <a:cxn ang="0">
                  <a:pos x="13" y="61"/>
                </a:cxn>
                <a:cxn ang="0">
                  <a:pos x="8" y="59"/>
                </a:cxn>
                <a:cxn ang="0">
                  <a:pos x="4" y="59"/>
                </a:cxn>
                <a:cxn ang="0">
                  <a:pos x="1" y="58"/>
                </a:cxn>
                <a:cxn ang="0">
                  <a:pos x="0" y="55"/>
                </a:cxn>
                <a:cxn ang="0">
                  <a:pos x="0" y="52"/>
                </a:cxn>
                <a:cxn ang="0">
                  <a:pos x="0" y="50"/>
                </a:cxn>
                <a:cxn ang="0">
                  <a:pos x="1" y="48"/>
                </a:cxn>
                <a:cxn ang="0">
                  <a:pos x="3" y="47"/>
                </a:cxn>
                <a:cxn ang="0">
                  <a:pos x="4" y="47"/>
                </a:cxn>
                <a:cxn ang="0">
                  <a:pos x="6" y="47"/>
                </a:cxn>
                <a:cxn ang="0">
                  <a:pos x="7" y="47"/>
                </a:cxn>
                <a:cxn ang="0">
                  <a:pos x="8" y="48"/>
                </a:cxn>
                <a:cxn ang="0">
                  <a:pos x="10" y="50"/>
                </a:cxn>
                <a:cxn ang="0">
                  <a:pos x="11" y="51"/>
                </a:cxn>
                <a:cxn ang="0">
                  <a:pos x="15" y="54"/>
                </a:cxn>
                <a:cxn ang="0">
                  <a:pos x="20" y="54"/>
                </a:cxn>
                <a:cxn ang="0">
                  <a:pos x="22" y="54"/>
                </a:cxn>
                <a:cxn ang="0">
                  <a:pos x="25" y="51"/>
                </a:cxn>
                <a:cxn ang="0">
                  <a:pos x="27" y="48"/>
                </a:cxn>
                <a:cxn ang="0">
                  <a:pos x="28" y="45"/>
                </a:cxn>
                <a:cxn ang="0">
                  <a:pos x="27" y="40"/>
                </a:cxn>
                <a:cxn ang="0">
                  <a:pos x="24" y="36"/>
                </a:cxn>
                <a:cxn ang="0">
                  <a:pos x="20" y="33"/>
                </a:cxn>
                <a:cxn ang="0">
                  <a:pos x="15" y="30"/>
                </a:cxn>
                <a:cxn ang="0">
                  <a:pos x="10" y="29"/>
                </a:cxn>
              </a:cxnLst>
              <a:rect l="0" t="0" r="r" b="b"/>
              <a:pathLst>
                <a:path w="38" h="61">
                  <a:moveTo>
                    <a:pt x="10" y="29"/>
                  </a:moveTo>
                  <a:lnTo>
                    <a:pt x="10" y="27"/>
                  </a:lnTo>
                  <a:lnTo>
                    <a:pt x="14" y="26"/>
                  </a:lnTo>
                  <a:lnTo>
                    <a:pt x="17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2" y="16"/>
                  </a:lnTo>
                  <a:lnTo>
                    <a:pt x="21" y="12"/>
                  </a:lnTo>
                  <a:lnTo>
                    <a:pt x="20" y="9"/>
                  </a:lnTo>
                  <a:lnTo>
                    <a:pt x="17" y="7"/>
                  </a:lnTo>
                  <a:lnTo>
                    <a:pt x="13" y="7"/>
                  </a:lnTo>
                  <a:lnTo>
                    <a:pt x="8" y="7"/>
                  </a:lnTo>
                  <a:lnTo>
                    <a:pt x="6" y="9"/>
                  </a:lnTo>
                  <a:lnTo>
                    <a:pt x="3" y="13"/>
                  </a:lnTo>
                  <a:lnTo>
                    <a:pt x="1" y="12"/>
                  </a:lnTo>
                  <a:lnTo>
                    <a:pt x="6" y="7"/>
                  </a:lnTo>
                  <a:lnTo>
                    <a:pt x="10" y="3"/>
                  </a:lnTo>
                  <a:lnTo>
                    <a:pt x="14" y="2"/>
                  </a:lnTo>
                  <a:lnTo>
                    <a:pt x="21" y="0"/>
                  </a:lnTo>
                  <a:lnTo>
                    <a:pt x="27" y="2"/>
                  </a:lnTo>
                  <a:lnTo>
                    <a:pt x="31" y="3"/>
                  </a:lnTo>
                  <a:lnTo>
                    <a:pt x="34" y="7"/>
                  </a:lnTo>
                  <a:lnTo>
                    <a:pt x="35" y="12"/>
                  </a:lnTo>
                  <a:lnTo>
                    <a:pt x="34" y="14"/>
                  </a:lnTo>
                  <a:lnTo>
                    <a:pt x="32" y="17"/>
                  </a:lnTo>
                  <a:lnTo>
                    <a:pt x="29" y="20"/>
                  </a:lnTo>
                  <a:lnTo>
                    <a:pt x="25" y="21"/>
                  </a:lnTo>
                  <a:lnTo>
                    <a:pt x="31" y="24"/>
                  </a:lnTo>
                  <a:lnTo>
                    <a:pt x="35" y="29"/>
                  </a:lnTo>
                  <a:lnTo>
                    <a:pt x="36" y="33"/>
                  </a:lnTo>
                  <a:lnTo>
                    <a:pt x="38" y="38"/>
                  </a:lnTo>
                  <a:lnTo>
                    <a:pt x="36" y="44"/>
                  </a:lnTo>
                  <a:lnTo>
                    <a:pt x="35" y="50"/>
                  </a:lnTo>
                  <a:lnTo>
                    <a:pt x="31" y="54"/>
                  </a:lnTo>
                  <a:lnTo>
                    <a:pt x="25" y="58"/>
                  </a:lnTo>
                  <a:lnTo>
                    <a:pt x="20" y="59"/>
                  </a:lnTo>
                  <a:lnTo>
                    <a:pt x="13" y="61"/>
                  </a:lnTo>
                  <a:lnTo>
                    <a:pt x="8" y="59"/>
                  </a:lnTo>
                  <a:lnTo>
                    <a:pt x="4" y="59"/>
                  </a:lnTo>
                  <a:lnTo>
                    <a:pt x="1" y="58"/>
                  </a:lnTo>
                  <a:lnTo>
                    <a:pt x="0" y="55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1" y="48"/>
                  </a:lnTo>
                  <a:lnTo>
                    <a:pt x="3" y="47"/>
                  </a:lnTo>
                  <a:lnTo>
                    <a:pt x="4" y="47"/>
                  </a:lnTo>
                  <a:lnTo>
                    <a:pt x="6" y="47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10" y="50"/>
                  </a:lnTo>
                  <a:lnTo>
                    <a:pt x="11" y="51"/>
                  </a:lnTo>
                  <a:lnTo>
                    <a:pt x="15" y="54"/>
                  </a:lnTo>
                  <a:lnTo>
                    <a:pt x="20" y="54"/>
                  </a:lnTo>
                  <a:lnTo>
                    <a:pt x="22" y="54"/>
                  </a:lnTo>
                  <a:lnTo>
                    <a:pt x="25" y="51"/>
                  </a:lnTo>
                  <a:lnTo>
                    <a:pt x="27" y="48"/>
                  </a:lnTo>
                  <a:lnTo>
                    <a:pt x="28" y="45"/>
                  </a:lnTo>
                  <a:lnTo>
                    <a:pt x="27" y="40"/>
                  </a:lnTo>
                  <a:lnTo>
                    <a:pt x="24" y="36"/>
                  </a:lnTo>
                  <a:lnTo>
                    <a:pt x="20" y="33"/>
                  </a:lnTo>
                  <a:lnTo>
                    <a:pt x="15" y="30"/>
                  </a:lnTo>
                  <a:lnTo>
                    <a:pt x="10" y="2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51" name="Line 695"/>
            <p:cNvSpPr>
              <a:spLocks noChangeAspect="1" noChangeShapeType="1"/>
            </p:cNvSpPr>
            <p:nvPr/>
          </p:nvSpPr>
          <p:spPr bwMode="auto">
            <a:xfrm>
              <a:off x="3188" y="2471"/>
              <a:ext cx="1211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52" name="Line 696"/>
            <p:cNvSpPr>
              <a:spLocks noChangeAspect="1" noChangeShapeType="1"/>
            </p:cNvSpPr>
            <p:nvPr/>
          </p:nvSpPr>
          <p:spPr bwMode="auto">
            <a:xfrm>
              <a:off x="3188" y="2447"/>
              <a:ext cx="1" cy="2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53" name="Line 697"/>
            <p:cNvSpPr>
              <a:spLocks noChangeAspect="1" noChangeShapeType="1"/>
            </p:cNvSpPr>
            <p:nvPr/>
          </p:nvSpPr>
          <p:spPr bwMode="auto">
            <a:xfrm>
              <a:off x="3248" y="2460"/>
              <a:ext cx="1" cy="1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54" name="Line 698"/>
            <p:cNvSpPr>
              <a:spLocks noChangeAspect="1" noChangeShapeType="1"/>
            </p:cNvSpPr>
            <p:nvPr/>
          </p:nvSpPr>
          <p:spPr bwMode="auto">
            <a:xfrm>
              <a:off x="3308" y="2460"/>
              <a:ext cx="1" cy="1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55" name="Line 699"/>
            <p:cNvSpPr>
              <a:spLocks noChangeAspect="1" noChangeShapeType="1"/>
            </p:cNvSpPr>
            <p:nvPr/>
          </p:nvSpPr>
          <p:spPr bwMode="auto">
            <a:xfrm>
              <a:off x="3370" y="2460"/>
              <a:ext cx="1" cy="1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56" name="Line 700"/>
            <p:cNvSpPr>
              <a:spLocks noChangeAspect="1" noChangeShapeType="1"/>
            </p:cNvSpPr>
            <p:nvPr/>
          </p:nvSpPr>
          <p:spPr bwMode="auto">
            <a:xfrm>
              <a:off x="3430" y="2460"/>
              <a:ext cx="1" cy="1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57" name="Line 701"/>
            <p:cNvSpPr>
              <a:spLocks noChangeAspect="1" noChangeShapeType="1"/>
            </p:cNvSpPr>
            <p:nvPr/>
          </p:nvSpPr>
          <p:spPr bwMode="auto">
            <a:xfrm>
              <a:off x="3490" y="2447"/>
              <a:ext cx="1" cy="2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58" name="Line 702"/>
            <p:cNvSpPr>
              <a:spLocks noChangeAspect="1" noChangeShapeType="1"/>
            </p:cNvSpPr>
            <p:nvPr/>
          </p:nvSpPr>
          <p:spPr bwMode="auto">
            <a:xfrm>
              <a:off x="3552" y="2460"/>
              <a:ext cx="1" cy="1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59" name="Line 703"/>
            <p:cNvSpPr>
              <a:spLocks noChangeAspect="1" noChangeShapeType="1"/>
            </p:cNvSpPr>
            <p:nvPr/>
          </p:nvSpPr>
          <p:spPr bwMode="auto">
            <a:xfrm>
              <a:off x="3612" y="2460"/>
              <a:ext cx="1" cy="1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60" name="Line 704"/>
            <p:cNvSpPr>
              <a:spLocks noChangeAspect="1" noChangeShapeType="1"/>
            </p:cNvSpPr>
            <p:nvPr/>
          </p:nvSpPr>
          <p:spPr bwMode="auto">
            <a:xfrm>
              <a:off x="3672" y="2460"/>
              <a:ext cx="1" cy="1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61" name="Line 705"/>
            <p:cNvSpPr>
              <a:spLocks noChangeAspect="1" noChangeShapeType="1"/>
            </p:cNvSpPr>
            <p:nvPr/>
          </p:nvSpPr>
          <p:spPr bwMode="auto">
            <a:xfrm>
              <a:off x="3732" y="2460"/>
              <a:ext cx="1" cy="1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62" name="Line 706"/>
            <p:cNvSpPr>
              <a:spLocks noChangeAspect="1" noChangeShapeType="1"/>
            </p:cNvSpPr>
            <p:nvPr/>
          </p:nvSpPr>
          <p:spPr bwMode="auto">
            <a:xfrm>
              <a:off x="3794" y="2447"/>
              <a:ext cx="1" cy="2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63" name="Line 707"/>
            <p:cNvSpPr>
              <a:spLocks noChangeAspect="1" noChangeShapeType="1"/>
            </p:cNvSpPr>
            <p:nvPr/>
          </p:nvSpPr>
          <p:spPr bwMode="auto">
            <a:xfrm>
              <a:off x="3854" y="2460"/>
              <a:ext cx="1" cy="1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64" name="Line 708"/>
            <p:cNvSpPr>
              <a:spLocks noChangeAspect="1" noChangeShapeType="1"/>
            </p:cNvSpPr>
            <p:nvPr/>
          </p:nvSpPr>
          <p:spPr bwMode="auto">
            <a:xfrm>
              <a:off x="3914" y="2460"/>
              <a:ext cx="1" cy="1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65" name="Line 709"/>
            <p:cNvSpPr>
              <a:spLocks noChangeAspect="1" noChangeShapeType="1"/>
            </p:cNvSpPr>
            <p:nvPr/>
          </p:nvSpPr>
          <p:spPr bwMode="auto">
            <a:xfrm>
              <a:off x="3975" y="2460"/>
              <a:ext cx="1" cy="1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66" name="Line 710"/>
            <p:cNvSpPr>
              <a:spLocks noChangeAspect="1" noChangeShapeType="1"/>
            </p:cNvSpPr>
            <p:nvPr/>
          </p:nvSpPr>
          <p:spPr bwMode="auto">
            <a:xfrm>
              <a:off x="4036" y="2460"/>
              <a:ext cx="1" cy="1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67" name="Line 711"/>
            <p:cNvSpPr>
              <a:spLocks noChangeAspect="1" noChangeShapeType="1"/>
            </p:cNvSpPr>
            <p:nvPr/>
          </p:nvSpPr>
          <p:spPr bwMode="auto">
            <a:xfrm>
              <a:off x="4097" y="2447"/>
              <a:ext cx="1" cy="2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68" name="Line 712"/>
            <p:cNvSpPr>
              <a:spLocks noChangeAspect="1" noChangeShapeType="1"/>
            </p:cNvSpPr>
            <p:nvPr/>
          </p:nvSpPr>
          <p:spPr bwMode="auto">
            <a:xfrm>
              <a:off x="4157" y="2460"/>
              <a:ext cx="1" cy="1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69" name="Line 713"/>
            <p:cNvSpPr>
              <a:spLocks noChangeAspect="1" noChangeShapeType="1"/>
            </p:cNvSpPr>
            <p:nvPr/>
          </p:nvSpPr>
          <p:spPr bwMode="auto">
            <a:xfrm>
              <a:off x="4218" y="2460"/>
              <a:ext cx="1" cy="1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70" name="Line 714"/>
            <p:cNvSpPr>
              <a:spLocks noChangeAspect="1" noChangeShapeType="1"/>
            </p:cNvSpPr>
            <p:nvPr/>
          </p:nvSpPr>
          <p:spPr bwMode="auto">
            <a:xfrm>
              <a:off x="4279" y="2460"/>
              <a:ext cx="1" cy="1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71" name="Line 715"/>
            <p:cNvSpPr>
              <a:spLocks noChangeAspect="1" noChangeShapeType="1"/>
            </p:cNvSpPr>
            <p:nvPr/>
          </p:nvSpPr>
          <p:spPr bwMode="auto">
            <a:xfrm>
              <a:off x="4339" y="2460"/>
              <a:ext cx="1" cy="1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72" name="Line 716"/>
            <p:cNvSpPr>
              <a:spLocks noChangeAspect="1" noChangeShapeType="1"/>
            </p:cNvSpPr>
            <p:nvPr/>
          </p:nvSpPr>
          <p:spPr bwMode="auto">
            <a:xfrm>
              <a:off x="4399" y="2447"/>
              <a:ext cx="1" cy="2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73" name="Freeform 717"/>
            <p:cNvSpPr>
              <a:spLocks noChangeAspect="1" noEditPoints="1"/>
            </p:cNvSpPr>
            <p:nvPr/>
          </p:nvSpPr>
          <p:spPr bwMode="auto">
            <a:xfrm>
              <a:off x="3168" y="2513"/>
              <a:ext cx="38" cy="60"/>
            </a:xfrm>
            <a:custGeom>
              <a:avLst/>
              <a:gdLst/>
              <a:ahLst/>
              <a:cxnLst>
                <a:cxn ang="0">
                  <a:pos x="38" y="29"/>
                </a:cxn>
                <a:cxn ang="0">
                  <a:pos x="36" y="38"/>
                </a:cxn>
                <a:cxn ang="0">
                  <a:pos x="35" y="46"/>
                </a:cxn>
                <a:cxn ang="0">
                  <a:pos x="34" y="50"/>
                </a:cxn>
                <a:cxn ang="0">
                  <a:pos x="31" y="53"/>
                </a:cxn>
                <a:cxn ang="0">
                  <a:pos x="29" y="56"/>
                </a:cxn>
                <a:cxn ang="0">
                  <a:pos x="25" y="57"/>
                </a:cxn>
                <a:cxn ang="0">
                  <a:pos x="22" y="59"/>
                </a:cxn>
                <a:cxn ang="0">
                  <a:pos x="20" y="60"/>
                </a:cxn>
                <a:cxn ang="0">
                  <a:pos x="15" y="59"/>
                </a:cxn>
                <a:cxn ang="0">
                  <a:pos x="11" y="57"/>
                </a:cxn>
                <a:cxn ang="0">
                  <a:pos x="8" y="55"/>
                </a:cxn>
                <a:cxn ang="0">
                  <a:pos x="6" y="52"/>
                </a:cxn>
                <a:cxn ang="0">
                  <a:pos x="4" y="48"/>
                </a:cxn>
                <a:cxn ang="0">
                  <a:pos x="3" y="43"/>
                </a:cxn>
                <a:cxn ang="0">
                  <a:pos x="1" y="38"/>
                </a:cxn>
                <a:cxn ang="0">
                  <a:pos x="0" y="31"/>
                </a:cxn>
                <a:cxn ang="0">
                  <a:pos x="1" y="21"/>
                </a:cxn>
                <a:cxn ang="0">
                  <a:pos x="3" y="14"/>
                </a:cxn>
                <a:cxn ang="0">
                  <a:pos x="6" y="7"/>
                </a:cxn>
                <a:cxn ang="0">
                  <a:pos x="10" y="3"/>
                </a:cxn>
                <a:cxn ang="0">
                  <a:pos x="14" y="1"/>
                </a:cxn>
                <a:cxn ang="0">
                  <a:pos x="20" y="0"/>
                </a:cxn>
                <a:cxn ang="0">
                  <a:pos x="24" y="1"/>
                </a:cxn>
                <a:cxn ang="0">
                  <a:pos x="28" y="3"/>
                </a:cxn>
                <a:cxn ang="0">
                  <a:pos x="32" y="7"/>
                </a:cxn>
                <a:cxn ang="0">
                  <a:pos x="35" y="13"/>
                </a:cxn>
                <a:cxn ang="0">
                  <a:pos x="36" y="21"/>
                </a:cxn>
                <a:cxn ang="0">
                  <a:pos x="38" y="29"/>
                </a:cxn>
                <a:cxn ang="0">
                  <a:pos x="25" y="29"/>
                </a:cxn>
                <a:cxn ang="0">
                  <a:pos x="25" y="22"/>
                </a:cxn>
                <a:cxn ang="0">
                  <a:pos x="25" y="18"/>
                </a:cxn>
                <a:cxn ang="0">
                  <a:pos x="25" y="14"/>
                </a:cxn>
                <a:cxn ang="0">
                  <a:pos x="25" y="13"/>
                </a:cxn>
                <a:cxn ang="0">
                  <a:pos x="24" y="7"/>
                </a:cxn>
                <a:cxn ang="0">
                  <a:pos x="22" y="4"/>
                </a:cxn>
                <a:cxn ang="0">
                  <a:pos x="21" y="3"/>
                </a:cxn>
                <a:cxn ang="0">
                  <a:pos x="20" y="3"/>
                </a:cxn>
                <a:cxn ang="0">
                  <a:pos x="17" y="3"/>
                </a:cxn>
                <a:cxn ang="0">
                  <a:pos x="15" y="4"/>
                </a:cxn>
                <a:cxn ang="0">
                  <a:pos x="14" y="6"/>
                </a:cxn>
                <a:cxn ang="0">
                  <a:pos x="14" y="8"/>
                </a:cxn>
                <a:cxn ang="0">
                  <a:pos x="14" y="18"/>
                </a:cxn>
                <a:cxn ang="0">
                  <a:pos x="13" y="35"/>
                </a:cxn>
                <a:cxn ang="0">
                  <a:pos x="14" y="43"/>
                </a:cxn>
                <a:cxn ang="0">
                  <a:pos x="14" y="48"/>
                </a:cxn>
                <a:cxn ang="0">
                  <a:pos x="14" y="52"/>
                </a:cxn>
                <a:cxn ang="0">
                  <a:pos x="15" y="55"/>
                </a:cxn>
                <a:cxn ang="0">
                  <a:pos x="15" y="56"/>
                </a:cxn>
                <a:cxn ang="0">
                  <a:pos x="18" y="57"/>
                </a:cxn>
                <a:cxn ang="0">
                  <a:pos x="20" y="57"/>
                </a:cxn>
                <a:cxn ang="0">
                  <a:pos x="21" y="56"/>
                </a:cxn>
                <a:cxn ang="0">
                  <a:pos x="22" y="56"/>
                </a:cxn>
                <a:cxn ang="0">
                  <a:pos x="24" y="53"/>
                </a:cxn>
                <a:cxn ang="0">
                  <a:pos x="25" y="48"/>
                </a:cxn>
                <a:cxn ang="0">
                  <a:pos x="25" y="29"/>
                </a:cxn>
              </a:cxnLst>
              <a:rect l="0" t="0" r="r" b="b"/>
              <a:pathLst>
                <a:path w="38" h="60">
                  <a:moveTo>
                    <a:pt x="38" y="29"/>
                  </a:moveTo>
                  <a:lnTo>
                    <a:pt x="36" y="38"/>
                  </a:lnTo>
                  <a:lnTo>
                    <a:pt x="35" y="46"/>
                  </a:lnTo>
                  <a:lnTo>
                    <a:pt x="34" y="50"/>
                  </a:lnTo>
                  <a:lnTo>
                    <a:pt x="31" y="53"/>
                  </a:lnTo>
                  <a:lnTo>
                    <a:pt x="29" y="56"/>
                  </a:lnTo>
                  <a:lnTo>
                    <a:pt x="25" y="57"/>
                  </a:lnTo>
                  <a:lnTo>
                    <a:pt x="22" y="59"/>
                  </a:lnTo>
                  <a:lnTo>
                    <a:pt x="20" y="60"/>
                  </a:lnTo>
                  <a:lnTo>
                    <a:pt x="15" y="59"/>
                  </a:lnTo>
                  <a:lnTo>
                    <a:pt x="11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8"/>
                  </a:lnTo>
                  <a:lnTo>
                    <a:pt x="3" y="43"/>
                  </a:lnTo>
                  <a:lnTo>
                    <a:pt x="1" y="38"/>
                  </a:lnTo>
                  <a:lnTo>
                    <a:pt x="0" y="31"/>
                  </a:lnTo>
                  <a:lnTo>
                    <a:pt x="1" y="21"/>
                  </a:lnTo>
                  <a:lnTo>
                    <a:pt x="3" y="14"/>
                  </a:lnTo>
                  <a:lnTo>
                    <a:pt x="6" y="7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20" y="0"/>
                  </a:lnTo>
                  <a:lnTo>
                    <a:pt x="24" y="1"/>
                  </a:lnTo>
                  <a:lnTo>
                    <a:pt x="28" y="3"/>
                  </a:lnTo>
                  <a:lnTo>
                    <a:pt x="32" y="7"/>
                  </a:lnTo>
                  <a:lnTo>
                    <a:pt x="35" y="13"/>
                  </a:lnTo>
                  <a:lnTo>
                    <a:pt x="36" y="21"/>
                  </a:lnTo>
                  <a:lnTo>
                    <a:pt x="38" y="29"/>
                  </a:lnTo>
                  <a:close/>
                  <a:moveTo>
                    <a:pt x="25" y="29"/>
                  </a:moveTo>
                  <a:lnTo>
                    <a:pt x="25" y="22"/>
                  </a:lnTo>
                  <a:lnTo>
                    <a:pt x="25" y="18"/>
                  </a:lnTo>
                  <a:lnTo>
                    <a:pt x="25" y="14"/>
                  </a:lnTo>
                  <a:lnTo>
                    <a:pt x="25" y="13"/>
                  </a:lnTo>
                  <a:lnTo>
                    <a:pt x="24" y="7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7" y="3"/>
                  </a:lnTo>
                  <a:lnTo>
                    <a:pt x="15" y="4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4" y="18"/>
                  </a:lnTo>
                  <a:lnTo>
                    <a:pt x="13" y="35"/>
                  </a:lnTo>
                  <a:lnTo>
                    <a:pt x="14" y="43"/>
                  </a:lnTo>
                  <a:lnTo>
                    <a:pt x="14" y="48"/>
                  </a:lnTo>
                  <a:lnTo>
                    <a:pt x="14" y="52"/>
                  </a:lnTo>
                  <a:lnTo>
                    <a:pt x="15" y="55"/>
                  </a:lnTo>
                  <a:lnTo>
                    <a:pt x="15" y="56"/>
                  </a:lnTo>
                  <a:lnTo>
                    <a:pt x="18" y="57"/>
                  </a:lnTo>
                  <a:lnTo>
                    <a:pt x="20" y="57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4" y="53"/>
                  </a:lnTo>
                  <a:lnTo>
                    <a:pt x="25" y="48"/>
                  </a:lnTo>
                  <a:lnTo>
                    <a:pt x="25" y="2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74" name="Freeform 718"/>
            <p:cNvSpPr>
              <a:spLocks noChangeAspect="1" noEditPoints="1"/>
            </p:cNvSpPr>
            <p:nvPr/>
          </p:nvSpPr>
          <p:spPr bwMode="auto">
            <a:xfrm>
              <a:off x="3438" y="2513"/>
              <a:ext cx="38" cy="60"/>
            </a:xfrm>
            <a:custGeom>
              <a:avLst/>
              <a:gdLst/>
              <a:ahLst/>
              <a:cxnLst>
                <a:cxn ang="0">
                  <a:pos x="38" y="29"/>
                </a:cxn>
                <a:cxn ang="0">
                  <a:pos x="37" y="38"/>
                </a:cxn>
                <a:cxn ang="0">
                  <a:pos x="35" y="46"/>
                </a:cxn>
                <a:cxn ang="0">
                  <a:pos x="34" y="50"/>
                </a:cxn>
                <a:cxn ang="0">
                  <a:pos x="31" y="53"/>
                </a:cxn>
                <a:cxn ang="0">
                  <a:pos x="28" y="56"/>
                </a:cxn>
                <a:cxn ang="0">
                  <a:pos x="26" y="57"/>
                </a:cxn>
                <a:cxn ang="0">
                  <a:pos x="23" y="59"/>
                </a:cxn>
                <a:cxn ang="0">
                  <a:pos x="19" y="60"/>
                </a:cxn>
                <a:cxn ang="0">
                  <a:pos x="16" y="59"/>
                </a:cxn>
                <a:cxn ang="0">
                  <a:pos x="12" y="57"/>
                </a:cxn>
                <a:cxn ang="0">
                  <a:pos x="9" y="55"/>
                </a:cxn>
                <a:cxn ang="0">
                  <a:pos x="6" y="52"/>
                </a:cxn>
                <a:cxn ang="0">
                  <a:pos x="5" y="48"/>
                </a:cxn>
                <a:cxn ang="0">
                  <a:pos x="2" y="43"/>
                </a:cxn>
                <a:cxn ang="0">
                  <a:pos x="2" y="38"/>
                </a:cxn>
                <a:cxn ang="0">
                  <a:pos x="0" y="31"/>
                </a:cxn>
                <a:cxn ang="0">
                  <a:pos x="2" y="21"/>
                </a:cxn>
                <a:cxn ang="0">
                  <a:pos x="3" y="14"/>
                </a:cxn>
                <a:cxn ang="0">
                  <a:pos x="6" y="7"/>
                </a:cxn>
                <a:cxn ang="0">
                  <a:pos x="10" y="3"/>
                </a:cxn>
                <a:cxn ang="0">
                  <a:pos x="14" y="1"/>
                </a:cxn>
                <a:cxn ang="0">
                  <a:pos x="19" y="0"/>
                </a:cxn>
                <a:cxn ang="0">
                  <a:pos x="24" y="1"/>
                </a:cxn>
                <a:cxn ang="0">
                  <a:pos x="28" y="3"/>
                </a:cxn>
                <a:cxn ang="0">
                  <a:pos x="33" y="7"/>
                </a:cxn>
                <a:cxn ang="0">
                  <a:pos x="35" y="13"/>
                </a:cxn>
                <a:cxn ang="0">
                  <a:pos x="37" y="21"/>
                </a:cxn>
                <a:cxn ang="0">
                  <a:pos x="38" y="29"/>
                </a:cxn>
                <a:cxn ang="0">
                  <a:pos x="26" y="29"/>
                </a:cxn>
                <a:cxn ang="0">
                  <a:pos x="26" y="22"/>
                </a:cxn>
                <a:cxn ang="0">
                  <a:pos x="26" y="18"/>
                </a:cxn>
                <a:cxn ang="0">
                  <a:pos x="26" y="14"/>
                </a:cxn>
                <a:cxn ang="0">
                  <a:pos x="24" y="13"/>
                </a:cxn>
                <a:cxn ang="0">
                  <a:pos x="24" y="7"/>
                </a:cxn>
                <a:cxn ang="0">
                  <a:pos x="23" y="4"/>
                </a:cxn>
                <a:cxn ang="0">
                  <a:pos x="21" y="3"/>
                </a:cxn>
                <a:cxn ang="0">
                  <a:pos x="19" y="3"/>
                </a:cxn>
                <a:cxn ang="0">
                  <a:pos x="17" y="3"/>
                </a:cxn>
                <a:cxn ang="0">
                  <a:pos x="16" y="4"/>
                </a:cxn>
                <a:cxn ang="0">
                  <a:pos x="14" y="6"/>
                </a:cxn>
                <a:cxn ang="0">
                  <a:pos x="14" y="8"/>
                </a:cxn>
                <a:cxn ang="0">
                  <a:pos x="13" y="18"/>
                </a:cxn>
                <a:cxn ang="0">
                  <a:pos x="13" y="35"/>
                </a:cxn>
                <a:cxn ang="0">
                  <a:pos x="13" y="43"/>
                </a:cxn>
                <a:cxn ang="0">
                  <a:pos x="14" y="48"/>
                </a:cxn>
                <a:cxn ang="0">
                  <a:pos x="14" y="52"/>
                </a:cxn>
                <a:cxn ang="0">
                  <a:pos x="14" y="55"/>
                </a:cxn>
                <a:cxn ang="0">
                  <a:pos x="16" y="56"/>
                </a:cxn>
                <a:cxn ang="0">
                  <a:pos x="17" y="57"/>
                </a:cxn>
                <a:cxn ang="0">
                  <a:pos x="20" y="57"/>
                </a:cxn>
                <a:cxn ang="0">
                  <a:pos x="21" y="56"/>
                </a:cxn>
                <a:cxn ang="0">
                  <a:pos x="23" y="56"/>
                </a:cxn>
                <a:cxn ang="0">
                  <a:pos x="24" y="53"/>
                </a:cxn>
                <a:cxn ang="0">
                  <a:pos x="24" y="48"/>
                </a:cxn>
                <a:cxn ang="0">
                  <a:pos x="26" y="29"/>
                </a:cxn>
              </a:cxnLst>
              <a:rect l="0" t="0" r="r" b="b"/>
              <a:pathLst>
                <a:path w="38" h="60">
                  <a:moveTo>
                    <a:pt x="38" y="29"/>
                  </a:moveTo>
                  <a:lnTo>
                    <a:pt x="37" y="38"/>
                  </a:lnTo>
                  <a:lnTo>
                    <a:pt x="35" y="46"/>
                  </a:lnTo>
                  <a:lnTo>
                    <a:pt x="34" y="50"/>
                  </a:lnTo>
                  <a:lnTo>
                    <a:pt x="31" y="53"/>
                  </a:lnTo>
                  <a:lnTo>
                    <a:pt x="28" y="56"/>
                  </a:lnTo>
                  <a:lnTo>
                    <a:pt x="26" y="57"/>
                  </a:lnTo>
                  <a:lnTo>
                    <a:pt x="23" y="59"/>
                  </a:lnTo>
                  <a:lnTo>
                    <a:pt x="19" y="60"/>
                  </a:lnTo>
                  <a:lnTo>
                    <a:pt x="16" y="59"/>
                  </a:lnTo>
                  <a:lnTo>
                    <a:pt x="12" y="57"/>
                  </a:lnTo>
                  <a:lnTo>
                    <a:pt x="9" y="55"/>
                  </a:lnTo>
                  <a:lnTo>
                    <a:pt x="6" y="52"/>
                  </a:lnTo>
                  <a:lnTo>
                    <a:pt x="5" y="48"/>
                  </a:lnTo>
                  <a:lnTo>
                    <a:pt x="2" y="43"/>
                  </a:lnTo>
                  <a:lnTo>
                    <a:pt x="2" y="38"/>
                  </a:lnTo>
                  <a:lnTo>
                    <a:pt x="0" y="31"/>
                  </a:lnTo>
                  <a:lnTo>
                    <a:pt x="2" y="21"/>
                  </a:lnTo>
                  <a:lnTo>
                    <a:pt x="3" y="14"/>
                  </a:lnTo>
                  <a:lnTo>
                    <a:pt x="6" y="7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28" y="3"/>
                  </a:lnTo>
                  <a:lnTo>
                    <a:pt x="33" y="7"/>
                  </a:lnTo>
                  <a:lnTo>
                    <a:pt x="35" y="13"/>
                  </a:lnTo>
                  <a:lnTo>
                    <a:pt x="37" y="21"/>
                  </a:lnTo>
                  <a:lnTo>
                    <a:pt x="38" y="29"/>
                  </a:lnTo>
                  <a:close/>
                  <a:moveTo>
                    <a:pt x="26" y="29"/>
                  </a:moveTo>
                  <a:lnTo>
                    <a:pt x="26" y="22"/>
                  </a:lnTo>
                  <a:lnTo>
                    <a:pt x="26" y="18"/>
                  </a:lnTo>
                  <a:lnTo>
                    <a:pt x="26" y="14"/>
                  </a:lnTo>
                  <a:lnTo>
                    <a:pt x="24" y="13"/>
                  </a:lnTo>
                  <a:lnTo>
                    <a:pt x="24" y="7"/>
                  </a:lnTo>
                  <a:lnTo>
                    <a:pt x="23" y="4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3" y="18"/>
                  </a:lnTo>
                  <a:lnTo>
                    <a:pt x="13" y="35"/>
                  </a:lnTo>
                  <a:lnTo>
                    <a:pt x="13" y="43"/>
                  </a:lnTo>
                  <a:lnTo>
                    <a:pt x="14" y="48"/>
                  </a:lnTo>
                  <a:lnTo>
                    <a:pt x="14" y="52"/>
                  </a:lnTo>
                  <a:lnTo>
                    <a:pt x="14" y="55"/>
                  </a:lnTo>
                  <a:lnTo>
                    <a:pt x="16" y="56"/>
                  </a:lnTo>
                  <a:lnTo>
                    <a:pt x="17" y="57"/>
                  </a:lnTo>
                  <a:lnTo>
                    <a:pt x="20" y="57"/>
                  </a:lnTo>
                  <a:lnTo>
                    <a:pt x="21" y="56"/>
                  </a:lnTo>
                  <a:lnTo>
                    <a:pt x="23" y="56"/>
                  </a:lnTo>
                  <a:lnTo>
                    <a:pt x="24" y="53"/>
                  </a:lnTo>
                  <a:lnTo>
                    <a:pt x="24" y="48"/>
                  </a:lnTo>
                  <a:lnTo>
                    <a:pt x="26" y="2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75" name="Freeform 719"/>
            <p:cNvSpPr>
              <a:spLocks noChangeAspect="1"/>
            </p:cNvSpPr>
            <p:nvPr/>
          </p:nvSpPr>
          <p:spPr bwMode="auto">
            <a:xfrm>
              <a:off x="3483" y="2559"/>
              <a:ext cx="14" cy="14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0" y="0"/>
                </a:cxn>
                <a:cxn ang="0">
                  <a:pos x="11" y="2"/>
                </a:cxn>
                <a:cxn ang="0">
                  <a:pos x="13" y="4"/>
                </a:cxn>
                <a:cxn ang="0">
                  <a:pos x="14" y="7"/>
                </a:cxn>
                <a:cxn ang="0">
                  <a:pos x="13" y="10"/>
                </a:cxn>
                <a:cxn ang="0">
                  <a:pos x="11" y="11"/>
                </a:cxn>
                <a:cxn ang="0">
                  <a:pos x="10" y="13"/>
                </a:cxn>
                <a:cxn ang="0">
                  <a:pos x="7" y="14"/>
                </a:cxn>
                <a:cxn ang="0">
                  <a:pos x="4" y="13"/>
                </a:cxn>
                <a:cxn ang="0">
                  <a:pos x="2" y="11"/>
                </a:cxn>
                <a:cxn ang="0">
                  <a:pos x="0" y="10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7" y="0"/>
                </a:cxn>
              </a:cxnLst>
              <a:rect l="0" t="0" r="r" b="b"/>
              <a:pathLst>
                <a:path w="14" h="14">
                  <a:moveTo>
                    <a:pt x="7" y="0"/>
                  </a:moveTo>
                  <a:lnTo>
                    <a:pt x="10" y="0"/>
                  </a:lnTo>
                  <a:lnTo>
                    <a:pt x="11" y="2"/>
                  </a:lnTo>
                  <a:lnTo>
                    <a:pt x="13" y="4"/>
                  </a:lnTo>
                  <a:lnTo>
                    <a:pt x="14" y="7"/>
                  </a:lnTo>
                  <a:lnTo>
                    <a:pt x="13" y="10"/>
                  </a:lnTo>
                  <a:lnTo>
                    <a:pt x="11" y="11"/>
                  </a:lnTo>
                  <a:lnTo>
                    <a:pt x="10" y="13"/>
                  </a:lnTo>
                  <a:lnTo>
                    <a:pt x="7" y="14"/>
                  </a:lnTo>
                  <a:lnTo>
                    <a:pt x="4" y="13"/>
                  </a:lnTo>
                  <a:lnTo>
                    <a:pt x="2" y="11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76" name="Freeform 720"/>
            <p:cNvSpPr>
              <a:spLocks noChangeAspect="1"/>
            </p:cNvSpPr>
            <p:nvPr/>
          </p:nvSpPr>
          <p:spPr bwMode="auto">
            <a:xfrm>
              <a:off x="3504" y="2514"/>
              <a:ext cx="37" cy="59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37" y="0"/>
                </a:cxn>
                <a:cxn ang="0">
                  <a:pos x="32" y="10"/>
                </a:cxn>
                <a:cxn ang="0">
                  <a:pos x="10" y="10"/>
                </a:cxn>
                <a:cxn ang="0">
                  <a:pos x="7" y="16"/>
                </a:cxn>
                <a:cxn ang="0">
                  <a:pos x="21" y="19"/>
                </a:cxn>
                <a:cxn ang="0">
                  <a:pos x="30" y="24"/>
                </a:cxn>
                <a:cxn ang="0">
                  <a:pos x="34" y="28"/>
                </a:cxn>
                <a:cxn ang="0">
                  <a:pos x="37" y="33"/>
                </a:cxn>
                <a:cxn ang="0">
                  <a:pos x="37" y="38"/>
                </a:cxn>
                <a:cxn ang="0">
                  <a:pos x="37" y="44"/>
                </a:cxn>
                <a:cxn ang="0">
                  <a:pos x="34" y="48"/>
                </a:cxn>
                <a:cxn ang="0">
                  <a:pos x="31" y="54"/>
                </a:cxn>
                <a:cxn ang="0">
                  <a:pos x="25" y="56"/>
                </a:cxn>
                <a:cxn ang="0">
                  <a:pos x="20" y="58"/>
                </a:cxn>
                <a:cxn ang="0">
                  <a:pos x="13" y="59"/>
                </a:cxn>
                <a:cxn ang="0">
                  <a:pos x="9" y="58"/>
                </a:cxn>
                <a:cxn ang="0">
                  <a:pos x="6" y="58"/>
                </a:cxn>
                <a:cxn ang="0">
                  <a:pos x="3" y="56"/>
                </a:cxn>
                <a:cxn ang="0">
                  <a:pos x="0" y="54"/>
                </a:cxn>
                <a:cxn ang="0">
                  <a:pos x="0" y="52"/>
                </a:cxn>
                <a:cxn ang="0">
                  <a:pos x="0" y="49"/>
                </a:cxn>
                <a:cxn ang="0">
                  <a:pos x="2" y="48"/>
                </a:cxn>
                <a:cxn ang="0">
                  <a:pos x="3" y="48"/>
                </a:cxn>
                <a:cxn ang="0">
                  <a:pos x="4" y="47"/>
                </a:cxn>
                <a:cxn ang="0">
                  <a:pos x="6" y="47"/>
                </a:cxn>
                <a:cxn ang="0">
                  <a:pos x="7" y="48"/>
                </a:cxn>
                <a:cxn ang="0">
                  <a:pos x="10" y="49"/>
                </a:cxn>
                <a:cxn ang="0">
                  <a:pos x="14" y="52"/>
                </a:cxn>
                <a:cxn ang="0">
                  <a:pos x="16" y="54"/>
                </a:cxn>
                <a:cxn ang="0">
                  <a:pos x="18" y="55"/>
                </a:cxn>
                <a:cxn ang="0">
                  <a:pos x="20" y="55"/>
                </a:cxn>
                <a:cxn ang="0">
                  <a:pos x="21" y="55"/>
                </a:cxn>
                <a:cxn ang="0">
                  <a:pos x="24" y="55"/>
                </a:cxn>
                <a:cxn ang="0">
                  <a:pos x="27" y="52"/>
                </a:cxn>
                <a:cxn ang="0">
                  <a:pos x="30" y="49"/>
                </a:cxn>
                <a:cxn ang="0">
                  <a:pos x="30" y="47"/>
                </a:cxn>
                <a:cxn ang="0">
                  <a:pos x="28" y="41"/>
                </a:cxn>
                <a:cxn ang="0">
                  <a:pos x="27" y="37"/>
                </a:cxn>
                <a:cxn ang="0">
                  <a:pos x="23" y="34"/>
                </a:cxn>
                <a:cxn ang="0">
                  <a:pos x="17" y="31"/>
                </a:cxn>
                <a:cxn ang="0">
                  <a:pos x="10" y="30"/>
                </a:cxn>
                <a:cxn ang="0">
                  <a:pos x="3" y="28"/>
                </a:cxn>
                <a:cxn ang="0">
                  <a:pos x="2" y="28"/>
                </a:cxn>
                <a:cxn ang="0">
                  <a:pos x="0" y="28"/>
                </a:cxn>
                <a:cxn ang="0">
                  <a:pos x="10" y="0"/>
                </a:cxn>
              </a:cxnLst>
              <a:rect l="0" t="0" r="r" b="b"/>
              <a:pathLst>
                <a:path w="37" h="59">
                  <a:moveTo>
                    <a:pt x="10" y="0"/>
                  </a:moveTo>
                  <a:lnTo>
                    <a:pt x="37" y="0"/>
                  </a:lnTo>
                  <a:lnTo>
                    <a:pt x="32" y="10"/>
                  </a:lnTo>
                  <a:lnTo>
                    <a:pt x="10" y="10"/>
                  </a:lnTo>
                  <a:lnTo>
                    <a:pt x="7" y="16"/>
                  </a:lnTo>
                  <a:lnTo>
                    <a:pt x="21" y="19"/>
                  </a:lnTo>
                  <a:lnTo>
                    <a:pt x="30" y="24"/>
                  </a:lnTo>
                  <a:lnTo>
                    <a:pt x="34" y="28"/>
                  </a:lnTo>
                  <a:lnTo>
                    <a:pt x="37" y="33"/>
                  </a:lnTo>
                  <a:lnTo>
                    <a:pt x="37" y="38"/>
                  </a:lnTo>
                  <a:lnTo>
                    <a:pt x="37" y="44"/>
                  </a:lnTo>
                  <a:lnTo>
                    <a:pt x="34" y="48"/>
                  </a:lnTo>
                  <a:lnTo>
                    <a:pt x="31" y="54"/>
                  </a:lnTo>
                  <a:lnTo>
                    <a:pt x="25" y="56"/>
                  </a:lnTo>
                  <a:lnTo>
                    <a:pt x="20" y="58"/>
                  </a:lnTo>
                  <a:lnTo>
                    <a:pt x="13" y="59"/>
                  </a:lnTo>
                  <a:lnTo>
                    <a:pt x="9" y="58"/>
                  </a:lnTo>
                  <a:lnTo>
                    <a:pt x="6" y="58"/>
                  </a:lnTo>
                  <a:lnTo>
                    <a:pt x="3" y="56"/>
                  </a:lnTo>
                  <a:lnTo>
                    <a:pt x="0" y="54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2" y="48"/>
                  </a:lnTo>
                  <a:lnTo>
                    <a:pt x="3" y="48"/>
                  </a:lnTo>
                  <a:lnTo>
                    <a:pt x="4" y="47"/>
                  </a:lnTo>
                  <a:lnTo>
                    <a:pt x="6" y="47"/>
                  </a:lnTo>
                  <a:lnTo>
                    <a:pt x="7" y="48"/>
                  </a:lnTo>
                  <a:lnTo>
                    <a:pt x="10" y="49"/>
                  </a:lnTo>
                  <a:lnTo>
                    <a:pt x="14" y="52"/>
                  </a:lnTo>
                  <a:lnTo>
                    <a:pt x="16" y="54"/>
                  </a:lnTo>
                  <a:lnTo>
                    <a:pt x="18" y="55"/>
                  </a:lnTo>
                  <a:lnTo>
                    <a:pt x="20" y="55"/>
                  </a:lnTo>
                  <a:lnTo>
                    <a:pt x="21" y="55"/>
                  </a:lnTo>
                  <a:lnTo>
                    <a:pt x="24" y="55"/>
                  </a:lnTo>
                  <a:lnTo>
                    <a:pt x="27" y="52"/>
                  </a:lnTo>
                  <a:lnTo>
                    <a:pt x="30" y="49"/>
                  </a:lnTo>
                  <a:lnTo>
                    <a:pt x="30" y="47"/>
                  </a:lnTo>
                  <a:lnTo>
                    <a:pt x="28" y="41"/>
                  </a:lnTo>
                  <a:lnTo>
                    <a:pt x="27" y="37"/>
                  </a:lnTo>
                  <a:lnTo>
                    <a:pt x="23" y="34"/>
                  </a:lnTo>
                  <a:lnTo>
                    <a:pt x="17" y="31"/>
                  </a:lnTo>
                  <a:lnTo>
                    <a:pt x="10" y="30"/>
                  </a:lnTo>
                  <a:lnTo>
                    <a:pt x="3" y="28"/>
                  </a:lnTo>
                  <a:lnTo>
                    <a:pt x="2" y="28"/>
                  </a:lnTo>
                  <a:lnTo>
                    <a:pt x="0" y="28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77" name="Freeform 721"/>
            <p:cNvSpPr>
              <a:spLocks noChangeAspect="1"/>
            </p:cNvSpPr>
            <p:nvPr/>
          </p:nvSpPr>
          <p:spPr bwMode="auto">
            <a:xfrm>
              <a:off x="3779" y="2513"/>
              <a:ext cx="29" cy="59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48"/>
                </a:cxn>
                <a:cxn ang="0">
                  <a:pos x="22" y="52"/>
                </a:cxn>
                <a:cxn ang="0">
                  <a:pos x="22" y="53"/>
                </a:cxn>
                <a:cxn ang="0">
                  <a:pos x="22" y="55"/>
                </a:cxn>
                <a:cxn ang="0">
                  <a:pos x="23" y="56"/>
                </a:cxn>
                <a:cxn ang="0">
                  <a:pos x="26" y="57"/>
                </a:cxn>
                <a:cxn ang="0">
                  <a:pos x="28" y="57"/>
                </a:cxn>
                <a:cxn ang="0">
                  <a:pos x="29" y="57"/>
                </a:cxn>
                <a:cxn ang="0">
                  <a:pos x="29" y="59"/>
                </a:cxn>
                <a:cxn ang="0">
                  <a:pos x="0" y="59"/>
                </a:cxn>
                <a:cxn ang="0">
                  <a:pos x="0" y="57"/>
                </a:cxn>
                <a:cxn ang="0">
                  <a:pos x="1" y="57"/>
                </a:cxn>
                <a:cxn ang="0">
                  <a:pos x="4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3"/>
                </a:cxn>
                <a:cxn ang="0">
                  <a:pos x="8" y="52"/>
                </a:cxn>
                <a:cxn ang="0">
                  <a:pos x="8" y="48"/>
                </a:cxn>
                <a:cxn ang="0">
                  <a:pos x="8" y="17"/>
                </a:cxn>
                <a:cxn ang="0">
                  <a:pos x="8" y="14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7" y="11"/>
                </a:cxn>
                <a:cxn ang="0">
                  <a:pos x="7" y="11"/>
                </a:cxn>
                <a:cxn ang="0">
                  <a:pos x="5" y="10"/>
                </a:cxn>
                <a:cxn ang="0">
                  <a:pos x="2" y="11"/>
                </a:cxn>
                <a:cxn ang="0">
                  <a:pos x="1" y="11"/>
                </a:cxn>
                <a:cxn ang="0">
                  <a:pos x="0" y="10"/>
                </a:cxn>
                <a:cxn ang="0">
                  <a:pos x="21" y="0"/>
                </a:cxn>
                <a:cxn ang="0">
                  <a:pos x="22" y="0"/>
                </a:cxn>
              </a:cxnLst>
              <a:rect l="0" t="0" r="r" b="b"/>
              <a:pathLst>
                <a:path w="29" h="59">
                  <a:moveTo>
                    <a:pt x="22" y="0"/>
                  </a:moveTo>
                  <a:lnTo>
                    <a:pt x="22" y="48"/>
                  </a:lnTo>
                  <a:lnTo>
                    <a:pt x="22" y="52"/>
                  </a:lnTo>
                  <a:lnTo>
                    <a:pt x="22" y="53"/>
                  </a:lnTo>
                  <a:lnTo>
                    <a:pt x="22" y="55"/>
                  </a:lnTo>
                  <a:lnTo>
                    <a:pt x="23" y="56"/>
                  </a:lnTo>
                  <a:lnTo>
                    <a:pt x="26" y="57"/>
                  </a:lnTo>
                  <a:lnTo>
                    <a:pt x="28" y="57"/>
                  </a:lnTo>
                  <a:lnTo>
                    <a:pt x="29" y="57"/>
                  </a:lnTo>
                  <a:lnTo>
                    <a:pt x="29" y="59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1" y="57"/>
                  </a:lnTo>
                  <a:lnTo>
                    <a:pt x="4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3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8" y="17"/>
                  </a:lnTo>
                  <a:lnTo>
                    <a:pt x="8" y="14"/>
                  </a:lnTo>
                  <a:lnTo>
                    <a:pt x="8" y="13"/>
                  </a:lnTo>
                  <a:lnTo>
                    <a:pt x="8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5" y="10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0" y="10"/>
                  </a:lnTo>
                  <a:lnTo>
                    <a:pt x="21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78" name="Freeform 722"/>
            <p:cNvSpPr>
              <a:spLocks noChangeAspect="1"/>
            </p:cNvSpPr>
            <p:nvPr/>
          </p:nvSpPr>
          <p:spPr bwMode="auto">
            <a:xfrm>
              <a:off x="4049" y="2513"/>
              <a:ext cx="29" cy="59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48"/>
                </a:cxn>
                <a:cxn ang="0">
                  <a:pos x="21" y="52"/>
                </a:cxn>
                <a:cxn ang="0">
                  <a:pos x="22" y="53"/>
                </a:cxn>
                <a:cxn ang="0">
                  <a:pos x="22" y="55"/>
                </a:cxn>
                <a:cxn ang="0">
                  <a:pos x="24" y="56"/>
                </a:cxn>
                <a:cxn ang="0">
                  <a:pos x="25" y="57"/>
                </a:cxn>
                <a:cxn ang="0">
                  <a:pos x="28" y="57"/>
                </a:cxn>
                <a:cxn ang="0">
                  <a:pos x="29" y="57"/>
                </a:cxn>
                <a:cxn ang="0">
                  <a:pos x="29" y="59"/>
                </a:cxn>
                <a:cxn ang="0">
                  <a:pos x="0" y="59"/>
                </a:cxn>
                <a:cxn ang="0">
                  <a:pos x="0" y="57"/>
                </a:cxn>
                <a:cxn ang="0">
                  <a:pos x="1" y="57"/>
                </a:cxn>
                <a:cxn ang="0">
                  <a:pos x="4" y="57"/>
                </a:cxn>
                <a:cxn ang="0">
                  <a:pos x="5" y="56"/>
                </a:cxn>
                <a:cxn ang="0">
                  <a:pos x="7" y="55"/>
                </a:cxn>
                <a:cxn ang="0">
                  <a:pos x="8" y="53"/>
                </a:cxn>
                <a:cxn ang="0">
                  <a:pos x="8" y="52"/>
                </a:cxn>
                <a:cxn ang="0">
                  <a:pos x="8" y="48"/>
                </a:cxn>
                <a:cxn ang="0">
                  <a:pos x="8" y="17"/>
                </a:cxn>
                <a:cxn ang="0">
                  <a:pos x="8" y="14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7" y="11"/>
                </a:cxn>
                <a:cxn ang="0">
                  <a:pos x="5" y="11"/>
                </a:cxn>
                <a:cxn ang="0">
                  <a:pos x="5" y="10"/>
                </a:cxn>
                <a:cxn ang="0">
                  <a:pos x="3" y="11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19" y="0"/>
                </a:cxn>
                <a:cxn ang="0">
                  <a:pos x="21" y="0"/>
                </a:cxn>
              </a:cxnLst>
              <a:rect l="0" t="0" r="r" b="b"/>
              <a:pathLst>
                <a:path w="29" h="59">
                  <a:moveTo>
                    <a:pt x="21" y="0"/>
                  </a:moveTo>
                  <a:lnTo>
                    <a:pt x="21" y="48"/>
                  </a:lnTo>
                  <a:lnTo>
                    <a:pt x="21" y="52"/>
                  </a:lnTo>
                  <a:lnTo>
                    <a:pt x="22" y="53"/>
                  </a:lnTo>
                  <a:lnTo>
                    <a:pt x="22" y="55"/>
                  </a:lnTo>
                  <a:lnTo>
                    <a:pt x="24" y="56"/>
                  </a:lnTo>
                  <a:lnTo>
                    <a:pt x="25" y="57"/>
                  </a:lnTo>
                  <a:lnTo>
                    <a:pt x="28" y="57"/>
                  </a:lnTo>
                  <a:lnTo>
                    <a:pt x="29" y="57"/>
                  </a:lnTo>
                  <a:lnTo>
                    <a:pt x="29" y="59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1" y="57"/>
                  </a:lnTo>
                  <a:lnTo>
                    <a:pt x="4" y="57"/>
                  </a:lnTo>
                  <a:lnTo>
                    <a:pt x="5" y="56"/>
                  </a:lnTo>
                  <a:lnTo>
                    <a:pt x="7" y="55"/>
                  </a:lnTo>
                  <a:lnTo>
                    <a:pt x="8" y="53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8" y="17"/>
                  </a:lnTo>
                  <a:lnTo>
                    <a:pt x="8" y="14"/>
                  </a:lnTo>
                  <a:lnTo>
                    <a:pt x="8" y="13"/>
                  </a:lnTo>
                  <a:lnTo>
                    <a:pt x="8" y="11"/>
                  </a:lnTo>
                  <a:lnTo>
                    <a:pt x="7" y="11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3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9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79" name="Freeform 723"/>
            <p:cNvSpPr>
              <a:spLocks noChangeAspect="1"/>
            </p:cNvSpPr>
            <p:nvPr/>
          </p:nvSpPr>
          <p:spPr bwMode="auto">
            <a:xfrm>
              <a:off x="4090" y="2559"/>
              <a:ext cx="14" cy="14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9" y="0"/>
                </a:cxn>
                <a:cxn ang="0">
                  <a:pos x="11" y="2"/>
                </a:cxn>
                <a:cxn ang="0">
                  <a:pos x="12" y="4"/>
                </a:cxn>
                <a:cxn ang="0">
                  <a:pos x="14" y="7"/>
                </a:cxn>
                <a:cxn ang="0">
                  <a:pos x="12" y="10"/>
                </a:cxn>
                <a:cxn ang="0">
                  <a:pos x="11" y="11"/>
                </a:cxn>
                <a:cxn ang="0">
                  <a:pos x="9" y="13"/>
                </a:cxn>
                <a:cxn ang="0">
                  <a:pos x="7" y="14"/>
                </a:cxn>
                <a:cxn ang="0">
                  <a:pos x="4" y="13"/>
                </a:cxn>
                <a:cxn ang="0">
                  <a:pos x="1" y="11"/>
                </a:cxn>
                <a:cxn ang="0">
                  <a:pos x="0" y="10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1" y="2"/>
                </a:cxn>
                <a:cxn ang="0">
                  <a:pos x="4" y="0"/>
                </a:cxn>
                <a:cxn ang="0">
                  <a:pos x="7" y="0"/>
                </a:cxn>
              </a:cxnLst>
              <a:rect l="0" t="0" r="r" b="b"/>
              <a:pathLst>
                <a:path w="14" h="14">
                  <a:moveTo>
                    <a:pt x="7" y="0"/>
                  </a:moveTo>
                  <a:lnTo>
                    <a:pt x="9" y="0"/>
                  </a:lnTo>
                  <a:lnTo>
                    <a:pt x="11" y="2"/>
                  </a:lnTo>
                  <a:lnTo>
                    <a:pt x="12" y="4"/>
                  </a:lnTo>
                  <a:lnTo>
                    <a:pt x="14" y="7"/>
                  </a:lnTo>
                  <a:lnTo>
                    <a:pt x="12" y="10"/>
                  </a:lnTo>
                  <a:lnTo>
                    <a:pt x="11" y="11"/>
                  </a:lnTo>
                  <a:lnTo>
                    <a:pt x="9" y="13"/>
                  </a:lnTo>
                  <a:lnTo>
                    <a:pt x="7" y="14"/>
                  </a:lnTo>
                  <a:lnTo>
                    <a:pt x="4" y="13"/>
                  </a:lnTo>
                  <a:lnTo>
                    <a:pt x="1" y="11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4"/>
                  </a:lnTo>
                  <a:lnTo>
                    <a:pt x="1" y="2"/>
                  </a:lnTo>
                  <a:lnTo>
                    <a:pt x="4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80" name="Freeform 724"/>
            <p:cNvSpPr>
              <a:spLocks noChangeAspect="1"/>
            </p:cNvSpPr>
            <p:nvPr/>
          </p:nvSpPr>
          <p:spPr bwMode="auto">
            <a:xfrm>
              <a:off x="4111" y="2514"/>
              <a:ext cx="36" cy="59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36" y="0"/>
                </a:cxn>
                <a:cxn ang="0">
                  <a:pos x="32" y="10"/>
                </a:cxn>
                <a:cxn ang="0">
                  <a:pos x="9" y="10"/>
                </a:cxn>
                <a:cxn ang="0">
                  <a:pos x="7" y="16"/>
                </a:cxn>
                <a:cxn ang="0">
                  <a:pos x="21" y="19"/>
                </a:cxn>
                <a:cxn ang="0">
                  <a:pos x="29" y="24"/>
                </a:cxn>
                <a:cxn ang="0">
                  <a:pos x="33" y="28"/>
                </a:cxn>
                <a:cxn ang="0">
                  <a:pos x="36" y="33"/>
                </a:cxn>
                <a:cxn ang="0">
                  <a:pos x="36" y="38"/>
                </a:cxn>
                <a:cxn ang="0">
                  <a:pos x="36" y="44"/>
                </a:cxn>
                <a:cxn ang="0">
                  <a:pos x="33" y="48"/>
                </a:cxn>
                <a:cxn ang="0">
                  <a:pos x="30" y="54"/>
                </a:cxn>
                <a:cxn ang="0">
                  <a:pos x="25" y="56"/>
                </a:cxn>
                <a:cxn ang="0">
                  <a:pos x="19" y="58"/>
                </a:cxn>
                <a:cxn ang="0">
                  <a:pos x="12" y="59"/>
                </a:cxn>
                <a:cxn ang="0">
                  <a:pos x="8" y="58"/>
                </a:cxn>
                <a:cxn ang="0">
                  <a:pos x="5" y="58"/>
                </a:cxn>
                <a:cxn ang="0">
                  <a:pos x="2" y="56"/>
                </a:cxn>
                <a:cxn ang="0">
                  <a:pos x="0" y="54"/>
                </a:cxn>
                <a:cxn ang="0">
                  <a:pos x="0" y="52"/>
                </a:cxn>
                <a:cxn ang="0">
                  <a:pos x="0" y="49"/>
                </a:cxn>
                <a:cxn ang="0">
                  <a:pos x="1" y="48"/>
                </a:cxn>
                <a:cxn ang="0">
                  <a:pos x="2" y="48"/>
                </a:cxn>
                <a:cxn ang="0">
                  <a:pos x="4" y="47"/>
                </a:cxn>
                <a:cxn ang="0">
                  <a:pos x="5" y="47"/>
                </a:cxn>
                <a:cxn ang="0">
                  <a:pos x="7" y="48"/>
                </a:cxn>
                <a:cxn ang="0">
                  <a:pos x="9" y="49"/>
                </a:cxn>
                <a:cxn ang="0">
                  <a:pos x="14" y="52"/>
                </a:cxn>
                <a:cxn ang="0">
                  <a:pos x="15" y="54"/>
                </a:cxn>
                <a:cxn ang="0">
                  <a:pos x="18" y="55"/>
                </a:cxn>
                <a:cxn ang="0">
                  <a:pos x="19" y="55"/>
                </a:cxn>
                <a:cxn ang="0">
                  <a:pos x="21" y="55"/>
                </a:cxn>
                <a:cxn ang="0">
                  <a:pos x="23" y="55"/>
                </a:cxn>
                <a:cxn ang="0">
                  <a:pos x="26" y="52"/>
                </a:cxn>
                <a:cxn ang="0">
                  <a:pos x="29" y="49"/>
                </a:cxn>
                <a:cxn ang="0">
                  <a:pos x="29" y="47"/>
                </a:cxn>
                <a:cxn ang="0">
                  <a:pos x="28" y="41"/>
                </a:cxn>
                <a:cxn ang="0">
                  <a:pos x="26" y="37"/>
                </a:cxn>
                <a:cxn ang="0">
                  <a:pos x="22" y="34"/>
                </a:cxn>
                <a:cxn ang="0">
                  <a:pos x="16" y="31"/>
                </a:cxn>
                <a:cxn ang="0">
                  <a:pos x="9" y="30"/>
                </a:cxn>
                <a:cxn ang="0">
                  <a:pos x="2" y="28"/>
                </a:cxn>
                <a:cxn ang="0">
                  <a:pos x="1" y="28"/>
                </a:cxn>
                <a:cxn ang="0">
                  <a:pos x="0" y="28"/>
                </a:cxn>
                <a:cxn ang="0">
                  <a:pos x="9" y="0"/>
                </a:cxn>
              </a:cxnLst>
              <a:rect l="0" t="0" r="r" b="b"/>
              <a:pathLst>
                <a:path w="36" h="59">
                  <a:moveTo>
                    <a:pt x="9" y="0"/>
                  </a:moveTo>
                  <a:lnTo>
                    <a:pt x="36" y="0"/>
                  </a:lnTo>
                  <a:lnTo>
                    <a:pt x="32" y="10"/>
                  </a:lnTo>
                  <a:lnTo>
                    <a:pt x="9" y="10"/>
                  </a:lnTo>
                  <a:lnTo>
                    <a:pt x="7" y="16"/>
                  </a:lnTo>
                  <a:lnTo>
                    <a:pt x="21" y="19"/>
                  </a:lnTo>
                  <a:lnTo>
                    <a:pt x="29" y="24"/>
                  </a:lnTo>
                  <a:lnTo>
                    <a:pt x="33" y="28"/>
                  </a:lnTo>
                  <a:lnTo>
                    <a:pt x="36" y="33"/>
                  </a:lnTo>
                  <a:lnTo>
                    <a:pt x="36" y="38"/>
                  </a:lnTo>
                  <a:lnTo>
                    <a:pt x="36" y="44"/>
                  </a:lnTo>
                  <a:lnTo>
                    <a:pt x="33" y="48"/>
                  </a:lnTo>
                  <a:lnTo>
                    <a:pt x="30" y="54"/>
                  </a:lnTo>
                  <a:lnTo>
                    <a:pt x="25" y="56"/>
                  </a:lnTo>
                  <a:lnTo>
                    <a:pt x="19" y="58"/>
                  </a:lnTo>
                  <a:lnTo>
                    <a:pt x="12" y="59"/>
                  </a:lnTo>
                  <a:lnTo>
                    <a:pt x="8" y="58"/>
                  </a:lnTo>
                  <a:lnTo>
                    <a:pt x="5" y="58"/>
                  </a:lnTo>
                  <a:lnTo>
                    <a:pt x="2" y="56"/>
                  </a:lnTo>
                  <a:lnTo>
                    <a:pt x="0" y="54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1" y="48"/>
                  </a:lnTo>
                  <a:lnTo>
                    <a:pt x="2" y="48"/>
                  </a:lnTo>
                  <a:lnTo>
                    <a:pt x="4" y="47"/>
                  </a:lnTo>
                  <a:lnTo>
                    <a:pt x="5" y="47"/>
                  </a:lnTo>
                  <a:lnTo>
                    <a:pt x="7" y="48"/>
                  </a:lnTo>
                  <a:lnTo>
                    <a:pt x="9" y="49"/>
                  </a:lnTo>
                  <a:lnTo>
                    <a:pt x="14" y="52"/>
                  </a:lnTo>
                  <a:lnTo>
                    <a:pt x="15" y="54"/>
                  </a:lnTo>
                  <a:lnTo>
                    <a:pt x="18" y="55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3" y="55"/>
                  </a:lnTo>
                  <a:lnTo>
                    <a:pt x="26" y="52"/>
                  </a:lnTo>
                  <a:lnTo>
                    <a:pt x="29" y="49"/>
                  </a:lnTo>
                  <a:lnTo>
                    <a:pt x="29" y="47"/>
                  </a:lnTo>
                  <a:lnTo>
                    <a:pt x="28" y="41"/>
                  </a:lnTo>
                  <a:lnTo>
                    <a:pt x="26" y="37"/>
                  </a:lnTo>
                  <a:lnTo>
                    <a:pt x="22" y="34"/>
                  </a:lnTo>
                  <a:lnTo>
                    <a:pt x="16" y="31"/>
                  </a:lnTo>
                  <a:lnTo>
                    <a:pt x="9" y="30"/>
                  </a:lnTo>
                  <a:lnTo>
                    <a:pt x="2" y="28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81" name="Freeform 725"/>
            <p:cNvSpPr>
              <a:spLocks noChangeAspect="1"/>
            </p:cNvSpPr>
            <p:nvPr/>
          </p:nvSpPr>
          <p:spPr bwMode="auto">
            <a:xfrm>
              <a:off x="4378" y="2513"/>
              <a:ext cx="38" cy="59"/>
            </a:xfrm>
            <a:custGeom>
              <a:avLst/>
              <a:gdLst/>
              <a:ahLst/>
              <a:cxnLst>
                <a:cxn ang="0">
                  <a:pos x="35" y="59"/>
                </a:cxn>
                <a:cxn ang="0">
                  <a:pos x="0" y="59"/>
                </a:cxn>
                <a:cxn ang="0">
                  <a:pos x="0" y="57"/>
                </a:cxn>
                <a:cxn ang="0">
                  <a:pos x="10" y="46"/>
                </a:cxn>
                <a:cxn ang="0">
                  <a:pos x="17" y="39"/>
                </a:cxn>
                <a:cxn ang="0">
                  <a:pos x="21" y="32"/>
                </a:cxn>
                <a:cxn ang="0">
                  <a:pos x="22" y="27"/>
                </a:cxn>
                <a:cxn ang="0">
                  <a:pos x="24" y="21"/>
                </a:cxn>
                <a:cxn ang="0">
                  <a:pos x="22" y="17"/>
                </a:cxn>
                <a:cxn ang="0">
                  <a:pos x="21" y="13"/>
                </a:cxn>
                <a:cxn ang="0">
                  <a:pos x="18" y="11"/>
                </a:cxn>
                <a:cxn ang="0">
                  <a:pos x="14" y="10"/>
                </a:cxn>
                <a:cxn ang="0">
                  <a:pos x="10" y="11"/>
                </a:cxn>
                <a:cxn ang="0">
                  <a:pos x="6" y="13"/>
                </a:cxn>
                <a:cxn ang="0">
                  <a:pos x="3" y="17"/>
                </a:cxn>
                <a:cxn ang="0">
                  <a:pos x="1" y="15"/>
                </a:cxn>
                <a:cxn ang="0">
                  <a:pos x="3" y="11"/>
                </a:cxn>
                <a:cxn ang="0">
                  <a:pos x="6" y="7"/>
                </a:cxn>
                <a:cxn ang="0">
                  <a:pos x="8" y="4"/>
                </a:cxn>
                <a:cxn ang="0">
                  <a:pos x="14" y="1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8" y="1"/>
                </a:cxn>
                <a:cxn ang="0">
                  <a:pos x="31" y="4"/>
                </a:cxn>
                <a:cxn ang="0">
                  <a:pos x="34" y="7"/>
                </a:cxn>
                <a:cxn ang="0">
                  <a:pos x="35" y="11"/>
                </a:cxn>
                <a:cxn ang="0">
                  <a:pos x="35" y="14"/>
                </a:cxn>
                <a:cxn ang="0">
                  <a:pos x="35" y="20"/>
                </a:cxn>
                <a:cxn ang="0">
                  <a:pos x="32" y="27"/>
                </a:cxn>
                <a:cxn ang="0">
                  <a:pos x="29" y="31"/>
                </a:cxn>
                <a:cxn ang="0">
                  <a:pos x="25" y="35"/>
                </a:cxn>
                <a:cxn ang="0">
                  <a:pos x="21" y="41"/>
                </a:cxn>
                <a:cxn ang="0">
                  <a:pos x="14" y="48"/>
                </a:cxn>
                <a:cxn ang="0">
                  <a:pos x="27" y="48"/>
                </a:cxn>
                <a:cxn ang="0">
                  <a:pos x="29" y="48"/>
                </a:cxn>
                <a:cxn ang="0">
                  <a:pos x="32" y="48"/>
                </a:cxn>
                <a:cxn ang="0">
                  <a:pos x="34" y="48"/>
                </a:cxn>
                <a:cxn ang="0">
                  <a:pos x="35" y="46"/>
                </a:cxn>
                <a:cxn ang="0">
                  <a:pos x="35" y="45"/>
                </a:cxn>
                <a:cxn ang="0">
                  <a:pos x="36" y="42"/>
                </a:cxn>
                <a:cxn ang="0">
                  <a:pos x="38" y="42"/>
                </a:cxn>
                <a:cxn ang="0">
                  <a:pos x="35" y="59"/>
                </a:cxn>
              </a:cxnLst>
              <a:rect l="0" t="0" r="r" b="b"/>
              <a:pathLst>
                <a:path w="38" h="59">
                  <a:moveTo>
                    <a:pt x="35" y="59"/>
                  </a:moveTo>
                  <a:lnTo>
                    <a:pt x="0" y="59"/>
                  </a:lnTo>
                  <a:lnTo>
                    <a:pt x="0" y="57"/>
                  </a:lnTo>
                  <a:lnTo>
                    <a:pt x="10" y="46"/>
                  </a:lnTo>
                  <a:lnTo>
                    <a:pt x="17" y="39"/>
                  </a:lnTo>
                  <a:lnTo>
                    <a:pt x="21" y="32"/>
                  </a:lnTo>
                  <a:lnTo>
                    <a:pt x="22" y="27"/>
                  </a:lnTo>
                  <a:lnTo>
                    <a:pt x="24" y="21"/>
                  </a:lnTo>
                  <a:lnTo>
                    <a:pt x="22" y="17"/>
                  </a:lnTo>
                  <a:lnTo>
                    <a:pt x="21" y="13"/>
                  </a:lnTo>
                  <a:lnTo>
                    <a:pt x="18" y="11"/>
                  </a:lnTo>
                  <a:lnTo>
                    <a:pt x="14" y="10"/>
                  </a:lnTo>
                  <a:lnTo>
                    <a:pt x="10" y="11"/>
                  </a:lnTo>
                  <a:lnTo>
                    <a:pt x="6" y="13"/>
                  </a:lnTo>
                  <a:lnTo>
                    <a:pt x="3" y="17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6" y="7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1" y="4"/>
                  </a:lnTo>
                  <a:lnTo>
                    <a:pt x="34" y="7"/>
                  </a:lnTo>
                  <a:lnTo>
                    <a:pt x="35" y="11"/>
                  </a:lnTo>
                  <a:lnTo>
                    <a:pt x="35" y="14"/>
                  </a:lnTo>
                  <a:lnTo>
                    <a:pt x="35" y="20"/>
                  </a:lnTo>
                  <a:lnTo>
                    <a:pt x="32" y="27"/>
                  </a:lnTo>
                  <a:lnTo>
                    <a:pt x="29" y="31"/>
                  </a:lnTo>
                  <a:lnTo>
                    <a:pt x="25" y="35"/>
                  </a:lnTo>
                  <a:lnTo>
                    <a:pt x="21" y="41"/>
                  </a:lnTo>
                  <a:lnTo>
                    <a:pt x="14" y="48"/>
                  </a:lnTo>
                  <a:lnTo>
                    <a:pt x="27" y="48"/>
                  </a:lnTo>
                  <a:lnTo>
                    <a:pt x="29" y="48"/>
                  </a:lnTo>
                  <a:lnTo>
                    <a:pt x="32" y="48"/>
                  </a:lnTo>
                  <a:lnTo>
                    <a:pt x="34" y="48"/>
                  </a:lnTo>
                  <a:lnTo>
                    <a:pt x="35" y="46"/>
                  </a:lnTo>
                  <a:lnTo>
                    <a:pt x="35" y="45"/>
                  </a:lnTo>
                  <a:lnTo>
                    <a:pt x="36" y="42"/>
                  </a:lnTo>
                  <a:lnTo>
                    <a:pt x="38" y="42"/>
                  </a:lnTo>
                  <a:lnTo>
                    <a:pt x="35" y="5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82" name="Line 726"/>
            <p:cNvSpPr>
              <a:spLocks noChangeAspect="1" noChangeShapeType="1"/>
            </p:cNvSpPr>
            <p:nvPr/>
          </p:nvSpPr>
          <p:spPr bwMode="auto">
            <a:xfrm>
              <a:off x="3188" y="2437"/>
              <a:ext cx="16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83" name="Line 727"/>
            <p:cNvSpPr>
              <a:spLocks noChangeAspect="1" noChangeShapeType="1"/>
            </p:cNvSpPr>
            <p:nvPr/>
          </p:nvSpPr>
          <p:spPr bwMode="auto">
            <a:xfrm>
              <a:off x="3221" y="2437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84" name="Line 728"/>
            <p:cNvSpPr>
              <a:spLocks noChangeAspect="1" noChangeShapeType="1"/>
            </p:cNvSpPr>
            <p:nvPr/>
          </p:nvSpPr>
          <p:spPr bwMode="auto">
            <a:xfrm>
              <a:off x="3255" y="2437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85" name="Line 729"/>
            <p:cNvSpPr>
              <a:spLocks noChangeAspect="1" noChangeShapeType="1"/>
            </p:cNvSpPr>
            <p:nvPr/>
          </p:nvSpPr>
          <p:spPr bwMode="auto">
            <a:xfrm>
              <a:off x="3288" y="2437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86" name="Line 730"/>
            <p:cNvSpPr>
              <a:spLocks noChangeAspect="1" noChangeShapeType="1"/>
            </p:cNvSpPr>
            <p:nvPr/>
          </p:nvSpPr>
          <p:spPr bwMode="auto">
            <a:xfrm>
              <a:off x="3322" y="2437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87" name="Line 731"/>
            <p:cNvSpPr>
              <a:spLocks noChangeAspect="1" noChangeShapeType="1"/>
            </p:cNvSpPr>
            <p:nvPr/>
          </p:nvSpPr>
          <p:spPr bwMode="auto">
            <a:xfrm>
              <a:off x="3356" y="2437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88" name="Line 732"/>
            <p:cNvSpPr>
              <a:spLocks noChangeAspect="1" noChangeShapeType="1"/>
            </p:cNvSpPr>
            <p:nvPr/>
          </p:nvSpPr>
          <p:spPr bwMode="auto">
            <a:xfrm>
              <a:off x="3389" y="2437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89" name="Line 733"/>
            <p:cNvSpPr>
              <a:spLocks noChangeAspect="1" noChangeShapeType="1"/>
            </p:cNvSpPr>
            <p:nvPr/>
          </p:nvSpPr>
          <p:spPr bwMode="auto">
            <a:xfrm>
              <a:off x="3423" y="2437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90" name="Line 734"/>
            <p:cNvSpPr>
              <a:spLocks noChangeAspect="1" noChangeShapeType="1"/>
            </p:cNvSpPr>
            <p:nvPr/>
          </p:nvSpPr>
          <p:spPr bwMode="auto">
            <a:xfrm>
              <a:off x="3457" y="2437"/>
              <a:ext cx="16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91" name="Line 735"/>
            <p:cNvSpPr>
              <a:spLocks noChangeAspect="1" noChangeShapeType="1"/>
            </p:cNvSpPr>
            <p:nvPr/>
          </p:nvSpPr>
          <p:spPr bwMode="auto">
            <a:xfrm>
              <a:off x="3490" y="2437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92" name="Line 736"/>
            <p:cNvSpPr>
              <a:spLocks noChangeAspect="1" noChangeShapeType="1"/>
            </p:cNvSpPr>
            <p:nvPr/>
          </p:nvSpPr>
          <p:spPr bwMode="auto">
            <a:xfrm>
              <a:off x="3524" y="2437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93" name="Line 737"/>
            <p:cNvSpPr>
              <a:spLocks noChangeAspect="1" noChangeShapeType="1"/>
            </p:cNvSpPr>
            <p:nvPr/>
          </p:nvSpPr>
          <p:spPr bwMode="auto">
            <a:xfrm>
              <a:off x="3557" y="2437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94" name="Line 738"/>
            <p:cNvSpPr>
              <a:spLocks noChangeAspect="1" noChangeShapeType="1"/>
            </p:cNvSpPr>
            <p:nvPr/>
          </p:nvSpPr>
          <p:spPr bwMode="auto">
            <a:xfrm>
              <a:off x="3591" y="2437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95" name="Line 739"/>
            <p:cNvSpPr>
              <a:spLocks noChangeAspect="1" noChangeShapeType="1"/>
            </p:cNvSpPr>
            <p:nvPr/>
          </p:nvSpPr>
          <p:spPr bwMode="auto">
            <a:xfrm>
              <a:off x="3625" y="2437"/>
              <a:ext cx="16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96" name="Line 740"/>
            <p:cNvSpPr>
              <a:spLocks noChangeAspect="1" noChangeShapeType="1"/>
            </p:cNvSpPr>
            <p:nvPr/>
          </p:nvSpPr>
          <p:spPr bwMode="auto">
            <a:xfrm>
              <a:off x="3658" y="2437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97" name="Line 741"/>
            <p:cNvSpPr>
              <a:spLocks noChangeAspect="1" noChangeShapeType="1"/>
            </p:cNvSpPr>
            <p:nvPr/>
          </p:nvSpPr>
          <p:spPr bwMode="auto">
            <a:xfrm>
              <a:off x="3692" y="2437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98" name="Line 742"/>
            <p:cNvSpPr>
              <a:spLocks noChangeAspect="1" noChangeShapeType="1"/>
            </p:cNvSpPr>
            <p:nvPr/>
          </p:nvSpPr>
          <p:spPr bwMode="auto">
            <a:xfrm>
              <a:off x="3725" y="2437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799" name="Line 743"/>
            <p:cNvSpPr>
              <a:spLocks noChangeAspect="1" noChangeShapeType="1"/>
            </p:cNvSpPr>
            <p:nvPr/>
          </p:nvSpPr>
          <p:spPr bwMode="auto">
            <a:xfrm>
              <a:off x="3759" y="2437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00" name="Line 744"/>
            <p:cNvSpPr>
              <a:spLocks noChangeAspect="1" noChangeShapeType="1"/>
            </p:cNvSpPr>
            <p:nvPr/>
          </p:nvSpPr>
          <p:spPr bwMode="auto">
            <a:xfrm>
              <a:off x="3793" y="2437"/>
              <a:ext cx="16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01" name="Line 745"/>
            <p:cNvSpPr>
              <a:spLocks noChangeAspect="1" noChangeShapeType="1"/>
            </p:cNvSpPr>
            <p:nvPr/>
          </p:nvSpPr>
          <p:spPr bwMode="auto">
            <a:xfrm>
              <a:off x="3826" y="2437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02" name="Line 746"/>
            <p:cNvSpPr>
              <a:spLocks noChangeAspect="1" noChangeShapeType="1"/>
            </p:cNvSpPr>
            <p:nvPr/>
          </p:nvSpPr>
          <p:spPr bwMode="auto">
            <a:xfrm>
              <a:off x="3860" y="2437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03" name="Line 747"/>
            <p:cNvSpPr>
              <a:spLocks noChangeAspect="1" noChangeShapeType="1"/>
            </p:cNvSpPr>
            <p:nvPr/>
          </p:nvSpPr>
          <p:spPr bwMode="auto">
            <a:xfrm>
              <a:off x="3893" y="2437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04" name="Line 748"/>
            <p:cNvSpPr>
              <a:spLocks noChangeAspect="1" noChangeShapeType="1"/>
            </p:cNvSpPr>
            <p:nvPr/>
          </p:nvSpPr>
          <p:spPr bwMode="auto">
            <a:xfrm>
              <a:off x="3927" y="2437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05" name="Line 749"/>
            <p:cNvSpPr>
              <a:spLocks noChangeAspect="1" noChangeShapeType="1"/>
            </p:cNvSpPr>
            <p:nvPr/>
          </p:nvSpPr>
          <p:spPr bwMode="auto">
            <a:xfrm>
              <a:off x="3961" y="2437"/>
              <a:ext cx="16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06" name="Line 750"/>
            <p:cNvSpPr>
              <a:spLocks noChangeAspect="1" noChangeShapeType="1"/>
            </p:cNvSpPr>
            <p:nvPr/>
          </p:nvSpPr>
          <p:spPr bwMode="auto">
            <a:xfrm>
              <a:off x="3994" y="2437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07" name="Line 751"/>
            <p:cNvSpPr>
              <a:spLocks noChangeAspect="1" noChangeShapeType="1"/>
            </p:cNvSpPr>
            <p:nvPr/>
          </p:nvSpPr>
          <p:spPr bwMode="auto">
            <a:xfrm>
              <a:off x="4028" y="2437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08" name="Line 752"/>
            <p:cNvSpPr>
              <a:spLocks noChangeAspect="1" noChangeShapeType="1"/>
            </p:cNvSpPr>
            <p:nvPr/>
          </p:nvSpPr>
          <p:spPr bwMode="auto">
            <a:xfrm>
              <a:off x="4061" y="2437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09" name="Line 753"/>
            <p:cNvSpPr>
              <a:spLocks noChangeAspect="1" noChangeShapeType="1"/>
            </p:cNvSpPr>
            <p:nvPr/>
          </p:nvSpPr>
          <p:spPr bwMode="auto">
            <a:xfrm>
              <a:off x="4095" y="2437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10" name="Line 754"/>
            <p:cNvSpPr>
              <a:spLocks noChangeAspect="1" noChangeShapeType="1"/>
            </p:cNvSpPr>
            <p:nvPr/>
          </p:nvSpPr>
          <p:spPr bwMode="auto">
            <a:xfrm>
              <a:off x="4129" y="2437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11" name="Line 755"/>
            <p:cNvSpPr>
              <a:spLocks noChangeAspect="1" noChangeShapeType="1"/>
            </p:cNvSpPr>
            <p:nvPr/>
          </p:nvSpPr>
          <p:spPr bwMode="auto">
            <a:xfrm>
              <a:off x="4162" y="2437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12" name="Line 756"/>
            <p:cNvSpPr>
              <a:spLocks noChangeAspect="1" noChangeShapeType="1"/>
            </p:cNvSpPr>
            <p:nvPr/>
          </p:nvSpPr>
          <p:spPr bwMode="auto">
            <a:xfrm>
              <a:off x="4196" y="2437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13" name="Line 757"/>
            <p:cNvSpPr>
              <a:spLocks noChangeAspect="1" noChangeShapeType="1"/>
            </p:cNvSpPr>
            <p:nvPr/>
          </p:nvSpPr>
          <p:spPr bwMode="auto">
            <a:xfrm>
              <a:off x="4230" y="2437"/>
              <a:ext cx="16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14" name="Line 758"/>
            <p:cNvSpPr>
              <a:spLocks noChangeAspect="1" noChangeShapeType="1"/>
            </p:cNvSpPr>
            <p:nvPr/>
          </p:nvSpPr>
          <p:spPr bwMode="auto">
            <a:xfrm>
              <a:off x="4263" y="2437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15" name="Line 759"/>
            <p:cNvSpPr>
              <a:spLocks noChangeAspect="1" noChangeShapeType="1"/>
            </p:cNvSpPr>
            <p:nvPr/>
          </p:nvSpPr>
          <p:spPr bwMode="auto">
            <a:xfrm>
              <a:off x="4297" y="2437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16" name="Line 760"/>
            <p:cNvSpPr>
              <a:spLocks noChangeAspect="1" noChangeShapeType="1"/>
            </p:cNvSpPr>
            <p:nvPr/>
          </p:nvSpPr>
          <p:spPr bwMode="auto">
            <a:xfrm>
              <a:off x="4330" y="2437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17" name="Line 761"/>
            <p:cNvSpPr>
              <a:spLocks noChangeAspect="1" noChangeShapeType="1"/>
            </p:cNvSpPr>
            <p:nvPr/>
          </p:nvSpPr>
          <p:spPr bwMode="auto">
            <a:xfrm>
              <a:off x="4364" y="2437"/>
              <a:ext cx="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18" name="Line 762"/>
            <p:cNvSpPr>
              <a:spLocks noChangeAspect="1" noChangeShapeType="1"/>
            </p:cNvSpPr>
            <p:nvPr/>
          </p:nvSpPr>
          <p:spPr bwMode="auto">
            <a:xfrm>
              <a:off x="4398" y="2437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19" name="Line 763"/>
            <p:cNvSpPr>
              <a:spLocks noChangeAspect="1" noChangeShapeType="1"/>
            </p:cNvSpPr>
            <p:nvPr/>
          </p:nvSpPr>
          <p:spPr bwMode="auto">
            <a:xfrm>
              <a:off x="3188" y="1488"/>
              <a:ext cx="7" cy="4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20" name="Line 764"/>
            <p:cNvSpPr>
              <a:spLocks noChangeAspect="1" noChangeShapeType="1"/>
            </p:cNvSpPr>
            <p:nvPr/>
          </p:nvSpPr>
          <p:spPr bwMode="auto">
            <a:xfrm>
              <a:off x="3195" y="1492"/>
              <a:ext cx="8" cy="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21" name="Line 765"/>
            <p:cNvSpPr>
              <a:spLocks noChangeAspect="1" noChangeShapeType="1"/>
            </p:cNvSpPr>
            <p:nvPr/>
          </p:nvSpPr>
          <p:spPr bwMode="auto">
            <a:xfrm>
              <a:off x="3203" y="1499"/>
              <a:ext cx="7" cy="9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22" name="Line 766"/>
            <p:cNvSpPr>
              <a:spLocks noChangeAspect="1" noChangeShapeType="1"/>
            </p:cNvSpPr>
            <p:nvPr/>
          </p:nvSpPr>
          <p:spPr bwMode="auto">
            <a:xfrm>
              <a:off x="3210" y="1508"/>
              <a:ext cx="8" cy="14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23" name="Line 767"/>
            <p:cNvSpPr>
              <a:spLocks noChangeAspect="1" noChangeShapeType="1"/>
            </p:cNvSpPr>
            <p:nvPr/>
          </p:nvSpPr>
          <p:spPr bwMode="auto">
            <a:xfrm>
              <a:off x="3218" y="1522"/>
              <a:ext cx="5" cy="1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24" name="Line 768"/>
            <p:cNvSpPr>
              <a:spLocks noChangeAspect="1" noChangeShapeType="1"/>
            </p:cNvSpPr>
            <p:nvPr/>
          </p:nvSpPr>
          <p:spPr bwMode="auto">
            <a:xfrm>
              <a:off x="3223" y="1533"/>
              <a:ext cx="7" cy="1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25" name="Line 769"/>
            <p:cNvSpPr>
              <a:spLocks noChangeAspect="1" noChangeShapeType="1"/>
            </p:cNvSpPr>
            <p:nvPr/>
          </p:nvSpPr>
          <p:spPr bwMode="auto">
            <a:xfrm>
              <a:off x="3230" y="1551"/>
              <a:ext cx="9" cy="2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26" name="Line 770"/>
            <p:cNvSpPr>
              <a:spLocks noChangeAspect="1" noChangeShapeType="1"/>
            </p:cNvSpPr>
            <p:nvPr/>
          </p:nvSpPr>
          <p:spPr bwMode="auto">
            <a:xfrm>
              <a:off x="3239" y="1579"/>
              <a:ext cx="9" cy="29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27" name="Line 771"/>
            <p:cNvSpPr>
              <a:spLocks noChangeAspect="1" noChangeShapeType="1"/>
            </p:cNvSpPr>
            <p:nvPr/>
          </p:nvSpPr>
          <p:spPr bwMode="auto">
            <a:xfrm>
              <a:off x="3248" y="1608"/>
              <a:ext cx="8" cy="3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28" name="Line 772"/>
            <p:cNvSpPr>
              <a:spLocks noChangeAspect="1" noChangeShapeType="1"/>
            </p:cNvSpPr>
            <p:nvPr/>
          </p:nvSpPr>
          <p:spPr bwMode="auto">
            <a:xfrm>
              <a:off x="3256" y="1638"/>
              <a:ext cx="23" cy="8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29" name="Line 773"/>
            <p:cNvSpPr>
              <a:spLocks noChangeAspect="1" noChangeShapeType="1"/>
            </p:cNvSpPr>
            <p:nvPr/>
          </p:nvSpPr>
          <p:spPr bwMode="auto">
            <a:xfrm>
              <a:off x="3279" y="1723"/>
              <a:ext cx="29" cy="116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30" name="Line 774"/>
            <p:cNvSpPr>
              <a:spLocks noChangeAspect="1" noChangeShapeType="1"/>
            </p:cNvSpPr>
            <p:nvPr/>
          </p:nvSpPr>
          <p:spPr bwMode="auto">
            <a:xfrm>
              <a:off x="3308" y="1839"/>
              <a:ext cx="20" cy="6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31" name="Line 775"/>
            <p:cNvSpPr>
              <a:spLocks noChangeAspect="1" noChangeShapeType="1"/>
            </p:cNvSpPr>
            <p:nvPr/>
          </p:nvSpPr>
          <p:spPr bwMode="auto">
            <a:xfrm>
              <a:off x="3328" y="1907"/>
              <a:ext cx="11" cy="39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32" name="Line 776"/>
            <p:cNvSpPr>
              <a:spLocks noChangeAspect="1" noChangeShapeType="1"/>
            </p:cNvSpPr>
            <p:nvPr/>
          </p:nvSpPr>
          <p:spPr bwMode="auto">
            <a:xfrm>
              <a:off x="3339" y="1946"/>
              <a:ext cx="13" cy="4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33" name="Line 777"/>
            <p:cNvSpPr>
              <a:spLocks noChangeAspect="1" noChangeShapeType="1"/>
            </p:cNvSpPr>
            <p:nvPr/>
          </p:nvSpPr>
          <p:spPr bwMode="auto">
            <a:xfrm>
              <a:off x="3352" y="1986"/>
              <a:ext cx="14" cy="4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34" name="Line 778"/>
            <p:cNvSpPr>
              <a:spLocks noChangeAspect="1" noChangeShapeType="1"/>
            </p:cNvSpPr>
            <p:nvPr/>
          </p:nvSpPr>
          <p:spPr bwMode="auto">
            <a:xfrm>
              <a:off x="3366" y="2026"/>
              <a:ext cx="4" cy="1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35" name="Line 779"/>
            <p:cNvSpPr>
              <a:spLocks noChangeAspect="1" noChangeShapeType="1"/>
            </p:cNvSpPr>
            <p:nvPr/>
          </p:nvSpPr>
          <p:spPr bwMode="auto">
            <a:xfrm>
              <a:off x="3370" y="2037"/>
              <a:ext cx="12" cy="3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36" name="Line 780"/>
            <p:cNvSpPr>
              <a:spLocks noChangeAspect="1" noChangeShapeType="1"/>
            </p:cNvSpPr>
            <p:nvPr/>
          </p:nvSpPr>
          <p:spPr bwMode="auto">
            <a:xfrm>
              <a:off x="3382" y="2070"/>
              <a:ext cx="14" cy="3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37" name="Line 781"/>
            <p:cNvSpPr>
              <a:spLocks noChangeAspect="1" noChangeShapeType="1"/>
            </p:cNvSpPr>
            <p:nvPr/>
          </p:nvSpPr>
          <p:spPr bwMode="auto">
            <a:xfrm>
              <a:off x="3396" y="2105"/>
              <a:ext cx="3" cy="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38" name="Line 782"/>
            <p:cNvSpPr>
              <a:spLocks noChangeAspect="1" noChangeShapeType="1"/>
            </p:cNvSpPr>
            <p:nvPr/>
          </p:nvSpPr>
          <p:spPr bwMode="auto">
            <a:xfrm>
              <a:off x="3399" y="2112"/>
              <a:ext cx="14" cy="3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39" name="Line 783"/>
            <p:cNvSpPr>
              <a:spLocks noChangeAspect="1" noChangeShapeType="1"/>
            </p:cNvSpPr>
            <p:nvPr/>
          </p:nvSpPr>
          <p:spPr bwMode="auto">
            <a:xfrm>
              <a:off x="3413" y="2142"/>
              <a:ext cx="17" cy="32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40" name="Line 784"/>
            <p:cNvSpPr>
              <a:spLocks noChangeAspect="1" noChangeShapeType="1"/>
            </p:cNvSpPr>
            <p:nvPr/>
          </p:nvSpPr>
          <p:spPr bwMode="auto">
            <a:xfrm>
              <a:off x="3430" y="2174"/>
              <a:ext cx="15" cy="2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41" name="Line 785"/>
            <p:cNvSpPr>
              <a:spLocks noChangeAspect="1" noChangeShapeType="1"/>
            </p:cNvSpPr>
            <p:nvPr/>
          </p:nvSpPr>
          <p:spPr bwMode="auto">
            <a:xfrm>
              <a:off x="3445" y="2201"/>
              <a:ext cx="16" cy="24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42" name="Line 786"/>
            <p:cNvSpPr>
              <a:spLocks noChangeAspect="1" noChangeShapeType="1"/>
            </p:cNvSpPr>
            <p:nvPr/>
          </p:nvSpPr>
          <p:spPr bwMode="auto">
            <a:xfrm>
              <a:off x="3461" y="2225"/>
              <a:ext cx="17" cy="22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43" name="Line 787"/>
            <p:cNvSpPr>
              <a:spLocks noChangeAspect="1" noChangeShapeType="1"/>
            </p:cNvSpPr>
            <p:nvPr/>
          </p:nvSpPr>
          <p:spPr bwMode="auto">
            <a:xfrm>
              <a:off x="3478" y="2247"/>
              <a:ext cx="12" cy="1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44" name="Line 788"/>
            <p:cNvSpPr>
              <a:spLocks noChangeAspect="1" noChangeShapeType="1"/>
            </p:cNvSpPr>
            <p:nvPr/>
          </p:nvSpPr>
          <p:spPr bwMode="auto">
            <a:xfrm>
              <a:off x="3490" y="2264"/>
              <a:ext cx="20" cy="22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45" name="Line 789"/>
            <p:cNvSpPr>
              <a:spLocks noChangeAspect="1" noChangeShapeType="1"/>
            </p:cNvSpPr>
            <p:nvPr/>
          </p:nvSpPr>
          <p:spPr bwMode="auto">
            <a:xfrm>
              <a:off x="3510" y="2286"/>
              <a:ext cx="11" cy="1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46" name="Line 790"/>
            <p:cNvSpPr>
              <a:spLocks noChangeAspect="1" noChangeShapeType="1"/>
            </p:cNvSpPr>
            <p:nvPr/>
          </p:nvSpPr>
          <p:spPr bwMode="auto">
            <a:xfrm>
              <a:off x="3521" y="2297"/>
              <a:ext cx="21" cy="19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47" name="Line 791"/>
            <p:cNvSpPr>
              <a:spLocks noChangeAspect="1" noChangeShapeType="1"/>
            </p:cNvSpPr>
            <p:nvPr/>
          </p:nvSpPr>
          <p:spPr bwMode="auto">
            <a:xfrm>
              <a:off x="3542" y="2316"/>
              <a:ext cx="10" cy="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48" name="Line 792"/>
            <p:cNvSpPr>
              <a:spLocks noChangeAspect="1" noChangeShapeType="1"/>
            </p:cNvSpPr>
            <p:nvPr/>
          </p:nvSpPr>
          <p:spPr bwMode="auto">
            <a:xfrm>
              <a:off x="3552" y="2323"/>
              <a:ext cx="24" cy="1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49" name="Line 793"/>
            <p:cNvSpPr>
              <a:spLocks noChangeAspect="1" noChangeShapeType="1"/>
            </p:cNvSpPr>
            <p:nvPr/>
          </p:nvSpPr>
          <p:spPr bwMode="auto">
            <a:xfrm>
              <a:off x="3576" y="2341"/>
              <a:ext cx="5" cy="4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50" name="Line 794"/>
            <p:cNvSpPr>
              <a:spLocks noChangeAspect="1" noChangeShapeType="1"/>
            </p:cNvSpPr>
            <p:nvPr/>
          </p:nvSpPr>
          <p:spPr bwMode="auto">
            <a:xfrm>
              <a:off x="3581" y="2345"/>
              <a:ext cx="31" cy="1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51" name="Line 795"/>
            <p:cNvSpPr>
              <a:spLocks noChangeAspect="1" noChangeShapeType="1"/>
            </p:cNvSpPr>
            <p:nvPr/>
          </p:nvSpPr>
          <p:spPr bwMode="auto">
            <a:xfrm>
              <a:off x="3612" y="2362"/>
              <a:ext cx="29" cy="14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52" name="Line 796"/>
            <p:cNvSpPr>
              <a:spLocks noChangeAspect="1" noChangeShapeType="1"/>
            </p:cNvSpPr>
            <p:nvPr/>
          </p:nvSpPr>
          <p:spPr bwMode="auto">
            <a:xfrm>
              <a:off x="3641" y="2376"/>
              <a:ext cx="31" cy="1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53" name="Line 797"/>
            <p:cNvSpPr>
              <a:spLocks noChangeAspect="1" noChangeShapeType="1"/>
            </p:cNvSpPr>
            <p:nvPr/>
          </p:nvSpPr>
          <p:spPr bwMode="auto">
            <a:xfrm>
              <a:off x="3672" y="2387"/>
              <a:ext cx="31" cy="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54" name="Line 798"/>
            <p:cNvSpPr>
              <a:spLocks noChangeAspect="1" noChangeShapeType="1"/>
            </p:cNvSpPr>
            <p:nvPr/>
          </p:nvSpPr>
          <p:spPr bwMode="auto">
            <a:xfrm>
              <a:off x="3703" y="2395"/>
              <a:ext cx="29" cy="9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55" name="Line 799"/>
            <p:cNvSpPr>
              <a:spLocks noChangeAspect="1" noChangeShapeType="1"/>
            </p:cNvSpPr>
            <p:nvPr/>
          </p:nvSpPr>
          <p:spPr bwMode="auto">
            <a:xfrm>
              <a:off x="3732" y="2404"/>
              <a:ext cx="31" cy="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56" name="Line 800"/>
            <p:cNvSpPr>
              <a:spLocks noChangeAspect="1" noChangeShapeType="1"/>
            </p:cNvSpPr>
            <p:nvPr/>
          </p:nvSpPr>
          <p:spPr bwMode="auto">
            <a:xfrm>
              <a:off x="3763" y="2409"/>
              <a:ext cx="31" cy="6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57" name="Line 801"/>
            <p:cNvSpPr>
              <a:spLocks noChangeAspect="1" noChangeShapeType="1"/>
            </p:cNvSpPr>
            <p:nvPr/>
          </p:nvSpPr>
          <p:spPr bwMode="auto">
            <a:xfrm>
              <a:off x="3794" y="2415"/>
              <a:ext cx="29" cy="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58" name="Line 802"/>
            <p:cNvSpPr>
              <a:spLocks noChangeAspect="1" noChangeShapeType="1"/>
            </p:cNvSpPr>
            <p:nvPr/>
          </p:nvSpPr>
          <p:spPr bwMode="auto">
            <a:xfrm>
              <a:off x="3823" y="2418"/>
              <a:ext cx="31" cy="4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59" name="Line 803"/>
            <p:cNvSpPr>
              <a:spLocks noChangeAspect="1" noChangeShapeType="1"/>
            </p:cNvSpPr>
            <p:nvPr/>
          </p:nvSpPr>
          <p:spPr bwMode="auto">
            <a:xfrm>
              <a:off x="3854" y="2422"/>
              <a:ext cx="31" cy="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60" name="Line 804"/>
            <p:cNvSpPr>
              <a:spLocks noChangeAspect="1" noChangeShapeType="1"/>
            </p:cNvSpPr>
            <p:nvPr/>
          </p:nvSpPr>
          <p:spPr bwMode="auto">
            <a:xfrm>
              <a:off x="3885" y="2425"/>
              <a:ext cx="29" cy="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61" name="Line 805"/>
            <p:cNvSpPr>
              <a:spLocks noChangeAspect="1" noChangeShapeType="1"/>
            </p:cNvSpPr>
            <p:nvPr/>
          </p:nvSpPr>
          <p:spPr bwMode="auto">
            <a:xfrm>
              <a:off x="3914" y="2426"/>
              <a:ext cx="31" cy="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62" name="Line 806"/>
            <p:cNvSpPr>
              <a:spLocks noChangeAspect="1" noChangeShapeType="1"/>
            </p:cNvSpPr>
            <p:nvPr/>
          </p:nvSpPr>
          <p:spPr bwMode="auto">
            <a:xfrm>
              <a:off x="3945" y="2429"/>
              <a:ext cx="30" cy="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63" name="Line 807"/>
            <p:cNvSpPr>
              <a:spLocks noChangeAspect="1" noChangeShapeType="1"/>
            </p:cNvSpPr>
            <p:nvPr/>
          </p:nvSpPr>
          <p:spPr bwMode="auto">
            <a:xfrm>
              <a:off x="3975" y="2430"/>
              <a:ext cx="30" cy="2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64" name="Line 808"/>
            <p:cNvSpPr>
              <a:spLocks noChangeAspect="1" noChangeShapeType="1"/>
            </p:cNvSpPr>
            <p:nvPr/>
          </p:nvSpPr>
          <p:spPr bwMode="auto">
            <a:xfrm>
              <a:off x="4005" y="2432"/>
              <a:ext cx="31" cy="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65" name="Line 809"/>
            <p:cNvSpPr>
              <a:spLocks noChangeAspect="1" noChangeShapeType="1"/>
            </p:cNvSpPr>
            <p:nvPr/>
          </p:nvSpPr>
          <p:spPr bwMode="auto">
            <a:xfrm>
              <a:off x="4036" y="2432"/>
              <a:ext cx="30" cy="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66" name="Line 810"/>
            <p:cNvSpPr>
              <a:spLocks noChangeAspect="1" noChangeShapeType="1"/>
            </p:cNvSpPr>
            <p:nvPr/>
          </p:nvSpPr>
          <p:spPr bwMode="auto">
            <a:xfrm>
              <a:off x="4066" y="2433"/>
              <a:ext cx="31" cy="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67" name="Line 811"/>
            <p:cNvSpPr>
              <a:spLocks noChangeAspect="1" noChangeShapeType="1"/>
            </p:cNvSpPr>
            <p:nvPr/>
          </p:nvSpPr>
          <p:spPr bwMode="auto">
            <a:xfrm>
              <a:off x="4097" y="2433"/>
              <a:ext cx="30" cy="2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68" name="Line 812"/>
            <p:cNvSpPr>
              <a:spLocks noChangeAspect="1" noChangeShapeType="1"/>
            </p:cNvSpPr>
            <p:nvPr/>
          </p:nvSpPr>
          <p:spPr bwMode="auto">
            <a:xfrm>
              <a:off x="4127" y="2435"/>
              <a:ext cx="30" cy="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69" name="Line 813"/>
            <p:cNvSpPr>
              <a:spLocks noChangeAspect="1" noChangeShapeType="1"/>
            </p:cNvSpPr>
            <p:nvPr/>
          </p:nvSpPr>
          <p:spPr bwMode="auto">
            <a:xfrm>
              <a:off x="4157" y="2435"/>
              <a:ext cx="31" cy="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70" name="Line 814"/>
            <p:cNvSpPr>
              <a:spLocks noChangeAspect="1" noChangeShapeType="1"/>
            </p:cNvSpPr>
            <p:nvPr/>
          </p:nvSpPr>
          <p:spPr bwMode="auto">
            <a:xfrm>
              <a:off x="4188" y="2436"/>
              <a:ext cx="151" cy="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71" name="Line 815"/>
            <p:cNvSpPr>
              <a:spLocks noChangeAspect="1" noChangeShapeType="1"/>
            </p:cNvSpPr>
            <p:nvPr/>
          </p:nvSpPr>
          <p:spPr bwMode="auto">
            <a:xfrm>
              <a:off x="4339" y="2436"/>
              <a:ext cx="31" cy="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72" name="Line 816"/>
            <p:cNvSpPr>
              <a:spLocks noChangeAspect="1" noChangeShapeType="1"/>
            </p:cNvSpPr>
            <p:nvPr/>
          </p:nvSpPr>
          <p:spPr bwMode="auto">
            <a:xfrm>
              <a:off x="4370" y="2437"/>
              <a:ext cx="29" cy="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73" name="Line 817"/>
            <p:cNvSpPr>
              <a:spLocks noChangeAspect="1" noChangeShapeType="1"/>
            </p:cNvSpPr>
            <p:nvPr/>
          </p:nvSpPr>
          <p:spPr bwMode="auto">
            <a:xfrm>
              <a:off x="3188" y="2276"/>
              <a:ext cx="11" cy="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74" name="Line 818"/>
            <p:cNvSpPr>
              <a:spLocks noChangeAspect="1" noChangeShapeType="1"/>
            </p:cNvSpPr>
            <p:nvPr/>
          </p:nvSpPr>
          <p:spPr bwMode="auto">
            <a:xfrm>
              <a:off x="3199" y="2276"/>
              <a:ext cx="11" cy="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75" name="Line 819"/>
            <p:cNvSpPr>
              <a:spLocks noChangeAspect="1" noChangeShapeType="1"/>
            </p:cNvSpPr>
            <p:nvPr/>
          </p:nvSpPr>
          <p:spPr bwMode="auto">
            <a:xfrm>
              <a:off x="3210" y="2276"/>
              <a:ext cx="8" cy="2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76" name="Line 820"/>
            <p:cNvSpPr>
              <a:spLocks noChangeAspect="1" noChangeShapeType="1"/>
            </p:cNvSpPr>
            <p:nvPr/>
          </p:nvSpPr>
          <p:spPr bwMode="auto">
            <a:xfrm>
              <a:off x="3218" y="2278"/>
              <a:ext cx="12" cy="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77" name="Line 821"/>
            <p:cNvSpPr>
              <a:spLocks noChangeAspect="1" noChangeShapeType="1"/>
            </p:cNvSpPr>
            <p:nvPr/>
          </p:nvSpPr>
          <p:spPr bwMode="auto">
            <a:xfrm>
              <a:off x="3230" y="2279"/>
              <a:ext cx="11" cy="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78" name="Line 822"/>
            <p:cNvSpPr>
              <a:spLocks noChangeAspect="1" noChangeShapeType="1"/>
            </p:cNvSpPr>
            <p:nvPr/>
          </p:nvSpPr>
          <p:spPr bwMode="auto">
            <a:xfrm>
              <a:off x="3241" y="2282"/>
              <a:ext cx="7" cy="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79" name="Line 823"/>
            <p:cNvSpPr>
              <a:spLocks noChangeAspect="1" noChangeShapeType="1"/>
            </p:cNvSpPr>
            <p:nvPr/>
          </p:nvSpPr>
          <p:spPr bwMode="auto">
            <a:xfrm>
              <a:off x="3248" y="2283"/>
              <a:ext cx="3" cy="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80" name="Line 824"/>
            <p:cNvSpPr>
              <a:spLocks noChangeAspect="1" noChangeShapeType="1"/>
            </p:cNvSpPr>
            <p:nvPr/>
          </p:nvSpPr>
          <p:spPr bwMode="auto">
            <a:xfrm>
              <a:off x="3311" y="2303"/>
              <a:ext cx="17" cy="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81" name="Line 825"/>
            <p:cNvSpPr>
              <a:spLocks noChangeAspect="1" noChangeShapeType="1"/>
            </p:cNvSpPr>
            <p:nvPr/>
          </p:nvSpPr>
          <p:spPr bwMode="auto">
            <a:xfrm>
              <a:off x="3328" y="2310"/>
              <a:ext cx="11" cy="6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82" name="Line 826"/>
            <p:cNvSpPr>
              <a:spLocks noChangeAspect="1" noChangeShapeType="1"/>
            </p:cNvSpPr>
            <p:nvPr/>
          </p:nvSpPr>
          <p:spPr bwMode="auto">
            <a:xfrm>
              <a:off x="3339" y="2316"/>
              <a:ext cx="31" cy="12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83" name="Line 827"/>
            <p:cNvSpPr>
              <a:spLocks noChangeAspect="1" noChangeShapeType="1"/>
            </p:cNvSpPr>
            <p:nvPr/>
          </p:nvSpPr>
          <p:spPr bwMode="auto">
            <a:xfrm>
              <a:off x="3429" y="2352"/>
              <a:ext cx="1" cy="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84" name="Line 828"/>
            <p:cNvSpPr>
              <a:spLocks noChangeAspect="1" noChangeShapeType="1"/>
            </p:cNvSpPr>
            <p:nvPr/>
          </p:nvSpPr>
          <p:spPr bwMode="auto">
            <a:xfrm>
              <a:off x="3430" y="2353"/>
              <a:ext cx="21" cy="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85" name="Line 829"/>
            <p:cNvSpPr>
              <a:spLocks noChangeAspect="1" noChangeShapeType="1"/>
            </p:cNvSpPr>
            <p:nvPr/>
          </p:nvSpPr>
          <p:spPr bwMode="auto">
            <a:xfrm>
              <a:off x="3451" y="2360"/>
              <a:ext cx="10" cy="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86" name="Line 830"/>
            <p:cNvSpPr>
              <a:spLocks noChangeAspect="1" noChangeShapeType="1"/>
            </p:cNvSpPr>
            <p:nvPr/>
          </p:nvSpPr>
          <p:spPr bwMode="auto">
            <a:xfrm>
              <a:off x="3461" y="2365"/>
              <a:ext cx="19" cy="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87" name="Line 831"/>
            <p:cNvSpPr>
              <a:spLocks noChangeAspect="1" noChangeShapeType="1"/>
            </p:cNvSpPr>
            <p:nvPr/>
          </p:nvSpPr>
          <p:spPr bwMode="auto">
            <a:xfrm>
              <a:off x="3480" y="2372"/>
              <a:ext cx="7" cy="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88" name="Line 832"/>
            <p:cNvSpPr>
              <a:spLocks noChangeAspect="1" noChangeShapeType="1"/>
            </p:cNvSpPr>
            <p:nvPr/>
          </p:nvSpPr>
          <p:spPr bwMode="auto">
            <a:xfrm>
              <a:off x="3549" y="2390"/>
              <a:ext cx="3" cy="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89" name="Line 833"/>
            <p:cNvSpPr>
              <a:spLocks noChangeAspect="1" noChangeShapeType="1"/>
            </p:cNvSpPr>
            <p:nvPr/>
          </p:nvSpPr>
          <p:spPr bwMode="auto">
            <a:xfrm>
              <a:off x="3552" y="2391"/>
              <a:ext cx="21" cy="4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90" name="Line 834"/>
            <p:cNvSpPr>
              <a:spLocks noChangeAspect="1" noChangeShapeType="1"/>
            </p:cNvSpPr>
            <p:nvPr/>
          </p:nvSpPr>
          <p:spPr bwMode="auto">
            <a:xfrm>
              <a:off x="3573" y="2395"/>
              <a:ext cx="8" cy="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91" name="Line 835"/>
            <p:cNvSpPr>
              <a:spLocks noChangeAspect="1" noChangeShapeType="1"/>
            </p:cNvSpPr>
            <p:nvPr/>
          </p:nvSpPr>
          <p:spPr bwMode="auto">
            <a:xfrm>
              <a:off x="3581" y="2398"/>
              <a:ext cx="23" cy="4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92" name="Line 836"/>
            <p:cNvSpPr>
              <a:spLocks noChangeAspect="1" noChangeShapeType="1"/>
            </p:cNvSpPr>
            <p:nvPr/>
          </p:nvSpPr>
          <p:spPr bwMode="auto">
            <a:xfrm>
              <a:off x="3604" y="2402"/>
              <a:ext cx="7" cy="2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93" name="Line 837"/>
            <p:cNvSpPr>
              <a:spLocks noChangeAspect="1" noChangeShapeType="1"/>
            </p:cNvSpPr>
            <p:nvPr/>
          </p:nvSpPr>
          <p:spPr bwMode="auto">
            <a:xfrm>
              <a:off x="3674" y="2414"/>
              <a:ext cx="29" cy="2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94" name="Line 838"/>
            <p:cNvSpPr>
              <a:spLocks noChangeAspect="1" noChangeShapeType="1"/>
            </p:cNvSpPr>
            <p:nvPr/>
          </p:nvSpPr>
          <p:spPr bwMode="auto">
            <a:xfrm>
              <a:off x="3703" y="2416"/>
              <a:ext cx="29" cy="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95" name="Line 839"/>
            <p:cNvSpPr>
              <a:spLocks noChangeAspect="1" noChangeShapeType="1"/>
            </p:cNvSpPr>
            <p:nvPr/>
          </p:nvSpPr>
          <p:spPr bwMode="auto">
            <a:xfrm>
              <a:off x="3732" y="2421"/>
              <a:ext cx="5" cy="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96" name="Line 840"/>
            <p:cNvSpPr>
              <a:spLocks noChangeAspect="1" noChangeShapeType="1"/>
            </p:cNvSpPr>
            <p:nvPr/>
          </p:nvSpPr>
          <p:spPr bwMode="auto">
            <a:xfrm>
              <a:off x="3801" y="2426"/>
              <a:ext cx="22" cy="2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97" name="Line 841"/>
            <p:cNvSpPr>
              <a:spLocks noChangeAspect="1" noChangeShapeType="1"/>
            </p:cNvSpPr>
            <p:nvPr/>
          </p:nvSpPr>
          <p:spPr bwMode="auto">
            <a:xfrm>
              <a:off x="3823" y="2428"/>
              <a:ext cx="31" cy="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98" name="Line 842"/>
            <p:cNvSpPr>
              <a:spLocks noChangeAspect="1" noChangeShapeType="1"/>
            </p:cNvSpPr>
            <p:nvPr/>
          </p:nvSpPr>
          <p:spPr bwMode="auto">
            <a:xfrm>
              <a:off x="3854" y="2429"/>
              <a:ext cx="10" cy="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899" name="Line 843"/>
            <p:cNvSpPr>
              <a:spLocks noChangeAspect="1" noChangeShapeType="1"/>
            </p:cNvSpPr>
            <p:nvPr/>
          </p:nvSpPr>
          <p:spPr bwMode="auto">
            <a:xfrm>
              <a:off x="3927" y="2432"/>
              <a:ext cx="18" cy="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900" name="Line 844"/>
            <p:cNvSpPr>
              <a:spLocks noChangeAspect="1" noChangeShapeType="1"/>
            </p:cNvSpPr>
            <p:nvPr/>
          </p:nvSpPr>
          <p:spPr bwMode="auto">
            <a:xfrm>
              <a:off x="3945" y="2432"/>
              <a:ext cx="30" cy="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901" name="Line 845"/>
            <p:cNvSpPr>
              <a:spLocks noChangeAspect="1" noChangeShapeType="1"/>
            </p:cNvSpPr>
            <p:nvPr/>
          </p:nvSpPr>
          <p:spPr bwMode="auto">
            <a:xfrm>
              <a:off x="3975" y="2433"/>
              <a:ext cx="16" cy="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902" name="Line 846"/>
            <p:cNvSpPr>
              <a:spLocks noChangeAspect="1" noChangeShapeType="1"/>
            </p:cNvSpPr>
            <p:nvPr/>
          </p:nvSpPr>
          <p:spPr bwMode="auto">
            <a:xfrm>
              <a:off x="4054" y="2435"/>
              <a:ext cx="12" cy="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903" name="Line 847"/>
            <p:cNvSpPr>
              <a:spLocks noChangeAspect="1" noChangeShapeType="1"/>
            </p:cNvSpPr>
            <p:nvPr/>
          </p:nvSpPr>
          <p:spPr bwMode="auto">
            <a:xfrm>
              <a:off x="4066" y="2435"/>
              <a:ext cx="31" cy="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904" name="Line 848"/>
            <p:cNvSpPr>
              <a:spLocks noChangeAspect="1" noChangeShapeType="1"/>
            </p:cNvSpPr>
            <p:nvPr/>
          </p:nvSpPr>
          <p:spPr bwMode="auto">
            <a:xfrm>
              <a:off x="4097" y="2435"/>
              <a:ext cx="21" cy="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905" name="Line 849"/>
            <p:cNvSpPr>
              <a:spLocks noChangeAspect="1" noChangeShapeType="1"/>
            </p:cNvSpPr>
            <p:nvPr/>
          </p:nvSpPr>
          <p:spPr bwMode="auto">
            <a:xfrm>
              <a:off x="4182" y="2436"/>
              <a:ext cx="6" cy="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906" name="Line 850"/>
            <p:cNvSpPr>
              <a:spLocks noChangeAspect="1" noChangeShapeType="1"/>
            </p:cNvSpPr>
            <p:nvPr/>
          </p:nvSpPr>
          <p:spPr bwMode="auto">
            <a:xfrm>
              <a:off x="4188" y="2436"/>
              <a:ext cx="30" cy="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907" name="Line 851"/>
            <p:cNvSpPr>
              <a:spLocks noChangeAspect="1" noChangeShapeType="1"/>
            </p:cNvSpPr>
            <p:nvPr/>
          </p:nvSpPr>
          <p:spPr bwMode="auto">
            <a:xfrm>
              <a:off x="4218" y="2436"/>
              <a:ext cx="27" cy="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908" name="Line 852"/>
            <p:cNvSpPr>
              <a:spLocks noChangeAspect="1" noChangeShapeType="1"/>
            </p:cNvSpPr>
            <p:nvPr/>
          </p:nvSpPr>
          <p:spPr bwMode="auto">
            <a:xfrm>
              <a:off x="4308" y="2437"/>
              <a:ext cx="31" cy="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909" name="Line 853"/>
            <p:cNvSpPr>
              <a:spLocks noChangeAspect="1" noChangeShapeType="1"/>
            </p:cNvSpPr>
            <p:nvPr/>
          </p:nvSpPr>
          <p:spPr bwMode="auto">
            <a:xfrm>
              <a:off x="4339" y="2437"/>
              <a:ext cx="31" cy="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910" name="Line 854"/>
            <p:cNvSpPr>
              <a:spLocks noChangeAspect="1" noChangeShapeType="1"/>
            </p:cNvSpPr>
            <p:nvPr/>
          </p:nvSpPr>
          <p:spPr bwMode="auto">
            <a:xfrm>
              <a:off x="4370" y="2437"/>
              <a:ext cx="2" cy="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911" name="Line 855"/>
            <p:cNvSpPr>
              <a:spLocks noChangeAspect="1" noChangeShapeType="1"/>
            </p:cNvSpPr>
            <p:nvPr/>
          </p:nvSpPr>
          <p:spPr bwMode="auto">
            <a:xfrm flipH="1">
              <a:off x="3335" y="1446"/>
              <a:ext cx="126" cy="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912" name="Freeform 856"/>
            <p:cNvSpPr>
              <a:spLocks noChangeAspect="1"/>
            </p:cNvSpPr>
            <p:nvPr/>
          </p:nvSpPr>
          <p:spPr bwMode="auto">
            <a:xfrm>
              <a:off x="3511" y="1414"/>
              <a:ext cx="28" cy="8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1"/>
                </a:cxn>
                <a:cxn ang="0">
                  <a:pos x="23" y="4"/>
                </a:cxn>
                <a:cxn ang="0">
                  <a:pos x="20" y="8"/>
                </a:cxn>
                <a:cxn ang="0">
                  <a:pos x="17" y="12"/>
                </a:cxn>
                <a:cxn ang="0">
                  <a:pos x="14" y="19"/>
                </a:cxn>
                <a:cxn ang="0">
                  <a:pos x="13" y="29"/>
                </a:cxn>
                <a:cxn ang="0">
                  <a:pos x="13" y="43"/>
                </a:cxn>
                <a:cxn ang="0">
                  <a:pos x="13" y="52"/>
                </a:cxn>
                <a:cxn ang="0">
                  <a:pos x="13" y="59"/>
                </a:cxn>
                <a:cxn ang="0">
                  <a:pos x="14" y="66"/>
                </a:cxn>
                <a:cxn ang="0">
                  <a:pos x="17" y="73"/>
                </a:cxn>
                <a:cxn ang="0">
                  <a:pos x="20" y="78"/>
                </a:cxn>
                <a:cxn ang="0">
                  <a:pos x="24" y="81"/>
                </a:cxn>
                <a:cxn ang="0">
                  <a:pos x="28" y="84"/>
                </a:cxn>
                <a:cxn ang="0">
                  <a:pos x="28" y="87"/>
                </a:cxn>
                <a:cxn ang="0">
                  <a:pos x="20" y="82"/>
                </a:cxn>
                <a:cxn ang="0">
                  <a:pos x="14" y="77"/>
                </a:cxn>
                <a:cxn ang="0">
                  <a:pos x="9" y="70"/>
                </a:cxn>
                <a:cxn ang="0">
                  <a:pos x="2" y="57"/>
                </a:cxn>
                <a:cxn ang="0">
                  <a:pos x="0" y="42"/>
                </a:cxn>
                <a:cxn ang="0">
                  <a:pos x="2" y="28"/>
                </a:cxn>
                <a:cxn ang="0">
                  <a:pos x="9" y="15"/>
                </a:cxn>
                <a:cxn ang="0">
                  <a:pos x="14" y="8"/>
                </a:cxn>
                <a:cxn ang="0">
                  <a:pos x="20" y="3"/>
                </a:cxn>
                <a:cxn ang="0">
                  <a:pos x="28" y="0"/>
                </a:cxn>
              </a:cxnLst>
              <a:rect l="0" t="0" r="r" b="b"/>
              <a:pathLst>
                <a:path w="28" h="87">
                  <a:moveTo>
                    <a:pt x="28" y="0"/>
                  </a:moveTo>
                  <a:lnTo>
                    <a:pt x="28" y="1"/>
                  </a:lnTo>
                  <a:lnTo>
                    <a:pt x="23" y="4"/>
                  </a:lnTo>
                  <a:lnTo>
                    <a:pt x="20" y="8"/>
                  </a:lnTo>
                  <a:lnTo>
                    <a:pt x="17" y="12"/>
                  </a:lnTo>
                  <a:lnTo>
                    <a:pt x="14" y="19"/>
                  </a:lnTo>
                  <a:lnTo>
                    <a:pt x="13" y="29"/>
                  </a:lnTo>
                  <a:lnTo>
                    <a:pt x="13" y="43"/>
                  </a:lnTo>
                  <a:lnTo>
                    <a:pt x="13" y="52"/>
                  </a:lnTo>
                  <a:lnTo>
                    <a:pt x="13" y="59"/>
                  </a:lnTo>
                  <a:lnTo>
                    <a:pt x="14" y="66"/>
                  </a:lnTo>
                  <a:lnTo>
                    <a:pt x="17" y="73"/>
                  </a:lnTo>
                  <a:lnTo>
                    <a:pt x="20" y="78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8" y="87"/>
                  </a:lnTo>
                  <a:lnTo>
                    <a:pt x="20" y="82"/>
                  </a:lnTo>
                  <a:lnTo>
                    <a:pt x="14" y="77"/>
                  </a:lnTo>
                  <a:lnTo>
                    <a:pt x="9" y="70"/>
                  </a:lnTo>
                  <a:lnTo>
                    <a:pt x="2" y="57"/>
                  </a:lnTo>
                  <a:lnTo>
                    <a:pt x="0" y="42"/>
                  </a:lnTo>
                  <a:lnTo>
                    <a:pt x="2" y="28"/>
                  </a:lnTo>
                  <a:lnTo>
                    <a:pt x="9" y="15"/>
                  </a:lnTo>
                  <a:lnTo>
                    <a:pt x="14" y="8"/>
                  </a:lnTo>
                  <a:lnTo>
                    <a:pt x="20" y="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913" name="Freeform 857"/>
            <p:cNvSpPr>
              <a:spLocks noChangeAspect="1"/>
            </p:cNvSpPr>
            <p:nvPr/>
          </p:nvSpPr>
          <p:spPr bwMode="auto">
            <a:xfrm>
              <a:off x="3541" y="1414"/>
              <a:ext cx="43" cy="66"/>
            </a:xfrm>
            <a:custGeom>
              <a:avLst/>
              <a:gdLst/>
              <a:ahLst/>
              <a:cxnLst>
                <a:cxn ang="0">
                  <a:pos x="39" y="66"/>
                </a:cxn>
                <a:cxn ang="0">
                  <a:pos x="0" y="66"/>
                </a:cxn>
                <a:cxn ang="0">
                  <a:pos x="0" y="64"/>
                </a:cxn>
                <a:cxn ang="0">
                  <a:pos x="11" y="52"/>
                </a:cxn>
                <a:cxn ang="0">
                  <a:pos x="19" y="43"/>
                </a:cxn>
                <a:cxn ang="0">
                  <a:pos x="22" y="36"/>
                </a:cxn>
                <a:cxn ang="0">
                  <a:pos x="25" y="29"/>
                </a:cxn>
                <a:cxn ang="0">
                  <a:pos x="26" y="22"/>
                </a:cxn>
                <a:cxn ang="0">
                  <a:pos x="25" y="18"/>
                </a:cxn>
                <a:cxn ang="0">
                  <a:pos x="23" y="14"/>
                </a:cxn>
                <a:cxn ang="0">
                  <a:pos x="19" y="11"/>
                </a:cxn>
                <a:cxn ang="0">
                  <a:pos x="15" y="11"/>
                </a:cxn>
                <a:cxn ang="0">
                  <a:pos x="9" y="11"/>
                </a:cxn>
                <a:cxn ang="0">
                  <a:pos x="7" y="14"/>
                </a:cxn>
                <a:cxn ang="0">
                  <a:pos x="2" y="18"/>
                </a:cxn>
                <a:cxn ang="0">
                  <a:pos x="1" y="18"/>
                </a:cxn>
                <a:cxn ang="0">
                  <a:pos x="2" y="11"/>
                </a:cxn>
                <a:cxn ang="0">
                  <a:pos x="5" y="7"/>
                </a:cxn>
                <a:cxn ang="0">
                  <a:pos x="9" y="4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6" y="0"/>
                </a:cxn>
                <a:cxn ang="0">
                  <a:pos x="30" y="1"/>
                </a:cxn>
                <a:cxn ang="0">
                  <a:pos x="35" y="4"/>
                </a:cxn>
                <a:cxn ang="0">
                  <a:pos x="37" y="8"/>
                </a:cxn>
                <a:cxn ang="0">
                  <a:pos x="39" y="12"/>
                </a:cxn>
                <a:cxn ang="0">
                  <a:pos x="40" y="15"/>
                </a:cxn>
                <a:cxn ang="0">
                  <a:pos x="39" y="22"/>
                </a:cxn>
                <a:cxn ang="0">
                  <a:pos x="36" y="28"/>
                </a:cxn>
                <a:cxn ang="0">
                  <a:pos x="29" y="39"/>
                </a:cxn>
                <a:cxn ang="0">
                  <a:pos x="15" y="53"/>
                </a:cxn>
                <a:cxn ang="0">
                  <a:pos x="29" y="53"/>
                </a:cxn>
                <a:cxn ang="0">
                  <a:pos x="33" y="53"/>
                </a:cxn>
                <a:cxn ang="0">
                  <a:pos x="36" y="53"/>
                </a:cxn>
                <a:cxn ang="0">
                  <a:pos x="37" y="53"/>
                </a:cxn>
                <a:cxn ang="0">
                  <a:pos x="39" y="52"/>
                </a:cxn>
                <a:cxn ang="0">
                  <a:pos x="39" y="50"/>
                </a:cxn>
                <a:cxn ang="0">
                  <a:pos x="40" y="47"/>
                </a:cxn>
                <a:cxn ang="0">
                  <a:pos x="43" y="47"/>
                </a:cxn>
                <a:cxn ang="0">
                  <a:pos x="39" y="66"/>
                </a:cxn>
              </a:cxnLst>
              <a:rect l="0" t="0" r="r" b="b"/>
              <a:pathLst>
                <a:path w="43" h="66">
                  <a:moveTo>
                    <a:pt x="39" y="66"/>
                  </a:moveTo>
                  <a:lnTo>
                    <a:pt x="0" y="66"/>
                  </a:lnTo>
                  <a:lnTo>
                    <a:pt x="0" y="64"/>
                  </a:lnTo>
                  <a:lnTo>
                    <a:pt x="11" y="52"/>
                  </a:lnTo>
                  <a:lnTo>
                    <a:pt x="19" y="43"/>
                  </a:lnTo>
                  <a:lnTo>
                    <a:pt x="22" y="36"/>
                  </a:lnTo>
                  <a:lnTo>
                    <a:pt x="25" y="29"/>
                  </a:lnTo>
                  <a:lnTo>
                    <a:pt x="26" y="22"/>
                  </a:lnTo>
                  <a:lnTo>
                    <a:pt x="25" y="18"/>
                  </a:lnTo>
                  <a:lnTo>
                    <a:pt x="23" y="14"/>
                  </a:lnTo>
                  <a:lnTo>
                    <a:pt x="19" y="11"/>
                  </a:lnTo>
                  <a:lnTo>
                    <a:pt x="15" y="11"/>
                  </a:lnTo>
                  <a:lnTo>
                    <a:pt x="9" y="11"/>
                  </a:lnTo>
                  <a:lnTo>
                    <a:pt x="7" y="14"/>
                  </a:lnTo>
                  <a:lnTo>
                    <a:pt x="2" y="18"/>
                  </a:lnTo>
                  <a:lnTo>
                    <a:pt x="1" y="18"/>
                  </a:lnTo>
                  <a:lnTo>
                    <a:pt x="2" y="11"/>
                  </a:lnTo>
                  <a:lnTo>
                    <a:pt x="5" y="7"/>
                  </a:lnTo>
                  <a:lnTo>
                    <a:pt x="9" y="4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30" y="1"/>
                  </a:lnTo>
                  <a:lnTo>
                    <a:pt x="35" y="4"/>
                  </a:lnTo>
                  <a:lnTo>
                    <a:pt x="37" y="8"/>
                  </a:lnTo>
                  <a:lnTo>
                    <a:pt x="39" y="12"/>
                  </a:lnTo>
                  <a:lnTo>
                    <a:pt x="40" y="15"/>
                  </a:lnTo>
                  <a:lnTo>
                    <a:pt x="39" y="22"/>
                  </a:lnTo>
                  <a:lnTo>
                    <a:pt x="36" y="28"/>
                  </a:lnTo>
                  <a:lnTo>
                    <a:pt x="29" y="39"/>
                  </a:lnTo>
                  <a:lnTo>
                    <a:pt x="15" y="53"/>
                  </a:lnTo>
                  <a:lnTo>
                    <a:pt x="29" y="53"/>
                  </a:lnTo>
                  <a:lnTo>
                    <a:pt x="33" y="53"/>
                  </a:lnTo>
                  <a:lnTo>
                    <a:pt x="36" y="53"/>
                  </a:lnTo>
                  <a:lnTo>
                    <a:pt x="37" y="53"/>
                  </a:lnTo>
                  <a:lnTo>
                    <a:pt x="39" y="52"/>
                  </a:lnTo>
                  <a:lnTo>
                    <a:pt x="39" y="50"/>
                  </a:lnTo>
                  <a:lnTo>
                    <a:pt x="40" y="47"/>
                  </a:lnTo>
                  <a:lnTo>
                    <a:pt x="43" y="47"/>
                  </a:lnTo>
                  <a:lnTo>
                    <a:pt x="39" y="6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914" name="Freeform 858"/>
            <p:cNvSpPr>
              <a:spLocks noChangeAspect="1"/>
            </p:cNvSpPr>
            <p:nvPr/>
          </p:nvSpPr>
          <p:spPr bwMode="auto">
            <a:xfrm>
              <a:off x="3618" y="1436"/>
              <a:ext cx="46" cy="45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42" y="34"/>
                </a:cxn>
                <a:cxn ang="0">
                  <a:pos x="42" y="38"/>
                </a:cxn>
                <a:cxn ang="0">
                  <a:pos x="42" y="39"/>
                </a:cxn>
                <a:cxn ang="0">
                  <a:pos x="43" y="41"/>
                </a:cxn>
                <a:cxn ang="0">
                  <a:pos x="46" y="42"/>
                </a:cxn>
                <a:cxn ang="0">
                  <a:pos x="46" y="44"/>
                </a:cxn>
                <a:cxn ang="0">
                  <a:pos x="28" y="44"/>
                </a:cxn>
                <a:cxn ang="0">
                  <a:pos x="28" y="38"/>
                </a:cxn>
                <a:cxn ang="0">
                  <a:pos x="25" y="41"/>
                </a:cxn>
                <a:cxn ang="0">
                  <a:pos x="22" y="44"/>
                </a:cxn>
                <a:cxn ang="0">
                  <a:pos x="18" y="44"/>
                </a:cxn>
                <a:cxn ang="0">
                  <a:pos x="15" y="45"/>
                </a:cxn>
                <a:cxn ang="0">
                  <a:pos x="11" y="44"/>
                </a:cxn>
                <a:cxn ang="0">
                  <a:pos x="8" y="42"/>
                </a:cxn>
                <a:cxn ang="0">
                  <a:pos x="5" y="39"/>
                </a:cxn>
                <a:cxn ang="0">
                  <a:pos x="4" y="37"/>
                </a:cxn>
                <a:cxn ang="0">
                  <a:pos x="4" y="34"/>
                </a:cxn>
                <a:cxn ang="0">
                  <a:pos x="4" y="27"/>
                </a:cxn>
                <a:cxn ang="0">
                  <a:pos x="4" y="10"/>
                </a:cxn>
                <a:cxn ang="0">
                  <a:pos x="4" y="6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16" y="0"/>
                </a:cxn>
                <a:cxn ang="0">
                  <a:pos x="16" y="30"/>
                </a:cxn>
                <a:cxn ang="0">
                  <a:pos x="16" y="34"/>
                </a:cxn>
                <a:cxn ang="0">
                  <a:pos x="16" y="35"/>
                </a:cxn>
                <a:cxn ang="0">
                  <a:pos x="18" y="37"/>
                </a:cxn>
                <a:cxn ang="0">
                  <a:pos x="18" y="38"/>
                </a:cxn>
                <a:cxn ang="0">
                  <a:pos x="19" y="38"/>
                </a:cxn>
                <a:cxn ang="0">
                  <a:pos x="21" y="38"/>
                </a:cxn>
                <a:cxn ang="0">
                  <a:pos x="22" y="38"/>
                </a:cxn>
                <a:cxn ang="0">
                  <a:pos x="23" y="38"/>
                </a:cxn>
                <a:cxn ang="0">
                  <a:pos x="25" y="35"/>
                </a:cxn>
                <a:cxn ang="0">
                  <a:pos x="28" y="32"/>
                </a:cxn>
                <a:cxn ang="0">
                  <a:pos x="28" y="10"/>
                </a:cxn>
                <a:cxn ang="0">
                  <a:pos x="28" y="6"/>
                </a:cxn>
                <a:cxn ang="0">
                  <a:pos x="28" y="3"/>
                </a:cxn>
                <a:cxn ang="0">
                  <a:pos x="26" y="3"/>
                </a:cxn>
                <a:cxn ang="0">
                  <a:pos x="23" y="2"/>
                </a:cxn>
                <a:cxn ang="0">
                  <a:pos x="23" y="0"/>
                </a:cxn>
                <a:cxn ang="0">
                  <a:pos x="42" y="0"/>
                </a:cxn>
              </a:cxnLst>
              <a:rect l="0" t="0" r="r" b="b"/>
              <a:pathLst>
                <a:path w="46" h="45">
                  <a:moveTo>
                    <a:pt x="42" y="0"/>
                  </a:moveTo>
                  <a:lnTo>
                    <a:pt x="42" y="34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3" y="41"/>
                  </a:lnTo>
                  <a:lnTo>
                    <a:pt x="46" y="42"/>
                  </a:lnTo>
                  <a:lnTo>
                    <a:pt x="46" y="44"/>
                  </a:lnTo>
                  <a:lnTo>
                    <a:pt x="28" y="44"/>
                  </a:lnTo>
                  <a:lnTo>
                    <a:pt x="28" y="38"/>
                  </a:lnTo>
                  <a:lnTo>
                    <a:pt x="25" y="41"/>
                  </a:lnTo>
                  <a:lnTo>
                    <a:pt x="22" y="44"/>
                  </a:lnTo>
                  <a:lnTo>
                    <a:pt x="18" y="44"/>
                  </a:lnTo>
                  <a:lnTo>
                    <a:pt x="15" y="45"/>
                  </a:lnTo>
                  <a:lnTo>
                    <a:pt x="11" y="44"/>
                  </a:lnTo>
                  <a:lnTo>
                    <a:pt x="8" y="42"/>
                  </a:lnTo>
                  <a:lnTo>
                    <a:pt x="5" y="39"/>
                  </a:lnTo>
                  <a:lnTo>
                    <a:pt x="4" y="37"/>
                  </a:lnTo>
                  <a:lnTo>
                    <a:pt x="4" y="34"/>
                  </a:lnTo>
                  <a:lnTo>
                    <a:pt x="4" y="27"/>
                  </a:lnTo>
                  <a:lnTo>
                    <a:pt x="4" y="10"/>
                  </a:lnTo>
                  <a:lnTo>
                    <a:pt x="4" y="6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16" y="0"/>
                  </a:lnTo>
                  <a:lnTo>
                    <a:pt x="16" y="30"/>
                  </a:lnTo>
                  <a:lnTo>
                    <a:pt x="16" y="34"/>
                  </a:lnTo>
                  <a:lnTo>
                    <a:pt x="16" y="35"/>
                  </a:lnTo>
                  <a:lnTo>
                    <a:pt x="18" y="37"/>
                  </a:lnTo>
                  <a:lnTo>
                    <a:pt x="18" y="38"/>
                  </a:lnTo>
                  <a:lnTo>
                    <a:pt x="19" y="38"/>
                  </a:lnTo>
                  <a:lnTo>
                    <a:pt x="21" y="38"/>
                  </a:lnTo>
                  <a:lnTo>
                    <a:pt x="22" y="38"/>
                  </a:lnTo>
                  <a:lnTo>
                    <a:pt x="23" y="38"/>
                  </a:lnTo>
                  <a:lnTo>
                    <a:pt x="25" y="35"/>
                  </a:lnTo>
                  <a:lnTo>
                    <a:pt x="28" y="32"/>
                  </a:lnTo>
                  <a:lnTo>
                    <a:pt x="28" y="10"/>
                  </a:lnTo>
                  <a:lnTo>
                    <a:pt x="28" y="6"/>
                  </a:lnTo>
                  <a:lnTo>
                    <a:pt x="28" y="3"/>
                  </a:lnTo>
                  <a:lnTo>
                    <a:pt x="26" y="3"/>
                  </a:lnTo>
                  <a:lnTo>
                    <a:pt x="23" y="2"/>
                  </a:lnTo>
                  <a:lnTo>
                    <a:pt x="23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915" name="Freeform 859"/>
            <p:cNvSpPr>
              <a:spLocks noChangeAspect="1"/>
            </p:cNvSpPr>
            <p:nvPr/>
          </p:nvSpPr>
          <p:spPr bwMode="auto">
            <a:xfrm>
              <a:off x="3668" y="1422"/>
              <a:ext cx="52" cy="52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22" y="23"/>
                </a:cxn>
                <a:cxn ang="0">
                  <a:pos x="22" y="0"/>
                </a:cxn>
                <a:cxn ang="0">
                  <a:pos x="29" y="0"/>
                </a:cxn>
                <a:cxn ang="0">
                  <a:pos x="29" y="23"/>
                </a:cxn>
                <a:cxn ang="0">
                  <a:pos x="52" y="23"/>
                </a:cxn>
                <a:cxn ang="0">
                  <a:pos x="52" y="30"/>
                </a:cxn>
                <a:cxn ang="0">
                  <a:pos x="29" y="30"/>
                </a:cxn>
                <a:cxn ang="0">
                  <a:pos x="29" y="52"/>
                </a:cxn>
                <a:cxn ang="0">
                  <a:pos x="22" y="52"/>
                </a:cxn>
                <a:cxn ang="0">
                  <a:pos x="22" y="30"/>
                </a:cxn>
                <a:cxn ang="0">
                  <a:pos x="0" y="30"/>
                </a:cxn>
                <a:cxn ang="0">
                  <a:pos x="0" y="23"/>
                </a:cxn>
              </a:cxnLst>
              <a:rect l="0" t="0" r="r" b="b"/>
              <a:pathLst>
                <a:path w="52" h="52">
                  <a:moveTo>
                    <a:pt x="0" y="23"/>
                  </a:moveTo>
                  <a:lnTo>
                    <a:pt x="22" y="23"/>
                  </a:lnTo>
                  <a:lnTo>
                    <a:pt x="22" y="0"/>
                  </a:lnTo>
                  <a:lnTo>
                    <a:pt x="29" y="0"/>
                  </a:lnTo>
                  <a:lnTo>
                    <a:pt x="29" y="23"/>
                  </a:lnTo>
                  <a:lnTo>
                    <a:pt x="52" y="23"/>
                  </a:lnTo>
                  <a:lnTo>
                    <a:pt x="52" y="30"/>
                  </a:lnTo>
                  <a:lnTo>
                    <a:pt x="29" y="30"/>
                  </a:lnTo>
                  <a:lnTo>
                    <a:pt x="29" y="52"/>
                  </a:lnTo>
                  <a:lnTo>
                    <a:pt x="22" y="52"/>
                  </a:lnTo>
                  <a:lnTo>
                    <a:pt x="22" y="30"/>
                  </a:lnTo>
                  <a:lnTo>
                    <a:pt x="0" y="3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916" name="Freeform 860"/>
            <p:cNvSpPr>
              <a:spLocks noChangeAspect="1" noEditPoints="1"/>
            </p:cNvSpPr>
            <p:nvPr/>
          </p:nvSpPr>
          <p:spPr bwMode="auto">
            <a:xfrm>
              <a:off x="3725" y="1414"/>
              <a:ext cx="58" cy="66"/>
            </a:xfrm>
            <a:custGeom>
              <a:avLst/>
              <a:gdLst/>
              <a:ahLst/>
              <a:cxnLst>
                <a:cxn ang="0">
                  <a:pos x="58" y="66"/>
                </a:cxn>
                <a:cxn ang="0">
                  <a:pos x="0" y="66"/>
                </a:cxn>
                <a:cxn ang="0">
                  <a:pos x="31" y="0"/>
                </a:cxn>
                <a:cxn ang="0">
                  <a:pos x="58" y="66"/>
                </a:cxn>
                <a:cxn ang="0">
                  <a:pos x="47" y="63"/>
                </a:cxn>
                <a:cxn ang="0">
                  <a:pos x="27" y="14"/>
                </a:cxn>
                <a:cxn ang="0">
                  <a:pos x="5" y="63"/>
                </a:cxn>
                <a:cxn ang="0">
                  <a:pos x="47" y="63"/>
                </a:cxn>
              </a:cxnLst>
              <a:rect l="0" t="0" r="r" b="b"/>
              <a:pathLst>
                <a:path w="58" h="66">
                  <a:moveTo>
                    <a:pt x="58" y="66"/>
                  </a:moveTo>
                  <a:lnTo>
                    <a:pt x="0" y="66"/>
                  </a:lnTo>
                  <a:lnTo>
                    <a:pt x="31" y="0"/>
                  </a:lnTo>
                  <a:lnTo>
                    <a:pt x="58" y="66"/>
                  </a:lnTo>
                  <a:close/>
                  <a:moveTo>
                    <a:pt x="47" y="63"/>
                  </a:moveTo>
                  <a:lnTo>
                    <a:pt x="27" y="14"/>
                  </a:lnTo>
                  <a:lnTo>
                    <a:pt x="5" y="63"/>
                  </a:lnTo>
                  <a:lnTo>
                    <a:pt x="47" y="6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917" name="Freeform 861"/>
            <p:cNvSpPr>
              <a:spLocks noChangeAspect="1"/>
            </p:cNvSpPr>
            <p:nvPr/>
          </p:nvSpPr>
          <p:spPr bwMode="auto">
            <a:xfrm>
              <a:off x="3788" y="1436"/>
              <a:ext cx="45" cy="45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1" y="34"/>
                </a:cxn>
                <a:cxn ang="0">
                  <a:pos x="42" y="38"/>
                </a:cxn>
                <a:cxn ang="0">
                  <a:pos x="42" y="39"/>
                </a:cxn>
                <a:cxn ang="0">
                  <a:pos x="44" y="41"/>
                </a:cxn>
                <a:cxn ang="0">
                  <a:pos x="45" y="42"/>
                </a:cxn>
                <a:cxn ang="0">
                  <a:pos x="45" y="44"/>
                </a:cxn>
                <a:cxn ang="0">
                  <a:pos x="28" y="44"/>
                </a:cxn>
                <a:cxn ang="0">
                  <a:pos x="28" y="38"/>
                </a:cxn>
                <a:cxn ang="0">
                  <a:pos x="26" y="41"/>
                </a:cxn>
                <a:cxn ang="0">
                  <a:pos x="21" y="44"/>
                </a:cxn>
                <a:cxn ang="0">
                  <a:pos x="19" y="44"/>
                </a:cxn>
                <a:cxn ang="0">
                  <a:pos x="16" y="45"/>
                </a:cxn>
                <a:cxn ang="0">
                  <a:pos x="12" y="44"/>
                </a:cxn>
                <a:cxn ang="0">
                  <a:pos x="9" y="42"/>
                </a:cxn>
                <a:cxn ang="0">
                  <a:pos x="6" y="39"/>
                </a:cxn>
                <a:cxn ang="0">
                  <a:pos x="5" y="37"/>
                </a:cxn>
                <a:cxn ang="0">
                  <a:pos x="5" y="34"/>
                </a:cxn>
                <a:cxn ang="0">
                  <a:pos x="3" y="27"/>
                </a:cxn>
                <a:cxn ang="0">
                  <a:pos x="3" y="10"/>
                </a:cxn>
                <a:cxn ang="0">
                  <a:pos x="3" y="6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17" y="0"/>
                </a:cxn>
                <a:cxn ang="0">
                  <a:pos x="17" y="30"/>
                </a:cxn>
                <a:cxn ang="0">
                  <a:pos x="17" y="34"/>
                </a:cxn>
                <a:cxn ang="0">
                  <a:pos x="17" y="35"/>
                </a:cxn>
                <a:cxn ang="0">
                  <a:pos x="19" y="37"/>
                </a:cxn>
                <a:cxn ang="0">
                  <a:pos x="19" y="38"/>
                </a:cxn>
                <a:cxn ang="0">
                  <a:pos x="20" y="38"/>
                </a:cxn>
                <a:cxn ang="0">
                  <a:pos x="21" y="38"/>
                </a:cxn>
                <a:cxn ang="0">
                  <a:pos x="23" y="38"/>
                </a:cxn>
                <a:cxn ang="0">
                  <a:pos x="24" y="38"/>
                </a:cxn>
                <a:cxn ang="0">
                  <a:pos x="26" y="35"/>
                </a:cxn>
                <a:cxn ang="0">
                  <a:pos x="28" y="32"/>
                </a:cxn>
                <a:cxn ang="0">
                  <a:pos x="28" y="10"/>
                </a:cxn>
                <a:cxn ang="0">
                  <a:pos x="28" y="6"/>
                </a:cxn>
                <a:cxn ang="0">
                  <a:pos x="27" y="3"/>
                </a:cxn>
                <a:cxn ang="0">
                  <a:pos x="27" y="3"/>
                </a:cxn>
                <a:cxn ang="0">
                  <a:pos x="24" y="2"/>
                </a:cxn>
                <a:cxn ang="0">
                  <a:pos x="24" y="0"/>
                </a:cxn>
                <a:cxn ang="0">
                  <a:pos x="41" y="0"/>
                </a:cxn>
              </a:cxnLst>
              <a:rect l="0" t="0" r="r" b="b"/>
              <a:pathLst>
                <a:path w="45" h="45">
                  <a:moveTo>
                    <a:pt x="41" y="0"/>
                  </a:moveTo>
                  <a:lnTo>
                    <a:pt x="41" y="34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4" y="41"/>
                  </a:lnTo>
                  <a:lnTo>
                    <a:pt x="45" y="42"/>
                  </a:lnTo>
                  <a:lnTo>
                    <a:pt x="45" y="44"/>
                  </a:lnTo>
                  <a:lnTo>
                    <a:pt x="28" y="44"/>
                  </a:lnTo>
                  <a:lnTo>
                    <a:pt x="28" y="38"/>
                  </a:lnTo>
                  <a:lnTo>
                    <a:pt x="26" y="41"/>
                  </a:lnTo>
                  <a:lnTo>
                    <a:pt x="21" y="44"/>
                  </a:lnTo>
                  <a:lnTo>
                    <a:pt x="19" y="44"/>
                  </a:lnTo>
                  <a:lnTo>
                    <a:pt x="16" y="45"/>
                  </a:lnTo>
                  <a:lnTo>
                    <a:pt x="12" y="44"/>
                  </a:lnTo>
                  <a:lnTo>
                    <a:pt x="9" y="42"/>
                  </a:lnTo>
                  <a:lnTo>
                    <a:pt x="6" y="39"/>
                  </a:lnTo>
                  <a:lnTo>
                    <a:pt x="5" y="37"/>
                  </a:lnTo>
                  <a:lnTo>
                    <a:pt x="5" y="34"/>
                  </a:lnTo>
                  <a:lnTo>
                    <a:pt x="3" y="27"/>
                  </a:lnTo>
                  <a:lnTo>
                    <a:pt x="3" y="10"/>
                  </a:lnTo>
                  <a:lnTo>
                    <a:pt x="3" y="6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lnTo>
                    <a:pt x="17" y="30"/>
                  </a:lnTo>
                  <a:lnTo>
                    <a:pt x="17" y="34"/>
                  </a:lnTo>
                  <a:lnTo>
                    <a:pt x="17" y="35"/>
                  </a:lnTo>
                  <a:lnTo>
                    <a:pt x="19" y="37"/>
                  </a:lnTo>
                  <a:lnTo>
                    <a:pt x="19" y="38"/>
                  </a:lnTo>
                  <a:lnTo>
                    <a:pt x="20" y="38"/>
                  </a:lnTo>
                  <a:lnTo>
                    <a:pt x="21" y="38"/>
                  </a:lnTo>
                  <a:lnTo>
                    <a:pt x="23" y="38"/>
                  </a:lnTo>
                  <a:lnTo>
                    <a:pt x="24" y="38"/>
                  </a:lnTo>
                  <a:lnTo>
                    <a:pt x="26" y="35"/>
                  </a:lnTo>
                  <a:lnTo>
                    <a:pt x="28" y="32"/>
                  </a:lnTo>
                  <a:lnTo>
                    <a:pt x="28" y="10"/>
                  </a:lnTo>
                  <a:lnTo>
                    <a:pt x="28" y="6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918" name="Freeform 862"/>
            <p:cNvSpPr>
              <a:spLocks noChangeAspect="1"/>
            </p:cNvSpPr>
            <p:nvPr/>
          </p:nvSpPr>
          <p:spPr bwMode="auto">
            <a:xfrm>
              <a:off x="3839" y="1414"/>
              <a:ext cx="28" cy="87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0" y="84"/>
                </a:cxn>
                <a:cxn ang="0">
                  <a:pos x="4" y="81"/>
                </a:cxn>
                <a:cxn ang="0">
                  <a:pos x="7" y="77"/>
                </a:cxn>
                <a:cxn ang="0">
                  <a:pos x="11" y="73"/>
                </a:cxn>
                <a:cxn ang="0">
                  <a:pos x="12" y="66"/>
                </a:cxn>
                <a:cxn ang="0">
                  <a:pos x="14" y="56"/>
                </a:cxn>
                <a:cxn ang="0">
                  <a:pos x="15" y="42"/>
                </a:cxn>
                <a:cxn ang="0">
                  <a:pos x="15" y="33"/>
                </a:cxn>
                <a:cxn ang="0">
                  <a:pos x="14" y="26"/>
                </a:cxn>
                <a:cxn ang="0">
                  <a:pos x="12" y="21"/>
                </a:cxn>
                <a:cxn ang="0">
                  <a:pos x="11" y="12"/>
                </a:cxn>
                <a:cxn ang="0">
                  <a:pos x="7" y="7"/>
                </a:cxn>
                <a:cxn ang="0">
                  <a:pos x="4" y="4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7" y="3"/>
                </a:cxn>
                <a:cxn ang="0">
                  <a:pos x="14" y="8"/>
                </a:cxn>
                <a:cxn ang="0">
                  <a:pos x="19" y="15"/>
                </a:cxn>
                <a:cxn ang="0">
                  <a:pos x="25" y="28"/>
                </a:cxn>
                <a:cxn ang="0">
                  <a:pos x="28" y="43"/>
                </a:cxn>
                <a:cxn ang="0">
                  <a:pos x="25" y="57"/>
                </a:cxn>
                <a:cxn ang="0">
                  <a:pos x="19" y="70"/>
                </a:cxn>
                <a:cxn ang="0">
                  <a:pos x="14" y="77"/>
                </a:cxn>
                <a:cxn ang="0">
                  <a:pos x="7" y="82"/>
                </a:cxn>
                <a:cxn ang="0">
                  <a:pos x="0" y="87"/>
                </a:cxn>
              </a:cxnLst>
              <a:rect l="0" t="0" r="r" b="b"/>
              <a:pathLst>
                <a:path w="28" h="87">
                  <a:moveTo>
                    <a:pt x="0" y="87"/>
                  </a:moveTo>
                  <a:lnTo>
                    <a:pt x="0" y="84"/>
                  </a:lnTo>
                  <a:lnTo>
                    <a:pt x="4" y="81"/>
                  </a:lnTo>
                  <a:lnTo>
                    <a:pt x="7" y="77"/>
                  </a:lnTo>
                  <a:lnTo>
                    <a:pt x="11" y="73"/>
                  </a:lnTo>
                  <a:lnTo>
                    <a:pt x="12" y="66"/>
                  </a:lnTo>
                  <a:lnTo>
                    <a:pt x="14" y="56"/>
                  </a:lnTo>
                  <a:lnTo>
                    <a:pt x="15" y="42"/>
                  </a:lnTo>
                  <a:lnTo>
                    <a:pt x="15" y="33"/>
                  </a:lnTo>
                  <a:lnTo>
                    <a:pt x="14" y="26"/>
                  </a:lnTo>
                  <a:lnTo>
                    <a:pt x="12" y="21"/>
                  </a:lnTo>
                  <a:lnTo>
                    <a:pt x="11" y="12"/>
                  </a:lnTo>
                  <a:lnTo>
                    <a:pt x="7" y="7"/>
                  </a:lnTo>
                  <a:lnTo>
                    <a:pt x="4" y="4"/>
                  </a:lnTo>
                  <a:lnTo>
                    <a:pt x="0" y="1"/>
                  </a:lnTo>
                  <a:lnTo>
                    <a:pt x="0" y="0"/>
                  </a:lnTo>
                  <a:lnTo>
                    <a:pt x="7" y="3"/>
                  </a:lnTo>
                  <a:lnTo>
                    <a:pt x="14" y="8"/>
                  </a:lnTo>
                  <a:lnTo>
                    <a:pt x="19" y="15"/>
                  </a:lnTo>
                  <a:lnTo>
                    <a:pt x="25" y="28"/>
                  </a:lnTo>
                  <a:lnTo>
                    <a:pt x="28" y="43"/>
                  </a:lnTo>
                  <a:lnTo>
                    <a:pt x="25" y="57"/>
                  </a:lnTo>
                  <a:lnTo>
                    <a:pt x="19" y="70"/>
                  </a:lnTo>
                  <a:lnTo>
                    <a:pt x="14" y="77"/>
                  </a:lnTo>
                  <a:lnTo>
                    <a:pt x="7" y="82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919" name="Freeform 863"/>
            <p:cNvSpPr>
              <a:spLocks noChangeAspect="1"/>
            </p:cNvSpPr>
            <p:nvPr/>
          </p:nvSpPr>
          <p:spPr bwMode="auto">
            <a:xfrm>
              <a:off x="3871" y="1414"/>
              <a:ext cx="28" cy="6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6" y="67"/>
                </a:cxn>
                <a:cxn ang="0">
                  <a:pos x="0" y="67"/>
                </a:cxn>
                <a:cxn ang="0">
                  <a:pos x="22" y="0"/>
                </a:cxn>
                <a:cxn ang="0">
                  <a:pos x="28" y="0"/>
                </a:cxn>
              </a:cxnLst>
              <a:rect l="0" t="0" r="r" b="b"/>
              <a:pathLst>
                <a:path w="28" h="67">
                  <a:moveTo>
                    <a:pt x="28" y="0"/>
                  </a:moveTo>
                  <a:lnTo>
                    <a:pt x="6" y="67"/>
                  </a:lnTo>
                  <a:lnTo>
                    <a:pt x="0" y="67"/>
                  </a:lnTo>
                  <a:lnTo>
                    <a:pt x="22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920" name="Freeform 864"/>
            <p:cNvSpPr>
              <a:spLocks noChangeAspect="1"/>
            </p:cNvSpPr>
            <p:nvPr/>
          </p:nvSpPr>
          <p:spPr bwMode="auto">
            <a:xfrm>
              <a:off x="3899" y="1414"/>
              <a:ext cx="43" cy="66"/>
            </a:xfrm>
            <a:custGeom>
              <a:avLst/>
              <a:gdLst/>
              <a:ahLst/>
              <a:cxnLst>
                <a:cxn ang="0">
                  <a:pos x="39" y="66"/>
                </a:cxn>
                <a:cxn ang="0">
                  <a:pos x="0" y="66"/>
                </a:cxn>
                <a:cxn ang="0">
                  <a:pos x="0" y="64"/>
                </a:cxn>
                <a:cxn ang="0">
                  <a:pos x="11" y="52"/>
                </a:cxn>
                <a:cxn ang="0">
                  <a:pos x="18" y="43"/>
                </a:cxn>
                <a:cxn ang="0">
                  <a:pos x="22" y="36"/>
                </a:cxn>
                <a:cxn ang="0">
                  <a:pos x="25" y="29"/>
                </a:cxn>
                <a:cxn ang="0">
                  <a:pos x="27" y="22"/>
                </a:cxn>
                <a:cxn ang="0">
                  <a:pos x="25" y="18"/>
                </a:cxn>
                <a:cxn ang="0">
                  <a:pos x="24" y="14"/>
                </a:cxn>
                <a:cxn ang="0">
                  <a:pos x="20" y="11"/>
                </a:cxn>
                <a:cxn ang="0">
                  <a:pos x="15" y="11"/>
                </a:cxn>
                <a:cxn ang="0">
                  <a:pos x="10" y="11"/>
                </a:cxn>
                <a:cxn ang="0">
                  <a:pos x="6" y="14"/>
                </a:cxn>
                <a:cxn ang="0">
                  <a:pos x="3" y="18"/>
                </a:cxn>
                <a:cxn ang="0">
                  <a:pos x="1" y="18"/>
                </a:cxn>
                <a:cxn ang="0">
                  <a:pos x="3" y="11"/>
                </a:cxn>
                <a:cxn ang="0">
                  <a:pos x="6" y="7"/>
                </a:cxn>
                <a:cxn ang="0">
                  <a:pos x="10" y="4"/>
                </a:cxn>
                <a:cxn ang="0">
                  <a:pos x="13" y="1"/>
                </a:cxn>
                <a:cxn ang="0">
                  <a:pos x="17" y="0"/>
                </a:cxn>
                <a:cxn ang="0">
                  <a:pos x="22" y="0"/>
                </a:cxn>
                <a:cxn ang="0">
                  <a:pos x="27" y="0"/>
                </a:cxn>
                <a:cxn ang="0">
                  <a:pos x="31" y="1"/>
                </a:cxn>
                <a:cxn ang="0">
                  <a:pos x="35" y="4"/>
                </a:cxn>
                <a:cxn ang="0">
                  <a:pos x="38" y="8"/>
                </a:cxn>
                <a:cxn ang="0">
                  <a:pos x="39" y="12"/>
                </a:cxn>
                <a:cxn ang="0">
                  <a:pos x="39" y="15"/>
                </a:cxn>
                <a:cxn ang="0">
                  <a:pos x="39" y="22"/>
                </a:cxn>
                <a:cxn ang="0">
                  <a:pos x="36" y="28"/>
                </a:cxn>
                <a:cxn ang="0">
                  <a:pos x="28" y="39"/>
                </a:cxn>
                <a:cxn ang="0">
                  <a:pos x="15" y="53"/>
                </a:cxn>
                <a:cxn ang="0">
                  <a:pos x="29" y="53"/>
                </a:cxn>
                <a:cxn ang="0">
                  <a:pos x="34" y="53"/>
                </a:cxn>
                <a:cxn ang="0">
                  <a:pos x="36" y="53"/>
                </a:cxn>
                <a:cxn ang="0">
                  <a:pos x="38" y="53"/>
                </a:cxn>
                <a:cxn ang="0">
                  <a:pos x="39" y="52"/>
                </a:cxn>
                <a:cxn ang="0">
                  <a:pos x="39" y="50"/>
                </a:cxn>
                <a:cxn ang="0">
                  <a:pos x="41" y="47"/>
                </a:cxn>
                <a:cxn ang="0">
                  <a:pos x="43" y="47"/>
                </a:cxn>
                <a:cxn ang="0">
                  <a:pos x="39" y="66"/>
                </a:cxn>
              </a:cxnLst>
              <a:rect l="0" t="0" r="r" b="b"/>
              <a:pathLst>
                <a:path w="43" h="66">
                  <a:moveTo>
                    <a:pt x="39" y="66"/>
                  </a:moveTo>
                  <a:lnTo>
                    <a:pt x="0" y="66"/>
                  </a:lnTo>
                  <a:lnTo>
                    <a:pt x="0" y="64"/>
                  </a:lnTo>
                  <a:lnTo>
                    <a:pt x="11" y="52"/>
                  </a:lnTo>
                  <a:lnTo>
                    <a:pt x="18" y="43"/>
                  </a:lnTo>
                  <a:lnTo>
                    <a:pt x="22" y="36"/>
                  </a:lnTo>
                  <a:lnTo>
                    <a:pt x="25" y="29"/>
                  </a:lnTo>
                  <a:lnTo>
                    <a:pt x="27" y="22"/>
                  </a:lnTo>
                  <a:lnTo>
                    <a:pt x="25" y="18"/>
                  </a:lnTo>
                  <a:lnTo>
                    <a:pt x="24" y="14"/>
                  </a:lnTo>
                  <a:lnTo>
                    <a:pt x="20" y="11"/>
                  </a:lnTo>
                  <a:lnTo>
                    <a:pt x="15" y="11"/>
                  </a:lnTo>
                  <a:lnTo>
                    <a:pt x="10" y="11"/>
                  </a:lnTo>
                  <a:lnTo>
                    <a:pt x="6" y="14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3" y="11"/>
                  </a:lnTo>
                  <a:lnTo>
                    <a:pt x="6" y="7"/>
                  </a:lnTo>
                  <a:lnTo>
                    <a:pt x="10" y="4"/>
                  </a:lnTo>
                  <a:lnTo>
                    <a:pt x="13" y="1"/>
                  </a:lnTo>
                  <a:lnTo>
                    <a:pt x="17" y="0"/>
                  </a:lnTo>
                  <a:lnTo>
                    <a:pt x="22" y="0"/>
                  </a:lnTo>
                  <a:lnTo>
                    <a:pt x="27" y="0"/>
                  </a:lnTo>
                  <a:lnTo>
                    <a:pt x="31" y="1"/>
                  </a:lnTo>
                  <a:lnTo>
                    <a:pt x="35" y="4"/>
                  </a:lnTo>
                  <a:lnTo>
                    <a:pt x="38" y="8"/>
                  </a:lnTo>
                  <a:lnTo>
                    <a:pt x="39" y="12"/>
                  </a:lnTo>
                  <a:lnTo>
                    <a:pt x="39" y="15"/>
                  </a:lnTo>
                  <a:lnTo>
                    <a:pt x="39" y="22"/>
                  </a:lnTo>
                  <a:lnTo>
                    <a:pt x="36" y="28"/>
                  </a:lnTo>
                  <a:lnTo>
                    <a:pt x="28" y="39"/>
                  </a:lnTo>
                  <a:lnTo>
                    <a:pt x="15" y="53"/>
                  </a:lnTo>
                  <a:lnTo>
                    <a:pt x="29" y="53"/>
                  </a:lnTo>
                  <a:lnTo>
                    <a:pt x="34" y="53"/>
                  </a:lnTo>
                  <a:lnTo>
                    <a:pt x="36" y="53"/>
                  </a:lnTo>
                  <a:lnTo>
                    <a:pt x="38" y="53"/>
                  </a:lnTo>
                  <a:lnTo>
                    <a:pt x="39" y="52"/>
                  </a:lnTo>
                  <a:lnTo>
                    <a:pt x="39" y="50"/>
                  </a:lnTo>
                  <a:lnTo>
                    <a:pt x="41" y="47"/>
                  </a:lnTo>
                  <a:lnTo>
                    <a:pt x="43" y="47"/>
                  </a:lnTo>
                  <a:lnTo>
                    <a:pt x="39" y="6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921" name="Line 865"/>
            <p:cNvSpPr>
              <a:spLocks noChangeAspect="1" noChangeShapeType="1"/>
            </p:cNvSpPr>
            <p:nvPr/>
          </p:nvSpPr>
          <p:spPr bwMode="auto">
            <a:xfrm flipH="1">
              <a:off x="3444" y="1583"/>
              <a:ext cx="17" cy="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922" name="Line 866"/>
            <p:cNvSpPr>
              <a:spLocks noChangeAspect="1" noChangeShapeType="1"/>
            </p:cNvSpPr>
            <p:nvPr/>
          </p:nvSpPr>
          <p:spPr bwMode="auto">
            <a:xfrm flipH="1">
              <a:off x="3410" y="1583"/>
              <a:ext cx="17" cy="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923" name="Line 867"/>
            <p:cNvSpPr>
              <a:spLocks noChangeAspect="1" noChangeShapeType="1"/>
            </p:cNvSpPr>
            <p:nvPr/>
          </p:nvSpPr>
          <p:spPr bwMode="auto">
            <a:xfrm flipH="1">
              <a:off x="3377" y="1583"/>
              <a:ext cx="17" cy="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924" name="Line 868"/>
            <p:cNvSpPr>
              <a:spLocks noChangeAspect="1" noChangeShapeType="1"/>
            </p:cNvSpPr>
            <p:nvPr/>
          </p:nvSpPr>
          <p:spPr bwMode="auto">
            <a:xfrm flipH="1">
              <a:off x="3343" y="1583"/>
              <a:ext cx="17" cy="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925" name="Freeform 869"/>
            <p:cNvSpPr>
              <a:spLocks noChangeAspect="1"/>
            </p:cNvSpPr>
            <p:nvPr/>
          </p:nvSpPr>
          <p:spPr bwMode="auto">
            <a:xfrm>
              <a:off x="3511" y="1551"/>
              <a:ext cx="28" cy="8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1"/>
                </a:cxn>
                <a:cxn ang="0">
                  <a:pos x="23" y="4"/>
                </a:cxn>
                <a:cxn ang="0">
                  <a:pos x="20" y="8"/>
                </a:cxn>
                <a:cxn ang="0">
                  <a:pos x="17" y="13"/>
                </a:cxn>
                <a:cxn ang="0">
                  <a:pos x="14" y="20"/>
                </a:cxn>
                <a:cxn ang="0">
                  <a:pos x="13" y="29"/>
                </a:cxn>
                <a:cxn ang="0">
                  <a:pos x="13" y="43"/>
                </a:cxn>
                <a:cxn ang="0">
                  <a:pos x="13" y="52"/>
                </a:cxn>
                <a:cxn ang="0">
                  <a:pos x="13" y="59"/>
                </a:cxn>
                <a:cxn ang="0">
                  <a:pos x="14" y="66"/>
                </a:cxn>
                <a:cxn ang="0">
                  <a:pos x="17" y="73"/>
                </a:cxn>
                <a:cxn ang="0">
                  <a:pos x="20" y="78"/>
                </a:cxn>
                <a:cxn ang="0">
                  <a:pos x="24" y="81"/>
                </a:cxn>
                <a:cxn ang="0">
                  <a:pos x="28" y="84"/>
                </a:cxn>
                <a:cxn ang="0">
                  <a:pos x="28" y="87"/>
                </a:cxn>
                <a:cxn ang="0">
                  <a:pos x="20" y="83"/>
                </a:cxn>
                <a:cxn ang="0">
                  <a:pos x="14" y="77"/>
                </a:cxn>
                <a:cxn ang="0">
                  <a:pos x="9" y="70"/>
                </a:cxn>
                <a:cxn ang="0">
                  <a:pos x="2" y="57"/>
                </a:cxn>
                <a:cxn ang="0">
                  <a:pos x="0" y="42"/>
                </a:cxn>
                <a:cxn ang="0">
                  <a:pos x="2" y="28"/>
                </a:cxn>
                <a:cxn ang="0">
                  <a:pos x="9" y="15"/>
                </a:cxn>
                <a:cxn ang="0">
                  <a:pos x="14" y="8"/>
                </a:cxn>
                <a:cxn ang="0">
                  <a:pos x="20" y="3"/>
                </a:cxn>
                <a:cxn ang="0">
                  <a:pos x="28" y="0"/>
                </a:cxn>
              </a:cxnLst>
              <a:rect l="0" t="0" r="r" b="b"/>
              <a:pathLst>
                <a:path w="28" h="87">
                  <a:moveTo>
                    <a:pt x="28" y="0"/>
                  </a:moveTo>
                  <a:lnTo>
                    <a:pt x="28" y="1"/>
                  </a:lnTo>
                  <a:lnTo>
                    <a:pt x="23" y="4"/>
                  </a:lnTo>
                  <a:lnTo>
                    <a:pt x="20" y="8"/>
                  </a:lnTo>
                  <a:lnTo>
                    <a:pt x="17" y="13"/>
                  </a:lnTo>
                  <a:lnTo>
                    <a:pt x="14" y="20"/>
                  </a:lnTo>
                  <a:lnTo>
                    <a:pt x="13" y="29"/>
                  </a:lnTo>
                  <a:lnTo>
                    <a:pt x="13" y="43"/>
                  </a:lnTo>
                  <a:lnTo>
                    <a:pt x="13" y="52"/>
                  </a:lnTo>
                  <a:lnTo>
                    <a:pt x="13" y="59"/>
                  </a:lnTo>
                  <a:lnTo>
                    <a:pt x="14" y="66"/>
                  </a:lnTo>
                  <a:lnTo>
                    <a:pt x="17" y="73"/>
                  </a:lnTo>
                  <a:lnTo>
                    <a:pt x="20" y="78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8" y="87"/>
                  </a:lnTo>
                  <a:lnTo>
                    <a:pt x="20" y="83"/>
                  </a:lnTo>
                  <a:lnTo>
                    <a:pt x="14" y="77"/>
                  </a:lnTo>
                  <a:lnTo>
                    <a:pt x="9" y="70"/>
                  </a:lnTo>
                  <a:lnTo>
                    <a:pt x="2" y="57"/>
                  </a:lnTo>
                  <a:lnTo>
                    <a:pt x="0" y="42"/>
                  </a:lnTo>
                  <a:lnTo>
                    <a:pt x="2" y="28"/>
                  </a:lnTo>
                  <a:lnTo>
                    <a:pt x="9" y="15"/>
                  </a:lnTo>
                  <a:lnTo>
                    <a:pt x="14" y="8"/>
                  </a:lnTo>
                  <a:lnTo>
                    <a:pt x="20" y="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926" name="Freeform 870"/>
            <p:cNvSpPr>
              <a:spLocks noChangeAspect="1"/>
            </p:cNvSpPr>
            <p:nvPr/>
          </p:nvSpPr>
          <p:spPr bwMode="auto">
            <a:xfrm>
              <a:off x="3541" y="1551"/>
              <a:ext cx="43" cy="66"/>
            </a:xfrm>
            <a:custGeom>
              <a:avLst/>
              <a:gdLst/>
              <a:ahLst/>
              <a:cxnLst>
                <a:cxn ang="0">
                  <a:pos x="39" y="66"/>
                </a:cxn>
                <a:cxn ang="0">
                  <a:pos x="0" y="66"/>
                </a:cxn>
                <a:cxn ang="0">
                  <a:pos x="0" y="64"/>
                </a:cxn>
                <a:cxn ang="0">
                  <a:pos x="11" y="52"/>
                </a:cxn>
                <a:cxn ang="0">
                  <a:pos x="19" y="43"/>
                </a:cxn>
                <a:cxn ang="0">
                  <a:pos x="22" y="36"/>
                </a:cxn>
                <a:cxn ang="0">
                  <a:pos x="25" y="29"/>
                </a:cxn>
                <a:cxn ang="0">
                  <a:pos x="26" y="22"/>
                </a:cxn>
                <a:cxn ang="0">
                  <a:pos x="25" y="18"/>
                </a:cxn>
                <a:cxn ang="0">
                  <a:pos x="23" y="14"/>
                </a:cxn>
                <a:cxn ang="0">
                  <a:pos x="19" y="11"/>
                </a:cxn>
                <a:cxn ang="0">
                  <a:pos x="15" y="11"/>
                </a:cxn>
                <a:cxn ang="0">
                  <a:pos x="9" y="11"/>
                </a:cxn>
                <a:cxn ang="0">
                  <a:pos x="7" y="14"/>
                </a:cxn>
                <a:cxn ang="0">
                  <a:pos x="2" y="18"/>
                </a:cxn>
                <a:cxn ang="0">
                  <a:pos x="1" y="18"/>
                </a:cxn>
                <a:cxn ang="0">
                  <a:pos x="2" y="11"/>
                </a:cxn>
                <a:cxn ang="0">
                  <a:pos x="5" y="7"/>
                </a:cxn>
                <a:cxn ang="0">
                  <a:pos x="9" y="4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6" y="0"/>
                </a:cxn>
                <a:cxn ang="0">
                  <a:pos x="30" y="1"/>
                </a:cxn>
                <a:cxn ang="0">
                  <a:pos x="35" y="4"/>
                </a:cxn>
                <a:cxn ang="0">
                  <a:pos x="37" y="8"/>
                </a:cxn>
                <a:cxn ang="0">
                  <a:pos x="39" y="13"/>
                </a:cxn>
                <a:cxn ang="0">
                  <a:pos x="40" y="15"/>
                </a:cxn>
                <a:cxn ang="0">
                  <a:pos x="39" y="22"/>
                </a:cxn>
                <a:cxn ang="0">
                  <a:pos x="36" y="28"/>
                </a:cxn>
                <a:cxn ang="0">
                  <a:pos x="29" y="39"/>
                </a:cxn>
                <a:cxn ang="0">
                  <a:pos x="15" y="53"/>
                </a:cxn>
                <a:cxn ang="0">
                  <a:pos x="29" y="53"/>
                </a:cxn>
                <a:cxn ang="0">
                  <a:pos x="33" y="53"/>
                </a:cxn>
                <a:cxn ang="0">
                  <a:pos x="36" y="53"/>
                </a:cxn>
                <a:cxn ang="0">
                  <a:pos x="37" y="53"/>
                </a:cxn>
                <a:cxn ang="0">
                  <a:pos x="39" y="52"/>
                </a:cxn>
                <a:cxn ang="0">
                  <a:pos x="39" y="50"/>
                </a:cxn>
                <a:cxn ang="0">
                  <a:pos x="40" y="48"/>
                </a:cxn>
                <a:cxn ang="0">
                  <a:pos x="43" y="48"/>
                </a:cxn>
                <a:cxn ang="0">
                  <a:pos x="39" y="66"/>
                </a:cxn>
              </a:cxnLst>
              <a:rect l="0" t="0" r="r" b="b"/>
              <a:pathLst>
                <a:path w="43" h="66">
                  <a:moveTo>
                    <a:pt x="39" y="66"/>
                  </a:moveTo>
                  <a:lnTo>
                    <a:pt x="0" y="66"/>
                  </a:lnTo>
                  <a:lnTo>
                    <a:pt x="0" y="64"/>
                  </a:lnTo>
                  <a:lnTo>
                    <a:pt x="11" y="52"/>
                  </a:lnTo>
                  <a:lnTo>
                    <a:pt x="19" y="43"/>
                  </a:lnTo>
                  <a:lnTo>
                    <a:pt x="22" y="36"/>
                  </a:lnTo>
                  <a:lnTo>
                    <a:pt x="25" y="29"/>
                  </a:lnTo>
                  <a:lnTo>
                    <a:pt x="26" y="22"/>
                  </a:lnTo>
                  <a:lnTo>
                    <a:pt x="25" y="18"/>
                  </a:lnTo>
                  <a:lnTo>
                    <a:pt x="23" y="14"/>
                  </a:lnTo>
                  <a:lnTo>
                    <a:pt x="19" y="11"/>
                  </a:lnTo>
                  <a:lnTo>
                    <a:pt x="15" y="11"/>
                  </a:lnTo>
                  <a:lnTo>
                    <a:pt x="9" y="11"/>
                  </a:lnTo>
                  <a:lnTo>
                    <a:pt x="7" y="14"/>
                  </a:lnTo>
                  <a:lnTo>
                    <a:pt x="2" y="18"/>
                  </a:lnTo>
                  <a:lnTo>
                    <a:pt x="1" y="18"/>
                  </a:lnTo>
                  <a:lnTo>
                    <a:pt x="2" y="11"/>
                  </a:lnTo>
                  <a:lnTo>
                    <a:pt x="5" y="7"/>
                  </a:lnTo>
                  <a:lnTo>
                    <a:pt x="9" y="4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30" y="1"/>
                  </a:lnTo>
                  <a:lnTo>
                    <a:pt x="35" y="4"/>
                  </a:lnTo>
                  <a:lnTo>
                    <a:pt x="37" y="8"/>
                  </a:lnTo>
                  <a:lnTo>
                    <a:pt x="39" y="13"/>
                  </a:lnTo>
                  <a:lnTo>
                    <a:pt x="40" y="15"/>
                  </a:lnTo>
                  <a:lnTo>
                    <a:pt x="39" y="22"/>
                  </a:lnTo>
                  <a:lnTo>
                    <a:pt x="36" y="28"/>
                  </a:lnTo>
                  <a:lnTo>
                    <a:pt x="29" y="39"/>
                  </a:lnTo>
                  <a:lnTo>
                    <a:pt x="15" y="53"/>
                  </a:lnTo>
                  <a:lnTo>
                    <a:pt x="29" y="53"/>
                  </a:lnTo>
                  <a:lnTo>
                    <a:pt x="33" y="53"/>
                  </a:lnTo>
                  <a:lnTo>
                    <a:pt x="36" y="53"/>
                  </a:lnTo>
                  <a:lnTo>
                    <a:pt x="37" y="53"/>
                  </a:lnTo>
                  <a:lnTo>
                    <a:pt x="39" y="52"/>
                  </a:lnTo>
                  <a:lnTo>
                    <a:pt x="39" y="50"/>
                  </a:lnTo>
                  <a:lnTo>
                    <a:pt x="40" y="48"/>
                  </a:lnTo>
                  <a:lnTo>
                    <a:pt x="43" y="48"/>
                  </a:lnTo>
                  <a:lnTo>
                    <a:pt x="39" y="6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927" name="Freeform 871"/>
            <p:cNvSpPr>
              <a:spLocks noChangeAspect="1"/>
            </p:cNvSpPr>
            <p:nvPr/>
          </p:nvSpPr>
          <p:spPr bwMode="auto">
            <a:xfrm>
              <a:off x="3618" y="1573"/>
              <a:ext cx="46" cy="45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42" y="34"/>
                </a:cxn>
                <a:cxn ang="0">
                  <a:pos x="42" y="38"/>
                </a:cxn>
                <a:cxn ang="0">
                  <a:pos x="42" y="40"/>
                </a:cxn>
                <a:cxn ang="0">
                  <a:pos x="43" y="41"/>
                </a:cxn>
                <a:cxn ang="0">
                  <a:pos x="46" y="42"/>
                </a:cxn>
                <a:cxn ang="0">
                  <a:pos x="46" y="44"/>
                </a:cxn>
                <a:cxn ang="0">
                  <a:pos x="28" y="44"/>
                </a:cxn>
                <a:cxn ang="0">
                  <a:pos x="28" y="38"/>
                </a:cxn>
                <a:cxn ang="0">
                  <a:pos x="25" y="41"/>
                </a:cxn>
                <a:cxn ang="0">
                  <a:pos x="22" y="44"/>
                </a:cxn>
                <a:cxn ang="0">
                  <a:pos x="18" y="44"/>
                </a:cxn>
                <a:cxn ang="0">
                  <a:pos x="15" y="45"/>
                </a:cxn>
                <a:cxn ang="0">
                  <a:pos x="11" y="44"/>
                </a:cxn>
                <a:cxn ang="0">
                  <a:pos x="8" y="42"/>
                </a:cxn>
                <a:cxn ang="0">
                  <a:pos x="5" y="40"/>
                </a:cxn>
                <a:cxn ang="0">
                  <a:pos x="4" y="37"/>
                </a:cxn>
                <a:cxn ang="0">
                  <a:pos x="4" y="34"/>
                </a:cxn>
                <a:cxn ang="0">
                  <a:pos x="4" y="27"/>
                </a:cxn>
                <a:cxn ang="0">
                  <a:pos x="4" y="10"/>
                </a:cxn>
                <a:cxn ang="0">
                  <a:pos x="4" y="6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16" y="0"/>
                </a:cxn>
                <a:cxn ang="0">
                  <a:pos x="16" y="30"/>
                </a:cxn>
                <a:cxn ang="0">
                  <a:pos x="16" y="34"/>
                </a:cxn>
                <a:cxn ang="0">
                  <a:pos x="16" y="35"/>
                </a:cxn>
                <a:cxn ang="0">
                  <a:pos x="18" y="37"/>
                </a:cxn>
                <a:cxn ang="0">
                  <a:pos x="18" y="38"/>
                </a:cxn>
                <a:cxn ang="0">
                  <a:pos x="19" y="38"/>
                </a:cxn>
                <a:cxn ang="0">
                  <a:pos x="21" y="38"/>
                </a:cxn>
                <a:cxn ang="0">
                  <a:pos x="22" y="38"/>
                </a:cxn>
                <a:cxn ang="0">
                  <a:pos x="23" y="38"/>
                </a:cxn>
                <a:cxn ang="0">
                  <a:pos x="25" y="35"/>
                </a:cxn>
                <a:cxn ang="0">
                  <a:pos x="28" y="33"/>
                </a:cxn>
                <a:cxn ang="0">
                  <a:pos x="28" y="10"/>
                </a:cxn>
                <a:cxn ang="0">
                  <a:pos x="28" y="6"/>
                </a:cxn>
                <a:cxn ang="0">
                  <a:pos x="28" y="3"/>
                </a:cxn>
                <a:cxn ang="0">
                  <a:pos x="26" y="3"/>
                </a:cxn>
                <a:cxn ang="0">
                  <a:pos x="23" y="2"/>
                </a:cxn>
                <a:cxn ang="0">
                  <a:pos x="23" y="0"/>
                </a:cxn>
                <a:cxn ang="0">
                  <a:pos x="42" y="0"/>
                </a:cxn>
              </a:cxnLst>
              <a:rect l="0" t="0" r="r" b="b"/>
              <a:pathLst>
                <a:path w="46" h="45">
                  <a:moveTo>
                    <a:pt x="42" y="0"/>
                  </a:moveTo>
                  <a:lnTo>
                    <a:pt x="42" y="34"/>
                  </a:lnTo>
                  <a:lnTo>
                    <a:pt x="42" y="38"/>
                  </a:lnTo>
                  <a:lnTo>
                    <a:pt x="42" y="40"/>
                  </a:lnTo>
                  <a:lnTo>
                    <a:pt x="43" y="41"/>
                  </a:lnTo>
                  <a:lnTo>
                    <a:pt x="46" y="42"/>
                  </a:lnTo>
                  <a:lnTo>
                    <a:pt x="46" y="44"/>
                  </a:lnTo>
                  <a:lnTo>
                    <a:pt x="28" y="44"/>
                  </a:lnTo>
                  <a:lnTo>
                    <a:pt x="28" y="38"/>
                  </a:lnTo>
                  <a:lnTo>
                    <a:pt x="25" y="41"/>
                  </a:lnTo>
                  <a:lnTo>
                    <a:pt x="22" y="44"/>
                  </a:lnTo>
                  <a:lnTo>
                    <a:pt x="18" y="44"/>
                  </a:lnTo>
                  <a:lnTo>
                    <a:pt x="15" y="45"/>
                  </a:lnTo>
                  <a:lnTo>
                    <a:pt x="11" y="44"/>
                  </a:lnTo>
                  <a:lnTo>
                    <a:pt x="8" y="42"/>
                  </a:lnTo>
                  <a:lnTo>
                    <a:pt x="5" y="40"/>
                  </a:lnTo>
                  <a:lnTo>
                    <a:pt x="4" y="37"/>
                  </a:lnTo>
                  <a:lnTo>
                    <a:pt x="4" y="34"/>
                  </a:lnTo>
                  <a:lnTo>
                    <a:pt x="4" y="27"/>
                  </a:lnTo>
                  <a:lnTo>
                    <a:pt x="4" y="10"/>
                  </a:lnTo>
                  <a:lnTo>
                    <a:pt x="4" y="6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16" y="0"/>
                  </a:lnTo>
                  <a:lnTo>
                    <a:pt x="16" y="30"/>
                  </a:lnTo>
                  <a:lnTo>
                    <a:pt x="16" y="34"/>
                  </a:lnTo>
                  <a:lnTo>
                    <a:pt x="16" y="35"/>
                  </a:lnTo>
                  <a:lnTo>
                    <a:pt x="18" y="37"/>
                  </a:lnTo>
                  <a:lnTo>
                    <a:pt x="18" y="38"/>
                  </a:lnTo>
                  <a:lnTo>
                    <a:pt x="19" y="38"/>
                  </a:lnTo>
                  <a:lnTo>
                    <a:pt x="21" y="38"/>
                  </a:lnTo>
                  <a:lnTo>
                    <a:pt x="22" y="38"/>
                  </a:lnTo>
                  <a:lnTo>
                    <a:pt x="23" y="38"/>
                  </a:lnTo>
                  <a:lnTo>
                    <a:pt x="25" y="35"/>
                  </a:lnTo>
                  <a:lnTo>
                    <a:pt x="28" y="33"/>
                  </a:lnTo>
                  <a:lnTo>
                    <a:pt x="28" y="10"/>
                  </a:lnTo>
                  <a:lnTo>
                    <a:pt x="28" y="6"/>
                  </a:lnTo>
                  <a:lnTo>
                    <a:pt x="28" y="3"/>
                  </a:lnTo>
                  <a:lnTo>
                    <a:pt x="26" y="3"/>
                  </a:lnTo>
                  <a:lnTo>
                    <a:pt x="23" y="2"/>
                  </a:lnTo>
                  <a:lnTo>
                    <a:pt x="23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928" name="Rectangle 872"/>
            <p:cNvSpPr>
              <a:spLocks noChangeAspect="1" noChangeArrowheads="1"/>
            </p:cNvSpPr>
            <p:nvPr/>
          </p:nvSpPr>
          <p:spPr bwMode="auto">
            <a:xfrm>
              <a:off x="3671" y="1590"/>
              <a:ext cx="26" cy="1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929" name="Freeform 873"/>
            <p:cNvSpPr>
              <a:spLocks noChangeAspect="1" noEditPoints="1"/>
            </p:cNvSpPr>
            <p:nvPr/>
          </p:nvSpPr>
          <p:spPr bwMode="auto">
            <a:xfrm>
              <a:off x="3702" y="1551"/>
              <a:ext cx="57" cy="66"/>
            </a:xfrm>
            <a:custGeom>
              <a:avLst/>
              <a:gdLst/>
              <a:ahLst/>
              <a:cxnLst>
                <a:cxn ang="0">
                  <a:pos x="57" y="66"/>
                </a:cxn>
                <a:cxn ang="0">
                  <a:pos x="0" y="66"/>
                </a:cxn>
                <a:cxn ang="0">
                  <a:pos x="30" y="0"/>
                </a:cxn>
                <a:cxn ang="0">
                  <a:pos x="57" y="66"/>
                </a:cxn>
                <a:cxn ang="0">
                  <a:pos x="46" y="63"/>
                </a:cxn>
                <a:cxn ang="0">
                  <a:pos x="26" y="14"/>
                </a:cxn>
                <a:cxn ang="0">
                  <a:pos x="5" y="63"/>
                </a:cxn>
                <a:cxn ang="0">
                  <a:pos x="46" y="63"/>
                </a:cxn>
              </a:cxnLst>
              <a:rect l="0" t="0" r="r" b="b"/>
              <a:pathLst>
                <a:path w="57" h="66">
                  <a:moveTo>
                    <a:pt x="57" y="66"/>
                  </a:moveTo>
                  <a:lnTo>
                    <a:pt x="0" y="66"/>
                  </a:lnTo>
                  <a:lnTo>
                    <a:pt x="30" y="0"/>
                  </a:lnTo>
                  <a:lnTo>
                    <a:pt x="57" y="66"/>
                  </a:lnTo>
                  <a:close/>
                  <a:moveTo>
                    <a:pt x="46" y="63"/>
                  </a:moveTo>
                  <a:lnTo>
                    <a:pt x="26" y="14"/>
                  </a:lnTo>
                  <a:lnTo>
                    <a:pt x="5" y="63"/>
                  </a:lnTo>
                  <a:lnTo>
                    <a:pt x="46" y="6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930" name="Freeform 874"/>
            <p:cNvSpPr>
              <a:spLocks noChangeAspect="1"/>
            </p:cNvSpPr>
            <p:nvPr/>
          </p:nvSpPr>
          <p:spPr bwMode="auto">
            <a:xfrm>
              <a:off x="3765" y="1573"/>
              <a:ext cx="46" cy="45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42" y="34"/>
                </a:cxn>
                <a:cxn ang="0">
                  <a:pos x="42" y="38"/>
                </a:cxn>
                <a:cxn ang="0">
                  <a:pos x="42" y="40"/>
                </a:cxn>
                <a:cxn ang="0">
                  <a:pos x="43" y="41"/>
                </a:cxn>
                <a:cxn ang="0">
                  <a:pos x="46" y="42"/>
                </a:cxn>
                <a:cxn ang="0">
                  <a:pos x="46" y="44"/>
                </a:cxn>
                <a:cxn ang="0">
                  <a:pos x="28" y="44"/>
                </a:cxn>
                <a:cxn ang="0">
                  <a:pos x="28" y="38"/>
                </a:cxn>
                <a:cxn ang="0">
                  <a:pos x="25" y="41"/>
                </a:cxn>
                <a:cxn ang="0">
                  <a:pos x="22" y="44"/>
                </a:cxn>
                <a:cxn ang="0">
                  <a:pos x="18" y="44"/>
                </a:cxn>
                <a:cxn ang="0">
                  <a:pos x="15" y="45"/>
                </a:cxn>
                <a:cxn ang="0">
                  <a:pos x="11" y="44"/>
                </a:cxn>
                <a:cxn ang="0">
                  <a:pos x="8" y="42"/>
                </a:cxn>
                <a:cxn ang="0">
                  <a:pos x="5" y="40"/>
                </a:cxn>
                <a:cxn ang="0">
                  <a:pos x="4" y="37"/>
                </a:cxn>
                <a:cxn ang="0">
                  <a:pos x="4" y="34"/>
                </a:cxn>
                <a:cxn ang="0">
                  <a:pos x="4" y="27"/>
                </a:cxn>
                <a:cxn ang="0">
                  <a:pos x="4" y="10"/>
                </a:cxn>
                <a:cxn ang="0">
                  <a:pos x="4" y="6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16" y="0"/>
                </a:cxn>
                <a:cxn ang="0">
                  <a:pos x="16" y="30"/>
                </a:cxn>
                <a:cxn ang="0">
                  <a:pos x="16" y="34"/>
                </a:cxn>
                <a:cxn ang="0">
                  <a:pos x="16" y="35"/>
                </a:cxn>
                <a:cxn ang="0">
                  <a:pos x="18" y="37"/>
                </a:cxn>
                <a:cxn ang="0">
                  <a:pos x="18" y="38"/>
                </a:cxn>
                <a:cxn ang="0">
                  <a:pos x="19" y="38"/>
                </a:cxn>
                <a:cxn ang="0">
                  <a:pos x="21" y="38"/>
                </a:cxn>
                <a:cxn ang="0">
                  <a:pos x="22" y="38"/>
                </a:cxn>
                <a:cxn ang="0">
                  <a:pos x="23" y="38"/>
                </a:cxn>
                <a:cxn ang="0">
                  <a:pos x="25" y="35"/>
                </a:cxn>
                <a:cxn ang="0">
                  <a:pos x="28" y="33"/>
                </a:cxn>
                <a:cxn ang="0">
                  <a:pos x="28" y="10"/>
                </a:cxn>
                <a:cxn ang="0">
                  <a:pos x="28" y="6"/>
                </a:cxn>
                <a:cxn ang="0">
                  <a:pos x="28" y="3"/>
                </a:cxn>
                <a:cxn ang="0">
                  <a:pos x="26" y="3"/>
                </a:cxn>
                <a:cxn ang="0">
                  <a:pos x="23" y="2"/>
                </a:cxn>
                <a:cxn ang="0">
                  <a:pos x="23" y="0"/>
                </a:cxn>
                <a:cxn ang="0">
                  <a:pos x="42" y="0"/>
                </a:cxn>
              </a:cxnLst>
              <a:rect l="0" t="0" r="r" b="b"/>
              <a:pathLst>
                <a:path w="46" h="45">
                  <a:moveTo>
                    <a:pt x="42" y="0"/>
                  </a:moveTo>
                  <a:lnTo>
                    <a:pt x="42" y="34"/>
                  </a:lnTo>
                  <a:lnTo>
                    <a:pt x="42" y="38"/>
                  </a:lnTo>
                  <a:lnTo>
                    <a:pt x="42" y="40"/>
                  </a:lnTo>
                  <a:lnTo>
                    <a:pt x="43" y="41"/>
                  </a:lnTo>
                  <a:lnTo>
                    <a:pt x="46" y="42"/>
                  </a:lnTo>
                  <a:lnTo>
                    <a:pt x="46" y="44"/>
                  </a:lnTo>
                  <a:lnTo>
                    <a:pt x="28" y="44"/>
                  </a:lnTo>
                  <a:lnTo>
                    <a:pt x="28" y="38"/>
                  </a:lnTo>
                  <a:lnTo>
                    <a:pt x="25" y="41"/>
                  </a:lnTo>
                  <a:lnTo>
                    <a:pt x="22" y="44"/>
                  </a:lnTo>
                  <a:lnTo>
                    <a:pt x="18" y="44"/>
                  </a:lnTo>
                  <a:lnTo>
                    <a:pt x="15" y="45"/>
                  </a:lnTo>
                  <a:lnTo>
                    <a:pt x="11" y="44"/>
                  </a:lnTo>
                  <a:lnTo>
                    <a:pt x="8" y="42"/>
                  </a:lnTo>
                  <a:lnTo>
                    <a:pt x="5" y="40"/>
                  </a:lnTo>
                  <a:lnTo>
                    <a:pt x="4" y="37"/>
                  </a:lnTo>
                  <a:lnTo>
                    <a:pt x="4" y="34"/>
                  </a:lnTo>
                  <a:lnTo>
                    <a:pt x="4" y="27"/>
                  </a:lnTo>
                  <a:lnTo>
                    <a:pt x="4" y="10"/>
                  </a:lnTo>
                  <a:lnTo>
                    <a:pt x="4" y="6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16" y="0"/>
                  </a:lnTo>
                  <a:lnTo>
                    <a:pt x="16" y="30"/>
                  </a:lnTo>
                  <a:lnTo>
                    <a:pt x="16" y="34"/>
                  </a:lnTo>
                  <a:lnTo>
                    <a:pt x="16" y="35"/>
                  </a:lnTo>
                  <a:lnTo>
                    <a:pt x="18" y="37"/>
                  </a:lnTo>
                  <a:lnTo>
                    <a:pt x="18" y="38"/>
                  </a:lnTo>
                  <a:lnTo>
                    <a:pt x="19" y="38"/>
                  </a:lnTo>
                  <a:lnTo>
                    <a:pt x="21" y="38"/>
                  </a:lnTo>
                  <a:lnTo>
                    <a:pt x="22" y="38"/>
                  </a:lnTo>
                  <a:lnTo>
                    <a:pt x="23" y="38"/>
                  </a:lnTo>
                  <a:lnTo>
                    <a:pt x="25" y="35"/>
                  </a:lnTo>
                  <a:lnTo>
                    <a:pt x="28" y="33"/>
                  </a:lnTo>
                  <a:lnTo>
                    <a:pt x="28" y="10"/>
                  </a:lnTo>
                  <a:lnTo>
                    <a:pt x="28" y="6"/>
                  </a:lnTo>
                  <a:lnTo>
                    <a:pt x="28" y="3"/>
                  </a:lnTo>
                  <a:lnTo>
                    <a:pt x="26" y="3"/>
                  </a:lnTo>
                  <a:lnTo>
                    <a:pt x="23" y="2"/>
                  </a:lnTo>
                  <a:lnTo>
                    <a:pt x="23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931" name="Freeform 875"/>
            <p:cNvSpPr>
              <a:spLocks noChangeAspect="1"/>
            </p:cNvSpPr>
            <p:nvPr/>
          </p:nvSpPr>
          <p:spPr bwMode="auto">
            <a:xfrm>
              <a:off x="3815" y="1551"/>
              <a:ext cx="28" cy="87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0" y="84"/>
                </a:cxn>
                <a:cxn ang="0">
                  <a:pos x="4" y="81"/>
                </a:cxn>
                <a:cxn ang="0">
                  <a:pos x="8" y="77"/>
                </a:cxn>
                <a:cxn ang="0">
                  <a:pos x="11" y="73"/>
                </a:cxn>
                <a:cxn ang="0">
                  <a:pos x="13" y="66"/>
                </a:cxn>
                <a:cxn ang="0">
                  <a:pos x="15" y="56"/>
                </a:cxn>
                <a:cxn ang="0">
                  <a:pos x="15" y="42"/>
                </a:cxn>
                <a:cxn ang="0">
                  <a:pos x="15" y="34"/>
                </a:cxn>
                <a:cxn ang="0">
                  <a:pos x="14" y="27"/>
                </a:cxn>
                <a:cxn ang="0">
                  <a:pos x="14" y="21"/>
                </a:cxn>
                <a:cxn ang="0">
                  <a:pos x="11" y="13"/>
                </a:cxn>
                <a:cxn ang="0">
                  <a:pos x="7" y="7"/>
                </a:cxn>
                <a:cxn ang="0">
                  <a:pos x="4" y="4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7" y="3"/>
                </a:cxn>
                <a:cxn ang="0">
                  <a:pos x="14" y="8"/>
                </a:cxn>
                <a:cxn ang="0">
                  <a:pos x="20" y="15"/>
                </a:cxn>
                <a:cxn ang="0">
                  <a:pos x="25" y="28"/>
                </a:cxn>
                <a:cxn ang="0">
                  <a:pos x="28" y="43"/>
                </a:cxn>
                <a:cxn ang="0">
                  <a:pos x="25" y="57"/>
                </a:cxn>
                <a:cxn ang="0">
                  <a:pos x="20" y="70"/>
                </a:cxn>
                <a:cxn ang="0">
                  <a:pos x="14" y="77"/>
                </a:cxn>
                <a:cxn ang="0">
                  <a:pos x="7" y="83"/>
                </a:cxn>
                <a:cxn ang="0">
                  <a:pos x="0" y="87"/>
                </a:cxn>
              </a:cxnLst>
              <a:rect l="0" t="0" r="r" b="b"/>
              <a:pathLst>
                <a:path w="28" h="87">
                  <a:moveTo>
                    <a:pt x="0" y="87"/>
                  </a:moveTo>
                  <a:lnTo>
                    <a:pt x="0" y="84"/>
                  </a:lnTo>
                  <a:lnTo>
                    <a:pt x="4" y="81"/>
                  </a:lnTo>
                  <a:lnTo>
                    <a:pt x="8" y="77"/>
                  </a:lnTo>
                  <a:lnTo>
                    <a:pt x="11" y="73"/>
                  </a:lnTo>
                  <a:lnTo>
                    <a:pt x="13" y="66"/>
                  </a:lnTo>
                  <a:lnTo>
                    <a:pt x="15" y="56"/>
                  </a:lnTo>
                  <a:lnTo>
                    <a:pt x="15" y="42"/>
                  </a:lnTo>
                  <a:lnTo>
                    <a:pt x="15" y="34"/>
                  </a:lnTo>
                  <a:lnTo>
                    <a:pt x="14" y="27"/>
                  </a:lnTo>
                  <a:lnTo>
                    <a:pt x="14" y="21"/>
                  </a:lnTo>
                  <a:lnTo>
                    <a:pt x="11" y="13"/>
                  </a:lnTo>
                  <a:lnTo>
                    <a:pt x="7" y="7"/>
                  </a:lnTo>
                  <a:lnTo>
                    <a:pt x="4" y="4"/>
                  </a:lnTo>
                  <a:lnTo>
                    <a:pt x="0" y="1"/>
                  </a:lnTo>
                  <a:lnTo>
                    <a:pt x="0" y="0"/>
                  </a:lnTo>
                  <a:lnTo>
                    <a:pt x="7" y="3"/>
                  </a:lnTo>
                  <a:lnTo>
                    <a:pt x="14" y="8"/>
                  </a:lnTo>
                  <a:lnTo>
                    <a:pt x="20" y="15"/>
                  </a:lnTo>
                  <a:lnTo>
                    <a:pt x="25" y="28"/>
                  </a:lnTo>
                  <a:lnTo>
                    <a:pt x="28" y="43"/>
                  </a:lnTo>
                  <a:lnTo>
                    <a:pt x="25" y="57"/>
                  </a:lnTo>
                  <a:lnTo>
                    <a:pt x="20" y="70"/>
                  </a:lnTo>
                  <a:lnTo>
                    <a:pt x="14" y="77"/>
                  </a:lnTo>
                  <a:lnTo>
                    <a:pt x="7" y="83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932" name="Freeform 876"/>
            <p:cNvSpPr>
              <a:spLocks noChangeAspect="1"/>
            </p:cNvSpPr>
            <p:nvPr/>
          </p:nvSpPr>
          <p:spPr bwMode="auto">
            <a:xfrm>
              <a:off x="3847" y="1551"/>
              <a:ext cx="28" cy="6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6" y="67"/>
                </a:cxn>
                <a:cxn ang="0">
                  <a:pos x="0" y="67"/>
                </a:cxn>
                <a:cxn ang="0">
                  <a:pos x="23" y="0"/>
                </a:cxn>
                <a:cxn ang="0">
                  <a:pos x="28" y="0"/>
                </a:cxn>
              </a:cxnLst>
              <a:rect l="0" t="0" r="r" b="b"/>
              <a:pathLst>
                <a:path w="28" h="67">
                  <a:moveTo>
                    <a:pt x="28" y="0"/>
                  </a:moveTo>
                  <a:lnTo>
                    <a:pt x="6" y="67"/>
                  </a:lnTo>
                  <a:lnTo>
                    <a:pt x="0" y="67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933" name="Freeform 877"/>
            <p:cNvSpPr>
              <a:spLocks noChangeAspect="1"/>
            </p:cNvSpPr>
            <p:nvPr/>
          </p:nvSpPr>
          <p:spPr bwMode="auto">
            <a:xfrm>
              <a:off x="3875" y="1551"/>
              <a:ext cx="44" cy="66"/>
            </a:xfrm>
            <a:custGeom>
              <a:avLst/>
              <a:gdLst/>
              <a:ahLst/>
              <a:cxnLst>
                <a:cxn ang="0">
                  <a:pos x="39" y="66"/>
                </a:cxn>
                <a:cxn ang="0">
                  <a:pos x="0" y="66"/>
                </a:cxn>
                <a:cxn ang="0">
                  <a:pos x="0" y="64"/>
                </a:cxn>
                <a:cxn ang="0">
                  <a:pos x="11" y="52"/>
                </a:cxn>
                <a:cxn ang="0">
                  <a:pos x="20" y="43"/>
                </a:cxn>
                <a:cxn ang="0">
                  <a:pos x="24" y="36"/>
                </a:cxn>
                <a:cxn ang="0">
                  <a:pos x="27" y="29"/>
                </a:cxn>
                <a:cxn ang="0">
                  <a:pos x="27" y="22"/>
                </a:cxn>
                <a:cxn ang="0">
                  <a:pos x="27" y="18"/>
                </a:cxn>
                <a:cxn ang="0">
                  <a:pos x="24" y="14"/>
                </a:cxn>
                <a:cxn ang="0">
                  <a:pos x="20" y="11"/>
                </a:cxn>
                <a:cxn ang="0">
                  <a:pos x="16" y="11"/>
                </a:cxn>
                <a:cxn ang="0">
                  <a:pos x="11" y="11"/>
                </a:cxn>
                <a:cxn ang="0">
                  <a:pos x="7" y="14"/>
                </a:cxn>
                <a:cxn ang="0">
                  <a:pos x="3" y="18"/>
                </a:cxn>
                <a:cxn ang="0">
                  <a:pos x="2" y="18"/>
                </a:cxn>
                <a:cxn ang="0">
                  <a:pos x="4" y="11"/>
                </a:cxn>
                <a:cxn ang="0">
                  <a:pos x="6" y="7"/>
                </a:cxn>
                <a:cxn ang="0">
                  <a:pos x="10" y="4"/>
                </a:cxn>
                <a:cxn ang="0">
                  <a:pos x="14" y="1"/>
                </a:cxn>
                <a:cxn ang="0">
                  <a:pos x="18" y="0"/>
                </a:cxn>
                <a:cxn ang="0">
                  <a:pos x="23" y="0"/>
                </a:cxn>
                <a:cxn ang="0">
                  <a:pos x="27" y="0"/>
                </a:cxn>
                <a:cxn ang="0">
                  <a:pos x="31" y="1"/>
                </a:cxn>
                <a:cxn ang="0">
                  <a:pos x="35" y="4"/>
                </a:cxn>
                <a:cxn ang="0">
                  <a:pos x="38" y="8"/>
                </a:cxn>
                <a:cxn ang="0">
                  <a:pos x="39" y="13"/>
                </a:cxn>
                <a:cxn ang="0">
                  <a:pos x="41" y="15"/>
                </a:cxn>
                <a:cxn ang="0">
                  <a:pos x="39" y="22"/>
                </a:cxn>
                <a:cxn ang="0">
                  <a:pos x="37" y="28"/>
                </a:cxn>
                <a:cxn ang="0">
                  <a:pos x="30" y="39"/>
                </a:cxn>
                <a:cxn ang="0">
                  <a:pos x="16" y="53"/>
                </a:cxn>
                <a:cxn ang="0">
                  <a:pos x="30" y="53"/>
                </a:cxn>
                <a:cxn ang="0">
                  <a:pos x="34" y="53"/>
                </a:cxn>
                <a:cxn ang="0">
                  <a:pos x="37" y="53"/>
                </a:cxn>
                <a:cxn ang="0">
                  <a:pos x="38" y="53"/>
                </a:cxn>
                <a:cxn ang="0">
                  <a:pos x="39" y="52"/>
                </a:cxn>
                <a:cxn ang="0">
                  <a:pos x="41" y="50"/>
                </a:cxn>
                <a:cxn ang="0">
                  <a:pos x="42" y="48"/>
                </a:cxn>
                <a:cxn ang="0">
                  <a:pos x="44" y="48"/>
                </a:cxn>
                <a:cxn ang="0">
                  <a:pos x="39" y="66"/>
                </a:cxn>
              </a:cxnLst>
              <a:rect l="0" t="0" r="r" b="b"/>
              <a:pathLst>
                <a:path w="44" h="66">
                  <a:moveTo>
                    <a:pt x="39" y="66"/>
                  </a:moveTo>
                  <a:lnTo>
                    <a:pt x="0" y="66"/>
                  </a:lnTo>
                  <a:lnTo>
                    <a:pt x="0" y="64"/>
                  </a:lnTo>
                  <a:lnTo>
                    <a:pt x="11" y="52"/>
                  </a:lnTo>
                  <a:lnTo>
                    <a:pt x="20" y="43"/>
                  </a:lnTo>
                  <a:lnTo>
                    <a:pt x="24" y="36"/>
                  </a:lnTo>
                  <a:lnTo>
                    <a:pt x="27" y="29"/>
                  </a:lnTo>
                  <a:lnTo>
                    <a:pt x="27" y="22"/>
                  </a:lnTo>
                  <a:lnTo>
                    <a:pt x="27" y="18"/>
                  </a:lnTo>
                  <a:lnTo>
                    <a:pt x="24" y="14"/>
                  </a:lnTo>
                  <a:lnTo>
                    <a:pt x="20" y="11"/>
                  </a:lnTo>
                  <a:lnTo>
                    <a:pt x="16" y="11"/>
                  </a:lnTo>
                  <a:lnTo>
                    <a:pt x="11" y="11"/>
                  </a:lnTo>
                  <a:lnTo>
                    <a:pt x="7" y="14"/>
                  </a:lnTo>
                  <a:lnTo>
                    <a:pt x="3" y="18"/>
                  </a:lnTo>
                  <a:lnTo>
                    <a:pt x="2" y="18"/>
                  </a:lnTo>
                  <a:lnTo>
                    <a:pt x="4" y="11"/>
                  </a:lnTo>
                  <a:lnTo>
                    <a:pt x="6" y="7"/>
                  </a:lnTo>
                  <a:lnTo>
                    <a:pt x="10" y="4"/>
                  </a:lnTo>
                  <a:lnTo>
                    <a:pt x="14" y="1"/>
                  </a:lnTo>
                  <a:lnTo>
                    <a:pt x="18" y="0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31" y="1"/>
                  </a:lnTo>
                  <a:lnTo>
                    <a:pt x="35" y="4"/>
                  </a:lnTo>
                  <a:lnTo>
                    <a:pt x="38" y="8"/>
                  </a:lnTo>
                  <a:lnTo>
                    <a:pt x="39" y="13"/>
                  </a:lnTo>
                  <a:lnTo>
                    <a:pt x="41" y="15"/>
                  </a:lnTo>
                  <a:lnTo>
                    <a:pt x="39" y="22"/>
                  </a:lnTo>
                  <a:lnTo>
                    <a:pt x="37" y="28"/>
                  </a:lnTo>
                  <a:lnTo>
                    <a:pt x="30" y="39"/>
                  </a:lnTo>
                  <a:lnTo>
                    <a:pt x="16" y="53"/>
                  </a:lnTo>
                  <a:lnTo>
                    <a:pt x="30" y="53"/>
                  </a:lnTo>
                  <a:lnTo>
                    <a:pt x="34" y="53"/>
                  </a:lnTo>
                  <a:lnTo>
                    <a:pt x="37" y="53"/>
                  </a:lnTo>
                  <a:lnTo>
                    <a:pt x="38" y="53"/>
                  </a:lnTo>
                  <a:lnTo>
                    <a:pt x="39" y="52"/>
                  </a:lnTo>
                  <a:lnTo>
                    <a:pt x="41" y="50"/>
                  </a:lnTo>
                  <a:lnTo>
                    <a:pt x="42" y="48"/>
                  </a:lnTo>
                  <a:lnTo>
                    <a:pt x="44" y="48"/>
                  </a:lnTo>
                  <a:lnTo>
                    <a:pt x="39" y="6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934" name="Freeform 878"/>
            <p:cNvSpPr>
              <a:spLocks noChangeAspect="1"/>
            </p:cNvSpPr>
            <p:nvPr/>
          </p:nvSpPr>
          <p:spPr bwMode="auto">
            <a:xfrm>
              <a:off x="2955" y="1550"/>
              <a:ext cx="87" cy="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0"/>
                </a:cxn>
                <a:cxn ang="0">
                  <a:pos x="4" y="4"/>
                </a:cxn>
                <a:cxn ang="0">
                  <a:pos x="9" y="7"/>
                </a:cxn>
                <a:cxn ang="0">
                  <a:pos x="13" y="9"/>
                </a:cxn>
                <a:cxn ang="0">
                  <a:pos x="20" y="12"/>
                </a:cxn>
                <a:cxn ang="0">
                  <a:pos x="30" y="14"/>
                </a:cxn>
                <a:cxn ang="0">
                  <a:pos x="44" y="14"/>
                </a:cxn>
                <a:cxn ang="0">
                  <a:pos x="52" y="14"/>
                </a:cxn>
                <a:cxn ang="0">
                  <a:pos x="59" y="14"/>
                </a:cxn>
                <a:cxn ang="0">
                  <a:pos x="66" y="12"/>
                </a:cxn>
                <a:cxn ang="0">
                  <a:pos x="73" y="9"/>
                </a:cxn>
                <a:cxn ang="0">
                  <a:pos x="79" y="7"/>
                </a:cxn>
                <a:cxn ang="0">
                  <a:pos x="81" y="4"/>
                </a:cxn>
                <a:cxn ang="0">
                  <a:pos x="84" y="0"/>
                </a:cxn>
                <a:cxn ang="0">
                  <a:pos x="87" y="0"/>
                </a:cxn>
                <a:cxn ang="0">
                  <a:pos x="83" y="7"/>
                </a:cxn>
                <a:cxn ang="0">
                  <a:pos x="77" y="12"/>
                </a:cxn>
                <a:cxn ang="0">
                  <a:pos x="70" y="19"/>
                </a:cxn>
                <a:cxn ang="0">
                  <a:pos x="58" y="25"/>
                </a:cxn>
                <a:cxn ang="0">
                  <a:pos x="42" y="26"/>
                </a:cxn>
                <a:cxn ang="0">
                  <a:pos x="28" y="25"/>
                </a:cxn>
                <a:cxn ang="0">
                  <a:pos x="16" y="19"/>
                </a:cxn>
                <a:cxn ang="0">
                  <a:pos x="9" y="12"/>
                </a:cxn>
                <a:cxn ang="0">
                  <a:pos x="3" y="7"/>
                </a:cxn>
                <a:cxn ang="0">
                  <a:pos x="0" y="0"/>
                </a:cxn>
              </a:cxnLst>
              <a:rect l="0" t="0" r="r" b="b"/>
              <a:pathLst>
                <a:path w="87" h="26">
                  <a:moveTo>
                    <a:pt x="0" y="0"/>
                  </a:moveTo>
                  <a:lnTo>
                    <a:pt x="2" y="0"/>
                  </a:lnTo>
                  <a:lnTo>
                    <a:pt x="4" y="4"/>
                  </a:lnTo>
                  <a:lnTo>
                    <a:pt x="9" y="7"/>
                  </a:lnTo>
                  <a:lnTo>
                    <a:pt x="13" y="9"/>
                  </a:lnTo>
                  <a:lnTo>
                    <a:pt x="20" y="12"/>
                  </a:lnTo>
                  <a:lnTo>
                    <a:pt x="30" y="14"/>
                  </a:lnTo>
                  <a:lnTo>
                    <a:pt x="44" y="14"/>
                  </a:lnTo>
                  <a:lnTo>
                    <a:pt x="52" y="14"/>
                  </a:lnTo>
                  <a:lnTo>
                    <a:pt x="59" y="14"/>
                  </a:lnTo>
                  <a:lnTo>
                    <a:pt x="66" y="12"/>
                  </a:lnTo>
                  <a:lnTo>
                    <a:pt x="73" y="9"/>
                  </a:lnTo>
                  <a:lnTo>
                    <a:pt x="79" y="7"/>
                  </a:lnTo>
                  <a:lnTo>
                    <a:pt x="81" y="4"/>
                  </a:lnTo>
                  <a:lnTo>
                    <a:pt x="84" y="0"/>
                  </a:lnTo>
                  <a:lnTo>
                    <a:pt x="87" y="0"/>
                  </a:lnTo>
                  <a:lnTo>
                    <a:pt x="83" y="7"/>
                  </a:lnTo>
                  <a:lnTo>
                    <a:pt x="77" y="12"/>
                  </a:lnTo>
                  <a:lnTo>
                    <a:pt x="70" y="19"/>
                  </a:lnTo>
                  <a:lnTo>
                    <a:pt x="58" y="25"/>
                  </a:lnTo>
                  <a:lnTo>
                    <a:pt x="42" y="26"/>
                  </a:lnTo>
                  <a:lnTo>
                    <a:pt x="28" y="25"/>
                  </a:lnTo>
                  <a:lnTo>
                    <a:pt x="16" y="19"/>
                  </a:lnTo>
                  <a:lnTo>
                    <a:pt x="9" y="12"/>
                  </a:lnTo>
                  <a:lnTo>
                    <a:pt x="3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935" name="Freeform 879"/>
            <p:cNvSpPr>
              <a:spLocks noChangeAspect="1"/>
            </p:cNvSpPr>
            <p:nvPr/>
          </p:nvSpPr>
          <p:spPr bwMode="auto">
            <a:xfrm>
              <a:off x="2955" y="1508"/>
              <a:ext cx="66" cy="36"/>
            </a:xfrm>
            <a:custGeom>
              <a:avLst/>
              <a:gdLst/>
              <a:ahLst/>
              <a:cxnLst>
                <a:cxn ang="0">
                  <a:pos x="27" y="16"/>
                </a:cxn>
                <a:cxn ang="0">
                  <a:pos x="56" y="16"/>
                </a:cxn>
                <a:cxn ang="0">
                  <a:pos x="60" y="16"/>
                </a:cxn>
                <a:cxn ang="0">
                  <a:pos x="62" y="15"/>
                </a:cxn>
                <a:cxn ang="0">
                  <a:pos x="63" y="14"/>
                </a:cxn>
                <a:cxn ang="0">
                  <a:pos x="65" y="11"/>
                </a:cxn>
                <a:cxn ang="0">
                  <a:pos x="66" y="11"/>
                </a:cxn>
                <a:cxn ang="0">
                  <a:pos x="66" y="36"/>
                </a:cxn>
                <a:cxn ang="0">
                  <a:pos x="65" y="36"/>
                </a:cxn>
                <a:cxn ang="0">
                  <a:pos x="63" y="33"/>
                </a:cxn>
                <a:cxn ang="0">
                  <a:pos x="63" y="32"/>
                </a:cxn>
                <a:cxn ang="0">
                  <a:pos x="62" y="30"/>
                </a:cxn>
                <a:cxn ang="0">
                  <a:pos x="62" y="30"/>
                </a:cxn>
                <a:cxn ang="0">
                  <a:pos x="59" y="30"/>
                </a:cxn>
                <a:cxn ang="0">
                  <a:pos x="56" y="30"/>
                </a:cxn>
                <a:cxn ang="0">
                  <a:pos x="27" y="30"/>
                </a:cxn>
                <a:cxn ang="0">
                  <a:pos x="27" y="36"/>
                </a:cxn>
                <a:cxn ang="0">
                  <a:pos x="23" y="36"/>
                </a:cxn>
                <a:cxn ang="0">
                  <a:pos x="23" y="30"/>
                </a:cxn>
                <a:cxn ang="0">
                  <a:pos x="18" y="30"/>
                </a:cxn>
                <a:cxn ang="0">
                  <a:pos x="17" y="30"/>
                </a:cxn>
                <a:cxn ang="0">
                  <a:pos x="11" y="29"/>
                </a:cxn>
                <a:cxn ang="0">
                  <a:pos x="7" y="28"/>
                </a:cxn>
                <a:cxn ang="0">
                  <a:pos x="4" y="25"/>
                </a:cxn>
                <a:cxn ang="0">
                  <a:pos x="2" y="21"/>
                </a:cxn>
                <a:cxn ang="0">
                  <a:pos x="0" y="16"/>
                </a:cxn>
                <a:cxn ang="0">
                  <a:pos x="0" y="11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7" y="0"/>
                </a:cxn>
                <a:cxn ang="0">
                  <a:pos x="10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3" y="8"/>
                </a:cxn>
                <a:cxn ang="0">
                  <a:pos x="11" y="9"/>
                </a:cxn>
                <a:cxn ang="0">
                  <a:pos x="10" y="11"/>
                </a:cxn>
                <a:cxn ang="0">
                  <a:pos x="9" y="11"/>
                </a:cxn>
                <a:cxn ang="0">
                  <a:pos x="7" y="11"/>
                </a:cxn>
                <a:cxn ang="0">
                  <a:pos x="7" y="11"/>
                </a:cxn>
                <a:cxn ang="0">
                  <a:pos x="6" y="11"/>
                </a:cxn>
                <a:cxn ang="0">
                  <a:pos x="4" y="11"/>
                </a:cxn>
                <a:cxn ang="0">
                  <a:pos x="4" y="12"/>
                </a:cxn>
                <a:cxn ang="0">
                  <a:pos x="3" y="12"/>
                </a:cxn>
                <a:cxn ang="0">
                  <a:pos x="3" y="12"/>
                </a:cxn>
                <a:cxn ang="0">
                  <a:pos x="3" y="14"/>
                </a:cxn>
                <a:cxn ang="0">
                  <a:pos x="3" y="15"/>
                </a:cxn>
                <a:cxn ang="0">
                  <a:pos x="4" y="15"/>
                </a:cxn>
                <a:cxn ang="0">
                  <a:pos x="6" y="16"/>
                </a:cxn>
                <a:cxn ang="0">
                  <a:pos x="7" y="16"/>
                </a:cxn>
                <a:cxn ang="0">
                  <a:pos x="16" y="16"/>
                </a:cxn>
                <a:cxn ang="0">
                  <a:pos x="23" y="16"/>
                </a:cxn>
                <a:cxn ang="0">
                  <a:pos x="23" y="11"/>
                </a:cxn>
                <a:cxn ang="0">
                  <a:pos x="27" y="11"/>
                </a:cxn>
                <a:cxn ang="0">
                  <a:pos x="27" y="16"/>
                </a:cxn>
              </a:cxnLst>
              <a:rect l="0" t="0" r="r" b="b"/>
              <a:pathLst>
                <a:path w="66" h="36">
                  <a:moveTo>
                    <a:pt x="27" y="16"/>
                  </a:moveTo>
                  <a:lnTo>
                    <a:pt x="56" y="16"/>
                  </a:lnTo>
                  <a:lnTo>
                    <a:pt x="60" y="16"/>
                  </a:lnTo>
                  <a:lnTo>
                    <a:pt x="62" y="15"/>
                  </a:lnTo>
                  <a:lnTo>
                    <a:pt x="63" y="14"/>
                  </a:lnTo>
                  <a:lnTo>
                    <a:pt x="65" y="11"/>
                  </a:lnTo>
                  <a:lnTo>
                    <a:pt x="66" y="11"/>
                  </a:lnTo>
                  <a:lnTo>
                    <a:pt x="66" y="36"/>
                  </a:lnTo>
                  <a:lnTo>
                    <a:pt x="65" y="36"/>
                  </a:lnTo>
                  <a:lnTo>
                    <a:pt x="63" y="33"/>
                  </a:lnTo>
                  <a:lnTo>
                    <a:pt x="63" y="32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59" y="30"/>
                  </a:lnTo>
                  <a:lnTo>
                    <a:pt x="56" y="30"/>
                  </a:lnTo>
                  <a:lnTo>
                    <a:pt x="27" y="30"/>
                  </a:lnTo>
                  <a:lnTo>
                    <a:pt x="27" y="36"/>
                  </a:lnTo>
                  <a:lnTo>
                    <a:pt x="23" y="36"/>
                  </a:lnTo>
                  <a:lnTo>
                    <a:pt x="23" y="30"/>
                  </a:lnTo>
                  <a:lnTo>
                    <a:pt x="18" y="30"/>
                  </a:lnTo>
                  <a:lnTo>
                    <a:pt x="17" y="30"/>
                  </a:lnTo>
                  <a:lnTo>
                    <a:pt x="11" y="29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1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2"/>
                  </a:lnTo>
                  <a:lnTo>
                    <a:pt x="4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3" y="4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1" y="9"/>
                  </a:lnTo>
                  <a:lnTo>
                    <a:pt x="10" y="11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4" y="15"/>
                  </a:lnTo>
                  <a:lnTo>
                    <a:pt x="6" y="16"/>
                  </a:lnTo>
                  <a:lnTo>
                    <a:pt x="7" y="16"/>
                  </a:lnTo>
                  <a:lnTo>
                    <a:pt x="16" y="16"/>
                  </a:lnTo>
                  <a:lnTo>
                    <a:pt x="23" y="16"/>
                  </a:lnTo>
                  <a:lnTo>
                    <a:pt x="23" y="11"/>
                  </a:lnTo>
                  <a:lnTo>
                    <a:pt x="27" y="11"/>
                  </a:lnTo>
                  <a:lnTo>
                    <a:pt x="27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936" name="Freeform 880"/>
            <p:cNvSpPr>
              <a:spLocks noChangeAspect="1"/>
            </p:cNvSpPr>
            <p:nvPr/>
          </p:nvSpPr>
          <p:spPr bwMode="auto">
            <a:xfrm>
              <a:off x="2976" y="1438"/>
              <a:ext cx="45" cy="72"/>
            </a:xfrm>
            <a:custGeom>
              <a:avLst/>
              <a:gdLst/>
              <a:ahLst/>
              <a:cxnLst>
                <a:cxn ang="0">
                  <a:pos x="7" y="54"/>
                </a:cxn>
                <a:cxn ang="0">
                  <a:pos x="2" y="49"/>
                </a:cxn>
                <a:cxn ang="0">
                  <a:pos x="0" y="42"/>
                </a:cxn>
                <a:cxn ang="0">
                  <a:pos x="2" y="35"/>
                </a:cxn>
                <a:cxn ang="0">
                  <a:pos x="9" y="30"/>
                </a:cxn>
                <a:cxn ang="0">
                  <a:pos x="2" y="23"/>
                </a:cxn>
                <a:cxn ang="0">
                  <a:pos x="0" y="16"/>
                </a:cxn>
                <a:cxn ang="0">
                  <a:pos x="2" y="8"/>
                </a:cxn>
                <a:cxn ang="0">
                  <a:pos x="7" y="5"/>
                </a:cxn>
                <a:cxn ang="0">
                  <a:pos x="17" y="4"/>
                </a:cxn>
                <a:cxn ang="0">
                  <a:pos x="39" y="4"/>
                </a:cxn>
                <a:cxn ang="0">
                  <a:pos x="42" y="2"/>
                </a:cxn>
                <a:cxn ang="0">
                  <a:pos x="45" y="0"/>
                </a:cxn>
                <a:cxn ang="0">
                  <a:pos x="44" y="21"/>
                </a:cxn>
                <a:cxn ang="0">
                  <a:pos x="41" y="18"/>
                </a:cxn>
                <a:cxn ang="0">
                  <a:pos x="35" y="16"/>
                </a:cxn>
                <a:cxn ang="0">
                  <a:pos x="11" y="18"/>
                </a:cxn>
                <a:cxn ang="0">
                  <a:pos x="9" y="18"/>
                </a:cxn>
                <a:cxn ang="0">
                  <a:pos x="6" y="21"/>
                </a:cxn>
                <a:cxn ang="0">
                  <a:pos x="7" y="23"/>
                </a:cxn>
                <a:cxn ang="0">
                  <a:pos x="10" y="28"/>
                </a:cxn>
                <a:cxn ang="0">
                  <a:pos x="35" y="29"/>
                </a:cxn>
                <a:cxn ang="0">
                  <a:pos x="41" y="29"/>
                </a:cxn>
                <a:cxn ang="0">
                  <a:pos x="44" y="25"/>
                </a:cxn>
                <a:cxn ang="0">
                  <a:pos x="45" y="47"/>
                </a:cxn>
                <a:cxn ang="0">
                  <a:pos x="42" y="46"/>
                </a:cxn>
                <a:cxn ang="0">
                  <a:pos x="41" y="43"/>
                </a:cxn>
                <a:cxn ang="0">
                  <a:pos x="38" y="43"/>
                </a:cxn>
                <a:cxn ang="0">
                  <a:pos x="17" y="43"/>
                </a:cxn>
                <a:cxn ang="0">
                  <a:pos x="10" y="43"/>
                </a:cxn>
                <a:cxn ang="0">
                  <a:pos x="7" y="44"/>
                </a:cxn>
                <a:cxn ang="0">
                  <a:pos x="6" y="47"/>
                </a:cxn>
                <a:cxn ang="0">
                  <a:pos x="7" y="50"/>
                </a:cxn>
                <a:cxn ang="0">
                  <a:pos x="11" y="54"/>
                </a:cxn>
                <a:cxn ang="0">
                  <a:pos x="39" y="54"/>
                </a:cxn>
                <a:cxn ang="0">
                  <a:pos x="42" y="53"/>
                </a:cxn>
                <a:cxn ang="0">
                  <a:pos x="45" y="51"/>
                </a:cxn>
                <a:cxn ang="0">
                  <a:pos x="44" y="72"/>
                </a:cxn>
                <a:cxn ang="0">
                  <a:pos x="41" y="68"/>
                </a:cxn>
                <a:cxn ang="0">
                  <a:pos x="35" y="68"/>
                </a:cxn>
                <a:cxn ang="0">
                  <a:pos x="7" y="68"/>
                </a:cxn>
                <a:cxn ang="0">
                  <a:pos x="4" y="70"/>
                </a:cxn>
                <a:cxn ang="0">
                  <a:pos x="2" y="72"/>
                </a:cxn>
              </a:cxnLst>
              <a:rect l="0" t="0" r="r" b="b"/>
              <a:pathLst>
                <a:path w="45" h="72">
                  <a:moveTo>
                    <a:pt x="2" y="54"/>
                  </a:moveTo>
                  <a:lnTo>
                    <a:pt x="7" y="54"/>
                  </a:lnTo>
                  <a:lnTo>
                    <a:pt x="4" y="51"/>
                  </a:lnTo>
                  <a:lnTo>
                    <a:pt x="2" y="49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7"/>
                  </a:lnTo>
                  <a:lnTo>
                    <a:pt x="2" y="35"/>
                  </a:lnTo>
                  <a:lnTo>
                    <a:pt x="4" y="32"/>
                  </a:lnTo>
                  <a:lnTo>
                    <a:pt x="9" y="30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2" y="8"/>
                  </a:lnTo>
                  <a:lnTo>
                    <a:pt x="4" y="7"/>
                  </a:lnTo>
                  <a:lnTo>
                    <a:pt x="7" y="5"/>
                  </a:lnTo>
                  <a:lnTo>
                    <a:pt x="11" y="4"/>
                  </a:lnTo>
                  <a:lnTo>
                    <a:pt x="17" y="4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21"/>
                  </a:lnTo>
                  <a:lnTo>
                    <a:pt x="44" y="21"/>
                  </a:lnTo>
                  <a:lnTo>
                    <a:pt x="42" y="19"/>
                  </a:lnTo>
                  <a:lnTo>
                    <a:pt x="41" y="18"/>
                  </a:lnTo>
                  <a:lnTo>
                    <a:pt x="38" y="18"/>
                  </a:lnTo>
                  <a:lnTo>
                    <a:pt x="35" y="16"/>
                  </a:lnTo>
                  <a:lnTo>
                    <a:pt x="17" y="16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9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7" y="23"/>
                  </a:lnTo>
                  <a:lnTo>
                    <a:pt x="7" y="25"/>
                  </a:lnTo>
                  <a:lnTo>
                    <a:pt x="10" y="28"/>
                  </a:lnTo>
                  <a:lnTo>
                    <a:pt x="11" y="29"/>
                  </a:lnTo>
                  <a:lnTo>
                    <a:pt x="35" y="29"/>
                  </a:lnTo>
                  <a:lnTo>
                    <a:pt x="39" y="29"/>
                  </a:lnTo>
                  <a:lnTo>
                    <a:pt x="41" y="29"/>
                  </a:lnTo>
                  <a:lnTo>
                    <a:pt x="42" y="28"/>
                  </a:lnTo>
                  <a:lnTo>
                    <a:pt x="44" y="25"/>
                  </a:lnTo>
                  <a:lnTo>
                    <a:pt x="45" y="25"/>
                  </a:lnTo>
                  <a:lnTo>
                    <a:pt x="45" y="47"/>
                  </a:lnTo>
                  <a:lnTo>
                    <a:pt x="44" y="47"/>
                  </a:lnTo>
                  <a:lnTo>
                    <a:pt x="42" y="46"/>
                  </a:lnTo>
                  <a:lnTo>
                    <a:pt x="42" y="44"/>
                  </a:lnTo>
                  <a:lnTo>
                    <a:pt x="41" y="43"/>
                  </a:lnTo>
                  <a:lnTo>
                    <a:pt x="39" y="43"/>
                  </a:lnTo>
                  <a:lnTo>
                    <a:pt x="38" y="43"/>
                  </a:lnTo>
                  <a:lnTo>
                    <a:pt x="35" y="43"/>
                  </a:lnTo>
                  <a:lnTo>
                    <a:pt x="17" y="43"/>
                  </a:lnTo>
                  <a:lnTo>
                    <a:pt x="11" y="43"/>
                  </a:lnTo>
                  <a:lnTo>
                    <a:pt x="10" y="43"/>
                  </a:lnTo>
                  <a:lnTo>
                    <a:pt x="9" y="43"/>
                  </a:lnTo>
                  <a:lnTo>
                    <a:pt x="7" y="44"/>
                  </a:lnTo>
                  <a:lnTo>
                    <a:pt x="6" y="46"/>
                  </a:lnTo>
                  <a:lnTo>
                    <a:pt x="6" y="47"/>
                  </a:lnTo>
                  <a:lnTo>
                    <a:pt x="6" y="49"/>
                  </a:lnTo>
                  <a:lnTo>
                    <a:pt x="7" y="50"/>
                  </a:lnTo>
                  <a:lnTo>
                    <a:pt x="9" y="53"/>
                  </a:lnTo>
                  <a:lnTo>
                    <a:pt x="11" y="54"/>
                  </a:lnTo>
                  <a:lnTo>
                    <a:pt x="35" y="54"/>
                  </a:lnTo>
                  <a:lnTo>
                    <a:pt x="39" y="54"/>
                  </a:lnTo>
                  <a:lnTo>
                    <a:pt x="41" y="54"/>
                  </a:lnTo>
                  <a:lnTo>
                    <a:pt x="42" y="53"/>
                  </a:lnTo>
                  <a:lnTo>
                    <a:pt x="44" y="51"/>
                  </a:lnTo>
                  <a:lnTo>
                    <a:pt x="45" y="51"/>
                  </a:lnTo>
                  <a:lnTo>
                    <a:pt x="45" y="72"/>
                  </a:lnTo>
                  <a:lnTo>
                    <a:pt x="44" y="72"/>
                  </a:lnTo>
                  <a:lnTo>
                    <a:pt x="42" y="70"/>
                  </a:lnTo>
                  <a:lnTo>
                    <a:pt x="41" y="68"/>
                  </a:lnTo>
                  <a:lnTo>
                    <a:pt x="39" y="68"/>
                  </a:lnTo>
                  <a:lnTo>
                    <a:pt x="35" y="68"/>
                  </a:lnTo>
                  <a:lnTo>
                    <a:pt x="11" y="68"/>
                  </a:lnTo>
                  <a:lnTo>
                    <a:pt x="7" y="68"/>
                  </a:lnTo>
                  <a:lnTo>
                    <a:pt x="4" y="70"/>
                  </a:lnTo>
                  <a:lnTo>
                    <a:pt x="4" y="70"/>
                  </a:lnTo>
                  <a:lnTo>
                    <a:pt x="3" y="72"/>
                  </a:lnTo>
                  <a:lnTo>
                    <a:pt x="2" y="72"/>
                  </a:lnTo>
                  <a:lnTo>
                    <a:pt x="2" y="5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937" name="Rectangle 881"/>
            <p:cNvSpPr>
              <a:spLocks noChangeAspect="1" noChangeArrowheads="1"/>
            </p:cNvSpPr>
            <p:nvPr/>
          </p:nvSpPr>
          <p:spPr bwMode="auto">
            <a:xfrm>
              <a:off x="2954" y="1412"/>
              <a:ext cx="5" cy="2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938" name="Freeform 882"/>
            <p:cNvSpPr>
              <a:spLocks noChangeAspect="1"/>
            </p:cNvSpPr>
            <p:nvPr/>
          </p:nvSpPr>
          <p:spPr bwMode="auto">
            <a:xfrm>
              <a:off x="2926" y="1380"/>
              <a:ext cx="46" cy="30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0"/>
                </a:cxn>
                <a:cxn ang="0">
                  <a:pos x="45" y="30"/>
                </a:cxn>
                <a:cxn ang="0">
                  <a:pos x="39" y="24"/>
                </a:cxn>
                <a:cxn ang="0">
                  <a:pos x="33" y="20"/>
                </a:cxn>
                <a:cxn ang="0">
                  <a:pos x="29" y="15"/>
                </a:cxn>
                <a:cxn ang="0">
                  <a:pos x="25" y="14"/>
                </a:cxn>
                <a:cxn ang="0">
                  <a:pos x="21" y="11"/>
                </a:cxn>
                <a:cxn ang="0">
                  <a:pos x="15" y="11"/>
                </a:cxn>
                <a:cxn ang="0">
                  <a:pos x="12" y="11"/>
                </a:cxn>
                <a:cxn ang="0">
                  <a:pos x="10" y="14"/>
                </a:cxn>
                <a:cxn ang="0">
                  <a:pos x="8" y="17"/>
                </a:cxn>
                <a:cxn ang="0">
                  <a:pos x="7" y="20"/>
                </a:cxn>
                <a:cxn ang="0">
                  <a:pos x="8" y="22"/>
                </a:cxn>
                <a:cxn ang="0">
                  <a:pos x="10" y="25"/>
                </a:cxn>
                <a:cxn ang="0">
                  <a:pos x="12" y="28"/>
                </a:cxn>
                <a:cxn ang="0">
                  <a:pos x="12" y="30"/>
                </a:cxn>
                <a:cxn ang="0">
                  <a:pos x="7" y="27"/>
                </a:cxn>
                <a:cxn ang="0">
                  <a:pos x="3" y="24"/>
                </a:cxn>
                <a:cxn ang="0">
                  <a:pos x="0" y="20"/>
                </a:cxn>
                <a:cxn ang="0">
                  <a:pos x="0" y="14"/>
                </a:cxn>
                <a:cxn ang="0">
                  <a:pos x="0" y="11"/>
                </a:cxn>
                <a:cxn ang="0">
                  <a:pos x="1" y="8"/>
                </a:cxn>
                <a:cxn ang="0">
                  <a:pos x="3" y="6"/>
                </a:cxn>
                <a:cxn ang="0">
                  <a:pos x="5" y="4"/>
                </a:cxn>
                <a:cxn ang="0">
                  <a:pos x="8" y="3"/>
                </a:cxn>
                <a:cxn ang="0">
                  <a:pos x="11" y="1"/>
                </a:cxn>
                <a:cxn ang="0">
                  <a:pos x="15" y="3"/>
                </a:cxn>
                <a:cxn ang="0">
                  <a:pos x="19" y="4"/>
                </a:cxn>
                <a:cxn ang="0">
                  <a:pos x="24" y="7"/>
                </a:cxn>
                <a:cxn ang="0">
                  <a:pos x="28" y="10"/>
                </a:cxn>
                <a:cxn ang="0">
                  <a:pos x="32" y="14"/>
                </a:cxn>
                <a:cxn ang="0">
                  <a:pos x="38" y="20"/>
                </a:cxn>
                <a:cxn ang="0">
                  <a:pos x="38" y="10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6" y="4"/>
                </a:cxn>
                <a:cxn ang="0">
                  <a:pos x="36" y="3"/>
                </a:cxn>
                <a:cxn ang="0">
                  <a:pos x="35" y="1"/>
                </a:cxn>
                <a:cxn ang="0">
                  <a:pos x="33" y="1"/>
                </a:cxn>
                <a:cxn ang="0">
                  <a:pos x="33" y="0"/>
                </a:cxn>
                <a:cxn ang="0">
                  <a:pos x="46" y="3"/>
                </a:cxn>
              </a:cxnLst>
              <a:rect l="0" t="0" r="r" b="b"/>
              <a:pathLst>
                <a:path w="46" h="30">
                  <a:moveTo>
                    <a:pt x="46" y="3"/>
                  </a:moveTo>
                  <a:lnTo>
                    <a:pt x="46" y="30"/>
                  </a:lnTo>
                  <a:lnTo>
                    <a:pt x="45" y="30"/>
                  </a:lnTo>
                  <a:lnTo>
                    <a:pt x="39" y="24"/>
                  </a:lnTo>
                  <a:lnTo>
                    <a:pt x="33" y="20"/>
                  </a:lnTo>
                  <a:lnTo>
                    <a:pt x="29" y="15"/>
                  </a:lnTo>
                  <a:lnTo>
                    <a:pt x="25" y="14"/>
                  </a:lnTo>
                  <a:lnTo>
                    <a:pt x="21" y="11"/>
                  </a:lnTo>
                  <a:lnTo>
                    <a:pt x="15" y="11"/>
                  </a:lnTo>
                  <a:lnTo>
                    <a:pt x="12" y="11"/>
                  </a:lnTo>
                  <a:lnTo>
                    <a:pt x="10" y="14"/>
                  </a:lnTo>
                  <a:lnTo>
                    <a:pt x="8" y="17"/>
                  </a:lnTo>
                  <a:lnTo>
                    <a:pt x="7" y="20"/>
                  </a:lnTo>
                  <a:lnTo>
                    <a:pt x="8" y="22"/>
                  </a:lnTo>
                  <a:lnTo>
                    <a:pt x="10" y="25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7" y="27"/>
                  </a:lnTo>
                  <a:lnTo>
                    <a:pt x="3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6"/>
                  </a:lnTo>
                  <a:lnTo>
                    <a:pt x="5" y="4"/>
                  </a:lnTo>
                  <a:lnTo>
                    <a:pt x="8" y="3"/>
                  </a:lnTo>
                  <a:lnTo>
                    <a:pt x="11" y="1"/>
                  </a:lnTo>
                  <a:lnTo>
                    <a:pt x="15" y="3"/>
                  </a:lnTo>
                  <a:lnTo>
                    <a:pt x="19" y="4"/>
                  </a:lnTo>
                  <a:lnTo>
                    <a:pt x="24" y="7"/>
                  </a:lnTo>
                  <a:lnTo>
                    <a:pt x="28" y="10"/>
                  </a:lnTo>
                  <a:lnTo>
                    <a:pt x="32" y="14"/>
                  </a:lnTo>
                  <a:lnTo>
                    <a:pt x="38" y="20"/>
                  </a:lnTo>
                  <a:lnTo>
                    <a:pt x="38" y="10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6" y="3"/>
                  </a:lnTo>
                  <a:lnTo>
                    <a:pt x="35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4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3939" name="Freeform 883"/>
            <p:cNvSpPr>
              <a:spLocks noChangeAspect="1"/>
            </p:cNvSpPr>
            <p:nvPr/>
          </p:nvSpPr>
          <p:spPr bwMode="auto">
            <a:xfrm>
              <a:off x="2955" y="1348"/>
              <a:ext cx="87" cy="28"/>
            </a:xfrm>
            <a:custGeom>
              <a:avLst/>
              <a:gdLst/>
              <a:ahLst/>
              <a:cxnLst>
                <a:cxn ang="0">
                  <a:pos x="87" y="28"/>
                </a:cxn>
                <a:cxn ang="0">
                  <a:pos x="84" y="28"/>
                </a:cxn>
                <a:cxn ang="0">
                  <a:pos x="81" y="22"/>
                </a:cxn>
                <a:cxn ang="0">
                  <a:pos x="77" y="19"/>
                </a:cxn>
                <a:cxn ang="0">
                  <a:pos x="73" y="17"/>
                </a:cxn>
                <a:cxn ang="0">
                  <a:pos x="66" y="14"/>
                </a:cxn>
                <a:cxn ang="0">
                  <a:pos x="56" y="12"/>
                </a:cxn>
                <a:cxn ang="0">
                  <a:pos x="42" y="12"/>
                </a:cxn>
                <a:cxn ang="0">
                  <a:pos x="34" y="12"/>
                </a:cxn>
                <a:cxn ang="0">
                  <a:pos x="27" y="12"/>
                </a:cxn>
                <a:cxn ang="0">
                  <a:pos x="21" y="14"/>
                </a:cxn>
                <a:cxn ang="0">
                  <a:pos x="13" y="17"/>
                </a:cxn>
                <a:cxn ang="0">
                  <a:pos x="7" y="19"/>
                </a:cxn>
                <a:cxn ang="0">
                  <a:pos x="4" y="24"/>
                </a:cxn>
                <a:cxn ang="0">
                  <a:pos x="2" y="28"/>
                </a:cxn>
                <a:cxn ang="0">
                  <a:pos x="0" y="28"/>
                </a:cxn>
                <a:cxn ang="0">
                  <a:pos x="3" y="19"/>
                </a:cxn>
                <a:cxn ang="0">
                  <a:pos x="9" y="14"/>
                </a:cxn>
                <a:cxn ang="0">
                  <a:pos x="16" y="8"/>
                </a:cxn>
                <a:cxn ang="0">
                  <a:pos x="28" y="1"/>
                </a:cxn>
                <a:cxn ang="0">
                  <a:pos x="44" y="0"/>
                </a:cxn>
                <a:cxn ang="0">
                  <a:pos x="58" y="1"/>
                </a:cxn>
                <a:cxn ang="0">
                  <a:pos x="70" y="8"/>
                </a:cxn>
                <a:cxn ang="0">
                  <a:pos x="77" y="14"/>
                </a:cxn>
                <a:cxn ang="0">
                  <a:pos x="83" y="19"/>
                </a:cxn>
                <a:cxn ang="0">
                  <a:pos x="87" y="28"/>
                </a:cxn>
              </a:cxnLst>
              <a:rect l="0" t="0" r="r" b="b"/>
              <a:pathLst>
                <a:path w="87" h="28">
                  <a:moveTo>
                    <a:pt x="87" y="28"/>
                  </a:moveTo>
                  <a:lnTo>
                    <a:pt x="84" y="28"/>
                  </a:lnTo>
                  <a:lnTo>
                    <a:pt x="81" y="22"/>
                  </a:lnTo>
                  <a:lnTo>
                    <a:pt x="77" y="19"/>
                  </a:lnTo>
                  <a:lnTo>
                    <a:pt x="73" y="17"/>
                  </a:lnTo>
                  <a:lnTo>
                    <a:pt x="66" y="14"/>
                  </a:lnTo>
                  <a:lnTo>
                    <a:pt x="56" y="12"/>
                  </a:lnTo>
                  <a:lnTo>
                    <a:pt x="42" y="12"/>
                  </a:lnTo>
                  <a:lnTo>
                    <a:pt x="34" y="12"/>
                  </a:lnTo>
                  <a:lnTo>
                    <a:pt x="27" y="12"/>
                  </a:lnTo>
                  <a:lnTo>
                    <a:pt x="21" y="14"/>
                  </a:lnTo>
                  <a:lnTo>
                    <a:pt x="13" y="17"/>
                  </a:lnTo>
                  <a:lnTo>
                    <a:pt x="7" y="19"/>
                  </a:lnTo>
                  <a:lnTo>
                    <a:pt x="4" y="24"/>
                  </a:lnTo>
                  <a:lnTo>
                    <a:pt x="2" y="28"/>
                  </a:lnTo>
                  <a:lnTo>
                    <a:pt x="0" y="28"/>
                  </a:lnTo>
                  <a:lnTo>
                    <a:pt x="3" y="19"/>
                  </a:lnTo>
                  <a:lnTo>
                    <a:pt x="9" y="14"/>
                  </a:lnTo>
                  <a:lnTo>
                    <a:pt x="16" y="8"/>
                  </a:lnTo>
                  <a:lnTo>
                    <a:pt x="28" y="1"/>
                  </a:lnTo>
                  <a:lnTo>
                    <a:pt x="44" y="0"/>
                  </a:lnTo>
                  <a:lnTo>
                    <a:pt x="58" y="1"/>
                  </a:lnTo>
                  <a:lnTo>
                    <a:pt x="70" y="8"/>
                  </a:lnTo>
                  <a:lnTo>
                    <a:pt x="77" y="14"/>
                  </a:lnTo>
                  <a:lnTo>
                    <a:pt x="83" y="19"/>
                  </a:lnTo>
                  <a:lnTo>
                    <a:pt x="87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9" name="Group 884"/>
            <p:cNvGrpSpPr>
              <a:grpSpLocks noChangeAspect="1"/>
            </p:cNvGrpSpPr>
            <p:nvPr/>
          </p:nvGrpSpPr>
          <p:grpSpPr bwMode="auto">
            <a:xfrm>
              <a:off x="4128" y="2601"/>
              <a:ext cx="251" cy="87"/>
              <a:chOff x="4144" y="4089"/>
              <a:chExt cx="251" cy="87"/>
            </a:xfrm>
          </p:grpSpPr>
          <p:sp>
            <p:nvSpPr>
              <p:cNvPr id="173941" name="Freeform 885"/>
              <p:cNvSpPr>
                <a:spLocks noChangeAspect="1" noEditPoints="1"/>
              </p:cNvSpPr>
              <p:nvPr/>
            </p:nvSpPr>
            <p:spPr bwMode="auto">
              <a:xfrm>
                <a:off x="4144" y="4089"/>
                <a:ext cx="48" cy="67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18" y="27"/>
                  </a:cxn>
                  <a:cxn ang="0">
                    <a:pos x="23" y="24"/>
                  </a:cxn>
                  <a:cxn ang="0">
                    <a:pos x="27" y="21"/>
                  </a:cxn>
                  <a:cxn ang="0">
                    <a:pos x="31" y="21"/>
                  </a:cxn>
                  <a:cxn ang="0">
                    <a:pos x="35" y="21"/>
                  </a:cxn>
                  <a:cxn ang="0">
                    <a:pos x="39" y="24"/>
                  </a:cxn>
                  <a:cxn ang="0">
                    <a:pos x="42" y="27"/>
                  </a:cxn>
                  <a:cxn ang="0">
                    <a:pos x="45" y="31"/>
                  </a:cxn>
                  <a:cxn ang="0">
                    <a:pos x="48" y="37"/>
                  </a:cxn>
                  <a:cxn ang="0">
                    <a:pos x="48" y="42"/>
                  </a:cxn>
                  <a:cxn ang="0">
                    <a:pos x="46" y="49"/>
                  </a:cxn>
                  <a:cxn ang="0">
                    <a:pos x="45" y="55"/>
                  </a:cxn>
                  <a:cxn ang="0">
                    <a:pos x="41" y="60"/>
                  </a:cxn>
                  <a:cxn ang="0">
                    <a:pos x="37" y="65"/>
                  </a:cxn>
                  <a:cxn ang="0">
                    <a:pos x="32" y="66"/>
                  </a:cxn>
                  <a:cxn ang="0">
                    <a:pos x="25" y="67"/>
                  </a:cxn>
                  <a:cxn ang="0">
                    <a:pos x="23" y="67"/>
                  </a:cxn>
                  <a:cxn ang="0">
                    <a:pos x="20" y="66"/>
                  </a:cxn>
                  <a:cxn ang="0">
                    <a:pos x="17" y="65"/>
                  </a:cxn>
                  <a:cxn ang="0">
                    <a:pos x="14" y="63"/>
                  </a:cxn>
                  <a:cxn ang="0">
                    <a:pos x="7" y="67"/>
                  </a:cxn>
                  <a:cxn ang="0">
                    <a:pos x="4" y="67"/>
                  </a:cxn>
                  <a:cxn ang="0">
                    <a:pos x="4" y="11"/>
                  </a:cxn>
                  <a:cxn ang="0">
                    <a:pos x="4" y="7"/>
                  </a:cxn>
                  <a:cxn ang="0">
                    <a:pos x="4" y="6"/>
                  </a:cxn>
                  <a:cxn ang="0">
                    <a:pos x="4" y="4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0" y="3"/>
                  </a:cxn>
                  <a:cxn ang="0">
                    <a:pos x="0" y="0"/>
                  </a:cxn>
                  <a:cxn ang="0">
                    <a:pos x="18" y="0"/>
                  </a:cxn>
                  <a:cxn ang="0">
                    <a:pos x="18" y="31"/>
                  </a:cxn>
                  <a:cxn ang="0">
                    <a:pos x="18" y="51"/>
                  </a:cxn>
                  <a:cxn ang="0">
                    <a:pos x="18" y="55"/>
                  </a:cxn>
                  <a:cxn ang="0">
                    <a:pos x="18" y="58"/>
                  </a:cxn>
                  <a:cxn ang="0">
                    <a:pos x="20" y="60"/>
                  </a:cxn>
                  <a:cxn ang="0">
                    <a:pos x="21" y="62"/>
                  </a:cxn>
                  <a:cxn ang="0">
                    <a:pos x="23" y="63"/>
                  </a:cxn>
                  <a:cxn ang="0">
                    <a:pos x="25" y="65"/>
                  </a:cxn>
                  <a:cxn ang="0">
                    <a:pos x="28" y="63"/>
                  </a:cxn>
                  <a:cxn ang="0">
                    <a:pos x="30" y="63"/>
                  </a:cxn>
                  <a:cxn ang="0">
                    <a:pos x="32" y="60"/>
                  </a:cxn>
                  <a:cxn ang="0">
                    <a:pos x="34" y="58"/>
                  </a:cxn>
                  <a:cxn ang="0">
                    <a:pos x="34" y="53"/>
                  </a:cxn>
                  <a:cxn ang="0">
                    <a:pos x="34" y="49"/>
                  </a:cxn>
                  <a:cxn ang="0">
                    <a:pos x="35" y="42"/>
                  </a:cxn>
                  <a:cxn ang="0">
                    <a:pos x="34" y="37"/>
                  </a:cxn>
                  <a:cxn ang="0">
                    <a:pos x="34" y="32"/>
                  </a:cxn>
                  <a:cxn ang="0">
                    <a:pos x="32" y="28"/>
                  </a:cxn>
                  <a:cxn ang="0">
                    <a:pos x="30" y="27"/>
                  </a:cxn>
                  <a:cxn ang="0">
                    <a:pos x="27" y="27"/>
                  </a:cxn>
                  <a:cxn ang="0">
                    <a:pos x="23" y="27"/>
                  </a:cxn>
                  <a:cxn ang="0">
                    <a:pos x="18" y="31"/>
                  </a:cxn>
                </a:cxnLst>
                <a:rect l="0" t="0" r="r" b="b"/>
                <a:pathLst>
                  <a:path w="48" h="67">
                    <a:moveTo>
                      <a:pt x="18" y="0"/>
                    </a:moveTo>
                    <a:lnTo>
                      <a:pt x="18" y="27"/>
                    </a:lnTo>
                    <a:lnTo>
                      <a:pt x="23" y="24"/>
                    </a:lnTo>
                    <a:lnTo>
                      <a:pt x="27" y="21"/>
                    </a:lnTo>
                    <a:lnTo>
                      <a:pt x="31" y="21"/>
                    </a:lnTo>
                    <a:lnTo>
                      <a:pt x="35" y="21"/>
                    </a:lnTo>
                    <a:lnTo>
                      <a:pt x="39" y="24"/>
                    </a:lnTo>
                    <a:lnTo>
                      <a:pt x="42" y="27"/>
                    </a:lnTo>
                    <a:lnTo>
                      <a:pt x="45" y="31"/>
                    </a:lnTo>
                    <a:lnTo>
                      <a:pt x="48" y="37"/>
                    </a:lnTo>
                    <a:lnTo>
                      <a:pt x="48" y="42"/>
                    </a:lnTo>
                    <a:lnTo>
                      <a:pt x="46" y="49"/>
                    </a:lnTo>
                    <a:lnTo>
                      <a:pt x="45" y="55"/>
                    </a:lnTo>
                    <a:lnTo>
                      <a:pt x="41" y="60"/>
                    </a:lnTo>
                    <a:lnTo>
                      <a:pt x="37" y="65"/>
                    </a:lnTo>
                    <a:lnTo>
                      <a:pt x="32" y="66"/>
                    </a:lnTo>
                    <a:lnTo>
                      <a:pt x="25" y="67"/>
                    </a:lnTo>
                    <a:lnTo>
                      <a:pt x="23" y="67"/>
                    </a:lnTo>
                    <a:lnTo>
                      <a:pt x="20" y="66"/>
                    </a:lnTo>
                    <a:lnTo>
                      <a:pt x="17" y="65"/>
                    </a:lnTo>
                    <a:lnTo>
                      <a:pt x="14" y="63"/>
                    </a:lnTo>
                    <a:lnTo>
                      <a:pt x="7" y="67"/>
                    </a:lnTo>
                    <a:lnTo>
                      <a:pt x="4" y="67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8" y="0"/>
                    </a:lnTo>
                    <a:close/>
                    <a:moveTo>
                      <a:pt x="18" y="31"/>
                    </a:moveTo>
                    <a:lnTo>
                      <a:pt x="18" y="51"/>
                    </a:lnTo>
                    <a:lnTo>
                      <a:pt x="18" y="55"/>
                    </a:lnTo>
                    <a:lnTo>
                      <a:pt x="18" y="58"/>
                    </a:lnTo>
                    <a:lnTo>
                      <a:pt x="20" y="60"/>
                    </a:lnTo>
                    <a:lnTo>
                      <a:pt x="21" y="62"/>
                    </a:lnTo>
                    <a:lnTo>
                      <a:pt x="23" y="63"/>
                    </a:lnTo>
                    <a:lnTo>
                      <a:pt x="25" y="65"/>
                    </a:lnTo>
                    <a:lnTo>
                      <a:pt x="28" y="63"/>
                    </a:lnTo>
                    <a:lnTo>
                      <a:pt x="30" y="63"/>
                    </a:lnTo>
                    <a:lnTo>
                      <a:pt x="32" y="60"/>
                    </a:lnTo>
                    <a:lnTo>
                      <a:pt x="34" y="58"/>
                    </a:lnTo>
                    <a:lnTo>
                      <a:pt x="34" y="53"/>
                    </a:lnTo>
                    <a:lnTo>
                      <a:pt x="34" y="49"/>
                    </a:lnTo>
                    <a:lnTo>
                      <a:pt x="35" y="42"/>
                    </a:lnTo>
                    <a:lnTo>
                      <a:pt x="34" y="37"/>
                    </a:lnTo>
                    <a:lnTo>
                      <a:pt x="34" y="32"/>
                    </a:lnTo>
                    <a:lnTo>
                      <a:pt x="32" y="28"/>
                    </a:lnTo>
                    <a:lnTo>
                      <a:pt x="30" y="27"/>
                    </a:lnTo>
                    <a:lnTo>
                      <a:pt x="27" y="27"/>
                    </a:lnTo>
                    <a:lnTo>
                      <a:pt x="23" y="27"/>
                    </a:lnTo>
                    <a:lnTo>
                      <a:pt x="18" y="3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942" name="Freeform 886"/>
              <p:cNvSpPr>
                <a:spLocks noChangeAspect="1"/>
              </p:cNvSpPr>
              <p:nvPr/>
            </p:nvSpPr>
            <p:spPr bwMode="auto">
              <a:xfrm>
                <a:off x="4224" y="4089"/>
                <a:ext cx="27" cy="87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27" y="2"/>
                  </a:cxn>
                  <a:cxn ang="0">
                    <a:pos x="22" y="4"/>
                  </a:cxn>
                  <a:cxn ang="0">
                    <a:pos x="20" y="9"/>
                  </a:cxn>
                  <a:cxn ang="0">
                    <a:pos x="17" y="13"/>
                  </a:cxn>
                  <a:cxn ang="0">
                    <a:pos x="14" y="20"/>
                  </a:cxn>
                  <a:cxn ang="0">
                    <a:pos x="13" y="30"/>
                  </a:cxn>
                  <a:cxn ang="0">
                    <a:pos x="11" y="44"/>
                  </a:cxn>
                  <a:cxn ang="0">
                    <a:pos x="13" y="52"/>
                  </a:cxn>
                  <a:cxn ang="0">
                    <a:pos x="13" y="59"/>
                  </a:cxn>
                  <a:cxn ang="0">
                    <a:pos x="14" y="66"/>
                  </a:cxn>
                  <a:cxn ang="0">
                    <a:pos x="17" y="73"/>
                  </a:cxn>
                  <a:cxn ang="0">
                    <a:pos x="20" y="79"/>
                  </a:cxn>
                  <a:cxn ang="0">
                    <a:pos x="22" y="81"/>
                  </a:cxn>
                  <a:cxn ang="0">
                    <a:pos x="27" y="84"/>
                  </a:cxn>
                  <a:cxn ang="0">
                    <a:pos x="27" y="87"/>
                  </a:cxn>
                  <a:cxn ang="0">
                    <a:pos x="20" y="83"/>
                  </a:cxn>
                  <a:cxn ang="0">
                    <a:pos x="13" y="77"/>
                  </a:cxn>
                  <a:cxn ang="0">
                    <a:pos x="7" y="70"/>
                  </a:cxn>
                  <a:cxn ang="0">
                    <a:pos x="1" y="58"/>
                  </a:cxn>
                  <a:cxn ang="0">
                    <a:pos x="0" y="42"/>
                  </a:cxn>
                  <a:cxn ang="0">
                    <a:pos x="1" y="28"/>
                  </a:cxn>
                  <a:cxn ang="0">
                    <a:pos x="7" y="16"/>
                  </a:cxn>
                  <a:cxn ang="0">
                    <a:pos x="13" y="9"/>
                  </a:cxn>
                  <a:cxn ang="0">
                    <a:pos x="20" y="3"/>
                  </a:cxn>
                  <a:cxn ang="0">
                    <a:pos x="27" y="0"/>
                  </a:cxn>
                </a:cxnLst>
                <a:rect l="0" t="0" r="r" b="b"/>
                <a:pathLst>
                  <a:path w="27" h="87">
                    <a:moveTo>
                      <a:pt x="27" y="0"/>
                    </a:moveTo>
                    <a:lnTo>
                      <a:pt x="27" y="2"/>
                    </a:lnTo>
                    <a:lnTo>
                      <a:pt x="22" y="4"/>
                    </a:lnTo>
                    <a:lnTo>
                      <a:pt x="20" y="9"/>
                    </a:lnTo>
                    <a:lnTo>
                      <a:pt x="17" y="13"/>
                    </a:lnTo>
                    <a:lnTo>
                      <a:pt x="14" y="20"/>
                    </a:lnTo>
                    <a:lnTo>
                      <a:pt x="13" y="30"/>
                    </a:lnTo>
                    <a:lnTo>
                      <a:pt x="11" y="44"/>
                    </a:lnTo>
                    <a:lnTo>
                      <a:pt x="13" y="52"/>
                    </a:lnTo>
                    <a:lnTo>
                      <a:pt x="13" y="59"/>
                    </a:lnTo>
                    <a:lnTo>
                      <a:pt x="14" y="66"/>
                    </a:lnTo>
                    <a:lnTo>
                      <a:pt x="17" y="73"/>
                    </a:lnTo>
                    <a:lnTo>
                      <a:pt x="20" y="79"/>
                    </a:lnTo>
                    <a:lnTo>
                      <a:pt x="22" y="81"/>
                    </a:lnTo>
                    <a:lnTo>
                      <a:pt x="27" y="84"/>
                    </a:lnTo>
                    <a:lnTo>
                      <a:pt x="27" y="87"/>
                    </a:lnTo>
                    <a:lnTo>
                      <a:pt x="20" y="83"/>
                    </a:lnTo>
                    <a:lnTo>
                      <a:pt x="13" y="77"/>
                    </a:lnTo>
                    <a:lnTo>
                      <a:pt x="7" y="70"/>
                    </a:lnTo>
                    <a:lnTo>
                      <a:pt x="1" y="58"/>
                    </a:lnTo>
                    <a:lnTo>
                      <a:pt x="0" y="42"/>
                    </a:lnTo>
                    <a:lnTo>
                      <a:pt x="1" y="28"/>
                    </a:lnTo>
                    <a:lnTo>
                      <a:pt x="7" y="16"/>
                    </a:lnTo>
                    <a:lnTo>
                      <a:pt x="13" y="9"/>
                    </a:lnTo>
                    <a:lnTo>
                      <a:pt x="20" y="3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943" name="Freeform 887"/>
              <p:cNvSpPr>
                <a:spLocks noChangeAspect="1"/>
              </p:cNvSpPr>
              <p:nvPr/>
            </p:nvSpPr>
            <p:spPr bwMode="auto">
              <a:xfrm>
                <a:off x="4256" y="4089"/>
                <a:ext cx="37" cy="66"/>
              </a:xfrm>
              <a:custGeom>
                <a:avLst/>
                <a:gdLst/>
                <a:ahLst/>
                <a:cxnLst>
                  <a:cxn ang="0">
                    <a:pos x="20" y="27"/>
                  </a:cxn>
                  <a:cxn ang="0">
                    <a:pos x="20" y="56"/>
                  </a:cxn>
                  <a:cxn ang="0">
                    <a:pos x="20" y="60"/>
                  </a:cxn>
                  <a:cxn ang="0">
                    <a:pos x="20" y="62"/>
                  </a:cxn>
                  <a:cxn ang="0">
                    <a:pos x="23" y="63"/>
                  </a:cxn>
                  <a:cxn ang="0">
                    <a:pos x="25" y="65"/>
                  </a:cxn>
                  <a:cxn ang="0">
                    <a:pos x="25" y="66"/>
                  </a:cxn>
                  <a:cxn ang="0">
                    <a:pos x="0" y="66"/>
                  </a:cxn>
                  <a:cxn ang="0">
                    <a:pos x="0" y="65"/>
                  </a:cxn>
                  <a:cxn ang="0">
                    <a:pos x="3" y="63"/>
                  </a:cxn>
                  <a:cxn ang="0">
                    <a:pos x="4" y="63"/>
                  </a:cxn>
                  <a:cxn ang="0">
                    <a:pos x="6" y="62"/>
                  </a:cxn>
                  <a:cxn ang="0">
                    <a:pos x="6" y="62"/>
                  </a:cxn>
                  <a:cxn ang="0">
                    <a:pos x="6" y="59"/>
                  </a:cxn>
                  <a:cxn ang="0">
                    <a:pos x="6" y="56"/>
                  </a:cxn>
                  <a:cxn ang="0">
                    <a:pos x="6" y="27"/>
                  </a:cxn>
                  <a:cxn ang="0">
                    <a:pos x="0" y="27"/>
                  </a:cxn>
                  <a:cxn ang="0">
                    <a:pos x="0" y="23"/>
                  </a:cxn>
                  <a:cxn ang="0">
                    <a:pos x="6" y="23"/>
                  </a:cxn>
                  <a:cxn ang="0">
                    <a:pos x="6" y="18"/>
                  </a:cxn>
                  <a:cxn ang="0">
                    <a:pos x="6" y="17"/>
                  </a:cxn>
                  <a:cxn ang="0">
                    <a:pos x="7" y="11"/>
                  </a:cxn>
                  <a:cxn ang="0">
                    <a:pos x="9" y="7"/>
                  </a:cxn>
                  <a:cxn ang="0">
                    <a:pos x="11" y="4"/>
                  </a:cxn>
                  <a:cxn ang="0">
                    <a:pos x="16" y="2"/>
                  </a:cxn>
                  <a:cxn ang="0">
                    <a:pos x="20" y="0"/>
                  </a:cxn>
                  <a:cxn ang="0">
                    <a:pos x="25" y="0"/>
                  </a:cxn>
                  <a:cxn ang="0">
                    <a:pos x="30" y="0"/>
                  </a:cxn>
                  <a:cxn ang="0">
                    <a:pos x="34" y="2"/>
                  </a:cxn>
                  <a:cxn ang="0">
                    <a:pos x="35" y="4"/>
                  </a:cxn>
                  <a:cxn ang="0">
                    <a:pos x="37" y="7"/>
                  </a:cxn>
                  <a:cxn ang="0">
                    <a:pos x="37" y="10"/>
                  </a:cxn>
                  <a:cxn ang="0">
                    <a:pos x="35" y="11"/>
                  </a:cxn>
                  <a:cxn ang="0">
                    <a:pos x="32" y="13"/>
                  </a:cxn>
                  <a:cxn ang="0">
                    <a:pos x="30" y="13"/>
                  </a:cxn>
                  <a:cxn ang="0">
                    <a:pos x="28" y="13"/>
                  </a:cxn>
                  <a:cxn ang="0">
                    <a:pos x="25" y="11"/>
                  </a:cxn>
                  <a:cxn ang="0">
                    <a:pos x="25" y="10"/>
                  </a:cxn>
                  <a:cxn ang="0">
                    <a:pos x="24" y="9"/>
                  </a:cxn>
                  <a:cxn ang="0">
                    <a:pos x="24" y="7"/>
                  </a:cxn>
                  <a:cxn ang="0">
                    <a:pos x="24" y="7"/>
                  </a:cxn>
                  <a:cxn ang="0">
                    <a:pos x="24" y="6"/>
                  </a:cxn>
                  <a:cxn ang="0">
                    <a:pos x="24" y="4"/>
                  </a:cxn>
                  <a:cxn ang="0">
                    <a:pos x="24" y="4"/>
                  </a:cxn>
                  <a:cxn ang="0">
                    <a:pos x="24" y="3"/>
                  </a:cxn>
                  <a:cxn ang="0">
                    <a:pos x="24" y="3"/>
                  </a:cxn>
                  <a:cxn ang="0">
                    <a:pos x="23" y="3"/>
                  </a:cxn>
                  <a:cxn ang="0">
                    <a:pos x="21" y="3"/>
                  </a:cxn>
                  <a:cxn ang="0">
                    <a:pos x="20" y="4"/>
                  </a:cxn>
                  <a:cxn ang="0">
                    <a:pos x="20" y="6"/>
                  </a:cxn>
                  <a:cxn ang="0">
                    <a:pos x="20" y="7"/>
                  </a:cxn>
                  <a:cxn ang="0">
                    <a:pos x="20" y="16"/>
                  </a:cxn>
                  <a:cxn ang="0">
                    <a:pos x="20" y="23"/>
                  </a:cxn>
                  <a:cxn ang="0">
                    <a:pos x="25" y="23"/>
                  </a:cxn>
                  <a:cxn ang="0">
                    <a:pos x="25" y="27"/>
                  </a:cxn>
                  <a:cxn ang="0">
                    <a:pos x="20" y="27"/>
                  </a:cxn>
                </a:cxnLst>
                <a:rect l="0" t="0" r="r" b="b"/>
                <a:pathLst>
                  <a:path w="37" h="66">
                    <a:moveTo>
                      <a:pt x="20" y="27"/>
                    </a:moveTo>
                    <a:lnTo>
                      <a:pt x="20" y="56"/>
                    </a:lnTo>
                    <a:lnTo>
                      <a:pt x="20" y="60"/>
                    </a:lnTo>
                    <a:lnTo>
                      <a:pt x="20" y="62"/>
                    </a:lnTo>
                    <a:lnTo>
                      <a:pt x="23" y="63"/>
                    </a:lnTo>
                    <a:lnTo>
                      <a:pt x="25" y="65"/>
                    </a:lnTo>
                    <a:lnTo>
                      <a:pt x="25" y="66"/>
                    </a:lnTo>
                    <a:lnTo>
                      <a:pt x="0" y="66"/>
                    </a:lnTo>
                    <a:lnTo>
                      <a:pt x="0" y="65"/>
                    </a:lnTo>
                    <a:lnTo>
                      <a:pt x="3" y="63"/>
                    </a:lnTo>
                    <a:lnTo>
                      <a:pt x="4" y="63"/>
                    </a:lnTo>
                    <a:lnTo>
                      <a:pt x="6" y="62"/>
                    </a:lnTo>
                    <a:lnTo>
                      <a:pt x="6" y="62"/>
                    </a:lnTo>
                    <a:lnTo>
                      <a:pt x="6" y="59"/>
                    </a:lnTo>
                    <a:lnTo>
                      <a:pt x="6" y="56"/>
                    </a:lnTo>
                    <a:lnTo>
                      <a:pt x="6" y="27"/>
                    </a:lnTo>
                    <a:lnTo>
                      <a:pt x="0" y="27"/>
                    </a:lnTo>
                    <a:lnTo>
                      <a:pt x="0" y="23"/>
                    </a:lnTo>
                    <a:lnTo>
                      <a:pt x="6" y="23"/>
                    </a:lnTo>
                    <a:lnTo>
                      <a:pt x="6" y="18"/>
                    </a:lnTo>
                    <a:lnTo>
                      <a:pt x="6" y="17"/>
                    </a:lnTo>
                    <a:lnTo>
                      <a:pt x="7" y="11"/>
                    </a:lnTo>
                    <a:lnTo>
                      <a:pt x="9" y="7"/>
                    </a:lnTo>
                    <a:lnTo>
                      <a:pt x="11" y="4"/>
                    </a:lnTo>
                    <a:lnTo>
                      <a:pt x="16" y="2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4" y="2"/>
                    </a:lnTo>
                    <a:lnTo>
                      <a:pt x="35" y="4"/>
                    </a:lnTo>
                    <a:lnTo>
                      <a:pt x="37" y="7"/>
                    </a:lnTo>
                    <a:lnTo>
                      <a:pt x="37" y="10"/>
                    </a:lnTo>
                    <a:lnTo>
                      <a:pt x="35" y="11"/>
                    </a:lnTo>
                    <a:lnTo>
                      <a:pt x="32" y="13"/>
                    </a:lnTo>
                    <a:lnTo>
                      <a:pt x="30" y="13"/>
                    </a:lnTo>
                    <a:lnTo>
                      <a:pt x="28" y="13"/>
                    </a:lnTo>
                    <a:lnTo>
                      <a:pt x="25" y="11"/>
                    </a:lnTo>
                    <a:lnTo>
                      <a:pt x="25" y="10"/>
                    </a:lnTo>
                    <a:lnTo>
                      <a:pt x="24" y="9"/>
                    </a:lnTo>
                    <a:lnTo>
                      <a:pt x="24" y="7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23" y="3"/>
                    </a:lnTo>
                    <a:lnTo>
                      <a:pt x="21" y="3"/>
                    </a:lnTo>
                    <a:lnTo>
                      <a:pt x="20" y="4"/>
                    </a:lnTo>
                    <a:lnTo>
                      <a:pt x="20" y="6"/>
                    </a:lnTo>
                    <a:lnTo>
                      <a:pt x="20" y="7"/>
                    </a:lnTo>
                    <a:lnTo>
                      <a:pt x="20" y="16"/>
                    </a:lnTo>
                    <a:lnTo>
                      <a:pt x="20" y="23"/>
                    </a:lnTo>
                    <a:lnTo>
                      <a:pt x="25" y="23"/>
                    </a:lnTo>
                    <a:lnTo>
                      <a:pt x="25" y="27"/>
                    </a:lnTo>
                    <a:lnTo>
                      <a:pt x="20" y="2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944" name="Freeform 888"/>
              <p:cNvSpPr>
                <a:spLocks noChangeAspect="1"/>
              </p:cNvSpPr>
              <p:nvPr/>
            </p:nvSpPr>
            <p:spPr bwMode="auto">
              <a:xfrm>
                <a:off x="4290" y="4110"/>
                <a:ext cx="73" cy="45"/>
              </a:xfrm>
              <a:custGeom>
                <a:avLst/>
                <a:gdLst/>
                <a:ahLst/>
                <a:cxnLst>
                  <a:cxn ang="0">
                    <a:pos x="17" y="7"/>
                  </a:cxn>
                  <a:cxn ang="0">
                    <a:pos x="24" y="2"/>
                  </a:cxn>
                  <a:cxn ang="0">
                    <a:pos x="31" y="0"/>
                  </a:cxn>
                  <a:cxn ang="0">
                    <a:pos x="38" y="2"/>
                  </a:cxn>
                  <a:cxn ang="0">
                    <a:pos x="42" y="9"/>
                  </a:cxn>
                  <a:cxn ang="0">
                    <a:pos x="49" y="2"/>
                  </a:cxn>
                  <a:cxn ang="0">
                    <a:pos x="56" y="0"/>
                  </a:cxn>
                  <a:cxn ang="0">
                    <a:pos x="63" y="2"/>
                  </a:cxn>
                  <a:cxn ang="0">
                    <a:pos x="67" y="7"/>
                  </a:cxn>
                  <a:cxn ang="0">
                    <a:pos x="68" y="17"/>
                  </a:cxn>
                  <a:cxn ang="0">
                    <a:pos x="68" y="39"/>
                  </a:cxn>
                  <a:cxn ang="0">
                    <a:pos x="70" y="42"/>
                  </a:cxn>
                  <a:cxn ang="0">
                    <a:pos x="73" y="45"/>
                  </a:cxn>
                  <a:cxn ang="0">
                    <a:pos x="50" y="44"/>
                  </a:cxn>
                  <a:cxn ang="0">
                    <a:pos x="54" y="41"/>
                  </a:cxn>
                  <a:cxn ang="0">
                    <a:pos x="54" y="35"/>
                  </a:cxn>
                  <a:cxn ang="0">
                    <a:pos x="54" y="11"/>
                  </a:cxn>
                  <a:cxn ang="0">
                    <a:pos x="54" y="9"/>
                  </a:cxn>
                  <a:cxn ang="0">
                    <a:pos x="52" y="6"/>
                  </a:cxn>
                  <a:cxn ang="0">
                    <a:pos x="49" y="7"/>
                  </a:cxn>
                  <a:cxn ang="0">
                    <a:pos x="45" y="10"/>
                  </a:cxn>
                  <a:cxn ang="0">
                    <a:pos x="43" y="35"/>
                  </a:cxn>
                  <a:cxn ang="0">
                    <a:pos x="43" y="41"/>
                  </a:cxn>
                  <a:cxn ang="0">
                    <a:pos x="47" y="44"/>
                  </a:cxn>
                  <a:cxn ang="0">
                    <a:pos x="25" y="45"/>
                  </a:cxn>
                  <a:cxn ang="0">
                    <a:pos x="26" y="42"/>
                  </a:cxn>
                  <a:cxn ang="0">
                    <a:pos x="29" y="41"/>
                  </a:cxn>
                  <a:cxn ang="0">
                    <a:pos x="29" y="38"/>
                  </a:cxn>
                  <a:cxn ang="0">
                    <a:pos x="29" y="17"/>
                  </a:cxn>
                  <a:cxn ang="0">
                    <a:pos x="29" y="10"/>
                  </a:cxn>
                  <a:cxn ang="0">
                    <a:pos x="28" y="7"/>
                  </a:cxn>
                  <a:cxn ang="0">
                    <a:pos x="25" y="6"/>
                  </a:cxn>
                  <a:cxn ang="0">
                    <a:pos x="22" y="7"/>
                  </a:cxn>
                  <a:cxn ang="0">
                    <a:pos x="17" y="11"/>
                  </a:cxn>
                  <a:cxn ang="0">
                    <a:pos x="18" y="39"/>
                  </a:cxn>
                  <a:cxn ang="0">
                    <a:pos x="19" y="42"/>
                  </a:cxn>
                  <a:cxn ang="0">
                    <a:pos x="21" y="45"/>
                  </a:cxn>
                  <a:cxn ang="0">
                    <a:pos x="0" y="44"/>
                  </a:cxn>
                  <a:cxn ang="0">
                    <a:pos x="3" y="41"/>
                  </a:cxn>
                  <a:cxn ang="0">
                    <a:pos x="4" y="35"/>
                  </a:cxn>
                  <a:cxn ang="0">
                    <a:pos x="4" y="7"/>
                  </a:cxn>
                  <a:cxn ang="0">
                    <a:pos x="1" y="4"/>
                  </a:cxn>
                  <a:cxn ang="0">
                    <a:pos x="0" y="2"/>
                  </a:cxn>
                </a:cxnLst>
                <a:rect l="0" t="0" r="r" b="b"/>
                <a:pathLst>
                  <a:path w="73" h="45">
                    <a:moveTo>
                      <a:pt x="17" y="2"/>
                    </a:moveTo>
                    <a:lnTo>
                      <a:pt x="17" y="7"/>
                    </a:lnTo>
                    <a:lnTo>
                      <a:pt x="21" y="4"/>
                    </a:lnTo>
                    <a:lnTo>
                      <a:pt x="24" y="2"/>
                    </a:lnTo>
                    <a:lnTo>
                      <a:pt x="26" y="0"/>
                    </a:lnTo>
                    <a:lnTo>
                      <a:pt x="31" y="0"/>
                    </a:lnTo>
                    <a:lnTo>
                      <a:pt x="35" y="0"/>
                    </a:lnTo>
                    <a:lnTo>
                      <a:pt x="38" y="2"/>
                    </a:lnTo>
                    <a:lnTo>
                      <a:pt x="40" y="4"/>
                    </a:lnTo>
                    <a:lnTo>
                      <a:pt x="42" y="9"/>
                    </a:lnTo>
                    <a:lnTo>
                      <a:pt x="46" y="4"/>
                    </a:lnTo>
                    <a:lnTo>
                      <a:pt x="49" y="2"/>
                    </a:lnTo>
                    <a:lnTo>
                      <a:pt x="53" y="0"/>
                    </a:lnTo>
                    <a:lnTo>
                      <a:pt x="56" y="0"/>
                    </a:lnTo>
                    <a:lnTo>
                      <a:pt x="60" y="0"/>
                    </a:lnTo>
                    <a:lnTo>
                      <a:pt x="63" y="2"/>
                    </a:lnTo>
                    <a:lnTo>
                      <a:pt x="66" y="4"/>
                    </a:lnTo>
                    <a:lnTo>
                      <a:pt x="67" y="7"/>
                    </a:lnTo>
                    <a:lnTo>
                      <a:pt x="68" y="11"/>
                    </a:lnTo>
                    <a:lnTo>
                      <a:pt x="68" y="17"/>
                    </a:lnTo>
                    <a:lnTo>
                      <a:pt x="68" y="35"/>
                    </a:lnTo>
                    <a:lnTo>
                      <a:pt x="68" y="39"/>
                    </a:lnTo>
                    <a:lnTo>
                      <a:pt x="68" y="41"/>
                    </a:lnTo>
                    <a:lnTo>
                      <a:pt x="70" y="42"/>
                    </a:lnTo>
                    <a:lnTo>
                      <a:pt x="73" y="44"/>
                    </a:lnTo>
                    <a:lnTo>
                      <a:pt x="73" y="45"/>
                    </a:lnTo>
                    <a:lnTo>
                      <a:pt x="50" y="45"/>
                    </a:lnTo>
                    <a:lnTo>
                      <a:pt x="50" y="44"/>
                    </a:lnTo>
                    <a:lnTo>
                      <a:pt x="53" y="42"/>
                    </a:lnTo>
                    <a:lnTo>
                      <a:pt x="54" y="41"/>
                    </a:lnTo>
                    <a:lnTo>
                      <a:pt x="54" y="38"/>
                    </a:lnTo>
                    <a:lnTo>
                      <a:pt x="54" y="35"/>
                    </a:lnTo>
                    <a:lnTo>
                      <a:pt x="54" y="17"/>
                    </a:lnTo>
                    <a:lnTo>
                      <a:pt x="54" y="11"/>
                    </a:lnTo>
                    <a:lnTo>
                      <a:pt x="54" y="9"/>
                    </a:lnTo>
                    <a:lnTo>
                      <a:pt x="54" y="9"/>
                    </a:lnTo>
                    <a:lnTo>
                      <a:pt x="53" y="7"/>
                    </a:lnTo>
                    <a:lnTo>
                      <a:pt x="52" y="6"/>
                    </a:lnTo>
                    <a:lnTo>
                      <a:pt x="50" y="6"/>
                    </a:lnTo>
                    <a:lnTo>
                      <a:pt x="49" y="7"/>
                    </a:lnTo>
                    <a:lnTo>
                      <a:pt x="47" y="7"/>
                    </a:lnTo>
                    <a:lnTo>
                      <a:pt x="45" y="10"/>
                    </a:lnTo>
                    <a:lnTo>
                      <a:pt x="43" y="11"/>
                    </a:lnTo>
                    <a:lnTo>
                      <a:pt x="43" y="35"/>
                    </a:lnTo>
                    <a:lnTo>
                      <a:pt x="43" y="39"/>
                    </a:lnTo>
                    <a:lnTo>
                      <a:pt x="43" y="41"/>
                    </a:lnTo>
                    <a:lnTo>
                      <a:pt x="45" y="42"/>
                    </a:lnTo>
                    <a:lnTo>
                      <a:pt x="47" y="44"/>
                    </a:lnTo>
                    <a:lnTo>
                      <a:pt x="47" y="45"/>
                    </a:lnTo>
                    <a:lnTo>
                      <a:pt x="25" y="45"/>
                    </a:lnTo>
                    <a:lnTo>
                      <a:pt x="25" y="44"/>
                    </a:lnTo>
                    <a:lnTo>
                      <a:pt x="26" y="42"/>
                    </a:lnTo>
                    <a:lnTo>
                      <a:pt x="28" y="42"/>
                    </a:lnTo>
                    <a:lnTo>
                      <a:pt x="29" y="41"/>
                    </a:lnTo>
                    <a:lnTo>
                      <a:pt x="29" y="39"/>
                    </a:lnTo>
                    <a:lnTo>
                      <a:pt x="29" y="38"/>
                    </a:lnTo>
                    <a:lnTo>
                      <a:pt x="29" y="35"/>
                    </a:lnTo>
                    <a:lnTo>
                      <a:pt x="29" y="17"/>
                    </a:lnTo>
                    <a:lnTo>
                      <a:pt x="29" y="11"/>
                    </a:lnTo>
                    <a:lnTo>
                      <a:pt x="29" y="10"/>
                    </a:lnTo>
                    <a:lnTo>
                      <a:pt x="28" y="9"/>
                    </a:lnTo>
                    <a:lnTo>
                      <a:pt x="28" y="7"/>
                    </a:lnTo>
                    <a:lnTo>
                      <a:pt x="26" y="6"/>
                    </a:lnTo>
                    <a:lnTo>
                      <a:pt x="25" y="6"/>
                    </a:lnTo>
                    <a:lnTo>
                      <a:pt x="24" y="6"/>
                    </a:lnTo>
                    <a:lnTo>
                      <a:pt x="22" y="7"/>
                    </a:lnTo>
                    <a:lnTo>
                      <a:pt x="19" y="9"/>
                    </a:lnTo>
                    <a:lnTo>
                      <a:pt x="17" y="11"/>
                    </a:lnTo>
                    <a:lnTo>
                      <a:pt x="17" y="35"/>
                    </a:lnTo>
                    <a:lnTo>
                      <a:pt x="18" y="39"/>
                    </a:lnTo>
                    <a:lnTo>
                      <a:pt x="18" y="41"/>
                    </a:lnTo>
                    <a:lnTo>
                      <a:pt x="19" y="42"/>
                    </a:lnTo>
                    <a:lnTo>
                      <a:pt x="21" y="44"/>
                    </a:lnTo>
                    <a:lnTo>
                      <a:pt x="21" y="45"/>
                    </a:lnTo>
                    <a:lnTo>
                      <a:pt x="0" y="45"/>
                    </a:lnTo>
                    <a:lnTo>
                      <a:pt x="0" y="44"/>
                    </a:lnTo>
                    <a:lnTo>
                      <a:pt x="1" y="42"/>
                    </a:lnTo>
                    <a:lnTo>
                      <a:pt x="3" y="41"/>
                    </a:lnTo>
                    <a:lnTo>
                      <a:pt x="4" y="39"/>
                    </a:lnTo>
                    <a:lnTo>
                      <a:pt x="4" y="35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945" name="Freeform 889"/>
              <p:cNvSpPr>
                <a:spLocks noChangeAspect="1"/>
              </p:cNvSpPr>
              <p:nvPr/>
            </p:nvSpPr>
            <p:spPr bwMode="auto">
              <a:xfrm>
                <a:off x="4367" y="4089"/>
                <a:ext cx="28" cy="87"/>
              </a:xfrm>
              <a:custGeom>
                <a:avLst/>
                <a:gdLst/>
                <a:ahLst/>
                <a:cxnLst>
                  <a:cxn ang="0">
                    <a:pos x="0" y="87"/>
                  </a:cxn>
                  <a:cxn ang="0">
                    <a:pos x="0" y="84"/>
                  </a:cxn>
                  <a:cxn ang="0">
                    <a:pos x="5" y="81"/>
                  </a:cxn>
                  <a:cxn ang="0">
                    <a:pos x="8" y="77"/>
                  </a:cxn>
                  <a:cxn ang="0">
                    <a:pos x="11" y="73"/>
                  </a:cxn>
                  <a:cxn ang="0">
                    <a:pos x="14" y="66"/>
                  </a:cxn>
                  <a:cxn ang="0">
                    <a:pos x="15" y="56"/>
                  </a:cxn>
                  <a:cxn ang="0">
                    <a:pos x="15" y="42"/>
                  </a:cxn>
                  <a:cxn ang="0">
                    <a:pos x="15" y="34"/>
                  </a:cxn>
                  <a:cxn ang="0">
                    <a:pos x="15" y="27"/>
                  </a:cxn>
                  <a:cxn ang="0">
                    <a:pos x="14" y="21"/>
                  </a:cxn>
                  <a:cxn ang="0">
                    <a:pos x="11" y="13"/>
                  </a:cxn>
                  <a:cxn ang="0">
                    <a:pos x="8" y="7"/>
                  </a:cxn>
                  <a:cxn ang="0">
                    <a:pos x="4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" y="3"/>
                  </a:cxn>
                  <a:cxn ang="0">
                    <a:pos x="14" y="9"/>
                  </a:cxn>
                  <a:cxn ang="0">
                    <a:pos x="19" y="16"/>
                  </a:cxn>
                  <a:cxn ang="0">
                    <a:pos x="26" y="28"/>
                  </a:cxn>
                  <a:cxn ang="0">
                    <a:pos x="28" y="44"/>
                  </a:cxn>
                  <a:cxn ang="0">
                    <a:pos x="26" y="58"/>
                  </a:cxn>
                  <a:cxn ang="0">
                    <a:pos x="19" y="70"/>
                  </a:cxn>
                  <a:cxn ang="0">
                    <a:pos x="14" y="77"/>
                  </a:cxn>
                  <a:cxn ang="0">
                    <a:pos x="8" y="83"/>
                  </a:cxn>
                  <a:cxn ang="0">
                    <a:pos x="0" y="87"/>
                  </a:cxn>
                </a:cxnLst>
                <a:rect l="0" t="0" r="r" b="b"/>
                <a:pathLst>
                  <a:path w="28" h="87">
                    <a:moveTo>
                      <a:pt x="0" y="87"/>
                    </a:moveTo>
                    <a:lnTo>
                      <a:pt x="0" y="84"/>
                    </a:lnTo>
                    <a:lnTo>
                      <a:pt x="5" y="81"/>
                    </a:lnTo>
                    <a:lnTo>
                      <a:pt x="8" y="77"/>
                    </a:lnTo>
                    <a:lnTo>
                      <a:pt x="11" y="73"/>
                    </a:lnTo>
                    <a:lnTo>
                      <a:pt x="14" y="66"/>
                    </a:lnTo>
                    <a:lnTo>
                      <a:pt x="15" y="56"/>
                    </a:lnTo>
                    <a:lnTo>
                      <a:pt x="15" y="42"/>
                    </a:lnTo>
                    <a:lnTo>
                      <a:pt x="15" y="34"/>
                    </a:lnTo>
                    <a:lnTo>
                      <a:pt x="15" y="27"/>
                    </a:lnTo>
                    <a:lnTo>
                      <a:pt x="14" y="21"/>
                    </a:lnTo>
                    <a:lnTo>
                      <a:pt x="11" y="13"/>
                    </a:lnTo>
                    <a:lnTo>
                      <a:pt x="8" y="7"/>
                    </a:lnTo>
                    <a:lnTo>
                      <a:pt x="4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" y="3"/>
                    </a:lnTo>
                    <a:lnTo>
                      <a:pt x="14" y="9"/>
                    </a:lnTo>
                    <a:lnTo>
                      <a:pt x="19" y="16"/>
                    </a:lnTo>
                    <a:lnTo>
                      <a:pt x="26" y="28"/>
                    </a:lnTo>
                    <a:lnTo>
                      <a:pt x="28" y="44"/>
                    </a:lnTo>
                    <a:lnTo>
                      <a:pt x="26" y="58"/>
                    </a:lnTo>
                    <a:lnTo>
                      <a:pt x="19" y="70"/>
                    </a:lnTo>
                    <a:lnTo>
                      <a:pt x="14" y="77"/>
                    </a:lnTo>
                    <a:lnTo>
                      <a:pt x="8" y="83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</p:grpSp>
      <p:pic>
        <p:nvPicPr>
          <p:cNvPr id="173947" name="Picture 891" descr="txp_fig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5"/>
          <a:srcRect/>
          <a:stretch>
            <a:fillRect/>
          </a:stretch>
        </p:blipFill>
        <p:spPr bwMode="auto">
          <a:xfrm>
            <a:off x="1427163" y="1447800"/>
            <a:ext cx="6269037" cy="417513"/>
          </a:xfrm>
          <a:prstGeom prst="rect">
            <a:avLst/>
          </a:prstGeom>
          <a:noFill/>
          <a:ln w="31750" algn="ctr">
            <a:noFill/>
            <a:miter lim="800000"/>
            <a:headEnd/>
            <a:tailEnd/>
          </a:ln>
          <a:effectLst/>
        </p:spPr>
      </p:pic>
      <p:pic>
        <p:nvPicPr>
          <p:cNvPr id="173948" name="Picture 892" descr="txp_fig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6"/>
          <a:srcRect/>
          <a:stretch>
            <a:fillRect/>
          </a:stretch>
        </p:blipFill>
        <p:spPr bwMode="auto">
          <a:xfrm>
            <a:off x="2416175" y="1930400"/>
            <a:ext cx="3582988" cy="417513"/>
          </a:xfrm>
          <a:prstGeom prst="rect">
            <a:avLst/>
          </a:prstGeom>
          <a:noFill/>
          <a:ln w="31750" algn="ctr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9" name="Text Box 3"/>
          <p:cNvSpPr txBox="1">
            <a:spLocks noChangeArrowheads="1"/>
          </p:cNvSpPr>
          <p:nvPr/>
        </p:nvSpPr>
        <p:spPr bwMode="auto">
          <a:xfrm>
            <a:off x="76200" y="60325"/>
            <a:ext cx="9525000" cy="396875"/>
          </a:xfrm>
          <a:prstGeom prst="rect">
            <a:avLst/>
          </a:prstGeom>
          <a:noFill/>
          <a:ln w="31750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/>
            <a:r>
              <a:rPr lang="en-US" sz="2000" b="1" dirty="0">
                <a:solidFill>
                  <a:srgbClr val="FF99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Light cone wave function overlap representation of Parton Distributions</a:t>
            </a:r>
          </a:p>
        </p:txBody>
      </p:sp>
      <p:sp>
        <p:nvSpPr>
          <p:cNvPr id="162818" name="Text Box 2"/>
          <p:cNvSpPr txBox="1">
            <a:spLocks noChangeArrowheads="1"/>
          </p:cNvSpPr>
          <p:nvPr/>
        </p:nvSpPr>
        <p:spPr bwMode="auto">
          <a:xfrm>
            <a:off x="1676400" y="3498850"/>
            <a:ext cx="5976938" cy="539750"/>
          </a:xfrm>
          <a:prstGeom prst="rect">
            <a:avLst/>
          </a:prstGeom>
          <a:solidFill>
            <a:schemeClr val="bg1"/>
          </a:solidFill>
          <a:ln w="25400" algn="ctr">
            <a:solidFill>
              <a:srgbClr val="FF9900"/>
            </a:solidFill>
            <a:miter lim="800000"/>
            <a:headEnd/>
            <a:tailEnd/>
          </a:ln>
          <a:effectLst/>
        </p:spPr>
        <p:txBody>
          <a:bodyPr/>
          <a:lstStyle/>
          <a:p>
            <a:pPr eaLnBrk="0" hangingPunct="0"/>
            <a:endParaRPr lang="en-US" sz="1800" dirty="0"/>
          </a:p>
        </p:txBody>
      </p:sp>
      <p:pic>
        <p:nvPicPr>
          <p:cNvPr id="162820" name="Picture 4" descr="txp_fig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19"/>
          <a:srcRect/>
          <a:stretch>
            <a:fillRect/>
          </a:stretch>
        </p:blipFill>
        <p:spPr bwMode="auto">
          <a:xfrm>
            <a:off x="5105400" y="2555875"/>
            <a:ext cx="2360613" cy="644525"/>
          </a:xfrm>
          <a:prstGeom prst="rect">
            <a:avLst/>
          </a:prstGeom>
          <a:noFill/>
          <a:ln w="31750" algn="ctr">
            <a:noFill/>
            <a:miter lim="800000"/>
            <a:headEnd/>
            <a:tailEnd/>
          </a:ln>
          <a:effectLst/>
        </p:spPr>
      </p:pic>
      <p:pic>
        <p:nvPicPr>
          <p:cNvPr id="162821" name="Picture 5" descr="txp_fig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20"/>
          <a:srcRect/>
          <a:stretch>
            <a:fillRect/>
          </a:stretch>
        </p:blipFill>
        <p:spPr bwMode="auto">
          <a:xfrm>
            <a:off x="1828800" y="2667000"/>
            <a:ext cx="2497138" cy="587375"/>
          </a:xfrm>
          <a:prstGeom prst="rect">
            <a:avLst/>
          </a:prstGeom>
          <a:noFill/>
          <a:ln w="31750" algn="ctr">
            <a:noFill/>
            <a:miter lim="800000"/>
            <a:headEnd/>
            <a:tailEnd/>
          </a:ln>
          <a:effectLst/>
        </p:spPr>
      </p:pic>
      <p:pic>
        <p:nvPicPr>
          <p:cNvPr id="162822" name="Picture 6" descr="txp_fig"/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>
          <a:blip r:embed="rId21"/>
          <a:srcRect/>
          <a:stretch>
            <a:fillRect/>
          </a:stretch>
        </p:blipFill>
        <p:spPr bwMode="auto">
          <a:xfrm>
            <a:off x="1146175" y="1636713"/>
            <a:ext cx="6931025" cy="496887"/>
          </a:xfrm>
          <a:prstGeom prst="rect">
            <a:avLst/>
          </a:prstGeom>
          <a:noFill/>
          <a:ln w="31750" algn="ctr">
            <a:noFill/>
            <a:miter lim="800000"/>
            <a:headEnd/>
            <a:tailEnd/>
          </a:ln>
          <a:effectLst/>
        </p:spPr>
      </p:pic>
      <p:sp>
        <p:nvSpPr>
          <p:cNvPr id="162823" name="Text Box 7"/>
          <p:cNvSpPr txBox="1">
            <a:spLocks noChangeArrowheads="1"/>
          </p:cNvSpPr>
          <p:nvPr/>
        </p:nvSpPr>
        <p:spPr bwMode="auto">
          <a:xfrm>
            <a:off x="76200" y="2254250"/>
            <a:ext cx="7772400" cy="336550"/>
          </a:xfrm>
          <a:prstGeom prst="rect">
            <a:avLst/>
          </a:prstGeom>
          <a:noFill/>
          <a:ln w="31750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buFont typeface="Wingdings" pitchFamily="2" charset="2"/>
              <a:buChar char="v"/>
            </a:pPr>
            <a:r>
              <a:rPr lang="en-US" dirty="0">
                <a:solidFill>
                  <a:srgbClr val="CC0066"/>
                </a:solidFill>
              </a:rPr>
              <a:t> Melosh rotations: relativistic effects due to the quark transverse motion </a:t>
            </a:r>
            <a:endParaRPr lang="it-IT" dirty="0">
              <a:solidFill>
                <a:srgbClr val="CC0066"/>
              </a:solidFill>
            </a:endParaRPr>
          </a:p>
        </p:txBody>
      </p:sp>
      <p:sp>
        <p:nvSpPr>
          <p:cNvPr id="162824" name="AutoShape 8"/>
          <p:cNvSpPr>
            <a:spLocks noChangeArrowheads="1"/>
          </p:cNvSpPr>
          <p:nvPr/>
        </p:nvSpPr>
        <p:spPr bwMode="auto">
          <a:xfrm rot="5400000">
            <a:off x="4556125" y="3140075"/>
            <a:ext cx="417513" cy="233363"/>
          </a:xfrm>
          <a:prstGeom prst="notchedRightArrow">
            <a:avLst>
              <a:gd name="adj1" fmla="val 50000"/>
              <a:gd name="adj2" fmla="val 44728"/>
            </a:avLst>
          </a:prstGeom>
          <a:solidFill>
            <a:srgbClr val="FFFF00"/>
          </a:solidFill>
          <a:ln w="25400" algn="ctr">
            <a:solidFill>
              <a:srgbClr val="FF99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 dirty="0"/>
          </a:p>
        </p:txBody>
      </p:sp>
      <p:pic>
        <p:nvPicPr>
          <p:cNvPr id="162825" name="Picture 9" descr="txp_fig"/>
          <p:cNvPicPr>
            <a:picLocks noChangeAspect="1" noChangeArrowheads="1"/>
          </p:cNvPicPr>
          <p:nvPr>
            <p:custDataLst>
              <p:tags r:id="rId4"/>
            </p:custDataLst>
          </p:nvPr>
        </p:nvPicPr>
        <p:blipFill>
          <a:blip r:embed="rId22"/>
          <a:srcRect/>
          <a:stretch>
            <a:fillRect/>
          </a:stretch>
        </p:blipFill>
        <p:spPr bwMode="auto">
          <a:xfrm>
            <a:off x="1143000" y="533400"/>
            <a:ext cx="6373813" cy="466725"/>
          </a:xfrm>
          <a:prstGeom prst="rect">
            <a:avLst/>
          </a:prstGeom>
          <a:noFill/>
          <a:ln w="31750" algn="ctr">
            <a:noFill/>
            <a:miter lim="800000"/>
            <a:headEnd/>
            <a:tailEnd/>
          </a:ln>
          <a:effectLst/>
        </p:spPr>
      </p:pic>
      <p:grpSp>
        <p:nvGrpSpPr>
          <p:cNvPr id="2" name="Group 10"/>
          <p:cNvGrpSpPr>
            <a:grpSpLocks/>
          </p:cNvGrpSpPr>
          <p:nvPr/>
        </p:nvGrpSpPr>
        <p:grpSpPr bwMode="auto">
          <a:xfrm>
            <a:off x="2087563" y="3524250"/>
            <a:ext cx="5143500" cy="438150"/>
            <a:chOff x="1315" y="2220"/>
            <a:chExt cx="3240" cy="276"/>
          </a:xfrm>
        </p:grpSpPr>
        <p:pic>
          <p:nvPicPr>
            <p:cNvPr id="162827" name="Picture 11" descr="txp_fig"/>
            <p:cNvPicPr>
              <a:picLocks noChangeAspect="1" noChangeArrowheads="1"/>
            </p:cNvPicPr>
            <p:nvPr>
              <p:custDataLst>
                <p:tags r:id="rId15"/>
              </p:custDataLst>
            </p:nvPr>
          </p:nvPicPr>
          <p:blipFill>
            <a:blip r:embed="rId23"/>
            <a:srcRect/>
            <a:stretch>
              <a:fillRect/>
            </a:stretch>
          </p:blipFill>
          <p:spPr bwMode="auto">
            <a:xfrm>
              <a:off x="1315" y="2222"/>
              <a:ext cx="1416" cy="274"/>
            </a:xfrm>
            <a:prstGeom prst="rect">
              <a:avLst/>
            </a:prstGeom>
            <a:noFill/>
            <a:ln w="31750" algn="ctr">
              <a:noFill/>
              <a:miter lim="800000"/>
              <a:headEnd/>
              <a:tailEnd/>
            </a:ln>
            <a:effectLst/>
          </p:spPr>
        </p:pic>
        <p:pic>
          <p:nvPicPr>
            <p:cNvPr id="162828" name="Picture 12" descr="txp_fig"/>
            <p:cNvPicPr>
              <a:picLocks noChangeAspect="1" noChangeArrowheads="1"/>
            </p:cNvPicPr>
            <p:nvPr>
              <p:custDataLst>
                <p:tags r:id="rId16"/>
              </p:custDataLst>
            </p:nvPr>
          </p:nvPicPr>
          <p:blipFill>
            <a:blip r:embed="rId24"/>
            <a:srcRect/>
            <a:stretch>
              <a:fillRect/>
            </a:stretch>
          </p:blipFill>
          <p:spPr bwMode="auto">
            <a:xfrm>
              <a:off x="3155" y="2220"/>
              <a:ext cx="1400" cy="276"/>
            </a:xfrm>
            <a:prstGeom prst="rect">
              <a:avLst/>
            </a:prstGeom>
            <a:noFill/>
            <a:ln w="31750" algn="ctr">
              <a:noFill/>
              <a:miter lim="800000"/>
              <a:headEnd/>
              <a:tailEnd/>
            </a:ln>
            <a:effectLst/>
          </p:spPr>
        </p:pic>
      </p:grpSp>
      <p:pic>
        <p:nvPicPr>
          <p:cNvPr id="162829" name="Picture 13" descr="txp_fig"/>
          <p:cNvPicPr>
            <a:picLocks noChangeAspect="1" noChangeArrowheads="1"/>
          </p:cNvPicPr>
          <p:nvPr>
            <p:custDataLst>
              <p:tags r:id="rId5"/>
            </p:custDataLst>
          </p:nvPr>
        </p:nvPicPr>
        <p:blipFill>
          <a:blip r:embed="rId25"/>
          <a:srcRect/>
          <a:stretch>
            <a:fillRect/>
          </a:stretch>
        </p:blipFill>
        <p:spPr bwMode="auto">
          <a:xfrm>
            <a:off x="1176338" y="1066800"/>
            <a:ext cx="7070725" cy="496888"/>
          </a:xfrm>
          <a:prstGeom prst="rect">
            <a:avLst/>
          </a:prstGeom>
          <a:noFill/>
          <a:ln w="31750" algn="ctr">
            <a:noFill/>
            <a:miter lim="800000"/>
            <a:headEnd/>
            <a:tailEnd/>
          </a:ln>
          <a:effectLst/>
        </p:spPr>
      </p:pic>
      <p:sp>
        <p:nvSpPr>
          <p:cNvPr id="162830" name="Rectangle 14"/>
          <p:cNvSpPr>
            <a:spLocks noChangeArrowheads="1"/>
          </p:cNvSpPr>
          <p:nvPr/>
        </p:nvSpPr>
        <p:spPr bwMode="auto">
          <a:xfrm>
            <a:off x="76200" y="442913"/>
            <a:ext cx="9021763" cy="46037"/>
          </a:xfrm>
          <a:prstGeom prst="rect">
            <a:avLst/>
          </a:prstGeom>
          <a:gradFill rotWithShape="1">
            <a:gsLst>
              <a:gs pos="0">
                <a:srgbClr val="FF9900"/>
              </a:gs>
              <a:gs pos="100000">
                <a:srgbClr val="FFFFCC"/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>
              <a:spcBef>
                <a:spcPct val="0"/>
              </a:spcBef>
            </a:pPr>
            <a:r>
              <a:rPr lang="en-US" sz="4000" dirty="0">
                <a:solidFill>
                  <a:schemeClr val="tx2"/>
                </a:solidFill>
                <a:latin typeface="Arial" charset="0"/>
              </a:rPr>
              <a:t/>
            </a:r>
            <a:br>
              <a:rPr lang="en-US" sz="4000" dirty="0">
                <a:solidFill>
                  <a:schemeClr val="tx2"/>
                </a:solidFill>
                <a:latin typeface="Arial" charset="0"/>
              </a:rPr>
            </a:br>
            <a:endParaRPr lang="it-IT" sz="4000">
              <a:solidFill>
                <a:schemeClr val="tx2"/>
              </a:solidFill>
              <a:latin typeface="Arial" charset="0"/>
            </a:endParaRPr>
          </a:p>
        </p:txBody>
      </p:sp>
      <p:grpSp>
        <p:nvGrpSpPr>
          <p:cNvPr id="3" name="Group 290"/>
          <p:cNvGrpSpPr>
            <a:grpSpLocks/>
          </p:cNvGrpSpPr>
          <p:nvPr/>
        </p:nvGrpSpPr>
        <p:grpSpPr bwMode="auto">
          <a:xfrm>
            <a:off x="0" y="4797425"/>
            <a:ext cx="7924800" cy="2060575"/>
            <a:chOff x="0" y="3022"/>
            <a:chExt cx="4992" cy="1298"/>
          </a:xfrm>
        </p:grpSpPr>
        <p:sp>
          <p:nvSpPr>
            <p:cNvPr id="162944" name="Text Box 128"/>
            <p:cNvSpPr txBox="1">
              <a:spLocks noChangeAspect="1" noChangeArrowheads="1"/>
            </p:cNvSpPr>
            <p:nvPr/>
          </p:nvSpPr>
          <p:spPr bwMode="auto">
            <a:xfrm>
              <a:off x="0" y="4128"/>
              <a:ext cx="1729" cy="192"/>
            </a:xfrm>
            <a:prstGeom prst="rect">
              <a:avLst/>
            </a:prstGeom>
            <a:noFill/>
            <a:ln w="31750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eaLnBrk="0" hangingPunct="0"/>
              <a:r>
                <a:rPr lang="en-US" sz="1400" dirty="0"/>
                <a:t>B.P., Pincetti, Boffi, 05</a:t>
              </a:r>
              <a:endParaRPr lang="it-IT" sz="1400" dirty="0"/>
            </a:p>
          </p:txBody>
        </p:sp>
        <p:grpSp>
          <p:nvGrpSpPr>
            <p:cNvPr id="4" name="Group 289"/>
            <p:cNvGrpSpPr>
              <a:grpSpLocks/>
            </p:cNvGrpSpPr>
            <p:nvPr/>
          </p:nvGrpSpPr>
          <p:grpSpPr bwMode="auto">
            <a:xfrm>
              <a:off x="3031" y="3022"/>
              <a:ext cx="1961" cy="1276"/>
              <a:chOff x="2664" y="3022"/>
              <a:chExt cx="1961" cy="1276"/>
            </a:xfrm>
          </p:grpSpPr>
          <p:grpSp>
            <p:nvGrpSpPr>
              <p:cNvPr id="5" name="Group 139"/>
              <p:cNvGrpSpPr>
                <a:grpSpLocks noChangeAspect="1"/>
              </p:cNvGrpSpPr>
              <p:nvPr/>
            </p:nvGrpSpPr>
            <p:grpSpPr bwMode="auto">
              <a:xfrm>
                <a:off x="3294" y="3022"/>
                <a:ext cx="1245" cy="1276"/>
                <a:chOff x="2986" y="2928"/>
                <a:chExt cx="1382" cy="1417"/>
              </a:xfrm>
            </p:grpSpPr>
            <p:sp>
              <p:nvSpPr>
                <p:cNvPr id="162956" name="Rectangle 140"/>
                <p:cNvSpPr>
                  <a:spLocks noChangeAspect="1" noChangeArrowheads="1"/>
                </p:cNvSpPr>
                <p:nvPr/>
              </p:nvSpPr>
              <p:spPr bwMode="auto">
                <a:xfrm>
                  <a:off x="3020" y="3898"/>
                  <a:ext cx="23" cy="7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957" name="Freeform 141"/>
                <p:cNvSpPr>
                  <a:spLocks noChangeAspect="1" noEditPoints="1"/>
                </p:cNvSpPr>
                <p:nvPr/>
              </p:nvSpPr>
              <p:spPr bwMode="auto">
                <a:xfrm>
                  <a:off x="3048" y="3863"/>
                  <a:ext cx="35" cy="59"/>
                </a:xfrm>
                <a:custGeom>
                  <a:avLst/>
                  <a:gdLst/>
                  <a:ahLst/>
                  <a:cxnLst>
                    <a:cxn ang="0">
                      <a:pos x="28" y="23"/>
                    </a:cxn>
                    <a:cxn ang="0">
                      <a:pos x="28" y="29"/>
                    </a:cxn>
                    <a:cxn ang="0">
                      <a:pos x="27" y="35"/>
                    </a:cxn>
                    <a:cxn ang="0">
                      <a:pos x="25" y="38"/>
                    </a:cxn>
                    <a:cxn ang="0">
                      <a:pos x="24" y="41"/>
                    </a:cxn>
                    <a:cxn ang="0">
                      <a:pos x="22" y="43"/>
                    </a:cxn>
                    <a:cxn ang="0">
                      <a:pos x="19" y="44"/>
                    </a:cxn>
                    <a:cxn ang="0">
                      <a:pos x="17" y="45"/>
                    </a:cxn>
                    <a:cxn ang="0">
                      <a:pos x="14" y="46"/>
                    </a:cxn>
                    <a:cxn ang="0">
                      <a:pos x="11" y="45"/>
                    </a:cxn>
                    <a:cxn ang="0">
                      <a:pos x="8" y="44"/>
                    </a:cxn>
                    <a:cxn ang="0">
                      <a:pos x="6" y="42"/>
                    </a:cxn>
                    <a:cxn ang="0">
                      <a:pos x="4" y="39"/>
                    </a:cxn>
                    <a:cxn ang="0">
                      <a:pos x="2" y="37"/>
                    </a:cxn>
                    <a:cxn ang="0">
                      <a:pos x="1" y="33"/>
                    </a:cxn>
                    <a:cxn ang="0">
                      <a:pos x="0" y="28"/>
                    </a:cxn>
                    <a:cxn ang="0">
                      <a:pos x="0" y="23"/>
                    </a:cxn>
                    <a:cxn ang="0">
                      <a:pos x="0" y="16"/>
                    </a:cxn>
                    <a:cxn ang="0">
                      <a:pos x="2" y="10"/>
                    </a:cxn>
                    <a:cxn ang="0">
                      <a:pos x="3" y="7"/>
                    </a:cxn>
                    <a:cxn ang="0">
                      <a:pos x="5" y="4"/>
                    </a:cxn>
                    <a:cxn ang="0">
                      <a:pos x="7" y="2"/>
                    </a:cxn>
                    <a:cxn ang="0">
                      <a:pos x="10" y="0"/>
                    </a:cxn>
                    <a:cxn ang="0">
                      <a:pos x="14" y="0"/>
                    </a:cxn>
                    <a:cxn ang="0">
                      <a:pos x="18" y="0"/>
                    </a:cxn>
                    <a:cxn ang="0">
                      <a:pos x="21" y="2"/>
                    </a:cxn>
                    <a:cxn ang="0">
                      <a:pos x="24" y="5"/>
                    </a:cxn>
                    <a:cxn ang="0">
                      <a:pos x="26" y="9"/>
                    </a:cxn>
                    <a:cxn ang="0">
                      <a:pos x="28" y="16"/>
                    </a:cxn>
                    <a:cxn ang="0">
                      <a:pos x="28" y="23"/>
                    </a:cxn>
                    <a:cxn ang="0">
                      <a:pos x="19" y="23"/>
                    </a:cxn>
                    <a:cxn ang="0">
                      <a:pos x="19" y="17"/>
                    </a:cxn>
                    <a:cxn ang="0">
                      <a:pos x="19" y="13"/>
                    </a:cxn>
                    <a:cxn ang="0">
                      <a:pos x="19" y="11"/>
                    </a:cxn>
                    <a:cxn ang="0">
                      <a:pos x="19" y="9"/>
                    </a:cxn>
                    <a:cxn ang="0">
                      <a:pos x="18" y="5"/>
                    </a:cxn>
                    <a:cxn ang="0">
                      <a:pos x="17" y="3"/>
                    </a:cxn>
                    <a:cxn ang="0">
                      <a:pos x="16" y="2"/>
                    </a:cxn>
                    <a:cxn ang="0">
                      <a:pos x="14" y="2"/>
                    </a:cxn>
                    <a:cxn ang="0">
                      <a:pos x="13" y="2"/>
                    </a:cxn>
                    <a:cxn ang="0">
                      <a:pos x="12" y="3"/>
                    </a:cxn>
                    <a:cxn ang="0">
                      <a:pos x="11" y="4"/>
                    </a:cxn>
                    <a:cxn ang="0">
                      <a:pos x="10" y="7"/>
                    </a:cxn>
                    <a:cxn ang="0">
                      <a:pos x="10" y="13"/>
                    </a:cxn>
                    <a:cxn ang="0">
                      <a:pos x="10" y="27"/>
                    </a:cxn>
                    <a:cxn ang="0">
                      <a:pos x="10" y="33"/>
                    </a:cxn>
                    <a:cxn ang="0">
                      <a:pos x="10" y="37"/>
                    </a:cxn>
                    <a:cxn ang="0">
                      <a:pos x="10" y="40"/>
                    </a:cxn>
                    <a:cxn ang="0">
                      <a:pos x="11" y="42"/>
                    </a:cxn>
                    <a:cxn ang="0">
                      <a:pos x="12" y="43"/>
                    </a:cxn>
                    <a:cxn ang="0">
                      <a:pos x="13" y="43"/>
                    </a:cxn>
                    <a:cxn ang="0">
                      <a:pos x="14" y="44"/>
                    </a:cxn>
                    <a:cxn ang="0">
                      <a:pos x="16" y="43"/>
                    </a:cxn>
                    <a:cxn ang="0">
                      <a:pos x="17" y="43"/>
                    </a:cxn>
                    <a:cxn ang="0">
                      <a:pos x="18" y="40"/>
                    </a:cxn>
                    <a:cxn ang="0">
                      <a:pos x="19" y="37"/>
                    </a:cxn>
                    <a:cxn ang="0">
                      <a:pos x="19" y="23"/>
                    </a:cxn>
                  </a:cxnLst>
                  <a:rect l="0" t="0" r="r" b="b"/>
                  <a:pathLst>
                    <a:path w="28" h="46">
                      <a:moveTo>
                        <a:pt x="28" y="23"/>
                      </a:moveTo>
                      <a:lnTo>
                        <a:pt x="28" y="29"/>
                      </a:lnTo>
                      <a:lnTo>
                        <a:pt x="27" y="35"/>
                      </a:lnTo>
                      <a:lnTo>
                        <a:pt x="25" y="38"/>
                      </a:lnTo>
                      <a:lnTo>
                        <a:pt x="24" y="41"/>
                      </a:lnTo>
                      <a:lnTo>
                        <a:pt x="22" y="43"/>
                      </a:lnTo>
                      <a:lnTo>
                        <a:pt x="19" y="44"/>
                      </a:lnTo>
                      <a:lnTo>
                        <a:pt x="17" y="45"/>
                      </a:lnTo>
                      <a:lnTo>
                        <a:pt x="14" y="46"/>
                      </a:lnTo>
                      <a:lnTo>
                        <a:pt x="11" y="45"/>
                      </a:lnTo>
                      <a:lnTo>
                        <a:pt x="8" y="44"/>
                      </a:lnTo>
                      <a:lnTo>
                        <a:pt x="6" y="42"/>
                      </a:lnTo>
                      <a:lnTo>
                        <a:pt x="4" y="39"/>
                      </a:lnTo>
                      <a:lnTo>
                        <a:pt x="2" y="37"/>
                      </a:lnTo>
                      <a:lnTo>
                        <a:pt x="1" y="33"/>
                      </a:lnTo>
                      <a:lnTo>
                        <a:pt x="0" y="28"/>
                      </a:lnTo>
                      <a:lnTo>
                        <a:pt x="0" y="23"/>
                      </a:lnTo>
                      <a:lnTo>
                        <a:pt x="0" y="16"/>
                      </a:lnTo>
                      <a:lnTo>
                        <a:pt x="2" y="10"/>
                      </a:lnTo>
                      <a:lnTo>
                        <a:pt x="3" y="7"/>
                      </a:lnTo>
                      <a:lnTo>
                        <a:pt x="5" y="4"/>
                      </a:lnTo>
                      <a:lnTo>
                        <a:pt x="7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8" y="0"/>
                      </a:lnTo>
                      <a:lnTo>
                        <a:pt x="21" y="2"/>
                      </a:lnTo>
                      <a:lnTo>
                        <a:pt x="24" y="5"/>
                      </a:lnTo>
                      <a:lnTo>
                        <a:pt x="26" y="9"/>
                      </a:lnTo>
                      <a:lnTo>
                        <a:pt x="28" y="16"/>
                      </a:lnTo>
                      <a:lnTo>
                        <a:pt x="28" y="23"/>
                      </a:lnTo>
                      <a:close/>
                      <a:moveTo>
                        <a:pt x="19" y="23"/>
                      </a:moveTo>
                      <a:lnTo>
                        <a:pt x="19" y="17"/>
                      </a:lnTo>
                      <a:lnTo>
                        <a:pt x="19" y="13"/>
                      </a:lnTo>
                      <a:lnTo>
                        <a:pt x="19" y="11"/>
                      </a:lnTo>
                      <a:lnTo>
                        <a:pt x="19" y="9"/>
                      </a:lnTo>
                      <a:lnTo>
                        <a:pt x="18" y="5"/>
                      </a:lnTo>
                      <a:lnTo>
                        <a:pt x="17" y="3"/>
                      </a:lnTo>
                      <a:lnTo>
                        <a:pt x="16" y="2"/>
                      </a:lnTo>
                      <a:lnTo>
                        <a:pt x="14" y="2"/>
                      </a:lnTo>
                      <a:lnTo>
                        <a:pt x="13" y="2"/>
                      </a:lnTo>
                      <a:lnTo>
                        <a:pt x="12" y="3"/>
                      </a:lnTo>
                      <a:lnTo>
                        <a:pt x="11" y="4"/>
                      </a:lnTo>
                      <a:lnTo>
                        <a:pt x="10" y="7"/>
                      </a:lnTo>
                      <a:lnTo>
                        <a:pt x="10" y="13"/>
                      </a:lnTo>
                      <a:lnTo>
                        <a:pt x="10" y="27"/>
                      </a:lnTo>
                      <a:lnTo>
                        <a:pt x="10" y="33"/>
                      </a:lnTo>
                      <a:lnTo>
                        <a:pt x="10" y="37"/>
                      </a:lnTo>
                      <a:lnTo>
                        <a:pt x="10" y="40"/>
                      </a:lnTo>
                      <a:lnTo>
                        <a:pt x="11" y="42"/>
                      </a:lnTo>
                      <a:lnTo>
                        <a:pt x="12" y="43"/>
                      </a:lnTo>
                      <a:lnTo>
                        <a:pt x="13" y="43"/>
                      </a:lnTo>
                      <a:lnTo>
                        <a:pt x="14" y="44"/>
                      </a:lnTo>
                      <a:lnTo>
                        <a:pt x="16" y="43"/>
                      </a:lnTo>
                      <a:lnTo>
                        <a:pt x="17" y="43"/>
                      </a:lnTo>
                      <a:lnTo>
                        <a:pt x="18" y="40"/>
                      </a:lnTo>
                      <a:lnTo>
                        <a:pt x="19" y="37"/>
                      </a:lnTo>
                      <a:lnTo>
                        <a:pt x="19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958" name="Rectangle 142"/>
                <p:cNvSpPr>
                  <a:spLocks noChangeAspect="1" noChangeArrowheads="1"/>
                </p:cNvSpPr>
                <p:nvPr/>
              </p:nvSpPr>
              <p:spPr bwMode="auto">
                <a:xfrm>
                  <a:off x="3020" y="3335"/>
                  <a:ext cx="23" cy="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959" name="Freeform 143"/>
                <p:cNvSpPr>
                  <a:spLocks noChangeAspect="1" noEditPoints="1"/>
                </p:cNvSpPr>
                <p:nvPr/>
              </p:nvSpPr>
              <p:spPr bwMode="auto">
                <a:xfrm>
                  <a:off x="3048" y="3301"/>
                  <a:ext cx="35" cy="58"/>
                </a:xfrm>
                <a:custGeom>
                  <a:avLst/>
                  <a:gdLst/>
                  <a:ahLst/>
                  <a:cxnLst>
                    <a:cxn ang="0">
                      <a:pos x="28" y="23"/>
                    </a:cxn>
                    <a:cxn ang="0">
                      <a:pos x="28" y="29"/>
                    </a:cxn>
                    <a:cxn ang="0">
                      <a:pos x="27" y="35"/>
                    </a:cxn>
                    <a:cxn ang="0">
                      <a:pos x="25" y="38"/>
                    </a:cxn>
                    <a:cxn ang="0">
                      <a:pos x="24" y="41"/>
                    </a:cxn>
                    <a:cxn ang="0">
                      <a:pos x="22" y="43"/>
                    </a:cxn>
                    <a:cxn ang="0">
                      <a:pos x="19" y="44"/>
                    </a:cxn>
                    <a:cxn ang="0">
                      <a:pos x="17" y="45"/>
                    </a:cxn>
                    <a:cxn ang="0">
                      <a:pos x="14" y="46"/>
                    </a:cxn>
                    <a:cxn ang="0">
                      <a:pos x="11" y="45"/>
                    </a:cxn>
                    <a:cxn ang="0">
                      <a:pos x="8" y="44"/>
                    </a:cxn>
                    <a:cxn ang="0">
                      <a:pos x="6" y="42"/>
                    </a:cxn>
                    <a:cxn ang="0">
                      <a:pos x="4" y="39"/>
                    </a:cxn>
                    <a:cxn ang="0">
                      <a:pos x="2" y="37"/>
                    </a:cxn>
                    <a:cxn ang="0">
                      <a:pos x="1" y="33"/>
                    </a:cxn>
                    <a:cxn ang="0">
                      <a:pos x="0" y="28"/>
                    </a:cxn>
                    <a:cxn ang="0">
                      <a:pos x="0" y="23"/>
                    </a:cxn>
                    <a:cxn ang="0">
                      <a:pos x="0" y="16"/>
                    </a:cxn>
                    <a:cxn ang="0">
                      <a:pos x="2" y="10"/>
                    </a:cxn>
                    <a:cxn ang="0">
                      <a:pos x="3" y="7"/>
                    </a:cxn>
                    <a:cxn ang="0">
                      <a:pos x="5" y="4"/>
                    </a:cxn>
                    <a:cxn ang="0">
                      <a:pos x="7" y="2"/>
                    </a:cxn>
                    <a:cxn ang="0">
                      <a:pos x="10" y="0"/>
                    </a:cxn>
                    <a:cxn ang="0">
                      <a:pos x="14" y="0"/>
                    </a:cxn>
                    <a:cxn ang="0">
                      <a:pos x="18" y="0"/>
                    </a:cxn>
                    <a:cxn ang="0">
                      <a:pos x="21" y="2"/>
                    </a:cxn>
                    <a:cxn ang="0">
                      <a:pos x="24" y="5"/>
                    </a:cxn>
                    <a:cxn ang="0">
                      <a:pos x="26" y="9"/>
                    </a:cxn>
                    <a:cxn ang="0">
                      <a:pos x="28" y="16"/>
                    </a:cxn>
                    <a:cxn ang="0">
                      <a:pos x="28" y="23"/>
                    </a:cxn>
                    <a:cxn ang="0">
                      <a:pos x="19" y="23"/>
                    </a:cxn>
                    <a:cxn ang="0">
                      <a:pos x="19" y="17"/>
                    </a:cxn>
                    <a:cxn ang="0">
                      <a:pos x="19" y="13"/>
                    </a:cxn>
                    <a:cxn ang="0">
                      <a:pos x="19" y="11"/>
                    </a:cxn>
                    <a:cxn ang="0">
                      <a:pos x="19" y="9"/>
                    </a:cxn>
                    <a:cxn ang="0">
                      <a:pos x="18" y="5"/>
                    </a:cxn>
                    <a:cxn ang="0">
                      <a:pos x="17" y="3"/>
                    </a:cxn>
                    <a:cxn ang="0">
                      <a:pos x="16" y="2"/>
                    </a:cxn>
                    <a:cxn ang="0">
                      <a:pos x="14" y="2"/>
                    </a:cxn>
                    <a:cxn ang="0">
                      <a:pos x="13" y="2"/>
                    </a:cxn>
                    <a:cxn ang="0">
                      <a:pos x="12" y="3"/>
                    </a:cxn>
                    <a:cxn ang="0">
                      <a:pos x="11" y="4"/>
                    </a:cxn>
                    <a:cxn ang="0">
                      <a:pos x="10" y="7"/>
                    </a:cxn>
                    <a:cxn ang="0">
                      <a:pos x="10" y="13"/>
                    </a:cxn>
                    <a:cxn ang="0">
                      <a:pos x="10" y="27"/>
                    </a:cxn>
                    <a:cxn ang="0">
                      <a:pos x="10" y="33"/>
                    </a:cxn>
                    <a:cxn ang="0">
                      <a:pos x="10" y="37"/>
                    </a:cxn>
                    <a:cxn ang="0">
                      <a:pos x="10" y="40"/>
                    </a:cxn>
                    <a:cxn ang="0">
                      <a:pos x="11" y="42"/>
                    </a:cxn>
                    <a:cxn ang="0">
                      <a:pos x="12" y="43"/>
                    </a:cxn>
                    <a:cxn ang="0">
                      <a:pos x="13" y="43"/>
                    </a:cxn>
                    <a:cxn ang="0">
                      <a:pos x="14" y="44"/>
                    </a:cxn>
                    <a:cxn ang="0">
                      <a:pos x="16" y="43"/>
                    </a:cxn>
                    <a:cxn ang="0">
                      <a:pos x="17" y="43"/>
                    </a:cxn>
                    <a:cxn ang="0">
                      <a:pos x="18" y="40"/>
                    </a:cxn>
                    <a:cxn ang="0">
                      <a:pos x="19" y="37"/>
                    </a:cxn>
                    <a:cxn ang="0">
                      <a:pos x="19" y="23"/>
                    </a:cxn>
                  </a:cxnLst>
                  <a:rect l="0" t="0" r="r" b="b"/>
                  <a:pathLst>
                    <a:path w="28" h="46">
                      <a:moveTo>
                        <a:pt x="28" y="23"/>
                      </a:moveTo>
                      <a:lnTo>
                        <a:pt x="28" y="29"/>
                      </a:lnTo>
                      <a:lnTo>
                        <a:pt x="27" y="35"/>
                      </a:lnTo>
                      <a:lnTo>
                        <a:pt x="25" y="38"/>
                      </a:lnTo>
                      <a:lnTo>
                        <a:pt x="24" y="41"/>
                      </a:lnTo>
                      <a:lnTo>
                        <a:pt x="22" y="43"/>
                      </a:lnTo>
                      <a:lnTo>
                        <a:pt x="19" y="44"/>
                      </a:lnTo>
                      <a:lnTo>
                        <a:pt x="17" y="45"/>
                      </a:lnTo>
                      <a:lnTo>
                        <a:pt x="14" y="46"/>
                      </a:lnTo>
                      <a:lnTo>
                        <a:pt x="11" y="45"/>
                      </a:lnTo>
                      <a:lnTo>
                        <a:pt x="8" y="44"/>
                      </a:lnTo>
                      <a:lnTo>
                        <a:pt x="6" y="42"/>
                      </a:lnTo>
                      <a:lnTo>
                        <a:pt x="4" y="39"/>
                      </a:lnTo>
                      <a:lnTo>
                        <a:pt x="2" y="37"/>
                      </a:lnTo>
                      <a:lnTo>
                        <a:pt x="1" y="33"/>
                      </a:lnTo>
                      <a:lnTo>
                        <a:pt x="0" y="28"/>
                      </a:lnTo>
                      <a:lnTo>
                        <a:pt x="0" y="23"/>
                      </a:lnTo>
                      <a:lnTo>
                        <a:pt x="0" y="16"/>
                      </a:lnTo>
                      <a:lnTo>
                        <a:pt x="2" y="10"/>
                      </a:lnTo>
                      <a:lnTo>
                        <a:pt x="3" y="7"/>
                      </a:lnTo>
                      <a:lnTo>
                        <a:pt x="5" y="4"/>
                      </a:lnTo>
                      <a:lnTo>
                        <a:pt x="7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8" y="0"/>
                      </a:lnTo>
                      <a:lnTo>
                        <a:pt x="21" y="2"/>
                      </a:lnTo>
                      <a:lnTo>
                        <a:pt x="24" y="5"/>
                      </a:lnTo>
                      <a:lnTo>
                        <a:pt x="26" y="9"/>
                      </a:lnTo>
                      <a:lnTo>
                        <a:pt x="28" y="16"/>
                      </a:lnTo>
                      <a:lnTo>
                        <a:pt x="28" y="23"/>
                      </a:lnTo>
                      <a:close/>
                      <a:moveTo>
                        <a:pt x="19" y="23"/>
                      </a:moveTo>
                      <a:lnTo>
                        <a:pt x="19" y="17"/>
                      </a:lnTo>
                      <a:lnTo>
                        <a:pt x="19" y="13"/>
                      </a:lnTo>
                      <a:lnTo>
                        <a:pt x="19" y="11"/>
                      </a:lnTo>
                      <a:lnTo>
                        <a:pt x="19" y="9"/>
                      </a:lnTo>
                      <a:lnTo>
                        <a:pt x="18" y="5"/>
                      </a:lnTo>
                      <a:lnTo>
                        <a:pt x="17" y="3"/>
                      </a:lnTo>
                      <a:lnTo>
                        <a:pt x="16" y="2"/>
                      </a:lnTo>
                      <a:lnTo>
                        <a:pt x="14" y="2"/>
                      </a:lnTo>
                      <a:lnTo>
                        <a:pt x="13" y="2"/>
                      </a:lnTo>
                      <a:lnTo>
                        <a:pt x="12" y="3"/>
                      </a:lnTo>
                      <a:lnTo>
                        <a:pt x="11" y="4"/>
                      </a:lnTo>
                      <a:lnTo>
                        <a:pt x="10" y="7"/>
                      </a:lnTo>
                      <a:lnTo>
                        <a:pt x="10" y="13"/>
                      </a:lnTo>
                      <a:lnTo>
                        <a:pt x="10" y="27"/>
                      </a:lnTo>
                      <a:lnTo>
                        <a:pt x="10" y="33"/>
                      </a:lnTo>
                      <a:lnTo>
                        <a:pt x="10" y="37"/>
                      </a:lnTo>
                      <a:lnTo>
                        <a:pt x="10" y="40"/>
                      </a:lnTo>
                      <a:lnTo>
                        <a:pt x="11" y="42"/>
                      </a:lnTo>
                      <a:lnTo>
                        <a:pt x="12" y="43"/>
                      </a:lnTo>
                      <a:lnTo>
                        <a:pt x="13" y="43"/>
                      </a:lnTo>
                      <a:lnTo>
                        <a:pt x="14" y="44"/>
                      </a:lnTo>
                      <a:lnTo>
                        <a:pt x="16" y="43"/>
                      </a:lnTo>
                      <a:lnTo>
                        <a:pt x="17" y="43"/>
                      </a:lnTo>
                      <a:lnTo>
                        <a:pt x="18" y="40"/>
                      </a:lnTo>
                      <a:lnTo>
                        <a:pt x="19" y="37"/>
                      </a:lnTo>
                      <a:lnTo>
                        <a:pt x="19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6" name="Group 144"/>
                <p:cNvGrpSpPr>
                  <a:grpSpLocks noChangeAspect="1"/>
                </p:cNvGrpSpPr>
                <p:nvPr/>
              </p:nvGrpSpPr>
              <p:grpSpPr bwMode="auto">
                <a:xfrm>
                  <a:off x="3062" y="2991"/>
                  <a:ext cx="1306" cy="1354"/>
                  <a:chOff x="3062" y="2991"/>
                  <a:chExt cx="1306" cy="1354"/>
                </a:xfrm>
              </p:grpSpPr>
              <p:sp>
                <p:nvSpPr>
                  <p:cNvPr id="162961" name="Rectangle 1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62" y="3616"/>
                    <a:ext cx="22" cy="7"/>
                  </a:xfrm>
                  <a:prstGeom prst="rect">
                    <a:avLst/>
                  </a:pr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grpSp>
                <p:nvGrpSpPr>
                  <p:cNvPr id="7" name="Group 14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089" y="2991"/>
                    <a:ext cx="1279" cy="1354"/>
                    <a:chOff x="3089" y="2991"/>
                    <a:chExt cx="1279" cy="1354"/>
                  </a:xfrm>
                </p:grpSpPr>
                <p:sp>
                  <p:nvSpPr>
                    <p:cNvPr id="162963" name="Rectangle 1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07" y="2991"/>
                      <a:ext cx="1147" cy="1182"/>
                    </a:xfrm>
                    <a:prstGeom prst="rect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2964" name="Line 148"/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3207" y="2991"/>
                      <a:ext cx="1" cy="1182"/>
                    </a:xfrm>
                    <a:prstGeom prst="line">
                      <a:avLst/>
                    </a:prstGeom>
                    <a:noFill/>
                    <a:ln w="1588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2965" name="Line 14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>
                      <a:off x="3207" y="4173"/>
                      <a:ext cx="21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2966" name="Line 15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>
                      <a:off x="3207" y="4117"/>
                      <a:ext cx="11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2967" name="Line 15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>
                      <a:off x="3207" y="4061"/>
                      <a:ext cx="11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2968" name="Line 15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>
                      <a:off x="3207" y="4005"/>
                      <a:ext cx="11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2969" name="Line 15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>
                      <a:off x="3207" y="3948"/>
                      <a:ext cx="11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2970" name="Line 15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>
                      <a:off x="3207" y="3891"/>
                      <a:ext cx="21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2971" name="Line 15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>
                      <a:off x="3207" y="3836"/>
                      <a:ext cx="11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2972" name="Line 15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>
                      <a:off x="3207" y="3779"/>
                      <a:ext cx="11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2973" name="Line 15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>
                      <a:off x="3207" y="3723"/>
                      <a:ext cx="11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2974" name="Line 15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>
                      <a:off x="3207" y="3666"/>
                      <a:ext cx="11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2975" name="Line 15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>
                      <a:off x="3207" y="3611"/>
                      <a:ext cx="21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2976" name="Line 16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>
                      <a:off x="3207" y="3554"/>
                      <a:ext cx="11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2977" name="Line 16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>
                      <a:off x="3207" y="3498"/>
                      <a:ext cx="11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2978" name="Line 16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>
                      <a:off x="3207" y="3441"/>
                      <a:ext cx="11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2979" name="Line 16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>
                      <a:off x="3207" y="3386"/>
                      <a:ext cx="11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2980" name="Line 16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>
                      <a:off x="3207" y="3329"/>
                      <a:ext cx="21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2981" name="Line 16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>
                      <a:off x="3207" y="3272"/>
                      <a:ext cx="11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2982" name="Line 16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>
                      <a:off x="3207" y="3216"/>
                      <a:ext cx="11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2983" name="Line 16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>
                      <a:off x="3207" y="3159"/>
                      <a:ext cx="11" cy="2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2984" name="Line 16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>
                      <a:off x="3207" y="3104"/>
                      <a:ext cx="11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2985" name="Line 16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>
                      <a:off x="3207" y="3047"/>
                      <a:ext cx="21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2986" name="Line 17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>
                      <a:off x="3207" y="3047"/>
                      <a:ext cx="21" cy="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2987" name="Rectangle 1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25" y="4179"/>
                      <a:ext cx="23" cy="8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2988" name="Freeform 1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56" y="4145"/>
                      <a:ext cx="29" cy="57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0"/>
                        </a:cxn>
                        <a:cxn ang="0">
                          <a:pos x="17" y="36"/>
                        </a:cxn>
                        <a:cxn ang="0">
                          <a:pos x="17" y="39"/>
                        </a:cxn>
                        <a:cxn ang="0">
                          <a:pos x="17" y="41"/>
                        </a:cxn>
                        <a:cxn ang="0">
                          <a:pos x="18" y="42"/>
                        </a:cxn>
                        <a:cxn ang="0">
                          <a:pos x="19" y="43"/>
                        </a:cxn>
                        <a:cxn ang="0">
                          <a:pos x="20" y="43"/>
                        </a:cxn>
                        <a:cxn ang="0">
                          <a:pos x="22" y="44"/>
                        </a:cxn>
                        <a:cxn ang="0">
                          <a:pos x="23" y="44"/>
                        </a:cxn>
                        <a:cxn ang="0">
                          <a:pos x="23" y="45"/>
                        </a:cxn>
                        <a:cxn ang="0">
                          <a:pos x="0" y="45"/>
                        </a:cxn>
                        <a:cxn ang="0">
                          <a:pos x="0" y="44"/>
                        </a:cxn>
                        <a:cxn ang="0">
                          <a:pos x="2" y="44"/>
                        </a:cxn>
                        <a:cxn ang="0">
                          <a:pos x="4" y="43"/>
                        </a:cxn>
                        <a:cxn ang="0">
                          <a:pos x="5" y="43"/>
                        </a:cxn>
                        <a:cxn ang="0">
                          <a:pos x="6" y="42"/>
                        </a:cxn>
                        <a:cxn ang="0">
                          <a:pos x="7" y="41"/>
                        </a:cxn>
                        <a:cxn ang="0">
                          <a:pos x="7" y="39"/>
                        </a:cxn>
                        <a:cxn ang="0">
                          <a:pos x="7" y="36"/>
                        </a:cxn>
                        <a:cxn ang="0">
                          <a:pos x="7" y="13"/>
                        </a:cxn>
                        <a:cxn ang="0">
                          <a:pos x="7" y="11"/>
                        </a:cxn>
                        <a:cxn ang="0">
                          <a:pos x="7" y="9"/>
                        </a:cxn>
                        <a:cxn ang="0">
                          <a:pos x="7" y="9"/>
                        </a:cxn>
                        <a:cxn ang="0">
                          <a:pos x="6" y="8"/>
                        </a:cxn>
                        <a:cxn ang="0">
                          <a:pos x="5" y="8"/>
                        </a:cxn>
                        <a:cxn ang="0">
                          <a:pos x="4" y="8"/>
                        </a:cxn>
                        <a:cxn ang="0">
                          <a:pos x="3" y="8"/>
                        </a:cxn>
                        <a:cxn ang="0">
                          <a:pos x="1" y="9"/>
                        </a:cxn>
                        <a:cxn ang="0">
                          <a:pos x="0" y="7"/>
                        </a:cxn>
                        <a:cxn ang="0">
                          <a:pos x="16" y="0"/>
                        </a:cxn>
                        <a:cxn ang="0">
                          <a:pos x="17" y="0"/>
                        </a:cxn>
                      </a:cxnLst>
                      <a:rect l="0" t="0" r="r" b="b"/>
                      <a:pathLst>
                        <a:path w="23" h="45">
                          <a:moveTo>
                            <a:pt x="17" y="0"/>
                          </a:moveTo>
                          <a:lnTo>
                            <a:pt x="17" y="36"/>
                          </a:lnTo>
                          <a:lnTo>
                            <a:pt x="17" y="39"/>
                          </a:lnTo>
                          <a:lnTo>
                            <a:pt x="17" y="41"/>
                          </a:lnTo>
                          <a:lnTo>
                            <a:pt x="18" y="42"/>
                          </a:lnTo>
                          <a:lnTo>
                            <a:pt x="19" y="43"/>
                          </a:lnTo>
                          <a:lnTo>
                            <a:pt x="20" y="43"/>
                          </a:lnTo>
                          <a:lnTo>
                            <a:pt x="22" y="44"/>
                          </a:lnTo>
                          <a:lnTo>
                            <a:pt x="23" y="44"/>
                          </a:lnTo>
                          <a:lnTo>
                            <a:pt x="23" y="45"/>
                          </a:lnTo>
                          <a:lnTo>
                            <a:pt x="0" y="45"/>
                          </a:lnTo>
                          <a:lnTo>
                            <a:pt x="0" y="44"/>
                          </a:lnTo>
                          <a:lnTo>
                            <a:pt x="2" y="44"/>
                          </a:lnTo>
                          <a:lnTo>
                            <a:pt x="4" y="43"/>
                          </a:lnTo>
                          <a:lnTo>
                            <a:pt x="5" y="43"/>
                          </a:lnTo>
                          <a:lnTo>
                            <a:pt x="6" y="42"/>
                          </a:lnTo>
                          <a:lnTo>
                            <a:pt x="7" y="41"/>
                          </a:lnTo>
                          <a:lnTo>
                            <a:pt x="7" y="39"/>
                          </a:lnTo>
                          <a:lnTo>
                            <a:pt x="7" y="36"/>
                          </a:lnTo>
                          <a:lnTo>
                            <a:pt x="7" y="13"/>
                          </a:lnTo>
                          <a:lnTo>
                            <a:pt x="7" y="11"/>
                          </a:lnTo>
                          <a:lnTo>
                            <a:pt x="7" y="9"/>
                          </a:lnTo>
                          <a:lnTo>
                            <a:pt x="7" y="9"/>
                          </a:lnTo>
                          <a:lnTo>
                            <a:pt x="6" y="8"/>
                          </a:lnTo>
                          <a:lnTo>
                            <a:pt x="5" y="8"/>
                          </a:lnTo>
                          <a:lnTo>
                            <a:pt x="4" y="8"/>
                          </a:lnTo>
                          <a:lnTo>
                            <a:pt x="3" y="8"/>
                          </a:lnTo>
                          <a:lnTo>
                            <a:pt x="1" y="9"/>
                          </a:lnTo>
                          <a:lnTo>
                            <a:pt x="0" y="7"/>
                          </a:lnTo>
                          <a:lnTo>
                            <a:pt x="16" y="0"/>
                          </a:lnTo>
                          <a:lnTo>
                            <a:pt x="1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2989" name="Freeform 1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091" y="3908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5" y="0"/>
                        </a:cxn>
                        <a:cxn ang="0">
                          <a:pos x="7" y="1"/>
                        </a:cxn>
                        <a:cxn ang="0">
                          <a:pos x="9" y="2"/>
                        </a:cxn>
                        <a:cxn ang="0">
                          <a:pos x="10" y="3"/>
                        </a:cxn>
                        <a:cxn ang="0">
                          <a:pos x="11" y="5"/>
                        </a:cxn>
                        <a:cxn ang="0">
                          <a:pos x="10" y="7"/>
                        </a:cxn>
                        <a:cxn ang="0">
                          <a:pos x="9" y="9"/>
                        </a:cxn>
                        <a:cxn ang="0">
                          <a:pos x="7" y="10"/>
                        </a:cxn>
                        <a:cxn ang="0">
                          <a:pos x="5" y="11"/>
                        </a:cxn>
                        <a:cxn ang="0">
                          <a:pos x="3" y="10"/>
                        </a:cxn>
                        <a:cxn ang="0">
                          <a:pos x="2" y="9"/>
                        </a:cxn>
                        <a:cxn ang="0">
                          <a:pos x="0" y="7"/>
                        </a:cxn>
                        <a:cxn ang="0">
                          <a:pos x="0" y="5"/>
                        </a:cxn>
                        <a:cxn ang="0">
                          <a:pos x="0" y="3"/>
                        </a:cxn>
                        <a:cxn ang="0">
                          <a:pos x="2" y="2"/>
                        </a:cxn>
                        <a:cxn ang="0">
                          <a:pos x="3" y="1"/>
                        </a:cxn>
                        <a:cxn ang="0">
                          <a:pos x="5" y="0"/>
                        </a:cxn>
                      </a:cxnLst>
                      <a:rect l="0" t="0" r="r" b="b"/>
                      <a:pathLst>
                        <a:path w="11" h="11">
                          <a:moveTo>
                            <a:pt x="5" y="0"/>
                          </a:moveTo>
                          <a:lnTo>
                            <a:pt x="7" y="1"/>
                          </a:lnTo>
                          <a:lnTo>
                            <a:pt x="9" y="2"/>
                          </a:lnTo>
                          <a:lnTo>
                            <a:pt x="10" y="3"/>
                          </a:lnTo>
                          <a:lnTo>
                            <a:pt x="11" y="5"/>
                          </a:lnTo>
                          <a:lnTo>
                            <a:pt x="10" y="7"/>
                          </a:lnTo>
                          <a:lnTo>
                            <a:pt x="9" y="9"/>
                          </a:lnTo>
                          <a:lnTo>
                            <a:pt x="7" y="10"/>
                          </a:lnTo>
                          <a:lnTo>
                            <a:pt x="5" y="11"/>
                          </a:lnTo>
                          <a:lnTo>
                            <a:pt x="3" y="10"/>
                          </a:lnTo>
                          <a:lnTo>
                            <a:pt x="2" y="9"/>
                          </a:lnTo>
                          <a:lnTo>
                            <a:pt x="0" y="7"/>
                          </a:lnTo>
                          <a:lnTo>
                            <a:pt x="0" y="5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3" y="1"/>
                          </a:lnTo>
                          <a:lnTo>
                            <a:pt x="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2990" name="Freeform 17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11" y="3863"/>
                      <a:ext cx="37" cy="57"/>
                    </a:xfrm>
                    <a:custGeom>
                      <a:avLst/>
                      <a:gdLst/>
                      <a:ahLst/>
                      <a:cxnLst>
                        <a:cxn ang="0">
                          <a:pos x="10" y="45"/>
                        </a:cxn>
                        <a:cxn ang="0">
                          <a:pos x="22" y="9"/>
                        </a:cxn>
                        <a:cxn ang="0">
                          <a:pos x="13" y="9"/>
                        </a:cxn>
                        <a:cxn ang="0">
                          <a:pos x="9" y="9"/>
                        </a:cxn>
                        <a:cxn ang="0">
                          <a:pos x="7" y="9"/>
                        </a:cxn>
                        <a:cxn ang="0">
                          <a:pos x="4" y="10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4"/>
                        </a:cxn>
                        <a:cxn ang="0">
                          <a:pos x="3" y="0"/>
                        </a:cxn>
                        <a:cxn ang="0">
                          <a:pos x="29" y="0"/>
                        </a:cxn>
                        <a:cxn ang="0">
                          <a:pos x="14" y="45"/>
                        </a:cxn>
                        <a:cxn ang="0">
                          <a:pos x="10" y="45"/>
                        </a:cxn>
                      </a:cxnLst>
                      <a:rect l="0" t="0" r="r" b="b"/>
                      <a:pathLst>
                        <a:path w="29" h="45">
                          <a:moveTo>
                            <a:pt x="10" y="45"/>
                          </a:moveTo>
                          <a:lnTo>
                            <a:pt x="22" y="9"/>
                          </a:lnTo>
                          <a:lnTo>
                            <a:pt x="13" y="9"/>
                          </a:lnTo>
                          <a:lnTo>
                            <a:pt x="9" y="9"/>
                          </a:lnTo>
                          <a:lnTo>
                            <a:pt x="7" y="9"/>
                          </a:lnTo>
                          <a:lnTo>
                            <a:pt x="4" y="10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4"/>
                          </a:lnTo>
                          <a:lnTo>
                            <a:pt x="3" y="0"/>
                          </a:lnTo>
                          <a:lnTo>
                            <a:pt x="29" y="0"/>
                          </a:lnTo>
                          <a:lnTo>
                            <a:pt x="14" y="45"/>
                          </a:lnTo>
                          <a:lnTo>
                            <a:pt x="10" y="4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2991" name="Freeform 1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54" y="3863"/>
                      <a:ext cx="35" cy="59"/>
                    </a:xfrm>
                    <a:custGeom>
                      <a:avLst/>
                      <a:gdLst/>
                      <a:ahLst/>
                      <a:cxnLst>
                        <a:cxn ang="0">
                          <a:pos x="8" y="0"/>
                        </a:cxn>
                        <a:cxn ang="0">
                          <a:pos x="28" y="0"/>
                        </a:cxn>
                        <a:cxn ang="0">
                          <a:pos x="25" y="9"/>
                        </a:cxn>
                        <a:cxn ang="0">
                          <a:pos x="7" y="9"/>
                        </a:cxn>
                        <a:cxn ang="0">
                          <a:pos x="5" y="13"/>
                        </a:cxn>
                        <a:cxn ang="0">
                          <a:pos x="16" y="15"/>
                        </a:cxn>
                        <a:cxn ang="0">
                          <a:pos x="23" y="19"/>
                        </a:cxn>
                        <a:cxn ang="0">
                          <a:pos x="26" y="22"/>
                        </a:cxn>
                        <a:cxn ang="0">
                          <a:pos x="28" y="26"/>
                        </a:cxn>
                        <a:cxn ang="0">
                          <a:pos x="28" y="30"/>
                        </a:cxn>
                        <a:cxn ang="0">
                          <a:pos x="28" y="34"/>
                        </a:cxn>
                        <a:cxn ang="0">
                          <a:pos x="26" y="38"/>
                        </a:cxn>
                        <a:cxn ang="0">
                          <a:pos x="24" y="40"/>
                        </a:cxn>
                        <a:cxn ang="0">
                          <a:pos x="22" y="42"/>
                        </a:cxn>
                        <a:cxn ang="0">
                          <a:pos x="19" y="44"/>
                        </a:cxn>
                        <a:cxn ang="0">
                          <a:pos x="15" y="45"/>
                        </a:cxn>
                        <a:cxn ang="0">
                          <a:pos x="10" y="46"/>
                        </a:cxn>
                        <a:cxn ang="0">
                          <a:pos x="7" y="45"/>
                        </a:cxn>
                        <a:cxn ang="0">
                          <a:pos x="4" y="45"/>
                        </a:cxn>
                        <a:cxn ang="0">
                          <a:pos x="2" y="44"/>
                        </a:cxn>
                        <a:cxn ang="0">
                          <a:pos x="0" y="42"/>
                        </a:cxn>
                        <a:cxn ang="0">
                          <a:pos x="0" y="40"/>
                        </a:cxn>
                        <a:cxn ang="0">
                          <a:pos x="0" y="39"/>
                        </a:cxn>
                        <a:cxn ang="0">
                          <a:pos x="1" y="38"/>
                        </a:cxn>
                        <a:cxn ang="0">
                          <a:pos x="2" y="37"/>
                        </a:cxn>
                        <a:cxn ang="0">
                          <a:pos x="3" y="37"/>
                        </a:cxn>
                        <a:cxn ang="0">
                          <a:pos x="4" y="37"/>
                        </a:cxn>
                        <a:cxn ang="0">
                          <a:pos x="6" y="37"/>
                        </a:cxn>
                        <a:cxn ang="0">
                          <a:pos x="8" y="38"/>
                        </a:cxn>
                        <a:cxn ang="0">
                          <a:pos x="10" y="40"/>
                        </a:cxn>
                        <a:cxn ang="0">
                          <a:pos x="12" y="42"/>
                        </a:cxn>
                        <a:cxn ang="0">
                          <a:pos x="14" y="42"/>
                        </a:cxn>
                        <a:cxn ang="0">
                          <a:pos x="15" y="43"/>
                        </a:cxn>
                        <a:cxn ang="0">
                          <a:pos x="16" y="43"/>
                        </a:cxn>
                        <a:cxn ang="0">
                          <a:pos x="19" y="42"/>
                        </a:cxn>
                        <a:cxn ang="0">
                          <a:pos x="21" y="41"/>
                        </a:cxn>
                        <a:cxn ang="0">
                          <a:pos x="22" y="39"/>
                        </a:cxn>
                        <a:cxn ang="0">
                          <a:pos x="23" y="36"/>
                        </a:cxn>
                        <a:cxn ang="0">
                          <a:pos x="22" y="32"/>
                        </a:cxn>
                        <a:cxn ang="0">
                          <a:pos x="20" y="29"/>
                        </a:cxn>
                        <a:cxn ang="0">
                          <a:pos x="17" y="26"/>
                        </a:cxn>
                        <a:cxn ang="0">
                          <a:pos x="13" y="24"/>
                        </a:cxn>
                        <a:cxn ang="0">
                          <a:pos x="8" y="23"/>
                        </a:cxn>
                        <a:cxn ang="0">
                          <a:pos x="2" y="23"/>
                        </a:cxn>
                        <a:cxn ang="0">
                          <a:pos x="1" y="23"/>
                        </a:cxn>
                        <a:cxn ang="0">
                          <a:pos x="0" y="23"/>
                        </a:cxn>
                        <a:cxn ang="0">
                          <a:pos x="8" y="0"/>
                        </a:cxn>
                      </a:cxnLst>
                      <a:rect l="0" t="0" r="r" b="b"/>
                      <a:pathLst>
                        <a:path w="28" h="46">
                          <a:moveTo>
                            <a:pt x="8" y="0"/>
                          </a:moveTo>
                          <a:lnTo>
                            <a:pt x="28" y="0"/>
                          </a:lnTo>
                          <a:lnTo>
                            <a:pt x="25" y="9"/>
                          </a:lnTo>
                          <a:lnTo>
                            <a:pt x="7" y="9"/>
                          </a:lnTo>
                          <a:lnTo>
                            <a:pt x="5" y="13"/>
                          </a:lnTo>
                          <a:lnTo>
                            <a:pt x="16" y="15"/>
                          </a:lnTo>
                          <a:lnTo>
                            <a:pt x="23" y="19"/>
                          </a:lnTo>
                          <a:lnTo>
                            <a:pt x="26" y="22"/>
                          </a:lnTo>
                          <a:lnTo>
                            <a:pt x="28" y="26"/>
                          </a:lnTo>
                          <a:lnTo>
                            <a:pt x="28" y="30"/>
                          </a:lnTo>
                          <a:lnTo>
                            <a:pt x="28" y="34"/>
                          </a:lnTo>
                          <a:lnTo>
                            <a:pt x="26" y="38"/>
                          </a:lnTo>
                          <a:lnTo>
                            <a:pt x="24" y="40"/>
                          </a:lnTo>
                          <a:lnTo>
                            <a:pt x="22" y="42"/>
                          </a:lnTo>
                          <a:lnTo>
                            <a:pt x="19" y="44"/>
                          </a:lnTo>
                          <a:lnTo>
                            <a:pt x="15" y="45"/>
                          </a:lnTo>
                          <a:lnTo>
                            <a:pt x="10" y="46"/>
                          </a:lnTo>
                          <a:lnTo>
                            <a:pt x="7" y="45"/>
                          </a:lnTo>
                          <a:lnTo>
                            <a:pt x="4" y="45"/>
                          </a:lnTo>
                          <a:lnTo>
                            <a:pt x="2" y="44"/>
                          </a:lnTo>
                          <a:lnTo>
                            <a:pt x="0" y="42"/>
                          </a:lnTo>
                          <a:lnTo>
                            <a:pt x="0" y="40"/>
                          </a:lnTo>
                          <a:lnTo>
                            <a:pt x="0" y="39"/>
                          </a:lnTo>
                          <a:lnTo>
                            <a:pt x="1" y="38"/>
                          </a:lnTo>
                          <a:lnTo>
                            <a:pt x="2" y="37"/>
                          </a:lnTo>
                          <a:lnTo>
                            <a:pt x="3" y="37"/>
                          </a:lnTo>
                          <a:lnTo>
                            <a:pt x="4" y="37"/>
                          </a:lnTo>
                          <a:lnTo>
                            <a:pt x="6" y="37"/>
                          </a:lnTo>
                          <a:lnTo>
                            <a:pt x="8" y="38"/>
                          </a:lnTo>
                          <a:lnTo>
                            <a:pt x="10" y="40"/>
                          </a:lnTo>
                          <a:lnTo>
                            <a:pt x="12" y="42"/>
                          </a:lnTo>
                          <a:lnTo>
                            <a:pt x="14" y="42"/>
                          </a:lnTo>
                          <a:lnTo>
                            <a:pt x="15" y="43"/>
                          </a:lnTo>
                          <a:lnTo>
                            <a:pt x="16" y="43"/>
                          </a:lnTo>
                          <a:lnTo>
                            <a:pt x="19" y="42"/>
                          </a:lnTo>
                          <a:lnTo>
                            <a:pt x="21" y="41"/>
                          </a:lnTo>
                          <a:lnTo>
                            <a:pt x="22" y="39"/>
                          </a:lnTo>
                          <a:lnTo>
                            <a:pt x="23" y="36"/>
                          </a:lnTo>
                          <a:lnTo>
                            <a:pt x="22" y="32"/>
                          </a:lnTo>
                          <a:lnTo>
                            <a:pt x="20" y="29"/>
                          </a:lnTo>
                          <a:lnTo>
                            <a:pt x="17" y="26"/>
                          </a:lnTo>
                          <a:lnTo>
                            <a:pt x="13" y="24"/>
                          </a:lnTo>
                          <a:lnTo>
                            <a:pt x="8" y="23"/>
                          </a:lnTo>
                          <a:lnTo>
                            <a:pt x="2" y="23"/>
                          </a:lnTo>
                          <a:lnTo>
                            <a:pt x="1" y="23"/>
                          </a:lnTo>
                          <a:lnTo>
                            <a:pt x="0" y="2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2992" name="Freeform 176"/>
                    <p:cNvSpPr>
                      <a:spLocks noChangeAspect="1" noEditPoints="1"/>
                    </p:cNvSpPr>
                    <p:nvPr/>
                  </p:nvSpPr>
                  <p:spPr bwMode="auto">
                    <a:xfrm>
                      <a:off x="3089" y="3582"/>
                      <a:ext cx="37" cy="58"/>
                    </a:xfrm>
                    <a:custGeom>
                      <a:avLst/>
                      <a:gdLst/>
                      <a:ahLst/>
                      <a:cxnLst>
                        <a:cxn ang="0">
                          <a:pos x="29" y="23"/>
                        </a:cxn>
                        <a:cxn ang="0">
                          <a:pos x="28" y="29"/>
                        </a:cxn>
                        <a:cxn ang="0">
                          <a:pos x="27" y="35"/>
                        </a:cxn>
                        <a:cxn ang="0">
                          <a:pos x="26" y="38"/>
                        </a:cxn>
                        <a:cxn ang="0">
                          <a:pos x="24" y="41"/>
                        </a:cxn>
                        <a:cxn ang="0">
                          <a:pos x="22" y="43"/>
                        </a:cxn>
                        <a:cxn ang="0">
                          <a:pos x="20" y="44"/>
                        </a:cxn>
                        <a:cxn ang="0">
                          <a:pos x="17" y="45"/>
                        </a:cxn>
                        <a:cxn ang="0">
                          <a:pos x="15" y="46"/>
                        </a:cxn>
                        <a:cxn ang="0">
                          <a:pos x="12" y="45"/>
                        </a:cxn>
                        <a:cxn ang="0">
                          <a:pos x="9" y="44"/>
                        </a:cxn>
                        <a:cxn ang="0">
                          <a:pos x="6" y="42"/>
                        </a:cxn>
                        <a:cxn ang="0">
                          <a:pos x="4" y="39"/>
                        </a:cxn>
                        <a:cxn ang="0">
                          <a:pos x="3" y="37"/>
                        </a:cxn>
                        <a:cxn ang="0">
                          <a:pos x="2" y="33"/>
                        </a:cxn>
                        <a:cxn ang="0">
                          <a:pos x="1" y="28"/>
                        </a:cxn>
                        <a:cxn ang="0">
                          <a:pos x="0" y="23"/>
                        </a:cxn>
                        <a:cxn ang="0">
                          <a:pos x="1" y="16"/>
                        </a:cxn>
                        <a:cxn ang="0">
                          <a:pos x="2" y="10"/>
                        </a:cxn>
                        <a:cxn ang="0">
                          <a:pos x="4" y="7"/>
                        </a:cxn>
                        <a:cxn ang="0">
                          <a:pos x="5" y="4"/>
                        </a:cxn>
                        <a:cxn ang="0">
                          <a:pos x="7" y="2"/>
                        </a:cxn>
                        <a:cxn ang="0">
                          <a:pos x="11" y="0"/>
                        </a:cxn>
                        <a:cxn ang="0">
                          <a:pos x="15" y="0"/>
                        </a:cxn>
                        <a:cxn ang="0">
                          <a:pos x="18" y="0"/>
                        </a:cxn>
                        <a:cxn ang="0">
                          <a:pos x="22" y="2"/>
                        </a:cxn>
                        <a:cxn ang="0">
                          <a:pos x="25" y="5"/>
                        </a:cxn>
                        <a:cxn ang="0">
                          <a:pos x="27" y="9"/>
                        </a:cxn>
                        <a:cxn ang="0">
                          <a:pos x="28" y="16"/>
                        </a:cxn>
                        <a:cxn ang="0">
                          <a:pos x="29" y="23"/>
                        </a:cxn>
                        <a:cxn ang="0">
                          <a:pos x="19" y="23"/>
                        </a:cxn>
                        <a:cxn ang="0">
                          <a:pos x="19" y="17"/>
                        </a:cxn>
                        <a:cxn ang="0">
                          <a:pos x="19" y="13"/>
                        </a:cxn>
                        <a:cxn ang="0">
                          <a:pos x="19" y="11"/>
                        </a:cxn>
                        <a:cxn ang="0">
                          <a:pos x="19" y="9"/>
                        </a:cxn>
                        <a:cxn ang="0">
                          <a:pos x="18" y="5"/>
                        </a:cxn>
                        <a:cxn ang="0">
                          <a:pos x="17" y="3"/>
                        </a:cxn>
                        <a:cxn ang="0">
                          <a:pos x="16" y="2"/>
                        </a:cxn>
                        <a:cxn ang="0">
                          <a:pos x="15" y="2"/>
                        </a:cxn>
                        <a:cxn ang="0">
                          <a:pos x="13" y="2"/>
                        </a:cxn>
                        <a:cxn ang="0">
                          <a:pos x="12" y="3"/>
                        </a:cxn>
                        <a:cxn ang="0">
                          <a:pos x="11" y="4"/>
                        </a:cxn>
                        <a:cxn ang="0">
                          <a:pos x="11" y="7"/>
                        </a:cxn>
                        <a:cxn ang="0">
                          <a:pos x="10" y="13"/>
                        </a:cxn>
                        <a:cxn ang="0">
                          <a:pos x="10" y="27"/>
                        </a:cxn>
                        <a:cxn ang="0">
                          <a:pos x="10" y="33"/>
                        </a:cxn>
                        <a:cxn ang="0">
                          <a:pos x="10" y="37"/>
                        </a:cxn>
                        <a:cxn ang="0">
                          <a:pos x="11" y="40"/>
                        </a:cxn>
                        <a:cxn ang="0">
                          <a:pos x="11" y="42"/>
                        </a:cxn>
                        <a:cxn ang="0">
                          <a:pos x="12" y="43"/>
                        </a:cxn>
                        <a:cxn ang="0">
                          <a:pos x="13" y="43"/>
                        </a:cxn>
                        <a:cxn ang="0">
                          <a:pos x="15" y="44"/>
                        </a:cxn>
                        <a:cxn ang="0">
                          <a:pos x="16" y="43"/>
                        </a:cxn>
                        <a:cxn ang="0">
                          <a:pos x="17" y="43"/>
                        </a:cxn>
                        <a:cxn ang="0">
                          <a:pos x="19" y="40"/>
                        </a:cxn>
                        <a:cxn ang="0">
                          <a:pos x="19" y="37"/>
                        </a:cxn>
                        <a:cxn ang="0">
                          <a:pos x="19" y="23"/>
                        </a:cxn>
                      </a:cxnLst>
                      <a:rect l="0" t="0" r="r" b="b"/>
                      <a:pathLst>
                        <a:path w="29" h="46">
                          <a:moveTo>
                            <a:pt x="29" y="23"/>
                          </a:moveTo>
                          <a:lnTo>
                            <a:pt x="28" y="29"/>
                          </a:lnTo>
                          <a:lnTo>
                            <a:pt x="27" y="35"/>
                          </a:lnTo>
                          <a:lnTo>
                            <a:pt x="26" y="38"/>
                          </a:lnTo>
                          <a:lnTo>
                            <a:pt x="24" y="41"/>
                          </a:lnTo>
                          <a:lnTo>
                            <a:pt x="22" y="43"/>
                          </a:lnTo>
                          <a:lnTo>
                            <a:pt x="20" y="44"/>
                          </a:lnTo>
                          <a:lnTo>
                            <a:pt x="17" y="45"/>
                          </a:lnTo>
                          <a:lnTo>
                            <a:pt x="15" y="46"/>
                          </a:lnTo>
                          <a:lnTo>
                            <a:pt x="12" y="45"/>
                          </a:lnTo>
                          <a:lnTo>
                            <a:pt x="9" y="44"/>
                          </a:lnTo>
                          <a:lnTo>
                            <a:pt x="6" y="42"/>
                          </a:lnTo>
                          <a:lnTo>
                            <a:pt x="4" y="39"/>
                          </a:lnTo>
                          <a:lnTo>
                            <a:pt x="3" y="37"/>
                          </a:lnTo>
                          <a:lnTo>
                            <a:pt x="2" y="33"/>
                          </a:lnTo>
                          <a:lnTo>
                            <a:pt x="1" y="28"/>
                          </a:lnTo>
                          <a:lnTo>
                            <a:pt x="0" y="23"/>
                          </a:lnTo>
                          <a:lnTo>
                            <a:pt x="1" y="16"/>
                          </a:lnTo>
                          <a:lnTo>
                            <a:pt x="2" y="10"/>
                          </a:lnTo>
                          <a:lnTo>
                            <a:pt x="4" y="7"/>
                          </a:lnTo>
                          <a:lnTo>
                            <a:pt x="5" y="4"/>
                          </a:lnTo>
                          <a:lnTo>
                            <a:pt x="7" y="2"/>
                          </a:lnTo>
                          <a:lnTo>
                            <a:pt x="11" y="0"/>
                          </a:lnTo>
                          <a:lnTo>
                            <a:pt x="15" y="0"/>
                          </a:lnTo>
                          <a:lnTo>
                            <a:pt x="18" y="0"/>
                          </a:lnTo>
                          <a:lnTo>
                            <a:pt x="22" y="2"/>
                          </a:lnTo>
                          <a:lnTo>
                            <a:pt x="25" y="5"/>
                          </a:lnTo>
                          <a:lnTo>
                            <a:pt x="27" y="9"/>
                          </a:lnTo>
                          <a:lnTo>
                            <a:pt x="28" y="16"/>
                          </a:lnTo>
                          <a:lnTo>
                            <a:pt x="29" y="23"/>
                          </a:lnTo>
                          <a:close/>
                          <a:moveTo>
                            <a:pt x="19" y="23"/>
                          </a:moveTo>
                          <a:lnTo>
                            <a:pt x="19" y="17"/>
                          </a:lnTo>
                          <a:lnTo>
                            <a:pt x="19" y="13"/>
                          </a:lnTo>
                          <a:lnTo>
                            <a:pt x="19" y="11"/>
                          </a:lnTo>
                          <a:lnTo>
                            <a:pt x="19" y="9"/>
                          </a:lnTo>
                          <a:lnTo>
                            <a:pt x="18" y="5"/>
                          </a:lnTo>
                          <a:lnTo>
                            <a:pt x="17" y="3"/>
                          </a:lnTo>
                          <a:lnTo>
                            <a:pt x="16" y="2"/>
                          </a:lnTo>
                          <a:lnTo>
                            <a:pt x="15" y="2"/>
                          </a:lnTo>
                          <a:lnTo>
                            <a:pt x="13" y="2"/>
                          </a:lnTo>
                          <a:lnTo>
                            <a:pt x="12" y="3"/>
                          </a:lnTo>
                          <a:lnTo>
                            <a:pt x="11" y="4"/>
                          </a:lnTo>
                          <a:lnTo>
                            <a:pt x="11" y="7"/>
                          </a:lnTo>
                          <a:lnTo>
                            <a:pt x="10" y="13"/>
                          </a:lnTo>
                          <a:lnTo>
                            <a:pt x="10" y="27"/>
                          </a:lnTo>
                          <a:lnTo>
                            <a:pt x="10" y="33"/>
                          </a:lnTo>
                          <a:lnTo>
                            <a:pt x="10" y="37"/>
                          </a:lnTo>
                          <a:lnTo>
                            <a:pt x="11" y="40"/>
                          </a:lnTo>
                          <a:lnTo>
                            <a:pt x="11" y="42"/>
                          </a:lnTo>
                          <a:lnTo>
                            <a:pt x="12" y="43"/>
                          </a:lnTo>
                          <a:lnTo>
                            <a:pt x="13" y="43"/>
                          </a:lnTo>
                          <a:lnTo>
                            <a:pt x="15" y="44"/>
                          </a:lnTo>
                          <a:lnTo>
                            <a:pt x="16" y="43"/>
                          </a:lnTo>
                          <a:lnTo>
                            <a:pt x="17" y="43"/>
                          </a:lnTo>
                          <a:lnTo>
                            <a:pt x="19" y="40"/>
                          </a:lnTo>
                          <a:lnTo>
                            <a:pt x="19" y="37"/>
                          </a:lnTo>
                          <a:lnTo>
                            <a:pt x="19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2993" name="Freeform 17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34" y="3626"/>
                      <a:ext cx="12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5" y="0"/>
                        </a:cxn>
                        <a:cxn ang="0">
                          <a:pos x="7" y="1"/>
                        </a:cxn>
                        <a:cxn ang="0">
                          <a:pos x="8" y="2"/>
                        </a:cxn>
                        <a:cxn ang="0">
                          <a:pos x="10" y="3"/>
                        </a:cxn>
                        <a:cxn ang="0">
                          <a:pos x="10" y="5"/>
                        </a:cxn>
                        <a:cxn ang="0">
                          <a:pos x="10" y="7"/>
                        </a:cxn>
                        <a:cxn ang="0">
                          <a:pos x="8" y="9"/>
                        </a:cxn>
                        <a:cxn ang="0">
                          <a:pos x="7" y="10"/>
                        </a:cxn>
                        <a:cxn ang="0">
                          <a:pos x="5" y="11"/>
                        </a:cxn>
                        <a:cxn ang="0">
                          <a:pos x="3" y="10"/>
                        </a:cxn>
                        <a:cxn ang="0">
                          <a:pos x="1" y="9"/>
                        </a:cxn>
                        <a:cxn ang="0">
                          <a:pos x="0" y="7"/>
                        </a:cxn>
                        <a:cxn ang="0">
                          <a:pos x="0" y="5"/>
                        </a:cxn>
                        <a:cxn ang="0">
                          <a:pos x="0" y="3"/>
                        </a:cxn>
                        <a:cxn ang="0">
                          <a:pos x="1" y="2"/>
                        </a:cxn>
                        <a:cxn ang="0">
                          <a:pos x="3" y="1"/>
                        </a:cxn>
                        <a:cxn ang="0">
                          <a:pos x="5" y="0"/>
                        </a:cxn>
                      </a:cxnLst>
                      <a:rect l="0" t="0" r="r" b="b"/>
                      <a:pathLst>
                        <a:path w="10" h="11">
                          <a:moveTo>
                            <a:pt x="5" y="0"/>
                          </a:moveTo>
                          <a:lnTo>
                            <a:pt x="7" y="1"/>
                          </a:lnTo>
                          <a:lnTo>
                            <a:pt x="8" y="2"/>
                          </a:lnTo>
                          <a:lnTo>
                            <a:pt x="10" y="3"/>
                          </a:lnTo>
                          <a:lnTo>
                            <a:pt x="10" y="5"/>
                          </a:lnTo>
                          <a:lnTo>
                            <a:pt x="10" y="7"/>
                          </a:lnTo>
                          <a:lnTo>
                            <a:pt x="8" y="9"/>
                          </a:lnTo>
                          <a:lnTo>
                            <a:pt x="7" y="10"/>
                          </a:lnTo>
                          <a:lnTo>
                            <a:pt x="5" y="11"/>
                          </a:lnTo>
                          <a:lnTo>
                            <a:pt x="3" y="10"/>
                          </a:lnTo>
                          <a:lnTo>
                            <a:pt x="1" y="9"/>
                          </a:lnTo>
                          <a:lnTo>
                            <a:pt x="0" y="7"/>
                          </a:lnTo>
                          <a:lnTo>
                            <a:pt x="0" y="5"/>
                          </a:lnTo>
                          <a:lnTo>
                            <a:pt x="0" y="3"/>
                          </a:lnTo>
                          <a:lnTo>
                            <a:pt x="1" y="2"/>
                          </a:lnTo>
                          <a:lnTo>
                            <a:pt x="3" y="1"/>
                          </a:lnTo>
                          <a:lnTo>
                            <a:pt x="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2994" name="Freeform 1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54" y="3582"/>
                      <a:ext cx="35" cy="58"/>
                    </a:xfrm>
                    <a:custGeom>
                      <a:avLst/>
                      <a:gdLst/>
                      <a:ahLst/>
                      <a:cxnLst>
                        <a:cxn ang="0">
                          <a:pos x="8" y="0"/>
                        </a:cxn>
                        <a:cxn ang="0">
                          <a:pos x="28" y="0"/>
                        </a:cxn>
                        <a:cxn ang="0">
                          <a:pos x="25" y="9"/>
                        </a:cxn>
                        <a:cxn ang="0">
                          <a:pos x="7" y="9"/>
                        </a:cxn>
                        <a:cxn ang="0">
                          <a:pos x="5" y="13"/>
                        </a:cxn>
                        <a:cxn ang="0">
                          <a:pos x="16" y="15"/>
                        </a:cxn>
                        <a:cxn ang="0">
                          <a:pos x="23" y="19"/>
                        </a:cxn>
                        <a:cxn ang="0">
                          <a:pos x="26" y="22"/>
                        </a:cxn>
                        <a:cxn ang="0">
                          <a:pos x="28" y="26"/>
                        </a:cxn>
                        <a:cxn ang="0">
                          <a:pos x="28" y="30"/>
                        </a:cxn>
                        <a:cxn ang="0">
                          <a:pos x="28" y="34"/>
                        </a:cxn>
                        <a:cxn ang="0">
                          <a:pos x="26" y="38"/>
                        </a:cxn>
                        <a:cxn ang="0">
                          <a:pos x="24" y="40"/>
                        </a:cxn>
                        <a:cxn ang="0">
                          <a:pos x="22" y="42"/>
                        </a:cxn>
                        <a:cxn ang="0">
                          <a:pos x="19" y="44"/>
                        </a:cxn>
                        <a:cxn ang="0">
                          <a:pos x="15" y="45"/>
                        </a:cxn>
                        <a:cxn ang="0">
                          <a:pos x="10" y="46"/>
                        </a:cxn>
                        <a:cxn ang="0">
                          <a:pos x="7" y="45"/>
                        </a:cxn>
                        <a:cxn ang="0">
                          <a:pos x="4" y="45"/>
                        </a:cxn>
                        <a:cxn ang="0">
                          <a:pos x="2" y="44"/>
                        </a:cxn>
                        <a:cxn ang="0">
                          <a:pos x="0" y="42"/>
                        </a:cxn>
                        <a:cxn ang="0">
                          <a:pos x="0" y="40"/>
                        </a:cxn>
                        <a:cxn ang="0">
                          <a:pos x="0" y="39"/>
                        </a:cxn>
                        <a:cxn ang="0">
                          <a:pos x="1" y="38"/>
                        </a:cxn>
                        <a:cxn ang="0">
                          <a:pos x="2" y="37"/>
                        </a:cxn>
                        <a:cxn ang="0">
                          <a:pos x="3" y="37"/>
                        </a:cxn>
                        <a:cxn ang="0">
                          <a:pos x="4" y="37"/>
                        </a:cxn>
                        <a:cxn ang="0">
                          <a:pos x="6" y="37"/>
                        </a:cxn>
                        <a:cxn ang="0">
                          <a:pos x="8" y="38"/>
                        </a:cxn>
                        <a:cxn ang="0">
                          <a:pos x="10" y="40"/>
                        </a:cxn>
                        <a:cxn ang="0">
                          <a:pos x="12" y="42"/>
                        </a:cxn>
                        <a:cxn ang="0">
                          <a:pos x="14" y="42"/>
                        </a:cxn>
                        <a:cxn ang="0">
                          <a:pos x="15" y="43"/>
                        </a:cxn>
                        <a:cxn ang="0">
                          <a:pos x="16" y="43"/>
                        </a:cxn>
                        <a:cxn ang="0">
                          <a:pos x="19" y="42"/>
                        </a:cxn>
                        <a:cxn ang="0">
                          <a:pos x="21" y="41"/>
                        </a:cxn>
                        <a:cxn ang="0">
                          <a:pos x="22" y="39"/>
                        </a:cxn>
                        <a:cxn ang="0">
                          <a:pos x="23" y="36"/>
                        </a:cxn>
                        <a:cxn ang="0">
                          <a:pos x="22" y="32"/>
                        </a:cxn>
                        <a:cxn ang="0">
                          <a:pos x="20" y="29"/>
                        </a:cxn>
                        <a:cxn ang="0">
                          <a:pos x="17" y="26"/>
                        </a:cxn>
                        <a:cxn ang="0">
                          <a:pos x="13" y="24"/>
                        </a:cxn>
                        <a:cxn ang="0">
                          <a:pos x="8" y="23"/>
                        </a:cxn>
                        <a:cxn ang="0">
                          <a:pos x="2" y="23"/>
                        </a:cxn>
                        <a:cxn ang="0">
                          <a:pos x="1" y="23"/>
                        </a:cxn>
                        <a:cxn ang="0">
                          <a:pos x="0" y="23"/>
                        </a:cxn>
                        <a:cxn ang="0">
                          <a:pos x="8" y="0"/>
                        </a:cxn>
                      </a:cxnLst>
                      <a:rect l="0" t="0" r="r" b="b"/>
                      <a:pathLst>
                        <a:path w="28" h="46">
                          <a:moveTo>
                            <a:pt x="8" y="0"/>
                          </a:moveTo>
                          <a:lnTo>
                            <a:pt x="28" y="0"/>
                          </a:lnTo>
                          <a:lnTo>
                            <a:pt x="25" y="9"/>
                          </a:lnTo>
                          <a:lnTo>
                            <a:pt x="7" y="9"/>
                          </a:lnTo>
                          <a:lnTo>
                            <a:pt x="5" y="13"/>
                          </a:lnTo>
                          <a:lnTo>
                            <a:pt x="16" y="15"/>
                          </a:lnTo>
                          <a:lnTo>
                            <a:pt x="23" y="19"/>
                          </a:lnTo>
                          <a:lnTo>
                            <a:pt x="26" y="22"/>
                          </a:lnTo>
                          <a:lnTo>
                            <a:pt x="28" y="26"/>
                          </a:lnTo>
                          <a:lnTo>
                            <a:pt x="28" y="30"/>
                          </a:lnTo>
                          <a:lnTo>
                            <a:pt x="28" y="34"/>
                          </a:lnTo>
                          <a:lnTo>
                            <a:pt x="26" y="38"/>
                          </a:lnTo>
                          <a:lnTo>
                            <a:pt x="24" y="40"/>
                          </a:lnTo>
                          <a:lnTo>
                            <a:pt x="22" y="42"/>
                          </a:lnTo>
                          <a:lnTo>
                            <a:pt x="19" y="44"/>
                          </a:lnTo>
                          <a:lnTo>
                            <a:pt x="15" y="45"/>
                          </a:lnTo>
                          <a:lnTo>
                            <a:pt x="10" y="46"/>
                          </a:lnTo>
                          <a:lnTo>
                            <a:pt x="7" y="45"/>
                          </a:lnTo>
                          <a:lnTo>
                            <a:pt x="4" y="45"/>
                          </a:lnTo>
                          <a:lnTo>
                            <a:pt x="2" y="44"/>
                          </a:lnTo>
                          <a:lnTo>
                            <a:pt x="0" y="42"/>
                          </a:lnTo>
                          <a:lnTo>
                            <a:pt x="0" y="40"/>
                          </a:lnTo>
                          <a:lnTo>
                            <a:pt x="0" y="39"/>
                          </a:lnTo>
                          <a:lnTo>
                            <a:pt x="1" y="38"/>
                          </a:lnTo>
                          <a:lnTo>
                            <a:pt x="2" y="37"/>
                          </a:lnTo>
                          <a:lnTo>
                            <a:pt x="3" y="37"/>
                          </a:lnTo>
                          <a:lnTo>
                            <a:pt x="4" y="37"/>
                          </a:lnTo>
                          <a:lnTo>
                            <a:pt x="6" y="37"/>
                          </a:lnTo>
                          <a:lnTo>
                            <a:pt x="8" y="38"/>
                          </a:lnTo>
                          <a:lnTo>
                            <a:pt x="10" y="40"/>
                          </a:lnTo>
                          <a:lnTo>
                            <a:pt x="12" y="42"/>
                          </a:lnTo>
                          <a:lnTo>
                            <a:pt x="14" y="42"/>
                          </a:lnTo>
                          <a:lnTo>
                            <a:pt x="15" y="43"/>
                          </a:lnTo>
                          <a:lnTo>
                            <a:pt x="16" y="43"/>
                          </a:lnTo>
                          <a:lnTo>
                            <a:pt x="19" y="42"/>
                          </a:lnTo>
                          <a:lnTo>
                            <a:pt x="21" y="41"/>
                          </a:lnTo>
                          <a:lnTo>
                            <a:pt x="22" y="39"/>
                          </a:lnTo>
                          <a:lnTo>
                            <a:pt x="23" y="36"/>
                          </a:lnTo>
                          <a:lnTo>
                            <a:pt x="22" y="32"/>
                          </a:lnTo>
                          <a:lnTo>
                            <a:pt x="20" y="29"/>
                          </a:lnTo>
                          <a:lnTo>
                            <a:pt x="17" y="26"/>
                          </a:lnTo>
                          <a:lnTo>
                            <a:pt x="13" y="24"/>
                          </a:lnTo>
                          <a:lnTo>
                            <a:pt x="8" y="23"/>
                          </a:lnTo>
                          <a:lnTo>
                            <a:pt x="2" y="23"/>
                          </a:lnTo>
                          <a:lnTo>
                            <a:pt x="1" y="23"/>
                          </a:lnTo>
                          <a:lnTo>
                            <a:pt x="0" y="2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2995" name="Freeform 1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091" y="3345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5" y="0"/>
                        </a:cxn>
                        <a:cxn ang="0">
                          <a:pos x="7" y="1"/>
                        </a:cxn>
                        <a:cxn ang="0">
                          <a:pos x="9" y="2"/>
                        </a:cxn>
                        <a:cxn ang="0">
                          <a:pos x="10" y="3"/>
                        </a:cxn>
                        <a:cxn ang="0">
                          <a:pos x="11" y="5"/>
                        </a:cxn>
                        <a:cxn ang="0">
                          <a:pos x="10" y="7"/>
                        </a:cxn>
                        <a:cxn ang="0">
                          <a:pos x="9" y="9"/>
                        </a:cxn>
                        <a:cxn ang="0">
                          <a:pos x="7" y="10"/>
                        </a:cxn>
                        <a:cxn ang="0">
                          <a:pos x="5" y="11"/>
                        </a:cxn>
                        <a:cxn ang="0">
                          <a:pos x="3" y="10"/>
                        </a:cxn>
                        <a:cxn ang="0">
                          <a:pos x="2" y="9"/>
                        </a:cxn>
                        <a:cxn ang="0">
                          <a:pos x="0" y="7"/>
                        </a:cxn>
                        <a:cxn ang="0">
                          <a:pos x="0" y="5"/>
                        </a:cxn>
                        <a:cxn ang="0">
                          <a:pos x="0" y="3"/>
                        </a:cxn>
                        <a:cxn ang="0">
                          <a:pos x="2" y="2"/>
                        </a:cxn>
                        <a:cxn ang="0">
                          <a:pos x="3" y="1"/>
                        </a:cxn>
                        <a:cxn ang="0">
                          <a:pos x="5" y="0"/>
                        </a:cxn>
                      </a:cxnLst>
                      <a:rect l="0" t="0" r="r" b="b"/>
                      <a:pathLst>
                        <a:path w="11" h="11">
                          <a:moveTo>
                            <a:pt x="5" y="0"/>
                          </a:moveTo>
                          <a:lnTo>
                            <a:pt x="7" y="1"/>
                          </a:lnTo>
                          <a:lnTo>
                            <a:pt x="9" y="2"/>
                          </a:lnTo>
                          <a:lnTo>
                            <a:pt x="10" y="3"/>
                          </a:lnTo>
                          <a:lnTo>
                            <a:pt x="11" y="5"/>
                          </a:lnTo>
                          <a:lnTo>
                            <a:pt x="10" y="7"/>
                          </a:lnTo>
                          <a:lnTo>
                            <a:pt x="9" y="9"/>
                          </a:lnTo>
                          <a:lnTo>
                            <a:pt x="7" y="10"/>
                          </a:lnTo>
                          <a:lnTo>
                            <a:pt x="5" y="11"/>
                          </a:lnTo>
                          <a:lnTo>
                            <a:pt x="3" y="10"/>
                          </a:lnTo>
                          <a:lnTo>
                            <a:pt x="2" y="9"/>
                          </a:lnTo>
                          <a:lnTo>
                            <a:pt x="0" y="7"/>
                          </a:lnTo>
                          <a:lnTo>
                            <a:pt x="0" y="5"/>
                          </a:lnTo>
                          <a:lnTo>
                            <a:pt x="0" y="3"/>
                          </a:lnTo>
                          <a:lnTo>
                            <a:pt x="2" y="2"/>
                          </a:lnTo>
                          <a:lnTo>
                            <a:pt x="3" y="1"/>
                          </a:lnTo>
                          <a:lnTo>
                            <a:pt x="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2996" name="Freeform 18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10" y="3301"/>
                      <a:ext cx="36" cy="57"/>
                    </a:xfrm>
                    <a:custGeom>
                      <a:avLst/>
                      <a:gdLst/>
                      <a:ahLst/>
                      <a:cxnLst>
                        <a:cxn ang="0">
                          <a:pos x="27" y="45"/>
                        </a:cxn>
                        <a:cxn ang="0">
                          <a:pos x="0" y="45"/>
                        </a:cxn>
                        <a:cxn ang="0">
                          <a:pos x="0" y="44"/>
                        </a:cxn>
                        <a:cxn ang="0">
                          <a:pos x="7" y="36"/>
                        </a:cxn>
                        <a:cxn ang="0">
                          <a:pos x="13" y="29"/>
                        </a:cxn>
                        <a:cxn ang="0">
                          <a:pos x="15" y="25"/>
                        </a:cxn>
                        <a:cxn ang="0">
                          <a:pos x="17" y="20"/>
                        </a:cxn>
                        <a:cxn ang="0">
                          <a:pos x="18" y="15"/>
                        </a:cxn>
                        <a:cxn ang="0">
                          <a:pos x="17" y="12"/>
                        </a:cxn>
                        <a:cxn ang="0">
                          <a:pos x="16" y="10"/>
                        </a:cxn>
                        <a:cxn ang="0">
                          <a:pos x="13" y="8"/>
                        </a:cxn>
                        <a:cxn ang="0">
                          <a:pos x="10" y="7"/>
                        </a:cxn>
                        <a:cxn ang="0">
                          <a:pos x="7" y="8"/>
                        </a:cxn>
                        <a:cxn ang="0">
                          <a:pos x="4" y="10"/>
                        </a:cxn>
                        <a:cxn ang="0">
                          <a:pos x="2" y="12"/>
                        </a:cxn>
                        <a:cxn ang="0">
                          <a:pos x="1" y="12"/>
                        </a:cxn>
                        <a:cxn ang="0">
                          <a:pos x="2" y="8"/>
                        </a:cxn>
                        <a:cxn ang="0">
                          <a:pos x="4" y="5"/>
                        </a:cxn>
                        <a:cxn ang="0">
                          <a:pos x="6" y="3"/>
                        </a:cxn>
                        <a:cxn ang="0">
                          <a:pos x="9" y="1"/>
                        </a:cxn>
                        <a:cxn ang="0">
                          <a:pos x="11" y="0"/>
                        </a:cxn>
                        <a:cxn ang="0">
                          <a:pos x="15" y="0"/>
                        </a:cxn>
                        <a:cxn ang="0">
                          <a:pos x="18" y="0"/>
                        </a:cxn>
                        <a:cxn ang="0">
                          <a:pos x="21" y="1"/>
                        </a:cxn>
                        <a:cxn ang="0">
                          <a:pos x="23" y="3"/>
                        </a:cxn>
                        <a:cxn ang="0">
                          <a:pos x="25" y="6"/>
                        </a:cxn>
                        <a:cxn ang="0">
                          <a:pos x="27" y="8"/>
                        </a:cxn>
                        <a:cxn ang="0">
                          <a:pos x="27" y="11"/>
                        </a:cxn>
                        <a:cxn ang="0">
                          <a:pos x="26" y="15"/>
                        </a:cxn>
                        <a:cxn ang="0">
                          <a:pos x="25" y="20"/>
                        </a:cxn>
                        <a:cxn ang="0">
                          <a:pos x="19" y="27"/>
                        </a:cxn>
                        <a:cxn ang="0">
                          <a:pos x="10" y="37"/>
                        </a:cxn>
                        <a:cxn ang="0">
                          <a:pos x="20" y="37"/>
                        </a:cxn>
                        <a:cxn ang="0">
                          <a:pos x="23" y="37"/>
                        </a:cxn>
                        <a:cxn ang="0">
                          <a:pos x="24" y="36"/>
                        </a:cxn>
                        <a:cxn ang="0">
                          <a:pos x="25" y="36"/>
                        </a:cxn>
                        <a:cxn ang="0">
                          <a:pos x="26" y="35"/>
                        </a:cxn>
                        <a:cxn ang="0">
                          <a:pos x="27" y="34"/>
                        </a:cxn>
                        <a:cxn ang="0">
                          <a:pos x="28" y="32"/>
                        </a:cxn>
                        <a:cxn ang="0">
                          <a:pos x="29" y="32"/>
                        </a:cxn>
                        <a:cxn ang="0">
                          <a:pos x="27" y="45"/>
                        </a:cxn>
                      </a:cxnLst>
                      <a:rect l="0" t="0" r="r" b="b"/>
                      <a:pathLst>
                        <a:path w="29" h="45">
                          <a:moveTo>
                            <a:pt x="27" y="45"/>
                          </a:moveTo>
                          <a:lnTo>
                            <a:pt x="0" y="45"/>
                          </a:lnTo>
                          <a:lnTo>
                            <a:pt x="0" y="44"/>
                          </a:lnTo>
                          <a:lnTo>
                            <a:pt x="7" y="36"/>
                          </a:lnTo>
                          <a:lnTo>
                            <a:pt x="13" y="29"/>
                          </a:lnTo>
                          <a:lnTo>
                            <a:pt x="15" y="25"/>
                          </a:lnTo>
                          <a:lnTo>
                            <a:pt x="17" y="20"/>
                          </a:lnTo>
                          <a:lnTo>
                            <a:pt x="18" y="15"/>
                          </a:lnTo>
                          <a:lnTo>
                            <a:pt x="17" y="12"/>
                          </a:lnTo>
                          <a:lnTo>
                            <a:pt x="16" y="10"/>
                          </a:lnTo>
                          <a:lnTo>
                            <a:pt x="13" y="8"/>
                          </a:lnTo>
                          <a:lnTo>
                            <a:pt x="10" y="7"/>
                          </a:lnTo>
                          <a:lnTo>
                            <a:pt x="7" y="8"/>
                          </a:lnTo>
                          <a:lnTo>
                            <a:pt x="4" y="10"/>
                          </a:lnTo>
                          <a:lnTo>
                            <a:pt x="2" y="12"/>
                          </a:lnTo>
                          <a:lnTo>
                            <a:pt x="1" y="12"/>
                          </a:lnTo>
                          <a:lnTo>
                            <a:pt x="2" y="8"/>
                          </a:lnTo>
                          <a:lnTo>
                            <a:pt x="4" y="5"/>
                          </a:lnTo>
                          <a:lnTo>
                            <a:pt x="6" y="3"/>
                          </a:lnTo>
                          <a:lnTo>
                            <a:pt x="9" y="1"/>
                          </a:lnTo>
                          <a:lnTo>
                            <a:pt x="11" y="0"/>
                          </a:lnTo>
                          <a:lnTo>
                            <a:pt x="15" y="0"/>
                          </a:lnTo>
                          <a:lnTo>
                            <a:pt x="18" y="0"/>
                          </a:lnTo>
                          <a:lnTo>
                            <a:pt x="21" y="1"/>
                          </a:lnTo>
                          <a:lnTo>
                            <a:pt x="23" y="3"/>
                          </a:lnTo>
                          <a:lnTo>
                            <a:pt x="25" y="6"/>
                          </a:lnTo>
                          <a:lnTo>
                            <a:pt x="27" y="8"/>
                          </a:lnTo>
                          <a:lnTo>
                            <a:pt x="27" y="11"/>
                          </a:lnTo>
                          <a:lnTo>
                            <a:pt x="26" y="15"/>
                          </a:lnTo>
                          <a:lnTo>
                            <a:pt x="25" y="20"/>
                          </a:lnTo>
                          <a:lnTo>
                            <a:pt x="19" y="27"/>
                          </a:lnTo>
                          <a:lnTo>
                            <a:pt x="10" y="37"/>
                          </a:lnTo>
                          <a:lnTo>
                            <a:pt x="20" y="37"/>
                          </a:lnTo>
                          <a:lnTo>
                            <a:pt x="23" y="37"/>
                          </a:lnTo>
                          <a:lnTo>
                            <a:pt x="24" y="36"/>
                          </a:lnTo>
                          <a:lnTo>
                            <a:pt x="25" y="36"/>
                          </a:lnTo>
                          <a:lnTo>
                            <a:pt x="26" y="35"/>
                          </a:lnTo>
                          <a:lnTo>
                            <a:pt x="27" y="34"/>
                          </a:lnTo>
                          <a:lnTo>
                            <a:pt x="28" y="32"/>
                          </a:lnTo>
                          <a:lnTo>
                            <a:pt x="29" y="32"/>
                          </a:lnTo>
                          <a:lnTo>
                            <a:pt x="27" y="4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2997" name="Freeform 1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54" y="3301"/>
                      <a:ext cx="35" cy="58"/>
                    </a:xfrm>
                    <a:custGeom>
                      <a:avLst/>
                      <a:gdLst/>
                      <a:ahLst/>
                      <a:cxnLst>
                        <a:cxn ang="0">
                          <a:pos x="8" y="0"/>
                        </a:cxn>
                        <a:cxn ang="0">
                          <a:pos x="28" y="0"/>
                        </a:cxn>
                        <a:cxn ang="0">
                          <a:pos x="25" y="9"/>
                        </a:cxn>
                        <a:cxn ang="0">
                          <a:pos x="7" y="9"/>
                        </a:cxn>
                        <a:cxn ang="0">
                          <a:pos x="5" y="13"/>
                        </a:cxn>
                        <a:cxn ang="0">
                          <a:pos x="16" y="15"/>
                        </a:cxn>
                        <a:cxn ang="0">
                          <a:pos x="23" y="19"/>
                        </a:cxn>
                        <a:cxn ang="0">
                          <a:pos x="26" y="22"/>
                        </a:cxn>
                        <a:cxn ang="0">
                          <a:pos x="28" y="26"/>
                        </a:cxn>
                        <a:cxn ang="0">
                          <a:pos x="28" y="30"/>
                        </a:cxn>
                        <a:cxn ang="0">
                          <a:pos x="28" y="34"/>
                        </a:cxn>
                        <a:cxn ang="0">
                          <a:pos x="26" y="38"/>
                        </a:cxn>
                        <a:cxn ang="0">
                          <a:pos x="24" y="40"/>
                        </a:cxn>
                        <a:cxn ang="0">
                          <a:pos x="22" y="42"/>
                        </a:cxn>
                        <a:cxn ang="0">
                          <a:pos x="19" y="44"/>
                        </a:cxn>
                        <a:cxn ang="0">
                          <a:pos x="15" y="45"/>
                        </a:cxn>
                        <a:cxn ang="0">
                          <a:pos x="10" y="46"/>
                        </a:cxn>
                        <a:cxn ang="0">
                          <a:pos x="7" y="45"/>
                        </a:cxn>
                        <a:cxn ang="0">
                          <a:pos x="4" y="45"/>
                        </a:cxn>
                        <a:cxn ang="0">
                          <a:pos x="2" y="44"/>
                        </a:cxn>
                        <a:cxn ang="0">
                          <a:pos x="0" y="42"/>
                        </a:cxn>
                        <a:cxn ang="0">
                          <a:pos x="0" y="40"/>
                        </a:cxn>
                        <a:cxn ang="0">
                          <a:pos x="0" y="39"/>
                        </a:cxn>
                        <a:cxn ang="0">
                          <a:pos x="1" y="38"/>
                        </a:cxn>
                        <a:cxn ang="0">
                          <a:pos x="2" y="37"/>
                        </a:cxn>
                        <a:cxn ang="0">
                          <a:pos x="3" y="37"/>
                        </a:cxn>
                        <a:cxn ang="0">
                          <a:pos x="4" y="37"/>
                        </a:cxn>
                        <a:cxn ang="0">
                          <a:pos x="6" y="37"/>
                        </a:cxn>
                        <a:cxn ang="0">
                          <a:pos x="8" y="38"/>
                        </a:cxn>
                        <a:cxn ang="0">
                          <a:pos x="10" y="40"/>
                        </a:cxn>
                        <a:cxn ang="0">
                          <a:pos x="12" y="42"/>
                        </a:cxn>
                        <a:cxn ang="0">
                          <a:pos x="14" y="42"/>
                        </a:cxn>
                        <a:cxn ang="0">
                          <a:pos x="15" y="43"/>
                        </a:cxn>
                        <a:cxn ang="0">
                          <a:pos x="16" y="43"/>
                        </a:cxn>
                        <a:cxn ang="0">
                          <a:pos x="19" y="42"/>
                        </a:cxn>
                        <a:cxn ang="0">
                          <a:pos x="21" y="41"/>
                        </a:cxn>
                        <a:cxn ang="0">
                          <a:pos x="22" y="39"/>
                        </a:cxn>
                        <a:cxn ang="0">
                          <a:pos x="23" y="36"/>
                        </a:cxn>
                        <a:cxn ang="0">
                          <a:pos x="22" y="32"/>
                        </a:cxn>
                        <a:cxn ang="0">
                          <a:pos x="20" y="29"/>
                        </a:cxn>
                        <a:cxn ang="0">
                          <a:pos x="17" y="26"/>
                        </a:cxn>
                        <a:cxn ang="0">
                          <a:pos x="13" y="24"/>
                        </a:cxn>
                        <a:cxn ang="0">
                          <a:pos x="8" y="23"/>
                        </a:cxn>
                        <a:cxn ang="0">
                          <a:pos x="2" y="23"/>
                        </a:cxn>
                        <a:cxn ang="0">
                          <a:pos x="1" y="23"/>
                        </a:cxn>
                        <a:cxn ang="0">
                          <a:pos x="0" y="23"/>
                        </a:cxn>
                        <a:cxn ang="0">
                          <a:pos x="8" y="0"/>
                        </a:cxn>
                      </a:cxnLst>
                      <a:rect l="0" t="0" r="r" b="b"/>
                      <a:pathLst>
                        <a:path w="28" h="46">
                          <a:moveTo>
                            <a:pt x="8" y="0"/>
                          </a:moveTo>
                          <a:lnTo>
                            <a:pt x="28" y="0"/>
                          </a:lnTo>
                          <a:lnTo>
                            <a:pt x="25" y="9"/>
                          </a:lnTo>
                          <a:lnTo>
                            <a:pt x="7" y="9"/>
                          </a:lnTo>
                          <a:lnTo>
                            <a:pt x="5" y="13"/>
                          </a:lnTo>
                          <a:lnTo>
                            <a:pt x="16" y="15"/>
                          </a:lnTo>
                          <a:lnTo>
                            <a:pt x="23" y="19"/>
                          </a:lnTo>
                          <a:lnTo>
                            <a:pt x="26" y="22"/>
                          </a:lnTo>
                          <a:lnTo>
                            <a:pt x="28" y="26"/>
                          </a:lnTo>
                          <a:lnTo>
                            <a:pt x="28" y="30"/>
                          </a:lnTo>
                          <a:lnTo>
                            <a:pt x="28" y="34"/>
                          </a:lnTo>
                          <a:lnTo>
                            <a:pt x="26" y="38"/>
                          </a:lnTo>
                          <a:lnTo>
                            <a:pt x="24" y="40"/>
                          </a:lnTo>
                          <a:lnTo>
                            <a:pt x="22" y="42"/>
                          </a:lnTo>
                          <a:lnTo>
                            <a:pt x="19" y="44"/>
                          </a:lnTo>
                          <a:lnTo>
                            <a:pt x="15" y="45"/>
                          </a:lnTo>
                          <a:lnTo>
                            <a:pt x="10" y="46"/>
                          </a:lnTo>
                          <a:lnTo>
                            <a:pt x="7" y="45"/>
                          </a:lnTo>
                          <a:lnTo>
                            <a:pt x="4" y="45"/>
                          </a:lnTo>
                          <a:lnTo>
                            <a:pt x="2" y="44"/>
                          </a:lnTo>
                          <a:lnTo>
                            <a:pt x="0" y="42"/>
                          </a:lnTo>
                          <a:lnTo>
                            <a:pt x="0" y="40"/>
                          </a:lnTo>
                          <a:lnTo>
                            <a:pt x="0" y="39"/>
                          </a:lnTo>
                          <a:lnTo>
                            <a:pt x="1" y="38"/>
                          </a:lnTo>
                          <a:lnTo>
                            <a:pt x="2" y="37"/>
                          </a:lnTo>
                          <a:lnTo>
                            <a:pt x="3" y="37"/>
                          </a:lnTo>
                          <a:lnTo>
                            <a:pt x="4" y="37"/>
                          </a:lnTo>
                          <a:lnTo>
                            <a:pt x="6" y="37"/>
                          </a:lnTo>
                          <a:lnTo>
                            <a:pt x="8" y="38"/>
                          </a:lnTo>
                          <a:lnTo>
                            <a:pt x="10" y="40"/>
                          </a:lnTo>
                          <a:lnTo>
                            <a:pt x="12" y="42"/>
                          </a:lnTo>
                          <a:lnTo>
                            <a:pt x="14" y="42"/>
                          </a:lnTo>
                          <a:lnTo>
                            <a:pt x="15" y="43"/>
                          </a:lnTo>
                          <a:lnTo>
                            <a:pt x="16" y="43"/>
                          </a:lnTo>
                          <a:lnTo>
                            <a:pt x="19" y="42"/>
                          </a:lnTo>
                          <a:lnTo>
                            <a:pt x="21" y="41"/>
                          </a:lnTo>
                          <a:lnTo>
                            <a:pt x="22" y="39"/>
                          </a:lnTo>
                          <a:lnTo>
                            <a:pt x="23" y="36"/>
                          </a:lnTo>
                          <a:lnTo>
                            <a:pt x="22" y="32"/>
                          </a:lnTo>
                          <a:lnTo>
                            <a:pt x="20" y="29"/>
                          </a:lnTo>
                          <a:lnTo>
                            <a:pt x="17" y="26"/>
                          </a:lnTo>
                          <a:lnTo>
                            <a:pt x="13" y="24"/>
                          </a:lnTo>
                          <a:lnTo>
                            <a:pt x="8" y="23"/>
                          </a:lnTo>
                          <a:lnTo>
                            <a:pt x="2" y="23"/>
                          </a:lnTo>
                          <a:lnTo>
                            <a:pt x="1" y="23"/>
                          </a:lnTo>
                          <a:lnTo>
                            <a:pt x="0" y="23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2998" name="Freeform 182"/>
                    <p:cNvSpPr>
                      <a:spLocks noChangeAspect="1" noEditPoints="1"/>
                    </p:cNvSpPr>
                    <p:nvPr/>
                  </p:nvSpPr>
                  <p:spPr bwMode="auto">
                    <a:xfrm>
                      <a:off x="3154" y="3019"/>
                      <a:ext cx="35" cy="58"/>
                    </a:xfrm>
                    <a:custGeom>
                      <a:avLst/>
                      <a:gdLst/>
                      <a:ahLst/>
                      <a:cxnLst>
                        <a:cxn ang="0">
                          <a:pos x="28" y="23"/>
                        </a:cxn>
                        <a:cxn ang="0">
                          <a:pos x="28" y="29"/>
                        </a:cxn>
                        <a:cxn ang="0">
                          <a:pos x="26" y="35"/>
                        </a:cxn>
                        <a:cxn ang="0">
                          <a:pos x="25" y="38"/>
                        </a:cxn>
                        <a:cxn ang="0">
                          <a:pos x="23" y="41"/>
                        </a:cxn>
                        <a:cxn ang="0">
                          <a:pos x="21" y="43"/>
                        </a:cxn>
                        <a:cxn ang="0">
                          <a:pos x="19" y="44"/>
                        </a:cxn>
                        <a:cxn ang="0">
                          <a:pos x="17" y="45"/>
                        </a:cxn>
                        <a:cxn ang="0">
                          <a:pos x="14" y="46"/>
                        </a:cxn>
                        <a:cxn ang="0">
                          <a:pos x="11" y="45"/>
                        </a:cxn>
                        <a:cxn ang="0">
                          <a:pos x="8" y="44"/>
                        </a:cxn>
                        <a:cxn ang="0">
                          <a:pos x="6" y="42"/>
                        </a:cxn>
                        <a:cxn ang="0">
                          <a:pos x="4" y="39"/>
                        </a:cxn>
                        <a:cxn ang="0">
                          <a:pos x="2" y="37"/>
                        </a:cxn>
                        <a:cxn ang="0">
                          <a:pos x="1" y="33"/>
                        </a:cxn>
                        <a:cxn ang="0">
                          <a:pos x="0" y="28"/>
                        </a:cxn>
                        <a:cxn ang="0">
                          <a:pos x="0" y="23"/>
                        </a:cxn>
                        <a:cxn ang="0">
                          <a:pos x="0" y="16"/>
                        </a:cxn>
                        <a:cxn ang="0">
                          <a:pos x="2" y="10"/>
                        </a:cxn>
                        <a:cxn ang="0">
                          <a:pos x="3" y="7"/>
                        </a:cxn>
                        <a:cxn ang="0">
                          <a:pos x="5" y="4"/>
                        </a:cxn>
                        <a:cxn ang="0">
                          <a:pos x="7" y="2"/>
                        </a:cxn>
                        <a:cxn ang="0">
                          <a:pos x="10" y="0"/>
                        </a:cxn>
                        <a:cxn ang="0">
                          <a:pos x="14" y="0"/>
                        </a:cxn>
                        <a:cxn ang="0">
                          <a:pos x="18" y="0"/>
                        </a:cxn>
                        <a:cxn ang="0">
                          <a:pos x="21" y="2"/>
                        </a:cxn>
                        <a:cxn ang="0">
                          <a:pos x="24" y="5"/>
                        </a:cxn>
                        <a:cxn ang="0">
                          <a:pos x="26" y="9"/>
                        </a:cxn>
                        <a:cxn ang="0">
                          <a:pos x="28" y="16"/>
                        </a:cxn>
                        <a:cxn ang="0">
                          <a:pos x="28" y="23"/>
                        </a:cxn>
                        <a:cxn ang="0">
                          <a:pos x="18" y="23"/>
                        </a:cxn>
                        <a:cxn ang="0">
                          <a:pos x="18" y="17"/>
                        </a:cxn>
                        <a:cxn ang="0">
                          <a:pos x="18" y="13"/>
                        </a:cxn>
                        <a:cxn ang="0">
                          <a:pos x="18" y="11"/>
                        </a:cxn>
                        <a:cxn ang="0">
                          <a:pos x="18" y="9"/>
                        </a:cxn>
                        <a:cxn ang="0">
                          <a:pos x="18" y="5"/>
                        </a:cxn>
                        <a:cxn ang="0">
                          <a:pos x="17" y="3"/>
                        </a:cxn>
                        <a:cxn ang="0">
                          <a:pos x="16" y="2"/>
                        </a:cxn>
                        <a:cxn ang="0">
                          <a:pos x="14" y="2"/>
                        </a:cxn>
                        <a:cxn ang="0">
                          <a:pos x="13" y="2"/>
                        </a:cxn>
                        <a:cxn ang="0">
                          <a:pos x="12" y="3"/>
                        </a:cxn>
                        <a:cxn ang="0">
                          <a:pos x="10" y="4"/>
                        </a:cxn>
                        <a:cxn ang="0">
                          <a:pos x="10" y="7"/>
                        </a:cxn>
                        <a:cxn ang="0">
                          <a:pos x="9" y="13"/>
                        </a:cxn>
                        <a:cxn ang="0">
                          <a:pos x="9" y="27"/>
                        </a:cxn>
                        <a:cxn ang="0">
                          <a:pos x="9" y="33"/>
                        </a:cxn>
                        <a:cxn ang="0">
                          <a:pos x="10" y="37"/>
                        </a:cxn>
                        <a:cxn ang="0">
                          <a:pos x="10" y="40"/>
                        </a:cxn>
                        <a:cxn ang="0">
                          <a:pos x="11" y="42"/>
                        </a:cxn>
                        <a:cxn ang="0">
                          <a:pos x="12" y="43"/>
                        </a:cxn>
                        <a:cxn ang="0">
                          <a:pos x="13" y="43"/>
                        </a:cxn>
                        <a:cxn ang="0">
                          <a:pos x="14" y="44"/>
                        </a:cxn>
                        <a:cxn ang="0">
                          <a:pos x="16" y="43"/>
                        </a:cxn>
                        <a:cxn ang="0">
                          <a:pos x="17" y="43"/>
                        </a:cxn>
                        <a:cxn ang="0">
                          <a:pos x="18" y="40"/>
                        </a:cxn>
                        <a:cxn ang="0">
                          <a:pos x="18" y="37"/>
                        </a:cxn>
                        <a:cxn ang="0">
                          <a:pos x="18" y="23"/>
                        </a:cxn>
                      </a:cxnLst>
                      <a:rect l="0" t="0" r="r" b="b"/>
                      <a:pathLst>
                        <a:path w="28" h="46">
                          <a:moveTo>
                            <a:pt x="28" y="23"/>
                          </a:moveTo>
                          <a:lnTo>
                            <a:pt x="28" y="29"/>
                          </a:lnTo>
                          <a:lnTo>
                            <a:pt x="26" y="35"/>
                          </a:lnTo>
                          <a:lnTo>
                            <a:pt x="25" y="38"/>
                          </a:lnTo>
                          <a:lnTo>
                            <a:pt x="23" y="41"/>
                          </a:lnTo>
                          <a:lnTo>
                            <a:pt x="21" y="43"/>
                          </a:lnTo>
                          <a:lnTo>
                            <a:pt x="19" y="44"/>
                          </a:lnTo>
                          <a:lnTo>
                            <a:pt x="17" y="45"/>
                          </a:lnTo>
                          <a:lnTo>
                            <a:pt x="14" y="46"/>
                          </a:lnTo>
                          <a:lnTo>
                            <a:pt x="11" y="45"/>
                          </a:lnTo>
                          <a:lnTo>
                            <a:pt x="8" y="44"/>
                          </a:lnTo>
                          <a:lnTo>
                            <a:pt x="6" y="42"/>
                          </a:lnTo>
                          <a:lnTo>
                            <a:pt x="4" y="39"/>
                          </a:lnTo>
                          <a:lnTo>
                            <a:pt x="2" y="37"/>
                          </a:lnTo>
                          <a:lnTo>
                            <a:pt x="1" y="33"/>
                          </a:lnTo>
                          <a:lnTo>
                            <a:pt x="0" y="28"/>
                          </a:lnTo>
                          <a:lnTo>
                            <a:pt x="0" y="23"/>
                          </a:lnTo>
                          <a:lnTo>
                            <a:pt x="0" y="16"/>
                          </a:lnTo>
                          <a:lnTo>
                            <a:pt x="2" y="10"/>
                          </a:lnTo>
                          <a:lnTo>
                            <a:pt x="3" y="7"/>
                          </a:lnTo>
                          <a:lnTo>
                            <a:pt x="5" y="4"/>
                          </a:lnTo>
                          <a:lnTo>
                            <a:pt x="7" y="2"/>
                          </a:lnTo>
                          <a:lnTo>
                            <a:pt x="10" y="0"/>
                          </a:lnTo>
                          <a:lnTo>
                            <a:pt x="14" y="0"/>
                          </a:lnTo>
                          <a:lnTo>
                            <a:pt x="18" y="0"/>
                          </a:lnTo>
                          <a:lnTo>
                            <a:pt x="21" y="2"/>
                          </a:lnTo>
                          <a:lnTo>
                            <a:pt x="24" y="5"/>
                          </a:lnTo>
                          <a:lnTo>
                            <a:pt x="26" y="9"/>
                          </a:lnTo>
                          <a:lnTo>
                            <a:pt x="28" y="16"/>
                          </a:lnTo>
                          <a:lnTo>
                            <a:pt x="28" y="23"/>
                          </a:lnTo>
                          <a:close/>
                          <a:moveTo>
                            <a:pt x="18" y="23"/>
                          </a:moveTo>
                          <a:lnTo>
                            <a:pt x="18" y="17"/>
                          </a:lnTo>
                          <a:lnTo>
                            <a:pt x="18" y="13"/>
                          </a:lnTo>
                          <a:lnTo>
                            <a:pt x="18" y="11"/>
                          </a:lnTo>
                          <a:lnTo>
                            <a:pt x="18" y="9"/>
                          </a:lnTo>
                          <a:lnTo>
                            <a:pt x="18" y="5"/>
                          </a:lnTo>
                          <a:lnTo>
                            <a:pt x="17" y="3"/>
                          </a:lnTo>
                          <a:lnTo>
                            <a:pt x="16" y="2"/>
                          </a:lnTo>
                          <a:lnTo>
                            <a:pt x="14" y="2"/>
                          </a:lnTo>
                          <a:lnTo>
                            <a:pt x="13" y="2"/>
                          </a:lnTo>
                          <a:lnTo>
                            <a:pt x="12" y="3"/>
                          </a:lnTo>
                          <a:lnTo>
                            <a:pt x="10" y="4"/>
                          </a:lnTo>
                          <a:lnTo>
                            <a:pt x="10" y="7"/>
                          </a:lnTo>
                          <a:lnTo>
                            <a:pt x="9" y="13"/>
                          </a:lnTo>
                          <a:lnTo>
                            <a:pt x="9" y="27"/>
                          </a:lnTo>
                          <a:lnTo>
                            <a:pt x="9" y="33"/>
                          </a:lnTo>
                          <a:lnTo>
                            <a:pt x="10" y="37"/>
                          </a:lnTo>
                          <a:lnTo>
                            <a:pt x="10" y="40"/>
                          </a:lnTo>
                          <a:lnTo>
                            <a:pt x="11" y="42"/>
                          </a:lnTo>
                          <a:lnTo>
                            <a:pt x="12" y="43"/>
                          </a:lnTo>
                          <a:lnTo>
                            <a:pt x="13" y="43"/>
                          </a:lnTo>
                          <a:lnTo>
                            <a:pt x="14" y="44"/>
                          </a:lnTo>
                          <a:lnTo>
                            <a:pt x="16" y="43"/>
                          </a:lnTo>
                          <a:lnTo>
                            <a:pt x="17" y="43"/>
                          </a:lnTo>
                          <a:lnTo>
                            <a:pt x="18" y="40"/>
                          </a:lnTo>
                          <a:lnTo>
                            <a:pt x="18" y="37"/>
                          </a:lnTo>
                          <a:lnTo>
                            <a:pt x="18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2999" name="Line 18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207" y="4173"/>
                      <a:ext cx="1147" cy="1"/>
                    </a:xfrm>
                    <a:prstGeom prst="line">
                      <a:avLst/>
                    </a:prstGeom>
                    <a:noFill/>
                    <a:ln w="1588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00" name="Line 18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230" y="4152"/>
                      <a:ext cx="1" cy="2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01" name="Line 18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285" y="4163"/>
                      <a:ext cx="2" cy="10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02" name="Line 18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342" y="4163"/>
                      <a:ext cx="2" cy="10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03" name="Line 18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398" y="4163"/>
                      <a:ext cx="1" cy="10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04" name="Line 18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455" y="4163"/>
                      <a:ext cx="1" cy="10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05" name="Line 18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511" y="4152"/>
                      <a:ext cx="1" cy="2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06" name="Line 19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567" y="4163"/>
                      <a:ext cx="2" cy="10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07" name="Line 19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623" y="4163"/>
                      <a:ext cx="1" cy="10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08" name="Line 19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680" y="4163"/>
                      <a:ext cx="1" cy="10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09" name="Line 19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736" y="4163"/>
                      <a:ext cx="1" cy="10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10" name="Line 19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793" y="4152"/>
                      <a:ext cx="1" cy="2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11" name="Line 19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848" y="4163"/>
                      <a:ext cx="1" cy="10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12" name="Line 19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905" y="4163"/>
                      <a:ext cx="1" cy="10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13" name="Line 19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961" y="4163"/>
                      <a:ext cx="1" cy="10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14" name="Line 19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016" y="4163"/>
                      <a:ext cx="2" cy="10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15" name="Line 19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073" y="4152"/>
                      <a:ext cx="2" cy="2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16" name="Line 20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129" y="4163"/>
                      <a:ext cx="1" cy="10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17" name="Line 20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186" y="4163"/>
                      <a:ext cx="1" cy="10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18" name="Line 20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242" y="4163"/>
                      <a:ext cx="1" cy="10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19" name="Line 20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298" y="4163"/>
                      <a:ext cx="2" cy="10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20" name="Line 20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354" y="4152"/>
                      <a:ext cx="1" cy="2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21" name="Line 20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230" y="4152"/>
                      <a:ext cx="1" cy="21"/>
                    </a:xfrm>
                    <a:prstGeom prst="line">
                      <a:avLst/>
                    </a:prstGeom>
                    <a:noFill/>
                    <a:ln w="317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22" name="Freeform 206"/>
                    <p:cNvSpPr>
                      <a:spLocks noChangeAspect="1" noEditPoints="1"/>
                    </p:cNvSpPr>
                    <p:nvPr/>
                  </p:nvSpPr>
                  <p:spPr bwMode="auto">
                    <a:xfrm>
                      <a:off x="3211" y="4196"/>
                      <a:ext cx="36" cy="58"/>
                    </a:xfrm>
                    <a:custGeom>
                      <a:avLst/>
                      <a:gdLst/>
                      <a:ahLst/>
                      <a:cxnLst>
                        <a:cxn ang="0">
                          <a:pos x="29" y="23"/>
                        </a:cxn>
                        <a:cxn ang="0">
                          <a:pos x="28" y="29"/>
                        </a:cxn>
                        <a:cxn ang="0">
                          <a:pos x="27" y="35"/>
                        </a:cxn>
                        <a:cxn ang="0">
                          <a:pos x="26" y="38"/>
                        </a:cxn>
                        <a:cxn ang="0">
                          <a:pos x="24" y="41"/>
                        </a:cxn>
                        <a:cxn ang="0">
                          <a:pos x="22" y="43"/>
                        </a:cxn>
                        <a:cxn ang="0">
                          <a:pos x="20" y="44"/>
                        </a:cxn>
                        <a:cxn ang="0">
                          <a:pos x="17" y="45"/>
                        </a:cxn>
                        <a:cxn ang="0">
                          <a:pos x="15" y="46"/>
                        </a:cxn>
                        <a:cxn ang="0">
                          <a:pos x="12" y="45"/>
                        </a:cxn>
                        <a:cxn ang="0">
                          <a:pos x="9" y="44"/>
                        </a:cxn>
                        <a:cxn ang="0">
                          <a:pos x="6" y="42"/>
                        </a:cxn>
                        <a:cxn ang="0">
                          <a:pos x="4" y="39"/>
                        </a:cxn>
                        <a:cxn ang="0">
                          <a:pos x="3" y="37"/>
                        </a:cxn>
                        <a:cxn ang="0">
                          <a:pos x="2" y="33"/>
                        </a:cxn>
                        <a:cxn ang="0">
                          <a:pos x="1" y="28"/>
                        </a:cxn>
                        <a:cxn ang="0">
                          <a:pos x="0" y="23"/>
                        </a:cxn>
                        <a:cxn ang="0">
                          <a:pos x="1" y="16"/>
                        </a:cxn>
                        <a:cxn ang="0">
                          <a:pos x="2" y="10"/>
                        </a:cxn>
                        <a:cxn ang="0">
                          <a:pos x="4" y="7"/>
                        </a:cxn>
                        <a:cxn ang="0">
                          <a:pos x="5" y="4"/>
                        </a:cxn>
                        <a:cxn ang="0">
                          <a:pos x="7" y="2"/>
                        </a:cxn>
                        <a:cxn ang="0">
                          <a:pos x="11" y="0"/>
                        </a:cxn>
                        <a:cxn ang="0">
                          <a:pos x="15" y="0"/>
                        </a:cxn>
                        <a:cxn ang="0">
                          <a:pos x="18" y="0"/>
                        </a:cxn>
                        <a:cxn ang="0">
                          <a:pos x="22" y="2"/>
                        </a:cxn>
                        <a:cxn ang="0">
                          <a:pos x="25" y="5"/>
                        </a:cxn>
                        <a:cxn ang="0">
                          <a:pos x="27" y="9"/>
                        </a:cxn>
                        <a:cxn ang="0">
                          <a:pos x="28" y="16"/>
                        </a:cxn>
                        <a:cxn ang="0">
                          <a:pos x="29" y="23"/>
                        </a:cxn>
                        <a:cxn ang="0">
                          <a:pos x="19" y="23"/>
                        </a:cxn>
                        <a:cxn ang="0">
                          <a:pos x="19" y="17"/>
                        </a:cxn>
                        <a:cxn ang="0">
                          <a:pos x="19" y="13"/>
                        </a:cxn>
                        <a:cxn ang="0">
                          <a:pos x="19" y="11"/>
                        </a:cxn>
                        <a:cxn ang="0">
                          <a:pos x="19" y="9"/>
                        </a:cxn>
                        <a:cxn ang="0">
                          <a:pos x="18" y="5"/>
                        </a:cxn>
                        <a:cxn ang="0">
                          <a:pos x="17" y="3"/>
                        </a:cxn>
                        <a:cxn ang="0">
                          <a:pos x="16" y="2"/>
                        </a:cxn>
                        <a:cxn ang="0">
                          <a:pos x="15" y="2"/>
                        </a:cxn>
                        <a:cxn ang="0">
                          <a:pos x="13" y="2"/>
                        </a:cxn>
                        <a:cxn ang="0">
                          <a:pos x="12" y="3"/>
                        </a:cxn>
                        <a:cxn ang="0">
                          <a:pos x="11" y="4"/>
                        </a:cxn>
                        <a:cxn ang="0">
                          <a:pos x="11" y="7"/>
                        </a:cxn>
                        <a:cxn ang="0">
                          <a:pos x="10" y="13"/>
                        </a:cxn>
                        <a:cxn ang="0">
                          <a:pos x="10" y="27"/>
                        </a:cxn>
                        <a:cxn ang="0">
                          <a:pos x="10" y="33"/>
                        </a:cxn>
                        <a:cxn ang="0">
                          <a:pos x="10" y="37"/>
                        </a:cxn>
                        <a:cxn ang="0">
                          <a:pos x="11" y="40"/>
                        </a:cxn>
                        <a:cxn ang="0">
                          <a:pos x="11" y="42"/>
                        </a:cxn>
                        <a:cxn ang="0">
                          <a:pos x="12" y="43"/>
                        </a:cxn>
                        <a:cxn ang="0">
                          <a:pos x="13" y="43"/>
                        </a:cxn>
                        <a:cxn ang="0">
                          <a:pos x="15" y="44"/>
                        </a:cxn>
                        <a:cxn ang="0">
                          <a:pos x="16" y="43"/>
                        </a:cxn>
                        <a:cxn ang="0">
                          <a:pos x="17" y="43"/>
                        </a:cxn>
                        <a:cxn ang="0">
                          <a:pos x="19" y="40"/>
                        </a:cxn>
                        <a:cxn ang="0">
                          <a:pos x="19" y="37"/>
                        </a:cxn>
                        <a:cxn ang="0">
                          <a:pos x="19" y="23"/>
                        </a:cxn>
                      </a:cxnLst>
                      <a:rect l="0" t="0" r="r" b="b"/>
                      <a:pathLst>
                        <a:path w="29" h="46">
                          <a:moveTo>
                            <a:pt x="29" y="23"/>
                          </a:moveTo>
                          <a:lnTo>
                            <a:pt x="28" y="29"/>
                          </a:lnTo>
                          <a:lnTo>
                            <a:pt x="27" y="35"/>
                          </a:lnTo>
                          <a:lnTo>
                            <a:pt x="26" y="38"/>
                          </a:lnTo>
                          <a:lnTo>
                            <a:pt x="24" y="41"/>
                          </a:lnTo>
                          <a:lnTo>
                            <a:pt x="22" y="43"/>
                          </a:lnTo>
                          <a:lnTo>
                            <a:pt x="20" y="44"/>
                          </a:lnTo>
                          <a:lnTo>
                            <a:pt x="17" y="45"/>
                          </a:lnTo>
                          <a:lnTo>
                            <a:pt x="15" y="46"/>
                          </a:lnTo>
                          <a:lnTo>
                            <a:pt x="12" y="45"/>
                          </a:lnTo>
                          <a:lnTo>
                            <a:pt x="9" y="44"/>
                          </a:lnTo>
                          <a:lnTo>
                            <a:pt x="6" y="42"/>
                          </a:lnTo>
                          <a:lnTo>
                            <a:pt x="4" y="39"/>
                          </a:lnTo>
                          <a:lnTo>
                            <a:pt x="3" y="37"/>
                          </a:lnTo>
                          <a:lnTo>
                            <a:pt x="2" y="33"/>
                          </a:lnTo>
                          <a:lnTo>
                            <a:pt x="1" y="28"/>
                          </a:lnTo>
                          <a:lnTo>
                            <a:pt x="0" y="23"/>
                          </a:lnTo>
                          <a:lnTo>
                            <a:pt x="1" y="16"/>
                          </a:lnTo>
                          <a:lnTo>
                            <a:pt x="2" y="10"/>
                          </a:lnTo>
                          <a:lnTo>
                            <a:pt x="4" y="7"/>
                          </a:lnTo>
                          <a:lnTo>
                            <a:pt x="5" y="4"/>
                          </a:lnTo>
                          <a:lnTo>
                            <a:pt x="7" y="2"/>
                          </a:lnTo>
                          <a:lnTo>
                            <a:pt x="11" y="0"/>
                          </a:lnTo>
                          <a:lnTo>
                            <a:pt x="15" y="0"/>
                          </a:lnTo>
                          <a:lnTo>
                            <a:pt x="18" y="0"/>
                          </a:lnTo>
                          <a:lnTo>
                            <a:pt x="22" y="2"/>
                          </a:lnTo>
                          <a:lnTo>
                            <a:pt x="25" y="5"/>
                          </a:lnTo>
                          <a:lnTo>
                            <a:pt x="27" y="9"/>
                          </a:lnTo>
                          <a:lnTo>
                            <a:pt x="28" y="16"/>
                          </a:lnTo>
                          <a:lnTo>
                            <a:pt x="29" y="23"/>
                          </a:lnTo>
                          <a:close/>
                          <a:moveTo>
                            <a:pt x="19" y="23"/>
                          </a:moveTo>
                          <a:lnTo>
                            <a:pt x="19" y="17"/>
                          </a:lnTo>
                          <a:lnTo>
                            <a:pt x="19" y="13"/>
                          </a:lnTo>
                          <a:lnTo>
                            <a:pt x="19" y="11"/>
                          </a:lnTo>
                          <a:lnTo>
                            <a:pt x="19" y="9"/>
                          </a:lnTo>
                          <a:lnTo>
                            <a:pt x="18" y="5"/>
                          </a:lnTo>
                          <a:lnTo>
                            <a:pt x="17" y="3"/>
                          </a:lnTo>
                          <a:lnTo>
                            <a:pt x="16" y="2"/>
                          </a:lnTo>
                          <a:lnTo>
                            <a:pt x="15" y="2"/>
                          </a:lnTo>
                          <a:lnTo>
                            <a:pt x="13" y="2"/>
                          </a:lnTo>
                          <a:lnTo>
                            <a:pt x="12" y="3"/>
                          </a:lnTo>
                          <a:lnTo>
                            <a:pt x="11" y="4"/>
                          </a:lnTo>
                          <a:lnTo>
                            <a:pt x="11" y="7"/>
                          </a:lnTo>
                          <a:lnTo>
                            <a:pt x="10" y="13"/>
                          </a:lnTo>
                          <a:lnTo>
                            <a:pt x="10" y="27"/>
                          </a:lnTo>
                          <a:lnTo>
                            <a:pt x="10" y="33"/>
                          </a:lnTo>
                          <a:lnTo>
                            <a:pt x="10" y="37"/>
                          </a:lnTo>
                          <a:lnTo>
                            <a:pt x="11" y="40"/>
                          </a:lnTo>
                          <a:lnTo>
                            <a:pt x="11" y="42"/>
                          </a:lnTo>
                          <a:lnTo>
                            <a:pt x="12" y="43"/>
                          </a:lnTo>
                          <a:lnTo>
                            <a:pt x="13" y="43"/>
                          </a:lnTo>
                          <a:lnTo>
                            <a:pt x="15" y="44"/>
                          </a:lnTo>
                          <a:lnTo>
                            <a:pt x="16" y="43"/>
                          </a:lnTo>
                          <a:lnTo>
                            <a:pt x="17" y="43"/>
                          </a:lnTo>
                          <a:lnTo>
                            <a:pt x="19" y="40"/>
                          </a:lnTo>
                          <a:lnTo>
                            <a:pt x="19" y="37"/>
                          </a:lnTo>
                          <a:lnTo>
                            <a:pt x="19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23" name="Freeform 207"/>
                    <p:cNvSpPr>
                      <a:spLocks noChangeAspect="1" noEditPoints="1"/>
                    </p:cNvSpPr>
                    <p:nvPr/>
                  </p:nvSpPr>
                  <p:spPr bwMode="auto">
                    <a:xfrm>
                      <a:off x="3438" y="4196"/>
                      <a:ext cx="37" cy="58"/>
                    </a:xfrm>
                    <a:custGeom>
                      <a:avLst/>
                      <a:gdLst/>
                      <a:ahLst/>
                      <a:cxnLst>
                        <a:cxn ang="0">
                          <a:pos x="29" y="23"/>
                        </a:cxn>
                        <a:cxn ang="0">
                          <a:pos x="29" y="29"/>
                        </a:cxn>
                        <a:cxn ang="0">
                          <a:pos x="27" y="35"/>
                        </a:cxn>
                        <a:cxn ang="0">
                          <a:pos x="26" y="38"/>
                        </a:cxn>
                        <a:cxn ang="0">
                          <a:pos x="24" y="41"/>
                        </a:cxn>
                        <a:cxn ang="0">
                          <a:pos x="22" y="43"/>
                        </a:cxn>
                        <a:cxn ang="0">
                          <a:pos x="20" y="44"/>
                        </a:cxn>
                        <a:cxn ang="0">
                          <a:pos x="17" y="45"/>
                        </a:cxn>
                        <a:cxn ang="0">
                          <a:pos x="15" y="46"/>
                        </a:cxn>
                        <a:cxn ang="0">
                          <a:pos x="12" y="45"/>
                        </a:cxn>
                        <a:cxn ang="0">
                          <a:pos x="9" y="44"/>
                        </a:cxn>
                        <a:cxn ang="0">
                          <a:pos x="7" y="42"/>
                        </a:cxn>
                        <a:cxn ang="0">
                          <a:pos x="4" y="39"/>
                        </a:cxn>
                        <a:cxn ang="0">
                          <a:pos x="3" y="37"/>
                        </a:cxn>
                        <a:cxn ang="0">
                          <a:pos x="2" y="33"/>
                        </a:cxn>
                        <a:cxn ang="0">
                          <a:pos x="1" y="28"/>
                        </a:cxn>
                        <a:cxn ang="0">
                          <a:pos x="0" y="23"/>
                        </a:cxn>
                        <a:cxn ang="0">
                          <a:pos x="1" y="16"/>
                        </a:cxn>
                        <a:cxn ang="0">
                          <a:pos x="2" y="10"/>
                        </a:cxn>
                        <a:cxn ang="0">
                          <a:pos x="4" y="7"/>
                        </a:cxn>
                        <a:cxn ang="0">
                          <a:pos x="5" y="4"/>
                        </a:cxn>
                        <a:cxn ang="0">
                          <a:pos x="8" y="2"/>
                        </a:cxn>
                        <a:cxn ang="0">
                          <a:pos x="11" y="0"/>
                        </a:cxn>
                        <a:cxn ang="0">
                          <a:pos x="15" y="0"/>
                        </a:cxn>
                        <a:cxn ang="0">
                          <a:pos x="18" y="0"/>
                        </a:cxn>
                        <a:cxn ang="0">
                          <a:pos x="22" y="2"/>
                        </a:cxn>
                        <a:cxn ang="0">
                          <a:pos x="25" y="5"/>
                        </a:cxn>
                        <a:cxn ang="0">
                          <a:pos x="27" y="9"/>
                        </a:cxn>
                        <a:cxn ang="0">
                          <a:pos x="29" y="16"/>
                        </a:cxn>
                        <a:cxn ang="0">
                          <a:pos x="29" y="23"/>
                        </a:cxn>
                        <a:cxn ang="0">
                          <a:pos x="19" y="23"/>
                        </a:cxn>
                        <a:cxn ang="0">
                          <a:pos x="19" y="17"/>
                        </a:cxn>
                        <a:cxn ang="0">
                          <a:pos x="19" y="13"/>
                        </a:cxn>
                        <a:cxn ang="0">
                          <a:pos x="19" y="11"/>
                        </a:cxn>
                        <a:cxn ang="0">
                          <a:pos x="19" y="9"/>
                        </a:cxn>
                        <a:cxn ang="0">
                          <a:pos x="19" y="5"/>
                        </a:cxn>
                        <a:cxn ang="0">
                          <a:pos x="18" y="3"/>
                        </a:cxn>
                        <a:cxn ang="0">
                          <a:pos x="16" y="2"/>
                        </a:cxn>
                        <a:cxn ang="0">
                          <a:pos x="15" y="2"/>
                        </a:cxn>
                        <a:cxn ang="0">
                          <a:pos x="13" y="2"/>
                        </a:cxn>
                        <a:cxn ang="0">
                          <a:pos x="12" y="3"/>
                        </a:cxn>
                        <a:cxn ang="0">
                          <a:pos x="11" y="4"/>
                        </a:cxn>
                        <a:cxn ang="0">
                          <a:pos x="11" y="7"/>
                        </a:cxn>
                        <a:cxn ang="0">
                          <a:pos x="10" y="13"/>
                        </a:cxn>
                        <a:cxn ang="0">
                          <a:pos x="10" y="27"/>
                        </a:cxn>
                        <a:cxn ang="0">
                          <a:pos x="10" y="33"/>
                        </a:cxn>
                        <a:cxn ang="0">
                          <a:pos x="11" y="37"/>
                        </a:cxn>
                        <a:cxn ang="0">
                          <a:pos x="11" y="40"/>
                        </a:cxn>
                        <a:cxn ang="0">
                          <a:pos x="12" y="42"/>
                        </a:cxn>
                        <a:cxn ang="0">
                          <a:pos x="12" y="43"/>
                        </a:cxn>
                        <a:cxn ang="0">
                          <a:pos x="14" y="43"/>
                        </a:cxn>
                        <a:cxn ang="0">
                          <a:pos x="15" y="44"/>
                        </a:cxn>
                        <a:cxn ang="0">
                          <a:pos x="16" y="43"/>
                        </a:cxn>
                        <a:cxn ang="0">
                          <a:pos x="18" y="43"/>
                        </a:cxn>
                        <a:cxn ang="0">
                          <a:pos x="19" y="40"/>
                        </a:cxn>
                        <a:cxn ang="0">
                          <a:pos x="19" y="37"/>
                        </a:cxn>
                        <a:cxn ang="0">
                          <a:pos x="19" y="23"/>
                        </a:cxn>
                      </a:cxnLst>
                      <a:rect l="0" t="0" r="r" b="b"/>
                      <a:pathLst>
                        <a:path w="29" h="46">
                          <a:moveTo>
                            <a:pt x="29" y="23"/>
                          </a:moveTo>
                          <a:lnTo>
                            <a:pt x="29" y="29"/>
                          </a:lnTo>
                          <a:lnTo>
                            <a:pt x="27" y="35"/>
                          </a:lnTo>
                          <a:lnTo>
                            <a:pt x="26" y="38"/>
                          </a:lnTo>
                          <a:lnTo>
                            <a:pt x="24" y="41"/>
                          </a:lnTo>
                          <a:lnTo>
                            <a:pt x="22" y="43"/>
                          </a:lnTo>
                          <a:lnTo>
                            <a:pt x="20" y="44"/>
                          </a:lnTo>
                          <a:lnTo>
                            <a:pt x="17" y="45"/>
                          </a:lnTo>
                          <a:lnTo>
                            <a:pt x="15" y="46"/>
                          </a:lnTo>
                          <a:lnTo>
                            <a:pt x="12" y="45"/>
                          </a:lnTo>
                          <a:lnTo>
                            <a:pt x="9" y="44"/>
                          </a:lnTo>
                          <a:lnTo>
                            <a:pt x="7" y="42"/>
                          </a:lnTo>
                          <a:lnTo>
                            <a:pt x="4" y="39"/>
                          </a:lnTo>
                          <a:lnTo>
                            <a:pt x="3" y="37"/>
                          </a:lnTo>
                          <a:lnTo>
                            <a:pt x="2" y="33"/>
                          </a:lnTo>
                          <a:lnTo>
                            <a:pt x="1" y="28"/>
                          </a:lnTo>
                          <a:lnTo>
                            <a:pt x="0" y="23"/>
                          </a:lnTo>
                          <a:lnTo>
                            <a:pt x="1" y="16"/>
                          </a:lnTo>
                          <a:lnTo>
                            <a:pt x="2" y="10"/>
                          </a:lnTo>
                          <a:lnTo>
                            <a:pt x="4" y="7"/>
                          </a:lnTo>
                          <a:lnTo>
                            <a:pt x="5" y="4"/>
                          </a:lnTo>
                          <a:lnTo>
                            <a:pt x="8" y="2"/>
                          </a:lnTo>
                          <a:lnTo>
                            <a:pt x="11" y="0"/>
                          </a:lnTo>
                          <a:lnTo>
                            <a:pt x="15" y="0"/>
                          </a:lnTo>
                          <a:lnTo>
                            <a:pt x="18" y="0"/>
                          </a:lnTo>
                          <a:lnTo>
                            <a:pt x="22" y="2"/>
                          </a:lnTo>
                          <a:lnTo>
                            <a:pt x="25" y="5"/>
                          </a:lnTo>
                          <a:lnTo>
                            <a:pt x="27" y="9"/>
                          </a:lnTo>
                          <a:lnTo>
                            <a:pt x="29" y="16"/>
                          </a:lnTo>
                          <a:lnTo>
                            <a:pt x="29" y="23"/>
                          </a:lnTo>
                          <a:close/>
                          <a:moveTo>
                            <a:pt x="19" y="23"/>
                          </a:moveTo>
                          <a:lnTo>
                            <a:pt x="19" y="17"/>
                          </a:lnTo>
                          <a:lnTo>
                            <a:pt x="19" y="13"/>
                          </a:lnTo>
                          <a:lnTo>
                            <a:pt x="19" y="11"/>
                          </a:lnTo>
                          <a:lnTo>
                            <a:pt x="19" y="9"/>
                          </a:lnTo>
                          <a:lnTo>
                            <a:pt x="19" y="5"/>
                          </a:lnTo>
                          <a:lnTo>
                            <a:pt x="18" y="3"/>
                          </a:lnTo>
                          <a:lnTo>
                            <a:pt x="16" y="2"/>
                          </a:lnTo>
                          <a:lnTo>
                            <a:pt x="15" y="2"/>
                          </a:lnTo>
                          <a:lnTo>
                            <a:pt x="13" y="2"/>
                          </a:lnTo>
                          <a:lnTo>
                            <a:pt x="12" y="3"/>
                          </a:lnTo>
                          <a:lnTo>
                            <a:pt x="11" y="4"/>
                          </a:lnTo>
                          <a:lnTo>
                            <a:pt x="11" y="7"/>
                          </a:lnTo>
                          <a:lnTo>
                            <a:pt x="10" y="13"/>
                          </a:lnTo>
                          <a:lnTo>
                            <a:pt x="10" y="27"/>
                          </a:lnTo>
                          <a:lnTo>
                            <a:pt x="10" y="33"/>
                          </a:lnTo>
                          <a:lnTo>
                            <a:pt x="11" y="37"/>
                          </a:lnTo>
                          <a:lnTo>
                            <a:pt x="11" y="40"/>
                          </a:lnTo>
                          <a:lnTo>
                            <a:pt x="12" y="42"/>
                          </a:lnTo>
                          <a:lnTo>
                            <a:pt x="12" y="43"/>
                          </a:lnTo>
                          <a:lnTo>
                            <a:pt x="14" y="43"/>
                          </a:lnTo>
                          <a:lnTo>
                            <a:pt x="15" y="44"/>
                          </a:lnTo>
                          <a:lnTo>
                            <a:pt x="16" y="43"/>
                          </a:lnTo>
                          <a:lnTo>
                            <a:pt x="18" y="43"/>
                          </a:lnTo>
                          <a:lnTo>
                            <a:pt x="19" y="40"/>
                          </a:lnTo>
                          <a:lnTo>
                            <a:pt x="19" y="37"/>
                          </a:lnTo>
                          <a:lnTo>
                            <a:pt x="19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24" name="Freeform 20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483" y="4240"/>
                      <a:ext cx="12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5" y="0"/>
                        </a:cxn>
                        <a:cxn ang="0">
                          <a:pos x="7" y="1"/>
                        </a:cxn>
                        <a:cxn ang="0">
                          <a:pos x="9" y="2"/>
                        </a:cxn>
                        <a:cxn ang="0">
                          <a:pos x="10" y="3"/>
                        </a:cxn>
                        <a:cxn ang="0">
                          <a:pos x="10" y="5"/>
                        </a:cxn>
                        <a:cxn ang="0">
                          <a:pos x="10" y="7"/>
                        </a:cxn>
                        <a:cxn ang="0">
                          <a:pos x="9" y="9"/>
                        </a:cxn>
                        <a:cxn ang="0">
                          <a:pos x="7" y="10"/>
                        </a:cxn>
                        <a:cxn ang="0">
                          <a:pos x="5" y="11"/>
                        </a:cxn>
                        <a:cxn ang="0">
                          <a:pos x="3" y="10"/>
                        </a:cxn>
                        <a:cxn ang="0">
                          <a:pos x="1" y="9"/>
                        </a:cxn>
                        <a:cxn ang="0">
                          <a:pos x="0" y="7"/>
                        </a:cxn>
                        <a:cxn ang="0">
                          <a:pos x="0" y="5"/>
                        </a:cxn>
                        <a:cxn ang="0">
                          <a:pos x="0" y="3"/>
                        </a:cxn>
                        <a:cxn ang="0">
                          <a:pos x="1" y="2"/>
                        </a:cxn>
                        <a:cxn ang="0">
                          <a:pos x="3" y="1"/>
                        </a:cxn>
                        <a:cxn ang="0">
                          <a:pos x="5" y="0"/>
                        </a:cxn>
                      </a:cxnLst>
                      <a:rect l="0" t="0" r="r" b="b"/>
                      <a:pathLst>
                        <a:path w="10" h="11">
                          <a:moveTo>
                            <a:pt x="5" y="0"/>
                          </a:moveTo>
                          <a:lnTo>
                            <a:pt x="7" y="1"/>
                          </a:lnTo>
                          <a:lnTo>
                            <a:pt x="9" y="2"/>
                          </a:lnTo>
                          <a:lnTo>
                            <a:pt x="10" y="3"/>
                          </a:lnTo>
                          <a:lnTo>
                            <a:pt x="10" y="5"/>
                          </a:lnTo>
                          <a:lnTo>
                            <a:pt x="10" y="7"/>
                          </a:lnTo>
                          <a:lnTo>
                            <a:pt x="9" y="9"/>
                          </a:lnTo>
                          <a:lnTo>
                            <a:pt x="7" y="10"/>
                          </a:lnTo>
                          <a:lnTo>
                            <a:pt x="5" y="11"/>
                          </a:lnTo>
                          <a:lnTo>
                            <a:pt x="3" y="10"/>
                          </a:lnTo>
                          <a:lnTo>
                            <a:pt x="1" y="9"/>
                          </a:lnTo>
                          <a:lnTo>
                            <a:pt x="0" y="7"/>
                          </a:lnTo>
                          <a:lnTo>
                            <a:pt x="0" y="5"/>
                          </a:lnTo>
                          <a:lnTo>
                            <a:pt x="0" y="3"/>
                          </a:lnTo>
                          <a:lnTo>
                            <a:pt x="1" y="2"/>
                          </a:lnTo>
                          <a:lnTo>
                            <a:pt x="3" y="1"/>
                          </a:lnTo>
                          <a:lnTo>
                            <a:pt x="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25" name="Freeform 2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00" y="4196"/>
                      <a:ext cx="38" cy="57"/>
                    </a:xfrm>
                    <a:custGeom>
                      <a:avLst/>
                      <a:gdLst/>
                      <a:ahLst/>
                      <a:cxnLst>
                        <a:cxn ang="0">
                          <a:pos x="27" y="45"/>
                        </a:cxn>
                        <a:cxn ang="0">
                          <a:pos x="0" y="45"/>
                        </a:cxn>
                        <a:cxn ang="0">
                          <a:pos x="0" y="44"/>
                        </a:cxn>
                        <a:cxn ang="0">
                          <a:pos x="8" y="36"/>
                        </a:cxn>
                        <a:cxn ang="0">
                          <a:pos x="13" y="29"/>
                        </a:cxn>
                        <a:cxn ang="0">
                          <a:pos x="16" y="25"/>
                        </a:cxn>
                        <a:cxn ang="0">
                          <a:pos x="18" y="20"/>
                        </a:cxn>
                        <a:cxn ang="0">
                          <a:pos x="18" y="15"/>
                        </a:cxn>
                        <a:cxn ang="0">
                          <a:pos x="18" y="12"/>
                        </a:cxn>
                        <a:cxn ang="0">
                          <a:pos x="16" y="10"/>
                        </a:cxn>
                        <a:cxn ang="0">
                          <a:pos x="14" y="8"/>
                        </a:cxn>
                        <a:cxn ang="0">
                          <a:pos x="11" y="7"/>
                        </a:cxn>
                        <a:cxn ang="0">
                          <a:pos x="7" y="8"/>
                        </a:cxn>
                        <a:cxn ang="0">
                          <a:pos x="5" y="10"/>
                        </a:cxn>
                        <a:cxn ang="0">
                          <a:pos x="2" y="12"/>
                        </a:cxn>
                        <a:cxn ang="0">
                          <a:pos x="1" y="12"/>
                        </a:cxn>
                        <a:cxn ang="0">
                          <a:pos x="3" y="8"/>
                        </a:cxn>
                        <a:cxn ang="0">
                          <a:pos x="4" y="5"/>
                        </a:cxn>
                        <a:cxn ang="0">
                          <a:pos x="7" y="3"/>
                        </a:cxn>
                        <a:cxn ang="0">
                          <a:pos x="9" y="1"/>
                        </a:cxn>
                        <a:cxn ang="0">
                          <a:pos x="12" y="0"/>
                        </a:cxn>
                        <a:cxn ang="0">
                          <a:pos x="15" y="0"/>
                        </a:cxn>
                        <a:cxn ang="0">
                          <a:pos x="18" y="0"/>
                        </a:cxn>
                        <a:cxn ang="0">
                          <a:pos x="21" y="1"/>
                        </a:cxn>
                        <a:cxn ang="0">
                          <a:pos x="24" y="3"/>
                        </a:cxn>
                        <a:cxn ang="0">
                          <a:pos x="26" y="6"/>
                        </a:cxn>
                        <a:cxn ang="0">
                          <a:pos x="27" y="8"/>
                        </a:cxn>
                        <a:cxn ang="0">
                          <a:pos x="28" y="11"/>
                        </a:cxn>
                        <a:cxn ang="0">
                          <a:pos x="27" y="15"/>
                        </a:cxn>
                        <a:cxn ang="0">
                          <a:pos x="25" y="20"/>
                        </a:cxn>
                        <a:cxn ang="0">
                          <a:pos x="20" y="27"/>
                        </a:cxn>
                        <a:cxn ang="0">
                          <a:pos x="11" y="37"/>
                        </a:cxn>
                        <a:cxn ang="0">
                          <a:pos x="20" y="37"/>
                        </a:cxn>
                        <a:cxn ang="0">
                          <a:pos x="23" y="37"/>
                        </a:cxn>
                        <a:cxn ang="0">
                          <a:pos x="25" y="36"/>
                        </a:cxn>
                        <a:cxn ang="0">
                          <a:pos x="26" y="36"/>
                        </a:cxn>
                        <a:cxn ang="0">
                          <a:pos x="27" y="35"/>
                        </a:cxn>
                        <a:cxn ang="0">
                          <a:pos x="27" y="34"/>
                        </a:cxn>
                        <a:cxn ang="0">
                          <a:pos x="28" y="32"/>
                        </a:cxn>
                        <a:cxn ang="0">
                          <a:pos x="30" y="32"/>
                        </a:cxn>
                        <a:cxn ang="0">
                          <a:pos x="27" y="45"/>
                        </a:cxn>
                      </a:cxnLst>
                      <a:rect l="0" t="0" r="r" b="b"/>
                      <a:pathLst>
                        <a:path w="30" h="45">
                          <a:moveTo>
                            <a:pt x="27" y="45"/>
                          </a:moveTo>
                          <a:lnTo>
                            <a:pt x="0" y="45"/>
                          </a:lnTo>
                          <a:lnTo>
                            <a:pt x="0" y="44"/>
                          </a:lnTo>
                          <a:lnTo>
                            <a:pt x="8" y="36"/>
                          </a:lnTo>
                          <a:lnTo>
                            <a:pt x="13" y="29"/>
                          </a:lnTo>
                          <a:lnTo>
                            <a:pt x="16" y="25"/>
                          </a:lnTo>
                          <a:lnTo>
                            <a:pt x="18" y="20"/>
                          </a:lnTo>
                          <a:lnTo>
                            <a:pt x="18" y="15"/>
                          </a:lnTo>
                          <a:lnTo>
                            <a:pt x="18" y="12"/>
                          </a:lnTo>
                          <a:lnTo>
                            <a:pt x="16" y="10"/>
                          </a:lnTo>
                          <a:lnTo>
                            <a:pt x="14" y="8"/>
                          </a:lnTo>
                          <a:lnTo>
                            <a:pt x="11" y="7"/>
                          </a:lnTo>
                          <a:lnTo>
                            <a:pt x="7" y="8"/>
                          </a:lnTo>
                          <a:lnTo>
                            <a:pt x="5" y="10"/>
                          </a:lnTo>
                          <a:lnTo>
                            <a:pt x="2" y="12"/>
                          </a:lnTo>
                          <a:lnTo>
                            <a:pt x="1" y="12"/>
                          </a:lnTo>
                          <a:lnTo>
                            <a:pt x="3" y="8"/>
                          </a:lnTo>
                          <a:lnTo>
                            <a:pt x="4" y="5"/>
                          </a:lnTo>
                          <a:lnTo>
                            <a:pt x="7" y="3"/>
                          </a:lnTo>
                          <a:lnTo>
                            <a:pt x="9" y="1"/>
                          </a:lnTo>
                          <a:lnTo>
                            <a:pt x="12" y="0"/>
                          </a:lnTo>
                          <a:lnTo>
                            <a:pt x="15" y="0"/>
                          </a:lnTo>
                          <a:lnTo>
                            <a:pt x="18" y="0"/>
                          </a:lnTo>
                          <a:lnTo>
                            <a:pt x="21" y="1"/>
                          </a:lnTo>
                          <a:lnTo>
                            <a:pt x="24" y="3"/>
                          </a:lnTo>
                          <a:lnTo>
                            <a:pt x="26" y="6"/>
                          </a:lnTo>
                          <a:lnTo>
                            <a:pt x="27" y="8"/>
                          </a:lnTo>
                          <a:lnTo>
                            <a:pt x="28" y="11"/>
                          </a:lnTo>
                          <a:lnTo>
                            <a:pt x="27" y="15"/>
                          </a:lnTo>
                          <a:lnTo>
                            <a:pt x="25" y="20"/>
                          </a:lnTo>
                          <a:lnTo>
                            <a:pt x="20" y="27"/>
                          </a:lnTo>
                          <a:lnTo>
                            <a:pt x="11" y="37"/>
                          </a:lnTo>
                          <a:lnTo>
                            <a:pt x="20" y="37"/>
                          </a:lnTo>
                          <a:lnTo>
                            <a:pt x="23" y="37"/>
                          </a:lnTo>
                          <a:lnTo>
                            <a:pt x="25" y="36"/>
                          </a:lnTo>
                          <a:lnTo>
                            <a:pt x="26" y="36"/>
                          </a:lnTo>
                          <a:lnTo>
                            <a:pt x="27" y="35"/>
                          </a:lnTo>
                          <a:lnTo>
                            <a:pt x="27" y="34"/>
                          </a:lnTo>
                          <a:lnTo>
                            <a:pt x="28" y="32"/>
                          </a:lnTo>
                          <a:lnTo>
                            <a:pt x="30" y="32"/>
                          </a:lnTo>
                          <a:lnTo>
                            <a:pt x="27" y="4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26" name="Freeform 2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45" y="4196"/>
                      <a:ext cx="36" cy="58"/>
                    </a:xfrm>
                    <a:custGeom>
                      <a:avLst/>
                      <a:gdLst/>
                      <a:ahLst/>
                      <a:cxnLst>
                        <a:cxn ang="0">
                          <a:pos x="9" y="0"/>
                        </a:cxn>
                        <a:cxn ang="0">
                          <a:pos x="29" y="0"/>
                        </a:cxn>
                        <a:cxn ang="0">
                          <a:pos x="25" y="9"/>
                        </a:cxn>
                        <a:cxn ang="0">
                          <a:pos x="8" y="9"/>
                        </a:cxn>
                        <a:cxn ang="0">
                          <a:pos x="6" y="13"/>
                        </a:cxn>
                        <a:cxn ang="0">
                          <a:pos x="16" y="15"/>
                        </a:cxn>
                        <a:cxn ang="0">
                          <a:pos x="24" y="19"/>
                        </a:cxn>
                        <a:cxn ang="0">
                          <a:pos x="27" y="22"/>
                        </a:cxn>
                        <a:cxn ang="0">
                          <a:pos x="28" y="26"/>
                        </a:cxn>
                        <a:cxn ang="0">
                          <a:pos x="29" y="30"/>
                        </a:cxn>
                        <a:cxn ang="0">
                          <a:pos x="28" y="34"/>
                        </a:cxn>
                        <a:cxn ang="0">
                          <a:pos x="27" y="38"/>
                        </a:cxn>
                        <a:cxn ang="0">
                          <a:pos x="25" y="40"/>
                        </a:cxn>
                        <a:cxn ang="0">
                          <a:pos x="23" y="42"/>
                        </a:cxn>
                        <a:cxn ang="0">
                          <a:pos x="20" y="44"/>
                        </a:cxn>
                        <a:cxn ang="0">
                          <a:pos x="16" y="45"/>
                        </a:cxn>
                        <a:cxn ang="0">
                          <a:pos x="11" y="46"/>
                        </a:cxn>
                        <a:cxn ang="0">
                          <a:pos x="7" y="45"/>
                        </a:cxn>
                        <a:cxn ang="0">
                          <a:pos x="5" y="45"/>
                        </a:cxn>
                        <a:cxn ang="0">
                          <a:pos x="2" y="44"/>
                        </a:cxn>
                        <a:cxn ang="0">
                          <a:pos x="1" y="42"/>
                        </a:cxn>
                        <a:cxn ang="0">
                          <a:pos x="0" y="40"/>
                        </a:cxn>
                        <a:cxn ang="0">
                          <a:pos x="0" y="39"/>
                        </a:cxn>
                        <a:cxn ang="0">
                          <a:pos x="1" y="38"/>
                        </a:cxn>
                        <a:cxn ang="0">
                          <a:pos x="2" y="37"/>
                        </a:cxn>
                        <a:cxn ang="0">
                          <a:pos x="4" y="37"/>
                        </a:cxn>
                        <a:cxn ang="0">
                          <a:pos x="5" y="37"/>
                        </a:cxn>
                        <a:cxn ang="0">
                          <a:pos x="6" y="37"/>
                        </a:cxn>
                        <a:cxn ang="0">
                          <a:pos x="8" y="38"/>
                        </a:cxn>
                        <a:cxn ang="0">
                          <a:pos x="11" y="40"/>
                        </a:cxn>
                        <a:cxn ang="0">
                          <a:pos x="13" y="42"/>
                        </a:cxn>
                        <a:cxn ang="0">
                          <a:pos x="14" y="42"/>
                        </a:cxn>
                        <a:cxn ang="0">
                          <a:pos x="16" y="43"/>
                        </a:cxn>
                        <a:cxn ang="0">
                          <a:pos x="17" y="43"/>
                        </a:cxn>
                        <a:cxn ang="0">
                          <a:pos x="19" y="42"/>
                        </a:cxn>
                        <a:cxn ang="0">
                          <a:pos x="21" y="41"/>
                        </a:cxn>
                        <a:cxn ang="0">
                          <a:pos x="23" y="39"/>
                        </a:cxn>
                        <a:cxn ang="0">
                          <a:pos x="23" y="36"/>
                        </a:cxn>
                        <a:cxn ang="0">
                          <a:pos x="23" y="32"/>
                        </a:cxn>
                        <a:cxn ang="0">
                          <a:pos x="21" y="29"/>
                        </a:cxn>
                        <a:cxn ang="0">
                          <a:pos x="17" y="26"/>
                        </a:cxn>
                        <a:cxn ang="0">
                          <a:pos x="13" y="24"/>
                        </a:cxn>
                        <a:cxn ang="0">
                          <a:pos x="8" y="23"/>
                        </a:cxn>
                        <a:cxn ang="0">
                          <a:pos x="3" y="23"/>
                        </a:cxn>
                        <a:cxn ang="0">
                          <a:pos x="2" y="23"/>
                        </a:cxn>
                        <a:cxn ang="0">
                          <a:pos x="0" y="23"/>
                        </a:cxn>
                        <a:cxn ang="0">
                          <a:pos x="9" y="0"/>
                        </a:cxn>
                      </a:cxnLst>
                      <a:rect l="0" t="0" r="r" b="b"/>
                      <a:pathLst>
                        <a:path w="29" h="46">
                          <a:moveTo>
                            <a:pt x="9" y="0"/>
                          </a:moveTo>
                          <a:lnTo>
                            <a:pt x="29" y="0"/>
                          </a:lnTo>
                          <a:lnTo>
                            <a:pt x="25" y="9"/>
                          </a:lnTo>
                          <a:lnTo>
                            <a:pt x="8" y="9"/>
                          </a:lnTo>
                          <a:lnTo>
                            <a:pt x="6" y="13"/>
                          </a:lnTo>
                          <a:lnTo>
                            <a:pt x="16" y="15"/>
                          </a:lnTo>
                          <a:lnTo>
                            <a:pt x="24" y="19"/>
                          </a:lnTo>
                          <a:lnTo>
                            <a:pt x="27" y="22"/>
                          </a:lnTo>
                          <a:lnTo>
                            <a:pt x="28" y="26"/>
                          </a:lnTo>
                          <a:lnTo>
                            <a:pt x="29" y="30"/>
                          </a:lnTo>
                          <a:lnTo>
                            <a:pt x="28" y="34"/>
                          </a:lnTo>
                          <a:lnTo>
                            <a:pt x="27" y="38"/>
                          </a:lnTo>
                          <a:lnTo>
                            <a:pt x="25" y="40"/>
                          </a:lnTo>
                          <a:lnTo>
                            <a:pt x="23" y="42"/>
                          </a:lnTo>
                          <a:lnTo>
                            <a:pt x="20" y="44"/>
                          </a:lnTo>
                          <a:lnTo>
                            <a:pt x="16" y="45"/>
                          </a:lnTo>
                          <a:lnTo>
                            <a:pt x="11" y="46"/>
                          </a:lnTo>
                          <a:lnTo>
                            <a:pt x="7" y="45"/>
                          </a:lnTo>
                          <a:lnTo>
                            <a:pt x="5" y="45"/>
                          </a:lnTo>
                          <a:lnTo>
                            <a:pt x="2" y="44"/>
                          </a:lnTo>
                          <a:lnTo>
                            <a:pt x="1" y="42"/>
                          </a:lnTo>
                          <a:lnTo>
                            <a:pt x="0" y="40"/>
                          </a:lnTo>
                          <a:lnTo>
                            <a:pt x="0" y="39"/>
                          </a:lnTo>
                          <a:lnTo>
                            <a:pt x="1" y="38"/>
                          </a:lnTo>
                          <a:lnTo>
                            <a:pt x="2" y="37"/>
                          </a:lnTo>
                          <a:lnTo>
                            <a:pt x="4" y="37"/>
                          </a:lnTo>
                          <a:lnTo>
                            <a:pt x="5" y="37"/>
                          </a:lnTo>
                          <a:lnTo>
                            <a:pt x="6" y="37"/>
                          </a:lnTo>
                          <a:lnTo>
                            <a:pt x="8" y="38"/>
                          </a:lnTo>
                          <a:lnTo>
                            <a:pt x="11" y="40"/>
                          </a:lnTo>
                          <a:lnTo>
                            <a:pt x="13" y="42"/>
                          </a:lnTo>
                          <a:lnTo>
                            <a:pt x="14" y="42"/>
                          </a:lnTo>
                          <a:lnTo>
                            <a:pt x="16" y="43"/>
                          </a:lnTo>
                          <a:lnTo>
                            <a:pt x="17" y="43"/>
                          </a:lnTo>
                          <a:lnTo>
                            <a:pt x="19" y="42"/>
                          </a:lnTo>
                          <a:lnTo>
                            <a:pt x="21" y="41"/>
                          </a:lnTo>
                          <a:lnTo>
                            <a:pt x="23" y="39"/>
                          </a:lnTo>
                          <a:lnTo>
                            <a:pt x="23" y="36"/>
                          </a:lnTo>
                          <a:lnTo>
                            <a:pt x="23" y="32"/>
                          </a:lnTo>
                          <a:lnTo>
                            <a:pt x="21" y="29"/>
                          </a:lnTo>
                          <a:lnTo>
                            <a:pt x="17" y="26"/>
                          </a:lnTo>
                          <a:lnTo>
                            <a:pt x="13" y="24"/>
                          </a:lnTo>
                          <a:lnTo>
                            <a:pt x="8" y="23"/>
                          </a:lnTo>
                          <a:lnTo>
                            <a:pt x="3" y="23"/>
                          </a:lnTo>
                          <a:lnTo>
                            <a:pt x="2" y="23"/>
                          </a:lnTo>
                          <a:lnTo>
                            <a:pt x="0" y="23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27" name="Freeform 211"/>
                    <p:cNvSpPr>
                      <a:spLocks noChangeAspect="1" noEditPoints="1"/>
                    </p:cNvSpPr>
                    <p:nvPr/>
                  </p:nvSpPr>
                  <p:spPr bwMode="auto">
                    <a:xfrm>
                      <a:off x="3742" y="4196"/>
                      <a:ext cx="37" cy="58"/>
                    </a:xfrm>
                    <a:custGeom>
                      <a:avLst/>
                      <a:gdLst/>
                      <a:ahLst/>
                      <a:cxnLst>
                        <a:cxn ang="0">
                          <a:pos x="29" y="23"/>
                        </a:cxn>
                        <a:cxn ang="0">
                          <a:pos x="28" y="29"/>
                        </a:cxn>
                        <a:cxn ang="0">
                          <a:pos x="27" y="35"/>
                        </a:cxn>
                        <a:cxn ang="0">
                          <a:pos x="26" y="38"/>
                        </a:cxn>
                        <a:cxn ang="0">
                          <a:pos x="24" y="41"/>
                        </a:cxn>
                        <a:cxn ang="0">
                          <a:pos x="22" y="43"/>
                        </a:cxn>
                        <a:cxn ang="0">
                          <a:pos x="20" y="44"/>
                        </a:cxn>
                        <a:cxn ang="0">
                          <a:pos x="17" y="45"/>
                        </a:cxn>
                        <a:cxn ang="0">
                          <a:pos x="15" y="46"/>
                        </a:cxn>
                        <a:cxn ang="0">
                          <a:pos x="11" y="45"/>
                        </a:cxn>
                        <a:cxn ang="0">
                          <a:pos x="9" y="44"/>
                        </a:cxn>
                        <a:cxn ang="0">
                          <a:pos x="6" y="42"/>
                        </a:cxn>
                        <a:cxn ang="0">
                          <a:pos x="4" y="39"/>
                        </a:cxn>
                        <a:cxn ang="0">
                          <a:pos x="3" y="37"/>
                        </a:cxn>
                        <a:cxn ang="0">
                          <a:pos x="2" y="33"/>
                        </a:cxn>
                        <a:cxn ang="0">
                          <a:pos x="1" y="28"/>
                        </a:cxn>
                        <a:cxn ang="0">
                          <a:pos x="0" y="23"/>
                        </a:cxn>
                        <a:cxn ang="0">
                          <a:pos x="1" y="16"/>
                        </a:cxn>
                        <a:cxn ang="0">
                          <a:pos x="2" y="10"/>
                        </a:cxn>
                        <a:cxn ang="0">
                          <a:pos x="4" y="7"/>
                        </a:cxn>
                        <a:cxn ang="0">
                          <a:pos x="5" y="4"/>
                        </a:cxn>
                        <a:cxn ang="0">
                          <a:pos x="7" y="2"/>
                        </a:cxn>
                        <a:cxn ang="0">
                          <a:pos x="11" y="0"/>
                        </a:cxn>
                        <a:cxn ang="0">
                          <a:pos x="15" y="0"/>
                        </a:cxn>
                        <a:cxn ang="0">
                          <a:pos x="18" y="0"/>
                        </a:cxn>
                        <a:cxn ang="0">
                          <a:pos x="22" y="2"/>
                        </a:cxn>
                        <a:cxn ang="0">
                          <a:pos x="25" y="5"/>
                        </a:cxn>
                        <a:cxn ang="0">
                          <a:pos x="27" y="9"/>
                        </a:cxn>
                        <a:cxn ang="0">
                          <a:pos x="28" y="16"/>
                        </a:cxn>
                        <a:cxn ang="0">
                          <a:pos x="29" y="23"/>
                        </a:cxn>
                        <a:cxn ang="0">
                          <a:pos x="19" y="23"/>
                        </a:cxn>
                        <a:cxn ang="0">
                          <a:pos x="19" y="17"/>
                        </a:cxn>
                        <a:cxn ang="0">
                          <a:pos x="19" y="13"/>
                        </a:cxn>
                        <a:cxn ang="0">
                          <a:pos x="19" y="11"/>
                        </a:cxn>
                        <a:cxn ang="0">
                          <a:pos x="19" y="9"/>
                        </a:cxn>
                        <a:cxn ang="0">
                          <a:pos x="18" y="5"/>
                        </a:cxn>
                        <a:cxn ang="0">
                          <a:pos x="17" y="3"/>
                        </a:cxn>
                        <a:cxn ang="0">
                          <a:pos x="16" y="2"/>
                        </a:cxn>
                        <a:cxn ang="0">
                          <a:pos x="14" y="2"/>
                        </a:cxn>
                        <a:cxn ang="0">
                          <a:pos x="13" y="2"/>
                        </a:cxn>
                        <a:cxn ang="0">
                          <a:pos x="12" y="3"/>
                        </a:cxn>
                        <a:cxn ang="0">
                          <a:pos x="11" y="4"/>
                        </a:cxn>
                        <a:cxn ang="0">
                          <a:pos x="10" y="7"/>
                        </a:cxn>
                        <a:cxn ang="0">
                          <a:pos x="10" y="13"/>
                        </a:cxn>
                        <a:cxn ang="0">
                          <a:pos x="10" y="27"/>
                        </a:cxn>
                        <a:cxn ang="0">
                          <a:pos x="10" y="33"/>
                        </a:cxn>
                        <a:cxn ang="0">
                          <a:pos x="10" y="37"/>
                        </a:cxn>
                        <a:cxn ang="0">
                          <a:pos x="11" y="40"/>
                        </a:cxn>
                        <a:cxn ang="0">
                          <a:pos x="11" y="42"/>
                        </a:cxn>
                        <a:cxn ang="0">
                          <a:pos x="12" y="43"/>
                        </a:cxn>
                        <a:cxn ang="0">
                          <a:pos x="13" y="43"/>
                        </a:cxn>
                        <a:cxn ang="0">
                          <a:pos x="15" y="44"/>
                        </a:cxn>
                        <a:cxn ang="0">
                          <a:pos x="16" y="43"/>
                        </a:cxn>
                        <a:cxn ang="0">
                          <a:pos x="17" y="43"/>
                        </a:cxn>
                        <a:cxn ang="0">
                          <a:pos x="18" y="40"/>
                        </a:cxn>
                        <a:cxn ang="0">
                          <a:pos x="19" y="37"/>
                        </a:cxn>
                        <a:cxn ang="0">
                          <a:pos x="19" y="23"/>
                        </a:cxn>
                      </a:cxnLst>
                      <a:rect l="0" t="0" r="r" b="b"/>
                      <a:pathLst>
                        <a:path w="29" h="46">
                          <a:moveTo>
                            <a:pt x="29" y="23"/>
                          </a:moveTo>
                          <a:lnTo>
                            <a:pt x="28" y="29"/>
                          </a:lnTo>
                          <a:lnTo>
                            <a:pt x="27" y="35"/>
                          </a:lnTo>
                          <a:lnTo>
                            <a:pt x="26" y="38"/>
                          </a:lnTo>
                          <a:lnTo>
                            <a:pt x="24" y="41"/>
                          </a:lnTo>
                          <a:lnTo>
                            <a:pt x="22" y="43"/>
                          </a:lnTo>
                          <a:lnTo>
                            <a:pt x="20" y="44"/>
                          </a:lnTo>
                          <a:lnTo>
                            <a:pt x="17" y="45"/>
                          </a:lnTo>
                          <a:lnTo>
                            <a:pt x="15" y="46"/>
                          </a:lnTo>
                          <a:lnTo>
                            <a:pt x="11" y="45"/>
                          </a:lnTo>
                          <a:lnTo>
                            <a:pt x="9" y="44"/>
                          </a:lnTo>
                          <a:lnTo>
                            <a:pt x="6" y="42"/>
                          </a:lnTo>
                          <a:lnTo>
                            <a:pt x="4" y="39"/>
                          </a:lnTo>
                          <a:lnTo>
                            <a:pt x="3" y="37"/>
                          </a:lnTo>
                          <a:lnTo>
                            <a:pt x="2" y="33"/>
                          </a:lnTo>
                          <a:lnTo>
                            <a:pt x="1" y="28"/>
                          </a:lnTo>
                          <a:lnTo>
                            <a:pt x="0" y="23"/>
                          </a:lnTo>
                          <a:lnTo>
                            <a:pt x="1" y="16"/>
                          </a:lnTo>
                          <a:lnTo>
                            <a:pt x="2" y="10"/>
                          </a:lnTo>
                          <a:lnTo>
                            <a:pt x="4" y="7"/>
                          </a:lnTo>
                          <a:lnTo>
                            <a:pt x="5" y="4"/>
                          </a:lnTo>
                          <a:lnTo>
                            <a:pt x="7" y="2"/>
                          </a:lnTo>
                          <a:lnTo>
                            <a:pt x="11" y="0"/>
                          </a:lnTo>
                          <a:lnTo>
                            <a:pt x="15" y="0"/>
                          </a:lnTo>
                          <a:lnTo>
                            <a:pt x="18" y="0"/>
                          </a:lnTo>
                          <a:lnTo>
                            <a:pt x="22" y="2"/>
                          </a:lnTo>
                          <a:lnTo>
                            <a:pt x="25" y="5"/>
                          </a:lnTo>
                          <a:lnTo>
                            <a:pt x="27" y="9"/>
                          </a:lnTo>
                          <a:lnTo>
                            <a:pt x="28" y="16"/>
                          </a:lnTo>
                          <a:lnTo>
                            <a:pt x="29" y="23"/>
                          </a:lnTo>
                          <a:close/>
                          <a:moveTo>
                            <a:pt x="19" y="23"/>
                          </a:moveTo>
                          <a:lnTo>
                            <a:pt x="19" y="17"/>
                          </a:lnTo>
                          <a:lnTo>
                            <a:pt x="19" y="13"/>
                          </a:lnTo>
                          <a:lnTo>
                            <a:pt x="19" y="11"/>
                          </a:lnTo>
                          <a:lnTo>
                            <a:pt x="19" y="9"/>
                          </a:lnTo>
                          <a:lnTo>
                            <a:pt x="18" y="5"/>
                          </a:lnTo>
                          <a:lnTo>
                            <a:pt x="17" y="3"/>
                          </a:lnTo>
                          <a:lnTo>
                            <a:pt x="16" y="2"/>
                          </a:lnTo>
                          <a:lnTo>
                            <a:pt x="14" y="2"/>
                          </a:lnTo>
                          <a:lnTo>
                            <a:pt x="13" y="2"/>
                          </a:lnTo>
                          <a:lnTo>
                            <a:pt x="12" y="3"/>
                          </a:lnTo>
                          <a:lnTo>
                            <a:pt x="11" y="4"/>
                          </a:lnTo>
                          <a:lnTo>
                            <a:pt x="10" y="7"/>
                          </a:lnTo>
                          <a:lnTo>
                            <a:pt x="10" y="13"/>
                          </a:lnTo>
                          <a:lnTo>
                            <a:pt x="10" y="27"/>
                          </a:lnTo>
                          <a:lnTo>
                            <a:pt x="10" y="33"/>
                          </a:lnTo>
                          <a:lnTo>
                            <a:pt x="10" y="37"/>
                          </a:lnTo>
                          <a:lnTo>
                            <a:pt x="11" y="40"/>
                          </a:lnTo>
                          <a:lnTo>
                            <a:pt x="11" y="42"/>
                          </a:lnTo>
                          <a:lnTo>
                            <a:pt x="12" y="43"/>
                          </a:lnTo>
                          <a:lnTo>
                            <a:pt x="13" y="43"/>
                          </a:lnTo>
                          <a:lnTo>
                            <a:pt x="15" y="44"/>
                          </a:lnTo>
                          <a:lnTo>
                            <a:pt x="16" y="43"/>
                          </a:lnTo>
                          <a:lnTo>
                            <a:pt x="17" y="43"/>
                          </a:lnTo>
                          <a:lnTo>
                            <a:pt x="18" y="40"/>
                          </a:lnTo>
                          <a:lnTo>
                            <a:pt x="19" y="37"/>
                          </a:lnTo>
                          <a:lnTo>
                            <a:pt x="19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28" name="Freeform 2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85" y="4240"/>
                      <a:ext cx="14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6" y="0"/>
                        </a:cxn>
                        <a:cxn ang="0">
                          <a:pos x="8" y="1"/>
                        </a:cxn>
                        <a:cxn ang="0">
                          <a:pos x="9" y="2"/>
                        </a:cxn>
                        <a:cxn ang="0">
                          <a:pos x="11" y="3"/>
                        </a:cxn>
                        <a:cxn ang="0">
                          <a:pos x="11" y="5"/>
                        </a:cxn>
                        <a:cxn ang="0">
                          <a:pos x="10" y="7"/>
                        </a:cxn>
                        <a:cxn ang="0">
                          <a:pos x="9" y="9"/>
                        </a:cxn>
                        <a:cxn ang="0">
                          <a:pos x="8" y="10"/>
                        </a:cxn>
                        <a:cxn ang="0">
                          <a:pos x="6" y="11"/>
                        </a:cxn>
                        <a:cxn ang="0">
                          <a:pos x="4" y="10"/>
                        </a:cxn>
                        <a:cxn ang="0">
                          <a:pos x="2" y="9"/>
                        </a:cxn>
                        <a:cxn ang="0">
                          <a:pos x="1" y="7"/>
                        </a:cxn>
                        <a:cxn ang="0">
                          <a:pos x="0" y="5"/>
                        </a:cxn>
                        <a:cxn ang="0">
                          <a:pos x="1" y="3"/>
                        </a:cxn>
                        <a:cxn ang="0">
                          <a:pos x="2" y="2"/>
                        </a:cxn>
                        <a:cxn ang="0">
                          <a:pos x="4" y="1"/>
                        </a:cxn>
                        <a:cxn ang="0">
                          <a:pos x="6" y="0"/>
                        </a:cxn>
                      </a:cxnLst>
                      <a:rect l="0" t="0" r="r" b="b"/>
                      <a:pathLst>
                        <a:path w="11" h="11">
                          <a:moveTo>
                            <a:pt x="6" y="0"/>
                          </a:moveTo>
                          <a:lnTo>
                            <a:pt x="8" y="1"/>
                          </a:lnTo>
                          <a:lnTo>
                            <a:pt x="9" y="2"/>
                          </a:lnTo>
                          <a:lnTo>
                            <a:pt x="11" y="3"/>
                          </a:lnTo>
                          <a:lnTo>
                            <a:pt x="11" y="5"/>
                          </a:lnTo>
                          <a:lnTo>
                            <a:pt x="10" y="7"/>
                          </a:lnTo>
                          <a:lnTo>
                            <a:pt x="9" y="9"/>
                          </a:lnTo>
                          <a:lnTo>
                            <a:pt x="8" y="10"/>
                          </a:lnTo>
                          <a:lnTo>
                            <a:pt x="6" y="11"/>
                          </a:lnTo>
                          <a:lnTo>
                            <a:pt x="4" y="10"/>
                          </a:lnTo>
                          <a:lnTo>
                            <a:pt x="2" y="9"/>
                          </a:lnTo>
                          <a:lnTo>
                            <a:pt x="1" y="7"/>
                          </a:lnTo>
                          <a:lnTo>
                            <a:pt x="0" y="5"/>
                          </a:lnTo>
                          <a:lnTo>
                            <a:pt x="1" y="3"/>
                          </a:lnTo>
                          <a:lnTo>
                            <a:pt x="2" y="2"/>
                          </a:lnTo>
                          <a:lnTo>
                            <a:pt x="4" y="1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29" name="Freeform 2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05" y="4196"/>
                      <a:ext cx="37" cy="58"/>
                    </a:xfrm>
                    <a:custGeom>
                      <a:avLst/>
                      <a:gdLst/>
                      <a:ahLst/>
                      <a:cxnLst>
                        <a:cxn ang="0">
                          <a:pos x="9" y="0"/>
                        </a:cxn>
                        <a:cxn ang="0">
                          <a:pos x="29" y="0"/>
                        </a:cxn>
                        <a:cxn ang="0">
                          <a:pos x="26" y="9"/>
                        </a:cxn>
                        <a:cxn ang="0">
                          <a:pos x="8" y="9"/>
                        </a:cxn>
                        <a:cxn ang="0">
                          <a:pos x="6" y="13"/>
                        </a:cxn>
                        <a:cxn ang="0">
                          <a:pos x="16" y="15"/>
                        </a:cxn>
                        <a:cxn ang="0">
                          <a:pos x="24" y="19"/>
                        </a:cxn>
                        <a:cxn ang="0">
                          <a:pos x="27" y="22"/>
                        </a:cxn>
                        <a:cxn ang="0">
                          <a:pos x="29" y="26"/>
                        </a:cxn>
                        <a:cxn ang="0">
                          <a:pos x="29" y="30"/>
                        </a:cxn>
                        <a:cxn ang="0">
                          <a:pos x="29" y="34"/>
                        </a:cxn>
                        <a:cxn ang="0">
                          <a:pos x="27" y="38"/>
                        </a:cxn>
                        <a:cxn ang="0">
                          <a:pos x="25" y="40"/>
                        </a:cxn>
                        <a:cxn ang="0">
                          <a:pos x="23" y="42"/>
                        </a:cxn>
                        <a:cxn ang="0">
                          <a:pos x="20" y="44"/>
                        </a:cxn>
                        <a:cxn ang="0">
                          <a:pos x="16" y="45"/>
                        </a:cxn>
                        <a:cxn ang="0">
                          <a:pos x="11" y="46"/>
                        </a:cxn>
                        <a:cxn ang="0">
                          <a:pos x="8" y="45"/>
                        </a:cxn>
                        <a:cxn ang="0">
                          <a:pos x="5" y="45"/>
                        </a:cxn>
                        <a:cxn ang="0">
                          <a:pos x="3" y="44"/>
                        </a:cxn>
                        <a:cxn ang="0">
                          <a:pos x="1" y="42"/>
                        </a:cxn>
                        <a:cxn ang="0">
                          <a:pos x="0" y="40"/>
                        </a:cxn>
                        <a:cxn ang="0">
                          <a:pos x="1" y="39"/>
                        </a:cxn>
                        <a:cxn ang="0">
                          <a:pos x="2" y="38"/>
                        </a:cxn>
                        <a:cxn ang="0">
                          <a:pos x="3" y="37"/>
                        </a:cxn>
                        <a:cxn ang="0">
                          <a:pos x="4" y="37"/>
                        </a:cxn>
                        <a:cxn ang="0">
                          <a:pos x="5" y="37"/>
                        </a:cxn>
                        <a:cxn ang="0">
                          <a:pos x="7" y="37"/>
                        </a:cxn>
                        <a:cxn ang="0">
                          <a:pos x="8" y="38"/>
                        </a:cxn>
                        <a:cxn ang="0">
                          <a:pos x="11" y="40"/>
                        </a:cxn>
                        <a:cxn ang="0">
                          <a:pos x="13" y="42"/>
                        </a:cxn>
                        <a:cxn ang="0">
                          <a:pos x="15" y="42"/>
                        </a:cxn>
                        <a:cxn ang="0">
                          <a:pos x="16" y="43"/>
                        </a:cxn>
                        <a:cxn ang="0">
                          <a:pos x="17" y="43"/>
                        </a:cxn>
                        <a:cxn ang="0">
                          <a:pos x="19" y="42"/>
                        </a:cxn>
                        <a:cxn ang="0">
                          <a:pos x="22" y="41"/>
                        </a:cxn>
                        <a:cxn ang="0">
                          <a:pos x="23" y="39"/>
                        </a:cxn>
                        <a:cxn ang="0">
                          <a:pos x="24" y="36"/>
                        </a:cxn>
                        <a:cxn ang="0">
                          <a:pos x="23" y="32"/>
                        </a:cxn>
                        <a:cxn ang="0">
                          <a:pos x="21" y="29"/>
                        </a:cxn>
                        <a:cxn ang="0">
                          <a:pos x="18" y="26"/>
                        </a:cxn>
                        <a:cxn ang="0">
                          <a:pos x="14" y="24"/>
                        </a:cxn>
                        <a:cxn ang="0">
                          <a:pos x="9" y="23"/>
                        </a:cxn>
                        <a:cxn ang="0">
                          <a:pos x="3" y="23"/>
                        </a:cxn>
                        <a:cxn ang="0">
                          <a:pos x="2" y="23"/>
                        </a:cxn>
                        <a:cxn ang="0">
                          <a:pos x="0" y="23"/>
                        </a:cxn>
                        <a:cxn ang="0">
                          <a:pos x="9" y="0"/>
                        </a:cxn>
                      </a:cxnLst>
                      <a:rect l="0" t="0" r="r" b="b"/>
                      <a:pathLst>
                        <a:path w="29" h="46">
                          <a:moveTo>
                            <a:pt x="9" y="0"/>
                          </a:moveTo>
                          <a:lnTo>
                            <a:pt x="29" y="0"/>
                          </a:lnTo>
                          <a:lnTo>
                            <a:pt x="26" y="9"/>
                          </a:lnTo>
                          <a:lnTo>
                            <a:pt x="8" y="9"/>
                          </a:lnTo>
                          <a:lnTo>
                            <a:pt x="6" y="13"/>
                          </a:lnTo>
                          <a:lnTo>
                            <a:pt x="16" y="15"/>
                          </a:lnTo>
                          <a:lnTo>
                            <a:pt x="24" y="19"/>
                          </a:lnTo>
                          <a:lnTo>
                            <a:pt x="27" y="22"/>
                          </a:lnTo>
                          <a:lnTo>
                            <a:pt x="29" y="26"/>
                          </a:lnTo>
                          <a:lnTo>
                            <a:pt x="29" y="30"/>
                          </a:lnTo>
                          <a:lnTo>
                            <a:pt x="29" y="34"/>
                          </a:lnTo>
                          <a:lnTo>
                            <a:pt x="27" y="38"/>
                          </a:lnTo>
                          <a:lnTo>
                            <a:pt x="25" y="40"/>
                          </a:lnTo>
                          <a:lnTo>
                            <a:pt x="23" y="42"/>
                          </a:lnTo>
                          <a:lnTo>
                            <a:pt x="20" y="44"/>
                          </a:lnTo>
                          <a:lnTo>
                            <a:pt x="16" y="45"/>
                          </a:lnTo>
                          <a:lnTo>
                            <a:pt x="11" y="46"/>
                          </a:lnTo>
                          <a:lnTo>
                            <a:pt x="8" y="45"/>
                          </a:lnTo>
                          <a:lnTo>
                            <a:pt x="5" y="45"/>
                          </a:lnTo>
                          <a:lnTo>
                            <a:pt x="3" y="44"/>
                          </a:lnTo>
                          <a:lnTo>
                            <a:pt x="1" y="42"/>
                          </a:lnTo>
                          <a:lnTo>
                            <a:pt x="0" y="40"/>
                          </a:lnTo>
                          <a:lnTo>
                            <a:pt x="1" y="39"/>
                          </a:lnTo>
                          <a:lnTo>
                            <a:pt x="2" y="38"/>
                          </a:lnTo>
                          <a:lnTo>
                            <a:pt x="3" y="37"/>
                          </a:lnTo>
                          <a:lnTo>
                            <a:pt x="4" y="37"/>
                          </a:lnTo>
                          <a:lnTo>
                            <a:pt x="5" y="37"/>
                          </a:lnTo>
                          <a:lnTo>
                            <a:pt x="7" y="37"/>
                          </a:lnTo>
                          <a:lnTo>
                            <a:pt x="8" y="38"/>
                          </a:lnTo>
                          <a:lnTo>
                            <a:pt x="11" y="40"/>
                          </a:lnTo>
                          <a:lnTo>
                            <a:pt x="13" y="42"/>
                          </a:lnTo>
                          <a:lnTo>
                            <a:pt x="15" y="42"/>
                          </a:lnTo>
                          <a:lnTo>
                            <a:pt x="16" y="43"/>
                          </a:lnTo>
                          <a:lnTo>
                            <a:pt x="17" y="43"/>
                          </a:lnTo>
                          <a:lnTo>
                            <a:pt x="19" y="42"/>
                          </a:lnTo>
                          <a:lnTo>
                            <a:pt x="22" y="41"/>
                          </a:lnTo>
                          <a:lnTo>
                            <a:pt x="23" y="39"/>
                          </a:lnTo>
                          <a:lnTo>
                            <a:pt x="24" y="36"/>
                          </a:lnTo>
                          <a:lnTo>
                            <a:pt x="23" y="32"/>
                          </a:lnTo>
                          <a:lnTo>
                            <a:pt x="21" y="29"/>
                          </a:lnTo>
                          <a:lnTo>
                            <a:pt x="18" y="26"/>
                          </a:lnTo>
                          <a:lnTo>
                            <a:pt x="14" y="24"/>
                          </a:lnTo>
                          <a:lnTo>
                            <a:pt x="9" y="23"/>
                          </a:lnTo>
                          <a:lnTo>
                            <a:pt x="3" y="23"/>
                          </a:lnTo>
                          <a:lnTo>
                            <a:pt x="2" y="23"/>
                          </a:lnTo>
                          <a:lnTo>
                            <a:pt x="0" y="23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30" name="Freeform 214"/>
                    <p:cNvSpPr>
                      <a:spLocks noChangeAspect="1" noEditPoints="1"/>
                    </p:cNvSpPr>
                    <p:nvPr/>
                  </p:nvSpPr>
                  <p:spPr bwMode="auto">
                    <a:xfrm>
                      <a:off x="4001" y="4196"/>
                      <a:ext cx="37" cy="58"/>
                    </a:xfrm>
                    <a:custGeom>
                      <a:avLst/>
                      <a:gdLst/>
                      <a:ahLst/>
                      <a:cxnLst>
                        <a:cxn ang="0">
                          <a:pos x="29" y="23"/>
                        </a:cxn>
                        <a:cxn ang="0">
                          <a:pos x="29" y="29"/>
                        </a:cxn>
                        <a:cxn ang="0">
                          <a:pos x="27" y="35"/>
                        </a:cxn>
                        <a:cxn ang="0">
                          <a:pos x="26" y="38"/>
                        </a:cxn>
                        <a:cxn ang="0">
                          <a:pos x="24" y="41"/>
                        </a:cxn>
                        <a:cxn ang="0">
                          <a:pos x="22" y="43"/>
                        </a:cxn>
                        <a:cxn ang="0">
                          <a:pos x="20" y="44"/>
                        </a:cxn>
                        <a:cxn ang="0">
                          <a:pos x="17" y="45"/>
                        </a:cxn>
                        <a:cxn ang="0">
                          <a:pos x="15" y="46"/>
                        </a:cxn>
                        <a:cxn ang="0">
                          <a:pos x="12" y="45"/>
                        </a:cxn>
                        <a:cxn ang="0">
                          <a:pos x="9" y="44"/>
                        </a:cxn>
                        <a:cxn ang="0">
                          <a:pos x="7" y="42"/>
                        </a:cxn>
                        <a:cxn ang="0">
                          <a:pos x="4" y="39"/>
                        </a:cxn>
                        <a:cxn ang="0">
                          <a:pos x="3" y="37"/>
                        </a:cxn>
                        <a:cxn ang="0">
                          <a:pos x="2" y="33"/>
                        </a:cxn>
                        <a:cxn ang="0">
                          <a:pos x="1" y="28"/>
                        </a:cxn>
                        <a:cxn ang="0">
                          <a:pos x="0" y="23"/>
                        </a:cxn>
                        <a:cxn ang="0">
                          <a:pos x="1" y="16"/>
                        </a:cxn>
                        <a:cxn ang="0">
                          <a:pos x="2" y="10"/>
                        </a:cxn>
                        <a:cxn ang="0">
                          <a:pos x="4" y="7"/>
                        </a:cxn>
                        <a:cxn ang="0">
                          <a:pos x="5" y="4"/>
                        </a:cxn>
                        <a:cxn ang="0">
                          <a:pos x="8" y="2"/>
                        </a:cxn>
                        <a:cxn ang="0">
                          <a:pos x="11" y="0"/>
                        </a:cxn>
                        <a:cxn ang="0">
                          <a:pos x="15" y="0"/>
                        </a:cxn>
                        <a:cxn ang="0">
                          <a:pos x="18" y="0"/>
                        </a:cxn>
                        <a:cxn ang="0">
                          <a:pos x="22" y="2"/>
                        </a:cxn>
                        <a:cxn ang="0">
                          <a:pos x="25" y="5"/>
                        </a:cxn>
                        <a:cxn ang="0">
                          <a:pos x="27" y="9"/>
                        </a:cxn>
                        <a:cxn ang="0">
                          <a:pos x="29" y="16"/>
                        </a:cxn>
                        <a:cxn ang="0">
                          <a:pos x="29" y="23"/>
                        </a:cxn>
                        <a:cxn ang="0">
                          <a:pos x="19" y="23"/>
                        </a:cxn>
                        <a:cxn ang="0">
                          <a:pos x="19" y="17"/>
                        </a:cxn>
                        <a:cxn ang="0">
                          <a:pos x="19" y="13"/>
                        </a:cxn>
                        <a:cxn ang="0">
                          <a:pos x="19" y="11"/>
                        </a:cxn>
                        <a:cxn ang="0">
                          <a:pos x="19" y="9"/>
                        </a:cxn>
                        <a:cxn ang="0">
                          <a:pos x="19" y="5"/>
                        </a:cxn>
                        <a:cxn ang="0">
                          <a:pos x="18" y="3"/>
                        </a:cxn>
                        <a:cxn ang="0">
                          <a:pos x="16" y="2"/>
                        </a:cxn>
                        <a:cxn ang="0">
                          <a:pos x="15" y="2"/>
                        </a:cxn>
                        <a:cxn ang="0">
                          <a:pos x="13" y="2"/>
                        </a:cxn>
                        <a:cxn ang="0">
                          <a:pos x="12" y="3"/>
                        </a:cxn>
                        <a:cxn ang="0">
                          <a:pos x="11" y="4"/>
                        </a:cxn>
                        <a:cxn ang="0">
                          <a:pos x="11" y="7"/>
                        </a:cxn>
                        <a:cxn ang="0">
                          <a:pos x="10" y="13"/>
                        </a:cxn>
                        <a:cxn ang="0">
                          <a:pos x="10" y="27"/>
                        </a:cxn>
                        <a:cxn ang="0">
                          <a:pos x="10" y="33"/>
                        </a:cxn>
                        <a:cxn ang="0">
                          <a:pos x="11" y="37"/>
                        </a:cxn>
                        <a:cxn ang="0">
                          <a:pos x="11" y="40"/>
                        </a:cxn>
                        <a:cxn ang="0">
                          <a:pos x="12" y="42"/>
                        </a:cxn>
                        <a:cxn ang="0">
                          <a:pos x="12" y="43"/>
                        </a:cxn>
                        <a:cxn ang="0">
                          <a:pos x="14" y="43"/>
                        </a:cxn>
                        <a:cxn ang="0">
                          <a:pos x="15" y="44"/>
                        </a:cxn>
                        <a:cxn ang="0">
                          <a:pos x="16" y="43"/>
                        </a:cxn>
                        <a:cxn ang="0">
                          <a:pos x="18" y="43"/>
                        </a:cxn>
                        <a:cxn ang="0">
                          <a:pos x="19" y="40"/>
                        </a:cxn>
                        <a:cxn ang="0">
                          <a:pos x="19" y="37"/>
                        </a:cxn>
                        <a:cxn ang="0">
                          <a:pos x="19" y="23"/>
                        </a:cxn>
                      </a:cxnLst>
                      <a:rect l="0" t="0" r="r" b="b"/>
                      <a:pathLst>
                        <a:path w="29" h="46">
                          <a:moveTo>
                            <a:pt x="29" y="23"/>
                          </a:moveTo>
                          <a:lnTo>
                            <a:pt x="29" y="29"/>
                          </a:lnTo>
                          <a:lnTo>
                            <a:pt x="27" y="35"/>
                          </a:lnTo>
                          <a:lnTo>
                            <a:pt x="26" y="38"/>
                          </a:lnTo>
                          <a:lnTo>
                            <a:pt x="24" y="41"/>
                          </a:lnTo>
                          <a:lnTo>
                            <a:pt x="22" y="43"/>
                          </a:lnTo>
                          <a:lnTo>
                            <a:pt x="20" y="44"/>
                          </a:lnTo>
                          <a:lnTo>
                            <a:pt x="17" y="45"/>
                          </a:lnTo>
                          <a:lnTo>
                            <a:pt x="15" y="46"/>
                          </a:lnTo>
                          <a:lnTo>
                            <a:pt x="12" y="45"/>
                          </a:lnTo>
                          <a:lnTo>
                            <a:pt x="9" y="44"/>
                          </a:lnTo>
                          <a:lnTo>
                            <a:pt x="7" y="42"/>
                          </a:lnTo>
                          <a:lnTo>
                            <a:pt x="4" y="39"/>
                          </a:lnTo>
                          <a:lnTo>
                            <a:pt x="3" y="37"/>
                          </a:lnTo>
                          <a:lnTo>
                            <a:pt x="2" y="33"/>
                          </a:lnTo>
                          <a:lnTo>
                            <a:pt x="1" y="28"/>
                          </a:lnTo>
                          <a:lnTo>
                            <a:pt x="0" y="23"/>
                          </a:lnTo>
                          <a:lnTo>
                            <a:pt x="1" y="16"/>
                          </a:lnTo>
                          <a:lnTo>
                            <a:pt x="2" y="10"/>
                          </a:lnTo>
                          <a:lnTo>
                            <a:pt x="4" y="7"/>
                          </a:lnTo>
                          <a:lnTo>
                            <a:pt x="5" y="4"/>
                          </a:lnTo>
                          <a:lnTo>
                            <a:pt x="8" y="2"/>
                          </a:lnTo>
                          <a:lnTo>
                            <a:pt x="11" y="0"/>
                          </a:lnTo>
                          <a:lnTo>
                            <a:pt x="15" y="0"/>
                          </a:lnTo>
                          <a:lnTo>
                            <a:pt x="18" y="0"/>
                          </a:lnTo>
                          <a:lnTo>
                            <a:pt x="22" y="2"/>
                          </a:lnTo>
                          <a:lnTo>
                            <a:pt x="25" y="5"/>
                          </a:lnTo>
                          <a:lnTo>
                            <a:pt x="27" y="9"/>
                          </a:lnTo>
                          <a:lnTo>
                            <a:pt x="29" y="16"/>
                          </a:lnTo>
                          <a:lnTo>
                            <a:pt x="29" y="23"/>
                          </a:lnTo>
                          <a:close/>
                          <a:moveTo>
                            <a:pt x="19" y="23"/>
                          </a:moveTo>
                          <a:lnTo>
                            <a:pt x="19" y="17"/>
                          </a:lnTo>
                          <a:lnTo>
                            <a:pt x="19" y="13"/>
                          </a:lnTo>
                          <a:lnTo>
                            <a:pt x="19" y="11"/>
                          </a:lnTo>
                          <a:lnTo>
                            <a:pt x="19" y="9"/>
                          </a:lnTo>
                          <a:lnTo>
                            <a:pt x="19" y="5"/>
                          </a:lnTo>
                          <a:lnTo>
                            <a:pt x="18" y="3"/>
                          </a:lnTo>
                          <a:lnTo>
                            <a:pt x="16" y="2"/>
                          </a:lnTo>
                          <a:lnTo>
                            <a:pt x="15" y="2"/>
                          </a:lnTo>
                          <a:lnTo>
                            <a:pt x="13" y="2"/>
                          </a:lnTo>
                          <a:lnTo>
                            <a:pt x="12" y="3"/>
                          </a:lnTo>
                          <a:lnTo>
                            <a:pt x="11" y="4"/>
                          </a:lnTo>
                          <a:lnTo>
                            <a:pt x="11" y="7"/>
                          </a:lnTo>
                          <a:lnTo>
                            <a:pt x="10" y="13"/>
                          </a:lnTo>
                          <a:lnTo>
                            <a:pt x="10" y="27"/>
                          </a:lnTo>
                          <a:lnTo>
                            <a:pt x="10" y="33"/>
                          </a:lnTo>
                          <a:lnTo>
                            <a:pt x="11" y="37"/>
                          </a:lnTo>
                          <a:lnTo>
                            <a:pt x="11" y="40"/>
                          </a:lnTo>
                          <a:lnTo>
                            <a:pt x="12" y="42"/>
                          </a:lnTo>
                          <a:lnTo>
                            <a:pt x="12" y="43"/>
                          </a:lnTo>
                          <a:lnTo>
                            <a:pt x="14" y="43"/>
                          </a:lnTo>
                          <a:lnTo>
                            <a:pt x="15" y="44"/>
                          </a:lnTo>
                          <a:lnTo>
                            <a:pt x="16" y="43"/>
                          </a:lnTo>
                          <a:lnTo>
                            <a:pt x="18" y="43"/>
                          </a:lnTo>
                          <a:lnTo>
                            <a:pt x="19" y="40"/>
                          </a:lnTo>
                          <a:lnTo>
                            <a:pt x="19" y="37"/>
                          </a:lnTo>
                          <a:lnTo>
                            <a:pt x="19" y="2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31" name="Freeform 2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45" y="4240"/>
                      <a:ext cx="13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5" y="0"/>
                        </a:cxn>
                        <a:cxn ang="0">
                          <a:pos x="7" y="1"/>
                        </a:cxn>
                        <a:cxn ang="0">
                          <a:pos x="9" y="2"/>
                        </a:cxn>
                        <a:cxn ang="0">
                          <a:pos x="10" y="3"/>
                        </a:cxn>
                        <a:cxn ang="0">
                          <a:pos x="10" y="5"/>
                        </a:cxn>
                        <a:cxn ang="0">
                          <a:pos x="10" y="7"/>
                        </a:cxn>
                        <a:cxn ang="0">
                          <a:pos x="9" y="9"/>
                        </a:cxn>
                        <a:cxn ang="0">
                          <a:pos x="7" y="10"/>
                        </a:cxn>
                        <a:cxn ang="0">
                          <a:pos x="5" y="11"/>
                        </a:cxn>
                        <a:cxn ang="0">
                          <a:pos x="3" y="10"/>
                        </a:cxn>
                        <a:cxn ang="0">
                          <a:pos x="1" y="9"/>
                        </a:cxn>
                        <a:cxn ang="0">
                          <a:pos x="0" y="7"/>
                        </a:cxn>
                        <a:cxn ang="0">
                          <a:pos x="0" y="5"/>
                        </a:cxn>
                        <a:cxn ang="0">
                          <a:pos x="0" y="3"/>
                        </a:cxn>
                        <a:cxn ang="0">
                          <a:pos x="1" y="2"/>
                        </a:cxn>
                        <a:cxn ang="0">
                          <a:pos x="3" y="1"/>
                        </a:cxn>
                        <a:cxn ang="0">
                          <a:pos x="5" y="0"/>
                        </a:cxn>
                      </a:cxnLst>
                      <a:rect l="0" t="0" r="r" b="b"/>
                      <a:pathLst>
                        <a:path w="10" h="11">
                          <a:moveTo>
                            <a:pt x="5" y="0"/>
                          </a:moveTo>
                          <a:lnTo>
                            <a:pt x="7" y="1"/>
                          </a:lnTo>
                          <a:lnTo>
                            <a:pt x="9" y="2"/>
                          </a:lnTo>
                          <a:lnTo>
                            <a:pt x="10" y="3"/>
                          </a:lnTo>
                          <a:lnTo>
                            <a:pt x="10" y="5"/>
                          </a:lnTo>
                          <a:lnTo>
                            <a:pt x="10" y="7"/>
                          </a:lnTo>
                          <a:lnTo>
                            <a:pt x="9" y="9"/>
                          </a:lnTo>
                          <a:lnTo>
                            <a:pt x="7" y="10"/>
                          </a:lnTo>
                          <a:lnTo>
                            <a:pt x="5" y="11"/>
                          </a:lnTo>
                          <a:lnTo>
                            <a:pt x="3" y="10"/>
                          </a:lnTo>
                          <a:lnTo>
                            <a:pt x="1" y="9"/>
                          </a:lnTo>
                          <a:lnTo>
                            <a:pt x="0" y="7"/>
                          </a:lnTo>
                          <a:lnTo>
                            <a:pt x="0" y="5"/>
                          </a:lnTo>
                          <a:lnTo>
                            <a:pt x="0" y="3"/>
                          </a:lnTo>
                          <a:lnTo>
                            <a:pt x="1" y="2"/>
                          </a:lnTo>
                          <a:lnTo>
                            <a:pt x="3" y="1"/>
                          </a:lnTo>
                          <a:lnTo>
                            <a:pt x="5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32" name="Freeform 2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66" y="4196"/>
                      <a:ext cx="36" cy="57"/>
                    </a:xfrm>
                    <a:custGeom>
                      <a:avLst/>
                      <a:gdLst/>
                      <a:ahLst/>
                      <a:cxnLst>
                        <a:cxn ang="0">
                          <a:pos x="9" y="45"/>
                        </a:cxn>
                        <a:cxn ang="0">
                          <a:pos x="22" y="9"/>
                        </a:cxn>
                        <a:cxn ang="0">
                          <a:pos x="12" y="9"/>
                        </a:cxn>
                        <a:cxn ang="0">
                          <a:pos x="9" y="9"/>
                        </a:cxn>
                        <a:cxn ang="0">
                          <a:pos x="6" y="9"/>
                        </a:cxn>
                        <a:cxn ang="0">
                          <a:pos x="4" y="10"/>
                        </a:cxn>
                        <a:cxn ang="0">
                          <a:pos x="2" y="11"/>
                        </a:cxn>
                        <a:cxn ang="0">
                          <a:pos x="1" y="14"/>
                        </a:cxn>
                        <a:cxn ang="0">
                          <a:pos x="0" y="14"/>
                        </a:cxn>
                        <a:cxn ang="0">
                          <a:pos x="3" y="0"/>
                        </a:cxn>
                        <a:cxn ang="0">
                          <a:pos x="29" y="0"/>
                        </a:cxn>
                        <a:cxn ang="0">
                          <a:pos x="14" y="45"/>
                        </a:cxn>
                        <a:cxn ang="0">
                          <a:pos x="9" y="45"/>
                        </a:cxn>
                      </a:cxnLst>
                      <a:rect l="0" t="0" r="r" b="b"/>
                      <a:pathLst>
                        <a:path w="29" h="45">
                          <a:moveTo>
                            <a:pt x="9" y="45"/>
                          </a:moveTo>
                          <a:lnTo>
                            <a:pt x="22" y="9"/>
                          </a:lnTo>
                          <a:lnTo>
                            <a:pt x="12" y="9"/>
                          </a:lnTo>
                          <a:lnTo>
                            <a:pt x="9" y="9"/>
                          </a:lnTo>
                          <a:lnTo>
                            <a:pt x="6" y="9"/>
                          </a:lnTo>
                          <a:lnTo>
                            <a:pt x="4" y="10"/>
                          </a:lnTo>
                          <a:lnTo>
                            <a:pt x="2" y="11"/>
                          </a:lnTo>
                          <a:lnTo>
                            <a:pt x="1" y="14"/>
                          </a:lnTo>
                          <a:lnTo>
                            <a:pt x="0" y="14"/>
                          </a:lnTo>
                          <a:lnTo>
                            <a:pt x="3" y="0"/>
                          </a:lnTo>
                          <a:lnTo>
                            <a:pt x="29" y="0"/>
                          </a:lnTo>
                          <a:lnTo>
                            <a:pt x="14" y="45"/>
                          </a:lnTo>
                          <a:lnTo>
                            <a:pt x="9" y="4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33" name="Freeform 21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07" y="4196"/>
                      <a:ext cx="37" cy="58"/>
                    </a:xfrm>
                    <a:custGeom>
                      <a:avLst/>
                      <a:gdLst/>
                      <a:ahLst/>
                      <a:cxnLst>
                        <a:cxn ang="0">
                          <a:pos x="9" y="0"/>
                        </a:cxn>
                        <a:cxn ang="0">
                          <a:pos x="29" y="0"/>
                        </a:cxn>
                        <a:cxn ang="0">
                          <a:pos x="25" y="9"/>
                        </a:cxn>
                        <a:cxn ang="0">
                          <a:pos x="8" y="9"/>
                        </a:cxn>
                        <a:cxn ang="0">
                          <a:pos x="6" y="13"/>
                        </a:cxn>
                        <a:cxn ang="0">
                          <a:pos x="16" y="15"/>
                        </a:cxn>
                        <a:cxn ang="0">
                          <a:pos x="24" y="19"/>
                        </a:cxn>
                        <a:cxn ang="0">
                          <a:pos x="27" y="22"/>
                        </a:cxn>
                        <a:cxn ang="0">
                          <a:pos x="28" y="26"/>
                        </a:cxn>
                        <a:cxn ang="0">
                          <a:pos x="29" y="30"/>
                        </a:cxn>
                        <a:cxn ang="0">
                          <a:pos x="28" y="34"/>
                        </a:cxn>
                        <a:cxn ang="0">
                          <a:pos x="27" y="38"/>
                        </a:cxn>
                        <a:cxn ang="0">
                          <a:pos x="25" y="40"/>
                        </a:cxn>
                        <a:cxn ang="0">
                          <a:pos x="23" y="42"/>
                        </a:cxn>
                        <a:cxn ang="0">
                          <a:pos x="20" y="44"/>
                        </a:cxn>
                        <a:cxn ang="0">
                          <a:pos x="16" y="45"/>
                        </a:cxn>
                        <a:cxn ang="0">
                          <a:pos x="11" y="46"/>
                        </a:cxn>
                        <a:cxn ang="0">
                          <a:pos x="7" y="45"/>
                        </a:cxn>
                        <a:cxn ang="0">
                          <a:pos x="5" y="45"/>
                        </a:cxn>
                        <a:cxn ang="0">
                          <a:pos x="2" y="44"/>
                        </a:cxn>
                        <a:cxn ang="0">
                          <a:pos x="1" y="42"/>
                        </a:cxn>
                        <a:cxn ang="0">
                          <a:pos x="0" y="40"/>
                        </a:cxn>
                        <a:cxn ang="0">
                          <a:pos x="0" y="39"/>
                        </a:cxn>
                        <a:cxn ang="0">
                          <a:pos x="1" y="38"/>
                        </a:cxn>
                        <a:cxn ang="0">
                          <a:pos x="2" y="37"/>
                        </a:cxn>
                        <a:cxn ang="0">
                          <a:pos x="4" y="37"/>
                        </a:cxn>
                        <a:cxn ang="0">
                          <a:pos x="5" y="37"/>
                        </a:cxn>
                        <a:cxn ang="0">
                          <a:pos x="6" y="37"/>
                        </a:cxn>
                        <a:cxn ang="0">
                          <a:pos x="8" y="38"/>
                        </a:cxn>
                        <a:cxn ang="0">
                          <a:pos x="11" y="40"/>
                        </a:cxn>
                        <a:cxn ang="0">
                          <a:pos x="13" y="42"/>
                        </a:cxn>
                        <a:cxn ang="0">
                          <a:pos x="14" y="42"/>
                        </a:cxn>
                        <a:cxn ang="0">
                          <a:pos x="16" y="43"/>
                        </a:cxn>
                        <a:cxn ang="0">
                          <a:pos x="17" y="43"/>
                        </a:cxn>
                        <a:cxn ang="0">
                          <a:pos x="19" y="42"/>
                        </a:cxn>
                        <a:cxn ang="0">
                          <a:pos x="21" y="41"/>
                        </a:cxn>
                        <a:cxn ang="0">
                          <a:pos x="23" y="39"/>
                        </a:cxn>
                        <a:cxn ang="0">
                          <a:pos x="23" y="36"/>
                        </a:cxn>
                        <a:cxn ang="0">
                          <a:pos x="23" y="32"/>
                        </a:cxn>
                        <a:cxn ang="0">
                          <a:pos x="21" y="29"/>
                        </a:cxn>
                        <a:cxn ang="0">
                          <a:pos x="17" y="26"/>
                        </a:cxn>
                        <a:cxn ang="0">
                          <a:pos x="13" y="24"/>
                        </a:cxn>
                        <a:cxn ang="0">
                          <a:pos x="8" y="23"/>
                        </a:cxn>
                        <a:cxn ang="0">
                          <a:pos x="3" y="23"/>
                        </a:cxn>
                        <a:cxn ang="0">
                          <a:pos x="2" y="23"/>
                        </a:cxn>
                        <a:cxn ang="0">
                          <a:pos x="0" y="23"/>
                        </a:cxn>
                        <a:cxn ang="0">
                          <a:pos x="9" y="0"/>
                        </a:cxn>
                      </a:cxnLst>
                      <a:rect l="0" t="0" r="r" b="b"/>
                      <a:pathLst>
                        <a:path w="29" h="46">
                          <a:moveTo>
                            <a:pt x="9" y="0"/>
                          </a:moveTo>
                          <a:lnTo>
                            <a:pt x="29" y="0"/>
                          </a:lnTo>
                          <a:lnTo>
                            <a:pt x="25" y="9"/>
                          </a:lnTo>
                          <a:lnTo>
                            <a:pt x="8" y="9"/>
                          </a:lnTo>
                          <a:lnTo>
                            <a:pt x="6" y="13"/>
                          </a:lnTo>
                          <a:lnTo>
                            <a:pt x="16" y="15"/>
                          </a:lnTo>
                          <a:lnTo>
                            <a:pt x="24" y="19"/>
                          </a:lnTo>
                          <a:lnTo>
                            <a:pt x="27" y="22"/>
                          </a:lnTo>
                          <a:lnTo>
                            <a:pt x="28" y="26"/>
                          </a:lnTo>
                          <a:lnTo>
                            <a:pt x="29" y="30"/>
                          </a:lnTo>
                          <a:lnTo>
                            <a:pt x="28" y="34"/>
                          </a:lnTo>
                          <a:lnTo>
                            <a:pt x="27" y="38"/>
                          </a:lnTo>
                          <a:lnTo>
                            <a:pt x="25" y="40"/>
                          </a:lnTo>
                          <a:lnTo>
                            <a:pt x="23" y="42"/>
                          </a:lnTo>
                          <a:lnTo>
                            <a:pt x="20" y="44"/>
                          </a:lnTo>
                          <a:lnTo>
                            <a:pt x="16" y="45"/>
                          </a:lnTo>
                          <a:lnTo>
                            <a:pt x="11" y="46"/>
                          </a:lnTo>
                          <a:lnTo>
                            <a:pt x="7" y="45"/>
                          </a:lnTo>
                          <a:lnTo>
                            <a:pt x="5" y="45"/>
                          </a:lnTo>
                          <a:lnTo>
                            <a:pt x="2" y="44"/>
                          </a:lnTo>
                          <a:lnTo>
                            <a:pt x="1" y="42"/>
                          </a:lnTo>
                          <a:lnTo>
                            <a:pt x="0" y="40"/>
                          </a:lnTo>
                          <a:lnTo>
                            <a:pt x="0" y="39"/>
                          </a:lnTo>
                          <a:lnTo>
                            <a:pt x="1" y="38"/>
                          </a:lnTo>
                          <a:lnTo>
                            <a:pt x="2" y="37"/>
                          </a:lnTo>
                          <a:lnTo>
                            <a:pt x="4" y="37"/>
                          </a:lnTo>
                          <a:lnTo>
                            <a:pt x="5" y="37"/>
                          </a:lnTo>
                          <a:lnTo>
                            <a:pt x="6" y="37"/>
                          </a:lnTo>
                          <a:lnTo>
                            <a:pt x="8" y="38"/>
                          </a:lnTo>
                          <a:lnTo>
                            <a:pt x="11" y="40"/>
                          </a:lnTo>
                          <a:lnTo>
                            <a:pt x="13" y="42"/>
                          </a:lnTo>
                          <a:lnTo>
                            <a:pt x="14" y="42"/>
                          </a:lnTo>
                          <a:lnTo>
                            <a:pt x="16" y="43"/>
                          </a:lnTo>
                          <a:lnTo>
                            <a:pt x="17" y="43"/>
                          </a:lnTo>
                          <a:lnTo>
                            <a:pt x="19" y="42"/>
                          </a:lnTo>
                          <a:lnTo>
                            <a:pt x="21" y="41"/>
                          </a:lnTo>
                          <a:lnTo>
                            <a:pt x="23" y="39"/>
                          </a:lnTo>
                          <a:lnTo>
                            <a:pt x="23" y="36"/>
                          </a:lnTo>
                          <a:lnTo>
                            <a:pt x="23" y="32"/>
                          </a:lnTo>
                          <a:lnTo>
                            <a:pt x="21" y="29"/>
                          </a:lnTo>
                          <a:lnTo>
                            <a:pt x="17" y="26"/>
                          </a:lnTo>
                          <a:lnTo>
                            <a:pt x="13" y="24"/>
                          </a:lnTo>
                          <a:lnTo>
                            <a:pt x="8" y="23"/>
                          </a:lnTo>
                          <a:lnTo>
                            <a:pt x="3" y="23"/>
                          </a:lnTo>
                          <a:lnTo>
                            <a:pt x="2" y="23"/>
                          </a:lnTo>
                          <a:lnTo>
                            <a:pt x="0" y="23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34" name="Freeform 2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39" y="4196"/>
                      <a:ext cx="29" cy="57"/>
                    </a:xfrm>
                    <a:custGeom>
                      <a:avLst/>
                      <a:gdLst/>
                      <a:ahLst/>
                      <a:cxnLst>
                        <a:cxn ang="0">
                          <a:pos x="17" y="0"/>
                        </a:cxn>
                        <a:cxn ang="0">
                          <a:pos x="17" y="36"/>
                        </a:cxn>
                        <a:cxn ang="0">
                          <a:pos x="17" y="39"/>
                        </a:cxn>
                        <a:cxn ang="0">
                          <a:pos x="17" y="41"/>
                        </a:cxn>
                        <a:cxn ang="0">
                          <a:pos x="18" y="42"/>
                        </a:cxn>
                        <a:cxn ang="0">
                          <a:pos x="19" y="43"/>
                        </a:cxn>
                        <a:cxn ang="0">
                          <a:pos x="20" y="43"/>
                        </a:cxn>
                        <a:cxn ang="0">
                          <a:pos x="22" y="44"/>
                        </a:cxn>
                        <a:cxn ang="0">
                          <a:pos x="23" y="44"/>
                        </a:cxn>
                        <a:cxn ang="0">
                          <a:pos x="23" y="45"/>
                        </a:cxn>
                        <a:cxn ang="0">
                          <a:pos x="0" y="45"/>
                        </a:cxn>
                        <a:cxn ang="0">
                          <a:pos x="0" y="44"/>
                        </a:cxn>
                        <a:cxn ang="0">
                          <a:pos x="1" y="44"/>
                        </a:cxn>
                        <a:cxn ang="0">
                          <a:pos x="4" y="43"/>
                        </a:cxn>
                        <a:cxn ang="0">
                          <a:pos x="5" y="43"/>
                        </a:cxn>
                        <a:cxn ang="0">
                          <a:pos x="6" y="42"/>
                        </a:cxn>
                        <a:cxn ang="0">
                          <a:pos x="7" y="41"/>
                        </a:cxn>
                        <a:cxn ang="0">
                          <a:pos x="7" y="39"/>
                        </a:cxn>
                        <a:cxn ang="0">
                          <a:pos x="7" y="36"/>
                        </a:cxn>
                        <a:cxn ang="0">
                          <a:pos x="7" y="13"/>
                        </a:cxn>
                        <a:cxn ang="0">
                          <a:pos x="7" y="11"/>
                        </a:cxn>
                        <a:cxn ang="0">
                          <a:pos x="7" y="9"/>
                        </a:cxn>
                        <a:cxn ang="0">
                          <a:pos x="6" y="9"/>
                        </a:cxn>
                        <a:cxn ang="0">
                          <a:pos x="6" y="8"/>
                        </a:cxn>
                        <a:cxn ang="0">
                          <a:pos x="5" y="8"/>
                        </a:cxn>
                        <a:cxn ang="0">
                          <a:pos x="4" y="8"/>
                        </a:cxn>
                        <a:cxn ang="0">
                          <a:pos x="3" y="8"/>
                        </a:cxn>
                        <a:cxn ang="0">
                          <a:pos x="1" y="9"/>
                        </a:cxn>
                        <a:cxn ang="0">
                          <a:pos x="0" y="7"/>
                        </a:cxn>
                        <a:cxn ang="0">
                          <a:pos x="16" y="0"/>
                        </a:cxn>
                        <a:cxn ang="0">
                          <a:pos x="17" y="0"/>
                        </a:cxn>
                      </a:cxnLst>
                      <a:rect l="0" t="0" r="r" b="b"/>
                      <a:pathLst>
                        <a:path w="23" h="45">
                          <a:moveTo>
                            <a:pt x="17" y="0"/>
                          </a:moveTo>
                          <a:lnTo>
                            <a:pt x="17" y="36"/>
                          </a:lnTo>
                          <a:lnTo>
                            <a:pt x="17" y="39"/>
                          </a:lnTo>
                          <a:lnTo>
                            <a:pt x="17" y="41"/>
                          </a:lnTo>
                          <a:lnTo>
                            <a:pt x="18" y="42"/>
                          </a:lnTo>
                          <a:lnTo>
                            <a:pt x="19" y="43"/>
                          </a:lnTo>
                          <a:lnTo>
                            <a:pt x="20" y="43"/>
                          </a:lnTo>
                          <a:lnTo>
                            <a:pt x="22" y="44"/>
                          </a:lnTo>
                          <a:lnTo>
                            <a:pt x="23" y="44"/>
                          </a:lnTo>
                          <a:lnTo>
                            <a:pt x="23" y="45"/>
                          </a:lnTo>
                          <a:lnTo>
                            <a:pt x="0" y="45"/>
                          </a:lnTo>
                          <a:lnTo>
                            <a:pt x="0" y="44"/>
                          </a:lnTo>
                          <a:lnTo>
                            <a:pt x="1" y="44"/>
                          </a:lnTo>
                          <a:lnTo>
                            <a:pt x="4" y="43"/>
                          </a:lnTo>
                          <a:lnTo>
                            <a:pt x="5" y="43"/>
                          </a:lnTo>
                          <a:lnTo>
                            <a:pt x="6" y="42"/>
                          </a:lnTo>
                          <a:lnTo>
                            <a:pt x="7" y="41"/>
                          </a:lnTo>
                          <a:lnTo>
                            <a:pt x="7" y="39"/>
                          </a:lnTo>
                          <a:lnTo>
                            <a:pt x="7" y="36"/>
                          </a:lnTo>
                          <a:lnTo>
                            <a:pt x="7" y="13"/>
                          </a:lnTo>
                          <a:lnTo>
                            <a:pt x="7" y="11"/>
                          </a:lnTo>
                          <a:lnTo>
                            <a:pt x="7" y="9"/>
                          </a:lnTo>
                          <a:lnTo>
                            <a:pt x="6" y="9"/>
                          </a:lnTo>
                          <a:lnTo>
                            <a:pt x="6" y="8"/>
                          </a:lnTo>
                          <a:lnTo>
                            <a:pt x="5" y="8"/>
                          </a:lnTo>
                          <a:lnTo>
                            <a:pt x="4" y="8"/>
                          </a:lnTo>
                          <a:lnTo>
                            <a:pt x="3" y="8"/>
                          </a:lnTo>
                          <a:lnTo>
                            <a:pt x="1" y="9"/>
                          </a:lnTo>
                          <a:lnTo>
                            <a:pt x="0" y="7"/>
                          </a:lnTo>
                          <a:lnTo>
                            <a:pt x="16" y="0"/>
                          </a:lnTo>
                          <a:lnTo>
                            <a:pt x="17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35" name="Line 21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230" y="3047"/>
                      <a:ext cx="15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36" name="Line 22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260" y="3047"/>
                      <a:ext cx="15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37" name="Line 22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290" y="3047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38" name="Line 22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321" y="3047"/>
                      <a:ext cx="15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39" name="Line 22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351" y="3047"/>
                      <a:ext cx="15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40" name="Line 22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381" y="3047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41" name="Line 22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412" y="3047"/>
                      <a:ext cx="15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42" name="Line 22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442" y="3047"/>
                      <a:ext cx="15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43" name="Line 22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473" y="3047"/>
                      <a:ext cx="15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44" name="Line 22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503" y="3047"/>
                      <a:ext cx="15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45" name="Line 22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533" y="3047"/>
                      <a:ext cx="15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46" name="Line 23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564" y="3047"/>
                      <a:ext cx="15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47" name="Line 23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594" y="3047"/>
                      <a:ext cx="15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48" name="Line 23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624" y="3047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49" name="Line 23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655" y="3047"/>
                      <a:ext cx="15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50" name="Line 23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685" y="3047"/>
                      <a:ext cx="15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51" name="Line 23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715" y="3047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52" name="Line 23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746" y="3047"/>
                      <a:ext cx="15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53" name="Line 23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776" y="3047"/>
                      <a:ext cx="15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54" name="Line 23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806" y="3047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55" name="Line 23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837" y="3047"/>
                      <a:ext cx="15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56" name="Line 24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867" y="3047"/>
                      <a:ext cx="15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57" name="Line 24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898" y="3047"/>
                      <a:ext cx="15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58" name="Line 24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928" y="3047"/>
                      <a:ext cx="15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59" name="Line 24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958" y="3047"/>
                      <a:ext cx="15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60" name="Line 24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989" y="3047"/>
                      <a:ext cx="15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61" name="Line 24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019" y="3047"/>
                      <a:ext cx="15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62" name="Line 24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049" y="3047"/>
                      <a:ext cx="15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63" name="Line 24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080" y="3047"/>
                      <a:ext cx="15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64" name="Line 24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110" y="3047"/>
                      <a:ext cx="15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65" name="Line 24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140" y="3047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66" name="Line 25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171" y="3047"/>
                      <a:ext cx="15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67" name="Line 25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201" y="3047"/>
                      <a:ext cx="15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68" name="Line 25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231" y="3047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69" name="Line 25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262" y="3047"/>
                      <a:ext cx="15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70" name="Line 25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292" y="3047"/>
                      <a:ext cx="15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71" name="Line 25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322" y="3047"/>
                      <a:ext cx="16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72" name="Line 25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4353" y="3047"/>
                      <a:ext cx="1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73" name="Freeform 2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230" y="3047"/>
                      <a:ext cx="1124" cy="805"/>
                    </a:xfrm>
                    <a:custGeom>
                      <a:avLst/>
                      <a:gdLst/>
                      <a:ahLst/>
                      <a:cxnLst>
                        <a:cxn ang="0">
                          <a:pos x="4" y="0"/>
                        </a:cxn>
                        <a:cxn ang="0">
                          <a:pos x="13" y="3"/>
                        </a:cxn>
                        <a:cxn ang="0">
                          <a:pos x="22" y="13"/>
                        </a:cxn>
                        <a:cxn ang="0">
                          <a:pos x="32" y="34"/>
                        </a:cxn>
                        <a:cxn ang="0">
                          <a:pos x="44" y="69"/>
                        </a:cxn>
                        <a:cxn ang="0">
                          <a:pos x="57" y="114"/>
                        </a:cxn>
                        <a:cxn ang="0">
                          <a:pos x="67" y="158"/>
                        </a:cxn>
                        <a:cxn ang="0">
                          <a:pos x="117" y="393"/>
                        </a:cxn>
                        <a:cxn ang="0">
                          <a:pos x="132" y="451"/>
                        </a:cxn>
                        <a:cxn ang="0">
                          <a:pos x="142" y="487"/>
                        </a:cxn>
                        <a:cxn ang="0">
                          <a:pos x="157" y="529"/>
                        </a:cxn>
                        <a:cxn ang="0">
                          <a:pos x="172" y="566"/>
                        </a:cxn>
                        <a:cxn ang="0">
                          <a:pos x="187" y="595"/>
                        </a:cxn>
                        <a:cxn ang="0">
                          <a:pos x="201" y="614"/>
                        </a:cxn>
                        <a:cxn ang="0">
                          <a:pos x="217" y="629"/>
                        </a:cxn>
                        <a:cxn ang="0">
                          <a:pos x="231" y="635"/>
                        </a:cxn>
                        <a:cxn ang="0">
                          <a:pos x="246" y="637"/>
                        </a:cxn>
                        <a:cxn ang="0">
                          <a:pos x="267" y="629"/>
                        </a:cxn>
                        <a:cxn ang="0">
                          <a:pos x="285" y="616"/>
                        </a:cxn>
                        <a:cxn ang="0">
                          <a:pos x="307" y="591"/>
                        </a:cxn>
                        <a:cxn ang="0">
                          <a:pos x="331" y="558"/>
                        </a:cxn>
                        <a:cxn ang="0">
                          <a:pos x="365" y="501"/>
                        </a:cxn>
                        <a:cxn ang="0">
                          <a:pos x="409" y="415"/>
                        </a:cxn>
                        <a:cxn ang="0">
                          <a:pos x="483" y="269"/>
                        </a:cxn>
                        <a:cxn ang="0">
                          <a:pos x="519" y="205"/>
                        </a:cxn>
                        <a:cxn ang="0">
                          <a:pos x="542" y="168"/>
                        </a:cxn>
                        <a:cxn ang="0">
                          <a:pos x="574" y="123"/>
                        </a:cxn>
                        <a:cxn ang="0">
                          <a:pos x="603" y="89"/>
                        </a:cxn>
                        <a:cxn ang="0">
                          <a:pos x="631" y="61"/>
                        </a:cxn>
                        <a:cxn ang="0">
                          <a:pos x="665" y="37"/>
                        </a:cxn>
                        <a:cxn ang="0">
                          <a:pos x="694" y="22"/>
                        </a:cxn>
                        <a:cxn ang="0">
                          <a:pos x="720" y="12"/>
                        </a:cxn>
                        <a:cxn ang="0">
                          <a:pos x="765" y="4"/>
                        </a:cxn>
                        <a:cxn ang="0">
                          <a:pos x="809" y="1"/>
                        </a:cxn>
                        <a:cxn ang="0">
                          <a:pos x="889" y="0"/>
                        </a:cxn>
                      </a:cxnLst>
                      <a:rect l="0" t="0" r="r" b="b"/>
                      <a:pathLst>
                        <a:path w="889" h="637">
                          <a:moveTo>
                            <a:pt x="0" y="0"/>
                          </a:moveTo>
                          <a:lnTo>
                            <a:pt x="4" y="0"/>
                          </a:lnTo>
                          <a:lnTo>
                            <a:pt x="9" y="1"/>
                          </a:lnTo>
                          <a:lnTo>
                            <a:pt x="13" y="3"/>
                          </a:lnTo>
                          <a:lnTo>
                            <a:pt x="17" y="7"/>
                          </a:lnTo>
                          <a:lnTo>
                            <a:pt x="22" y="13"/>
                          </a:lnTo>
                          <a:lnTo>
                            <a:pt x="27" y="22"/>
                          </a:lnTo>
                          <a:lnTo>
                            <a:pt x="32" y="34"/>
                          </a:lnTo>
                          <a:lnTo>
                            <a:pt x="37" y="49"/>
                          </a:lnTo>
                          <a:lnTo>
                            <a:pt x="44" y="69"/>
                          </a:lnTo>
                          <a:lnTo>
                            <a:pt x="53" y="99"/>
                          </a:lnTo>
                          <a:lnTo>
                            <a:pt x="57" y="114"/>
                          </a:lnTo>
                          <a:lnTo>
                            <a:pt x="62" y="134"/>
                          </a:lnTo>
                          <a:lnTo>
                            <a:pt x="67" y="158"/>
                          </a:lnTo>
                          <a:lnTo>
                            <a:pt x="98" y="308"/>
                          </a:lnTo>
                          <a:lnTo>
                            <a:pt x="117" y="393"/>
                          </a:lnTo>
                          <a:lnTo>
                            <a:pt x="125" y="426"/>
                          </a:lnTo>
                          <a:lnTo>
                            <a:pt x="132" y="451"/>
                          </a:lnTo>
                          <a:lnTo>
                            <a:pt x="138" y="473"/>
                          </a:lnTo>
                          <a:lnTo>
                            <a:pt x="142" y="487"/>
                          </a:lnTo>
                          <a:lnTo>
                            <a:pt x="149" y="508"/>
                          </a:lnTo>
                          <a:lnTo>
                            <a:pt x="157" y="529"/>
                          </a:lnTo>
                          <a:lnTo>
                            <a:pt x="164" y="548"/>
                          </a:lnTo>
                          <a:lnTo>
                            <a:pt x="172" y="566"/>
                          </a:lnTo>
                          <a:lnTo>
                            <a:pt x="179" y="581"/>
                          </a:lnTo>
                          <a:lnTo>
                            <a:pt x="187" y="595"/>
                          </a:lnTo>
                          <a:lnTo>
                            <a:pt x="194" y="605"/>
                          </a:lnTo>
                          <a:lnTo>
                            <a:pt x="201" y="614"/>
                          </a:lnTo>
                          <a:lnTo>
                            <a:pt x="209" y="622"/>
                          </a:lnTo>
                          <a:lnTo>
                            <a:pt x="217" y="629"/>
                          </a:lnTo>
                          <a:lnTo>
                            <a:pt x="226" y="634"/>
                          </a:lnTo>
                          <a:lnTo>
                            <a:pt x="231" y="635"/>
                          </a:lnTo>
                          <a:lnTo>
                            <a:pt x="238" y="637"/>
                          </a:lnTo>
                          <a:lnTo>
                            <a:pt x="246" y="637"/>
                          </a:lnTo>
                          <a:lnTo>
                            <a:pt x="257" y="634"/>
                          </a:lnTo>
                          <a:lnTo>
                            <a:pt x="267" y="629"/>
                          </a:lnTo>
                          <a:lnTo>
                            <a:pt x="276" y="623"/>
                          </a:lnTo>
                          <a:lnTo>
                            <a:pt x="285" y="616"/>
                          </a:lnTo>
                          <a:lnTo>
                            <a:pt x="295" y="606"/>
                          </a:lnTo>
                          <a:lnTo>
                            <a:pt x="307" y="591"/>
                          </a:lnTo>
                          <a:lnTo>
                            <a:pt x="320" y="574"/>
                          </a:lnTo>
                          <a:lnTo>
                            <a:pt x="331" y="558"/>
                          </a:lnTo>
                          <a:lnTo>
                            <a:pt x="345" y="535"/>
                          </a:lnTo>
                          <a:lnTo>
                            <a:pt x="365" y="501"/>
                          </a:lnTo>
                          <a:lnTo>
                            <a:pt x="380" y="472"/>
                          </a:lnTo>
                          <a:lnTo>
                            <a:pt x="409" y="415"/>
                          </a:lnTo>
                          <a:lnTo>
                            <a:pt x="453" y="327"/>
                          </a:lnTo>
                          <a:lnTo>
                            <a:pt x="483" y="269"/>
                          </a:lnTo>
                          <a:lnTo>
                            <a:pt x="498" y="242"/>
                          </a:lnTo>
                          <a:lnTo>
                            <a:pt x="519" y="205"/>
                          </a:lnTo>
                          <a:lnTo>
                            <a:pt x="536" y="178"/>
                          </a:lnTo>
                          <a:lnTo>
                            <a:pt x="542" y="168"/>
                          </a:lnTo>
                          <a:lnTo>
                            <a:pt x="559" y="144"/>
                          </a:lnTo>
                          <a:lnTo>
                            <a:pt x="574" y="123"/>
                          </a:lnTo>
                          <a:lnTo>
                            <a:pt x="587" y="107"/>
                          </a:lnTo>
                          <a:lnTo>
                            <a:pt x="603" y="89"/>
                          </a:lnTo>
                          <a:lnTo>
                            <a:pt x="618" y="73"/>
                          </a:lnTo>
                          <a:lnTo>
                            <a:pt x="631" y="61"/>
                          </a:lnTo>
                          <a:lnTo>
                            <a:pt x="648" y="48"/>
                          </a:lnTo>
                          <a:lnTo>
                            <a:pt x="665" y="37"/>
                          </a:lnTo>
                          <a:lnTo>
                            <a:pt x="676" y="30"/>
                          </a:lnTo>
                          <a:lnTo>
                            <a:pt x="694" y="22"/>
                          </a:lnTo>
                          <a:lnTo>
                            <a:pt x="714" y="14"/>
                          </a:lnTo>
                          <a:lnTo>
                            <a:pt x="720" y="12"/>
                          </a:lnTo>
                          <a:lnTo>
                            <a:pt x="739" y="8"/>
                          </a:lnTo>
                          <a:lnTo>
                            <a:pt x="765" y="4"/>
                          </a:lnTo>
                          <a:lnTo>
                            <a:pt x="791" y="1"/>
                          </a:lnTo>
                          <a:lnTo>
                            <a:pt x="809" y="1"/>
                          </a:lnTo>
                          <a:lnTo>
                            <a:pt x="854" y="0"/>
                          </a:lnTo>
                          <a:lnTo>
                            <a:pt x="889" y="0"/>
                          </a:lnTo>
                        </a:path>
                      </a:pathLst>
                    </a:custGeom>
                    <a:noFill/>
                    <a:ln w="12700">
                      <a:solidFill>
                        <a:srgbClr val="0000FF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74" name="Freeform 2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235" y="3047"/>
                      <a:ext cx="1108" cy="674"/>
                    </a:xfrm>
                    <a:custGeom>
                      <a:avLst/>
                      <a:gdLst/>
                      <a:ahLst/>
                      <a:cxnLst>
                        <a:cxn ang="0">
                          <a:pos x="5" y="1"/>
                        </a:cxn>
                        <a:cxn ang="0">
                          <a:pos x="14" y="6"/>
                        </a:cxn>
                        <a:cxn ang="0">
                          <a:pos x="23" y="18"/>
                        </a:cxn>
                        <a:cxn ang="0">
                          <a:pos x="34" y="40"/>
                        </a:cxn>
                        <a:cxn ang="0">
                          <a:pos x="49" y="78"/>
                        </a:cxn>
                        <a:cxn ang="0">
                          <a:pos x="94" y="245"/>
                        </a:cxn>
                        <a:cxn ang="0">
                          <a:pos x="123" y="345"/>
                        </a:cxn>
                        <a:cxn ang="0">
                          <a:pos x="136" y="385"/>
                        </a:cxn>
                        <a:cxn ang="0">
                          <a:pos x="145" y="410"/>
                        </a:cxn>
                        <a:cxn ang="0">
                          <a:pos x="161" y="446"/>
                        </a:cxn>
                        <a:cxn ang="0">
                          <a:pos x="177" y="476"/>
                        </a:cxn>
                        <a:cxn ang="0">
                          <a:pos x="190" y="496"/>
                        </a:cxn>
                        <a:cxn ang="0">
                          <a:pos x="206" y="514"/>
                        </a:cxn>
                        <a:cxn ang="0">
                          <a:pos x="223" y="527"/>
                        </a:cxn>
                        <a:cxn ang="0">
                          <a:pos x="234" y="532"/>
                        </a:cxn>
                        <a:cxn ang="0">
                          <a:pos x="253" y="533"/>
                        </a:cxn>
                        <a:cxn ang="0">
                          <a:pos x="272" y="528"/>
                        </a:cxn>
                        <a:cxn ang="0">
                          <a:pos x="290" y="518"/>
                        </a:cxn>
                        <a:cxn ang="0">
                          <a:pos x="316" y="495"/>
                        </a:cxn>
                        <a:cxn ang="0">
                          <a:pos x="341" y="466"/>
                        </a:cxn>
                        <a:cxn ang="0">
                          <a:pos x="375" y="418"/>
                        </a:cxn>
                        <a:cxn ang="0">
                          <a:pos x="405" y="370"/>
                        </a:cxn>
                        <a:cxn ang="0">
                          <a:pos x="449" y="295"/>
                        </a:cxn>
                        <a:cxn ang="0">
                          <a:pos x="494" y="222"/>
                        </a:cxn>
                        <a:cxn ang="0">
                          <a:pos x="534" y="162"/>
                        </a:cxn>
                        <a:cxn ang="0">
                          <a:pos x="555" y="134"/>
                        </a:cxn>
                        <a:cxn ang="0">
                          <a:pos x="583" y="101"/>
                        </a:cxn>
                        <a:cxn ang="0">
                          <a:pos x="614" y="70"/>
                        </a:cxn>
                        <a:cxn ang="0">
                          <a:pos x="643" y="46"/>
                        </a:cxn>
                        <a:cxn ang="0">
                          <a:pos x="672" y="29"/>
                        </a:cxn>
                        <a:cxn ang="0">
                          <a:pos x="708" y="14"/>
                        </a:cxn>
                        <a:cxn ang="0">
                          <a:pos x="737" y="7"/>
                        </a:cxn>
                        <a:cxn ang="0">
                          <a:pos x="784" y="2"/>
                        </a:cxn>
                        <a:cxn ang="0">
                          <a:pos x="850" y="0"/>
                        </a:cxn>
                      </a:cxnLst>
                      <a:rect l="0" t="0" r="r" b="b"/>
                      <a:pathLst>
                        <a:path w="876" h="533">
                          <a:moveTo>
                            <a:pt x="0" y="0"/>
                          </a:moveTo>
                          <a:lnTo>
                            <a:pt x="5" y="1"/>
                          </a:lnTo>
                          <a:lnTo>
                            <a:pt x="9" y="2"/>
                          </a:lnTo>
                          <a:lnTo>
                            <a:pt x="14" y="6"/>
                          </a:lnTo>
                          <a:lnTo>
                            <a:pt x="18" y="11"/>
                          </a:lnTo>
                          <a:lnTo>
                            <a:pt x="23" y="18"/>
                          </a:lnTo>
                          <a:lnTo>
                            <a:pt x="28" y="28"/>
                          </a:lnTo>
                          <a:lnTo>
                            <a:pt x="34" y="40"/>
                          </a:lnTo>
                          <a:lnTo>
                            <a:pt x="41" y="56"/>
                          </a:lnTo>
                          <a:lnTo>
                            <a:pt x="49" y="78"/>
                          </a:lnTo>
                          <a:lnTo>
                            <a:pt x="53" y="90"/>
                          </a:lnTo>
                          <a:lnTo>
                            <a:pt x="94" y="245"/>
                          </a:lnTo>
                          <a:lnTo>
                            <a:pt x="115" y="319"/>
                          </a:lnTo>
                          <a:lnTo>
                            <a:pt x="123" y="345"/>
                          </a:lnTo>
                          <a:lnTo>
                            <a:pt x="129" y="366"/>
                          </a:lnTo>
                          <a:lnTo>
                            <a:pt x="136" y="385"/>
                          </a:lnTo>
                          <a:lnTo>
                            <a:pt x="138" y="392"/>
                          </a:lnTo>
                          <a:lnTo>
                            <a:pt x="145" y="410"/>
                          </a:lnTo>
                          <a:lnTo>
                            <a:pt x="153" y="429"/>
                          </a:lnTo>
                          <a:lnTo>
                            <a:pt x="161" y="446"/>
                          </a:lnTo>
                          <a:lnTo>
                            <a:pt x="169" y="462"/>
                          </a:lnTo>
                          <a:lnTo>
                            <a:pt x="177" y="476"/>
                          </a:lnTo>
                          <a:lnTo>
                            <a:pt x="183" y="486"/>
                          </a:lnTo>
                          <a:lnTo>
                            <a:pt x="190" y="496"/>
                          </a:lnTo>
                          <a:lnTo>
                            <a:pt x="197" y="505"/>
                          </a:lnTo>
                          <a:lnTo>
                            <a:pt x="206" y="514"/>
                          </a:lnTo>
                          <a:lnTo>
                            <a:pt x="214" y="521"/>
                          </a:lnTo>
                          <a:lnTo>
                            <a:pt x="223" y="527"/>
                          </a:lnTo>
                          <a:lnTo>
                            <a:pt x="227" y="529"/>
                          </a:lnTo>
                          <a:lnTo>
                            <a:pt x="234" y="532"/>
                          </a:lnTo>
                          <a:lnTo>
                            <a:pt x="242" y="533"/>
                          </a:lnTo>
                          <a:lnTo>
                            <a:pt x="253" y="533"/>
                          </a:lnTo>
                          <a:lnTo>
                            <a:pt x="263" y="531"/>
                          </a:lnTo>
                          <a:lnTo>
                            <a:pt x="272" y="528"/>
                          </a:lnTo>
                          <a:lnTo>
                            <a:pt x="281" y="524"/>
                          </a:lnTo>
                          <a:lnTo>
                            <a:pt x="290" y="518"/>
                          </a:lnTo>
                          <a:lnTo>
                            <a:pt x="302" y="508"/>
                          </a:lnTo>
                          <a:lnTo>
                            <a:pt x="316" y="495"/>
                          </a:lnTo>
                          <a:lnTo>
                            <a:pt x="327" y="483"/>
                          </a:lnTo>
                          <a:lnTo>
                            <a:pt x="341" y="466"/>
                          </a:lnTo>
                          <a:lnTo>
                            <a:pt x="361" y="439"/>
                          </a:lnTo>
                          <a:lnTo>
                            <a:pt x="375" y="418"/>
                          </a:lnTo>
                          <a:lnTo>
                            <a:pt x="397" y="382"/>
                          </a:lnTo>
                          <a:lnTo>
                            <a:pt x="405" y="370"/>
                          </a:lnTo>
                          <a:lnTo>
                            <a:pt x="426" y="335"/>
                          </a:lnTo>
                          <a:lnTo>
                            <a:pt x="449" y="295"/>
                          </a:lnTo>
                          <a:lnTo>
                            <a:pt x="484" y="237"/>
                          </a:lnTo>
                          <a:lnTo>
                            <a:pt x="494" y="222"/>
                          </a:lnTo>
                          <a:lnTo>
                            <a:pt x="517" y="186"/>
                          </a:lnTo>
                          <a:lnTo>
                            <a:pt x="534" y="162"/>
                          </a:lnTo>
                          <a:lnTo>
                            <a:pt x="538" y="156"/>
                          </a:lnTo>
                          <a:lnTo>
                            <a:pt x="555" y="134"/>
                          </a:lnTo>
                          <a:lnTo>
                            <a:pt x="569" y="116"/>
                          </a:lnTo>
                          <a:lnTo>
                            <a:pt x="583" y="101"/>
                          </a:lnTo>
                          <a:lnTo>
                            <a:pt x="599" y="84"/>
                          </a:lnTo>
                          <a:lnTo>
                            <a:pt x="614" y="70"/>
                          </a:lnTo>
                          <a:lnTo>
                            <a:pt x="627" y="58"/>
                          </a:lnTo>
                          <a:lnTo>
                            <a:pt x="643" y="46"/>
                          </a:lnTo>
                          <a:lnTo>
                            <a:pt x="659" y="36"/>
                          </a:lnTo>
                          <a:lnTo>
                            <a:pt x="672" y="29"/>
                          </a:lnTo>
                          <a:lnTo>
                            <a:pt x="689" y="21"/>
                          </a:lnTo>
                          <a:lnTo>
                            <a:pt x="708" y="14"/>
                          </a:lnTo>
                          <a:lnTo>
                            <a:pt x="716" y="12"/>
                          </a:lnTo>
                          <a:lnTo>
                            <a:pt x="737" y="7"/>
                          </a:lnTo>
                          <a:lnTo>
                            <a:pt x="761" y="4"/>
                          </a:lnTo>
                          <a:lnTo>
                            <a:pt x="784" y="2"/>
                          </a:lnTo>
                          <a:lnTo>
                            <a:pt x="805" y="1"/>
                          </a:lnTo>
                          <a:lnTo>
                            <a:pt x="850" y="0"/>
                          </a:lnTo>
                          <a:lnTo>
                            <a:pt x="876" y="0"/>
                          </a:lnTo>
                        </a:path>
                      </a:pathLst>
                    </a:custGeom>
                    <a:noFill/>
                    <a:ln w="12700">
                      <a:solidFill>
                        <a:srgbClr val="FF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75" name="Freeform 25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230" y="3047"/>
                      <a:ext cx="1124" cy="938"/>
                    </a:xfrm>
                    <a:custGeom>
                      <a:avLst/>
                      <a:gdLst/>
                      <a:ahLst/>
                      <a:cxnLst>
                        <a:cxn ang="0">
                          <a:pos x="4" y="0"/>
                        </a:cxn>
                        <a:cxn ang="0">
                          <a:pos x="13" y="3"/>
                        </a:cxn>
                        <a:cxn ang="0">
                          <a:pos x="21" y="16"/>
                        </a:cxn>
                        <a:cxn ang="0">
                          <a:pos x="31" y="38"/>
                        </a:cxn>
                        <a:cxn ang="0">
                          <a:pos x="43" y="79"/>
                        </a:cxn>
                        <a:cxn ang="0">
                          <a:pos x="53" y="119"/>
                        </a:cxn>
                        <a:cxn ang="0">
                          <a:pos x="62" y="160"/>
                        </a:cxn>
                        <a:cxn ang="0">
                          <a:pos x="98" y="370"/>
                        </a:cxn>
                        <a:cxn ang="0">
                          <a:pos x="125" y="507"/>
                        </a:cxn>
                        <a:cxn ang="0">
                          <a:pos x="137" y="561"/>
                        </a:cxn>
                        <a:cxn ang="0">
                          <a:pos x="149" y="606"/>
                        </a:cxn>
                        <a:cxn ang="0">
                          <a:pos x="163" y="650"/>
                        </a:cxn>
                        <a:cxn ang="0">
                          <a:pos x="178" y="686"/>
                        </a:cxn>
                        <a:cxn ang="0">
                          <a:pos x="194" y="714"/>
                        </a:cxn>
                        <a:cxn ang="0">
                          <a:pos x="208" y="730"/>
                        </a:cxn>
                        <a:cxn ang="0">
                          <a:pos x="226" y="740"/>
                        </a:cxn>
                        <a:cxn ang="0">
                          <a:pos x="238" y="742"/>
                        </a:cxn>
                        <a:cxn ang="0">
                          <a:pos x="257" y="735"/>
                        </a:cxn>
                        <a:cxn ang="0">
                          <a:pos x="276" y="719"/>
                        </a:cxn>
                        <a:cxn ang="0">
                          <a:pos x="294" y="695"/>
                        </a:cxn>
                        <a:cxn ang="0">
                          <a:pos x="320" y="653"/>
                        </a:cxn>
                        <a:cxn ang="0">
                          <a:pos x="350" y="594"/>
                        </a:cxn>
                        <a:cxn ang="0">
                          <a:pos x="381" y="526"/>
                        </a:cxn>
                        <a:cxn ang="0">
                          <a:pos x="448" y="371"/>
                        </a:cxn>
                        <a:cxn ang="0">
                          <a:pos x="480" y="300"/>
                        </a:cxn>
                        <a:cxn ang="0">
                          <a:pos x="515" y="229"/>
                        </a:cxn>
                        <a:cxn ang="0">
                          <a:pos x="542" y="180"/>
                        </a:cxn>
                        <a:cxn ang="0">
                          <a:pos x="574" y="131"/>
                        </a:cxn>
                        <a:cxn ang="0">
                          <a:pos x="603" y="94"/>
                        </a:cxn>
                        <a:cxn ang="0">
                          <a:pos x="631" y="64"/>
                        </a:cxn>
                        <a:cxn ang="0">
                          <a:pos x="666" y="38"/>
                        </a:cxn>
                        <a:cxn ang="0">
                          <a:pos x="694" y="22"/>
                        </a:cxn>
                        <a:cxn ang="0">
                          <a:pos x="720" y="13"/>
                        </a:cxn>
                        <a:cxn ang="0">
                          <a:pos x="765" y="4"/>
                        </a:cxn>
                        <a:cxn ang="0">
                          <a:pos x="809" y="1"/>
                        </a:cxn>
                        <a:cxn ang="0">
                          <a:pos x="889" y="0"/>
                        </a:cxn>
                      </a:cxnLst>
                      <a:rect l="0" t="0" r="r" b="b"/>
                      <a:pathLst>
                        <a:path w="889" h="742">
                          <a:moveTo>
                            <a:pt x="0" y="0"/>
                          </a:moveTo>
                          <a:lnTo>
                            <a:pt x="4" y="0"/>
                          </a:lnTo>
                          <a:lnTo>
                            <a:pt x="9" y="1"/>
                          </a:lnTo>
                          <a:lnTo>
                            <a:pt x="13" y="3"/>
                          </a:lnTo>
                          <a:lnTo>
                            <a:pt x="17" y="8"/>
                          </a:lnTo>
                          <a:lnTo>
                            <a:pt x="21" y="16"/>
                          </a:lnTo>
                          <a:lnTo>
                            <a:pt x="26" y="27"/>
                          </a:lnTo>
                          <a:lnTo>
                            <a:pt x="31" y="38"/>
                          </a:lnTo>
                          <a:lnTo>
                            <a:pt x="36" y="55"/>
                          </a:lnTo>
                          <a:lnTo>
                            <a:pt x="43" y="79"/>
                          </a:lnTo>
                          <a:lnTo>
                            <a:pt x="51" y="110"/>
                          </a:lnTo>
                          <a:lnTo>
                            <a:pt x="53" y="119"/>
                          </a:lnTo>
                          <a:lnTo>
                            <a:pt x="57" y="137"/>
                          </a:lnTo>
                          <a:lnTo>
                            <a:pt x="62" y="160"/>
                          </a:lnTo>
                          <a:lnTo>
                            <a:pt x="67" y="188"/>
                          </a:lnTo>
                          <a:lnTo>
                            <a:pt x="98" y="370"/>
                          </a:lnTo>
                          <a:lnTo>
                            <a:pt x="116" y="467"/>
                          </a:lnTo>
                          <a:lnTo>
                            <a:pt x="125" y="507"/>
                          </a:lnTo>
                          <a:lnTo>
                            <a:pt x="131" y="536"/>
                          </a:lnTo>
                          <a:lnTo>
                            <a:pt x="137" y="561"/>
                          </a:lnTo>
                          <a:lnTo>
                            <a:pt x="142" y="582"/>
                          </a:lnTo>
                          <a:lnTo>
                            <a:pt x="149" y="606"/>
                          </a:lnTo>
                          <a:lnTo>
                            <a:pt x="156" y="629"/>
                          </a:lnTo>
                          <a:lnTo>
                            <a:pt x="163" y="650"/>
                          </a:lnTo>
                          <a:lnTo>
                            <a:pt x="171" y="670"/>
                          </a:lnTo>
                          <a:lnTo>
                            <a:pt x="178" y="686"/>
                          </a:lnTo>
                          <a:lnTo>
                            <a:pt x="187" y="703"/>
                          </a:lnTo>
                          <a:lnTo>
                            <a:pt x="194" y="714"/>
                          </a:lnTo>
                          <a:lnTo>
                            <a:pt x="201" y="723"/>
                          </a:lnTo>
                          <a:lnTo>
                            <a:pt x="208" y="730"/>
                          </a:lnTo>
                          <a:lnTo>
                            <a:pt x="217" y="736"/>
                          </a:lnTo>
                          <a:lnTo>
                            <a:pt x="226" y="740"/>
                          </a:lnTo>
                          <a:lnTo>
                            <a:pt x="231" y="741"/>
                          </a:lnTo>
                          <a:lnTo>
                            <a:pt x="238" y="742"/>
                          </a:lnTo>
                          <a:lnTo>
                            <a:pt x="246" y="740"/>
                          </a:lnTo>
                          <a:lnTo>
                            <a:pt x="257" y="735"/>
                          </a:lnTo>
                          <a:lnTo>
                            <a:pt x="267" y="727"/>
                          </a:lnTo>
                          <a:lnTo>
                            <a:pt x="276" y="719"/>
                          </a:lnTo>
                          <a:lnTo>
                            <a:pt x="284" y="709"/>
                          </a:lnTo>
                          <a:lnTo>
                            <a:pt x="294" y="695"/>
                          </a:lnTo>
                          <a:lnTo>
                            <a:pt x="309" y="673"/>
                          </a:lnTo>
                          <a:lnTo>
                            <a:pt x="320" y="653"/>
                          </a:lnTo>
                          <a:lnTo>
                            <a:pt x="333" y="630"/>
                          </a:lnTo>
                          <a:lnTo>
                            <a:pt x="350" y="594"/>
                          </a:lnTo>
                          <a:lnTo>
                            <a:pt x="365" y="563"/>
                          </a:lnTo>
                          <a:lnTo>
                            <a:pt x="381" y="526"/>
                          </a:lnTo>
                          <a:lnTo>
                            <a:pt x="409" y="461"/>
                          </a:lnTo>
                          <a:lnTo>
                            <a:pt x="448" y="371"/>
                          </a:lnTo>
                          <a:lnTo>
                            <a:pt x="453" y="358"/>
                          </a:lnTo>
                          <a:lnTo>
                            <a:pt x="480" y="300"/>
                          </a:lnTo>
                          <a:lnTo>
                            <a:pt x="498" y="262"/>
                          </a:lnTo>
                          <a:lnTo>
                            <a:pt x="515" y="229"/>
                          </a:lnTo>
                          <a:lnTo>
                            <a:pt x="531" y="200"/>
                          </a:lnTo>
                          <a:lnTo>
                            <a:pt x="542" y="180"/>
                          </a:lnTo>
                          <a:lnTo>
                            <a:pt x="559" y="154"/>
                          </a:lnTo>
                          <a:lnTo>
                            <a:pt x="574" y="131"/>
                          </a:lnTo>
                          <a:lnTo>
                            <a:pt x="587" y="113"/>
                          </a:lnTo>
                          <a:lnTo>
                            <a:pt x="603" y="94"/>
                          </a:lnTo>
                          <a:lnTo>
                            <a:pt x="619" y="76"/>
                          </a:lnTo>
                          <a:lnTo>
                            <a:pt x="631" y="64"/>
                          </a:lnTo>
                          <a:lnTo>
                            <a:pt x="648" y="50"/>
                          </a:lnTo>
                          <a:lnTo>
                            <a:pt x="666" y="38"/>
                          </a:lnTo>
                          <a:lnTo>
                            <a:pt x="676" y="32"/>
                          </a:lnTo>
                          <a:lnTo>
                            <a:pt x="694" y="22"/>
                          </a:lnTo>
                          <a:lnTo>
                            <a:pt x="716" y="14"/>
                          </a:lnTo>
                          <a:lnTo>
                            <a:pt x="720" y="13"/>
                          </a:lnTo>
                          <a:lnTo>
                            <a:pt x="739" y="8"/>
                          </a:lnTo>
                          <a:lnTo>
                            <a:pt x="765" y="4"/>
                          </a:lnTo>
                          <a:lnTo>
                            <a:pt x="794" y="1"/>
                          </a:lnTo>
                          <a:lnTo>
                            <a:pt x="809" y="1"/>
                          </a:lnTo>
                          <a:lnTo>
                            <a:pt x="854" y="0"/>
                          </a:lnTo>
                          <a:lnTo>
                            <a:pt x="889" y="0"/>
                          </a:lnTo>
                        </a:path>
                      </a:pathLst>
                    </a:custGeom>
                    <a:noFill/>
                    <a:ln w="1270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76" name="Freeform 2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09" y="4302"/>
                      <a:ext cx="43" cy="43"/>
                    </a:xfrm>
                    <a:custGeom>
                      <a:avLst/>
                      <a:gdLst/>
                      <a:ahLst/>
                      <a:cxnLst>
                        <a:cxn ang="0">
                          <a:pos x="27" y="24"/>
                        </a:cxn>
                        <a:cxn ang="0">
                          <a:pos x="30" y="30"/>
                        </a:cxn>
                        <a:cxn ang="0">
                          <a:pos x="33" y="32"/>
                        </a:cxn>
                        <a:cxn ang="0">
                          <a:pos x="34" y="34"/>
                        </a:cxn>
                        <a:cxn ang="0">
                          <a:pos x="16" y="32"/>
                        </a:cxn>
                        <a:cxn ang="0">
                          <a:pos x="18" y="32"/>
                        </a:cxn>
                        <a:cxn ang="0">
                          <a:pos x="18" y="31"/>
                        </a:cxn>
                        <a:cxn ang="0">
                          <a:pos x="17" y="28"/>
                        </a:cxn>
                        <a:cxn ang="0">
                          <a:pos x="12" y="26"/>
                        </a:cxn>
                        <a:cxn ang="0">
                          <a:pos x="10" y="29"/>
                        </a:cxn>
                        <a:cxn ang="0">
                          <a:pos x="9" y="30"/>
                        </a:cxn>
                        <a:cxn ang="0">
                          <a:pos x="10" y="31"/>
                        </a:cxn>
                        <a:cxn ang="0">
                          <a:pos x="11" y="32"/>
                        </a:cxn>
                        <a:cxn ang="0">
                          <a:pos x="13" y="32"/>
                        </a:cxn>
                        <a:cxn ang="0">
                          <a:pos x="0" y="34"/>
                        </a:cxn>
                        <a:cxn ang="0">
                          <a:pos x="2" y="32"/>
                        </a:cxn>
                        <a:cxn ang="0">
                          <a:pos x="6" y="30"/>
                        </a:cxn>
                        <a:cxn ang="0">
                          <a:pos x="10" y="24"/>
                        </a:cxn>
                        <a:cxn ang="0">
                          <a:pos x="7" y="10"/>
                        </a:cxn>
                        <a:cxn ang="0">
                          <a:pos x="4" y="4"/>
                        </a:cxn>
                        <a:cxn ang="0">
                          <a:pos x="1" y="2"/>
                        </a:cxn>
                        <a:cxn ang="0">
                          <a:pos x="0" y="0"/>
                        </a:cxn>
                        <a:cxn ang="0">
                          <a:pos x="18" y="2"/>
                        </a:cxn>
                        <a:cxn ang="0">
                          <a:pos x="16" y="3"/>
                        </a:cxn>
                        <a:cxn ang="0">
                          <a:pos x="16" y="3"/>
                        </a:cxn>
                        <a:cxn ang="0">
                          <a:pos x="16" y="4"/>
                        </a:cxn>
                        <a:cxn ang="0">
                          <a:pos x="17" y="6"/>
                        </a:cxn>
                        <a:cxn ang="0">
                          <a:pos x="21" y="9"/>
                        </a:cxn>
                        <a:cxn ang="0">
                          <a:pos x="23" y="5"/>
                        </a:cxn>
                        <a:cxn ang="0">
                          <a:pos x="24" y="3"/>
                        </a:cxn>
                        <a:cxn ang="0">
                          <a:pos x="22" y="2"/>
                        </a:cxn>
                        <a:cxn ang="0">
                          <a:pos x="20" y="0"/>
                        </a:cxn>
                        <a:cxn ang="0">
                          <a:pos x="33" y="2"/>
                        </a:cxn>
                        <a:cxn ang="0">
                          <a:pos x="29" y="3"/>
                        </a:cxn>
                        <a:cxn ang="0">
                          <a:pos x="24" y="8"/>
                        </a:cxn>
                      </a:cxnLst>
                      <a:rect l="0" t="0" r="r" b="b"/>
                      <a:pathLst>
                        <a:path w="34" h="34">
                          <a:moveTo>
                            <a:pt x="21" y="13"/>
                          </a:moveTo>
                          <a:lnTo>
                            <a:pt x="27" y="24"/>
                          </a:lnTo>
                          <a:lnTo>
                            <a:pt x="29" y="28"/>
                          </a:lnTo>
                          <a:lnTo>
                            <a:pt x="30" y="30"/>
                          </a:lnTo>
                          <a:lnTo>
                            <a:pt x="32" y="32"/>
                          </a:lnTo>
                          <a:lnTo>
                            <a:pt x="33" y="32"/>
                          </a:lnTo>
                          <a:lnTo>
                            <a:pt x="34" y="32"/>
                          </a:lnTo>
                          <a:lnTo>
                            <a:pt x="34" y="34"/>
                          </a:lnTo>
                          <a:lnTo>
                            <a:pt x="16" y="34"/>
                          </a:lnTo>
                          <a:lnTo>
                            <a:pt x="16" y="32"/>
                          </a:lnTo>
                          <a:lnTo>
                            <a:pt x="17" y="32"/>
                          </a:lnTo>
                          <a:lnTo>
                            <a:pt x="18" y="32"/>
                          </a:lnTo>
                          <a:lnTo>
                            <a:pt x="18" y="31"/>
                          </a:lnTo>
                          <a:lnTo>
                            <a:pt x="18" y="31"/>
                          </a:lnTo>
                          <a:lnTo>
                            <a:pt x="18" y="30"/>
                          </a:lnTo>
                          <a:lnTo>
                            <a:pt x="17" y="28"/>
                          </a:lnTo>
                          <a:lnTo>
                            <a:pt x="14" y="22"/>
                          </a:lnTo>
                          <a:lnTo>
                            <a:pt x="12" y="26"/>
                          </a:lnTo>
                          <a:lnTo>
                            <a:pt x="10" y="28"/>
                          </a:lnTo>
                          <a:lnTo>
                            <a:pt x="10" y="29"/>
                          </a:lnTo>
                          <a:lnTo>
                            <a:pt x="10" y="30"/>
                          </a:lnTo>
                          <a:lnTo>
                            <a:pt x="9" y="30"/>
                          </a:lnTo>
                          <a:lnTo>
                            <a:pt x="10" y="31"/>
                          </a:lnTo>
                          <a:lnTo>
                            <a:pt x="10" y="31"/>
                          </a:lnTo>
                          <a:lnTo>
                            <a:pt x="10" y="32"/>
                          </a:lnTo>
                          <a:lnTo>
                            <a:pt x="11" y="32"/>
                          </a:lnTo>
                          <a:lnTo>
                            <a:pt x="12" y="32"/>
                          </a:lnTo>
                          <a:lnTo>
                            <a:pt x="13" y="32"/>
                          </a:lnTo>
                          <a:lnTo>
                            <a:pt x="13" y="34"/>
                          </a:lnTo>
                          <a:lnTo>
                            <a:pt x="0" y="34"/>
                          </a:lnTo>
                          <a:lnTo>
                            <a:pt x="0" y="32"/>
                          </a:lnTo>
                          <a:lnTo>
                            <a:pt x="2" y="32"/>
                          </a:lnTo>
                          <a:lnTo>
                            <a:pt x="4" y="31"/>
                          </a:lnTo>
                          <a:lnTo>
                            <a:pt x="6" y="30"/>
                          </a:lnTo>
                          <a:lnTo>
                            <a:pt x="8" y="28"/>
                          </a:lnTo>
                          <a:lnTo>
                            <a:pt x="10" y="24"/>
                          </a:lnTo>
                          <a:lnTo>
                            <a:pt x="13" y="20"/>
                          </a:lnTo>
                          <a:lnTo>
                            <a:pt x="7" y="10"/>
                          </a:lnTo>
                          <a:lnTo>
                            <a:pt x="5" y="7"/>
                          </a:lnTo>
                          <a:lnTo>
                            <a:pt x="4" y="4"/>
                          </a:lnTo>
                          <a:lnTo>
                            <a:pt x="3" y="3"/>
                          </a:lnTo>
                          <a:lnTo>
                            <a:pt x="1" y="2"/>
                          </a:lnTo>
                          <a:lnTo>
                            <a:pt x="0" y="2"/>
                          </a:lnTo>
                          <a:lnTo>
                            <a:pt x="0" y="0"/>
                          </a:lnTo>
                          <a:lnTo>
                            <a:pt x="18" y="0"/>
                          </a:lnTo>
                          <a:lnTo>
                            <a:pt x="18" y="2"/>
                          </a:lnTo>
                          <a:lnTo>
                            <a:pt x="18" y="2"/>
                          </a:lnTo>
                          <a:lnTo>
                            <a:pt x="16" y="3"/>
                          </a:lnTo>
                          <a:lnTo>
                            <a:pt x="16" y="3"/>
                          </a:lnTo>
                          <a:lnTo>
                            <a:pt x="16" y="3"/>
                          </a:lnTo>
                          <a:lnTo>
                            <a:pt x="16" y="4"/>
                          </a:lnTo>
                          <a:lnTo>
                            <a:pt x="16" y="4"/>
                          </a:lnTo>
                          <a:lnTo>
                            <a:pt x="16" y="5"/>
                          </a:lnTo>
                          <a:lnTo>
                            <a:pt x="17" y="6"/>
                          </a:lnTo>
                          <a:lnTo>
                            <a:pt x="19" y="11"/>
                          </a:lnTo>
                          <a:lnTo>
                            <a:pt x="21" y="9"/>
                          </a:lnTo>
                          <a:lnTo>
                            <a:pt x="22" y="7"/>
                          </a:lnTo>
                          <a:lnTo>
                            <a:pt x="23" y="5"/>
                          </a:lnTo>
                          <a:lnTo>
                            <a:pt x="24" y="4"/>
                          </a:lnTo>
                          <a:lnTo>
                            <a:pt x="24" y="3"/>
                          </a:lnTo>
                          <a:lnTo>
                            <a:pt x="23" y="3"/>
                          </a:lnTo>
                          <a:lnTo>
                            <a:pt x="22" y="2"/>
                          </a:lnTo>
                          <a:lnTo>
                            <a:pt x="20" y="2"/>
                          </a:lnTo>
                          <a:lnTo>
                            <a:pt x="20" y="0"/>
                          </a:lnTo>
                          <a:lnTo>
                            <a:pt x="33" y="0"/>
                          </a:lnTo>
                          <a:lnTo>
                            <a:pt x="33" y="2"/>
                          </a:lnTo>
                          <a:lnTo>
                            <a:pt x="31" y="2"/>
                          </a:lnTo>
                          <a:lnTo>
                            <a:pt x="29" y="3"/>
                          </a:lnTo>
                          <a:lnTo>
                            <a:pt x="27" y="5"/>
                          </a:lnTo>
                          <a:lnTo>
                            <a:pt x="24" y="8"/>
                          </a:lnTo>
                          <a:lnTo>
                            <a:pt x="21" y="1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</p:grpSp>
            </p:grpSp>
            <p:sp>
              <p:nvSpPr>
                <p:cNvPr id="163077" name="Freeform 261"/>
                <p:cNvSpPr>
                  <a:spLocks noChangeAspect="1" noEditPoints="1"/>
                </p:cNvSpPr>
                <p:nvPr/>
              </p:nvSpPr>
              <p:spPr bwMode="auto">
                <a:xfrm>
                  <a:off x="3006" y="3167"/>
                  <a:ext cx="63" cy="4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4" y="6"/>
                    </a:cxn>
                    <a:cxn ang="0">
                      <a:pos x="8" y="4"/>
                    </a:cxn>
                    <a:cxn ang="0">
                      <a:pos x="12" y="3"/>
                    </a:cxn>
                    <a:cxn ang="0">
                      <a:pos x="18" y="5"/>
                    </a:cxn>
                    <a:cxn ang="0">
                      <a:pos x="22" y="10"/>
                    </a:cxn>
                    <a:cxn ang="0">
                      <a:pos x="24" y="16"/>
                    </a:cxn>
                    <a:cxn ang="0">
                      <a:pos x="24" y="19"/>
                    </a:cxn>
                    <a:cxn ang="0">
                      <a:pos x="24" y="22"/>
                    </a:cxn>
                    <a:cxn ang="0">
                      <a:pos x="26" y="24"/>
                    </a:cxn>
                    <a:cxn ang="0">
                      <a:pos x="28" y="24"/>
                    </a:cxn>
                    <a:cxn ang="0">
                      <a:pos x="30" y="22"/>
                    </a:cxn>
                    <a:cxn ang="0">
                      <a:pos x="30" y="14"/>
                    </a:cxn>
                    <a:cxn ang="0">
                      <a:pos x="31" y="6"/>
                    </a:cxn>
                    <a:cxn ang="0">
                      <a:pos x="34" y="1"/>
                    </a:cxn>
                    <a:cxn ang="0">
                      <a:pos x="39" y="0"/>
                    </a:cxn>
                    <a:cxn ang="0">
                      <a:pos x="45" y="2"/>
                    </a:cxn>
                    <a:cxn ang="0">
                      <a:pos x="49" y="6"/>
                    </a:cxn>
                    <a:cxn ang="0">
                      <a:pos x="50" y="17"/>
                    </a:cxn>
                    <a:cxn ang="0">
                      <a:pos x="49" y="25"/>
                    </a:cxn>
                    <a:cxn ang="0">
                      <a:pos x="47" y="31"/>
                    </a:cxn>
                    <a:cxn ang="0">
                      <a:pos x="43" y="32"/>
                    </a:cxn>
                    <a:cxn ang="0">
                      <a:pos x="40" y="31"/>
                    </a:cxn>
                    <a:cxn ang="0">
                      <a:pos x="38" y="26"/>
                    </a:cxn>
                    <a:cxn ang="0">
                      <a:pos x="34" y="31"/>
                    </a:cxn>
                    <a:cxn ang="0">
                      <a:pos x="29" y="31"/>
                    </a:cxn>
                    <a:cxn ang="0">
                      <a:pos x="25" y="27"/>
                    </a:cxn>
                    <a:cxn ang="0">
                      <a:pos x="21" y="28"/>
                    </a:cxn>
                    <a:cxn ang="0">
                      <a:pos x="15" y="32"/>
                    </a:cxn>
                    <a:cxn ang="0">
                      <a:pos x="9" y="32"/>
                    </a:cxn>
                    <a:cxn ang="0">
                      <a:pos x="3" y="29"/>
                    </a:cxn>
                    <a:cxn ang="0">
                      <a:pos x="0" y="22"/>
                    </a:cxn>
                    <a:cxn ang="0">
                      <a:pos x="0" y="15"/>
                    </a:cxn>
                    <a:cxn ang="0">
                      <a:pos x="2" y="18"/>
                    </a:cxn>
                    <a:cxn ang="0">
                      <a:pos x="4" y="21"/>
                    </a:cxn>
                    <a:cxn ang="0">
                      <a:pos x="9" y="22"/>
                    </a:cxn>
                    <a:cxn ang="0">
                      <a:pos x="16" y="22"/>
                    </a:cxn>
                    <a:cxn ang="0">
                      <a:pos x="20" y="21"/>
                    </a:cxn>
                    <a:cxn ang="0">
                      <a:pos x="22" y="18"/>
                    </a:cxn>
                    <a:cxn ang="0">
                      <a:pos x="20" y="14"/>
                    </a:cxn>
                    <a:cxn ang="0">
                      <a:pos x="15" y="13"/>
                    </a:cxn>
                    <a:cxn ang="0">
                      <a:pos x="8" y="13"/>
                    </a:cxn>
                    <a:cxn ang="0">
                      <a:pos x="4" y="14"/>
                    </a:cxn>
                    <a:cxn ang="0">
                      <a:pos x="2" y="18"/>
                    </a:cxn>
                    <a:cxn ang="0">
                      <a:pos x="39" y="22"/>
                    </a:cxn>
                    <a:cxn ang="0">
                      <a:pos x="41" y="26"/>
                    </a:cxn>
                    <a:cxn ang="0">
                      <a:pos x="45" y="26"/>
                    </a:cxn>
                    <a:cxn ang="0">
                      <a:pos x="47" y="22"/>
                    </a:cxn>
                    <a:cxn ang="0">
                      <a:pos x="48" y="16"/>
                    </a:cxn>
                    <a:cxn ang="0">
                      <a:pos x="47" y="9"/>
                    </a:cxn>
                    <a:cxn ang="0">
                      <a:pos x="42" y="6"/>
                    </a:cxn>
                    <a:cxn ang="0">
                      <a:pos x="41" y="6"/>
                    </a:cxn>
                    <a:cxn ang="0">
                      <a:pos x="39" y="9"/>
                    </a:cxn>
                    <a:cxn ang="0">
                      <a:pos x="39" y="15"/>
                    </a:cxn>
                  </a:cxnLst>
                  <a:rect l="0" t="0" r="r" b="b"/>
                  <a:pathLst>
                    <a:path w="50" h="32">
                      <a:moveTo>
                        <a:pt x="0" y="11"/>
                      </a:move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4" y="6"/>
                      </a:lnTo>
                      <a:lnTo>
                        <a:pt x="6" y="5"/>
                      </a:lnTo>
                      <a:lnTo>
                        <a:pt x="8" y="4"/>
                      </a:lnTo>
                      <a:lnTo>
                        <a:pt x="10" y="3"/>
                      </a:lnTo>
                      <a:lnTo>
                        <a:pt x="12" y="3"/>
                      </a:lnTo>
                      <a:lnTo>
                        <a:pt x="15" y="3"/>
                      </a:lnTo>
                      <a:lnTo>
                        <a:pt x="18" y="5"/>
                      </a:lnTo>
                      <a:lnTo>
                        <a:pt x="20" y="7"/>
                      </a:lnTo>
                      <a:lnTo>
                        <a:pt x="22" y="10"/>
                      </a:lnTo>
                      <a:lnTo>
                        <a:pt x="23" y="14"/>
                      </a:lnTo>
                      <a:lnTo>
                        <a:pt x="24" y="16"/>
                      </a:lnTo>
                      <a:lnTo>
                        <a:pt x="24" y="17"/>
                      </a:lnTo>
                      <a:lnTo>
                        <a:pt x="24" y="19"/>
                      </a:lnTo>
                      <a:lnTo>
                        <a:pt x="24" y="21"/>
                      </a:lnTo>
                      <a:lnTo>
                        <a:pt x="24" y="22"/>
                      </a:lnTo>
                      <a:lnTo>
                        <a:pt x="25" y="24"/>
                      </a:lnTo>
                      <a:lnTo>
                        <a:pt x="26" y="24"/>
                      </a:lnTo>
                      <a:lnTo>
                        <a:pt x="27" y="25"/>
                      </a:lnTo>
                      <a:lnTo>
                        <a:pt x="28" y="24"/>
                      </a:lnTo>
                      <a:lnTo>
                        <a:pt x="29" y="24"/>
                      </a:lnTo>
                      <a:lnTo>
                        <a:pt x="30" y="22"/>
                      </a:lnTo>
                      <a:lnTo>
                        <a:pt x="30" y="20"/>
                      </a:lnTo>
                      <a:lnTo>
                        <a:pt x="30" y="14"/>
                      </a:lnTo>
                      <a:lnTo>
                        <a:pt x="30" y="10"/>
                      </a:lnTo>
                      <a:lnTo>
                        <a:pt x="31" y="6"/>
                      </a:lnTo>
                      <a:lnTo>
                        <a:pt x="32" y="4"/>
                      </a:lnTo>
                      <a:lnTo>
                        <a:pt x="34" y="1"/>
                      </a:lnTo>
                      <a:lnTo>
                        <a:pt x="36" y="0"/>
                      </a:lnTo>
                      <a:lnTo>
                        <a:pt x="39" y="0"/>
                      </a:lnTo>
                      <a:lnTo>
                        <a:pt x="42" y="0"/>
                      </a:lnTo>
                      <a:lnTo>
                        <a:pt x="45" y="2"/>
                      </a:lnTo>
                      <a:lnTo>
                        <a:pt x="47" y="4"/>
                      </a:lnTo>
                      <a:lnTo>
                        <a:pt x="49" y="6"/>
                      </a:lnTo>
                      <a:lnTo>
                        <a:pt x="50" y="11"/>
                      </a:lnTo>
                      <a:lnTo>
                        <a:pt x="50" y="17"/>
                      </a:lnTo>
                      <a:lnTo>
                        <a:pt x="50" y="22"/>
                      </a:lnTo>
                      <a:lnTo>
                        <a:pt x="49" y="25"/>
                      </a:lnTo>
                      <a:lnTo>
                        <a:pt x="48" y="29"/>
                      </a:lnTo>
                      <a:lnTo>
                        <a:pt x="47" y="31"/>
                      </a:lnTo>
                      <a:lnTo>
                        <a:pt x="45" y="32"/>
                      </a:lnTo>
                      <a:lnTo>
                        <a:pt x="43" y="32"/>
                      </a:lnTo>
                      <a:lnTo>
                        <a:pt x="42" y="32"/>
                      </a:lnTo>
                      <a:lnTo>
                        <a:pt x="40" y="31"/>
                      </a:lnTo>
                      <a:lnTo>
                        <a:pt x="39" y="29"/>
                      </a:lnTo>
                      <a:lnTo>
                        <a:pt x="38" y="26"/>
                      </a:lnTo>
                      <a:lnTo>
                        <a:pt x="36" y="29"/>
                      </a:lnTo>
                      <a:lnTo>
                        <a:pt x="34" y="31"/>
                      </a:lnTo>
                      <a:lnTo>
                        <a:pt x="32" y="32"/>
                      </a:lnTo>
                      <a:lnTo>
                        <a:pt x="29" y="31"/>
                      </a:lnTo>
                      <a:lnTo>
                        <a:pt x="27" y="30"/>
                      </a:lnTo>
                      <a:lnTo>
                        <a:pt x="25" y="27"/>
                      </a:lnTo>
                      <a:lnTo>
                        <a:pt x="23" y="23"/>
                      </a:lnTo>
                      <a:lnTo>
                        <a:pt x="21" y="28"/>
                      </a:lnTo>
                      <a:lnTo>
                        <a:pt x="18" y="30"/>
                      </a:lnTo>
                      <a:lnTo>
                        <a:pt x="15" y="32"/>
                      </a:lnTo>
                      <a:lnTo>
                        <a:pt x="12" y="32"/>
                      </a:lnTo>
                      <a:lnTo>
                        <a:pt x="9" y="32"/>
                      </a:lnTo>
                      <a:lnTo>
                        <a:pt x="6" y="31"/>
                      </a:lnTo>
                      <a:lnTo>
                        <a:pt x="3" y="29"/>
                      </a:lnTo>
                      <a:lnTo>
                        <a:pt x="1" y="26"/>
                      </a:lnTo>
                      <a:lnTo>
                        <a:pt x="0" y="22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1"/>
                      </a:lnTo>
                      <a:close/>
                      <a:moveTo>
                        <a:pt x="2" y="18"/>
                      </a:moveTo>
                      <a:lnTo>
                        <a:pt x="2" y="19"/>
                      </a:lnTo>
                      <a:lnTo>
                        <a:pt x="4" y="21"/>
                      </a:lnTo>
                      <a:lnTo>
                        <a:pt x="6" y="22"/>
                      </a:lnTo>
                      <a:lnTo>
                        <a:pt x="9" y="22"/>
                      </a:lnTo>
                      <a:lnTo>
                        <a:pt x="12" y="22"/>
                      </a:lnTo>
                      <a:lnTo>
                        <a:pt x="16" y="22"/>
                      </a:lnTo>
                      <a:lnTo>
                        <a:pt x="18" y="22"/>
                      </a:lnTo>
                      <a:lnTo>
                        <a:pt x="20" y="21"/>
                      </a:lnTo>
                      <a:lnTo>
                        <a:pt x="21" y="19"/>
                      </a:lnTo>
                      <a:lnTo>
                        <a:pt x="22" y="18"/>
                      </a:lnTo>
                      <a:lnTo>
                        <a:pt x="21" y="16"/>
                      </a:lnTo>
                      <a:lnTo>
                        <a:pt x="20" y="14"/>
                      </a:lnTo>
                      <a:lnTo>
                        <a:pt x="18" y="14"/>
                      </a:lnTo>
                      <a:lnTo>
                        <a:pt x="15" y="13"/>
                      </a:lnTo>
                      <a:lnTo>
                        <a:pt x="12" y="13"/>
                      </a:lnTo>
                      <a:lnTo>
                        <a:pt x="8" y="13"/>
                      </a:lnTo>
                      <a:lnTo>
                        <a:pt x="6" y="14"/>
                      </a:lnTo>
                      <a:lnTo>
                        <a:pt x="4" y="14"/>
                      </a:lnTo>
                      <a:lnTo>
                        <a:pt x="2" y="16"/>
                      </a:lnTo>
                      <a:lnTo>
                        <a:pt x="2" y="18"/>
                      </a:lnTo>
                      <a:close/>
                      <a:moveTo>
                        <a:pt x="39" y="19"/>
                      </a:moveTo>
                      <a:lnTo>
                        <a:pt x="39" y="22"/>
                      </a:lnTo>
                      <a:lnTo>
                        <a:pt x="39" y="24"/>
                      </a:lnTo>
                      <a:lnTo>
                        <a:pt x="41" y="26"/>
                      </a:lnTo>
                      <a:lnTo>
                        <a:pt x="43" y="26"/>
                      </a:lnTo>
                      <a:lnTo>
                        <a:pt x="45" y="26"/>
                      </a:lnTo>
                      <a:lnTo>
                        <a:pt x="46" y="24"/>
                      </a:lnTo>
                      <a:lnTo>
                        <a:pt x="47" y="22"/>
                      </a:lnTo>
                      <a:lnTo>
                        <a:pt x="48" y="20"/>
                      </a:lnTo>
                      <a:lnTo>
                        <a:pt x="48" y="16"/>
                      </a:lnTo>
                      <a:lnTo>
                        <a:pt x="48" y="12"/>
                      </a:lnTo>
                      <a:lnTo>
                        <a:pt x="47" y="9"/>
                      </a:lnTo>
                      <a:lnTo>
                        <a:pt x="45" y="7"/>
                      </a:lnTo>
                      <a:lnTo>
                        <a:pt x="42" y="6"/>
                      </a:lnTo>
                      <a:lnTo>
                        <a:pt x="42" y="6"/>
                      </a:lnTo>
                      <a:lnTo>
                        <a:pt x="41" y="6"/>
                      </a:lnTo>
                      <a:lnTo>
                        <a:pt x="40" y="8"/>
                      </a:lnTo>
                      <a:lnTo>
                        <a:pt x="39" y="9"/>
                      </a:lnTo>
                      <a:lnTo>
                        <a:pt x="39" y="11"/>
                      </a:lnTo>
                      <a:lnTo>
                        <a:pt x="39" y="15"/>
                      </a:lnTo>
                      <a:lnTo>
                        <a:pt x="39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3078" name="Freeform 262"/>
                <p:cNvSpPr>
                  <a:spLocks noChangeAspect="1"/>
                </p:cNvSpPr>
                <p:nvPr/>
              </p:nvSpPr>
              <p:spPr bwMode="auto">
                <a:xfrm>
                  <a:off x="3036" y="3137"/>
                  <a:ext cx="44" cy="22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28" y="5"/>
                    </a:cxn>
                    <a:cxn ang="0">
                      <a:pos x="31" y="4"/>
                    </a:cxn>
                    <a:cxn ang="0">
                      <a:pos x="32" y="4"/>
                    </a:cxn>
                    <a:cxn ang="0">
                      <a:pos x="33" y="4"/>
                    </a:cxn>
                    <a:cxn ang="0">
                      <a:pos x="33" y="3"/>
                    </a:cxn>
                    <a:cxn ang="0">
                      <a:pos x="34" y="2"/>
                    </a:cxn>
                    <a:cxn ang="0">
                      <a:pos x="34" y="0"/>
                    </a:cxn>
                    <a:cxn ang="0">
                      <a:pos x="34" y="0"/>
                    </a:cxn>
                    <a:cxn ang="0">
                      <a:pos x="35" y="0"/>
                    </a:cxn>
                    <a:cxn ang="0">
                      <a:pos x="35" y="18"/>
                    </a:cxn>
                    <a:cxn ang="0">
                      <a:pos x="34" y="18"/>
                    </a:cxn>
                    <a:cxn ang="0">
                      <a:pos x="34" y="17"/>
                    </a:cxn>
                    <a:cxn ang="0">
                      <a:pos x="34" y="15"/>
                    </a:cxn>
                    <a:cxn ang="0">
                      <a:pos x="33" y="14"/>
                    </a:cxn>
                    <a:cxn ang="0">
                      <a:pos x="33" y="13"/>
                    </a:cxn>
                    <a:cxn ang="0">
                      <a:pos x="32" y="12"/>
                    </a:cxn>
                    <a:cxn ang="0">
                      <a:pos x="31" y="12"/>
                    </a:cxn>
                    <a:cxn ang="0">
                      <a:pos x="28" y="12"/>
                    </a:cxn>
                    <a:cxn ang="0">
                      <a:pos x="10" y="12"/>
                    </a:cxn>
                    <a:cxn ang="0">
                      <a:pos x="8" y="12"/>
                    </a:cxn>
                    <a:cxn ang="0">
                      <a:pos x="7" y="12"/>
                    </a:cxn>
                    <a:cxn ang="0">
                      <a:pos x="7" y="13"/>
                    </a:cxn>
                    <a:cxn ang="0">
                      <a:pos x="6" y="13"/>
                    </a:cxn>
                    <a:cxn ang="0">
                      <a:pos x="6" y="14"/>
                    </a:cxn>
                    <a:cxn ang="0">
                      <a:pos x="6" y="14"/>
                    </a:cxn>
                    <a:cxn ang="0">
                      <a:pos x="6" y="16"/>
                    </a:cxn>
                    <a:cxn ang="0">
                      <a:pos x="7" y="17"/>
                    </a:cxn>
                    <a:cxn ang="0">
                      <a:pos x="6" y="18"/>
                    </a:cxn>
                    <a:cxn ang="0">
                      <a:pos x="0" y="5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35" h="18">
                      <a:moveTo>
                        <a:pt x="0" y="5"/>
                      </a:moveTo>
                      <a:lnTo>
                        <a:pt x="28" y="5"/>
                      </a:lnTo>
                      <a:lnTo>
                        <a:pt x="31" y="4"/>
                      </a:lnTo>
                      <a:lnTo>
                        <a:pt x="32" y="4"/>
                      </a:lnTo>
                      <a:lnTo>
                        <a:pt x="33" y="4"/>
                      </a:lnTo>
                      <a:lnTo>
                        <a:pt x="33" y="3"/>
                      </a:lnTo>
                      <a:lnTo>
                        <a:pt x="34" y="2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5" y="0"/>
                      </a:lnTo>
                      <a:lnTo>
                        <a:pt x="35" y="18"/>
                      </a:lnTo>
                      <a:lnTo>
                        <a:pt x="34" y="18"/>
                      </a:lnTo>
                      <a:lnTo>
                        <a:pt x="34" y="17"/>
                      </a:lnTo>
                      <a:lnTo>
                        <a:pt x="34" y="15"/>
                      </a:lnTo>
                      <a:lnTo>
                        <a:pt x="33" y="14"/>
                      </a:lnTo>
                      <a:lnTo>
                        <a:pt x="33" y="13"/>
                      </a:lnTo>
                      <a:lnTo>
                        <a:pt x="32" y="12"/>
                      </a:lnTo>
                      <a:lnTo>
                        <a:pt x="31" y="12"/>
                      </a:lnTo>
                      <a:lnTo>
                        <a:pt x="28" y="12"/>
                      </a:lnTo>
                      <a:lnTo>
                        <a:pt x="10" y="12"/>
                      </a:lnTo>
                      <a:lnTo>
                        <a:pt x="8" y="12"/>
                      </a:lnTo>
                      <a:lnTo>
                        <a:pt x="7" y="12"/>
                      </a:lnTo>
                      <a:lnTo>
                        <a:pt x="7" y="13"/>
                      </a:lnTo>
                      <a:lnTo>
                        <a:pt x="6" y="13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6" y="16"/>
                      </a:lnTo>
                      <a:lnTo>
                        <a:pt x="7" y="17"/>
                      </a:lnTo>
                      <a:lnTo>
                        <a:pt x="6" y="18"/>
                      </a:lnTo>
                      <a:lnTo>
                        <a:pt x="0" y="5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3079" name="Freeform 263"/>
                <p:cNvSpPr>
                  <a:spLocks noChangeAspect="1" noEditPoints="1"/>
                </p:cNvSpPr>
                <p:nvPr/>
              </p:nvSpPr>
              <p:spPr bwMode="auto">
                <a:xfrm>
                  <a:off x="2988" y="3097"/>
                  <a:ext cx="46" cy="32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29" y="2"/>
                    </a:cxn>
                    <a:cxn ang="0">
                      <a:pos x="30" y="2"/>
                    </a:cxn>
                    <a:cxn ang="0">
                      <a:pos x="31" y="2"/>
                    </a:cxn>
                    <a:cxn ang="0">
                      <a:pos x="32" y="2"/>
                    </a:cxn>
                    <a:cxn ang="0">
                      <a:pos x="32" y="1"/>
                    </a:cxn>
                    <a:cxn ang="0">
                      <a:pos x="33" y="1"/>
                    </a:cxn>
                    <a:cxn ang="0">
                      <a:pos x="33" y="0"/>
                    </a:cxn>
                    <a:cxn ang="0">
                      <a:pos x="34" y="0"/>
                    </a:cxn>
                    <a:cxn ang="0">
                      <a:pos x="36" y="9"/>
                    </a:cxn>
                    <a:cxn ang="0">
                      <a:pos x="32" y="9"/>
                    </a:cxn>
                    <a:cxn ang="0">
                      <a:pos x="34" y="11"/>
                    </a:cxn>
                    <a:cxn ang="0">
                      <a:pos x="35" y="12"/>
                    </a:cxn>
                    <a:cxn ang="0">
                      <a:pos x="35" y="14"/>
                    </a:cxn>
                    <a:cxn ang="0">
                      <a:pos x="36" y="15"/>
                    </a:cxn>
                    <a:cxn ang="0">
                      <a:pos x="35" y="18"/>
                    </a:cxn>
                    <a:cxn ang="0">
                      <a:pos x="34" y="21"/>
                    </a:cxn>
                    <a:cxn ang="0">
                      <a:pos x="32" y="23"/>
                    </a:cxn>
                    <a:cxn ang="0">
                      <a:pos x="28" y="24"/>
                    </a:cxn>
                    <a:cxn ang="0">
                      <a:pos x="24" y="25"/>
                    </a:cxn>
                    <a:cxn ang="0">
                      <a:pos x="20" y="24"/>
                    </a:cxn>
                    <a:cxn ang="0">
                      <a:pos x="17" y="23"/>
                    </a:cxn>
                    <a:cxn ang="0">
                      <a:pos x="15" y="22"/>
                    </a:cxn>
                    <a:cxn ang="0">
                      <a:pos x="13" y="20"/>
                    </a:cxn>
                    <a:cxn ang="0">
                      <a:pos x="12" y="17"/>
                    </a:cxn>
                    <a:cxn ang="0">
                      <a:pos x="11" y="15"/>
                    </a:cxn>
                    <a:cxn ang="0">
                      <a:pos x="11" y="13"/>
                    </a:cxn>
                    <a:cxn ang="0">
                      <a:pos x="12" y="12"/>
                    </a:cxn>
                    <a:cxn ang="0">
                      <a:pos x="13" y="10"/>
                    </a:cxn>
                    <a:cxn ang="0">
                      <a:pos x="14" y="9"/>
                    </a:cxn>
                    <a:cxn ang="0">
                      <a:pos x="6" y="9"/>
                    </a:cxn>
                    <a:cxn ang="0">
                      <a:pos x="4" y="9"/>
                    </a:cxn>
                    <a:cxn ang="0">
                      <a:pos x="3" y="9"/>
                    </a:cxn>
                    <a:cxn ang="0">
                      <a:pos x="2" y="10"/>
                    </a:cxn>
                    <a:cxn ang="0">
                      <a:pos x="2" y="10"/>
                    </a:cxn>
                    <a:cxn ang="0">
                      <a:pos x="1" y="11"/>
                    </a:cxn>
                    <a:cxn ang="0">
                      <a:pos x="1" y="12"/>
                    </a:cxn>
                    <a:cxn ang="0">
                      <a:pos x="0" y="12"/>
                    </a:cxn>
                    <a:cxn ang="0">
                      <a:pos x="0" y="2"/>
                    </a:cxn>
                    <a:cxn ang="0">
                      <a:pos x="18" y="9"/>
                    </a:cxn>
                    <a:cxn ang="0">
                      <a:pos x="15" y="10"/>
                    </a:cxn>
                    <a:cxn ang="0">
                      <a:pos x="13" y="12"/>
                    </a:cxn>
                    <a:cxn ang="0">
                      <a:pos x="13" y="14"/>
                    </a:cxn>
                    <a:cxn ang="0">
                      <a:pos x="13" y="15"/>
                    </a:cxn>
                    <a:cxn ang="0">
                      <a:pos x="13" y="15"/>
                    </a:cxn>
                    <a:cxn ang="0">
                      <a:pos x="14" y="16"/>
                    </a:cxn>
                    <a:cxn ang="0">
                      <a:pos x="16" y="17"/>
                    </a:cxn>
                    <a:cxn ang="0">
                      <a:pos x="19" y="17"/>
                    </a:cxn>
                    <a:cxn ang="0">
                      <a:pos x="22" y="18"/>
                    </a:cxn>
                    <a:cxn ang="0">
                      <a:pos x="26" y="17"/>
                    </a:cxn>
                    <a:cxn ang="0">
                      <a:pos x="29" y="17"/>
                    </a:cxn>
                    <a:cxn ang="0">
                      <a:pos x="31" y="16"/>
                    </a:cxn>
                    <a:cxn ang="0">
                      <a:pos x="32" y="15"/>
                    </a:cxn>
                    <a:cxn ang="0">
                      <a:pos x="33" y="14"/>
                    </a:cxn>
                    <a:cxn ang="0">
                      <a:pos x="33" y="13"/>
                    </a:cxn>
                    <a:cxn ang="0">
                      <a:pos x="32" y="11"/>
                    </a:cxn>
                    <a:cxn ang="0">
                      <a:pos x="30" y="9"/>
                    </a:cxn>
                    <a:cxn ang="0">
                      <a:pos x="18" y="9"/>
                    </a:cxn>
                  </a:cxnLst>
                  <a:rect l="0" t="0" r="r" b="b"/>
                  <a:pathLst>
                    <a:path w="36" h="25">
                      <a:moveTo>
                        <a:pt x="0" y="2"/>
                      </a:moveTo>
                      <a:lnTo>
                        <a:pt x="29" y="2"/>
                      </a:lnTo>
                      <a:lnTo>
                        <a:pt x="30" y="2"/>
                      </a:lnTo>
                      <a:lnTo>
                        <a:pt x="31" y="2"/>
                      </a:lnTo>
                      <a:lnTo>
                        <a:pt x="32" y="2"/>
                      </a:lnTo>
                      <a:lnTo>
                        <a:pt x="32" y="1"/>
                      </a:lnTo>
                      <a:lnTo>
                        <a:pt x="33" y="1"/>
                      </a:lnTo>
                      <a:lnTo>
                        <a:pt x="33" y="0"/>
                      </a:lnTo>
                      <a:lnTo>
                        <a:pt x="34" y="0"/>
                      </a:lnTo>
                      <a:lnTo>
                        <a:pt x="36" y="9"/>
                      </a:lnTo>
                      <a:lnTo>
                        <a:pt x="32" y="9"/>
                      </a:lnTo>
                      <a:lnTo>
                        <a:pt x="34" y="11"/>
                      </a:lnTo>
                      <a:lnTo>
                        <a:pt x="35" y="12"/>
                      </a:lnTo>
                      <a:lnTo>
                        <a:pt x="35" y="14"/>
                      </a:lnTo>
                      <a:lnTo>
                        <a:pt x="36" y="15"/>
                      </a:lnTo>
                      <a:lnTo>
                        <a:pt x="35" y="18"/>
                      </a:lnTo>
                      <a:lnTo>
                        <a:pt x="34" y="21"/>
                      </a:lnTo>
                      <a:lnTo>
                        <a:pt x="32" y="23"/>
                      </a:lnTo>
                      <a:lnTo>
                        <a:pt x="28" y="24"/>
                      </a:lnTo>
                      <a:lnTo>
                        <a:pt x="24" y="25"/>
                      </a:lnTo>
                      <a:lnTo>
                        <a:pt x="20" y="24"/>
                      </a:lnTo>
                      <a:lnTo>
                        <a:pt x="17" y="23"/>
                      </a:lnTo>
                      <a:lnTo>
                        <a:pt x="15" y="22"/>
                      </a:lnTo>
                      <a:lnTo>
                        <a:pt x="13" y="20"/>
                      </a:lnTo>
                      <a:lnTo>
                        <a:pt x="12" y="17"/>
                      </a:lnTo>
                      <a:lnTo>
                        <a:pt x="11" y="15"/>
                      </a:lnTo>
                      <a:lnTo>
                        <a:pt x="11" y="13"/>
                      </a:lnTo>
                      <a:lnTo>
                        <a:pt x="12" y="12"/>
                      </a:lnTo>
                      <a:lnTo>
                        <a:pt x="13" y="10"/>
                      </a:lnTo>
                      <a:lnTo>
                        <a:pt x="14" y="9"/>
                      </a:lnTo>
                      <a:lnTo>
                        <a:pt x="6" y="9"/>
                      </a:lnTo>
                      <a:lnTo>
                        <a:pt x="4" y="9"/>
                      </a:lnTo>
                      <a:lnTo>
                        <a:pt x="3" y="9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1" y="11"/>
                      </a:lnTo>
                      <a:lnTo>
                        <a:pt x="1" y="12"/>
                      </a:lnTo>
                      <a:lnTo>
                        <a:pt x="0" y="12"/>
                      </a:lnTo>
                      <a:lnTo>
                        <a:pt x="0" y="2"/>
                      </a:lnTo>
                      <a:close/>
                      <a:moveTo>
                        <a:pt x="18" y="9"/>
                      </a:moveTo>
                      <a:lnTo>
                        <a:pt x="15" y="10"/>
                      </a:lnTo>
                      <a:lnTo>
                        <a:pt x="13" y="12"/>
                      </a:lnTo>
                      <a:lnTo>
                        <a:pt x="13" y="14"/>
                      </a:lnTo>
                      <a:lnTo>
                        <a:pt x="13" y="15"/>
                      </a:lnTo>
                      <a:lnTo>
                        <a:pt x="13" y="15"/>
                      </a:lnTo>
                      <a:lnTo>
                        <a:pt x="14" y="16"/>
                      </a:lnTo>
                      <a:lnTo>
                        <a:pt x="16" y="17"/>
                      </a:lnTo>
                      <a:lnTo>
                        <a:pt x="19" y="17"/>
                      </a:lnTo>
                      <a:lnTo>
                        <a:pt x="22" y="18"/>
                      </a:lnTo>
                      <a:lnTo>
                        <a:pt x="26" y="17"/>
                      </a:lnTo>
                      <a:lnTo>
                        <a:pt x="29" y="17"/>
                      </a:lnTo>
                      <a:lnTo>
                        <a:pt x="31" y="16"/>
                      </a:lnTo>
                      <a:lnTo>
                        <a:pt x="32" y="15"/>
                      </a:lnTo>
                      <a:lnTo>
                        <a:pt x="33" y="14"/>
                      </a:lnTo>
                      <a:lnTo>
                        <a:pt x="33" y="13"/>
                      </a:lnTo>
                      <a:lnTo>
                        <a:pt x="32" y="11"/>
                      </a:lnTo>
                      <a:lnTo>
                        <a:pt x="30" y="9"/>
                      </a:lnTo>
                      <a:lnTo>
                        <a:pt x="18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3080" name="Freeform 264"/>
                <p:cNvSpPr>
                  <a:spLocks noChangeAspect="1"/>
                </p:cNvSpPr>
                <p:nvPr/>
              </p:nvSpPr>
              <p:spPr bwMode="auto">
                <a:xfrm>
                  <a:off x="3034" y="3073"/>
                  <a:ext cx="31" cy="17"/>
                </a:xfrm>
                <a:custGeom>
                  <a:avLst/>
                  <a:gdLst/>
                  <a:ahLst/>
                  <a:cxnLst>
                    <a:cxn ang="0">
                      <a:pos x="25" y="12"/>
                    </a:cxn>
                    <a:cxn ang="0">
                      <a:pos x="23" y="12"/>
                    </a:cxn>
                    <a:cxn ang="0">
                      <a:pos x="21" y="9"/>
                    </a:cxn>
                    <a:cxn ang="0">
                      <a:pos x="18" y="7"/>
                    </a:cxn>
                    <a:cxn ang="0">
                      <a:pos x="15" y="5"/>
                    </a:cxn>
                    <a:cxn ang="0">
                      <a:pos x="12" y="5"/>
                    </a:cxn>
                    <a:cxn ang="0">
                      <a:pos x="12" y="5"/>
                    </a:cxn>
                    <a:cxn ang="0">
                      <a:pos x="11" y="5"/>
                    </a:cxn>
                    <a:cxn ang="0">
                      <a:pos x="11" y="5"/>
                    </a:cxn>
                    <a:cxn ang="0">
                      <a:pos x="11" y="6"/>
                    </a:cxn>
                    <a:cxn ang="0">
                      <a:pos x="11" y="6"/>
                    </a:cxn>
                    <a:cxn ang="0">
                      <a:pos x="11" y="6"/>
                    </a:cxn>
                    <a:cxn ang="0">
                      <a:pos x="12" y="7"/>
                    </a:cxn>
                    <a:cxn ang="0">
                      <a:pos x="12" y="9"/>
                    </a:cxn>
                    <a:cxn ang="0">
                      <a:pos x="12" y="10"/>
                    </a:cxn>
                    <a:cxn ang="0">
                      <a:pos x="10" y="12"/>
                    </a:cxn>
                    <a:cxn ang="0">
                      <a:pos x="8" y="13"/>
                    </a:cxn>
                    <a:cxn ang="0">
                      <a:pos x="6" y="13"/>
                    </a:cxn>
                    <a:cxn ang="0">
                      <a:pos x="4" y="13"/>
                    </a:cxn>
                    <a:cxn ang="0">
                      <a:pos x="2" y="12"/>
                    </a:cxn>
                    <a:cxn ang="0">
                      <a:pos x="1" y="10"/>
                    </a:cxn>
                    <a:cxn ang="0">
                      <a:pos x="0" y="7"/>
                    </a:cxn>
                    <a:cxn ang="0">
                      <a:pos x="1" y="5"/>
                    </a:cxn>
                    <a:cxn ang="0">
                      <a:pos x="3" y="2"/>
                    </a:cxn>
                    <a:cxn ang="0">
                      <a:pos x="6" y="1"/>
                    </a:cxn>
                    <a:cxn ang="0">
                      <a:pos x="9" y="0"/>
                    </a:cxn>
                    <a:cxn ang="0">
                      <a:pos x="13" y="1"/>
                    </a:cxn>
                    <a:cxn ang="0">
                      <a:pos x="16" y="2"/>
                    </a:cxn>
                    <a:cxn ang="0">
                      <a:pos x="19" y="3"/>
                    </a:cxn>
                    <a:cxn ang="0">
                      <a:pos x="21" y="5"/>
                    </a:cxn>
                    <a:cxn ang="0">
                      <a:pos x="23" y="8"/>
                    </a:cxn>
                    <a:cxn ang="0">
                      <a:pos x="25" y="12"/>
                    </a:cxn>
                  </a:cxnLst>
                  <a:rect l="0" t="0" r="r" b="b"/>
                  <a:pathLst>
                    <a:path w="25" h="13">
                      <a:moveTo>
                        <a:pt x="25" y="12"/>
                      </a:moveTo>
                      <a:lnTo>
                        <a:pt x="23" y="12"/>
                      </a:lnTo>
                      <a:lnTo>
                        <a:pt x="21" y="9"/>
                      </a:lnTo>
                      <a:lnTo>
                        <a:pt x="18" y="7"/>
                      </a:lnTo>
                      <a:lnTo>
                        <a:pt x="15" y="5"/>
                      </a:lnTo>
                      <a:lnTo>
                        <a:pt x="12" y="5"/>
                      </a:lnTo>
                      <a:lnTo>
                        <a:pt x="12" y="5"/>
                      </a:lnTo>
                      <a:lnTo>
                        <a:pt x="11" y="5"/>
                      </a:lnTo>
                      <a:lnTo>
                        <a:pt x="11" y="5"/>
                      </a:lnTo>
                      <a:lnTo>
                        <a:pt x="11" y="6"/>
                      </a:lnTo>
                      <a:lnTo>
                        <a:pt x="11" y="6"/>
                      </a:lnTo>
                      <a:lnTo>
                        <a:pt x="11" y="6"/>
                      </a:lnTo>
                      <a:lnTo>
                        <a:pt x="12" y="7"/>
                      </a:lnTo>
                      <a:lnTo>
                        <a:pt x="12" y="9"/>
                      </a:lnTo>
                      <a:lnTo>
                        <a:pt x="12" y="10"/>
                      </a:lnTo>
                      <a:lnTo>
                        <a:pt x="10" y="12"/>
                      </a:lnTo>
                      <a:lnTo>
                        <a:pt x="8" y="13"/>
                      </a:lnTo>
                      <a:lnTo>
                        <a:pt x="6" y="13"/>
                      </a:lnTo>
                      <a:lnTo>
                        <a:pt x="4" y="13"/>
                      </a:lnTo>
                      <a:lnTo>
                        <a:pt x="2" y="12"/>
                      </a:lnTo>
                      <a:lnTo>
                        <a:pt x="1" y="10"/>
                      </a:lnTo>
                      <a:lnTo>
                        <a:pt x="0" y="7"/>
                      </a:lnTo>
                      <a:lnTo>
                        <a:pt x="1" y="5"/>
                      </a:lnTo>
                      <a:lnTo>
                        <a:pt x="3" y="2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3" y="1"/>
                      </a:lnTo>
                      <a:lnTo>
                        <a:pt x="16" y="2"/>
                      </a:lnTo>
                      <a:lnTo>
                        <a:pt x="19" y="3"/>
                      </a:lnTo>
                      <a:lnTo>
                        <a:pt x="21" y="5"/>
                      </a:lnTo>
                      <a:lnTo>
                        <a:pt x="23" y="8"/>
                      </a:lnTo>
                      <a:lnTo>
                        <a:pt x="25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3081" name="Freeform 265"/>
                <p:cNvSpPr>
                  <a:spLocks noChangeAspect="1"/>
                </p:cNvSpPr>
                <p:nvPr/>
              </p:nvSpPr>
              <p:spPr bwMode="auto">
                <a:xfrm>
                  <a:off x="2986" y="2999"/>
                  <a:ext cx="63" cy="44"/>
                </a:xfrm>
                <a:custGeom>
                  <a:avLst/>
                  <a:gdLst/>
                  <a:ahLst/>
                  <a:cxnLst>
                    <a:cxn ang="0">
                      <a:pos x="0" y="22"/>
                    </a:cxn>
                    <a:cxn ang="0">
                      <a:pos x="21" y="22"/>
                    </a:cxn>
                    <a:cxn ang="0">
                      <a:pos x="18" y="19"/>
                    </a:cxn>
                    <a:cxn ang="0">
                      <a:pos x="17" y="17"/>
                    </a:cxn>
                    <a:cxn ang="0">
                      <a:pos x="16" y="14"/>
                    </a:cxn>
                    <a:cxn ang="0">
                      <a:pos x="16" y="12"/>
                    </a:cxn>
                    <a:cxn ang="0">
                      <a:pos x="16" y="9"/>
                    </a:cxn>
                    <a:cxn ang="0">
                      <a:pos x="17" y="7"/>
                    </a:cxn>
                    <a:cxn ang="0">
                      <a:pos x="19" y="5"/>
                    </a:cxn>
                    <a:cxn ang="0">
                      <a:pos x="21" y="4"/>
                    </a:cxn>
                    <a:cxn ang="0">
                      <a:pos x="25" y="3"/>
                    </a:cxn>
                    <a:cxn ang="0">
                      <a:pos x="29" y="3"/>
                    </a:cxn>
                    <a:cxn ang="0">
                      <a:pos x="42" y="3"/>
                    </a:cxn>
                    <a:cxn ang="0">
                      <a:pos x="45" y="3"/>
                    </a:cxn>
                    <a:cxn ang="0">
                      <a:pos x="47" y="2"/>
                    </a:cxn>
                    <a:cxn ang="0">
                      <a:pos x="48" y="1"/>
                    </a:cxn>
                    <a:cxn ang="0">
                      <a:pos x="48" y="0"/>
                    </a:cxn>
                    <a:cxn ang="0">
                      <a:pos x="50" y="0"/>
                    </a:cxn>
                    <a:cxn ang="0">
                      <a:pos x="50" y="16"/>
                    </a:cxn>
                    <a:cxn ang="0">
                      <a:pos x="48" y="16"/>
                    </a:cxn>
                    <a:cxn ang="0">
                      <a:pos x="48" y="15"/>
                    </a:cxn>
                    <a:cxn ang="0">
                      <a:pos x="47" y="14"/>
                    </a:cxn>
                    <a:cxn ang="0">
                      <a:pos x="45" y="13"/>
                    </a:cxn>
                    <a:cxn ang="0">
                      <a:pos x="42" y="13"/>
                    </a:cxn>
                    <a:cxn ang="0">
                      <a:pos x="28" y="13"/>
                    </a:cxn>
                    <a:cxn ang="0">
                      <a:pos x="24" y="13"/>
                    </a:cxn>
                    <a:cxn ang="0">
                      <a:pos x="23" y="13"/>
                    </a:cxn>
                    <a:cxn ang="0">
                      <a:pos x="22" y="14"/>
                    </a:cxn>
                    <a:cxn ang="0">
                      <a:pos x="21" y="14"/>
                    </a:cxn>
                    <a:cxn ang="0">
                      <a:pos x="20" y="15"/>
                    </a:cxn>
                    <a:cxn ang="0">
                      <a:pos x="20" y="16"/>
                    </a:cxn>
                    <a:cxn ang="0">
                      <a:pos x="21" y="18"/>
                    </a:cxn>
                    <a:cxn ang="0">
                      <a:pos x="21" y="19"/>
                    </a:cxn>
                    <a:cxn ang="0">
                      <a:pos x="23" y="20"/>
                    </a:cxn>
                    <a:cxn ang="0">
                      <a:pos x="25" y="22"/>
                    </a:cxn>
                    <a:cxn ang="0">
                      <a:pos x="42" y="22"/>
                    </a:cxn>
                    <a:cxn ang="0">
                      <a:pos x="45" y="22"/>
                    </a:cxn>
                    <a:cxn ang="0">
                      <a:pos x="47" y="21"/>
                    </a:cxn>
                    <a:cxn ang="0">
                      <a:pos x="48" y="20"/>
                    </a:cxn>
                    <a:cxn ang="0">
                      <a:pos x="48" y="19"/>
                    </a:cxn>
                    <a:cxn ang="0">
                      <a:pos x="50" y="19"/>
                    </a:cxn>
                    <a:cxn ang="0">
                      <a:pos x="50" y="35"/>
                    </a:cxn>
                    <a:cxn ang="0">
                      <a:pos x="48" y="35"/>
                    </a:cxn>
                    <a:cxn ang="0">
                      <a:pos x="48" y="33"/>
                    </a:cxn>
                    <a:cxn ang="0">
                      <a:pos x="47" y="32"/>
                    </a:cxn>
                    <a:cxn ang="0">
                      <a:pos x="45" y="32"/>
                    </a:cxn>
                    <a:cxn ang="0">
                      <a:pos x="42" y="32"/>
                    </a:cxn>
                    <a:cxn ang="0">
                      <a:pos x="8" y="32"/>
                    </a:cxn>
                    <a:cxn ang="0">
                      <a:pos x="5" y="32"/>
                    </a:cxn>
                    <a:cxn ang="0">
                      <a:pos x="3" y="32"/>
                    </a:cxn>
                    <a:cxn ang="0">
                      <a:pos x="2" y="33"/>
                    </a:cxn>
                    <a:cxn ang="0">
                      <a:pos x="2" y="35"/>
                    </a:cxn>
                    <a:cxn ang="0">
                      <a:pos x="0" y="35"/>
                    </a:cxn>
                    <a:cxn ang="0">
                      <a:pos x="0" y="22"/>
                    </a:cxn>
                  </a:cxnLst>
                  <a:rect l="0" t="0" r="r" b="b"/>
                  <a:pathLst>
                    <a:path w="50" h="35">
                      <a:moveTo>
                        <a:pt x="0" y="22"/>
                      </a:moveTo>
                      <a:lnTo>
                        <a:pt x="21" y="22"/>
                      </a:lnTo>
                      <a:lnTo>
                        <a:pt x="18" y="19"/>
                      </a:lnTo>
                      <a:lnTo>
                        <a:pt x="17" y="17"/>
                      </a:lnTo>
                      <a:lnTo>
                        <a:pt x="16" y="14"/>
                      </a:lnTo>
                      <a:lnTo>
                        <a:pt x="16" y="12"/>
                      </a:lnTo>
                      <a:lnTo>
                        <a:pt x="16" y="9"/>
                      </a:lnTo>
                      <a:lnTo>
                        <a:pt x="17" y="7"/>
                      </a:lnTo>
                      <a:lnTo>
                        <a:pt x="19" y="5"/>
                      </a:lnTo>
                      <a:lnTo>
                        <a:pt x="21" y="4"/>
                      </a:lnTo>
                      <a:lnTo>
                        <a:pt x="25" y="3"/>
                      </a:lnTo>
                      <a:lnTo>
                        <a:pt x="29" y="3"/>
                      </a:lnTo>
                      <a:lnTo>
                        <a:pt x="42" y="3"/>
                      </a:lnTo>
                      <a:lnTo>
                        <a:pt x="45" y="3"/>
                      </a:lnTo>
                      <a:lnTo>
                        <a:pt x="47" y="2"/>
                      </a:lnTo>
                      <a:lnTo>
                        <a:pt x="48" y="1"/>
                      </a:lnTo>
                      <a:lnTo>
                        <a:pt x="48" y="0"/>
                      </a:lnTo>
                      <a:lnTo>
                        <a:pt x="50" y="0"/>
                      </a:lnTo>
                      <a:lnTo>
                        <a:pt x="50" y="16"/>
                      </a:lnTo>
                      <a:lnTo>
                        <a:pt x="48" y="16"/>
                      </a:lnTo>
                      <a:lnTo>
                        <a:pt x="48" y="15"/>
                      </a:lnTo>
                      <a:lnTo>
                        <a:pt x="47" y="14"/>
                      </a:lnTo>
                      <a:lnTo>
                        <a:pt x="45" y="13"/>
                      </a:lnTo>
                      <a:lnTo>
                        <a:pt x="42" y="13"/>
                      </a:lnTo>
                      <a:lnTo>
                        <a:pt x="28" y="13"/>
                      </a:lnTo>
                      <a:lnTo>
                        <a:pt x="24" y="13"/>
                      </a:lnTo>
                      <a:lnTo>
                        <a:pt x="23" y="13"/>
                      </a:lnTo>
                      <a:lnTo>
                        <a:pt x="22" y="14"/>
                      </a:lnTo>
                      <a:lnTo>
                        <a:pt x="21" y="14"/>
                      </a:lnTo>
                      <a:lnTo>
                        <a:pt x="20" y="15"/>
                      </a:lnTo>
                      <a:lnTo>
                        <a:pt x="20" y="16"/>
                      </a:lnTo>
                      <a:lnTo>
                        <a:pt x="21" y="18"/>
                      </a:lnTo>
                      <a:lnTo>
                        <a:pt x="21" y="19"/>
                      </a:lnTo>
                      <a:lnTo>
                        <a:pt x="23" y="20"/>
                      </a:lnTo>
                      <a:lnTo>
                        <a:pt x="25" y="22"/>
                      </a:lnTo>
                      <a:lnTo>
                        <a:pt x="42" y="22"/>
                      </a:lnTo>
                      <a:lnTo>
                        <a:pt x="45" y="22"/>
                      </a:lnTo>
                      <a:lnTo>
                        <a:pt x="47" y="21"/>
                      </a:lnTo>
                      <a:lnTo>
                        <a:pt x="48" y="20"/>
                      </a:lnTo>
                      <a:lnTo>
                        <a:pt x="48" y="19"/>
                      </a:lnTo>
                      <a:lnTo>
                        <a:pt x="50" y="19"/>
                      </a:lnTo>
                      <a:lnTo>
                        <a:pt x="50" y="35"/>
                      </a:lnTo>
                      <a:lnTo>
                        <a:pt x="48" y="35"/>
                      </a:lnTo>
                      <a:lnTo>
                        <a:pt x="48" y="33"/>
                      </a:lnTo>
                      <a:lnTo>
                        <a:pt x="47" y="32"/>
                      </a:lnTo>
                      <a:lnTo>
                        <a:pt x="45" y="32"/>
                      </a:lnTo>
                      <a:lnTo>
                        <a:pt x="42" y="32"/>
                      </a:lnTo>
                      <a:lnTo>
                        <a:pt x="8" y="32"/>
                      </a:lnTo>
                      <a:lnTo>
                        <a:pt x="5" y="32"/>
                      </a:lnTo>
                      <a:lnTo>
                        <a:pt x="3" y="32"/>
                      </a:lnTo>
                      <a:lnTo>
                        <a:pt x="2" y="33"/>
                      </a:lnTo>
                      <a:lnTo>
                        <a:pt x="2" y="35"/>
                      </a:lnTo>
                      <a:lnTo>
                        <a:pt x="0" y="35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3082" name="Freeform 266"/>
                <p:cNvSpPr>
                  <a:spLocks noChangeAspect="1"/>
                </p:cNvSpPr>
                <p:nvPr/>
              </p:nvSpPr>
              <p:spPr bwMode="auto">
                <a:xfrm>
                  <a:off x="3036" y="2967"/>
                  <a:ext cx="44" cy="23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28" y="5"/>
                    </a:cxn>
                    <a:cxn ang="0">
                      <a:pos x="31" y="5"/>
                    </a:cxn>
                    <a:cxn ang="0">
                      <a:pos x="32" y="5"/>
                    </a:cxn>
                    <a:cxn ang="0">
                      <a:pos x="33" y="4"/>
                    </a:cxn>
                    <a:cxn ang="0">
                      <a:pos x="33" y="4"/>
                    </a:cxn>
                    <a:cxn ang="0">
                      <a:pos x="34" y="2"/>
                    </a:cxn>
                    <a:cxn ang="0">
                      <a:pos x="34" y="1"/>
                    </a:cxn>
                    <a:cxn ang="0">
                      <a:pos x="34" y="0"/>
                    </a:cxn>
                    <a:cxn ang="0">
                      <a:pos x="35" y="0"/>
                    </a:cxn>
                    <a:cxn ang="0">
                      <a:pos x="35" y="18"/>
                    </a:cxn>
                    <a:cxn ang="0">
                      <a:pos x="34" y="18"/>
                    </a:cxn>
                    <a:cxn ang="0">
                      <a:pos x="34" y="17"/>
                    </a:cxn>
                    <a:cxn ang="0">
                      <a:pos x="34" y="15"/>
                    </a:cxn>
                    <a:cxn ang="0">
                      <a:pos x="33" y="14"/>
                    </a:cxn>
                    <a:cxn ang="0">
                      <a:pos x="33" y="13"/>
                    </a:cxn>
                    <a:cxn ang="0">
                      <a:pos x="32" y="13"/>
                    </a:cxn>
                    <a:cxn ang="0">
                      <a:pos x="31" y="13"/>
                    </a:cxn>
                    <a:cxn ang="0">
                      <a:pos x="28" y="12"/>
                    </a:cxn>
                    <a:cxn ang="0">
                      <a:pos x="10" y="12"/>
                    </a:cxn>
                    <a:cxn ang="0">
                      <a:pos x="8" y="13"/>
                    </a:cxn>
                    <a:cxn ang="0">
                      <a:pos x="7" y="13"/>
                    </a:cxn>
                    <a:cxn ang="0">
                      <a:pos x="7" y="13"/>
                    </a:cxn>
                    <a:cxn ang="0">
                      <a:pos x="6" y="13"/>
                    </a:cxn>
                    <a:cxn ang="0">
                      <a:pos x="6" y="14"/>
                    </a:cxn>
                    <a:cxn ang="0">
                      <a:pos x="6" y="15"/>
                    </a:cxn>
                    <a:cxn ang="0">
                      <a:pos x="6" y="16"/>
                    </a:cxn>
                    <a:cxn ang="0">
                      <a:pos x="7" y="18"/>
                    </a:cxn>
                    <a:cxn ang="0">
                      <a:pos x="6" y="18"/>
                    </a:cxn>
                    <a:cxn ang="0">
                      <a:pos x="0" y="6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35" h="18">
                      <a:moveTo>
                        <a:pt x="0" y="5"/>
                      </a:moveTo>
                      <a:lnTo>
                        <a:pt x="28" y="5"/>
                      </a:lnTo>
                      <a:lnTo>
                        <a:pt x="31" y="5"/>
                      </a:lnTo>
                      <a:lnTo>
                        <a:pt x="32" y="5"/>
                      </a:lnTo>
                      <a:lnTo>
                        <a:pt x="33" y="4"/>
                      </a:lnTo>
                      <a:lnTo>
                        <a:pt x="33" y="4"/>
                      </a:lnTo>
                      <a:lnTo>
                        <a:pt x="34" y="2"/>
                      </a:lnTo>
                      <a:lnTo>
                        <a:pt x="34" y="1"/>
                      </a:lnTo>
                      <a:lnTo>
                        <a:pt x="34" y="0"/>
                      </a:lnTo>
                      <a:lnTo>
                        <a:pt x="35" y="0"/>
                      </a:lnTo>
                      <a:lnTo>
                        <a:pt x="35" y="18"/>
                      </a:lnTo>
                      <a:lnTo>
                        <a:pt x="34" y="18"/>
                      </a:lnTo>
                      <a:lnTo>
                        <a:pt x="34" y="17"/>
                      </a:lnTo>
                      <a:lnTo>
                        <a:pt x="34" y="15"/>
                      </a:lnTo>
                      <a:lnTo>
                        <a:pt x="33" y="14"/>
                      </a:lnTo>
                      <a:lnTo>
                        <a:pt x="33" y="13"/>
                      </a:lnTo>
                      <a:lnTo>
                        <a:pt x="32" y="13"/>
                      </a:lnTo>
                      <a:lnTo>
                        <a:pt x="31" y="13"/>
                      </a:lnTo>
                      <a:lnTo>
                        <a:pt x="28" y="12"/>
                      </a:lnTo>
                      <a:lnTo>
                        <a:pt x="10" y="12"/>
                      </a:lnTo>
                      <a:lnTo>
                        <a:pt x="8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6" y="13"/>
                      </a:lnTo>
                      <a:lnTo>
                        <a:pt x="6" y="14"/>
                      </a:lnTo>
                      <a:lnTo>
                        <a:pt x="6" y="15"/>
                      </a:lnTo>
                      <a:lnTo>
                        <a:pt x="6" y="16"/>
                      </a:lnTo>
                      <a:lnTo>
                        <a:pt x="7" y="18"/>
                      </a:lnTo>
                      <a:lnTo>
                        <a:pt x="6" y="18"/>
                      </a:lnTo>
                      <a:lnTo>
                        <a:pt x="0" y="6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3083" name="Freeform 267"/>
                <p:cNvSpPr>
                  <a:spLocks noChangeAspect="1" noEditPoints="1"/>
                </p:cNvSpPr>
                <p:nvPr/>
              </p:nvSpPr>
              <p:spPr bwMode="auto">
                <a:xfrm>
                  <a:off x="2988" y="2928"/>
                  <a:ext cx="46" cy="32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29" y="2"/>
                    </a:cxn>
                    <a:cxn ang="0">
                      <a:pos x="30" y="2"/>
                    </a:cxn>
                    <a:cxn ang="0">
                      <a:pos x="31" y="2"/>
                    </a:cxn>
                    <a:cxn ang="0">
                      <a:pos x="32" y="2"/>
                    </a:cxn>
                    <a:cxn ang="0">
                      <a:pos x="32" y="2"/>
                    </a:cxn>
                    <a:cxn ang="0">
                      <a:pos x="33" y="1"/>
                    </a:cxn>
                    <a:cxn ang="0">
                      <a:pos x="33" y="0"/>
                    </a:cxn>
                    <a:cxn ang="0">
                      <a:pos x="34" y="0"/>
                    </a:cxn>
                    <a:cxn ang="0">
                      <a:pos x="36" y="9"/>
                    </a:cxn>
                    <a:cxn ang="0">
                      <a:pos x="32" y="9"/>
                    </a:cxn>
                    <a:cxn ang="0">
                      <a:pos x="34" y="11"/>
                    </a:cxn>
                    <a:cxn ang="0">
                      <a:pos x="35" y="13"/>
                    </a:cxn>
                    <a:cxn ang="0">
                      <a:pos x="35" y="14"/>
                    </a:cxn>
                    <a:cxn ang="0">
                      <a:pos x="36" y="16"/>
                    </a:cxn>
                    <a:cxn ang="0">
                      <a:pos x="35" y="19"/>
                    </a:cxn>
                    <a:cxn ang="0">
                      <a:pos x="34" y="21"/>
                    </a:cxn>
                    <a:cxn ang="0">
                      <a:pos x="32" y="23"/>
                    </a:cxn>
                    <a:cxn ang="0">
                      <a:pos x="28" y="25"/>
                    </a:cxn>
                    <a:cxn ang="0">
                      <a:pos x="24" y="25"/>
                    </a:cxn>
                    <a:cxn ang="0">
                      <a:pos x="20" y="25"/>
                    </a:cxn>
                    <a:cxn ang="0">
                      <a:pos x="17" y="24"/>
                    </a:cxn>
                    <a:cxn ang="0">
                      <a:pos x="15" y="22"/>
                    </a:cxn>
                    <a:cxn ang="0">
                      <a:pos x="13" y="20"/>
                    </a:cxn>
                    <a:cxn ang="0">
                      <a:pos x="12" y="18"/>
                    </a:cxn>
                    <a:cxn ang="0">
                      <a:pos x="11" y="15"/>
                    </a:cxn>
                    <a:cxn ang="0">
                      <a:pos x="11" y="14"/>
                    </a:cxn>
                    <a:cxn ang="0">
                      <a:pos x="12" y="12"/>
                    </a:cxn>
                    <a:cxn ang="0">
                      <a:pos x="13" y="11"/>
                    </a:cxn>
                    <a:cxn ang="0">
                      <a:pos x="14" y="9"/>
                    </a:cxn>
                    <a:cxn ang="0">
                      <a:pos x="6" y="9"/>
                    </a:cxn>
                    <a:cxn ang="0">
                      <a:pos x="4" y="9"/>
                    </a:cxn>
                    <a:cxn ang="0">
                      <a:pos x="3" y="10"/>
                    </a:cxn>
                    <a:cxn ang="0">
                      <a:pos x="2" y="10"/>
                    </a:cxn>
                    <a:cxn ang="0">
                      <a:pos x="2" y="10"/>
                    </a:cxn>
                    <a:cxn ang="0">
                      <a:pos x="1" y="11"/>
                    </a:cxn>
                    <a:cxn ang="0">
                      <a:pos x="1" y="13"/>
                    </a:cxn>
                    <a:cxn ang="0">
                      <a:pos x="0" y="13"/>
                    </a:cxn>
                    <a:cxn ang="0">
                      <a:pos x="0" y="2"/>
                    </a:cxn>
                    <a:cxn ang="0">
                      <a:pos x="18" y="9"/>
                    </a:cxn>
                    <a:cxn ang="0">
                      <a:pos x="15" y="11"/>
                    </a:cxn>
                    <a:cxn ang="0">
                      <a:pos x="13" y="12"/>
                    </a:cxn>
                    <a:cxn ang="0">
                      <a:pos x="13" y="14"/>
                    </a:cxn>
                    <a:cxn ang="0">
                      <a:pos x="13" y="15"/>
                    </a:cxn>
                    <a:cxn ang="0">
                      <a:pos x="13" y="16"/>
                    </a:cxn>
                    <a:cxn ang="0">
                      <a:pos x="14" y="17"/>
                    </a:cxn>
                    <a:cxn ang="0">
                      <a:pos x="16" y="17"/>
                    </a:cxn>
                    <a:cxn ang="0">
                      <a:pos x="19" y="18"/>
                    </a:cxn>
                    <a:cxn ang="0">
                      <a:pos x="22" y="18"/>
                    </a:cxn>
                    <a:cxn ang="0">
                      <a:pos x="26" y="18"/>
                    </a:cxn>
                    <a:cxn ang="0">
                      <a:pos x="29" y="17"/>
                    </a:cxn>
                    <a:cxn ang="0">
                      <a:pos x="31" y="17"/>
                    </a:cxn>
                    <a:cxn ang="0">
                      <a:pos x="32" y="15"/>
                    </a:cxn>
                    <a:cxn ang="0">
                      <a:pos x="33" y="15"/>
                    </a:cxn>
                    <a:cxn ang="0">
                      <a:pos x="33" y="14"/>
                    </a:cxn>
                    <a:cxn ang="0">
                      <a:pos x="32" y="12"/>
                    </a:cxn>
                    <a:cxn ang="0">
                      <a:pos x="30" y="9"/>
                    </a:cxn>
                    <a:cxn ang="0">
                      <a:pos x="18" y="9"/>
                    </a:cxn>
                  </a:cxnLst>
                  <a:rect l="0" t="0" r="r" b="b"/>
                  <a:pathLst>
                    <a:path w="36" h="25">
                      <a:moveTo>
                        <a:pt x="0" y="2"/>
                      </a:moveTo>
                      <a:lnTo>
                        <a:pt x="29" y="2"/>
                      </a:lnTo>
                      <a:lnTo>
                        <a:pt x="30" y="2"/>
                      </a:lnTo>
                      <a:lnTo>
                        <a:pt x="31" y="2"/>
                      </a:lnTo>
                      <a:lnTo>
                        <a:pt x="32" y="2"/>
                      </a:lnTo>
                      <a:lnTo>
                        <a:pt x="32" y="2"/>
                      </a:lnTo>
                      <a:lnTo>
                        <a:pt x="33" y="1"/>
                      </a:lnTo>
                      <a:lnTo>
                        <a:pt x="33" y="0"/>
                      </a:lnTo>
                      <a:lnTo>
                        <a:pt x="34" y="0"/>
                      </a:lnTo>
                      <a:lnTo>
                        <a:pt x="36" y="9"/>
                      </a:lnTo>
                      <a:lnTo>
                        <a:pt x="32" y="9"/>
                      </a:lnTo>
                      <a:lnTo>
                        <a:pt x="34" y="11"/>
                      </a:lnTo>
                      <a:lnTo>
                        <a:pt x="35" y="13"/>
                      </a:lnTo>
                      <a:lnTo>
                        <a:pt x="35" y="14"/>
                      </a:lnTo>
                      <a:lnTo>
                        <a:pt x="36" y="16"/>
                      </a:lnTo>
                      <a:lnTo>
                        <a:pt x="35" y="19"/>
                      </a:lnTo>
                      <a:lnTo>
                        <a:pt x="34" y="21"/>
                      </a:lnTo>
                      <a:lnTo>
                        <a:pt x="32" y="23"/>
                      </a:lnTo>
                      <a:lnTo>
                        <a:pt x="28" y="25"/>
                      </a:lnTo>
                      <a:lnTo>
                        <a:pt x="24" y="25"/>
                      </a:lnTo>
                      <a:lnTo>
                        <a:pt x="20" y="25"/>
                      </a:lnTo>
                      <a:lnTo>
                        <a:pt x="17" y="24"/>
                      </a:lnTo>
                      <a:lnTo>
                        <a:pt x="15" y="22"/>
                      </a:lnTo>
                      <a:lnTo>
                        <a:pt x="13" y="20"/>
                      </a:lnTo>
                      <a:lnTo>
                        <a:pt x="12" y="18"/>
                      </a:lnTo>
                      <a:lnTo>
                        <a:pt x="11" y="15"/>
                      </a:lnTo>
                      <a:lnTo>
                        <a:pt x="11" y="14"/>
                      </a:lnTo>
                      <a:lnTo>
                        <a:pt x="12" y="12"/>
                      </a:lnTo>
                      <a:lnTo>
                        <a:pt x="13" y="11"/>
                      </a:lnTo>
                      <a:lnTo>
                        <a:pt x="14" y="9"/>
                      </a:lnTo>
                      <a:lnTo>
                        <a:pt x="6" y="9"/>
                      </a:lnTo>
                      <a:lnTo>
                        <a:pt x="4" y="9"/>
                      </a:lnTo>
                      <a:lnTo>
                        <a:pt x="3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1" y="11"/>
                      </a:lnTo>
                      <a:lnTo>
                        <a:pt x="1" y="13"/>
                      </a:lnTo>
                      <a:lnTo>
                        <a:pt x="0" y="13"/>
                      </a:lnTo>
                      <a:lnTo>
                        <a:pt x="0" y="2"/>
                      </a:lnTo>
                      <a:close/>
                      <a:moveTo>
                        <a:pt x="18" y="9"/>
                      </a:moveTo>
                      <a:lnTo>
                        <a:pt x="15" y="11"/>
                      </a:lnTo>
                      <a:lnTo>
                        <a:pt x="13" y="12"/>
                      </a:lnTo>
                      <a:lnTo>
                        <a:pt x="13" y="14"/>
                      </a:lnTo>
                      <a:lnTo>
                        <a:pt x="13" y="15"/>
                      </a:lnTo>
                      <a:lnTo>
                        <a:pt x="13" y="16"/>
                      </a:lnTo>
                      <a:lnTo>
                        <a:pt x="14" y="17"/>
                      </a:lnTo>
                      <a:lnTo>
                        <a:pt x="16" y="17"/>
                      </a:lnTo>
                      <a:lnTo>
                        <a:pt x="19" y="18"/>
                      </a:lnTo>
                      <a:lnTo>
                        <a:pt x="22" y="18"/>
                      </a:lnTo>
                      <a:lnTo>
                        <a:pt x="26" y="18"/>
                      </a:lnTo>
                      <a:lnTo>
                        <a:pt x="29" y="17"/>
                      </a:lnTo>
                      <a:lnTo>
                        <a:pt x="31" y="17"/>
                      </a:lnTo>
                      <a:lnTo>
                        <a:pt x="32" y="15"/>
                      </a:lnTo>
                      <a:lnTo>
                        <a:pt x="33" y="15"/>
                      </a:lnTo>
                      <a:lnTo>
                        <a:pt x="33" y="14"/>
                      </a:lnTo>
                      <a:lnTo>
                        <a:pt x="32" y="12"/>
                      </a:lnTo>
                      <a:lnTo>
                        <a:pt x="30" y="9"/>
                      </a:lnTo>
                      <a:lnTo>
                        <a:pt x="18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8" name="Group 288"/>
              <p:cNvGrpSpPr>
                <a:grpSpLocks/>
              </p:cNvGrpSpPr>
              <p:nvPr/>
            </p:nvGrpSpPr>
            <p:grpSpPr bwMode="auto">
              <a:xfrm>
                <a:off x="2664" y="3177"/>
                <a:ext cx="1961" cy="710"/>
                <a:chOff x="2664" y="3177"/>
                <a:chExt cx="1961" cy="710"/>
              </a:xfrm>
            </p:grpSpPr>
            <p:sp>
              <p:nvSpPr>
                <p:cNvPr id="163091" name="Text Box 275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4193" y="3177"/>
                  <a:ext cx="432" cy="192"/>
                </a:xfrm>
                <a:prstGeom prst="rect">
                  <a:avLst/>
                </a:prstGeom>
                <a:noFill/>
                <a:ln w="31750" algn="ctr">
                  <a:noFill/>
                  <a:miter lim="800000"/>
                  <a:headEnd/>
                  <a:tailEnd/>
                </a:ln>
                <a:effectLst/>
              </p:spPr>
              <p:txBody>
                <a:bodyPr>
                  <a:spAutoFit/>
                </a:bodyPr>
                <a:lstStyle/>
                <a:p>
                  <a:pPr eaLnBrk="0" hangingPunct="0"/>
                  <a:r>
                    <a:rPr lang="en-US" sz="1400" dirty="0"/>
                    <a:t>down</a:t>
                  </a:r>
                  <a:endParaRPr lang="it-IT" sz="1400"/>
                </a:p>
              </p:txBody>
            </p:sp>
            <p:sp>
              <p:nvSpPr>
                <p:cNvPr id="163084" name="Line 268"/>
                <p:cNvSpPr>
                  <a:spLocks noChangeAspect="1" noChangeShapeType="1"/>
                </p:cNvSpPr>
                <p:nvPr/>
              </p:nvSpPr>
              <p:spPr bwMode="auto">
                <a:xfrm>
                  <a:off x="2982" y="3415"/>
                  <a:ext cx="260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63085" name="Line 269"/>
                <p:cNvSpPr>
                  <a:spLocks noChangeAspect="1" noChangeShapeType="1"/>
                </p:cNvSpPr>
                <p:nvPr/>
              </p:nvSpPr>
              <p:spPr bwMode="auto">
                <a:xfrm>
                  <a:off x="2982" y="3639"/>
                  <a:ext cx="260" cy="0"/>
                </a:xfrm>
                <a:prstGeom prst="lin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63086" name="Line 270"/>
                <p:cNvSpPr>
                  <a:spLocks noChangeAspect="1" noChangeShapeType="1"/>
                </p:cNvSpPr>
                <p:nvPr/>
              </p:nvSpPr>
              <p:spPr bwMode="auto">
                <a:xfrm>
                  <a:off x="2982" y="3855"/>
                  <a:ext cx="260" cy="0"/>
                </a:xfrm>
                <a:prstGeom prst="line">
                  <a:avLst/>
                </a:prstGeom>
                <a:noFill/>
                <a:ln w="19050">
                  <a:solidFill>
                    <a:srgbClr val="0000FF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pic>
              <p:nvPicPr>
                <p:cNvPr id="163087" name="Picture 271" descr="txp_fig"/>
                <p:cNvPicPr>
                  <a:picLocks noChangeAspect="1" noChangeArrowheads="1"/>
                </p:cNvPicPr>
                <p:nvPr>
                  <p:custDataLst>
                    <p:tags r:id="rId12"/>
                  </p:custDataLst>
                </p:nvPr>
              </p:nvPicPr>
              <p:blipFill>
                <a:blip r:embed="rId26"/>
                <a:srcRect/>
                <a:stretch>
                  <a:fillRect/>
                </a:stretch>
              </p:blipFill>
              <p:spPr bwMode="auto">
                <a:xfrm>
                  <a:off x="2757" y="3588"/>
                  <a:ext cx="102" cy="79"/>
                </a:xfrm>
                <a:prstGeom prst="rect">
                  <a:avLst/>
                </a:prstGeom>
                <a:noFill/>
                <a:ln w="31750" algn="ctr">
                  <a:noFill/>
                  <a:miter lim="800000"/>
                  <a:headEnd/>
                  <a:tailEnd/>
                </a:ln>
                <a:effectLst/>
              </p:spPr>
            </p:pic>
            <p:pic>
              <p:nvPicPr>
                <p:cNvPr id="163088" name="Picture 272" descr="txp_fig"/>
                <p:cNvPicPr>
                  <a:picLocks noChangeAspect="1" noChangeArrowheads="1"/>
                </p:cNvPicPr>
                <p:nvPr>
                  <p:custDataLst>
                    <p:tags r:id="rId13"/>
                  </p:custDataLst>
                </p:nvPr>
              </p:nvPicPr>
              <p:blipFill>
                <a:blip r:embed="rId27"/>
                <a:srcRect/>
                <a:stretch>
                  <a:fillRect/>
                </a:stretch>
              </p:blipFill>
              <p:spPr bwMode="auto">
                <a:xfrm>
                  <a:off x="2756" y="3784"/>
                  <a:ext cx="109" cy="103"/>
                </a:xfrm>
                <a:prstGeom prst="rect">
                  <a:avLst/>
                </a:prstGeom>
                <a:noFill/>
                <a:ln w="31750" algn="ctr">
                  <a:noFill/>
                  <a:miter lim="800000"/>
                  <a:headEnd/>
                  <a:tailEnd/>
                </a:ln>
                <a:effectLst/>
              </p:spPr>
            </p:pic>
            <p:pic>
              <p:nvPicPr>
                <p:cNvPr id="163089" name="Picture 273" descr="txp_fig"/>
                <p:cNvPicPr>
                  <a:picLocks noChangeAspect="1" noChangeArrowheads="1"/>
                </p:cNvPicPr>
                <p:nvPr>
                  <p:custDataLst>
                    <p:tags r:id="rId14"/>
                  </p:custDataLst>
                </p:nvPr>
              </p:nvPicPr>
              <p:blipFill>
                <a:blip r:embed="rId28"/>
                <a:srcRect/>
                <a:stretch>
                  <a:fillRect/>
                </a:stretch>
              </p:blipFill>
              <p:spPr bwMode="auto">
                <a:xfrm>
                  <a:off x="2664" y="3255"/>
                  <a:ext cx="277" cy="254"/>
                </a:xfrm>
                <a:prstGeom prst="rect">
                  <a:avLst/>
                </a:prstGeom>
                <a:noFill/>
                <a:ln w="31750" algn="ctr">
                  <a:noFill/>
                  <a:miter lim="800000"/>
                  <a:headEnd/>
                  <a:tailEnd/>
                </a:ln>
                <a:effectLst/>
              </p:spPr>
            </p:pic>
          </p:grpSp>
        </p:grpSp>
        <p:grpSp>
          <p:nvGrpSpPr>
            <p:cNvPr id="9" name="Group 287"/>
            <p:cNvGrpSpPr>
              <a:grpSpLocks/>
            </p:cNvGrpSpPr>
            <p:nvPr/>
          </p:nvGrpSpPr>
          <p:grpSpPr bwMode="auto">
            <a:xfrm>
              <a:off x="968" y="3022"/>
              <a:ext cx="1816" cy="1275"/>
              <a:chOff x="605" y="3022"/>
              <a:chExt cx="1816" cy="1275"/>
            </a:xfrm>
          </p:grpSpPr>
          <p:grpSp>
            <p:nvGrpSpPr>
              <p:cNvPr id="10" name="Group 15"/>
              <p:cNvGrpSpPr>
                <a:grpSpLocks noChangeAspect="1"/>
              </p:cNvGrpSpPr>
              <p:nvPr/>
            </p:nvGrpSpPr>
            <p:grpSpPr bwMode="auto">
              <a:xfrm>
                <a:off x="1124" y="3022"/>
                <a:ext cx="1198" cy="1275"/>
                <a:chOff x="1602" y="2928"/>
                <a:chExt cx="1332" cy="1417"/>
              </a:xfrm>
            </p:grpSpPr>
            <p:sp>
              <p:nvSpPr>
                <p:cNvPr id="162832" name="Rectangle 16"/>
                <p:cNvSpPr>
                  <a:spLocks noChangeAspect="1" noChangeArrowheads="1"/>
                </p:cNvSpPr>
                <p:nvPr/>
              </p:nvSpPr>
              <p:spPr bwMode="auto">
                <a:xfrm>
                  <a:off x="1773" y="2991"/>
                  <a:ext cx="1147" cy="1182"/>
                </a:xfrm>
                <a:prstGeom prst="rect">
                  <a:avLst/>
                </a:prstGeom>
                <a:noFill/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33" name="Line 1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73" y="2991"/>
                  <a:ext cx="1" cy="1182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34" name="Line 18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1773" y="4110"/>
                  <a:ext cx="21" cy="1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35" name="Line 19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1773" y="4045"/>
                  <a:ext cx="11" cy="2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36" name="Line 2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1773" y="3982"/>
                  <a:ext cx="11" cy="1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37" name="Line 21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1773" y="3918"/>
                  <a:ext cx="11" cy="1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38" name="Line 2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1773" y="3853"/>
                  <a:ext cx="11" cy="2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39" name="Line 23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1773" y="3790"/>
                  <a:ext cx="21" cy="1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40" name="Line 24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1773" y="3726"/>
                  <a:ext cx="11" cy="1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41" name="Line 25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1773" y="3662"/>
                  <a:ext cx="11" cy="2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42" name="Line 26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1773" y="3598"/>
                  <a:ext cx="11" cy="1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43" name="Line 2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1773" y="3535"/>
                  <a:ext cx="11" cy="1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44" name="Line 28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1773" y="3470"/>
                  <a:ext cx="21" cy="2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45" name="Line 29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1773" y="3406"/>
                  <a:ext cx="11" cy="1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46" name="Line 3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1773" y="3343"/>
                  <a:ext cx="11" cy="1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47" name="Line 31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1773" y="3278"/>
                  <a:ext cx="11" cy="1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48" name="Line 3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1773" y="3215"/>
                  <a:ext cx="11" cy="1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49" name="Line 33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1773" y="3150"/>
                  <a:ext cx="21" cy="2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50" name="Line 34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1773" y="4110"/>
                  <a:ext cx="21" cy="1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51" name="Line 35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1773" y="3150"/>
                  <a:ext cx="21" cy="2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52" name="Line 36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1773" y="3087"/>
                  <a:ext cx="11" cy="2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53" name="Line 3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1773" y="3023"/>
                  <a:ext cx="11" cy="1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54" name="Freeform 38"/>
                <p:cNvSpPr>
                  <a:spLocks noChangeAspect="1" noEditPoints="1"/>
                </p:cNvSpPr>
                <p:nvPr/>
              </p:nvSpPr>
              <p:spPr bwMode="auto">
                <a:xfrm>
                  <a:off x="1720" y="4081"/>
                  <a:ext cx="35" cy="58"/>
                </a:xfrm>
                <a:custGeom>
                  <a:avLst/>
                  <a:gdLst/>
                  <a:ahLst/>
                  <a:cxnLst>
                    <a:cxn ang="0">
                      <a:pos x="28" y="23"/>
                    </a:cxn>
                    <a:cxn ang="0">
                      <a:pos x="28" y="29"/>
                    </a:cxn>
                    <a:cxn ang="0">
                      <a:pos x="26" y="35"/>
                    </a:cxn>
                    <a:cxn ang="0">
                      <a:pos x="25" y="38"/>
                    </a:cxn>
                    <a:cxn ang="0">
                      <a:pos x="23" y="41"/>
                    </a:cxn>
                    <a:cxn ang="0">
                      <a:pos x="21" y="43"/>
                    </a:cxn>
                    <a:cxn ang="0">
                      <a:pos x="19" y="44"/>
                    </a:cxn>
                    <a:cxn ang="0">
                      <a:pos x="17" y="45"/>
                    </a:cxn>
                    <a:cxn ang="0">
                      <a:pos x="14" y="46"/>
                    </a:cxn>
                    <a:cxn ang="0">
                      <a:pos x="11" y="45"/>
                    </a:cxn>
                    <a:cxn ang="0">
                      <a:pos x="8" y="44"/>
                    </a:cxn>
                    <a:cxn ang="0">
                      <a:pos x="6" y="42"/>
                    </a:cxn>
                    <a:cxn ang="0">
                      <a:pos x="4" y="39"/>
                    </a:cxn>
                    <a:cxn ang="0">
                      <a:pos x="2" y="37"/>
                    </a:cxn>
                    <a:cxn ang="0">
                      <a:pos x="1" y="33"/>
                    </a:cxn>
                    <a:cxn ang="0">
                      <a:pos x="0" y="28"/>
                    </a:cxn>
                    <a:cxn ang="0">
                      <a:pos x="0" y="23"/>
                    </a:cxn>
                    <a:cxn ang="0">
                      <a:pos x="0" y="16"/>
                    </a:cxn>
                    <a:cxn ang="0">
                      <a:pos x="2" y="10"/>
                    </a:cxn>
                    <a:cxn ang="0">
                      <a:pos x="3" y="7"/>
                    </a:cxn>
                    <a:cxn ang="0">
                      <a:pos x="5" y="4"/>
                    </a:cxn>
                    <a:cxn ang="0">
                      <a:pos x="7" y="2"/>
                    </a:cxn>
                    <a:cxn ang="0">
                      <a:pos x="10" y="0"/>
                    </a:cxn>
                    <a:cxn ang="0">
                      <a:pos x="14" y="0"/>
                    </a:cxn>
                    <a:cxn ang="0">
                      <a:pos x="18" y="0"/>
                    </a:cxn>
                    <a:cxn ang="0">
                      <a:pos x="21" y="2"/>
                    </a:cxn>
                    <a:cxn ang="0">
                      <a:pos x="24" y="5"/>
                    </a:cxn>
                    <a:cxn ang="0">
                      <a:pos x="26" y="9"/>
                    </a:cxn>
                    <a:cxn ang="0">
                      <a:pos x="28" y="16"/>
                    </a:cxn>
                    <a:cxn ang="0">
                      <a:pos x="28" y="23"/>
                    </a:cxn>
                    <a:cxn ang="0">
                      <a:pos x="18" y="23"/>
                    </a:cxn>
                    <a:cxn ang="0">
                      <a:pos x="18" y="17"/>
                    </a:cxn>
                    <a:cxn ang="0">
                      <a:pos x="18" y="13"/>
                    </a:cxn>
                    <a:cxn ang="0">
                      <a:pos x="18" y="11"/>
                    </a:cxn>
                    <a:cxn ang="0">
                      <a:pos x="18" y="9"/>
                    </a:cxn>
                    <a:cxn ang="0">
                      <a:pos x="18" y="5"/>
                    </a:cxn>
                    <a:cxn ang="0">
                      <a:pos x="17" y="3"/>
                    </a:cxn>
                    <a:cxn ang="0">
                      <a:pos x="16" y="2"/>
                    </a:cxn>
                    <a:cxn ang="0">
                      <a:pos x="14" y="2"/>
                    </a:cxn>
                    <a:cxn ang="0">
                      <a:pos x="13" y="2"/>
                    </a:cxn>
                    <a:cxn ang="0">
                      <a:pos x="12" y="3"/>
                    </a:cxn>
                    <a:cxn ang="0">
                      <a:pos x="10" y="4"/>
                    </a:cxn>
                    <a:cxn ang="0">
                      <a:pos x="10" y="7"/>
                    </a:cxn>
                    <a:cxn ang="0">
                      <a:pos x="9" y="13"/>
                    </a:cxn>
                    <a:cxn ang="0">
                      <a:pos x="9" y="27"/>
                    </a:cxn>
                    <a:cxn ang="0">
                      <a:pos x="9" y="33"/>
                    </a:cxn>
                    <a:cxn ang="0">
                      <a:pos x="10" y="37"/>
                    </a:cxn>
                    <a:cxn ang="0">
                      <a:pos x="10" y="40"/>
                    </a:cxn>
                    <a:cxn ang="0">
                      <a:pos x="11" y="42"/>
                    </a:cxn>
                    <a:cxn ang="0">
                      <a:pos x="12" y="43"/>
                    </a:cxn>
                    <a:cxn ang="0">
                      <a:pos x="13" y="43"/>
                    </a:cxn>
                    <a:cxn ang="0">
                      <a:pos x="14" y="44"/>
                    </a:cxn>
                    <a:cxn ang="0">
                      <a:pos x="16" y="43"/>
                    </a:cxn>
                    <a:cxn ang="0">
                      <a:pos x="17" y="43"/>
                    </a:cxn>
                    <a:cxn ang="0">
                      <a:pos x="18" y="40"/>
                    </a:cxn>
                    <a:cxn ang="0">
                      <a:pos x="18" y="37"/>
                    </a:cxn>
                    <a:cxn ang="0">
                      <a:pos x="18" y="23"/>
                    </a:cxn>
                  </a:cxnLst>
                  <a:rect l="0" t="0" r="r" b="b"/>
                  <a:pathLst>
                    <a:path w="28" h="46">
                      <a:moveTo>
                        <a:pt x="28" y="23"/>
                      </a:moveTo>
                      <a:lnTo>
                        <a:pt x="28" y="29"/>
                      </a:lnTo>
                      <a:lnTo>
                        <a:pt x="26" y="35"/>
                      </a:lnTo>
                      <a:lnTo>
                        <a:pt x="25" y="38"/>
                      </a:lnTo>
                      <a:lnTo>
                        <a:pt x="23" y="41"/>
                      </a:lnTo>
                      <a:lnTo>
                        <a:pt x="21" y="43"/>
                      </a:lnTo>
                      <a:lnTo>
                        <a:pt x="19" y="44"/>
                      </a:lnTo>
                      <a:lnTo>
                        <a:pt x="17" y="45"/>
                      </a:lnTo>
                      <a:lnTo>
                        <a:pt x="14" y="46"/>
                      </a:lnTo>
                      <a:lnTo>
                        <a:pt x="11" y="45"/>
                      </a:lnTo>
                      <a:lnTo>
                        <a:pt x="8" y="44"/>
                      </a:lnTo>
                      <a:lnTo>
                        <a:pt x="6" y="42"/>
                      </a:lnTo>
                      <a:lnTo>
                        <a:pt x="4" y="39"/>
                      </a:lnTo>
                      <a:lnTo>
                        <a:pt x="2" y="37"/>
                      </a:lnTo>
                      <a:lnTo>
                        <a:pt x="1" y="33"/>
                      </a:lnTo>
                      <a:lnTo>
                        <a:pt x="0" y="28"/>
                      </a:lnTo>
                      <a:lnTo>
                        <a:pt x="0" y="23"/>
                      </a:lnTo>
                      <a:lnTo>
                        <a:pt x="0" y="16"/>
                      </a:lnTo>
                      <a:lnTo>
                        <a:pt x="2" y="10"/>
                      </a:lnTo>
                      <a:lnTo>
                        <a:pt x="3" y="7"/>
                      </a:lnTo>
                      <a:lnTo>
                        <a:pt x="5" y="4"/>
                      </a:lnTo>
                      <a:lnTo>
                        <a:pt x="7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8" y="0"/>
                      </a:lnTo>
                      <a:lnTo>
                        <a:pt x="21" y="2"/>
                      </a:lnTo>
                      <a:lnTo>
                        <a:pt x="24" y="5"/>
                      </a:lnTo>
                      <a:lnTo>
                        <a:pt x="26" y="9"/>
                      </a:lnTo>
                      <a:lnTo>
                        <a:pt x="28" y="16"/>
                      </a:lnTo>
                      <a:lnTo>
                        <a:pt x="28" y="23"/>
                      </a:lnTo>
                      <a:close/>
                      <a:moveTo>
                        <a:pt x="18" y="23"/>
                      </a:moveTo>
                      <a:lnTo>
                        <a:pt x="18" y="17"/>
                      </a:lnTo>
                      <a:lnTo>
                        <a:pt x="18" y="13"/>
                      </a:lnTo>
                      <a:lnTo>
                        <a:pt x="18" y="11"/>
                      </a:lnTo>
                      <a:lnTo>
                        <a:pt x="18" y="9"/>
                      </a:lnTo>
                      <a:lnTo>
                        <a:pt x="18" y="5"/>
                      </a:lnTo>
                      <a:lnTo>
                        <a:pt x="17" y="3"/>
                      </a:lnTo>
                      <a:lnTo>
                        <a:pt x="16" y="2"/>
                      </a:lnTo>
                      <a:lnTo>
                        <a:pt x="14" y="2"/>
                      </a:lnTo>
                      <a:lnTo>
                        <a:pt x="13" y="2"/>
                      </a:lnTo>
                      <a:lnTo>
                        <a:pt x="12" y="3"/>
                      </a:lnTo>
                      <a:lnTo>
                        <a:pt x="10" y="4"/>
                      </a:lnTo>
                      <a:lnTo>
                        <a:pt x="10" y="7"/>
                      </a:lnTo>
                      <a:lnTo>
                        <a:pt x="9" y="13"/>
                      </a:lnTo>
                      <a:lnTo>
                        <a:pt x="9" y="27"/>
                      </a:lnTo>
                      <a:lnTo>
                        <a:pt x="9" y="33"/>
                      </a:lnTo>
                      <a:lnTo>
                        <a:pt x="10" y="37"/>
                      </a:lnTo>
                      <a:lnTo>
                        <a:pt x="10" y="40"/>
                      </a:lnTo>
                      <a:lnTo>
                        <a:pt x="11" y="42"/>
                      </a:lnTo>
                      <a:lnTo>
                        <a:pt x="12" y="43"/>
                      </a:lnTo>
                      <a:lnTo>
                        <a:pt x="13" y="43"/>
                      </a:lnTo>
                      <a:lnTo>
                        <a:pt x="14" y="44"/>
                      </a:lnTo>
                      <a:lnTo>
                        <a:pt x="16" y="43"/>
                      </a:lnTo>
                      <a:lnTo>
                        <a:pt x="17" y="43"/>
                      </a:lnTo>
                      <a:lnTo>
                        <a:pt x="18" y="40"/>
                      </a:lnTo>
                      <a:lnTo>
                        <a:pt x="18" y="37"/>
                      </a:lnTo>
                      <a:lnTo>
                        <a:pt x="18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55" name="Freeform 39"/>
                <p:cNvSpPr>
                  <a:spLocks noChangeAspect="1"/>
                </p:cNvSpPr>
                <p:nvPr/>
              </p:nvSpPr>
              <p:spPr bwMode="auto">
                <a:xfrm>
                  <a:off x="1722" y="3762"/>
                  <a:ext cx="29" cy="57"/>
                </a:xfrm>
                <a:custGeom>
                  <a:avLst/>
                  <a:gdLst/>
                  <a:ahLst/>
                  <a:cxnLst>
                    <a:cxn ang="0">
                      <a:pos x="17" y="0"/>
                    </a:cxn>
                    <a:cxn ang="0">
                      <a:pos x="17" y="36"/>
                    </a:cxn>
                    <a:cxn ang="0">
                      <a:pos x="17" y="39"/>
                    </a:cxn>
                    <a:cxn ang="0">
                      <a:pos x="17" y="41"/>
                    </a:cxn>
                    <a:cxn ang="0">
                      <a:pos x="18" y="42"/>
                    </a:cxn>
                    <a:cxn ang="0">
                      <a:pos x="19" y="43"/>
                    </a:cxn>
                    <a:cxn ang="0">
                      <a:pos x="20" y="43"/>
                    </a:cxn>
                    <a:cxn ang="0">
                      <a:pos x="22" y="44"/>
                    </a:cxn>
                    <a:cxn ang="0">
                      <a:pos x="23" y="44"/>
                    </a:cxn>
                    <a:cxn ang="0">
                      <a:pos x="23" y="45"/>
                    </a:cxn>
                    <a:cxn ang="0">
                      <a:pos x="0" y="45"/>
                    </a:cxn>
                    <a:cxn ang="0">
                      <a:pos x="0" y="44"/>
                    </a:cxn>
                    <a:cxn ang="0">
                      <a:pos x="2" y="44"/>
                    </a:cxn>
                    <a:cxn ang="0">
                      <a:pos x="4" y="43"/>
                    </a:cxn>
                    <a:cxn ang="0">
                      <a:pos x="5" y="43"/>
                    </a:cxn>
                    <a:cxn ang="0">
                      <a:pos x="6" y="42"/>
                    </a:cxn>
                    <a:cxn ang="0">
                      <a:pos x="7" y="41"/>
                    </a:cxn>
                    <a:cxn ang="0">
                      <a:pos x="7" y="39"/>
                    </a:cxn>
                    <a:cxn ang="0">
                      <a:pos x="7" y="36"/>
                    </a:cxn>
                    <a:cxn ang="0">
                      <a:pos x="7" y="13"/>
                    </a:cxn>
                    <a:cxn ang="0">
                      <a:pos x="7" y="11"/>
                    </a:cxn>
                    <a:cxn ang="0">
                      <a:pos x="7" y="9"/>
                    </a:cxn>
                    <a:cxn ang="0">
                      <a:pos x="7" y="9"/>
                    </a:cxn>
                    <a:cxn ang="0">
                      <a:pos x="6" y="8"/>
                    </a:cxn>
                    <a:cxn ang="0">
                      <a:pos x="5" y="8"/>
                    </a:cxn>
                    <a:cxn ang="0">
                      <a:pos x="4" y="8"/>
                    </a:cxn>
                    <a:cxn ang="0">
                      <a:pos x="3" y="8"/>
                    </a:cxn>
                    <a:cxn ang="0">
                      <a:pos x="1" y="9"/>
                    </a:cxn>
                    <a:cxn ang="0">
                      <a:pos x="0" y="7"/>
                    </a:cxn>
                    <a:cxn ang="0">
                      <a:pos x="16" y="0"/>
                    </a:cxn>
                    <a:cxn ang="0">
                      <a:pos x="17" y="0"/>
                    </a:cxn>
                  </a:cxnLst>
                  <a:rect l="0" t="0" r="r" b="b"/>
                  <a:pathLst>
                    <a:path w="23" h="45">
                      <a:moveTo>
                        <a:pt x="17" y="0"/>
                      </a:moveTo>
                      <a:lnTo>
                        <a:pt x="17" y="36"/>
                      </a:lnTo>
                      <a:lnTo>
                        <a:pt x="17" y="39"/>
                      </a:lnTo>
                      <a:lnTo>
                        <a:pt x="17" y="41"/>
                      </a:lnTo>
                      <a:lnTo>
                        <a:pt x="18" y="42"/>
                      </a:lnTo>
                      <a:lnTo>
                        <a:pt x="19" y="43"/>
                      </a:lnTo>
                      <a:lnTo>
                        <a:pt x="20" y="43"/>
                      </a:lnTo>
                      <a:lnTo>
                        <a:pt x="22" y="44"/>
                      </a:lnTo>
                      <a:lnTo>
                        <a:pt x="23" y="44"/>
                      </a:lnTo>
                      <a:lnTo>
                        <a:pt x="23" y="45"/>
                      </a:lnTo>
                      <a:lnTo>
                        <a:pt x="0" y="45"/>
                      </a:lnTo>
                      <a:lnTo>
                        <a:pt x="0" y="44"/>
                      </a:lnTo>
                      <a:lnTo>
                        <a:pt x="2" y="44"/>
                      </a:lnTo>
                      <a:lnTo>
                        <a:pt x="4" y="43"/>
                      </a:lnTo>
                      <a:lnTo>
                        <a:pt x="5" y="43"/>
                      </a:lnTo>
                      <a:lnTo>
                        <a:pt x="6" y="42"/>
                      </a:lnTo>
                      <a:lnTo>
                        <a:pt x="7" y="41"/>
                      </a:lnTo>
                      <a:lnTo>
                        <a:pt x="7" y="39"/>
                      </a:lnTo>
                      <a:lnTo>
                        <a:pt x="7" y="36"/>
                      </a:lnTo>
                      <a:lnTo>
                        <a:pt x="7" y="13"/>
                      </a:lnTo>
                      <a:lnTo>
                        <a:pt x="7" y="11"/>
                      </a:lnTo>
                      <a:lnTo>
                        <a:pt x="7" y="9"/>
                      </a:lnTo>
                      <a:lnTo>
                        <a:pt x="7" y="9"/>
                      </a:lnTo>
                      <a:lnTo>
                        <a:pt x="6" y="8"/>
                      </a:lnTo>
                      <a:lnTo>
                        <a:pt x="5" y="8"/>
                      </a:lnTo>
                      <a:lnTo>
                        <a:pt x="4" y="8"/>
                      </a:lnTo>
                      <a:lnTo>
                        <a:pt x="3" y="8"/>
                      </a:lnTo>
                      <a:lnTo>
                        <a:pt x="1" y="9"/>
                      </a:lnTo>
                      <a:lnTo>
                        <a:pt x="0" y="7"/>
                      </a:lnTo>
                      <a:lnTo>
                        <a:pt x="16" y="0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56" name="Freeform 40"/>
                <p:cNvSpPr>
                  <a:spLocks noChangeAspect="1"/>
                </p:cNvSpPr>
                <p:nvPr/>
              </p:nvSpPr>
              <p:spPr bwMode="auto">
                <a:xfrm>
                  <a:off x="1717" y="3442"/>
                  <a:ext cx="38" cy="57"/>
                </a:xfrm>
                <a:custGeom>
                  <a:avLst/>
                  <a:gdLst/>
                  <a:ahLst/>
                  <a:cxnLst>
                    <a:cxn ang="0">
                      <a:pos x="27" y="45"/>
                    </a:cxn>
                    <a:cxn ang="0">
                      <a:pos x="0" y="45"/>
                    </a:cxn>
                    <a:cxn ang="0">
                      <a:pos x="0" y="44"/>
                    </a:cxn>
                    <a:cxn ang="0">
                      <a:pos x="8" y="36"/>
                    </a:cxn>
                    <a:cxn ang="0">
                      <a:pos x="13" y="29"/>
                    </a:cxn>
                    <a:cxn ang="0">
                      <a:pos x="16" y="25"/>
                    </a:cxn>
                    <a:cxn ang="0">
                      <a:pos x="18" y="20"/>
                    </a:cxn>
                    <a:cxn ang="0">
                      <a:pos x="18" y="15"/>
                    </a:cxn>
                    <a:cxn ang="0">
                      <a:pos x="18" y="12"/>
                    </a:cxn>
                    <a:cxn ang="0">
                      <a:pos x="16" y="10"/>
                    </a:cxn>
                    <a:cxn ang="0">
                      <a:pos x="14" y="8"/>
                    </a:cxn>
                    <a:cxn ang="0">
                      <a:pos x="11" y="7"/>
                    </a:cxn>
                    <a:cxn ang="0">
                      <a:pos x="7" y="8"/>
                    </a:cxn>
                    <a:cxn ang="0">
                      <a:pos x="4" y="10"/>
                    </a:cxn>
                    <a:cxn ang="0">
                      <a:pos x="2" y="12"/>
                    </a:cxn>
                    <a:cxn ang="0">
                      <a:pos x="1" y="12"/>
                    </a:cxn>
                    <a:cxn ang="0">
                      <a:pos x="2" y="8"/>
                    </a:cxn>
                    <a:cxn ang="0">
                      <a:pos x="4" y="5"/>
                    </a:cxn>
                    <a:cxn ang="0">
                      <a:pos x="7" y="3"/>
                    </a:cxn>
                    <a:cxn ang="0">
                      <a:pos x="9" y="1"/>
                    </a:cxn>
                    <a:cxn ang="0">
                      <a:pos x="12" y="0"/>
                    </a:cxn>
                    <a:cxn ang="0">
                      <a:pos x="15" y="0"/>
                    </a:cxn>
                    <a:cxn ang="0">
                      <a:pos x="18" y="0"/>
                    </a:cxn>
                    <a:cxn ang="0">
                      <a:pos x="21" y="1"/>
                    </a:cxn>
                    <a:cxn ang="0">
                      <a:pos x="24" y="3"/>
                    </a:cxn>
                    <a:cxn ang="0">
                      <a:pos x="26" y="6"/>
                    </a:cxn>
                    <a:cxn ang="0">
                      <a:pos x="27" y="8"/>
                    </a:cxn>
                    <a:cxn ang="0">
                      <a:pos x="27" y="11"/>
                    </a:cxn>
                    <a:cxn ang="0">
                      <a:pos x="27" y="15"/>
                    </a:cxn>
                    <a:cxn ang="0">
                      <a:pos x="25" y="20"/>
                    </a:cxn>
                    <a:cxn ang="0">
                      <a:pos x="20" y="27"/>
                    </a:cxn>
                    <a:cxn ang="0">
                      <a:pos x="11" y="37"/>
                    </a:cxn>
                    <a:cxn ang="0">
                      <a:pos x="20" y="37"/>
                    </a:cxn>
                    <a:cxn ang="0">
                      <a:pos x="23" y="37"/>
                    </a:cxn>
                    <a:cxn ang="0">
                      <a:pos x="25" y="36"/>
                    </a:cxn>
                    <a:cxn ang="0">
                      <a:pos x="26" y="36"/>
                    </a:cxn>
                    <a:cxn ang="0">
                      <a:pos x="27" y="35"/>
                    </a:cxn>
                    <a:cxn ang="0">
                      <a:pos x="27" y="34"/>
                    </a:cxn>
                    <a:cxn ang="0">
                      <a:pos x="28" y="32"/>
                    </a:cxn>
                    <a:cxn ang="0">
                      <a:pos x="30" y="32"/>
                    </a:cxn>
                    <a:cxn ang="0">
                      <a:pos x="27" y="45"/>
                    </a:cxn>
                  </a:cxnLst>
                  <a:rect l="0" t="0" r="r" b="b"/>
                  <a:pathLst>
                    <a:path w="30" h="45">
                      <a:moveTo>
                        <a:pt x="27" y="45"/>
                      </a:moveTo>
                      <a:lnTo>
                        <a:pt x="0" y="45"/>
                      </a:lnTo>
                      <a:lnTo>
                        <a:pt x="0" y="44"/>
                      </a:lnTo>
                      <a:lnTo>
                        <a:pt x="8" y="36"/>
                      </a:lnTo>
                      <a:lnTo>
                        <a:pt x="13" y="29"/>
                      </a:lnTo>
                      <a:lnTo>
                        <a:pt x="16" y="25"/>
                      </a:lnTo>
                      <a:lnTo>
                        <a:pt x="18" y="20"/>
                      </a:lnTo>
                      <a:lnTo>
                        <a:pt x="18" y="15"/>
                      </a:lnTo>
                      <a:lnTo>
                        <a:pt x="18" y="12"/>
                      </a:lnTo>
                      <a:lnTo>
                        <a:pt x="16" y="10"/>
                      </a:lnTo>
                      <a:lnTo>
                        <a:pt x="14" y="8"/>
                      </a:lnTo>
                      <a:lnTo>
                        <a:pt x="11" y="7"/>
                      </a:lnTo>
                      <a:lnTo>
                        <a:pt x="7" y="8"/>
                      </a:lnTo>
                      <a:lnTo>
                        <a:pt x="4" y="10"/>
                      </a:lnTo>
                      <a:lnTo>
                        <a:pt x="2" y="12"/>
                      </a:lnTo>
                      <a:lnTo>
                        <a:pt x="1" y="12"/>
                      </a:ln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7" y="3"/>
                      </a:lnTo>
                      <a:lnTo>
                        <a:pt x="9" y="1"/>
                      </a:lnTo>
                      <a:lnTo>
                        <a:pt x="12" y="0"/>
                      </a:lnTo>
                      <a:lnTo>
                        <a:pt x="15" y="0"/>
                      </a:lnTo>
                      <a:lnTo>
                        <a:pt x="18" y="0"/>
                      </a:lnTo>
                      <a:lnTo>
                        <a:pt x="21" y="1"/>
                      </a:lnTo>
                      <a:lnTo>
                        <a:pt x="24" y="3"/>
                      </a:lnTo>
                      <a:lnTo>
                        <a:pt x="26" y="6"/>
                      </a:lnTo>
                      <a:lnTo>
                        <a:pt x="27" y="8"/>
                      </a:lnTo>
                      <a:lnTo>
                        <a:pt x="27" y="11"/>
                      </a:lnTo>
                      <a:lnTo>
                        <a:pt x="27" y="15"/>
                      </a:lnTo>
                      <a:lnTo>
                        <a:pt x="25" y="20"/>
                      </a:lnTo>
                      <a:lnTo>
                        <a:pt x="20" y="27"/>
                      </a:lnTo>
                      <a:lnTo>
                        <a:pt x="11" y="37"/>
                      </a:lnTo>
                      <a:lnTo>
                        <a:pt x="20" y="37"/>
                      </a:lnTo>
                      <a:lnTo>
                        <a:pt x="23" y="37"/>
                      </a:lnTo>
                      <a:lnTo>
                        <a:pt x="25" y="36"/>
                      </a:lnTo>
                      <a:lnTo>
                        <a:pt x="26" y="36"/>
                      </a:lnTo>
                      <a:lnTo>
                        <a:pt x="27" y="35"/>
                      </a:lnTo>
                      <a:lnTo>
                        <a:pt x="27" y="34"/>
                      </a:lnTo>
                      <a:lnTo>
                        <a:pt x="28" y="32"/>
                      </a:lnTo>
                      <a:lnTo>
                        <a:pt x="30" y="32"/>
                      </a:lnTo>
                      <a:lnTo>
                        <a:pt x="27" y="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57" name="Freeform 41"/>
                <p:cNvSpPr>
                  <a:spLocks noChangeAspect="1"/>
                </p:cNvSpPr>
                <p:nvPr/>
              </p:nvSpPr>
              <p:spPr bwMode="auto">
                <a:xfrm>
                  <a:off x="1717" y="3123"/>
                  <a:ext cx="38" cy="58"/>
                </a:xfrm>
                <a:custGeom>
                  <a:avLst/>
                  <a:gdLst/>
                  <a:ahLst/>
                  <a:cxnLst>
                    <a:cxn ang="0">
                      <a:pos x="9" y="21"/>
                    </a:cxn>
                    <a:cxn ang="0">
                      <a:pos x="14" y="18"/>
                    </a:cxn>
                    <a:cxn ang="0">
                      <a:pos x="17" y="15"/>
                    </a:cxn>
                    <a:cxn ang="0">
                      <a:pos x="18" y="11"/>
                    </a:cxn>
                    <a:cxn ang="0">
                      <a:pos x="16" y="7"/>
                    </a:cxn>
                    <a:cxn ang="0">
                      <a:pos x="10" y="5"/>
                    </a:cxn>
                    <a:cxn ang="0">
                      <a:pos x="5" y="7"/>
                    </a:cxn>
                    <a:cxn ang="0">
                      <a:pos x="2" y="9"/>
                    </a:cxn>
                    <a:cxn ang="0">
                      <a:pos x="8" y="2"/>
                    </a:cxn>
                    <a:cxn ang="0">
                      <a:pos x="16" y="0"/>
                    </a:cxn>
                    <a:cxn ang="0">
                      <a:pos x="22" y="1"/>
                    </a:cxn>
                    <a:cxn ang="0">
                      <a:pos x="27" y="5"/>
                    </a:cxn>
                    <a:cxn ang="0">
                      <a:pos x="27" y="10"/>
                    </a:cxn>
                    <a:cxn ang="0">
                      <a:pos x="23" y="15"/>
                    </a:cxn>
                    <a:cxn ang="0">
                      <a:pos x="24" y="18"/>
                    </a:cxn>
                    <a:cxn ang="0">
                      <a:pos x="29" y="24"/>
                    </a:cxn>
                    <a:cxn ang="0">
                      <a:pos x="29" y="33"/>
                    </a:cxn>
                    <a:cxn ang="0">
                      <a:pos x="24" y="41"/>
                    </a:cxn>
                    <a:cxn ang="0">
                      <a:pos x="16" y="45"/>
                    </a:cxn>
                    <a:cxn ang="0">
                      <a:pos x="7" y="45"/>
                    </a:cxn>
                    <a:cxn ang="0">
                      <a:pos x="2" y="43"/>
                    </a:cxn>
                    <a:cxn ang="0">
                      <a:pos x="0" y="40"/>
                    </a:cxn>
                    <a:cxn ang="0">
                      <a:pos x="1" y="36"/>
                    </a:cxn>
                    <a:cxn ang="0">
                      <a:pos x="4" y="35"/>
                    </a:cxn>
                    <a:cxn ang="0">
                      <a:pos x="6" y="36"/>
                    </a:cxn>
                    <a:cxn ang="0">
                      <a:pos x="8" y="37"/>
                    </a:cxn>
                    <a:cxn ang="0">
                      <a:pos x="13" y="40"/>
                    </a:cxn>
                    <a:cxn ang="0">
                      <a:pos x="18" y="40"/>
                    </a:cxn>
                    <a:cxn ang="0">
                      <a:pos x="21" y="37"/>
                    </a:cxn>
                    <a:cxn ang="0">
                      <a:pos x="21" y="31"/>
                    </a:cxn>
                    <a:cxn ang="0">
                      <a:pos x="18" y="26"/>
                    </a:cxn>
                    <a:cxn ang="0">
                      <a:pos x="13" y="22"/>
                    </a:cxn>
                  </a:cxnLst>
                  <a:rect l="0" t="0" r="r" b="b"/>
                  <a:pathLst>
                    <a:path w="30" h="46">
                      <a:moveTo>
                        <a:pt x="9" y="21"/>
                      </a:moveTo>
                      <a:lnTo>
                        <a:pt x="9" y="21"/>
                      </a:lnTo>
                      <a:lnTo>
                        <a:pt x="12" y="19"/>
                      </a:lnTo>
                      <a:lnTo>
                        <a:pt x="14" y="18"/>
                      </a:lnTo>
                      <a:lnTo>
                        <a:pt x="15" y="17"/>
                      </a:lnTo>
                      <a:lnTo>
                        <a:pt x="17" y="15"/>
                      </a:lnTo>
                      <a:lnTo>
                        <a:pt x="17" y="13"/>
                      </a:lnTo>
                      <a:lnTo>
                        <a:pt x="18" y="11"/>
                      </a:lnTo>
                      <a:lnTo>
                        <a:pt x="17" y="9"/>
                      </a:lnTo>
                      <a:lnTo>
                        <a:pt x="16" y="7"/>
                      </a:lnTo>
                      <a:lnTo>
                        <a:pt x="13" y="5"/>
                      </a:lnTo>
                      <a:lnTo>
                        <a:pt x="10" y="5"/>
                      </a:lnTo>
                      <a:lnTo>
                        <a:pt x="7" y="5"/>
                      </a:lnTo>
                      <a:lnTo>
                        <a:pt x="5" y="7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4" y="5"/>
                      </a:lnTo>
                      <a:lnTo>
                        <a:pt x="8" y="2"/>
                      </a:lnTo>
                      <a:lnTo>
                        <a:pt x="12" y="0"/>
                      </a:lnTo>
                      <a:lnTo>
                        <a:pt x="16" y="0"/>
                      </a:lnTo>
                      <a:lnTo>
                        <a:pt x="19" y="0"/>
                      </a:lnTo>
                      <a:lnTo>
                        <a:pt x="22" y="1"/>
                      </a:lnTo>
                      <a:lnTo>
                        <a:pt x="24" y="2"/>
                      </a:lnTo>
                      <a:lnTo>
                        <a:pt x="27" y="5"/>
                      </a:lnTo>
                      <a:lnTo>
                        <a:pt x="27" y="8"/>
                      </a:lnTo>
                      <a:lnTo>
                        <a:pt x="27" y="10"/>
                      </a:lnTo>
                      <a:lnTo>
                        <a:pt x="26" y="13"/>
                      </a:lnTo>
                      <a:lnTo>
                        <a:pt x="23" y="15"/>
                      </a:lnTo>
                      <a:lnTo>
                        <a:pt x="20" y="16"/>
                      </a:lnTo>
                      <a:lnTo>
                        <a:pt x="24" y="18"/>
                      </a:lnTo>
                      <a:lnTo>
                        <a:pt x="27" y="21"/>
                      </a:lnTo>
                      <a:lnTo>
                        <a:pt x="29" y="24"/>
                      </a:lnTo>
                      <a:lnTo>
                        <a:pt x="30" y="28"/>
                      </a:lnTo>
                      <a:lnTo>
                        <a:pt x="29" y="33"/>
                      </a:lnTo>
                      <a:lnTo>
                        <a:pt x="27" y="37"/>
                      </a:lnTo>
                      <a:lnTo>
                        <a:pt x="24" y="41"/>
                      </a:lnTo>
                      <a:lnTo>
                        <a:pt x="21" y="43"/>
                      </a:lnTo>
                      <a:lnTo>
                        <a:pt x="16" y="45"/>
                      </a:lnTo>
                      <a:lnTo>
                        <a:pt x="11" y="46"/>
                      </a:lnTo>
                      <a:lnTo>
                        <a:pt x="7" y="45"/>
                      </a:lnTo>
                      <a:lnTo>
                        <a:pt x="4" y="45"/>
                      </a:lnTo>
                      <a:lnTo>
                        <a:pt x="2" y="43"/>
                      </a:lnTo>
                      <a:lnTo>
                        <a:pt x="1" y="42"/>
                      </a:lnTo>
                      <a:lnTo>
                        <a:pt x="0" y="40"/>
                      </a:lnTo>
                      <a:lnTo>
                        <a:pt x="0" y="38"/>
                      </a:lnTo>
                      <a:lnTo>
                        <a:pt x="1" y="36"/>
                      </a:lnTo>
                      <a:lnTo>
                        <a:pt x="2" y="36"/>
                      </a:lnTo>
                      <a:lnTo>
                        <a:pt x="4" y="35"/>
                      </a:lnTo>
                      <a:lnTo>
                        <a:pt x="5" y="35"/>
                      </a:lnTo>
                      <a:lnTo>
                        <a:pt x="6" y="36"/>
                      </a:lnTo>
                      <a:lnTo>
                        <a:pt x="7" y="36"/>
                      </a:lnTo>
                      <a:lnTo>
                        <a:pt x="8" y="37"/>
                      </a:lnTo>
                      <a:lnTo>
                        <a:pt x="10" y="38"/>
                      </a:lnTo>
                      <a:lnTo>
                        <a:pt x="13" y="40"/>
                      </a:lnTo>
                      <a:lnTo>
                        <a:pt x="16" y="41"/>
                      </a:lnTo>
                      <a:lnTo>
                        <a:pt x="18" y="40"/>
                      </a:lnTo>
                      <a:lnTo>
                        <a:pt x="20" y="39"/>
                      </a:lnTo>
                      <a:lnTo>
                        <a:pt x="21" y="37"/>
                      </a:lnTo>
                      <a:lnTo>
                        <a:pt x="22" y="34"/>
                      </a:lnTo>
                      <a:lnTo>
                        <a:pt x="21" y="31"/>
                      </a:lnTo>
                      <a:lnTo>
                        <a:pt x="20" y="29"/>
                      </a:lnTo>
                      <a:lnTo>
                        <a:pt x="18" y="26"/>
                      </a:lnTo>
                      <a:lnTo>
                        <a:pt x="16" y="24"/>
                      </a:lnTo>
                      <a:lnTo>
                        <a:pt x="13" y="22"/>
                      </a:lnTo>
                      <a:lnTo>
                        <a:pt x="9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58" name="Line 42"/>
                <p:cNvSpPr>
                  <a:spLocks noChangeAspect="1" noChangeShapeType="1"/>
                </p:cNvSpPr>
                <p:nvPr/>
              </p:nvSpPr>
              <p:spPr bwMode="auto">
                <a:xfrm>
                  <a:off x="1773" y="4173"/>
                  <a:ext cx="1147" cy="1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59" name="Line 43"/>
                <p:cNvSpPr>
                  <a:spLocks noChangeAspect="1" noChangeShapeType="1"/>
                </p:cNvSpPr>
                <p:nvPr/>
              </p:nvSpPr>
              <p:spPr bwMode="auto">
                <a:xfrm>
                  <a:off x="1796" y="4152"/>
                  <a:ext cx="1" cy="21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60" name="Line 44"/>
                <p:cNvSpPr>
                  <a:spLocks noChangeAspect="1" noChangeShapeType="1"/>
                </p:cNvSpPr>
                <p:nvPr/>
              </p:nvSpPr>
              <p:spPr bwMode="auto">
                <a:xfrm>
                  <a:off x="1851" y="4163"/>
                  <a:ext cx="1" cy="1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61" name="Line 45"/>
                <p:cNvSpPr>
                  <a:spLocks noChangeAspect="1" noChangeShapeType="1"/>
                </p:cNvSpPr>
                <p:nvPr/>
              </p:nvSpPr>
              <p:spPr bwMode="auto">
                <a:xfrm>
                  <a:off x="1908" y="4163"/>
                  <a:ext cx="1" cy="1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62" name="Line 46"/>
                <p:cNvSpPr>
                  <a:spLocks noChangeAspect="1" noChangeShapeType="1"/>
                </p:cNvSpPr>
                <p:nvPr/>
              </p:nvSpPr>
              <p:spPr bwMode="auto">
                <a:xfrm>
                  <a:off x="1964" y="4163"/>
                  <a:ext cx="1" cy="1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63" name="Line 47"/>
                <p:cNvSpPr>
                  <a:spLocks noChangeAspect="1" noChangeShapeType="1"/>
                </p:cNvSpPr>
                <p:nvPr/>
              </p:nvSpPr>
              <p:spPr bwMode="auto">
                <a:xfrm>
                  <a:off x="2021" y="4163"/>
                  <a:ext cx="1" cy="1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64" name="Line 48"/>
                <p:cNvSpPr>
                  <a:spLocks noChangeAspect="1" noChangeShapeType="1"/>
                </p:cNvSpPr>
                <p:nvPr/>
              </p:nvSpPr>
              <p:spPr bwMode="auto">
                <a:xfrm>
                  <a:off x="2076" y="4152"/>
                  <a:ext cx="2" cy="21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65" name="Line 49"/>
                <p:cNvSpPr>
                  <a:spLocks noChangeAspect="1" noChangeShapeType="1"/>
                </p:cNvSpPr>
                <p:nvPr/>
              </p:nvSpPr>
              <p:spPr bwMode="auto">
                <a:xfrm>
                  <a:off x="2133" y="4163"/>
                  <a:ext cx="1" cy="1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66" name="Line 50"/>
                <p:cNvSpPr>
                  <a:spLocks noChangeAspect="1" noChangeShapeType="1"/>
                </p:cNvSpPr>
                <p:nvPr/>
              </p:nvSpPr>
              <p:spPr bwMode="auto">
                <a:xfrm>
                  <a:off x="2189" y="4163"/>
                  <a:ext cx="1" cy="1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67" name="Line 51"/>
                <p:cNvSpPr>
                  <a:spLocks noChangeAspect="1" noChangeShapeType="1"/>
                </p:cNvSpPr>
                <p:nvPr/>
              </p:nvSpPr>
              <p:spPr bwMode="auto">
                <a:xfrm>
                  <a:off x="2246" y="4163"/>
                  <a:ext cx="1" cy="1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68" name="Line 52"/>
                <p:cNvSpPr>
                  <a:spLocks noChangeAspect="1" noChangeShapeType="1"/>
                </p:cNvSpPr>
                <p:nvPr/>
              </p:nvSpPr>
              <p:spPr bwMode="auto">
                <a:xfrm>
                  <a:off x="2301" y="4163"/>
                  <a:ext cx="2" cy="1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69" name="Line 53"/>
                <p:cNvSpPr>
                  <a:spLocks noChangeAspect="1" noChangeShapeType="1"/>
                </p:cNvSpPr>
                <p:nvPr/>
              </p:nvSpPr>
              <p:spPr bwMode="auto">
                <a:xfrm>
                  <a:off x="2358" y="4152"/>
                  <a:ext cx="2" cy="21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70" name="Line 54"/>
                <p:cNvSpPr>
                  <a:spLocks noChangeAspect="1" noChangeShapeType="1"/>
                </p:cNvSpPr>
                <p:nvPr/>
              </p:nvSpPr>
              <p:spPr bwMode="auto">
                <a:xfrm>
                  <a:off x="2414" y="4163"/>
                  <a:ext cx="1" cy="1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71" name="Line 55"/>
                <p:cNvSpPr>
                  <a:spLocks noChangeAspect="1" noChangeShapeType="1"/>
                </p:cNvSpPr>
                <p:nvPr/>
              </p:nvSpPr>
              <p:spPr bwMode="auto">
                <a:xfrm>
                  <a:off x="2471" y="4163"/>
                  <a:ext cx="1" cy="1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72" name="Line 56"/>
                <p:cNvSpPr>
                  <a:spLocks noChangeAspect="1" noChangeShapeType="1"/>
                </p:cNvSpPr>
                <p:nvPr/>
              </p:nvSpPr>
              <p:spPr bwMode="auto">
                <a:xfrm>
                  <a:off x="2527" y="4163"/>
                  <a:ext cx="1" cy="1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73" name="Line 57"/>
                <p:cNvSpPr>
                  <a:spLocks noChangeAspect="1" noChangeShapeType="1"/>
                </p:cNvSpPr>
                <p:nvPr/>
              </p:nvSpPr>
              <p:spPr bwMode="auto">
                <a:xfrm>
                  <a:off x="2582" y="4163"/>
                  <a:ext cx="1" cy="1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74" name="Line 58"/>
                <p:cNvSpPr>
                  <a:spLocks noChangeAspect="1" noChangeShapeType="1"/>
                </p:cNvSpPr>
                <p:nvPr/>
              </p:nvSpPr>
              <p:spPr bwMode="auto">
                <a:xfrm>
                  <a:off x="2639" y="4152"/>
                  <a:ext cx="1" cy="21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75" name="Line 59"/>
                <p:cNvSpPr>
                  <a:spLocks noChangeAspect="1" noChangeShapeType="1"/>
                </p:cNvSpPr>
                <p:nvPr/>
              </p:nvSpPr>
              <p:spPr bwMode="auto">
                <a:xfrm>
                  <a:off x="2695" y="4163"/>
                  <a:ext cx="1" cy="1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76" name="Line 60"/>
                <p:cNvSpPr>
                  <a:spLocks noChangeAspect="1" noChangeShapeType="1"/>
                </p:cNvSpPr>
                <p:nvPr/>
              </p:nvSpPr>
              <p:spPr bwMode="auto">
                <a:xfrm>
                  <a:off x="2752" y="4163"/>
                  <a:ext cx="1" cy="1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77" name="Line 61"/>
                <p:cNvSpPr>
                  <a:spLocks noChangeAspect="1" noChangeShapeType="1"/>
                </p:cNvSpPr>
                <p:nvPr/>
              </p:nvSpPr>
              <p:spPr bwMode="auto">
                <a:xfrm>
                  <a:off x="2807" y="4163"/>
                  <a:ext cx="2" cy="1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78" name="Line 62"/>
                <p:cNvSpPr>
                  <a:spLocks noChangeAspect="1" noChangeShapeType="1"/>
                </p:cNvSpPr>
                <p:nvPr/>
              </p:nvSpPr>
              <p:spPr bwMode="auto">
                <a:xfrm>
                  <a:off x="2864" y="4163"/>
                  <a:ext cx="1" cy="1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79" name="Line 63"/>
                <p:cNvSpPr>
                  <a:spLocks noChangeAspect="1" noChangeShapeType="1"/>
                </p:cNvSpPr>
                <p:nvPr/>
              </p:nvSpPr>
              <p:spPr bwMode="auto">
                <a:xfrm>
                  <a:off x="2920" y="4152"/>
                  <a:ext cx="1" cy="21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80" name="Line 64"/>
                <p:cNvSpPr>
                  <a:spLocks noChangeAspect="1" noChangeShapeType="1"/>
                </p:cNvSpPr>
                <p:nvPr/>
              </p:nvSpPr>
              <p:spPr bwMode="auto">
                <a:xfrm>
                  <a:off x="1796" y="4152"/>
                  <a:ext cx="1" cy="21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81" name="Line 65"/>
                <p:cNvSpPr>
                  <a:spLocks noChangeAspect="1" noChangeShapeType="1"/>
                </p:cNvSpPr>
                <p:nvPr/>
              </p:nvSpPr>
              <p:spPr bwMode="auto">
                <a:xfrm>
                  <a:off x="2920" y="4152"/>
                  <a:ext cx="1" cy="21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82" name="Freeform 66"/>
                <p:cNvSpPr>
                  <a:spLocks noChangeAspect="1" noEditPoints="1"/>
                </p:cNvSpPr>
                <p:nvPr/>
              </p:nvSpPr>
              <p:spPr bwMode="auto">
                <a:xfrm>
                  <a:off x="1777" y="4196"/>
                  <a:ext cx="36" cy="58"/>
                </a:xfrm>
                <a:custGeom>
                  <a:avLst/>
                  <a:gdLst/>
                  <a:ahLst/>
                  <a:cxnLst>
                    <a:cxn ang="0">
                      <a:pos x="29" y="23"/>
                    </a:cxn>
                    <a:cxn ang="0">
                      <a:pos x="28" y="29"/>
                    </a:cxn>
                    <a:cxn ang="0">
                      <a:pos x="27" y="35"/>
                    </a:cxn>
                    <a:cxn ang="0">
                      <a:pos x="26" y="38"/>
                    </a:cxn>
                    <a:cxn ang="0">
                      <a:pos x="24" y="41"/>
                    </a:cxn>
                    <a:cxn ang="0">
                      <a:pos x="22" y="43"/>
                    </a:cxn>
                    <a:cxn ang="0">
                      <a:pos x="20" y="44"/>
                    </a:cxn>
                    <a:cxn ang="0">
                      <a:pos x="17" y="45"/>
                    </a:cxn>
                    <a:cxn ang="0">
                      <a:pos x="15" y="46"/>
                    </a:cxn>
                    <a:cxn ang="0">
                      <a:pos x="12" y="45"/>
                    </a:cxn>
                    <a:cxn ang="0">
                      <a:pos x="9" y="44"/>
                    </a:cxn>
                    <a:cxn ang="0">
                      <a:pos x="6" y="42"/>
                    </a:cxn>
                    <a:cxn ang="0">
                      <a:pos x="4" y="39"/>
                    </a:cxn>
                    <a:cxn ang="0">
                      <a:pos x="3" y="37"/>
                    </a:cxn>
                    <a:cxn ang="0">
                      <a:pos x="2" y="33"/>
                    </a:cxn>
                    <a:cxn ang="0">
                      <a:pos x="1" y="28"/>
                    </a:cxn>
                    <a:cxn ang="0">
                      <a:pos x="0" y="23"/>
                    </a:cxn>
                    <a:cxn ang="0">
                      <a:pos x="1" y="16"/>
                    </a:cxn>
                    <a:cxn ang="0">
                      <a:pos x="2" y="10"/>
                    </a:cxn>
                    <a:cxn ang="0">
                      <a:pos x="4" y="7"/>
                    </a:cxn>
                    <a:cxn ang="0">
                      <a:pos x="5" y="4"/>
                    </a:cxn>
                    <a:cxn ang="0">
                      <a:pos x="7" y="2"/>
                    </a:cxn>
                    <a:cxn ang="0">
                      <a:pos x="11" y="0"/>
                    </a:cxn>
                    <a:cxn ang="0">
                      <a:pos x="15" y="0"/>
                    </a:cxn>
                    <a:cxn ang="0">
                      <a:pos x="18" y="0"/>
                    </a:cxn>
                    <a:cxn ang="0">
                      <a:pos x="22" y="2"/>
                    </a:cxn>
                    <a:cxn ang="0">
                      <a:pos x="25" y="5"/>
                    </a:cxn>
                    <a:cxn ang="0">
                      <a:pos x="27" y="9"/>
                    </a:cxn>
                    <a:cxn ang="0">
                      <a:pos x="28" y="16"/>
                    </a:cxn>
                    <a:cxn ang="0">
                      <a:pos x="29" y="23"/>
                    </a:cxn>
                    <a:cxn ang="0">
                      <a:pos x="19" y="23"/>
                    </a:cxn>
                    <a:cxn ang="0">
                      <a:pos x="19" y="17"/>
                    </a:cxn>
                    <a:cxn ang="0">
                      <a:pos x="19" y="13"/>
                    </a:cxn>
                    <a:cxn ang="0">
                      <a:pos x="19" y="11"/>
                    </a:cxn>
                    <a:cxn ang="0">
                      <a:pos x="19" y="9"/>
                    </a:cxn>
                    <a:cxn ang="0">
                      <a:pos x="18" y="5"/>
                    </a:cxn>
                    <a:cxn ang="0">
                      <a:pos x="17" y="3"/>
                    </a:cxn>
                    <a:cxn ang="0">
                      <a:pos x="16" y="2"/>
                    </a:cxn>
                    <a:cxn ang="0">
                      <a:pos x="15" y="2"/>
                    </a:cxn>
                    <a:cxn ang="0">
                      <a:pos x="13" y="2"/>
                    </a:cxn>
                    <a:cxn ang="0">
                      <a:pos x="12" y="3"/>
                    </a:cxn>
                    <a:cxn ang="0">
                      <a:pos x="11" y="4"/>
                    </a:cxn>
                    <a:cxn ang="0">
                      <a:pos x="11" y="7"/>
                    </a:cxn>
                    <a:cxn ang="0">
                      <a:pos x="10" y="13"/>
                    </a:cxn>
                    <a:cxn ang="0">
                      <a:pos x="10" y="27"/>
                    </a:cxn>
                    <a:cxn ang="0">
                      <a:pos x="10" y="33"/>
                    </a:cxn>
                    <a:cxn ang="0">
                      <a:pos x="10" y="37"/>
                    </a:cxn>
                    <a:cxn ang="0">
                      <a:pos x="11" y="40"/>
                    </a:cxn>
                    <a:cxn ang="0">
                      <a:pos x="11" y="42"/>
                    </a:cxn>
                    <a:cxn ang="0">
                      <a:pos x="12" y="43"/>
                    </a:cxn>
                    <a:cxn ang="0">
                      <a:pos x="13" y="43"/>
                    </a:cxn>
                    <a:cxn ang="0">
                      <a:pos x="15" y="44"/>
                    </a:cxn>
                    <a:cxn ang="0">
                      <a:pos x="16" y="43"/>
                    </a:cxn>
                    <a:cxn ang="0">
                      <a:pos x="17" y="43"/>
                    </a:cxn>
                    <a:cxn ang="0">
                      <a:pos x="19" y="40"/>
                    </a:cxn>
                    <a:cxn ang="0">
                      <a:pos x="19" y="37"/>
                    </a:cxn>
                    <a:cxn ang="0">
                      <a:pos x="19" y="23"/>
                    </a:cxn>
                  </a:cxnLst>
                  <a:rect l="0" t="0" r="r" b="b"/>
                  <a:pathLst>
                    <a:path w="29" h="46">
                      <a:moveTo>
                        <a:pt x="29" y="23"/>
                      </a:moveTo>
                      <a:lnTo>
                        <a:pt x="28" y="29"/>
                      </a:lnTo>
                      <a:lnTo>
                        <a:pt x="27" y="35"/>
                      </a:lnTo>
                      <a:lnTo>
                        <a:pt x="26" y="38"/>
                      </a:lnTo>
                      <a:lnTo>
                        <a:pt x="24" y="41"/>
                      </a:lnTo>
                      <a:lnTo>
                        <a:pt x="22" y="43"/>
                      </a:lnTo>
                      <a:lnTo>
                        <a:pt x="20" y="44"/>
                      </a:lnTo>
                      <a:lnTo>
                        <a:pt x="17" y="45"/>
                      </a:lnTo>
                      <a:lnTo>
                        <a:pt x="15" y="46"/>
                      </a:lnTo>
                      <a:lnTo>
                        <a:pt x="12" y="45"/>
                      </a:lnTo>
                      <a:lnTo>
                        <a:pt x="9" y="44"/>
                      </a:lnTo>
                      <a:lnTo>
                        <a:pt x="6" y="42"/>
                      </a:lnTo>
                      <a:lnTo>
                        <a:pt x="4" y="39"/>
                      </a:lnTo>
                      <a:lnTo>
                        <a:pt x="3" y="37"/>
                      </a:lnTo>
                      <a:lnTo>
                        <a:pt x="2" y="33"/>
                      </a:lnTo>
                      <a:lnTo>
                        <a:pt x="1" y="28"/>
                      </a:lnTo>
                      <a:lnTo>
                        <a:pt x="0" y="23"/>
                      </a:lnTo>
                      <a:lnTo>
                        <a:pt x="1" y="16"/>
                      </a:lnTo>
                      <a:lnTo>
                        <a:pt x="2" y="10"/>
                      </a:lnTo>
                      <a:lnTo>
                        <a:pt x="4" y="7"/>
                      </a:lnTo>
                      <a:lnTo>
                        <a:pt x="5" y="4"/>
                      </a:lnTo>
                      <a:lnTo>
                        <a:pt x="7" y="2"/>
                      </a:lnTo>
                      <a:lnTo>
                        <a:pt x="11" y="0"/>
                      </a:lnTo>
                      <a:lnTo>
                        <a:pt x="15" y="0"/>
                      </a:lnTo>
                      <a:lnTo>
                        <a:pt x="18" y="0"/>
                      </a:lnTo>
                      <a:lnTo>
                        <a:pt x="22" y="2"/>
                      </a:lnTo>
                      <a:lnTo>
                        <a:pt x="25" y="5"/>
                      </a:lnTo>
                      <a:lnTo>
                        <a:pt x="27" y="9"/>
                      </a:lnTo>
                      <a:lnTo>
                        <a:pt x="28" y="16"/>
                      </a:lnTo>
                      <a:lnTo>
                        <a:pt x="29" y="23"/>
                      </a:lnTo>
                      <a:close/>
                      <a:moveTo>
                        <a:pt x="19" y="23"/>
                      </a:moveTo>
                      <a:lnTo>
                        <a:pt x="19" y="17"/>
                      </a:lnTo>
                      <a:lnTo>
                        <a:pt x="19" y="13"/>
                      </a:lnTo>
                      <a:lnTo>
                        <a:pt x="19" y="11"/>
                      </a:lnTo>
                      <a:lnTo>
                        <a:pt x="19" y="9"/>
                      </a:lnTo>
                      <a:lnTo>
                        <a:pt x="18" y="5"/>
                      </a:lnTo>
                      <a:lnTo>
                        <a:pt x="17" y="3"/>
                      </a:lnTo>
                      <a:lnTo>
                        <a:pt x="16" y="2"/>
                      </a:lnTo>
                      <a:lnTo>
                        <a:pt x="15" y="2"/>
                      </a:lnTo>
                      <a:lnTo>
                        <a:pt x="13" y="2"/>
                      </a:lnTo>
                      <a:lnTo>
                        <a:pt x="12" y="3"/>
                      </a:lnTo>
                      <a:lnTo>
                        <a:pt x="11" y="4"/>
                      </a:lnTo>
                      <a:lnTo>
                        <a:pt x="11" y="7"/>
                      </a:lnTo>
                      <a:lnTo>
                        <a:pt x="10" y="13"/>
                      </a:lnTo>
                      <a:lnTo>
                        <a:pt x="10" y="27"/>
                      </a:lnTo>
                      <a:lnTo>
                        <a:pt x="10" y="33"/>
                      </a:lnTo>
                      <a:lnTo>
                        <a:pt x="10" y="37"/>
                      </a:lnTo>
                      <a:lnTo>
                        <a:pt x="11" y="40"/>
                      </a:lnTo>
                      <a:lnTo>
                        <a:pt x="11" y="42"/>
                      </a:lnTo>
                      <a:lnTo>
                        <a:pt x="12" y="43"/>
                      </a:lnTo>
                      <a:lnTo>
                        <a:pt x="13" y="43"/>
                      </a:lnTo>
                      <a:lnTo>
                        <a:pt x="15" y="44"/>
                      </a:lnTo>
                      <a:lnTo>
                        <a:pt x="16" y="43"/>
                      </a:lnTo>
                      <a:lnTo>
                        <a:pt x="17" y="43"/>
                      </a:lnTo>
                      <a:lnTo>
                        <a:pt x="19" y="40"/>
                      </a:lnTo>
                      <a:lnTo>
                        <a:pt x="19" y="37"/>
                      </a:lnTo>
                      <a:lnTo>
                        <a:pt x="19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83" name="Freeform 67"/>
                <p:cNvSpPr>
                  <a:spLocks noChangeAspect="1" noEditPoints="1"/>
                </p:cNvSpPr>
                <p:nvPr/>
              </p:nvSpPr>
              <p:spPr bwMode="auto">
                <a:xfrm>
                  <a:off x="2004" y="4196"/>
                  <a:ext cx="37" cy="58"/>
                </a:xfrm>
                <a:custGeom>
                  <a:avLst/>
                  <a:gdLst/>
                  <a:ahLst/>
                  <a:cxnLst>
                    <a:cxn ang="0">
                      <a:pos x="29" y="23"/>
                    </a:cxn>
                    <a:cxn ang="0">
                      <a:pos x="29" y="29"/>
                    </a:cxn>
                    <a:cxn ang="0">
                      <a:pos x="27" y="35"/>
                    </a:cxn>
                    <a:cxn ang="0">
                      <a:pos x="26" y="38"/>
                    </a:cxn>
                    <a:cxn ang="0">
                      <a:pos x="24" y="41"/>
                    </a:cxn>
                    <a:cxn ang="0">
                      <a:pos x="22" y="43"/>
                    </a:cxn>
                    <a:cxn ang="0">
                      <a:pos x="20" y="44"/>
                    </a:cxn>
                    <a:cxn ang="0">
                      <a:pos x="17" y="45"/>
                    </a:cxn>
                    <a:cxn ang="0">
                      <a:pos x="15" y="46"/>
                    </a:cxn>
                    <a:cxn ang="0">
                      <a:pos x="12" y="45"/>
                    </a:cxn>
                    <a:cxn ang="0">
                      <a:pos x="9" y="44"/>
                    </a:cxn>
                    <a:cxn ang="0">
                      <a:pos x="7" y="42"/>
                    </a:cxn>
                    <a:cxn ang="0">
                      <a:pos x="4" y="39"/>
                    </a:cxn>
                    <a:cxn ang="0">
                      <a:pos x="3" y="37"/>
                    </a:cxn>
                    <a:cxn ang="0">
                      <a:pos x="2" y="33"/>
                    </a:cxn>
                    <a:cxn ang="0">
                      <a:pos x="1" y="28"/>
                    </a:cxn>
                    <a:cxn ang="0">
                      <a:pos x="0" y="23"/>
                    </a:cxn>
                    <a:cxn ang="0">
                      <a:pos x="1" y="16"/>
                    </a:cxn>
                    <a:cxn ang="0">
                      <a:pos x="2" y="10"/>
                    </a:cxn>
                    <a:cxn ang="0">
                      <a:pos x="4" y="7"/>
                    </a:cxn>
                    <a:cxn ang="0">
                      <a:pos x="5" y="4"/>
                    </a:cxn>
                    <a:cxn ang="0">
                      <a:pos x="8" y="2"/>
                    </a:cxn>
                    <a:cxn ang="0">
                      <a:pos x="11" y="0"/>
                    </a:cxn>
                    <a:cxn ang="0">
                      <a:pos x="15" y="0"/>
                    </a:cxn>
                    <a:cxn ang="0">
                      <a:pos x="18" y="0"/>
                    </a:cxn>
                    <a:cxn ang="0">
                      <a:pos x="22" y="2"/>
                    </a:cxn>
                    <a:cxn ang="0">
                      <a:pos x="25" y="5"/>
                    </a:cxn>
                    <a:cxn ang="0">
                      <a:pos x="27" y="9"/>
                    </a:cxn>
                    <a:cxn ang="0">
                      <a:pos x="29" y="16"/>
                    </a:cxn>
                    <a:cxn ang="0">
                      <a:pos x="29" y="23"/>
                    </a:cxn>
                    <a:cxn ang="0">
                      <a:pos x="19" y="23"/>
                    </a:cxn>
                    <a:cxn ang="0">
                      <a:pos x="19" y="17"/>
                    </a:cxn>
                    <a:cxn ang="0">
                      <a:pos x="19" y="13"/>
                    </a:cxn>
                    <a:cxn ang="0">
                      <a:pos x="19" y="11"/>
                    </a:cxn>
                    <a:cxn ang="0">
                      <a:pos x="19" y="9"/>
                    </a:cxn>
                    <a:cxn ang="0">
                      <a:pos x="19" y="5"/>
                    </a:cxn>
                    <a:cxn ang="0">
                      <a:pos x="18" y="3"/>
                    </a:cxn>
                    <a:cxn ang="0">
                      <a:pos x="16" y="2"/>
                    </a:cxn>
                    <a:cxn ang="0">
                      <a:pos x="15" y="2"/>
                    </a:cxn>
                    <a:cxn ang="0">
                      <a:pos x="13" y="2"/>
                    </a:cxn>
                    <a:cxn ang="0">
                      <a:pos x="12" y="3"/>
                    </a:cxn>
                    <a:cxn ang="0">
                      <a:pos x="11" y="4"/>
                    </a:cxn>
                    <a:cxn ang="0">
                      <a:pos x="11" y="7"/>
                    </a:cxn>
                    <a:cxn ang="0">
                      <a:pos x="10" y="13"/>
                    </a:cxn>
                    <a:cxn ang="0">
                      <a:pos x="10" y="27"/>
                    </a:cxn>
                    <a:cxn ang="0">
                      <a:pos x="10" y="33"/>
                    </a:cxn>
                    <a:cxn ang="0">
                      <a:pos x="11" y="37"/>
                    </a:cxn>
                    <a:cxn ang="0">
                      <a:pos x="11" y="40"/>
                    </a:cxn>
                    <a:cxn ang="0">
                      <a:pos x="12" y="42"/>
                    </a:cxn>
                    <a:cxn ang="0">
                      <a:pos x="12" y="43"/>
                    </a:cxn>
                    <a:cxn ang="0">
                      <a:pos x="14" y="43"/>
                    </a:cxn>
                    <a:cxn ang="0">
                      <a:pos x="15" y="44"/>
                    </a:cxn>
                    <a:cxn ang="0">
                      <a:pos x="16" y="43"/>
                    </a:cxn>
                    <a:cxn ang="0">
                      <a:pos x="18" y="43"/>
                    </a:cxn>
                    <a:cxn ang="0">
                      <a:pos x="19" y="40"/>
                    </a:cxn>
                    <a:cxn ang="0">
                      <a:pos x="19" y="37"/>
                    </a:cxn>
                    <a:cxn ang="0">
                      <a:pos x="19" y="23"/>
                    </a:cxn>
                  </a:cxnLst>
                  <a:rect l="0" t="0" r="r" b="b"/>
                  <a:pathLst>
                    <a:path w="29" h="46">
                      <a:moveTo>
                        <a:pt x="29" y="23"/>
                      </a:moveTo>
                      <a:lnTo>
                        <a:pt x="29" y="29"/>
                      </a:lnTo>
                      <a:lnTo>
                        <a:pt x="27" y="35"/>
                      </a:lnTo>
                      <a:lnTo>
                        <a:pt x="26" y="38"/>
                      </a:lnTo>
                      <a:lnTo>
                        <a:pt x="24" y="41"/>
                      </a:lnTo>
                      <a:lnTo>
                        <a:pt x="22" y="43"/>
                      </a:lnTo>
                      <a:lnTo>
                        <a:pt x="20" y="44"/>
                      </a:lnTo>
                      <a:lnTo>
                        <a:pt x="17" y="45"/>
                      </a:lnTo>
                      <a:lnTo>
                        <a:pt x="15" y="46"/>
                      </a:lnTo>
                      <a:lnTo>
                        <a:pt x="12" y="45"/>
                      </a:lnTo>
                      <a:lnTo>
                        <a:pt x="9" y="44"/>
                      </a:lnTo>
                      <a:lnTo>
                        <a:pt x="7" y="42"/>
                      </a:lnTo>
                      <a:lnTo>
                        <a:pt x="4" y="39"/>
                      </a:lnTo>
                      <a:lnTo>
                        <a:pt x="3" y="37"/>
                      </a:lnTo>
                      <a:lnTo>
                        <a:pt x="2" y="33"/>
                      </a:lnTo>
                      <a:lnTo>
                        <a:pt x="1" y="28"/>
                      </a:lnTo>
                      <a:lnTo>
                        <a:pt x="0" y="23"/>
                      </a:lnTo>
                      <a:lnTo>
                        <a:pt x="1" y="16"/>
                      </a:lnTo>
                      <a:lnTo>
                        <a:pt x="2" y="10"/>
                      </a:lnTo>
                      <a:lnTo>
                        <a:pt x="4" y="7"/>
                      </a:lnTo>
                      <a:lnTo>
                        <a:pt x="5" y="4"/>
                      </a:lnTo>
                      <a:lnTo>
                        <a:pt x="8" y="2"/>
                      </a:lnTo>
                      <a:lnTo>
                        <a:pt x="11" y="0"/>
                      </a:lnTo>
                      <a:lnTo>
                        <a:pt x="15" y="0"/>
                      </a:lnTo>
                      <a:lnTo>
                        <a:pt x="18" y="0"/>
                      </a:lnTo>
                      <a:lnTo>
                        <a:pt x="22" y="2"/>
                      </a:lnTo>
                      <a:lnTo>
                        <a:pt x="25" y="5"/>
                      </a:lnTo>
                      <a:lnTo>
                        <a:pt x="27" y="9"/>
                      </a:lnTo>
                      <a:lnTo>
                        <a:pt x="29" y="16"/>
                      </a:lnTo>
                      <a:lnTo>
                        <a:pt x="29" y="23"/>
                      </a:lnTo>
                      <a:close/>
                      <a:moveTo>
                        <a:pt x="19" y="23"/>
                      </a:moveTo>
                      <a:lnTo>
                        <a:pt x="19" y="17"/>
                      </a:lnTo>
                      <a:lnTo>
                        <a:pt x="19" y="13"/>
                      </a:lnTo>
                      <a:lnTo>
                        <a:pt x="19" y="11"/>
                      </a:lnTo>
                      <a:lnTo>
                        <a:pt x="19" y="9"/>
                      </a:lnTo>
                      <a:lnTo>
                        <a:pt x="19" y="5"/>
                      </a:lnTo>
                      <a:lnTo>
                        <a:pt x="18" y="3"/>
                      </a:lnTo>
                      <a:lnTo>
                        <a:pt x="16" y="2"/>
                      </a:lnTo>
                      <a:lnTo>
                        <a:pt x="15" y="2"/>
                      </a:lnTo>
                      <a:lnTo>
                        <a:pt x="13" y="2"/>
                      </a:lnTo>
                      <a:lnTo>
                        <a:pt x="12" y="3"/>
                      </a:lnTo>
                      <a:lnTo>
                        <a:pt x="11" y="4"/>
                      </a:lnTo>
                      <a:lnTo>
                        <a:pt x="11" y="7"/>
                      </a:lnTo>
                      <a:lnTo>
                        <a:pt x="10" y="13"/>
                      </a:lnTo>
                      <a:lnTo>
                        <a:pt x="10" y="27"/>
                      </a:lnTo>
                      <a:lnTo>
                        <a:pt x="10" y="33"/>
                      </a:lnTo>
                      <a:lnTo>
                        <a:pt x="11" y="37"/>
                      </a:lnTo>
                      <a:lnTo>
                        <a:pt x="11" y="40"/>
                      </a:lnTo>
                      <a:lnTo>
                        <a:pt x="12" y="42"/>
                      </a:lnTo>
                      <a:lnTo>
                        <a:pt x="12" y="43"/>
                      </a:lnTo>
                      <a:lnTo>
                        <a:pt x="14" y="43"/>
                      </a:lnTo>
                      <a:lnTo>
                        <a:pt x="15" y="44"/>
                      </a:lnTo>
                      <a:lnTo>
                        <a:pt x="16" y="43"/>
                      </a:lnTo>
                      <a:lnTo>
                        <a:pt x="18" y="43"/>
                      </a:lnTo>
                      <a:lnTo>
                        <a:pt x="19" y="40"/>
                      </a:lnTo>
                      <a:lnTo>
                        <a:pt x="19" y="37"/>
                      </a:lnTo>
                      <a:lnTo>
                        <a:pt x="19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84" name="Freeform 68"/>
                <p:cNvSpPr>
                  <a:spLocks noChangeAspect="1"/>
                </p:cNvSpPr>
                <p:nvPr/>
              </p:nvSpPr>
              <p:spPr bwMode="auto">
                <a:xfrm>
                  <a:off x="2048" y="4240"/>
                  <a:ext cx="13" cy="14"/>
                </a:xfrm>
                <a:custGeom>
                  <a:avLst/>
                  <a:gdLst/>
                  <a:ahLst/>
                  <a:cxnLst>
                    <a:cxn ang="0">
                      <a:pos x="5" y="0"/>
                    </a:cxn>
                    <a:cxn ang="0">
                      <a:pos x="7" y="1"/>
                    </a:cxn>
                    <a:cxn ang="0">
                      <a:pos x="9" y="2"/>
                    </a:cxn>
                    <a:cxn ang="0">
                      <a:pos x="10" y="3"/>
                    </a:cxn>
                    <a:cxn ang="0">
                      <a:pos x="10" y="5"/>
                    </a:cxn>
                    <a:cxn ang="0">
                      <a:pos x="10" y="7"/>
                    </a:cxn>
                    <a:cxn ang="0">
                      <a:pos x="9" y="9"/>
                    </a:cxn>
                    <a:cxn ang="0">
                      <a:pos x="7" y="10"/>
                    </a:cxn>
                    <a:cxn ang="0">
                      <a:pos x="5" y="11"/>
                    </a:cxn>
                    <a:cxn ang="0">
                      <a:pos x="3" y="10"/>
                    </a:cxn>
                    <a:cxn ang="0">
                      <a:pos x="1" y="9"/>
                    </a:cxn>
                    <a:cxn ang="0">
                      <a:pos x="0" y="7"/>
                    </a:cxn>
                    <a:cxn ang="0">
                      <a:pos x="0" y="5"/>
                    </a:cxn>
                    <a:cxn ang="0">
                      <a:pos x="0" y="3"/>
                    </a:cxn>
                    <a:cxn ang="0">
                      <a:pos x="1" y="2"/>
                    </a:cxn>
                    <a:cxn ang="0">
                      <a:pos x="3" y="1"/>
                    </a:cxn>
                    <a:cxn ang="0">
                      <a:pos x="5" y="0"/>
                    </a:cxn>
                  </a:cxnLst>
                  <a:rect l="0" t="0" r="r" b="b"/>
                  <a:pathLst>
                    <a:path w="10" h="11">
                      <a:moveTo>
                        <a:pt x="5" y="0"/>
                      </a:moveTo>
                      <a:lnTo>
                        <a:pt x="7" y="1"/>
                      </a:lnTo>
                      <a:lnTo>
                        <a:pt x="9" y="2"/>
                      </a:lnTo>
                      <a:lnTo>
                        <a:pt x="10" y="3"/>
                      </a:lnTo>
                      <a:lnTo>
                        <a:pt x="10" y="5"/>
                      </a:lnTo>
                      <a:lnTo>
                        <a:pt x="10" y="7"/>
                      </a:lnTo>
                      <a:lnTo>
                        <a:pt x="9" y="9"/>
                      </a:lnTo>
                      <a:lnTo>
                        <a:pt x="7" y="10"/>
                      </a:lnTo>
                      <a:lnTo>
                        <a:pt x="5" y="11"/>
                      </a:lnTo>
                      <a:lnTo>
                        <a:pt x="3" y="10"/>
                      </a:lnTo>
                      <a:lnTo>
                        <a:pt x="1" y="9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3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85" name="Freeform 69"/>
                <p:cNvSpPr>
                  <a:spLocks noChangeAspect="1"/>
                </p:cNvSpPr>
                <p:nvPr/>
              </p:nvSpPr>
              <p:spPr bwMode="auto">
                <a:xfrm>
                  <a:off x="2066" y="4196"/>
                  <a:ext cx="38" cy="57"/>
                </a:xfrm>
                <a:custGeom>
                  <a:avLst/>
                  <a:gdLst/>
                  <a:ahLst/>
                  <a:cxnLst>
                    <a:cxn ang="0">
                      <a:pos x="27" y="45"/>
                    </a:cxn>
                    <a:cxn ang="0">
                      <a:pos x="0" y="45"/>
                    </a:cxn>
                    <a:cxn ang="0">
                      <a:pos x="0" y="44"/>
                    </a:cxn>
                    <a:cxn ang="0">
                      <a:pos x="8" y="36"/>
                    </a:cxn>
                    <a:cxn ang="0">
                      <a:pos x="13" y="29"/>
                    </a:cxn>
                    <a:cxn ang="0">
                      <a:pos x="16" y="25"/>
                    </a:cxn>
                    <a:cxn ang="0">
                      <a:pos x="18" y="20"/>
                    </a:cxn>
                    <a:cxn ang="0">
                      <a:pos x="18" y="15"/>
                    </a:cxn>
                    <a:cxn ang="0">
                      <a:pos x="18" y="12"/>
                    </a:cxn>
                    <a:cxn ang="0">
                      <a:pos x="16" y="10"/>
                    </a:cxn>
                    <a:cxn ang="0">
                      <a:pos x="14" y="8"/>
                    </a:cxn>
                    <a:cxn ang="0">
                      <a:pos x="11" y="7"/>
                    </a:cxn>
                    <a:cxn ang="0">
                      <a:pos x="7" y="8"/>
                    </a:cxn>
                    <a:cxn ang="0">
                      <a:pos x="5" y="10"/>
                    </a:cxn>
                    <a:cxn ang="0">
                      <a:pos x="2" y="12"/>
                    </a:cxn>
                    <a:cxn ang="0">
                      <a:pos x="1" y="12"/>
                    </a:cxn>
                    <a:cxn ang="0">
                      <a:pos x="3" y="8"/>
                    </a:cxn>
                    <a:cxn ang="0">
                      <a:pos x="4" y="5"/>
                    </a:cxn>
                    <a:cxn ang="0">
                      <a:pos x="7" y="3"/>
                    </a:cxn>
                    <a:cxn ang="0">
                      <a:pos x="9" y="1"/>
                    </a:cxn>
                    <a:cxn ang="0">
                      <a:pos x="12" y="0"/>
                    </a:cxn>
                    <a:cxn ang="0">
                      <a:pos x="15" y="0"/>
                    </a:cxn>
                    <a:cxn ang="0">
                      <a:pos x="18" y="0"/>
                    </a:cxn>
                    <a:cxn ang="0">
                      <a:pos x="21" y="1"/>
                    </a:cxn>
                    <a:cxn ang="0">
                      <a:pos x="24" y="3"/>
                    </a:cxn>
                    <a:cxn ang="0">
                      <a:pos x="26" y="6"/>
                    </a:cxn>
                    <a:cxn ang="0">
                      <a:pos x="27" y="8"/>
                    </a:cxn>
                    <a:cxn ang="0">
                      <a:pos x="28" y="11"/>
                    </a:cxn>
                    <a:cxn ang="0">
                      <a:pos x="27" y="15"/>
                    </a:cxn>
                    <a:cxn ang="0">
                      <a:pos x="25" y="20"/>
                    </a:cxn>
                    <a:cxn ang="0">
                      <a:pos x="20" y="27"/>
                    </a:cxn>
                    <a:cxn ang="0">
                      <a:pos x="11" y="37"/>
                    </a:cxn>
                    <a:cxn ang="0">
                      <a:pos x="20" y="37"/>
                    </a:cxn>
                    <a:cxn ang="0">
                      <a:pos x="23" y="37"/>
                    </a:cxn>
                    <a:cxn ang="0">
                      <a:pos x="25" y="36"/>
                    </a:cxn>
                    <a:cxn ang="0">
                      <a:pos x="26" y="36"/>
                    </a:cxn>
                    <a:cxn ang="0">
                      <a:pos x="27" y="35"/>
                    </a:cxn>
                    <a:cxn ang="0">
                      <a:pos x="27" y="34"/>
                    </a:cxn>
                    <a:cxn ang="0">
                      <a:pos x="28" y="32"/>
                    </a:cxn>
                    <a:cxn ang="0">
                      <a:pos x="30" y="32"/>
                    </a:cxn>
                    <a:cxn ang="0">
                      <a:pos x="27" y="45"/>
                    </a:cxn>
                  </a:cxnLst>
                  <a:rect l="0" t="0" r="r" b="b"/>
                  <a:pathLst>
                    <a:path w="30" h="45">
                      <a:moveTo>
                        <a:pt x="27" y="45"/>
                      </a:moveTo>
                      <a:lnTo>
                        <a:pt x="0" y="45"/>
                      </a:lnTo>
                      <a:lnTo>
                        <a:pt x="0" y="44"/>
                      </a:lnTo>
                      <a:lnTo>
                        <a:pt x="8" y="36"/>
                      </a:lnTo>
                      <a:lnTo>
                        <a:pt x="13" y="29"/>
                      </a:lnTo>
                      <a:lnTo>
                        <a:pt x="16" y="25"/>
                      </a:lnTo>
                      <a:lnTo>
                        <a:pt x="18" y="20"/>
                      </a:lnTo>
                      <a:lnTo>
                        <a:pt x="18" y="15"/>
                      </a:lnTo>
                      <a:lnTo>
                        <a:pt x="18" y="12"/>
                      </a:lnTo>
                      <a:lnTo>
                        <a:pt x="16" y="10"/>
                      </a:lnTo>
                      <a:lnTo>
                        <a:pt x="14" y="8"/>
                      </a:lnTo>
                      <a:lnTo>
                        <a:pt x="11" y="7"/>
                      </a:lnTo>
                      <a:lnTo>
                        <a:pt x="7" y="8"/>
                      </a:lnTo>
                      <a:lnTo>
                        <a:pt x="5" y="10"/>
                      </a:lnTo>
                      <a:lnTo>
                        <a:pt x="2" y="12"/>
                      </a:lnTo>
                      <a:lnTo>
                        <a:pt x="1" y="12"/>
                      </a:lnTo>
                      <a:lnTo>
                        <a:pt x="3" y="8"/>
                      </a:lnTo>
                      <a:lnTo>
                        <a:pt x="4" y="5"/>
                      </a:lnTo>
                      <a:lnTo>
                        <a:pt x="7" y="3"/>
                      </a:lnTo>
                      <a:lnTo>
                        <a:pt x="9" y="1"/>
                      </a:lnTo>
                      <a:lnTo>
                        <a:pt x="12" y="0"/>
                      </a:lnTo>
                      <a:lnTo>
                        <a:pt x="15" y="0"/>
                      </a:lnTo>
                      <a:lnTo>
                        <a:pt x="18" y="0"/>
                      </a:lnTo>
                      <a:lnTo>
                        <a:pt x="21" y="1"/>
                      </a:lnTo>
                      <a:lnTo>
                        <a:pt x="24" y="3"/>
                      </a:lnTo>
                      <a:lnTo>
                        <a:pt x="26" y="6"/>
                      </a:lnTo>
                      <a:lnTo>
                        <a:pt x="27" y="8"/>
                      </a:lnTo>
                      <a:lnTo>
                        <a:pt x="28" y="11"/>
                      </a:lnTo>
                      <a:lnTo>
                        <a:pt x="27" y="15"/>
                      </a:lnTo>
                      <a:lnTo>
                        <a:pt x="25" y="20"/>
                      </a:lnTo>
                      <a:lnTo>
                        <a:pt x="20" y="27"/>
                      </a:lnTo>
                      <a:lnTo>
                        <a:pt x="11" y="37"/>
                      </a:lnTo>
                      <a:lnTo>
                        <a:pt x="20" y="37"/>
                      </a:lnTo>
                      <a:lnTo>
                        <a:pt x="23" y="37"/>
                      </a:lnTo>
                      <a:lnTo>
                        <a:pt x="25" y="36"/>
                      </a:lnTo>
                      <a:lnTo>
                        <a:pt x="26" y="36"/>
                      </a:lnTo>
                      <a:lnTo>
                        <a:pt x="27" y="35"/>
                      </a:lnTo>
                      <a:lnTo>
                        <a:pt x="27" y="34"/>
                      </a:lnTo>
                      <a:lnTo>
                        <a:pt x="28" y="32"/>
                      </a:lnTo>
                      <a:lnTo>
                        <a:pt x="30" y="32"/>
                      </a:lnTo>
                      <a:lnTo>
                        <a:pt x="27" y="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86" name="Freeform 70"/>
                <p:cNvSpPr>
                  <a:spLocks noChangeAspect="1"/>
                </p:cNvSpPr>
                <p:nvPr/>
              </p:nvSpPr>
              <p:spPr bwMode="auto">
                <a:xfrm>
                  <a:off x="2110" y="4196"/>
                  <a:ext cx="37" cy="58"/>
                </a:xfrm>
                <a:custGeom>
                  <a:avLst/>
                  <a:gdLst/>
                  <a:ahLst/>
                  <a:cxnLst>
                    <a:cxn ang="0">
                      <a:pos x="9" y="0"/>
                    </a:cxn>
                    <a:cxn ang="0">
                      <a:pos x="29" y="0"/>
                    </a:cxn>
                    <a:cxn ang="0">
                      <a:pos x="25" y="9"/>
                    </a:cxn>
                    <a:cxn ang="0">
                      <a:pos x="8" y="9"/>
                    </a:cxn>
                    <a:cxn ang="0">
                      <a:pos x="6" y="13"/>
                    </a:cxn>
                    <a:cxn ang="0">
                      <a:pos x="16" y="15"/>
                    </a:cxn>
                    <a:cxn ang="0">
                      <a:pos x="24" y="19"/>
                    </a:cxn>
                    <a:cxn ang="0">
                      <a:pos x="27" y="22"/>
                    </a:cxn>
                    <a:cxn ang="0">
                      <a:pos x="28" y="26"/>
                    </a:cxn>
                    <a:cxn ang="0">
                      <a:pos x="29" y="30"/>
                    </a:cxn>
                    <a:cxn ang="0">
                      <a:pos x="28" y="34"/>
                    </a:cxn>
                    <a:cxn ang="0">
                      <a:pos x="27" y="38"/>
                    </a:cxn>
                    <a:cxn ang="0">
                      <a:pos x="25" y="40"/>
                    </a:cxn>
                    <a:cxn ang="0">
                      <a:pos x="23" y="42"/>
                    </a:cxn>
                    <a:cxn ang="0">
                      <a:pos x="20" y="44"/>
                    </a:cxn>
                    <a:cxn ang="0">
                      <a:pos x="16" y="45"/>
                    </a:cxn>
                    <a:cxn ang="0">
                      <a:pos x="11" y="46"/>
                    </a:cxn>
                    <a:cxn ang="0">
                      <a:pos x="7" y="45"/>
                    </a:cxn>
                    <a:cxn ang="0">
                      <a:pos x="5" y="45"/>
                    </a:cxn>
                    <a:cxn ang="0">
                      <a:pos x="2" y="44"/>
                    </a:cxn>
                    <a:cxn ang="0">
                      <a:pos x="1" y="42"/>
                    </a:cxn>
                    <a:cxn ang="0">
                      <a:pos x="0" y="40"/>
                    </a:cxn>
                    <a:cxn ang="0">
                      <a:pos x="0" y="39"/>
                    </a:cxn>
                    <a:cxn ang="0">
                      <a:pos x="1" y="38"/>
                    </a:cxn>
                    <a:cxn ang="0">
                      <a:pos x="2" y="37"/>
                    </a:cxn>
                    <a:cxn ang="0">
                      <a:pos x="4" y="37"/>
                    </a:cxn>
                    <a:cxn ang="0">
                      <a:pos x="5" y="37"/>
                    </a:cxn>
                    <a:cxn ang="0">
                      <a:pos x="6" y="37"/>
                    </a:cxn>
                    <a:cxn ang="0">
                      <a:pos x="8" y="38"/>
                    </a:cxn>
                    <a:cxn ang="0">
                      <a:pos x="11" y="40"/>
                    </a:cxn>
                    <a:cxn ang="0">
                      <a:pos x="13" y="42"/>
                    </a:cxn>
                    <a:cxn ang="0">
                      <a:pos x="14" y="42"/>
                    </a:cxn>
                    <a:cxn ang="0">
                      <a:pos x="16" y="43"/>
                    </a:cxn>
                    <a:cxn ang="0">
                      <a:pos x="17" y="43"/>
                    </a:cxn>
                    <a:cxn ang="0">
                      <a:pos x="19" y="42"/>
                    </a:cxn>
                    <a:cxn ang="0">
                      <a:pos x="21" y="41"/>
                    </a:cxn>
                    <a:cxn ang="0">
                      <a:pos x="23" y="39"/>
                    </a:cxn>
                    <a:cxn ang="0">
                      <a:pos x="23" y="36"/>
                    </a:cxn>
                    <a:cxn ang="0">
                      <a:pos x="23" y="32"/>
                    </a:cxn>
                    <a:cxn ang="0">
                      <a:pos x="21" y="29"/>
                    </a:cxn>
                    <a:cxn ang="0">
                      <a:pos x="17" y="26"/>
                    </a:cxn>
                    <a:cxn ang="0">
                      <a:pos x="13" y="24"/>
                    </a:cxn>
                    <a:cxn ang="0">
                      <a:pos x="8" y="23"/>
                    </a:cxn>
                    <a:cxn ang="0">
                      <a:pos x="3" y="23"/>
                    </a:cxn>
                    <a:cxn ang="0">
                      <a:pos x="2" y="23"/>
                    </a:cxn>
                    <a:cxn ang="0">
                      <a:pos x="0" y="23"/>
                    </a:cxn>
                    <a:cxn ang="0">
                      <a:pos x="9" y="0"/>
                    </a:cxn>
                  </a:cxnLst>
                  <a:rect l="0" t="0" r="r" b="b"/>
                  <a:pathLst>
                    <a:path w="29" h="46">
                      <a:moveTo>
                        <a:pt x="9" y="0"/>
                      </a:moveTo>
                      <a:lnTo>
                        <a:pt x="29" y="0"/>
                      </a:lnTo>
                      <a:lnTo>
                        <a:pt x="25" y="9"/>
                      </a:lnTo>
                      <a:lnTo>
                        <a:pt x="8" y="9"/>
                      </a:lnTo>
                      <a:lnTo>
                        <a:pt x="6" y="13"/>
                      </a:lnTo>
                      <a:lnTo>
                        <a:pt x="16" y="15"/>
                      </a:lnTo>
                      <a:lnTo>
                        <a:pt x="24" y="19"/>
                      </a:lnTo>
                      <a:lnTo>
                        <a:pt x="27" y="22"/>
                      </a:lnTo>
                      <a:lnTo>
                        <a:pt x="28" y="26"/>
                      </a:lnTo>
                      <a:lnTo>
                        <a:pt x="29" y="30"/>
                      </a:lnTo>
                      <a:lnTo>
                        <a:pt x="28" y="34"/>
                      </a:lnTo>
                      <a:lnTo>
                        <a:pt x="27" y="38"/>
                      </a:lnTo>
                      <a:lnTo>
                        <a:pt x="25" y="40"/>
                      </a:lnTo>
                      <a:lnTo>
                        <a:pt x="23" y="42"/>
                      </a:lnTo>
                      <a:lnTo>
                        <a:pt x="20" y="44"/>
                      </a:lnTo>
                      <a:lnTo>
                        <a:pt x="16" y="45"/>
                      </a:lnTo>
                      <a:lnTo>
                        <a:pt x="11" y="46"/>
                      </a:lnTo>
                      <a:lnTo>
                        <a:pt x="7" y="45"/>
                      </a:lnTo>
                      <a:lnTo>
                        <a:pt x="5" y="45"/>
                      </a:lnTo>
                      <a:lnTo>
                        <a:pt x="2" y="44"/>
                      </a:lnTo>
                      <a:lnTo>
                        <a:pt x="1" y="42"/>
                      </a:lnTo>
                      <a:lnTo>
                        <a:pt x="0" y="40"/>
                      </a:lnTo>
                      <a:lnTo>
                        <a:pt x="0" y="39"/>
                      </a:lnTo>
                      <a:lnTo>
                        <a:pt x="1" y="38"/>
                      </a:lnTo>
                      <a:lnTo>
                        <a:pt x="2" y="37"/>
                      </a:lnTo>
                      <a:lnTo>
                        <a:pt x="4" y="37"/>
                      </a:lnTo>
                      <a:lnTo>
                        <a:pt x="5" y="37"/>
                      </a:lnTo>
                      <a:lnTo>
                        <a:pt x="6" y="37"/>
                      </a:lnTo>
                      <a:lnTo>
                        <a:pt x="8" y="38"/>
                      </a:lnTo>
                      <a:lnTo>
                        <a:pt x="11" y="40"/>
                      </a:lnTo>
                      <a:lnTo>
                        <a:pt x="13" y="42"/>
                      </a:lnTo>
                      <a:lnTo>
                        <a:pt x="14" y="42"/>
                      </a:lnTo>
                      <a:lnTo>
                        <a:pt x="16" y="43"/>
                      </a:lnTo>
                      <a:lnTo>
                        <a:pt x="17" y="43"/>
                      </a:lnTo>
                      <a:lnTo>
                        <a:pt x="19" y="42"/>
                      </a:lnTo>
                      <a:lnTo>
                        <a:pt x="21" y="41"/>
                      </a:lnTo>
                      <a:lnTo>
                        <a:pt x="23" y="39"/>
                      </a:lnTo>
                      <a:lnTo>
                        <a:pt x="23" y="36"/>
                      </a:lnTo>
                      <a:lnTo>
                        <a:pt x="23" y="32"/>
                      </a:lnTo>
                      <a:lnTo>
                        <a:pt x="21" y="29"/>
                      </a:lnTo>
                      <a:lnTo>
                        <a:pt x="17" y="26"/>
                      </a:lnTo>
                      <a:lnTo>
                        <a:pt x="13" y="24"/>
                      </a:lnTo>
                      <a:lnTo>
                        <a:pt x="8" y="23"/>
                      </a:lnTo>
                      <a:lnTo>
                        <a:pt x="3" y="23"/>
                      </a:lnTo>
                      <a:lnTo>
                        <a:pt x="2" y="23"/>
                      </a:lnTo>
                      <a:lnTo>
                        <a:pt x="0" y="2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87" name="Freeform 71"/>
                <p:cNvSpPr>
                  <a:spLocks noChangeAspect="1" noEditPoints="1"/>
                </p:cNvSpPr>
                <p:nvPr/>
              </p:nvSpPr>
              <p:spPr bwMode="auto">
                <a:xfrm>
                  <a:off x="2308" y="4196"/>
                  <a:ext cx="36" cy="58"/>
                </a:xfrm>
                <a:custGeom>
                  <a:avLst/>
                  <a:gdLst/>
                  <a:ahLst/>
                  <a:cxnLst>
                    <a:cxn ang="0">
                      <a:pos x="29" y="23"/>
                    </a:cxn>
                    <a:cxn ang="0">
                      <a:pos x="28" y="29"/>
                    </a:cxn>
                    <a:cxn ang="0">
                      <a:pos x="27" y="35"/>
                    </a:cxn>
                    <a:cxn ang="0">
                      <a:pos x="26" y="38"/>
                    </a:cxn>
                    <a:cxn ang="0">
                      <a:pos x="24" y="41"/>
                    </a:cxn>
                    <a:cxn ang="0">
                      <a:pos x="22" y="43"/>
                    </a:cxn>
                    <a:cxn ang="0">
                      <a:pos x="20" y="44"/>
                    </a:cxn>
                    <a:cxn ang="0">
                      <a:pos x="17" y="45"/>
                    </a:cxn>
                    <a:cxn ang="0">
                      <a:pos x="15" y="46"/>
                    </a:cxn>
                    <a:cxn ang="0">
                      <a:pos x="11" y="45"/>
                    </a:cxn>
                    <a:cxn ang="0">
                      <a:pos x="9" y="44"/>
                    </a:cxn>
                    <a:cxn ang="0">
                      <a:pos x="6" y="42"/>
                    </a:cxn>
                    <a:cxn ang="0">
                      <a:pos x="4" y="39"/>
                    </a:cxn>
                    <a:cxn ang="0">
                      <a:pos x="3" y="37"/>
                    </a:cxn>
                    <a:cxn ang="0">
                      <a:pos x="2" y="33"/>
                    </a:cxn>
                    <a:cxn ang="0">
                      <a:pos x="1" y="28"/>
                    </a:cxn>
                    <a:cxn ang="0">
                      <a:pos x="0" y="23"/>
                    </a:cxn>
                    <a:cxn ang="0">
                      <a:pos x="1" y="16"/>
                    </a:cxn>
                    <a:cxn ang="0">
                      <a:pos x="2" y="10"/>
                    </a:cxn>
                    <a:cxn ang="0">
                      <a:pos x="4" y="7"/>
                    </a:cxn>
                    <a:cxn ang="0">
                      <a:pos x="5" y="4"/>
                    </a:cxn>
                    <a:cxn ang="0">
                      <a:pos x="7" y="2"/>
                    </a:cxn>
                    <a:cxn ang="0">
                      <a:pos x="11" y="0"/>
                    </a:cxn>
                    <a:cxn ang="0">
                      <a:pos x="15" y="0"/>
                    </a:cxn>
                    <a:cxn ang="0">
                      <a:pos x="18" y="0"/>
                    </a:cxn>
                    <a:cxn ang="0">
                      <a:pos x="22" y="2"/>
                    </a:cxn>
                    <a:cxn ang="0">
                      <a:pos x="25" y="5"/>
                    </a:cxn>
                    <a:cxn ang="0">
                      <a:pos x="27" y="9"/>
                    </a:cxn>
                    <a:cxn ang="0">
                      <a:pos x="28" y="16"/>
                    </a:cxn>
                    <a:cxn ang="0">
                      <a:pos x="29" y="23"/>
                    </a:cxn>
                    <a:cxn ang="0">
                      <a:pos x="19" y="23"/>
                    </a:cxn>
                    <a:cxn ang="0">
                      <a:pos x="19" y="17"/>
                    </a:cxn>
                    <a:cxn ang="0">
                      <a:pos x="19" y="13"/>
                    </a:cxn>
                    <a:cxn ang="0">
                      <a:pos x="19" y="11"/>
                    </a:cxn>
                    <a:cxn ang="0">
                      <a:pos x="19" y="9"/>
                    </a:cxn>
                    <a:cxn ang="0">
                      <a:pos x="18" y="5"/>
                    </a:cxn>
                    <a:cxn ang="0">
                      <a:pos x="17" y="3"/>
                    </a:cxn>
                    <a:cxn ang="0">
                      <a:pos x="16" y="2"/>
                    </a:cxn>
                    <a:cxn ang="0">
                      <a:pos x="14" y="2"/>
                    </a:cxn>
                    <a:cxn ang="0">
                      <a:pos x="13" y="2"/>
                    </a:cxn>
                    <a:cxn ang="0">
                      <a:pos x="12" y="3"/>
                    </a:cxn>
                    <a:cxn ang="0">
                      <a:pos x="11" y="4"/>
                    </a:cxn>
                    <a:cxn ang="0">
                      <a:pos x="10" y="7"/>
                    </a:cxn>
                    <a:cxn ang="0">
                      <a:pos x="10" y="13"/>
                    </a:cxn>
                    <a:cxn ang="0">
                      <a:pos x="10" y="27"/>
                    </a:cxn>
                    <a:cxn ang="0">
                      <a:pos x="10" y="33"/>
                    </a:cxn>
                    <a:cxn ang="0">
                      <a:pos x="10" y="37"/>
                    </a:cxn>
                    <a:cxn ang="0">
                      <a:pos x="11" y="40"/>
                    </a:cxn>
                    <a:cxn ang="0">
                      <a:pos x="11" y="42"/>
                    </a:cxn>
                    <a:cxn ang="0">
                      <a:pos x="12" y="43"/>
                    </a:cxn>
                    <a:cxn ang="0">
                      <a:pos x="13" y="43"/>
                    </a:cxn>
                    <a:cxn ang="0">
                      <a:pos x="15" y="44"/>
                    </a:cxn>
                    <a:cxn ang="0">
                      <a:pos x="16" y="43"/>
                    </a:cxn>
                    <a:cxn ang="0">
                      <a:pos x="17" y="43"/>
                    </a:cxn>
                    <a:cxn ang="0">
                      <a:pos x="18" y="40"/>
                    </a:cxn>
                    <a:cxn ang="0">
                      <a:pos x="19" y="37"/>
                    </a:cxn>
                    <a:cxn ang="0">
                      <a:pos x="19" y="23"/>
                    </a:cxn>
                  </a:cxnLst>
                  <a:rect l="0" t="0" r="r" b="b"/>
                  <a:pathLst>
                    <a:path w="29" h="46">
                      <a:moveTo>
                        <a:pt x="29" y="23"/>
                      </a:moveTo>
                      <a:lnTo>
                        <a:pt x="28" y="29"/>
                      </a:lnTo>
                      <a:lnTo>
                        <a:pt x="27" y="35"/>
                      </a:lnTo>
                      <a:lnTo>
                        <a:pt x="26" y="38"/>
                      </a:lnTo>
                      <a:lnTo>
                        <a:pt x="24" y="41"/>
                      </a:lnTo>
                      <a:lnTo>
                        <a:pt x="22" y="43"/>
                      </a:lnTo>
                      <a:lnTo>
                        <a:pt x="20" y="44"/>
                      </a:lnTo>
                      <a:lnTo>
                        <a:pt x="17" y="45"/>
                      </a:lnTo>
                      <a:lnTo>
                        <a:pt x="15" y="46"/>
                      </a:lnTo>
                      <a:lnTo>
                        <a:pt x="11" y="45"/>
                      </a:lnTo>
                      <a:lnTo>
                        <a:pt x="9" y="44"/>
                      </a:lnTo>
                      <a:lnTo>
                        <a:pt x="6" y="42"/>
                      </a:lnTo>
                      <a:lnTo>
                        <a:pt x="4" y="39"/>
                      </a:lnTo>
                      <a:lnTo>
                        <a:pt x="3" y="37"/>
                      </a:lnTo>
                      <a:lnTo>
                        <a:pt x="2" y="33"/>
                      </a:lnTo>
                      <a:lnTo>
                        <a:pt x="1" y="28"/>
                      </a:lnTo>
                      <a:lnTo>
                        <a:pt x="0" y="23"/>
                      </a:lnTo>
                      <a:lnTo>
                        <a:pt x="1" y="16"/>
                      </a:lnTo>
                      <a:lnTo>
                        <a:pt x="2" y="10"/>
                      </a:lnTo>
                      <a:lnTo>
                        <a:pt x="4" y="7"/>
                      </a:lnTo>
                      <a:lnTo>
                        <a:pt x="5" y="4"/>
                      </a:lnTo>
                      <a:lnTo>
                        <a:pt x="7" y="2"/>
                      </a:lnTo>
                      <a:lnTo>
                        <a:pt x="11" y="0"/>
                      </a:lnTo>
                      <a:lnTo>
                        <a:pt x="15" y="0"/>
                      </a:lnTo>
                      <a:lnTo>
                        <a:pt x="18" y="0"/>
                      </a:lnTo>
                      <a:lnTo>
                        <a:pt x="22" y="2"/>
                      </a:lnTo>
                      <a:lnTo>
                        <a:pt x="25" y="5"/>
                      </a:lnTo>
                      <a:lnTo>
                        <a:pt x="27" y="9"/>
                      </a:lnTo>
                      <a:lnTo>
                        <a:pt x="28" y="16"/>
                      </a:lnTo>
                      <a:lnTo>
                        <a:pt x="29" y="23"/>
                      </a:lnTo>
                      <a:close/>
                      <a:moveTo>
                        <a:pt x="19" y="23"/>
                      </a:moveTo>
                      <a:lnTo>
                        <a:pt x="19" y="17"/>
                      </a:lnTo>
                      <a:lnTo>
                        <a:pt x="19" y="13"/>
                      </a:lnTo>
                      <a:lnTo>
                        <a:pt x="19" y="11"/>
                      </a:lnTo>
                      <a:lnTo>
                        <a:pt x="19" y="9"/>
                      </a:lnTo>
                      <a:lnTo>
                        <a:pt x="18" y="5"/>
                      </a:lnTo>
                      <a:lnTo>
                        <a:pt x="17" y="3"/>
                      </a:lnTo>
                      <a:lnTo>
                        <a:pt x="16" y="2"/>
                      </a:lnTo>
                      <a:lnTo>
                        <a:pt x="14" y="2"/>
                      </a:lnTo>
                      <a:lnTo>
                        <a:pt x="13" y="2"/>
                      </a:lnTo>
                      <a:lnTo>
                        <a:pt x="12" y="3"/>
                      </a:lnTo>
                      <a:lnTo>
                        <a:pt x="11" y="4"/>
                      </a:lnTo>
                      <a:lnTo>
                        <a:pt x="10" y="7"/>
                      </a:lnTo>
                      <a:lnTo>
                        <a:pt x="10" y="13"/>
                      </a:lnTo>
                      <a:lnTo>
                        <a:pt x="10" y="27"/>
                      </a:lnTo>
                      <a:lnTo>
                        <a:pt x="10" y="33"/>
                      </a:lnTo>
                      <a:lnTo>
                        <a:pt x="10" y="37"/>
                      </a:lnTo>
                      <a:lnTo>
                        <a:pt x="11" y="40"/>
                      </a:lnTo>
                      <a:lnTo>
                        <a:pt x="11" y="42"/>
                      </a:lnTo>
                      <a:lnTo>
                        <a:pt x="12" y="43"/>
                      </a:lnTo>
                      <a:lnTo>
                        <a:pt x="13" y="43"/>
                      </a:lnTo>
                      <a:lnTo>
                        <a:pt x="15" y="44"/>
                      </a:lnTo>
                      <a:lnTo>
                        <a:pt x="16" y="43"/>
                      </a:lnTo>
                      <a:lnTo>
                        <a:pt x="17" y="43"/>
                      </a:lnTo>
                      <a:lnTo>
                        <a:pt x="18" y="40"/>
                      </a:lnTo>
                      <a:lnTo>
                        <a:pt x="19" y="37"/>
                      </a:lnTo>
                      <a:lnTo>
                        <a:pt x="19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88" name="Freeform 72"/>
                <p:cNvSpPr>
                  <a:spLocks noChangeAspect="1"/>
                </p:cNvSpPr>
                <p:nvPr/>
              </p:nvSpPr>
              <p:spPr bwMode="auto">
                <a:xfrm>
                  <a:off x="2351" y="4240"/>
                  <a:ext cx="14" cy="14"/>
                </a:xfrm>
                <a:custGeom>
                  <a:avLst/>
                  <a:gdLst/>
                  <a:ahLst/>
                  <a:cxnLst>
                    <a:cxn ang="0">
                      <a:pos x="6" y="0"/>
                    </a:cxn>
                    <a:cxn ang="0">
                      <a:pos x="8" y="1"/>
                    </a:cxn>
                    <a:cxn ang="0">
                      <a:pos x="9" y="2"/>
                    </a:cxn>
                    <a:cxn ang="0">
                      <a:pos x="11" y="3"/>
                    </a:cxn>
                    <a:cxn ang="0">
                      <a:pos x="11" y="5"/>
                    </a:cxn>
                    <a:cxn ang="0">
                      <a:pos x="10" y="7"/>
                    </a:cxn>
                    <a:cxn ang="0">
                      <a:pos x="9" y="9"/>
                    </a:cxn>
                    <a:cxn ang="0">
                      <a:pos x="8" y="10"/>
                    </a:cxn>
                    <a:cxn ang="0">
                      <a:pos x="6" y="11"/>
                    </a:cxn>
                    <a:cxn ang="0">
                      <a:pos x="4" y="10"/>
                    </a:cxn>
                    <a:cxn ang="0">
                      <a:pos x="2" y="9"/>
                    </a:cxn>
                    <a:cxn ang="0">
                      <a:pos x="1" y="7"/>
                    </a:cxn>
                    <a:cxn ang="0">
                      <a:pos x="0" y="5"/>
                    </a:cxn>
                    <a:cxn ang="0">
                      <a:pos x="1" y="3"/>
                    </a:cxn>
                    <a:cxn ang="0">
                      <a:pos x="2" y="2"/>
                    </a:cxn>
                    <a:cxn ang="0">
                      <a:pos x="4" y="1"/>
                    </a:cxn>
                    <a:cxn ang="0">
                      <a:pos x="6" y="0"/>
                    </a:cxn>
                  </a:cxnLst>
                  <a:rect l="0" t="0" r="r" b="b"/>
                  <a:pathLst>
                    <a:path w="11" h="11">
                      <a:moveTo>
                        <a:pt x="6" y="0"/>
                      </a:moveTo>
                      <a:lnTo>
                        <a:pt x="8" y="1"/>
                      </a:lnTo>
                      <a:lnTo>
                        <a:pt x="9" y="2"/>
                      </a:lnTo>
                      <a:lnTo>
                        <a:pt x="11" y="3"/>
                      </a:lnTo>
                      <a:lnTo>
                        <a:pt x="11" y="5"/>
                      </a:lnTo>
                      <a:lnTo>
                        <a:pt x="10" y="7"/>
                      </a:lnTo>
                      <a:lnTo>
                        <a:pt x="9" y="9"/>
                      </a:lnTo>
                      <a:lnTo>
                        <a:pt x="8" y="10"/>
                      </a:lnTo>
                      <a:lnTo>
                        <a:pt x="6" y="11"/>
                      </a:lnTo>
                      <a:lnTo>
                        <a:pt x="4" y="10"/>
                      </a:lnTo>
                      <a:lnTo>
                        <a:pt x="2" y="9"/>
                      </a:lnTo>
                      <a:lnTo>
                        <a:pt x="1" y="7"/>
                      </a:lnTo>
                      <a:lnTo>
                        <a:pt x="0" y="5"/>
                      </a:lnTo>
                      <a:lnTo>
                        <a:pt x="1" y="3"/>
                      </a:lnTo>
                      <a:lnTo>
                        <a:pt x="2" y="2"/>
                      </a:lnTo>
                      <a:lnTo>
                        <a:pt x="4" y="1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89" name="Freeform 73"/>
                <p:cNvSpPr>
                  <a:spLocks noChangeAspect="1"/>
                </p:cNvSpPr>
                <p:nvPr/>
              </p:nvSpPr>
              <p:spPr bwMode="auto">
                <a:xfrm>
                  <a:off x="2371" y="4196"/>
                  <a:ext cx="37" cy="58"/>
                </a:xfrm>
                <a:custGeom>
                  <a:avLst/>
                  <a:gdLst/>
                  <a:ahLst/>
                  <a:cxnLst>
                    <a:cxn ang="0">
                      <a:pos x="9" y="0"/>
                    </a:cxn>
                    <a:cxn ang="0">
                      <a:pos x="29" y="0"/>
                    </a:cxn>
                    <a:cxn ang="0">
                      <a:pos x="26" y="9"/>
                    </a:cxn>
                    <a:cxn ang="0">
                      <a:pos x="8" y="9"/>
                    </a:cxn>
                    <a:cxn ang="0">
                      <a:pos x="6" y="13"/>
                    </a:cxn>
                    <a:cxn ang="0">
                      <a:pos x="16" y="15"/>
                    </a:cxn>
                    <a:cxn ang="0">
                      <a:pos x="24" y="19"/>
                    </a:cxn>
                    <a:cxn ang="0">
                      <a:pos x="27" y="22"/>
                    </a:cxn>
                    <a:cxn ang="0">
                      <a:pos x="29" y="26"/>
                    </a:cxn>
                    <a:cxn ang="0">
                      <a:pos x="29" y="30"/>
                    </a:cxn>
                    <a:cxn ang="0">
                      <a:pos x="29" y="34"/>
                    </a:cxn>
                    <a:cxn ang="0">
                      <a:pos x="27" y="38"/>
                    </a:cxn>
                    <a:cxn ang="0">
                      <a:pos x="25" y="40"/>
                    </a:cxn>
                    <a:cxn ang="0">
                      <a:pos x="23" y="42"/>
                    </a:cxn>
                    <a:cxn ang="0">
                      <a:pos x="20" y="44"/>
                    </a:cxn>
                    <a:cxn ang="0">
                      <a:pos x="16" y="45"/>
                    </a:cxn>
                    <a:cxn ang="0">
                      <a:pos x="11" y="46"/>
                    </a:cxn>
                    <a:cxn ang="0">
                      <a:pos x="8" y="45"/>
                    </a:cxn>
                    <a:cxn ang="0">
                      <a:pos x="5" y="45"/>
                    </a:cxn>
                    <a:cxn ang="0">
                      <a:pos x="3" y="44"/>
                    </a:cxn>
                    <a:cxn ang="0">
                      <a:pos x="1" y="42"/>
                    </a:cxn>
                    <a:cxn ang="0">
                      <a:pos x="0" y="40"/>
                    </a:cxn>
                    <a:cxn ang="0">
                      <a:pos x="1" y="39"/>
                    </a:cxn>
                    <a:cxn ang="0">
                      <a:pos x="2" y="38"/>
                    </a:cxn>
                    <a:cxn ang="0">
                      <a:pos x="3" y="37"/>
                    </a:cxn>
                    <a:cxn ang="0">
                      <a:pos x="4" y="37"/>
                    </a:cxn>
                    <a:cxn ang="0">
                      <a:pos x="5" y="37"/>
                    </a:cxn>
                    <a:cxn ang="0">
                      <a:pos x="7" y="37"/>
                    </a:cxn>
                    <a:cxn ang="0">
                      <a:pos x="8" y="38"/>
                    </a:cxn>
                    <a:cxn ang="0">
                      <a:pos x="11" y="40"/>
                    </a:cxn>
                    <a:cxn ang="0">
                      <a:pos x="13" y="42"/>
                    </a:cxn>
                    <a:cxn ang="0">
                      <a:pos x="15" y="42"/>
                    </a:cxn>
                    <a:cxn ang="0">
                      <a:pos x="16" y="43"/>
                    </a:cxn>
                    <a:cxn ang="0">
                      <a:pos x="17" y="43"/>
                    </a:cxn>
                    <a:cxn ang="0">
                      <a:pos x="19" y="42"/>
                    </a:cxn>
                    <a:cxn ang="0">
                      <a:pos x="22" y="41"/>
                    </a:cxn>
                    <a:cxn ang="0">
                      <a:pos x="23" y="39"/>
                    </a:cxn>
                    <a:cxn ang="0">
                      <a:pos x="24" y="36"/>
                    </a:cxn>
                    <a:cxn ang="0">
                      <a:pos x="23" y="32"/>
                    </a:cxn>
                    <a:cxn ang="0">
                      <a:pos x="21" y="29"/>
                    </a:cxn>
                    <a:cxn ang="0">
                      <a:pos x="18" y="26"/>
                    </a:cxn>
                    <a:cxn ang="0">
                      <a:pos x="14" y="24"/>
                    </a:cxn>
                    <a:cxn ang="0">
                      <a:pos x="9" y="23"/>
                    </a:cxn>
                    <a:cxn ang="0">
                      <a:pos x="3" y="23"/>
                    </a:cxn>
                    <a:cxn ang="0">
                      <a:pos x="2" y="23"/>
                    </a:cxn>
                    <a:cxn ang="0">
                      <a:pos x="0" y="23"/>
                    </a:cxn>
                    <a:cxn ang="0">
                      <a:pos x="9" y="0"/>
                    </a:cxn>
                  </a:cxnLst>
                  <a:rect l="0" t="0" r="r" b="b"/>
                  <a:pathLst>
                    <a:path w="29" h="46">
                      <a:moveTo>
                        <a:pt x="9" y="0"/>
                      </a:moveTo>
                      <a:lnTo>
                        <a:pt x="29" y="0"/>
                      </a:lnTo>
                      <a:lnTo>
                        <a:pt x="26" y="9"/>
                      </a:lnTo>
                      <a:lnTo>
                        <a:pt x="8" y="9"/>
                      </a:lnTo>
                      <a:lnTo>
                        <a:pt x="6" y="13"/>
                      </a:lnTo>
                      <a:lnTo>
                        <a:pt x="16" y="15"/>
                      </a:lnTo>
                      <a:lnTo>
                        <a:pt x="24" y="19"/>
                      </a:lnTo>
                      <a:lnTo>
                        <a:pt x="27" y="22"/>
                      </a:lnTo>
                      <a:lnTo>
                        <a:pt x="29" y="26"/>
                      </a:lnTo>
                      <a:lnTo>
                        <a:pt x="29" y="30"/>
                      </a:lnTo>
                      <a:lnTo>
                        <a:pt x="29" y="34"/>
                      </a:lnTo>
                      <a:lnTo>
                        <a:pt x="27" y="38"/>
                      </a:lnTo>
                      <a:lnTo>
                        <a:pt x="25" y="40"/>
                      </a:lnTo>
                      <a:lnTo>
                        <a:pt x="23" y="42"/>
                      </a:lnTo>
                      <a:lnTo>
                        <a:pt x="20" y="44"/>
                      </a:lnTo>
                      <a:lnTo>
                        <a:pt x="16" y="45"/>
                      </a:lnTo>
                      <a:lnTo>
                        <a:pt x="11" y="46"/>
                      </a:lnTo>
                      <a:lnTo>
                        <a:pt x="8" y="45"/>
                      </a:lnTo>
                      <a:lnTo>
                        <a:pt x="5" y="45"/>
                      </a:lnTo>
                      <a:lnTo>
                        <a:pt x="3" y="44"/>
                      </a:lnTo>
                      <a:lnTo>
                        <a:pt x="1" y="42"/>
                      </a:lnTo>
                      <a:lnTo>
                        <a:pt x="0" y="40"/>
                      </a:lnTo>
                      <a:lnTo>
                        <a:pt x="1" y="39"/>
                      </a:lnTo>
                      <a:lnTo>
                        <a:pt x="2" y="38"/>
                      </a:lnTo>
                      <a:lnTo>
                        <a:pt x="3" y="37"/>
                      </a:lnTo>
                      <a:lnTo>
                        <a:pt x="4" y="37"/>
                      </a:lnTo>
                      <a:lnTo>
                        <a:pt x="5" y="37"/>
                      </a:lnTo>
                      <a:lnTo>
                        <a:pt x="7" y="37"/>
                      </a:lnTo>
                      <a:lnTo>
                        <a:pt x="8" y="38"/>
                      </a:lnTo>
                      <a:lnTo>
                        <a:pt x="11" y="40"/>
                      </a:lnTo>
                      <a:lnTo>
                        <a:pt x="13" y="42"/>
                      </a:lnTo>
                      <a:lnTo>
                        <a:pt x="15" y="42"/>
                      </a:lnTo>
                      <a:lnTo>
                        <a:pt x="16" y="43"/>
                      </a:lnTo>
                      <a:lnTo>
                        <a:pt x="17" y="43"/>
                      </a:lnTo>
                      <a:lnTo>
                        <a:pt x="19" y="42"/>
                      </a:lnTo>
                      <a:lnTo>
                        <a:pt x="22" y="41"/>
                      </a:lnTo>
                      <a:lnTo>
                        <a:pt x="23" y="39"/>
                      </a:lnTo>
                      <a:lnTo>
                        <a:pt x="24" y="36"/>
                      </a:lnTo>
                      <a:lnTo>
                        <a:pt x="23" y="32"/>
                      </a:lnTo>
                      <a:lnTo>
                        <a:pt x="21" y="29"/>
                      </a:lnTo>
                      <a:lnTo>
                        <a:pt x="18" y="26"/>
                      </a:lnTo>
                      <a:lnTo>
                        <a:pt x="14" y="24"/>
                      </a:lnTo>
                      <a:lnTo>
                        <a:pt x="9" y="23"/>
                      </a:lnTo>
                      <a:lnTo>
                        <a:pt x="3" y="23"/>
                      </a:lnTo>
                      <a:lnTo>
                        <a:pt x="2" y="23"/>
                      </a:lnTo>
                      <a:lnTo>
                        <a:pt x="0" y="2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90" name="Freeform 74"/>
                <p:cNvSpPr>
                  <a:spLocks noChangeAspect="1" noEditPoints="1"/>
                </p:cNvSpPr>
                <p:nvPr/>
              </p:nvSpPr>
              <p:spPr bwMode="auto">
                <a:xfrm>
                  <a:off x="2567" y="4196"/>
                  <a:ext cx="37" cy="58"/>
                </a:xfrm>
                <a:custGeom>
                  <a:avLst/>
                  <a:gdLst/>
                  <a:ahLst/>
                  <a:cxnLst>
                    <a:cxn ang="0">
                      <a:pos x="29" y="23"/>
                    </a:cxn>
                    <a:cxn ang="0">
                      <a:pos x="29" y="29"/>
                    </a:cxn>
                    <a:cxn ang="0">
                      <a:pos x="27" y="35"/>
                    </a:cxn>
                    <a:cxn ang="0">
                      <a:pos x="26" y="38"/>
                    </a:cxn>
                    <a:cxn ang="0">
                      <a:pos x="24" y="41"/>
                    </a:cxn>
                    <a:cxn ang="0">
                      <a:pos x="22" y="43"/>
                    </a:cxn>
                    <a:cxn ang="0">
                      <a:pos x="20" y="44"/>
                    </a:cxn>
                    <a:cxn ang="0">
                      <a:pos x="17" y="45"/>
                    </a:cxn>
                    <a:cxn ang="0">
                      <a:pos x="15" y="46"/>
                    </a:cxn>
                    <a:cxn ang="0">
                      <a:pos x="12" y="45"/>
                    </a:cxn>
                    <a:cxn ang="0">
                      <a:pos x="9" y="44"/>
                    </a:cxn>
                    <a:cxn ang="0">
                      <a:pos x="7" y="42"/>
                    </a:cxn>
                    <a:cxn ang="0">
                      <a:pos x="4" y="39"/>
                    </a:cxn>
                    <a:cxn ang="0">
                      <a:pos x="3" y="37"/>
                    </a:cxn>
                    <a:cxn ang="0">
                      <a:pos x="2" y="33"/>
                    </a:cxn>
                    <a:cxn ang="0">
                      <a:pos x="1" y="28"/>
                    </a:cxn>
                    <a:cxn ang="0">
                      <a:pos x="0" y="23"/>
                    </a:cxn>
                    <a:cxn ang="0">
                      <a:pos x="1" y="16"/>
                    </a:cxn>
                    <a:cxn ang="0">
                      <a:pos x="2" y="10"/>
                    </a:cxn>
                    <a:cxn ang="0">
                      <a:pos x="4" y="7"/>
                    </a:cxn>
                    <a:cxn ang="0">
                      <a:pos x="5" y="4"/>
                    </a:cxn>
                    <a:cxn ang="0">
                      <a:pos x="8" y="2"/>
                    </a:cxn>
                    <a:cxn ang="0">
                      <a:pos x="11" y="0"/>
                    </a:cxn>
                    <a:cxn ang="0">
                      <a:pos x="15" y="0"/>
                    </a:cxn>
                    <a:cxn ang="0">
                      <a:pos x="18" y="0"/>
                    </a:cxn>
                    <a:cxn ang="0">
                      <a:pos x="22" y="2"/>
                    </a:cxn>
                    <a:cxn ang="0">
                      <a:pos x="25" y="5"/>
                    </a:cxn>
                    <a:cxn ang="0">
                      <a:pos x="27" y="9"/>
                    </a:cxn>
                    <a:cxn ang="0">
                      <a:pos x="29" y="16"/>
                    </a:cxn>
                    <a:cxn ang="0">
                      <a:pos x="29" y="23"/>
                    </a:cxn>
                    <a:cxn ang="0">
                      <a:pos x="19" y="23"/>
                    </a:cxn>
                    <a:cxn ang="0">
                      <a:pos x="19" y="17"/>
                    </a:cxn>
                    <a:cxn ang="0">
                      <a:pos x="19" y="13"/>
                    </a:cxn>
                    <a:cxn ang="0">
                      <a:pos x="19" y="11"/>
                    </a:cxn>
                    <a:cxn ang="0">
                      <a:pos x="19" y="9"/>
                    </a:cxn>
                    <a:cxn ang="0">
                      <a:pos x="19" y="5"/>
                    </a:cxn>
                    <a:cxn ang="0">
                      <a:pos x="18" y="3"/>
                    </a:cxn>
                    <a:cxn ang="0">
                      <a:pos x="16" y="2"/>
                    </a:cxn>
                    <a:cxn ang="0">
                      <a:pos x="15" y="2"/>
                    </a:cxn>
                    <a:cxn ang="0">
                      <a:pos x="13" y="2"/>
                    </a:cxn>
                    <a:cxn ang="0">
                      <a:pos x="12" y="3"/>
                    </a:cxn>
                    <a:cxn ang="0">
                      <a:pos x="11" y="4"/>
                    </a:cxn>
                    <a:cxn ang="0">
                      <a:pos x="11" y="7"/>
                    </a:cxn>
                    <a:cxn ang="0">
                      <a:pos x="10" y="13"/>
                    </a:cxn>
                    <a:cxn ang="0">
                      <a:pos x="10" y="27"/>
                    </a:cxn>
                    <a:cxn ang="0">
                      <a:pos x="10" y="33"/>
                    </a:cxn>
                    <a:cxn ang="0">
                      <a:pos x="11" y="37"/>
                    </a:cxn>
                    <a:cxn ang="0">
                      <a:pos x="11" y="40"/>
                    </a:cxn>
                    <a:cxn ang="0">
                      <a:pos x="12" y="42"/>
                    </a:cxn>
                    <a:cxn ang="0">
                      <a:pos x="12" y="43"/>
                    </a:cxn>
                    <a:cxn ang="0">
                      <a:pos x="14" y="43"/>
                    </a:cxn>
                    <a:cxn ang="0">
                      <a:pos x="15" y="44"/>
                    </a:cxn>
                    <a:cxn ang="0">
                      <a:pos x="16" y="43"/>
                    </a:cxn>
                    <a:cxn ang="0">
                      <a:pos x="18" y="43"/>
                    </a:cxn>
                    <a:cxn ang="0">
                      <a:pos x="19" y="40"/>
                    </a:cxn>
                    <a:cxn ang="0">
                      <a:pos x="19" y="37"/>
                    </a:cxn>
                    <a:cxn ang="0">
                      <a:pos x="19" y="23"/>
                    </a:cxn>
                  </a:cxnLst>
                  <a:rect l="0" t="0" r="r" b="b"/>
                  <a:pathLst>
                    <a:path w="29" h="46">
                      <a:moveTo>
                        <a:pt x="29" y="23"/>
                      </a:moveTo>
                      <a:lnTo>
                        <a:pt x="29" y="29"/>
                      </a:lnTo>
                      <a:lnTo>
                        <a:pt x="27" y="35"/>
                      </a:lnTo>
                      <a:lnTo>
                        <a:pt x="26" y="38"/>
                      </a:lnTo>
                      <a:lnTo>
                        <a:pt x="24" y="41"/>
                      </a:lnTo>
                      <a:lnTo>
                        <a:pt x="22" y="43"/>
                      </a:lnTo>
                      <a:lnTo>
                        <a:pt x="20" y="44"/>
                      </a:lnTo>
                      <a:lnTo>
                        <a:pt x="17" y="45"/>
                      </a:lnTo>
                      <a:lnTo>
                        <a:pt x="15" y="46"/>
                      </a:lnTo>
                      <a:lnTo>
                        <a:pt x="12" y="45"/>
                      </a:lnTo>
                      <a:lnTo>
                        <a:pt x="9" y="44"/>
                      </a:lnTo>
                      <a:lnTo>
                        <a:pt x="7" y="42"/>
                      </a:lnTo>
                      <a:lnTo>
                        <a:pt x="4" y="39"/>
                      </a:lnTo>
                      <a:lnTo>
                        <a:pt x="3" y="37"/>
                      </a:lnTo>
                      <a:lnTo>
                        <a:pt x="2" y="33"/>
                      </a:lnTo>
                      <a:lnTo>
                        <a:pt x="1" y="28"/>
                      </a:lnTo>
                      <a:lnTo>
                        <a:pt x="0" y="23"/>
                      </a:lnTo>
                      <a:lnTo>
                        <a:pt x="1" y="16"/>
                      </a:lnTo>
                      <a:lnTo>
                        <a:pt x="2" y="10"/>
                      </a:lnTo>
                      <a:lnTo>
                        <a:pt x="4" y="7"/>
                      </a:lnTo>
                      <a:lnTo>
                        <a:pt x="5" y="4"/>
                      </a:lnTo>
                      <a:lnTo>
                        <a:pt x="8" y="2"/>
                      </a:lnTo>
                      <a:lnTo>
                        <a:pt x="11" y="0"/>
                      </a:lnTo>
                      <a:lnTo>
                        <a:pt x="15" y="0"/>
                      </a:lnTo>
                      <a:lnTo>
                        <a:pt x="18" y="0"/>
                      </a:lnTo>
                      <a:lnTo>
                        <a:pt x="22" y="2"/>
                      </a:lnTo>
                      <a:lnTo>
                        <a:pt x="25" y="5"/>
                      </a:lnTo>
                      <a:lnTo>
                        <a:pt x="27" y="9"/>
                      </a:lnTo>
                      <a:lnTo>
                        <a:pt x="29" y="16"/>
                      </a:lnTo>
                      <a:lnTo>
                        <a:pt x="29" y="23"/>
                      </a:lnTo>
                      <a:close/>
                      <a:moveTo>
                        <a:pt x="19" y="23"/>
                      </a:moveTo>
                      <a:lnTo>
                        <a:pt x="19" y="17"/>
                      </a:lnTo>
                      <a:lnTo>
                        <a:pt x="19" y="13"/>
                      </a:lnTo>
                      <a:lnTo>
                        <a:pt x="19" y="11"/>
                      </a:lnTo>
                      <a:lnTo>
                        <a:pt x="19" y="9"/>
                      </a:lnTo>
                      <a:lnTo>
                        <a:pt x="19" y="5"/>
                      </a:lnTo>
                      <a:lnTo>
                        <a:pt x="18" y="3"/>
                      </a:lnTo>
                      <a:lnTo>
                        <a:pt x="16" y="2"/>
                      </a:lnTo>
                      <a:lnTo>
                        <a:pt x="15" y="2"/>
                      </a:lnTo>
                      <a:lnTo>
                        <a:pt x="13" y="2"/>
                      </a:lnTo>
                      <a:lnTo>
                        <a:pt x="12" y="3"/>
                      </a:lnTo>
                      <a:lnTo>
                        <a:pt x="11" y="4"/>
                      </a:lnTo>
                      <a:lnTo>
                        <a:pt x="11" y="7"/>
                      </a:lnTo>
                      <a:lnTo>
                        <a:pt x="10" y="13"/>
                      </a:lnTo>
                      <a:lnTo>
                        <a:pt x="10" y="27"/>
                      </a:lnTo>
                      <a:lnTo>
                        <a:pt x="10" y="33"/>
                      </a:lnTo>
                      <a:lnTo>
                        <a:pt x="11" y="37"/>
                      </a:lnTo>
                      <a:lnTo>
                        <a:pt x="11" y="40"/>
                      </a:lnTo>
                      <a:lnTo>
                        <a:pt x="12" y="42"/>
                      </a:lnTo>
                      <a:lnTo>
                        <a:pt x="12" y="43"/>
                      </a:lnTo>
                      <a:lnTo>
                        <a:pt x="14" y="43"/>
                      </a:lnTo>
                      <a:lnTo>
                        <a:pt x="15" y="44"/>
                      </a:lnTo>
                      <a:lnTo>
                        <a:pt x="16" y="43"/>
                      </a:lnTo>
                      <a:lnTo>
                        <a:pt x="18" y="43"/>
                      </a:lnTo>
                      <a:lnTo>
                        <a:pt x="19" y="40"/>
                      </a:lnTo>
                      <a:lnTo>
                        <a:pt x="19" y="37"/>
                      </a:lnTo>
                      <a:lnTo>
                        <a:pt x="19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91" name="Freeform 75"/>
                <p:cNvSpPr>
                  <a:spLocks noChangeAspect="1"/>
                </p:cNvSpPr>
                <p:nvPr/>
              </p:nvSpPr>
              <p:spPr bwMode="auto">
                <a:xfrm>
                  <a:off x="2611" y="4240"/>
                  <a:ext cx="13" cy="14"/>
                </a:xfrm>
                <a:custGeom>
                  <a:avLst/>
                  <a:gdLst/>
                  <a:ahLst/>
                  <a:cxnLst>
                    <a:cxn ang="0">
                      <a:pos x="5" y="0"/>
                    </a:cxn>
                    <a:cxn ang="0">
                      <a:pos x="7" y="1"/>
                    </a:cxn>
                    <a:cxn ang="0">
                      <a:pos x="9" y="2"/>
                    </a:cxn>
                    <a:cxn ang="0">
                      <a:pos x="10" y="3"/>
                    </a:cxn>
                    <a:cxn ang="0">
                      <a:pos x="10" y="5"/>
                    </a:cxn>
                    <a:cxn ang="0">
                      <a:pos x="10" y="7"/>
                    </a:cxn>
                    <a:cxn ang="0">
                      <a:pos x="9" y="9"/>
                    </a:cxn>
                    <a:cxn ang="0">
                      <a:pos x="7" y="10"/>
                    </a:cxn>
                    <a:cxn ang="0">
                      <a:pos x="5" y="11"/>
                    </a:cxn>
                    <a:cxn ang="0">
                      <a:pos x="3" y="10"/>
                    </a:cxn>
                    <a:cxn ang="0">
                      <a:pos x="1" y="9"/>
                    </a:cxn>
                    <a:cxn ang="0">
                      <a:pos x="0" y="7"/>
                    </a:cxn>
                    <a:cxn ang="0">
                      <a:pos x="0" y="5"/>
                    </a:cxn>
                    <a:cxn ang="0">
                      <a:pos x="0" y="3"/>
                    </a:cxn>
                    <a:cxn ang="0">
                      <a:pos x="1" y="2"/>
                    </a:cxn>
                    <a:cxn ang="0">
                      <a:pos x="3" y="1"/>
                    </a:cxn>
                    <a:cxn ang="0">
                      <a:pos x="5" y="0"/>
                    </a:cxn>
                  </a:cxnLst>
                  <a:rect l="0" t="0" r="r" b="b"/>
                  <a:pathLst>
                    <a:path w="10" h="11">
                      <a:moveTo>
                        <a:pt x="5" y="0"/>
                      </a:moveTo>
                      <a:lnTo>
                        <a:pt x="7" y="1"/>
                      </a:lnTo>
                      <a:lnTo>
                        <a:pt x="9" y="2"/>
                      </a:lnTo>
                      <a:lnTo>
                        <a:pt x="10" y="3"/>
                      </a:lnTo>
                      <a:lnTo>
                        <a:pt x="10" y="5"/>
                      </a:lnTo>
                      <a:lnTo>
                        <a:pt x="10" y="7"/>
                      </a:lnTo>
                      <a:lnTo>
                        <a:pt x="9" y="9"/>
                      </a:lnTo>
                      <a:lnTo>
                        <a:pt x="7" y="10"/>
                      </a:lnTo>
                      <a:lnTo>
                        <a:pt x="5" y="11"/>
                      </a:lnTo>
                      <a:lnTo>
                        <a:pt x="3" y="10"/>
                      </a:lnTo>
                      <a:lnTo>
                        <a:pt x="1" y="9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3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92" name="Freeform 76"/>
                <p:cNvSpPr>
                  <a:spLocks noChangeAspect="1"/>
                </p:cNvSpPr>
                <p:nvPr/>
              </p:nvSpPr>
              <p:spPr bwMode="auto">
                <a:xfrm>
                  <a:off x="2632" y="4196"/>
                  <a:ext cx="36" cy="57"/>
                </a:xfrm>
                <a:custGeom>
                  <a:avLst/>
                  <a:gdLst/>
                  <a:ahLst/>
                  <a:cxnLst>
                    <a:cxn ang="0">
                      <a:pos x="9" y="45"/>
                    </a:cxn>
                    <a:cxn ang="0">
                      <a:pos x="22" y="9"/>
                    </a:cxn>
                    <a:cxn ang="0">
                      <a:pos x="12" y="9"/>
                    </a:cxn>
                    <a:cxn ang="0">
                      <a:pos x="9" y="9"/>
                    </a:cxn>
                    <a:cxn ang="0">
                      <a:pos x="6" y="9"/>
                    </a:cxn>
                    <a:cxn ang="0">
                      <a:pos x="4" y="10"/>
                    </a:cxn>
                    <a:cxn ang="0">
                      <a:pos x="2" y="11"/>
                    </a:cxn>
                    <a:cxn ang="0">
                      <a:pos x="1" y="14"/>
                    </a:cxn>
                    <a:cxn ang="0">
                      <a:pos x="0" y="14"/>
                    </a:cxn>
                    <a:cxn ang="0">
                      <a:pos x="3" y="0"/>
                    </a:cxn>
                    <a:cxn ang="0">
                      <a:pos x="29" y="0"/>
                    </a:cxn>
                    <a:cxn ang="0">
                      <a:pos x="14" y="45"/>
                    </a:cxn>
                    <a:cxn ang="0">
                      <a:pos x="9" y="45"/>
                    </a:cxn>
                  </a:cxnLst>
                  <a:rect l="0" t="0" r="r" b="b"/>
                  <a:pathLst>
                    <a:path w="29" h="45">
                      <a:moveTo>
                        <a:pt x="9" y="45"/>
                      </a:moveTo>
                      <a:lnTo>
                        <a:pt x="22" y="9"/>
                      </a:lnTo>
                      <a:lnTo>
                        <a:pt x="12" y="9"/>
                      </a:lnTo>
                      <a:lnTo>
                        <a:pt x="9" y="9"/>
                      </a:lnTo>
                      <a:lnTo>
                        <a:pt x="6" y="9"/>
                      </a:lnTo>
                      <a:lnTo>
                        <a:pt x="4" y="10"/>
                      </a:lnTo>
                      <a:lnTo>
                        <a:pt x="2" y="11"/>
                      </a:lnTo>
                      <a:lnTo>
                        <a:pt x="1" y="14"/>
                      </a:lnTo>
                      <a:lnTo>
                        <a:pt x="0" y="14"/>
                      </a:lnTo>
                      <a:lnTo>
                        <a:pt x="3" y="0"/>
                      </a:lnTo>
                      <a:lnTo>
                        <a:pt x="29" y="0"/>
                      </a:lnTo>
                      <a:lnTo>
                        <a:pt x="14" y="45"/>
                      </a:lnTo>
                      <a:lnTo>
                        <a:pt x="9" y="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93" name="Freeform 77"/>
                <p:cNvSpPr>
                  <a:spLocks noChangeAspect="1"/>
                </p:cNvSpPr>
                <p:nvPr/>
              </p:nvSpPr>
              <p:spPr bwMode="auto">
                <a:xfrm>
                  <a:off x="2673" y="4196"/>
                  <a:ext cx="37" cy="58"/>
                </a:xfrm>
                <a:custGeom>
                  <a:avLst/>
                  <a:gdLst/>
                  <a:ahLst/>
                  <a:cxnLst>
                    <a:cxn ang="0">
                      <a:pos x="9" y="0"/>
                    </a:cxn>
                    <a:cxn ang="0">
                      <a:pos x="29" y="0"/>
                    </a:cxn>
                    <a:cxn ang="0">
                      <a:pos x="25" y="9"/>
                    </a:cxn>
                    <a:cxn ang="0">
                      <a:pos x="8" y="9"/>
                    </a:cxn>
                    <a:cxn ang="0">
                      <a:pos x="6" y="13"/>
                    </a:cxn>
                    <a:cxn ang="0">
                      <a:pos x="16" y="15"/>
                    </a:cxn>
                    <a:cxn ang="0">
                      <a:pos x="24" y="19"/>
                    </a:cxn>
                    <a:cxn ang="0">
                      <a:pos x="27" y="22"/>
                    </a:cxn>
                    <a:cxn ang="0">
                      <a:pos x="28" y="26"/>
                    </a:cxn>
                    <a:cxn ang="0">
                      <a:pos x="29" y="30"/>
                    </a:cxn>
                    <a:cxn ang="0">
                      <a:pos x="28" y="34"/>
                    </a:cxn>
                    <a:cxn ang="0">
                      <a:pos x="27" y="38"/>
                    </a:cxn>
                    <a:cxn ang="0">
                      <a:pos x="25" y="40"/>
                    </a:cxn>
                    <a:cxn ang="0">
                      <a:pos x="23" y="42"/>
                    </a:cxn>
                    <a:cxn ang="0">
                      <a:pos x="20" y="44"/>
                    </a:cxn>
                    <a:cxn ang="0">
                      <a:pos x="16" y="45"/>
                    </a:cxn>
                    <a:cxn ang="0">
                      <a:pos x="11" y="46"/>
                    </a:cxn>
                    <a:cxn ang="0">
                      <a:pos x="7" y="45"/>
                    </a:cxn>
                    <a:cxn ang="0">
                      <a:pos x="5" y="45"/>
                    </a:cxn>
                    <a:cxn ang="0">
                      <a:pos x="2" y="44"/>
                    </a:cxn>
                    <a:cxn ang="0">
                      <a:pos x="1" y="42"/>
                    </a:cxn>
                    <a:cxn ang="0">
                      <a:pos x="0" y="40"/>
                    </a:cxn>
                    <a:cxn ang="0">
                      <a:pos x="0" y="39"/>
                    </a:cxn>
                    <a:cxn ang="0">
                      <a:pos x="1" y="38"/>
                    </a:cxn>
                    <a:cxn ang="0">
                      <a:pos x="2" y="37"/>
                    </a:cxn>
                    <a:cxn ang="0">
                      <a:pos x="4" y="37"/>
                    </a:cxn>
                    <a:cxn ang="0">
                      <a:pos x="5" y="37"/>
                    </a:cxn>
                    <a:cxn ang="0">
                      <a:pos x="6" y="37"/>
                    </a:cxn>
                    <a:cxn ang="0">
                      <a:pos x="8" y="38"/>
                    </a:cxn>
                    <a:cxn ang="0">
                      <a:pos x="11" y="40"/>
                    </a:cxn>
                    <a:cxn ang="0">
                      <a:pos x="13" y="42"/>
                    </a:cxn>
                    <a:cxn ang="0">
                      <a:pos x="14" y="42"/>
                    </a:cxn>
                    <a:cxn ang="0">
                      <a:pos x="16" y="43"/>
                    </a:cxn>
                    <a:cxn ang="0">
                      <a:pos x="17" y="43"/>
                    </a:cxn>
                    <a:cxn ang="0">
                      <a:pos x="19" y="42"/>
                    </a:cxn>
                    <a:cxn ang="0">
                      <a:pos x="21" y="41"/>
                    </a:cxn>
                    <a:cxn ang="0">
                      <a:pos x="23" y="39"/>
                    </a:cxn>
                    <a:cxn ang="0">
                      <a:pos x="23" y="36"/>
                    </a:cxn>
                    <a:cxn ang="0">
                      <a:pos x="23" y="32"/>
                    </a:cxn>
                    <a:cxn ang="0">
                      <a:pos x="21" y="29"/>
                    </a:cxn>
                    <a:cxn ang="0">
                      <a:pos x="17" y="26"/>
                    </a:cxn>
                    <a:cxn ang="0">
                      <a:pos x="13" y="24"/>
                    </a:cxn>
                    <a:cxn ang="0">
                      <a:pos x="8" y="23"/>
                    </a:cxn>
                    <a:cxn ang="0">
                      <a:pos x="3" y="23"/>
                    </a:cxn>
                    <a:cxn ang="0">
                      <a:pos x="2" y="23"/>
                    </a:cxn>
                    <a:cxn ang="0">
                      <a:pos x="0" y="23"/>
                    </a:cxn>
                    <a:cxn ang="0">
                      <a:pos x="9" y="0"/>
                    </a:cxn>
                  </a:cxnLst>
                  <a:rect l="0" t="0" r="r" b="b"/>
                  <a:pathLst>
                    <a:path w="29" h="46">
                      <a:moveTo>
                        <a:pt x="9" y="0"/>
                      </a:moveTo>
                      <a:lnTo>
                        <a:pt x="29" y="0"/>
                      </a:lnTo>
                      <a:lnTo>
                        <a:pt x="25" y="9"/>
                      </a:lnTo>
                      <a:lnTo>
                        <a:pt x="8" y="9"/>
                      </a:lnTo>
                      <a:lnTo>
                        <a:pt x="6" y="13"/>
                      </a:lnTo>
                      <a:lnTo>
                        <a:pt x="16" y="15"/>
                      </a:lnTo>
                      <a:lnTo>
                        <a:pt x="24" y="19"/>
                      </a:lnTo>
                      <a:lnTo>
                        <a:pt x="27" y="22"/>
                      </a:lnTo>
                      <a:lnTo>
                        <a:pt x="28" y="26"/>
                      </a:lnTo>
                      <a:lnTo>
                        <a:pt x="29" y="30"/>
                      </a:lnTo>
                      <a:lnTo>
                        <a:pt x="28" y="34"/>
                      </a:lnTo>
                      <a:lnTo>
                        <a:pt x="27" y="38"/>
                      </a:lnTo>
                      <a:lnTo>
                        <a:pt x="25" y="40"/>
                      </a:lnTo>
                      <a:lnTo>
                        <a:pt x="23" y="42"/>
                      </a:lnTo>
                      <a:lnTo>
                        <a:pt x="20" y="44"/>
                      </a:lnTo>
                      <a:lnTo>
                        <a:pt x="16" y="45"/>
                      </a:lnTo>
                      <a:lnTo>
                        <a:pt x="11" y="46"/>
                      </a:lnTo>
                      <a:lnTo>
                        <a:pt x="7" y="45"/>
                      </a:lnTo>
                      <a:lnTo>
                        <a:pt x="5" y="45"/>
                      </a:lnTo>
                      <a:lnTo>
                        <a:pt x="2" y="44"/>
                      </a:lnTo>
                      <a:lnTo>
                        <a:pt x="1" y="42"/>
                      </a:lnTo>
                      <a:lnTo>
                        <a:pt x="0" y="40"/>
                      </a:lnTo>
                      <a:lnTo>
                        <a:pt x="0" y="39"/>
                      </a:lnTo>
                      <a:lnTo>
                        <a:pt x="1" y="38"/>
                      </a:lnTo>
                      <a:lnTo>
                        <a:pt x="2" y="37"/>
                      </a:lnTo>
                      <a:lnTo>
                        <a:pt x="4" y="37"/>
                      </a:lnTo>
                      <a:lnTo>
                        <a:pt x="5" y="37"/>
                      </a:lnTo>
                      <a:lnTo>
                        <a:pt x="6" y="37"/>
                      </a:lnTo>
                      <a:lnTo>
                        <a:pt x="8" y="38"/>
                      </a:lnTo>
                      <a:lnTo>
                        <a:pt x="11" y="40"/>
                      </a:lnTo>
                      <a:lnTo>
                        <a:pt x="13" y="42"/>
                      </a:lnTo>
                      <a:lnTo>
                        <a:pt x="14" y="42"/>
                      </a:lnTo>
                      <a:lnTo>
                        <a:pt x="16" y="43"/>
                      </a:lnTo>
                      <a:lnTo>
                        <a:pt x="17" y="43"/>
                      </a:lnTo>
                      <a:lnTo>
                        <a:pt x="19" y="42"/>
                      </a:lnTo>
                      <a:lnTo>
                        <a:pt x="21" y="41"/>
                      </a:lnTo>
                      <a:lnTo>
                        <a:pt x="23" y="39"/>
                      </a:lnTo>
                      <a:lnTo>
                        <a:pt x="23" y="36"/>
                      </a:lnTo>
                      <a:lnTo>
                        <a:pt x="23" y="32"/>
                      </a:lnTo>
                      <a:lnTo>
                        <a:pt x="21" y="29"/>
                      </a:lnTo>
                      <a:lnTo>
                        <a:pt x="17" y="26"/>
                      </a:lnTo>
                      <a:lnTo>
                        <a:pt x="13" y="24"/>
                      </a:lnTo>
                      <a:lnTo>
                        <a:pt x="8" y="23"/>
                      </a:lnTo>
                      <a:lnTo>
                        <a:pt x="3" y="23"/>
                      </a:lnTo>
                      <a:lnTo>
                        <a:pt x="2" y="23"/>
                      </a:lnTo>
                      <a:lnTo>
                        <a:pt x="0" y="2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94" name="Freeform 78"/>
                <p:cNvSpPr>
                  <a:spLocks noChangeAspect="1"/>
                </p:cNvSpPr>
                <p:nvPr/>
              </p:nvSpPr>
              <p:spPr bwMode="auto">
                <a:xfrm>
                  <a:off x="2905" y="4196"/>
                  <a:ext cx="29" cy="57"/>
                </a:xfrm>
                <a:custGeom>
                  <a:avLst/>
                  <a:gdLst/>
                  <a:ahLst/>
                  <a:cxnLst>
                    <a:cxn ang="0">
                      <a:pos x="17" y="0"/>
                    </a:cxn>
                    <a:cxn ang="0">
                      <a:pos x="17" y="36"/>
                    </a:cxn>
                    <a:cxn ang="0">
                      <a:pos x="17" y="39"/>
                    </a:cxn>
                    <a:cxn ang="0">
                      <a:pos x="17" y="41"/>
                    </a:cxn>
                    <a:cxn ang="0">
                      <a:pos x="18" y="42"/>
                    </a:cxn>
                    <a:cxn ang="0">
                      <a:pos x="19" y="43"/>
                    </a:cxn>
                    <a:cxn ang="0">
                      <a:pos x="20" y="43"/>
                    </a:cxn>
                    <a:cxn ang="0">
                      <a:pos x="22" y="44"/>
                    </a:cxn>
                    <a:cxn ang="0">
                      <a:pos x="23" y="44"/>
                    </a:cxn>
                    <a:cxn ang="0">
                      <a:pos x="23" y="45"/>
                    </a:cxn>
                    <a:cxn ang="0">
                      <a:pos x="0" y="45"/>
                    </a:cxn>
                    <a:cxn ang="0">
                      <a:pos x="0" y="44"/>
                    </a:cxn>
                    <a:cxn ang="0">
                      <a:pos x="1" y="44"/>
                    </a:cxn>
                    <a:cxn ang="0">
                      <a:pos x="4" y="43"/>
                    </a:cxn>
                    <a:cxn ang="0">
                      <a:pos x="5" y="43"/>
                    </a:cxn>
                    <a:cxn ang="0">
                      <a:pos x="6" y="42"/>
                    </a:cxn>
                    <a:cxn ang="0">
                      <a:pos x="7" y="41"/>
                    </a:cxn>
                    <a:cxn ang="0">
                      <a:pos x="7" y="39"/>
                    </a:cxn>
                    <a:cxn ang="0">
                      <a:pos x="7" y="36"/>
                    </a:cxn>
                    <a:cxn ang="0">
                      <a:pos x="7" y="13"/>
                    </a:cxn>
                    <a:cxn ang="0">
                      <a:pos x="7" y="11"/>
                    </a:cxn>
                    <a:cxn ang="0">
                      <a:pos x="7" y="9"/>
                    </a:cxn>
                    <a:cxn ang="0">
                      <a:pos x="6" y="9"/>
                    </a:cxn>
                    <a:cxn ang="0">
                      <a:pos x="6" y="8"/>
                    </a:cxn>
                    <a:cxn ang="0">
                      <a:pos x="5" y="8"/>
                    </a:cxn>
                    <a:cxn ang="0">
                      <a:pos x="4" y="8"/>
                    </a:cxn>
                    <a:cxn ang="0">
                      <a:pos x="3" y="8"/>
                    </a:cxn>
                    <a:cxn ang="0">
                      <a:pos x="1" y="9"/>
                    </a:cxn>
                    <a:cxn ang="0">
                      <a:pos x="0" y="7"/>
                    </a:cxn>
                    <a:cxn ang="0">
                      <a:pos x="16" y="0"/>
                    </a:cxn>
                    <a:cxn ang="0">
                      <a:pos x="17" y="0"/>
                    </a:cxn>
                  </a:cxnLst>
                  <a:rect l="0" t="0" r="r" b="b"/>
                  <a:pathLst>
                    <a:path w="23" h="45">
                      <a:moveTo>
                        <a:pt x="17" y="0"/>
                      </a:moveTo>
                      <a:lnTo>
                        <a:pt x="17" y="36"/>
                      </a:lnTo>
                      <a:lnTo>
                        <a:pt x="17" y="39"/>
                      </a:lnTo>
                      <a:lnTo>
                        <a:pt x="17" y="41"/>
                      </a:lnTo>
                      <a:lnTo>
                        <a:pt x="18" y="42"/>
                      </a:lnTo>
                      <a:lnTo>
                        <a:pt x="19" y="43"/>
                      </a:lnTo>
                      <a:lnTo>
                        <a:pt x="20" y="43"/>
                      </a:lnTo>
                      <a:lnTo>
                        <a:pt x="22" y="44"/>
                      </a:lnTo>
                      <a:lnTo>
                        <a:pt x="23" y="44"/>
                      </a:lnTo>
                      <a:lnTo>
                        <a:pt x="23" y="45"/>
                      </a:lnTo>
                      <a:lnTo>
                        <a:pt x="0" y="45"/>
                      </a:lnTo>
                      <a:lnTo>
                        <a:pt x="0" y="44"/>
                      </a:lnTo>
                      <a:lnTo>
                        <a:pt x="1" y="44"/>
                      </a:lnTo>
                      <a:lnTo>
                        <a:pt x="4" y="43"/>
                      </a:lnTo>
                      <a:lnTo>
                        <a:pt x="5" y="43"/>
                      </a:lnTo>
                      <a:lnTo>
                        <a:pt x="6" y="42"/>
                      </a:lnTo>
                      <a:lnTo>
                        <a:pt x="7" y="41"/>
                      </a:lnTo>
                      <a:lnTo>
                        <a:pt x="7" y="39"/>
                      </a:lnTo>
                      <a:lnTo>
                        <a:pt x="7" y="36"/>
                      </a:lnTo>
                      <a:lnTo>
                        <a:pt x="7" y="13"/>
                      </a:lnTo>
                      <a:lnTo>
                        <a:pt x="7" y="11"/>
                      </a:lnTo>
                      <a:lnTo>
                        <a:pt x="7" y="9"/>
                      </a:lnTo>
                      <a:lnTo>
                        <a:pt x="6" y="9"/>
                      </a:lnTo>
                      <a:lnTo>
                        <a:pt x="6" y="8"/>
                      </a:lnTo>
                      <a:lnTo>
                        <a:pt x="5" y="8"/>
                      </a:lnTo>
                      <a:lnTo>
                        <a:pt x="4" y="8"/>
                      </a:lnTo>
                      <a:lnTo>
                        <a:pt x="3" y="8"/>
                      </a:lnTo>
                      <a:lnTo>
                        <a:pt x="1" y="9"/>
                      </a:lnTo>
                      <a:lnTo>
                        <a:pt x="0" y="7"/>
                      </a:lnTo>
                      <a:lnTo>
                        <a:pt x="16" y="0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95" name="Line 79"/>
                <p:cNvSpPr>
                  <a:spLocks noChangeAspect="1" noChangeShapeType="1"/>
                </p:cNvSpPr>
                <p:nvPr/>
              </p:nvSpPr>
              <p:spPr bwMode="auto">
                <a:xfrm>
                  <a:off x="1796" y="4110"/>
                  <a:ext cx="15" cy="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96" name="Line 80"/>
                <p:cNvSpPr>
                  <a:spLocks noChangeAspect="1" noChangeShapeType="1"/>
                </p:cNvSpPr>
                <p:nvPr/>
              </p:nvSpPr>
              <p:spPr bwMode="auto">
                <a:xfrm>
                  <a:off x="1826" y="4110"/>
                  <a:ext cx="15" cy="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97" name="Line 81"/>
                <p:cNvSpPr>
                  <a:spLocks noChangeAspect="1" noChangeShapeType="1"/>
                </p:cNvSpPr>
                <p:nvPr/>
              </p:nvSpPr>
              <p:spPr bwMode="auto">
                <a:xfrm>
                  <a:off x="1856" y="4110"/>
                  <a:ext cx="15" cy="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98" name="Line 82"/>
                <p:cNvSpPr>
                  <a:spLocks noChangeAspect="1" noChangeShapeType="1"/>
                </p:cNvSpPr>
                <p:nvPr/>
              </p:nvSpPr>
              <p:spPr bwMode="auto">
                <a:xfrm>
                  <a:off x="1887" y="4110"/>
                  <a:ext cx="15" cy="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899" name="Line 83"/>
                <p:cNvSpPr>
                  <a:spLocks noChangeAspect="1" noChangeShapeType="1"/>
                </p:cNvSpPr>
                <p:nvPr/>
              </p:nvSpPr>
              <p:spPr bwMode="auto">
                <a:xfrm>
                  <a:off x="1917" y="4110"/>
                  <a:ext cx="15" cy="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900" name="Line 84"/>
                <p:cNvSpPr>
                  <a:spLocks noChangeAspect="1" noChangeShapeType="1"/>
                </p:cNvSpPr>
                <p:nvPr/>
              </p:nvSpPr>
              <p:spPr bwMode="auto">
                <a:xfrm>
                  <a:off x="1947" y="4110"/>
                  <a:ext cx="15" cy="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901" name="Line 85"/>
                <p:cNvSpPr>
                  <a:spLocks noChangeAspect="1" noChangeShapeType="1"/>
                </p:cNvSpPr>
                <p:nvPr/>
              </p:nvSpPr>
              <p:spPr bwMode="auto">
                <a:xfrm>
                  <a:off x="1978" y="4110"/>
                  <a:ext cx="15" cy="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902" name="Line 86"/>
                <p:cNvSpPr>
                  <a:spLocks noChangeAspect="1" noChangeShapeType="1"/>
                </p:cNvSpPr>
                <p:nvPr/>
              </p:nvSpPr>
              <p:spPr bwMode="auto">
                <a:xfrm>
                  <a:off x="2008" y="4110"/>
                  <a:ext cx="15" cy="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903" name="Line 87"/>
                <p:cNvSpPr>
                  <a:spLocks noChangeAspect="1" noChangeShapeType="1"/>
                </p:cNvSpPr>
                <p:nvPr/>
              </p:nvSpPr>
              <p:spPr bwMode="auto">
                <a:xfrm>
                  <a:off x="2038" y="4110"/>
                  <a:ext cx="16" cy="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904" name="Line 88"/>
                <p:cNvSpPr>
                  <a:spLocks noChangeAspect="1" noChangeShapeType="1"/>
                </p:cNvSpPr>
                <p:nvPr/>
              </p:nvSpPr>
              <p:spPr bwMode="auto">
                <a:xfrm>
                  <a:off x="2069" y="4110"/>
                  <a:ext cx="15" cy="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905" name="Line 89"/>
                <p:cNvSpPr>
                  <a:spLocks noChangeAspect="1" noChangeShapeType="1"/>
                </p:cNvSpPr>
                <p:nvPr/>
              </p:nvSpPr>
              <p:spPr bwMode="auto">
                <a:xfrm>
                  <a:off x="2099" y="4110"/>
                  <a:ext cx="15" cy="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906" name="Line 90"/>
                <p:cNvSpPr>
                  <a:spLocks noChangeAspect="1" noChangeShapeType="1"/>
                </p:cNvSpPr>
                <p:nvPr/>
              </p:nvSpPr>
              <p:spPr bwMode="auto">
                <a:xfrm>
                  <a:off x="2129" y="4110"/>
                  <a:ext cx="16" cy="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907" name="Line 91"/>
                <p:cNvSpPr>
                  <a:spLocks noChangeAspect="1" noChangeShapeType="1"/>
                </p:cNvSpPr>
                <p:nvPr/>
              </p:nvSpPr>
              <p:spPr bwMode="auto">
                <a:xfrm>
                  <a:off x="2160" y="4110"/>
                  <a:ext cx="15" cy="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908" name="Line 92"/>
                <p:cNvSpPr>
                  <a:spLocks noChangeAspect="1" noChangeShapeType="1"/>
                </p:cNvSpPr>
                <p:nvPr/>
              </p:nvSpPr>
              <p:spPr bwMode="auto">
                <a:xfrm>
                  <a:off x="2190" y="4110"/>
                  <a:ext cx="15" cy="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909" name="Line 93"/>
                <p:cNvSpPr>
                  <a:spLocks noChangeAspect="1" noChangeShapeType="1"/>
                </p:cNvSpPr>
                <p:nvPr/>
              </p:nvSpPr>
              <p:spPr bwMode="auto">
                <a:xfrm>
                  <a:off x="2220" y="4110"/>
                  <a:ext cx="16" cy="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910" name="Line 94"/>
                <p:cNvSpPr>
                  <a:spLocks noChangeAspect="1" noChangeShapeType="1"/>
                </p:cNvSpPr>
                <p:nvPr/>
              </p:nvSpPr>
              <p:spPr bwMode="auto">
                <a:xfrm>
                  <a:off x="2251" y="4110"/>
                  <a:ext cx="15" cy="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911" name="Line 95"/>
                <p:cNvSpPr>
                  <a:spLocks noChangeAspect="1" noChangeShapeType="1"/>
                </p:cNvSpPr>
                <p:nvPr/>
              </p:nvSpPr>
              <p:spPr bwMode="auto">
                <a:xfrm>
                  <a:off x="2281" y="4110"/>
                  <a:ext cx="15" cy="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912" name="Line 96"/>
                <p:cNvSpPr>
                  <a:spLocks noChangeAspect="1" noChangeShapeType="1"/>
                </p:cNvSpPr>
                <p:nvPr/>
              </p:nvSpPr>
              <p:spPr bwMode="auto">
                <a:xfrm>
                  <a:off x="2312" y="4110"/>
                  <a:ext cx="15" cy="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913" name="Line 97"/>
                <p:cNvSpPr>
                  <a:spLocks noChangeAspect="1" noChangeShapeType="1"/>
                </p:cNvSpPr>
                <p:nvPr/>
              </p:nvSpPr>
              <p:spPr bwMode="auto">
                <a:xfrm>
                  <a:off x="2342" y="4110"/>
                  <a:ext cx="15" cy="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914" name="Line 98"/>
                <p:cNvSpPr>
                  <a:spLocks noChangeAspect="1" noChangeShapeType="1"/>
                </p:cNvSpPr>
                <p:nvPr/>
              </p:nvSpPr>
              <p:spPr bwMode="auto">
                <a:xfrm>
                  <a:off x="2372" y="4110"/>
                  <a:ext cx="15" cy="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915" name="Line 99"/>
                <p:cNvSpPr>
                  <a:spLocks noChangeAspect="1" noChangeShapeType="1"/>
                </p:cNvSpPr>
                <p:nvPr/>
              </p:nvSpPr>
              <p:spPr bwMode="auto">
                <a:xfrm>
                  <a:off x="2403" y="4110"/>
                  <a:ext cx="15" cy="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916" name="Line 100"/>
                <p:cNvSpPr>
                  <a:spLocks noChangeAspect="1" noChangeShapeType="1"/>
                </p:cNvSpPr>
                <p:nvPr/>
              </p:nvSpPr>
              <p:spPr bwMode="auto">
                <a:xfrm>
                  <a:off x="2433" y="4110"/>
                  <a:ext cx="15" cy="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917" name="Line 101"/>
                <p:cNvSpPr>
                  <a:spLocks noChangeAspect="1" noChangeShapeType="1"/>
                </p:cNvSpPr>
                <p:nvPr/>
              </p:nvSpPr>
              <p:spPr bwMode="auto">
                <a:xfrm>
                  <a:off x="2463" y="4110"/>
                  <a:ext cx="15" cy="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918" name="Line 102"/>
                <p:cNvSpPr>
                  <a:spLocks noChangeAspect="1" noChangeShapeType="1"/>
                </p:cNvSpPr>
                <p:nvPr/>
              </p:nvSpPr>
              <p:spPr bwMode="auto">
                <a:xfrm>
                  <a:off x="2494" y="4110"/>
                  <a:ext cx="15" cy="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919" name="Line 103"/>
                <p:cNvSpPr>
                  <a:spLocks noChangeAspect="1" noChangeShapeType="1"/>
                </p:cNvSpPr>
                <p:nvPr/>
              </p:nvSpPr>
              <p:spPr bwMode="auto">
                <a:xfrm>
                  <a:off x="2524" y="4110"/>
                  <a:ext cx="15" cy="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920" name="Line 104"/>
                <p:cNvSpPr>
                  <a:spLocks noChangeAspect="1" noChangeShapeType="1"/>
                </p:cNvSpPr>
                <p:nvPr/>
              </p:nvSpPr>
              <p:spPr bwMode="auto">
                <a:xfrm>
                  <a:off x="2554" y="4110"/>
                  <a:ext cx="16" cy="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921" name="Line 105"/>
                <p:cNvSpPr>
                  <a:spLocks noChangeAspect="1" noChangeShapeType="1"/>
                </p:cNvSpPr>
                <p:nvPr/>
              </p:nvSpPr>
              <p:spPr bwMode="auto">
                <a:xfrm>
                  <a:off x="2585" y="4110"/>
                  <a:ext cx="15" cy="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922" name="Line 106"/>
                <p:cNvSpPr>
                  <a:spLocks noChangeAspect="1" noChangeShapeType="1"/>
                </p:cNvSpPr>
                <p:nvPr/>
              </p:nvSpPr>
              <p:spPr bwMode="auto">
                <a:xfrm>
                  <a:off x="2615" y="4110"/>
                  <a:ext cx="15" cy="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923" name="Line 107"/>
                <p:cNvSpPr>
                  <a:spLocks noChangeAspect="1" noChangeShapeType="1"/>
                </p:cNvSpPr>
                <p:nvPr/>
              </p:nvSpPr>
              <p:spPr bwMode="auto">
                <a:xfrm>
                  <a:off x="2645" y="4110"/>
                  <a:ext cx="16" cy="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924" name="Line 108"/>
                <p:cNvSpPr>
                  <a:spLocks noChangeAspect="1" noChangeShapeType="1"/>
                </p:cNvSpPr>
                <p:nvPr/>
              </p:nvSpPr>
              <p:spPr bwMode="auto">
                <a:xfrm>
                  <a:off x="2676" y="4110"/>
                  <a:ext cx="15" cy="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925" name="Line 109"/>
                <p:cNvSpPr>
                  <a:spLocks noChangeAspect="1" noChangeShapeType="1"/>
                </p:cNvSpPr>
                <p:nvPr/>
              </p:nvSpPr>
              <p:spPr bwMode="auto">
                <a:xfrm>
                  <a:off x="2706" y="4110"/>
                  <a:ext cx="15" cy="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926" name="Line 110"/>
                <p:cNvSpPr>
                  <a:spLocks noChangeAspect="1" noChangeShapeType="1"/>
                </p:cNvSpPr>
                <p:nvPr/>
              </p:nvSpPr>
              <p:spPr bwMode="auto">
                <a:xfrm>
                  <a:off x="2736" y="4110"/>
                  <a:ext cx="16" cy="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927" name="Line 111"/>
                <p:cNvSpPr>
                  <a:spLocks noChangeAspect="1" noChangeShapeType="1"/>
                </p:cNvSpPr>
                <p:nvPr/>
              </p:nvSpPr>
              <p:spPr bwMode="auto">
                <a:xfrm>
                  <a:off x="2767" y="4110"/>
                  <a:ext cx="15" cy="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928" name="Line 112"/>
                <p:cNvSpPr>
                  <a:spLocks noChangeAspect="1" noChangeShapeType="1"/>
                </p:cNvSpPr>
                <p:nvPr/>
              </p:nvSpPr>
              <p:spPr bwMode="auto">
                <a:xfrm>
                  <a:off x="2797" y="4110"/>
                  <a:ext cx="15" cy="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929" name="Line 113"/>
                <p:cNvSpPr>
                  <a:spLocks noChangeAspect="1" noChangeShapeType="1"/>
                </p:cNvSpPr>
                <p:nvPr/>
              </p:nvSpPr>
              <p:spPr bwMode="auto">
                <a:xfrm>
                  <a:off x="2828" y="4110"/>
                  <a:ext cx="15" cy="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930" name="Line 114"/>
                <p:cNvSpPr>
                  <a:spLocks noChangeAspect="1" noChangeShapeType="1"/>
                </p:cNvSpPr>
                <p:nvPr/>
              </p:nvSpPr>
              <p:spPr bwMode="auto">
                <a:xfrm>
                  <a:off x="2858" y="4110"/>
                  <a:ext cx="15" cy="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931" name="Line 115"/>
                <p:cNvSpPr>
                  <a:spLocks noChangeAspect="1" noChangeShapeType="1"/>
                </p:cNvSpPr>
                <p:nvPr/>
              </p:nvSpPr>
              <p:spPr bwMode="auto">
                <a:xfrm>
                  <a:off x="2888" y="4110"/>
                  <a:ext cx="15" cy="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932" name="Line 116"/>
                <p:cNvSpPr>
                  <a:spLocks noChangeAspect="1" noChangeShapeType="1"/>
                </p:cNvSpPr>
                <p:nvPr/>
              </p:nvSpPr>
              <p:spPr bwMode="auto">
                <a:xfrm>
                  <a:off x="2919" y="4110"/>
                  <a:ext cx="1" cy="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933" name="Freeform 117"/>
                <p:cNvSpPr>
                  <a:spLocks noChangeAspect="1"/>
                </p:cNvSpPr>
                <p:nvPr/>
              </p:nvSpPr>
              <p:spPr bwMode="auto">
                <a:xfrm>
                  <a:off x="1796" y="3196"/>
                  <a:ext cx="1124" cy="914"/>
                </a:xfrm>
                <a:custGeom>
                  <a:avLst/>
                  <a:gdLst/>
                  <a:ahLst/>
                  <a:cxnLst>
                    <a:cxn ang="0">
                      <a:pos x="4" y="723"/>
                    </a:cxn>
                    <a:cxn ang="0">
                      <a:pos x="13" y="720"/>
                    </a:cxn>
                    <a:cxn ang="0">
                      <a:pos x="22" y="708"/>
                    </a:cxn>
                    <a:cxn ang="0">
                      <a:pos x="32" y="685"/>
                    </a:cxn>
                    <a:cxn ang="0">
                      <a:pos x="44" y="645"/>
                    </a:cxn>
                    <a:cxn ang="0">
                      <a:pos x="53" y="611"/>
                    </a:cxn>
                    <a:cxn ang="0">
                      <a:pos x="62" y="573"/>
                    </a:cxn>
                    <a:cxn ang="0">
                      <a:pos x="74" y="506"/>
                    </a:cxn>
                    <a:cxn ang="0">
                      <a:pos x="94" y="393"/>
                    </a:cxn>
                    <a:cxn ang="0">
                      <a:pos x="115" y="287"/>
                    </a:cxn>
                    <a:cxn ang="0">
                      <a:pos x="131" y="217"/>
                    </a:cxn>
                    <a:cxn ang="0">
                      <a:pos x="142" y="170"/>
                    </a:cxn>
                    <a:cxn ang="0">
                      <a:pos x="157" y="122"/>
                    </a:cxn>
                    <a:cxn ang="0">
                      <a:pos x="172" y="80"/>
                    </a:cxn>
                    <a:cxn ang="0">
                      <a:pos x="187" y="48"/>
                    </a:cxn>
                    <a:cxn ang="0">
                      <a:pos x="201" y="25"/>
                    </a:cxn>
                    <a:cxn ang="0">
                      <a:pos x="217" y="9"/>
                    </a:cxn>
                    <a:cxn ang="0">
                      <a:pos x="231" y="2"/>
                    </a:cxn>
                    <a:cxn ang="0">
                      <a:pos x="246" y="0"/>
                    </a:cxn>
                    <a:cxn ang="0">
                      <a:pos x="266" y="8"/>
                    </a:cxn>
                    <a:cxn ang="0">
                      <a:pos x="285" y="24"/>
                    </a:cxn>
                    <a:cxn ang="0">
                      <a:pos x="308" y="53"/>
                    </a:cxn>
                    <a:cxn ang="0">
                      <a:pos x="331" y="90"/>
                    </a:cxn>
                    <a:cxn ang="0">
                      <a:pos x="365" y="154"/>
                    </a:cxn>
                    <a:cxn ang="0">
                      <a:pos x="409" y="252"/>
                    </a:cxn>
                    <a:cxn ang="0">
                      <a:pos x="485" y="421"/>
                    </a:cxn>
                    <a:cxn ang="0">
                      <a:pos x="519" y="490"/>
                    </a:cxn>
                    <a:cxn ang="0">
                      <a:pos x="542" y="532"/>
                    </a:cxn>
                    <a:cxn ang="0">
                      <a:pos x="574" y="583"/>
                    </a:cxn>
                    <a:cxn ang="0">
                      <a:pos x="603" y="622"/>
                    </a:cxn>
                    <a:cxn ang="0">
                      <a:pos x="631" y="653"/>
                    </a:cxn>
                    <a:cxn ang="0">
                      <a:pos x="665" y="681"/>
                    </a:cxn>
                    <a:cxn ang="0">
                      <a:pos x="693" y="698"/>
                    </a:cxn>
                    <a:cxn ang="0">
                      <a:pos x="720" y="709"/>
                    </a:cxn>
                    <a:cxn ang="0">
                      <a:pos x="765" y="719"/>
                    </a:cxn>
                    <a:cxn ang="0">
                      <a:pos x="809" y="722"/>
                    </a:cxn>
                    <a:cxn ang="0">
                      <a:pos x="889" y="723"/>
                    </a:cxn>
                  </a:cxnLst>
                  <a:rect l="0" t="0" r="r" b="b"/>
                  <a:pathLst>
                    <a:path w="889" h="723">
                      <a:moveTo>
                        <a:pt x="0" y="723"/>
                      </a:moveTo>
                      <a:lnTo>
                        <a:pt x="4" y="723"/>
                      </a:lnTo>
                      <a:lnTo>
                        <a:pt x="9" y="722"/>
                      </a:lnTo>
                      <a:lnTo>
                        <a:pt x="13" y="720"/>
                      </a:lnTo>
                      <a:lnTo>
                        <a:pt x="17" y="715"/>
                      </a:lnTo>
                      <a:lnTo>
                        <a:pt x="22" y="708"/>
                      </a:lnTo>
                      <a:lnTo>
                        <a:pt x="27" y="698"/>
                      </a:lnTo>
                      <a:lnTo>
                        <a:pt x="32" y="685"/>
                      </a:lnTo>
                      <a:lnTo>
                        <a:pt x="37" y="668"/>
                      </a:lnTo>
                      <a:lnTo>
                        <a:pt x="44" y="645"/>
                      </a:lnTo>
                      <a:lnTo>
                        <a:pt x="52" y="616"/>
                      </a:lnTo>
                      <a:lnTo>
                        <a:pt x="53" y="611"/>
                      </a:lnTo>
                      <a:lnTo>
                        <a:pt x="57" y="594"/>
                      </a:lnTo>
                      <a:lnTo>
                        <a:pt x="62" y="573"/>
                      </a:lnTo>
                      <a:lnTo>
                        <a:pt x="67" y="546"/>
                      </a:lnTo>
                      <a:lnTo>
                        <a:pt x="74" y="506"/>
                      </a:lnTo>
                      <a:lnTo>
                        <a:pt x="89" y="422"/>
                      </a:lnTo>
                      <a:lnTo>
                        <a:pt x="94" y="393"/>
                      </a:lnTo>
                      <a:lnTo>
                        <a:pt x="98" y="374"/>
                      </a:lnTo>
                      <a:lnTo>
                        <a:pt x="115" y="287"/>
                      </a:lnTo>
                      <a:lnTo>
                        <a:pt x="124" y="246"/>
                      </a:lnTo>
                      <a:lnTo>
                        <a:pt x="131" y="217"/>
                      </a:lnTo>
                      <a:lnTo>
                        <a:pt x="137" y="192"/>
                      </a:lnTo>
                      <a:lnTo>
                        <a:pt x="142" y="170"/>
                      </a:lnTo>
                      <a:lnTo>
                        <a:pt x="149" y="147"/>
                      </a:lnTo>
                      <a:lnTo>
                        <a:pt x="157" y="122"/>
                      </a:lnTo>
                      <a:lnTo>
                        <a:pt x="164" y="101"/>
                      </a:lnTo>
                      <a:lnTo>
                        <a:pt x="172" y="80"/>
                      </a:lnTo>
                      <a:lnTo>
                        <a:pt x="179" y="64"/>
                      </a:lnTo>
                      <a:lnTo>
                        <a:pt x="187" y="48"/>
                      </a:lnTo>
                      <a:lnTo>
                        <a:pt x="194" y="36"/>
                      </a:lnTo>
                      <a:lnTo>
                        <a:pt x="201" y="25"/>
                      </a:lnTo>
                      <a:lnTo>
                        <a:pt x="209" y="17"/>
                      </a:lnTo>
                      <a:lnTo>
                        <a:pt x="217" y="9"/>
                      </a:lnTo>
                      <a:lnTo>
                        <a:pt x="226" y="4"/>
                      </a:lnTo>
                      <a:lnTo>
                        <a:pt x="231" y="2"/>
                      </a:lnTo>
                      <a:lnTo>
                        <a:pt x="238" y="0"/>
                      </a:lnTo>
                      <a:lnTo>
                        <a:pt x="246" y="0"/>
                      </a:lnTo>
                      <a:lnTo>
                        <a:pt x="255" y="3"/>
                      </a:lnTo>
                      <a:lnTo>
                        <a:pt x="266" y="8"/>
                      </a:lnTo>
                      <a:lnTo>
                        <a:pt x="276" y="15"/>
                      </a:lnTo>
                      <a:lnTo>
                        <a:pt x="285" y="24"/>
                      </a:lnTo>
                      <a:lnTo>
                        <a:pt x="295" y="35"/>
                      </a:lnTo>
                      <a:lnTo>
                        <a:pt x="308" y="53"/>
                      </a:lnTo>
                      <a:lnTo>
                        <a:pt x="320" y="71"/>
                      </a:lnTo>
                      <a:lnTo>
                        <a:pt x="331" y="90"/>
                      </a:lnTo>
                      <a:lnTo>
                        <a:pt x="344" y="113"/>
                      </a:lnTo>
                      <a:lnTo>
                        <a:pt x="365" y="154"/>
                      </a:lnTo>
                      <a:lnTo>
                        <a:pt x="380" y="187"/>
                      </a:lnTo>
                      <a:lnTo>
                        <a:pt x="409" y="252"/>
                      </a:lnTo>
                      <a:lnTo>
                        <a:pt x="453" y="352"/>
                      </a:lnTo>
                      <a:lnTo>
                        <a:pt x="485" y="421"/>
                      </a:lnTo>
                      <a:lnTo>
                        <a:pt x="498" y="448"/>
                      </a:lnTo>
                      <a:lnTo>
                        <a:pt x="519" y="490"/>
                      </a:lnTo>
                      <a:lnTo>
                        <a:pt x="536" y="521"/>
                      </a:lnTo>
                      <a:lnTo>
                        <a:pt x="542" y="532"/>
                      </a:lnTo>
                      <a:lnTo>
                        <a:pt x="559" y="559"/>
                      </a:lnTo>
                      <a:lnTo>
                        <a:pt x="574" y="583"/>
                      </a:lnTo>
                      <a:lnTo>
                        <a:pt x="587" y="601"/>
                      </a:lnTo>
                      <a:lnTo>
                        <a:pt x="603" y="622"/>
                      </a:lnTo>
                      <a:lnTo>
                        <a:pt x="618" y="640"/>
                      </a:lnTo>
                      <a:lnTo>
                        <a:pt x="631" y="653"/>
                      </a:lnTo>
                      <a:lnTo>
                        <a:pt x="648" y="668"/>
                      </a:lnTo>
                      <a:lnTo>
                        <a:pt x="665" y="681"/>
                      </a:lnTo>
                      <a:lnTo>
                        <a:pt x="676" y="689"/>
                      </a:lnTo>
                      <a:lnTo>
                        <a:pt x="693" y="698"/>
                      </a:lnTo>
                      <a:lnTo>
                        <a:pt x="714" y="707"/>
                      </a:lnTo>
                      <a:lnTo>
                        <a:pt x="720" y="709"/>
                      </a:lnTo>
                      <a:lnTo>
                        <a:pt x="741" y="715"/>
                      </a:lnTo>
                      <a:lnTo>
                        <a:pt x="765" y="719"/>
                      </a:lnTo>
                      <a:lnTo>
                        <a:pt x="787" y="721"/>
                      </a:lnTo>
                      <a:lnTo>
                        <a:pt x="809" y="722"/>
                      </a:lnTo>
                      <a:lnTo>
                        <a:pt x="854" y="723"/>
                      </a:lnTo>
                      <a:lnTo>
                        <a:pt x="889" y="723"/>
                      </a:lnTo>
                    </a:path>
                  </a:pathLst>
                </a:custGeom>
                <a:noFill/>
                <a:ln w="12700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934" name="Freeform 118"/>
                <p:cNvSpPr>
                  <a:spLocks noChangeAspect="1"/>
                </p:cNvSpPr>
                <p:nvPr/>
              </p:nvSpPr>
              <p:spPr bwMode="auto">
                <a:xfrm>
                  <a:off x="1796" y="3345"/>
                  <a:ext cx="1124" cy="765"/>
                </a:xfrm>
                <a:custGeom>
                  <a:avLst/>
                  <a:gdLst/>
                  <a:ahLst/>
                  <a:cxnLst>
                    <a:cxn ang="0">
                      <a:pos x="4" y="605"/>
                    </a:cxn>
                    <a:cxn ang="0">
                      <a:pos x="13" y="602"/>
                    </a:cxn>
                    <a:cxn ang="0">
                      <a:pos x="22" y="592"/>
                    </a:cxn>
                    <a:cxn ang="0">
                      <a:pos x="32" y="573"/>
                    </a:cxn>
                    <a:cxn ang="0">
                      <a:pos x="45" y="541"/>
                    </a:cxn>
                    <a:cxn ang="0">
                      <a:pos x="58" y="502"/>
                    </a:cxn>
                    <a:cxn ang="0">
                      <a:pos x="68" y="462"/>
                    </a:cxn>
                    <a:cxn ang="0">
                      <a:pos x="89" y="366"/>
                    </a:cxn>
                    <a:cxn ang="0">
                      <a:pos x="98" y="326"/>
                    </a:cxn>
                    <a:cxn ang="0">
                      <a:pos x="126" y="212"/>
                    </a:cxn>
                    <a:cxn ang="0">
                      <a:pos x="139" y="169"/>
                    </a:cxn>
                    <a:cxn ang="0">
                      <a:pos x="149" y="137"/>
                    </a:cxn>
                    <a:cxn ang="0">
                      <a:pos x="164" y="98"/>
                    </a:cxn>
                    <a:cxn ang="0">
                      <a:pos x="180" y="64"/>
                    </a:cxn>
                    <a:cxn ang="0">
                      <a:pos x="194" y="42"/>
                    </a:cxn>
                    <a:cxn ang="0">
                      <a:pos x="210" y="21"/>
                    </a:cxn>
                    <a:cxn ang="0">
                      <a:pos x="227" y="7"/>
                    </a:cxn>
                    <a:cxn ang="0">
                      <a:pos x="238" y="2"/>
                    </a:cxn>
                    <a:cxn ang="0">
                      <a:pos x="257" y="0"/>
                    </a:cxn>
                    <a:cxn ang="0">
                      <a:pos x="276" y="6"/>
                    </a:cxn>
                    <a:cxn ang="0">
                      <a:pos x="295" y="18"/>
                    </a:cxn>
                    <a:cxn ang="0">
                      <a:pos x="320" y="43"/>
                    </a:cxn>
                    <a:cxn ang="0">
                      <a:pos x="345" y="75"/>
                    </a:cxn>
                    <a:cxn ang="0">
                      <a:pos x="365" y="106"/>
                    </a:cxn>
                    <a:cxn ang="0">
                      <a:pos x="399" y="166"/>
                    </a:cxn>
                    <a:cxn ang="0">
                      <a:pos x="453" y="270"/>
                    </a:cxn>
                    <a:cxn ang="0">
                      <a:pos x="498" y="353"/>
                    </a:cxn>
                    <a:cxn ang="0">
                      <a:pos x="537" y="420"/>
                    </a:cxn>
                    <a:cxn ang="0">
                      <a:pos x="559" y="452"/>
                    </a:cxn>
                    <a:cxn ang="0">
                      <a:pos x="587" y="491"/>
                    </a:cxn>
                    <a:cxn ang="0">
                      <a:pos x="617" y="525"/>
                    </a:cxn>
                    <a:cxn ang="0">
                      <a:pos x="647" y="552"/>
                    </a:cxn>
                    <a:cxn ang="0">
                      <a:pos x="676" y="572"/>
                    </a:cxn>
                    <a:cxn ang="0">
                      <a:pos x="712" y="589"/>
                    </a:cxn>
                    <a:cxn ang="0">
                      <a:pos x="740" y="597"/>
                    </a:cxn>
                    <a:cxn ang="0">
                      <a:pos x="786" y="603"/>
                    </a:cxn>
                    <a:cxn ang="0">
                      <a:pos x="854" y="605"/>
                    </a:cxn>
                  </a:cxnLst>
                  <a:rect l="0" t="0" r="r" b="b"/>
                  <a:pathLst>
                    <a:path w="889" h="605">
                      <a:moveTo>
                        <a:pt x="0" y="605"/>
                      </a:moveTo>
                      <a:lnTo>
                        <a:pt x="4" y="605"/>
                      </a:lnTo>
                      <a:lnTo>
                        <a:pt x="9" y="604"/>
                      </a:lnTo>
                      <a:lnTo>
                        <a:pt x="13" y="602"/>
                      </a:lnTo>
                      <a:lnTo>
                        <a:pt x="17" y="598"/>
                      </a:lnTo>
                      <a:lnTo>
                        <a:pt x="22" y="592"/>
                      </a:lnTo>
                      <a:lnTo>
                        <a:pt x="27" y="584"/>
                      </a:lnTo>
                      <a:lnTo>
                        <a:pt x="32" y="573"/>
                      </a:lnTo>
                      <a:lnTo>
                        <a:pt x="38" y="560"/>
                      </a:lnTo>
                      <a:lnTo>
                        <a:pt x="45" y="541"/>
                      </a:lnTo>
                      <a:lnTo>
                        <a:pt x="53" y="516"/>
                      </a:lnTo>
                      <a:lnTo>
                        <a:pt x="58" y="502"/>
                      </a:lnTo>
                      <a:lnTo>
                        <a:pt x="62" y="484"/>
                      </a:lnTo>
                      <a:lnTo>
                        <a:pt x="68" y="462"/>
                      </a:lnTo>
                      <a:lnTo>
                        <a:pt x="75" y="429"/>
                      </a:lnTo>
                      <a:lnTo>
                        <a:pt x="89" y="366"/>
                      </a:lnTo>
                      <a:lnTo>
                        <a:pt x="94" y="340"/>
                      </a:lnTo>
                      <a:lnTo>
                        <a:pt x="98" y="326"/>
                      </a:lnTo>
                      <a:lnTo>
                        <a:pt x="118" y="242"/>
                      </a:lnTo>
                      <a:lnTo>
                        <a:pt x="126" y="212"/>
                      </a:lnTo>
                      <a:lnTo>
                        <a:pt x="132" y="189"/>
                      </a:lnTo>
                      <a:lnTo>
                        <a:pt x="139" y="169"/>
                      </a:lnTo>
                      <a:lnTo>
                        <a:pt x="142" y="157"/>
                      </a:lnTo>
                      <a:lnTo>
                        <a:pt x="149" y="137"/>
                      </a:lnTo>
                      <a:lnTo>
                        <a:pt x="157" y="117"/>
                      </a:lnTo>
                      <a:lnTo>
                        <a:pt x="164" y="98"/>
                      </a:lnTo>
                      <a:lnTo>
                        <a:pt x="172" y="80"/>
                      </a:lnTo>
                      <a:lnTo>
                        <a:pt x="180" y="64"/>
                      </a:lnTo>
                      <a:lnTo>
                        <a:pt x="187" y="53"/>
                      </a:lnTo>
                      <a:lnTo>
                        <a:pt x="194" y="42"/>
                      </a:lnTo>
                      <a:lnTo>
                        <a:pt x="201" y="31"/>
                      </a:lnTo>
                      <a:lnTo>
                        <a:pt x="210" y="21"/>
                      </a:lnTo>
                      <a:lnTo>
                        <a:pt x="218" y="14"/>
                      </a:lnTo>
                      <a:lnTo>
                        <a:pt x="227" y="7"/>
                      </a:lnTo>
                      <a:lnTo>
                        <a:pt x="231" y="5"/>
                      </a:lnTo>
                      <a:lnTo>
                        <a:pt x="238" y="2"/>
                      </a:lnTo>
                      <a:lnTo>
                        <a:pt x="247" y="0"/>
                      </a:lnTo>
                      <a:lnTo>
                        <a:pt x="257" y="0"/>
                      </a:lnTo>
                      <a:lnTo>
                        <a:pt x="267" y="3"/>
                      </a:lnTo>
                      <a:lnTo>
                        <a:pt x="276" y="6"/>
                      </a:lnTo>
                      <a:lnTo>
                        <a:pt x="285" y="11"/>
                      </a:lnTo>
                      <a:lnTo>
                        <a:pt x="295" y="18"/>
                      </a:lnTo>
                      <a:lnTo>
                        <a:pt x="307" y="28"/>
                      </a:lnTo>
                      <a:lnTo>
                        <a:pt x="320" y="43"/>
                      </a:lnTo>
                      <a:lnTo>
                        <a:pt x="331" y="56"/>
                      </a:lnTo>
                      <a:lnTo>
                        <a:pt x="345" y="75"/>
                      </a:lnTo>
                      <a:lnTo>
                        <a:pt x="362" y="101"/>
                      </a:lnTo>
                      <a:lnTo>
                        <a:pt x="365" y="106"/>
                      </a:lnTo>
                      <a:lnTo>
                        <a:pt x="378" y="128"/>
                      </a:lnTo>
                      <a:lnTo>
                        <a:pt x="399" y="166"/>
                      </a:lnTo>
                      <a:lnTo>
                        <a:pt x="409" y="185"/>
                      </a:lnTo>
                      <a:lnTo>
                        <a:pt x="453" y="270"/>
                      </a:lnTo>
                      <a:lnTo>
                        <a:pt x="490" y="339"/>
                      </a:lnTo>
                      <a:lnTo>
                        <a:pt x="498" y="353"/>
                      </a:lnTo>
                      <a:lnTo>
                        <a:pt x="521" y="393"/>
                      </a:lnTo>
                      <a:lnTo>
                        <a:pt x="537" y="420"/>
                      </a:lnTo>
                      <a:lnTo>
                        <a:pt x="542" y="428"/>
                      </a:lnTo>
                      <a:lnTo>
                        <a:pt x="559" y="452"/>
                      </a:lnTo>
                      <a:lnTo>
                        <a:pt x="574" y="474"/>
                      </a:lnTo>
                      <a:lnTo>
                        <a:pt x="587" y="491"/>
                      </a:lnTo>
                      <a:lnTo>
                        <a:pt x="603" y="510"/>
                      </a:lnTo>
                      <a:lnTo>
                        <a:pt x="617" y="525"/>
                      </a:lnTo>
                      <a:lnTo>
                        <a:pt x="631" y="539"/>
                      </a:lnTo>
                      <a:lnTo>
                        <a:pt x="647" y="552"/>
                      </a:lnTo>
                      <a:lnTo>
                        <a:pt x="663" y="564"/>
                      </a:lnTo>
                      <a:lnTo>
                        <a:pt x="676" y="572"/>
                      </a:lnTo>
                      <a:lnTo>
                        <a:pt x="693" y="581"/>
                      </a:lnTo>
                      <a:lnTo>
                        <a:pt x="712" y="589"/>
                      </a:lnTo>
                      <a:lnTo>
                        <a:pt x="720" y="592"/>
                      </a:lnTo>
                      <a:lnTo>
                        <a:pt x="740" y="597"/>
                      </a:lnTo>
                      <a:lnTo>
                        <a:pt x="765" y="601"/>
                      </a:lnTo>
                      <a:lnTo>
                        <a:pt x="786" y="603"/>
                      </a:lnTo>
                      <a:lnTo>
                        <a:pt x="809" y="604"/>
                      </a:lnTo>
                      <a:lnTo>
                        <a:pt x="854" y="605"/>
                      </a:lnTo>
                      <a:lnTo>
                        <a:pt x="889" y="605"/>
                      </a:lnTo>
                    </a:path>
                  </a:pathLst>
                </a:custGeom>
                <a:noFill/>
                <a:ln w="12700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935" name="Freeform 119"/>
                <p:cNvSpPr>
                  <a:spLocks noChangeAspect="1"/>
                </p:cNvSpPr>
                <p:nvPr/>
              </p:nvSpPr>
              <p:spPr bwMode="auto">
                <a:xfrm>
                  <a:off x="1796" y="3046"/>
                  <a:ext cx="1124" cy="1064"/>
                </a:xfrm>
                <a:custGeom>
                  <a:avLst/>
                  <a:gdLst/>
                  <a:ahLst/>
                  <a:cxnLst>
                    <a:cxn ang="0">
                      <a:pos x="4" y="842"/>
                    </a:cxn>
                    <a:cxn ang="0">
                      <a:pos x="13" y="838"/>
                    </a:cxn>
                    <a:cxn ang="0">
                      <a:pos x="21" y="824"/>
                    </a:cxn>
                    <a:cxn ang="0">
                      <a:pos x="31" y="799"/>
                    </a:cxn>
                    <a:cxn ang="0">
                      <a:pos x="43" y="753"/>
                    </a:cxn>
                    <a:cxn ang="0">
                      <a:pos x="53" y="706"/>
                    </a:cxn>
                    <a:cxn ang="0">
                      <a:pos x="62" y="661"/>
                    </a:cxn>
                    <a:cxn ang="0">
                      <a:pos x="72" y="594"/>
                    </a:cxn>
                    <a:cxn ang="0">
                      <a:pos x="90" y="471"/>
                    </a:cxn>
                    <a:cxn ang="0">
                      <a:pos x="98" y="422"/>
                    </a:cxn>
                    <a:cxn ang="0">
                      <a:pos x="123" y="273"/>
                    </a:cxn>
                    <a:cxn ang="0">
                      <a:pos x="136" y="211"/>
                    </a:cxn>
                    <a:cxn ang="0">
                      <a:pos x="149" y="154"/>
                    </a:cxn>
                    <a:cxn ang="0">
                      <a:pos x="163" y="104"/>
                    </a:cxn>
                    <a:cxn ang="0">
                      <a:pos x="178" y="63"/>
                    </a:cxn>
                    <a:cxn ang="0">
                      <a:pos x="194" y="32"/>
                    </a:cxn>
                    <a:cxn ang="0">
                      <a:pos x="208" y="13"/>
                    </a:cxn>
                    <a:cxn ang="0">
                      <a:pos x="226" y="2"/>
                    </a:cxn>
                    <a:cxn ang="0">
                      <a:pos x="238" y="0"/>
                    </a:cxn>
                    <a:cxn ang="0">
                      <a:pos x="255" y="7"/>
                    </a:cxn>
                    <a:cxn ang="0">
                      <a:pos x="276" y="26"/>
                    </a:cxn>
                    <a:cxn ang="0">
                      <a:pos x="295" y="53"/>
                    </a:cxn>
                    <a:cxn ang="0">
                      <a:pos x="320" y="101"/>
                    </a:cxn>
                    <a:cxn ang="0">
                      <a:pos x="347" y="160"/>
                    </a:cxn>
                    <a:cxn ang="0">
                      <a:pos x="380" y="242"/>
                    </a:cxn>
                    <a:cxn ang="0">
                      <a:pos x="453" y="435"/>
                    </a:cxn>
                    <a:cxn ang="0">
                      <a:pos x="498" y="544"/>
                    </a:cxn>
                    <a:cxn ang="0">
                      <a:pos x="531" y="615"/>
                    </a:cxn>
                    <a:cxn ang="0">
                      <a:pos x="559" y="668"/>
                    </a:cxn>
                    <a:cxn ang="0">
                      <a:pos x="587" y="713"/>
                    </a:cxn>
                    <a:cxn ang="0">
                      <a:pos x="619" y="755"/>
                    </a:cxn>
                    <a:cxn ang="0">
                      <a:pos x="648" y="785"/>
                    </a:cxn>
                    <a:cxn ang="0">
                      <a:pos x="676" y="806"/>
                    </a:cxn>
                    <a:cxn ang="0">
                      <a:pos x="716" y="826"/>
                    </a:cxn>
                    <a:cxn ang="0">
                      <a:pos x="743" y="834"/>
                    </a:cxn>
                    <a:cxn ang="0">
                      <a:pos x="789" y="840"/>
                    </a:cxn>
                    <a:cxn ang="0">
                      <a:pos x="854" y="842"/>
                    </a:cxn>
                  </a:cxnLst>
                  <a:rect l="0" t="0" r="r" b="b"/>
                  <a:pathLst>
                    <a:path w="889" h="842">
                      <a:moveTo>
                        <a:pt x="0" y="842"/>
                      </a:moveTo>
                      <a:lnTo>
                        <a:pt x="4" y="842"/>
                      </a:lnTo>
                      <a:lnTo>
                        <a:pt x="9" y="841"/>
                      </a:lnTo>
                      <a:lnTo>
                        <a:pt x="13" y="838"/>
                      </a:lnTo>
                      <a:lnTo>
                        <a:pt x="17" y="833"/>
                      </a:lnTo>
                      <a:lnTo>
                        <a:pt x="21" y="824"/>
                      </a:lnTo>
                      <a:lnTo>
                        <a:pt x="26" y="812"/>
                      </a:lnTo>
                      <a:lnTo>
                        <a:pt x="31" y="799"/>
                      </a:lnTo>
                      <a:lnTo>
                        <a:pt x="36" y="780"/>
                      </a:lnTo>
                      <a:lnTo>
                        <a:pt x="43" y="753"/>
                      </a:lnTo>
                      <a:lnTo>
                        <a:pt x="51" y="718"/>
                      </a:lnTo>
                      <a:lnTo>
                        <a:pt x="53" y="706"/>
                      </a:lnTo>
                      <a:lnTo>
                        <a:pt x="57" y="686"/>
                      </a:lnTo>
                      <a:lnTo>
                        <a:pt x="62" y="661"/>
                      </a:lnTo>
                      <a:lnTo>
                        <a:pt x="67" y="629"/>
                      </a:lnTo>
                      <a:lnTo>
                        <a:pt x="72" y="594"/>
                      </a:lnTo>
                      <a:lnTo>
                        <a:pt x="83" y="520"/>
                      </a:lnTo>
                      <a:lnTo>
                        <a:pt x="90" y="471"/>
                      </a:lnTo>
                      <a:lnTo>
                        <a:pt x="95" y="438"/>
                      </a:lnTo>
                      <a:lnTo>
                        <a:pt x="98" y="422"/>
                      </a:lnTo>
                      <a:lnTo>
                        <a:pt x="115" y="322"/>
                      </a:lnTo>
                      <a:lnTo>
                        <a:pt x="123" y="273"/>
                      </a:lnTo>
                      <a:lnTo>
                        <a:pt x="130" y="239"/>
                      </a:lnTo>
                      <a:lnTo>
                        <a:pt x="136" y="211"/>
                      </a:lnTo>
                      <a:lnTo>
                        <a:pt x="142" y="182"/>
                      </a:lnTo>
                      <a:lnTo>
                        <a:pt x="149" y="154"/>
                      </a:lnTo>
                      <a:lnTo>
                        <a:pt x="156" y="128"/>
                      </a:lnTo>
                      <a:lnTo>
                        <a:pt x="163" y="104"/>
                      </a:lnTo>
                      <a:lnTo>
                        <a:pt x="171" y="81"/>
                      </a:lnTo>
                      <a:lnTo>
                        <a:pt x="178" y="63"/>
                      </a:lnTo>
                      <a:lnTo>
                        <a:pt x="187" y="44"/>
                      </a:lnTo>
                      <a:lnTo>
                        <a:pt x="194" y="32"/>
                      </a:lnTo>
                      <a:lnTo>
                        <a:pt x="201" y="21"/>
                      </a:lnTo>
                      <a:lnTo>
                        <a:pt x="208" y="13"/>
                      </a:lnTo>
                      <a:lnTo>
                        <a:pt x="217" y="6"/>
                      </a:lnTo>
                      <a:lnTo>
                        <a:pt x="226" y="2"/>
                      </a:lnTo>
                      <a:lnTo>
                        <a:pt x="231" y="1"/>
                      </a:lnTo>
                      <a:lnTo>
                        <a:pt x="238" y="0"/>
                      </a:lnTo>
                      <a:lnTo>
                        <a:pt x="246" y="2"/>
                      </a:lnTo>
                      <a:lnTo>
                        <a:pt x="255" y="7"/>
                      </a:lnTo>
                      <a:lnTo>
                        <a:pt x="266" y="16"/>
                      </a:lnTo>
                      <a:lnTo>
                        <a:pt x="276" y="26"/>
                      </a:lnTo>
                      <a:lnTo>
                        <a:pt x="284" y="37"/>
                      </a:lnTo>
                      <a:lnTo>
                        <a:pt x="295" y="53"/>
                      </a:lnTo>
                      <a:lnTo>
                        <a:pt x="306" y="73"/>
                      </a:lnTo>
                      <a:lnTo>
                        <a:pt x="320" y="101"/>
                      </a:lnTo>
                      <a:lnTo>
                        <a:pt x="333" y="127"/>
                      </a:lnTo>
                      <a:lnTo>
                        <a:pt x="347" y="160"/>
                      </a:lnTo>
                      <a:lnTo>
                        <a:pt x="365" y="202"/>
                      </a:lnTo>
                      <a:lnTo>
                        <a:pt x="380" y="242"/>
                      </a:lnTo>
                      <a:lnTo>
                        <a:pt x="409" y="318"/>
                      </a:lnTo>
                      <a:lnTo>
                        <a:pt x="453" y="435"/>
                      </a:lnTo>
                      <a:lnTo>
                        <a:pt x="480" y="502"/>
                      </a:lnTo>
                      <a:lnTo>
                        <a:pt x="498" y="544"/>
                      </a:lnTo>
                      <a:lnTo>
                        <a:pt x="515" y="582"/>
                      </a:lnTo>
                      <a:lnTo>
                        <a:pt x="531" y="615"/>
                      </a:lnTo>
                      <a:lnTo>
                        <a:pt x="542" y="638"/>
                      </a:lnTo>
                      <a:lnTo>
                        <a:pt x="559" y="668"/>
                      </a:lnTo>
                      <a:lnTo>
                        <a:pt x="574" y="694"/>
                      </a:lnTo>
                      <a:lnTo>
                        <a:pt x="587" y="713"/>
                      </a:lnTo>
                      <a:lnTo>
                        <a:pt x="603" y="736"/>
                      </a:lnTo>
                      <a:lnTo>
                        <a:pt x="619" y="755"/>
                      </a:lnTo>
                      <a:lnTo>
                        <a:pt x="631" y="769"/>
                      </a:lnTo>
                      <a:lnTo>
                        <a:pt x="648" y="785"/>
                      </a:lnTo>
                      <a:lnTo>
                        <a:pt x="666" y="799"/>
                      </a:lnTo>
                      <a:lnTo>
                        <a:pt x="676" y="806"/>
                      </a:lnTo>
                      <a:lnTo>
                        <a:pt x="694" y="817"/>
                      </a:lnTo>
                      <a:lnTo>
                        <a:pt x="716" y="826"/>
                      </a:lnTo>
                      <a:lnTo>
                        <a:pt x="720" y="828"/>
                      </a:lnTo>
                      <a:lnTo>
                        <a:pt x="743" y="834"/>
                      </a:lnTo>
                      <a:lnTo>
                        <a:pt x="765" y="838"/>
                      </a:lnTo>
                      <a:lnTo>
                        <a:pt x="789" y="840"/>
                      </a:lnTo>
                      <a:lnTo>
                        <a:pt x="809" y="841"/>
                      </a:lnTo>
                      <a:lnTo>
                        <a:pt x="854" y="842"/>
                      </a:lnTo>
                      <a:lnTo>
                        <a:pt x="889" y="842"/>
                      </a:lnTo>
                    </a:path>
                  </a:pathLst>
                </a:custGeom>
                <a:noFill/>
                <a:ln w="1270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936" name="Freeform 120"/>
                <p:cNvSpPr>
                  <a:spLocks noChangeAspect="1"/>
                </p:cNvSpPr>
                <p:nvPr/>
              </p:nvSpPr>
              <p:spPr bwMode="auto">
                <a:xfrm>
                  <a:off x="2874" y="4302"/>
                  <a:ext cx="43" cy="43"/>
                </a:xfrm>
                <a:custGeom>
                  <a:avLst/>
                  <a:gdLst/>
                  <a:ahLst/>
                  <a:cxnLst>
                    <a:cxn ang="0">
                      <a:pos x="27" y="24"/>
                    </a:cxn>
                    <a:cxn ang="0">
                      <a:pos x="30" y="30"/>
                    </a:cxn>
                    <a:cxn ang="0">
                      <a:pos x="33" y="32"/>
                    </a:cxn>
                    <a:cxn ang="0">
                      <a:pos x="34" y="34"/>
                    </a:cxn>
                    <a:cxn ang="0">
                      <a:pos x="16" y="32"/>
                    </a:cxn>
                    <a:cxn ang="0">
                      <a:pos x="18" y="32"/>
                    </a:cxn>
                    <a:cxn ang="0">
                      <a:pos x="18" y="31"/>
                    </a:cxn>
                    <a:cxn ang="0">
                      <a:pos x="17" y="28"/>
                    </a:cxn>
                    <a:cxn ang="0">
                      <a:pos x="12" y="26"/>
                    </a:cxn>
                    <a:cxn ang="0">
                      <a:pos x="10" y="29"/>
                    </a:cxn>
                    <a:cxn ang="0">
                      <a:pos x="9" y="30"/>
                    </a:cxn>
                    <a:cxn ang="0">
                      <a:pos x="10" y="31"/>
                    </a:cxn>
                    <a:cxn ang="0">
                      <a:pos x="11" y="32"/>
                    </a:cxn>
                    <a:cxn ang="0">
                      <a:pos x="13" y="32"/>
                    </a:cxn>
                    <a:cxn ang="0">
                      <a:pos x="0" y="34"/>
                    </a:cxn>
                    <a:cxn ang="0">
                      <a:pos x="2" y="32"/>
                    </a:cxn>
                    <a:cxn ang="0">
                      <a:pos x="6" y="30"/>
                    </a:cxn>
                    <a:cxn ang="0">
                      <a:pos x="10" y="24"/>
                    </a:cxn>
                    <a:cxn ang="0">
                      <a:pos x="7" y="10"/>
                    </a:cxn>
                    <a:cxn ang="0">
                      <a:pos x="4" y="4"/>
                    </a:cxn>
                    <a:cxn ang="0">
                      <a:pos x="1" y="2"/>
                    </a:cxn>
                    <a:cxn ang="0">
                      <a:pos x="0" y="0"/>
                    </a:cxn>
                    <a:cxn ang="0">
                      <a:pos x="18" y="2"/>
                    </a:cxn>
                    <a:cxn ang="0">
                      <a:pos x="16" y="3"/>
                    </a:cxn>
                    <a:cxn ang="0">
                      <a:pos x="16" y="3"/>
                    </a:cxn>
                    <a:cxn ang="0">
                      <a:pos x="16" y="4"/>
                    </a:cxn>
                    <a:cxn ang="0">
                      <a:pos x="17" y="6"/>
                    </a:cxn>
                    <a:cxn ang="0">
                      <a:pos x="21" y="9"/>
                    </a:cxn>
                    <a:cxn ang="0">
                      <a:pos x="23" y="5"/>
                    </a:cxn>
                    <a:cxn ang="0">
                      <a:pos x="24" y="3"/>
                    </a:cxn>
                    <a:cxn ang="0">
                      <a:pos x="22" y="2"/>
                    </a:cxn>
                    <a:cxn ang="0">
                      <a:pos x="20" y="0"/>
                    </a:cxn>
                    <a:cxn ang="0">
                      <a:pos x="33" y="2"/>
                    </a:cxn>
                    <a:cxn ang="0">
                      <a:pos x="29" y="3"/>
                    </a:cxn>
                    <a:cxn ang="0">
                      <a:pos x="24" y="8"/>
                    </a:cxn>
                  </a:cxnLst>
                  <a:rect l="0" t="0" r="r" b="b"/>
                  <a:pathLst>
                    <a:path w="34" h="34">
                      <a:moveTo>
                        <a:pt x="21" y="13"/>
                      </a:moveTo>
                      <a:lnTo>
                        <a:pt x="27" y="24"/>
                      </a:lnTo>
                      <a:lnTo>
                        <a:pt x="29" y="28"/>
                      </a:lnTo>
                      <a:lnTo>
                        <a:pt x="30" y="30"/>
                      </a:lnTo>
                      <a:lnTo>
                        <a:pt x="32" y="32"/>
                      </a:lnTo>
                      <a:lnTo>
                        <a:pt x="33" y="32"/>
                      </a:lnTo>
                      <a:lnTo>
                        <a:pt x="34" y="32"/>
                      </a:lnTo>
                      <a:lnTo>
                        <a:pt x="34" y="34"/>
                      </a:lnTo>
                      <a:lnTo>
                        <a:pt x="16" y="34"/>
                      </a:lnTo>
                      <a:lnTo>
                        <a:pt x="16" y="32"/>
                      </a:lnTo>
                      <a:lnTo>
                        <a:pt x="17" y="32"/>
                      </a:lnTo>
                      <a:lnTo>
                        <a:pt x="18" y="32"/>
                      </a:lnTo>
                      <a:lnTo>
                        <a:pt x="18" y="31"/>
                      </a:lnTo>
                      <a:lnTo>
                        <a:pt x="18" y="31"/>
                      </a:lnTo>
                      <a:lnTo>
                        <a:pt x="18" y="30"/>
                      </a:lnTo>
                      <a:lnTo>
                        <a:pt x="17" y="28"/>
                      </a:lnTo>
                      <a:lnTo>
                        <a:pt x="14" y="22"/>
                      </a:lnTo>
                      <a:lnTo>
                        <a:pt x="12" y="26"/>
                      </a:lnTo>
                      <a:lnTo>
                        <a:pt x="10" y="28"/>
                      </a:lnTo>
                      <a:lnTo>
                        <a:pt x="10" y="29"/>
                      </a:lnTo>
                      <a:lnTo>
                        <a:pt x="10" y="30"/>
                      </a:lnTo>
                      <a:lnTo>
                        <a:pt x="9" y="30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0" y="32"/>
                      </a:lnTo>
                      <a:lnTo>
                        <a:pt x="11" y="32"/>
                      </a:lnTo>
                      <a:lnTo>
                        <a:pt x="12" y="32"/>
                      </a:lnTo>
                      <a:lnTo>
                        <a:pt x="13" y="32"/>
                      </a:lnTo>
                      <a:lnTo>
                        <a:pt x="13" y="34"/>
                      </a:lnTo>
                      <a:lnTo>
                        <a:pt x="0" y="34"/>
                      </a:lnTo>
                      <a:lnTo>
                        <a:pt x="0" y="32"/>
                      </a:lnTo>
                      <a:lnTo>
                        <a:pt x="2" y="32"/>
                      </a:lnTo>
                      <a:lnTo>
                        <a:pt x="4" y="31"/>
                      </a:lnTo>
                      <a:lnTo>
                        <a:pt x="6" y="30"/>
                      </a:lnTo>
                      <a:lnTo>
                        <a:pt x="8" y="28"/>
                      </a:lnTo>
                      <a:lnTo>
                        <a:pt x="10" y="24"/>
                      </a:lnTo>
                      <a:lnTo>
                        <a:pt x="13" y="20"/>
                      </a:lnTo>
                      <a:lnTo>
                        <a:pt x="7" y="10"/>
                      </a:lnTo>
                      <a:lnTo>
                        <a:pt x="5" y="7"/>
                      </a:lnTo>
                      <a:lnTo>
                        <a:pt x="4" y="4"/>
                      </a:lnTo>
                      <a:lnTo>
                        <a:pt x="3" y="3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6" y="3"/>
                      </a:lnTo>
                      <a:lnTo>
                        <a:pt x="16" y="3"/>
                      </a:lnTo>
                      <a:lnTo>
                        <a:pt x="16" y="3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6" y="5"/>
                      </a:lnTo>
                      <a:lnTo>
                        <a:pt x="17" y="6"/>
                      </a:lnTo>
                      <a:lnTo>
                        <a:pt x="19" y="11"/>
                      </a:lnTo>
                      <a:lnTo>
                        <a:pt x="21" y="9"/>
                      </a:lnTo>
                      <a:lnTo>
                        <a:pt x="22" y="7"/>
                      </a:lnTo>
                      <a:lnTo>
                        <a:pt x="23" y="5"/>
                      </a:lnTo>
                      <a:lnTo>
                        <a:pt x="24" y="4"/>
                      </a:lnTo>
                      <a:lnTo>
                        <a:pt x="24" y="3"/>
                      </a:lnTo>
                      <a:lnTo>
                        <a:pt x="23" y="3"/>
                      </a:lnTo>
                      <a:lnTo>
                        <a:pt x="22" y="2"/>
                      </a:lnTo>
                      <a:lnTo>
                        <a:pt x="20" y="2"/>
                      </a:lnTo>
                      <a:lnTo>
                        <a:pt x="20" y="0"/>
                      </a:lnTo>
                      <a:lnTo>
                        <a:pt x="33" y="0"/>
                      </a:lnTo>
                      <a:lnTo>
                        <a:pt x="33" y="2"/>
                      </a:lnTo>
                      <a:lnTo>
                        <a:pt x="31" y="2"/>
                      </a:lnTo>
                      <a:lnTo>
                        <a:pt x="29" y="3"/>
                      </a:lnTo>
                      <a:lnTo>
                        <a:pt x="27" y="5"/>
                      </a:lnTo>
                      <a:lnTo>
                        <a:pt x="24" y="8"/>
                      </a:lnTo>
                      <a:lnTo>
                        <a:pt x="21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937" name="Freeform 121"/>
                <p:cNvSpPr>
                  <a:spLocks noChangeAspect="1" noEditPoints="1"/>
                </p:cNvSpPr>
                <p:nvPr/>
              </p:nvSpPr>
              <p:spPr bwMode="auto">
                <a:xfrm>
                  <a:off x="1622" y="3167"/>
                  <a:ext cx="63" cy="4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4" y="6"/>
                    </a:cxn>
                    <a:cxn ang="0">
                      <a:pos x="8" y="4"/>
                    </a:cxn>
                    <a:cxn ang="0">
                      <a:pos x="12" y="3"/>
                    </a:cxn>
                    <a:cxn ang="0">
                      <a:pos x="18" y="5"/>
                    </a:cxn>
                    <a:cxn ang="0">
                      <a:pos x="22" y="10"/>
                    </a:cxn>
                    <a:cxn ang="0">
                      <a:pos x="24" y="16"/>
                    </a:cxn>
                    <a:cxn ang="0">
                      <a:pos x="24" y="19"/>
                    </a:cxn>
                    <a:cxn ang="0">
                      <a:pos x="24" y="22"/>
                    </a:cxn>
                    <a:cxn ang="0">
                      <a:pos x="26" y="24"/>
                    </a:cxn>
                    <a:cxn ang="0">
                      <a:pos x="28" y="24"/>
                    </a:cxn>
                    <a:cxn ang="0">
                      <a:pos x="30" y="22"/>
                    </a:cxn>
                    <a:cxn ang="0">
                      <a:pos x="30" y="14"/>
                    </a:cxn>
                    <a:cxn ang="0">
                      <a:pos x="31" y="6"/>
                    </a:cxn>
                    <a:cxn ang="0">
                      <a:pos x="34" y="1"/>
                    </a:cxn>
                    <a:cxn ang="0">
                      <a:pos x="39" y="0"/>
                    </a:cxn>
                    <a:cxn ang="0">
                      <a:pos x="45" y="2"/>
                    </a:cxn>
                    <a:cxn ang="0">
                      <a:pos x="49" y="6"/>
                    </a:cxn>
                    <a:cxn ang="0">
                      <a:pos x="50" y="17"/>
                    </a:cxn>
                    <a:cxn ang="0">
                      <a:pos x="49" y="25"/>
                    </a:cxn>
                    <a:cxn ang="0">
                      <a:pos x="47" y="31"/>
                    </a:cxn>
                    <a:cxn ang="0">
                      <a:pos x="43" y="32"/>
                    </a:cxn>
                    <a:cxn ang="0">
                      <a:pos x="40" y="31"/>
                    </a:cxn>
                    <a:cxn ang="0">
                      <a:pos x="38" y="26"/>
                    </a:cxn>
                    <a:cxn ang="0">
                      <a:pos x="34" y="31"/>
                    </a:cxn>
                    <a:cxn ang="0">
                      <a:pos x="29" y="31"/>
                    </a:cxn>
                    <a:cxn ang="0">
                      <a:pos x="25" y="27"/>
                    </a:cxn>
                    <a:cxn ang="0">
                      <a:pos x="21" y="28"/>
                    </a:cxn>
                    <a:cxn ang="0">
                      <a:pos x="15" y="32"/>
                    </a:cxn>
                    <a:cxn ang="0">
                      <a:pos x="9" y="32"/>
                    </a:cxn>
                    <a:cxn ang="0">
                      <a:pos x="3" y="29"/>
                    </a:cxn>
                    <a:cxn ang="0">
                      <a:pos x="0" y="22"/>
                    </a:cxn>
                    <a:cxn ang="0">
                      <a:pos x="0" y="15"/>
                    </a:cxn>
                    <a:cxn ang="0">
                      <a:pos x="2" y="18"/>
                    </a:cxn>
                    <a:cxn ang="0">
                      <a:pos x="4" y="21"/>
                    </a:cxn>
                    <a:cxn ang="0">
                      <a:pos x="9" y="22"/>
                    </a:cxn>
                    <a:cxn ang="0">
                      <a:pos x="16" y="22"/>
                    </a:cxn>
                    <a:cxn ang="0">
                      <a:pos x="20" y="21"/>
                    </a:cxn>
                    <a:cxn ang="0">
                      <a:pos x="22" y="18"/>
                    </a:cxn>
                    <a:cxn ang="0">
                      <a:pos x="20" y="14"/>
                    </a:cxn>
                    <a:cxn ang="0">
                      <a:pos x="15" y="13"/>
                    </a:cxn>
                    <a:cxn ang="0">
                      <a:pos x="8" y="13"/>
                    </a:cxn>
                    <a:cxn ang="0">
                      <a:pos x="4" y="14"/>
                    </a:cxn>
                    <a:cxn ang="0">
                      <a:pos x="2" y="18"/>
                    </a:cxn>
                    <a:cxn ang="0">
                      <a:pos x="39" y="22"/>
                    </a:cxn>
                    <a:cxn ang="0">
                      <a:pos x="41" y="26"/>
                    </a:cxn>
                    <a:cxn ang="0">
                      <a:pos x="45" y="26"/>
                    </a:cxn>
                    <a:cxn ang="0">
                      <a:pos x="47" y="22"/>
                    </a:cxn>
                    <a:cxn ang="0">
                      <a:pos x="48" y="16"/>
                    </a:cxn>
                    <a:cxn ang="0">
                      <a:pos x="47" y="9"/>
                    </a:cxn>
                    <a:cxn ang="0">
                      <a:pos x="42" y="6"/>
                    </a:cxn>
                    <a:cxn ang="0">
                      <a:pos x="41" y="6"/>
                    </a:cxn>
                    <a:cxn ang="0">
                      <a:pos x="39" y="9"/>
                    </a:cxn>
                    <a:cxn ang="0">
                      <a:pos x="39" y="15"/>
                    </a:cxn>
                  </a:cxnLst>
                  <a:rect l="0" t="0" r="r" b="b"/>
                  <a:pathLst>
                    <a:path w="50" h="32">
                      <a:moveTo>
                        <a:pt x="0" y="11"/>
                      </a:move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4" y="6"/>
                      </a:lnTo>
                      <a:lnTo>
                        <a:pt x="6" y="5"/>
                      </a:lnTo>
                      <a:lnTo>
                        <a:pt x="8" y="4"/>
                      </a:lnTo>
                      <a:lnTo>
                        <a:pt x="10" y="3"/>
                      </a:lnTo>
                      <a:lnTo>
                        <a:pt x="12" y="3"/>
                      </a:lnTo>
                      <a:lnTo>
                        <a:pt x="15" y="3"/>
                      </a:lnTo>
                      <a:lnTo>
                        <a:pt x="18" y="5"/>
                      </a:lnTo>
                      <a:lnTo>
                        <a:pt x="20" y="7"/>
                      </a:lnTo>
                      <a:lnTo>
                        <a:pt x="22" y="10"/>
                      </a:lnTo>
                      <a:lnTo>
                        <a:pt x="23" y="14"/>
                      </a:lnTo>
                      <a:lnTo>
                        <a:pt x="24" y="16"/>
                      </a:lnTo>
                      <a:lnTo>
                        <a:pt x="24" y="17"/>
                      </a:lnTo>
                      <a:lnTo>
                        <a:pt x="24" y="19"/>
                      </a:lnTo>
                      <a:lnTo>
                        <a:pt x="24" y="21"/>
                      </a:lnTo>
                      <a:lnTo>
                        <a:pt x="24" y="22"/>
                      </a:lnTo>
                      <a:lnTo>
                        <a:pt x="25" y="24"/>
                      </a:lnTo>
                      <a:lnTo>
                        <a:pt x="26" y="24"/>
                      </a:lnTo>
                      <a:lnTo>
                        <a:pt x="27" y="25"/>
                      </a:lnTo>
                      <a:lnTo>
                        <a:pt x="28" y="24"/>
                      </a:lnTo>
                      <a:lnTo>
                        <a:pt x="29" y="24"/>
                      </a:lnTo>
                      <a:lnTo>
                        <a:pt x="30" y="22"/>
                      </a:lnTo>
                      <a:lnTo>
                        <a:pt x="30" y="20"/>
                      </a:lnTo>
                      <a:lnTo>
                        <a:pt x="30" y="14"/>
                      </a:lnTo>
                      <a:lnTo>
                        <a:pt x="30" y="10"/>
                      </a:lnTo>
                      <a:lnTo>
                        <a:pt x="31" y="6"/>
                      </a:lnTo>
                      <a:lnTo>
                        <a:pt x="32" y="4"/>
                      </a:lnTo>
                      <a:lnTo>
                        <a:pt x="34" y="1"/>
                      </a:lnTo>
                      <a:lnTo>
                        <a:pt x="36" y="0"/>
                      </a:lnTo>
                      <a:lnTo>
                        <a:pt x="39" y="0"/>
                      </a:lnTo>
                      <a:lnTo>
                        <a:pt x="42" y="0"/>
                      </a:lnTo>
                      <a:lnTo>
                        <a:pt x="45" y="2"/>
                      </a:lnTo>
                      <a:lnTo>
                        <a:pt x="47" y="4"/>
                      </a:lnTo>
                      <a:lnTo>
                        <a:pt x="49" y="6"/>
                      </a:lnTo>
                      <a:lnTo>
                        <a:pt x="50" y="11"/>
                      </a:lnTo>
                      <a:lnTo>
                        <a:pt x="50" y="17"/>
                      </a:lnTo>
                      <a:lnTo>
                        <a:pt x="50" y="22"/>
                      </a:lnTo>
                      <a:lnTo>
                        <a:pt x="49" y="25"/>
                      </a:lnTo>
                      <a:lnTo>
                        <a:pt x="48" y="29"/>
                      </a:lnTo>
                      <a:lnTo>
                        <a:pt x="47" y="31"/>
                      </a:lnTo>
                      <a:lnTo>
                        <a:pt x="45" y="32"/>
                      </a:lnTo>
                      <a:lnTo>
                        <a:pt x="43" y="32"/>
                      </a:lnTo>
                      <a:lnTo>
                        <a:pt x="42" y="32"/>
                      </a:lnTo>
                      <a:lnTo>
                        <a:pt x="40" y="31"/>
                      </a:lnTo>
                      <a:lnTo>
                        <a:pt x="39" y="29"/>
                      </a:lnTo>
                      <a:lnTo>
                        <a:pt x="38" y="26"/>
                      </a:lnTo>
                      <a:lnTo>
                        <a:pt x="36" y="29"/>
                      </a:lnTo>
                      <a:lnTo>
                        <a:pt x="34" y="31"/>
                      </a:lnTo>
                      <a:lnTo>
                        <a:pt x="32" y="32"/>
                      </a:lnTo>
                      <a:lnTo>
                        <a:pt x="29" y="31"/>
                      </a:lnTo>
                      <a:lnTo>
                        <a:pt x="27" y="30"/>
                      </a:lnTo>
                      <a:lnTo>
                        <a:pt x="25" y="27"/>
                      </a:lnTo>
                      <a:lnTo>
                        <a:pt x="23" y="23"/>
                      </a:lnTo>
                      <a:lnTo>
                        <a:pt x="21" y="28"/>
                      </a:lnTo>
                      <a:lnTo>
                        <a:pt x="18" y="30"/>
                      </a:lnTo>
                      <a:lnTo>
                        <a:pt x="15" y="32"/>
                      </a:lnTo>
                      <a:lnTo>
                        <a:pt x="12" y="32"/>
                      </a:lnTo>
                      <a:lnTo>
                        <a:pt x="9" y="32"/>
                      </a:lnTo>
                      <a:lnTo>
                        <a:pt x="6" y="31"/>
                      </a:lnTo>
                      <a:lnTo>
                        <a:pt x="3" y="29"/>
                      </a:lnTo>
                      <a:lnTo>
                        <a:pt x="1" y="26"/>
                      </a:lnTo>
                      <a:lnTo>
                        <a:pt x="0" y="22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1"/>
                      </a:lnTo>
                      <a:close/>
                      <a:moveTo>
                        <a:pt x="2" y="18"/>
                      </a:moveTo>
                      <a:lnTo>
                        <a:pt x="2" y="19"/>
                      </a:lnTo>
                      <a:lnTo>
                        <a:pt x="4" y="21"/>
                      </a:lnTo>
                      <a:lnTo>
                        <a:pt x="6" y="22"/>
                      </a:lnTo>
                      <a:lnTo>
                        <a:pt x="9" y="22"/>
                      </a:lnTo>
                      <a:lnTo>
                        <a:pt x="12" y="22"/>
                      </a:lnTo>
                      <a:lnTo>
                        <a:pt x="16" y="22"/>
                      </a:lnTo>
                      <a:lnTo>
                        <a:pt x="18" y="22"/>
                      </a:lnTo>
                      <a:lnTo>
                        <a:pt x="20" y="21"/>
                      </a:lnTo>
                      <a:lnTo>
                        <a:pt x="21" y="19"/>
                      </a:lnTo>
                      <a:lnTo>
                        <a:pt x="22" y="18"/>
                      </a:lnTo>
                      <a:lnTo>
                        <a:pt x="21" y="16"/>
                      </a:lnTo>
                      <a:lnTo>
                        <a:pt x="20" y="14"/>
                      </a:lnTo>
                      <a:lnTo>
                        <a:pt x="18" y="14"/>
                      </a:lnTo>
                      <a:lnTo>
                        <a:pt x="15" y="13"/>
                      </a:lnTo>
                      <a:lnTo>
                        <a:pt x="12" y="13"/>
                      </a:lnTo>
                      <a:lnTo>
                        <a:pt x="8" y="13"/>
                      </a:lnTo>
                      <a:lnTo>
                        <a:pt x="6" y="14"/>
                      </a:lnTo>
                      <a:lnTo>
                        <a:pt x="4" y="14"/>
                      </a:lnTo>
                      <a:lnTo>
                        <a:pt x="2" y="16"/>
                      </a:lnTo>
                      <a:lnTo>
                        <a:pt x="2" y="18"/>
                      </a:lnTo>
                      <a:close/>
                      <a:moveTo>
                        <a:pt x="39" y="19"/>
                      </a:moveTo>
                      <a:lnTo>
                        <a:pt x="39" y="22"/>
                      </a:lnTo>
                      <a:lnTo>
                        <a:pt x="39" y="24"/>
                      </a:lnTo>
                      <a:lnTo>
                        <a:pt x="41" y="26"/>
                      </a:lnTo>
                      <a:lnTo>
                        <a:pt x="43" y="26"/>
                      </a:lnTo>
                      <a:lnTo>
                        <a:pt x="45" y="26"/>
                      </a:lnTo>
                      <a:lnTo>
                        <a:pt x="46" y="24"/>
                      </a:lnTo>
                      <a:lnTo>
                        <a:pt x="47" y="22"/>
                      </a:lnTo>
                      <a:lnTo>
                        <a:pt x="48" y="20"/>
                      </a:lnTo>
                      <a:lnTo>
                        <a:pt x="48" y="16"/>
                      </a:lnTo>
                      <a:lnTo>
                        <a:pt x="48" y="12"/>
                      </a:lnTo>
                      <a:lnTo>
                        <a:pt x="47" y="9"/>
                      </a:lnTo>
                      <a:lnTo>
                        <a:pt x="45" y="7"/>
                      </a:lnTo>
                      <a:lnTo>
                        <a:pt x="42" y="6"/>
                      </a:lnTo>
                      <a:lnTo>
                        <a:pt x="42" y="6"/>
                      </a:lnTo>
                      <a:lnTo>
                        <a:pt x="41" y="6"/>
                      </a:lnTo>
                      <a:lnTo>
                        <a:pt x="40" y="8"/>
                      </a:lnTo>
                      <a:lnTo>
                        <a:pt x="39" y="9"/>
                      </a:lnTo>
                      <a:lnTo>
                        <a:pt x="39" y="11"/>
                      </a:lnTo>
                      <a:lnTo>
                        <a:pt x="39" y="15"/>
                      </a:lnTo>
                      <a:lnTo>
                        <a:pt x="39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938" name="Freeform 122"/>
                <p:cNvSpPr>
                  <a:spLocks noChangeAspect="1"/>
                </p:cNvSpPr>
                <p:nvPr/>
              </p:nvSpPr>
              <p:spPr bwMode="auto">
                <a:xfrm>
                  <a:off x="1653" y="3137"/>
                  <a:ext cx="44" cy="22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28" y="5"/>
                    </a:cxn>
                    <a:cxn ang="0">
                      <a:pos x="31" y="4"/>
                    </a:cxn>
                    <a:cxn ang="0">
                      <a:pos x="32" y="4"/>
                    </a:cxn>
                    <a:cxn ang="0">
                      <a:pos x="33" y="4"/>
                    </a:cxn>
                    <a:cxn ang="0">
                      <a:pos x="33" y="3"/>
                    </a:cxn>
                    <a:cxn ang="0">
                      <a:pos x="34" y="2"/>
                    </a:cxn>
                    <a:cxn ang="0">
                      <a:pos x="34" y="0"/>
                    </a:cxn>
                    <a:cxn ang="0">
                      <a:pos x="34" y="0"/>
                    </a:cxn>
                    <a:cxn ang="0">
                      <a:pos x="35" y="0"/>
                    </a:cxn>
                    <a:cxn ang="0">
                      <a:pos x="35" y="18"/>
                    </a:cxn>
                    <a:cxn ang="0">
                      <a:pos x="34" y="18"/>
                    </a:cxn>
                    <a:cxn ang="0">
                      <a:pos x="34" y="17"/>
                    </a:cxn>
                    <a:cxn ang="0">
                      <a:pos x="34" y="15"/>
                    </a:cxn>
                    <a:cxn ang="0">
                      <a:pos x="33" y="14"/>
                    </a:cxn>
                    <a:cxn ang="0">
                      <a:pos x="33" y="13"/>
                    </a:cxn>
                    <a:cxn ang="0">
                      <a:pos x="32" y="12"/>
                    </a:cxn>
                    <a:cxn ang="0">
                      <a:pos x="31" y="12"/>
                    </a:cxn>
                    <a:cxn ang="0">
                      <a:pos x="28" y="12"/>
                    </a:cxn>
                    <a:cxn ang="0">
                      <a:pos x="10" y="12"/>
                    </a:cxn>
                    <a:cxn ang="0">
                      <a:pos x="8" y="12"/>
                    </a:cxn>
                    <a:cxn ang="0">
                      <a:pos x="7" y="12"/>
                    </a:cxn>
                    <a:cxn ang="0">
                      <a:pos x="7" y="13"/>
                    </a:cxn>
                    <a:cxn ang="0">
                      <a:pos x="6" y="13"/>
                    </a:cxn>
                    <a:cxn ang="0">
                      <a:pos x="6" y="14"/>
                    </a:cxn>
                    <a:cxn ang="0">
                      <a:pos x="6" y="14"/>
                    </a:cxn>
                    <a:cxn ang="0">
                      <a:pos x="6" y="16"/>
                    </a:cxn>
                    <a:cxn ang="0">
                      <a:pos x="7" y="17"/>
                    </a:cxn>
                    <a:cxn ang="0">
                      <a:pos x="6" y="18"/>
                    </a:cxn>
                    <a:cxn ang="0">
                      <a:pos x="0" y="5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35" h="18">
                      <a:moveTo>
                        <a:pt x="0" y="5"/>
                      </a:moveTo>
                      <a:lnTo>
                        <a:pt x="28" y="5"/>
                      </a:lnTo>
                      <a:lnTo>
                        <a:pt x="31" y="4"/>
                      </a:lnTo>
                      <a:lnTo>
                        <a:pt x="32" y="4"/>
                      </a:lnTo>
                      <a:lnTo>
                        <a:pt x="33" y="4"/>
                      </a:lnTo>
                      <a:lnTo>
                        <a:pt x="33" y="3"/>
                      </a:lnTo>
                      <a:lnTo>
                        <a:pt x="34" y="2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5" y="0"/>
                      </a:lnTo>
                      <a:lnTo>
                        <a:pt x="35" y="18"/>
                      </a:lnTo>
                      <a:lnTo>
                        <a:pt x="34" y="18"/>
                      </a:lnTo>
                      <a:lnTo>
                        <a:pt x="34" y="17"/>
                      </a:lnTo>
                      <a:lnTo>
                        <a:pt x="34" y="15"/>
                      </a:lnTo>
                      <a:lnTo>
                        <a:pt x="33" y="14"/>
                      </a:lnTo>
                      <a:lnTo>
                        <a:pt x="33" y="13"/>
                      </a:lnTo>
                      <a:lnTo>
                        <a:pt x="32" y="12"/>
                      </a:lnTo>
                      <a:lnTo>
                        <a:pt x="31" y="12"/>
                      </a:lnTo>
                      <a:lnTo>
                        <a:pt x="28" y="12"/>
                      </a:lnTo>
                      <a:lnTo>
                        <a:pt x="10" y="12"/>
                      </a:lnTo>
                      <a:lnTo>
                        <a:pt x="8" y="12"/>
                      </a:lnTo>
                      <a:lnTo>
                        <a:pt x="7" y="12"/>
                      </a:lnTo>
                      <a:lnTo>
                        <a:pt x="7" y="13"/>
                      </a:lnTo>
                      <a:lnTo>
                        <a:pt x="6" y="13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6" y="16"/>
                      </a:lnTo>
                      <a:lnTo>
                        <a:pt x="7" y="17"/>
                      </a:lnTo>
                      <a:lnTo>
                        <a:pt x="6" y="18"/>
                      </a:lnTo>
                      <a:lnTo>
                        <a:pt x="0" y="5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939" name="Freeform 123"/>
                <p:cNvSpPr>
                  <a:spLocks noChangeAspect="1"/>
                </p:cNvSpPr>
                <p:nvPr/>
              </p:nvSpPr>
              <p:spPr bwMode="auto">
                <a:xfrm>
                  <a:off x="1620" y="3097"/>
                  <a:ext cx="30" cy="31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18" y="2"/>
                    </a:cxn>
                    <a:cxn ang="0">
                      <a:pos x="20" y="2"/>
                    </a:cxn>
                    <a:cxn ang="0">
                      <a:pos x="21" y="2"/>
                    </a:cxn>
                    <a:cxn ang="0">
                      <a:pos x="22" y="1"/>
                    </a:cxn>
                    <a:cxn ang="0">
                      <a:pos x="22" y="0"/>
                    </a:cxn>
                    <a:cxn ang="0">
                      <a:pos x="23" y="0"/>
                    </a:cxn>
                    <a:cxn ang="0">
                      <a:pos x="23" y="9"/>
                    </a:cxn>
                    <a:cxn ang="0">
                      <a:pos x="20" y="9"/>
                    </a:cxn>
                    <a:cxn ang="0">
                      <a:pos x="22" y="11"/>
                    </a:cxn>
                    <a:cxn ang="0">
                      <a:pos x="23" y="12"/>
                    </a:cxn>
                    <a:cxn ang="0">
                      <a:pos x="23" y="14"/>
                    </a:cxn>
                    <a:cxn ang="0">
                      <a:pos x="24" y="16"/>
                    </a:cxn>
                    <a:cxn ang="0">
                      <a:pos x="23" y="18"/>
                    </a:cxn>
                    <a:cxn ang="0">
                      <a:pos x="22" y="19"/>
                    </a:cxn>
                    <a:cxn ang="0">
                      <a:pos x="21" y="21"/>
                    </a:cxn>
                    <a:cxn ang="0">
                      <a:pos x="20" y="21"/>
                    </a:cxn>
                    <a:cxn ang="0">
                      <a:pos x="17" y="22"/>
                    </a:cxn>
                    <a:cxn ang="0">
                      <a:pos x="14" y="22"/>
                    </a:cxn>
                    <a:cxn ang="0">
                      <a:pos x="5" y="22"/>
                    </a:cxn>
                    <a:cxn ang="0">
                      <a:pos x="3" y="22"/>
                    </a:cxn>
                    <a:cxn ang="0">
                      <a:pos x="2" y="22"/>
                    </a:cxn>
                    <a:cxn ang="0">
                      <a:pos x="1" y="23"/>
                    </a:cxn>
                    <a:cxn ang="0">
                      <a:pos x="1" y="24"/>
                    </a:cxn>
                    <a:cxn ang="0">
                      <a:pos x="0" y="24"/>
                    </a:cxn>
                    <a:cxn ang="0">
                      <a:pos x="0" y="15"/>
                    </a:cxn>
                    <a:cxn ang="0">
                      <a:pos x="16" y="15"/>
                    </a:cxn>
                    <a:cxn ang="0">
                      <a:pos x="18" y="15"/>
                    </a:cxn>
                    <a:cxn ang="0">
                      <a:pos x="19" y="15"/>
                    </a:cxn>
                    <a:cxn ang="0">
                      <a:pos x="19" y="14"/>
                    </a:cxn>
                    <a:cxn ang="0">
                      <a:pos x="20" y="14"/>
                    </a:cxn>
                    <a:cxn ang="0">
                      <a:pos x="20" y="13"/>
                    </a:cxn>
                    <a:cxn ang="0">
                      <a:pos x="20" y="13"/>
                    </a:cxn>
                    <a:cxn ang="0">
                      <a:pos x="20" y="12"/>
                    </a:cxn>
                    <a:cxn ang="0">
                      <a:pos x="20" y="11"/>
                    </a:cxn>
                    <a:cxn ang="0">
                      <a:pos x="19" y="10"/>
                    </a:cxn>
                    <a:cxn ang="0">
                      <a:pos x="17" y="9"/>
                    </a:cxn>
                    <a:cxn ang="0">
                      <a:pos x="5" y="9"/>
                    </a:cxn>
                    <a:cxn ang="0">
                      <a:pos x="3" y="9"/>
                    </a:cxn>
                    <a:cxn ang="0">
                      <a:pos x="2" y="9"/>
                    </a:cxn>
                    <a:cxn ang="0">
                      <a:pos x="1" y="10"/>
                    </a:cxn>
                    <a:cxn ang="0">
                      <a:pos x="1" y="11"/>
                    </a:cxn>
                    <a:cxn ang="0">
                      <a:pos x="0" y="11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24" h="24">
                      <a:moveTo>
                        <a:pt x="0" y="2"/>
                      </a:moveTo>
                      <a:lnTo>
                        <a:pt x="18" y="2"/>
                      </a:lnTo>
                      <a:lnTo>
                        <a:pt x="20" y="2"/>
                      </a:lnTo>
                      <a:lnTo>
                        <a:pt x="21" y="2"/>
                      </a:lnTo>
                      <a:lnTo>
                        <a:pt x="22" y="1"/>
                      </a:lnTo>
                      <a:lnTo>
                        <a:pt x="22" y="0"/>
                      </a:lnTo>
                      <a:lnTo>
                        <a:pt x="23" y="0"/>
                      </a:lnTo>
                      <a:lnTo>
                        <a:pt x="23" y="9"/>
                      </a:lnTo>
                      <a:lnTo>
                        <a:pt x="20" y="9"/>
                      </a:lnTo>
                      <a:lnTo>
                        <a:pt x="22" y="11"/>
                      </a:lnTo>
                      <a:lnTo>
                        <a:pt x="23" y="12"/>
                      </a:lnTo>
                      <a:lnTo>
                        <a:pt x="23" y="14"/>
                      </a:lnTo>
                      <a:lnTo>
                        <a:pt x="24" y="16"/>
                      </a:lnTo>
                      <a:lnTo>
                        <a:pt x="23" y="18"/>
                      </a:lnTo>
                      <a:lnTo>
                        <a:pt x="22" y="19"/>
                      </a:lnTo>
                      <a:lnTo>
                        <a:pt x="21" y="21"/>
                      </a:lnTo>
                      <a:lnTo>
                        <a:pt x="20" y="21"/>
                      </a:lnTo>
                      <a:lnTo>
                        <a:pt x="17" y="22"/>
                      </a:lnTo>
                      <a:lnTo>
                        <a:pt x="14" y="22"/>
                      </a:lnTo>
                      <a:lnTo>
                        <a:pt x="5" y="22"/>
                      </a:lnTo>
                      <a:lnTo>
                        <a:pt x="3" y="22"/>
                      </a:lnTo>
                      <a:lnTo>
                        <a:pt x="2" y="22"/>
                      </a:lnTo>
                      <a:lnTo>
                        <a:pt x="1" y="23"/>
                      </a:lnTo>
                      <a:lnTo>
                        <a:pt x="1" y="24"/>
                      </a:lnTo>
                      <a:lnTo>
                        <a:pt x="0" y="24"/>
                      </a:lnTo>
                      <a:lnTo>
                        <a:pt x="0" y="15"/>
                      </a:lnTo>
                      <a:lnTo>
                        <a:pt x="16" y="15"/>
                      </a:lnTo>
                      <a:lnTo>
                        <a:pt x="18" y="15"/>
                      </a:lnTo>
                      <a:lnTo>
                        <a:pt x="19" y="15"/>
                      </a:lnTo>
                      <a:lnTo>
                        <a:pt x="19" y="14"/>
                      </a:lnTo>
                      <a:lnTo>
                        <a:pt x="20" y="14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2"/>
                      </a:lnTo>
                      <a:lnTo>
                        <a:pt x="20" y="11"/>
                      </a:lnTo>
                      <a:lnTo>
                        <a:pt x="19" y="10"/>
                      </a:lnTo>
                      <a:lnTo>
                        <a:pt x="17" y="9"/>
                      </a:lnTo>
                      <a:lnTo>
                        <a:pt x="5" y="9"/>
                      </a:lnTo>
                      <a:lnTo>
                        <a:pt x="3" y="9"/>
                      </a:lnTo>
                      <a:lnTo>
                        <a:pt x="2" y="9"/>
                      </a:lnTo>
                      <a:lnTo>
                        <a:pt x="1" y="10"/>
                      </a:lnTo>
                      <a:lnTo>
                        <a:pt x="1" y="11"/>
                      </a:lnTo>
                      <a:lnTo>
                        <a:pt x="0" y="1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940" name="Freeform 124"/>
                <p:cNvSpPr>
                  <a:spLocks noChangeAspect="1"/>
                </p:cNvSpPr>
                <p:nvPr/>
              </p:nvSpPr>
              <p:spPr bwMode="auto">
                <a:xfrm>
                  <a:off x="1650" y="3073"/>
                  <a:ext cx="32" cy="17"/>
                </a:xfrm>
                <a:custGeom>
                  <a:avLst/>
                  <a:gdLst/>
                  <a:ahLst/>
                  <a:cxnLst>
                    <a:cxn ang="0">
                      <a:pos x="25" y="12"/>
                    </a:cxn>
                    <a:cxn ang="0">
                      <a:pos x="23" y="12"/>
                    </a:cxn>
                    <a:cxn ang="0">
                      <a:pos x="21" y="9"/>
                    </a:cxn>
                    <a:cxn ang="0">
                      <a:pos x="18" y="7"/>
                    </a:cxn>
                    <a:cxn ang="0">
                      <a:pos x="15" y="5"/>
                    </a:cxn>
                    <a:cxn ang="0">
                      <a:pos x="12" y="5"/>
                    </a:cxn>
                    <a:cxn ang="0">
                      <a:pos x="12" y="5"/>
                    </a:cxn>
                    <a:cxn ang="0">
                      <a:pos x="11" y="5"/>
                    </a:cxn>
                    <a:cxn ang="0">
                      <a:pos x="11" y="5"/>
                    </a:cxn>
                    <a:cxn ang="0">
                      <a:pos x="11" y="6"/>
                    </a:cxn>
                    <a:cxn ang="0">
                      <a:pos x="11" y="6"/>
                    </a:cxn>
                    <a:cxn ang="0">
                      <a:pos x="11" y="6"/>
                    </a:cxn>
                    <a:cxn ang="0">
                      <a:pos x="12" y="7"/>
                    </a:cxn>
                    <a:cxn ang="0">
                      <a:pos x="12" y="9"/>
                    </a:cxn>
                    <a:cxn ang="0">
                      <a:pos x="12" y="10"/>
                    </a:cxn>
                    <a:cxn ang="0">
                      <a:pos x="10" y="12"/>
                    </a:cxn>
                    <a:cxn ang="0">
                      <a:pos x="8" y="13"/>
                    </a:cxn>
                    <a:cxn ang="0">
                      <a:pos x="6" y="13"/>
                    </a:cxn>
                    <a:cxn ang="0">
                      <a:pos x="4" y="13"/>
                    </a:cxn>
                    <a:cxn ang="0">
                      <a:pos x="2" y="12"/>
                    </a:cxn>
                    <a:cxn ang="0">
                      <a:pos x="1" y="10"/>
                    </a:cxn>
                    <a:cxn ang="0">
                      <a:pos x="0" y="7"/>
                    </a:cxn>
                    <a:cxn ang="0">
                      <a:pos x="1" y="5"/>
                    </a:cxn>
                    <a:cxn ang="0">
                      <a:pos x="3" y="2"/>
                    </a:cxn>
                    <a:cxn ang="0">
                      <a:pos x="6" y="1"/>
                    </a:cxn>
                    <a:cxn ang="0">
                      <a:pos x="9" y="0"/>
                    </a:cxn>
                    <a:cxn ang="0">
                      <a:pos x="13" y="1"/>
                    </a:cxn>
                    <a:cxn ang="0">
                      <a:pos x="16" y="2"/>
                    </a:cxn>
                    <a:cxn ang="0">
                      <a:pos x="19" y="3"/>
                    </a:cxn>
                    <a:cxn ang="0">
                      <a:pos x="21" y="5"/>
                    </a:cxn>
                    <a:cxn ang="0">
                      <a:pos x="23" y="8"/>
                    </a:cxn>
                    <a:cxn ang="0">
                      <a:pos x="25" y="12"/>
                    </a:cxn>
                  </a:cxnLst>
                  <a:rect l="0" t="0" r="r" b="b"/>
                  <a:pathLst>
                    <a:path w="25" h="13">
                      <a:moveTo>
                        <a:pt x="25" y="12"/>
                      </a:moveTo>
                      <a:lnTo>
                        <a:pt x="23" y="12"/>
                      </a:lnTo>
                      <a:lnTo>
                        <a:pt x="21" y="9"/>
                      </a:lnTo>
                      <a:lnTo>
                        <a:pt x="18" y="7"/>
                      </a:lnTo>
                      <a:lnTo>
                        <a:pt x="15" y="5"/>
                      </a:lnTo>
                      <a:lnTo>
                        <a:pt x="12" y="5"/>
                      </a:lnTo>
                      <a:lnTo>
                        <a:pt x="12" y="5"/>
                      </a:lnTo>
                      <a:lnTo>
                        <a:pt x="11" y="5"/>
                      </a:lnTo>
                      <a:lnTo>
                        <a:pt x="11" y="5"/>
                      </a:lnTo>
                      <a:lnTo>
                        <a:pt x="11" y="6"/>
                      </a:lnTo>
                      <a:lnTo>
                        <a:pt x="11" y="6"/>
                      </a:lnTo>
                      <a:lnTo>
                        <a:pt x="11" y="6"/>
                      </a:lnTo>
                      <a:lnTo>
                        <a:pt x="12" y="7"/>
                      </a:lnTo>
                      <a:lnTo>
                        <a:pt x="12" y="9"/>
                      </a:lnTo>
                      <a:lnTo>
                        <a:pt x="12" y="10"/>
                      </a:lnTo>
                      <a:lnTo>
                        <a:pt x="10" y="12"/>
                      </a:lnTo>
                      <a:lnTo>
                        <a:pt x="8" y="13"/>
                      </a:lnTo>
                      <a:lnTo>
                        <a:pt x="6" y="13"/>
                      </a:lnTo>
                      <a:lnTo>
                        <a:pt x="4" y="13"/>
                      </a:lnTo>
                      <a:lnTo>
                        <a:pt x="2" y="12"/>
                      </a:lnTo>
                      <a:lnTo>
                        <a:pt x="1" y="10"/>
                      </a:lnTo>
                      <a:lnTo>
                        <a:pt x="0" y="7"/>
                      </a:lnTo>
                      <a:lnTo>
                        <a:pt x="1" y="5"/>
                      </a:lnTo>
                      <a:lnTo>
                        <a:pt x="3" y="2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3" y="1"/>
                      </a:lnTo>
                      <a:lnTo>
                        <a:pt x="16" y="2"/>
                      </a:lnTo>
                      <a:lnTo>
                        <a:pt x="19" y="3"/>
                      </a:lnTo>
                      <a:lnTo>
                        <a:pt x="21" y="5"/>
                      </a:lnTo>
                      <a:lnTo>
                        <a:pt x="23" y="8"/>
                      </a:lnTo>
                      <a:lnTo>
                        <a:pt x="25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941" name="Freeform 125"/>
                <p:cNvSpPr>
                  <a:spLocks noChangeAspect="1"/>
                </p:cNvSpPr>
                <p:nvPr/>
              </p:nvSpPr>
              <p:spPr bwMode="auto">
                <a:xfrm>
                  <a:off x="1602" y="2999"/>
                  <a:ext cx="63" cy="44"/>
                </a:xfrm>
                <a:custGeom>
                  <a:avLst/>
                  <a:gdLst/>
                  <a:ahLst/>
                  <a:cxnLst>
                    <a:cxn ang="0">
                      <a:pos x="0" y="22"/>
                    </a:cxn>
                    <a:cxn ang="0">
                      <a:pos x="21" y="22"/>
                    </a:cxn>
                    <a:cxn ang="0">
                      <a:pos x="18" y="19"/>
                    </a:cxn>
                    <a:cxn ang="0">
                      <a:pos x="17" y="17"/>
                    </a:cxn>
                    <a:cxn ang="0">
                      <a:pos x="16" y="14"/>
                    </a:cxn>
                    <a:cxn ang="0">
                      <a:pos x="16" y="12"/>
                    </a:cxn>
                    <a:cxn ang="0">
                      <a:pos x="16" y="9"/>
                    </a:cxn>
                    <a:cxn ang="0">
                      <a:pos x="17" y="7"/>
                    </a:cxn>
                    <a:cxn ang="0">
                      <a:pos x="19" y="5"/>
                    </a:cxn>
                    <a:cxn ang="0">
                      <a:pos x="21" y="4"/>
                    </a:cxn>
                    <a:cxn ang="0">
                      <a:pos x="25" y="3"/>
                    </a:cxn>
                    <a:cxn ang="0">
                      <a:pos x="29" y="3"/>
                    </a:cxn>
                    <a:cxn ang="0">
                      <a:pos x="42" y="3"/>
                    </a:cxn>
                    <a:cxn ang="0">
                      <a:pos x="45" y="3"/>
                    </a:cxn>
                    <a:cxn ang="0">
                      <a:pos x="47" y="2"/>
                    </a:cxn>
                    <a:cxn ang="0">
                      <a:pos x="48" y="1"/>
                    </a:cxn>
                    <a:cxn ang="0">
                      <a:pos x="48" y="0"/>
                    </a:cxn>
                    <a:cxn ang="0">
                      <a:pos x="50" y="0"/>
                    </a:cxn>
                    <a:cxn ang="0">
                      <a:pos x="50" y="16"/>
                    </a:cxn>
                    <a:cxn ang="0">
                      <a:pos x="48" y="16"/>
                    </a:cxn>
                    <a:cxn ang="0">
                      <a:pos x="48" y="15"/>
                    </a:cxn>
                    <a:cxn ang="0">
                      <a:pos x="47" y="14"/>
                    </a:cxn>
                    <a:cxn ang="0">
                      <a:pos x="45" y="13"/>
                    </a:cxn>
                    <a:cxn ang="0">
                      <a:pos x="42" y="13"/>
                    </a:cxn>
                    <a:cxn ang="0">
                      <a:pos x="28" y="13"/>
                    </a:cxn>
                    <a:cxn ang="0">
                      <a:pos x="24" y="13"/>
                    </a:cxn>
                    <a:cxn ang="0">
                      <a:pos x="23" y="13"/>
                    </a:cxn>
                    <a:cxn ang="0">
                      <a:pos x="22" y="14"/>
                    </a:cxn>
                    <a:cxn ang="0">
                      <a:pos x="21" y="14"/>
                    </a:cxn>
                    <a:cxn ang="0">
                      <a:pos x="20" y="15"/>
                    </a:cxn>
                    <a:cxn ang="0">
                      <a:pos x="20" y="16"/>
                    </a:cxn>
                    <a:cxn ang="0">
                      <a:pos x="21" y="18"/>
                    </a:cxn>
                    <a:cxn ang="0">
                      <a:pos x="21" y="19"/>
                    </a:cxn>
                    <a:cxn ang="0">
                      <a:pos x="23" y="20"/>
                    </a:cxn>
                    <a:cxn ang="0">
                      <a:pos x="25" y="22"/>
                    </a:cxn>
                    <a:cxn ang="0">
                      <a:pos x="42" y="22"/>
                    </a:cxn>
                    <a:cxn ang="0">
                      <a:pos x="45" y="22"/>
                    </a:cxn>
                    <a:cxn ang="0">
                      <a:pos x="47" y="21"/>
                    </a:cxn>
                    <a:cxn ang="0">
                      <a:pos x="48" y="20"/>
                    </a:cxn>
                    <a:cxn ang="0">
                      <a:pos x="48" y="19"/>
                    </a:cxn>
                    <a:cxn ang="0">
                      <a:pos x="50" y="19"/>
                    </a:cxn>
                    <a:cxn ang="0">
                      <a:pos x="50" y="35"/>
                    </a:cxn>
                    <a:cxn ang="0">
                      <a:pos x="48" y="35"/>
                    </a:cxn>
                    <a:cxn ang="0">
                      <a:pos x="48" y="33"/>
                    </a:cxn>
                    <a:cxn ang="0">
                      <a:pos x="47" y="32"/>
                    </a:cxn>
                    <a:cxn ang="0">
                      <a:pos x="45" y="32"/>
                    </a:cxn>
                    <a:cxn ang="0">
                      <a:pos x="42" y="32"/>
                    </a:cxn>
                    <a:cxn ang="0">
                      <a:pos x="8" y="32"/>
                    </a:cxn>
                    <a:cxn ang="0">
                      <a:pos x="5" y="32"/>
                    </a:cxn>
                    <a:cxn ang="0">
                      <a:pos x="3" y="32"/>
                    </a:cxn>
                    <a:cxn ang="0">
                      <a:pos x="2" y="33"/>
                    </a:cxn>
                    <a:cxn ang="0">
                      <a:pos x="2" y="35"/>
                    </a:cxn>
                    <a:cxn ang="0">
                      <a:pos x="0" y="35"/>
                    </a:cxn>
                    <a:cxn ang="0">
                      <a:pos x="0" y="22"/>
                    </a:cxn>
                  </a:cxnLst>
                  <a:rect l="0" t="0" r="r" b="b"/>
                  <a:pathLst>
                    <a:path w="50" h="35">
                      <a:moveTo>
                        <a:pt x="0" y="22"/>
                      </a:moveTo>
                      <a:lnTo>
                        <a:pt x="21" y="22"/>
                      </a:lnTo>
                      <a:lnTo>
                        <a:pt x="18" y="19"/>
                      </a:lnTo>
                      <a:lnTo>
                        <a:pt x="17" y="17"/>
                      </a:lnTo>
                      <a:lnTo>
                        <a:pt x="16" y="14"/>
                      </a:lnTo>
                      <a:lnTo>
                        <a:pt x="16" y="12"/>
                      </a:lnTo>
                      <a:lnTo>
                        <a:pt x="16" y="9"/>
                      </a:lnTo>
                      <a:lnTo>
                        <a:pt x="17" y="7"/>
                      </a:lnTo>
                      <a:lnTo>
                        <a:pt x="19" y="5"/>
                      </a:lnTo>
                      <a:lnTo>
                        <a:pt x="21" y="4"/>
                      </a:lnTo>
                      <a:lnTo>
                        <a:pt x="25" y="3"/>
                      </a:lnTo>
                      <a:lnTo>
                        <a:pt x="29" y="3"/>
                      </a:lnTo>
                      <a:lnTo>
                        <a:pt x="42" y="3"/>
                      </a:lnTo>
                      <a:lnTo>
                        <a:pt x="45" y="3"/>
                      </a:lnTo>
                      <a:lnTo>
                        <a:pt x="47" y="2"/>
                      </a:lnTo>
                      <a:lnTo>
                        <a:pt x="48" y="1"/>
                      </a:lnTo>
                      <a:lnTo>
                        <a:pt x="48" y="0"/>
                      </a:lnTo>
                      <a:lnTo>
                        <a:pt x="50" y="0"/>
                      </a:lnTo>
                      <a:lnTo>
                        <a:pt x="50" y="16"/>
                      </a:lnTo>
                      <a:lnTo>
                        <a:pt x="48" y="16"/>
                      </a:lnTo>
                      <a:lnTo>
                        <a:pt x="48" y="15"/>
                      </a:lnTo>
                      <a:lnTo>
                        <a:pt x="47" y="14"/>
                      </a:lnTo>
                      <a:lnTo>
                        <a:pt x="45" y="13"/>
                      </a:lnTo>
                      <a:lnTo>
                        <a:pt x="42" y="13"/>
                      </a:lnTo>
                      <a:lnTo>
                        <a:pt x="28" y="13"/>
                      </a:lnTo>
                      <a:lnTo>
                        <a:pt x="24" y="13"/>
                      </a:lnTo>
                      <a:lnTo>
                        <a:pt x="23" y="13"/>
                      </a:lnTo>
                      <a:lnTo>
                        <a:pt x="22" y="14"/>
                      </a:lnTo>
                      <a:lnTo>
                        <a:pt x="21" y="14"/>
                      </a:lnTo>
                      <a:lnTo>
                        <a:pt x="20" y="15"/>
                      </a:lnTo>
                      <a:lnTo>
                        <a:pt x="20" y="16"/>
                      </a:lnTo>
                      <a:lnTo>
                        <a:pt x="21" y="18"/>
                      </a:lnTo>
                      <a:lnTo>
                        <a:pt x="21" y="19"/>
                      </a:lnTo>
                      <a:lnTo>
                        <a:pt x="23" y="20"/>
                      </a:lnTo>
                      <a:lnTo>
                        <a:pt x="25" y="22"/>
                      </a:lnTo>
                      <a:lnTo>
                        <a:pt x="42" y="22"/>
                      </a:lnTo>
                      <a:lnTo>
                        <a:pt x="45" y="22"/>
                      </a:lnTo>
                      <a:lnTo>
                        <a:pt x="47" y="21"/>
                      </a:lnTo>
                      <a:lnTo>
                        <a:pt x="48" y="20"/>
                      </a:lnTo>
                      <a:lnTo>
                        <a:pt x="48" y="19"/>
                      </a:lnTo>
                      <a:lnTo>
                        <a:pt x="50" y="19"/>
                      </a:lnTo>
                      <a:lnTo>
                        <a:pt x="50" y="35"/>
                      </a:lnTo>
                      <a:lnTo>
                        <a:pt x="48" y="35"/>
                      </a:lnTo>
                      <a:lnTo>
                        <a:pt x="48" y="33"/>
                      </a:lnTo>
                      <a:lnTo>
                        <a:pt x="47" y="32"/>
                      </a:lnTo>
                      <a:lnTo>
                        <a:pt x="45" y="32"/>
                      </a:lnTo>
                      <a:lnTo>
                        <a:pt x="42" y="32"/>
                      </a:lnTo>
                      <a:lnTo>
                        <a:pt x="8" y="32"/>
                      </a:lnTo>
                      <a:lnTo>
                        <a:pt x="5" y="32"/>
                      </a:lnTo>
                      <a:lnTo>
                        <a:pt x="3" y="32"/>
                      </a:lnTo>
                      <a:lnTo>
                        <a:pt x="2" y="33"/>
                      </a:lnTo>
                      <a:lnTo>
                        <a:pt x="2" y="35"/>
                      </a:lnTo>
                      <a:lnTo>
                        <a:pt x="0" y="35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942" name="Freeform 126"/>
                <p:cNvSpPr>
                  <a:spLocks noChangeAspect="1"/>
                </p:cNvSpPr>
                <p:nvPr/>
              </p:nvSpPr>
              <p:spPr bwMode="auto">
                <a:xfrm>
                  <a:off x="1653" y="2967"/>
                  <a:ext cx="44" cy="23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28" y="5"/>
                    </a:cxn>
                    <a:cxn ang="0">
                      <a:pos x="31" y="5"/>
                    </a:cxn>
                    <a:cxn ang="0">
                      <a:pos x="32" y="5"/>
                    </a:cxn>
                    <a:cxn ang="0">
                      <a:pos x="33" y="4"/>
                    </a:cxn>
                    <a:cxn ang="0">
                      <a:pos x="33" y="4"/>
                    </a:cxn>
                    <a:cxn ang="0">
                      <a:pos x="34" y="2"/>
                    </a:cxn>
                    <a:cxn ang="0">
                      <a:pos x="34" y="1"/>
                    </a:cxn>
                    <a:cxn ang="0">
                      <a:pos x="34" y="0"/>
                    </a:cxn>
                    <a:cxn ang="0">
                      <a:pos x="35" y="0"/>
                    </a:cxn>
                    <a:cxn ang="0">
                      <a:pos x="35" y="18"/>
                    </a:cxn>
                    <a:cxn ang="0">
                      <a:pos x="34" y="18"/>
                    </a:cxn>
                    <a:cxn ang="0">
                      <a:pos x="34" y="17"/>
                    </a:cxn>
                    <a:cxn ang="0">
                      <a:pos x="34" y="15"/>
                    </a:cxn>
                    <a:cxn ang="0">
                      <a:pos x="33" y="14"/>
                    </a:cxn>
                    <a:cxn ang="0">
                      <a:pos x="33" y="13"/>
                    </a:cxn>
                    <a:cxn ang="0">
                      <a:pos x="32" y="13"/>
                    </a:cxn>
                    <a:cxn ang="0">
                      <a:pos x="31" y="13"/>
                    </a:cxn>
                    <a:cxn ang="0">
                      <a:pos x="28" y="12"/>
                    </a:cxn>
                    <a:cxn ang="0">
                      <a:pos x="10" y="12"/>
                    </a:cxn>
                    <a:cxn ang="0">
                      <a:pos x="8" y="13"/>
                    </a:cxn>
                    <a:cxn ang="0">
                      <a:pos x="7" y="13"/>
                    </a:cxn>
                    <a:cxn ang="0">
                      <a:pos x="7" y="13"/>
                    </a:cxn>
                    <a:cxn ang="0">
                      <a:pos x="6" y="13"/>
                    </a:cxn>
                    <a:cxn ang="0">
                      <a:pos x="6" y="14"/>
                    </a:cxn>
                    <a:cxn ang="0">
                      <a:pos x="6" y="15"/>
                    </a:cxn>
                    <a:cxn ang="0">
                      <a:pos x="6" y="16"/>
                    </a:cxn>
                    <a:cxn ang="0">
                      <a:pos x="7" y="18"/>
                    </a:cxn>
                    <a:cxn ang="0">
                      <a:pos x="6" y="18"/>
                    </a:cxn>
                    <a:cxn ang="0">
                      <a:pos x="0" y="6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35" h="18">
                      <a:moveTo>
                        <a:pt x="0" y="5"/>
                      </a:moveTo>
                      <a:lnTo>
                        <a:pt x="28" y="5"/>
                      </a:lnTo>
                      <a:lnTo>
                        <a:pt x="31" y="5"/>
                      </a:lnTo>
                      <a:lnTo>
                        <a:pt x="32" y="5"/>
                      </a:lnTo>
                      <a:lnTo>
                        <a:pt x="33" y="4"/>
                      </a:lnTo>
                      <a:lnTo>
                        <a:pt x="33" y="4"/>
                      </a:lnTo>
                      <a:lnTo>
                        <a:pt x="34" y="2"/>
                      </a:lnTo>
                      <a:lnTo>
                        <a:pt x="34" y="1"/>
                      </a:lnTo>
                      <a:lnTo>
                        <a:pt x="34" y="0"/>
                      </a:lnTo>
                      <a:lnTo>
                        <a:pt x="35" y="0"/>
                      </a:lnTo>
                      <a:lnTo>
                        <a:pt x="35" y="18"/>
                      </a:lnTo>
                      <a:lnTo>
                        <a:pt x="34" y="18"/>
                      </a:lnTo>
                      <a:lnTo>
                        <a:pt x="34" y="17"/>
                      </a:lnTo>
                      <a:lnTo>
                        <a:pt x="34" y="15"/>
                      </a:lnTo>
                      <a:lnTo>
                        <a:pt x="33" y="14"/>
                      </a:lnTo>
                      <a:lnTo>
                        <a:pt x="33" y="13"/>
                      </a:lnTo>
                      <a:lnTo>
                        <a:pt x="32" y="13"/>
                      </a:lnTo>
                      <a:lnTo>
                        <a:pt x="31" y="13"/>
                      </a:lnTo>
                      <a:lnTo>
                        <a:pt x="28" y="12"/>
                      </a:lnTo>
                      <a:lnTo>
                        <a:pt x="10" y="12"/>
                      </a:lnTo>
                      <a:lnTo>
                        <a:pt x="8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6" y="13"/>
                      </a:lnTo>
                      <a:lnTo>
                        <a:pt x="6" y="14"/>
                      </a:lnTo>
                      <a:lnTo>
                        <a:pt x="6" y="15"/>
                      </a:lnTo>
                      <a:lnTo>
                        <a:pt x="6" y="16"/>
                      </a:lnTo>
                      <a:lnTo>
                        <a:pt x="7" y="18"/>
                      </a:lnTo>
                      <a:lnTo>
                        <a:pt x="6" y="18"/>
                      </a:lnTo>
                      <a:lnTo>
                        <a:pt x="0" y="6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2943" name="Freeform 127"/>
                <p:cNvSpPr>
                  <a:spLocks noChangeAspect="1"/>
                </p:cNvSpPr>
                <p:nvPr/>
              </p:nvSpPr>
              <p:spPr bwMode="auto">
                <a:xfrm>
                  <a:off x="1620" y="2928"/>
                  <a:ext cx="30" cy="32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18" y="2"/>
                    </a:cxn>
                    <a:cxn ang="0">
                      <a:pos x="20" y="2"/>
                    </a:cxn>
                    <a:cxn ang="0">
                      <a:pos x="21" y="2"/>
                    </a:cxn>
                    <a:cxn ang="0">
                      <a:pos x="22" y="1"/>
                    </a:cxn>
                    <a:cxn ang="0">
                      <a:pos x="22" y="0"/>
                    </a:cxn>
                    <a:cxn ang="0">
                      <a:pos x="23" y="0"/>
                    </a:cxn>
                    <a:cxn ang="0">
                      <a:pos x="23" y="9"/>
                    </a:cxn>
                    <a:cxn ang="0">
                      <a:pos x="20" y="9"/>
                    </a:cxn>
                    <a:cxn ang="0">
                      <a:pos x="22" y="11"/>
                    </a:cxn>
                    <a:cxn ang="0">
                      <a:pos x="23" y="13"/>
                    </a:cxn>
                    <a:cxn ang="0">
                      <a:pos x="23" y="14"/>
                    </a:cxn>
                    <a:cxn ang="0">
                      <a:pos x="24" y="16"/>
                    </a:cxn>
                    <a:cxn ang="0">
                      <a:pos x="23" y="18"/>
                    </a:cxn>
                    <a:cxn ang="0">
                      <a:pos x="22" y="20"/>
                    </a:cxn>
                    <a:cxn ang="0">
                      <a:pos x="21" y="21"/>
                    </a:cxn>
                    <a:cxn ang="0">
                      <a:pos x="20" y="22"/>
                    </a:cxn>
                    <a:cxn ang="0">
                      <a:pos x="17" y="22"/>
                    </a:cxn>
                    <a:cxn ang="0">
                      <a:pos x="14" y="22"/>
                    </a:cxn>
                    <a:cxn ang="0">
                      <a:pos x="5" y="22"/>
                    </a:cxn>
                    <a:cxn ang="0">
                      <a:pos x="3" y="22"/>
                    </a:cxn>
                    <a:cxn ang="0">
                      <a:pos x="2" y="23"/>
                    </a:cxn>
                    <a:cxn ang="0">
                      <a:pos x="1" y="23"/>
                    </a:cxn>
                    <a:cxn ang="0">
                      <a:pos x="1" y="25"/>
                    </a:cxn>
                    <a:cxn ang="0">
                      <a:pos x="0" y="25"/>
                    </a:cxn>
                    <a:cxn ang="0">
                      <a:pos x="0" y="15"/>
                    </a:cxn>
                    <a:cxn ang="0">
                      <a:pos x="16" y="15"/>
                    </a:cxn>
                    <a:cxn ang="0">
                      <a:pos x="18" y="15"/>
                    </a:cxn>
                    <a:cxn ang="0">
                      <a:pos x="19" y="15"/>
                    </a:cxn>
                    <a:cxn ang="0">
                      <a:pos x="19" y="15"/>
                    </a:cxn>
                    <a:cxn ang="0">
                      <a:pos x="20" y="14"/>
                    </a:cxn>
                    <a:cxn ang="0">
                      <a:pos x="20" y="14"/>
                    </a:cxn>
                    <a:cxn ang="0">
                      <a:pos x="20" y="13"/>
                    </a:cxn>
                    <a:cxn ang="0">
                      <a:pos x="20" y="12"/>
                    </a:cxn>
                    <a:cxn ang="0">
                      <a:pos x="20" y="12"/>
                    </a:cxn>
                    <a:cxn ang="0">
                      <a:pos x="19" y="11"/>
                    </a:cxn>
                    <a:cxn ang="0">
                      <a:pos x="17" y="9"/>
                    </a:cxn>
                    <a:cxn ang="0">
                      <a:pos x="5" y="9"/>
                    </a:cxn>
                    <a:cxn ang="0">
                      <a:pos x="3" y="9"/>
                    </a:cxn>
                    <a:cxn ang="0">
                      <a:pos x="2" y="10"/>
                    </a:cxn>
                    <a:cxn ang="0">
                      <a:pos x="1" y="10"/>
                    </a:cxn>
                    <a:cxn ang="0">
                      <a:pos x="1" y="12"/>
                    </a:cxn>
                    <a:cxn ang="0">
                      <a:pos x="0" y="12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24" h="25">
                      <a:moveTo>
                        <a:pt x="0" y="2"/>
                      </a:moveTo>
                      <a:lnTo>
                        <a:pt x="18" y="2"/>
                      </a:lnTo>
                      <a:lnTo>
                        <a:pt x="20" y="2"/>
                      </a:lnTo>
                      <a:lnTo>
                        <a:pt x="21" y="2"/>
                      </a:lnTo>
                      <a:lnTo>
                        <a:pt x="22" y="1"/>
                      </a:lnTo>
                      <a:lnTo>
                        <a:pt x="22" y="0"/>
                      </a:lnTo>
                      <a:lnTo>
                        <a:pt x="23" y="0"/>
                      </a:lnTo>
                      <a:lnTo>
                        <a:pt x="23" y="9"/>
                      </a:lnTo>
                      <a:lnTo>
                        <a:pt x="20" y="9"/>
                      </a:lnTo>
                      <a:lnTo>
                        <a:pt x="22" y="11"/>
                      </a:lnTo>
                      <a:lnTo>
                        <a:pt x="23" y="13"/>
                      </a:lnTo>
                      <a:lnTo>
                        <a:pt x="23" y="14"/>
                      </a:lnTo>
                      <a:lnTo>
                        <a:pt x="24" y="16"/>
                      </a:lnTo>
                      <a:lnTo>
                        <a:pt x="23" y="18"/>
                      </a:lnTo>
                      <a:lnTo>
                        <a:pt x="22" y="20"/>
                      </a:lnTo>
                      <a:lnTo>
                        <a:pt x="21" y="21"/>
                      </a:lnTo>
                      <a:lnTo>
                        <a:pt x="20" y="22"/>
                      </a:lnTo>
                      <a:lnTo>
                        <a:pt x="17" y="22"/>
                      </a:lnTo>
                      <a:lnTo>
                        <a:pt x="14" y="22"/>
                      </a:lnTo>
                      <a:lnTo>
                        <a:pt x="5" y="22"/>
                      </a:lnTo>
                      <a:lnTo>
                        <a:pt x="3" y="22"/>
                      </a:lnTo>
                      <a:lnTo>
                        <a:pt x="2" y="23"/>
                      </a:lnTo>
                      <a:lnTo>
                        <a:pt x="1" y="23"/>
                      </a:lnTo>
                      <a:lnTo>
                        <a:pt x="1" y="25"/>
                      </a:lnTo>
                      <a:lnTo>
                        <a:pt x="0" y="25"/>
                      </a:lnTo>
                      <a:lnTo>
                        <a:pt x="0" y="15"/>
                      </a:lnTo>
                      <a:lnTo>
                        <a:pt x="16" y="15"/>
                      </a:lnTo>
                      <a:lnTo>
                        <a:pt x="18" y="15"/>
                      </a:lnTo>
                      <a:lnTo>
                        <a:pt x="19" y="15"/>
                      </a:lnTo>
                      <a:lnTo>
                        <a:pt x="19" y="15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3"/>
                      </a:lnTo>
                      <a:lnTo>
                        <a:pt x="20" y="12"/>
                      </a:lnTo>
                      <a:lnTo>
                        <a:pt x="20" y="12"/>
                      </a:lnTo>
                      <a:lnTo>
                        <a:pt x="19" y="11"/>
                      </a:lnTo>
                      <a:lnTo>
                        <a:pt x="17" y="9"/>
                      </a:lnTo>
                      <a:lnTo>
                        <a:pt x="5" y="9"/>
                      </a:lnTo>
                      <a:lnTo>
                        <a:pt x="3" y="9"/>
                      </a:lnTo>
                      <a:lnTo>
                        <a:pt x="2" y="10"/>
                      </a:lnTo>
                      <a:lnTo>
                        <a:pt x="1" y="10"/>
                      </a:lnTo>
                      <a:lnTo>
                        <a:pt x="1" y="12"/>
                      </a:lnTo>
                      <a:lnTo>
                        <a:pt x="0" y="1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11" name="Group 132"/>
              <p:cNvGrpSpPr>
                <a:grpSpLocks noChangeAspect="1"/>
              </p:cNvGrpSpPr>
              <p:nvPr/>
            </p:nvGrpSpPr>
            <p:grpSpPr bwMode="auto">
              <a:xfrm>
                <a:off x="605" y="3255"/>
                <a:ext cx="523" cy="623"/>
                <a:chOff x="811" y="3139"/>
                <a:chExt cx="581" cy="691"/>
              </a:xfrm>
            </p:grpSpPr>
            <p:sp>
              <p:nvSpPr>
                <p:cNvPr id="162949" name="Line 133"/>
                <p:cNvSpPr>
                  <a:spLocks noChangeAspect="1" noChangeShapeType="1"/>
                </p:cNvSpPr>
                <p:nvPr/>
              </p:nvSpPr>
              <p:spPr bwMode="auto">
                <a:xfrm>
                  <a:off x="1104" y="3306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62950" name="Line 134"/>
                <p:cNvSpPr>
                  <a:spLocks noChangeAspect="1" noChangeShapeType="1"/>
                </p:cNvSpPr>
                <p:nvPr/>
              </p:nvSpPr>
              <p:spPr bwMode="auto">
                <a:xfrm>
                  <a:off x="1104" y="3555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62951" name="Line 135"/>
                <p:cNvSpPr>
                  <a:spLocks noChangeAspect="1" noChangeShapeType="1"/>
                </p:cNvSpPr>
                <p:nvPr/>
              </p:nvSpPr>
              <p:spPr bwMode="auto">
                <a:xfrm>
                  <a:off x="1104" y="3795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rgbClr val="0000FF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pic>
              <p:nvPicPr>
                <p:cNvPr id="162952" name="Picture 136" descr="txp_fig"/>
                <p:cNvPicPr>
                  <a:picLocks noChangeAspect="1" noChangeArrowheads="1"/>
                </p:cNvPicPr>
                <p:nvPr>
                  <p:custDataLst>
                    <p:tags r:id="rId9"/>
                  </p:custDataLst>
                </p:nvPr>
              </p:nvPicPr>
              <p:blipFill>
                <a:blip r:embed="rId26"/>
                <a:srcRect/>
                <a:stretch>
                  <a:fillRect/>
                </a:stretch>
              </p:blipFill>
              <p:spPr bwMode="auto">
                <a:xfrm>
                  <a:off x="854" y="3498"/>
                  <a:ext cx="113" cy="88"/>
                </a:xfrm>
                <a:prstGeom prst="rect">
                  <a:avLst/>
                </a:prstGeom>
                <a:noFill/>
                <a:ln w="31750" algn="ctr">
                  <a:noFill/>
                  <a:miter lim="800000"/>
                  <a:headEnd/>
                  <a:tailEnd/>
                </a:ln>
                <a:effectLst/>
              </p:spPr>
            </p:pic>
            <p:pic>
              <p:nvPicPr>
                <p:cNvPr id="162953" name="Picture 137" descr="txp_fig"/>
                <p:cNvPicPr>
                  <a:picLocks noChangeAspect="1" noChangeArrowheads="1"/>
                </p:cNvPicPr>
                <p:nvPr>
                  <p:custDataLst>
                    <p:tags r:id="rId10"/>
                  </p:custDataLst>
                </p:nvPr>
              </p:nvPicPr>
              <p:blipFill>
                <a:blip r:embed="rId27"/>
                <a:srcRect/>
                <a:stretch>
                  <a:fillRect/>
                </a:stretch>
              </p:blipFill>
              <p:spPr bwMode="auto">
                <a:xfrm>
                  <a:off x="853" y="3716"/>
                  <a:ext cx="120" cy="114"/>
                </a:xfrm>
                <a:prstGeom prst="rect">
                  <a:avLst/>
                </a:prstGeom>
                <a:noFill/>
                <a:ln w="31750" algn="ctr">
                  <a:noFill/>
                  <a:miter lim="800000"/>
                  <a:headEnd/>
                  <a:tailEnd/>
                </a:ln>
                <a:effectLst/>
              </p:spPr>
            </p:pic>
            <p:pic>
              <p:nvPicPr>
                <p:cNvPr id="162954" name="Picture 138" descr="txp_fig"/>
                <p:cNvPicPr>
                  <a:picLocks noChangeAspect="1" noChangeArrowheads="1"/>
                </p:cNvPicPr>
                <p:nvPr>
                  <p:custDataLst>
                    <p:tags r:id="rId11"/>
                  </p:custDataLst>
                </p:nvPr>
              </p:nvPicPr>
              <p:blipFill>
                <a:blip r:embed="rId29"/>
                <a:srcRect/>
                <a:stretch>
                  <a:fillRect/>
                </a:stretch>
              </p:blipFill>
              <p:spPr bwMode="auto">
                <a:xfrm>
                  <a:off x="811" y="3139"/>
                  <a:ext cx="199" cy="282"/>
                </a:xfrm>
                <a:prstGeom prst="rect">
                  <a:avLst/>
                </a:prstGeom>
                <a:noFill/>
                <a:ln w="31750" algn="ctr">
                  <a:noFill/>
                  <a:miter lim="800000"/>
                  <a:headEnd/>
                  <a:tailEnd/>
                </a:ln>
                <a:effectLst/>
              </p:spPr>
            </p:pic>
          </p:grpSp>
          <p:sp>
            <p:nvSpPr>
              <p:cNvPr id="163090" name="Text Box 274"/>
              <p:cNvSpPr txBox="1">
                <a:spLocks noChangeAspect="1" noChangeArrowheads="1"/>
              </p:cNvSpPr>
              <p:nvPr/>
            </p:nvSpPr>
            <p:spPr bwMode="auto">
              <a:xfrm>
                <a:off x="2075" y="3134"/>
                <a:ext cx="346" cy="192"/>
              </a:xfrm>
              <a:prstGeom prst="rect">
                <a:avLst/>
              </a:prstGeom>
              <a:noFill/>
              <a:ln w="31750" algn="ctr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 eaLnBrk="0" hangingPunct="0"/>
                <a:r>
                  <a:rPr lang="en-US" sz="1400" dirty="0"/>
                  <a:t>up</a:t>
                </a:r>
                <a:endParaRPr lang="it-IT" sz="1400"/>
              </a:p>
            </p:txBody>
          </p:sp>
        </p:grpSp>
      </p:grpSp>
      <p:grpSp>
        <p:nvGrpSpPr>
          <p:cNvPr id="12" name="Group 281"/>
          <p:cNvGrpSpPr>
            <a:grpSpLocks/>
          </p:cNvGrpSpPr>
          <p:nvPr/>
        </p:nvGrpSpPr>
        <p:grpSpPr bwMode="auto">
          <a:xfrm>
            <a:off x="0" y="4464050"/>
            <a:ext cx="6313488" cy="336550"/>
            <a:chOff x="0" y="2592"/>
            <a:chExt cx="3977" cy="212"/>
          </a:xfrm>
        </p:grpSpPr>
        <p:pic>
          <p:nvPicPr>
            <p:cNvPr id="162947" name="Picture 131" descr="txp_fig"/>
            <p:cNvPicPr>
              <a:picLocks noChangeAspect="1" noChangeArrowheads="1"/>
            </p:cNvPicPr>
            <p:nvPr>
              <p:custDataLst>
                <p:tags r:id="rId7"/>
              </p:custDataLst>
            </p:nvPr>
          </p:nvPicPr>
          <p:blipFill>
            <a:blip r:embed="rId30"/>
            <a:srcRect/>
            <a:stretch>
              <a:fillRect/>
            </a:stretch>
          </p:blipFill>
          <p:spPr bwMode="auto">
            <a:xfrm>
              <a:off x="2118" y="2640"/>
              <a:ext cx="779" cy="109"/>
            </a:xfrm>
            <a:prstGeom prst="rect">
              <a:avLst/>
            </a:prstGeom>
            <a:noFill/>
            <a:ln w="31750" algn="ctr">
              <a:noFill/>
              <a:miter lim="800000"/>
              <a:headEnd/>
              <a:tailEnd/>
            </a:ln>
            <a:effectLst/>
          </p:spPr>
        </p:pic>
        <p:grpSp>
          <p:nvGrpSpPr>
            <p:cNvPr id="13" name="Group 279"/>
            <p:cNvGrpSpPr>
              <a:grpSpLocks/>
            </p:cNvGrpSpPr>
            <p:nvPr/>
          </p:nvGrpSpPr>
          <p:grpSpPr bwMode="auto">
            <a:xfrm>
              <a:off x="0" y="2592"/>
              <a:ext cx="3977" cy="212"/>
              <a:chOff x="0" y="2592"/>
              <a:chExt cx="3977" cy="212"/>
            </a:xfrm>
          </p:grpSpPr>
          <p:sp>
            <p:nvSpPr>
              <p:cNvPr id="162945" name="Text Box 129"/>
              <p:cNvSpPr txBox="1">
                <a:spLocks noChangeArrowheads="1"/>
              </p:cNvSpPr>
              <p:nvPr/>
            </p:nvSpPr>
            <p:spPr bwMode="auto">
              <a:xfrm>
                <a:off x="0" y="2592"/>
                <a:ext cx="2976" cy="212"/>
              </a:xfrm>
              <a:prstGeom prst="rect">
                <a:avLst/>
              </a:prstGeom>
              <a:noFill/>
              <a:ln w="31750" algn="ctr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 eaLnBrk="0" hangingPunct="0">
                  <a:buFont typeface="Wingdings" pitchFamily="2" charset="2"/>
                  <a:buChar char="v"/>
                </a:pPr>
                <a:r>
                  <a:rPr lang="en-US" dirty="0">
                    <a:solidFill>
                      <a:srgbClr val="CC0066"/>
                    </a:solidFill>
                  </a:rPr>
                  <a:t> Non relativistic limit (k</a:t>
                </a:r>
                <a:r>
                  <a:rPr lang="en-US" baseline="-25000" dirty="0">
                    <a:solidFill>
                      <a:srgbClr val="CC0066"/>
                    </a:solidFill>
                    <a:latin typeface="Symbol" pitchFamily="18" charset="2"/>
                    <a:sym typeface="Symbol" pitchFamily="18" charset="2"/>
                  </a:rPr>
                  <a:t></a:t>
                </a:r>
                <a:r>
                  <a:rPr lang="en-US" dirty="0">
                    <a:solidFill>
                      <a:srgbClr val="CC0066"/>
                    </a:solidFill>
                    <a:latin typeface="Symbol" pitchFamily="18" charset="2"/>
                    <a:sym typeface="Symbol" pitchFamily="18" charset="2"/>
                  </a:rPr>
                  <a:t></a:t>
                </a:r>
                <a:r>
                  <a:rPr lang="en-US" dirty="0">
                    <a:solidFill>
                      <a:srgbClr val="CC0066"/>
                    </a:solidFill>
                  </a:rPr>
                  <a:t> 0) :</a:t>
                </a:r>
                <a:endParaRPr lang="it-IT">
                  <a:solidFill>
                    <a:srgbClr val="CC0066"/>
                  </a:solidFill>
                </a:endParaRPr>
              </a:p>
            </p:txBody>
          </p:sp>
          <p:sp>
            <p:nvSpPr>
              <p:cNvPr id="162946" name="Line 130"/>
              <p:cNvSpPr>
                <a:spLocks noChangeShapeType="1"/>
              </p:cNvSpPr>
              <p:nvPr/>
            </p:nvSpPr>
            <p:spPr bwMode="auto">
              <a:xfrm>
                <a:off x="2982" y="2688"/>
                <a:ext cx="144" cy="0"/>
              </a:xfrm>
              <a:prstGeom prst="line">
                <a:avLst/>
              </a:prstGeom>
              <a:noFill/>
              <a:ln w="31750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 wrap="none" anchor="ctr"/>
              <a:lstStyle/>
              <a:p>
                <a:endParaRPr lang="en-US" dirty="0"/>
              </a:p>
            </p:txBody>
          </p:sp>
          <p:pic>
            <p:nvPicPr>
              <p:cNvPr id="163092" name="Picture 276" descr="txp_fig"/>
              <p:cNvPicPr>
                <a:picLocks noChangeAspect="1" noChangeArrowheads="1"/>
              </p:cNvPicPr>
              <p:nvPr>
                <p:custDataLst>
                  <p:tags r:id="rId8"/>
                </p:custDataLst>
              </p:nvPr>
            </p:nvPicPr>
            <p:blipFill>
              <a:blip r:embed="rId31"/>
              <a:srcRect/>
              <a:stretch>
                <a:fillRect/>
              </a:stretch>
            </p:blipFill>
            <p:spPr bwMode="auto">
              <a:xfrm>
                <a:off x="3216" y="2624"/>
                <a:ext cx="761" cy="143"/>
              </a:xfrm>
              <a:prstGeom prst="rect">
                <a:avLst/>
              </a:prstGeom>
              <a:noFill/>
              <a:ln w="31750" algn="ctr">
                <a:noFill/>
                <a:miter lim="800000"/>
                <a:headEnd/>
                <a:tailEnd/>
              </a:ln>
              <a:effectLst/>
            </p:spPr>
          </p:pic>
        </p:grpSp>
      </p:grpSp>
      <p:grpSp>
        <p:nvGrpSpPr>
          <p:cNvPr id="14" name="Group 295"/>
          <p:cNvGrpSpPr>
            <a:grpSpLocks/>
          </p:cNvGrpSpPr>
          <p:nvPr/>
        </p:nvGrpSpPr>
        <p:grpSpPr bwMode="auto">
          <a:xfrm>
            <a:off x="1219200" y="3965575"/>
            <a:ext cx="7924800" cy="485775"/>
            <a:chOff x="768" y="2498"/>
            <a:chExt cx="4992" cy="306"/>
          </a:xfrm>
        </p:grpSpPr>
        <p:sp>
          <p:nvSpPr>
            <p:cNvPr id="163100" name="AutoShape 284"/>
            <p:cNvSpPr>
              <a:spLocks noChangeArrowheads="1"/>
            </p:cNvSpPr>
            <p:nvPr/>
          </p:nvSpPr>
          <p:spPr bwMode="auto">
            <a:xfrm>
              <a:off x="768" y="2498"/>
              <a:ext cx="188" cy="190"/>
            </a:xfrm>
            <a:prstGeom prst="curvedRightArrow">
              <a:avLst>
                <a:gd name="adj1" fmla="val 20213"/>
                <a:gd name="adj2" fmla="val 40426"/>
                <a:gd name="adj3" fmla="val 33333"/>
              </a:avLst>
            </a:prstGeom>
            <a:solidFill>
              <a:srgbClr val="FF99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/>
            </a:p>
          </p:txBody>
        </p:sp>
        <p:grpSp>
          <p:nvGrpSpPr>
            <p:cNvPr id="15" name="Group 294"/>
            <p:cNvGrpSpPr>
              <a:grpSpLocks/>
            </p:cNvGrpSpPr>
            <p:nvPr/>
          </p:nvGrpSpPr>
          <p:grpSpPr bwMode="auto">
            <a:xfrm>
              <a:off x="912" y="2592"/>
              <a:ext cx="4848" cy="212"/>
              <a:chOff x="912" y="2592"/>
              <a:chExt cx="4848" cy="212"/>
            </a:xfrm>
          </p:grpSpPr>
          <p:sp>
            <p:nvSpPr>
              <p:cNvPr id="163101" name="Text Box 285"/>
              <p:cNvSpPr txBox="1">
                <a:spLocks noChangeArrowheads="1"/>
              </p:cNvSpPr>
              <p:nvPr/>
            </p:nvSpPr>
            <p:spPr bwMode="auto">
              <a:xfrm>
                <a:off x="912" y="2592"/>
                <a:ext cx="4848" cy="212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r>
                  <a:rPr lang="en-US" dirty="0"/>
                  <a:t>consistent with Soffer bounds and                             (Ma, Schmidt, Soffer,’97)</a:t>
                </a:r>
                <a:endParaRPr lang="it-IT" dirty="0"/>
              </a:p>
            </p:txBody>
          </p:sp>
          <p:pic>
            <p:nvPicPr>
              <p:cNvPr id="163108" name="Picture 292" descr="txp_fig"/>
              <p:cNvPicPr>
                <a:picLocks noChangeAspect="1" noChangeArrowheads="1"/>
              </p:cNvPicPr>
              <p:nvPr>
                <p:custDataLst>
                  <p:tags r:id="rId6"/>
                </p:custDataLst>
              </p:nvPr>
            </p:nvPicPr>
            <p:blipFill>
              <a:blip r:embed="rId32"/>
              <a:srcRect/>
              <a:stretch>
                <a:fillRect/>
              </a:stretch>
            </p:blipFill>
            <p:spPr bwMode="auto">
              <a:xfrm>
                <a:off x="3072" y="2640"/>
                <a:ext cx="1006" cy="119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</p:pic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2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2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2818" grpId="0" animBg="1" autoUpdateAnimBg="0"/>
      <p:bldP spid="162824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92" name="Text Box 4"/>
          <p:cNvSpPr txBox="1">
            <a:spLocks noChangeArrowheads="1"/>
          </p:cNvSpPr>
          <p:nvPr/>
        </p:nvSpPr>
        <p:spPr bwMode="auto">
          <a:xfrm>
            <a:off x="304800" y="0"/>
            <a:ext cx="8534400" cy="457200"/>
          </a:xfrm>
          <a:prstGeom prst="rect">
            <a:avLst/>
          </a:prstGeom>
          <a:noFill/>
          <a:ln w="31750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r>
              <a:rPr lang="en-US" sz="2400" b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Spin-Orbit Correlations and the Shape of the Nucleon </a:t>
            </a:r>
            <a:endParaRPr lang="it-IT" sz="2400" b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140293" name="Rectangle 5"/>
          <p:cNvSpPr>
            <a:spLocks noChangeArrowheads="1"/>
          </p:cNvSpPr>
          <p:nvPr/>
        </p:nvSpPr>
        <p:spPr bwMode="auto">
          <a:xfrm>
            <a:off x="46038" y="381000"/>
            <a:ext cx="9021762" cy="53975"/>
          </a:xfrm>
          <a:prstGeom prst="rect">
            <a:avLst/>
          </a:prstGeom>
          <a:gradFill rotWithShape="1">
            <a:gsLst>
              <a:gs pos="0">
                <a:srgbClr val="FF0000"/>
              </a:gs>
              <a:gs pos="100000">
                <a:schemeClr val="bg1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>
              <a:spcBef>
                <a:spcPct val="0"/>
              </a:spcBef>
            </a:pPr>
            <a:r>
              <a:rPr lang="en-US" sz="4400" dirty="0">
                <a:solidFill>
                  <a:schemeClr val="tx2"/>
                </a:solidFill>
                <a:latin typeface="Arial" charset="0"/>
              </a:rPr>
              <a:t/>
            </a:r>
            <a:br>
              <a:rPr lang="en-US" sz="4400" dirty="0">
                <a:solidFill>
                  <a:schemeClr val="tx2"/>
                </a:solidFill>
                <a:latin typeface="Arial" charset="0"/>
              </a:rPr>
            </a:br>
            <a:endParaRPr lang="it-IT" sz="4400">
              <a:solidFill>
                <a:schemeClr val="tx2"/>
              </a:solidFill>
              <a:latin typeface="Arial" charset="0"/>
            </a:endParaRPr>
          </a:p>
        </p:txBody>
      </p:sp>
      <p:grpSp>
        <p:nvGrpSpPr>
          <p:cNvPr id="2" name="Group 27"/>
          <p:cNvGrpSpPr>
            <a:grpSpLocks/>
          </p:cNvGrpSpPr>
          <p:nvPr/>
        </p:nvGrpSpPr>
        <p:grpSpPr bwMode="auto">
          <a:xfrm>
            <a:off x="0" y="1019175"/>
            <a:ext cx="6786563" cy="733425"/>
            <a:chOff x="0" y="642"/>
            <a:chExt cx="4275" cy="462"/>
          </a:xfrm>
        </p:grpSpPr>
        <p:pic>
          <p:nvPicPr>
            <p:cNvPr id="140290" name="Picture 2" descr="txp_fig"/>
            <p:cNvPicPr>
              <a:picLocks noChangeAspect="1" noChangeArrowheads="1"/>
            </p:cNvPicPr>
            <p:nvPr>
              <p:custDataLst>
                <p:tags r:id="rId4"/>
              </p:custDataLst>
            </p:nvPr>
          </p:nvPicPr>
          <p:blipFill>
            <a:blip r:embed="rId7"/>
            <a:srcRect/>
            <a:stretch>
              <a:fillRect/>
            </a:stretch>
          </p:blipFill>
          <p:spPr bwMode="auto">
            <a:xfrm>
              <a:off x="2352" y="772"/>
              <a:ext cx="1923" cy="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140294" name="Text Box 6"/>
            <p:cNvSpPr txBox="1">
              <a:spLocks noChangeArrowheads="1"/>
            </p:cNvSpPr>
            <p:nvPr/>
          </p:nvSpPr>
          <p:spPr bwMode="auto">
            <a:xfrm>
              <a:off x="0" y="642"/>
              <a:ext cx="2688" cy="3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buFont typeface="Wingdings" pitchFamily="2" charset="2"/>
                <a:buNone/>
              </a:pPr>
              <a:r>
                <a:rPr lang="en-US" dirty="0">
                  <a:solidFill>
                    <a:srgbClr val="0000FF"/>
                  </a:solidFill>
                </a:rPr>
                <a:t>spin-dependent charge density operator </a:t>
              </a:r>
              <a:br>
                <a:rPr lang="en-US" dirty="0">
                  <a:solidFill>
                    <a:srgbClr val="0000FF"/>
                  </a:solidFill>
                </a:rPr>
              </a:br>
              <a:r>
                <a:rPr lang="en-US" dirty="0">
                  <a:solidFill>
                    <a:srgbClr val="0000FF"/>
                  </a:solidFill>
                </a:rPr>
                <a:t>in non relativistic quantum mechanics </a:t>
              </a:r>
              <a:endParaRPr lang="it-IT">
                <a:solidFill>
                  <a:srgbClr val="0000FF"/>
                </a:solidFill>
              </a:endParaRPr>
            </a:p>
          </p:txBody>
        </p:sp>
      </p:grpSp>
      <p:sp>
        <p:nvSpPr>
          <p:cNvPr id="140295" name="Text Box 7"/>
          <p:cNvSpPr txBox="1">
            <a:spLocks noChangeArrowheads="1"/>
          </p:cNvSpPr>
          <p:nvPr/>
        </p:nvSpPr>
        <p:spPr bwMode="auto">
          <a:xfrm>
            <a:off x="6477000" y="533400"/>
            <a:ext cx="2590800" cy="346075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rIns="1800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G.A. Miller, PRC76 (2007)</a:t>
            </a:r>
            <a:endParaRPr lang="it-IT">
              <a:solidFill>
                <a:srgbClr val="FF0000"/>
              </a:solidFill>
            </a:endParaRPr>
          </a:p>
        </p:txBody>
      </p:sp>
      <p:sp>
        <p:nvSpPr>
          <p:cNvPr id="140313" name="AutoShape 25"/>
          <p:cNvSpPr>
            <a:spLocks noChangeAspect="1" noChangeArrowheads="1" noTextEdit="1"/>
          </p:cNvSpPr>
          <p:nvPr/>
        </p:nvSpPr>
        <p:spPr bwMode="auto">
          <a:xfrm>
            <a:off x="1065213" y="6080125"/>
            <a:ext cx="1296987" cy="6080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grpSp>
        <p:nvGrpSpPr>
          <p:cNvPr id="3" name="Group 28"/>
          <p:cNvGrpSpPr>
            <a:grpSpLocks/>
          </p:cNvGrpSpPr>
          <p:nvPr/>
        </p:nvGrpSpPr>
        <p:grpSpPr bwMode="auto">
          <a:xfrm>
            <a:off x="0" y="2159000"/>
            <a:ext cx="9113838" cy="674688"/>
            <a:chOff x="0" y="1360"/>
            <a:chExt cx="5741" cy="425"/>
          </a:xfrm>
        </p:grpSpPr>
        <p:pic>
          <p:nvPicPr>
            <p:cNvPr id="140291" name="Picture 3" descr="txp_fig"/>
            <p:cNvPicPr>
              <a:picLocks noChangeAspect="1" noChangeArrowheads="1"/>
            </p:cNvPicPr>
            <p:nvPr>
              <p:custDataLst>
                <p:tags r:id="rId3"/>
              </p:custDataLst>
            </p:nvPr>
          </p:nvPicPr>
          <p:blipFill>
            <a:blip r:embed="rId8"/>
            <a:srcRect/>
            <a:stretch>
              <a:fillRect/>
            </a:stretch>
          </p:blipFill>
          <p:spPr bwMode="auto">
            <a:xfrm>
              <a:off x="2352" y="1484"/>
              <a:ext cx="3389" cy="30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140296" name="Text Box 8"/>
            <p:cNvSpPr txBox="1">
              <a:spLocks noChangeArrowheads="1"/>
            </p:cNvSpPr>
            <p:nvPr/>
          </p:nvSpPr>
          <p:spPr bwMode="auto">
            <a:xfrm>
              <a:off x="0" y="1360"/>
              <a:ext cx="2736" cy="3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buFont typeface="Wingdings" pitchFamily="2" charset="2"/>
                <a:buNone/>
              </a:pPr>
              <a:r>
                <a:rPr lang="en-US" dirty="0">
                  <a:solidFill>
                    <a:srgbClr val="0000FF"/>
                  </a:solidFill>
                </a:rPr>
                <a:t>spin-dependent charge density operator </a:t>
              </a:r>
              <a:br>
                <a:rPr lang="en-US" dirty="0">
                  <a:solidFill>
                    <a:srgbClr val="0000FF"/>
                  </a:solidFill>
                </a:rPr>
              </a:br>
              <a:r>
                <a:rPr lang="en-US" dirty="0">
                  <a:solidFill>
                    <a:srgbClr val="0000FF"/>
                  </a:solidFill>
                </a:rPr>
                <a:t>in quantum field theory  </a:t>
              </a:r>
              <a:endParaRPr lang="it-IT">
                <a:solidFill>
                  <a:srgbClr val="0000FF"/>
                </a:solidFill>
              </a:endParaRPr>
            </a:p>
          </p:txBody>
        </p:sp>
      </p:grpSp>
      <p:grpSp>
        <p:nvGrpSpPr>
          <p:cNvPr id="4" name="Group 34"/>
          <p:cNvGrpSpPr>
            <a:grpSpLocks/>
          </p:cNvGrpSpPr>
          <p:nvPr/>
        </p:nvGrpSpPr>
        <p:grpSpPr bwMode="auto">
          <a:xfrm>
            <a:off x="0" y="2900363"/>
            <a:ext cx="7772400" cy="1458912"/>
            <a:chOff x="0" y="1827"/>
            <a:chExt cx="4896" cy="919"/>
          </a:xfrm>
        </p:grpSpPr>
        <p:sp>
          <p:nvSpPr>
            <p:cNvPr id="140303" name="Line 15"/>
            <p:cNvSpPr>
              <a:spLocks noChangeShapeType="1"/>
            </p:cNvSpPr>
            <p:nvPr/>
          </p:nvSpPr>
          <p:spPr bwMode="auto">
            <a:xfrm>
              <a:off x="1741" y="2566"/>
              <a:ext cx="96" cy="0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/>
              <a:tailEnd type="triangle" w="sm" len="sm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0301" name="Line 13"/>
            <p:cNvSpPr>
              <a:spLocks noChangeShapeType="1"/>
            </p:cNvSpPr>
            <p:nvPr/>
          </p:nvSpPr>
          <p:spPr bwMode="auto">
            <a:xfrm>
              <a:off x="2064" y="2448"/>
              <a:ext cx="96" cy="0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/>
              <a:tailEnd type="triangle" w="sm" len="sm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0302" name="Line 14"/>
            <p:cNvSpPr>
              <a:spLocks noChangeShapeType="1"/>
            </p:cNvSpPr>
            <p:nvPr/>
          </p:nvSpPr>
          <p:spPr bwMode="auto">
            <a:xfrm>
              <a:off x="816" y="2423"/>
              <a:ext cx="96" cy="0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/>
              <a:tailEnd type="triangle" w="sm" len="sm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140297" name="Picture 9" descr="txp_fig"/>
            <p:cNvPicPr>
              <a:picLocks noChangeAspect="1" noChangeArrowheads="1"/>
            </p:cNvPicPr>
            <p:nvPr>
              <p:custDataLst>
                <p:tags r:id="rId2"/>
              </p:custDataLst>
            </p:nvPr>
          </p:nvPicPr>
          <p:blipFill>
            <a:blip r:embed="rId9"/>
            <a:srcRect/>
            <a:stretch>
              <a:fillRect/>
            </a:stretch>
          </p:blipFill>
          <p:spPr bwMode="auto">
            <a:xfrm>
              <a:off x="2340" y="2327"/>
              <a:ext cx="2412" cy="1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140298" name="AutoShape 10"/>
            <p:cNvSpPr>
              <a:spLocks noChangeArrowheads="1"/>
            </p:cNvSpPr>
            <p:nvPr/>
          </p:nvSpPr>
          <p:spPr bwMode="auto">
            <a:xfrm>
              <a:off x="2448" y="1827"/>
              <a:ext cx="93" cy="381"/>
            </a:xfrm>
            <a:prstGeom prst="downArrow">
              <a:avLst>
                <a:gd name="adj1" fmla="val 50000"/>
                <a:gd name="adj2" fmla="val 102419"/>
              </a:avLst>
            </a:prstGeom>
            <a:solidFill>
              <a:srgbClr val="0000FF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40299" name="Text Box 11"/>
            <p:cNvSpPr txBox="1">
              <a:spLocks noChangeArrowheads="1"/>
            </p:cNvSpPr>
            <p:nvPr/>
          </p:nvSpPr>
          <p:spPr bwMode="auto">
            <a:xfrm>
              <a:off x="2544" y="1900"/>
              <a:ext cx="2352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r>
                <a:rPr lang="en-US" dirty="0"/>
                <a:t>nucleon state transversely polarized</a:t>
              </a:r>
              <a:endParaRPr lang="it-IT"/>
            </a:p>
          </p:txBody>
        </p:sp>
        <p:sp>
          <p:nvSpPr>
            <p:cNvPr id="140300" name="Text Box 12"/>
            <p:cNvSpPr txBox="1">
              <a:spLocks noChangeArrowheads="1"/>
            </p:cNvSpPr>
            <p:nvPr/>
          </p:nvSpPr>
          <p:spPr bwMode="auto">
            <a:xfrm>
              <a:off x="0" y="2226"/>
              <a:ext cx="2736" cy="5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buFont typeface="Wingdings" pitchFamily="2" charset="2"/>
                <a:buNone/>
              </a:pPr>
              <a:r>
                <a:rPr lang="en-US" dirty="0">
                  <a:solidFill>
                    <a:srgbClr val="0000FF"/>
                  </a:solidFill>
                </a:rPr>
                <a:t>Probability for a quark to have </a:t>
              </a:r>
              <a:br>
                <a:rPr lang="en-US" dirty="0">
                  <a:solidFill>
                    <a:srgbClr val="0000FF"/>
                  </a:solidFill>
                </a:rPr>
              </a:br>
              <a:r>
                <a:rPr lang="en-US" dirty="0">
                  <a:solidFill>
                    <a:srgbClr val="0000FF"/>
                  </a:solidFill>
                </a:rPr>
                <a:t>a momentum k</a:t>
              </a:r>
              <a:r>
                <a:rPr lang="en-US" baseline="-25000" dirty="0">
                  <a:solidFill>
                    <a:srgbClr val="0000FF"/>
                  </a:solidFill>
                  <a:latin typeface="Symbol" pitchFamily="18" charset="2"/>
                  <a:sym typeface="Symbol" pitchFamily="18" charset="2"/>
                </a:rPr>
                <a:t></a:t>
              </a:r>
              <a:r>
                <a:rPr lang="en-US" dirty="0">
                  <a:solidFill>
                    <a:srgbClr val="0000FF"/>
                  </a:solidFill>
                </a:rPr>
                <a:t> and spin direction n </a:t>
              </a:r>
              <a:br>
                <a:rPr lang="en-US" dirty="0">
                  <a:solidFill>
                    <a:srgbClr val="0000FF"/>
                  </a:solidFill>
                </a:rPr>
              </a:br>
              <a:r>
                <a:rPr lang="en-US" dirty="0">
                  <a:solidFill>
                    <a:srgbClr val="0000FF"/>
                  </a:solidFill>
                </a:rPr>
                <a:t>in a nucleon polarized in the S</a:t>
              </a:r>
              <a:r>
                <a:rPr lang="en-US" baseline="-25000" dirty="0">
                  <a:solidFill>
                    <a:srgbClr val="0000FF"/>
                  </a:solidFill>
                  <a:latin typeface="Symbol" pitchFamily="18" charset="2"/>
                  <a:sym typeface="Symbol" pitchFamily="18" charset="2"/>
                </a:rPr>
                <a:t></a:t>
              </a:r>
              <a:r>
                <a:rPr lang="en-US" dirty="0">
                  <a:solidFill>
                    <a:srgbClr val="0000FF"/>
                  </a:solidFill>
                </a:rPr>
                <a:t> direction</a:t>
              </a:r>
              <a:endParaRPr lang="it-IT">
                <a:solidFill>
                  <a:srgbClr val="0000FF"/>
                </a:solidFill>
              </a:endParaRPr>
            </a:p>
          </p:txBody>
        </p:sp>
      </p:grpSp>
      <p:grpSp>
        <p:nvGrpSpPr>
          <p:cNvPr id="5" name="Group 32"/>
          <p:cNvGrpSpPr>
            <a:grpSpLocks/>
          </p:cNvGrpSpPr>
          <p:nvPr/>
        </p:nvGrpSpPr>
        <p:grpSpPr bwMode="auto">
          <a:xfrm>
            <a:off x="944563" y="4038600"/>
            <a:ext cx="7589837" cy="2667000"/>
            <a:chOff x="595" y="2544"/>
            <a:chExt cx="4781" cy="1680"/>
          </a:xfrm>
        </p:grpSpPr>
        <p:sp>
          <p:nvSpPr>
            <p:cNvPr id="140304" name="AutoShape 16"/>
            <p:cNvSpPr>
              <a:spLocks noChangeArrowheads="1"/>
            </p:cNvSpPr>
            <p:nvPr/>
          </p:nvSpPr>
          <p:spPr bwMode="auto">
            <a:xfrm>
              <a:off x="3939" y="2544"/>
              <a:ext cx="93" cy="381"/>
            </a:xfrm>
            <a:prstGeom prst="downArrow">
              <a:avLst>
                <a:gd name="adj1" fmla="val 50000"/>
                <a:gd name="adj2" fmla="val 102419"/>
              </a:avLst>
            </a:prstGeom>
            <a:solidFill>
              <a:srgbClr val="0000FF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40305" name="Text Box 17"/>
            <p:cNvSpPr txBox="1">
              <a:spLocks noChangeArrowheads="1"/>
            </p:cNvSpPr>
            <p:nvPr/>
          </p:nvSpPr>
          <p:spPr bwMode="auto">
            <a:xfrm>
              <a:off x="2592" y="2928"/>
              <a:ext cx="2784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TMD parton distributions integrated over x</a:t>
              </a:r>
              <a:endParaRPr lang="it-IT" dirty="0">
                <a:solidFill>
                  <a:srgbClr val="FF0000"/>
                </a:solidFill>
              </a:endParaRPr>
            </a:p>
          </p:txBody>
        </p:sp>
        <p:grpSp>
          <p:nvGrpSpPr>
            <p:cNvPr id="6" name="Group 18"/>
            <p:cNvGrpSpPr>
              <a:grpSpLocks noChangeAspect="1"/>
            </p:cNvGrpSpPr>
            <p:nvPr/>
          </p:nvGrpSpPr>
          <p:grpSpPr bwMode="auto">
            <a:xfrm>
              <a:off x="2112" y="3643"/>
              <a:ext cx="1179" cy="566"/>
              <a:chOff x="2112" y="3600"/>
              <a:chExt cx="1179" cy="566"/>
            </a:xfrm>
          </p:grpSpPr>
          <p:sp>
            <p:nvSpPr>
              <p:cNvPr id="140307" name="AutoShape 19"/>
              <p:cNvSpPr>
                <a:spLocks noChangeAspect="1" noChangeArrowheads="1" noTextEdit="1"/>
              </p:cNvSpPr>
              <p:nvPr/>
            </p:nvSpPr>
            <p:spPr bwMode="auto">
              <a:xfrm>
                <a:off x="2112" y="3600"/>
                <a:ext cx="1179" cy="56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140308" name="Picture 20"/>
              <p:cNvPicPr>
                <a:picLocks noChangeAspect="1" noChangeArrowheads="1"/>
              </p:cNvPicPr>
              <p:nvPr/>
            </p:nvPicPr>
            <p:blipFill>
              <a:blip r:embed="rId10"/>
              <a:srcRect/>
              <a:stretch>
                <a:fillRect/>
              </a:stretch>
            </p:blipFill>
            <p:spPr bwMode="auto">
              <a:xfrm>
                <a:off x="2112" y="3600"/>
                <a:ext cx="1184" cy="57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7" name="Group 21"/>
            <p:cNvGrpSpPr>
              <a:grpSpLocks noChangeAspect="1"/>
            </p:cNvGrpSpPr>
            <p:nvPr/>
          </p:nvGrpSpPr>
          <p:grpSpPr bwMode="auto">
            <a:xfrm>
              <a:off x="3888" y="3787"/>
              <a:ext cx="1270" cy="437"/>
              <a:chOff x="3888" y="3744"/>
              <a:chExt cx="1270" cy="437"/>
            </a:xfrm>
          </p:grpSpPr>
          <p:sp>
            <p:nvSpPr>
              <p:cNvPr id="140310" name="AutoShape 22"/>
              <p:cNvSpPr>
                <a:spLocks noChangeAspect="1" noChangeArrowheads="1" noTextEdit="1"/>
              </p:cNvSpPr>
              <p:nvPr/>
            </p:nvSpPr>
            <p:spPr bwMode="auto">
              <a:xfrm>
                <a:off x="3888" y="3744"/>
                <a:ext cx="1270" cy="43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140311" name="Picture 23"/>
              <p:cNvPicPr>
                <a:picLocks noChangeAspect="1" noChangeArrowheads="1"/>
              </p:cNvPicPr>
              <p:nvPr/>
            </p:nvPicPr>
            <p:blipFill>
              <a:blip r:embed="rId11"/>
              <a:srcRect/>
              <a:stretch>
                <a:fillRect/>
              </a:stretch>
            </p:blipFill>
            <p:spPr bwMode="auto">
              <a:xfrm>
                <a:off x="3888" y="3744"/>
                <a:ext cx="1275" cy="44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pic>
          <p:nvPicPr>
            <p:cNvPr id="140312" name="Picture 24" descr="txp_fig"/>
            <p:cNvPicPr>
              <a:picLocks noChangeAspect="1" noChangeArrowheads="1"/>
            </p:cNvPicPr>
            <p:nvPr>
              <p:custDataLst>
                <p:tags r:id="rId1"/>
              </p:custDataLst>
            </p:nvPr>
          </p:nvPicPr>
          <p:blipFill>
            <a:blip r:embed="rId12"/>
            <a:srcRect/>
            <a:stretch>
              <a:fillRect/>
            </a:stretch>
          </p:blipFill>
          <p:spPr bwMode="auto">
            <a:xfrm>
              <a:off x="595" y="3264"/>
              <a:ext cx="4541" cy="3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140314" name="Picture 26"/>
            <p:cNvPicPr>
              <a:picLocks noChangeAspect="1" noChangeArrowheads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 bwMode="auto">
            <a:xfrm>
              <a:off x="713" y="3835"/>
              <a:ext cx="823" cy="38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2338" name="Picture 2" descr="txp_fig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11"/>
          <a:srcRect/>
          <a:stretch>
            <a:fillRect/>
          </a:stretch>
        </p:blipFill>
        <p:spPr bwMode="auto">
          <a:xfrm>
            <a:off x="5654675" y="1295400"/>
            <a:ext cx="1087438" cy="233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42339" name="Picture 3" descr="txp_fig"/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>
          <a:blip r:embed="rId12"/>
          <a:srcRect/>
          <a:stretch>
            <a:fillRect/>
          </a:stretch>
        </p:blipFill>
        <p:spPr bwMode="auto">
          <a:xfrm>
            <a:off x="3763963" y="1295400"/>
            <a:ext cx="1212850" cy="233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42340" name="Text Box 4"/>
          <p:cNvSpPr txBox="1">
            <a:spLocks noChangeArrowheads="1"/>
          </p:cNvSpPr>
          <p:nvPr/>
        </p:nvSpPr>
        <p:spPr bwMode="auto">
          <a:xfrm>
            <a:off x="0" y="0"/>
            <a:ext cx="9144000" cy="457200"/>
          </a:xfrm>
          <a:prstGeom prst="rect">
            <a:avLst/>
          </a:prstGeom>
          <a:noFill/>
          <a:ln w="31750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r>
              <a:rPr lang="en-US" sz="2400" b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Spin-dependent densities </a:t>
            </a:r>
            <a:endParaRPr lang="it-IT" sz="2400" b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142341" name="Rectangle 5"/>
          <p:cNvSpPr>
            <a:spLocks noChangeArrowheads="1"/>
          </p:cNvSpPr>
          <p:nvPr/>
        </p:nvSpPr>
        <p:spPr bwMode="auto">
          <a:xfrm>
            <a:off x="46038" y="381000"/>
            <a:ext cx="9021762" cy="53975"/>
          </a:xfrm>
          <a:prstGeom prst="rect">
            <a:avLst/>
          </a:prstGeom>
          <a:gradFill rotWithShape="1">
            <a:gsLst>
              <a:gs pos="0">
                <a:srgbClr val="FF0000"/>
              </a:gs>
              <a:gs pos="100000">
                <a:schemeClr val="bg1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>
              <a:spcBef>
                <a:spcPct val="0"/>
              </a:spcBef>
            </a:pPr>
            <a:r>
              <a:rPr lang="en-US" sz="4400" dirty="0">
                <a:solidFill>
                  <a:schemeClr val="tx2"/>
                </a:solidFill>
                <a:latin typeface="Arial" charset="0"/>
              </a:rPr>
              <a:t/>
            </a:r>
            <a:br>
              <a:rPr lang="en-US" sz="4400" dirty="0">
                <a:solidFill>
                  <a:schemeClr val="tx2"/>
                </a:solidFill>
                <a:latin typeface="Arial" charset="0"/>
              </a:rPr>
            </a:br>
            <a:endParaRPr lang="it-IT" sz="4400">
              <a:solidFill>
                <a:schemeClr val="tx2"/>
              </a:solidFill>
              <a:latin typeface="Arial" charset="0"/>
            </a:endParaRPr>
          </a:p>
        </p:txBody>
      </p:sp>
      <p:sp>
        <p:nvSpPr>
          <p:cNvPr id="142342" name="Line 6"/>
          <p:cNvSpPr>
            <a:spLocks noChangeShapeType="1"/>
          </p:cNvSpPr>
          <p:nvPr/>
        </p:nvSpPr>
        <p:spPr bwMode="auto">
          <a:xfrm>
            <a:off x="4419600" y="1143000"/>
            <a:ext cx="0" cy="228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 dirty="0"/>
          </a:p>
        </p:txBody>
      </p:sp>
      <p:sp>
        <p:nvSpPr>
          <p:cNvPr id="142343" name="Line 7"/>
          <p:cNvSpPr>
            <a:spLocks noChangeShapeType="1"/>
          </p:cNvSpPr>
          <p:nvPr/>
        </p:nvSpPr>
        <p:spPr bwMode="auto">
          <a:xfrm>
            <a:off x="6248400" y="1143000"/>
            <a:ext cx="0" cy="228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 dirty="0"/>
          </a:p>
        </p:txBody>
      </p:sp>
      <p:pic>
        <p:nvPicPr>
          <p:cNvPr id="142344" name="Picture 8" descr="txp_fig"/>
          <p:cNvPicPr>
            <a:picLocks noChangeAspect="1" noChangeArrowheads="1"/>
          </p:cNvPicPr>
          <p:nvPr>
            <p:custDataLst>
              <p:tags r:id="rId4"/>
            </p:custDataLst>
          </p:nvPr>
        </p:nvPicPr>
        <p:blipFill>
          <a:blip r:embed="rId13"/>
          <a:srcRect/>
          <a:stretch>
            <a:fillRect/>
          </a:stretch>
        </p:blipFill>
        <p:spPr bwMode="auto">
          <a:xfrm>
            <a:off x="1828800" y="609600"/>
            <a:ext cx="5445125" cy="51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42345" name="Freeform 9"/>
          <p:cNvSpPr>
            <a:spLocks/>
          </p:cNvSpPr>
          <p:nvPr/>
        </p:nvSpPr>
        <p:spPr bwMode="auto">
          <a:xfrm>
            <a:off x="1371600" y="4154488"/>
            <a:ext cx="1776413" cy="1308100"/>
          </a:xfrm>
          <a:custGeom>
            <a:avLst/>
            <a:gdLst/>
            <a:ahLst/>
            <a:cxnLst>
              <a:cxn ang="0">
                <a:pos x="1119" y="824"/>
              </a:cxn>
              <a:cxn ang="0">
                <a:pos x="1119" y="818"/>
              </a:cxn>
              <a:cxn ang="0">
                <a:pos x="1119" y="812"/>
              </a:cxn>
              <a:cxn ang="0">
                <a:pos x="1117" y="804"/>
              </a:cxn>
              <a:cxn ang="0">
                <a:pos x="1117" y="798"/>
              </a:cxn>
              <a:cxn ang="0">
                <a:pos x="1117" y="788"/>
              </a:cxn>
              <a:cxn ang="0">
                <a:pos x="1117" y="776"/>
              </a:cxn>
              <a:cxn ang="0">
                <a:pos x="1116" y="762"/>
              </a:cxn>
              <a:cxn ang="0">
                <a:pos x="1114" y="747"/>
              </a:cxn>
              <a:cxn ang="0">
                <a:pos x="1111" y="722"/>
              </a:cxn>
              <a:cxn ang="0">
                <a:pos x="1108" y="696"/>
              </a:cxn>
              <a:cxn ang="0">
                <a:pos x="1104" y="671"/>
              </a:cxn>
              <a:cxn ang="0">
                <a:pos x="1092" y="617"/>
              </a:cxn>
              <a:cxn ang="0">
                <a:pos x="1075" y="561"/>
              </a:cxn>
              <a:cxn ang="0">
                <a:pos x="1057" y="512"/>
              </a:cxn>
              <a:cxn ang="0">
                <a:pos x="1005" y="405"/>
              </a:cxn>
              <a:cxn ang="0">
                <a:pos x="946" y="320"/>
              </a:cxn>
              <a:cxn ang="0">
                <a:pos x="871" y="236"/>
              </a:cxn>
              <a:cxn ang="0">
                <a:pos x="790" y="167"/>
              </a:cxn>
              <a:cxn ang="0">
                <a:pos x="696" y="105"/>
              </a:cxn>
              <a:cxn ang="0">
                <a:pos x="646" y="80"/>
              </a:cxn>
              <a:cxn ang="0">
                <a:pos x="591" y="56"/>
              </a:cxn>
              <a:cxn ang="0">
                <a:pos x="541" y="38"/>
              </a:cxn>
              <a:cxn ang="0">
                <a:pos x="486" y="23"/>
              </a:cxn>
              <a:cxn ang="0">
                <a:pos x="459" y="17"/>
              </a:cxn>
              <a:cxn ang="0">
                <a:pos x="430" y="12"/>
              </a:cxn>
              <a:cxn ang="0">
                <a:pos x="406" y="8"/>
              </a:cxn>
              <a:cxn ang="0">
                <a:pos x="379" y="5"/>
              </a:cxn>
              <a:cxn ang="0">
                <a:pos x="363" y="3"/>
              </a:cxn>
              <a:cxn ang="0">
                <a:pos x="348" y="3"/>
              </a:cxn>
              <a:cxn ang="0">
                <a:pos x="334" y="2"/>
              </a:cxn>
              <a:cxn ang="0">
                <a:pos x="327" y="2"/>
              </a:cxn>
              <a:cxn ang="0">
                <a:pos x="319" y="2"/>
              </a:cxn>
              <a:cxn ang="0">
                <a:pos x="312" y="2"/>
              </a:cxn>
              <a:cxn ang="0">
                <a:pos x="306" y="0"/>
              </a:cxn>
              <a:cxn ang="0">
                <a:pos x="298" y="0"/>
              </a:cxn>
              <a:cxn ang="0">
                <a:pos x="296" y="0"/>
              </a:cxn>
              <a:cxn ang="0">
                <a:pos x="291" y="0"/>
              </a:cxn>
              <a:cxn ang="0">
                <a:pos x="285" y="0"/>
              </a:cxn>
              <a:cxn ang="0">
                <a:pos x="278" y="2"/>
              </a:cxn>
              <a:cxn ang="0">
                <a:pos x="272" y="2"/>
              </a:cxn>
              <a:cxn ang="0">
                <a:pos x="266" y="2"/>
              </a:cxn>
              <a:cxn ang="0">
                <a:pos x="252" y="2"/>
              </a:cxn>
              <a:cxn ang="0">
                <a:pos x="239" y="3"/>
              </a:cxn>
              <a:cxn ang="0">
                <a:pos x="212" y="5"/>
              </a:cxn>
              <a:cxn ang="0">
                <a:pos x="186" y="8"/>
              </a:cxn>
              <a:cxn ang="0">
                <a:pos x="162" y="12"/>
              </a:cxn>
              <a:cxn ang="0">
                <a:pos x="108" y="23"/>
              </a:cxn>
              <a:cxn ang="0">
                <a:pos x="51" y="38"/>
              </a:cxn>
              <a:cxn ang="0">
                <a:pos x="0" y="56"/>
              </a:cxn>
            </a:cxnLst>
            <a:rect l="0" t="0" r="r" b="b"/>
            <a:pathLst>
              <a:path w="1119" h="824">
                <a:moveTo>
                  <a:pt x="1119" y="824"/>
                </a:moveTo>
                <a:lnTo>
                  <a:pt x="1119" y="818"/>
                </a:lnTo>
                <a:lnTo>
                  <a:pt x="1119" y="812"/>
                </a:lnTo>
                <a:lnTo>
                  <a:pt x="1117" y="804"/>
                </a:lnTo>
                <a:lnTo>
                  <a:pt x="1117" y="798"/>
                </a:lnTo>
                <a:lnTo>
                  <a:pt x="1117" y="788"/>
                </a:lnTo>
                <a:lnTo>
                  <a:pt x="1117" y="776"/>
                </a:lnTo>
                <a:lnTo>
                  <a:pt x="1116" y="762"/>
                </a:lnTo>
                <a:lnTo>
                  <a:pt x="1114" y="747"/>
                </a:lnTo>
                <a:lnTo>
                  <a:pt x="1111" y="722"/>
                </a:lnTo>
                <a:lnTo>
                  <a:pt x="1108" y="696"/>
                </a:lnTo>
                <a:lnTo>
                  <a:pt x="1104" y="671"/>
                </a:lnTo>
                <a:lnTo>
                  <a:pt x="1092" y="617"/>
                </a:lnTo>
                <a:lnTo>
                  <a:pt x="1075" y="561"/>
                </a:lnTo>
                <a:lnTo>
                  <a:pt x="1057" y="512"/>
                </a:lnTo>
                <a:lnTo>
                  <a:pt x="1005" y="405"/>
                </a:lnTo>
                <a:lnTo>
                  <a:pt x="946" y="320"/>
                </a:lnTo>
                <a:lnTo>
                  <a:pt x="871" y="236"/>
                </a:lnTo>
                <a:lnTo>
                  <a:pt x="790" y="167"/>
                </a:lnTo>
                <a:lnTo>
                  <a:pt x="696" y="105"/>
                </a:lnTo>
                <a:lnTo>
                  <a:pt x="646" y="80"/>
                </a:lnTo>
                <a:lnTo>
                  <a:pt x="591" y="56"/>
                </a:lnTo>
                <a:lnTo>
                  <a:pt x="541" y="38"/>
                </a:lnTo>
                <a:lnTo>
                  <a:pt x="486" y="23"/>
                </a:lnTo>
                <a:lnTo>
                  <a:pt x="459" y="17"/>
                </a:lnTo>
                <a:lnTo>
                  <a:pt x="430" y="12"/>
                </a:lnTo>
                <a:lnTo>
                  <a:pt x="406" y="8"/>
                </a:lnTo>
                <a:lnTo>
                  <a:pt x="379" y="5"/>
                </a:lnTo>
                <a:lnTo>
                  <a:pt x="363" y="3"/>
                </a:lnTo>
                <a:lnTo>
                  <a:pt x="348" y="3"/>
                </a:lnTo>
                <a:lnTo>
                  <a:pt x="334" y="2"/>
                </a:lnTo>
                <a:lnTo>
                  <a:pt x="327" y="2"/>
                </a:lnTo>
                <a:lnTo>
                  <a:pt x="319" y="2"/>
                </a:lnTo>
                <a:lnTo>
                  <a:pt x="312" y="2"/>
                </a:lnTo>
                <a:lnTo>
                  <a:pt x="306" y="0"/>
                </a:lnTo>
                <a:lnTo>
                  <a:pt x="298" y="0"/>
                </a:lnTo>
                <a:lnTo>
                  <a:pt x="296" y="0"/>
                </a:lnTo>
                <a:lnTo>
                  <a:pt x="291" y="0"/>
                </a:lnTo>
                <a:lnTo>
                  <a:pt x="285" y="0"/>
                </a:lnTo>
                <a:lnTo>
                  <a:pt x="278" y="2"/>
                </a:lnTo>
                <a:lnTo>
                  <a:pt x="272" y="2"/>
                </a:lnTo>
                <a:lnTo>
                  <a:pt x="266" y="2"/>
                </a:lnTo>
                <a:lnTo>
                  <a:pt x="252" y="2"/>
                </a:lnTo>
                <a:lnTo>
                  <a:pt x="239" y="3"/>
                </a:lnTo>
                <a:lnTo>
                  <a:pt x="212" y="5"/>
                </a:lnTo>
                <a:lnTo>
                  <a:pt x="186" y="8"/>
                </a:lnTo>
                <a:lnTo>
                  <a:pt x="162" y="12"/>
                </a:lnTo>
                <a:lnTo>
                  <a:pt x="108" y="23"/>
                </a:lnTo>
                <a:lnTo>
                  <a:pt x="51" y="38"/>
                </a:lnTo>
                <a:lnTo>
                  <a:pt x="0" y="56"/>
                </a:lnTo>
              </a:path>
            </a:pathLst>
          </a:custGeom>
          <a:noFill/>
          <a:ln w="28575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42346" name="Freeform 10"/>
          <p:cNvSpPr>
            <a:spLocks/>
          </p:cNvSpPr>
          <p:nvPr/>
        </p:nvSpPr>
        <p:spPr bwMode="auto">
          <a:xfrm>
            <a:off x="533400" y="4243388"/>
            <a:ext cx="1233488" cy="2522537"/>
          </a:xfrm>
          <a:custGeom>
            <a:avLst/>
            <a:gdLst/>
            <a:ahLst/>
            <a:cxnLst>
              <a:cxn ang="0">
                <a:pos x="528" y="0"/>
              </a:cxn>
              <a:cxn ang="0">
                <a:pos x="473" y="24"/>
              </a:cxn>
              <a:cxn ang="0">
                <a:pos x="378" y="76"/>
              </a:cxn>
              <a:cxn ang="0">
                <a:pos x="291" y="141"/>
              </a:cxn>
              <a:cxn ang="0">
                <a:pos x="210" y="220"/>
              </a:cxn>
              <a:cxn ang="0">
                <a:pos x="138" y="312"/>
              </a:cxn>
              <a:cxn ang="0">
                <a:pos x="84" y="406"/>
              </a:cxn>
              <a:cxn ang="0">
                <a:pos x="63" y="454"/>
              </a:cxn>
              <a:cxn ang="0">
                <a:pos x="44" y="508"/>
              </a:cxn>
              <a:cxn ang="0">
                <a:pos x="29" y="558"/>
              </a:cxn>
              <a:cxn ang="0">
                <a:pos x="17" y="604"/>
              </a:cxn>
              <a:cxn ang="0">
                <a:pos x="9" y="655"/>
              </a:cxn>
              <a:cxn ang="0">
                <a:pos x="5" y="684"/>
              </a:cxn>
              <a:cxn ang="0">
                <a:pos x="3" y="696"/>
              </a:cxn>
              <a:cxn ang="0">
                <a:pos x="3" y="711"/>
              </a:cxn>
              <a:cxn ang="0">
                <a:pos x="2" y="721"/>
              </a:cxn>
              <a:cxn ang="0">
                <a:pos x="2" y="729"/>
              </a:cxn>
              <a:cxn ang="0">
                <a:pos x="2" y="735"/>
              </a:cxn>
              <a:cxn ang="0">
                <a:pos x="2" y="741"/>
              </a:cxn>
              <a:cxn ang="0">
                <a:pos x="2" y="747"/>
              </a:cxn>
              <a:cxn ang="0">
                <a:pos x="2" y="753"/>
              </a:cxn>
              <a:cxn ang="0">
                <a:pos x="0" y="757"/>
              </a:cxn>
              <a:cxn ang="0">
                <a:pos x="0" y="765"/>
              </a:cxn>
              <a:cxn ang="0">
                <a:pos x="0" y="770"/>
              </a:cxn>
              <a:cxn ang="0">
                <a:pos x="0" y="776"/>
              </a:cxn>
              <a:cxn ang="0">
                <a:pos x="2" y="782"/>
              </a:cxn>
              <a:cxn ang="0">
                <a:pos x="2" y="788"/>
              </a:cxn>
              <a:cxn ang="0">
                <a:pos x="2" y="796"/>
              </a:cxn>
              <a:cxn ang="0">
                <a:pos x="2" y="809"/>
              </a:cxn>
              <a:cxn ang="0">
                <a:pos x="3" y="823"/>
              </a:cxn>
              <a:cxn ang="0">
                <a:pos x="3" y="836"/>
              </a:cxn>
              <a:cxn ang="0">
                <a:pos x="6" y="860"/>
              </a:cxn>
              <a:cxn ang="0">
                <a:pos x="11" y="890"/>
              </a:cxn>
              <a:cxn ang="0">
                <a:pos x="15" y="917"/>
              </a:cxn>
              <a:cxn ang="0">
                <a:pos x="27" y="974"/>
              </a:cxn>
              <a:cxn ang="0">
                <a:pos x="44" y="1027"/>
              </a:cxn>
              <a:cxn ang="0">
                <a:pos x="84" y="1127"/>
              </a:cxn>
              <a:cxn ang="0">
                <a:pos x="132" y="1214"/>
              </a:cxn>
              <a:cxn ang="0">
                <a:pos x="192" y="1295"/>
              </a:cxn>
              <a:cxn ang="0">
                <a:pos x="270" y="1376"/>
              </a:cxn>
              <a:cxn ang="0">
                <a:pos x="353" y="1441"/>
              </a:cxn>
              <a:cxn ang="0">
                <a:pos x="449" y="1499"/>
              </a:cxn>
              <a:cxn ang="0">
                <a:pos x="549" y="1543"/>
              </a:cxn>
              <a:cxn ang="0">
                <a:pos x="600" y="1559"/>
              </a:cxn>
              <a:cxn ang="0">
                <a:pos x="630" y="1567"/>
              </a:cxn>
              <a:cxn ang="0">
                <a:pos x="659" y="1573"/>
              </a:cxn>
              <a:cxn ang="0">
                <a:pos x="686" y="1579"/>
              </a:cxn>
              <a:cxn ang="0">
                <a:pos x="714" y="1583"/>
              </a:cxn>
              <a:cxn ang="0">
                <a:pos x="740" y="1586"/>
              </a:cxn>
              <a:cxn ang="0">
                <a:pos x="764" y="1588"/>
              </a:cxn>
              <a:cxn ang="0">
                <a:pos x="777" y="1589"/>
              </a:cxn>
            </a:cxnLst>
            <a:rect l="0" t="0" r="r" b="b"/>
            <a:pathLst>
              <a:path w="777" h="1589">
                <a:moveTo>
                  <a:pt x="528" y="0"/>
                </a:moveTo>
                <a:lnTo>
                  <a:pt x="473" y="24"/>
                </a:lnTo>
                <a:lnTo>
                  <a:pt x="378" y="76"/>
                </a:lnTo>
                <a:lnTo>
                  <a:pt x="291" y="141"/>
                </a:lnTo>
                <a:lnTo>
                  <a:pt x="210" y="220"/>
                </a:lnTo>
                <a:lnTo>
                  <a:pt x="138" y="312"/>
                </a:lnTo>
                <a:lnTo>
                  <a:pt x="84" y="406"/>
                </a:lnTo>
                <a:lnTo>
                  <a:pt x="63" y="454"/>
                </a:lnTo>
                <a:lnTo>
                  <a:pt x="44" y="508"/>
                </a:lnTo>
                <a:lnTo>
                  <a:pt x="29" y="558"/>
                </a:lnTo>
                <a:lnTo>
                  <a:pt x="17" y="604"/>
                </a:lnTo>
                <a:lnTo>
                  <a:pt x="9" y="655"/>
                </a:lnTo>
                <a:lnTo>
                  <a:pt x="5" y="684"/>
                </a:lnTo>
                <a:lnTo>
                  <a:pt x="3" y="696"/>
                </a:lnTo>
                <a:lnTo>
                  <a:pt x="3" y="711"/>
                </a:lnTo>
                <a:lnTo>
                  <a:pt x="2" y="721"/>
                </a:lnTo>
                <a:lnTo>
                  <a:pt x="2" y="729"/>
                </a:lnTo>
                <a:lnTo>
                  <a:pt x="2" y="735"/>
                </a:lnTo>
                <a:lnTo>
                  <a:pt x="2" y="741"/>
                </a:lnTo>
                <a:lnTo>
                  <a:pt x="2" y="747"/>
                </a:lnTo>
                <a:lnTo>
                  <a:pt x="2" y="753"/>
                </a:lnTo>
                <a:lnTo>
                  <a:pt x="0" y="757"/>
                </a:lnTo>
                <a:lnTo>
                  <a:pt x="0" y="765"/>
                </a:lnTo>
                <a:lnTo>
                  <a:pt x="0" y="770"/>
                </a:lnTo>
                <a:lnTo>
                  <a:pt x="0" y="776"/>
                </a:lnTo>
                <a:lnTo>
                  <a:pt x="2" y="782"/>
                </a:lnTo>
                <a:lnTo>
                  <a:pt x="2" y="788"/>
                </a:lnTo>
                <a:lnTo>
                  <a:pt x="2" y="796"/>
                </a:lnTo>
                <a:lnTo>
                  <a:pt x="2" y="809"/>
                </a:lnTo>
                <a:lnTo>
                  <a:pt x="3" y="823"/>
                </a:lnTo>
                <a:lnTo>
                  <a:pt x="3" y="836"/>
                </a:lnTo>
                <a:lnTo>
                  <a:pt x="6" y="860"/>
                </a:lnTo>
                <a:lnTo>
                  <a:pt x="11" y="890"/>
                </a:lnTo>
                <a:lnTo>
                  <a:pt x="15" y="917"/>
                </a:lnTo>
                <a:lnTo>
                  <a:pt x="27" y="974"/>
                </a:lnTo>
                <a:lnTo>
                  <a:pt x="44" y="1027"/>
                </a:lnTo>
                <a:lnTo>
                  <a:pt x="84" y="1127"/>
                </a:lnTo>
                <a:lnTo>
                  <a:pt x="132" y="1214"/>
                </a:lnTo>
                <a:lnTo>
                  <a:pt x="192" y="1295"/>
                </a:lnTo>
                <a:lnTo>
                  <a:pt x="270" y="1376"/>
                </a:lnTo>
                <a:lnTo>
                  <a:pt x="353" y="1441"/>
                </a:lnTo>
                <a:lnTo>
                  <a:pt x="449" y="1499"/>
                </a:lnTo>
                <a:lnTo>
                  <a:pt x="549" y="1543"/>
                </a:lnTo>
                <a:lnTo>
                  <a:pt x="600" y="1559"/>
                </a:lnTo>
                <a:lnTo>
                  <a:pt x="630" y="1567"/>
                </a:lnTo>
                <a:lnTo>
                  <a:pt x="659" y="1573"/>
                </a:lnTo>
                <a:lnTo>
                  <a:pt x="686" y="1579"/>
                </a:lnTo>
                <a:lnTo>
                  <a:pt x="714" y="1583"/>
                </a:lnTo>
                <a:lnTo>
                  <a:pt x="740" y="1586"/>
                </a:lnTo>
                <a:lnTo>
                  <a:pt x="764" y="1588"/>
                </a:lnTo>
                <a:lnTo>
                  <a:pt x="777" y="1589"/>
                </a:lnTo>
              </a:path>
            </a:pathLst>
          </a:custGeom>
          <a:noFill/>
          <a:ln w="28575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42347" name="Freeform 11"/>
          <p:cNvSpPr>
            <a:spLocks/>
          </p:cNvSpPr>
          <p:nvPr/>
        </p:nvSpPr>
        <p:spPr bwMode="auto">
          <a:xfrm>
            <a:off x="1766888" y="5462588"/>
            <a:ext cx="1381125" cy="1306512"/>
          </a:xfrm>
          <a:custGeom>
            <a:avLst/>
            <a:gdLst/>
            <a:ahLst/>
            <a:cxnLst>
              <a:cxn ang="0">
                <a:pos x="0" y="821"/>
              </a:cxn>
              <a:cxn ang="0">
                <a:pos x="14" y="821"/>
              </a:cxn>
              <a:cxn ang="0">
                <a:pos x="21" y="821"/>
              </a:cxn>
              <a:cxn ang="0">
                <a:pos x="27" y="821"/>
              </a:cxn>
              <a:cxn ang="0">
                <a:pos x="30" y="821"/>
              </a:cxn>
              <a:cxn ang="0">
                <a:pos x="35" y="823"/>
              </a:cxn>
              <a:cxn ang="0">
                <a:pos x="39" y="823"/>
              </a:cxn>
              <a:cxn ang="0">
                <a:pos x="42" y="823"/>
              </a:cxn>
              <a:cxn ang="0">
                <a:pos x="45" y="823"/>
              </a:cxn>
              <a:cxn ang="0">
                <a:pos x="49" y="823"/>
              </a:cxn>
              <a:cxn ang="0">
                <a:pos x="54" y="823"/>
              </a:cxn>
              <a:cxn ang="0">
                <a:pos x="57" y="823"/>
              </a:cxn>
              <a:cxn ang="0">
                <a:pos x="63" y="821"/>
              </a:cxn>
              <a:cxn ang="0">
                <a:pos x="70" y="821"/>
              </a:cxn>
              <a:cxn ang="0">
                <a:pos x="78" y="821"/>
              </a:cxn>
              <a:cxn ang="0">
                <a:pos x="84" y="821"/>
              </a:cxn>
              <a:cxn ang="0">
                <a:pos x="100" y="820"/>
              </a:cxn>
              <a:cxn ang="0">
                <a:pos x="114" y="820"/>
              </a:cxn>
              <a:cxn ang="0">
                <a:pos x="127" y="818"/>
              </a:cxn>
              <a:cxn ang="0">
                <a:pos x="157" y="815"/>
              </a:cxn>
              <a:cxn ang="0">
                <a:pos x="183" y="811"/>
              </a:cxn>
              <a:cxn ang="0">
                <a:pos x="210" y="806"/>
              </a:cxn>
              <a:cxn ang="0">
                <a:pos x="256" y="794"/>
              </a:cxn>
              <a:cxn ang="0">
                <a:pos x="307" y="779"/>
              </a:cxn>
              <a:cxn ang="0">
                <a:pos x="405" y="740"/>
              </a:cxn>
              <a:cxn ang="0">
                <a:pos x="502" y="683"/>
              </a:cxn>
              <a:cxn ang="0">
                <a:pos x="589" y="617"/>
              </a:cxn>
              <a:cxn ang="0">
                <a:pos x="670" y="536"/>
              </a:cxn>
              <a:cxn ang="0">
                <a:pos x="735" y="451"/>
              </a:cxn>
              <a:cxn ang="0">
                <a:pos x="784" y="364"/>
              </a:cxn>
              <a:cxn ang="0">
                <a:pos x="807" y="313"/>
              </a:cxn>
              <a:cxn ang="0">
                <a:pos x="826" y="262"/>
              </a:cxn>
              <a:cxn ang="0">
                <a:pos x="840" y="215"/>
              </a:cxn>
              <a:cxn ang="0">
                <a:pos x="852" y="164"/>
              </a:cxn>
              <a:cxn ang="0">
                <a:pos x="859" y="124"/>
              </a:cxn>
              <a:cxn ang="0">
                <a:pos x="862" y="101"/>
              </a:cxn>
              <a:cxn ang="0">
                <a:pos x="865" y="79"/>
              </a:cxn>
              <a:cxn ang="0">
                <a:pos x="867" y="59"/>
              </a:cxn>
              <a:cxn ang="0">
                <a:pos x="868" y="41"/>
              </a:cxn>
              <a:cxn ang="0">
                <a:pos x="868" y="31"/>
              </a:cxn>
              <a:cxn ang="0">
                <a:pos x="868" y="25"/>
              </a:cxn>
              <a:cxn ang="0">
                <a:pos x="868" y="19"/>
              </a:cxn>
              <a:cxn ang="0">
                <a:pos x="868" y="14"/>
              </a:cxn>
              <a:cxn ang="0">
                <a:pos x="870" y="8"/>
              </a:cxn>
              <a:cxn ang="0">
                <a:pos x="870" y="4"/>
              </a:cxn>
              <a:cxn ang="0">
                <a:pos x="870" y="0"/>
              </a:cxn>
            </a:cxnLst>
            <a:rect l="0" t="0" r="r" b="b"/>
            <a:pathLst>
              <a:path w="870" h="823">
                <a:moveTo>
                  <a:pt x="0" y="821"/>
                </a:moveTo>
                <a:lnTo>
                  <a:pt x="14" y="821"/>
                </a:lnTo>
                <a:lnTo>
                  <a:pt x="21" y="821"/>
                </a:lnTo>
                <a:lnTo>
                  <a:pt x="27" y="821"/>
                </a:lnTo>
                <a:lnTo>
                  <a:pt x="30" y="821"/>
                </a:lnTo>
                <a:lnTo>
                  <a:pt x="35" y="823"/>
                </a:lnTo>
                <a:lnTo>
                  <a:pt x="39" y="823"/>
                </a:lnTo>
                <a:lnTo>
                  <a:pt x="42" y="823"/>
                </a:lnTo>
                <a:lnTo>
                  <a:pt x="45" y="823"/>
                </a:lnTo>
                <a:lnTo>
                  <a:pt x="49" y="823"/>
                </a:lnTo>
                <a:lnTo>
                  <a:pt x="54" y="823"/>
                </a:lnTo>
                <a:lnTo>
                  <a:pt x="57" y="823"/>
                </a:lnTo>
                <a:lnTo>
                  <a:pt x="63" y="821"/>
                </a:lnTo>
                <a:lnTo>
                  <a:pt x="70" y="821"/>
                </a:lnTo>
                <a:lnTo>
                  <a:pt x="78" y="821"/>
                </a:lnTo>
                <a:lnTo>
                  <a:pt x="84" y="821"/>
                </a:lnTo>
                <a:lnTo>
                  <a:pt x="100" y="820"/>
                </a:lnTo>
                <a:lnTo>
                  <a:pt x="114" y="820"/>
                </a:lnTo>
                <a:lnTo>
                  <a:pt x="127" y="818"/>
                </a:lnTo>
                <a:lnTo>
                  <a:pt x="157" y="815"/>
                </a:lnTo>
                <a:lnTo>
                  <a:pt x="183" y="811"/>
                </a:lnTo>
                <a:lnTo>
                  <a:pt x="210" y="806"/>
                </a:lnTo>
                <a:lnTo>
                  <a:pt x="256" y="794"/>
                </a:lnTo>
                <a:lnTo>
                  <a:pt x="307" y="779"/>
                </a:lnTo>
                <a:lnTo>
                  <a:pt x="405" y="740"/>
                </a:lnTo>
                <a:lnTo>
                  <a:pt x="502" y="683"/>
                </a:lnTo>
                <a:lnTo>
                  <a:pt x="589" y="617"/>
                </a:lnTo>
                <a:lnTo>
                  <a:pt x="670" y="536"/>
                </a:lnTo>
                <a:lnTo>
                  <a:pt x="735" y="451"/>
                </a:lnTo>
                <a:lnTo>
                  <a:pt x="784" y="364"/>
                </a:lnTo>
                <a:lnTo>
                  <a:pt x="807" y="313"/>
                </a:lnTo>
                <a:lnTo>
                  <a:pt x="826" y="262"/>
                </a:lnTo>
                <a:lnTo>
                  <a:pt x="840" y="215"/>
                </a:lnTo>
                <a:lnTo>
                  <a:pt x="852" y="164"/>
                </a:lnTo>
                <a:lnTo>
                  <a:pt x="859" y="124"/>
                </a:lnTo>
                <a:lnTo>
                  <a:pt x="862" y="101"/>
                </a:lnTo>
                <a:lnTo>
                  <a:pt x="865" y="79"/>
                </a:lnTo>
                <a:lnTo>
                  <a:pt x="867" y="59"/>
                </a:lnTo>
                <a:lnTo>
                  <a:pt x="868" y="41"/>
                </a:lnTo>
                <a:lnTo>
                  <a:pt x="868" y="31"/>
                </a:lnTo>
                <a:lnTo>
                  <a:pt x="868" y="25"/>
                </a:lnTo>
                <a:lnTo>
                  <a:pt x="868" y="19"/>
                </a:lnTo>
                <a:lnTo>
                  <a:pt x="868" y="14"/>
                </a:lnTo>
                <a:lnTo>
                  <a:pt x="870" y="8"/>
                </a:lnTo>
                <a:lnTo>
                  <a:pt x="870" y="4"/>
                </a:lnTo>
                <a:lnTo>
                  <a:pt x="870" y="0"/>
                </a:lnTo>
              </a:path>
            </a:pathLst>
          </a:custGeom>
          <a:noFill/>
          <a:ln w="28575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42348" name="Freeform 12"/>
          <p:cNvSpPr>
            <a:spLocks/>
          </p:cNvSpPr>
          <p:nvPr/>
        </p:nvSpPr>
        <p:spPr bwMode="auto">
          <a:xfrm>
            <a:off x="755650" y="4349750"/>
            <a:ext cx="1019175" cy="2316163"/>
          </a:xfrm>
          <a:custGeom>
            <a:avLst/>
            <a:gdLst/>
            <a:ahLst/>
            <a:cxnLst>
              <a:cxn ang="0">
                <a:pos x="414" y="0"/>
              </a:cxn>
              <a:cxn ang="0">
                <a:pos x="366" y="24"/>
              </a:cxn>
              <a:cxn ang="0">
                <a:pos x="283" y="80"/>
              </a:cxn>
              <a:cxn ang="0">
                <a:pos x="213" y="144"/>
              </a:cxn>
              <a:cxn ang="0">
                <a:pos x="148" y="222"/>
              </a:cxn>
              <a:cxn ang="0">
                <a:pos x="94" y="308"/>
              </a:cxn>
              <a:cxn ang="0">
                <a:pos x="55" y="393"/>
              </a:cxn>
              <a:cxn ang="0">
                <a:pos x="40" y="437"/>
              </a:cxn>
              <a:cxn ang="0">
                <a:pos x="27" y="482"/>
              </a:cxn>
              <a:cxn ang="0">
                <a:pos x="18" y="525"/>
              </a:cxn>
              <a:cxn ang="0">
                <a:pos x="10" y="564"/>
              </a:cxn>
              <a:cxn ang="0">
                <a:pos x="4" y="608"/>
              </a:cxn>
              <a:cxn ang="0">
                <a:pos x="3" y="630"/>
              </a:cxn>
              <a:cxn ang="0">
                <a:pos x="1" y="641"/>
              </a:cxn>
              <a:cxn ang="0">
                <a:pos x="1" y="653"/>
              </a:cxn>
              <a:cxn ang="0">
                <a:pos x="0" y="663"/>
              </a:cxn>
              <a:cxn ang="0">
                <a:pos x="0" y="668"/>
              </a:cxn>
              <a:cxn ang="0">
                <a:pos x="0" y="674"/>
              </a:cxn>
              <a:cxn ang="0">
                <a:pos x="0" y="678"/>
              </a:cxn>
              <a:cxn ang="0">
                <a:pos x="0" y="683"/>
              </a:cxn>
              <a:cxn ang="0">
                <a:pos x="0" y="687"/>
              </a:cxn>
              <a:cxn ang="0">
                <a:pos x="0" y="693"/>
              </a:cxn>
              <a:cxn ang="0">
                <a:pos x="0" y="698"/>
              </a:cxn>
              <a:cxn ang="0">
                <a:pos x="0" y="703"/>
              </a:cxn>
              <a:cxn ang="0">
                <a:pos x="0" y="708"/>
              </a:cxn>
              <a:cxn ang="0">
                <a:pos x="0" y="712"/>
              </a:cxn>
              <a:cxn ang="0">
                <a:pos x="0" y="718"/>
              </a:cxn>
              <a:cxn ang="0">
                <a:pos x="0" y="724"/>
              </a:cxn>
              <a:cxn ang="0">
                <a:pos x="0" y="735"/>
              </a:cxn>
              <a:cxn ang="0">
                <a:pos x="1" y="745"/>
              </a:cxn>
              <a:cxn ang="0">
                <a:pos x="1" y="757"/>
              </a:cxn>
              <a:cxn ang="0">
                <a:pos x="3" y="778"/>
              </a:cxn>
              <a:cxn ang="0">
                <a:pos x="6" y="802"/>
              </a:cxn>
              <a:cxn ang="0">
                <a:pos x="9" y="825"/>
              </a:cxn>
              <a:cxn ang="0">
                <a:pos x="16" y="873"/>
              </a:cxn>
              <a:cxn ang="0">
                <a:pos x="27" y="919"/>
              </a:cxn>
              <a:cxn ang="0">
                <a:pos x="55" y="1006"/>
              </a:cxn>
              <a:cxn ang="0">
                <a:pos x="90" y="1084"/>
              </a:cxn>
              <a:cxn ang="0">
                <a:pos x="135" y="1159"/>
              </a:cxn>
              <a:cxn ang="0">
                <a:pos x="195" y="1237"/>
              </a:cxn>
              <a:cxn ang="0">
                <a:pos x="262" y="1303"/>
              </a:cxn>
              <a:cxn ang="0">
                <a:pos x="345" y="1363"/>
              </a:cxn>
              <a:cxn ang="0">
                <a:pos x="432" y="1410"/>
              </a:cxn>
              <a:cxn ang="0">
                <a:pos x="478" y="1428"/>
              </a:cxn>
              <a:cxn ang="0">
                <a:pos x="505" y="1437"/>
              </a:cxn>
              <a:cxn ang="0">
                <a:pos x="532" y="1443"/>
              </a:cxn>
              <a:cxn ang="0">
                <a:pos x="556" y="1449"/>
              </a:cxn>
              <a:cxn ang="0">
                <a:pos x="582" y="1453"/>
              </a:cxn>
              <a:cxn ang="0">
                <a:pos x="606" y="1456"/>
              </a:cxn>
              <a:cxn ang="0">
                <a:pos x="628" y="1459"/>
              </a:cxn>
              <a:cxn ang="0">
                <a:pos x="642" y="1459"/>
              </a:cxn>
            </a:cxnLst>
            <a:rect l="0" t="0" r="r" b="b"/>
            <a:pathLst>
              <a:path w="642" h="1459">
                <a:moveTo>
                  <a:pt x="414" y="0"/>
                </a:moveTo>
                <a:lnTo>
                  <a:pt x="366" y="24"/>
                </a:lnTo>
                <a:lnTo>
                  <a:pt x="283" y="80"/>
                </a:lnTo>
                <a:lnTo>
                  <a:pt x="213" y="144"/>
                </a:lnTo>
                <a:lnTo>
                  <a:pt x="148" y="222"/>
                </a:lnTo>
                <a:lnTo>
                  <a:pt x="94" y="308"/>
                </a:lnTo>
                <a:lnTo>
                  <a:pt x="55" y="393"/>
                </a:lnTo>
                <a:lnTo>
                  <a:pt x="40" y="437"/>
                </a:lnTo>
                <a:lnTo>
                  <a:pt x="27" y="482"/>
                </a:lnTo>
                <a:lnTo>
                  <a:pt x="18" y="525"/>
                </a:lnTo>
                <a:lnTo>
                  <a:pt x="10" y="564"/>
                </a:lnTo>
                <a:lnTo>
                  <a:pt x="4" y="608"/>
                </a:lnTo>
                <a:lnTo>
                  <a:pt x="3" y="630"/>
                </a:lnTo>
                <a:lnTo>
                  <a:pt x="1" y="641"/>
                </a:lnTo>
                <a:lnTo>
                  <a:pt x="1" y="653"/>
                </a:lnTo>
                <a:lnTo>
                  <a:pt x="0" y="663"/>
                </a:lnTo>
                <a:lnTo>
                  <a:pt x="0" y="668"/>
                </a:lnTo>
                <a:lnTo>
                  <a:pt x="0" y="674"/>
                </a:lnTo>
                <a:lnTo>
                  <a:pt x="0" y="678"/>
                </a:lnTo>
                <a:lnTo>
                  <a:pt x="0" y="683"/>
                </a:lnTo>
                <a:lnTo>
                  <a:pt x="0" y="687"/>
                </a:lnTo>
                <a:lnTo>
                  <a:pt x="0" y="693"/>
                </a:lnTo>
                <a:lnTo>
                  <a:pt x="0" y="698"/>
                </a:lnTo>
                <a:lnTo>
                  <a:pt x="0" y="703"/>
                </a:lnTo>
                <a:lnTo>
                  <a:pt x="0" y="708"/>
                </a:lnTo>
                <a:lnTo>
                  <a:pt x="0" y="712"/>
                </a:lnTo>
                <a:lnTo>
                  <a:pt x="0" y="718"/>
                </a:lnTo>
                <a:lnTo>
                  <a:pt x="0" y="724"/>
                </a:lnTo>
                <a:lnTo>
                  <a:pt x="0" y="735"/>
                </a:lnTo>
                <a:lnTo>
                  <a:pt x="1" y="745"/>
                </a:lnTo>
                <a:lnTo>
                  <a:pt x="1" y="757"/>
                </a:lnTo>
                <a:lnTo>
                  <a:pt x="3" y="778"/>
                </a:lnTo>
                <a:lnTo>
                  <a:pt x="6" y="802"/>
                </a:lnTo>
                <a:lnTo>
                  <a:pt x="9" y="825"/>
                </a:lnTo>
                <a:lnTo>
                  <a:pt x="16" y="873"/>
                </a:lnTo>
                <a:lnTo>
                  <a:pt x="27" y="919"/>
                </a:lnTo>
                <a:lnTo>
                  <a:pt x="55" y="1006"/>
                </a:lnTo>
                <a:lnTo>
                  <a:pt x="90" y="1084"/>
                </a:lnTo>
                <a:lnTo>
                  <a:pt x="135" y="1159"/>
                </a:lnTo>
                <a:lnTo>
                  <a:pt x="195" y="1237"/>
                </a:lnTo>
                <a:lnTo>
                  <a:pt x="262" y="1303"/>
                </a:lnTo>
                <a:lnTo>
                  <a:pt x="345" y="1363"/>
                </a:lnTo>
                <a:lnTo>
                  <a:pt x="432" y="1410"/>
                </a:lnTo>
                <a:lnTo>
                  <a:pt x="478" y="1428"/>
                </a:lnTo>
                <a:lnTo>
                  <a:pt x="505" y="1437"/>
                </a:lnTo>
                <a:lnTo>
                  <a:pt x="532" y="1443"/>
                </a:lnTo>
                <a:lnTo>
                  <a:pt x="556" y="1449"/>
                </a:lnTo>
                <a:lnTo>
                  <a:pt x="582" y="1453"/>
                </a:lnTo>
                <a:lnTo>
                  <a:pt x="606" y="1456"/>
                </a:lnTo>
                <a:lnTo>
                  <a:pt x="628" y="1459"/>
                </a:lnTo>
                <a:lnTo>
                  <a:pt x="642" y="1459"/>
                </a:lnTo>
              </a:path>
            </a:pathLst>
          </a:custGeom>
          <a:noFill/>
          <a:ln w="28575">
            <a:solidFill>
              <a:srgbClr val="40CCFF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42349" name="Freeform 13"/>
          <p:cNvSpPr>
            <a:spLocks/>
          </p:cNvSpPr>
          <p:nvPr/>
        </p:nvSpPr>
        <p:spPr bwMode="auto">
          <a:xfrm>
            <a:off x="1412875" y="4254500"/>
            <a:ext cx="1512888" cy="1208088"/>
          </a:xfrm>
          <a:custGeom>
            <a:avLst/>
            <a:gdLst/>
            <a:ahLst/>
            <a:cxnLst>
              <a:cxn ang="0">
                <a:pos x="953" y="761"/>
              </a:cxn>
              <a:cxn ang="0">
                <a:pos x="953" y="755"/>
              </a:cxn>
              <a:cxn ang="0">
                <a:pos x="953" y="750"/>
              </a:cxn>
              <a:cxn ang="0">
                <a:pos x="953" y="746"/>
              </a:cxn>
              <a:cxn ang="0">
                <a:pos x="953" y="740"/>
              </a:cxn>
              <a:cxn ang="0">
                <a:pos x="953" y="731"/>
              </a:cxn>
              <a:cxn ang="0">
                <a:pos x="953" y="720"/>
              </a:cxn>
              <a:cxn ang="0">
                <a:pos x="952" y="710"/>
              </a:cxn>
              <a:cxn ang="0">
                <a:pos x="952" y="698"/>
              </a:cxn>
              <a:cxn ang="0">
                <a:pos x="949" y="675"/>
              </a:cxn>
              <a:cxn ang="0">
                <a:pos x="947" y="654"/>
              </a:cxn>
              <a:cxn ang="0">
                <a:pos x="944" y="633"/>
              </a:cxn>
              <a:cxn ang="0">
                <a:pos x="937" y="587"/>
              </a:cxn>
              <a:cxn ang="0">
                <a:pos x="925" y="540"/>
              </a:cxn>
              <a:cxn ang="0">
                <a:pos x="913" y="497"/>
              </a:cxn>
              <a:cxn ang="0">
                <a:pos x="875" y="404"/>
              </a:cxn>
              <a:cxn ang="0">
                <a:pos x="833" y="324"/>
              </a:cxn>
              <a:cxn ang="0">
                <a:pos x="776" y="245"/>
              </a:cxn>
              <a:cxn ang="0">
                <a:pos x="710" y="176"/>
              </a:cxn>
              <a:cxn ang="0">
                <a:pos x="631" y="111"/>
              </a:cxn>
              <a:cxn ang="0">
                <a:pos x="587" y="84"/>
              </a:cxn>
              <a:cxn ang="0">
                <a:pos x="539" y="59"/>
              </a:cxn>
              <a:cxn ang="0">
                <a:pos x="494" y="41"/>
              </a:cxn>
              <a:cxn ang="0">
                <a:pos x="445" y="24"/>
              </a:cxn>
              <a:cxn ang="0">
                <a:pos x="421" y="18"/>
              </a:cxn>
              <a:cxn ang="0">
                <a:pos x="394" y="12"/>
              </a:cxn>
              <a:cxn ang="0">
                <a:pos x="371" y="8"/>
              </a:cxn>
              <a:cxn ang="0">
                <a:pos x="347" y="5"/>
              </a:cxn>
              <a:cxn ang="0">
                <a:pos x="332" y="3"/>
              </a:cxn>
              <a:cxn ang="0">
                <a:pos x="319" y="2"/>
              </a:cxn>
              <a:cxn ang="0">
                <a:pos x="305" y="0"/>
              </a:cxn>
              <a:cxn ang="0">
                <a:pos x="299" y="0"/>
              </a:cxn>
              <a:cxn ang="0">
                <a:pos x="292" y="0"/>
              </a:cxn>
              <a:cxn ang="0">
                <a:pos x="284" y="0"/>
              </a:cxn>
              <a:cxn ang="0">
                <a:pos x="278" y="0"/>
              </a:cxn>
              <a:cxn ang="0">
                <a:pos x="272" y="0"/>
              </a:cxn>
              <a:cxn ang="0">
                <a:pos x="270" y="0"/>
              </a:cxn>
              <a:cxn ang="0">
                <a:pos x="265" y="0"/>
              </a:cxn>
              <a:cxn ang="0">
                <a:pos x="259" y="0"/>
              </a:cxn>
              <a:cxn ang="0">
                <a:pos x="253" y="0"/>
              </a:cxn>
              <a:cxn ang="0">
                <a:pos x="247" y="0"/>
              </a:cxn>
              <a:cxn ang="0">
                <a:pos x="241" y="0"/>
              </a:cxn>
              <a:cxn ang="0">
                <a:pos x="229" y="0"/>
              </a:cxn>
              <a:cxn ang="0">
                <a:pos x="217" y="2"/>
              </a:cxn>
              <a:cxn ang="0">
                <a:pos x="192" y="5"/>
              </a:cxn>
              <a:cxn ang="0">
                <a:pos x="168" y="8"/>
              </a:cxn>
              <a:cxn ang="0">
                <a:pos x="147" y="12"/>
              </a:cxn>
              <a:cxn ang="0">
                <a:pos x="97" y="23"/>
              </a:cxn>
              <a:cxn ang="0">
                <a:pos x="46" y="41"/>
              </a:cxn>
              <a:cxn ang="0">
                <a:pos x="0" y="60"/>
              </a:cxn>
            </a:cxnLst>
            <a:rect l="0" t="0" r="r" b="b"/>
            <a:pathLst>
              <a:path w="953" h="761">
                <a:moveTo>
                  <a:pt x="953" y="761"/>
                </a:moveTo>
                <a:lnTo>
                  <a:pt x="953" y="755"/>
                </a:lnTo>
                <a:lnTo>
                  <a:pt x="953" y="750"/>
                </a:lnTo>
                <a:lnTo>
                  <a:pt x="953" y="746"/>
                </a:lnTo>
                <a:lnTo>
                  <a:pt x="953" y="740"/>
                </a:lnTo>
                <a:lnTo>
                  <a:pt x="953" y="731"/>
                </a:lnTo>
                <a:lnTo>
                  <a:pt x="953" y="720"/>
                </a:lnTo>
                <a:lnTo>
                  <a:pt x="952" y="710"/>
                </a:lnTo>
                <a:lnTo>
                  <a:pt x="952" y="698"/>
                </a:lnTo>
                <a:lnTo>
                  <a:pt x="949" y="675"/>
                </a:lnTo>
                <a:lnTo>
                  <a:pt x="947" y="654"/>
                </a:lnTo>
                <a:lnTo>
                  <a:pt x="944" y="633"/>
                </a:lnTo>
                <a:lnTo>
                  <a:pt x="937" y="587"/>
                </a:lnTo>
                <a:lnTo>
                  <a:pt x="925" y="540"/>
                </a:lnTo>
                <a:lnTo>
                  <a:pt x="913" y="497"/>
                </a:lnTo>
                <a:lnTo>
                  <a:pt x="875" y="404"/>
                </a:lnTo>
                <a:lnTo>
                  <a:pt x="833" y="324"/>
                </a:lnTo>
                <a:lnTo>
                  <a:pt x="776" y="245"/>
                </a:lnTo>
                <a:lnTo>
                  <a:pt x="710" y="176"/>
                </a:lnTo>
                <a:lnTo>
                  <a:pt x="631" y="111"/>
                </a:lnTo>
                <a:lnTo>
                  <a:pt x="587" y="84"/>
                </a:lnTo>
                <a:lnTo>
                  <a:pt x="539" y="59"/>
                </a:lnTo>
                <a:lnTo>
                  <a:pt x="494" y="41"/>
                </a:lnTo>
                <a:lnTo>
                  <a:pt x="445" y="24"/>
                </a:lnTo>
                <a:lnTo>
                  <a:pt x="421" y="18"/>
                </a:lnTo>
                <a:lnTo>
                  <a:pt x="394" y="12"/>
                </a:lnTo>
                <a:lnTo>
                  <a:pt x="371" y="8"/>
                </a:lnTo>
                <a:lnTo>
                  <a:pt x="347" y="5"/>
                </a:lnTo>
                <a:lnTo>
                  <a:pt x="332" y="3"/>
                </a:lnTo>
                <a:lnTo>
                  <a:pt x="319" y="2"/>
                </a:lnTo>
                <a:lnTo>
                  <a:pt x="305" y="0"/>
                </a:lnTo>
                <a:lnTo>
                  <a:pt x="299" y="0"/>
                </a:lnTo>
                <a:lnTo>
                  <a:pt x="292" y="0"/>
                </a:lnTo>
                <a:lnTo>
                  <a:pt x="284" y="0"/>
                </a:lnTo>
                <a:lnTo>
                  <a:pt x="278" y="0"/>
                </a:lnTo>
                <a:lnTo>
                  <a:pt x="272" y="0"/>
                </a:lnTo>
                <a:lnTo>
                  <a:pt x="270" y="0"/>
                </a:lnTo>
                <a:lnTo>
                  <a:pt x="265" y="0"/>
                </a:lnTo>
                <a:lnTo>
                  <a:pt x="259" y="0"/>
                </a:lnTo>
                <a:lnTo>
                  <a:pt x="253" y="0"/>
                </a:lnTo>
                <a:lnTo>
                  <a:pt x="247" y="0"/>
                </a:lnTo>
                <a:lnTo>
                  <a:pt x="241" y="0"/>
                </a:lnTo>
                <a:lnTo>
                  <a:pt x="229" y="0"/>
                </a:lnTo>
                <a:lnTo>
                  <a:pt x="217" y="2"/>
                </a:lnTo>
                <a:lnTo>
                  <a:pt x="192" y="5"/>
                </a:lnTo>
                <a:lnTo>
                  <a:pt x="168" y="8"/>
                </a:lnTo>
                <a:lnTo>
                  <a:pt x="147" y="12"/>
                </a:lnTo>
                <a:lnTo>
                  <a:pt x="97" y="23"/>
                </a:lnTo>
                <a:lnTo>
                  <a:pt x="46" y="41"/>
                </a:lnTo>
                <a:lnTo>
                  <a:pt x="0" y="60"/>
                </a:lnTo>
              </a:path>
            </a:pathLst>
          </a:custGeom>
          <a:noFill/>
          <a:ln w="28575">
            <a:solidFill>
              <a:srgbClr val="40CCFF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42350" name="Freeform 14"/>
          <p:cNvSpPr>
            <a:spLocks/>
          </p:cNvSpPr>
          <p:nvPr/>
        </p:nvSpPr>
        <p:spPr bwMode="auto">
          <a:xfrm>
            <a:off x="1774825" y="5462588"/>
            <a:ext cx="1150938" cy="1206500"/>
          </a:xfrm>
          <a:custGeom>
            <a:avLst/>
            <a:gdLst/>
            <a:ahLst/>
            <a:cxnLst>
              <a:cxn ang="0">
                <a:pos x="0" y="758"/>
              </a:cxn>
              <a:cxn ang="0">
                <a:pos x="10" y="760"/>
              </a:cxn>
              <a:cxn ang="0">
                <a:pos x="18" y="760"/>
              </a:cxn>
              <a:cxn ang="0">
                <a:pos x="24" y="760"/>
              </a:cxn>
              <a:cxn ang="0">
                <a:pos x="27" y="760"/>
              </a:cxn>
              <a:cxn ang="0">
                <a:pos x="31" y="760"/>
              </a:cxn>
              <a:cxn ang="0">
                <a:pos x="34" y="760"/>
              </a:cxn>
              <a:cxn ang="0">
                <a:pos x="37" y="760"/>
              </a:cxn>
              <a:cxn ang="0">
                <a:pos x="42" y="760"/>
              </a:cxn>
              <a:cxn ang="0">
                <a:pos x="44" y="760"/>
              </a:cxn>
              <a:cxn ang="0">
                <a:pos x="47" y="760"/>
              </a:cxn>
              <a:cxn ang="0">
                <a:pos x="50" y="760"/>
              </a:cxn>
              <a:cxn ang="0">
                <a:pos x="56" y="760"/>
              </a:cxn>
              <a:cxn ang="0">
                <a:pos x="64" y="760"/>
              </a:cxn>
              <a:cxn ang="0">
                <a:pos x="70" y="760"/>
              </a:cxn>
              <a:cxn ang="0">
                <a:pos x="77" y="760"/>
              </a:cxn>
              <a:cxn ang="0">
                <a:pos x="91" y="758"/>
              </a:cxn>
              <a:cxn ang="0">
                <a:pos x="104" y="757"/>
              </a:cxn>
              <a:cxn ang="0">
                <a:pos x="116" y="755"/>
              </a:cxn>
              <a:cxn ang="0">
                <a:pos x="143" y="752"/>
              </a:cxn>
              <a:cxn ang="0">
                <a:pos x="167" y="748"/>
              </a:cxn>
              <a:cxn ang="0">
                <a:pos x="191" y="742"/>
              </a:cxn>
              <a:cxn ang="0">
                <a:pos x="235" y="730"/>
              </a:cxn>
              <a:cxn ang="0">
                <a:pos x="280" y="713"/>
              </a:cxn>
              <a:cxn ang="0">
                <a:pos x="367" y="671"/>
              </a:cxn>
              <a:cxn ang="0">
                <a:pos x="451" y="613"/>
              </a:cxn>
              <a:cxn ang="0">
                <a:pos x="521" y="547"/>
              </a:cxn>
              <a:cxn ang="0">
                <a:pos x="584" y="467"/>
              </a:cxn>
              <a:cxn ang="0">
                <a:pos x="632" y="388"/>
              </a:cxn>
              <a:cxn ang="0">
                <a:pos x="668" y="310"/>
              </a:cxn>
              <a:cxn ang="0">
                <a:pos x="685" y="263"/>
              </a:cxn>
              <a:cxn ang="0">
                <a:pos x="697" y="220"/>
              </a:cxn>
              <a:cxn ang="0">
                <a:pos x="707" y="179"/>
              </a:cxn>
              <a:cxn ang="0">
                <a:pos x="715" y="137"/>
              </a:cxn>
              <a:cxn ang="0">
                <a:pos x="719" y="103"/>
              </a:cxn>
              <a:cxn ang="0">
                <a:pos x="721" y="83"/>
              </a:cxn>
              <a:cxn ang="0">
                <a:pos x="722" y="65"/>
              </a:cxn>
              <a:cxn ang="0">
                <a:pos x="724" y="49"/>
              </a:cxn>
              <a:cxn ang="0">
                <a:pos x="725" y="34"/>
              </a:cxn>
              <a:cxn ang="0">
                <a:pos x="725" y="25"/>
              </a:cxn>
              <a:cxn ang="0">
                <a:pos x="725" y="20"/>
              </a:cxn>
              <a:cxn ang="0">
                <a:pos x="725" y="16"/>
              </a:cxn>
              <a:cxn ang="0">
                <a:pos x="725" y="11"/>
              </a:cxn>
              <a:cxn ang="0">
                <a:pos x="725" y="7"/>
              </a:cxn>
              <a:cxn ang="0">
                <a:pos x="725" y="4"/>
              </a:cxn>
              <a:cxn ang="0">
                <a:pos x="725" y="0"/>
              </a:cxn>
            </a:cxnLst>
            <a:rect l="0" t="0" r="r" b="b"/>
            <a:pathLst>
              <a:path w="725" h="760">
                <a:moveTo>
                  <a:pt x="0" y="758"/>
                </a:moveTo>
                <a:lnTo>
                  <a:pt x="10" y="760"/>
                </a:lnTo>
                <a:lnTo>
                  <a:pt x="18" y="760"/>
                </a:lnTo>
                <a:lnTo>
                  <a:pt x="24" y="760"/>
                </a:lnTo>
                <a:lnTo>
                  <a:pt x="27" y="760"/>
                </a:lnTo>
                <a:lnTo>
                  <a:pt x="31" y="760"/>
                </a:lnTo>
                <a:lnTo>
                  <a:pt x="34" y="760"/>
                </a:lnTo>
                <a:lnTo>
                  <a:pt x="37" y="760"/>
                </a:lnTo>
                <a:lnTo>
                  <a:pt x="42" y="760"/>
                </a:lnTo>
                <a:lnTo>
                  <a:pt x="44" y="760"/>
                </a:lnTo>
                <a:lnTo>
                  <a:pt x="47" y="760"/>
                </a:lnTo>
                <a:lnTo>
                  <a:pt x="50" y="760"/>
                </a:lnTo>
                <a:lnTo>
                  <a:pt x="56" y="760"/>
                </a:lnTo>
                <a:lnTo>
                  <a:pt x="64" y="760"/>
                </a:lnTo>
                <a:lnTo>
                  <a:pt x="70" y="760"/>
                </a:lnTo>
                <a:lnTo>
                  <a:pt x="77" y="760"/>
                </a:lnTo>
                <a:lnTo>
                  <a:pt x="91" y="758"/>
                </a:lnTo>
                <a:lnTo>
                  <a:pt x="104" y="757"/>
                </a:lnTo>
                <a:lnTo>
                  <a:pt x="116" y="755"/>
                </a:lnTo>
                <a:lnTo>
                  <a:pt x="143" y="752"/>
                </a:lnTo>
                <a:lnTo>
                  <a:pt x="167" y="748"/>
                </a:lnTo>
                <a:lnTo>
                  <a:pt x="191" y="742"/>
                </a:lnTo>
                <a:lnTo>
                  <a:pt x="235" y="730"/>
                </a:lnTo>
                <a:lnTo>
                  <a:pt x="280" y="713"/>
                </a:lnTo>
                <a:lnTo>
                  <a:pt x="367" y="671"/>
                </a:lnTo>
                <a:lnTo>
                  <a:pt x="451" y="613"/>
                </a:lnTo>
                <a:lnTo>
                  <a:pt x="521" y="547"/>
                </a:lnTo>
                <a:lnTo>
                  <a:pt x="584" y="467"/>
                </a:lnTo>
                <a:lnTo>
                  <a:pt x="632" y="388"/>
                </a:lnTo>
                <a:lnTo>
                  <a:pt x="668" y="310"/>
                </a:lnTo>
                <a:lnTo>
                  <a:pt x="685" y="263"/>
                </a:lnTo>
                <a:lnTo>
                  <a:pt x="697" y="220"/>
                </a:lnTo>
                <a:lnTo>
                  <a:pt x="707" y="179"/>
                </a:lnTo>
                <a:lnTo>
                  <a:pt x="715" y="137"/>
                </a:lnTo>
                <a:lnTo>
                  <a:pt x="719" y="103"/>
                </a:lnTo>
                <a:lnTo>
                  <a:pt x="721" y="83"/>
                </a:lnTo>
                <a:lnTo>
                  <a:pt x="722" y="65"/>
                </a:lnTo>
                <a:lnTo>
                  <a:pt x="724" y="49"/>
                </a:lnTo>
                <a:lnTo>
                  <a:pt x="725" y="34"/>
                </a:lnTo>
                <a:lnTo>
                  <a:pt x="725" y="25"/>
                </a:lnTo>
                <a:lnTo>
                  <a:pt x="725" y="20"/>
                </a:lnTo>
                <a:lnTo>
                  <a:pt x="725" y="16"/>
                </a:lnTo>
                <a:lnTo>
                  <a:pt x="725" y="11"/>
                </a:lnTo>
                <a:lnTo>
                  <a:pt x="725" y="7"/>
                </a:lnTo>
                <a:lnTo>
                  <a:pt x="725" y="4"/>
                </a:lnTo>
                <a:lnTo>
                  <a:pt x="725" y="0"/>
                </a:lnTo>
              </a:path>
            </a:pathLst>
          </a:custGeom>
          <a:noFill/>
          <a:ln w="28575">
            <a:solidFill>
              <a:srgbClr val="40CCFF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42351" name="Freeform 15"/>
          <p:cNvSpPr>
            <a:spLocks/>
          </p:cNvSpPr>
          <p:nvPr/>
        </p:nvSpPr>
        <p:spPr bwMode="auto">
          <a:xfrm>
            <a:off x="1508125" y="4416425"/>
            <a:ext cx="1111250" cy="1046163"/>
          </a:xfrm>
          <a:custGeom>
            <a:avLst/>
            <a:gdLst/>
            <a:ahLst/>
            <a:cxnLst>
              <a:cxn ang="0">
                <a:pos x="700" y="659"/>
              </a:cxn>
              <a:cxn ang="0">
                <a:pos x="700" y="654"/>
              </a:cxn>
              <a:cxn ang="0">
                <a:pos x="700" y="651"/>
              </a:cxn>
              <a:cxn ang="0">
                <a:pos x="700" y="647"/>
              </a:cxn>
              <a:cxn ang="0">
                <a:pos x="700" y="644"/>
              </a:cxn>
              <a:cxn ang="0">
                <a:pos x="700" y="636"/>
              </a:cxn>
              <a:cxn ang="0">
                <a:pos x="700" y="630"/>
              </a:cxn>
              <a:cxn ang="0">
                <a:pos x="700" y="621"/>
              </a:cxn>
              <a:cxn ang="0">
                <a:pos x="700" y="614"/>
              </a:cxn>
              <a:cxn ang="0">
                <a:pos x="698" y="597"/>
              </a:cxn>
              <a:cxn ang="0">
                <a:pos x="698" y="582"/>
              </a:cxn>
              <a:cxn ang="0">
                <a:pos x="697" y="567"/>
              </a:cxn>
              <a:cxn ang="0">
                <a:pos x="694" y="533"/>
              </a:cxn>
              <a:cxn ang="0">
                <a:pos x="691" y="497"/>
              </a:cxn>
              <a:cxn ang="0">
                <a:pos x="686" y="464"/>
              </a:cxn>
              <a:cxn ang="0">
                <a:pos x="679" y="425"/>
              </a:cxn>
              <a:cxn ang="0">
                <a:pos x="670" y="387"/>
              </a:cxn>
              <a:cxn ang="0">
                <a:pos x="646" y="317"/>
              </a:cxn>
              <a:cxn ang="0">
                <a:pos x="616" y="252"/>
              </a:cxn>
              <a:cxn ang="0">
                <a:pos x="571" y="183"/>
              </a:cxn>
              <a:cxn ang="0">
                <a:pos x="520" y="126"/>
              </a:cxn>
              <a:cxn ang="0">
                <a:pos x="457" y="77"/>
              </a:cxn>
              <a:cxn ang="0">
                <a:pos x="416" y="53"/>
              </a:cxn>
              <a:cxn ang="0">
                <a:pos x="377" y="35"/>
              </a:cxn>
              <a:cxn ang="0">
                <a:pos x="338" y="20"/>
              </a:cxn>
              <a:cxn ang="0">
                <a:pos x="301" y="9"/>
              </a:cxn>
              <a:cxn ang="0">
                <a:pos x="278" y="6"/>
              </a:cxn>
              <a:cxn ang="0">
                <a:pos x="257" y="3"/>
              </a:cxn>
              <a:cxn ang="0">
                <a:pos x="247" y="2"/>
              </a:cxn>
              <a:cxn ang="0">
                <a:pos x="241" y="2"/>
              </a:cxn>
              <a:cxn ang="0">
                <a:pos x="233" y="2"/>
              </a:cxn>
              <a:cxn ang="0">
                <a:pos x="229" y="0"/>
              </a:cxn>
              <a:cxn ang="0">
                <a:pos x="226" y="0"/>
              </a:cxn>
              <a:cxn ang="0">
                <a:pos x="223" y="0"/>
              </a:cxn>
              <a:cxn ang="0">
                <a:pos x="217" y="0"/>
              </a:cxn>
              <a:cxn ang="0">
                <a:pos x="211" y="0"/>
              </a:cxn>
              <a:cxn ang="0">
                <a:pos x="207" y="0"/>
              </a:cxn>
              <a:cxn ang="0">
                <a:pos x="201" y="0"/>
              </a:cxn>
              <a:cxn ang="0">
                <a:pos x="196" y="0"/>
              </a:cxn>
              <a:cxn ang="0">
                <a:pos x="190" y="0"/>
              </a:cxn>
              <a:cxn ang="0">
                <a:pos x="186" y="2"/>
              </a:cxn>
              <a:cxn ang="0">
                <a:pos x="181" y="2"/>
              </a:cxn>
              <a:cxn ang="0">
                <a:pos x="171" y="2"/>
              </a:cxn>
              <a:cxn ang="0">
                <a:pos x="160" y="3"/>
              </a:cxn>
              <a:cxn ang="0">
                <a:pos x="148" y="5"/>
              </a:cxn>
              <a:cxn ang="0">
                <a:pos x="126" y="9"/>
              </a:cxn>
              <a:cxn ang="0">
                <a:pos x="103" y="14"/>
              </a:cxn>
              <a:cxn ang="0">
                <a:pos x="79" y="20"/>
              </a:cxn>
              <a:cxn ang="0">
                <a:pos x="39" y="35"/>
              </a:cxn>
              <a:cxn ang="0">
                <a:pos x="0" y="54"/>
              </a:cxn>
            </a:cxnLst>
            <a:rect l="0" t="0" r="r" b="b"/>
            <a:pathLst>
              <a:path w="700" h="659">
                <a:moveTo>
                  <a:pt x="700" y="659"/>
                </a:moveTo>
                <a:lnTo>
                  <a:pt x="700" y="654"/>
                </a:lnTo>
                <a:lnTo>
                  <a:pt x="700" y="651"/>
                </a:lnTo>
                <a:lnTo>
                  <a:pt x="700" y="647"/>
                </a:lnTo>
                <a:lnTo>
                  <a:pt x="700" y="644"/>
                </a:lnTo>
                <a:lnTo>
                  <a:pt x="700" y="636"/>
                </a:lnTo>
                <a:lnTo>
                  <a:pt x="700" y="630"/>
                </a:lnTo>
                <a:lnTo>
                  <a:pt x="700" y="621"/>
                </a:lnTo>
                <a:lnTo>
                  <a:pt x="700" y="614"/>
                </a:lnTo>
                <a:lnTo>
                  <a:pt x="698" y="597"/>
                </a:lnTo>
                <a:lnTo>
                  <a:pt x="698" y="582"/>
                </a:lnTo>
                <a:lnTo>
                  <a:pt x="697" y="567"/>
                </a:lnTo>
                <a:lnTo>
                  <a:pt x="694" y="533"/>
                </a:lnTo>
                <a:lnTo>
                  <a:pt x="691" y="497"/>
                </a:lnTo>
                <a:lnTo>
                  <a:pt x="686" y="464"/>
                </a:lnTo>
                <a:lnTo>
                  <a:pt x="679" y="425"/>
                </a:lnTo>
                <a:lnTo>
                  <a:pt x="670" y="387"/>
                </a:lnTo>
                <a:lnTo>
                  <a:pt x="646" y="317"/>
                </a:lnTo>
                <a:lnTo>
                  <a:pt x="616" y="252"/>
                </a:lnTo>
                <a:lnTo>
                  <a:pt x="571" y="183"/>
                </a:lnTo>
                <a:lnTo>
                  <a:pt x="520" y="126"/>
                </a:lnTo>
                <a:lnTo>
                  <a:pt x="457" y="77"/>
                </a:lnTo>
                <a:lnTo>
                  <a:pt x="416" y="53"/>
                </a:lnTo>
                <a:lnTo>
                  <a:pt x="377" y="35"/>
                </a:lnTo>
                <a:lnTo>
                  <a:pt x="338" y="20"/>
                </a:lnTo>
                <a:lnTo>
                  <a:pt x="301" y="9"/>
                </a:lnTo>
                <a:lnTo>
                  <a:pt x="278" y="6"/>
                </a:lnTo>
                <a:lnTo>
                  <a:pt x="257" y="3"/>
                </a:lnTo>
                <a:lnTo>
                  <a:pt x="247" y="2"/>
                </a:lnTo>
                <a:lnTo>
                  <a:pt x="241" y="2"/>
                </a:lnTo>
                <a:lnTo>
                  <a:pt x="233" y="2"/>
                </a:lnTo>
                <a:lnTo>
                  <a:pt x="229" y="0"/>
                </a:lnTo>
                <a:lnTo>
                  <a:pt x="226" y="0"/>
                </a:lnTo>
                <a:lnTo>
                  <a:pt x="223" y="0"/>
                </a:lnTo>
                <a:lnTo>
                  <a:pt x="217" y="0"/>
                </a:lnTo>
                <a:lnTo>
                  <a:pt x="211" y="0"/>
                </a:lnTo>
                <a:lnTo>
                  <a:pt x="207" y="0"/>
                </a:lnTo>
                <a:lnTo>
                  <a:pt x="201" y="0"/>
                </a:lnTo>
                <a:lnTo>
                  <a:pt x="196" y="0"/>
                </a:lnTo>
                <a:lnTo>
                  <a:pt x="190" y="0"/>
                </a:lnTo>
                <a:lnTo>
                  <a:pt x="186" y="2"/>
                </a:lnTo>
                <a:lnTo>
                  <a:pt x="181" y="2"/>
                </a:lnTo>
                <a:lnTo>
                  <a:pt x="171" y="2"/>
                </a:lnTo>
                <a:lnTo>
                  <a:pt x="160" y="3"/>
                </a:lnTo>
                <a:lnTo>
                  <a:pt x="148" y="5"/>
                </a:lnTo>
                <a:lnTo>
                  <a:pt x="126" y="9"/>
                </a:lnTo>
                <a:lnTo>
                  <a:pt x="103" y="14"/>
                </a:lnTo>
                <a:lnTo>
                  <a:pt x="79" y="20"/>
                </a:lnTo>
                <a:lnTo>
                  <a:pt x="39" y="35"/>
                </a:lnTo>
                <a:lnTo>
                  <a:pt x="0" y="54"/>
                </a:lnTo>
              </a:path>
            </a:pathLst>
          </a:custGeom>
          <a:noFill/>
          <a:ln w="28575">
            <a:solidFill>
              <a:srgbClr val="8099FF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42352" name="Freeform 16"/>
          <p:cNvSpPr>
            <a:spLocks/>
          </p:cNvSpPr>
          <p:nvPr/>
        </p:nvSpPr>
        <p:spPr bwMode="auto">
          <a:xfrm>
            <a:off x="1062038" y="4502150"/>
            <a:ext cx="446087" cy="1849438"/>
          </a:xfrm>
          <a:custGeom>
            <a:avLst/>
            <a:gdLst/>
            <a:ahLst/>
            <a:cxnLst>
              <a:cxn ang="0">
                <a:pos x="281" y="0"/>
              </a:cxn>
              <a:cxn ang="0">
                <a:pos x="240" y="24"/>
              </a:cxn>
              <a:cxn ang="0">
                <a:pos x="174" y="78"/>
              </a:cxn>
              <a:cxn ang="0">
                <a:pos x="122" y="140"/>
              </a:cxn>
              <a:cxn ang="0">
                <a:pos x="78" y="212"/>
              </a:cxn>
              <a:cxn ang="0">
                <a:pos x="60" y="248"/>
              </a:cxn>
              <a:cxn ang="0">
                <a:pos x="45" y="287"/>
              </a:cxn>
              <a:cxn ang="0">
                <a:pos x="35" y="321"/>
              </a:cxn>
              <a:cxn ang="0">
                <a:pos x="24" y="359"/>
              </a:cxn>
              <a:cxn ang="0">
                <a:pos x="18" y="392"/>
              </a:cxn>
              <a:cxn ang="0">
                <a:pos x="12" y="428"/>
              </a:cxn>
              <a:cxn ang="0">
                <a:pos x="8" y="464"/>
              </a:cxn>
              <a:cxn ang="0">
                <a:pos x="5" y="498"/>
              </a:cxn>
              <a:cxn ang="0">
                <a:pos x="3" y="515"/>
              </a:cxn>
              <a:cxn ang="0">
                <a:pos x="2" y="531"/>
              </a:cxn>
              <a:cxn ang="0">
                <a:pos x="2" y="549"/>
              </a:cxn>
              <a:cxn ang="0">
                <a:pos x="0" y="558"/>
              </a:cxn>
              <a:cxn ang="0">
                <a:pos x="0" y="567"/>
              </a:cxn>
              <a:cxn ang="0">
                <a:pos x="0" y="576"/>
              </a:cxn>
              <a:cxn ang="0">
                <a:pos x="0" y="579"/>
              </a:cxn>
              <a:cxn ang="0">
                <a:pos x="0" y="584"/>
              </a:cxn>
              <a:cxn ang="0">
                <a:pos x="0" y="587"/>
              </a:cxn>
              <a:cxn ang="0">
                <a:pos x="0" y="591"/>
              </a:cxn>
              <a:cxn ang="0">
                <a:pos x="0" y="594"/>
              </a:cxn>
              <a:cxn ang="0">
                <a:pos x="0" y="599"/>
              </a:cxn>
              <a:cxn ang="0">
                <a:pos x="0" y="600"/>
              </a:cxn>
              <a:cxn ang="0">
                <a:pos x="0" y="603"/>
              </a:cxn>
              <a:cxn ang="0">
                <a:pos x="0" y="605"/>
              </a:cxn>
              <a:cxn ang="0">
                <a:pos x="0" y="607"/>
              </a:cxn>
              <a:cxn ang="0">
                <a:pos x="0" y="612"/>
              </a:cxn>
              <a:cxn ang="0">
                <a:pos x="0" y="613"/>
              </a:cxn>
              <a:cxn ang="0">
                <a:pos x="0" y="616"/>
              </a:cxn>
              <a:cxn ang="0">
                <a:pos x="0" y="621"/>
              </a:cxn>
              <a:cxn ang="0">
                <a:pos x="0" y="624"/>
              </a:cxn>
              <a:cxn ang="0">
                <a:pos x="0" y="633"/>
              </a:cxn>
              <a:cxn ang="0">
                <a:pos x="0" y="640"/>
              </a:cxn>
              <a:cxn ang="0">
                <a:pos x="0" y="648"/>
              </a:cxn>
              <a:cxn ang="0">
                <a:pos x="2" y="664"/>
              </a:cxn>
              <a:cxn ang="0">
                <a:pos x="2" y="679"/>
              </a:cxn>
              <a:cxn ang="0">
                <a:pos x="3" y="694"/>
              </a:cxn>
              <a:cxn ang="0">
                <a:pos x="5" y="727"/>
              </a:cxn>
              <a:cxn ang="0">
                <a:pos x="9" y="763"/>
              </a:cxn>
              <a:cxn ang="0">
                <a:pos x="14" y="796"/>
              </a:cxn>
              <a:cxn ang="0">
                <a:pos x="21" y="832"/>
              </a:cxn>
              <a:cxn ang="0">
                <a:pos x="30" y="871"/>
              </a:cxn>
              <a:cxn ang="0">
                <a:pos x="41" y="907"/>
              </a:cxn>
              <a:cxn ang="0">
                <a:pos x="69" y="979"/>
              </a:cxn>
              <a:cxn ang="0">
                <a:pos x="104" y="1044"/>
              </a:cxn>
              <a:cxn ang="0">
                <a:pos x="150" y="1105"/>
              </a:cxn>
              <a:cxn ang="0">
                <a:pos x="179" y="1135"/>
              </a:cxn>
              <a:cxn ang="0">
                <a:pos x="213" y="1165"/>
              </a:cxn>
            </a:cxnLst>
            <a:rect l="0" t="0" r="r" b="b"/>
            <a:pathLst>
              <a:path w="281" h="1165">
                <a:moveTo>
                  <a:pt x="281" y="0"/>
                </a:moveTo>
                <a:lnTo>
                  <a:pt x="240" y="24"/>
                </a:lnTo>
                <a:lnTo>
                  <a:pt x="174" y="78"/>
                </a:lnTo>
                <a:lnTo>
                  <a:pt x="122" y="140"/>
                </a:lnTo>
                <a:lnTo>
                  <a:pt x="78" y="212"/>
                </a:lnTo>
                <a:lnTo>
                  <a:pt x="60" y="248"/>
                </a:lnTo>
                <a:lnTo>
                  <a:pt x="45" y="287"/>
                </a:lnTo>
                <a:lnTo>
                  <a:pt x="35" y="321"/>
                </a:lnTo>
                <a:lnTo>
                  <a:pt x="24" y="359"/>
                </a:lnTo>
                <a:lnTo>
                  <a:pt x="18" y="392"/>
                </a:lnTo>
                <a:lnTo>
                  <a:pt x="12" y="428"/>
                </a:lnTo>
                <a:lnTo>
                  <a:pt x="8" y="464"/>
                </a:lnTo>
                <a:lnTo>
                  <a:pt x="5" y="498"/>
                </a:lnTo>
                <a:lnTo>
                  <a:pt x="3" y="515"/>
                </a:lnTo>
                <a:lnTo>
                  <a:pt x="2" y="531"/>
                </a:lnTo>
                <a:lnTo>
                  <a:pt x="2" y="549"/>
                </a:lnTo>
                <a:lnTo>
                  <a:pt x="0" y="558"/>
                </a:lnTo>
                <a:lnTo>
                  <a:pt x="0" y="567"/>
                </a:lnTo>
                <a:lnTo>
                  <a:pt x="0" y="576"/>
                </a:lnTo>
                <a:lnTo>
                  <a:pt x="0" y="579"/>
                </a:lnTo>
                <a:lnTo>
                  <a:pt x="0" y="584"/>
                </a:lnTo>
                <a:lnTo>
                  <a:pt x="0" y="587"/>
                </a:lnTo>
                <a:lnTo>
                  <a:pt x="0" y="591"/>
                </a:lnTo>
                <a:lnTo>
                  <a:pt x="0" y="594"/>
                </a:lnTo>
                <a:lnTo>
                  <a:pt x="0" y="599"/>
                </a:lnTo>
                <a:lnTo>
                  <a:pt x="0" y="600"/>
                </a:lnTo>
                <a:lnTo>
                  <a:pt x="0" y="603"/>
                </a:lnTo>
                <a:lnTo>
                  <a:pt x="0" y="605"/>
                </a:lnTo>
                <a:lnTo>
                  <a:pt x="0" y="607"/>
                </a:lnTo>
                <a:lnTo>
                  <a:pt x="0" y="612"/>
                </a:lnTo>
                <a:lnTo>
                  <a:pt x="0" y="613"/>
                </a:lnTo>
                <a:lnTo>
                  <a:pt x="0" y="616"/>
                </a:lnTo>
                <a:lnTo>
                  <a:pt x="0" y="621"/>
                </a:lnTo>
                <a:lnTo>
                  <a:pt x="0" y="624"/>
                </a:lnTo>
                <a:lnTo>
                  <a:pt x="0" y="633"/>
                </a:lnTo>
                <a:lnTo>
                  <a:pt x="0" y="640"/>
                </a:lnTo>
                <a:lnTo>
                  <a:pt x="0" y="648"/>
                </a:lnTo>
                <a:lnTo>
                  <a:pt x="2" y="664"/>
                </a:lnTo>
                <a:lnTo>
                  <a:pt x="2" y="679"/>
                </a:lnTo>
                <a:lnTo>
                  <a:pt x="3" y="694"/>
                </a:lnTo>
                <a:lnTo>
                  <a:pt x="5" y="727"/>
                </a:lnTo>
                <a:lnTo>
                  <a:pt x="9" y="763"/>
                </a:lnTo>
                <a:lnTo>
                  <a:pt x="14" y="796"/>
                </a:lnTo>
                <a:lnTo>
                  <a:pt x="21" y="832"/>
                </a:lnTo>
                <a:lnTo>
                  <a:pt x="30" y="871"/>
                </a:lnTo>
                <a:lnTo>
                  <a:pt x="41" y="907"/>
                </a:lnTo>
                <a:lnTo>
                  <a:pt x="69" y="979"/>
                </a:lnTo>
                <a:lnTo>
                  <a:pt x="104" y="1044"/>
                </a:lnTo>
                <a:lnTo>
                  <a:pt x="150" y="1105"/>
                </a:lnTo>
                <a:lnTo>
                  <a:pt x="179" y="1135"/>
                </a:lnTo>
                <a:lnTo>
                  <a:pt x="213" y="1165"/>
                </a:lnTo>
              </a:path>
            </a:pathLst>
          </a:custGeom>
          <a:noFill/>
          <a:ln w="28575">
            <a:solidFill>
              <a:srgbClr val="8099FF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42353" name="Freeform 17"/>
          <p:cNvSpPr>
            <a:spLocks/>
          </p:cNvSpPr>
          <p:nvPr/>
        </p:nvSpPr>
        <p:spPr bwMode="auto">
          <a:xfrm>
            <a:off x="1933575" y="4510088"/>
            <a:ext cx="544513" cy="952500"/>
          </a:xfrm>
          <a:custGeom>
            <a:avLst/>
            <a:gdLst/>
            <a:ahLst/>
            <a:cxnLst>
              <a:cxn ang="0">
                <a:pos x="343" y="600"/>
              </a:cxn>
              <a:cxn ang="0">
                <a:pos x="343" y="597"/>
              </a:cxn>
              <a:cxn ang="0">
                <a:pos x="343" y="594"/>
              </a:cxn>
              <a:cxn ang="0">
                <a:pos x="343" y="591"/>
              </a:cxn>
              <a:cxn ang="0">
                <a:pos x="343" y="588"/>
              </a:cxn>
              <a:cxn ang="0">
                <a:pos x="343" y="582"/>
              </a:cxn>
              <a:cxn ang="0">
                <a:pos x="343" y="579"/>
              </a:cxn>
              <a:cxn ang="0">
                <a:pos x="343" y="576"/>
              </a:cxn>
              <a:cxn ang="0">
                <a:pos x="343" y="573"/>
              </a:cxn>
              <a:cxn ang="0">
                <a:pos x="343" y="570"/>
              </a:cxn>
              <a:cxn ang="0">
                <a:pos x="343" y="567"/>
              </a:cxn>
              <a:cxn ang="0">
                <a:pos x="343" y="564"/>
              </a:cxn>
              <a:cxn ang="0">
                <a:pos x="343" y="562"/>
              </a:cxn>
              <a:cxn ang="0">
                <a:pos x="343" y="559"/>
              </a:cxn>
              <a:cxn ang="0">
                <a:pos x="343" y="556"/>
              </a:cxn>
              <a:cxn ang="0">
                <a:pos x="343" y="553"/>
              </a:cxn>
              <a:cxn ang="0">
                <a:pos x="343" y="550"/>
              </a:cxn>
              <a:cxn ang="0">
                <a:pos x="343" y="546"/>
              </a:cxn>
              <a:cxn ang="0">
                <a:pos x="343" y="543"/>
              </a:cxn>
              <a:cxn ang="0">
                <a:pos x="343" y="535"/>
              </a:cxn>
              <a:cxn ang="0">
                <a:pos x="343" y="529"/>
              </a:cxn>
              <a:cxn ang="0">
                <a:pos x="343" y="523"/>
              </a:cxn>
              <a:cxn ang="0">
                <a:pos x="343" y="517"/>
              </a:cxn>
              <a:cxn ang="0">
                <a:pos x="343" y="510"/>
              </a:cxn>
              <a:cxn ang="0">
                <a:pos x="343" y="502"/>
              </a:cxn>
              <a:cxn ang="0">
                <a:pos x="343" y="495"/>
              </a:cxn>
              <a:cxn ang="0">
                <a:pos x="343" y="487"/>
              </a:cxn>
              <a:cxn ang="0">
                <a:pos x="343" y="480"/>
              </a:cxn>
              <a:cxn ang="0">
                <a:pos x="342" y="465"/>
              </a:cxn>
              <a:cxn ang="0">
                <a:pos x="342" y="450"/>
              </a:cxn>
              <a:cxn ang="0">
                <a:pos x="340" y="436"/>
              </a:cxn>
              <a:cxn ang="0">
                <a:pos x="337" y="405"/>
              </a:cxn>
              <a:cxn ang="0">
                <a:pos x="336" y="387"/>
              </a:cxn>
              <a:cxn ang="0">
                <a:pos x="333" y="369"/>
              </a:cxn>
              <a:cxn ang="0">
                <a:pos x="327" y="336"/>
              </a:cxn>
              <a:cxn ang="0">
                <a:pos x="319" y="306"/>
              </a:cxn>
              <a:cxn ang="0">
                <a:pos x="309" y="273"/>
              </a:cxn>
              <a:cxn ang="0">
                <a:pos x="295" y="237"/>
              </a:cxn>
              <a:cxn ang="0">
                <a:pos x="279" y="207"/>
              </a:cxn>
              <a:cxn ang="0">
                <a:pos x="261" y="174"/>
              </a:cxn>
              <a:cxn ang="0">
                <a:pos x="217" y="118"/>
              </a:cxn>
              <a:cxn ang="0">
                <a:pos x="189" y="91"/>
              </a:cxn>
              <a:cxn ang="0">
                <a:pos x="156" y="64"/>
              </a:cxn>
              <a:cxn ang="0">
                <a:pos x="124" y="43"/>
              </a:cxn>
              <a:cxn ang="0">
                <a:pos x="87" y="25"/>
              </a:cxn>
              <a:cxn ang="0">
                <a:pos x="69" y="18"/>
              </a:cxn>
              <a:cxn ang="0">
                <a:pos x="48" y="12"/>
              </a:cxn>
              <a:cxn ang="0">
                <a:pos x="31" y="6"/>
              </a:cxn>
              <a:cxn ang="0">
                <a:pos x="12" y="1"/>
              </a:cxn>
              <a:cxn ang="0">
                <a:pos x="0" y="0"/>
              </a:cxn>
            </a:cxnLst>
            <a:rect l="0" t="0" r="r" b="b"/>
            <a:pathLst>
              <a:path w="343" h="600">
                <a:moveTo>
                  <a:pt x="343" y="600"/>
                </a:moveTo>
                <a:lnTo>
                  <a:pt x="343" y="597"/>
                </a:lnTo>
                <a:lnTo>
                  <a:pt x="343" y="594"/>
                </a:lnTo>
                <a:lnTo>
                  <a:pt x="343" y="591"/>
                </a:lnTo>
                <a:lnTo>
                  <a:pt x="343" y="588"/>
                </a:lnTo>
                <a:lnTo>
                  <a:pt x="343" y="582"/>
                </a:lnTo>
                <a:lnTo>
                  <a:pt x="343" y="579"/>
                </a:lnTo>
                <a:lnTo>
                  <a:pt x="343" y="576"/>
                </a:lnTo>
                <a:lnTo>
                  <a:pt x="343" y="573"/>
                </a:lnTo>
                <a:lnTo>
                  <a:pt x="343" y="570"/>
                </a:lnTo>
                <a:lnTo>
                  <a:pt x="343" y="567"/>
                </a:lnTo>
                <a:lnTo>
                  <a:pt x="343" y="564"/>
                </a:lnTo>
                <a:lnTo>
                  <a:pt x="343" y="562"/>
                </a:lnTo>
                <a:lnTo>
                  <a:pt x="343" y="559"/>
                </a:lnTo>
                <a:lnTo>
                  <a:pt x="343" y="556"/>
                </a:lnTo>
                <a:lnTo>
                  <a:pt x="343" y="553"/>
                </a:lnTo>
                <a:lnTo>
                  <a:pt x="343" y="550"/>
                </a:lnTo>
                <a:lnTo>
                  <a:pt x="343" y="546"/>
                </a:lnTo>
                <a:lnTo>
                  <a:pt x="343" y="543"/>
                </a:lnTo>
                <a:lnTo>
                  <a:pt x="343" y="535"/>
                </a:lnTo>
                <a:lnTo>
                  <a:pt x="343" y="529"/>
                </a:lnTo>
                <a:lnTo>
                  <a:pt x="343" y="523"/>
                </a:lnTo>
                <a:lnTo>
                  <a:pt x="343" y="517"/>
                </a:lnTo>
                <a:lnTo>
                  <a:pt x="343" y="510"/>
                </a:lnTo>
                <a:lnTo>
                  <a:pt x="343" y="502"/>
                </a:lnTo>
                <a:lnTo>
                  <a:pt x="343" y="495"/>
                </a:lnTo>
                <a:lnTo>
                  <a:pt x="343" y="487"/>
                </a:lnTo>
                <a:lnTo>
                  <a:pt x="343" y="480"/>
                </a:lnTo>
                <a:lnTo>
                  <a:pt x="342" y="465"/>
                </a:lnTo>
                <a:lnTo>
                  <a:pt x="342" y="450"/>
                </a:lnTo>
                <a:lnTo>
                  <a:pt x="340" y="436"/>
                </a:lnTo>
                <a:lnTo>
                  <a:pt x="337" y="405"/>
                </a:lnTo>
                <a:lnTo>
                  <a:pt x="336" y="387"/>
                </a:lnTo>
                <a:lnTo>
                  <a:pt x="333" y="369"/>
                </a:lnTo>
                <a:lnTo>
                  <a:pt x="327" y="336"/>
                </a:lnTo>
                <a:lnTo>
                  <a:pt x="319" y="306"/>
                </a:lnTo>
                <a:lnTo>
                  <a:pt x="309" y="273"/>
                </a:lnTo>
                <a:lnTo>
                  <a:pt x="295" y="237"/>
                </a:lnTo>
                <a:lnTo>
                  <a:pt x="279" y="207"/>
                </a:lnTo>
                <a:lnTo>
                  <a:pt x="261" y="174"/>
                </a:lnTo>
                <a:lnTo>
                  <a:pt x="217" y="118"/>
                </a:lnTo>
                <a:lnTo>
                  <a:pt x="189" y="91"/>
                </a:lnTo>
                <a:lnTo>
                  <a:pt x="156" y="64"/>
                </a:lnTo>
                <a:lnTo>
                  <a:pt x="124" y="43"/>
                </a:lnTo>
                <a:lnTo>
                  <a:pt x="87" y="25"/>
                </a:lnTo>
                <a:lnTo>
                  <a:pt x="69" y="18"/>
                </a:lnTo>
                <a:lnTo>
                  <a:pt x="48" y="12"/>
                </a:lnTo>
                <a:lnTo>
                  <a:pt x="31" y="6"/>
                </a:lnTo>
                <a:lnTo>
                  <a:pt x="12" y="1"/>
                </a:lnTo>
                <a:lnTo>
                  <a:pt x="0" y="0"/>
                </a:lnTo>
              </a:path>
            </a:pathLst>
          </a:custGeom>
          <a:noFill/>
          <a:ln w="53975">
            <a:solidFill>
              <a:srgbClr val="8033FF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42354" name="Freeform 18"/>
          <p:cNvSpPr>
            <a:spLocks/>
          </p:cNvSpPr>
          <p:nvPr/>
        </p:nvSpPr>
        <p:spPr bwMode="auto">
          <a:xfrm>
            <a:off x="1203325" y="4502150"/>
            <a:ext cx="730250" cy="895350"/>
          </a:xfrm>
          <a:custGeom>
            <a:avLst/>
            <a:gdLst/>
            <a:ahLst/>
            <a:cxnLst>
              <a:cxn ang="0">
                <a:pos x="460" y="5"/>
              </a:cxn>
              <a:cxn ang="0">
                <a:pos x="449" y="3"/>
              </a:cxn>
              <a:cxn ang="0">
                <a:pos x="439" y="2"/>
              </a:cxn>
              <a:cxn ang="0">
                <a:pos x="433" y="2"/>
              </a:cxn>
              <a:cxn ang="0">
                <a:pos x="428" y="0"/>
              </a:cxn>
              <a:cxn ang="0">
                <a:pos x="422" y="0"/>
              </a:cxn>
              <a:cxn ang="0">
                <a:pos x="416" y="0"/>
              </a:cxn>
              <a:cxn ang="0">
                <a:pos x="412" y="0"/>
              </a:cxn>
              <a:cxn ang="0">
                <a:pos x="407" y="0"/>
              </a:cxn>
              <a:cxn ang="0">
                <a:pos x="403" y="0"/>
              </a:cxn>
              <a:cxn ang="0">
                <a:pos x="399" y="0"/>
              </a:cxn>
              <a:cxn ang="0">
                <a:pos x="393" y="0"/>
              </a:cxn>
              <a:cxn ang="0">
                <a:pos x="388" y="0"/>
              </a:cxn>
              <a:cxn ang="0">
                <a:pos x="384" y="0"/>
              </a:cxn>
              <a:cxn ang="0">
                <a:pos x="378" y="0"/>
              </a:cxn>
              <a:cxn ang="0">
                <a:pos x="367" y="2"/>
              </a:cxn>
              <a:cxn ang="0">
                <a:pos x="357" y="3"/>
              </a:cxn>
              <a:cxn ang="0">
                <a:pos x="348" y="3"/>
              </a:cxn>
              <a:cxn ang="0">
                <a:pos x="327" y="8"/>
              </a:cxn>
              <a:cxn ang="0">
                <a:pos x="304" y="14"/>
              </a:cxn>
              <a:cxn ang="0">
                <a:pos x="265" y="27"/>
              </a:cxn>
              <a:cxn ang="0">
                <a:pos x="231" y="42"/>
              </a:cxn>
              <a:cxn ang="0">
                <a:pos x="169" y="84"/>
              </a:cxn>
              <a:cxn ang="0">
                <a:pos x="138" y="111"/>
              </a:cxn>
              <a:cxn ang="0">
                <a:pos x="112" y="140"/>
              </a:cxn>
              <a:cxn ang="0">
                <a:pos x="88" y="171"/>
              </a:cxn>
              <a:cxn ang="0">
                <a:pos x="69" y="203"/>
              </a:cxn>
              <a:cxn ang="0">
                <a:pos x="40" y="264"/>
              </a:cxn>
              <a:cxn ang="0">
                <a:pos x="28" y="296"/>
              </a:cxn>
              <a:cxn ang="0">
                <a:pos x="19" y="330"/>
              </a:cxn>
              <a:cxn ang="0">
                <a:pos x="13" y="359"/>
              </a:cxn>
              <a:cxn ang="0">
                <a:pos x="7" y="389"/>
              </a:cxn>
              <a:cxn ang="0">
                <a:pos x="6" y="405"/>
              </a:cxn>
              <a:cxn ang="0">
                <a:pos x="4" y="420"/>
              </a:cxn>
              <a:cxn ang="0">
                <a:pos x="3" y="449"/>
              </a:cxn>
              <a:cxn ang="0">
                <a:pos x="1" y="464"/>
              </a:cxn>
              <a:cxn ang="0">
                <a:pos x="1" y="477"/>
              </a:cxn>
              <a:cxn ang="0">
                <a:pos x="0" y="492"/>
              </a:cxn>
              <a:cxn ang="0">
                <a:pos x="0" y="500"/>
              </a:cxn>
              <a:cxn ang="0">
                <a:pos x="0" y="509"/>
              </a:cxn>
              <a:cxn ang="0">
                <a:pos x="0" y="516"/>
              </a:cxn>
              <a:cxn ang="0">
                <a:pos x="0" y="522"/>
              </a:cxn>
              <a:cxn ang="0">
                <a:pos x="0" y="530"/>
              </a:cxn>
              <a:cxn ang="0">
                <a:pos x="0" y="536"/>
              </a:cxn>
              <a:cxn ang="0">
                <a:pos x="0" y="543"/>
              </a:cxn>
              <a:cxn ang="0">
                <a:pos x="0" y="549"/>
              </a:cxn>
              <a:cxn ang="0">
                <a:pos x="0" y="552"/>
              </a:cxn>
              <a:cxn ang="0">
                <a:pos x="0" y="555"/>
              </a:cxn>
              <a:cxn ang="0">
                <a:pos x="0" y="558"/>
              </a:cxn>
              <a:cxn ang="0">
                <a:pos x="0" y="561"/>
              </a:cxn>
              <a:cxn ang="0">
                <a:pos x="0" y="564"/>
              </a:cxn>
            </a:cxnLst>
            <a:rect l="0" t="0" r="r" b="b"/>
            <a:pathLst>
              <a:path w="460" h="564">
                <a:moveTo>
                  <a:pt x="460" y="5"/>
                </a:moveTo>
                <a:lnTo>
                  <a:pt x="449" y="3"/>
                </a:lnTo>
                <a:lnTo>
                  <a:pt x="439" y="2"/>
                </a:lnTo>
                <a:lnTo>
                  <a:pt x="433" y="2"/>
                </a:lnTo>
                <a:lnTo>
                  <a:pt x="428" y="0"/>
                </a:lnTo>
                <a:lnTo>
                  <a:pt x="422" y="0"/>
                </a:lnTo>
                <a:lnTo>
                  <a:pt x="416" y="0"/>
                </a:lnTo>
                <a:lnTo>
                  <a:pt x="412" y="0"/>
                </a:lnTo>
                <a:lnTo>
                  <a:pt x="407" y="0"/>
                </a:lnTo>
                <a:lnTo>
                  <a:pt x="403" y="0"/>
                </a:lnTo>
                <a:lnTo>
                  <a:pt x="399" y="0"/>
                </a:lnTo>
                <a:lnTo>
                  <a:pt x="393" y="0"/>
                </a:lnTo>
                <a:lnTo>
                  <a:pt x="388" y="0"/>
                </a:lnTo>
                <a:lnTo>
                  <a:pt x="384" y="0"/>
                </a:lnTo>
                <a:lnTo>
                  <a:pt x="378" y="0"/>
                </a:lnTo>
                <a:lnTo>
                  <a:pt x="367" y="2"/>
                </a:lnTo>
                <a:lnTo>
                  <a:pt x="357" y="3"/>
                </a:lnTo>
                <a:lnTo>
                  <a:pt x="348" y="3"/>
                </a:lnTo>
                <a:lnTo>
                  <a:pt x="327" y="8"/>
                </a:lnTo>
                <a:lnTo>
                  <a:pt x="304" y="14"/>
                </a:lnTo>
                <a:lnTo>
                  <a:pt x="265" y="27"/>
                </a:lnTo>
                <a:lnTo>
                  <a:pt x="231" y="42"/>
                </a:lnTo>
                <a:lnTo>
                  <a:pt x="169" y="84"/>
                </a:lnTo>
                <a:lnTo>
                  <a:pt x="138" y="111"/>
                </a:lnTo>
                <a:lnTo>
                  <a:pt x="112" y="140"/>
                </a:lnTo>
                <a:lnTo>
                  <a:pt x="88" y="171"/>
                </a:lnTo>
                <a:lnTo>
                  <a:pt x="69" y="203"/>
                </a:lnTo>
                <a:lnTo>
                  <a:pt x="40" y="264"/>
                </a:lnTo>
                <a:lnTo>
                  <a:pt x="28" y="296"/>
                </a:lnTo>
                <a:lnTo>
                  <a:pt x="19" y="330"/>
                </a:lnTo>
                <a:lnTo>
                  <a:pt x="13" y="359"/>
                </a:lnTo>
                <a:lnTo>
                  <a:pt x="7" y="389"/>
                </a:lnTo>
                <a:lnTo>
                  <a:pt x="6" y="405"/>
                </a:lnTo>
                <a:lnTo>
                  <a:pt x="4" y="420"/>
                </a:lnTo>
                <a:lnTo>
                  <a:pt x="3" y="449"/>
                </a:lnTo>
                <a:lnTo>
                  <a:pt x="1" y="464"/>
                </a:lnTo>
                <a:lnTo>
                  <a:pt x="1" y="477"/>
                </a:lnTo>
                <a:lnTo>
                  <a:pt x="0" y="492"/>
                </a:lnTo>
                <a:lnTo>
                  <a:pt x="0" y="500"/>
                </a:lnTo>
                <a:lnTo>
                  <a:pt x="0" y="509"/>
                </a:lnTo>
                <a:lnTo>
                  <a:pt x="0" y="516"/>
                </a:lnTo>
                <a:lnTo>
                  <a:pt x="0" y="522"/>
                </a:lnTo>
                <a:lnTo>
                  <a:pt x="0" y="530"/>
                </a:lnTo>
                <a:lnTo>
                  <a:pt x="0" y="536"/>
                </a:lnTo>
                <a:lnTo>
                  <a:pt x="0" y="543"/>
                </a:lnTo>
                <a:lnTo>
                  <a:pt x="0" y="549"/>
                </a:lnTo>
                <a:lnTo>
                  <a:pt x="0" y="552"/>
                </a:lnTo>
                <a:lnTo>
                  <a:pt x="0" y="555"/>
                </a:lnTo>
                <a:lnTo>
                  <a:pt x="0" y="558"/>
                </a:lnTo>
                <a:lnTo>
                  <a:pt x="0" y="561"/>
                </a:lnTo>
                <a:lnTo>
                  <a:pt x="0" y="564"/>
                </a:lnTo>
              </a:path>
            </a:pathLst>
          </a:custGeom>
          <a:noFill/>
          <a:ln w="53975">
            <a:solidFill>
              <a:srgbClr val="8033FF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42355" name="Freeform 19"/>
          <p:cNvSpPr>
            <a:spLocks/>
          </p:cNvSpPr>
          <p:nvPr/>
        </p:nvSpPr>
        <p:spPr bwMode="auto">
          <a:xfrm>
            <a:off x="1400175" y="5475288"/>
            <a:ext cx="1219200" cy="1031875"/>
          </a:xfrm>
          <a:custGeom>
            <a:avLst/>
            <a:gdLst/>
            <a:ahLst/>
            <a:cxnLst>
              <a:cxn ang="0">
                <a:pos x="0" y="552"/>
              </a:cxn>
              <a:cxn ang="0">
                <a:pos x="71" y="599"/>
              </a:cxn>
              <a:cxn ang="0">
                <a:pos x="114" y="618"/>
              </a:cxn>
              <a:cxn ang="0">
                <a:pos x="155" y="632"/>
              </a:cxn>
              <a:cxn ang="0">
                <a:pos x="176" y="638"/>
              </a:cxn>
              <a:cxn ang="0">
                <a:pos x="198" y="642"/>
              </a:cxn>
              <a:cxn ang="0">
                <a:pos x="210" y="644"/>
              </a:cxn>
              <a:cxn ang="0">
                <a:pos x="221" y="645"/>
              </a:cxn>
              <a:cxn ang="0">
                <a:pos x="231" y="647"/>
              </a:cxn>
              <a:cxn ang="0">
                <a:pos x="242" y="648"/>
              </a:cxn>
              <a:cxn ang="0">
                <a:pos x="252" y="648"/>
              </a:cxn>
              <a:cxn ang="0">
                <a:pos x="257" y="650"/>
              </a:cxn>
              <a:cxn ang="0">
                <a:pos x="260" y="650"/>
              </a:cxn>
              <a:cxn ang="0">
                <a:pos x="263" y="650"/>
              </a:cxn>
              <a:cxn ang="0">
                <a:pos x="269" y="650"/>
              </a:cxn>
              <a:cxn ang="0">
                <a:pos x="273" y="650"/>
              </a:cxn>
              <a:cxn ang="0">
                <a:pos x="278" y="650"/>
              </a:cxn>
              <a:cxn ang="0">
                <a:pos x="283" y="650"/>
              </a:cxn>
              <a:cxn ang="0">
                <a:pos x="288" y="650"/>
              </a:cxn>
              <a:cxn ang="0">
                <a:pos x="292" y="650"/>
              </a:cxn>
              <a:cxn ang="0">
                <a:pos x="297" y="650"/>
              </a:cxn>
              <a:cxn ang="0">
                <a:pos x="303" y="648"/>
              </a:cxn>
              <a:cxn ang="0">
                <a:pos x="312" y="648"/>
              </a:cxn>
              <a:cxn ang="0">
                <a:pos x="321" y="647"/>
              </a:cxn>
              <a:cxn ang="0">
                <a:pos x="342" y="645"/>
              </a:cxn>
              <a:cxn ang="0">
                <a:pos x="364" y="641"/>
              </a:cxn>
              <a:cxn ang="0">
                <a:pos x="403" y="632"/>
              </a:cxn>
              <a:cxn ang="0">
                <a:pos x="444" y="617"/>
              </a:cxn>
              <a:cxn ang="0">
                <a:pos x="486" y="597"/>
              </a:cxn>
              <a:cxn ang="0">
                <a:pos x="556" y="551"/>
              </a:cxn>
              <a:cxn ang="0">
                <a:pos x="591" y="521"/>
              </a:cxn>
              <a:cxn ang="0">
                <a:pos x="619" y="491"/>
              </a:cxn>
              <a:cxn ang="0">
                <a:pos x="666" y="428"/>
              </a:cxn>
              <a:cxn ang="0">
                <a:pos x="685" y="393"/>
              </a:cxn>
              <a:cxn ang="0">
                <a:pos x="705" y="356"/>
              </a:cxn>
              <a:cxn ang="0">
                <a:pos x="730" y="285"/>
              </a:cxn>
              <a:cxn ang="0">
                <a:pos x="741" y="248"/>
              </a:cxn>
              <a:cxn ang="0">
                <a:pos x="748" y="212"/>
              </a:cxn>
              <a:cxn ang="0">
                <a:pos x="756" y="176"/>
              </a:cxn>
              <a:cxn ang="0">
                <a:pos x="760" y="143"/>
              </a:cxn>
              <a:cxn ang="0">
                <a:pos x="763" y="113"/>
              </a:cxn>
              <a:cxn ang="0">
                <a:pos x="765" y="80"/>
              </a:cxn>
              <a:cxn ang="0">
                <a:pos x="766" y="69"/>
              </a:cxn>
              <a:cxn ang="0">
                <a:pos x="766" y="57"/>
              </a:cxn>
              <a:cxn ang="0">
                <a:pos x="766" y="47"/>
              </a:cxn>
              <a:cxn ang="0">
                <a:pos x="768" y="36"/>
              </a:cxn>
              <a:cxn ang="0">
                <a:pos x="768" y="26"/>
              </a:cxn>
              <a:cxn ang="0">
                <a:pos x="768" y="15"/>
              </a:cxn>
              <a:cxn ang="0">
                <a:pos x="768" y="9"/>
              </a:cxn>
              <a:cxn ang="0">
                <a:pos x="768" y="3"/>
              </a:cxn>
              <a:cxn ang="0">
                <a:pos x="768" y="0"/>
              </a:cxn>
            </a:cxnLst>
            <a:rect l="0" t="0" r="r" b="b"/>
            <a:pathLst>
              <a:path w="768" h="650">
                <a:moveTo>
                  <a:pt x="0" y="552"/>
                </a:moveTo>
                <a:lnTo>
                  <a:pt x="71" y="599"/>
                </a:lnTo>
                <a:lnTo>
                  <a:pt x="114" y="618"/>
                </a:lnTo>
                <a:lnTo>
                  <a:pt x="155" y="632"/>
                </a:lnTo>
                <a:lnTo>
                  <a:pt x="176" y="638"/>
                </a:lnTo>
                <a:lnTo>
                  <a:pt x="198" y="642"/>
                </a:lnTo>
                <a:lnTo>
                  <a:pt x="210" y="644"/>
                </a:lnTo>
                <a:lnTo>
                  <a:pt x="221" y="645"/>
                </a:lnTo>
                <a:lnTo>
                  <a:pt x="231" y="647"/>
                </a:lnTo>
                <a:lnTo>
                  <a:pt x="242" y="648"/>
                </a:lnTo>
                <a:lnTo>
                  <a:pt x="252" y="648"/>
                </a:lnTo>
                <a:lnTo>
                  <a:pt x="257" y="650"/>
                </a:lnTo>
                <a:lnTo>
                  <a:pt x="260" y="650"/>
                </a:lnTo>
                <a:lnTo>
                  <a:pt x="263" y="650"/>
                </a:lnTo>
                <a:lnTo>
                  <a:pt x="269" y="650"/>
                </a:lnTo>
                <a:lnTo>
                  <a:pt x="273" y="650"/>
                </a:lnTo>
                <a:lnTo>
                  <a:pt x="278" y="650"/>
                </a:lnTo>
                <a:lnTo>
                  <a:pt x="283" y="650"/>
                </a:lnTo>
                <a:lnTo>
                  <a:pt x="288" y="650"/>
                </a:lnTo>
                <a:lnTo>
                  <a:pt x="292" y="650"/>
                </a:lnTo>
                <a:lnTo>
                  <a:pt x="297" y="650"/>
                </a:lnTo>
                <a:lnTo>
                  <a:pt x="303" y="648"/>
                </a:lnTo>
                <a:lnTo>
                  <a:pt x="312" y="648"/>
                </a:lnTo>
                <a:lnTo>
                  <a:pt x="321" y="647"/>
                </a:lnTo>
                <a:lnTo>
                  <a:pt x="342" y="645"/>
                </a:lnTo>
                <a:lnTo>
                  <a:pt x="364" y="641"/>
                </a:lnTo>
                <a:lnTo>
                  <a:pt x="403" y="632"/>
                </a:lnTo>
                <a:lnTo>
                  <a:pt x="444" y="617"/>
                </a:lnTo>
                <a:lnTo>
                  <a:pt x="486" y="597"/>
                </a:lnTo>
                <a:lnTo>
                  <a:pt x="556" y="551"/>
                </a:lnTo>
                <a:lnTo>
                  <a:pt x="591" y="521"/>
                </a:lnTo>
                <a:lnTo>
                  <a:pt x="619" y="491"/>
                </a:lnTo>
                <a:lnTo>
                  <a:pt x="666" y="428"/>
                </a:lnTo>
                <a:lnTo>
                  <a:pt x="685" y="393"/>
                </a:lnTo>
                <a:lnTo>
                  <a:pt x="705" y="356"/>
                </a:lnTo>
                <a:lnTo>
                  <a:pt x="730" y="285"/>
                </a:lnTo>
                <a:lnTo>
                  <a:pt x="741" y="248"/>
                </a:lnTo>
                <a:lnTo>
                  <a:pt x="748" y="212"/>
                </a:lnTo>
                <a:lnTo>
                  <a:pt x="756" y="176"/>
                </a:lnTo>
                <a:lnTo>
                  <a:pt x="760" y="143"/>
                </a:lnTo>
                <a:lnTo>
                  <a:pt x="763" y="113"/>
                </a:lnTo>
                <a:lnTo>
                  <a:pt x="765" y="80"/>
                </a:lnTo>
                <a:lnTo>
                  <a:pt x="766" y="69"/>
                </a:lnTo>
                <a:lnTo>
                  <a:pt x="766" y="57"/>
                </a:lnTo>
                <a:lnTo>
                  <a:pt x="766" y="47"/>
                </a:lnTo>
                <a:lnTo>
                  <a:pt x="768" y="36"/>
                </a:lnTo>
                <a:lnTo>
                  <a:pt x="768" y="26"/>
                </a:lnTo>
                <a:lnTo>
                  <a:pt x="768" y="15"/>
                </a:lnTo>
                <a:lnTo>
                  <a:pt x="768" y="9"/>
                </a:lnTo>
                <a:lnTo>
                  <a:pt x="768" y="3"/>
                </a:lnTo>
                <a:lnTo>
                  <a:pt x="768" y="0"/>
                </a:lnTo>
              </a:path>
            </a:pathLst>
          </a:custGeom>
          <a:noFill/>
          <a:ln w="28575">
            <a:solidFill>
              <a:srgbClr val="8099FF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42356" name="Freeform 20"/>
          <p:cNvSpPr>
            <a:spLocks/>
          </p:cNvSpPr>
          <p:nvPr/>
        </p:nvSpPr>
        <p:spPr bwMode="auto">
          <a:xfrm>
            <a:off x="2619375" y="5462588"/>
            <a:ext cx="1588" cy="12700"/>
          </a:xfrm>
          <a:custGeom>
            <a:avLst/>
            <a:gdLst/>
            <a:ahLst/>
            <a:cxnLst>
              <a:cxn ang="0">
                <a:pos x="0" y="8"/>
              </a:cxn>
              <a:cxn ang="0">
                <a:pos x="0" y="5"/>
              </a:cxn>
              <a:cxn ang="0">
                <a:pos x="0" y="2"/>
              </a:cxn>
              <a:cxn ang="0">
                <a:pos x="0" y="0"/>
              </a:cxn>
            </a:cxnLst>
            <a:rect l="0" t="0" r="r" b="b"/>
            <a:pathLst>
              <a:path h="8">
                <a:moveTo>
                  <a:pt x="0" y="8"/>
                </a:moveTo>
                <a:lnTo>
                  <a:pt x="0" y="5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8099FF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42357" name="Freeform 21"/>
          <p:cNvSpPr>
            <a:spLocks/>
          </p:cNvSpPr>
          <p:nvPr/>
        </p:nvSpPr>
        <p:spPr bwMode="auto">
          <a:xfrm>
            <a:off x="1203325" y="5397500"/>
            <a:ext cx="39688" cy="538163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5"/>
              </a:cxn>
              <a:cxn ang="0">
                <a:pos x="0" y="8"/>
              </a:cxn>
              <a:cxn ang="0">
                <a:pos x="0" y="11"/>
              </a:cxn>
              <a:cxn ang="0">
                <a:pos x="0" y="14"/>
              </a:cxn>
              <a:cxn ang="0">
                <a:pos x="0" y="15"/>
              </a:cxn>
              <a:cxn ang="0">
                <a:pos x="0" y="18"/>
              </a:cxn>
              <a:cxn ang="0">
                <a:pos x="0" y="21"/>
              </a:cxn>
              <a:cxn ang="0">
                <a:pos x="0" y="24"/>
              </a:cxn>
              <a:cxn ang="0">
                <a:pos x="0" y="29"/>
              </a:cxn>
              <a:cxn ang="0">
                <a:pos x="0" y="30"/>
              </a:cxn>
              <a:cxn ang="0">
                <a:pos x="0" y="32"/>
              </a:cxn>
              <a:cxn ang="0">
                <a:pos x="0" y="33"/>
              </a:cxn>
              <a:cxn ang="0">
                <a:pos x="0" y="36"/>
              </a:cxn>
              <a:cxn ang="0">
                <a:pos x="0" y="39"/>
              </a:cxn>
              <a:cxn ang="0">
                <a:pos x="0" y="42"/>
              </a:cxn>
              <a:cxn ang="0">
                <a:pos x="0" y="45"/>
              </a:cxn>
              <a:cxn ang="0">
                <a:pos x="0" y="46"/>
              </a:cxn>
              <a:cxn ang="0">
                <a:pos x="0" y="49"/>
              </a:cxn>
              <a:cxn ang="0">
                <a:pos x="0" y="52"/>
              </a:cxn>
              <a:cxn ang="0">
                <a:pos x="0" y="58"/>
              </a:cxn>
              <a:cxn ang="0">
                <a:pos x="0" y="61"/>
              </a:cxn>
              <a:cxn ang="0">
                <a:pos x="0" y="64"/>
              </a:cxn>
              <a:cxn ang="0">
                <a:pos x="0" y="66"/>
              </a:cxn>
              <a:cxn ang="0">
                <a:pos x="0" y="69"/>
              </a:cxn>
              <a:cxn ang="0">
                <a:pos x="0" y="72"/>
              </a:cxn>
              <a:cxn ang="0">
                <a:pos x="0" y="75"/>
              </a:cxn>
              <a:cxn ang="0">
                <a:pos x="0" y="78"/>
              </a:cxn>
              <a:cxn ang="0">
                <a:pos x="0" y="79"/>
              </a:cxn>
              <a:cxn ang="0">
                <a:pos x="0" y="82"/>
              </a:cxn>
              <a:cxn ang="0">
                <a:pos x="0" y="85"/>
              </a:cxn>
              <a:cxn ang="0">
                <a:pos x="0" y="88"/>
              </a:cxn>
              <a:cxn ang="0">
                <a:pos x="0" y="91"/>
              </a:cxn>
              <a:cxn ang="0">
                <a:pos x="0" y="94"/>
              </a:cxn>
              <a:cxn ang="0">
                <a:pos x="0" y="99"/>
              </a:cxn>
              <a:cxn ang="0">
                <a:pos x="0" y="102"/>
              </a:cxn>
              <a:cxn ang="0">
                <a:pos x="0" y="106"/>
              </a:cxn>
              <a:cxn ang="0">
                <a:pos x="0" y="112"/>
              </a:cxn>
              <a:cxn ang="0">
                <a:pos x="0" y="118"/>
              </a:cxn>
              <a:cxn ang="0">
                <a:pos x="0" y="124"/>
              </a:cxn>
              <a:cxn ang="0">
                <a:pos x="0" y="132"/>
              </a:cxn>
              <a:cxn ang="0">
                <a:pos x="0" y="145"/>
              </a:cxn>
              <a:cxn ang="0">
                <a:pos x="0" y="157"/>
              </a:cxn>
              <a:cxn ang="0">
                <a:pos x="1" y="172"/>
              </a:cxn>
              <a:cxn ang="0">
                <a:pos x="1" y="187"/>
              </a:cxn>
              <a:cxn ang="0">
                <a:pos x="3" y="204"/>
              </a:cxn>
              <a:cxn ang="0">
                <a:pos x="4" y="217"/>
              </a:cxn>
              <a:cxn ang="0">
                <a:pos x="7" y="246"/>
              </a:cxn>
              <a:cxn ang="0">
                <a:pos x="10" y="276"/>
              </a:cxn>
              <a:cxn ang="0">
                <a:pos x="16" y="306"/>
              </a:cxn>
              <a:cxn ang="0">
                <a:pos x="25" y="339"/>
              </a:cxn>
            </a:cxnLst>
            <a:rect l="0" t="0" r="r" b="b"/>
            <a:pathLst>
              <a:path w="25" h="339">
                <a:moveTo>
                  <a:pt x="0" y="0"/>
                </a:moveTo>
                <a:lnTo>
                  <a:pt x="0" y="5"/>
                </a:lnTo>
                <a:lnTo>
                  <a:pt x="0" y="8"/>
                </a:lnTo>
                <a:lnTo>
                  <a:pt x="0" y="11"/>
                </a:lnTo>
                <a:lnTo>
                  <a:pt x="0" y="14"/>
                </a:lnTo>
                <a:lnTo>
                  <a:pt x="0" y="15"/>
                </a:lnTo>
                <a:lnTo>
                  <a:pt x="0" y="18"/>
                </a:lnTo>
                <a:lnTo>
                  <a:pt x="0" y="21"/>
                </a:lnTo>
                <a:lnTo>
                  <a:pt x="0" y="24"/>
                </a:lnTo>
                <a:lnTo>
                  <a:pt x="0" y="29"/>
                </a:lnTo>
                <a:lnTo>
                  <a:pt x="0" y="30"/>
                </a:lnTo>
                <a:lnTo>
                  <a:pt x="0" y="32"/>
                </a:lnTo>
                <a:lnTo>
                  <a:pt x="0" y="33"/>
                </a:lnTo>
                <a:lnTo>
                  <a:pt x="0" y="36"/>
                </a:lnTo>
                <a:lnTo>
                  <a:pt x="0" y="39"/>
                </a:lnTo>
                <a:lnTo>
                  <a:pt x="0" y="42"/>
                </a:lnTo>
                <a:lnTo>
                  <a:pt x="0" y="45"/>
                </a:lnTo>
                <a:lnTo>
                  <a:pt x="0" y="46"/>
                </a:lnTo>
                <a:lnTo>
                  <a:pt x="0" y="49"/>
                </a:lnTo>
                <a:lnTo>
                  <a:pt x="0" y="52"/>
                </a:lnTo>
                <a:lnTo>
                  <a:pt x="0" y="58"/>
                </a:lnTo>
                <a:lnTo>
                  <a:pt x="0" y="61"/>
                </a:lnTo>
                <a:lnTo>
                  <a:pt x="0" y="64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0" y="75"/>
                </a:lnTo>
                <a:lnTo>
                  <a:pt x="0" y="78"/>
                </a:lnTo>
                <a:lnTo>
                  <a:pt x="0" y="79"/>
                </a:lnTo>
                <a:lnTo>
                  <a:pt x="0" y="82"/>
                </a:lnTo>
                <a:lnTo>
                  <a:pt x="0" y="85"/>
                </a:lnTo>
                <a:lnTo>
                  <a:pt x="0" y="88"/>
                </a:lnTo>
                <a:lnTo>
                  <a:pt x="0" y="91"/>
                </a:lnTo>
                <a:lnTo>
                  <a:pt x="0" y="94"/>
                </a:lnTo>
                <a:lnTo>
                  <a:pt x="0" y="99"/>
                </a:lnTo>
                <a:lnTo>
                  <a:pt x="0" y="102"/>
                </a:lnTo>
                <a:lnTo>
                  <a:pt x="0" y="106"/>
                </a:lnTo>
                <a:lnTo>
                  <a:pt x="0" y="112"/>
                </a:lnTo>
                <a:lnTo>
                  <a:pt x="0" y="118"/>
                </a:lnTo>
                <a:lnTo>
                  <a:pt x="0" y="124"/>
                </a:lnTo>
                <a:lnTo>
                  <a:pt x="0" y="132"/>
                </a:lnTo>
                <a:lnTo>
                  <a:pt x="0" y="145"/>
                </a:lnTo>
                <a:lnTo>
                  <a:pt x="0" y="157"/>
                </a:lnTo>
                <a:lnTo>
                  <a:pt x="1" y="172"/>
                </a:lnTo>
                <a:lnTo>
                  <a:pt x="1" y="187"/>
                </a:lnTo>
                <a:lnTo>
                  <a:pt x="3" y="204"/>
                </a:lnTo>
                <a:lnTo>
                  <a:pt x="4" y="217"/>
                </a:lnTo>
                <a:lnTo>
                  <a:pt x="7" y="246"/>
                </a:lnTo>
                <a:lnTo>
                  <a:pt x="10" y="276"/>
                </a:lnTo>
                <a:lnTo>
                  <a:pt x="16" y="306"/>
                </a:lnTo>
                <a:lnTo>
                  <a:pt x="25" y="339"/>
                </a:lnTo>
              </a:path>
            </a:pathLst>
          </a:custGeom>
          <a:noFill/>
          <a:ln w="53975">
            <a:solidFill>
              <a:srgbClr val="8033FF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42358" name="Freeform 22"/>
          <p:cNvSpPr>
            <a:spLocks/>
          </p:cNvSpPr>
          <p:nvPr/>
        </p:nvSpPr>
        <p:spPr bwMode="auto">
          <a:xfrm>
            <a:off x="1243013" y="5694363"/>
            <a:ext cx="1233487" cy="727075"/>
          </a:xfrm>
          <a:custGeom>
            <a:avLst/>
            <a:gdLst/>
            <a:ahLst/>
            <a:cxnLst>
              <a:cxn ang="0">
                <a:pos x="0" y="152"/>
              </a:cxn>
              <a:cxn ang="0">
                <a:pos x="23" y="213"/>
              </a:cxn>
              <a:cxn ang="0">
                <a:pos x="38" y="246"/>
              </a:cxn>
              <a:cxn ang="0">
                <a:pos x="59" y="282"/>
              </a:cxn>
              <a:cxn ang="0">
                <a:pos x="81" y="311"/>
              </a:cxn>
              <a:cxn ang="0">
                <a:pos x="107" y="341"/>
              </a:cxn>
              <a:cxn ang="0">
                <a:pos x="165" y="392"/>
              </a:cxn>
              <a:cxn ang="0">
                <a:pos x="203" y="414"/>
              </a:cxn>
              <a:cxn ang="0">
                <a:pos x="239" y="431"/>
              </a:cxn>
              <a:cxn ang="0">
                <a:pos x="257" y="438"/>
              </a:cxn>
              <a:cxn ang="0">
                <a:pos x="278" y="444"/>
              </a:cxn>
              <a:cxn ang="0">
                <a:pos x="296" y="449"/>
              </a:cxn>
              <a:cxn ang="0">
                <a:pos x="315" y="453"/>
              </a:cxn>
              <a:cxn ang="0">
                <a:pos x="326" y="455"/>
              </a:cxn>
              <a:cxn ang="0">
                <a:pos x="335" y="456"/>
              </a:cxn>
              <a:cxn ang="0">
                <a:pos x="344" y="456"/>
              </a:cxn>
              <a:cxn ang="0">
                <a:pos x="348" y="458"/>
              </a:cxn>
              <a:cxn ang="0">
                <a:pos x="354" y="458"/>
              </a:cxn>
              <a:cxn ang="0">
                <a:pos x="357" y="458"/>
              </a:cxn>
              <a:cxn ang="0">
                <a:pos x="363" y="458"/>
              </a:cxn>
              <a:cxn ang="0">
                <a:pos x="368" y="458"/>
              </a:cxn>
              <a:cxn ang="0">
                <a:pos x="372" y="458"/>
              </a:cxn>
              <a:cxn ang="0">
                <a:pos x="377" y="458"/>
              </a:cxn>
              <a:cxn ang="0">
                <a:pos x="381" y="458"/>
              </a:cxn>
              <a:cxn ang="0">
                <a:pos x="384" y="458"/>
              </a:cxn>
              <a:cxn ang="0">
                <a:pos x="388" y="458"/>
              </a:cxn>
              <a:cxn ang="0">
                <a:pos x="394" y="458"/>
              </a:cxn>
              <a:cxn ang="0">
                <a:pos x="399" y="458"/>
              </a:cxn>
              <a:cxn ang="0">
                <a:pos x="408" y="456"/>
              </a:cxn>
              <a:cxn ang="0">
                <a:pos x="417" y="456"/>
              </a:cxn>
              <a:cxn ang="0">
                <a:pos x="426" y="455"/>
              </a:cxn>
              <a:cxn ang="0">
                <a:pos x="445" y="452"/>
              </a:cxn>
              <a:cxn ang="0">
                <a:pos x="466" y="447"/>
              </a:cxn>
              <a:cxn ang="0">
                <a:pos x="487" y="441"/>
              </a:cxn>
              <a:cxn ang="0">
                <a:pos x="508" y="434"/>
              </a:cxn>
              <a:cxn ang="0">
                <a:pos x="544" y="417"/>
              </a:cxn>
              <a:cxn ang="0">
                <a:pos x="579" y="396"/>
              </a:cxn>
              <a:cxn ang="0">
                <a:pos x="613" y="371"/>
              </a:cxn>
              <a:cxn ang="0">
                <a:pos x="642" y="345"/>
              </a:cxn>
              <a:cxn ang="0">
                <a:pos x="669" y="315"/>
              </a:cxn>
              <a:cxn ang="0">
                <a:pos x="711" y="254"/>
              </a:cxn>
              <a:cxn ang="0">
                <a:pos x="729" y="219"/>
              </a:cxn>
              <a:cxn ang="0">
                <a:pos x="742" y="185"/>
              </a:cxn>
              <a:cxn ang="0">
                <a:pos x="753" y="152"/>
              </a:cxn>
              <a:cxn ang="0">
                <a:pos x="762" y="119"/>
              </a:cxn>
              <a:cxn ang="0">
                <a:pos x="766" y="90"/>
              </a:cxn>
              <a:cxn ang="0">
                <a:pos x="771" y="60"/>
              </a:cxn>
              <a:cxn ang="0">
                <a:pos x="774" y="44"/>
              </a:cxn>
              <a:cxn ang="0">
                <a:pos x="775" y="27"/>
              </a:cxn>
              <a:cxn ang="0">
                <a:pos x="775" y="14"/>
              </a:cxn>
              <a:cxn ang="0">
                <a:pos x="777" y="0"/>
              </a:cxn>
            </a:cxnLst>
            <a:rect l="0" t="0" r="r" b="b"/>
            <a:pathLst>
              <a:path w="777" h="458">
                <a:moveTo>
                  <a:pt x="0" y="152"/>
                </a:moveTo>
                <a:lnTo>
                  <a:pt x="23" y="213"/>
                </a:lnTo>
                <a:lnTo>
                  <a:pt x="38" y="246"/>
                </a:lnTo>
                <a:lnTo>
                  <a:pt x="59" y="282"/>
                </a:lnTo>
                <a:lnTo>
                  <a:pt x="81" y="311"/>
                </a:lnTo>
                <a:lnTo>
                  <a:pt x="107" y="341"/>
                </a:lnTo>
                <a:lnTo>
                  <a:pt x="165" y="392"/>
                </a:lnTo>
                <a:lnTo>
                  <a:pt x="203" y="414"/>
                </a:lnTo>
                <a:lnTo>
                  <a:pt x="239" y="431"/>
                </a:lnTo>
                <a:lnTo>
                  <a:pt x="257" y="438"/>
                </a:lnTo>
                <a:lnTo>
                  <a:pt x="278" y="444"/>
                </a:lnTo>
                <a:lnTo>
                  <a:pt x="296" y="449"/>
                </a:lnTo>
                <a:lnTo>
                  <a:pt x="315" y="453"/>
                </a:lnTo>
                <a:lnTo>
                  <a:pt x="326" y="455"/>
                </a:lnTo>
                <a:lnTo>
                  <a:pt x="335" y="456"/>
                </a:lnTo>
                <a:lnTo>
                  <a:pt x="344" y="456"/>
                </a:lnTo>
                <a:lnTo>
                  <a:pt x="348" y="458"/>
                </a:lnTo>
                <a:lnTo>
                  <a:pt x="354" y="458"/>
                </a:lnTo>
                <a:lnTo>
                  <a:pt x="357" y="458"/>
                </a:lnTo>
                <a:lnTo>
                  <a:pt x="363" y="458"/>
                </a:lnTo>
                <a:lnTo>
                  <a:pt x="368" y="458"/>
                </a:lnTo>
                <a:lnTo>
                  <a:pt x="372" y="458"/>
                </a:lnTo>
                <a:lnTo>
                  <a:pt x="377" y="458"/>
                </a:lnTo>
                <a:lnTo>
                  <a:pt x="381" y="458"/>
                </a:lnTo>
                <a:lnTo>
                  <a:pt x="384" y="458"/>
                </a:lnTo>
                <a:lnTo>
                  <a:pt x="388" y="458"/>
                </a:lnTo>
                <a:lnTo>
                  <a:pt x="394" y="458"/>
                </a:lnTo>
                <a:lnTo>
                  <a:pt x="399" y="458"/>
                </a:lnTo>
                <a:lnTo>
                  <a:pt x="408" y="456"/>
                </a:lnTo>
                <a:lnTo>
                  <a:pt x="417" y="456"/>
                </a:lnTo>
                <a:lnTo>
                  <a:pt x="426" y="455"/>
                </a:lnTo>
                <a:lnTo>
                  <a:pt x="445" y="452"/>
                </a:lnTo>
                <a:lnTo>
                  <a:pt x="466" y="447"/>
                </a:lnTo>
                <a:lnTo>
                  <a:pt x="487" y="441"/>
                </a:lnTo>
                <a:lnTo>
                  <a:pt x="508" y="434"/>
                </a:lnTo>
                <a:lnTo>
                  <a:pt x="544" y="417"/>
                </a:lnTo>
                <a:lnTo>
                  <a:pt x="579" y="396"/>
                </a:lnTo>
                <a:lnTo>
                  <a:pt x="613" y="371"/>
                </a:lnTo>
                <a:lnTo>
                  <a:pt x="642" y="345"/>
                </a:lnTo>
                <a:lnTo>
                  <a:pt x="669" y="315"/>
                </a:lnTo>
                <a:lnTo>
                  <a:pt x="711" y="254"/>
                </a:lnTo>
                <a:lnTo>
                  <a:pt x="729" y="219"/>
                </a:lnTo>
                <a:lnTo>
                  <a:pt x="742" y="185"/>
                </a:lnTo>
                <a:lnTo>
                  <a:pt x="753" y="152"/>
                </a:lnTo>
                <a:lnTo>
                  <a:pt x="762" y="119"/>
                </a:lnTo>
                <a:lnTo>
                  <a:pt x="766" y="90"/>
                </a:lnTo>
                <a:lnTo>
                  <a:pt x="771" y="60"/>
                </a:lnTo>
                <a:lnTo>
                  <a:pt x="774" y="44"/>
                </a:lnTo>
                <a:lnTo>
                  <a:pt x="775" y="27"/>
                </a:lnTo>
                <a:lnTo>
                  <a:pt x="775" y="14"/>
                </a:lnTo>
                <a:lnTo>
                  <a:pt x="777" y="0"/>
                </a:lnTo>
              </a:path>
            </a:pathLst>
          </a:custGeom>
          <a:noFill/>
          <a:ln w="53975">
            <a:solidFill>
              <a:srgbClr val="8033FF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42359" name="Freeform 23"/>
          <p:cNvSpPr>
            <a:spLocks/>
          </p:cNvSpPr>
          <p:nvPr/>
        </p:nvSpPr>
        <p:spPr bwMode="auto">
          <a:xfrm>
            <a:off x="2476500" y="5462588"/>
            <a:ext cx="1588" cy="231775"/>
          </a:xfrm>
          <a:custGeom>
            <a:avLst/>
            <a:gdLst/>
            <a:ahLst/>
            <a:cxnLst>
              <a:cxn ang="0">
                <a:pos x="0" y="146"/>
              </a:cxn>
              <a:cxn ang="0">
                <a:pos x="0" y="131"/>
              </a:cxn>
              <a:cxn ang="0">
                <a:pos x="1" y="116"/>
              </a:cxn>
              <a:cxn ang="0">
                <a:pos x="1" y="103"/>
              </a:cxn>
              <a:cxn ang="0">
                <a:pos x="1" y="94"/>
              </a:cxn>
              <a:cxn ang="0">
                <a:pos x="1" y="86"/>
              </a:cxn>
              <a:cxn ang="0">
                <a:pos x="1" y="80"/>
              </a:cxn>
              <a:cxn ang="0">
                <a:pos x="1" y="74"/>
              </a:cxn>
              <a:cxn ang="0">
                <a:pos x="1" y="68"/>
              </a:cxn>
              <a:cxn ang="0">
                <a:pos x="1" y="62"/>
              </a:cxn>
              <a:cxn ang="0">
                <a:pos x="1" y="56"/>
              </a:cxn>
              <a:cxn ang="0">
                <a:pos x="1" y="52"/>
              </a:cxn>
              <a:cxn ang="0">
                <a:pos x="1" y="49"/>
              </a:cxn>
              <a:cxn ang="0">
                <a:pos x="1" y="46"/>
              </a:cxn>
              <a:cxn ang="0">
                <a:pos x="1" y="43"/>
              </a:cxn>
              <a:cxn ang="0">
                <a:pos x="1" y="40"/>
              </a:cxn>
              <a:cxn ang="0">
                <a:pos x="1" y="38"/>
              </a:cxn>
              <a:cxn ang="0">
                <a:pos x="1" y="35"/>
              </a:cxn>
              <a:cxn ang="0">
                <a:pos x="1" y="32"/>
              </a:cxn>
              <a:cxn ang="0">
                <a:pos x="1" y="31"/>
              </a:cxn>
              <a:cxn ang="0">
                <a:pos x="1" y="28"/>
              </a:cxn>
              <a:cxn ang="0">
                <a:pos x="1" y="26"/>
              </a:cxn>
              <a:cxn ang="0">
                <a:pos x="1" y="23"/>
              </a:cxn>
              <a:cxn ang="0">
                <a:pos x="1" y="20"/>
              </a:cxn>
              <a:cxn ang="0">
                <a:pos x="1" y="0"/>
              </a:cxn>
            </a:cxnLst>
            <a:rect l="0" t="0" r="r" b="b"/>
            <a:pathLst>
              <a:path w="1" h="146">
                <a:moveTo>
                  <a:pt x="0" y="146"/>
                </a:moveTo>
                <a:lnTo>
                  <a:pt x="0" y="131"/>
                </a:lnTo>
                <a:lnTo>
                  <a:pt x="1" y="116"/>
                </a:lnTo>
                <a:lnTo>
                  <a:pt x="1" y="103"/>
                </a:lnTo>
                <a:lnTo>
                  <a:pt x="1" y="94"/>
                </a:lnTo>
                <a:lnTo>
                  <a:pt x="1" y="86"/>
                </a:lnTo>
                <a:lnTo>
                  <a:pt x="1" y="80"/>
                </a:lnTo>
                <a:lnTo>
                  <a:pt x="1" y="74"/>
                </a:lnTo>
                <a:lnTo>
                  <a:pt x="1" y="68"/>
                </a:lnTo>
                <a:lnTo>
                  <a:pt x="1" y="62"/>
                </a:lnTo>
                <a:lnTo>
                  <a:pt x="1" y="56"/>
                </a:lnTo>
                <a:lnTo>
                  <a:pt x="1" y="52"/>
                </a:lnTo>
                <a:lnTo>
                  <a:pt x="1" y="49"/>
                </a:lnTo>
                <a:lnTo>
                  <a:pt x="1" y="46"/>
                </a:lnTo>
                <a:lnTo>
                  <a:pt x="1" y="43"/>
                </a:lnTo>
                <a:lnTo>
                  <a:pt x="1" y="40"/>
                </a:lnTo>
                <a:lnTo>
                  <a:pt x="1" y="38"/>
                </a:lnTo>
                <a:lnTo>
                  <a:pt x="1" y="35"/>
                </a:lnTo>
                <a:lnTo>
                  <a:pt x="1" y="32"/>
                </a:lnTo>
                <a:lnTo>
                  <a:pt x="1" y="31"/>
                </a:lnTo>
                <a:lnTo>
                  <a:pt x="1" y="28"/>
                </a:lnTo>
                <a:lnTo>
                  <a:pt x="1" y="26"/>
                </a:lnTo>
                <a:lnTo>
                  <a:pt x="1" y="23"/>
                </a:lnTo>
                <a:lnTo>
                  <a:pt x="1" y="20"/>
                </a:lnTo>
                <a:lnTo>
                  <a:pt x="1" y="0"/>
                </a:lnTo>
              </a:path>
            </a:pathLst>
          </a:custGeom>
          <a:noFill/>
          <a:ln w="53975">
            <a:solidFill>
              <a:srgbClr val="8033FF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grpSp>
        <p:nvGrpSpPr>
          <p:cNvPr id="2" name="Group 24"/>
          <p:cNvGrpSpPr>
            <a:grpSpLocks/>
          </p:cNvGrpSpPr>
          <p:nvPr/>
        </p:nvGrpSpPr>
        <p:grpSpPr bwMode="auto">
          <a:xfrm>
            <a:off x="1257300" y="4540250"/>
            <a:ext cx="1166813" cy="1843088"/>
            <a:chOff x="832" y="2011"/>
            <a:chExt cx="735" cy="1161"/>
          </a:xfrm>
        </p:grpSpPr>
        <p:sp>
          <p:nvSpPr>
            <p:cNvPr id="142361" name="Freeform 25"/>
            <p:cNvSpPr>
              <a:spLocks/>
            </p:cNvSpPr>
            <p:nvPr/>
          </p:nvSpPr>
          <p:spPr bwMode="auto">
            <a:xfrm>
              <a:off x="1234" y="2013"/>
              <a:ext cx="333" cy="579"/>
            </a:xfrm>
            <a:custGeom>
              <a:avLst/>
              <a:gdLst/>
              <a:ahLst/>
              <a:cxnLst>
                <a:cxn ang="0">
                  <a:pos x="331" y="579"/>
                </a:cxn>
                <a:cxn ang="0">
                  <a:pos x="331" y="576"/>
                </a:cxn>
                <a:cxn ang="0">
                  <a:pos x="331" y="573"/>
                </a:cxn>
                <a:cxn ang="0">
                  <a:pos x="331" y="570"/>
                </a:cxn>
                <a:cxn ang="0">
                  <a:pos x="331" y="568"/>
                </a:cxn>
                <a:cxn ang="0">
                  <a:pos x="331" y="562"/>
                </a:cxn>
                <a:cxn ang="0">
                  <a:pos x="331" y="558"/>
                </a:cxn>
                <a:cxn ang="0">
                  <a:pos x="331" y="544"/>
                </a:cxn>
                <a:cxn ang="0">
                  <a:pos x="331" y="534"/>
                </a:cxn>
                <a:cxn ang="0">
                  <a:pos x="333" y="508"/>
                </a:cxn>
                <a:cxn ang="0">
                  <a:pos x="333" y="495"/>
                </a:cxn>
                <a:cxn ang="0">
                  <a:pos x="333" y="483"/>
                </a:cxn>
                <a:cxn ang="0">
                  <a:pos x="333" y="477"/>
                </a:cxn>
                <a:cxn ang="0">
                  <a:pos x="333" y="471"/>
                </a:cxn>
                <a:cxn ang="0">
                  <a:pos x="333" y="468"/>
                </a:cxn>
                <a:cxn ang="0">
                  <a:pos x="333" y="463"/>
                </a:cxn>
                <a:cxn ang="0">
                  <a:pos x="333" y="460"/>
                </a:cxn>
                <a:cxn ang="0">
                  <a:pos x="333" y="457"/>
                </a:cxn>
                <a:cxn ang="0">
                  <a:pos x="333" y="456"/>
                </a:cxn>
                <a:cxn ang="0">
                  <a:pos x="333" y="454"/>
                </a:cxn>
                <a:cxn ang="0">
                  <a:pos x="333" y="451"/>
                </a:cxn>
                <a:cxn ang="0">
                  <a:pos x="333" y="450"/>
                </a:cxn>
                <a:cxn ang="0">
                  <a:pos x="333" y="445"/>
                </a:cxn>
                <a:cxn ang="0">
                  <a:pos x="333" y="444"/>
                </a:cxn>
                <a:cxn ang="0">
                  <a:pos x="333" y="442"/>
                </a:cxn>
                <a:cxn ang="0">
                  <a:pos x="333" y="435"/>
                </a:cxn>
                <a:cxn ang="0">
                  <a:pos x="333" y="432"/>
                </a:cxn>
                <a:cxn ang="0">
                  <a:pos x="333" y="427"/>
                </a:cxn>
                <a:cxn ang="0">
                  <a:pos x="333" y="420"/>
                </a:cxn>
                <a:cxn ang="0">
                  <a:pos x="333" y="412"/>
                </a:cxn>
                <a:cxn ang="0">
                  <a:pos x="331" y="396"/>
                </a:cxn>
                <a:cxn ang="0">
                  <a:pos x="330" y="381"/>
                </a:cxn>
                <a:cxn ang="0">
                  <a:pos x="328" y="364"/>
                </a:cxn>
                <a:cxn ang="0">
                  <a:pos x="324" y="336"/>
                </a:cxn>
                <a:cxn ang="0">
                  <a:pos x="318" y="304"/>
                </a:cxn>
                <a:cxn ang="0">
                  <a:pos x="310" y="274"/>
                </a:cxn>
                <a:cxn ang="0">
                  <a:pos x="301" y="246"/>
                </a:cxn>
                <a:cxn ang="0">
                  <a:pos x="273" y="186"/>
                </a:cxn>
                <a:cxn ang="0">
                  <a:pos x="253" y="153"/>
                </a:cxn>
                <a:cxn ang="0">
                  <a:pos x="231" y="124"/>
                </a:cxn>
                <a:cxn ang="0">
                  <a:pos x="204" y="96"/>
                </a:cxn>
                <a:cxn ang="0">
                  <a:pos x="175" y="70"/>
                </a:cxn>
                <a:cxn ang="0">
                  <a:pos x="148" y="52"/>
                </a:cxn>
                <a:cxn ang="0">
                  <a:pos x="117" y="33"/>
                </a:cxn>
                <a:cxn ang="0">
                  <a:pos x="82" y="19"/>
                </a:cxn>
                <a:cxn ang="0">
                  <a:pos x="64" y="13"/>
                </a:cxn>
                <a:cxn ang="0">
                  <a:pos x="45" y="7"/>
                </a:cxn>
                <a:cxn ang="0">
                  <a:pos x="25" y="3"/>
                </a:cxn>
                <a:cxn ang="0">
                  <a:pos x="9" y="0"/>
                </a:cxn>
                <a:cxn ang="0">
                  <a:pos x="0" y="0"/>
                </a:cxn>
              </a:cxnLst>
              <a:rect l="0" t="0" r="r" b="b"/>
              <a:pathLst>
                <a:path w="333" h="579">
                  <a:moveTo>
                    <a:pt x="331" y="579"/>
                  </a:moveTo>
                  <a:lnTo>
                    <a:pt x="331" y="576"/>
                  </a:lnTo>
                  <a:lnTo>
                    <a:pt x="331" y="573"/>
                  </a:lnTo>
                  <a:lnTo>
                    <a:pt x="331" y="570"/>
                  </a:lnTo>
                  <a:lnTo>
                    <a:pt x="331" y="568"/>
                  </a:lnTo>
                  <a:lnTo>
                    <a:pt x="331" y="562"/>
                  </a:lnTo>
                  <a:lnTo>
                    <a:pt x="331" y="558"/>
                  </a:lnTo>
                  <a:lnTo>
                    <a:pt x="331" y="544"/>
                  </a:lnTo>
                  <a:lnTo>
                    <a:pt x="331" y="534"/>
                  </a:lnTo>
                  <a:lnTo>
                    <a:pt x="333" y="508"/>
                  </a:lnTo>
                  <a:lnTo>
                    <a:pt x="333" y="495"/>
                  </a:lnTo>
                  <a:lnTo>
                    <a:pt x="333" y="483"/>
                  </a:lnTo>
                  <a:lnTo>
                    <a:pt x="333" y="477"/>
                  </a:lnTo>
                  <a:lnTo>
                    <a:pt x="333" y="471"/>
                  </a:lnTo>
                  <a:lnTo>
                    <a:pt x="333" y="468"/>
                  </a:lnTo>
                  <a:lnTo>
                    <a:pt x="333" y="463"/>
                  </a:lnTo>
                  <a:lnTo>
                    <a:pt x="333" y="460"/>
                  </a:lnTo>
                  <a:lnTo>
                    <a:pt x="333" y="457"/>
                  </a:lnTo>
                  <a:lnTo>
                    <a:pt x="333" y="456"/>
                  </a:lnTo>
                  <a:lnTo>
                    <a:pt x="333" y="454"/>
                  </a:lnTo>
                  <a:lnTo>
                    <a:pt x="333" y="451"/>
                  </a:lnTo>
                  <a:lnTo>
                    <a:pt x="333" y="450"/>
                  </a:lnTo>
                  <a:lnTo>
                    <a:pt x="333" y="445"/>
                  </a:lnTo>
                  <a:lnTo>
                    <a:pt x="333" y="444"/>
                  </a:lnTo>
                  <a:lnTo>
                    <a:pt x="333" y="442"/>
                  </a:lnTo>
                  <a:lnTo>
                    <a:pt x="333" y="435"/>
                  </a:lnTo>
                  <a:lnTo>
                    <a:pt x="333" y="432"/>
                  </a:lnTo>
                  <a:lnTo>
                    <a:pt x="333" y="427"/>
                  </a:lnTo>
                  <a:lnTo>
                    <a:pt x="333" y="420"/>
                  </a:lnTo>
                  <a:lnTo>
                    <a:pt x="333" y="412"/>
                  </a:lnTo>
                  <a:lnTo>
                    <a:pt x="331" y="396"/>
                  </a:lnTo>
                  <a:lnTo>
                    <a:pt x="330" y="381"/>
                  </a:lnTo>
                  <a:lnTo>
                    <a:pt x="328" y="364"/>
                  </a:lnTo>
                  <a:lnTo>
                    <a:pt x="324" y="336"/>
                  </a:lnTo>
                  <a:lnTo>
                    <a:pt x="318" y="304"/>
                  </a:lnTo>
                  <a:lnTo>
                    <a:pt x="310" y="274"/>
                  </a:lnTo>
                  <a:lnTo>
                    <a:pt x="301" y="246"/>
                  </a:lnTo>
                  <a:lnTo>
                    <a:pt x="273" y="186"/>
                  </a:lnTo>
                  <a:lnTo>
                    <a:pt x="253" y="153"/>
                  </a:lnTo>
                  <a:lnTo>
                    <a:pt x="231" y="124"/>
                  </a:lnTo>
                  <a:lnTo>
                    <a:pt x="204" y="96"/>
                  </a:lnTo>
                  <a:lnTo>
                    <a:pt x="175" y="70"/>
                  </a:lnTo>
                  <a:lnTo>
                    <a:pt x="148" y="52"/>
                  </a:lnTo>
                  <a:lnTo>
                    <a:pt x="117" y="33"/>
                  </a:lnTo>
                  <a:lnTo>
                    <a:pt x="82" y="19"/>
                  </a:lnTo>
                  <a:lnTo>
                    <a:pt x="64" y="13"/>
                  </a:lnTo>
                  <a:lnTo>
                    <a:pt x="45" y="7"/>
                  </a:lnTo>
                  <a:lnTo>
                    <a:pt x="25" y="3"/>
                  </a:lnTo>
                  <a:lnTo>
                    <a:pt x="9" y="0"/>
                  </a:lnTo>
                  <a:lnTo>
                    <a:pt x="0" y="0"/>
                  </a:lnTo>
                </a:path>
              </a:pathLst>
            </a:custGeom>
            <a:noFill/>
            <a:ln w="53975">
              <a:solidFill>
                <a:srgbClr val="CC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362" name="Freeform 26"/>
            <p:cNvSpPr>
              <a:spLocks/>
            </p:cNvSpPr>
            <p:nvPr/>
          </p:nvSpPr>
          <p:spPr bwMode="auto">
            <a:xfrm>
              <a:off x="832" y="2011"/>
              <a:ext cx="402" cy="500"/>
            </a:xfrm>
            <a:custGeom>
              <a:avLst/>
              <a:gdLst/>
              <a:ahLst/>
              <a:cxnLst>
                <a:cxn ang="0">
                  <a:pos x="402" y="2"/>
                </a:cxn>
                <a:cxn ang="0">
                  <a:pos x="393" y="0"/>
                </a:cxn>
                <a:cxn ang="0">
                  <a:pos x="390" y="0"/>
                </a:cxn>
                <a:cxn ang="0">
                  <a:pos x="385" y="0"/>
                </a:cxn>
                <a:cxn ang="0">
                  <a:pos x="381" y="0"/>
                </a:cxn>
                <a:cxn ang="0">
                  <a:pos x="376" y="0"/>
                </a:cxn>
                <a:cxn ang="0">
                  <a:pos x="372" y="0"/>
                </a:cxn>
                <a:cxn ang="0">
                  <a:pos x="368" y="0"/>
                </a:cxn>
                <a:cxn ang="0">
                  <a:pos x="363" y="0"/>
                </a:cxn>
                <a:cxn ang="0">
                  <a:pos x="359" y="0"/>
                </a:cxn>
                <a:cxn ang="0">
                  <a:pos x="356" y="0"/>
                </a:cxn>
                <a:cxn ang="0">
                  <a:pos x="353" y="0"/>
                </a:cxn>
                <a:cxn ang="0">
                  <a:pos x="348" y="0"/>
                </a:cxn>
                <a:cxn ang="0">
                  <a:pos x="339" y="0"/>
                </a:cxn>
                <a:cxn ang="0">
                  <a:pos x="330" y="2"/>
                </a:cxn>
                <a:cxn ang="0">
                  <a:pos x="320" y="3"/>
                </a:cxn>
                <a:cxn ang="0">
                  <a:pos x="303" y="6"/>
                </a:cxn>
                <a:cxn ang="0">
                  <a:pos x="284" y="11"/>
                </a:cxn>
                <a:cxn ang="0">
                  <a:pos x="267" y="15"/>
                </a:cxn>
                <a:cxn ang="0">
                  <a:pos x="228" y="30"/>
                </a:cxn>
                <a:cxn ang="0">
                  <a:pos x="195" y="47"/>
                </a:cxn>
                <a:cxn ang="0">
                  <a:pos x="162" y="69"/>
                </a:cxn>
                <a:cxn ang="0">
                  <a:pos x="111" y="116"/>
                </a:cxn>
                <a:cxn ang="0">
                  <a:pos x="89" y="143"/>
                </a:cxn>
                <a:cxn ang="0">
                  <a:pos x="68" y="174"/>
                </a:cxn>
                <a:cxn ang="0">
                  <a:pos x="39" y="231"/>
                </a:cxn>
                <a:cxn ang="0">
                  <a:pos x="26" y="264"/>
                </a:cxn>
                <a:cxn ang="0">
                  <a:pos x="17" y="300"/>
                </a:cxn>
                <a:cxn ang="0">
                  <a:pos x="9" y="333"/>
                </a:cxn>
                <a:cxn ang="0">
                  <a:pos x="5" y="363"/>
                </a:cxn>
                <a:cxn ang="0">
                  <a:pos x="3" y="377"/>
                </a:cxn>
                <a:cxn ang="0">
                  <a:pos x="2" y="392"/>
                </a:cxn>
                <a:cxn ang="0">
                  <a:pos x="2" y="405"/>
                </a:cxn>
                <a:cxn ang="0">
                  <a:pos x="0" y="419"/>
                </a:cxn>
                <a:cxn ang="0">
                  <a:pos x="0" y="426"/>
                </a:cxn>
                <a:cxn ang="0">
                  <a:pos x="0" y="432"/>
                </a:cxn>
                <a:cxn ang="0">
                  <a:pos x="0" y="440"/>
                </a:cxn>
                <a:cxn ang="0">
                  <a:pos x="0" y="444"/>
                </a:cxn>
                <a:cxn ang="0">
                  <a:pos x="0" y="446"/>
                </a:cxn>
                <a:cxn ang="0">
                  <a:pos x="0" y="447"/>
                </a:cxn>
                <a:cxn ang="0">
                  <a:pos x="0" y="452"/>
                </a:cxn>
                <a:cxn ang="0">
                  <a:pos x="0" y="455"/>
                </a:cxn>
                <a:cxn ang="0">
                  <a:pos x="0" y="458"/>
                </a:cxn>
                <a:cxn ang="0">
                  <a:pos x="0" y="461"/>
                </a:cxn>
                <a:cxn ang="0">
                  <a:pos x="0" y="462"/>
                </a:cxn>
                <a:cxn ang="0">
                  <a:pos x="0" y="465"/>
                </a:cxn>
                <a:cxn ang="0">
                  <a:pos x="0" y="468"/>
                </a:cxn>
                <a:cxn ang="0">
                  <a:pos x="0" y="471"/>
                </a:cxn>
                <a:cxn ang="0">
                  <a:pos x="0" y="474"/>
                </a:cxn>
                <a:cxn ang="0">
                  <a:pos x="0" y="486"/>
                </a:cxn>
                <a:cxn ang="0">
                  <a:pos x="0" y="500"/>
                </a:cxn>
              </a:cxnLst>
              <a:rect l="0" t="0" r="r" b="b"/>
              <a:pathLst>
                <a:path w="402" h="500">
                  <a:moveTo>
                    <a:pt x="402" y="2"/>
                  </a:moveTo>
                  <a:lnTo>
                    <a:pt x="393" y="0"/>
                  </a:lnTo>
                  <a:lnTo>
                    <a:pt x="390" y="0"/>
                  </a:lnTo>
                  <a:lnTo>
                    <a:pt x="385" y="0"/>
                  </a:lnTo>
                  <a:lnTo>
                    <a:pt x="381" y="0"/>
                  </a:lnTo>
                  <a:lnTo>
                    <a:pt x="376" y="0"/>
                  </a:lnTo>
                  <a:lnTo>
                    <a:pt x="372" y="0"/>
                  </a:lnTo>
                  <a:lnTo>
                    <a:pt x="368" y="0"/>
                  </a:lnTo>
                  <a:lnTo>
                    <a:pt x="363" y="0"/>
                  </a:lnTo>
                  <a:lnTo>
                    <a:pt x="359" y="0"/>
                  </a:lnTo>
                  <a:lnTo>
                    <a:pt x="356" y="0"/>
                  </a:lnTo>
                  <a:lnTo>
                    <a:pt x="353" y="0"/>
                  </a:lnTo>
                  <a:lnTo>
                    <a:pt x="348" y="0"/>
                  </a:lnTo>
                  <a:lnTo>
                    <a:pt x="339" y="0"/>
                  </a:lnTo>
                  <a:lnTo>
                    <a:pt x="330" y="2"/>
                  </a:lnTo>
                  <a:lnTo>
                    <a:pt x="320" y="3"/>
                  </a:lnTo>
                  <a:lnTo>
                    <a:pt x="303" y="6"/>
                  </a:lnTo>
                  <a:lnTo>
                    <a:pt x="284" y="11"/>
                  </a:lnTo>
                  <a:lnTo>
                    <a:pt x="267" y="15"/>
                  </a:lnTo>
                  <a:lnTo>
                    <a:pt x="228" y="30"/>
                  </a:lnTo>
                  <a:lnTo>
                    <a:pt x="195" y="47"/>
                  </a:lnTo>
                  <a:lnTo>
                    <a:pt x="162" y="69"/>
                  </a:lnTo>
                  <a:lnTo>
                    <a:pt x="111" y="116"/>
                  </a:lnTo>
                  <a:lnTo>
                    <a:pt x="89" y="143"/>
                  </a:lnTo>
                  <a:lnTo>
                    <a:pt x="68" y="174"/>
                  </a:lnTo>
                  <a:lnTo>
                    <a:pt x="39" y="231"/>
                  </a:lnTo>
                  <a:lnTo>
                    <a:pt x="26" y="264"/>
                  </a:lnTo>
                  <a:lnTo>
                    <a:pt x="17" y="300"/>
                  </a:lnTo>
                  <a:lnTo>
                    <a:pt x="9" y="333"/>
                  </a:lnTo>
                  <a:lnTo>
                    <a:pt x="5" y="363"/>
                  </a:lnTo>
                  <a:lnTo>
                    <a:pt x="3" y="377"/>
                  </a:lnTo>
                  <a:lnTo>
                    <a:pt x="2" y="392"/>
                  </a:lnTo>
                  <a:lnTo>
                    <a:pt x="2" y="405"/>
                  </a:lnTo>
                  <a:lnTo>
                    <a:pt x="0" y="419"/>
                  </a:lnTo>
                  <a:lnTo>
                    <a:pt x="0" y="426"/>
                  </a:lnTo>
                  <a:lnTo>
                    <a:pt x="0" y="432"/>
                  </a:lnTo>
                  <a:lnTo>
                    <a:pt x="0" y="440"/>
                  </a:lnTo>
                  <a:lnTo>
                    <a:pt x="0" y="444"/>
                  </a:lnTo>
                  <a:lnTo>
                    <a:pt x="0" y="446"/>
                  </a:lnTo>
                  <a:lnTo>
                    <a:pt x="0" y="447"/>
                  </a:lnTo>
                  <a:lnTo>
                    <a:pt x="0" y="452"/>
                  </a:lnTo>
                  <a:lnTo>
                    <a:pt x="0" y="455"/>
                  </a:lnTo>
                  <a:lnTo>
                    <a:pt x="0" y="458"/>
                  </a:lnTo>
                  <a:lnTo>
                    <a:pt x="0" y="461"/>
                  </a:lnTo>
                  <a:lnTo>
                    <a:pt x="0" y="462"/>
                  </a:lnTo>
                  <a:lnTo>
                    <a:pt x="0" y="465"/>
                  </a:lnTo>
                  <a:lnTo>
                    <a:pt x="0" y="468"/>
                  </a:lnTo>
                  <a:lnTo>
                    <a:pt x="0" y="471"/>
                  </a:lnTo>
                  <a:lnTo>
                    <a:pt x="0" y="474"/>
                  </a:lnTo>
                  <a:lnTo>
                    <a:pt x="0" y="486"/>
                  </a:lnTo>
                  <a:lnTo>
                    <a:pt x="0" y="500"/>
                  </a:lnTo>
                </a:path>
              </a:pathLst>
            </a:custGeom>
            <a:noFill/>
            <a:ln w="53975">
              <a:solidFill>
                <a:srgbClr val="CC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363" name="Freeform 27"/>
            <p:cNvSpPr>
              <a:spLocks/>
            </p:cNvSpPr>
            <p:nvPr/>
          </p:nvSpPr>
          <p:spPr bwMode="auto">
            <a:xfrm>
              <a:off x="832" y="2511"/>
              <a:ext cx="11" cy="33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25"/>
                </a:cxn>
                <a:cxn ang="0">
                  <a:pos x="2" y="37"/>
                </a:cxn>
                <a:cxn ang="0">
                  <a:pos x="2" y="49"/>
                </a:cxn>
                <a:cxn ang="0">
                  <a:pos x="2" y="55"/>
                </a:cxn>
                <a:cxn ang="0">
                  <a:pos x="2" y="61"/>
                </a:cxn>
                <a:cxn ang="0">
                  <a:pos x="2" y="66"/>
                </a:cxn>
                <a:cxn ang="0">
                  <a:pos x="2" y="69"/>
                </a:cxn>
                <a:cxn ang="0">
                  <a:pos x="2" y="70"/>
                </a:cxn>
                <a:cxn ang="0">
                  <a:pos x="2" y="72"/>
                </a:cxn>
                <a:cxn ang="0">
                  <a:pos x="2" y="75"/>
                </a:cxn>
                <a:cxn ang="0">
                  <a:pos x="2" y="78"/>
                </a:cxn>
                <a:cxn ang="0">
                  <a:pos x="2" y="79"/>
                </a:cxn>
                <a:cxn ang="0">
                  <a:pos x="2" y="81"/>
                </a:cxn>
                <a:cxn ang="0">
                  <a:pos x="2" y="82"/>
                </a:cxn>
                <a:cxn ang="0">
                  <a:pos x="2" y="83"/>
                </a:cxn>
                <a:cxn ang="0">
                  <a:pos x="2" y="86"/>
                </a:cxn>
                <a:cxn ang="0">
                  <a:pos x="2" y="88"/>
                </a:cxn>
                <a:cxn ang="0">
                  <a:pos x="2" y="89"/>
                </a:cxn>
                <a:cxn ang="0">
                  <a:pos x="2" y="92"/>
                </a:cxn>
                <a:cxn ang="0">
                  <a:pos x="2" y="95"/>
                </a:cxn>
                <a:cxn ang="0">
                  <a:pos x="2" y="101"/>
                </a:cxn>
                <a:cxn ang="0">
                  <a:pos x="2" y="106"/>
                </a:cxn>
                <a:cxn ang="0">
                  <a:pos x="2" y="118"/>
                </a:cxn>
                <a:cxn ang="0">
                  <a:pos x="0" y="143"/>
                </a:cxn>
                <a:cxn ang="0">
                  <a:pos x="0" y="157"/>
                </a:cxn>
                <a:cxn ang="0">
                  <a:pos x="0" y="170"/>
                </a:cxn>
                <a:cxn ang="0">
                  <a:pos x="0" y="176"/>
                </a:cxn>
                <a:cxn ang="0">
                  <a:pos x="0" y="182"/>
                </a:cxn>
                <a:cxn ang="0">
                  <a:pos x="0" y="187"/>
                </a:cxn>
                <a:cxn ang="0">
                  <a:pos x="0" y="190"/>
                </a:cxn>
                <a:cxn ang="0">
                  <a:pos x="0" y="193"/>
                </a:cxn>
                <a:cxn ang="0">
                  <a:pos x="0" y="196"/>
                </a:cxn>
                <a:cxn ang="0">
                  <a:pos x="0" y="199"/>
                </a:cxn>
                <a:cxn ang="0">
                  <a:pos x="0" y="203"/>
                </a:cxn>
                <a:cxn ang="0">
                  <a:pos x="0" y="206"/>
                </a:cxn>
                <a:cxn ang="0">
                  <a:pos x="0" y="208"/>
                </a:cxn>
                <a:cxn ang="0">
                  <a:pos x="0" y="209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7"/>
                </a:cxn>
                <a:cxn ang="0">
                  <a:pos x="0" y="221"/>
                </a:cxn>
                <a:cxn ang="0">
                  <a:pos x="0" y="224"/>
                </a:cxn>
                <a:cxn ang="0">
                  <a:pos x="0" y="232"/>
                </a:cxn>
                <a:cxn ang="0">
                  <a:pos x="0" y="239"/>
                </a:cxn>
                <a:cxn ang="0">
                  <a:pos x="2" y="253"/>
                </a:cxn>
                <a:cxn ang="0">
                  <a:pos x="2" y="266"/>
                </a:cxn>
                <a:cxn ang="0">
                  <a:pos x="3" y="278"/>
                </a:cxn>
                <a:cxn ang="0">
                  <a:pos x="5" y="292"/>
                </a:cxn>
                <a:cxn ang="0">
                  <a:pos x="6" y="307"/>
                </a:cxn>
                <a:cxn ang="0">
                  <a:pos x="11" y="335"/>
                </a:cxn>
              </a:cxnLst>
              <a:rect l="0" t="0" r="r" b="b"/>
              <a:pathLst>
                <a:path w="11" h="335">
                  <a:moveTo>
                    <a:pt x="0" y="0"/>
                  </a:moveTo>
                  <a:lnTo>
                    <a:pt x="2" y="25"/>
                  </a:lnTo>
                  <a:lnTo>
                    <a:pt x="2" y="37"/>
                  </a:lnTo>
                  <a:lnTo>
                    <a:pt x="2" y="49"/>
                  </a:lnTo>
                  <a:lnTo>
                    <a:pt x="2" y="55"/>
                  </a:lnTo>
                  <a:lnTo>
                    <a:pt x="2" y="61"/>
                  </a:lnTo>
                  <a:lnTo>
                    <a:pt x="2" y="66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2" y="72"/>
                  </a:lnTo>
                  <a:lnTo>
                    <a:pt x="2" y="75"/>
                  </a:lnTo>
                  <a:lnTo>
                    <a:pt x="2" y="78"/>
                  </a:lnTo>
                  <a:lnTo>
                    <a:pt x="2" y="79"/>
                  </a:lnTo>
                  <a:lnTo>
                    <a:pt x="2" y="81"/>
                  </a:lnTo>
                  <a:lnTo>
                    <a:pt x="2" y="82"/>
                  </a:lnTo>
                  <a:lnTo>
                    <a:pt x="2" y="83"/>
                  </a:lnTo>
                  <a:lnTo>
                    <a:pt x="2" y="86"/>
                  </a:lnTo>
                  <a:lnTo>
                    <a:pt x="2" y="88"/>
                  </a:lnTo>
                  <a:lnTo>
                    <a:pt x="2" y="89"/>
                  </a:lnTo>
                  <a:lnTo>
                    <a:pt x="2" y="92"/>
                  </a:lnTo>
                  <a:lnTo>
                    <a:pt x="2" y="95"/>
                  </a:lnTo>
                  <a:lnTo>
                    <a:pt x="2" y="101"/>
                  </a:lnTo>
                  <a:lnTo>
                    <a:pt x="2" y="106"/>
                  </a:lnTo>
                  <a:lnTo>
                    <a:pt x="2" y="118"/>
                  </a:lnTo>
                  <a:lnTo>
                    <a:pt x="0" y="143"/>
                  </a:lnTo>
                  <a:lnTo>
                    <a:pt x="0" y="157"/>
                  </a:lnTo>
                  <a:lnTo>
                    <a:pt x="0" y="170"/>
                  </a:lnTo>
                  <a:lnTo>
                    <a:pt x="0" y="176"/>
                  </a:lnTo>
                  <a:lnTo>
                    <a:pt x="0" y="182"/>
                  </a:lnTo>
                  <a:lnTo>
                    <a:pt x="0" y="187"/>
                  </a:lnTo>
                  <a:lnTo>
                    <a:pt x="0" y="190"/>
                  </a:lnTo>
                  <a:lnTo>
                    <a:pt x="0" y="193"/>
                  </a:lnTo>
                  <a:lnTo>
                    <a:pt x="0" y="196"/>
                  </a:lnTo>
                  <a:lnTo>
                    <a:pt x="0" y="199"/>
                  </a:lnTo>
                  <a:lnTo>
                    <a:pt x="0" y="203"/>
                  </a:lnTo>
                  <a:lnTo>
                    <a:pt x="0" y="206"/>
                  </a:lnTo>
                  <a:lnTo>
                    <a:pt x="0" y="208"/>
                  </a:lnTo>
                  <a:lnTo>
                    <a:pt x="0" y="209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7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0" y="232"/>
                  </a:lnTo>
                  <a:lnTo>
                    <a:pt x="0" y="239"/>
                  </a:lnTo>
                  <a:lnTo>
                    <a:pt x="2" y="253"/>
                  </a:lnTo>
                  <a:lnTo>
                    <a:pt x="2" y="266"/>
                  </a:lnTo>
                  <a:lnTo>
                    <a:pt x="3" y="278"/>
                  </a:lnTo>
                  <a:lnTo>
                    <a:pt x="5" y="292"/>
                  </a:lnTo>
                  <a:lnTo>
                    <a:pt x="6" y="307"/>
                  </a:lnTo>
                  <a:lnTo>
                    <a:pt x="11" y="335"/>
                  </a:lnTo>
                </a:path>
              </a:pathLst>
            </a:custGeom>
            <a:noFill/>
            <a:ln w="53975">
              <a:solidFill>
                <a:srgbClr val="CC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364" name="Freeform 28"/>
            <p:cNvSpPr>
              <a:spLocks/>
            </p:cNvSpPr>
            <p:nvPr/>
          </p:nvSpPr>
          <p:spPr bwMode="auto">
            <a:xfrm>
              <a:off x="843" y="2752"/>
              <a:ext cx="724" cy="420"/>
            </a:xfrm>
            <a:custGeom>
              <a:avLst/>
              <a:gdLst/>
              <a:ahLst/>
              <a:cxnLst>
                <a:cxn ang="0">
                  <a:pos x="0" y="94"/>
                </a:cxn>
                <a:cxn ang="0">
                  <a:pos x="7" y="129"/>
                </a:cxn>
                <a:cxn ang="0">
                  <a:pos x="18" y="160"/>
                </a:cxn>
                <a:cxn ang="0">
                  <a:pos x="43" y="222"/>
                </a:cxn>
                <a:cxn ang="0">
                  <a:pos x="63" y="255"/>
                </a:cxn>
                <a:cxn ang="0">
                  <a:pos x="84" y="285"/>
                </a:cxn>
                <a:cxn ang="0">
                  <a:pos x="132" y="334"/>
                </a:cxn>
                <a:cxn ang="0">
                  <a:pos x="163" y="360"/>
                </a:cxn>
                <a:cxn ang="0">
                  <a:pos x="196" y="379"/>
                </a:cxn>
                <a:cxn ang="0">
                  <a:pos x="231" y="396"/>
                </a:cxn>
                <a:cxn ang="0">
                  <a:pos x="250" y="403"/>
                </a:cxn>
                <a:cxn ang="0">
                  <a:pos x="267" y="408"/>
                </a:cxn>
                <a:cxn ang="0">
                  <a:pos x="285" y="412"/>
                </a:cxn>
                <a:cxn ang="0">
                  <a:pos x="300" y="415"/>
                </a:cxn>
                <a:cxn ang="0">
                  <a:pos x="318" y="418"/>
                </a:cxn>
                <a:cxn ang="0">
                  <a:pos x="327" y="420"/>
                </a:cxn>
                <a:cxn ang="0">
                  <a:pos x="331" y="420"/>
                </a:cxn>
                <a:cxn ang="0">
                  <a:pos x="337" y="420"/>
                </a:cxn>
                <a:cxn ang="0">
                  <a:pos x="342" y="420"/>
                </a:cxn>
                <a:cxn ang="0">
                  <a:pos x="346" y="420"/>
                </a:cxn>
                <a:cxn ang="0">
                  <a:pos x="351" y="420"/>
                </a:cxn>
                <a:cxn ang="0">
                  <a:pos x="355" y="420"/>
                </a:cxn>
                <a:cxn ang="0">
                  <a:pos x="359" y="420"/>
                </a:cxn>
                <a:cxn ang="0">
                  <a:pos x="364" y="420"/>
                </a:cxn>
                <a:cxn ang="0">
                  <a:pos x="368" y="420"/>
                </a:cxn>
                <a:cxn ang="0">
                  <a:pos x="371" y="420"/>
                </a:cxn>
                <a:cxn ang="0">
                  <a:pos x="374" y="420"/>
                </a:cxn>
                <a:cxn ang="0">
                  <a:pos x="383" y="420"/>
                </a:cxn>
                <a:cxn ang="0">
                  <a:pos x="389" y="418"/>
                </a:cxn>
                <a:cxn ang="0">
                  <a:pos x="394" y="418"/>
                </a:cxn>
                <a:cxn ang="0">
                  <a:pos x="413" y="415"/>
                </a:cxn>
                <a:cxn ang="0">
                  <a:pos x="428" y="412"/>
                </a:cxn>
                <a:cxn ang="0">
                  <a:pos x="446" y="408"/>
                </a:cxn>
                <a:cxn ang="0">
                  <a:pos x="481" y="396"/>
                </a:cxn>
                <a:cxn ang="0">
                  <a:pos x="517" y="379"/>
                </a:cxn>
                <a:cxn ang="0">
                  <a:pos x="547" y="361"/>
                </a:cxn>
                <a:cxn ang="0">
                  <a:pos x="580" y="337"/>
                </a:cxn>
                <a:cxn ang="0">
                  <a:pos x="607" y="312"/>
                </a:cxn>
                <a:cxn ang="0">
                  <a:pos x="650" y="256"/>
                </a:cxn>
                <a:cxn ang="0">
                  <a:pos x="668" y="225"/>
                </a:cxn>
                <a:cxn ang="0">
                  <a:pos x="685" y="190"/>
                </a:cxn>
                <a:cxn ang="0">
                  <a:pos x="695" y="160"/>
                </a:cxn>
                <a:cxn ang="0">
                  <a:pos x="706" y="129"/>
                </a:cxn>
                <a:cxn ang="0">
                  <a:pos x="713" y="97"/>
                </a:cxn>
                <a:cxn ang="0">
                  <a:pos x="718" y="70"/>
                </a:cxn>
                <a:cxn ang="0">
                  <a:pos x="719" y="55"/>
                </a:cxn>
                <a:cxn ang="0">
                  <a:pos x="721" y="40"/>
                </a:cxn>
                <a:cxn ang="0">
                  <a:pos x="722" y="27"/>
                </a:cxn>
                <a:cxn ang="0">
                  <a:pos x="722" y="13"/>
                </a:cxn>
                <a:cxn ang="0">
                  <a:pos x="722" y="7"/>
                </a:cxn>
                <a:cxn ang="0">
                  <a:pos x="724" y="0"/>
                </a:cxn>
              </a:cxnLst>
              <a:rect l="0" t="0" r="r" b="b"/>
              <a:pathLst>
                <a:path w="724" h="420">
                  <a:moveTo>
                    <a:pt x="0" y="94"/>
                  </a:moveTo>
                  <a:lnTo>
                    <a:pt x="7" y="129"/>
                  </a:lnTo>
                  <a:lnTo>
                    <a:pt x="18" y="160"/>
                  </a:lnTo>
                  <a:lnTo>
                    <a:pt x="43" y="222"/>
                  </a:lnTo>
                  <a:lnTo>
                    <a:pt x="63" y="255"/>
                  </a:lnTo>
                  <a:lnTo>
                    <a:pt x="84" y="285"/>
                  </a:lnTo>
                  <a:lnTo>
                    <a:pt x="132" y="334"/>
                  </a:lnTo>
                  <a:lnTo>
                    <a:pt x="163" y="360"/>
                  </a:lnTo>
                  <a:lnTo>
                    <a:pt x="196" y="379"/>
                  </a:lnTo>
                  <a:lnTo>
                    <a:pt x="231" y="396"/>
                  </a:lnTo>
                  <a:lnTo>
                    <a:pt x="250" y="403"/>
                  </a:lnTo>
                  <a:lnTo>
                    <a:pt x="267" y="408"/>
                  </a:lnTo>
                  <a:lnTo>
                    <a:pt x="285" y="412"/>
                  </a:lnTo>
                  <a:lnTo>
                    <a:pt x="300" y="415"/>
                  </a:lnTo>
                  <a:lnTo>
                    <a:pt x="318" y="418"/>
                  </a:lnTo>
                  <a:lnTo>
                    <a:pt x="327" y="420"/>
                  </a:lnTo>
                  <a:lnTo>
                    <a:pt x="331" y="420"/>
                  </a:lnTo>
                  <a:lnTo>
                    <a:pt x="337" y="420"/>
                  </a:lnTo>
                  <a:lnTo>
                    <a:pt x="342" y="420"/>
                  </a:lnTo>
                  <a:lnTo>
                    <a:pt x="346" y="420"/>
                  </a:lnTo>
                  <a:lnTo>
                    <a:pt x="351" y="420"/>
                  </a:lnTo>
                  <a:lnTo>
                    <a:pt x="355" y="420"/>
                  </a:lnTo>
                  <a:lnTo>
                    <a:pt x="359" y="420"/>
                  </a:lnTo>
                  <a:lnTo>
                    <a:pt x="364" y="420"/>
                  </a:lnTo>
                  <a:lnTo>
                    <a:pt x="368" y="420"/>
                  </a:lnTo>
                  <a:lnTo>
                    <a:pt x="371" y="420"/>
                  </a:lnTo>
                  <a:lnTo>
                    <a:pt x="374" y="420"/>
                  </a:lnTo>
                  <a:lnTo>
                    <a:pt x="383" y="420"/>
                  </a:lnTo>
                  <a:lnTo>
                    <a:pt x="389" y="418"/>
                  </a:lnTo>
                  <a:lnTo>
                    <a:pt x="394" y="418"/>
                  </a:lnTo>
                  <a:lnTo>
                    <a:pt x="413" y="415"/>
                  </a:lnTo>
                  <a:lnTo>
                    <a:pt x="428" y="412"/>
                  </a:lnTo>
                  <a:lnTo>
                    <a:pt x="446" y="408"/>
                  </a:lnTo>
                  <a:lnTo>
                    <a:pt x="481" y="396"/>
                  </a:lnTo>
                  <a:lnTo>
                    <a:pt x="517" y="379"/>
                  </a:lnTo>
                  <a:lnTo>
                    <a:pt x="547" y="361"/>
                  </a:lnTo>
                  <a:lnTo>
                    <a:pt x="580" y="337"/>
                  </a:lnTo>
                  <a:lnTo>
                    <a:pt x="607" y="312"/>
                  </a:lnTo>
                  <a:lnTo>
                    <a:pt x="650" y="256"/>
                  </a:lnTo>
                  <a:lnTo>
                    <a:pt x="668" y="225"/>
                  </a:lnTo>
                  <a:lnTo>
                    <a:pt x="685" y="190"/>
                  </a:lnTo>
                  <a:lnTo>
                    <a:pt x="695" y="160"/>
                  </a:lnTo>
                  <a:lnTo>
                    <a:pt x="706" y="129"/>
                  </a:lnTo>
                  <a:lnTo>
                    <a:pt x="713" y="97"/>
                  </a:lnTo>
                  <a:lnTo>
                    <a:pt x="718" y="70"/>
                  </a:lnTo>
                  <a:lnTo>
                    <a:pt x="719" y="55"/>
                  </a:lnTo>
                  <a:lnTo>
                    <a:pt x="721" y="40"/>
                  </a:lnTo>
                  <a:lnTo>
                    <a:pt x="722" y="27"/>
                  </a:lnTo>
                  <a:lnTo>
                    <a:pt x="722" y="13"/>
                  </a:lnTo>
                  <a:lnTo>
                    <a:pt x="722" y="7"/>
                  </a:lnTo>
                  <a:lnTo>
                    <a:pt x="724" y="0"/>
                  </a:lnTo>
                </a:path>
              </a:pathLst>
            </a:custGeom>
            <a:noFill/>
            <a:ln w="53975">
              <a:solidFill>
                <a:srgbClr val="CC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365" name="Freeform 29"/>
            <p:cNvSpPr>
              <a:spLocks/>
            </p:cNvSpPr>
            <p:nvPr/>
          </p:nvSpPr>
          <p:spPr bwMode="auto">
            <a:xfrm>
              <a:off x="1565" y="2592"/>
              <a:ext cx="2" cy="160"/>
            </a:xfrm>
            <a:custGeom>
              <a:avLst/>
              <a:gdLst/>
              <a:ahLst/>
              <a:cxnLst>
                <a:cxn ang="0">
                  <a:pos x="2" y="160"/>
                </a:cxn>
                <a:cxn ang="0">
                  <a:pos x="2" y="151"/>
                </a:cxn>
                <a:cxn ang="0">
                  <a:pos x="2" y="148"/>
                </a:cxn>
                <a:cxn ang="0">
                  <a:pos x="2" y="143"/>
                </a:cxn>
                <a:cxn ang="0">
                  <a:pos x="2" y="140"/>
                </a:cxn>
                <a:cxn ang="0">
                  <a:pos x="2" y="137"/>
                </a:cxn>
                <a:cxn ang="0">
                  <a:pos x="2" y="133"/>
                </a:cxn>
                <a:cxn ang="0">
                  <a:pos x="2" y="130"/>
                </a:cxn>
                <a:cxn ang="0">
                  <a:pos x="2" y="127"/>
                </a:cxn>
                <a:cxn ang="0">
                  <a:pos x="2" y="124"/>
                </a:cxn>
                <a:cxn ang="0">
                  <a:pos x="2" y="122"/>
                </a:cxn>
                <a:cxn ang="0">
                  <a:pos x="2" y="119"/>
                </a:cxn>
                <a:cxn ang="0">
                  <a:pos x="2" y="118"/>
                </a:cxn>
                <a:cxn ang="0">
                  <a:pos x="2" y="116"/>
                </a:cxn>
                <a:cxn ang="0">
                  <a:pos x="2" y="113"/>
                </a:cxn>
                <a:cxn ang="0">
                  <a:pos x="2" y="110"/>
                </a:cxn>
                <a:cxn ang="0">
                  <a:pos x="2" y="104"/>
                </a:cxn>
                <a:cxn ang="0">
                  <a:pos x="2" y="97"/>
                </a:cxn>
                <a:cxn ang="0">
                  <a:pos x="2" y="91"/>
                </a:cxn>
                <a:cxn ang="0">
                  <a:pos x="2" y="64"/>
                </a:cxn>
                <a:cxn ang="0">
                  <a:pos x="0" y="41"/>
                </a:cxn>
                <a:cxn ang="0">
                  <a:pos x="0" y="29"/>
                </a:cxn>
                <a:cxn ang="0">
                  <a:pos x="0" y="25"/>
                </a:cxn>
                <a:cxn ang="0">
                  <a:pos x="0" y="19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w="2" h="160">
                  <a:moveTo>
                    <a:pt x="2" y="160"/>
                  </a:moveTo>
                  <a:lnTo>
                    <a:pt x="2" y="151"/>
                  </a:lnTo>
                  <a:lnTo>
                    <a:pt x="2" y="148"/>
                  </a:lnTo>
                  <a:lnTo>
                    <a:pt x="2" y="143"/>
                  </a:lnTo>
                  <a:lnTo>
                    <a:pt x="2" y="140"/>
                  </a:lnTo>
                  <a:lnTo>
                    <a:pt x="2" y="137"/>
                  </a:lnTo>
                  <a:lnTo>
                    <a:pt x="2" y="133"/>
                  </a:lnTo>
                  <a:lnTo>
                    <a:pt x="2" y="130"/>
                  </a:lnTo>
                  <a:lnTo>
                    <a:pt x="2" y="127"/>
                  </a:lnTo>
                  <a:lnTo>
                    <a:pt x="2" y="124"/>
                  </a:lnTo>
                  <a:lnTo>
                    <a:pt x="2" y="122"/>
                  </a:lnTo>
                  <a:lnTo>
                    <a:pt x="2" y="119"/>
                  </a:lnTo>
                  <a:lnTo>
                    <a:pt x="2" y="118"/>
                  </a:lnTo>
                  <a:lnTo>
                    <a:pt x="2" y="116"/>
                  </a:lnTo>
                  <a:lnTo>
                    <a:pt x="2" y="113"/>
                  </a:lnTo>
                  <a:lnTo>
                    <a:pt x="2" y="110"/>
                  </a:lnTo>
                  <a:lnTo>
                    <a:pt x="2" y="104"/>
                  </a:lnTo>
                  <a:lnTo>
                    <a:pt x="2" y="97"/>
                  </a:lnTo>
                  <a:lnTo>
                    <a:pt x="2" y="91"/>
                  </a:lnTo>
                  <a:lnTo>
                    <a:pt x="2" y="64"/>
                  </a:lnTo>
                  <a:lnTo>
                    <a:pt x="0" y="41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53975">
              <a:solidFill>
                <a:srgbClr val="CC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366" name="Freeform 30"/>
            <p:cNvSpPr>
              <a:spLocks/>
            </p:cNvSpPr>
            <p:nvPr/>
          </p:nvSpPr>
          <p:spPr bwMode="auto">
            <a:xfrm>
              <a:off x="1234" y="2013"/>
              <a:ext cx="333" cy="579"/>
            </a:xfrm>
            <a:custGeom>
              <a:avLst/>
              <a:gdLst/>
              <a:ahLst/>
              <a:cxnLst>
                <a:cxn ang="0">
                  <a:pos x="331" y="579"/>
                </a:cxn>
                <a:cxn ang="0">
                  <a:pos x="331" y="576"/>
                </a:cxn>
                <a:cxn ang="0">
                  <a:pos x="331" y="573"/>
                </a:cxn>
                <a:cxn ang="0">
                  <a:pos x="331" y="570"/>
                </a:cxn>
                <a:cxn ang="0">
                  <a:pos x="331" y="568"/>
                </a:cxn>
                <a:cxn ang="0">
                  <a:pos x="331" y="562"/>
                </a:cxn>
                <a:cxn ang="0">
                  <a:pos x="331" y="558"/>
                </a:cxn>
                <a:cxn ang="0">
                  <a:pos x="331" y="544"/>
                </a:cxn>
                <a:cxn ang="0">
                  <a:pos x="331" y="534"/>
                </a:cxn>
                <a:cxn ang="0">
                  <a:pos x="333" y="508"/>
                </a:cxn>
                <a:cxn ang="0">
                  <a:pos x="333" y="495"/>
                </a:cxn>
                <a:cxn ang="0">
                  <a:pos x="333" y="483"/>
                </a:cxn>
                <a:cxn ang="0">
                  <a:pos x="333" y="477"/>
                </a:cxn>
                <a:cxn ang="0">
                  <a:pos x="333" y="471"/>
                </a:cxn>
                <a:cxn ang="0">
                  <a:pos x="333" y="468"/>
                </a:cxn>
                <a:cxn ang="0">
                  <a:pos x="333" y="463"/>
                </a:cxn>
                <a:cxn ang="0">
                  <a:pos x="333" y="460"/>
                </a:cxn>
                <a:cxn ang="0">
                  <a:pos x="333" y="457"/>
                </a:cxn>
                <a:cxn ang="0">
                  <a:pos x="333" y="456"/>
                </a:cxn>
                <a:cxn ang="0">
                  <a:pos x="333" y="454"/>
                </a:cxn>
                <a:cxn ang="0">
                  <a:pos x="333" y="451"/>
                </a:cxn>
                <a:cxn ang="0">
                  <a:pos x="333" y="450"/>
                </a:cxn>
                <a:cxn ang="0">
                  <a:pos x="333" y="445"/>
                </a:cxn>
                <a:cxn ang="0">
                  <a:pos x="333" y="444"/>
                </a:cxn>
                <a:cxn ang="0">
                  <a:pos x="333" y="442"/>
                </a:cxn>
                <a:cxn ang="0">
                  <a:pos x="333" y="435"/>
                </a:cxn>
                <a:cxn ang="0">
                  <a:pos x="333" y="432"/>
                </a:cxn>
                <a:cxn ang="0">
                  <a:pos x="333" y="427"/>
                </a:cxn>
                <a:cxn ang="0">
                  <a:pos x="333" y="420"/>
                </a:cxn>
                <a:cxn ang="0">
                  <a:pos x="333" y="412"/>
                </a:cxn>
                <a:cxn ang="0">
                  <a:pos x="331" y="396"/>
                </a:cxn>
                <a:cxn ang="0">
                  <a:pos x="330" y="381"/>
                </a:cxn>
                <a:cxn ang="0">
                  <a:pos x="328" y="364"/>
                </a:cxn>
                <a:cxn ang="0">
                  <a:pos x="324" y="336"/>
                </a:cxn>
                <a:cxn ang="0">
                  <a:pos x="318" y="304"/>
                </a:cxn>
                <a:cxn ang="0">
                  <a:pos x="310" y="274"/>
                </a:cxn>
                <a:cxn ang="0">
                  <a:pos x="301" y="246"/>
                </a:cxn>
                <a:cxn ang="0">
                  <a:pos x="273" y="186"/>
                </a:cxn>
                <a:cxn ang="0">
                  <a:pos x="253" y="153"/>
                </a:cxn>
                <a:cxn ang="0">
                  <a:pos x="231" y="124"/>
                </a:cxn>
                <a:cxn ang="0">
                  <a:pos x="204" y="96"/>
                </a:cxn>
                <a:cxn ang="0">
                  <a:pos x="175" y="70"/>
                </a:cxn>
                <a:cxn ang="0">
                  <a:pos x="148" y="52"/>
                </a:cxn>
                <a:cxn ang="0">
                  <a:pos x="117" y="33"/>
                </a:cxn>
                <a:cxn ang="0">
                  <a:pos x="82" y="19"/>
                </a:cxn>
                <a:cxn ang="0">
                  <a:pos x="64" y="13"/>
                </a:cxn>
                <a:cxn ang="0">
                  <a:pos x="45" y="7"/>
                </a:cxn>
                <a:cxn ang="0">
                  <a:pos x="25" y="3"/>
                </a:cxn>
                <a:cxn ang="0">
                  <a:pos x="9" y="0"/>
                </a:cxn>
                <a:cxn ang="0">
                  <a:pos x="0" y="0"/>
                </a:cxn>
              </a:cxnLst>
              <a:rect l="0" t="0" r="r" b="b"/>
              <a:pathLst>
                <a:path w="333" h="579">
                  <a:moveTo>
                    <a:pt x="331" y="579"/>
                  </a:moveTo>
                  <a:lnTo>
                    <a:pt x="331" y="576"/>
                  </a:lnTo>
                  <a:lnTo>
                    <a:pt x="331" y="573"/>
                  </a:lnTo>
                  <a:lnTo>
                    <a:pt x="331" y="570"/>
                  </a:lnTo>
                  <a:lnTo>
                    <a:pt x="331" y="568"/>
                  </a:lnTo>
                  <a:lnTo>
                    <a:pt x="331" y="562"/>
                  </a:lnTo>
                  <a:lnTo>
                    <a:pt x="331" y="558"/>
                  </a:lnTo>
                  <a:lnTo>
                    <a:pt x="331" y="544"/>
                  </a:lnTo>
                  <a:lnTo>
                    <a:pt x="331" y="534"/>
                  </a:lnTo>
                  <a:lnTo>
                    <a:pt x="333" y="508"/>
                  </a:lnTo>
                  <a:lnTo>
                    <a:pt x="333" y="495"/>
                  </a:lnTo>
                  <a:lnTo>
                    <a:pt x="333" y="483"/>
                  </a:lnTo>
                  <a:lnTo>
                    <a:pt x="333" y="477"/>
                  </a:lnTo>
                  <a:lnTo>
                    <a:pt x="333" y="471"/>
                  </a:lnTo>
                  <a:lnTo>
                    <a:pt x="333" y="468"/>
                  </a:lnTo>
                  <a:lnTo>
                    <a:pt x="333" y="463"/>
                  </a:lnTo>
                  <a:lnTo>
                    <a:pt x="333" y="460"/>
                  </a:lnTo>
                  <a:lnTo>
                    <a:pt x="333" y="457"/>
                  </a:lnTo>
                  <a:lnTo>
                    <a:pt x="333" y="456"/>
                  </a:lnTo>
                  <a:lnTo>
                    <a:pt x="333" y="454"/>
                  </a:lnTo>
                  <a:lnTo>
                    <a:pt x="333" y="451"/>
                  </a:lnTo>
                  <a:lnTo>
                    <a:pt x="333" y="450"/>
                  </a:lnTo>
                  <a:lnTo>
                    <a:pt x="333" y="445"/>
                  </a:lnTo>
                  <a:lnTo>
                    <a:pt x="333" y="444"/>
                  </a:lnTo>
                  <a:lnTo>
                    <a:pt x="333" y="442"/>
                  </a:lnTo>
                  <a:lnTo>
                    <a:pt x="333" y="435"/>
                  </a:lnTo>
                  <a:lnTo>
                    <a:pt x="333" y="432"/>
                  </a:lnTo>
                  <a:lnTo>
                    <a:pt x="333" y="427"/>
                  </a:lnTo>
                  <a:lnTo>
                    <a:pt x="333" y="420"/>
                  </a:lnTo>
                  <a:lnTo>
                    <a:pt x="333" y="412"/>
                  </a:lnTo>
                  <a:lnTo>
                    <a:pt x="331" y="396"/>
                  </a:lnTo>
                  <a:lnTo>
                    <a:pt x="330" y="381"/>
                  </a:lnTo>
                  <a:lnTo>
                    <a:pt x="328" y="364"/>
                  </a:lnTo>
                  <a:lnTo>
                    <a:pt x="324" y="336"/>
                  </a:lnTo>
                  <a:lnTo>
                    <a:pt x="318" y="304"/>
                  </a:lnTo>
                  <a:lnTo>
                    <a:pt x="310" y="274"/>
                  </a:lnTo>
                  <a:lnTo>
                    <a:pt x="301" y="246"/>
                  </a:lnTo>
                  <a:lnTo>
                    <a:pt x="273" y="186"/>
                  </a:lnTo>
                  <a:lnTo>
                    <a:pt x="253" y="153"/>
                  </a:lnTo>
                  <a:lnTo>
                    <a:pt x="231" y="124"/>
                  </a:lnTo>
                  <a:lnTo>
                    <a:pt x="204" y="96"/>
                  </a:lnTo>
                  <a:lnTo>
                    <a:pt x="175" y="70"/>
                  </a:lnTo>
                  <a:lnTo>
                    <a:pt x="148" y="52"/>
                  </a:lnTo>
                  <a:lnTo>
                    <a:pt x="117" y="33"/>
                  </a:lnTo>
                  <a:lnTo>
                    <a:pt x="82" y="19"/>
                  </a:lnTo>
                  <a:lnTo>
                    <a:pt x="64" y="13"/>
                  </a:lnTo>
                  <a:lnTo>
                    <a:pt x="45" y="7"/>
                  </a:lnTo>
                  <a:lnTo>
                    <a:pt x="25" y="3"/>
                  </a:lnTo>
                  <a:lnTo>
                    <a:pt x="9" y="0"/>
                  </a:lnTo>
                  <a:lnTo>
                    <a:pt x="0" y="0"/>
                  </a:lnTo>
                </a:path>
              </a:pathLst>
            </a:custGeom>
            <a:noFill/>
            <a:ln w="53975">
              <a:solidFill>
                <a:srgbClr val="CC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367" name="Freeform 31"/>
            <p:cNvSpPr>
              <a:spLocks/>
            </p:cNvSpPr>
            <p:nvPr/>
          </p:nvSpPr>
          <p:spPr bwMode="auto">
            <a:xfrm>
              <a:off x="832" y="2011"/>
              <a:ext cx="402" cy="500"/>
            </a:xfrm>
            <a:custGeom>
              <a:avLst/>
              <a:gdLst/>
              <a:ahLst/>
              <a:cxnLst>
                <a:cxn ang="0">
                  <a:pos x="402" y="2"/>
                </a:cxn>
                <a:cxn ang="0">
                  <a:pos x="393" y="0"/>
                </a:cxn>
                <a:cxn ang="0">
                  <a:pos x="390" y="0"/>
                </a:cxn>
                <a:cxn ang="0">
                  <a:pos x="385" y="0"/>
                </a:cxn>
                <a:cxn ang="0">
                  <a:pos x="381" y="0"/>
                </a:cxn>
                <a:cxn ang="0">
                  <a:pos x="376" y="0"/>
                </a:cxn>
                <a:cxn ang="0">
                  <a:pos x="372" y="0"/>
                </a:cxn>
                <a:cxn ang="0">
                  <a:pos x="368" y="0"/>
                </a:cxn>
                <a:cxn ang="0">
                  <a:pos x="363" y="0"/>
                </a:cxn>
                <a:cxn ang="0">
                  <a:pos x="359" y="0"/>
                </a:cxn>
                <a:cxn ang="0">
                  <a:pos x="356" y="0"/>
                </a:cxn>
                <a:cxn ang="0">
                  <a:pos x="353" y="0"/>
                </a:cxn>
                <a:cxn ang="0">
                  <a:pos x="348" y="0"/>
                </a:cxn>
                <a:cxn ang="0">
                  <a:pos x="339" y="0"/>
                </a:cxn>
                <a:cxn ang="0">
                  <a:pos x="330" y="2"/>
                </a:cxn>
                <a:cxn ang="0">
                  <a:pos x="320" y="3"/>
                </a:cxn>
                <a:cxn ang="0">
                  <a:pos x="303" y="6"/>
                </a:cxn>
                <a:cxn ang="0">
                  <a:pos x="284" y="11"/>
                </a:cxn>
                <a:cxn ang="0">
                  <a:pos x="267" y="15"/>
                </a:cxn>
                <a:cxn ang="0">
                  <a:pos x="228" y="30"/>
                </a:cxn>
                <a:cxn ang="0">
                  <a:pos x="195" y="47"/>
                </a:cxn>
                <a:cxn ang="0">
                  <a:pos x="162" y="69"/>
                </a:cxn>
                <a:cxn ang="0">
                  <a:pos x="111" y="116"/>
                </a:cxn>
                <a:cxn ang="0">
                  <a:pos x="89" y="143"/>
                </a:cxn>
                <a:cxn ang="0">
                  <a:pos x="68" y="174"/>
                </a:cxn>
                <a:cxn ang="0">
                  <a:pos x="39" y="231"/>
                </a:cxn>
                <a:cxn ang="0">
                  <a:pos x="26" y="264"/>
                </a:cxn>
                <a:cxn ang="0">
                  <a:pos x="17" y="300"/>
                </a:cxn>
                <a:cxn ang="0">
                  <a:pos x="9" y="333"/>
                </a:cxn>
                <a:cxn ang="0">
                  <a:pos x="5" y="363"/>
                </a:cxn>
                <a:cxn ang="0">
                  <a:pos x="3" y="377"/>
                </a:cxn>
                <a:cxn ang="0">
                  <a:pos x="2" y="392"/>
                </a:cxn>
                <a:cxn ang="0">
                  <a:pos x="2" y="405"/>
                </a:cxn>
                <a:cxn ang="0">
                  <a:pos x="0" y="419"/>
                </a:cxn>
                <a:cxn ang="0">
                  <a:pos x="0" y="426"/>
                </a:cxn>
                <a:cxn ang="0">
                  <a:pos x="0" y="432"/>
                </a:cxn>
                <a:cxn ang="0">
                  <a:pos x="0" y="440"/>
                </a:cxn>
                <a:cxn ang="0">
                  <a:pos x="0" y="444"/>
                </a:cxn>
                <a:cxn ang="0">
                  <a:pos x="0" y="446"/>
                </a:cxn>
                <a:cxn ang="0">
                  <a:pos x="0" y="447"/>
                </a:cxn>
                <a:cxn ang="0">
                  <a:pos x="0" y="452"/>
                </a:cxn>
                <a:cxn ang="0">
                  <a:pos x="0" y="455"/>
                </a:cxn>
                <a:cxn ang="0">
                  <a:pos x="0" y="458"/>
                </a:cxn>
                <a:cxn ang="0">
                  <a:pos x="0" y="461"/>
                </a:cxn>
                <a:cxn ang="0">
                  <a:pos x="0" y="462"/>
                </a:cxn>
                <a:cxn ang="0">
                  <a:pos x="0" y="465"/>
                </a:cxn>
                <a:cxn ang="0">
                  <a:pos x="0" y="468"/>
                </a:cxn>
                <a:cxn ang="0">
                  <a:pos x="0" y="471"/>
                </a:cxn>
                <a:cxn ang="0">
                  <a:pos x="0" y="474"/>
                </a:cxn>
                <a:cxn ang="0">
                  <a:pos x="0" y="486"/>
                </a:cxn>
                <a:cxn ang="0">
                  <a:pos x="0" y="500"/>
                </a:cxn>
              </a:cxnLst>
              <a:rect l="0" t="0" r="r" b="b"/>
              <a:pathLst>
                <a:path w="402" h="500">
                  <a:moveTo>
                    <a:pt x="402" y="2"/>
                  </a:moveTo>
                  <a:lnTo>
                    <a:pt x="393" y="0"/>
                  </a:lnTo>
                  <a:lnTo>
                    <a:pt x="390" y="0"/>
                  </a:lnTo>
                  <a:lnTo>
                    <a:pt x="385" y="0"/>
                  </a:lnTo>
                  <a:lnTo>
                    <a:pt x="381" y="0"/>
                  </a:lnTo>
                  <a:lnTo>
                    <a:pt x="376" y="0"/>
                  </a:lnTo>
                  <a:lnTo>
                    <a:pt x="372" y="0"/>
                  </a:lnTo>
                  <a:lnTo>
                    <a:pt x="368" y="0"/>
                  </a:lnTo>
                  <a:lnTo>
                    <a:pt x="363" y="0"/>
                  </a:lnTo>
                  <a:lnTo>
                    <a:pt x="359" y="0"/>
                  </a:lnTo>
                  <a:lnTo>
                    <a:pt x="356" y="0"/>
                  </a:lnTo>
                  <a:lnTo>
                    <a:pt x="353" y="0"/>
                  </a:lnTo>
                  <a:lnTo>
                    <a:pt x="348" y="0"/>
                  </a:lnTo>
                  <a:lnTo>
                    <a:pt x="339" y="0"/>
                  </a:lnTo>
                  <a:lnTo>
                    <a:pt x="330" y="2"/>
                  </a:lnTo>
                  <a:lnTo>
                    <a:pt x="320" y="3"/>
                  </a:lnTo>
                  <a:lnTo>
                    <a:pt x="303" y="6"/>
                  </a:lnTo>
                  <a:lnTo>
                    <a:pt x="284" y="11"/>
                  </a:lnTo>
                  <a:lnTo>
                    <a:pt x="267" y="15"/>
                  </a:lnTo>
                  <a:lnTo>
                    <a:pt x="228" y="30"/>
                  </a:lnTo>
                  <a:lnTo>
                    <a:pt x="195" y="47"/>
                  </a:lnTo>
                  <a:lnTo>
                    <a:pt x="162" y="69"/>
                  </a:lnTo>
                  <a:lnTo>
                    <a:pt x="111" y="116"/>
                  </a:lnTo>
                  <a:lnTo>
                    <a:pt x="89" y="143"/>
                  </a:lnTo>
                  <a:lnTo>
                    <a:pt x="68" y="174"/>
                  </a:lnTo>
                  <a:lnTo>
                    <a:pt x="39" y="231"/>
                  </a:lnTo>
                  <a:lnTo>
                    <a:pt x="26" y="264"/>
                  </a:lnTo>
                  <a:lnTo>
                    <a:pt x="17" y="300"/>
                  </a:lnTo>
                  <a:lnTo>
                    <a:pt x="9" y="333"/>
                  </a:lnTo>
                  <a:lnTo>
                    <a:pt x="5" y="363"/>
                  </a:lnTo>
                  <a:lnTo>
                    <a:pt x="3" y="377"/>
                  </a:lnTo>
                  <a:lnTo>
                    <a:pt x="2" y="392"/>
                  </a:lnTo>
                  <a:lnTo>
                    <a:pt x="2" y="405"/>
                  </a:lnTo>
                  <a:lnTo>
                    <a:pt x="0" y="419"/>
                  </a:lnTo>
                  <a:lnTo>
                    <a:pt x="0" y="426"/>
                  </a:lnTo>
                  <a:lnTo>
                    <a:pt x="0" y="432"/>
                  </a:lnTo>
                  <a:lnTo>
                    <a:pt x="0" y="440"/>
                  </a:lnTo>
                  <a:lnTo>
                    <a:pt x="0" y="444"/>
                  </a:lnTo>
                  <a:lnTo>
                    <a:pt x="0" y="446"/>
                  </a:lnTo>
                  <a:lnTo>
                    <a:pt x="0" y="447"/>
                  </a:lnTo>
                  <a:lnTo>
                    <a:pt x="0" y="452"/>
                  </a:lnTo>
                  <a:lnTo>
                    <a:pt x="0" y="455"/>
                  </a:lnTo>
                  <a:lnTo>
                    <a:pt x="0" y="458"/>
                  </a:lnTo>
                  <a:lnTo>
                    <a:pt x="0" y="461"/>
                  </a:lnTo>
                  <a:lnTo>
                    <a:pt x="0" y="462"/>
                  </a:lnTo>
                  <a:lnTo>
                    <a:pt x="0" y="465"/>
                  </a:lnTo>
                  <a:lnTo>
                    <a:pt x="0" y="468"/>
                  </a:lnTo>
                  <a:lnTo>
                    <a:pt x="0" y="471"/>
                  </a:lnTo>
                  <a:lnTo>
                    <a:pt x="0" y="474"/>
                  </a:lnTo>
                  <a:lnTo>
                    <a:pt x="0" y="486"/>
                  </a:lnTo>
                  <a:lnTo>
                    <a:pt x="0" y="500"/>
                  </a:lnTo>
                </a:path>
              </a:pathLst>
            </a:custGeom>
            <a:noFill/>
            <a:ln w="53975">
              <a:solidFill>
                <a:srgbClr val="CC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368" name="Freeform 32"/>
            <p:cNvSpPr>
              <a:spLocks/>
            </p:cNvSpPr>
            <p:nvPr/>
          </p:nvSpPr>
          <p:spPr bwMode="auto">
            <a:xfrm>
              <a:off x="832" y="2511"/>
              <a:ext cx="11" cy="33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25"/>
                </a:cxn>
                <a:cxn ang="0">
                  <a:pos x="2" y="37"/>
                </a:cxn>
                <a:cxn ang="0">
                  <a:pos x="2" y="49"/>
                </a:cxn>
                <a:cxn ang="0">
                  <a:pos x="2" y="55"/>
                </a:cxn>
                <a:cxn ang="0">
                  <a:pos x="2" y="61"/>
                </a:cxn>
                <a:cxn ang="0">
                  <a:pos x="2" y="66"/>
                </a:cxn>
                <a:cxn ang="0">
                  <a:pos x="2" y="69"/>
                </a:cxn>
                <a:cxn ang="0">
                  <a:pos x="2" y="70"/>
                </a:cxn>
                <a:cxn ang="0">
                  <a:pos x="2" y="72"/>
                </a:cxn>
                <a:cxn ang="0">
                  <a:pos x="2" y="75"/>
                </a:cxn>
                <a:cxn ang="0">
                  <a:pos x="2" y="78"/>
                </a:cxn>
                <a:cxn ang="0">
                  <a:pos x="2" y="79"/>
                </a:cxn>
                <a:cxn ang="0">
                  <a:pos x="2" y="81"/>
                </a:cxn>
                <a:cxn ang="0">
                  <a:pos x="2" y="82"/>
                </a:cxn>
                <a:cxn ang="0">
                  <a:pos x="2" y="83"/>
                </a:cxn>
                <a:cxn ang="0">
                  <a:pos x="2" y="86"/>
                </a:cxn>
                <a:cxn ang="0">
                  <a:pos x="2" y="88"/>
                </a:cxn>
                <a:cxn ang="0">
                  <a:pos x="2" y="89"/>
                </a:cxn>
                <a:cxn ang="0">
                  <a:pos x="2" y="92"/>
                </a:cxn>
                <a:cxn ang="0">
                  <a:pos x="2" y="95"/>
                </a:cxn>
                <a:cxn ang="0">
                  <a:pos x="2" y="101"/>
                </a:cxn>
                <a:cxn ang="0">
                  <a:pos x="2" y="106"/>
                </a:cxn>
                <a:cxn ang="0">
                  <a:pos x="2" y="118"/>
                </a:cxn>
                <a:cxn ang="0">
                  <a:pos x="0" y="143"/>
                </a:cxn>
                <a:cxn ang="0">
                  <a:pos x="0" y="157"/>
                </a:cxn>
                <a:cxn ang="0">
                  <a:pos x="0" y="170"/>
                </a:cxn>
                <a:cxn ang="0">
                  <a:pos x="0" y="176"/>
                </a:cxn>
                <a:cxn ang="0">
                  <a:pos x="0" y="182"/>
                </a:cxn>
                <a:cxn ang="0">
                  <a:pos x="0" y="187"/>
                </a:cxn>
                <a:cxn ang="0">
                  <a:pos x="0" y="190"/>
                </a:cxn>
                <a:cxn ang="0">
                  <a:pos x="0" y="193"/>
                </a:cxn>
                <a:cxn ang="0">
                  <a:pos x="0" y="196"/>
                </a:cxn>
                <a:cxn ang="0">
                  <a:pos x="0" y="199"/>
                </a:cxn>
                <a:cxn ang="0">
                  <a:pos x="0" y="203"/>
                </a:cxn>
                <a:cxn ang="0">
                  <a:pos x="0" y="206"/>
                </a:cxn>
                <a:cxn ang="0">
                  <a:pos x="0" y="208"/>
                </a:cxn>
                <a:cxn ang="0">
                  <a:pos x="0" y="209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7"/>
                </a:cxn>
                <a:cxn ang="0">
                  <a:pos x="0" y="221"/>
                </a:cxn>
                <a:cxn ang="0">
                  <a:pos x="0" y="224"/>
                </a:cxn>
                <a:cxn ang="0">
                  <a:pos x="0" y="232"/>
                </a:cxn>
                <a:cxn ang="0">
                  <a:pos x="0" y="239"/>
                </a:cxn>
                <a:cxn ang="0">
                  <a:pos x="2" y="253"/>
                </a:cxn>
                <a:cxn ang="0">
                  <a:pos x="2" y="266"/>
                </a:cxn>
                <a:cxn ang="0">
                  <a:pos x="3" y="278"/>
                </a:cxn>
                <a:cxn ang="0">
                  <a:pos x="5" y="292"/>
                </a:cxn>
                <a:cxn ang="0">
                  <a:pos x="6" y="307"/>
                </a:cxn>
                <a:cxn ang="0">
                  <a:pos x="11" y="335"/>
                </a:cxn>
              </a:cxnLst>
              <a:rect l="0" t="0" r="r" b="b"/>
              <a:pathLst>
                <a:path w="11" h="335">
                  <a:moveTo>
                    <a:pt x="0" y="0"/>
                  </a:moveTo>
                  <a:lnTo>
                    <a:pt x="2" y="25"/>
                  </a:lnTo>
                  <a:lnTo>
                    <a:pt x="2" y="37"/>
                  </a:lnTo>
                  <a:lnTo>
                    <a:pt x="2" y="49"/>
                  </a:lnTo>
                  <a:lnTo>
                    <a:pt x="2" y="55"/>
                  </a:lnTo>
                  <a:lnTo>
                    <a:pt x="2" y="61"/>
                  </a:lnTo>
                  <a:lnTo>
                    <a:pt x="2" y="66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2" y="72"/>
                  </a:lnTo>
                  <a:lnTo>
                    <a:pt x="2" y="75"/>
                  </a:lnTo>
                  <a:lnTo>
                    <a:pt x="2" y="78"/>
                  </a:lnTo>
                  <a:lnTo>
                    <a:pt x="2" y="79"/>
                  </a:lnTo>
                  <a:lnTo>
                    <a:pt x="2" y="81"/>
                  </a:lnTo>
                  <a:lnTo>
                    <a:pt x="2" y="82"/>
                  </a:lnTo>
                  <a:lnTo>
                    <a:pt x="2" y="83"/>
                  </a:lnTo>
                  <a:lnTo>
                    <a:pt x="2" y="86"/>
                  </a:lnTo>
                  <a:lnTo>
                    <a:pt x="2" y="88"/>
                  </a:lnTo>
                  <a:lnTo>
                    <a:pt x="2" y="89"/>
                  </a:lnTo>
                  <a:lnTo>
                    <a:pt x="2" y="92"/>
                  </a:lnTo>
                  <a:lnTo>
                    <a:pt x="2" y="95"/>
                  </a:lnTo>
                  <a:lnTo>
                    <a:pt x="2" y="101"/>
                  </a:lnTo>
                  <a:lnTo>
                    <a:pt x="2" y="106"/>
                  </a:lnTo>
                  <a:lnTo>
                    <a:pt x="2" y="118"/>
                  </a:lnTo>
                  <a:lnTo>
                    <a:pt x="0" y="143"/>
                  </a:lnTo>
                  <a:lnTo>
                    <a:pt x="0" y="157"/>
                  </a:lnTo>
                  <a:lnTo>
                    <a:pt x="0" y="170"/>
                  </a:lnTo>
                  <a:lnTo>
                    <a:pt x="0" y="176"/>
                  </a:lnTo>
                  <a:lnTo>
                    <a:pt x="0" y="182"/>
                  </a:lnTo>
                  <a:lnTo>
                    <a:pt x="0" y="187"/>
                  </a:lnTo>
                  <a:lnTo>
                    <a:pt x="0" y="190"/>
                  </a:lnTo>
                  <a:lnTo>
                    <a:pt x="0" y="193"/>
                  </a:lnTo>
                  <a:lnTo>
                    <a:pt x="0" y="196"/>
                  </a:lnTo>
                  <a:lnTo>
                    <a:pt x="0" y="199"/>
                  </a:lnTo>
                  <a:lnTo>
                    <a:pt x="0" y="203"/>
                  </a:lnTo>
                  <a:lnTo>
                    <a:pt x="0" y="206"/>
                  </a:lnTo>
                  <a:lnTo>
                    <a:pt x="0" y="208"/>
                  </a:lnTo>
                  <a:lnTo>
                    <a:pt x="0" y="209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7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0" y="232"/>
                  </a:lnTo>
                  <a:lnTo>
                    <a:pt x="0" y="239"/>
                  </a:lnTo>
                  <a:lnTo>
                    <a:pt x="2" y="253"/>
                  </a:lnTo>
                  <a:lnTo>
                    <a:pt x="2" y="266"/>
                  </a:lnTo>
                  <a:lnTo>
                    <a:pt x="3" y="278"/>
                  </a:lnTo>
                  <a:lnTo>
                    <a:pt x="5" y="292"/>
                  </a:lnTo>
                  <a:lnTo>
                    <a:pt x="6" y="307"/>
                  </a:lnTo>
                  <a:lnTo>
                    <a:pt x="11" y="335"/>
                  </a:lnTo>
                </a:path>
              </a:pathLst>
            </a:custGeom>
            <a:noFill/>
            <a:ln w="53975">
              <a:solidFill>
                <a:srgbClr val="CC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369" name="Freeform 33"/>
            <p:cNvSpPr>
              <a:spLocks/>
            </p:cNvSpPr>
            <p:nvPr/>
          </p:nvSpPr>
          <p:spPr bwMode="auto">
            <a:xfrm>
              <a:off x="843" y="2752"/>
              <a:ext cx="724" cy="420"/>
            </a:xfrm>
            <a:custGeom>
              <a:avLst/>
              <a:gdLst/>
              <a:ahLst/>
              <a:cxnLst>
                <a:cxn ang="0">
                  <a:pos x="0" y="94"/>
                </a:cxn>
                <a:cxn ang="0">
                  <a:pos x="7" y="129"/>
                </a:cxn>
                <a:cxn ang="0">
                  <a:pos x="18" y="160"/>
                </a:cxn>
                <a:cxn ang="0">
                  <a:pos x="43" y="222"/>
                </a:cxn>
                <a:cxn ang="0">
                  <a:pos x="63" y="255"/>
                </a:cxn>
                <a:cxn ang="0">
                  <a:pos x="84" y="285"/>
                </a:cxn>
                <a:cxn ang="0">
                  <a:pos x="132" y="334"/>
                </a:cxn>
                <a:cxn ang="0">
                  <a:pos x="163" y="360"/>
                </a:cxn>
                <a:cxn ang="0">
                  <a:pos x="196" y="379"/>
                </a:cxn>
                <a:cxn ang="0">
                  <a:pos x="231" y="396"/>
                </a:cxn>
                <a:cxn ang="0">
                  <a:pos x="250" y="403"/>
                </a:cxn>
                <a:cxn ang="0">
                  <a:pos x="267" y="408"/>
                </a:cxn>
                <a:cxn ang="0">
                  <a:pos x="285" y="412"/>
                </a:cxn>
                <a:cxn ang="0">
                  <a:pos x="300" y="415"/>
                </a:cxn>
                <a:cxn ang="0">
                  <a:pos x="318" y="418"/>
                </a:cxn>
                <a:cxn ang="0">
                  <a:pos x="327" y="420"/>
                </a:cxn>
                <a:cxn ang="0">
                  <a:pos x="331" y="420"/>
                </a:cxn>
                <a:cxn ang="0">
                  <a:pos x="337" y="420"/>
                </a:cxn>
                <a:cxn ang="0">
                  <a:pos x="342" y="420"/>
                </a:cxn>
                <a:cxn ang="0">
                  <a:pos x="346" y="420"/>
                </a:cxn>
                <a:cxn ang="0">
                  <a:pos x="351" y="420"/>
                </a:cxn>
                <a:cxn ang="0">
                  <a:pos x="355" y="420"/>
                </a:cxn>
                <a:cxn ang="0">
                  <a:pos x="359" y="420"/>
                </a:cxn>
                <a:cxn ang="0">
                  <a:pos x="364" y="420"/>
                </a:cxn>
                <a:cxn ang="0">
                  <a:pos x="368" y="420"/>
                </a:cxn>
                <a:cxn ang="0">
                  <a:pos x="371" y="420"/>
                </a:cxn>
                <a:cxn ang="0">
                  <a:pos x="374" y="420"/>
                </a:cxn>
                <a:cxn ang="0">
                  <a:pos x="383" y="420"/>
                </a:cxn>
                <a:cxn ang="0">
                  <a:pos x="389" y="418"/>
                </a:cxn>
                <a:cxn ang="0">
                  <a:pos x="394" y="418"/>
                </a:cxn>
                <a:cxn ang="0">
                  <a:pos x="413" y="415"/>
                </a:cxn>
                <a:cxn ang="0">
                  <a:pos x="428" y="412"/>
                </a:cxn>
                <a:cxn ang="0">
                  <a:pos x="446" y="408"/>
                </a:cxn>
                <a:cxn ang="0">
                  <a:pos x="481" y="396"/>
                </a:cxn>
                <a:cxn ang="0">
                  <a:pos x="517" y="379"/>
                </a:cxn>
                <a:cxn ang="0">
                  <a:pos x="547" y="361"/>
                </a:cxn>
                <a:cxn ang="0">
                  <a:pos x="580" y="337"/>
                </a:cxn>
                <a:cxn ang="0">
                  <a:pos x="607" y="312"/>
                </a:cxn>
                <a:cxn ang="0">
                  <a:pos x="650" y="256"/>
                </a:cxn>
                <a:cxn ang="0">
                  <a:pos x="668" y="225"/>
                </a:cxn>
                <a:cxn ang="0">
                  <a:pos x="685" y="190"/>
                </a:cxn>
                <a:cxn ang="0">
                  <a:pos x="695" y="160"/>
                </a:cxn>
                <a:cxn ang="0">
                  <a:pos x="706" y="129"/>
                </a:cxn>
                <a:cxn ang="0">
                  <a:pos x="713" y="97"/>
                </a:cxn>
                <a:cxn ang="0">
                  <a:pos x="718" y="70"/>
                </a:cxn>
                <a:cxn ang="0">
                  <a:pos x="719" y="55"/>
                </a:cxn>
                <a:cxn ang="0">
                  <a:pos x="721" y="40"/>
                </a:cxn>
                <a:cxn ang="0">
                  <a:pos x="722" y="27"/>
                </a:cxn>
                <a:cxn ang="0">
                  <a:pos x="722" y="13"/>
                </a:cxn>
                <a:cxn ang="0">
                  <a:pos x="722" y="7"/>
                </a:cxn>
                <a:cxn ang="0">
                  <a:pos x="724" y="0"/>
                </a:cxn>
              </a:cxnLst>
              <a:rect l="0" t="0" r="r" b="b"/>
              <a:pathLst>
                <a:path w="724" h="420">
                  <a:moveTo>
                    <a:pt x="0" y="94"/>
                  </a:moveTo>
                  <a:lnTo>
                    <a:pt x="7" y="129"/>
                  </a:lnTo>
                  <a:lnTo>
                    <a:pt x="18" y="160"/>
                  </a:lnTo>
                  <a:lnTo>
                    <a:pt x="43" y="222"/>
                  </a:lnTo>
                  <a:lnTo>
                    <a:pt x="63" y="255"/>
                  </a:lnTo>
                  <a:lnTo>
                    <a:pt x="84" y="285"/>
                  </a:lnTo>
                  <a:lnTo>
                    <a:pt x="132" y="334"/>
                  </a:lnTo>
                  <a:lnTo>
                    <a:pt x="163" y="360"/>
                  </a:lnTo>
                  <a:lnTo>
                    <a:pt x="196" y="379"/>
                  </a:lnTo>
                  <a:lnTo>
                    <a:pt x="231" y="396"/>
                  </a:lnTo>
                  <a:lnTo>
                    <a:pt x="250" y="403"/>
                  </a:lnTo>
                  <a:lnTo>
                    <a:pt x="267" y="408"/>
                  </a:lnTo>
                  <a:lnTo>
                    <a:pt x="285" y="412"/>
                  </a:lnTo>
                  <a:lnTo>
                    <a:pt x="300" y="415"/>
                  </a:lnTo>
                  <a:lnTo>
                    <a:pt x="318" y="418"/>
                  </a:lnTo>
                  <a:lnTo>
                    <a:pt x="327" y="420"/>
                  </a:lnTo>
                  <a:lnTo>
                    <a:pt x="331" y="420"/>
                  </a:lnTo>
                  <a:lnTo>
                    <a:pt x="337" y="420"/>
                  </a:lnTo>
                  <a:lnTo>
                    <a:pt x="342" y="420"/>
                  </a:lnTo>
                  <a:lnTo>
                    <a:pt x="346" y="420"/>
                  </a:lnTo>
                  <a:lnTo>
                    <a:pt x="351" y="420"/>
                  </a:lnTo>
                  <a:lnTo>
                    <a:pt x="355" y="420"/>
                  </a:lnTo>
                  <a:lnTo>
                    <a:pt x="359" y="420"/>
                  </a:lnTo>
                  <a:lnTo>
                    <a:pt x="364" y="420"/>
                  </a:lnTo>
                  <a:lnTo>
                    <a:pt x="368" y="420"/>
                  </a:lnTo>
                  <a:lnTo>
                    <a:pt x="371" y="420"/>
                  </a:lnTo>
                  <a:lnTo>
                    <a:pt x="374" y="420"/>
                  </a:lnTo>
                  <a:lnTo>
                    <a:pt x="383" y="420"/>
                  </a:lnTo>
                  <a:lnTo>
                    <a:pt x="389" y="418"/>
                  </a:lnTo>
                  <a:lnTo>
                    <a:pt x="394" y="418"/>
                  </a:lnTo>
                  <a:lnTo>
                    <a:pt x="413" y="415"/>
                  </a:lnTo>
                  <a:lnTo>
                    <a:pt x="428" y="412"/>
                  </a:lnTo>
                  <a:lnTo>
                    <a:pt x="446" y="408"/>
                  </a:lnTo>
                  <a:lnTo>
                    <a:pt x="481" y="396"/>
                  </a:lnTo>
                  <a:lnTo>
                    <a:pt x="517" y="379"/>
                  </a:lnTo>
                  <a:lnTo>
                    <a:pt x="547" y="361"/>
                  </a:lnTo>
                  <a:lnTo>
                    <a:pt x="580" y="337"/>
                  </a:lnTo>
                  <a:lnTo>
                    <a:pt x="607" y="312"/>
                  </a:lnTo>
                  <a:lnTo>
                    <a:pt x="650" y="256"/>
                  </a:lnTo>
                  <a:lnTo>
                    <a:pt x="668" y="225"/>
                  </a:lnTo>
                  <a:lnTo>
                    <a:pt x="685" y="190"/>
                  </a:lnTo>
                  <a:lnTo>
                    <a:pt x="695" y="160"/>
                  </a:lnTo>
                  <a:lnTo>
                    <a:pt x="706" y="129"/>
                  </a:lnTo>
                  <a:lnTo>
                    <a:pt x="713" y="97"/>
                  </a:lnTo>
                  <a:lnTo>
                    <a:pt x="718" y="70"/>
                  </a:lnTo>
                  <a:lnTo>
                    <a:pt x="719" y="55"/>
                  </a:lnTo>
                  <a:lnTo>
                    <a:pt x="721" y="40"/>
                  </a:lnTo>
                  <a:lnTo>
                    <a:pt x="722" y="27"/>
                  </a:lnTo>
                  <a:lnTo>
                    <a:pt x="722" y="13"/>
                  </a:lnTo>
                  <a:lnTo>
                    <a:pt x="722" y="7"/>
                  </a:lnTo>
                  <a:lnTo>
                    <a:pt x="724" y="0"/>
                  </a:lnTo>
                </a:path>
              </a:pathLst>
            </a:custGeom>
            <a:noFill/>
            <a:ln w="53975">
              <a:solidFill>
                <a:srgbClr val="CC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370" name="Freeform 34"/>
            <p:cNvSpPr>
              <a:spLocks/>
            </p:cNvSpPr>
            <p:nvPr/>
          </p:nvSpPr>
          <p:spPr bwMode="auto">
            <a:xfrm>
              <a:off x="1565" y="2592"/>
              <a:ext cx="2" cy="160"/>
            </a:xfrm>
            <a:custGeom>
              <a:avLst/>
              <a:gdLst/>
              <a:ahLst/>
              <a:cxnLst>
                <a:cxn ang="0">
                  <a:pos x="2" y="160"/>
                </a:cxn>
                <a:cxn ang="0">
                  <a:pos x="2" y="151"/>
                </a:cxn>
                <a:cxn ang="0">
                  <a:pos x="2" y="148"/>
                </a:cxn>
                <a:cxn ang="0">
                  <a:pos x="2" y="143"/>
                </a:cxn>
                <a:cxn ang="0">
                  <a:pos x="2" y="140"/>
                </a:cxn>
                <a:cxn ang="0">
                  <a:pos x="2" y="137"/>
                </a:cxn>
                <a:cxn ang="0">
                  <a:pos x="2" y="133"/>
                </a:cxn>
                <a:cxn ang="0">
                  <a:pos x="2" y="130"/>
                </a:cxn>
                <a:cxn ang="0">
                  <a:pos x="2" y="127"/>
                </a:cxn>
                <a:cxn ang="0">
                  <a:pos x="2" y="124"/>
                </a:cxn>
                <a:cxn ang="0">
                  <a:pos x="2" y="122"/>
                </a:cxn>
                <a:cxn ang="0">
                  <a:pos x="2" y="119"/>
                </a:cxn>
                <a:cxn ang="0">
                  <a:pos x="2" y="118"/>
                </a:cxn>
                <a:cxn ang="0">
                  <a:pos x="2" y="116"/>
                </a:cxn>
                <a:cxn ang="0">
                  <a:pos x="2" y="113"/>
                </a:cxn>
                <a:cxn ang="0">
                  <a:pos x="2" y="110"/>
                </a:cxn>
                <a:cxn ang="0">
                  <a:pos x="2" y="104"/>
                </a:cxn>
                <a:cxn ang="0">
                  <a:pos x="2" y="97"/>
                </a:cxn>
                <a:cxn ang="0">
                  <a:pos x="2" y="91"/>
                </a:cxn>
                <a:cxn ang="0">
                  <a:pos x="2" y="64"/>
                </a:cxn>
                <a:cxn ang="0">
                  <a:pos x="0" y="41"/>
                </a:cxn>
                <a:cxn ang="0">
                  <a:pos x="0" y="29"/>
                </a:cxn>
                <a:cxn ang="0">
                  <a:pos x="0" y="25"/>
                </a:cxn>
                <a:cxn ang="0">
                  <a:pos x="0" y="19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w="2" h="160">
                  <a:moveTo>
                    <a:pt x="2" y="160"/>
                  </a:moveTo>
                  <a:lnTo>
                    <a:pt x="2" y="151"/>
                  </a:lnTo>
                  <a:lnTo>
                    <a:pt x="2" y="148"/>
                  </a:lnTo>
                  <a:lnTo>
                    <a:pt x="2" y="143"/>
                  </a:lnTo>
                  <a:lnTo>
                    <a:pt x="2" y="140"/>
                  </a:lnTo>
                  <a:lnTo>
                    <a:pt x="2" y="137"/>
                  </a:lnTo>
                  <a:lnTo>
                    <a:pt x="2" y="133"/>
                  </a:lnTo>
                  <a:lnTo>
                    <a:pt x="2" y="130"/>
                  </a:lnTo>
                  <a:lnTo>
                    <a:pt x="2" y="127"/>
                  </a:lnTo>
                  <a:lnTo>
                    <a:pt x="2" y="124"/>
                  </a:lnTo>
                  <a:lnTo>
                    <a:pt x="2" y="122"/>
                  </a:lnTo>
                  <a:lnTo>
                    <a:pt x="2" y="119"/>
                  </a:lnTo>
                  <a:lnTo>
                    <a:pt x="2" y="118"/>
                  </a:lnTo>
                  <a:lnTo>
                    <a:pt x="2" y="116"/>
                  </a:lnTo>
                  <a:lnTo>
                    <a:pt x="2" y="113"/>
                  </a:lnTo>
                  <a:lnTo>
                    <a:pt x="2" y="110"/>
                  </a:lnTo>
                  <a:lnTo>
                    <a:pt x="2" y="104"/>
                  </a:lnTo>
                  <a:lnTo>
                    <a:pt x="2" y="97"/>
                  </a:lnTo>
                  <a:lnTo>
                    <a:pt x="2" y="91"/>
                  </a:lnTo>
                  <a:lnTo>
                    <a:pt x="2" y="64"/>
                  </a:lnTo>
                  <a:lnTo>
                    <a:pt x="0" y="41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53975">
              <a:solidFill>
                <a:srgbClr val="CC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371" name="Freeform 35"/>
            <p:cNvSpPr>
              <a:spLocks/>
            </p:cNvSpPr>
            <p:nvPr/>
          </p:nvSpPr>
          <p:spPr bwMode="auto">
            <a:xfrm>
              <a:off x="1219" y="2023"/>
              <a:ext cx="333" cy="569"/>
            </a:xfrm>
            <a:custGeom>
              <a:avLst/>
              <a:gdLst/>
              <a:ahLst/>
              <a:cxnLst>
                <a:cxn ang="0">
                  <a:pos x="330" y="569"/>
                </a:cxn>
                <a:cxn ang="0">
                  <a:pos x="330" y="566"/>
                </a:cxn>
                <a:cxn ang="0">
                  <a:pos x="330" y="564"/>
                </a:cxn>
                <a:cxn ang="0">
                  <a:pos x="330" y="561"/>
                </a:cxn>
                <a:cxn ang="0">
                  <a:pos x="330" y="558"/>
                </a:cxn>
                <a:cxn ang="0">
                  <a:pos x="330" y="554"/>
                </a:cxn>
                <a:cxn ang="0">
                  <a:pos x="330" y="548"/>
                </a:cxn>
                <a:cxn ang="0">
                  <a:pos x="330" y="542"/>
                </a:cxn>
                <a:cxn ang="0">
                  <a:pos x="330" y="536"/>
                </a:cxn>
                <a:cxn ang="0">
                  <a:pos x="330" y="525"/>
                </a:cxn>
                <a:cxn ang="0">
                  <a:pos x="331" y="477"/>
                </a:cxn>
                <a:cxn ang="0">
                  <a:pos x="331" y="465"/>
                </a:cxn>
                <a:cxn ang="0">
                  <a:pos x="333" y="458"/>
                </a:cxn>
                <a:cxn ang="0">
                  <a:pos x="333" y="450"/>
                </a:cxn>
                <a:cxn ang="0">
                  <a:pos x="333" y="444"/>
                </a:cxn>
                <a:cxn ang="0">
                  <a:pos x="333" y="441"/>
                </a:cxn>
                <a:cxn ang="0">
                  <a:pos x="333" y="438"/>
                </a:cxn>
                <a:cxn ang="0">
                  <a:pos x="333" y="434"/>
                </a:cxn>
                <a:cxn ang="0">
                  <a:pos x="333" y="431"/>
                </a:cxn>
                <a:cxn ang="0">
                  <a:pos x="333" y="428"/>
                </a:cxn>
                <a:cxn ang="0">
                  <a:pos x="333" y="425"/>
                </a:cxn>
                <a:cxn ang="0">
                  <a:pos x="333" y="422"/>
                </a:cxn>
                <a:cxn ang="0">
                  <a:pos x="333" y="420"/>
                </a:cxn>
                <a:cxn ang="0">
                  <a:pos x="333" y="417"/>
                </a:cxn>
                <a:cxn ang="0">
                  <a:pos x="333" y="414"/>
                </a:cxn>
                <a:cxn ang="0">
                  <a:pos x="333" y="410"/>
                </a:cxn>
                <a:cxn ang="0">
                  <a:pos x="333" y="402"/>
                </a:cxn>
                <a:cxn ang="0">
                  <a:pos x="331" y="396"/>
                </a:cxn>
                <a:cxn ang="0">
                  <a:pos x="331" y="387"/>
                </a:cxn>
                <a:cxn ang="0">
                  <a:pos x="331" y="378"/>
                </a:cxn>
                <a:cxn ang="0">
                  <a:pos x="330" y="363"/>
                </a:cxn>
                <a:cxn ang="0">
                  <a:pos x="328" y="348"/>
                </a:cxn>
                <a:cxn ang="0">
                  <a:pos x="327" y="335"/>
                </a:cxn>
                <a:cxn ang="0">
                  <a:pos x="321" y="302"/>
                </a:cxn>
                <a:cxn ang="0">
                  <a:pos x="313" y="270"/>
                </a:cxn>
                <a:cxn ang="0">
                  <a:pos x="303" y="236"/>
                </a:cxn>
                <a:cxn ang="0">
                  <a:pos x="289" y="206"/>
                </a:cxn>
                <a:cxn ang="0">
                  <a:pos x="273" y="174"/>
                </a:cxn>
                <a:cxn ang="0">
                  <a:pos x="250" y="141"/>
                </a:cxn>
                <a:cxn ang="0">
                  <a:pos x="228" y="113"/>
                </a:cxn>
                <a:cxn ang="0">
                  <a:pos x="175" y="65"/>
                </a:cxn>
                <a:cxn ang="0">
                  <a:pos x="141" y="42"/>
                </a:cxn>
                <a:cxn ang="0">
                  <a:pos x="108" y="26"/>
                </a:cxn>
                <a:cxn ang="0">
                  <a:pos x="73" y="14"/>
                </a:cxn>
                <a:cxn ang="0">
                  <a:pos x="55" y="8"/>
                </a:cxn>
                <a:cxn ang="0">
                  <a:pos x="36" y="5"/>
                </a:cxn>
                <a:cxn ang="0">
                  <a:pos x="19" y="2"/>
                </a:cxn>
                <a:cxn ang="0">
                  <a:pos x="9" y="0"/>
                </a:cxn>
                <a:cxn ang="0">
                  <a:pos x="4" y="0"/>
                </a:cxn>
                <a:cxn ang="0">
                  <a:pos x="0" y="0"/>
                </a:cxn>
              </a:cxnLst>
              <a:rect l="0" t="0" r="r" b="b"/>
              <a:pathLst>
                <a:path w="333" h="569">
                  <a:moveTo>
                    <a:pt x="330" y="569"/>
                  </a:moveTo>
                  <a:lnTo>
                    <a:pt x="330" y="566"/>
                  </a:lnTo>
                  <a:lnTo>
                    <a:pt x="330" y="564"/>
                  </a:lnTo>
                  <a:lnTo>
                    <a:pt x="330" y="561"/>
                  </a:lnTo>
                  <a:lnTo>
                    <a:pt x="330" y="558"/>
                  </a:lnTo>
                  <a:lnTo>
                    <a:pt x="330" y="554"/>
                  </a:lnTo>
                  <a:lnTo>
                    <a:pt x="330" y="548"/>
                  </a:lnTo>
                  <a:lnTo>
                    <a:pt x="330" y="542"/>
                  </a:lnTo>
                  <a:lnTo>
                    <a:pt x="330" y="536"/>
                  </a:lnTo>
                  <a:lnTo>
                    <a:pt x="330" y="525"/>
                  </a:lnTo>
                  <a:lnTo>
                    <a:pt x="331" y="477"/>
                  </a:lnTo>
                  <a:lnTo>
                    <a:pt x="331" y="465"/>
                  </a:lnTo>
                  <a:lnTo>
                    <a:pt x="333" y="458"/>
                  </a:lnTo>
                  <a:lnTo>
                    <a:pt x="333" y="450"/>
                  </a:lnTo>
                  <a:lnTo>
                    <a:pt x="333" y="444"/>
                  </a:lnTo>
                  <a:lnTo>
                    <a:pt x="333" y="441"/>
                  </a:lnTo>
                  <a:lnTo>
                    <a:pt x="333" y="438"/>
                  </a:lnTo>
                  <a:lnTo>
                    <a:pt x="333" y="434"/>
                  </a:lnTo>
                  <a:lnTo>
                    <a:pt x="333" y="431"/>
                  </a:lnTo>
                  <a:lnTo>
                    <a:pt x="333" y="428"/>
                  </a:lnTo>
                  <a:lnTo>
                    <a:pt x="333" y="425"/>
                  </a:lnTo>
                  <a:lnTo>
                    <a:pt x="333" y="422"/>
                  </a:lnTo>
                  <a:lnTo>
                    <a:pt x="333" y="420"/>
                  </a:lnTo>
                  <a:lnTo>
                    <a:pt x="333" y="417"/>
                  </a:lnTo>
                  <a:lnTo>
                    <a:pt x="333" y="414"/>
                  </a:lnTo>
                  <a:lnTo>
                    <a:pt x="333" y="410"/>
                  </a:lnTo>
                  <a:lnTo>
                    <a:pt x="333" y="402"/>
                  </a:lnTo>
                  <a:lnTo>
                    <a:pt x="331" y="396"/>
                  </a:lnTo>
                  <a:lnTo>
                    <a:pt x="331" y="387"/>
                  </a:lnTo>
                  <a:lnTo>
                    <a:pt x="331" y="378"/>
                  </a:lnTo>
                  <a:lnTo>
                    <a:pt x="330" y="363"/>
                  </a:lnTo>
                  <a:lnTo>
                    <a:pt x="328" y="348"/>
                  </a:lnTo>
                  <a:lnTo>
                    <a:pt x="327" y="335"/>
                  </a:lnTo>
                  <a:lnTo>
                    <a:pt x="321" y="302"/>
                  </a:lnTo>
                  <a:lnTo>
                    <a:pt x="313" y="270"/>
                  </a:lnTo>
                  <a:lnTo>
                    <a:pt x="303" y="236"/>
                  </a:lnTo>
                  <a:lnTo>
                    <a:pt x="289" y="206"/>
                  </a:lnTo>
                  <a:lnTo>
                    <a:pt x="273" y="174"/>
                  </a:lnTo>
                  <a:lnTo>
                    <a:pt x="250" y="141"/>
                  </a:lnTo>
                  <a:lnTo>
                    <a:pt x="228" y="113"/>
                  </a:lnTo>
                  <a:lnTo>
                    <a:pt x="175" y="65"/>
                  </a:lnTo>
                  <a:lnTo>
                    <a:pt x="141" y="42"/>
                  </a:lnTo>
                  <a:lnTo>
                    <a:pt x="108" y="26"/>
                  </a:lnTo>
                  <a:lnTo>
                    <a:pt x="73" y="14"/>
                  </a:lnTo>
                  <a:lnTo>
                    <a:pt x="55" y="8"/>
                  </a:lnTo>
                  <a:lnTo>
                    <a:pt x="36" y="5"/>
                  </a:lnTo>
                  <a:lnTo>
                    <a:pt x="19" y="2"/>
                  </a:lnTo>
                  <a:lnTo>
                    <a:pt x="9" y="0"/>
                  </a:lnTo>
                  <a:lnTo>
                    <a:pt x="4" y="0"/>
                  </a:lnTo>
                  <a:lnTo>
                    <a:pt x="0" y="0"/>
                  </a:lnTo>
                </a:path>
              </a:pathLst>
            </a:custGeom>
            <a:noFill/>
            <a:ln w="53975">
              <a:solidFill>
                <a:srgbClr val="E5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372" name="Freeform 36"/>
            <p:cNvSpPr>
              <a:spLocks/>
            </p:cNvSpPr>
            <p:nvPr/>
          </p:nvSpPr>
          <p:spPr bwMode="auto">
            <a:xfrm>
              <a:off x="847" y="2022"/>
              <a:ext cx="372" cy="481"/>
            </a:xfrm>
            <a:custGeom>
              <a:avLst/>
              <a:gdLst/>
              <a:ahLst/>
              <a:cxnLst>
                <a:cxn ang="0">
                  <a:pos x="372" y="1"/>
                </a:cxn>
                <a:cxn ang="0">
                  <a:pos x="367" y="1"/>
                </a:cxn>
                <a:cxn ang="0">
                  <a:pos x="364" y="0"/>
                </a:cxn>
                <a:cxn ang="0">
                  <a:pos x="360" y="0"/>
                </a:cxn>
                <a:cxn ang="0">
                  <a:pos x="355" y="0"/>
                </a:cxn>
                <a:cxn ang="0">
                  <a:pos x="351" y="0"/>
                </a:cxn>
                <a:cxn ang="0">
                  <a:pos x="347" y="0"/>
                </a:cxn>
                <a:cxn ang="0">
                  <a:pos x="342" y="0"/>
                </a:cxn>
                <a:cxn ang="0">
                  <a:pos x="339" y="1"/>
                </a:cxn>
                <a:cxn ang="0">
                  <a:pos x="335" y="1"/>
                </a:cxn>
                <a:cxn ang="0">
                  <a:pos x="330" y="1"/>
                </a:cxn>
                <a:cxn ang="0">
                  <a:pos x="321" y="1"/>
                </a:cxn>
                <a:cxn ang="0">
                  <a:pos x="312" y="3"/>
                </a:cxn>
                <a:cxn ang="0">
                  <a:pos x="303" y="4"/>
                </a:cxn>
                <a:cxn ang="0">
                  <a:pos x="285" y="7"/>
                </a:cxn>
                <a:cxn ang="0">
                  <a:pos x="269" y="12"/>
                </a:cxn>
                <a:cxn ang="0">
                  <a:pos x="234" y="24"/>
                </a:cxn>
                <a:cxn ang="0">
                  <a:pos x="198" y="40"/>
                </a:cxn>
                <a:cxn ang="0">
                  <a:pos x="168" y="58"/>
                </a:cxn>
                <a:cxn ang="0">
                  <a:pos x="138" y="81"/>
                </a:cxn>
                <a:cxn ang="0">
                  <a:pos x="92" y="129"/>
                </a:cxn>
                <a:cxn ang="0">
                  <a:pos x="72" y="157"/>
                </a:cxn>
                <a:cxn ang="0">
                  <a:pos x="53" y="189"/>
                </a:cxn>
                <a:cxn ang="0">
                  <a:pos x="36" y="223"/>
                </a:cxn>
                <a:cxn ang="0">
                  <a:pos x="24" y="255"/>
                </a:cxn>
                <a:cxn ang="0">
                  <a:pos x="15" y="286"/>
                </a:cxn>
                <a:cxn ang="0">
                  <a:pos x="9" y="316"/>
                </a:cxn>
                <a:cxn ang="0">
                  <a:pos x="6" y="333"/>
                </a:cxn>
                <a:cxn ang="0">
                  <a:pos x="5" y="348"/>
                </a:cxn>
                <a:cxn ang="0">
                  <a:pos x="3" y="363"/>
                </a:cxn>
                <a:cxn ang="0">
                  <a:pos x="2" y="372"/>
                </a:cxn>
                <a:cxn ang="0">
                  <a:pos x="2" y="379"/>
                </a:cxn>
                <a:cxn ang="0">
                  <a:pos x="2" y="387"/>
                </a:cxn>
                <a:cxn ang="0">
                  <a:pos x="2" y="394"/>
                </a:cxn>
                <a:cxn ang="0">
                  <a:pos x="0" y="400"/>
                </a:cxn>
                <a:cxn ang="0">
                  <a:pos x="0" y="406"/>
                </a:cxn>
                <a:cxn ang="0">
                  <a:pos x="0" y="411"/>
                </a:cxn>
                <a:cxn ang="0">
                  <a:pos x="0" y="414"/>
                </a:cxn>
                <a:cxn ang="0">
                  <a:pos x="0" y="417"/>
                </a:cxn>
                <a:cxn ang="0">
                  <a:pos x="0" y="420"/>
                </a:cxn>
                <a:cxn ang="0">
                  <a:pos x="0" y="421"/>
                </a:cxn>
                <a:cxn ang="0">
                  <a:pos x="0" y="424"/>
                </a:cxn>
                <a:cxn ang="0">
                  <a:pos x="0" y="427"/>
                </a:cxn>
                <a:cxn ang="0">
                  <a:pos x="0" y="430"/>
                </a:cxn>
                <a:cxn ang="0">
                  <a:pos x="0" y="435"/>
                </a:cxn>
                <a:cxn ang="0">
                  <a:pos x="0" y="438"/>
                </a:cxn>
                <a:cxn ang="0">
                  <a:pos x="0" y="441"/>
                </a:cxn>
                <a:cxn ang="0">
                  <a:pos x="0" y="447"/>
                </a:cxn>
                <a:cxn ang="0">
                  <a:pos x="0" y="453"/>
                </a:cxn>
                <a:cxn ang="0">
                  <a:pos x="0" y="457"/>
                </a:cxn>
                <a:cxn ang="0">
                  <a:pos x="2" y="481"/>
                </a:cxn>
              </a:cxnLst>
              <a:rect l="0" t="0" r="r" b="b"/>
              <a:pathLst>
                <a:path w="372" h="481">
                  <a:moveTo>
                    <a:pt x="372" y="1"/>
                  </a:moveTo>
                  <a:lnTo>
                    <a:pt x="367" y="1"/>
                  </a:lnTo>
                  <a:lnTo>
                    <a:pt x="364" y="0"/>
                  </a:lnTo>
                  <a:lnTo>
                    <a:pt x="360" y="0"/>
                  </a:lnTo>
                  <a:lnTo>
                    <a:pt x="355" y="0"/>
                  </a:lnTo>
                  <a:lnTo>
                    <a:pt x="351" y="0"/>
                  </a:lnTo>
                  <a:lnTo>
                    <a:pt x="347" y="0"/>
                  </a:lnTo>
                  <a:lnTo>
                    <a:pt x="342" y="0"/>
                  </a:lnTo>
                  <a:lnTo>
                    <a:pt x="339" y="1"/>
                  </a:lnTo>
                  <a:lnTo>
                    <a:pt x="335" y="1"/>
                  </a:lnTo>
                  <a:lnTo>
                    <a:pt x="330" y="1"/>
                  </a:lnTo>
                  <a:lnTo>
                    <a:pt x="321" y="1"/>
                  </a:lnTo>
                  <a:lnTo>
                    <a:pt x="312" y="3"/>
                  </a:lnTo>
                  <a:lnTo>
                    <a:pt x="303" y="4"/>
                  </a:lnTo>
                  <a:lnTo>
                    <a:pt x="285" y="7"/>
                  </a:lnTo>
                  <a:lnTo>
                    <a:pt x="269" y="12"/>
                  </a:lnTo>
                  <a:lnTo>
                    <a:pt x="234" y="24"/>
                  </a:lnTo>
                  <a:lnTo>
                    <a:pt x="198" y="40"/>
                  </a:lnTo>
                  <a:lnTo>
                    <a:pt x="168" y="58"/>
                  </a:lnTo>
                  <a:lnTo>
                    <a:pt x="138" y="81"/>
                  </a:lnTo>
                  <a:lnTo>
                    <a:pt x="92" y="129"/>
                  </a:lnTo>
                  <a:lnTo>
                    <a:pt x="72" y="157"/>
                  </a:lnTo>
                  <a:lnTo>
                    <a:pt x="53" y="189"/>
                  </a:lnTo>
                  <a:lnTo>
                    <a:pt x="36" y="223"/>
                  </a:lnTo>
                  <a:lnTo>
                    <a:pt x="24" y="255"/>
                  </a:lnTo>
                  <a:lnTo>
                    <a:pt x="15" y="286"/>
                  </a:lnTo>
                  <a:lnTo>
                    <a:pt x="9" y="316"/>
                  </a:lnTo>
                  <a:lnTo>
                    <a:pt x="6" y="333"/>
                  </a:lnTo>
                  <a:lnTo>
                    <a:pt x="5" y="348"/>
                  </a:lnTo>
                  <a:lnTo>
                    <a:pt x="3" y="363"/>
                  </a:lnTo>
                  <a:lnTo>
                    <a:pt x="2" y="372"/>
                  </a:lnTo>
                  <a:lnTo>
                    <a:pt x="2" y="379"/>
                  </a:lnTo>
                  <a:lnTo>
                    <a:pt x="2" y="387"/>
                  </a:lnTo>
                  <a:lnTo>
                    <a:pt x="2" y="394"/>
                  </a:lnTo>
                  <a:lnTo>
                    <a:pt x="0" y="400"/>
                  </a:lnTo>
                  <a:lnTo>
                    <a:pt x="0" y="406"/>
                  </a:lnTo>
                  <a:lnTo>
                    <a:pt x="0" y="411"/>
                  </a:lnTo>
                  <a:lnTo>
                    <a:pt x="0" y="414"/>
                  </a:lnTo>
                  <a:lnTo>
                    <a:pt x="0" y="417"/>
                  </a:lnTo>
                  <a:lnTo>
                    <a:pt x="0" y="420"/>
                  </a:lnTo>
                  <a:lnTo>
                    <a:pt x="0" y="421"/>
                  </a:lnTo>
                  <a:lnTo>
                    <a:pt x="0" y="424"/>
                  </a:lnTo>
                  <a:lnTo>
                    <a:pt x="0" y="427"/>
                  </a:lnTo>
                  <a:lnTo>
                    <a:pt x="0" y="430"/>
                  </a:lnTo>
                  <a:lnTo>
                    <a:pt x="0" y="435"/>
                  </a:lnTo>
                  <a:lnTo>
                    <a:pt x="0" y="438"/>
                  </a:lnTo>
                  <a:lnTo>
                    <a:pt x="0" y="441"/>
                  </a:lnTo>
                  <a:lnTo>
                    <a:pt x="0" y="447"/>
                  </a:lnTo>
                  <a:lnTo>
                    <a:pt x="0" y="453"/>
                  </a:lnTo>
                  <a:lnTo>
                    <a:pt x="0" y="457"/>
                  </a:lnTo>
                  <a:lnTo>
                    <a:pt x="2" y="481"/>
                  </a:lnTo>
                </a:path>
              </a:pathLst>
            </a:custGeom>
            <a:noFill/>
            <a:ln w="53975">
              <a:solidFill>
                <a:srgbClr val="E5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373" name="Freeform 37"/>
            <p:cNvSpPr>
              <a:spLocks/>
            </p:cNvSpPr>
            <p:nvPr/>
          </p:nvSpPr>
          <p:spPr bwMode="auto">
            <a:xfrm>
              <a:off x="847" y="2503"/>
              <a:ext cx="96" cy="534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24"/>
                </a:cxn>
                <a:cxn ang="0">
                  <a:pos x="3" y="38"/>
                </a:cxn>
                <a:cxn ang="0">
                  <a:pos x="3" y="50"/>
                </a:cxn>
                <a:cxn ang="0">
                  <a:pos x="3" y="60"/>
                </a:cxn>
                <a:cxn ang="0">
                  <a:pos x="3" y="66"/>
                </a:cxn>
                <a:cxn ang="0">
                  <a:pos x="3" y="72"/>
                </a:cxn>
                <a:cxn ang="0">
                  <a:pos x="3" y="75"/>
                </a:cxn>
                <a:cxn ang="0">
                  <a:pos x="3" y="78"/>
                </a:cxn>
                <a:cxn ang="0">
                  <a:pos x="3" y="80"/>
                </a:cxn>
                <a:cxn ang="0">
                  <a:pos x="3" y="83"/>
                </a:cxn>
                <a:cxn ang="0">
                  <a:pos x="3" y="86"/>
                </a:cxn>
                <a:cxn ang="0">
                  <a:pos x="3" y="89"/>
                </a:cxn>
                <a:cxn ang="0">
                  <a:pos x="3" y="90"/>
                </a:cxn>
                <a:cxn ang="0">
                  <a:pos x="3" y="93"/>
                </a:cxn>
                <a:cxn ang="0">
                  <a:pos x="3" y="96"/>
                </a:cxn>
                <a:cxn ang="0">
                  <a:pos x="3" y="97"/>
                </a:cxn>
                <a:cxn ang="0">
                  <a:pos x="3" y="99"/>
                </a:cxn>
                <a:cxn ang="0">
                  <a:pos x="3" y="105"/>
                </a:cxn>
                <a:cxn ang="0">
                  <a:pos x="3" y="109"/>
                </a:cxn>
                <a:cxn ang="0">
                  <a:pos x="3" y="115"/>
                </a:cxn>
                <a:cxn ang="0">
                  <a:pos x="3" y="126"/>
                </a:cxn>
                <a:cxn ang="0">
                  <a:pos x="3" y="138"/>
                </a:cxn>
                <a:cxn ang="0">
                  <a:pos x="2" y="183"/>
                </a:cxn>
                <a:cxn ang="0">
                  <a:pos x="0" y="195"/>
                </a:cxn>
                <a:cxn ang="0">
                  <a:pos x="0" y="202"/>
                </a:cxn>
                <a:cxn ang="0">
                  <a:pos x="0" y="208"/>
                </a:cxn>
                <a:cxn ang="0">
                  <a:pos x="0" y="214"/>
                </a:cxn>
                <a:cxn ang="0">
                  <a:pos x="0" y="217"/>
                </a:cxn>
                <a:cxn ang="0">
                  <a:pos x="0" y="220"/>
                </a:cxn>
                <a:cxn ang="0">
                  <a:pos x="0" y="223"/>
                </a:cxn>
                <a:cxn ang="0">
                  <a:pos x="0" y="228"/>
                </a:cxn>
                <a:cxn ang="0">
                  <a:pos x="0" y="231"/>
                </a:cxn>
                <a:cxn ang="0">
                  <a:pos x="0" y="234"/>
                </a:cxn>
                <a:cxn ang="0">
                  <a:pos x="0" y="237"/>
                </a:cxn>
                <a:cxn ang="0">
                  <a:pos x="0" y="240"/>
                </a:cxn>
                <a:cxn ang="0">
                  <a:pos x="0" y="243"/>
                </a:cxn>
                <a:cxn ang="0">
                  <a:pos x="0" y="247"/>
                </a:cxn>
                <a:cxn ang="0">
                  <a:pos x="0" y="255"/>
                </a:cxn>
                <a:cxn ang="0">
                  <a:pos x="2" y="261"/>
                </a:cxn>
                <a:cxn ang="0">
                  <a:pos x="2" y="268"/>
                </a:cxn>
                <a:cxn ang="0">
                  <a:pos x="2" y="276"/>
                </a:cxn>
                <a:cxn ang="0">
                  <a:pos x="3" y="292"/>
                </a:cxn>
                <a:cxn ang="0">
                  <a:pos x="5" y="307"/>
                </a:cxn>
                <a:cxn ang="0">
                  <a:pos x="6" y="324"/>
                </a:cxn>
                <a:cxn ang="0">
                  <a:pos x="12" y="355"/>
                </a:cxn>
                <a:cxn ang="0">
                  <a:pos x="20" y="385"/>
                </a:cxn>
                <a:cxn ang="0">
                  <a:pos x="29" y="414"/>
                </a:cxn>
                <a:cxn ang="0">
                  <a:pos x="54" y="472"/>
                </a:cxn>
                <a:cxn ang="0">
                  <a:pos x="74" y="505"/>
                </a:cxn>
                <a:cxn ang="0">
                  <a:pos x="96" y="534"/>
                </a:cxn>
              </a:cxnLst>
              <a:rect l="0" t="0" r="r" b="b"/>
              <a:pathLst>
                <a:path w="96" h="534">
                  <a:moveTo>
                    <a:pt x="2" y="0"/>
                  </a:moveTo>
                  <a:lnTo>
                    <a:pt x="2" y="24"/>
                  </a:lnTo>
                  <a:lnTo>
                    <a:pt x="3" y="38"/>
                  </a:lnTo>
                  <a:lnTo>
                    <a:pt x="3" y="50"/>
                  </a:lnTo>
                  <a:lnTo>
                    <a:pt x="3" y="60"/>
                  </a:lnTo>
                  <a:lnTo>
                    <a:pt x="3" y="66"/>
                  </a:lnTo>
                  <a:lnTo>
                    <a:pt x="3" y="72"/>
                  </a:lnTo>
                  <a:lnTo>
                    <a:pt x="3" y="75"/>
                  </a:lnTo>
                  <a:lnTo>
                    <a:pt x="3" y="78"/>
                  </a:lnTo>
                  <a:lnTo>
                    <a:pt x="3" y="80"/>
                  </a:lnTo>
                  <a:lnTo>
                    <a:pt x="3" y="83"/>
                  </a:lnTo>
                  <a:lnTo>
                    <a:pt x="3" y="86"/>
                  </a:lnTo>
                  <a:lnTo>
                    <a:pt x="3" y="89"/>
                  </a:lnTo>
                  <a:lnTo>
                    <a:pt x="3" y="90"/>
                  </a:lnTo>
                  <a:lnTo>
                    <a:pt x="3" y="93"/>
                  </a:lnTo>
                  <a:lnTo>
                    <a:pt x="3" y="96"/>
                  </a:lnTo>
                  <a:lnTo>
                    <a:pt x="3" y="97"/>
                  </a:lnTo>
                  <a:lnTo>
                    <a:pt x="3" y="99"/>
                  </a:lnTo>
                  <a:lnTo>
                    <a:pt x="3" y="105"/>
                  </a:lnTo>
                  <a:lnTo>
                    <a:pt x="3" y="109"/>
                  </a:lnTo>
                  <a:lnTo>
                    <a:pt x="3" y="115"/>
                  </a:lnTo>
                  <a:lnTo>
                    <a:pt x="3" y="126"/>
                  </a:lnTo>
                  <a:lnTo>
                    <a:pt x="3" y="138"/>
                  </a:lnTo>
                  <a:lnTo>
                    <a:pt x="2" y="183"/>
                  </a:lnTo>
                  <a:lnTo>
                    <a:pt x="0" y="195"/>
                  </a:lnTo>
                  <a:lnTo>
                    <a:pt x="0" y="202"/>
                  </a:lnTo>
                  <a:lnTo>
                    <a:pt x="0" y="208"/>
                  </a:lnTo>
                  <a:lnTo>
                    <a:pt x="0" y="214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0" y="223"/>
                  </a:lnTo>
                  <a:lnTo>
                    <a:pt x="0" y="228"/>
                  </a:lnTo>
                  <a:lnTo>
                    <a:pt x="0" y="231"/>
                  </a:lnTo>
                  <a:lnTo>
                    <a:pt x="0" y="234"/>
                  </a:lnTo>
                  <a:lnTo>
                    <a:pt x="0" y="237"/>
                  </a:lnTo>
                  <a:lnTo>
                    <a:pt x="0" y="240"/>
                  </a:lnTo>
                  <a:lnTo>
                    <a:pt x="0" y="243"/>
                  </a:lnTo>
                  <a:lnTo>
                    <a:pt x="0" y="247"/>
                  </a:lnTo>
                  <a:lnTo>
                    <a:pt x="0" y="255"/>
                  </a:lnTo>
                  <a:lnTo>
                    <a:pt x="2" y="261"/>
                  </a:lnTo>
                  <a:lnTo>
                    <a:pt x="2" y="268"/>
                  </a:lnTo>
                  <a:lnTo>
                    <a:pt x="2" y="276"/>
                  </a:lnTo>
                  <a:lnTo>
                    <a:pt x="3" y="292"/>
                  </a:lnTo>
                  <a:lnTo>
                    <a:pt x="5" y="307"/>
                  </a:lnTo>
                  <a:lnTo>
                    <a:pt x="6" y="324"/>
                  </a:lnTo>
                  <a:lnTo>
                    <a:pt x="12" y="355"/>
                  </a:lnTo>
                  <a:lnTo>
                    <a:pt x="20" y="385"/>
                  </a:lnTo>
                  <a:lnTo>
                    <a:pt x="29" y="414"/>
                  </a:lnTo>
                  <a:lnTo>
                    <a:pt x="54" y="472"/>
                  </a:lnTo>
                  <a:lnTo>
                    <a:pt x="74" y="505"/>
                  </a:lnTo>
                  <a:lnTo>
                    <a:pt x="96" y="534"/>
                  </a:lnTo>
                </a:path>
              </a:pathLst>
            </a:custGeom>
            <a:noFill/>
            <a:ln w="53975">
              <a:solidFill>
                <a:srgbClr val="E5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374" name="Freeform 38"/>
            <p:cNvSpPr>
              <a:spLocks/>
            </p:cNvSpPr>
            <p:nvPr/>
          </p:nvSpPr>
          <p:spPr bwMode="auto">
            <a:xfrm>
              <a:off x="943" y="2741"/>
              <a:ext cx="609" cy="420"/>
            </a:xfrm>
            <a:custGeom>
              <a:avLst/>
              <a:gdLst/>
              <a:ahLst/>
              <a:cxnLst>
                <a:cxn ang="0">
                  <a:pos x="0" y="296"/>
                </a:cxn>
                <a:cxn ang="0">
                  <a:pos x="26" y="324"/>
                </a:cxn>
                <a:cxn ang="0">
                  <a:pos x="53" y="348"/>
                </a:cxn>
                <a:cxn ang="0">
                  <a:pos x="80" y="368"/>
                </a:cxn>
                <a:cxn ang="0">
                  <a:pos x="111" y="386"/>
                </a:cxn>
                <a:cxn ang="0">
                  <a:pos x="144" y="399"/>
                </a:cxn>
                <a:cxn ang="0">
                  <a:pos x="164" y="405"/>
                </a:cxn>
                <a:cxn ang="0">
                  <a:pos x="182" y="411"/>
                </a:cxn>
                <a:cxn ang="0">
                  <a:pos x="198" y="414"/>
                </a:cxn>
                <a:cxn ang="0">
                  <a:pos x="213" y="417"/>
                </a:cxn>
                <a:cxn ang="0">
                  <a:pos x="222" y="417"/>
                </a:cxn>
                <a:cxn ang="0">
                  <a:pos x="227" y="419"/>
                </a:cxn>
                <a:cxn ang="0">
                  <a:pos x="233" y="419"/>
                </a:cxn>
                <a:cxn ang="0">
                  <a:pos x="237" y="419"/>
                </a:cxn>
                <a:cxn ang="0">
                  <a:pos x="242" y="419"/>
                </a:cxn>
                <a:cxn ang="0">
                  <a:pos x="246" y="420"/>
                </a:cxn>
                <a:cxn ang="0">
                  <a:pos x="249" y="420"/>
                </a:cxn>
                <a:cxn ang="0">
                  <a:pos x="254" y="420"/>
                </a:cxn>
                <a:cxn ang="0">
                  <a:pos x="258" y="420"/>
                </a:cxn>
                <a:cxn ang="0">
                  <a:pos x="262" y="420"/>
                </a:cxn>
                <a:cxn ang="0">
                  <a:pos x="267" y="420"/>
                </a:cxn>
                <a:cxn ang="0">
                  <a:pos x="271" y="419"/>
                </a:cxn>
                <a:cxn ang="0">
                  <a:pos x="276" y="419"/>
                </a:cxn>
                <a:cxn ang="0">
                  <a:pos x="286" y="419"/>
                </a:cxn>
                <a:cxn ang="0">
                  <a:pos x="295" y="417"/>
                </a:cxn>
                <a:cxn ang="0">
                  <a:pos x="306" y="416"/>
                </a:cxn>
                <a:cxn ang="0">
                  <a:pos x="324" y="413"/>
                </a:cxn>
                <a:cxn ang="0">
                  <a:pos x="340" y="408"/>
                </a:cxn>
                <a:cxn ang="0">
                  <a:pos x="355" y="404"/>
                </a:cxn>
                <a:cxn ang="0">
                  <a:pos x="390" y="390"/>
                </a:cxn>
                <a:cxn ang="0">
                  <a:pos x="423" y="374"/>
                </a:cxn>
                <a:cxn ang="0">
                  <a:pos x="454" y="353"/>
                </a:cxn>
                <a:cxn ang="0">
                  <a:pos x="504" y="306"/>
                </a:cxn>
                <a:cxn ang="0">
                  <a:pos x="526" y="281"/>
                </a:cxn>
                <a:cxn ang="0">
                  <a:pos x="546" y="249"/>
                </a:cxn>
                <a:cxn ang="0">
                  <a:pos x="574" y="192"/>
                </a:cxn>
                <a:cxn ang="0">
                  <a:pos x="586" y="161"/>
                </a:cxn>
                <a:cxn ang="0">
                  <a:pos x="595" y="125"/>
                </a:cxn>
                <a:cxn ang="0">
                  <a:pos x="598" y="110"/>
                </a:cxn>
                <a:cxn ang="0">
                  <a:pos x="601" y="93"/>
                </a:cxn>
                <a:cxn ang="0">
                  <a:pos x="604" y="77"/>
                </a:cxn>
                <a:cxn ang="0">
                  <a:pos x="606" y="63"/>
                </a:cxn>
                <a:cxn ang="0">
                  <a:pos x="606" y="50"/>
                </a:cxn>
                <a:cxn ang="0">
                  <a:pos x="607" y="36"/>
                </a:cxn>
                <a:cxn ang="0">
                  <a:pos x="607" y="29"/>
                </a:cxn>
                <a:cxn ang="0">
                  <a:pos x="609" y="23"/>
                </a:cxn>
                <a:cxn ang="0">
                  <a:pos x="609" y="15"/>
                </a:cxn>
                <a:cxn ang="0">
                  <a:pos x="609" y="11"/>
                </a:cxn>
                <a:cxn ang="0">
                  <a:pos x="609" y="8"/>
                </a:cxn>
                <a:cxn ang="0">
                  <a:pos x="609" y="5"/>
                </a:cxn>
                <a:cxn ang="0">
                  <a:pos x="609" y="0"/>
                </a:cxn>
              </a:cxnLst>
              <a:rect l="0" t="0" r="r" b="b"/>
              <a:pathLst>
                <a:path w="609" h="420">
                  <a:moveTo>
                    <a:pt x="0" y="296"/>
                  </a:moveTo>
                  <a:lnTo>
                    <a:pt x="26" y="324"/>
                  </a:lnTo>
                  <a:lnTo>
                    <a:pt x="53" y="348"/>
                  </a:lnTo>
                  <a:lnTo>
                    <a:pt x="80" y="368"/>
                  </a:lnTo>
                  <a:lnTo>
                    <a:pt x="111" y="386"/>
                  </a:lnTo>
                  <a:lnTo>
                    <a:pt x="144" y="399"/>
                  </a:lnTo>
                  <a:lnTo>
                    <a:pt x="164" y="405"/>
                  </a:lnTo>
                  <a:lnTo>
                    <a:pt x="182" y="411"/>
                  </a:lnTo>
                  <a:lnTo>
                    <a:pt x="198" y="414"/>
                  </a:lnTo>
                  <a:lnTo>
                    <a:pt x="213" y="417"/>
                  </a:lnTo>
                  <a:lnTo>
                    <a:pt x="222" y="417"/>
                  </a:lnTo>
                  <a:lnTo>
                    <a:pt x="227" y="419"/>
                  </a:lnTo>
                  <a:lnTo>
                    <a:pt x="233" y="419"/>
                  </a:lnTo>
                  <a:lnTo>
                    <a:pt x="237" y="419"/>
                  </a:lnTo>
                  <a:lnTo>
                    <a:pt x="242" y="419"/>
                  </a:lnTo>
                  <a:lnTo>
                    <a:pt x="246" y="420"/>
                  </a:lnTo>
                  <a:lnTo>
                    <a:pt x="249" y="420"/>
                  </a:lnTo>
                  <a:lnTo>
                    <a:pt x="254" y="420"/>
                  </a:lnTo>
                  <a:lnTo>
                    <a:pt x="258" y="420"/>
                  </a:lnTo>
                  <a:lnTo>
                    <a:pt x="262" y="420"/>
                  </a:lnTo>
                  <a:lnTo>
                    <a:pt x="267" y="420"/>
                  </a:lnTo>
                  <a:lnTo>
                    <a:pt x="271" y="419"/>
                  </a:lnTo>
                  <a:lnTo>
                    <a:pt x="276" y="419"/>
                  </a:lnTo>
                  <a:lnTo>
                    <a:pt x="286" y="419"/>
                  </a:lnTo>
                  <a:lnTo>
                    <a:pt x="295" y="417"/>
                  </a:lnTo>
                  <a:lnTo>
                    <a:pt x="306" y="416"/>
                  </a:lnTo>
                  <a:lnTo>
                    <a:pt x="324" y="413"/>
                  </a:lnTo>
                  <a:lnTo>
                    <a:pt x="340" y="408"/>
                  </a:lnTo>
                  <a:lnTo>
                    <a:pt x="355" y="404"/>
                  </a:lnTo>
                  <a:lnTo>
                    <a:pt x="390" y="390"/>
                  </a:lnTo>
                  <a:lnTo>
                    <a:pt x="423" y="374"/>
                  </a:lnTo>
                  <a:lnTo>
                    <a:pt x="454" y="353"/>
                  </a:lnTo>
                  <a:lnTo>
                    <a:pt x="504" y="306"/>
                  </a:lnTo>
                  <a:lnTo>
                    <a:pt x="526" y="281"/>
                  </a:lnTo>
                  <a:lnTo>
                    <a:pt x="546" y="249"/>
                  </a:lnTo>
                  <a:lnTo>
                    <a:pt x="574" y="192"/>
                  </a:lnTo>
                  <a:lnTo>
                    <a:pt x="586" y="161"/>
                  </a:lnTo>
                  <a:lnTo>
                    <a:pt x="595" y="125"/>
                  </a:lnTo>
                  <a:lnTo>
                    <a:pt x="598" y="110"/>
                  </a:lnTo>
                  <a:lnTo>
                    <a:pt x="601" y="93"/>
                  </a:lnTo>
                  <a:lnTo>
                    <a:pt x="604" y="77"/>
                  </a:lnTo>
                  <a:lnTo>
                    <a:pt x="606" y="63"/>
                  </a:lnTo>
                  <a:lnTo>
                    <a:pt x="606" y="50"/>
                  </a:lnTo>
                  <a:lnTo>
                    <a:pt x="607" y="36"/>
                  </a:lnTo>
                  <a:lnTo>
                    <a:pt x="607" y="29"/>
                  </a:lnTo>
                  <a:lnTo>
                    <a:pt x="609" y="23"/>
                  </a:lnTo>
                  <a:lnTo>
                    <a:pt x="609" y="15"/>
                  </a:lnTo>
                  <a:lnTo>
                    <a:pt x="609" y="11"/>
                  </a:lnTo>
                  <a:lnTo>
                    <a:pt x="609" y="8"/>
                  </a:lnTo>
                  <a:lnTo>
                    <a:pt x="609" y="5"/>
                  </a:lnTo>
                  <a:lnTo>
                    <a:pt x="609" y="0"/>
                  </a:lnTo>
                </a:path>
              </a:pathLst>
            </a:custGeom>
            <a:noFill/>
            <a:ln w="53975">
              <a:solidFill>
                <a:srgbClr val="E5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375" name="Freeform 39"/>
            <p:cNvSpPr>
              <a:spLocks/>
            </p:cNvSpPr>
            <p:nvPr/>
          </p:nvSpPr>
          <p:spPr bwMode="auto">
            <a:xfrm>
              <a:off x="1549" y="2592"/>
              <a:ext cx="3" cy="149"/>
            </a:xfrm>
            <a:custGeom>
              <a:avLst/>
              <a:gdLst/>
              <a:ahLst/>
              <a:cxnLst>
                <a:cxn ang="0">
                  <a:pos x="3" y="149"/>
                </a:cxn>
                <a:cxn ang="0">
                  <a:pos x="3" y="148"/>
                </a:cxn>
                <a:cxn ang="0">
                  <a:pos x="3" y="143"/>
                </a:cxn>
                <a:cxn ang="0">
                  <a:pos x="3" y="140"/>
                </a:cxn>
                <a:cxn ang="0">
                  <a:pos x="3" y="137"/>
                </a:cxn>
                <a:cxn ang="0">
                  <a:pos x="3" y="134"/>
                </a:cxn>
                <a:cxn ang="0">
                  <a:pos x="3" y="131"/>
                </a:cxn>
                <a:cxn ang="0">
                  <a:pos x="3" y="128"/>
                </a:cxn>
                <a:cxn ang="0">
                  <a:pos x="3" y="125"/>
                </a:cxn>
                <a:cxn ang="0">
                  <a:pos x="3" y="119"/>
                </a:cxn>
                <a:cxn ang="0">
                  <a:pos x="3" y="107"/>
                </a:cxn>
                <a:cxn ang="0">
                  <a:pos x="0" y="58"/>
                </a:cxn>
                <a:cxn ang="0">
                  <a:pos x="0" y="35"/>
                </a:cxn>
                <a:cxn ang="0">
                  <a:pos x="0" y="31"/>
                </a:cxn>
                <a:cxn ang="0">
                  <a:pos x="0" y="23"/>
                </a:cxn>
                <a:cxn ang="0">
                  <a:pos x="0" y="19"/>
                </a:cxn>
                <a:cxn ang="0">
                  <a:pos x="0" y="13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0" y="7"/>
                </a:cxn>
                <a:cxn ang="0">
                  <a:pos x="0" y="5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r" b="b"/>
              <a:pathLst>
                <a:path w="3" h="149">
                  <a:moveTo>
                    <a:pt x="3" y="149"/>
                  </a:moveTo>
                  <a:lnTo>
                    <a:pt x="3" y="148"/>
                  </a:lnTo>
                  <a:lnTo>
                    <a:pt x="3" y="143"/>
                  </a:lnTo>
                  <a:lnTo>
                    <a:pt x="3" y="140"/>
                  </a:lnTo>
                  <a:lnTo>
                    <a:pt x="3" y="137"/>
                  </a:lnTo>
                  <a:lnTo>
                    <a:pt x="3" y="134"/>
                  </a:lnTo>
                  <a:lnTo>
                    <a:pt x="3" y="131"/>
                  </a:lnTo>
                  <a:lnTo>
                    <a:pt x="3" y="128"/>
                  </a:lnTo>
                  <a:lnTo>
                    <a:pt x="3" y="125"/>
                  </a:lnTo>
                  <a:lnTo>
                    <a:pt x="3" y="119"/>
                  </a:lnTo>
                  <a:lnTo>
                    <a:pt x="3" y="107"/>
                  </a:lnTo>
                  <a:lnTo>
                    <a:pt x="0" y="58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53975">
              <a:solidFill>
                <a:srgbClr val="E5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376" name="Freeform 40"/>
            <p:cNvSpPr>
              <a:spLocks/>
            </p:cNvSpPr>
            <p:nvPr/>
          </p:nvSpPr>
          <p:spPr bwMode="auto">
            <a:xfrm>
              <a:off x="1244" y="2032"/>
              <a:ext cx="300" cy="560"/>
            </a:xfrm>
            <a:custGeom>
              <a:avLst/>
              <a:gdLst/>
              <a:ahLst/>
              <a:cxnLst>
                <a:cxn ang="0">
                  <a:pos x="296" y="560"/>
                </a:cxn>
                <a:cxn ang="0">
                  <a:pos x="296" y="557"/>
                </a:cxn>
                <a:cxn ang="0">
                  <a:pos x="296" y="555"/>
                </a:cxn>
                <a:cxn ang="0">
                  <a:pos x="296" y="552"/>
                </a:cxn>
                <a:cxn ang="0">
                  <a:pos x="296" y="549"/>
                </a:cxn>
                <a:cxn ang="0">
                  <a:pos x="296" y="545"/>
                </a:cxn>
                <a:cxn ang="0">
                  <a:pos x="296" y="540"/>
                </a:cxn>
                <a:cxn ang="0">
                  <a:pos x="296" y="534"/>
                </a:cxn>
                <a:cxn ang="0">
                  <a:pos x="296" y="528"/>
                </a:cxn>
                <a:cxn ang="0">
                  <a:pos x="296" y="518"/>
                </a:cxn>
                <a:cxn ang="0">
                  <a:pos x="297" y="470"/>
                </a:cxn>
                <a:cxn ang="0">
                  <a:pos x="299" y="446"/>
                </a:cxn>
                <a:cxn ang="0">
                  <a:pos x="299" y="440"/>
                </a:cxn>
                <a:cxn ang="0">
                  <a:pos x="299" y="432"/>
                </a:cxn>
                <a:cxn ang="0">
                  <a:pos x="299" y="426"/>
                </a:cxn>
                <a:cxn ang="0">
                  <a:pos x="299" y="423"/>
                </a:cxn>
                <a:cxn ang="0">
                  <a:pos x="299" y="419"/>
                </a:cxn>
                <a:cxn ang="0">
                  <a:pos x="299" y="417"/>
                </a:cxn>
                <a:cxn ang="0">
                  <a:pos x="300" y="416"/>
                </a:cxn>
                <a:cxn ang="0">
                  <a:pos x="300" y="413"/>
                </a:cxn>
                <a:cxn ang="0">
                  <a:pos x="300" y="411"/>
                </a:cxn>
                <a:cxn ang="0">
                  <a:pos x="300" y="408"/>
                </a:cxn>
                <a:cxn ang="0">
                  <a:pos x="300" y="407"/>
                </a:cxn>
                <a:cxn ang="0">
                  <a:pos x="300" y="405"/>
                </a:cxn>
                <a:cxn ang="0">
                  <a:pos x="299" y="402"/>
                </a:cxn>
                <a:cxn ang="0">
                  <a:pos x="299" y="401"/>
                </a:cxn>
                <a:cxn ang="0">
                  <a:pos x="299" y="396"/>
                </a:cxn>
                <a:cxn ang="0">
                  <a:pos x="299" y="392"/>
                </a:cxn>
                <a:cxn ang="0">
                  <a:pos x="299" y="389"/>
                </a:cxn>
                <a:cxn ang="0">
                  <a:pos x="299" y="381"/>
                </a:cxn>
                <a:cxn ang="0">
                  <a:pos x="299" y="374"/>
                </a:cxn>
                <a:cxn ang="0">
                  <a:pos x="297" y="357"/>
                </a:cxn>
                <a:cxn ang="0">
                  <a:pos x="296" y="344"/>
                </a:cxn>
                <a:cxn ang="0">
                  <a:pos x="294" y="329"/>
                </a:cxn>
                <a:cxn ang="0">
                  <a:pos x="290" y="302"/>
                </a:cxn>
                <a:cxn ang="0">
                  <a:pos x="287" y="285"/>
                </a:cxn>
                <a:cxn ang="0">
                  <a:pos x="282" y="269"/>
                </a:cxn>
                <a:cxn ang="0">
                  <a:pos x="273" y="237"/>
                </a:cxn>
                <a:cxn ang="0">
                  <a:pos x="261" y="207"/>
                </a:cxn>
                <a:cxn ang="0">
                  <a:pos x="246" y="176"/>
                </a:cxn>
                <a:cxn ang="0">
                  <a:pos x="210" y="122"/>
                </a:cxn>
                <a:cxn ang="0">
                  <a:pos x="186" y="95"/>
                </a:cxn>
                <a:cxn ang="0">
                  <a:pos x="156" y="68"/>
                </a:cxn>
                <a:cxn ang="0">
                  <a:pos x="125" y="45"/>
                </a:cxn>
                <a:cxn ang="0">
                  <a:pos x="93" y="29"/>
                </a:cxn>
                <a:cxn ang="0">
                  <a:pos x="60" y="15"/>
                </a:cxn>
                <a:cxn ang="0">
                  <a:pos x="44" y="9"/>
                </a:cxn>
                <a:cxn ang="0">
                  <a:pos x="27" y="5"/>
                </a:cxn>
                <a:cxn ang="0">
                  <a:pos x="9" y="2"/>
                </a:cxn>
                <a:cxn ang="0">
                  <a:pos x="0" y="0"/>
                </a:cxn>
              </a:cxnLst>
              <a:rect l="0" t="0" r="r" b="b"/>
              <a:pathLst>
                <a:path w="300" h="560">
                  <a:moveTo>
                    <a:pt x="296" y="560"/>
                  </a:moveTo>
                  <a:lnTo>
                    <a:pt x="296" y="557"/>
                  </a:lnTo>
                  <a:lnTo>
                    <a:pt x="296" y="555"/>
                  </a:lnTo>
                  <a:lnTo>
                    <a:pt x="296" y="552"/>
                  </a:lnTo>
                  <a:lnTo>
                    <a:pt x="296" y="549"/>
                  </a:lnTo>
                  <a:lnTo>
                    <a:pt x="296" y="545"/>
                  </a:lnTo>
                  <a:lnTo>
                    <a:pt x="296" y="540"/>
                  </a:lnTo>
                  <a:lnTo>
                    <a:pt x="296" y="534"/>
                  </a:lnTo>
                  <a:lnTo>
                    <a:pt x="296" y="528"/>
                  </a:lnTo>
                  <a:lnTo>
                    <a:pt x="296" y="518"/>
                  </a:lnTo>
                  <a:lnTo>
                    <a:pt x="297" y="470"/>
                  </a:lnTo>
                  <a:lnTo>
                    <a:pt x="299" y="446"/>
                  </a:lnTo>
                  <a:lnTo>
                    <a:pt x="299" y="440"/>
                  </a:lnTo>
                  <a:lnTo>
                    <a:pt x="299" y="432"/>
                  </a:lnTo>
                  <a:lnTo>
                    <a:pt x="299" y="426"/>
                  </a:lnTo>
                  <a:lnTo>
                    <a:pt x="299" y="423"/>
                  </a:lnTo>
                  <a:lnTo>
                    <a:pt x="299" y="419"/>
                  </a:lnTo>
                  <a:lnTo>
                    <a:pt x="299" y="417"/>
                  </a:lnTo>
                  <a:lnTo>
                    <a:pt x="300" y="416"/>
                  </a:lnTo>
                  <a:lnTo>
                    <a:pt x="300" y="413"/>
                  </a:lnTo>
                  <a:lnTo>
                    <a:pt x="300" y="411"/>
                  </a:lnTo>
                  <a:lnTo>
                    <a:pt x="300" y="408"/>
                  </a:lnTo>
                  <a:lnTo>
                    <a:pt x="300" y="407"/>
                  </a:lnTo>
                  <a:lnTo>
                    <a:pt x="300" y="405"/>
                  </a:lnTo>
                  <a:lnTo>
                    <a:pt x="299" y="402"/>
                  </a:lnTo>
                  <a:lnTo>
                    <a:pt x="299" y="401"/>
                  </a:lnTo>
                  <a:lnTo>
                    <a:pt x="299" y="396"/>
                  </a:lnTo>
                  <a:lnTo>
                    <a:pt x="299" y="392"/>
                  </a:lnTo>
                  <a:lnTo>
                    <a:pt x="299" y="389"/>
                  </a:lnTo>
                  <a:lnTo>
                    <a:pt x="299" y="381"/>
                  </a:lnTo>
                  <a:lnTo>
                    <a:pt x="299" y="374"/>
                  </a:lnTo>
                  <a:lnTo>
                    <a:pt x="297" y="357"/>
                  </a:lnTo>
                  <a:lnTo>
                    <a:pt x="296" y="344"/>
                  </a:lnTo>
                  <a:lnTo>
                    <a:pt x="294" y="329"/>
                  </a:lnTo>
                  <a:lnTo>
                    <a:pt x="290" y="302"/>
                  </a:lnTo>
                  <a:lnTo>
                    <a:pt x="287" y="285"/>
                  </a:lnTo>
                  <a:lnTo>
                    <a:pt x="282" y="269"/>
                  </a:lnTo>
                  <a:lnTo>
                    <a:pt x="273" y="237"/>
                  </a:lnTo>
                  <a:lnTo>
                    <a:pt x="261" y="207"/>
                  </a:lnTo>
                  <a:lnTo>
                    <a:pt x="246" y="176"/>
                  </a:lnTo>
                  <a:lnTo>
                    <a:pt x="210" y="122"/>
                  </a:lnTo>
                  <a:lnTo>
                    <a:pt x="186" y="95"/>
                  </a:lnTo>
                  <a:lnTo>
                    <a:pt x="156" y="68"/>
                  </a:lnTo>
                  <a:lnTo>
                    <a:pt x="125" y="45"/>
                  </a:lnTo>
                  <a:lnTo>
                    <a:pt x="93" y="29"/>
                  </a:lnTo>
                  <a:lnTo>
                    <a:pt x="60" y="15"/>
                  </a:lnTo>
                  <a:lnTo>
                    <a:pt x="44" y="9"/>
                  </a:lnTo>
                  <a:lnTo>
                    <a:pt x="27" y="5"/>
                  </a:lnTo>
                  <a:lnTo>
                    <a:pt x="9" y="2"/>
                  </a:lnTo>
                  <a:lnTo>
                    <a:pt x="0" y="0"/>
                  </a:lnTo>
                </a:path>
              </a:pathLst>
            </a:custGeom>
            <a:noFill/>
            <a:ln w="53975">
              <a:solidFill>
                <a:srgbClr val="FF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377" name="Freeform 41"/>
            <p:cNvSpPr>
              <a:spLocks/>
            </p:cNvSpPr>
            <p:nvPr/>
          </p:nvSpPr>
          <p:spPr bwMode="auto">
            <a:xfrm>
              <a:off x="855" y="2029"/>
              <a:ext cx="389" cy="422"/>
            </a:xfrm>
            <a:custGeom>
              <a:avLst/>
              <a:gdLst/>
              <a:ahLst/>
              <a:cxnLst>
                <a:cxn ang="0">
                  <a:pos x="389" y="3"/>
                </a:cxn>
                <a:cxn ang="0">
                  <a:pos x="380" y="2"/>
                </a:cxn>
                <a:cxn ang="0">
                  <a:pos x="376" y="2"/>
                </a:cxn>
                <a:cxn ang="0">
                  <a:pos x="371" y="0"/>
                </a:cxn>
                <a:cxn ang="0">
                  <a:pos x="365" y="0"/>
                </a:cxn>
                <a:cxn ang="0">
                  <a:pos x="361" y="0"/>
                </a:cxn>
                <a:cxn ang="0">
                  <a:pos x="356" y="0"/>
                </a:cxn>
                <a:cxn ang="0">
                  <a:pos x="353" y="0"/>
                </a:cxn>
                <a:cxn ang="0">
                  <a:pos x="350" y="0"/>
                </a:cxn>
                <a:cxn ang="0">
                  <a:pos x="346" y="0"/>
                </a:cxn>
                <a:cxn ang="0">
                  <a:pos x="343" y="0"/>
                </a:cxn>
                <a:cxn ang="0">
                  <a:pos x="342" y="0"/>
                </a:cxn>
                <a:cxn ang="0">
                  <a:pos x="337" y="0"/>
                </a:cxn>
                <a:cxn ang="0">
                  <a:pos x="334" y="0"/>
                </a:cxn>
                <a:cxn ang="0">
                  <a:pos x="331" y="0"/>
                </a:cxn>
                <a:cxn ang="0">
                  <a:pos x="327" y="0"/>
                </a:cxn>
                <a:cxn ang="0">
                  <a:pos x="322" y="0"/>
                </a:cxn>
                <a:cxn ang="0">
                  <a:pos x="313" y="2"/>
                </a:cxn>
                <a:cxn ang="0">
                  <a:pos x="303" y="3"/>
                </a:cxn>
                <a:cxn ang="0">
                  <a:pos x="283" y="6"/>
                </a:cxn>
                <a:cxn ang="0">
                  <a:pos x="267" y="9"/>
                </a:cxn>
                <a:cxn ang="0">
                  <a:pos x="234" y="20"/>
                </a:cxn>
                <a:cxn ang="0">
                  <a:pos x="202" y="33"/>
                </a:cxn>
                <a:cxn ang="0">
                  <a:pos x="172" y="51"/>
                </a:cxn>
                <a:cxn ang="0">
                  <a:pos x="141" y="74"/>
                </a:cxn>
                <a:cxn ang="0">
                  <a:pos x="94" y="120"/>
                </a:cxn>
                <a:cxn ang="0">
                  <a:pos x="72" y="149"/>
                </a:cxn>
                <a:cxn ang="0">
                  <a:pos x="52" y="182"/>
                </a:cxn>
                <a:cxn ang="0">
                  <a:pos x="37" y="212"/>
                </a:cxn>
                <a:cxn ang="0">
                  <a:pos x="25" y="245"/>
                </a:cxn>
                <a:cxn ang="0">
                  <a:pos x="15" y="278"/>
                </a:cxn>
                <a:cxn ang="0">
                  <a:pos x="9" y="308"/>
                </a:cxn>
                <a:cxn ang="0">
                  <a:pos x="6" y="324"/>
                </a:cxn>
                <a:cxn ang="0">
                  <a:pos x="4" y="338"/>
                </a:cxn>
                <a:cxn ang="0">
                  <a:pos x="3" y="354"/>
                </a:cxn>
                <a:cxn ang="0">
                  <a:pos x="3" y="363"/>
                </a:cxn>
                <a:cxn ang="0">
                  <a:pos x="1" y="371"/>
                </a:cxn>
                <a:cxn ang="0">
                  <a:pos x="1" y="377"/>
                </a:cxn>
                <a:cxn ang="0">
                  <a:pos x="1" y="383"/>
                </a:cxn>
                <a:cxn ang="0">
                  <a:pos x="1" y="390"/>
                </a:cxn>
                <a:cxn ang="0">
                  <a:pos x="1" y="393"/>
                </a:cxn>
                <a:cxn ang="0">
                  <a:pos x="1" y="398"/>
                </a:cxn>
                <a:cxn ang="0">
                  <a:pos x="1" y="401"/>
                </a:cxn>
                <a:cxn ang="0">
                  <a:pos x="1" y="404"/>
                </a:cxn>
                <a:cxn ang="0">
                  <a:pos x="0" y="405"/>
                </a:cxn>
                <a:cxn ang="0">
                  <a:pos x="0" y="408"/>
                </a:cxn>
                <a:cxn ang="0">
                  <a:pos x="0" y="411"/>
                </a:cxn>
                <a:cxn ang="0">
                  <a:pos x="0" y="414"/>
                </a:cxn>
                <a:cxn ang="0">
                  <a:pos x="0" y="417"/>
                </a:cxn>
                <a:cxn ang="0">
                  <a:pos x="0" y="420"/>
                </a:cxn>
                <a:cxn ang="0">
                  <a:pos x="1" y="422"/>
                </a:cxn>
              </a:cxnLst>
              <a:rect l="0" t="0" r="r" b="b"/>
              <a:pathLst>
                <a:path w="389" h="422">
                  <a:moveTo>
                    <a:pt x="389" y="3"/>
                  </a:moveTo>
                  <a:lnTo>
                    <a:pt x="380" y="2"/>
                  </a:lnTo>
                  <a:lnTo>
                    <a:pt x="376" y="2"/>
                  </a:lnTo>
                  <a:lnTo>
                    <a:pt x="371" y="0"/>
                  </a:lnTo>
                  <a:lnTo>
                    <a:pt x="365" y="0"/>
                  </a:lnTo>
                  <a:lnTo>
                    <a:pt x="361" y="0"/>
                  </a:lnTo>
                  <a:lnTo>
                    <a:pt x="356" y="0"/>
                  </a:lnTo>
                  <a:lnTo>
                    <a:pt x="353" y="0"/>
                  </a:lnTo>
                  <a:lnTo>
                    <a:pt x="350" y="0"/>
                  </a:lnTo>
                  <a:lnTo>
                    <a:pt x="346" y="0"/>
                  </a:lnTo>
                  <a:lnTo>
                    <a:pt x="343" y="0"/>
                  </a:lnTo>
                  <a:lnTo>
                    <a:pt x="342" y="0"/>
                  </a:lnTo>
                  <a:lnTo>
                    <a:pt x="337" y="0"/>
                  </a:lnTo>
                  <a:lnTo>
                    <a:pt x="334" y="0"/>
                  </a:lnTo>
                  <a:lnTo>
                    <a:pt x="331" y="0"/>
                  </a:lnTo>
                  <a:lnTo>
                    <a:pt x="327" y="0"/>
                  </a:lnTo>
                  <a:lnTo>
                    <a:pt x="322" y="0"/>
                  </a:lnTo>
                  <a:lnTo>
                    <a:pt x="313" y="2"/>
                  </a:lnTo>
                  <a:lnTo>
                    <a:pt x="303" y="3"/>
                  </a:lnTo>
                  <a:lnTo>
                    <a:pt x="283" y="6"/>
                  </a:lnTo>
                  <a:lnTo>
                    <a:pt x="267" y="9"/>
                  </a:lnTo>
                  <a:lnTo>
                    <a:pt x="234" y="20"/>
                  </a:lnTo>
                  <a:lnTo>
                    <a:pt x="202" y="33"/>
                  </a:lnTo>
                  <a:lnTo>
                    <a:pt x="172" y="51"/>
                  </a:lnTo>
                  <a:lnTo>
                    <a:pt x="141" y="74"/>
                  </a:lnTo>
                  <a:lnTo>
                    <a:pt x="94" y="120"/>
                  </a:lnTo>
                  <a:lnTo>
                    <a:pt x="72" y="149"/>
                  </a:lnTo>
                  <a:lnTo>
                    <a:pt x="52" y="182"/>
                  </a:lnTo>
                  <a:lnTo>
                    <a:pt x="37" y="212"/>
                  </a:lnTo>
                  <a:lnTo>
                    <a:pt x="25" y="245"/>
                  </a:lnTo>
                  <a:lnTo>
                    <a:pt x="15" y="278"/>
                  </a:lnTo>
                  <a:lnTo>
                    <a:pt x="9" y="308"/>
                  </a:lnTo>
                  <a:lnTo>
                    <a:pt x="6" y="324"/>
                  </a:lnTo>
                  <a:lnTo>
                    <a:pt x="4" y="338"/>
                  </a:lnTo>
                  <a:lnTo>
                    <a:pt x="3" y="354"/>
                  </a:lnTo>
                  <a:lnTo>
                    <a:pt x="3" y="363"/>
                  </a:lnTo>
                  <a:lnTo>
                    <a:pt x="1" y="371"/>
                  </a:lnTo>
                  <a:lnTo>
                    <a:pt x="1" y="377"/>
                  </a:lnTo>
                  <a:lnTo>
                    <a:pt x="1" y="383"/>
                  </a:lnTo>
                  <a:lnTo>
                    <a:pt x="1" y="390"/>
                  </a:lnTo>
                  <a:lnTo>
                    <a:pt x="1" y="393"/>
                  </a:lnTo>
                  <a:lnTo>
                    <a:pt x="1" y="398"/>
                  </a:lnTo>
                  <a:lnTo>
                    <a:pt x="1" y="401"/>
                  </a:lnTo>
                  <a:lnTo>
                    <a:pt x="1" y="404"/>
                  </a:lnTo>
                  <a:lnTo>
                    <a:pt x="0" y="405"/>
                  </a:lnTo>
                  <a:lnTo>
                    <a:pt x="0" y="408"/>
                  </a:lnTo>
                  <a:lnTo>
                    <a:pt x="0" y="411"/>
                  </a:lnTo>
                  <a:lnTo>
                    <a:pt x="0" y="414"/>
                  </a:lnTo>
                  <a:lnTo>
                    <a:pt x="0" y="417"/>
                  </a:lnTo>
                  <a:lnTo>
                    <a:pt x="0" y="420"/>
                  </a:lnTo>
                  <a:lnTo>
                    <a:pt x="1" y="422"/>
                  </a:lnTo>
                </a:path>
              </a:pathLst>
            </a:custGeom>
            <a:noFill/>
            <a:ln w="53975">
              <a:solidFill>
                <a:srgbClr val="FF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378" name="Freeform 42"/>
            <p:cNvSpPr>
              <a:spLocks/>
            </p:cNvSpPr>
            <p:nvPr/>
          </p:nvSpPr>
          <p:spPr bwMode="auto">
            <a:xfrm>
              <a:off x="855" y="2451"/>
              <a:ext cx="4" cy="34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3"/>
                </a:cxn>
                <a:cxn ang="0">
                  <a:pos x="1" y="6"/>
                </a:cxn>
                <a:cxn ang="0">
                  <a:pos x="1" y="10"/>
                </a:cxn>
                <a:cxn ang="0">
                  <a:pos x="1" y="15"/>
                </a:cxn>
                <a:cxn ang="0">
                  <a:pos x="1" y="28"/>
                </a:cxn>
                <a:cxn ang="0">
                  <a:pos x="3" y="51"/>
                </a:cxn>
                <a:cxn ang="0">
                  <a:pos x="3" y="75"/>
                </a:cxn>
                <a:cxn ang="0">
                  <a:pos x="4" y="97"/>
                </a:cxn>
                <a:cxn ang="0">
                  <a:pos x="4" y="108"/>
                </a:cxn>
                <a:cxn ang="0">
                  <a:pos x="4" y="117"/>
                </a:cxn>
                <a:cxn ang="0">
                  <a:pos x="4" y="123"/>
                </a:cxn>
                <a:cxn ang="0">
                  <a:pos x="4" y="126"/>
                </a:cxn>
                <a:cxn ang="0">
                  <a:pos x="4" y="129"/>
                </a:cxn>
                <a:cxn ang="0">
                  <a:pos x="4" y="132"/>
                </a:cxn>
                <a:cxn ang="0">
                  <a:pos x="4" y="133"/>
                </a:cxn>
                <a:cxn ang="0">
                  <a:pos x="4" y="136"/>
                </a:cxn>
                <a:cxn ang="0">
                  <a:pos x="4" y="139"/>
                </a:cxn>
                <a:cxn ang="0">
                  <a:pos x="4" y="141"/>
                </a:cxn>
                <a:cxn ang="0">
                  <a:pos x="4" y="143"/>
                </a:cxn>
                <a:cxn ang="0">
                  <a:pos x="4" y="146"/>
                </a:cxn>
                <a:cxn ang="0">
                  <a:pos x="4" y="149"/>
                </a:cxn>
                <a:cxn ang="0">
                  <a:pos x="4" y="152"/>
                </a:cxn>
                <a:cxn ang="0">
                  <a:pos x="4" y="154"/>
                </a:cxn>
                <a:cxn ang="0">
                  <a:pos x="4" y="160"/>
                </a:cxn>
                <a:cxn ang="0">
                  <a:pos x="4" y="164"/>
                </a:cxn>
                <a:cxn ang="0">
                  <a:pos x="4" y="170"/>
                </a:cxn>
                <a:cxn ang="0">
                  <a:pos x="4" y="182"/>
                </a:cxn>
                <a:cxn ang="0">
                  <a:pos x="3" y="208"/>
                </a:cxn>
                <a:cxn ang="0">
                  <a:pos x="1" y="232"/>
                </a:cxn>
                <a:cxn ang="0">
                  <a:pos x="1" y="244"/>
                </a:cxn>
                <a:cxn ang="0">
                  <a:pos x="1" y="257"/>
                </a:cxn>
                <a:cxn ang="0">
                  <a:pos x="1" y="263"/>
                </a:cxn>
                <a:cxn ang="0">
                  <a:pos x="1" y="271"/>
                </a:cxn>
                <a:cxn ang="0">
                  <a:pos x="1" y="275"/>
                </a:cxn>
                <a:cxn ang="0">
                  <a:pos x="1" y="280"/>
                </a:cxn>
                <a:cxn ang="0">
                  <a:pos x="0" y="283"/>
                </a:cxn>
                <a:cxn ang="0">
                  <a:pos x="0" y="286"/>
                </a:cxn>
                <a:cxn ang="0">
                  <a:pos x="0" y="287"/>
                </a:cxn>
                <a:cxn ang="0">
                  <a:pos x="0" y="290"/>
                </a:cxn>
                <a:cxn ang="0">
                  <a:pos x="0" y="293"/>
                </a:cxn>
                <a:cxn ang="0">
                  <a:pos x="0" y="295"/>
                </a:cxn>
                <a:cxn ang="0">
                  <a:pos x="0" y="296"/>
                </a:cxn>
                <a:cxn ang="0">
                  <a:pos x="1" y="299"/>
                </a:cxn>
                <a:cxn ang="0">
                  <a:pos x="1" y="304"/>
                </a:cxn>
                <a:cxn ang="0">
                  <a:pos x="1" y="307"/>
                </a:cxn>
                <a:cxn ang="0">
                  <a:pos x="1" y="310"/>
                </a:cxn>
                <a:cxn ang="0">
                  <a:pos x="1" y="317"/>
                </a:cxn>
                <a:cxn ang="0">
                  <a:pos x="1" y="325"/>
                </a:cxn>
                <a:cxn ang="0">
                  <a:pos x="1" y="332"/>
                </a:cxn>
                <a:cxn ang="0">
                  <a:pos x="3" y="341"/>
                </a:cxn>
              </a:cxnLst>
              <a:rect l="0" t="0" r="r" b="b"/>
              <a:pathLst>
                <a:path w="4" h="341">
                  <a:moveTo>
                    <a:pt x="1" y="0"/>
                  </a:moveTo>
                  <a:lnTo>
                    <a:pt x="1" y="3"/>
                  </a:lnTo>
                  <a:lnTo>
                    <a:pt x="1" y="6"/>
                  </a:lnTo>
                  <a:lnTo>
                    <a:pt x="1" y="10"/>
                  </a:lnTo>
                  <a:lnTo>
                    <a:pt x="1" y="15"/>
                  </a:lnTo>
                  <a:lnTo>
                    <a:pt x="1" y="28"/>
                  </a:lnTo>
                  <a:lnTo>
                    <a:pt x="3" y="51"/>
                  </a:lnTo>
                  <a:lnTo>
                    <a:pt x="3" y="75"/>
                  </a:lnTo>
                  <a:lnTo>
                    <a:pt x="4" y="97"/>
                  </a:lnTo>
                  <a:lnTo>
                    <a:pt x="4" y="108"/>
                  </a:lnTo>
                  <a:lnTo>
                    <a:pt x="4" y="117"/>
                  </a:lnTo>
                  <a:lnTo>
                    <a:pt x="4" y="123"/>
                  </a:lnTo>
                  <a:lnTo>
                    <a:pt x="4" y="126"/>
                  </a:lnTo>
                  <a:lnTo>
                    <a:pt x="4" y="129"/>
                  </a:lnTo>
                  <a:lnTo>
                    <a:pt x="4" y="132"/>
                  </a:lnTo>
                  <a:lnTo>
                    <a:pt x="4" y="133"/>
                  </a:lnTo>
                  <a:lnTo>
                    <a:pt x="4" y="136"/>
                  </a:lnTo>
                  <a:lnTo>
                    <a:pt x="4" y="139"/>
                  </a:lnTo>
                  <a:lnTo>
                    <a:pt x="4" y="141"/>
                  </a:lnTo>
                  <a:lnTo>
                    <a:pt x="4" y="143"/>
                  </a:lnTo>
                  <a:lnTo>
                    <a:pt x="4" y="146"/>
                  </a:lnTo>
                  <a:lnTo>
                    <a:pt x="4" y="149"/>
                  </a:lnTo>
                  <a:lnTo>
                    <a:pt x="4" y="152"/>
                  </a:lnTo>
                  <a:lnTo>
                    <a:pt x="4" y="154"/>
                  </a:lnTo>
                  <a:lnTo>
                    <a:pt x="4" y="160"/>
                  </a:lnTo>
                  <a:lnTo>
                    <a:pt x="4" y="164"/>
                  </a:lnTo>
                  <a:lnTo>
                    <a:pt x="4" y="170"/>
                  </a:lnTo>
                  <a:lnTo>
                    <a:pt x="4" y="182"/>
                  </a:lnTo>
                  <a:lnTo>
                    <a:pt x="3" y="208"/>
                  </a:lnTo>
                  <a:lnTo>
                    <a:pt x="1" y="232"/>
                  </a:lnTo>
                  <a:lnTo>
                    <a:pt x="1" y="244"/>
                  </a:lnTo>
                  <a:lnTo>
                    <a:pt x="1" y="257"/>
                  </a:lnTo>
                  <a:lnTo>
                    <a:pt x="1" y="263"/>
                  </a:lnTo>
                  <a:lnTo>
                    <a:pt x="1" y="271"/>
                  </a:lnTo>
                  <a:lnTo>
                    <a:pt x="1" y="275"/>
                  </a:lnTo>
                  <a:lnTo>
                    <a:pt x="1" y="280"/>
                  </a:lnTo>
                  <a:lnTo>
                    <a:pt x="0" y="283"/>
                  </a:lnTo>
                  <a:lnTo>
                    <a:pt x="0" y="286"/>
                  </a:lnTo>
                  <a:lnTo>
                    <a:pt x="0" y="287"/>
                  </a:lnTo>
                  <a:lnTo>
                    <a:pt x="0" y="290"/>
                  </a:lnTo>
                  <a:lnTo>
                    <a:pt x="0" y="293"/>
                  </a:lnTo>
                  <a:lnTo>
                    <a:pt x="0" y="295"/>
                  </a:lnTo>
                  <a:lnTo>
                    <a:pt x="0" y="296"/>
                  </a:lnTo>
                  <a:lnTo>
                    <a:pt x="1" y="299"/>
                  </a:lnTo>
                  <a:lnTo>
                    <a:pt x="1" y="304"/>
                  </a:lnTo>
                  <a:lnTo>
                    <a:pt x="1" y="307"/>
                  </a:lnTo>
                  <a:lnTo>
                    <a:pt x="1" y="310"/>
                  </a:lnTo>
                  <a:lnTo>
                    <a:pt x="1" y="317"/>
                  </a:lnTo>
                  <a:lnTo>
                    <a:pt x="1" y="325"/>
                  </a:lnTo>
                  <a:lnTo>
                    <a:pt x="1" y="332"/>
                  </a:lnTo>
                  <a:lnTo>
                    <a:pt x="3" y="341"/>
                  </a:lnTo>
                </a:path>
              </a:pathLst>
            </a:custGeom>
            <a:noFill/>
            <a:ln w="53975">
              <a:solidFill>
                <a:srgbClr val="FF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379" name="Freeform 43"/>
            <p:cNvSpPr>
              <a:spLocks/>
            </p:cNvSpPr>
            <p:nvPr/>
          </p:nvSpPr>
          <p:spPr bwMode="auto">
            <a:xfrm>
              <a:off x="858" y="2792"/>
              <a:ext cx="682" cy="3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4"/>
                </a:cxn>
                <a:cxn ang="0">
                  <a:pos x="3" y="30"/>
                </a:cxn>
                <a:cxn ang="0">
                  <a:pos x="7" y="62"/>
                </a:cxn>
                <a:cxn ang="0">
                  <a:pos x="15" y="92"/>
                </a:cxn>
                <a:cxn ang="0">
                  <a:pos x="22" y="119"/>
                </a:cxn>
                <a:cxn ang="0">
                  <a:pos x="48" y="177"/>
                </a:cxn>
                <a:cxn ang="0">
                  <a:pos x="67" y="210"/>
                </a:cxn>
                <a:cxn ang="0">
                  <a:pos x="88" y="239"/>
                </a:cxn>
                <a:cxn ang="0">
                  <a:pos x="112" y="266"/>
                </a:cxn>
                <a:cxn ang="0">
                  <a:pos x="139" y="290"/>
                </a:cxn>
                <a:cxn ang="0">
                  <a:pos x="168" y="311"/>
                </a:cxn>
                <a:cxn ang="0">
                  <a:pos x="196" y="327"/>
                </a:cxn>
                <a:cxn ang="0">
                  <a:pos x="229" y="341"/>
                </a:cxn>
                <a:cxn ang="0">
                  <a:pos x="246" y="347"/>
                </a:cxn>
                <a:cxn ang="0">
                  <a:pos x="265" y="353"/>
                </a:cxn>
                <a:cxn ang="0">
                  <a:pos x="283" y="357"/>
                </a:cxn>
                <a:cxn ang="0">
                  <a:pos x="291" y="359"/>
                </a:cxn>
                <a:cxn ang="0">
                  <a:pos x="300" y="359"/>
                </a:cxn>
                <a:cxn ang="0">
                  <a:pos x="307" y="360"/>
                </a:cxn>
                <a:cxn ang="0">
                  <a:pos x="315" y="362"/>
                </a:cxn>
                <a:cxn ang="0">
                  <a:pos x="319" y="362"/>
                </a:cxn>
                <a:cxn ang="0">
                  <a:pos x="324" y="362"/>
                </a:cxn>
                <a:cxn ang="0">
                  <a:pos x="328" y="362"/>
                </a:cxn>
                <a:cxn ang="0">
                  <a:pos x="333" y="362"/>
                </a:cxn>
                <a:cxn ang="0">
                  <a:pos x="336" y="362"/>
                </a:cxn>
                <a:cxn ang="0">
                  <a:pos x="340" y="362"/>
                </a:cxn>
                <a:cxn ang="0">
                  <a:pos x="344" y="362"/>
                </a:cxn>
                <a:cxn ang="0">
                  <a:pos x="349" y="362"/>
                </a:cxn>
                <a:cxn ang="0">
                  <a:pos x="353" y="362"/>
                </a:cxn>
                <a:cxn ang="0">
                  <a:pos x="358" y="362"/>
                </a:cxn>
                <a:cxn ang="0">
                  <a:pos x="362" y="362"/>
                </a:cxn>
                <a:cxn ang="0">
                  <a:pos x="367" y="362"/>
                </a:cxn>
                <a:cxn ang="0">
                  <a:pos x="377" y="360"/>
                </a:cxn>
                <a:cxn ang="0">
                  <a:pos x="386" y="359"/>
                </a:cxn>
                <a:cxn ang="0">
                  <a:pos x="406" y="356"/>
                </a:cxn>
                <a:cxn ang="0">
                  <a:pos x="422" y="351"/>
                </a:cxn>
                <a:cxn ang="0">
                  <a:pos x="439" y="347"/>
                </a:cxn>
                <a:cxn ang="0">
                  <a:pos x="470" y="335"/>
                </a:cxn>
                <a:cxn ang="0">
                  <a:pos x="500" y="320"/>
                </a:cxn>
                <a:cxn ang="0">
                  <a:pos x="533" y="299"/>
                </a:cxn>
                <a:cxn ang="0">
                  <a:pos x="563" y="272"/>
                </a:cxn>
                <a:cxn ang="0">
                  <a:pos x="589" y="246"/>
                </a:cxn>
                <a:cxn ang="0">
                  <a:pos x="628" y="189"/>
                </a:cxn>
                <a:cxn ang="0">
                  <a:pos x="646" y="156"/>
                </a:cxn>
                <a:cxn ang="0">
                  <a:pos x="658" y="125"/>
                </a:cxn>
                <a:cxn ang="0">
                  <a:pos x="668" y="95"/>
                </a:cxn>
                <a:cxn ang="0">
                  <a:pos x="676" y="63"/>
                </a:cxn>
                <a:cxn ang="0">
                  <a:pos x="679" y="48"/>
                </a:cxn>
                <a:cxn ang="0">
                  <a:pos x="680" y="33"/>
                </a:cxn>
                <a:cxn ang="0">
                  <a:pos x="682" y="20"/>
                </a:cxn>
              </a:cxnLst>
              <a:rect l="0" t="0" r="r" b="b"/>
              <a:pathLst>
                <a:path w="682" h="362">
                  <a:moveTo>
                    <a:pt x="0" y="0"/>
                  </a:moveTo>
                  <a:lnTo>
                    <a:pt x="1" y="14"/>
                  </a:lnTo>
                  <a:lnTo>
                    <a:pt x="3" y="30"/>
                  </a:lnTo>
                  <a:lnTo>
                    <a:pt x="7" y="62"/>
                  </a:lnTo>
                  <a:lnTo>
                    <a:pt x="15" y="92"/>
                  </a:lnTo>
                  <a:lnTo>
                    <a:pt x="22" y="119"/>
                  </a:lnTo>
                  <a:lnTo>
                    <a:pt x="48" y="177"/>
                  </a:lnTo>
                  <a:lnTo>
                    <a:pt x="67" y="210"/>
                  </a:lnTo>
                  <a:lnTo>
                    <a:pt x="88" y="239"/>
                  </a:lnTo>
                  <a:lnTo>
                    <a:pt x="112" y="266"/>
                  </a:lnTo>
                  <a:lnTo>
                    <a:pt x="139" y="290"/>
                  </a:lnTo>
                  <a:lnTo>
                    <a:pt x="168" y="311"/>
                  </a:lnTo>
                  <a:lnTo>
                    <a:pt x="196" y="327"/>
                  </a:lnTo>
                  <a:lnTo>
                    <a:pt x="229" y="341"/>
                  </a:lnTo>
                  <a:lnTo>
                    <a:pt x="246" y="347"/>
                  </a:lnTo>
                  <a:lnTo>
                    <a:pt x="265" y="353"/>
                  </a:lnTo>
                  <a:lnTo>
                    <a:pt x="283" y="357"/>
                  </a:lnTo>
                  <a:lnTo>
                    <a:pt x="291" y="359"/>
                  </a:lnTo>
                  <a:lnTo>
                    <a:pt x="300" y="359"/>
                  </a:lnTo>
                  <a:lnTo>
                    <a:pt x="307" y="360"/>
                  </a:lnTo>
                  <a:lnTo>
                    <a:pt x="315" y="362"/>
                  </a:lnTo>
                  <a:lnTo>
                    <a:pt x="319" y="362"/>
                  </a:lnTo>
                  <a:lnTo>
                    <a:pt x="324" y="362"/>
                  </a:lnTo>
                  <a:lnTo>
                    <a:pt x="328" y="362"/>
                  </a:lnTo>
                  <a:lnTo>
                    <a:pt x="333" y="362"/>
                  </a:lnTo>
                  <a:lnTo>
                    <a:pt x="336" y="362"/>
                  </a:lnTo>
                  <a:lnTo>
                    <a:pt x="340" y="362"/>
                  </a:lnTo>
                  <a:lnTo>
                    <a:pt x="344" y="362"/>
                  </a:lnTo>
                  <a:lnTo>
                    <a:pt x="349" y="362"/>
                  </a:lnTo>
                  <a:lnTo>
                    <a:pt x="353" y="362"/>
                  </a:lnTo>
                  <a:lnTo>
                    <a:pt x="358" y="362"/>
                  </a:lnTo>
                  <a:lnTo>
                    <a:pt x="362" y="362"/>
                  </a:lnTo>
                  <a:lnTo>
                    <a:pt x="367" y="362"/>
                  </a:lnTo>
                  <a:lnTo>
                    <a:pt x="377" y="360"/>
                  </a:lnTo>
                  <a:lnTo>
                    <a:pt x="386" y="359"/>
                  </a:lnTo>
                  <a:lnTo>
                    <a:pt x="406" y="356"/>
                  </a:lnTo>
                  <a:lnTo>
                    <a:pt x="422" y="351"/>
                  </a:lnTo>
                  <a:lnTo>
                    <a:pt x="439" y="347"/>
                  </a:lnTo>
                  <a:lnTo>
                    <a:pt x="470" y="335"/>
                  </a:lnTo>
                  <a:lnTo>
                    <a:pt x="500" y="320"/>
                  </a:lnTo>
                  <a:lnTo>
                    <a:pt x="533" y="299"/>
                  </a:lnTo>
                  <a:lnTo>
                    <a:pt x="563" y="272"/>
                  </a:lnTo>
                  <a:lnTo>
                    <a:pt x="589" y="246"/>
                  </a:lnTo>
                  <a:lnTo>
                    <a:pt x="628" y="189"/>
                  </a:lnTo>
                  <a:lnTo>
                    <a:pt x="646" y="156"/>
                  </a:lnTo>
                  <a:lnTo>
                    <a:pt x="658" y="125"/>
                  </a:lnTo>
                  <a:lnTo>
                    <a:pt x="668" y="95"/>
                  </a:lnTo>
                  <a:lnTo>
                    <a:pt x="676" y="63"/>
                  </a:lnTo>
                  <a:lnTo>
                    <a:pt x="679" y="48"/>
                  </a:lnTo>
                  <a:lnTo>
                    <a:pt x="680" y="33"/>
                  </a:lnTo>
                  <a:lnTo>
                    <a:pt x="682" y="20"/>
                  </a:lnTo>
                </a:path>
              </a:pathLst>
            </a:custGeom>
            <a:noFill/>
            <a:ln w="53975">
              <a:solidFill>
                <a:srgbClr val="FF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380" name="Freeform 44"/>
            <p:cNvSpPr>
              <a:spLocks/>
            </p:cNvSpPr>
            <p:nvPr/>
          </p:nvSpPr>
          <p:spPr bwMode="auto">
            <a:xfrm>
              <a:off x="1540" y="2592"/>
              <a:ext cx="4" cy="220"/>
            </a:xfrm>
            <a:custGeom>
              <a:avLst/>
              <a:gdLst/>
              <a:ahLst/>
              <a:cxnLst>
                <a:cxn ang="0">
                  <a:pos x="0" y="220"/>
                </a:cxn>
                <a:cxn ang="0">
                  <a:pos x="1" y="208"/>
                </a:cxn>
                <a:cxn ang="0">
                  <a:pos x="3" y="194"/>
                </a:cxn>
                <a:cxn ang="0">
                  <a:pos x="3" y="187"/>
                </a:cxn>
                <a:cxn ang="0">
                  <a:pos x="3" y="179"/>
                </a:cxn>
                <a:cxn ang="0">
                  <a:pos x="3" y="175"/>
                </a:cxn>
                <a:cxn ang="0">
                  <a:pos x="3" y="172"/>
                </a:cxn>
                <a:cxn ang="0">
                  <a:pos x="3" y="167"/>
                </a:cxn>
                <a:cxn ang="0">
                  <a:pos x="3" y="164"/>
                </a:cxn>
                <a:cxn ang="0">
                  <a:pos x="3" y="161"/>
                </a:cxn>
                <a:cxn ang="0">
                  <a:pos x="3" y="158"/>
                </a:cxn>
                <a:cxn ang="0">
                  <a:pos x="3" y="157"/>
                </a:cxn>
                <a:cxn ang="0">
                  <a:pos x="4" y="154"/>
                </a:cxn>
                <a:cxn ang="0">
                  <a:pos x="4" y="151"/>
                </a:cxn>
                <a:cxn ang="0">
                  <a:pos x="4" y="148"/>
                </a:cxn>
                <a:cxn ang="0">
                  <a:pos x="4" y="145"/>
                </a:cxn>
                <a:cxn ang="0">
                  <a:pos x="3" y="142"/>
                </a:cxn>
                <a:cxn ang="0">
                  <a:pos x="3" y="139"/>
                </a:cxn>
                <a:cxn ang="0">
                  <a:pos x="3" y="134"/>
                </a:cxn>
                <a:cxn ang="0">
                  <a:pos x="3" y="131"/>
                </a:cxn>
                <a:cxn ang="0">
                  <a:pos x="3" y="125"/>
                </a:cxn>
                <a:cxn ang="0">
                  <a:pos x="3" y="115"/>
                </a:cxn>
                <a:cxn ang="0">
                  <a:pos x="3" y="103"/>
                </a:cxn>
                <a:cxn ang="0">
                  <a:pos x="0" y="56"/>
                </a:cxn>
                <a:cxn ang="0">
                  <a:pos x="0" y="43"/>
                </a:cxn>
                <a:cxn ang="0">
                  <a:pos x="0" y="37"/>
                </a:cxn>
                <a:cxn ang="0">
                  <a:pos x="0" y="31"/>
                </a:cxn>
                <a:cxn ang="0">
                  <a:pos x="0" y="25"/>
                </a:cxn>
                <a:cxn ang="0">
                  <a:pos x="0" y="17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0" y="10"/>
                </a:cxn>
                <a:cxn ang="0">
                  <a:pos x="0" y="7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r" b="b"/>
              <a:pathLst>
                <a:path w="4" h="220">
                  <a:moveTo>
                    <a:pt x="0" y="220"/>
                  </a:moveTo>
                  <a:lnTo>
                    <a:pt x="1" y="208"/>
                  </a:lnTo>
                  <a:lnTo>
                    <a:pt x="3" y="194"/>
                  </a:lnTo>
                  <a:lnTo>
                    <a:pt x="3" y="187"/>
                  </a:lnTo>
                  <a:lnTo>
                    <a:pt x="3" y="179"/>
                  </a:lnTo>
                  <a:lnTo>
                    <a:pt x="3" y="175"/>
                  </a:lnTo>
                  <a:lnTo>
                    <a:pt x="3" y="172"/>
                  </a:lnTo>
                  <a:lnTo>
                    <a:pt x="3" y="167"/>
                  </a:lnTo>
                  <a:lnTo>
                    <a:pt x="3" y="164"/>
                  </a:lnTo>
                  <a:lnTo>
                    <a:pt x="3" y="161"/>
                  </a:lnTo>
                  <a:lnTo>
                    <a:pt x="3" y="158"/>
                  </a:lnTo>
                  <a:lnTo>
                    <a:pt x="3" y="157"/>
                  </a:lnTo>
                  <a:lnTo>
                    <a:pt x="4" y="154"/>
                  </a:lnTo>
                  <a:lnTo>
                    <a:pt x="4" y="151"/>
                  </a:lnTo>
                  <a:lnTo>
                    <a:pt x="4" y="148"/>
                  </a:lnTo>
                  <a:lnTo>
                    <a:pt x="4" y="145"/>
                  </a:lnTo>
                  <a:lnTo>
                    <a:pt x="3" y="142"/>
                  </a:lnTo>
                  <a:lnTo>
                    <a:pt x="3" y="139"/>
                  </a:lnTo>
                  <a:lnTo>
                    <a:pt x="3" y="134"/>
                  </a:lnTo>
                  <a:lnTo>
                    <a:pt x="3" y="131"/>
                  </a:lnTo>
                  <a:lnTo>
                    <a:pt x="3" y="125"/>
                  </a:lnTo>
                  <a:lnTo>
                    <a:pt x="3" y="115"/>
                  </a:lnTo>
                  <a:lnTo>
                    <a:pt x="3" y="103"/>
                  </a:lnTo>
                  <a:lnTo>
                    <a:pt x="0" y="56"/>
                  </a:lnTo>
                  <a:lnTo>
                    <a:pt x="0" y="43"/>
                  </a:lnTo>
                  <a:lnTo>
                    <a:pt x="0" y="37"/>
                  </a:lnTo>
                  <a:lnTo>
                    <a:pt x="0" y="31"/>
                  </a:lnTo>
                  <a:lnTo>
                    <a:pt x="0" y="25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53975">
              <a:solidFill>
                <a:srgbClr val="FF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381" name="Freeform 45"/>
            <p:cNvSpPr>
              <a:spLocks/>
            </p:cNvSpPr>
            <p:nvPr/>
          </p:nvSpPr>
          <p:spPr bwMode="auto">
            <a:xfrm>
              <a:off x="1255" y="2037"/>
              <a:ext cx="283" cy="555"/>
            </a:xfrm>
            <a:custGeom>
              <a:avLst/>
              <a:gdLst/>
              <a:ahLst/>
              <a:cxnLst>
                <a:cxn ang="0">
                  <a:pos x="279" y="555"/>
                </a:cxn>
                <a:cxn ang="0">
                  <a:pos x="279" y="552"/>
                </a:cxn>
                <a:cxn ang="0">
                  <a:pos x="279" y="550"/>
                </a:cxn>
                <a:cxn ang="0">
                  <a:pos x="279" y="547"/>
                </a:cxn>
                <a:cxn ang="0">
                  <a:pos x="279" y="544"/>
                </a:cxn>
                <a:cxn ang="0">
                  <a:pos x="279" y="540"/>
                </a:cxn>
                <a:cxn ang="0">
                  <a:pos x="279" y="535"/>
                </a:cxn>
                <a:cxn ang="0">
                  <a:pos x="279" y="529"/>
                </a:cxn>
                <a:cxn ang="0">
                  <a:pos x="279" y="523"/>
                </a:cxn>
                <a:cxn ang="0">
                  <a:pos x="280" y="513"/>
                </a:cxn>
                <a:cxn ang="0">
                  <a:pos x="282" y="466"/>
                </a:cxn>
                <a:cxn ang="0">
                  <a:pos x="283" y="444"/>
                </a:cxn>
                <a:cxn ang="0">
                  <a:pos x="283" y="436"/>
                </a:cxn>
                <a:cxn ang="0">
                  <a:pos x="283" y="429"/>
                </a:cxn>
                <a:cxn ang="0">
                  <a:pos x="283" y="423"/>
                </a:cxn>
                <a:cxn ang="0">
                  <a:pos x="283" y="417"/>
                </a:cxn>
                <a:cxn ang="0">
                  <a:pos x="283" y="412"/>
                </a:cxn>
                <a:cxn ang="0">
                  <a:pos x="283" y="409"/>
                </a:cxn>
                <a:cxn ang="0">
                  <a:pos x="283" y="408"/>
                </a:cxn>
                <a:cxn ang="0">
                  <a:pos x="283" y="405"/>
                </a:cxn>
                <a:cxn ang="0">
                  <a:pos x="283" y="402"/>
                </a:cxn>
                <a:cxn ang="0">
                  <a:pos x="283" y="400"/>
                </a:cxn>
                <a:cxn ang="0">
                  <a:pos x="283" y="397"/>
                </a:cxn>
                <a:cxn ang="0">
                  <a:pos x="283" y="396"/>
                </a:cxn>
                <a:cxn ang="0">
                  <a:pos x="283" y="393"/>
                </a:cxn>
                <a:cxn ang="0">
                  <a:pos x="283" y="391"/>
                </a:cxn>
                <a:cxn ang="0">
                  <a:pos x="283" y="390"/>
                </a:cxn>
                <a:cxn ang="0">
                  <a:pos x="283" y="385"/>
                </a:cxn>
                <a:cxn ang="0">
                  <a:pos x="283" y="382"/>
                </a:cxn>
                <a:cxn ang="0">
                  <a:pos x="283" y="378"/>
                </a:cxn>
                <a:cxn ang="0">
                  <a:pos x="283" y="370"/>
                </a:cxn>
                <a:cxn ang="0">
                  <a:pos x="283" y="363"/>
                </a:cxn>
                <a:cxn ang="0">
                  <a:pos x="282" y="355"/>
                </a:cxn>
                <a:cxn ang="0">
                  <a:pos x="282" y="342"/>
                </a:cxn>
                <a:cxn ang="0">
                  <a:pos x="280" y="328"/>
                </a:cxn>
                <a:cxn ang="0">
                  <a:pos x="277" y="313"/>
                </a:cxn>
                <a:cxn ang="0">
                  <a:pos x="276" y="297"/>
                </a:cxn>
                <a:cxn ang="0">
                  <a:pos x="270" y="270"/>
                </a:cxn>
                <a:cxn ang="0">
                  <a:pos x="261" y="240"/>
                </a:cxn>
                <a:cxn ang="0">
                  <a:pos x="249" y="208"/>
                </a:cxn>
                <a:cxn ang="0">
                  <a:pos x="235" y="180"/>
                </a:cxn>
                <a:cxn ang="0">
                  <a:pos x="216" y="147"/>
                </a:cxn>
                <a:cxn ang="0">
                  <a:pos x="195" y="118"/>
                </a:cxn>
                <a:cxn ang="0">
                  <a:pos x="147" y="69"/>
                </a:cxn>
                <a:cxn ang="0">
                  <a:pos x="117" y="48"/>
                </a:cxn>
                <a:cxn ang="0">
                  <a:pos x="82" y="28"/>
                </a:cxn>
                <a:cxn ang="0">
                  <a:pos x="51" y="15"/>
                </a:cxn>
                <a:cxn ang="0">
                  <a:pos x="33" y="9"/>
                </a:cxn>
                <a:cxn ang="0">
                  <a:pos x="15" y="4"/>
                </a:cxn>
                <a:cxn ang="0">
                  <a:pos x="0" y="0"/>
                </a:cxn>
              </a:cxnLst>
              <a:rect l="0" t="0" r="r" b="b"/>
              <a:pathLst>
                <a:path w="283" h="555">
                  <a:moveTo>
                    <a:pt x="279" y="555"/>
                  </a:moveTo>
                  <a:lnTo>
                    <a:pt x="279" y="552"/>
                  </a:lnTo>
                  <a:lnTo>
                    <a:pt x="279" y="550"/>
                  </a:lnTo>
                  <a:lnTo>
                    <a:pt x="279" y="547"/>
                  </a:lnTo>
                  <a:lnTo>
                    <a:pt x="279" y="544"/>
                  </a:lnTo>
                  <a:lnTo>
                    <a:pt x="279" y="540"/>
                  </a:lnTo>
                  <a:lnTo>
                    <a:pt x="279" y="535"/>
                  </a:lnTo>
                  <a:lnTo>
                    <a:pt x="279" y="529"/>
                  </a:lnTo>
                  <a:lnTo>
                    <a:pt x="279" y="523"/>
                  </a:lnTo>
                  <a:lnTo>
                    <a:pt x="280" y="513"/>
                  </a:lnTo>
                  <a:lnTo>
                    <a:pt x="282" y="466"/>
                  </a:lnTo>
                  <a:lnTo>
                    <a:pt x="283" y="444"/>
                  </a:lnTo>
                  <a:lnTo>
                    <a:pt x="283" y="436"/>
                  </a:lnTo>
                  <a:lnTo>
                    <a:pt x="283" y="429"/>
                  </a:lnTo>
                  <a:lnTo>
                    <a:pt x="283" y="423"/>
                  </a:lnTo>
                  <a:lnTo>
                    <a:pt x="283" y="417"/>
                  </a:lnTo>
                  <a:lnTo>
                    <a:pt x="283" y="412"/>
                  </a:lnTo>
                  <a:lnTo>
                    <a:pt x="283" y="409"/>
                  </a:lnTo>
                  <a:lnTo>
                    <a:pt x="283" y="408"/>
                  </a:lnTo>
                  <a:lnTo>
                    <a:pt x="283" y="405"/>
                  </a:lnTo>
                  <a:lnTo>
                    <a:pt x="283" y="402"/>
                  </a:lnTo>
                  <a:lnTo>
                    <a:pt x="283" y="400"/>
                  </a:lnTo>
                  <a:lnTo>
                    <a:pt x="283" y="397"/>
                  </a:lnTo>
                  <a:lnTo>
                    <a:pt x="283" y="396"/>
                  </a:lnTo>
                  <a:lnTo>
                    <a:pt x="283" y="393"/>
                  </a:lnTo>
                  <a:lnTo>
                    <a:pt x="283" y="391"/>
                  </a:lnTo>
                  <a:lnTo>
                    <a:pt x="283" y="390"/>
                  </a:lnTo>
                  <a:lnTo>
                    <a:pt x="283" y="385"/>
                  </a:lnTo>
                  <a:lnTo>
                    <a:pt x="283" y="382"/>
                  </a:lnTo>
                  <a:lnTo>
                    <a:pt x="283" y="378"/>
                  </a:lnTo>
                  <a:lnTo>
                    <a:pt x="283" y="370"/>
                  </a:lnTo>
                  <a:lnTo>
                    <a:pt x="283" y="363"/>
                  </a:lnTo>
                  <a:lnTo>
                    <a:pt x="282" y="355"/>
                  </a:lnTo>
                  <a:lnTo>
                    <a:pt x="282" y="342"/>
                  </a:lnTo>
                  <a:lnTo>
                    <a:pt x="280" y="328"/>
                  </a:lnTo>
                  <a:lnTo>
                    <a:pt x="277" y="313"/>
                  </a:lnTo>
                  <a:lnTo>
                    <a:pt x="276" y="297"/>
                  </a:lnTo>
                  <a:lnTo>
                    <a:pt x="270" y="270"/>
                  </a:lnTo>
                  <a:lnTo>
                    <a:pt x="261" y="240"/>
                  </a:lnTo>
                  <a:lnTo>
                    <a:pt x="249" y="208"/>
                  </a:lnTo>
                  <a:lnTo>
                    <a:pt x="235" y="180"/>
                  </a:lnTo>
                  <a:lnTo>
                    <a:pt x="216" y="147"/>
                  </a:lnTo>
                  <a:lnTo>
                    <a:pt x="195" y="118"/>
                  </a:lnTo>
                  <a:lnTo>
                    <a:pt x="147" y="69"/>
                  </a:lnTo>
                  <a:lnTo>
                    <a:pt x="117" y="48"/>
                  </a:lnTo>
                  <a:lnTo>
                    <a:pt x="82" y="28"/>
                  </a:lnTo>
                  <a:lnTo>
                    <a:pt x="51" y="15"/>
                  </a:lnTo>
                  <a:lnTo>
                    <a:pt x="33" y="9"/>
                  </a:lnTo>
                  <a:lnTo>
                    <a:pt x="15" y="4"/>
                  </a:lnTo>
                  <a:lnTo>
                    <a:pt x="0" y="0"/>
                  </a:lnTo>
                </a:path>
              </a:pathLst>
            </a:custGeom>
            <a:noFill/>
            <a:ln w="53975">
              <a:solidFill>
                <a:srgbClr val="FF00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382" name="Freeform 46"/>
            <p:cNvSpPr>
              <a:spLocks/>
            </p:cNvSpPr>
            <p:nvPr/>
          </p:nvSpPr>
          <p:spPr bwMode="auto">
            <a:xfrm>
              <a:off x="861" y="2032"/>
              <a:ext cx="394" cy="411"/>
            </a:xfrm>
            <a:custGeom>
              <a:avLst/>
              <a:gdLst/>
              <a:ahLst/>
              <a:cxnLst>
                <a:cxn ang="0">
                  <a:pos x="394" y="5"/>
                </a:cxn>
                <a:cxn ang="0">
                  <a:pos x="385" y="5"/>
                </a:cxn>
                <a:cxn ang="0">
                  <a:pos x="376" y="3"/>
                </a:cxn>
                <a:cxn ang="0">
                  <a:pos x="367" y="2"/>
                </a:cxn>
                <a:cxn ang="0">
                  <a:pos x="358" y="2"/>
                </a:cxn>
                <a:cxn ang="0">
                  <a:pos x="355" y="2"/>
                </a:cxn>
                <a:cxn ang="0">
                  <a:pos x="350" y="0"/>
                </a:cxn>
                <a:cxn ang="0">
                  <a:pos x="346" y="0"/>
                </a:cxn>
                <a:cxn ang="0">
                  <a:pos x="343" y="0"/>
                </a:cxn>
                <a:cxn ang="0">
                  <a:pos x="339" y="0"/>
                </a:cxn>
                <a:cxn ang="0">
                  <a:pos x="334" y="0"/>
                </a:cxn>
                <a:cxn ang="0">
                  <a:pos x="330" y="0"/>
                </a:cxn>
                <a:cxn ang="0">
                  <a:pos x="325" y="0"/>
                </a:cxn>
                <a:cxn ang="0">
                  <a:pos x="321" y="2"/>
                </a:cxn>
                <a:cxn ang="0">
                  <a:pos x="316" y="2"/>
                </a:cxn>
                <a:cxn ang="0">
                  <a:pos x="307" y="2"/>
                </a:cxn>
                <a:cxn ang="0">
                  <a:pos x="298" y="3"/>
                </a:cxn>
                <a:cxn ang="0">
                  <a:pos x="291" y="5"/>
                </a:cxn>
                <a:cxn ang="0">
                  <a:pos x="274" y="8"/>
                </a:cxn>
                <a:cxn ang="0">
                  <a:pos x="255" y="12"/>
                </a:cxn>
                <a:cxn ang="0">
                  <a:pos x="238" y="17"/>
                </a:cxn>
                <a:cxn ang="0">
                  <a:pos x="202" y="32"/>
                </a:cxn>
                <a:cxn ang="0">
                  <a:pos x="171" y="50"/>
                </a:cxn>
                <a:cxn ang="0">
                  <a:pos x="144" y="69"/>
                </a:cxn>
                <a:cxn ang="0">
                  <a:pos x="115" y="95"/>
                </a:cxn>
                <a:cxn ang="0">
                  <a:pos x="90" y="120"/>
                </a:cxn>
                <a:cxn ang="0">
                  <a:pos x="69" y="149"/>
                </a:cxn>
                <a:cxn ang="0">
                  <a:pos x="51" y="180"/>
                </a:cxn>
                <a:cxn ang="0">
                  <a:pos x="36" y="210"/>
                </a:cxn>
                <a:cxn ang="0">
                  <a:pos x="25" y="237"/>
                </a:cxn>
                <a:cxn ang="0">
                  <a:pos x="16" y="267"/>
                </a:cxn>
                <a:cxn ang="0">
                  <a:pos x="12" y="285"/>
                </a:cxn>
                <a:cxn ang="0">
                  <a:pos x="9" y="300"/>
                </a:cxn>
                <a:cxn ang="0">
                  <a:pos x="6" y="315"/>
                </a:cxn>
                <a:cxn ang="0">
                  <a:pos x="3" y="330"/>
                </a:cxn>
                <a:cxn ang="0">
                  <a:pos x="1" y="347"/>
                </a:cxn>
                <a:cxn ang="0">
                  <a:pos x="1" y="354"/>
                </a:cxn>
                <a:cxn ang="0">
                  <a:pos x="0" y="363"/>
                </a:cxn>
                <a:cxn ang="0">
                  <a:pos x="0" y="369"/>
                </a:cxn>
                <a:cxn ang="0">
                  <a:pos x="0" y="377"/>
                </a:cxn>
                <a:cxn ang="0">
                  <a:pos x="0" y="383"/>
                </a:cxn>
                <a:cxn ang="0">
                  <a:pos x="0" y="389"/>
                </a:cxn>
                <a:cxn ang="0">
                  <a:pos x="0" y="393"/>
                </a:cxn>
                <a:cxn ang="0">
                  <a:pos x="0" y="395"/>
                </a:cxn>
                <a:cxn ang="0">
                  <a:pos x="0" y="396"/>
                </a:cxn>
                <a:cxn ang="0">
                  <a:pos x="0" y="399"/>
                </a:cxn>
                <a:cxn ang="0">
                  <a:pos x="0" y="402"/>
                </a:cxn>
                <a:cxn ang="0">
                  <a:pos x="0" y="405"/>
                </a:cxn>
                <a:cxn ang="0">
                  <a:pos x="0" y="407"/>
                </a:cxn>
                <a:cxn ang="0">
                  <a:pos x="0" y="410"/>
                </a:cxn>
                <a:cxn ang="0">
                  <a:pos x="0" y="411"/>
                </a:cxn>
              </a:cxnLst>
              <a:rect l="0" t="0" r="r" b="b"/>
              <a:pathLst>
                <a:path w="394" h="411">
                  <a:moveTo>
                    <a:pt x="394" y="5"/>
                  </a:moveTo>
                  <a:lnTo>
                    <a:pt x="385" y="5"/>
                  </a:lnTo>
                  <a:lnTo>
                    <a:pt x="376" y="3"/>
                  </a:lnTo>
                  <a:lnTo>
                    <a:pt x="367" y="2"/>
                  </a:lnTo>
                  <a:lnTo>
                    <a:pt x="358" y="2"/>
                  </a:lnTo>
                  <a:lnTo>
                    <a:pt x="355" y="2"/>
                  </a:lnTo>
                  <a:lnTo>
                    <a:pt x="350" y="0"/>
                  </a:lnTo>
                  <a:lnTo>
                    <a:pt x="346" y="0"/>
                  </a:lnTo>
                  <a:lnTo>
                    <a:pt x="343" y="0"/>
                  </a:lnTo>
                  <a:lnTo>
                    <a:pt x="339" y="0"/>
                  </a:lnTo>
                  <a:lnTo>
                    <a:pt x="334" y="0"/>
                  </a:lnTo>
                  <a:lnTo>
                    <a:pt x="330" y="0"/>
                  </a:lnTo>
                  <a:lnTo>
                    <a:pt x="325" y="0"/>
                  </a:lnTo>
                  <a:lnTo>
                    <a:pt x="321" y="2"/>
                  </a:lnTo>
                  <a:lnTo>
                    <a:pt x="316" y="2"/>
                  </a:lnTo>
                  <a:lnTo>
                    <a:pt x="307" y="2"/>
                  </a:lnTo>
                  <a:lnTo>
                    <a:pt x="298" y="3"/>
                  </a:lnTo>
                  <a:lnTo>
                    <a:pt x="291" y="5"/>
                  </a:lnTo>
                  <a:lnTo>
                    <a:pt x="274" y="8"/>
                  </a:lnTo>
                  <a:lnTo>
                    <a:pt x="255" y="12"/>
                  </a:lnTo>
                  <a:lnTo>
                    <a:pt x="238" y="17"/>
                  </a:lnTo>
                  <a:lnTo>
                    <a:pt x="202" y="32"/>
                  </a:lnTo>
                  <a:lnTo>
                    <a:pt x="171" y="50"/>
                  </a:lnTo>
                  <a:lnTo>
                    <a:pt x="144" y="69"/>
                  </a:lnTo>
                  <a:lnTo>
                    <a:pt x="115" y="95"/>
                  </a:lnTo>
                  <a:lnTo>
                    <a:pt x="90" y="120"/>
                  </a:lnTo>
                  <a:lnTo>
                    <a:pt x="69" y="149"/>
                  </a:lnTo>
                  <a:lnTo>
                    <a:pt x="51" y="180"/>
                  </a:lnTo>
                  <a:lnTo>
                    <a:pt x="36" y="210"/>
                  </a:lnTo>
                  <a:lnTo>
                    <a:pt x="25" y="237"/>
                  </a:lnTo>
                  <a:lnTo>
                    <a:pt x="16" y="267"/>
                  </a:lnTo>
                  <a:lnTo>
                    <a:pt x="12" y="285"/>
                  </a:lnTo>
                  <a:lnTo>
                    <a:pt x="9" y="300"/>
                  </a:lnTo>
                  <a:lnTo>
                    <a:pt x="6" y="315"/>
                  </a:lnTo>
                  <a:lnTo>
                    <a:pt x="3" y="330"/>
                  </a:lnTo>
                  <a:lnTo>
                    <a:pt x="1" y="347"/>
                  </a:lnTo>
                  <a:lnTo>
                    <a:pt x="1" y="354"/>
                  </a:lnTo>
                  <a:lnTo>
                    <a:pt x="0" y="363"/>
                  </a:lnTo>
                  <a:lnTo>
                    <a:pt x="0" y="369"/>
                  </a:lnTo>
                  <a:lnTo>
                    <a:pt x="0" y="377"/>
                  </a:lnTo>
                  <a:lnTo>
                    <a:pt x="0" y="383"/>
                  </a:lnTo>
                  <a:lnTo>
                    <a:pt x="0" y="389"/>
                  </a:lnTo>
                  <a:lnTo>
                    <a:pt x="0" y="393"/>
                  </a:lnTo>
                  <a:lnTo>
                    <a:pt x="0" y="395"/>
                  </a:lnTo>
                  <a:lnTo>
                    <a:pt x="0" y="396"/>
                  </a:lnTo>
                  <a:lnTo>
                    <a:pt x="0" y="399"/>
                  </a:lnTo>
                  <a:lnTo>
                    <a:pt x="0" y="402"/>
                  </a:lnTo>
                  <a:lnTo>
                    <a:pt x="0" y="405"/>
                  </a:lnTo>
                  <a:lnTo>
                    <a:pt x="0" y="407"/>
                  </a:lnTo>
                  <a:lnTo>
                    <a:pt x="0" y="410"/>
                  </a:lnTo>
                  <a:lnTo>
                    <a:pt x="0" y="411"/>
                  </a:lnTo>
                </a:path>
              </a:pathLst>
            </a:custGeom>
            <a:noFill/>
            <a:ln w="53975">
              <a:solidFill>
                <a:srgbClr val="FF00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383" name="Freeform 47"/>
            <p:cNvSpPr>
              <a:spLocks/>
            </p:cNvSpPr>
            <p:nvPr/>
          </p:nvSpPr>
          <p:spPr bwMode="auto">
            <a:xfrm>
              <a:off x="861" y="2443"/>
              <a:ext cx="4" cy="33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33"/>
                </a:cxn>
                <a:cxn ang="0">
                  <a:pos x="1" y="59"/>
                </a:cxn>
                <a:cxn ang="0">
                  <a:pos x="3" y="86"/>
                </a:cxn>
                <a:cxn ang="0">
                  <a:pos x="3" y="98"/>
                </a:cxn>
                <a:cxn ang="0">
                  <a:pos x="3" y="110"/>
                </a:cxn>
                <a:cxn ang="0">
                  <a:pos x="4" y="119"/>
                </a:cxn>
                <a:cxn ang="0">
                  <a:pos x="4" y="125"/>
                </a:cxn>
                <a:cxn ang="0">
                  <a:pos x="4" y="129"/>
                </a:cxn>
                <a:cxn ang="0">
                  <a:pos x="4" y="132"/>
                </a:cxn>
                <a:cxn ang="0">
                  <a:pos x="4" y="135"/>
                </a:cxn>
                <a:cxn ang="0">
                  <a:pos x="4" y="138"/>
                </a:cxn>
                <a:cxn ang="0">
                  <a:pos x="4" y="140"/>
                </a:cxn>
                <a:cxn ang="0">
                  <a:pos x="4" y="143"/>
                </a:cxn>
                <a:cxn ang="0">
                  <a:pos x="4" y="144"/>
                </a:cxn>
                <a:cxn ang="0">
                  <a:pos x="4" y="146"/>
                </a:cxn>
                <a:cxn ang="0">
                  <a:pos x="4" y="149"/>
                </a:cxn>
                <a:cxn ang="0">
                  <a:pos x="4" y="150"/>
                </a:cxn>
                <a:cxn ang="0">
                  <a:pos x="4" y="151"/>
                </a:cxn>
                <a:cxn ang="0">
                  <a:pos x="4" y="154"/>
                </a:cxn>
                <a:cxn ang="0">
                  <a:pos x="4" y="157"/>
                </a:cxn>
                <a:cxn ang="0">
                  <a:pos x="4" y="159"/>
                </a:cxn>
                <a:cxn ang="0">
                  <a:pos x="4" y="162"/>
                </a:cxn>
                <a:cxn ang="0">
                  <a:pos x="4" y="168"/>
                </a:cxn>
                <a:cxn ang="0">
                  <a:pos x="4" y="174"/>
                </a:cxn>
                <a:cxn ang="0">
                  <a:pos x="4" y="184"/>
                </a:cxn>
                <a:cxn ang="0">
                  <a:pos x="3" y="193"/>
                </a:cxn>
                <a:cxn ang="0">
                  <a:pos x="1" y="241"/>
                </a:cxn>
                <a:cxn ang="0">
                  <a:pos x="0" y="265"/>
                </a:cxn>
                <a:cxn ang="0">
                  <a:pos x="0" y="277"/>
                </a:cxn>
                <a:cxn ang="0">
                  <a:pos x="0" y="282"/>
                </a:cxn>
                <a:cxn ang="0">
                  <a:pos x="0" y="285"/>
                </a:cxn>
                <a:cxn ang="0">
                  <a:pos x="0" y="288"/>
                </a:cxn>
                <a:cxn ang="0">
                  <a:pos x="0" y="292"/>
                </a:cxn>
                <a:cxn ang="0">
                  <a:pos x="0" y="295"/>
                </a:cxn>
                <a:cxn ang="0">
                  <a:pos x="0" y="298"/>
                </a:cxn>
                <a:cxn ang="0">
                  <a:pos x="0" y="300"/>
                </a:cxn>
                <a:cxn ang="0">
                  <a:pos x="0" y="301"/>
                </a:cxn>
                <a:cxn ang="0">
                  <a:pos x="0" y="306"/>
                </a:cxn>
                <a:cxn ang="0">
                  <a:pos x="0" y="309"/>
                </a:cxn>
                <a:cxn ang="0">
                  <a:pos x="0" y="312"/>
                </a:cxn>
                <a:cxn ang="0">
                  <a:pos x="0" y="315"/>
                </a:cxn>
                <a:cxn ang="0">
                  <a:pos x="0" y="318"/>
                </a:cxn>
                <a:cxn ang="0">
                  <a:pos x="0" y="324"/>
                </a:cxn>
                <a:cxn ang="0">
                  <a:pos x="0" y="330"/>
                </a:cxn>
                <a:cxn ang="0">
                  <a:pos x="0" y="336"/>
                </a:cxn>
              </a:cxnLst>
              <a:rect l="0" t="0" r="r" b="b"/>
              <a:pathLst>
                <a:path w="4" h="336">
                  <a:moveTo>
                    <a:pt x="0" y="0"/>
                  </a:moveTo>
                  <a:lnTo>
                    <a:pt x="0" y="2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33"/>
                  </a:lnTo>
                  <a:lnTo>
                    <a:pt x="1" y="59"/>
                  </a:lnTo>
                  <a:lnTo>
                    <a:pt x="3" y="86"/>
                  </a:lnTo>
                  <a:lnTo>
                    <a:pt x="3" y="98"/>
                  </a:lnTo>
                  <a:lnTo>
                    <a:pt x="3" y="110"/>
                  </a:lnTo>
                  <a:lnTo>
                    <a:pt x="4" y="119"/>
                  </a:lnTo>
                  <a:lnTo>
                    <a:pt x="4" y="125"/>
                  </a:lnTo>
                  <a:lnTo>
                    <a:pt x="4" y="129"/>
                  </a:lnTo>
                  <a:lnTo>
                    <a:pt x="4" y="132"/>
                  </a:lnTo>
                  <a:lnTo>
                    <a:pt x="4" y="135"/>
                  </a:lnTo>
                  <a:lnTo>
                    <a:pt x="4" y="138"/>
                  </a:lnTo>
                  <a:lnTo>
                    <a:pt x="4" y="140"/>
                  </a:lnTo>
                  <a:lnTo>
                    <a:pt x="4" y="143"/>
                  </a:lnTo>
                  <a:lnTo>
                    <a:pt x="4" y="144"/>
                  </a:lnTo>
                  <a:lnTo>
                    <a:pt x="4" y="146"/>
                  </a:lnTo>
                  <a:lnTo>
                    <a:pt x="4" y="149"/>
                  </a:lnTo>
                  <a:lnTo>
                    <a:pt x="4" y="150"/>
                  </a:lnTo>
                  <a:lnTo>
                    <a:pt x="4" y="151"/>
                  </a:lnTo>
                  <a:lnTo>
                    <a:pt x="4" y="154"/>
                  </a:lnTo>
                  <a:lnTo>
                    <a:pt x="4" y="157"/>
                  </a:lnTo>
                  <a:lnTo>
                    <a:pt x="4" y="159"/>
                  </a:lnTo>
                  <a:lnTo>
                    <a:pt x="4" y="162"/>
                  </a:lnTo>
                  <a:lnTo>
                    <a:pt x="4" y="168"/>
                  </a:lnTo>
                  <a:lnTo>
                    <a:pt x="4" y="174"/>
                  </a:lnTo>
                  <a:lnTo>
                    <a:pt x="4" y="184"/>
                  </a:lnTo>
                  <a:lnTo>
                    <a:pt x="3" y="193"/>
                  </a:lnTo>
                  <a:lnTo>
                    <a:pt x="1" y="241"/>
                  </a:lnTo>
                  <a:lnTo>
                    <a:pt x="0" y="265"/>
                  </a:lnTo>
                  <a:lnTo>
                    <a:pt x="0" y="277"/>
                  </a:lnTo>
                  <a:lnTo>
                    <a:pt x="0" y="282"/>
                  </a:lnTo>
                  <a:lnTo>
                    <a:pt x="0" y="285"/>
                  </a:lnTo>
                  <a:lnTo>
                    <a:pt x="0" y="288"/>
                  </a:lnTo>
                  <a:lnTo>
                    <a:pt x="0" y="292"/>
                  </a:lnTo>
                  <a:lnTo>
                    <a:pt x="0" y="295"/>
                  </a:lnTo>
                  <a:lnTo>
                    <a:pt x="0" y="298"/>
                  </a:lnTo>
                  <a:lnTo>
                    <a:pt x="0" y="300"/>
                  </a:lnTo>
                  <a:lnTo>
                    <a:pt x="0" y="301"/>
                  </a:lnTo>
                  <a:lnTo>
                    <a:pt x="0" y="306"/>
                  </a:lnTo>
                  <a:lnTo>
                    <a:pt x="0" y="309"/>
                  </a:lnTo>
                  <a:lnTo>
                    <a:pt x="0" y="312"/>
                  </a:lnTo>
                  <a:lnTo>
                    <a:pt x="0" y="315"/>
                  </a:lnTo>
                  <a:lnTo>
                    <a:pt x="0" y="318"/>
                  </a:lnTo>
                  <a:lnTo>
                    <a:pt x="0" y="324"/>
                  </a:lnTo>
                  <a:lnTo>
                    <a:pt x="0" y="330"/>
                  </a:lnTo>
                  <a:lnTo>
                    <a:pt x="0" y="336"/>
                  </a:lnTo>
                </a:path>
              </a:pathLst>
            </a:custGeom>
            <a:noFill/>
            <a:ln w="53975">
              <a:solidFill>
                <a:srgbClr val="FF00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384" name="Freeform 48"/>
            <p:cNvSpPr>
              <a:spLocks/>
            </p:cNvSpPr>
            <p:nvPr/>
          </p:nvSpPr>
          <p:spPr bwMode="auto">
            <a:xfrm>
              <a:off x="861" y="2779"/>
              <a:ext cx="671" cy="37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"/>
                </a:cxn>
                <a:cxn ang="0">
                  <a:pos x="1" y="22"/>
                </a:cxn>
                <a:cxn ang="0">
                  <a:pos x="3" y="37"/>
                </a:cxn>
                <a:cxn ang="0">
                  <a:pos x="6" y="52"/>
                </a:cxn>
                <a:cxn ang="0">
                  <a:pos x="7" y="70"/>
                </a:cxn>
                <a:cxn ang="0">
                  <a:pos x="15" y="100"/>
                </a:cxn>
                <a:cxn ang="0">
                  <a:pos x="24" y="133"/>
                </a:cxn>
                <a:cxn ang="0">
                  <a:pos x="37" y="165"/>
                </a:cxn>
                <a:cxn ang="0">
                  <a:pos x="51" y="193"/>
                </a:cxn>
                <a:cxn ang="0">
                  <a:pos x="70" y="225"/>
                </a:cxn>
                <a:cxn ang="0">
                  <a:pos x="91" y="253"/>
                </a:cxn>
                <a:cxn ang="0">
                  <a:pos x="141" y="301"/>
                </a:cxn>
                <a:cxn ang="0">
                  <a:pos x="171" y="322"/>
                </a:cxn>
                <a:cxn ang="0">
                  <a:pos x="205" y="342"/>
                </a:cxn>
                <a:cxn ang="0">
                  <a:pos x="240" y="355"/>
                </a:cxn>
                <a:cxn ang="0">
                  <a:pos x="261" y="361"/>
                </a:cxn>
                <a:cxn ang="0">
                  <a:pos x="279" y="366"/>
                </a:cxn>
                <a:cxn ang="0">
                  <a:pos x="297" y="369"/>
                </a:cxn>
                <a:cxn ang="0">
                  <a:pos x="306" y="370"/>
                </a:cxn>
                <a:cxn ang="0">
                  <a:pos x="315" y="370"/>
                </a:cxn>
                <a:cxn ang="0">
                  <a:pos x="321" y="370"/>
                </a:cxn>
                <a:cxn ang="0">
                  <a:pos x="325" y="372"/>
                </a:cxn>
                <a:cxn ang="0">
                  <a:pos x="330" y="372"/>
                </a:cxn>
                <a:cxn ang="0">
                  <a:pos x="334" y="372"/>
                </a:cxn>
                <a:cxn ang="0">
                  <a:pos x="336" y="372"/>
                </a:cxn>
                <a:cxn ang="0">
                  <a:pos x="339" y="372"/>
                </a:cxn>
                <a:cxn ang="0">
                  <a:pos x="341" y="372"/>
                </a:cxn>
                <a:cxn ang="0">
                  <a:pos x="343" y="372"/>
                </a:cxn>
                <a:cxn ang="0">
                  <a:pos x="347" y="372"/>
                </a:cxn>
                <a:cxn ang="0">
                  <a:pos x="350" y="372"/>
                </a:cxn>
                <a:cxn ang="0">
                  <a:pos x="353" y="372"/>
                </a:cxn>
                <a:cxn ang="0">
                  <a:pos x="358" y="370"/>
                </a:cxn>
                <a:cxn ang="0">
                  <a:pos x="362" y="370"/>
                </a:cxn>
                <a:cxn ang="0">
                  <a:pos x="370" y="370"/>
                </a:cxn>
                <a:cxn ang="0">
                  <a:pos x="379" y="369"/>
                </a:cxn>
                <a:cxn ang="0">
                  <a:pos x="389" y="367"/>
                </a:cxn>
                <a:cxn ang="0">
                  <a:pos x="406" y="364"/>
                </a:cxn>
                <a:cxn ang="0">
                  <a:pos x="422" y="360"/>
                </a:cxn>
                <a:cxn ang="0">
                  <a:pos x="457" y="348"/>
                </a:cxn>
                <a:cxn ang="0">
                  <a:pos x="491" y="331"/>
                </a:cxn>
                <a:cxn ang="0">
                  <a:pos x="521" y="313"/>
                </a:cxn>
                <a:cxn ang="0">
                  <a:pos x="550" y="289"/>
                </a:cxn>
                <a:cxn ang="0">
                  <a:pos x="595" y="243"/>
                </a:cxn>
                <a:cxn ang="0">
                  <a:pos x="614" y="213"/>
                </a:cxn>
                <a:cxn ang="0">
                  <a:pos x="634" y="180"/>
                </a:cxn>
                <a:cxn ang="0">
                  <a:pos x="647" y="147"/>
                </a:cxn>
                <a:cxn ang="0">
                  <a:pos x="658" y="117"/>
                </a:cxn>
                <a:cxn ang="0">
                  <a:pos x="667" y="84"/>
                </a:cxn>
                <a:cxn ang="0">
                  <a:pos x="670" y="67"/>
                </a:cxn>
                <a:cxn ang="0">
                  <a:pos x="671" y="54"/>
                </a:cxn>
              </a:cxnLst>
              <a:rect l="0" t="0" r="r" b="b"/>
              <a:pathLst>
                <a:path w="671" h="372">
                  <a:moveTo>
                    <a:pt x="0" y="0"/>
                  </a:moveTo>
                  <a:lnTo>
                    <a:pt x="0" y="7"/>
                  </a:lnTo>
                  <a:lnTo>
                    <a:pt x="1" y="22"/>
                  </a:lnTo>
                  <a:lnTo>
                    <a:pt x="3" y="37"/>
                  </a:lnTo>
                  <a:lnTo>
                    <a:pt x="6" y="52"/>
                  </a:lnTo>
                  <a:lnTo>
                    <a:pt x="7" y="70"/>
                  </a:lnTo>
                  <a:lnTo>
                    <a:pt x="15" y="100"/>
                  </a:lnTo>
                  <a:lnTo>
                    <a:pt x="24" y="133"/>
                  </a:lnTo>
                  <a:lnTo>
                    <a:pt x="37" y="165"/>
                  </a:lnTo>
                  <a:lnTo>
                    <a:pt x="51" y="193"/>
                  </a:lnTo>
                  <a:lnTo>
                    <a:pt x="70" y="225"/>
                  </a:lnTo>
                  <a:lnTo>
                    <a:pt x="91" y="253"/>
                  </a:lnTo>
                  <a:lnTo>
                    <a:pt x="141" y="301"/>
                  </a:lnTo>
                  <a:lnTo>
                    <a:pt x="171" y="322"/>
                  </a:lnTo>
                  <a:lnTo>
                    <a:pt x="205" y="342"/>
                  </a:lnTo>
                  <a:lnTo>
                    <a:pt x="240" y="355"/>
                  </a:lnTo>
                  <a:lnTo>
                    <a:pt x="261" y="361"/>
                  </a:lnTo>
                  <a:lnTo>
                    <a:pt x="279" y="366"/>
                  </a:lnTo>
                  <a:lnTo>
                    <a:pt x="297" y="369"/>
                  </a:lnTo>
                  <a:lnTo>
                    <a:pt x="306" y="370"/>
                  </a:lnTo>
                  <a:lnTo>
                    <a:pt x="315" y="370"/>
                  </a:lnTo>
                  <a:lnTo>
                    <a:pt x="321" y="370"/>
                  </a:lnTo>
                  <a:lnTo>
                    <a:pt x="325" y="372"/>
                  </a:lnTo>
                  <a:lnTo>
                    <a:pt x="330" y="372"/>
                  </a:lnTo>
                  <a:lnTo>
                    <a:pt x="334" y="372"/>
                  </a:lnTo>
                  <a:lnTo>
                    <a:pt x="336" y="372"/>
                  </a:lnTo>
                  <a:lnTo>
                    <a:pt x="339" y="372"/>
                  </a:lnTo>
                  <a:lnTo>
                    <a:pt x="341" y="372"/>
                  </a:lnTo>
                  <a:lnTo>
                    <a:pt x="343" y="372"/>
                  </a:lnTo>
                  <a:lnTo>
                    <a:pt x="347" y="372"/>
                  </a:lnTo>
                  <a:lnTo>
                    <a:pt x="350" y="372"/>
                  </a:lnTo>
                  <a:lnTo>
                    <a:pt x="353" y="372"/>
                  </a:lnTo>
                  <a:lnTo>
                    <a:pt x="358" y="370"/>
                  </a:lnTo>
                  <a:lnTo>
                    <a:pt x="362" y="370"/>
                  </a:lnTo>
                  <a:lnTo>
                    <a:pt x="370" y="370"/>
                  </a:lnTo>
                  <a:lnTo>
                    <a:pt x="379" y="369"/>
                  </a:lnTo>
                  <a:lnTo>
                    <a:pt x="389" y="367"/>
                  </a:lnTo>
                  <a:lnTo>
                    <a:pt x="406" y="364"/>
                  </a:lnTo>
                  <a:lnTo>
                    <a:pt x="422" y="360"/>
                  </a:lnTo>
                  <a:lnTo>
                    <a:pt x="457" y="348"/>
                  </a:lnTo>
                  <a:lnTo>
                    <a:pt x="491" y="331"/>
                  </a:lnTo>
                  <a:lnTo>
                    <a:pt x="521" y="313"/>
                  </a:lnTo>
                  <a:lnTo>
                    <a:pt x="550" y="289"/>
                  </a:lnTo>
                  <a:lnTo>
                    <a:pt x="595" y="243"/>
                  </a:lnTo>
                  <a:lnTo>
                    <a:pt x="614" y="213"/>
                  </a:lnTo>
                  <a:lnTo>
                    <a:pt x="634" y="180"/>
                  </a:lnTo>
                  <a:lnTo>
                    <a:pt x="647" y="147"/>
                  </a:lnTo>
                  <a:lnTo>
                    <a:pt x="658" y="117"/>
                  </a:lnTo>
                  <a:lnTo>
                    <a:pt x="667" y="84"/>
                  </a:lnTo>
                  <a:lnTo>
                    <a:pt x="670" y="67"/>
                  </a:lnTo>
                  <a:lnTo>
                    <a:pt x="671" y="54"/>
                  </a:lnTo>
                </a:path>
              </a:pathLst>
            </a:custGeom>
            <a:noFill/>
            <a:ln w="53975">
              <a:solidFill>
                <a:srgbClr val="FF00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385" name="Freeform 49"/>
            <p:cNvSpPr>
              <a:spLocks/>
            </p:cNvSpPr>
            <p:nvPr/>
          </p:nvSpPr>
          <p:spPr bwMode="auto">
            <a:xfrm>
              <a:off x="1532" y="2592"/>
              <a:ext cx="6" cy="241"/>
            </a:xfrm>
            <a:custGeom>
              <a:avLst/>
              <a:gdLst/>
              <a:ahLst/>
              <a:cxnLst>
                <a:cxn ang="0">
                  <a:pos x="0" y="241"/>
                </a:cxn>
                <a:cxn ang="0">
                  <a:pos x="3" y="227"/>
                </a:cxn>
                <a:cxn ang="0">
                  <a:pos x="5" y="214"/>
                </a:cxn>
                <a:cxn ang="0">
                  <a:pos x="5" y="200"/>
                </a:cxn>
                <a:cxn ang="0">
                  <a:pos x="6" y="193"/>
                </a:cxn>
                <a:cxn ang="0">
                  <a:pos x="6" y="185"/>
                </a:cxn>
                <a:cxn ang="0">
                  <a:pos x="6" y="178"/>
                </a:cxn>
                <a:cxn ang="0">
                  <a:pos x="6" y="175"/>
                </a:cxn>
                <a:cxn ang="0">
                  <a:pos x="6" y="170"/>
                </a:cxn>
                <a:cxn ang="0">
                  <a:pos x="6" y="167"/>
                </a:cxn>
                <a:cxn ang="0">
                  <a:pos x="6" y="164"/>
                </a:cxn>
                <a:cxn ang="0">
                  <a:pos x="6" y="161"/>
                </a:cxn>
                <a:cxn ang="0">
                  <a:pos x="6" y="157"/>
                </a:cxn>
                <a:cxn ang="0">
                  <a:pos x="6" y="154"/>
                </a:cxn>
                <a:cxn ang="0">
                  <a:pos x="6" y="151"/>
                </a:cxn>
                <a:cxn ang="0">
                  <a:pos x="6" y="148"/>
                </a:cxn>
                <a:cxn ang="0">
                  <a:pos x="6" y="145"/>
                </a:cxn>
                <a:cxn ang="0">
                  <a:pos x="6" y="142"/>
                </a:cxn>
                <a:cxn ang="0">
                  <a:pos x="6" y="139"/>
                </a:cxn>
                <a:cxn ang="0">
                  <a:pos x="6" y="133"/>
                </a:cxn>
                <a:cxn ang="0">
                  <a:pos x="6" y="125"/>
                </a:cxn>
                <a:cxn ang="0">
                  <a:pos x="6" y="119"/>
                </a:cxn>
                <a:cxn ang="0">
                  <a:pos x="6" y="104"/>
                </a:cxn>
                <a:cxn ang="0">
                  <a:pos x="5" y="80"/>
                </a:cxn>
                <a:cxn ang="0">
                  <a:pos x="3" y="61"/>
                </a:cxn>
                <a:cxn ang="0">
                  <a:pos x="3" y="41"/>
                </a:cxn>
                <a:cxn ang="0">
                  <a:pos x="2" y="29"/>
                </a:cxn>
                <a:cxn ang="0">
                  <a:pos x="2" y="19"/>
                </a:cxn>
                <a:cxn ang="0">
                  <a:pos x="2" y="14"/>
                </a:cxn>
                <a:cxn ang="0">
                  <a:pos x="2" y="11"/>
                </a:cxn>
                <a:cxn ang="0">
                  <a:pos x="2" y="8"/>
                </a:cxn>
                <a:cxn ang="0">
                  <a:pos x="2" y="7"/>
                </a:cxn>
                <a:cxn ang="0">
                  <a:pos x="2" y="4"/>
                </a:cxn>
                <a:cxn ang="0">
                  <a:pos x="2" y="2"/>
                </a:cxn>
                <a:cxn ang="0">
                  <a:pos x="2" y="0"/>
                </a:cxn>
              </a:cxnLst>
              <a:rect l="0" t="0" r="r" b="b"/>
              <a:pathLst>
                <a:path w="6" h="241">
                  <a:moveTo>
                    <a:pt x="0" y="241"/>
                  </a:moveTo>
                  <a:lnTo>
                    <a:pt x="3" y="227"/>
                  </a:lnTo>
                  <a:lnTo>
                    <a:pt x="5" y="214"/>
                  </a:lnTo>
                  <a:lnTo>
                    <a:pt x="5" y="200"/>
                  </a:lnTo>
                  <a:lnTo>
                    <a:pt x="6" y="193"/>
                  </a:lnTo>
                  <a:lnTo>
                    <a:pt x="6" y="185"/>
                  </a:lnTo>
                  <a:lnTo>
                    <a:pt x="6" y="178"/>
                  </a:lnTo>
                  <a:lnTo>
                    <a:pt x="6" y="175"/>
                  </a:lnTo>
                  <a:lnTo>
                    <a:pt x="6" y="170"/>
                  </a:lnTo>
                  <a:lnTo>
                    <a:pt x="6" y="167"/>
                  </a:lnTo>
                  <a:lnTo>
                    <a:pt x="6" y="164"/>
                  </a:lnTo>
                  <a:lnTo>
                    <a:pt x="6" y="161"/>
                  </a:lnTo>
                  <a:lnTo>
                    <a:pt x="6" y="157"/>
                  </a:lnTo>
                  <a:lnTo>
                    <a:pt x="6" y="154"/>
                  </a:lnTo>
                  <a:lnTo>
                    <a:pt x="6" y="151"/>
                  </a:lnTo>
                  <a:lnTo>
                    <a:pt x="6" y="148"/>
                  </a:lnTo>
                  <a:lnTo>
                    <a:pt x="6" y="145"/>
                  </a:lnTo>
                  <a:lnTo>
                    <a:pt x="6" y="142"/>
                  </a:lnTo>
                  <a:lnTo>
                    <a:pt x="6" y="139"/>
                  </a:lnTo>
                  <a:lnTo>
                    <a:pt x="6" y="133"/>
                  </a:lnTo>
                  <a:lnTo>
                    <a:pt x="6" y="125"/>
                  </a:lnTo>
                  <a:lnTo>
                    <a:pt x="6" y="119"/>
                  </a:lnTo>
                  <a:lnTo>
                    <a:pt x="6" y="104"/>
                  </a:lnTo>
                  <a:lnTo>
                    <a:pt x="5" y="80"/>
                  </a:lnTo>
                  <a:lnTo>
                    <a:pt x="3" y="61"/>
                  </a:lnTo>
                  <a:lnTo>
                    <a:pt x="3" y="41"/>
                  </a:lnTo>
                  <a:lnTo>
                    <a:pt x="2" y="29"/>
                  </a:lnTo>
                  <a:lnTo>
                    <a:pt x="2" y="19"/>
                  </a:lnTo>
                  <a:lnTo>
                    <a:pt x="2" y="14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0"/>
                  </a:lnTo>
                </a:path>
              </a:pathLst>
            </a:custGeom>
            <a:noFill/>
            <a:ln w="53975">
              <a:solidFill>
                <a:srgbClr val="FF00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386" name="Freeform 50"/>
            <p:cNvSpPr>
              <a:spLocks/>
            </p:cNvSpPr>
            <p:nvPr/>
          </p:nvSpPr>
          <p:spPr bwMode="auto">
            <a:xfrm>
              <a:off x="1253" y="2040"/>
              <a:ext cx="282" cy="552"/>
            </a:xfrm>
            <a:custGeom>
              <a:avLst/>
              <a:gdLst/>
              <a:ahLst/>
              <a:cxnLst>
                <a:cxn ang="0">
                  <a:pos x="278" y="552"/>
                </a:cxn>
                <a:cxn ang="0">
                  <a:pos x="278" y="549"/>
                </a:cxn>
                <a:cxn ang="0">
                  <a:pos x="278" y="547"/>
                </a:cxn>
                <a:cxn ang="0">
                  <a:pos x="278" y="544"/>
                </a:cxn>
                <a:cxn ang="0">
                  <a:pos x="278" y="541"/>
                </a:cxn>
                <a:cxn ang="0">
                  <a:pos x="278" y="537"/>
                </a:cxn>
                <a:cxn ang="0">
                  <a:pos x="278" y="532"/>
                </a:cxn>
                <a:cxn ang="0">
                  <a:pos x="278" y="526"/>
                </a:cxn>
                <a:cxn ang="0">
                  <a:pos x="278" y="520"/>
                </a:cxn>
                <a:cxn ang="0">
                  <a:pos x="278" y="510"/>
                </a:cxn>
                <a:cxn ang="0">
                  <a:pos x="281" y="465"/>
                </a:cxn>
                <a:cxn ang="0">
                  <a:pos x="282" y="441"/>
                </a:cxn>
                <a:cxn ang="0">
                  <a:pos x="282" y="427"/>
                </a:cxn>
                <a:cxn ang="0">
                  <a:pos x="282" y="421"/>
                </a:cxn>
                <a:cxn ang="0">
                  <a:pos x="282" y="415"/>
                </a:cxn>
                <a:cxn ang="0">
                  <a:pos x="282" y="411"/>
                </a:cxn>
                <a:cxn ang="0">
                  <a:pos x="282" y="408"/>
                </a:cxn>
                <a:cxn ang="0">
                  <a:pos x="282" y="405"/>
                </a:cxn>
                <a:cxn ang="0">
                  <a:pos x="282" y="403"/>
                </a:cxn>
                <a:cxn ang="0">
                  <a:pos x="282" y="402"/>
                </a:cxn>
                <a:cxn ang="0">
                  <a:pos x="282" y="399"/>
                </a:cxn>
                <a:cxn ang="0">
                  <a:pos x="282" y="397"/>
                </a:cxn>
                <a:cxn ang="0">
                  <a:pos x="282" y="396"/>
                </a:cxn>
                <a:cxn ang="0">
                  <a:pos x="282" y="393"/>
                </a:cxn>
                <a:cxn ang="0">
                  <a:pos x="282" y="391"/>
                </a:cxn>
                <a:cxn ang="0">
                  <a:pos x="282" y="388"/>
                </a:cxn>
                <a:cxn ang="0">
                  <a:pos x="282" y="385"/>
                </a:cxn>
                <a:cxn ang="0">
                  <a:pos x="282" y="384"/>
                </a:cxn>
                <a:cxn ang="0">
                  <a:pos x="282" y="381"/>
                </a:cxn>
                <a:cxn ang="0">
                  <a:pos x="282" y="376"/>
                </a:cxn>
                <a:cxn ang="0">
                  <a:pos x="282" y="369"/>
                </a:cxn>
                <a:cxn ang="0">
                  <a:pos x="282" y="361"/>
                </a:cxn>
                <a:cxn ang="0">
                  <a:pos x="282" y="354"/>
                </a:cxn>
                <a:cxn ang="0">
                  <a:pos x="281" y="340"/>
                </a:cxn>
                <a:cxn ang="0">
                  <a:pos x="279" y="327"/>
                </a:cxn>
                <a:cxn ang="0">
                  <a:pos x="278" y="312"/>
                </a:cxn>
                <a:cxn ang="0">
                  <a:pos x="275" y="297"/>
                </a:cxn>
                <a:cxn ang="0">
                  <a:pos x="269" y="270"/>
                </a:cxn>
                <a:cxn ang="0">
                  <a:pos x="261" y="240"/>
                </a:cxn>
                <a:cxn ang="0">
                  <a:pos x="249" y="207"/>
                </a:cxn>
                <a:cxn ang="0">
                  <a:pos x="236" y="178"/>
                </a:cxn>
                <a:cxn ang="0">
                  <a:pos x="216" y="147"/>
                </a:cxn>
                <a:cxn ang="0">
                  <a:pos x="195" y="118"/>
                </a:cxn>
                <a:cxn ang="0">
                  <a:pos x="147" y="69"/>
                </a:cxn>
                <a:cxn ang="0">
                  <a:pos x="119" y="46"/>
                </a:cxn>
                <a:cxn ang="0">
                  <a:pos x="84" y="28"/>
                </a:cxn>
                <a:cxn ang="0">
                  <a:pos x="53" y="15"/>
                </a:cxn>
                <a:cxn ang="0">
                  <a:pos x="35" y="7"/>
                </a:cxn>
                <a:cxn ang="0">
                  <a:pos x="17" y="3"/>
                </a:cxn>
                <a:cxn ang="0">
                  <a:pos x="0" y="0"/>
                </a:cxn>
              </a:cxnLst>
              <a:rect l="0" t="0" r="r" b="b"/>
              <a:pathLst>
                <a:path w="282" h="552">
                  <a:moveTo>
                    <a:pt x="278" y="552"/>
                  </a:moveTo>
                  <a:lnTo>
                    <a:pt x="278" y="549"/>
                  </a:lnTo>
                  <a:lnTo>
                    <a:pt x="278" y="547"/>
                  </a:lnTo>
                  <a:lnTo>
                    <a:pt x="278" y="544"/>
                  </a:lnTo>
                  <a:lnTo>
                    <a:pt x="278" y="541"/>
                  </a:lnTo>
                  <a:lnTo>
                    <a:pt x="278" y="537"/>
                  </a:lnTo>
                  <a:lnTo>
                    <a:pt x="278" y="532"/>
                  </a:lnTo>
                  <a:lnTo>
                    <a:pt x="278" y="526"/>
                  </a:lnTo>
                  <a:lnTo>
                    <a:pt x="278" y="520"/>
                  </a:lnTo>
                  <a:lnTo>
                    <a:pt x="278" y="510"/>
                  </a:lnTo>
                  <a:lnTo>
                    <a:pt x="281" y="465"/>
                  </a:lnTo>
                  <a:lnTo>
                    <a:pt x="282" y="441"/>
                  </a:lnTo>
                  <a:lnTo>
                    <a:pt x="282" y="427"/>
                  </a:lnTo>
                  <a:lnTo>
                    <a:pt x="282" y="421"/>
                  </a:lnTo>
                  <a:lnTo>
                    <a:pt x="282" y="415"/>
                  </a:lnTo>
                  <a:lnTo>
                    <a:pt x="282" y="411"/>
                  </a:lnTo>
                  <a:lnTo>
                    <a:pt x="282" y="408"/>
                  </a:lnTo>
                  <a:lnTo>
                    <a:pt x="282" y="405"/>
                  </a:lnTo>
                  <a:lnTo>
                    <a:pt x="282" y="403"/>
                  </a:lnTo>
                  <a:lnTo>
                    <a:pt x="282" y="402"/>
                  </a:lnTo>
                  <a:lnTo>
                    <a:pt x="282" y="399"/>
                  </a:lnTo>
                  <a:lnTo>
                    <a:pt x="282" y="397"/>
                  </a:lnTo>
                  <a:lnTo>
                    <a:pt x="282" y="396"/>
                  </a:lnTo>
                  <a:lnTo>
                    <a:pt x="282" y="393"/>
                  </a:lnTo>
                  <a:lnTo>
                    <a:pt x="282" y="391"/>
                  </a:lnTo>
                  <a:lnTo>
                    <a:pt x="282" y="388"/>
                  </a:lnTo>
                  <a:lnTo>
                    <a:pt x="282" y="385"/>
                  </a:lnTo>
                  <a:lnTo>
                    <a:pt x="282" y="384"/>
                  </a:lnTo>
                  <a:lnTo>
                    <a:pt x="282" y="381"/>
                  </a:lnTo>
                  <a:lnTo>
                    <a:pt x="282" y="376"/>
                  </a:lnTo>
                  <a:lnTo>
                    <a:pt x="282" y="369"/>
                  </a:lnTo>
                  <a:lnTo>
                    <a:pt x="282" y="361"/>
                  </a:lnTo>
                  <a:lnTo>
                    <a:pt x="282" y="354"/>
                  </a:lnTo>
                  <a:lnTo>
                    <a:pt x="281" y="340"/>
                  </a:lnTo>
                  <a:lnTo>
                    <a:pt x="279" y="327"/>
                  </a:lnTo>
                  <a:lnTo>
                    <a:pt x="278" y="312"/>
                  </a:lnTo>
                  <a:lnTo>
                    <a:pt x="275" y="297"/>
                  </a:lnTo>
                  <a:lnTo>
                    <a:pt x="269" y="270"/>
                  </a:lnTo>
                  <a:lnTo>
                    <a:pt x="261" y="240"/>
                  </a:lnTo>
                  <a:lnTo>
                    <a:pt x="249" y="207"/>
                  </a:lnTo>
                  <a:lnTo>
                    <a:pt x="236" y="178"/>
                  </a:lnTo>
                  <a:lnTo>
                    <a:pt x="216" y="147"/>
                  </a:lnTo>
                  <a:lnTo>
                    <a:pt x="195" y="118"/>
                  </a:lnTo>
                  <a:lnTo>
                    <a:pt x="147" y="69"/>
                  </a:lnTo>
                  <a:lnTo>
                    <a:pt x="119" y="46"/>
                  </a:lnTo>
                  <a:lnTo>
                    <a:pt x="84" y="28"/>
                  </a:lnTo>
                  <a:lnTo>
                    <a:pt x="53" y="15"/>
                  </a:lnTo>
                  <a:lnTo>
                    <a:pt x="35" y="7"/>
                  </a:lnTo>
                  <a:lnTo>
                    <a:pt x="17" y="3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387" name="Freeform 51"/>
            <p:cNvSpPr>
              <a:spLocks/>
            </p:cNvSpPr>
            <p:nvPr/>
          </p:nvSpPr>
          <p:spPr bwMode="auto">
            <a:xfrm>
              <a:off x="864" y="2035"/>
              <a:ext cx="389" cy="405"/>
            </a:xfrm>
            <a:custGeom>
              <a:avLst/>
              <a:gdLst/>
              <a:ahLst/>
              <a:cxnLst>
                <a:cxn ang="0">
                  <a:pos x="389" y="5"/>
                </a:cxn>
                <a:cxn ang="0">
                  <a:pos x="382" y="3"/>
                </a:cxn>
                <a:cxn ang="0">
                  <a:pos x="373" y="2"/>
                </a:cxn>
                <a:cxn ang="0">
                  <a:pos x="364" y="2"/>
                </a:cxn>
                <a:cxn ang="0">
                  <a:pos x="355" y="0"/>
                </a:cxn>
                <a:cxn ang="0">
                  <a:pos x="352" y="0"/>
                </a:cxn>
                <a:cxn ang="0">
                  <a:pos x="347" y="0"/>
                </a:cxn>
                <a:cxn ang="0">
                  <a:pos x="343" y="0"/>
                </a:cxn>
                <a:cxn ang="0">
                  <a:pos x="340" y="0"/>
                </a:cxn>
                <a:cxn ang="0">
                  <a:pos x="336" y="0"/>
                </a:cxn>
                <a:cxn ang="0">
                  <a:pos x="331" y="0"/>
                </a:cxn>
                <a:cxn ang="0">
                  <a:pos x="327" y="0"/>
                </a:cxn>
                <a:cxn ang="0">
                  <a:pos x="322" y="0"/>
                </a:cxn>
                <a:cxn ang="0">
                  <a:pos x="318" y="0"/>
                </a:cxn>
                <a:cxn ang="0">
                  <a:pos x="313" y="0"/>
                </a:cxn>
                <a:cxn ang="0">
                  <a:pos x="304" y="2"/>
                </a:cxn>
                <a:cxn ang="0">
                  <a:pos x="297" y="3"/>
                </a:cxn>
                <a:cxn ang="0">
                  <a:pos x="288" y="3"/>
                </a:cxn>
                <a:cxn ang="0">
                  <a:pos x="271" y="6"/>
                </a:cxn>
                <a:cxn ang="0">
                  <a:pos x="253" y="12"/>
                </a:cxn>
                <a:cxn ang="0">
                  <a:pos x="237" y="17"/>
                </a:cxn>
                <a:cxn ang="0">
                  <a:pos x="199" y="32"/>
                </a:cxn>
                <a:cxn ang="0">
                  <a:pos x="169" y="50"/>
                </a:cxn>
                <a:cxn ang="0">
                  <a:pos x="141" y="68"/>
                </a:cxn>
                <a:cxn ang="0">
                  <a:pos x="112" y="93"/>
                </a:cxn>
                <a:cxn ang="0">
                  <a:pos x="88" y="120"/>
                </a:cxn>
                <a:cxn ang="0">
                  <a:pos x="67" y="147"/>
                </a:cxn>
                <a:cxn ang="0">
                  <a:pos x="49" y="180"/>
                </a:cxn>
                <a:cxn ang="0">
                  <a:pos x="34" y="209"/>
                </a:cxn>
                <a:cxn ang="0">
                  <a:pos x="24" y="237"/>
                </a:cxn>
                <a:cxn ang="0">
                  <a:pos x="15" y="267"/>
                </a:cxn>
                <a:cxn ang="0">
                  <a:pos x="10" y="284"/>
                </a:cxn>
                <a:cxn ang="0">
                  <a:pos x="7" y="299"/>
                </a:cxn>
                <a:cxn ang="0">
                  <a:pos x="6" y="314"/>
                </a:cxn>
                <a:cxn ang="0">
                  <a:pos x="3" y="329"/>
                </a:cxn>
                <a:cxn ang="0">
                  <a:pos x="1" y="345"/>
                </a:cxn>
                <a:cxn ang="0">
                  <a:pos x="1" y="353"/>
                </a:cxn>
                <a:cxn ang="0">
                  <a:pos x="0" y="362"/>
                </a:cxn>
                <a:cxn ang="0">
                  <a:pos x="0" y="369"/>
                </a:cxn>
                <a:cxn ang="0">
                  <a:pos x="0" y="375"/>
                </a:cxn>
                <a:cxn ang="0">
                  <a:pos x="0" y="381"/>
                </a:cxn>
                <a:cxn ang="0">
                  <a:pos x="0" y="384"/>
                </a:cxn>
                <a:cxn ang="0">
                  <a:pos x="0" y="387"/>
                </a:cxn>
                <a:cxn ang="0">
                  <a:pos x="0" y="390"/>
                </a:cxn>
                <a:cxn ang="0">
                  <a:pos x="0" y="392"/>
                </a:cxn>
                <a:cxn ang="0">
                  <a:pos x="0" y="395"/>
                </a:cxn>
                <a:cxn ang="0">
                  <a:pos x="0" y="396"/>
                </a:cxn>
                <a:cxn ang="0">
                  <a:pos x="0" y="398"/>
                </a:cxn>
                <a:cxn ang="0">
                  <a:pos x="0" y="401"/>
                </a:cxn>
                <a:cxn ang="0">
                  <a:pos x="0" y="402"/>
                </a:cxn>
                <a:cxn ang="0">
                  <a:pos x="0" y="405"/>
                </a:cxn>
              </a:cxnLst>
              <a:rect l="0" t="0" r="r" b="b"/>
              <a:pathLst>
                <a:path w="389" h="405">
                  <a:moveTo>
                    <a:pt x="389" y="5"/>
                  </a:moveTo>
                  <a:lnTo>
                    <a:pt x="382" y="3"/>
                  </a:lnTo>
                  <a:lnTo>
                    <a:pt x="373" y="2"/>
                  </a:lnTo>
                  <a:lnTo>
                    <a:pt x="364" y="2"/>
                  </a:lnTo>
                  <a:lnTo>
                    <a:pt x="355" y="0"/>
                  </a:lnTo>
                  <a:lnTo>
                    <a:pt x="352" y="0"/>
                  </a:lnTo>
                  <a:lnTo>
                    <a:pt x="347" y="0"/>
                  </a:lnTo>
                  <a:lnTo>
                    <a:pt x="343" y="0"/>
                  </a:lnTo>
                  <a:lnTo>
                    <a:pt x="340" y="0"/>
                  </a:lnTo>
                  <a:lnTo>
                    <a:pt x="336" y="0"/>
                  </a:lnTo>
                  <a:lnTo>
                    <a:pt x="331" y="0"/>
                  </a:lnTo>
                  <a:lnTo>
                    <a:pt x="327" y="0"/>
                  </a:lnTo>
                  <a:lnTo>
                    <a:pt x="322" y="0"/>
                  </a:lnTo>
                  <a:lnTo>
                    <a:pt x="318" y="0"/>
                  </a:lnTo>
                  <a:lnTo>
                    <a:pt x="313" y="0"/>
                  </a:lnTo>
                  <a:lnTo>
                    <a:pt x="304" y="2"/>
                  </a:lnTo>
                  <a:lnTo>
                    <a:pt x="297" y="3"/>
                  </a:lnTo>
                  <a:lnTo>
                    <a:pt x="288" y="3"/>
                  </a:lnTo>
                  <a:lnTo>
                    <a:pt x="271" y="6"/>
                  </a:lnTo>
                  <a:lnTo>
                    <a:pt x="253" y="12"/>
                  </a:lnTo>
                  <a:lnTo>
                    <a:pt x="237" y="17"/>
                  </a:lnTo>
                  <a:lnTo>
                    <a:pt x="199" y="32"/>
                  </a:lnTo>
                  <a:lnTo>
                    <a:pt x="169" y="50"/>
                  </a:lnTo>
                  <a:lnTo>
                    <a:pt x="141" y="68"/>
                  </a:lnTo>
                  <a:lnTo>
                    <a:pt x="112" y="93"/>
                  </a:lnTo>
                  <a:lnTo>
                    <a:pt x="88" y="120"/>
                  </a:lnTo>
                  <a:lnTo>
                    <a:pt x="67" y="147"/>
                  </a:lnTo>
                  <a:lnTo>
                    <a:pt x="49" y="180"/>
                  </a:lnTo>
                  <a:lnTo>
                    <a:pt x="34" y="209"/>
                  </a:lnTo>
                  <a:lnTo>
                    <a:pt x="24" y="237"/>
                  </a:lnTo>
                  <a:lnTo>
                    <a:pt x="15" y="267"/>
                  </a:lnTo>
                  <a:lnTo>
                    <a:pt x="10" y="284"/>
                  </a:lnTo>
                  <a:lnTo>
                    <a:pt x="7" y="299"/>
                  </a:lnTo>
                  <a:lnTo>
                    <a:pt x="6" y="314"/>
                  </a:lnTo>
                  <a:lnTo>
                    <a:pt x="3" y="329"/>
                  </a:lnTo>
                  <a:lnTo>
                    <a:pt x="1" y="345"/>
                  </a:lnTo>
                  <a:lnTo>
                    <a:pt x="1" y="353"/>
                  </a:lnTo>
                  <a:lnTo>
                    <a:pt x="0" y="362"/>
                  </a:lnTo>
                  <a:lnTo>
                    <a:pt x="0" y="369"/>
                  </a:lnTo>
                  <a:lnTo>
                    <a:pt x="0" y="375"/>
                  </a:lnTo>
                  <a:lnTo>
                    <a:pt x="0" y="381"/>
                  </a:lnTo>
                  <a:lnTo>
                    <a:pt x="0" y="384"/>
                  </a:lnTo>
                  <a:lnTo>
                    <a:pt x="0" y="387"/>
                  </a:lnTo>
                  <a:lnTo>
                    <a:pt x="0" y="390"/>
                  </a:lnTo>
                  <a:lnTo>
                    <a:pt x="0" y="392"/>
                  </a:lnTo>
                  <a:lnTo>
                    <a:pt x="0" y="395"/>
                  </a:lnTo>
                  <a:lnTo>
                    <a:pt x="0" y="396"/>
                  </a:lnTo>
                  <a:lnTo>
                    <a:pt x="0" y="398"/>
                  </a:lnTo>
                  <a:lnTo>
                    <a:pt x="0" y="401"/>
                  </a:lnTo>
                  <a:lnTo>
                    <a:pt x="0" y="402"/>
                  </a:lnTo>
                  <a:lnTo>
                    <a:pt x="0" y="405"/>
                  </a:lnTo>
                </a:path>
              </a:pathLst>
            </a:custGeom>
            <a:noFill/>
            <a:ln w="2857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388" name="Freeform 52"/>
            <p:cNvSpPr>
              <a:spLocks/>
            </p:cNvSpPr>
            <p:nvPr/>
          </p:nvSpPr>
          <p:spPr bwMode="auto">
            <a:xfrm>
              <a:off x="864" y="2440"/>
              <a:ext cx="4" cy="3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"/>
                </a:cxn>
                <a:cxn ang="0">
                  <a:pos x="0" y="8"/>
                </a:cxn>
                <a:cxn ang="0">
                  <a:pos x="0" y="11"/>
                </a:cxn>
                <a:cxn ang="0">
                  <a:pos x="0" y="18"/>
                </a:cxn>
                <a:cxn ang="0">
                  <a:pos x="0" y="26"/>
                </a:cxn>
                <a:cxn ang="0">
                  <a:pos x="0" y="39"/>
                </a:cxn>
                <a:cxn ang="0">
                  <a:pos x="1" y="63"/>
                </a:cxn>
                <a:cxn ang="0">
                  <a:pos x="3" y="89"/>
                </a:cxn>
                <a:cxn ang="0">
                  <a:pos x="3" y="101"/>
                </a:cxn>
                <a:cxn ang="0">
                  <a:pos x="4" y="113"/>
                </a:cxn>
                <a:cxn ang="0">
                  <a:pos x="4" y="122"/>
                </a:cxn>
                <a:cxn ang="0">
                  <a:pos x="4" y="128"/>
                </a:cxn>
                <a:cxn ang="0">
                  <a:pos x="4" y="132"/>
                </a:cxn>
                <a:cxn ang="0">
                  <a:pos x="4" y="135"/>
                </a:cxn>
                <a:cxn ang="0">
                  <a:pos x="4" y="138"/>
                </a:cxn>
                <a:cxn ang="0">
                  <a:pos x="4" y="141"/>
                </a:cxn>
                <a:cxn ang="0">
                  <a:pos x="4" y="143"/>
                </a:cxn>
                <a:cxn ang="0">
                  <a:pos x="4" y="146"/>
                </a:cxn>
                <a:cxn ang="0">
                  <a:pos x="4" y="147"/>
                </a:cxn>
                <a:cxn ang="0">
                  <a:pos x="4" y="149"/>
                </a:cxn>
                <a:cxn ang="0">
                  <a:pos x="4" y="152"/>
                </a:cxn>
                <a:cxn ang="0">
                  <a:pos x="4" y="153"/>
                </a:cxn>
                <a:cxn ang="0">
                  <a:pos x="4" y="154"/>
                </a:cxn>
                <a:cxn ang="0">
                  <a:pos x="4" y="157"/>
                </a:cxn>
                <a:cxn ang="0">
                  <a:pos x="4" y="159"/>
                </a:cxn>
                <a:cxn ang="0">
                  <a:pos x="4" y="162"/>
                </a:cxn>
                <a:cxn ang="0">
                  <a:pos x="4" y="165"/>
                </a:cxn>
                <a:cxn ang="0">
                  <a:pos x="4" y="171"/>
                </a:cxn>
                <a:cxn ang="0">
                  <a:pos x="4" y="175"/>
                </a:cxn>
                <a:cxn ang="0">
                  <a:pos x="4" y="186"/>
                </a:cxn>
                <a:cxn ang="0">
                  <a:pos x="4" y="196"/>
                </a:cxn>
                <a:cxn ang="0">
                  <a:pos x="1" y="243"/>
                </a:cxn>
                <a:cxn ang="0">
                  <a:pos x="0" y="267"/>
                </a:cxn>
                <a:cxn ang="0">
                  <a:pos x="0" y="280"/>
                </a:cxn>
                <a:cxn ang="0">
                  <a:pos x="0" y="286"/>
                </a:cxn>
                <a:cxn ang="0">
                  <a:pos x="0" y="289"/>
                </a:cxn>
                <a:cxn ang="0">
                  <a:pos x="0" y="294"/>
                </a:cxn>
                <a:cxn ang="0">
                  <a:pos x="0" y="297"/>
                </a:cxn>
                <a:cxn ang="0">
                  <a:pos x="0" y="300"/>
                </a:cxn>
                <a:cxn ang="0">
                  <a:pos x="0" y="303"/>
                </a:cxn>
                <a:cxn ang="0">
                  <a:pos x="0" y="306"/>
                </a:cxn>
                <a:cxn ang="0">
                  <a:pos x="0" y="309"/>
                </a:cxn>
                <a:cxn ang="0">
                  <a:pos x="0" y="312"/>
                </a:cxn>
                <a:cxn ang="0">
                  <a:pos x="0" y="315"/>
                </a:cxn>
                <a:cxn ang="0">
                  <a:pos x="0" y="318"/>
                </a:cxn>
                <a:cxn ang="0">
                  <a:pos x="0" y="321"/>
                </a:cxn>
                <a:cxn ang="0">
                  <a:pos x="0" y="324"/>
                </a:cxn>
                <a:cxn ang="0">
                  <a:pos x="0" y="331"/>
                </a:cxn>
                <a:cxn ang="0">
                  <a:pos x="0" y="337"/>
                </a:cxn>
                <a:cxn ang="0">
                  <a:pos x="0" y="345"/>
                </a:cxn>
              </a:cxnLst>
              <a:rect l="0" t="0" r="r" b="b"/>
              <a:pathLst>
                <a:path w="4" h="345">
                  <a:moveTo>
                    <a:pt x="0" y="0"/>
                  </a:moveTo>
                  <a:lnTo>
                    <a:pt x="0" y="3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8"/>
                  </a:lnTo>
                  <a:lnTo>
                    <a:pt x="0" y="26"/>
                  </a:lnTo>
                  <a:lnTo>
                    <a:pt x="0" y="39"/>
                  </a:lnTo>
                  <a:lnTo>
                    <a:pt x="1" y="63"/>
                  </a:lnTo>
                  <a:lnTo>
                    <a:pt x="3" y="89"/>
                  </a:lnTo>
                  <a:lnTo>
                    <a:pt x="3" y="101"/>
                  </a:lnTo>
                  <a:lnTo>
                    <a:pt x="4" y="113"/>
                  </a:lnTo>
                  <a:lnTo>
                    <a:pt x="4" y="122"/>
                  </a:lnTo>
                  <a:lnTo>
                    <a:pt x="4" y="128"/>
                  </a:lnTo>
                  <a:lnTo>
                    <a:pt x="4" y="132"/>
                  </a:lnTo>
                  <a:lnTo>
                    <a:pt x="4" y="135"/>
                  </a:lnTo>
                  <a:lnTo>
                    <a:pt x="4" y="138"/>
                  </a:lnTo>
                  <a:lnTo>
                    <a:pt x="4" y="141"/>
                  </a:lnTo>
                  <a:lnTo>
                    <a:pt x="4" y="143"/>
                  </a:lnTo>
                  <a:lnTo>
                    <a:pt x="4" y="146"/>
                  </a:lnTo>
                  <a:lnTo>
                    <a:pt x="4" y="147"/>
                  </a:lnTo>
                  <a:lnTo>
                    <a:pt x="4" y="149"/>
                  </a:lnTo>
                  <a:lnTo>
                    <a:pt x="4" y="152"/>
                  </a:lnTo>
                  <a:lnTo>
                    <a:pt x="4" y="153"/>
                  </a:lnTo>
                  <a:lnTo>
                    <a:pt x="4" y="154"/>
                  </a:lnTo>
                  <a:lnTo>
                    <a:pt x="4" y="157"/>
                  </a:lnTo>
                  <a:lnTo>
                    <a:pt x="4" y="159"/>
                  </a:lnTo>
                  <a:lnTo>
                    <a:pt x="4" y="162"/>
                  </a:lnTo>
                  <a:lnTo>
                    <a:pt x="4" y="165"/>
                  </a:lnTo>
                  <a:lnTo>
                    <a:pt x="4" y="171"/>
                  </a:lnTo>
                  <a:lnTo>
                    <a:pt x="4" y="175"/>
                  </a:lnTo>
                  <a:lnTo>
                    <a:pt x="4" y="186"/>
                  </a:lnTo>
                  <a:lnTo>
                    <a:pt x="4" y="196"/>
                  </a:lnTo>
                  <a:lnTo>
                    <a:pt x="1" y="243"/>
                  </a:lnTo>
                  <a:lnTo>
                    <a:pt x="0" y="267"/>
                  </a:lnTo>
                  <a:lnTo>
                    <a:pt x="0" y="280"/>
                  </a:lnTo>
                  <a:lnTo>
                    <a:pt x="0" y="286"/>
                  </a:lnTo>
                  <a:lnTo>
                    <a:pt x="0" y="289"/>
                  </a:lnTo>
                  <a:lnTo>
                    <a:pt x="0" y="294"/>
                  </a:lnTo>
                  <a:lnTo>
                    <a:pt x="0" y="297"/>
                  </a:lnTo>
                  <a:lnTo>
                    <a:pt x="0" y="300"/>
                  </a:lnTo>
                  <a:lnTo>
                    <a:pt x="0" y="303"/>
                  </a:lnTo>
                  <a:lnTo>
                    <a:pt x="0" y="306"/>
                  </a:lnTo>
                  <a:lnTo>
                    <a:pt x="0" y="309"/>
                  </a:lnTo>
                  <a:lnTo>
                    <a:pt x="0" y="312"/>
                  </a:lnTo>
                  <a:lnTo>
                    <a:pt x="0" y="315"/>
                  </a:lnTo>
                  <a:lnTo>
                    <a:pt x="0" y="318"/>
                  </a:lnTo>
                  <a:lnTo>
                    <a:pt x="0" y="321"/>
                  </a:lnTo>
                  <a:lnTo>
                    <a:pt x="0" y="324"/>
                  </a:lnTo>
                  <a:lnTo>
                    <a:pt x="0" y="331"/>
                  </a:lnTo>
                  <a:lnTo>
                    <a:pt x="0" y="337"/>
                  </a:lnTo>
                  <a:lnTo>
                    <a:pt x="0" y="345"/>
                  </a:lnTo>
                </a:path>
              </a:pathLst>
            </a:custGeom>
            <a:noFill/>
            <a:ln w="2857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389" name="Freeform 53"/>
            <p:cNvSpPr>
              <a:spLocks/>
            </p:cNvSpPr>
            <p:nvPr/>
          </p:nvSpPr>
          <p:spPr bwMode="auto">
            <a:xfrm>
              <a:off x="864" y="2785"/>
              <a:ext cx="670" cy="3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3"/>
                </a:cxn>
                <a:cxn ang="0">
                  <a:pos x="3" y="30"/>
                </a:cxn>
                <a:cxn ang="0">
                  <a:pos x="4" y="45"/>
                </a:cxn>
                <a:cxn ang="0">
                  <a:pos x="7" y="60"/>
                </a:cxn>
                <a:cxn ang="0">
                  <a:pos x="13" y="87"/>
                </a:cxn>
                <a:cxn ang="0">
                  <a:pos x="21" y="117"/>
                </a:cxn>
                <a:cxn ang="0">
                  <a:pos x="31" y="147"/>
                </a:cxn>
                <a:cxn ang="0">
                  <a:pos x="46" y="178"/>
                </a:cxn>
                <a:cxn ang="0">
                  <a:pos x="79" y="232"/>
                </a:cxn>
                <a:cxn ang="0">
                  <a:pos x="103" y="259"/>
                </a:cxn>
                <a:cxn ang="0">
                  <a:pos x="132" y="286"/>
                </a:cxn>
                <a:cxn ang="0">
                  <a:pos x="162" y="309"/>
                </a:cxn>
                <a:cxn ang="0">
                  <a:pos x="192" y="327"/>
                </a:cxn>
                <a:cxn ang="0">
                  <a:pos x="225" y="342"/>
                </a:cxn>
                <a:cxn ang="0">
                  <a:pos x="258" y="354"/>
                </a:cxn>
                <a:cxn ang="0">
                  <a:pos x="277" y="357"/>
                </a:cxn>
                <a:cxn ang="0">
                  <a:pos x="295" y="360"/>
                </a:cxn>
                <a:cxn ang="0">
                  <a:pos x="304" y="361"/>
                </a:cxn>
                <a:cxn ang="0">
                  <a:pos x="313" y="363"/>
                </a:cxn>
                <a:cxn ang="0">
                  <a:pos x="319" y="363"/>
                </a:cxn>
                <a:cxn ang="0">
                  <a:pos x="322" y="363"/>
                </a:cxn>
                <a:cxn ang="0">
                  <a:pos x="325" y="363"/>
                </a:cxn>
                <a:cxn ang="0">
                  <a:pos x="327" y="363"/>
                </a:cxn>
                <a:cxn ang="0">
                  <a:pos x="330" y="363"/>
                </a:cxn>
                <a:cxn ang="0">
                  <a:pos x="334" y="363"/>
                </a:cxn>
                <a:cxn ang="0">
                  <a:pos x="338" y="363"/>
                </a:cxn>
                <a:cxn ang="0">
                  <a:pos x="343" y="363"/>
                </a:cxn>
                <a:cxn ang="0">
                  <a:pos x="347" y="363"/>
                </a:cxn>
                <a:cxn ang="0">
                  <a:pos x="352" y="363"/>
                </a:cxn>
                <a:cxn ang="0">
                  <a:pos x="356" y="363"/>
                </a:cxn>
                <a:cxn ang="0">
                  <a:pos x="359" y="361"/>
                </a:cxn>
                <a:cxn ang="0">
                  <a:pos x="368" y="361"/>
                </a:cxn>
                <a:cxn ang="0">
                  <a:pos x="377" y="360"/>
                </a:cxn>
                <a:cxn ang="0">
                  <a:pos x="386" y="358"/>
                </a:cxn>
                <a:cxn ang="0">
                  <a:pos x="406" y="355"/>
                </a:cxn>
                <a:cxn ang="0">
                  <a:pos x="424" y="349"/>
                </a:cxn>
                <a:cxn ang="0">
                  <a:pos x="443" y="343"/>
                </a:cxn>
                <a:cxn ang="0">
                  <a:pos x="478" y="328"/>
                </a:cxn>
                <a:cxn ang="0">
                  <a:pos x="508" y="310"/>
                </a:cxn>
                <a:cxn ang="0">
                  <a:pos x="538" y="288"/>
                </a:cxn>
                <a:cxn ang="0">
                  <a:pos x="566" y="261"/>
                </a:cxn>
                <a:cxn ang="0">
                  <a:pos x="590" y="234"/>
                </a:cxn>
                <a:cxn ang="0">
                  <a:pos x="626" y="177"/>
                </a:cxn>
                <a:cxn ang="0">
                  <a:pos x="641" y="144"/>
                </a:cxn>
                <a:cxn ang="0">
                  <a:pos x="652" y="112"/>
                </a:cxn>
                <a:cxn ang="0">
                  <a:pos x="659" y="82"/>
                </a:cxn>
                <a:cxn ang="0">
                  <a:pos x="662" y="66"/>
                </a:cxn>
                <a:cxn ang="0">
                  <a:pos x="665" y="51"/>
                </a:cxn>
                <a:cxn ang="0">
                  <a:pos x="668" y="37"/>
                </a:cxn>
                <a:cxn ang="0">
                  <a:pos x="670" y="22"/>
                </a:cxn>
              </a:cxnLst>
              <a:rect l="0" t="0" r="r" b="b"/>
              <a:pathLst>
                <a:path w="670" h="363">
                  <a:moveTo>
                    <a:pt x="0" y="0"/>
                  </a:moveTo>
                  <a:lnTo>
                    <a:pt x="1" y="13"/>
                  </a:lnTo>
                  <a:lnTo>
                    <a:pt x="3" y="30"/>
                  </a:lnTo>
                  <a:lnTo>
                    <a:pt x="4" y="45"/>
                  </a:lnTo>
                  <a:lnTo>
                    <a:pt x="7" y="60"/>
                  </a:lnTo>
                  <a:lnTo>
                    <a:pt x="13" y="87"/>
                  </a:lnTo>
                  <a:lnTo>
                    <a:pt x="21" y="117"/>
                  </a:lnTo>
                  <a:lnTo>
                    <a:pt x="31" y="147"/>
                  </a:lnTo>
                  <a:lnTo>
                    <a:pt x="46" y="178"/>
                  </a:lnTo>
                  <a:lnTo>
                    <a:pt x="79" y="232"/>
                  </a:lnTo>
                  <a:lnTo>
                    <a:pt x="103" y="259"/>
                  </a:lnTo>
                  <a:lnTo>
                    <a:pt x="132" y="286"/>
                  </a:lnTo>
                  <a:lnTo>
                    <a:pt x="162" y="309"/>
                  </a:lnTo>
                  <a:lnTo>
                    <a:pt x="192" y="327"/>
                  </a:lnTo>
                  <a:lnTo>
                    <a:pt x="225" y="342"/>
                  </a:lnTo>
                  <a:lnTo>
                    <a:pt x="258" y="354"/>
                  </a:lnTo>
                  <a:lnTo>
                    <a:pt x="277" y="357"/>
                  </a:lnTo>
                  <a:lnTo>
                    <a:pt x="295" y="360"/>
                  </a:lnTo>
                  <a:lnTo>
                    <a:pt x="304" y="361"/>
                  </a:lnTo>
                  <a:lnTo>
                    <a:pt x="313" y="363"/>
                  </a:lnTo>
                  <a:lnTo>
                    <a:pt x="319" y="363"/>
                  </a:lnTo>
                  <a:lnTo>
                    <a:pt x="322" y="363"/>
                  </a:lnTo>
                  <a:lnTo>
                    <a:pt x="325" y="363"/>
                  </a:lnTo>
                  <a:lnTo>
                    <a:pt x="327" y="363"/>
                  </a:lnTo>
                  <a:lnTo>
                    <a:pt x="330" y="363"/>
                  </a:lnTo>
                  <a:lnTo>
                    <a:pt x="334" y="363"/>
                  </a:lnTo>
                  <a:lnTo>
                    <a:pt x="338" y="363"/>
                  </a:lnTo>
                  <a:lnTo>
                    <a:pt x="343" y="363"/>
                  </a:lnTo>
                  <a:lnTo>
                    <a:pt x="347" y="363"/>
                  </a:lnTo>
                  <a:lnTo>
                    <a:pt x="352" y="363"/>
                  </a:lnTo>
                  <a:lnTo>
                    <a:pt x="356" y="363"/>
                  </a:lnTo>
                  <a:lnTo>
                    <a:pt x="359" y="361"/>
                  </a:lnTo>
                  <a:lnTo>
                    <a:pt x="368" y="361"/>
                  </a:lnTo>
                  <a:lnTo>
                    <a:pt x="377" y="360"/>
                  </a:lnTo>
                  <a:lnTo>
                    <a:pt x="386" y="358"/>
                  </a:lnTo>
                  <a:lnTo>
                    <a:pt x="406" y="355"/>
                  </a:lnTo>
                  <a:lnTo>
                    <a:pt x="424" y="349"/>
                  </a:lnTo>
                  <a:lnTo>
                    <a:pt x="443" y="343"/>
                  </a:lnTo>
                  <a:lnTo>
                    <a:pt x="478" y="328"/>
                  </a:lnTo>
                  <a:lnTo>
                    <a:pt x="508" y="310"/>
                  </a:lnTo>
                  <a:lnTo>
                    <a:pt x="538" y="288"/>
                  </a:lnTo>
                  <a:lnTo>
                    <a:pt x="566" y="261"/>
                  </a:lnTo>
                  <a:lnTo>
                    <a:pt x="590" y="234"/>
                  </a:lnTo>
                  <a:lnTo>
                    <a:pt x="626" y="177"/>
                  </a:lnTo>
                  <a:lnTo>
                    <a:pt x="641" y="144"/>
                  </a:lnTo>
                  <a:lnTo>
                    <a:pt x="652" y="112"/>
                  </a:lnTo>
                  <a:lnTo>
                    <a:pt x="659" y="82"/>
                  </a:lnTo>
                  <a:lnTo>
                    <a:pt x="662" y="66"/>
                  </a:lnTo>
                  <a:lnTo>
                    <a:pt x="665" y="51"/>
                  </a:lnTo>
                  <a:lnTo>
                    <a:pt x="668" y="37"/>
                  </a:lnTo>
                  <a:lnTo>
                    <a:pt x="670" y="22"/>
                  </a:lnTo>
                </a:path>
              </a:pathLst>
            </a:custGeom>
            <a:noFill/>
            <a:ln w="2857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390" name="Freeform 54"/>
            <p:cNvSpPr>
              <a:spLocks/>
            </p:cNvSpPr>
            <p:nvPr/>
          </p:nvSpPr>
          <p:spPr bwMode="auto">
            <a:xfrm>
              <a:off x="1531" y="2592"/>
              <a:ext cx="4" cy="215"/>
            </a:xfrm>
            <a:custGeom>
              <a:avLst/>
              <a:gdLst/>
              <a:ahLst/>
              <a:cxnLst>
                <a:cxn ang="0">
                  <a:pos x="3" y="215"/>
                </a:cxn>
                <a:cxn ang="0">
                  <a:pos x="3" y="202"/>
                </a:cxn>
                <a:cxn ang="0">
                  <a:pos x="4" y="190"/>
                </a:cxn>
                <a:cxn ang="0">
                  <a:pos x="4" y="182"/>
                </a:cxn>
                <a:cxn ang="0">
                  <a:pos x="4" y="176"/>
                </a:cxn>
                <a:cxn ang="0">
                  <a:pos x="4" y="173"/>
                </a:cxn>
                <a:cxn ang="0">
                  <a:pos x="4" y="169"/>
                </a:cxn>
                <a:cxn ang="0">
                  <a:pos x="4" y="166"/>
                </a:cxn>
                <a:cxn ang="0">
                  <a:pos x="4" y="163"/>
                </a:cxn>
                <a:cxn ang="0">
                  <a:pos x="4" y="160"/>
                </a:cxn>
                <a:cxn ang="0">
                  <a:pos x="4" y="157"/>
                </a:cxn>
                <a:cxn ang="0">
                  <a:pos x="4" y="154"/>
                </a:cxn>
                <a:cxn ang="0">
                  <a:pos x="4" y="151"/>
                </a:cxn>
                <a:cxn ang="0">
                  <a:pos x="4" y="148"/>
                </a:cxn>
                <a:cxn ang="0">
                  <a:pos x="4" y="145"/>
                </a:cxn>
                <a:cxn ang="0">
                  <a:pos x="4" y="142"/>
                </a:cxn>
                <a:cxn ang="0">
                  <a:pos x="4" y="139"/>
                </a:cxn>
                <a:cxn ang="0">
                  <a:pos x="4" y="131"/>
                </a:cxn>
                <a:cxn ang="0">
                  <a:pos x="4" y="125"/>
                </a:cxn>
                <a:cxn ang="0">
                  <a:pos x="4" y="110"/>
                </a:cxn>
                <a:cxn ang="0">
                  <a:pos x="3" y="86"/>
                </a:cxn>
                <a:cxn ang="0">
                  <a:pos x="0" y="0"/>
                </a:cxn>
              </a:cxnLst>
              <a:rect l="0" t="0" r="r" b="b"/>
              <a:pathLst>
                <a:path w="4" h="215">
                  <a:moveTo>
                    <a:pt x="3" y="215"/>
                  </a:moveTo>
                  <a:lnTo>
                    <a:pt x="3" y="202"/>
                  </a:lnTo>
                  <a:lnTo>
                    <a:pt x="4" y="190"/>
                  </a:lnTo>
                  <a:lnTo>
                    <a:pt x="4" y="182"/>
                  </a:lnTo>
                  <a:lnTo>
                    <a:pt x="4" y="176"/>
                  </a:lnTo>
                  <a:lnTo>
                    <a:pt x="4" y="173"/>
                  </a:lnTo>
                  <a:lnTo>
                    <a:pt x="4" y="169"/>
                  </a:lnTo>
                  <a:lnTo>
                    <a:pt x="4" y="166"/>
                  </a:lnTo>
                  <a:lnTo>
                    <a:pt x="4" y="163"/>
                  </a:lnTo>
                  <a:lnTo>
                    <a:pt x="4" y="160"/>
                  </a:lnTo>
                  <a:lnTo>
                    <a:pt x="4" y="157"/>
                  </a:lnTo>
                  <a:lnTo>
                    <a:pt x="4" y="154"/>
                  </a:lnTo>
                  <a:lnTo>
                    <a:pt x="4" y="151"/>
                  </a:lnTo>
                  <a:lnTo>
                    <a:pt x="4" y="148"/>
                  </a:lnTo>
                  <a:lnTo>
                    <a:pt x="4" y="145"/>
                  </a:lnTo>
                  <a:lnTo>
                    <a:pt x="4" y="142"/>
                  </a:lnTo>
                  <a:lnTo>
                    <a:pt x="4" y="139"/>
                  </a:lnTo>
                  <a:lnTo>
                    <a:pt x="4" y="131"/>
                  </a:lnTo>
                  <a:lnTo>
                    <a:pt x="4" y="125"/>
                  </a:lnTo>
                  <a:lnTo>
                    <a:pt x="4" y="110"/>
                  </a:lnTo>
                  <a:lnTo>
                    <a:pt x="3" y="86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142391" name="Text Box 55"/>
          <p:cNvSpPr txBox="1">
            <a:spLocks noChangeArrowheads="1"/>
          </p:cNvSpPr>
          <p:nvPr/>
        </p:nvSpPr>
        <p:spPr bwMode="auto">
          <a:xfrm>
            <a:off x="2527300" y="4059238"/>
            <a:ext cx="8382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dirty="0">
                <a:solidFill>
                  <a:srgbClr val="0033CC"/>
                </a:solidFill>
                <a:latin typeface="Arial" charset="0"/>
              </a:rPr>
              <a:t>K</a:t>
            </a:r>
            <a:r>
              <a:rPr lang="en-US" baseline="-25000" dirty="0">
                <a:solidFill>
                  <a:srgbClr val="0033CC"/>
                </a:solidFill>
                <a:latin typeface="Symbol" pitchFamily="18" charset="2"/>
                <a:sym typeface="Symbol" pitchFamily="18" charset="2"/>
              </a:rPr>
              <a:t></a:t>
            </a:r>
            <a:r>
              <a:rPr lang="en-US" dirty="0">
                <a:solidFill>
                  <a:srgbClr val="0033CC"/>
                </a:solidFill>
                <a:latin typeface="Arial" charset="0"/>
              </a:rPr>
              <a:t> =0 </a:t>
            </a:r>
            <a:endParaRPr lang="it-IT">
              <a:solidFill>
                <a:srgbClr val="0033CC"/>
              </a:solidFill>
              <a:latin typeface="Arial" charset="0"/>
            </a:endParaRPr>
          </a:p>
        </p:txBody>
      </p:sp>
      <p:sp>
        <p:nvSpPr>
          <p:cNvPr id="142392" name="Text Box 56"/>
          <p:cNvSpPr txBox="1">
            <a:spLocks noChangeArrowheads="1"/>
          </p:cNvSpPr>
          <p:nvPr/>
        </p:nvSpPr>
        <p:spPr bwMode="auto">
          <a:xfrm>
            <a:off x="1231900" y="4668838"/>
            <a:ext cx="17526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dirty="0">
                <a:solidFill>
                  <a:srgbClr val="33CCFF"/>
                </a:solidFill>
              </a:rPr>
              <a:t>K</a:t>
            </a:r>
            <a:r>
              <a:rPr lang="en-US" baseline="-25000" dirty="0">
                <a:solidFill>
                  <a:srgbClr val="33CCFF"/>
                </a:solidFill>
                <a:sym typeface="Symbol" pitchFamily="18" charset="2"/>
              </a:rPr>
              <a:t></a:t>
            </a:r>
            <a:r>
              <a:rPr lang="en-US" dirty="0">
                <a:solidFill>
                  <a:srgbClr val="33CCFF"/>
                </a:solidFill>
              </a:rPr>
              <a:t> =0.25  GeV </a:t>
            </a:r>
            <a:endParaRPr lang="it-IT" dirty="0">
              <a:solidFill>
                <a:srgbClr val="33CCFF"/>
              </a:solidFill>
            </a:endParaRPr>
          </a:p>
        </p:txBody>
      </p:sp>
      <p:sp>
        <p:nvSpPr>
          <p:cNvPr id="142393" name="Text Box 57"/>
          <p:cNvSpPr txBox="1">
            <a:spLocks noChangeArrowheads="1"/>
          </p:cNvSpPr>
          <p:nvPr/>
        </p:nvSpPr>
        <p:spPr bwMode="auto">
          <a:xfrm>
            <a:off x="1231900" y="4624388"/>
            <a:ext cx="15240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dirty="0">
                <a:solidFill>
                  <a:srgbClr val="6666FF"/>
                </a:solidFill>
              </a:rPr>
              <a:t>K</a:t>
            </a:r>
            <a:r>
              <a:rPr lang="en-US" baseline="-25000" dirty="0">
                <a:solidFill>
                  <a:srgbClr val="6666FF"/>
                </a:solidFill>
                <a:latin typeface="Symbol" pitchFamily="18" charset="2"/>
                <a:sym typeface="Symbol" pitchFamily="18" charset="2"/>
              </a:rPr>
              <a:t></a:t>
            </a:r>
            <a:r>
              <a:rPr lang="en-US" dirty="0">
                <a:solidFill>
                  <a:srgbClr val="6666FF"/>
                </a:solidFill>
              </a:rPr>
              <a:t> =0.5 GeV</a:t>
            </a:r>
            <a:endParaRPr lang="it-IT" dirty="0">
              <a:solidFill>
                <a:srgbClr val="6666FF"/>
              </a:solidFill>
            </a:endParaRPr>
          </a:p>
        </p:txBody>
      </p:sp>
      <p:grpSp>
        <p:nvGrpSpPr>
          <p:cNvPr id="3" name="Group 58"/>
          <p:cNvGrpSpPr>
            <a:grpSpLocks/>
          </p:cNvGrpSpPr>
          <p:nvPr/>
        </p:nvGrpSpPr>
        <p:grpSpPr bwMode="auto">
          <a:xfrm>
            <a:off x="6249988" y="3673475"/>
            <a:ext cx="2068512" cy="365125"/>
            <a:chOff x="4025" y="2304"/>
            <a:chExt cx="1303" cy="230"/>
          </a:xfrm>
        </p:grpSpPr>
        <p:pic>
          <p:nvPicPr>
            <p:cNvPr id="142395" name="Picture 59" descr="txp_fig"/>
            <p:cNvPicPr>
              <a:picLocks noChangeAspect="1" noChangeArrowheads="1"/>
            </p:cNvPicPr>
            <p:nvPr>
              <p:custDataLst>
                <p:tags r:id="rId8"/>
              </p:custDataLst>
            </p:nvPr>
          </p:nvPicPr>
          <p:blipFill>
            <a:blip r:embed="rId14"/>
            <a:srcRect/>
            <a:stretch>
              <a:fillRect/>
            </a:stretch>
          </p:blipFill>
          <p:spPr bwMode="auto">
            <a:xfrm>
              <a:off x="4658" y="2371"/>
              <a:ext cx="670" cy="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grpSp>
          <p:nvGrpSpPr>
            <p:cNvPr id="4" name="Group 60"/>
            <p:cNvGrpSpPr>
              <a:grpSpLocks/>
            </p:cNvGrpSpPr>
            <p:nvPr/>
          </p:nvGrpSpPr>
          <p:grpSpPr bwMode="auto">
            <a:xfrm>
              <a:off x="4025" y="2304"/>
              <a:ext cx="512" cy="230"/>
              <a:chOff x="4025" y="2304"/>
              <a:chExt cx="512" cy="230"/>
            </a:xfrm>
          </p:grpSpPr>
          <p:sp>
            <p:nvSpPr>
              <p:cNvPr id="142397" name="Line 61"/>
              <p:cNvSpPr>
                <a:spLocks noChangeAspect="1" noChangeShapeType="1"/>
              </p:cNvSpPr>
              <p:nvPr/>
            </p:nvSpPr>
            <p:spPr bwMode="auto">
              <a:xfrm>
                <a:off x="4261" y="2416"/>
                <a:ext cx="94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2398" name="Oval 62"/>
              <p:cNvSpPr>
                <a:spLocks noChangeAspect="1" noChangeArrowheads="1"/>
              </p:cNvSpPr>
              <p:nvPr/>
            </p:nvSpPr>
            <p:spPr bwMode="auto">
              <a:xfrm>
                <a:off x="4026" y="2304"/>
                <a:ext cx="237" cy="229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/>
              </a:p>
            </p:txBody>
          </p:sp>
          <p:sp>
            <p:nvSpPr>
              <p:cNvPr id="142399" name="Line 63"/>
              <p:cNvSpPr>
                <a:spLocks noChangeAspect="1" noChangeShapeType="1"/>
              </p:cNvSpPr>
              <p:nvPr/>
            </p:nvSpPr>
            <p:spPr bwMode="auto">
              <a:xfrm>
                <a:off x="4025" y="2416"/>
                <a:ext cx="98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triangle" w="med" len="med"/>
                <a:tailEnd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2400" name="Oval 64"/>
              <p:cNvSpPr>
                <a:spLocks noChangeAspect="1" noChangeArrowheads="1"/>
              </p:cNvSpPr>
              <p:nvPr/>
            </p:nvSpPr>
            <p:spPr bwMode="auto">
              <a:xfrm>
                <a:off x="4105" y="2391"/>
                <a:ext cx="47" cy="51"/>
              </a:xfrm>
              <a:prstGeom prst="ellipse">
                <a:avLst/>
              </a:pr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/>
              </a:p>
            </p:txBody>
          </p:sp>
          <p:graphicFrame>
            <p:nvGraphicFramePr>
              <p:cNvPr id="142401" name="Object 65"/>
              <p:cNvGraphicFramePr>
                <a:graphicFrameLocks noChangeAspect="1"/>
              </p:cNvGraphicFramePr>
              <p:nvPr/>
            </p:nvGraphicFramePr>
            <p:xfrm>
              <a:off x="4150" y="2324"/>
              <a:ext cx="109" cy="153"/>
            </p:xfrm>
            <a:graphic>
              <a:graphicData uri="http://schemas.openxmlformats.org/presentationml/2006/ole">
                <p:oleObj spid="_x0000_s193538" name="Equation" r:id="rId15" imgW="177480" imgH="228600" progId="Equation.3">
                  <p:embed/>
                </p:oleObj>
              </a:graphicData>
            </a:graphic>
          </p:graphicFrame>
          <p:sp>
            <p:nvSpPr>
              <p:cNvPr id="142402" name="AutoShape 66"/>
              <p:cNvSpPr>
                <a:spLocks noChangeAspect="1" noChangeArrowheads="1" noTextEdit="1"/>
              </p:cNvSpPr>
              <p:nvPr/>
            </p:nvSpPr>
            <p:spPr bwMode="auto">
              <a:xfrm>
                <a:off x="4365" y="2335"/>
                <a:ext cx="125" cy="1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2403" name="Rectangle 67"/>
              <p:cNvSpPr>
                <a:spLocks noChangeAspect="1" noChangeArrowheads="1"/>
              </p:cNvSpPr>
              <p:nvPr/>
            </p:nvSpPr>
            <p:spPr bwMode="auto">
              <a:xfrm>
                <a:off x="4488" y="2417"/>
                <a:ext cx="49" cy="10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it-IT" sz="1100" b="1">
                    <a:solidFill>
                      <a:srgbClr val="000000"/>
                    </a:solidFill>
                    <a:latin typeface="Arial" charset="0"/>
                  </a:rPr>
                  <a:t>x</a:t>
                </a:r>
                <a:endParaRPr lang="it-IT" sz="1800" b="1">
                  <a:latin typeface="Arial" charset="0"/>
                </a:endParaRPr>
              </a:p>
            </p:txBody>
          </p:sp>
          <p:sp>
            <p:nvSpPr>
              <p:cNvPr id="142404" name="Rectangle 68"/>
              <p:cNvSpPr>
                <a:spLocks noChangeAspect="1" noChangeArrowheads="1"/>
              </p:cNvSpPr>
              <p:nvPr/>
            </p:nvSpPr>
            <p:spPr bwMode="auto">
              <a:xfrm>
                <a:off x="4382" y="2352"/>
                <a:ext cx="101" cy="18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it-IT" sz="1900" i="1">
                    <a:solidFill>
                      <a:srgbClr val="000000"/>
                    </a:solidFill>
                    <a:latin typeface="Arial" charset="0"/>
                  </a:rPr>
                  <a:t>S</a:t>
                </a:r>
                <a:endParaRPr lang="it-IT" sz="1800">
                  <a:latin typeface="Arial" charset="0"/>
                </a:endParaRPr>
              </a:p>
            </p:txBody>
          </p:sp>
        </p:grpSp>
      </p:grpSp>
      <p:grpSp>
        <p:nvGrpSpPr>
          <p:cNvPr id="5" name="Group 69"/>
          <p:cNvGrpSpPr>
            <a:grpSpLocks/>
          </p:cNvGrpSpPr>
          <p:nvPr/>
        </p:nvGrpSpPr>
        <p:grpSpPr bwMode="auto">
          <a:xfrm>
            <a:off x="5727700" y="4591050"/>
            <a:ext cx="2786063" cy="1657350"/>
            <a:chOff x="3213" y="2640"/>
            <a:chExt cx="1755" cy="1044"/>
          </a:xfrm>
        </p:grpSpPr>
        <p:sp>
          <p:nvSpPr>
            <p:cNvPr id="142406" name="Freeform 70"/>
            <p:cNvSpPr>
              <a:spLocks/>
            </p:cNvSpPr>
            <p:nvPr/>
          </p:nvSpPr>
          <p:spPr bwMode="auto">
            <a:xfrm>
              <a:off x="4063" y="3087"/>
              <a:ext cx="103" cy="75"/>
            </a:xfrm>
            <a:custGeom>
              <a:avLst/>
              <a:gdLst/>
              <a:ahLst/>
              <a:cxnLst>
                <a:cxn ang="0">
                  <a:pos x="103" y="75"/>
                </a:cxn>
                <a:cxn ang="0">
                  <a:pos x="103" y="74"/>
                </a:cxn>
                <a:cxn ang="0">
                  <a:pos x="103" y="74"/>
                </a:cxn>
                <a:cxn ang="0">
                  <a:pos x="103" y="74"/>
                </a:cxn>
                <a:cxn ang="0">
                  <a:pos x="103" y="72"/>
                </a:cxn>
                <a:cxn ang="0">
                  <a:pos x="103" y="72"/>
                </a:cxn>
                <a:cxn ang="0">
                  <a:pos x="103" y="70"/>
                </a:cxn>
                <a:cxn ang="0">
                  <a:pos x="103" y="69"/>
                </a:cxn>
                <a:cxn ang="0">
                  <a:pos x="103" y="67"/>
                </a:cxn>
                <a:cxn ang="0">
                  <a:pos x="103" y="66"/>
                </a:cxn>
                <a:cxn ang="0">
                  <a:pos x="101" y="62"/>
                </a:cxn>
                <a:cxn ang="0">
                  <a:pos x="101" y="61"/>
                </a:cxn>
                <a:cxn ang="0">
                  <a:pos x="100" y="56"/>
                </a:cxn>
                <a:cxn ang="0">
                  <a:pos x="98" y="51"/>
                </a:cxn>
                <a:cxn ang="0">
                  <a:pos x="96" y="46"/>
                </a:cxn>
                <a:cxn ang="0">
                  <a:pos x="92" y="37"/>
                </a:cxn>
                <a:cxn ang="0">
                  <a:pos x="87" y="29"/>
                </a:cxn>
                <a:cxn ang="0">
                  <a:pos x="80" y="21"/>
                </a:cxn>
                <a:cxn ang="0">
                  <a:pos x="72" y="14"/>
                </a:cxn>
                <a:cxn ang="0">
                  <a:pos x="64" y="10"/>
                </a:cxn>
                <a:cxn ang="0">
                  <a:pos x="60" y="6"/>
                </a:cxn>
                <a:cxn ang="0">
                  <a:pos x="55" y="5"/>
                </a:cxn>
                <a:cxn ang="0">
                  <a:pos x="50" y="3"/>
                </a:cxn>
                <a:cxn ang="0">
                  <a:pos x="45" y="2"/>
                </a:cxn>
                <a:cxn ang="0">
                  <a:pos x="42" y="2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9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5" y="0"/>
                </a:cxn>
                <a:cxn ang="0">
                  <a:pos x="10" y="2"/>
                </a:cxn>
                <a:cxn ang="0">
                  <a:pos x="5" y="3"/>
                </a:cxn>
                <a:cxn ang="0">
                  <a:pos x="0" y="5"/>
                </a:cxn>
              </a:cxnLst>
              <a:rect l="0" t="0" r="r" b="b"/>
              <a:pathLst>
                <a:path w="103" h="75">
                  <a:moveTo>
                    <a:pt x="103" y="75"/>
                  </a:moveTo>
                  <a:lnTo>
                    <a:pt x="103" y="74"/>
                  </a:lnTo>
                  <a:lnTo>
                    <a:pt x="103" y="74"/>
                  </a:lnTo>
                  <a:lnTo>
                    <a:pt x="103" y="74"/>
                  </a:lnTo>
                  <a:lnTo>
                    <a:pt x="103" y="72"/>
                  </a:lnTo>
                  <a:lnTo>
                    <a:pt x="103" y="72"/>
                  </a:lnTo>
                  <a:lnTo>
                    <a:pt x="103" y="70"/>
                  </a:lnTo>
                  <a:lnTo>
                    <a:pt x="103" y="69"/>
                  </a:lnTo>
                  <a:lnTo>
                    <a:pt x="103" y="67"/>
                  </a:lnTo>
                  <a:lnTo>
                    <a:pt x="103" y="66"/>
                  </a:lnTo>
                  <a:lnTo>
                    <a:pt x="101" y="62"/>
                  </a:lnTo>
                  <a:lnTo>
                    <a:pt x="101" y="61"/>
                  </a:lnTo>
                  <a:lnTo>
                    <a:pt x="100" y="56"/>
                  </a:lnTo>
                  <a:lnTo>
                    <a:pt x="98" y="51"/>
                  </a:lnTo>
                  <a:lnTo>
                    <a:pt x="96" y="46"/>
                  </a:lnTo>
                  <a:lnTo>
                    <a:pt x="92" y="37"/>
                  </a:lnTo>
                  <a:lnTo>
                    <a:pt x="87" y="29"/>
                  </a:lnTo>
                  <a:lnTo>
                    <a:pt x="80" y="21"/>
                  </a:lnTo>
                  <a:lnTo>
                    <a:pt x="72" y="14"/>
                  </a:lnTo>
                  <a:lnTo>
                    <a:pt x="64" y="10"/>
                  </a:lnTo>
                  <a:lnTo>
                    <a:pt x="60" y="6"/>
                  </a:lnTo>
                  <a:lnTo>
                    <a:pt x="55" y="5"/>
                  </a:lnTo>
                  <a:lnTo>
                    <a:pt x="50" y="3"/>
                  </a:lnTo>
                  <a:lnTo>
                    <a:pt x="45" y="2"/>
                  </a:lnTo>
                  <a:lnTo>
                    <a:pt x="42" y="2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0" y="2"/>
                  </a:lnTo>
                  <a:lnTo>
                    <a:pt x="5" y="3"/>
                  </a:lnTo>
                  <a:lnTo>
                    <a:pt x="0" y="5"/>
                  </a:lnTo>
                </a:path>
              </a:pathLst>
            </a:custGeom>
            <a:noFill/>
            <a:ln w="587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407" name="Freeform 71"/>
            <p:cNvSpPr>
              <a:spLocks/>
            </p:cNvSpPr>
            <p:nvPr/>
          </p:nvSpPr>
          <p:spPr bwMode="auto">
            <a:xfrm>
              <a:off x="4015" y="3092"/>
              <a:ext cx="71" cy="14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3" y="1"/>
                </a:cxn>
                <a:cxn ang="0">
                  <a:pos x="35" y="6"/>
                </a:cxn>
                <a:cxn ang="0">
                  <a:pos x="27" y="13"/>
                </a:cxn>
                <a:cxn ang="0">
                  <a:pos x="19" y="21"/>
                </a:cxn>
                <a:cxn ang="0">
                  <a:pos x="13" y="29"/>
                </a:cxn>
                <a:cxn ang="0">
                  <a:pos x="8" y="37"/>
                </a:cxn>
                <a:cxn ang="0">
                  <a:pos x="7" y="41"/>
                </a:cxn>
                <a:cxn ang="0">
                  <a:pos x="5" y="46"/>
                </a:cxn>
                <a:cxn ang="0">
                  <a:pos x="3" y="51"/>
                </a:cxn>
                <a:cxn ang="0">
                  <a:pos x="2" y="54"/>
                </a:cxn>
                <a:cxn ang="0">
                  <a:pos x="2" y="59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8"/>
                </a:cxn>
                <a:cxn ang="0">
                  <a:pos x="2" y="81"/>
                </a:cxn>
                <a:cxn ang="0">
                  <a:pos x="2" y="83"/>
                </a:cxn>
                <a:cxn ang="0">
                  <a:pos x="3" y="89"/>
                </a:cxn>
                <a:cxn ang="0">
                  <a:pos x="5" y="94"/>
                </a:cxn>
                <a:cxn ang="0">
                  <a:pos x="8" y="102"/>
                </a:cxn>
                <a:cxn ang="0">
                  <a:pos x="13" y="110"/>
                </a:cxn>
                <a:cxn ang="0">
                  <a:pos x="18" y="118"/>
                </a:cxn>
                <a:cxn ang="0">
                  <a:pos x="24" y="125"/>
                </a:cxn>
                <a:cxn ang="0">
                  <a:pos x="32" y="131"/>
                </a:cxn>
                <a:cxn ang="0">
                  <a:pos x="42" y="136"/>
                </a:cxn>
                <a:cxn ang="0">
                  <a:pos x="50" y="141"/>
                </a:cxn>
                <a:cxn ang="0">
                  <a:pos x="55" y="142"/>
                </a:cxn>
                <a:cxn ang="0">
                  <a:pos x="58" y="142"/>
                </a:cxn>
                <a:cxn ang="0">
                  <a:pos x="61" y="144"/>
                </a:cxn>
                <a:cxn ang="0">
                  <a:pos x="63" y="144"/>
                </a:cxn>
                <a:cxn ang="0">
                  <a:pos x="66" y="144"/>
                </a:cxn>
                <a:cxn ang="0">
                  <a:pos x="67" y="144"/>
                </a:cxn>
                <a:cxn ang="0">
                  <a:pos x="71" y="145"/>
                </a:cxn>
                <a:cxn ang="0">
                  <a:pos x="71" y="145"/>
                </a:cxn>
              </a:cxnLst>
              <a:rect l="0" t="0" r="r" b="b"/>
              <a:pathLst>
                <a:path w="71" h="145">
                  <a:moveTo>
                    <a:pt x="48" y="0"/>
                  </a:moveTo>
                  <a:lnTo>
                    <a:pt x="43" y="1"/>
                  </a:lnTo>
                  <a:lnTo>
                    <a:pt x="35" y="6"/>
                  </a:lnTo>
                  <a:lnTo>
                    <a:pt x="27" y="13"/>
                  </a:lnTo>
                  <a:lnTo>
                    <a:pt x="19" y="21"/>
                  </a:lnTo>
                  <a:lnTo>
                    <a:pt x="13" y="29"/>
                  </a:lnTo>
                  <a:lnTo>
                    <a:pt x="8" y="37"/>
                  </a:lnTo>
                  <a:lnTo>
                    <a:pt x="7" y="41"/>
                  </a:lnTo>
                  <a:lnTo>
                    <a:pt x="5" y="46"/>
                  </a:lnTo>
                  <a:lnTo>
                    <a:pt x="3" y="51"/>
                  </a:lnTo>
                  <a:lnTo>
                    <a:pt x="2" y="54"/>
                  </a:lnTo>
                  <a:lnTo>
                    <a:pt x="2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2" y="81"/>
                  </a:lnTo>
                  <a:lnTo>
                    <a:pt x="2" y="83"/>
                  </a:lnTo>
                  <a:lnTo>
                    <a:pt x="3" y="89"/>
                  </a:lnTo>
                  <a:lnTo>
                    <a:pt x="5" y="94"/>
                  </a:lnTo>
                  <a:lnTo>
                    <a:pt x="8" y="102"/>
                  </a:lnTo>
                  <a:lnTo>
                    <a:pt x="13" y="110"/>
                  </a:lnTo>
                  <a:lnTo>
                    <a:pt x="18" y="118"/>
                  </a:lnTo>
                  <a:lnTo>
                    <a:pt x="24" y="125"/>
                  </a:lnTo>
                  <a:lnTo>
                    <a:pt x="32" y="131"/>
                  </a:lnTo>
                  <a:lnTo>
                    <a:pt x="42" y="136"/>
                  </a:lnTo>
                  <a:lnTo>
                    <a:pt x="50" y="141"/>
                  </a:lnTo>
                  <a:lnTo>
                    <a:pt x="55" y="142"/>
                  </a:lnTo>
                  <a:lnTo>
                    <a:pt x="58" y="142"/>
                  </a:lnTo>
                  <a:lnTo>
                    <a:pt x="61" y="144"/>
                  </a:lnTo>
                  <a:lnTo>
                    <a:pt x="63" y="144"/>
                  </a:lnTo>
                  <a:lnTo>
                    <a:pt x="66" y="144"/>
                  </a:lnTo>
                  <a:lnTo>
                    <a:pt x="67" y="144"/>
                  </a:lnTo>
                  <a:lnTo>
                    <a:pt x="71" y="145"/>
                  </a:lnTo>
                  <a:lnTo>
                    <a:pt x="71" y="145"/>
                  </a:lnTo>
                </a:path>
              </a:pathLst>
            </a:custGeom>
            <a:noFill/>
            <a:ln w="587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408" name="Freeform 72"/>
            <p:cNvSpPr>
              <a:spLocks/>
            </p:cNvSpPr>
            <p:nvPr/>
          </p:nvSpPr>
          <p:spPr bwMode="auto">
            <a:xfrm>
              <a:off x="4086" y="3162"/>
              <a:ext cx="80" cy="75"/>
            </a:xfrm>
            <a:custGeom>
              <a:avLst/>
              <a:gdLst/>
              <a:ahLst/>
              <a:cxnLst>
                <a:cxn ang="0">
                  <a:pos x="0" y="75"/>
                </a:cxn>
                <a:cxn ang="0">
                  <a:pos x="1" y="75"/>
                </a:cxn>
                <a:cxn ang="0">
                  <a:pos x="3" y="75"/>
                </a:cxn>
                <a:cxn ang="0">
                  <a:pos x="3" y="75"/>
                </a:cxn>
                <a:cxn ang="0">
                  <a:pos x="3" y="75"/>
                </a:cxn>
                <a:cxn ang="0">
                  <a:pos x="3" y="75"/>
                </a:cxn>
                <a:cxn ang="0">
                  <a:pos x="5" y="75"/>
                </a:cxn>
                <a:cxn ang="0">
                  <a:pos x="5" y="75"/>
                </a:cxn>
                <a:cxn ang="0">
                  <a:pos x="5" y="75"/>
                </a:cxn>
                <a:cxn ang="0">
                  <a:pos x="5" y="75"/>
                </a:cxn>
                <a:cxn ang="0">
                  <a:pos x="5" y="75"/>
                </a:cxn>
                <a:cxn ang="0">
                  <a:pos x="6" y="75"/>
                </a:cxn>
                <a:cxn ang="0">
                  <a:pos x="6" y="75"/>
                </a:cxn>
                <a:cxn ang="0">
                  <a:pos x="6" y="75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9" y="75"/>
                </a:cxn>
                <a:cxn ang="0">
                  <a:pos x="11" y="74"/>
                </a:cxn>
                <a:cxn ang="0">
                  <a:pos x="13" y="74"/>
                </a:cxn>
                <a:cxn ang="0">
                  <a:pos x="14" y="74"/>
                </a:cxn>
                <a:cxn ang="0">
                  <a:pos x="17" y="74"/>
                </a:cxn>
                <a:cxn ang="0">
                  <a:pos x="19" y="74"/>
                </a:cxn>
                <a:cxn ang="0">
                  <a:pos x="24" y="72"/>
                </a:cxn>
                <a:cxn ang="0">
                  <a:pos x="29" y="71"/>
                </a:cxn>
                <a:cxn ang="0">
                  <a:pos x="37" y="67"/>
                </a:cxn>
                <a:cxn ang="0">
                  <a:pos x="46" y="63"/>
                </a:cxn>
                <a:cxn ang="0">
                  <a:pos x="54" y="56"/>
                </a:cxn>
                <a:cxn ang="0">
                  <a:pos x="62" y="48"/>
                </a:cxn>
                <a:cxn ang="0">
                  <a:pos x="67" y="40"/>
                </a:cxn>
                <a:cxn ang="0">
                  <a:pos x="72" y="34"/>
                </a:cxn>
                <a:cxn ang="0">
                  <a:pos x="73" y="29"/>
                </a:cxn>
                <a:cxn ang="0">
                  <a:pos x="75" y="24"/>
                </a:cxn>
                <a:cxn ang="0">
                  <a:pos x="77" y="19"/>
                </a:cxn>
                <a:cxn ang="0">
                  <a:pos x="78" y="15"/>
                </a:cxn>
                <a:cxn ang="0">
                  <a:pos x="78" y="11"/>
                </a:cxn>
                <a:cxn ang="0">
                  <a:pos x="80" y="10"/>
                </a:cxn>
                <a:cxn ang="0">
                  <a:pos x="80" y="7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80" y="3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80" y="0"/>
                </a:cxn>
                <a:cxn ang="0">
                  <a:pos x="80" y="0"/>
                </a:cxn>
                <a:cxn ang="0">
                  <a:pos x="80" y="0"/>
                </a:cxn>
              </a:cxnLst>
              <a:rect l="0" t="0" r="r" b="b"/>
              <a:pathLst>
                <a:path w="80" h="75">
                  <a:moveTo>
                    <a:pt x="0" y="75"/>
                  </a:moveTo>
                  <a:lnTo>
                    <a:pt x="1" y="75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6" y="75"/>
                  </a:lnTo>
                  <a:lnTo>
                    <a:pt x="6" y="75"/>
                  </a:lnTo>
                  <a:lnTo>
                    <a:pt x="6" y="75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9" y="75"/>
                  </a:lnTo>
                  <a:lnTo>
                    <a:pt x="11" y="74"/>
                  </a:lnTo>
                  <a:lnTo>
                    <a:pt x="13" y="74"/>
                  </a:lnTo>
                  <a:lnTo>
                    <a:pt x="14" y="74"/>
                  </a:lnTo>
                  <a:lnTo>
                    <a:pt x="17" y="74"/>
                  </a:lnTo>
                  <a:lnTo>
                    <a:pt x="19" y="74"/>
                  </a:lnTo>
                  <a:lnTo>
                    <a:pt x="24" y="72"/>
                  </a:lnTo>
                  <a:lnTo>
                    <a:pt x="29" y="71"/>
                  </a:lnTo>
                  <a:lnTo>
                    <a:pt x="37" y="67"/>
                  </a:lnTo>
                  <a:lnTo>
                    <a:pt x="46" y="63"/>
                  </a:lnTo>
                  <a:lnTo>
                    <a:pt x="54" y="56"/>
                  </a:lnTo>
                  <a:lnTo>
                    <a:pt x="62" y="48"/>
                  </a:lnTo>
                  <a:lnTo>
                    <a:pt x="67" y="40"/>
                  </a:lnTo>
                  <a:lnTo>
                    <a:pt x="72" y="34"/>
                  </a:lnTo>
                  <a:lnTo>
                    <a:pt x="73" y="29"/>
                  </a:lnTo>
                  <a:lnTo>
                    <a:pt x="75" y="24"/>
                  </a:lnTo>
                  <a:lnTo>
                    <a:pt x="77" y="19"/>
                  </a:lnTo>
                  <a:lnTo>
                    <a:pt x="78" y="15"/>
                  </a:lnTo>
                  <a:lnTo>
                    <a:pt x="78" y="11"/>
                  </a:lnTo>
                  <a:lnTo>
                    <a:pt x="80" y="10"/>
                  </a:lnTo>
                  <a:lnTo>
                    <a:pt x="80" y="7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80" y="3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</a:path>
              </a:pathLst>
            </a:custGeom>
            <a:noFill/>
            <a:ln w="587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409" name="Freeform 73"/>
            <p:cNvSpPr>
              <a:spLocks/>
            </p:cNvSpPr>
            <p:nvPr/>
          </p:nvSpPr>
          <p:spPr bwMode="auto">
            <a:xfrm>
              <a:off x="4102" y="3026"/>
              <a:ext cx="216" cy="136"/>
            </a:xfrm>
            <a:custGeom>
              <a:avLst/>
              <a:gdLst/>
              <a:ahLst/>
              <a:cxnLst>
                <a:cxn ang="0">
                  <a:pos x="216" y="136"/>
                </a:cxn>
                <a:cxn ang="0">
                  <a:pos x="216" y="135"/>
                </a:cxn>
                <a:cxn ang="0">
                  <a:pos x="216" y="133"/>
                </a:cxn>
                <a:cxn ang="0">
                  <a:pos x="216" y="130"/>
                </a:cxn>
                <a:cxn ang="0">
                  <a:pos x="216" y="128"/>
                </a:cxn>
                <a:cxn ang="0">
                  <a:pos x="216" y="125"/>
                </a:cxn>
                <a:cxn ang="0">
                  <a:pos x="214" y="122"/>
                </a:cxn>
                <a:cxn ang="0">
                  <a:pos x="214" y="119"/>
                </a:cxn>
                <a:cxn ang="0">
                  <a:pos x="214" y="115"/>
                </a:cxn>
                <a:cxn ang="0">
                  <a:pos x="213" y="107"/>
                </a:cxn>
                <a:cxn ang="0">
                  <a:pos x="211" y="101"/>
                </a:cxn>
                <a:cxn ang="0">
                  <a:pos x="208" y="95"/>
                </a:cxn>
                <a:cxn ang="0">
                  <a:pos x="203" y="80"/>
                </a:cxn>
                <a:cxn ang="0">
                  <a:pos x="195" y="66"/>
                </a:cxn>
                <a:cxn ang="0">
                  <a:pos x="185" y="55"/>
                </a:cxn>
                <a:cxn ang="0">
                  <a:pos x="174" y="43"/>
                </a:cxn>
                <a:cxn ang="0">
                  <a:pos x="163" y="32"/>
                </a:cxn>
                <a:cxn ang="0">
                  <a:pos x="141" y="18"/>
                </a:cxn>
                <a:cxn ang="0">
                  <a:pos x="128" y="13"/>
                </a:cxn>
                <a:cxn ang="0">
                  <a:pos x="113" y="8"/>
                </a:cxn>
                <a:cxn ang="0">
                  <a:pos x="101" y="5"/>
                </a:cxn>
                <a:cxn ang="0">
                  <a:pos x="94" y="3"/>
                </a:cxn>
                <a:cxn ang="0">
                  <a:pos x="86" y="2"/>
                </a:cxn>
                <a:cxn ang="0">
                  <a:pos x="81" y="2"/>
                </a:cxn>
                <a:cxn ang="0">
                  <a:pos x="75" y="2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1" y="0"/>
                </a:cxn>
                <a:cxn ang="0">
                  <a:pos x="37" y="2"/>
                </a:cxn>
                <a:cxn ang="0">
                  <a:pos x="30" y="2"/>
                </a:cxn>
                <a:cxn ang="0">
                  <a:pos x="21" y="2"/>
                </a:cxn>
                <a:cxn ang="0">
                  <a:pos x="13" y="2"/>
                </a:cxn>
                <a:cxn ang="0">
                  <a:pos x="8" y="3"/>
                </a:cxn>
                <a:cxn ang="0">
                  <a:pos x="3" y="3"/>
                </a:cxn>
                <a:cxn ang="0">
                  <a:pos x="0" y="3"/>
                </a:cxn>
              </a:cxnLst>
              <a:rect l="0" t="0" r="r" b="b"/>
              <a:pathLst>
                <a:path w="216" h="136">
                  <a:moveTo>
                    <a:pt x="216" y="136"/>
                  </a:moveTo>
                  <a:lnTo>
                    <a:pt x="216" y="135"/>
                  </a:lnTo>
                  <a:lnTo>
                    <a:pt x="216" y="133"/>
                  </a:lnTo>
                  <a:lnTo>
                    <a:pt x="216" y="130"/>
                  </a:lnTo>
                  <a:lnTo>
                    <a:pt x="216" y="128"/>
                  </a:lnTo>
                  <a:lnTo>
                    <a:pt x="216" y="125"/>
                  </a:lnTo>
                  <a:lnTo>
                    <a:pt x="214" y="122"/>
                  </a:lnTo>
                  <a:lnTo>
                    <a:pt x="214" y="119"/>
                  </a:lnTo>
                  <a:lnTo>
                    <a:pt x="214" y="115"/>
                  </a:lnTo>
                  <a:lnTo>
                    <a:pt x="213" y="107"/>
                  </a:lnTo>
                  <a:lnTo>
                    <a:pt x="211" y="101"/>
                  </a:lnTo>
                  <a:lnTo>
                    <a:pt x="208" y="95"/>
                  </a:lnTo>
                  <a:lnTo>
                    <a:pt x="203" y="80"/>
                  </a:lnTo>
                  <a:lnTo>
                    <a:pt x="195" y="66"/>
                  </a:lnTo>
                  <a:lnTo>
                    <a:pt x="185" y="55"/>
                  </a:lnTo>
                  <a:lnTo>
                    <a:pt x="174" y="43"/>
                  </a:lnTo>
                  <a:lnTo>
                    <a:pt x="163" y="32"/>
                  </a:lnTo>
                  <a:lnTo>
                    <a:pt x="141" y="18"/>
                  </a:lnTo>
                  <a:lnTo>
                    <a:pt x="128" y="13"/>
                  </a:lnTo>
                  <a:lnTo>
                    <a:pt x="113" y="8"/>
                  </a:lnTo>
                  <a:lnTo>
                    <a:pt x="101" y="5"/>
                  </a:lnTo>
                  <a:lnTo>
                    <a:pt x="94" y="3"/>
                  </a:lnTo>
                  <a:lnTo>
                    <a:pt x="86" y="2"/>
                  </a:lnTo>
                  <a:lnTo>
                    <a:pt x="81" y="2"/>
                  </a:lnTo>
                  <a:lnTo>
                    <a:pt x="75" y="2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0" y="2"/>
                  </a:lnTo>
                  <a:lnTo>
                    <a:pt x="21" y="2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3"/>
                  </a:lnTo>
                  <a:lnTo>
                    <a:pt x="0" y="3"/>
                  </a:lnTo>
                </a:path>
              </a:pathLst>
            </a:custGeom>
            <a:noFill/>
            <a:ln w="58738">
              <a:solidFill>
                <a:srgbClr val="40CC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410" name="Freeform 74"/>
            <p:cNvSpPr>
              <a:spLocks/>
            </p:cNvSpPr>
            <p:nvPr/>
          </p:nvSpPr>
          <p:spPr bwMode="auto">
            <a:xfrm>
              <a:off x="3894" y="3026"/>
              <a:ext cx="208" cy="53"/>
            </a:xfrm>
            <a:custGeom>
              <a:avLst/>
              <a:gdLst/>
              <a:ahLst/>
              <a:cxnLst>
                <a:cxn ang="0">
                  <a:pos x="208" y="3"/>
                </a:cxn>
                <a:cxn ang="0">
                  <a:pos x="205" y="3"/>
                </a:cxn>
                <a:cxn ang="0">
                  <a:pos x="203" y="3"/>
                </a:cxn>
                <a:cxn ang="0">
                  <a:pos x="201" y="3"/>
                </a:cxn>
                <a:cxn ang="0">
                  <a:pos x="201" y="3"/>
                </a:cxn>
                <a:cxn ang="0">
                  <a:pos x="200" y="3"/>
                </a:cxn>
                <a:cxn ang="0">
                  <a:pos x="200" y="3"/>
                </a:cxn>
                <a:cxn ang="0">
                  <a:pos x="198" y="3"/>
                </a:cxn>
                <a:cxn ang="0">
                  <a:pos x="197" y="3"/>
                </a:cxn>
                <a:cxn ang="0">
                  <a:pos x="197" y="3"/>
                </a:cxn>
                <a:cxn ang="0">
                  <a:pos x="195" y="3"/>
                </a:cxn>
                <a:cxn ang="0">
                  <a:pos x="193" y="3"/>
                </a:cxn>
                <a:cxn ang="0">
                  <a:pos x="193" y="3"/>
                </a:cxn>
                <a:cxn ang="0">
                  <a:pos x="192" y="3"/>
                </a:cxn>
                <a:cxn ang="0">
                  <a:pos x="190" y="3"/>
                </a:cxn>
                <a:cxn ang="0">
                  <a:pos x="188" y="3"/>
                </a:cxn>
                <a:cxn ang="0">
                  <a:pos x="185" y="3"/>
                </a:cxn>
                <a:cxn ang="0">
                  <a:pos x="182" y="3"/>
                </a:cxn>
                <a:cxn ang="0">
                  <a:pos x="177" y="3"/>
                </a:cxn>
                <a:cxn ang="0">
                  <a:pos x="158" y="2"/>
                </a:cxn>
                <a:cxn ang="0">
                  <a:pos x="148" y="2"/>
                </a:cxn>
                <a:cxn ang="0">
                  <a:pos x="144" y="0"/>
                </a:cxn>
                <a:cxn ang="0">
                  <a:pos x="140" y="0"/>
                </a:cxn>
                <a:cxn ang="0">
                  <a:pos x="137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31" y="0"/>
                </a:cxn>
                <a:cxn ang="0">
                  <a:pos x="131" y="0"/>
                </a:cxn>
                <a:cxn ang="0">
                  <a:pos x="129" y="0"/>
                </a:cxn>
                <a:cxn ang="0">
                  <a:pos x="128" y="0"/>
                </a:cxn>
                <a:cxn ang="0">
                  <a:pos x="126" y="0"/>
                </a:cxn>
                <a:cxn ang="0">
                  <a:pos x="126" y="0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0"/>
                </a:cxn>
                <a:cxn ang="0">
                  <a:pos x="116" y="0"/>
                </a:cxn>
                <a:cxn ang="0">
                  <a:pos x="113" y="0"/>
                </a:cxn>
                <a:cxn ang="0">
                  <a:pos x="110" y="2"/>
                </a:cxn>
                <a:cxn ang="0">
                  <a:pos x="105" y="2"/>
                </a:cxn>
                <a:cxn ang="0">
                  <a:pos x="99" y="2"/>
                </a:cxn>
                <a:cxn ang="0">
                  <a:pos x="92" y="3"/>
                </a:cxn>
                <a:cxn ang="0">
                  <a:pos x="81" y="5"/>
                </a:cxn>
                <a:cxn ang="0">
                  <a:pos x="70" y="8"/>
                </a:cxn>
                <a:cxn ang="0">
                  <a:pos x="56" y="13"/>
                </a:cxn>
                <a:cxn ang="0">
                  <a:pos x="44" y="19"/>
                </a:cxn>
                <a:cxn ang="0">
                  <a:pos x="22" y="34"/>
                </a:cxn>
                <a:cxn ang="0">
                  <a:pos x="11" y="42"/>
                </a:cxn>
                <a:cxn ang="0">
                  <a:pos x="0" y="53"/>
                </a:cxn>
              </a:cxnLst>
              <a:rect l="0" t="0" r="r" b="b"/>
              <a:pathLst>
                <a:path w="208" h="53">
                  <a:moveTo>
                    <a:pt x="208" y="3"/>
                  </a:moveTo>
                  <a:lnTo>
                    <a:pt x="205" y="3"/>
                  </a:lnTo>
                  <a:lnTo>
                    <a:pt x="203" y="3"/>
                  </a:lnTo>
                  <a:lnTo>
                    <a:pt x="201" y="3"/>
                  </a:lnTo>
                  <a:lnTo>
                    <a:pt x="201" y="3"/>
                  </a:lnTo>
                  <a:lnTo>
                    <a:pt x="200" y="3"/>
                  </a:lnTo>
                  <a:lnTo>
                    <a:pt x="200" y="3"/>
                  </a:lnTo>
                  <a:lnTo>
                    <a:pt x="198" y="3"/>
                  </a:lnTo>
                  <a:lnTo>
                    <a:pt x="197" y="3"/>
                  </a:lnTo>
                  <a:lnTo>
                    <a:pt x="197" y="3"/>
                  </a:lnTo>
                  <a:lnTo>
                    <a:pt x="195" y="3"/>
                  </a:lnTo>
                  <a:lnTo>
                    <a:pt x="193" y="3"/>
                  </a:lnTo>
                  <a:lnTo>
                    <a:pt x="193" y="3"/>
                  </a:lnTo>
                  <a:lnTo>
                    <a:pt x="192" y="3"/>
                  </a:lnTo>
                  <a:lnTo>
                    <a:pt x="190" y="3"/>
                  </a:lnTo>
                  <a:lnTo>
                    <a:pt x="188" y="3"/>
                  </a:lnTo>
                  <a:lnTo>
                    <a:pt x="185" y="3"/>
                  </a:lnTo>
                  <a:lnTo>
                    <a:pt x="182" y="3"/>
                  </a:lnTo>
                  <a:lnTo>
                    <a:pt x="177" y="3"/>
                  </a:lnTo>
                  <a:lnTo>
                    <a:pt x="158" y="2"/>
                  </a:lnTo>
                  <a:lnTo>
                    <a:pt x="148" y="2"/>
                  </a:lnTo>
                  <a:lnTo>
                    <a:pt x="144" y="0"/>
                  </a:lnTo>
                  <a:lnTo>
                    <a:pt x="140" y="0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0"/>
                  </a:lnTo>
                  <a:lnTo>
                    <a:pt x="116" y="0"/>
                  </a:lnTo>
                  <a:lnTo>
                    <a:pt x="113" y="0"/>
                  </a:lnTo>
                  <a:lnTo>
                    <a:pt x="110" y="2"/>
                  </a:lnTo>
                  <a:lnTo>
                    <a:pt x="105" y="2"/>
                  </a:lnTo>
                  <a:lnTo>
                    <a:pt x="99" y="2"/>
                  </a:lnTo>
                  <a:lnTo>
                    <a:pt x="92" y="3"/>
                  </a:lnTo>
                  <a:lnTo>
                    <a:pt x="81" y="5"/>
                  </a:lnTo>
                  <a:lnTo>
                    <a:pt x="70" y="8"/>
                  </a:lnTo>
                  <a:lnTo>
                    <a:pt x="56" y="13"/>
                  </a:lnTo>
                  <a:lnTo>
                    <a:pt x="44" y="19"/>
                  </a:lnTo>
                  <a:lnTo>
                    <a:pt x="22" y="34"/>
                  </a:lnTo>
                  <a:lnTo>
                    <a:pt x="11" y="42"/>
                  </a:lnTo>
                  <a:lnTo>
                    <a:pt x="0" y="53"/>
                  </a:lnTo>
                </a:path>
              </a:pathLst>
            </a:custGeom>
            <a:noFill/>
            <a:ln w="58738">
              <a:solidFill>
                <a:srgbClr val="40CC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411" name="Freeform 75"/>
            <p:cNvSpPr>
              <a:spLocks/>
            </p:cNvSpPr>
            <p:nvPr/>
          </p:nvSpPr>
          <p:spPr bwMode="auto">
            <a:xfrm>
              <a:off x="3863" y="3079"/>
              <a:ext cx="157" cy="218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3" y="11"/>
                </a:cxn>
                <a:cxn ang="0">
                  <a:pos x="16" y="22"/>
                </a:cxn>
                <a:cxn ang="0">
                  <a:pos x="10" y="35"/>
                </a:cxn>
                <a:cxn ang="0">
                  <a:pos x="6" y="42"/>
                </a:cxn>
                <a:cxn ang="0">
                  <a:pos x="5" y="50"/>
                </a:cxn>
                <a:cxn ang="0">
                  <a:pos x="3" y="56"/>
                </a:cxn>
                <a:cxn ang="0">
                  <a:pos x="2" y="64"/>
                </a:cxn>
                <a:cxn ang="0">
                  <a:pos x="2" y="67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0" y="94"/>
                </a:cxn>
                <a:cxn ang="0">
                  <a:pos x="2" y="98"/>
                </a:cxn>
                <a:cxn ang="0">
                  <a:pos x="2" y="102"/>
                </a:cxn>
                <a:cxn ang="0">
                  <a:pos x="2" y="106"/>
                </a:cxn>
                <a:cxn ang="0">
                  <a:pos x="5" y="114"/>
                </a:cxn>
                <a:cxn ang="0">
                  <a:pos x="6" y="122"/>
                </a:cxn>
                <a:cxn ang="0">
                  <a:pos x="13" y="136"/>
                </a:cxn>
                <a:cxn ang="0">
                  <a:pos x="19" y="150"/>
                </a:cxn>
                <a:cxn ang="0">
                  <a:pos x="29" y="162"/>
                </a:cxn>
                <a:cxn ang="0">
                  <a:pos x="47" y="181"/>
                </a:cxn>
                <a:cxn ang="0">
                  <a:pos x="58" y="191"/>
                </a:cxn>
                <a:cxn ang="0">
                  <a:pos x="71" y="197"/>
                </a:cxn>
                <a:cxn ang="0">
                  <a:pos x="83" y="203"/>
                </a:cxn>
                <a:cxn ang="0">
                  <a:pos x="95" y="208"/>
                </a:cxn>
                <a:cxn ang="0">
                  <a:pos x="106" y="211"/>
                </a:cxn>
                <a:cxn ang="0">
                  <a:pos x="112" y="213"/>
                </a:cxn>
                <a:cxn ang="0">
                  <a:pos x="119" y="215"/>
                </a:cxn>
                <a:cxn ang="0">
                  <a:pos x="125" y="216"/>
                </a:cxn>
                <a:cxn ang="0">
                  <a:pos x="131" y="216"/>
                </a:cxn>
                <a:cxn ang="0">
                  <a:pos x="136" y="218"/>
                </a:cxn>
                <a:cxn ang="0">
                  <a:pos x="143" y="218"/>
                </a:cxn>
                <a:cxn ang="0">
                  <a:pos x="144" y="218"/>
                </a:cxn>
                <a:cxn ang="0">
                  <a:pos x="147" y="218"/>
                </a:cxn>
                <a:cxn ang="0">
                  <a:pos x="151" y="218"/>
                </a:cxn>
                <a:cxn ang="0">
                  <a:pos x="152" y="218"/>
                </a:cxn>
                <a:cxn ang="0">
                  <a:pos x="154" y="218"/>
                </a:cxn>
                <a:cxn ang="0">
                  <a:pos x="155" y="218"/>
                </a:cxn>
                <a:cxn ang="0">
                  <a:pos x="157" y="218"/>
                </a:cxn>
              </a:cxnLst>
              <a:rect l="0" t="0" r="r" b="b"/>
              <a:pathLst>
                <a:path w="157" h="218">
                  <a:moveTo>
                    <a:pt x="31" y="0"/>
                  </a:moveTo>
                  <a:lnTo>
                    <a:pt x="23" y="11"/>
                  </a:lnTo>
                  <a:lnTo>
                    <a:pt x="16" y="22"/>
                  </a:lnTo>
                  <a:lnTo>
                    <a:pt x="10" y="35"/>
                  </a:lnTo>
                  <a:lnTo>
                    <a:pt x="6" y="42"/>
                  </a:lnTo>
                  <a:lnTo>
                    <a:pt x="5" y="50"/>
                  </a:lnTo>
                  <a:lnTo>
                    <a:pt x="3" y="56"/>
                  </a:lnTo>
                  <a:lnTo>
                    <a:pt x="2" y="64"/>
                  </a:lnTo>
                  <a:lnTo>
                    <a:pt x="2" y="67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0" y="94"/>
                  </a:lnTo>
                  <a:lnTo>
                    <a:pt x="2" y="98"/>
                  </a:lnTo>
                  <a:lnTo>
                    <a:pt x="2" y="102"/>
                  </a:lnTo>
                  <a:lnTo>
                    <a:pt x="2" y="106"/>
                  </a:lnTo>
                  <a:lnTo>
                    <a:pt x="5" y="114"/>
                  </a:lnTo>
                  <a:lnTo>
                    <a:pt x="6" y="122"/>
                  </a:lnTo>
                  <a:lnTo>
                    <a:pt x="13" y="136"/>
                  </a:lnTo>
                  <a:lnTo>
                    <a:pt x="19" y="150"/>
                  </a:lnTo>
                  <a:lnTo>
                    <a:pt x="29" y="162"/>
                  </a:lnTo>
                  <a:lnTo>
                    <a:pt x="47" y="181"/>
                  </a:lnTo>
                  <a:lnTo>
                    <a:pt x="58" y="191"/>
                  </a:lnTo>
                  <a:lnTo>
                    <a:pt x="71" y="197"/>
                  </a:lnTo>
                  <a:lnTo>
                    <a:pt x="83" y="203"/>
                  </a:lnTo>
                  <a:lnTo>
                    <a:pt x="95" y="208"/>
                  </a:lnTo>
                  <a:lnTo>
                    <a:pt x="106" y="211"/>
                  </a:lnTo>
                  <a:lnTo>
                    <a:pt x="112" y="213"/>
                  </a:lnTo>
                  <a:lnTo>
                    <a:pt x="119" y="215"/>
                  </a:lnTo>
                  <a:lnTo>
                    <a:pt x="125" y="216"/>
                  </a:lnTo>
                  <a:lnTo>
                    <a:pt x="131" y="216"/>
                  </a:lnTo>
                  <a:lnTo>
                    <a:pt x="136" y="218"/>
                  </a:lnTo>
                  <a:lnTo>
                    <a:pt x="143" y="218"/>
                  </a:lnTo>
                  <a:lnTo>
                    <a:pt x="144" y="218"/>
                  </a:lnTo>
                  <a:lnTo>
                    <a:pt x="147" y="218"/>
                  </a:lnTo>
                  <a:lnTo>
                    <a:pt x="151" y="218"/>
                  </a:lnTo>
                  <a:lnTo>
                    <a:pt x="152" y="218"/>
                  </a:lnTo>
                  <a:lnTo>
                    <a:pt x="154" y="218"/>
                  </a:lnTo>
                  <a:lnTo>
                    <a:pt x="155" y="218"/>
                  </a:lnTo>
                  <a:lnTo>
                    <a:pt x="157" y="218"/>
                  </a:lnTo>
                </a:path>
              </a:pathLst>
            </a:custGeom>
            <a:noFill/>
            <a:ln w="58738">
              <a:solidFill>
                <a:srgbClr val="40CC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412" name="Freeform 76"/>
            <p:cNvSpPr>
              <a:spLocks/>
            </p:cNvSpPr>
            <p:nvPr/>
          </p:nvSpPr>
          <p:spPr bwMode="auto">
            <a:xfrm>
              <a:off x="4020" y="3295"/>
              <a:ext cx="141" cy="2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8" y="2"/>
                </a:cxn>
                <a:cxn ang="0">
                  <a:pos x="11" y="2"/>
                </a:cxn>
                <a:cxn ang="0">
                  <a:pos x="13" y="2"/>
                </a:cxn>
                <a:cxn ang="0">
                  <a:pos x="18" y="2"/>
                </a:cxn>
                <a:cxn ang="0">
                  <a:pos x="27" y="2"/>
                </a:cxn>
                <a:cxn ang="0">
                  <a:pos x="38" y="0"/>
                </a:cxn>
                <a:cxn ang="0">
                  <a:pos x="46" y="0"/>
                </a:cxn>
                <a:cxn ang="0">
                  <a:pos x="54" y="0"/>
                </a:cxn>
                <a:cxn ang="0">
                  <a:pos x="59" y="0"/>
                </a:cxn>
                <a:cxn ang="0">
                  <a:pos x="61" y="0"/>
                </a:cxn>
                <a:cxn ang="0">
                  <a:pos x="62" y="0"/>
                </a:cxn>
                <a:cxn ang="0">
                  <a:pos x="64" y="0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67" y="0"/>
                </a:cxn>
                <a:cxn ang="0">
                  <a:pos x="69" y="0"/>
                </a:cxn>
                <a:cxn ang="0">
                  <a:pos x="69" y="0"/>
                </a:cxn>
                <a:cxn ang="0">
                  <a:pos x="69" y="0"/>
                </a:cxn>
                <a:cxn ang="0">
                  <a:pos x="71" y="0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74" y="0"/>
                </a:cxn>
                <a:cxn ang="0">
                  <a:pos x="75" y="0"/>
                </a:cxn>
                <a:cxn ang="0">
                  <a:pos x="75" y="0"/>
                </a:cxn>
                <a:cxn ang="0">
                  <a:pos x="79" y="0"/>
                </a:cxn>
                <a:cxn ang="0">
                  <a:pos x="80" y="0"/>
                </a:cxn>
                <a:cxn ang="0">
                  <a:pos x="85" y="0"/>
                </a:cxn>
                <a:cxn ang="0">
                  <a:pos x="90" y="0"/>
                </a:cxn>
                <a:cxn ang="0">
                  <a:pos x="99" y="0"/>
                </a:cxn>
                <a:cxn ang="0">
                  <a:pos x="109" y="2"/>
                </a:cxn>
                <a:cxn ang="0">
                  <a:pos x="114" y="2"/>
                </a:cxn>
                <a:cxn ang="0">
                  <a:pos x="120" y="2"/>
                </a:cxn>
                <a:cxn ang="0">
                  <a:pos x="125" y="2"/>
                </a:cxn>
                <a:cxn ang="0">
                  <a:pos x="128" y="2"/>
                </a:cxn>
                <a:cxn ang="0">
                  <a:pos x="130" y="2"/>
                </a:cxn>
                <a:cxn ang="0">
                  <a:pos x="131" y="2"/>
                </a:cxn>
                <a:cxn ang="0">
                  <a:pos x="133" y="2"/>
                </a:cxn>
                <a:cxn ang="0">
                  <a:pos x="135" y="2"/>
                </a:cxn>
                <a:cxn ang="0">
                  <a:pos x="135" y="2"/>
                </a:cxn>
                <a:cxn ang="0">
                  <a:pos x="136" y="2"/>
                </a:cxn>
                <a:cxn ang="0">
                  <a:pos x="138" y="2"/>
                </a:cxn>
                <a:cxn ang="0">
                  <a:pos x="139" y="2"/>
                </a:cxn>
                <a:cxn ang="0">
                  <a:pos x="139" y="2"/>
                </a:cxn>
                <a:cxn ang="0">
                  <a:pos x="141" y="2"/>
                </a:cxn>
              </a:cxnLst>
              <a:rect l="0" t="0" r="r" b="b"/>
              <a:pathLst>
                <a:path w="141" h="2">
                  <a:moveTo>
                    <a:pt x="0" y="2"/>
                  </a:moveTo>
                  <a:lnTo>
                    <a:pt x="2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8" y="2"/>
                  </a:lnTo>
                  <a:lnTo>
                    <a:pt x="27" y="2"/>
                  </a:lnTo>
                  <a:lnTo>
                    <a:pt x="38" y="0"/>
                  </a:lnTo>
                  <a:lnTo>
                    <a:pt x="46" y="0"/>
                  </a:lnTo>
                  <a:lnTo>
                    <a:pt x="54" y="0"/>
                  </a:lnTo>
                  <a:lnTo>
                    <a:pt x="59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4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7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71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4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79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0" y="0"/>
                  </a:lnTo>
                  <a:lnTo>
                    <a:pt x="99" y="0"/>
                  </a:lnTo>
                  <a:lnTo>
                    <a:pt x="109" y="2"/>
                  </a:lnTo>
                  <a:lnTo>
                    <a:pt x="114" y="2"/>
                  </a:lnTo>
                  <a:lnTo>
                    <a:pt x="120" y="2"/>
                  </a:lnTo>
                  <a:lnTo>
                    <a:pt x="125" y="2"/>
                  </a:lnTo>
                  <a:lnTo>
                    <a:pt x="128" y="2"/>
                  </a:lnTo>
                  <a:lnTo>
                    <a:pt x="130" y="2"/>
                  </a:lnTo>
                  <a:lnTo>
                    <a:pt x="131" y="2"/>
                  </a:lnTo>
                  <a:lnTo>
                    <a:pt x="133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6" y="2"/>
                  </a:lnTo>
                  <a:lnTo>
                    <a:pt x="138" y="2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41" y="2"/>
                  </a:lnTo>
                </a:path>
              </a:pathLst>
            </a:custGeom>
            <a:noFill/>
            <a:ln w="58738">
              <a:solidFill>
                <a:srgbClr val="40CC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413" name="Freeform 77"/>
            <p:cNvSpPr>
              <a:spLocks/>
            </p:cNvSpPr>
            <p:nvPr/>
          </p:nvSpPr>
          <p:spPr bwMode="auto">
            <a:xfrm>
              <a:off x="4161" y="3162"/>
              <a:ext cx="157" cy="135"/>
            </a:xfrm>
            <a:custGeom>
              <a:avLst/>
              <a:gdLst/>
              <a:ahLst/>
              <a:cxnLst>
                <a:cxn ang="0">
                  <a:pos x="0" y="135"/>
                </a:cxn>
                <a:cxn ang="0">
                  <a:pos x="2" y="135"/>
                </a:cxn>
                <a:cxn ang="0">
                  <a:pos x="3" y="135"/>
                </a:cxn>
                <a:cxn ang="0">
                  <a:pos x="3" y="135"/>
                </a:cxn>
                <a:cxn ang="0">
                  <a:pos x="6" y="135"/>
                </a:cxn>
                <a:cxn ang="0">
                  <a:pos x="10" y="135"/>
                </a:cxn>
                <a:cxn ang="0">
                  <a:pos x="13" y="135"/>
                </a:cxn>
                <a:cxn ang="0">
                  <a:pos x="18" y="135"/>
                </a:cxn>
                <a:cxn ang="0">
                  <a:pos x="24" y="133"/>
                </a:cxn>
                <a:cxn ang="0">
                  <a:pos x="32" y="133"/>
                </a:cxn>
                <a:cxn ang="0">
                  <a:pos x="38" y="132"/>
                </a:cxn>
                <a:cxn ang="0">
                  <a:pos x="51" y="128"/>
                </a:cxn>
                <a:cxn ang="0">
                  <a:pos x="64" y="125"/>
                </a:cxn>
                <a:cxn ang="0">
                  <a:pos x="77" y="120"/>
                </a:cxn>
                <a:cxn ang="0">
                  <a:pos x="99" y="108"/>
                </a:cxn>
                <a:cxn ang="0">
                  <a:pos x="110" y="98"/>
                </a:cxn>
                <a:cxn ang="0">
                  <a:pos x="122" y="88"/>
                </a:cxn>
                <a:cxn ang="0">
                  <a:pos x="131" y="75"/>
                </a:cxn>
                <a:cxn ang="0">
                  <a:pos x="139" y="63"/>
                </a:cxn>
                <a:cxn ang="0">
                  <a:pos x="146" y="50"/>
                </a:cxn>
                <a:cxn ang="0">
                  <a:pos x="152" y="37"/>
                </a:cxn>
                <a:cxn ang="0">
                  <a:pos x="154" y="29"/>
                </a:cxn>
                <a:cxn ang="0">
                  <a:pos x="155" y="21"/>
                </a:cxn>
                <a:cxn ang="0">
                  <a:pos x="155" y="18"/>
                </a:cxn>
                <a:cxn ang="0">
                  <a:pos x="155" y="13"/>
                </a:cxn>
                <a:cxn ang="0">
                  <a:pos x="157" y="11"/>
                </a:cxn>
                <a:cxn ang="0">
                  <a:pos x="157" y="10"/>
                </a:cxn>
                <a:cxn ang="0">
                  <a:pos x="157" y="8"/>
                </a:cxn>
                <a:cxn ang="0">
                  <a:pos x="157" y="5"/>
                </a:cxn>
                <a:cxn ang="0">
                  <a:pos x="157" y="3"/>
                </a:cxn>
                <a:cxn ang="0">
                  <a:pos x="157" y="2"/>
                </a:cxn>
                <a:cxn ang="0">
                  <a:pos x="157" y="2"/>
                </a:cxn>
                <a:cxn ang="0">
                  <a:pos x="157" y="0"/>
                </a:cxn>
              </a:cxnLst>
              <a:rect l="0" t="0" r="r" b="b"/>
              <a:pathLst>
                <a:path w="157" h="135">
                  <a:moveTo>
                    <a:pt x="0" y="135"/>
                  </a:moveTo>
                  <a:lnTo>
                    <a:pt x="2" y="135"/>
                  </a:lnTo>
                  <a:lnTo>
                    <a:pt x="3" y="135"/>
                  </a:lnTo>
                  <a:lnTo>
                    <a:pt x="3" y="135"/>
                  </a:lnTo>
                  <a:lnTo>
                    <a:pt x="6" y="135"/>
                  </a:lnTo>
                  <a:lnTo>
                    <a:pt x="10" y="135"/>
                  </a:lnTo>
                  <a:lnTo>
                    <a:pt x="13" y="135"/>
                  </a:lnTo>
                  <a:lnTo>
                    <a:pt x="18" y="135"/>
                  </a:lnTo>
                  <a:lnTo>
                    <a:pt x="24" y="133"/>
                  </a:lnTo>
                  <a:lnTo>
                    <a:pt x="32" y="133"/>
                  </a:lnTo>
                  <a:lnTo>
                    <a:pt x="38" y="132"/>
                  </a:lnTo>
                  <a:lnTo>
                    <a:pt x="51" y="128"/>
                  </a:lnTo>
                  <a:lnTo>
                    <a:pt x="64" y="125"/>
                  </a:lnTo>
                  <a:lnTo>
                    <a:pt x="77" y="120"/>
                  </a:lnTo>
                  <a:lnTo>
                    <a:pt x="99" y="108"/>
                  </a:lnTo>
                  <a:lnTo>
                    <a:pt x="110" y="98"/>
                  </a:lnTo>
                  <a:lnTo>
                    <a:pt x="122" y="88"/>
                  </a:lnTo>
                  <a:lnTo>
                    <a:pt x="131" y="75"/>
                  </a:lnTo>
                  <a:lnTo>
                    <a:pt x="139" y="63"/>
                  </a:lnTo>
                  <a:lnTo>
                    <a:pt x="146" y="50"/>
                  </a:lnTo>
                  <a:lnTo>
                    <a:pt x="152" y="37"/>
                  </a:lnTo>
                  <a:lnTo>
                    <a:pt x="154" y="29"/>
                  </a:lnTo>
                  <a:lnTo>
                    <a:pt x="155" y="21"/>
                  </a:lnTo>
                  <a:lnTo>
                    <a:pt x="155" y="18"/>
                  </a:lnTo>
                  <a:lnTo>
                    <a:pt x="155" y="13"/>
                  </a:lnTo>
                  <a:lnTo>
                    <a:pt x="157" y="11"/>
                  </a:lnTo>
                  <a:lnTo>
                    <a:pt x="157" y="10"/>
                  </a:lnTo>
                  <a:lnTo>
                    <a:pt x="157" y="8"/>
                  </a:lnTo>
                  <a:lnTo>
                    <a:pt x="157" y="5"/>
                  </a:lnTo>
                  <a:lnTo>
                    <a:pt x="157" y="3"/>
                  </a:lnTo>
                  <a:lnTo>
                    <a:pt x="157" y="2"/>
                  </a:lnTo>
                  <a:lnTo>
                    <a:pt x="157" y="2"/>
                  </a:lnTo>
                  <a:lnTo>
                    <a:pt x="157" y="0"/>
                  </a:lnTo>
                </a:path>
              </a:pathLst>
            </a:custGeom>
            <a:noFill/>
            <a:ln w="58738">
              <a:solidFill>
                <a:srgbClr val="40CC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414" name="Freeform 78"/>
            <p:cNvSpPr>
              <a:spLocks/>
            </p:cNvSpPr>
            <p:nvPr/>
          </p:nvSpPr>
          <p:spPr bwMode="auto">
            <a:xfrm>
              <a:off x="4142" y="2805"/>
              <a:ext cx="567" cy="357"/>
            </a:xfrm>
            <a:custGeom>
              <a:avLst/>
              <a:gdLst/>
              <a:ahLst/>
              <a:cxnLst>
                <a:cxn ang="0">
                  <a:pos x="567" y="357"/>
                </a:cxn>
                <a:cxn ang="0">
                  <a:pos x="567" y="352"/>
                </a:cxn>
                <a:cxn ang="0">
                  <a:pos x="567" y="348"/>
                </a:cxn>
                <a:cxn ang="0">
                  <a:pos x="567" y="343"/>
                </a:cxn>
                <a:cxn ang="0">
                  <a:pos x="565" y="338"/>
                </a:cxn>
                <a:cxn ang="0">
                  <a:pos x="565" y="330"/>
                </a:cxn>
                <a:cxn ang="0">
                  <a:pos x="565" y="320"/>
                </a:cxn>
                <a:cxn ang="0">
                  <a:pos x="564" y="311"/>
                </a:cxn>
                <a:cxn ang="0">
                  <a:pos x="562" y="300"/>
                </a:cxn>
                <a:cxn ang="0">
                  <a:pos x="557" y="280"/>
                </a:cxn>
                <a:cxn ang="0">
                  <a:pos x="552" y="261"/>
                </a:cxn>
                <a:cxn ang="0">
                  <a:pos x="546" y="243"/>
                </a:cxn>
                <a:cxn ang="0">
                  <a:pos x="530" y="205"/>
                </a:cxn>
                <a:cxn ang="0">
                  <a:pos x="507" y="168"/>
                </a:cxn>
                <a:cxn ang="0">
                  <a:pos x="483" y="138"/>
                </a:cxn>
                <a:cxn ang="0">
                  <a:pos x="453" y="106"/>
                </a:cxn>
                <a:cxn ang="0">
                  <a:pos x="419" y="79"/>
                </a:cxn>
                <a:cxn ang="0">
                  <a:pos x="389" y="58"/>
                </a:cxn>
                <a:cxn ang="0">
                  <a:pos x="354" y="40"/>
                </a:cxn>
                <a:cxn ang="0">
                  <a:pos x="320" y="27"/>
                </a:cxn>
                <a:cxn ang="0">
                  <a:pos x="288" y="18"/>
                </a:cxn>
                <a:cxn ang="0">
                  <a:pos x="272" y="13"/>
                </a:cxn>
                <a:cxn ang="0">
                  <a:pos x="254" y="8"/>
                </a:cxn>
                <a:cxn ang="0">
                  <a:pos x="238" y="6"/>
                </a:cxn>
                <a:cxn ang="0">
                  <a:pos x="222" y="3"/>
                </a:cxn>
                <a:cxn ang="0">
                  <a:pos x="213" y="3"/>
                </a:cxn>
                <a:cxn ang="0">
                  <a:pos x="205" y="2"/>
                </a:cxn>
                <a:cxn ang="0">
                  <a:pos x="197" y="2"/>
                </a:cxn>
                <a:cxn ang="0">
                  <a:pos x="189" y="0"/>
                </a:cxn>
                <a:cxn ang="0">
                  <a:pos x="181" y="0"/>
                </a:cxn>
                <a:cxn ang="0">
                  <a:pos x="176" y="0"/>
                </a:cxn>
                <a:cxn ang="0">
                  <a:pos x="171" y="0"/>
                </a:cxn>
                <a:cxn ang="0">
                  <a:pos x="166" y="0"/>
                </a:cxn>
                <a:cxn ang="0">
                  <a:pos x="163" y="0"/>
                </a:cxn>
                <a:cxn ang="0">
                  <a:pos x="160" y="0"/>
                </a:cxn>
                <a:cxn ang="0">
                  <a:pos x="158" y="0"/>
                </a:cxn>
                <a:cxn ang="0">
                  <a:pos x="157" y="0"/>
                </a:cxn>
                <a:cxn ang="0">
                  <a:pos x="154" y="0"/>
                </a:cxn>
                <a:cxn ang="0">
                  <a:pos x="150" y="0"/>
                </a:cxn>
                <a:cxn ang="0">
                  <a:pos x="147" y="0"/>
                </a:cxn>
                <a:cxn ang="0">
                  <a:pos x="145" y="0"/>
                </a:cxn>
                <a:cxn ang="0">
                  <a:pos x="142" y="0"/>
                </a:cxn>
                <a:cxn ang="0">
                  <a:pos x="137" y="0"/>
                </a:cxn>
                <a:cxn ang="0">
                  <a:pos x="131" y="0"/>
                </a:cxn>
                <a:cxn ang="0">
                  <a:pos x="125" y="0"/>
                </a:cxn>
                <a:cxn ang="0">
                  <a:pos x="109" y="2"/>
                </a:cxn>
                <a:cxn ang="0">
                  <a:pos x="94" y="2"/>
                </a:cxn>
                <a:cxn ang="0">
                  <a:pos x="46" y="6"/>
                </a:cxn>
                <a:cxn ang="0">
                  <a:pos x="22" y="10"/>
                </a:cxn>
                <a:cxn ang="0">
                  <a:pos x="0" y="11"/>
                </a:cxn>
              </a:cxnLst>
              <a:rect l="0" t="0" r="r" b="b"/>
              <a:pathLst>
                <a:path w="567" h="357">
                  <a:moveTo>
                    <a:pt x="567" y="357"/>
                  </a:moveTo>
                  <a:lnTo>
                    <a:pt x="567" y="352"/>
                  </a:lnTo>
                  <a:lnTo>
                    <a:pt x="567" y="348"/>
                  </a:lnTo>
                  <a:lnTo>
                    <a:pt x="567" y="343"/>
                  </a:lnTo>
                  <a:lnTo>
                    <a:pt x="565" y="338"/>
                  </a:lnTo>
                  <a:lnTo>
                    <a:pt x="565" y="330"/>
                  </a:lnTo>
                  <a:lnTo>
                    <a:pt x="565" y="320"/>
                  </a:lnTo>
                  <a:lnTo>
                    <a:pt x="564" y="311"/>
                  </a:lnTo>
                  <a:lnTo>
                    <a:pt x="562" y="300"/>
                  </a:lnTo>
                  <a:lnTo>
                    <a:pt x="557" y="280"/>
                  </a:lnTo>
                  <a:lnTo>
                    <a:pt x="552" y="261"/>
                  </a:lnTo>
                  <a:lnTo>
                    <a:pt x="546" y="243"/>
                  </a:lnTo>
                  <a:lnTo>
                    <a:pt x="530" y="205"/>
                  </a:lnTo>
                  <a:lnTo>
                    <a:pt x="507" y="168"/>
                  </a:lnTo>
                  <a:lnTo>
                    <a:pt x="483" y="138"/>
                  </a:lnTo>
                  <a:lnTo>
                    <a:pt x="453" y="106"/>
                  </a:lnTo>
                  <a:lnTo>
                    <a:pt x="419" y="79"/>
                  </a:lnTo>
                  <a:lnTo>
                    <a:pt x="389" y="58"/>
                  </a:lnTo>
                  <a:lnTo>
                    <a:pt x="354" y="40"/>
                  </a:lnTo>
                  <a:lnTo>
                    <a:pt x="320" y="27"/>
                  </a:lnTo>
                  <a:lnTo>
                    <a:pt x="288" y="18"/>
                  </a:lnTo>
                  <a:lnTo>
                    <a:pt x="272" y="13"/>
                  </a:lnTo>
                  <a:lnTo>
                    <a:pt x="254" y="8"/>
                  </a:lnTo>
                  <a:lnTo>
                    <a:pt x="238" y="6"/>
                  </a:lnTo>
                  <a:lnTo>
                    <a:pt x="222" y="3"/>
                  </a:lnTo>
                  <a:lnTo>
                    <a:pt x="213" y="3"/>
                  </a:lnTo>
                  <a:lnTo>
                    <a:pt x="205" y="2"/>
                  </a:lnTo>
                  <a:lnTo>
                    <a:pt x="197" y="2"/>
                  </a:lnTo>
                  <a:lnTo>
                    <a:pt x="189" y="0"/>
                  </a:lnTo>
                  <a:lnTo>
                    <a:pt x="181" y="0"/>
                  </a:lnTo>
                  <a:lnTo>
                    <a:pt x="176" y="0"/>
                  </a:lnTo>
                  <a:lnTo>
                    <a:pt x="171" y="0"/>
                  </a:lnTo>
                  <a:lnTo>
                    <a:pt x="166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8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0" y="0"/>
                  </a:lnTo>
                  <a:lnTo>
                    <a:pt x="147" y="0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37" y="0"/>
                  </a:lnTo>
                  <a:lnTo>
                    <a:pt x="131" y="0"/>
                  </a:lnTo>
                  <a:lnTo>
                    <a:pt x="125" y="0"/>
                  </a:lnTo>
                  <a:lnTo>
                    <a:pt x="109" y="2"/>
                  </a:lnTo>
                  <a:lnTo>
                    <a:pt x="94" y="2"/>
                  </a:lnTo>
                  <a:lnTo>
                    <a:pt x="46" y="6"/>
                  </a:lnTo>
                  <a:lnTo>
                    <a:pt x="22" y="10"/>
                  </a:lnTo>
                  <a:lnTo>
                    <a:pt x="0" y="11"/>
                  </a:lnTo>
                </a:path>
              </a:pathLst>
            </a:custGeom>
            <a:noFill/>
            <a:ln w="58738">
              <a:solidFill>
                <a:srgbClr val="8099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415" name="Freeform 79"/>
            <p:cNvSpPr>
              <a:spLocks/>
            </p:cNvSpPr>
            <p:nvPr/>
          </p:nvSpPr>
          <p:spPr bwMode="auto">
            <a:xfrm>
              <a:off x="3684" y="2805"/>
              <a:ext cx="458" cy="42"/>
            </a:xfrm>
            <a:custGeom>
              <a:avLst/>
              <a:gdLst/>
              <a:ahLst/>
              <a:cxnLst>
                <a:cxn ang="0">
                  <a:pos x="458" y="11"/>
                </a:cxn>
                <a:cxn ang="0">
                  <a:pos x="445" y="11"/>
                </a:cxn>
                <a:cxn ang="0">
                  <a:pos x="434" y="13"/>
                </a:cxn>
                <a:cxn ang="0">
                  <a:pos x="427" y="13"/>
                </a:cxn>
                <a:cxn ang="0">
                  <a:pos x="426" y="13"/>
                </a:cxn>
                <a:cxn ang="0">
                  <a:pos x="423" y="13"/>
                </a:cxn>
                <a:cxn ang="0">
                  <a:pos x="419" y="13"/>
                </a:cxn>
                <a:cxn ang="0">
                  <a:pos x="416" y="13"/>
                </a:cxn>
                <a:cxn ang="0">
                  <a:pos x="415" y="13"/>
                </a:cxn>
                <a:cxn ang="0">
                  <a:pos x="411" y="13"/>
                </a:cxn>
                <a:cxn ang="0">
                  <a:pos x="408" y="13"/>
                </a:cxn>
                <a:cxn ang="0">
                  <a:pos x="407" y="13"/>
                </a:cxn>
                <a:cxn ang="0">
                  <a:pos x="405" y="13"/>
                </a:cxn>
                <a:cxn ang="0">
                  <a:pos x="402" y="13"/>
                </a:cxn>
                <a:cxn ang="0">
                  <a:pos x="400" y="13"/>
                </a:cxn>
                <a:cxn ang="0">
                  <a:pos x="398" y="13"/>
                </a:cxn>
                <a:cxn ang="0">
                  <a:pos x="397" y="13"/>
                </a:cxn>
                <a:cxn ang="0">
                  <a:pos x="394" y="13"/>
                </a:cxn>
                <a:cxn ang="0">
                  <a:pos x="389" y="13"/>
                </a:cxn>
                <a:cxn ang="0">
                  <a:pos x="382" y="13"/>
                </a:cxn>
                <a:cxn ang="0">
                  <a:pos x="374" y="13"/>
                </a:cxn>
                <a:cxn ang="0">
                  <a:pos x="363" y="11"/>
                </a:cxn>
                <a:cxn ang="0">
                  <a:pos x="341" y="10"/>
                </a:cxn>
                <a:cxn ang="0">
                  <a:pos x="314" y="6"/>
                </a:cxn>
                <a:cxn ang="0">
                  <a:pos x="288" y="5"/>
                </a:cxn>
                <a:cxn ang="0">
                  <a:pos x="262" y="2"/>
                </a:cxn>
                <a:cxn ang="0">
                  <a:pos x="246" y="2"/>
                </a:cxn>
                <a:cxn ang="0">
                  <a:pos x="238" y="0"/>
                </a:cxn>
                <a:cxn ang="0">
                  <a:pos x="230" y="0"/>
                </a:cxn>
                <a:cxn ang="0">
                  <a:pos x="222" y="0"/>
                </a:cxn>
                <a:cxn ang="0">
                  <a:pos x="218" y="0"/>
                </a:cxn>
                <a:cxn ang="0">
                  <a:pos x="214" y="0"/>
                </a:cxn>
                <a:cxn ang="0">
                  <a:pos x="210" y="0"/>
                </a:cxn>
                <a:cxn ang="0">
                  <a:pos x="206" y="0"/>
                </a:cxn>
                <a:cxn ang="0">
                  <a:pos x="203" y="0"/>
                </a:cxn>
                <a:cxn ang="0">
                  <a:pos x="200" y="0"/>
                </a:cxn>
                <a:cxn ang="0">
                  <a:pos x="195" y="0"/>
                </a:cxn>
                <a:cxn ang="0">
                  <a:pos x="192" y="0"/>
                </a:cxn>
                <a:cxn ang="0">
                  <a:pos x="189" y="0"/>
                </a:cxn>
                <a:cxn ang="0">
                  <a:pos x="184" y="0"/>
                </a:cxn>
                <a:cxn ang="0">
                  <a:pos x="176" y="0"/>
                </a:cxn>
                <a:cxn ang="0">
                  <a:pos x="173" y="0"/>
                </a:cxn>
                <a:cxn ang="0">
                  <a:pos x="168" y="0"/>
                </a:cxn>
                <a:cxn ang="0">
                  <a:pos x="160" y="2"/>
                </a:cxn>
                <a:cxn ang="0">
                  <a:pos x="150" y="2"/>
                </a:cxn>
                <a:cxn ang="0">
                  <a:pos x="134" y="3"/>
                </a:cxn>
                <a:cxn ang="0">
                  <a:pos x="117" y="6"/>
                </a:cxn>
                <a:cxn ang="0">
                  <a:pos x="101" y="8"/>
                </a:cxn>
                <a:cxn ang="0">
                  <a:pos x="70" y="16"/>
                </a:cxn>
                <a:cxn ang="0">
                  <a:pos x="37" y="26"/>
                </a:cxn>
                <a:cxn ang="0">
                  <a:pos x="0" y="42"/>
                </a:cxn>
              </a:cxnLst>
              <a:rect l="0" t="0" r="r" b="b"/>
              <a:pathLst>
                <a:path w="458" h="42">
                  <a:moveTo>
                    <a:pt x="458" y="11"/>
                  </a:moveTo>
                  <a:lnTo>
                    <a:pt x="445" y="11"/>
                  </a:lnTo>
                  <a:lnTo>
                    <a:pt x="434" y="13"/>
                  </a:lnTo>
                  <a:lnTo>
                    <a:pt x="427" y="13"/>
                  </a:lnTo>
                  <a:lnTo>
                    <a:pt x="426" y="13"/>
                  </a:lnTo>
                  <a:lnTo>
                    <a:pt x="423" y="13"/>
                  </a:lnTo>
                  <a:lnTo>
                    <a:pt x="419" y="13"/>
                  </a:lnTo>
                  <a:lnTo>
                    <a:pt x="416" y="13"/>
                  </a:lnTo>
                  <a:lnTo>
                    <a:pt x="415" y="13"/>
                  </a:lnTo>
                  <a:lnTo>
                    <a:pt x="411" y="13"/>
                  </a:lnTo>
                  <a:lnTo>
                    <a:pt x="408" y="13"/>
                  </a:lnTo>
                  <a:lnTo>
                    <a:pt x="407" y="13"/>
                  </a:lnTo>
                  <a:lnTo>
                    <a:pt x="405" y="13"/>
                  </a:lnTo>
                  <a:lnTo>
                    <a:pt x="402" y="13"/>
                  </a:lnTo>
                  <a:lnTo>
                    <a:pt x="400" y="13"/>
                  </a:lnTo>
                  <a:lnTo>
                    <a:pt x="398" y="13"/>
                  </a:lnTo>
                  <a:lnTo>
                    <a:pt x="397" y="13"/>
                  </a:lnTo>
                  <a:lnTo>
                    <a:pt x="394" y="13"/>
                  </a:lnTo>
                  <a:lnTo>
                    <a:pt x="389" y="13"/>
                  </a:lnTo>
                  <a:lnTo>
                    <a:pt x="382" y="13"/>
                  </a:lnTo>
                  <a:lnTo>
                    <a:pt x="374" y="13"/>
                  </a:lnTo>
                  <a:lnTo>
                    <a:pt x="363" y="11"/>
                  </a:lnTo>
                  <a:lnTo>
                    <a:pt x="341" y="10"/>
                  </a:lnTo>
                  <a:lnTo>
                    <a:pt x="314" y="6"/>
                  </a:lnTo>
                  <a:lnTo>
                    <a:pt x="288" y="5"/>
                  </a:lnTo>
                  <a:lnTo>
                    <a:pt x="262" y="2"/>
                  </a:lnTo>
                  <a:lnTo>
                    <a:pt x="246" y="2"/>
                  </a:lnTo>
                  <a:lnTo>
                    <a:pt x="238" y="0"/>
                  </a:lnTo>
                  <a:lnTo>
                    <a:pt x="230" y="0"/>
                  </a:lnTo>
                  <a:lnTo>
                    <a:pt x="222" y="0"/>
                  </a:lnTo>
                  <a:lnTo>
                    <a:pt x="218" y="0"/>
                  </a:lnTo>
                  <a:lnTo>
                    <a:pt x="214" y="0"/>
                  </a:lnTo>
                  <a:lnTo>
                    <a:pt x="210" y="0"/>
                  </a:lnTo>
                  <a:lnTo>
                    <a:pt x="206" y="0"/>
                  </a:lnTo>
                  <a:lnTo>
                    <a:pt x="203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2" y="0"/>
                  </a:lnTo>
                  <a:lnTo>
                    <a:pt x="189" y="0"/>
                  </a:lnTo>
                  <a:lnTo>
                    <a:pt x="184" y="0"/>
                  </a:lnTo>
                  <a:lnTo>
                    <a:pt x="176" y="0"/>
                  </a:lnTo>
                  <a:lnTo>
                    <a:pt x="173" y="0"/>
                  </a:lnTo>
                  <a:lnTo>
                    <a:pt x="168" y="0"/>
                  </a:lnTo>
                  <a:lnTo>
                    <a:pt x="160" y="2"/>
                  </a:lnTo>
                  <a:lnTo>
                    <a:pt x="150" y="2"/>
                  </a:lnTo>
                  <a:lnTo>
                    <a:pt x="134" y="3"/>
                  </a:lnTo>
                  <a:lnTo>
                    <a:pt x="117" y="6"/>
                  </a:lnTo>
                  <a:lnTo>
                    <a:pt x="101" y="8"/>
                  </a:lnTo>
                  <a:lnTo>
                    <a:pt x="70" y="16"/>
                  </a:lnTo>
                  <a:lnTo>
                    <a:pt x="37" y="26"/>
                  </a:lnTo>
                  <a:lnTo>
                    <a:pt x="0" y="42"/>
                  </a:lnTo>
                </a:path>
              </a:pathLst>
            </a:custGeom>
            <a:noFill/>
            <a:ln w="58738">
              <a:solidFill>
                <a:srgbClr val="8099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416" name="Freeform 80"/>
            <p:cNvSpPr>
              <a:spLocks/>
            </p:cNvSpPr>
            <p:nvPr/>
          </p:nvSpPr>
          <p:spPr bwMode="auto">
            <a:xfrm>
              <a:off x="3472" y="2847"/>
              <a:ext cx="394" cy="672"/>
            </a:xfrm>
            <a:custGeom>
              <a:avLst/>
              <a:gdLst/>
              <a:ahLst/>
              <a:cxnLst>
                <a:cxn ang="0">
                  <a:pos x="212" y="0"/>
                </a:cxn>
                <a:cxn ang="0">
                  <a:pos x="149" y="35"/>
                </a:cxn>
                <a:cxn ang="0">
                  <a:pos x="120" y="57"/>
                </a:cxn>
                <a:cxn ang="0">
                  <a:pos x="92" y="86"/>
                </a:cxn>
                <a:cxn ang="0">
                  <a:pos x="68" y="115"/>
                </a:cxn>
                <a:cxn ang="0">
                  <a:pos x="47" y="145"/>
                </a:cxn>
                <a:cxn ang="0">
                  <a:pos x="29" y="182"/>
                </a:cxn>
                <a:cxn ang="0">
                  <a:pos x="20" y="203"/>
                </a:cxn>
                <a:cxn ang="0">
                  <a:pos x="13" y="224"/>
                </a:cxn>
                <a:cxn ang="0">
                  <a:pos x="8" y="243"/>
                </a:cxn>
                <a:cxn ang="0">
                  <a:pos x="5" y="262"/>
                </a:cxn>
                <a:cxn ang="0">
                  <a:pos x="4" y="274"/>
                </a:cxn>
                <a:cxn ang="0">
                  <a:pos x="2" y="283"/>
                </a:cxn>
                <a:cxn ang="0">
                  <a:pos x="2" y="288"/>
                </a:cxn>
                <a:cxn ang="0">
                  <a:pos x="2" y="293"/>
                </a:cxn>
                <a:cxn ang="0">
                  <a:pos x="0" y="299"/>
                </a:cxn>
                <a:cxn ang="0">
                  <a:pos x="0" y="301"/>
                </a:cxn>
                <a:cxn ang="0">
                  <a:pos x="0" y="304"/>
                </a:cxn>
                <a:cxn ang="0">
                  <a:pos x="0" y="309"/>
                </a:cxn>
                <a:cxn ang="0">
                  <a:pos x="0" y="312"/>
                </a:cxn>
                <a:cxn ang="0">
                  <a:pos x="0" y="315"/>
                </a:cxn>
                <a:cxn ang="0">
                  <a:pos x="0" y="320"/>
                </a:cxn>
                <a:cxn ang="0">
                  <a:pos x="0" y="323"/>
                </a:cxn>
                <a:cxn ang="0">
                  <a:pos x="0" y="326"/>
                </a:cxn>
                <a:cxn ang="0">
                  <a:pos x="0" y="331"/>
                </a:cxn>
                <a:cxn ang="0">
                  <a:pos x="2" y="336"/>
                </a:cxn>
                <a:cxn ang="0">
                  <a:pos x="2" y="346"/>
                </a:cxn>
                <a:cxn ang="0">
                  <a:pos x="4" y="357"/>
                </a:cxn>
                <a:cxn ang="0">
                  <a:pos x="5" y="370"/>
                </a:cxn>
                <a:cxn ang="0">
                  <a:pos x="10" y="390"/>
                </a:cxn>
                <a:cxn ang="0">
                  <a:pos x="15" y="411"/>
                </a:cxn>
                <a:cxn ang="0">
                  <a:pos x="23" y="432"/>
                </a:cxn>
                <a:cxn ang="0">
                  <a:pos x="37" y="467"/>
                </a:cxn>
                <a:cxn ang="0">
                  <a:pos x="58" y="501"/>
                </a:cxn>
                <a:cxn ang="0">
                  <a:pos x="84" y="535"/>
                </a:cxn>
                <a:cxn ang="0">
                  <a:pos x="136" y="584"/>
                </a:cxn>
                <a:cxn ang="0">
                  <a:pos x="167" y="607"/>
                </a:cxn>
                <a:cxn ang="0">
                  <a:pos x="200" y="626"/>
                </a:cxn>
                <a:cxn ang="0">
                  <a:pos x="234" y="640"/>
                </a:cxn>
                <a:cxn ang="0">
                  <a:pos x="265" y="652"/>
                </a:cxn>
                <a:cxn ang="0">
                  <a:pos x="301" y="660"/>
                </a:cxn>
                <a:cxn ang="0">
                  <a:pos x="319" y="664"/>
                </a:cxn>
                <a:cxn ang="0">
                  <a:pos x="340" y="668"/>
                </a:cxn>
                <a:cxn ang="0">
                  <a:pos x="348" y="668"/>
                </a:cxn>
                <a:cxn ang="0">
                  <a:pos x="357" y="669"/>
                </a:cxn>
                <a:cxn ang="0">
                  <a:pos x="365" y="671"/>
                </a:cxn>
                <a:cxn ang="0">
                  <a:pos x="375" y="671"/>
                </a:cxn>
                <a:cxn ang="0">
                  <a:pos x="383" y="671"/>
                </a:cxn>
                <a:cxn ang="0">
                  <a:pos x="386" y="671"/>
                </a:cxn>
                <a:cxn ang="0">
                  <a:pos x="391" y="671"/>
                </a:cxn>
                <a:cxn ang="0">
                  <a:pos x="394" y="672"/>
                </a:cxn>
              </a:cxnLst>
              <a:rect l="0" t="0" r="r" b="b"/>
              <a:pathLst>
                <a:path w="394" h="672">
                  <a:moveTo>
                    <a:pt x="212" y="0"/>
                  </a:moveTo>
                  <a:lnTo>
                    <a:pt x="149" y="35"/>
                  </a:lnTo>
                  <a:lnTo>
                    <a:pt x="120" y="57"/>
                  </a:lnTo>
                  <a:lnTo>
                    <a:pt x="92" y="86"/>
                  </a:lnTo>
                  <a:lnTo>
                    <a:pt x="68" y="115"/>
                  </a:lnTo>
                  <a:lnTo>
                    <a:pt x="47" y="145"/>
                  </a:lnTo>
                  <a:lnTo>
                    <a:pt x="29" y="182"/>
                  </a:lnTo>
                  <a:lnTo>
                    <a:pt x="20" y="203"/>
                  </a:lnTo>
                  <a:lnTo>
                    <a:pt x="13" y="224"/>
                  </a:lnTo>
                  <a:lnTo>
                    <a:pt x="8" y="243"/>
                  </a:lnTo>
                  <a:lnTo>
                    <a:pt x="5" y="262"/>
                  </a:lnTo>
                  <a:lnTo>
                    <a:pt x="4" y="274"/>
                  </a:lnTo>
                  <a:lnTo>
                    <a:pt x="2" y="283"/>
                  </a:lnTo>
                  <a:lnTo>
                    <a:pt x="2" y="288"/>
                  </a:lnTo>
                  <a:lnTo>
                    <a:pt x="2" y="293"/>
                  </a:lnTo>
                  <a:lnTo>
                    <a:pt x="0" y="299"/>
                  </a:lnTo>
                  <a:lnTo>
                    <a:pt x="0" y="301"/>
                  </a:lnTo>
                  <a:lnTo>
                    <a:pt x="0" y="304"/>
                  </a:lnTo>
                  <a:lnTo>
                    <a:pt x="0" y="309"/>
                  </a:lnTo>
                  <a:lnTo>
                    <a:pt x="0" y="312"/>
                  </a:lnTo>
                  <a:lnTo>
                    <a:pt x="0" y="315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6"/>
                  </a:lnTo>
                  <a:lnTo>
                    <a:pt x="0" y="331"/>
                  </a:lnTo>
                  <a:lnTo>
                    <a:pt x="2" y="336"/>
                  </a:lnTo>
                  <a:lnTo>
                    <a:pt x="2" y="346"/>
                  </a:lnTo>
                  <a:lnTo>
                    <a:pt x="4" y="357"/>
                  </a:lnTo>
                  <a:lnTo>
                    <a:pt x="5" y="370"/>
                  </a:lnTo>
                  <a:lnTo>
                    <a:pt x="10" y="390"/>
                  </a:lnTo>
                  <a:lnTo>
                    <a:pt x="15" y="411"/>
                  </a:lnTo>
                  <a:lnTo>
                    <a:pt x="23" y="432"/>
                  </a:lnTo>
                  <a:lnTo>
                    <a:pt x="37" y="467"/>
                  </a:lnTo>
                  <a:lnTo>
                    <a:pt x="58" y="501"/>
                  </a:lnTo>
                  <a:lnTo>
                    <a:pt x="84" y="535"/>
                  </a:lnTo>
                  <a:lnTo>
                    <a:pt x="136" y="584"/>
                  </a:lnTo>
                  <a:lnTo>
                    <a:pt x="167" y="607"/>
                  </a:lnTo>
                  <a:lnTo>
                    <a:pt x="200" y="626"/>
                  </a:lnTo>
                  <a:lnTo>
                    <a:pt x="234" y="640"/>
                  </a:lnTo>
                  <a:lnTo>
                    <a:pt x="265" y="652"/>
                  </a:lnTo>
                  <a:lnTo>
                    <a:pt x="301" y="660"/>
                  </a:lnTo>
                  <a:lnTo>
                    <a:pt x="319" y="664"/>
                  </a:lnTo>
                  <a:lnTo>
                    <a:pt x="340" y="668"/>
                  </a:lnTo>
                  <a:lnTo>
                    <a:pt x="348" y="668"/>
                  </a:lnTo>
                  <a:lnTo>
                    <a:pt x="357" y="669"/>
                  </a:lnTo>
                  <a:lnTo>
                    <a:pt x="365" y="671"/>
                  </a:lnTo>
                  <a:lnTo>
                    <a:pt x="375" y="671"/>
                  </a:lnTo>
                  <a:lnTo>
                    <a:pt x="383" y="671"/>
                  </a:lnTo>
                  <a:lnTo>
                    <a:pt x="386" y="671"/>
                  </a:lnTo>
                  <a:lnTo>
                    <a:pt x="391" y="671"/>
                  </a:lnTo>
                  <a:lnTo>
                    <a:pt x="394" y="672"/>
                  </a:lnTo>
                </a:path>
              </a:pathLst>
            </a:custGeom>
            <a:noFill/>
            <a:ln w="58738">
              <a:solidFill>
                <a:srgbClr val="8099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417" name="Freeform 81"/>
            <p:cNvSpPr>
              <a:spLocks/>
            </p:cNvSpPr>
            <p:nvPr/>
          </p:nvSpPr>
          <p:spPr bwMode="auto">
            <a:xfrm>
              <a:off x="3866" y="3505"/>
              <a:ext cx="421" cy="14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5" y="14"/>
                </a:cxn>
                <a:cxn ang="0">
                  <a:pos x="8" y="14"/>
                </a:cxn>
                <a:cxn ang="0">
                  <a:pos x="11" y="14"/>
                </a:cxn>
                <a:cxn ang="0">
                  <a:pos x="15" y="14"/>
                </a:cxn>
                <a:cxn ang="0">
                  <a:pos x="20" y="14"/>
                </a:cxn>
                <a:cxn ang="0">
                  <a:pos x="23" y="14"/>
                </a:cxn>
                <a:cxn ang="0">
                  <a:pos x="26" y="14"/>
                </a:cxn>
                <a:cxn ang="0">
                  <a:pos x="29" y="14"/>
                </a:cxn>
                <a:cxn ang="0">
                  <a:pos x="32" y="14"/>
                </a:cxn>
                <a:cxn ang="0">
                  <a:pos x="34" y="14"/>
                </a:cxn>
                <a:cxn ang="0">
                  <a:pos x="42" y="13"/>
                </a:cxn>
                <a:cxn ang="0">
                  <a:pos x="50" y="13"/>
                </a:cxn>
                <a:cxn ang="0">
                  <a:pos x="56" y="13"/>
                </a:cxn>
                <a:cxn ang="0">
                  <a:pos x="72" y="11"/>
                </a:cxn>
                <a:cxn ang="0">
                  <a:pos x="98" y="10"/>
                </a:cxn>
                <a:cxn ang="0">
                  <a:pos x="122" y="8"/>
                </a:cxn>
                <a:cxn ang="0">
                  <a:pos x="167" y="3"/>
                </a:cxn>
                <a:cxn ang="0">
                  <a:pos x="180" y="2"/>
                </a:cxn>
                <a:cxn ang="0">
                  <a:pos x="192" y="2"/>
                </a:cxn>
                <a:cxn ang="0">
                  <a:pos x="197" y="2"/>
                </a:cxn>
                <a:cxn ang="0">
                  <a:pos x="204" y="2"/>
                </a:cxn>
                <a:cxn ang="0">
                  <a:pos x="208" y="2"/>
                </a:cxn>
                <a:cxn ang="0">
                  <a:pos x="212" y="0"/>
                </a:cxn>
                <a:cxn ang="0">
                  <a:pos x="213" y="0"/>
                </a:cxn>
                <a:cxn ang="0">
                  <a:pos x="216" y="0"/>
                </a:cxn>
                <a:cxn ang="0">
                  <a:pos x="220" y="0"/>
                </a:cxn>
                <a:cxn ang="0">
                  <a:pos x="221" y="0"/>
                </a:cxn>
                <a:cxn ang="0">
                  <a:pos x="223" y="0"/>
                </a:cxn>
                <a:cxn ang="0">
                  <a:pos x="226" y="0"/>
                </a:cxn>
                <a:cxn ang="0">
                  <a:pos x="228" y="0"/>
                </a:cxn>
                <a:cxn ang="0">
                  <a:pos x="231" y="0"/>
                </a:cxn>
                <a:cxn ang="0">
                  <a:pos x="233" y="0"/>
                </a:cxn>
                <a:cxn ang="0">
                  <a:pos x="234" y="0"/>
                </a:cxn>
                <a:cxn ang="0">
                  <a:pos x="237" y="0"/>
                </a:cxn>
                <a:cxn ang="0">
                  <a:pos x="244" y="2"/>
                </a:cxn>
                <a:cxn ang="0">
                  <a:pos x="249" y="2"/>
                </a:cxn>
                <a:cxn ang="0">
                  <a:pos x="260" y="2"/>
                </a:cxn>
                <a:cxn ang="0">
                  <a:pos x="273" y="3"/>
                </a:cxn>
                <a:cxn ang="0">
                  <a:pos x="285" y="3"/>
                </a:cxn>
                <a:cxn ang="0">
                  <a:pos x="309" y="6"/>
                </a:cxn>
                <a:cxn ang="0">
                  <a:pos x="337" y="8"/>
                </a:cxn>
                <a:cxn ang="0">
                  <a:pos x="362" y="11"/>
                </a:cxn>
                <a:cxn ang="0">
                  <a:pos x="373" y="11"/>
                </a:cxn>
                <a:cxn ang="0">
                  <a:pos x="386" y="13"/>
                </a:cxn>
                <a:cxn ang="0">
                  <a:pos x="394" y="13"/>
                </a:cxn>
                <a:cxn ang="0">
                  <a:pos x="401" y="13"/>
                </a:cxn>
                <a:cxn ang="0">
                  <a:pos x="409" y="13"/>
                </a:cxn>
                <a:cxn ang="0">
                  <a:pos x="415" y="14"/>
                </a:cxn>
                <a:cxn ang="0">
                  <a:pos x="418" y="14"/>
                </a:cxn>
                <a:cxn ang="0">
                  <a:pos x="421" y="14"/>
                </a:cxn>
              </a:cxnLst>
              <a:rect l="0" t="0" r="r" b="b"/>
              <a:pathLst>
                <a:path w="421" h="14">
                  <a:moveTo>
                    <a:pt x="0" y="14"/>
                  </a:moveTo>
                  <a:lnTo>
                    <a:pt x="5" y="14"/>
                  </a:lnTo>
                  <a:lnTo>
                    <a:pt x="8" y="14"/>
                  </a:lnTo>
                  <a:lnTo>
                    <a:pt x="11" y="14"/>
                  </a:lnTo>
                  <a:lnTo>
                    <a:pt x="15" y="14"/>
                  </a:lnTo>
                  <a:lnTo>
                    <a:pt x="20" y="14"/>
                  </a:lnTo>
                  <a:lnTo>
                    <a:pt x="23" y="14"/>
                  </a:lnTo>
                  <a:lnTo>
                    <a:pt x="26" y="14"/>
                  </a:lnTo>
                  <a:lnTo>
                    <a:pt x="29" y="14"/>
                  </a:lnTo>
                  <a:lnTo>
                    <a:pt x="32" y="14"/>
                  </a:lnTo>
                  <a:lnTo>
                    <a:pt x="34" y="14"/>
                  </a:lnTo>
                  <a:lnTo>
                    <a:pt x="42" y="13"/>
                  </a:lnTo>
                  <a:lnTo>
                    <a:pt x="50" y="13"/>
                  </a:lnTo>
                  <a:lnTo>
                    <a:pt x="56" y="13"/>
                  </a:lnTo>
                  <a:lnTo>
                    <a:pt x="72" y="11"/>
                  </a:lnTo>
                  <a:lnTo>
                    <a:pt x="98" y="10"/>
                  </a:lnTo>
                  <a:lnTo>
                    <a:pt x="122" y="8"/>
                  </a:lnTo>
                  <a:lnTo>
                    <a:pt x="167" y="3"/>
                  </a:lnTo>
                  <a:lnTo>
                    <a:pt x="180" y="2"/>
                  </a:lnTo>
                  <a:lnTo>
                    <a:pt x="192" y="2"/>
                  </a:lnTo>
                  <a:lnTo>
                    <a:pt x="197" y="2"/>
                  </a:lnTo>
                  <a:lnTo>
                    <a:pt x="204" y="2"/>
                  </a:lnTo>
                  <a:lnTo>
                    <a:pt x="208" y="2"/>
                  </a:lnTo>
                  <a:lnTo>
                    <a:pt x="212" y="0"/>
                  </a:lnTo>
                  <a:lnTo>
                    <a:pt x="213" y="0"/>
                  </a:lnTo>
                  <a:lnTo>
                    <a:pt x="216" y="0"/>
                  </a:lnTo>
                  <a:lnTo>
                    <a:pt x="220" y="0"/>
                  </a:lnTo>
                  <a:lnTo>
                    <a:pt x="221" y="0"/>
                  </a:lnTo>
                  <a:lnTo>
                    <a:pt x="223" y="0"/>
                  </a:lnTo>
                  <a:lnTo>
                    <a:pt x="226" y="0"/>
                  </a:lnTo>
                  <a:lnTo>
                    <a:pt x="228" y="0"/>
                  </a:lnTo>
                  <a:lnTo>
                    <a:pt x="231" y="0"/>
                  </a:lnTo>
                  <a:lnTo>
                    <a:pt x="233" y="0"/>
                  </a:lnTo>
                  <a:lnTo>
                    <a:pt x="234" y="0"/>
                  </a:lnTo>
                  <a:lnTo>
                    <a:pt x="237" y="0"/>
                  </a:lnTo>
                  <a:lnTo>
                    <a:pt x="244" y="2"/>
                  </a:lnTo>
                  <a:lnTo>
                    <a:pt x="249" y="2"/>
                  </a:lnTo>
                  <a:lnTo>
                    <a:pt x="260" y="2"/>
                  </a:lnTo>
                  <a:lnTo>
                    <a:pt x="273" y="3"/>
                  </a:lnTo>
                  <a:lnTo>
                    <a:pt x="285" y="3"/>
                  </a:lnTo>
                  <a:lnTo>
                    <a:pt x="309" y="6"/>
                  </a:lnTo>
                  <a:lnTo>
                    <a:pt x="337" y="8"/>
                  </a:lnTo>
                  <a:lnTo>
                    <a:pt x="362" y="11"/>
                  </a:lnTo>
                  <a:lnTo>
                    <a:pt x="373" y="11"/>
                  </a:lnTo>
                  <a:lnTo>
                    <a:pt x="386" y="13"/>
                  </a:lnTo>
                  <a:lnTo>
                    <a:pt x="394" y="13"/>
                  </a:lnTo>
                  <a:lnTo>
                    <a:pt x="401" y="13"/>
                  </a:lnTo>
                  <a:lnTo>
                    <a:pt x="409" y="13"/>
                  </a:lnTo>
                  <a:lnTo>
                    <a:pt x="415" y="14"/>
                  </a:lnTo>
                  <a:lnTo>
                    <a:pt x="418" y="14"/>
                  </a:lnTo>
                  <a:lnTo>
                    <a:pt x="421" y="14"/>
                  </a:lnTo>
                </a:path>
              </a:pathLst>
            </a:custGeom>
            <a:noFill/>
            <a:ln w="58738">
              <a:solidFill>
                <a:srgbClr val="8099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418" name="Freeform 82"/>
            <p:cNvSpPr>
              <a:spLocks/>
            </p:cNvSpPr>
            <p:nvPr/>
          </p:nvSpPr>
          <p:spPr bwMode="auto">
            <a:xfrm>
              <a:off x="4287" y="3162"/>
              <a:ext cx="422" cy="357"/>
            </a:xfrm>
            <a:custGeom>
              <a:avLst/>
              <a:gdLst/>
              <a:ahLst/>
              <a:cxnLst>
                <a:cxn ang="0">
                  <a:pos x="0" y="357"/>
                </a:cxn>
                <a:cxn ang="0">
                  <a:pos x="5" y="357"/>
                </a:cxn>
                <a:cxn ang="0">
                  <a:pos x="9" y="357"/>
                </a:cxn>
                <a:cxn ang="0">
                  <a:pos x="12" y="357"/>
                </a:cxn>
                <a:cxn ang="0">
                  <a:pos x="17" y="357"/>
                </a:cxn>
                <a:cxn ang="0">
                  <a:pos x="20" y="357"/>
                </a:cxn>
                <a:cxn ang="0">
                  <a:pos x="23" y="357"/>
                </a:cxn>
                <a:cxn ang="0">
                  <a:pos x="28" y="357"/>
                </a:cxn>
                <a:cxn ang="0">
                  <a:pos x="31" y="356"/>
                </a:cxn>
                <a:cxn ang="0">
                  <a:pos x="39" y="356"/>
                </a:cxn>
                <a:cxn ang="0">
                  <a:pos x="47" y="356"/>
                </a:cxn>
                <a:cxn ang="0">
                  <a:pos x="57" y="356"/>
                </a:cxn>
                <a:cxn ang="0">
                  <a:pos x="74" y="353"/>
                </a:cxn>
                <a:cxn ang="0">
                  <a:pos x="93" y="351"/>
                </a:cxn>
                <a:cxn ang="0">
                  <a:pos x="111" y="348"/>
                </a:cxn>
                <a:cxn ang="0">
                  <a:pos x="129" y="345"/>
                </a:cxn>
                <a:cxn ang="0">
                  <a:pos x="162" y="335"/>
                </a:cxn>
                <a:cxn ang="0">
                  <a:pos x="194" y="322"/>
                </a:cxn>
                <a:cxn ang="0">
                  <a:pos x="230" y="306"/>
                </a:cxn>
                <a:cxn ang="0">
                  <a:pos x="265" y="285"/>
                </a:cxn>
                <a:cxn ang="0">
                  <a:pos x="297" y="260"/>
                </a:cxn>
                <a:cxn ang="0">
                  <a:pos x="329" y="229"/>
                </a:cxn>
                <a:cxn ang="0">
                  <a:pos x="356" y="197"/>
                </a:cxn>
                <a:cxn ang="0">
                  <a:pos x="377" y="164"/>
                </a:cxn>
                <a:cxn ang="0">
                  <a:pos x="394" y="128"/>
                </a:cxn>
                <a:cxn ang="0">
                  <a:pos x="407" y="95"/>
                </a:cxn>
                <a:cxn ang="0">
                  <a:pos x="414" y="74"/>
                </a:cxn>
                <a:cxn ang="0">
                  <a:pos x="417" y="55"/>
                </a:cxn>
                <a:cxn ang="0">
                  <a:pos x="419" y="43"/>
                </a:cxn>
                <a:cxn ang="0">
                  <a:pos x="420" y="32"/>
                </a:cxn>
                <a:cxn ang="0">
                  <a:pos x="420" y="27"/>
                </a:cxn>
                <a:cxn ang="0">
                  <a:pos x="420" y="21"/>
                </a:cxn>
                <a:cxn ang="0">
                  <a:pos x="422" y="16"/>
                </a:cxn>
                <a:cxn ang="0">
                  <a:pos x="422" y="11"/>
                </a:cxn>
                <a:cxn ang="0">
                  <a:pos x="422" y="8"/>
                </a:cxn>
                <a:cxn ang="0">
                  <a:pos x="422" y="7"/>
                </a:cxn>
                <a:cxn ang="0">
                  <a:pos x="422" y="3"/>
                </a:cxn>
                <a:cxn ang="0">
                  <a:pos x="422" y="0"/>
                </a:cxn>
              </a:cxnLst>
              <a:rect l="0" t="0" r="r" b="b"/>
              <a:pathLst>
                <a:path w="422" h="357">
                  <a:moveTo>
                    <a:pt x="0" y="357"/>
                  </a:moveTo>
                  <a:lnTo>
                    <a:pt x="5" y="357"/>
                  </a:lnTo>
                  <a:lnTo>
                    <a:pt x="9" y="357"/>
                  </a:lnTo>
                  <a:lnTo>
                    <a:pt x="12" y="357"/>
                  </a:lnTo>
                  <a:lnTo>
                    <a:pt x="17" y="357"/>
                  </a:lnTo>
                  <a:lnTo>
                    <a:pt x="20" y="357"/>
                  </a:lnTo>
                  <a:lnTo>
                    <a:pt x="23" y="357"/>
                  </a:lnTo>
                  <a:lnTo>
                    <a:pt x="28" y="357"/>
                  </a:lnTo>
                  <a:lnTo>
                    <a:pt x="31" y="356"/>
                  </a:lnTo>
                  <a:lnTo>
                    <a:pt x="39" y="356"/>
                  </a:lnTo>
                  <a:lnTo>
                    <a:pt x="47" y="356"/>
                  </a:lnTo>
                  <a:lnTo>
                    <a:pt x="57" y="356"/>
                  </a:lnTo>
                  <a:lnTo>
                    <a:pt x="74" y="353"/>
                  </a:lnTo>
                  <a:lnTo>
                    <a:pt x="93" y="351"/>
                  </a:lnTo>
                  <a:lnTo>
                    <a:pt x="111" y="348"/>
                  </a:lnTo>
                  <a:lnTo>
                    <a:pt x="129" y="345"/>
                  </a:lnTo>
                  <a:lnTo>
                    <a:pt x="162" y="335"/>
                  </a:lnTo>
                  <a:lnTo>
                    <a:pt x="194" y="322"/>
                  </a:lnTo>
                  <a:lnTo>
                    <a:pt x="230" y="306"/>
                  </a:lnTo>
                  <a:lnTo>
                    <a:pt x="265" y="285"/>
                  </a:lnTo>
                  <a:lnTo>
                    <a:pt x="297" y="260"/>
                  </a:lnTo>
                  <a:lnTo>
                    <a:pt x="329" y="229"/>
                  </a:lnTo>
                  <a:lnTo>
                    <a:pt x="356" y="197"/>
                  </a:lnTo>
                  <a:lnTo>
                    <a:pt x="377" y="164"/>
                  </a:lnTo>
                  <a:lnTo>
                    <a:pt x="394" y="128"/>
                  </a:lnTo>
                  <a:lnTo>
                    <a:pt x="407" y="95"/>
                  </a:lnTo>
                  <a:lnTo>
                    <a:pt x="414" y="74"/>
                  </a:lnTo>
                  <a:lnTo>
                    <a:pt x="417" y="55"/>
                  </a:lnTo>
                  <a:lnTo>
                    <a:pt x="419" y="43"/>
                  </a:lnTo>
                  <a:lnTo>
                    <a:pt x="420" y="32"/>
                  </a:lnTo>
                  <a:lnTo>
                    <a:pt x="420" y="27"/>
                  </a:lnTo>
                  <a:lnTo>
                    <a:pt x="420" y="21"/>
                  </a:lnTo>
                  <a:lnTo>
                    <a:pt x="422" y="16"/>
                  </a:lnTo>
                  <a:lnTo>
                    <a:pt x="422" y="11"/>
                  </a:lnTo>
                  <a:lnTo>
                    <a:pt x="422" y="8"/>
                  </a:lnTo>
                  <a:lnTo>
                    <a:pt x="422" y="7"/>
                  </a:lnTo>
                  <a:lnTo>
                    <a:pt x="422" y="3"/>
                  </a:lnTo>
                  <a:lnTo>
                    <a:pt x="422" y="0"/>
                  </a:lnTo>
                </a:path>
              </a:pathLst>
            </a:custGeom>
            <a:noFill/>
            <a:ln w="58738">
              <a:solidFill>
                <a:srgbClr val="8099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419" name="Freeform 83"/>
            <p:cNvSpPr>
              <a:spLocks/>
            </p:cNvSpPr>
            <p:nvPr/>
          </p:nvSpPr>
          <p:spPr bwMode="auto">
            <a:xfrm>
              <a:off x="4126" y="2717"/>
              <a:ext cx="727" cy="445"/>
            </a:xfrm>
            <a:custGeom>
              <a:avLst/>
              <a:gdLst/>
              <a:ahLst/>
              <a:cxnLst>
                <a:cxn ang="0">
                  <a:pos x="727" y="445"/>
                </a:cxn>
                <a:cxn ang="0">
                  <a:pos x="727" y="439"/>
                </a:cxn>
                <a:cxn ang="0">
                  <a:pos x="727" y="434"/>
                </a:cxn>
                <a:cxn ang="0">
                  <a:pos x="727" y="428"/>
                </a:cxn>
                <a:cxn ang="0">
                  <a:pos x="727" y="421"/>
                </a:cxn>
                <a:cxn ang="0">
                  <a:pos x="725" y="412"/>
                </a:cxn>
                <a:cxn ang="0">
                  <a:pos x="724" y="400"/>
                </a:cxn>
                <a:cxn ang="0">
                  <a:pos x="722" y="388"/>
                </a:cxn>
                <a:cxn ang="0">
                  <a:pos x="720" y="375"/>
                </a:cxn>
                <a:cxn ang="0">
                  <a:pos x="716" y="351"/>
                </a:cxn>
                <a:cxn ang="0">
                  <a:pos x="709" y="327"/>
                </a:cxn>
                <a:cxn ang="0">
                  <a:pos x="703" y="306"/>
                </a:cxn>
                <a:cxn ang="0">
                  <a:pos x="682" y="258"/>
                </a:cxn>
                <a:cxn ang="0">
                  <a:pos x="655" y="213"/>
                </a:cxn>
                <a:cxn ang="0">
                  <a:pos x="626" y="175"/>
                </a:cxn>
                <a:cxn ang="0">
                  <a:pos x="588" y="133"/>
                </a:cxn>
                <a:cxn ang="0">
                  <a:pos x="547" y="101"/>
                </a:cxn>
                <a:cxn ang="0">
                  <a:pos x="469" y="54"/>
                </a:cxn>
                <a:cxn ang="0">
                  <a:pos x="426" y="37"/>
                </a:cxn>
                <a:cxn ang="0">
                  <a:pos x="381" y="21"/>
                </a:cxn>
                <a:cxn ang="0">
                  <a:pos x="336" y="11"/>
                </a:cxn>
                <a:cxn ang="0">
                  <a:pos x="312" y="6"/>
                </a:cxn>
                <a:cxn ang="0">
                  <a:pos x="290" y="3"/>
                </a:cxn>
                <a:cxn ang="0">
                  <a:pos x="270" y="2"/>
                </a:cxn>
                <a:cxn ang="0">
                  <a:pos x="259" y="2"/>
                </a:cxn>
                <a:cxn ang="0">
                  <a:pos x="250" y="0"/>
                </a:cxn>
                <a:cxn ang="0">
                  <a:pos x="243" y="0"/>
                </a:cxn>
                <a:cxn ang="0">
                  <a:pos x="238" y="0"/>
                </a:cxn>
                <a:cxn ang="0">
                  <a:pos x="234" y="0"/>
                </a:cxn>
                <a:cxn ang="0">
                  <a:pos x="229" y="0"/>
                </a:cxn>
                <a:cxn ang="0">
                  <a:pos x="227" y="0"/>
                </a:cxn>
                <a:cxn ang="0">
                  <a:pos x="224" y="0"/>
                </a:cxn>
                <a:cxn ang="0">
                  <a:pos x="219" y="0"/>
                </a:cxn>
                <a:cxn ang="0">
                  <a:pos x="216" y="0"/>
                </a:cxn>
                <a:cxn ang="0">
                  <a:pos x="214" y="0"/>
                </a:cxn>
                <a:cxn ang="0">
                  <a:pos x="211" y="0"/>
                </a:cxn>
                <a:cxn ang="0">
                  <a:pos x="208" y="0"/>
                </a:cxn>
                <a:cxn ang="0">
                  <a:pos x="203" y="0"/>
                </a:cxn>
                <a:cxn ang="0">
                  <a:pos x="200" y="0"/>
                </a:cxn>
                <a:cxn ang="0">
                  <a:pos x="195" y="0"/>
                </a:cxn>
                <a:cxn ang="0">
                  <a:pos x="190" y="0"/>
                </a:cxn>
                <a:cxn ang="0">
                  <a:pos x="181" y="0"/>
                </a:cxn>
                <a:cxn ang="0">
                  <a:pos x="173" y="0"/>
                </a:cxn>
                <a:cxn ang="0">
                  <a:pos x="157" y="2"/>
                </a:cxn>
                <a:cxn ang="0">
                  <a:pos x="139" y="2"/>
                </a:cxn>
                <a:cxn ang="0">
                  <a:pos x="72" y="8"/>
                </a:cxn>
                <a:cxn ang="0">
                  <a:pos x="43" y="10"/>
                </a:cxn>
                <a:cxn ang="0">
                  <a:pos x="27" y="11"/>
                </a:cxn>
                <a:cxn ang="0">
                  <a:pos x="13" y="13"/>
                </a:cxn>
                <a:cxn ang="0">
                  <a:pos x="0" y="13"/>
                </a:cxn>
              </a:cxnLst>
              <a:rect l="0" t="0" r="r" b="b"/>
              <a:pathLst>
                <a:path w="727" h="445">
                  <a:moveTo>
                    <a:pt x="727" y="445"/>
                  </a:moveTo>
                  <a:lnTo>
                    <a:pt x="727" y="439"/>
                  </a:lnTo>
                  <a:lnTo>
                    <a:pt x="727" y="434"/>
                  </a:lnTo>
                  <a:lnTo>
                    <a:pt x="727" y="428"/>
                  </a:lnTo>
                  <a:lnTo>
                    <a:pt x="727" y="421"/>
                  </a:lnTo>
                  <a:lnTo>
                    <a:pt x="725" y="412"/>
                  </a:lnTo>
                  <a:lnTo>
                    <a:pt x="724" y="400"/>
                  </a:lnTo>
                  <a:lnTo>
                    <a:pt x="722" y="388"/>
                  </a:lnTo>
                  <a:lnTo>
                    <a:pt x="720" y="375"/>
                  </a:lnTo>
                  <a:lnTo>
                    <a:pt x="716" y="351"/>
                  </a:lnTo>
                  <a:lnTo>
                    <a:pt x="709" y="327"/>
                  </a:lnTo>
                  <a:lnTo>
                    <a:pt x="703" y="306"/>
                  </a:lnTo>
                  <a:lnTo>
                    <a:pt x="682" y="258"/>
                  </a:lnTo>
                  <a:lnTo>
                    <a:pt x="655" y="213"/>
                  </a:lnTo>
                  <a:lnTo>
                    <a:pt x="626" y="175"/>
                  </a:lnTo>
                  <a:lnTo>
                    <a:pt x="588" y="133"/>
                  </a:lnTo>
                  <a:lnTo>
                    <a:pt x="547" y="101"/>
                  </a:lnTo>
                  <a:lnTo>
                    <a:pt x="469" y="54"/>
                  </a:lnTo>
                  <a:lnTo>
                    <a:pt x="426" y="37"/>
                  </a:lnTo>
                  <a:lnTo>
                    <a:pt x="381" y="21"/>
                  </a:lnTo>
                  <a:lnTo>
                    <a:pt x="336" y="11"/>
                  </a:lnTo>
                  <a:lnTo>
                    <a:pt x="312" y="6"/>
                  </a:lnTo>
                  <a:lnTo>
                    <a:pt x="290" y="3"/>
                  </a:lnTo>
                  <a:lnTo>
                    <a:pt x="270" y="2"/>
                  </a:lnTo>
                  <a:lnTo>
                    <a:pt x="259" y="2"/>
                  </a:lnTo>
                  <a:lnTo>
                    <a:pt x="250" y="0"/>
                  </a:lnTo>
                  <a:lnTo>
                    <a:pt x="243" y="0"/>
                  </a:lnTo>
                  <a:lnTo>
                    <a:pt x="238" y="0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4" y="0"/>
                  </a:lnTo>
                  <a:lnTo>
                    <a:pt x="219" y="0"/>
                  </a:lnTo>
                  <a:lnTo>
                    <a:pt x="216" y="0"/>
                  </a:lnTo>
                  <a:lnTo>
                    <a:pt x="214" y="0"/>
                  </a:lnTo>
                  <a:lnTo>
                    <a:pt x="211" y="0"/>
                  </a:lnTo>
                  <a:lnTo>
                    <a:pt x="208" y="0"/>
                  </a:lnTo>
                  <a:lnTo>
                    <a:pt x="203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1" y="0"/>
                  </a:lnTo>
                  <a:lnTo>
                    <a:pt x="173" y="0"/>
                  </a:lnTo>
                  <a:lnTo>
                    <a:pt x="157" y="2"/>
                  </a:lnTo>
                  <a:lnTo>
                    <a:pt x="139" y="2"/>
                  </a:lnTo>
                  <a:lnTo>
                    <a:pt x="72" y="8"/>
                  </a:lnTo>
                  <a:lnTo>
                    <a:pt x="43" y="10"/>
                  </a:lnTo>
                  <a:lnTo>
                    <a:pt x="27" y="11"/>
                  </a:lnTo>
                  <a:lnTo>
                    <a:pt x="13" y="13"/>
                  </a:lnTo>
                  <a:lnTo>
                    <a:pt x="0" y="13"/>
                  </a:lnTo>
                </a:path>
              </a:pathLst>
            </a:custGeom>
            <a:noFill/>
            <a:ln w="58738">
              <a:solidFill>
                <a:srgbClr val="80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420" name="Freeform 84"/>
            <p:cNvSpPr>
              <a:spLocks/>
            </p:cNvSpPr>
            <p:nvPr/>
          </p:nvSpPr>
          <p:spPr bwMode="auto">
            <a:xfrm>
              <a:off x="3395" y="2717"/>
              <a:ext cx="731" cy="218"/>
            </a:xfrm>
            <a:custGeom>
              <a:avLst/>
              <a:gdLst/>
              <a:ahLst/>
              <a:cxnLst>
                <a:cxn ang="0">
                  <a:pos x="731" y="13"/>
                </a:cxn>
                <a:cxn ang="0">
                  <a:pos x="723" y="13"/>
                </a:cxn>
                <a:cxn ang="0">
                  <a:pos x="716" y="13"/>
                </a:cxn>
                <a:cxn ang="0">
                  <a:pos x="713" y="13"/>
                </a:cxn>
                <a:cxn ang="0">
                  <a:pos x="710" y="13"/>
                </a:cxn>
                <a:cxn ang="0">
                  <a:pos x="707" y="13"/>
                </a:cxn>
                <a:cxn ang="0">
                  <a:pos x="704" y="13"/>
                </a:cxn>
                <a:cxn ang="0">
                  <a:pos x="700" y="13"/>
                </a:cxn>
                <a:cxn ang="0">
                  <a:pos x="699" y="13"/>
                </a:cxn>
                <a:cxn ang="0">
                  <a:pos x="696" y="13"/>
                </a:cxn>
                <a:cxn ang="0">
                  <a:pos x="691" y="13"/>
                </a:cxn>
                <a:cxn ang="0">
                  <a:pos x="687" y="13"/>
                </a:cxn>
                <a:cxn ang="0">
                  <a:pos x="684" y="13"/>
                </a:cxn>
                <a:cxn ang="0">
                  <a:pos x="681" y="13"/>
                </a:cxn>
                <a:cxn ang="0">
                  <a:pos x="676" y="13"/>
                </a:cxn>
                <a:cxn ang="0">
                  <a:pos x="670" y="13"/>
                </a:cxn>
                <a:cxn ang="0">
                  <a:pos x="662" y="13"/>
                </a:cxn>
                <a:cxn ang="0">
                  <a:pos x="647" y="13"/>
                </a:cxn>
                <a:cxn ang="0">
                  <a:pos x="635" y="11"/>
                </a:cxn>
                <a:cxn ang="0">
                  <a:pos x="571" y="6"/>
                </a:cxn>
                <a:cxn ang="0">
                  <a:pos x="539" y="3"/>
                </a:cxn>
                <a:cxn ang="0">
                  <a:pos x="519" y="2"/>
                </a:cxn>
                <a:cxn ang="0">
                  <a:pos x="503" y="2"/>
                </a:cxn>
                <a:cxn ang="0">
                  <a:pos x="487" y="0"/>
                </a:cxn>
                <a:cxn ang="0">
                  <a:pos x="478" y="0"/>
                </a:cxn>
                <a:cxn ang="0">
                  <a:pos x="470" y="0"/>
                </a:cxn>
                <a:cxn ang="0">
                  <a:pos x="465" y="0"/>
                </a:cxn>
                <a:cxn ang="0">
                  <a:pos x="462" y="0"/>
                </a:cxn>
                <a:cxn ang="0">
                  <a:pos x="457" y="0"/>
                </a:cxn>
                <a:cxn ang="0">
                  <a:pos x="454" y="0"/>
                </a:cxn>
                <a:cxn ang="0">
                  <a:pos x="452" y="0"/>
                </a:cxn>
                <a:cxn ang="0">
                  <a:pos x="447" y="0"/>
                </a:cxn>
                <a:cxn ang="0">
                  <a:pos x="442" y="0"/>
                </a:cxn>
                <a:cxn ang="0">
                  <a:pos x="438" y="0"/>
                </a:cxn>
                <a:cxn ang="0">
                  <a:pos x="433" y="0"/>
                </a:cxn>
                <a:cxn ang="0">
                  <a:pos x="428" y="0"/>
                </a:cxn>
                <a:cxn ang="0">
                  <a:pos x="425" y="0"/>
                </a:cxn>
                <a:cxn ang="0">
                  <a:pos x="414" y="0"/>
                </a:cxn>
                <a:cxn ang="0">
                  <a:pos x="404" y="2"/>
                </a:cxn>
                <a:cxn ang="0">
                  <a:pos x="394" y="2"/>
                </a:cxn>
                <a:cxn ang="0">
                  <a:pos x="374" y="3"/>
                </a:cxn>
                <a:cxn ang="0">
                  <a:pos x="356" y="6"/>
                </a:cxn>
                <a:cxn ang="0">
                  <a:pos x="335" y="10"/>
                </a:cxn>
                <a:cxn ang="0">
                  <a:pos x="313" y="13"/>
                </a:cxn>
                <a:cxn ang="0">
                  <a:pos x="268" y="24"/>
                </a:cxn>
                <a:cxn ang="0">
                  <a:pos x="223" y="40"/>
                </a:cxn>
                <a:cxn ang="0">
                  <a:pos x="183" y="58"/>
                </a:cxn>
                <a:cxn ang="0">
                  <a:pos x="138" y="83"/>
                </a:cxn>
                <a:cxn ang="0">
                  <a:pos x="98" y="112"/>
                </a:cxn>
                <a:cxn ang="0">
                  <a:pos x="31" y="178"/>
                </a:cxn>
                <a:cxn ang="0">
                  <a:pos x="0" y="218"/>
                </a:cxn>
              </a:cxnLst>
              <a:rect l="0" t="0" r="r" b="b"/>
              <a:pathLst>
                <a:path w="731" h="218">
                  <a:moveTo>
                    <a:pt x="731" y="13"/>
                  </a:moveTo>
                  <a:lnTo>
                    <a:pt x="723" y="13"/>
                  </a:lnTo>
                  <a:lnTo>
                    <a:pt x="716" y="13"/>
                  </a:lnTo>
                  <a:lnTo>
                    <a:pt x="713" y="13"/>
                  </a:lnTo>
                  <a:lnTo>
                    <a:pt x="710" y="13"/>
                  </a:lnTo>
                  <a:lnTo>
                    <a:pt x="707" y="13"/>
                  </a:lnTo>
                  <a:lnTo>
                    <a:pt x="704" y="13"/>
                  </a:lnTo>
                  <a:lnTo>
                    <a:pt x="700" y="13"/>
                  </a:lnTo>
                  <a:lnTo>
                    <a:pt x="699" y="13"/>
                  </a:lnTo>
                  <a:lnTo>
                    <a:pt x="696" y="13"/>
                  </a:lnTo>
                  <a:lnTo>
                    <a:pt x="691" y="13"/>
                  </a:lnTo>
                  <a:lnTo>
                    <a:pt x="687" y="13"/>
                  </a:lnTo>
                  <a:lnTo>
                    <a:pt x="684" y="13"/>
                  </a:lnTo>
                  <a:lnTo>
                    <a:pt x="681" y="13"/>
                  </a:lnTo>
                  <a:lnTo>
                    <a:pt x="676" y="13"/>
                  </a:lnTo>
                  <a:lnTo>
                    <a:pt x="670" y="13"/>
                  </a:lnTo>
                  <a:lnTo>
                    <a:pt x="662" y="13"/>
                  </a:lnTo>
                  <a:lnTo>
                    <a:pt x="647" y="13"/>
                  </a:lnTo>
                  <a:lnTo>
                    <a:pt x="635" y="11"/>
                  </a:lnTo>
                  <a:lnTo>
                    <a:pt x="571" y="6"/>
                  </a:lnTo>
                  <a:lnTo>
                    <a:pt x="539" y="3"/>
                  </a:lnTo>
                  <a:lnTo>
                    <a:pt x="519" y="2"/>
                  </a:lnTo>
                  <a:lnTo>
                    <a:pt x="503" y="2"/>
                  </a:lnTo>
                  <a:lnTo>
                    <a:pt x="487" y="0"/>
                  </a:lnTo>
                  <a:lnTo>
                    <a:pt x="478" y="0"/>
                  </a:lnTo>
                  <a:lnTo>
                    <a:pt x="470" y="0"/>
                  </a:lnTo>
                  <a:lnTo>
                    <a:pt x="465" y="0"/>
                  </a:lnTo>
                  <a:lnTo>
                    <a:pt x="462" y="0"/>
                  </a:lnTo>
                  <a:lnTo>
                    <a:pt x="457" y="0"/>
                  </a:lnTo>
                  <a:lnTo>
                    <a:pt x="454" y="0"/>
                  </a:lnTo>
                  <a:lnTo>
                    <a:pt x="452" y="0"/>
                  </a:lnTo>
                  <a:lnTo>
                    <a:pt x="447" y="0"/>
                  </a:lnTo>
                  <a:lnTo>
                    <a:pt x="442" y="0"/>
                  </a:lnTo>
                  <a:lnTo>
                    <a:pt x="438" y="0"/>
                  </a:lnTo>
                  <a:lnTo>
                    <a:pt x="433" y="0"/>
                  </a:lnTo>
                  <a:lnTo>
                    <a:pt x="428" y="0"/>
                  </a:lnTo>
                  <a:lnTo>
                    <a:pt x="425" y="0"/>
                  </a:lnTo>
                  <a:lnTo>
                    <a:pt x="414" y="0"/>
                  </a:lnTo>
                  <a:lnTo>
                    <a:pt x="404" y="2"/>
                  </a:lnTo>
                  <a:lnTo>
                    <a:pt x="394" y="2"/>
                  </a:lnTo>
                  <a:lnTo>
                    <a:pt x="374" y="3"/>
                  </a:lnTo>
                  <a:lnTo>
                    <a:pt x="356" y="6"/>
                  </a:lnTo>
                  <a:lnTo>
                    <a:pt x="335" y="10"/>
                  </a:lnTo>
                  <a:lnTo>
                    <a:pt x="313" y="13"/>
                  </a:lnTo>
                  <a:lnTo>
                    <a:pt x="268" y="24"/>
                  </a:lnTo>
                  <a:lnTo>
                    <a:pt x="223" y="40"/>
                  </a:lnTo>
                  <a:lnTo>
                    <a:pt x="183" y="58"/>
                  </a:lnTo>
                  <a:lnTo>
                    <a:pt x="138" y="83"/>
                  </a:lnTo>
                  <a:lnTo>
                    <a:pt x="98" y="112"/>
                  </a:lnTo>
                  <a:lnTo>
                    <a:pt x="31" y="178"/>
                  </a:lnTo>
                  <a:lnTo>
                    <a:pt x="0" y="218"/>
                  </a:lnTo>
                </a:path>
              </a:pathLst>
            </a:custGeom>
            <a:noFill/>
            <a:ln w="58738">
              <a:solidFill>
                <a:srgbClr val="80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421" name="Freeform 85"/>
            <p:cNvSpPr>
              <a:spLocks/>
            </p:cNvSpPr>
            <p:nvPr/>
          </p:nvSpPr>
          <p:spPr bwMode="auto">
            <a:xfrm>
              <a:off x="3328" y="2935"/>
              <a:ext cx="516" cy="672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42" y="46"/>
                </a:cxn>
                <a:cxn ang="0">
                  <a:pos x="24" y="91"/>
                </a:cxn>
                <a:cxn ang="0">
                  <a:pos x="16" y="115"/>
                </a:cxn>
                <a:cxn ang="0">
                  <a:pos x="10" y="139"/>
                </a:cxn>
                <a:cxn ang="0">
                  <a:pos x="5" y="162"/>
                </a:cxn>
                <a:cxn ang="0">
                  <a:pos x="3" y="174"/>
                </a:cxn>
                <a:cxn ang="0">
                  <a:pos x="2" y="186"/>
                </a:cxn>
                <a:cxn ang="0">
                  <a:pos x="2" y="192"/>
                </a:cxn>
                <a:cxn ang="0">
                  <a:pos x="2" y="197"/>
                </a:cxn>
                <a:cxn ang="0">
                  <a:pos x="2" y="202"/>
                </a:cxn>
                <a:cxn ang="0">
                  <a:pos x="0" y="208"/>
                </a:cxn>
                <a:cxn ang="0">
                  <a:pos x="0" y="213"/>
                </a:cxn>
                <a:cxn ang="0">
                  <a:pos x="0" y="219"/>
                </a:cxn>
                <a:cxn ang="0">
                  <a:pos x="0" y="224"/>
                </a:cxn>
                <a:cxn ang="0">
                  <a:pos x="0" y="230"/>
                </a:cxn>
                <a:cxn ang="0">
                  <a:pos x="0" y="237"/>
                </a:cxn>
                <a:cxn ang="0">
                  <a:pos x="0" y="243"/>
                </a:cxn>
                <a:cxn ang="0">
                  <a:pos x="0" y="246"/>
                </a:cxn>
                <a:cxn ang="0">
                  <a:pos x="0" y="250"/>
                </a:cxn>
                <a:cxn ang="0">
                  <a:pos x="2" y="258"/>
                </a:cxn>
                <a:cxn ang="0">
                  <a:pos x="2" y="270"/>
                </a:cxn>
                <a:cxn ang="0">
                  <a:pos x="3" y="282"/>
                </a:cxn>
                <a:cxn ang="0">
                  <a:pos x="8" y="304"/>
                </a:cxn>
                <a:cxn ang="0">
                  <a:pos x="13" y="328"/>
                </a:cxn>
                <a:cxn ang="0">
                  <a:pos x="21" y="354"/>
                </a:cxn>
                <a:cxn ang="0">
                  <a:pos x="31" y="379"/>
                </a:cxn>
                <a:cxn ang="0">
                  <a:pos x="51" y="424"/>
                </a:cxn>
                <a:cxn ang="0">
                  <a:pos x="77" y="466"/>
                </a:cxn>
                <a:cxn ang="0">
                  <a:pos x="107" y="506"/>
                </a:cxn>
                <a:cxn ang="0">
                  <a:pos x="173" y="567"/>
                </a:cxn>
                <a:cxn ang="0">
                  <a:pos x="215" y="594"/>
                </a:cxn>
                <a:cxn ang="0">
                  <a:pos x="261" y="620"/>
                </a:cxn>
                <a:cxn ang="0">
                  <a:pos x="306" y="637"/>
                </a:cxn>
                <a:cxn ang="0">
                  <a:pos x="348" y="652"/>
                </a:cxn>
                <a:cxn ang="0">
                  <a:pos x="369" y="656"/>
                </a:cxn>
                <a:cxn ang="0">
                  <a:pos x="389" y="661"/>
                </a:cxn>
                <a:cxn ang="0">
                  <a:pos x="409" y="664"/>
                </a:cxn>
                <a:cxn ang="0">
                  <a:pos x="428" y="666"/>
                </a:cxn>
                <a:cxn ang="0">
                  <a:pos x="441" y="668"/>
                </a:cxn>
                <a:cxn ang="0">
                  <a:pos x="452" y="669"/>
                </a:cxn>
                <a:cxn ang="0">
                  <a:pos x="463" y="671"/>
                </a:cxn>
                <a:cxn ang="0">
                  <a:pos x="473" y="671"/>
                </a:cxn>
                <a:cxn ang="0">
                  <a:pos x="482" y="671"/>
                </a:cxn>
                <a:cxn ang="0">
                  <a:pos x="492" y="671"/>
                </a:cxn>
                <a:cxn ang="0">
                  <a:pos x="497" y="672"/>
                </a:cxn>
                <a:cxn ang="0">
                  <a:pos x="501" y="672"/>
                </a:cxn>
                <a:cxn ang="0">
                  <a:pos x="506" y="672"/>
                </a:cxn>
                <a:cxn ang="0">
                  <a:pos x="509" y="672"/>
                </a:cxn>
                <a:cxn ang="0">
                  <a:pos x="511" y="672"/>
                </a:cxn>
                <a:cxn ang="0">
                  <a:pos x="516" y="672"/>
                </a:cxn>
              </a:cxnLst>
              <a:rect l="0" t="0" r="r" b="b"/>
              <a:pathLst>
                <a:path w="516" h="672">
                  <a:moveTo>
                    <a:pt x="67" y="0"/>
                  </a:moveTo>
                  <a:lnTo>
                    <a:pt x="42" y="46"/>
                  </a:lnTo>
                  <a:lnTo>
                    <a:pt x="24" y="91"/>
                  </a:lnTo>
                  <a:lnTo>
                    <a:pt x="16" y="115"/>
                  </a:lnTo>
                  <a:lnTo>
                    <a:pt x="10" y="139"/>
                  </a:lnTo>
                  <a:lnTo>
                    <a:pt x="5" y="162"/>
                  </a:lnTo>
                  <a:lnTo>
                    <a:pt x="3" y="174"/>
                  </a:lnTo>
                  <a:lnTo>
                    <a:pt x="2" y="186"/>
                  </a:lnTo>
                  <a:lnTo>
                    <a:pt x="2" y="192"/>
                  </a:lnTo>
                  <a:lnTo>
                    <a:pt x="2" y="197"/>
                  </a:lnTo>
                  <a:lnTo>
                    <a:pt x="2" y="202"/>
                  </a:lnTo>
                  <a:lnTo>
                    <a:pt x="0" y="208"/>
                  </a:lnTo>
                  <a:lnTo>
                    <a:pt x="0" y="213"/>
                  </a:lnTo>
                  <a:lnTo>
                    <a:pt x="0" y="219"/>
                  </a:lnTo>
                  <a:lnTo>
                    <a:pt x="0" y="224"/>
                  </a:lnTo>
                  <a:lnTo>
                    <a:pt x="0" y="230"/>
                  </a:lnTo>
                  <a:lnTo>
                    <a:pt x="0" y="237"/>
                  </a:lnTo>
                  <a:lnTo>
                    <a:pt x="0" y="243"/>
                  </a:lnTo>
                  <a:lnTo>
                    <a:pt x="0" y="246"/>
                  </a:lnTo>
                  <a:lnTo>
                    <a:pt x="0" y="250"/>
                  </a:lnTo>
                  <a:lnTo>
                    <a:pt x="2" y="258"/>
                  </a:lnTo>
                  <a:lnTo>
                    <a:pt x="2" y="270"/>
                  </a:lnTo>
                  <a:lnTo>
                    <a:pt x="3" y="282"/>
                  </a:lnTo>
                  <a:lnTo>
                    <a:pt x="8" y="304"/>
                  </a:lnTo>
                  <a:lnTo>
                    <a:pt x="13" y="328"/>
                  </a:lnTo>
                  <a:lnTo>
                    <a:pt x="21" y="354"/>
                  </a:lnTo>
                  <a:lnTo>
                    <a:pt x="31" y="379"/>
                  </a:lnTo>
                  <a:lnTo>
                    <a:pt x="51" y="424"/>
                  </a:lnTo>
                  <a:lnTo>
                    <a:pt x="77" y="466"/>
                  </a:lnTo>
                  <a:lnTo>
                    <a:pt x="107" y="506"/>
                  </a:lnTo>
                  <a:lnTo>
                    <a:pt x="173" y="567"/>
                  </a:lnTo>
                  <a:lnTo>
                    <a:pt x="215" y="594"/>
                  </a:lnTo>
                  <a:lnTo>
                    <a:pt x="261" y="620"/>
                  </a:lnTo>
                  <a:lnTo>
                    <a:pt x="306" y="637"/>
                  </a:lnTo>
                  <a:lnTo>
                    <a:pt x="348" y="652"/>
                  </a:lnTo>
                  <a:lnTo>
                    <a:pt x="369" y="656"/>
                  </a:lnTo>
                  <a:lnTo>
                    <a:pt x="389" y="661"/>
                  </a:lnTo>
                  <a:lnTo>
                    <a:pt x="409" y="664"/>
                  </a:lnTo>
                  <a:lnTo>
                    <a:pt x="428" y="666"/>
                  </a:lnTo>
                  <a:lnTo>
                    <a:pt x="441" y="668"/>
                  </a:lnTo>
                  <a:lnTo>
                    <a:pt x="452" y="669"/>
                  </a:lnTo>
                  <a:lnTo>
                    <a:pt x="463" y="671"/>
                  </a:lnTo>
                  <a:lnTo>
                    <a:pt x="473" y="671"/>
                  </a:lnTo>
                  <a:lnTo>
                    <a:pt x="482" y="671"/>
                  </a:lnTo>
                  <a:lnTo>
                    <a:pt x="492" y="671"/>
                  </a:lnTo>
                  <a:lnTo>
                    <a:pt x="497" y="672"/>
                  </a:lnTo>
                  <a:lnTo>
                    <a:pt x="501" y="672"/>
                  </a:lnTo>
                  <a:lnTo>
                    <a:pt x="506" y="672"/>
                  </a:lnTo>
                  <a:lnTo>
                    <a:pt x="509" y="672"/>
                  </a:lnTo>
                  <a:lnTo>
                    <a:pt x="511" y="672"/>
                  </a:lnTo>
                  <a:lnTo>
                    <a:pt x="516" y="672"/>
                  </a:lnTo>
                </a:path>
              </a:pathLst>
            </a:custGeom>
            <a:noFill/>
            <a:ln w="58738">
              <a:solidFill>
                <a:srgbClr val="80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422" name="Freeform 86"/>
            <p:cNvSpPr>
              <a:spLocks/>
            </p:cNvSpPr>
            <p:nvPr/>
          </p:nvSpPr>
          <p:spPr bwMode="auto">
            <a:xfrm>
              <a:off x="3844" y="3593"/>
              <a:ext cx="503" cy="14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5" y="14"/>
                </a:cxn>
                <a:cxn ang="0">
                  <a:pos x="8" y="14"/>
                </a:cxn>
                <a:cxn ang="0">
                  <a:pos x="9" y="14"/>
                </a:cxn>
                <a:cxn ang="0">
                  <a:pos x="13" y="14"/>
                </a:cxn>
                <a:cxn ang="0">
                  <a:pos x="16" y="14"/>
                </a:cxn>
                <a:cxn ang="0">
                  <a:pos x="21" y="14"/>
                </a:cxn>
                <a:cxn ang="0">
                  <a:pos x="24" y="14"/>
                </a:cxn>
                <a:cxn ang="0">
                  <a:pos x="33" y="13"/>
                </a:cxn>
                <a:cxn ang="0">
                  <a:pos x="42" y="13"/>
                </a:cxn>
                <a:cxn ang="0">
                  <a:pos x="51" y="13"/>
                </a:cxn>
                <a:cxn ang="0">
                  <a:pos x="67" y="11"/>
                </a:cxn>
                <a:cxn ang="0">
                  <a:pos x="136" y="6"/>
                </a:cxn>
                <a:cxn ang="0">
                  <a:pos x="168" y="3"/>
                </a:cxn>
                <a:cxn ang="0">
                  <a:pos x="195" y="2"/>
                </a:cxn>
                <a:cxn ang="0">
                  <a:pos x="211" y="0"/>
                </a:cxn>
                <a:cxn ang="0">
                  <a:pos x="219" y="0"/>
                </a:cxn>
                <a:cxn ang="0">
                  <a:pos x="224" y="0"/>
                </a:cxn>
                <a:cxn ang="0">
                  <a:pos x="227" y="0"/>
                </a:cxn>
                <a:cxn ang="0">
                  <a:pos x="230" y="0"/>
                </a:cxn>
                <a:cxn ang="0">
                  <a:pos x="234" y="0"/>
                </a:cxn>
                <a:cxn ang="0">
                  <a:pos x="237" y="0"/>
                </a:cxn>
                <a:cxn ang="0">
                  <a:pos x="242" y="0"/>
                </a:cxn>
                <a:cxn ang="0">
                  <a:pos x="245" y="0"/>
                </a:cxn>
                <a:cxn ang="0">
                  <a:pos x="247" y="0"/>
                </a:cxn>
                <a:cxn ang="0">
                  <a:pos x="248" y="0"/>
                </a:cxn>
                <a:cxn ang="0">
                  <a:pos x="253" y="0"/>
                </a:cxn>
                <a:cxn ang="0">
                  <a:pos x="256" y="0"/>
                </a:cxn>
                <a:cxn ang="0">
                  <a:pos x="259" y="0"/>
                </a:cxn>
                <a:cxn ang="0">
                  <a:pos x="263" y="0"/>
                </a:cxn>
                <a:cxn ang="0">
                  <a:pos x="271" y="0"/>
                </a:cxn>
                <a:cxn ang="0">
                  <a:pos x="277" y="0"/>
                </a:cxn>
                <a:cxn ang="0">
                  <a:pos x="283" y="0"/>
                </a:cxn>
                <a:cxn ang="0">
                  <a:pos x="296" y="2"/>
                </a:cxn>
                <a:cxn ang="0">
                  <a:pos x="312" y="3"/>
                </a:cxn>
                <a:cxn ang="0">
                  <a:pos x="368" y="6"/>
                </a:cxn>
                <a:cxn ang="0">
                  <a:pos x="402" y="10"/>
                </a:cxn>
                <a:cxn ang="0">
                  <a:pos x="419" y="11"/>
                </a:cxn>
                <a:cxn ang="0">
                  <a:pos x="440" y="13"/>
                </a:cxn>
                <a:cxn ang="0">
                  <a:pos x="448" y="13"/>
                </a:cxn>
                <a:cxn ang="0">
                  <a:pos x="458" y="13"/>
                </a:cxn>
                <a:cxn ang="0">
                  <a:pos x="464" y="13"/>
                </a:cxn>
                <a:cxn ang="0">
                  <a:pos x="469" y="14"/>
                </a:cxn>
                <a:cxn ang="0">
                  <a:pos x="474" y="14"/>
                </a:cxn>
                <a:cxn ang="0">
                  <a:pos x="479" y="14"/>
                </a:cxn>
                <a:cxn ang="0">
                  <a:pos x="484" y="14"/>
                </a:cxn>
                <a:cxn ang="0">
                  <a:pos x="488" y="14"/>
                </a:cxn>
                <a:cxn ang="0">
                  <a:pos x="490" y="14"/>
                </a:cxn>
                <a:cxn ang="0">
                  <a:pos x="493" y="14"/>
                </a:cxn>
                <a:cxn ang="0">
                  <a:pos x="498" y="14"/>
                </a:cxn>
                <a:cxn ang="0">
                  <a:pos x="503" y="14"/>
                </a:cxn>
              </a:cxnLst>
              <a:rect l="0" t="0" r="r" b="b"/>
              <a:pathLst>
                <a:path w="503" h="14">
                  <a:moveTo>
                    <a:pt x="0" y="14"/>
                  </a:moveTo>
                  <a:lnTo>
                    <a:pt x="5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3" y="14"/>
                  </a:lnTo>
                  <a:lnTo>
                    <a:pt x="16" y="14"/>
                  </a:lnTo>
                  <a:lnTo>
                    <a:pt x="21" y="14"/>
                  </a:lnTo>
                  <a:lnTo>
                    <a:pt x="24" y="14"/>
                  </a:lnTo>
                  <a:lnTo>
                    <a:pt x="33" y="13"/>
                  </a:lnTo>
                  <a:lnTo>
                    <a:pt x="42" y="13"/>
                  </a:lnTo>
                  <a:lnTo>
                    <a:pt x="51" y="13"/>
                  </a:lnTo>
                  <a:lnTo>
                    <a:pt x="67" y="11"/>
                  </a:lnTo>
                  <a:lnTo>
                    <a:pt x="136" y="6"/>
                  </a:lnTo>
                  <a:lnTo>
                    <a:pt x="168" y="3"/>
                  </a:lnTo>
                  <a:lnTo>
                    <a:pt x="195" y="2"/>
                  </a:lnTo>
                  <a:lnTo>
                    <a:pt x="211" y="0"/>
                  </a:lnTo>
                  <a:lnTo>
                    <a:pt x="219" y="0"/>
                  </a:lnTo>
                  <a:lnTo>
                    <a:pt x="224" y="0"/>
                  </a:lnTo>
                  <a:lnTo>
                    <a:pt x="227" y="0"/>
                  </a:lnTo>
                  <a:lnTo>
                    <a:pt x="230" y="0"/>
                  </a:lnTo>
                  <a:lnTo>
                    <a:pt x="234" y="0"/>
                  </a:lnTo>
                  <a:lnTo>
                    <a:pt x="237" y="0"/>
                  </a:lnTo>
                  <a:lnTo>
                    <a:pt x="242" y="0"/>
                  </a:lnTo>
                  <a:lnTo>
                    <a:pt x="245" y="0"/>
                  </a:lnTo>
                  <a:lnTo>
                    <a:pt x="247" y="0"/>
                  </a:lnTo>
                  <a:lnTo>
                    <a:pt x="248" y="0"/>
                  </a:lnTo>
                  <a:lnTo>
                    <a:pt x="253" y="0"/>
                  </a:lnTo>
                  <a:lnTo>
                    <a:pt x="256" y="0"/>
                  </a:lnTo>
                  <a:lnTo>
                    <a:pt x="259" y="0"/>
                  </a:lnTo>
                  <a:lnTo>
                    <a:pt x="263" y="0"/>
                  </a:lnTo>
                  <a:lnTo>
                    <a:pt x="271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6" y="2"/>
                  </a:lnTo>
                  <a:lnTo>
                    <a:pt x="312" y="3"/>
                  </a:lnTo>
                  <a:lnTo>
                    <a:pt x="368" y="6"/>
                  </a:lnTo>
                  <a:lnTo>
                    <a:pt x="402" y="10"/>
                  </a:lnTo>
                  <a:lnTo>
                    <a:pt x="419" y="11"/>
                  </a:lnTo>
                  <a:lnTo>
                    <a:pt x="440" y="13"/>
                  </a:lnTo>
                  <a:lnTo>
                    <a:pt x="448" y="13"/>
                  </a:lnTo>
                  <a:lnTo>
                    <a:pt x="458" y="13"/>
                  </a:lnTo>
                  <a:lnTo>
                    <a:pt x="464" y="13"/>
                  </a:lnTo>
                  <a:lnTo>
                    <a:pt x="469" y="14"/>
                  </a:lnTo>
                  <a:lnTo>
                    <a:pt x="474" y="14"/>
                  </a:lnTo>
                  <a:lnTo>
                    <a:pt x="479" y="14"/>
                  </a:lnTo>
                  <a:lnTo>
                    <a:pt x="484" y="14"/>
                  </a:lnTo>
                  <a:lnTo>
                    <a:pt x="488" y="14"/>
                  </a:lnTo>
                  <a:lnTo>
                    <a:pt x="490" y="14"/>
                  </a:lnTo>
                  <a:lnTo>
                    <a:pt x="493" y="14"/>
                  </a:lnTo>
                  <a:lnTo>
                    <a:pt x="498" y="14"/>
                  </a:lnTo>
                  <a:lnTo>
                    <a:pt x="503" y="14"/>
                  </a:lnTo>
                </a:path>
              </a:pathLst>
            </a:custGeom>
            <a:noFill/>
            <a:ln w="58738">
              <a:solidFill>
                <a:srgbClr val="80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423" name="Freeform 87"/>
            <p:cNvSpPr>
              <a:spLocks/>
            </p:cNvSpPr>
            <p:nvPr/>
          </p:nvSpPr>
          <p:spPr bwMode="auto">
            <a:xfrm>
              <a:off x="4347" y="3162"/>
              <a:ext cx="506" cy="445"/>
            </a:xfrm>
            <a:custGeom>
              <a:avLst/>
              <a:gdLst/>
              <a:ahLst/>
              <a:cxnLst>
                <a:cxn ang="0">
                  <a:pos x="0" y="445"/>
                </a:cxn>
                <a:cxn ang="0">
                  <a:pos x="3" y="445"/>
                </a:cxn>
                <a:cxn ang="0">
                  <a:pos x="8" y="445"/>
                </a:cxn>
                <a:cxn ang="0">
                  <a:pos x="13" y="444"/>
                </a:cxn>
                <a:cxn ang="0">
                  <a:pos x="22" y="444"/>
                </a:cxn>
                <a:cxn ang="0">
                  <a:pos x="32" y="444"/>
                </a:cxn>
                <a:cxn ang="0">
                  <a:pos x="51" y="442"/>
                </a:cxn>
                <a:cxn ang="0">
                  <a:pos x="70" y="441"/>
                </a:cxn>
                <a:cxn ang="0">
                  <a:pos x="93" y="437"/>
                </a:cxn>
                <a:cxn ang="0">
                  <a:pos x="134" y="429"/>
                </a:cxn>
                <a:cxn ang="0">
                  <a:pos x="171" y="420"/>
                </a:cxn>
                <a:cxn ang="0">
                  <a:pos x="214" y="405"/>
                </a:cxn>
                <a:cxn ang="0">
                  <a:pos x="253" y="388"/>
                </a:cxn>
                <a:cxn ang="0">
                  <a:pos x="294" y="365"/>
                </a:cxn>
                <a:cxn ang="0">
                  <a:pos x="336" y="337"/>
                </a:cxn>
                <a:cxn ang="0">
                  <a:pos x="371" y="306"/>
                </a:cxn>
                <a:cxn ang="0">
                  <a:pos x="408" y="268"/>
                </a:cxn>
                <a:cxn ang="0">
                  <a:pos x="435" y="229"/>
                </a:cxn>
                <a:cxn ang="0">
                  <a:pos x="459" y="191"/>
                </a:cxn>
                <a:cxn ang="0">
                  <a:pos x="479" y="144"/>
                </a:cxn>
                <a:cxn ang="0">
                  <a:pos x="493" y="101"/>
                </a:cxn>
                <a:cxn ang="0">
                  <a:pos x="498" y="77"/>
                </a:cxn>
                <a:cxn ang="0">
                  <a:pos x="503" y="53"/>
                </a:cxn>
                <a:cxn ang="0">
                  <a:pos x="504" y="40"/>
                </a:cxn>
                <a:cxn ang="0">
                  <a:pos x="504" y="34"/>
                </a:cxn>
                <a:cxn ang="0">
                  <a:pos x="504" y="27"/>
                </a:cxn>
                <a:cxn ang="0">
                  <a:pos x="506" y="21"/>
                </a:cxn>
                <a:cxn ang="0">
                  <a:pos x="506" y="16"/>
                </a:cxn>
                <a:cxn ang="0">
                  <a:pos x="506" y="13"/>
                </a:cxn>
                <a:cxn ang="0">
                  <a:pos x="506" y="10"/>
                </a:cxn>
                <a:cxn ang="0">
                  <a:pos x="506" y="7"/>
                </a:cxn>
                <a:cxn ang="0">
                  <a:pos x="506" y="0"/>
                </a:cxn>
              </a:cxnLst>
              <a:rect l="0" t="0" r="r" b="b"/>
              <a:pathLst>
                <a:path w="506" h="445">
                  <a:moveTo>
                    <a:pt x="0" y="445"/>
                  </a:moveTo>
                  <a:lnTo>
                    <a:pt x="3" y="445"/>
                  </a:lnTo>
                  <a:lnTo>
                    <a:pt x="8" y="445"/>
                  </a:lnTo>
                  <a:lnTo>
                    <a:pt x="13" y="444"/>
                  </a:lnTo>
                  <a:lnTo>
                    <a:pt x="22" y="444"/>
                  </a:lnTo>
                  <a:lnTo>
                    <a:pt x="32" y="444"/>
                  </a:lnTo>
                  <a:lnTo>
                    <a:pt x="51" y="442"/>
                  </a:lnTo>
                  <a:lnTo>
                    <a:pt x="70" y="441"/>
                  </a:lnTo>
                  <a:lnTo>
                    <a:pt x="93" y="437"/>
                  </a:lnTo>
                  <a:lnTo>
                    <a:pt x="134" y="429"/>
                  </a:lnTo>
                  <a:lnTo>
                    <a:pt x="171" y="420"/>
                  </a:lnTo>
                  <a:lnTo>
                    <a:pt x="214" y="405"/>
                  </a:lnTo>
                  <a:lnTo>
                    <a:pt x="253" y="388"/>
                  </a:lnTo>
                  <a:lnTo>
                    <a:pt x="294" y="365"/>
                  </a:lnTo>
                  <a:lnTo>
                    <a:pt x="336" y="337"/>
                  </a:lnTo>
                  <a:lnTo>
                    <a:pt x="371" y="306"/>
                  </a:lnTo>
                  <a:lnTo>
                    <a:pt x="408" y="268"/>
                  </a:lnTo>
                  <a:lnTo>
                    <a:pt x="435" y="229"/>
                  </a:lnTo>
                  <a:lnTo>
                    <a:pt x="459" y="191"/>
                  </a:lnTo>
                  <a:lnTo>
                    <a:pt x="479" y="144"/>
                  </a:lnTo>
                  <a:lnTo>
                    <a:pt x="493" y="101"/>
                  </a:lnTo>
                  <a:lnTo>
                    <a:pt x="498" y="77"/>
                  </a:lnTo>
                  <a:lnTo>
                    <a:pt x="503" y="53"/>
                  </a:lnTo>
                  <a:lnTo>
                    <a:pt x="504" y="40"/>
                  </a:lnTo>
                  <a:lnTo>
                    <a:pt x="504" y="34"/>
                  </a:lnTo>
                  <a:lnTo>
                    <a:pt x="504" y="27"/>
                  </a:lnTo>
                  <a:lnTo>
                    <a:pt x="506" y="21"/>
                  </a:lnTo>
                  <a:lnTo>
                    <a:pt x="506" y="16"/>
                  </a:lnTo>
                  <a:lnTo>
                    <a:pt x="506" y="13"/>
                  </a:lnTo>
                  <a:lnTo>
                    <a:pt x="506" y="10"/>
                  </a:lnTo>
                  <a:lnTo>
                    <a:pt x="506" y="7"/>
                  </a:lnTo>
                  <a:lnTo>
                    <a:pt x="506" y="0"/>
                  </a:lnTo>
                </a:path>
              </a:pathLst>
            </a:custGeom>
            <a:noFill/>
            <a:ln w="58738">
              <a:solidFill>
                <a:srgbClr val="80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424" name="Freeform 88"/>
            <p:cNvSpPr>
              <a:spLocks/>
            </p:cNvSpPr>
            <p:nvPr/>
          </p:nvSpPr>
          <p:spPr bwMode="auto">
            <a:xfrm>
              <a:off x="4111" y="2678"/>
              <a:ext cx="801" cy="484"/>
            </a:xfrm>
            <a:custGeom>
              <a:avLst/>
              <a:gdLst/>
              <a:ahLst/>
              <a:cxnLst>
                <a:cxn ang="0">
                  <a:pos x="801" y="484"/>
                </a:cxn>
                <a:cxn ang="0">
                  <a:pos x="801" y="478"/>
                </a:cxn>
                <a:cxn ang="0">
                  <a:pos x="801" y="471"/>
                </a:cxn>
                <a:cxn ang="0">
                  <a:pos x="801" y="465"/>
                </a:cxn>
                <a:cxn ang="0">
                  <a:pos x="800" y="459"/>
                </a:cxn>
                <a:cxn ang="0">
                  <a:pos x="800" y="447"/>
                </a:cxn>
                <a:cxn ang="0">
                  <a:pos x="798" y="435"/>
                </a:cxn>
                <a:cxn ang="0">
                  <a:pos x="796" y="422"/>
                </a:cxn>
                <a:cxn ang="0">
                  <a:pos x="795" y="407"/>
                </a:cxn>
                <a:cxn ang="0">
                  <a:pos x="790" y="383"/>
                </a:cxn>
                <a:cxn ang="0">
                  <a:pos x="782" y="358"/>
                </a:cxn>
                <a:cxn ang="0">
                  <a:pos x="775" y="334"/>
                </a:cxn>
                <a:cxn ang="0">
                  <a:pos x="753" y="282"/>
                </a:cxn>
                <a:cxn ang="0">
                  <a:pos x="724" y="233"/>
                </a:cxn>
                <a:cxn ang="0">
                  <a:pos x="692" y="191"/>
                </a:cxn>
                <a:cxn ang="0">
                  <a:pos x="652" y="148"/>
                </a:cxn>
                <a:cxn ang="0">
                  <a:pos x="609" y="113"/>
                </a:cxn>
                <a:cxn ang="0">
                  <a:pos x="526" y="61"/>
                </a:cxn>
                <a:cxn ang="0">
                  <a:pos x="479" y="42"/>
                </a:cxn>
                <a:cxn ang="0">
                  <a:pos x="430" y="25"/>
                </a:cxn>
                <a:cxn ang="0">
                  <a:pos x="381" y="13"/>
                </a:cxn>
                <a:cxn ang="0">
                  <a:pos x="356" y="8"/>
                </a:cxn>
                <a:cxn ang="0">
                  <a:pos x="332" y="5"/>
                </a:cxn>
                <a:cxn ang="0">
                  <a:pos x="311" y="4"/>
                </a:cxn>
                <a:cxn ang="0">
                  <a:pos x="289" y="2"/>
                </a:cxn>
                <a:cxn ang="0">
                  <a:pos x="277" y="2"/>
                </a:cxn>
                <a:cxn ang="0">
                  <a:pos x="271" y="0"/>
                </a:cxn>
                <a:cxn ang="0">
                  <a:pos x="266" y="0"/>
                </a:cxn>
                <a:cxn ang="0">
                  <a:pos x="260" y="0"/>
                </a:cxn>
                <a:cxn ang="0">
                  <a:pos x="255" y="0"/>
                </a:cxn>
                <a:cxn ang="0">
                  <a:pos x="249" y="0"/>
                </a:cxn>
                <a:cxn ang="0">
                  <a:pos x="244" y="0"/>
                </a:cxn>
                <a:cxn ang="0">
                  <a:pos x="239" y="0"/>
                </a:cxn>
                <a:cxn ang="0">
                  <a:pos x="234" y="0"/>
                </a:cxn>
                <a:cxn ang="0">
                  <a:pos x="231" y="0"/>
                </a:cxn>
                <a:cxn ang="0">
                  <a:pos x="226" y="0"/>
                </a:cxn>
                <a:cxn ang="0">
                  <a:pos x="221" y="0"/>
                </a:cxn>
                <a:cxn ang="0">
                  <a:pos x="215" y="0"/>
                </a:cxn>
                <a:cxn ang="0">
                  <a:pos x="205" y="0"/>
                </a:cxn>
                <a:cxn ang="0">
                  <a:pos x="196" y="0"/>
                </a:cxn>
                <a:cxn ang="0">
                  <a:pos x="188" y="2"/>
                </a:cxn>
                <a:cxn ang="0">
                  <a:pos x="172" y="2"/>
                </a:cxn>
                <a:cxn ang="0">
                  <a:pos x="98" y="8"/>
                </a:cxn>
                <a:cxn ang="0">
                  <a:pos x="64" y="10"/>
                </a:cxn>
                <a:cxn ang="0">
                  <a:pos x="48" y="12"/>
                </a:cxn>
                <a:cxn ang="0">
                  <a:pos x="32" y="12"/>
                </a:cxn>
                <a:cxn ang="0">
                  <a:pos x="18" y="13"/>
                </a:cxn>
                <a:cxn ang="0">
                  <a:pos x="12" y="13"/>
                </a:cxn>
                <a:cxn ang="0">
                  <a:pos x="4" y="13"/>
                </a:cxn>
                <a:cxn ang="0">
                  <a:pos x="0" y="13"/>
                </a:cxn>
              </a:cxnLst>
              <a:rect l="0" t="0" r="r" b="b"/>
              <a:pathLst>
                <a:path w="801" h="484">
                  <a:moveTo>
                    <a:pt x="801" y="484"/>
                  </a:moveTo>
                  <a:lnTo>
                    <a:pt x="801" y="478"/>
                  </a:lnTo>
                  <a:lnTo>
                    <a:pt x="801" y="471"/>
                  </a:lnTo>
                  <a:lnTo>
                    <a:pt x="801" y="465"/>
                  </a:lnTo>
                  <a:lnTo>
                    <a:pt x="800" y="459"/>
                  </a:lnTo>
                  <a:lnTo>
                    <a:pt x="800" y="447"/>
                  </a:lnTo>
                  <a:lnTo>
                    <a:pt x="798" y="435"/>
                  </a:lnTo>
                  <a:lnTo>
                    <a:pt x="796" y="422"/>
                  </a:lnTo>
                  <a:lnTo>
                    <a:pt x="795" y="407"/>
                  </a:lnTo>
                  <a:lnTo>
                    <a:pt x="790" y="383"/>
                  </a:lnTo>
                  <a:lnTo>
                    <a:pt x="782" y="358"/>
                  </a:lnTo>
                  <a:lnTo>
                    <a:pt x="775" y="334"/>
                  </a:lnTo>
                  <a:lnTo>
                    <a:pt x="753" y="282"/>
                  </a:lnTo>
                  <a:lnTo>
                    <a:pt x="724" y="233"/>
                  </a:lnTo>
                  <a:lnTo>
                    <a:pt x="692" y="191"/>
                  </a:lnTo>
                  <a:lnTo>
                    <a:pt x="652" y="148"/>
                  </a:lnTo>
                  <a:lnTo>
                    <a:pt x="609" y="113"/>
                  </a:lnTo>
                  <a:lnTo>
                    <a:pt x="526" y="61"/>
                  </a:lnTo>
                  <a:lnTo>
                    <a:pt x="479" y="42"/>
                  </a:lnTo>
                  <a:lnTo>
                    <a:pt x="430" y="25"/>
                  </a:lnTo>
                  <a:lnTo>
                    <a:pt x="381" y="13"/>
                  </a:lnTo>
                  <a:lnTo>
                    <a:pt x="356" y="8"/>
                  </a:lnTo>
                  <a:lnTo>
                    <a:pt x="332" y="5"/>
                  </a:lnTo>
                  <a:lnTo>
                    <a:pt x="311" y="4"/>
                  </a:lnTo>
                  <a:lnTo>
                    <a:pt x="289" y="2"/>
                  </a:lnTo>
                  <a:lnTo>
                    <a:pt x="277" y="2"/>
                  </a:lnTo>
                  <a:lnTo>
                    <a:pt x="271" y="0"/>
                  </a:lnTo>
                  <a:lnTo>
                    <a:pt x="266" y="0"/>
                  </a:lnTo>
                  <a:lnTo>
                    <a:pt x="260" y="0"/>
                  </a:lnTo>
                  <a:lnTo>
                    <a:pt x="255" y="0"/>
                  </a:lnTo>
                  <a:lnTo>
                    <a:pt x="249" y="0"/>
                  </a:lnTo>
                  <a:lnTo>
                    <a:pt x="244" y="0"/>
                  </a:lnTo>
                  <a:lnTo>
                    <a:pt x="239" y="0"/>
                  </a:lnTo>
                  <a:lnTo>
                    <a:pt x="234" y="0"/>
                  </a:lnTo>
                  <a:lnTo>
                    <a:pt x="231" y="0"/>
                  </a:lnTo>
                  <a:lnTo>
                    <a:pt x="226" y="0"/>
                  </a:lnTo>
                  <a:lnTo>
                    <a:pt x="221" y="0"/>
                  </a:lnTo>
                  <a:lnTo>
                    <a:pt x="215" y="0"/>
                  </a:lnTo>
                  <a:lnTo>
                    <a:pt x="205" y="0"/>
                  </a:lnTo>
                  <a:lnTo>
                    <a:pt x="196" y="0"/>
                  </a:lnTo>
                  <a:lnTo>
                    <a:pt x="188" y="2"/>
                  </a:lnTo>
                  <a:lnTo>
                    <a:pt x="172" y="2"/>
                  </a:lnTo>
                  <a:lnTo>
                    <a:pt x="98" y="8"/>
                  </a:lnTo>
                  <a:lnTo>
                    <a:pt x="64" y="10"/>
                  </a:lnTo>
                  <a:lnTo>
                    <a:pt x="48" y="12"/>
                  </a:lnTo>
                  <a:lnTo>
                    <a:pt x="32" y="12"/>
                  </a:lnTo>
                  <a:lnTo>
                    <a:pt x="18" y="13"/>
                  </a:lnTo>
                  <a:lnTo>
                    <a:pt x="12" y="13"/>
                  </a:lnTo>
                  <a:lnTo>
                    <a:pt x="4" y="13"/>
                  </a:lnTo>
                  <a:lnTo>
                    <a:pt x="0" y="13"/>
                  </a:lnTo>
                </a:path>
              </a:pathLst>
            </a:custGeom>
            <a:noFill/>
            <a:ln w="58738">
              <a:solidFill>
                <a:srgbClr val="CC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425" name="Freeform 89"/>
            <p:cNvSpPr>
              <a:spLocks/>
            </p:cNvSpPr>
            <p:nvPr/>
          </p:nvSpPr>
          <p:spPr bwMode="auto">
            <a:xfrm>
              <a:off x="3279" y="2678"/>
              <a:ext cx="832" cy="395"/>
            </a:xfrm>
            <a:custGeom>
              <a:avLst/>
              <a:gdLst/>
              <a:ahLst/>
              <a:cxnLst>
                <a:cxn ang="0">
                  <a:pos x="832" y="13"/>
                </a:cxn>
                <a:cxn ang="0">
                  <a:pos x="828" y="13"/>
                </a:cxn>
                <a:cxn ang="0">
                  <a:pos x="824" y="13"/>
                </a:cxn>
                <a:cxn ang="0">
                  <a:pos x="821" y="13"/>
                </a:cxn>
                <a:cxn ang="0">
                  <a:pos x="816" y="13"/>
                </a:cxn>
                <a:cxn ang="0">
                  <a:pos x="813" y="13"/>
                </a:cxn>
                <a:cxn ang="0">
                  <a:pos x="810" y="13"/>
                </a:cxn>
                <a:cxn ang="0">
                  <a:pos x="807" y="13"/>
                </a:cxn>
                <a:cxn ang="0">
                  <a:pos x="802" y="13"/>
                </a:cxn>
                <a:cxn ang="0">
                  <a:pos x="799" y="13"/>
                </a:cxn>
                <a:cxn ang="0">
                  <a:pos x="795" y="13"/>
                </a:cxn>
                <a:cxn ang="0">
                  <a:pos x="791" y="13"/>
                </a:cxn>
                <a:cxn ang="0">
                  <a:pos x="784" y="13"/>
                </a:cxn>
                <a:cxn ang="0">
                  <a:pos x="776" y="13"/>
                </a:cxn>
                <a:cxn ang="0">
                  <a:pos x="760" y="12"/>
                </a:cxn>
                <a:cxn ang="0">
                  <a:pos x="744" y="12"/>
                </a:cxn>
                <a:cxn ang="0">
                  <a:pos x="674" y="7"/>
                </a:cxn>
                <a:cxn ang="0">
                  <a:pos x="640" y="4"/>
                </a:cxn>
                <a:cxn ang="0">
                  <a:pos x="624" y="2"/>
                </a:cxn>
                <a:cxn ang="0">
                  <a:pos x="605" y="2"/>
                </a:cxn>
                <a:cxn ang="0">
                  <a:pos x="594" y="0"/>
                </a:cxn>
                <a:cxn ang="0">
                  <a:pos x="582" y="0"/>
                </a:cxn>
                <a:cxn ang="0">
                  <a:pos x="578" y="0"/>
                </a:cxn>
                <a:cxn ang="0">
                  <a:pos x="573" y="0"/>
                </a:cxn>
                <a:cxn ang="0">
                  <a:pos x="566" y="0"/>
                </a:cxn>
                <a:cxn ang="0">
                  <a:pos x="563" y="0"/>
                </a:cxn>
                <a:cxn ang="0">
                  <a:pos x="557" y="0"/>
                </a:cxn>
                <a:cxn ang="0">
                  <a:pos x="552" y="0"/>
                </a:cxn>
                <a:cxn ang="0">
                  <a:pos x="547" y="0"/>
                </a:cxn>
                <a:cxn ang="0">
                  <a:pos x="544" y="0"/>
                </a:cxn>
                <a:cxn ang="0">
                  <a:pos x="541" y="0"/>
                </a:cxn>
                <a:cxn ang="0">
                  <a:pos x="536" y="0"/>
                </a:cxn>
                <a:cxn ang="0">
                  <a:pos x="531" y="0"/>
                </a:cxn>
                <a:cxn ang="0">
                  <a:pos x="522" y="0"/>
                </a:cxn>
                <a:cxn ang="0">
                  <a:pos x="510" y="2"/>
                </a:cxn>
                <a:cxn ang="0">
                  <a:pos x="499" y="2"/>
                </a:cxn>
                <a:cxn ang="0">
                  <a:pos x="477" y="4"/>
                </a:cxn>
                <a:cxn ang="0">
                  <a:pos x="454" y="7"/>
                </a:cxn>
                <a:cxn ang="0">
                  <a:pos x="427" y="10"/>
                </a:cxn>
                <a:cxn ang="0">
                  <a:pos x="381" y="20"/>
                </a:cxn>
                <a:cxn ang="0">
                  <a:pos x="334" y="34"/>
                </a:cxn>
                <a:cxn ang="0">
                  <a:pos x="289" y="52"/>
                </a:cxn>
                <a:cxn ang="0">
                  <a:pos x="241" y="74"/>
                </a:cxn>
                <a:cxn ang="0">
                  <a:pos x="163" y="129"/>
                </a:cxn>
                <a:cxn ang="0">
                  <a:pos x="126" y="162"/>
                </a:cxn>
                <a:cxn ang="0">
                  <a:pos x="89" y="202"/>
                </a:cxn>
                <a:cxn ang="0">
                  <a:pos x="60" y="244"/>
                </a:cxn>
                <a:cxn ang="0">
                  <a:pos x="36" y="286"/>
                </a:cxn>
                <a:cxn ang="0">
                  <a:pos x="16" y="337"/>
                </a:cxn>
                <a:cxn ang="0">
                  <a:pos x="6" y="364"/>
                </a:cxn>
                <a:cxn ang="0">
                  <a:pos x="0" y="395"/>
                </a:cxn>
              </a:cxnLst>
              <a:rect l="0" t="0" r="r" b="b"/>
              <a:pathLst>
                <a:path w="832" h="395">
                  <a:moveTo>
                    <a:pt x="832" y="13"/>
                  </a:moveTo>
                  <a:lnTo>
                    <a:pt x="828" y="13"/>
                  </a:lnTo>
                  <a:lnTo>
                    <a:pt x="824" y="13"/>
                  </a:lnTo>
                  <a:lnTo>
                    <a:pt x="821" y="13"/>
                  </a:lnTo>
                  <a:lnTo>
                    <a:pt x="816" y="13"/>
                  </a:lnTo>
                  <a:lnTo>
                    <a:pt x="813" y="13"/>
                  </a:lnTo>
                  <a:lnTo>
                    <a:pt x="810" y="13"/>
                  </a:lnTo>
                  <a:lnTo>
                    <a:pt x="807" y="13"/>
                  </a:lnTo>
                  <a:lnTo>
                    <a:pt x="802" y="13"/>
                  </a:lnTo>
                  <a:lnTo>
                    <a:pt x="799" y="13"/>
                  </a:lnTo>
                  <a:lnTo>
                    <a:pt x="795" y="13"/>
                  </a:lnTo>
                  <a:lnTo>
                    <a:pt x="791" y="13"/>
                  </a:lnTo>
                  <a:lnTo>
                    <a:pt x="784" y="13"/>
                  </a:lnTo>
                  <a:lnTo>
                    <a:pt x="776" y="13"/>
                  </a:lnTo>
                  <a:lnTo>
                    <a:pt x="760" y="12"/>
                  </a:lnTo>
                  <a:lnTo>
                    <a:pt x="744" y="12"/>
                  </a:lnTo>
                  <a:lnTo>
                    <a:pt x="674" y="7"/>
                  </a:lnTo>
                  <a:lnTo>
                    <a:pt x="640" y="4"/>
                  </a:lnTo>
                  <a:lnTo>
                    <a:pt x="624" y="2"/>
                  </a:lnTo>
                  <a:lnTo>
                    <a:pt x="605" y="2"/>
                  </a:lnTo>
                  <a:lnTo>
                    <a:pt x="594" y="0"/>
                  </a:lnTo>
                  <a:lnTo>
                    <a:pt x="582" y="0"/>
                  </a:lnTo>
                  <a:lnTo>
                    <a:pt x="578" y="0"/>
                  </a:lnTo>
                  <a:lnTo>
                    <a:pt x="573" y="0"/>
                  </a:lnTo>
                  <a:lnTo>
                    <a:pt x="566" y="0"/>
                  </a:lnTo>
                  <a:lnTo>
                    <a:pt x="563" y="0"/>
                  </a:lnTo>
                  <a:lnTo>
                    <a:pt x="557" y="0"/>
                  </a:lnTo>
                  <a:lnTo>
                    <a:pt x="552" y="0"/>
                  </a:lnTo>
                  <a:lnTo>
                    <a:pt x="547" y="0"/>
                  </a:lnTo>
                  <a:lnTo>
                    <a:pt x="544" y="0"/>
                  </a:lnTo>
                  <a:lnTo>
                    <a:pt x="541" y="0"/>
                  </a:lnTo>
                  <a:lnTo>
                    <a:pt x="536" y="0"/>
                  </a:lnTo>
                  <a:lnTo>
                    <a:pt x="531" y="0"/>
                  </a:lnTo>
                  <a:lnTo>
                    <a:pt x="522" y="0"/>
                  </a:lnTo>
                  <a:lnTo>
                    <a:pt x="510" y="2"/>
                  </a:lnTo>
                  <a:lnTo>
                    <a:pt x="499" y="2"/>
                  </a:lnTo>
                  <a:lnTo>
                    <a:pt x="477" y="4"/>
                  </a:lnTo>
                  <a:lnTo>
                    <a:pt x="454" y="7"/>
                  </a:lnTo>
                  <a:lnTo>
                    <a:pt x="427" y="10"/>
                  </a:lnTo>
                  <a:lnTo>
                    <a:pt x="381" y="20"/>
                  </a:lnTo>
                  <a:lnTo>
                    <a:pt x="334" y="34"/>
                  </a:lnTo>
                  <a:lnTo>
                    <a:pt x="289" y="52"/>
                  </a:lnTo>
                  <a:lnTo>
                    <a:pt x="241" y="74"/>
                  </a:lnTo>
                  <a:lnTo>
                    <a:pt x="163" y="129"/>
                  </a:lnTo>
                  <a:lnTo>
                    <a:pt x="126" y="162"/>
                  </a:lnTo>
                  <a:lnTo>
                    <a:pt x="89" y="202"/>
                  </a:lnTo>
                  <a:lnTo>
                    <a:pt x="60" y="244"/>
                  </a:lnTo>
                  <a:lnTo>
                    <a:pt x="36" y="286"/>
                  </a:lnTo>
                  <a:lnTo>
                    <a:pt x="16" y="337"/>
                  </a:lnTo>
                  <a:lnTo>
                    <a:pt x="6" y="364"/>
                  </a:lnTo>
                  <a:lnTo>
                    <a:pt x="0" y="395"/>
                  </a:lnTo>
                </a:path>
              </a:pathLst>
            </a:custGeom>
            <a:noFill/>
            <a:ln w="58738">
              <a:solidFill>
                <a:srgbClr val="CC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426" name="Freeform 90"/>
            <p:cNvSpPr>
              <a:spLocks/>
            </p:cNvSpPr>
            <p:nvPr/>
          </p:nvSpPr>
          <p:spPr bwMode="auto">
            <a:xfrm>
              <a:off x="3269" y="3073"/>
              <a:ext cx="586" cy="573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6" y="12"/>
                </a:cxn>
                <a:cxn ang="0">
                  <a:pos x="5" y="25"/>
                </a:cxn>
                <a:cxn ang="0">
                  <a:pos x="3" y="38"/>
                </a:cxn>
                <a:cxn ang="0">
                  <a:pos x="2" y="51"/>
                </a:cxn>
                <a:cxn ang="0">
                  <a:pos x="2" y="59"/>
                </a:cxn>
                <a:cxn ang="0">
                  <a:pos x="0" y="65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0" y="81"/>
                </a:cxn>
                <a:cxn ang="0">
                  <a:pos x="0" y="88"/>
                </a:cxn>
                <a:cxn ang="0">
                  <a:pos x="0" y="91"/>
                </a:cxn>
                <a:cxn ang="0">
                  <a:pos x="0" y="94"/>
                </a:cxn>
                <a:cxn ang="0">
                  <a:pos x="0" y="100"/>
                </a:cxn>
                <a:cxn ang="0">
                  <a:pos x="0" y="108"/>
                </a:cxn>
                <a:cxn ang="0">
                  <a:pos x="2" y="115"/>
                </a:cxn>
                <a:cxn ang="0">
                  <a:pos x="2" y="121"/>
                </a:cxn>
                <a:cxn ang="0">
                  <a:pos x="3" y="134"/>
                </a:cxn>
                <a:cxn ang="0">
                  <a:pos x="5" y="147"/>
                </a:cxn>
                <a:cxn ang="0">
                  <a:pos x="6" y="160"/>
                </a:cxn>
                <a:cxn ang="0">
                  <a:pos x="11" y="185"/>
                </a:cxn>
                <a:cxn ang="0">
                  <a:pos x="18" y="213"/>
                </a:cxn>
                <a:cxn ang="0">
                  <a:pos x="34" y="257"/>
                </a:cxn>
                <a:cxn ang="0">
                  <a:pos x="56" y="304"/>
                </a:cxn>
                <a:cxn ang="0">
                  <a:pos x="85" y="350"/>
                </a:cxn>
                <a:cxn ang="0">
                  <a:pos x="115" y="389"/>
                </a:cxn>
                <a:cxn ang="0">
                  <a:pos x="155" y="430"/>
                </a:cxn>
                <a:cxn ang="0">
                  <a:pos x="195" y="462"/>
                </a:cxn>
                <a:cxn ang="0">
                  <a:pos x="280" y="512"/>
                </a:cxn>
                <a:cxn ang="0">
                  <a:pos x="327" y="533"/>
                </a:cxn>
                <a:cxn ang="0">
                  <a:pos x="376" y="549"/>
                </a:cxn>
                <a:cxn ang="0">
                  <a:pos x="423" y="560"/>
                </a:cxn>
                <a:cxn ang="0">
                  <a:pos x="450" y="563"/>
                </a:cxn>
                <a:cxn ang="0">
                  <a:pos x="474" y="567"/>
                </a:cxn>
                <a:cxn ang="0">
                  <a:pos x="493" y="570"/>
                </a:cxn>
                <a:cxn ang="0">
                  <a:pos x="506" y="570"/>
                </a:cxn>
                <a:cxn ang="0">
                  <a:pos x="516" y="571"/>
                </a:cxn>
                <a:cxn ang="0">
                  <a:pos x="527" y="571"/>
                </a:cxn>
                <a:cxn ang="0">
                  <a:pos x="533" y="571"/>
                </a:cxn>
                <a:cxn ang="0">
                  <a:pos x="540" y="571"/>
                </a:cxn>
                <a:cxn ang="0">
                  <a:pos x="544" y="571"/>
                </a:cxn>
                <a:cxn ang="0">
                  <a:pos x="549" y="571"/>
                </a:cxn>
                <a:cxn ang="0">
                  <a:pos x="554" y="573"/>
                </a:cxn>
                <a:cxn ang="0">
                  <a:pos x="560" y="573"/>
                </a:cxn>
                <a:cxn ang="0">
                  <a:pos x="565" y="573"/>
                </a:cxn>
                <a:cxn ang="0">
                  <a:pos x="568" y="573"/>
                </a:cxn>
                <a:cxn ang="0">
                  <a:pos x="570" y="573"/>
                </a:cxn>
                <a:cxn ang="0">
                  <a:pos x="573" y="573"/>
                </a:cxn>
                <a:cxn ang="0">
                  <a:pos x="576" y="573"/>
                </a:cxn>
                <a:cxn ang="0">
                  <a:pos x="581" y="571"/>
                </a:cxn>
                <a:cxn ang="0">
                  <a:pos x="586" y="571"/>
                </a:cxn>
              </a:cxnLst>
              <a:rect l="0" t="0" r="r" b="b"/>
              <a:pathLst>
                <a:path w="586" h="573">
                  <a:moveTo>
                    <a:pt x="10" y="0"/>
                  </a:moveTo>
                  <a:lnTo>
                    <a:pt x="6" y="12"/>
                  </a:lnTo>
                  <a:lnTo>
                    <a:pt x="5" y="25"/>
                  </a:lnTo>
                  <a:lnTo>
                    <a:pt x="3" y="38"/>
                  </a:lnTo>
                  <a:lnTo>
                    <a:pt x="2" y="51"/>
                  </a:lnTo>
                  <a:lnTo>
                    <a:pt x="2" y="59"/>
                  </a:lnTo>
                  <a:lnTo>
                    <a:pt x="0" y="65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0" y="81"/>
                  </a:lnTo>
                  <a:lnTo>
                    <a:pt x="0" y="88"/>
                  </a:lnTo>
                  <a:lnTo>
                    <a:pt x="0" y="91"/>
                  </a:lnTo>
                  <a:lnTo>
                    <a:pt x="0" y="94"/>
                  </a:lnTo>
                  <a:lnTo>
                    <a:pt x="0" y="100"/>
                  </a:lnTo>
                  <a:lnTo>
                    <a:pt x="0" y="108"/>
                  </a:lnTo>
                  <a:lnTo>
                    <a:pt x="2" y="115"/>
                  </a:lnTo>
                  <a:lnTo>
                    <a:pt x="2" y="121"/>
                  </a:lnTo>
                  <a:lnTo>
                    <a:pt x="3" y="134"/>
                  </a:lnTo>
                  <a:lnTo>
                    <a:pt x="5" y="147"/>
                  </a:lnTo>
                  <a:lnTo>
                    <a:pt x="6" y="160"/>
                  </a:lnTo>
                  <a:lnTo>
                    <a:pt x="11" y="185"/>
                  </a:lnTo>
                  <a:lnTo>
                    <a:pt x="18" y="213"/>
                  </a:lnTo>
                  <a:lnTo>
                    <a:pt x="34" y="257"/>
                  </a:lnTo>
                  <a:lnTo>
                    <a:pt x="56" y="304"/>
                  </a:lnTo>
                  <a:lnTo>
                    <a:pt x="85" y="350"/>
                  </a:lnTo>
                  <a:lnTo>
                    <a:pt x="115" y="389"/>
                  </a:lnTo>
                  <a:lnTo>
                    <a:pt x="155" y="430"/>
                  </a:lnTo>
                  <a:lnTo>
                    <a:pt x="195" y="462"/>
                  </a:lnTo>
                  <a:lnTo>
                    <a:pt x="280" y="512"/>
                  </a:lnTo>
                  <a:lnTo>
                    <a:pt x="327" y="533"/>
                  </a:lnTo>
                  <a:lnTo>
                    <a:pt x="376" y="549"/>
                  </a:lnTo>
                  <a:lnTo>
                    <a:pt x="423" y="560"/>
                  </a:lnTo>
                  <a:lnTo>
                    <a:pt x="450" y="563"/>
                  </a:lnTo>
                  <a:lnTo>
                    <a:pt x="474" y="567"/>
                  </a:lnTo>
                  <a:lnTo>
                    <a:pt x="493" y="570"/>
                  </a:lnTo>
                  <a:lnTo>
                    <a:pt x="506" y="570"/>
                  </a:lnTo>
                  <a:lnTo>
                    <a:pt x="516" y="571"/>
                  </a:lnTo>
                  <a:lnTo>
                    <a:pt x="527" y="571"/>
                  </a:lnTo>
                  <a:lnTo>
                    <a:pt x="533" y="571"/>
                  </a:lnTo>
                  <a:lnTo>
                    <a:pt x="540" y="571"/>
                  </a:lnTo>
                  <a:lnTo>
                    <a:pt x="544" y="571"/>
                  </a:lnTo>
                  <a:lnTo>
                    <a:pt x="549" y="571"/>
                  </a:lnTo>
                  <a:lnTo>
                    <a:pt x="554" y="573"/>
                  </a:lnTo>
                  <a:lnTo>
                    <a:pt x="560" y="573"/>
                  </a:lnTo>
                  <a:lnTo>
                    <a:pt x="565" y="573"/>
                  </a:lnTo>
                  <a:lnTo>
                    <a:pt x="568" y="573"/>
                  </a:lnTo>
                  <a:lnTo>
                    <a:pt x="570" y="573"/>
                  </a:lnTo>
                  <a:lnTo>
                    <a:pt x="573" y="573"/>
                  </a:lnTo>
                  <a:lnTo>
                    <a:pt x="576" y="573"/>
                  </a:lnTo>
                  <a:lnTo>
                    <a:pt x="581" y="571"/>
                  </a:lnTo>
                  <a:lnTo>
                    <a:pt x="586" y="571"/>
                  </a:lnTo>
                </a:path>
              </a:pathLst>
            </a:custGeom>
            <a:noFill/>
            <a:ln w="58738">
              <a:solidFill>
                <a:srgbClr val="CC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427" name="Freeform 91"/>
            <p:cNvSpPr>
              <a:spLocks/>
            </p:cNvSpPr>
            <p:nvPr/>
          </p:nvSpPr>
          <p:spPr bwMode="auto">
            <a:xfrm>
              <a:off x="3855" y="3632"/>
              <a:ext cx="549" cy="14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6" y="12"/>
                </a:cxn>
                <a:cxn ang="0">
                  <a:pos x="14" y="12"/>
                </a:cxn>
                <a:cxn ang="0">
                  <a:pos x="37" y="12"/>
                </a:cxn>
                <a:cxn ang="0">
                  <a:pos x="58" y="11"/>
                </a:cxn>
                <a:cxn ang="0">
                  <a:pos x="128" y="4"/>
                </a:cxn>
                <a:cxn ang="0">
                  <a:pos x="159" y="3"/>
                </a:cxn>
                <a:cxn ang="0">
                  <a:pos x="175" y="1"/>
                </a:cxn>
                <a:cxn ang="0">
                  <a:pos x="189" y="1"/>
                </a:cxn>
                <a:cxn ang="0">
                  <a:pos x="197" y="1"/>
                </a:cxn>
                <a:cxn ang="0">
                  <a:pos x="207" y="0"/>
                </a:cxn>
                <a:cxn ang="0">
                  <a:pos x="210" y="0"/>
                </a:cxn>
                <a:cxn ang="0">
                  <a:pos x="215" y="0"/>
                </a:cxn>
                <a:cxn ang="0">
                  <a:pos x="219" y="0"/>
                </a:cxn>
                <a:cxn ang="0">
                  <a:pos x="223" y="0"/>
                </a:cxn>
                <a:cxn ang="0">
                  <a:pos x="226" y="0"/>
                </a:cxn>
                <a:cxn ang="0">
                  <a:pos x="229" y="0"/>
                </a:cxn>
                <a:cxn ang="0">
                  <a:pos x="231" y="0"/>
                </a:cxn>
                <a:cxn ang="0">
                  <a:pos x="234" y="0"/>
                </a:cxn>
                <a:cxn ang="0">
                  <a:pos x="237" y="0"/>
                </a:cxn>
                <a:cxn ang="0">
                  <a:pos x="239" y="0"/>
                </a:cxn>
                <a:cxn ang="0">
                  <a:pos x="242" y="0"/>
                </a:cxn>
                <a:cxn ang="0">
                  <a:pos x="245" y="0"/>
                </a:cxn>
                <a:cxn ang="0">
                  <a:pos x="250" y="0"/>
                </a:cxn>
                <a:cxn ang="0">
                  <a:pos x="253" y="0"/>
                </a:cxn>
                <a:cxn ang="0">
                  <a:pos x="261" y="0"/>
                </a:cxn>
                <a:cxn ang="0">
                  <a:pos x="268" y="1"/>
                </a:cxn>
                <a:cxn ang="0">
                  <a:pos x="284" y="1"/>
                </a:cxn>
                <a:cxn ang="0">
                  <a:pos x="300" y="1"/>
                </a:cxn>
                <a:cxn ang="0">
                  <a:pos x="317" y="3"/>
                </a:cxn>
                <a:cxn ang="0">
                  <a:pos x="378" y="8"/>
                </a:cxn>
                <a:cxn ang="0">
                  <a:pos x="416" y="11"/>
                </a:cxn>
                <a:cxn ang="0">
                  <a:pos x="436" y="12"/>
                </a:cxn>
                <a:cxn ang="0">
                  <a:pos x="453" y="12"/>
                </a:cxn>
                <a:cxn ang="0">
                  <a:pos x="463" y="12"/>
                </a:cxn>
                <a:cxn ang="0">
                  <a:pos x="473" y="12"/>
                </a:cxn>
                <a:cxn ang="0">
                  <a:pos x="477" y="12"/>
                </a:cxn>
                <a:cxn ang="0">
                  <a:pos x="482" y="14"/>
                </a:cxn>
                <a:cxn ang="0">
                  <a:pos x="487" y="14"/>
                </a:cxn>
                <a:cxn ang="0">
                  <a:pos x="490" y="14"/>
                </a:cxn>
                <a:cxn ang="0">
                  <a:pos x="493" y="14"/>
                </a:cxn>
                <a:cxn ang="0">
                  <a:pos x="497" y="14"/>
                </a:cxn>
                <a:cxn ang="0">
                  <a:pos x="498" y="14"/>
                </a:cxn>
                <a:cxn ang="0">
                  <a:pos x="505" y="14"/>
                </a:cxn>
                <a:cxn ang="0">
                  <a:pos x="508" y="12"/>
                </a:cxn>
                <a:cxn ang="0">
                  <a:pos x="511" y="12"/>
                </a:cxn>
                <a:cxn ang="0">
                  <a:pos x="517" y="12"/>
                </a:cxn>
                <a:cxn ang="0">
                  <a:pos x="522" y="12"/>
                </a:cxn>
                <a:cxn ang="0">
                  <a:pos x="527" y="12"/>
                </a:cxn>
                <a:cxn ang="0">
                  <a:pos x="540" y="12"/>
                </a:cxn>
                <a:cxn ang="0">
                  <a:pos x="549" y="11"/>
                </a:cxn>
              </a:cxnLst>
              <a:rect l="0" t="0" r="r" b="b"/>
              <a:pathLst>
                <a:path w="549" h="14">
                  <a:moveTo>
                    <a:pt x="0" y="12"/>
                  </a:moveTo>
                  <a:lnTo>
                    <a:pt x="6" y="12"/>
                  </a:lnTo>
                  <a:lnTo>
                    <a:pt x="14" y="12"/>
                  </a:lnTo>
                  <a:lnTo>
                    <a:pt x="37" y="12"/>
                  </a:lnTo>
                  <a:lnTo>
                    <a:pt x="58" y="11"/>
                  </a:lnTo>
                  <a:lnTo>
                    <a:pt x="128" y="4"/>
                  </a:lnTo>
                  <a:lnTo>
                    <a:pt x="159" y="3"/>
                  </a:lnTo>
                  <a:lnTo>
                    <a:pt x="175" y="1"/>
                  </a:lnTo>
                  <a:lnTo>
                    <a:pt x="189" y="1"/>
                  </a:lnTo>
                  <a:lnTo>
                    <a:pt x="197" y="1"/>
                  </a:lnTo>
                  <a:lnTo>
                    <a:pt x="207" y="0"/>
                  </a:lnTo>
                  <a:lnTo>
                    <a:pt x="210" y="0"/>
                  </a:lnTo>
                  <a:lnTo>
                    <a:pt x="215" y="0"/>
                  </a:lnTo>
                  <a:lnTo>
                    <a:pt x="219" y="0"/>
                  </a:lnTo>
                  <a:lnTo>
                    <a:pt x="223" y="0"/>
                  </a:lnTo>
                  <a:lnTo>
                    <a:pt x="226" y="0"/>
                  </a:lnTo>
                  <a:lnTo>
                    <a:pt x="229" y="0"/>
                  </a:lnTo>
                  <a:lnTo>
                    <a:pt x="231" y="0"/>
                  </a:lnTo>
                  <a:lnTo>
                    <a:pt x="234" y="0"/>
                  </a:lnTo>
                  <a:lnTo>
                    <a:pt x="237" y="0"/>
                  </a:lnTo>
                  <a:lnTo>
                    <a:pt x="239" y="0"/>
                  </a:lnTo>
                  <a:lnTo>
                    <a:pt x="242" y="0"/>
                  </a:lnTo>
                  <a:lnTo>
                    <a:pt x="245" y="0"/>
                  </a:lnTo>
                  <a:lnTo>
                    <a:pt x="250" y="0"/>
                  </a:lnTo>
                  <a:lnTo>
                    <a:pt x="253" y="0"/>
                  </a:lnTo>
                  <a:lnTo>
                    <a:pt x="261" y="0"/>
                  </a:lnTo>
                  <a:lnTo>
                    <a:pt x="268" y="1"/>
                  </a:lnTo>
                  <a:lnTo>
                    <a:pt x="284" y="1"/>
                  </a:lnTo>
                  <a:lnTo>
                    <a:pt x="300" y="1"/>
                  </a:lnTo>
                  <a:lnTo>
                    <a:pt x="317" y="3"/>
                  </a:lnTo>
                  <a:lnTo>
                    <a:pt x="378" y="8"/>
                  </a:lnTo>
                  <a:lnTo>
                    <a:pt x="416" y="11"/>
                  </a:lnTo>
                  <a:lnTo>
                    <a:pt x="436" y="12"/>
                  </a:lnTo>
                  <a:lnTo>
                    <a:pt x="453" y="12"/>
                  </a:lnTo>
                  <a:lnTo>
                    <a:pt x="463" y="12"/>
                  </a:lnTo>
                  <a:lnTo>
                    <a:pt x="473" y="12"/>
                  </a:lnTo>
                  <a:lnTo>
                    <a:pt x="477" y="12"/>
                  </a:lnTo>
                  <a:lnTo>
                    <a:pt x="482" y="14"/>
                  </a:lnTo>
                  <a:lnTo>
                    <a:pt x="487" y="14"/>
                  </a:lnTo>
                  <a:lnTo>
                    <a:pt x="490" y="14"/>
                  </a:lnTo>
                  <a:lnTo>
                    <a:pt x="493" y="14"/>
                  </a:lnTo>
                  <a:lnTo>
                    <a:pt x="497" y="14"/>
                  </a:lnTo>
                  <a:lnTo>
                    <a:pt x="498" y="14"/>
                  </a:lnTo>
                  <a:lnTo>
                    <a:pt x="505" y="14"/>
                  </a:lnTo>
                  <a:lnTo>
                    <a:pt x="508" y="12"/>
                  </a:lnTo>
                  <a:lnTo>
                    <a:pt x="511" y="12"/>
                  </a:lnTo>
                  <a:lnTo>
                    <a:pt x="517" y="12"/>
                  </a:lnTo>
                  <a:lnTo>
                    <a:pt x="522" y="12"/>
                  </a:lnTo>
                  <a:lnTo>
                    <a:pt x="527" y="12"/>
                  </a:lnTo>
                  <a:lnTo>
                    <a:pt x="540" y="12"/>
                  </a:lnTo>
                  <a:lnTo>
                    <a:pt x="549" y="11"/>
                  </a:lnTo>
                </a:path>
              </a:pathLst>
            </a:custGeom>
            <a:noFill/>
            <a:ln w="58738">
              <a:solidFill>
                <a:srgbClr val="CC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428" name="Freeform 92"/>
            <p:cNvSpPr>
              <a:spLocks/>
            </p:cNvSpPr>
            <p:nvPr/>
          </p:nvSpPr>
          <p:spPr bwMode="auto">
            <a:xfrm>
              <a:off x="4404" y="3162"/>
              <a:ext cx="508" cy="481"/>
            </a:xfrm>
            <a:custGeom>
              <a:avLst/>
              <a:gdLst/>
              <a:ahLst/>
              <a:cxnLst>
                <a:cxn ang="0">
                  <a:pos x="0" y="481"/>
                </a:cxn>
                <a:cxn ang="0">
                  <a:pos x="12" y="481"/>
                </a:cxn>
                <a:cxn ang="0">
                  <a:pos x="34" y="478"/>
                </a:cxn>
                <a:cxn ang="0">
                  <a:pos x="56" y="476"/>
                </a:cxn>
                <a:cxn ang="0">
                  <a:pos x="76" y="473"/>
                </a:cxn>
                <a:cxn ang="0">
                  <a:pos x="122" y="462"/>
                </a:cxn>
                <a:cxn ang="0">
                  <a:pos x="172" y="447"/>
                </a:cxn>
                <a:cxn ang="0">
                  <a:pos x="220" y="428"/>
                </a:cxn>
                <a:cxn ang="0">
                  <a:pos x="269" y="402"/>
                </a:cxn>
                <a:cxn ang="0">
                  <a:pos x="311" y="375"/>
                </a:cxn>
                <a:cxn ang="0">
                  <a:pos x="354" y="340"/>
                </a:cxn>
                <a:cxn ang="0">
                  <a:pos x="390" y="305"/>
                </a:cxn>
                <a:cxn ang="0">
                  <a:pos x="423" y="261"/>
                </a:cxn>
                <a:cxn ang="0">
                  <a:pos x="455" y="212"/>
                </a:cxn>
                <a:cxn ang="0">
                  <a:pos x="478" y="162"/>
                </a:cxn>
                <a:cxn ang="0">
                  <a:pos x="490" y="125"/>
                </a:cxn>
                <a:cxn ang="0">
                  <a:pos x="495" y="104"/>
                </a:cxn>
                <a:cxn ang="0">
                  <a:pos x="500" y="83"/>
                </a:cxn>
                <a:cxn ang="0">
                  <a:pos x="503" y="63"/>
                </a:cxn>
                <a:cxn ang="0">
                  <a:pos x="505" y="51"/>
                </a:cxn>
                <a:cxn ang="0">
                  <a:pos x="507" y="40"/>
                </a:cxn>
                <a:cxn ang="0">
                  <a:pos x="507" y="31"/>
                </a:cxn>
                <a:cxn ang="0">
                  <a:pos x="508" y="21"/>
                </a:cxn>
                <a:cxn ang="0">
                  <a:pos x="508" y="16"/>
                </a:cxn>
                <a:cxn ang="0">
                  <a:pos x="508" y="11"/>
                </a:cxn>
                <a:cxn ang="0">
                  <a:pos x="508" y="5"/>
                </a:cxn>
                <a:cxn ang="0">
                  <a:pos x="508" y="0"/>
                </a:cxn>
              </a:cxnLst>
              <a:rect l="0" t="0" r="r" b="b"/>
              <a:pathLst>
                <a:path w="508" h="481">
                  <a:moveTo>
                    <a:pt x="0" y="481"/>
                  </a:moveTo>
                  <a:lnTo>
                    <a:pt x="12" y="481"/>
                  </a:lnTo>
                  <a:lnTo>
                    <a:pt x="34" y="478"/>
                  </a:lnTo>
                  <a:lnTo>
                    <a:pt x="56" y="476"/>
                  </a:lnTo>
                  <a:lnTo>
                    <a:pt x="76" y="473"/>
                  </a:lnTo>
                  <a:lnTo>
                    <a:pt x="122" y="462"/>
                  </a:lnTo>
                  <a:lnTo>
                    <a:pt x="172" y="447"/>
                  </a:lnTo>
                  <a:lnTo>
                    <a:pt x="220" y="428"/>
                  </a:lnTo>
                  <a:lnTo>
                    <a:pt x="269" y="402"/>
                  </a:lnTo>
                  <a:lnTo>
                    <a:pt x="311" y="375"/>
                  </a:lnTo>
                  <a:lnTo>
                    <a:pt x="354" y="340"/>
                  </a:lnTo>
                  <a:lnTo>
                    <a:pt x="390" y="305"/>
                  </a:lnTo>
                  <a:lnTo>
                    <a:pt x="423" y="261"/>
                  </a:lnTo>
                  <a:lnTo>
                    <a:pt x="455" y="212"/>
                  </a:lnTo>
                  <a:lnTo>
                    <a:pt x="478" y="162"/>
                  </a:lnTo>
                  <a:lnTo>
                    <a:pt x="490" y="125"/>
                  </a:lnTo>
                  <a:lnTo>
                    <a:pt x="495" y="104"/>
                  </a:lnTo>
                  <a:lnTo>
                    <a:pt x="500" y="83"/>
                  </a:lnTo>
                  <a:lnTo>
                    <a:pt x="503" y="63"/>
                  </a:lnTo>
                  <a:lnTo>
                    <a:pt x="505" y="51"/>
                  </a:lnTo>
                  <a:lnTo>
                    <a:pt x="507" y="40"/>
                  </a:lnTo>
                  <a:lnTo>
                    <a:pt x="507" y="31"/>
                  </a:lnTo>
                  <a:lnTo>
                    <a:pt x="508" y="21"/>
                  </a:lnTo>
                  <a:lnTo>
                    <a:pt x="508" y="16"/>
                  </a:lnTo>
                  <a:lnTo>
                    <a:pt x="508" y="11"/>
                  </a:lnTo>
                  <a:lnTo>
                    <a:pt x="508" y="5"/>
                  </a:lnTo>
                  <a:lnTo>
                    <a:pt x="508" y="0"/>
                  </a:lnTo>
                </a:path>
              </a:pathLst>
            </a:custGeom>
            <a:noFill/>
            <a:ln w="58738">
              <a:solidFill>
                <a:srgbClr val="CC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429" name="Freeform 93"/>
            <p:cNvSpPr>
              <a:spLocks/>
            </p:cNvSpPr>
            <p:nvPr/>
          </p:nvSpPr>
          <p:spPr bwMode="auto">
            <a:xfrm>
              <a:off x="4123" y="2659"/>
              <a:ext cx="816" cy="503"/>
            </a:xfrm>
            <a:custGeom>
              <a:avLst/>
              <a:gdLst/>
              <a:ahLst/>
              <a:cxnLst>
                <a:cxn ang="0">
                  <a:pos x="816" y="503"/>
                </a:cxn>
                <a:cxn ang="0">
                  <a:pos x="816" y="497"/>
                </a:cxn>
                <a:cxn ang="0">
                  <a:pos x="816" y="490"/>
                </a:cxn>
                <a:cxn ang="0">
                  <a:pos x="816" y="484"/>
                </a:cxn>
                <a:cxn ang="0">
                  <a:pos x="816" y="476"/>
                </a:cxn>
                <a:cxn ang="0">
                  <a:pos x="815" y="465"/>
                </a:cxn>
                <a:cxn ang="0">
                  <a:pos x="813" y="452"/>
                </a:cxn>
                <a:cxn ang="0">
                  <a:pos x="812" y="439"/>
                </a:cxn>
                <a:cxn ang="0">
                  <a:pos x="810" y="425"/>
                </a:cxn>
                <a:cxn ang="0">
                  <a:pos x="805" y="399"/>
                </a:cxn>
                <a:cxn ang="0">
                  <a:pos x="797" y="372"/>
                </a:cxn>
                <a:cxn ang="0">
                  <a:pos x="789" y="348"/>
                </a:cxn>
                <a:cxn ang="0">
                  <a:pos x="767" y="295"/>
                </a:cxn>
                <a:cxn ang="0">
                  <a:pos x="738" y="244"/>
                </a:cxn>
                <a:cxn ang="0">
                  <a:pos x="706" y="200"/>
                </a:cxn>
                <a:cxn ang="0">
                  <a:pos x="663" y="156"/>
                </a:cxn>
                <a:cxn ang="0">
                  <a:pos x="619" y="119"/>
                </a:cxn>
                <a:cxn ang="0">
                  <a:pos x="533" y="66"/>
                </a:cxn>
                <a:cxn ang="0">
                  <a:pos x="485" y="45"/>
                </a:cxn>
                <a:cxn ang="0">
                  <a:pos x="434" y="27"/>
                </a:cxn>
                <a:cxn ang="0">
                  <a:pos x="384" y="16"/>
                </a:cxn>
                <a:cxn ang="0">
                  <a:pos x="357" y="10"/>
                </a:cxn>
                <a:cxn ang="0">
                  <a:pos x="333" y="7"/>
                </a:cxn>
                <a:cxn ang="0">
                  <a:pos x="312" y="5"/>
                </a:cxn>
                <a:cxn ang="0">
                  <a:pos x="288" y="3"/>
                </a:cxn>
                <a:cxn ang="0">
                  <a:pos x="277" y="2"/>
                </a:cxn>
                <a:cxn ang="0">
                  <a:pos x="270" y="2"/>
                </a:cxn>
                <a:cxn ang="0">
                  <a:pos x="264" y="2"/>
                </a:cxn>
                <a:cxn ang="0">
                  <a:pos x="259" y="2"/>
                </a:cxn>
                <a:cxn ang="0">
                  <a:pos x="253" y="2"/>
                </a:cxn>
                <a:cxn ang="0">
                  <a:pos x="248" y="0"/>
                </a:cxn>
                <a:cxn ang="0">
                  <a:pos x="243" y="0"/>
                </a:cxn>
                <a:cxn ang="0">
                  <a:pos x="238" y="0"/>
                </a:cxn>
                <a:cxn ang="0">
                  <a:pos x="232" y="0"/>
                </a:cxn>
                <a:cxn ang="0">
                  <a:pos x="229" y="0"/>
                </a:cxn>
                <a:cxn ang="0">
                  <a:pos x="224" y="0"/>
                </a:cxn>
                <a:cxn ang="0">
                  <a:pos x="217" y="0"/>
                </a:cxn>
                <a:cxn ang="0">
                  <a:pos x="216" y="0"/>
                </a:cxn>
                <a:cxn ang="0">
                  <a:pos x="213" y="0"/>
                </a:cxn>
                <a:cxn ang="0">
                  <a:pos x="203" y="2"/>
                </a:cxn>
                <a:cxn ang="0">
                  <a:pos x="193" y="2"/>
                </a:cxn>
                <a:cxn ang="0">
                  <a:pos x="184" y="2"/>
                </a:cxn>
                <a:cxn ang="0">
                  <a:pos x="166" y="2"/>
                </a:cxn>
                <a:cxn ang="0">
                  <a:pos x="126" y="5"/>
                </a:cxn>
                <a:cxn ang="0">
                  <a:pos x="89" y="8"/>
                </a:cxn>
                <a:cxn ang="0">
                  <a:pos x="59" y="10"/>
                </a:cxn>
                <a:cxn ang="0">
                  <a:pos x="27" y="11"/>
                </a:cxn>
                <a:cxn ang="0">
                  <a:pos x="17" y="13"/>
                </a:cxn>
                <a:cxn ang="0">
                  <a:pos x="8" y="13"/>
                </a:cxn>
                <a:cxn ang="0">
                  <a:pos x="0" y="13"/>
                </a:cxn>
              </a:cxnLst>
              <a:rect l="0" t="0" r="r" b="b"/>
              <a:pathLst>
                <a:path w="816" h="503">
                  <a:moveTo>
                    <a:pt x="816" y="503"/>
                  </a:moveTo>
                  <a:lnTo>
                    <a:pt x="816" y="497"/>
                  </a:lnTo>
                  <a:lnTo>
                    <a:pt x="816" y="490"/>
                  </a:lnTo>
                  <a:lnTo>
                    <a:pt x="816" y="484"/>
                  </a:lnTo>
                  <a:lnTo>
                    <a:pt x="816" y="476"/>
                  </a:lnTo>
                  <a:lnTo>
                    <a:pt x="815" y="465"/>
                  </a:lnTo>
                  <a:lnTo>
                    <a:pt x="813" y="452"/>
                  </a:lnTo>
                  <a:lnTo>
                    <a:pt x="812" y="439"/>
                  </a:lnTo>
                  <a:lnTo>
                    <a:pt x="810" y="425"/>
                  </a:lnTo>
                  <a:lnTo>
                    <a:pt x="805" y="399"/>
                  </a:lnTo>
                  <a:lnTo>
                    <a:pt x="797" y="372"/>
                  </a:lnTo>
                  <a:lnTo>
                    <a:pt x="789" y="348"/>
                  </a:lnTo>
                  <a:lnTo>
                    <a:pt x="767" y="295"/>
                  </a:lnTo>
                  <a:lnTo>
                    <a:pt x="738" y="244"/>
                  </a:lnTo>
                  <a:lnTo>
                    <a:pt x="706" y="200"/>
                  </a:lnTo>
                  <a:lnTo>
                    <a:pt x="663" y="156"/>
                  </a:lnTo>
                  <a:lnTo>
                    <a:pt x="619" y="119"/>
                  </a:lnTo>
                  <a:lnTo>
                    <a:pt x="533" y="66"/>
                  </a:lnTo>
                  <a:lnTo>
                    <a:pt x="485" y="45"/>
                  </a:lnTo>
                  <a:lnTo>
                    <a:pt x="434" y="27"/>
                  </a:lnTo>
                  <a:lnTo>
                    <a:pt x="384" y="16"/>
                  </a:lnTo>
                  <a:lnTo>
                    <a:pt x="357" y="10"/>
                  </a:lnTo>
                  <a:lnTo>
                    <a:pt x="333" y="7"/>
                  </a:lnTo>
                  <a:lnTo>
                    <a:pt x="312" y="5"/>
                  </a:lnTo>
                  <a:lnTo>
                    <a:pt x="288" y="3"/>
                  </a:lnTo>
                  <a:lnTo>
                    <a:pt x="277" y="2"/>
                  </a:lnTo>
                  <a:lnTo>
                    <a:pt x="270" y="2"/>
                  </a:lnTo>
                  <a:lnTo>
                    <a:pt x="264" y="2"/>
                  </a:lnTo>
                  <a:lnTo>
                    <a:pt x="259" y="2"/>
                  </a:lnTo>
                  <a:lnTo>
                    <a:pt x="253" y="2"/>
                  </a:lnTo>
                  <a:lnTo>
                    <a:pt x="248" y="0"/>
                  </a:lnTo>
                  <a:lnTo>
                    <a:pt x="243" y="0"/>
                  </a:lnTo>
                  <a:lnTo>
                    <a:pt x="238" y="0"/>
                  </a:lnTo>
                  <a:lnTo>
                    <a:pt x="232" y="0"/>
                  </a:lnTo>
                  <a:lnTo>
                    <a:pt x="229" y="0"/>
                  </a:lnTo>
                  <a:lnTo>
                    <a:pt x="224" y="0"/>
                  </a:lnTo>
                  <a:lnTo>
                    <a:pt x="217" y="0"/>
                  </a:lnTo>
                  <a:lnTo>
                    <a:pt x="216" y="0"/>
                  </a:lnTo>
                  <a:lnTo>
                    <a:pt x="213" y="0"/>
                  </a:lnTo>
                  <a:lnTo>
                    <a:pt x="203" y="2"/>
                  </a:lnTo>
                  <a:lnTo>
                    <a:pt x="193" y="2"/>
                  </a:lnTo>
                  <a:lnTo>
                    <a:pt x="184" y="2"/>
                  </a:lnTo>
                  <a:lnTo>
                    <a:pt x="166" y="2"/>
                  </a:lnTo>
                  <a:lnTo>
                    <a:pt x="126" y="5"/>
                  </a:lnTo>
                  <a:lnTo>
                    <a:pt x="89" y="8"/>
                  </a:lnTo>
                  <a:lnTo>
                    <a:pt x="59" y="10"/>
                  </a:lnTo>
                  <a:lnTo>
                    <a:pt x="27" y="11"/>
                  </a:lnTo>
                  <a:lnTo>
                    <a:pt x="17" y="13"/>
                  </a:lnTo>
                  <a:lnTo>
                    <a:pt x="8" y="13"/>
                  </a:lnTo>
                  <a:lnTo>
                    <a:pt x="0" y="13"/>
                  </a:lnTo>
                </a:path>
              </a:pathLst>
            </a:custGeom>
            <a:noFill/>
            <a:ln w="58738">
              <a:solidFill>
                <a:srgbClr val="E5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430" name="Freeform 94"/>
            <p:cNvSpPr>
              <a:spLocks/>
            </p:cNvSpPr>
            <p:nvPr/>
          </p:nvSpPr>
          <p:spPr bwMode="auto">
            <a:xfrm>
              <a:off x="3295" y="2659"/>
              <a:ext cx="828" cy="287"/>
            </a:xfrm>
            <a:custGeom>
              <a:avLst/>
              <a:gdLst/>
              <a:ahLst/>
              <a:cxnLst>
                <a:cxn ang="0">
                  <a:pos x="828" y="13"/>
                </a:cxn>
                <a:cxn ang="0">
                  <a:pos x="820" y="13"/>
                </a:cxn>
                <a:cxn ang="0">
                  <a:pos x="812" y="13"/>
                </a:cxn>
                <a:cxn ang="0">
                  <a:pos x="808" y="13"/>
                </a:cxn>
                <a:cxn ang="0">
                  <a:pos x="804" y="13"/>
                </a:cxn>
                <a:cxn ang="0">
                  <a:pos x="800" y="13"/>
                </a:cxn>
                <a:cxn ang="0">
                  <a:pos x="797" y="13"/>
                </a:cxn>
                <a:cxn ang="0">
                  <a:pos x="796" y="13"/>
                </a:cxn>
                <a:cxn ang="0">
                  <a:pos x="791" y="13"/>
                </a:cxn>
                <a:cxn ang="0">
                  <a:pos x="787" y="13"/>
                </a:cxn>
                <a:cxn ang="0">
                  <a:pos x="783" y="13"/>
                </a:cxn>
                <a:cxn ang="0">
                  <a:pos x="779" y="13"/>
                </a:cxn>
                <a:cxn ang="0">
                  <a:pos x="771" y="13"/>
                </a:cxn>
                <a:cxn ang="0">
                  <a:pos x="763" y="13"/>
                </a:cxn>
                <a:cxn ang="0">
                  <a:pos x="755" y="13"/>
                </a:cxn>
                <a:cxn ang="0">
                  <a:pos x="739" y="13"/>
                </a:cxn>
                <a:cxn ang="0">
                  <a:pos x="723" y="11"/>
                </a:cxn>
                <a:cxn ang="0">
                  <a:pos x="659" y="7"/>
                </a:cxn>
                <a:cxn ang="0">
                  <a:pos x="624" y="5"/>
                </a:cxn>
                <a:cxn ang="0">
                  <a:pos x="607" y="3"/>
                </a:cxn>
                <a:cxn ang="0">
                  <a:pos x="586" y="2"/>
                </a:cxn>
                <a:cxn ang="0">
                  <a:pos x="576" y="2"/>
                </a:cxn>
                <a:cxn ang="0">
                  <a:pos x="568" y="2"/>
                </a:cxn>
                <a:cxn ang="0">
                  <a:pos x="562" y="2"/>
                </a:cxn>
                <a:cxn ang="0">
                  <a:pos x="557" y="2"/>
                </a:cxn>
                <a:cxn ang="0">
                  <a:pos x="552" y="0"/>
                </a:cxn>
                <a:cxn ang="0">
                  <a:pos x="547" y="0"/>
                </a:cxn>
                <a:cxn ang="0">
                  <a:pos x="542" y="0"/>
                </a:cxn>
                <a:cxn ang="0">
                  <a:pos x="538" y="0"/>
                </a:cxn>
                <a:cxn ang="0">
                  <a:pos x="533" y="0"/>
                </a:cxn>
                <a:cxn ang="0">
                  <a:pos x="528" y="0"/>
                </a:cxn>
                <a:cxn ang="0">
                  <a:pos x="523" y="0"/>
                </a:cxn>
                <a:cxn ang="0">
                  <a:pos x="518" y="0"/>
                </a:cxn>
                <a:cxn ang="0">
                  <a:pos x="514" y="0"/>
                </a:cxn>
                <a:cxn ang="0">
                  <a:pos x="510" y="2"/>
                </a:cxn>
                <a:cxn ang="0">
                  <a:pos x="499" y="2"/>
                </a:cxn>
                <a:cxn ang="0">
                  <a:pos x="490" y="2"/>
                </a:cxn>
                <a:cxn ang="0">
                  <a:pos x="477" y="2"/>
                </a:cxn>
                <a:cxn ang="0">
                  <a:pos x="466" y="3"/>
                </a:cxn>
                <a:cxn ang="0">
                  <a:pos x="446" y="5"/>
                </a:cxn>
                <a:cxn ang="0">
                  <a:pos x="424" y="8"/>
                </a:cxn>
                <a:cxn ang="0">
                  <a:pos x="400" y="11"/>
                </a:cxn>
                <a:cxn ang="0">
                  <a:pos x="374" y="16"/>
                </a:cxn>
                <a:cxn ang="0">
                  <a:pos x="326" y="29"/>
                </a:cxn>
                <a:cxn ang="0">
                  <a:pos x="280" y="44"/>
                </a:cxn>
                <a:cxn ang="0">
                  <a:pos x="232" y="64"/>
                </a:cxn>
                <a:cxn ang="0">
                  <a:pos x="148" y="116"/>
                </a:cxn>
                <a:cxn ang="0">
                  <a:pos x="105" y="151"/>
                </a:cxn>
                <a:cxn ang="0">
                  <a:pos x="64" y="194"/>
                </a:cxn>
                <a:cxn ang="0">
                  <a:pos x="28" y="241"/>
                </a:cxn>
                <a:cxn ang="0">
                  <a:pos x="0" y="287"/>
                </a:cxn>
              </a:cxnLst>
              <a:rect l="0" t="0" r="r" b="b"/>
              <a:pathLst>
                <a:path w="828" h="287">
                  <a:moveTo>
                    <a:pt x="828" y="13"/>
                  </a:moveTo>
                  <a:lnTo>
                    <a:pt x="820" y="13"/>
                  </a:lnTo>
                  <a:lnTo>
                    <a:pt x="812" y="13"/>
                  </a:lnTo>
                  <a:lnTo>
                    <a:pt x="808" y="13"/>
                  </a:lnTo>
                  <a:lnTo>
                    <a:pt x="804" y="13"/>
                  </a:lnTo>
                  <a:lnTo>
                    <a:pt x="800" y="13"/>
                  </a:lnTo>
                  <a:lnTo>
                    <a:pt x="797" y="13"/>
                  </a:lnTo>
                  <a:lnTo>
                    <a:pt x="796" y="13"/>
                  </a:lnTo>
                  <a:lnTo>
                    <a:pt x="791" y="13"/>
                  </a:lnTo>
                  <a:lnTo>
                    <a:pt x="787" y="13"/>
                  </a:lnTo>
                  <a:lnTo>
                    <a:pt x="783" y="13"/>
                  </a:lnTo>
                  <a:lnTo>
                    <a:pt x="779" y="13"/>
                  </a:lnTo>
                  <a:lnTo>
                    <a:pt x="771" y="13"/>
                  </a:lnTo>
                  <a:lnTo>
                    <a:pt x="763" y="13"/>
                  </a:lnTo>
                  <a:lnTo>
                    <a:pt x="755" y="13"/>
                  </a:lnTo>
                  <a:lnTo>
                    <a:pt x="739" y="13"/>
                  </a:lnTo>
                  <a:lnTo>
                    <a:pt x="723" y="11"/>
                  </a:lnTo>
                  <a:lnTo>
                    <a:pt x="659" y="7"/>
                  </a:lnTo>
                  <a:lnTo>
                    <a:pt x="624" y="5"/>
                  </a:lnTo>
                  <a:lnTo>
                    <a:pt x="607" y="3"/>
                  </a:lnTo>
                  <a:lnTo>
                    <a:pt x="586" y="2"/>
                  </a:lnTo>
                  <a:lnTo>
                    <a:pt x="576" y="2"/>
                  </a:lnTo>
                  <a:lnTo>
                    <a:pt x="568" y="2"/>
                  </a:lnTo>
                  <a:lnTo>
                    <a:pt x="562" y="2"/>
                  </a:lnTo>
                  <a:lnTo>
                    <a:pt x="557" y="2"/>
                  </a:lnTo>
                  <a:lnTo>
                    <a:pt x="552" y="0"/>
                  </a:lnTo>
                  <a:lnTo>
                    <a:pt x="547" y="0"/>
                  </a:lnTo>
                  <a:lnTo>
                    <a:pt x="542" y="0"/>
                  </a:lnTo>
                  <a:lnTo>
                    <a:pt x="538" y="0"/>
                  </a:lnTo>
                  <a:lnTo>
                    <a:pt x="533" y="0"/>
                  </a:lnTo>
                  <a:lnTo>
                    <a:pt x="528" y="0"/>
                  </a:lnTo>
                  <a:lnTo>
                    <a:pt x="523" y="0"/>
                  </a:lnTo>
                  <a:lnTo>
                    <a:pt x="518" y="0"/>
                  </a:lnTo>
                  <a:lnTo>
                    <a:pt x="514" y="0"/>
                  </a:lnTo>
                  <a:lnTo>
                    <a:pt x="510" y="2"/>
                  </a:lnTo>
                  <a:lnTo>
                    <a:pt x="499" y="2"/>
                  </a:lnTo>
                  <a:lnTo>
                    <a:pt x="490" y="2"/>
                  </a:lnTo>
                  <a:lnTo>
                    <a:pt x="477" y="2"/>
                  </a:lnTo>
                  <a:lnTo>
                    <a:pt x="466" y="3"/>
                  </a:lnTo>
                  <a:lnTo>
                    <a:pt x="446" y="5"/>
                  </a:lnTo>
                  <a:lnTo>
                    <a:pt x="424" y="8"/>
                  </a:lnTo>
                  <a:lnTo>
                    <a:pt x="400" y="11"/>
                  </a:lnTo>
                  <a:lnTo>
                    <a:pt x="374" y="16"/>
                  </a:lnTo>
                  <a:lnTo>
                    <a:pt x="326" y="29"/>
                  </a:lnTo>
                  <a:lnTo>
                    <a:pt x="280" y="44"/>
                  </a:lnTo>
                  <a:lnTo>
                    <a:pt x="232" y="64"/>
                  </a:lnTo>
                  <a:lnTo>
                    <a:pt x="148" y="116"/>
                  </a:lnTo>
                  <a:lnTo>
                    <a:pt x="105" y="151"/>
                  </a:lnTo>
                  <a:lnTo>
                    <a:pt x="64" y="194"/>
                  </a:lnTo>
                  <a:lnTo>
                    <a:pt x="28" y="241"/>
                  </a:lnTo>
                  <a:lnTo>
                    <a:pt x="0" y="287"/>
                  </a:lnTo>
                </a:path>
              </a:pathLst>
            </a:custGeom>
            <a:noFill/>
            <a:ln w="58738">
              <a:solidFill>
                <a:srgbClr val="E5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431" name="Freeform 95"/>
            <p:cNvSpPr>
              <a:spLocks/>
            </p:cNvSpPr>
            <p:nvPr/>
          </p:nvSpPr>
          <p:spPr bwMode="auto">
            <a:xfrm>
              <a:off x="3242" y="2946"/>
              <a:ext cx="594" cy="718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30" y="48"/>
                </a:cxn>
                <a:cxn ang="0">
                  <a:pos x="16" y="96"/>
                </a:cxn>
                <a:cxn ang="0">
                  <a:pos x="8" y="125"/>
                </a:cxn>
                <a:cxn ang="0">
                  <a:pos x="4" y="151"/>
                </a:cxn>
                <a:cxn ang="0">
                  <a:pos x="3" y="165"/>
                </a:cxn>
                <a:cxn ang="0">
                  <a:pos x="1" y="173"/>
                </a:cxn>
                <a:cxn ang="0">
                  <a:pos x="1" y="181"/>
                </a:cxn>
                <a:cxn ang="0">
                  <a:pos x="0" y="189"/>
                </a:cxn>
                <a:cxn ang="0">
                  <a:pos x="0" y="197"/>
                </a:cxn>
                <a:cxn ang="0">
                  <a:pos x="0" y="203"/>
                </a:cxn>
                <a:cxn ang="0">
                  <a:pos x="0" y="211"/>
                </a:cxn>
                <a:cxn ang="0">
                  <a:pos x="0" y="218"/>
                </a:cxn>
                <a:cxn ang="0">
                  <a:pos x="0" y="224"/>
                </a:cxn>
                <a:cxn ang="0">
                  <a:pos x="0" y="231"/>
                </a:cxn>
                <a:cxn ang="0">
                  <a:pos x="0" y="237"/>
                </a:cxn>
                <a:cxn ang="0">
                  <a:pos x="0" y="243"/>
                </a:cxn>
                <a:cxn ang="0">
                  <a:pos x="1" y="251"/>
                </a:cxn>
                <a:cxn ang="0">
                  <a:pos x="1" y="266"/>
                </a:cxn>
                <a:cxn ang="0">
                  <a:pos x="4" y="280"/>
                </a:cxn>
                <a:cxn ang="0">
                  <a:pos x="6" y="295"/>
                </a:cxn>
                <a:cxn ang="0">
                  <a:pos x="12" y="322"/>
                </a:cxn>
                <a:cxn ang="0">
                  <a:pos x="19" y="348"/>
                </a:cxn>
                <a:cxn ang="0">
                  <a:pos x="25" y="370"/>
                </a:cxn>
                <a:cxn ang="0">
                  <a:pos x="46" y="420"/>
                </a:cxn>
                <a:cxn ang="0">
                  <a:pos x="73" y="468"/>
                </a:cxn>
                <a:cxn ang="0">
                  <a:pos x="107" y="514"/>
                </a:cxn>
                <a:cxn ang="0">
                  <a:pos x="179" y="585"/>
                </a:cxn>
                <a:cxn ang="0">
                  <a:pos x="219" y="617"/>
                </a:cxn>
                <a:cxn ang="0">
                  <a:pos x="266" y="644"/>
                </a:cxn>
                <a:cxn ang="0">
                  <a:pos x="312" y="666"/>
                </a:cxn>
                <a:cxn ang="0">
                  <a:pos x="354" y="682"/>
                </a:cxn>
                <a:cxn ang="0">
                  <a:pos x="403" y="697"/>
                </a:cxn>
                <a:cxn ang="0">
                  <a:pos x="427" y="702"/>
                </a:cxn>
                <a:cxn ang="0">
                  <a:pos x="456" y="708"/>
                </a:cxn>
                <a:cxn ang="0">
                  <a:pos x="477" y="711"/>
                </a:cxn>
                <a:cxn ang="0">
                  <a:pos x="501" y="714"/>
                </a:cxn>
                <a:cxn ang="0">
                  <a:pos x="514" y="714"/>
                </a:cxn>
                <a:cxn ang="0">
                  <a:pos x="525" y="716"/>
                </a:cxn>
                <a:cxn ang="0">
                  <a:pos x="536" y="716"/>
                </a:cxn>
                <a:cxn ang="0">
                  <a:pos x="547" y="718"/>
                </a:cxn>
                <a:cxn ang="0">
                  <a:pos x="552" y="718"/>
                </a:cxn>
                <a:cxn ang="0">
                  <a:pos x="559" y="718"/>
                </a:cxn>
                <a:cxn ang="0">
                  <a:pos x="563" y="718"/>
                </a:cxn>
                <a:cxn ang="0">
                  <a:pos x="568" y="718"/>
                </a:cxn>
                <a:cxn ang="0">
                  <a:pos x="573" y="718"/>
                </a:cxn>
                <a:cxn ang="0">
                  <a:pos x="576" y="718"/>
                </a:cxn>
                <a:cxn ang="0">
                  <a:pos x="579" y="718"/>
                </a:cxn>
                <a:cxn ang="0">
                  <a:pos x="584" y="718"/>
                </a:cxn>
                <a:cxn ang="0">
                  <a:pos x="589" y="718"/>
                </a:cxn>
                <a:cxn ang="0">
                  <a:pos x="594" y="718"/>
                </a:cxn>
              </a:cxnLst>
              <a:rect l="0" t="0" r="r" b="b"/>
              <a:pathLst>
                <a:path w="594" h="718">
                  <a:moveTo>
                    <a:pt x="53" y="0"/>
                  </a:moveTo>
                  <a:lnTo>
                    <a:pt x="30" y="48"/>
                  </a:lnTo>
                  <a:lnTo>
                    <a:pt x="16" y="96"/>
                  </a:lnTo>
                  <a:lnTo>
                    <a:pt x="8" y="125"/>
                  </a:lnTo>
                  <a:lnTo>
                    <a:pt x="4" y="151"/>
                  </a:lnTo>
                  <a:lnTo>
                    <a:pt x="3" y="165"/>
                  </a:lnTo>
                  <a:lnTo>
                    <a:pt x="1" y="173"/>
                  </a:lnTo>
                  <a:lnTo>
                    <a:pt x="1" y="181"/>
                  </a:lnTo>
                  <a:lnTo>
                    <a:pt x="0" y="189"/>
                  </a:lnTo>
                  <a:lnTo>
                    <a:pt x="0" y="197"/>
                  </a:lnTo>
                  <a:lnTo>
                    <a:pt x="0" y="203"/>
                  </a:lnTo>
                  <a:lnTo>
                    <a:pt x="0" y="211"/>
                  </a:lnTo>
                  <a:lnTo>
                    <a:pt x="0" y="218"/>
                  </a:lnTo>
                  <a:lnTo>
                    <a:pt x="0" y="224"/>
                  </a:lnTo>
                  <a:lnTo>
                    <a:pt x="0" y="231"/>
                  </a:lnTo>
                  <a:lnTo>
                    <a:pt x="0" y="237"/>
                  </a:lnTo>
                  <a:lnTo>
                    <a:pt x="0" y="243"/>
                  </a:lnTo>
                  <a:lnTo>
                    <a:pt x="1" y="251"/>
                  </a:lnTo>
                  <a:lnTo>
                    <a:pt x="1" y="266"/>
                  </a:lnTo>
                  <a:lnTo>
                    <a:pt x="4" y="280"/>
                  </a:lnTo>
                  <a:lnTo>
                    <a:pt x="6" y="295"/>
                  </a:lnTo>
                  <a:lnTo>
                    <a:pt x="12" y="322"/>
                  </a:lnTo>
                  <a:lnTo>
                    <a:pt x="19" y="348"/>
                  </a:lnTo>
                  <a:lnTo>
                    <a:pt x="25" y="370"/>
                  </a:lnTo>
                  <a:lnTo>
                    <a:pt x="46" y="420"/>
                  </a:lnTo>
                  <a:lnTo>
                    <a:pt x="73" y="468"/>
                  </a:lnTo>
                  <a:lnTo>
                    <a:pt x="107" y="514"/>
                  </a:lnTo>
                  <a:lnTo>
                    <a:pt x="179" y="585"/>
                  </a:lnTo>
                  <a:lnTo>
                    <a:pt x="219" y="617"/>
                  </a:lnTo>
                  <a:lnTo>
                    <a:pt x="266" y="644"/>
                  </a:lnTo>
                  <a:lnTo>
                    <a:pt x="312" y="666"/>
                  </a:lnTo>
                  <a:lnTo>
                    <a:pt x="354" y="682"/>
                  </a:lnTo>
                  <a:lnTo>
                    <a:pt x="403" y="697"/>
                  </a:lnTo>
                  <a:lnTo>
                    <a:pt x="427" y="702"/>
                  </a:lnTo>
                  <a:lnTo>
                    <a:pt x="456" y="708"/>
                  </a:lnTo>
                  <a:lnTo>
                    <a:pt x="477" y="711"/>
                  </a:lnTo>
                  <a:lnTo>
                    <a:pt x="501" y="714"/>
                  </a:lnTo>
                  <a:lnTo>
                    <a:pt x="514" y="714"/>
                  </a:lnTo>
                  <a:lnTo>
                    <a:pt x="525" y="716"/>
                  </a:lnTo>
                  <a:lnTo>
                    <a:pt x="536" y="716"/>
                  </a:lnTo>
                  <a:lnTo>
                    <a:pt x="547" y="718"/>
                  </a:lnTo>
                  <a:lnTo>
                    <a:pt x="552" y="718"/>
                  </a:lnTo>
                  <a:lnTo>
                    <a:pt x="559" y="718"/>
                  </a:lnTo>
                  <a:lnTo>
                    <a:pt x="563" y="718"/>
                  </a:lnTo>
                  <a:lnTo>
                    <a:pt x="568" y="718"/>
                  </a:lnTo>
                  <a:lnTo>
                    <a:pt x="573" y="718"/>
                  </a:lnTo>
                  <a:lnTo>
                    <a:pt x="576" y="718"/>
                  </a:lnTo>
                  <a:lnTo>
                    <a:pt x="579" y="718"/>
                  </a:lnTo>
                  <a:lnTo>
                    <a:pt x="584" y="718"/>
                  </a:lnTo>
                  <a:lnTo>
                    <a:pt x="589" y="718"/>
                  </a:lnTo>
                  <a:lnTo>
                    <a:pt x="594" y="718"/>
                  </a:lnTo>
                </a:path>
              </a:pathLst>
            </a:custGeom>
            <a:noFill/>
            <a:ln w="58738">
              <a:solidFill>
                <a:srgbClr val="E5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432" name="Freeform 96"/>
            <p:cNvSpPr>
              <a:spLocks/>
            </p:cNvSpPr>
            <p:nvPr/>
          </p:nvSpPr>
          <p:spPr bwMode="auto">
            <a:xfrm>
              <a:off x="3836" y="3651"/>
              <a:ext cx="546" cy="13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6" y="13"/>
                </a:cxn>
                <a:cxn ang="0">
                  <a:pos x="11" y="13"/>
                </a:cxn>
                <a:cxn ang="0">
                  <a:pos x="16" y="13"/>
                </a:cxn>
                <a:cxn ang="0">
                  <a:pos x="24" y="13"/>
                </a:cxn>
                <a:cxn ang="0">
                  <a:pos x="33" y="13"/>
                </a:cxn>
                <a:cxn ang="0">
                  <a:pos x="53" y="11"/>
                </a:cxn>
                <a:cxn ang="0">
                  <a:pos x="72" y="9"/>
                </a:cxn>
                <a:cxn ang="0">
                  <a:pos x="112" y="8"/>
                </a:cxn>
                <a:cxn ang="0">
                  <a:pos x="176" y="3"/>
                </a:cxn>
                <a:cxn ang="0">
                  <a:pos x="194" y="1"/>
                </a:cxn>
                <a:cxn ang="0">
                  <a:pos x="203" y="1"/>
                </a:cxn>
                <a:cxn ang="0">
                  <a:pos x="211" y="1"/>
                </a:cxn>
                <a:cxn ang="0">
                  <a:pos x="219" y="0"/>
                </a:cxn>
                <a:cxn ang="0">
                  <a:pos x="229" y="0"/>
                </a:cxn>
                <a:cxn ang="0">
                  <a:pos x="232" y="0"/>
                </a:cxn>
                <a:cxn ang="0">
                  <a:pos x="235" y="0"/>
                </a:cxn>
                <a:cxn ang="0">
                  <a:pos x="240" y="0"/>
                </a:cxn>
                <a:cxn ang="0">
                  <a:pos x="243" y="0"/>
                </a:cxn>
                <a:cxn ang="0">
                  <a:pos x="248" y="0"/>
                </a:cxn>
                <a:cxn ang="0">
                  <a:pos x="251" y="0"/>
                </a:cxn>
                <a:cxn ang="0">
                  <a:pos x="256" y="0"/>
                </a:cxn>
                <a:cxn ang="0">
                  <a:pos x="258" y="0"/>
                </a:cxn>
                <a:cxn ang="0">
                  <a:pos x="259" y="0"/>
                </a:cxn>
                <a:cxn ang="0">
                  <a:pos x="264" y="0"/>
                </a:cxn>
                <a:cxn ang="0">
                  <a:pos x="267" y="0"/>
                </a:cxn>
                <a:cxn ang="0">
                  <a:pos x="272" y="0"/>
                </a:cxn>
                <a:cxn ang="0">
                  <a:pos x="275" y="0"/>
                </a:cxn>
                <a:cxn ang="0">
                  <a:pos x="285" y="0"/>
                </a:cxn>
                <a:cxn ang="0">
                  <a:pos x="293" y="1"/>
                </a:cxn>
                <a:cxn ang="0">
                  <a:pos x="312" y="1"/>
                </a:cxn>
                <a:cxn ang="0">
                  <a:pos x="344" y="3"/>
                </a:cxn>
                <a:cxn ang="0">
                  <a:pos x="379" y="6"/>
                </a:cxn>
                <a:cxn ang="0">
                  <a:pos x="415" y="9"/>
                </a:cxn>
                <a:cxn ang="0">
                  <a:pos x="434" y="9"/>
                </a:cxn>
                <a:cxn ang="0">
                  <a:pos x="453" y="11"/>
                </a:cxn>
                <a:cxn ang="0">
                  <a:pos x="472" y="13"/>
                </a:cxn>
                <a:cxn ang="0">
                  <a:pos x="482" y="13"/>
                </a:cxn>
                <a:cxn ang="0">
                  <a:pos x="492" y="13"/>
                </a:cxn>
                <a:cxn ang="0">
                  <a:pos x="496" y="13"/>
                </a:cxn>
                <a:cxn ang="0">
                  <a:pos x="500" y="13"/>
                </a:cxn>
                <a:cxn ang="0">
                  <a:pos x="504" y="13"/>
                </a:cxn>
                <a:cxn ang="0">
                  <a:pos x="509" y="13"/>
                </a:cxn>
                <a:cxn ang="0">
                  <a:pos x="514" y="13"/>
                </a:cxn>
                <a:cxn ang="0">
                  <a:pos x="519" y="13"/>
                </a:cxn>
                <a:cxn ang="0">
                  <a:pos x="524" y="13"/>
                </a:cxn>
                <a:cxn ang="0">
                  <a:pos x="528" y="13"/>
                </a:cxn>
                <a:cxn ang="0">
                  <a:pos x="532" y="13"/>
                </a:cxn>
                <a:cxn ang="0">
                  <a:pos x="535" y="13"/>
                </a:cxn>
                <a:cxn ang="0">
                  <a:pos x="540" y="13"/>
                </a:cxn>
                <a:cxn ang="0">
                  <a:pos x="546" y="13"/>
                </a:cxn>
              </a:cxnLst>
              <a:rect l="0" t="0" r="r" b="b"/>
              <a:pathLst>
                <a:path w="546" h="13">
                  <a:moveTo>
                    <a:pt x="0" y="13"/>
                  </a:moveTo>
                  <a:lnTo>
                    <a:pt x="6" y="13"/>
                  </a:lnTo>
                  <a:lnTo>
                    <a:pt x="11" y="13"/>
                  </a:lnTo>
                  <a:lnTo>
                    <a:pt x="16" y="13"/>
                  </a:lnTo>
                  <a:lnTo>
                    <a:pt x="24" y="13"/>
                  </a:lnTo>
                  <a:lnTo>
                    <a:pt x="33" y="13"/>
                  </a:lnTo>
                  <a:lnTo>
                    <a:pt x="53" y="11"/>
                  </a:lnTo>
                  <a:lnTo>
                    <a:pt x="72" y="9"/>
                  </a:lnTo>
                  <a:lnTo>
                    <a:pt x="112" y="8"/>
                  </a:lnTo>
                  <a:lnTo>
                    <a:pt x="176" y="3"/>
                  </a:lnTo>
                  <a:lnTo>
                    <a:pt x="194" y="1"/>
                  </a:lnTo>
                  <a:lnTo>
                    <a:pt x="203" y="1"/>
                  </a:lnTo>
                  <a:lnTo>
                    <a:pt x="211" y="1"/>
                  </a:lnTo>
                  <a:lnTo>
                    <a:pt x="219" y="0"/>
                  </a:lnTo>
                  <a:lnTo>
                    <a:pt x="229" y="0"/>
                  </a:lnTo>
                  <a:lnTo>
                    <a:pt x="232" y="0"/>
                  </a:lnTo>
                  <a:lnTo>
                    <a:pt x="235" y="0"/>
                  </a:lnTo>
                  <a:lnTo>
                    <a:pt x="240" y="0"/>
                  </a:lnTo>
                  <a:lnTo>
                    <a:pt x="243" y="0"/>
                  </a:lnTo>
                  <a:lnTo>
                    <a:pt x="248" y="0"/>
                  </a:lnTo>
                  <a:lnTo>
                    <a:pt x="251" y="0"/>
                  </a:lnTo>
                  <a:lnTo>
                    <a:pt x="256" y="0"/>
                  </a:lnTo>
                  <a:lnTo>
                    <a:pt x="258" y="0"/>
                  </a:lnTo>
                  <a:lnTo>
                    <a:pt x="259" y="0"/>
                  </a:lnTo>
                  <a:lnTo>
                    <a:pt x="264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5" y="0"/>
                  </a:lnTo>
                  <a:lnTo>
                    <a:pt x="285" y="0"/>
                  </a:lnTo>
                  <a:lnTo>
                    <a:pt x="293" y="1"/>
                  </a:lnTo>
                  <a:lnTo>
                    <a:pt x="312" y="1"/>
                  </a:lnTo>
                  <a:lnTo>
                    <a:pt x="344" y="3"/>
                  </a:lnTo>
                  <a:lnTo>
                    <a:pt x="379" y="6"/>
                  </a:lnTo>
                  <a:lnTo>
                    <a:pt x="415" y="9"/>
                  </a:lnTo>
                  <a:lnTo>
                    <a:pt x="434" y="9"/>
                  </a:lnTo>
                  <a:lnTo>
                    <a:pt x="453" y="11"/>
                  </a:lnTo>
                  <a:lnTo>
                    <a:pt x="472" y="13"/>
                  </a:lnTo>
                  <a:lnTo>
                    <a:pt x="482" y="13"/>
                  </a:lnTo>
                  <a:lnTo>
                    <a:pt x="492" y="13"/>
                  </a:lnTo>
                  <a:lnTo>
                    <a:pt x="496" y="13"/>
                  </a:lnTo>
                  <a:lnTo>
                    <a:pt x="500" y="13"/>
                  </a:lnTo>
                  <a:lnTo>
                    <a:pt x="504" y="13"/>
                  </a:lnTo>
                  <a:lnTo>
                    <a:pt x="509" y="13"/>
                  </a:lnTo>
                  <a:lnTo>
                    <a:pt x="514" y="13"/>
                  </a:lnTo>
                  <a:lnTo>
                    <a:pt x="519" y="13"/>
                  </a:lnTo>
                  <a:lnTo>
                    <a:pt x="524" y="13"/>
                  </a:lnTo>
                  <a:lnTo>
                    <a:pt x="528" y="13"/>
                  </a:lnTo>
                  <a:lnTo>
                    <a:pt x="532" y="13"/>
                  </a:lnTo>
                  <a:lnTo>
                    <a:pt x="535" y="13"/>
                  </a:lnTo>
                  <a:lnTo>
                    <a:pt x="540" y="13"/>
                  </a:lnTo>
                  <a:lnTo>
                    <a:pt x="546" y="13"/>
                  </a:lnTo>
                </a:path>
              </a:pathLst>
            </a:custGeom>
            <a:noFill/>
            <a:ln w="58738">
              <a:solidFill>
                <a:srgbClr val="E5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433" name="Freeform 97"/>
            <p:cNvSpPr>
              <a:spLocks/>
            </p:cNvSpPr>
            <p:nvPr/>
          </p:nvSpPr>
          <p:spPr bwMode="auto">
            <a:xfrm>
              <a:off x="4382" y="3162"/>
              <a:ext cx="557" cy="502"/>
            </a:xfrm>
            <a:custGeom>
              <a:avLst/>
              <a:gdLst/>
              <a:ahLst/>
              <a:cxnLst>
                <a:cxn ang="0">
                  <a:pos x="0" y="502"/>
                </a:cxn>
                <a:cxn ang="0">
                  <a:pos x="5" y="502"/>
                </a:cxn>
                <a:cxn ang="0">
                  <a:pos x="18" y="500"/>
                </a:cxn>
                <a:cxn ang="0">
                  <a:pos x="27" y="500"/>
                </a:cxn>
                <a:cxn ang="0">
                  <a:pos x="48" y="498"/>
                </a:cxn>
                <a:cxn ang="0">
                  <a:pos x="70" y="497"/>
                </a:cxn>
                <a:cxn ang="0">
                  <a:pos x="96" y="492"/>
                </a:cxn>
                <a:cxn ang="0">
                  <a:pos x="122" y="487"/>
                </a:cxn>
                <a:cxn ang="0">
                  <a:pos x="170" y="476"/>
                </a:cxn>
                <a:cxn ang="0">
                  <a:pos x="216" y="462"/>
                </a:cxn>
                <a:cxn ang="0">
                  <a:pos x="264" y="441"/>
                </a:cxn>
                <a:cxn ang="0">
                  <a:pos x="349" y="393"/>
                </a:cxn>
                <a:cxn ang="0">
                  <a:pos x="389" y="361"/>
                </a:cxn>
                <a:cxn ang="0">
                  <a:pos x="429" y="322"/>
                </a:cxn>
                <a:cxn ang="0">
                  <a:pos x="463" y="282"/>
                </a:cxn>
                <a:cxn ang="0">
                  <a:pos x="490" y="242"/>
                </a:cxn>
                <a:cxn ang="0">
                  <a:pos x="514" y="194"/>
                </a:cxn>
                <a:cxn ang="0">
                  <a:pos x="527" y="167"/>
                </a:cxn>
                <a:cxn ang="0">
                  <a:pos x="537" y="140"/>
                </a:cxn>
                <a:cxn ang="0">
                  <a:pos x="543" y="114"/>
                </a:cxn>
                <a:cxn ang="0">
                  <a:pos x="549" y="85"/>
                </a:cxn>
                <a:cxn ang="0">
                  <a:pos x="553" y="69"/>
                </a:cxn>
                <a:cxn ang="0">
                  <a:pos x="554" y="53"/>
                </a:cxn>
                <a:cxn ang="0">
                  <a:pos x="556" y="39"/>
                </a:cxn>
                <a:cxn ang="0">
                  <a:pos x="556" y="32"/>
                </a:cxn>
                <a:cxn ang="0">
                  <a:pos x="557" y="24"/>
                </a:cxn>
                <a:cxn ang="0">
                  <a:pos x="557" y="18"/>
                </a:cxn>
                <a:cxn ang="0">
                  <a:pos x="557" y="13"/>
                </a:cxn>
                <a:cxn ang="0">
                  <a:pos x="557" y="7"/>
                </a:cxn>
                <a:cxn ang="0">
                  <a:pos x="557" y="0"/>
                </a:cxn>
              </a:cxnLst>
              <a:rect l="0" t="0" r="r" b="b"/>
              <a:pathLst>
                <a:path w="557" h="502">
                  <a:moveTo>
                    <a:pt x="0" y="502"/>
                  </a:moveTo>
                  <a:lnTo>
                    <a:pt x="5" y="502"/>
                  </a:lnTo>
                  <a:lnTo>
                    <a:pt x="18" y="500"/>
                  </a:lnTo>
                  <a:lnTo>
                    <a:pt x="27" y="500"/>
                  </a:lnTo>
                  <a:lnTo>
                    <a:pt x="48" y="498"/>
                  </a:lnTo>
                  <a:lnTo>
                    <a:pt x="70" y="497"/>
                  </a:lnTo>
                  <a:lnTo>
                    <a:pt x="96" y="492"/>
                  </a:lnTo>
                  <a:lnTo>
                    <a:pt x="122" y="487"/>
                  </a:lnTo>
                  <a:lnTo>
                    <a:pt x="170" y="476"/>
                  </a:lnTo>
                  <a:lnTo>
                    <a:pt x="216" y="462"/>
                  </a:lnTo>
                  <a:lnTo>
                    <a:pt x="264" y="441"/>
                  </a:lnTo>
                  <a:lnTo>
                    <a:pt x="349" y="393"/>
                  </a:lnTo>
                  <a:lnTo>
                    <a:pt x="389" y="361"/>
                  </a:lnTo>
                  <a:lnTo>
                    <a:pt x="429" y="322"/>
                  </a:lnTo>
                  <a:lnTo>
                    <a:pt x="463" y="282"/>
                  </a:lnTo>
                  <a:lnTo>
                    <a:pt x="490" y="242"/>
                  </a:lnTo>
                  <a:lnTo>
                    <a:pt x="514" y="194"/>
                  </a:lnTo>
                  <a:lnTo>
                    <a:pt x="527" y="167"/>
                  </a:lnTo>
                  <a:lnTo>
                    <a:pt x="537" y="140"/>
                  </a:lnTo>
                  <a:lnTo>
                    <a:pt x="543" y="114"/>
                  </a:lnTo>
                  <a:lnTo>
                    <a:pt x="549" y="85"/>
                  </a:lnTo>
                  <a:lnTo>
                    <a:pt x="553" y="69"/>
                  </a:lnTo>
                  <a:lnTo>
                    <a:pt x="554" y="53"/>
                  </a:lnTo>
                  <a:lnTo>
                    <a:pt x="556" y="39"/>
                  </a:lnTo>
                  <a:lnTo>
                    <a:pt x="556" y="32"/>
                  </a:lnTo>
                  <a:lnTo>
                    <a:pt x="557" y="24"/>
                  </a:lnTo>
                  <a:lnTo>
                    <a:pt x="557" y="18"/>
                  </a:lnTo>
                  <a:lnTo>
                    <a:pt x="557" y="13"/>
                  </a:lnTo>
                  <a:lnTo>
                    <a:pt x="557" y="7"/>
                  </a:lnTo>
                  <a:lnTo>
                    <a:pt x="557" y="0"/>
                  </a:lnTo>
                </a:path>
              </a:pathLst>
            </a:custGeom>
            <a:noFill/>
            <a:ln w="58738">
              <a:solidFill>
                <a:srgbClr val="E5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434" name="Freeform 98"/>
            <p:cNvSpPr>
              <a:spLocks/>
            </p:cNvSpPr>
            <p:nvPr/>
          </p:nvSpPr>
          <p:spPr bwMode="auto">
            <a:xfrm>
              <a:off x="4111" y="2650"/>
              <a:ext cx="843" cy="512"/>
            </a:xfrm>
            <a:custGeom>
              <a:avLst/>
              <a:gdLst/>
              <a:ahLst/>
              <a:cxnLst>
                <a:cxn ang="0">
                  <a:pos x="843" y="512"/>
                </a:cxn>
                <a:cxn ang="0">
                  <a:pos x="843" y="506"/>
                </a:cxn>
                <a:cxn ang="0">
                  <a:pos x="843" y="499"/>
                </a:cxn>
                <a:cxn ang="0">
                  <a:pos x="843" y="491"/>
                </a:cxn>
                <a:cxn ang="0">
                  <a:pos x="843" y="485"/>
                </a:cxn>
                <a:cxn ang="0">
                  <a:pos x="841" y="474"/>
                </a:cxn>
                <a:cxn ang="0">
                  <a:pos x="841" y="461"/>
                </a:cxn>
                <a:cxn ang="0">
                  <a:pos x="840" y="447"/>
                </a:cxn>
                <a:cxn ang="0">
                  <a:pos x="836" y="432"/>
                </a:cxn>
                <a:cxn ang="0">
                  <a:pos x="832" y="405"/>
                </a:cxn>
                <a:cxn ang="0">
                  <a:pos x="824" y="379"/>
                </a:cxn>
                <a:cxn ang="0">
                  <a:pos x="816" y="354"/>
                </a:cxn>
                <a:cxn ang="0">
                  <a:pos x="793" y="299"/>
                </a:cxn>
                <a:cxn ang="0">
                  <a:pos x="763" y="248"/>
                </a:cxn>
                <a:cxn ang="0">
                  <a:pos x="731" y="205"/>
                </a:cxn>
                <a:cxn ang="0">
                  <a:pos x="687" y="158"/>
                </a:cxn>
                <a:cxn ang="0">
                  <a:pos x="643" y="121"/>
                </a:cxn>
                <a:cxn ang="0">
                  <a:pos x="554" y="67"/>
                </a:cxn>
                <a:cxn ang="0">
                  <a:pos x="506" y="46"/>
                </a:cxn>
                <a:cxn ang="0">
                  <a:pos x="455" y="27"/>
                </a:cxn>
                <a:cxn ang="0">
                  <a:pos x="404" y="16"/>
                </a:cxn>
                <a:cxn ang="0">
                  <a:pos x="377" y="9"/>
                </a:cxn>
                <a:cxn ang="0">
                  <a:pos x="351" y="6"/>
                </a:cxn>
                <a:cxn ang="0">
                  <a:pos x="330" y="4"/>
                </a:cxn>
                <a:cxn ang="0">
                  <a:pos x="306" y="1"/>
                </a:cxn>
                <a:cxn ang="0">
                  <a:pos x="295" y="1"/>
                </a:cxn>
                <a:cxn ang="0">
                  <a:pos x="282" y="1"/>
                </a:cxn>
                <a:cxn ang="0">
                  <a:pos x="276" y="0"/>
                </a:cxn>
                <a:cxn ang="0">
                  <a:pos x="271" y="0"/>
                </a:cxn>
                <a:cxn ang="0">
                  <a:pos x="266" y="0"/>
                </a:cxn>
                <a:cxn ang="0">
                  <a:pos x="260" y="0"/>
                </a:cxn>
                <a:cxn ang="0">
                  <a:pos x="255" y="0"/>
                </a:cxn>
                <a:cxn ang="0">
                  <a:pos x="250" y="0"/>
                </a:cxn>
                <a:cxn ang="0">
                  <a:pos x="245" y="0"/>
                </a:cxn>
                <a:cxn ang="0">
                  <a:pos x="241" y="0"/>
                </a:cxn>
                <a:cxn ang="0">
                  <a:pos x="236" y="0"/>
                </a:cxn>
                <a:cxn ang="0">
                  <a:pos x="231" y="0"/>
                </a:cxn>
                <a:cxn ang="0">
                  <a:pos x="225" y="0"/>
                </a:cxn>
                <a:cxn ang="0">
                  <a:pos x="220" y="0"/>
                </a:cxn>
                <a:cxn ang="0">
                  <a:pos x="207" y="0"/>
                </a:cxn>
                <a:cxn ang="0">
                  <a:pos x="197" y="1"/>
                </a:cxn>
                <a:cxn ang="0">
                  <a:pos x="178" y="1"/>
                </a:cxn>
                <a:cxn ang="0">
                  <a:pos x="143" y="4"/>
                </a:cxn>
                <a:cxn ang="0">
                  <a:pos x="108" y="6"/>
                </a:cxn>
                <a:cxn ang="0">
                  <a:pos x="71" y="9"/>
                </a:cxn>
                <a:cxn ang="0">
                  <a:pos x="39" y="11"/>
                </a:cxn>
                <a:cxn ang="0">
                  <a:pos x="23" y="11"/>
                </a:cxn>
                <a:cxn ang="0">
                  <a:pos x="13" y="12"/>
                </a:cxn>
                <a:cxn ang="0">
                  <a:pos x="5" y="12"/>
                </a:cxn>
                <a:cxn ang="0">
                  <a:pos x="0" y="12"/>
                </a:cxn>
              </a:cxnLst>
              <a:rect l="0" t="0" r="r" b="b"/>
              <a:pathLst>
                <a:path w="843" h="512">
                  <a:moveTo>
                    <a:pt x="843" y="512"/>
                  </a:moveTo>
                  <a:lnTo>
                    <a:pt x="843" y="506"/>
                  </a:lnTo>
                  <a:lnTo>
                    <a:pt x="843" y="499"/>
                  </a:lnTo>
                  <a:lnTo>
                    <a:pt x="843" y="491"/>
                  </a:lnTo>
                  <a:lnTo>
                    <a:pt x="843" y="485"/>
                  </a:lnTo>
                  <a:lnTo>
                    <a:pt x="841" y="474"/>
                  </a:lnTo>
                  <a:lnTo>
                    <a:pt x="841" y="461"/>
                  </a:lnTo>
                  <a:lnTo>
                    <a:pt x="840" y="447"/>
                  </a:lnTo>
                  <a:lnTo>
                    <a:pt x="836" y="432"/>
                  </a:lnTo>
                  <a:lnTo>
                    <a:pt x="832" y="405"/>
                  </a:lnTo>
                  <a:lnTo>
                    <a:pt x="824" y="379"/>
                  </a:lnTo>
                  <a:lnTo>
                    <a:pt x="816" y="354"/>
                  </a:lnTo>
                  <a:lnTo>
                    <a:pt x="793" y="299"/>
                  </a:lnTo>
                  <a:lnTo>
                    <a:pt x="763" y="248"/>
                  </a:lnTo>
                  <a:lnTo>
                    <a:pt x="731" y="205"/>
                  </a:lnTo>
                  <a:lnTo>
                    <a:pt x="687" y="158"/>
                  </a:lnTo>
                  <a:lnTo>
                    <a:pt x="643" y="121"/>
                  </a:lnTo>
                  <a:lnTo>
                    <a:pt x="554" y="67"/>
                  </a:lnTo>
                  <a:lnTo>
                    <a:pt x="506" y="46"/>
                  </a:lnTo>
                  <a:lnTo>
                    <a:pt x="455" y="27"/>
                  </a:lnTo>
                  <a:lnTo>
                    <a:pt x="404" y="16"/>
                  </a:lnTo>
                  <a:lnTo>
                    <a:pt x="377" y="9"/>
                  </a:lnTo>
                  <a:lnTo>
                    <a:pt x="351" y="6"/>
                  </a:lnTo>
                  <a:lnTo>
                    <a:pt x="330" y="4"/>
                  </a:lnTo>
                  <a:lnTo>
                    <a:pt x="306" y="1"/>
                  </a:lnTo>
                  <a:lnTo>
                    <a:pt x="295" y="1"/>
                  </a:lnTo>
                  <a:lnTo>
                    <a:pt x="282" y="1"/>
                  </a:lnTo>
                  <a:lnTo>
                    <a:pt x="276" y="0"/>
                  </a:lnTo>
                  <a:lnTo>
                    <a:pt x="271" y="0"/>
                  </a:lnTo>
                  <a:lnTo>
                    <a:pt x="266" y="0"/>
                  </a:lnTo>
                  <a:lnTo>
                    <a:pt x="260" y="0"/>
                  </a:lnTo>
                  <a:lnTo>
                    <a:pt x="255" y="0"/>
                  </a:lnTo>
                  <a:lnTo>
                    <a:pt x="250" y="0"/>
                  </a:lnTo>
                  <a:lnTo>
                    <a:pt x="245" y="0"/>
                  </a:lnTo>
                  <a:lnTo>
                    <a:pt x="241" y="0"/>
                  </a:lnTo>
                  <a:lnTo>
                    <a:pt x="236" y="0"/>
                  </a:lnTo>
                  <a:lnTo>
                    <a:pt x="231" y="0"/>
                  </a:lnTo>
                  <a:lnTo>
                    <a:pt x="225" y="0"/>
                  </a:lnTo>
                  <a:lnTo>
                    <a:pt x="220" y="0"/>
                  </a:lnTo>
                  <a:lnTo>
                    <a:pt x="207" y="0"/>
                  </a:lnTo>
                  <a:lnTo>
                    <a:pt x="197" y="1"/>
                  </a:lnTo>
                  <a:lnTo>
                    <a:pt x="178" y="1"/>
                  </a:lnTo>
                  <a:lnTo>
                    <a:pt x="143" y="4"/>
                  </a:lnTo>
                  <a:lnTo>
                    <a:pt x="108" y="6"/>
                  </a:lnTo>
                  <a:lnTo>
                    <a:pt x="71" y="9"/>
                  </a:lnTo>
                  <a:lnTo>
                    <a:pt x="39" y="11"/>
                  </a:lnTo>
                  <a:lnTo>
                    <a:pt x="23" y="11"/>
                  </a:lnTo>
                  <a:lnTo>
                    <a:pt x="13" y="12"/>
                  </a:lnTo>
                  <a:lnTo>
                    <a:pt x="5" y="12"/>
                  </a:lnTo>
                  <a:lnTo>
                    <a:pt x="0" y="12"/>
                  </a:lnTo>
                </a:path>
              </a:pathLst>
            </a:custGeom>
            <a:noFill/>
            <a:ln w="58738">
              <a:solidFill>
                <a:srgbClr val="FF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435" name="Freeform 99"/>
            <p:cNvSpPr>
              <a:spLocks/>
            </p:cNvSpPr>
            <p:nvPr/>
          </p:nvSpPr>
          <p:spPr bwMode="auto">
            <a:xfrm>
              <a:off x="3391" y="2650"/>
              <a:ext cx="720" cy="150"/>
            </a:xfrm>
            <a:custGeom>
              <a:avLst/>
              <a:gdLst/>
              <a:ahLst/>
              <a:cxnLst>
                <a:cxn ang="0">
                  <a:pos x="720" y="12"/>
                </a:cxn>
                <a:cxn ang="0">
                  <a:pos x="717" y="12"/>
                </a:cxn>
                <a:cxn ang="0">
                  <a:pos x="714" y="12"/>
                </a:cxn>
                <a:cxn ang="0">
                  <a:pos x="711" y="12"/>
                </a:cxn>
                <a:cxn ang="0">
                  <a:pos x="709" y="12"/>
                </a:cxn>
                <a:cxn ang="0">
                  <a:pos x="706" y="12"/>
                </a:cxn>
                <a:cxn ang="0">
                  <a:pos x="704" y="12"/>
                </a:cxn>
                <a:cxn ang="0">
                  <a:pos x="703" y="12"/>
                </a:cxn>
                <a:cxn ang="0">
                  <a:pos x="700" y="12"/>
                </a:cxn>
                <a:cxn ang="0">
                  <a:pos x="698" y="12"/>
                </a:cxn>
                <a:cxn ang="0">
                  <a:pos x="695" y="12"/>
                </a:cxn>
                <a:cxn ang="0">
                  <a:pos x="693" y="12"/>
                </a:cxn>
                <a:cxn ang="0">
                  <a:pos x="688" y="12"/>
                </a:cxn>
                <a:cxn ang="0">
                  <a:pos x="685" y="12"/>
                </a:cxn>
                <a:cxn ang="0">
                  <a:pos x="680" y="12"/>
                </a:cxn>
                <a:cxn ang="0">
                  <a:pos x="671" y="12"/>
                </a:cxn>
                <a:cxn ang="0">
                  <a:pos x="663" y="11"/>
                </a:cxn>
                <a:cxn ang="0">
                  <a:pos x="655" y="11"/>
                </a:cxn>
                <a:cxn ang="0">
                  <a:pos x="637" y="11"/>
                </a:cxn>
                <a:cxn ang="0">
                  <a:pos x="618" y="9"/>
                </a:cxn>
                <a:cxn ang="0">
                  <a:pos x="546" y="4"/>
                </a:cxn>
                <a:cxn ang="0">
                  <a:pos x="527" y="3"/>
                </a:cxn>
                <a:cxn ang="0">
                  <a:pos x="506" y="1"/>
                </a:cxn>
                <a:cxn ang="0">
                  <a:pos x="485" y="1"/>
                </a:cxn>
                <a:cxn ang="0">
                  <a:pos x="475" y="1"/>
                </a:cxn>
                <a:cxn ang="0">
                  <a:pos x="467" y="0"/>
                </a:cxn>
                <a:cxn ang="0">
                  <a:pos x="456" y="0"/>
                </a:cxn>
                <a:cxn ang="0">
                  <a:pos x="451" y="0"/>
                </a:cxn>
                <a:cxn ang="0">
                  <a:pos x="448" y="0"/>
                </a:cxn>
                <a:cxn ang="0">
                  <a:pos x="445" y="0"/>
                </a:cxn>
                <a:cxn ang="0">
                  <a:pos x="440" y="0"/>
                </a:cxn>
                <a:cxn ang="0">
                  <a:pos x="434" y="0"/>
                </a:cxn>
                <a:cxn ang="0">
                  <a:pos x="429" y="0"/>
                </a:cxn>
                <a:cxn ang="0">
                  <a:pos x="424" y="0"/>
                </a:cxn>
                <a:cxn ang="0">
                  <a:pos x="421" y="0"/>
                </a:cxn>
                <a:cxn ang="0">
                  <a:pos x="418" y="0"/>
                </a:cxn>
                <a:cxn ang="0">
                  <a:pos x="413" y="0"/>
                </a:cxn>
                <a:cxn ang="0">
                  <a:pos x="406" y="0"/>
                </a:cxn>
                <a:cxn ang="0">
                  <a:pos x="400" y="0"/>
                </a:cxn>
                <a:cxn ang="0">
                  <a:pos x="387" y="1"/>
                </a:cxn>
                <a:cxn ang="0">
                  <a:pos x="376" y="1"/>
                </a:cxn>
                <a:cxn ang="0">
                  <a:pos x="354" y="3"/>
                </a:cxn>
                <a:cxn ang="0">
                  <a:pos x="330" y="6"/>
                </a:cxn>
                <a:cxn ang="0">
                  <a:pos x="306" y="9"/>
                </a:cxn>
                <a:cxn ang="0">
                  <a:pos x="281" y="14"/>
                </a:cxn>
                <a:cxn ang="0">
                  <a:pos x="238" y="24"/>
                </a:cxn>
                <a:cxn ang="0">
                  <a:pos x="190" y="38"/>
                </a:cxn>
                <a:cxn ang="0">
                  <a:pos x="141" y="59"/>
                </a:cxn>
                <a:cxn ang="0">
                  <a:pos x="89" y="86"/>
                </a:cxn>
                <a:cxn ang="0">
                  <a:pos x="44" y="115"/>
                </a:cxn>
                <a:cxn ang="0">
                  <a:pos x="0" y="150"/>
                </a:cxn>
              </a:cxnLst>
              <a:rect l="0" t="0" r="r" b="b"/>
              <a:pathLst>
                <a:path w="720" h="150">
                  <a:moveTo>
                    <a:pt x="720" y="12"/>
                  </a:moveTo>
                  <a:lnTo>
                    <a:pt x="717" y="12"/>
                  </a:lnTo>
                  <a:lnTo>
                    <a:pt x="714" y="12"/>
                  </a:lnTo>
                  <a:lnTo>
                    <a:pt x="711" y="12"/>
                  </a:lnTo>
                  <a:lnTo>
                    <a:pt x="709" y="12"/>
                  </a:lnTo>
                  <a:lnTo>
                    <a:pt x="706" y="12"/>
                  </a:lnTo>
                  <a:lnTo>
                    <a:pt x="704" y="12"/>
                  </a:lnTo>
                  <a:lnTo>
                    <a:pt x="703" y="12"/>
                  </a:lnTo>
                  <a:lnTo>
                    <a:pt x="700" y="12"/>
                  </a:lnTo>
                  <a:lnTo>
                    <a:pt x="698" y="12"/>
                  </a:lnTo>
                  <a:lnTo>
                    <a:pt x="695" y="12"/>
                  </a:lnTo>
                  <a:lnTo>
                    <a:pt x="693" y="12"/>
                  </a:lnTo>
                  <a:lnTo>
                    <a:pt x="688" y="12"/>
                  </a:lnTo>
                  <a:lnTo>
                    <a:pt x="685" y="12"/>
                  </a:lnTo>
                  <a:lnTo>
                    <a:pt x="680" y="12"/>
                  </a:lnTo>
                  <a:lnTo>
                    <a:pt x="671" y="12"/>
                  </a:lnTo>
                  <a:lnTo>
                    <a:pt x="663" y="11"/>
                  </a:lnTo>
                  <a:lnTo>
                    <a:pt x="655" y="11"/>
                  </a:lnTo>
                  <a:lnTo>
                    <a:pt x="637" y="11"/>
                  </a:lnTo>
                  <a:lnTo>
                    <a:pt x="618" y="9"/>
                  </a:lnTo>
                  <a:lnTo>
                    <a:pt x="546" y="4"/>
                  </a:lnTo>
                  <a:lnTo>
                    <a:pt x="527" y="3"/>
                  </a:lnTo>
                  <a:lnTo>
                    <a:pt x="506" y="1"/>
                  </a:lnTo>
                  <a:lnTo>
                    <a:pt x="485" y="1"/>
                  </a:lnTo>
                  <a:lnTo>
                    <a:pt x="475" y="1"/>
                  </a:lnTo>
                  <a:lnTo>
                    <a:pt x="467" y="0"/>
                  </a:lnTo>
                  <a:lnTo>
                    <a:pt x="456" y="0"/>
                  </a:lnTo>
                  <a:lnTo>
                    <a:pt x="451" y="0"/>
                  </a:lnTo>
                  <a:lnTo>
                    <a:pt x="448" y="0"/>
                  </a:lnTo>
                  <a:lnTo>
                    <a:pt x="445" y="0"/>
                  </a:lnTo>
                  <a:lnTo>
                    <a:pt x="440" y="0"/>
                  </a:lnTo>
                  <a:lnTo>
                    <a:pt x="434" y="0"/>
                  </a:lnTo>
                  <a:lnTo>
                    <a:pt x="429" y="0"/>
                  </a:lnTo>
                  <a:lnTo>
                    <a:pt x="424" y="0"/>
                  </a:lnTo>
                  <a:lnTo>
                    <a:pt x="421" y="0"/>
                  </a:lnTo>
                  <a:lnTo>
                    <a:pt x="418" y="0"/>
                  </a:lnTo>
                  <a:lnTo>
                    <a:pt x="413" y="0"/>
                  </a:lnTo>
                  <a:lnTo>
                    <a:pt x="406" y="0"/>
                  </a:lnTo>
                  <a:lnTo>
                    <a:pt x="400" y="0"/>
                  </a:lnTo>
                  <a:lnTo>
                    <a:pt x="387" y="1"/>
                  </a:lnTo>
                  <a:lnTo>
                    <a:pt x="376" y="1"/>
                  </a:lnTo>
                  <a:lnTo>
                    <a:pt x="354" y="3"/>
                  </a:lnTo>
                  <a:lnTo>
                    <a:pt x="330" y="6"/>
                  </a:lnTo>
                  <a:lnTo>
                    <a:pt x="306" y="9"/>
                  </a:lnTo>
                  <a:lnTo>
                    <a:pt x="281" y="14"/>
                  </a:lnTo>
                  <a:lnTo>
                    <a:pt x="238" y="24"/>
                  </a:lnTo>
                  <a:lnTo>
                    <a:pt x="190" y="38"/>
                  </a:lnTo>
                  <a:lnTo>
                    <a:pt x="141" y="59"/>
                  </a:lnTo>
                  <a:lnTo>
                    <a:pt x="89" y="86"/>
                  </a:lnTo>
                  <a:lnTo>
                    <a:pt x="44" y="115"/>
                  </a:lnTo>
                  <a:lnTo>
                    <a:pt x="0" y="150"/>
                  </a:lnTo>
                </a:path>
              </a:pathLst>
            </a:custGeom>
            <a:noFill/>
            <a:ln w="58738">
              <a:solidFill>
                <a:srgbClr val="FF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436" name="Freeform 100"/>
            <p:cNvSpPr>
              <a:spLocks/>
            </p:cNvSpPr>
            <p:nvPr/>
          </p:nvSpPr>
          <p:spPr bwMode="auto">
            <a:xfrm>
              <a:off x="3227" y="2800"/>
              <a:ext cx="575" cy="873"/>
            </a:xfrm>
            <a:custGeom>
              <a:avLst/>
              <a:gdLst/>
              <a:ahLst/>
              <a:cxnLst>
                <a:cxn ang="0">
                  <a:pos x="164" y="0"/>
                </a:cxn>
                <a:cxn ang="0">
                  <a:pos x="125" y="39"/>
                </a:cxn>
                <a:cxn ang="0">
                  <a:pos x="90" y="84"/>
                </a:cxn>
                <a:cxn ang="0">
                  <a:pos x="58" y="136"/>
                </a:cxn>
                <a:cxn ang="0">
                  <a:pos x="44" y="162"/>
                </a:cxn>
                <a:cxn ang="0">
                  <a:pos x="32" y="188"/>
                </a:cxn>
                <a:cxn ang="0">
                  <a:pos x="23" y="216"/>
                </a:cxn>
                <a:cxn ang="0">
                  <a:pos x="15" y="242"/>
                </a:cxn>
                <a:cxn ang="0">
                  <a:pos x="8" y="273"/>
                </a:cxn>
                <a:cxn ang="0">
                  <a:pos x="5" y="289"/>
                </a:cxn>
                <a:cxn ang="0">
                  <a:pos x="3" y="305"/>
                </a:cxn>
                <a:cxn ang="0">
                  <a:pos x="2" y="317"/>
                </a:cxn>
                <a:cxn ang="0">
                  <a:pos x="0" y="325"/>
                </a:cxn>
                <a:cxn ang="0">
                  <a:pos x="0" y="333"/>
                </a:cxn>
                <a:cxn ang="0">
                  <a:pos x="0" y="338"/>
                </a:cxn>
                <a:cxn ang="0">
                  <a:pos x="0" y="345"/>
                </a:cxn>
                <a:cxn ang="0">
                  <a:pos x="0" y="353"/>
                </a:cxn>
                <a:cxn ang="0">
                  <a:pos x="0" y="359"/>
                </a:cxn>
                <a:cxn ang="0">
                  <a:pos x="0" y="362"/>
                </a:cxn>
                <a:cxn ang="0">
                  <a:pos x="0" y="367"/>
                </a:cxn>
                <a:cxn ang="0">
                  <a:pos x="0" y="373"/>
                </a:cxn>
                <a:cxn ang="0">
                  <a:pos x="0" y="378"/>
                </a:cxn>
                <a:cxn ang="0">
                  <a:pos x="0" y="381"/>
                </a:cxn>
                <a:cxn ang="0">
                  <a:pos x="0" y="389"/>
                </a:cxn>
                <a:cxn ang="0">
                  <a:pos x="0" y="397"/>
                </a:cxn>
                <a:cxn ang="0">
                  <a:pos x="2" y="404"/>
                </a:cxn>
                <a:cxn ang="0">
                  <a:pos x="3" y="418"/>
                </a:cxn>
                <a:cxn ang="0">
                  <a:pos x="5" y="433"/>
                </a:cxn>
                <a:cxn ang="0">
                  <a:pos x="7" y="445"/>
                </a:cxn>
                <a:cxn ang="0">
                  <a:pos x="13" y="473"/>
                </a:cxn>
                <a:cxn ang="0">
                  <a:pos x="19" y="500"/>
                </a:cxn>
                <a:cxn ang="0">
                  <a:pos x="27" y="522"/>
                </a:cxn>
                <a:cxn ang="0">
                  <a:pos x="50" y="575"/>
                </a:cxn>
                <a:cxn ang="0">
                  <a:pos x="80" y="628"/>
                </a:cxn>
                <a:cxn ang="0">
                  <a:pos x="112" y="670"/>
                </a:cxn>
                <a:cxn ang="0">
                  <a:pos x="152" y="713"/>
                </a:cxn>
                <a:cxn ang="0">
                  <a:pos x="199" y="751"/>
                </a:cxn>
                <a:cxn ang="0">
                  <a:pos x="245" y="783"/>
                </a:cxn>
                <a:cxn ang="0">
                  <a:pos x="289" y="807"/>
                </a:cxn>
                <a:cxn ang="0">
                  <a:pos x="338" y="828"/>
                </a:cxn>
                <a:cxn ang="0">
                  <a:pos x="389" y="846"/>
                </a:cxn>
                <a:cxn ang="0">
                  <a:pos x="439" y="859"/>
                </a:cxn>
                <a:cxn ang="0">
                  <a:pos x="465" y="864"/>
                </a:cxn>
                <a:cxn ang="0">
                  <a:pos x="489" y="867"/>
                </a:cxn>
                <a:cxn ang="0">
                  <a:pos x="510" y="870"/>
                </a:cxn>
                <a:cxn ang="0">
                  <a:pos x="532" y="872"/>
                </a:cxn>
                <a:cxn ang="0">
                  <a:pos x="543" y="872"/>
                </a:cxn>
                <a:cxn ang="0">
                  <a:pos x="556" y="873"/>
                </a:cxn>
                <a:cxn ang="0">
                  <a:pos x="562" y="873"/>
                </a:cxn>
                <a:cxn ang="0">
                  <a:pos x="569" y="873"/>
                </a:cxn>
                <a:cxn ang="0">
                  <a:pos x="575" y="873"/>
                </a:cxn>
              </a:cxnLst>
              <a:rect l="0" t="0" r="r" b="b"/>
              <a:pathLst>
                <a:path w="575" h="873">
                  <a:moveTo>
                    <a:pt x="164" y="0"/>
                  </a:moveTo>
                  <a:lnTo>
                    <a:pt x="125" y="39"/>
                  </a:lnTo>
                  <a:lnTo>
                    <a:pt x="90" y="84"/>
                  </a:lnTo>
                  <a:lnTo>
                    <a:pt x="58" y="136"/>
                  </a:lnTo>
                  <a:lnTo>
                    <a:pt x="44" y="162"/>
                  </a:lnTo>
                  <a:lnTo>
                    <a:pt x="32" y="188"/>
                  </a:lnTo>
                  <a:lnTo>
                    <a:pt x="23" y="216"/>
                  </a:lnTo>
                  <a:lnTo>
                    <a:pt x="15" y="242"/>
                  </a:lnTo>
                  <a:lnTo>
                    <a:pt x="8" y="273"/>
                  </a:lnTo>
                  <a:lnTo>
                    <a:pt x="5" y="289"/>
                  </a:lnTo>
                  <a:lnTo>
                    <a:pt x="3" y="305"/>
                  </a:lnTo>
                  <a:lnTo>
                    <a:pt x="2" y="317"/>
                  </a:lnTo>
                  <a:lnTo>
                    <a:pt x="0" y="325"/>
                  </a:lnTo>
                  <a:lnTo>
                    <a:pt x="0" y="333"/>
                  </a:lnTo>
                  <a:lnTo>
                    <a:pt x="0" y="338"/>
                  </a:lnTo>
                  <a:lnTo>
                    <a:pt x="0" y="345"/>
                  </a:lnTo>
                  <a:lnTo>
                    <a:pt x="0" y="353"/>
                  </a:lnTo>
                  <a:lnTo>
                    <a:pt x="0" y="359"/>
                  </a:lnTo>
                  <a:lnTo>
                    <a:pt x="0" y="362"/>
                  </a:lnTo>
                  <a:lnTo>
                    <a:pt x="0" y="367"/>
                  </a:lnTo>
                  <a:lnTo>
                    <a:pt x="0" y="373"/>
                  </a:lnTo>
                  <a:lnTo>
                    <a:pt x="0" y="378"/>
                  </a:lnTo>
                  <a:lnTo>
                    <a:pt x="0" y="381"/>
                  </a:lnTo>
                  <a:lnTo>
                    <a:pt x="0" y="389"/>
                  </a:lnTo>
                  <a:lnTo>
                    <a:pt x="0" y="397"/>
                  </a:lnTo>
                  <a:lnTo>
                    <a:pt x="2" y="404"/>
                  </a:lnTo>
                  <a:lnTo>
                    <a:pt x="3" y="418"/>
                  </a:lnTo>
                  <a:lnTo>
                    <a:pt x="5" y="433"/>
                  </a:lnTo>
                  <a:lnTo>
                    <a:pt x="7" y="445"/>
                  </a:lnTo>
                  <a:lnTo>
                    <a:pt x="13" y="473"/>
                  </a:lnTo>
                  <a:lnTo>
                    <a:pt x="19" y="500"/>
                  </a:lnTo>
                  <a:lnTo>
                    <a:pt x="27" y="522"/>
                  </a:lnTo>
                  <a:lnTo>
                    <a:pt x="50" y="575"/>
                  </a:lnTo>
                  <a:lnTo>
                    <a:pt x="80" y="628"/>
                  </a:lnTo>
                  <a:lnTo>
                    <a:pt x="112" y="670"/>
                  </a:lnTo>
                  <a:lnTo>
                    <a:pt x="152" y="713"/>
                  </a:lnTo>
                  <a:lnTo>
                    <a:pt x="199" y="751"/>
                  </a:lnTo>
                  <a:lnTo>
                    <a:pt x="245" y="783"/>
                  </a:lnTo>
                  <a:lnTo>
                    <a:pt x="289" y="807"/>
                  </a:lnTo>
                  <a:lnTo>
                    <a:pt x="338" y="828"/>
                  </a:lnTo>
                  <a:lnTo>
                    <a:pt x="389" y="846"/>
                  </a:lnTo>
                  <a:lnTo>
                    <a:pt x="439" y="859"/>
                  </a:lnTo>
                  <a:lnTo>
                    <a:pt x="465" y="864"/>
                  </a:lnTo>
                  <a:lnTo>
                    <a:pt x="489" y="867"/>
                  </a:lnTo>
                  <a:lnTo>
                    <a:pt x="510" y="870"/>
                  </a:lnTo>
                  <a:lnTo>
                    <a:pt x="532" y="872"/>
                  </a:lnTo>
                  <a:lnTo>
                    <a:pt x="543" y="872"/>
                  </a:lnTo>
                  <a:lnTo>
                    <a:pt x="556" y="873"/>
                  </a:lnTo>
                  <a:lnTo>
                    <a:pt x="562" y="873"/>
                  </a:lnTo>
                  <a:lnTo>
                    <a:pt x="569" y="873"/>
                  </a:lnTo>
                  <a:lnTo>
                    <a:pt x="575" y="873"/>
                  </a:lnTo>
                </a:path>
              </a:pathLst>
            </a:custGeom>
            <a:noFill/>
            <a:ln w="58738">
              <a:solidFill>
                <a:srgbClr val="FF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437" name="Freeform 101"/>
            <p:cNvSpPr>
              <a:spLocks/>
            </p:cNvSpPr>
            <p:nvPr/>
          </p:nvSpPr>
          <p:spPr bwMode="auto">
            <a:xfrm>
              <a:off x="3802" y="3662"/>
              <a:ext cx="551" cy="11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5" y="11"/>
                </a:cxn>
                <a:cxn ang="0">
                  <a:pos x="8" y="11"/>
                </a:cxn>
                <a:cxn ang="0">
                  <a:pos x="11" y="11"/>
                </a:cxn>
                <a:cxn ang="0">
                  <a:pos x="18" y="11"/>
                </a:cxn>
                <a:cxn ang="0">
                  <a:pos x="23" y="11"/>
                </a:cxn>
                <a:cxn ang="0">
                  <a:pos x="26" y="11"/>
                </a:cxn>
                <a:cxn ang="0">
                  <a:pos x="29" y="11"/>
                </a:cxn>
                <a:cxn ang="0">
                  <a:pos x="34" y="11"/>
                </a:cxn>
                <a:cxn ang="0">
                  <a:pos x="39" y="11"/>
                </a:cxn>
                <a:cxn ang="0">
                  <a:pos x="43" y="11"/>
                </a:cxn>
                <a:cxn ang="0">
                  <a:pos x="48" y="11"/>
                </a:cxn>
                <a:cxn ang="0">
                  <a:pos x="59" y="11"/>
                </a:cxn>
                <a:cxn ang="0">
                  <a:pos x="69" y="11"/>
                </a:cxn>
                <a:cxn ang="0">
                  <a:pos x="87" y="10"/>
                </a:cxn>
                <a:cxn ang="0">
                  <a:pos x="127" y="8"/>
                </a:cxn>
                <a:cxn ang="0">
                  <a:pos x="194" y="3"/>
                </a:cxn>
                <a:cxn ang="0">
                  <a:pos x="228" y="2"/>
                </a:cxn>
                <a:cxn ang="0">
                  <a:pos x="244" y="0"/>
                </a:cxn>
                <a:cxn ang="0">
                  <a:pos x="253" y="0"/>
                </a:cxn>
                <a:cxn ang="0">
                  <a:pos x="261" y="0"/>
                </a:cxn>
                <a:cxn ang="0">
                  <a:pos x="264" y="0"/>
                </a:cxn>
                <a:cxn ang="0">
                  <a:pos x="269" y="0"/>
                </a:cxn>
                <a:cxn ang="0">
                  <a:pos x="272" y="0"/>
                </a:cxn>
                <a:cxn ang="0">
                  <a:pos x="277" y="0"/>
                </a:cxn>
                <a:cxn ang="0">
                  <a:pos x="280" y="0"/>
                </a:cxn>
                <a:cxn ang="0">
                  <a:pos x="285" y="0"/>
                </a:cxn>
                <a:cxn ang="0">
                  <a:pos x="289" y="0"/>
                </a:cxn>
                <a:cxn ang="0">
                  <a:pos x="293" y="0"/>
                </a:cxn>
                <a:cxn ang="0">
                  <a:pos x="297" y="0"/>
                </a:cxn>
                <a:cxn ang="0">
                  <a:pos x="300" y="0"/>
                </a:cxn>
                <a:cxn ang="0">
                  <a:pos x="303" y="0"/>
                </a:cxn>
                <a:cxn ang="0">
                  <a:pos x="308" y="0"/>
                </a:cxn>
                <a:cxn ang="0">
                  <a:pos x="316" y="0"/>
                </a:cxn>
                <a:cxn ang="0">
                  <a:pos x="322" y="0"/>
                </a:cxn>
                <a:cxn ang="0">
                  <a:pos x="340" y="0"/>
                </a:cxn>
                <a:cxn ang="0">
                  <a:pos x="357" y="2"/>
                </a:cxn>
                <a:cxn ang="0">
                  <a:pos x="393" y="3"/>
                </a:cxn>
                <a:cxn ang="0">
                  <a:pos x="460" y="8"/>
                </a:cxn>
                <a:cxn ang="0">
                  <a:pos x="477" y="10"/>
                </a:cxn>
                <a:cxn ang="0">
                  <a:pos x="497" y="11"/>
                </a:cxn>
                <a:cxn ang="0">
                  <a:pos x="508" y="11"/>
                </a:cxn>
                <a:cxn ang="0">
                  <a:pos x="519" y="11"/>
                </a:cxn>
                <a:cxn ang="0">
                  <a:pos x="524" y="11"/>
                </a:cxn>
                <a:cxn ang="0">
                  <a:pos x="529" y="11"/>
                </a:cxn>
                <a:cxn ang="0">
                  <a:pos x="535" y="11"/>
                </a:cxn>
                <a:cxn ang="0">
                  <a:pos x="540" y="11"/>
                </a:cxn>
                <a:cxn ang="0">
                  <a:pos x="543" y="11"/>
                </a:cxn>
                <a:cxn ang="0">
                  <a:pos x="546" y="11"/>
                </a:cxn>
                <a:cxn ang="0">
                  <a:pos x="548" y="11"/>
                </a:cxn>
                <a:cxn ang="0">
                  <a:pos x="551" y="11"/>
                </a:cxn>
              </a:cxnLst>
              <a:rect l="0" t="0" r="r" b="b"/>
              <a:pathLst>
                <a:path w="551" h="11">
                  <a:moveTo>
                    <a:pt x="0" y="11"/>
                  </a:moveTo>
                  <a:lnTo>
                    <a:pt x="5" y="11"/>
                  </a:lnTo>
                  <a:lnTo>
                    <a:pt x="8" y="11"/>
                  </a:lnTo>
                  <a:lnTo>
                    <a:pt x="11" y="11"/>
                  </a:lnTo>
                  <a:lnTo>
                    <a:pt x="18" y="11"/>
                  </a:lnTo>
                  <a:lnTo>
                    <a:pt x="23" y="11"/>
                  </a:lnTo>
                  <a:lnTo>
                    <a:pt x="26" y="11"/>
                  </a:lnTo>
                  <a:lnTo>
                    <a:pt x="29" y="11"/>
                  </a:lnTo>
                  <a:lnTo>
                    <a:pt x="34" y="11"/>
                  </a:lnTo>
                  <a:lnTo>
                    <a:pt x="39" y="11"/>
                  </a:lnTo>
                  <a:lnTo>
                    <a:pt x="43" y="11"/>
                  </a:lnTo>
                  <a:lnTo>
                    <a:pt x="48" y="11"/>
                  </a:lnTo>
                  <a:lnTo>
                    <a:pt x="59" y="11"/>
                  </a:lnTo>
                  <a:lnTo>
                    <a:pt x="69" y="11"/>
                  </a:lnTo>
                  <a:lnTo>
                    <a:pt x="87" y="10"/>
                  </a:lnTo>
                  <a:lnTo>
                    <a:pt x="127" y="8"/>
                  </a:lnTo>
                  <a:lnTo>
                    <a:pt x="194" y="3"/>
                  </a:lnTo>
                  <a:lnTo>
                    <a:pt x="228" y="2"/>
                  </a:lnTo>
                  <a:lnTo>
                    <a:pt x="244" y="0"/>
                  </a:lnTo>
                  <a:lnTo>
                    <a:pt x="253" y="0"/>
                  </a:lnTo>
                  <a:lnTo>
                    <a:pt x="261" y="0"/>
                  </a:lnTo>
                  <a:lnTo>
                    <a:pt x="264" y="0"/>
                  </a:lnTo>
                  <a:lnTo>
                    <a:pt x="269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0" y="0"/>
                  </a:lnTo>
                  <a:lnTo>
                    <a:pt x="285" y="0"/>
                  </a:lnTo>
                  <a:lnTo>
                    <a:pt x="289" y="0"/>
                  </a:lnTo>
                  <a:lnTo>
                    <a:pt x="293" y="0"/>
                  </a:lnTo>
                  <a:lnTo>
                    <a:pt x="297" y="0"/>
                  </a:lnTo>
                  <a:lnTo>
                    <a:pt x="300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6" y="0"/>
                  </a:lnTo>
                  <a:lnTo>
                    <a:pt x="322" y="0"/>
                  </a:lnTo>
                  <a:lnTo>
                    <a:pt x="340" y="0"/>
                  </a:lnTo>
                  <a:lnTo>
                    <a:pt x="357" y="2"/>
                  </a:lnTo>
                  <a:lnTo>
                    <a:pt x="393" y="3"/>
                  </a:lnTo>
                  <a:lnTo>
                    <a:pt x="460" y="8"/>
                  </a:lnTo>
                  <a:lnTo>
                    <a:pt x="477" y="10"/>
                  </a:lnTo>
                  <a:lnTo>
                    <a:pt x="497" y="11"/>
                  </a:lnTo>
                  <a:lnTo>
                    <a:pt x="508" y="11"/>
                  </a:lnTo>
                  <a:lnTo>
                    <a:pt x="519" y="11"/>
                  </a:lnTo>
                  <a:lnTo>
                    <a:pt x="524" y="11"/>
                  </a:lnTo>
                  <a:lnTo>
                    <a:pt x="529" y="11"/>
                  </a:lnTo>
                  <a:lnTo>
                    <a:pt x="535" y="11"/>
                  </a:lnTo>
                  <a:lnTo>
                    <a:pt x="540" y="11"/>
                  </a:lnTo>
                  <a:lnTo>
                    <a:pt x="543" y="11"/>
                  </a:lnTo>
                  <a:lnTo>
                    <a:pt x="546" y="11"/>
                  </a:lnTo>
                  <a:lnTo>
                    <a:pt x="548" y="11"/>
                  </a:lnTo>
                  <a:lnTo>
                    <a:pt x="551" y="11"/>
                  </a:lnTo>
                </a:path>
              </a:pathLst>
            </a:custGeom>
            <a:noFill/>
            <a:ln w="58738">
              <a:solidFill>
                <a:srgbClr val="FF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438" name="Freeform 102"/>
            <p:cNvSpPr>
              <a:spLocks/>
            </p:cNvSpPr>
            <p:nvPr/>
          </p:nvSpPr>
          <p:spPr bwMode="auto">
            <a:xfrm>
              <a:off x="4353" y="3162"/>
              <a:ext cx="601" cy="511"/>
            </a:xfrm>
            <a:custGeom>
              <a:avLst/>
              <a:gdLst/>
              <a:ahLst/>
              <a:cxnLst>
                <a:cxn ang="0">
                  <a:pos x="0" y="511"/>
                </a:cxn>
                <a:cxn ang="0">
                  <a:pos x="5" y="511"/>
                </a:cxn>
                <a:cxn ang="0">
                  <a:pos x="11" y="511"/>
                </a:cxn>
                <a:cxn ang="0">
                  <a:pos x="15" y="511"/>
                </a:cxn>
                <a:cxn ang="0">
                  <a:pos x="18" y="511"/>
                </a:cxn>
                <a:cxn ang="0">
                  <a:pos x="24" y="511"/>
                </a:cxn>
                <a:cxn ang="0">
                  <a:pos x="31" y="511"/>
                </a:cxn>
                <a:cxn ang="0">
                  <a:pos x="35" y="511"/>
                </a:cxn>
                <a:cxn ang="0">
                  <a:pos x="47" y="511"/>
                </a:cxn>
                <a:cxn ang="0">
                  <a:pos x="58" y="510"/>
                </a:cxn>
                <a:cxn ang="0">
                  <a:pos x="82" y="508"/>
                </a:cxn>
                <a:cxn ang="0">
                  <a:pos x="103" y="506"/>
                </a:cxn>
                <a:cxn ang="0">
                  <a:pos x="127" y="503"/>
                </a:cxn>
                <a:cxn ang="0">
                  <a:pos x="170" y="495"/>
                </a:cxn>
                <a:cxn ang="0">
                  <a:pos x="223" y="481"/>
                </a:cxn>
                <a:cxn ang="0">
                  <a:pos x="271" y="465"/>
                </a:cxn>
                <a:cxn ang="0">
                  <a:pos x="317" y="442"/>
                </a:cxn>
                <a:cxn ang="0">
                  <a:pos x="361" y="418"/>
                </a:cxn>
                <a:cxn ang="0">
                  <a:pos x="409" y="385"/>
                </a:cxn>
                <a:cxn ang="0">
                  <a:pos x="450" y="348"/>
                </a:cxn>
                <a:cxn ang="0">
                  <a:pos x="489" y="308"/>
                </a:cxn>
                <a:cxn ang="0">
                  <a:pos x="524" y="260"/>
                </a:cxn>
                <a:cxn ang="0">
                  <a:pos x="551" y="213"/>
                </a:cxn>
                <a:cxn ang="0">
                  <a:pos x="570" y="167"/>
                </a:cxn>
                <a:cxn ang="0">
                  <a:pos x="585" y="127"/>
                </a:cxn>
                <a:cxn ang="0">
                  <a:pos x="593" y="88"/>
                </a:cxn>
                <a:cxn ang="0">
                  <a:pos x="596" y="66"/>
                </a:cxn>
                <a:cxn ang="0">
                  <a:pos x="599" y="45"/>
                </a:cxn>
                <a:cxn ang="0">
                  <a:pos x="601" y="34"/>
                </a:cxn>
                <a:cxn ang="0">
                  <a:pos x="601" y="29"/>
                </a:cxn>
                <a:cxn ang="0">
                  <a:pos x="601" y="23"/>
                </a:cxn>
                <a:cxn ang="0">
                  <a:pos x="601" y="16"/>
                </a:cxn>
                <a:cxn ang="0">
                  <a:pos x="601" y="10"/>
                </a:cxn>
                <a:cxn ang="0">
                  <a:pos x="601" y="5"/>
                </a:cxn>
                <a:cxn ang="0">
                  <a:pos x="601" y="0"/>
                </a:cxn>
              </a:cxnLst>
              <a:rect l="0" t="0" r="r" b="b"/>
              <a:pathLst>
                <a:path w="601" h="511">
                  <a:moveTo>
                    <a:pt x="0" y="511"/>
                  </a:moveTo>
                  <a:lnTo>
                    <a:pt x="5" y="511"/>
                  </a:lnTo>
                  <a:lnTo>
                    <a:pt x="11" y="511"/>
                  </a:lnTo>
                  <a:lnTo>
                    <a:pt x="15" y="511"/>
                  </a:lnTo>
                  <a:lnTo>
                    <a:pt x="18" y="511"/>
                  </a:lnTo>
                  <a:lnTo>
                    <a:pt x="24" y="511"/>
                  </a:lnTo>
                  <a:lnTo>
                    <a:pt x="31" y="511"/>
                  </a:lnTo>
                  <a:lnTo>
                    <a:pt x="35" y="511"/>
                  </a:lnTo>
                  <a:lnTo>
                    <a:pt x="47" y="511"/>
                  </a:lnTo>
                  <a:lnTo>
                    <a:pt x="58" y="510"/>
                  </a:lnTo>
                  <a:lnTo>
                    <a:pt x="82" y="508"/>
                  </a:lnTo>
                  <a:lnTo>
                    <a:pt x="103" y="506"/>
                  </a:lnTo>
                  <a:lnTo>
                    <a:pt x="127" y="503"/>
                  </a:lnTo>
                  <a:lnTo>
                    <a:pt x="170" y="495"/>
                  </a:lnTo>
                  <a:lnTo>
                    <a:pt x="223" y="481"/>
                  </a:lnTo>
                  <a:lnTo>
                    <a:pt x="271" y="465"/>
                  </a:lnTo>
                  <a:lnTo>
                    <a:pt x="317" y="442"/>
                  </a:lnTo>
                  <a:lnTo>
                    <a:pt x="361" y="418"/>
                  </a:lnTo>
                  <a:lnTo>
                    <a:pt x="409" y="385"/>
                  </a:lnTo>
                  <a:lnTo>
                    <a:pt x="450" y="348"/>
                  </a:lnTo>
                  <a:lnTo>
                    <a:pt x="489" y="308"/>
                  </a:lnTo>
                  <a:lnTo>
                    <a:pt x="524" y="260"/>
                  </a:lnTo>
                  <a:lnTo>
                    <a:pt x="551" y="213"/>
                  </a:lnTo>
                  <a:lnTo>
                    <a:pt x="570" y="167"/>
                  </a:lnTo>
                  <a:lnTo>
                    <a:pt x="585" y="127"/>
                  </a:lnTo>
                  <a:lnTo>
                    <a:pt x="593" y="88"/>
                  </a:lnTo>
                  <a:lnTo>
                    <a:pt x="596" y="66"/>
                  </a:lnTo>
                  <a:lnTo>
                    <a:pt x="599" y="45"/>
                  </a:lnTo>
                  <a:lnTo>
                    <a:pt x="601" y="34"/>
                  </a:lnTo>
                  <a:lnTo>
                    <a:pt x="601" y="29"/>
                  </a:lnTo>
                  <a:lnTo>
                    <a:pt x="601" y="23"/>
                  </a:lnTo>
                  <a:lnTo>
                    <a:pt x="601" y="16"/>
                  </a:lnTo>
                  <a:lnTo>
                    <a:pt x="601" y="10"/>
                  </a:lnTo>
                  <a:lnTo>
                    <a:pt x="601" y="5"/>
                  </a:lnTo>
                  <a:lnTo>
                    <a:pt x="601" y="0"/>
                  </a:lnTo>
                </a:path>
              </a:pathLst>
            </a:custGeom>
            <a:noFill/>
            <a:ln w="58738">
              <a:solidFill>
                <a:srgbClr val="FF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439" name="Freeform 103"/>
            <p:cNvSpPr>
              <a:spLocks/>
            </p:cNvSpPr>
            <p:nvPr/>
          </p:nvSpPr>
          <p:spPr bwMode="auto">
            <a:xfrm>
              <a:off x="4113" y="2643"/>
              <a:ext cx="850" cy="519"/>
            </a:xfrm>
            <a:custGeom>
              <a:avLst/>
              <a:gdLst/>
              <a:ahLst/>
              <a:cxnLst>
                <a:cxn ang="0">
                  <a:pos x="850" y="519"/>
                </a:cxn>
                <a:cxn ang="0">
                  <a:pos x="850" y="513"/>
                </a:cxn>
                <a:cxn ang="0">
                  <a:pos x="850" y="506"/>
                </a:cxn>
                <a:cxn ang="0">
                  <a:pos x="850" y="498"/>
                </a:cxn>
                <a:cxn ang="0">
                  <a:pos x="849" y="492"/>
                </a:cxn>
                <a:cxn ang="0">
                  <a:pos x="849" y="481"/>
                </a:cxn>
                <a:cxn ang="0">
                  <a:pos x="847" y="468"/>
                </a:cxn>
                <a:cxn ang="0">
                  <a:pos x="846" y="454"/>
                </a:cxn>
                <a:cxn ang="0">
                  <a:pos x="844" y="438"/>
                </a:cxn>
                <a:cxn ang="0">
                  <a:pos x="838" y="412"/>
                </a:cxn>
                <a:cxn ang="0">
                  <a:pos x="831" y="385"/>
                </a:cxn>
                <a:cxn ang="0">
                  <a:pos x="823" y="359"/>
                </a:cxn>
                <a:cxn ang="0">
                  <a:pos x="799" y="305"/>
                </a:cxn>
                <a:cxn ang="0">
                  <a:pos x="769" y="252"/>
                </a:cxn>
                <a:cxn ang="0">
                  <a:pos x="737" y="208"/>
                </a:cxn>
                <a:cxn ang="0">
                  <a:pos x="692" y="162"/>
                </a:cxn>
                <a:cxn ang="0">
                  <a:pos x="647" y="124"/>
                </a:cxn>
                <a:cxn ang="0">
                  <a:pos x="559" y="69"/>
                </a:cxn>
                <a:cxn ang="0">
                  <a:pos x="511" y="47"/>
                </a:cxn>
                <a:cxn ang="0">
                  <a:pos x="458" y="29"/>
                </a:cxn>
                <a:cxn ang="0">
                  <a:pos x="407" y="16"/>
                </a:cxn>
                <a:cxn ang="0">
                  <a:pos x="379" y="11"/>
                </a:cxn>
                <a:cxn ang="0">
                  <a:pos x="354" y="8"/>
                </a:cxn>
                <a:cxn ang="0">
                  <a:pos x="331" y="5"/>
                </a:cxn>
                <a:cxn ang="0">
                  <a:pos x="307" y="3"/>
                </a:cxn>
                <a:cxn ang="0">
                  <a:pos x="296" y="2"/>
                </a:cxn>
                <a:cxn ang="0">
                  <a:pos x="283" y="2"/>
                </a:cxn>
                <a:cxn ang="0">
                  <a:pos x="277" y="2"/>
                </a:cxn>
                <a:cxn ang="0">
                  <a:pos x="272" y="2"/>
                </a:cxn>
                <a:cxn ang="0">
                  <a:pos x="267" y="0"/>
                </a:cxn>
                <a:cxn ang="0">
                  <a:pos x="261" y="0"/>
                </a:cxn>
                <a:cxn ang="0">
                  <a:pos x="256" y="0"/>
                </a:cxn>
                <a:cxn ang="0">
                  <a:pos x="251" y="0"/>
                </a:cxn>
                <a:cxn ang="0">
                  <a:pos x="247" y="0"/>
                </a:cxn>
                <a:cxn ang="0">
                  <a:pos x="242" y="0"/>
                </a:cxn>
                <a:cxn ang="0">
                  <a:pos x="237" y="0"/>
                </a:cxn>
                <a:cxn ang="0">
                  <a:pos x="231" y="0"/>
                </a:cxn>
                <a:cxn ang="0">
                  <a:pos x="226" y="0"/>
                </a:cxn>
                <a:cxn ang="0">
                  <a:pos x="219" y="0"/>
                </a:cxn>
                <a:cxn ang="0">
                  <a:pos x="208" y="2"/>
                </a:cxn>
                <a:cxn ang="0">
                  <a:pos x="197" y="2"/>
                </a:cxn>
                <a:cxn ang="0">
                  <a:pos x="178" y="2"/>
                </a:cxn>
                <a:cxn ang="0">
                  <a:pos x="144" y="5"/>
                </a:cxn>
                <a:cxn ang="0">
                  <a:pos x="107" y="7"/>
                </a:cxn>
                <a:cxn ang="0">
                  <a:pos x="70" y="10"/>
                </a:cxn>
                <a:cxn ang="0">
                  <a:pos x="37" y="11"/>
                </a:cxn>
                <a:cxn ang="0">
                  <a:pos x="21" y="11"/>
                </a:cxn>
                <a:cxn ang="0">
                  <a:pos x="11" y="13"/>
                </a:cxn>
                <a:cxn ang="0">
                  <a:pos x="3" y="13"/>
                </a:cxn>
                <a:cxn ang="0">
                  <a:pos x="0" y="13"/>
                </a:cxn>
              </a:cxnLst>
              <a:rect l="0" t="0" r="r" b="b"/>
              <a:pathLst>
                <a:path w="850" h="519">
                  <a:moveTo>
                    <a:pt x="850" y="519"/>
                  </a:moveTo>
                  <a:lnTo>
                    <a:pt x="850" y="513"/>
                  </a:lnTo>
                  <a:lnTo>
                    <a:pt x="850" y="506"/>
                  </a:lnTo>
                  <a:lnTo>
                    <a:pt x="850" y="498"/>
                  </a:lnTo>
                  <a:lnTo>
                    <a:pt x="849" y="492"/>
                  </a:lnTo>
                  <a:lnTo>
                    <a:pt x="849" y="481"/>
                  </a:lnTo>
                  <a:lnTo>
                    <a:pt x="847" y="468"/>
                  </a:lnTo>
                  <a:lnTo>
                    <a:pt x="846" y="454"/>
                  </a:lnTo>
                  <a:lnTo>
                    <a:pt x="844" y="438"/>
                  </a:lnTo>
                  <a:lnTo>
                    <a:pt x="838" y="412"/>
                  </a:lnTo>
                  <a:lnTo>
                    <a:pt x="831" y="385"/>
                  </a:lnTo>
                  <a:lnTo>
                    <a:pt x="823" y="359"/>
                  </a:lnTo>
                  <a:lnTo>
                    <a:pt x="799" y="305"/>
                  </a:lnTo>
                  <a:lnTo>
                    <a:pt x="769" y="252"/>
                  </a:lnTo>
                  <a:lnTo>
                    <a:pt x="737" y="208"/>
                  </a:lnTo>
                  <a:lnTo>
                    <a:pt x="692" y="162"/>
                  </a:lnTo>
                  <a:lnTo>
                    <a:pt x="647" y="124"/>
                  </a:lnTo>
                  <a:lnTo>
                    <a:pt x="559" y="69"/>
                  </a:lnTo>
                  <a:lnTo>
                    <a:pt x="511" y="47"/>
                  </a:lnTo>
                  <a:lnTo>
                    <a:pt x="458" y="29"/>
                  </a:lnTo>
                  <a:lnTo>
                    <a:pt x="407" y="16"/>
                  </a:lnTo>
                  <a:lnTo>
                    <a:pt x="379" y="11"/>
                  </a:lnTo>
                  <a:lnTo>
                    <a:pt x="354" y="8"/>
                  </a:lnTo>
                  <a:lnTo>
                    <a:pt x="331" y="5"/>
                  </a:lnTo>
                  <a:lnTo>
                    <a:pt x="307" y="3"/>
                  </a:lnTo>
                  <a:lnTo>
                    <a:pt x="296" y="2"/>
                  </a:lnTo>
                  <a:lnTo>
                    <a:pt x="283" y="2"/>
                  </a:lnTo>
                  <a:lnTo>
                    <a:pt x="277" y="2"/>
                  </a:lnTo>
                  <a:lnTo>
                    <a:pt x="272" y="2"/>
                  </a:lnTo>
                  <a:lnTo>
                    <a:pt x="267" y="0"/>
                  </a:lnTo>
                  <a:lnTo>
                    <a:pt x="261" y="0"/>
                  </a:lnTo>
                  <a:lnTo>
                    <a:pt x="256" y="0"/>
                  </a:lnTo>
                  <a:lnTo>
                    <a:pt x="251" y="0"/>
                  </a:lnTo>
                  <a:lnTo>
                    <a:pt x="247" y="0"/>
                  </a:lnTo>
                  <a:lnTo>
                    <a:pt x="242" y="0"/>
                  </a:lnTo>
                  <a:lnTo>
                    <a:pt x="237" y="0"/>
                  </a:lnTo>
                  <a:lnTo>
                    <a:pt x="231" y="0"/>
                  </a:lnTo>
                  <a:lnTo>
                    <a:pt x="226" y="0"/>
                  </a:lnTo>
                  <a:lnTo>
                    <a:pt x="219" y="0"/>
                  </a:lnTo>
                  <a:lnTo>
                    <a:pt x="208" y="2"/>
                  </a:lnTo>
                  <a:lnTo>
                    <a:pt x="197" y="2"/>
                  </a:lnTo>
                  <a:lnTo>
                    <a:pt x="178" y="2"/>
                  </a:lnTo>
                  <a:lnTo>
                    <a:pt x="144" y="5"/>
                  </a:lnTo>
                  <a:lnTo>
                    <a:pt x="107" y="7"/>
                  </a:lnTo>
                  <a:lnTo>
                    <a:pt x="70" y="10"/>
                  </a:lnTo>
                  <a:lnTo>
                    <a:pt x="37" y="11"/>
                  </a:lnTo>
                  <a:lnTo>
                    <a:pt x="21" y="11"/>
                  </a:lnTo>
                  <a:lnTo>
                    <a:pt x="11" y="13"/>
                  </a:lnTo>
                  <a:lnTo>
                    <a:pt x="3" y="13"/>
                  </a:lnTo>
                  <a:lnTo>
                    <a:pt x="0" y="13"/>
                  </a:lnTo>
                </a:path>
              </a:pathLst>
            </a:custGeom>
            <a:noFill/>
            <a:ln w="58738">
              <a:solidFill>
                <a:srgbClr val="FF00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440" name="Freeform 104"/>
            <p:cNvSpPr>
              <a:spLocks/>
            </p:cNvSpPr>
            <p:nvPr/>
          </p:nvSpPr>
          <p:spPr bwMode="auto">
            <a:xfrm>
              <a:off x="3423" y="2643"/>
              <a:ext cx="690" cy="122"/>
            </a:xfrm>
            <a:custGeom>
              <a:avLst/>
              <a:gdLst/>
              <a:ahLst/>
              <a:cxnLst>
                <a:cxn ang="0">
                  <a:pos x="690" y="13"/>
                </a:cxn>
                <a:cxn ang="0">
                  <a:pos x="685" y="13"/>
                </a:cxn>
                <a:cxn ang="0">
                  <a:pos x="682" y="13"/>
                </a:cxn>
                <a:cxn ang="0">
                  <a:pos x="679" y="13"/>
                </a:cxn>
                <a:cxn ang="0">
                  <a:pos x="677" y="13"/>
                </a:cxn>
                <a:cxn ang="0">
                  <a:pos x="674" y="13"/>
                </a:cxn>
                <a:cxn ang="0">
                  <a:pos x="672" y="13"/>
                </a:cxn>
                <a:cxn ang="0">
                  <a:pos x="671" y="13"/>
                </a:cxn>
                <a:cxn ang="0">
                  <a:pos x="668" y="13"/>
                </a:cxn>
                <a:cxn ang="0">
                  <a:pos x="666" y="13"/>
                </a:cxn>
                <a:cxn ang="0">
                  <a:pos x="663" y="13"/>
                </a:cxn>
                <a:cxn ang="0">
                  <a:pos x="661" y="13"/>
                </a:cxn>
                <a:cxn ang="0">
                  <a:pos x="656" y="13"/>
                </a:cxn>
                <a:cxn ang="0">
                  <a:pos x="653" y="13"/>
                </a:cxn>
                <a:cxn ang="0">
                  <a:pos x="648" y="13"/>
                </a:cxn>
                <a:cxn ang="0">
                  <a:pos x="639" y="13"/>
                </a:cxn>
                <a:cxn ang="0">
                  <a:pos x="631" y="13"/>
                </a:cxn>
                <a:cxn ang="0">
                  <a:pos x="623" y="11"/>
                </a:cxn>
                <a:cxn ang="0">
                  <a:pos x="605" y="11"/>
                </a:cxn>
                <a:cxn ang="0">
                  <a:pos x="584" y="10"/>
                </a:cxn>
                <a:cxn ang="0">
                  <a:pos x="512" y="5"/>
                </a:cxn>
                <a:cxn ang="0">
                  <a:pos x="493" y="3"/>
                </a:cxn>
                <a:cxn ang="0">
                  <a:pos x="472" y="2"/>
                </a:cxn>
                <a:cxn ang="0">
                  <a:pos x="451" y="2"/>
                </a:cxn>
                <a:cxn ang="0">
                  <a:pos x="442" y="2"/>
                </a:cxn>
                <a:cxn ang="0">
                  <a:pos x="432" y="0"/>
                </a:cxn>
                <a:cxn ang="0">
                  <a:pos x="427" y="0"/>
                </a:cxn>
                <a:cxn ang="0">
                  <a:pos x="421" y="0"/>
                </a:cxn>
                <a:cxn ang="0">
                  <a:pos x="416" y="0"/>
                </a:cxn>
                <a:cxn ang="0">
                  <a:pos x="413" y="0"/>
                </a:cxn>
                <a:cxn ang="0">
                  <a:pos x="410" y="0"/>
                </a:cxn>
                <a:cxn ang="0">
                  <a:pos x="405" y="0"/>
                </a:cxn>
                <a:cxn ang="0">
                  <a:pos x="400" y="0"/>
                </a:cxn>
                <a:cxn ang="0">
                  <a:pos x="394" y="0"/>
                </a:cxn>
                <a:cxn ang="0">
                  <a:pos x="389" y="0"/>
                </a:cxn>
                <a:cxn ang="0">
                  <a:pos x="386" y="0"/>
                </a:cxn>
                <a:cxn ang="0">
                  <a:pos x="382" y="0"/>
                </a:cxn>
                <a:cxn ang="0">
                  <a:pos x="378" y="0"/>
                </a:cxn>
                <a:cxn ang="0">
                  <a:pos x="365" y="2"/>
                </a:cxn>
                <a:cxn ang="0">
                  <a:pos x="358" y="2"/>
                </a:cxn>
                <a:cxn ang="0">
                  <a:pos x="352" y="2"/>
                </a:cxn>
                <a:cxn ang="0">
                  <a:pos x="339" y="3"/>
                </a:cxn>
                <a:cxn ang="0">
                  <a:pos x="317" y="5"/>
                </a:cxn>
                <a:cxn ang="0">
                  <a:pos x="294" y="7"/>
                </a:cxn>
                <a:cxn ang="0">
                  <a:pos x="270" y="10"/>
                </a:cxn>
                <a:cxn ang="0">
                  <a:pos x="245" y="15"/>
                </a:cxn>
                <a:cxn ang="0">
                  <a:pos x="190" y="27"/>
                </a:cxn>
                <a:cxn ang="0">
                  <a:pos x="141" y="45"/>
                </a:cxn>
                <a:cxn ang="0">
                  <a:pos x="93" y="66"/>
                </a:cxn>
                <a:cxn ang="0">
                  <a:pos x="49" y="88"/>
                </a:cxn>
                <a:cxn ang="0">
                  <a:pos x="0" y="122"/>
                </a:cxn>
              </a:cxnLst>
              <a:rect l="0" t="0" r="r" b="b"/>
              <a:pathLst>
                <a:path w="690" h="122">
                  <a:moveTo>
                    <a:pt x="690" y="13"/>
                  </a:moveTo>
                  <a:lnTo>
                    <a:pt x="685" y="13"/>
                  </a:lnTo>
                  <a:lnTo>
                    <a:pt x="682" y="13"/>
                  </a:lnTo>
                  <a:lnTo>
                    <a:pt x="679" y="13"/>
                  </a:lnTo>
                  <a:lnTo>
                    <a:pt x="677" y="13"/>
                  </a:lnTo>
                  <a:lnTo>
                    <a:pt x="674" y="13"/>
                  </a:lnTo>
                  <a:lnTo>
                    <a:pt x="672" y="13"/>
                  </a:lnTo>
                  <a:lnTo>
                    <a:pt x="671" y="13"/>
                  </a:lnTo>
                  <a:lnTo>
                    <a:pt x="668" y="13"/>
                  </a:lnTo>
                  <a:lnTo>
                    <a:pt x="666" y="13"/>
                  </a:lnTo>
                  <a:lnTo>
                    <a:pt x="663" y="13"/>
                  </a:lnTo>
                  <a:lnTo>
                    <a:pt x="661" y="13"/>
                  </a:lnTo>
                  <a:lnTo>
                    <a:pt x="656" y="13"/>
                  </a:lnTo>
                  <a:lnTo>
                    <a:pt x="653" y="13"/>
                  </a:lnTo>
                  <a:lnTo>
                    <a:pt x="648" y="13"/>
                  </a:lnTo>
                  <a:lnTo>
                    <a:pt x="639" y="13"/>
                  </a:lnTo>
                  <a:lnTo>
                    <a:pt x="631" y="13"/>
                  </a:lnTo>
                  <a:lnTo>
                    <a:pt x="623" y="11"/>
                  </a:lnTo>
                  <a:lnTo>
                    <a:pt x="605" y="11"/>
                  </a:lnTo>
                  <a:lnTo>
                    <a:pt x="584" y="10"/>
                  </a:lnTo>
                  <a:lnTo>
                    <a:pt x="512" y="5"/>
                  </a:lnTo>
                  <a:lnTo>
                    <a:pt x="493" y="3"/>
                  </a:lnTo>
                  <a:lnTo>
                    <a:pt x="472" y="2"/>
                  </a:lnTo>
                  <a:lnTo>
                    <a:pt x="451" y="2"/>
                  </a:lnTo>
                  <a:lnTo>
                    <a:pt x="442" y="2"/>
                  </a:lnTo>
                  <a:lnTo>
                    <a:pt x="432" y="0"/>
                  </a:lnTo>
                  <a:lnTo>
                    <a:pt x="427" y="0"/>
                  </a:lnTo>
                  <a:lnTo>
                    <a:pt x="421" y="0"/>
                  </a:lnTo>
                  <a:lnTo>
                    <a:pt x="416" y="0"/>
                  </a:lnTo>
                  <a:lnTo>
                    <a:pt x="413" y="0"/>
                  </a:lnTo>
                  <a:lnTo>
                    <a:pt x="410" y="0"/>
                  </a:lnTo>
                  <a:lnTo>
                    <a:pt x="405" y="0"/>
                  </a:lnTo>
                  <a:lnTo>
                    <a:pt x="400" y="0"/>
                  </a:lnTo>
                  <a:lnTo>
                    <a:pt x="394" y="0"/>
                  </a:lnTo>
                  <a:lnTo>
                    <a:pt x="389" y="0"/>
                  </a:lnTo>
                  <a:lnTo>
                    <a:pt x="386" y="0"/>
                  </a:lnTo>
                  <a:lnTo>
                    <a:pt x="382" y="0"/>
                  </a:lnTo>
                  <a:lnTo>
                    <a:pt x="378" y="0"/>
                  </a:lnTo>
                  <a:lnTo>
                    <a:pt x="365" y="2"/>
                  </a:lnTo>
                  <a:lnTo>
                    <a:pt x="358" y="2"/>
                  </a:lnTo>
                  <a:lnTo>
                    <a:pt x="352" y="2"/>
                  </a:lnTo>
                  <a:lnTo>
                    <a:pt x="339" y="3"/>
                  </a:lnTo>
                  <a:lnTo>
                    <a:pt x="317" y="5"/>
                  </a:lnTo>
                  <a:lnTo>
                    <a:pt x="294" y="7"/>
                  </a:lnTo>
                  <a:lnTo>
                    <a:pt x="270" y="10"/>
                  </a:lnTo>
                  <a:lnTo>
                    <a:pt x="245" y="15"/>
                  </a:lnTo>
                  <a:lnTo>
                    <a:pt x="190" y="27"/>
                  </a:lnTo>
                  <a:lnTo>
                    <a:pt x="141" y="45"/>
                  </a:lnTo>
                  <a:lnTo>
                    <a:pt x="93" y="66"/>
                  </a:lnTo>
                  <a:lnTo>
                    <a:pt x="49" y="88"/>
                  </a:lnTo>
                  <a:lnTo>
                    <a:pt x="0" y="122"/>
                  </a:lnTo>
                </a:path>
              </a:pathLst>
            </a:custGeom>
            <a:noFill/>
            <a:ln w="58738">
              <a:solidFill>
                <a:srgbClr val="FF00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441" name="Freeform 105"/>
            <p:cNvSpPr>
              <a:spLocks/>
            </p:cNvSpPr>
            <p:nvPr/>
          </p:nvSpPr>
          <p:spPr bwMode="auto">
            <a:xfrm>
              <a:off x="3218" y="2765"/>
              <a:ext cx="581" cy="915"/>
            </a:xfrm>
            <a:custGeom>
              <a:avLst/>
              <a:gdLst/>
              <a:ahLst/>
              <a:cxnLst>
                <a:cxn ang="0">
                  <a:pos x="205" y="0"/>
                </a:cxn>
                <a:cxn ang="0">
                  <a:pos x="161" y="35"/>
                </a:cxn>
                <a:cxn ang="0">
                  <a:pos x="91" y="115"/>
                </a:cxn>
                <a:cxn ang="0">
                  <a:pos x="61" y="163"/>
                </a:cxn>
                <a:cxn ang="0">
                  <a:pos x="46" y="191"/>
                </a:cxn>
                <a:cxn ang="0">
                  <a:pos x="35" y="218"/>
                </a:cxn>
                <a:cxn ang="0">
                  <a:pos x="24" y="247"/>
                </a:cxn>
                <a:cxn ang="0">
                  <a:pos x="16" y="274"/>
                </a:cxn>
                <a:cxn ang="0">
                  <a:pos x="9" y="303"/>
                </a:cxn>
                <a:cxn ang="0">
                  <a:pos x="6" y="320"/>
                </a:cxn>
                <a:cxn ang="0">
                  <a:pos x="4" y="335"/>
                </a:cxn>
                <a:cxn ang="0">
                  <a:pos x="3" y="349"/>
                </a:cxn>
                <a:cxn ang="0">
                  <a:pos x="1" y="364"/>
                </a:cxn>
                <a:cxn ang="0">
                  <a:pos x="1" y="372"/>
                </a:cxn>
                <a:cxn ang="0">
                  <a:pos x="0" y="378"/>
                </a:cxn>
                <a:cxn ang="0">
                  <a:pos x="0" y="383"/>
                </a:cxn>
                <a:cxn ang="0">
                  <a:pos x="0" y="386"/>
                </a:cxn>
                <a:cxn ang="0">
                  <a:pos x="0" y="391"/>
                </a:cxn>
                <a:cxn ang="0">
                  <a:pos x="0" y="394"/>
                </a:cxn>
                <a:cxn ang="0">
                  <a:pos x="0" y="402"/>
                </a:cxn>
                <a:cxn ang="0">
                  <a:pos x="0" y="408"/>
                </a:cxn>
                <a:cxn ang="0">
                  <a:pos x="0" y="415"/>
                </a:cxn>
                <a:cxn ang="0">
                  <a:pos x="0" y="421"/>
                </a:cxn>
                <a:cxn ang="0">
                  <a:pos x="1" y="429"/>
                </a:cxn>
                <a:cxn ang="0">
                  <a:pos x="1" y="437"/>
                </a:cxn>
                <a:cxn ang="0">
                  <a:pos x="3" y="450"/>
                </a:cxn>
                <a:cxn ang="0">
                  <a:pos x="4" y="464"/>
                </a:cxn>
                <a:cxn ang="0">
                  <a:pos x="8" y="479"/>
                </a:cxn>
                <a:cxn ang="0">
                  <a:pos x="12" y="505"/>
                </a:cxn>
                <a:cxn ang="0">
                  <a:pos x="20" y="535"/>
                </a:cxn>
                <a:cxn ang="0">
                  <a:pos x="30" y="562"/>
                </a:cxn>
                <a:cxn ang="0">
                  <a:pos x="54" y="620"/>
                </a:cxn>
                <a:cxn ang="0">
                  <a:pos x="85" y="670"/>
                </a:cxn>
                <a:cxn ang="0">
                  <a:pos x="118" y="714"/>
                </a:cxn>
                <a:cxn ang="0">
                  <a:pos x="158" y="756"/>
                </a:cxn>
                <a:cxn ang="0">
                  <a:pos x="240" y="818"/>
                </a:cxn>
                <a:cxn ang="0">
                  <a:pos x="285" y="844"/>
                </a:cxn>
                <a:cxn ang="0">
                  <a:pos x="334" y="867"/>
                </a:cxn>
                <a:cxn ang="0">
                  <a:pos x="381" y="883"/>
                </a:cxn>
                <a:cxn ang="0">
                  <a:pos x="424" y="895"/>
                </a:cxn>
                <a:cxn ang="0">
                  <a:pos x="446" y="900"/>
                </a:cxn>
                <a:cxn ang="0">
                  <a:pos x="472" y="905"/>
                </a:cxn>
                <a:cxn ang="0">
                  <a:pos x="493" y="908"/>
                </a:cxn>
                <a:cxn ang="0">
                  <a:pos x="515" y="910"/>
                </a:cxn>
                <a:cxn ang="0">
                  <a:pos x="530" y="911"/>
                </a:cxn>
                <a:cxn ang="0">
                  <a:pos x="541" y="913"/>
                </a:cxn>
                <a:cxn ang="0">
                  <a:pos x="552" y="913"/>
                </a:cxn>
                <a:cxn ang="0">
                  <a:pos x="565" y="915"/>
                </a:cxn>
                <a:cxn ang="0">
                  <a:pos x="571" y="915"/>
                </a:cxn>
                <a:cxn ang="0">
                  <a:pos x="576" y="915"/>
                </a:cxn>
                <a:cxn ang="0">
                  <a:pos x="581" y="915"/>
                </a:cxn>
              </a:cxnLst>
              <a:rect l="0" t="0" r="r" b="b"/>
              <a:pathLst>
                <a:path w="581" h="915">
                  <a:moveTo>
                    <a:pt x="205" y="0"/>
                  </a:moveTo>
                  <a:lnTo>
                    <a:pt x="161" y="35"/>
                  </a:lnTo>
                  <a:lnTo>
                    <a:pt x="91" y="115"/>
                  </a:lnTo>
                  <a:lnTo>
                    <a:pt x="61" y="163"/>
                  </a:lnTo>
                  <a:lnTo>
                    <a:pt x="46" y="191"/>
                  </a:lnTo>
                  <a:lnTo>
                    <a:pt x="35" y="218"/>
                  </a:lnTo>
                  <a:lnTo>
                    <a:pt x="24" y="247"/>
                  </a:lnTo>
                  <a:lnTo>
                    <a:pt x="16" y="274"/>
                  </a:lnTo>
                  <a:lnTo>
                    <a:pt x="9" y="303"/>
                  </a:lnTo>
                  <a:lnTo>
                    <a:pt x="6" y="320"/>
                  </a:lnTo>
                  <a:lnTo>
                    <a:pt x="4" y="335"/>
                  </a:lnTo>
                  <a:lnTo>
                    <a:pt x="3" y="349"/>
                  </a:lnTo>
                  <a:lnTo>
                    <a:pt x="1" y="364"/>
                  </a:lnTo>
                  <a:lnTo>
                    <a:pt x="1" y="372"/>
                  </a:lnTo>
                  <a:lnTo>
                    <a:pt x="0" y="378"/>
                  </a:lnTo>
                  <a:lnTo>
                    <a:pt x="0" y="383"/>
                  </a:lnTo>
                  <a:lnTo>
                    <a:pt x="0" y="386"/>
                  </a:lnTo>
                  <a:lnTo>
                    <a:pt x="0" y="391"/>
                  </a:lnTo>
                  <a:lnTo>
                    <a:pt x="0" y="394"/>
                  </a:lnTo>
                  <a:lnTo>
                    <a:pt x="0" y="402"/>
                  </a:lnTo>
                  <a:lnTo>
                    <a:pt x="0" y="408"/>
                  </a:lnTo>
                  <a:lnTo>
                    <a:pt x="0" y="415"/>
                  </a:lnTo>
                  <a:lnTo>
                    <a:pt x="0" y="421"/>
                  </a:lnTo>
                  <a:lnTo>
                    <a:pt x="1" y="429"/>
                  </a:lnTo>
                  <a:lnTo>
                    <a:pt x="1" y="437"/>
                  </a:lnTo>
                  <a:lnTo>
                    <a:pt x="3" y="450"/>
                  </a:lnTo>
                  <a:lnTo>
                    <a:pt x="4" y="464"/>
                  </a:lnTo>
                  <a:lnTo>
                    <a:pt x="8" y="479"/>
                  </a:lnTo>
                  <a:lnTo>
                    <a:pt x="12" y="505"/>
                  </a:lnTo>
                  <a:lnTo>
                    <a:pt x="20" y="535"/>
                  </a:lnTo>
                  <a:lnTo>
                    <a:pt x="30" y="562"/>
                  </a:lnTo>
                  <a:lnTo>
                    <a:pt x="54" y="620"/>
                  </a:lnTo>
                  <a:lnTo>
                    <a:pt x="85" y="670"/>
                  </a:lnTo>
                  <a:lnTo>
                    <a:pt x="118" y="714"/>
                  </a:lnTo>
                  <a:lnTo>
                    <a:pt x="158" y="756"/>
                  </a:lnTo>
                  <a:lnTo>
                    <a:pt x="240" y="818"/>
                  </a:lnTo>
                  <a:lnTo>
                    <a:pt x="285" y="844"/>
                  </a:lnTo>
                  <a:lnTo>
                    <a:pt x="334" y="867"/>
                  </a:lnTo>
                  <a:lnTo>
                    <a:pt x="381" y="883"/>
                  </a:lnTo>
                  <a:lnTo>
                    <a:pt x="424" y="895"/>
                  </a:lnTo>
                  <a:lnTo>
                    <a:pt x="446" y="900"/>
                  </a:lnTo>
                  <a:lnTo>
                    <a:pt x="472" y="905"/>
                  </a:lnTo>
                  <a:lnTo>
                    <a:pt x="493" y="908"/>
                  </a:lnTo>
                  <a:lnTo>
                    <a:pt x="515" y="910"/>
                  </a:lnTo>
                  <a:lnTo>
                    <a:pt x="530" y="911"/>
                  </a:lnTo>
                  <a:lnTo>
                    <a:pt x="541" y="913"/>
                  </a:lnTo>
                  <a:lnTo>
                    <a:pt x="552" y="913"/>
                  </a:lnTo>
                  <a:lnTo>
                    <a:pt x="565" y="915"/>
                  </a:lnTo>
                  <a:lnTo>
                    <a:pt x="571" y="915"/>
                  </a:lnTo>
                  <a:lnTo>
                    <a:pt x="576" y="915"/>
                  </a:lnTo>
                  <a:lnTo>
                    <a:pt x="581" y="915"/>
                  </a:lnTo>
                </a:path>
              </a:pathLst>
            </a:custGeom>
            <a:noFill/>
            <a:ln w="58738">
              <a:solidFill>
                <a:srgbClr val="FF00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442" name="Freeform 106"/>
            <p:cNvSpPr>
              <a:spLocks/>
            </p:cNvSpPr>
            <p:nvPr/>
          </p:nvSpPr>
          <p:spPr bwMode="auto">
            <a:xfrm>
              <a:off x="3799" y="3668"/>
              <a:ext cx="572" cy="12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6" y="12"/>
                </a:cxn>
                <a:cxn ang="0">
                  <a:pos x="10" y="12"/>
                </a:cxn>
                <a:cxn ang="0">
                  <a:pos x="11" y="12"/>
                </a:cxn>
                <a:cxn ang="0">
                  <a:pos x="18" y="12"/>
                </a:cxn>
                <a:cxn ang="0">
                  <a:pos x="22" y="12"/>
                </a:cxn>
                <a:cxn ang="0">
                  <a:pos x="27" y="12"/>
                </a:cxn>
                <a:cxn ang="0">
                  <a:pos x="34" y="12"/>
                </a:cxn>
                <a:cxn ang="0">
                  <a:pos x="38" y="12"/>
                </a:cxn>
                <a:cxn ang="0">
                  <a:pos x="43" y="12"/>
                </a:cxn>
                <a:cxn ang="0">
                  <a:pos x="48" y="12"/>
                </a:cxn>
                <a:cxn ang="0">
                  <a:pos x="58" y="12"/>
                </a:cxn>
                <a:cxn ang="0">
                  <a:pos x="67" y="12"/>
                </a:cxn>
                <a:cxn ang="0">
                  <a:pos x="90" y="10"/>
                </a:cxn>
                <a:cxn ang="0">
                  <a:pos x="107" y="10"/>
                </a:cxn>
                <a:cxn ang="0">
                  <a:pos x="176" y="5"/>
                </a:cxn>
                <a:cxn ang="0">
                  <a:pos x="210" y="2"/>
                </a:cxn>
                <a:cxn ang="0">
                  <a:pos x="227" y="2"/>
                </a:cxn>
                <a:cxn ang="0">
                  <a:pos x="243" y="0"/>
                </a:cxn>
                <a:cxn ang="0">
                  <a:pos x="253" y="0"/>
                </a:cxn>
                <a:cxn ang="0">
                  <a:pos x="261" y="0"/>
                </a:cxn>
                <a:cxn ang="0">
                  <a:pos x="271" y="0"/>
                </a:cxn>
                <a:cxn ang="0">
                  <a:pos x="275" y="0"/>
                </a:cxn>
                <a:cxn ang="0">
                  <a:pos x="277" y="0"/>
                </a:cxn>
                <a:cxn ang="0">
                  <a:pos x="280" y="0"/>
                </a:cxn>
                <a:cxn ang="0">
                  <a:pos x="283" y="0"/>
                </a:cxn>
                <a:cxn ang="0">
                  <a:pos x="288" y="0"/>
                </a:cxn>
                <a:cxn ang="0">
                  <a:pos x="292" y="0"/>
                </a:cxn>
                <a:cxn ang="0">
                  <a:pos x="296" y="0"/>
                </a:cxn>
                <a:cxn ang="0">
                  <a:pos x="300" y="0"/>
                </a:cxn>
                <a:cxn ang="0">
                  <a:pos x="304" y="0"/>
                </a:cxn>
                <a:cxn ang="0">
                  <a:pos x="309" y="0"/>
                </a:cxn>
                <a:cxn ang="0">
                  <a:pos x="314" y="0"/>
                </a:cxn>
                <a:cxn ang="0">
                  <a:pos x="322" y="0"/>
                </a:cxn>
                <a:cxn ang="0">
                  <a:pos x="330" y="0"/>
                </a:cxn>
                <a:cxn ang="0">
                  <a:pos x="346" y="0"/>
                </a:cxn>
                <a:cxn ang="0">
                  <a:pos x="381" y="4"/>
                </a:cxn>
                <a:cxn ang="0">
                  <a:pos x="447" y="7"/>
                </a:cxn>
                <a:cxn ang="0">
                  <a:pos x="485" y="10"/>
                </a:cxn>
                <a:cxn ang="0">
                  <a:pos x="505" y="12"/>
                </a:cxn>
                <a:cxn ang="0">
                  <a:pos x="516" y="12"/>
                </a:cxn>
                <a:cxn ang="0">
                  <a:pos x="527" y="12"/>
                </a:cxn>
                <a:cxn ang="0">
                  <a:pos x="532" y="12"/>
                </a:cxn>
                <a:cxn ang="0">
                  <a:pos x="537" y="12"/>
                </a:cxn>
                <a:cxn ang="0">
                  <a:pos x="541" y="12"/>
                </a:cxn>
                <a:cxn ang="0">
                  <a:pos x="546" y="12"/>
                </a:cxn>
                <a:cxn ang="0">
                  <a:pos x="551" y="12"/>
                </a:cxn>
                <a:cxn ang="0">
                  <a:pos x="556" y="12"/>
                </a:cxn>
                <a:cxn ang="0">
                  <a:pos x="562" y="12"/>
                </a:cxn>
                <a:cxn ang="0">
                  <a:pos x="567" y="12"/>
                </a:cxn>
                <a:cxn ang="0">
                  <a:pos x="572" y="12"/>
                </a:cxn>
              </a:cxnLst>
              <a:rect l="0" t="0" r="r" b="b"/>
              <a:pathLst>
                <a:path w="572" h="12">
                  <a:moveTo>
                    <a:pt x="0" y="12"/>
                  </a:moveTo>
                  <a:lnTo>
                    <a:pt x="6" y="12"/>
                  </a:lnTo>
                  <a:lnTo>
                    <a:pt x="10" y="12"/>
                  </a:lnTo>
                  <a:lnTo>
                    <a:pt x="11" y="12"/>
                  </a:lnTo>
                  <a:lnTo>
                    <a:pt x="18" y="12"/>
                  </a:lnTo>
                  <a:lnTo>
                    <a:pt x="22" y="12"/>
                  </a:lnTo>
                  <a:lnTo>
                    <a:pt x="27" y="12"/>
                  </a:lnTo>
                  <a:lnTo>
                    <a:pt x="34" y="12"/>
                  </a:lnTo>
                  <a:lnTo>
                    <a:pt x="38" y="12"/>
                  </a:lnTo>
                  <a:lnTo>
                    <a:pt x="43" y="12"/>
                  </a:lnTo>
                  <a:lnTo>
                    <a:pt x="48" y="12"/>
                  </a:lnTo>
                  <a:lnTo>
                    <a:pt x="58" y="12"/>
                  </a:lnTo>
                  <a:lnTo>
                    <a:pt x="67" y="12"/>
                  </a:lnTo>
                  <a:lnTo>
                    <a:pt x="90" y="10"/>
                  </a:lnTo>
                  <a:lnTo>
                    <a:pt x="107" y="10"/>
                  </a:lnTo>
                  <a:lnTo>
                    <a:pt x="176" y="5"/>
                  </a:lnTo>
                  <a:lnTo>
                    <a:pt x="210" y="2"/>
                  </a:lnTo>
                  <a:lnTo>
                    <a:pt x="227" y="2"/>
                  </a:lnTo>
                  <a:lnTo>
                    <a:pt x="243" y="0"/>
                  </a:lnTo>
                  <a:lnTo>
                    <a:pt x="253" y="0"/>
                  </a:lnTo>
                  <a:lnTo>
                    <a:pt x="261" y="0"/>
                  </a:lnTo>
                  <a:lnTo>
                    <a:pt x="271" y="0"/>
                  </a:lnTo>
                  <a:lnTo>
                    <a:pt x="275" y="0"/>
                  </a:lnTo>
                  <a:lnTo>
                    <a:pt x="277" y="0"/>
                  </a:lnTo>
                  <a:lnTo>
                    <a:pt x="280" y="0"/>
                  </a:lnTo>
                  <a:lnTo>
                    <a:pt x="283" y="0"/>
                  </a:lnTo>
                  <a:lnTo>
                    <a:pt x="288" y="0"/>
                  </a:lnTo>
                  <a:lnTo>
                    <a:pt x="292" y="0"/>
                  </a:lnTo>
                  <a:lnTo>
                    <a:pt x="296" y="0"/>
                  </a:lnTo>
                  <a:lnTo>
                    <a:pt x="300" y="0"/>
                  </a:lnTo>
                  <a:lnTo>
                    <a:pt x="304" y="0"/>
                  </a:lnTo>
                  <a:lnTo>
                    <a:pt x="309" y="0"/>
                  </a:lnTo>
                  <a:lnTo>
                    <a:pt x="314" y="0"/>
                  </a:lnTo>
                  <a:lnTo>
                    <a:pt x="322" y="0"/>
                  </a:lnTo>
                  <a:lnTo>
                    <a:pt x="330" y="0"/>
                  </a:lnTo>
                  <a:lnTo>
                    <a:pt x="346" y="0"/>
                  </a:lnTo>
                  <a:lnTo>
                    <a:pt x="381" y="4"/>
                  </a:lnTo>
                  <a:lnTo>
                    <a:pt x="447" y="7"/>
                  </a:lnTo>
                  <a:lnTo>
                    <a:pt x="485" y="10"/>
                  </a:lnTo>
                  <a:lnTo>
                    <a:pt x="505" y="12"/>
                  </a:lnTo>
                  <a:lnTo>
                    <a:pt x="516" y="12"/>
                  </a:lnTo>
                  <a:lnTo>
                    <a:pt x="527" y="12"/>
                  </a:lnTo>
                  <a:lnTo>
                    <a:pt x="532" y="12"/>
                  </a:lnTo>
                  <a:lnTo>
                    <a:pt x="537" y="12"/>
                  </a:lnTo>
                  <a:lnTo>
                    <a:pt x="541" y="12"/>
                  </a:lnTo>
                  <a:lnTo>
                    <a:pt x="546" y="12"/>
                  </a:lnTo>
                  <a:lnTo>
                    <a:pt x="551" y="12"/>
                  </a:lnTo>
                  <a:lnTo>
                    <a:pt x="556" y="12"/>
                  </a:lnTo>
                  <a:lnTo>
                    <a:pt x="562" y="12"/>
                  </a:lnTo>
                  <a:lnTo>
                    <a:pt x="567" y="12"/>
                  </a:lnTo>
                  <a:lnTo>
                    <a:pt x="572" y="12"/>
                  </a:lnTo>
                </a:path>
              </a:pathLst>
            </a:custGeom>
            <a:noFill/>
            <a:ln w="58738">
              <a:solidFill>
                <a:srgbClr val="FF00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443" name="Freeform 107"/>
            <p:cNvSpPr>
              <a:spLocks/>
            </p:cNvSpPr>
            <p:nvPr/>
          </p:nvSpPr>
          <p:spPr bwMode="auto">
            <a:xfrm>
              <a:off x="4371" y="3162"/>
              <a:ext cx="592" cy="518"/>
            </a:xfrm>
            <a:custGeom>
              <a:avLst/>
              <a:gdLst/>
              <a:ahLst/>
              <a:cxnLst>
                <a:cxn ang="0">
                  <a:pos x="0" y="518"/>
                </a:cxn>
                <a:cxn ang="0">
                  <a:pos x="5" y="518"/>
                </a:cxn>
                <a:cxn ang="0">
                  <a:pos x="14" y="518"/>
                </a:cxn>
                <a:cxn ang="0">
                  <a:pos x="24" y="518"/>
                </a:cxn>
                <a:cxn ang="0">
                  <a:pos x="35" y="516"/>
                </a:cxn>
                <a:cxn ang="0">
                  <a:pos x="46" y="516"/>
                </a:cxn>
                <a:cxn ang="0">
                  <a:pos x="59" y="514"/>
                </a:cxn>
                <a:cxn ang="0">
                  <a:pos x="81" y="513"/>
                </a:cxn>
                <a:cxn ang="0">
                  <a:pos x="105" y="510"/>
                </a:cxn>
                <a:cxn ang="0">
                  <a:pos x="126" y="506"/>
                </a:cxn>
                <a:cxn ang="0">
                  <a:pos x="176" y="495"/>
                </a:cxn>
                <a:cxn ang="0">
                  <a:pos x="229" y="481"/>
                </a:cxn>
                <a:cxn ang="0">
                  <a:pos x="275" y="462"/>
                </a:cxn>
                <a:cxn ang="0">
                  <a:pos x="323" y="437"/>
                </a:cxn>
                <a:cxn ang="0">
                  <a:pos x="407" y="381"/>
                </a:cxn>
                <a:cxn ang="0">
                  <a:pos x="447" y="345"/>
                </a:cxn>
                <a:cxn ang="0">
                  <a:pos x="487" y="301"/>
                </a:cxn>
                <a:cxn ang="0">
                  <a:pos x="522" y="250"/>
                </a:cxn>
                <a:cxn ang="0">
                  <a:pos x="549" y="199"/>
                </a:cxn>
                <a:cxn ang="0">
                  <a:pos x="559" y="173"/>
                </a:cxn>
                <a:cxn ang="0">
                  <a:pos x="568" y="148"/>
                </a:cxn>
                <a:cxn ang="0">
                  <a:pos x="576" y="122"/>
                </a:cxn>
                <a:cxn ang="0">
                  <a:pos x="583" y="96"/>
                </a:cxn>
                <a:cxn ang="0">
                  <a:pos x="586" y="72"/>
                </a:cxn>
                <a:cxn ang="0">
                  <a:pos x="589" y="59"/>
                </a:cxn>
                <a:cxn ang="0">
                  <a:pos x="589" y="47"/>
                </a:cxn>
                <a:cxn ang="0">
                  <a:pos x="591" y="35"/>
                </a:cxn>
                <a:cxn ang="0">
                  <a:pos x="592" y="24"/>
                </a:cxn>
                <a:cxn ang="0">
                  <a:pos x="592" y="18"/>
                </a:cxn>
                <a:cxn ang="0">
                  <a:pos x="592" y="11"/>
                </a:cxn>
                <a:cxn ang="0">
                  <a:pos x="592" y="5"/>
                </a:cxn>
                <a:cxn ang="0">
                  <a:pos x="592" y="0"/>
                </a:cxn>
              </a:cxnLst>
              <a:rect l="0" t="0" r="r" b="b"/>
              <a:pathLst>
                <a:path w="592" h="518">
                  <a:moveTo>
                    <a:pt x="0" y="518"/>
                  </a:moveTo>
                  <a:lnTo>
                    <a:pt x="5" y="518"/>
                  </a:lnTo>
                  <a:lnTo>
                    <a:pt x="14" y="518"/>
                  </a:lnTo>
                  <a:lnTo>
                    <a:pt x="24" y="518"/>
                  </a:lnTo>
                  <a:lnTo>
                    <a:pt x="35" y="516"/>
                  </a:lnTo>
                  <a:lnTo>
                    <a:pt x="46" y="516"/>
                  </a:lnTo>
                  <a:lnTo>
                    <a:pt x="59" y="514"/>
                  </a:lnTo>
                  <a:lnTo>
                    <a:pt x="81" y="513"/>
                  </a:lnTo>
                  <a:lnTo>
                    <a:pt x="105" y="510"/>
                  </a:lnTo>
                  <a:lnTo>
                    <a:pt x="126" y="506"/>
                  </a:lnTo>
                  <a:lnTo>
                    <a:pt x="176" y="495"/>
                  </a:lnTo>
                  <a:lnTo>
                    <a:pt x="229" y="481"/>
                  </a:lnTo>
                  <a:lnTo>
                    <a:pt x="275" y="462"/>
                  </a:lnTo>
                  <a:lnTo>
                    <a:pt x="323" y="437"/>
                  </a:lnTo>
                  <a:lnTo>
                    <a:pt x="407" y="381"/>
                  </a:lnTo>
                  <a:lnTo>
                    <a:pt x="447" y="345"/>
                  </a:lnTo>
                  <a:lnTo>
                    <a:pt x="487" y="301"/>
                  </a:lnTo>
                  <a:lnTo>
                    <a:pt x="522" y="250"/>
                  </a:lnTo>
                  <a:lnTo>
                    <a:pt x="549" y="199"/>
                  </a:lnTo>
                  <a:lnTo>
                    <a:pt x="559" y="173"/>
                  </a:lnTo>
                  <a:lnTo>
                    <a:pt x="568" y="148"/>
                  </a:lnTo>
                  <a:lnTo>
                    <a:pt x="576" y="122"/>
                  </a:lnTo>
                  <a:lnTo>
                    <a:pt x="583" y="96"/>
                  </a:lnTo>
                  <a:lnTo>
                    <a:pt x="586" y="72"/>
                  </a:lnTo>
                  <a:lnTo>
                    <a:pt x="589" y="59"/>
                  </a:lnTo>
                  <a:lnTo>
                    <a:pt x="589" y="47"/>
                  </a:lnTo>
                  <a:lnTo>
                    <a:pt x="591" y="35"/>
                  </a:lnTo>
                  <a:lnTo>
                    <a:pt x="592" y="24"/>
                  </a:lnTo>
                  <a:lnTo>
                    <a:pt x="592" y="18"/>
                  </a:lnTo>
                  <a:lnTo>
                    <a:pt x="592" y="11"/>
                  </a:lnTo>
                  <a:lnTo>
                    <a:pt x="592" y="5"/>
                  </a:lnTo>
                  <a:lnTo>
                    <a:pt x="592" y="0"/>
                  </a:lnTo>
                </a:path>
              </a:pathLst>
            </a:custGeom>
            <a:noFill/>
            <a:ln w="58738">
              <a:solidFill>
                <a:srgbClr val="FF00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444" name="Freeform 108"/>
            <p:cNvSpPr>
              <a:spLocks/>
            </p:cNvSpPr>
            <p:nvPr/>
          </p:nvSpPr>
          <p:spPr bwMode="auto">
            <a:xfrm>
              <a:off x="4127" y="2640"/>
              <a:ext cx="841" cy="522"/>
            </a:xfrm>
            <a:custGeom>
              <a:avLst/>
              <a:gdLst/>
              <a:ahLst/>
              <a:cxnLst>
                <a:cxn ang="0">
                  <a:pos x="841" y="522"/>
                </a:cxn>
                <a:cxn ang="0">
                  <a:pos x="841" y="514"/>
                </a:cxn>
                <a:cxn ang="0">
                  <a:pos x="841" y="509"/>
                </a:cxn>
                <a:cxn ang="0">
                  <a:pos x="841" y="501"/>
                </a:cxn>
                <a:cxn ang="0">
                  <a:pos x="841" y="495"/>
                </a:cxn>
                <a:cxn ang="0">
                  <a:pos x="840" y="482"/>
                </a:cxn>
                <a:cxn ang="0">
                  <a:pos x="840" y="469"/>
                </a:cxn>
                <a:cxn ang="0">
                  <a:pos x="838" y="455"/>
                </a:cxn>
                <a:cxn ang="0">
                  <a:pos x="835" y="441"/>
                </a:cxn>
                <a:cxn ang="0">
                  <a:pos x="830" y="413"/>
                </a:cxn>
                <a:cxn ang="0">
                  <a:pos x="822" y="386"/>
                </a:cxn>
                <a:cxn ang="0">
                  <a:pos x="814" y="362"/>
                </a:cxn>
                <a:cxn ang="0">
                  <a:pos x="792" y="306"/>
                </a:cxn>
                <a:cxn ang="0">
                  <a:pos x="761" y="253"/>
                </a:cxn>
                <a:cxn ang="0">
                  <a:pos x="727" y="208"/>
                </a:cxn>
                <a:cxn ang="0">
                  <a:pos x="683" y="162"/>
                </a:cxn>
                <a:cxn ang="0">
                  <a:pos x="638" y="123"/>
                </a:cxn>
                <a:cxn ang="0">
                  <a:pos x="550" y="69"/>
                </a:cxn>
                <a:cxn ang="0">
                  <a:pos x="500" y="46"/>
                </a:cxn>
                <a:cxn ang="0">
                  <a:pos x="447" y="29"/>
                </a:cxn>
                <a:cxn ang="0">
                  <a:pos x="396" y="16"/>
                </a:cxn>
                <a:cxn ang="0">
                  <a:pos x="369" y="11"/>
                </a:cxn>
                <a:cxn ang="0">
                  <a:pos x="343" y="6"/>
                </a:cxn>
                <a:cxn ang="0">
                  <a:pos x="321" y="5"/>
                </a:cxn>
                <a:cxn ang="0">
                  <a:pos x="297" y="2"/>
                </a:cxn>
                <a:cxn ang="0">
                  <a:pos x="285" y="2"/>
                </a:cxn>
                <a:cxn ang="0">
                  <a:pos x="273" y="0"/>
                </a:cxn>
                <a:cxn ang="0">
                  <a:pos x="266" y="0"/>
                </a:cxn>
                <a:cxn ang="0">
                  <a:pos x="260" y="0"/>
                </a:cxn>
                <a:cxn ang="0">
                  <a:pos x="255" y="0"/>
                </a:cxn>
                <a:cxn ang="0">
                  <a:pos x="250" y="0"/>
                </a:cxn>
                <a:cxn ang="0">
                  <a:pos x="244" y="0"/>
                </a:cxn>
                <a:cxn ang="0">
                  <a:pos x="239" y="0"/>
                </a:cxn>
                <a:cxn ang="0">
                  <a:pos x="234" y="0"/>
                </a:cxn>
                <a:cxn ang="0">
                  <a:pos x="229" y="0"/>
                </a:cxn>
                <a:cxn ang="0">
                  <a:pos x="225" y="0"/>
                </a:cxn>
                <a:cxn ang="0">
                  <a:pos x="220" y="0"/>
                </a:cxn>
                <a:cxn ang="0">
                  <a:pos x="213" y="0"/>
                </a:cxn>
                <a:cxn ang="0">
                  <a:pos x="210" y="0"/>
                </a:cxn>
                <a:cxn ang="0">
                  <a:pos x="209" y="0"/>
                </a:cxn>
                <a:cxn ang="0">
                  <a:pos x="197" y="0"/>
                </a:cxn>
                <a:cxn ang="0">
                  <a:pos x="186" y="0"/>
                </a:cxn>
                <a:cxn ang="0">
                  <a:pos x="165" y="2"/>
                </a:cxn>
                <a:cxn ang="0">
                  <a:pos x="128" y="3"/>
                </a:cxn>
                <a:cxn ang="0">
                  <a:pos x="95" y="6"/>
                </a:cxn>
                <a:cxn ang="0">
                  <a:pos x="61" y="8"/>
                </a:cxn>
                <a:cxn ang="0">
                  <a:pos x="28" y="10"/>
                </a:cxn>
                <a:cxn ang="0">
                  <a:pos x="18" y="11"/>
                </a:cxn>
                <a:cxn ang="0">
                  <a:pos x="8" y="11"/>
                </a:cxn>
                <a:cxn ang="0">
                  <a:pos x="0" y="11"/>
                </a:cxn>
              </a:cxnLst>
              <a:rect l="0" t="0" r="r" b="b"/>
              <a:pathLst>
                <a:path w="841" h="522">
                  <a:moveTo>
                    <a:pt x="841" y="522"/>
                  </a:moveTo>
                  <a:lnTo>
                    <a:pt x="841" y="514"/>
                  </a:lnTo>
                  <a:lnTo>
                    <a:pt x="841" y="509"/>
                  </a:lnTo>
                  <a:lnTo>
                    <a:pt x="841" y="501"/>
                  </a:lnTo>
                  <a:lnTo>
                    <a:pt x="841" y="495"/>
                  </a:lnTo>
                  <a:lnTo>
                    <a:pt x="840" y="482"/>
                  </a:lnTo>
                  <a:lnTo>
                    <a:pt x="840" y="469"/>
                  </a:lnTo>
                  <a:lnTo>
                    <a:pt x="838" y="455"/>
                  </a:lnTo>
                  <a:lnTo>
                    <a:pt x="835" y="441"/>
                  </a:lnTo>
                  <a:lnTo>
                    <a:pt x="830" y="413"/>
                  </a:lnTo>
                  <a:lnTo>
                    <a:pt x="822" y="386"/>
                  </a:lnTo>
                  <a:lnTo>
                    <a:pt x="814" y="362"/>
                  </a:lnTo>
                  <a:lnTo>
                    <a:pt x="792" y="306"/>
                  </a:lnTo>
                  <a:lnTo>
                    <a:pt x="761" y="253"/>
                  </a:lnTo>
                  <a:lnTo>
                    <a:pt x="727" y="208"/>
                  </a:lnTo>
                  <a:lnTo>
                    <a:pt x="683" y="162"/>
                  </a:lnTo>
                  <a:lnTo>
                    <a:pt x="638" y="123"/>
                  </a:lnTo>
                  <a:lnTo>
                    <a:pt x="550" y="69"/>
                  </a:lnTo>
                  <a:lnTo>
                    <a:pt x="500" y="46"/>
                  </a:lnTo>
                  <a:lnTo>
                    <a:pt x="447" y="29"/>
                  </a:lnTo>
                  <a:lnTo>
                    <a:pt x="396" y="16"/>
                  </a:lnTo>
                  <a:lnTo>
                    <a:pt x="369" y="11"/>
                  </a:lnTo>
                  <a:lnTo>
                    <a:pt x="343" y="6"/>
                  </a:lnTo>
                  <a:lnTo>
                    <a:pt x="321" y="5"/>
                  </a:lnTo>
                  <a:lnTo>
                    <a:pt x="297" y="2"/>
                  </a:lnTo>
                  <a:lnTo>
                    <a:pt x="285" y="2"/>
                  </a:lnTo>
                  <a:lnTo>
                    <a:pt x="273" y="0"/>
                  </a:lnTo>
                  <a:lnTo>
                    <a:pt x="266" y="0"/>
                  </a:lnTo>
                  <a:lnTo>
                    <a:pt x="260" y="0"/>
                  </a:lnTo>
                  <a:lnTo>
                    <a:pt x="255" y="0"/>
                  </a:lnTo>
                  <a:lnTo>
                    <a:pt x="250" y="0"/>
                  </a:lnTo>
                  <a:lnTo>
                    <a:pt x="244" y="0"/>
                  </a:lnTo>
                  <a:lnTo>
                    <a:pt x="239" y="0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5" y="0"/>
                  </a:lnTo>
                  <a:lnTo>
                    <a:pt x="220" y="0"/>
                  </a:lnTo>
                  <a:lnTo>
                    <a:pt x="213" y="0"/>
                  </a:lnTo>
                  <a:lnTo>
                    <a:pt x="210" y="0"/>
                  </a:lnTo>
                  <a:lnTo>
                    <a:pt x="209" y="0"/>
                  </a:lnTo>
                  <a:lnTo>
                    <a:pt x="197" y="0"/>
                  </a:lnTo>
                  <a:lnTo>
                    <a:pt x="186" y="0"/>
                  </a:lnTo>
                  <a:lnTo>
                    <a:pt x="165" y="2"/>
                  </a:lnTo>
                  <a:lnTo>
                    <a:pt x="128" y="3"/>
                  </a:lnTo>
                  <a:lnTo>
                    <a:pt x="95" y="6"/>
                  </a:lnTo>
                  <a:lnTo>
                    <a:pt x="61" y="8"/>
                  </a:lnTo>
                  <a:lnTo>
                    <a:pt x="28" y="10"/>
                  </a:lnTo>
                  <a:lnTo>
                    <a:pt x="18" y="11"/>
                  </a:lnTo>
                  <a:lnTo>
                    <a:pt x="8" y="11"/>
                  </a:lnTo>
                  <a:lnTo>
                    <a:pt x="0" y="11"/>
                  </a:lnTo>
                </a:path>
              </a:pathLst>
            </a:custGeom>
            <a:noFill/>
            <a:ln w="301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445" name="Freeform 109"/>
            <p:cNvSpPr>
              <a:spLocks/>
            </p:cNvSpPr>
            <p:nvPr/>
          </p:nvSpPr>
          <p:spPr bwMode="auto">
            <a:xfrm>
              <a:off x="3259" y="2640"/>
              <a:ext cx="868" cy="316"/>
            </a:xfrm>
            <a:custGeom>
              <a:avLst/>
              <a:gdLst/>
              <a:ahLst/>
              <a:cxnLst>
                <a:cxn ang="0">
                  <a:pos x="868" y="11"/>
                </a:cxn>
                <a:cxn ang="0">
                  <a:pos x="859" y="11"/>
                </a:cxn>
                <a:cxn ang="0">
                  <a:pos x="852" y="11"/>
                </a:cxn>
                <a:cxn ang="0">
                  <a:pos x="848" y="11"/>
                </a:cxn>
                <a:cxn ang="0">
                  <a:pos x="843" y="11"/>
                </a:cxn>
                <a:cxn ang="0">
                  <a:pos x="840" y="11"/>
                </a:cxn>
                <a:cxn ang="0">
                  <a:pos x="836" y="11"/>
                </a:cxn>
                <a:cxn ang="0">
                  <a:pos x="835" y="11"/>
                </a:cxn>
                <a:cxn ang="0">
                  <a:pos x="830" y="11"/>
                </a:cxn>
                <a:cxn ang="0">
                  <a:pos x="825" y="11"/>
                </a:cxn>
                <a:cxn ang="0">
                  <a:pos x="822" y="11"/>
                </a:cxn>
                <a:cxn ang="0">
                  <a:pos x="819" y="11"/>
                </a:cxn>
                <a:cxn ang="0">
                  <a:pos x="817" y="11"/>
                </a:cxn>
                <a:cxn ang="0">
                  <a:pos x="809" y="11"/>
                </a:cxn>
                <a:cxn ang="0">
                  <a:pos x="801" y="11"/>
                </a:cxn>
                <a:cxn ang="0">
                  <a:pos x="793" y="11"/>
                </a:cxn>
                <a:cxn ang="0">
                  <a:pos x="777" y="11"/>
                </a:cxn>
                <a:cxn ang="0">
                  <a:pos x="759" y="10"/>
                </a:cxn>
                <a:cxn ang="0">
                  <a:pos x="694" y="5"/>
                </a:cxn>
                <a:cxn ang="0">
                  <a:pos x="657" y="3"/>
                </a:cxn>
                <a:cxn ang="0">
                  <a:pos x="636" y="2"/>
                </a:cxn>
                <a:cxn ang="0">
                  <a:pos x="617" y="0"/>
                </a:cxn>
                <a:cxn ang="0">
                  <a:pos x="606" y="0"/>
                </a:cxn>
                <a:cxn ang="0">
                  <a:pos x="596" y="0"/>
                </a:cxn>
                <a:cxn ang="0">
                  <a:pos x="590" y="0"/>
                </a:cxn>
                <a:cxn ang="0">
                  <a:pos x="585" y="0"/>
                </a:cxn>
                <a:cxn ang="0">
                  <a:pos x="582" y="0"/>
                </a:cxn>
                <a:cxn ang="0">
                  <a:pos x="578" y="0"/>
                </a:cxn>
                <a:cxn ang="0">
                  <a:pos x="575" y="0"/>
                </a:cxn>
                <a:cxn ang="0">
                  <a:pos x="572" y="0"/>
                </a:cxn>
                <a:cxn ang="0">
                  <a:pos x="567" y="0"/>
                </a:cxn>
                <a:cxn ang="0">
                  <a:pos x="561" y="0"/>
                </a:cxn>
                <a:cxn ang="0">
                  <a:pos x="556" y="0"/>
                </a:cxn>
                <a:cxn ang="0">
                  <a:pos x="551" y="0"/>
                </a:cxn>
                <a:cxn ang="0">
                  <a:pos x="545" y="0"/>
                </a:cxn>
                <a:cxn ang="0">
                  <a:pos x="538" y="0"/>
                </a:cxn>
                <a:cxn ang="0">
                  <a:pos x="527" y="0"/>
                </a:cxn>
                <a:cxn ang="0">
                  <a:pos x="518" y="2"/>
                </a:cxn>
                <a:cxn ang="0">
                  <a:pos x="506" y="2"/>
                </a:cxn>
                <a:cxn ang="0">
                  <a:pos x="484" y="3"/>
                </a:cxn>
                <a:cxn ang="0">
                  <a:pos x="460" y="6"/>
                </a:cxn>
                <a:cxn ang="0">
                  <a:pos x="436" y="10"/>
                </a:cxn>
                <a:cxn ang="0">
                  <a:pos x="386" y="19"/>
                </a:cxn>
                <a:cxn ang="0">
                  <a:pos x="361" y="26"/>
                </a:cxn>
                <a:cxn ang="0">
                  <a:pos x="332" y="34"/>
                </a:cxn>
                <a:cxn ang="0">
                  <a:pos x="236" y="74"/>
                </a:cxn>
                <a:cxn ang="0">
                  <a:pos x="184" y="104"/>
                </a:cxn>
                <a:cxn ang="0">
                  <a:pos x="140" y="138"/>
                </a:cxn>
                <a:cxn ang="0">
                  <a:pos x="63" y="215"/>
                </a:cxn>
                <a:cxn ang="0">
                  <a:pos x="28" y="264"/>
                </a:cxn>
                <a:cxn ang="0">
                  <a:pos x="0" y="316"/>
                </a:cxn>
              </a:cxnLst>
              <a:rect l="0" t="0" r="r" b="b"/>
              <a:pathLst>
                <a:path w="868" h="316">
                  <a:moveTo>
                    <a:pt x="868" y="11"/>
                  </a:moveTo>
                  <a:lnTo>
                    <a:pt x="859" y="11"/>
                  </a:lnTo>
                  <a:lnTo>
                    <a:pt x="852" y="11"/>
                  </a:lnTo>
                  <a:lnTo>
                    <a:pt x="848" y="11"/>
                  </a:lnTo>
                  <a:lnTo>
                    <a:pt x="843" y="11"/>
                  </a:lnTo>
                  <a:lnTo>
                    <a:pt x="840" y="11"/>
                  </a:lnTo>
                  <a:lnTo>
                    <a:pt x="836" y="11"/>
                  </a:lnTo>
                  <a:lnTo>
                    <a:pt x="835" y="11"/>
                  </a:lnTo>
                  <a:lnTo>
                    <a:pt x="830" y="11"/>
                  </a:lnTo>
                  <a:lnTo>
                    <a:pt x="825" y="11"/>
                  </a:lnTo>
                  <a:lnTo>
                    <a:pt x="822" y="11"/>
                  </a:lnTo>
                  <a:lnTo>
                    <a:pt x="819" y="11"/>
                  </a:lnTo>
                  <a:lnTo>
                    <a:pt x="817" y="11"/>
                  </a:lnTo>
                  <a:lnTo>
                    <a:pt x="809" y="11"/>
                  </a:lnTo>
                  <a:lnTo>
                    <a:pt x="801" y="11"/>
                  </a:lnTo>
                  <a:lnTo>
                    <a:pt x="793" y="11"/>
                  </a:lnTo>
                  <a:lnTo>
                    <a:pt x="777" y="11"/>
                  </a:lnTo>
                  <a:lnTo>
                    <a:pt x="759" y="10"/>
                  </a:lnTo>
                  <a:lnTo>
                    <a:pt x="694" y="5"/>
                  </a:lnTo>
                  <a:lnTo>
                    <a:pt x="657" y="3"/>
                  </a:lnTo>
                  <a:lnTo>
                    <a:pt x="636" y="2"/>
                  </a:lnTo>
                  <a:lnTo>
                    <a:pt x="617" y="0"/>
                  </a:lnTo>
                  <a:lnTo>
                    <a:pt x="606" y="0"/>
                  </a:lnTo>
                  <a:lnTo>
                    <a:pt x="596" y="0"/>
                  </a:lnTo>
                  <a:lnTo>
                    <a:pt x="590" y="0"/>
                  </a:lnTo>
                  <a:lnTo>
                    <a:pt x="585" y="0"/>
                  </a:lnTo>
                  <a:lnTo>
                    <a:pt x="582" y="0"/>
                  </a:lnTo>
                  <a:lnTo>
                    <a:pt x="578" y="0"/>
                  </a:lnTo>
                  <a:lnTo>
                    <a:pt x="575" y="0"/>
                  </a:lnTo>
                  <a:lnTo>
                    <a:pt x="572" y="0"/>
                  </a:lnTo>
                  <a:lnTo>
                    <a:pt x="567" y="0"/>
                  </a:lnTo>
                  <a:lnTo>
                    <a:pt x="561" y="0"/>
                  </a:lnTo>
                  <a:lnTo>
                    <a:pt x="556" y="0"/>
                  </a:lnTo>
                  <a:lnTo>
                    <a:pt x="551" y="0"/>
                  </a:lnTo>
                  <a:lnTo>
                    <a:pt x="545" y="0"/>
                  </a:lnTo>
                  <a:lnTo>
                    <a:pt x="538" y="0"/>
                  </a:lnTo>
                  <a:lnTo>
                    <a:pt x="527" y="0"/>
                  </a:lnTo>
                  <a:lnTo>
                    <a:pt x="518" y="2"/>
                  </a:lnTo>
                  <a:lnTo>
                    <a:pt x="506" y="2"/>
                  </a:lnTo>
                  <a:lnTo>
                    <a:pt x="484" y="3"/>
                  </a:lnTo>
                  <a:lnTo>
                    <a:pt x="460" y="6"/>
                  </a:lnTo>
                  <a:lnTo>
                    <a:pt x="436" y="10"/>
                  </a:lnTo>
                  <a:lnTo>
                    <a:pt x="386" y="19"/>
                  </a:lnTo>
                  <a:lnTo>
                    <a:pt x="361" y="26"/>
                  </a:lnTo>
                  <a:lnTo>
                    <a:pt x="332" y="34"/>
                  </a:lnTo>
                  <a:lnTo>
                    <a:pt x="236" y="74"/>
                  </a:lnTo>
                  <a:lnTo>
                    <a:pt x="184" y="104"/>
                  </a:lnTo>
                  <a:lnTo>
                    <a:pt x="140" y="138"/>
                  </a:lnTo>
                  <a:lnTo>
                    <a:pt x="63" y="215"/>
                  </a:lnTo>
                  <a:lnTo>
                    <a:pt x="28" y="264"/>
                  </a:lnTo>
                  <a:lnTo>
                    <a:pt x="0" y="316"/>
                  </a:lnTo>
                </a:path>
              </a:pathLst>
            </a:custGeom>
            <a:noFill/>
            <a:ln w="301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446" name="Freeform 110"/>
            <p:cNvSpPr>
              <a:spLocks/>
            </p:cNvSpPr>
            <p:nvPr/>
          </p:nvSpPr>
          <p:spPr bwMode="auto">
            <a:xfrm>
              <a:off x="3213" y="2956"/>
              <a:ext cx="612" cy="728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35" y="24"/>
                </a:cxn>
                <a:cxn ang="0">
                  <a:pos x="25" y="51"/>
                </a:cxn>
                <a:cxn ang="0">
                  <a:pos x="17" y="75"/>
                </a:cxn>
                <a:cxn ang="0">
                  <a:pos x="11" y="102"/>
                </a:cxn>
                <a:cxn ang="0">
                  <a:pos x="8" y="118"/>
                </a:cxn>
                <a:cxn ang="0">
                  <a:pos x="5" y="133"/>
                </a:cxn>
                <a:cxn ang="0">
                  <a:pos x="3" y="149"/>
                </a:cxn>
                <a:cxn ang="0">
                  <a:pos x="1" y="163"/>
                </a:cxn>
                <a:cxn ang="0">
                  <a:pos x="0" y="169"/>
                </a:cxn>
                <a:cxn ang="0">
                  <a:pos x="0" y="177"/>
                </a:cxn>
                <a:cxn ang="0">
                  <a:pos x="0" y="184"/>
                </a:cxn>
                <a:cxn ang="0">
                  <a:pos x="0" y="190"/>
                </a:cxn>
                <a:cxn ang="0">
                  <a:pos x="0" y="198"/>
                </a:cxn>
                <a:cxn ang="0">
                  <a:pos x="0" y="205"/>
                </a:cxn>
                <a:cxn ang="0">
                  <a:pos x="0" y="209"/>
                </a:cxn>
                <a:cxn ang="0">
                  <a:pos x="0" y="213"/>
                </a:cxn>
                <a:cxn ang="0">
                  <a:pos x="0" y="221"/>
                </a:cxn>
                <a:cxn ang="0">
                  <a:pos x="0" y="227"/>
                </a:cxn>
                <a:cxn ang="0">
                  <a:pos x="0" y="235"/>
                </a:cxn>
                <a:cxn ang="0">
                  <a:pos x="0" y="243"/>
                </a:cxn>
                <a:cxn ang="0">
                  <a:pos x="1" y="251"/>
                </a:cxn>
                <a:cxn ang="0">
                  <a:pos x="3" y="264"/>
                </a:cxn>
                <a:cxn ang="0">
                  <a:pos x="5" y="278"/>
                </a:cxn>
                <a:cxn ang="0">
                  <a:pos x="11" y="312"/>
                </a:cxn>
                <a:cxn ang="0">
                  <a:pos x="19" y="341"/>
                </a:cxn>
                <a:cxn ang="0">
                  <a:pos x="38" y="395"/>
                </a:cxn>
                <a:cxn ang="0">
                  <a:pos x="64" y="448"/>
                </a:cxn>
                <a:cxn ang="0">
                  <a:pos x="94" y="495"/>
                </a:cxn>
                <a:cxn ang="0">
                  <a:pos x="131" y="539"/>
                </a:cxn>
                <a:cxn ang="0">
                  <a:pos x="208" y="608"/>
                </a:cxn>
                <a:cxn ang="0">
                  <a:pos x="256" y="639"/>
                </a:cxn>
                <a:cxn ang="0">
                  <a:pos x="309" y="668"/>
                </a:cxn>
                <a:cxn ang="0">
                  <a:pos x="360" y="688"/>
                </a:cxn>
                <a:cxn ang="0">
                  <a:pos x="408" y="703"/>
                </a:cxn>
                <a:cxn ang="0">
                  <a:pos x="432" y="709"/>
                </a:cxn>
                <a:cxn ang="0">
                  <a:pos x="456" y="714"/>
                </a:cxn>
                <a:cxn ang="0">
                  <a:pos x="477" y="717"/>
                </a:cxn>
                <a:cxn ang="0">
                  <a:pos x="500" y="720"/>
                </a:cxn>
                <a:cxn ang="0">
                  <a:pos x="527" y="724"/>
                </a:cxn>
                <a:cxn ang="0">
                  <a:pos x="538" y="725"/>
                </a:cxn>
                <a:cxn ang="0">
                  <a:pos x="551" y="725"/>
                </a:cxn>
                <a:cxn ang="0">
                  <a:pos x="564" y="727"/>
                </a:cxn>
                <a:cxn ang="0">
                  <a:pos x="575" y="727"/>
                </a:cxn>
                <a:cxn ang="0">
                  <a:pos x="580" y="727"/>
                </a:cxn>
                <a:cxn ang="0">
                  <a:pos x="584" y="727"/>
                </a:cxn>
                <a:cxn ang="0">
                  <a:pos x="591" y="728"/>
                </a:cxn>
                <a:cxn ang="0">
                  <a:pos x="596" y="728"/>
                </a:cxn>
                <a:cxn ang="0">
                  <a:pos x="600" y="728"/>
                </a:cxn>
                <a:cxn ang="0">
                  <a:pos x="605" y="728"/>
                </a:cxn>
                <a:cxn ang="0">
                  <a:pos x="612" y="728"/>
                </a:cxn>
              </a:cxnLst>
              <a:rect l="0" t="0" r="r" b="b"/>
              <a:pathLst>
                <a:path w="612" h="728">
                  <a:moveTo>
                    <a:pt x="46" y="0"/>
                  </a:moveTo>
                  <a:lnTo>
                    <a:pt x="35" y="24"/>
                  </a:lnTo>
                  <a:lnTo>
                    <a:pt x="25" y="51"/>
                  </a:lnTo>
                  <a:lnTo>
                    <a:pt x="17" y="75"/>
                  </a:lnTo>
                  <a:lnTo>
                    <a:pt x="11" y="102"/>
                  </a:lnTo>
                  <a:lnTo>
                    <a:pt x="8" y="118"/>
                  </a:lnTo>
                  <a:lnTo>
                    <a:pt x="5" y="133"/>
                  </a:lnTo>
                  <a:lnTo>
                    <a:pt x="3" y="149"/>
                  </a:lnTo>
                  <a:lnTo>
                    <a:pt x="1" y="163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184"/>
                  </a:lnTo>
                  <a:lnTo>
                    <a:pt x="0" y="190"/>
                  </a:lnTo>
                  <a:lnTo>
                    <a:pt x="0" y="198"/>
                  </a:lnTo>
                  <a:lnTo>
                    <a:pt x="0" y="205"/>
                  </a:lnTo>
                  <a:lnTo>
                    <a:pt x="0" y="209"/>
                  </a:lnTo>
                  <a:lnTo>
                    <a:pt x="0" y="213"/>
                  </a:lnTo>
                  <a:lnTo>
                    <a:pt x="0" y="221"/>
                  </a:lnTo>
                  <a:lnTo>
                    <a:pt x="0" y="227"/>
                  </a:lnTo>
                  <a:lnTo>
                    <a:pt x="0" y="235"/>
                  </a:lnTo>
                  <a:lnTo>
                    <a:pt x="0" y="243"/>
                  </a:lnTo>
                  <a:lnTo>
                    <a:pt x="1" y="251"/>
                  </a:lnTo>
                  <a:lnTo>
                    <a:pt x="3" y="264"/>
                  </a:lnTo>
                  <a:lnTo>
                    <a:pt x="5" y="278"/>
                  </a:lnTo>
                  <a:lnTo>
                    <a:pt x="11" y="312"/>
                  </a:lnTo>
                  <a:lnTo>
                    <a:pt x="19" y="341"/>
                  </a:lnTo>
                  <a:lnTo>
                    <a:pt x="38" y="395"/>
                  </a:lnTo>
                  <a:lnTo>
                    <a:pt x="64" y="448"/>
                  </a:lnTo>
                  <a:lnTo>
                    <a:pt x="94" y="495"/>
                  </a:lnTo>
                  <a:lnTo>
                    <a:pt x="131" y="539"/>
                  </a:lnTo>
                  <a:lnTo>
                    <a:pt x="208" y="608"/>
                  </a:lnTo>
                  <a:lnTo>
                    <a:pt x="256" y="639"/>
                  </a:lnTo>
                  <a:lnTo>
                    <a:pt x="309" y="668"/>
                  </a:lnTo>
                  <a:lnTo>
                    <a:pt x="360" y="688"/>
                  </a:lnTo>
                  <a:lnTo>
                    <a:pt x="408" y="703"/>
                  </a:lnTo>
                  <a:lnTo>
                    <a:pt x="432" y="709"/>
                  </a:lnTo>
                  <a:lnTo>
                    <a:pt x="456" y="714"/>
                  </a:lnTo>
                  <a:lnTo>
                    <a:pt x="477" y="717"/>
                  </a:lnTo>
                  <a:lnTo>
                    <a:pt x="500" y="720"/>
                  </a:lnTo>
                  <a:lnTo>
                    <a:pt x="527" y="724"/>
                  </a:lnTo>
                  <a:lnTo>
                    <a:pt x="538" y="725"/>
                  </a:lnTo>
                  <a:lnTo>
                    <a:pt x="551" y="725"/>
                  </a:lnTo>
                  <a:lnTo>
                    <a:pt x="564" y="727"/>
                  </a:lnTo>
                  <a:lnTo>
                    <a:pt x="575" y="727"/>
                  </a:lnTo>
                  <a:lnTo>
                    <a:pt x="580" y="727"/>
                  </a:lnTo>
                  <a:lnTo>
                    <a:pt x="584" y="727"/>
                  </a:lnTo>
                  <a:lnTo>
                    <a:pt x="591" y="728"/>
                  </a:lnTo>
                  <a:lnTo>
                    <a:pt x="596" y="728"/>
                  </a:lnTo>
                  <a:lnTo>
                    <a:pt x="600" y="728"/>
                  </a:lnTo>
                  <a:lnTo>
                    <a:pt x="605" y="728"/>
                  </a:lnTo>
                  <a:lnTo>
                    <a:pt x="612" y="728"/>
                  </a:lnTo>
                </a:path>
              </a:pathLst>
            </a:custGeom>
            <a:noFill/>
            <a:ln w="301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447" name="Freeform 111"/>
            <p:cNvSpPr>
              <a:spLocks/>
            </p:cNvSpPr>
            <p:nvPr/>
          </p:nvSpPr>
          <p:spPr bwMode="auto">
            <a:xfrm>
              <a:off x="3825" y="3672"/>
              <a:ext cx="554" cy="12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1" y="12"/>
                </a:cxn>
                <a:cxn ang="0">
                  <a:pos x="4" y="12"/>
                </a:cxn>
                <a:cxn ang="0">
                  <a:pos x="9" y="12"/>
                </a:cxn>
                <a:cxn ang="0">
                  <a:pos x="14" y="12"/>
                </a:cxn>
                <a:cxn ang="0">
                  <a:pos x="19" y="12"/>
                </a:cxn>
                <a:cxn ang="0">
                  <a:pos x="24" y="12"/>
                </a:cxn>
                <a:cxn ang="0">
                  <a:pos x="35" y="11"/>
                </a:cxn>
                <a:cxn ang="0">
                  <a:pos x="46" y="11"/>
                </a:cxn>
                <a:cxn ang="0">
                  <a:pos x="67" y="11"/>
                </a:cxn>
                <a:cxn ang="0">
                  <a:pos x="110" y="8"/>
                </a:cxn>
                <a:cxn ang="0">
                  <a:pos x="147" y="4"/>
                </a:cxn>
                <a:cxn ang="0">
                  <a:pos x="182" y="3"/>
                </a:cxn>
                <a:cxn ang="0">
                  <a:pos x="200" y="1"/>
                </a:cxn>
                <a:cxn ang="0">
                  <a:pos x="217" y="1"/>
                </a:cxn>
                <a:cxn ang="0">
                  <a:pos x="233" y="0"/>
                </a:cxn>
                <a:cxn ang="0">
                  <a:pos x="241" y="0"/>
                </a:cxn>
                <a:cxn ang="0">
                  <a:pos x="246" y="0"/>
                </a:cxn>
                <a:cxn ang="0">
                  <a:pos x="249" y="0"/>
                </a:cxn>
                <a:cxn ang="0">
                  <a:pos x="253" y="0"/>
                </a:cxn>
                <a:cxn ang="0">
                  <a:pos x="256" y="0"/>
                </a:cxn>
                <a:cxn ang="0">
                  <a:pos x="261" y="0"/>
                </a:cxn>
                <a:cxn ang="0">
                  <a:pos x="264" y="0"/>
                </a:cxn>
                <a:cxn ang="0">
                  <a:pos x="267" y="0"/>
                </a:cxn>
                <a:cxn ang="0">
                  <a:pos x="272" y="0"/>
                </a:cxn>
                <a:cxn ang="0">
                  <a:pos x="275" y="0"/>
                </a:cxn>
                <a:cxn ang="0">
                  <a:pos x="280" y="0"/>
                </a:cxn>
                <a:cxn ang="0">
                  <a:pos x="283" y="0"/>
                </a:cxn>
                <a:cxn ang="0">
                  <a:pos x="288" y="0"/>
                </a:cxn>
                <a:cxn ang="0">
                  <a:pos x="294" y="0"/>
                </a:cxn>
                <a:cxn ang="0">
                  <a:pos x="302" y="1"/>
                </a:cxn>
                <a:cxn ang="0">
                  <a:pos x="312" y="1"/>
                </a:cxn>
                <a:cxn ang="0">
                  <a:pos x="342" y="3"/>
                </a:cxn>
                <a:cxn ang="0">
                  <a:pos x="418" y="8"/>
                </a:cxn>
                <a:cxn ang="0">
                  <a:pos x="437" y="9"/>
                </a:cxn>
                <a:cxn ang="0">
                  <a:pos x="456" y="9"/>
                </a:cxn>
                <a:cxn ang="0">
                  <a:pos x="475" y="11"/>
                </a:cxn>
                <a:cxn ang="0">
                  <a:pos x="485" y="11"/>
                </a:cxn>
                <a:cxn ang="0">
                  <a:pos x="496" y="11"/>
                </a:cxn>
                <a:cxn ang="0">
                  <a:pos x="507" y="12"/>
                </a:cxn>
                <a:cxn ang="0">
                  <a:pos x="514" y="12"/>
                </a:cxn>
                <a:cxn ang="0">
                  <a:pos x="515" y="12"/>
                </a:cxn>
                <a:cxn ang="0">
                  <a:pos x="520" y="12"/>
                </a:cxn>
                <a:cxn ang="0">
                  <a:pos x="523" y="12"/>
                </a:cxn>
                <a:cxn ang="0">
                  <a:pos x="525" y="12"/>
                </a:cxn>
                <a:cxn ang="0">
                  <a:pos x="528" y="12"/>
                </a:cxn>
                <a:cxn ang="0">
                  <a:pos x="531" y="12"/>
                </a:cxn>
                <a:cxn ang="0">
                  <a:pos x="538" y="12"/>
                </a:cxn>
                <a:cxn ang="0">
                  <a:pos x="543" y="12"/>
                </a:cxn>
                <a:cxn ang="0">
                  <a:pos x="547" y="12"/>
                </a:cxn>
                <a:cxn ang="0">
                  <a:pos x="554" y="12"/>
                </a:cxn>
              </a:cxnLst>
              <a:rect l="0" t="0" r="r" b="b"/>
              <a:pathLst>
                <a:path w="554" h="12">
                  <a:moveTo>
                    <a:pt x="0" y="12"/>
                  </a:moveTo>
                  <a:lnTo>
                    <a:pt x="1" y="12"/>
                  </a:lnTo>
                  <a:lnTo>
                    <a:pt x="4" y="12"/>
                  </a:lnTo>
                  <a:lnTo>
                    <a:pt x="9" y="12"/>
                  </a:lnTo>
                  <a:lnTo>
                    <a:pt x="14" y="12"/>
                  </a:lnTo>
                  <a:lnTo>
                    <a:pt x="19" y="12"/>
                  </a:lnTo>
                  <a:lnTo>
                    <a:pt x="24" y="12"/>
                  </a:lnTo>
                  <a:lnTo>
                    <a:pt x="35" y="11"/>
                  </a:lnTo>
                  <a:lnTo>
                    <a:pt x="46" y="11"/>
                  </a:lnTo>
                  <a:lnTo>
                    <a:pt x="67" y="11"/>
                  </a:lnTo>
                  <a:lnTo>
                    <a:pt x="110" y="8"/>
                  </a:lnTo>
                  <a:lnTo>
                    <a:pt x="147" y="4"/>
                  </a:lnTo>
                  <a:lnTo>
                    <a:pt x="182" y="3"/>
                  </a:lnTo>
                  <a:lnTo>
                    <a:pt x="200" y="1"/>
                  </a:lnTo>
                  <a:lnTo>
                    <a:pt x="217" y="1"/>
                  </a:lnTo>
                  <a:lnTo>
                    <a:pt x="233" y="0"/>
                  </a:lnTo>
                  <a:lnTo>
                    <a:pt x="241" y="0"/>
                  </a:lnTo>
                  <a:lnTo>
                    <a:pt x="246" y="0"/>
                  </a:lnTo>
                  <a:lnTo>
                    <a:pt x="249" y="0"/>
                  </a:lnTo>
                  <a:lnTo>
                    <a:pt x="253" y="0"/>
                  </a:lnTo>
                  <a:lnTo>
                    <a:pt x="256" y="0"/>
                  </a:lnTo>
                  <a:lnTo>
                    <a:pt x="261" y="0"/>
                  </a:lnTo>
                  <a:lnTo>
                    <a:pt x="264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5" y="0"/>
                  </a:lnTo>
                  <a:lnTo>
                    <a:pt x="280" y="0"/>
                  </a:lnTo>
                  <a:lnTo>
                    <a:pt x="283" y="0"/>
                  </a:lnTo>
                  <a:lnTo>
                    <a:pt x="288" y="0"/>
                  </a:lnTo>
                  <a:lnTo>
                    <a:pt x="294" y="0"/>
                  </a:lnTo>
                  <a:lnTo>
                    <a:pt x="302" y="1"/>
                  </a:lnTo>
                  <a:lnTo>
                    <a:pt x="312" y="1"/>
                  </a:lnTo>
                  <a:lnTo>
                    <a:pt x="342" y="3"/>
                  </a:lnTo>
                  <a:lnTo>
                    <a:pt x="418" y="8"/>
                  </a:lnTo>
                  <a:lnTo>
                    <a:pt x="437" y="9"/>
                  </a:lnTo>
                  <a:lnTo>
                    <a:pt x="456" y="9"/>
                  </a:lnTo>
                  <a:lnTo>
                    <a:pt x="475" y="11"/>
                  </a:lnTo>
                  <a:lnTo>
                    <a:pt x="485" y="11"/>
                  </a:lnTo>
                  <a:lnTo>
                    <a:pt x="496" y="11"/>
                  </a:lnTo>
                  <a:lnTo>
                    <a:pt x="507" y="12"/>
                  </a:lnTo>
                  <a:lnTo>
                    <a:pt x="514" y="12"/>
                  </a:lnTo>
                  <a:lnTo>
                    <a:pt x="515" y="12"/>
                  </a:lnTo>
                  <a:lnTo>
                    <a:pt x="520" y="12"/>
                  </a:lnTo>
                  <a:lnTo>
                    <a:pt x="523" y="12"/>
                  </a:lnTo>
                  <a:lnTo>
                    <a:pt x="525" y="12"/>
                  </a:lnTo>
                  <a:lnTo>
                    <a:pt x="528" y="12"/>
                  </a:lnTo>
                  <a:lnTo>
                    <a:pt x="531" y="12"/>
                  </a:lnTo>
                  <a:lnTo>
                    <a:pt x="538" y="12"/>
                  </a:lnTo>
                  <a:lnTo>
                    <a:pt x="543" y="12"/>
                  </a:lnTo>
                  <a:lnTo>
                    <a:pt x="547" y="12"/>
                  </a:lnTo>
                  <a:lnTo>
                    <a:pt x="554" y="12"/>
                  </a:lnTo>
                </a:path>
              </a:pathLst>
            </a:custGeom>
            <a:noFill/>
            <a:ln w="301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448" name="Freeform 112"/>
            <p:cNvSpPr>
              <a:spLocks/>
            </p:cNvSpPr>
            <p:nvPr/>
          </p:nvSpPr>
          <p:spPr bwMode="auto">
            <a:xfrm>
              <a:off x="4379" y="3162"/>
              <a:ext cx="589" cy="522"/>
            </a:xfrm>
            <a:custGeom>
              <a:avLst/>
              <a:gdLst/>
              <a:ahLst/>
              <a:cxnLst>
                <a:cxn ang="0">
                  <a:pos x="0" y="522"/>
                </a:cxn>
                <a:cxn ang="0">
                  <a:pos x="5" y="521"/>
                </a:cxn>
                <a:cxn ang="0">
                  <a:pos x="11" y="521"/>
                </a:cxn>
                <a:cxn ang="0">
                  <a:pos x="22" y="521"/>
                </a:cxn>
                <a:cxn ang="0">
                  <a:pos x="33" y="521"/>
                </a:cxn>
                <a:cxn ang="0">
                  <a:pos x="57" y="519"/>
                </a:cxn>
                <a:cxn ang="0">
                  <a:pos x="81" y="516"/>
                </a:cxn>
                <a:cxn ang="0">
                  <a:pos x="102" y="513"/>
                </a:cxn>
                <a:cxn ang="0">
                  <a:pos x="125" y="510"/>
                </a:cxn>
                <a:cxn ang="0">
                  <a:pos x="179" y="497"/>
                </a:cxn>
                <a:cxn ang="0">
                  <a:pos x="229" y="482"/>
                </a:cxn>
                <a:cxn ang="0">
                  <a:pos x="277" y="463"/>
                </a:cxn>
                <a:cxn ang="0">
                  <a:pos x="320" y="441"/>
                </a:cxn>
                <a:cxn ang="0">
                  <a:pos x="367" y="412"/>
                </a:cxn>
                <a:cxn ang="0">
                  <a:pos x="415" y="375"/>
                </a:cxn>
                <a:cxn ang="0">
                  <a:pos x="453" y="338"/>
                </a:cxn>
                <a:cxn ang="0">
                  <a:pos x="491" y="292"/>
                </a:cxn>
                <a:cxn ang="0">
                  <a:pos x="523" y="245"/>
                </a:cxn>
                <a:cxn ang="0">
                  <a:pos x="546" y="200"/>
                </a:cxn>
                <a:cxn ang="0">
                  <a:pos x="565" y="152"/>
                </a:cxn>
                <a:cxn ang="0">
                  <a:pos x="578" y="106"/>
                </a:cxn>
                <a:cxn ang="0">
                  <a:pos x="583" y="80"/>
                </a:cxn>
                <a:cxn ang="0">
                  <a:pos x="586" y="55"/>
                </a:cxn>
                <a:cxn ang="0">
                  <a:pos x="588" y="42"/>
                </a:cxn>
                <a:cxn ang="0">
                  <a:pos x="589" y="35"/>
                </a:cxn>
                <a:cxn ang="0">
                  <a:pos x="589" y="29"/>
                </a:cxn>
                <a:cxn ang="0">
                  <a:pos x="589" y="21"/>
                </a:cxn>
                <a:cxn ang="0">
                  <a:pos x="589" y="13"/>
                </a:cxn>
                <a:cxn ang="0">
                  <a:pos x="589" y="7"/>
                </a:cxn>
                <a:cxn ang="0">
                  <a:pos x="589" y="0"/>
                </a:cxn>
              </a:cxnLst>
              <a:rect l="0" t="0" r="r" b="b"/>
              <a:pathLst>
                <a:path w="589" h="522">
                  <a:moveTo>
                    <a:pt x="0" y="522"/>
                  </a:moveTo>
                  <a:lnTo>
                    <a:pt x="5" y="521"/>
                  </a:lnTo>
                  <a:lnTo>
                    <a:pt x="11" y="521"/>
                  </a:lnTo>
                  <a:lnTo>
                    <a:pt x="22" y="521"/>
                  </a:lnTo>
                  <a:lnTo>
                    <a:pt x="33" y="521"/>
                  </a:lnTo>
                  <a:lnTo>
                    <a:pt x="57" y="519"/>
                  </a:lnTo>
                  <a:lnTo>
                    <a:pt x="81" y="516"/>
                  </a:lnTo>
                  <a:lnTo>
                    <a:pt x="102" y="513"/>
                  </a:lnTo>
                  <a:lnTo>
                    <a:pt x="125" y="510"/>
                  </a:lnTo>
                  <a:lnTo>
                    <a:pt x="179" y="497"/>
                  </a:lnTo>
                  <a:lnTo>
                    <a:pt x="229" y="482"/>
                  </a:lnTo>
                  <a:lnTo>
                    <a:pt x="277" y="463"/>
                  </a:lnTo>
                  <a:lnTo>
                    <a:pt x="320" y="441"/>
                  </a:lnTo>
                  <a:lnTo>
                    <a:pt x="367" y="412"/>
                  </a:lnTo>
                  <a:lnTo>
                    <a:pt x="415" y="375"/>
                  </a:lnTo>
                  <a:lnTo>
                    <a:pt x="453" y="338"/>
                  </a:lnTo>
                  <a:lnTo>
                    <a:pt x="491" y="292"/>
                  </a:lnTo>
                  <a:lnTo>
                    <a:pt x="523" y="245"/>
                  </a:lnTo>
                  <a:lnTo>
                    <a:pt x="546" y="200"/>
                  </a:lnTo>
                  <a:lnTo>
                    <a:pt x="565" y="152"/>
                  </a:lnTo>
                  <a:lnTo>
                    <a:pt x="578" y="106"/>
                  </a:lnTo>
                  <a:lnTo>
                    <a:pt x="583" y="80"/>
                  </a:lnTo>
                  <a:lnTo>
                    <a:pt x="586" y="55"/>
                  </a:lnTo>
                  <a:lnTo>
                    <a:pt x="588" y="42"/>
                  </a:lnTo>
                  <a:lnTo>
                    <a:pt x="589" y="35"/>
                  </a:lnTo>
                  <a:lnTo>
                    <a:pt x="589" y="29"/>
                  </a:lnTo>
                  <a:lnTo>
                    <a:pt x="589" y="21"/>
                  </a:lnTo>
                  <a:lnTo>
                    <a:pt x="589" y="13"/>
                  </a:lnTo>
                  <a:lnTo>
                    <a:pt x="589" y="7"/>
                  </a:lnTo>
                  <a:lnTo>
                    <a:pt x="589" y="0"/>
                  </a:lnTo>
                </a:path>
              </a:pathLst>
            </a:custGeom>
            <a:noFill/>
            <a:ln w="30163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pic>
        <p:nvPicPr>
          <p:cNvPr id="142451" name="Picture 115" descr="txp_fig"/>
          <p:cNvPicPr>
            <a:picLocks noChangeAspect="1" noChangeArrowheads="1"/>
          </p:cNvPicPr>
          <p:nvPr>
            <p:custDataLst>
              <p:tags r:id="rId5"/>
            </p:custDataLst>
          </p:nvPr>
        </p:nvPicPr>
        <p:blipFill>
          <a:blip r:embed="rId16"/>
          <a:srcRect/>
          <a:stretch>
            <a:fillRect/>
          </a:stretch>
        </p:blipFill>
        <p:spPr bwMode="auto">
          <a:xfrm>
            <a:off x="7512050" y="1600200"/>
            <a:ext cx="641350" cy="2238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pSp>
        <p:nvGrpSpPr>
          <p:cNvPr id="6" name="Group 116"/>
          <p:cNvGrpSpPr>
            <a:grpSpLocks/>
          </p:cNvGrpSpPr>
          <p:nvPr/>
        </p:nvGrpSpPr>
        <p:grpSpPr bwMode="auto">
          <a:xfrm>
            <a:off x="1001713" y="3670300"/>
            <a:ext cx="2049462" cy="368300"/>
            <a:chOff x="631" y="2264"/>
            <a:chExt cx="1291" cy="232"/>
          </a:xfrm>
        </p:grpSpPr>
        <p:pic>
          <p:nvPicPr>
            <p:cNvPr id="142453" name="Picture 117" descr="txp_fig"/>
            <p:cNvPicPr>
              <a:picLocks noChangeAspect="1" noChangeArrowheads="1"/>
            </p:cNvPicPr>
            <p:nvPr>
              <p:custDataLst>
                <p:tags r:id="rId7"/>
              </p:custDataLst>
            </p:nvPr>
          </p:nvPicPr>
          <p:blipFill>
            <a:blip r:embed="rId17"/>
            <a:srcRect/>
            <a:stretch>
              <a:fillRect/>
            </a:stretch>
          </p:blipFill>
          <p:spPr bwMode="auto">
            <a:xfrm>
              <a:off x="1352" y="2323"/>
              <a:ext cx="570" cy="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grpSp>
          <p:nvGrpSpPr>
            <p:cNvPr id="7" name="Group 118"/>
            <p:cNvGrpSpPr>
              <a:grpSpLocks/>
            </p:cNvGrpSpPr>
            <p:nvPr/>
          </p:nvGrpSpPr>
          <p:grpSpPr bwMode="auto">
            <a:xfrm>
              <a:off x="631" y="2264"/>
              <a:ext cx="481" cy="232"/>
              <a:chOff x="480" y="2208"/>
              <a:chExt cx="481" cy="232"/>
            </a:xfrm>
          </p:grpSpPr>
          <p:sp>
            <p:nvSpPr>
              <p:cNvPr id="142455" name="Oval 119"/>
              <p:cNvSpPr>
                <a:spLocks noChangeAspect="1" noChangeArrowheads="1"/>
              </p:cNvSpPr>
              <p:nvPr/>
            </p:nvSpPr>
            <p:spPr bwMode="auto">
              <a:xfrm>
                <a:off x="480" y="2208"/>
                <a:ext cx="239" cy="232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/>
              </a:p>
            </p:txBody>
          </p:sp>
          <p:grpSp>
            <p:nvGrpSpPr>
              <p:cNvPr id="8" name="Group 120"/>
              <p:cNvGrpSpPr>
                <a:grpSpLocks/>
              </p:cNvGrpSpPr>
              <p:nvPr/>
            </p:nvGrpSpPr>
            <p:grpSpPr bwMode="auto">
              <a:xfrm>
                <a:off x="501" y="2229"/>
                <a:ext cx="460" cy="210"/>
                <a:chOff x="501" y="2229"/>
                <a:chExt cx="460" cy="210"/>
              </a:xfrm>
            </p:grpSpPr>
            <p:sp>
              <p:nvSpPr>
                <p:cNvPr id="142457" name="Line 121"/>
                <p:cNvSpPr>
                  <a:spLocks noChangeAspect="1" noChangeShapeType="1"/>
                </p:cNvSpPr>
                <p:nvPr/>
              </p:nvSpPr>
              <p:spPr bwMode="auto">
                <a:xfrm>
                  <a:off x="716" y="2321"/>
                  <a:ext cx="95" cy="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2458" name="Line 122"/>
                <p:cNvSpPr>
                  <a:spLocks noChangeAspect="1" noChangeShapeType="1"/>
                </p:cNvSpPr>
                <p:nvPr/>
              </p:nvSpPr>
              <p:spPr bwMode="auto">
                <a:xfrm>
                  <a:off x="524" y="2321"/>
                  <a:ext cx="98" cy="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2459" name="Oval 123"/>
                <p:cNvSpPr>
                  <a:spLocks noChangeAspect="1" noChangeArrowheads="1"/>
                </p:cNvSpPr>
                <p:nvPr/>
              </p:nvSpPr>
              <p:spPr bwMode="auto">
                <a:xfrm>
                  <a:off x="501" y="2296"/>
                  <a:ext cx="47" cy="52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42460" name="AutoShape 124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812" y="2239"/>
                  <a:ext cx="126" cy="15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2461" name="Rectangle 125"/>
                <p:cNvSpPr>
                  <a:spLocks noChangeAspect="1" noChangeArrowheads="1"/>
                </p:cNvSpPr>
                <p:nvPr/>
              </p:nvSpPr>
              <p:spPr bwMode="auto">
                <a:xfrm>
                  <a:off x="912" y="2321"/>
                  <a:ext cx="49" cy="10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>
                    <a:spcBef>
                      <a:spcPct val="0"/>
                    </a:spcBef>
                  </a:pPr>
                  <a:r>
                    <a:rPr lang="it-IT" sz="1100" b="1">
                      <a:solidFill>
                        <a:srgbClr val="000000"/>
                      </a:solidFill>
                      <a:latin typeface="Arial" charset="0"/>
                    </a:rPr>
                    <a:t>x</a:t>
                  </a:r>
                  <a:endParaRPr lang="it-IT" sz="1800" b="1">
                    <a:latin typeface="Arial" charset="0"/>
                  </a:endParaRPr>
                </a:p>
              </p:txBody>
            </p:sp>
            <p:sp>
              <p:nvSpPr>
                <p:cNvPr id="142462" name="Rectangle 126"/>
                <p:cNvSpPr>
                  <a:spLocks noChangeAspect="1" noChangeArrowheads="1"/>
                </p:cNvSpPr>
                <p:nvPr/>
              </p:nvSpPr>
              <p:spPr bwMode="auto">
                <a:xfrm>
                  <a:off x="816" y="2257"/>
                  <a:ext cx="101" cy="18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>
                    <a:spcBef>
                      <a:spcPct val="0"/>
                    </a:spcBef>
                  </a:pPr>
                  <a:r>
                    <a:rPr lang="it-IT" sz="1900" i="1">
                      <a:solidFill>
                        <a:srgbClr val="000000"/>
                      </a:solidFill>
                      <a:latin typeface="Arial" charset="0"/>
                    </a:rPr>
                    <a:t>S</a:t>
                  </a:r>
                  <a:endParaRPr lang="it-IT" sz="1800">
                    <a:latin typeface="Arial" charset="0"/>
                  </a:endParaRPr>
                </a:p>
              </p:txBody>
            </p:sp>
            <p:grpSp>
              <p:nvGrpSpPr>
                <p:cNvPr id="9" name="Group 127"/>
                <p:cNvGrpSpPr>
                  <a:grpSpLocks noChangeAspect="1"/>
                </p:cNvGrpSpPr>
                <p:nvPr/>
              </p:nvGrpSpPr>
              <p:grpSpPr bwMode="auto">
                <a:xfrm>
                  <a:off x="617" y="2229"/>
                  <a:ext cx="110" cy="161"/>
                  <a:chOff x="617" y="2229"/>
                  <a:chExt cx="110" cy="161"/>
                </a:xfrm>
              </p:grpSpPr>
              <p:sp>
                <p:nvSpPr>
                  <p:cNvPr id="142464" name="AutoShape 128"/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617" y="2229"/>
                    <a:ext cx="110" cy="154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2465" name="Rectangle 129"/>
                  <p:cNvSpPr>
                    <a:spLocks noChangeArrowheads="1"/>
                  </p:cNvSpPr>
                  <p:nvPr/>
                </p:nvSpPr>
                <p:spPr bwMode="auto">
                  <a:xfrm>
                    <a:off x="683" y="2313"/>
                    <a:ext cx="32" cy="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 lIns="0" tIns="0" rIns="0" bIns="0">
                    <a:spAutoFit/>
                  </a:bodyPr>
                  <a:lstStyle/>
                  <a:p>
                    <a:pPr>
                      <a:spcBef>
                        <a:spcPct val="0"/>
                      </a:spcBef>
                    </a:pPr>
                    <a:r>
                      <a:rPr lang="it-IT" sz="800" i="1">
                        <a:solidFill>
                          <a:srgbClr val="000000"/>
                        </a:solidFill>
                        <a:latin typeface="Arial" charset="0"/>
                      </a:rPr>
                      <a:t>x</a:t>
                    </a:r>
                    <a:endParaRPr lang="it-IT" sz="1800"/>
                  </a:p>
                </p:txBody>
              </p:sp>
              <p:sp>
                <p:nvSpPr>
                  <p:cNvPr id="142466" name="Rectangle 130"/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247"/>
                    <a:ext cx="52" cy="12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 lIns="0" tIns="0" rIns="0" bIns="0">
                    <a:spAutoFit/>
                  </a:bodyPr>
                  <a:lstStyle/>
                  <a:p>
                    <a:pPr>
                      <a:spcBef>
                        <a:spcPct val="0"/>
                      </a:spcBef>
                    </a:pPr>
                    <a:r>
                      <a:rPr lang="it-IT" sz="1300" i="1">
                        <a:solidFill>
                          <a:srgbClr val="000000"/>
                        </a:solidFill>
                        <a:latin typeface="Arial" charset="0"/>
                      </a:rPr>
                      <a:t>s</a:t>
                    </a:r>
                    <a:endParaRPr lang="it-IT" sz="1800"/>
                  </a:p>
                </p:txBody>
              </p:sp>
            </p:grpSp>
          </p:grpSp>
        </p:grpSp>
      </p:grpSp>
      <p:grpSp>
        <p:nvGrpSpPr>
          <p:cNvPr id="10" name="Group 143"/>
          <p:cNvGrpSpPr>
            <a:grpSpLocks/>
          </p:cNvGrpSpPr>
          <p:nvPr/>
        </p:nvGrpSpPr>
        <p:grpSpPr bwMode="auto">
          <a:xfrm>
            <a:off x="0" y="1524000"/>
            <a:ext cx="8991600" cy="581025"/>
            <a:chOff x="0" y="960"/>
            <a:chExt cx="5664" cy="366"/>
          </a:xfrm>
        </p:grpSpPr>
        <p:sp>
          <p:nvSpPr>
            <p:cNvPr id="142449" name="Text Box 113"/>
            <p:cNvSpPr txBox="1">
              <a:spLocks noChangeArrowheads="1"/>
            </p:cNvSpPr>
            <p:nvPr/>
          </p:nvSpPr>
          <p:spPr bwMode="auto">
            <a:xfrm>
              <a:off x="0" y="960"/>
              <a:ext cx="5664" cy="3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buFont typeface="Wingdings" pitchFamily="2" charset="2"/>
                <a:buChar char="Ø"/>
              </a:pPr>
              <a:r>
                <a:rPr lang="en-US" dirty="0"/>
                <a:t> Fix the directions of S</a:t>
              </a:r>
              <a:r>
                <a:rPr lang="en-US" baseline="-25000" dirty="0">
                  <a:latin typeface="Symbol" pitchFamily="18" charset="2"/>
                  <a:sym typeface="Symbol" pitchFamily="18" charset="2"/>
                </a:rPr>
                <a:t></a:t>
              </a:r>
              <a:r>
                <a:rPr lang="en-US" dirty="0"/>
                <a:t> and n </a:t>
              </a:r>
              <a:r>
                <a:rPr lang="en-US" dirty="0">
                  <a:latin typeface="Symbol" pitchFamily="18" charset="2"/>
                  <a:sym typeface="Symbol" pitchFamily="18" charset="2"/>
                </a:rPr>
                <a:t> </a:t>
              </a:r>
              <a:r>
                <a:rPr lang="en-US" dirty="0">
                  <a:sym typeface="Symbol" pitchFamily="18" charset="2"/>
                </a:rPr>
                <a:t>the spin-orbit correlations measured with              is responsible for a non-spherical distribution with respect to the spin direction</a:t>
              </a:r>
              <a:endParaRPr lang="en-US" dirty="0">
                <a:latin typeface="Symbol" pitchFamily="18" charset="2"/>
                <a:sym typeface="Symbol" pitchFamily="18" charset="2"/>
              </a:endParaRPr>
            </a:p>
          </p:txBody>
        </p:sp>
        <p:sp>
          <p:nvSpPr>
            <p:cNvPr id="142450" name="Line 114"/>
            <p:cNvSpPr>
              <a:spLocks noChangeShapeType="1"/>
            </p:cNvSpPr>
            <p:nvPr/>
          </p:nvSpPr>
          <p:spPr bwMode="auto">
            <a:xfrm>
              <a:off x="1898" y="1008"/>
              <a:ext cx="7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sm" len="sm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467" name="Line 131"/>
            <p:cNvSpPr>
              <a:spLocks noChangeShapeType="1"/>
            </p:cNvSpPr>
            <p:nvPr/>
          </p:nvSpPr>
          <p:spPr bwMode="auto">
            <a:xfrm>
              <a:off x="1488" y="986"/>
              <a:ext cx="7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sm" len="sm"/>
            </a:ln>
            <a:effectLst/>
          </p:spPr>
          <p:txBody>
            <a:bodyPr/>
            <a:lstStyle/>
            <a:p>
              <a:endParaRPr lang="en-US" dirty="0"/>
            </a:p>
          </p:txBody>
        </p:sp>
      </p:grpSp>
      <p:pic>
        <p:nvPicPr>
          <p:cNvPr id="142468" name="Picture 132" descr="txp_fig"/>
          <p:cNvPicPr>
            <a:picLocks noChangeAspect="1" noChangeArrowheads="1"/>
          </p:cNvPicPr>
          <p:nvPr>
            <p:custDataLst>
              <p:tags r:id="rId6"/>
            </p:custDataLst>
          </p:nvPr>
        </p:nvPicPr>
        <p:blipFill>
          <a:blip r:embed="rId16"/>
          <a:srcRect/>
          <a:stretch>
            <a:fillRect/>
          </a:stretch>
        </p:blipFill>
        <p:spPr bwMode="auto">
          <a:xfrm>
            <a:off x="152400" y="2200275"/>
            <a:ext cx="641350" cy="2238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42469" name="Text Box 133"/>
          <p:cNvSpPr txBox="1">
            <a:spLocks noChangeArrowheads="1"/>
          </p:cNvSpPr>
          <p:nvPr/>
        </p:nvSpPr>
        <p:spPr bwMode="auto">
          <a:xfrm>
            <a:off x="762000" y="2133600"/>
            <a:ext cx="7543800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dirty="0">
                <a:solidFill>
                  <a:srgbClr val="FF0066"/>
                </a:solidFill>
              </a:rPr>
              <a:t>: chirally odd tensor correlations </a:t>
            </a:r>
            <a:br>
              <a:rPr lang="en-US" dirty="0">
                <a:solidFill>
                  <a:srgbClr val="FF0066"/>
                </a:solidFill>
              </a:rPr>
            </a:br>
            <a:r>
              <a:rPr lang="en-US" dirty="0">
                <a:solidFill>
                  <a:srgbClr val="FF0066"/>
                </a:solidFill>
              </a:rPr>
              <a:t>          matrix element from angular momentum components with |L</a:t>
            </a:r>
            <a:r>
              <a:rPr lang="en-US" sz="1800" baseline="-25000" dirty="0">
                <a:solidFill>
                  <a:srgbClr val="FF0066"/>
                </a:solidFill>
              </a:rPr>
              <a:t>z</a:t>
            </a:r>
            <a:r>
              <a:rPr lang="en-US" dirty="0">
                <a:solidFill>
                  <a:srgbClr val="FF0066"/>
                </a:solidFill>
              </a:rPr>
              <a:t>-L’</a:t>
            </a:r>
            <a:r>
              <a:rPr lang="en-US" sz="1800" baseline="-25000" dirty="0">
                <a:solidFill>
                  <a:srgbClr val="FF0066"/>
                </a:solidFill>
              </a:rPr>
              <a:t>z</a:t>
            </a:r>
            <a:r>
              <a:rPr lang="en-US" dirty="0">
                <a:solidFill>
                  <a:srgbClr val="FF0066"/>
                </a:solidFill>
              </a:rPr>
              <a:t>|=2 </a:t>
            </a:r>
            <a:endParaRPr lang="it-IT" dirty="0">
              <a:solidFill>
                <a:srgbClr val="FF0066"/>
              </a:solidFill>
            </a:endParaRPr>
          </a:p>
        </p:txBody>
      </p:sp>
      <p:grpSp>
        <p:nvGrpSpPr>
          <p:cNvPr id="11" name="Group 141"/>
          <p:cNvGrpSpPr>
            <a:grpSpLocks/>
          </p:cNvGrpSpPr>
          <p:nvPr/>
        </p:nvGrpSpPr>
        <p:grpSpPr bwMode="auto">
          <a:xfrm>
            <a:off x="-76200" y="2667000"/>
            <a:ext cx="9220200" cy="914400"/>
            <a:chOff x="-48" y="1680"/>
            <a:chExt cx="5808" cy="576"/>
          </a:xfrm>
        </p:grpSpPr>
        <p:sp>
          <p:nvSpPr>
            <p:cNvPr id="142471" name="Text Box 135"/>
            <p:cNvSpPr txBox="1">
              <a:spLocks noChangeArrowheads="1"/>
            </p:cNvSpPr>
            <p:nvPr/>
          </p:nvSpPr>
          <p:spPr bwMode="auto">
            <a:xfrm>
              <a:off x="-48" y="1680"/>
              <a:ext cx="5616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buFont typeface="Wingdings" pitchFamily="2" charset="2"/>
                <a:buChar char="v"/>
              </a:pPr>
              <a:r>
                <a:rPr lang="en-US" dirty="0">
                  <a:solidFill>
                    <a:srgbClr val="0000FF"/>
                  </a:solidFill>
                </a:rPr>
                <a:t> Diquark spectator model: wave function with angular momentum components L</a:t>
              </a:r>
              <a:r>
                <a:rPr lang="en-US" baseline="-25000" dirty="0">
                  <a:solidFill>
                    <a:srgbClr val="0000FF"/>
                  </a:solidFill>
                </a:rPr>
                <a:t>z</a:t>
              </a:r>
              <a:r>
                <a:rPr lang="en-US" dirty="0">
                  <a:solidFill>
                    <a:srgbClr val="0000FF"/>
                  </a:solidFill>
                </a:rPr>
                <a:t> = 0, +1,  -1</a:t>
              </a:r>
              <a:endParaRPr lang="it-IT" dirty="0">
                <a:solidFill>
                  <a:srgbClr val="0000FF"/>
                </a:solidFill>
              </a:endParaRPr>
            </a:p>
          </p:txBody>
        </p:sp>
        <p:sp>
          <p:nvSpPr>
            <p:cNvPr id="142472" name="Text Box 136"/>
            <p:cNvSpPr txBox="1">
              <a:spLocks noChangeArrowheads="1"/>
            </p:cNvSpPr>
            <p:nvPr/>
          </p:nvSpPr>
          <p:spPr bwMode="auto">
            <a:xfrm>
              <a:off x="4560" y="2064"/>
              <a:ext cx="1200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r>
                <a:rPr lang="en-US" sz="1400" dirty="0">
                  <a:solidFill>
                    <a:srgbClr val="0000FF"/>
                  </a:solidFill>
                </a:rPr>
                <a:t>Jakob, et al., (1997)</a:t>
              </a:r>
              <a:endParaRPr lang="it-IT" sz="1400" dirty="0">
                <a:solidFill>
                  <a:srgbClr val="0000FF"/>
                </a:solidFill>
              </a:endParaRPr>
            </a:p>
          </p:txBody>
        </p:sp>
        <p:sp>
          <p:nvSpPr>
            <p:cNvPr id="142473" name="AutoShape 137"/>
            <p:cNvSpPr>
              <a:spLocks noChangeArrowheads="1"/>
            </p:cNvSpPr>
            <p:nvPr/>
          </p:nvSpPr>
          <p:spPr bwMode="auto">
            <a:xfrm>
              <a:off x="48" y="1920"/>
              <a:ext cx="231" cy="100"/>
            </a:xfrm>
            <a:prstGeom prst="rightArrow">
              <a:avLst>
                <a:gd name="adj1" fmla="val 50000"/>
                <a:gd name="adj2" fmla="val 57750"/>
              </a:avLst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42474" name="Text Box 138"/>
            <p:cNvSpPr txBox="1">
              <a:spLocks noChangeArrowheads="1"/>
            </p:cNvSpPr>
            <p:nvPr/>
          </p:nvSpPr>
          <p:spPr bwMode="auto">
            <a:xfrm>
              <a:off x="240" y="1872"/>
              <a:ext cx="5232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r>
                <a:rPr lang="en-US" dirty="0">
                  <a:solidFill>
                    <a:srgbClr val="0000FF"/>
                  </a:solidFill>
                </a:rPr>
                <a:t>deformation due only to L</a:t>
              </a:r>
              <a:r>
                <a:rPr lang="en-US" baseline="-25000" dirty="0">
                  <a:solidFill>
                    <a:srgbClr val="0000FF"/>
                  </a:solidFill>
                </a:rPr>
                <a:t>z</a:t>
              </a:r>
              <a:r>
                <a:rPr lang="en-US" dirty="0">
                  <a:solidFill>
                    <a:srgbClr val="0000FF"/>
                  </a:solidFill>
                </a:rPr>
                <a:t>=1 and L</a:t>
              </a:r>
              <a:r>
                <a:rPr lang="en-US" baseline="-25000" dirty="0">
                  <a:solidFill>
                    <a:srgbClr val="0000FF"/>
                  </a:solidFill>
                </a:rPr>
                <a:t>z</a:t>
              </a:r>
              <a:r>
                <a:rPr lang="en-US" dirty="0">
                  <a:solidFill>
                    <a:srgbClr val="0000FF"/>
                  </a:solidFill>
                </a:rPr>
                <a:t>=-1 components</a:t>
              </a:r>
              <a:endParaRPr lang="it-IT" dirty="0">
                <a:solidFill>
                  <a:srgbClr val="0000FF"/>
                </a:solidFill>
              </a:endParaRPr>
            </a:p>
          </p:txBody>
        </p:sp>
      </p:grpSp>
      <p:sp>
        <p:nvSpPr>
          <p:cNvPr id="142475" name="Text Box 139"/>
          <p:cNvSpPr txBox="1">
            <a:spLocks noChangeArrowheads="1"/>
          </p:cNvSpPr>
          <p:nvPr/>
        </p:nvSpPr>
        <p:spPr bwMode="auto">
          <a:xfrm>
            <a:off x="4038600" y="3657600"/>
            <a:ext cx="1066800" cy="3492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dirty="0"/>
              <a:t>up quark</a:t>
            </a:r>
            <a:endParaRPr lang="it-IT"/>
          </a:p>
        </p:txBody>
      </p:sp>
      <p:sp>
        <p:nvSpPr>
          <p:cNvPr id="142476" name="AutoShape 140"/>
          <p:cNvSpPr>
            <a:spLocks noChangeArrowheads="1"/>
          </p:cNvSpPr>
          <p:nvPr/>
        </p:nvSpPr>
        <p:spPr bwMode="auto">
          <a:xfrm>
            <a:off x="1004888" y="2514600"/>
            <a:ext cx="331787" cy="122238"/>
          </a:xfrm>
          <a:prstGeom prst="rightArrow">
            <a:avLst>
              <a:gd name="adj1" fmla="val 50000"/>
              <a:gd name="adj2" fmla="val 67857"/>
            </a:avLst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42478" name="Text Box 142"/>
          <p:cNvSpPr txBox="1">
            <a:spLocks noChangeArrowheads="1"/>
          </p:cNvSpPr>
          <p:nvPr/>
        </p:nvSpPr>
        <p:spPr bwMode="auto">
          <a:xfrm>
            <a:off x="6477000" y="6477000"/>
            <a:ext cx="2590800" cy="346075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rIns="1800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G.A. Miller, PRC76 (2007)</a:t>
            </a:r>
            <a:endParaRPr lang="it-IT">
              <a:solidFill>
                <a:srgbClr val="FF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2345" grpId="0" animBg="1"/>
      <p:bldP spid="142346" grpId="0" animBg="1"/>
      <p:bldP spid="142347" grpId="0" animBg="1"/>
      <p:bldP spid="142348" grpId="0" animBg="1"/>
      <p:bldP spid="142349" grpId="0" animBg="1"/>
      <p:bldP spid="142350" grpId="0" animBg="1"/>
      <p:bldP spid="142351" grpId="0" animBg="1"/>
      <p:bldP spid="142352" grpId="0" animBg="1"/>
      <p:bldP spid="142353" grpId="0" animBg="1"/>
      <p:bldP spid="142354" grpId="0" animBg="1"/>
      <p:bldP spid="142355" grpId="0" animBg="1"/>
      <p:bldP spid="142357" grpId="0" animBg="1"/>
      <p:bldP spid="142358" grpId="0" animBg="1"/>
      <p:bldP spid="142358" grpId="1" animBg="1"/>
      <p:bldP spid="142359" grpId="0" animBg="1"/>
      <p:bldP spid="142391" grpId="0"/>
      <p:bldP spid="142391" grpId="1"/>
      <p:bldP spid="142392" grpId="0"/>
      <p:bldP spid="142392" grpId="1"/>
      <p:bldP spid="142393" grpId="0"/>
      <p:bldP spid="142393" grpId="1"/>
      <p:bldP spid="142475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Line 364"/>
          <p:cNvSpPr>
            <a:spLocks noChangeShapeType="1"/>
          </p:cNvSpPr>
          <p:nvPr/>
        </p:nvSpPr>
        <p:spPr bwMode="auto">
          <a:xfrm flipV="1">
            <a:off x="731520" y="1158242"/>
            <a:ext cx="871150" cy="813668"/>
          </a:xfrm>
          <a:prstGeom prst="line">
            <a:avLst/>
          </a:prstGeom>
          <a:noFill/>
          <a:ln w="7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3" name="Group 38"/>
          <p:cNvGrpSpPr>
            <a:grpSpLocks noChangeAspect="1"/>
          </p:cNvGrpSpPr>
          <p:nvPr/>
        </p:nvGrpSpPr>
        <p:grpSpPr>
          <a:xfrm>
            <a:off x="694944" y="1916852"/>
            <a:ext cx="85923" cy="82343"/>
            <a:chOff x="731520" y="1764455"/>
            <a:chExt cx="58293" cy="55864"/>
          </a:xfrm>
        </p:grpSpPr>
        <p:sp>
          <p:nvSpPr>
            <p:cNvPr id="32" name="Freeform 365"/>
            <p:cNvSpPr>
              <a:spLocks/>
            </p:cNvSpPr>
            <p:nvPr/>
          </p:nvSpPr>
          <p:spPr bwMode="auto">
            <a:xfrm>
              <a:off x="731520" y="1764455"/>
              <a:ext cx="58293" cy="55864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44" y="27"/>
                </a:cxn>
                <a:cxn ang="0">
                  <a:pos x="72" y="34"/>
                </a:cxn>
                <a:cxn ang="0">
                  <a:pos x="0" y="69"/>
                </a:cxn>
                <a:cxn ang="0">
                  <a:pos x="39" y="0"/>
                </a:cxn>
              </a:cxnLst>
              <a:rect l="0" t="0" r="r" b="b"/>
              <a:pathLst>
                <a:path w="72" h="69">
                  <a:moveTo>
                    <a:pt x="39" y="0"/>
                  </a:moveTo>
                  <a:lnTo>
                    <a:pt x="44" y="27"/>
                  </a:lnTo>
                  <a:lnTo>
                    <a:pt x="72" y="34"/>
                  </a:lnTo>
                  <a:lnTo>
                    <a:pt x="0" y="69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3" name="Line 366"/>
            <p:cNvSpPr>
              <a:spLocks noChangeShapeType="1"/>
            </p:cNvSpPr>
            <p:nvPr/>
          </p:nvSpPr>
          <p:spPr bwMode="auto">
            <a:xfrm flipH="1">
              <a:off x="731520" y="1764455"/>
              <a:ext cx="31575" cy="5586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" name="Line 367"/>
            <p:cNvSpPr>
              <a:spLocks noChangeShapeType="1"/>
            </p:cNvSpPr>
            <p:nvPr/>
          </p:nvSpPr>
          <p:spPr bwMode="auto">
            <a:xfrm flipV="1">
              <a:off x="731520" y="1791982"/>
              <a:ext cx="58293" cy="28337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" name="Line 368"/>
            <p:cNvSpPr>
              <a:spLocks noChangeShapeType="1"/>
            </p:cNvSpPr>
            <p:nvPr/>
          </p:nvSpPr>
          <p:spPr bwMode="auto">
            <a:xfrm flipH="1" flipV="1">
              <a:off x="767143" y="1786315"/>
              <a:ext cx="22669" cy="566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" name="Line 369"/>
            <p:cNvSpPr>
              <a:spLocks noChangeShapeType="1"/>
            </p:cNvSpPr>
            <p:nvPr/>
          </p:nvSpPr>
          <p:spPr bwMode="auto">
            <a:xfrm flipH="1" flipV="1">
              <a:off x="763095" y="1764455"/>
              <a:ext cx="4048" cy="21860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24" name="Line 370"/>
          <p:cNvSpPr>
            <a:spLocks noChangeShapeType="1"/>
          </p:cNvSpPr>
          <p:nvPr/>
        </p:nvSpPr>
        <p:spPr bwMode="auto">
          <a:xfrm flipV="1">
            <a:off x="1190239" y="868679"/>
            <a:ext cx="797" cy="1211712"/>
          </a:xfrm>
          <a:prstGeom prst="line">
            <a:avLst/>
          </a:prstGeom>
          <a:noFill/>
          <a:ln w="7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4" name="Group 39"/>
          <p:cNvGrpSpPr>
            <a:grpSpLocks noChangeAspect="1"/>
          </p:cNvGrpSpPr>
          <p:nvPr/>
        </p:nvGrpSpPr>
        <p:grpSpPr>
          <a:xfrm>
            <a:off x="1171114" y="868679"/>
            <a:ext cx="48638" cy="78595"/>
            <a:chOff x="1171117" y="716279"/>
            <a:chExt cx="37447" cy="60506"/>
          </a:xfrm>
        </p:grpSpPr>
        <p:sp>
          <p:nvSpPr>
            <p:cNvPr id="25" name="Freeform 371"/>
            <p:cNvSpPr>
              <a:spLocks/>
            </p:cNvSpPr>
            <p:nvPr/>
          </p:nvSpPr>
          <p:spPr bwMode="auto">
            <a:xfrm>
              <a:off x="1171117" y="716279"/>
              <a:ext cx="37447" cy="60506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47" y="76"/>
                </a:cxn>
                <a:cxn ang="0">
                  <a:pos x="24" y="61"/>
                </a:cxn>
                <a:cxn ang="0">
                  <a:pos x="0" y="76"/>
                </a:cxn>
                <a:cxn ang="0">
                  <a:pos x="24" y="0"/>
                </a:cxn>
              </a:cxnLst>
              <a:rect l="0" t="0" r="r" b="b"/>
              <a:pathLst>
                <a:path w="47" h="76">
                  <a:moveTo>
                    <a:pt x="24" y="0"/>
                  </a:moveTo>
                  <a:lnTo>
                    <a:pt x="47" y="76"/>
                  </a:lnTo>
                  <a:lnTo>
                    <a:pt x="24" y="61"/>
                  </a:lnTo>
                  <a:lnTo>
                    <a:pt x="0" y="7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" name="Line 372"/>
            <p:cNvSpPr>
              <a:spLocks noChangeShapeType="1"/>
            </p:cNvSpPr>
            <p:nvPr/>
          </p:nvSpPr>
          <p:spPr bwMode="auto">
            <a:xfrm flipH="1" flipV="1">
              <a:off x="1190239" y="716279"/>
              <a:ext cx="18325" cy="60506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" name="Line 373"/>
            <p:cNvSpPr>
              <a:spLocks noChangeShapeType="1"/>
            </p:cNvSpPr>
            <p:nvPr/>
          </p:nvSpPr>
          <p:spPr bwMode="auto">
            <a:xfrm flipH="1">
              <a:off x="1171117" y="716279"/>
              <a:ext cx="19122" cy="60506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" name="Line 374"/>
            <p:cNvSpPr>
              <a:spLocks noChangeShapeType="1"/>
            </p:cNvSpPr>
            <p:nvPr/>
          </p:nvSpPr>
          <p:spPr bwMode="auto">
            <a:xfrm flipV="1">
              <a:off x="1171117" y="764843"/>
              <a:ext cx="19122" cy="11942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" name="Line 375"/>
            <p:cNvSpPr>
              <a:spLocks noChangeShapeType="1"/>
            </p:cNvSpPr>
            <p:nvPr/>
          </p:nvSpPr>
          <p:spPr bwMode="auto">
            <a:xfrm>
              <a:off x="1190239" y="764843"/>
              <a:ext cx="18325" cy="11942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18" name="Line 376"/>
          <p:cNvSpPr>
            <a:spLocks noChangeShapeType="1"/>
          </p:cNvSpPr>
          <p:nvPr/>
        </p:nvSpPr>
        <p:spPr bwMode="auto">
          <a:xfrm>
            <a:off x="609600" y="1556284"/>
            <a:ext cx="1238037" cy="768"/>
          </a:xfrm>
          <a:prstGeom prst="line">
            <a:avLst/>
          </a:prstGeom>
          <a:noFill/>
          <a:ln w="7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5" name="Group 37"/>
          <p:cNvGrpSpPr>
            <a:grpSpLocks noChangeAspect="1"/>
          </p:cNvGrpSpPr>
          <p:nvPr/>
        </p:nvGrpSpPr>
        <p:grpSpPr>
          <a:xfrm>
            <a:off x="1790798" y="1538620"/>
            <a:ext cx="83724" cy="52031"/>
            <a:chOff x="1790804" y="1386225"/>
            <a:chExt cx="56833" cy="35318"/>
          </a:xfrm>
        </p:grpSpPr>
        <p:sp>
          <p:nvSpPr>
            <p:cNvPr id="19" name="Freeform 377"/>
            <p:cNvSpPr>
              <a:spLocks/>
            </p:cNvSpPr>
            <p:nvPr/>
          </p:nvSpPr>
          <p:spPr bwMode="auto">
            <a:xfrm>
              <a:off x="1790804" y="1386225"/>
              <a:ext cx="56833" cy="353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4" y="23"/>
                </a:cxn>
                <a:cxn ang="0">
                  <a:pos x="0" y="46"/>
                </a:cxn>
                <a:cxn ang="0">
                  <a:pos x="15" y="23"/>
                </a:cxn>
                <a:cxn ang="0">
                  <a:pos x="0" y="0"/>
                </a:cxn>
              </a:cxnLst>
              <a:rect l="0" t="0" r="r" b="b"/>
              <a:pathLst>
                <a:path w="74" h="46">
                  <a:moveTo>
                    <a:pt x="0" y="0"/>
                  </a:moveTo>
                  <a:lnTo>
                    <a:pt x="74" y="23"/>
                  </a:lnTo>
                  <a:lnTo>
                    <a:pt x="0" y="46"/>
                  </a:lnTo>
                  <a:lnTo>
                    <a:pt x="15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" name="Line 378"/>
            <p:cNvSpPr>
              <a:spLocks noChangeShapeType="1"/>
            </p:cNvSpPr>
            <p:nvPr/>
          </p:nvSpPr>
          <p:spPr bwMode="auto">
            <a:xfrm flipV="1">
              <a:off x="1790804" y="1403884"/>
              <a:ext cx="56833" cy="17659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" name="Line 379"/>
            <p:cNvSpPr>
              <a:spLocks noChangeShapeType="1"/>
            </p:cNvSpPr>
            <p:nvPr/>
          </p:nvSpPr>
          <p:spPr bwMode="auto">
            <a:xfrm flipH="1" flipV="1">
              <a:off x="1790804" y="1386225"/>
              <a:ext cx="56833" cy="17659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" name="Line 380"/>
            <p:cNvSpPr>
              <a:spLocks noChangeAspect="1" noChangeShapeType="1"/>
            </p:cNvSpPr>
            <p:nvPr/>
          </p:nvSpPr>
          <p:spPr bwMode="auto">
            <a:xfrm>
              <a:off x="1790804" y="1386225"/>
              <a:ext cx="11520" cy="17659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" name="Line 381"/>
            <p:cNvSpPr>
              <a:spLocks noChangeShapeType="1"/>
            </p:cNvSpPr>
            <p:nvPr/>
          </p:nvSpPr>
          <p:spPr bwMode="auto">
            <a:xfrm flipH="1">
              <a:off x="1790804" y="1403884"/>
              <a:ext cx="11520" cy="17659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pic>
        <p:nvPicPr>
          <p:cNvPr id="53" name="Picture 52" descr="txp_fi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1"/>
          <a:stretch>
            <a:fillRect/>
          </a:stretch>
        </p:blipFill>
        <p:spPr bwMode="auto">
          <a:xfrm>
            <a:off x="1981107" y="1447800"/>
            <a:ext cx="475828" cy="237640"/>
          </a:xfrm>
          <a:prstGeom prst="rect">
            <a:avLst/>
          </a:prstGeom>
          <a:noFill/>
          <a:ln/>
          <a:effectLst/>
        </p:spPr>
      </p:pic>
      <p:pic>
        <p:nvPicPr>
          <p:cNvPr id="54" name="Picture 53" descr="txp_fi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2"/>
          <a:stretch>
            <a:fillRect/>
          </a:stretch>
        </p:blipFill>
        <p:spPr bwMode="auto">
          <a:xfrm>
            <a:off x="381000" y="2038956"/>
            <a:ext cx="640667" cy="247044"/>
          </a:xfrm>
          <a:prstGeom prst="rect">
            <a:avLst/>
          </a:prstGeom>
          <a:noFill/>
          <a:ln/>
          <a:effectLst/>
        </p:spPr>
      </p:pic>
      <p:pic>
        <p:nvPicPr>
          <p:cNvPr id="55" name="Picture 54" descr="txp_fi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3"/>
          <a:stretch>
            <a:fillRect/>
          </a:stretch>
        </p:blipFill>
        <p:spPr bwMode="auto">
          <a:xfrm>
            <a:off x="1107685" y="664172"/>
            <a:ext cx="219595" cy="164696"/>
          </a:xfrm>
          <a:prstGeom prst="rect">
            <a:avLst/>
          </a:prstGeom>
          <a:noFill/>
          <a:ln/>
          <a:effectLst/>
        </p:spPr>
      </p:pic>
      <p:grpSp>
        <p:nvGrpSpPr>
          <p:cNvPr id="6" name="Group 62"/>
          <p:cNvGrpSpPr/>
          <p:nvPr/>
        </p:nvGrpSpPr>
        <p:grpSpPr>
          <a:xfrm>
            <a:off x="2606872" y="152400"/>
            <a:ext cx="4022528" cy="3048000"/>
            <a:chOff x="3098885" y="76199"/>
            <a:chExt cx="4022528" cy="3048000"/>
          </a:xfrm>
        </p:grpSpPr>
        <p:pic>
          <p:nvPicPr>
            <p:cNvPr id="59" name="Picture 58" descr="txp_fig"/>
            <p:cNvPicPr>
              <a:picLocks noChangeAspect="1"/>
            </p:cNvPicPr>
            <p:nvPr>
              <p:custDataLst>
                <p:tags r:id="rId8"/>
              </p:custDataLst>
            </p:nvPr>
          </p:nvPicPr>
          <p:blipFill>
            <a:blip r:embed="rId14"/>
            <a:stretch>
              <a:fillRect/>
            </a:stretch>
          </p:blipFill>
          <p:spPr bwMode="auto">
            <a:xfrm>
              <a:off x="3451155" y="380999"/>
              <a:ext cx="3670258" cy="2736786"/>
            </a:xfrm>
            <a:prstGeom prst="rect">
              <a:avLst/>
            </a:prstGeom>
            <a:noFill/>
            <a:ln/>
            <a:effectLst/>
          </p:spPr>
        </p:pic>
        <p:sp>
          <p:nvSpPr>
            <p:cNvPr id="56" name="TextBox 55"/>
            <p:cNvSpPr txBox="1"/>
            <p:nvPr/>
          </p:nvSpPr>
          <p:spPr>
            <a:xfrm>
              <a:off x="3886200" y="76199"/>
              <a:ext cx="32004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>
                  <a:solidFill>
                    <a:srgbClr val="FF0000"/>
                  </a:solidFill>
                </a:rPr>
                <a:t>quark polarization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 rot="16200000">
              <a:off x="2125161" y="1811922"/>
              <a:ext cx="228600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>
                  <a:solidFill>
                    <a:srgbClr val="0000FF"/>
                  </a:solidFill>
                </a:rPr>
                <a:t>nucleon polarization</a:t>
              </a:r>
              <a:endParaRPr lang="en-US" dirty="0">
                <a:solidFill>
                  <a:srgbClr val="0000FF"/>
                </a:solidFill>
              </a:endParaRPr>
            </a:p>
          </p:txBody>
        </p:sp>
      </p:grpSp>
      <p:grpSp>
        <p:nvGrpSpPr>
          <p:cNvPr id="46" name="Group 45"/>
          <p:cNvGrpSpPr/>
          <p:nvPr/>
        </p:nvGrpSpPr>
        <p:grpSpPr bwMode="auto">
          <a:xfrm>
            <a:off x="-76200" y="3429000"/>
            <a:ext cx="9753600" cy="3124200"/>
            <a:chOff x="-76200" y="3429000"/>
            <a:chExt cx="9753600" cy="3124200"/>
          </a:xfrm>
        </p:grpSpPr>
        <p:pic>
          <p:nvPicPr>
            <p:cNvPr id="8" name="Picture 7" descr="txp_fig"/>
            <p:cNvPicPr>
              <a:picLocks noChangeAspect="1"/>
            </p:cNvPicPr>
            <p:nvPr>
              <p:custDataLst>
                <p:tags r:id="rId4"/>
              </p:custDataLst>
            </p:nvPr>
          </p:nvPicPr>
          <p:blipFill>
            <a:blip r:embed="rId15"/>
            <a:stretch>
              <a:fillRect/>
            </a:stretch>
          </p:blipFill>
          <p:spPr bwMode="auto">
            <a:xfrm>
              <a:off x="1368773" y="5190542"/>
              <a:ext cx="2094046" cy="192014"/>
            </a:xfrm>
            <a:prstGeom prst="rect">
              <a:avLst/>
            </a:prstGeom>
            <a:noFill/>
            <a:ln/>
            <a:effectLst/>
          </p:spPr>
        </p:pic>
        <p:pic>
          <p:nvPicPr>
            <p:cNvPr id="41" name="Picture 40" descr="txp_fig"/>
            <p:cNvPicPr>
              <a:picLocks noChangeAspect="1"/>
            </p:cNvPicPr>
            <p:nvPr>
              <p:custDataLst>
                <p:tags r:id="rId5"/>
              </p:custDataLst>
            </p:nvPr>
          </p:nvPicPr>
          <p:blipFill>
            <a:blip r:embed="rId16"/>
            <a:stretch>
              <a:fillRect/>
            </a:stretch>
          </p:blipFill>
          <p:spPr bwMode="auto">
            <a:xfrm>
              <a:off x="835081" y="5611155"/>
              <a:ext cx="3063650" cy="256265"/>
            </a:xfrm>
            <a:prstGeom prst="rect">
              <a:avLst/>
            </a:prstGeom>
            <a:noFill/>
            <a:ln/>
            <a:effectLst/>
          </p:spPr>
        </p:pic>
        <p:pic>
          <p:nvPicPr>
            <p:cNvPr id="44" name="Picture 43" descr="txp_fig"/>
            <p:cNvPicPr>
              <a:picLocks noChangeAspect="1"/>
            </p:cNvPicPr>
            <p:nvPr>
              <p:custDataLst>
                <p:tags r:id="rId6"/>
              </p:custDataLst>
            </p:nvPr>
          </p:nvPicPr>
          <p:blipFill>
            <a:blip r:embed="rId17"/>
            <a:stretch>
              <a:fillRect/>
            </a:stretch>
          </p:blipFill>
          <p:spPr bwMode="auto">
            <a:xfrm>
              <a:off x="844649" y="4696755"/>
              <a:ext cx="3172431" cy="210106"/>
            </a:xfrm>
            <a:prstGeom prst="rect">
              <a:avLst/>
            </a:prstGeom>
            <a:noFill/>
            <a:ln/>
            <a:effectLst/>
          </p:spPr>
        </p:pic>
        <p:sp>
          <p:nvSpPr>
            <p:cNvPr id="60" name="TextBox 59"/>
            <p:cNvSpPr txBox="1"/>
            <p:nvPr/>
          </p:nvSpPr>
          <p:spPr bwMode="auto">
            <a:xfrm>
              <a:off x="2209800" y="3429000"/>
              <a:ext cx="4724400" cy="338554"/>
            </a:xfrm>
            <a:prstGeom prst="rect">
              <a:avLst/>
            </a:prstGeom>
            <a:noFill/>
            <a:ln w="6350">
              <a:solidFill>
                <a:srgbClr val="CC00CC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>
                  <a:solidFill>
                    <a:srgbClr val="CC00CC"/>
                  </a:solidFill>
                </a:rPr>
                <a:t>Relations among T-even TMDs in quark models</a:t>
              </a:r>
            </a:p>
          </p:txBody>
        </p:sp>
        <p:sp>
          <p:nvSpPr>
            <p:cNvPr id="61" name="TextBox 60"/>
            <p:cNvSpPr txBox="1"/>
            <p:nvPr/>
          </p:nvSpPr>
          <p:spPr bwMode="auto">
            <a:xfrm>
              <a:off x="1676400" y="4239556"/>
              <a:ext cx="16764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>
                  <a:solidFill>
                    <a:srgbClr val="CC00CC"/>
                  </a:solidFill>
                </a:rPr>
                <a:t>linear relations </a:t>
              </a:r>
              <a:endParaRPr lang="en-US" dirty="0">
                <a:solidFill>
                  <a:srgbClr val="CC00CC"/>
                </a:solidFill>
              </a:endParaRPr>
            </a:p>
          </p:txBody>
        </p:sp>
        <p:sp>
          <p:nvSpPr>
            <p:cNvPr id="62" name="TextBox 61"/>
            <p:cNvSpPr txBox="1"/>
            <p:nvPr/>
          </p:nvSpPr>
          <p:spPr bwMode="auto">
            <a:xfrm>
              <a:off x="5867400" y="4239556"/>
              <a:ext cx="28956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>
                  <a:solidFill>
                    <a:srgbClr val="CC00CC"/>
                  </a:solidFill>
                </a:rPr>
                <a:t>quadratic relation </a:t>
              </a:r>
              <a:endParaRPr lang="en-US" dirty="0">
                <a:solidFill>
                  <a:srgbClr val="CC00CC"/>
                </a:solidFill>
              </a:endParaRPr>
            </a:p>
          </p:txBody>
        </p:sp>
        <p:pic>
          <p:nvPicPr>
            <p:cNvPr id="72" name="Picture 71" descr="txp_fig"/>
            <p:cNvPicPr>
              <a:picLocks noChangeAspect="1"/>
            </p:cNvPicPr>
            <p:nvPr>
              <p:custDataLst>
                <p:tags r:id="rId7"/>
              </p:custDataLst>
            </p:nvPr>
          </p:nvPicPr>
          <p:blipFill>
            <a:blip r:embed="rId18"/>
            <a:stretch>
              <a:fillRect/>
            </a:stretch>
          </p:blipFill>
          <p:spPr bwMode="auto">
            <a:xfrm>
              <a:off x="5105400" y="4572000"/>
              <a:ext cx="3539132" cy="393420"/>
            </a:xfrm>
            <a:prstGeom prst="rect">
              <a:avLst/>
            </a:prstGeom>
            <a:noFill/>
            <a:ln/>
            <a:effectLst/>
          </p:spPr>
        </p:pic>
        <p:sp>
          <p:nvSpPr>
            <p:cNvPr id="75" name="TextBox 74"/>
            <p:cNvSpPr txBox="1"/>
            <p:nvPr/>
          </p:nvSpPr>
          <p:spPr bwMode="auto">
            <a:xfrm>
              <a:off x="304800" y="6183868"/>
              <a:ext cx="8534400" cy="369332"/>
            </a:xfrm>
            <a:prstGeom prst="rect">
              <a:avLst/>
            </a:prstGeom>
            <a:noFill/>
            <a:ln>
              <a:solidFill>
                <a:srgbClr val="FF0000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800" dirty="0" smtClean="0">
                  <a:solidFill>
                    <a:srgbClr val="FF0000"/>
                  </a:solidFill>
                </a:rPr>
                <a:t>What are the common features of the models which lead to these relations?  </a:t>
              </a:r>
              <a:endParaRPr lang="en-US" sz="1800" dirty="0">
                <a:solidFill>
                  <a:srgbClr val="FF0000"/>
                </a:solidFill>
              </a:endParaRPr>
            </a:p>
          </p:txBody>
        </p:sp>
        <p:sp>
          <p:nvSpPr>
            <p:cNvPr id="76" name="TextBox 75"/>
            <p:cNvSpPr txBox="1"/>
            <p:nvPr/>
          </p:nvSpPr>
          <p:spPr bwMode="auto">
            <a:xfrm>
              <a:off x="-76200" y="3791635"/>
              <a:ext cx="9753600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500" dirty="0" smtClean="0"/>
                <a:t>(bag model, light-cone model, chiral quark soliton model, covariant parton model, scalar diquark model)</a:t>
              </a:r>
              <a:endParaRPr lang="en-US" sz="1500" dirty="0"/>
            </a:p>
          </p:txBody>
        </p:sp>
      </p:grpSp>
      <p:sp>
        <p:nvSpPr>
          <p:cNvPr id="42" name="TextBox 41"/>
          <p:cNvSpPr txBox="1"/>
          <p:nvPr/>
        </p:nvSpPr>
        <p:spPr>
          <a:xfrm>
            <a:off x="6705600" y="1531203"/>
            <a:ext cx="23622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polarization of quark and nucleon in terms of </a:t>
            </a:r>
            <a:r>
              <a:rPr lang="en-US" dirty="0" smtClean="0">
                <a:solidFill>
                  <a:srgbClr val="FF0000"/>
                </a:solidFill>
              </a:rPr>
              <a:t>light-cone helicities</a:t>
            </a:r>
            <a:endParaRPr lang="en-US" dirty="0">
              <a:solidFill>
                <a:srgbClr val="FF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 noChangeAspect="1"/>
          </p:cNvGrpSpPr>
          <p:nvPr/>
        </p:nvGrpSpPr>
        <p:grpSpPr bwMode="auto">
          <a:xfrm>
            <a:off x="228600" y="4419600"/>
            <a:ext cx="2192338" cy="2193925"/>
            <a:chOff x="423" y="663"/>
            <a:chExt cx="1534" cy="1535"/>
          </a:xfrm>
        </p:grpSpPr>
        <p:sp>
          <p:nvSpPr>
            <p:cNvPr id="144387" name="Freeform 3"/>
            <p:cNvSpPr>
              <a:spLocks noChangeAspect="1"/>
            </p:cNvSpPr>
            <p:nvPr/>
          </p:nvSpPr>
          <p:spPr bwMode="auto">
            <a:xfrm>
              <a:off x="914" y="663"/>
              <a:ext cx="1043" cy="767"/>
            </a:xfrm>
            <a:custGeom>
              <a:avLst/>
              <a:gdLst/>
              <a:ahLst/>
              <a:cxnLst>
                <a:cxn ang="0">
                  <a:pos x="1043" y="767"/>
                </a:cxn>
                <a:cxn ang="0">
                  <a:pos x="1043" y="761"/>
                </a:cxn>
                <a:cxn ang="0">
                  <a:pos x="1043" y="756"/>
                </a:cxn>
                <a:cxn ang="0">
                  <a:pos x="1043" y="750"/>
                </a:cxn>
                <a:cxn ang="0">
                  <a:pos x="1043" y="743"/>
                </a:cxn>
                <a:cxn ang="0">
                  <a:pos x="1043" y="733"/>
                </a:cxn>
                <a:cxn ang="0">
                  <a:pos x="1043" y="722"/>
                </a:cxn>
                <a:cxn ang="0">
                  <a:pos x="1041" y="710"/>
                </a:cxn>
                <a:cxn ang="0">
                  <a:pos x="1040" y="696"/>
                </a:cxn>
                <a:cxn ang="0">
                  <a:pos x="1037" y="672"/>
                </a:cxn>
                <a:cxn ang="0">
                  <a:pos x="1034" y="648"/>
                </a:cxn>
                <a:cxn ang="0">
                  <a:pos x="1030" y="626"/>
                </a:cxn>
                <a:cxn ang="0">
                  <a:pos x="1019" y="574"/>
                </a:cxn>
                <a:cxn ang="0">
                  <a:pos x="1004" y="522"/>
                </a:cxn>
                <a:cxn ang="0">
                  <a:pos x="987" y="476"/>
                </a:cxn>
                <a:cxn ang="0">
                  <a:pos x="936" y="377"/>
                </a:cxn>
                <a:cxn ang="0">
                  <a:pos x="883" y="298"/>
                </a:cxn>
                <a:cxn ang="0">
                  <a:pos x="813" y="220"/>
                </a:cxn>
                <a:cxn ang="0">
                  <a:pos x="738" y="154"/>
                </a:cxn>
                <a:cxn ang="0">
                  <a:pos x="650" y="97"/>
                </a:cxn>
                <a:cxn ang="0">
                  <a:pos x="603" y="73"/>
                </a:cxn>
                <a:cxn ang="0">
                  <a:pos x="552" y="51"/>
                </a:cxn>
                <a:cxn ang="0">
                  <a:pos x="505" y="35"/>
                </a:cxn>
                <a:cxn ang="0">
                  <a:pos x="454" y="21"/>
                </a:cxn>
                <a:cxn ang="0">
                  <a:pos x="429" y="16"/>
                </a:cxn>
                <a:cxn ang="0">
                  <a:pos x="402" y="10"/>
                </a:cxn>
                <a:cxn ang="0">
                  <a:pos x="380" y="7"/>
                </a:cxn>
                <a:cxn ang="0">
                  <a:pos x="354" y="4"/>
                </a:cxn>
                <a:cxn ang="0">
                  <a:pos x="339" y="3"/>
                </a:cxn>
                <a:cxn ang="0">
                  <a:pos x="325" y="2"/>
                </a:cxn>
                <a:cxn ang="0">
                  <a:pos x="312" y="0"/>
                </a:cxn>
                <a:cxn ang="0">
                  <a:pos x="305" y="0"/>
                </a:cxn>
                <a:cxn ang="0">
                  <a:pos x="298" y="0"/>
                </a:cxn>
                <a:cxn ang="0">
                  <a:pos x="291" y="0"/>
                </a:cxn>
                <a:cxn ang="0">
                  <a:pos x="286" y="0"/>
                </a:cxn>
                <a:cxn ang="0">
                  <a:pos x="279" y="0"/>
                </a:cxn>
                <a:cxn ang="0">
                  <a:pos x="276" y="0"/>
                </a:cxn>
                <a:cxn ang="0">
                  <a:pos x="272" y="0"/>
                </a:cxn>
                <a:cxn ang="0">
                  <a:pos x="266" y="0"/>
                </a:cxn>
                <a:cxn ang="0">
                  <a:pos x="259" y="0"/>
                </a:cxn>
                <a:cxn ang="0">
                  <a:pos x="254" y="0"/>
                </a:cxn>
                <a:cxn ang="0">
                  <a:pos x="248" y="0"/>
                </a:cxn>
                <a:cxn ang="0">
                  <a:pos x="235" y="0"/>
                </a:cxn>
                <a:cxn ang="0">
                  <a:pos x="223" y="2"/>
                </a:cxn>
                <a:cxn ang="0">
                  <a:pos x="198" y="4"/>
                </a:cxn>
                <a:cxn ang="0">
                  <a:pos x="174" y="7"/>
                </a:cxn>
                <a:cxn ang="0">
                  <a:pos x="151" y="10"/>
                </a:cxn>
                <a:cxn ang="0">
                  <a:pos x="101" y="20"/>
                </a:cxn>
                <a:cxn ang="0">
                  <a:pos x="48" y="34"/>
                </a:cxn>
                <a:cxn ang="0">
                  <a:pos x="0" y="51"/>
                </a:cxn>
              </a:cxnLst>
              <a:rect l="0" t="0" r="r" b="b"/>
              <a:pathLst>
                <a:path w="1043" h="767">
                  <a:moveTo>
                    <a:pt x="1043" y="767"/>
                  </a:moveTo>
                  <a:lnTo>
                    <a:pt x="1043" y="761"/>
                  </a:lnTo>
                  <a:lnTo>
                    <a:pt x="1043" y="756"/>
                  </a:lnTo>
                  <a:lnTo>
                    <a:pt x="1043" y="750"/>
                  </a:lnTo>
                  <a:lnTo>
                    <a:pt x="1043" y="743"/>
                  </a:lnTo>
                  <a:lnTo>
                    <a:pt x="1043" y="733"/>
                  </a:lnTo>
                  <a:lnTo>
                    <a:pt x="1043" y="722"/>
                  </a:lnTo>
                  <a:lnTo>
                    <a:pt x="1041" y="710"/>
                  </a:lnTo>
                  <a:lnTo>
                    <a:pt x="1040" y="696"/>
                  </a:lnTo>
                  <a:lnTo>
                    <a:pt x="1037" y="672"/>
                  </a:lnTo>
                  <a:lnTo>
                    <a:pt x="1034" y="648"/>
                  </a:lnTo>
                  <a:lnTo>
                    <a:pt x="1030" y="626"/>
                  </a:lnTo>
                  <a:lnTo>
                    <a:pt x="1019" y="574"/>
                  </a:lnTo>
                  <a:lnTo>
                    <a:pt x="1004" y="522"/>
                  </a:lnTo>
                  <a:lnTo>
                    <a:pt x="987" y="476"/>
                  </a:lnTo>
                  <a:lnTo>
                    <a:pt x="936" y="377"/>
                  </a:lnTo>
                  <a:lnTo>
                    <a:pt x="883" y="298"/>
                  </a:lnTo>
                  <a:lnTo>
                    <a:pt x="813" y="220"/>
                  </a:lnTo>
                  <a:lnTo>
                    <a:pt x="738" y="154"/>
                  </a:lnTo>
                  <a:lnTo>
                    <a:pt x="650" y="97"/>
                  </a:lnTo>
                  <a:lnTo>
                    <a:pt x="603" y="73"/>
                  </a:lnTo>
                  <a:lnTo>
                    <a:pt x="552" y="51"/>
                  </a:lnTo>
                  <a:lnTo>
                    <a:pt x="505" y="35"/>
                  </a:lnTo>
                  <a:lnTo>
                    <a:pt x="454" y="21"/>
                  </a:lnTo>
                  <a:lnTo>
                    <a:pt x="429" y="16"/>
                  </a:lnTo>
                  <a:lnTo>
                    <a:pt x="402" y="10"/>
                  </a:lnTo>
                  <a:lnTo>
                    <a:pt x="380" y="7"/>
                  </a:lnTo>
                  <a:lnTo>
                    <a:pt x="354" y="4"/>
                  </a:lnTo>
                  <a:lnTo>
                    <a:pt x="339" y="3"/>
                  </a:lnTo>
                  <a:lnTo>
                    <a:pt x="325" y="2"/>
                  </a:lnTo>
                  <a:lnTo>
                    <a:pt x="312" y="0"/>
                  </a:lnTo>
                  <a:lnTo>
                    <a:pt x="305" y="0"/>
                  </a:lnTo>
                  <a:lnTo>
                    <a:pt x="298" y="0"/>
                  </a:lnTo>
                  <a:lnTo>
                    <a:pt x="291" y="0"/>
                  </a:lnTo>
                  <a:lnTo>
                    <a:pt x="286" y="0"/>
                  </a:lnTo>
                  <a:lnTo>
                    <a:pt x="279" y="0"/>
                  </a:lnTo>
                  <a:lnTo>
                    <a:pt x="276" y="0"/>
                  </a:lnTo>
                  <a:lnTo>
                    <a:pt x="272" y="0"/>
                  </a:lnTo>
                  <a:lnTo>
                    <a:pt x="266" y="0"/>
                  </a:lnTo>
                  <a:lnTo>
                    <a:pt x="259" y="0"/>
                  </a:lnTo>
                  <a:lnTo>
                    <a:pt x="254" y="0"/>
                  </a:lnTo>
                  <a:lnTo>
                    <a:pt x="248" y="0"/>
                  </a:lnTo>
                  <a:lnTo>
                    <a:pt x="235" y="0"/>
                  </a:lnTo>
                  <a:lnTo>
                    <a:pt x="223" y="2"/>
                  </a:lnTo>
                  <a:lnTo>
                    <a:pt x="198" y="4"/>
                  </a:lnTo>
                  <a:lnTo>
                    <a:pt x="174" y="7"/>
                  </a:lnTo>
                  <a:lnTo>
                    <a:pt x="151" y="10"/>
                  </a:lnTo>
                  <a:lnTo>
                    <a:pt x="101" y="20"/>
                  </a:lnTo>
                  <a:lnTo>
                    <a:pt x="48" y="34"/>
                  </a:lnTo>
                  <a:lnTo>
                    <a:pt x="0" y="51"/>
                  </a:lnTo>
                </a:path>
              </a:pathLst>
            </a:custGeom>
            <a:noFill/>
            <a:ln w="508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388" name="Freeform 4"/>
            <p:cNvSpPr>
              <a:spLocks noChangeAspect="1"/>
            </p:cNvSpPr>
            <p:nvPr/>
          </p:nvSpPr>
          <p:spPr bwMode="auto">
            <a:xfrm>
              <a:off x="423" y="714"/>
              <a:ext cx="724" cy="1483"/>
            </a:xfrm>
            <a:custGeom>
              <a:avLst/>
              <a:gdLst/>
              <a:ahLst/>
              <a:cxnLst>
                <a:cxn ang="0">
                  <a:pos x="491" y="0"/>
                </a:cxn>
                <a:cxn ang="0">
                  <a:pos x="440" y="22"/>
                </a:cxn>
                <a:cxn ang="0">
                  <a:pos x="351" y="71"/>
                </a:cxn>
                <a:cxn ang="0">
                  <a:pos x="270" y="131"/>
                </a:cxn>
                <a:cxn ang="0">
                  <a:pos x="195" y="205"/>
                </a:cxn>
                <a:cxn ang="0">
                  <a:pos x="129" y="291"/>
                </a:cxn>
                <a:cxn ang="0">
                  <a:pos x="77" y="379"/>
                </a:cxn>
                <a:cxn ang="0">
                  <a:pos x="58" y="425"/>
                </a:cxn>
                <a:cxn ang="0">
                  <a:pos x="39" y="474"/>
                </a:cxn>
                <a:cxn ang="0">
                  <a:pos x="25" y="520"/>
                </a:cxn>
                <a:cxn ang="0">
                  <a:pos x="14" y="563"/>
                </a:cxn>
                <a:cxn ang="0">
                  <a:pos x="7" y="611"/>
                </a:cxn>
                <a:cxn ang="0">
                  <a:pos x="3" y="638"/>
                </a:cxn>
                <a:cxn ang="0">
                  <a:pos x="3" y="650"/>
                </a:cxn>
                <a:cxn ang="0">
                  <a:pos x="2" y="663"/>
                </a:cxn>
                <a:cxn ang="0">
                  <a:pos x="0" y="674"/>
                </a:cxn>
                <a:cxn ang="0">
                  <a:pos x="0" y="680"/>
                </a:cxn>
                <a:cxn ang="0">
                  <a:pos x="0" y="685"/>
                </a:cxn>
                <a:cxn ang="0">
                  <a:pos x="0" y="691"/>
                </a:cxn>
                <a:cxn ang="0">
                  <a:pos x="0" y="696"/>
                </a:cxn>
                <a:cxn ang="0">
                  <a:pos x="0" y="702"/>
                </a:cxn>
                <a:cxn ang="0">
                  <a:pos x="0" y="708"/>
                </a:cxn>
                <a:cxn ang="0">
                  <a:pos x="0" y="713"/>
                </a:cxn>
                <a:cxn ang="0">
                  <a:pos x="0" y="719"/>
                </a:cxn>
                <a:cxn ang="0">
                  <a:pos x="0" y="724"/>
                </a:cxn>
                <a:cxn ang="0">
                  <a:pos x="0" y="730"/>
                </a:cxn>
                <a:cxn ang="0">
                  <a:pos x="0" y="737"/>
                </a:cxn>
                <a:cxn ang="0">
                  <a:pos x="0" y="743"/>
                </a:cxn>
                <a:cxn ang="0">
                  <a:pos x="0" y="755"/>
                </a:cxn>
                <a:cxn ang="0">
                  <a:pos x="2" y="768"/>
                </a:cxn>
                <a:cxn ang="0">
                  <a:pos x="2" y="780"/>
                </a:cxn>
                <a:cxn ang="0">
                  <a:pos x="4" y="803"/>
                </a:cxn>
                <a:cxn ang="0">
                  <a:pos x="9" y="831"/>
                </a:cxn>
                <a:cxn ang="0">
                  <a:pos x="13" y="856"/>
                </a:cxn>
                <a:cxn ang="0">
                  <a:pos x="24" y="909"/>
                </a:cxn>
                <a:cxn ang="0">
                  <a:pos x="39" y="958"/>
                </a:cxn>
                <a:cxn ang="0">
                  <a:pos x="77" y="1052"/>
                </a:cxn>
                <a:cxn ang="0">
                  <a:pos x="122" y="1133"/>
                </a:cxn>
                <a:cxn ang="0">
                  <a:pos x="178" y="1209"/>
                </a:cxn>
                <a:cxn ang="0">
                  <a:pos x="251" y="1284"/>
                </a:cxn>
                <a:cxn ang="0">
                  <a:pos x="328" y="1346"/>
                </a:cxn>
                <a:cxn ang="0">
                  <a:pos x="417" y="1399"/>
                </a:cxn>
                <a:cxn ang="0">
                  <a:pos x="511" y="1439"/>
                </a:cxn>
                <a:cxn ang="0">
                  <a:pos x="559" y="1455"/>
                </a:cxn>
                <a:cxn ang="0">
                  <a:pos x="586" y="1462"/>
                </a:cxn>
                <a:cxn ang="0">
                  <a:pos x="613" y="1467"/>
                </a:cxn>
                <a:cxn ang="0">
                  <a:pos x="638" y="1473"/>
                </a:cxn>
                <a:cxn ang="0">
                  <a:pos x="665" y="1477"/>
                </a:cxn>
                <a:cxn ang="0">
                  <a:pos x="689" y="1480"/>
                </a:cxn>
                <a:cxn ang="0">
                  <a:pos x="711" y="1481"/>
                </a:cxn>
                <a:cxn ang="0">
                  <a:pos x="724" y="1483"/>
                </a:cxn>
              </a:cxnLst>
              <a:rect l="0" t="0" r="r" b="b"/>
              <a:pathLst>
                <a:path w="724" h="1483">
                  <a:moveTo>
                    <a:pt x="491" y="0"/>
                  </a:moveTo>
                  <a:lnTo>
                    <a:pt x="440" y="22"/>
                  </a:lnTo>
                  <a:lnTo>
                    <a:pt x="351" y="71"/>
                  </a:lnTo>
                  <a:lnTo>
                    <a:pt x="270" y="131"/>
                  </a:lnTo>
                  <a:lnTo>
                    <a:pt x="195" y="205"/>
                  </a:lnTo>
                  <a:lnTo>
                    <a:pt x="129" y="291"/>
                  </a:lnTo>
                  <a:lnTo>
                    <a:pt x="77" y="379"/>
                  </a:lnTo>
                  <a:lnTo>
                    <a:pt x="58" y="425"/>
                  </a:lnTo>
                  <a:lnTo>
                    <a:pt x="39" y="474"/>
                  </a:lnTo>
                  <a:lnTo>
                    <a:pt x="25" y="520"/>
                  </a:lnTo>
                  <a:lnTo>
                    <a:pt x="14" y="563"/>
                  </a:lnTo>
                  <a:lnTo>
                    <a:pt x="7" y="611"/>
                  </a:lnTo>
                  <a:lnTo>
                    <a:pt x="3" y="638"/>
                  </a:lnTo>
                  <a:lnTo>
                    <a:pt x="3" y="650"/>
                  </a:lnTo>
                  <a:lnTo>
                    <a:pt x="2" y="663"/>
                  </a:lnTo>
                  <a:lnTo>
                    <a:pt x="0" y="674"/>
                  </a:lnTo>
                  <a:lnTo>
                    <a:pt x="0" y="680"/>
                  </a:lnTo>
                  <a:lnTo>
                    <a:pt x="0" y="685"/>
                  </a:lnTo>
                  <a:lnTo>
                    <a:pt x="0" y="691"/>
                  </a:lnTo>
                  <a:lnTo>
                    <a:pt x="0" y="696"/>
                  </a:lnTo>
                  <a:lnTo>
                    <a:pt x="0" y="702"/>
                  </a:lnTo>
                  <a:lnTo>
                    <a:pt x="0" y="708"/>
                  </a:lnTo>
                  <a:lnTo>
                    <a:pt x="0" y="713"/>
                  </a:lnTo>
                  <a:lnTo>
                    <a:pt x="0" y="719"/>
                  </a:lnTo>
                  <a:lnTo>
                    <a:pt x="0" y="724"/>
                  </a:lnTo>
                  <a:lnTo>
                    <a:pt x="0" y="730"/>
                  </a:lnTo>
                  <a:lnTo>
                    <a:pt x="0" y="737"/>
                  </a:lnTo>
                  <a:lnTo>
                    <a:pt x="0" y="743"/>
                  </a:lnTo>
                  <a:lnTo>
                    <a:pt x="0" y="755"/>
                  </a:lnTo>
                  <a:lnTo>
                    <a:pt x="2" y="768"/>
                  </a:lnTo>
                  <a:lnTo>
                    <a:pt x="2" y="780"/>
                  </a:lnTo>
                  <a:lnTo>
                    <a:pt x="4" y="803"/>
                  </a:lnTo>
                  <a:lnTo>
                    <a:pt x="9" y="831"/>
                  </a:lnTo>
                  <a:lnTo>
                    <a:pt x="13" y="856"/>
                  </a:lnTo>
                  <a:lnTo>
                    <a:pt x="24" y="909"/>
                  </a:lnTo>
                  <a:lnTo>
                    <a:pt x="39" y="958"/>
                  </a:lnTo>
                  <a:lnTo>
                    <a:pt x="77" y="1052"/>
                  </a:lnTo>
                  <a:lnTo>
                    <a:pt x="122" y="1133"/>
                  </a:lnTo>
                  <a:lnTo>
                    <a:pt x="178" y="1209"/>
                  </a:lnTo>
                  <a:lnTo>
                    <a:pt x="251" y="1284"/>
                  </a:lnTo>
                  <a:lnTo>
                    <a:pt x="328" y="1346"/>
                  </a:lnTo>
                  <a:lnTo>
                    <a:pt x="417" y="1399"/>
                  </a:lnTo>
                  <a:lnTo>
                    <a:pt x="511" y="1439"/>
                  </a:lnTo>
                  <a:lnTo>
                    <a:pt x="559" y="1455"/>
                  </a:lnTo>
                  <a:lnTo>
                    <a:pt x="586" y="1462"/>
                  </a:lnTo>
                  <a:lnTo>
                    <a:pt x="613" y="1467"/>
                  </a:lnTo>
                  <a:lnTo>
                    <a:pt x="638" y="1473"/>
                  </a:lnTo>
                  <a:lnTo>
                    <a:pt x="665" y="1477"/>
                  </a:lnTo>
                  <a:lnTo>
                    <a:pt x="689" y="1480"/>
                  </a:lnTo>
                  <a:lnTo>
                    <a:pt x="711" y="1481"/>
                  </a:lnTo>
                  <a:lnTo>
                    <a:pt x="724" y="1483"/>
                  </a:lnTo>
                </a:path>
              </a:pathLst>
            </a:custGeom>
            <a:noFill/>
            <a:ln w="508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389" name="Freeform 5"/>
            <p:cNvSpPr>
              <a:spLocks noChangeAspect="1"/>
            </p:cNvSpPr>
            <p:nvPr/>
          </p:nvSpPr>
          <p:spPr bwMode="auto">
            <a:xfrm>
              <a:off x="1147" y="1430"/>
              <a:ext cx="810" cy="768"/>
            </a:xfrm>
            <a:custGeom>
              <a:avLst/>
              <a:gdLst/>
              <a:ahLst/>
              <a:cxnLst>
                <a:cxn ang="0">
                  <a:pos x="0" y="767"/>
                </a:cxn>
                <a:cxn ang="0">
                  <a:pos x="12" y="767"/>
                </a:cxn>
                <a:cxn ang="0">
                  <a:pos x="19" y="767"/>
                </a:cxn>
                <a:cxn ang="0">
                  <a:pos x="25" y="767"/>
                </a:cxn>
                <a:cxn ang="0">
                  <a:pos x="28" y="767"/>
                </a:cxn>
                <a:cxn ang="0">
                  <a:pos x="32" y="768"/>
                </a:cxn>
                <a:cxn ang="0">
                  <a:pos x="36" y="768"/>
                </a:cxn>
                <a:cxn ang="0">
                  <a:pos x="39" y="768"/>
                </a:cxn>
                <a:cxn ang="0">
                  <a:pos x="42" y="768"/>
                </a:cxn>
                <a:cxn ang="0">
                  <a:pos x="46" y="768"/>
                </a:cxn>
                <a:cxn ang="0">
                  <a:pos x="50" y="768"/>
                </a:cxn>
                <a:cxn ang="0">
                  <a:pos x="53" y="768"/>
                </a:cxn>
                <a:cxn ang="0">
                  <a:pos x="58" y="767"/>
                </a:cxn>
                <a:cxn ang="0">
                  <a:pos x="65" y="767"/>
                </a:cxn>
                <a:cxn ang="0">
                  <a:pos x="72" y="767"/>
                </a:cxn>
                <a:cxn ang="0">
                  <a:pos x="78" y="767"/>
                </a:cxn>
                <a:cxn ang="0">
                  <a:pos x="93" y="765"/>
                </a:cxn>
                <a:cxn ang="0">
                  <a:pos x="106" y="765"/>
                </a:cxn>
                <a:cxn ang="0">
                  <a:pos x="119" y="764"/>
                </a:cxn>
                <a:cxn ang="0">
                  <a:pos x="147" y="761"/>
                </a:cxn>
                <a:cxn ang="0">
                  <a:pos x="170" y="757"/>
                </a:cxn>
                <a:cxn ang="0">
                  <a:pos x="196" y="753"/>
                </a:cxn>
                <a:cxn ang="0">
                  <a:pos x="239" y="742"/>
                </a:cxn>
                <a:cxn ang="0">
                  <a:pos x="286" y="728"/>
                </a:cxn>
                <a:cxn ang="0">
                  <a:pos x="377" y="691"/>
                </a:cxn>
                <a:cxn ang="0">
                  <a:pos x="468" y="639"/>
                </a:cxn>
                <a:cxn ang="0">
                  <a:pos x="550" y="577"/>
                </a:cxn>
                <a:cxn ang="0">
                  <a:pos x="624" y="501"/>
                </a:cxn>
                <a:cxn ang="0">
                  <a:pos x="684" y="421"/>
                </a:cxn>
                <a:cxn ang="0">
                  <a:pos x="730" y="341"/>
                </a:cxn>
                <a:cxn ang="0">
                  <a:pos x="752" y="292"/>
                </a:cxn>
                <a:cxn ang="0">
                  <a:pos x="771" y="245"/>
                </a:cxn>
                <a:cxn ang="0">
                  <a:pos x="783" y="202"/>
                </a:cxn>
                <a:cxn ang="0">
                  <a:pos x="794" y="154"/>
                </a:cxn>
                <a:cxn ang="0">
                  <a:pos x="801" y="116"/>
                </a:cxn>
                <a:cxn ang="0">
                  <a:pos x="804" y="95"/>
                </a:cxn>
                <a:cxn ang="0">
                  <a:pos x="807" y="74"/>
                </a:cxn>
                <a:cxn ang="0">
                  <a:pos x="808" y="56"/>
                </a:cxn>
                <a:cxn ang="0">
                  <a:pos x="810" y="39"/>
                </a:cxn>
                <a:cxn ang="0">
                  <a:pos x="810" y="29"/>
                </a:cxn>
                <a:cxn ang="0">
                  <a:pos x="810" y="24"/>
                </a:cxn>
                <a:cxn ang="0">
                  <a:pos x="810" y="20"/>
                </a:cxn>
                <a:cxn ang="0">
                  <a:pos x="810" y="14"/>
                </a:cxn>
                <a:cxn ang="0">
                  <a:pos x="810" y="10"/>
                </a:cxn>
                <a:cxn ang="0">
                  <a:pos x="810" y="4"/>
                </a:cxn>
                <a:cxn ang="0">
                  <a:pos x="810" y="0"/>
                </a:cxn>
              </a:cxnLst>
              <a:rect l="0" t="0" r="r" b="b"/>
              <a:pathLst>
                <a:path w="810" h="768">
                  <a:moveTo>
                    <a:pt x="0" y="767"/>
                  </a:moveTo>
                  <a:lnTo>
                    <a:pt x="12" y="767"/>
                  </a:lnTo>
                  <a:lnTo>
                    <a:pt x="19" y="767"/>
                  </a:lnTo>
                  <a:lnTo>
                    <a:pt x="25" y="767"/>
                  </a:lnTo>
                  <a:lnTo>
                    <a:pt x="28" y="767"/>
                  </a:lnTo>
                  <a:lnTo>
                    <a:pt x="32" y="768"/>
                  </a:lnTo>
                  <a:lnTo>
                    <a:pt x="36" y="768"/>
                  </a:lnTo>
                  <a:lnTo>
                    <a:pt x="39" y="768"/>
                  </a:lnTo>
                  <a:lnTo>
                    <a:pt x="42" y="768"/>
                  </a:lnTo>
                  <a:lnTo>
                    <a:pt x="46" y="768"/>
                  </a:lnTo>
                  <a:lnTo>
                    <a:pt x="50" y="768"/>
                  </a:lnTo>
                  <a:lnTo>
                    <a:pt x="53" y="768"/>
                  </a:lnTo>
                  <a:lnTo>
                    <a:pt x="58" y="767"/>
                  </a:lnTo>
                  <a:lnTo>
                    <a:pt x="65" y="767"/>
                  </a:lnTo>
                  <a:lnTo>
                    <a:pt x="72" y="767"/>
                  </a:lnTo>
                  <a:lnTo>
                    <a:pt x="78" y="767"/>
                  </a:lnTo>
                  <a:lnTo>
                    <a:pt x="93" y="765"/>
                  </a:lnTo>
                  <a:lnTo>
                    <a:pt x="106" y="765"/>
                  </a:lnTo>
                  <a:lnTo>
                    <a:pt x="119" y="764"/>
                  </a:lnTo>
                  <a:lnTo>
                    <a:pt x="147" y="761"/>
                  </a:lnTo>
                  <a:lnTo>
                    <a:pt x="170" y="757"/>
                  </a:lnTo>
                  <a:lnTo>
                    <a:pt x="196" y="753"/>
                  </a:lnTo>
                  <a:lnTo>
                    <a:pt x="239" y="742"/>
                  </a:lnTo>
                  <a:lnTo>
                    <a:pt x="286" y="728"/>
                  </a:lnTo>
                  <a:lnTo>
                    <a:pt x="377" y="691"/>
                  </a:lnTo>
                  <a:lnTo>
                    <a:pt x="468" y="639"/>
                  </a:lnTo>
                  <a:lnTo>
                    <a:pt x="550" y="577"/>
                  </a:lnTo>
                  <a:lnTo>
                    <a:pt x="624" y="501"/>
                  </a:lnTo>
                  <a:lnTo>
                    <a:pt x="684" y="421"/>
                  </a:lnTo>
                  <a:lnTo>
                    <a:pt x="730" y="341"/>
                  </a:lnTo>
                  <a:lnTo>
                    <a:pt x="752" y="292"/>
                  </a:lnTo>
                  <a:lnTo>
                    <a:pt x="771" y="245"/>
                  </a:lnTo>
                  <a:lnTo>
                    <a:pt x="783" y="202"/>
                  </a:lnTo>
                  <a:lnTo>
                    <a:pt x="794" y="154"/>
                  </a:lnTo>
                  <a:lnTo>
                    <a:pt x="801" y="116"/>
                  </a:lnTo>
                  <a:lnTo>
                    <a:pt x="804" y="95"/>
                  </a:lnTo>
                  <a:lnTo>
                    <a:pt x="807" y="74"/>
                  </a:lnTo>
                  <a:lnTo>
                    <a:pt x="808" y="56"/>
                  </a:lnTo>
                  <a:lnTo>
                    <a:pt x="810" y="39"/>
                  </a:lnTo>
                  <a:lnTo>
                    <a:pt x="810" y="29"/>
                  </a:lnTo>
                  <a:lnTo>
                    <a:pt x="810" y="24"/>
                  </a:lnTo>
                  <a:lnTo>
                    <a:pt x="810" y="20"/>
                  </a:lnTo>
                  <a:lnTo>
                    <a:pt x="810" y="14"/>
                  </a:lnTo>
                  <a:lnTo>
                    <a:pt x="810" y="10"/>
                  </a:lnTo>
                  <a:lnTo>
                    <a:pt x="810" y="4"/>
                  </a:lnTo>
                  <a:lnTo>
                    <a:pt x="810" y="0"/>
                  </a:lnTo>
                </a:path>
              </a:pathLst>
            </a:custGeom>
            <a:noFill/>
            <a:ln w="508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390" name="Freeform 6"/>
            <p:cNvSpPr>
              <a:spLocks noChangeAspect="1"/>
            </p:cNvSpPr>
            <p:nvPr/>
          </p:nvSpPr>
          <p:spPr bwMode="auto">
            <a:xfrm>
              <a:off x="931" y="711"/>
              <a:ext cx="987" cy="719"/>
            </a:xfrm>
            <a:custGeom>
              <a:avLst/>
              <a:gdLst/>
              <a:ahLst/>
              <a:cxnLst>
                <a:cxn ang="0">
                  <a:pos x="987" y="719"/>
                </a:cxn>
                <a:cxn ang="0">
                  <a:pos x="987" y="713"/>
                </a:cxn>
                <a:cxn ang="0">
                  <a:pos x="987" y="708"/>
                </a:cxn>
                <a:cxn ang="0">
                  <a:pos x="987" y="702"/>
                </a:cxn>
                <a:cxn ang="0">
                  <a:pos x="987" y="697"/>
                </a:cxn>
                <a:cxn ang="0">
                  <a:pos x="987" y="687"/>
                </a:cxn>
                <a:cxn ang="0">
                  <a:pos x="985" y="676"/>
                </a:cxn>
                <a:cxn ang="0">
                  <a:pos x="985" y="664"/>
                </a:cxn>
                <a:cxn ang="0">
                  <a:pos x="984" y="652"/>
                </a:cxn>
                <a:cxn ang="0">
                  <a:pos x="981" y="629"/>
                </a:cxn>
                <a:cxn ang="0">
                  <a:pos x="978" y="606"/>
                </a:cxn>
                <a:cxn ang="0">
                  <a:pos x="974" y="585"/>
                </a:cxn>
                <a:cxn ang="0">
                  <a:pos x="963" y="536"/>
                </a:cxn>
                <a:cxn ang="0">
                  <a:pos x="947" y="487"/>
                </a:cxn>
                <a:cxn ang="0">
                  <a:pos x="931" y="443"/>
                </a:cxn>
                <a:cxn ang="0">
                  <a:pos x="884" y="351"/>
                </a:cxn>
                <a:cxn ang="0">
                  <a:pos x="833" y="275"/>
                </a:cxn>
                <a:cxn ang="0">
                  <a:pos x="766" y="203"/>
                </a:cxn>
                <a:cxn ang="0">
                  <a:pos x="694" y="142"/>
                </a:cxn>
                <a:cxn ang="0">
                  <a:pos x="610" y="89"/>
                </a:cxn>
                <a:cxn ang="0">
                  <a:pos x="565" y="67"/>
                </a:cxn>
                <a:cxn ang="0">
                  <a:pos x="516" y="47"/>
                </a:cxn>
                <a:cxn ang="0">
                  <a:pos x="474" y="32"/>
                </a:cxn>
                <a:cxn ang="0">
                  <a:pos x="426" y="19"/>
                </a:cxn>
                <a:cxn ang="0">
                  <a:pos x="402" y="14"/>
                </a:cxn>
                <a:cxn ang="0">
                  <a:pos x="378" y="10"/>
                </a:cxn>
                <a:cxn ang="0">
                  <a:pos x="356" y="7"/>
                </a:cxn>
                <a:cxn ang="0">
                  <a:pos x="332" y="4"/>
                </a:cxn>
                <a:cxn ang="0">
                  <a:pos x="318" y="3"/>
                </a:cxn>
                <a:cxn ang="0">
                  <a:pos x="305" y="1"/>
                </a:cxn>
                <a:cxn ang="0">
                  <a:pos x="293" y="1"/>
                </a:cxn>
                <a:cxn ang="0">
                  <a:pos x="287" y="1"/>
                </a:cxn>
                <a:cxn ang="0">
                  <a:pos x="280" y="0"/>
                </a:cxn>
                <a:cxn ang="0">
                  <a:pos x="274" y="0"/>
                </a:cxn>
                <a:cxn ang="0">
                  <a:pos x="269" y="0"/>
                </a:cxn>
                <a:cxn ang="0">
                  <a:pos x="262" y="0"/>
                </a:cxn>
                <a:cxn ang="0">
                  <a:pos x="259" y="0"/>
                </a:cxn>
                <a:cxn ang="0">
                  <a:pos x="255" y="0"/>
                </a:cxn>
                <a:cxn ang="0">
                  <a:pos x="249" y="0"/>
                </a:cxn>
                <a:cxn ang="0">
                  <a:pos x="244" y="0"/>
                </a:cxn>
                <a:cxn ang="0">
                  <a:pos x="238" y="0"/>
                </a:cxn>
                <a:cxn ang="0">
                  <a:pos x="232" y="1"/>
                </a:cxn>
                <a:cxn ang="0">
                  <a:pos x="221" y="1"/>
                </a:cxn>
                <a:cxn ang="0">
                  <a:pos x="210" y="1"/>
                </a:cxn>
                <a:cxn ang="0">
                  <a:pos x="185" y="4"/>
                </a:cxn>
                <a:cxn ang="0">
                  <a:pos x="162" y="7"/>
                </a:cxn>
                <a:cxn ang="0">
                  <a:pos x="141" y="10"/>
                </a:cxn>
                <a:cxn ang="0">
                  <a:pos x="95" y="18"/>
                </a:cxn>
                <a:cxn ang="0">
                  <a:pos x="46" y="32"/>
                </a:cxn>
                <a:cxn ang="0">
                  <a:pos x="0" y="47"/>
                </a:cxn>
              </a:cxnLst>
              <a:rect l="0" t="0" r="r" b="b"/>
              <a:pathLst>
                <a:path w="987" h="719">
                  <a:moveTo>
                    <a:pt x="987" y="719"/>
                  </a:moveTo>
                  <a:lnTo>
                    <a:pt x="987" y="713"/>
                  </a:lnTo>
                  <a:lnTo>
                    <a:pt x="987" y="708"/>
                  </a:lnTo>
                  <a:lnTo>
                    <a:pt x="987" y="702"/>
                  </a:lnTo>
                  <a:lnTo>
                    <a:pt x="987" y="697"/>
                  </a:lnTo>
                  <a:lnTo>
                    <a:pt x="987" y="687"/>
                  </a:lnTo>
                  <a:lnTo>
                    <a:pt x="985" y="676"/>
                  </a:lnTo>
                  <a:lnTo>
                    <a:pt x="985" y="664"/>
                  </a:lnTo>
                  <a:lnTo>
                    <a:pt x="984" y="652"/>
                  </a:lnTo>
                  <a:lnTo>
                    <a:pt x="981" y="629"/>
                  </a:lnTo>
                  <a:lnTo>
                    <a:pt x="978" y="606"/>
                  </a:lnTo>
                  <a:lnTo>
                    <a:pt x="974" y="585"/>
                  </a:lnTo>
                  <a:lnTo>
                    <a:pt x="963" y="536"/>
                  </a:lnTo>
                  <a:lnTo>
                    <a:pt x="947" y="487"/>
                  </a:lnTo>
                  <a:lnTo>
                    <a:pt x="931" y="443"/>
                  </a:lnTo>
                  <a:lnTo>
                    <a:pt x="884" y="351"/>
                  </a:lnTo>
                  <a:lnTo>
                    <a:pt x="833" y="275"/>
                  </a:lnTo>
                  <a:lnTo>
                    <a:pt x="766" y="203"/>
                  </a:lnTo>
                  <a:lnTo>
                    <a:pt x="694" y="142"/>
                  </a:lnTo>
                  <a:lnTo>
                    <a:pt x="610" y="89"/>
                  </a:lnTo>
                  <a:lnTo>
                    <a:pt x="565" y="67"/>
                  </a:lnTo>
                  <a:lnTo>
                    <a:pt x="516" y="47"/>
                  </a:lnTo>
                  <a:lnTo>
                    <a:pt x="474" y="32"/>
                  </a:lnTo>
                  <a:lnTo>
                    <a:pt x="426" y="19"/>
                  </a:lnTo>
                  <a:lnTo>
                    <a:pt x="402" y="14"/>
                  </a:lnTo>
                  <a:lnTo>
                    <a:pt x="378" y="10"/>
                  </a:lnTo>
                  <a:lnTo>
                    <a:pt x="356" y="7"/>
                  </a:lnTo>
                  <a:lnTo>
                    <a:pt x="332" y="4"/>
                  </a:lnTo>
                  <a:lnTo>
                    <a:pt x="318" y="3"/>
                  </a:lnTo>
                  <a:lnTo>
                    <a:pt x="305" y="1"/>
                  </a:lnTo>
                  <a:lnTo>
                    <a:pt x="293" y="1"/>
                  </a:lnTo>
                  <a:lnTo>
                    <a:pt x="287" y="1"/>
                  </a:lnTo>
                  <a:lnTo>
                    <a:pt x="280" y="0"/>
                  </a:lnTo>
                  <a:lnTo>
                    <a:pt x="274" y="0"/>
                  </a:lnTo>
                  <a:lnTo>
                    <a:pt x="269" y="0"/>
                  </a:lnTo>
                  <a:lnTo>
                    <a:pt x="262" y="0"/>
                  </a:lnTo>
                  <a:lnTo>
                    <a:pt x="259" y="0"/>
                  </a:lnTo>
                  <a:lnTo>
                    <a:pt x="255" y="0"/>
                  </a:lnTo>
                  <a:lnTo>
                    <a:pt x="249" y="0"/>
                  </a:lnTo>
                  <a:lnTo>
                    <a:pt x="244" y="0"/>
                  </a:lnTo>
                  <a:lnTo>
                    <a:pt x="238" y="0"/>
                  </a:lnTo>
                  <a:lnTo>
                    <a:pt x="232" y="1"/>
                  </a:lnTo>
                  <a:lnTo>
                    <a:pt x="221" y="1"/>
                  </a:lnTo>
                  <a:lnTo>
                    <a:pt x="210" y="1"/>
                  </a:lnTo>
                  <a:lnTo>
                    <a:pt x="185" y="4"/>
                  </a:lnTo>
                  <a:lnTo>
                    <a:pt x="162" y="7"/>
                  </a:lnTo>
                  <a:lnTo>
                    <a:pt x="141" y="10"/>
                  </a:lnTo>
                  <a:lnTo>
                    <a:pt x="95" y="18"/>
                  </a:lnTo>
                  <a:lnTo>
                    <a:pt x="46" y="32"/>
                  </a:lnTo>
                  <a:lnTo>
                    <a:pt x="0" y="47"/>
                  </a:lnTo>
                </a:path>
              </a:pathLst>
            </a:custGeom>
            <a:noFill/>
            <a:ln w="50800">
              <a:solidFill>
                <a:srgbClr val="40CC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391" name="Freeform 7"/>
            <p:cNvSpPr>
              <a:spLocks noChangeAspect="1"/>
            </p:cNvSpPr>
            <p:nvPr/>
          </p:nvSpPr>
          <p:spPr bwMode="auto">
            <a:xfrm>
              <a:off x="462" y="758"/>
              <a:ext cx="687" cy="1390"/>
            </a:xfrm>
            <a:custGeom>
              <a:avLst/>
              <a:gdLst/>
              <a:ahLst/>
              <a:cxnLst>
                <a:cxn ang="0">
                  <a:pos x="469" y="0"/>
                </a:cxn>
                <a:cxn ang="0">
                  <a:pos x="420" y="20"/>
                </a:cxn>
                <a:cxn ang="0">
                  <a:pos x="336" y="66"/>
                </a:cxn>
                <a:cxn ang="0">
                  <a:pos x="261" y="121"/>
                </a:cxn>
                <a:cxn ang="0">
                  <a:pos x="188" y="189"/>
                </a:cxn>
                <a:cxn ang="0">
                  <a:pos x="125" y="270"/>
                </a:cxn>
                <a:cxn ang="0">
                  <a:pos x="76" y="353"/>
                </a:cxn>
                <a:cxn ang="0">
                  <a:pos x="56" y="396"/>
                </a:cxn>
                <a:cxn ang="0">
                  <a:pos x="38" y="443"/>
                </a:cxn>
                <a:cxn ang="0">
                  <a:pos x="24" y="487"/>
                </a:cxn>
                <a:cxn ang="0">
                  <a:pos x="14" y="528"/>
                </a:cxn>
                <a:cxn ang="0">
                  <a:pos x="7" y="573"/>
                </a:cxn>
                <a:cxn ang="0">
                  <a:pos x="5" y="598"/>
                </a:cxn>
                <a:cxn ang="0">
                  <a:pos x="3" y="609"/>
                </a:cxn>
                <a:cxn ang="0">
                  <a:pos x="2" y="622"/>
                </a:cxn>
                <a:cxn ang="0">
                  <a:pos x="2" y="631"/>
                </a:cxn>
                <a:cxn ang="0">
                  <a:pos x="2" y="637"/>
                </a:cxn>
                <a:cxn ang="0">
                  <a:pos x="0" y="643"/>
                </a:cxn>
                <a:cxn ang="0">
                  <a:pos x="0" y="648"/>
                </a:cxn>
                <a:cxn ang="0">
                  <a:pos x="0" y="654"/>
                </a:cxn>
                <a:cxn ang="0">
                  <a:pos x="0" y="658"/>
                </a:cxn>
                <a:cxn ang="0">
                  <a:pos x="0" y="664"/>
                </a:cxn>
                <a:cxn ang="0">
                  <a:pos x="0" y="669"/>
                </a:cxn>
                <a:cxn ang="0">
                  <a:pos x="0" y="675"/>
                </a:cxn>
                <a:cxn ang="0">
                  <a:pos x="0" y="680"/>
                </a:cxn>
                <a:cxn ang="0">
                  <a:pos x="0" y="686"/>
                </a:cxn>
                <a:cxn ang="0">
                  <a:pos x="0" y="692"/>
                </a:cxn>
                <a:cxn ang="0">
                  <a:pos x="0" y="697"/>
                </a:cxn>
                <a:cxn ang="0">
                  <a:pos x="2" y="710"/>
                </a:cxn>
                <a:cxn ang="0">
                  <a:pos x="2" y="721"/>
                </a:cxn>
                <a:cxn ang="0">
                  <a:pos x="3" y="732"/>
                </a:cxn>
                <a:cxn ang="0">
                  <a:pos x="5" y="755"/>
                </a:cxn>
                <a:cxn ang="0">
                  <a:pos x="9" y="781"/>
                </a:cxn>
                <a:cxn ang="0">
                  <a:pos x="13" y="804"/>
                </a:cxn>
                <a:cxn ang="0">
                  <a:pos x="24" y="855"/>
                </a:cxn>
                <a:cxn ang="0">
                  <a:pos x="38" y="901"/>
                </a:cxn>
                <a:cxn ang="0">
                  <a:pos x="75" y="990"/>
                </a:cxn>
                <a:cxn ang="0">
                  <a:pos x="119" y="1067"/>
                </a:cxn>
                <a:cxn ang="0">
                  <a:pos x="172" y="1137"/>
                </a:cxn>
                <a:cxn ang="0">
                  <a:pos x="241" y="1207"/>
                </a:cxn>
                <a:cxn ang="0">
                  <a:pos x="314" y="1264"/>
                </a:cxn>
                <a:cxn ang="0">
                  <a:pos x="399" y="1314"/>
                </a:cxn>
                <a:cxn ang="0">
                  <a:pos x="487" y="1351"/>
                </a:cxn>
                <a:cxn ang="0">
                  <a:pos x="533" y="1365"/>
                </a:cxn>
                <a:cxn ang="0">
                  <a:pos x="559" y="1372"/>
                </a:cxn>
                <a:cxn ang="0">
                  <a:pos x="584" y="1377"/>
                </a:cxn>
                <a:cxn ang="0">
                  <a:pos x="606" y="1381"/>
                </a:cxn>
                <a:cxn ang="0">
                  <a:pos x="631" y="1384"/>
                </a:cxn>
                <a:cxn ang="0">
                  <a:pos x="655" y="1387"/>
                </a:cxn>
                <a:cxn ang="0">
                  <a:pos x="676" y="1390"/>
                </a:cxn>
                <a:cxn ang="0">
                  <a:pos x="687" y="1390"/>
                </a:cxn>
              </a:cxnLst>
              <a:rect l="0" t="0" r="r" b="b"/>
              <a:pathLst>
                <a:path w="687" h="1390">
                  <a:moveTo>
                    <a:pt x="469" y="0"/>
                  </a:moveTo>
                  <a:lnTo>
                    <a:pt x="420" y="20"/>
                  </a:lnTo>
                  <a:lnTo>
                    <a:pt x="336" y="66"/>
                  </a:lnTo>
                  <a:lnTo>
                    <a:pt x="261" y="121"/>
                  </a:lnTo>
                  <a:lnTo>
                    <a:pt x="188" y="189"/>
                  </a:lnTo>
                  <a:lnTo>
                    <a:pt x="125" y="270"/>
                  </a:lnTo>
                  <a:lnTo>
                    <a:pt x="76" y="353"/>
                  </a:lnTo>
                  <a:lnTo>
                    <a:pt x="56" y="396"/>
                  </a:lnTo>
                  <a:lnTo>
                    <a:pt x="38" y="443"/>
                  </a:lnTo>
                  <a:lnTo>
                    <a:pt x="24" y="487"/>
                  </a:lnTo>
                  <a:lnTo>
                    <a:pt x="14" y="528"/>
                  </a:lnTo>
                  <a:lnTo>
                    <a:pt x="7" y="573"/>
                  </a:lnTo>
                  <a:lnTo>
                    <a:pt x="5" y="598"/>
                  </a:lnTo>
                  <a:lnTo>
                    <a:pt x="3" y="609"/>
                  </a:lnTo>
                  <a:lnTo>
                    <a:pt x="2" y="622"/>
                  </a:lnTo>
                  <a:lnTo>
                    <a:pt x="2" y="631"/>
                  </a:lnTo>
                  <a:lnTo>
                    <a:pt x="2" y="637"/>
                  </a:lnTo>
                  <a:lnTo>
                    <a:pt x="0" y="643"/>
                  </a:lnTo>
                  <a:lnTo>
                    <a:pt x="0" y="648"/>
                  </a:lnTo>
                  <a:lnTo>
                    <a:pt x="0" y="654"/>
                  </a:lnTo>
                  <a:lnTo>
                    <a:pt x="0" y="658"/>
                  </a:lnTo>
                  <a:lnTo>
                    <a:pt x="0" y="664"/>
                  </a:lnTo>
                  <a:lnTo>
                    <a:pt x="0" y="669"/>
                  </a:lnTo>
                  <a:lnTo>
                    <a:pt x="0" y="675"/>
                  </a:lnTo>
                  <a:lnTo>
                    <a:pt x="0" y="680"/>
                  </a:lnTo>
                  <a:lnTo>
                    <a:pt x="0" y="686"/>
                  </a:lnTo>
                  <a:lnTo>
                    <a:pt x="0" y="692"/>
                  </a:lnTo>
                  <a:lnTo>
                    <a:pt x="0" y="697"/>
                  </a:lnTo>
                  <a:lnTo>
                    <a:pt x="2" y="710"/>
                  </a:lnTo>
                  <a:lnTo>
                    <a:pt x="2" y="721"/>
                  </a:lnTo>
                  <a:lnTo>
                    <a:pt x="3" y="732"/>
                  </a:lnTo>
                  <a:lnTo>
                    <a:pt x="5" y="755"/>
                  </a:lnTo>
                  <a:lnTo>
                    <a:pt x="9" y="781"/>
                  </a:lnTo>
                  <a:lnTo>
                    <a:pt x="13" y="804"/>
                  </a:lnTo>
                  <a:lnTo>
                    <a:pt x="24" y="855"/>
                  </a:lnTo>
                  <a:lnTo>
                    <a:pt x="38" y="901"/>
                  </a:lnTo>
                  <a:lnTo>
                    <a:pt x="75" y="990"/>
                  </a:lnTo>
                  <a:lnTo>
                    <a:pt x="119" y="1067"/>
                  </a:lnTo>
                  <a:lnTo>
                    <a:pt x="172" y="1137"/>
                  </a:lnTo>
                  <a:lnTo>
                    <a:pt x="241" y="1207"/>
                  </a:lnTo>
                  <a:lnTo>
                    <a:pt x="314" y="1264"/>
                  </a:lnTo>
                  <a:lnTo>
                    <a:pt x="399" y="1314"/>
                  </a:lnTo>
                  <a:lnTo>
                    <a:pt x="487" y="1351"/>
                  </a:lnTo>
                  <a:lnTo>
                    <a:pt x="533" y="1365"/>
                  </a:lnTo>
                  <a:lnTo>
                    <a:pt x="559" y="1372"/>
                  </a:lnTo>
                  <a:lnTo>
                    <a:pt x="584" y="1377"/>
                  </a:lnTo>
                  <a:lnTo>
                    <a:pt x="606" y="1381"/>
                  </a:lnTo>
                  <a:lnTo>
                    <a:pt x="631" y="1384"/>
                  </a:lnTo>
                  <a:lnTo>
                    <a:pt x="655" y="1387"/>
                  </a:lnTo>
                  <a:lnTo>
                    <a:pt x="676" y="1390"/>
                  </a:lnTo>
                  <a:lnTo>
                    <a:pt x="687" y="1390"/>
                  </a:lnTo>
                </a:path>
              </a:pathLst>
            </a:custGeom>
            <a:noFill/>
            <a:ln w="50800">
              <a:solidFill>
                <a:srgbClr val="40CC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392" name="Freeform 8"/>
            <p:cNvSpPr>
              <a:spLocks noChangeAspect="1"/>
            </p:cNvSpPr>
            <p:nvPr/>
          </p:nvSpPr>
          <p:spPr bwMode="auto">
            <a:xfrm>
              <a:off x="1149" y="1430"/>
              <a:ext cx="769" cy="719"/>
            </a:xfrm>
            <a:custGeom>
              <a:avLst/>
              <a:gdLst/>
              <a:ahLst/>
              <a:cxnLst>
                <a:cxn ang="0">
                  <a:pos x="0" y="718"/>
                </a:cxn>
                <a:cxn ang="0">
                  <a:pos x="12" y="719"/>
                </a:cxn>
                <a:cxn ang="0">
                  <a:pos x="19" y="719"/>
                </a:cxn>
                <a:cxn ang="0">
                  <a:pos x="24" y="719"/>
                </a:cxn>
                <a:cxn ang="0">
                  <a:pos x="27" y="719"/>
                </a:cxn>
                <a:cxn ang="0">
                  <a:pos x="31" y="719"/>
                </a:cxn>
                <a:cxn ang="0">
                  <a:pos x="34" y="719"/>
                </a:cxn>
                <a:cxn ang="0">
                  <a:pos x="37" y="719"/>
                </a:cxn>
                <a:cxn ang="0">
                  <a:pos x="41" y="719"/>
                </a:cxn>
                <a:cxn ang="0">
                  <a:pos x="44" y="719"/>
                </a:cxn>
                <a:cxn ang="0">
                  <a:pos x="47" y="719"/>
                </a:cxn>
                <a:cxn ang="0">
                  <a:pos x="49" y="719"/>
                </a:cxn>
                <a:cxn ang="0">
                  <a:pos x="56" y="719"/>
                </a:cxn>
                <a:cxn ang="0">
                  <a:pos x="62" y="719"/>
                </a:cxn>
                <a:cxn ang="0">
                  <a:pos x="69" y="719"/>
                </a:cxn>
                <a:cxn ang="0">
                  <a:pos x="75" y="718"/>
                </a:cxn>
                <a:cxn ang="0">
                  <a:pos x="89" y="718"/>
                </a:cxn>
                <a:cxn ang="0">
                  <a:pos x="101" y="716"/>
                </a:cxn>
                <a:cxn ang="0">
                  <a:pos x="112" y="716"/>
                </a:cxn>
                <a:cxn ang="0">
                  <a:pos x="138" y="712"/>
                </a:cxn>
                <a:cxn ang="0">
                  <a:pos x="160" y="709"/>
                </a:cxn>
                <a:cxn ang="0">
                  <a:pos x="184" y="705"/>
                </a:cxn>
                <a:cxn ang="0">
                  <a:pos x="224" y="695"/>
                </a:cxn>
                <a:cxn ang="0">
                  <a:pos x="269" y="683"/>
                </a:cxn>
                <a:cxn ang="0">
                  <a:pos x="354" y="649"/>
                </a:cxn>
                <a:cxn ang="0">
                  <a:pos x="441" y="600"/>
                </a:cxn>
                <a:cxn ang="0">
                  <a:pos x="518" y="543"/>
                </a:cxn>
                <a:cxn ang="0">
                  <a:pos x="590" y="473"/>
                </a:cxn>
                <a:cxn ang="0">
                  <a:pos x="647" y="399"/>
                </a:cxn>
                <a:cxn ang="0">
                  <a:pos x="692" y="322"/>
                </a:cxn>
                <a:cxn ang="0">
                  <a:pos x="713" y="277"/>
                </a:cxn>
                <a:cxn ang="0">
                  <a:pos x="729" y="232"/>
                </a:cxn>
                <a:cxn ang="0">
                  <a:pos x="743" y="190"/>
                </a:cxn>
                <a:cxn ang="0">
                  <a:pos x="753" y="146"/>
                </a:cxn>
                <a:cxn ang="0">
                  <a:pos x="760" y="111"/>
                </a:cxn>
                <a:cxn ang="0">
                  <a:pos x="763" y="90"/>
                </a:cxn>
                <a:cxn ang="0">
                  <a:pos x="766" y="70"/>
                </a:cxn>
                <a:cxn ang="0">
                  <a:pos x="767" y="53"/>
                </a:cxn>
                <a:cxn ang="0">
                  <a:pos x="767" y="36"/>
                </a:cxn>
                <a:cxn ang="0">
                  <a:pos x="769" y="28"/>
                </a:cxn>
                <a:cxn ang="0">
                  <a:pos x="769" y="22"/>
                </a:cxn>
                <a:cxn ang="0">
                  <a:pos x="769" y="18"/>
                </a:cxn>
                <a:cxn ang="0">
                  <a:pos x="769" y="13"/>
                </a:cxn>
                <a:cxn ang="0">
                  <a:pos x="769" y="8"/>
                </a:cxn>
                <a:cxn ang="0">
                  <a:pos x="769" y="4"/>
                </a:cxn>
                <a:cxn ang="0">
                  <a:pos x="769" y="0"/>
                </a:cxn>
              </a:cxnLst>
              <a:rect l="0" t="0" r="r" b="b"/>
              <a:pathLst>
                <a:path w="769" h="719">
                  <a:moveTo>
                    <a:pt x="0" y="718"/>
                  </a:moveTo>
                  <a:lnTo>
                    <a:pt x="12" y="719"/>
                  </a:lnTo>
                  <a:lnTo>
                    <a:pt x="19" y="719"/>
                  </a:lnTo>
                  <a:lnTo>
                    <a:pt x="24" y="719"/>
                  </a:lnTo>
                  <a:lnTo>
                    <a:pt x="27" y="719"/>
                  </a:lnTo>
                  <a:lnTo>
                    <a:pt x="31" y="719"/>
                  </a:lnTo>
                  <a:lnTo>
                    <a:pt x="34" y="719"/>
                  </a:lnTo>
                  <a:lnTo>
                    <a:pt x="37" y="719"/>
                  </a:lnTo>
                  <a:lnTo>
                    <a:pt x="41" y="719"/>
                  </a:lnTo>
                  <a:lnTo>
                    <a:pt x="44" y="719"/>
                  </a:lnTo>
                  <a:lnTo>
                    <a:pt x="47" y="719"/>
                  </a:lnTo>
                  <a:lnTo>
                    <a:pt x="49" y="719"/>
                  </a:lnTo>
                  <a:lnTo>
                    <a:pt x="56" y="719"/>
                  </a:lnTo>
                  <a:lnTo>
                    <a:pt x="62" y="719"/>
                  </a:lnTo>
                  <a:lnTo>
                    <a:pt x="69" y="719"/>
                  </a:lnTo>
                  <a:lnTo>
                    <a:pt x="75" y="718"/>
                  </a:lnTo>
                  <a:lnTo>
                    <a:pt x="89" y="718"/>
                  </a:lnTo>
                  <a:lnTo>
                    <a:pt x="101" y="716"/>
                  </a:lnTo>
                  <a:lnTo>
                    <a:pt x="112" y="716"/>
                  </a:lnTo>
                  <a:lnTo>
                    <a:pt x="138" y="712"/>
                  </a:lnTo>
                  <a:lnTo>
                    <a:pt x="160" y="709"/>
                  </a:lnTo>
                  <a:lnTo>
                    <a:pt x="184" y="705"/>
                  </a:lnTo>
                  <a:lnTo>
                    <a:pt x="224" y="695"/>
                  </a:lnTo>
                  <a:lnTo>
                    <a:pt x="269" y="683"/>
                  </a:lnTo>
                  <a:lnTo>
                    <a:pt x="354" y="649"/>
                  </a:lnTo>
                  <a:lnTo>
                    <a:pt x="441" y="600"/>
                  </a:lnTo>
                  <a:lnTo>
                    <a:pt x="518" y="543"/>
                  </a:lnTo>
                  <a:lnTo>
                    <a:pt x="590" y="473"/>
                  </a:lnTo>
                  <a:lnTo>
                    <a:pt x="647" y="399"/>
                  </a:lnTo>
                  <a:lnTo>
                    <a:pt x="692" y="322"/>
                  </a:lnTo>
                  <a:lnTo>
                    <a:pt x="713" y="277"/>
                  </a:lnTo>
                  <a:lnTo>
                    <a:pt x="729" y="232"/>
                  </a:lnTo>
                  <a:lnTo>
                    <a:pt x="743" y="190"/>
                  </a:lnTo>
                  <a:lnTo>
                    <a:pt x="753" y="146"/>
                  </a:lnTo>
                  <a:lnTo>
                    <a:pt x="760" y="111"/>
                  </a:lnTo>
                  <a:lnTo>
                    <a:pt x="763" y="90"/>
                  </a:lnTo>
                  <a:lnTo>
                    <a:pt x="766" y="70"/>
                  </a:lnTo>
                  <a:lnTo>
                    <a:pt x="767" y="53"/>
                  </a:lnTo>
                  <a:lnTo>
                    <a:pt x="767" y="36"/>
                  </a:lnTo>
                  <a:lnTo>
                    <a:pt x="769" y="28"/>
                  </a:lnTo>
                  <a:lnTo>
                    <a:pt x="769" y="22"/>
                  </a:lnTo>
                  <a:lnTo>
                    <a:pt x="769" y="18"/>
                  </a:lnTo>
                  <a:lnTo>
                    <a:pt x="769" y="13"/>
                  </a:lnTo>
                  <a:lnTo>
                    <a:pt x="769" y="8"/>
                  </a:lnTo>
                  <a:lnTo>
                    <a:pt x="769" y="4"/>
                  </a:lnTo>
                  <a:lnTo>
                    <a:pt x="769" y="0"/>
                  </a:lnTo>
                </a:path>
              </a:pathLst>
            </a:custGeom>
            <a:noFill/>
            <a:ln w="50800">
              <a:solidFill>
                <a:srgbClr val="40CC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393" name="Freeform 9"/>
            <p:cNvSpPr>
              <a:spLocks noChangeAspect="1"/>
            </p:cNvSpPr>
            <p:nvPr/>
          </p:nvSpPr>
          <p:spPr bwMode="auto">
            <a:xfrm>
              <a:off x="947" y="753"/>
              <a:ext cx="933" cy="677"/>
            </a:xfrm>
            <a:custGeom>
              <a:avLst/>
              <a:gdLst/>
              <a:ahLst/>
              <a:cxnLst>
                <a:cxn ang="0">
                  <a:pos x="933" y="677"/>
                </a:cxn>
                <a:cxn ang="0">
                  <a:pos x="933" y="671"/>
                </a:cxn>
                <a:cxn ang="0">
                  <a:pos x="933" y="667"/>
                </a:cxn>
                <a:cxn ang="0">
                  <a:pos x="933" y="662"/>
                </a:cxn>
                <a:cxn ang="0">
                  <a:pos x="933" y="656"/>
                </a:cxn>
                <a:cxn ang="0">
                  <a:pos x="931" y="646"/>
                </a:cxn>
                <a:cxn ang="0">
                  <a:pos x="931" y="636"/>
                </a:cxn>
                <a:cxn ang="0">
                  <a:pos x="930" y="625"/>
                </a:cxn>
                <a:cxn ang="0">
                  <a:pos x="930" y="613"/>
                </a:cxn>
                <a:cxn ang="0">
                  <a:pos x="927" y="592"/>
                </a:cxn>
                <a:cxn ang="0">
                  <a:pos x="924" y="569"/>
                </a:cxn>
                <a:cxn ang="0">
                  <a:pos x="920" y="550"/>
                </a:cxn>
                <a:cxn ang="0">
                  <a:pos x="909" y="503"/>
                </a:cxn>
                <a:cxn ang="0">
                  <a:pos x="895" y="457"/>
                </a:cxn>
                <a:cxn ang="0">
                  <a:pos x="880" y="417"/>
                </a:cxn>
                <a:cxn ang="0">
                  <a:pos x="835" y="329"/>
                </a:cxn>
                <a:cxn ang="0">
                  <a:pos x="785" y="259"/>
                </a:cxn>
                <a:cxn ang="0">
                  <a:pos x="722" y="190"/>
                </a:cxn>
                <a:cxn ang="0">
                  <a:pos x="653" y="133"/>
                </a:cxn>
                <a:cxn ang="0">
                  <a:pos x="573" y="82"/>
                </a:cxn>
                <a:cxn ang="0">
                  <a:pos x="533" y="63"/>
                </a:cxn>
                <a:cxn ang="0">
                  <a:pos x="486" y="43"/>
                </a:cxn>
                <a:cxn ang="0">
                  <a:pos x="446" y="29"/>
                </a:cxn>
                <a:cxn ang="0">
                  <a:pos x="400" y="18"/>
                </a:cxn>
                <a:cxn ang="0">
                  <a:pos x="379" y="14"/>
                </a:cxn>
                <a:cxn ang="0">
                  <a:pos x="355" y="10"/>
                </a:cxn>
                <a:cxn ang="0">
                  <a:pos x="334" y="5"/>
                </a:cxn>
                <a:cxn ang="0">
                  <a:pos x="312" y="4"/>
                </a:cxn>
                <a:cxn ang="0">
                  <a:pos x="299" y="3"/>
                </a:cxn>
                <a:cxn ang="0">
                  <a:pos x="286" y="1"/>
                </a:cxn>
                <a:cxn ang="0">
                  <a:pos x="275" y="1"/>
                </a:cxn>
                <a:cxn ang="0">
                  <a:pos x="270" y="1"/>
                </a:cxn>
                <a:cxn ang="0">
                  <a:pos x="263" y="0"/>
                </a:cxn>
                <a:cxn ang="0">
                  <a:pos x="257" y="0"/>
                </a:cxn>
                <a:cxn ang="0">
                  <a:pos x="251" y="0"/>
                </a:cxn>
                <a:cxn ang="0">
                  <a:pos x="246" y="0"/>
                </a:cxn>
                <a:cxn ang="0">
                  <a:pos x="243" y="0"/>
                </a:cxn>
                <a:cxn ang="0">
                  <a:pos x="240" y="0"/>
                </a:cxn>
                <a:cxn ang="0">
                  <a:pos x="235" y="0"/>
                </a:cxn>
                <a:cxn ang="0">
                  <a:pos x="229" y="0"/>
                </a:cxn>
                <a:cxn ang="0">
                  <a:pos x="223" y="0"/>
                </a:cxn>
                <a:cxn ang="0">
                  <a:pos x="218" y="0"/>
                </a:cxn>
                <a:cxn ang="0">
                  <a:pos x="208" y="1"/>
                </a:cxn>
                <a:cxn ang="0">
                  <a:pos x="197" y="1"/>
                </a:cxn>
                <a:cxn ang="0">
                  <a:pos x="173" y="4"/>
                </a:cxn>
                <a:cxn ang="0">
                  <a:pos x="152" y="5"/>
                </a:cxn>
                <a:cxn ang="0">
                  <a:pos x="132" y="8"/>
                </a:cxn>
                <a:cxn ang="0">
                  <a:pos x="89" y="17"/>
                </a:cxn>
                <a:cxn ang="0">
                  <a:pos x="42" y="29"/>
                </a:cxn>
                <a:cxn ang="0">
                  <a:pos x="0" y="43"/>
                </a:cxn>
              </a:cxnLst>
              <a:rect l="0" t="0" r="r" b="b"/>
              <a:pathLst>
                <a:path w="933" h="677">
                  <a:moveTo>
                    <a:pt x="933" y="677"/>
                  </a:moveTo>
                  <a:lnTo>
                    <a:pt x="933" y="671"/>
                  </a:lnTo>
                  <a:lnTo>
                    <a:pt x="933" y="667"/>
                  </a:lnTo>
                  <a:lnTo>
                    <a:pt x="933" y="662"/>
                  </a:lnTo>
                  <a:lnTo>
                    <a:pt x="933" y="656"/>
                  </a:lnTo>
                  <a:lnTo>
                    <a:pt x="931" y="646"/>
                  </a:lnTo>
                  <a:lnTo>
                    <a:pt x="931" y="636"/>
                  </a:lnTo>
                  <a:lnTo>
                    <a:pt x="930" y="625"/>
                  </a:lnTo>
                  <a:lnTo>
                    <a:pt x="930" y="613"/>
                  </a:lnTo>
                  <a:lnTo>
                    <a:pt x="927" y="592"/>
                  </a:lnTo>
                  <a:lnTo>
                    <a:pt x="924" y="569"/>
                  </a:lnTo>
                  <a:lnTo>
                    <a:pt x="920" y="550"/>
                  </a:lnTo>
                  <a:lnTo>
                    <a:pt x="909" y="503"/>
                  </a:lnTo>
                  <a:lnTo>
                    <a:pt x="895" y="457"/>
                  </a:lnTo>
                  <a:lnTo>
                    <a:pt x="880" y="417"/>
                  </a:lnTo>
                  <a:lnTo>
                    <a:pt x="835" y="329"/>
                  </a:lnTo>
                  <a:lnTo>
                    <a:pt x="785" y="259"/>
                  </a:lnTo>
                  <a:lnTo>
                    <a:pt x="722" y="190"/>
                  </a:lnTo>
                  <a:lnTo>
                    <a:pt x="653" y="133"/>
                  </a:lnTo>
                  <a:lnTo>
                    <a:pt x="573" y="82"/>
                  </a:lnTo>
                  <a:lnTo>
                    <a:pt x="533" y="63"/>
                  </a:lnTo>
                  <a:lnTo>
                    <a:pt x="486" y="43"/>
                  </a:lnTo>
                  <a:lnTo>
                    <a:pt x="446" y="29"/>
                  </a:lnTo>
                  <a:lnTo>
                    <a:pt x="400" y="18"/>
                  </a:lnTo>
                  <a:lnTo>
                    <a:pt x="379" y="14"/>
                  </a:lnTo>
                  <a:lnTo>
                    <a:pt x="355" y="10"/>
                  </a:lnTo>
                  <a:lnTo>
                    <a:pt x="334" y="5"/>
                  </a:lnTo>
                  <a:lnTo>
                    <a:pt x="312" y="4"/>
                  </a:lnTo>
                  <a:lnTo>
                    <a:pt x="299" y="3"/>
                  </a:lnTo>
                  <a:lnTo>
                    <a:pt x="286" y="1"/>
                  </a:lnTo>
                  <a:lnTo>
                    <a:pt x="275" y="1"/>
                  </a:lnTo>
                  <a:lnTo>
                    <a:pt x="270" y="1"/>
                  </a:lnTo>
                  <a:lnTo>
                    <a:pt x="263" y="0"/>
                  </a:lnTo>
                  <a:lnTo>
                    <a:pt x="257" y="0"/>
                  </a:lnTo>
                  <a:lnTo>
                    <a:pt x="251" y="0"/>
                  </a:lnTo>
                  <a:lnTo>
                    <a:pt x="246" y="0"/>
                  </a:lnTo>
                  <a:lnTo>
                    <a:pt x="243" y="0"/>
                  </a:lnTo>
                  <a:lnTo>
                    <a:pt x="240" y="0"/>
                  </a:lnTo>
                  <a:lnTo>
                    <a:pt x="235" y="0"/>
                  </a:lnTo>
                  <a:lnTo>
                    <a:pt x="229" y="0"/>
                  </a:lnTo>
                  <a:lnTo>
                    <a:pt x="223" y="0"/>
                  </a:lnTo>
                  <a:lnTo>
                    <a:pt x="218" y="0"/>
                  </a:lnTo>
                  <a:lnTo>
                    <a:pt x="208" y="1"/>
                  </a:lnTo>
                  <a:lnTo>
                    <a:pt x="197" y="1"/>
                  </a:lnTo>
                  <a:lnTo>
                    <a:pt x="173" y="4"/>
                  </a:lnTo>
                  <a:lnTo>
                    <a:pt x="152" y="5"/>
                  </a:lnTo>
                  <a:lnTo>
                    <a:pt x="132" y="8"/>
                  </a:lnTo>
                  <a:lnTo>
                    <a:pt x="89" y="17"/>
                  </a:lnTo>
                  <a:lnTo>
                    <a:pt x="42" y="29"/>
                  </a:lnTo>
                  <a:lnTo>
                    <a:pt x="0" y="43"/>
                  </a:lnTo>
                </a:path>
              </a:pathLst>
            </a:custGeom>
            <a:noFill/>
            <a:ln w="50800">
              <a:solidFill>
                <a:srgbClr val="8099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394" name="Freeform 10"/>
            <p:cNvSpPr>
              <a:spLocks noChangeAspect="1"/>
            </p:cNvSpPr>
            <p:nvPr/>
          </p:nvSpPr>
          <p:spPr bwMode="auto">
            <a:xfrm>
              <a:off x="500" y="796"/>
              <a:ext cx="652" cy="1310"/>
            </a:xfrm>
            <a:custGeom>
              <a:avLst/>
              <a:gdLst/>
              <a:ahLst/>
              <a:cxnLst>
                <a:cxn ang="0">
                  <a:pos x="447" y="0"/>
                </a:cxn>
                <a:cxn ang="0">
                  <a:pos x="400" y="20"/>
                </a:cxn>
                <a:cxn ang="0">
                  <a:pos x="321" y="62"/>
                </a:cxn>
                <a:cxn ang="0">
                  <a:pos x="249" y="113"/>
                </a:cxn>
                <a:cxn ang="0">
                  <a:pos x="179" y="178"/>
                </a:cxn>
                <a:cxn ang="0">
                  <a:pos x="119" y="253"/>
                </a:cxn>
                <a:cxn ang="0">
                  <a:pos x="73" y="332"/>
                </a:cxn>
                <a:cxn ang="0">
                  <a:pos x="53" y="372"/>
                </a:cxn>
                <a:cxn ang="0">
                  <a:pos x="37" y="417"/>
                </a:cxn>
                <a:cxn ang="0">
                  <a:pos x="24" y="459"/>
                </a:cxn>
                <a:cxn ang="0">
                  <a:pos x="14" y="497"/>
                </a:cxn>
                <a:cxn ang="0">
                  <a:pos x="7" y="540"/>
                </a:cxn>
                <a:cxn ang="0">
                  <a:pos x="4" y="564"/>
                </a:cxn>
                <a:cxn ang="0">
                  <a:pos x="3" y="574"/>
                </a:cxn>
                <a:cxn ang="0">
                  <a:pos x="2" y="586"/>
                </a:cxn>
                <a:cxn ang="0">
                  <a:pos x="2" y="596"/>
                </a:cxn>
                <a:cxn ang="0">
                  <a:pos x="2" y="600"/>
                </a:cxn>
                <a:cxn ang="0">
                  <a:pos x="0" y="606"/>
                </a:cxn>
                <a:cxn ang="0">
                  <a:pos x="0" y="612"/>
                </a:cxn>
                <a:cxn ang="0">
                  <a:pos x="0" y="617"/>
                </a:cxn>
                <a:cxn ang="0">
                  <a:pos x="0" y="621"/>
                </a:cxn>
                <a:cxn ang="0">
                  <a:pos x="0" y="626"/>
                </a:cxn>
                <a:cxn ang="0">
                  <a:pos x="0" y="631"/>
                </a:cxn>
                <a:cxn ang="0">
                  <a:pos x="0" y="637"/>
                </a:cxn>
                <a:cxn ang="0">
                  <a:pos x="0" y="642"/>
                </a:cxn>
                <a:cxn ang="0">
                  <a:pos x="0" y="647"/>
                </a:cxn>
                <a:cxn ang="0">
                  <a:pos x="0" y="652"/>
                </a:cxn>
                <a:cxn ang="0">
                  <a:pos x="0" y="658"/>
                </a:cxn>
                <a:cxn ang="0">
                  <a:pos x="2" y="669"/>
                </a:cxn>
                <a:cxn ang="0">
                  <a:pos x="2" y="680"/>
                </a:cxn>
                <a:cxn ang="0">
                  <a:pos x="3" y="691"/>
                </a:cxn>
                <a:cxn ang="0">
                  <a:pos x="4" y="712"/>
                </a:cxn>
                <a:cxn ang="0">
                  <a:pos x="9" y="738"/>
                </a:cxn>
                <a:cxn ang="0">
                  <a:pos x="13" y="760"/>
                </a:cxn>
                <a:cxn ang="0">
                  <a:pos x="23" y="808"/>
                </a:cxn>
                <a:cxn ang="0">
                  <a:pos x="37" y="852"/>
                </a:cxn>
                <a:cxn ang="0">
                  <a:pos x="72" y="935"/>
                </a:cxn>
                <a:cxn ang="0">
                  <a:pos x="113" y="1006"/>
                </a:cxn>
                <a:cxn ang="0">
                  <a:pos x="165" y="1073"/>
                </a:cxn>
                <a:cxn ang="0">
                  <a:pos x="231" y="1139"/>
                </a:cxn>
                <a:cxn ang="0">
                  <a:pos x="300" y="1192"/>
                </a:cxn>
                <a:cxn ang="0">
                  <a:pos x="381" y="1240"/>
                </a:cxn>
                <a:cxn ang="0">
                  <a:pos x="463" y="1273"/>
                </a:cxn>
                <a:cxn ang="0">
                  <a:pos x="507" y="1287"/>
                </a:cxn>
                <a:cxn ang="0">
                  <a:pos x="530" y="1293"/>
                </a:cxn>
                <a:cxn ang="0">
                  <a:pos x="554" y="1299"/>
                </a:cxn>
                <a:cxn ang="0">
                  <a:pos x="575" y="1301"/>
                </a:cxn>
                <a:cxn ang="0">
                  <a:pos x="599" y="1306"/>
                </a:cxn>
                <a:cxn ang="0">
                  <a:pos x="621" y="1308"/>
                </a:cxn>
                <a:cxn ang="0">
                  <a:pos x="641" y="1310"/>
                </a:cxn>
                <a:cxn ang="0">
                  <a:pos x="652" y="1310"/>
                </a:cxn>
              </a:cxnLst>
              <a:rect l="0" t="0" r="r" b="b"/>
              <a:pathLst>
                <a:path w="652" h="1310">
                  <a:moveTo>
                    <a:pt x="447" y="0"/>
                  </a:moveTo>
                  <a:lnTo>
                    <a:pt x="400" y="20"/>
                  </a:lnTo>
                  <a:lnTo>
                    <a:pt x="321" y="62"/>
                  </a:lnTo>
                  <a:lnTo>
                    <a:pt x="249" y="113"/>
                  </a:lnTo>
                  <a:lnTo>
                    <a:pt x="179" y="178"/>
                  </a:lnTo>
                  <a:lnTo>
                    <a:pt x="119" y="253"/>
                  </a:lnTo>
                  <a:lnTo>
                    <a:pt x="73" y="332"/>
                  </a:lnTo>
                  <a:lnTo>
                    <a:pt x="53" y="372"/>
                  </a:lnTo>
                  <a:lnTo>
                    <a:pt x="37" y="417"/>
                  </a:lnTo>
                  <a:lnTo>
                    <a:pt x="24" y="459"/>
                  </a:lnTo>
                  <a:lnTo>
                    <a:pt x="14" y="497"/>
                  </a:lnTo>
                  <a:lnTo>
                    <a:pt x="7" y="540"/>
                  </a:lnTo>
                  <a:lnTo>
                    <a:pt x="4" y="564"/>
                  </a:lnTo>
                  <a:lnTo>
                    <a:pt x="3" y="574"/>
                  </a:lnTo>
                  <a:lnTo>
                    <a:pt x="2" y="586"/>
                  </a:lnTo>
                  <a:lnTo>
                    <a:pt x="2" y="596"/>
                  </a:lnTo>
                  <a:lnTo>
                    <a:pt x="2" y="600"/>
                  </a:lnTo>
                  <a:lnTo>
                    <a:pt x="0" y="606"/>
                  </a:lnTo>
                  <a:lnTo>
                    <a:pt x="0" y="612"/>
                  </a:lnTo>
                  <a:lnTo>
                    <a:pt x="0" y="617"/>
                  </a:lnTo>
                  <a:lnTo>
                    <a:pt x="0" y="621"/>
                  </a:lnTo>
                  <a:lnTo>
                    <a:pt x="0" y="626"/>
                  </a:lnTo>
                  <a:lnTo>
                    <a:pt x="0" y="631"/>
                  </a:lnTo>
                  <a:lnTo>
                    <a:pt x="0" y="637"/>
                  </a:lnTo>
                  <a:lnTo>
                    <a:pt x="0" y="642"/>
                  </a:lnTo>
                  <a:lnTo>
                    <a:pt x="0" y="647"/>
                  </a:lnTo>
                  <a:lnTo>
                    <a:pt x="0" y="652"/>
                  </a:lnTo>
                  <a:lnTo>
                    <a:pt x="0" y="658"/>
                  </a:lnTo>
                  <a:lnTo>
                    <a:pt x="2" y="669"/>
                  </a:lnTo>
                  <a:lnTo>
                    <a:pt x="2" y="680"/>
                  </a:lnTo>
                  <a:lnTo>
                    <a:pt x="3" y="691"/>
                  </a:lnTo>
                  <a:lnTo>
                    <a:pt x="4" y="712"/>
                  </a:lnTo>
                  <a:lnTo>
                    <a:pt x="9" y="738"/>
                  </a:lnTo>
                  <a:lnTo>
                    <a:pt x="13" y="760"/>
                  </a:lnTo>
                  <a:lnTo>
                    <a:pt x="23" y="808"/>
                  </a:lnTo>
                  <a:lnTo>
                    <a:pt x="37" y="852"/>
                  </a:lnTo>
                  <a:lnTo>
                    <a:pt x="72" y="935"/>
                  </a:lnTo>
                  <a:lnTo>
                    <a:pt x="113" y="1006"/>
                  </a:lnTo>
                  <a:lnTo>
                    <a:pt x="165" y="1073"/>
                  </a:lnTo>
                  <a:lnTo>
                    <a:pt x="231" y="1139"/>
                  </a:lnTo>
                  <a:lnTo>
                    <a:pt x="300" y="1192"/>
                  </a:lnTo>
                  <a:lnTo>
                    <a:pt x="381" y="1240"/>
                  </a:lnTo>
                  <a:lnTo>
                    <a:pt x="463" y="1273"/>
                  </a:lnTo>
                  <a:lnTo>
                    <a:pt x="507" y="1287"/>
                  </a:lnTo>
                  <a:lnTo>
                    <a:pt x="530" y="1293"/>
                  </a:lnTo>
                  <a:lnTo>
                    <a:pt x="554" y="1299"/>
                  </a:lnTo>
                  <a:lnTo>
                    <a:pt x="575" y="1301"/>
                  </a:lnTo>
                  <a:lnTo>
                    <a:pt x="599" y="1306"/>
                  </a:lnTo>
                  <a:lnTo>
                    <a:pt x="621" y="1308"/>
                  </a:lnTo>
                  <a:lnTo>
                    <a:pt x="641" y="1310"/>
                  </a:lnTo>
                  <a:lnTo>
                    <a:pt x="652" y="1310"/>
                  </a:lnTo>
                </a:path>
              </a:pathLst>
            </a:custGeom>
            <a:noFill/>
            <a:ln w="50800">
              <a:solidFill>
                <a:srgbClr val="8099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395" name="Freeform 11"/>
            <p:cNvSpPr>
              <a:spLocks noChangeAspect="1"/>
            </p:cNvSpPr>
            <p:nvPr/>
          </p:nvSpPr>
          <p:spPr bwMode="auto">
            <a:xfrm>
              <a:off x="1152" y="1430"/>
              <a:ext cx="728" cy="677"/>
            </a:xfrm>
            <a:custGeom>
              <a:avLst/>
              <a:gdLst/>
              <a:ahLst/>
              <a:cxnLst>
                <a:cxn ang="0">
                  <a:pos x="0" y="676"/>
                </a:cxn>
                <a:cxn ang="0">
                  <a:pos x="10" y="677"/>
                </a:cxn>
                <a:cxn ang="0">
                  <a:pos x="17" y="677"/>
                </a:cxn>
                <a:cxn ang="0">
                  <a:pos x="23" y="677"/>
                </a:cxn>
                <a:cxn ang="0">
                  <a:pos x="25" y="677"/>
                </a:cxn>
                <a:cxn ang="0">
                  <a:pos x="28" y="677"/>
                </a:cxn>
                <a:cxn ang="0">
                  <a:pos x="31" y="677"/>
                </a:cxn>
                <a:cxn ang="0">
                  <a:pos x="34" y="677"/>
                </a:cxn>
                <a:cxn ang="0">
                  <a:pos x="38" y="677"/>
                </a:cxn>
                <a:cxn ang="0">
                  <a:pos x="41" y="677"/>
                </a:cxn>
                <a:cxn ang="0">
                  <a:pos x="44" y="677"/>
                </a:cxn>
                <a:cxn ang="0">
                  <a:pos x="46" y="677"/>
                </a:cxn>
                <a:cxn ang="0">
                  <a:pos x="52" y="677"/>
                </a:cxn>
                <a:cxn ang="0">
                  <a:pos x="58" y="677"/>
                </a:cxn>
                <a:cxn ang="0">
                  <a:pos x="63" y="677"/>
                </a:cxn>
                <a:cxn ang="0">
                  <a:pos x="69" y="677"/>
                </a:cxn>
                <a:cxn ang="0">
                  <a:pos x="83" y="676"/>
                </a:cxn>
                <a:cxn ang="0">
                  <a:pos x="94" y="674"/>
                </a:cxn>
                <a:cxn ang="0">
                  <a:pos x="105" y="674"/>
                </a:cxn>
                <a:cxn ang="0">
                  <a:pos x="129" y="672"/>
                </a:cxn>
                <a:cxn ang="0">
                  <a:pos x="150" y="669"/>
                </a:cxn>
                <a:cxn ang="0">
                  <a:pos x="172" y="665"/>
                </a:cxn>
                <a:cxn ang="0">
                  <a:pos x="212" y="656"/>
                </a:cxn>
                <a:cxn ang="0">
                  <a:pos x="253" y="644"/>
                </a:cxn>
                <a:cxn ang="0">
                  <a:pos x="333" y="611"/>
                </a:cxn>
                <a:cxn ang="0">
                  <a:pos x="416" y="567"/>
                </a:cxn>
                <a:cxn ang="0">
                  <a:pos x="489" y="514"/>
                </a:cxn>
                <a:cxn ang="0">
                  <a:pos x="556" y="446"/>
                </a:cxn>
                <a:cxn ang="0">
                  <a:pos x="612" y="376"/>
                </a:cxn>
                <a:cxn ang="0">
                  <a:pos x="654" y="305"/>
                </a:cxn>
                <a:cxn ang="0">
                  <a:pos x="675" y="262"/>
                </a:cxn>
                <a:cxn ang="0">
                  <a:pos x="690" y="220"/>
                </a:cxn>
                <a:cxn ang="0">
                  <a:pos x="703" y="181"/>
                </a:cxn>
                <a:cxn ang="0">
                  <a:pos x="714" y="139"/>
                </a:cxn>
                <a:cxn ang="0">
                  <a:pos x="719" y="105"/>
                </a:cxn>
                <a:cxn ang="0">
                  <a:pos x="722" y="85"/>
                </a:cxn>
                <a:cxn ang="0">
                  <a:pos x="725" y="67"/>
                </a:cxn>
                <a:cxn ang="0">
                  <a:pos x="726" y="50"/>
                </a:cxn>
                <a:cxn ang="0">
                  <a:pos x="726" y="35"/>
                </a:cxn>
                <a:cxn ang="0">
                  <a:pos x="728" y="27"/>
                </a:cxn>
                <a:cxn ang="0">
                  <a:pos x="728" y="22"/>
                </a:cxn>
                <a:cxn ang="0">
                  <a:pos x="728" y="17"/>
                </a:cxn>
                <a:cxn ang="0">
                  <a:pos x="728" y="13"/>
                </a:cxn>
                <a:cxn ang="0">
                  <a:pos x="728" y="8"/>
                </a:cxn>
                <a:cxn ang="0">
                  <a:pos x="728" y="4"/>
                </a:cxn>
                <a:cxn ang="0">
                  <a:pos x="728" y="0"/>
                </a:cxn>
              </a:cxnLst>
              <a:rect l="0" t="0" r="r" b="b"/>
              <a:pathLst>
                <a:path w="728" h="677">
                  <a:moveTo>
                    <a:pt x="0" y="676"/>
                  </a:moveTo>
                  <a:lnTo>
                    <a:pt x="10" y="677"/>
                  </a:lnTo>
                  <a:lnTo>
                    <a:pt x="17" y="677"/>
                  </a:lnTo>
                  <a:lnTo>
                    <a:pt x="23" y="677"/>
                  </a:lnTo>
                  <a:lnTo>
                    <a:pt x="25" y="677"/>
                  </a:lnTo>
                  <a:lnTo>
                    <a:pt x="28" y="677"/>
                  </a:lnTo>
                  <a:lnTo>
                    <a:pt x="31" y="677"/>
                  </a:lnTo>
                  <a:lnTo>
                    <a:pt x="34" y="677"/>
                  </a:lnTo>
                  <a:lnTo>
                    <a:pt x="38" y="677"/>
                  </a:lnTo>
                  <a:lnTo>
                    <a:pt x="41" y="677"/>
                  </a:lnTo>
                  <a:lnTo>
                    <a:pt x="44" y="677"/>
                  </a:lnTo>
                  <a:lnTo>
                    <a:pt x="46" y="677"/>
                  </a:lnTo>
                  <a:lnTo>
                    <a:pt x="52" y="677"/>
                  </a:lnTo>
                  <a:lnTo>
                    <a:pt x="58" y="677"/>
                  </a:lnTo>
                  <a:lnTo>
                    <a:pt x="63" y="677"/>
                  </a:lnTo>
                  <a:lnTo>
                    <a:pt x="69" y="677"/>
                  </a:lnTo>
                  <a:lnTo>
                    <a:pt x="83" y="676"/>
                  </a:lnTo>
                  <a:lnTo>
                    <a:pt x="94" y="674"/>
                  </a:lnTo>
                  <a:lnTo>
                    <a:pt x="105" y="674"/>
                  </a:lnTo>
                  <a:lnTo>
                    <a:pt x="129" y="672"/>
                  </a:lnTo>
                  <a:lnTo>
                    <a:pt x="150" y="669"/>
                  </a:lnTo>
                  <a:lnTo>
                    <a:pt x="172" y="665"/>
                  </a:lnTo>
                  <a:lnTo>
                    <a:pt x="212" y="656"/>
                  </a:lnTo>
                  <a:lnTo>
                    <a:pt x="253" y="644"/>
                  </a:lnTo>
                  <a:lnTo>
                    <a:pt x="333" y="611"/>
                  </a:lnTo>
                  <a:lnTo>
                    <a:pt x="416" y="567"/>
                  </a:lnTo>
                  <a:lnTo>
                    <a:pt x="489" y="514"/>
                  </a:lnTo>
                  <a:lnTo>
                    <a:pt x="556" y="446"/>
                  </a:lnTo>
                  <a:lnTo>
                    <a:pt x="612" y="376"/>
                  </a:lnTo>
                  <a:lnTo>
                    <a:pt x="654" y="305"/>
                  </a:lnTo>
                  <a:lnTo>
                    <a:pt x="675" y="262"/>
                  </a:lnTo>
                  <a:lnTo>
                    <a:pt x="690" y="220"/>
                  </a:lnTo>
                  <a:lnTo>
                    <a:pt x="703" y="181"/>
                  </a:lnTo>
                  <a:lnTo>
                    <a:pt x="714" y="139"/>
                  </a:lnTo>
                  <a:lnTo>
                    <a:pt x="719" y="105"/>
                  </a:lnTo>
                  <a:lnTo>
                    <a:pt x="722" y="85"/>
                  </a:lnTo>
                  <a:lnTo>
                    <a:pt x="725" y="67"/>
                  </a:lnTo>
                  <a:lnTo>
                    <a:pt x="726" y="50"/>
                  </a:lnTo>
                  <a:lnTo>
                    <a:pt x="726" y="35"/>
                  </a:lnTo>
                  <a:lnTo>
                    <a:pt x="728" y="27"/>
                  </a:lnTo>
                  <a:lnTo>
                    <a:pt x="728" y="22"/>
                  </a:lnTo>
                  <a:lnTo>
                    <a:pt x="728" y="17"/>
                  </a:lnTo>
                  <a:lnTo>
                    <a:pt x="728" y="13"/>
                  </a:lnTo>
                  <a:lnTo>
                    <a:pt x="728" y="8"/>
                  </a:lnTo>
                  <a:lnTo>
                    <a:pt x="728" y="4"/>
                  </a:lnTo>
                  <a:lnTo>
                    <a:pt x="728" y="0"/>
                  </a:lnTo>
                </a:path>
              </a:pathLst>
            </a:custGeom>
            <a:noFill/>
            <a:ln w="50800">
              <a:solidFill>
                <a:srgbClr val="8099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396" name="Freeform 12"/>
            <p:cNvSpPr>
              <a:spLocks noChangeAspect="1"/>
            </p:cNvSpPr>
            <p:nvPr/>
          </p:nvSpPr>
          <p:spPr bwMode="auto">
            <a:xfrm>
              <a:off x="952" y="770"/>
              <a:ext cx="904" cy="660"/>
            </a:xfrm>
            <a:custGeom>
              <a:avLst/>
              <a:gdLst/>
              <a:ahLst/>
              <a:cxnLst>
                <a:cxn ang="0">
                  <a:pos x="904" y="660"/>
                </a:cxn>
                <a:cxn ang="0">
                  <a:pos x="904" y="654"/>
                </a:cxn>
                <a:cxn ang="0">
                  <a:pos x="904" y="650"/>
                </a:cxn>
                <a:cxn ang="0">
                  <a:pos x="904" y="645"/>
                </a:cxn>
                <a:cxn ang="0">
                  <a:pos x="904" y="640"/>
                </a:cxn>
                <a:cxn ang="0">
                  <a:pos x="903" y="631"/>
                </a:cxn>
                <a:cxn ang="0">
                  <a:pos x="903" y="621"/>
                </a:cxn>
                <a:cxn ang="0">
                  <a:pos x="903" y="610"/>
                </a:cxn>
                <a:cxn ang="0">
                  <a:pos x="901" y="598"/>
                </a:cxn>
                <a:cxn ang="0">
                  <a:pos x="898" y="577"/>
                </a:cxn>
                <a:cxn ang="0">
                  <a:pos x="896" y="556"/>
                </a:cxn>
                <a:cxn ang="0">
                  <a:pos x="893" y="537"/>
                </a:cxn>
                <a:cxn ang="0">
                  <a:pos x="882" y="492"/>
                </a:cxn>
                <a:cxn ang="0">
                  <a:pos x="869" y="447"/>
                </a:cxn>
                <a:cxn ang="0">
                  <a:pos x="854" y="408"/>
                </a:cxn>
                <a:cxn ang="0">
                  <a:pos x="810" y="323"/>
                </a:cxn>
                <a:cxn ang="0">
                  <a:pos x="763" y="254"/>
                </a:cxn>
                <a:cxn ang="0">
                  <a:pos x="703" y="187"/>
                </a:cxn>
                <a:cxn ang="0">
                  <a:pos x="637" y="131"/>
                </a:cxn>
                <a:cxn ang="0">
                  <a:pos x="560" y="82"/>
                </a:cxn>
                <a:cxn ang="0">
                  <a:pos x="519" y="61"/>
                </a:cxn>
                <a:cxn ang="0">
                  <a:pos x="474" y="43"/>
                </a:cxn>
                <a:cxn ang="0">
                  <a:pos x="435" y="29"/>
                </a:cxn>
                <a:cxn ang="0">
                  <a:pos x="391" y="18"/>
                </a:cxn>
                <a:cxn ang="0">
                  <a:pos x="370" y="14"/>
                </a:cxn>
                <a:cxn ang="0">
                  <a:pos x="347" y="9"/>
                </a:cxn>
                <a:cxn ang="0">
                  <a:pos x="328" y="5"/>
                </a:cxn>
                <a:cxn ang="0">
                  <a:pos x="305" y="4"/>
                </a:cxn>
                <a:cxn ang="0">
                  <a:pos x="293" y="2"/>
                </a:cxn>
                <a:cxn ang="0">
                  <a:pos x="280" y="1"/>
                </a:cxn>
                <a:cxn ang="0">
                  <a:pos x="269" y="1"/>
                </a:cxn>
                <a:cxn ang="0">
                  <a:pos x="263" y="1"/>
                </a:cxn>
                <a:cxn ang="0">
                  <a:pos x="258" y="0"/>
                </a:cxn>
                <a:cxn ang="0">
                  <a:pos x="252" y="0"/>
                </a:cxn>
                <a:cxn ang="0">
                  <a:pos x="246" y="0"/>
                </a:cxn>
                <a:cxn ang="0">
                  <a:pos x="241" y="0"/>
                </a:cxn>
                <a:cxn ang="0">
                  <a:pos x="238" y="0"/>
                </a:cxn>
                <a:cxn ang="0">
                  <a:pos x="235" y="0"/>
                </a:cxn>
                <a:cxn ang="0">
                  <a:pos x="230" y="0"/>
                </a:cxn>
                <a:cxn ang="0">
                  <a:pos x="224" y="0"/>
                </a:cxn>
                <a:cxn ang="0">
                  <a:pos x="218" y="0"/>
                </a:cxn>
                <a:cxn ang="0">
                  <a:pos x="214" y="1"/>
                </a:cxn>
                <a:cxn ang="0">
                  <a:pos x="203" y="1"/>
                </a:cxn>
                <a:cxn ang="0">
                  <a:pos x="192" y="1"/>
                </a:cxn>
                <a:cxn ang="0">
                  <a:pos x="171" y="4"/>
                </a:cxn>
                <a:cxn ang="0">
                  <a:pos x="150" y="5"/>
                </a:cxn>
                <a:cxn ang="0">
                  <a:pos x="130" y="8"/>
                </a:cxn>
                <a:cxn ang="0">
                  <a:pos x="87" y="16"/>
                </a:cxn>
                <a:cxn ang="0">
                  <a:pos x="42" y="29"/>
                </a:cxn>
                <a:cxn ang="0">
                  <a:pos x="0" y="43"/>
                </a:cxn>
              </a:cxnLst>
              <a:rect l="0" t="0" r="r" b="b"/>
              <a:pathLst>
                <a:path w="904" h="660">
                  <a:moveTo>
                    <a:pt x="904" y="660"/>
                  </a:moveTo>
                  <a:lnTo>
                    <a:pt x="904" y="654"/>
                  </a:lnTo>
                  <a:lnTo>
                    <a:pt x="904" y="650"/>
                  </a:lnTo>
                  <a:lnTo>
                    <a:pt x="904" y="645"/>
                  </a:lnTo>
                  <a:lnTo>
                    <a:pt x="904" y="640"/>
                  </a:lnTo>
                  <a:lnTo>
                    <a:pt x="903" y="631"/>
                  </a:lnTo>
                  <a:lnTo>
                    <a:pt x="903" y="621"/>
                  </a:lnTo>
                  <a:lnTo>
                    <a:pt x="903" y="610"/>
                  </a:lnTo>
                  <a:lnTo>
                    <a:pt x="901" y="598"/>
                  </a:lnTo>
                  <a:lnTo>
                    <a:pt x="898" y="577"/>
                  </a:lnTo>
                  <a:lnTo>
                    <a:pt x="896" y="556"/>
                  </a:lnTo>
                  <a:lnTo>
                    <a:pt x="893" y="537"/>
                  </a:lnTo>
                  <a:lnTo>
                    <a:pt x="882" y="492"/>
                  </a:lnTo>
                  <a:lnTo>
                    <a:pt x="869" y="447"/>
                  </a:lnTo>
                  <a:lnTo>
                    <a:pt x="854" y="408"/>
                  </a:lnTo>
                  <a:lnTo>
                    <a:pt x="810" y="323"/>
                  </a:lnTo>
                  <a:lnTo>
                    <a:pt x="763" y="254"/>
                  </a:lnTo>
                  <a:lnTo>
                    <a:pt x="703" y="187"/>
                  </a:lnTo>
                  <a:lnTo>
                    <a:pt x="637" y="131"/>
                  </a:lnTo>
                  <a:lnTo>
                    <a:pt x="560" y="82"/>
                  </a:lnTo>
                  <a:lnTo>
                    <a:pt x="519" y="61"/>
                  </a:lnTo>
                  <a:lnTo>
                    <a:pt x="474" y="43"/>
                  </a:lnTo>
                  <a:lnTo>
                    <a:pt x="435" y="29"/>
                  </a:lnTo>
                  <a:lnTo>
                    <a:pt x="391" y="18"/>
                  </a:lnTo>
                  <a:lnTo>
                    <a:pt x="370" y="14"/>
                  </a:lnTo>
                  <a:lnTo>
                    <a:pt x="347" y="9"/>
                  </a:lnTo>
                  <a:lnTo>
                    <a:pt x="328" y="5"/>
                  </a:lnTo>
                  <a:lnTo>
                    <a:pt x="305" y="4"/>
                  </a:lnTo>
                  <a:lnTo>
                    <a:pt x="293" y="2"/>
                  </a:lnTo>
                  <a:lnTo>
                    <a:pt x="280" y="1"/>
                  </a:lnTo>
                  <a:lnTo>
                    <a:pt x="269" y="1"/>
                  </a:lnTo>
                  <a:lnTo>
                    <a:pt x="263" y="1"/>
                  </a:lnTo>
                  <a:lnTo>
                    <a:pt x="258" y="0"/>
                  </a:lnTo>
                  <a:lnTo>
                    <a:pt x="252" y="0"/>
                  </a:lnTo>
                  <a:lnTo>
                    <a:pt x="246" y="0"/>
                  </a:lnTo>
                  <a:lnTo>
                    <a:pt x="241" y="0"/>
                  </a:lnTo>
                  <a:lnTo>
                    <a:pt x="238" y="0"/>
                  </a:lnTo>
                  <a:lnTo>
                    <a:pt x="235" y="0"/>
                  </a:lnTo>
                  <a:lnTo>
                    <a:pt x="230" y="0"/>
                  </a:lnTo>
                  <a:lnTo>
                    <a:pt x="224" y="0"/>
                  </a:lnTo>
                  <a:lnTo>
                    <a:pt x="218" y="0"/>
                  </a:lnTo>
                  <a:lnTo>
                    <a:pt x="214" y="1"/>
                  </a:lnTo>
                  <a:lnTo>
                    <a:pt x="203" y="1"/>
                  </a:lnTo>
                  <a:lnTo>
                    <a:pt x="192" y="1"/>
                  </a:lnTo>
                  <a:lnTo>
                    <a:pt x="171" y="4"/>
                  </a:lnTo>
                  <a:lnTo>
                    <a:pt x="150" y="5"/>
                  </a:lnTo>
                  <a:lnTo>
                    <a:pt x="130" y="8"/>
                  </a:lnTo>
                  <a:lnTo>
                    <a:pt x="87" y="16"/>
                  </a:lnTo>
                  <a:lnTo>
                    <a:pt x="42" y="29"/>
                  </a:lnTo>
                  <a:lnTo>
                    <a:pt x="0" y="43"/>
                  </a:lnTo>
                </a:path>
              </a:pathLst>
            </a:custGeom>
            <a:noFill/>
            <a:ln w="50800">
              <a:solidFill>
                <a:srgbClr val="80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397" name="Freeform 13"/>
            <p:cNvSpPr>
              <a:spLocks noChangeAspect="1"/>
            </p:cNvSpPr>
            <p:nvPr/>
          </p:nvSpPr>
          <p:spPr bwMode="auto">
            <a:xfrm>
              <a:off x="524" y="813"/>
              <a:ext cx="630" cy="1276"/>
            </a:xfrm>
            <a:custGeom>
              <a:avLst/>
              <a:gdLst/>
              <a:ahLst/>
              <a:cxnLst>
                <a:cxn ang="0">
                  <a:pos x="428" y="0"/>
                </a:cxn>
                <a:cxn ang="0">
                  <a:pos x="383" y="19"/>
                </a:cxn>
                <a:cxn ang="0">
                  <a:pos x="306" y="61"/>
                </a:cxn>
                <a:cxn ang="0">
                  <a:pos x="238" y="112"/>
                </a:cxn>
                <a:cxn ang="0">
                  <a:pos x="171" y="175"/>
                </a:cxn>
                <a:cxn ang="0">
                  <a:pos x="113" y="249"/>
                </a:cxn>
                <a:cxn ang="0">
                  <a:pos x="68" y="326"/>
                </a:cxn>
                <a:cxn ang="0">
                  <a:pos x="50" y="364"/>
                </a:cxn>
                <a:cxn ang="0">
                  <a:pos x="35" y="407"/>
                </a:cxn>
                <a:cxn ang="0">
                  <a:pos x="22" y="448"/>
                </a:cxn>
                <a:cxn ang="0">
                  <a:pos x="14" y="485"/>
                </a:cxn>
                <a:cxn ang="0">
                  <a:pos x="7" y="526"/>
                </a:cxn>
                <a:cxn ang="0">
                  <a:pos x="4" y="548"/>
                </a:cxn>
                <a:cxn ang="0">
                  <a:pos x="3" y="560"/>
                </a:cxn>
                <a:cxn ang="0">
                  <a:pos x="1" y="571"/>
                </a:cxn>
                <a:cxn ang="0">
                  <a:pos x="1" y="581"/>
                </a:cxn>
                <a:cxn ang="0">
                  <a:pos x="1" y="585"/>
                </a:cxn>
                <a:cxn ang="0">
                  <a:pos x="0" y="590"/>
                </a:cxn>
                <a:cxn ang="0">
                  <a:pos x="0" y="596"/>
                </a:cxn>
                <a:cxn ang="0">
                  <a:pos x="0" y="600"/>
                </a:cxn>
                <a:cxn ang="0">
                  <a:pos x="0" y="604"/>
                </a:cxn>
                <a:cxn ang="0">
                  <a:pos x="0" y="609"/>
                </a:cxn>
                <a:cxn ang="0">
                  <a:pos x="0" y="614"/>
                </a:cxn>
                <a:cxn ang="0">
                  <a:pos x="0" y="620"/>
                </a:cxn>
                <a:cxn ang="0">
                  <a:pos x="0" y="624"/>
                </a:cxn>
                <a:cxn ang="0">
                  <a:pos x="0" y="630"/>
                </a:cxn>
                <a:cxn ang="0">
                  <a:pos x="0" y="635"/>
                </a:cxn>
                <a:cxn ang="0">
                  <a:pos x="0" y="641"/>
                </a:cxn>
                <a:cxn ang="0">
                  <a:pos x="1" y="651"/>
                </a:cxn>
                <a:cxn ang="0">
                  <a:pos x="1" y="662"/>
                </a:cxn>
                <a:cxn ang="0">
                  <a:pos x="3" y="673"/>
                </a:cxn>
                <a:cxn ang="0">
                  <a:pos x="4" y="693"/>
                </a:cxn>
                <a:cxn ang="0">
                  <a:pos x="8" y="716"/>
                </a:cxn>
                <a:cxn ang="0">
                  <a:pos x="11" y="737"/>
                </a:cxn>
                <a:cxn ang="0">
                  <a:pos x="22" y="785"/>
                </a:cxn>
                <a:cxn ang="0">
                  <a:pos x="35" y="827"/>
                </a:cxn>
                <a:cxn ang="0">
                  <a:pos x="68" y="908"/>
                </a:cxn>
                <a:cxn ang="0">
                  <a:pos x="108" y="978"/>
                </a:cxn>
                <a:cxn ang="0">
                  <a:pos x="157" y="1044"/>
                </a:cxn>
                <a:cxn ang="0">
                  <a:pos x="220" y="1108"/>
                </a:cxn>
                <a:cxn ang="0">
                  <a:pos x="287" y="1160"/>
                </a:cxn>
                <a:cxn ang="0">
                  <a:pos x="365" y="1206"/>
                </a:cxn>
                <a:cxn ang="0">
                  <a:pos x="445" y="1240"/>
                </a:cxn>
                <a:cxn ang="0">
                  <a:pos x="487" y="1254"/>
                </a:cxn>
                <a:cxn ang="0">
                  <a:pos x="511" y="1259"/>
                </a:cxn>
                <a:cxn ang="0">
                  <a:pos x="533" y="1265"/>
                </a:cxn>
                <a:cxn ang="0">
                  <a:pos x="554" y="1268"/>
                </a:cxn>
                <a:cxn ang="0">
                  <a:pos x="578" y="1272"/>
                </a:cxn>
                <a:cxn ang="0">
                  <a:pos x="599" y="1275"/>
                </a:cxn>
                <a:cxn ang="0">
                  <a:pos x="618" y="1276"/>
                </a:cxn>
                <a:cxn ang="0">
                  <a:pos x="630" y="1276"/>
                </a:cxn>
              </a:cxnLst>
              <a:rect l="0" t="0" r="r" b="b"/>
              <a:pathLst>
                <a:path w="630" h="1276">
                  <a:moveTo>
                    <a:pt x="428" y="0"/>
                  </a:moveTo>
                  <a:lnTo>
                    <a:pt x="383" y="19"/>
                  </a:lnTo>
                  <a:lnTo>
                    <a:pt x="306" y="61"/>
                  </a:lnTo>
                  <a:lnTo>
                    <a:pt x="238" y="112"/>
                  </a:lnTo>
                  <a:lnTo>
                    <a:pt x="171" y="175"/>
                  </a:lnTo>
                  <a:lnTo>
                    <a:pt x="113" y="249"/>
                  </a:lnTo>
                  <a:lnTo>
                    <a:pt x="68" y="326"/>
                  </a:lnTo>
                  <a:lnTo>
                    <a:pt x="50" y="364"/>
                  </a:lnTo>
                  <a:lnTo>
                    <a:pt x="35" y="407"/>
                  </a:lnTo>
                  <a:lnTo>
                    <a:pt x="22" y="448"/>
                  </a:lnTo>
                  <a:lnTo>
                    <a:pt x="14" y="485"/>
                  </a:lnTo>
                  <a:lnTo>
                    <a:pt x="7" y="526"/>
                  </a:lnTo>
                  <a:lnTo>
                    <a:pt x="4" y="548"/>
                  </a:lnTo>
                  <a:lnTo>
                    <a:pt x="3" y="560"/>
                  </a:lnTo>
                  <a:lnTo>
                    <a:pt x="1" y="571"/>
                  </a:lnTo>
                  <a:lnTo>
                    <a:pt x="1" y="581"/>
                  </a:lnTo>
                  <a:lnTo>
                    <a:pt x="1" y="585"/>
                  </a:lnTo>
                  <a:lnTo>
                    <a:pt x="0" y="590"/>
                  </a:lnTo>
                  <a:lnTo>
                    <a:pt x="0" y="596"/>
                  </a:lnTo>
                  <a:lnTo>
                    <a:pt x="0" y="600"/>
                  </a:lnTo>
                  <a:lnTo>
                    <a:pt x="0" y="604"/>
                  </a:lnTo>
                  <a:lnTo>
                    <a:pt x="0" y="609"/>
                  </a:lnTo>
                  <a:lnTo>
                    <a:pt x="0" y="614"/>
                  </a:lnTo>
                  <a:lnTo>
                    <a:pt x="0" y="620"/>
                  </a:lnTo>
                  <a:lnTo>
                    <a:pt x="0" y="624"/>
                  </a:lnTo>
                  <a:lnTo>
                    <a:pt x="0" y="630"/>
                  </a:lnTo>
                  <a:lnTo>
                    <a:pt x="0" y="635"/>
                  </a:lnTo>
                  <a:lnTo>
                    <a:pt x="0" y="641"/>
                  </a:lnTo>
                  <a:lnTo>
                    <a:pt x="1" y="651"/>
                  </a:lnTo>
                  <a:lnTo>
                    <a:pt x="1" y="662"/>
                  </a:lnTo>
                  <a:lnTo>
                    <a:pt x="3" y="673"/>
                  </a:lnTo>
                  <a:lnTo>
                    <a:pt x="4" y="693"/>
                  </a:lnTo>
                  <a:lnTo>
                    <a:pt x="8" y="716"/>
                  </a:lnTo>
                  <a:lnTo>
                    <a:pt x="11" y="737"/>
                  </a:lnTo>
                  <a:lnTo>
                    <a:pt x="22" y="785"/>
                  </a:lnTo>
                  <a:lnTo>
                    <a:pt x="35" y="827"/>
                  </a:lnTo>
                  <a:lnTo>
                    <a:pt x="68" y="908"/>
                  </a:lnTo>
                  <a:lnTo>
                    <a:pt x="108" y="978"/>
                  </a:lnTo>
                  <a:lnTo>
                    <a:pt x="157" y="1044"/>
                  </a:lnTo>
                  <a:lnTo>
                    <a:pt x="220" y="1108"/>
                  </a:lnTo>
                  <a:lnTo>
                    <a:pt x="287" y="1160"/>
                  </a:lnTo>
                  <a:lnTo>
                    <a:pt x="365" y="1206"/>
                  </a:lnTo>
                  <a:lnTo>
                    <a:pt x="445" y="1240"/>
                  </a:lnTo>
                  <a:lnTo>
                    <a:pt x="487" y="1254"/>
                  </a:lnTo>
                  <a:lnTo>
                    <a:pt x="511" y="1259"/>
                  </a:lnTo>
                  <a:lnTo>
                    <a:pt x="533" y="1265"/>
                  </a:lnTo>
                  <a:lnTo>
                    <a:pt x="554" y="1268"/>
                  </a:lnTo>
                  <a:lnTo>
                    <a:pt x="578" y="1272"/>
                  </a:lnTo>
                  <a:lnTo>
                    <a:pt x="599" y="1275"/>
                  </a:lnTo>
                  <a:lnTo>
                    <a:pt x="618" y="1276"/>
                  </a:lnTo>
                  <a:lnTo>
                    <a:pt x="630" y="1276"/>
                  </a:lnTo>
                </a:path>
              </a:pathLst>
            </a:custGeom>
            <a:noFill/>
            <a:ln w="50800">
              <a:solidFill>
                <a:srgbClr val="80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398" name="Freeform 14"/>
            <p:cNvSpPr>
              <a:spLocks noChangeAspect="1"/>
            </p:cNvSpPr>
            <p:nvPr/>
          </p:nvSpPr>
          <p:spPr bwMode="auto">
            <a:xfrm>
              <a:off x="1154" y="1430"/>
              <a:ext cx="702" cy="660"/>
            </a:xfrm>
            <a:custGeom>
              <a:avLst/>
              <a:gdLst/>
              <a:ahLst/>
              <a:cxnLst>
                <a:cxn ang="0">
                  <a:pos x="0" y="659"/>
                </a:cxn>
                <a:cxn ang="0">
                  <a:pos x="9" y="660"/>
                </a:cxn>
                <a:cxn ang="0">
                  <a:pos x="15" y="660"/>
                </a:cxn>
                <a:cxn ang="0">
                  <a:pos x="21" y="660"/>
                </a:cxn>
                <a:cxn ang="0">
                  <a:pos x="23" y="660"/>
                </a:cxn>
                <a:cxn ang="0">
                  <a:pos x="26" y="660"/>
                </a:cxn>
                <a:cxn ang="0">
                  <a:pos x="29" y="660"/>
                </a:cxn>
                <a:cxn ang="0">
                  <a:pos x="32" y="660"/>
                </a:cxn>
                <a:cxn ang="0">
                  <a:pos x="36" y="660"/>
                </a:cxn>
                <a:cxn ang="0">
                  <a:pos x="39" y="660"/>
                </a:cxn>
                <a:cxn ang="0">
                  <a:pos x="42" y="660"/>
                </a:cxn>
                <a:cxn ang="0">
                  <a:pos x="44" y="660"/>
                </a:cxn>
                <a:cxn ang="0">
                  <a:pos x="50" y="660"/>
                </a:cxn>
                <a:cxn ang="0">
                  <a:pos x="56" y="660"/>
                </a:cxn>
                <a:cxn ang="0">
                  <a:pos x="61" y="660"/>
                </a:cxn>
                <a:cxn ang="0">
                  <a:pos x="67" y="660"/>
                </a:cxn>
                <a:cxn ang="0">
                  <a:pos x="79" y="659"/>
                </a:cxn>
                <a:cxn ang="0">
                  <a:pos x="91" y="658"/>
                </a:cxn>
                <a:cxn ang="0">
                  <a:pos x="102" y="658"/>
                </a:cxn>
                <a:cxn ang="0">
                  <a:pos x="124" y="655"/>
                </a:cxn>
                <a:cxn ang="0">
                  <a:pos x="145" y="652"/>
                </a:cxn>
                <a:cxn ang="0">
                  <a:pos x="168" y="648"/>
                </a:cxn>
                <a:cxn ang="0">
                  <a:pos x="205" y="639"/>
                </a:cxn>
                <a:cxn ang="0">
                  <a:pos x="246" y="627"/>
                </a:cxn>
                <a:cxn ang="0">
                  <a:pos x="324" y="596"/>
                </a:cxn>
                <a:cxn ang="0">
                  <a:pos x="403" y="551"/>
                </a:cxn>
                <a:cxn ang="0">
                  <a:pos x="473" y="498"/>
                </a:cxn>
                <a:cxn ang="0">
                  <a:pos x="538" y="434"/>
                </a:cxn>
                <a:cxn ang="0">
                  <a:pos x="592" y="365"/>
                </a:cxn>
                <a:cxn ang="0">
                  <a:pos x="632" y="295"/>
                </a:cxn>
                <a:cxn ang="0">
                  <a:pos x="652" y="253"/>
                </a:cxn>
                <a:cxn ang="0">
                  <a:pos x="667" y="213"/>
                </a:cxn>
                <a:cxn ang="0">
                  <a:pos x="678" y="175"/>
                </a:cxn>
                <a:cxn ang="0">
                  <a:pos x="688" y="134"/>
                </a:cxn>
                <a:cxn ang="0">
                  <a:pos x="694" y="101"/>
                </a:cxn>
                <a:cxn ang="0">
                  <a:pos x="696" y="83"/>
                </a:cxn>
                <a:cxn ang="0">
                  <a:pos x="699" y="64"/>
                </a:cxn>
                <a:cxn ang="0">
                  <a:pos x="701" y="49"/>
                </a:cxn>
                <a:cxn ang="0">
                  <a:pos x="701" y="34"/>
                </a:cxn>
                <a:cxn ang="0">
                  <a:pos x="702" y="25"/>
                </a:cxn>
                <a:cxn ang="0">
                  <a:pos x="702" y="21"/>
                </a:cxn>
                <a:cxn ang="0">
                  <a:pos x="702" y="17"/>
                </a:cxn>
                <a:cxn ang="0">
                  <a:pos x="702" y="13"/>
                </a:cxn>
                <a:cxn ang="0">
                  <a:pos x="702" y="8"/>
                </a:cxn>
                <a:cxn ang="0">
                  <a:pos x="702" y="4"/>
                </a:cxn>
                <a:cxn ang="0">
                  <a:pos x="702" y="0"/>
                </a:cxn>
              </a:cxnLst>
              <a:rect l="0" t="0" r="r" b="b"/>
              <a:pathLst>
                <a:path w="702" h="660">
                  <a:moveTo>
                    <a:pt x="0" y="659"/>
                  </a:moveTo>
                  <a:lnTo>
                    <a:pt x="9" y="660"/>
                  </a:lnTo>
                  <a:lnTo>
                    <a:pt x="15" y="660"/>
                  </a:lnTo>
                  <a:lnTo>
                    <a:pt x="21" y="660"/>
                  </a:lnTo>
                  <a:lnTo>
                    <a:pt x="23" y="660"/>
                  </a:lnTo>
                  <a:lnTo>
                    <a:pt x="26" y="660"/>
                  </a:lnTo>
                  <a:lnTo>
                    <a:pt x="29" y="660"/>
                  </a:lnTo>
                  <a:lnTo>
                    <a:pt x="32" y="660"/>
                  </a:lnTo>
                  <a:lnTo>
                    <a:pt x="36" y="660"/>
                  </a:lnTo>
                  <a:lnTo>
                    <a:pt x="39" y="660"/>
                  </a:lnTo>
                  <a:lnTo>
                    <a:pt x="42" y="660"/>
                  </a:lnTo>
                  <a:lnTo>
                    <a:pt x="44" y="660"/>
                  </a:lnTo>
                  <a:lnTo>
                    <a:pt x="50" y="660"/>
                  </a:lnTo>
                  <a:lnTo>
                    <a:pt x="56" y="660"/>
                  </a:lnTo>
                  <a:lnTo>
                    <a:pt x="61" y="660"/>
                  </a:lnTo>
                  <a:lnTo>
                    <a:pt x="67" y="660"/>
                  </a:lnTo>
                  <a:lnTo>
                    <a:pt x="79" y="659"/>
                  </a:lnTo>
                  <a:lnTo>
                    <a:pt x="91" y="658"/>
                  </a:lnTo>
                  <a:lnTo>
                    <a:pt x="102" y="658"/>
                  </a:lnTo>
                  <a:lnTo>
                    <a:pt x="124" y="655"/>
                  </a:lnTo>
                  <a:lnTo>
                    <a:pt x="145" y="652"/>
                  </a:lnTo>
                  <a:lnTo>
                    <a:pt x="168" y="648"/>
                  </a:lnTo>
                  <a:lnTo>
                    <a:pt x="205" y="639"/>
                  </a:lnTo>
                  <a:lnTo>
                    <a:pt x="246" y="627"/>
                  </a:lnTo>
                  <a:lnTo>
                    <a:pt x="324" y="596"/>
                  </a:lnTo>
                  <a:lnTo>
                    <a:pt x="403" y="551"/>
                  </a:lnTo>
                  <a:lnTo>
                    <a:pt x="473" y="498"/>
                  </a:lnTo>
                  <a:lnTo>
                    <a:pt x="538" y="434"/>
                  </a:lnTo>
                  <a:lnTo>
                    <a:pt x="592" y="365"/>
                  </a:lnTo>
                  <a:lnTo>
                    <a:pt x="632" y="295"/>
                  </a:lnTo>
                  <a:lnTo>
                    <a:pt x="652" y="253"/>
                  </a:lnTo>
                  <a:lnTo>
                    <a:pt x="667" y="213"/>
                  </a:lnTo>
                  <a:lnTo>
                    <a:pt x="678" y="175"/>
                  </a:lnTo>
                  <a:lnTo>
                    <a:pt x="688" y="134"/>
                  </a:lnTo>
                  <a:lnTo>
                    <a:pt x="694" y="101"/>
                  </a:lnTo>
                  <a:lnTo>
                    <a:pt x="696" y="83"/>
                  </a:lnTo>
                  <a:lnTo>
                    <a:pt x="699" y="64"/>
                  </a:lnTo>
                  <a:lnTo>
                    <a:pt x="701" y="49"/>
                  </a:lnTo>
                  <a:lnTo>
                    <a:pt x="701" y="34"/>
                  </a:lnTo>
                  <a:lnTo>
                    <a:pt x="702" y="25"/>
                  </a:lnTo>
                  <a:lnTo>
                    <a:pt x="702" y="21"/>
                  </a:lnTo>
                  <a:lnTo>
                    <a:pt x="702" y="17"/>
                  </a:lnTo>
                  <a:lnTo>
                    <a:pt x="702" y="13"/>
                  </a:lnTo>
                  <a:lnTo>
                    <a:pt x="702" y="8"/>
                  </a:lnTo>
                  <a:lnTo>
                    <a:pt x="702" y="4"/>
                  </a:lnTo>
                  <a:lnTo>
                    <a:pt x="702" y="0"/>
                  </a:lnTo>
                </a:path>
              </a:pathLst>
            </a:custGeom>
            <a:noFill/>
            <a:ln w="50800">
              <a:solidFill>
                <a:srgbClr val="80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399" name="Freeform 15"/>
            <p:cNvSpPr>
              <a:spLocks noChangeAspect="1"/>
            </p:cNvSpPr>
            <p:nvPr/>
          </p:nvSpPr>
          <p:spPr bwMode="auto">
            <a:xfrm>
              <a:off x="955" y="777"/>
              <a:ext cx="884" cy="653"/>
            </a:xfrm>
            <a:custGeom>
              <a:avLst/>
              <a:gdLst/>
              <a:ahLst/>
              <a:cxnLst>
                <a:cxn ang="0">
                  <a:pos x="884" y="653"/>
                </a:cxn>
                <a:cxn ang="0">
                  <a:pos x="884" y="649"/>
                </a:cxn>
                <a:cxn ang="0">
                  <a:pos x="884" y="643"/>
                </a:cxn>
                <a:cxn ang="0">
                  <a:pos x="884" y="638"/>
                </a:cxn>
                <a:cxn ang="0">
                  <a:pos x="884" y="633"/>
                </a:cxn>
                <a:cxn ang="0">
                  <a:pos x="884" y="625"/>
                </a:cxn>
                <a:cxn ang="0">
                  <a:pos x="884" y="615"/>
                </a:cxn>
                <a:cxn ang="0">
                  <a:pos x="883" y="604"/>
                </a:cxn>
                <a:cxn ang="0">
                  <a:pos x="881" y="593"/>
                </a:cxn>
                <a:cxn ang="0">
                  <a:pos x="880" y="573"/>
                </a:cxn>
                <a:cxn ang="0">
                  <a:pos x="877" y="552"/>
                </a:cxn>
                <a:cxn ang="0">
                  <a:pos x="873" y="533"/>
                </a:cxn>
                <a:cxn ang="0">
                  <a:pos x="865" y="489"/>
                </a:cxn>
                <a:cxn ang="0">
                  <a:pos x="851" y="446"/>
                </a:cxn>
                <a:cxn ang="0">
                  <a:pos x="837" y="407"/>
                </a:cxn>
                <a:cxn ang="0">
                  <a:pos x="796" y="323"/>
                </a:cxn>
                <a:cxn ang="0">
                  <a:pos x="750" y="254"/>
                </a:cxn>
                <a:cxn ang="0">
                  <a:pos x="691" y="188"/>
                </a:cxn>
                <a:cxn ang="0">
                  <a:pos x="628" y="132"/>
                </a:cxn>
                <a:cxn ang="0">
                  <a:pos x="553" y="83"/>
                </a:cxn>
                <a:cxn ang="0">
                  <a:pos x="513" y="62"/>
                </a:cxn>
                <a:cxn ang="0">
                  <a:pos x="469" y="43"/>
                </a:cxn>
                <a:cxn ang="0">
                  <a:pos x="430" y="30"/>
                </a:cxn>
                <a:cxn ang="0">
                  <a:pos x="386" y="18"/>
                </a:cxn>
                <a:cxn ang="0">
                  <a:pos x="365" y="14"/>
                </a:cxn>
                <a:cxn ang="0">
                  <a:pos x="343" y="9"/>
                </a:cxn>
                <a:cxn ang="0">
                  <a:pos x="323" y="5"/>
                </a:cxn>
                <a:cxn ang="0">
                  <a:pos x="302" y="4"/>
                </a:cxn>
                <a:cxn ang="0">
                  <a:pos x="290" y="2"/>
                </a:cxn>
                <a:cxn ang="0">
                  <a:pos x="277" y="1"/>
                </a:cxn>
                <a:cxn ang="0">
                  <a:pos x="266" y="1"/>
                </a:cxn>
                <a:cxn ang="0">
                  <a:pos x="260" y="0"/>
                </a:cxn>
                <a:cxn ang="0">
                  <a:pos x="255" y="0"/>
                </a:cxn>
                <a:cxn ang="0">
                  <a:pos x="249" y="0"/>
                </a:cxn>
                <a:cxn ang="0">
                  <a:pos x="243" y="0"/>
                </a:cxn>
                <a:cxn ang="0">
                  <a:pos x="238" y="0"/>
                </a:cxn>
                <a:cxn ang="0">
                  <a:pos x="235" y="0"/>
                </a:cxn>
                <a:cxn ang="0">
                  <a:pos x="232" y="0"/>
                </a:cxn>
                <a:cxn ang="0">
                  <a:pos x="227" y="0"/>
                </a:cxn>
                <a:cxn ang="0">
                  <a:pos x="221" y="0"/>
                </a:cxn>
                <a:cxn ang="0">
                  <a:pos x="215" y="0"/>
                </a:cxn>
                <a:cxn ang="0">
                  <a:pos x="211" y="0"/>
                </a:cxn>
                <a:cxn ang="0">
                  <a:pos x="201" y="1"/>
                </a:cxn>
                <a:cxn ang="0">
                  <a:pos x="190" y="1"/>
                </a:cxn>
                <a:cxn ang="0">
                  <a:pos x="168" y="4"/>
                </a:cxn>
                <a:cxn ang="0">
                  <a:pos x="147" y="5"/>
                </a:cxn>
                <a:cxn ang="0">
                  <a:pos x="129" y="8"/>
                </a:cxn>
                <a:cxn ang="0">
                  <a:pos x="87" y="18"/>
                </a:cxn>
                <a:cxn ang="0">
                  <a:pos x="42" y="29"/>
                </a:cxn>
                <a:cxn ang="0">
                  <a:pos x="0" y="44"/>
                </a:cxn>
              </a:cxnLst>
              <a:rect l="0" t="0" r="r" b="b"/>
              <a:pathLst>
                <a:path w="884" h="653">
                  <a:moveTo>
                    <a:pt x="884" y="653"/>
                  </a:moveTo>
                  <a:lnTo>
                    <a:pt x="884" y="649"/>
                  </a:lnTo>
                  <a:lnTo>
                    <a:pt x="884" y="643"/>
                  </a:lnTo>
                  <a:lnTo>
                    <a:pt x="884" y="638"/>
                  </a:lnTo>
                  <a:lnTo>
                    <a:pt x="884" y="633"/>
                  </a:lnTo>
                  <a:lnTo>
                    <a:pt x="884" y="625"/>
                  </a:lnTo>
                  <a:lnTo>
                    <a:pt x="884" y="615"/>
                  </a:lnTo>
                  <a:lnTo>
                    <a:pt x="883" y="604"/>
                  </a:lnTo>
                  <a:lnTo>
                    <a:pt x="881" y="593"/>
                  </a:lnTo>
                  <a:lnTo>
                    <a:pt x="880" y="573"/>
                  </a:lnTo>
                  <a:lnTo>
                    <a:pt x="877" y="552"/>
                  </a:lnTo>
                  <a:lnTo>
                    <a:pt x="873" y="533"/>
                  </a:lnTo>
                  <a:lnTo>
                    <a:pt x="865" y="489"/>
                  </a:lnTo>
                  <a:lnTo>
                    <a:pt x="851" y="446"/>
                  </a:lnTo>
                  <a:lnTo>
                    <a:pt x="837" y="407"/>
                  </a:lnTo>
                  <a:lnTo>
                    <a:pt x="796" y="323"/>
                  </a:lnTo>
                  <a:lnTo>
                    <a:pt x="750" y="254"/>
                  </a:lnTo>
                  <a:lnTo>
                    <a:pt x="691" y="188"/>
                  </a:lnTo>
                  <a:lnTo>
                    <a:pt x="628" y="132"/>
                  </a:lnTo>
                  <a:lnTo>
                    <a:pt x="553" y="83"/>
                  </a:lnTo>
                  <a:lnTo>
                    <a:pt x="513" y="62"/>
                  </a:lnTo>
                  <a:lnTo>
                    <a:pt x="469" y="43"/>
                  </a:lnTo>
                  <a:lnTo>
                    <a:pt x="430" y="30"/>
                  </a:lnTo>
                  <a:lnTo>
                    <a:pt x="386" y="18"/>
                  </a:lnTo>
                  <a:lnTo>
                    <a:pt x="365" y="14"/>
                  </a:lnTo>
                  <a:lnTo>
                    <a:pt x="343" y="9"/>
                  </a:lnTo>
                  <a:lnTo>
                    <a:pt x="323" y="5"/>
                  </a:lnTo>
                  <a:lnTo>
                    <a:pt x="302" y="4"/>
                  </a:lnTo>
                  <a:lnTo>
                    <a:pt x="290" y="2"/>
                  </a:lnTo>
                  <a:lnTo>
                    <a:pt x="277" y="1"/>
                  </a:lnTo>
                  <a:lnTo>
                    <a:pt x="266" y="1"/>
                  </a:lnTo>
                  <a:lnTo>
                    <a:pt x="260" y="0"/>
                  </a:lnTo>
                  <a:lnTo>
                    <a:pt x="255" y="0"/>
                  </a:lnTo>
                  <a:lnTo>
                    <a:pt x="249" y="0"/>
                  </a:lnTo>
                  <a:lnTo>
                    <a:pt x="243" y="0"/>
                  </a:lnTo>
                  <a:lnTo>
                    <a:pt x="238" y="0"/>
                  </a:lnTo>
                  <a:lnTo>
                    <a:pt x="235" y="0"/>
                  </a:lnTo>
                  <a:lnTo>
                    <a:pt x="232" y="0"/>
                  </a:lnTo>
                  <a:lnTo>
                    <a:pt x="227" y="0"/>
                  </a:lnTo>
                  <a:lnTo>
                    <a:pt x="221" y="0"/>
                  </a:lnTo>
                  <a:lnTo>
                    <a:pt x="215" y="0"/>
                  </a:lnTo>
                  <a:lnTo>
                    <a:pt x="211" y="0"/>
                  </a:lnTo>
                  <a:lnTo>
                    <a:pt x="201" y="1"/>
                  </a:lnTo>
                  <a:lnTo>
                    <a:pt x="190" y="1"/>
                  </a:lnTo>
                  <a:lnTo>
                    <a:pt x="168" y="4"/>
                  </a:lnTo>
                  <a:lnTo>
                    <a:pt x="147" y="5"/>
                  </a:lnTo>
                  <a:lnTo>
                    <a:pt x="129" y="8"/>
                  </a:lnTo>
                  <a:lnTo>
                    <a:pt x="87" y="18"/>
                  </a:lnTo>
                  <a:lnTo>
                    <a:pt x="42" y="29"/>
                  </a:lnTo>
                  <a:lnTo>
                    <a:pt x="0" y="44"/>
                  </a:lnTo>
                </a:path>
              </a:pathLst>
            </a:custGeom>
            <a:noFill/>
            <a:ln w="50800">
              <a:solidFill>
                <a:srgbClr val="CC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00" name="Freeform 16"/>
            <p:cNvSpPr>
              <a:spLocks noChangeAspect="1"/>
            </p:cNvSpPr>
            <p:nvPr/>
          </p:nvSpPr>
          <p:spPr bwMode="auto">
            <a:xfrm>
              <a:off x="541" y="821"/>
              <a:ext cx="613" cy="1261"/>
            </a:xfrm>
            <a:custGeom>
              <a:avLst/>
              <a:gdLst/>
              <a:ahLst/>
              <a:cxnLst>
                <a:cxn ang="0">
                  <a:pos x="414" y="0"/>
                </a:cxn>
                <a:cxn ang="0">
                  <a:pos x="371" y="18"/>
                </a:cxn>
                <a:cxn ang="0">
                  <a:pos x="295" y="60"/>
                </a:cxn>
                <a:cxn ang="0">
                  <a:pos x="228" y="112"/>
                </a:cxn>
                <a:cxn ang="0">
                  <a:pos x="163" y="175"/>
                </a:cxn>
                <a:cxn ang="0">
                  <a:pos x="107" y="248"/>
                </a:cxn>
                <a:cxn ang="0">
                  <a:pos x="64" y="324"/>
                </a:cxn>
                <a:cxn ang="0">
                  <a:pos x="47" y="361"/>
                </a:cxn>
                <a:cxn ang="0">
                  <a:pos x="32" y="403"/>
                </a:cxn>
                <a:cxn ang="0">
                  <a:pos x="21" y="444"/>
                </a:cxn>
                <a:cxn ang="0">
                  <a:pos x="12" y="480"/>
                </a:cxn>
                <a:cxn ang="0">
                  <a:pos x="5" y="521"/>
                </a:cxn>
                <a:cxn ang="0">
                  <a:pos x="3" y="543"/>
                </a:cxn>
                <a:cxn ang="0">
                  <a:pos x="1" y="553"/>
                </a:cxn>
                <a:cxn ang="0">
                  <a:pos x="1" y="564"/>
                </a:cxn>
                <a:cxn ang="0">
                  <a:pos x="0" y="573"/>
                </a:cxn>
                <a:cxn ang="0">
                  <a:pos x="0" y="578"/>
                </a:cxn>
                <a:cxn ang="0">
                  <a:pos x="0" y="584"/>
                </a:cxn>
                <a:cxn ang="0">
                  <a:pos x="0" y="588"/>
                </a:cxn>
                <a:cxn ang="0">
                  <a:pos x="0" y="592"/>
                </a:cxn>
                <a:cxn ang="0">
                  <a:pos x="0" y="596"/>
                </a:cxn>
                <a:cxn ang="0">
                  <a:pos x="0" y="602"/>
                </a:cxn>
                <a:cxn ang="0">
                  <a:pos x="0" y="606"/>
                </a:cxn>
                <a:cxn ang="0">
                  <a:pos x="0" y="612"/>
                </a:cxn>
                <a:cxn ang="0">
                  <a:pos x="0" y="616"/>
                </a:cxn>
                <a:cxn ang="0">
                  <a:pos x="0" y="622"/>
                </a:cxn>
                <a:cxn ang="0">
                  <a:pos x="0" y="626"/>
                </a:cxn>
                <a:cxn ang="0">
                  <a:pos x="0" y="631"/>
                </a:cxn>
                <a:cxn ang="0">
                  <a:pos x="0" y="643"/>
                </a:cxn>
                <a:cxn ang="0">
                  <a:pos x="1" y="652"/>
                </a:cxn>
                <a:cxn ang="0">
                  <a:pos x="1" y="664"/>
                </a:cxn>
                <a:cxn ang="0">
                  <a:pos x="4" y="683"/>
                </a:cxn>
                <a:cxn ang="0">
                  <a:pos x="7" y="706"/>
                </a:cxn>
                <a:cxn ang="0">
                  <a:pos x="10" y="727"/>
                </a:cxn>
                <a:cxn ang="0">
                  <a:pos x="19" y="773"/>
                </a:cxn>
                <a:cxn ang="0">
                  <a:pos x="32" y="815"/>
                </a:cxn>
                <a:cxn ang="0">
                  <a:pos x="64" y="893"/>
                </a:cxn>
                <a:cxn ang="0">
                  <a:pos x="102" y="963"/>
                </a:cxn>
                <a:cxn ang="0">
                  <a:pos x="149" y="1027"/>
                </a:cxn>
                <a:cxn ang="0">
                  <a:pos x="211" y="1092"/>
                </a:cxn>
                <a:cxn ang="0">
                  <a:pos x="275" y="1144"/>
                </a:cxn>
                <a:cxn ang="0">
                  <a:pos x="352" y="1190"/>
                </a:cxn>
                <a:cxn ang="0">
                  <a:pos x="431" y="1225"/>
                </a:cxn>
                <a:cxn ang="0">
                  <a:pos x="471" y="1237"/>
                </a:cxn>
                <a:cxn ang="0">
                  <a:pos x="495" y="1244"/>
                </a:cxn>
                <a:cxn ang="0">
                  <a:pos x="517" y="1250"/>
                </a:cxn>
                <a:cxn ang="0">
                  <a:pos x="538" y="1253"/>
                </a:cxn>
                <a:cxn ang="0">
                  <a:pos x="562" y="1257"/>
                </a:cxn>
                <a:cxn ang="0">
                  <a:pos x="582" y="1260"/>
                </a:cxn>
                <a:cxn ang="0">
                  <a:pos x="601" y="1261"/>
                </a:cxn>
                <a:cxn ang="0">
                  <a:pos x="613" y="1261"/>
                </a:cxn>
              </a:cxnLst>
              <a:rect l="0" t="0" r="r" b="b"/>
              <a:pathLst>
                <a:path w="613" h="1261">
                  <a:moveTo>
                    <a:pt x="414" y="0"/>
                  </a:moveTo>
                  <a:lnTo>
                    <a:pt x="371" y="18"/>
                  </a:lnTo>
                  <a:lnTo>
                    <a:pt x="295" y="60"/>
                  </a:lnTo>
                  <a:lnTo>
                    <a:pt x="228" y="112"/>
                  </a:lnTo>
                  <a:lnTo>
                    <a:pt x="163" y="175"/>
                  </a:lnTo>
                  <a:lnTo>
                    <a:pt x="107" y="248"/>
                  </a:lnTo>
                  <a:lnTo>
                    <a:pt x="64" y="324"/>
                  </a:lnTo>
                  <a:lnTo>
                    <a:pt x="47" y="361"/>
                  </a:lnTo>
                  <a:lnTo>
                    <a:pt x="32" y="403"/>
                  </a:lnTo>
                  <a:lnTo>
                    <a:pt x="21" y="444"/>
                  </a:lnTo>
                  <a:lnTo>
                    <a:pt x="12" y="480"/>
                  </a:lnTo>
                  <a:lnTo>
                    <a:pt x="5" y="521"/>
                  </a:lnTo>
                  <a:lnTo>
                    <a:pt x="3" y="543"/>
                  </a:lnTo>
                  <a:lnTo>
                    <a:pt x="1" y="553"/>
                  </a:lnTo>
                  <a:lnTo>
                    <a:pt x="1" y="564"/>
                  </a:lnTo>
                  <a:lnTo>
                    <a:pt x="0" y="573"/>
                  </a:lnTo>
                  <a:lnTo>
                    <a:pt x="0" y="578"/>
                  </a:lnTo>
                  <a:lnTo>
                    <a:pt x="0" y="584"/>
                  </a:lnTo>
                  <a:lnTo>
                    <a:pt x="0" y="588"/>
                  </a:lnTo>
                  <a:lnTo>
                    <a:pt x="0" y="592"/>
                  </a:lnTo>
                  <a:lnTo>
                    <a:pt x="0" y="596"/>
                  </a:lnTo>
                  <a:lnTo>
                    <a:pt x="0" y="602"/>
                  </a:lnTo>
                  <a:lnTo>
                    <a:pt x="0" y="606"/>
                  </a:lnTo>
                  <a:lnTo>
                    <a:pt x="0" y="612"/>
                  </a:lnTo>
                  <a:lnTo>
                    <a:pt x="0" y="616"/>
                  </a:lnTo>
                  <a:lnTo>
                    <a:pt x="0" y="622"/>
                  </a:lnTo>
                  <a:lnTo>
                    <a:pt x="0" y="626"/>
                  </a:lnTo>
                  <a:lnTo>
                    <a:pt x="0" y="631"/>
                  </a:lnTo>
                  <a:lnTo>
                    <a:pt x="0" y="643"/>
                  </a:lnTo>
                  <a:lnTo>
                    <a:pt x="1" y="652"/>
                  </a:lnTo>
                  <a:lnTo>
                    <a:pt x="1" y="664"/>
                  </a:lnTo>
                  <a:lnTo>
                    <a:pt x="4" y="683"/>
                  </a:lnTo>
                  <a:lnTo>
                    <a:pt x="7" y="706"/>
                  </a:lnTo>
                  <a:lnTo>
                    <a:pt x="10" y="727"/>
                  </a:lnTo>
                  <a:lnTo>
                    <a:pt x="19" y="773"/>
                  </a:lnTo>
                  <a:lnTo>
                    <a:pt x="32" y="815"/>
                  </a:lnTo>
                  <a:lnTo>
                    <a:pt x="64" y="893"/>
                  </a:lnTo>
                  <a:lnTo>
                    <a:pt x="102" y="963"/>
                  </a:lnTo>
                  <a:lnTo>
                    <a:pt x="149" y="1027"/>
                  </a:lnTo>
                  <a:lnTo>
                    <a:pt x="211" y="1092"/>
                  </a:lnTo>
                  <a:lnTo>
                    <a:pt x="275" y="1144"/>
                  </a:lnTo>
                  <a:lnTo>
                    <a:pt x="352" y="1190"/>
                  </a:lnTo>
                  <a:lnTo>
                    <a:pt x="431" y="1225"/>
                  </a:lnTo>
                  <a:lnTo>
                    <a:pt x="471" y="1237"/>
                  </a:lnTo>
                  <a:lnTo>
                    <a:pt x="495" y="1244"/>
                  </a:lnTo>
                  <a:lnTo>
                    <a:pt x="517" y="1250"/>
                  </a:lnTo>
                  <a:lnTo>
                    <a:pt x="538" y="1253"/>
                  </a:lnTo>
                  <a:lnTo>
                    <a:pt x="562" y="1257"/>
                  </a:lnTo>
                  <a:lnTo>
                    <a:pt x="582" y="1260"/>
                  </a:lnTo>
                  <a:lnTo>
                    <a:pt x="601" y="1261"/>
                  </a:lnTo>
                  <a:lnTo>
                    <a:pt x="613" y="1261"/>
                  </a:lnTo>
                </a:path>
              </a:pathLst>
            </a:custGeom>
            <a:noFill/>
            <a:ln w="50800">
              <a:solidFill>
                <a:srgbClr val="CC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01" name="Freeform 17"/>
            <p:cNvSpPr>
              <a:spLocks noChangeAspect="1"/>
            </p:cNvSpPr>
            <p:nvPr/>
          </p:nvSpPr>
          <p:spPr bwMode="auto">
            <a:xfrm>
              <a:off x="1154" y="1430"/>
              <a:ext cx="685" cy="653"/>
            </a:xfrm>
            <a:custGeom>
              <a:avLst/>
              <a:gdLst/>
              <a:ahLst/>
              <a:cxnLst>
                <a:cxn ang="0">
                  <a:pos x="0" y="652"/>
                </a:cxn>
                <a:cxn ang="0">
                  <a:pos x="9" y="653"/>
                </a:cxn>
                <a:cxn ang="0">
                  <a:pos x="15" y="653"/>
                </a:cxn>
                <a:cxn ang="0">
                  <a:pos x="21" y="653"/>
                </a:cxn>
                <a:cxn ang="0">
                  <a:pos x="23" y="653"/>
                </a:cxn>
                <a:cxn ang="0">
                  <a:pos x="26" y="653"/>
                </a:cxn>
                <a:cxn ang="0">
                  <a:pos x="29" y="653"/>
                </a:cxn>
                <a:cxn ang="0">
                  <a:pos x="32" y="653"/>
                </a:cxn>
                <a:cxn ang="0">
                  <a:pos x="36" y="653"/>
                </a:cxn>
                <a:cxn ang="0">
                  <a:pos x="39" y="653"/>
                </a:cxn>
                <a:cxn ang="0">
                  <a:pos x="42" y="653"/>
                </a:cxn>
                <a:cxn ang="0">
                  <a:pos x="44" y="653"/>
                </a:cxn>
                <a:cxn ang="0">
                  <a:pos x="50" y="653"/>
                </a:cxn>
                <a:cxn ang="0">
                  <a:pos x="56" y="653"/>
                </a:cxn>
                <a:cxn ang="0">
                  <a:pos x="61" y="653"/>
                </a:cxn>
                <a:cxn ang="0">
                  <a:pos x="67" y="653"/>
                </a:cxn>
                <a:cxn ang="0">
                  <a:pos x="79" y="652"/>
                </a:cxn>
                <a:cxn ang="0">
                  <a:pos x="91" y="652"/>
                </a:cxn>
                <a:cxn ang="0">
                  <a:pos x="100" y="651"/>
                </a:cxn>
                <a:cxn ang="0">
                  <a:pos x="124" y="648"/>
                </a:cxn>
                <a:cxn ang="0">
                  <a:pos x="144" y="645"/>
                </a:cxn>
                <a:cxn ang="0">
                  <a:pos x="166" y="641"/>
                </a:cxn>
                <a:cxn ang="0">
                  <a:pos x="203" y="631"/>
                </a:cxn>
                <a:cxn ang="0">
                  <a:pos x="243" y="620"/>
                </a:cxn>
                <a:cxn ang="0">
                  <a:pos x="320" y="588"/>
                </a:cxn>
                <a:cxn ang="0">
                  <a:pos x="398" y="543"/>
                </a:cxn>
                <a:cxn ang="0">
                  <a:pos x="466" y="490"/>
                </a:cxn>
                <a:cxn ang="0">
                  <a:pos x="530" y="425"/>
                </a:cxn>
                <a:cxn ang="0">
                  <a:pos x="580" y="357"/>
                </a:cxn>
                <a:cxn ang="0">
                  <a:pos x="620" y="288"/>
                </a:cxn>
                <a:cxn ang="0">
                  <a:pos x="638" y="248"/>
                </a:cxn>
                <a:cxn ang="0">
                  <a:pos x="652" y="207"/>
                </a:cxn>
                <a:cxn ang="0">
                  <a:pos x="663" y="171"/>
                </a:cxn>
                <a:cxn ang="0">
                  <a:pos x="673" y="130"/>
                </a:cxn>
                <a:cxn ang="0">
                  <a:pos x="678" y="98"/>
                </a:cxn>
                <a:cxn ang="0">
                  <a:pos x="681" y="80"/>
                </a:cxn>
                <a:cxn ang="0">
                  <a:pos x="682" y="63"/>
                </a:cxn>
                <a:cxn ang="0">
                  <a:pos x="684" y="48"/>
                </a:cxn>
                <a:cxn ang="0">
                  <a:pos x="685" y="32"/>
                </a:cxn>
                <a:cxn ang="0">
                  <a:pos x="685" y="25"/>
                </a:cxn>
                <a:cxn ang="0">
                  <a:pos x="685" y="21"/>
                </a:cxn>
                <a:cxn ang="0">
                  <a:pos x="685" y="15"/>
                </a:cxn>
                <a:cxn ang="0">
                  <a:pos x="685" y="11"/>
                </a:cxn>
                <a:cxn ang="0">
                  <a:pos x="685" y="8"/>
                </a:cxn>
                <a:cxn ang="0">
                  <a:pos x="685" y="4"/>
                </a:cxn>
                <a:cxn ang="0">
                  <a:pos x="685" y="0"/>
                </a:cxn>
              </a:cxnLst>
              <a:rect l="0" t="0" r="r" b="b"/>
              <a:pathLst>
                <a:path w="685" h="653">
                  <a:moveTo>
                    <a:pt x="0" y="652"/>
                  </a:moveTo>
                  <a:lnTo>
                    <a:pt x="9" y="653"/>
                  </a:lnTo>
                  <a:lnTo>
                    <a:pt x="15" y="653"/>
                  </a:lnTo>
                  <a:lnTo>
                    <a:pt x="21" y="653"/>
                  </a:lnTo>
                  <a:lnTo>
                    <a:pt x="23" y="653"/>
                  </a:lnTo>
                  <a:lnTo>
                    <a:pt x="26" y="653"/>
                  </a:lnTo>
                  <a:lnTo>
                    <a:pt x="29" y="653"/>
                  </a:lnTo>
                  <a:lnTo>
                    <a:pt x="32" y="653"/>
                  </a:lnTo>
                  <a:lnTo>
                    <a:pt x="36" y="653"/>
                  </a:lnTo>
                  <a:lnTo>
                    <a:pt x="39" y="653"/>
                  </a:lnTo>
                  <a:lnTo>
                    <a:pt x="42" y="653"/>
                  </a:lnTo>
                  <a:lnTo>
                    <a:pt x="44" y="653"/>
                  </a:lnTo>
                  <a:lnTo>
                    <a:pt x="50" y="653"/>
                  </a:lnTo>
                  <a:lnTo>
                    <a:pt x="56" y="653"/>
                  </a:lnTo>
                  <a:lnTo>
                    <a:pt x="61" y="653"/>
                  </a:lnTo>
                  <a:lnTo>
                    <a:pt x="67" y="653"/>
                  </a:lnTo>
                  <a:lnTo>
                    <a:pt x="79" y="652"/>
                  </a:lnTo>
                  <a:lnTo>
                    <a:pt x="91" y="652"/>
                  </a:lnTo>
                  <a:lnTo>
                    <a:pt x="100" y="651"/>
                  </a:lnTo>
                  <a:lnTo>
                    <a:pt x="124" y="648"/>
                  </a:lnTo>
                  <a:lnTo>
                    <a:pt x="144" y="645"/>
                  </a:lnTo>
                  <a:lnTo>
                    <a:pt x="166" y="641"/>
                  </a:lnTo>
                  <a:lnTo>
                    <a:pt x="203" y="631"/>
                  </a:lnTo>
                  <a:lnTo>
                    <a:pt x="243" y="620"/>
                  </a:lnTo>
                  <a:lnTo>
                    <a:pt x="320" y="588"/>
                  </a:lnTo>
                  <a:lnTo>
                    <a:pt x="398" y="543"/>
                  </a:lnTo>
                  <a:lnTo>
                    <a:pt x="466" y="490"/>
                  </a:lnTo>
                  <a:lnTo>
                    <a:pt x="530" y="425"/>
                  </a:lnTo>
                  <a:lnTo>
                    <a:pt x="580" y="357"/>
                  </a:lnTo>
                  <a:lnTo>
                    <a:pt x="620" y="288"/>
                  </a:lnTo>
                  <a:lnTo>
                    <a:pt x="638" y="248"/>
                  </a:lnTo>
                  <a:lnTo>
                    <a:pt x="652" y="207"/>
                  </a:lnTo>
                  <a:lnTo>
                    <a:pt x="663" y="171"/>
                  </a:lnTo>
                  <a:lnTo>
                    <a:pt x="673" y="130"/>
                  </a:lnTo>
                  <a:lnTo>
                    <a:pt x="678" y="98"/>
                  </a:lnTo>
                  <a:lnTo>
                    <a:pt x="681" y="80"/>
                  </a:lnTo>
                  <a:lnTo>
                    <a:pt x="682" y="63"/>
                  </a:lnTo>
                  <a:lnTo>
                    <a:pt x="684" y="48"/>
                  </a:lnTo>
                  <a:lnTo>
                    <a:pt x="685" y="32"/>
                  </a:lnTo>
                  <a:lnTo>
                    <a:pt x="685" y="25"/>
                  </a:lnTo>
                  <a:lnTo>
                    <a:pt x="685" y="21"/>
                  </a:lnTo>
                  <a:lnTo>
                    <a:pt x="685" y="15"/>
                  </a:lnTo>
                  <a:lnTo>
                    <a:pt x="685" y="11"/>
                  </a:lnTo>
                  <a:lnTo>
                    <a:pt x="685" y="8"/>
                  </a:lnTo>
                  <a:lnTo>
                    <a:pt x="685" y="4"/>
                  </a:lnTo>
                  <a:lnTo>
                    <a:pt x="685" y="0"/>
                  </a:lnTo>
                </a:path>
              </a:pathLst>
            </a:custGeom>
            <a:noFill/>
            <a:ln w="50800">
              <a:solidFill>
                <a:srgbClr val="CC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02" name="Freeform 18"/>
            <p:cNvSpPr>
              <a:spLocks noChangeAspect="1"/>
            </p:cNvSpPr>
            <p:nvPr/>
          </p:nvSpPr>
          <p:spPr bwMode="auto">
            <a:xfrm>
              <a:off x="956" y="779"/>
              <a:ext cx="872" cy="651"/>
            </a:xfrm>
            <a:custGeom>
              <a:avLst/>
              <a:gdLst/>
              <a:ahLst/>
              <a:cxnLst>
                <a:cxn ang="0">
                  <a:pos x="872" y="651"/>
                </a:cxn>
                <a:cxn ang="0">
                  <a:pos x="872" y="647"/>
                </a:cxn>
                <a:cxn ang="0">
                  <a:pos x="872" y="641"/>
                </a:cxn>
                <a:cxn ang="0">
                  <a:pos x="872" y="637"/>
                </a:cxn>
                <a:cxn ang="0">
                  <a:pos x="872" y="631"/>
                </a:cxn>
                <a:cxn ang="0">
                  <a:pos x="872" y="623"/>
                </a:cxn>
                <a:cxn ang="0">
                  <a:pos x="872" y="613"/>
                </a:cxn>
                <a:cxn ang="0">
                  <a:pos x="871" y="603"/>
                </a:cxn>
                <a:cxn ang="0">
                  <a:pos x="869" y="592"/>
                </a:cxn>
                <a:cxn ang="0">
                  <a:pos x="868" y="573"/>
                </a:cxn>
                <a:cxn ang="0">
                  <a:pos x="865" y="552"/>
                </a:cxn>
                <a:cxn ang="0">
                  <a:pos x="862" y="533"/>
                </a:cxn>
                <a:cxn ang="0">
                  <a:pos x="852" y="490"/>
                </a:cxn>
                <a:cxn ang="0">
                  <a:pos x="840" y="447"/>
                </a:cxn>
                <a:cxn ang="0">
                  <a:pos x="826" y="409"/>
                </a:cxn>
                <a:cxn ang="0">
                  <a:pos x="787" y="325"/>
                </a:cxn>
                <a:cxn ang="0">
                  <a:pos x="742" y="258"/>
                </a:cxn>
                <a:cxn ang="0">
                  <a:pos x="686" y="191"/>
                </a:cxn>
                <a:cxn ang="0">
                  <a:pos x="623" y="136"/>
                </a:cxn>
                <a:cxn ang="0">
                  <a:pos x="549" y="86"/>
                </a:cxn>
                <a:cxn ang="0">
                  <a:pos x="510" y="65"/>
                </a:cxn>
                <a:cxn ang="0">
                  <a:pos x="466" y="45"/>
                </a:cxn>
                <a:cxn ang="0">
                  <a:pos x="429" y="31"/>
                </a:cxn>
                <a:cxn ang="0">
                  <a:pos x="384" y="19"/>
                </a:cxn>
                <a:cxn ang="0">
                  <a:pos x="364" y="14"/>
                </a:cxn>
                <a:cxn ang="0">
                  <a:pos x="342" y="10"/>
                </a:cxn>
                <a:cxn ang="0">
                  <a:pos x="322" y="7"/>
                </a:cxn>
                <a:cxn ang="0">
                  <a:pos x="300" y="5"/>
                </a:cxn>
                <a:cxn ang="0">
                  <a:pos x="287" y="3"/>
                </a:cxn>
                <a:cxn ang="0">
                  <a:pos x="276" y="2"/>
                </a:cxn>
                <a:cxn ang="0">
                  <a:pos x="265" y="2"/>
                </a:cxn>
                <a:cxn ang="0">
                  <a:pos x="259" y="2"/>
                </a:cxn>
                <a:cxn ang="0">
                  <a:pos x="254" y="2"/>
                </a:cxn>
                <a:cxn ang="0">
                  <a:pos x="248" y="0"/>
                </a:cxn>
                <a:cxn ang="0">
                  <a:pos x="242" y="0"/>
                </a:cxn>
                <a:cxn ang="0">
                  <a:pos x="237" y="0"/>
                </a:cxn>
                <a:cxn ang="0">
                  <a:pos x="234" y="0"/>
                </a:cxn>
                <a:cxn ang="0">
                  <a:pos x="231" y="0"/>
                </a:cxn>
                <a:cxn ang="0">
                  <a:pos x="226" y="0"/>
                </a:cxn>
                <a:cxn ang="0">
                  <a:pos x="220" y="0"/>
                </a:cxn>
                <a:cxn ang="0">
                  <a:pos x="214" y="2"/>
                </a:cxn>
                <a:cxn ang="0">
                  <a:pos x="210" y="2"/>
                </a:cxn>
                <a:cxn ang="0">
                  <a:pos x="200" y="2"/>
                </a:cxn>
                <a:cxn ang="0">
                  <a:pos x="189" y="2"/>
                </a:cxn>
                <a:cxn ang="0">
                  <a:pos x="167" y="5"/>
                </a:cxn>
                <a:cxn ang="0">
                  <a:pos x="147" y="7"/>
                </a:cxn>
                <a:cxn ang="0">
                  <a:pos x="128" y="10"/>
                </a:cxn>
                <a:cxn ang="0">
                  <a:pos x="86" y="19"/>
                </a:cxn>
                <a:cxn ang="0">
                  <a:pos x="42" y="31"/>
                </a:cxn>
                <a:cxn ang="0">
                  <a:pos x="0" y="45"/>
                </a:cxn>
              </a:cxnLst>
              <a:rect l="0" t="0" r="r" b="b"/>
              <a:pathLst>
                <a:path w="872" h="651">
                  <a:moveTo>
                    <a:pt x="872" y="651"/>
                  </a:moveTo>
                  <a:lnTo>
                    <a:pt x="872" y="647"/>
                  </a:lnTo>
                  <a:lnTo>
                    <a:pt x="872" y="641"/>
                  </a:lnTo>
                  <a:lnTo>
                    <a:pt x="872" y="637"/>
                  </a:lnTo>
                  <a:lnTo>
                    <a:pt x="872" y="631"/>
                  </a:lnTo>
                  <a:lnTo>
                    <a:pt x="872" y="623"/>
                  </a:lnTo>
                  <a:lnTo>
                    <a:pt x="872" y="613"/>
                  </a:lnTo>
                  <a:lnTo>
                    <a:pt x="871" y="603"/>
                  </a:lnTo>
                  <a:lnTo>
                    <a:pt x="869" y="592"/>
                  </a:lnTo>
                  <a:lnTo>
                    <a:pt x="868" y="573"/>
                  </a:lnTo>
                  <a:lnTo>
                    <a:pt x="865" y="552"/>
                  </a:lnTo>
                  <a:lnTo>
                    <a:pt x="862" y="533"/>
                  </a:lnTo>
                  <a:lnTo>
                    <a:pt x="852" y="490"/>
                  </a:lnTo>
                  <a:lnTo>
                    <a:pt x="840" y="447"/>
                  </a:lnTo>
                  <a:lnTo>
                    <a:pt x="826" y="409"/>
                  </a:lnTo>
                  <a:lnTo>
                    <a:pt x="787" y="325"/>
                  </a:lnTo>
                  <a:lnTo>
                    <a:pt x="742" y="258"/>
                  </a:lnTo>
                  <a:lnTo>
                    <a:pt x="686" y="191"/>
                  </a:lnTo>
                  <a:lnTo>
                    <a:pt x="623" y="136"/>
                  </a:lnTo>
                  <a:lnTo>
                    <a:pt x="549" y="86"/>
                  </a:lnTo>
                  <a:lnTo>
                    <a:pt x="510" y="65"/>
                  </a:lnTo>
                  <a:lnTo>
                    <a:pt x="466" y="45"/>
                  </a:lnTo>
                  <a:lnTo>
                    <a:pt x="429" y="31"/>
                  </a:lnTo>
                  <a:lnTo>
                    <a:pt x="384" y="19"/>
                  </a:lnTo>
                  <a:lnTo>
                    <a:pt x="364" y="14"/>
                  </a:lnTo>
                  <a:lnTo>
                    <a:pt x="342" y="10"/>
                  </a:lnTo>
                  <a:lnTo>
                    <a:pt x="322" y="7"/>
                  </a:lnTo>
                  <a:lnTo>
                    <a:pt x="300" y="5"/>
                  </a:lnTo>
                  <a:lnTo>
                    <a:pt x="287" y="3"/>
                  </a:lnTo>
                  <a:lnTo>
                    <a:pt x="276" y="2"/>
                  </a:lnTo>
                  <a:lnTo>
                    <a:pt x="265" y="2"/>
                  </a:lnTo>
                  <a:lnTo>
                    <a:pt x="259" y="2"/>
                  </a:lnTo>
                  <a:lnTo>
                    <a:pt x="254" y="2"/>
                  </a:lnTo>
                  <a:lnTo>
                    <a:pt x="248" y="0"/>
                  </a:lnTo>
                  <a:lnTo>
                    <a:pt x="242" y="0"/>
                  </a:lnTo>
                  <a:lnTo>
                    <a:pt x="237" y="0"/>
                  </a:lnTo>
                  <a:lnTo>
                    <a:pt x="234" y="0"/>
                  </a:lnTo>
                  <a:lnTo>
                    <a:pt x="231" y="0"/>
                  </a:lnTo>
                  <a:lnTo>
                    <a:pt x="226" y="0"/>
                  </a:lnTo>
                  <a:lnTo>
                    <a:pt x="220" y="0"/>
                  </a:lnTo>
                  <a:lnTo>
                    <a:pt x="214" y="2"/>
                  </a:lnTo>
                  <a:lnTo>
                    <a:pt x="210" y="2"/>
                  </a:lnTo>
                  <a:lnTo>
                    <a:pt x="200" y="2"/>
                  </a:lnTo>
                  <a:lnTo>
                    <a:pt x="189" y="2"/>
                  </a:lnTo>
                  <a:lnTo>
                    <a:pt x="167" y="5"/>
                  </a:lnTo>
                  <a:lnTo>
                    <a:pt x="147" y="7"/>
                  </a:lnTo>
                  <a:lnTo>
                    <a:pt x="128" y="10"/>
                  </a:lnTo>
                  <a:lnTo>
                    <a:pt x="86" y="19"/>
                  </a:lnTo>
                  <a:lnTo>
                    <a:pt x="42" y="31"/>
                  </a:lnTo>
                  <a:lnTo>
                    <a:pt x="0" y="45"/>
                  </a:lnTo>
                </a:path>
              </a:pathLst>
            </a:custGeom>
            <a:noFill/>
            <a:ln w="50800">
              <a:solidFill>
                <a:srgbClr val="E5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03" name="Freeform 19"/>
            <p:cNvSpPr>
              <a:spLocks noChangeAspect="1"/>
            </p:cNvSpPr>
            <p:nvPr/>
          </p:nvSpPr>
          <p:spPr bwMode="auto">
            <a:xfrm>
              <a:off x="552" y="824"/>
              <a:ext cx="602" cy="1255"/>
            </a:xfrm>
            <a:custGeom>
              <a:avLst/>
              <a:gdLst/>
              <a:ahLst/>
              <a:cxnLst>
                <a:cxn ang="0">
                  <a:pos x="404" y="0"/>
                </a:cxn>
                <a:cxn ang="0">
                  <a:pos x="361" y="20"/>
                </a:cxn>
                <a:cxn ang="0">
                  <a:pos x="287" y="63"/>
                </a:cxn>
                <a:cxn ang="0">
                  <a:pos x="221" y="113"/>
                </a:cxn>
                <a:cxn ang="0">
                  <a:pos x="158" y="178"/>
                </a:cxn>
                <a:cxn ang="0">
                  <a:pos x="103" y="251"/>
                </a:cxn>
                <a:cxn ang="0">
                  <a:pos x="63" y="325"/>
                </a:cxn>
                <a:cxn ang="0">
                  <a:pos x="46" y="363"/>
                </a:cxn>
                <a:cxn ang="0">
                  <a:pos x="31" y="405"/>
                </a:cxn>
                <a:cxn ang="0">
                  <a:pos x="20" y="444"/>
                </a:cxn>
                <a:cxn ang="0">
                  <a:pos x="11" y="479"/>
                </a:cxn>
                <a:cxn ang="0">
                  <a:pos x="6" y="519"/>
                </a:cxn>
                <a:cxn ang="0">
                  <a:pos x="3" y="540"/>
                </a:cxn>
                <a:cxn ang="0">
                  <a:pos x="1" y="551"/>
                </a:cxn>
                <a:cxn ang="0">
                  <a:pos x="1" y="561"/>
                </a:cxn>
                <a:cxn ang="0">
                  <a:pos x="0" y="571"/>
                </a:cxn>
                <a:cxn ang="0">
                  <a:pos x="0" y="575"/>
                </a:cxn>
                <a:cxn ang="0">
                  <a:pos x="0" y="581"/>
                </a:cxn>
                <a:cxn ang="0">
                  <a:pos x="0" y="585"/>
                </a:cxn>
                <a:cxn ang="0">
                  <a:pos x="0" y="591"/>
                </a:cxn>
                <a:cxn ang="0">
                  <a:pos x="0" y="595"/>
                </a:cxn>
                <a:cxn ang="0">
                  <a:pos x="0" y="599"/>
                </a:cxn>
                <a:cxn ang="0">
                  <a:pos x="0" y="603"/>
                </a:cxn>
                <a:cxn ang="0">
                  <a:pos x="0" y="609"/>
                </a:cxn>
                <a:cxn ang="0">
                  <a:pos x="0" y="613"/>
                </a:cxn>
                <a:cxn ang="0">
                  <a:pos x="0" y="617"/>
                </a:cxn>
                <a:cxn ang="0">
                  <a:pos x="0" y="623"/>
                </a:cxn>
                <a:cxn ang="0">
                  <a:pos x="0" y="628"/>
                </a:cxn>
                <a:cxn ang="0">
                  <a:pos x="0" y="638"/>
                </a:cxn>
                <a:cxn ang="0">
                  <a:pos x="1" y="649"/>
                </a:cxn>
                <a:cxn ang="0">
                  <a:pos x="1" y="659"/>
                </a:cxn>
                <a:cxn ang="0">
                  <a:pos x="4" y="679"/>
                </a:cxn>
                <a:cxn ang="0">
                  <a:pos x="7" y="701"/>
                </a:cxn>
                <a:cxn ang="0">
                  <a:pos x="10" y="722"/>
                </a:cxn>
                <a:cxn ang="0">
                  <a:pos x="20" y="767"/>
                </a:cxn>
                <a:cxn ang="0">
                  <a:pos x="31" y="809"/>
                </a:cxn>
                <a:cxn ang="0">
                  <a:pos x="61" y="886"/>
                </a:cxn>
                <a:cxn ang="0">
                  <a:pos x="99" y="954"/>
                </a:cxn>
                <a:cxn ang="0">
                  <a:pos x="144" y="1019"/>
                </a:cxn>
                <a:cxn ang="0">
                  <a:pos x="204" y="1083"/>
                </a:cxn>
                <a:cxn ang="0">
                  <a:pos x="267" y="1136"/>
                </a:cxn>
                <a:cxn ang="0">
                  <a:pos x="343" y="1183"/>
                </a:cxn>
                <a:cxn ang="0">
                  <a:pos x="421" y="1217"/>
                </a:cxn>
                <a:cxn ang="0">
                  <a:pos x="462" y="1231"/>
                </a:cxn>
                <a:cxn ang="0">
                  <a:pos x="485" y="1237"/>
                </a:cxn>
                <a:cxn ang="0">
                  <a:pos x="508" y="1243"/>
                </a:cxn>
                <a:cxn ang="0">
                  <a:pos x="529" y="1247"/>
                </a:cxn>
                <a:cxn ang="0">
                  <a:pos x="551" y="1251"/>
                </a:cxn>
                <a:cxn ang="0">
                  <a:pos x="572" y="1252"/>
                </a:cxn>
                <a:cxn ang="0">
                  <a:pos x="590" y="1255"/>
                </a:cxn>
                <a:cxn ang="0">
                  <a:pos x="602" y="1255"/>
                </a:cxn>
              </a:cxnLst>
              <a:rect l="0" t="0" r="r" b="b"/>
              <a:pathLst>
                <a:path w="602" h="1255">
                  <a:moveTo>
                    <a:pt x="404" y="0"/>
                  </a:moveTo>
                  <a:lnTo>
                    <a:pt x="361" y="20"/>
                  </a:lnTo>
                  <a:lnTo>
                    <a:pt x="287" y="63"/>
                  </a:lnTo>
                  <a:lnTo>
                    <a:pt x="221" y="113"/>
                  </a:lnTo>
                  <a:lnTo>
                    <a:pt x="158" y="178"/>
                  </a:lnTo>
                  <a:lnTo>
                    <a:pt x="103" y="251"/>
                  </a:lnTo>
                  <a:lnTo>
                    <a:pt x="63" y="325"/>
                  </a:lnTo>
                  <a:lnTo>
                    <a:pt x="46" y="363"/>
                  </a:lnTo>
                  <a:lnTo>
                    <a:pt x="31" y="405"/>
                  </a:lnTo>
                  <a:lnTo>
                    <a:pt x="20" y="444"/>
                  </a:lnTo>
                  <a:lnTo>
                    <a:pt x="11" y="479"/>
                  </a:lnTo>
                  <a:lnTo>
                    <a:pt x="6" y="519"/>
                  </a:lnTo>
                  <a:lnTo>
                    <a:pt x="3" y="540"/>
                  </a:lnTo>
                  <a:lnTo>
                    <a:pt x="1" y="551"/>
                  </a:lnTo>
                  <a:lnTo>
                    <a:pt x="1" y="561"/>
                  </a:lnTo>
                  <a:lnTo>
                    <a:pt x="0" y="571"/>
                  </a:lnTo>
                  <a:lnTo>
                    <a:pt x="0" y="575"/>
                  </a:lnTo>
                  <a:lnTo>
                    <a:pt x="0" y="581"/>
                  </a:lnTo>
                  <a:lnTo>
                    <a:pt x="0" y="585"/>
                  </a:lnTo>
                  <a:lnTo>
                    <a:pt x="0" y="591"/>
                  </a:lnTo>
                  <a:lnTo>
                    <a:pt x="0" y="595"/>
                  </a:lnTo>
                  <a:lnTo>
                    <a:pt x="0" y="599"/>
                  </a:lnTo>
                  <a:lnTo>
                    <a:pt x="0" y="603"/>
                  </a:lnTo>
                  <a:lnTo>
                    <a:pt x="0" y="609"/>
                  </a:lnTo>
                  <a:lnTo>
                    <a:pt x="0" y="613"/>
                  </a:lnTo>
                  <a:lnTo>
                    <a:pt x="0" y="617"/>
                  </a:lnTo>
                  <a:lnTo>
                    <a:pt x="0" y="623"/>
                  </a:lnTo>
                  <a:lnTo>
                    <a:pt x="0" y="628"/>
                  </a:lnTo>
                  <a:lnTo>
                    <a:pt x="0" y="638"/>
                  </a:lnTo>
                  <a:lnTo>
                    <a:pt x="1" y="649"/>
                  </a:lnTo>
                  <a:lnTo>
                    <a:pt x="1" y="659"/>
                  </a:lnTo>
                  <a:lnTo>
                    <a:pt x="4" y="679"/>
                  </a:lnTo>
                  <a:lnTo>
                    <a:pt x="7" y="701"/>
                  </a:lnTo>
                  <a:lnTo>
                    <a:pt x="10" y="722"/>
                  </a:lnTo>
                  <a:lnTo>
                    <a:pt x="20" y="767"/>
                  </a:lnTo>
                  <a:lnTo>
                    <a:pt x="31" y="809"/>
                  </a:lnTo>
                  <a:lnTo>
                    <a:pt x="61" y="886"/>
                  </a:lnTo>
                  <a:lnTo>
                    <a:pt x="99" y="954"/>
                  </a:lnTo>
                  <a:lnTo>
                    <a:pt x="144" y="1019"/>
                  </a:lnTo>
                  <a:lnTo>
                    <a:pt x="204" y="1083"/>
                  </a:lnTo>
                  <a:lnTo>
                    <a:pt x="267" y="1136"/>
                  </a:lnTo>
                  <a:lnTo>
                    <a:pt x="343" y="1183"/>
                  </a:lnTo>
                  <a:lnTo>
                    <a:pt x="421" y="1217"/>
                  </a:lnTo>
                  <a:lnTo>
                    <a:pt x="462" y="1231"/>
                  </a:lnTo>
                  <a:lnTo>
                    <a:pt x="485" y="1237"/>
                  </a:lnTo>
                  <a:lnTo>
                    <a:pt x="508" y="1243"/>
                  </a:lnTo>
                  <a:lnTo>
                    <a:pt x="529" y="1247"/>
                  </a:lnTo>
                  <a:lnTo>
                    <a:pt x="551" y="1251"/>
                  </a:lnTo>
                  <a:lnTo>
                    <a:pt x="572" y="1252"/>
                  </a:lnTo>
                  <a:lnTo>
                    <a:pt x="590" y="1255"/>
                  </a:lnTo>
                  <a:lnTo>
                    <a:pt x="602" y="1255"/>
                  </a:lnTo>
                </a:path>
              </a:pathLst>
            </a:custGeom>
            <a:noFill/>
            <a:ln w="50800">
              <a:solidFill>
                <a:srgbClr val="E5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04" name="Freeform 20"/>
            <p:cNvSpPr>
              <a:spLocks noChangeAspect="1"/>
            </p:cNvSpPr>
            <p:nvPr/>
          </p:nvSpPr>
          <p:spPr bwMode="auto">
            <a:xfrm>
              <a:off x="1154" y="1430"/>
              <a:ext cx="674" cy="651"/>
            </a:xfrm>
            <a:custGeom>
              <a:avLst/>
              <a:gdLst/>
              <a:ahLst/>
              <a:cxnLst>
                <a:cxn ang="0">
                  <a:pos x="0" y="649"/>
                </a:cxn>
                <a:cxn ang="0">
                  <a:pos x="9" y="649"/>
                </a:cxn>
                <a:cxn ang="0">
                  <a:pos x="15" y="651"/>
                </a:cxn>
                <a:cxn ang="0">
                  <a:pos x="21" y="651"/>
                </a:cxn>
                <a:cxn ang="0">
                  <a:pos x="23" y="651"/>
                </a:cxn>
                <a:cxn ang="0">
                  <a:pos x="26" y="651"/>
                </a:cxn>
                <a:cxn ang="0">
                  <a:pos x="29" y="651"/>
                </a:cxn>
                <a:cxn ang="0">
                  <a:pos x="32" y="651"/>
                </a:cxn>
                <a:cxn ang="0">
                  <a:pos x="36" y="651"/>
                </a:cxn>
                <a:cxn ang="0">
                  <a:pos x="39" y="651"/>
                </a:cxn>
                <a:cxn ang="0">
                  <a:pos x="42" y="651"/>
                </a:cxn>
                <a:cxn ang="0">
                  <a:pos x="44" y="651"/>
                </a:cxn>
                <a:cxn ang="0">
                  <a:pos x="50" y="651"/>
                </a:cxn>
                <a:cxn ang="0">
                  <a:pos x="54" y="651"/>
                </a:cxn>
                <a:cxn ang="0">
                  <a:pos x="61" y="651"/>
                </a:cxn>
                <a:cxn ang="0">
                  <a:pos x="67" y="649"/>
                </a:cxn>
                <a:cxn ang="0">
                  <a:pos x="78" y="649"/>
                </a:cxn>
                <a:cxn ang="0">
                  <a:pos x="89" y="648"/>
                </a:cxn>
                <a:cxn ang="0">
                  <a:pos x="100" y="648"/>
                </a:cxn>
                <a:cxn ang="0">
                  <a:pos x="123" y="645"/>
                </a:cxn>
                <a:cxn ang="0">
                  <a:pos x="144" y="641"/>
                </a:cxn>
                <a:cxn ang="0">
                  <a:pos x="165" y="637"/>
                </a:cxn>
                <a:cxn ang="0">
                  <a:pos x="203" y="628"/>
                </a:cxn>
                <a:cxn ang="0">
                  <a:pos x="242" y="616"/>
                </a:cxn>
                <a:cxn ang="0">
                  <a:pos x="319" y="584"/>
                </a:cxn>
                <a:cxn ang="0">
                  <a:pos x="394" y="539"/>
                </a:cxn>
                <a:cxn ang="0">
                  <a:pos x="461" y="486"/>
                </a:cxn>
                <a:cxn ang="0">
                  <a:pos x="523" y="420"/>
                </a:cxn>
                <a:cxn ang="0">
                  <a:pos x="573" y="353"/>
                </a:cxn>
                <a:cxn ang="0">
                  <a:pos x="610" y="284"/>
                </a:cxn>
                <a:cxn ang="0">
                  <a:pos x="628" y="243"/>
                </a:cxn>
                <a:cxn ang="0">
                  <a:pos x="642" y="204"/>
                </a:cxn>
                <a:cxn ang="0">
                  <a:pos x="653" y="168"/>
                </a:cxn>
                <a:cxn ang="0">
                  <a:pos x="661" y="129"/>
                </a:cxn>
                <a:cxn ang="0">
                  <a:pos x="667" y="97"/>
                </a:cxn>
                <a:cxn ang="0">
                  <a:pos x="670" y="78"/>
                </a:cxn>
                <a:cxn ang="0">
                  <a:pos x="671" y="62"/>
                </a:cxn>
                <a:cxn ang="0">
                  <a:pos x="673" y="46"/>
                </a:cxn>
                <a:cxn ang="0">
                  <a:pos x="674" y="32"/>
                </a:cxn>
                <a:cxn ang="0">
                  <a:pos x="674" y="24"/>
                </a:cxn>
                <a:cxn ang="0">
                  <a:pos x="674" y="20"/>
                </a:cxn>
                <a:cxn ang="0">
                  <a:pos x="674" y="15"/>
                </a:cxn>
                <a:cxn ang="0">
                  <a:pos x="674" y="11"/>
                </a:cxn>
                <a:cxn ang="0">
                  <a:pos x="674" y="7"/>
                </a:cxn>
                <a:cxn ang="0">
                  <a:pos x="674" y="4"/>
                </a:cxn>
                <a:cxn ang="0">
                  <a:pos x="674" y="0"/>
                </a:cxn>
              </a:cxnLst>
              <a:rect l="0" t="0" r="r" b="b"/>
              <a:pathLst>
                <a:path w="674" h="651">
                  <a:moveTo>
                    <a:pt x="0" y="649"/>
                  </a:moveTo>
                  <a:lnTo>
                    <a:pt x="9" y="649"/>
                  </a:lnTo>
                  <a:lnTo>
                    <a:pt x="15" y="651"/>
                  </a:lnTo>
                  <a:lnTo>
                    <a:pt x="21" y="651"/>
                  </a:lnTo>
                  <a:lnTo>
                    <a:pt x="23" y="651"/>
                  </a:lnTo>
                  <a:lnTo>
                    <a:pt x="26" y="651"/>
                  </a:lnTo>
                  <a:lnTo>
                    <a:pt x="29" y="651"/>
                  </a:lnTo>
                  <a:lnTo>
                    <a:pt x="32" y="651"/>
                  </a:lnTo>
                  <a:lnTo>
                    <a:pt x="36" y="651"/>
                  </a:lnTo>
                  <a:lnTo>
                    <a:pt x="39" y="651"/>
                  </a:lnTo>
                  <a:lnTo>
                    <a:pt x="42" y="651"/>
                  </a:lnTo>
                  <a:lnTo>
                    <a:pt x="44" y="651"/>
                  </a:lnTo>
                  <a:lnTo>
                    <a:pt x="50" y="651"/>
                  </a:lnTo>
                  <a:lnTo>
                    <a:pt x="54" y="651"/>
                  </a:lnTo>
                  <a:lnTo>
                    <a:pt x="61" y="651"/>
                  </a:lnTo>
                  <a:lnTo>
                    <a:pt x="67" y="649"/>
                  </a:lnTo>
                  <a:lnTo>
                    <a:pt x="78" y="649"/>
                  </a:lnTo>
                  <a:lnTo>
                    <a:pt x="89" y="648"/>
                  </a:lnTo>
                  <a:lnTo>
                    <a:pt x="100" y="648"/>
                  </a:lnTo>
                  <a:lnTo>
                    <a:pt x="123" y="645"/>
                  </a:lnTo>
                  <a:lnTo>
                    <a:pt x="144" y="641"/>
                  </a:lnTo>
                  <a:lnTo>
                    <a:pt x="165" y="637"/>
                  </a:lnTo>
                  <a:lnTo>
                    <a:pt x="203" y="628"/>
                  </a:lnTo>
                  <a:lnTo>
                    <a:pt x="242" y="616"/>
                  </a:lnTo>
                  <a:lnTo>
                    <a:pt x="319" y="584"/>
                  </a:lnTo>
                  <a:lnTo>
                    <a:pt x="394" y="539"/>
                  </a:lnTo>
                  <a:lnTo>
                    <a:pt x="461" y="486"/>
                  </a:lnTo>
                  <a:lnTo>
                    <a:pt x="523" y="420"/>
                  </a:lnTo>
                  <a:lnTo>
                    <a:pt x="573" y="353"/>
                  </a:lnTo>
                  <a:lnTo>
                    <a:pt x="610" y="284"/>
                  </a:lnTo>
                  <a:lnTo>
                    <a:pt x="628" y="243"/>
                  </a:lnTo>
                  <a:lnTo>
                    <a:pt x="642" y="204"/>
                  </a:lnTo>
                  <a:lnTo>
                    <a:pt x="653" y="168"/>
                  </a:lnTo>
                  <a:lnTo>
                    <a:pt x="661" y="129"/>
                  </a:lnTo>
                  <a:lnTo>
                    <a:pt x="667" y="97"/>
                  </a:lnTo>
                  <a:lnTo>
                    <a:pt x="670" y="78"/>
                  </a:lnTo>
                  <a:lnTo>
                    <a:pt x="671" y="62"/>
                  </a:lnTo>
                  <a:lnTo>
                    <a:pt x="673" y="46"/>
                  </a:lnTo>
                  <a:lnTo>
                    <a:pt x="674" y="32"/>
                  </a:lnTo>
                  <a:lnTo>
                    <a:pt x="674" y="24"/>
                  </a:lnTo>
                  <a:lnTo>
                    <a:pt x="674" y="20"/>
                  </a:lnTo>
                  <a:lnTo>
                    <a:pt x="674" y="15"/>
                  </a:lnTo>
                  <a:lnTo>
                    <a:pt x="674" y="11"/>
                  </a:lnTo>
                  <a:lnTo>
                    <a:pt x="674" y="7"/>
                  </a:lnTo>
                  <a:lnTo>
                    <a:pt x="674" y="4"/>
                  </a:lnTo>
                  <a:lnTo>
                    <a:pt x="674" y="0"/>
                  </a:lnTo>
                </a:path>
              </a:pathLst>
            </a:custGeom>
            <a:noFill/>
            <a:ln w="50800">
              <a:solidFill>
                <a:srgbClr val="E5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05" name="Freeform 21"/>
            <p:cNvSpPr>
              <a:spLocks noChangeAspect="1"/>
            </p:cNvSpPr>
            <p:nvPr/>
          </p:nvSpPr>
          <p:spPr bwMode="auto">
            <a:xfrm>
              <a:off x="958" y="782"/>
              <a:ext cx="862" cy="648"/>
            </a:xfrm>
            <a:custGeom>
              <a:avLst/>
              <a:gdLst/>
              <a:ahLst/>
              <a:cxnLst>
                <a:cxn ang="0">
                  <a:pos x="862" y="648"/>
                </a:cxn>
                <a:cxn ang="0">
                  <a:pos x="862" y="644"/>
                </a:cxn>
                <a:cxn ang="0">
                  <a:pos x="862" y="638"/>
                </a:cxn>
                <a:cxn ang="0">
                  <a:pos x="862" y="634"/>
                </a:cxn>
                <a:cxn ang="0">
                  <a:pos x="862" y="628"/>
                </a:cxn>
                <a:cxn ang="0">
                  <a:pos x="862" y="620"/>
                </a:cxn>
                <a:cxn ang="0">
                  <a:pos x="862" y="610"/>
                </a:cxn>
                <a:cxn ang="0">
                  <a:pos x="860" y="600"/>
                </a:cxn>
                <a:cxn ang="0">
                  <a:pos x="860" y="589"/>
                </a:cxn>
                <a:cxn ang="0">
                  <a:pos x="857" y="570"/>
                </a:cxn>
                <a:cxn ang="0">
                  <a:pos x="855" y="550"/>
                </a:cxn>
                <a:cxn ang="0">
                  <a:pos x="852" y="532"/>
                </a:cxn>
                <a:cxn ang="0">
                  <a:pos x="843" y="488"/>
                </a:cxn>
                <a:cxn ang="0">
                  <a:pos x="831" y="447"/>
                </a:cxn>
                <a:cxn ang="0">
                  <a:pos x="818" y="409"/>
                </a:cxn>
                <a:cxn ang="0">
                  <a:pos x="779" y="326"/>
                </a:cxn>
                <a:cxn ang="0">
                  <a:pos x="736" y="259"/>
                </a:cxn>
                <a:cxn ang="0">
                  <a:pos x="680" y="192"/>
                </a:cxn>
                <a:cxn ang="0">
                  <a:pos x="618" y="136"/>
                </a:cxn>
                <a:cxn ang="0">
                  <a:pos x="545" y="85"/>
                </a:cxn>
                <a:cxn ang="0">
                  <a:pos x="506" y="64"/>
                </a:cxn>
                <a:cxn ang="0">
                  <a:pos x="464" y="45"/>
                </a:cxn>
                <a:cxn ang="0">
                  <a:pos x="425" y="31"/>
                </a:cxn>
                <a:cxn ang="0">
                  <a:pos x="382" y="18"/>
                </a:cxn>
                <a:cxn ang="0">
                  <a:pos x="361" y="13"/>
                </a:cxn>
                <a:cxn ang="0">
                  <a:pos x="338" y="9"/>
                </a:cxn>
                <a:cxn ang="0">
                  <a:pos x="319" y="6"/>
                </a:cxn>
                <a:cxn ang="0">
                  <a:pos x="298" y="3"/>
                </a:cxn>
                <a:cxn ang="0">
                  <a:pos x="285" y="2"/>
                </a:cxn>
                <a:cxn ang="0">
                  <a:pos x="274" y="2"/>
                </a:cxn>
                <a:cxn ang="0">
                  <a:pos x="263" y="0"/>
                </a:cxn>
                <a:cxn ang="0">
                  <a:pos x="257" y="0"/>
                </a:cxn>
                <a:cxn ang="0">
                  <a:pos x="252" y="0"/>
                </a:cxn>
                <a:cxn ang="0">
                  <a:pos x="246" y="0"/>
                </a:cxn>
                <a:cxn ang="0">
                  <a:pos x="240" y="0"/>
                </a:cxn>
                <a:cxn ang="0">
                  <a:pos x="235" y="0"/>
                </a:cxn>
                <a:cxn ang="0">
                  <a:pos x="232" y="0"/>
                </a:cxn>
                <a:cxn ang="0">
                  <a:pos x="229" y="0"/>
                </a:cxn>
                <a:cxn ang="0">
                  <a:pos x="224" y="0"/>
                </a:cxn>
                <a:cxn ang="0">
                  <a:pos x="218" y="0"/>
                </a:cxn>
                <a:cxn ang="0">
                  <a:pos x="212" y="0"/>
                </a:cxn>
                <a:cxn ang="0">
                  <a:pos x="208" y="0"/>
                </a:cxn>
                <a:cxn ang="0">
                  <a:pos x="198" y="0"/>
                </a:cxn>
                <a:cxn ang="0">
                  <a:pos x="187" y="2"/>
                </a:cxn>
                <a:cxn ang="0">
                  <a:pos x="165" y="3"/>
                </a:cxn>
                <a:cxn ang="0">
                  <a:pos x="145" y="6"/>
                </a:cxn>
                <a:cxn ang="0">
                  <a:pos x="127" y="9"/>
                </a:cxn>
                <a:cxn ang="0">
                  <a:pos x="85" y="17"/>
                </a:cxn>
                <a:cxn ang="0">
                  <a:pos x="40" y="30"/>
                </a:cxn>
                <a:cxn ang="0">
                  <a:pos x="0" y="45"/>
                </a:cxn>
              </a:cxnLst>
              <a:rect l="0" t="0" r="r" b="b"/>
              <a:pathLst>
                <a:path w="862" h="648">
                  <a:moveTo>
                    <a:pt x="862" y="648"/>
                  </a:moveTo>
                  <a:lnTo>
                    <a:pt x="862" y="644"/>
                  </a:lnTo>
                  <a:lnTo>
                    <a:pt x="862" y="638"/>
                  </a:lnTo>
                  <a:lnTo>
                    <a:pt x="862" y="634"/>
                  </a:lnTo>
                  <a:lnTo>
                    <a:pt x="862" y="628"/>
                  </a:lnTo>
                  <a:lnTo>
                    <a:pt x="862" y="620"/>
                  </a:lnTo>
                  <a:lnTo>
                    <a:pt x="862" y="610"/>
                  </a:lnTo>
                  <a:lnTo>
                    <a:pt x="860" y="600"/>
                  </a:lnTo>
                  <a:lnTo>
                    <a:pt x="860" y="589"/>
                  </a:lnTo>
                  <a:lnTo>
                    <a:pt x="857" y="570"/>
                  </a:lnTo>
                  <a:lnTo>
                    <a:pt x="855" y="550"/>
                  </a:lnTo>
                  <a:lnTo>
                    <a:pt x="852" y="532"/>
                  </a:lnTo>
                  <a:lnTo>
                    <a:pt x="843" y="488"/>
                  </a:lnTo>
                  <a:lnTo>
                    <a:pt x="831" y="447"/>
                  </a:lnTo>
                  <a:lnTo>
                    <a:pt x="818" y="409"/>
                  </a:lnTo>
                  <a:lnTo>
                    <a:pt x="779" y="326"/>
                  </a:lnTo>
                  <a:lnTo>
                    <a:pt x="736" y="259"/>
                  </a:lnTo>
                  <a:lnTo>
                    <a:pt x="680" y="192"/>
                  </a:lnTo>
                  <a:lnTo>
                    <a:pt x="618" y="136"/>
                  </a:lnTo>
                  <a:lnTo>
                    <a:pt x="545" y="85"/>
                  </a:lnTo>
                  <a:lnTo>
                    <a:pt x="506" y="64"/>
                  </a:lnTo>
                  <a:lnTo>
                    <a:pt x="464" y="45"/>
                  </a:lnTo>
                  <a:lnTo>
                    <a:pt x="425" y="31"/>
                  </a:lnTo>
                  <a:lnTo>
                    <a:pt x="382" y="18"/>
                  </a:lnTo>
                  <a:lnTo>
                    <a:pt x="361" y="13"/>
                  </a:lnTo>
                  <a:lnTo>
                    <a:pt x="338" y="9"/>
                  </a:lnTo>
                  <a:lnTo>
                    <a:pt x="319" y="6"/>
                  </a:lnTo>
                  <a:lnTo>
                    <a:pt x="298" y="3"/>
                  </a:lnTo>
                  <a:lnTo>
                    <a:pt x="285" y="2"/>
                  </a:lnTo>
                  <a:lnTo>
                    <a:pt x="274" y="2"/>
                  </a:lnTo>
                  <a:lnTo>
                    <a:pt x="263" y="0"/>
                  </a:lnTo>
                  <a:lnTo>
                    <a:pt x="257" y="0"/>
                  </a:lnTo>
                  <a:lnTo>
                    <a:pt x="252" y="0"/>
                  </a:lnTo>
                  <a:lnTo>
                    <a:pt x="246" y="0"/>
                  </a:lnTo>
                  <a:lnTo>
                    <a:pt x="240" y="0"/>
                  </a:lnTo>
                  <a:lnTo>
                    <a:pt x="235" y="0"/>
                  </a:lnTo>
                  <a:lnTo>
                    <a:pt x="232" y="0"/>
                  </a:lnTo>
                  <a:lnTo>
                    <a:pt x="229" y="0"/>
                  </a:lnTo>
                  <a:lnTo>
                    <a:pt x="224" y="0"/>
                  </a:lnTo>
                  <a:lnTo>
                    <a:pt x="218" y="0"/>
                  </a:lnTo>
                  <a:lnTo>
                    <a:pt x="212" y="0"/>
                  </a:lnTo>
                  <a:lnTo>
                    <a:pt x="208" y="0"/>
                  </a:lnTo>
                  <a:lnTo>
                    <a:pt x="198" y="0"/>
                  </a:lnTo>
                  <a:lnTo>
                    <a:pt x="187" y="2"/>
                  </a:lnTo>
                  <a:lnTo>
                    <a:pt x="165" y="3"/>
                  </a:lnTo>
                  <a:lnTo>
                    <a:pt x="145" y="6"/>
                  </a:lnTo>
                  <a:lnTo>
                    <a:pt x="127" y="9"/>
                  </a:lnTo>
                  <a:lnTo>
                    <a:pt x="85" y="17"/>
                  </a:lnTo>
                  <a:lnTo>
                    <a:pt x="40" y="30"/>
                  </a:lnTo>
                  <a:lnTo>
                    <a:pt x="0" y="45"/>
                  </a:lnTo>
                </a:path>
              </a:pathLst>
            </a:custGeom>
            <a:noFill/>
            <a:ln w="50800">
              <a:solidFill>
                <a:srgbClr val="FF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06" name="Freeform 22"/>
            <p:cNvSpPr>
              <a:spLocks noChangeAspect="1"/>
            </p:cNvSpPr>
            <p:nvPr/>
          </p:nvSpPr>
          <p:spPr bwMode="auto">
            <a:xfrm>
              <a:off x="560" y="827"/>
              <a:ext cx="594" cy="1251"/>
            </a:xfrm>
            <a:custGeom>
              <a:avLst/>
              <a:gdLst/>
              <a:ahLst/>
              <a:cxnLst>
                <a:cxn ang="0">
                  <a:pos x="398" y="0"/>
                </a:cxn>
                <a:cxn ang="0">
                  <a:pos x="354" y="19"/>
                </a:cxn>
                <a:cxn ang="0">
                  <a:pos x="282" y="63"/>
                </a:cxn>
                <a:cxn ang="0">
                  <a:pos x="216" y="115"/>
                </a:cxn>
                <a:cxn ang="0">
                  <a:pos x="154" y="178"/>
                </a:cxn>
                <a:cxn ang="0">
                  <a:pos x="101" y="250"/>
                </a:cxn>
                <a:cxn ang="0">
                  <a:pos x="60" y="325"/>
                </a:cxn>
                <a:cxn ang="0">
                  <a:pos x="45" y="362"/>
                </a:cxn>
                <a:cxn ang="0">
                  <a:pos x="30" y="403"/>
                </a:cxn>
                <a:cxn ang="0">
                  <a:pos x="20" y="442"/>
                </a:cxn>
                <a:cxn ang="0">
                  <a:pos x="12" y="478"/>
                </a:cxn>
                <a:cxn ang="0">
                  <a:pos x="6" y="518"/>
                </a:cxn>
                <a:cxn ang="0">
                  <a:pos x="3" y="539"/>
                </a:cxn>
                <a:cxn ang="0">
                  <a:pos x="2" y="548"/>
                </a:cxn>
                <a:cxn ang="0">
                  <a:pos x="2" y="560"/>
                </a:cxn>
                <a:cxn ang="0">
                  <a:pos x="0" y="568"/>
                </a:cxn>
                <a:cxn ang="0">
                  <a:pos x="0" y="572"/>
                </a:cxn>
                <a:cxn ang="0">
                  <a:pos x="0" y="578"/>
                </a:cxn>
                <a:cxn ang="0">
                  <a:pos x="0" y="583"/>
                </a:cxn>
                <a:cxn ang="0">
                  <a:pos x="0" y="588"/>
                </a:cxn>
                <a:cxn ang="0">
                  <a:pos x="0" y="592"/>
                </a:cxn>
                <a:cxn ang="0">
                  <a:pos x="0" y="596"/>
                </a:cxn>
                <a:cxn ang="0">
                  <a:pos x="0" y="600"/>
                </a:cxn>
                <a:cxn ang="0">
                  <a:pos x="0" y="606"/>
                </a:cxn>
                <a:cxn ang="0">
                  <a:pos x="0" y="610"/>
                </a:cxn>
                <a:cxn ang="0">
                  <a:pos x="0" y="614"/>
                </a:cxn>
                <a:cxn ang="0">
                  <a:pos x="0" y="620"/>
                </a:cxn>
                <a:cxn ang="0">
                  <a:pos x="0" y="625"/>
                </a:cxn>
                <a:cxn ang="0">
                  <a:pos x="0" y="635"/>
                </a:cxn>
                <a:cxn ang="0">
                  <a:pos x="2" y="645"/>
                </a:cxn>
                <a:cxn ang="0">
                  <a:pos x="2" y="656"/>
                </a:cxn>
                <a:cxn ang="0">
                  <a:pos x="3" y="674"/>
                </a:cxn>
                <a:cxn ang="0">
                  <a:pos x="6" y="697"/>
                </a:cxn>
                <a:cxn ang="0">
                  <a:pos x="10" y="718"/>
                </a:cxn>
                <a:cxn ang="0">
                  <a:pos x="19" y="761"/>
                </a:cxn>
                <a:cxn ang="0">
                  <a:pos x="30" y="803"/>
                </a:cxn>
                <a:cxn ang="0">
                  <a:pos x="60" y="880"/>
                </a:cxn>
                <a:cxn ang="0">
                  <a:pos x="97" y="949"/>
                </a:cxn>
                <a:cxn ang="0">
                  <a:pos x="140" y="1013"/>
                </a:cxn>
                <a:cxn ang="0">
                  <a:pos x="199" y="1077"/>
                </a:cxn>
                <a:cxn ang="0">
                  <a:pos x="262" y="1129"/>
                </a:cxn>
                <a:cxn ang="0">
                  <a:pos x="336" y="1177"/>
                </a:cxn>
                <a:cxn ang="0">
                  <a:pos x="415" y="1213"/>
                </a:cxn>
                <a:cxn ang="0">
                  <a:pos x="455" y="1226"/>
                </a:cxn>
                <a:cxn ang="0">
                  <a:pos x="477" y="1233"/>
                </a:cxn>
                <a:cxn ang="0">
                  <a:pos x="500" y="1238"/>
                </a:cxn>
                <a:cxn ang="0">
                  <a:pos x="521" y="1242"/>
                </a:cxn>
                <a:cxn ang="0">
                  <a:pos x="543" y="1245"/>
                </a:cxn>
                <a:cxn ang="0">
                  <a:pos x="564" y="1248"/>
                </a:cxn>
                <a:cxn ang="0">
                  <a:pos x="582" y="1249"/>
                </a:cxn>
                <a:cxn ang="0">
                  <a:pos x="594" y="1251"/>
                </a:cxn>
              </a:cxnLst>
              <a:rect l="0" t="0" r="r" b="b"/>
              <a:pathLst>
                <a:path w="594" h="1251">
                  <a:moveTo>
                    <a:pt x="398" y="0"/>
                  </a:moveTo>
                  <a:lnTo>
                    <a:pt x="354" y="19"/>
                  </a:lnTo>
                  <a:lnTo>
                    <a:pt x="282" y="63"/>
                  </a:lnTo>
                  <a:lnTo>
                    <a:pt x="216" y="115"/>
                  </a:lnTo>
                  <a:lnTo>
                    <a:pt x="154" y="178"/>
                  </a:lnTo>
                  <a:lnTo>
                    <a:pt x="101" y="250"/>
                  </a:lnTo>
                  <a:lnTo>
                    <a:pt x="60" y="325"/>
                  </a:lnTo>
                  <a:lnTo>
                    <a:pt x="45" y="362"/>
                  </a:lnTo>
                  <a:lnTo>
                    <a:pt x="30" y="403"/>
                  </a:lnTo>
                  <a:lnTo>
                    <a:pt x="20" y="442"/>
                  </a:lnTo>
                  <a:lnTo>
                    <a:pt x="12" y="478"/>
                  </a:lnTo>
                  <a:lnTo>
                    <a:pt x="6" y="518"/>
                  </a:lnTo>
                  <a:lnTo>
                    <a:pt x="3" y="539"/>
                  </a:lnTo>
                  <a:lnTo>
                    <a:pt x="2" y="548"/>
                  </a:lnTo>
                  <a:lnTo>
                    <a:pt x="2" y="560"/>
                  </a:lnTo>
                  <a:lnTo>
                    <a:pt x="0" y="568"/>
                  </a:lnTo>
                  <a:lnTo>
                    <a:pt x="0" y="572"/>
                  </a:lnTo>
                  <a:lnTo>
                    <a:pt x="0" y="578"/>
                  </a:lnTo>
                  <a:lnTo>
                    <a:pt x="0" y="583"/>
                  </a:lnTo>
                  <a:lnTo>
                    <a:pt x="0" y="588"/>
                  </a:lnTo>
                  <a:lnTo>
                    <a:pt x="0" y="592"/>
                  </a:lnTo>
                  <a:lnTo>
                    <a:pt x="0" y="596"/>
                  </a:lnTo>
                  <a:lnTo>
                    <a:pt x="0" y="600"/>
                  </a:lnTo>
                  <a:lnTo>
                    <a:pt x="0" y="606"/>
                  </a:lnTo>
                  <a:lnTo>
                    <a:pt x="0" y="610"/>
                  </a:lnTo>
                  <a:lnTo>
                    <a:pt x="0" y="614"/>
                  </a:lnTo>
                  <a:lnTo>
                    <a:pt x="0" y="620"/>
                  </a:lnTo>
                  <a:lnTo>
                    <a:pt x="0" y="625"/>
                  </a:lnTo>
                  <a:lnTo>
                    <a:pt x="0" y="635"/>
                  </a:lnTo>
                  <a:lnTo>
                    <a:pt x="2" y="645"/>
                  </a:lnTo>
                  <a:lnTo>
                    <a:pt x="2" y="656"/>
                  </a:lnTo>
                  <a:lnTo>
                    <a:pt x="3" y="674"/>
                  </a:lnTo>
                  <a:lnTo>
                    <a:pt x="6" y="697"/>
                  </a:lnTo>
                  <a:lnTo>
                    <a:pt x="10" y="718"/>
                  </a:lnTo>
                  <a:lnTo>
                    <a:pt x="19" y="761"/>
                  </a:lnTo>
                  <a:lnTo>
                    <a:pt x="30" y="803"/>
                  </a:lnTo>
                  <a:lnTo>
                    <a:pt x="60" y="880"/>
                  </a:lnTo>
                  <a:lnTo>
                    <a:pt x="97" y="949"/>
                  </a:lnTo>
                  <a:lnTo>
                    <a:pt x="140" y="1013"/>
                  </a:lnTo>
                  <a:lnTo>
                    <a:pt x="199" y="1077"/>
                  </a:lnTo>
                  <a:lnTo>
                    <a:pt x="262" y="1129"/>
                  </a:lnTo>
                  <a:lnTo>
                    <a:pt x="336" y="1177"/>
                  </a:lnTo>
                  <a:lnTo>
                    <a:pt x="415" y="1213"/>
                  </a:lnTo>
                  <a:lnTo>
                    <a:pt x="455" y="1226"/>
                  </a:lnTo>
                  <a:lnTo>
                    <a:pt x="477" y="1233"/>
                  </a:lnTo>
                  <a:lnTo>
                    <a:pt x="500" y="1238"/>
                  </a:lnTo>
                  <a:lnTo>
                    <a:pt x="521" y="1242"/>
                  </a:lnTo>
                  <a:lnTo>
                    <a:pt x="543" y="1245"/>
                  </a:lnTo>
                  <a:lnTo>
                    <a:pt x="564" y="1248"/>
                  </a:lnTo>
                  <a:lnTo>
                    <a:pt x="582" y="1249"/>
                  </a:lnTo>
                  <a:lnTo>
                    <a:pt x="594" y="1251"/>
                  </a:lnTo>
                </a:path>
              </a:pathLst>
            </a:custGeom>
            <a:noFill/>
            <a:ln w="50800">
              <a:solidFill>
                <a:srgbClr val="FF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07" name="Freeform 23"/>
            <p:cNvSpPr>
              <a:spLocks noChangeAspect="1"/>
            </p:cNvSpPr>
            <p:nvPr/>
          </p:nvSpPr>
          <p:spPr bwMode="auto">
            <a:xfrm>
              <a:off x="1154" y="1430"/>
              <a:ext cx="666" cy="649"/>
            </a:xfrm>
            <a:custGeom>
              <a:avLst/>
              <a:gdLst/>
              <a:ahLst/>
              <a:cxnLst>
                <a:cxn ang="0">
                  <a:pos x="0" y="648"/>
                </a:cxn>
                <a:cxn ang="0">
                  <a:pos x="9" y="648"/>
                </a:cxn>
                <a:cxn ang="0">
                  <a:pos x="15" y="648"/>
                </a:cxn>
                <a:cxn ang="0">
                  <a:pos x="21" y="649"/>
                </a:cxn>
                <a:cxn ang="0">
                  <a:pos x="23" y="649"/>
                </a:cxn>
                <a:cxn ang="0">
                  <a:pos x="26" y="649"/>
                </a:cxn>
                <a:cxn ang="0">
                  <a:pos x="29" y="649"/>
                </a:cxn>
                <a:cxn ang="0">
                  <a:pos x="32" y="649"/>
                </a:cxn>
                <a:cxn ang="0">
                  <a:pos x="36" y="649"/>
                </a:cxn>
                <a:cxn ang="0">
                  <a:pos x="39" y="649"/>
                </a:cxn>
                <a:cxn ang="0">
                  <a:pos x="42" y="649"/>
                </a:cxn>
                <a:cxn ang="0">
                  <a:pos x="44" y="649"/>
                </a:cxn>
                <a:cxn ang="0">
                  <a:pos x="50" y="649"/>
                </a:cxn>
                <a:cxn ang="0">
                  <a:pos x="54" y="649"/>
                </a:cxn>
                <a:cxn ang="0">
                  <a:pos x="61" y="648"/>
                </a:cxn>
                <a:cxn ang="0">
                  <a:pos x="67" y="648"/>
                </a:cxn>
                <a:cxn ang="0">
                  <a:pos x="78" y="648"/>
                </a:cxn>
                <a:cxn ang="0">
                  <a:pos x="89" y="646"/>
                </a:cxn>
                <a:cxn ang="0">
                  <a:pos x="100" y="645"/>
                </a:cxn>
                <a:cxn ang="0">
                  <a:pos x="123" y="642"/>
                </a:cxn>
                <a:cxn ang="0">
                  <a:pos x="144" y="639"/>
                </a:cxn>
                <a:cxn ang="0">
                  <a:pos x="165" y="635"/>
                </a:cxn>
                <a:cxn ang="0">
                  <a:pos x="201" y="627"/>
                </a:cxn>
                <a:cxn ang="0">
                  <a:pos x="242" y="614"/>
                </a:cxn>
                <a:cxn ang="0">
                  <a:pos x="317" y="581"/>
                </a:cxn>
                <a:cxn ang="0">
                  <a:pos x="393" y="536"/>
                </a:cxn>
                <a:cxn ang="0">
                  <a:pos x="459" y="481"/>
                </a:cxn>
                <a:cxn ang="0">
                  <a:pos x="519" y="417"/>
                </a:cxn>
                <a:cxn ang="0">
                  <a:pos x="568" y="350"/>
                </a:cxn>
                <a:cxn ang="0">
                  <a:pos x="604" y="281"/>
                </a:cxn>
                <a:cxn ang="0">
                  <a:pos x="621" y="241"/>
                </a:cxn>
                <a:cxn ang="0">
                  <a:pos x="635" y="202"/>
                </a:cxn>
                <a:cxn ang="0">
                  <a:pos x="646" y="165"/>
                </a:cxn>
                <a:cxn ang="0">
                  <a:pos x="654" y="127"/>
                </a:cxn>
                <a:cxn ang="0">
                  <a:pos x="659" y="95"/>
                </a:cxn>
                <a:cxn ang="0">
                  <a:pos x="661" y="78"/>
                </a:cxn>
                <a:cxn ang="0">
                  <a:pos x="663" y="62"/>
                </a:cxn>
                <a:cxn ang="0">
                  <a:pos x="664" y="46"/>
                </a:cxn>
                <a:cxn ang="0">
                  <a:pos x="666" y="32"/>
                </a:cxn>
                <a:cxn ang="0">
                  <a:pos x="666" y="24"/>
                </a:cxn>
                <a:cxn ang="0">
                  <a:pos x="666" y="20"/>
                </a:cxn>
                <a:cxn ang="0">
                  <a:pos x="666" y="15"/>
                </a:cxn>
                <a:cxn ang="0">
                  <a:pos x="666" y="11"/>
                </a:cxn>
                <a:cxn ang="0">
                  <a:pos x="666" y="7"/>
                </a:cxn>
                <a:cxn ang="0">
                  <a:pos x="666" y="4"/>
                </a:cxn>
                <a:cxn ang="0">
                  <a:pos x="666" y="0"/>
                </a:cxn>
              </a:cxnLst>
              <a:rect l="0" t="0" r="r" b="b"/>
              <a:pathLst>
                <a:path w="666" h="649">
                  <a:moveTo>
                    <a:pt x="0" y="648"/>
                  </a:moveTo>
                  <a:lnTo>
                    <a:pt x="9" y="648"/>
                  </a:lnTo>
                  <a:lnTo>
                    <a:pt x="15" y="648"/>
                  </a:lnTo>
                  <a:lnTo>
                    <a:pt x="21" y="649"/>
                  </a:lnTo>
                  <a:lnTo>
                    <a:pt x="23" y="649"/>
                  </a:lnTo>
                  <a:lnTo>
                    <a:pt x="26" y="649"/>
                  </a:lnTo>
                  <a:lnTo>
                    <a:pt x="29" y="649"/>
                  </a:lnTo>
                  <a:lnTo>
                    <a:pt x="32" y="649"/>
                  </a:lnTo>
                  <a:lnTo>
                    <a:pt x="36" y="649"/>
                  </a:lnTo>
                  <a:lnTo>
                    <a:pt x="39" y="649"/>
                  </a:lnTo>
                  <a:lnTo>
                    <a:pt x="42" y="649"/>
                  </a:lnTo>
                  <a:lnTo>
                    <a:pt x="44" y="649"/>
                  </a:lnTo>
                  <a:lnTo>
                    <a:pt x="50" y="649"/>
                  </a:lnTo>
                  <a:lnTo>
                    <a:pt x="54" y="649"/>
                  </a:lnTo>
                  <a:lnTo>
                    <a:pt x="61" y="648"/>
                  </a:lnTo>
                  <a:lnTo>
                    <a:pt x="67" y="648"/>
                  </a:lnTo>
                  <a:lnTo>
                    <a:pt x="78" y="648"/>
                  </a:lnTo>
                  <a:lnTo>
                    <a:pt x="89" y="646"/>
                  </a:lnTo>
                  <a:lnTo>
                    <a:pt x="100" y="645"/>
                  </a:lnTo>
                  <a:lnTo>
                    <a:pt x="123" y="642"/>
                  </a:lnTo>
                  <a:lnTo>
                    <a:pt x="144" y="639"/>
                  </a:lnTo>
                  <a:lnTo>
                    <a:pt x="165" y="635"/>
                  </a:lnTo>
                  <a:lnTo>
                    <a:pt x="201" y="627"/>
                  </a:lnTo>
                  <a:lnTo>
                    <a:pt x="242" y="614"/>
                  </a:lnTo>
                  <a:lnTo>
                    <a:pt x="317" y="581"/>
                  </a:lnTo>
                  <a:lnTo>
                    <a:pt x="393" y="536"/>
                  </a:lnTo>
                  <a:lnTo>
                    <a:pt x="459" y="481"/>
                  </a:lnTo>
                  <a:lnTo>
                    <a:pt x="519" y="417"/>
                  </a:lnTo>
                  <a:lnTo>
                    <a:pt x="568" y="350"/>
                  </a:lnTo>
                  <a:lnTo>
                    <a:pt x="604" y="281"/>
                  </a:lnTo>
                  <a:lnTo>
                    <a:pt x="621" y="241"/>
                  </a:lnTo>
                  <a:lnTo>
                    <a:pt x="635" y="202"/>
                  </a:lnTo>
                  <a:lnTo>
                    <a:pt x="646" y="165"/>
                  </a:lnTo>
                  <a:lnTo>
                    <a:pt x="654" y="127"/>
                  </a:lnTo>
                  <a:lnTo>
                    <a:pt x="659" y="95"/>
                  </a:lnTo>
                  <a:lnTo>
                    <a:pt x="661" y="78"/>
                  </a:lnTo>
                  <a:lnTo>
                    <a:pt x="663" y="62"/>
                  </a:lnTo>
                  <a:lnTo>
                    <a:pt x="664" y="46"/>
                  </a:lnTo>
                  <a:lnTo>
                    <a:pt x="666" y="32"/>
                  </a:lnTo>
                  <a:lnTo>
                    <a:pt x="666" y="24"/>
                  </a:lnTo>
                  <a:lnTo>
                    <a:pt x="666" y="20"/>
                  </a:lnTo>
                  <a:lnTo>
                    <a:pt x="666" y="15"/>
                  </a:lnTo>
                  <a:lnTo>
                    <a:pt x="666" y="11"/>
                  </a:lnTo>
                  <a:lnTo>
                    <a:pt x="666" y="7"/>
                  </a:lnTo>
                  <a:lnTo>
                    <a:pt x="666" y="4"/>
                  </a:lnTo>
                  <a:lnTo>
                    <a:pt x="666" y="0"/>
                  </a:lnTo>
                </a:path>
              </a:pathLst>
            </a:custGeom>
            <a:noFill/>
            <a:ln w="50800">
              <a:solidFill>
                <a:srgbClr val="FF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08" name="Freeform 24"/>
            <p:cNvSpPr>
              <a:spLocks noChangeAspect="1"/>
            </p:cNvSpPr>
            <p:nvPr/>
          </p:nvSpPr>
          <p:spPr bwMode="auto">
            <a:xfrm>
              <a:off x="958" y="782"/>
              <a:ext cx="856" cy="648"/>
            </a:xfrm>
            <a:custGeom>
              <a:avLst/>
              <a:gdLst/>
              <a:ahLst/>
              <a:cxnLst>
                <a:cxn ang="0">
                  <a:pos x="856" y="648"/>
                </a:cxn>
                <a:cxn ang="0">
                  <a:pos x="856" y="644"/>
                </a:cxn>
                <a:cxn ang="0">
                  <a:pos x="856" y="640"/>
                </a:cxn>
                <a:cxn ang="0">
                  <a:pos x="856" y="634"/>
                </a:cxn>
                <a:cxn ang="0">
                  <a:pos x="856" y="628"/>
                </a:cxn>
                <a:cxn ang="0">
                  <a:pos x="856" y="620"/>
                </a:cxn>
                <a:cxn ang="0">
                  <a:pos x="855" y="612"/>
                </a:cxn>
                <a:cxn ang="0">
                  <a:pos x="855" y="600"/>
                </a:cxn>
                <a:cxn ang="0">
                  <a:pos x="853" y="591"/>
                </a:cxn>
                <a:cxn ang="0">
                  <a:pos x="852" y="571"/>
                </a:cxn>
                <a:cxn ang="0">
                  <a:pos x="849" y="551"/>
                </a:cxn>
                <a:cxn ang="0">
                  <a:pos x="846" y="532"/>
                </a:cxn>
                <a:cxn ang="0">
                  <a:pos x="838" y="490"/>
                </a:cxn>
                <a:cxn ang="0">
                  <a:pos x="825" y="448"/>
                </a:cxn>
                <a:cxn ang="0">
                  <a:pos x="813" y="410"/>
                </a:cxn>
                <a:cxn ang="0">
                  <a:pos x="775" y="328"/>
                </a:cxn>
                <a:cxn ang="0">
                  <a:pos x="733" y="260"/>
                </a:cxn>
                <a:cxn ang="0">
                  <a:pos x="677" y="195"/>
                </a:cxn>
                <a:cxn ang="0">
                  <a:pos x="617" y="137"/>
                </a:cxn>
                <a:cxn ang="0">
                  <a:pos x="544" y="87"/>
                </a:cxn>
                <a:cxn ang="0">
                  <a:pos x="506" y="66"/>
                </a:cxn>
                <a:cxn ang="0">
                  <a:pos x="463" y="46"/>
                </a:cxn>
                <a:cxn ang="0">
                  <a:pos x="425" y="32"/>
                </a:cxn>
                <a:cxn ang="0">
                  <a:pos x="382" y="20"/>
                </a:cxn>
                <a:cxn ang="0">
                  <a:pos x="361" y="14"/>
                </a:cxn>
                <a:cxn ang="0">
                  <a:pos x="338" y="10"/>
                </a:cxn>
                <a:cxn ang="0">
                  <a:pos x="319" y="7"/>
                </a:cxn>
                <a:cxn ang="0">
                  <a:pos x="298" y="4"/>
                </a:cxn>
                <a:cxn ang="0">
                  <a:pos x="285" y="3"/>
                </a:cxn>
                <a:cxn ang="0">
                  <a:pos x="274" y="2"/>
                </a:cxn>
                <a:cxn ang="0">
                  <a:pos x="263" y="2"/>
                </a:cxn>
                <a:cxn ang="0">
                  <a:pos x="257" y="2"/>
                </a:cxn>
                <a:cxn ang="0">
                  <a:pos x="252" y="0"/>
                </a:cxn>
                <a:cxn ang="0">
                  <a:pos x="246" y="0"/>
                </a:cxn>
                <a:cxn ang="0">
                  <a:pos x="240" y="0"/>
                </a:cxn>
                <a:cxn ang="0">
                  <a:pos x="235" y="0"/>
                </a:cxn>
                <a:cxn ang="0">
                  <a:pos x="232" y="0"/>
                </a:cxn>
                <a:cxn ang="0">
                  <a:pos x="229" y="0"/>
                </a:cxn>
                <a:cxn ang="0">
                  <a:pos x="224" y="0"/>
                </a:cxn>
                <a:cxn ang="0">
                  <a:pos x="218" y="0"/>
                </a:cxn>
                <a:cxn ang="0">
                  <a:pos x="212" y="0"/>
                </a:cxn>
                <a:cxn ang="0">
                  <a:pos x="208" y="2"/>
                </a:cxn>
                <a:cxn ang="0">
                  <a:pos x="198" y="2"/>
                </a:cxn>
                <a:cxn ang="0">
                  <a:pos x="187" y="2"/>
                </a:cxn>
                <a:cxn ang="0">
                  <a:pos x="165" y="4"/>
                </a:cxn>
                <a:cxn ang="0">
                  <a:pos x="145" y="7"/>
                </a:cxn>
                <a:cxn ang="0">
                  <a:pos x="127" y="10"/>
                </a:cxn>
                <a:cxn ang="0">
                  <a:pos x="85" y="18"/>
                </a:cxn>
                <a:cxn ang="0">
                  <a:pos x="40" y="31"/>
                </a:cxn>
                <a:cxn ang="0">
                  <a:pos x="0" y="46"/>
                </a:cxn>
              </a:cxnLst>
              <a:rect l="0" t="0" r="r" b="b"/>
              <a:pathLst>
                <a:path w="856" h="648">
                  <a:moveTo>
                    <a:pt x="856" y="648"/>
                  </a:moveTo>
                  <a:lnTo>
                    <a:pt x="856" y="644"/>
                  </a:lnTo>
                  <a:lnTo>
                    <a:pt x="856" y="640"/>
                  </a:lnTo>
                  <a:lnTo>
                    <a:pt x="856" y="634"/>
                  </a:lnTo>
                  <a:lnTo>
                    <a:pt x="856" y="628"/>
                  </a:lnTo>
                  <a:lnTo>
                    <a:pt x="856" y="620"/>
                  </a:lnTo>
                  <a:lnTo>
                    <a:pt x="855" y="612"/>
                  </a:lnTo>
                  <a:lnTo>
                    <a:pt x="855" y="600"/>
                  </a:lnTo>
                  <a:lnTo>
                    <a:pt x="853" y="591"/>
                  </a:lnTo>
                  <a:lnTo>
                    <a:pt x="852" y="571"/>
                  </a:lnTo>
                  <a:lnTo>
                    <a:pt x="849" y="551"/>
                  </a:lnTo>
                  <a:lnTo>
                    <a:pt x="846" y="532"/>
                  </a:lnTo>
                  <a:lnTo>
                    <a:pt x="838" y="490"/>
                  </a:lnTo>
                  <a:lnTo>
                    <a:pt x="825" y="448"/>
                  </a:lnTo>
                  <a:lnTo>
                    <a:pt x="813" y="410"/>
                  </a:lnTo>
                  <a:lnTo>
                    <a:pt x="775" y="328"/>
                  </a:lnTo>
                  <a:lnTo>
                    <a:pt x="733" y="260"/>
                  </a:lnTo>
                  <a:lnTo>
                    <a:pt x="677" y="195"/>
                  </a:lnTo>
                  <a:lnTo>
                    <a:pt x="617" y="137"/>
                  </a:lnTo>
                  <a:lnTo>
                    <a:pt x="544" y="87"/>
                  </a:lnTo>
                  <a:lnTo>
                    <a:pt x="506" y="66"/>
                  </a:lnTo>
                  <a:lnTo>
                    <a:pt x="463" y="46"/>
                  </a:lnTo>
                  <a:lnTo>
                    <a:pt x="425" y="32"/>
                  </a:lnTo>
                  <a:lnTo>
                    <a:pt x="382" y="20"/>
                  </a:lnTo>
                  <a:lnTo>
                    <a:pt x="361" y="14"/>
                  </a:lnTo>
                  <a:lnTo>
                    <a:pt x="338" y="10"/>
                  </a:lnTo>
                  <a:lnTo>
                    <a:pt x="319" y="7"/>
                  </a:lnTo>
                  <a:lnTo>
                    <a:pt x="298" y="4"/>
                  </a:lnTo>
                  <a:lnTo>
                    <a:pt x="285" y="3"/>
                  </a:lnTo>
                  <a:lnTo>
                    <a:pt x="274" y="2"/>
                  </a:lnTo>
                  <a:lnTo>
                    <a:pt x="263" y="2"/>
                  </a:lnTo>
                  <a:lnTo>
                    <a:pt x="257" y="2"/>
                  </a:lnTo>
                  <a:lnTo>
                    <a:pt x="252" y="0"/>
                  </a:lnTo>
                  <a:lnTo>
                    <a:pt x="246" y="0"/>
                  </a:lnTo>
                  <a:lnTo>
                    <a:pt x="240" y="0"/>
                  </a:lnTo>
                  <a:lnTo>
                    <a:pt x="235" y="0"/>
                  </a:lnTo>
                  <a:lnTo>
                    <a:pt x="232" y="0"/>
                  </a:lnTo>
                  <a:lnTo>
                    <a:pt x="229" y="0"/>
                  </a:lnTo>
                  <a:lnTo>
                    <a:pt x="224" y="0"/>
                  </a:lnTo>
                  <a:lnTo>
                    <a:pt x="218" y="0"/>
                  </a:lnTo>
                  <a:lnTo>
                    <a:pt x="212" y="0"/>
                  </a:lnTo>
                  <a:lnTo>
                    <a:pt x="208" y="2"/>
                  </a:lnTo>
                  <a:lnTo>
                    <a:pt x="198" y="2"/>
                  </a:lnTo>
                  <a:lnTo>
                    <a:pt x="187" y="2"/>
                  </a:lnTo>
                  <a:lnTo>
                    <a:pt x="165" y="4"/>
                  </a:lnTo>
                  <a:lnTo>
                    <a:pt x="145" y="7"/>
                  </a:lnTo>
                  <a:lnTo>
                    <a:pt x="127" y="10"/>
                  </a:lnTo>
                  <a:lnTo>
                    <a:pt x="85" y="18"/>
                  </a:lnTo>
                  <a:lnTo>
                    <a:pt x="40" y="31"/>
                  </a:lnTo>
                  <a:lnTo>
                    <a:pt x="0" y="46"/>
                  </a:lnTo>
                </a:path>
              </a:pathLst>
            </a:custGeom>
            <a:noFill/>
            <a:ln w="50800">
              <a:solidFill>
                <a:srgbClr val="FF00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09" name="Freeform 25"/>
            <p:cNvSpPr>
              <a:spLocks noChangeAspect="1"/>
            </p:cNvSpPr>
            <p:nvPr/>
          </p:nvSpPr>
          <p:spPr bwMode="auto">
            <a:xfrm>
              <a:off x="566" y="828"/>
              <a:ext cx="588" cy="1248"/>
            </a:xfrm>
            <a:custGeom>
              <a:avLst/>
              <a:gdLst/>
              <a:ahLst/>
              <a:cxnLst>
                <a:cxn ang="0">
                  <a:pos x="392" y="0"/>
                </a:cxn>
                <a:cxn ang="0">
                  <a:pos x="350" y="20"/>
                </a:cxn>
                <a:cxn ang="0">
                  <a:pos x="277" y="63"/>
                </a:cxn>
                <a:cxn ang="0">
                  <a:pos x="211" y="115"/>
                </a:cxn>
                <a:cxn ang="0">
                  <a:pos x="151" y="179"/>
                </a:cxn>
                <a:cxn ang="0">
                  <a:pos x="99" y="252"/>
                </a:cxn>
                <a:cxn ang="0">
                  <a:pos x="59" y="326"/>
                </a:cxn>
                <a:cxn ang="0">
                  <a:pos x="43" y="364"/>
                </a:cxn>
                <a:cxn ang="0">
                  <a:pos x="29" y="405"/>
                </a:cxn>
                <a:cxn ang="0">
                  <a:pos x="20" y="442"/>
                </a:cxn>
                <a:cxn ang="0">
                  <a:pos x="11" y="477"/>
                </a:cxn>
                <a:cxn ang="0">
                  <a:pos x="6" y="517"/>
                </a:cxn>
                <a:cxn ang="0">
                  <a:pos x="3" y="538"/>
                </a:cxn>
                <a:cxn ang="0">
                  <a:pos x="3" y="547"/>
                </a:cxn>
                <a:cxn ang="0">
                  <a:pos x="1" y="559"/>
                </a:cxn>
                <a:cxn ang="0">
                  <a:pos x="1" y="567"/>
                </a:cxn>
                <a:cxn ang="0">
                  <a:pos x="1" y="573"/>
                </a:cxn>
                <a:cxn ang="0">
                  <a:pos x="0" y="577"/>
                </a:cxn>
                <a:cxn ang="0">
                  <a:pos x="0" y="582"/>
                </a:cxn>
                <a:cxn ang="0">
                  <a:pos x="0" y="587"/>
                </a:cxn>
                <a:cxn ang="0">
                  <a:pos x="0" y="591"/>
                </a:cxn>
                <a:cxn ang="0">
                  <a:pos x="0" y="595"/>
                </a:cxn>
                <a:cxn ang="0">
                  <a:pos x="0" y="599"/>
                </a:cxn>
                <a:cxn ang="0">
                  <a:pos x="0" y="605"/>
                </a:cxn>
                <a:cxn ang="0">
                  <a:pos x="0" y="609"/>
                </a:cxn>
                <a:cxn ang="0">
                  <a:pos x="0" y="613"/>
                </a:cxn>
                <a:cxn ang="0">
                  <a:pos x="0" y="619"/>
                </a:cxn>
                <a:cxn ang="0">
                  <a:pos x="0" y="624"/>
                </a:cxn>
                <a:cxn ang="0">
                  <a:pos x="1" y="634"/>
                </a:cxn>
                <a:cxn ang="0">
                  <a:pos x="1" y="644"/>
                </a:cxn>
                <a:cxn ang="0">
                  <a:pos x="3" y="654"/>
                </a:cxn>
                <a:cxn ang="0">
                  <a:pos x="4" y="673"/>
                </a:cxn>
                <a:cxn ang="0">
                  <a:pos x="7" y="696"/>
                </a:cxn>
                <a:cxn ang="0">
                  <a:pos x="10" y="715"/>
                </a:cxn>
                <a:cxn ang="0">
                  <a:pos x="18" y="759"/>
                </a:cxn>
                <a:cxn ang="0">
                  <a:pos x="29" y="801"/>
                </a:cxn>
                <a:cxn ang="0">
                  <a:pos x="59" y="878"/>
                </a:cxn>
                <a:cxn ang="0">
                  <a:pos x="94" y="945"/>
                </a:cxn>
                <a:cxn ang="0">
                  <a:pos x="138" y="1009"/>
                </a:cxn>
                <a:cxn ang="0">
                  <a:pos x="196" y="1074"/>
                </a:cxn>
                <a:cxn ang="0">
                  <a:pos x="257" y="1127"/>
                </a:cxn>
                <a:cxn ang="0">
                  <a:pos x="332" y="1174"/>
                </a:cxn>
                <a:cxn ang="0">
                  <a:pos x="409" y="1211"/>
                </a:cxn>
                <a:cxn ang="0">
                  <a:pos x="449" y="1225"/>
                </a:cxn>
                <a:cxn ang="0">
                  <a:pos x="471" y="1230"/>
                </a:cxn>
                <a:cxn ang="0">
                  <a:pos x="494" y="1236"/>
                </a:cxn>
                <a:cxn ang="0">
                  <a:pos x="515" y="1240"/>
                </a:cxn>
                <a:cxn ang="0">
                  <a:pos x="537" y="1244"/>
                </a:cxn>
                <a:cxn ang="0">
                  <a:pos x="558" y="1247"/>
                </a:cxn>
                <a:cxn ang="0">
                  <a:pos x="576" y="1248"/>
                </a:cxn>
                <a:cxn ang="0">
                  <a:pos x="588" y="1248"/>
                </a:cxn>
              </a:cxnLst>
              <a:rect l="0" t="0" r="r" b="b"/>
              <a:pathLst>
                <a:path w="588" h="1248">
                  <a:moveTo>
                    <a:pt x="392" y="0"/>
                  </a:moveTo>
                  <a:lnTo>
                    <a:pt x="350" y="20"/>
                  </a:lnTo>
                  <a:lnTo>
                    <a:pt x="277" y="63"/>
                  </a:lnTo>
                  <a:lnTo>
                    <a:pt x="211" y="115"/>
                  </a:lnTo>
                  <a:lnTo>
                    <a:pt x="151" y="179"/>
                  </a:lnTo>
                  <a:lnTo>
                    <a:pt x="99" y="252"/>
                  </a:lnTo>
                  <a:lnTo>
                    <a:pt x="59" y="326"/>
                  </a:lnTo>
                  <a:lnTo>
                    <a:pt x="43" y="364"/>
                  </a:lnTo>
                  <a:lnTo>
                    <a:pt x="29" y="405"/>
                  </a:lnTo>
                  <a:lnTo>
                    <a:pt x="20" y="442"/>
                  </a:lnTo>
                  <a:lnTo>
                    <a:pt x="11" y="477"/>
                  </a:lnTo>
                  <a:lnTo>
                    <a:pt x="6" y="517"/>
                  </a:lnTo>
                  <a:lnTo>
                    <a:pt x="3" y="538"/>
                  </a:lnTo>
                  <a:lnTo>
                    <a:pt x="3" y="547"/>
                  </a:lnTo>
                  <a:lnTo>
                    <a:pt x="1" y="559"/>
                  </a:lnTo>
                  <a:lnTo>
                    <a:pt x="1" y="567"/>
                  </a:lnTo>
                  <a:lnTo>
                    <a:pt x="1" y="573"/>
                  </a:lnTo>
                  <a:lnTo>
                    <a:pt x="0" y="577"/>
                  </a:lnTo>
                  <a:lnTo>
                    <a:pt x="0" y="582"/>
                  </a:lnTo>
                  <a:lnTo>
                    <a:pt x="0" y="587"/>
                  </a:lnTo>
                  <a:lnTo>
                    <a:pt x="0" y="591"/>
                  </a:lnTo>
                  <a:lnTo>
                    <a:pt x="0" y="595"/>
                  </a:lnTo>
                  <a:lnTo>
                    <a:pt x="0" y="599"/>
                  </a:lnTo>
                  <a:lnTo>
                    <a:pt x="0" y="605"/>
                  </a:lnTo>
                  <a:lnTo>
                    <a:pt x="0" y="609"/>
                  </a:lnTo>
                  <a:lnTo>
                    <a:pt x="0" y="613"/>
                  </a:lnTo>
                  <a:lnTo>
                    <a:pt x="0" y="619"/>
                  </a:lnTo>
                  <a:lnTo>
                    <a:pt x="0" y="624"/>
                  </a:lnTo>
                  <a:lnTo>
                    <a:pt x="1" y="634"/>
                  </a:lnTo>
                  <a:lnTo>
                    <a:pt x="1" y="644"/>
                  </a:lnTo>
                  <a:lnTo>
                    <a:pt x="3" y="654"/>
                  </a:lnTo>
                  <a:lnTo>
                    <a:pt x="4" y="673"/>
                  </a:lnTo>
                  <a:lnTo>
                    <a:pt x="7" y="696"/>
                  </a:lnTo>
                  <a:lnTo>
                    <a:pt x="10" y="715"/>
                  </a:lnTo>
                  <a:lnTo>
                    <a:pt x="18" y="759"/>
                  </a:lnTo>
                  <a:lnTo>
                    <a:pt x="29" y="801"/>
                  </a:lnTo>
                  <a:lnTo>
                    <a:pt x="59" y="878"/>
                  </a:lnTo>
                  <a:lnTo>
                    <a:pt x="94" y="945"/>
                  </a:lnTo>
                  <a:lnTo>
                    <a:pt x="138" y="1009"/>
                  </a:lnTo>
                  <a:lnTo>
                    <a:pt x="196" y="1074"/>
                  </a:lnTo>
                  <a:lnTo>
                    <a:pt x="257" y="1127"/>
                  </a:lnTo>
                  <a:lnTo>
                    <a:pt x="332" y="1174"/>
                  </a:lnTo>
                  <a:lnTo>
                    <a:pt x="409" y="1211"/>
                  </a:lnTo>
                  <a:lnTo>
                    <a:pt x="449" y="1225"/>
                  </a:lnTo>
                  <a:lnTo>
                    <a:pt x="471" y="1230"/>
                  </a:lnTo>
                  <a:lnTo>
                    <a:pt x="494" y="1236"/>
                  </a:lnTo>
                  <a:lnTo>
                    <a:pt x="515" y="1240"/>
                  </a:lnTo>
                  <a:lnTo>
                    <a:pt x="537" y="1244"/>
                  </a:lnTo>
                  <a:lnTo>
                    <a:pt x="558" y="1247"/>
                  </a:lnTo>
                  <a:lnTo>
                    <a:pt x="576" y="1248"/>
                  </a:lnTo>
                  <a:lnTo>
                    <a:pt x="588" y="1248"/>
                  </a:lnTo>
                </a:path>
              </a:pathLst>
            </a:custGeom>
            <a:noFill/>
            <a:ln w="50800">
              <a:solidFill>
                <a:srgbClr val="FF00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10" name="Freeform 26"/>
            <p:cNvSpPr>
              <a:spLocks noChangeAspect="1"/>
            </p:cNvSpPr>
            <p:nvPr/>
          </p:nvSpPr>
          <p:spPr bwMode="auto">
            <a:xfrm>
              <a:off x="1154" y="1430"/>
              <a:ext cx="660" cy="648"/>
            </a:xfrm>
            <a:custGeom>
              <a:avLst/>
              <a:gdLst/>
              <a:ahLst/>
              <a:cxnLst>
                <a:cxn ang="0">
                  <a:pos x="0" y="646"/>
                </a:cxn>
                <a:cxn ang="0">
                  <a:pos x="9" y="648"/>
                </a:cxn>
                <a:cxn ang="0">
                  <a:pos x="15" y="648"/>
                </a:cxn>
                <a:cxn ang="0">
                  <a:pos x="21" y="648"/>
                </a:cxn>
                <a:cxn ang="0">
                  <a:pos x="23" y="648"/>
                </a:cxn>
                <a:cxn ang="0">
                  <a:pos x="26" y="648"/>
                </a:cxn>
                <a:cxn ang="0">
                  <a:pos x="30" y="648"/>
                </a:cxn>
                <a:cxn ang="0">
                  <a:pos x="32" y="648"/>
                </a:cxn>
                <a:cxn ang="0">
                  <a:pos x="36" y="648"/>
                </a:cxn>
                <a:cxn ang="0">
                  <a:pos x="39" y="648"/>
                </a:cxn>
                <a:cxn ang="0">
                  <a:pos x="42" y="648"/>
                </a:cxn>
                <a:cxn ang="0">
                  <a:pos x="44" y="648"/>
                </a:cxn>
                <a:cxn ang="0">
                  <a:pos x="50" y="648"/>
                </a:cxn>
                <a:cxn ang="0">
                  <a:pos x="54" y="648"/>
                </a:cxn>
                <a:cxn ang="0">
                  <a:pos x="61" y="648"/>
                </a:cxn>
                <a:cxn ang="0">
                  <a:pos x="67" y="648"/>
                </a:cxn>
                <a:cxn ang="0">
                  <a:pos x="78" y="646"/>
                </a:cxn>
                <a:cxn ang="0">
                  <a:pos x="89" y="645"/>
                </a:cxn>
                <a:cxn ang="0">
                  <a:pos x="100" y="645"/>
                </a:cxn>
                <a:cxn ang="0">
                  <a:pos x="123" y="642"/>
                </a:cxn>
                <a:cxn ang="0">
                  <a:pos x="144" y="638"/>
                </a:cxn>
                <a:cxn ang="0">
                  <a:pos x="165" y="634"/>
                </a:cxn>
                <a:cxn ang="0">
                  <a:pos x="201" y="625"/>
                </a:cxn>
                <a:cxn ang="0">
                  <a:pos x="240" y="613"/>
                </a:cxn>
                <a:cxn ang="0">
                  <a:pos x="316" y="579"/>
                </a:cxn>
                <a:cxn ang="0">
                  <a:pos x="391" y="533"/>
                </a:cxn>
                <a:cxn ang="0">
                  <a:pos x="456" y="480"/>
                </a:cxn>
                <a:cxn ang="0">
                  <a:pos x="516" y="414"/>
                </a:cxn>
                <a:cxn ang="0">
                  <a:pos x="564" y="347"/>
                </a:cxn>
                <a:cxn ang="0">
                  <a:pos x="600" y="280"/>
                </a:cxn>
                <a:cxn ang="0">
                  <a:pos x="617" y="239"/>
                </a:cxn>
                <a:cxn ang="0">
                  <a:pos x="629" y="200"/>
                </a:cxn>
                <a:cxn ang="0">
                  <a:pos x="639" y="164"/>
                </a:cxn>
                <a:cxn ang="0">
                  <a:pos x="649" y="126"/>
                </a:cxn>
                <a:cxn ang="0">
                  <a:pos x="653" y="95"/>
                </a:cxn>
                <a:cxn ang="0">
                  <a:pos x="656" y="77"/>
                </a:cxn>
                <a:cxn ang="0">
                  <a:pos x="657" y="60"/>
                </a:cxn>
                <a:cxn ang="0">
                  <a:pos x="659" y="45"/>
                </a:cxn>
                <a:cxn ang="0">
                  <a:pos x="659" y="32"/>
                </a:cxn>
                <a:cxn ang="0">
                  <a:pos x="660" y="24"/>
                </a:cxn>
                <a:cxn ang="0">
                  <a:pos x="660" y="20"/>
                </a:cxn>
                <a:cxn ang="0">
                  <a:pos x="660" y="15"/>
                </a:cxn>
                <a:cxn ang="0">
                  <a:pos x="660" y="11"/>
                </a:cxn>
                <a:cxn ang="0">
                  <a:pos x="660" y="7"/>
                </a:cxn>
                <a:cxn ang="0">
                  <a:pos x="660" y="4"/>
                </a:cxn>
                <a:cxn ang="0">
                  <a:pos x="660" y="0"/>
                </a:cxn>
              </a:cxnLst>
              <a:rect l="0" t="0" r="r" b="b"/>
              <a:pathLst>
                <a:path w="660" h="648">
                  <a:moveTo>
                    <a:pt x="0" y="646"/>
                  </a:moveTo>
                  <a:lnTo>
                    <a:pt x="9" y="648"/>
                  </a:lnTo>
                  <a:lnTo>
                    <a:pt x="15" y="648"/>
                  </a:lnTo>
                  <a:lnTo>
                    <a:pt x="21" y="648"/>
                  </a:lnTo>
                  <a:lnTo>
                    <a:pt x="23" y="648"/>
                  </a:lnTo>
                  <a:lnTo>
                    <a:pt x="26" y="648"/>
                  </a:lnTo>
                  <a:lnTo>
                    <a:pt x="30" y="648"/>
                  </a:lnTo>
                  <a:lnTo>
                    <a:pt x="32" y="648"/>
                  </a:lnTo>
                  <a:lnTo>
                    <a:pt x="36" y="648"/>
                  </a:lnTo>
                  <a:lnTo>
                    <a:pt x="39" y="648"/>
                  </a:lnTo>
                  <a:lnTo>
                    <a:pt x="42" y="648"/>
                  </a:lnTo>
                  <a:lnTo>
                    <a:pt x="44" y="648"/>
                  </a:lnTo>
                  <a:lnTo>
                    <a:pt x="50" y="648"/>
                  </a:lnTo>
                  <a:lnTo>
                    <a:pt x="54" y="648"/>
                  </a:lnTo>
                  <a:lnTo>
                    <a:pt x="61" y="648"/>
                  </a:lnTo>
                  <a:lnTo>
                    <a:pt x="67" y="648"/>
                  </a:lnTo>
                  <a:lnTo>
                    <a:pt x="78" y="646"/>
                  </a:lnTo>
                  <a:lnTo>
                    <a:pt x="89" y="645"/>
                  </a:lnTo>
                  <a:lnTo>
                    <a:pt x="100" y="645"/>
                  </a:lnTo>
                  <a:lnTo>
                    <a:pt x="123" y="642"/>
                  </a:lnTo>
                  <a:lnTo>
                    <a:pt x="144" y="638"/>
                  </a:lnTo>
                  <a:lnTo>
                    <a:pt x="165" y="634"/>
                  </a:lnTo>
                  <a:lnTo>
                    <a:pt x="201" y="625"/>
                  </a:lnTo>
                  <a:lnTo>
                    <a:pt x="240" y="613"/>
                  </a:lnTo>
                  <a:lnTo>
                    <a:pt x="316" y="579"/>
                  </a:lnTo>
                  <a:lnTo>
                    <a:pt x="391" y="533"/>
                  </a:lnTo>
                  <a:lnTo>
                    <a:pt x="456" y="480"/>
                  </a:lnTo>
                  <a:lnTo>
                    <a:pt x="516" y="414"/>
                  </a:lnTo>
                  <a:lnTo>
                    <a:pt x="564" y="347"/>
                  </a:lnTo>
                  <a:lnTo>
                    <a:pt x="600" y="280"/>
                  </a:lnTo>
                  <a:lnTo>
                    <a:pt x="617" y="239"/>
                  </a:lnTo>
                  <a:lnTo>
                    <a:pt x="629" y="200"/>
                  </a:lnTo>
                  <a:lnTo>
                    <a:pt x="639" y="164"/>
                  </a:lnTo>
                  <a:lnTo>
                    <a:pt x="649" y="126"/>
                  </a:lnTo>
                  <a:lnTo>
                    <a:pt x="653" y="95"/>
                  </a:lnTo>
                  <a:lnTo>
                    <a:pt x="656" y="77"/>
                  </a:lnTo>
                  <a:lnTo>
                    <a:pt x="657" y="60"/>
                  </a:lnTo>
                  <a:lnTo>
                    <a:pt x="659" y="45"/>
                  </a:lnTo>
                  <a:lnTo>
                    <a:pt x="659" y="32"/>
                  </a:lnTo>
                  <a:lnTo>
                    <a:pt x="660" y="24"/>
                  </a:lnTo>
                  <a:lnTo>
                    <a:pt x="660" y="20"/>
                  </a:lnTo>
                  <a:lnTo>
                    <a:pt x="660" y="15"/>
                  </a:lnTo>
                  <a:lnTo>
                    <a:pt x="660" y="11"/>
                  </a:lnTo>
                  <a:lnTo>
                    <a:pt x="660" y="7"/>
                  </a:lnTo>
                  <a:lnTo>
                    <a:pt x="660" y="4"/>
                  </a:lnTo>
                  <a:lnTo>
                    <a:pt x="660" y="0"/>
                  </a:lnTo>
                </a:path>
              </a:pathLst>
            </a:custGeom>
            <a:noFill/>
            <a:ln w="50800">
              <a:solidFill>
                <a:srgbClr val="FF00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3" name="Group 27"/>
          <p:cNvGrpSpPr>
            <a:grpSpLocks noChangeAspect="1"/>
          </p:cNvGrpSpPr>
          <p:nvPr/>
        </p:nvGrpSpPr>
        <p:grpSpPr bwMode="auto">
          <a:xfrm>
            <a:off x="6491288" y="4343400"/>
            <a:ext cx="2195512" cy="2020888"/>
            <a:chOff x="2919" y="1092"/>
            <a:chExt cx="1534" cy="1412"/>
          </a:xfrm>
        </p:grpSpPr>
        <p:sp>
          <p:nvSpPr>
            <p:cNvPr id="144412" name="Freeform 28"/>
            <p:cNvSpPr>
              <a:spLocks noChangeAspect="1"/>
            </p:cNvSpPr>
            <p:nvPr/>
          </p:nvSpPr>
          <p:spPr bwMode="auto">
            <a:xfrm>
              <a:off x="3543" y="1402"/>
              <a:ext cx="539" cy="396"/>
            </a:xfrm>
            <a:custGeom>
              <a:avLst/>
              <a:gdLst/>
              <a:ahLst/>
              <a:cxnLst>
                <a:cxn ang="0">
                  <a:pos x="539" y="396"/>
                </a:cxn>
                <a:cxn ang="0">
                  <a:pos x="539" y="393"/>
                </a:cxn>
                <a:cxn ang="0">
                  <a:pos x="539" y="390"/>
                </a:cxn>
                <a:cxn ang="0">
                  <a:pos x="539" y="387"/>
                </a:cxn>
                <a:cxn ang="0">
                  <a:pos x="539" y="384"/>
                </a:cxn>
                <a:cxn ang="0">
                  <a:pos x="539" y="379"/>
                </a:cxn>
                <a:cxn ang="0">
                  <a:pos x="539" y="373"/>
                </a:cxn>
                <a:cxn ang="0">
                  <a:pos x="539" y="366"/>
                </a:cxn>
                <a:cxn ang="0">
                  <a:pos x="538" y="359"/>
                </a:cxn>
                <a:cxn ang="0">
                  <a:pos x="536" y="347"/>
                </a:cxn>
                <a:cxn ang="0">
                  <a:pos x="535" y="334"/>
                </a:cxn>
                <a:cxn ang="0">
                  <a:pos x="533" y="323"/>
                </a:cxn>
                <a:cxn ang="0">
                  <a:pos x="526" y="296"/>
                </a:cxn>
                <a:cxn ang="0">
                  <a:pos x="519" y="270"/>
                </a:cxn>
                <a:cxn ang="0">
                  <a:pos x="510" y="246"/>
                </a:cxn>
                <a:cxn ang="0">
                  <a:pos x="484" y="194"/>
                </a:cxn>
                <a:cxn ang="0">
                  <a:pos x="456" y="153"/>
                </a:cxn>
                <a:cxn ang="0">
                  <a:pos x="421" y="113"/>
                </a:cxn>
                <a:cxn ang="0">
                  <a:pos x="382" y="79"/>
                </a:cxn>
                <a:cxn ang="0">
                  <a:pos x="336" y="50"/>
                </a:cxn>
                <a:cxn ang="0">
                  <a:pos x="312" y="37"/>
                </a:cxn>
                <a:cxn ang="0">
                  <a:pos x="286" y="26"/>
                </a:cxn>
                <a:cxn ang="0">
                  <a:pos x="262" y="18"/>
                </a:cxn>
                <a:cxn ang="0">
                  <a:pos x="235" y="11"/>
                </a:cxn>
                <a:cxn ang="0">
                  <a:pos x="221" y="8"/>
                </a:cxn>
                <a:cxn ang="0">
                  <a:pos x="209" y="5"/>
                </a:cxn>
                <a:cxn ang="0">
                  <a:pos x="196" y="2"/>
                </a:cxn>
                <a:cxn ang="0">
                  <a:pos x="184" y="1"/>
                </a:cxn>
                <a:cxn ang="0">
                  <a:pos x="175" y="1"/>
                </a:cxn>
                <a:cxn ang="0">
                  <a:pos x="168" y="0"/>
                </a:cxn>
                <a:cxn ang="0">
                  <a:pos x="161" y="0"/>
                </a:cxn>
                <a:cxn ang="0">
                  <a:pos x="158" y="0"/>
                </a:cxn>
                <a:cxn ang="0">
                  <a:pos x="154" y="0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4" y="0"/>
                </a:cxn>
                <a:cxn ang="0">
                  <a:pos x="143" y="0"/>
                </a:cxn>
                <a:cxn ang="0">
                  <a:pos x="142" y="0"/>
                </a:cxn>
                <a:cxn ang="0">
                  <a:pos x="137" y="0"/>
                </a:cxn>
                <a:cxn ang="0">
                  <a:pos x="135" y="0"/>
                </a:cxn>
                <a:cxn ang="0">
                  <a:pos x="132" y="0"/>
                </a:cxn>
                <a:cxn ang="0">
                  <a:pos x="128" y="0"/>
                </a:cxn>
                <a:cxn ang="0">
                  <a:pos x="122" y="0"/>
                </a:cxn>
                <a:cxn ang="0">
                  <a:pos x="115" y="1"/>
                </a:cxn>
                <a:cxn ang="0">
                  <a:pos x="102" y="1"/>
                </a:cxn>
                <a:cxn ang="0">
                  <a:pos x="90" y="2"/>
                </a:cxn>
                <a:cxn ang="0">
                  <a:pos x="79" y="5"/>
                </a:cxn>
                <a:cxn ang="0">
                  <a:pos x="52" y="9"/>
                </a:cxn>
                <a:cxn ang="0">
                  <a:pos x="25" y="18"/>
                </a:cxn>
                <a:cxn ang="0">
                  <a:pos x="0" y="26"/>
                </a:cxn>
              </a:cxnLst>
              <a:rect l="0" t="0" r="r" b="b"/>
              <a:pathLst>
                <a:path w="539" h="396">
                  <a:moveTo>
                    <a:pt x="539" y="396"/>
                  </a:moveTo>
                  <a:lnTo>
                    <a:pt x="539" y="393"/>
                  </a:lnTo>
                  <a:lnTo>
                    <a:pt x="539" y="390"/>
                  </a:lnTo>
                  <a:lnTo>
                    <a:pt x="539" y="387"/>
                  </a:lnTo>
                  <a:lnTo>
                    <a:pt x="539" y="384"/>
                  </a:lnTo>
                  <a:lnTo>
                    <a:pt x="539" y="379"/>
                  </a:lnTo>
                  <a:lnTo>
                    <a:pt x="539" y="373"/>
                  </a:lnTo>
                  <a:lnTo>
                    <a:pt x="539" y="366"/>
                  </a:lnTo>
                  <a:lnTo>
                    <a:pt x="538" y="359"/>
                  </a:lnTo>
                  <a:lnTo>
                    <a:pt x="536" y="347"/>
                  </a:lnTo>
                  <a:lnTo>
                    <a:pt x="535" y="334"/>
                  </a:lnTo>
                  <a:lnTo>
                    <a:pt x="533" y="323"/>
                  </a:lnTo>
                  <a:lnTo>
                    <a:pt x="526" y="296"/>
                  </a:lnTo>
                  <a:lnTo>
                    <a:pt x="519" y="270"/>
                  </a:lnTo>
                  <a:lnTo>
                    <a:pt x="510" y="246"/>
                  </a:lnTo>
                  <a:lnTo>
                    <a:pt x="484" y="194"/>
                  </a:lnTo>
                  <a:lnTo>
                    <a:pt x="456" y="153"/>
                  </a:lnTo>
                  <a:lnTo>
                    <a:pt x="421" y="113"/>
                  </a:lnTo>
                  <a:lnTo>
                    <a:pt x="382" y="79"/>
                  </a:lnTo>
                  <a:lnTo>
                    <a:pt x="336" y="50"/>
                  </a:lnTo>
                  <a:lnTo>
                    <a:pt x="312" y="37"/>
                  </a:lnTo>
                  <a:lnTo>
                    <a:pt x="286" y="26"/>
                  </a:lnTo>
                  <a:lnTo>
                    <a:pt x="262" y="18"/>
                  </a:lnTo>
                  <a:lnTo>
                    <a:pt x="235" y="11"/>
                  </a:lnTo>
                  <a:lnTo>
                    <a:pt x="221" y="8"/>
                  </a:lnTo>
                  <a:lnTo>
                    <a:pt x="209" y="5"/>
                  </a:lnTo>
                  <a:lnTo>
                    <a:pt x="196" y="2"/>
                  </a:lnTo>
                  <a:lnTo>
                    <a:pt x="184" y="1"/>
                  </a:lnTo>
                  <a:lnTo>
                    <a:pt x="175" y="1"/>
                  </a:lnTo>
                  <a:lnTo>
                    <a:pt x="168" y="0"/>
                  </a:lnTo>
                  <a:lnTo>
                    <a:pt x="161" y="0"/>
                  </a:lnTo>
                  <a:lnTo>
                    <a:pt x="158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4" y="0"/>
                  </a:lnTo>
                  <a:lnTo>
                    <a:pt x="143" y="0"/>
                  </a:lnTo>
                  <a:lnTo>
                    <a:pt x="142" y="0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2" y="0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15" y="1"/>
                  </a:lnTo>
                  <a:lnTo>
                    <a:pt x="102" y="1"/>
                  </a:lnTo>
                  <a:lnTo>
                    <a:pt x="90" y="2"/>
                  </a:lnTo>
                  <a:lnTo>
                    <a:pt x="79" y="5"/>
                  </a:lnTo>
                  <a:lnTo>
                    <a:pt x="52" y="9"/>
                  </a:lnTo>
                  <a:lnTo>
                    <a:pt x="25" y="18"/>
                  </a:lnTo>
                  <a:lnTo>
                    <a:pt x="0" y="26"/>
                  </a:lnTo>
                </a:path>
              </a:pathLst>
            </a:custGeom>
            <a:noFill/>
            <a:ln w="508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13" name="Freeform 29"/>
            <p:cNvSpPr>
              <a:spLocks noChangeAspect="1"/>
            </p:cNvSpPr>
            <p:nvPr/>
          </p:nvSpPr>
          <p:spPr bwMode="auto">
            <a:xfrm>
              <a:off x="3290" y="1428"/>
              <a:ext cx="374" cy="765"/>
            </a:xfrm>
            <a:custGeom>
              <a:avLst/>
              <a:gdLst/>
              <a:ahLst/>
              <a:cxnLst>
                <a:cxn ang="0">
                  <a:pos x="253" y="0"/>
                </a:cxn>
                <a:cxn ang="0">
                  <a:pos x="227" y="11"/>
                </a:cxn>
                <a:cxn ang="0">
                  <a:pos x="181" y="37"/>
                </a:cxn>
                <a:cxn ang="0">
                  <a:pos x="140" y="67"/>
                </a:cxn>
                <a:cxn ang="0">
                  <a:pos x="101" y="106"/>
                </a:cxn>
                <a:cxn ang="0">
                  <a:pos x="66" y="150"/>
                </a:cxn>
                <a:cxn ang="0">
                  <a:pos x="39" y="196"/>
                </a:cxn>
                <a:cxn ang="0">
                  <a:pos x="29" y="220"/>
                </a:cxn>
                <a:cxn ang="0">
                  <a:pos x="20" y="245"/>
                </a:cxn>
                <a:cxn ang="0">
                  <a:pos x="13" y="269"/>
                </a:cxn>
                <a:cxn ang="0">
                  <a:pos x="7" y="291"/>
                </a:cxn>
                <a:cxn ang="0">
                  <a:pos x="3" y="316"/>
                </a:cxn>
                <a:cxn ang="0">
                  <a:pos x="1" y="329"/>
                </a:cxn>
                <a:cxn ang="0">
                  <a:pos x="1" y="336"/>
                </a:cxn>
                <a:cxn ang="0">
                  <a:pos x="0" y="343"/>
                </a:cxn>
                <a:cxn ang="0">
                  <a:pos x="0" y="349"/>
                </a:cxn>
                <a:cxn ang="0">
                  <a:pos x="0" y="351"/>
                </a:cxn>
                <a:cxn ang="0">
                  <a:pos x="0" y="354"/>
                </a:cxn>
                <a:cxn ang="0">
                  <a:pos x="0" y="357"/>
                </a:cxn>
                <a:cxn ang="0">
                  <a:pos x="0" y="360"/>
                </a:cxn>
                <a:cxn ang="0">
                  <a:pos x="0" y="363"/>
                </a:cxn>
                <a:cxn ang="0">
                  <a:pos x="0" y="365"/>
                </a:cxn>
                <a:cxn ang="0">
                  <a:pos x="0" y="368"/>
                </a:cxn>
                <a:cxn ang="0">
                  <a:pos x="0" y="371"/>
                </a:cxn>
                <a:cxn ang="0">
                  <a:pos x="0" y="375"/>
                </a:cxn>
                <a:cxn ang="0">
                  <a:pos x="0" y="378"/>
                </a:cxn>
                <a:cxn ang="0">
                  <a:pos x="0" y="381"/>
                </a:cxn>
                <a:cxn ang="0">
                  <a:pos x="0" y="383"/>
                </a:cxn>
                <a:cxn ang="0">
                  <a:pos x="0" y="390"/>
                </a:cxn>
                <a:cxn ang="0">
                  <a:pos x="0" y="396"/>
                </a:cxn>
                <a:cxn ang="0">
                  <a:pos x="1" y="403"/>
                </a:cxn>
                <a:cxn ang="0">
                  <a:pos x="1" y="416"/>
                </a:cxn>
                <a:cxn ang="0">
                  <a:pos x="4" y="430"/>
                </a:cxn>
                <a:cxn ang="0">
                  <a:pos x="6" y="442"/>
                </a:cxn>
                <a:cxn ang="0">
                  <a:pos x="13" y="470"/>
                </a:cxn>
                <a:cxn ang="0">
                  <a:pos x="20" y="495"/>
                </a:cxn>
                <a:cxn ang="0">
                  <a:pos x="39" y="543"/>
                </a:cxn>
                <a:cxn ang="0">
                  <a:pos x="63" y="585"/>
                </a:cxn>
                <a:cxn ang="0">
                  <a:pos x="92" y="624"/>
                </a:cxn>
                <a:cxn ang="0">
                  <a:pos x="129" y="663"/>
                </a:cxn>
                <a:cxn ang="0">
                  <a:pos x="168" y="695"/>
                </a:cxn>
                <a:cxn ang="0">
                  <a:pos x="215" y="723"/>
                </a:cxn>
                <a:cxn ang="0">
                  <a:pos x="263" y="744"/>
                </a:cxn>
                <a:cxn ang="0">
                  <a:pos x="288" y="751"/>
                </a:cxn>
                <a:cxn ang="0">
                  <a:pos x="302" y="756"/>
                </a:cxn>
                <a:cxn ang="0">
                  <a:pos x="316" y="758"/>
                </a:cxn>
                <a:cxn ang="0">
                  <a:pos x="329" y="761"/>
                </a:cxn>
                <a:cxn ang="0">
                  <a:pos x="343" y="763"/>
                </a:cxn>
                <a:cxn ang="0">
                  <a:pos x="355" y="764"/>
                </a:cxn>
                <a:cxn ang="0">
                  <a:pos x="367" y="765"/>
                </a:cxn>
                <a:cxn ang="0">
                  <a:pos x="374" y="765"/>
                </a:cxn>
              </a:cxnLst>
              <a:rect l="0" t="0" r="r" b="b"/>
              <a:pathLst>
                <a:path w="374" h="765">
                  <a:moveTo>
                    <a:pt x="253" y="0"/>
                  </a:moveTo>
                  <a:lnTo>
                    <a:pt x="227" y="11"/>
                  </a:lnTo>
                  <a:lnTo>
                    <a:pt x="181" y="37"/>
                  </a:lnTo>
                  <a:lnTo>
                    <a:pt x="140" y="67"/>
                  </a:lnTo>
                  <a:lnTo>
                    <a:pt x="101" y="106"/>
                  </a:lnTo>
                  <a:lnTo>
                    <a:pt x="66" y="150"/>
                  </a:lnTo>
                  <a:lnTo>
                    <a:pt x="39" y="196"/>
                  </a:lnTo>
                  <a:lnTo>
                    <a:pt x="29" y="220"/>
                  </a:lnTo>
                  <a:lnTo>
                    <a:pt x="20" y="245"/>
                  </a:lnTo>
                  <a:lnTo>
                    <a:pt x="13" y="269"/>
                  </a:lnTo>
                  <a:lnTo>
                    <a:pt x="7" y="291"/>
                  </a:lnTo>
                  <a:lnTo>
                    <a:pt x="3" y="316"/>
                  </a:lnTo>
                  <a:lnTo>
                    <a:pt x="1" y="329"/>
                  </a:lnTo>
                  <a:lnTo>
                    <a:pt x="1" y="336"/>
                  </a:lnTo>
                  <a:lnTo>
                    <a:pt x="0" y="343"/>
                  </a:lnTo>
                  <a:lnTo>
                    <a:pt x="0" y="349"/>
                  </a:lnTo>
                  <a:lnTo>
                    <a:pt x="0" y="351"/>
                  </a:lnTo>
                  <a:lnTo>
                    <a:pt x="0" y="354"/>
                  </a:lnTo>
                  <a:lnTo>
                    <a:pt x="0" y="357"/>
                  </a:lnTo>
                  <a:lnTo>
                    <a:pt x="0" y="360"/>
                  </a:lnTo>
                  <a:lnTo>
                    <a:pt x="0" y="363"/>
                  </a:lnTo>
                  <a:lnTo>
                    <a:pt x="0" y="365"/>
                  </a:lnTo>
                  <a:lnTo>
                    <a:pt x="0" y="368"/>
                  </a:lnTo>
                  <a:lnTo>
                    <a:pt x="0" y="371"/>
                  </a:lnTo>
                  <a:lnTo>
                    <a:pt x="0" y="375"/>
                  </a:lnTo>
                  <a:lnTo>
                    <a:pt x="0" y="378"/>
                  </a:lnTo>
                  <a:lnTo>
                    <a:pt x="0" y="381"/>
                  </a:lnTo>
                  <a:lnTo>
                    <a:pt x="0" y="383"/>
                  </a:lnTo>
                  <a:lnTo>
                    <a:pt x="0" y="390"/>
                  </a:lnTo>
                  <a:lnTo>
                    <a:pt x="0" y="396"/>
                  </a:lnTo>
                  <a:lnTo>
                    <a:pt x="1" y="403"/>
                  </a:lnTo>
                  <a:lnTo>
                    <a:pt x="1" y="416"/>
                  </a:lnTo>
                  <a:lnTo>
                    <a:pt x="4" y="430"/>
                  </a:lnTo>
                  <a:lnTo>
                    <a:pt x="6" y="442"/>
                  </a:lnTo>
                  <a:lnTo>
                    <a:pt x="13" y="470"/>
                  </a:lnTo>
                  <a:lnTo>
                    <a:pt x="20" y="495"/>
                  </a:lnTo>
                  <a:lnTo>
                    <a:pt x="39" y="543"/>
                  </a:lnTo>
                  <a:lnTo>
                    <a:pt x="63" y="585"/>
                  </a:lnTo>
                  <a:lnTo>
                    <a:pt x="92" y="624"/>
                  </a:lnTo>
                  <a:lnTo>
                    <a:pt x="129" y="663"/>
                  </a:lnTo>
                  <a:lnTo>
                    <a:pt x="168" y="695"/>
                  </a:lnTo>
                  <a:lnTo>
                    <a:pt x="215" y="723"/>
                  </a:lnTo>
                  <a:lnTo>
                    <a:pt x="263" y="744"/>
                  </a:lnTo>
                  <a:lnTo>
                    <a:pt x="288" y="751"/>
                  </a:lnTo>
                  <a:lnTo>
                    <a:pt x="302" y="756"/>
                  </a:lnTo>
                  <a:lnTo>
                    <a:pt x="316" y="758"/>
                  </a:lnTo>
                  <a:lnTo>
                    <a:pt x="329" y="761"/>
                  </a:lnTo>
                  <a:lnTo>
                    <a:pt x="343" y="763"/>
                  </a:lnTo>
                  <a:lnTo>
                    <a:pt x="355" y="764"/>
                  </a:lnTo>
                  <a:lnTo>
                    <a:pt x="367" y="765"/>
                  </a:lnTo>
                  <a:lnTo>
                    <a:pt x="374" y="765"/>
                  </a:lnTo>
                </a:path>
              </a:pathLst>
            </a:custGeom>
            <a:noFill/>
            <a:ln w="508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14" name="Freeform 30"/>
            <p:cNvSpPr>
              <a:spLocks noChangeAspect="1"/>
            </p:cNvSpPr>
            <p:nvPr/>
          </p:nvSpPr>
          <p:spPr bwMode="auto">
            <a:xfrm>
              <a:off x="3664" y="1798"/>
              <a:ext cx="418" cy="397"/>
            </a:xfrm>
            <a:custGeom>
              <a:avLst/>
              <a:gdLst/>
              <a:ahLst/>
              <a:cxnLst>
                <a:cxn ang="0">
                  <a:pos x="0" y="395"/>
                </a:cxn>
                <a:cxn ang="0">
                  <a:pos x="5" y="397"/>
                </a:cxn>
                <a:cxn ang="0">
                  <a:pos x="9" y="397"/>
                </a:cxn>
                <a:cxn ang="0">
                  <a:pos x="12" y="397"/>
                </a:cxn>
                <a:cxn ang="0">
                  <a:pos x="15" y="397"/>
                </a:cxn>
                <a:cxn ang="0">
                  <a:pos x="16" y="397"/>
                </a:cxn>
                <a:cxn ang="0">
                  <a:pos x="18" y="397"/>
                </a:cxn>
                <a:cxn ang="0">
                  <a:pos x="19" y="397"/>
                </a:cxn>
                <a:cxn ang="0">
                  <a:pos x="22" y="397"/>
                </a:cxn>
                <a:cxn ang="0">
                  <a:pos x="23" y="397"/>
                </a:cxn>
                <a:cxn ang="0">
                  <a:pos x="25" y="397"/>
                </a:cxn>
                <a:cxn ang="0">
                  <a:pos x="28" y="397"/>
                </a:cxn>
                <a:cxn ang="0">
                  <a:pos x="30" y="397"/>
                </a:cxn>
                <a:cxn ang="0">
                  <a:pos x="33" y="397"/>
                </a:cxn>
                <a:cxn ang="0">
                  <a:pos x="37" y="397"/>
                </a:cxn>
                <a:cxn ang="0">
                  <a:pos x="40" y="397"/>
                </a:cxn>
                <a:cxn ang="0">
                  <a:pos x="49" y="395"/>
                </a:cxn>
                <a:cxn ang="0">
                  <a:pos x="54" y="395"/>
                </a:cxn>
                <a:cxn ang="0">
                  <a:pos x="61" y="394"/>
                </a:cxn>
                <a:cxn ang="0">
                  <a:pos x="75" y="393"/>
                </a:cxn>
                <a:cxn ang="0">
                  <a:pos x="88" y="391"/>
                </a:cxn>
                <a:cxn ang="0">
                  <a:pos x="100" y="388"/>
                </a:cxn>
                <a:cxn ang="0">
                  <a:pos x="123" y="383"/>
                </a:cxn>
                <a:cxn ang="0">
                  <a:pos x="148" y="376"/>
                </a:cxn>
                <a:cxn ang="0">
                  <a:pos x="194" y="358"/>
                </a:cxn>
                <a:cxn ang="0">
                  <a:pos x="242" y="330"/>
                </a:cxn>
                <a:cxn ang="0">
                  <a:pos x="284" y="297"/>
                </a:cxn>
                <a:cxn ang="0">
                  <a:pos x="323" y="258"/>
                </a:cxn>
                <a:cxn ang="0">
                  <a:pos x="354" y="218"/>
                </a:cxn>
                <a:cxn ang="0">
                  <a:pos x="377" y="176"/>
                </a:cxn>
                <a:cxn ang="0">
                  <a:pos x="389" y="151"/>
                </a:cxn>
                <a:cxn ang="0">
                  <a:pos x="398" y="127"/>
                </a:cxn>
                <a:cxn ang="0">
                  <a:pos x="405" y="104"/>
                </a:cxn>
                <a:cxn ang="0">
                  <a:pos x="411" y="79"/>
                </a:cxn>
                <a:cxn ang="0">
                  <a:pos x="414" y="60"/>
                </a:cxn>
                <a:cxn ang="0">
                  <a:pos x="415" y="48"/>
                </a:cxn>
                <a:cxn ang="0">
                  <a:pos x="417" y="39"/>
                </a:cxn>
                <a:cxn ang="0">
                  <a:pos x="418" y="29"/>
                </a:cxn>
                <a:cxn ang="0">
                  <a:pos x="418" y="20"/>
                </a:cxn>
                <a:cxn ang="0">
                  <a:pos x="418" y="15"/>
                </a:cxn>
                <a:cxn ang="0">
                  <a:pos x="418" y="12"/>
                </a:cxn>
                <a:cxn ang="0">
                  <a:pos x="418" y="9"/>
                </a:cxn>
                <a:cxn ang="0">
                  <a:pos x="418" y="6"/>
                </a:cxn>
                <a:cxn ang="0">
                  <a:pos x="418" y="5"/>
                </a:cxn>
                <a:cxn ang="0">
                  <a:pos x="418" y="2"/>
                </a:cxn>
                <a:cxn ang="0">
                  <a:pos x="418" y="0"/>
                </a:cxn>
              </a:cxnLst>
              <a:rect l="0" t="0" r="r" b="b"/>
              <a:pathLst>
                <a:path w="418" h="397">
                  <a:moveTo>
                    <a:pt x="0" y="395"/>
                  </a:moveTo>
                  <a:lnTo>
                    <a:pt x="5" y="397"/>
                  </a:lnTo>
                  <a:lnTo>
                    <a:pt x="9" y="397"/>
                  </a:lnTo>
                  <a:lnTo>
                    <a:pt x="12" y="397"/>
                  </a:lnTo>
                  <a:lnTo>
                    <a:pt x="15" y="397"/>
                  </a:lnTo>
                  <a:lnTo>
                    <a:pt x="16" y="397"/>
                  </a:lnTo>
                  <a:lnTo>
                    <a:pt x="18" y="397"/>
                  </a:lnTo>
                  <a:lnTo>
                    <a:pt x="19" y="397"/>
                  </a:lnTo>
                  <a:lnTo>
                    <a:pt x="22" y="397"/>
                  </a:lnTo>
                  <a:lnTo>
                    <a:pt x="23" y="397"/>
                  </a:lnTo>
                  <a:lnTo>
                    <a:pt x="25" y="397"/>
                  </a:lnTo>
                  <a:lnTo>
                    <a:pt x="28" y="397"/>
                  </a:lnTo>
                  <a:lnTo>
                    <a:pt x="30" y="397"/>
                  </a:lnTo>
                  <a:lnTo>
                    <a:pt x="33" y="397"/>
                  </a:lnTo>
                  <a:lnTo>
                    <a:pt x="37" y="397"/>
                  </a:lnTo>
                  <a:lnTo>
                    <a:pt x="40" y="397"/>
                  </a:lnTo>
                  <a:lnTo>
                    <a:pt x="49" y="395"/>
                  </a:lnTo>
                  <a:lnTo>
                    <a:pt x="54" y="395"/>
                  </a:lnTo>
                  <a:lnTo>
                    <a:pt x="61" y="394"/>
                  </a:lnTo>
                  <a:lnTo>
                    <a:pt x="75" y="393"/>
                  </a:lnTo>
                  <a:lnTo>
                    <a:pt x="88" y="391"/>
                  </a:lnTo>
                  <a:lnTo>
                    <a:pt x="100" y="388"/>
                  </a:lnTo>
                  <a:lnTo>
                    <a:pt x="123" y="383"/>
                  </a:lnTo>
                  <a:lnTo>
                    <a:pt x="148" y="376"/>
                  </a:lnTo>
                  <a:lnTo>
                    <a:pt x="194" y="358"/>
                  </a:lnTo>
                  <a:lnTo>
                    <a:pt x="242" y="330"/>
                  </a:lnTo>
                  <a:lnTo>
                    <a:pt x="284" y="297"/>
                  </a:lnTo>
                  <a:lnTo>
                    <a:pt x="323" y="258"/>
                  </a:lnTo>
                  <a:lnTo>
                    <a:pt x="354" y="218"/>
                  </a:lnTo>
                  <a:lnTo>
                    <a:pt x="377" y="176"/>
                  </a:lnTo>
                  <a:lnTo>
                    <a:pt x="389" y="151"/>
                  </a:lnTo>
                  <a:lnTo>
                    <a:pt x="398" y="127"/>
                  </a:lnTo>
                  <a:lnTo>
                    <a:pt x="405" y="104"/>
                  </a:lnTo>
                  <a:lnTo>
                    <a:pt x="411" y="79"/>
                  </a:lnTo>
                  <a:lnTo>
                    <a:pt x="414" y="60"/>
                  </a:lnTo>
                  <a:lnTo>
                    <a:pt x="415" y="48"/>
                  </a:lnTo>
                  <a:lnTo>
                    <a:pt x="417" y="39"/>
                  </a:lnTo>
                  <a:lnTo>
                    <a:pt x="418" y="29"/>
                  </a:lnTo>
                  <a:lnTo>
                    <a:pt x="418" y="20"/>
                  </a:lnTo>
                  <a:lnTo>
                    <a:pt x="418" y="15"/>
                  </a:lnTo>
                  <a:lnTo>
                    <a:pt x="418" y="12"/>
                  </a:lnTo>
                  <a:lnTo>
                    <a:pt x="418" y="9"/>
                  </a:lnTo>
                  <a:lnTo>
                    <a:pt x="418" y="6"/>
                  </a:lnTo>
                  <a:lnTo>
                    <a:pt x="418" y="5"/>
                  </a:lnTo>
                  <a:lnTo>
                    <a:pt x="418" y="2"/>
                  </a:lnTo>
                  <a:lnTo>
                    <a:pt x="418" y="0"/>
                  </a:lnTo>
                </a:path>
              </a:pathLst>
            </a:custGeom>
            <a:noFill/>
            <a:ln w="508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15" name="Freeform 31"/>
            <p:cNvSpPr>
              <a:spLocks noChangeAspect="1"/>
            </p:cNvSpPr>
            <p:nvPr/>
          </p:nvSpPr>
          <p:spPr bwMode="auto">
            <a:xfrm>
              <a:off x="3500" y="1277"/>
              <a:ext cx="686" cy="521"/>
            </a:xfrm>
            <a:custGeom>
              <a:avLst/>
              <a:gdLst/>
              <a:ahLst/>
              <a:cxnLst>
                <a:cxn ang="0">
                  <a:pos x="686" y="521"/>
                </a:cxn>
                <a:cxn ang="0">
                  <a:pos x="686" y="518"/>
                </a:cxn>
                <a:cxn ang="0">
                  <a:pos x="686" y="514"/>
                </a:cxn>
                <a:cxn ang="0">
                  <a:pos x="686" y="509"/>
                </a:cxn>
                <a:cxn ang="0">
                  <a:pos x="686" y="505"/>
                </a:cxn>
                <a:cxn ang="0">
                  <a:pos x="684" y="500"/>
                </a:cxn>
                <a:cxn ang="0">
                  <a:pos x="684" y="491"/>
                </a:cxn>
                <a:cxn ang="0">
                  <a:pos x="684" y="483"/>
                </a:cxn>
                <a:cxn ang="0">
                  <a:pos x="683" y="474"/>
                </a:cxn>
                <a:cxn ang="0">
                  <a:pos x="681" y="459"/>
                </a:cxn>
                <a:cxn ang="0">
                  <a:pos x="680" y="444"/>
                </a:cxn>
                <a:cxn ang="0">
                  <a:pos x="677" y="428"/>
                </a:cxn>
                <a:cxn ang="0">
                  <a:pos x="670" y="395"/>
                </a:cxn>
                <a:cxn ang="0">
                  <a:pos x="662" y="361"/>
                </a:cxn>
                <a:cxn ang="0">
                  <a:pos x="651" y="330"/>
                </a:cxn>
                <a:cxn ang="0">
                  <a:pos x="621" y="264"/>
                </a:cxn>
                <a:cxn ang="0">
                  <a:pos x="588" y="210"/>
                </a:cxn>
                <a:cxn ang="0">
                  <a:pos x="544" y="157"/>
                </a:cxn>
                <a:cxn ang="0">
                  <a:pos x="495" y="111"/>
                </a:cxn>
                <a:cxn ang="0">
                  <a:pos x="436" y="70"/>
                </a:cxn>
                <a:cxn ang="0">
                  <a:pos x="407" y="53"/>
                </a:cxn>
                <a:cxn ang="0">
                  <a:pos x="372" y="36"/>
                </a:cxn>
                <a:cxn ang="0">
                  <a:pos x="341" y="25"/>
                </a:cxn>
                <a:cxn ang="0">
                  <a:pos x="306" y="14"/>
                </a:cxn>
                <a:cxn ang="0">
                  <a:pos x="290" y="11"/>
                </a:cxn>
                <a:cxn ang="0">
                  <a:pos x="271" y="7"/>
                </a:cxn>
                <a:cxn ang="0">
                  <a:pos x="256" y="4"/>
                </a:cxn>
                <a:cxn ang="0">
                  <a:pos x="239" y="3"/>
                </a:cxn>
                <a:cxn ang="0">
                  <a:pos x="229" y="1"/>
                </a:cxn>
                <a:cxn ang="0">
                  <a:pos x="220" y="0"/>
                </a:cxn>
                <a:cxn ang="0">
                  <a:pos x="211" y="0"/>
                </a:cxn>
                <a:cxn ang="0">
                  <a:pos x="206" y="0"/>
                </a:cxn>
                <a:cxn ang="0">
                  <a:pos x="201" y="0"/>
                </a:cxn>
                <a:cxn ang="0">
                  <a:pos x="197" y="0"/>
                </a:cxn>
                <a:cxn ang="0">
                  <a:pos x="193" y="0"/>
                </a:cxn>
                <a:cxn ang="0">
                  <a:pos x="189" y="0"/>
                </a:cxn>
                <a:cxn ang="0">
                  <a:pos x="186" y="0"/>
                </a:cxn>
                <a:cxn ang="0">
                  <a:pos x="183" y="0"/>
                </a:cxn>
                <a:cxn ang="0">
                  <a:pos x="179" y="0"/>
                </a:cxn>
                <a:cxn ang="0">
                  <a:pos x="175" y="0"/>
                </a:cxn>
                <a:cxn ang="0">
                  <a:pos x="171" y="0"/>
                </a:cxn>
                <a:cxn ang="0">
                  <a:pos x="166" y="0"/>
                </a:cxn>
                <a:cxn ang="0">
                  <a:pos x="159" y="0"/>
                </a:cxn>
                <a:cxn ang="0">
                  <a:pos x="150" y="0"/>
                </a:cxn>
                <a:cxn ang="0">
                  <a:pos x="133" y="3"/>
                </a:cxn>
                <a:cxn ang="0">
                  <a:pos x="116" y="4"/>
                </a:cxn>
                <a:cxn ang="0">
                  <a:pos x="101" y="7"/>
                </a:cxn>
                <a:cxn ang="0">
                  <a:pos x="67" y="14"/>
                </a:cxn>
                <a:cxn ang="0">
                  <a:pos x="32" y="25"/>
                </a:cxn>
                <a:cxn ang="0">
                  <a:pos x="0" y="36"/>
                </a:cxn>
              </a:cxnLst>
              <a:rect l="0" t="0" r="r" b="b"/>
              <a:pathLst>
                <a:path w="686" h="521">
                  <a:moveTo>
                    <a:pt x="686" y="521"/>
                  </a:moveTo>
                  <a:lnTo>
                    <a:pt x="686" y="518"/>
                  </a:lnTo>
                  <a:lnTo>
                    <a:pt x="686" y="514"/>
                  </a:lnTo>
                  <a:lnTo>
                    <a:pt x="686" y="509"/>
                  </a:lnTo>
                  <a:lnTo>
                    <a:pt x="686" y="505"/>
                  </a:lnTo>
                  <a:lnTo>
                    <a:pt x="684" y="500"/>
                  </a:lnTo>
                  <a:lnTo>
                    <a:pt x="684" y="491"/>
                  </a:lnTo>
                  <a:lnTo>
                    <a:pt x="684" y="483"/>
                  </a:lnTo>
                  <a:lnTo>
                    <a:pt x="683" y="474"/>
                  </a:lnTo>
                  <a:lnTo>
                    <a:pt x="681" y="459"/>
                  </a:lnTo>
                  <a:lnTo>
                    <a:pt x="680" y="444"/>
                  </a:lnTo>
                  <a:lnTo>
                    <a:pt x="677" y="428"/>
                  </a:lnTo>
                  <a:lnTo>
                    <a:pt x="670" y="395"/>
                  </a:lnTo>
                  <a:lnTo>
                    <a:pt x="662" y="361"/>
                  </a:lnTo>
                  <a:lnTo>
                    <a:pt x="651" y="330"/>
                  </a:lnTo>
                  <a:lnTo>
                    <a:pt x="621" y="264"/>
                  </a:lnTo>
                  <a:lnTo>
                    <a:pt x="588" y="210"/>
                  </a:lnTo>
                  <a:lnTo>
                    <a:pt x="544" y="157"/>
                  </a:lnTo>
                  <a:lnTo>
                    <a:pt x="495" y="111"/>
                  </a:lnTo>
                  <a:lnTo>
                    <a:pt x="436" y="70"/>
                  </a:lnTo>
                  <a:lnTo>
                    <a:pt x="407" y="53"/>
                  </a:lnTo>
                  <a:lnTo>
                    <a:pt x="372" y="36"/>
                  </a:lnTo>
                  <a:lnTo>
                    <a:pt x="341" y="25"/>
                  </a:lnTo>
                  <a:lnTo>
                    <a:pt x="306" y="14"/>
                  </a:lnTo>
                  <a:lnTo>
                    <a:pt x="290" y="11"/>
                  </a:lnTo>
                  <a:lnTo>
                    <a:pt x="271" y="7"/>
                  </a:lnTo>
                  <a:lnTo>
                    <a:pt x="256" y="4"/>
                  </a:lnTo>
                  <a:lnTo>
                    <a:pt x="239" y="3"/>
                  </a:lnTo>
                  <a:lnTo>
                    <a:pt x="229" y="1"/>
                  </a:lnTo>
                  <a:lnTo>
                    <a:pt x="220" y="0"/>
                  </a:lnTo>
                  <a:lnTo>
                    <a:pt x="211" y="0"/>
                  </a:lnTo>
                  <a:lnTo>
                    <a:pt x="206" y="0"/>
                  </a:lnTo>
                  <a:lnTo>
                    <a:pt x="201" y="0"/>
                  </a:lnTo>
                  <a:lnTo>
                    <a:pt x="197" y="0"/>
                  </a:lnTo>
                  <a:lnTo>
                    <a:pt x="193" y="0"/>
                  </a:lnTo>
                  <a:lnTo>
                    <a:pt x="189" y="0"/>
                  </a:lnTo>
                  <a:lnTo>
                    <a:pt x="186" y="0"/>
                  </a:lnTo>
                  <a:lnTo>
                    <a:pt x="183" y="0"/>
                  </a:lnTo>
                  <a:lnTo>
                    <a:pt x="179" y="0"/>
                  </a:lnTo>
                  <a:lnTo>
                    <a:pt x="175" y="0"/>
                  </a:lnTo>
                  <a:lnTo>
                    <a:pt x="171" y="0"/>
                  </a:lnTo>
                  <a:lnTo>
                    <a:pt x="166" y="0"/>
                  </a:lnTo>
                  <a:lnTo>
                    <a:pt x="159" y="0"/>
                  </a:lnTo>
                  <a:lnTo>
                    <a:pt x="150" y="0"/>
                  </a:lnTo>
                  <a:lnTo>
                    <a:pt x="133" y="3"/>
                  </a:lnTo>
                  <a:lnTo>
                    <a:pt x="116" y="4"/>
                  </a:lnTo>
                  <a:lnTo>
                    <a:pt x="101" y="7"/>
                  </a:lnTo>
                  <a:lnTo>
                    <a:pt x="67" y="14"/>
                  </a:lnTo>
                  <a:lnTo>
                    <a:pt x="32" y="25"/>
                  </a:lnTo>
                  <a:lnTo>
                    <a:pt x="0" y="36"/>
                  </a:lnTo>
                </a:path>
              </a:pathLst>
            </a:custGeom>
            <a:noFill/>
            <a:ln w="50800">
              <a:solidFill>
                <a:srgbClr val="40CC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16" name="Freeform 32"/>
            <p:cNvSpPr>
              <a:spLocks noChangeAspect="1"/>
            </p:cNvSpPr>
            <p:nvPr/>
          </p:nvSpPr>
          <p:spPr bwMode="auto">
            <a:xfrm>
              <a:off x="3186" y="1313"/>
              <a:ext cx="471" cy="1006"/>
            </a:xfrm>
            <a:custGeom>
              <a:avLst/>
              <a:gdLst/>
              <a:ahLst/>
              <a:cxnLst>
                <a:cxn ang="0">
                  <a:pos x="314" y="0"/>
                </a:cxn>
                <a:cxn ang="0">
                  <a:pos x="279" y="17"/>
                </a:cxn>
                <a:cxn ang="0">
                  <a:pos x="220" y="52"/>
                </a:cxn>
                <a:cxn ang="0">
                  <a:pos x="168" y="94"/>
                </a:cxn>
                <a:cxn ang="0">
                  <a:pos x="121" y="146"/>
                </a:cxn>
                <a:cxn ang="0">
                  <a:pos x="79" y="205"/>
                </a:cxn>
                <a:cxn ang="0">
                  <a:pos x="48" y="263"/>
                </a:cxn>
                <a:cxn ang="0">
                  <a:pos x="35" y="294"/>
                </a:cxn>
                <a:cxn ang="0">
                  <a:pos x="24" y="326"/>
                </a:cxn>
                <a:cxn ang="0">
                  <a:pos x="16" y="357"/>
                </a:cxn>
                <a:cxn ang="0">
                  <a:pos x="10" y="385"/>
                </a:cxn>
                <a:cxn ang="0">
                  <a:pos x="5" y="417"/>
                </a:cxn>
                <a:cxn ang="0">
                  <a:pos x="3" y="434"/>
                </a:cxn>
                <a:cxn ang="0">
                  <a:pos x="2" y="441"/>
                </a:cxn>
                <a:cxn ang="0">
                  <a:pos x="2" y="450"/>
                </a:cxn>
                <a:cxn ang="0">
                  <a:pos x="2" y="458"/>
                </a:cxn>
                <a:cxn ang="0">
                  <a:pos x="2" y="461"/>
                </a:cxn>
                <a:cxn ang="0">
                  <a:pos x="0" y="465"/>
                </a:cxn>
                <a:cxn ang="0">
                  <a:pos x="0" y="469"/>
                </a:cxn>
                <a:cxn ang="0">
                  <a:pos x="0" y="472"/>
                </a:cxn>
                <a:cxn ang="0">
                  <a:pos x="0" y="476"/>
                </a:cxn>
                <a:cxn ang="0">
                  <a:pos x="0" y="479"/>
                </a:cxn>
                <a:cxn ang="0">
                  <a:pos x="0" y="483"/>
                </a:cxn>
                <a:cxn ang="0">
                  <a:pos x="0" y="487"/>
                </a:cxn>
                <a:cxn ang="0">
                  <a:pos x="0" y="490"/>
                </a:cxn>
                <a:cxn ang="0">
                  <a:pos x="0" y="494"/>
                </a:cxn>
                <a:cxn ang="0">
                  <a:pos x="0" y="498"/>
                </a:cxn>
                <a:cxn ang="0">
                  <a:pos x="0" y="503"/>
                </a:cxn>
                <a:cxn ang="0">
                  <a:pos x="2" y="511"/>
                </a:cxn>
                <a:cxn ang="0">
                  <a:pos x="2" y="518"/>
                </a:cxn>
                <a:cxn ang="0">
                  <a:pos x="2" y="526"/>
                </a:cxn>
                <a:cxn ang="0">
                  <a:pos x="3" y="542"/>
                </a:cxn>
                <a:cxn ang="0">
                  <a:pos x="6" y="560"/>
                </a:cxn>
                <a:cxn ang="0">
                  <a:pos x="9" y="575"/>
                </a:cxn>
                <a:cxn ang="0">
                  <a:pos x="16" y="610"/>
                </a:cxn>
                <a:cxn ang="0">
                  <a:pos x="24" y="644"/>
                </a:cxn>
                <a:cxn ang="0">
                  <a:pos x="47" y="706"/>
                </a:cxn>
                <a:cxn ang="0">
                  <a:pos x="75" y="760"/>
                </a:cxn>
                <a:cxn ang="0">
                  <a:pos x="110" y="812"/>
                </a:cxn>
                <a:cxn ang="0">
                  <a:pos x="156" y="864"/>
                </a:cxn>
                <a:cxn ang="0">
                  <a:pos x="205" y="907"/>
                </a:cxn>
                <a:cxn ang="0">
                  <a:pos x="265" y="945"/>
                </a:cxn>
                <a:cxn ang="0">
                  <a:pos x="326" y="974"/>
                </a:cxn>
                <a:cxn ang="0">
                  <a:pos x="359" y="985"/>
                </a:cxn>
                <a:cxn ang="0">
                  <a:pos x="378" y="991"/>
                </a:cxn>
                <a:cxn ang="0">
                  <a:pos x="395" y="995"/>
                </a:cxn>
                <a:cxn ang="0">
                  <a:pos x="412" y="998"/>
                </a:cxn>
                <a:cxn ang="0">
                  <a:pos x="430" y="1002"/>
                </a:cxn>
                <a:cxn ang="0">
                  <a:pos x="447" y="1004"/>
                </a:cxn>
                <a:cxn ang="0">
                  <a:pos x="462" y="1005"/>
                </a:cxn>
                <a:cxn ang="0">
                  <a:pos x="471" y="1006"/>
                </a:cxn>
              </a:cxnLst>
              <a:rect l="0" t="0" r="r" b="b"/>
              <a:pathLst>
                <a:path w="471" h="1006">
                  <a:moveTo>
                    <a:pt x="314" y="0"/>
                  </a:moveTo>
                  <a:lnTo>
                    <a:pt x="279" y="17"/>
                  </a:lnTo>
                  <a:lnTo>
                    <a:pt x="220" y="52"/>
                  </a:lnTo>
                  <a:lnTo>
                    <a:pt x="168" y="94"/>
                  </a:lnTo>
                  <a:lnTo>
                    <a:pt x="121" y="146"/>
                  </a:lnTo>
                  <a:lnTo>
                    <a:pt x="79" y="205"/>
                  </a:lnTo>
                  <a:lnTo>
                    <a:pt x="48" y="263"/>
                  </a:lnTo>
                  <a:lnTo>
                    <a:pt x="35" y="294"/>
                  </a:lnTo>
                  <a:lnTo>
                    <a:pt x="24" y="326"/>
                  </a:lnTo>
                  <a:lnTo>
                    <a:pt x="16" y="357"/>
                  </a:lnTo>
                  <a:lnTo>
                    <a:pt x="10" y="385"/>
                  </a:lnTo>
                  <a:lnTo>
                    <a:pt x="5" y="417"/>
                  </a:lnTo>
                  <a:lnTo>
                    <a:pt x="3" y="434"/>
                  </a:lnTo>
                  <a:lnTo>
                    <a:pt x="2" y="441"/>
                  </a:lnTo>
                  <a:lnTo>
                    <a:pt x="2" y="450"/>
                  </a:lnTo>
                  <a:lnTo>
                    <a:pt x="2" y="458"/>
                  </a:lnTo>
                  <a:lnTo>
                    <a:pt x="2" y="461"/>
                  </a:lnTo>
                  <a:lnTo>
                    <a:pt x="0" y="465"/>
                  </a:lnTo>
                  <a:lnTo>
                    <a:pt x="0" y="469"/>
                  </a:lnTo>
                  <a:lnTo>
                    <a:pt x="0" y="472"/>
                  </a:lnTo>
                  <a:lnTo>
                    <a:pt x="0" y="476"/>
                  </a:lnTo>
                  <a:lnTo>
                    <a:pt x="0" y="479"/>
                  </a:lnTo>
                  <a:lnTo>
                    <a:pt x="0" y="483"/>
                  </a:lnTo>
                  <a:lnTo>
                    <a:pt x="0" y="487"/>
                  </a:lnTo>
                  <a:lnTo>
                    <a:pt x="0" y="490"/>
                  </a:lnTo>
                  <a:lnTo>
                    <a:pt x="0" y="494"/>
                  </a:lnTo>
                  <a:lnTo>
                    <a:pt x="0" y="498"/>
                  </a:lnTo>
                  <a:lnTo>
                    <a:pt x="0" y="503"/>
                  </a:lnTo>
                  <a:lnTo>
                    <a:pt x="2" y="511"/>
                  </a:lnTo>
                  <a:lnTo>
                    <a:pt x="2" y="518"/>
                  </a:lnTo>
                  <a:lnTo>
                    <a:pt x="2" y="526"/>
                  </a:lnTo>
                  <a:lnTo>
                    <a:pt x="3" y="542"/>
                  </a:lnTo>
                  <a:lnTo>
                    <a:pt x="6" y="560"/>
                  </a:lnTo>
                  <a:lnTo>
                    <a:pt x="9" y="575"/>
                  </a:lnTo>
                  <a:lnTo>
                    <a:pt x="16" y="610"/>
                  </a:lnTo>
                  <a:lnTo>
                    <a:pt x="24" y="644"/>
                  </a:lnTo>
                  <a:lnTo>
                    <a:pt x="47" y="706"/>
                  </a:lnTo>
                  <a:lnTo>
                    <a:pt x="75" y="760"/>
                  </a:lnTo>
                  <a:lnTo>
                    <a:pt x="110" y="812"/>
                  </a:lnTo>
                  <a:lnTo>
                    <a:pt x="156" y="864"/>
                  </a:lnTo>
                  <a:lnTo>
                    <a:pt x="205" y="907"/>
                  </a:lnTo>
                  <a:lnTo>
                    <a:pt x="265" y="945"/>
                  </a:lnTo>
                  <a:lnTo>
                    <a:pt x="326" y="974"/>
                  </a:lnTo>
                  <a:lnTo>
                    <a:pt x="359" y="985"/>
                  </a:lnTo>
                  <a:lnTo>
                    <a:pt x="378" y="991"/>
                  </a:lnTo>
                  <a:lnTo>
                    <a:pt x="395" y="995"/>
                  </a:lnTo>
                  <a:lnTo>
                    <a:pt x="412" y="998"/>
                  </a:lnTo>
                  <a:lnTo>
                    <a:pt x="430" y="1002"/>
                  </a:lnTo>
                  <a:lnTo>
                    <a:pt x="447" y="1004"/>
                  </a:lnTo>
                  <a:lnTo>
                    <a:pt x="462" y="1005"/>
                  </a:lnTo>
                  <a:lnTo>
                    <a:pt x="471" y="1006"/>
                  </a:lnTo>
                </a:path>
              </a:pathLst>
            </a:custGeom>
            <a:noFill/>
            <a:ln w="50800">
              <a:solidFill>
                <a:srgbClr val="40CC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17" name="Freeform 33"/>
            <p:cNvSpPr>
              <a:spLocks noChangeAspect="1"/>
            </p:cNvSpPr>
            <p:nvPr/>
          </p:nvSpPr>
          <p:spPr bwMode="auto">
            <a:xfrm>
              <a:off x="3657" y="1798"/>
              <a:ext cx="529" cy="521"/>
            </a:xfrm>
            <a:custGeom>
              <a:avLst/>
              <a:gdLst/>
              <a:ahLst/>
              <a:cxnLst>
                <a:cxn ang="0">
                  <a:pos x="0" y="521"/>
                </a:cxn>
                <a:cxn ang="0">
                  <a:pos x="8" y="521"/>
                </a:cxn>
                <a:cxn ang="0">
                  <a:pos x="12" y="521"/>
                </a:cxn>
                <a:cxn ang="0">
                  <a:pos x="16" y="521"/>
                </a:cxn>
                <a:cxn ang="0">
                  <a:pos x="19" y="521"/>
                </a:cxn>
                <a:cxn ang="0">
                  <a:pos x="22" y="521"/>
                </a:cxn>
                <a:cxn ang="0">
                  <a:pos x="23" y="521"/>
                </a:cxn>
                <a:cxn ang="0">
                  <a:pos x="26" y="521"/>
                </a:cxn>
                <a:cxn ang="0">
                  <a:pos x="29" y="521"/>
                </a:cxn>
                <a:cxn ang="0">
                  <a:pos x="30" y="521"/>
                </a:cxn>
                <a:cxn ang="0">
                  <a:pos x="33" y="521"/>
                </a:cxn>
                <a:cxn ang="0">
                  <a:pos x="36" y="521"/>
                </a:cxn>
                <a:cxn ang="0">
                  <a:pos x="40" y="521"/>
                </a:cxn>
                <a:cxn ang="0">
                  <a:pos x="44" y="521"/>
                </a:cxn>
                <a:cxn ang="0">
                  <a:pos x="49" y="521"/>
                </a:cxn>
                <a:cxn ang="0">
                  <a:pos x="53" y="521"/>
                </a:cxn>
                <a:cxn ang="0">
                  <a:pos x="63" y="520"/>
                </a:cxn>
                <a:cxn ang="0">
                  <a:pos x="72" y="520"/>
                </a:cxn>
                <a:cxn ang="0">
                  <a:pos x="81" y="519"/>
                </a:cxn>
                <a:cxn ang="0">
                  <a:pos x="99" y="517"/>
                </a:cxn>
                <a:cxn ang="0">
                  <a:pos x="116" y="514"/>
                </a:cxn>
                <a:cxn ang="0">
                  <a:pos x="133" y="510"/>
                </a:cxn>
                <a:cxn ang="0">
                  <a:pos x="162" y="503"/>
                </a:cxn>
                <a:cxn ang="0">
                  <a:pos x="194" y="492"/>
                </a:cxn>
                <a:cxn ang="0">
                  <a:pos x="254" y="465"/>
                </a:cxn>
                <a:cxn ang="0">
                  <a:pos x="314" y="429"/>
                </a:cxn>
                <a:cxn ang="0">
                  <a:pos x="366" y="384"/>
                </a:cxn>
                <a:cxn ang="0">
                  <a:pos x="414" y="332"/>
                </a:cxn>
                <a:cxn ang="0">
                  <a:pos x="452" y="278"/>
                </a:cxn>
                <a:cxn ang="0">
                  <a:pos x="481" y="223"/>
                </a:cxn>
                <a:cxn ang="0">
                  <a:pos x="494" y="191"/>
                </a:cxn>
                <a:cxn ang="0">
                  <a:pos x="505" y="160"/>
                </a:cxn>
                <a:cxn ang="0">
                  <a:pos x="512" y="131"/>
                </a:cxn>
                <a:cxn ang="0">
                  <a:pos x="519" y="100"/>
                </a:cxn>
                <a:cxn ang="0">
                  <a:pos x="523" y="75"/>
                </a:cxn>
                <a:cxn ang="0">
                  <a:pos x="524" y="61"/>
                </a:cxn>
                <a:cxn ang="0">
                  <a:pos x="526" y="48"/>
                </a:cxn>
                <a:cxn ang="0">
                  <a:pos x="527" y="36"/>
                </a:cxn>
                <a:cxn ang="0">
                  <a:pos x="527" y="25"/>
                </a:cxn>
                <a:cxn ang="0">
                  <a:pos x="529" y="19"/>
                </a:cxn>
                <a:cxn ang="0">
                  <a:pos x="529" y="16"/>
                </a:cxn>
                <a:cxn ang="0">
                  <a:pos x="529" y="12"/>
                </a:cxn>
                <a:cxn ang="0">
                  <a:pos x="529" y="9"/>
                </a:cxn>
                <a:cxn ang="0">
                  <a:pos x="529" y="6"/>
                </a:cxn>
                <a:cxn ang="0">
                  <a:pos x="529" y="2"/>
                </a:cxn>
                <a:cxn ang="0">
                  <a:pos x="529" y="0"/>
                </a:cxn>
              </a:cxnLst>
              <a:rect l="0" t="0" r="r" b="b"/>
              <a:pathLst>
                <a:path w="529" h="521">
                  <a:moveTo>
                    <a:pt x="0" y="521"/>
                  </a:moveTo>
                  <a:lnTo>
                    <a:pt x="8" y="521"/>
                  </a:lnTo>
                  <a:lnTo>
                    <a:pt x="12" y="521"/>
                  </a:lnTo>
                  <a:lnTo>
                    <a:pt x="16" y="521"/>
                  </a:lnTo>
                  <a:lnTo>
                    <a:pt x="19" y="521"/>
                  </a:lnTo>
                  <a:lnTo>
                    <a:pt x="22" y="521"/>
                  </a:lnTo>
                  <a:lnTo>
                    <a:pt x="23" y="521"/>
                  </a:lnTo>
                  <a:lnTo>
                    <a:pt x="26" y="521"/>
                  </a:lnTo>
                  <a:lnTo>
                    <a:pt x="29" y="521"/>
                  </a:lnTo>
                  <a:lnTo>
                    <a:pt x="30" y="521"/>
                  </a:lnTo>
                  <a:lnTo>
                    <a:pt x="33" y="521"/>
                  </a:lnTo>
                  <a:lnTo>
                    <a:pt x="36" y="521"/>
                  </a:lnTo>
                  <a:lnTo>
                    <a:pt x="40" y="521"/>
                  </a:lnTo>
                  <a:lnTo>
                    <a:pt x="44" y="521"/>
                  </a:lnTo>
                  <a:lnTo>
                    <a:pt x="49" y="521"/>
                  </a:lnTo>
                  <a:lnTo>
                    <a:pt x="53" y="521"/>
                  </a:lnTo>
                  <a:lnTo>
                    <a:pt x="63" y="520"/>
                  </a:lnTo>
                  <a:lnTo>
                    <a:pt x="72" y="520"/>
                  </a:lnTo>
                  <a:lnTo>
                    <a:pt x="81" y="519"/>
                  </a:lnTo>
                  <a:lnTo>
                    <a:pt x="99" y="517"/>
                  </a:lnTo>
                  <a:lnTo>
                    <a:pt x="116" y="514"/>
                  </a:lnTo>
                  <a:lnTo>
                    <a:pt x="133" y="510"/>
                  </a:lnTo>
                  <a:lnTo>
                    <a:pt x="162" y="503"/>
                  </a:lnTo>
                  <a:lnTo>
                    <a:pt x="194" y="492"/>
                  </a:lnTo>
                  <a:lnTo>
                    <a:pt x="254" y="465"/>
                  </a:lnTo>
                  <a:lnTo>
                    <a:pt x="314" y="429"/>
                  </a:lnTo>
                  <a:lnTo>
                    <a:pt x="366" y="384"/>
                  </a:lnTo>
                  <a:lnTo>
                    <a:pt x="414" y="332"/>
                  </a:lnTo>
                  <a:lnTo>
                    <a:pt x="452" y="278"/>
                  </a:lnTo>
                  <a:lnTo>
                    <a:pt x="481" y="223"/>
                  </a:lnTo>
                  <a:lnTo>
                    <a:pt x="494" y="191"/>
                  </a:lnTo>
                  <a:lnTo>
                    <a:pt x="505" y="160"/>
                  </a:lnTo>
                  <a:lnTo>
                    <a:pt x="512" y="131"/>
                  </a:lnTo>
                  <a:lnTo>
                    <a:pt x="519" y="100"/>
                  </a:lnTo>
                  <a:lnTo>
                    <a:pt x="523" y="75"/>
                  </a:lnTo>
                  <a:lnTo>
                    <a:pt x="524" y="61"/>
                  </a:lnTo>
                  <a:lnTo>
                    <a:pt x="526" y="48"/>
                  </a:lnTo>
                  <a:lnTo>
                    <a:pt x="527" y="36"/>
                  </a:lnTo>
                  <a:lnTo>
                    <a:pt x="527" y="25"/>
                  </a:lnTo>
                  <a:lnTo>
                    <a:pt x="529" y="19"/>
                  </a:lnTo>
                  <a:lnTo>
                    <a:pt x="529" y="16"/>
                  </a:lnTo>
                  <a:lnTo>
                    <a:pt x="529" y="12"/>
                  </a:lnTo>
                  <a:lnTo>
                    <a:pt x="529" y="9"/>
                  </a:lnTo>
                  <a:lnTo>
                    <a:pt x="529" y="6"/>
                  </a:lnTo>
                  <a:lnTo>
                    <a:pt x="529" y="2"/>
                  </a:lnTo>
                  <a:lnTo>
                    <a:pt x="529" y="0"/>
                  </a:lnTo>
                </a:path>
              </a:pathLst>
            </a:custGeom>
            <a:noFill/>
            <a:ln w="50800">
              <a:solidFill>
                <a:srgbClr val="40CC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18" name="Freeform 34"/>
            <p:cNvSpPr>
              <a:spLocks noChangeAspect="1"/>
            </p:cNvSpPr>
            <p:nvPr/>
          </p:nvSpPr>
          <p:spPr bwMode="auto">
            <a:xfrm>
              <a:off x="3517" y="1323"/>
              <a:ext cx="620" cy="475"/>
            </a:xfrm>
            <a:custGeom>
              <a:avLst/>
              <a:gdLst/>
              <a:ahLst/>
              <a:cxnLst>
                <a:cxn ang="0">
                  <a:pos x="620" y="475"/>
                </a:cxn>
                <a:cxn ang="0">
                  <a:pos x="620" y="472"/>
                </a:cxn>
                <a:cxn ang="0">
                  <a:pos x="620" y="469"/>
                </a:cxn>
                <a:cxn ang="0">
                  <a:pos x="620" y="465"/>
                </a:cxn>
                <a:cxn ang="0">
                  <a:pos x="620" y="462"/>
                </a:cxn>
                <a:cxn ang="0">
                  <a:pos x="620" y="455"/>
                </a:cxn>
                <a:cxn ang="0">
                  <a:pos x="618" y="448"/>
                </a:cxn>
                <a:cxn ang="0">
                  <a:pos x="618" y="441"/>
                </a:cxn>
                <a:cxn ang="0">
                  <a:pos x="618" y="433"/>
                </a:cxn>
                <a:cxn ang="0">
                  <a:pos x="617" y="420"/>
                </a:cxn>
                <a:cxn ang="0">
                  <a:pos x="614" y="405"/>
                </a:cxn>
                <a:cxn ang="0">
                  <a:pos x="613" y="392"/>
                </a:cxn>
                <a:cxn ang="0">
                  <a:pos x="607" y="361"/>
                </a:cxn>
                <a:cxn ang="0">
                  <a:pos x="599" y="330"/>
                </a:cxn>
                <a:cxn ang="0">
                  <a:pos x="589" y="302"/>
                </a:cxn>
                <a:cxn ang="0">
                  <a:pos x="562" y="244"/>
                </a:cxn>
                <a:cxn ang="0">
                  <a:pos x="533" y="195"/>
                </a:cxn>
                <a:cxn ang="0">
                  <a:pos x="494" y="144"/>
                </a:cxn>
                <a:cxn ang="0">
                  <a:pos x="450" y="104"/>
                </a:cxn>
                <a:cxn ang="0">
                  <a:pos x="397" y="65"/>
                </a:cxn>
                <a:cxn ang="0">
                  <a:pos x="369" y="49"/>
                </a:cxn>
                <a:cxn ang="0">
                  <a:pos x="338" y="35"/>
                </a:cxn>
                <a:cxn ang="0">
                  <a:pos x="310" y="24"/>
                </a:cxn>
                <a:cxn ang="0">
                  <a:pos x="278" y="14"/>
                </a:cxn>
                <a:cxn ang="0">
                  <a:pos x="263" y="11"/>
                </a:cxn>
                <a:cxn ang="0">
                  <a:pos x="247" y="7"/>
                </a:cxn>
                <a:cxn ang="0">
                  <a:pos x="233" y="4"/>
                </a:cxn>
                <a:cxn ang="0">
                  <a:pos x="218" y="3"/>
                </a:cxn>
                <a:cxn ang="0">
                  <a:pos x="208" y="2"/>
                </a:cxn>
                <a:cxn ang="0">
                  <a:pos x="200" y="2"/>
                </a:cxn>
                <a:cxn ang="0">
                  <a:pos x="191" y="0"/>
                </a:cxn>
                <a:cxn ang="0">
                  <a:pos x="187" y="0"/>
                </a:cxn>
                <a:cxn ang="0">
                  <a:pos x="183" y="0"/>
                </a:cxn>
                <a:cxn ang="0">
                  <a:pos x="179" y="0"/>
                </a:cxn>
                <a:cxn ang="0">
                  <a:pos x="175" y="0"/>
                </a:cxn>
                <a:cxn ang="0">
                  <a:pos x="170" y="0"/>
                </a:cxn>
                <a:cxn ang="0">
                  <a:pos x="169" y="0"/>
                </a:cxn>
                <a:cxn ang="0">
                  <a:pos x="166" y="0"/>
                </a:cxn>
                <a:cxn ang="0">
                  <a:pos x="163" y="0"/>
                </a:cxn>
                <a:cxn ang="0">
                  <a:pos x="159" y="0"/>
                </a:cxn>
                <a:cxn ang="0">
                  <a:pos x="155" y="0"/>
                </a:cxn>
                <a:cxn ang="0">
                  <a:pos x="151" y="0"/>
                </a:cxn>
                <a:cxn ang="0">
                  <a:pos x="144" y="2"/>
                </a:cxn>
                <a:cxn ang="0">
                  <a:pos x="137" y="2"/>
                </a:cxn>
                <a:cxn ang="0">
                  <a:pos x="120" y="3"/>
                </a:cxn>
                <a:cxn ang="0">
                  <a:pos x="106" y="4"/>
                </a:cxn>
                <a:cxn ang="0">
                  <a:pos x="92" y="7"/>
                </a:cxn>
                <a:cxn ang="0">
                  <a:pos x="61" y="14"/>
                </a:cxn>
                <a:cxn ang="0">
                  <a:pos x="29" y="24"/>
                </a:cxn>
                <a:cxn ang="0">
                  <a:pos x="0" y="35"/>
                </a:cxn>
              </a:cxnLst>
              <a:rect l="0" t="0" r="r" b="b"/>
              <a:pathLst>
                <a:path w="620" h="475">
                  <a:moveTo>
                    <a:pt x="620" y="475"/>
                  </a:moveTo>
                  <a:lnTo>
                    <a:pt x="620" y="472"/>
                  </a:lnTo>
                  <a:lnTo>
                    <a:pt x="620" y="469"/>
                  </a:lnTo>
                  <a:lnTo>
                    <a:pt x="620" y="465"/>
                  </a:lnTo>
                  <a:lnTo>
                    <a:pt x="620" y="462"/>
                  </a:lnTo>
                  <a:lnTo>
                    <a:pt x="620" y="455"/>
                  </a:lnTo>
                  <a:lnTo>
                    <a:pt x="618" y="448"/>
                  </a:lnTo>
                  <a:lnTo>
                    <a:pt x="618" y="441"/>
                  </a:lnTo>
                  <a:lnTo>
                    <a:pt x="618" y="433"/>
                  </a:lnTo>
                  <a:lnTo>
                    <a:pt x="617" y="420"/>
                  </a:lnTo>
                  <a:lnTo>
                    <a:pt x="614" y="405"/>
                  </a:lnTo>
                  <a:lnTo>
                    <a:pt x="613" y="392"/>
                  </a:lnTo>
                  <a:lnTo>
                    <a:pt x="607" y="361"/>
                  </a:lnTo>
                  <a:lnTo>
                    <a:pt x="599" y="330"/>
                  </a:lnTo>
                  <a:lnTo>
                    <a:pt x="589" y="302"/>
                  </a:lnTo>
                  <a:lnTo>
                    <a:pt x="562" y="244"/>
                  </a:lnTo>
                  <a:lnTo>
                    <a:pt x="533" y="195"/>
                  </a:lnTo>
                  <a:lnTo>
                    <a:pt x="494" y="144"/>
                  </a:lnTo>
                  <a:lnTo>
                    <a:pt x="450" y="104"/>
                  </a:lnTo>
                  <a:lnTo>
                    <a:pt x="397" y="65"/>
                  </a:lnTo>
                  <a:lnTo>
                    <a:pt x="369" y="49"/>
                  </a:lnTo>
                  <a:lnTo>
                    <a:pt x="338" y="35"/>
                  </a:lnTo>
                  <a:lnTo>
                    <a:pt x="310" y="24"/>
                  </a:lnTo>
                  <a:lnTo>
                    <a:pt x="278" y="14"/>
                  </a:lnTo>
                  <a:lnTo>
                    <a:pt x="263" y="11"/>
                  </a:lnTo>
                  <a:lnTo>
                    <a:pt x="247" y="7"/>
                  </a:lnTo>
                  <a:lnTo>
                    <a:pt x="233" y="4"/>
                  </a:lnTo>
                  <a:lnTo>
                    <a:pt x="218" y="3"/>
                  </a:lnTo>
                  <a:lnTo>
                    <a:pt x="208" y="2"/>
                  </a:lnTo>
                  <a:lnTo>
                    <a:pt x="200" y="2"/>
                  </a:lnTo>
                  <a:lnTo>
                    <a:pt x="191" y="0"/>
                  </a:lnTo>
                  <a:lnTo>
                    <a:pt x="187" y="0"/>
                  </a:lnTo>
                  <a:lnTo>
                    <a:pt x="183" y="0"/>
                  </a:lnTo>
                  <a:lnTo>
                    <a:pt x="179" y="0"/>
                  </a:lnTo>
                  <a:lnTo>
                    <a:pt x="175" y="0"/>
                  </a:lnTo>
                  <a:lnTo>
                    <a:pt x="170" y="0"/>
                  </a:lnTo>
                  <a:lnTo>
                    <a:pt x="169" y="0"/>
                  </a:lnTo>
                  <a:lnTo>
                    <a:pt x="166" y="0"/>
                  </a:lnTo>
                  <a:lnTo>
                    <a:pt x="163" y="0"/>
                  </a:lnTo>
                  <a:lnTo>
                    <a:pt x="159" y="0"/>
                  </a:lnTo>
                  <a:lnTo>
                    <a:pt x="155" y="0"/>
                  </a:lnTo>
                  <a:lnTo>
                    <a:pt x="151" y="0"/>
                  </a:lnTo>
                  <a:lnTo>
                    <a:pt x="144" y="2"/>
                  </a:lnTo>
                  <a:lnTo>
                    <a:pt x="137" y="2"/>
                  </a:lnTo>
                  <a:lnTo>
                    <a:pt x="120" y="3"/>
                  </a:lnTo>
                  <a:lnTo>
                    <a:pt x="106" y="4"/>
                  </a:lnTo>
                  <a:lnTo>
                    <a:pt x="92" y="7"/>
                  </a:lnTo>
                  <a:lnTo>
                    <a:pt x="61" y="14"/>
                  </a:lnTo>
                  <a:lnTo>
                    <a:pt x="29" y="24"/>
                  </a:lnTo>
                  <a:lnTo>
                    <a:pt x="0" y="35"/>
                  </a:lnTo>
                </a:path>
              </a:pathLst>
            </a:custGeom>
            <a:noFill/>
            <a:ln w="50800">
              <a:solidFill>
                <a:srgbClr val="8099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19" name="Freeform 35"/>
            <p:cNvSpPr>
              <a:spLocks noChangeAspect="1"/>
            </p:cNvSpPr>
            <p:nvPr/>
          </p:nvSpPr>
          <p:spPr bwMode="auto">
            <a:xfrm>
              <a:off x="3235" y="1358"/>
              <a:ext cx="424" cy="914"/>
            </a:xfrm>
            <a:custGeom>
              <a:avLst/>
              <a:gdLst/>
              <a:ahLst/>
              <a:cxnLst>
                <a:cxn ang="0">
                  <a:pos x="282" y="0"/>
                </a:cxn>
                <a:cxn ang="0">
                  <a:pos x="251" y="14"/>
                </a:cxn>
                <a:cxn ang="0">
                  <a:pos x="198" y="48"/>
                </a:cxn>
                <a:cxn ang="0">
                  <a:pos x="150" y="86"/>
                </a:cxn>
                <a:cxn ang="0">
                  <a:pos x="107" y="133"/>
                </a:cxn>
                <a:cxn ang="0">
                  <a:pos x="70" y="186"/>
                </a:cxn>
                <a:cxn ang="0">
                  <a:pos x="42" y="241"/>
                </a:cxn>
                <a:cxn ang="0">
                  <a:pos x="31" y="267"/>
                </a:cxn>
                <a:cxn ang="0">
                  <a:pos x="21" y="297"/>
                </a:cxn>
                <a:cxn ang="0">
                  <a:pos x="14" y="325"/>
                </a:cxn>
                <a:cxn ang="0">
                  <a:pos x="9" y="350"/>
                </a:cxn>
                <a:cxn ang="0">
                  <a:pos x="5" y="378"/>
                </a:cxn>
                <a:cxn ang="0">
                  <a:pos x="3" y="393"/>
                </a:cxn>
                <a:cxn ang="0">
                  <a:pos x="2" y="400"/>
                </a:cxn>
                <a:cxn ang="0">
                  <a:pos x="2" y="409"/>
                </a:cxn>
                <a:cxn ang="0">
                  <a:pos x="2" y="414"/>
                </a:cxn>
                <a:cxn ang="0">
                  <a:pos x="0" y="419"/>
                </a:cxn>
                <a:cxn ang="0">
                  <a:pos x="0" y="423"/>
                </a:cxn>
                <a:cxn ang="0">
                  <a:pos x="0" y="426"/>
                </a:cxn>
                <a:cxn ang="0">
                  <a:pos x="0" y="428"/>
                </a:cxn>
                <a:cxn ang="0">
                  <a:pos x="0" y="431"/>
                </a:cxn>
                <a:cxn ang="0">
                  <a:pos x="0" y="435"/>
                </a:cxn>
                <a:cxn ang="0">
                  <a:pos x="0" y="438"/>
                </a:cxn>
                <a:cxn ang="0">
                  <a:pos x="0" y="442"/>
                </a:cxn>
                <a:cxn ang="0">
                  <a:pos x="0" y="445"/>
                </a:cxn>
                <a:cxn ang="0">
                  <a:pos x="0" y="448"/>
                </a:cxn>
                <a:cxn ang="0">
                  <a:pos x="0" y="452"/>
                </a:cxn>
                <a:cxn ang="0">
                  <a:pos x="0" y="456"/>
                </a:cxn>
                <a:cxn ang="0">
                  <a:pos x="0" y="463"/>
                </a:cxn>
                <a:cxn ang="0">
                  <a:pos x="2" y="470"/>
                </a:cxn>
                <a:cxn ang="0">
                  <a:pos x="2" y="477"/>
                </a:cxn>
                <a:cxn ang="0">
                  <a:pos x="3" y="491"/>
                </a:cxn>
                <a:cxn ang="0">
                  <a:pos x="5" y="507"/>
                </a:cxn>
                <a:cxn ang="0">
                  <a:pos x="7" y="522"/>
                </a:cxn>
                <a:cxn ang="0">
                  <a:pos x="13" y="553"/>
                </a:cxn>
                <a:cxn ang="0">
                  <a:pos x="21" y="584"/>
                </a:cxn>
                <a:cxn ang="0">
                  <a:pos x="42" y="640"/>
                </a:cxn>
                <a:cxn ang="0">
                  <a:pos x="66" y="689"/>
                </a:cxn>
                <a:cxn ang="0">
                  <a:pos x="98" y="736"/>
                </a:cxn>
                <a:cxn ang="0">
                  <a:pos x="139" y="784"/>
                </a:cxn>
                <a:cxn ang="0">
                  <a:pos x="184" y="823"/>
                </a:cxn>
                <a:cxn ang="0">
                  <a:pos x="237" y="858"/>
                </a:cxn>
                <a:cxn ang="0">
                  <a:pos x="293" y="884"/>
                </a:cxn>
                <a:cxn ang="0">
                  <a:pos x="322" y="896"/>
                </a:cxn>
                <a:cxn ang="0">
                  <a:pos x="340" y="900"/>
                </a:cxn>
                <a:cxn ang="0">
                  <a:pos x="356" y="904"/>
                </a:cxn>
                <a:cxn ang="0">
                  <a:pos x="371" y="907"/>
                </a:cxn>
                <a:cxn ang="0">
                  <a:pos x="388" y="910"/>
                </a:cxn>
                <a:cxn ang="0">
                  <a:pos x="402" y="912"/>
                </a:cxn>
                <a:cxn ang="0">
                  <a:pos x="416" y="914"/>
                </a:cxn>
                <a:cxn ang="0">
                  <a:pos x="424" y="914"/>
                </a:cxn>
              </a:cxnLst>
              <a:rect l="0" t="0" r="r" b="b"/>
              <a:pathLst>
                <a:path w="424" h="914">
                  <a:moveTo>
                    <a:pt x="282" y="0"/>
                  </a:moveTo>
                  <a:lnTo>
                    <a:pt x="251" y="14"/>
                  </a:lnTo>
                  <a:lnTo>
                    <a:pt x="198" y="48"/>
                  </a:lnTo>
                  <a:lnTo>
                    <a:pt x="150" y="86"/>
                  </a:lnTo>
                  <a:lnTo>
                    <a:pt x="107" y="133"/>
                  </a:lnTo>
                  <a:lnTo>
                    <a:pt x="70" y="186"/>
                  </a:lnTo>
                  <a:lnTo>
                    <a:pt x="42" y="241"/>
                  </a:lnTo>
                  <a:lnTo>
                    <a:pt x="31" y="267"/>
                  </a:lnTo>
                  <a:lnTo>
                    <a:pt x="21" y="297"/>
                  </a:lnTo>
                  <a:lnTo>
                    <a:pt x="14" y="325"/>
                  </a:lnTo>
                  <a:lnTo>
                    <a:pt x="9" y="350"/>
                  </a:lnTo>
                  <a:lnTo>
                    <a:pt x="5" y="378"/>
                  </a:lnTo>
                  <a:lnTo>
                    <a:pt x="3" y="393"/>
                  </a:lnTo>
                  <a:lnTo>
                    <a:pt x="2" y="400"/>
                  </a:lnTo>
                  <a:lnTo>
                    <a:pt x="2" y="409"/>
                  </a:lnTo>
                  <a:lnTo>
                    <a:pt x="2" y="414"/>
                  </a:lnTo>
                  <a:lnTo>
                    <a:pt x="0" y="419"/>
                  </a:lnTo>
                  <a:lnTo>
                    <a:pt x="0" y="423"/>
                  </a:lnTo>
                  <a:lnTo>
                    <a:pt x="0" y="426"/>
                  </a:lnTo>
                  <a:lnTo>
                    <a:pt x="0" y="428"/>
                  </a:lnTo>
                  <a:lnTo>
                    <a:pt x="0" y="431"/>
                  </a:lnTo>
                  <a:lnTo>
                    <a:pt x="0" y="435"/>
                  </a:lnTo>
                  <a:lnTo>
                    <a:pt x="0" y="438"/>
                  </a:lnTo>
                  <a:lnTo>
                    <a:pt x="0" y="442"/>
                  </a:lnTo>
                  <a:lnTo>
                    <a:pt x="0" y="445"/>
                  </a:lnTo>
                  <a:lnTo>
                    <a:pt x="0" y="448"/>
                  </a:lnTo>
                  <a:lnTo>
                    <a:pt x="0" y="452"/>
                  </a:lnTo>
                  <a:lnTo>
                    <a:pt x="0" y="456"/>
                  </a:lnTo>
                  <a:lnTo>
                    <a:pt x="0" y="463"/>
                  </a:lnTo>
                  <a:lnTo>
                    <a:pt x="2" y="470"/>
                  </a:lnTo>
                  <a:lnTo>
                    <a:pt x="2" y="477"/>
                  </a:lnTo>
                  <a:lnTo>
                    <a:pt x="3" y="491"/>
                  </a:lnTo>
                  <a:lnTo>
                    <a:pt x="5" y="507"/>
                  </a:lnTo>
                  <a:lnTo>
                    <a:pt x="7" y="522"/>
                  </a:lnTo>
                  <a:lnTo>
                    <a:pt x="13" y="553"/>
                  </a:lnTo>
                  <a:lnTo>
                    <a:pt x="21" y="584"/>
                  </a:lnTo>
                  <a:lnTo>
                    <a:pt x="42" y="640"/>
                  </a:lnTo>
                  <a:lnTo>
                    <a:pt x="66" y="689"/>
                  </a:lnTo>
                  <a:lnTo>
                    <a:pt x="98" y="736"/>
                  </a:lnTo>
                  <a:lnTo>
                    <a:pt x="139" y="784"/>
                  </a:lnTo>
                  <a:lnTo>
                    <a:pt x="184" y="823"/>
                  </a:lnTo>
                  <a:lnTo>
                    <a:pt x="237" y="858"/>
                  </a:lnTo>
                  <a:lnTo>
                    <a:pt x="293" y="884"/>
                  </a:lnTo>
                  <a:lnTo>
                    <a:pt x="322" y="896"/>
                  </a:lnTo>
                  <a:lnTo>
                    <a:pt x="340" y="900"/>
                  </a:lnTo>
                  <a:lnTo>
                    <a:pt x="356" y="904"/>
                  </a:lnTo>
                  <a:lnTo>
                    <a:pt x="371" y="907"/>
                  </a:lnTo>
                  <a:lnTo>
                    <a:pt x="388" y="910"/>
                  </a:lnTo>
                  <a:lnTo>
                    <a:pt x="402" y="912"/>
                  </a:lnTo>
                  <a:lnTo>
                    <a:pt x="416" y="914"/>
                  </a:lnTo>
                  <a:lnTo>
                    <a:pt x="424" y="914"/>
                  </a:lnTo>
                </a:path>
              </a:pathLst>
            </a:custGeom>
            <a:noFill/>
            <a:ln w="50800">
              <a:solidFill>
                <a:srgbClr val="8099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20" name="Freeform 36"/>
            <p:cNvSpPr>
              <a:spLocks noChangeAspect="1"/>
            </p:cNvSpPr>
            <p:nvPr/>
          </p:nvSpPr>
          <p:spPr bwMode="auto">
            <a:xfrm>
              <a:off x="3659" y="1798"/>
              <a:ext cx="478" cy="475"/>
            </a:xfrm>
            <a:custGeom>
              <a:avLst/>
              <a:gdLst/>
              <a:ahLst/>
              <a:cxnLst>
                <a:cxn ang="0">
                  <a:pos x="0" y="474"/>
                </a:cxn>
                <a:cxn ang="0">
                  <a:pos x="7" y="474"/>
                </a:cxn>
                <a:cxn ang="0">
                  <a:pos x="12" y="475"/>
                </a:cxn>
                <a:cxn ang="0">
                  <a:pos x="16" y="475"/>
                </a:cxn>
                <a:cxn ang="0">
                  <a:pos x="17" y="475"/>
                </a:cxn>
                <a:cxn ang="0">
                  <a:pos x="20" y="475"/>
                </a:cxn>
                <a:cxn ang="0">
                  <a:pos x="23" y="475"/>
                </a:cxn>
                <a:cxn ang="0">
                  <a:pos x="24" y="475"/>
                </a:cxn>
                <a:cxn ang="0">
                  <a:pos x="27" y="475"/>
                </a:cxn>
                <a:cxn ang="0">
                  <a:pos x="28" y="475"/>
                </a:cxn>
                <a:cxn ang="0">
                  <a:pos x="31" y="475"/>
                </a:cxn>
                <a:cxn ang="0">
                  <a:pos x="33" y="475"/>
                </a:cxn>
                <a:cxn ang="0">
                  <a:pos x="37" y="475"/>
                </a:cxn>
                <a:cxn ang="0">
                  <a:pos x="41" y="475"/>
                </a:cxn>
                <a:cxn ang="0">
                  <a:pos x="45" y="474"/>
                </a:cxn>
                <a:cxn ang="0">
                  <a:pos x="49" y="474"/>
                </a:cxn>
                <a:cxn ang="0">
                  <a:pos x="58" y="474"/>
                </a:cxn>
                <a:cxn ang="0">
                  <a:pos x="66" y="472"/>
                </a:cxn>
                <a:cxn ang="0">
                  <a:pos x="73" y="472"/>
                </a:cxn>
                <a:cxn ang="0">
                  <a:pos x="91" y="470"/>
                </a:cxn>
                <a:cxn ang="0">
                  <a:pos x="105" y="468"/>
                </a:cxn>
                <a:cxn ang="0">
                  <a:pos x="121" y="464"/>
                </a:cxn>
                <a:cxn ang="0">
                  <a:pos x="147" y="457"/>
                </a:cxn>
                <a:cxn ang="0">
                  <a:pos x="177" y="449"/>
                </a:cxn>
                <a:cxn ang="0">
                  <a:pos x="231" y="423"/>
                </a:cxn>
                <a:cxn ang="0">
                  <a:pos x="286" y="388"/>
                </a:cxn>
                <a:cxn ang="0">
                  <a:pos x="333" y="349"/>
                </a:cxn>
                <a:cxn ang="0">
                  <a:pos x="375" y="300"/>
                </a:cxn>
                <a:cxn ang="0">
                  <a:pos x="409" y="251"/>
                </a:cxn>
                <a:cxn ang="0">
                  <a:pos x="436" y="202"/>
                </a:cxn>
                <a:cxn ang="0">
                  <a:pos x="447" y="173"/>
                </a:cxn>
                <a:cxn ang="0">
                  <a:pos x="457" y="145"/>
                </a:cxn>
                <a:cxn ang="0">
                  <a:pos x="464" y="118"/>
                </a:cxn>
                <a:cxn ang="0">
                  <a:pos x="469" y="90"/>
                </a:cxn>
                <a:cxn ang="0">
                  <a:pos x="473" y="68"/>
                </a:cxn>
                <a:cxn ang="0">
                  <a:pos x="475" y="55"/>
                </a:cxn>
                <a:cxn ang="0">
                  <a:pos x="476" y="44"/>
                </a:cxn>
                <a:cxn ang="0">
                  <a:pos x="476" y="33"/>
                </a:cxn>
                <a:cxn ang="0">
                  <a:pos x="478" y="23"/>
                </a:cxn>
                <a:cxn ang="0">
                  <a:pos x="478" y="18"/>
                </a:cxn>
                <a:cxn ang="0">
                  <a:pos x="478" y="13"/>
                </a:cxn>
                <a:cxn ang="0">
                  <a:pos x="478" y="11"/>
                </a:cxn>
                <a:cxn ang="0">
                  <a:pos x="478" y="8"/>
                </a:cxn>
                <a:cxn ang="0">
                  <a:pos x="478" y="5"/>
                </a:cxn>
                <a:cxn ang="0">
                  <a:pos x="478" y="2"/>
                </a:cxn>
                <a:cxn ang="0">
                  <a:pos x="478" y="0"/>
                </a:cxn>
              </a:cxnLst>
              <a:rect l="0" t="0" r="r" b="b"/>
              <a:pathLst>
                <a:path w="478" h="475">
                  <a:moveTo>
                    <a:pt x="0" y="474"/>
                  </a:moveTo>
                  <a:lnTo>
                    <a:pt x="7" y="474"/>
                  </a:lnTo>
                  <a:lnTo>
                    <a:pt x="12" y="475"/>
                  </a:lnTo>
                  <a:lnTo>
                    <a:pt x="16" y="475"/>
                  </a:lnTo>
                  <a:lnTo>
                    <a:pt x="17" y="475"/>
                  </a:lnTo>
                  <a:lnTo>
                    <a:pt x="20" y="475"/>
                  </a:lnTo>
                  <a:lnTo>
                    <a:pt x="23" y="475"/>
                  </a:lnTo>
                  <a:lnTo>
                    <a:pt x="24" y="475"/>
                  </a:lnTo>
                  <a:lnTo>
                    <a:pt x="27" y="475"/>
                  </a:lnTo>
                  <a:lnTo>
                    <a:pt x="28" y="475"/>
                  </a:lnTo>
                  <a:lnTo>
                    <a:pt x="31" y="475"/>
                  </a:lnTo>
                  <a:lnTo>
                    <a:pt x="33" y="475"/>
                  </a:lnTo>
                  <a:lnTo>
                    <a:pt x="37" y="475"/>
                  </a:lnTo>
                  <a:lnTo>
                    <a:pt x="41" y="475"/>
                  </a:lnTo>
                  <a:lnTo>
                    <a:pt x="45" y="474"/>
                  </a:lnTo>
                  <a:lnTo>
                    <a:pt x="49" y="474"/>
                  </a:lnTo>
                  <a:lnTo>
                    <a:pt x="58" y="474"/>
                  </a:lnTo>
                  <a:lnTo>
                    <a:pt x="66" y="472"/>
                  </a:lnTo>
                  <a:lnTo>
                    <a:pt x="73" y="472"/>
                  </a:lnTo>
                  <a:lnTo>
                    <a:pt x="91" y="470"/>
                  </a:lnTo>
                  <a:lnTo>
                    <a:pt x="105" y="468"/>
                  </a:lnTo>
                  <a:lnTo>
                    <a:pt x="121" y="464"/>
                  </a:lnTo>
                  <a:lnTo>
                    <a:pt x="147" y="457"/>
                  </a:lnTo>
                  <a:lnTo>
                    <a:pt x="177" y="449"/>
                  </a:lnTo>
                  <a:lnTo>
                    <a:pt x="231" y="423"/>
                  </a:lnTo>
                  <a:lnTo>
                    <a:pt x="286" y="388"/>
                  </a:lnTo>
                  <a:lnTo>
                    <a:pt x="333" y="349"/>
                  </a:lnTo>
                  <a:lnTo>
                    <a:pt x="375" y="300"/>
                  </a:lnTo>
                  <a:lnTo>
                    <a:pt x="409" y="251"/>
                  </a:lnTo>
                  <a:lnTo>
                    <a:pt x="436" y="202"/>
                  </a:lnTo>
                  <a:lnTo>
                    <a:pt x="447" y="173"/>
                  </a:lnTo>
                  <a:lnTo>
                    <a:pt x="457" y="145"/>
                  </a:lnTo>
                  <a:lnTo>
                    <a:pt x="464" y="118"/>
                  </a:lnTo>
                  <a:lnTo>
                    <a:pt x="469" y="90"/>
                  </a:lnTo>
                  <a:lnTo>
                    <a:pt x="473" y="68"/>
                  </a:lnTo>
                  <a:lnTo>
                    <a:pt x="475" y="55"/>
                  </a:lnTo>
                  <a:lnTo>
                    <a:pt x="476" y="44"/>
                  </a:lnTo>
                  <a:lnTo>
                    <a:pt x="476" y="33"/>
                  </a:lnTo>
                  <a:lnTo>
                    <a:pt x="478" y="23"/>
                  </a:lnTo>
                  <a:lnTo>
                    <a:pt x="478" y="18"/>
                  </a:lnTo>
                  <a:lnTo>
                    <a:pt x="478" y="13"/>
                  </a:lnTo>
                  <a:lnTo>
                    <a:pt x="478" y="11"/>
                  </a:lnTo>
                  <a:lnTo>
                    <a:pt x="478" y="8"/>
                  </a:lnTo>
                  <a:lnTo>
                    <a:pt x="478" y="5"/>
                  </a:lnTo>
                  <a:lnTo>
                    <a:pt x="478" y="2"/>
                  </a:lnTo>
                  <a:lnTo>
                    <a:pt x="478" y="0"/>
                  </a:lnTo>
                </a:path>
              </a:pathLst>
            </a:custGeom>
            <a:noFill/>
            <a:ln w="50800">
              <a:solidFill>
                <a:srgbClr val="8099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21" name="Freeform 37"/>
            <p:cNvSpPr>
              <a:spLocks noChangeAspect="1"/>
            </p:cNvSpPr>
            <p:nvPr/>
          </p:nvSpPr>
          <p:spPr bwMode="auto">
            <a:xfrm>
              <a:off x="3445" y="1125"/>
              <a:ext cx="900" cy="673"/>
            </a:xfrm>
            <a:custGeom>
              <a:avLst/>
              <a:gdLst/>
              <a:ahLst/>
              <a:cxnLst>
                <a:cxn ang="0">
                  <a:pos x="900" y="673"/>
                </a:cxn>
                <a:cxn ang="0">
                  <a:pos x="900" y="668"/>
                </a:cxn>
                <a:cxn ang="0">
                  <a:pos x="900" y="663"/>
                </a:cxn>
                <a:cxn ang="0">
                  <a:pos x="900" y="659"/>
                </a:cxn>
                <a:cxn ang="0">
                  <a:pos x="900" y="653"/>
                </a:cxn>
                <a:cxn ang="0">
                  <a:pos x="900" y="643"/>
                </a:cxn>
                <a:cxn ang="0">
                  <a:pos x="899" y="633"/>
                </a:cxn>
                <a:cxn ang="0">
                  <a:pos x="899" y="624"/>
                </a:cxn>
                <a:cxn ang="0">
                  <a:pos x="897" y="612"/>
                </a:cxn>
                <a:cxn ang="0">
                  <a:pos x="896" y="591"/>
                </a:cxn>
                <a:cxn ang="0">
                  <a:pos x="892" y="570"/>
                </a:cxn>
                <a:cxn ang="0">
                  <a:pos x="889" y="551"/>
                </a:cxn>
                <a:cxn ang="0">
                  <a:pos x="879" y="506"/>
                </a:cxn>
                <a:cxn ang="0">
                  <a:pos x="866" y="463"/>
                </a:cxn>
                <a:cxn ang="0">
                  <a:pos x="852" y="422"/>
                </a:cxn>
                <a:cxn ang="0">
                  <a:pos x="812" y="337"/>
                </a:cxn>
                <a:cxn ang="0">
                  <a:pos x="767" y="267"/>
                </a:cxn>
                <a:cxn ang="0">
                  <a:pos x="708" y="197"/>
                </a:cxn>
                <a:cxn ang="0">
                  <a:pos x="644" y="139"/>
                </a:cxn>
                <a:cxn ang="0">
                  <a:pos x="567" y="88"/>
                </a:cxn>
                <a:cxn ang="0">
                  <a:pos x="526" y="67"/>
                </a:cxn>
                <a:cxn ang="0">
                  <a:pos x="482" y="46"/>
                </a:cxn>
                <a:cxn ang="0">
                  <a:pos x="441" y="32"/>
                </a:cxn>
                <a:cxn ang="0">
                  <a:pos x="396" y="19"/>
                </a:cxn>
                <a:cxn ang="0">
                  <a:pos x="375" y="14"/>
                </a:cxn>
                <a:cxn ang="0">
                  <a:pos x="352" y="9"/>
                </a:cxn>
                <a:cxn ang="0">
                  <a:pos x="332" y="7"/>
                </a:cxn>
                <a:cxn ang="0">
                  <a:pos x="310" y="4"/>
                </a:cxn>
                <a:cxn ang="0">
                  <a:pos x="297" y="2"/>
                </a:cxn>
                <a:cxn ang="0">
                  <a:pos x="284" y="1"/>
                </a:cxn>
                <a:cxn ang="0">
                  <a:pos x="273" y="1"/>
                </a:cxn>
                <a:cxn ang="0">
                  <a:pos x="268" y="0"/>
                </a:cxn>
                <a:cxn ang="0">
                  <a:pos x="261" y="0"/>
                </a:cxn>
                <a:cxn ang="0">
                  <a:pos x="255" y="0"/>
                </a:cxn>
                <a:cxn ang="0">
                  <a:pos x="249" y="0"/>
                </a:cxn>
                <a:cxn ang="0">
                  <a:pos x="244" y="0"/>
                </a:cxn>
                <a:cxn ang="0">
                  <a:pos x="241" y="0"/>
                </a:cxn>
                <a:cxn ang="0">
                  <a:pos x="238" y="0"/>
                </a:cxn>
                <a:cxn ang="0">
                  <a:pos x="233" y="0"/>
                </a:cxn>
                <a:cxn ang="0">
                  <a:pos x="227" y="0"/>
                </a:cxn>
                <a:cxn ang="0">
                  <a:pos x="221" y="0"/>
                </a:cxn>
                <a:cxn ang="0">
                  <a:pos x="216" y="0"/>
                </a:cxn>
                <a:cxn ang="0">
                  <a:pos x="206" y="1"/>
                </a:cxn>
                <a:cxn ang="0">
                  <a:pos x="195" y="1"/>
                </a:cxn>
                <a:cxn ang="0">
                  <a:pos x="172" y="4"/>
                </a:cxn>
                <a:cxn ang="0">
                  <a:pos x="151" y="7"/>
                </a:cxn>
                <a:cxn ang="0">
                  <a:pos x="132" y="9"/>
                </a:cxn>
                <a:cxn ang="0">
                  <a:pos x="88" y="18"/>
                </a:cxn>
                <a:cxn ang="0">
                  <a:pos x="42" y="32"/>
                </a:cxn>
                <a:cxn ang="0">
                  <a:pos x="0" y="47"/>
                </a:cxn>
              </a:cxnLst>
              <a:rect l="0" t="0" r="r" b="b"/>
              <a:pathLst>
                <a:path w="900" h="673">
                  <a:moveTo>
                    <a:pt x="900" y="673"/>
                  </a:moveTo>
                  <a:lnTo>
                    <a:pt x="900" y="668"/>
                  </a:lnTo>
                  <a:lnTo>
                    <a:pt x="900" y="663"/>
                  </a:lnTo>
                  <a:lnTo>
                    <a:pt x="900" y="659"/>
                  </a:lnTo>
                  <a:lnTo>
                    <a:pt x="900" y="653"/>
                  </a:lnTo>
                  <a:lnTo>
                    <a:pt x="900" y="643"/>
                  </a:lnTo>
                  <a:lnTo>
                    <a:pt x="899" y="633"/>
                  </a:lnTo>
                  <a:lnTo>
                    <a:pt x="899" y="624"/>
                  </a:lnTo>
                  <a:lnTo>
                    <a:pt x="897" y="612"/>
                  </a:lnTo>
                  <a:lnTo>
                    <a:pt x="896" y="591"/>
                  </a:lnTo>
                  <a:lnTo>
                    <a:pt x="892" y="570"/>
                  </a:lnTo>
                  <a:lnTo>
                    <a:pt x="889" y="551"/>
                  </a:lnTo>
                  <a:lnTo>
                    <a:pt x="879" y="506"/>
                  </a:lnTo>
                  <a:lnTo>
                    <a:pt x="866" y="463"/>
                  </a:lnTo>
                  <a:lnTo>
                    <a:pt x="852" y="422"/>
                  </a:lnTo>
                  <a:lnTo>
                    <a:pt x="812" y="337"/>
                  </a:lnTo>
                  <a:lnTo>
                    <a:pt x="767" y="267"/>
                  </a:lnTo>
                  <a:lnTo>
                    <a:pt x="708" y="197"/>
                  </a:lnTo>
                  <a:lnTo>
                    <a:pt x="644" y="139"/>
                  </a:lnTo>
                  <a:lnTo>
                    <a:pt x="567" y="88"/>
                  </a:lnTo>
                  <a:lnTo>
                    <a:pt x="526" y="67"/>
                  </a:lnTo>
                  <a:lnTo>
                    <a:pt x="482" y="46"/>
                  </a:lnTo>
                  <a:lnTo>
                    <a:pt x="441" y="32"/>
                  </a:lnTo>
                  <a:lnTo>
                    <a:pt x="396" y="19"/>
                  </a:lnTo>
                  <a:lnTo>
                    <a:pt x="375" y="14"/>
                  </a:lnTo>
                  <a:lnTo>
                    <a:pt x="352" y="9"/>
                  </a:lnTo>
                  <a:lnTo>
                    <a:pt x="332" y="7"/>
                  </a:lnTo>
                  <a:lnTo>
                    <a:pt x="310" y="4"/>
                  </a:lnTo>
                  <a:lnTo>
                    <a:pt x="297" y="2"/>
                  </a:lnTo>
                  <a:lnTo>
                    <a:pt x="284" y="1"/>
                  </a:lnTo>
                  <a:lnTo>
                    <a:pt x="273" y="1"/>
                  </a:lnTo>
                  <a:lnTo>
                    <a:pt x="268" y="0"/>
                  </a:lnTo>
                  <a:lnTo>
                    <a:pt x="261" y="0"/>
                  </a:lnTo>
                  <a:lnTo>
                    <a:pt x="255" y="0"/>
                  </a:lnTo>
                  <a:lnTo>
                    <a:pt x="249" y="0"/>
                  </a:lnTo>
                  <a:lnTo>
                    <a:pt x="244" y="0"/>
                  </a:lnTo>
                  <a:lnTo>
                    <a:pt x="241" y="0"/>
                  </a:lnTo>
                  <a:lnTo>
                    <a:pt x="238" y="0"/>
                  </a:lnTo>
                  <a:lnTo>
                    <a:pt x="233" y="0"/>
                  </a:lnTo>
                  <a:lnTo>
                    <a:pt x="227" y="0"/>
                  </a:lnTo>
                  <a:lnTo>
                    <a:pt x="221" y="0"/>
                  </a:lnTo>
                  <a:lnTo>
                    <a:pt x="216" y="0"/>
                  </a:lnTo>
                  <a:lnTo>
                    <a:pt x="206" y="1"/>
                  </a:lnTo>
                  <a:lnTo>
                    <a:pt x="195" y="1"/>
                  </a:lnTo>
                  <a:lnTo>
                    <a:pt x="172" y="4"/>
                  </a:lnTo>
                  <a:lnTo>
                    <a:pt x="151" y="7"/>
                  </a:lnTo>
                  <a:lnTo>
                    <a:pt x="132" y="9"/>
                  </a:lnTo>
                  <a:lnTo>
                    <a:pt x="88" y="18"/>
                  </a:lnTo>
                  <a:lnTo>
                    <a:pt x="42" y="32"/>
                  </a:lnTo>
                  <a:lnTo>
                    <a:pt x="0" y="47"/>
                  </a:lnTo>
                </a:path>
              </a:pathLst>
            </a:custGeom>
            <a:noFill/>
            <a:ln w="50800">
              <a:solidFill>
                <a:srgbClr val="80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22" name="Freeform 38"/>
            <p:cNvSpPr>
              <a:spLocks noChangeAspect="1"/>
            </p:cNvSpPr>
            <p:nvPr/>
          </p:nvSpPr>
          <p:spPr bwMode="auto">
            <a:xfrm>
              <a:off x="3027" y="1172"/>
              <a:ext cx="621" cy="1298"/>
            </a:xfrm>
            <a:custGeom>
              <a:avLst/>
              <a:gdLst/>
              <a:ahLst/>
              <a:cxnLst>
                <a:cxn ang="0">
                  <a:pos x="418" y="0"/>
                </a:cxn>
                <a:cxn ang="0">
                  <a:pos x="374" y="20"/>
                </a:cxn>
                <a:cxn ang="0">
                  <a:pos x="297" y="64"/>
                </a:cxn>
                <a:cxn ang="0">
                  <a:pos x="228" y="118"/>
                </a:cxn>
                <a:cxn ang="0">
                  <a:pos x="162" y="183"/>
                </a:cxn>
                <a:cxn ang="0">
                  <a:pos x="106" y="259"/>
                </a:cxn>
                <a:cxn ang="0">
                  <a:pos x="64" y="336"/>
                </a:cxn>
                <a:cxn ang="0">
                  <a:pos x="48" y="375"/>
                </a:cxn>
                <a:cxn ang="0">
                  <a:pos x="32" y="417"/>
                </a:cxn>
                <a:cxn ang="0">
                  <a:pos x="21" y="458"/>
                </a:cxn>
                <a:cxn ang="0">
                  <a:pos x="13" y="495"/>
                </a:cxn>
                <a:cxn ang="0">
                  <a:pos x="6" y="536"/>
                </a:cxn>
                <a:cxn ang="0">
                  <a:pos x="3" y="558"/>
                </a:cxn>
                <a:cxn ang="0">
                  <a:pos x="3" y="570"/>
                </a:cxn>
                <a:cxn ang="0">
                  <a:pos x="1" y="579"/>
                </a:cxn>
                <a:cxn ang="0">
                  <a:pos x="1" y="589"/>
                </a:cxn>
                <a:cxn ang="0">
                  <a:pos x="1" y="595"/>
                </a:cxn>
                <a:cxn ang="0">
                  <a:pos x="0" y="600"/>
                </a:cxn>
                <a:cxn ang="0">
                  <a:pos x="0" y="605"/>
                </a:cxn>
                <a:cxn ang="0">
                  <a:pos x="0" y="609"/>
                </a:cxn>
                <a:cxn ang="0">
                  <a:pos x="0" y="613"/>
                </a:cxn>
                <a:cxn ang="0">
                  <a:pos x="0" y="619"/>
                </a:cxn>
                <a:cxn ang="0">
                  <a:pos x="0" y="623"/>
                </a:cxn>
                <a:cxn ang="0">
                  <a:pos x="0" y="628"/>
                </a:cxn>
                <a:cxn ang="0">
                  <a:pos x="0" y="634"/>
                </a:cxn>
                <a:cxn ang="0">
                  <a:pos x="0" y="638"/>
                </a:cxn>
                <a:cxn ang="0">
                  <a:pos x="0" y="644"/>
                </a:cxn>
                <a:cxn ang="0">
                  <a:pos x="0" y="649"/>
                </a:cxn>
                <a:cxn ang="0">
                  <a:pos x="1" y="659"/>
                </a:cxn>
                <a:cxn ang="0">
                  <a:pos x="1" y="670"/>
                </a:cxn>
                <a:cxn ang="0">
                  <a:pos x="3" y="681"/>
                </a:cxn>
                <a:cxn ang="0">
                  <a:pos x="4" y="701"/>
                </a:cxn>
                <a:cxn ang="0">
                  <a:pos x="7" y="725"/>
                </a:cxn>
                <a:cxn ang="0">
                  <a:pos x="11" y="746"/>
                </a:cxn>
                <a:cxn ang="0">
                  <a:pos x="20" y="792"/>
                </a:cxn>
                <a:cxn ang="0">
                  <a:pos x="32" y="834"/>
                </a:cxn>
                <a:cxn ang="0">
                  <a:pos x="64" y="915"/>
                </a:cxn>
                <a:cxn ang="0">
                  <a:pos x="102" y="986"/>
                </a:cxn>
                <a:cxn ang="0">
                  <a:pos x="150" y="1052"/>
                </a:cxn>
                <a:cxn ang="0">
                  <a:pos x="210" y="1119"/>
                </a:cxn>
                <a:cxn ang="0">
                  <a:pos x="276" y="1174"/>
                </a:cxn>
                <a:cxn ang="0">
                  <a:pos x="354" y="1223"/>
                </a:cxn>
                <a:cxn ang="0">
                  <a:pos x="434" y="1259"/>
                </a:cxn>
                <a:cxn ang="0">
                  <a:pos x="477" y="1273"/>
                </a:cxn>
                <a:cxn ang="0">
                  <a:pos x="501" y="1280"/>
                </a:cxn>
                <a:cxn ang="0">
                  <a:pos x="525" y="1284"/>
                </a:cxn>
                <a:cxn ang="0">
                  <a:pos x="546" y="1289"/>
                </a:cxn>
                <a:cxn ang="0">
                  <a:pos x="569" y="1293"/>
                </a:cxn>
                <a:cxn ang="0">
                  <a:pos x="590" y="1296"/>
                </a:cxn>
                <a:cxn ang="0">
                  <a:pos x="610" y="1297"/>
                </a:cxn>
                <a:cxn ang="0">
                  <a:pos x="621" y="1298"/>
                </a:cxn>
              </a:cxnLst>
              <a:rect l="0" t="0" r="r" b="b"/>
              <a:pathLst>
                <a:path w="621" h="1298">
                  <a:moveTo>
                    <a:pt x="418" y="0"/>
                  </a:moveTo>
                  <a:lnTo>
                    <a:pt x="374" y="20"/>
                  </a:lnTo>
                  <a:lnTo>
                    <a:pt x="297" y="64"/>
                  </a:lnTo>
                  <a:lnTo>
                    <a:pt x="228" y="118"/>
                  </a:lnTo>
                  <a:lnTo>
                    <a:pt x="162" y="183"/>
                  </a:lnTo>
                  <a:lnTo>
                    <a:pt x="106" y="259"/>
                  </a:lnTo>
                  <a:lnTo>
                    <a:pt x="64" y="336"/>
                  </a:lnTo>
                  <a:lnTo>
                    <a:pt x="48" y="375"/>
                  </a:lnTo>
                  <a:lnTo>
                    <a:pt x="32" y="417"/>
                  </a:lnTo>
                  <a:lnTo>
                    <a:pt x="21" y="458"/>
                  </a:lnTo>
                  <a:lnTo>
                    <a:pt x="13" y="495"/>
                  </a:lnTo>
                  <a:lnTo>
                    <a:pt x="6" y="536"/>
                  </a:lnTo>
                  <a:lnTo>
                    <a:pt x="3" y="558"/>
                  </a:lnTo>
                  <a:lnTo>
                    <a:pt x="3" y="570"/>
                  </a:lnTo>
                  <a:lnTo>
                    <a:pt x="1" y="579"/>
                  </a:lnTo>
                  <a:lnTo>
                    <a:pt x="1" y="589"/>
                  </a:lnTo>
                  <a:lnTo>
                    <a:pt x="1" y="595"/>
                  </a:lnTo>
                  <a:lnTo>
                    <a:pt x="0" y="600"/>
                  </a:lnTo>
                  <a:lnTo>
                    <a:pt x="0" y="605"/>
                  </a:lnTo>
                  <a:lnTo>
                    <a:pt x="0" y="609"/>
                  </a:lnTo>
                  <a:lnTo>
                    <a:pt x="0" y="613"/>
                  </a:lnTo>
                  <a:lnTo>
                    <a:pt x="0" y="619"/>
                  </a:lnTo>
                  <a:lnTo>
                    <a:pt x="0" y="623"/>
                  </a:lnTo>
                  <a:lnTo>
                    <a:pt x="0" y="628"/>
                  </a:lnTo>
                  <a:lnTo>
                    <a:pt x="0" y="634"/>
                  </a:lnTo>
                  <a:lnTo>
                    <a:pt x="0" y="638"/>
                  </a:lnTo>
                  <a:lnTo>
                    <a:pt x="0" y="644"/>
                  </a:lnTo>
                  <a:lnTo>
                    <a:pt x="0" y="649"/>
                  </a:lnTo>
                  <a:lnTo>
                    <a:pt x="1" y="659"/>
                  </a:lnTo>
                  <a:lnTo>
                    <a:pt x="1" y="670"/>
                  </a:lnTo>
                  <a:lnTo>
                    <a:pt x="3" y="681"/>
                  </a:lnTo>
                  <a:lnTo>
                    <a:pt x="4" y="701"/>
                  </a:lnTo>
                  <a:lnTo>
                    <a:pt x="7" y="725"/>
                  </a:lnTo>
                  <a:lnTo>
                    <a:pt x="11" y="746"/>
                  </a:lnTo>
                  <a:lnTo>
                    <a:pt x="20" y="792"/>
                  </a:lnTo>
                  <a:lnTo>
                    <a:pt x="32" y="834"/>
                  </a:lnTo>
                  <a:lnTo>
                    <a:pt x="64" y="915"/>
                  </a:lnTo>
                  <a:lnTo>
                    <a:pt x="102" y="986"/>
                  </a:lnTo>
                  <a:lnTo>
                    <a:pt x="150" y="1052"/>
                  </a:lnTo>
                  <a:lnTo>
                    <a:pt x="210" y="1119"/>
                  </a:lnTo>
                  <a:lnTo>
                    <a:pt x="276" y="1174"/>
                  </a:lnTo>
                  <a:lnTo>
                    <a:pt x="354" y="1223"/>
                  </a:lnTo>
                  <a:lnTo>
                    <a:pt x="434" y="1259"/>
                  </a:lnTo>
                  <a:lnTo>
                    <a:pt x="477" y="1273"/>
                  </a:lnTo>
                  <a:lnTo>
                    <a:pt x="501" y="1280"/>
                  </a:lnTo>
                  <a:lnTo>
                    <a:pt x="525" y="1284"/>
                  </a:lnTo>
                  <a:lnTo>
                    <a:pt x="546" y="1289"/>
                  </a:lnTo>
                  <a:lnTo>
                    <a:pt x="569" y="1293"/>
                  </a:lnTo>
                  <a:lnTo>
                    <a:pt x="590" y="1296"/>
                  </a:lnTo>
                  <a:lnTo>
                    <a:pt x="610" y="1297"/>
                  </a:lnTo>
                  <a:lnTo>
                    <a:pt x="621" y="1298"/>
                  </a:lnTo>
                </a:path>
              </a:pathLst>
            </a:custGeom>
            <a:noFill/>
            <a:ln w="50800">
              <a:solidFill>
                <a:srgbClr val="80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23" name="Freeform 39"/>
            <p:cNvSpPr>
              <a:spLocks noChangeAspect="1"/>
            </p:cNvSpPr>
            <p:nvPr/>
          </p:nvSpPr>
          <p:spPr bwMode="auto">
            <a:xfrm>
              <a:off x="3648" y="1798"/>
              <a:ext cx="697" cy="674"/>
            </a:xfrm>
            <a:custGeom>
              <a:avLst/>
              <a:gdLst/>
              <a:ahLst/>
              <a:cxnLst>
                <a:cxn ang="0">
                  <a:pos x="0" y="672"/>
                </a:cxn>
                <a:cxn ang="0">
                  <a:pos x="10" y="672"/>
                </a:cxn>
                <a:cxn ang="0">
                  <a:pos x="17" y="672"/>
                </a:cxn>
                <a:cxn ang="0">
                  <a:pos x="23" y="672"/>
                </a:cxn>
                <a:cxn ang="0">
                  <a:pos x="25" y="674"/>
                </a:cxn>
                <a:cxn ang="0">
                  <a:pos x="28" y="674"/>
                </a:cxn>
                <a:cxn ang="0">
                  <a:pos x="31" y="674"/>
                </a:cxn>
                <a:cxn ang="0">
                  <a:pos x="34" y="674"/>
                </a:cxn>
                <a:cxn ang="0">
                  <a:pos x="38" y="674"/>
                </a:cxn>
                <a:cxn ang="0">
                  <a:pos x="41" y="674"/>
                </a:cxn>
                <a:cxn ang="0">
                  <a:pos x="44" y="674"/>
                </a:cxn>
                <a:cxn ang="0">
                  <a:pos x="46" y="674"/>
                </a:cxn>
                <a:cxn ang="0">
                  <a:pos x="52" y="674"/>
                </a:cxn>
                <a:cxn ang="0">
                  <a:pos x="58" y="672"/>
                </a:cxn>
                <a:cxn ang="0">
                  <a:pos x="63" y="672"/>
                </a:cxn>
                <a:cxn ang="0">
                  <a:pos x="69" y="672"/>
                </a:cxn>
                <a:cxn ang="0">
                  <a:pos x="83" y="672"/>
                </a:cxn>
                <a:cxn ang="0">
                  <a:pos x="94" y="671"/>
                </a:cxn>
                <a:cxn ang="0">
                  <a:pos x="104" y="670"/>
                </a:cxn>
                <a:cxn ang="0">
                  <a:pos x="129" y="667"/>
                </a:cxn>
                <a:cxn ang="0">
                  <a:pos x="150" y="664"/>
                </a:cxn>
                <a:cxn ang="0">
                  <a:pos x="172" y="660"/>
                </a:cxn>
                <a:cxn ang="0">
                  <a:pos x="210" y="650"/>
                </a:cxn>
                <a:cxn ang="0">
                  <a:pos x="251" y="637"/>
                </a:cxn>
                <a:cxn ang="0">
                  <a:pos x="330" y="604"/>
                </a:cxn>
                <a:cxn ang="0">
                  <a:pos x="409" y="556"/>
                </a:cxn>
                <a:cxn ang="0">
                  <a:pos x="477" y="502"/>
                </a:cxn>
                <a:cxn ang="0">
                  <a:pos x="542" y="435"/>
                </a:cxn>
                <a:cxn ang="0">
                  <a:pos x="592" y="365"/>
                </a:cxn>
                <a:cxn ang="0">
                  <a:pos x="631" y="293"/>
                </a:cxn>
                <a:cxn ang="0">
                  <a:pos x="649" y="251"/>
                </a:cxn>
                <a:cxn ang="0">
                  <a:pos x="663" y="211"/>
                </a:cxn>
                <a:cxn ang="0">
                  <a:pos x="675" y="173"/>
                </a:cxn>
                <a:cxn ang="0">
                  <a:pos x="684" y="132"/>
                </a:cxn>
                <a:cxn ang="0">
                  <a:pos x="690" y="100"/>
                </a:cxn>
                <a:cxn ang="0">
                  <a:pos x="693" y="81"/>
                </a:cxn>
                <a:cxn ang="0">
                  <a:pos x="694" y="64"/>
                </a:cxn>
                <a:cxn ang="0">
                  <a:pos x="696" y="47"/>
                </a:cxn>
                <a:cxn ang="0">
                  <a:pos x="696" y="33"/>
                </a:cxn>
                <a:cxn ang="0">
                  <a:pos x="697" y="25"/>
                </a:cxn>
                <a:cxn ang="0">
                  <a:pos x="697" y="20"/>
                </a:cxn>
                <a:cxn ang="0">
                  <a:pos x="697" y="16"/>
                </a:cxn>
                <a:cxn ang="0">
                  <a:pos x="697" y="12"/>
                </a:cxn>
                <a:cxn ang="0">
                  <a:pos x="697" y="8"/>
                </a:cxn>
                <a:cxn ang="0">
                  <a:pos x="697" y="4"/>
                </a:cxn>
                <a:cxn ang="0">
                  <a:pos x="697" y="0"/>
                </a:cxn>
              </a:cxnLst>
              <a:rect l="0" t="0" r="r" b="b"/>
              <a:pathLst>
                <a:path w="697" h="674">
                  <a:moveTo>
                    <a:pt x="0" y="672"/>
                  </a:moveTo>
                  <a:lnTo>
                    <a:pt x="10" y="672"/>
                  </a:lnTo>
                  <a:lnTo>
                    <a:pt x="17" y="672"/>
                  </a:lnTo>
                  <a:lnTo>
                    <a:pt x="23" y="672"/>
                  </a:lnTo>
                  <a:lnTo>
                    <a:pt x="25" y="674"/>
                  </a:lnTo>
                  <a:lnTo>
                    <a:pt x="28" y="674"/>
                  </a:lnTo>
                  <a:lnTo>
                    <a:pt x="31" y="674"/>
                  </a:lnTo>
                  <a:lnTo>
                    <a:pt x="34" y="674"/>
                  </a:lnTo>
                  <a:lnTo>
                    <a:pt x="38" y="674"/>
                  </a:lnTo>
                  <a:lnTo>
                    <a:pt x="41" y="674"/>
                  </a:lnTo>
                  <a:lnTo>
                    <a:pt x="44" y="674"/>
                  </a:lnTo>
                  <a:lnTo>
                    <a:pt x="46" y="674"/>
                  </a:lnTo>
                  <a:lnTo>
                    <a:pt x="52" y="674"/>
                  </a:lnTo>
                  <a:lnTo>
                    <a:pt x="58" y="672"/>
                  </a:lnTo>
                  <a:lnTo>
                    <a:pt x="63" y="672"/>
                  </a:lnTo>
                  <a:lnTo>
                    <a:pt x="69" y="672"/>
                  </a:lnTo>
                  <a:lnTo>
                    <a:pt x="83" y="672"/>
                  </a:lnTo>
                  <a:lnTo>
                    <a:pt x="94" y="671"/>
                  </a:lnTo>
                  <a:lnTo>
                    <a:pt x="104" y="670"/>
                  </a:lnTo>
                  <a:lnTo>
                    <a:pt x="129" y="667"/>
                  </a:lnTo>
                  <a:lnTo>
                    <a:pt x="150" y="664"/>
                  </a:lnTo>
                  <a:lnTo>
                    <a:pt x="172" y="660"/>
                  </a:lnTo>
                  <a:lnTo>
                    <a:pt x="210" y="650"/>
                  </a:lnTo>
                  <a:lnTo>
                    <a:pt x="251" y="637"/>
                  </a:lnTo>
                  <a:lnTo>
                    <a:pt x="330" y="604"/>
                  </a:lnTo>
                  <a:lnTo>
                    <a:pt x="409" y="556"/>
                  </a:lnTo>
                  <a:lnTo>
                    <a:pt x="477" y="502"/>
                  </a:lnTo>
                  <a:lnTo>
                    <a:pt x="542" y="435"/>
                  </a:lnTo>
                  <a:lnTo>
                    <a:pt x="592" y="365"/>
                  </a:lnTo>
                  <a:lnTo>
                    <a:pt x="631" y="293"/>
                  </a:lnTo>
                  <a:lnTo>
                    <a:pt x="649" y="251"/>
                  </a:lnTo>
                  <a:lnTo>
                    <a:pt x="663" y="211"/>
                  </a:lnTo>
                  <a:lnTo>
                    <a:pt x="675" y="173"/>
                  </a:lnTo>
                  <a:lnTo>
                    <a:pt x="684" y="132"/>
                  </a:lnTo>
                  <a:lnTo>
                    <a:pt x="690" y="100"/>
                  </a:lnTo>
                  <a:lnTo>
                    <a:pt x="693" y="81"/>
                  </a:lnTo>
                  <a:lnTo>
                    <a:pt x="694" y="64"/>
                  </a:lnTo>
                  <a:lnTo>
                    <a:pt x="696" y="47"/>
                  </a:lnTo>
                  <a:lnTo>
                    <a:pt x="696" y="33"/>
                  </a:lnTo>
                  <a:lnTo>
                    <a:pt x="697" y="25"/>
                  </a:lnTo>
                  <a:lnTo>
                    <a:pt x="697" y="20"/>
                  </a:lnTo>
                  <a:lnTo>
                    <a:pt x="697" y="16"/>
                  </a:lnTo>
                  <a:lnTo>
                    <a:pt x="697" y="12"/>
                  </a:lnTo>
                  <a:lnTo>
                    <a:pt x="697" y="8"/>
                  </a:lnTo>
                  <a:lnTo>
                    <a:pt x="697" y="4"/>
                  </a:lnTo>
                  <a:lnTo>
                    <a:pt x="697" y="0"/>
                  </a:lnTo>
                </a:path>
              </a:pathLst>
            </a:custGeom>
            <a:noFill/>
            <a:ln w="50800">
              <a:solidFill>
                <a:srgbClr val="80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24" name="Freeform 40"/>
            <p:cNvSpPr>
              <a:spLocks noChangeAspect="1"/>
            </p:cNvSpPr>
            <p:nvPr/>
          </p:nvSpPr>
          <p:spPr bwMode="auto">
            <a:xfrm>
              <a:off x="3437" y="1106"/>
              <a:ext cx="950" cy="692"/>
            </a:xfrm>
            <a:custGeom>
              <a:avLst/>
              <a:gdLst/>
              <a:ahLst/>
              <a:cxnLst>
                <a:cxn ang="0">
                  <a:pos x="950" y="692"/>
                </a:cxn>
                <a:cxn ang="0">
                  <a:pos x="950" y="686"/>
                </a:cxn>
                <a:cxn ang="0">
                  <a:pos x="950" y="682"/>
                </a:cxn>
                <a:cxn ang="0">
                  <a:pos x="950" y="676"/>
                </a:cxn>
                <a:cxn ang="0">
                  <a:pos x="949" y="671"/>
                </a:cxn>
                <a:cxn ang="0">
                  <a:pos x="949" y="661"/>
                </a:cxn>
                <a:cxn ang="0">
                  <a:pos x="949" y="651"/>
                </a:cxn>
                <a:cxn ang="0">
                  <a:pos x="947" y="640"/>
                </a:cxn>
                <a:cxn ang="0">
                  <a:pos x="946" y="627"/>
                </a:cxn>
                <a:cxn ang="0">
                  <a:pos x="944" y="605"/>
                </a:cxn>
                <a:cxn ang="0">
                  <a:pos x="940" y="582"/>
                </a:cxn>
                <a:cxn ang="0">
                  <a:pos x="937" y="563"/>
                </a:cxn>
                <a:cxn ang="0">
                  <a:pos x="926" y="515"/>
                </a:cxn>
                <a:cxn ang="0">
                  <a:pos x="912" y="469"/>
                </a:cxn>
                <a:cxn ang="0">
                  <a:pos x="895" y="427"/>
                </a:cxn>
                <a:cxn ang="0">
                  <a:pos x="851" y="338"/>
                </a:cxn>
                <a:cxn ang="0">
                  <a:pos x="800" y="266"/>
                </a:cxn>
                <a:cxn ang="0">
                  <a:pos x="736" y="195"/>
                </a:cxn>
                <a:cxn ang="0">
                  <a:pos x="667" y="137"/>
                </a:cxn>
                <a:cxn ang="0">
                  <a:pos x="586" y="86"/>
                </a:cxn>
                <a:cxn ang="0">
                  <a:pos x="544" y="65"/>
                </a:cxn>
                <a:cxn ang="0">
                  <a:pos x="497" y="45"/>
                </a:cxn>
                <a:cxn ang="0">
                  <a:pos x="456" y="31"/>
                </a:cxn>
                <a:cxn ang="0">
                  <a:pos x="409" y="19"/>
                </a:cxn>
                <a:cxn ang="0">
                  <a:pos x="386" y="14"/>
                </a:cxn>
                <a:cxn ang="0">
                  <a:pos x="362" y="10"/>
                </a:cxn>
                <a:cxn ang="0">
                  <a:pos x="343" y="7"/>
                </a:cxn>
                <a:cxn ang="0">
                  <a:pos x="319" y="5"/>
                </a:cxn>
                <a:cxn ang="0">
                  <a:pos x="306" y="3"/>
                </a:cxn>
                <a:cxn ang="0">
                  <a:pos x="294" y="2"/>
                </a:cxn>
                <a:cxn ang="0">
                  <a:pos x="281" y="2"/>
                </a:cxn>
                <a:cxn ang="0">
                  <a:pos x="276" y="2"/>
                </a:cxn>
                <a:cxn ang="0">
                  <a:pos x="269" y="2"/>
                </a:cxn>
                <a:cxn ang="0">
                  <a:pos x="263" y="2"/>
                </a:cxn>
                <a:cxn ang="0">
                  <a:pos x="257" y="0"/>
                </a:cxn>
                <a:cxn ang="0">
                  <a:pos x="252" y="0"/>
                </a:cxn>
                <a:cxn ang="0">
                  <a:pos x="249" y="0"/>
                </a:cxn>
                <a:cxn ang="0">
                  <a:pos x="246" y="0"/>
                </a:cxn>
                <a:cxn ang="0">
                  <a:pos x="241" y="0"/>
                </a:cxn>
                <a:cxn ang="0">
                  <a:pos x="234" y="2"/>
                </a:cxn>
                <a:cxn ang="0">
                  <a:pos x="228" y="2"/>
                </a:cxn>
                <a:cxn ang="0">
                  <a:pos x="224" y="2"/>
                </a:cxn>
                <a:cxn ang="0">
                  <a:pos x="213" y="2"/>
                </a:cxn>
                <a:cxn ang="0">
                  <a:pos x="201" y="3"/>
                </a:cxn>
                <a:cxn ang="0">
                  <a:pos x="178" y="5"/>
                </a:cxn>
                <a:cxn ang="0">
                  <a:pos x="157" y="7"/>
                </a:cxn>
                <a:cxn ang="0">
                  <a:pos x="137" y="10"/>
                </a:cxn>
                <a:cxn ang="0">
                  <a:pos x="91" y="19"/>
                </a:cxn>
                <a:cxn ang="0">
                  <a:pos x="43" y="31"/>
                </a:cxn>
                <a:cxn ang="0">
                  <a:pos x="0" y="47"/>
                </a:cxn>
              </a:cxnLst>
              <a:rect l="0" t="0" r="r" b="b"/>
              <a:pathLst>
                <a:path w="950" h="692">
                  <a:moveTo>
                    <a:pt x="950" y="692"/>
                  </a:moveTo>
                  <a:lnTo>
                    <a:pt x="950" y="686"/>
                  </a:lnTo>
                  <a:lnTo>
                    <a:pt x="950" y="682"/>
                  </a:lnTo>
                  <a:lnTo>
                    <a:pt x="950" y="676"/>
                  </a:lnTo>
                  <a:lnTo>
                    <a:pt x="949" y="671"/>
                  </a:lnTo>
                  <a:lnTo>
                    <a:pt x="949" y="661"/>
                  </a:lnTo>
                  <a:lnTo>
                    <a:pt x="949" y="651"/>
                  </a:lnTo>
                  <a:lnTo>
                    <a:pt x="947" y="640"/>
                  </a:lnTo>
                  <a:lnTo>
                    <a:pt x="946" y="627"/>
                  </a:lnTo>
                  <a:lnTo>
                    <a:pt x="944" y="605"/>
                  </a:lnTo>
                  <a:lnTo>
                    <a:pt x="940" y="582"/>
                  </a:lnTo>
                  <a:lnTo>
                    <a:pt x="937" y="563"/>
                  </a:lnTo>
                  <a:lnTo>
                    <a:pt x="926" y="515"/>
                  </a:lnTo>
                  <a:lnTo>
                    <a:pt x="912" y="469"/>
                  </a:lnTo>
                  <a:lnTo>
                    <a:pt x="895" y="427"/>
                  </a:lnTo>
                  <a:lnTo>
                    <a:pt x="851" y="338"/>
                  </a:lnTo>
                  <a:lnTo>
                    <a:pt x="800" y="266"/>
                  </a:lnTo>
                  <a:lnTo>
                    <a:pt x="736" y="195"/>
                  </a:lnTo>
                  <a:lnTo>
                    <a:pt x="667" y="137"/>
                  </a:lnTo>
                  <a:lnTo>
                    <a:pt x="586" y="86"/>
                  </a:lnTo>
                  <a:lnTo>
                    <a:pt x="544" y="65"/>
                  </a:lnTo>
                  <a:lnTo>
                    <a:pt x="497" y="45"/>
                  </a:lnTo>
                  <a:lnTo>
                    <a:pt x="456" y="31"/>
                  </a:lnTo>
                  <a:lnTo>
                    <a:pt x="409" y="19"/>
                  </a:lnTo>
                  <a:lnTo>
                    <a:pt x="386" y="14"/>
                  </a:lnTo>
                  <a:lnTo>
                    <a:pt x="362" y="10"/>
                  </a:lnTo>
                  <a:lnTo>
                    <a:pt x="343" y="7"/>
                  </a:lnTo>
                  <a:lnTo>
                    <a:pt x="319" y="5"/>
                  </a:lnTo>
                  <a:lnTo>
                    <a:pt x="306" y="3"/>
                  </a:lnTo>
                  <a:lnTo>
                    <a:pt x="294" y="2"/>
                  </a:lnTo>
                  <a:lnTo>
                    <a:pt x="281" y="2"/>
                  </a:lnTo>
                  <a:lnTo>
                    <a:pt x="276" y="2"/>
                  </a:lnTo>
                  <a:lnTo>
                    <a:pt x="269" y="2"/>
                  </a:lnTo>
                  <a:lnTo>
                    <a:pt x="263" y="2"/>
                  </a:lnTo>
                  <a:lnTo>
                    <a:pt x="257" y="0"/>
                  </a:lnTo>
                  <a:lnTo>
                    <a:pt x="252" y="0"/>
                  </a:lnTo>
                  <a:lnTo>
                    <a:pt x="249" y="0"/>
                  </a:lnTo>
                  <a:lnTo>
                    <a:pt x="246" y="0"/>
                  </a:lnTo>
                  <a:lnTo>
                    <a:pt x="241" y="0"/>
                  </a:lnTo>
                  <a:lnTo>
                    <a:pt x="234" y="2"/>
                  </a:lnTo>
                  <a:lnTo>
                    <a:pt x="228" y="2"/>
                  </a:lnTo>
                  <a:lnTo>
                    <a:pt x="224" y="2"/>
                  </a:lnTo>
                  <a:lnTo>
                    <a:pt x="213" y="2"/>
                  </a:lnTo>
                  <a:lnTo>
                    <a:pt x="201" y="3"/>
                  </a:lnTo>
                  <a:lnTo>
                    <a:pt x="178" y="5"/>
                  </a:lnTo>
                  <a:lnTo>
                    <a:pt x="157" y="7"/>
                  </a:lnTo>
                  <a:lnTo>
                    <a:pt x="137" y="10"/>
                  </a:lnTo>
                  <a:lnTo>
                    <a:pt x="91" y="19"/>
                  </a:lnTo>
                  <a:lnTo>
                    <a:pt x="43" y="31"/>
                  </a:lnTo>
                  <a:lnTo>
                    <a:pt x="0" y="47"/>
                  </a:lnTo>
                </a:path>
              </a:pathLst>
            </a:custGeom>
            <a:noFill/>
            <a:ln w="50800">
              <a:solidFill>
                <a:srgbClr val="CC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25" name="Freeform 41"/>
            <p:cNvSpPr>
              <a:spLocks noChangeAspect="1"/>
            </p:cNvSpPr>
            <p:nvPr/>
          </p:nvSpPr>
          <p:spPr bwMode="auto">
            <a:xfrm>
              <a:off x="2985" y="1153"/>
              <a:ext cx="662" cy="1336"/>
            </a:xfrm>
            <a:custGeom>
              <a:avLst/>
              <a:gdLst/>
              <a:ahLst/>
              <a:cxnLst>
                <a:cxn ang="0">
                  <a:pos x="452" y="0"/>
                </a:cxn>
                <a:cxn ang="0">
                  <a:pos x="406" y="18"/>
                </a:cxn>
                <a:cxn ang="0">
                  <a:pos x="325" y="62"/>
                </a:cxn>
                <a:cxn ang="0">
                  <a:pos x="252" y="114"/>
                </a:cxn>
                <a:cxn ang="0">
                  <a:pos x="182" y="181"/>
                </a:cxn>
                <a:cxn ang="0">
                  <a:pos x="120" y="258"/>
                </a:cxn>
                <a:cxn ang="0">
                  <a:pos x="73" y="338"/>
                </a:cxn>
                <a:cxn ang="0">
                  <a:pos x="55" y="379"/>
                </a:cxn>
                <a:cxn ang="0">
                  <a:pos x="38" y="423"/>
                </a:cxn>
                <a:cxn ang="0">
                  <a:pos x="24" y="467"/>
                </a:cxn>
                <a:cxn ang="0">
                  <a:pos x="15" y="506"/>
                </a:cxn>
                <a:cxn ang="0">
                  <a:pos x="7" y="549"/>
                </a:cxn>
                <a:cxn ang="0">
                  <a:pos x="4" y="573"/>
                </a:cxn>
                <a:cxn ang="0">
                  <a:pos x="3" y="584"/>
                </a:cxn>
                <a:cxn ang="0">
                  <a:pos x="3" y="596"/>
                </a:cxn>
                <a:cxn ang="0">
                  <a:pos x="1" y="607"/>
                </a:cxn>
                <a:cxn ang="0">
                  <a:pos x="1" y="611"/>
                </a:cxn>
                <a:cxn ang="0">
                  <a:pos x="1" y="617"/>
                </a:cxn>
                <a:cxn ang="0">
                  <a:pos x="1" y="622"/>
                </a:cxn>
                <a:cxn ang="0">
                  <a:pos x="0" y="628"/>
                </a:cxn>
                <a:cxn ang="0">
                  <a:pos x="0" y="632"/>
                </a:cxn>
                <a:cxn ang="0">
                  <a:pos x="0" y="636"/>
                </a:cxn>
                <a:cxn ang="0">
                  <a:pos x="0" y="642"/>
                </a:cxn>
                <a:cxn ang="0">
                  <a:pos x="0" y="647"/>
                </a:cxn>
                <a:cxn ang="0">
                  <a:pos x="0" y="653"/>
                </a:cxn>
                <a:cxn ang="0">
                  <a:pos x="0" y="657"/>
                </a:cxn>
                <a:cxn ang="0">
                  <a:pos x="0" y="664"/>
                </a:cxn>
                <a:cxn ang="0">
                  <a:pos x="1" y="670"/>
                </a:cxn>
                <a:cxn ang="0">
                  <a:pos x="1" y="681"/>
                </a:cxn>
                <a:cxn ang="0">
                  <a:pos x="1" y="692"/>
                </a:cxn>
                <a:cxn ang="0">
                  <a:pos x="3" y="703"/>
                </a:cxn>
                <a:cxn ang="0">
                  <a:pos x="6" y="724"/>
                </a:cxn>
                <a:cxn ang="0">
                  <a:pos x="8" y="749"/>
                </a:cxn>
                <a:cxn ang="0">
                  <a:pos x="13" y="772"/>
                </a:cxn>
                <a:cxn ang="0">
                  <a:pos x="24" y="821"/>
                </a:cxn>
                <a:cxn ang="0">
                  <a:pos x="38" y="866"/>
                </a:cxn>
                <a:cxn ang="0">
                  <a:pos x="73" y="951"/>
                </a:cxn>
                <a:cxn ang="0">
                  <a:pos x="115" y="1024"/>
                </a:cxn>
                <a:cxn ang="0">
                  <a:pos x="166" y="1092"/>
                </a:cxn>
                <a:cxn ang="0">
                  <a:pos x="234" y="1159"/>
                </a:cxn>
                <a:cxn ang="0">
                  <a:pos x="304" y="1214"/>
                </a:cxn>
                <a:cxn ang="0">
                  <a:pos x="385" y="1261"/>
                </a:cxn>
                <a:cxn ang="0">
                  <a:pos x="470" y="1298"/>
                </a:cxn>
                <a:cxn ang="0">
                  <a:pos x="513" y="1310"/>
                </a:cxn>
                <a:cxn ang="0">
                  <a:pos x="539" y="1317"/>
                </a:cxn>
                <a:cxn ang="0">
                  <a:pos x="562" y="1323"/>
                </a:cxn>
                <a:cxn ang="0">
                  <a:pos x="585" y="1326"/>
                </a:cxn>
                <a:cxn ang="0">
                  <a:pos x="609" y="1330"/>
                </a:cxn>
                <a:cxn ang="0">
                  <a:pos x="631" y="1333"/>
                </a:cxn>
                <a:cxn ang="0">
                  <a:pos x="651" y="1334"/>
                </a:cxn>
                <a:cxn ang="0">
                  <a:pos x="662" y="1336"/>
                </a:cxn>
              </a:cxnLst>
              <a:rect l="0" t="0" r="r" b="b"/>
              <a:pathLst>
                <a:path w="662" h="1336">
                  <a:moveTo>
                    <a:pt x="452" y="0"/>
                  </a:moveTo>
                  <a:lnTo>
                    <a:pt x="406" y="18"/>
                  </a:lnTo>
                  <a:lnTo>
                    <a:pt x="325" y="62"/>
                  </a:lnTo>
                  <a:lnTo>
                    <a:pt x="252" y="114"/>
                  </a:lnTo>
                  <a:lnTo>
                    <a:pt x="182" y="181"/>
                  </a:lnTo>
                  <a:lnTo>
                    <a:pt x="120" y="258"/>
                  </a:lnTo>
                  <a:lnTo>
                    <a:pt x="73" y="338"/>
                  </a:lnTo>
                  <a:lnTo>
                    <a:pt x="55" y="379"/>
                  </a:lnTo>
                  <a:lnTo>
                    <a:pt x="38" y="423"/>
                  </a:lnTo>
                  <a:lnTo>
                    <a:pt x="24" y="467"/>
                  </a:lnTo>
                  <a:lnTo>
                    <a:pt x="15" y="506"/>
                  </a:lnTo>
                  <a:lnTo>
                    <a:pt x="7" y="549"/>
                  </a:lnTo>
                  <a:lnTo>
                    <a:pt x="4" y="573"/>
                  </a:lnTo>
                  <a:lnTo>
                    <a:pt x="3" y="584"/>
                  </a:lnTo>
                  <a:lnTo>
                    <a:pt x="3" y="596"/>
                  </a:lnTo>
                  <a:lnTo>
                    <a:pt x="1" y="607"/>
                  </a:lnTo>
                  <a:lnTo>
                    <a:pt x="1" y="611"/>
                  </a:lnTo>
                  <a:lnTo>
                    <a:pt x="1" y="617"/>
                  </a:lnTo>
                  <a:lnTo>
                    <a:pt x="1" y="622"/>
                  </a:lnTo>
                  <a:lnTo>
                    <a:pt x="0" y="628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0" y="642"/>
                  </a:lnTo>
                  <a:lnTo>
                    <a:pt x="0" y="647"/>
                  </a:lnTo>
                  <a:lnTo>
                    <a:pt x="0" y="653"/>
                  </a:lnTo>
                  <a:lnTo>
                    <a:pt x="0" y="657"/>
                  </a:lnTo>
                  <a:lnTo>
                    <a:pt x="0" y="664"/>
                  </a:lnTo>
                  <a:lnTo>
                    <a:pt x="1" y="670"/>
                  </a:lnTo>
                  <a:lnTo>
                    <a:pt x="1" y="681"/>
                  </a:lnTo>
                  <a:lnTo>
                    <a:pt x="1" y="692"/>
                  </a:lnTo>
                  <a:lnTo>
                    <a:pt x="3" y="703"/>
                  </a:lnTo>
                  <a:lnTo>
                    <a:pt x="6" y="724"/>
                  </a:lnTo>
                  <a:lnTo>
                    <a:pt x="8" y="749"/>
                  </a:lnTo>
                  <a:lnTo>
                    <a:pt x="13" y="772"/>
                  </a:lnTo>
                  <a:lnTo>
                    <a:pt x="24" y="821"/>
                  </a:lnTo>
                  <a:lnTo>
                    <a:pt x="38" y="866"/>
                  </a:lnTo>
                  <a:lnTo>
                    <a:pt x="73" y="951"/>
                  </a:lnTo>
                  <a:lnTo>
                    <a:pt x="115" y="1024"/>
                  </a:lnTo>
                  <a:lnTo>
                    <a:pt x="166" y="1092"/>
                  </a:lnTo>
                  <a:lnTo>
                    <a:pt x="234" y="1159"/>
                  </a:lnTo>
                  <a:lnTo>
                    <a:pt x="304" y="1214"/>
                  </a:lnTo>
                  <a:lnTo>
                    <a:pt x="385" y="1261"/>
                  </a:lnTo>
                  <a:lnTo>
                    <a:pt x="470" y="1298"/>
                  </a:lnTo>
                  <a:lnTo>
                    <a:pt x="513" y="1310"/>
                  </a:lnTo>
                  <a:lnTo>
                    <a:pt x="539" y="1317"/>
                  </a:lnTo>
                  <a:lnTo>
                    <a:pt x="562" y="1323"/>
                  </a:lnTo>
                  <a:lnTo>
                    <a:pt x="585" y="1326"/>
                  </a:lnTo>
                  <a:lnTo>
                    <a:pt x="609" y="1330"/>
                  </a:lnTo>
                  <a:lnTo>
                    <a:pt x="631" y="1333"/>
                  </a:lnTo>
                  <a:lnTo>
                    <a:pt x="651" y="1334"/>
                  </a:lnTo>
                  <a:lnTo>
                    <a:pt x="662" y="1336"/>
                  </a:lnTo>
                </a:path>
              </a:pathLst>
            </a:custGeom>
            <a:noFill/>
            <a:ln w="50800">
              <a:solidFill>
                <a:srgbClr val="CC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26" name="Freeform 42"/>
            <p:cNvSpPr>
              <a:spLocks noChangeAspect="1"/>
            </p:cNvSpPr>
            <p:nvPr/>
          </p:nvSpPr>
          <p:spPr bwMode="auto">
            <a:xfrm>
              <a:off x="3647" y="1798"/>
              <a:ext cx="740" cy="691"/>
            </a:xfrm>
            <a:custGeom>
              <a:avLst/>
              <a:gdLst/>
              <a:ahLst/>
              <a:cxnLst>
                <a:cxn ang="0">
                  <a:pos x="0" y="691"/>
                </a:cxn>
                <a:cxn ang="0">
                  <a:pos x="11" y="691"/>
                </a:cxn>
                <a:cxn ang="0">
                  <a:pos x="17" y="691"/>
                </a:cxn>
                <a:cxn ang="0">
                  <a:pos x="22" y="691"/>
                </a:cxn>
                <a:cxn ang="0">
                  <a:pos x="26" y="691"/>
                </a:cxn>
                <a:cxn ang="0">
                  <a:pos x="29" y="691"/>
                </a:cxn>
                <a:cxn ang="0">
                  <a:pos x="32" y="691"/>
                </a:cxn>
                <a:cxn ang="0">
                  <a:pos x="35" y="691"/>
                </a:cxn>
                <a:cxn ang="0">
                  <a:pos x="39" y="691"/>
                </a:cxn>
                <a:cxn ang="0">
                  <a:pos x="42" y="691"/>
                </a:cxn>
                <a:cxn ang="0">
                  <a:pos x="45" y="691"/>
                </a:cxn>
                <a:cxn ang="0">
                  <a:pos x="47" y="691"/>
                </a:cxn>
                <a:cxn ang="0">
                  <a:pos x="53" y="691"/>
                </a:cxn>
                <a:cxn ang="0">
                  <a:pos x="59" y="691"/>
                </a:cxn>
                <a:cxn ang="0">
                  <a:pos x="66" y="691"/>
                </a:cxn>
                <a:cxn ang="0">
                  <a:pos x="71" y="691"/>
                </a:cxn>
                <a:cxn ang="0">
                  <a:pos x="84" y="689"/>
                </a:cxn>
                <a:cxn ang="0">
                  <a:pos x="96" y="689"/>
                </a:cxn>
                <a:cxn ang="0">
                  <a:pos x="108" y="688"/>
                </a:cxn>
                <a:cxn ang="0">
                  <a:pos x="131" y="685"/>
                </a:cxn>
                <a:cxn ang="0">
                  <a:pos x="154" y="682"/>
                </a:cxn>
                <a:cxn ang="0">
                  <a:pos x="176" y="678"/>
                </a:cxn>
                <a:cxn ang="0">
                  <a:pos x="215" y="668"/>
                </a:cxn>
                <a:cxn ang="0">
                  <a:pos x="259" y="657"/>
                </a:cxn>
                <a:cxn ang="0">
                  <a:pos x="340" y="623"/>
                </a:cxn>
                <a:cxn ang="0">
                  <a:pos x="424" y="577"/>
                </a:cxn>
                <a:cxn ang="0">
                  <a:pos x="498" y="523"/>
                </a:cxn>
                <a:cxn ang="0">
                  <a:pos x="567" y="454"/>
                </a:cxn>
                <a:cxn ang="0">
                  <a:pos x="623" y="383"/>
                </a:cxn>
                <a:cxn ang="0">
                  <a:pos x="664" y="310"/>
                </a:cxn>
                <a:cxn ang="0">
                  <a:pos x="685" y="267"/>
                </a:cxn>
                <a:cxn ang="0">
                  <a:pos x="702" y="223"/>
                </a:cxn>
                <a:cxn ang="0">
                  <a:pos x="715" y="183"/>
                </a:cxn>
                <a:cxn ang="0">
                  <a:pos x="725" y="141"/>
                </a:cxn>
                <a:cxn ang="0">
                  <a:pos x="732" y="106"/>
                </a:cxn>
                <a:cxn ang="0">
                  <a:pos x="734" y="86"/>
                </a:cxn>
                <a:cxn ang="0">
                  <a:pos x="736" y="68"/>
                </a:cxn>
                <a:cxn ang="0">
                  <a:pos x="737" y="51"/>
                </a:cxn>
                <a:cxn ang="0">
                  <a:pos x="739" y="34"/>
                </a:cxn>
                <a:cxn ang="0">
                  <a:pos x="739" y="26"/>
                </a:cxn>
                <a:cxn ang="0">
                  <a:pos x="739" y="22"/>
                </a:cxn>
                <a:cxn ang="0">
                  <a:pos x="740" y="18"/>
                </a:cxn>
                <a:cxn ang="0">
                  <a:pos x="740" y="12"/>
                </a:cxn>
                <a:cxn ang="0">
                  <a:pos x="740" y="8"/>
                </a:cxn>
                <a:cxn ang="0">
                  <a:pos x="740" y="4"/>
                </a:cxn>
                <a:cxn ang="0">
                  <a:pos x="740" y="0"/>
                </a:cxn>
              </a:cxnLst>
              <a:rect l="0" t="0" r="r" b="b"/>
              <a:pathLst>
                <a:path w="740" h="691">
                  <a:moveTo>
                    <a:pt x="0" y="691"/>
                  </a:moveTo>
                  <a:lnTo>
                    <a:pt x="11" y="691"/>
                  </a:lnTo>
                  <a:lnTo>
                    <a:pt x="17" y="691"/>
                  </a:lnTo>
                  <a:lnTo>
                    <a:pt x="22" y="691"/>
                  </a:lnTo>
                  <a:lnTo>
                    <a:pt x="26" y="691"/>
                  </a:lnTo>
                  <a:lnTo>
                    <a:pt x="29" y="691"/>
                  </a:lnTo>
                  <a:lnTo>
                    <a:pt x="32" y="691"/>
                  </a:lnTo>
                  <a:lnTo>
                    <a:pt x="35" y="691"/>
                  </a:lnTo>
                  <a:lnTo>
                    <a:pt x="39" y="691"/>
                  </a:lnTo>
                  <a:lnTo>
                    <a:pt x="42" y="691"/>
                  </a:lnTo>
                  <a:lnTo>
                    <a:pt x="45" y="691"/>
                  </a:lnTo>
                  <a:lnTo>
                    <a:pt x="47" y="691"/>
                  </a:lnTo>
                  <a:lnTo>
                    <a:pt x="53" y="691"/>
                  </a:lnTo>
                  <a:lnTo>
                    <a:pt x="59" y="691"/>
                  </a:lnTo>
                  <a:lnTo>
                    <a:pt x="66" y="691"/>
                  </a:lnTo>
                  <a:lnTo>
                    <a:pt x="71" y="691"/>
                  </a:lnTo>
                  <a:lnTo>
                    <a:pt x="84" y="689"/>
                  </a:lnTo>
                  <a:lnTo>
                    <a:pt x="96" y="689"/>
                  </a:lnTo>
                  <a:lnTo>
                    <a:pt x="108" y="688"/>
                  </a:lnTo>
                  <a:lnTo>
                    <a:pt x="131" y="685"/>
                  </a:lnTo>
                  <a:lnTo>
                    <a:pt x="154" y="682"/>
                  </a:lnTo>
                  <a:lnTo>
                    <a:pt x="176" y="678"/>
                  </a:lnTo>
                  <a:lnTo>
                    <a:pt x="215" y="668"/>
                  </a:lnTo>
                  <a:lnTo>
                    <a:pt x="259" y="657"/>
                  </a:lnTo>
                  <a:lnTo>
                    <a:pt x="340" y="623"/>
                  </a:lnTo>
                  <a:lnTo>
                    <a:pt x="424" y="577"/>
                  </a:lnTo>
                  <a:lnTo>
                    <a:pt x="498" y="523"/>
                  </a:lnTo>
                  <a:lnTo>
                    <a:pt x="567" y="454"/>
                  </a:lnTo>
                  <a:lnTo>
                    <a:pt x="623" y="383"/>
                  </a:lnTo>
                  <a:lnTo>
                    <a:pt x="664" y="310"/>
                  </a:lnTo>
                  <a:lnTo>
                    <a:pt x="685" y="267"/>
                  </a:lnTo>
                  <a:lnTo>
                    <a:pt x="702" y="223"/>
                  </a:lnTo>
                  <a:lnTo>
                    <a:pt x="715" y="183"/>
                  </a:lnTo>
                  <a:lnTo>
                    <a:pt x="725" y="141"/>
                  </a:lnTo>
                  <a:lnTo>
                    <a:pt x="732" y="106"/>
                  </a:lnTo>
                  <a:lnTo>
                    <a:pt x="734" y="86"/>
                  </a:lnTo>
                  <a:lnTo>
                    <a:pt x="736" y="68"/>
                  </a:lnTo>
                  <a:lnTo>
                    <a:pt x="737" y="51"/>
                  </a:lnTo>
                  <a:lnTo>
                    <a:pt x="739" y="34"/>
                  </a:lnTo>
                  <a:lnTo>
                    <a:pt x="739" y="26"/>
                  </a:lnTo>
                  <a:lnTo>
                    <a:pt x="739" y="22"/>
                  </a:lnTo>
                  <a:lnTo>
                    <a:pt x="740" y="18"/>
                  </a:lnTo>
                  <a:lnTo>
                    <a:pt x="740" y="12"/>
                  </a:lnTo>
                  <a:lnTo>
                    <a:pt x="740" y="8"/>
                  </a:lnTo>
                  <a:lnTo>
                    <a:pt x="740" y="4"/>
                  </a:lnTo>
                  <a:lnTo>
                    <a:pt x="740" y="0"/>
                  </a:lnTo>
                </a:path>
              </a:pathLst>
            </a:custGeom>
            <a:noFill/>
            <a:ln w="50800">
              <a:solidFill>
                <a:srgbClr val="CC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27" name="Freeform 43"/>
            <p:cNvSpPr>
              <a:spLocks noChangeAspect="1"/>
            </p:cNvSpPr>
            <p:nvPr/>
          </p:nvSpPr>
          <p:spPr bwMode="auto">
            <a:xfrm>
              <a:off x="3433" y="1099"/>
              <a:ext cx="983" cy="699"/>
            </a:xfrm>
            <a:custGeom>
              <a:avLst/>
              <a:gdLst/>
              <a:ahLst/>
              <a:cxnLst>
                <a:cxn ang="0">
                  <a:pos x="983" y="699"/>
                </a:cxn>
                <a:cxn ang="0">
                  <a:pos x="983" y="693"/>
                </a:cxn>
                <a:cxn ang="0">
                  <a:pos x="983" y="689"/>
                </a:cxn>
                <a:cxn ang="0">
                  <a:pos x="982" y="682"/>
                </a:cxn>
                <a:cxn ang="0">
                  <a:pos x="982" y="676"/>
                </a:cxn>
                <a:cxn ang="0">
                  <a:pos x="982" y="666"/>
                </a:cxn>
                <a:cxn ang="0">
                  <a:pos x="982" y="657"/>
                </a:cxn>
                <a:cxn ang="0">
                  <a:pos x="981" y="644"/>
                </a:cxn>
                <a:cxn ang="0">
                  <a:pos x="979" y="631"/>
                </a:cxn>
                <a:cxn ang="0">
                  <a:pos x="976" y="609"/>
                </a:cxn>
                <a:cxn ang="0">
                  <a:pos x="974" y="585"/>
                </a:cxn>
                <a:cxn ang="0">
                  <a:pos x="969" y="564"/>
                </a:cxn>
                <a:cxn ang="0">
                  <a:pos x="957" y="515"/>
                </a:cxn>
                <a:cxn ang="0">
                  <a:pos x="941" y="468"/>
                </a:cxn>
                <a:cxn ang="0">
                  <a:pos x="925" y="424"/>
                </a:cxn>
                <a:cxn ang="0">
                  <a:pos x="874" y="332"/>
                </a:cxn>
                <a:cxn ang="0">
                  <a:pos x="821" y="259"/>
                </a:cxn>
                <a:cxn ang="0">
                  <a:pos x="754" y="189"/>
                </a:cxn>
                <a:cxn ang="0">
                  <a:pos x="681" y="132"/>
                </a:cxn>
                <a:cxn ang="0">
                  <a:pos x="597" y="82"/>
                </a:cxn>
                <a:cxn ang="0">
                  <a:pos x="554" y="62"/>
                </a:cxn>
                <a:cxn ang="0">
                  <a:pos x="505" y="42"/>
                </a:cxn>
                <a:cxn ang="0">
                  <a:pos x="463" y="30"/>
                </a:cxn>
                <a:cxn ang="0">
                  <a:pos x="415" y="17"/>
                </a:cxn>
                <a:cxn ang="0">
                  <a:pos x="393" y="13"/>
                </a:cxn>
                <a:cxn ang="0">
                  <a:pos x="368" y="9"/>
                </a:cxn>
                <a:cxn ang="0">
                  <a:pos x="347" y="6"/>
                </a:cxn>
                <a:cxn ang="0">
                  <a:pos x="324" y="3"/>
                </a:cxn>
                <a:cxn ang="0">
                  <a:pos x="310" y="2"/>
                </a:cxn>
                <a:cxn ang="0">
                  <a:pos x="298" y="2"/>
                </a:cxn>
                <a:cxn ang="0">
                  <a:pos x="287" y="0"/>
                </a:cxn>
                <a:cxn ang="0">
                  <a:pos x="280" y="0"/>
                </a:cxn>
                <a:cxn ang="0">
                  <a:pos x="274" y="0"/>
                </a:cxn>
                <a:cxn ang="0">
                  <a:pos x="267" y="0"/>
                </a:cxn>
                <a:cxn ang="0">
                  <a:pos x="261" y="0"/>
                </a:cxn>
                <a:cxn ang="0">
                  <a:pos x="256" y="0"/>
                </a:cxn>
                <a:cxn ang="0">
                  <a:pos x="253" y="0"/>
                </a:cxn>
                <a:cxn ang="0">
                  <a:pos x="250" y="0"/>
                </a:cxn>
                <a:cxn ang="0">
                  <a:pos x="245" y="0"/>
                </a:cxn>
                <a:cxn ang="0">
                  <a:pos x="238" y="0"/>
                </a:cxn>
                <a:cxn ang="0">
                  <a:pos x="232" y="0"/>
                </a:cxn>
                <a:cxn ang="0">
                  <a:pos x="226" y="0"/>
                </a:cxn>
                <a:cxn ang="0">
                  <a:pos x="217" y="0"/>
                </a:cxn>
                <a:cxn ang="0">
                  <a:pos x="205" y="2"/>
                </a:cxn>
                <a:cxn ang="0">
                  <a:pos x="182" y="3"/>
                </a:cxn>
                <a:cxn ang="0">
                  <a:pos x="159" y="6"/>
                </a:cxn>
                <a:cxn ang="0">
                  <a:pos x="140" y="9"/>
                </a:cxn>
                <a:cxn ang="0">
                  <a:pos x="93" y="17"/>
                </a:cxn>
                <a:cxn ang="0">
                  <a:pos x="45" y="28"/>
                </a:cxn>
                <a:cxn ang="0">
                  <a:pos x="0" y="42"/>
                </a:cxn>
              </a:cxnLst>
              <a:rect l="0" t="0" r="r" b="b"/>
              <a:pathLst>
                <a:path w="983" h="699">
                  <a:moveTo>
                    <a:pt x="983" y="699"/>
                  </a:moveTo>
                  <a:lnTo>
                    <a:pt x="983" y="693"/>
                  </a:lnTo>
                  <a:lnTo>
                    <a:pt x="983" y="689"/>
                  </a:lnTo>
                  <a:lnTo>
                    <a:pt x="982" y="682"/>
                  </a:lnTo>
                  <a:lnTo>
                    <a:pt x="982" y="676"/>
                  </a:lnTo>
                  <a:lnTo>
                    <a:pt x="982" y="666"/>
                  </a:lnTo>
                  <a:lnTo>
                    <a:pt x="982" y="657"/>
                  </a:lnTo>
                  <a:lnTo>
                    <a:pt x="981" y="644"/>
                  </a:lnTo>
                  <a:lnTo>
                    <a:pt x="979" y="631"/>
                  </a:lnTo>
                  <a:lnTo>
                    <a:pt x="976" y="609"/>
                  </a:lnTo>
                  <a:lnTo>
                    <a:pt x="974" y="585"/>
                  </a:lnTo>
                  <a:lnTo>
                    <a:pt x="969" y="564"/>
                  </a:lnTo>
                  <a:lnTo>
                    <a:pt x="957" y="515"/>
                  </a:lnTo>
                  <a:lnTo>
                    <a:pt x="941" y="468"/>
                  </a:lnTo>
                  <a:lnTo>
                    <a:pt x="925" y="424"/>
                  </a:lnTo>
                  <a:lnTo>
                    <a:pt x="874" y="332"/>
                  </a:lnTo>
                  <a:lnTo>
                    <a:pt x="821" y="259"/>
                  </a:lnTo>
                  <a:lnTo>
                    <a:pt x="754" y="189"/>
                  </a:lnTo>
                  <a:lnTo>
                    <a:pt x="681" y="132"/>
                  </a:lnTo>
                  <a:lnTo>
                    <a:pt x="597" y="82"/>
                  </a:lnTo>
                  <a:lnTo>
                    <a:pt x="554" y="62"/>
                  </a:lnTo>
                  <a:lnTo>
                    <a:pt x="505" y="42"/>
                  </a:lnTo>
                  <a:lnTo>
                    <a:pt x="463" y="30"/>
                  </a:lnTo>
                  <a:lnTo>
                    <a:pt x="415" y="17"/>
                  </a:lnTo>
                  <a:lnTo>
                    <a:pt x="393" y="13"/>
                  </a:lnTo>
                  <a:lnTo>
                    <a:pt x="368" y="9"/>
                  </a:lnTo>
                  <a:lnTo>
                    <a:pt x="347" y="6"/>
                  </a:lnTo>
                  <a:lnTo>
                    <a:pt x="324" y="3"/>
                  </a:lnTo>
                  <a:lnTo>
                    <a:pt x="310" y="2"/>
                  </a:lnTo>
                  <a:lnTo>
                    <a:pt x="298" y="2"/>
                  </a:lnTo>
                  <a:lnTo>
                    <a:pt x="287" y="0"/>
                  </a:lnTo>
                  <a:lnTo>
                    <a:pt x="280" y="0"/>
                  </a:lnTo>
                  <a:lnTo>
                    <a:pt x="274" y="0"/>
                  </a:lnTo>
                  <a:lnTo>
                    <a:pt x="267" y="0"/>
                  </a:lnTo>
                  <a:lnTo>
                    <a:pt x="261" y="0"/>
                  </a:lnTo>
                  <a:lnTo>
                    <a:pt x="256" y="0"/>
                  </a:lnTo>
                  <a:lnTo>
                    <a:pt x="253" y="0"/>
                  </a:lnTo>
                  <a:lnTo>
                    <a:pt x="250" y="0"/>
                  </a:lnTo>
                  <a:lnTo>
                    <a:pt x="245" y="0"/>
                  </a:lnTo>
                  <a:lnTo>
                    <a:pt x="238" y="0"/>
                  </a:lnTo>
                  <a:lnTo>
                    <a:pt x="232" y="0"/>
                  </a:lnTo>
                  <a:lnTo>
                    <a:pt x="226" y="0"/>
                  </a:lnTo>
                  <a:lnTo>
                    <a:pt x="217" y="0"/>
                  </a:lnTo>
                  <a:lnTo>
                    <a:pt x="205" y="2"/>
                  </a:lnTo>
                  <a:lnTo>
                    <a:pt x="182" y="3"/>
                  </a:lnTo>
                  <a:lnTo>
                    <a:pt x="159" y="6"/>
                  </a:lnTo>
                  <a:lnTo>
                    <a:pt x="140" y="9"/>
                  </a:lnTo>
                  <a:lnTo>
                    <a:pt x="93" y="17"/>
                  </a:lnTo>
                  <a:lnTo>
                    <a:pt x="45" y="28"/>
                  </a:lnTo>
                  <a:lnTo>
                    <a:pt x="0" y="42"/>
                  </a:lnTo>
                </a:path>
              </a:pathLst>
            </a:custGeom>
            <a:noFill/>
            <a:ln w="50800">
              <a:solidFill>
                <a:srgbClr val="E5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28" name="Freeform 44"/>
            <p:cNvSpPr>
              <a:spLocks noChangeAspect="1"/>
            </p:cNvSpPr>
            <p:nvPr/>
          </p:nvSpPr>
          <p:spPr bwMode="auto">
            <a:xfrm>
              <a:off x="2956" y="1141"/>
              <a:ext cx="691" cy="1355"/>
            </a:xfrm>
            <a:custGeom>
              <a:avLst/>
              <a:gdLst/>
              <a:ahLst/>
              <a:cxnLst>
                <a:cxn ang="0">
                  <a:pos x="477" y="0"/>
                </a:cxn>
                <a:cxn ang="0">
                  <a:pos x="429" y="20"/>
                </a:cxn>
                <a:cxn ang="0">
                  <a:pos x="347" y="62"/>
                </a:cxn>
                <a:cxn ang="0">
                  <a:pos x="270" y="114"/>
                </a:cxn>
                <a:cxn ang="0">
                  <a:pos x="195" y="179"/>
                </a:cxn>
                <a:cxn ang="0">
                  <a:pos x="130" y="258"/>
                </a:cxn>
                <a:cxn ang="0">
                  <a:pos x="79" y="339"/>
                </a:cxn>
                <a:cxn ang="0">
                  <a:pos x="58" y="381"/>
                </a:cxn>
                <a:cxn ang="0">
                  <a:pos x="40" y="427"/>
                </a:cxn>
                <a:cxn ang="0">
                  <a:pos x="26" y="472"/>
                </a:cxn>
                <a:cxn ang="0">
                  <a:pos x="16" y="512"/>
                </a:cxn>
                <a:cxn ang="0">
                  <a:pos x="8" y="557"/>
                </a:cxn>
                <a:cxn ang="0">
                  <a:pos x="4" y="582"/>
                </a:cxn>
                <a:cxn ang="0">
                  <a:pos x="2" y="594"/>
                </a:cxn>
                <a:cxn ang="0">
                  <a:pos x="2" y="606"/>
                </a:cxn>
                <a:cxn ang="0">
                  <a:pos x="1" y="616"/>
                </a:cxn>
                <a:cxn ang="0">
                  <a:pos x="1" y="622"/>
                </a:cxn>
                <a:cxn ang="0">
                  <a:pos x="1" y="629"/>
                </a:cxn>
                <a:cxn ang="0">
                  <a:pos x="1" y="634"/>
                </a:cxn>
                <a:cxn ang="0">
                  <a:pos x="1" y="638"/>
                </a:cxn>
                <a:cxn ang="0">
                  <a:pos x="0" y="644"/>
                </a:cxn>
                <a:cxn ang="0">
                  <a:pos x="0" y="648"/>
                </a:cxn>
                <a:cxn ang="0">
                  <a:pos x="0" y="654"/>
                </a:cxn>
                <a:cxn ang="0">
                  <a:pos x="0" y="659"/>
                </a:cxn>
                <a:cxn ang="0">
                  <a:pos x="0" y="665"/>
                </a:cxn>
                <a:cxn ang="0">
                  <a:pos x="0" y="670"/>
                </a:cxn>
                <a:cxn ang="0">
                  <a:pos x="1" y="676"/>
                </a:cxn>
                <a:cxn ang="0">
                  <a:pos x="1" y="683"/>
                </a:cxn>
                <a:cxn ang="0">
                  <a:pos x="1" y="694"/>
                </a:cxn>
                <a:cxn ang="0">
                  <a:pos x="2" y="705"/>
                </a:cxn>
                <a:cxn ang="0">
                  <a:pos x="2" y="718"/>
                </a:cxn>
                <a:cxn ang="0">
                  <a:pos x="5" y="740"/>
                </a:cxn>
                <a:cxn ang="0">
                  <a:pos x="9" y="766"/>
                </a:cxn>
                <a:cxn ang="0">
                  <a:pos x="14" y="789"/>
                </a:cxn>
                <a:cxn ang="0">
                  <a:pos x="25" y="840"/>
                </a:cxn>
                <a:cxn ang="0">
                  <a:pos x="40" y="886"/>
                </a:cxn>
                <a:cxn ang="0">
                  <a:pos x="79" y="974"/>
                </a:cxn>
                <a:cxn ang="0">
                  <a:pos x="124" y="1048"/>
                </a:cxn>
                <a:cxn ang="0">
                  <a:pos x="180" y="1117"/>
                </a:cxn>
                <a:cxn ang="0">
                  <a:pos x="250" y="1184"/>
                </a:cxn>
                <a:cxn ang="0">
                  <a:pos x="323" y="1239"/>
                </a:cxn>
                <a:cxn ang="0">
                  <a:pos x="408" y="1285"/>
                </a:cxn>
                <a:cxn ang="0">
                  <a:pos x="495" y="1320"/>
                </a:cxn>
                <a:cxn ang="0">
                  <a:pos x="540" y="1332"/>
                </a:cxn>
                <a:cxn ang="0">
                  <a:pos x="565" y="1338"/>
                </a:cxn>
                <a:cxn ang="0">
                  <a:pos x="590" y="1343"/>
                </a:cxn>
                <a:cxn ang="0">
                  <a:pos x="612" y="1348"/>
                </a:cxn>
                <a:cxn ang="0">
                  <a:pos x="636" y="1350"/>
                </a:cxn>
                <a:cxn ang="0">
                  <a:pos x="659" y="1353"/>
                </a:cxn>
                <a:cxn ang="0">
                  <a:pos x="680" y="1355"/>
                </a:cxn>
                <a:cxn ang="0">
                  <a:pos x="691" y="1355"/>
                </a:cxn>
              </a:cxnLst>
              <a:rect l="0" t="0" r="r" b="b"/>
              <a:pathLst>
                <a:path w="691" h="1355">
                  <a:moveTo>
                    <a:pt x="477" y="0"/>
                  </a:moveTo>
                  <a:lnTo>
                    <a:pt x="429" y="20"/>
                  </a:lnTo>
                  <a:lnTo>
                    <a:pt x="347" y="62"/>
                  </a:lnTo>
                  <a:lnTo>
                    <a:pt x="270" y="114"/>
                  </a:lnTo>
                  <a:lnTo>
                    <a:pt x="195" y="179"/>
                  </a:lnTo>
                  <a:lnTo>
                    <a:pt x="130" y="258"/>
                  </a:lnTo>
                  <a:lnTo>
                    <a:pt x="79" y="339"/>
                  </a:lnTo>
                  <a:lnTo>
                    <a:pt x="58" y="381"/>
                  </a:lnTo>
                  <a:lnTo>
                    <a:pt x="40" y="427"/>
                  </a:lnTo>
                  <a:lnTo>
                    <a:pt x="26" y="472"/>
                  </a:lnTo>
                  <a:lnTo>
                    <a:pt x="16" y="512"/>
                  </a:lnTo>
                  <a:lnTo>
                    <a:pt x="8" y="557"/>
                  </a:lnTo>
                  <a:lnTo>
                    <a:pt x="4" y="582"/>
                  </a:lnTo>
                  <a:lnTo>
                    <a:pt x="2" y="594"/>
                  </a:lnTo>
                  <a:lnTo>
                    <a:pt x="2" y="606"/>
                  </a:lnTo>
                  <a:lnTo>
                    <a:pt x="1" y="616"/>
                  </a:lnTo>
                  <a:lnTo>
                    <a:pt x="1" y="622"/>
                  </a:lnTo>
                  <a:lnTo>
                    <a:pt x="1" y="629"/>
                  </a:lnTo>
                  <a:lnTo>
                    <a:pt x="1" y="634"/>
                  </a:lnTo>
                  <a:lnTo>
                    <a:pt x="1" y="638"/>
                  </a:lnTo>
                  <a:lnTo>
                    <a:pt x="0" y="644"/>
                  </a:lnTo>
                  <a:lnTo>
                    <a:pt x="0" y="648"/>
                  </a:lnTo>
                  <a:lnTo>
                    <a:pt x="0" y="654"/>
                  </a:lnTo>
                  <a:lnTo>
                    <a:pt x="0" y="659"/>
                  </a:lnTo>
                  <a:lnTo>
                    <a:pt x="0" y="665"/>
                  </a:lnTo>
                  <a:lnTo>
                    <a:pt x="0" y="670"/>
                  </a:lnTo>
                  <a:lnTo>
                    <a:pt x="1" y="676"/>
                  </a:lnTo>
                  <a:lnTo>
                    <a:pt x="1" y="683"/>
                  </a:lnTo>
                  <a:lnTo>
                    <a:pt x="1" y="694"/>
                  </a:lnTo>
                  <a:lnTo>
                    <a:pt x="2" y="705"/>
                  </a:lnTo>
                  <a:lnTo>
                    <a:pt x="2" y="718"/>
                  </a:lnTo>
                  <a:lnTo>
                    <a:pt x="5" y="740"/>
                  </a:lnTo>
                  <a:lnTo>
                    <a:pt x="9" y="766"/>
                  </a:lnTo>
                  <a:lnTo>
                    <a:pt x="14" y="789"/>
                  </a:lnTo>
                  <a:lnTo>
                    <a:pt x="25" y="840"/>
                  </a:lnTo>
                  <a:lnTo>
                    <a:pt x="40" y="886"/>
                  </a:lnTo>
                  <a:lnTo>
                    <a:pt x="79" y="974"/>
                  </a:lnTo>
                  <a:lnTo>
                    <a:pt x="124" y="1048"/>
                  </a:lnTo>
                  <a:lnTo>
                    <a:pt x="180" y="1117"/>
                  </a:lnTo>
                  <a:lnTo>
                    <a:pt x="250" y="1184"/>
                  </a:lnTo>
                  <a:lnTo>
                    <a:pt x="323" y="1239"/>
                  </a:lnTo>
                  <a:lnTo>
                    <a:pt x="408" y="1285"/>
                  </a:lnTo>
                  <a:lnTo>
                    <a:pt x="495" y="1320"/>
                  </a:lnTo>
                  <a:lnTo>
                    <a:pt x="540" y="1332"/>
                  </a:lnTo>
                  <a:lnTo>
                    <a:pt x="565" y="1338"/>
                  </a:lnTo>
                  <a:lnTo>
                    <a:pt x="590" y="1343"/>
                  </a:lnTo>
                  <a:lnTo>
                    <a:pt x="612" y="1348"/>
                  </a:lnTo>
                  <a:lnTo>
                    <a:pt x="636" y="1350"/>
                  </a:lnTo>
                  <a:lnTo>
                    <a:pt x="659" y="1353"/>
                  </a:lnTo>
                  <a:lnTo>
                    <a:pt x="680" y="1355"/>
                  </a:lnTo>
                  <a:lnTo>
                    <a:pt x="691" y="1355"/>
                  </a:lnTo>
                </a:path>
              </a:pathLst>
            </a:custGeom>
            <a:noFill/>
            <a:ln w="50800">
              <a:solidFill>
                <a:srgbClr val="E5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29" name="Freeform 45"/>
            <p:cNvSpPr>
              <a:spLocks noChangeAspect="1"/>
            </p:cNvSpPr>
            <p:nvPr/>
          </p:nvSpPr>
          <p:spPr bwMode="auto">
            <a:xfrm>
              <a:off x="3647" y="1798"/>
              <a:ext cx="769" cy="699"/>
            </a:xfrm>
            <a:custGeom>
              <a:avLst/>
              <a:gdLst/>
              <a:ahLst/>
              <a:cxnLst>
                <a:cxn ang="0">
                  <a:pos x="0" y="698"/>
                </a:cxn>
                <a:cxn ang="0">
                  <a:pos x="11" y="699"/>
                </a:cxn>
                <a:cxn ang="0">
                  <a:pos x="17" y="699"/>
                </a:cxn>
                <a:cxn ang="0">
                  <a:pos x="22" y="699"/>
                </a:cxn>
                <a:cxn ang="0">
                  <a:pos x="25" y="699"/>
                </a:cxn>
                <a:cxn ang="0">
                  <a:pos x="29" y="699"/>
                </a:cxn>
                <a:cxn ang="0">
                  <a:pos x="32" y="699"/>
                </a:cxn>
                <a:cxn ang="0">
                  <a:pos x="35" y="699"/>
                </a:cxn>
                <a:cxn ang="0">
                  <a:pos x="39" y="699"/>
                </a:cxn>
                <a:cxn ang="0">
                  <a:pos x="42" y="699"/>
                </a:cxn>
                <a:cxn ang="0">
                  <a:pos x="45" y="699"/>
                </a:cxn>
                <a:cxn ang="0">
                  <a:pos x="47" y="699"/>
                </a:cxn>
                <a:cxn ang="0">
                  <a:pos x="53" y="699"/>
                </a:cxn>
                <a:cxn ang="0">
                  <a:pos x="59" y="699"/>
                </a:cxn>
                <a:cxn ang="0">
                  <a:pos x="66" y="699"/>
                </a:cxn>
                <a:cxn ang="0">
                  <a:pos x="71" y="699"/>
                </a:cxn>
                <a:cxn ang="0">
                  <a:pos x="85" y="698"/>
                </a:cxn>
                <a:cxn ang="0">
                  <a:pos x="96" y="698"/>
                </a:cxn>
                <a:cxn ang="0">
                  <a:pos x="108" y="696"/>
                </a:cxn>
                <a:cxn ang="0">
                  <a:pos x="133" y="693"/>
                </a:cxn>
                <a:cxn ang="0">
                  <a:pos x="155" y="691"/>
                </a:cxn>
                <a:cxn ang="0">
                  <a:pos x="178" y="686"/>
                </a:cxn>
                <a:cxn ang="0">
                  <a:pos x="218" y="678"/>
                </a:cxn>
                <a:cxn ang="0">
                  <a:pos x="261" y="665"/>
                </a:cxn>
                <a:cxn ang="0">
                  <a:pos x="345" y="635"/>
                </a:cxn>
                <a:cxn ang="0">
                  <a:pos x="432" y="590"/>
                </a:cxn>
                <a:cxn ang="0">
                  <a:pos x="509" y="535"/>
                </a:cxn>
                <a:cxn ang="0">
                  <a:pos x="582" y="468"/>
                </a:cxn>
                <a:cxn ang="0">
                  <a:pos x="642" y="395"/>
                </a:cxn>
                <a:cxn ang="0">
                  <a:pos x="688" y="321"/>
                </a:cxn>
                <a:cxn ang="0">
                  <a:pos x="709" y="277"/>
                </a:cxn>
                <a:cxn ang="0">
                  <a:pos x="727" y="232"/>
                </a:cxn>
                <a:cxn ang="0">
                  <a:pos x="741" y="191"/>
                </a:cxn>
                <a:cxn ang="0">
                  <a:pos x="753" y="146"/>
                </a:cxn>
                <a:cxn ang="0">
                  <a:pos x="760" y="110"/>
                </a:cxn>
                <a:cxn ang="0">
                  <a:pos x="762" y="90"/>
                </a:cxn>
                <a:cxn ang="0">
                  <a:pos x="765" y="71"/>
                </a:cxn>
                <a:cxn ang="0">
                  <a:pos x="767" y="53"/>
                </a:cxn>
                <a:cxn ang="0">
                  <a:pos x="768" y="37"/>
                </a:cxn>
                <a:cxn ang="0">
                  <a:pos x="768" y="27"/>
                </a:cxn>
                <a:cxn ang="0">
                  <a:pos x="768" y="23"/>
                </a:cxn>
                <a:cxn ang="0">
                  <a:pos x="768" y="18"/>
                </a:cxn>
                <a:cxn ang="0">
                  <a:pos x="769" y="13"/>
                </a:cxn>
                <a:cxn ang="0">
                  <a:pos x="769" y="9"/>
                </a:cxn>
                <a:cxn ang="0">
                  <a:pos x="769" y="4"/>
                </a:cxn>
                <a:cxn ang="0">
                  <a:pos x="769" y="0"/>
                </a:cxn>
              </a:cxnLst>
              <a:rect l="0" t="0" r="r" b="b"/>
              <a:pathLst>
                <a:path w="769" h="699">
                  <a:moveTo>
                    <a:pt x="0" y="698"/>
                  </a:moveTo>
                  <a:lnTo>
                    <a:pt x="11" y="699"/>
                  </a:lnTo>
                  <a:lnTo>
                    <a:pt x="17" y="699"/>
                  </a:lnTo>
                  <a:lnTo>
                    <a:pt x="22" y="699"/>
                  </a:lnTo>
                  <a:lnTo>
                    <a:pt x="25" y="699"/>
                  </a:lnTo>
                  <a:lnTo>
                    <a:pt x="29" y="699"/>
                  </a:lnTo>
                  <a:lnTo>
                    <a:pt x="32" y="699"/>
                  </a:lnTo>
                  <a:lnTo>
                    <a:pt x="35" y="699"/>
                  </a:lnTo>
                  <a:lnTo>
                    <a:pt x="39" y="699"/>
                  </a:lnTo>
                  <a:lnTo>
                    <a:pt x="42" y="699"/>
                  </a:lnTo>
                  <a:lnTo>
                    <a:pt x="45" y="699"/>
                  </a:lnTo>
                  <a:lnTo>
                    <a:pt x="47" y="699"/>
                  </a:lnTo>
                  <a:lnTo>
                    <a:pt x="53" y="699"/>
                  </a:lnTo>
                  <a:lnTo>
                    <a:pt x="59" y="699"/>
                  </a:lnTo>
                  <a:lnTo>
                    <a:pt x="66" y="699"/>
                  </a:lnTo>
                  <a:lnTo>
                    <a:pt x="71" y="699"/>
                  </a:lnTo>
                  <a:lnTo>
                    <a:pt x="85" y="698"/>
                  </a:lnTo>
                  <a:lnTo>
                    <a:pt x="96" y="698"/>
                  </a:lnTo>
                  <a:lnTo>
                    <a:pt x="108" y="696"/>
                  </a:lnTo>
                  <a:lnTo>
                    <a:pt x="133" y="693"/>
                  </a:lnTo>
                  <a:lnTo>
                    <a:pt x="155" y="691"/>
                  </a:lnTo>
                  <a:lnTo>
                    <a:pt x="178" y="686"/>
                  </a:lnTo>
                  <a:lnTo>
                    <a:pt x="218" y="678"/>
                  </a:lnTo>
                  <a:lnTo>
                    <a:pt x="261" y="665"/>
                  </a:lnTo>
                  <a:lnTo>
                    <a:pt x="345" y="635"/>
                  </a:lnTo>
                  <a:lnTo>
                    <a:pt x="432" y="590"/>
                  </a:lnTo>
                  <a:lnTo>
                    <a:pt x="509" y="535"/>
                  </a:lnTo>
                  <a:lnTo>
                    <a:pt x="582" y="468"/>
                  </a:lnTo>
                  <a:lnTo>
                    <a:pt x="642" y="395"/>
                  </a:lnTo>
                  <a:lnTo>
                    <a:pt x="688" y="321"/>
                  </a:lnTo>
                  <a:lnTo>
                    <a:pt x="709" y="277"/>
                  </a:lnTo>
                  <a:lnTo>
                    <a:pt x="727" y="232"/>
                  </a:lnTo>
                  <a:lnTo>
                    <a:pt x="741" y="191"/>
                  </a:lnTo>
                  <a:lnTo>
                    <a:pt x="753" y="146"/>
                  </a:lnTo>
                  <a:lnTo>
                    <a:pt x="760" y="110"/>
                  </a:lnTo>
                  <a:lnTo>
                    <a:pt x="762" y="90"/>
                  </a:lnTo>
                  <a:lnTo>
                    <a:pt x="765" y="71"/>
                  </a:lnTo>
                  <a:lnTo>
                    <a:pt x="767" y="53"/>
                  </a:lnTo>
                  <a:lnTo>
                    <a:pt x="768" y="37"/>
                  </a:lnTo>
                  <a:lnTo>
                    <a:pt x="768" y="27"/>
                  </a:lnTo>
                  <a:lnTo>
                    <a:pt x="768" y="23"/>
                  </a:lnTo>
                  <a:lnTo>
                    <a:pt x="768" y="18"/>
                  </a:lnTo>
                  <a:lnTo>
                    <a:pt x="769" y="13"/>
                  </a:lnTo>
                  <a:lnTo>
                    <a:pt x="769" y="9"/>
                  </a:lnTo>
                  <a:lnTo>
                    <a:pt x="769" y="4"/>
                  </a:lnTo>
                  <a:lnTo>
                    <a:pt x="769" y="0"/>
                  </a:lnTo>
                </a:path>
              </a:pathLst>
            </a:custGeom>
            <a:noFill/>
            <a:ln w="50800">
              <a:solidFill>
                <a:srgbClr val="E5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30" name="Freeform 46"/>
            <p:cNvSpPr>
              <a:spLocks noChangeAspect="1"/>
            </p:cNvSpPr>
            <p:nvPr/>
          </p:nvSpPr>
          <p:spPr bwMode="auto">
            <a:xfrm>
              <a:off x="3431" y="1095"/>
              <a:ext cx="1006" cy="703"/>
            </a:xfrm>
            <a:custGeom>
              <a:avLst/>
              <a:gdLst/>
              <a:ahLst/>
              <a:cxnLst>
                <a:cxn ang="0">
                  <a:pos x="1006" y="703"/>
                </a:cxn>
                <a:cxn ang="0">
                  <a:pos x="1006" y="697"/>
                </a:cxn>
                <a:cxn ang="0">
                  <a:pos x="1006" y="691"/>
                </a:cxn>
                <a:cxn ang="0">
                  <a:pos x="1006" y="686"/>
                </a:cxn>
                <a:cxn ang="0">
                  <a:pos x="1006" y="680"/>
                </a:cxn>
                <a:cxn ang="0">
                  <a:pos x="1005" y="670"/>
                </a:cxn>
                <a:cxn ang="0">
                  <a:pos x="1005" y="659"/>
                </a:cxn>
                <a:cxn ang="0">
                  <a:pos x="1004" y="647"/>
                </a:cxn>
                <a:cxn ang="0">
                  <a:pos x="1002" y="634"/>
                </a:cxn>
                <a:cxn ang="0">
                  <a:pos x="999" y="610"/>
                </a:cxn>
                <a:cxn ang="0">
                  <a:pos x="997" y="586"/>
                </a:cxn>
                <a:cxn ang="0">
                  <a:pos x="991" y="564"/>
                </a:cxn>
                <a:cxn ang="0">
                  <a:pos x="978" y="515"/>
                </a:cxn>
                <a:cxn ang="0">
                  <a:pos x="963" y="465"/>
                </a:cxn>
                <a:cxn ang="0">
                  <a:pos x="943" y="421"/>
                </a:cxn>
                <a:cxn ang="0">
                  <a:pos x="892" y="328"/>
                </a:cxn>
                <a:cxn ang="0">
                  <a:pos x="836" y="255"/>
                </a:cxn>
                <a:cxn ang="0">
                  <a:pos x="764" y="185"/>
                </a:cxn>
                <a:cxn ang="0">
                  <a:pos x="689" y="127"/>
                </a:cxn>
                <a:cxn ang="0">
                  <a:pos x="602" y="79"/>
                </a:cxn>
                <a:cxn ang="0">
                  <a:pos x="559" y="59"/>
                </a:cxn>
                <a:cxn ang="0">
                  <a:pos x="510" y="41"/>
                </a:cxn>
                <a:cxn ang="0">
                  <a:pos x="466" y="28"/>
                </a:cxn>
                <a:cxn ang="0">
                  <a:pos x="419" y="17"/>
                </a:cxn>
                <a:cxn ang="0">
                  <a:pos x="395" y="11"/>
                </a:cxn>
                <a:cxn ang="0">
                  <a:pos x="371" y="9"/>
                </a:cxn>
                <a:cxn ang="0">
                  <a:pos x="350" y="6"/>
                </a:cxn>
                <a:cxn ang="0">
                  <a:pos x="326" y="3"/>
                </a:cxn>
                <a:cxn ang="0">
                  <a:pos x="312" y="2"/>
                </a:cxn>
                <a:cxn ang="0">
                  <a:pos x="300" y="2"/>
                </a:cxn>
                <a:cxn ang="0">
                  <a:pos x="289" y="0"/>
                </a:cxn>
                <a:cxn ang="0">
                  <a:pos x="283" y="0"/>
                </a:cxn>
                <a:cxn ang="0">
                  <a:pos x="276" y="0"/>
                </a:cxn>
                <a:cxn ang="0">
                  <a:pos x="269" y="0"/>
                </a:cxn>
                <a:cxn ang="0">
                  <a:pos x="263" y="0"/>
                </a:cxn>
                <a:cxn ang="0">
                  <a:pos x="258" y="0"/>
                </a:cxn>
                <a:cxn ang="0">
                  <a:pos x="255" y="0"/>
                </a:cxn>
                <a:cxn ang="0">
                  <a:pos x="252" y="0"/>
                </a:cxn>
                <a:cxn ang="0">
                  <a:pos x="245" y="0"/>
                </a:cxn>
                <a:cxn ang="0">
                  <a:pos x="240" y="0"/>
                </a:cxn>
                <a:cxn ang="0">
                  <a:pos x="234" y="0"/>
                </a:cxn>
                <a:cxn ang="0">
                  <a:pos x="228" y="0"/>
                </a:cxn>
                <a:cxn ang="0">
                  <a:pos x="219" y="0"/>
                </a:cxn>
                <a:cxn ang="0">
                  <a:pos x="206" y="2"/>
                </a:cxn>
                <a:cxn ang="0">
                  <a:pos x="182" y="3"/>
                </a:cxn>
                <a:cxn ang="0">
                  <a:pos x="161" y="6"/>
                </a:cxn>
                <a:cxn ang="0">
                  <a:pos x="140" y="7"/>
                </a:cxn>
                <a:cxn ang="0">
                  <a:pos x="94" y="16"/>
                </a:cxn>
                <a:cxn ang="0">
                  <a:pos x="45" y="27"/>
                </a:cxn>
                <a:cxn ang="0">
                  <a:pos x="0" y="41"/>
                </a:cxn>
              </a:cxnLst>
              <a:rect l="0" t="0" r="r" b="b"/>
              <a:pathLst>
                <a:path w="1006" h="703">
                  <a:moveTo>
                    <a:pt x="1006" y="703"/>
                  </a:moveTo>
                  <a:lnTo>
                    <a:pt x="1006" y="697"/>
                  </a:lnTo>
                  <a:lnTo>
                    <a:pt x="1006" y="691"/>
                  </a:lnTo>
                  <a:lnTo>
                    <a:pt x="1006" y="686"/>
                  </a:lnTo>
                  <a:lnTo>
                    <a:pt x="1006" y="680"/>
                  </a:lnTo>
                  <a:lnTo>
                    <a:pt x="1005" y="670"/>
                  </a:lnTo>
                  <a:lnTo>
                    <a:pt x="1005" y="659"/>
                  </a:lnTo>
                  <a:lnTo>
                    <a:pt x="1004" y="647"/>
                  </a:lnTo>
                  <a:lnTo>
                    <a:pt x="1002" y="634"/>
                  </a:lnTo>
                  <a:lnTo>
                    <a:pt x="999" y="610"/>
                  </a:lnTo>
                  <a:lnTo>
                    <a:pt x="997" y="586"/>
                  </a:lnTo>
                  <a:lnTo>
                    <a:pt x="991" y="564"/>
                  </a:lnTo>
                  <a:lnTo>
                    <a:pt x="978" y="515"/>
                  </a:lnTo>
                  <a:lnTo>
                    <a:pt x="963" y="465"/>
                  </a:lnTo>
                  <a:lnTo>
                    <a:pt x="943" y="421"/>
                  </a:lnTo>
                  <a:lnTo>
                    <a:pt x="892" y="328"/>
                  </a:lnTo>
                  <a:lnTo>
                    <a:pt x="836" y="255"/>
                  </a:lnTo>
                  <a:lnTo>
                    <a:pt x="764" y="185"/>
                  </a:lnTo>
                  <a:lnTo>
                    <a:pt x="689" y="127"/>
                  </a:lnTo>
                  <a:lnTo>
                    <a:pt x="602" y="79"/>
                  </a:lnTo>
                  <a:lnTo>
                    <a:pt x="559" y="59"/>
                  </a:lnTo>
                  <a:lnTo>
                    <a:pt x="510" y="41"/>
                  </a:lnTo>
                  <a:lnTo>
                    <a:pt x="466" y="28"/>
                  </a:lnTo>
                  <a:lnTo>
                    <a:pt x="419" y="17"/>
                  </a:lnTo>
                  <a:lnTo>
                    <a:pt x="395" y="11"/>
                  </a:lnTo>
                  <a:lnTo>
                    <a:pt x="371" y="9"/>
                  </a:lnTo>
                  <a:lnTo>
                    <a:pt x="350" y="6"/>
                  </a:lnTo>
                  <a:lnTo>
                    <a:pt x="326" y="3"/>
                  </a:lnTo>
                  <a:lnTo>
                    <a:pt x="312" y="2"/>
                  </a:lnTo>
                  <a:lnTo>
                    <a:pt x="300" y="2"/>
                  </a:lnTo>
                  <a:lnTo>
                    <a:pt x="289" y="0"/>
                  </a:lnTo>
                  <a:lnTo>
                    <a:pt x="283" y="0"/>
                  </a:lnTo>
                  <a:lnTo>
                    <a:pt x="276" y="0"/>
                  </a:lnTo>
                  <a:lnTo>
                    <a:pt x="269" y="0"/>
                  </a:lnTo>
                  <a:lnTo>
                    <a:pt x="263" y="0"/>
                  </a:lnTo>
                  <a:lnTo>
                    <a:pt x="258" y="0"/>
                  </a:lnTo>
                  <a:lnTo>
                    <a:pt x="255" y="0"/>
                  </a:lnTo>
                  <a:lnTo>
                    <a:pt x="252" y="0"/>
                  </a:lnTo>
                  <a:lnTo>
                    <a:pt x="245" y="0"/>
                  </a:lnTo>
                  <a:lnTo>
                    <a:pt x="240" y="0"/>
                  </a:lnTo>
                  <a:lnTo>
                    <a:pt x="234" y="0"/>
                  </a:lnTo>
                  <a:lnTo>
                    <a:pt x="228" y="0"/>
                  </a:lnTo>
                  <a:lnTo>
                    <a:pt x="219" y="0"/>
                  </a:lnTo>
                  <a:lnTo>
                    <a:pt x="206" y="2"/>
                  </a:lnTo>
                  <a:lnTo>
                    <a:pt x="182" y="3"/>
                  </a:lnTo>
                  <a:lnTo>
                    <a:pt x="161" y="6"/>
                  </a:lnTo>
                  <a:lnTo>
                    <a:pt x="140" y="7"/>
                  </a:lnTo>
                  <a:lnTo>
                    <a:pt x="94" y="16"/>
                  </a:lnTo>
                  <a:lnTo>
                    <a:pt x="45" y="27"/>
                  </a:lnTo>
                  <a:lnTo>
                    <a:pt x="0" y="41"/>
                  </a:lnTo>
                </a:path>
              </a:pathLst>
            </a:custGeom>
            <a:noFill/>
            <a:ln w="50800">
              <a:solidFill>
                <a:srgbClr val="FF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31" name="Freeform 47"/>
            <p:cNvSpPr>
              <a:spLocks noChangeAspect="1"/>
            </p:cNvSpPr>
            <p:nvPr/>
          </p:nvSpPr>
          <p:spPr bwMode="auto">
            <a:xfrm>
              <a:off x="2935" y="1136"/>
              <a:ext cx="712" cy="1364"/>
            </a:xfrm>
            <a:custGeom>
              <a:avLst/>
              <a:gdLst/>
              <a:ahLst/>
              <a:cxnLst>
                <a:cxn ang="0">
                  <a:pos x="496" y="0"/>
                </a:cxn>
                <a:cxn ang="0">
                  <a:pos x="447" y="18"/>
                </a:cxn>
                <a:cxn ang="0">
                  <a:pos x="362" y="60"/>
                </a:cxn>
                <a:cxn ang="0">
                  <a:pos x="284" y="110"/>
                </a:cxn>
                <a:cxn ang="0">
                  <a:pos x="207" y="176"/>
                </a:cxn>
                <a:cxn ang="0">
                  <a:pos x="138" y="254"/>
                </a:cxn>
                <a:cxn ang="0">
                  <a:pos x="84" y="337"/>
                </a:cxn>
                <a:cxn ang="0">
                  <a:pos x="63" y="379"/>
                </a:cxn>
                <a:cxn ang="0">
                  <a:pos x="43" y="426"/>
                </a:cxn>
                <a:cxn ang="0">
                  <a:pos x="28" y="471"/>
                </a:cxn>
                <a:cxn ang="0">
                  <a:pos x="16" y="513"/>
                </a:cxn>
                <a:cxn ang="0">
                  <a:pos x="8" y="559"/>
                </a:cxn>
                <a:cxn ang="0">
                  <a:pos x="4" y="585"/>
                </a:cxn>
                <a:cxn ang="0">
                  <a:pos x="2" y="597"/>
                </a:cxn>
                <a:cxn ang="0">
                  <a:pos x="2" y="610"/>
                </a:cxn>
                <a:cxn ang="0">
                  <a:pos x="1" y="621"/>
                </a:cxn>
                <a:cxn ang="0">
                  <a:pos x="1" y="627"/>
                </a:cxn>
                <a:cxn ang="0">
                  <a:pos x="1" y="632"/>
                </a:cxn>
                <a:cxn ang="0">
                  <a:pos x="0" y="638"/>
                </a:cxn>
                <a:cxn ang="0">
                  <a:pos x="0" y="643"/>
                </a:cxn>
                <a:cxn ang="0">
                  <a:pos x="0" y="648"/>
                </a:cxn>
                <a:cxn ang="0">
                  <a:pos x="0" y="653"/>
                </a:cxn>
                <a:cxn ang="0">
                  <a:pos x="0" y="659"/>
                </a:cxn>
                <a:cxn ang="0">
                  <a:pos x="0" y="664"/>
                </a:cxn>
                <a:cxn ang="0">
                  <a:pos x="0" y="670"/>
                </a:cxn>
                <a:cxn ang="0">
                  <a:pos x="0" y="675"/>
                </a:cxn>
                <a:cxn ang="0">
                  <a:pos x="0" y="681"/>
                </a:cxn>
                <a:cxn ang="0">
                  <a:pos x="0" y="688"/>
                </a:cxn>
                <a:cxn ang="0">
                  <a:pos x="1" y="701"/>
                </a:cxn>
                <a:cxn ang="0">
                  <a:pos x="1" y="712"/>
                </a:cxn>
                <a:cxn ang="0">
                  <a:pos x="2" y="724"/>
                </a:cxn>
                <a:cxn ang="0">
                  <a:pos x="5" y="747"/>
                </a:cxn>
                <a:cxn ang="0">
                  <a:pos x="9" y="773"/>
                </a:cxn>
                <a:cxn ang="0">
                  <a:pos x="14" y="799"/>
                </a:cxn>
                <a:cxn ang="0">
                  <a:pos x="26" y="850"/>
                </a:cxn>
                <a:cxn ang="0">
                  <a:pos x="43" y="898"/>
                </a:cxn>
                <a:cxn ang="0">
                  <a:pos x="84" y="986"/>
                </a:cxn>
                <a:cxn ang="0">
                  <a:pos x="133" y="1062"/>
                </a:cxn>
                <a:cxn ang="0">
                  <a:pos x="190" y="1132"/>
                </a:cxn>
                <a:cxn ang="0">
                  <a:pos x="263" y="1199"/>
                </a:cxn>
                <a:cxn ang="0">
                  <a:pos x="338" y="1252"/>
                </a:cxn>
                <a:cxn ang="0">
                  <a:pos x="426" y="1297"/>
                </a:cxn>
                <a:cxn ang="0">
                  <a:pos x="515" y="1330"/>
                </a:cxn>
                <a:cxn ang="0">
                  <a:pos x="559" y="1343"/>
                </a:cxn>
                <a:cxn ang="0">
                  <a:pos x="584" y="1348"/>
                </a:cxn>
                <a:cxn ang="0">
                  <a:pos x="610" y="1353"/>
                </a:cxn>
                <a:cxn ang="0">
                  <a:pos x="632" y="1357"/>
                </a:cxn>
                <a:cxn ang="0">
                  <a:pos x="657" y="1360"/>
                </a:cxn>
                <a:cxn ang="0">
                  <a:pos x="680" y="1362"/>
                </a:cxn>
                <a:cxn ang="0">
                  <a:pos x="701" y="1364"/>
                </a:cxn>
                <a:cxn ang="0">
                  <a:pos x="712" y="1364"/>
                </a:cxn>
              </a:cxnLst>
              <a:rect l="0" t="0" r="r" b="b"/>
              <a:pathLst>
                <a:path w="712" h="1364">
                  <a:moveTo>
                    <a:pt x="496" y="0"/>
                  </a:moveTo>
                  <a:lnTo>
                    <a:pt x="447" y="18"/>
                  </a:lnTo>
                  <a:lnTo>
                    <a:pt x="362" y="60"/>
                  </a:lnTo>
                  <a:lnTo>
                    <a:pt x="284" y="110"/>
                  </a:lnTo>
                  <a:lnTo>
                    <a:pt x="207" y="176"/>
                  </a:lnTo>
                  <a:lnTo>
                    <a:pt x="138" y="254"/>
                  </a:lnTo>
                  <a:lnTo>
                    <a:pt x="84" y="337"/>
                  </a:lnTo>
                  <a:lnTo>
                    <a:pt x="63" y="379"/>
                  </a:lnTo>
                  <a:lnTo>
                    <a:pt x="43" y="426"/>
                  </a:lnTo>
                  <a:lnTo>
                    <a:pt x="28" y="471"/>
                  </a:lnTo>
                  <a:lnTo>
                    <a:pt x="16" y="513"/>
                  </a:lnTo>
                  <a:lnTo>
                    <a:pt x="8" y="559"/>
                  </a:lnTo>
                  <a:lnTo>
                    <a:pt x="4" y="585"/>
                  </a:lnTo>
                  <a:lnTo>
                    <a:pt x="2" y="597"/>
                  </a:lnTo>
                  <a:lnTo>
                    <a:pt x="2" y="610"/>
                  </a:lnTo>
                  <a:lnTo>
                    <a:pt x="1" y="621"/>
                  </a:lnTo>
                  <a:lnTo>
                    <a:pt x="1" y="627"/>
                  </a:lnTo>
                  <a:lnTo>
                    <a:pt x="1" y="632"/>
                  </a:lnTo>
                  <a:lnTo>
                    <a:pt x="0" y="638"/>
                  </a:lnTo>
                  <a:lnTo>
                    <a:pt x="0" y="643"/>
                  </a:lnTo>
                  <a:lnTo>
                    <a:pt x="0" y="648"/>
                  </a:lnTo>
                  <a:lnTo>
                    <a:pt x="0" y="653"/>
                  </a:lnTo>
                  <a:lnTo>
                    <a:pt x="0" y="659"/>
                  </a:lnTo>
                  <a:lnTo>
                    <a:pt x="0" y="664"/>
                  </a:lnTo>
                  <a:lnTo>
                    <a:pt x="0" y="670"/>
                  </a:lnTo>
                  <a:lnTo>
                    <a:pt x="0" y="675"/>
                  </a:lnTo>
                  <a:lnTo>
                    <a:pt x="0" y="681"/>
                  </a:lnTo>
                  <a:lnTo>
                    <a:pt x="0" y="688"/>
                  </a:lnTo>
                  <a:lnTo>
                    <a:pt x="1" y="701"/>
                  </a:lnTo>
                  <a:lnTo>
                    <a:pt x="1" y="712"/>
                  </a:lnTo>
                  <a:lnTo>
                    <a:pt x="2" y="724"/>
                  </a:lnTo>
                  <a:lnTo>
                    <a:pt x="5" y="747"/>
                  </a:lnTo>
                  <a:lnTo>
                    <a:pt x="9" y="773"/>
                  </a:lnTo>
                  <a:lnTo>
                    <a:pt x="14" y="799"/>
                  </a:lnTo>
                  <a:lnTo>
                    <a:pt x="26" y="850"/>
                  </a:lnTo>
                  <a:lnTo>
                    <a:pt x="43" y="898"/>
                  </a:lnTo>
                  <a:lnTo>
                    <a:pt x="84" y="986"/>
                  </a:lnTo>
                  <a:lnTo>
                    <a:pt x="133" y="1062"/>
                  </a:lnTo>
                  <a:lnTo>
                    <a:pt x="190" y="1132"/>
                  </a:lnTo>
                  <a:lnTo>
                    <a:pt x="263" y="1199"/>
                  </a:lnTo>
                  <a:lnTo>
                    <a:pt x="338" y="1252"/>
                  </a:lnTo>
                  <a:lnTo>
                    <a:pt x="426" y="1297"/>
                  </a:lnTo>
                  <a:lnTo>
                    <a:pt x="515" y="1330"/>
                  </a:lnTo>
                  <a:lnTo>
                    <a:pt x="559" y="1343"/>
                  </a:lnTo>
                  <a:lnTo>
                    <a:pt x="584" y="1348"/>
                  </a:lnTo>
                  <a:lnTo>
                    <a:pt x="610" y="1353"/>
                  </a:lnTo>
                  <a:lnTo>
                    <a:pt x="632" y="1357"/>
                  </a:lnTo>
                  <a:lnTo>
                    <a:pt x="657" y="1360"/>
                  </a:lnTo>
                  <a:lnTo>
                    <a:pt x="680" y="1362"/>
                  </a:lnTo>
                  <a:lnTo>
                    <a:pt x="701" y="1364"/>
                  </a:lnTo>
                  <a:lnTo>
                    <a:pt x="712" y="1364"/>
                  </a:lnTo>
                </a:path>
              </a:pathLst>
            </a:custGeom>
            <a:noFill/>
            <a:ln w="50800">
              <a:solidFill>
                <a:srgbClr val="FF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32" name="Freeform 48"/>
            <p:cNvSpPr>
              <a:spLocks noChangeAspect="1"/>
            </p:cNvSpPr>
            <p:nvPr/>
          </p:nvSpPr>
          <p:spPr bwMode="auto">
            <a:xfrm>
              <a:off x="3647" y="1798"/>
              <a:ext cx="790" cy="703"/>
            </a:xfrm>
            <a:custGeom>
              <a:avLst/>
              <a:gdLst/>
              <a:ahLst/>
              <a:cxnLst>
                <a:cxn ang="0">
                  <a:pos x="0" y="702"/>
                </a:cxn>
                <a:cxn ang="0">
                  <a:pos x="11" y="703"/>
                </a:cxn>
                <a:cxn ang="0">
                  <a:pos x="17" y="703"/>
                </a:cxn>
                <a:cxn ang="0">
                  <a:pos x="22" y="703"/>
                </a:cxn>
                <a:cxn ang="0">
                  <a:pos x="25" y="703"/>
                </a:cxn>
                <a:cxn ang="0">
                  <a:pos x="29" y="703"/>
                </a:cxn>
                <a:cxn ang="0">
                  <a:pos x="32" y="703"/>
                </a:cxn>
                <a:cxn ang="0">
                  <a:pos x="35" y="703"/>
                </a:cxn>
                <a:cxn ang="0">
                  <a:pos x="39" y="703"/>
                </a:cxn>
                <a:cxn ang="0">
                  <a:pos x="42" y="703"/>
                </a:cxn>
                <a:cxn ang="0">
                  <a:pos x="45" y="703"/>
                </a:cxn>
                <a:cxn ang="0">
                  <a:pos x="47" y="703"/>
                </a:cxn>
                <a:cxn ang="0">
                  <a:pos x="53" y="703"/>
                </a:cxn>
                <a:cxn ang="0">
                  <a:pos x="60" y="703"/>
                </a:cxn>
                <a:cxn ang="0">
                  <a:pos x="66" y="703"/>
                </a:cxn>
                <a:cxn ang="0">
                  <a:pos x="71" y="703"/>
                </a:cxn>
                <a:cxn ang="0">
                  <a:pos x="85" y="702"/>
                </a:cxn>
                <a:cxn ang="0">
                  <a:pos x="98" y="702"/>
                </a:cxn>
                <a:cxn ang="0">
                  <a:pos x="109" y="700"/>
                </a:cxn>
                <a:cxn ang="0">
                  <a:pos x="134" y="698"/>
                </a:cxn>
                <a:cxn ang="0">
                  <a:pos x="155" y="695"/>
                </a:cxn>
                <a:cxn ang="0">
                  <a:pos x="179" y="691"/>
                </a:cxn>
                <a:cxn ang="0">
                  <a:pos x="220" y="684"/>
                </a:cxn>
                <a:cxn ang="0">
                  <a:pos x="263" y="671"/>
                </a:cxn>
                <a:cxn ang="0">
                  <a:pos x="350" y="642"/>
                </a:cxn>
                <a:cxn ang="0">
                  <a:pos x="438" y="597"/>
                </a:cxn>
                <a:cxn ang="0">
                  <a:pos x="516" y="544"/>
                </a:cxn>
                <a:cxn ang="0">
                  <a:pos x="593" y="477"/>
                </a:cxn>
                <a:cxn ang="0">
                  <a:pos x="655" y="404"/>
                </a:cxn>
                <a:cxn ang="0">
                  <a:pos x="704" y="330"/>
                </a:cxn>
                <a:cxn ang="0">
                  <a:pos x="727" y="284"/>
                </a:cxn>
                <a:cxn ang="0">
                  <a:pos x="747" y="239"/>
                </a:cxn>
                <a:cxn ang="0">
                  <a:pos x="761" y="195"/>
                </a:cxn>
                <a:cxn ang="0">
                  <a:pos x="774" y="151"/>
                </a:cxn>
                <a:cxn ang="0">
                  <a:pos x="781" y="114"/>
                </a:cxn>
                <a:cxn ang="0">
                  <a:pos x="783" y="92"/>
                </a:cxn>
                <a:cxn ang="0">
                  <a:pos x="786" y="72"/>
                </a:cxn>
                <a:cxn ang="0">
                  <a:pos x="788" y="54"/>
                </a:cxn>
                <a:cxn ang="0">
                  <a:pos x="789" y="37"/>
                </a:cxn>
                <a:cxn ang="0">
                  <a:pos x="790" y="29"/>
                </a:cxn>
                <a:cxn ang="0">
                  <a:pos x="790" y="23"/>
                </a:cxn>
                <a:cxn ang="0">
                  <a:pos x="790" y="19"/>
                </a:cxn>
                <a:cxn ang="0">
                  <a:pos x="790" y="13"/>
                </a:cxn>
                <a:cxn ang="0">
                  <a:pos x="790" y="9"/>
                </a:cxn>
                <a:cxn ang="0">
                  <a:pos x="790" y="4"/>
                </a:cxn>
                <a:cxn ang="0">
                  <a:pos x="790" y="0"/>
                </a:cxn>
              </a:cxnLst>
              <a:rect l="0" t="0" r="r" b="b"/>
              <a:pathLst>
                <a:path w="790" h="703">
                  <a:moveTo>
                    <a:pt x="0" y="702"/>
                  </a:moveTo>
                  <a:lnTo>
                    <a:pt x="11" y="703"/>
                  </a:lnTo>
                  <a:lnTo>
                    <a:pt x="17" y="703"/>
                  </a:lnTo>
                  <a:lnTo>
                    <a:pt x="22" y="703"/>
                  </a:lnTo>
                  <a:lnTo>
                    <a:pt x="25" y="703"/>
                  </a:lnTo>
                  <a:lnTo>
                    <a:pt x="29" y="703"/>
                  </a:lnTo>
                  <a:lnTo>
                    <a:pt x="32" y="703"/>
                  </a:lnTo>
                  <a:lnTo>
                    <a:pt x="35" y="703"/>
                  </a:lnTo>
                  <a:lnTo>
                    <a:pt x="39" y="703"/>
                  </a:lnTo>
                  <a:lnTo>
                    <a:pt x="42" y="703"/>
                  </a:lnTo>
                  <a:lnTo>
                    <a:pt x="45" y="703"/>
                  </a:lnTo>
                  <a:lnTo>
                    <a:pt x="47" y="703"/>
                  </a:lnTo>
                  <a:lnTo>
                    <a:pt x="53" y="703"/>
                  </a:lnTo>
                  <a:lnTo>
                    <a:pt x="60" y="703"/>
                  </a:lnTo>
                  <a:lnTo>
                    <a:pt x="66" y="703"/>
                  </a:lnTo>
                  <a:lnTo>
                    <a:pt x="71" y="703"/>
                  </a:lnTo>
                  <a:lnTo>
                    <a:pt x="85" y="702"/>
                  </a:lnTo>
                  <a:lnTo>
                    <a:pt x="98" y="702"/>
                  </a:lnTo>
                  <a:lnTo>
                    <a:pt x="109" y="700"/>
                  </a:lnTo>
                  <a:lnTo>
                    <a:pt x="134" y="698"/>
                  </a:lnTo>
                  <a:lnTo>
                    <a:pt x="155" y="695"/>
                  </a:lnTo>
                  <a:lnTo>
                    <a:pt x="179" y="691"/>
                  </a:lnTo>
                  <a:lnTo>
                    <a:pt x="220" y="684"/>
                  </a:lnTo>
                  <a:lnTo>
                    <a:pt x="263" y="671"/>
                  </a:lnTo>
                  <a:lnTo>
                    <a:pt x="350" y="642"/>
                  </a:lnTo>
                  <a:lnTo>
                    <a:pt x="438" y="597"/>
                  </a:lnTo>
                  <a:lnTo>
                    <a:pt x="516" y="544"/>
                  </a:lnTo>
                  <a:lnTo>
                    <a:pt x="593" y="477"/>
                  </a:lnTo>
                  <a:lnTo>
                    <a:pt x="655" y="404"/>
                  </a:lnTo>
                  <a:lnTo>
                    <a:pt x="704" y="330"/>
                  </a:lnTo>
                  <a:lnTo>
                    <a:pt x="727" y="284"/>
                  </a:lnTo>
                  <a:lnTo>
                    <a:pt x="747" y="239"/>
                  </a:lnTo>
                  <a:lnTo>
                    <a:pt x="761" y="195"/>
                  </a:lnTo>
                  <a:lnTo>
                    <a:pt x="774" y="151"/>
                  </a:lnTo>
                  <a:lnTo>
                    <a:pt x="781" y="114"/>
                  </a:lnTo>
                  <a:lnTo>
                    <a:pt x="783" y="92"/>
                  </a:lnTo>
                  <a:lnTo>
                    <a:pt x="786" y="72"/>
                  </a:lnTo>
                  <a:lnTo>
                    <a:pt x="788" y="54"/>
                  </a:lnTo>
                  <a:lnTo>
                    <a:pt x="789" y="37"/>
                  </a:lnTo>
                  <a:lnTo>
                    <a:pt x="790" y="29"/>
                  </a:lnTo>
                  <a:lnTo>
                    <a:pt x="790" y="23"/>
                  </a:lnTo>
                  <a:lnTo>
                    <a:pt x="790" y="19"/>
                  </a:lnTo>
                  <a:lnTo>
                    <a:pt x="790" y="13"/>
                  </a:lnTo>
                  <a:lnTo>
                    <a:pt x="790" y="9"/>
                  </a:lnTo>
                  <a:lnTo>
                    <a:pt x="790" y="4"/>
                  </a:lnTo>
                  <a:lnTo>
                    <a:pt x="790" y="0"/>
                  </a:lnTo>
                </a:path>
              </a:pathLst>
            </a:custGeom>
            <a:noFill/>
            <a:ln w="50800">
              <a:solidFill>
                <a:srgbClr val="FF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33" name="Freeform 49"/>
            <p:cNvSpPr>
              <a:spLocks noChangeAspect="1"/>
            </p:cNvSpPr>
            <p:nvPr/>
          </p:nvSpPr>
          <p:spPr bwMode="auto">
            <a:xfrm>
              <a:off x="3430" y="1092"/>
              <a:ext cx="1023" cy="706"/>
            </a:xfrm>
            <a:custGeom>
              <a:avLst/>
              <a:gdLst/>
              <a:ahLst/>
              <a:cxnLst>
                <a:cxn ang="0">
                  <a:pos x="1023" y="706"/>
                </a:cxn>
                <a:cxn ang="0">
                  <a:pos x="1023" y="700"/>
                </a:cxn>
                <a:cxn ang="0">
                  <a:pos x="1023" y="694"/>
                </a:cxn>
                <a:cxn ang="0">
                  <a:pos x="1023" y="689"/>
                </a:cxn>
                <a:cxn ang="0">
                  <a:pos x="1023" y="683"/>
                </a:cxn>
                <a:cxn ang="0">
                  <a:pos x="1023" y="672"/>
                </a:cxn>
                <a:cxn ang="0">
                  <a:pos x="1021" y="661"/>
                </a:cxn>
                <a:cxn ang="0">
                  <a:pos x="1021" y="648"/>
                </a:cxn>
                <a:cxn ang="0">
                  <a:pos x="1020" y="636"/>
                </a:cxn>
                <a:cxn ang="0">
                  <a:pos x="1017" y="612"/>
                </a:cxn>
                <a:cxn ang="0">
                  <a:pos x="1013" y="587"/>
                </a:cxn>
                <a:cxn ang="0">
                  <a:pos x="1009" y="564"/>
                </a:cxn>
                <a:cxn ang="0">
                  <a:pos x="995" y="514"/>
                </a:cxn>
                <a:cxn ang="0">
                  <a:pos x="978" y="463"/>
                </a:cxn>
                <a:cxn ang="0">
                  <a:pos x="958" y="419"/>
                </a:cxn>
                <a:cxn ang="0">
                  <a:pos x="904" y="325"/>
                </a:cxn>
                <a:cxn ang="0">
                  <a:pos x="845" y="251"/>
                </a:cxn>
                <a:cxn ang="0">
                  <a:pos x="771" y="181"/>
                </a:cxn>
                <a:cxn ang="0">
                  <a:pos x="694" y="125"/>
                </a:cxn>
                <a:cxn ang="0">
                  <a:pos x="606" y="77"/>
                </a:cxn>
                <a:cxn ang="0">
                  <a:pos x="561" y="58"/>
                </a:cxn>
                <a:cxn ang="0">
                  <a:pos x="512" y="40"/>
                </a:cxn>
                <a:cxn ang="0">
                  <a:pos x="469" y="27"/>
                </a:cxn>
                <a:cxn ang="0">
                  <a:pos x="420" y="16"/>
                </a:cxn>
                <a:cxn ang="0">
                  <a:pos x="397" y="12"/>
                </a:cxn>
                <a:cxn ang="0">
                  <a:pos x="372" y="9"/>
                </a:cxn>
                <a:cxn ang="0">
                  <a:pos x="351" y="6"/>
                </a:cxn>
                <a:cxn ang="0">
                  <a:pos x="327" y="3"/>
                </a:cxn>
                <a:cxn ang="0">
                  <a:pos x="315" y="2"/>
                </a:cxn>
                <a:cxn ang="0">
                  <a:pos x="302" y="2"/>
                </a:cxn>
                <a:cxn ang="0">
                  <a:pos x="290" y="0"/>
                </a:cxn>
                <a:cxn ang="0">
                  <a:pos x="284" y="0"/>
                </a:cxn>
                <a:cxn ang="0">
                  <a:pos x="277" y="0"/>
                </a:cxn>
                <a:cxn ang="0">
                  <a:pos x="270" y="0"/>
                </a:cxn>
                <a:cxn ang="0">
                  <a:pos x="264" y="0"/>
                </a:cxn>
                <a:cxn ang="0">
                  <a:pos x="259" y="0"/>
                </a:cxn>
                <a:cxn ang="0">
                  <a:pos x="256" y="0"/>
                </a:cxn>
                <a:cxn ang="0">
                  <a:pos x="253" y="0"/>
                </a:cxn>
                <a:cxn ang="0">
                  <a:pos x="246" y="0"/>
                </a:cxn>
                <a:cxn ang="0">
                  <a:pos x="241" y="0"/>
                </a:cxn>
                <a:cxn ang="0">
                  <a:pos x="235" y="0"/>
                </a:cxn>
                <a:cxn ang="0">
                  <a:pos x="229" y="0"/>
                </a:cxn>
                <a:cxn ang="0">
                  <a:pos x="220" y="2"/>
                </a:cxn>
                <a:cxn ang="0">
                  <a:pos x="207" y="2"/>
                </a:cxn>
                <a:cxn ang="0">
                  <a:pos x="183" y="3"/>
                </a:cxn>
                <a:cxn ang="0">
                  <a:pos x="161" y="6"/>
                </a:cxn>
                <a:cxn ang="0">
                  <a:pos x="141" y="9"/>
                </a:cxn>
                <a:cxn ang="0">
                  <a:pos x="95" y="16"/>
                </a:cxn>
                <a:cxn ang="0">
                  <a:pos x="45" y="27"/>
                </a:cxn>
                <a:cxn ang="0">
                  <a:pos x="0" y="40"/>
                </a:cxn>
              </a:cxnLst>
              <a:rect l="0" t="0" r="r" b="b"/>
              <a:pathLst>
                <a:path w="1023" h="706">
                  <a:moveTo>
                    <a:pt x="1023" y="706"/>
                  </a:moveTo>
                  <a:lnTo>
                    <a:pt x="1023" y="700"/>
                  </a:lnTo>
                  <a:lnTo>
                    <a:pt x="1023" y="694"/>
                  </a:lnTo>
                  <a:lnTo>
                    <a:pt x="1023" y="689"/>
                  </a:lnTo>
                  <a:lnTo>
                    <a:pt x="1023" y="683"/>
                  </a:lnTo>
                  <a:lnTo>
                    <a:pt x="1023" y="672"/>
                  </a:lnTo>
                  <a:lnTo>
                    <a:pt x="1021" y="661"/>
                  </a:lnTo>
                  <a:lnTo>
                    <a:pt x="1021" y="648"/>
                  </a:lnTo>
                  <a:lnTo>
                    <a:pt x="1020" y="636"/>
                  </a:lnTo>
                  <a:lnTo>
                    <a:pt x="1017" y="612"/>
                  </a:lnTo>
                  <a:lnTo>
                    <a:pt x="1013" y="587"/>
                  </a:lnTo>
                  <a:lnTo>
                    <a:pt x="1009" y="564"/>
                  </a:lnTo>
                  <a:lnTo>
                    <a:pt x="995" y="514"/>
                  </a:lnTo>
                  <a:lnTo>
                    <a:pt x="978" y="463"/>
                  </a:lnTo>
                  <a:lnTo>
                    <a:pt x="958" y="419"/>
                  </a:lnTo>
                  <a:lnTo>
                    <a:pt x="904" y="325"/>
                  </a:lnTo>
                  <a:lnTo>
                    <a:pt x="845" y="251"/>
                  </a:lnTo>
                  <a:lnTo>
                    <a:pt x="771" y="181"/>
                  </a:lnTo>
                  <a:lnTo>
                    <a:pt x="694" y="125"/>
                  </a:lnTo>
                  <a:lnTo>
                    <a:pt x="606" y="77"/>
                  </a:lnTo>
                  <a:lnTo>
                    <a:pt x="561" y="58"/>
                  </a:lnTo>
                  <a:lnTo>
                    <a:pt x="512" y="40"/>
                  </a:lnTo>
                  <a:lnTo>
                    <a:pt x="469" y="27"/>
                  </a:lnTo>
                  <a:lnTo>
                    <a:pt x="420" y="16"/>
                  </a:lnTo>
                  <a:lnTo>
                    <a:pt x="397" y="12"/>
                  </a:lnTo>
                  <a:lnTo>
                    <a:pt x="372" y="9"/>
                  </a:lnTo>
                  <a:lnTo>
                    <a:pt x="351" y="6"/>
                  </a:lnTo>
                  <a:lnTo>
                    <a:pt x="327" y="3"/>
                  </a:lnTo>
                  <a:lnTo>
                    <a:pt x="315" y="2"/>
                  </a:lnTo>
                  <a:lnTo>
                    <a:pt x="302" y="2"/>
                  </a:lnTo>
                  <a:lnTo>
                    <a:pt x="290" y="0"/>
                  </a:lnTo>
                  <a:lnTo>
                    <a:pt x="284" y="0"/>
                  </a:lnTo>
                  <a:lnTo>
                    <a:pt x="277" y="0"/>
                  </a:lnTo>
                  <a:lnTo>
                    <a:pt x="270" y="0"/>
                  </a:lnTo>
                  <a:lnTo>
                    <a:pt x="264" y="0"/>
                  </a:lnTo>
                  <a:lnTo>
                    <a:pt x="259" y="0"/>
                  </a:lnTo>
                  <a:lnTo>
                    <a:pt x="256" y="0"/>
                  </a:lnTo>
                  <a:lnTo>
                    <a:pt x="253" y="0"/>
                  </a:lnTo>
                  <a:lnTo>
                    <a:pt x="246" y="0"/>
                  </a:lnTo>
                  <a:lnTo>
                    <a:pt x="241" y="0"/>
                  </a:lnTo>
                  <a:lnTo>
                    <a:pt x="235" y="0"/>
                  </a:lnTo>
                  <a:lnTo>
                    <a:pt x="229" y="0"/>
                  </a:lnTo>
                  <a:lnTo>
                    <a:pt x="220" y="2"/>
                  </a:lnTo>
                  <a:lnTo>
                    <a:pt x="207" y="2"/>
                  </a:lnTo>
                  <a:lnTo>
                    <a:pt x="183" y="3"/>
                  </a:lnTo>
                  <a:lnTo>
                    <a:pt x="161" y="6"/>
                  </a:lnTo>
                  <a:lnTo>
                    <a:pt x="141" y="9"/>
                  </a:lnTo>
                  <a:lnTo>
                    <a:pt x="95" y="16"/>
                  </a:lnTo>
                  <a:lnTo>
                    <a:pt x="45" y="27"/>
                  </a:lnTo>
                  <a:lnTo>
                    <a:pt x="0" y="40"/>
                  </a:lnTo>
                </a:path>
              </a:pathLst>
            </a:custGeom>
            <a:noFill/>
            <a:ln w="50800">
              <a:solidFill>
                <a:srgbClr val="FF00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34" name="Freeform 50"/>
            <p:cNvSpPr>
              <a:spLocks noChangeAspect="1"/>
            </p:cNvSpPr>
            <p:nvPr/>
          </p:nvSpPr>
          <p:spPr bwMode="auto">
            <a:xfrm>
              <a:off x="2919" y="1132"/>
              <a:ext cx="728" cy="1371"/>
            </a:xfrm>
            <a:custGeom>
              <a:avLst/>
              <a:gdLst/>
              <a:ahLst/>
              <a:cxnLst>
                <a:cxn ang="0">
                  <a:pos x="511" y="0"/>
                </a:cxn>
                <a:cxn ang="0">
                  <a:pos x="461" y="18"/>
                </a:cxn>
                <a:cxn ang="0">
                  <a:pos x="374" y="58"/>
                </a:cxn>
                <a:cxn ang="0">
                  <a:pos x="294" y="109"/>
                </a:cxn>
                <a:cxn ang="0">
                  <a:pos x="216" y="173"/>
                </a:cxn>
                <a:cxn ang="0">
                  <a:pos x="144" y="251"/>
                </a:cxn>
                <a:cxn ang="0">
                  <a:pos x="88" y="334"/>
                </a:cxn>
                <a:cxn ang="0">
                  <a:pos x="66" y="377"/>
                </a:cxn>
                <a:cxn ang="0">
                  <a:pos x="45" y="425"/>
                </a:cxn>
                <a:cxn ang="0">
                  <a:pos x="28" y="471"/>
                </a:cxn>
                <a:cxn ang="0">
                  <a:pos x="17" y="514"/>
                </a:cxn>
                <a:cxn ang="0">
                  <a:pos x="7" y="562"/>
                </a:cxn>
                <a:cxn ang="0">
                  <a:pos x="4" y="587"/>
                </a:cxn>
                <a:cxn ang="0">
                  <a:pos x="3" y="600"/>
                </a:cxn>
                <a:cxn ang="0">
                  <a:pos x="2" y="612"/>
                </a:cxn>
                <a:cxn ang="0">
                  <a:pos x="0" y="624"/>
                </a:cxn>
                <a:cxn ang="0">
                  <a:pos x="0" y="629"/>
                </a:cxn>
                <a:cxn ang="0">
                  <a:pos x="0" y="636"/>
                </a:cxn>
                <a:cxn ang="0">
                  <a:pos x="0" y="642"/>
                </a:cxn>
                <a:cxn ang="0">
                  <a:pos x="0" y="646"/>
                </a:cxn>
                <a:cxn ang="0">
                  <a:pos x="0" y="652"/>
                </a:cxn>
                <a:cxn ang="0">
                  <a:pos x="0" y="657"/>
                </a:cxn>
                <a:cxn ang="0">
                  <a:pos x="0" y="663"/>
                </a:cxn>
                <a:cxn ang="0">
                  <a:pos x="0" y="668"/>
                </a:cxn>
                <a:cxn ang="0">
                  <a:pos x="0" y="675"/>
                </a:cxn>
                <a:cxn ang="0">
                  <a:pos x="0" y="679"/>
                </a:cxn>
                <a:cxn ang="0">
                  <a:pos x="0" y="686"/>
                </a:cxn>
                <a:cxn ang="0">
                  <a:pos x="0" y="693"/>
                </a:cxn>
                <a:cxn ang="0">
                  <a:pos x="0" y="705"/>
                </a:cxn>
                <a:cxn ang="0">
                  <a:pos x="2" y="717"/>
                </a:cxn>
                <a:cxn ang="0">
                  <a:pos x="3" y="730"/>
                </a:cxn>
                <a:cxn ang="0">
                  <a:pos x="6" y="754"/>
                </a:cxn>
                <a:cxn ang="0">
                  <a:pos x="10" y="780"/>
                </a:cxn>
                <a:cxn ang="0">
                  <a:pos x="14" y="805"/>
                </a:cxn>
                <a:cxn ang="0">
                  <a:pos x="28" y="857"/>
                </a:cxn>
                <a:cxn ang="0">
                  <a:pos x="45" y="906"/>
                </a:cxn>
                <a:cxn ang="0">
                  <a:pos x="87" y="997"/>
                </a:cxn>
                <a:cxn ang="0">
                  <a:pos x="137" y="1073"/>
                </a:cxn>
                <a:cxn ang="0">
                  <a:pos x="197" y="1143"/>
                </a:cxn>
                <a:cxn ang="0">
                  <a:pos x="273" y="1208"/>
                </a:cxn>
                <a:cxn ang="0">
                  <a:pos x="351" y="1261"/>
                </a:cxn>
                <a:cxn ang="0">
                  <a:pos x="440" y="1306"/>
                </a:cxn>
                <a:cxn ang="0">
                  <a:pos x="529" y="1337"/>
                </a:cxn>
                <a:cxn ang="0">
                  <a:pos x="574" y="1350"/>
                </a:cxn>
                <a:cxn ang="0">
                  <a:pos x="600" y="1355"/>
                </a:cxn>
                <a:cxn ang="0">
                  <a:pos x="626" y="1359"/>
                </a:cxn>
                <a:cxn ang="0">
                  <a:pos x="648" y="1364"/>
                </a:cxn>
                <a:cxn ang="0">
                  <a:pos x="672" y="1366"/>
                </a:cxn>
                <a:cxn ang="0">
                  <a:pos x="696" y="1369"/>
                </a:cxn>
                <a:cxn ang="0">
                  <a:pos x="715" y="1371"/>
                </a:cxn>
                <a:cxn ang="0">
                  <a:pos x="728" y="1371"/>
                </a:cxn>
              </a:cxnLst>
              <a:rect l="0" t="0" r="r" b="b"/>
              <a:pathLst>
                <a:path w="728" h="1371">
                  <a:moveTo>
                    <a:pt x="511" y="0"/>
                  </a:moveTo>
                  <a:lnTo>
                    <a:pt x="461" y="18"/>
                  </a:lnTo>
                  <a:lnTo>
                    <a:pt x="374" y="58"/>
                  </a:lnTo>
                  <a:lnTo>
                    <a:pt x="294" y="109"/>
                  </a:lnTo>
                  <a:lnTo>
                    <a:pt x="216" y="173"/>
                  </a:lnTo>
                  <a:lnTo>
                    <a:pt x="144" y="251"/>
                  </a:lnTo>
                  <a:lnTo>
                    <a:pt x="88" y="334"/>
                  </a:lnTo>
                  <a:lnTo>
                    <a:pt x="66" y="377"/>
                  </a:lnTo>
                  <a:lnTo>
                    <a:pt x="45" y="425"/>
                  </a:lnTo>
                  <a:lnTo>
                    <a:pt x="28" y="471"/>
                  </a:lnTo>
                  <a:lnTo>
                    <a:pt x="17" y="514"/>
                  </a:lnTo>
                  <a:lnTo>
                    <a:pt x="7" y="562"/>
                  </a:lnTo>
                  <a:lnTo>
                    <a:pt x="4" y="587"/>
                  </a:lnTo>
                  <a:lnTo>
                    <a:pt x="3" y="600"/>
                  </a:lnTo>
                  <a:lnTo>
                    <a:pt x="2" y="612"/>
                  </a:lnTo>
                  <a:lnTo>
                    <a:pt x="0" y="624"/>
                  </a:lnTo>
                  <a:lnTo>
                    <a:pt x="0" y="629"/>
                  </a:lnTo>
                  <a:lnTo>
                    <a:pt x="0" y="636"/>
                  </a:lnTo>
                  <a:lnTo>
                    <a:pt x="0" y="642"/>
                  </a:lnTo>
                  <a:lnTo>
                    <a:pt x="0" y="646"/>
                  </a:lnTo>
                  <a:lnTo>
                    <a:pt x="0" y="652"/>
                  </a:lnTo>
                  <a:lnTo>
                    <a:pt x="0" y="657"/>
                  </a:lnTo>
                  <a:lnTo>
                    <a:pt x="0" y="663"/>
                  </a:lnTo>
                  <a:lnTo>
                    <a:pt x="0" y="668"/>
                  </a:lnTo>
                  <a:lnTo>
                    <a:pt x="0" y="675"/>
                  </a:lnTo>
                  <a:lnTo>
                    <a:pt x="0" y="679"/>
                  </a:lnTo>
                  <a:lnTo>
                    <a:pt x="0" y="686"/>
                  </a:lnTo>
                  <a:lnTo>
                    <a:pt x="0" y="693"/>
                  </a:lnTo>
                  <a:lnTo>
                    <a:pt x="0" y="705"/>
                  </a:lnTo>
                  <a:lnTo>
                    <a:pt x="2" y="717"/>
                  </a:lnTo>
                  <a:lnTo>
                    <a:pt x="3" y="730"/>
                  </a:lnTo>
                  <a:lnTo>
                    <a:pt x="6" y="754"/>
                  </a:lnTo>
                  <a:lnTo>
                    <a:pt x="10" y="780"/>
                  </a:lnTo>
                  <a:lnTo>
                    <a:pt x="14" y="805"/>
                  </a:lnTo>
                  <a:lnTo>
                    <a:pt x="28" y="857"/>
                  </a:lnTo>
                  <a:lnTo>
                    <a:pt x="45" y="906"/>
                  </a:lnTo>
                  <a:lnTo>
                    <a:pt x="87" y="997"/>
                  </a:lnTo>
                  <a:lnTo>
                    <a:pt x="137" y="1073"/>
                  </a:lnTo>
                  <a:lnTo>
                    <a:pt x="197" y="1143"/>
                  </a:lnTo>
                  <a:lnTo>
                    <a:pt x="273" y="1208"/>
                  </a:lnTo>
                  <a:lnTo>
                    <a:pt x="351" y="1261"/>
                  </a:lnTo>
                  <a:lnTo>
                    <a:pt x="440" y="1306"/>
                  </a:lnTo>
                  <a:lnTo>
                    <a:pt x="529" y="1337"/>
                  </a:lnTo>
                  <a:lnTo>
                    <a:pt x="574" y="1350"/>
                  </a:lnTo>
                  <a:lnTo>
                    <a:pt x="600" y="1355"/>
                  </a:lnTo>
                  <a:lnTo>
                    <a:pt x="626" y="1359"/>
                  </a:lnTo>
                  <a:lnTo>
                    <a:pt x="648" y="1364"/>
                  </a:lnTo>
                  <a:lnTo>
                    <a:pt x="672" y="1366"/>
                  </a:lnTo>
                  <a:lnTo>
                    <a:pt x="696" y="1369"/>
                  </a:lnTo>
                  <a:lnTo>
                    <a:pt x="715" y="1371"/>
                  </a:lnTo>
                  <a:lnTo>
                    <a:pt x="728" y="1371"/>
                  </a:lnTo>
                </a:path>
              </a:pathLst>
            </a:custGeom>
            <a:noFill/>
            <a:ln w="50800">
              <a:solidFill>
                <a:srgbClr val="FF00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35" name="Freeform 51"/>
            <p:cNvSpPr>
              <a:spLocks noChangeAspect="1"/>
            </p:cNvSpPr>
            <p:nvPr/>
          </p:nvSpPr>
          <p:spPr bwMode="auto">
            <a:xfrm>
              <a:off x="3647" y="1798"/>
              <a:ext cx="806" cy="706"/>
            </a:xfrm>
            <a:custGeom>
              <a:avLst/>
              <a:gdLst/>
              <a:ahLst/>
              <a:cxnLst>
                <a:cxn ang="0">
                  <a:pos x="0" y="705"/>
                </a:cxn>
                <a:cxn ang="0">
                  <a:pos x="11" y="705"/>
                </a:cxn>
                <a:cxn ang="0">
                  <a:pos x="17" y="706"/>
                </a:cxn>
                <a:cxn ang="0">
                  <a:pos x="22" y="706"/>
                </a:cxn>
                <a:cxn ang="0">
                  <a:pos x="25" y="706"/>
                </a:cxn>
                <a:cxn ang="0">
                  <a:pos x="29" y="706"/>
                </a:cxn>
                <a:cxn ang="0">
                  <a:pos x="32" y="706"/>
                </a:cxn>
                <a:cxn ang="0">
                  <a:pos x="35" y="706"/>
                </a:cxn>
                <a:cxn ang="0">
                  <a:pos x="39" y="706"/>
                </a:cxn>
                <a:cxn ang="0">
                  <a:pos x="42" y="706"/>
                </a:cxn>
                <a:cxn ang="0">
                  <a:pos x="45" y="706"/>
                </a:cxn>
                <a:cxn ang="0">
                  <a:pos x="47" y="706"/>
                </a:cxn>
                <a:cxn ang="0">
                  <a:pos x="53" y="706"/>
                </a:cxn>
                <a:cxn ang="0">
                  <a:pos x="60" y="706"/>
                </a:cxn>
                <a:cxn ang="0">
                  <a:pos x="66" y="705"/>
                </a:cxn>
                <a:cxn ang="0">
                  <a:pos x="71" y="705"/>
                </a:cxn>
                <a:cxn ang="0">
                  <a:pos x="85" y="705"/>
                </a:cxn>
                <a:cxn ang="0">
                  <a:pos x="98" y="703"/>
                </a:cxn>
                <a:cxn ang="0">
                  <a:pos x="109" y="703"/>
                </a:cxn>
                <a:cxn ang="0">
                  <a:pos x="134" y="700"/>
                </a:cxn>
                <a:cxn ang="0">
                  <a:pos x="157" y="698"/>
                </a:cxn>
                <a:cxn ang="0">
                  <a:pos x="180" y="693"/>
                </a:cxn>
                <a:cxn ang="0">
                  <a:pos x="221" y="686"/>
                </a:cxn>
                <a:cxn ang="0">
                  <a:pos x="264" y="675"/>
                </a:cxn>
                <a:cxn ang="0">
                  <a:pos x="351" y="646"/>
                </a:cxn>
                <a:cxn ang="0">
                  <a:pos x="441" y="602"/>
                </a:cxn>
                <a:cxn ang="0">
                  <a:pos x="522" y="551"/>
                </a:cxn>
                <a:cxn ang="0">
                  <a:pos x="600" y="484"/>
                </a:cxn>
                <a:cxn ang="0">
                  <a:pos x="664" y="411"/>
                </a:cxn>
                <a:cxn ang="0">
                  <a:pos x="716" y="335"/>
                </a:cxn>
                <a:cxn ang="0">
                  <a:pos x="740" y="289"/>
                </a:cxn>
                <a:cxn ang="0">
                  <a:pos x="761" y="243"/>
                </a:cxn>
                <a:cxn ang="0">
                  <a:pos x="775" y="200"/>
                </a:cxn>
                <a:cxn ang="0">
                  <a:pos x="789" y="153"/>
                </a:cxn>
                <a:cxn ang="0">
                  <a:pos x="796" y="116"/>
                </a:cxn>
                <a:cxn ang="0">
                  <a:pos x="800" y="95"/>
                </a:cxn>
                <a:cxn ang="0">
                  <a:pos x="803" y="74"/>
                </a:cxn>
                <a:cxn ang="0">
                  <a:pos x="804" y="55"/>
                </a:cxn>
                <a:cxn ang="0">
                  <a:pos x="806" y="39"/>
                </a:cxn>
                <a:cxn ang="0">
                  <a:pos x="806" y="29"/>
                </a:cxn>
                <a:cxn ang="0">
                  <a:pos x="806" y="25"/>
                </a:cxn>
                <a:cxn ang="0">
                  <a:pos x="806" y="19"/>
                </a:cxn>
                <a:cxn ang="0">
                  <a:pos x="806" y="13"/>
                </a:cxn>
                <a:cxn ang="0">
                  <a:pos x="806" y="9"/>
                </a:cxn>
                <a:cxn ang="0">
                  <a:pos x="806" y="5"/>
                </a:cxn>
                <a:cxn ang="0">
                  <a:pos x="806" y="0"/>
                </a:cxn>
              </a:cxnLst>
              <a:rect l="0" t="0" r="r" b="b"/>
              <a:pathLst>
                <a:path w="806" h="706">
                  <a:moveTo>
                    <a:pt x="0" y="705"/>
                  </a:moveTo>
                  <a:lnTo>
                    <a:pt x="11" y="705"/>
                  </a:lnTo>
                  <a:lnTo>
                    <a:pt x="17" y="706"/>
                  </a:lnTo>
                  <a:lnTo>
                    <a:pt x="22" y="706"/>
                  </a:lnTo>
                  <a:lnTo>
                    <a:pt x="25" y="706"/>
                  </a:lnTo>
                  <a:lnTo>
                    <a:pt x="29" y="706"/>
                  </a:lnTo>
                  <a:lnTo>
                    <a:pt x="32" y="706"/>
                  </a:lnTo>
                  <a:lnTo>
                    <a:pt x="35" y="706"/>
                  </a:lnTo>
                  <a:lnTo>
                    <a:pt x="39" y="706"/>
                  </a:lnTo>
                  <a:lnTo>
                    <a:pt x="42" y="706"/>
                  </a:lnTo>
                  <a:lnTo>
                    <a:pt x="45" y="706"/>
                  </a:lnTo>
                  <a:lnTo>
                    <a:pt x="47" y="706"/>
                  </a:lnTo>
                  <a:lnTo>
                    <a:pt x="53" y="706"/>
                  </a:lnTo>
                  <a:lnTo>
                    <a:pt x="60" y="706"/>
                  </a:lnTo>
                  <a:lnTo>
                    <a:pt x="66" y="705"/>
                  </a:lnTo>
                  <a:lnTo>
                    <a:pt x="71" y="705"/>
                  </a:lnTo>
                  <a:lnTo>
                    <a:pt x="85" y="705"/>
                  </a:lnTo>
                  <a:lnTo>
                    <a:pt x="98" y="703"/>
                  </a:lnTo>
                  <a:lnTo>
                    <a:pt x="109" y="703"/>
                  </a:lnTo>
                  <a:lnTo>
                    <a:pt x="134" y="700"/>
                  </a:lnTo>
                  <a:lnTo>
                    <a:pt x="157" y="698"/>
                  </a:lnTo>
                  <a:lnTo>
                    <a:pt x="180" y="693"/>
                  </a:lnTo>
                  <a:lnTo>
                    <a:pt x="221" y="686"/>
                  </a:lnTo>
                  <a:lnTo>
                    <a:pt x="264" y="675"/>
                  </a:lnTo>
                  <a:lnTo>
                    <a:pt x="351" y="646"/>
                  </a:lnTo>
                  <a:lnTo>
                    <a:pt x="441" y="602"/>
                  </a:lnTo>
                  <a:lnTo>
                    <a:pt x="522" y="551"/>
                  </a:lnTo>
                  <a:lnTo>
                    <a:pt x="600" y="484"/>
                  </a:lnTo>
                  <a:lnTo>
                    <a:pt x="664" y="411"/>
                  </a:lnTo>
                  <a:lnTo>
                    <a:pt x="716" y="335"/>
                  </a:lnTo>
                  <a:lnTo>
                    <a:pt x="740" y="289"/>
                  </a:lnTo>
                  <a:lnTo>
                    <a:pt x="761" y="243"/>
                  </a:lnTo>
                  <a:lnTo>
                    <a:pt x="775" y="200"/>
                  </a:lnTo>
                  <a:lnTo>
                    <a:pt x="789" y="153"/>
                  </a:lnTo>
                  <a:lnTo>
                    <a:pt x="796" y="116"/>
                  </a:lnTo>
                  <a:lnTo>
                    <a:pt x="800" y="95"/>
                  </a:lnTo>
                  <a:lnTo>
                    <a:pt x="803" y="74"/>
                  </a:lnTo>
                  <a:lnTo>
                    <a:pt x="804" y="55"/>
                  </a:lnTo>
                  <a:lnTo>
                    <a:pt x="806" y="39"/>
                  </a:lnTo>
                  <a:lnTo>
                    <a:pt x="806" y="29"/>
                  </a:lnTo>
                  <a:lnTo>
                    <a:pt x="806" y="25"/>
                  </a:lnTo>
                  <a:lnTo>
                    <a:pt x="806" y="19"/>
                  </a:lnTo>
                  <a:lnTo>
                    <a:pt x="806" y="13"/>
                  </a:lnTo>
                  <a:lnTo>
                    <a:pt x="806" y="9"/>
                  </a:lnTo>
                  <a:lnTo>
                    <a:pt x="806" y="5"/>
                  </a:lnTo>
                  <a:lnTo>
                    <a:pt x="806" y="0"/>
                  </a:lnTo>
                </a:path>
              </a:pathLst>
            </a:custGeom>
            <a:noFill/>
            <a:ln w="50800">
              <a:solidFill>
                <a:srgbClr val="FF00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144436" name="Text Box 52"/>
          <p:cNvSpPr txBox="1">
            <a:spLocks noChangeArrowheads="1"/>
          </p:cNvSpPr>
          <p:nvPr/>
        </p:nvSpPr>
        <p:spPr bwMode="auto">
          <a:xfrm>
            <a:off x="457200" y="0"/>
            <a:ext cx="8153400" cy="396875"/>
          </a:xfrm>
          <a:prstGeom prst="rect">
            <a:avLst/>
          </a:prstGeom>
          <a:noFill/>
          <a:ln w="31750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r>
              <a:rPr lang="en-US" sz="2000" b="1" dirty="0">
                <a:solidFill>
                  <a:srgbClr val="FF33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Light Cone Constituent Quark Model</a:t>
            </a:r>
            <a:endParaRPr lang="it-IT" sz="2000" b="1">
              <a:solidFill>
                <a:srgbClr val="FF33CC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144437" name="Rectangle 53"/>
          <p:cNvSpPr>
            <a:spLocks noChangeArrowheads="1"/>
          </p:cNvSpPr>
          <p:nvPr/>
        </p:nvSpPr>
        <p:spPr bwMode="auto">
          <a:xfrm>
            <a:off x="46038" y="327025"/>
            <a:ext cx="9021762" cy="53975"/>
          </a:xfrm>
          <a:prstGeom prst="rect">
            <a:avLst/>
          </a:prstGeom>
          <a:gradFill rotWithShape="1">
            <a:gsLst>
              <a:gs pos="0">
                <a:srgbClr val="FF33CC"/>
              </a:gs>
              <a:gs pos="100000">
                <a:schemeClr val="bg1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>
              <a:spcBef>
                <a:spcPct val="0"/>
              </a:spcBef>
            </a:pPr>
            <a:r>
              <a:rPr lang="en-US" sz="4400" dirty="0">
                <a:solidFill>
                  <a:schemeClr val="tx2"/>
                </a:solidFill>
                <a:latin typeface="Arial" charset="0"/>
              </a:rPr>
              <a:t/>
            </a:r>
            <a:br>
              <a:rPr lang="en-US" sz="4400" dirty="0">
                <a:solidFill>
                  <a:schemeClr val="tx2"/>
                </a:solidFill>
                <a:latin typeface="Arial" charset="0"/>
              </a:rPr>
            </a:br>
            <a:endParaRPr lang="it-IT" sz="4400">
              <a:solidFill>
                <a:schemeClr val="tx2"/>
              </a:solidFill>
              <a:latin typeface="Arial" charset="0"/>
            </a:endParaRPr>
          </a:p>
        </p:txBody>
      </p:sp>
      <p:grpSp>
        <p:nvGrpSpPr>
          <p:cNvPr id="4" name="Group 54"/>
          <p:cNvGrpSpPr>
            <a:grpSpLocks/>
          </p:cNvGrpSpPr>
          <p:nvPr/>
        </p:nvGrpSpPr>
        <p:grpSpPr bwMode="auto">
          <a:xfrm>
            <a:off x="304800" y="1447800"/>
            <a:ext cx="2090738" cy="2090738"/>
            <a:chOff x="512" y="907"/>
            <a:chExt cx="1317" cy="1317"/>
          </a:xfrm>
        </p:grpSpPr>
        <p:sp>
          <p:nvSpPr>
            <p:cNvPr id="144439" name="Freeform 55"/>
            <p:cNvSpPr>
              <a:spLocks/>
            </p:cNvSpPr>
            <p:nvPr/>
          </p:nvSpPr>
          <p:spPr bwMode="auto">
            <a:xfrm>
              <a:off x="934" y="907"/>
              <a:ext cx="895" cy="659"/>
            </a:xfrm>
            <a:custGeom>
              <a:avLst/>
              <a:gdLst/>
              <a:ahLst/>
              <a:cxnLst>
                <a:cxn ang="0">
                  <a:pos x="895" y="659"/>
                </a:cxn>
                <a:cxn ang="0">
                  <a:pos x="895" y="654"/>
                </a:cxn>
                <a:cxn ang="0">
                  <a:pos x="895" y="649"/>
                </a:cxn>
                <a:cxn ang="0">
                  <a:pos x="893" y="643"/>
                </a:cxn>
                <a:cxn ang="0">
                  <a:pos x="893" y="638"/>
                </a:cxn>
                <a:cxn ang="0">
                  <a:pos x="893" y="630"/>
                </a:cxn>
                <a:cxn ang="0">
                  <a:pos x="893" y="620"/>
                </a:cxn>
                <a:cxn ang="0">
                  <a:pos x="892" y="609"/>
                </a:cxn>
                <a:cxn ang="0">
                  <a:pos x="891" y="597"/>
                </a:cxn>
                <a:cxn ang="0">
                  <a:pos x="889" y="577"/>
                </a:cxn>
                <a:cxn ang="0">
                  <a:pos x="886" y="557"/>
                </a:cxn>
                <a:cxn ang="0">
                  <a:pos x="883" y="536"/>
                </a:cxn>
                <a:cxn ang="0">
                  <a:pos x="873" y="493"/>
                </a:cxn>
                <a:cxn ang="0">
                  <a:pos x="860" y="449"/>
                </a:cxn>
                <a:cxn ang="0">
                  <a:pos x="845" y="409"/>
                </a:cxn>
                <a:cxn ang="0">
                  <a:pos x="804" y="324"/>
                </a:cxn>
                <a:cxn ang="0">
                  <a:pos x="757" y="256"/>
                </a:cxn>
                <a:cxn ang="0">
                  <a:pos x="697" y="189"/>
                </a:cxn>
                <a:cxn ang="0">
                  <a:pos x="632" y="133"/>
                </a:cxn>
                <a:cxn ang="0">
                  <a:pos x="557" y="84"/>
                </a:cxn>
                <a:cxn ang="0">
                  <a:pos x="517" y="64"/>
                </a:cxn>
                <a:cxn ang="0">
                  <a:pos x="473" y="45"/>
                </a:cxn>
                <a:cxn ang="0">
                  <a:pos x="433" y="30"/>
                </a:cxn>
                <a:cxn ang="0">
                  <a:pos x="389" y="18"/>
                </a:cxn>
                <a:cxn ang="0">
                  <a:pos x="367" y="14"/>
                </a:cxn>
                <a:cxn ang="0">
                  <a:pos x="344" y="10"/>
                </a:cxn>
                <a:cxn ang="0">
                  <a:pos x="325" y="6"/>
                </a:cxn>
                <a:cxn ang="0">
                  <a:pos x="304" y="4"/>
                </a:cxn>
                <a:cxn ang="0">
                  <a:pos x="290" y="3"/>
                </a:cxn>
                <a:cxn ang="0">
                  <a:pos x="278" y="3"/>
                </a:cxn>
                <a:cxn ang="0">
                  <a:pos x="268" y="2"/>
                </a:cxn>
                <a:cxn ang="0">
                  <a:pos x="262" y="2"/>
                </a:cxn>
                <a:cxn ang="0">
                  <a:pos x="256" y="2"/>
                </a:cxn>
                <a:cxn ang="0">
                  <a:pos x="250" y="2"/>
                </a:cxn>
                <a:cxn ang="0">
                  <a:pos x="245" y="0"/>
                </a:cxn>
                <a:cxn ang="0">
                  <a:pos x="239" y="0"/>
                </a:cxn>
                <a:cxn ang="0">
                  <a:pos x="237" y="0"/>
                </a:cxn>
                <a:cxn ang="0">
                  <a:pos x="233" y="0"/>
                </a:cxn>
                <a:cxn ang="0">
                  <a:pos x="228" y="0"/>
                </a:cxn>
                <a:cxn ang="0">
                  <a:pos x="222" y="2"/>
                </a:cxn>
                <a:cxn ang="0">
                  <a:pos x="217" y="2"/>
                </a:cxn>
                <a:cxn ang="0">
                  <a:pos x="213" y="2"/>
                </a:cxn>
                <a:cxn ang="0">
                  <a:pos x="202" y="2"/>
                </a:cxn>
                <a:cxn ang="0">
                  <a:pos x="191" y="3"/>
                </a:cxn>
                <a:cxn ang="0">
                  <a:pos x="169" y="4"/>
                </a:cxn>
                <a:cxn ang="0">
                  <a:pos x="149" y="6"/>
                </a:cxn>
                <a:cxn ang="0">
                  <a:pos x="130" y="10"/>
                </a:cxn>
                <a:cxn ang="0">
                  <a:pos x="87" y="18"/>
                </a:cxn>
                <a:cxn ang="0">
                  <a:pos x="41" y="30"/>
                </a:cxn>
                <a:cxn ang="0">
                  <a:pos x="0" y="45"/>
                </a:cxn>
              </a:cxnLst>
              <a:rect l="0" t="0" r="r" b="b"/>
              <a:pathLst>
                <a:path w="895" h="659">
                  <a:moveTo>
                    <a:pt x="895" y="659"/>
                  </a:moveTo>
                  <a:lnTo>
                    <a:pt x="895" y="654"/>
                  </a:lnTo>
                  <a:lnTo>
                    <a:pt x="895" y="649"/>
                  </a:lnTo>
                  <a:lnTo>
                    <a:pt x="893" y="643"/>
                  </a:lnTo>
                  <a:lnTo>
                    <a:pt x="893" y="638"/>
                  </a:lnTo>
                  <a:lnTo>
                    <a:pt x="893" y="630"/>
                  </a:lnTo>
                  <a:lnTo>
                    <a:pt x="893" y="620"/>
                  </a:lnTo>
                  <a:lnTo>
                    <a:pt x="892" y="609"/>
                  </a:lnTo>
                  <a:lnTo>
                    <a:pt x="891" y="597"/>
                  </a:lnTo>
                  <a:lnTo>
                    <a:pt x="889" y="577"/>
                  </a:lnTo>
                  <a:lnTo>
                    <a:pt x="886" y="557"/>
                  </a:lnTo>
                  <a:lnTo>
                    <a:pt x="883" y="536"/>
                  </a:lnTo>
                  <a:lnTo>
                    <a:pt x="873" y="493"/>
                  </a:lnTo>
                  <a:lnTo>
                    <a:pt x="860" y="449"/>
                  </a:lnTo>
                  <a:lnTo>
                    <a:pt x="845" y="409"/>
                  </a:lnTo>
                  <a:lnTo>
                    <a:pt x="804" y="324"/>
                  </a:lnTo>
                  <a:lnTo>
                    <a:pt x="757" y="256"/>
                  </a:lnTo>
                  <a:lnTo>
                    <a:pt x="697" y="189"/>
                  </a:lnTo>
                  <a:lnTo>
                    <a:pt x="632" y="133"/>
                  </a:lnTo>
                  <a:lnTo>
                    <a:pt x="557" y="84"/>
                  </a:lnTo>
                  <a:lnTo>
                    <a:pt x="517" y="64"/>
                  </a:lnTo>
                  <a:lnTo>
                    <a:pt x="473" y="45"/>
                  </a:lnTo>
                  <a:lnTo>
                    <a:pt x="433" y="30"/>
                  </a:lnTo>
                  <a:lnTo>
                    <a:pt x="389" y="18"/>
                  </a:lnTo>
                  <a:lnTo>
                    <a:pt x="367" y="14"/>
                  </a:lnTo>
                  <a:lnTo>
                    <a:pt x="344" y="10"/>
                  </a:lnTo>
                  <a:lnTo>
                    <a:pt x="325" y="6"/>
                  </a:lnTo>
                  <a:lnTo>
                    <a:pt x="304" y="4"/>
                  </a:lnTo>
                  <a:lnTo>
                    <a:pt x="290" y="3"/>
                  </a:lnTo>
                  <a:lnTo>
                    <a:pt x="278" y="3"/>
                  </a:lnTo>
                  <a:lnTo>
                    <a:pt x="268" y="2"/>
                  </a:lnTo>
                  <a:lnTo>
                    <a:pt x="262" y="2"/>
                  </a:lnTo>
                  <a:lnTo>
                    <a:pt x="256" y="2"/>
                  </a:lnTo>
                  <a:lnTo>
                    <a:pt x="250" y="2"/>
                  </a:lnTo>
                  <a:lnTo>
                    <a:pt x="245" y="0"/>
                  </a:lnTo>
                  <a:lnTo>
                    <a:pt x="239" y="0"/>
                  </a:lnTo>
                  <a:lnTo>
                    <a:pt x="237" y="0"/>
                  </a:lnTo>
                  <a:lnTo>
                    <a:pt x="233" y="0"/>
                  </a:lnTo>
                  <a:lnTo>
                    <a:pt x="228" y="0"/>
                  </a:lnTo>
                  <a:lnTo>
                    <a:pt x="222" y="2"/>
                  </a:lnTo>
                  <a:lnTo>
                    <a:pt x="217" y="2"/>
                  </a:lnTo>
                  <a:lnTo>
                    <a:pt x="213" y="2"/>
                  </a:lnTo>
                  <a:lnTo>
                    <a:pt x="202" y="2"/>
                  </a:lnTo>
                  <a:lnTo>
                    <a:pt x="191" y="3"/>
                  </a:lnTo>
                  <a:lnTo>
                    <a:pt x="169" y="4"/>
                  </a:lnTo>
                  <a:lnTo>
                    <a:pt x="149" y="6"/>
                  </a:lnTo>
                  <a:lnTo>
                    <a:pt x="130" y="10"/>
                  </a:lnTo>
                  <a:lnTo>
                    <a:pt x="87" y="18"/>
                  </a:lnTo>
                  <a:lnTo>
                    <a:pt x="41" y="30"/>
                  </a:lnTo>
                  <a:lnTo>
                    <a:pt x="0" y="45"/>
                  </a:lnTo>
                </a:path>
              </a:pathLst>
            </a:custGeom>
            <a:noFill/>
            <a:ln w="444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40" name="Freeform 56"/>
            <p:cNvSpPr>
              <a:spLocks/>
            </p:cNvSpPr>
            <p:nvPr/>
          </p:nvSpPr>
          <p:spPr bwMode="auto">
            <a:xfrm>
              <a:off x="512" y="952"/>
              <a:ext cx="621" cy="1270"/>
            </a:xfrm>
            <a:custGeom>
              <a:avLst/>
              <a:gdLst/>
              <a:ahLst/>
              <a:cxnLst>
                <a:cxn ang="0">
                  <a:pos x="422" y="0"/>
                </a:cxn>
                <a:cxn ang="0">
                  <a:pos x="378" y="19"/>
                </a:cxn>
                <a:cxn ang="0">
                  <a:pos x="302" y="61"/>
                </a:cxn>
                <a:cxn ang="0">
                  <a:pos x="233" y="112"/>
                </a:cxn>
                <a:cxn ang="0">
                  <a:pos x="168" y="176"/>
                </a:cxn>
                <a:cxn ang="0">
                  <a:pos x="111" y="249"/>
                </a:cxn>
                <a:cxn ang="0">
                  <a:pos x="67" y="325"/>
                </a:cxn>
                <a:cxn ang="0">
                  <a:pos x="51" y="363"/>
                </a:cxn>
                <a:cxn ang="0">
                  <a:pos x="35" y="406"/>
                </a:cxn>
                <a:cxn ang="0">
                  <a:pos x="23" y="446"/>
                </a:cxn>
                <a:cxn ang="0">
                  <a:pos x="14" y="483"/>
                </a:cxn>
                <a:cxn ang="0">
                  <a:pos x="8" y="524"/>
                </a:cxn>
                <a:cxn ang="0">
                  <a:pos x="4" y="546"/>
                </a:cxn>
                <a:cxn ang="0">
                  <a:pos x="3" y="556"/>
                </a:cxn>
                <a:cxn ang="0">
                  <a:pos x="3" y="568"/>
                </a:cxn>
                <a:cxn ang="0">
                  <a:pos x="2" y="576"/>
                </a:cxn>
                <a:cxn ang="0">
                  <a:pos x="2" y="582"/>
                </a:cxn>
                <a:cxn ang="0">
                  <a:pos x="2" y="587"/>
                </a:cxn>
                <a:cxn ang="0">
                  <a:pos x="2" y="592"/>
                </a:cxn>
                <a:cxn ang="0">
                  <a:pos x="2" y="597"/>
                </a:cxn>
                <a:cxn ang="0">
                  <a:pos x="2" y="602"/>
                </a:cxn>
                <a:cxn ang="0">
                  <a:pos x="0" y="605"/>
                </a:cxn>
                <a:cxn ang="0">
                  <a:pos x="0" y="611"/>
                </a:cxn>
                <a:cxn ang="0">
                  <a:pos x="0" y="616"/>
                </a:cxn>
                <a:cxn ang="0">
                  <a:pos x="0" y="621"/>
                </a:cxn>
                <a:cxn ang="0">
                  <a:pos x="2" y="625"/>
                </a:cxn>
                <a:cxn ang="0">
                  <a:pos x="2" y="630"/>
                </a:cxn>
                <a:cxn ang="0">
                  <a:pos x="2" y="636"/>
                </a:cxn>
                <a:cxn ang="0">
                  <a:pos x="2" y="647"/>
                </a:cxn>
                <a:cxn ang="0">
                  <a:pos x="3" y="658"/>
                </a:cxn>
                <a:cxn ang="0">
                  <a:pos x="3" y="669"/>
                </a:cxn>
                <a:cxn ang="0">
                  <a:pos x="5" y="688"/>
                </a:cxn>
                <a:cxn ang="0">
                  <a:pos x="9" y="712"/>
                </a:cxn>
                <a:cxn ang="0">
                  <a:pos x="12" y="733"/>
                </a:cxn>
                <a:cxn ang="0">
                  <a:pos x="22" y="779"/>
                </a:cxn>
                <a:cxn ang="0">
                  <a:pos x="35" y="821"/>
                </a:cxn>
                <a:cxn ang="0">
                  <a:pos x="67" y="901"/>
                </a:cxn>
                <a:cxn ang="0">
                  <a:pos x="106" y="971"/>
                </a:cxn>
                <a:cxn ang="0">
                  <a:pos x="154" y="1035"/>
                </a:cxn>
                <a:cxn ang="0">
                  <a:pos x="216" y="1100"/>
                </a:cxn>
                <a:cxn ang="0">
                  <a:pos x="282" y="1152"/>
                </a:cxn>
                <a:cxn ang="0">
                  <a:pos x="359" y="1199"/>
                </a:cxn>
                <a:cxn ang="0">
                  <a:pos x="439" y="1233"/>
                </a:cxn>
                <a:cxn ang="0">
                  <a:pos x="480" y="1246"/>
                </a:cxn>
                <a:cxn ang="0">
                  <a:pos x="504" y="1252"/>
                </a:cxn>
                <a:cxn ang="0">
                  <a:pos x="527" y="1257"/>
                </a:cxn>
                <a:cxn ang="0">
                  <a:pos x="548" y="1262"/>
                </a:cxn>
                <a:cxn ang="0">
                  <a:pos x="571" y="1266"/>
                </a:cxn>
                <a:cxn ang="0">
                  <a:pos x="591" y="1268"/>
                </a:cxn>
                <a:cxn ang="0">
                  <a:pos x="611" y="1269"/>
                </a:cxn>
                <a:cxn ang="0">
                  <a:pos x="621" y="1270"/>
                </a:cxn>
              </a:cxnLst>
              <a:rect l="0" t="0" r="r" b="b"/>
              <a:pathLst>
                <a:path w="621" h="1270">
                  <a:moveTo>
                    <a:pt x="422" y="0"/>
                  </a:moveTo>
                  <a:lnTo>
                    <a:pt x="378" y="19"/>
                  </a:lnTo>
                  <a:lnTo>
                    <a:pt x="302" y="61"/>
                  </a:lnTo>
                  <a:lnTo>
                    <a:pt x="233" y="112"/>
                  </a:lnTo>
                  <a:lnTo>
                    <a:pt x="168" y="176"/>
                  </a:lnTo>
                  <a:lnTo>
                    <a:pt x="111" y="249"/>
                  </a:lnTo>
                  <a:lnTo>
                    <a:pt x="67" y="325"/>
                  </a:lnTo>
                  <a:lnTo>
                    <a:pt x="51" y="363"/>
                  </a:lnTo>
                  <a:lnTo>
                    <a:pt x="35" y="406"/>
                  </a:lnTo>
                  <a:lnTo>
                    <a:pt x="23" y="446"/>
                  </a:lnTo>
                  <a:lnTo>
                    <a:pt x="14" y="483"/>
                  </a:lnTo>
                  <a:lnTo>
                    <a:pt x="8" y="524"/>
                  </a:lnTo>
                  <a:lnTo>
                    <a:pt x="4" y="546"/>
                  </a:lnTo>
                  <a:lnTo>
                    <a:pt x="3" y="556"/>
                  </a:lnTo>
                  <a:lnTo>
                    <a:pt x="3" y="568"/>
                  </a:lnTo>
                  <a:lnTo>
                    <a:pt x="2" y="576"/>
                  </a:lnTo>
                  <a:lnTo>
                    <a:pt x="2" y="582"/>
                  </a:lnTo>
                  <a:lnTo>
                    <a:pt x="2" y="587"/>
                  </a:lnTo>
                  <a:lnTo>
                    <a:pt x="2" y="592"/>
                  </a:lnTo>
                  <a:lnTo>
                    <a:pt x="2" y="597"/>
                  </a:lnTo>
                  <a:lnTo>
                    <a:pt x="2" y="602"/>
                  </a:lnTo>
                  <a:lnTo>
                    <a:pt x="0" y="605"/>
                  </a:lnTo>
                  <a:lnTo>
                    <a:pt x="0" y="611"/>
                  </a:lnTo>
                  <a:lnTo>
                    <a:pt x="0" y="616"/>
                  </a:lnTo>
                  <a:lnTo>
                    <a:pt x="0" y="621"/>
                  </a:lnTo>
                  <a:lnTo>
                    <a:pt x="2" y="625"/>
                  </a:lnTo>
                  <a:lnTo>
                    <a:pt x="2" y="630"/>
                  </a:lnTo>
                  <a:lnTo>
                    <a:pt x="2" y="636"/>
                  </a:lnTo>
                  <a:lnTo>
                    <a:pt x="2" y="647"/>
                  </a:lnTo>
                  <a:lnTo>
                    <a:pt x="3" y="658"/>
                  </a:lnTo>
                  <a:lnTo>
                    <a:pt x="3" y="669"/>
                  </a:lnTo>
                  <a:lnTo>
                    <a:pt x="5" y="688"/>
                  </a:lnTo>
                  <a:lnTo>
                    <a:pt x="9" y="712"/>
                  </a:lnTo>
                  <a:lnTo>
                    <a:pt x="12" y="733"/>
                  </a:lnTo>
                  <a:lnTo>
                    <a:pt x="22" y="779"/>
                  </a:lnTo>
                  <a:lnTo>
                    <a:pt x="35" y="821"/>
                  </a:lnTo>
                  <a:lnTo>
                    <a:pt x="67" y="901"/>
                  </a:lnTo>
                  <a:lnTo>
                    <a:pt x="106" y="971"/>
                  </a:lnTo>
                  <a:lnTo>
                    <a:pt x="154" y="1035"/>
                  </a:lnTo>
                  <a:lnTo>
                    <a:pt x="216" y="1100"/>
                  </a:lnTo>
                  <a:lnTo>
                    <a:pt x="282" y="1152"/>
                  </a:lnTo>
                  <a:lnTo>
                    <a:pt x="359" y="1199"/>
                  </a:lnTo>
                  <a:lnTo>
                    <a:pt x="439" y="1233"/>
                  </a:lnTo>
                  <a:lnTo>
                    <a:pt x="480" y="1246"/>
                  </a:lnTo>
                  <a:lnTo>
                    <a:pt x="504" y="1252"/>
                  </a:lnTo>
                  <a:lnTo>
                    <a:pt x="527" y="1257"/>
                  </a:lnTo>
                  <a:lnTo>
                    <a:pt x="548" y="1262"/>
                  </a:lnTo>
                  <a:lnTo>
                    <a:pt x="571" y="1266"/>
                  </a:lnTo>
                  <a:lnTo>
                    <a:pt x="591" y="1268"/>
                  </a:lnTo>
                  <a:lnTo>
                    <a:pt x="611" y="1269"/>
                  </a:lnTo>
                  <a:lnTo>
                    <a:pt x="621" y="1270"/>
                  </a:lnTo>
                </a:path>
              </a:pathLst>
            </a:custGeom>
            <a:noFill/>
            <a:ln w="444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41" name="Freeform 57"/>
            <p:cNvSpPr>
              <a:spLocks/>
            </p:cNvSpPr>
            <p:nvPr/>
          </p:nvSpPr>
          <p:spPr bwMode="auto">
            <a:xfrm>
              <a:off x="1133" y="1566"/>
              <a:ext cx="696" cy="658"/>
            </a:xfrm>
            <a:custGeom>
              <a:avLst/>
              <a:gdLst/>
              <a:ahLst/>
              <a:cxnLst>
                <a:cxn ang="0">
                  <a:pos x="0" y="656"/>
                </a:cxn>
                <a:cxn ang="0">
                  <a:pos x="11" y="656"/>
                </a:cxn>
                <a:cxn ang="0">
                  <a:pos x="17" y="656"/>
                </a:cxn>
                <a:cxn ang="0">
                  <a:pos x="22" y="656"/>
                </a:cxn>
                <a:cxn ang="0">
                  <a:pos x="24" y="656"/>
                </a:cxn>
                <a:cxn ang="0">
                  <a:pos x="28" y="658"/>
                </a:cxn>
                <a:cxn ang="0">
                  <a:pos x="32" y="658"/>
                </a:cxn>
                <a:cxn ang="0">
                  <a:pos x="34" y="658"/>
                </a:cxn>
                <a:cxn ang="0">
                  <a:pos x="36" y="658"/>
                </a:cxn>
                <a:cxn ang="0">
                  <a:pos x="40" y="658"/>
                </a:cxn>
                <a:cxn ang="0">
                  <a:pos x="43" y="658"/>
                </a:cxn>
                <a:cxn ang="0">
                  <a:pos x="46" y="658"/>
                </a:cxn>
                <a:cxn ang="0">
                  <a:pos x="51" y="656"/>
                </a:cxn>
                <a:cxn ang="0">
                  <a:pos x="57" y="656"/>
                </a:cxn>
                <a:cxn ang="0">
                  <a:pos x="63" y="656"/>
                </a:cxn>
                <a:cxn ang="0">
                  <a:pos x="67" y="656"/>
                </a:cxn>
                <a:cxn ang="0">
                  <a:pos x="81" y="655"/>
                </a:cxn>
                <a:cxn ang="0">
                  <a:pos x="91" y="655"/>
                </a:cxn>
                <a:cxn ang="0">
                  <a:pos x="102" y="654"/>
                </a:cxn>
                <a:cxn ang="0">
                  <a:pos x="126" y="652"/>
                </a:cxn>
                <a:cxn ang="0">
                  <a:pos x="147" y="648"/>
                </a:cxn>
                <a:cxn ang="0">
                  <a:pos x="168" y="644"/>
                </a:cxn>
                <a:cxn ang="0">
                  <a:pos x="205" y="635"/>
                </a:cxn>
                <a:cxn ang="0">
                  <a:pos x="246" y="623"/>
                </a:cxn>
                <a:cxn ang="0">
                  <a:pos x="324" y="592"/>
                </a:cxn>
                <a:cxn ang="0">
                  <a:pos x="402" y="546"/>
                </a:cxn>
                <a:cxn ang="0">
                  <a:pos x="471" y="493"/>
                </a:cxn>
                <a:cxn ang="0">
                  <a:pos x="536" y="429"/>
                </a:cxn>
                <a:cxn ang="0">
                  <a:pos x="588" y="360"/>
                </a:cxn>
                <a:cxn ang="0">
                  <a:pos x="627" y="291"/>
                </a:cxn>
                <a:cxn ang="0">
                  <a:pos x="645" y="250"/>
                </a:cxn>
                <a:cxn ang="0">
                  <a:pos x="661" y="209"/>
                </a:cxn>
                <a:cxn ang="0">
                  <a:pos x="672" y="172"/>
                </a:cxn>
                <a:cxn ang="0">
                  <a:pos x="681" y="131"/>
                </a:cxn>
                <a:cxn ang="0">
                  <a:pos x="687" y="99"/>
                </a:cxn>
                <a:cxn ang="0">
                  <a:pos x="690" y="81"/>
                </a:cxn>
                <a:cxn ang="0">
                  <a:pos x="692" y="63"/>
                </a:cxn>
                <a:cxn ang="0">
                  <a:pos x="693" y="47"/>
                </a:cxn>
                <a:cxn ang="0">
                  <a:pos x="694" y="33"/>
                </a:cxn>
                <a:cxn ang="0">
                  <a:pos x="694" y="25"/>
                </a:cxn>
                <a:cxn ang="0">
                  <a:pos x="694" y="20"/>
                </a:cxn>
                <a:cxn ang="0">
                  <a:pos x="694" y="15"/>
                </a:cxn>
                <a:cxn ang="0">
                  <a:pos x="694" y="11"/>
                </a:cxn>
                <a:cxn ang="0">
                  <a:pos x="696" y="7"/>
                </a:cxn>
                <a:cxn ang="0">
                  <a:pos x="696" y="3"/>
                </a:cxn>
                <a:cxn ang="0">
                  <a:pos x="696" y="0"/>
                </a:cxn>
              </a:cxnLst>
              <a:rect l="0" t="0" r="r" b="b"/>
              <a:pathLst>
                <a:path w="696" h="658">
                  <a:moveTo>
                    <a:pt x="0" y="656"/>
                  </a:moveTo>
                  <a:lnTo>
                    <a:pt x="11" y="656"/>
                  </a:lnTo>
                  <a:lnTo>
                    <a:pt x="17" y="656"/>
                  </a:lnTo>
                  <a:lnTo>
                    <a:pt x="22" y="656"/>
                  </a:lnTo>
                  <a:lnTo>
                    <a:pt x="24" y="656"/>
                  </a:lnTo>
                  <a:lnTo>
                    <a:pt x="28" y="658"/>
                  </a:lnTo>
                  <a:lnTo>
                    <a:pt x="32" y="658"/>
                  </a:lnTo>
                  <a:lnTo>
                    <a:pt x="34" y="658"/>
                  </a:lnTo>
                  <a:lnTo>
                    <a:pt x="36" y="658"/>
                  </a:lnTo>
                  <a:lnTo>
                    <a:pt x="40" y="658"/>
                  </a:lnTo>
                  <a:lnTo>
                    <a:pt x="43" y="658"/>
                  </a:lnTo>
                  <a:lnTo>
                    <a:pt x="46" y="658"/>
                  </a:lnTo>
                  <a:lnTo>
                    <a:pt x="51" y="656"/>
                  </a:lnTo>
                  <a:lnTo>
                    <a:pt x="57" y="656"/>
                  </a:lnTo>
                  <a:lnTo>
                    <a:pt x="63" y="656"/>
                  </a:lnTo>
                  <a:lnTo>
                    <a:pt x="67" y="656"/>
                  </a:lnTo>
                  <a:lnTo>
                    <a:pt x="81" y="655"/>
                  </a:lnTo>
                  <a:lnTo>
                    <a:pt x="91" y="655"/>
                  </a:lnTo>
                  <a:lnTo>
                    <a:pt x="102" y="654"/>
                  </a:lnTo>
                  <a:lnTo>
                    <a:pt x="126" y="652"/>
                  </a:lnTo>
                  <a:lnTo>
                    <a:pt x="147" y="648"/>
                  </a:lnTo>
                  <a:lnTo>
                    <a:pt x="168" y="644"/>
                  </a:lnTo>
                  <a:lnTo>
                    <a:pt x="205" y="635"/>
                  </a:lnTo>
                  <a:lnTo>
                    <a:pt x="246" y="623"/>
                  </a:lnTo>
                  <a:lnTo>
                    <a:pt x="324" y="592"/>
                  </a:lnTo>
                  <a:lnTo>
                    <a:pt x="402" y="546"/>
                  </a:lnTo>
                  <a:lnTo>
                    <a:pt x="471" y="493"/>
                  </a:lnTo>
                  <a:lnTo>
                    <a:pt x="536" y="429"/>
                  </a:lnTo>
                  <a:lnTo>
                    <a:pt x="588" y="360"/>
                  </a:lnTo>
                  <a:lnTo>
                    <a:pt x="627" y="291"/>
                  </a:lnTo>
                  <a:lnTo>
                    <a:pt x="645" y="250"/>
                  </a:lnTo>
                  <a:lnTo>
                    <a:pt x="661" y="209"/>
                  </a:lnTo>
                  <a:lnTo>
                    <a:pt x="672" y="172"/>
                  </a:lnTo>
                  <a:lnTo>
                    <a:pt x="681" y="131"/>
                  </a:lnTo>
                  <a:lnTo>
                    <a:pt x="687" y="99"/>
                  </a:lnTo>
                  <a:lnTo>
                    <a:pt x="690" y="81"/>
                  </a:lnTo>
                  <a:lnTo>
                    <a:pt x="692" y="63"/>
                  </a:lnTo>
                  <a:lnTo>
                    <a:pt x="693" y="47"/>
                  </a:lnTo>
                  <a:lnTo>
                    <a:pt x="694" y="33"/>
                  </a:lnTo>
                  <a:lnTo>
                    <a:pt x="694" y="25"/>
                  </a:lnTo>
                  <a:lnTo>
                    <a:pt x="694" y="20"/>
                  </a:lnTo>
                  <a:lnTo>
                    <a:pt x="694" y="15"/>
                  </a:lnTo>
                  <a:lnTo>
                    <a:pt x="694" y="11"/>
                  </a:lnTo>
                  <a:lnTo>
                    <a:pt x="696" y="7"/>
                  </a:lnTo>
                  <a:lnTo>
                    <a:pt x="696" y="3"/>
                  </a:lnTo>
                  <a:lnTo>
                    <a:pt x="696" y="0"/>
                  </a:lnTo>
                </a:path>
              </a:pathLst>
            </a:custGeom>
            <a:noFill/>
            <a:ln w="444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42" name="Freeform 58"/>
            <p:cNvSpPr>
              <a:spLocks/>
            </p:cNvSpPr>
            <p:nvPr/>
          </p:nvSpPr>
          <p:spPr bwMode="auto">
            <a:xfrm>
              <a:off x="943" y="929"/>
              <a:ext cx="830" cy="637"/>
            </a:xfrm>
            <a:custGeom>
              <a:avLst/>
              <a:gdLst/>
              <a:ahLst/>
              <a:cxnLst>
                <a:cxn ang="0">
                  <a:pos x="830" y="637"/>
                </a:cxn>
                <a:cxn ang="0">
                  <a:pos x="830" y="632"/>
                </a:cxn>
                <a:cxn ang="0">
                  <a:pos x="830" y="628"/>
                </a:cxn>
                <a:cxn ang="0">
                  <a:pos x="830" y="622"/>
                </a:cxn>
                <a:cxn ang="0">
                  <a:pos x="830" y="619"/>
                </a:cxn>
                <a:cxn ang="0">
                  <a:pos x="829" y="610"/>
                </a:cxn>
                <a:cxn ang="0">
                  <a:pos x="829" y="601"/>
                </a:cxn>
                <a:cxn ang="0">
                  <a:pos x="829" y="591"/>
                </a:cxn>
                <a:cxn ang="0">
                  <a:pos x="828" y="580"/>
                </a:cxn>
                <a:cxn ang="0">
                  <a:pos x="826" y="562"/>
                </a:cxn>
                <a:cxn ang="0">
                  <a:pos x="823" y="543"/>
                </a:cxn>
                <a:cxn ang="0">
                  <a:pos x="821" y="525"/>
                </a:cxn>
                <a:cxn ang="0">
                  <a:pos x="813" y="484"/>
                </a:cxn>
                <a:cxn ang="0">
                  <a:pos x="802" y="443"/>
                </a:cxn>
                <a:cxn ang="0">
                  <a:pos x="790" y="406"/>
                </a:cxn>
                <a:cxn ang="0">
                  <a:pos x="754" y="326"/>
                </a:cxn>
                <a:cxn ang="0">
                  <a:pos x="714" y="260"/>
                </a:cxn>
                <a:cxn ang="0">
                  <a:pos x="661" y="194"/>
                </a:cxn>
                <a:cxn ang="0">
                  <a:pos x="604" y="138"/>
                </a:cxn>
                <a:cxn ang="0">
                  <a:pos x="533" y="87"/>
                </a:cxn>
                <a:cxn ang="0">
                  <a:pos x="496" y="66"/>
                </a:cxn>
                <a:cxn ang="0">
                  <a:pos x="454" y="45"/>
                </a:cxn>
                <a:cxn ang="0">
                  <a:pos x="417" y="31"/>
                </a:cxn>
                <a:cxn ang="0">
                  <a:pos x="375" y="19"/>
                </a:cxn>
                <a:cxn ang="0">
                  <a:pos x="355" y="13"/>
                </a:cxn>
                <a:cxn ang="0">
                  <a:pos x="332" y="10"/>
                </a:cxn>
                <a:cxn ang="0">
                  <a:pos x="313" y="6"/>
                </a:cxn>
                <a:cxn ang="0">
                  <a:pos x="292" y="4"/>
                </a:cxn>
                <a:cxn ang="0">
                  <a:pos x="280" y="2"/>
                </a:cxn>
                <a:cxn ang="0">
                  <a:pos x="268" y="1"/>
                </a:cxn>
                <a:cxn ang="0">
                  <a:pos x="257" y="0"/>
                </a:cxn>
                <a:cxn ang="0">
                  <a:pos x="253" y="0"/>
                </a:cxn>
                <a:cxn ang="0">
                  <a:pos x="247" y="0"/>
                </a:cxn>
                <a:cxn ang="0">
                  <a:pos x="241" y="0"/>
                </a:cxn>
                <a:cxn ang="0">
                  <a:pos x="236" y="0"/>
                </a:cxn>
                <a:cxn ang="0">
                  <a:pos x="230" y="0"/>
                </a:cxn>
                <a:cxn ang="0">
                  <a:pos x="228" y="0"/>
                </a:cxn>
                <a:cxn ang="0">
                  <a:pos x="224" y="0"/>
                </a:cxn>
                <a:cxn ang="0">
                  <a:pos x="219" y="0"/>
                </a:cxn>
                <a:cxn ang="0">
                  <a:pos x="214" y="0"/>
                </a:cxn>
                <a:cxn ang="0">
                  <a:pos x="208" y="0"/>
                </a:cxn>
                <a:cxn ang="0">
                  <a:pos x="204" y="0"/>
                </a:cxn>
                <a:cxn ang="0">
                  <a:pos x="194" y="1"/>
                </a:cxn>
                <a:cxn ang="0">
                  <a:pos x="183" y="1"/>
                </a:cxn>
                <a:cxn ang="0">
                  <a:pos x="162" y="4"/>
                </a:cxn>
                <a:cxn ang="0">
                  <a:pos x="142" y="6"/>
                </a:cxn>
                <a:cxn ang="0">
                  <a:pos x="124" y="10"/>
                </a:cxn>
                <a:cxn ang="0">
                  <a:pos x="82" y="18"/>
                </a:cxn>
                <a:cxn ang="0">
                  <a:pos x="39" y="31"/>
                </a:cxn>
                <a:cxn ang="0">
                  <a:pos x="0" y="47"/>
                </a:cxn>
              </a:cxnLst>
              <a:rect l="0" t="0" r="r" b="b"/>
              <a:pathLst>
                <a:path w="830" h="637">
                  <a:moveTo>
                    <a:pt x="830" y="637"/>
                  </a:moveTo>
                  <a:lnTo>
                    <a:pt x="830" y="632"/>
                  </a:lnTo>
                  <a:lnTo>
                    <a:pt x="830" y="628"/>
                  </a:lnTo>
                  <a:lnTo>
                    <a:pt x="830" y="622"/>
                  </a:lnTo>
                  <a:lnTo>
                    <a:pt x="830" y="619"/>
                  </a:lnTo>
                  <a:lnTo>
                    <a:pt x="829" y="610"/>
                  </a:lnTo>
                  <a:lnTo>
                    <a:pt x="829" y="601"/>
                  </a:lnTo>
                  <a:lnTo>
                    <a:pt x="829" y="591"/>
                  </a:lnTo>
                  <a:lnTo>
                    <a:pt x="828" y="580"/>
                  </a:lnTo>
                  <a:lnTo>
                    <a:pt x="826" y="562"/>
                  </a:lnTo>
                  <a:lnTo>
                    <a:pt x="823" y="543"/>
                  </a:lnTo>
                  <a:lnTo>
                    <a:pt x="821" y="525"/>
                  </a:lnTo>
                  <a:lnTo>
                    <a:pt x="813" y="484"/>
                  </a:lnTo>
                  <a:lnTo>
                    <a:pt x="802" y="443"/>
                  </a:lnTo>
                  <a:lnTo>
                    <a:pt x="790" y="406"/>
                  </a:lnTo>
                  <a:lnTo>
                    <a:pt x="754" y="326"/>
                  </a:lnTo>
                  <a:lnTo>
                    <a:pt x="714" y="260"/>
                  </a:lnTo>
                  <a:lnTo>
                    <a:pt x="661" y="194"/>
                  </a:lnTo>
                  <a:lnTo>
                    <a:pt x="604" y="138"/>
                  </a:lnTo>
                  <a:lnTo>
                    <a:pt x="533" y="87"/>
                  </a:lnTo>
                  <a:lnTo>
                    <a:pt x="496" y="66"/>
                  </a:lnTo>
                  <a:lnTo>
                    <a:pt x="454" y="45"/>
                  </a:lnTo>
                  <a:lnTo>
                    <a:pt x="417" y="31"/>
                  </a:lnTo>
                  <a:lnTo>
                    <a:pt x="375" y="19"/>
                  </a:lnTo>
                  <a:lnTo>
                    <a:pt x="355" y="13"/>
                  </a:lnTo>
                  <a:lnTo>
                    <a:pt x="332" y="10"/>
                  </a:lnTo>
                  <a:lnTo>
                    <a:pt x="313" y="6"/>
                  </a:lnTo>
                  <a:lnTo>
                    <a:pt x="292" y="4"/>
                  </a:lnTo>
                  <a:lnTo>
                    <a:pt x="280" y="2"/>
                  </a:lnTo>
                  <a:lnTo>
                    <a:pt x="268" y="1"/>
                  </a:lnTo>
                  <a:lnTo>
                    <a:pt x="257" y="0"/>
                  </a:lnTo>
                  <a:lnTo>
                    <a:pt x="253" y="0"/>
                  </a:lnTo>
                  <a:lnTo>
                    <a:pt x="247" y="0"/>
                  </a:lnTo>
                  <a:lnTo>
                    <a:pt x="241" y="0"/>
                  </a:lnTo>
                  <a:lnTo>
                    <a:pt x="236" y="0"/>
                  </a:lnTo>
                  <a:lnTo>
                    <a:pt x="230" y="0"/>
                  </a:lnTo>
                  <a:lnTo>
                    <a:pt x="228" y="0"/>
                  </a:lnTo>
                  <a:lnTo>
                    <a:pt x="224" y="0"/>
                  </a:lnTo>
                  <a:lnTo>
                    <a:pt x="219" y="0"/>
                  </a:lnTo>
                  <a:lnTo>
                    <a:pt x="214" y="0"/>
                  </a:lnTo>
                  <a:lnTo>
                    <a:pt x="208" y="0"/>
                  </a:lnTo>
                  <a:lnTo>
                    <a:pt x="204" y="0"/>
                  </a:lnTo>
                  <a:lnTo>
                    <a:pt x="194" y="1"/>
                  </a:lnTo>
                  <a:lnTo>
                    <a:pt x="183" y="1"/>
                  </a:lnTo>
                  <a:lnTo>
                    <a:pt x="162" y="4"/>
                  </a:lnTo>
                  <a:lnTo>
                    <a:pt x="142" y="6"/>
                  </a:lnTo>
                  <a:lnTo>
                    <a:pt x="124" y="10"/>
                  </a:lnTo>
                  <a:lnTo>
                    <a:pt x="82" y="18"/>
                  </a:lnTo>
                  <a:lnTo>
                    <a:pt x="39" y="31"/>
                  </a:lnTo>
                  <a:lnTo>
                    <a:pt x="0" y="47"/>
                  </a:lnTo>
                </a:path>
              </a:pathLst>
            </a:custGeom>
            <a:noFill/>
            <a:ln w="44450">
              <a:solidFill>
                <a:srgbClr val="40CC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43" name="Freeform 59"/>
            <p:cNvSpPr>
              <a:spLocks/>
            </p:cNvSpPr>
            <p:nvPr/>
          </p:nvSpPr>
          <p:spPr bwMode="auto">
            <a:xfrm>
              <a:off x="568" y="976"/>
              <a:ext cx="567" cy="1225"/>
            </a:xfrm>
            <a:custGeom>
              <a:avLst/>
              <a:gdLst/>
              <a:ahLst/>
              <a:cxnLst>
                <a:cxn ang="0">
                  <a:pos x="375" y="0"/>
                </a:cxn>
                <a:cxn ang="0">
                  <a:pos x="334" y="19"/>
                </a:cxn>
                <a:cxn ang="0">
                  <a:pos x="262" y="63"/>
                </a:cxn>
                <a:cxn ang="0">
                  <a:pos x="200" y="115"/>
                </a:cxn>
                <a:cxn ang="0">
                  <a:pos x="142" y="178"/>
                </a:cxn>
                <a:cxn ang="0">
                  <a:pos x="92" y="249"/>
                </a:cxn>
                <a:cxn ang="0">
                  <a:pos x="55" y="322"/>
                </a:cxn>
                <a:cxn ang="0">
                  <a:pos x="40" y="358"/>
                </a:cxn>
                <a:cxn ang="0">
                  <a:pos x="27" y="398"/>
                </a:cxn>
                <a:cxn ang="0">
                  <a:pos x="17" y="435"/>
                </a:cxn>
                <a:cxn ang="0">
                  <a:pos x="10" y="470"/>
                </a:cxn>
                <a:cxn ang="0">
                  <a:pos x="4" y="507"/>
                </a:cxn>
                <a:cxn ang="0">
                  <a:pos x="2" y="527"/>
                </a:cxn>
                <a:cxn ang="0">
                  <a:pos x="2" y="537"/>
                </a:cxn>
                <a:cxn ang="0">
                  <a:pos x="1" y="548"/>
                </a:cxn>
                <a:cxn ang="0">
                  <a:pos x="1" y="556"/>
                </a:cxn>
                <a:cxn ang="0">
                  <a:pos x="1" y="561"/>
                </a:cxn>
                <a:cxn ang="0">
                  <a:pos x="0" y="566"/>
                </a:cxn>
                <a:cxn ang="0">
                  <a:pos x="0" y="570"/>
                </a:cxn>
                <a:cxn ang="0">
                  <a:pos x="0" y="574"/>
                </a:cxn>
                <a:cxn ang="0">
                  <a:pos x="0" y="578"/>
                </a:cxn>
                <a:cxn ang="0">
                  <a:pos x="0" y="582"/>
                </a:cxn>
                <a:cxn ang="0">
                  <a:pos x="0" y="587"/>
                </a:cxn>
                <a:cxn ang="0">
                  <a:pos x="0" y="592"/>
                </a:cxn>
                <a:cxn ang="0">
                  <a:pos x="0" y="597"/>
                </a:cxn>
                <a:cxn ang="0">
                  <a:pos x="0" y="600"/>
                </a:cxn>
                <a:cxn ang="0">
                  <a:pos x="0" y="605"/>
                </a:cxn>
                <a:cxn ang="0">
                  <a:pos x="0" y="611"/>
                </a:cxn>
                <a:cxn ang="0">
                  <a:pos x="1" y="621"/>
                </a:cxn>
                <a:cxn ang="0">
                  <a:pos x="1" y="630"/>
                </a:cxn>
                <a:cxn ang="0">
                  <a:pos x="2" y="640"/>
                </a:cxn>
                <a:cxn ang="0">
                  <a:pos x="3" y="658"/>
                </a:cxn>
                <a:cxn ang="0">
                  <a:pos x="6" y="679"/>
                </a:cxn>
                <a:cxn ang="0">
                  <a:pos x="9" y="699"/>
                </a:cxn>
                <a:cxn ang="0">
                  <a:pos x="16" y="742"/>
                </a:cxn>
                <a:cxn ang="0">
                  <a:pos x="27" y="781"/>
                </a:cxn>
                <a:cxn ang="0">
                  <a:pos x="55" y="856"/>
                </a:cxn>
                <a:cxn ang="0">
                  <a:pos x="88" y="923"/>
                </a:cxn>
                <a:cxn ang="0">
                  <a:pos x="129" y="985"/>
                </a:cxn>
                <a:cxn ang="0">
                  <a:pos x="184" y="1050"/>
                </a:cxn>
                <a:cxn ang="0">
                  <a:pos x="244" y="1103"/>
                </a:cxn>
                <a:cxn ang="0">
                  <a:pos x="316" y="1151"/>
                </a:cxn>
                <a:cxn ang="0">
                  <a:pos x="390" y="1186"/>
                </a:cxn>
                <a:cxn ang="0">
                  <a:pos x="431" y="1200"/>
                </a:cxn>
                <a:cxn ang="0">
                  <a:pos x="454" y="1207"/>
                </a:cxn>
                <a:cxn ang="0">
                  <a:pos x="475" y="1212"/>
                </a:cxn>
                <a:cxn ang="0">
                  <a:pos x="496" y="1216"/>
                </a:cxn>
                <a:cxn ang="0">
                  <a:pos x="517" y="1220"/>
                </a:cxn>
                <a:cxn ang="0">
                  <a:pos x="538" y="1222"/>
                </a:cxn>
                <a:cxn ang="0">
                  <a:pos x="557" y="1225"/>
                </a:cxn>
                <a:cxn ang="0">
                  <a:pos x="567" y="1225"/>
                </a:cxn>
              </a:cxnLst>
              <a:rect l="0" t="0" r="r" b="b"/>
              <a:pathLst>
                <a:path w="567" h="1225">
                  <a:moveTo>
                    <a:pt x="375" y="0"/>
                  </a:moveTo>
                  <a:lnTo>
                    <a:pt x="334" y="19"/>
                  </a:lnTo>
                  <a:lnTo>
                    <a:pt x="262" y="63"/>
                  </a:lnTo>
                  <a:lnTo>
                    <a:pt x="200" y="115"/>
                  </a:lnTo>
                  <a:lnTo>
                    <a:pt x="142" y="178"/>
                  </a:lnTo>
                  <a:lnTo>
                    <a:pt x="92" y="249"/>
                  </a:lnTo>
                  <a:lnTo>
                    <a:pt x="55" y="322"/>
                  </a:lnTo>
                  <a:lnTo>
                    <a:pt x="40" y="358"/>
                  </a:lnTo>
                  <a:lnTo>
                    <a:pt x="27" y="398"/>
                  </a:lnTo>
                  <a:lnTo>
                    <a:pt x="17" y="435"/>
                  </a:lnTo>
                  <a:lnTo>
                    <a:pt x="10" y="470"/>
                  </a:lnTo>
                  <a:lnTo>
                    <a:pt x="4" y="507"/>
                  </a:lnTo>
                  <a:lnTo>
                    <a:pt x="2" y="527"/>
                  </a:lnTo>
                  <a:lnTo>
                    <a:pt x="2" y="537"/>
                  </a:lnTo>
                  <a:lnTo>
                    <a:pt x="1" y="548"/>
                  </a:lnTo>
                  <a:lnTo>
                    <a:pt x="1" y="556"/>
                  </a:lnTo>
                  <a:lnTo>
                    <a:pt x="1" y="561"/>
                  </a:lnTo>
                  <a:lnTo>
                    <a:pt x="0" y="566"/>
                  </a:lnTo>
                  <a:lnTo>
                    <a:pt x="0" y="570"/>
                  </a:lnTo>
                  <a:lnTo>
                    <a:pt x="0" y="574"/>
                  </a:lnTo>
                  <a:lnTo>
                    <a:pt x="0" y="578"/>
                  </a:lnTo>
                  <a:lnTo>
                    <a:pt x="0" y="582"/>
                  </a:lnTo>
                  <a:lnTo>
                    <a:pt x="0" y="587"/>
                  </a:lnTo>
                  <a:lnTo>
                    <a:pt x="0" y="592"/>
                  </a:lnTo>
                  <a:lnTo>
                    <a:pt x="0" y="597"/>
                  </a:lnTo>
                  <a:lnTo>
                    <a:pt x="0" y="600"/>
                  </a:lnTo>
                  <a:lnTo>
                    <a:pt x="0" y="605"/>
                  </a:lnTo>
                  <a:lnTo>
                    <a:pt x="0" y="611"/>
                  </a:lnTo>
                  <a:lnTo>
                    <a:pt x="1" y="621"/>
                  </a:lnTo>
                  <a:lnTo>
                    <a:pt x="1" y="630"/>
                  </a:lnTo>
                  <a:lnTo>
                    <a:pt x="2" y="640"/>
                  </a:lnTo>
                  <a:lnTo>
                    <a:pt x="3" y="658"/>
                  </a:lnTo>
                  <a:lnTo>
                    <a:pt x="6" y="679"/>
                  </a:lnTo>
                  <a:lnTo>
                    <a:pt x="9" y="699"/>
                  </a:lnTo>
                  <a:lnTo>
                    <a:pt x="16" y="742"/>
                  </a:lnTo>
                  <a:lnTo>
                    <a:pt x="27" y="781"/>
                  </a:lnTo>
                  <a:lnTo>
                    <a:pt x="55" y="856"/>
                  </a:lnTo>
                  <a:lnTo>
                    <a:pt x="88" y="923"/>
                  </a:lnTo>
                  <a:lnTo>
                    <a:pt x="129" y="985"/>
                  </a:lnTo>
                  <a:lnTo>
                    <a:pt x="184" y="1050"/>
                  </a:lnTo>
                  <a:lnTo>
                    <a:pt x="244" y="1103"/>
                  </a:lnTo>
                  <a:lnTo>
                    <a:pt x="316" y="1151"/>
                  </a:lnTo>
                  <a:lnTo>
                    <a:pt x="390" y="1186"/>
                  </a:lnTo>
                  <a:lnTo>
                    <a:pt x="431" y="1200"/>
                  </a:lnTo>
                  <a:lnTo>
                    <a:pt x="454" y="1207"/>
                  </a:lnTo>
                  <a:lnTo>
                    <a:pt x="475" y="1212"/>
                  </a:lnTo>
                  <a:lnTo>
                    <a:pt x="496" y="1216"/>
                  </a:lnTo>
                  <a:lnTo>
                    <a:pt x="517" y="1220"/>
                  </a:lnTo>
                  <a:lnTo>
                    <a:pt x="538" y="1222"/>
                  </a:lnTo>
                  <a:lnTo>
                    <a:pt x="557" y="1225"/>
                  </a:lnTo>
                  <a:lnTo>
                    <a:pt x="567" y="1225"/>
                  </a:lnTo>
                </a:path>
              </a:pathLst>
            </a:custGeom>
            <a:noFill/>
            <a:ln w="44450">
              <a:solidFill>
                <a:srgbClr val="40CC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44" name="Freeform 60"/>
            <p:cNvSpPr>
              <a:spLocks/>
            </p:cNvSpPr>
            <p:nvPr/>
          </p:nvSpPr>
          <p:spPr bwMode="auto">
            <a:xfrm>
              <a:off x="1135" y="1566"/>
              <a:ext cx="638" cy="636"/>
            </a:xfrm>
            <a:custGeom>
              <a:avLst/>
              <a:gdLst/>
              <a:ahLst/>
              <a:cxnLst>
                <a:cxn ang="0">
                  <a:pos x="0" y="635"/>
                </a:cxn>
                <a:cxn ang="0">
                  <a:pos x="9" y="636"/>
                </a:cxn>
                <a:cxn ang="0">
                  <a:pos x="15" y="636"/>
                </a:cxn>
                <a:cxn ang="0">
                  <a:pos x="20" y="636"/>
                </a:cxn>
                <a:cxn ang="0">
                  <a:pos x="24" y="636"/>
                </a:cxn>
                <a:cxn ang="0">
                  <a:pos x="26" y="636"/>
                </a:cxn>
                <a:cxn ang="0">
                  <a:pos x="30" y="636"/>
                </a:cxn>
                <a:cxn ang="0">
                  <a:pos x="32" y="636"/>
                </a:cxn>
                <a:cxn ang="0">
                  <a:pos x="34" y="636"/>
                </a:cxn>
                <a:cxn ang="0">
                  <a:pos x="38" y="636"/>
                </a:cxn>
                <a:cxn ang="0">
                  <a:pos x="40" y="636"/>
                </a:cxn>
                <a:cxn ang="0">
                  <a:pos x="44" y="636"/>
                </a:cxn>
                <a:cxn ang="0">
                  <a:pos x="49" y="636"/>
                </a:cxn>
                <a:cxn ang="0">
                  <a:pos x="53" y="636"/>
                </a:cxn>
                <a:cxn ang="0">
                  <a:pos x="59" y="636"/>
                </a:cxn>
                <a:cxn ang="0">
                  <a:pos x="65" y="636"/>
                </a:cxn>
                <a:cxn ang="0">
                  <a:pos x="77" y="635"/>
                </a:cxn>
                <a:cxn ang="0">
                  <a:pos x="88" y="634"/>
                </a:cxn>
                <a:cxn ang="0">
                  <a:pos x="98" y="632"/>
                </a:cxn>
                <a:cxn ang="0">
                  <a:pos x="121" y="630"/>
                </a:cxn>
                <a:cxn ang="0">
                  <a:pos x="141" y="626"/>
                </a:cxn>
                <a:cxn ang="0">
                  <a:pos x="161" y="623"/>
                </a:cxn>
                <a:cxn ang="0">
                  <a:pos x="197" y="613"/>
                </a:cxn>
                <a:cxn ang="0">
                  <a:pos x="236" y="600"/>
                </a:cxn>
                <a:cxn ang="0">
                  <a:pos x="310" y="568"/>
                </a:cxn>
                <a:cxn ang="0">
                  <a:pos x="383" y="521"/>
                </a:cxn>
                <a:cxn ang="0">
                  <a:pos x="445" y="467"/>
                </a:cxn>
                <a:cxn ang="0">
                  <a:pos x="503" y="402"/>
                </a:cxn>
                <a:cxn ang="0">
                  <a:pos x="549" y="336"/>
                </a:cxn>
                <a:cxn ang="0">
                  <a:pos x="582" y="270"/>
                </a:cxn>
                <a:cxn ang="0">
                  <a:pos x="598" y="231"/>
                </a:cxn>
                <a:cxn ang="0">
                  <a:pos x="610" y="193"/>
                </a:cxn>
                <a:cxn ang="0">
                  <a:pos x="619" y="158"/>
                </a:cxn>
                <a:cxn ang="0">
                  <a:pos x="628" y="121"/>
                </a:cxn>
                <a:cxn ang="0">
                  <a:pos x="632" y="91"/>
                </a:cxn>
                <a:cxn ang="0">
                  <a:pos x="634" y="74"/>
                </a:cxn>
                <a:cxn ang="0">
                  <a:pos x="636" y="58"/>
                </a:cxn>
                <a:cxn ang="0">
                  <a:pos x="637" y="43"/>
                </a:cxn>
                <a:cxn ang="0">
                  <a:pos x="637" y="29"/>
                </a:cxn>
                <a:cxn ang="0">
                  <a:pos x="638" y="22"/>
                </a:cxn>
                <a:cxn ang="0">
                  <a:pos x="638" y="19"/>
                </a:cxn>
                <a:cxn ang="0">
                  <a:pos x="638" y="14"/>
                </a:cxn>
                <a:cxn ang="0">
                  <a:pos x="638" y="10"/>
                </a:cxn>
                <a:cxn ang="0">
                  <a:pos x="638" y="7"/>
                </a:cxn>
                <a:cxn ang="0">
                  <a:pos x="638" y="3"/>
                </a:cxn>
                <a:cxn ang="0">
                  <a:pos x="638" y="0"/>
                </a:cxn>
              </a:cxnLst>
              <a:rect l="0" t="0" r="r" b="b"/>
              <a:pathLst>
                <a:path w="638" h="636">
                  <a:moveTo>
                    <a:pt x="0" y="635"/>
                  </a:moveTo>
                  <a:lnTo>
                    <a:pt x="9" y="636"/>
                  </a:lnTo>
                  <a:lnTo>
                    <a:pt x="15" y="636"/>
                  </a:lnTo>
                  <a:lnTo>
                    <a:pt x="20" y="636"/>
                  </a:lnTo>
                  <a:lnTo>
                    <a:pt x="24" y="636"/>
                  </a:lnTo>
                  <a:lnTo>
                    <a:pt x="26" y="636"/>
                  </a:lnTo>
                  <a:lnTo>
                    <a:pt x="30" y="636"/>
                  </a:lnTo>
                  <a:lnTo>
                    <a:pt x="32" y="636"/>
                  </a:lnTo>
                  <a:lnTo>
                    <a:pt x="34" y="636"/>
                  </a:lnTo>
                  <a:lnTo>
                    <a:pt x="38" y="636"/>
                  </a:lnTo>
                  <a:lnTo>
                    <a:pt x="40" y="636"/>
                  </a:lnTo>
                  <a:lnTo>
                    <a:pt x="44" y="636"/>
                  </a:lnTo>
                  <a:lnTo>
                    <a:pt x="49" y="636"/>
                  </a:lnTo>
                  <a:lnTo>
                    <a:pt x="53" y="636"/>
                  </a:lnTo>
                  <a:lnTo>
                    <a:pt x="59" y="636"/>
                  </a:lnTo>
                  <a:lnTo>
                    <a:pt x="65" y="636"/>
                  </a:lnTo>
                  <a:lnTo>
                    <a:pt x="77" y="635"/>
                  </a:lnTo>
                  <a:lnTo>
                    <a:pt x="88" y="634"/>
                  </a:lnTo>
                  <a:lnTo>
                    <a:pt x="98" y="632"/>
                  </a:lnTo>
                  <a:lnTo>
                    <a:pt x="121" y="630"/>
                  </a:lnTo>
                  <a:lnTo>
                    <a:pt x="141" y="626"/>
                  </a:lnTo>
                  <a:lnTo>
                    <a:pt x="161" y="623"/>
                  </a:lnTo>
                  <a:lnTo>
                    <a:pt x="197" y="613"/>
                  </a:lnTo>
                  <a:lnTo>
                    <a:pt x="236" y="600"/>
                  </a:lnTo>
                  <a:lnTo>
                    <a:pt x="310" y="568"/>
                  </a:lnTo>
                  <a:lnTo>
                    <a:pt x="383" y="521"/>
                  </a:lnTo>
                  <a:lnTo>
                    <a:pt x="445" y="467"/>
                  </a:lnTo>
                  <a:lnTo>
                    <a:pt x="503" y="402"/>
                  </a:lnTo>
                  <a:lnTo>
                    <a:pt x="549" y="336"/>
                  </a:lnTo>
                  <a:lnTo>
                    <a:pt x="582" y="270"/>
                  </a:lnTo>
                  <a:lnTo>
                    <a:pt x="598" y="231"/>
                  </a:lnTo>
                  <a:lnTo>
                    <a:pt x="610" y="193"/>
                  </a:lnTo>
                  <a:lnTo>
                    <a:pt x="619" y="158"/>
                  </a:lnTo>
                  <a:lnTo>
                    <a:pt x="628" y="121"/>
                  </a:lnTo>
                  <a:lnTo>
                    <a:pt x="632" y="91"/>
                  </a:lnTo>
                  <a:lnTo>
                    <a:pt x="634" y="74"/>
                  </a:lnTo>
                  <a:lnTo>
                    <a:pt x="636" y="58"/>
                  </a:lnTo>
                  <a:lnTo>
                    <a:pt x="637" y="43"/>
                  </a:lnTo>
                  <a:lnTo>
                    <a:pt x="637" y="29"/>
                  </a:lnTo>
                  <a:lnTo>
                    <a:pt x="638" y="22"/>
                  </a:lnTo>
                  <a:lnTo>
                    <a:pt x="638" y="19"/>
                  </a:lnTo>
                  <a:lnTo>
                    <a:pt x="638" y="14"/>
                  </a:lnTo>
                  <a:lnTo>
                    <a:pt x="638" y="10"/>
                  </a:lnTo>
                  <a:lnTo>
                    <a:pt x="638" y="7"/>
                  </a:lnTo>
                  <a:lnTo>
                    <a:pt x="638" y="3"/>
                  </a:lnTo>
                  <a:lnTo>
                    <a:pt x="638" y="0"/>
                  </a:lnTo>
                </a:path>
              </a:pathLst>
            </a:custGeom>
            <a:noFill/>
            <a:ln w="44450">
              <a:solidFill>
                <a:srgbClr val="40CC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45" name="Freeform 61"/>
            <p:cNvSpPr>
              <a:spLocks/>
            </p:cNvSpPr>
            <p:nvPr/>
          </p:nvSpPr>
          <p:spPr bwMode="auto">
            <a:xfrm>
              <a:off x="951" y="947"/>
              <a:ext cx="772" cy="619"/>
            </a:xfrm>
            <a:custGeom>
              <a:avLst/>
              <a:gdLst/>
              <a:ahLst/>
              <a:cxnLst>
                <a:cxn ang="0">
                  <a:pos x="772" y="619"/>
                </a:cxn>
                <a:cxn ang="0">
                  <a:pos x="772" y="614"/>
                </a:cxn>
                <a:cxn ang="0">
                  <a:pos x="772" y="610"/>
                </a:cxn>
                <a:cxn ang="0">
                  <a:pos x="772" y="605"/>
                </a:cxn>
                <a:cxn ang="0">
                  <a:pos x="772" y="602"/>
                </a:cxn>
                <a:cxn ang="0">
                  <a:pos x="771" y="595"/>
                </a:cxn>
                <a:cxn ang="0">
                  <a:pos x="771" y="586"/>
                </a:cxn>
                <a:cxn ang="0">
                  <a:pos x="771" y="577"/>
                </a:cxn>
                <a:cxn ang="0">
                  <a:pos x="770" y="567"/>
                </a:cxn>
                <a:cxn ang="0">
                  <a:pos x="769" y="550"/>
                </a:cxn>
                <a:cxn ang="0">
                  <a:pos x="766" y="532"/>
                </a:cxn>
                <a:cxn ang="0">
                  <a:pos x="765" y="515"/>
                </a:cxn>
                <a:cxn ang="0">
                  <a:pos x="758" y="478"/>
                </a:cxn>
                <a:cxn ang="0">
                  <a:pos x="749" y="440"/>
                </a:cxn>
                <a:cxn ang="0">
                  <a:pos x="740" y="405"/>
                </a:cxn>
                <a:cxn ang="0">
                  <a:pos x="710" y="330"/>
                </a:cxn>
                <a:cxn ang="0">
                  <a:pos x="676" y="265"/>
                </a:cxn>
                <a:cxn ang="0">
                  <a:pos x="631" y="200"/>
                </a:cxn>
                <a:cxn ang="0">
                  <a:pos x="578" y="144"/>
                </a:cxn>
                <a:cxn ang="0">
                  <a:pos x="513" y="91"/>
                </a:cxn>
                <a:cxn ang="0">
                  <a:pos x="478" y="69"/>
                </a:cxn>
                <a:cxn ang="0">
                  <a:pos x="438" y="49"/>
                </a:cxn>
                <a:cxn ang="0">
                  <a:pos x="403" y="33"/>
                </a:cxn>
                <a:cxn ang="0">
                  <a:pos x="362" y="20"/>
                </a:cxn>
                <a:cxn ang="0">
                  <a:pos x="342" y="14"/>
                </a:cxn>
                <a:cxn ang="0">
                  <a:pos x="321" y="10"/>
                </a:cxn>
                <a:cxn ang="0">
                  <a:pos x="302" y="6"/>
                </a:cxn>
                <a:cxn ang="0">
                  <a:pos x="282" y="4"/>
                </a:cxn>
                <a:cxn ang="0">
                  <a:pos x="271" y="2"/>
                </a:cxn>
                <a:cxn ang="0">
                  <a:pos x="259" y="1"/>
                </a:cxn>
                <a:cxn ang="0">
                  <a:pos x="248" y="0"/>
                </a:cxn>
                <a:cxn ang="0">
                  <a:pos x="243" y="0"/>
                </a:cxn>
                <a:cxn ang="0">
                  <a:pos x="237" y="0"/>
                </a:cxn>
                <a:cxn ang="0">
                  <a:pos x="233" y="0"/>
                </a:cxn>
                <a:cxn ang="0">
                  <a:pos x="228" y="0"/>
                </a:cxn>
                <a:cxn ang="0">
                  <a:pos x="222" y="0"/>
                </a:cxn>
                <a:cxn ang="0">
                  <a:pos x="220" y="0"/>
                </a:cxn>
                <a:cxn ang="0">
                  <a:pos x="216" y="0"/>
                </a:cxn>
                <a:cxn ang="0">
                  <a:pos x="211" y="0"/>
                </a:cxn>
                <a:cxn ang="0">
                  <a:pos x="206" y="0"/>
                </a:cxn>
                <a:cxn ang="0">
                  <a:pos x="202" y="0"/>
                </a:cxn>
                <a:cxn ang="0">
                  <a:pos x="197" y="0"/>
                </a:cxn>
                <a:cxn ang="0">
                  <a:pos x="187" y="1"/>
                </a:cxn>
                <a:cxn ang="0">
                  <a:pos x="176" y="1"/>
                </a:cxn>
                <a:cxn ang="0">
                  <a:pos x="156" y="4"/>
                </a:cxn>
                <a:cxn ang="0">
                  <a:pos x="137" y="6"/>
                </a:cxn>
                <a:cxn ang="0">
                  <a:pos x="119" y="10"/>
                </a:cxn>
                <a:cxn ang="0">
                  <a:pos x="79" y="19"/>
                </a:cxn>
                <a:cxn ang="0">
                  <a:pos x="37" y="33"/>
                </a:cxn>
                <a:cxn ang="0">
                  <a:pos x="0" y="49"/>
                </a:cxn>
              </a:cxnLst>
              <a:rect l="0" t="0" r="r" b="b"/>
              <a:pathLst>
                <a:path w="772" h="619">
                  <a:moveTo>
                    <a:pt x="772" y="619"/>
                  </a:moveTo>
                  <a:lnTo>
                    <a:pt x="772" y="614"/>
                  </a:lnTo>
                  <a:lnTo>
                    <a:pt x="772" y="610"/>
                  </a:lnTo>
                  <a:lnTo>
                    <a:pt x="772" y="605"/>
                  </a:lnTo>
                  <a:lnTo>
                    <a:pt x="772" y="602"/>
                  </a:lnTo>
                  <a:lnTo>
                    <a:pt x="771" y="595"/>
                  </a:lnTo>
                  <a:lnTo>
                    <a:pt x="771" y="586"/>
                  </a:lnTo>
                  <a:lnTo>
                    <a:pt x="771" y="577"/>
                  </a:lnTo>
                  <a:lnTo>
                    <a:pt x="770" y="567"/>
                  </a:lnTo>
                  <a:lnTo>
                    <a:pt x="769" y="550"/>
                  </a:lnTo>
                  <a:lnTo>
                    <a:pt x="766" y="532"/>
                  </a:lnTo>
                  <a:lnTo>
                    <a:pt x="765" y="515"/>
                  </a:lnTo>
                  <a:lnTo>
                    <a:pt x="758" y="478"/>
                  </a:lnTo>
                  <a:lnTo>
                    <a:pt x="749" y="440"/>
                  </a:lnTo>
                  <a:lnTo>
                    <a:pt x="740" y="405"/>
                  </a:lnTo>
                  <a:lnTo>
                    <a:pt x="710" y="330"/>
                  </a:lnTo>
                  <a:lnTo>
                    <a:pt x="676" y="265"/>
                  </a:lnTo>
                  <a:lnTo>
                    <a:pt x="631" y="200"/>
                  </a:lnTo>
                  <a:lnTo>
                    <a:pt x="578" y="144"/>
                  </a:lnTo>
                  <a:lnTo>
                    <a:pt x="513" y="91"/>
                  </a:lnTo>
                  <a:lnTo>
                    <a:pt x="478" y="69"/>
                  </a:lnTo>
                  <a:lnTo>
                    <a:pt x="438" y="49"/>
                  </a:lnTo>
                  <a:lnTo>
                    <a:pt x="403" y="33"/>
                  </a:lnTo>
                  <a:lnTo>
                    <a:pt x="362" y="20"/>
                  </a:lnTo>
                  <a:lnTo>
                    <a:pt x="342" y="14"/>
                  </a:lnTo>
                  <a:lnTo>
                    <a:pt x="321" y="10"/>
                  </a:lnTo>
                  <a:lnTo>
                    <a:pt x="302" y="6"/>
                  </a:lnTo>
                  <a:lnTo>
                    <a:pt x="282" y="4"/>
                  </a:lnTo>
                  <a:lnTo>
                    <a:pt x="271" y="2"/>
                  </a:lnTo>
                  <a:lnTo>
                    <a:pt x="259" y="1"/>
                  </a:lnTo>
                  <a:lnTo>
                    <a:pt x="248" y="0"/>
                  </a:lnTo>
                  <a:lnTo>
                    <a:pt x="243" y="0"/>
                  </a:lnTo>
                  <a:lnTo>
                    <a:pt x="237" y="0"/>
                  </a:lnTo>
                  <a:lnTo>
                    <a:pt x="233" y="0"/>
                  </a:lnTo>
                  <a:lnTo>
                    <a:pt x="228" y="0"/>
                  </a:lnTo>
                  <a:lnTo>
                    <a:pt x="222" y="0"/>
                  </a:lnTo>
                  <a:lnTo>
                    <a:pt x="220" y="0"/>
                  </a:lnTo>
                  <a:lnTo>
                    <a:pt x="216" y="0"/>
                  </a:lnTo>
                  <a:lnTo>
                    <a:pt x="211" y="0"/>
                  </a:lnTo>
                  <a:lnTo>
                    <a:pt x="206" y="0"/>
                  </a:lnTo>
                  <a:lnTo>
                    <a:pt x="202" y="0"/>
                  </a:lnTo>
                  <a:lnTo>
                    <a:pt x="197" y="0"/>
                  </a:lnTo>
                  <a:lnTo>
                    <a:pt x="187" y="1"/>
                  </a:lnTo>
                  <a:lnTo>
                    <a:pt x="176" y="1"/>
                  </a:lnTo>
                  <a:lnTo>
                    <a:pt x="156" y="4"/>
                  </a:lnTo>
                  <a:lnTo>
                    <a:pt x="137" y="6"/>
                  </a:lnTo>
                  <a:lnTo>
                    <a:pt x="119" y="10"/>
                  </a:lnTo>
                  <a:lnTo>
                    <a:pt x="79" y="19"/>
                  </a:lnTo>
                  <a:lnTo>
                    <a:pt x="37" y="33"/>
                  </a:lnTo>
                  <a:lnTo>
                    <a:pt x="0" y="49"/>
                  </a:lnTo>
                </a:path>
              </a:pathLst>
            </a:custGeom>
            <a:noFill/>
            <a:ln w="44450">
              <a:solidFill>
                <a:srgbClr val="8099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46" name="Freeform 62"/>
            <p:cNvSpPr>
              <a:spLocks/>
            </p:cNvSpPr>
            <p:nvPr/>
          </p:nvSpPr>
          <p:spPr bwMode="auto">
            <a:xfrm>
              <a:off x="618" y="996"/>
              <a:ext cx="518" cy="1187"/>
            </a:xfrm>
            <a:custGeom>
              <a:avLst/>
              <a:gdLst/>
              <a:ahLst/>
              <a:cxnLst>
                <a:cxn ang="0">
                  <a:pos x="333" y="0"/>
                </a:cxn>
                <a:cxn ang="0">
                  <a:pos x="294" y="20"/>
                </a:cxn>
                <a:cxn ang="0">
                  <a:pos x="228" y="66"/>
                </a:cxn>
                <a:cxn ang="0">
                  <a:pos x="170" y="119"/>
                </a:cxn>
                <a:cxn ang="0">
                  <a:pos x="119" y="182"/>
                </a:cxn>
                <a:cxn ang="0">
                  <a:pos x="75" y="252"/>
                </a:cxn>
                <a:cxn ang="0">
                  <a:pos x="44" y="321"/>
                </a:cxn>
                <a:cxn ang="0">
                  <a:pos x="32" y="356"/>
                </a:cxn>
                <a:cxn ang="0">
                  <a:pos x="23" y="393"/>
                </a:cxn>
                <a:cxn ang="0">
                  <a:pos x="14" y="428"/>
                </a:cxn>
                <a:cxn ang="0">
                  <a:pos x="8" y="459"/>
                </a:cxn>
                <a:cxn ang="0">
                  <a:pos x="5" y="494"/>
                </a:cxn>
                <a:cxn ang="0">
                  <a:pos x="2" y="513"/>
                </a:cxn>
                <a:cxn ang="0">
                  <a:pos x="2" y="522"/>
                </a:cxn>
                <a:cxn ang="0">
                  <a:pos x="1" y="531"/>
                </a:cxn>
                <a:cxn ang="0">
                  <a:pos x="1" y="538"/>
                </a:cxn>
                <a:cxn ang="0">
                  <a:pos x="1" y="543"/>
                </a:cxn>
                <a:cxn ang="0">
                  <a:pos x="1" y="548"/>
                </a:cxn>
                <a:cxn ang="0">
                  <a:pos x="0" y="552"/>
                </a:cxn>
                <a:cxn ang="0">
                  <a:pos x="0" y="555"/>
                </a:cxn>
                <a:cxn ang="0">
                  <a:pos x="0" y="559"/>
                </a:cxn>
                <a:cxn ang="0">
                  <a:pos x="0" y="562"/>
                </a:cxn>
                <a:cxn ang="0">
                  <a:pos x="0" y="567"/>
                </a:cxn>
                <a:cxn ang="0">
                  <a:pos x="0" y="572"/>
                </a:cxn>
                <a:cxn ang="0">
                  <a:pos x="0" y="575"/>
                </a:cxn>
                <a:cxn ang="0">
                  <a:pos x="0" y="579"/>
                </a:cxn>
                <a:cxn ang="0">
                  <a:pos x="0" y="584"/>
                </a:cxn>
                <a:cxn ang="0">
                  <a:pos x="0" y="589"/>
                </a:cxn>
                <a:cxn ang="0">
                  <a:pos x="1" y="598"/>
                </a:cxn>
                <a:cxn ang="0">
                  <a:pos x="1" y="607"/>
                </a:cxn>
                <a:cxn ang="0">
                  <a:pos x="1" y="615"/>
                </a:cxn>
                <a:cxn ang="0">
                  <a:pos x="3" y="632"/>
                </a:cxn>
                <a:cxn ang="0">
                  <a:pos x="5" y="652"/>
                </a:cxn>
                <a:cxn ang="0">
                  <a:pos x="7" y="670"/>
                </a:cxn>
                <a:cxn ang="0">
                  <a:pos x="14" y="710"/>
                </a:cxn>
                <a:cxn ang="0">
                  <a:pos x="23" y="746"/>
                </a:cxn>
                <a:cxn ang="0">
                  <a:pos x="44" y="816"/>
                </a:cxn>
                <a:cxn ang="0">
                  <a:pos x="72" y="880"/>
                </a:cxn>
                <a:cxn ang="0">
                  <a:pos x="108" y="941"/>
                </a:cxn>
                <a:cxn ang="0">
                  <a:pos x="157" y="1005"/>
                </a:cxn>
                <a:cxn ang="0">
                  <a:pos x="210" y="1059"/>
                </a:cxn>
                <a:cxn ang="0">
                  <a:pos x="277" y="1108"/>
                </a:cxn>
                <a:cxn ang="0">
                  <a:pos x="348" y="1146"/>
                </a:cxn>
                <a:cxn ang="0">
                  <a:pos x="386" y="1161"/>
                </a:cxn>
                <a:cxn ang="0">
                  <a:pos x="407" y="1168"/>
                </a:cxn>
                <a:cxn ang="0">
                  <a:pos x="429" y="1174"/>
                </a:cxn>
                <a:cxn ang="0">
                  <a:pos x="448" y="1177"/>
                </a:cxn>
                <a:cxn ang="0">
                  <a:pos x="470" y="1182"/>
                </a:cxn>
                <a:cxn ang="0">
                  <a:pos x="489" y="1184"/>
                </a:cxn>
                <a:cxn ang="0">
                  <a:pos x="508" y="1187"/>
                </a:cxn>
                <a:cxn ang="0">
                  <a:pos x="518" y="1187"/>
                </a:cxn>
              </a:cxnLst>
              <a:rect l="0" t="0" r="r" b="b"/>
              <a:pathLst>
                <a:path w="518" h="1187">
                  <a:moveTo>
                    <a:pt x="333" y="0"/>
                  </a:moveTo>
                  <a:lnTo>
                    <a:pt x="294" y="20"/>
                  </a:lnTo>
                  <a:lnTo>
                    <a:pt x="228" y="66"/>
                  </a:lnTo>
                  <a:lnTo>
                    <a:pt x="170" y="119"/>
                  </a:lnTo>
                  <a:lnTo>
                    <a:pt x="119" y="182"/>
                  </a:lnTo>
                  <a:lnTo>
                    <a:pt x="75" y="252"/>
                  </a:lnTo>
                  <a:lnTo>
                    <a:pt x="44" y="321"/>
                  </a:lnTo>
                  <a:lnTo>
                    <a:pt x="32" y="356"/>
                  </a:lnTo>
                  <a:lnTo>
                    <a:pt x="23" y="393"/>
                  </a:lnTo>
                  <a:lnTo>
                    <a:pt x="14" y="428"/>
                  </a:lnTo>
                  <a:lnTo>
                    <a:pt x="8" y="459"/>
                  </a:lnTo>
                  <a:lnTo>
                    <a:pt x="5" y="494"/>
                  </a:lnTo>
                  <a:lnTo>
                    <a:pt x="2" y="513"/>
                  </a:lnTo>
                  <a:lnTo>
                    <a:pt x="2" y="522"/>
                  </a:lnTo>
                  <a:lnTo>
                    <a:pt x="1" y="531"/>
                  </a:lnTo>
                  <a:lnTo>
                    <a:pt x="1" y="538"/>
                  </a:lnTo>
                  <a:lnTo>
                    <a:pt x="1" y="543"/>
                  </a:lnTo>
                  <a:lnTo>
                    <a:pt x="1" y="548"/>
                  </a:lnTo>
                  <a:lnTo>
                    <a:pt x="0" y="552"/>
                  </a:lnTo>
                  <a:lnTo>
                    <a:pt x="0" y="555"/>
                  </a:lnTo>
                  <a:lnTo>
                    <a:pt x="0" y="559"/>
                  </a:lnTo>
                  <a:lnTo>
                    <a:pt x="0" y="562"/>
                  </a:lnTo>
                  <a:lnTo>
                    <a:pt x="0" y="567"/>
                  </a:lnTo>
                  <a:lnTo>
                    <a:pt x="0" y="572"/>
                  </a:lnTo>
                  <a:lnTo>
                    <a:pt x="0" y="575"/>
                  </a:lnTo>
                  <a:lnTo>
                    <a:pt x="0" y="579"/>
                  </a:lnTo>
                  <a:lnTo>
                    <a:pt x="0" y="584"/>
                  </a:lnTo>
                  <a:lnTo>
                    <a:pt x="0" y="589"/>
                  </a:lnTo>
                  <a:lnTo>
                    <a:pt x="1" y="598"/>
                  </a:lnTo>
                  <a:lnTo>
                    <a:pt x="1" y="607"/>
                  </a:lnTo>
                  <a:lnTo>
                    <a:pt x="1" y="615"/>
                  </a:lnTo>
                  <a:lnTo>
                    <a:pt x="3" y="632"/>
                  </a:lnTo>
                  <a:lnTo>
                    <a:pt x="5" y="652"/>
                  </a:lnTo>
                  <a:lnTo>
                    <a:pt x="7" y="670"/>
                  </a:lnTo>
                  <a:lnTo>
                    <a:pt x="14" y="710"/>
                  </a:lnTo>
                  <a:lnTo>
                    <a:pt x="23" y="746"/>
                  </a:lnTo>
                  <a:lnTo>
                    <a:pt x="44" y="816"/>
                  </a:lnTo>
                  <a:lnTo>
                    <a:pt x="72" y="880"/>
                  </a:lnTo>
                  <a:lnTo>
                    <a:pt x="108" y="941"/>
                  </a:lnTo>
                  <a:lnTo>
                    <a:pt x="157" y="1005"/>
                  </a:lnTo>
                  <a:lnTo>
                    <a:pt x="210" y="1059"/>
                  </a:lnTo>
                  <a:lnTo>
                    <a:pt x="277" y="1108"/>
                  </a:lnTo>
                  <a:lnTo>
                    <a:pt x="348" y="1146"/>
                  </a:lnTo>
                  <a:lnTo>
                    <a:pt x="386" y="1161"/>
                  </a:lnTo>
                  <a:lnTo>
                    <a:pt x="407" y="1168"/>
                  </a:lnTo>
                  <a:lnTo>
                    <a:pt x="429" y="1174"/>
                  </a:lnTo>
                  <a:lnTo>
                    <a:pt x="448" y="1177"/>
                  </a:lnTo>
                  <a:lnTo>
                    <a:pt x="470" y="1182"/>
                  </a:lnTo>
                  <a:lnTo>
                    <a:pt x="489" y="1184"/>
                  </a:lnTo>
                  <a:lnTo>
                    <a:pt x="508" y="1187"/>
                  </a:lnTo>
                  <a:lnTo>
                    <a:pt x="518" y="1187"/>
                  </a:lnTo>
                </a:path>
              </a:pathLst>
            </a:custGeom>
            <a:noFill/>
            <a:ln w="44450">
              <a:solidFill>
                <a:srgbClr val="8099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47" name="Freeform 63"/>
            <p:cNvSpPr>
              <a:spLocks/>
            </p:cNvSpPr>
            <p:nvPr/>
          </p:nvSpPr>
          <p:spPr bwMode="auto">
            <a:xfrm>
              <a:off x="1136" y="1566"/>
              <a:ext cx="587" cy="618"/>
            </a:xfrm>
            <a:custGeom>
              <a:avLst/>
              <a:gdLst/>
              <a:ahLst/>
              <a:cxnLst>
                <a:cxn ang="0">
                  <a:pos x="0" y="617"/>
                </a:cxn>
                <a:cxn ang="0">
                  <a:pos x="9" y="618"/>
                </a:cxn>
                <a:cxn ang="0">
                  <a:pos x="15" y="618"/>
                </a:cxn>
                <a:cxn ang="0">
                  <a:pos x="20" y="618"/>
                </a:cxn>
                <a:cxn ang="0">
                  <a:pos x="23" y="618"/>
                </a:cxn>
                <a:cxn ang="0">
                  <a:pos x="26" y="618"/>
                </a:cxn>
                <a:cxn ang="0">
                  <a:pos x="29" y="618"/>
                </a:cxn>
                <a:cxn ang="0">
                  <a:pos x="31" y="618"/>
                </a:cxn>
                <a:cxn ang="0">
                  <a:pos x="35" y="618"/>
                </a:cxn>
                <a:cxn ang="0">
                  <a:pos x="37" y="618"/>
                </a:cxn>
                <a:cxn ang="0">
                  <a:pos x="39" y="618"/>
                </a:cxn>
                <a:cxn ang="0">
                  <a:pos x="43" y="618"/>
                </a:cxn>
                <a:cxn ang="0">
                  <a:pos x="48" y="618"/>
                </a:cxn>
                <a:cxn ang="0">
                  <a:pos x="52" y="618"/>
                </a:cxn>
                <a:cxn ang="0">
                  <a:pos x="58" y="618"/>
                </a:cxn>
                <a:cxn ang="0">
                  <a:pos x="63" y="618"/>
                </a:cxn>
                <a:cxn ang="0">
                  <a:pos x="75" y="617"/>
                </a:cxn>
                <a:cxn ang="0">
                  <a:pos x="86" y="616"/>
                </a:cxn>
                <a:cxn ang="0">
                  <a:pos x="96" y="614"/>
                </a:cxn>
                <a:cxn ang="0">
                  <a:pos x="117" y="612"/>
                </a:cxn>
                <a:cxn ang="0">
                  <a:pos x="136" y="608"/>
                </a:cxn>
                <a:cxn ang="0">
                  <a:pos x="157" y="604"/>
                </a:cxn>
                <a:cxn ang="0">
                  <a:pos x="192" y="594"/>
                </a:cxn>
                <a:cxn ang="0">
                  <a:pos x="229" y="580"/>
                </a:cxn>
                <a:cxn ang="0">
                  <a:pos x="298" y="545"/>
                </a:cxn>
                <a:cxn ang="0">
                  <a:pos x="367" y="497"/>
                </a:cxn>
                <a:cxn ang="0">
                  <a:pos x="424" y="443"/>
                </a:cxn>
                <a:cxn ang="0">
                  <a:pos x="474" y="378"/>
                </a:cxn>
                <a:cxn ang="0">
                  <a:pos x="513" y="314"/>
                </a:cxn>
                <a:cxn ang="0">
                  <a:pos x="542" y="250"/>
                </a:cxn>
                <a:cxn ang="0">
                  <a:pos x="555" y="213"/>
                </a:cxn>
                <a:cxn ang="0">
                  <a:pos x="564" y="178"/>
                </a:cxn>
                <a:cxn ang="0">
                  <a:pos x="572" y="146"/>
                </a:cxn>
                <a:cxn ang="0">
                  <a:pos x="579" y="111"/>
                </a:cxn>
                <a:cxn ang="0">
                  <a:pos x="582" y="83"/>
                </a:cxn>
                <a:cxn ang="0">
                  <a:pos x="584" y="68"/>
                </a:cxn>
                <a:cxn ang="0">
                  <a:pos x="585" y="53"/>
                </a:cxn>
                <a:cxn ang="0">
                  <a:pos x="586" y="39"/>
                </a:cxn>
                <a:cxn ang="0">
                  <a:pos x="586" y="27"/>
                </a:cxn>
                <a:cxn ang="0">
                  <a:pos x="587" y="20"/>
                </a:cxn>
                <a:cxn ang="0">
                  <a:pos x="587" y="16"/>
                </a:cxn>
                <a:cxn ang="0">
                  <a:pos x="587" y="13"/>
                </a:cxn>
                <a:cxn ang="0">
                  <a:pos x="587" y="9"/>
                </a:cxn>
                <a:cxn ang="0">
                  <a:pos x="587" y="5"/>
                </a:cxn>
                <a:cxn ang="0">
                  <a:pos x="587" y="3"/>
                </a:cxn>
                <a:cxn ang="0">
                  <a:pos x="587" y="0"/>
                </a:cxn>
              </a:cxnLst>
              <a:rect l="0" t="0" r="r" b="b"/>
              <a:pathLst>
                <a:path w="587" h="618">
                  <a:moveTo>
                    <a:pt x="0" y="617"/>
                  </a:moveTo>
                  <a:lnTo>
                    <a:pt x="9" y="618"/>
                  </a:lnTo>
                  <a:lnTo>
                    <a:pt x="15" y="618"/>
                  </a:lnTo>
                  <a:lnTo>
                    <a:pt x="20" y="618"/>
                  </a:lnTo>
                  <a:lnTo>
                    <a:pt x="23" y="618"/>
                  </a:lnTo>
                  <a:lnTo>
                    <a:pt x="26" y="618"/>
                  </a:lnTo>
                  <a:lnTo>
                    <a:pt x="29" y="618"/>
                  </a:lnTo>
                  <a:lnTo>
                    <a:pt x="31" y="618"/>
                  </a:lnTo>
                  <a:lnTo>
                    <a:pt x="35" y="618"/>
                  </a:lnTo>
                  <a:lnTo>
                    <a:pt x="37" y="618"/>
                  </a:lnTo>
                  <a:lnTo>
                    <a:pt x="39" y="618"/>
                  </a:lnTo>
                  <a:lnTo>
                    <a:pt x="43" y="618"/>
                  </a:lnTo>
                  <a:lnTo>
                    <a:pt x="48" y="618"/>
                  </a:lnTo>
                  <a:lnTo>
                    <a:pt x="52" y="618"/>
                  </a:lnTo>
                  <a:lnTo>
                    <a:pt x="58" y="618"/>
                  </a:lnTo>
                  <a:lnTo>
                    <a:pt x="63" y="618"/>
                  </a:lnTo>
                  <a:lnTo>
                    <a:pt x="75" y="617"/>
                  </a:lnTo>
                  <a:lnTo>
                    <a:pt x="86" y="616"/>
                  </a:lnTo>
                  <a:lnTo>
                    <a:pt x="96" y="614"/>
                  </a:lnTo>
                  <a:lnTo>
                    <a:pt x="117" y="612"/>
                  </a:lnTo>
                  <a:lnTo>
                    <a:pt x="136" y="608"/>
                  </a:lnTo>
                  <a:lnTo>
                    <a:pt x="157" y="604"/>
                  </a:lnTo>
                  <a:lnTo>
                    <a:pt x="192" y="594"/>
                  </a:lnTo>
                  <a:lnTo>
                    <a:pt x="229" y="580"/>
                  </a:lnTo>
                  <a:lnTo>
                    <a:pt x="298" y="545"/>
                  </a:lnTo>
                  <a:lnTo>
                    <a:pt x="367" y="497"/>
                  </a:lnTo>
                  <a:lnTo>
                    <a:pt x="424" y="443"/>
                  </a:lnTo>
                  <a:lnTo>
                    <a:pt x="474" y="378"/>
                  </a:lnTo>
                  <a:lnTo>
                    <a:pt x="513" y="314"/>
                  </a:lnTo>
                  <a:lnTo>
                    <a:pt x="542" y="250"/>
                  </a:lnTo>
                  <a:lnTo>
                    <a:pt x="555" y="213"/>
                  </a:lnTo>
                  <a:lnTo>
                    <a:pt x="564" y="178"/>
                  </a:lnTo>
                  <a:lnTo>
                    <a:pt x="572" y="146"/>
                  </a:lnTo>
                  <a:lnTo>
                    <a:pt x="579" y="111"/>
                  </a:lnTo>
                  <a:lnTo>
                    <a:pt x="582" y="83"/>
                  </a:lnTo>
                  <a:lnTo>
                    <a:pt x="584" y="68"/>
                  </a:lnTo>
                  <a:lnTo>
                    <a:pt x="585" y="53"/>
                  </a:lnTo>
                  <a:lnTo>
                    <a:pt x="586" y="39"/>
                  </a:lnTo>
                  <a:lnTo>
                    <a:pt x="586" y="27"/>
                  </a:lnTo>
                  <a:lnTo>
                    <a:pt x="587" y="20"/>
                  </a:lnTo>
                  <a:lnTo>
                    <a:pt x="587" y="16"/>
                  </a:lnTo>
                  <a:lnTo>
                    <a:pt x="587" y="13"/>
                  </a:lnTo>
                  <a:lnTo>
                    <a:pt x="587" y="9"/>
                  </a:lnTo>
                  <a:lnTo>
                    <a:pt x="587" y="5"/>
                  </a:lnTo>
                  <a:lnTo>
                    <a:pt x="587" y="3"/>
                  </a:lnTo>
                  <a:lnTo>
                    <a:pt x="587" y="0"/>
                  </a:lnTo>
                </a:path>
              </a:pathLst>
            </a:custGeom>
            <a:noFill/>
            <a:ln w="44450">
              <a:solidFill>
                <a:srgbClr val="8099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48" name="Freeform 64"/>
            <p:cNvSpPr>
              <a:spLocks/>
            </p:cNvSpPr>
            <p:nvPr/>
          </p:nvSpPr>
          <p:spPr bwMode="auto">
            <a:xfrm>
              <a:off x="955" y="954"/>
              <a:ext cx="741" cy="612"/>
            </a:xfrm>
            <a:custGeom>
              <a:avLst/>
              <a:gdLst/>
              <a:ahLst/>
              <a:cxnLst>
                <a:cxn ang="0">
                  <a:pos x="741" y="612"/>
                </a:cxn>
                <a:cxn ang="0">
                  <a:pos x="741" y="608"/>
                </a:cxn>
                <a:cxn ang="0">
                  <a:pos x="741" y="604"/>
                </a:cxn>
                <a:cxn ang="0">
                  <a:pos x="741" y="600"/>
                </a:cxn>
                <a:cxn ang="0">
                  <a:pos x="741" y="596"/>
                </a:cxn>
                <a:cxn ang="0">
                  <a:pos x="739" y="589"/>
                </a:cxn>
                <a:cxn ang="0">
                  <a:pos x="739" y="580"/>
                </a:cxn>
                <a:cxn ang="0">
                  <a:pos x="739" y="572"/>
                </a:cxn>
                <a:cxn ang="0">
                  <a:pos x="738" y="562"/>
                </a:cxn>
                <a:cxn ang="0">
                  <a:pos x="737" y="547"/>
                </a:cxn>
                <a:cxn ang="0">
                  <a:pos x="736" y="530"/>
                </a:cxn>
                <a:cxn ang="0">
                  <a:pos x="735" y="513"/>
                </a:cxn>
                <a:cxn ang="0">
                  <a:pos x="729" y="477"/>
                </a:cxn>
                <a:cxn ang="0">
                  <a:pos x="721" y="441"/>
                </a:cxn>
                <a:cxn ang="0">
                  <a:pos x="713" y="408"/>
                </a:cxn>
                <a:cxn ang="0">
                  <a:pos x="687" y="333"/>
                </a:cxn>
                <a:cxn ang="0">
                  <a:pos x="657" y="271"/>
                </a:cxn>
                <a:cxn ang="0">
                  <a:pos x="613" y="205"/>
                </a:cxn>
                <a:cxn ang="0">
                  <a:pos x="564" y="149"/>
                </a:cxn>
                <a:cxn ang="0">
                  <a:pos x="503" y="95"/>
                </a:cxn>
                <a:cxn ang="0">
                  <a:pos x="470" y="72"/>
                </a:cxn>
                <a:cxn ang="0">
                  <a:pos x="431" y="50"/>
                </a:cxn>
                <a:cxn ang="0">
                  <a:pos x="395" y="35"/>
                </a:cxn>
                <a:cxn ang="0">
                  <a:pos x="356" y="20"/>
                </a:cxn>
                <a:cxn ang="0">
                  <a:pos x="337" y="16"/>
                </a:cxn>
                <a:cxn ang="0">
                  <a:pos x="316" y="11"/>
                </a:cxn>
                <a:cxn ang="0">
                  <a:pos x="298" y="7"/>
                </a:cxn>
                <a:cxn ang="0">
                  <a:pos x="278" y="4"/>
                </a:cxn>
                <a:cxn ang="0">
                  <a:pos x="266" y="3"/>
                </a:cxn>
                <a:cxn ang="0">
                  <a:pos x="255" y="1"/>
                </a:cxn>
                <a:cxn ang="0">
                  <a:pos x="244" y="0"/>
                </a:cxn>
                <a:cxn ang="0">
                  <a:pos x="239" y="0"/>
                </a:cxn>
                <a:cxn ang="0">
                  <a:pos x="233" y="0"/>
                </a:cxn>
                <a:cxn ang="0">
                  <a:pos x="229" y="0"/>
                </a:cxn>
                <a:cxn ang="0">
                  <a:pos x="224" y="0"/>
                </a:cxn>
                <a:cxn ang="0">
                  <a:pos x="218" y="0"/>
                </a:cxn>
                <a:cxn ang="0">
                  <a:pos x="216" y="0"/>
                </a:cxn>
                <a:cxn ang="0">
                  <a:pos x="212" y="0"/>
                </a:cxn>
                <a:cxn ang="0">
                  <a:pos x="207" y="0"/>
                </a:cxn>
                <a:cxn ang="0">
                  <a:pos x="202" y="0"/>
                </a:cxn>
                <a:cxn ang="0">
                  <a:pos x="198" y="0"/>
                </a:cxn>
                <a:cxn ang="0">
                  <a:pos x="193" y="0"/>
                </a:cxn>
                <a:cxn ang="0">
                  <a:pos x="183" y="1"/>
                </a:cxn>
                <a:cxn ang="0">
                  <a:pos x="174" y="1"/>
                </a:cxn>
                <a:cxn ang="0">
                  <a:pos x="153" y="4"/>
                </a:cxn>
                <a:cxn ang="0">
                  <a:pos x="134" y="7"/>
                </a:cxn>
                <a:cxn ang="0">
                  <a:pos x="116" y="10"/>
                </a:cxn>
                <a:cxn ang="0">
                  <a:pos x="78" y="20"/>
                </a:cxn>
                <a:cxn ang="0">
                  <a:pos x="37" y="35"/>
                </a:cxn>
                <a:cxn ang="0">
                  <a:pos x="0" y="52"/>
                </a:cxn>
              </a:cxnLst>
              <a:rect l="0" t="0" r="r" b="b"/>
              <a:pathLst>
                <a:path w="741" h="612">
                  <a:moveTo>
                    <a:pt x="741" y="612"/>
                  </a:moveTo>
                  <a:lnTo>
                    <a:pt x="741" y="608"/>
                  </a:lnTo>
                  <a:lnTo>
                    <a:pt x="741" y="604"/>
                  </a:lnTo>
                  <a:lnTo>
                    <a:pt x="741" y="600"/>
                  </a:lnTo>
                  <a:lnTo>
                    <a:pt x="741" y="596"/>
                  </a:lnTo>
                  <a:lnTo>
                    <a:pt x="739" y="589"/>
                  </a:lnTo>
                  <a:lnTo>
                    <a:pt x="739" y="580"/>
                  </a:lnTo>
                  <a:lnTo>
                    <a:pt x="739" y="572"/>
                  </a:lnTo>
                  <a:lnTo>
                    <a:pt x="738" y="562"/>
                  </a:lnTo>
                  <a:lnTo>
                    <a:pt x="737" y="547"/>
                  </a:lnTo>
                  <a:lnTo>
                    <a:pt x="736" y="530"/>
                  </a:lnTo>
                  <a:lnTo>
                    <a:pt x="735" y="513"/>
                  </a:lnTo>
                  <a:lnTo>
                    <a:pt x="729" y="477"/>
                  </a:lnTo>
                  <a:lnTo>
                    <a:pt x="721" y="441"/>
                  </a:lnTo>
                  <a:lnTo>
                    <a:pt x="713" y="408"/>
                  </a:lnTo>
                  <a:lnTo>
                    <a:pt x="687" y="333"/>
                  </a:lnTo>
                  <a:lnTo>
                    <a:pt x="657" y="271"/>
                  </a:lnTo>
                  <a:lnTo>
                    <a:pt x="613" y="205"/>
                  </a:lnTo>
                  <a:lnTo>
                    <a:pt x="564" y="149"/>
                  </a:lnTo>
                  <a:lnTo>
                    <a:pt x="503" y="95"/>
                  </a:lnTo>
                  <a:lnTo>
                    <a:pt x="470" y="72"/>
                  </a:lnTo>
                  <a:lnTo>
                    <a:pt x="431" y="50"/>
                  </a:lnTo>
                  <a:lnTo>
                    <a:pt x="395" y="35"/>
                  </a:lnTo>
                  <a:lnTo>
                    <a:pt x="356" y="20"/>
                  </a:lnTo>
                  <a:lnTo>
                    <a:pt x="337" y="16"/>
                  </a:lnTo>
                  <a:lnTo>
                    <a:pt x="316" y="11"/>
                  </a:lnTo>
                  <a:lnTo>
                    <a:pt x="298" y="7"/>
                  </a:lnTo>
                  <a:lnTo>
                    <a:pt x="278" y="4"/>
                  </a:lnTo>
                  <a:lnTo>
                    <a:pt x="266" y="3"/>
                  </a:lnTo>
                  <a:lnTo>
                    <a:pt x="255" y="1"/>
                  </a:lnTo>
                  <a:lnTo>
                    <a:pt x="244" y="0"/>
                  </a:lnTo>
                  <a:lnTo>
                    <a:pt x="239" y="0"/>
                  </a:lnTo>
                  <a:lnTo>
                    <a:pt x="233" y="0"/>
                  </a:lnTo>
                  <a:lnTo>
                    <a:pt x="229" y="0"/>
                  </a:lnTo>
                  <a:lnTo>
                    <a:pt x="224" y="0"/>
                  </a:lnTo>
                  <a:lnTo>
                    <a:pt x="218" y="0"/>
                  </a:lnTo>
                  <a:lnTo>
                    <a:pt x="216" y="0"/>
                  </a:lnTo>
                  <a:lnTo>
                    <a:pt x="212" y="0"/>
                  </a:lnTo>
                  <a:lnTo>
                    <a:pt x="207" y="0"/>
                  </a:lnTo>
                  <a:lnTo>
                    <a:pt x="202" y="0"/>
                  </a:lnTo>
                  <a:lnTo>
                    <a:pt x="198" y="0"/>
                  </a:lnTo>
                  <a:lnTo>
                    <a:pt x="193" y="0"/>
                  </a:lnTo>
                  <a:lnTo>
                    <a:pt x="183" y="1"/>
                  </a:lnTo>
                  <a:lnTo>
                    <a:pt x="174" y="1"/>
                  </a:lnTo>
                  <a:lnTo>
                    <a:pt x="153" y="4"/>
                  </a:lnTo>
                  <a:lnTo>
                    <a:pt x="134" y="7"/>
                  </a:lnTo>
                  <a:lnTo>
                    <a:pt x="116" y="10"/>
                  </a:lnTo>
                  <a:lnTo>
                    <a:pt x="78" y="20"/>
                  </a:lnTo>
                  <a:lnTo>
                    <a:pt x="37" y="35"/>
                  </a:lnTo>
                  <a:lnTo>
                    <a:pt x="0" y="52"/>
                  </a:lnTo>
                </a:path>
              </a:pathLst>
            </a:custGeom>
            <a:noFill/>
            <a:ln w="44450">
              <a:solidFill>
                <a:srgbClr val="80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49" name="Freeform 65"/>
            <p:cNvSpPr>
              <a:spLocks/>
            </p:cNvSpPr>
            <p:nvPr/>
          </p:nvSpPr>
          <p:spPr bwMode="auto">
            <a:xfrm>
              <a:off x="645" y="1006"/>
              <a:ext cx="416" cy="1159"/>
            </a:xfrm>
            <a:custGeom>
              <a:avLst/>
              <a:gdLst/>
              <a:ahLst/>
              <a:cxnLst>
                <a:cxn ang="0">
                  <a:pos x="310" y="0"/>
                </a:cxn>
                <a:cxn ang="0">
                  <a:pos x="271" y="20"/>
                </a:cxn>
                <a:cxn ang="0">
                  <a:pos x="208" y="67"/>
                </a:cxn>
                <a:cxn ang="0">
                  <a:pos x="154" y="121"/>
                </a:cxn>
                <a:cxn ang="0">
                  <a:pos x="106" y="184"/>
                </a:cxn>
                <a:cxn ang="0">
                  <a:pos x="66" y="254"/>
                </a:cxn>
                <a:cxn ang="0">
                  <a:pos x="52" y="286"/>
                </a:cxn>
                <a:cxn ang="0">
                  <a:pos x="39" y="322"/>
                </a:cxn>
                <a:cxn ang="0">
                  <a:pos x="29" y="355"/>
                </a:cxn>
                <a:cxn ang="0">
                  <a:pos x="20" y="390"/>
                </a:cxn>
                <a:cxn ang="0">
                  <a:pos x="12" y="424"/>
                </a:cxn>
                <a:cxn ang="0">
                  <a:pos x="8" y="455"/>
                </a:cxn>
                <a:cxn ang="0">
                  <a:pos x="5" y="472"/>
                </a:cxn>
                <a:cxn ang="0">
                  <a:pos x="4" y="490"/>
                </a:cxn>
                <a:cxn ang="0">
                  <a:pos x="3" y="507"/>
                </a:cxn>
                <a:cxn ang="0">
                  <a:pos x="2" y="522"/>
                </a:cxn>
                <a:cxn ang="0">
                  <a:pos x="2" y="531"/>
                </a:cxn>
                <a:cxn ang="0">
                  <a:pos x="2" y="539"/>
                </a:cxn>
                <a:cxn ang="0">
                  <a:pos x="0" y="544"/>
                </a:cxn>
                <a:cxn ang="0">
                  <a:pos x="0" y="548"/>
                </a:cxn>
                <a:cxn ang="0">
                  <a:pos x="0" y="550"/>
                </a:cxn>
                <a:cxn ang="0">
                  <a:pos x="0" y="552"/>
                </a:cxn>
                <a:cxn ang="0">
                  <a:pos x="0" y="555"/>
                </a:cxn>
                <a:cxn ang="0">
                  <a:pos x="0" y="557"/>
                </a:cxn>
                <a:cxn ang="0">
                  <a:pos x="0" y="560"/>
                </a:cxn>
                <a:cxn ang="0">
                  <a:pos x="0" y="562"/>
                </a:cxn>
                <a:cxn ang="0">
                  <a:pos x="0" y="564"/>
                </a:cxn>
                <a:cxn ang="0">
                  <a:pos x="0" y="567"/>
                </a:cxn>
                <a:cxn ang="0">
                  <a:pos x="0" y="571"/>
                </a:cxn>
                <a:cxn ang="0">
                  <a:pos x="0" y="575"/>
                </a:cxn>
                <a:cxn ang="0">
                  <a:pos x="2" y="580"/>
                </a:cxn>
                <a:cxn ang="0">
                  <a:pos x="2" y="585"/>
                </a:cxn>
                <a:cxn ang="0">
                  <a:pos x="2" y="594"/>
                </a:cxn>
                <a:cxn ang="0">
                  <a:pos x="2" y="604"/>
                </a:cxn>
                <a:cxn ang="0">
                  <a:pos x="3" y="612"/>
                </a:cxn>
                <a:cxn ang="0">
                  <a:pos x="4" y="631"/>
                </a:cxn>
                <a:cxn ang="0">
                  <a:pos x="5" y="647"/>
                </a:cxn>
                <a:cxn ang="0">
                  <a:pos x="8" y="665"/>
                </a:cxn>
                <a:cxn ang="0">
                  <a:pos x="12" y="696"/>
                </a:cxn>
                <a:cxn ang="0">
                  <a:pos x="20" y="730"/>
                </a:cxn>
                <a:cxn ang="0">
                  <a:pos x="39" y="796"/>
                </a:cxn>
                <a:cxn ang="0">
                  <a:pos x="52" y="833"/>
                </a:cxn>
                <a:cxn ang="0">
                  <a:pos x="66" y="865"/>
                </a:cxn>
                <a:cxn ang="0">
                  <a:pos x="101" y="928"/>
                </a:cxn>
                <a:cxn ang="0">
                  <a:pos x="147" y="991"/>
                </a:cxn>
                <a:cxn ang="0">
                  <a:pos x="199" y="1045"/>
                </a:cxn>
                <a:cxn ang="0">
                  <a:pos x="265" y="1094"/>
                </a:cxn>
                <a:cxn ang="0">
                  <a:pos x="300" y="1115"/>
                </a:cxn>
                <a:cxn ang="0">
                  <a:pos x="340" y="1134"/>
                </a:cxn>
                <a:cxn ang="0">
                  <a:pos x="379" y="1148"/>
                </a:cxn>
                <a:cxn ang="0">
                  <a:pos x="416" y="1159"/>
                </a:cxn>
              </a:cxnLst>
              <a:rect l="0" t="0" r="r" b="b"/>
              <a:pathLst>
                <a:path w="416" h="1159">
                  <a:moveTo>
                    <a:pt x="310" y="0"/>
                  </a:moveTo>
                  <a:lnTo>
                    <a:pt x="271" y="20"/>
                  </a:lnTo>
                  <a:lnTo>
                    <a:pt x="208" y="67"/>
                  </a:lnTo>
                  <a:lnTo>
                    <a:pt x="154" y="121"/>
                  </a:lnTo>
                  <a:lnTo>
                    <a:pt x="106" y="184"/>
                  </a:lnTo>
                  <a:lnTo>
                    <a:pt x="66" y="254"/>
                  </a:lnTo>
                  <a:lnTo>
                    <a:pt x="52" y="286"/>
                  </a:lnTo>
                  <a:lnTo>
                    <a:pt x="39" y="322"/>
                  </a:lnTo>
                  <a:lnTo>
                    <a:pt x="29" y="355"/>
                  </a:lnTo>
                  <a:lnTo>
                    <a:pt x="20" y="390"/>
                  </a:lnTo>
                  <a:lnTo>
                    <a:pt x="12" y="424"/>
                  </a:lnTo>
                  <a:lnTo>
                    <a:pt x="8" y="455"/>
                  </a:lnTo>
                  <a:lnTo>
                    <a:pt x="5" y="472"/>
                  </a:lnTo>
                  <a:lnTo>
                    <a:pt x="4" y="490"/>
                  </a:lnTo>
                  <a:lnTo>
                    <a:pt x="3" y="507"/>
                  </a:lnTo>
                  <a:lnTo>
                    <a:pt x="2" y="522"/>
                  </a:lnTo>
                  <a:lnTo>
                    <a:pt x="2" y="531"/>
                  </a:lnTo>
                  <a:lnTo>
                    <a:pt x="2" y="539"/>
                  </a:lnTo>
                  <a:lnTo>
                    <a:pt x="0" y="544"/>
                  </a:lnTo>
                  <a:lnTo>
                    <a:pt x="0" y="548"/>
                  </a:lnTo>
                  <a:lnTo>
                    <a:pt x="0" y="550"/>
                  </a:lnTo>
                  <a:lnTo>
                    <a:pt x="0" y="552"/>
                  </a:lnTo>
                  <a:lnTo>
                    <a:pt x="0" y="555"/>
                  </a:lnTo>
                  <a:lnTo>
                    <a:pt x="0" y="557"/>
                  </a:lnTo>
                  <a:lnTo>
                    <a:pt x="0" y="560"/>
                  </a:lnTo>
                  <a:lnTo>
                    <a:pt x="0" y="562"/>
                  </a:lnTo>
                  <a:lnTo>
                    <a:pt x="0" y="564"/>
                  </a:lnTo>
                  <a:lnTo>
                    <a:pt x="0" y="567"/>
                  </a:lnTo>
                  <a:lnTo>
                    <a:pt x="0" y="571"/>
                  </a:lnTo>
                  <a:lnTo>
                    <a:pt x="0" y="575"/>
                  </a:lnTo>
                  <a:lnTo>
                    <a:pt x="2" y="580"/>
                  </a:lnTo>
                  <a:lnTo>
                    <a:pt x="2" y="585"/>
                  </a:lnTo>
                  <a:lnTo>
                    <a:pt x="2" y="594"/>
                  </a:lnTo>
                  <a:lnTo>
                    <a:pt x="2" y="604"/>
                  </a:lnTo>
                  <a:lnTo>
                    <a:pt x="3" y="612"/>
                  </a:lnTo>
                  <a:lnTo>
                    <a:pt x="4" y="631"/>
                  </a:lnTo>
                  <a:lnTo>
                    <a:pt x="5" y="647"/>
                  </a:lnTo>
                  <a:lnTo>
                    <a:pt x="8" y="665"/>
                  </a:lnTo>
                  <a:lnTo>
                    <a:pt x="12" y="696"/>
                  </a:lnTo>
                  <a:lnTo>
                    <a:pt x="20" y="730"/>
                  </a:lnTo>
                  <a:lnTo>
                    <a:pt x="39" y="796"/>
                  </a:lnTo>
                  <a:lnTo>
                    <a:pt x="52" y="833"/>
                  </a:lnTo>
                  <a:lnTo>
                    <a:pt x="66" y="865"/>
                  </a:lnTo>
                  <a:lnTo>
                    <a:pt x="101" y="928"/>
                  </a:lnTo>
                  <a:lnTo>
                    <a:pt x="147" y="991"/>
                  </a:lnTo>
                  <a:lnTo>
                    <a:pt x="199" y="1045"/>
                  </a:lnTo>
                  <a:lnTo>
                    <a:pt x="265" y="1094"/>
                  </a:lnTo>
                  <a:lnTo>
                    <a:pt x="300" y="1115"/>
                  </a:lnTo>
                  <a:lnTo>
                    <a:pt x="340" y="1134"/>
                  </a:lnTo>
                  <a:lnTo>
                    <a:pt x="379" y="1148"/>
                  </a:lnTo>
                  <a:lnTo>
                    <a:pt x="416" y="1159"/>
                  </a:lnTo>
                </a:path>
              </a:pathLst>
            </a:custGeom>
            <a:noFill/>
            <a:ln w="44450">
              <a:solidFill>
                <a:srgbClr val="80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50" name="Freeform 66"/>
            <p:cNvSpPr>
              <a:spLocks/>
            </p:cNvSpPr>
            <p:nvPr/>
          </p:nvSpPr>
          <p:spPr bwMode="auto">
            <a:xfrm>
              <a:off x="1061" y="1566"/>
              <a:ext cx="635" cy="611"/>
            </a:xfrm>
            <a:custGeom>
              <a:avLst/>
              <a:gdLst/>
              <a:ahLst/>
              <a:cxnLst>
                <a:cxn ang="0">
                  <a:pos x="0" y="599"/>
                </a:cxn>
                <a:cxn ang="0">
                  <a:pos x="18" y="602"/>
                </a:cxn>
                <a:cxn ang="0">
                  <a:pos x="39" y="606"/>
                </a:cxn>
                <a:cxn ang="0">
                  <a:pos x="48" y="607"/>
                </a:cxn>
                <a:cxn ang="0">
                  <a:pos x="58" y="608"/>
                </a:cxn>
                <a:cxn ang="0">
                  <a:pos x="66" y="610"/>
                </a:cxn>
                <a:cxn ang="0">
                  <a:pos x="75" y="610"/>
                </a:cxn>
                <a:cxn ang="0">
                  <a:pos x="86" y="611"/>
                </a:cxn>
                <a:cxn ang="0">
                  <a:pos x="90" y="611"/>
                </a:cxn>
                <a:cxn ang="0">
                  <a:pos x="96" y="611"/>
                </a:cxn>
                <a:cxn ang="0">
                  <a:pos x="101" y="611"/>
                </a:cxn>
                <a:cxn ang="0">
                  <a:pos x="105" y="611"/>
                </a:cxn>
                <a:cxn ang="0">
                  <a:pos x="110" y="611"/>
                </a:cxn>
                <a:cxn ang="0">
                  <a:pos x="114" y="611"/>
                </a:cxn>
                <a:cxn ang="0">
                  <a:pos x="120" y="611"/>
                </a:cxn>
                <a:cxn ang="0">
                  <a:pos x="123" y="611"/>
                </a:cxn>
                <a:cxn ang="0">
                  <a:pos x="125" y="611"/>
                </a:cxn>
                <a:cxn ang="0">
                  <a:pos x="131" y="611"/>
                </a:cxn>
                <a:cxn ang="0">
                  <a:pos x="136" y="611"/>
                </a:cxn>
                <a:cxn ang="0">
                  <a:pos x="147" y="610"/>
                </a:cxn>
                <a:cxn ang="0">
                  <a:pos x="159" y="608"/>
                </a:cxn>
                <a:cxn ang="0">
                  <a:pos x="178" y="606"/>
                </a:cxn>
                <a:cxn ang="0">
                  <a:pos x="196" y="604"/>
                </a:cxn>
                <a:cxn ang="0">
                  <a:pos x="237" y="594"/>
                </a:cxn>
                <a:cxn ang="0">
                  <a:pos x="275" y="582"/>
                </a:cxn>
                <a:cxn ang="0">
                  <a:pos x="316" y="565"/>
                </a:cxn>
                <a:cxn ang="0">
                  <a:pos x="384" y="526"/>
                </a:cxn>
                <a:cxn ang="0">
                  <a:pos x="448" y="473"/>
                </a:cxn>
                <a:cxn ang="0">
                  <a:pos x="499" y="417"/>
                </a:cxn>
                <a:cxn ang="0">
                  <a:pos x="539" y="360"/>
                </a:cxn>
                <a:cxn ang="0">
                  <a:pos x="575" y="293"/>
                </a:cxn>
                <a:cxn ang="0">
                  <a:pos x="599" y="230"/>
                </a:cxn>
                <a:cxn ang="0">
                  <a:pos x="617" y="164"/>
                </a:cxn>
                <a:cxn ang="0">
                  <a:pos x="624" y="127"/>
                </a:cxn>
                <a:cxn ang="0">
                  <a:pos x="629" y="92"/>
                </a:cxn>
                <a:cxn ang="0">
                  <a:pos x="631" y="69"/>
                </a:cxn>
                <a:cxn ang="0">
                  <a:pos x="632" y="49"/>
                </a:cxn>
                <a:cxn ang="0">
                  <a:pos x="633" y="35"/>
                </a:cxn>
                <a:cxn ang="0">
                  <a:pos x="633" y="25"/>
                </a:cxn>
                <a:cxn ang="0">
                  <a:pos x="635" y="19"/>
                </a:cxn>
                <a:cxn ang="0">
                  <a:pos x="635" y="15"/>
                </a:cxn>
                <a:cxn ang="0">
                  <a:pos x="635" y="11"/>
                </a:cxn>
                <a:cxn ang="0">
                  <a:pos x="635" y="8"/>
                </a:cxn>
                <a:cxn ang="0">
                  <a:pos x="635" y="5"/>
                </a:cxn>
                <a:cxn ang="0">
                  <a:pos x="635" y="2"/>
                </a:cxn>
                <a:cxn ang="0">
                  <a:pos x="635" y="0"/>
                </a:cxn>
              </a:cxnLst>
              <a:rect l="0" t="0" r="r" b="b"/>
              <a:pathLst>
                <a:path w="635" h="611">
                  <a:moveTo>
                    <a:pt x="0" y="599"/>
                  </a:moveTo>
                  <a:lnTo>
                    <a:pt x="18" y="602"/>
                  </a:lnTo>
                  <a:lnTo>
                    <a:pt x="39" y="606"/>
                  </a:lnTo>
                  <a:lnTo>
                    <a:pt x="48" y="607"/>
                  </a:lnTo>
                  <a:lnTo>
                    <a:pt x="58" y="608"/>
                  </a:lnTo>
                  <a:lnTo>
                    <a:pt x="66" y="610"/>
                  </a:lnTo>
                  <a:lnTo>
                    <a:pt x="75" y="610"/>
                  </a:lnTo>
                  <a:lnTo>
                    <a:pt x="86" y="611"/>
                  </a:lnTo>
                  <a:lnTo>
                    <a:pt x="90" y="611"/>
                  </a:lnTo>
                  <a:lnTo>
                    <a:pt x="96" y="611"/>
                  </a:lnTo>
                  <a:lnTo>
                    <a:pt x="101" y="611"/>
                  </a:lnTo>
                  <a:lnTo>
                    <a:pt x="105" y="611"/>
                  </a:lnTo>
                  <a:lnTo>
                    <a:pt x="110" y="611"/>
                  </a:lnTo>
                  <a:lnTo>
                    <a:pt x="114" y="611"/>
                  </a:lnTo>
                  <a:lnTo>
                    <a:pt x="120" y="611"/>
                  </a:lnTo>
                  <a:lnTo>
                    <a:pt x="123" y="611"/>
                  </a:lnTo>
                  <a:lnTo>
                    <a:pt x="125" y="611"/>
                  </a:lnTo>
                  <a:lnTo>
                    <a:pt x="131" y="611"/>
                  </a:lnTo>
                  <a:lnTo>
                    <a:pt x="136" y="611"/>
                  </a:lnTo>
                  <a:lnTo>
                    <a:pt x="147" y="610"/>
                  </a:lnTo>
                  <a:lnTo>
                    <a:pt x="159" y="608"/>
                  </a:lnTo>
                  <a:lnTo>
                    <a:pt x="178" y="606"/>
                  </a:lnTo>
                  <a:lnTo>
                    <a:pt x="196" y="604"/>
                  </a:lnTo>
                  <a:lnTo>
                    <a:pt x="237" y="594"/>
                  </a:lnTo>
                  <a:lnTo>
                    <a:pt x="275" y="582"/>
                  </a:lnTo>
                  <a:lnTo>
                    <a:pt x="316" y="565"/>
                  </a:lnTo>
                  <a:lnTo>
                    <a:pt x="384" y="526"/>
                  </a:lnTo>
                  <a:lnTo>
                    <a:pt x="448" y="473"/>
                  </a:lnTo>
                  <a:lnTo>
                    <a:pt x="499" y="417"/>
                  </a:lnTo>
                  <a:lnTo>
                    <a:pt x="539" y="360"/>
                  </a:lnTo>
                  <a:lnTo>
                    <a:pt x="575" y="293"/>
                  </a:lnTo>
                  <a:lnTo>
                    <a:pt x="599" y="230"/>
                  </a:lnTo>
                  <a:lnTo>
                    <a:pt x="617" y="164"/>
                  </a:lnTo>
                  <a:lnTo>
                    <a:pt x="624" y="127"/>
                  </a:lnTo>
                  <a:lnTo>
                    <a:pt x="629" y="92"/>
                  </a:lnTo>
                  <a:lnTo>
                    <a:pt x="631" y="69"/>
                  </a:lnTo>
                  <a:lnTo>
                    <a:pt x="632" y="49"/>
                  </a:lnTo>
                  <a:lnTo>
                    <a:pt x="633" y="35"/>
                  </a:lnTo>
                  <a:lnTo>
                    <a:pt x="633" y="25"/>
                  </a:lnTo>
                  <a:lnTo>
                    <a:pt x="635" y="19"/>
                  </a:lnTo>
                  <a:lnTo>
                    <a:pt x="635" y="15"/>
                  </a:lnTo>
                  <a:lnTo>
                    <a:pt x="635" y="11"/>
                  </a:lnTo>
                  <a:lnTo>
                    <a:pt x="635" y="8"/>
                  </a:lnTo>
                  <a:lnTo>
                    <a:pt x="635" y="5"/>
                  </a:lnTo>
                  <a:lnTo>
                    <a:pt x="635" y="2"/>
                  </a:lnTo>
                  <a:lnTo>
                    <a:pt x="635" y="0"/>
                  </a:lnTo>
                </a:path>
              </a:pathLst>
            </a:custGeom>
            <a:noFill/>
            <a:ln w="44450">
              <a:solidFill>
                <a:srgbClr val="80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51" name="Freeform 67"/>
            <p:cNvSpPr>
              <a:spLocks/>
            </p:cNvSpPr>
            <p:nvPr/>
          </p:nvSpPr>
          <p:spPr bwMode="auto">
            <a:xfrm>
              <a:off x="956" y="957"/>
              <a:ext cx="723" cy="609"/>
            </a:xfrm>
            <a:custGeom>
              <a:avLst/>
              <a:gdLst/>
              <a:ahLst/>
              <a:cxnLst>
                <a:cxn ang="0">
                  <a:pos x="723" y="609"/>
                </a:cxn>
                <a:cxn ang="0">
                  <a:pos x="723" y="605"/>
                </a:cxn>
                <a:cxn ang="0">
                  <a:pos x="723" y="601"/>
                </a:cxn>
                <a:cxn ang="0">
                  <a:pos x="723" y="597"/>
                </a:cxn>
                <a:cxn ang="0">
                  <a:pos x="723" y="593"/>
                </a:cxn>
                <a:cxn ang="0">
                  <a:pos x="722" y="586"/>
                </a:cxn>
                <a:cxn ang="0">
                  <a:pos x="722" y="579"/>
                </a:cxn>
                <a:cxn ang="0">
                  <a:pos x="722" y="570"/>
                </a:cxn>
                <a:cxn ang="0">
                  <a:pos x="722" y="562"/>
                </a:cxn>
                <a:cxn ang="0">
                  <a:pos x="720" y="545"/>
                </a:cxn>
                <a:cxn ang="0">
                  <a:pos x="719" y="529"/>
                </a:cxn>
                <a:cxn ang="0">
                  <a:pos x="717" y="514"/>
                </a:cxn>
                <a:cxn ang="0">
                  <a:pos x="712" y="479"/>
                </a:cxn>
                <a:cxn ang="0">
                  <a:pos x="706" y="443"/>
                </a:cxn>
                <a:cxn ang="0">
                  <a:pos x="698" y="411"/>
                </a:cxn>
                <a:cxn ang="0">
                  <a:pos x="675" y="338"/>
                </a:cxn>
                <a:cxn ang="0">
                  <a:pos x="646" y="275"/>
                </a:cxn>
                <a:cxn ang="0">
                  <a:pos x="607" y="209"/>
                </a:cxn>
                <a:cxn ang="0">
                  <a:pos x="559" y="152"/>
                </a:cxn>
                <a:cxn ang="0">
                  <a:pos x="499" y="98"/>
                </a:cxn>
                <a:cxn ang="0">
                  <a:pos x="466" y="74"/>
                </a:cxn>
                <a:cxn ang="0">
                  <a:pos x="428" y="52"/>
                </a:cxn>
                <a:cxn ang="0">
                  <a:pos x="393" y="35"/>
                </a:cxn>
                <a:cxn ang="0">
                  <a:pos x="354" y="21"/>
                </a:cxn>
                <a:cxn ang="0">
                  <a:pos x="336" y="16"/>
                </a:cxn>
                <a:cxn ang="0">
                  <a:pos x="314" y="10"/>
                </a:cxn>
                <a:cxn ang="0">
                  <a:pos x="296" y="7"/>
                </a:cxn>
                <a:cxn ang="0">
                  <a:pos x="277" y="4"/>
                </a:cxn>
                <a:cxn ang="0">
                  <a:pos x="265" y="2"/>
                </a:cxn>
                <a:cxn ang="0">
                  <a:pos x="254" y="2"/>
                </a:cxn>
                <a:cxn ang="0">
                  <a:pos x="243" y="1"/>
                </a:cxn>
                <a:cxn ang="0">
                  <a:pos x="238" y="1"/>
                </a:cxn>
                <a:cxn ang="0">
                  <a:pos x="232" y="0"/>
                </a:cxn>
                <a:cxn ang="0">
                  <a:pos x="226" y="0"/>
                </a:cxn>
                <a:cxn ang="0">
                  <a:pos x="222" y="0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1" y="0"/>
                </a:cxn>
                <a:cxn ang="0">
                  <a:pos x="206" y="0"/>
                </a:cxn>
                <a:cxn ang="0">
                  <a:pos x="201" y="0"/>
                </a:cxn>
                <a:cxn ang="0">
                  <a:pos x="197" y="0"/>
                </a:cxn>
                <a:cxn ang="0">
                  <a:pos x="192" y="1"/>
                </a:cxn>
                <a:cxn ang="0">
                  <a:pos x="182" y="1"/>
                </a:cxn>
                <a:cxn ang="0">
                  <a:pos x="173" y="2"/>
                </a:cxn>
                <a:cxn ang="0">
                  <a:pos x="152" y="4"/>
                </a:cxn>
                <a:cxn ang="0">
                  <a:pos x="133" y="7"/>
                </a:cxn>
                <a:cxn ang="0">
                  <a:pos x="116" y="10"/>
                </a:cxn>
                <a:cxn ang="0">
                  <a:pos x="77" y="21"/>
                </a:cxn>
                <a:cxn ang="0">
                  <a:pos x="37" y="35"/>
                </a:cxn>
                <a:cxn ang="0">
                  <a:pos x="0" y="52"/>
                </a:cxn>
              </a:cxnLst>
              <a:rect l="0" t="0" r="r" b="b"/>
              <a:pathLst>
                <a:path w="723" h="609">
                  <a:moveTo>
                    <a:pt x="723" y="609"/>
                  </a:moveTo>
                  <a:lnTo>
                    <a:pt x="723" y="605"/>
                  </a:lnTo>
                  <a:lnTo>
                    <a:pt x="723" y="601"/>
                  </a:lnTo>
                  <a:lnTo>
                    <a:pt x="723" y="597"/>
                  </a:lnTo>
                  <a:lnTo>
                    <a:pt x="723" y="593"/>
                  </a:lnTo>
                  <a:lnTo>
                    <a:pt x="722" y="586"/>
                  </a:lnTo>
                  <a:lnTo>
                    <a:pt x="722" y="579"/>
                  </a:lnTo>
                  <a:lnTo>
                    <a:pt x="722" y="570"/>
                  </a:lnTo>
                  <a:lnTo>
                    <a:pt x="722" y="562"/>
                  </a:lnTo>
                  <a:lnTo>
                    <a:pt x="720" y="545"/>
                  </a:lnTo>
                  <a:lnTo>
                    <a:pt x="719" y="529"/>
                  </a:lnTo>
                  <a:lnTo>
                    <a:pt x="717" y="514"/>
                  </a:lnTo>
                  <a:lnTo>
                    <a:pt x="712" y="479"/>
                  </a:lnTo>
                  <a:lnTo>
                    <a:pt x="706" y="443"/>
                  </a:lnTo>
                  <a:lnTo>
                    <a:pt x="698" y="411"/>
                  </a:lnTo>
                  <a:lnTo>
                    <a:pt x="675" y="338"/>
                  </a:lnTo>
                  <a:lnTo>
                    <a:pt x="646" y="275"/>
                  </a:lnTo>
                  <a:lnTo>
                    <a:pt x="607" y="209"/>
                  </a:lnTo>
                  <a:lnTo>
                    <a:pt x="559" y="152"/>
                  </a:lnTo>
                  <a:lnTo>
                    <a:pt x="499" y="98"/>
                  </a:lnTo>
                  <a:lnTo>
                    <a:pt x="466" y="74"/>
                  </a:lnTo>
                  <a:lnTo>
                    <a:pt x="428" y="52"/>
                  </a:lnTo>
                  <a:lnTo>
                    <a:pt x="393" y="35"/>
                  </a:lnTo>
                  <a:lnTo>
                    <a:pt x="354" y="21"/>
                  </a:lnTo>
                  <a:lnTo>
                    <a:pt x="336" y="16"/>
                  </a:lnTo>
                  <a:lnTo>
                    <a:pt x="314" y="10"/>
                  </a:lnTo>
                  <a:lnTo>
                    <a:pt x="296" y="7"/>
                  </a:lnTo>
                  <a:lnTo>
                    <a:pt x="277" y="4"/>
                  </a:lnTo>
                  <a:lnTo>
                    <a:pt x="265" y="2"/>
                  </a:lnTo>
                  <a:lnTo>
                    <a:pt x="254" y="2"/>
                  </a:lnTo>
                  <a:lnTo>
                    <a:pt x="243" y="1"/>
                  </a:lnTo>
                  <a:lnTo>
                    <a:pt x="238" y="1"/>
                  </a:lnTo>
                  <a:lnTo>
                    <a:pt x="232" y="0"/>
                  </a:lnTo>
                  <a:lnTo>
                    <a:pt x="226" y="0"/>
                  </a:lnTo>
                  <a:lnTo>
                    <a:pt x="222" y="0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1" y="0"/>
                  </a:lnTo>
                  <a:lnTo>
                    <a:pt x="206" y="0"/>
                  </a:lnTo>
                  <a:lnTo>
                    <a:pt x="201" y="0"/>
                  </a:lnTo>
                  <a:lnTo>
                    <a:pt x="197" y="0"/>
                  </a:lnTo>
                  <a:lnTo>
                    <a:pt x="192" y="1"/>
                  </a:lnTo>
                  <a:lnTo>
                    <a:pt x="182" y="1"/>
                  </a:lnTo>
                  <a:lnTo>
                    <a:pt x="173" y="2"/>
                  </a:lnTo>
                  <a:lnTo>
                    <a:pt x="152" y="4"/>
                  </a:lnTo>
                  <a:lnTo>
                    <a:pt x="133" y="7"/>
                  </a:lnTo>
                  <a:lnTo>
                    <a:pt x="116" y="10"/>
                  </a:lnTo>
                  <a:lnTo>
                    <a:pt x="77" y="21"/>
                  </a:lnTo>
                  <a:lnTo>
                    <a:pt x="37" y="35"/>
                  </a:lnTo>
                  <a:lnTo>
                    <a:pt x="0" y="52"/>
                  </a:lnTo>
                </a:path>
              </a:pathLst>
            </a:custGeom>
            <a:noFill/>
            <a:ln w="44450">
              <a:solidFill>
                <a:srgbClr val="CC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52" name="Freeform 68"/>
            <p:cNvSpPr>
              <a:spLocks/>
            </p:cNvSpPr>
            <p:nvPr/>
          </p:nvSpPr>
          <p:spPr bwMode="auto">
            <a:xfrm>
              <a:off x="662" y="1009"/>
              <a:ext cx="401" cy="1152"/>
            </a:xfrm>
            <a:custGeom>
              <a:avLst/>
              <a:gdLst/>
              <a:ahLst/>
              <a:cxnLst>
                <a:cxn ang="0">
                  <a:pos x="294" y="0"/>
                </a:cxn>
                <a:cxn ang="0">
                  <a:pos x="257" y="22"/>
                </a:cxn>
                <a:cxn ang="0">
                  <a:pos x="194" y="70"/>
                </a:cxn>
                <a:cxn ang="0">
                  <a:pos x="142" y="124"/>
                </a:cxn>
                <a:cxn ang="0">
                  <a:pos x="96" y="188"/>
                </a:cxn>
                <a:cxn ang="0">
                  <a:pos x="60" y="258"/>
                </a:cxn>
                <a:cxn ang="0">
                  <a:pos x="47" y="290"/>
                </a:cxn>
                <a:cxn ang="0">
                  <a:pos x="35" y="325"/>
                </a:cxn>
                <a:cxn ang="0">
                  <a:pos x="25" y="358"/>
                </a:cxn>
                <a:cxn ang="0">
                  <a:pos x="17" y="392"/>
                </a:cxn>
                <a:cxn ang="0">
                  <a:pos x="11" y="425"/>
                </a:cxn>
                <a:cxn ang="0">
                  <a:pos x="6" y="455"/>
                </a:cxn>
                <a:cxn ang="0">
                  <a:pos x="5" y="471"/>
                </a:cxn>
                <a:cxn ang="0">
                  <a:pos x="4" y="489"/>
                </a:cxn>
                <a:cxn ang="0">
                  <a:pos x="3" y="505"/>
                </a:cxn>
                <a:cxn ang="0">
                  <a:pos x="1" y="521"/>
                </a:cxn>
                <a:cxn ang="0">
                  <a:pos x="1" y="529"/>
                </a:cxn>
                <a:cxn ang="0">
                  <a:pos x="0" y="536"/>
                </a:cxn>
                <a:cxn ang="0">
                  <a:pos x="0" y="541"/>
                </a:cxn>
                <a:cxn ang="0">
                  <a:pos x="0" y="546"/>
                </a:cxn>
                <a:cxn ang="0">
                  <a:pos x="0" y="547"/>
                </a:cxn>
                <a:cxn ang="0">
                  <a:pos x="0" y="549"/>
                </a:cxn>
                <a:cxn ang="0">
                  <a:pos x="0" y="552"/>
                </a:cxn>
                <a:cxn ang="0">
                  <a:pos x="0" y="554"/>
                </a:cxn>
                <a:cxn ang="0">
                  <a:pos x="0" y="557"/>
                </a:cxn>
                <a:cxn ang="0">
                  <a:pos x="0" y="559"/>
                </a:cxn>
                <a:cxn ang="0">
                  <a:pos x="0" y="561"/>
                </a:cxn>
                <a:cxn ang="0">
                  <a:pos x="0" y="564"/>
                </a:cxn>
                <a:cxn ang="0">
                  <a:pos x="0" y="567"/>
                </a:cxn>
                <a:cxn ang="0">
                  <a:pos x="0" y="572"/>
                </a:cxn>
                <a:cxn ang="0">
                  <a:pos x="0" y="577"/>
                </a:cxn>
                <a:cxn ang="0">
                  <a:pos x="1" y="580"/>
                </a:cxn>
                <a:cxn ang="0">
                  <a:pos x="1" y="590"/>
                </a:cxn>
                <a:cxn ang="0">
                  <a:pos x="1" y="600"/>
                </a:cxn>
                <a:cxn ang="0">
                  <a:pos x="3" y="607"/>
                </a:cxn>
                <a:cxn ang="0">
                  <a:pos x="4" y="626"/>
                </a:cxn>
                <a:cxn ang="0">
                  <a:pos x="5" y="642"/>
                </a:cxn>
                <a:cxn ang="0">
                  <a:pos x="7" y="658"/>
                </a:cxn>
                <a:cxn ang="0">
                  <a:pos x="11" y="688"/>
                </a:cxn>
                <a:cxn ang="0">
                  <a:pos x="17" y="721"/>
                </a:cxn>
                <a:cxn ang="0">
                  <a:pos x="34" y="787"/>
                </a:cxn>
                <a:cxn ang="0">
                  <a:pos x="47" y="823"/>
                </a:cxn>
                <a:cxn ang="0">
                  <a:pos x="60" y="856"/>
                </a:cxn>
                <a:cxn ang="0">
                  <a:pos x="91" y="917"/>
                </a:cxn>
                <a:cxn ang="0">
                  <a:pos x="136" y="981"/>
                </a:cxn>
                <a:cxn ang="0">
                  <a:pos x="186" y="1036"/>
                </a:cxn>
                <a:cxn ang="0">
                  <a:pos x="251" y="1086"/>
                </a:cxn>
                <a:cxn ang="0">
                  <a:pos x="284" y="1107"/>
                </a:cxn>
                <a:cxn ang="0">
                  <a:pos x="324" y="1127"/>
                </a:cxn>
                <a:cxn ang="0">
                  <a:pos x="363" y="1142"/>
                </a:cxn>
                <a:cxn ang="0">
                  <a:pos x="401" y="1152"/>
                </a:cxn>
              </a:cxnLst>
              <a:rect l="0" t="0" r="r" b="b"/>
              <a:pathLst>
                <a:path w="401" h="1152">
                  <a:moveTo>
                    <a:pt x="294" y="0"/>
                  </a:moveTo>
                  <a:lnTo>
                    <a:pt x="257" y="22"/>
                  </a:lnTo>
                  <a:lnTo>
                    <a:pt x="194" y="70"/>
                  </a:lnTo>
                  <a:lnTo>
                    <a:pt x="142" y="124"/>
                  </a:lnTo>
                  <a:lnTo>
                    <a:pt x="96" y="188"/>
                  </a:lnTo>
                  <a:lnTo>
                    <a:pt x="60" y="258"/>
                  </a:lnTo>
                  <a:lnTo>
                    <a:pt x="47" y="290"/>
                  </a:lnTo>
                  <a:lnTo>
                    <a:pt x="35" y="325"/>
                  </a:lnTo>
                  <a:lnTo>
                    <a:pt x="25" y="358"/>
                  </a:lnTo>
                  <a:lnTo>
                    <a:pt x="17" y="392"/>
                  </a:lnTo>
                  <a:lnTo>
                    <a:pt x="11" y="425"/>
                  </a:lnTo>
                  <a:lnTo>
                    <a:pt x="6" y="455"/>
                  </a:lnTo>
                  <a:lnTo>
                    <a:pt x="5" y="471"/>
                  </a:lnTo>
                  <a:lnTo>
                    <a:pt x="4" y="489"/>
                  </a:lnTo>
                  <a:lnTo>
                    <a:pt x="3" y="505"/>
                  </a:lnTo>
                  <a:lnTo>
                    <a:pt x="1" y="521"/>
                  </a:lnTo>
                  <a:lnTo>
                    <a:pt x="1" y="529"/>
                  </a:lnTo>
                  <a:lnTo>
                    <a:pt x="0" y="536"/>
                  </a:lnTo>
                  <a:lnTo>
                    <a:pt x="0" y="541"/>
                  </a:lnTo>
                  <a:lnTo>
                    <a:pt x="0" y="546"/>
                  </a:lnTo>
                  <a:lnTo>
                    <a:pt x="0" y="547"/>
                  </a:lnTo>
                  <a:lnTo>
                    <a:pt x="0" y="549"/>
                  </a:lnTo>
                  <a:lnTo>
                    <a:pt x="0" y="552"/>
                  </a:lnTo>
                  <a:lnTo>
                    <a:pt x="0" y="554"/>
                  </a:lnTo>
                  <a:lnTo>
                    <a:pt x="0" y="557"/>
                  </a:lnTo>
                  <a:lnTo>
                    <a:pt x="0" y="559"/>
                  </a:lnTo>
                  <a:lnTo>
                    <a:pt x="0" y="561"/>
                  </a:lnTo>
                  <a:lnTo>
                    <a:pt x="0" y="564"/>
                  </a:lnTo>
                  <a:lnTo>
                    <a:pt x="0" y="567"/>
                  </a:lnTo>
                  <a:lnTo>
                    <a:pt x="0" y="572"/>
                  </a:lnTo>
                  <a:lnTo>
                    <a:pt x="0" y="577"/>
                  </a:lnTo>
                  <a:lnTo>
                    <a:pt x="1" y="580"/>
                  </a:lnTo>
                  <a:lnTo>
                    <a:pt x="1" y="590"/>
                  </a:lnTo>
                  <a:lnTo>
                    <a:pt x="1" y="600"/>
                  </a:lnTo>
                  <a:lnTo>
                    <a:pt x="3" y="607"/>
                  </a:lnTo>
                  <a:lnTo>
                    <a:pt x="4" y="626"/>
                  </a:lnTo>
                  <a:lnTo>
                    <a:pt x="5" y="642"/>
                  </a:lnTo>
                  <a:lnTo>
                    <a:pt x="7" y="658"/>
                  </a:lnTo>
                  <a:lnTo>
                    <a:pt x="11" y="688"/>
                  </a:lnTo>
                  <a:lnTo>
                    <a:pt x="17" y="721"/>
                  </a:lnTo>
                  <a:lnTo>
                    <a:pt x="34" y="787"/>
                  </a:lnTo>
                  <a:lnTo>
                    <a:pt x="47" y="823"/>
                  </a:lnTo>
                  <a:lnTo>
                    <a:pt x="60" y="856"/>
                  </a:lnTo>
                  <a:lnTo>
                    <a:pt x="91" y="917"/>
                  </a:lnTo>
                  <a:lnTo>
                    <a:pt x="136" y="981"/>
                  </a:lnTo>
                  <a:lnTo>
                    <a:pt x="186" y="1036"/>
                  </a:lnTo>
                  <a:lnTo>
                    <a:pt x="251" y="1086"/>
                  </a:lnTo>
                  <a:lnTo>
                    <a:pt x="284" y="1107"/>
                  </a:lnTo>
                  <a:lnTo>
                    <a:pt x="324" y="1127"/>
                  </a:lnTo>
                  <a:lnTo>
                    <a:pt x="363" y="1142"/>
                  </a:lnTo>
                  <a:lnTo>
                    <a:pt x="401" y="1152"/>
                  </a:lnTo>
                </a:path>
              </a:pathLst>
            </a:custGeom>
            <a:noFill/>
            <a:ln w="44450">
              <a:solidFill>
                <a:srgbClr val="CC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53" name="Freeform 69"/>
            <p:cNvSpPr>
              <a:spLocks/>
            </p:cNvSpPr>
            <p:nvPr/>
          </p:nvSpPr>
          <p:spPr bwMode="auto">
            <a:xfrm>
              <a:off x="1063" y="1566"/>
              <a:ext cx="616" cy="608"/>
            </a:xfrm>
            <a:custGeom>
              <a:avLst/>
              <a:gdLst/>
              <a:ahLst/>
              <a:cxnLst>
                <a:cxn ang="0">
                  <a:pos x="0" y="595"/>
                </a:cxn>
                <a:cxn ang="0">
                  <a:pos x="18" y="599"/>
                </a:cxn>
                <a:cxn ang="0">
                  <a:pos x="37" y="602"/>
                </a:cxn>
                <a:cxn ang="0">
                  <a:pos x="46" y="604"/>
                </a:cxn>
                <a:cxn ang="0">
                  <a:pos x="56" y="605"/>
                </a:cxn>
                <a:cxn ang="0">
                  <a:pos x="66" y="606"/>
                </a:cxn>
                <a:cxn ang="0">
                  <a:pos x="73" y="607"/>
                </a:cxn>
                <a:cxn ang="0">
                  <a:pos x="84" y="607"/>
                </a:cxn>
                <a:cxn ang="0">
                  <a:pos x="88" y="608"/>
                </a:cxn>
                <a:cxn ang="0">
                  <a:pos x="94" y="608"/>
                </a:cxn>
                <a:cxn ang="0">
                  <a:pos x="99" y="608"/>
                </a:cxn>
                <a:cxn ang="0">
                  <a:pos x="103" y="608"/>
                </a:cxn>
                <a:cxn ang="0">
                  <a:pos x="108" y="608"/>
                </a:cxn>
                <a:cxn ang="0">
                  <a:pos x="112" y="608"/>
                </a:cxn>
                <a:cxn ang="0">
                  <a:pos x="118" y="608"/>
                </a:cxn>
                <a:cxn ang="0">
                  <a:pos x="121" y="608"/>
                </a:cxn>
                <a:cxn ang="0">
                  <a:pos x="123" y="608"/>
                </a:cxn>
                <a:cxn ang="0">
                  <a:pos x="129" y="607"/>
                </a:cxn>
                <a:cxn ang="0">
                  <a:pos x="134" y="607"/>
                </a:cxn>
                <a:cxn ang="0">
                  <a:pos x="145" y="607"/>
                </a:cxn>
                <a:cxn ang="0">
                  <a:pos x="155" y="606"/>
                </a:cxn>
                <a:cxn ang="0">
                  <a:pos x="176" y="604"/>
                </a:cxn>
                <a:cxn ang="0">
                  <a:pos x="194" y="600"/>
                </a:cxn>
                <a:cxn ang="0">
                  <a:pos x="233" y="591"/>
                </a:cxn>
                <a:cxn ang="0">
                  <a:pos x="272" y="577"/>
                </a:cxn>
                <a:cxn ang="0">
                  <a:pos x="311" y="561"/>
                </a:cxn>
                <a:cxn ang="0">
                  <a:pos x="380" y="520"/>
                </a:cxn>
                <a:cxn ang="0">
                  <a:pos x="442" y="467"/>
                </a:cxn>
                <a:cxn ang="0">
                  <a:pos x="491" y="411"/>
                </a:cxn>
                <a:cxn ang="0">
                  <a:pos x="528" y="353"/>
                </a:cxn>
                <a:cxn ang="0">
                  <a:pos x="561" y="286"/>
                </a:cxn>
                <a:cxn ang="0">
                  <a:pos x="583" y="224"/>
                </a:cxn>
                <a:cxn ang="0">
                  <a:pos x="593" y="190"/>
                </a:cxn>
                <a:cxn ang="0">
                  <a:pos x="600" y="159"/>
                </a:cxn>
                <a:cxn ang="0">
                  <a:pos x="606" y="125"/>
                </a:cxn>
                <a:cxn ang="0">
                  <a:pos x="611" y="89"/>
                </a:cxn>
                <a:cxn ang="0">
                  <a:pos x="612" y="67"/>
                </a:cxn>
                <a:cxn ang="0">
                  <a:pos x="613" y="55"/>
                </a:cxn>
                <a:cxn ang="0">
                  <a:pos x="615" y="43"/>
                </a:cxn>
                <a:cxn ang="0">
                  <a:pos x="615" y="32"/>
                </a:cxn>
                <a:cxn ang="0">
                  <a:pos x="615" y="27"/>
                </a:cxn>
                <a:cxn ang="0">
                  <a:pos x="616" y="21"/>
                </a:cxn>
                <a:cxn ang="0">
                  <a:pos x="616" y="17"/>
                </a:cxn>
                <a:cxn ang="0">
                  <a:pos x="616" y="15"/>
                </a:cxn>
                <a:cxn ang="0">
                  <a:pos x="616" y="13"/>
                </a:cxn>
                <a:cxn ang="0">
                  <a:pos x="616" y="9"/>
                </a:cxn>
                <a:cxn ang="0">
                  <a:pos x="616" y="7"/>
                </a:cxn>
                <a:cxn ang="0">
                  <a:pos x="616" y="4"/>
                </a:cxn>
                <a:cxn ang="0">
                  <a:pos x="616" y="2"/>
                </a:cxn>
                <a:cxn ang="0">
                  <a:pos x="616" y="0"/>
                </a:cxn>
              </a:cxnLst>
              <a:rect l="0" t="0" r="r" b="b"/>
              <a:pathLst>
                <a:path w="616" h="608">
                  <a:moveTo>
                    <a:pt x="0" y="595"/>
                  </a:moveTo>
                  <a:lnTo>
                    <a:pt x="18" y="599"/>
                  </a:lnTo>
                  <a:lnTo>
                    <a:pt x="37" y="602"/>
                  </a:lnTo>
                  <a:lnTo>
                    <a:pt x="46" y="604"/>
                  </a:lnTo>
                  <a:lnTo>
                    <a:pt x="56" y="605"/>
                  </a:lnTo>
                  <a:lnTo>
                    <a:pt x="66" y="606"/>
                  </a:lnTo>
                  <a:lnTo>
                    <a:pt x="73" y="607"/>
                  </a:lnTo>
                  <a:lnTo>
                    <a:pt x="84" y="607"/>
                  </a:lnTo>
                  <a:lnTo>
                    <a:pt x="88" y="608"/>
                  </a:lnTo>
                  <a:lnTo>
                    <a:pt x="94" y="608"/>
                  </a:lnTo>
                  <a:lnTo>
                    <a:pt x="99" y="608"/>
                  </a:lnTo>
                  <a:lnTo>
                    <a:pt x="103" y="608"/>
                  </a:lnTo>
                  <a:lnTo>
                    <a:pt x="108" y="608"/>
                  </a:lnTo>
                  <a:lnTo>
                    <a:pt x="112" y="608"/>
                  </a:lnTo>
                  <a:lnTo>
                    <a:pt x="118" y="608"/>
                  </a:lnTo>
                  <a:lnTo>
                    <a:pt x="121" y="608"/>
                  </a:lnTo>
                  <a:lnTo>
                    <a:pt x="123" y="608"/>
                  </a:lnTo>
                  <a:lnTo>
                    <a:pt x="129" y="607"/>
                  </a:lnTo>
                  <a:lnTo>
                    <a:pt x="134" y="607"/>
                  </a:lnTo>
                  <a:lnTo>
                    <a:pt x="145" y="607"/>
                  </a:lnTo>
                  <a:lnTo>
                    <a:pt x="155" y="606"/>
                  </a:lnTo>
                  <a:lnTo>
                    <a:pt x="176" y="604"/>
                  </a:lnTo>
                  <a:lnTo>
                    <a:pt x="194" y="600"/>
                  </a:lnTo>
                  <a:lnTo>
                    <a:pt x="233" y="591"/>
                  </a:lnTo>
                  <a:lnTo>
                    <a:pt x="272" y="577"/>
                  </a:lnTo>
                  <a:lnTo>
                    <a:pt x="311" y="561"/>
                  </a:lnTo>
                  <a:lnTo>
                    <a:pt x="380" y="520"/>
                  </a:lnTo>
                  <a:lnTo>
                    <a:pt x="442" y="467"/>
                  </a:lnTo>
                  <a:lnTo>
                    <a:pt x="491" y="411"/>
                  </a:lnTo>
                  <a:lnTo>
                    <a:pt x="528" y="353"/>
                  </a:lnTo>
                  <a:lnTo>
                    <a:pt x="561" y="286"/>
                  </a:lnTo>
                  <a:lnTo>
                    <a:pt x="583" y="224"/>
                  </a:lnTo>
                  <a:lnTo>
                    <a:pt x="593" y="190"/>
                  </a:lnTo>
                  <a:lnTo>
                    <a:pt x="600" y="159"/>
                  </a:lnTo>
                  <a:lnTo>
                    <a:pt x="606" y="125"/>
                  </a:lnTo>
                  <a:lnTo>
                    <a:pt x="611" y="89"/>
                  </a:lnTo>
                  <a:lnTo>
                    <a:pt x="612" y="67"/>
                  </a:lnTo>
                  <a:lnTo>
                    <a:pt x="613" y="55"/>
                  </a:lnTo>
                  <a:lnTo>
                    <a:pt x="615" y="43"/>
                  </a:lnTo>
                  <a:lnTo>
                    <a:pt x="615" y="32"/>
                  </a:lnTo>
                  <a:lnTo>
                    <a:pt x="615" y="27"/>
                  </a:lnTo>
                  <a:lnTo>
                    <a:pt x="616" y="21"/>
                  </a:lnTo>
                  <a:lnTo>
                    <a:pt x="616" y="17"/>
                  </a:lnTo>
                  <a:lnTo>
                    <a:pt x="616" y="15"/>
                  </a:lnTo>
                  <a:lnTo>
                    <a:pt x="616" y="13"/>
                  </a:lnTo>
                  <a:lnTo>
                    <a:pt x="616" y="9"/>
                  </a:lnTo>
                  <a:lnTo>
                    <a:pt x="616" y="7"/>
                  </a:lnTo>
                  <a:lnTo>
                    <a:pt x="616" y="4"/>
                  </a:lnTo>
                  <a:lnTo>
                    <a:pt x="616" y="2"/>
                  </a:lnTo>
                  <a:lnTo>
                    <a:pt x="616" y="0"/>
                  </a:lnTo>
                </a:path>
              </a:pathLst>
            </a:custGeom>
            <a:noFill/>
            <a:ln w="44450">
              <a:solidFill>
                <a:srgbClr val="CC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54" name="Freeform 70"/>
            <p:cNvSpPr>
              <a:spLocks/>
            </p:cNvSpPr>
            <p:nvPr/>
          </p:nvSpPr>
          <p:spPr bwMode="auto">
            <a:xfrm>
              <a:off x="957" y="958"/>
              <a:ext cx="711" cy="608"/>
            </a:xfrm>
            <a:custGeom>
              <a:avLst/>
              <a:gdLst/>
              <a:ahLst/>
              <a:cxnLst>
                <a:cxn ang="0">
                  <a:pos x="711" y="608"/>
                </a:cxn>
                <a:cxn ang="0">
                  <a:pos x="711" y="604"/>
                </a:cxn>
                <a:cxn ang="0">
                  <a:pos x="710" y="600"/>
                </a:cxn>
                <a:cxn ang="0">
                  <a:pos x="710" y="596"/>
                </a:cxn>
                <a:cxn ang="0">
                  <a:pos x="710" y="592"/>
                </a:cxn>
                <a:cxn ang="0">
                  <a:pos x="710" y="586"/>
                </a:cxn>
                <a:cxn ang="0">
                  <a:pos x="710" y="578"/>
                </a:cxn>
                <a:cxn ang="0">
                  <a:pos x="710" y="570"/>
                </a:cxn>
                <a:cxn ang="0">
                  <a:pos x="710" y="561"/>
                </a:cxn>
                <a:cxn ang="0">
                  <a:pos x="709" y="546"/>
                </a:cxn>
                <a:cxn ang="0">
                  <a:pos x="707" y="530"/>
                </a:cxn>
                <a:cxn ang="0">
                  <a:pos x="705" y="515"/>
                </a:cxn>
                <a:cxn ang="0">
                  <a:pos x="701" y="480"/>
                </a:cxn>
                <a:cxn ang="0">
                  <a:pos x="695" y="446"/>
                </a:cxn>
                <a:cxn ang="0">
                  <a:pos x="688" y="413"/>
                </a:cxn>
                <a:cxn ang="0">
                  <a:pos x="667" y="340"/>
                </a:cxn>
                <a:cxn ang="0">
                  <a:pos x="639" y="278"/>
                </a:cxn>
                <a:cxn ang="0">
                  <a:pos x="601" y="213"/>
                </a:cxn>
                <a:cxn ang="0">
                  <a:pos x="555" y="154"/>
                </a:cxn>
                <a:cxn ang="0">
                  <a:pos x="496" y="99"/>
                </a:cxn>
                <a:cxn ang="0">
                  <a:pos x="464" y="76"/>
                </a:cxn>
                <a:cxn ang="0">
                  <a:pos x="426" y="54"/>
                </a:cxn>
                <a:cxn ang="0">
                  <a:pos x="392" y="37"/>
                </a:cxn>
                <a:cxn ang="0">
                  <a:pos x="353" y="22"/>
                </a:cxn>
                <a:cxn ang="0">
                  <a:pos x="333" y="16"/>
                </a:cxn>
                <a:cxn ang="0">
                  <a:pos x="313" y="12"/>
                </a:cxn>
                <a:cxn ang="0">
                  <a:pos x="295" y="8"/>
                </a:cxn>
                <a:cxn ang="0">
                  <a:pos x="275" y="5"/>
                </a:cxn>
                <a:cxn ang="0">
                  <a:pos x="264" y="3"/>
                </a:cxn>
                <a:cxn ang="0">
                  <a:pos x="253" y="2"/>
                </a:cxn>
                <a:cxn ang="0">
                  <a:pos x="242" y="1"/>
                </a:cxn>
                <a:cxn ang="0">
                  <a:pos x="237" y="1"/>
                </a:cxn>
                <a:cxn ang="0">
                  <a:pos x="231" y="1"/>
                </a:cxn>
                <a:cxn ang="0">
                  <a:pos x="225" y="0"/>
                </a:cxn>
                <a:cxn ang="0">
                  <a:pos x="221" y="0"/>
                </a:cxn>
                <a:cxn ang="0">
                  <a:pos x="216" y="0"/>
                </a:cxn>
                <a:cxn ang="0">
                  <a:pos x="214" y="0"/>
                </a:cxn>
                <a:cxn ang="0">
                  <a:pos x="210" y="0"/>
                </a:cxn>
                <a:cxn ang="0">
                  <a:pos x="205" y="0"/>
                </a:cxn>
                <a:cxn ang="0">
                  <a:pos x="200" y="0"/>
                </a:cxn>
                <a:cxn ang="0">
                  <a:pos x="196" y="1"/>
                </a:cxn>
                <a:cxn ang="0">
                  <a:pos x="191" y="1"/>
                </a:cxn>
                <a:cxn ang="0">
                  <a:pos x="182" y="1"/>
                </a:cxn>
                <a:cxn ang="0">
                  <a:pos x="172" y="2"/>
                </a:cxn>
                <a:cxn ang="0">
                  <a:pos x="151" y="5"/>
                </a:cxn>
                <a:cxn ang="0">
                  <a:pos x="132" y="7"/>
                </a:cxn>
                <a:cxn ang="0">
                  <a:pos x="115" y="11"/>
                </a:cxn>
                <a:cxn ang="0">
                  <a:pos x="77" y="21"/>
                </a:cxn>
                <a:cxn ang="0">
                  <a:pos x="36" y="37"/>
                </a:cxn>
                <a:cxn ang="0">
                  <a:pos x="0" y="54"/>
                </a:cxn>
              </a:cxnLst>
              <a:rect l="0" t="0" r="r" b="b"/>
              <a:pathLst>
                <a:path w="711" h="608">
                  <a:moveTo>
                    <a:pt x="711" y="608"/>
                  </a:moveTo>
                  <a:lnTo>
                    <a:pt x="711" y="604"/>
                  </a:lnTo>
                  <a:lnTo>
                    <a:pt x="710" y="600"/>
                  </a:lnTo>
                  <a:lnTo>
                    <a:pt x="710" y="596"/>
                  </a:lnTo>
                  <a:lnTo>
                    <a:pt x="710" y="592"/>
                  </a:lnTo>
                  <a:lnTo>
                    <a:pt x="710" y="586"/>
                  </a:lnTo>
                  <a:lnTo>
                    <a:pt x="710" y="578"/>
                  </a:lnTo>
                  <a:lnTo>
                    <a:pt x="710" y="570"/>
                  </a:lnTo>
                  <a:lnTo>
                    <a:pt x="710" y="561"/>
                  </a:lnTo>
                  <a:lnTo>
                    <a:pt x="709" y="546"/>
                  </a:lnTo>
                  <a:lnTo>
                    <a:pt x="707" y="530"/>
                  </a:lnTo>
                  <a:lnTo>
                    <a:pt x="705" y="515"/>
                  </a:lnTo>
                  <a:lnTo>
                    <a:pt x="701" y="480"/>
                  </a:lnTo>
                  <a:lnTo>
                    <a:pt x="695" y="446"/>
                  </a:lnTo>
                  <a:lnTo>
                    <a:pt x="688" y="413"/>
                  </a:lnTo>
                  <a:lnTo>
                    <a:pt x="667" y="340"/>
                  </a:lnTo>
                  <a:lnTo>
                    <a:pt x="639" y="278"/>
                  </a:lnTo>
                  <a:lnTo>
                    <a:pt x="601" y="213"/>
                  </a:lnTo>
                  <a:lnTo>
                    <a:pt x="555" y="154"/>
                  </a:lnTo>
                  <a:lnTo>
                    <a:pt x="496" y="99"/>
                  </a:lnTo>
                  <a:lnTo>
                    <a:pt x="464" y="76"/>
                  </a:lnTo>
                  <a:lnTo>
                    <a:pt x="426" y="54"/>
                  </a:lnTo>
                  <a:lnTo>
                    <a:pt x="392" y="37"/>
                  </a:lnTo>
                  <a:lnTo>
                    <a:pt x="353" y="22"/>
                  </a:lnTo>
                  <a:lnTo>
                    <a:pt x="333" y="16"/>
                  </a:lnTo>
                  <a:lnTo>
                    <a:pt x="313" y="12"/>
                  </a:lnTo>
                  <a:lnTo>
                    <a:pt x="295" y="8"/>
                  </a:lnTo>
                  <a:lnTo>
                    <a:pt x="275" y="5"/>
                  </a:lnTo>
                  <a:lnTo>
                    <a:pt x="264" y="3"/>
                  </a:lnTo>
                  <a:lnTo>
                    <a:pt x="253" y="2"/>
                  </a:lnTo>
                  <a:lnTo>
                    <a:pt x="242" y="1"/>
                  </a:lnTo>
                  <a:lnTo>
                    <a:pt x="237" y="1"/>
                  </a:lnTo>
                  <a:lnTo>
                    <a:pt x="231" y="1"/>
                  </a:lnTo>
                  <a:lnTo>
                    <a:pt x="225" y="0"/>
                  </a:lnTo>
                  <a:lnTo>
                    <a:pt x="221" y="0"/>
                  </a:lnTo>
                  <a:lnTo>
                    <a:pt x="216" y="0"/>
                  </a:lnTo>
                  <a:lnTo>
                    <a:pt x="214" y="0"/>
                  </a:lnTo>
                  <a:lnTo>
                    <a:pt x="210" y="0"/>
                  </a:lnTo>
                  <a:lnTo>
                    <a:pt x="205" y="0"/>
                  </a:lnTo>
                  <a:lnTo>
                    <a:pt x="200" y="0"/>
                  </a:lnTo>
                  <a:lnTo>
                    <a:pt x="196" y="1"/>
                  </a:lnTo>
                  <a:lnTo>
                    <a:pt x="191" y="1"/>
                  </a:lnTo>
                  <a:lnTo>
                    <a:pt x="182" y="1"/>
                  </a:lnTo>
                  <a:lnTo>
                    <a:pt x="172" y="2"/>
                  </a:lnTo>
                  <a:lnTo>
                    <a:pt x="151" y="5"/>
                  </a:lnTo>
                  <a:lnTo>
                    <a:pt x="132" y="7"/>
                  </a:lnTo>
                  <a:lnTo>
                    <a:pt x="115" y="11"/>
                  </a:lnTo>
                  <a:lnTo>
                    <a:pt x="77" y="21"/>
                  </a:lnTo>
                  <a:lnTo>
                    <a:pt x="36" y="37"/>
                  </a:lnTo>
                  <a:lnTo>
                    <a:pt x="0" y="54"/>
                  </a:lnTo>
                </a:path>
              </a:pathLst>
            </a:custGeom>
            <a:noFill/>
            <a:ln w="44450">
              <a:solidFill>
                <a:srgbClr val="E5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55" name="Freeform 71"/>
            <p:cNvSpPr>
              <a:spLocks/>
            </p:cNvSpPr>
            <p:nvPr/>
          </p:nvSpPr>
          <p:spPr bwMode="auto">
            <a:xfrm>
              <a:off x="673" y="1012"/>
              <a:ext cx="418" cy="1154"/>
            </a:xfrm>
            <a:custGeom>
              <a:avLst/>
              <a:gdLst/>
              <a:ahLst/>
              <a:cxnLst>
                <a:cxn ang="0">
                  <a:pos x="284" y="0"/>
                </a:cxn>
                <a:cxn ang="0">
                  <a:pos x="247" y="22"/>
                </a:cxn>
                <a:cxn ang="0">
                  <a:pos x="186" y="70"/>
                </a:cxn>
                <a:cxn ang="0">
                  <a:pos x="134" y="126"/>
                </a:cxn>
                <a:cxn ang="0">
                  <a:pos x="90" y="190"/>
                </a:cxn>
                <a:cxn ang="0">
                  <a:pos x="55" y="259"/>
                </a:cxn>
                <a:cxn ang="0">
                  <a:pos x="43" y="292"/>
                </a:cxn>
                <a:cxn ang="0">
                  <a:pos x="32" y="326"/>
                </a:cxn>
                <a:cxn ang="0">
                  <a:pos x="23" y="358"/>
                </a:cxn>
                <a:cxn ang="0">
                  <a:pos x="16" y="393"/>
                </a:cxn>
                <a:cxn ang="0">
                  <a:pos x="10" y="424"/>
                </a:cxn>
                <a:cxn ang="0">
                  <a:pos x="6" y="454"/>
                </a:cxn>
                <a:cxn ang="0">
                  <a:pos x="5" y="471"/>
                </a:cxn>
                <a:cxn ang="0">
                  <a:pos x="2" y="489"/>
                </a:cxn>
                <a:cxn ang="0">
                  <a:pos x="2" y="506"/>
                </a:cxn>
                <a:cxn ang="0">
                  <a:pos x="1" y="514"/>
                </a:cxn>
                <a:cxn ang="0">
                  <a:pos x="1" y="521"/>
                </a:cxn>
                <a:cxn ang="0">
                  <a:pos x="1" y="528"/>
                </a:cxn>
                <a:cxn ang="0">
                  <a:pos x="1" y="536"/>
                </a:cxn>
                <a:cxn ang="0">
                  <a:pos x="1" y="539"/>
                </a:cxn>
                <a:cxn ang="0">
                  <a:pos x="1" y="543"/>
                </a:cxn>
                <a:cxn ang="0">
                  <a:pos x="0" y="546"/>
                </a:cxn>
                <a:cxn ang="0">
                  <a:pos x="0" y="551"/>
                </a:cxn>
                <a:cxn ang="0">
                  <a:pos x="0" y="555"/>
                </a:cxn>
                <a:cxn ang="0">
                  <a:pos x="0" y="558"/>
                </a:cxn>
                <a:cxn ang="0">
                  <a:pos x="1" y="563"/>
                </a:cxn>
                <a:cxn ang="0">
                  <a:pos x="1" y="567"/>
                </a:cxn>
                <a:cxn ang="0">
                  <a:pos x="1" y="570"/>
                </a:cxn>
                <a:cxn ang="0">
                  <a:pos x="1" y="574"/>
                </a:cxn>
                <a:cxn ang="0">
                  <a:pos x="1" y="582"/>
                </a:cxn>
                <a:cxn ang="0">
                  <a:pos x="1" y="589"/>
                </a:cxn>
                <a:cxn ang="0">
                  <a:pos x="1" y="598"/>
                </a:cxn>
                <a:cxn ang="0">
                  <a:pos x="2" y="613"/>
                </a:cxn>
                <a:cxn ang="0">
                  <a:pos x="4" y="629"/>
                </a:cxn>
                <a:cxn ang="0">
                  <a:pos x="5" y="643"/>
                </a:cxn>
                <a:cxn ang="0">
                  <a:pos x="10" y="676"/>
                </a:cxn>
                <a:cxn ang="0">
                  <a:pos x="16" y="712"/>
                </a:cxn>
                <a:cxn ang="0">
                  <a:pos x="22" y="743"/>
                </a:cxn>
                <a:cxn ang="0">
                  <a:pos x="31" y="778"/>
                </a:cxn>
                <a:cxn ang="0">
                  <a:pos x="55" y="847"/>
                </a:cxn>
                <a:cxn ang="0">
                  <a:pos x="86" y="910"/>
                </a:cxn>
                <a:cxn ang="0">
                  <a:pos x="128" y="974"/>
                </a:cxn>
                <a:cxn ang="0">
                  <a:pos x="180" y="1031"/>
                </a:cxn>
                <a:cxn ang="0">
                  <a:pos x="209" y="1057"/>
                </a:cxn>
                <a:cxn ang="0">
                  <a:pos x="243" y="1082"/>
                </a:cxn>
                <a:cxn ang="0">
                  <a:pos x="278" y="1104"/>
                </a:cxn>
                <a:cxn ang="0">
                  <a:pos x="310" y="1121"/>
                </a:cxn>
                <a:cxn ang="0">
                  <a:pos x="344" y="1134"/>
                </a:cxn>
                <a:cxn ang="0">
                  <a:pos x="380" y="1145"/>
                </a:cxn>
                <a:cxn ang="0">
                  <a:pos x="398" y="1149"/>
                </a:cxn>
                <a:cxn ang="0">
                  <a:pos x="418" y="1154"/>
                </a:cxn>
              </a:cxnLst>
              <a:rect l="0" t="0" r="r" b="b"/>
              <a:pathLst>
                <a:path w="418" h="1154">
                  <a:moveTo>
                    <a:pt x="284" y="0"/>
                  </a:moveTo>
                  <a:lnTo>
                    <a:pt x="247" y="22"/>
                  </a:lnTo>
                  <a:lnTo>
                    <a:pt x="186" y="70"/>
                  </a:lnTo>
                  <a:lnTo>
                    <a:pt x="134" y="126"/>
                  </a:lnTo>
                  <a:lnTo>
                    <a:pt x="90" y="190"/>
                  </a:lnTo>
                  <a:lnTo>
                    <a:pt x="55" y="259"/>
                  </a:lnTo>
                  <a:lnTo>
                    <a:pt x="43" y="292"/>
                  </a:lnTo>
                  <a:lnTo>
                    <a:pt x="32" y="326"/>
                  </a:lnTo>
                  <a:lnTo>
                    <a:pt x="23" y="358"/>
                  </a:lnTo>
                  <a:lnTo>
                    <a:pt x="16" y="393"/>
                  </a:lnTo>
                  <a:lnTo>
                    <a:pt x="10" y="424"/>
                  </a:lnTo>
                  <a:lnTo>
                    <a:pt x="6" y="454"/>
                  </a:lnTo>
                  <a:lnTo>
                    <a:pt x="5" y="471"/>
                  </a:lnTo>
                  <a:lnTo>
                    <a:pt x="2" y="489"/>
                  </a:lnTo>
                  <a:lnTo>
                    <a:pt x="2" y="506"/>
                  </a:lnTo>
                  <a:lnTo>
                    <a:pt x="1" y="514"/>
                  </a:lnTo>
                  <a:lnTo>
                    <a:pt x="1" y="521"/>
                  </a:lnTo>
                  <a:lnTo>
                    <a:pt x="1" y="528"/>
                  </a:lnTo>
                  <a:lnTo>
                    <a:pt x="1" y="536"/>
                  </a:lnTo>
                  <a:lnTo>
                    <a:pt x="1" y="539"/>
                  </a:lnTo>
                  <a:lnTo>
                    <a:pt x="1" y="543"/>
                  </a:lnTo>
                  <a:lnTo>
                    <a:pt x="0" y="546"/>
                  </a:lnTo>
                  <a:lnTo>
                    <a:pt x="0" y="551"/>
                  </a:lnTo>
                  <a:lnTo>
                    <a:pt x="0" y="555"/>
                  </a:lnTo>
                  <a:lnTo>
                    <a:pt x="0" y="558"/>
                  </a:lnTo>
                  <a:lnTo>
                    <a:pt x="1" y="563"/>
                  </a:lnTo>
                  <a:lnTo>
                    <a:pt x="1" y="567"/>
                  </a:lnTo>
                  <a:lnTo>
                    <a:pt x="1" y="570"/>
                  </a:lnTo>
                  <a:lnTo>
                    <a:pt x="1" y="574"/>
                  </a:lnTo>
                  <a:lnTo>
                    <a:pt x="1" y="582"/>
                  </a:lnTo>
                  <a:lnTo>
                    <a:pt x="1" y="589"/>
                  </a:lnTo>
                  <a:lnTo>
                    <a:pt x="1" y="598"/>
                  </a:lnTo>
                  <a:lnTo>
                    <a:pt x="2" y="613"/>
                  </a:lnTo>
                  <a:lnTo>
                    <a:pt x="4" y="629"/>
                  </a:lnTo>
                  <a:lnTo>
                    <a:pt x="5" y="643"/>
                  </a:lnTo>
                  <a:lnTo>
                    <a:pt x="10" y="676"/>
                  </a:lnTo>
                  <a:lnTo>
                    <a:pt x="16" y="712"/>
                  </a:lnTo>
                  <a:lnTo>
                    <a:pt x="22" y="743"/>
                  </a:lnTo>
                  <a:lnTo>
                    <a:pt x="31" y="778"/>
                  </a:lnTo>
                  <a:lnTo>
                    <a:pt x="55" y="847"/>
                  </a:lnTo>
                  <a:lnTo>
                    <a:pt x="86" y="910"/>
                  </a:lnTo>
                  <a:lnTo>
                    <a:pt x="128" y="974"/>
                  </a:lnTo>
                  <a:lnTo>
                    <a:pt x="180" y="1031"/>
                  </a:lnTo>
                  <a:lnTo>
                    <a:pt x="209" y="1057"/>
                  </a:lnTo>
                  <a:lnTo>
                    <a:pt x="243" y="1082"/>
                  </a:lnTo>
                  <a:lnTo>
                    <a:pt x="278" y="1104"/>
                  </a:lnTo>
                  <a:lnTo>
                    <a:pt x="310" y="1121"/>
                  </a:lnTo>
                  <a:lnTo>
                    <a:pt x="344" y="1134"/>
                  </a:lnTo>
                  <a:lnTo>
                    <a:pt x="380" y="1145"/>
                  </a:lnTo>
                  <a:lnTo>
                    <a:pt x="398" y="1149"/>
                  </a:lnTo>
                  <a:lnTo>
                    <a:pt x="418" y="1154"/>
                  </a:lnTo>
                </a:path>
              </a:pathLst>
            </a:custGeom>
            <a:noFill/>
            <a:ln w="44450">
              <a:solidFill>
                <a:srgbClr val="E5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56" name="Freeform 72"/>
            <p:cNvSpPr>
              <a:spLocks/>
            </p:cNvSpPr>
            <p:nvPr/>
          </p:nvSpPr>
          <p:spPr bwMode="auto">
            <a:xfrm>
              <a:off x="1091" y="1568"/>
              <a:ext cx="577" cy="605"/>
            </a:xfrm>
            <a:custGeom>
              <a:avLst/>
              <a:gdLst/>
              <a:ahLst/>
              <a:cxnLst>
                <a:cxn ang="0">
                  <a:pos x="0" y="598"/>
                </a:cxn>
                <a:cxn ang="0">
                  <a:pos x="20" y="600"/>
                </a:cxn>
                <a:cxn ang="0">
                  <a:pos x="36" y="603"/>
                </a:cxn>
                <a:cxn ang="0">
                  <a:pos x="47" y="604"/>
                </a:cxn>
                <a:cxn ang="0">
                  <a:pos x="53" y="604"/>
                </a:cxn>
                <a:cxn ang="0">
                  <a:pos x="58" y="604"/>
                </a:cxn>
                <a:cxn ang="0">
                  <a:pos x="63" y="604"/>
                </a:cxn>
                <a:cxn ang="0">
                  <a:pos x="66" y="605"/>
                </a:cxn>
                <a:cxn ang="0">
                  <a:pos x="71" y="605"/>
                </a:cxn>
                <a:cxn ang="0">
                  <a:pos x="77" y="605"/>
                </a:cxn>
                <a:cxn ang="0">
                  <a:pos x="80" y="605"/>
                </a:cxn>
                <a:cxn ang="0">
                  <a:pos x="82" y="605"/>
                </a:cxn>
                <a:cxn ang="0">
                  <a:pos x="88" y="605"/>
                </a:cxn>
                <a:cxn ang="0">
                  <a:pos x="90" y="605"/>
                </a:cxn>
                <a:cxn ang="0">
                  <a:pos x="93" y="605"/>
                </a:cxn>
                <a:cxn ang="0">
                  <a:pos x="99" y="604"/>
                </a:cxn>
                <a:cxn ang="0">
                  <a:pos x="105" y="604"/>
                </a:cxn>
                <a:cxn ang="0">
                  <a:pos x="109" y="604"/>
                </a:cxn>
                <a:cxn ang="0">
                  <a:pos x="120" y="603"/>
                </a:cxn>
                <a:cxn ang="0">
                  <a:pos x="129" y="602"/>
                </a:cxn>
                <a:cxn ang="0">
                  <a:pos x="139" y="600"/>
                </a:cxn>
                <a:cxn ang="0">
                  <a:pos x="159" y="598"/>
                </a:cxn>
                <a:cxn ang="0">
                  <a:pos x="195" y="590"/>
                </a:cxn>
                <a:cxn ang="0">
                  <a:pos x="215" y="584"/>
                </a:cxn>
                <a:cxn ang="0">
                  <a:pos x="235" y="577"/>
                </a:cxn>
                <a:cxn ang="0">
                  <a:pos x="273" y="561"/>
                </a:cxn>
                <a:cxn ang="0">
                  <a:pos x="341" y="521"/>
                </a:cxn>
                <a:cxn ang="0">
                  <a:pos x="372" y="497"/>
                </a:cxn>
                <a:cxn ang="0">
                  <a:pos x="403" y="470"/>
                </a:cxn>
                <a:cxn ang="0">
                  <a:pos x="452" y="413"/>
                </a:cxn>
                <a:cxn ang="0">
                  <a:pos x="494" y="348"/>
                </a:cxn>
                <a:cxn ang="0">
                  <a:pos x="527" y="278"/>
                </a:cxn>
                <a:cxn ang="0">
                  <a:pos x="539" y="246"/>
                </a:cxn>
                <a:cxn ang="0">
                  <a:pos x="549" y="212"/>
                </a:cxn>
                <a:cxn ang="0">
                  <a:pos x="557" y="180"/>
                </a:cxn>
                <a:cxn ang="0">
                  <a:pos x="564" y="145"/>
                </a:cxn>
                <a:cxn ang="0">
                  <a:pos x="569" y="114"/>
                </a:cxn>
                <a:cxn ang="0">
                  <a:pos x="572" y="84"/>
                </a:cxn>
                <a:cxn ang="0">
                  <a:pos x="573" y="73"/>
                </a:cxn>
                <a:cxn ang="0">
                  <a:pos x="575" y="61"/>
                </a:cxn>
                <a:cxn ang="0">
                  <a:pos x="575" y="50"/>
                </a:cxn>
                <a:cxn ang="0">
                  <a:pos x="576" y="38"/>
                </a:cxn>
                <a:cxn ang="0">
                  <a:pos x="576" y="33"/>
                </a:cxn>
                <a:cxn ang="0">
                  <a:pos x="576" y="27"/>
                </a:cxn>
                <a:cxn ang="0">
                  <a:pos x="576" y="23"/>
                </a:cxn>
                <a:cxn ang="0">
                  <a:pos x="576" y="18"/>
                </a:cxn>
                <a:cxn ang="0">
                  <a:pos x="576" y="13"/>
                </a:cxn>
                <a:cxn ang="0">
                  <a:pos x="576" y="8"/>
                </a:cxn>
                <a:cxn ang="0">
                  <a:pos x="576" y="5"/>
                </a:cxn>
                <a:cxn ang="0">
                  <a:pos x="577" y="2"/>
                </a:cxn>
                <a:cxn ang="0">
                  <a:pos x="577" y="0"/>
                </a:cxn>
              </a:cxnLst>
              <a:rect l="0" t="0" r="r" b="b"/>
              <a:pathLst>
                <a:path w="577" h="605">
                  <a:moveTo>
                    <a:pt x="0" y="598"/>
                  </a:moveTo>
                  <a:lnTo>
                    <a:pt x="20" y="600"/>
                  </a:lnTo>
                  <a:lnTo>
                    <a:pt x="36" y="603"/>
                  </a:lnTo>
                  <a:lnTo>
                    <a:pt x="47" y="604"/>
                  </a:lnTo>
                  <a:lnTo>
                    <a:pt x="53" y="604"/>
                  </a:lnTo>
                  <a:lnTo>
                    <a:pt x="58" y="604"/>
                  </a:lnTo>
                  <a:lnTo>
                    <a:pt x="63" y="604"/>
                  </a:lnTo>
                  <a:lnTo>
                    <a:pt x="66" y="605"/>
                  </a:lnTo>
                  <a:lnTo>
                    <a:pt x="71" y="605"/>
                  </a:lnTo>
                  <a:lnTo>
                    <a:pt x="77" y="605"/>
                  </a:lnTo>
                  <a:lnTo>
                    <a:pt x="80" y="605"/>
                  </a:lnTo>
                  <a:lnTo>
                    <a:pt x="82" y="605"/>
                  </a:lnTo>
                  <a:lnTo>
                    <a:pt x="88" y="605"/>
                  </a:lnTo>
                  <a:lnTo>
                    <a:pt x="90" y="605"/>
                  </a:lnTo>
                  <a:lnTo>
                    <a:pt x="93" y="605"/>
                  </a:lnTo>
                  <a:lnTo>
                    <a:pt x="99" y="604"/>
                  </a:lnTo>
                  <a:lnTo>
                    <a:pt x="105" y="604"/>
                  </a:lnTo>
                  <a:lnTo>
                    <a:pt x="109" y="604"/>
                  </a:lnTo>
                  <a:lnTo>
                    <a:pt x="120" y="603"/>
                  </a:lnTo>
                  <a:lnTo>
                    <a:pt x="129" y="602"/>
                  </a:lnTo>
                  <a:lnTo>
                    <a:pt x="139" y="600"/>
                  </a:lnTo>
                  <a:lnTo>
                    <a:pt x="159" y="598"/>
                  </a:lnTo>
                  <a:lnTo>
                    <a:pt x="195" y="590"/>
                  </a:lnTo>
                  <a:lnTo>
                    <a:pt x="215" y="584"/>
                  </a:lnTo>
                  <a:lnTo>
                    <a:pt x="235" y="577"/>
                  </a:lnTo>
                  <a:lnTo>
                    <a:pt x="273" y="561"/>
                  </a:lnTo>
                  <a:lnTo>
                    <a:pt x="341" y="521"/>
                  </a:lnTo>
                  <a:lnTo>
                    <a:pt x="372" y="497"/>
                  </a:lnTo>
                  <a:lnTo>
                    <a:pt x="403" y="470"/>
                  </a:lnTo>
                  <a:lnTo>
                    <a:pt x="452" y="413"/>
                  </a:lnTo>
                  <a:lnTo>
                    <a:pt x="494" y="348"/>
                  </a:lnTo>
                  <a:lnTo>
                    <a:pt x="527" y="278"/>
                  </a:lnTo>
                  <a:lnTo>
                    <a:pt x="539" y="246"/>
                  </a:lnTo>
                  <a:lnTo>
                    <a:pt x="549" y="212"/>
                  </a:lnTo>
                  <a:lnTo>
                    <a:pt x="557" y="180"/>
                  </a:lnTo>
                  <a:lnTo>
                    <a:pt x="564" y="145"/>
                  </a:lnTo>
                  <a:lnTo>
                    <a:pt x="569" y="114"/>
                  </a:lnTo>
                  <a:lnTo>
                    <a:pt x="572" y="84"/>
                  </a:lnTo>
                  <a:lnTo>
                    <a:pt x="573" y="73"/>
                  </a:lnTo>
                  <a:lnTo>
                    <a:pt x="575" y="61"/>
                  </a:lnTo>
                  <a:lnTo>
                    <a:pt x="575" y="50"/>
                  </a:lnTo>
                  <a:lnTo>
                    <a:pt x="576" y="38"/>
                  </a:lnTo>
                  <a:lnTo>
                    <a:pt x="576" y="33"/>
                  </a:lnTo>
                  <a:lnTo>
                    <a:pt x="576" y="27"/>
                  </a:lnTo>
                  <a:lnTo>
                    <a:pt x="576" y="23"/>
                  </a:lnTo>
                  <a:lnTo>
                    <a:pt x="576" y="18"/>
                  </a:lnTo>
                  <a:lnTo>
                    <a:pt x="576" y="13"/>
                  </a:lnTo>
                  <a:lnTo>
                    <a:pt x="576" y="8"/>
                  </a:lnTo>
                  <a:lnTo>
                    <a:pt x="576" y="5"/>
                  </a:lnTo>
                  <a:lnTo>
                    <a:pt x="577" y="2"/>
                  </a:lnTo>
                  <a:lnTo>
                    <a:pt x="577" y="0"/>
                  </a:lnTo>
                </a:path>
              </a:pathLst>
            </a:custGeom>
            <a:noFill/>
            <a:ln w="44450">
              <a:solidFill>
                <a:srgbClr val="E5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57" name="Line 73"/>
            <p:cNvSpPr>
              <a:spLocks noChangeShapeType="1"/>
            </p:cNvSpPr>
            <p:nvPr/>
          </p:nvSpPr>
          <p:spPr bwMode="auto">
            <a:xfrm flipV="1">
              <a:off x="1668" y="1566"/>
              <a:ext cx="1" cy="2"/>
            </a:xfrm>
            <a:prstGeom prst="line">
              <a:avLst/>
            </a:prstGeom>
            <a:noFill/>
            <a:ln w="44450">
              <a:solidFill>
                <a:srgbClr val="E533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58" name="Freeform 74"/>
            <p:cNvSpPr>
              <a:spLocks/>
            </p:cNvSpPr>
            <p:nvPr/>
          </p:nvSpPr>
          <p:spPr bwMode="auto">
            <a:xfrm>
              <a:off x="1048" y="959"/>
              <a:ext cx="612" cy="607"/>
            </a:xfrm>
            <a:custGeom>
              <a:avLst/>
              <a:gdLst/>
              <a:ahLst/>
              <a:cxnLst>
                <a:cxn ang="0">
                  <a:pos x="612" y="607"/>
                </a:cxn>
                <a:cxn ang="0">
                  <a:pos x="612" y="603"/>
                </a:cxn>
                <a:cxn ang="0">
                  <a:pos x="612" y="599"/>
                </a:cxn>
                <a:cxn ang="0">
                  <a:pos x="612" y="596"/>
                </a:cxn>
                <a:cxn ang="0">
                  <a:pos x="612" y="591"/>
                </a:cxn>
                <a:cxn ang="0">
                  <a:pos x="612" y="585"/>
                </a:cxn>
                <a:cxn ang="0">
                  <a:pos x="612" y="578"/>
                </a:cxn>
                <a:cxn ang="0">
                  <a:pos x="610" y="569"/>
                </a:cxn>
                <a:cxn ang="0">
                  <a:pos x="610" y="561"/>
                </a:cxn>
                <a:cxn ang="0">
                  <a:pos x="609" y="545"/>
                </a:cxn>
                <a:cxn ang="0">
                  <a:pos x="608" y="530"/>
                </a:cxn>
                <a:cxn ang="0">
                  <a:pos x="607" y="515"/>
                </a:cxn>
                <a:cxn ang="0">
                  <a:pos x="603" y="482"/>
                </a:cxn>
                <a:cxn ang="0">
                  <a:pos x="597" y="447"/>
                </a:cxn>
                <a:cxn ang="0">
                  <a:pos x="591" y="415"/>
                </a:cxn>
                <a:cxn ang="0">
                  <a:pos x="582" y="378"/>
                </a:cxn>
                <a:cxn ang="0">
                  <a:pos x="570" y="343"/>
                </a:cxn>
                <a:cxn ang="0">
                  <a:pos x="544" y="280"/>
                </a:cxn>
                <a:cxn ang="0">
                  <a:pos x="507" y="214"/>
                </a:cxn>
                <a:cxn ang="0">
                  <a:pos x="461" y="153"/>
                </a:cxn>
                <a:cxn ang="0">
                  <a:pos x="409" y="104"/>
                </a:cxn>
                <a:cxn ang="0">
                  <a:pos x="347" y="61"/>
                </a:cxn>
                <a:cxn ang="0">
                  <a:pos x="310" y="42"/>
                </a:cxn>
                <a:cxn ang="0">
                  <a:pos x="272" y="26"/>
                </a:cxn>
                <a:cxn ang="0">
                  <a:pos x="236" y="14"/>
                </a:cxn>
                <a:cxn ang="0">
                  <a:pos x="217" y="11"/>
                </a:cxn>
                <a:cxn ang="0">
                  <a:pos x="200" y="7"/>
                </a:cxn>
                <a:cxn ang="0">
                  <a:pos x="180" y="4"/>
                </a:cxn>
                <a:cxn ang="0">
                  <a:pos x="170" y="2"/>
                </a:cxn>
                <a:cxn ang="0">
                  <a:pos x="161" y="1"/>
                </a:cxn>
                <a:cxn ang="0">
                  <a:pos x="156" y="1"/>
                </a:cxn>
                <a:cxn ang="0">
                  <a:pos x="150" y="1"/>
                </a:cxn>
                <a:cxn ang="0">
                  <a:pos x="145" y="0"/>
                </a:cxn>
                <a:cxn ang="0">
                  <a:pos x="140" y="0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28" y="0"/>
                </a:cxn>
                <a:cxn ang="0">
                  <a:pos x="124" y="0"/>
                </a:cxn>
                <a:cxn ang="0">
                  <a:pos x="121" y="0"/>
                </a:cxn>
                <a:cxn ang="0">
                  <a:pos x="118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08" y="0"/>
                </a:cxn>
                <a:cxn ang="0">
                  <a:pos x="102" y="0"/>
                </a:cxn>
                <a:cxn ang="0">
                  <a:pos x="99" y="0"/>
                </a:cxn>
                <a:cxn ang="0">
                  <a:pos x="88" y="1"/>
                </a:cxn>
                <a:cxn ang="0">
                  <a:pos x="76" y="2"/>
                </a:cxn>
                <a:cxn ang="0">
                  <a:pos x="55" y="5"/>
                </a:cxn>
                <a:cxn ang="0">
                  <a:pos x="37" y="8"/>
                </a:cxn>
                <a:cxn ang="0">
                  <a:pos x="0" y="17"/>
                </a:cxn>
              </a:cxnLst>
              <a:rect l="0" t="0" r="r" b="b"/>
              <a:pathLst>
                <a:path w="612" h="607">
                  <a:moveTo>
                    <a:pt x="612" y="607"/>
                  </a:moveTo>
                  <a:lnTo>
                    <a:pt x="612" y="603"/>
                  </a:lnTo>
                  <a:lnTo>
                    <a:pt x="612" y="599"/>
                  </a:lnTo>
                  <a:lnTo>
                    <a:pt x="612" y="596"/>
                  </a:lnTo>
                  <a:lnTo>
                    <a:pt x="612" y="591"/>
                  </a:lnTo>
                  <a:lnTo>
                    <a:pt x="612" y="585"/>
                  </a:lnTo>
                  <a:lnTo>
                    <a:pt x="612" y="578"/>
                  </a:lnTo>
                  <a:lnTo>
                    <a:pt x="610" y="569"/>
                  </a:lnTo>
                  <a:lnTo>
                    <a:pt x="610" y="561"/>
                  </a:lnTo>
                  <a:lnTo>
                    <a:pt x="609" y="545"/>
                  </a:lnTo>
                  <a:lnTo>
                    <a:pt x="608" y="530"/>
                  </a:lnTo>
                  <a:lnTo>
                    <a:pt x="607" y="515"/>
                  </a:lnTo>
                  <a:lnTo>
                    <a:pt x="603" y="482"/>
                  </a:lnTo>
                  <a:lnTo>
                    <a:pt x="597" y="447"/>
                  </a:lnTo>
                  <a:lnTo>
                    <a:pt x="591" y="415"/>
                  </a:lnTo>
                  <a:lnTo>
                    <a:pt x="582" y="378"/>
                  </a:lnTo>
                  <a:lnTo>
                    <a:pt x="570" y="343"/>
                  </a:lnTo>
                  <a:lnTo>
                    <a:pt x="544" y="280"/>
                  </a:lnTo>
                  <a:lnTo>
                    <a:pt x="507" y="214"/>
                  </a:lnTo>
                  <a:lnTo>
                    <a:pt x="461" y="153"/>
                  </a:lnTo>
                  <a:lnTo>
                    <a:pt x="409" y="104"/>
                  </a:lnTo>
                  <a:lnTo>
                    <a:pt x="347" y="61"/>
                  </a:lnTo>
                  <a:lnTo>
                    <a:pt x="310" y="42"/>
                  </a:lnTo>
                  <a:lnTo>
                    <a:pt x="272" y="26"/>
                  </a:lnTo>
                  <a:lnTo>
                    <a:pt x="236" y="14"/>
                  </a:lnTo>
                  <a:lnTo>
                    <a:pt x="217" y="11"/>
                  </a:lnTo>
                  <a:lnTo>
                    <a:pt x="200" y="7"/>
                  </a:lnTo>
                  <a:lnTo>
                    <a:pt x="180" y="4"/>
                  </a:lnTo>
                  <a:lnTo>
                    <a:pt x="170" y="2"/>
                  </a:lnTo>
                  <a:lnTo>
                    <a:pt x="161" y="1"/>
                  </a:lnTo>
                  <a:lnTo>
                    <a:pt x="156" y="1"/>
                  </a:lnTo>
                  <a:lnTo>
                    <a:pt x="150" y="1"/>
                  </a:lnTo>
                  <a:lnTo>
                    <a:pt x="145" y="0"/>
                  </a:lnTo>
                  <a:lnTo>
                    <a:pt x="140" y="0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28" y="0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08" y="0"/>
                  </a:lnTo>
                  <a:lnTo>
                    <a:pt x="102" y="0"/>
                  </a:lnTo>
                  <a:lnTo>
                    <a:pt x="99" y="0"/>
                  </a:lnTo>
                  <a:lnTo>
                    <a:pt x="88" y="1"/>
                  </a:lnTo>
                  <a:lnTo>
                    <a:pt x="76" y="2"/>
                  </a:lnTo>
                  <a:lnTo>
                    <a:pt x="55" y="5"/>
                  </a:lnTo>
                  <a:lnTo>
                    <a:pt x="37" y="8"/>
                  </a:lnTo>
                  <a:lnTo>
                    <a:pt x="0" y="17"/>
                  </a:lnTo>
                </a:path>
              </a:pathLst>
            </a:custGeom>
            <a:noFill/>
            <a:ln w="44450">
              <a:solidFill>
                <a:srgbClr val="FF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59" name="Freeform 75"/>
            <p:cNvSpPr>
              <a:spLocks/>
            </p:cNvSpPr>
            <p:nvPr/>
          </p:nvSpPr>
          <p:spPr bwMode="auto">
            <a:xfrm>
              <a:off x="681" y="976"/>
              <a:ext cx="367" cy="1165"/>
            </a:xfrm>
            <a:custGeom>
              <a:avLst/>
              <a:gdLst/>
              <a:ahLst/>
              <a:cxnLst>
                <a:cxn ang="0">
                  <a:pos x="367" y="0"/>
                </a:cxn>
                <a:cxn ang="0">
                  <a:pos x="332" y="12"/>
                </a:cxn>
                <a:cxn ang="0">
                  <a:pos x="298" y="26"/>
                </a:cxn>
                <a:cxn ang="0">
                  <a:pos x="263" y="45"/>
                </a:cxn>
                <a:cxn ang="0">
                  <a:pos x="204" y="87"/>
                </a:cxn>
                <a:cxn ang="0">
                  <a:pos x="145" y="145"/>
                </a:cxn>
                <a:cxn ang="0">
                  <a:pos x="100" y="205"/>
                </a:cxn>
                <a:cxn ang="0">
                  <a:pos x="65" y="269"/>
                </a:cxn>
                <a:cxn ang="0">
                  <a:pos x="41" y="329"/>
                </a:cxn>
                <a:cxn ang="0">
                  <a:pos x="22" y="392"/>
                </a:cxn>
                <a:cxn ang="0">
                  <a:pos x="15" y="428"/>
                </a:cxn>
                <a:cxn ang="0">
                  <a:pos x="10" y="460"/>
                </a:cxn>
                <a:cxn ang="0">
                  <a:pos x="8" y="477"/>
                </a:cxn>
                <a:cxn ang="0">
                  <a:pos x="5" y="494"/>
                </a:cxn>
                <a:cxn ang="0">
                  <a:pos x="4" y="509"/>
                </a:cxn>
                <a:cxn ang="0">
                  <a:pos x="3" y="526"/>
                </a:cxn>
                <a:cxn ang="0">
                  <a:pos x="2" y="542"/>
                </a:cxn>
                <a:cxn ang="0">
                  <a:pos x="2" y="549"/>
                </a:cxn>
                <a:cxn ang="0">
                  <a:pos x="0" y="557"/>
                </a:cxn>
                <a:cxn ang="0">
                  <a:pos x="0" y="566"/>
                </a:cxn>
                <a:cxn ang="0">
                  <a:pos x="0" y="569"/>
                </a:cxn>
                <a:cxn ang="0">
                  <a:pos x="0" y="573"/>
                </a:cxn>
                <a:cxn ang="0">
                  <a:pos x="0" y="575"/>
                </a:cxn>
                <a:cxn ang="0">
                  <a:pos x="0" y="579"/>
                </a:cxn>
                <a:cxn ang="0">
                  <a:pos x="0" y="582"/>
                </a:cxn>
                <a:cxn ang="0">
                  <a:pos x="0" y="586"/>
                </a:cxn>
                <a:cxn ang="0">
                  <a:pos x="0" y="591"/>
                </a:cxn>
                <a:cxn ang="0">
                  <a:pos x="0" y="593"/>
                </a:cxn>
                <a:cxn ang="0">
                  <a:pos x="0" y="594"/>
                </a:cxn>
                <a:cxn ang="0">
                  <a:pos x="0" y="597"/>
                </a:cxn>
                <a:cxn ang="0">
                  <a:pos x="0" y="599"/>
                </a:cxn>
                <a:cxn ang="0">
                  <a:pos x="0" y="604"/>
                </a:cxn>
                <a:cxn ang="0">
                  <a:pos x="0" y="607"/>
                </a:cxn>
                <a:cxn ang="0">
                  <a:pos x="0" y="612"/>
                </a:cxn>
                <a:cxn ang="0">
                  <a:pos x="0" y="619"/>
                </a:cxn>
                <a:cxn ang="0">
                  <a:pos x="2" y="628"/>
                </a:cxn>
                <a:cxn ang="0">
                  <a:pos x="2" y="639"/>
                </a:cxn>
                <a:cxn ang="0">
                  <a:pos x="3" y="655"/>
                </a:cxn>
                <a:cxn ang="0">
                  <a:pos x="4" y="671"/>
                </a:cxn>
                <a:cxn ang="0">
                  <a:pos x="5" y="687"/>
                </a:cxn>
                <a:cxn ang="0">
                  <a:pos x="10" y="721"/>
                </a:cxn>
                <a:cxn ang="0">
                  <a:pos x="15" y="754"/>
                </a:cxn>
                <a:cxn ang="0">
                  <a:pos x="23" y="787"/>
                </a:cxn>
                <a:cxn ang="0">
                  <a:pos x="40" y="848"/>
                </a:cxn>
                <a:cxn ang="0">
                  <a:pos x="66" y="913"/>
                </a:cxn>
                <a:cxn ang="0">
                  <a:pos x="99" y="972"/>
                </a:cxn>
                <a:cxn ang="0">
                  <a:pos x="144" y="1033"/>
                </a:cxn>
                <a:cxn ang="0">
                  <a:pos x="193" y="1083"/>
                </a:cxn>
                <a:cxn ang="0">
                  <a:pos x="253" y="1128"/>
                </a:cxn>
                <a:cxn ang="0">
                  <a:pos x="291" y="1148"/>
                </a:cxn>
                <a:cxn ang="0">
                  <a:pos x="326" y="1165"/>
                </a:cxn>
              </a:cxnLst>
              <a:rect l="0" t="0" r="r" b="b"/>
              <a:pathLst>
                <a:path w="367" h="1165">
                  <a:moveTo>
                    <a:pt x="367" y="0"/>
                  </a:moveTo>
                  <a:lnTo>
                    <a:pt x="332" y="12"/>
                  </a:lnTo>
                  <a:lnTo>
                    <a:pt x="298" y="26"/>
                  </a:lnTo>
                  <a:lnTo>
                    <a:pt x="263" y="45"/>
                  </a:lnTo>
                  <a:lnTo>
                    <a:pt x="204" y="87"/>
                  </a:lnTo>
                  <a:lnTo>
                    <a:pt x="145" y="145"/>
                  </a:lnTo>
                  <a:lnTo>
                    <a:pt x="100" y="205"/>
                  </a:lnTo>
                  <a:lnTo>
                    <a:pt x="65" y="269"/>
                  </a:lnTo>
                  <a:lnTo>
                    <a:pt x="41" y="329"/>
                  </a:lnTo>
                  <a:lnTo>
                    <a:pt x="22" y="392"/>
                  </a:lnTo>
                  <a:lnTo>
                    <a:pt x="15" y="428"/>
                  </a:lnTo>
                  <a:lnTo>
                    <a:pt x="10" y="460"/>
                  </a:lnTo>
                  <a:lnTo>
                    <a:pt x="8" y="477"/>
                  </a:lnTo>
                  <a:lnTo>
                    <a:pt x="5" y="494"/>
                  </a:lnTo>
                  <a:lnTo>
                    <a:pt x="4" y="509"/>
                  </a:lnTo>
                  <a:lnTo>
                    <a:pt x="3" y="526"/>
                  </a:lnTo>
                  <a:lnTo>
                    <a:pt x="2" y="542"/>
                  </a:lnTo>
                  <a:lnTo>
                    <a:pt x="2" y="549"/>
                  </a:lnTo>
                  <a:lnTo>
                    <a:pt x="0" y="557"/>
                  </a:lnTo>
                  <a:lnTo>
                    <a:pt x="0" y="566"/>
                  </a:lnTo>
                  <a:lnTo>
                    <a:pt x="0" y="569"/>
                  </a:lnTo>
                  <a:lnTo>
                    <a:pt x="0" y="573"/>
                  </a:lnTo>
                  <a:lnTo>
                    <a:pt x="0" y="575"/>
                  </a:lnTo>
                  <a:lnTo>
                    <a:pt x="0" y="579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91"/>
                  </a:lnTo>
                  <a:lnTo>
                    <a:pt x="0" y="593"/>
                  </a:lnTo>
                  <a:lnTo>
                    <a:pt x="0" y="594"/>
                  </a:lnTo>
                  <a:lnTo>
                    <a:pt x="0" y="597"/>
                  </a:lnTo>
                  <a:lnTo>
                    <a:pt x="0" y="599"/>
                  </a:lnTo>
                  <a:lnTo>
                    <a:pt x="0" y="604"/>
                  </a:lnTo>
                  <a:lnTo>
                    <a:pt x="0" y="607"/>
                  </a:lnTo>
                  <a:lnTo>
                    <a:pt x="0" y="612"/>
                  </a:lnTo>
                  <a:lnTo>
                    <a:pt x="0" y="619"/>
                  </a:lnTo>
                  <a:lnTo>
                    <a:pt x="2" y="628"/>
                  </a:lnTo>
                  <a:lnTo>
                    <a:pt x="2" y="639"/>
                  </a:lnTo>
                  <a:lnTo>
                    <a:pt x="3" y="655"/>
                  </a:lnTo>
                  <a:lnTo>
                    <a:pt x="4" y="671"/>
                  </a:lnTo>
                  <a:lnTo>
                    <a:pt x="5" y="687"/>
                  </a:lnTo>
                  <a:lnTo>
                    <a:pt x="10" y="721"/>
                  </a:lnTo>
                  <a:lnTo>
                    <a:pt x="15" y="754"/>
                  </a:lnTo>
                  <a:lnTo>
                    <a:pt x="23" y="787"/>
                  </a:lnTo>
                  <a:lnTo>
                    <a:pt x="40" y="848"/>
                  </a:lnTo>
                  <a:lnTo>
                    <a:pt x="66" y="913"/>
                  </a:lnTo>
                  <a:lnTo>
                    <a:pt x="99" y="972"/>
                  </a:lnTo>
                  <a:lnTo>
                    <a:pt x="144" y="1033"/>
                  </a:lnTo>
                  <a:lnTo>
                    <a:pt x="193" y="1083"/>
                  </a:lnTo>
                  <a:lnTo>
                    <a:pt x="253" y="1128"/>
                  </a:lnTo>
                  <a:lnTo>
                    <a:pt x="291" y="1148"/>
                  </a:lnTo>
                  <a:lnTo>
                    <a:pt x="326" y="1165"/>
                  </a:lnTo>
                </a:path>
              </a:pathLst>
            </a:custGeom>
            <a:noFill/>
            <a:ln w="44450">
              <a:solidFill>
                <a:srgbClr val="FF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60" name="Freeform 76"/>
            <p:cNvSpPr>
              <a:spLocks/>
            </p:cNvSpPr>
            <p:nvPr/>
          </p:nvSpPr>
          <p:spPr bwMode="auto">
            <a:xfrm>
              <a:off x="1007" y="1566"/>
              <a:ext cx="653" cy="606"/>
            </a:xfrm>
            <a:custGeom>
              <a:avLst/>
              <a:gdLst/>
              <a:ahLst/>
              <a:cxnLst>
                <a:cxn ang="0">
                  <a:pos x="0" y="575"/>
                </a:cxn>
                <a:cxn ang="0">
                  <a:pos x="36" y="588"/>
                </a:cxn>
                <a:cxn ang="0">
                  <a:pos x="71" y="596"/>
                </a:cxn>
                <a:cxn ang="0">
                  <a:pos x="92" y="600"/>
                </a:cxn>
                <a:cxn ang="0">
                  <a:pos x="111" y="604"/>
                </a:cxn>
                <a:cxn ang="0">
                  <a:pos x="122" y="604"/>
                </a:cxn>
                <a:cxn ang="0">
                  <a:pos x="126" y="605"/>
                </a:cxn>
                <a:cxn ang="0">
                  <a:pos x="132" y="605"/>
                </a:cxn>
                <a:cxn ang="0">
                  <a:pos x="138" y="606"/>
                </a:cxn>
                <a:cxn ang="0">
                  <a:pos x="143" y="606"/>
                </a:cxn>
                <a:cxn ang="0">
                  <a:pos x="149" y="606"/>
                </a:cxn>
                <a:cxn ang="0">
                  <a:pos x="154" y="606"/>
                </a:cxn>
                <a:cxn ang="0">
                  <a:pos x="159" y="606"/>
                </a:cxn>
                <a:cxn ang="0">
                  <a:pos x="164" y="606"/>
                </a:cxn>
                <a:cxn ang="0">
                  <a:pos x="168" y="606"/>
                </a:cxn>
                <a:cxn ang="0">
                  <a:pos x="172" y="606"/>
                </a:cxn>
                <a:cxn ang="0">
                  <a:pos x="177" y="606"/>
                </a:cxn>
                <a:cxn ang="0">
                  <a:pos x="180" y="606"/>
                </a:cxn>
                <a:cxn ang="0">
                  <a:pos x="183" y="606"/>
                </a:cxn>
                <a:cxn ang="0">
                  <a:pos x="192" y="605"/>
                </a:cxn>
                <a:cxn ang="0">
                  <a:pos x="202" y="605"/>
                </a:cxn>
                <a:cxn ang="0">
                  <a:pos x="213" y="604"/>
                </a:cxn>
                <a:cxn ang="0">
                  <a:pos x="234" y="600"/>
                </a:cxn>
                <a:cxn ang="0">
                  <a:pos x="252" y="598"/>
                </a:cxn>
                <a:cxn ang="0">
                  <a:pos x="271" y="593"/>
                </a:cxn>
                <a:cxn ang="0">
                  <a:pos x="305" y="583"/>
                </a:cxn>
                <a:cxn ang="0">
                  <a:pos x="341" y="569"/>
                </a:cxn>
                <a:cxn ang="0">
                  <a:pos x="378" y="551"/>
                </a:cxn>
                <a:cxn ang="0">
                  <a:pos x="446" y="504"/>
                </a:cxn>
                <a:cxn ang="0">
                  <a:pos x="500" y="453"/>
                </a:cxn>
                <a:cxn ang="0">
                  <a:pos x="548" y="390"/>
                </a:cxn>
                <a:cxn ang="0">
                  <a:pos x="587" y="323"/>
                </a:cxn>
                <a:cxn ang="0">
                  <a:pos x="601" y="291"/>
                </a:cxn>
                <a:cxn ang="0">
                  <a:pos x="613" y="257"/>
                </a:cxn>
                <a:cxn ang="0">
                  <a:pos x="623" y="225"/>
                </a:cxn>
                <a:cxn ang="0">
                  <a:pos x="632" y="190"/>
                </a:cxn>
                <a:cxn ang="0">
                  <a:pos x="638" y="159"/>
                </a:cxn>
                <a:cxn ang="0">
                  <a:pos x="643" y="130"/>
                </a:cxn>
                <a:cxn ang="0">
                  <a:pos x="648" y="97"/>
                </a:cxn>
                <a:cxn ang="0">
                  <a:pos x="650" y="67"/>
                </a:cxn>
                <a:cxn ang="0">
                  <a:pos x="651" y="50"/>
                </a:cxn>
                <a:cxn ang="0">
                  <a:pos x="651" y="34"/>
                </a:cxn>
                <a:cxn ang="0">
                  <a:pos x="653" y="26"/>
                </a:cxn>
                <a:cxn ang="0">
                  <a:pos x="653" y="17"/>
                </a:cxn>
                <a:cxn ang="0">
                  <a:pos x="653" y="13"/>
                </a:cxn>
                <a:cxn ang="0">
                  <a:pos x="653" y="10"/>
                </a:cxn>
                <a:cxn ang="0">
                  <a:pos x="653" y="8"/>
                </a:cxn>
                <a:cxn ang="0">
                  <a:pos x="653" y="5"/>
                </a:cxn>
                <a:cxn ang="0">
                  <a:pos x="653" y="4"/>
                </a:cxn>
                <a:cxn ang="0">
                  <a:pos x="653" y="0"/>
                </a:cxn>
              </a:cxnLst>
              <a:rect l="0" t="0" r="r" b="b"/>
              <a:pathLst>
                <a:path w="653" h="606">
                  <a:moveTo>
                    <a:pt x="0" y="575"/>
                  </a:moveTo>
                  <a:lnTo>
                    <a:pt x="36" y="588"/>
                  </a:lnTo>
                  <a:lnTo>
                    <a:pt x="71" y="596"/>
                  </a:lnTo>
                  <a:lnTo>
                    <a:pt x="92" y="600"/>
                  </a:lnTo>
                  <a:lnTo>
                    <a:pt x="111" y="604"/>
                  </a:lnTo>
                  <a:lnTo>
                    <a:pt x="122" y="604"/>
                  </a:lnTo>
                  <a:lnTo>
                    <a:pt x="126" y="605"/>
                  </a:lnTo>
                  <a:lnTo>
                    <a:pt x="132" y="605"/>
                  </a:lnTo>
                  <a:lnTo>
                    <a:pt x="138" y="606"/>
                  </a:lnTo>
                  <a:lnTo>
                    <a:pt x="143" y="606"/>
                  </a:lnTo>
                  <a:lnTo>
                    <a:pt x="149" y="606"/>
                  </a:lnTo>
                  <a:lnTo>
                    <a:pt x="154" y="606"/>
                  </a:lnTo>
                  <a:lnTo>
                    <a:pt x="159" y="606"/>
                  </a:lnTo>
                  <a:lnTo>
                    <a:pt x="164" y="606"/>
                  </a:lnTo>
                  <a:lnTo>
                    <a:pt x="168" y="606"/>
                  </a:lnTo>
                  <a:lnTo>
                    <a:pt x="172" y="606"/>
                  </a:lnTo>
                  <a:lnTo>
                    <a:pt x="177" y="606"/>
                  </a:lnTo>
                  <a:lnTo>
                    <a:pt x="180" y="606"/>
                  </a:lnTo>
                  <a:lnTo>
                    <a:pt x="183" y="606"/>
                  </a:lnTo>
                  <a:lnTo>
                    <a:pt x="192" y="605"/>
                  </a:lnTo>
                  <a:lnTo>
                    <a:pt x="202" y="605"/>
                  </a:lnTo>
                  <a:lnTo>
                    <a:pt x="213" y="604"/>
                  </a:lnTo>
                  <a:lnTo>
                    <a:pt x="234" y="600"/>
                  </a:lnTo>
                  <a:lnTo>
                    <a:pt x="252" y="598"/>
                  </a:lnTo>
                  <a:lnTo>
                    <a:pt x="271" y="593"/>
                  </a:lnTo>
                  <a:lnTo>
                    <a:pt x="305" y="583"/>
                  </a:lnTo>
                  <a:lnTo>
                    <a:pt x="341" y="569"/>
                  </a:lnTo>
                  <a:lnTo>
                    <a:pt x="378" y="551"/>
                  </a:lnTo>
                  <a:lnTo>
                    <a:pt x="446" y="504"/>
                  </a:lnTo>
                  <a:lnTo>
                    <a:pt x="500" y="453"/>
                  </a:lnTo>
                  <a:lnTo>
                    <a:pt x="548" y="390"/>
                  </a:lnTo>
                  <a:lnTo>
                    <a:pt x="587" y="323"/>
                  </a:lnTo>
                  <a:lnTo>
                    <a:pt x="601" y="291"/>
                  </a:lnTo>
                  <a:lnTo>
                    <a:pt x="613" y="257"/>
                  </a:lnTo>
                  <a:lnTo>
                    <a:pt x="623" y="225"/>
                  </a:lnTo>
                  <a:lnTo>
                    <a:pt x="632" y="190"/>
                  </a:lnTo>
                  <a:lnTo>
                    <a:pt x="638" y="159"/>
                  </a:lnTo>
                  <a:lnTo>
                    <a:pt x="643" y="130"/>
                  </a:lnTo>
                  <a:lnTo>
                    <a:pt x="648" y="97"/>
                  </a:lnTo>
                  <a:lnTo>
                    <a:pt x="650" y="67"/>
                  </a:lnTo>
                  <a:lnTo>
                    <a:pt x="651" y="50"/>
                  </a:lnTo>
                  <a:lnTo>
                    <a:pt x="651" y="34"/>
                  </a:lnTo>
                  <a:lnTo>
                    <a:pt x="653" y="26"/>
                  </a:lnTo>
                  <a:lnTo>
                    <a:pt x="653" y="17"/>
                  </a:lnTo>
                  <a:lnTo>
                    <a:pt x="653" y="13"/>
                  </a:lnTo>
                  <a:lnTo>
                    <a:pt x="653" y="10"/>
                  </a:lnTo>
                  <a:lnTo>
                    <a:pt x="653" y="8"/>
                  </a:lnTo>
                  <a:lnTo>
                    <a:pt x="653" y="5"/>
                  </a:lnTo>
                  <a:lnTo>
                    <a:pt x="653" y="4"/>
                  </a:lnTo>
                  <a:lnTo>
                    <a:pt x="653" y="0"/>
                  </a:lnTo>
                </a:path>
              </a:pathLst>
            </a:custGeom>
            <a:noFill/>
            <a:ln w="44450">
              <a:solidFill>
                <a:srgbClr val="FF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61" name="Freeform 77"/>
            <p:cNvSpPr>
              <a:spLocks/>
            </p:cNvSpPr>
            <p:nvPr/>
          </p:nvSpPr>
          <p:spPr bwMode="auto">
            <a:xfrm>
              <a:off x="1048" y="959"/>
              <a:ext cx="606" cy="607"/>
            </a:xfrm>
            <a:custGeom>
              <a:avLst/>
              <a:gdLst/>
              <a:ahLst/>
              <a:cxnLst>
                <a:cxn ang="0">
                  <a:pos x="606" y="607"/>
                </a:cxn>
                <a:cxn ang="0">
                  <a:pos x="606" y="603"/>
                </a:cxn>
                <a:cxn ang="0">
                  <a:pos x="606" y="599"/>
                </a:cxn>
                <a:cxn ang="0">
                  <a:pos x="606" y="596"/>
                </a:cxn>
                <a:cxn ang="0">
                  <a:pos x="606" y="592"/>
                </a:cxn>
                <a:cxn ang="0">
                  <a:pos x="606" y="585"/>
                </a:cxn>
                <a:cxn ang="0">
                  <a:pos x="606" y="578"/>
                </a:cxn>
                <a:cxn ang="0">
                  <a:pos x="606" y="571"/>
                </a:cxn>
                <a:cxn ang="0">
                  <a:pos x="604" y="561"/>
                </a:cxn>
                <a:cxn ang="0">
                  <a:pos x="604" y="547"/>
                </a:cxn>
                <a:cxn ang="0">
                  <a:pos x="603" y="531"/>
                </a:cxn>
                <a:cxn ang="0">
                  <a:pos x="602" y="517"/>
                </a:cxn>
                <a:cxn ang="0">
                  <a:pos x="598" y="483"/>
                </a:cxn>
                <a:cxn ang="0">
                  <a:pos x="592" y="448"/>
                </a:cxn>
                <a:cxn ang="0">
                  <a:pos x="586" y="417"/>
                </a:cxn>
                <a:cxn ang="0">
                  <a:pos x="577" y="380"/>
                </a:cxn>
                <a:cxn ang="0">
                  <a:pos x="566" y="345"/>
                </a:cxn>
                <a:cxn ang="0">
                  <a:pos x="541" y="283"/>
                </a:cxn>
                <a:cxn ang="0">
                  <a:pos x="505" y="217"/>
                </a:cxn>
                <a:cxn ang="0">
                  <a:pos x="458" y="156"/>
                </a:cxn>
                <a:cxn ang="0">
                  <a:pos x="408" y="105"/>
                </a:cxn>
                <a:cxn ang="0">
                  <a:pos x="347" y="62"/>
                </a:cxn>
                <a:cxn ang="0">
                  <a:pos x="310" y="42"/>
                </a:cxn>
                <a:cxn ang="0">
                  <a:pos x="272" y="27"/>
                </a:cxn>
                <a:cxn ang="0">
                  <a:pos x="235" y="15"/>
                </a:cxn>
                <a:cxn ang="0">
                  <a:pos x="217" y="11"/>
                </a:cxn>
                <a:cxn ang="0">
                  <a:pos x="200" y="7"/>
                </a:cxn>
                <a:cxn ang="0">
                  <a:pos x="180" y="4"/>
                </a:cxn>
                <a:cxn ang="0">
                  <a:pos x="170" y="2"/>
                </a:cxn>
                <a:cxn ang="0">
                  <a:pos x="161" y="2"/>
                </a:cxn>
                <a:cxn ang="0">
                  <a:pos x="156" y="1"/>
                </a:cxn>
                <a:cxn ang="0">
                  <a:pos x="150" y="1"/>
                </a:cxn>
                <a:cxn ang="0">
                  <a:pos x="145" y="1"/>
                </a:cxn>
                <a:cxn ang="0">
                  <a:pos x="140" y="0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28" y="0"/>
                </a:cxn>
                <a:cxn ang="0">
                  <a:pos x="124" y="0"/>
                </a:cxn>
                <a:cxn ang="0">
                  <a:pos x="121" y="0"/>
                </a:cxn>
                <a:cxn ang="0">
                  <a:pos x="118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08" y="0"/>
                </a:cxn>
                <a:cxn ang="0">
                  <a:pos x="103" y="1"/>
                </a:cxn>
                <a:cxn ang="0">
                  <a:pos x="99" y="1"/>
                </a:cxn>
                <a:cxn ang="0">
                  <a:pos x="88" y="1"/>
                </a:cxn>
                <a:cxn ang="0">
                  <a:pos x="76" y="2"/>
                </a:cxn>
                <a:cxn ang="0">
                  <a:pos x="55" y="5"/>
                </a:cxn>
                <a:cxn ang="0">
                  <a:pos x="37" y="8"/>
                </a:cxn>
                <a:cxn ang="0">
                  <a:pos x="0" y="18"/>
                </a:cxn>
              </a:cxnLst>
              <a:rect l="0" t="0" r="r" b="b"/>
              <a:pathLst>
                <a:path w="606" h="607">
                  <a:moveTo>
                    <a:pt x="606" y="607"/>
                  </a:moveTo>
                  <a:lnTo>
                    <a:pt x="606" y="603"/>
                  </a:lnTo>
                  <a:lnTo>
                    <a:pt x="606" y="599"/>
                  </a:lnTo>
                  <a:lnTo>
                    <a:pt x="606" y="596"/>
                  </a:lnTo>
                  <a:lnTo>
                    <a:pt x="606" y="592"/>
                  </a:lnTo>
                  <a:lnTo>
                    <a:pt x="606" y="585"/>
                  </a:lnTo>
                  <a:lnTo>
                    <a:pt x="606" y="578"/>
                  </a:lnTo>
                  <a:lnTo>
                    <a:pt x="606" y="571"/>
                  </a:lnTo>
                  <a:lnTo>
                    <a:pt x="604" y="561"/>
                  </a:lnTo>
                  <a:lnTo>
                    <a:pt x="604" y="547"/>
                  </a:lnTo>
                  <a:lnTo>
                    <a:pt x="603" y="531"/>
                  </a:lnTo>
                  <a:lnTo>
                    <a:pt x="602" y="517"/>
                  </a:lnTo>
                  <a:lnTo>
                    <a:pt x="598" y="483"/>
                  </a:lnTo>
                  <a:lnTo>
                    <a:pt x="592" y="448"/>
                  </a:lnTo>
                  <a:lnTo>
                    <a:pt x="586" y="417"/>
                  </a:lnTo>
                  <a:lnTo>
                    <a:pt x="577" y="380"/>
                  </a:lnTo>
                  <a:lnTo>
                    <a:pt x="566" y="345"/>
                  </a:lnTo>
                  <a:lnTo>
                    <a:pt x="541" y="283"/>
                  </a:lnTo>
                  <a:lnTo>
                    <a:pt x="505" y="217"/>
                  </a:lnTo>
                  <a:lnTo>
                    <a:pt x="458" y="156"/>
                  </a:lnTo>
                  <a:lnTo>
                    <a:pt x="408" y="105"/>
                  </a:lnTo>
                  <a:lnTo>
                    <a:pt x="347" y="62"/>
                  </a:lnTo>
                  <a:lnTo>
                    <a:pt x="310" y="42"/>
                  </a:lnTo>
                  <a:lnTo>
                    <a:pt x="272" y="27"/>
                  </a:lnTo>
                  <a:lnTo>
                    <a:pt x="235" y="15"/>
                  </a:lnTo>
                  <a:lnTo>
                    <a:pt x="217" y="11"/>
                  </a:lnTo>
                  <a:lnTo>
                    <a:pt x="200" y="7"/>
                  </a:lnTo>
                  <a:lnTo>
                    <a:pt x="180" y="4"/>
                  </a:lnTo>
                  <a:lnTo>
                    <a:pt x="170" y="2"/>
                  </a:lnTo>
                  <a:lnTo>
                    <a:pt x="161" y="2"/>
                  </a:lnTo>
                  <a:lnTo>
                    <a:pt x="156" y="1"/>
                  </a:lnTo>
                  <a:lnTo>
                    <a:pt x="150" y="1"/>
                  </a:lnTo>
                  <a:lnTo>
                    <a:pt x="145" y="1"/>
                  </a:lnTo>
                  <a:lnTo>
                    <a:pt x="140" y="0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28" y="0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08" y="0"/>
                  </a:lnTo>
                  <a:lnTo>
                    <a:pt x="103" y="1"/>
                  </a:lnTo>
                  <a:lnTo>
                    <a:pt x="99" y="1"/>
                  </a:lnTo>
                  <a:lnTo>
                    <a:pt x="88" y="1"/>
                  </a:lnTo>
                  <a:lnTo>
                    <a:pt x="76" y="2"/>
                  </a:lnTo>
                  <a:lnTo>
                    <a:pt x="55" y="5"/>
                  </a:lnTo>
                  <a:lnTo>
                    <a:pt x="37" y="8"/>
                  </a:lnTo>
                  <a:lnTo>
                    <a:pt x="0" y="18"/>
                  </a:lnTo>
                </a:path>
              </a:pathLst>
            </a:custGeom>
            <a:noFill/>
            <a:ln w="44450">
              <a:solidFill>
                <a:srgbClr val="FF00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62" name="Freeform 78"/>
            <p:cNvSpPr>
              <a:spLocks/>
            </p:cNvSpPr>
            <p:nvPr/>
          </p:nvSpPr>
          <p:spPr bwMode="auto">
            <a:xfrm>
              <a:off x="687" y="977"/>
              <a:ext cx="361" cy="1163"/>
            </a:xfrm>
            <a:custGeom>
              <a:avLst/>
              <a:gdLst/>
              <a:ahLst/>
              <a:cxnLst>
                <a:cxn ang="0">
                  <a:pos x="361" y="0"/>
                </a:cxn>
                <a:cxn ang="0">
                  <a:pos x="328" y="12"/>
                </a:cxn>
                <a:cxn ang="0">
                  <a:pos x="292" y="26"/>
                </a:cxn>
                <a:cxn ang="0">
                  <a:pos x="257" y="45"/>
                </a:cxn>
                <a:cxn ang="0">
                  <a:pos x="198" y="87"/>
                </a:cxn>
                <a:cxn ang="0">
                  <a:pos x="141" y="145"/>
                </a:cxn>
                <a:cxn ang="0">
                  <a:pos x="96" y="206"/>
                </a:cxn>
                <a:cxn ang="0">
                  <a:pos x="62" y="271"/>
                </a:cxn>
                <a:cxn ang="0">
                  <a:pos x="39" y="331"/>
                </a:cxn>
                <a:cxn ang="0">
                  <a:pos x="21" y="393"/>
                </a:cxn>
                <a:cxn ang="0">
                  <a:pos x="14" y="428"/>
                </a:cxn>
                <a:cxn ang="0">
                  <a:pos x="9" y="460"/>
                </a:cxn>
                <a:cxn ang="0">
                  <a:pos x="6" y="477"/>
                </a:cxn>
                <a:cxn ang="0">
                  <a:pos x="5" y="494"/>
                </a:cxn>
                <a:cxn ang="0">
                  <a:pos x="3" y="509"/>
                </a:cxn>
                <a:cxn ang="0">
                  <a:pos x="2" y="526"/>
                </a:cxn>
                <a:cxn ang="0">
                  <a:pos x="2" y="541"/>
                </a:cxn>
                <a:cxn ang="0">
                  <a:pos x="0" y="549"/>
                </a:cxn>
                <a:cxn ang="0">
                  <a:pos x="0" y="557"/>
                </a:cxn>
                <a:cxn ang="0">
                  <a:pos x="0" y="565"/>
                </a:cxn>
                <a:cxn ang="0">
                  <a:pos x="0" y="568"/>
                </a:cxn>
                <a:cxn ang="0">
                  <a:pos x="0" y="572"/>
                </a:cxn>
                <a:cxn ang="0">
                  <a:pos x="0" y="575"/>
                </a:cxn>
                <a:cxn ang="0">
                  <a:pos x="0" y="578"/>
                </a:cxn>
                <a:cxn ang="0">
                  <a:pos x="0" y="583"/>
                </a:cxn>
                <a:cxn ang="0">
                  <a:pos x="0" y="585"/>
                </a:cxn>
                <a:cxn ang="0">
                  <a:pos x="0" y="590"/>
                </a:cxn>
                <a:cxn ang="0">
                  <a:pos x="0" y="591"/>
                </a:cxn>
                <a:cxn ang="0">
                  <a:pos x="0" y="593"/>
                </a:cxn>
                <a:cxn ang="0">
                  <a:pos x="0" y="596"/>
                </a:cxn>
                <a:cxn ang="0">
                  <a:pos x="0" y="598"/>
                </a:cxn>
                <a:cxn ang="0">
                  <a:pos x="0" y="603"/>
                </a:cxn>
                <a:cxn ang="0">
                  <a:pos x="0" y="606"/>
                </a:cxn>
                <a:cxn ang="0">
                  <a:pos x="0" y="610"/>
                </a:cxn>
                <a:cxn ang="0">
                  <a:pos x="0" y="618"/>
                </a:cxn>
                <a:cxn ang="0">
                  <a:pos x="0" y="627"/>
                </a:cxn>
                <a:cxn ang="0">
                  <a:pos x="2" y="636"/>
                </a:cxn>
                <a:cxn ang="0">
                  <a:pos x="3" y="653"/>
                </a:cxn>
                <a:cxn ang="0">
                  <a:pos x="4" y="670"/>
                </a:cxn>
                <a:cxn ang="0">
                  <a:pos x="5" y="684"/>
                </a:cxn>
                <a:cxn ang="0">
                  <a:pos x="9" y="718"/>
                </a:cxn>
                <a:cxn ang="0">
                  <a:pos x="15" y="750"/>
                </a:cxn>
                <a:cxn ang="0">
                  <a:pos x="21" y="784"/>
                </a:cxn>
                <a:cxn ang="0">
                  <a:pos x="38" y="845"/>
                </a:cxn>
                <a:cxn ang="0">
                  <a:pos x="64" y="910"/>
                </a:cxn>
                <a:cxn ang="0">
                  <a:pos x="95" y="969"/>
                </a:cxn>
                <a:cxn ang="0">
                  <a:pos x="139" y="1030"/>
                </a:cxn>
                <a:cxn ang="0">
                  <a:pos x="189" y="1081"/>
                </a:cxn>
                <a:cxn ang="0">
                  <a:pos x="249" y="1126"/>
                </a:cxn>
                <a:cxn ang="0">
                  <a:pos x="285" y="1147"/>
                </a:cxn>
                <a:cxn ang="0">
                  <a:pos x="320" y="1163"/>
                </a:cxn>
              </a:cxnLst>
              <a:rect l="0" t="0" r="r" b="b"/>
              <a:pathLst>
                <a:path w="361" h="1163">
                  <a:moveTo>
                    <a:pt x="361" y="0"/>
                  </a:moveTo>
                  <a:lnTo>
                    <a:pt x="328" y="12"/>
                  </a:lnTo>
                  <a:lnTo>
                    <a:pt x="292" y="26"/>
                  </a:lnTo>
                  <a:lnTo>
                    <a:pt x="257" y="45"/>
                  </a:lnTo>
                  <a:lnTo>
                    <a:pt x="198" y="87"/>
                  </a:lnTo>
                  <a:lnTo>
                    <a:pt x="141" y="145"/>
                  </a:lnTo>
                  <a:lnTo>
                    <a:pt x="96" y="206"/>
                  </a:lnTo>
                  <a:lnTo>
                    <a:pt x="62" y="271"/>
                  </a:lnTo>
                  <a:lnTo>
                    <a:pt x="39" y="331"/>
                  </a:lnTo>
                  <a:lnTo>
                    <a:pt x="21" y="393"/>
                  </a:lnTo>
                  <a:lnTo>
                    <a:pt x="14" y="428"/>
                  </a:lnTo>
                  <a:lnTo>
                    <a:pt x="9" y="460"/>
                  </a:lnTo>
                  <a:lnTo>
                    <a:pt x="6" y="477"/>
                  </a:lnTo>
                  <a:lnTo>
                    <a:pt x="5" y="494"/>
                  </a:lnTo>
                  <a:lnTo>
                    <a:pt x="3" y="509"/>
                  </a:lnTo>
                  <a:lnTo>
                    <a:pt x="2" y="526"/>
                  </a:lnTo>
                  <a:lnTo>
                    <a:pt x="2" y="541"/>
                  </a:lnTo>
                  <a:lnTo>
                    <a:pt x="0" y="549"/>
                  </a:lnTo>
                  <a:lnTo>
                    <a:pt x="0" y="557"/>
                  </a:lnTo>
                  <a:lnTo>
                    <a:pt x="0" y="565"/>
                  </a:lnTo>
                  <a:lnTo>
                    <a:pt x="0" y="568"/>
                  </a:lnTo>
                  <a:lnTo>
                    <a:pt x="0" y="572"/>
                  </a:lnTo>
                  <a:lnTo>
                    <a:pt x="0" y="575"/>
                  </a:lnTo>
                  <a:lnTo>
                    <a:pt x="0" y="578"/>
                  </a:lnTo>
                  <a:lnTo>
                    <a:pt x="0" y="583"/>
                  </a:lnTo>
                  <a:lnTo>
                    <a:pt x="0" y="585"/>
                  </a:lnTo>
                  <a:lnTo>
                    <a:pt x="0" y="590"/>
                  </a:lnTo>
                  <a:lnTo>
                    <a:pt x="0" y="591"/>
                  </a:lnTo>
                  <a:lnTo>
                    <a:pt x="0" y="593"/>
                  </a:lnTo>
                  <a:lnTo>
                    <a:pt x="0" y="596"/>
                  </a:lnTo>
                  <a:lnTo>
                    <a:pt x="0" y="598"/>
                  </a:lnTo>
                  <a:lnTo>
                    <a:pt x="0" y="603"/>
                  </a:lnTo>
                  <a:lnTo>
                    <a:pt x="0" y="606"/>
                  </a:lnTo>
                  <a:lnTo>
                    <a:pt x="0" y="610"/>
                  </a:lnTo>
                  <a:lnTo>
                    <a:pt x="0" y="618"/>
                  </a:lnTo>
                  <a:lnTo>
                    <a:pt x="0" y="627"/>
                  </a:lnTo>
                  <a:lnTo>
                    <a:pt x="2" y="636"/>
                  </a:lnTo>
                  <a:lnTo>
                    <a:pt x="3" y="653"/>
                  </a:lnTo>
                  <a:lnTo>
                    <a:pt x="4" y="670"/>
                  </a:lnTo>
                  <a:lnTo>
                    <a:pt x="5" y="684"/>
                  </a:lnTo>
                  <a:lnTo>
                    <a:pt x="9" y="718"/>
                  </a:lnTo>
                  <a:lnTo>
                    <a:pt x="15" y="750"/>
                  </a:lnTo>
                  <a:lnTo>
                    <a:pt x="21" y="784"/>
                  </a:lnTo>
                  <a:lnTo>
                    <a:pt x="38" y="845"/>
                  </a:lnTo>
                  <a:lnTo>
                    <a:pt x="64" y="910"/>
                  </a:lnTo>
                  <a:lnTo>
                    <a:pt x="95" y="969"/>
                  </a:lnTo>
                  <a:lnTo>
                    <a:pt x="139" y="1030"/>
                  </a:lnTo>
                  <a:lnTo>
                    <a:pt x="189" y="1081"/>
                  </a:lnTo>
                  <a:lnTo>
                    <a:pt x="249" y="1126"/>
                  </a:lnTo>
                  <a:lnTo>
                    <a:pt x="285" y="1147"/>
                  </a:lnTo>
                  <a:lnTo>
                    <a:pt x="320" y="1163"/>
                  </a:lnTo>
                </a:path>
              </a:pathLst>
            </a:custGeom>
            <a:noFill/>
            <a:ln w="44450">
              <a:solidFill>
                <a:srgbClr val="FF00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63" name="Freeform 79"/>
            <p:cNvSpPr>
              <a:spLocks/>
            </p:cNvSpPr>
            <p:nvPr/>
          </p:nvSpPr>
          <p:spPr bwMode="auto">
            <a:xfrm>
              <a:off x="1007" y="1566"/>
              <a:ext cx="647" cy="606"/>
            </a:xfrm>
            <a:custGeom>
              <a:avLst/>
              <a:gdLst/>
              <a:ahLst/>
              <a:cxnLst>
                <a:cxn ang="0">
                  <a:pos x="0" y="574"/>
                </a:cxn>
                <a:cxn ang="0">
                  <a:pos x="36" y="587"/>
                </a:cxn>
                <a:cxn ang="0">
                  <a:pos x="72" y="596"/>
                </a:cxn>
                <a:cxn ang="0">
                  <a:pos x="93" y="600"/>
                </a:cxn>
                <a:cxn ang="0">
                  <a:pos x="111" y="602"/>
                </a:cxn>
                <a:cxn ang="0">
                  <a:pos x="122" y="604"/>
                </a:cxn>
                <a:cxn ang="0">
                  <a:pos x="126" y="605"/>
                </a:cxn>
                <a:cxn ang="0">
                  <a:pos x="132" y="605"/>
                </a:cxn>
                <a:cxn ang="0">
                  <a:pos x="138" y="605"/>
                </a:cxn>
                <a:cxn ang="0">
                  <a:pos x="143" y="605"/>
                </a:cxn>
                <a:cxn ang="0">
                  <a:pos x="149" y="606"/>
                </a:cxn>
                <a:cxn ang="0">
                  <a:pos x="154" y="606"/>
                </a:cxn>
                <a:cxn ang="0">
                  <a:pos x="159" y="606"/>
                </a:cxn>
                <a:cxn ang="0">
                  <a:pos x="164" y="606"/>
                </a:cxn>
                <a:cxn ang="0">
                  <a:pos x="168" y="606"/>
                </a:cxn>
                <a:cxn ang="0">
                  <a:pos x="172" y="606"/>
                </a:cxn>
                <a:cxn ang="0">
                  <a:pos x="177" y="606"/>
                </a:cxn>
                <a:cxn ang="0">
                  <a:pos x="180" y="606"/>
                </a:cxn>
                <a:cxn ang="0">
                  <a:pos x="183" y="605"/>
                </a:cxn>
                <a:cxn ang="0">
                  <a:pos x="192" y="605"/>
                </a:cxn>
                <a:cxn ang="0">
                  <a:pos x="202" y="604"/>
                </a:cxn>
                <a:cxn ang="0">
                  <a:pos x="213" y="604"/>
                </a:cxn>
                <a:cxn ang="0">
                  <a:pos x="233" y="600"/>
                </a:cxn>
                <a:cxn ang="0">
                  <a:pos x="252" y="596"/>
                </a:cxn>
                <a:cxn ang="0">
                  <a:pos x="271" y="593"/>
                </a:cxn>
                <a:cxn ang="0">
                  <a:pos x="305" y="582"/>
                </a:cxn>
                <a:cxn ang="0">
                  <a:pos x="340" y="568"/>
                </a:cxn>
                <a:cxn ang="0">
                  <a:pos x="377" y="550"/>
                </a:cxn>
                <a:cxn ang="0">
                  <a:pos x="445" y="503"/>
                </a:cxn>
                <a:cxn ang="0">
                  <a:pos x="499" y="451"/>
                </a:cxn>
                <a:cxn ang="0">
                  <a:pos x="546" y="389"/>
                </a:cxn>
                <a:cxn ang="0">
                  <a:pos x="583" y="321"/>
                </a:cxn>
                <a:cxn ang="0">
                  <a:pos x="597" y="288"/>
                </a:cxn>
                <a:cxn ang="0">
                  <a:pos x="609" y="255"/>
                </a:cxn>
                <a:cxn ang="0">
                  <a:pos x="619" y="224"/>
                </a:cxn>
                <a:cxn ang="0">
                  <a:pos x="627" y="189"/>
                </a:cxn>
                <a:cxn ang="0">
                  <a:pos x="633" y="158"/>
                </a:cxn>
                <a:cxn ang="0">
                  <a:pos x="638" y="129"/>
                </a:cxn>
                <a:cxn ang="0">
                  <a:pos x="642" y="95"/>
                </a:cxn>
                <a:cxn ang="0">
                  <a:pos x="644" y="67"/>
                </a:cxn>
                <a:cxn ang="0">
                  <a:pos x="645" y="50"/>
                </a:cxn>
                <a:cxn ang="0">
                  <a:pos x="647" y="34"/>
                </a:cxn>
                <a:cxn ang="0">
                  <a:pos x="647" y="26"/>
                </a:cxn>
                <a:cxn ang="0">
                  <a:pos x="647" y="17"/>
                </a:cxn>
                <a:cxn ang="0">
                  <a:pos x="647" y="13"/>
                </a:cxn>
                <a:cxn ang="0">
                  <a:pos x="647" y="10"/>
                </a:cxn>
                <a:cxn ang="0">
                  <a:pos x="647" y="8"/>
                </a:cxn>
                <a:cxn ang="0">
                  <a:pos x="647" y="5"/>
                </a:cxn>
                <a:cxn ang="0">
                  <a:pos x="647" y="3"/>
                </a:cxn>
                <a:cxn ang="0">
                  <a:pos x="647" y="0"/>
                </a:cxn>
              </a:cxnLst>
              <a:rect l="0" t="0" r="r" b="b"/>
              <a:pathLst>
                <a:path w="647" h="606">
                  <a:moveTo>
                    <a:pt x="0" y="574"/>
                  </a:moveTo>
                  <a:lnTo>
                    <a:pt x="36" y="587"/>
                  </a:lnTo>
                  <a:lnTo>
                    <a:pt x="72" y="596"/>
                  </a:lnTo>
                  <a:lnTo>
                    <a:pt x="93" y="600"/>
                  </a:lnTo>
                  <a:lnTo>
                    <a:pt x="111" y="602"/>
                  </a:lnTo>
                  <a:lnTo>
                    <a:pt x="122" y="604"/>
                  </a:lnTo>
                  <a:lnTo>
                    <a:pt x="126" y="605"/>
                  </a:lnTo>
                  <a:lnTo>
                    <a:pt x="132" y="605"/>
                  </a:lnTo>
                  <a:lnTo>
                    <a:pt x="138" y="605"/>
                  </a:lnTo>
                  <a:lnTo>
                    <a:pt x="143" y="605"/>
                  </a:lnTo>
                  <a:lnTo>
                    <a:pt x="149" y="606"/>
                  </a:lnTo>
                  <a:lnTo>
                    <a:pt x="154" y="606"/>
                  </a:lnTo>
                  <a:lnTo>
                    <a:pt x="159" y="606"/>
                  </a:lnTo>
                  <a:lnTo>
                    <a:pt x="164" y="606"/>
                  </a:lnTo>
                  <a:lnTo>
                    <a:pt x="168" y="606"/>
                  </a:lnTo>
                  <a:lnTo>
                    <a:pt x="172" y="606"/>
                  </a:lnTo>
                  <a:lnTo>
                    <a:pt x="177" y="606"/>
                  </a:lnTo>
                  <a:lnTo>
                    <a:pt x="180" y="606"/>
                  </a:lnTo>
                  <a:lnTo>
                    <a:pt x="183" y="605"/>
                  </a:lnTo>
                  <a:lnTo>
                    <a:pt x="192" y="605"/>
                  </a:lnTo>
                  <a:lnTo>
                    <a:pt x="202" y="604"/>
                  </a:lnTo>
                  <a:lnTo>
                    <a:pt x="213" y="604"/>
                  </a:lnTo>
                  <a:lnTo>
                    <a:pt x="233" y="600"/>
                  </a:lnTo>
                  <a:lnTo>
                    <a:pt x="252" y="596"/>
                  </a:lnTo>
                  <a:lnTo>
                    <a:pt x="271" y="593"/>
                  </a:lnTo>
                  <a:lnTo>
                    <a:pt x="305" y="582"/>
                  </a:lnTo>
                  <a:lnTo>
                    <a:pt x="340" y="568"/>
                  </a:lnTo>
                  <a:lnTo>
                    <a:pt x="377" y="550"/>
                  </a:lnTo>
                  <a:lnTo>
                    <a:pt x="445" y="503"/>
                  </a:lnTo>
                  <a:lnTo>
                    <a:pt x="499" y="451"/>
                  </a:lnTo>
                  <a:lnTo>
                    <a:pt x="546" y="389"/>
                  </a:lnTo>
                  <a:lnTo>
                    <a:pt x="583" y="321"/>
                  </a:lnTo>
                  <a:lnTo>
                    <a:pt x="597" y="288"/>
                  </a:lnTo>
                  <a:lnTo>
                    <a:pt x="609" y="255"/>
                  </a:lnTo>
                  <a:lnTo>
                    <a:pt x="619" y="224"/>
                  </a:lnTo>
                  <a:lnTo>
                    <a:pt x="627" y="189"/>
                  </a:lnTo>
                  <a:lnTo>
                    <a:pt x="633" y="158"/>
                  </a:lnTo>
                  <a:lnTo>
                    <a:pt x="638" y="129"/>
                  </a:lnTo>
                  <a:lnTo>
                    <a:pt x="642" y="95"/>
                  </a:lnTo>
                  <a:lnTo>
                    <a:pt x="644" y="67"/>
                  </a:lnTo>
                  <a:lnTo>
                    <a:pt x="645" y="50"/>
                  </a:lnTo>
                  <a:lnTo>
                    <a:pt x="647" y="34"/>
                  </a:lnTo>
                  <a:lnTo>
                    <a:pt x="647" y="26"/>
                  </a:lnTo>
                  <a:lnTo>
                    <a:pt x="647" y="17"/>
                  </a:lnTo>
                  <a:lnTo>
                    <a:pt x="647" y="13"/>
                  </a:lnTo>
                  <a:lnTo>
                    <a:pt x="647" y="10"/>
                  </a:lnTo>
                  <a:lnTo>
                    <a:pt x="647" y="8"/>
                  </a:lnTo>
                  <a:lnTo>
                    <a:pt x="647" y="5"/>
                  </a:lnTo>
                  <a:lnTo>
                    <a:pt x="647" y="3"/>
                  </a:lnTo>
                  <a:lnTo>
                    <a:pt x="647" y="0"/>
                  </a:lnTo>
                </a:path>
              </a:pathLst>
            </a:custGeom>
            <a:noFill/>
            <a:ln w="44450">
              <a:solidFill>
                <a:srgbClr val="FF00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5" name="Group 80"/>
          <p:cNvGrpSpPr>
            <a:grpSpLocks/>
          </p:cNvGrpSpPr>
          <p:nvPr/>
        </p:nvGrpSpPr>
        <p:grpSpPr bwMode="auto">
          <a:xfrm>
            <a:off x="6423025" y="1828800"/>
            <a:ext cx="2263775" cy="1371600"/>
            <a:chOff x="3771" y="887"/>
            <a:chExt cx="1426" cy="864"/>
          </a:xfrm>
        </p:grpSpPr>
        <p:sp>
          <p:nvSpPr>
            <p:cNvPr id="144465" name="Freeform 81"/>
            <p:cNvSpPr>
              <a:spLocks/>
            </p:cNvSpPr>
            <p:nvPr/>
          </p:nvSpPr>
          <p:spPr bwMode="auto">
            <a:xfrm>
              <a:off x="4374" y="1013"/>
              <a:ext cx="416" cy="307"/>
            </a:xfrm>
            <a:custGeom>
              <a:avLst/>
              <a:gdLst/>
              <a:ahLst/>
              <a:cxnLst>
                <a:cxn ang="0">
                  <a:pos x="416" y="307"/>
                </a:cxn>
                <a:cxn ang="0">
                  <a:pos x="416" y="304"/>
                </a:cxn>
                <a:cxn ang="0">
                  <a:pos x="416" y="302"/>
                </a:cxn>
                <a:cxn ang="0">
                  <a:pos x="416" y="299"/>
                </a:cxn>
                <a:cxn ang="0">
                  <a:pos x="416" y="296"/>
                </a:cxn>
                <a:cxn ang="0">
                  <a:pos x="416" y="293"/>
                </a:cxn>
                <a:cxn ang="0">
                  <a:pos x="416" y="289"/>
                </a:cxn>
                <a:cxn ang="0">
                  <a:pos x="415" y="283"/>
                </a:cxn>
                <a:cxn ang="0">
                  <a:pos x="415" y="278"/>
                </a:cxn>
                <a:cxn ang="0">
                  <a:pos x="414" y="268"/>
                </a:cxn>
                <a:cxn ang="0">
                  <a:pos x="413" y="259"/>
                </a:cxn>
                <a:cxn ang="0">
                  <a:pos x="411" y="250"/>
                </a:cxn>
                <a:cxn ang="0">
                  <a:pos x="406" y="229"/>
                </a:cxn>
                <a:cxn ang="0">
                  <a:pos x="401" y="208"/>
                </a:cxn>
                <a:cxn ang="0">
                  <a:pos x="393" y="190"/>
                </a:cxn>
                <a:cxn ang="0">
                  <a:pos x="374" y="151"/>
                </a:cxn>
                <a:cxn ang="0">
                  <a:pos x="353" y="119"/>
                </a:cxn>
                <a:cxn ang="0">
                  <a:pos x="324" y="87"/>
                </a:cxn>
                <a:cxn ang="0">
                  <a:pos x="294" y="61"/>
                </a:cxn>
                <a:cxn ang="0">
                  <a:pos x="259" y="38"/>
                </a:cxn>
                <a:cxn ang="0">
                  <a:pos x="240" y="29"/>
                </a:cxn>
                <a:cxn ang="0">
                  <a:pos x="220" y="20"/>
                </a:cxn>
                <a:cxn ang="0">
                  <a:pos x="201" y="13"/>
                </a:cxn>
                <a:cxn ang="0">
                  <a:pos x="181" y="8"/>
                </a:cxn>
                <a:cxn ang="0">
                  <a:pos x="171" y="6"/>
                </a:cxn>
                <a:cxn ang="0">
                  <a:pos x="161" y="4"/>
                </a:cxn>
                <a:cxn ang="0">
                  <a:pos x="152" y="3"/>
                </a:cxn>
                <a:cxn ang="0">
                  <a:pos x="141" y="2"/>
                </a:cxn>
                <a:cxn ang="0">
                  <a:pos x="135" y="0"/>
                </a:cxn>
                <a:cxn ang="0">
                  <a:pos x="129" y="0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19" y="0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0"/>
                </a:cxn>
                <a:cxn ang="0">
                  <a:pos x="98" y="0"/>
                </a:cxn>
                <a:cxn ang="0">
                  <a:pos x="94" y="0"/>
                </a:cxn>
                <a:cxn ang="0">
                  <a:pos x="89" y="0"/>
                </a:cxn>
                <a:cxn ang="0">
                  <a:pos x="79" y="2"/>
                </a:cxn>
                <a:cxn ang="0">
                  <a:pos x="68" y="3"/>
                </a:cxn>
                <a:cxn ang="0">
                  <a:pos x="61" y="4"/>
                </a:cxn>
                <a:cxn ang="0">
                  <a:pos x="40" y="8"/>
                </a:cxn>
                <a:cxn ang="0">
                  <a:pos x="19" y="13"/>
                </a:cxn>
                <a:cxn ang="0">
                  <a:pos x="0" y="20"/>
                </a:cxn>
              </a:cxnLst>
              <a:rect l="0" t="0" r="r" b="b"/>
              <a:pathLst>
                <a:path w="416" h="307">
                  <a:moveTo>
                    <a:pt x="416" y="307"/>
                  </a:moveTo>
                  <a:lnTo>
                    <a:pt x="416" y="304"/>
                  </a:lnTo>
                  <a:lnTo>
                    <a:pt x="416" y="302"/>
                  </a:lnTo>
                  <a:lnTo>
                    <a:pt x="416" y="299"/>
                  </a:lnTo>
                  <a:lnTo>
                    <a:pt x="416" y="296"/>
                  </a:lnTo>
                  <a:lnTo>
                    <a:pt x="416" y="293"/>
                  </a:lnTo>
                  <a:lnTo>
                    <a:pt x="416" y="289"/>
                  </a:lnTo>
                  <a:lnTo>
                    <a:pt x="415" y="283"/>
                  </a:lnTo>
                  <a:lnTo>
                    <a:pt x="415" y="278"/>
                  </a:lnTo>
                  <a:lnTo>
                    <a:pt x="414" y="268"/>
                  </a:lnTo>
                  <a:lnTo>
                    <a:pt x="413" y="259"/>
                  </a:lnTo>
                  <a:lnTo>
                    <a:pt x="411" y="250"/>
                  </a:lnTo>
                  <a:lnTo>
                    <a:pt x="406" y="229"/>
                  </a:lnTo>
                  <a:lnTo>
                    <a:pt x="401" y="208"/>
                  </a:lnTo>
                  <a:lnTo>
                    <a:pt x="393" y="190"/>
                  </a:lnTo>
                  <a:lnTo>
                    <a:pt x="374" y="151"/>
                  </a:lnTo>
                  <a:lnTo>
                    <a:pt x="353" y="119"/>
                  </a:lnTo>
                  <a:lnTo>
                    <a:pt x="324" y="87"/>
                  </a:lnTo>
                  <a:lnTo>
                    <a:pt x="294" y="61"/>
                  </a:lnTo>
                  <a:lnTo>
                    <a:pt x="259" y="38"/>
                  </a:lnTo>
                  <a:lnTo>
                    <a:pt x="240" y="29"/>
                  </a:lnTo>
                  <a:lnTo>
                    <a:pt x="220" y="20"/>
                  </a:lnTo>
                  <a:lnTo>
                    <a:pt x="201" y="13"/>
                  </a:lnTo>
                  <a:lnTo>
                    <a:pt x="181" y="8"/>
                  </a:lnTo>
                  <a:lnTo>
                    <a:pt x="171" y="6"/>
                  </a:lnTo>
                  <a:lnTo>
                    <a:pt x="161" y="4"/>
                  </a:lnTo>
                  <a:lnTo>
                    <a:pt x="152" y="3"/>
                  </a:lnTo>
                  <a:lnTo>
                    <a:pt x="141" y="2"/>
                  </a:lnTo>
                  <a:lnTo>
                    <a:pt x="135" y="0"/>
                  </a:lnTo>
                  <a:lnTo>
                    <a:pt x="129" y="0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19" y="0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0"/>
                  </a:lnTo>
                  <a:lnTo>
                    <a:pt x="98" y="0"/>
                  </a:lnTo>
                  <a:lnTo>
                    <a:pt x="94" y="0"/>
                  </a:lnTo>
                  <a:lnTo>
                    <a:pt x="89" y="0"/>
                  </a:lnTo>
                  <a:lnTo>
                    <a:pt x="79" y="2"/>
                  </a:lnTo>
                  <a:lnTo>
                    <a:pt x="68" y="3"/>
                  </a:lnTo>
                  <a:lnTo>
                    <a:pt x="61" y="4"/>
                  </a:lnTo>
                  <a:lnTo>
                    <a:pt x="40" y="8"/>
                  </a:lnTo>
                  <a:lnTo>
                    <a:pt x="19" y="13"/>
                  </a:lnTo>
                  <a:lnTo>
                    <a:pt x="0" y="20"/>
                  </a:lnTo>
                </a:path>
              </a:pathLst>
            </a:custGeom>
            <a:noFill/>
            <a:ln w="476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66" name="Freeform 82"/>
            <p:cNvSpPr>
              <a:spLocks/>
            </p:cNvSpPr>
            <p:nvPr/>
          </p:nvSpPr>
          <p:spPr bwMode="auto">
            <a:xfrm>
              <a:off x="4178" y="1033"/>
              <a:ext cx="289" cy="592"/>
            </a:xfrm>
            <a:custGeom>
              <a:avLst/>
              <a:gdLst/>
              <a:ahLst/>
              <a:cxnLst>
                <a:cxn ang="0">
                  <a:pos x="196" y="0"/>
                </a:cxn>
                <a:cxn ang="0">
                  <a:pos x="175" y="9"/>
                </a:cxn>
                <a:cxn ang="0">
                  <a:pos x="140" y="28"/>
                </a:cxn>
                <a:cxn ang="0">
                  <a:pos x="107" y="53"/>
                </a:cxn>
                <a:cxn ang="0">
                  <a:pos x="77" y="82"/>
                </a:cxn>
                <a:cxn ang="0">
                  <a:pos x="51" y="117"/>
                </a:cxn>
                <a:cxn ang="0">
                  <a:pos x="31" y="152"/>
                </a:cxn>
                <a:cxn ang="0">
                  <a:pos x="23" y="170"/>
                </a:cxn>
                <a:cxn ang="0">
                  <a:pos x="15" y="189"/>
                </a:cxn>
                <a:cxn ang="0">
                  <a:pos x="10" y="208"/>
                </a:cxn>
                <a:cxn ang="0">
                  <a:pos x="6" y="226"/>
                </a:cxn>
                <a:cxn ang="0">
                  <a:pos x="2" y="244"/>
                </a:cxn>
                <a:cxn ang="0">
                  <a:pos x="1" y="254"/>
                </a:cxn>
                <a:cxn ang="0">
                  <a:pos x="1" y="260"/>
                </a:cxn>
                <a:cxn ang="0">
                  <a:pos x="1" y="265"/>
                </a:cxn>
                <a:cxn ang="0">
                  <a:pos x="0" y="269"/>
                </a:cxn>
                <a:cxn ang="0">
                  <a:pos x="0" y="271"/>
                </a:cxn>
                <a:cxn ang="0">
                  <a:pos x="0" y="274"/>
                </a:cxn>
                <a:cxn ang="0">
                  <a:pos x="0" y="276"/>
                </a:cxn>
                <a:cxn ang="0">
                  <a:pos x="0" y="278"/>
                </a:cxn>
                <a:cxn ang="0">
                  <a:pos x="0" y="280"/>
                </a:cxn>
                <a:cxn ang="0">
                  <a:pos x="0" y="283"/>
                </a:cxn>
                <a:cxn ang="0">
                  <a:pos x="0" y="284"/>
                </a:cxn>
                <a:cxn ang="0">
                  <a:pos x="0" y="287"/>
                </a:cxn>
                <a:cxn ang="0">
                  <a:pos x="0" y="289"/>
                </a:cxn>
                <a:cxn ang="0">
                  <a:pos x="0" y="292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0" y="302"/>
                </a:cxn>
                <a:cxn ang="0">
                  <a:pos x="1" y="306"/>
                </a:cxn>
                <a:cxn ang="0">
                  <a:pos x="1" y="311"/>
                </a:cxn>
                <a:cxn ang="0">
                  <a:pos x="2" y="321"/>
                </a:cxn>
                <a:cxn ang="0">
                  <a:pos x="3" y="332"/>
                </a:cxn>
                <a:cxn ang="0">
                  <a:pos x="5" y="341"/>
                </a:cxn>
                <a:cxn ang="0">
                  <a:pos x="10" y="363"/>
                </a:cxn>
                <a:cxn ang="0">
                  <a:pos x="15" y="383"/>
                </a:cxn>
                <a:cxn ang="0">
                  <a:pos x="31" y="421"/>
                </a:cxn>
                <a:cxn ang="0">
                  <a:pos x="49" y="453"/>
                </a:cxn>
                <a:cxn ang="0">
                  <a:pos x="71" y="483"/>
                </a:cxn>
                <a:cxn ang="0">
                  <a:pos x="100" y="513"/>
                </a:cxn>
                <a:cxn ang="0">
                  <a:pos x="131" y="537"/>
                </a:cxn>
                <a:cxn ang="0">
                  <a:pos x="167" y="559"/>
                </a:cxn>
                <a:cxn ang="0">
                  <a:pos x="203" y="575"/>
                </a:cxn>
                <a:cxn ang="0">
                  <a:pos x="223" y="582"/>
                </a:cxn>
                <a:cxn ang="0">
                  <a:pos x="235" y="584"/>
                </a:cxn>
                <a:cxn ang="0">
                  <a:pos x="245" y="587"/>
                </a:cxn>
                <a:cxn ang="0">
                  <a:pos x="254" y="588"/>
                </a:cxn>
                <a:cxn ang="0">
                  <a:pos x="264" y="589"/>
                </a:cxn>
                <a:cxn ang="0">
                  <a:pos x="275" y="591"/>
                </a:cxn>
                <a:cxn ang="0">
                  <a:pos x="284" y="592"/>
                </a:cxn>
                <a:cxn ang="0">
                  <a:pos x="289" y="592"/>
                </a:cxn>
              </a:cxnLst>
              <a:rect l="0" t="0" r="r" b="b"/>
              <a:pathLst>
                <a:path w="289" h="592">
                  <a:moveTo>
                    <a:pt x="196" y="0"/>
                  </a:moveTo>
                  <a:lnTo>
                    <a:pt x="175" y="9"/>
                  </a:lnTo>
                  <a:lnTo>
                    <a:pt x="140" y="28"/>
                  </a:lnTo>
                  <a:lnTo>
                    <a:pt x="107" y="53"/>
                  </a:lnTo>
                  <a:lnTo>
                    <a:pt x="77" y="82"/>
                  </a:lnTo>
                  <a:lnTo>
                    <a:pt x="51" y="117"/>
                  </a:lnTo>
                  <a:lnTo>
                    <a:pt x="31" y="152"/>
                  </a:lnTo>
                  <a:lnTo>
                    <a:pt x="23" y="170"/>
                  </a:lnTo>
                  <a:lnTo>
                    <a:pt x="15" y="189"/>
                  </a:lnTo>
                  <a:lnTo>
                    <a:pt x="10" y="208"/>
                  </a:lnTo>
                  <a:lnTo>
                    <a:pt x="6" y="226"/>
                  </a:lnTo>
                  <a:lnTo>
                    <a:pt x="2" y="244"/>
                  </a:lnTo>
                  <a:lnTo>
                    <a:pt x="1" y="254"/>
                  </a:lnTo>
                  <a:lnTo>
                    <a:pt x="1" y="260"/>
                  </a:lnTo>
                  <a:lnTo>
                    <a:pt x="1" y="265"/>
                  </a:lnTo>
                  <a:lnTo>
                    <a:pt x="0" y="269"/>
                  </a:lnTo>
                  <a:lnTo>
                    <a:pt x="0" y="271"/>
                  </a:lnTo>
                  <a:lnTo>
                    <a:pt x="0" y="274"/>
                  </a:lnTo>
                  <a:lnTo>
                    <a:pt x="0" y="276"/>
                  </a:lnTo>
                  <a:lnTo>
                    <a:pt x="0" y="278"/>
                  </a:lnTo>
                  <a:lnTo>
                    <a:pt x="0" y="280"/>
                  </a:lnTo>
                  <a:lnTo>
                    <a:pt x="0" y="283"/>
                  </a:lnTo>
                  <a:lnTo>
                    <a:pt x="0" y="284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0" y="292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0" y="302"/>
                  </a:lnTo>
                  <a:lnTo>
                    <a:pt x="1" y="306"/>
                  </a:lnTo>
                  <a:lnTo>
                    <a:pt x="1" y="311"/>
                  </a:lnTo>
                  <a:lnTo>
                    <a:pt x="2" y="321"/>
                  </a:lnTo>
                  <a:lnTo>
                    <a:pt x="3" y="332"/>
                  </a:lnTo>
                  <a:lnTo>
                    <a:pt x="5" y="341"/>
                  </a:lnTo>
                  <a:lnTo>
                    <a:pt x="10" y="363"/>
                  </a:lnTo>
                  <a:lnTo>
                    <a:pt x="15" y="383"/>
                  </a:lnTo>
                  <a:lnTo>
                    <a:pt x="31" y="421"/>
                  </a:lnTo>
                  <a:lnTo>
                    <a:pt x="49" y="453"/>
                  </a:lnTo>
                  <a:lnTo>
                    <a:pt x="71" y="483"/>
                  </a:lnTo>
                  <a:lnTo>
                    <a:pt x="100" y="513"/>
                  </a:lnTo>
                  <a:lnTo>
                    <a:pt x="131" y="537"/>
                  </a:lnTo>
                  <a:lnTo>
                    <a:pt x="167" y="559"/>
                  </a:lnTo>
                  <a:lnTo>
                    <a:pt x="203" y="575"/>
                  </a:lnTo>
                  <a:lnTo>
                    <a:pt x="223" y="582"/>
                  </a:lnTo>
                  <a:lnTo>
                    <a:pt x="235" y="584"/>
                  </a:lnTo>
                  <a:lnTo>
                    <a:pt x="245" y="587"/>
                  </a:lnTo>
                  <a:lnTo>
                    <a:pt x="254" y="588"/>
                  </a:lnTo>
                  <a:lnTo>
                    <a:pt x="264" y="589"/>
                  </a:lnTo>
                  <a:lnTo>
                    <a:pt x="275" y="591"/>
                  </a:lnTo>
                  <a:lnTo>
                    <a:pt x="284" y="592"/>
                  </a:lnTo>
                  <a:lnTo>
                    <a:pt x="289" y="592"/>
                  </a:lnTo>
                </a:path>
              </a:pathLst>
            </a:custGeom>
            <a:noFill/>
            <a:ln w="476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67" name="Freeform 83"/>
            <p:cNvSpPr>
              <a:spLocks/>
            </p:cNvSpPr>
            <p:nvPr/>
          </p:nvSpPr>
          <p:spPr bwMode="auto">
            <a:xfrm>
              <a:off x="4467" y="1320"/>
              <a:ext cx="323" cy="305"/>
            </a:xfrm>
            <a:custGeom>
              <a:avLst/>
              <a:gdLst/>
              <a:ahLst/>
              <a:cxnLst>
                <a:cxn ang="0">
                  <a:pos x="0" y="305"/>
                </a:cxn>
                <a:cxn ang="0">
                  <a:pos x="4" y="305"/>
                </a:cxn>
                <a:cxn ang="0">
                  <a:pos x="8" y="305"/>
                </a:cxn>
                <a:cxn ang="0">
                  <a:pos x="9" y="305"/>
                </a:cxn>
                <a:cxn ang="0">
                  <a:pos x="11" y="305"/>
                </a:cxn>
                <a:cxn ang="0">
                  <a:pos x="13" y="305"/>
                </a:cxn>
                <a:cxn ang="0">
                  <a:pos x="14" y="305"/>
                </a:cxn>
                <a:cxn ang="0">
                  <a:pos x="16" y="305"/>
                </a:cxn>
                <a:cxn ang="0">
                  <a:pos x="17" y="305"/>
                </a:cxn>
                <a:cxn ang="0">
                  <a:pos x="18" y="305"/>
                </a:cxn>
                <a:cxn ang="0">
                  <a:pos x="20" y="305"/>
                </a:cxn>
                <a:cxn ang="0">
                  <a:pos x="21" y="305"/>
                </a:cxn>
                <a:cxn ang="0">
                  <a:pos x="23" y="305"/>
                </a:cxn>
                <a:cxn ang="0">
                  <a:pos x="26" y="305"/>
                </a:cxn>
                <a:cxn ang="0">
                  <a:pos x="29" y="305"/>
                </a:cxn>
                <a:cxn ang="0">
                  <a:pos x="31" y="305"/>
                </a:cxn>
                <a:cxn ang="0">
                  <a:pos x="36" y="305"/>
                </a:cxn>
                <a:cxn ang="0">
                  <a:pos x="43" y="305"/>
                </a:cxn>
                <a:cxn ang="0">
                  <a:pos x="47" y="304"/>
                </a:cxn>
                <a:cxn ang="0">
                  <a:pos x="59" y="302"/>
                </a:cxn>
                <a:cxn ang="0">
                  <a:pos x="68" y="301"/>
                </a:cxn>
                <a:cxn ang="0">
                  <a:pos x="78" y="300"/>
                </a:cxn>
                <a:cxn ang="0">
                  <a:pos x="95" y="296"/>
                </a:cxn>
                <a:cxn ang="0">
                  <a:pos x="114" y="289"/>
                </a:cxn>
                <a:cxn ang="0">
                  <a:pos x="151" y="275"/>
                </a:cxn>
                <a:cxn ang="0">
                  <a:pos x="187" y="254"/>
                </a:cxn>
                <a:cxn ang="0">
                  <a:pos x="220" y="230"/>
                </a:cxn>
                <a:cxn ang="0">
                  <a:pos x="249" y="200"/>
                </a:cxn>
                <a:cxn ang="0">
                  <a:pos x="273" y="167"/>
                </a:cxn>
                <a:cxn ang="0">
                  <a:pos x="291" y="135"/>
                </a:cxn>
                <a:cxn ang="0">
                  <a:pos x="300" y="115"/>
                </a:cxn>
                <a:cxn ang="0">
                  <a:pos x="308" y="97"/>
                </a:cxn>
                <a:cxn ang="0">
                  <a:pos x="313" y="79"/>
                </a:cxn>
                <a:cxn ang="0">
                  <a:pos x="317" y="61"/>
                </a:cxn>
                <a:cxn ang="0">
                  <a:pos x="320" y="45"/>
                </a:cxn>
                <a:cxn ang="0">
                  <a:pos x="321" y="37"/>
                </a:cxn>
                <a:cxn ang="0">
                  <a:pos x="322" y="28"/>
                </a:cxn>
                <a:cxn ang="0">
                  <a:pos x="322" y="22"/>
                </a:cxn>
                <a:cxn ang="0">
                  <a:pos x="323" y="14"/>
                </a:cxn>
                <a:cxn ang="0">
                  <a:pos x="323" y="10"/>
                </a:cxn>
                <a:cxn ang="0">
                  <a:pos x="323" y="9"/>
                </a:cxn>
                <a:cxn ang="0">
                  <a:pos x="323" y="6"/>
                </a:cxn>
                <a:cxn ang="0">
                  <a:pos x="323" y="5"/>
                </a:cxn>
                <a:cxn ang="0">
                  <a:pos x="323" y="2"/>
                </a:cxn>
                <a:cxn ang="0">
                  <a:pos x="323" y="1"/>
                </a:cxn>
                <a:cxn ang="0">
                  <a:pos x="323" y="0"/>
                </a:cxn>
              </a:cxnLst>
              <a:rect l="0" t="0" r="r" b="b"/>
              <a:pathLst>
                <a:path w="323" h="305">
                  <a:moveTo>
                    <a:pt x="0" y="305"/>
                  </a:moveTo>
                  <a:lnTo>
                    <a:pt x="4" y="305"/>
                  </a:lnTo>
                  <a:lnTo>
                    <a:pt x="8" y="305"/>
                  </a:lnTo>
                  <a:lnTo>
                    <a:pt x="9" y="305"/>
                  </a:lnTo>
                  <a:lnTo>
                    <a:pt x="11" y="305"/>
                  </a:lnTo>
                  <a:lnTo>
                    <a:pt x="13" y="305"/>
                  </a:lnTo>
                  <a:lnTo>
                    <a:pt x="14" y="305"/>
                  </a:lnTo>
                  <a:lnTo>
                    <a:pt x="16" y="305"/>
                  </a:lnTo>
                  <a:lnTo>
                    <a:pt x="17" y="305"/>
                  </a:lnTo>
                  <a:lnTo>
                    <a:pt x="18" y="305"/>
                  </a:lnTo>
                  <a:lnTo>
                    <a:pt x="20" y="305"/>
                  </a:lnTo>
                  <a:lnTo>
                    <a:pt x="21" y="305"/>
                  </a:lnTo>
                  <a:lnTo>
                    <a:pt x="23" y="305"/>
                  </a:lnTo>
                  <a:lnTo>
                    <a:pt x="26" y="305"/>
                  </a:lnTo>
                  <a:lnTo>
                    <a:pt x="29" y="305"/>
                  </a:lnTo>
                  <a:lnTo>
                    <a:pt x="31" y="305"/>
                  </a:lnTo>
                  <a:lnTo>
                    <a:pt x="36" y="305"/>
                  </a:lnTo>
                  <a:lnTo>
                    <a:pt x="43" y="305"/>
                  </a:lnTo>
                  <a:lnTo>
                    <a:pt x="47" y="304"/>
                  </a:lnTo>
                  <a:lnTo>
                    <a:pt x="59" y="302"/>
                  </a:lnTo>
                  <a:lnTo>
                    <a:pt x="68" y="301"/>
                  </a:lnTo>
                  <a:lnTo>
                    <a:pt x="78" y="300"/>
                  </a:lnTo>
                  <a:lnTo>
                    <a:pt x="95" y="296"/>
                  </a:lnTo>
                  <a:lnTo>
                    <a:pt x="114" y="289"/>
                  </a:lnTo>
                  <a:lnTo>
                    <a:pt x="151" y="275"/>
                  </a:lnTo>
                  <a:lnTo>
                    <a:pt x="187" y="254"/>
                  </a:lnTo>
                  <a:lnTo>
                    <a:pt x="220" y="230"/>
                  </a:lnTo>
                  <a:lnTo>
                    <a:pt x="249" y="200"/>
                  </a:lnTo>
                  <a:lnTo>
                    <a:pt x="273" y="167"/>
                  </a:lnTo>
                  <a:lnTo>
                    <a:pt x="291" y="135"/>
                  </a:lnTo>
                  <a:lnTo>
                    <a:pt x="300" y="115"/>
                  </a:lnTo>
                  <a:lnTo>
                    <a:pt x="308" y="97"/>
                  </a:lnTo>
                  <a:lnTo>
                    <a:pt x="313" y="79"/>
                  </a:lnTo>
                  <a:lnTo>
                    <a:pt x="317" y="61"/>
                  </a:lnTo>
                  <a:lnTo>
                    <a:pt x="320" y="45"/>
                  </a:lnTo>
                  <a:lnTo>
                    <a:pt x="321" y="37"/>
                  </a:lnTo>
                  <a:lnTo>
                    <a:pt x="322" y="28"/>
                  </a:lnTo>
                  <a:lnTo>
                    <a:pt x="322" y="22"/>
                  </a:lnTo>
                  <a:lnTo>
                    <a:pt x="323" y="14"/>
                  </a:lnTo>
                  <a:lnTo>
                    <a:pt x="323" y="10"/>
                  </a:lnTo>
                  <a:lnTo>
                    <a:pt x="323" y="9"/>
                  </a:lnTo>
                  <a:lnTo>
                    <a:pt x="323" y="6"/>
                  </a:lnTo>
                  <a:lnTo>
                    <a:pt x="323" y="5"/>
                  </a:lnTo>
                  <a:lnTo>
                    <a:pt x="323" y="2"/>
                  </a:lnTo>
                  <a:lnTo>
                    <a:pt x="323" y="1"/>
                  </a:lnTo>
                  <a:lnTo>
                    <a:pt x="323" y="0"/>
                  </a:lnTo>
                </a:path>
              </a:pathLst>
            </a:custGeom>
            <a:noFill/>
            <a:ln w="476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68" name="Freeform 84"/>
            <p:cNvSpPr>
              <a:spLocks/>
            </p:cNvSpPr>
            <p:nvPr/>
          </p:nvSpPr>
          <p:spPr bwMode="auto">
            <a:xfrm>
              <a:off x="4376" y="964"/>
              <a:ext cx="542" cy="356"/>
            </a:xfrm>
            <a:custGeom>
              <a:avLst/>
              <a:gdLst/>
              <a:ahLst/>
              <a:cxnLst>
                <a:cxn ang="0">
                  <a:pos x="542" y="356"/>
                </a:cxn>
                <a:cxn ang="0">
                  <a:pos x="542" y="352"/>
                </a:cxn>
                <a:cxn ang="0">
                  <a:pos x="542" y="349"/>
                </a:cxn>
                <a:cxn ang="0">
                  <a:pos x="542" y="345"/>
                </a:cxn>
                <a:cxn ang="0">
                  <a:pos x="542" y="342"/>
                </a:cxn>
                <a:cxn ang="0">
                  <a:pos x="542" y="336"/>
                </a:cxn>
                <a:cxn ang="0">
                  <a:pos x="540" y="330"/>
                </a:cxn>
                <a:cxn ang="0">
                  <a:pos x="540" y="322"/>
                </a:cxn>
                <a:cxn ang="0">
                  <a:pos x="539" y="316"/>
                </a:cxn>
                <a:cxn ang="0">
                  <a:pos x="538" y="301"/>
                </a:cxn>
                <a:cxn ang="0">
                  <a:pos x="535" y="288"/>
                </a:cxn>
                <a:cxn ang="0">
                  <a:pos x="531" y="275"/>
                </a:cxn>
                <a:cxn ang="0">
                  <a:pos x="524" y="247"/>
                </a:cxn>
                <a:cxn ang="0">
                  <a:pos x="512" y="219"/>
                </a:cxn>
                <a:cxn ang="0">
                  <a:pos x="499" y="195"/>
                </a:cxn>
                <a:cxn ang="0">
                  <a:pos x="464" y="145"/>
                </a:cxn>
                <a:cxn ang="0">
                  <a:pos x="427" y="108"/>
                </a:cxn>
                <a:cxn ang="0">
                  <a:pos x="383" y="74"/>
                </a:cxn>
                <a:cxn ang="0">
                  <a:pos x="339" y="49"/>
                </a:cxn>
                <a:cxn ang="0">
                  <a:pos x="290" y="29"/>
                </a:cxn>
                <a:cxn ang="0">
                  <a:pos x="265" y="21"/>
                </a:cxn>
                <a:cxn ang="0">
                  <a:pos x="239" y="14"/>
                </a:cxn>
                <a:cxn ang="0">
                  <a:pos x="216" y="10"/>
                </a:cxn>
                <a:cxn ang="0">
                  <a:pos x="191" y="6"/>
                </a:cxn>
                <a:cxn ang="0">
                  <a:pos x="179" y="4"/>
                </a:cxn>
                <a:cxn ang="0">
                  <a:pos x="166" y="3"/>
                </a:cxn>
                <a:cxn ang="0">
                  <a:pos x="156" y="3"/>
                </a:cxn>
                <a:cxn ang="0">
                  <a:pos x="144" y="1"/>
                </a:cxn>
                <a:cxn ang="0">
                  <a:pos x="138" y="1"/>
                </a:cxn>
                <a:cxn ang="0">
                  <a:pos x="131" y="1"/>
                </a:cxn>
                <a:cxn ang="0">
                  <a:pos x="125" y="1"/>
                </a:cxn>
                <a:cxn ang="0">
                  <a:pos x="122" y="0"/>
                </a:cxn>
                <a:cxn ang="0">
                  <a:pos x="118" y="0"/>
                </a:cxn>
                <a:cxn ang="0">
                  <a:pos x="116" y="0"/>
                </a:cxn>
                <a:cxn ang="0">
                  <a:pos x="112" y="0"/>
                </a:cxn>
                <a:cxn ang="0">
                  <a:pos x="109" y="0"/>
                </a:cxn>
                <a:cxn ang="0">
                  <a:pos x="108" y="0"/>
                </a:cxn>
                <a:cxn ang="0">
                  <a:pos x="107" y="0"/>
                </a:cxn>
                <a:cxn ang="0">
                  <a:pos x="103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5" y="0"/>
                </a:cxn>
                <a:cxn ang="0">
                  <a:pos x="90" y="1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2" y="1"/>
                </a:cxn>
                <a:cxn ang="0">
                  <a:pos x="50" y="3"/>
                </a:cxn>
                <a:cxn ang="0">
                  <a:pos x="38" y="4"/>
                </a:cxn>
                <a:cxn ang="0">
                  <a:pos x="26" y="5"/>
                </a:cxn>
                <a:cxn ang="0">
                  <a:pos x="0" y="10"/>
                </a:cxn>
              </a:cxnLst>
              <a:rect l="0" t="0" r="r" b="b"/>
              <a:pathLst>
                <a:path w="542" h="356">
                  <a:moveTo>
                    <a:pt x="542" y="356"/>
                  </a:moveTo>
                  <a:lnTo>
                    <a:pt x="542" y="352"/>
                  </a:lnTo>
                  <a:lnTo>
                    <a:pt x="542" y="349"/>
                  </a:lnTo>
                  <a:lnTo>
                    <a:pt x="542" y="345"/>
                  </a:lnTo>
                  <a:lnTo>
                    <a:pt x="542" y="342"/>
                  </a:lnTo>
                  <a:lnTo>
                    <a:pt x="542" y="336"/>
                  </a:lnTo>
                  <a:lnTo>
                    <a:pt x="540" y="330"/>
                  </a:lnTo>
                  <a:lnTo>
                    <a:pt x="540" y="322"/>
                  </a:lnTo>
                  <a:lnTo>
                    <a:pt x="539" y="316"/>
                  </a:lnTo>
                  <a:lnTo>
                    <a:pt x="538" y="301"/>
                  </a:lnTo>
                  <a:lnTo>
                    <a:pt x="535" y="288"/>
                  </a:lnTo>
                  <a:lnTo>
                    <a:pt x="531" y="275"/>
                  </a:lnTo>
                  <a:lnTo>
                    <a:pt x="524" y="247"/>
                  </a:lnTo>
                  <a:lnTo>
                    <a:pt x="512" y="219"/>
                  </a:lnTo>
                  <a:lnTo>
                    <a:pt x="499" y="195"/>
                  </a:lnTo>
                  <a:lnTo>
                    <a:pt x="464" y="145"/>
                  </a:lnTo>
                  <a:lnTo>
                    <a:pt x="427" y="108"/>
                  </a:lnTo>
                  <a:lnTo>
                    <a:pt x="383" y="74"/>
                  </a:lnTo>
                  <a:lnTo>
                    <a:pt x="339" y="49"/>
                  </a:lnTo>
                  <a:lnTo>
                    <a:pt x="290" y="29"/>
                  </a:lnTo>
                  <a:lnTo>
                    <a:pt x="265" y="21"/>
                  </a:lnTo>
                  <a:lnTo>
                    <a:pt x="239" y="14"/>
                  </a:lnTo>
                  <a:lnTo>
                    <a:pt x="216" y="10"/>
                  </a:lnTo>
                  <a:lnTo>
                    <a:pt x="191" y="6"/>
                  </a:lnTo>
                  <a:lnTo>
                    <a:pt x="179" y="4"/>
                  </a:lnTo>
                  <a:lnTo>
                    <a:pt x="166" y="3"/>
                  </a:lnTo>
                  <a:lnTo>
                    <a:pt x="156" y="3"/>
                  </a:lnTo>
                  <a:lnTo>
                    <a:pt x="144" y="1"/>
                  </a:lnTo>
                  <a:lnTo>
                    <a:pt x="138" y="1"/>
                  </a:lnTo>
                  <a:lnTo>
                    <a:pt x="131" y="1"/>
                  </a:lnTo>
                  <a:lnTo>
                    <a:pt x="125" y="1"/>
                  </a:lnTo>
                  <a:lnTo>
                    <a:pt x="122" y="0"/>
                  </a:lnTo>
                  <a:lnTo>
                    <a:pt x="118" y="0"/>
                  </a:lnTo>
                  <a:lnTo>
                    <a:pt x="116" y="0"/>
                  </a:lnTo>
                  <a:lnTo>
                    <a:pt x="112" y="0"/>
                  </a:lnTo>
                  <a:lnTo>
                    <a:pt x="109" y="0"/>
                  </a:lnTo>
                  <a:lnTo>
                    <a:pt x="108" y="0"/>
                  </a:lnTo>
                  <a:lnTo>
                    <a:pt x="107" y="0"/>
                  </a:lnTo>
                  <a:lnTo>
                    <a:pt x="103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5" y="0"/>
                  </a:lnTo>
                  <a:lnTo>
                    <a:pt x="90" y="1"/>
                  </a:lnTo>
                  <a:lnTo>
                    <a:pt x="83" y="1"/>
                  </a:lnTo>
                  <a:lnTo>
                    <a:pt x="77" y="1"/>
                  </a:lnTo>
                  <a:lnTo>
                    <a:pt x="72" y="1"/>
                  </a:lnTo>
                  <a:lnTo>
                    <a:pt x="50" y="3"/>
                  </a:lnTo>
                  <a:lnTo>
                    <a:pt x="38" y="4"/>
                  </a:lnTo>
                  <a:lnTo>
                    <a:pt x="26" y="5"/>
                  </a:lnTo>
                  <a:lnTo>
                    <a:pt x="0" y="10"/>
                  </a:lnTo>
                </a:path>
              </a:pathLst>
            </a:custGeom>
            <a:noFill/>
            <a:ln w="47625">
              <a:solidFill>
                <a:srgbClr val="40CC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69" name="Freeform 85"/>
            <p:cNvSpPr>
              <a:spLocks/>
            </p:cNvSpPr>
            <p:nvPr/>
          </p:nvSpPr>
          <p:spPr bwMode="auto">
            <a:xfrm>
              <a:off x="4050" y="974"/>
              <a:ext cx="391" cy="698"/>
            </a:xfrm>
            <a:custGeom>
              <a:avLst/>
              <a:gdLst/>
              <a:ahLst/>
              <a:cxnLst>
                <a:cxn ang="0">
                  <a:pos x="326" y="0"/>
                </a:cxn>
                <a:cxn ang="0">
                  <a:pos x="303" y="4"/>
                </a:cxn>
                <a:cxn ang="0">
                  <a:pos x="282" y="9"/>
                </a:cxn>
                <a:cxn ang="0">
                  <a:pos x="233" y="26"/>
                </a:cxn>
                <a:cxn ang="0">
                  <a:pos x="185" y="48"/>
                </a:cxn>
                <a:cxn ang="0">
                  <a:pos x="143" y="74"/>
                </a:cxn>
                <a:cxn ang="0">
                  <a:pos x="103" y="108"/>
                </a:cxn>
                <a:cxn ang="0">
                  <a:pos x="65" y="151"/>
                </a:cxn>
                <a:cxn ang="0">
                  <a:pos x="35" y="199"/>
                </a:cxn>
                <a:cxn ang="0">
                  <a:pos x="24" y="224"/>
                </a:cxn>
                <a:cxn ang="0">
                  <a:pos x="13" y="254"/>
                </a:cxn>
                <a:cxn ang="0">
                  <a:pos x="9" y="268"/>
                </a:cxn>
                <a:cxn ang="0">
                  <a:pos x="7" y="282"/>
                </a:cxn>
                <a:cxn ang="0">
                  <a:pos x="4" y="295"/>
                </a:cxn>
                <a:cxn ang="0">
                  <a:pos x="2" y="308"/>
                </a:cxn>
                <a:cxn ang="0">
                  <a:pos x="2" y="316"/>
                </a:cxn>
                <a:cxn ang="0">
                  <a:pos x="0" y="324"/>
                </a:cxn>
                <a:cxn ang="0">
                  <a:pos x="0" y="326"/>
                </a:cxn>
                <a:cxn ang="0">
                  <a:pos x="0" y="330"/>
                </a:cxn>
                <a:cxn ang="0">
                  <a:pos x="0" y="334"/>
                </a:cxn>
                <a:cxn ang="0">
                  <a:pos x="0" y="337"/>
                </a:cxn>
                <a:cxn ang="0">
                  <a:pos x="0" y="341"/>
                </a:cxn>
                <a:cxn ang="0">
                  <a:pos x="0" y="345"/>
                </a:cxn>
                <a:cxn ang="0">
                  <a:pos x="0" y="346"/>
                </a:cxn>
                <a:cxn ang="0">
                  <a:pos x="0" y="348"/>
                </a:cxn>
                <a:cxn ang="0">
                  <a:pos x="0" y="351"/>
                </a:cxn>
                <a:cxn ang="0">
                  <a:pos x="0" y="352"/>
                </a:cxn>
                <a:cxn ang="0">
                  <a:pos x="0" y="355"/>
                </a:cxn>
                <a:cxn ang="0">
                  <a:pos x="0" y="356"/>
                </a:cxn>
                <a:cxn ang="0">
                  <a:pos x="0" y="360"/>
                </a:cxn>
                <a:cxn ang="0">
                  <a:pos x="0" y="364"/>
                </a:cxn>
                <a:cxn ang="0">
                  <a:pos x="0" y="368"/>
                </a:cxn>
                <a:cxn ang="0">
                  <a:pos x="2" y="376"/>
                </a:cxn>
                <a:cxn ang="0">
                  <a:pos x="3" y="383"/>
                </a:cxn>
                <a:cxn ang="0">
                  <a:pos x="4" y="398"/>
                </a:cxn>
                <a:cxn ang="0">
                  <a:pos x="7" y="411"/>
                </a:cxn>
                <a:cxn ang="0">
                  <a:pos x="9" y="424"/>
                </a:cxn>
                <a:cxn ang="0">
                  <a:pos x="18" y="451"/>
                </a:cxn>
                <a:cxn ang="0">
                  <a:pos x="30" y="480"/>
                </a:cxn>
                <a:cxn ang="0">
                  <a:pos x="56" y="526"/>
                </a:cxn>
                <a:cxn ang="0">
                  <a:pos x="87" y="567"/>
                </a:cxn>
                <a:cxn ang="0">
                  <a:pos x="128" y="604"/>
                </a:cxn>
                <a:cxn ang="0">
                  <a:pos x="168" y="633"/>
                </a:cxn>
                <a:cxn ang="0">
                  <a:pos x="212" y="655"/>
                </a:cxn>
                <a:cxn ang="0">
                  <a:pos x="237" y="665"/>
                </a:cxn>
                <a:cxn ang="0">
                  <a:pos x="260" y="674"/>
                </a:cxn>
                <a:cxn ang="0">
                  <a:pos x="307" y="686"/>
                </a:cxn>
                <a:cxn ang="0">
                  <a:pos x="333" y="691"/>
                </a:cxn>
                <a:cxn ang="0">
                  <a:pos x="356" y="695"/>
                </a:cxn>
                <a:cxn ang="0">
                  <a:pos x="379" y="698"/>
                </a:cxn>
                <a:cxn ang="0">
                  <a:pos x="391" y="698"/>
                </a:cxn>
              </a:cxnLst>
              <a:rect l="0" t="0" r="r" b="b"/>
              <a:pathLst>
                <a:path w="391" h="698">
                  <a:moveTo>
                    <a:pt x="326" y="0"/>
                  </a:moveTo>
                  <a:lnTo>
                    <a:pt x="303" y="4"/>
                  </a:lnTo>
                  <a:lnTo>
                    <a:pt x="282" y="9"/>
                  </a:lnTo>
                  <a:lnTo>
                    <a:pt x="233" y="26"/>
                  </a:lnTo>
                  <a:lnTo>
                    <a:pt x="185" y="48"/>
                  </a:lnTo>
                  <a:lnTo>
                    <a:pt x="143" y="74"/>
                  </a:lnTo>
                  <a:lnTo>
                    <a:pt x="103" y="108"/>
                  </a:lnTo>
                  <a:lnTo>
                    <a:pt x="65" y="151"/>
                  </a:lnTo>
                  <a:lnTo>
                    <a:pt x="35" y="199"/>
                  </a:lnTo>
                  <a:lnTo>
                    <a:pt x="24" y="224"/>
                  </a:lnTo>
                  <a:lnTo>
                    <a:pt x="13" y="254"/>
                  </a:lnTo>
                  <a:lnTo>
                    <a:pt x="9" y="268"/>
                  </a:lnTo>
                  <a:lnTo>
                    <a:pt x="7" y="282"/>
                  </a:lnTo>
                  <a:lnTo>
                    <a:pt x="4" y="295"/>
                  </a:lnTo>
                  <a:lnTo>
                    <a:pt x="2" y="308"/>
                  </a:lnTo>
                  <a:lnTo>
                    <a:pt x="2" y="316"/>
                  </a:lnTo>
                  <a:lnTo>
                    <a:pt x="0" y="324"/>
                  </a:lnTo>
                  <a:lnTo>
                    <a:pt x="0" y="326"/>
                  </a:lnTo>
                  <a:lnTo>
                    <a:pt x="0" y="330"/>
                  </a:lnTo>
                  <a:lnTo>
                    <a:pt x="0" y="334"/>
                  </a:lnTo>
                  <a:lnTo>
                    <a:pt x="0" y="337"/>
                  </a:lnTo>
                  <a:lnTo>
                    <a:pt x="0" y="341"/>
                  </a:lnTo>
                  <a:lnTo>
                    <a:pt x="0" y="345"/>
                  </a:lnTo>
                  <a:lnTo>
                    <a:pt x="0" y="346"/>
                  </a:lnTo>
                  <a:lnTo>
                    <a:pt x="0" y="348"/>
                  </a:lnTo>
                  <a:lnTo>
                    <a:pt x="0" y="351"/>
                  </a:lnTo>
                  <a:lnTo>
                    <a:pt x="0" y="352"/>
                  </a:lnTo>
                  <a:lnTo>
                    <a:pt x="0" y="355"/>
                  </a:lnTo>
                  <a:lnTo>
                    <a:pt x="0" y="356"/>
                  </a:lnTo>
                  <a:lnTo>
                    <a:pt x="0" y="360"/>
                  </a:lnTo>
                  <a:lnTo>
                    <a:pt x="0" y="364"/>
                  </a:lnTo>
                  <a:lnTo>
                    <a:pt x="0" y="368"/>
                  </a:lnTo>
                  <a:lnTo>
                    <a:pt x="2" y="376"/>
                  </a:lnTo>
                  <a:lnTo>
                    <a:pt x="3" y="383"/>
                  </a:lnTo>
                  <a:lnTo>
                    <a:pt x="4" y="398"/>
                  </a:lnTo>
                  <a:lnTo>
                    <a:pt x="7" y="411"/>
                  </a:lnTo>
                  <a:lnTo>
                    <a:pt x="9" y="424"/>
                  </a:lnTo>
                  <a:lnTo>
                    <a:pt x="18" y="451"/>
                  </a:lnTo>
                  <a:lnTo>
                    <a:pt x="30" y="480"/>
                  </a:lnTo>
                  <a:lnTo>
                    <a:pt x="56" y="526"/>
                  </a:lnTo>
                  <a:lnTo>
                    <a:pt x="87" y="567"/>
                  </a:lnTo>
                  <a:lnTo>
                    <a:pt x="128" y="604"/>
                  </a:lnTo>
                  <a:lnTo>
                    <a:pt x="168" y="633"/>
                  </a:lnTo>
                  <a:lnTo>
                    <a:pt x="212" y="655"/>
                  </a:lnTo>
                  <a:lnTo>
                    <a:pt x="237" y="665"/>
                  </a:lnTo>
                  <a:lnTo>
                    <a:pt x="260" y="674"/>
                  </a:lnTo>
                  <a:lnTo>
                    <a:pt x="307" y="686"/>
                  </a:lnTo>
                  <a:lnTo>
                    <a:pt x="333" y="691"/>
                  </a:lnTo>
                  <a:lnTo>
                    <a:pt x="356" y="695"/>
                  </a:lnTo>
                  <a:lnTo>
                    <a:pt x="379" y="698"/>
                  </a:lnTo>
                  <a:lnTo>
                    <a:pt x="391" y="698"/>
                  </a:lnTo>
                </a:path>
              </a:pathLst>
            </a:custGeom>
            <a:noFill/>
            <a:ln w="47625">
              <a:solidFill>
                <a:srgbClr val="40CC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70" name="Freeform 86"/>
            <p:cNvSpPr>
              <a:spLocks/>
            </p:cNvSpPr>
            <p:nvPr/>
          </p:nvSpPr>
          <p:spPr bwMode="auto">
            <a:xfrm>
              <a:off x="4441" y="1320"/>
              <a:ext cx="477" cy="354"/>
            </a:xfrm>
            <a:custGeom>
              <a:avLst/>
              <a:gdLst/>
              <a:ahLst/>
              <a:cxnLst>
                <a:cxn ang="0">
                  <a:pos x="0" y="352"/>
                </a:cxn>
                <a:cxn ang="0">
                  <a:pos x="7" y="353"/>
                </a:cxn>
                <a:cxn ang="0">
                  <a:pos x="12" y="353"/>
                </a:cxn>
                <a:cxn ang="0">
                  <a:pos x="17" y="353"/>
                </a:cxn>
                <a:cxn ang="0">
                  <a:pos x="24" y="353"/>
                </a:cxn>
                <a:cxn ang="0">
                  <a:pos x="26" y="353"/>
                </a:cxn>
                <a:cxn ang="0">
                  <a:pos x="29" y="354"/>
                </a:cxn>
                <a:cxn ang="0">
                  <a:pos x="31" y="354"/>
                </a:cxn>
                <a:cxn ang="0">
                  <a:pos x="35" y="354"/>
                </a:cxn>
                <a:cxn ang="0">
                  <a:pos x="37" y="354"/>
                </a:cxn>
                <a:cxn ang="0">
                  <a:pos x="40" y="354"/>
                </a:cxn>
                <a:cxn ang="0">
                  <a:pos x="43" y="354"/>
                </a:cxn>
                <a:cxn ang="0">
                  <a:pos x="44" y="354"/>
                </a:cxn>
                <a:cxn ang="0">
                  <a:pos x="47" y="354"/>
                </a:cxn>
                <a:cxn ang="0">
                  <a:pos x="49" y="354"/>
                </a:cxn>
                <a:cxn ang="0">
                  <a:pos x="53" y="354"/>
                </a:cxn>
                <a:cxn ang="0">
                  <a:pos x="56" y="354"/>
                </a:cxn>
                <a:cxn ang="0">
                  <a:pos x="61" y="353"/>
                </a:cxn>
                <a:cxn ang="0">
                  <a:pos x="68" y="353"/>
                </a:cxn>
                <a:cxn ang="0">
                  <a:pos x="73" y="353"/>
                </a:cxn>
                <a:cxn ang="0">
                  <a:pos x="79" y="353"/>
                </a:cxn>
                <a:cxn ang="0">
                  <a:pos x="91" y="352"/>
                </a:cxn>
                <a:cxn ang="0">
                  <a:pos x="103" y="350"/>
                </a:cxn>
                <a:cxn ang="0">
                  <a:pos x="126" y="348"/>
                </a:cxn>
                <a:cxn ang="0">
                  <a:pos x="147" y="345"/>
                </a:cxn>
                <a:cxn ang="0">
                  <a:pos x="170" y="340"/>
                </a:cxn>
                <a:cxn ang="0">
                  <a:pos x="195" y="335"/>
                </a:cxn>
                <a:cxn ang="0">
                  <a:pos x="239" y="321"/>
                </a:cxn>
                <a:cxn ang="0">
                  <a:pos x="285" y="300"/>
                </a:cxn>
                <a:cxn ang="0">
                  <a:pos x="326" y="275"/>
                </a:cxn>
                <a:cxn ang="0">
                  <a:pos x="369" y="240"/>
                </a:cxn>
                <a:cxn ang="0">
                  <a:pos x="404" y="204"/>
                </a:cxn>
                <a:cxn ang="0">
                  <a:pos x="434" y="160"/>
                </a:cxn>
                <a:cxn ang="0">
                  <a:pos x="448" y="132"/>
                </a:cxn>
                <a:cxn ang="0">
                  <a:pos x="459" y="105"/>
                </a:cxn>
                <a:cxn ang="0">
                  <a:pos x="466" y="80"/>
                </a:cxn>
                <a:cxn ang="0">
                  <a:pos x="472" y="56"/>
                </a:cxn>
                <a:cxn ang="0">
                  <a:pos x="474" y="41"/>
                </a:cxn>
                <a:cxn ang="0">
                  <a:pos x="475" y="28"/>
                </a:cxn>
                <a:cxn ang="0">
                  <a:pos x="477" y="22"/>
                </a:cxn>
                <a:cxn ang="0">
                  <a:pos x="477" y="18"/>
                </a:cxn>
                <a:cxn ang="0">
                  <a:pos x="477" y="14"/>
                </a:cxn>
                <a:cxn ang="0">
                  <a:pos x="477" y="11"/>
                </a:cxn>
                <a:cxn ang="0">
                  <a:pos x="477" y="10"/>
                </a:cxn>
                <a:cxn ang="0">
                  <a:pos x="477" y="6"/>
                </a:cxn>
                <a:cxn ang="0">
                  <a:pos x="477" y="2"/>
                </a:cxn>
                <a:cxn ang="0">
                  <a:pos x="477" y="0"/>
                </a:cxn>
              </a:cxnLst>
              <a:rect l="0" t="0" r="r" b="b"/>
              <a:pathLst>
                <a:path w="477" h="354">
                  <a:moveTo>
                    <a:pt x="0" y="352"/>
                  </a:moveTo>
                  <a:lnTo>
                    <a:pt x="7" y="353"/>
                  </a:lnTo>
                  <a:lnTo>
                    <a:pt x="12" y="353"/>
                  </a:lnTo>
                  <a:lnTo>
                    <a:pt x="17" y="353"/>
                  </a:lnTo>
                  <a:lnTo>
                    <a:pt x="24" y="353"/>
                  </a:lnTo>
                  <a:lnTo>
                    <a:pt x="26" y="353"/>
                  </a:lnTo>
                  <a:lnTo>
                    <a:pt x="29" y="354"/>
                  </a:lnTo>
                  <a:lnTo>
                    <a:pt x="31" y="354"/>
                  </a:lnTo>
                  <a:lnTo>
                    <a:pt x="35" y="354"/>
                  </a:lnTo>
                  <a:lnTo>
                    <a:pt x="37" y="354"/>
                  </a:lnTo>
                  <a:lnTo>
                    <a:pt x="40" y="354"/>
                  </a:lnTo>
                  <a:lnTo>
                    <a:pt x="43" y="354"/>
                  </a:lnTo>
                  <a:lnTo>
                    <a:pt x="44" y="354"/>
                  </a:lnTo>
                  <a:lnTo>
                    <a:pt x="47" y="354"/>
                  </a:lnTo>
                  <a:lnTo>
                    <a:pt x="49" y="354"/>
                  </a:lnTo>
                  <a:lnTo>
                    <a:pt x="53" y="354"/>
                  </a:lnTo>
                  <a:lnTo>
                    <a:pt x="56" y="354"/>
                  </a:lnTo>
                  <a:lnTo>
                    <a:pt x="61" y="353"/>
                  </a:lnTo>
                  <a:lnTo>
                    <a:pt x="68" y="353"/>
                  </a:lnTo>
                  <a:lnTo>
                    <a:pt x="73" y="353"/>
                  </a:lnTo>
                  <a:lnTo>
                    <a:pt x="79" y="353"/>
                  </a:lnTo>
                  <a:lnTo>
                    <a:pt x="91" y="352"/>
                  </a:lnTo>
                  <a:lnTo>
                    <a:pt x="103" y="350"/>
                  </a:lnTo>
                  <a:lnTo>
                    <a:pt x="126" y="348"/>
                  </a:lnTo>
                  <a:lnTo>
                    <a:pt x="147" y="345"/>
                  </a:lnTo>
                  <a:lnTo>
                    <a:pt x="170" y="340"/>
                  </a:lnTo>
                  <a:lnTo>
                    <a:pt x="195" y="335"/>
                  </a:lnTo>
                  <a:lnTo>
                    <a:pt x="239" y="321"/>
                  </a:lnTo>
                  <a:lnTo>
                    <a:pt x="285" y="300"/>
                  </a:lnTo>
                  <a:lnTo>
                    <a:pt x="326" y="275"/>
                  </a:lnTo>
                  <a:lnTo>
                    <a:pt x="369" y="240"/>
                  </a:lnTo>
                  <a:lnTo>
                    <a:pt x="404" y="204"/>
                  </a:lnTo>
                  <a:lnTo>
                    <a:pt x="434" y="160"/>
                  </a:lnTo>
                  <a:lnTo>
                    <a:pt x="448" y="132"/>
                  </a:lnTo>
                  <a:lnTo>
                    <a:pt x="459" y="105"/>
                  </a:lnTo>
                  <a:lnTo>
                    <a:pt x="466" y="80"/>
                  </a:lnTo>
                  <a:lnTo>
                    <a:pt x="472" y="56"/>
                  </a:lnTo>
                  <a:lnTo>
                    <a:pt x="474" y="41"/>
                  </a:lnTo>
                  <a:lnTo>
                    <a:pt x="475" y="28"/>
                  </a:lnTo>
                  <a:lnTo>
                    <a:pt x="477" y="22"/>
                  </a:lnTo>
                  <a:lnTo>
                    <a:pt x="477" y="18"/>
                  </a:lnTo>
                  <a:lnTo>
                    <a:pt x="477" y="14"/>
                  </a:lnTo>
                  <a:lnTo>
                    <a:pt x="477" y="11"/>
                  </a:lnTo>
                  <a:lnTo>
                    <a:pt x="477" y="10"/>
                  </a:lnTo>
                  <a:lnTo>
                    <a:pt x="477" y="6"/>
                  </a:lnTo>
                  <a:lnTo>
                    <a:pt x="477" y="2"/>
                  </a:lnTo>
                  <a:lnTo>
                    <a:pt x="477" y="0"/>
                  </a:lnTo>
                </a:path>
              </a:pathLst>
            </a:custGeom>
            <a:noFill/>
            <a:ln w="47625">
              <a:solidFill>
                <a:srgbClr val="40CC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71" name="Freeform 87"/>
            <p:cNvSpPr>
              <a:spLocks/>
            </p:cNvSpPr>
            <p:nvPr/>
          </p:nvSpPr>
          <p:spPr bwMode="auto">
            <a:xfrm>
              <a:off x="4453" y="1020"/>
              <a:ext cx="447" cy="300"/>
            </a:xfrm>
            <a:custGeom>
              <a:avLst/>
              <a:gdLst/>
              <a:ahLst/>
              <a:cxnLst>
                <a:cxn ang="0">
                  <a:pos x="447" y="300"/>
                </a:cxn>
                <a:cxn ang="0">
                  <a:pos x="447" y="296"/>
                </a:cxn>
                <a:cxn ang="0">
                  <a:pos x="447" y="293"/>
                </a:cxn>
                <a:cxn ang="0">
                  <a:pos x="447" y="289"/>
                </a:cxn>
                <a:cxn ang="0">
                  <a:pos x="447" y="287"/>
                </a:cxn>
                <a:cxn ang="0">
                  <a:pos x="447" y="280"/>
                </a:cxn>
                <a:cxn ang="0">
                  <a:pos x="445" y="275"/>
                </a:cxn>
                <a:cxn ang="0">
                  <a:pos x="445" y="267"/>
                </a:cxn>
                <a:cxn ang="0">
                  <a:pos x="444" y="261"/>
                </a:cxn>
                <a:cxn ang="0">
                  <a:pos x="441" y="248"/>
                </a:cxn>
                <a:cxn ang="0">
                  <a:pos x="439" y="235"/>
                </a:cxn>
                <a:cxn ang="0">
                  <a:pos x="436" y="223"/>
                </a:cxn>
                <a:cxn ang="0">
                  <a:pos x="426" y="196"/>
                </a:cxn>
                <a:cxn ang="0">
                  <a:pos x="414" y="170"/>
                </a:cxn>
                <a:cxn ang="0">
                  <a:pos x="400" y="148"/>
                </a:cxn>
                <a:cxn ang="0">
                  <a:pos x="382" y="123"/>
                </a:cxn>
                <a:cxn ang="0">
                  <a:pos x="363" y="104"/>
                </a:cxn>
                <a:cxn ang="0">
                  <a:pos x="326" y="71"/>
                </a:cxn>
                <a:cxn ang="0">
                  <a:pos x="302" y="57"/>
                </a:cxn>
                <a:cxn ang="0">
                  <a:pos x="280" y="45"/>
                </a:cxn>
                <a:cxn ang="0">
                  <a:pos x="258" y="35"/>
                </a:cxn>
                <a:cxn ang="0">
                  <a:pos x="235" y="26"/>
                </a:cxn>
                <a:cxn ang="0">
                  <a:pos x="193" y="14"/>
                </a:cxn>
                <a:cxn ang="0">
                  <a:pos x="173" y="10"/>
                </a:cxn>
                <a:cxn ang="0">
                  <a:pos x="150" y="6"/>
                </a:cxn>
                <a:cxn ang="0">
                  <a:pos x="127" y="4"/>
                </a:cxn>
                <a:cxn ang="0">
                  <a:pos x="106" y="2"/>
                </a:cxn>
                <a:cxn ang="0">
                  <a:pos x="96" y="2"/>
                </a:cxn>
                <a:cxn ang="0">
                  <a:pos x="84" y="1"/>
                </a:cxn>
                <a:cxn ang="0">
                  <a:pos x="74" y="1"/>
                </a:cxn>
                <a:cxn ang="0">
                  <a:pos x="65" y="1"/>
                </a:cxn>
                <a:cxn ang="0">
                  <a:pos x="57" y="1"/>
                </a:cxn>
                <a:cxn ang="0">
                  <a:pos x="52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4" y="0"/>
                </a:cxn>
                <a:cxn ang="0">
                  <a:pos x="9" y="1"/>
                </a:cxn>
                <a:cxn ang="0">
                  <a:pos x="0" y="1"/>
                </a:cxn>
              </a:cxnLst>
              <a:rect l="0" t="0" r="r" b="b"/>
              <a:pathLst>
                <a:path w="447" h="300">
                  <a:moveTo>
                    <a:pt x="447" y="300"/>
                  </a:moveTo>
                  <a:lnTo>
                    <a:pt x="447" y="296"/>
                  </a:lnTo>
                  <a:lnTo>
                    <a:pt x="447" y="293"/>
                  </a:lnTo>
                  <a:lnTo>
                    <a:pt x="447" y="289"/>
                  </a:lnTo>
                  <a:lnTo>
                    <a:pt x="447" y="287"/>
                  </a:lnTo>
                  <a:lnTo>
                    <a:pt x="447" y="280"/>
                  </a:lnTo>
                  <a:lnTo>
                    <a:pt x="445" y="275"/>
                  </a:lnTo>
                  <a:lnTo>
                    <a:pt x="445" y="267"/>
                  </a:lnTo>
                  <a:lnTo>
                    <a:pt x="444" y="261"/>
                  </a:lnTo>
                  <a:lnTo>
                    <a:pt x="441" y="248"/>
                  </a:lnTo>
                  <a:lnTo>
                    <a:pt x="439" y="235"/>
                  </a:lnTo>
                  <a:lnTo>
                    <a:pt x="436" y="223"/>
                  </a:lnTo>
                  <a:lnTo>
                    <a:pt x="426" y="196"/>
                  </a:lnTo>
                  <a:lnTo>
                    <a:pt x="414" y="170"/>
                  </a:lnTo>
                  <a:lnTo>
                    <a:pt x="400" y="148"/>
                  </a:lnTo>
                  <a:lnTo>
                    <a:pt x="382" y="123"/>
                  </a:lnTo>
                  <a:lnTo>
                    <a:pt x="363" y="104"/>
                  </a:lnTo>
                  <a:lnTo>
                    <a:pt x="326" y="71"/>
                  </a:lnTo>
                  <a:lnTo>
                    <a:pt x="302" y="57"/>
                  </a:lnTo>
                  <a:lnTo>
                    <a:pt x="280" y="45"/>
                  </a:lnTo>
                  <a:lnTo>
                    <a:pt x="258" y="35"/>
                  </a:lnTo>
                  <a:lnTo>
                    <a:pt x="235" y="26"/>
                  </a:lnTo>
                  <a:lnTo>
                    <a:pt x="193" y="14"/>
                  </a:lnTo>
                  <a:lnTo>
                    <a:pt x="173" y="10"/>
                  </a:lnTo>
                  <a:lnTo>
                    <a:pt x="150" y="6"/>
                  </a:lnTo>
                  <a:lnTo>
                    <a:pt x="127" y="4"/>
                  </a:lnTo>
                  <a:lnTo>
                    <a:pt x="106" y="2"/>
                  </a:lnTo>
                  <a:lnTo>
                    <a:pt x="96" y="2"/>
                  </a:lnTo>
                  <a:lnTo>
                    <a:pt x="84" y="1"/>
                  </a:lnTo>
                  <a:lnTo>
                    <a:pt x="74" y="1"/>
                  </a:lnTo>
                  <a:lnTo>
                    <a:pt x="65" y="1"/>
                  </a:lnTo>
                  <a:lnTo>
                    <a:pt x="57" y="1"/>
                  </a:lnTo>
                  <a:lnTo>
                    <a:pt x="52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9" y="1"/>
                  </a:lnTo>
                  <a:lnTo>
                    <a:pt x="0" y="1"/>
                  </a:lnTo>
                </a:path>
              </a:pathLst>
            </a:custGeom>
            <a:noFill/>
            <a:ln w="47625">
              <a:solidFill>
                <a:srgbClr val="8099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72" name="Freeform 88"/>
            <p:cNvSpPr>
              <a:spLocks/>
            </p:cNvSpPr>
            <p:nvPr/>
          </p:nvSpPr>
          <p:spPr bwMode="auto">
            <a:xfrm>
              <a:off x="4068" y="1021"/>
              <a:ext cx="385" cy="551"/>
            </a:xfrm>
            <a:custGeom>
              <a:avLst/>
              <a:gdLst/>
              <a:ahLst/>
              <a:cxnLst>
                <a:cxn ang="0">
                  <a:pos x="385" y="0"/>
                </a:cxn>
                <a:cxn ang="0">
                  <a:pos x="378" y="0"/>
                </a:cxn>
                <a:cxn ang="0">
                  <a:pos x="373" y="0"/>
                </a:cxn>
                <a:cxn ang="0">
                  <a:pos x="355" y="0"/>
                </a:cxn>
                <a:cxn ang="0">
                  <a:pos x="346" y="1"/>
                </a:cxn>
                <a:cxn ang="0">
                  <a:pos x="337" y="1"/>
                </a:cxn>
                <a:cxn ang="0">
                  <a:pos x="315" y="4"/>
                </a:cxn>
                <a:cxn ang="0">
                  <a:pos x="295" y="7"/>
                </a:cxn>
                <a:cxn ang="0">
                  <a:pos x="274" y="9"/>
                </a:cxn>
                <a:cxn ang="0">
                  <a:pos x="251" y="14"/>
                </a:cxn>
                <a:cxn ang="0">
                  <a:pos x="229" y="20"/>
                </a:cxn>
                <a:cxn ang="0">
                  <a:pos x="207" y="27"/>
                </a:cxn>
                <a:cxn ang="0">
                  <a:pos x="165" y="44"/>
                </a:cxn>
                <a:cxn ang="0">
                  <a:pos x="143" y="56"/>
                </a:cxn>
                <a:cxn ang="0">
                  <a:pos x="120" y="72"/>
                </a:cxn>
                <a:cxn ang="0">
                  <a:pos x="100" y="87"/>
                </a:cxn>
                <a:cxn ang="0">
                  <a:pos x="80" y="107"/>
                </a:cxn>
                <a:cxn ang="0">
                  <a:pos x="47" y="147"/>
                </a:cxn>
                <a:cxn ang="0">
                  <a:pos x="32" y="173"/>
                </a:cxn>
                <a:cxn ang="0">
                  <a:pos x="20" y="198"/>
                </a:cxn>
                <a:cxn ang="0">
                  <a:pos x="11" y="222"/>
                </a:cxn>
                <a:cxn ang="0">
                  <a:pos x="7" y="235"/>
                </a:cxn>
                <a:cxn ang="0">
                  <a:pos x="4" y="251"/>
                </a:cxn>
                <a:cxn ang="0">
                  <a:pos x="3" y="262"/>
                </a:cxn>
                <a:cxn ang="0">
                  <a:pos x="2" y="270"/>
                </a:cxn>
                <a:cxn ang="0">
                  <a:pos x="0" y="277"/>
                </a:cxn>
                <a:cxn ang="0">
                  <a:pos x="0" y="282"/>
                </a:cxn>
                <a:cxn ang="0">
                  <a:pos x="0" y="286"/>
                </a:cxn>
                <a:cxn ang="0">
                  <a:pos x="0" y="288"/>
                </a:cxn>
                <a:cxn ang="0">
                  <a:pos x="0" y="291"/>
                </a:cxn>
                <a:cxn ang="0">
                  <a:pos x="0" y="295"/>
                </a:cxn>
                <a:cxn ang="0">
                  <a:pos x="0" y="298"/>
                </a:cxn>
                <a:cxn ang="0">
                  <a:pos x="0" y="300"/>
                </a:cxn>
                <a:cxn ang="0">
                  <a:pos x="0" y="304"/>
                </a:cxn>
                <a:cxn ang="0">
                  <a:pos x="0" y="305"/>
                </a:cxn>
                <a:cxn ang="0">
                  <a:pos x="0" y="308"/>
                </a:cxn>
                <a:cxn ang="0">
                  <a:pos x="0" y="312"/>
                </a:cxn>
                <a:cxn ang="0">
                  <a:pos x="0" y="314"/>
                </a:cxn>
                <a:cxn ang="0">
                  <a:pos x="2" y="322"/>
                </a:cxn>
                <a:cxn ang="0">
                  <a:pos x="2" y="329"/>
                </a:cxn>
                <a:cxn ang="0">
                  <a:pos x="4" y="343"/>
                </a:cxn>
                <a:cxn ang="0">
                  <a:pos x="7" y="356"/>
                </a:cxn>
                <a:cxn ang="0">
                  <a:pos x="13" y="379"/>
                </a:cxn>
                <a:cxn ang="0">
                  <a:pos x="23" y="404"/>
                </a:cxn>
                <a:cxn ang="0">
                  <a:pos x="33" y="427"/>
                </a:cxn>
                <a:cxn ang="0">
                  <a:pos x="47" y="451"/>
                </a:cxn>
                <a:cxn ang="0">
                  <a:pos x="78" y="488"/>
                </a:cxn>
                <a:cxn ang="0">
                  <a:pos x="98" y="507"/>
                </a:cxn>
                <a:cxn ang="0">
                  <a:pos x="120" y="525"/>
                </a:cxn>
                <a:cxn ang="0">
                  <a:pos x="141" y="538"/>
                </a:cxn>
                <a:cxn ang="0">
                  <a:pos x="164" y="551"/>
                </a:cxn>
              </a:cxnLst>
              <a:rect l="0" t="0" r="r" b="b"/>
              <a:pathLst>
                <a:path w="385" h="551">
                  <a:moveTo>
                    <a:pt x="385" y="0"/>
                  </a:moveTo>
                  <a:lnTo>
                    <a:pt x="378" y="0"/>
                  </a:lnTo>
                  <a:lnTo>
                    <a:pt x="373" y="0"/>
                  </a:lnTo>
                  <a:lnTo>
                    <a:pt x="355" y="0"/>
                  </a:lnTo>
                  <a:lnTo>
                    <a:pt x="346" y="1"/>
                  </a:lnTo>
                  <a:lnTo>
                    <a:pt x="337" y="1"/>
                  </a:lnTo>
                  <a:lnTo>
                    <a:pt x="315" y="4"/>
                  </a:lnTo>
                  <a:lnTo>
                    <a:pt x="295" y="7"/>
                  </a:lnTo>
                  <a:lnTo>
                    <a:pt x="274" y="9"/>
                  </a:lnTo>
                  <a:lnTo>
                    <a:pt x="251" y="14"/>
                  </a:lnTo>
                  <a:lnTo>
                    <a:pt x="229" y="20"/>
                  </a:lnTo>
                  <a:lnTo>
                    <a:pt x="207" y="27"/>
                  </a:lnTo>
                  <a:lnTo>
                    <a:pt x="165" y="44"/>
                  </a:lnTo>
                  <a:lnTo>
                    <a:pt x="143" y="56"/>
                  </a:lnTo>
                  <a:lnTo>
                    <a:pt x="120" y="72"/>
                  </a:lnTo>
                  <a:lnTo>
                    <a:pt x="100" y="87"/>
                  </a:lnTo>
                  <a:lnTo>
                    <a:pt x="80" y="107"/>
                  </a:lnTo>
                  <a:lnTo>
                    <a:pt x="47" y="147"/>
                  </a:lnTo>
                  <a:lnTo>
                    <a:pt x="32" y="173"/>
                  </a:lnTo>
                  <a:lnTo>
                    <a:pt x="20" y="198"/>
                  </a:lnTo>
                  <a:lnTo>
                    <a:pt x="11" y="222"/>
                  </a:lnTo>
                  <a:lnTo>
                    <a:pt x="7" y="235"/>
                  </a:lnTo>
                  <a:lnTo>
                    <a:pt x="4" y="251"/>
                  </a:lnTo>
                  <a:lnTo>
                    <a:pt x="3" y="262"/>
                  </a:lnTo>
                  <a:lnTo>
                    <a:pt x="2" y="270"/>
                  </a:lnTo>
                  <a:lnTo>
                    <a:pt x="0" y="277"/>
                  </a:lnTo>
                  <a:lnTo>
                    <a:pt x="0" y="282"/>
                  </a:lnTo>
                  <a:lnTo>
                    <a:pt x="0" y="286"/>
                  </a:lnTo>
                  <a:lnTo>
                    <a:pt x="0" y="288"/>
                  </a:lnTo>
                  <a:lnTo>
                    <a:pt x="0" y="291"/>
                  </a:lnTo>
                  <a:lnTo>
                    <a:pt x="0" y="295"/>
                  </a:lnTo>
                  <a:lnTo>
                    <a:pt x="0" y="298"/>
                  </a:lnTo>
                  <a:lnTo>
                    <a:pt x="0" y="300"/>
                  </a:lnTo>
                  <a:lnTo>
                    <a:pt x="0" y="304"/>
                  </a:lnTo>
                  <a:lnTo>
                    <a:pt x="0" y="305"/>
                  </a:lnTo>
                  <a:lnTo>
                    <a:pt x="0" y="308"/>
                  </a:lnTo>
                  <a:lnTo>
                    <a:pt x="0" y="312"/>
                  </a:lnTo>
                  <a:lnTo>
                    <a:pt x="0" y="314"/>
                  </a:lnTo>
                  <a:lnTo>
                    <a:pt x="2" y="322"/>
                  </a:lnTo>
                  <a:lnTo>
                    <a:pt x="2" y="329"/>
                  </a:lnTo>
                  <a:lnTo>
                    <a:pt x="4" y="343"/>
                  </a:lnTo>
                  <a:lnTo>
                    <a:pt x="7" y="356"/>
                  </a:lnTo>
                  <a:lnTo>
                    <a:pt x="13" y="379"/>
                  </a:lnTo>
                  <a:lnTo>
                    <a:pt x="23" y="404"/>
                  </a:lnTo>
                  <a:lnTo>
                    <a:pt x="33" y="427"/>
                  </a:lnTo>
                  <a:lnTo>
                    <a:pt x="47" y="451"/>
                  </a:lnTo>
                  <a:lnTo>
                    <a:pt x="78" y="488"/>
                  </a:lnTo>
                  <a:lnTo>
                    <a:pt x="98" y="507"/>
                  </a:lnTo>
                  <a:lnTo>
                    <a:pt x="120" y="525"/>
                  </a:lnTo>
                  <a:lnTo>
                    <a:pt x="141" y="538"/>
                  </a:lnTo>
                  <a:lnTo>
                    <a:pt x="164" y="551"/>
                  </a:lnTo>
                </a:path>
              </a:pathLst>
            </a:custGeom>
            <a:noFill/>
            <a:ln w="47625">
              <a:solidFill>
                <a:srgbClr val="8099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73" name="Freeform 89"/>
            <p:cNvSpPr>
              <a:spLocks/>
            </p:cNvSpPr>
            <p:nvPr/>
          </p:nvSpPr>
          <p:spPr bwMode="auto">
            <a:xfrm>
              <a:off x="4232" y="1365"/>
              <a:ext cx="664" cy="253"/>
            </a:xfrm>
            <a:custGeom>
              <a:avLst/>
              <a:gdLst/>
              <a:ahLst/>
              <a:cxnLst>
                <a:cxn ang="0">
                  <a:pos x="0" y="207"/>
                </a:cxn>
                <a:cxn ang="0">
                  <a:pos x="44" y="226"/>
                </a:cxn>
                <a:cxn ang="0">
                  <a:pos x="69" y="234"/>
                </a:cxn>
                <a:cxn ang="0">
                  <a:pos x="91" y="239"/>
                </a:cxn>
                <a:cxn ang="0">
                  <a:pos x="114" y="243"/>
                </a:cxn>
                <a:cxn ang="0">
                  <a:pos x="135" y="247"/>
                </a:cxn>
                <a:cxn ang="0">
                  <a:pos x="153" y="248"/>
                </a:cxn>
                <a:cxn ang="0">
                  <a:pos x="174" y="251"/>
                </a:cxn>
                <a:cxn ang="0">
                  <a:pos x="184" y="251"/>
                </a:cxn>
                <a:cxn ang="0">
                  <a:pos x="195" y="252"/>
                </a:cxn>
                <a:cxn ang="0">
                  <a:pos x="204" y="252"/>
                </a:cxn>
                <a:cxn ang="0">
                  <a:pos x="213" y="252"/>
                </a:cxn>
                <a:cxn ang="0">
                  <a:pos x="218" y="252"/>
                </a:cxn>
                <a:cxn ang="0">
                  <a:pos x="223" y="252"/>
                </a:cxn>
                <a:cxn ang="0">
                  <a:pos x="229" y="252"/>
                </a:cxn>
                <a:cxn ang="0">
                  <a:pos x="234" y="253"/>
                </a:cxn>
                <a:cxn ang="0">
                  <a:pos x="239" y="253"/>
                </a:cxn>
                <a:cxn ang="0">
                  <a:pos x="242" y="253"/>
                </a:cxn>
                <a:cxn ang="0">
                  <a:pos x="243" y="253"/>
                </a:cxn>
                <a:cxn ang="0">
                  <a:pos x="244" y="253"/>
                </a:cxn>
                <a:cxn ang="0">
                  <a:pos x="247" y="253"/>
                </a:cxn>
                <a:cxn ang="0">
                  <a:pos x="249" y="253"/>
                </a:cxn>
                <a:cxn ang="0">
                  <a:pos x="252" y="253"/>
                </a:cxn>
                <a:cxn ang="0">
                  <a:pos x="253" y="253"/>
                </a:cxn>
                <a:cxn ang="0">
                  <a:pos x="255" y="253"/>
                </a:cxn>
                <a:cxn ang="0">
                  <a:pos x="257" y="253"/>
                </a:cxn>
                <a:cxn ang="0">
                  <a:pos x="260" y="253"/>
                </a:cxn>
                <a:cxn ang="0">
                  <a:pos x="262" y="253"/>
                </a:cxn>
                <a:cxn ang="0">
                  <a:pos x="265" y="253"/>
                </a:cxn>
                <a:cxn ang="0">
                  <a:pos x="270" y="253"/>
                </a:cxn>
                <a:cxn ang="0">
                  <a:pos x="274" y="252"/>
                </a:cxn>
                <a:cxn ang="0">
                  <a:pos x="284" y="252"/>
                </a:cxn>
                <a:cxn ang="0">
                  <a:pos x="295" y="252"/>
                </a:cxn>
                <a:cxn ang="0">
                  <a:pos x="304" y="252"/>
                </a:cxn>
                <a:cxn ang="0">
                  <a:pos x="314" y="251"/>
                </a:cxn>
                <a:cxn ang="0">
                  <a:pos x="333" y="251"/>
                </a:cxn>
                <a:cxn ang="0">
                  <a:pos x="352" y="248"/>
                </a:cxn>
                <a:cxn ang="0">
                  <a:pos x="374" y="246"/>
                </a:cxn>
                <a:cxn ang="0">
                  <a:pos x="395" y="243"/>
                </a:cxn>
                <a:cxn ang="0">
                  <a:pos x="413" y="239"/>
                </a:cxn>
                <a:cxn ang="0">
                  <a:pos x="456" y="227"/>
                </a:cxn>
                <a:cxn ang="0">
                  <a:pos x="481" y="218"/>
                </a:cxn>
                <a:cxn ang="0">
                  <a:pos x="503" y="208"/>
                </a:cxn>
                <a:cxn ang="0">
                  <a:pos x="547" y="181"/>
                </a:cxn>
                <a:cxn ang="0">
                  <a:pos x="584" y="151"/>
                </a:cxn>
                <a:cxn ang="0">
                  <a:pos x="617" y="112"/>
                </a:cxn>
                <a:cxn ang="0">
                  <a:pos x="632" y="87"/>
                </a:cxn>
                <a:cxn ang="0">
                  <a:pos x="645" y="63"/>
                </a:cxn>
                <a:cxn ang="0">
                  <a:pos x="655" y="38"/>
                </a:cxn>
                <a:cxn ang="0">
                  <a:pos x="661" y="13"/>
                </a:cxn>
                <a:cxn ang="0">
                  <a:pos x="664" y="0"/>
                </a:cxn>
              </a:cxnLst>
              <a:rect l="0" t="0" r="r" b="b"/>
              <a:pathLst>
                <a:path w="664" h="253">
                  <a:moveTo>
                    <a:pt x="0" y="207"/>
                  </a:moveTo>
                  <a:lnTo>
                    <a:pt x="44" y="226"/>
                  </a:lnTo>
                  <a:lnTo>
                    <a:pt x="69" y="234"/>
                  </a:lnTo>
                  <a:lnTo>
                    <a:pt x="91" y="239"/>
                  </a:lnTo>
                  <a:lnTo>
                    <a:pt x="114" y="243"/>
                  </a:lnTo>
                  <a:lnTo>
                    <a:pt x="135" y="247"/>
                  </a:lnTo>
                  <a:lnTo>
                    <a:pt x="153" y="248"/>
                  </a:lnTo>
                  <a:lnTo>
                    <a:pt x="174" y="251"/>
                  </a:lnTo>
                  <a:lnTo>
                    <a:pt x="184" y="251"/>
                  </a:lnTo>
                  <a:lnTo>
                    <a:pt x="195" y="252"/>
                  </a:lnTo>
                  <a:lnTo>
                    <a:pt x="204" y="252"/>
                  </a:lnTo>
                  <a:lnTo>
                    <a:pt x="213" y="252"/>
                  </a:lnTo>
                  <a:lnTo>
                    <a:pt x="218" y="252"/>
                  </a:lnTo>
                  <a:lnTo>
                    <a:pt x="223" y="252"/>
                  </a:lnTo>
                  <a:lnTo>
                    <a:pt x="229" y="252"/>
                  </a:lnTo>
                  <a:lnTo>
                    <a:pt x="234" y="253"/>
                  </a:lnTo>
                  <a:lnTo>
                    <a:pt x="239" y="253"/>
                  </a:lnTo>
                  <a:lnTo>
                    <a:pt x="242" y="253"/>
                  </a:lnTo>
                  <a:lnTo>
                    <a:pt x="243" y="253"/>
                  </a:lnTo>
                  <a:lnTo>
                    <a:pt x="244" y="253"/>
                  </a:lnTo>
                  <a:lnTo>
                    <a:pt x="247" y="253"/>
                  </a:lnTo>
                  <a:lnTo>
                    <a:pt x="249" y="253"/>
                  </a:lnTo>
                  <a:lnTo>
                    <a:pt x="252" y="253"/>
                  </a:lnTo>
                  <a:lnTo>
                    <a:pt x="253" y="253"/>
                  </a:lnTo>
                  <a:lnTo>
                    <a:pt x="255" y="253"/>
                  </a:lnTo>
                  <a:lnTo>
                    <a:pt x="257" y="253"/>
                  </a:lnTo>
                  <a:lnTo>
                    <a:pt x="260" y="253"/>
                  </a:lnTo>
                  <a:lnTo>
                    <a:pt x="262" y="253"/>
                  </a:lnTo>
                  <a:lnTo>
                    <a:pt x="265" y="253"/>
                  </a:lnTo>
                  <a:lnTo>
                    <a:pt x="270" y="253"/>
                  </a:lnTo>
                  <a:lnTo>
                    <a:pt x="274" y="252"/>
                  </a:lnTo>
                  <a:lnTo>
                    <a:pt x="284" y="252"/>
                  </a:lnTo>
                  <a:lnTo>
                    <a:pt x="295" y="252"/>
                  </a:lnTo>
                  <a:lnTo>
                    <a:pt x="304" y="252"/>
                  </a:lnTo>
                  <a:lnTo>
                    <a:pt x="314" y="251"/>
                  </a:lnTo>
                  <a:lnTo>
                    <a:pt x="333" y="251"/>
                  </a:lnTo>
                  <a:lnTo>
                    <a:pt x="352" y="248"/>
                  </a:lnTo>
                  <a:lnTo>
                    <a:pt x="374" y="246"/>
                  </a:lnTo>
                  <a:lnTo>
                    <a:pt x="395" y="243"/>
                  </a:lnTo>
                  <a:lnTo>
                    <a:pt x="413" y="239"/>
                  </a:lnTo>
                  <a:lnTo>
                    <a:pt x="456" y="227"/>
                  </a:lnTo>
                  <a:lnTo>
                    <a:pt x="481" y="218"/>
                  </a:lnTo>
                  <a:lnTo>
                    <a:pt x="503" y="208"/>
                  </a:lnTo>
                  <a:lnTo>
                    <a:pt x="547" y="181"/>
                  </a:lnTo>
                  <a:lnTo>
                    <a:pt x="584" y="151"/>
                  </a:lnTo>
                  <a:lnTo>
                    <a:pt x="617" y="112"/>
                  </a:lnTo>
                  <a:lnTo>
                    <a:pt x="632" y="87"/>
                  </a:lnTo>
                  <a:lnTo>
                    <a:pt x="645" y="63"/>
                  </a:lnTo>
                  <a:lnTo>
                    <a:pt x="655" y="38"/>
                  </a:lnTo>
                  <a:lnTo>
                    <a:pt x="661" y="13"/>
                  </a:lnTo>
                  <a:lnTo>
                    <a:pt x="664" y="0"/>
                  </a:lnTo>
                </a:path>
              </a:pathLst>
            </a:custGeom>
            <a:noFill/>
            <a:ln w="47625">
              <a:solidFill>
                <a:srgbClr val="8099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74" name="Freeform 90"/>
            <p:cNvSpPr>
              <a:spLocks/>
            </p:cNvSpPr>
            <p:nvPr/>
          </p:nvSpPr>
          <p:spPr bwMode="auto">
            <a:xfrm>
              <a:off x="4896" y="1320"/>
              <a:ext cx="4" cy="45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2" y="32"/>
                </a:cxn>
                <a:cxn ang="0">
                  <a:pos x="2" y="24"/>
                </a:cxn>
                <a:cxn ang="0">
                  <a:pos x="4" y="21"/>
                </a:cxn>
                <a:cxn ang="0">
                  <a:pos x="4" y="17"/>
                </a:cxn>
                <a:cxn ang="0">
                  <a:pos x="4" y="13"/>
                </a:cxn>
                <a:cxn ang="0">
                  <a:pos x="4" y="11"/>
                </a:cxn>
                <a:cxn ang="0">
                  <a:pos x="4" y="9"/>
                </a:cxn>
                <a:cxn ang="0">
                  <a:pos x="4" y="6"/>
                </a:cxn>
                <a:cxn ang="0">
                  <a:pos x="4" y="2"/>
                </a:cxn>
                <a:cxn ang="0">
                  <a:pos x="4" y="0"/>
                </a:cxn>
              </a:cxnLst>
              <a:rect l="0" t="0" r="r" b="b"/>
              <a:pathLst>
                <a:path w="4" h="45">
                  <a:moveTo>
                    <a:pt x="0" y="45"/>
                  </a:moveTo>
                  <a:lnTo>
                    <a:pt x="2" y="32"/>
                  </a:lnTo>
                  <a:lnTo>
                    <a:pt x="2" y="24"/>
                  </a:lnTo>
                  <a:lnTo>
                    <a:pt x="4" y="21"/>
                  </a:lnTo>
                  <a:lnTo>
                    <a:pt x="4" y="17"/>
                  </a:lnTo>
                  <a:lnTo>
                    <a:pt x="4" y="13"/>
                  </a:lnTo>
                  <a:lnTo>
                    <a:pt x="4" y="11"/>
                  </a:lnTo>
                  <a:lnTo>
                    <a:pt x="4" y="9"/>
                  </a:lnTo>
                  <a:lnTo>
                    <a:pt x="4" y="6"/>
                  </a:lnTo>
                  <a:lnTo>
                    <a:pt x="4" y="2"/>
                  </a:lnTo>
                  <a:lnTo>
                    <a:pt x="4" y="0"/>
                  </a:lnTo>
                </a:path>
              </a:pathLst>
            </a:custGeom>
            <a:noFill/>
            <a:ln w="47625">
              <a:solidFill>
                <a:srgbClr val="8099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75" name="Freeform 91"/>
            <p:cNvSpPr>
              <a:spLocks/>
            </p:cNvSpPr>
            <p:nvPr/>
          </p:nvSpPr>
          <p:spPr bwMode="auto">
            <a:xfrm>
              <a:off x="4483" y="906"/>
              <a:ext cx="617" cy="414"/>
            </a:xfrm>
            <a:custGeom>
              <a:avLst/>
              <a:gdLst/>
              <a:ahLst/>
              <a:cxnLst>
                <a:cxn ang="0">
                  <a:pos x="617" y="414"/>
                </a:cxn>
                <a:cxn ang="0">
                  <a:pos x="617" y="409"/>
                </a:cxn>
                <a:cxn ang="0">
                  <a:pos x="617" y="403"/>
                </a:cxn>
                <a:cxn ang="0">
                  <a:pos x="617" y="400"/>
                </a:cxn>
                <a:cxn ang="0">
                  <a:pos x="617" y="394"/>
                </a:cxn>
                <a:cxn ang="0">
                  <a:pos x="617" y="385"/>
                </a:cxn>
                <a:cxn ang="0">
                  <a:pos x="615" y="376"/>
                </a:cxn>
                <a:cxn ang="0">
                  <a:pos x="614" y="367"/>
                </a:cxn>
                <a:cxn ang="0">
                  <a:pos x="613" y="357"/>
                </a:cxn>
                <a:cxn ang="0">
                  <a:pos x="609" y="337"/>
                </a:cxn>
                <a:cxn ang="0">
                  <a:pos x="605" y="318"/>
                </a:cxn>
                <a:cxn ang="0">
                  <a:pos x="600" y="301"/>
                </a:cxn>
                <a:cxn ang="0">
                  <a:pos x="584" y="261"/>
                </a:cxn>
                <a:cxn ang="0">
                  <a:pos x="565" y="223"/>
                </a:cxn>
                <a:cxn ang="0">
                  <a:pos x="544" y="190"/>
                </a:cxn>
                <a:cxn ang="0">
                  <a:pos x="515" y="155"/>
                </a:cxn>
                <a:cxn ang="0">
                  <a:pos x="487" y="127"/>
                </a:cxn>
                <a:cxn ang="0">
                  <a:pos x="428" y="83"/>
                </a:cxn>
                <a:cxn ang="0">
                  <a:pos x="396" y="64"/>
                </a:cxn>
                <a:cxn ang="0">
                  <a:pos x="361" y="48"/>
                </a:cxn>
                <a:cxn ang="0">
                  <a:pos x="326" y="35"/>
                </a:cxn>
                <a:cxn ang="0">
                  <a:pos x="288" y="23"/>
                </a:cxn>
                <a:cxn ang="0">
                  <a:pos x="253" y="15"/>
                </a:cxn>
                <a:cxn ang="0">
                  <a:pos x="222" y="10"/>
                </a:cxn>
                <a:cxn ang="0">
                  <a:pos x="207" y="7"/>
                </a:cxn>
                <a:cxn ang="0">
                  <a:pos x="192" y="6"/>
                </a:cxn>
                <a:cxn ang="0">
                  <a:pos x="163" y="3"/>
                </a:cxn>
                <a:cxn ang="0">
                  <a:pos x="146" y="2"/>
                </a:cxn>
                <a:cxn ang="0">
                  <a:pos x="131" y="2"/>
                </a:cxn>
                <a:cxn ang="0">
                  <a:pos x="118" y="1"/>
                </a:cxn>
                <a:cxn ang="0">
                  <a:pos x="102" y="1"/>
                </a:cxn>
                <a:cxn ang="0">
                  <a:pos x="96" y="1"/>
                </a:cxn>
                <a:cxn ang="0">
                  <a:pos x="88" y="1"/>
                </a:cxn>
                <a:cxn ang="0">
                  <a:pos x="76" y="1"/>
                </a:cxn>
                <a:cxn ang="0">
                  <a:pos x="69" y="0"/>
                </a:cxn>
                <a:cxn ang="0">
                  <a:pos x="61" y="0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9" y="0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17" y="0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617" h="414">
                  <a:moveTo>
                    <a:pt x="617" y="414"/>
                  </a:moveTo>
                  <a:lnTo>
                    <a:pt x="617" y="409"/>
                  </a:lnTo>
                  <a:lnTo>
                    <a:pt x="617" y="403"/>
                  </a:lnTo>
                  <a:lnTo>
                    <a:pt x="617" y="400"/>
                  </a:lnTo>
                  <a:lnTo>
                    <a:pt x="617" y="394"/>
                  </a:lnTo>
                  <a:lnTo>
                    <a:pt x="617" y="385"/>
                  </a:lnTo>
                  <a:lnTo>
                    <a:pt x="615" y="376"/>
                  </a:lnTo>
                  <a:lnTo>
                    <a:pt x="614" y="367"/>
                  </a:lnTo>
                  <a:lnTo>
                    <a:pt x="613" y="357"/>
                  </a:lnTo>
                  <a:lnTo>
                    <a:pt x="609" y="337"/>
                  </a:lnTo>
                  <a:lnTo>
                    <a:pt x="605" y="318"/>
                  </a:lnTo>
                  <a:lnTo>
                    <a:pt x="600" y="301"/>
                  </a:lnTo>
                  <a:lnTo>
                    <a:pt x="584" y="261"/>
                  </a:lnTo>
                  <a:lnTo>
                    <a:pt x="565" y="223"/>
                  </a:lnTo>
                  <a:lnTo>
                    <a:pt x="544" y="190"/>
                  </a:lnTo>
                  <a:lnTo>
                    <a:pt x="515" y="155"/>
                  </a:lnTo>
                  <a:lnTo>
                    <a:pt x="487" y="127"/>
                  </a:lnTo>
                  <a:lnTo>
                    <a:pt x="428" y="83"/>
                  </a:lnTo>
                  <a:lnTo>
                    <a:pt x="396" y="64"/>
                  </a:lnTo>
                  <a:lnTo>
                    <a:pt x="361" y="48"/>
                  </a:lnTo>
                  <a:lnTo>
                    <a:pt x="326" y="35"/>
                  </a:lnTo>
                  <a:lnTo>
                    <a:pt x="288" y="23"/>
                  </a:lnTo>
                  <a:lnTo>
                    <a:pt x="253" y="15"/>
                  </a:lnTo>
                  <a:lnTo>
                    <a:pt x="222" y="10"/>
                  </a:lnTo>
                  <a:lnTo>
                    <a:pt x="207" y="7"/>
                  </a:lnTo>
                  <a:lnTo>
                    <a:pt x="192" y="6"/>
                  </a:lnTo>
                  <a:lnTo>
                    <a:pt x="163" y="3"/>
                  </a:lnTo>
                  <a:lnTo>
                    <a:pt x="146" y="2"/>
                  </a:lnTo>
                  <a:lnTo>
                    <a:pt x="131" y="2"/>
                  </a:lnTo>
                  <a:lnTo>
                    <a:pt x="118" y="1"/>
                  </a:lnTo>
                  <a:lnTo>
                    <a:pt x="102" y="1"/>
                  </a:lnTo>
                  <a:lnTo>
                    <a:pt x="96" y="1"/>
                  </a:lnTo>
                  <a:lnTo>
                    <a:pt x="88" y="1"/>
                  </a:lnTo>
                  <a:lnTo>
                    <a:pt x="76" y="1"/>
                  </a:lnTo>
                  <a:lnTo>
                    <a:pt x="69" y="0"/>
                  </a:lnTo>
                  <a:lnTo>
                    <a:pt x="61" y="0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47625">
              <a:solidFill>
                <a:srgbClr val="80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76" name="Freeform 92"/>
            <p:cNvSpPr>
              <a:spLocks/>
            </p:cNvSpPr>
            <p:nvPr/>
          </p:nvSpPr>
          <p:spPr bwMode="auto">
            <a:xfrm>
              <a:off x="3868" y="906"/>
              <a:ext cx="615" cy="414"/>
            </a:xfrm>
            <a:custGeom>
              <a:avLst/>
              <a:gdLst/>
              <a:ahLst/>
              <a:cxnLst>
                <a:cxn ang="0">
                  <a:pos x="615" y="0"/>
                </a:cxn>
                <a:cxn ang="0">
                  <a:pos x="611" y="0"/>
                </a:cxn>
                <a:cxn ang="0">
                  <a:pos x="607" y="0"/>
                </a:cxn>
                <a:cxn ang="0">
                  <a:pos x="604" y="0"/>
                </a:cxn>
                <a:cxn ang="0">
                  <a:pos x="600" y="0"/>
                </a:cxn>
                <a:cxn ang="0">
                  <a:pos x="598" y="0"/>
                </a:cxn>
                <a:cxn ang="0">
                  <a:pos x="590" y="0"/>
                </a:cxn>
                <a:cxn ang="0">
                  <a:pos x="587" y="0"/>
                </a:cxn>
                <a:cxn ang="0">
                  <a:pos x="584" y="0"/>
                </a:cxn>
                <a:cxn ang="0">
                  <a:pos x="576" y="0"/>
                </a:cxn>
                <a:cxn ang="0">
                  <a:pos x="568" y="0"/>
                </a:cxn>
                <a:cxn ang="0">
                  <a:pos x="563" y="0"/>
                </a:cxn>
                <a:cxn ang="0">
                  <a:pos x="555" y="0"/>
                </a:cxn>
                <a:cxn ang="0">
                  <a:pos x="547" y="0"/>
                </a:cxn>
                <a:cxn ang="0">
                  <a:pos x="542" y="0"/>
                </a:cxn>
                <a:cxn ang="0">
                  <a:pos x="534" y="1"/>
                </a:cxn>
                <a:cxn ang="0">
                  <a:pos x="523" y="1"/>
                </a:cxn>
                <a:cxn ang="0">
                  <a:pos x="510" y="1"/>
                </a:cxn>
                <a:cxn ang="0">
                  <a:pos x="495" y="1"/>
                </a:cxn>
                <a:cxn ang="0">
                  <a:pos x="480" y="2"/>
                </a:cxn>
                <a:cxn ang="0">
                  <a:pos x="464" y="2"/>
                </a:cxn>
                <a:cxn ang="0">
                  <a:pos x="437" y="5"/>
                </a:cxn>
                <a:cxn ang="0">
                  <a:pos x="420" y="6"/>
                </a:cxn>
                <a:cxn ang="0">
                  <a:pos x="406" y="9"/>
                </a:cxn>
                <a:cxn ang="0">
                  <a:pos x="371" y="14"/>
                </a:cxn>
                <a:cxn ang="0">
                  <a:pos x="336" y="22"/>
                </a:cxn>
                <a:cxn ang="0">
                  <a:pos x="302" y="31"/>
                </a:cxn>
                <a:cxn ang="0">
                  <a:pos x="239" y="55"/>
                </a:cxn>
                <a:cxn ang="0">
                  <a:pos x="207" y="71"/>
                </a:cxn>
                <a:cxn ang="0">
                  <a:pos x="174" y="92"/>
                </a:cxn>
                <a:cxn ang="0">
                  <a:pos x="119" y="137"/>
                </a:cxn>
                <a:cxn ang="0">
                  <a:pos x="94" y="164"/>
                </a:cxn>
                <a:cxn ang="0">
                  <a:pos x="69" y="197"/>
                </a:cxn>
                <a:cxn ang="0">
                  <a:pos x="49" y="228"/>
                </a:cxn>
                <a:cxn ang="0">
                  <a:pos x="33" y="261"/>
                </a:cxn>
                <a:cxn ang="0">
                  <a:pos x="19" y="298"/>
                </a:cxn>
                <a:cxn ang="0">
                  <a:pos x="12" y="319"/>
                </a:cxn>
                <a:cxn ang="0">
                  <a:pos x="7" y="342"/>
                </a:cxn>
                <a:cxn ang="0">
                  <a:pos x="6" y="351"/>
                </a:cxn>
                <a:cxn ang="0">
                  <a:pos x="3" y="362"/>
                </a:cxn>
                <a:cxn ang="0">
                  <a:pos x="3" y="371"/>
                </a:cxn>
                <a:cxn ang="0">
                  <a:pos x="2" y="380"/>
                </a:cxn>
                <a:cxn ang="0">
                  <a:pos x="0" y="385"/>
                </a:cxn>
                <a:cxn ang="0">
                  <a:pos x="0" y="392"/>
                </a:cxn>
                <a:cxn ang="0">
                  <a:pos x="0" y="394"/>
                </a:cxn>
                <a:cxn ang="0">
                  <a:pos x="0" y="397"/>
                </a:cxn>
                <a:cxn ang="0">
                  <a:pos x="0" y="400"/>
                </a:cxn>
                <a:cxn ang="0">
                  <a:pos x="0" y="402"/>
                </a:cxn>
                <a:cxn ang="0">
                  <a:pos x="0" y="407"/>
                </a:cxn>
                <a:cxn ang="0">
                  <a:pos x="0" y="410"/>
                </a:cxn>
                <a:cxn ang="0">
                  <a:pos x="0" y="414"/>
                </a:cxn>
              </a:cxnLst>
              <a:rect l="0" t="0" r="r" b="b"/>
              <a:pathLst>
                <a:path w="615" h="414">
                  <a:moveTo>
                    <a:pt x="615" y="0"/>
                  </a:moveTo>
                  <a:lnTo>
                    <a:pt x="611" y="0"/>
                  </a:lnTo>
                  <a:lnTo>
                    <a:pt x="607" y="0"/>
                  </a:lnTo>
                  <a:lnTo>
                    <a:pt x="604" y="0"/>
                  </a:lnTo>
                  <a:lnTo>
                    <a:pt x="600" y="0"/>
                  </a:lnTo>
                  <a:lnTo>
                    <a:pt x="598" y="0"/>
                  </a:lnTo>
                  <a:lnTo>
                    <a:pt x="590" y="0"/>
                  </a:lnTo>
                  <a:lnTo>
                    <a:pt x="587" y="0"/>
                  </a:lnTo>
                  <a:lnTo>
                    <a:pt x="584" y="0"/>
                  </a:lnTo>
                  <a:lnTo>
                    <a:pt x="576" y="0"/>
                  </a:lnTo>
                  <a:lnTo>
                    <a:pt x="568" y="0"/>
                  </a:lnTo>
                  <a:lnTo>
                    <a:pt x="563" y="0"/>
                  </a:lnTo>
                  <a:lnTo>
                    <a:pt x="555" y="0"/>
                  </a:lnTo>
                  <a:lnTo>
                    <a:pt x="547" y="0"/>
                  </a:lnTo>
                  <a:lnTo>
                    <a:pt x="542" y="0"/>
                  </a:lnTo>
                  <a:lnTo>
                    <a:pt x="534" y="1"/>
                  </a:lnTo>
                  <a:lnTo>
                    <a:pt x="523" y="1"/>
                  </a:lnTo>
                  <a:lnTo>
                    <a:pt x="510" y="1"/>
                  </a:lnTo>
                  <a:lnTo>
                    <a:pt x="495" y="1"/>
                  </a:lnTo>
                  <a:lnTo>
                    <a:pt x="480" y="2"/>
                  </a:lnTo>
                  <a:lnTo>
                    <a:pt x="464" y="2"/>
                  </a:lnTo>
                  <a:lnTo>
                    <a:pt x="437" y="5"/>
                  </a:lnTo>
                  <a:lnTo>
                    <a:pt x="420" y="6"/>
                  </a:lnTo>
                  <a:lnTo>
                    <a:pt x="406" y="9"/>
                  </a:lnTo>
                  <a:lnTo>
                    <a:pt x="371" y="14"/>
                  </a:lnTo>
                  <a:lnTo>
                    <a:pt x="336" y="22"/>
                  </a:lnTo>
                  <a:lnTo>
                    <a:pt x="302" y="31"/>
                  </a:lnTo>
                  <a:lnTo>
                    <a:pt x="239" y="55"/>
                  </a:lnTo>
                  <a:lnTo>
                    <a:pt x="207" y="71"/>
                  </a:lnTo>
                  <a:lnTo>
                    <a:pt x="174" y="92"/>
                  </a:lnTo>
                  <a:lnTo>
                    <a:pt x="119" y="137"/>
                  </a:lnTo>
                  <a:lnTo>
                    <a:pt x="94" y="164"/>
                  </a:lnTo>
                  <a:lnTo>
                    <a:pt x="69" y="197"/>
                  </a:lnTo>
                  <a:lnTo>
                    <a:pt x="49" y="228"/>
                  </a:lnTo>
                  <a:lnTo>
                    <a:pt x="33" y="261"/>
                  </a:lnTo>
                  <a:lnTo>
                    <a:pt x="19" y="298"/>
                  </a:lnTo>
                  <a:lnTo>
                    <a:pt x="12" y="319"/>
                  </a:lnTo>
                  <a:lnTo>
                    <a:pt x="7" y="342"/>
                  </a:lnTo>
                  <a:lnTo>
                    <a:pt x="6" y="351"/>
                  </a:lnTo>
                  <a:lnTo>
                    <a:pt x="3" y="362"/>
                  </a:lnTo>
                  <a:lnTo>
                    <a:pt x="3" y="371"/>
                  </a:lnTo>
                  <a:lnTo>
                    <a:pt x="2" y="380"/>
                  </a:lnTo>
                  <a:lnTo>
                    <a:pt x="0" y="385"/>
                  </a:lnTo>
                  <a:lnTo>
                    <a:pt x="0" y="392"/>
                  </a:lnTo>
                  <a:lnTo>
                    <a:pt x="0" y="394"/>
                  </a:lnTo>
                  <a:lnTo>
                    <a:pt x="0" y="397"/>
                  </a:lnTo>
                  <a:lnTo>
                    <a:pt x="0" y="400"/>
                  </a:lnTo>
                  <a:lnTo>
                    <a:pt x="0" y="402"/>
                  </a:lnTo>
                  <a:lnTo>
                    <a:pt x="0" y="407"/>
                  </a:lnTo>
                  <a:lnTo>
                    <a:pt x="0" y="410"/>
                  </a:lnTo>
                  <a:lnTo>
                    <a:pt x="0" y="414"/>
                  </a:lnTo>
                </a:path>
              </a:pathLst>
            </a:custGeom>
            <a:noFill/>
            <a:ln w="47625">
              <a:solidFill>
                <a:srgbClr val="80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77" name="Freeform 93"/>
            <p:cNvSpPr>
              <a:spLocks/>
            </p:cNvSpPr>
            <p:nvPr/>
          </p:nvSpPr>
          <p:spPr bwMode="auto">
            <a:xfrm>
              <a:off x="3868" y="1320"/>
              <a:ext cx="622" cy="4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4"/>
                </a:cxn>
                <a:cxn ang="0">
                  <a:pos x="0" y="9"/>
                </a:cxn>
                <a:cxn ang="0">
                  <a:pos x="0" y="14"/>
                </a:cxn>
                <a:cxn ang="0">
                  <a:pos x="0" y="19"/>
                </a:cxn>
                <a:cxn ang="0">
                  <a:pos x="0" y="24"/>
                </a:cxn>
                <a:cxn ang="0">
                  <a:pos x="2" y="30"/>
                </a:cxn>
                <a:cxn ang="0">
                  <a:pos x="2" y="41"/>
                </a:cxn>
                <a:cxn ang="0">
                  <a:pos x="3" y="50"/>
                </a:cxn>
                <a:cxn ang="0">
                  <a:pos x="7" y="70"/>
                </a:cxn>
                <a:cxn ang="0">
                  <a:pos x="11" y="87"/>
                </a:cxn>
                <a:cxn ang="0">
                  <a:pos x="23" y="126"/>
                </a:cxn>
                <a:cxn ang="0">
                  <a:pos x="39" y="166"/>
                </a:cxn>
                <a:cxn ang="0">
                  <a:pos x="58" y="200"/>
                </a:cxn>
                <a:cxn ang="0">
                  <a:pos x="82" y="234"/>
                </a:cxn>
                <a:cxn ang="0">
                  <a:pos x="111" y="266"/>
                </a:cxn>
                <a:cxn ang="0">
                  <a:pos x="139" y="293"/>
                </a:cxn>
                <a:cxn ang="0">
                  <a:pos x="200" y="336"/>
                </a:cxn>
                <a:cxn ang="0">
                  <a:pos x="236" y="356"/>
                </a:cxn>
                <a:cxn ang="0">
                  <a:pos x="269" y="370"/>
                </a:cxn>
                <a:cxn ang="0">
                  <a:pos x="302" y="382"/>
                </a:cxn>
                <a:cxn ang="0">
                  <a:pos x="337" y="391"/>
                </a:cxn>
                <a:cxn ang="0">
                  <a:pos x="365" y="397"/>
                </a:cxn>
                <a:cxn ang="0">
                  <a:pos x="397" y="402"/>
                </a:cxn>
                <a:cxn ang="0">
                  <a:pos x="412" y="405"/>
                </a:cxn>
                <a:cxn ang="0">
                  <a:pos x="428" y="406"/>
                </a:cxn>
                <a:cxn ang="0">
                  <a:pos x="456" y="409"/>
                </a:cxn>
                <a:cxn ang="0">
                  <a:pos x="472" y="410"/>
                </a:cxn>
                <a:cxn ang="0">
                  <a:pos x="486" y="410"/>
                </a:cxn>
                <a:cxn ang="0">
                  <a:pos x="502" y="411"/>
                </a:cxn>
                <a:cxn ang="0">
                  <a:pos x="510" y="411"/>
                </a:cxn>
                <a:cxn ang="0">
                  <a:pos x="519" y="411"/>
                </a:cxn>
                <a:cxn ang="0">
                  <a:pos x="525" y="411"/>
                </a:cxn>
                <a:cxn ang="0">
                  <a:pos x="533" y="411"/>
                </a:cxn>
                <a:cxn ang="0">
                  <a:pos x="547" y="413"/>
                </a:cxn>
                <a:cxn ang="0">
                  <a:pos x="555" y="413"/>
                </a:cxn>
                <a:cxn ang="0">
                  <a:pos x="563" y="413"/>
                </a:cxn>
                <a:cxn ang="0">
                  <a:pos x="571" y="413"/>
                </a:cxn>
                <a:cxn ang="0">
                  <a:pos x="578" y="413"/>
                </a:cxn>
                <a:cxn ang="0">
                  <a:pos x="585" y="413"/>
                </a:cxn>
                <a:cxn ang="0">
                  <a:pos x="591" y="413"/>
                </a:cxn>
                <a:cxn ang="0">
                  <a:pos x="595" y="413"/>
                </a:cxn>
                <a:cxn ang="0">
                  <a:pos x="599" y="413"/>
                </a:cxn>
                <a:cxn ang="0">
                  <a:pos x="603" y="413"/>
                </a:cxn>
                <a:cxn ang="0">
                  <a:pos x="604" y="413"/>
                </a:cxn>
                <a:cxn ang="0">
                  <a:pos x="606" y="413"/>
                </a:cxn>
                <a:cxn ang="0">
                  <a:pos x="610" y="413"/>
                </a:cxn>
                <a:cxn ang="0">
                  <a:pos x="613" y="413"/>
                </a:cxn>
                <a:cxn ang="0">
                  <a:pos x="616" y="413"/>
                </a:cxn>
                <a:cxn ang="0">
                  <a:pos x="619" y="413"/>
                </a:cxn>
                <a:cxn ang="0">
                  <a:pos x="622" y="413"/>
                </a:cxn>
              </a:cxnLst>
              <a:rect l="0" t="0" r="r" b="b"/>
              <a:pathLst>
                <a:path w="622" h="413">
                  <a:moveTo>
                    <a:pt x="0" y="0"/>
                  </a:moveTo>
                  <a:lnTo>
                    <a:pt x="0" y="4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2" y="30"/>
                  </a:lnTo>
                  <a:lnTo>
                    <a:pt x="2" y="41"/>
                  </a:lnTo>
                  <a:lnTo>
                    <a:pt x="3" y="50"/>
                  </a:lnTo>
                  <a:lnTo>
                    <a:pt x="7" y="70"/>
                  </a:lnTo>
                  <a:lnTo>
                    <a:pt x="11" y="87"/>
                  </a:lnTo>
                  <a:lnTo>
                    <a:pt x="23" y="126"/>
                  </a:lnTo>
                  <a:lnTo>
                    <a:pt x="39" y="166"/>
                  </a:lnTo>
                  <a:lnTo>
                    <a:pt x="58" y="200"/>
                  </a:lnTo>
                  <a:lnTo>
                    <a:pt x="82" y="234"/>
                  </a:lnTo>
                  <a:lnTo>
                    <a:pt x="111" y="266"/>
                  </a:lnTo>
                  <a:lnTo>
                    <a:pt x="139" y="293"/>
                  </a:lnTo>
                  <a:lnTo>
                    <a:pt x="200" y="336"/>
                  </a:lnTo>
                  <a:lnTo>
                    <a:pt x="236" y="356"/>
                  </a:lnTo>
                  <a:lnTo>
                    <a:pt x="269" y="370"/>
                  </a:lnTo>
                  <a:lnTo>
                    <a:pt x="302" y="382"/>
                  </a:lnTo>
                  <a:lnTo>
                    <a:pt x="337" y="391"/>
                  </a:lnTo>
                  <a:lnTo>
                    <a:pt x="365" y="397"/>
                  </a:lnTo>
                  <a:lnTo>
                    <a:pt x="397" y="402"/>
                  </a:lnTo>
                  <a:lnTo>
                    <a:pt x="412" y="405"/>
                  </a:lnTo>
                  <a:lnTo>
                    <a:pt x="428" y="406"/>
                  </a:lnTo>
                  <a:lnTo>
                    <a:pt x="456" y="409"/>
                  </a:lnTo>
                  <a:lnTo>
                    <a:pt x="472" y="410"/>
                  </a:lnTo>
                  <a:lnTo>
                    <a:pt x="486" y="410"/>
                  </a:lnTo>
                  <a:lnTo>
                    <a:pt x="502" y="411"/>
                  </a:lnTo>
                  <a:lnTo>
                    <a:pt x="510" y="411"/>
                  </a:lnTo>
                  <a:lnTo>
                    <a:pt x="519" y="411"/>
                  </a:lnTo>
                  <a:lnTo>
                    <a:pt x="525" y="411"/>
                  </a:lnTo>
                  <a:lnTo>
                    <a:pt x="533" y="411"/>
                  </a:lnTo>
                  <a:lnTo>
                    <a:pt x="547" y="413"/>
                  </a:lnTo>
                  <a:lnTo>
                    <a:pt x="555" y="413"/>
                  </a:lnTo>
                  <a:lnTo>
                    <a:pt x="563" y="413"/>
                  </a:lnTo>
                  <a:lnTo>
                    <a:pt x="571" y="413"/>
                  </a:lnTo>
                  <a:lnTo>
                    <a:pt x="578" y="413"/>
                  </a:lnTo>
                  <a:lnTo>
                    <a:pt x="585" y="413"/>
                  </a:lnTo>
                  <a:lnTo>
                    <a:pt x="591" y="413"/>
                  </a:lnTo>
                  <a:lnTo>
                    <a:pt x="595" y="413"/>
                  </a:lnTo>
                  <a:lnTo>
                    <a:pt x="599" y="413"/>
                  </a:lnTo>
                  <a:lnTo>
                    <a:pt x="603" y="413"/>
                  </a:lnTo>
                  <a:lnTo>
                    <a:pt x="604" y="413"/>
                  </a:lnTo>
                  <a:lnTo>
                    <a:pt x="606" y="413"/>
                  </a:lnTo>
                  <a:lnTo>
                    <a:pt x="610" y="413"/>
                  </a:lnTo>
                  <a:lnTo>
                    <a:pt x="613" y="413"/>
                  </a:lnTo>
                  <a:lnTo>
                    <a:pt x="616" y="413"/>
                  </a:lnTo>
                  <a:lnTo>
                    <a:pt x="619" y="413"/>
                  </a:lnTo>
                  <a:lnTo>
                    <a:pt x="622" y="413"/>
                  </a:lnTo>
                </a:path>
              </a:pathLst>
            </a:custGeom>
            <a:noFill/>
            <a:ln w="47625">
              <a:solidFill>
                <a:srgbClr val="80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78" name="Freeform 94"/>
            <p:cNvSpPr>
              <a:spLocks/>
            </p:cNvSpPr>
            <p:nvPr/>
          </p:nvSpPr>
          <p:spPr bwMode="auto">
            <a:xfrm>
              <a:off x="4490" y="1324"/>
              <a:ext cx="610" cy="409"/>
            </a:xfrm>
            <a:custGeom>
              <a:avLst/>
              <a:gdLst/>
              <a:ahLst/>
              <a:cxnLst>
                <a:cxn ang="0">
                  <a:pos x="0" y="409"/>
                </a:cxn>
                <a:cxn ang="0">
                  <a:pos x="4" y="409"/>
                </a:cxn>
                <a:cxn ang="0">
                  <a:pos x="6" y="409"/>
                </a:cxn>
                <a:cxn ang="0">
                  <a:pos x="7" y="409"/>
                </a:cxn>
                <a:cxn ang="0">
                  <a:pos x="11" y="409"/>
                </a:cxn>
                <a:cxn ang="0">
                  <a:pos x="15" y="409"/>
                </a:cxn>
                <a:cxn ang="0">
                  <a:pos x="17" y="409"/>
                </a:cxn>
                <a:cxn ang="0">
                  <a:pos x="24" y="409"/>
                </a:cxn>
                <a:cxn ang="0">
                  <a:pos x="30" y="409"/>
                </a:cxn>
                <a:cxn ang="0">
                  <a:pos x="37" y="409"/>
                </a:cxn>
                <a:cxn ang="0">
                  <a:pos x="43" y="409"/>
                </a:cxn>
                <a:cxn ang="0">
                  <a:pos x="51" y="409"/>
                </a:cxn>
                <a:cxn ang="0">
                  <a:pos x="58" y="409"/>
                </a:cxn>
                <a:cxn ang="0">
                  <a:pos x="65" y="409"/>
                </a:cxn>
                <a:cxn ang="0">
                  <a:pos x="73" y="407"/>
                </a:cxn>
                <a:cxn ang="0">
                  <a:pos x="82" y="407"/>
                </a:cxn>
                <a:cxn ang="0">
                  <a:pos x="89" y="407"/>
                </a:cxn>
                <a:cxn ang="0">
                  <a:pos x="97" y="407"/>
                </a:cxn>
                <a:cxn ang="0">
                  <a:pos x="112" y="407"/>
                </a:cxn>
                <a:cxn ang="0">
                  <a:pos x="126" y="406"/>
                </a:cxn>
                <a:cxn ang="0">
                  <a:pos x="141" y="406"/>
                </a:cxn>
                <a:cxn ang="0">
                  <a:pos x="155" y="405"/>
                </a:cxn>
                <a:cxn ang="0">
                  <a:pos x="169" y="404"/>
                </a:cxn>
                <a:cxn ang="0">
                  <a:pos x="186" y="402"/>
                </a:cxn>
                <a:cxn ang="0">
                  <a:pos x="216" y="398"/>
                </a:cxn>
                <a:cxn ang="0">
                  <a:pos x="245" y="393"/>
                </a:cxn>
                <a:cxn ang="0">
                  <a:pos x="276" y="387"/>
                </a:cxn>
                <a:cxn ang="0">
                  <a:pos x="310" y="378"/>
                </a:cxn>
                <a:cxn ang="0">
                  <a:pos x="346" y="363"/>
                </a:cxn>
                <a:cxn ang="0">
                  <a:pos x="381" y="349"/>
                </a:cxn>
                <a:cxn ang="0">
                  <a:pos x="412" y="331"/>
                </a:cxn>
                <a:cxn ang="0">
                  <a:pos x="446" y="309"/>
                </a:cxn>
                <a:cxn ang="0">
                  <a:pos x="499" y="262"/>
                </a:cxn>
                <a:cxn ang="0">
                  <a:pos x="525" y="233"/>
                </a:cxn>
                <a:cxn ang="0">
                  <a:pos x="549" y="201"/>
                </a:cxn>
                <a:cxn ang="0">
                  <a:pos x="567" y="171"/>
                </a:cxn>
                <a:cxn ang="0">
                  <a:pos x="582" y="136"/>
                </a:cxn>
                <a:cxn ang="0">
                  <a:pos x="589" y="118"/>
                </a:cxn>
                <a:cxn ang="0">
                  <a:pos x="595" y="100"/>
                </a:cxn>
                <a:cxn ang="0">
                  <a:pos x="600" y="82"/>
                </a:cxn>
                <a:cxn ang="0">
                  <a:pos x="603" y="65"/>
                </a:cxn>
                <a:cxn ang="0">
                  <a:pos x="606" y="49"/>
                </a:cxn>
                <a:cxn ang="0">
                  <a:pos x="607" y="41"/>
                </a:cxn>
                <a:cxn ang="0">
                  <a:pos x="608" y="32"/>
                </a:cxn>
                <a:cxn ang="0">
                  <a:pos x="608" y="27"/>
                </a:cxn>
                <a:cxn ang="0">
                  <a:pos x="610" y="22"/>
                </a:cxn>
                <a:cxn ang="0">
                  <a:pos x="610" y="17"/>
                </a:cxn>
                <a:cxn ang="0">
                  <a:pos x="610" y="13"/>
                </a:cxn>
                <a:cxn ang="0">
                  <a:pos x="610" y="9"/>
                </a:cxn>
                <a:cxn ang="0">
                  <a:pos x="610" y="4"/>
                </a:cxn>
                <a:cxn ang="0">
                  <a:pos x="610" y="0"/>
                </a:cxn>
              </a:cxnLst>
              <a:rect l="0" t="0" r="r" b="b"/>
              <a:pathLst>
                <a:path w="610" h="409">
                  <a:moveTo>
                    <a:pt x="0" y="409"/>
                  </a:moveTo>
                  <a:lnTo>
                    <a:pt x="4" y="409"/>
                  </a:lnTo>
                  <a:lnTo>
                    <a:pt x="6" y="409"/>
                  </a:lnTo>
                  <a:lnTo>
                    <a:pt x="7" y="409"/>
                  </a:lnTo>
                  <a:lnTo>
                    <a:pt x="11" y="409"/>
                  </a:lnTo>
                  <a:lnTo>
                    <a:pt x="15" y="409"/>
                  </a:lnTo>
                  <a:lnTo>
                    <a:pt x="17" y="409"/>
                  </a:lnTo>
                  <a:lnTo>
                    <a:pt x="24" y="409"/>
                  </a:lnTo>
                  <a:lnTo>
                    <a:pt x="30" y="409"/>
                  </a:lnTo>
                  <a:lnTo>
                    <a:pt x="37" y="409"/>
                  </a:lnTo>
                  <a:lnTo>
                    <a:pt x="43" y="409"/>
                  </a:lnTo>
                  <a:lnTo>
                    <a:pt x="51" y="409"/>
                  </a:lnTo>
                  <a:lnTo>
                    <a:pt x="58" y="409"/>
                  </a:lnTo>
                  <a:lnTo>
                    <a:pt x="65" y="409"/>
                  </a:lnTo>
                  <a:lnTo>
                    <a:pt x="73" y="407"/>
                  </a:lnTo>
                  <a:lnTo>
                    <a:pt x="82" y="407"/>
                  </a:lnTo>
                  <a:lnTo>
                    <a:pt x="89" y="407"/>
                  </a:lnTo>
                  <a:lnTo>
                    <a:pt x="97" y="407"/>
                  </a:lnTo>
                  <a:lnTo>
                    <a:pt x="112" y="407"/>
                  </a:lnTo>
                  <a:lnTo>
                    <a:pt x="126" y="406"/>
                  </a:lnTo>
                  <a:lnTo>
                    <a:pt x="141" y="406"/>
                  </a:lnTo>
                  <a:lnTo>
                    <a:pt x="155" y="405"/>
                  </a:lnTo>
                  <a:lnTo>
                    <a:pt x="169" y="404"/>
                  </a:lnTo>
                  <a:lnTo>
                    <a:pt x="186" y="402"/>
                  </a:lnTo>
                  <a:lnTo>
                    <a:pt x="216" y="398"/>
                  </a:lnTo>
                  <a:lnTo>
                    <a:pt x="245" y="393"/>
                  </a:lnTo>
                  <a:lnTo>
                    <a:pt x="276" y="387"/>
                  </a:lnTo>
                  <a:lnTo>
                    <a:pt x="310" y="378"/>
                  </a:lnTo>
                  <a:lnTo>
                    <a:pt x="346" y="363"/>
                  </a:lnTo>
                  <a:lnTo>
                    <a:pt x="381" y="349"/>
                  </a:lnTo>
                  <a:lnTo>
                    <a:pt x="412" y="331"/>
                  </a:lnTo>
                  <a:lnTo>
                    <a:pt x="446" y="309"/>
                  </a:lnTo>
                  <a:lnTo>
                    <a:pt x="499" y="262"/>
                  </a:lnTo>
                  <a:lnTo>
                    <a:pt x="525" y="233"/>
                  </a:lnTo>
                  <a:lnTo>
                    <a:pt x="549" y="201"/>
                  </a:lnTo>
                  <a:lnTo>
                    <a:pt x="567" y="171"/>
                  </a:lnTo>
                  <a:lnTo>
                    <a:pt x="582" y="136"/>
                  </a:lnTo>
                  <a:lnTo>
                    <a:pt x="589" y="118"/>
                  </a:lnTo>
                  <a:lnTo>
                    <a:pt x="595" y="100"/>
                  </a:lnTo>
                  <a:lnTo>
                    <a:pt x="600" y="82"/>
                  </a:lnTo>
                  <a:lnTo>
                    <a:pt x="603" y="65"/>
                  </a:lnTo>
                  <a:lnTo>
                    <a:pt x="606" y="49"/>
                  </a:lnTo>
                  <a:lnTo>
                    <a:pt x="607" y="41"/>
                  </a:lnTo>
                  <a:lnTo>
                    <a:pt x="608" y="32"/>
                  </a:lnTo>
                  <a:lnTo>
                    <a:pt x="608" y="27"/>
                  </a:lnTo>
                  <a:lnTo>
                    <a:pt x="610" y="22"/>
                  </a:lnTo>
                  <a:lnTo>
                    <a:pt x="610" y="17"/>
                  </a:lnTo>
                  <a:lnTo>
                    <a:pt x="610" y="13"/>
                  </a:lnTo>
                  <a:lnTo>
                    <a:pt x="610" y="9"/>
                  </a:lnTo>
                  <a:lnTo>
                    <a:pt x="610" y="4"/>
                  </a:lnTo>
                  <a:lnTo>
                    <a:pt x="610" y="0"/>
                  </a:lnTo>
                </a:path>
              </a:pathLst>
            </a:custGeom>
            <a:noFill/>
            <a:ln w="47625">
              <a:solidFill>
                <a:srgbClr val="80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79" name="Line 95"/>
            <p:cNvSpPr>
              <a:spLocks noChangeShapeType="1"/>
            </p:cNvSpPr>
            <p:nvPr/>
          </p:nvSpPr>
          <p:spPr bwMode="auto">
            <a:xfrm flipV="1">
              <a:off x="5100" y="1320"/>
              <a:ext cx="1" cy="4"/>
            </a:xfrm>
            <a:prstGeom prst="line">
              <a:avLst/>
            </a:prstGeom>
            <a:noFill/>
            <a:ln w="47625">
              <a:solidFill>
                <a:srgbClr val="8033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80" name="Freeform 96"/>
            <p:cNvSpPr>
              <a:spLocks/>
            </p:cNvSpPr>
            <p:nvPr/>
          </p:nvSpPr>
          <p:spPr bwMode="auto">
            <a:xfrm>
              <a:off x="4537" y="898"/>
              <a:ext cx="602" cy="422"/>
            </a:xfrm>
            <a:custGeom>
              <a:avLst/>
              <a:gdLst/>
              <a:ahLst/>
              <a:cxnLst>
                <a:cxn ang="0">
                  <a:pos x="602" y="422"/>
                </a:cxn>
                <a:cxn ang="0">
                  <a:pos x="602" y="417"/>
                </a:cxn>
                <a:cxn ang="0">
                  <a:pos x="602" y="411"/>
                </a:cxn>
                <a:cxn ang="0">
                  <a:pos x="602" y="406"/>
                </a:cxn>
                <a:cxn ang="0">
                  <a:pos x="602" y="401"/>
                </a:cxn>
                <a:cxn ang="0">
                  <a:pos x="602" y="392"/>
                </a:cxn>
                <a:cxn ang="0">
                  <a:pos x="600" y="383"/>
                </a:cxn>
                <a:cxn ang="0">
                  <a:pos x="599" y="371"/>
                </a:cxn>
                <a:cxn ang="0">
                  <a:pos x="598" y="361"/>
                </a:cxn>
                <a:cxn ang="0">
                  <a:pos x="594" y="340"/>
                </a:cxn>
                <a:cxn ang="0">
                  <a:pos x="589" y="321"/>
                </a:cxn>
                <a:cxn ang="0">
                  <a:pos x="583" y="301"/>
                </a:cxn>
                <a:cxn ang="0">
                  <a:pos x="566" y="259"/>
                </a:cxn>
                <a:cxn ang="0">
                  <a:pos x="546" y="219"/>
                </a:cxn>
                <a:cxn ang="0">
                  <a:pos x="522" y="185"/>
                </a:cxn>
                <a:cxn ang="0">
                  <a:pos x="491" y="149"/>
                </a:cxn>
                <a:cxn ang="0">
                  <a:pos x="459" y="119"/>
                </a:cxn>
                <a:cxn ang="0">
                  <a:pos x="395" y="74"/>
                </a:cxn>
                <a:cxn ang="0">
                  <a:pos x="360" y="56"/>
                </a:cxn>
                <a:cxn ang="0">
                  <a:pos x="322" y="39"/>
                </a:cxn>
                <a:cxn ang="0">
                  <a:pos x="285" y="27"/>
                </a:cxn>
                <a:cxn ang="0">
                  <a:pos x="246" y="17"/>
                </a:cxn>
                <a:cxn ang="0">
                  <a:pos x="228" y="13"/>
                </a:cxn>
                <a:cxn ang="0">
                  <a:pos x="208" y="10"/>
                </a:cxn>
                <a:cxn ang="0">
                  <a:pos x="191" y="8"/>
                </a:cxn>
                <a:cxn ang="0">
                  <a:pos x="176" y="5"/>
                </a:cxn>
                <a:cxn ang="0">
                  <a:pos x="160" y="4"/>
                </a:cxn>
                <a:cxn ang="0">
                  <a:pos x="143" y="2"/>
                </a:cxn>
                <a:cxn ang="0">
                  <a:pos x="126" y="1"/>
                </a:cxn>
                <a:cxn ang="0">
                  <a:pos x="120" y="1"/>
                </a:cxn>
                <a:cxn ang="0">
                  <a:pos x="111" y="1"/>
                </a:cxn>
                <a:cxn ang="0">
                  <a:pos x="104" y="1"/>
                </a:cxn>
                <a:cxn ang="0">
                  <a:pos x="96" y="1"/>
                </a:cxn>
                <a:cxn ang="0">
                  <a:pos x="92" y="1"/>
                </a:cxn>
                <a:cxn ang="0">
                  <a:pos x="89" y="0"/>
                </a:cxn>
                <a:cxn ang="0">
                  <a:pos x="85" y="0"/>
                </a:cxn>
                <a:cxn ang="0">
                  <a:pos x="82" y="0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5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5" y="0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2" y="0"/>
                </a:cxn>
                <a:cxn ang="0">
                  <a:pos x="26" y="1"/>
                </a:cxn>
                <a:cxn ang="0">
                  <a:pos x="0" y="1"/>
                </a:cxn>
              </a:cxnLst>
              <a:rect l="0" t="0" r="r" b="b"/>
              <a:pathLst>
                <a:path w="602" h="422">
                  <a:moveTo>
                    <a:pt x="602" y="422"/>
                  </a:moveTo>
                  <a:lnTo>
                    <a:pt x="602" y="417"/>
                  </a:lnTo>
                  <a:lnTo>
                    <a:pt x="602" y="411"/>
                  </a:lnTo>
                  <a:lnTo>
                    <a:pt x="602" y="406"/>
                  </a:lnTo>
                  <a:lnTo>
                    <a:pt x="602" y="401"/>
                  </a:lnTo>
                  <a:lnTo>
                    <a:pt x="602" y="392"/>
                  </a:lnTo>
                  <a:lnTo>
                    <a:pt x="600" y="383"/>
                  </a:lnTo>
                  <a:lnTo>
                    <a:pt x="599" y="371"/>
                  </a:lnTo>
                  <a:lnTo>
                    <a:pt x="598" y="361"/>
                  </a:lnTo>
                  <a:lnTo>
                    <a:pt x="594" y="340"/>
                  </a:lnTo>
                  <a:lnTo>
                    <a:pt x="589" y="321"/>
                  </a:lnTo>
                  <a:lnTo>
                    <a:pt x="583" y="301"/>
                  </a:lnTo>
                  <a:lnTo>
                    <a:pt x="566" y="259"/>
                  </a:lnTo>
                  <a:lnTo>
                    <a:pt x="546" y="219"/>
                  </a:lnTo>
                  <a:lnTo>
                    <a:pt x="522" y="185"/>
                  </a:lnTo>
                  <a:lnTo>
                    <a:pt x="491" y="149"/>
                  </a:lnTo>
                  <a:lnTo>
                    <a:pt x="459" y="119"/>
                  </a:lnTo>
                  <a:lnTo>
                    <a:pt x="395" y="74"/>
                  </a:lnTo>
                  <a:lnTo>
                    <a:pt x="360" y="56"/>
                  </a:lnTo>
                  <a:lnTo>
                    <a:pt x="322" y="39"/>
                  </a:lnTo>
                  <a:lnTo>
                    <a:pt x="285" y="27"/>
                  </a:lnTo>
                  <a:lnTo>
                    <a:pt x="246" y="17"/>
                  </a:lnTo>
                  <a:lnTo>
                    <a:pt x="228" y="13"/>
                  </a:lnTo>
                  <a:lnTo>
                    <a:pt x="208" y="10"/>
                  </a:lnTo>
                  <a:lnTo>
                    <a:pt x="191" y="8"/>
                  </a:lnTo>
                  <a:lnTo>
                    <a:pt x="176" y="5"/>
                  </a:lnTo>
                  <a:lnTo>
                    <a:pt x="160" y="4"/>
                  </a:lnTo>
                  <a:lnTo>
                    <a:pt x="143" y="2"/>
                  </a:lnTo>
                  <a:lnTo>
                    <a:pt x="126" y="1"/>
                  </a:lnTo>
                  <a:lnTo>
                    <a:pt x="120" y="1"/>
                  </a:lnTo>
                  <a:lnTo>
                    <a:pt x="111" y="1"/>
                  </a:lnTo>
                  <a:lnTo>
                    <a:pt x="104" y="1"/>
                  </a:lnTo>
                  <a:lnTo>
                    <a:pt x="96" y="1"/>
                  </a:lnTo>
                  <a:lnTo>
                    <a:pt x="92" y="1"/>
                  </a:lnTo>
                  <a:lnTo>
                    <a:pt x="89" y="0"/>
                  </a:lnTo>
                  <a:lnTo>
                    <a:pt x="85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5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26" y="1"/>
                  </a:lnTo>
                  <a:lnTo>
                    <a:pt x="0" y="1"/>
                  </a:lnTo>
                </a:path>
              </a:pathLst>
            </a:custGeom>
            <a:noFill/>
            <a:ln w="47625">
              <a:solidFill>
                <a:srgbClr val="CC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81" name="Freeform 97"/>
            <p:cNvSpPr>
              <a:spLocks/>
            </p:cNvSpPr>
            <p:nvPr/>
          </p:nvSpPr>
          <p:spPr bwMode="auto">
            <a:xfrm>
              <a:off x="3965" y="898"/>
              <a:ext cx="572" cy="126"/>
            </a:xfrm>
            <a:custGeom>
              <a:avLst/>
              <a:gdLst/>
              <a:ahLst/>
              <a:cxnLst>
                <a:cxn ang="0">
                  <a:pos x="572" y="1"/>
                </a:cxn>
                <a:cxn ang="0">
                  <a:pos x="559" y="1"/>
                </a:cxn>
                <a:cxn ang="0">
                  <a:pos x="545" y="1"/>
                </a:cxn>
                <a:cxn ang="0">
                  <a:pos x="541" y="1"/>
                </a:cxn>
                <a:cxn ang="0">
                  <a:pos x="537" y="1"/>
                </a:cxn>
                <a:cxn ang="0">
                  <a:pos x="533" y="1"/>
                </a:cxn>
                <a:cxn ang="0">
                  <a:pos x="529" y="1"/>
                </a:cxn>
                <a:cxn ang="0">
                  <a:pos x="527" y="1"/>
                </a:cxn>
                <a:cxn ang="0">
                  <a:pos x="523" y="1"/>
                </a:cxn>
                <a:cxn ang="0">
                  <a:pos x="519" y="1"/>
                </a:cxn>
                <a:cxn ang="0">
                  <a:pos x="518" y="1"/>
                </a:cxn>
                <a:cxn ang="0">
                  <a:pos x="515" y="1"/>
                </a:cxn>
                <a:cxn ang="0">
                  <a:pos x="511" y="1"/>
                </a:cxn>
                <a:cxn ang="0">
                  <a:pos x="510" y="1"/>
                </a:cxn>
                <a:cxn ang="0">
                  <a:pos x="509" y="1"/>
                </a:cxn>
                <a:cxn ang="0">
                  <a:pos x="501" y="1"/>
                </a:cxn>
                <a:cxn ang="0">
                  <a:pos x="498" y="1"/>
                </a:cxn>
                <a:cxn ang="0">
                  <a:pos x="493" y="1"/>
                </a:cxn>
                <a:cxn ang="0">
                  <a:pos x="487" y="1"/>
                </a:cxn>
                <a:cxn ang="0">
                  <a:pos x="458" y="1"/>
                </a:cxn>
                <a:cxn ang="0">
                  <a:pos x="445" y="1"/>
                </a:cxn>
                <a:cxn ang="0">
                  <a:pos x="431" y="0"/>
                </a:cxn>
                <a:cxn ang="0">
                  <a:pos x="424" y="0"/>
                </a:cxn>
                <a:cxn ang="0">
                  <a:pos x="420" y="0"/>
                </a:cxn>
                <a:cxn ang="0">
                  <a:pos x="416" y="0"/>
                </a:cxn>
                <a:cxn ang="0">
                  <a:pos x="414" y="0"/>
                </a:cxn>
                <a:cxn ang="0">
                  <a:pos x="411" y="0"/>
                </a:cxn>
                <a:cxn ang="0">
                  <a:pos x="407" y="0"/>
                </a:cxn>
                <a:cxn ang="0">
                  <a:pos x="405" y="0"/>
                </a:cxn>
                <a:cxn ang="0">
                  <a:pos x="401" y="0"/>
                </a:cxn>
                <a:cxn ang="0">
                  <a:pos x="397" y="0"/>
                </a:cxn>
                <a:cxn ang="0">
                  <a:pos x="393" y="0"/>
                </a:cxn>
                <a:cxn ang="0">
                  <a:pos x="389" y="0"/>
                </a:cxn>
                <a:cxn ang="0">
                  <a:pos x="387" y="0"/>
                </a:cxn>
                <a:cxn ang="0">
                  <a:pos x="383" y="0"/>
                </a:cxn>
                <a:cxn ang="0">
                  <a:pos x="375" y="0"/>
                </a:cxn>
                <a:cxn ang="0">
                  <a:pos x="368" y="1"/>
                </a:cxn>
                <a:cxn ang="0">
                  <a:pos x="359" y="1"/>
                </a:cxn>
                <a:cxn ang="0">
                  <a:pos x="350" y="1"/>
                </a:cxn>
                <a:cxn ang="0">
                  <a:pos x="342" y="1"/>
                </a:cxn>
                <a:cxn ang="0">
                  <a:pos x="326" y="2"/>
                </a:cxn>
                <a:cxn ang="0">
                  <a:pos x="309" y="4"/>
                </a:cxn>
                <a:cxn ang="0">
                  <a:pos x="292" y="5"/>
                </a:cxn>
                <a:cxn ang="0">
                  <a:pos x="272" y="8"/>
                </a:cxn>
                <a:cxn ang="0">
                  <a:pos x="240" y="13"/>
                </a:cxn>
                <a:cxn ang="0">
                  <a:pos x="203" y="21"/>
                </a:cxn>
                <a:cxn ang="0">
                  <a:pos x="168" y="31"/>
                </a:cxn>
                <a:cxn ang="0">
                  <a:pos x="137" y="41"/>
                </a:cxn>
                <a:cxn ang="0">
                  <a:pos x="68" y="75"/>
                </a:cxn>
                <a:cxn ang="0">
                  <a:pos x="32" y="100"/>
                </a:cxn>
                <a:cxn ang="0">
                  <a:pos x="0" y="126"/>
                </a:cxn>
              </a:cxnLst>
              <a:rect l="0" t="0" r="r" b="b"/>
              <a:pathLst>
                <a:path w="572" h="126">
                  <a:moveTo>
                    <a:pt x="572" y="1"/>
                  </a:moveTo>
                  <a:lnTo>
                    <a:pt x="559" y="1"/>
                  </a:lnTo>
                  <a:lnTo>
                    <a:pt x="545" y="1"/>
                  </a:lnTo>
                  <a:lnTo>
                    <a:pt x="541" y="1"/>
                  </a:lnTo>
                  <a:lnTo>
                    <a:pt x="537" y="1"/>
                  </a:lnTo>
                  <a:lnTo>
                    <a:pt x="533" y="1"/>
                  </a:lnTo>
                  <a:lnTo>
                    <a:pt x="529" y="1"/>
                  </a:lnTo>
                  <a:lnTo>
                    <a:pt x="527" y="1"/>
                  </a:lnTo>
                  <a:lnTo>
                    <a:pt x="523" y="1"/>
                  </a:lnTo>
                  <a:lnTo>
                    <a:pt x="519" y="1"/>
                  </a:lnTo>
                  <a:lnTo>
                    <a:pt x="518" y="1"/>
                  </a:lnTo>
                  <a:lnTo>
                    <a:pt x="515" y="1"/>
                  </a:lnTo>
                  <a:lnTo>
                    <a:pt x="511" y="1"/>
                  </a:lnTo>
                  <a:lnTo>
                    <a:pt x="510" y="1"/>
                  </a:lnTo>
                  <a:lnTo>
                    <a:pt x="509" y="1"/>
                  </a:lnTo>
                  <a:lnTo>
                    <a:pt x="501" y="1"/>
                  </a:lnTo>
                  <a:lnTo>
                    <a:pt x="498" y="1"/>
                  </a:lnTo>
                  <a:lnTo>
                    <a:pt x="493" y="1"/>
                  </a:lnTo>
                  <a:lnTo>
                    <a:pt x="487" y="1"/>
                  </a:lnTo>
                  <a:lnTo>
                    <a:pt x="458" y="1"/>
                  </a:lnTo>
                  <a:lnTo>
                    <a:pt x="445" y="1"/>
                  </a:lnTo>
                  <a:lnTo>
                    <a:pt x="431" y="0"/>
                  </a:lnTo>
                  <a:lnTo>
                    <a:pt x="424" y="0"/>
                  </a:lnTo>
                  <a:lnTo>
                    <a:pt x="420" y="0"/>
                  </a:lnTo>
                  <a:lnTo>
                    <a:pt x="416" y="0"/>
                  </a:lnTo>
                  <a:lnTo>
                    <a:pt x="414" y="0"/>
                  </a:lnTo>
                  <a:lnTo>
                    <a:pt x="411" y="0"/>
                  </a:lnTo>
                  <a:lnTo>
                    <a:pt x="407" y="0"/>
                  </a:lnTo>
                  <a:lnTo>
                    <a:pt x="405" y="0"/>
                  </a:lnTo>
                  <a:lnTo>
                    <a:pt x="401" y="0"/>
                  </a:lnTo>
                  <a:lnTo>
                    <a:pt x="397" y="0"/>
                  </a:lnTo>
                  <a:lnTo>
                    <a:pt x="393" y="0"/>
                  </a:lnTo>
                  <a:lnTo>
                    <a:pt x="389" y="0"/>
                  </a:lnTo>
                  <a:lnTo>
                    <a:pt x="387" y="0"/>
                  </a:lnTo>
                  <a:lnTo>
                    <a:pt x="383" y="0"/>
                  </a:lnTo>
                  <a:lnTo>
                    <a:pt x="375" y="0"/>
                  </a:lnTo>
                  <a:lnTo>
                    <a:pt x="368" y="1"/>
                  </a:lnTo>
                  <a:lnTo>
                    <a:pt x="359" y="1"/>
                  </a:lnTo>
                  <a:lnTo>
                    <a:pt x="350" y="1"/>
                  </a:lnTo>
                  <a:lnTo>
                    <a:pt x="342" y="1"/>
                  </a:lnTo>
                  <a:lnTo>
                    <a:pt x="326" y="2"/>
                  </a:lnTo>
                  <a:lnTo>
                    <a:pt x="309" y="4"/>
                  </a:lnTo>
                  <a:lnTo>
                    <a:pt x="292" y="5"/>
                  </a:lnTo>
                  <a:lnTo>
                    <a:pt x="272" y="8"/>
                  </a:lnTo>
                  <a:lnTo>
                    <a:pt x="240" y="13"/>
                  </a:lnTo>
                  <a:lnTo>
                    <a:pt x="203" y="21"/>
                  </a:lnTo>
                  <a:lnTo>
                    <a:pt x="168" y="31"/>
                  </a:lnTo>
                  <a:lnTo>
                    <a:pt x="137" y="41"/>
                  </a:lnTo>
                  <a:lnTo>
                    <a:pt x="68" y="75"/>
                  </a:lnTo>
                  <a:lnTo>
                    <a:pt x="32" y="100"/>
                  </a:lnTo>
                  <a:lnTo>
                    <a:pt x="0" y="126"/>
                  </a:lnTo>
                </a:path>
              </a:pathLst>
            </a:custGeom>
            <a:noFill/>
            <a:ln w="47625">
              <a:solidFill>
                <a:srgbClr val="CC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82" name="Freeform 98"/>
            <p:cNvSpPr>
              <a:spLocks/>
            </p:cNvSpPr>
            <p:nvPr/>
          </p:nvSpPr>
          <p:spPr bwMode="auto">
            <a:xfrm>
              <a:off x="3830" y="1024"/>
              <a:ext cx="512" cy="717"/>
            </a:xfrm>
            <a:custGeom>
              <a:avLst/>
              <a:gdLst/>
              <a:ahLst/>
              <a:cxnLst>
                <a:cxn ang="0">
                  <a:pos x="135" y="0"/>
                </a:cxn>
                <a:cxn ang="0">
                  <a:pos x="81" y="57"/>
                </a:cxn>
                <a:cxn ang="0">
                  <a:pos x="55" y="95"/>
                </a:cxn>
                <a:cxn ang="0">
                  <a:pos x="36" y="132"/>
                </a:cxn>
                <a:cxn ang="0">
                  <a:pos x="27" y="152"/>
                </a:cxn>
                <a:cxn ang="0">
                  <a:pos x="19" y="172"/>
                </a:cxn>
                <a:cxn ang="0">
                  <a:pos x="12" y="193"/>
                </a:cxn>
                <a:cxn ang="0">
                  <a:pos x="7" y="214"/>
                </a:cxn>
                <a:cxn ang="0">
                  <a:pos x="3" y="235"/>
                </a:cxn>
                <a:cxn ang="0">
                  <a:pos x="1" y="256"/>
                </a:cxn>
                <a:cxn ang="0">
                  <a:pos x="1" y="265"/>
                </a:cxn>
                <a:cxn ang="0">
                  <a:pos x="0" y="270"/>
                </a:cxn>
                <a:cxn ang="0">
                  <a:pos x="0" y="275"/>
                </a:cxn>
                <a:cxn ang="0">
                  <a:pos x="0" y="279"/>
                </a:cxn>
                <a:cxn ang="0">
                  <a:pos x="0" y="284"/>
                </a:cxn>
                <a:cxn ang="0">
                  <a:pos x="0" y="289"/>
                </a:cxn>
                <a:cxn ang="0">
                  <a:pos x="0" y="293"/>
                </a:cxn>
                <a:cxn ang="0">
                  <a:pos x="0" y="298"/>
                </a:cxn>
                <a:cxn ang="0">
                  <a:pos x="0" y="301"/>
                </a:cxn>
                <a:cxn ang="0">
                  <a:pos x="0" y="305"/>
                </a:cxn>
                <a:cxn ang="0">
                  <a:pos x="0" y="310"/>
                </a:cxn>
                <a:cxn ang="0">
                  <a:pos x="0" y="315"/>
                </a:cxn>
                <a:cxn ang="0">
                  <a:pos x="0" y="320"/>
                </a:cxn>
                <a:cxn ang="0">
                  <a:pos x="1" y="326"/>
                </a:cxn>
                <a:cxn ang="0">
                  <a:pos x="2" y="339"/>
                </a:cxn>
                <a:cxn ang="0">
                  <a:pos x="2" y="348"/>
                </a:cxn>
                <a:cxn ang="0">
                  <a:pos x="5" y="359"/>
                </a:cxn>
                <a:cxn ang="0">
                  <a:pos x="9" y="380"/>
                </a:cxn>
                <a:cxn ang="0">
                  <a:pos x="14" y="400"/>
                </a:cxn>
                <a:cxn ang="0">
                  <a:pos x="20" y="420"/>
                </a:cxn>
                <a:cxn ang="0">
                  <a:pos x="35" y="456"/>
                </a:cxn>
                <a:cxn ang="0">
                  <a:pos x="55" y="494"/>
                </a:cxn>
                <a:cxn ang="0">
                  <a:pos x="81" y="533"/>
                </a:cxn>
                <a:cxn ang="0">
                  <a:pos x="107" y="565"/>
                </a:cxn>
                <a:cxn ang="0">
                  <a:pos x="140" y="594"/>
                </a:cxn>
                <a:cxn ang="0">
                  <a:pos x="206" y="643"/>
                </a:cxn>
                <a:cxn ang="0">
                  <a:pos x="245" y="662"/>
                </a:cxn>
                <a:cxn ang="0">
                  <a:pos x="281" y="678"/>
                </a:cxn>
                <a:cxn ang="0">
                  <a:pos x="319" y="691"/>
                </a:cxn>
                <a:cxn ang="0">
                  <a:pos x="354" y="700"/>
                </a:cxn>
                <a:cxn ang="0">
                  <a:pos x="385" y="706"/>
                </a:cxn>
                <a:cxn ang="0">
                  <a:pos x="418" y="710"/>
                </a:cxn>
                <a:cxn ang="0">
                  <a:pos x="436" y="713"/>
                </a:cxn>
                <a:cxn ang="0">
                  <a:pos x="453" y="714"/>
                </a:cxn>
                <a:cxn ang="0">
                  <a:pos x="467" y="714"/>
                </a:cxn>
                <a:cxn ang="0">
                  <a:pos x="483" y="715"/>
                </a:cxn>
                <a:cxn ang="0">
                  <a:pos x="492" y="715"/>
                </a:cxn>
                <a:cxn ang="0">
                  <a:pos x="499" y="715"/>
                </a:cxn>
                <a:cxn ang="0">
                  <a:pos x="505" y="715"/>
                </a:cxn>
                <a:cxn ang="0">
                  <a:pos x="509" y="715"/>
                </a:cxn>
                <a:cxn ang="0">
                  <a:pos x="512" y="717"/>
                </a:cxn>
              </a:cxnLst>
              <a:rect l="0" t="0" r="r" b="b"/>
              <a:pathLst>
                <a:path w="512" h="717">
                  <a:moveTo>
                    <a:pt x="135" y="0"/>
                  </a:moveTo>
                  <a:lnTo>
                    <a:pt x="81" y="57"/>
                  </a:lnTo>
                  <a:lnTo>
                    <a:pt x="55" y="95"/>
                  </a:lnTo>
                  <a:lnTo>
                    <a:pt x="36" y="132"/>
                  </a:lnTo>
                  <a:lnTo>
                    <a:pt x="27" y="152"/>
                  </a:lnTo>
                  <a:lnTo>
                    <a:pt x="19" y="172"/>
                  </a:lnTo>
                  <a:lnTo>
                    <a:pt x="12" y="193"/>
                  </a:lnTo>
                  <a:lnTo>
                    <a:pt x="7" y="214"/>
                  </a:lnTo>
                  <a:lnTo>
                    <a:pt x="3" y="235"/>
                  </a:lnTo>
                  <a:lnTo>
                    <a:pt x="1" y="256"/>
                  </a:lnTo>
                  <a:lnTo>
                    <a:pt x="1" y="265"/>
                  </a:lnTo>
                  <a:lnTo>
                    <a:pt x="0" y="270"/>
                  </a:lnTo>
                  <a:lnTo>
                    <a:pt x="0" y="275"/>
                  </a:lnTo>
                  <a:lnTo>
                    <a:pt x="0" y="279"/>
                  </a:lnTo>
                  <a:lnTo>
                    <a:pt x="0" y="284"/>
                  </a:lnTo>
                  <a:lnTo>
                    <a:pt x="0" y="289"/>
                  </a:lnTo>
                  <a:lnTo>
                    <a:pt x="0" y="293"/>
                  </a:lnTo>
                  <a:lnTo>
                    <a:pt x="0" y="298"/>
                  </a:lnTo>
                  <a:lnTo>
                    <a:pt x="0" y="301"/>
                  </a:lnTo>
                  <a:lnTo>
                    <a:pt x="0" y="305"/>
                  </a:lnTo>
                  <a:lnTo>
                    <a:pt x="0" y="310"/>
                  </a:lnTo>
                  <a:lnTo>
                    <a:pt x="0" y="315"/>
                  </a:lnTo>
                  <a:lnTo>
                    <a:pt x="0" y="320"/>
                  </a:lnTo>
                  <a:lnTo>
                    <a:pt x="1" y="326"/>
                  </a:lnTo>
                  <a:lnTo>
                    <a:pt x="2" y="339"/>
                  </a:lnTo>
                  <a:lnTo>
                    <a:pt x="2" y="348"/>
                  </a:lnTo>
                  <a:lnTo>
                    <a:pt x="5" y="359"/>
                  </a:lnTo>
                  <a:lnTo>
                    <a:pt x="9" y="380"/>
                  </a:lnTo>
                  <a:lnTo>
                    <a:pt x="14" y="400"/>
                  </a:lnTo>
                  <a:lnTo>
                    <a:pt x="20" y="420"/>
                  </a:lnTo>
                  <a:lnTo>
                    <a:pt x="35" y="456"/>
                  </a:lnTo>
                  <a:lnTo>
                    <a:pt x="55" y="494"/>
                  </a:lnTo>
                  <a:lnTo>
                    <a:pt x="81" y="533"/>
                  </a:lnTo>
                  <a:lnTo>
                    <a:pt x="107" y="565"/>
                  </a:lnTo>
                  <a:lnTo>
                    <a:pt x="140" y="594"/>
                  </a:lnTo>
                  <a:lnTo>
                    <a:pt x="206" y="643"/>
                  </a:lnTo>
                  <a:lnTo>
                    <a:pt x="245" y="662"/>
                  </a:lnTo>
                  <a:lnTo>
                    <a:pt x="281" y="678"/>
                  </a:lnTo>
                  <a:lnTo>
                    <a:pt x="319" y="691"/>
                  </a:lnTo>
                  <a:lnTo>
                    <a:pt x="354" y="700"/>
                  </a:lnTo>
                  <a:lnTo>
                    <a:pt x="385" y="706"/>
                  </a:lnTo>
                  <a:lnTo>
                    <a:pt x="418" y="710"/>
                  </a:lnTo>
                  <a:lnTo>
                    <a:pt x="436" y="713"/>
                  </a:lnTo>
                  <a:lnTo>
                    <a:pt x="453" y="714"/>
                  </a:lnTo>
                  <a:lnTo>
                    <a:pt x="467" y="714"/>
                  </a:lnTo>
                  <a:lnTo>
                    <a:pt x="483" y="715"/>
                  </a:lnTo>
                  <a:lnTo>
                    <a:pt x="492" y="715"/>
                  </a:lnTo>
                  <a:lnTo>
                    <a:pt x="499" y="715"/>
                  </a:lnTo>
                  <a:lnTo>
                    <a:pt x="505" y="715"/>
                  </a:lnTo>
                  <a:lnTo>
                    <a:pt x="509" y="715"/>
                  </a:lnTo>
                  <a:lnTo>
                    <a:pt x="512" y="717"/>
                  </a:lnTo>
                </a:path>
              </a:pathLst>
            </a:custGeom>
            <a:noFill/>
            <a:ln w="47625">
              <a:solidFill>
                <a:srgbClr val="CC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83" name="Freeform 99"/>
            <p:cNvSpPr>
              <a:spLocks/>
            </p:cNvSpPr>
            <p:nvPr/>
          </p:nvSpPr>
          <p:spPr bwMode="auto">
            <a:xfrm>
              <a:off x="4342" y="1739"/>
              <a:ext cx="278" cy="2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6" y="2"/>
                </a:cxn>
                <a:cxn ang="0">
                  <a:pos x="10" y="2"/>
                </a:cxn>
                <a:cxn ang="0">
                  <a:pos x="13" y="2"/>
                </a:cxn>
                <a:cxn ang="0">
                  <a:pos x="17" y="2"/>
                </a:cxn>
                <a:cxn ang="0">
                  <a:pos x="21" y="2"/>
                </a:cxn>
                <a:cxn ang="0">
                  <a:pos x="25" y="2"/>
                </a:cxn>
                <a:cxn ang="0">
                  <a:pos x="28" y="2"/>
                </a:cxn>
                <a:cxn ang="0">
                  <a:pos x="32" y="2"/>
                </a:cxn>
                <a:cxn ang="0">
                  <a:pos x="36" y="2"/>
                </a:cxn>
                <a:cxn ang="0">
                  <a:pos x="38" y="2"/>
                </a:cxn>
                <a:cxn ang="0">
                  <a:pos x="39" y="2"/>
                </a:cxn>
                <a:cxn ang="0">
                  <a:pos x="43" y="2"/>
                </a:cxn>
                <a:cxn ang="0">
                  <a:pos x="51" y="2"/>
                </a:cxn>
                <a:cxn ang="0">
                  <a:pos x="65" y="0"/>
                </a:cxn>
                <a:cxn ang="0">
                  <a:pos x="97" y="0"/>
                </a:cxn>
                <a:cxn ang="0">
                  <a:pos x="110" y="0"/>
                </a:cxn>
                <a:cxn ang="0">
                  <a:pos x="116" y="0"/>
                </a:cxn>
                <a:cxn ang="0">
                  <a:pos x="123" y="0"/>
                </a:cxn>
                <a:cxn ang="0">
                  <a:pos x="126" y="0"/>
                </a:cxn>
                <a:cxn ang="0">
                  <a:pos x="130" y="0"/>
                </a:cxn>
                <a:cxn ang="0">
                  <a:pos x="133" y="0"/>
                </a:cxn>
                <a:cxn ang="0">
                  <a:pos x="134" y="0"/>
                </a:cxn>
                <a:cxn ang="0">
                  <a:pos x="137" y="0"/>
                </a:cxn>
                <a:cxn ang="0">
                  <a:pos x="138" y="0"/>
                </a:cxn>
                <a:cxn ang="0">
                  <a:pos x="142" y="0"/>
                </a:cxn>
                <a:cxn ang="0">
                  <a:pos x="143" y="0"/>
                </a:cxn>
                <a:cxn ang="0">
                  <a:pos x="146" y="0"/>
                </a:cxn>
                <a:cxn ang="0">
                  <a:pos x="148" y="0"/>
                </a:cxn>
                <a:cxn ang="0">
                  <a:pos x="152" y="0"/>
                </a:cxn>
                <a:cxn ang="0">
                  <a:pos x="155" y="0"/>
                </a:cxn>
                <a:cxn ang="0">
                  <a:pos x="159" y="0"/>
                </a:cxn>
                <a:cxn ang="0">
                  <a:pos x="165" y="0"/>
                </a:cxn>
                <a:cxn ang="0">
                  <a:pos x="173" y="0"/>
                </a:cxn>
                <a:cxn ang="0">
                  <a:pos x="180" y="0"/>
                </a:cxn>
                <a:cxn ang="0">
                  <a:pos x="208" y="0"/>
                </a:cxn>
                <a:cxn ang="0">
                  <a:pos x="221" y="0"/>
                </a:cxn>
                <a:cxn ang="0">
                  <a:pos x="229" y="2"/>
                </a:cxn>
                <a:cxn ang="0">
                  <a:pos x="236" y="2"/>
                </a:cxn>
                <a:cxn ang="0">
                  <a:pos x="242" y="2"/>
                </a:cxn>
                <a:cxn ang="0">
                  <a:pos x="246" y="2"/>
                </a:cxn>
                <a:cxn ang="0">
                  <a:pos x="250" y="2"/>
                </a:cxn>
                <a:cxn ang="0">
                  <a:pos x="254" y="2"/>
                </a:cxn>
                <a:cxn ang="0">
                  <a:pos x="256" y="2"/>
                </a:cxn>
                <a:cxn ang="0">
                  <a:pos x="259" y="2"/>
                </a:cxn>
                <a:cxn ang="0">
                  <a:pos x="263" y="2"/>
                </a:cxn>
                <a:cxn ang="0">
                  <a:pos x="267" y="2"/>
                </a:cxn>
                <a:cxn ang="0">
                  <a:pos x="268" y="2"/>
                </a:cxn>
                <a:cxn ang="0">
                  <a:pos x="271" y="2"/>
                </a:cxn>
                <a:cxn ang="0">
                  <a:pos x="274" y="2"/>
                </a:cxn>
                <a:cxn ang="0">
                  <a:pos x="278" y="2"/>
                </a:cxn>
              </a:cxnLst>
              <a:rect l="0" t="0" r="r" b="b"/>
              <a:pathLst>
                <a:path w="278" h="2">
                  <a:moveTo>
                    <a:pt x="0" y="2"/>
                  </a:moveTo>
                  <a:lnTo>
                    <a:pt x="6" y="2"/>
                  </a:lnTo>
                  <a:lnTo>
                    <a:pt x="10" y="2"/>
                  </a:lnTo>
                  <a:lnTo>
                    <a:pt x="13" y="2"/>
                  </a:lnTo>
                  <a:lnTo>
                    <a:pt x="17" y="2"/>
                  </a:lnTo>
                  <a:lnTo>
                    <a:pt x="21" y="2"/>
                  </a:lnTo>
                  <a:lnTo>
                    <a:pt x="25" y="2"/>
                  </a:lnTo>
                  <a:lnTo>
                    <a:pt x="28" y="2"/>
                  </a:lnTo>
                  <a:lnTo>
                    <a:pt x="32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43" y="2"/>
                  </a:lnTo>
                  <a:lnTo>
                    <a:pt x="51" y="2"/>
                  </a:lnTo>
                  <a:lnTo>
                    <a:pt x="65" y="0"/>
                  </a:lnTo>
                  <a:lnTo>
                    <a:pt x="97" y="0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23" y="0"/>
                  </a:lnTo>
                  <a:lnTo>
                    <a:pt x="126" y="0"/>
                  </a:lnTo>
                  <a:lnTo>
                    <a:pt x="130" y="0"/>
                  </a:lnTo>
                  <a:lnTo>
                    <a:pt x="133" y="0"/>
                  </a:lnTo>
                  <a:lnTo>
                    <a:pt x="134" y="0"/>
                  </a:lnTo>
                  <a:lnTo>
                    <a:pt x="137" y="0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43" y="0"/>
                  </a:lnTo>
                  <a:lnTo>
                    <a:pt x="146" y="0"/>
                  </a:lnTo>
                  <a:lnTo>
                    <a:pt x="148" y="0"/>
                  </a:lnTo>
                  <a:lnTo>
                    <a:pt x="152" y="0"/>
                  </a:lnTo>
                  <a:lnTo>
                    <a:pt x="155" y="0"/>
                  </a:lnTo>
                  <a:lnTo>
                    <a:pt x="159" y="0"/>
                  </a:lnTo>
                  <a:lnTo>
                    <a:pt x="165" y="0"/>
                  </a:lnTo>
                  <a:lnTo>
                    <a:pt x="173" y="0"/>
                  </a:lnTo>
                  <a:lnTo>
                    <a:pt x="180" y="0"/>
                  </a:lnTo>
                  <a:lnTo>
                    <a:pt x="208" y="0"/>
                  </a:lnTo>
                  <a:lnTo>
                    <a:pt x="221" y="0"/>
                  </a:lnTo>
                  <a:lnTo>
                    <a:pt x="229" y="2"/>
                  </a:lnTo>
                  <a:lnTo>
                    <a:pt x="236" y="2"/>
                  </a:lnTo>
                  <a:lnTo>
                    <a:pt x="242" y="2"/>
                  </a:lnTo>
                  <a:lnTo>
                    <a:pt x="246" y="2"/>
                  </a:lnTo>
                  <a:lnTo>
                    <a:pt x="250" y="2"/>
                  </a:lnTo>
                  <a:lnTo>
                    <a:pt x="254" y="2"/>
                  </a:lnTo>
                  <a:lnTo>
                    <a:pt x="256" y="2"/>
                  </a:lnTo>
                  <a:lnTo>
                    <a:pt x="259" y="2"/>
                  </a:lnTo>
                  <a:lnTo>
                    <a:pt x="263" y="2"/>
                  </a:lnTo>
                  <a:lnTo>
                    <a:pt x="267" y="2"/>
                  </a:lnTo>
                  <a:lnTo>
                    <a:pt x="268" y="2"/>
                  </a:lnTo>
                  <a:lnTo>
                    <a:pt x="271" y="2"/>
                  </a:lnTo>
                  <a:lnTo>
                    <a:pt x="274" y="2"/>
                  </a:lnTo>
                  <a:lnTo>
                    <a:pt x="278" y="2"/>
                  </a:lnTo>
                </a:path>
              </a:pathLst>
            </a:custGeom>
            <a:noFill/>
            <a:ln w="47625">
              <a:solidFill>
                <a:srgbClr val="CC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84" name="Freeform 100"/>
            <p:cNvSpPr>
              <a:spLocks/>
            </p:cNvSpPr>
            <p:nvPr/>
          </p:nvSpPr>
          <p:spPr bwMode="auto">
            <a:xfrm>
              <a:off x="4620" y="1320"/>
              <a:ext cx="519" cy="421"/>
            </a:xfrm>
            <a:custGeom>
              <a:avLst/>
              <a:gdLst/>
              <a:ahLst/>
              <a:cxnLst>
                <a:cxn ang="0">
                  <a:pos x="0" y="421"/>
                </a:cxn>
                <a:cxn ang="0">
                  <a:pos x="7" y="421"/>
                </a:cxn>
                <a:cxn ang="0">
                  <a:pos x="15" y="419"/>
                </a:cxn>
                <a:cxn ang="0">
                  <a:pos x="22" y="419"/>
                </a:cxn>
                <a:cxn ang="0">
                  <a:pos x="30" y="419"/>
                </a:cxn>
                <a:cxn ang="0">
                  <a:pos x="46" y="419"/>
                </a:cxn>
                <a:cxn ang="0">
                  <a:pos x="63" y="418"/>
                </a:cxn>
                <a:cxn ang="0">
                  <a:pos x="78" y="417"/>
                </a:cxn>
                <a:cxn ang="0">
                  <a:pos x="107" y="413"/>
                </a:cxn>
                <a:cxn ang="0">
                  <a:pos x="124" y="411"/>
                </a:cxn>
                <a:cxn ang="0">
                  <a:pos x="141" y="408"/>
                </a:cxn>
                <a:cxn ang="0">
                  <a:pos x="177" y="400"/>
                </a:cxn>
                <a:cxn ang="0">
                  <a:pos x="212" y="391"/>
                </a:cxn>
                <a:cxn ang="0">
                  <a:pos x="243" y="379"/>
                </a:cxn>
                <a:cxn ang="0">
                  <a:pos x="280" y="363"/>
                </a:cxn>
                <a:cxn ang="0">
                  <a:pos x="316" y="344"/>
                </a:cxn>
                <a:cxn ang="0">
                  <a:pos x="377" y="300"/>
                </a:cxn>
                <a:cxn ang="0">
                  <a:pos x="406" y="272"/>
                </a:cxn>
                <a:cxn ang="0">
                  <a:pos x="434" y="240"/>
                </a:cxn>
                <a:cxn ang="0">
                  <a:pos x="457" y="208"/>
                </a:cxn>
                <a:cxn ang="0">
                  <a:pos x="477" y="175"/>
                </a:cxn>
                <a:cxn ang="0">
                  <a:pos x="494" y="135"/>
                </a:cxn>
                <a:cxn ang="0">
                  <a:pos x="502" y="113"/>
                </a:cxn>
                <a:cxn ang="0">
                  <a:pos x="508" y="88"/>
                </a:cxn>
                <a:cxn ang="0">
                  <a:pos x="513" y="67"/>
                </a:cxn>
                <a:cxn ang="0">
                  <a:pos x="516" y="48"/>
                </a:cxn>
                <a:cxn ang="0">
                  <a:pos x="517" y="36"/>
                </a:cxn>
                <a:cxn ang="0">
                  <a:pos x="519" y="26"/>
                </a:cxn>
                <a:cxn ang="0">
                  <a:pos x="519" y="21"/>
                </a:cxn>
                <a:cxn ang="0">
                  <a:pos x="519" y="17"/>
                </a:cxn>
                <a:cxn ang="0">
                  <a:pos x="519" y="14"/>
                </a:cxn>
                <a:cxn ang="0">
                  <a:pos x="519" y="11"/>
                </a:cxn>
                <a:cxn ang="0">
                  <a:pos x="519" y="8"/>
                </a:cxn>
                <a:cxn ang="0">
                  <a:pos x="519" y="2"/>
                </a:cxn>
                <a:cxn ang="0">
                  <a:pos x="519" y="0"/>
                </a:cxn>
              </a:cxnLst>
              <a:rect l="0" t="0" r="r" b="b"/>
              <a:pathLst>
                <a:path w="519" h="421">
                  <a:moveTo>
                    <a:pt x="0" y="421"/>
                  </a:moveTo>
                  <a:lnTo>
                    <a:pt x="7" y="421"/>
                  </a:lnTo>
                  <a:lnTo>
                    <a:pt x="15" y="419"/>
                  </a:lnTo>
                  <a:lnTo>
                    <a:pt x="22" y="419"/>
                  </a:lnTo>
                  <a:lnTo>
                    <a:pt x="30" y="419"/>
                  </a:lnTo>
                  <a:lnTo>
                    <a:pt x="46" y="419"/>
                  </a:lnTo>
                  <a:lnTo>
                    <a:pt x="63" y="418"/>
                  </a:lnTo>
                  <a:lnTo>
                    <a:pt x="78" y="417"/>
                  </a:lnTo>
                  <a:lnTo>
                    <a:pt x="107" y="413"/>
                  </a:lnTo>
                  <a:lnTo>
                    <a:pt x="124" y="411"/>
                  </a:lnTo>
                  <a:lnTo>
                    <a:pt x="141" y="408"/>
                  </a:lnTo>
                  <a:lnTo>
                    <a:pt x="177" y="400"/>
                  </a:lnTo>
                  <a:lnTo>
                    <a:pt x="212" y="391"/>
                  </a:lnTo>
                  <a:lnTo>
                    <a:pt x="243" y="379"/>
                  </a:lnTo>
                  <a:lnTo>
                    <a:pt x="280" y="363"/>
                  </a:lnTo>
                  <a:lnTo>
                    <a:pt x="316" y="344"/>
                  </a:lnTo>
                  <a:lnTo>
                    <a:pt x="377" y="300"/>
                  </a:lnTo>
                  <a:lnTo>
                    <a:pt x="406" y="272"/>
                  </a:lnTo>
                  <a:lnTo>
                    <a:pt x="434" y="240"/>
                  </a:lnTo>
                  <a:lnTo>
                    <a:pt x="457" y="208"/>
                  </a:lnTo>
                  <a:lnTo>
                    <a:pt x="477" y="175"/>
                  </a:lnTo>
                  <a:lnTo>
                    <a:pt x="494" y="135"/>
                  </a:lnTo>
                  <a:lnTo>
                    <a:pt x="502" y="113"/>
                  </a:lnTo>
                  <a:lnTo>
                    <a:pt x="508" y="88"/>
                  </a:lnTo>
                  <a:lnTo>
                    <a:pt x="513" y="67"/>
                  </a:lnTo>
                  <a:lnTo>
                    <a:pt x="516" y="48"/>
                  </a:lnTo>
                  <a:lnTo>
                    <a:pt x="517" y="36"/>
                  </a:lnTo>
                  <a:lnTo>
                    <a:pt x="519" y="26"/>
                  </a:lnTo>
                  <a:lnTo>
                    <a:pt x="519" y="21"/>
                  </a:lnTo>
                  <a:lnTo>
                    <a:pt x="519" y="17"/>
                  </a:lnTo>
                  <a:lnTo>
                    <a:pt x="519" y="14"/>
                  </a:lnTo>
                  <a:lnTo>
                    <a:pt x="519" y="11"/>
                  </a:lnTo>
                  <a:lnTo>
                    <a:pt x="519" y="8"/>
                  </a:lnTo>
                  <a:lnTo>
                    <a:pt x="519" y="2"/>
                  </a:lnTo>
                  <a:lnTo>
                    <a:pt x="519" y="0"/>
                  </a:lnTo>
                </a:path>
              </a:pathLst>
            </a:custGeom>
            <a:noFill/>
            <a:ln w="47625">
              <a:solidFill>
                <a:srgbClr val="CC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85" name="Freeform 101"/>
            <p:cNvSpPr>
              <a:spLocks/>
            </p:cNvSpPr>
            <p:nvPr/>
          </p:nvSpPr>
          <p:spPr bwMode="auto">
            <a:xfrm>
              <a:off x="4515" y="893"/>
              <a:ext cx="649" cy="427"/>
            </a:xfrm>
            <a:custGeom>
              <a:avLst/>
              <a:gdLst/>
              <a:ahLst/>
              <a:cxnLst>
                <a:cxn ang="0">
                  <a:pos x="649" y="427"/>
                </a:cxn>
                <a:cxn ang="0">
                  <a:pos x="649" y="420"/>
                </a:cxn>
                <a:cxn ang="0">
                  <a:pos x="649" y="416"/>
                </a:cxn>
                <a:cxn ang="0">
                  <a:pos x="649" y="410"/>
                </a:cxn>
                <a:cxn ang="0">
                  <a:pos x="649" y="405"/>
                </a:cxn>
                <a:cxn ang="0">
                  <a:pos x="648" y="396"/>
                </a:cxn>
                <a:cxn ang="0">
                  <a:pos x="648" y="387"/>
                </a:cxn>
                <a:cxn ang="0">
                  <a:pos x="647" y="375"/>
                </a:cxn>
                <a:cxn ang="0">
                  <a:pos x="644" y="363"/>
                </a:cxn>
                <a:cxn ang="0">
                  <a:pos x="640" y="342"/>
                </a:cxn>
                <a:cxn ang="0">
                  <a:pos x="635" y="322"/>
                </a:cxn>
                <a:cxn ang="0">
                  <a:pos x="629" y="302"/>
                </a:cxn>
                <a:cxn ang="0">
                  <a:pos x="612" y="259"/>
                </a:cxn>
                <a:cxn ang="0">
                  <a:pos x="590" y="218"/>
                </a:cxn>
                <a:cxn ang="0">
                  <a:pos x="565" y="183"/>
                </a:cxn>
                <a:cxn ang="0">
                  <a:pos x="531" y="145"/>
                </a:cxn>
                <a:cxn ang="0">
                  <a:pos x="498" y="114"/>
                </a:cxn>
                <a:cxn ang="0">
                  <a:pos x="431" y="68"/>
                </a:cxn>
                <a:cxn ang="0">
                  <a:pos x="394" y="50"/>
                </a:cxn>
                <a:cxn ang="0">
                  <a:pos x="353" y="33"/>
                </a:cxn>
                <a:cxn ang="0">
                  <a:pos x="316" y="22"/>
                </a:cxn>
                <a:cxn ang="0">
                  <a:pos x="295" y="16"/>
                </a:cxn>
                <a:cxn ang="0">
                  <a:pos x="274" y="13"/>
                </a:cxn>
                <a:cxn ang="0">
                  <a:pos x="255" y="9"/>
                </a:cxn>
                <a:cxn ang="0">
                  <a:pos x="235" y="6"/>
                </a:cxn>
                <a:cxn ang="0">
                  <a:pos x="218" y="5"/>
                </a:cxn>
                <a:cxn ang="0">
                  <a:pos x="201" y="3"/>
                </a:cxn>
                <a:cxn ang="0">
                  <a:pos x="192" y="2"/>
                </a:cxn>
                <a:cxn ang="0">
                  <a:pos x="183" y="2"/>
                </a:cxn>
                <a:cxn ang="0">
                  <a:pos x="175" y="1"/>
                </a:cxn>
                <a:cxn ang="0">
                  <a:pos x="166" y="1"/>
                </a:cxn>
                <a:cxn ang="0">
                  <a:pos x="159" y="1"/>
                </a:cxn>
                <a:cxn ang="0">
                  <a:pos x="151" y="1"/>
                </a:cxn>
                <a:cxn ang="0">
                  <a:pos x="144" y="1"/>
                </a:cxn>
                <a:cxn ang="0">
                  <a:pos x="139" y="1"/>
                </a:cxn>
                <a:cxn ang="0">
                  <a:pos x="135" y="0"/>
                </a:cxn>
                <a:cxn ang="0">
                  <a:pos x="131" y="0"/>
                </a:cxn>
                <a:cxn ang="0">
                  <a:pos x="127" y="0"/>
                </a:cxn>
                <a:cxn ang="0">
                  <a:pos x="124" y="0"/>
                </a:cxn>
                <a:cxn ang="0">
                  <a:pos x="120" y="0"/>
                </a:cxn>
                <a:cxn ang="0">
                  <a:pos x="116" y="0"/>
                </a:cxn>
                <a:cxn ang="0">
                  <a:pos x="113" y="0"/>
                </a:cxn>
                <a:cxn ang="0">
                  <a:pos x="112" y="0"/>
                </a:cxn>
                <a:cxn ang="0">
                  <a:pos x="103" y="1"/>
                </a:cxn>
                <a:cxn ang="0">
                  <a:pos x="96" y="1"/>
                </a:cxn>
                <a:cxn ang="0">
                  <a:pos x="87" y="1"/>
                </a:cxn>
                <a:cxn ang="0">
                  <a:pos x="70" y="1"/>
                </a:cxn>
                <a:cxn ang="0">
                  <a:pos x="42" y="2"/>
                </a:cxn>
                <a:cxn ang="0">
                  <a:pos x="14" y="2"/>
                </a:cxn>
                <a:cxn ang="0">
                  <a:pos x="0" y="2"/>
                </a:cxn>
              </a:cxnLst>
              <a:rect l="0" t="0" r="r" b="b"/>
              <a:pathLst>
                <a:path w="649" h="427">
                  <a:moveTo>
                    <a:pt x="649" y="427"/>
                  </a:moveTo>
                  <a:lnTo>
                    <a:pt x="649" y="420"/>
                  </a:lnTo>
                  <a:lnTo>
                    <a:pt x="649" y="416"/>
                  </a:lnTo>
                  <a:lnTo>
                    <a:pt x="649" y="410"/>
                  </a:lnTo>
                  <a:lnTo>
                    <a:pt x="649" y="405"/>
                  </a:lnTo>
                  <a:lnTo>
                    <a:pt x="648" y="396"/>
                  </a:lnTo>
                  <a:lnTo>
                    <a:pt x="648" y="387"/>
                  </a:lnTo>
                  <a:lnTo>
                    <a:pt x="647" y="375"/>
                  </a:lnTo>
                  <a:lnTo>
                    <a:pt x="644" y="363"/>
                  </a:lnTo>
                  <a:lnTo>
                    <a:pt x="640" y="342"/>
                  </a:lnTo>
                  <a:lnTo>
                    <a:pt x="635" y="322"/>
                  </a:lnTo>
                  <a:lnTo>
                    <a:pt x="629" y="302"/>
                  </a:lnTo>
                  <a:lnTo>
                    <a:pt x="612" y="259"/>
                  </a:lnTo>
                  <a:lnTo>
                    <a:pt x="590" y="218"/>
                  </a:lnTo>
                  <a:lnTo>
                    <a:pt x="565" y="183"/>
                  </a:lnTo>
                  <a:lnTo>
                    <a:pt x="531" y="145"/>
                  </a:lnTo>
                  <a:lnTo>
                    <a:pt x="498" y="114"/>
                  </a:lnTo>
                  <a:lnTo>
                    <a:pt x="431" y="68"/>
                  </a:lnTo>
                  <a:lnTo>
                    <a:pt x="394" y="50"/>
                  </a:lnTo>
                  <a:lnTo>
                    <a:pt x="353" y="33"/>
                  </a:lnTo>
                  <a:lnTo>
                    <a:pt x="316" y="22"/>
                  </a:lnTo>
                  <a:lnTo>
                    <a:pt x="295" y="16"/>
                  </a:lnTo>
                  <a:lnTo>
                    <a:pt x="274" y="13"/>
                  </a:lnTo>
                  <a:lnTo>
                    <a:pt x="255" y="9"/>
                  </a:lnTo>
                  <a:lnTo>
                    <a:pt x="235" y="6"/>
                  </a:lnTo>
                  <a:lnTo>
                    <a:pt x="218" y="5"/>
                  </a:lnTo>
                  <a:lnTo>
                    <a:pt x="201" y="3"/>
                  </a:lnTo>
                  <a:lnTo>
                    <a:pt x="192" y="2"/>
                  </a:lnTo>
                  <a:lnTo>
                    <a:pt x="183" y="2"/>
                  </a:lnTo>
                  <a:lnTo>
                    <a:pt x="175" y="1"/>
                  </a:lnTo>
                  <a:lnTo>
                    <a:pt x="166" y="1"/>
                  </a:lnTo>
                  <a:lnTo>
                    <a:pt x="159" y="1"/>
                  </a:lnTo>
                  <a:lnTo>
                    <a:pt x="151" y="1"/>
                  </a:lnTo>
                  <a:lnTo>
                    <a:pt x="144" y="1"/>
                  </a:lnTo>
                  <a:lnTo>
                    <a:pt x="139" y="1"/>
                  </a:lnTo>
                  <a:lnTo>
                    <a:pt x="135" y="0"/>
                  </a:lnTo>
                  <a:lnTo>
                    <a:pt x="131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6" y="0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03" y="1"/>
                  </a:lnTo>
                  <a:lnTo>
                    <a:pt x="96" y="1"/>
                  </a:lnTo>
                  <a:lnTo>
                    <a:pt x="87" y="1"/>
                  </a:lnTo>
                  <a:lnTo>
                    <a:pt x="70" y="1"/>
                  </a:lnTo>
                  <a:lnTo>
                    <a:pt x="42" y="2"/>
                  </a:lnTo>
                  <a:lnTo>
                    <a:pt x="14" y="2"/>
                  </a:lnTo>
                  <a:lnTo>
                    <a:pt x="0" y="2"/>
                  </a:lnTo>
                </a:path>
              </a:pathLst>
            </a:custGeom>
            <a:noFill/>
            <a:ln w="47625">
              <a:solidFill>
                <a:srgbClr val="E5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86" name="Freeform 102"/>
            <p:cNvSpPr>
              <a:spLocks/>
            </p:cNvSpPr>
            <p:nvPr/>
          </p:nvSpPr>
          <p:spPr bwMode="auto">
            <a:xfrm>
              <a:off x="3927" y="893"/>
              <a:ext cx="588" cy="139"/>
            </a:xfrm>
            <a:custGeom>
              <a:avLst/>
              <a:gdLst/>
              <a:ahLst/>
              <a:cxnLst>
                <a:cxn ang="0">
                  <a:pos x="588" y="2"/>
                </a:cxn>
                <a:cxn ang="0">
                  <a:pos x="579" y="2"/>
                </a:cxn>
                <a:cxn ang="0">
                  <a:pos x="575" y="3"/>
                </a:cxn>
                <a:cxn ang="0">
                  <a:pos x="571" y="3"/>
                </a:cxn>
                <a:cxn ang="0">
                  <a:pos x="569" y="3"/>
                </a:cxn>
                <a:cxn ang="0">
                  <a:pos x="565" y="3"/>
                </a:cxn>
                <a:cxn ang="0">
                  <a:pos x="561" y="3"/>
                </a:cxn>
                <a:cxn ang="0">
                  <a:pos x="558" y="3"/>
                </a:cxn>
                <a:cxn ang="0">
                  <a:pos x="554" y="3"/>
                </a:cxn>
                <a:cxn ang="0">
                  <a:pos x="552" y="3"/>
                </a:cxn>
                <a:cxn ang="0">
                  <a:pos x="549" y="3"/>
                </a:cxn>
                <a:cxn ang="0">
                  <a:pos x="548" y="3"/>
                </a:cxn>
                <a:cxn ang="0">
                  <a:pos x="544" y="3"/>
                </a:cxn>
                <a:cxn ang="0">
                  <a:pos x="540" y="3"/>
                </a:cxn>
                <a:cxn ang="0">
                  <a:pos x="536" y="3"/>
                </a:cxn>
                <a:cxn ang="0">
                  <a:pos x="528" y="2"/>
                </a:cxn>
                <a:cxn ang="0">
                  <a:pos x="515" y="2"/>
                </a:cxn>
                <a:cxn ang="0">
                  <a:pos x="499" y="2"/>
                </a:cxn>
                <a:cxn ang="0">
                  <a:pos x="483" y="2"/>
                </a:cxn>
                <a:cxn ang="0">
                  <a:pos x="456" y="1"/>
                </a:cxn>
                <a:cxn ang="0">
                  <a:pos x="439" y="1"/>
                </a:cxn>
                <a:cxn ang="0">
                  <a:pos x="431" y="1"/>
                </a:cxn>
                <a:cxn ang="0">
                  <a:pos x="423" y="1"/>
                </a:cxn>
                <a:cxn ang="0">
                  <a:pos x="419" y="1"/>
                </a:cxn>
                <a:cxn ang="0">
                  <a:pos x="415" y="1"/>
                </a:cxn>
                <a:cxn ang="0">
                  <a:pos x="412" y="0"/>
                </a:cxn>
                <a:cxn ang="0">
                  <a:pos x="408" y="0"/>
                </a:cxn>
                <a:cxn ang="0">
                  <a:pos x="405" y="0"/>
                </a:cxn>
                <a:cxn ang="0">
                  <a:pos x="400" y="0"/>
                </a:cxn>
                <a:cxn ang="0">
                  <a:pos x="399" y="0"/>
                </a:cxn>
                <a:cxn ang="0">
                  <a:pos x="396" y="0"/>
                </a:cxn>
                <a:cxn ang="0">
                  <a:pos x="392" y="0"/>
                </a:cxn>
                <a:cxn ang="0">
                  <a:pos x="389" y="0"/>
                </a:cxn>
                <a:cxn ang="0">
                  <a:pos x="388" y="0"/>
                </a:cxn>
                <a:cxn ang="0">
                  <a:pos x="383" y="1"/>
                </a:cxn>
                <a:cxn ang="0">
                  <a:pos x="379" y="1"/>
                </a:cxn>
                <a:cxn ang="0">
                  <a:pos x="374" y="1"/>
                </a:cxn>
                <a:cxn ang="0">
                  <a:pos x="366" y="1"/>
                </a:cxn>
                <a:cxn ang="0">
                  <a:pos x="358" y="1"/>
                </a:cxn>
                <a:cxn ang="0">
                  <a:pos x="343" y="2"/>
                </a:cxn>
                <a:cxn ang="0">
                  <a:pos x="326" y="3"/>
                </a:cxn>
                <a:cxn ang="0">
                  <a:pos x="309" y="5"/>
                </a:cxn>
                <a:cxn ang="0">
                  <a:pos x="293" y="6"/>
                </a:cxn>
                <a:cxn ang="0">
                  <a:pos x="258" y="11"/>
                </a:cxn>
                <a:cxn ang="0">
                  <a:pos x="225" y="19"/>
                </a:cxn>
                <a:cxn ang="0">
                  <a:pos x="187" y="29"/>
                </a:cxn>
                <a:cxn ang="0">
                  <a:pos x="147" y="44"/>
                </a:cxn>
                <a:cxn ang="0">
                  <a:pos x="108" y="62"/>
                </a:cxn>
                <a:cxn ang="0">
                  <a:pos x="67" y="85"/>
                </a:cxn>
                <a:cxn ang="0">
                  <a:pos x="35" y="109"/>
                </a:cxn>
                <a:cxn ang="0">
                  <a:pos x="0" y="139"/>
                </a:cxn>
              </a:cxnLst>
              <a:rect l="0" t="0" r="r" b="b"/>
              <a:pathLst>
                <a:path w="588" h="139">
                  <a:moveTo>
                    <a:pt x="588" y="2"/>
                  </a:moveTo>
                  <a:lnTo>
                    <a:pt x="579" y="2"/>
                  </a:lnTo>
                  <a:lnTo>
                    <a:pt x="575" y="3"/>
                  </a:lnTo>
                  <a:lnTo>
                    <a:pt x="571" y="3"/>
                  </a:lnTo>
                  <a:lnTo>
                    <a:pt x="569" y="3"/>
                  </a:lnTo>
                  <a:lnTo>
                    <a:pt x="565" y="3"/>
                  </a:lnTo>
                  <a:lnTo>
                    <a:pt x="561" y="3"/>
                  </a:lnTo>
                  <a:lnTo>
                    <a:pt x="558" y="3"/>
                  </a:lnTo>
                  <a:lnTo>
                    <a:pt x="554" y="3"/>
                  </a:lnTo>
                  <a:lnTo>
                    <a:pt x="552" y="3"/>
                  </a:lnTo>
                  <a:lnTo>
                    <a:pt x="549" y="3"/>
                  </a:lnTo>
                  <a:lnTo>
                    <a:pt x="548" y="3"/>
                  </a:lnTo>
                  <a:lnTo>
                    <a:pt x="544" y="3"/>
                  </a:lnTo>
                  <a:lnTo>
                    <a:pt x="540" y="3"/>
                  </a:lnTo>
                  <a:lnTo>
                    <a:pt x="536" y="3"/>
                  </a:lnTo>
                  <a:lnTo>
                    <a:pt x="528" y="2"/>
                  </a:lnTo>
                  <a:lnTo>
                    <a:pt x="515" y="2"/>
                  </a:lnTo>
                  <a:lnTo>
                    <a:pt x="499" y="2"/>
                  </a:lnTo>
                  <a:lnTo>
                    <a:pt x="483" y="2"/>
                  </a:lnTo>
                  <a:lnTo>
                    <a:pt x="456" y="1"/>
                  </a:lnTo>
                  <a:lnTo>
                    <a:pt x="439" y="1"/>
                  </a:lnTo>
                  <a:lnTo>
                    <a:pt x="431" y="1"/>
                  </a:lnTo>
                  <a:lnTo>
                    <a:pt x="423" y="1"/>
                  </a:lnTo>
                  <a:lnTo>
                    <a:pt x="419" y="1"/>
                  </a:lnTo>
                  <a:lnTo>
                    <a:pt x="415" y="1"/>
                  </a:lnTo>
                  <a:lnTo>
                    <a:pt x="412" y="0"/>
                  </a:lnTo>
                  <a:lnTo>
                    <a:pt x="408" y="0"/>
                  </a:lnTo>
                  <a:lnTo>
                    <a:pt x="405" y="0"/>
                  </a:lnTo>
                  <a:lnTo>
                    <a:pt x="400" y="0"/>
                  </a:lnTo>
                  <a:lnTo>
                    <a:pt x="399" y="0"/>
                  </a:lnTo>
                  <a:lnTo>
                    <a:pt x="396" y="0"/>
                  </a:lnTo>
                  <a:lnTo>
                    <a:pt x="392" y="0"/>
                  </a:lnTo>
                  <a:lnTo>
                    <a:pt x="389" y="0"/>
                  </a:lnTo>
                  <a:lnTo>
                    <a:pt x="388" y="0"/>
                  </a:lnTo>
                  <a:lnTo>
                    <a:pt x="383" y="1"/>
                  </a:lnTo>
                  <a:lnTo>
                    <a:pt x="379" y="1"/>
                  </a:lnTo>
                  <a:lnTo>
                    <a:pt x="374" y="1"/>
                  </a:lnTo>
                  <a:lnTo>
                    <a:pt x="366" y="1"/>
                  </a:lnTo>
                  <a:lnTo>
                    <a:pt x="358" y="1"/>
                  </a:lnTo>
                  <a:lnTo>
                    <a:pt x="343" y="2"/>
                  </a:lnTo>
                  <a:lnTo>
                    <a:pt x="326" y="3"/>
                  </a:lnTo>
                  <a:lnTo>
                    <a:pt x="309" y="5"/>
                  </a:lnTo>
                  <a:lnTo>
                    <a:pt x="293" y="6"/>
                  </a:lnTo>
                  <a:lnTo>
                    <a:pt x="258" y="11"/>
                  </a:lnTo>
                  <a:lnTo>
                    <a:pt x="225" y="19"/>
                  </a:lnTo>
                  <a:lnTo>
                    <a:pt x="187" y="29"/>
                  </a:lnTo>
                  <a:lnTo>
                    <a:pt x="147" y="44"/>
                  </a:lnTo>
                  <a:lnTo>
                    <a:pt x="108" y="62"/>
                  </a:lnTo>
                  <a:lnTo>
                    <a:pt x="67" y="85"/>
                  </a:lnTo>
                  <a:lnTo>
                    <a:pt x="35" y="109"/>
                  </a:lnTo>
                  <a:lnTo>
                    <a:pt x="0" y="139"/>
                  </a:lnTo>
                </a:path>
              </a:pathLst>
            </a:custGeom>
            <a:noFill/>
            <a:ln w="47625">
              <a:solidFill>
                <a:srgbClr val="E5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87" name="Freeform 103"/>
            <p:cNvSpPr>
              <a:spLocks/>
            </p:cNvSpPr>
            <p:nvPr/>
          </p:nvSpPr>
          <p:spPr bwMode="auto">
            <a:xfrm>
              <a:off x="3804" y="1032"/>
              <a:ext cx="518" cy="714"/>
            </a:xfrm>
            <a:custGeom>
              <a:avLst/>
              <a:gdLst/>
              <a:ahLst/>
              <a:cxnLst>
                <a:cxn ang="0">
                  <a:pos x="123" y="0"/>
                </a:cxn>
                <a:cxn ang="0">
                  <a:pos x="67" y="67"/>
                </a:cxn>
                <a:cxn ang="0">
                  <a:pos x="42" y="109"/>
                </a:cxn>
                <a:cxn ang="0">
                  <a:pos x="24" y="150"/>
                </a:cxn>
                <a:cxn ang="0">
                  <a:pos x="16" y="171"/>
                </a:cxn>
                <a:cxn ang="0">
                  <a:pos x="10" y="194"/>
                </a:cxn>
                <a:cxn ang="0">
                  <a:pos x="6" y="216"/>
                </a:cxn>
                <a:cxn ang="0">
                  <a:pos x="3" y="228"/>
                </a:cxn>
                <a:cxn ang="0">
                  <a:pos x="2" y="238"/>
                </a:cxn>
                <a:cxn ang="0">
                  <a:pos x="1" y="248"/>
                </a:cxn>
                <a:cxn ang="0">
                  <a:pos x="1" y="253"/>
                </a:cxn>
                <a:cxn ang="0">
                  <a:pos x="1" y="259"/>
                </a:cxn>
                <a:cxn ang="0">
                  <a:pos x="0" y="263"/>
                </a:cxn>
                <a:cxn ang="0">
                  <a:pos x="0" y="268"/>
                </a:cxn>
                <a:cxn ang="0">
                  <a:pos x="0" y="274"/>
                </a:cxn>
                <a:cxn ang="0">
                  <a:pos x="0" y="277"/>
                </a:cxn>
                <a:cxn ang="0">
                  <a:pos x="0" y="284"/>
                </a:cxn>
                <a:cxn ang="0">
                  <a:pos x="0" y="289"/>
                </a:cxn>
                <a:cxn ang="0">
                  <a:pos x="0" y="293"/>
                </a:cxn>
                <a:cxn ang="0">
                  <a:pos x="0" y="298"/>
                </a:cxn>
                <a:cxn ang="0">
                  <a:pos x="0" y="305"/>
                </a:cxn>
                <a:cxn ang="0">
                  <a:pos x="0" y="310"/>
                </a:cxn>
                <a:cxn ang="0">
                  <a:pos x="1" y="320"/>
                </a:cxn>
                <a:cxn ang="0">
                  <a:pos x="2" y="332"/>
                </a:cxn>
                <a:cxn ang="0">
                  <a:pos x="3" y="342"/>
                </a:cxn>
                <a:cxn ang="0">
                  <a:pos x="6" y="363"/>
                </a:cxn>
                <a:cxn ang="0">
                  <a:pos x="11" y="384"/>
                </a:cxn>
                <a:cxn ang="0">
                  <a:pos x="18" y="406"/>
                </a:cxn>
                <a:cxn ang="0">
                  <a:pos x="33" y="446"/>
                </a:cxn>
                <a:cxn ang="0">
                  <a:pos x="50" y="481"/>
                </a:cxn>
                <a:cxn ang="0">
                  <a:pos x="76" y="520"/>
                </a:cxn>
                <a:cxn ang="0">
                  <a:pos x="103" y="554"/>
                </a:cxn>
                <a:cxn ang="0">
                  <a:pos x="163" y="609"/>
                </a:cxn>
                <a:cxn ang="0">
                  <a:pos x="197" y="632"/>
                </a:cxn>
                <a:cxn ang="0">
                  <a:pos x="235" y="654"/>
                </a:cxn>
                <a:cxn ang="0">
                  <a:pos x="303" y="683"/>
                </a:cxn>
                <a:cxn ang="0">
                  <a:pos x="340" y="693"/>
                </a:cxn>
                <a:cxn ang="0">
                  <a:pos x="377" y="701"/>
                </a:cxn>
                <a:cxn ang="0">
                  <a:pos x="396" y="705"/>
                </a:cxn>
                <a:cxn ang="0">
                  <a:pos x="412" y="707"/>
                </a:cxn>
                <a:cxn ang="0">
                  <a:pos x="428" y="709"/>
                </a:cxn>
                <a:cxn ang="0">
                  <a:pos x="444" y="710"/>
                </a:cxn>
                <a:cxn ang="0">
                  <a:pos x="461" y="711"/>
                </a:cxn>
                <a:cxn ang="0">
                  <a:pos x="476" y="712"/>
                </a:cxn>
                <a:cxn ang="0">
                  <a:pos x="485" y="712"/>
                </a:cxn>
                <a:cxn ang="0">
                  <a:pos x="493" y="712"/>
                </a:cxn>
                <a:cxn ang="0">
                  <a:pos x="501" y="712"/>
                </a:cxn>
                <a:cxn ang="0">
                  <a:pos x="506" y="712"/>
                </a:cxn>
                <a:cxn ang="0">
                  <a:pos x="510" y="714"/>
                </a:cxn>
                <a:cxn ang="0">
                  <a:pos x="514" y="714"/>
                </a:cxn>
                <a:cxn ang="0">
                  <a:pos x="518" y="714"/>
                </a:cxn>
              </a:cxnLst>
              <a:rect l="0" t="0" r="r" b="b"/>
              <a:pathLst>
                <a:path w="518" h="714">
                  <a:moveTo>
                    <a:pt x="123" y="0"/>
                  </a:moveTo>
                  <a:lnTo>
                    <a:pt x="67" y="67"/>
                  </a:lnTo>
                  <a:lnTo>
                    <a:pt x="42" y="109"/>
                  </a:lnTo>
                  <a:lnTo>
                    <a:pt x="24" y="150"/>
                  </a:lnTo>
                  <a:lnTo>
                    <a:pt x="16" y="171"/>
                  </a:lnTo>
                  <a:lnTo>
                    <a:pt x="10" y="194"/>
                  </a:lnTo>
                  <a:lnTo>
                    <a:pt x="6" y="216"/>
                  </a:lnTo>
                  <a:lnTo>
                    <a:pt x="3" y="228"/>
                  </a:lnTo>
                  <a:lnTo>
                    <a:pt x="2" y="238"/>
                  </a:lnTo>
                  <a:lnTo>
                    <a:pt x="1" y="248"/>
                  </a:lnTo>
                  <a:lnTo>
                    <a:pt x="1" y="253"/>
                  </a:lnTo>
                  <a:lnTo>
                    <a:pt x="1" y="259"/>
                  </a:lnTo>
                  <a:lnTo>
                    <a:pt x="0" y="263"/>
                  </a:lnTo>
                  <a:lnTo>
                    <a:pt x="0" y="268"/>
                  </a:lnTo>
                  <a:lnTo>
                    <a:pt x="0" y="274"/>
                  </a:lnTo>
                  <a:lnTo>
                    <a:pt x="0" y="277"/>
                  </a:lnTo>
                  <a:lnTo>
                    <a:pt x="0" y="284"/>
                  </a:lnTo>
                  <a:lnTo>
                    <a:pt x="0" y="289"/>
                  </a:lnTo>
                  <a:lnTo>
                    <a:pt x="0" y="293"/>
                  </a:lnTo>
                  <a:lnTo>
                    <a:pt x="0" y="298"/>
                  </a:lnTo>
                  <a:lnTo>
                    <a:pt x="0" y="305"/>
                  </a:lnTo>
                  <a:lnTo>
                    <a:pt x="0" y="310"/>
                  </a:lnTo>
                  <a:lnTo>
                    <a:pt x="1" y="320"/>
                  </a:lnTo>
                  <a:lnTo>
                    <a:pt x="2" y="332"/>
                  </a:lnTo>
                  <a:lnTo>
                    <a:pt x="3" y="342"/>
                  </a:lnTo>
                  <a:lnTo>
                    <a:pt x="6" y="363"/>
                  </a:lnTo>
                  <a:lnTo>
                    <a:pt x="11" y="384"/>
                  </a:lnTo>
                  <a:lnTo>
                    <a:pt x="18" y="406"/>
                  </a:lnTo>
                  <a:lnTo>
                    <a:pt x="33" y="446"/>
                  </a:lnTo>
                  <a:lnTo>
                    <a:pt x="50" y="481"/>
                  </a:lnTo>
                  <a:lnTo>
                    <a:pt x="76" y="520"/>
                  </a:lnTo>
                  <a:lnTo>
                    <a:pt x="103" y="554"/>
                  </a:lnTo>
                  <a:lnTo>
                    <a:pt x="163" y="609"/>
                  </a:lnTo>
                  <a:lnTo>
                    <a:pt x="197" y="632"/>
                  </a:lnTo>
                  <a:lnTo>
                    <a:pt x="235" y="654"/>
                  </a:lnTo>
                  <a:lnTo>
                    <a:pt x="303" y="683"/>
                  </a:lnTo>
                  <a:lnTo>
                    <a:pt x="340" y="693"/>
                  </a:lnTo>
                  <a:lnTo>
                    <a:pt x="377" y="701"/>
                  </a:lnTo>
                  <a:lnTo>
                    <a:pt x="396" y="705"/>
                  </a:lnTo>
                  <a:lnTo>
                    <a:pt x="412" y="707"/>
                  </a:lnTo>
                  <a:lnTo>
                    <a:pt x="428" y="709"/>
                  </a:lnTo>
                  <a:lnTo>
                    <a:pt x="444" y="710"/>
                  </a:lnTo>
                  <a:lnTo>
                    <a:pt x="461" y="711"/>
                  </a:lnTo>
                  <a:lnTo>
                    <a:pt x="476" y="712"/>
                  </a:lnTo>
                  <a:lnTo>
                    <a:pt x="485" y="712"/>
                  </a:lnTo>
                  <a:lnTo>
                    <a:pt x="493" y="712"/>
                  </a:lnTo>
                  <a:lnTo>
                    <a:pt x="501" y="712"/>
                  </a:lnTo>
                  <a:lnTo>
                    <a:pt x="506" y="712"/>
                  </a:lnTo>
                  <a:lnTo>
                    <a:pt x="510" y="714"/>
                  </a:lnTo>
                  <a:lnTo>
                    <a:pt x="514" y="714"/>
                  </a:lnTo>
                  <a:lnTo>
                    <a:pt x="518" y="714"/>
                  </a:lnTo>
                </a:path>
              </a:pathLst>
            </a:custGeom>
            <a:noFill/>
            <a:ln w="47625">
              <a:solidFill>
                <a:srgbClr val="E5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88" name="Freeform 104"/>
            <p:cNvSpPr>
              <a:spLocks/>
            </p:cNvSpPr>
            <p:nvPr/>
          </p:nvSpPr>
          <p:spPr bwMode="auto">
            <a:xfrm>
              <a:off x="4322" y="1742"/>
              <a:ext cx="359" cy="4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" y="4"/>
                </a:cxn>
                <a:cxn ang="0">
                  <a:pos x="7" y="4"/>
                </a:cxn>
                <a:cxn ang="0">
                  <a:pos x="11" y="4"/>
                </a:cxn>
                <a:cxn ang="0">
                  <a:pos x="15" y="4"/>
                </a:cxn>
                <a:cxn ang="0">
                  <a:pos x="19" y="4"/>
                </a:cxn>
                <a:cxn ang="0">
                  <a:pos x="23" y="2"/>
                </a:cxn>
                <a:cxn ang="0">
                  <a:pos x="30" y="2"/>
                </a:cxn>
                <a:cxn ang="0">
                  <a:pos x="37" y="2"/>
                </a:cxn>
                <a:cxn ang="0">
                  <a:pos x="50" y="2"/>
                </a:cxn>
                <a:cxn ang="0">
                  <a:pos x="78" y="2"/>
                </a:cxn>
                <a:cxn ang="0">
                  <a:pos x="107" y="1"/>
                </a:cxn>
                <a:cxn ang="0">
                  <a:pos x="124" y="1"/>
                </a:cxn>
                <a:cxn ang="0">
                  <a:pos x="132" y="1"/>
                </a:cxn>
                <a:cxn ang="0">
                  <a:pos x="139" y="1"/>
                </a:cxn>
                <a:cxn ang="0">
                  <a:pos x="146" y="0"/>
                </a:cxn>
                <a:cxn ang="0">
                  <a:pos x="150" y="0"/>
                </a:cxn>
                <a:cxn ang="0">
                  <a:pos x="152" y="0"/>
                </a:cxn>
                <a:cxn ang="0">
                  <a:pos x="154" y="0"/>
                </a:cxn>
                <a:cxn ang="0">
                  <a:pos x="157" y="0"/>
                </a:cxn>
                <a:cxn ang="0">
                  <a:pos x="161" y="0"/>
                </a:cxn>
                <a:cxn ang="0">
                  <a:pos x="162" y="0"/>
                </a:cxn>
                <a:cxn ang="0">
                  <a:pos x="165" y="0"/>
                </a:cxn>
                <a:cxn ang="0">
                  <a:pos x="168" y="0"/>
                </a:cxn>
                <a:cxn ang="0">
                  <a:pos x="171" y="0"/>
                </a:cxn>
                <a:cxn ang="0">
                  <a:pos x="174" y="0"/>
                </a:cxn>
                <a:cxn ang="0">
                  <a:pos x="178" y="0"/>
                </a:cxn>
                <a:cxn ang="0">
                  <a:pos x="181" y="0"/>
                </a:cxn>
                <a:cxn ang="0">
                  <a:pos x="189" y="1"/>
                </a:cxn>
                <a:cxn ang="0">
                  <a:pos x="196" y="1"/>
                </a:cxn>
                <a:cxn ang="0">
                  <a:pos x="222" y="1"/>
                </a:cxn>
                <a:cxn ang="0">
                  <a:pos x="253" y="2"/>
                </a:cxn>
                <a:cxn ang="0">
                  <a:pos x="268" y="2"/>
                </a:cxn>
                <a:cxn ang="0">
                  <a:pos x="283" y="2"/>
                </a:cxn>
                <a:cxn ang="0">
                  <a:pos x="289" y="2"/>
                </a:cxn>
                <a:cxn ang="0">
                  <a:pos x="297" y="2"/>
                </a:cxn>
                <a:cxn ang="0">
                  <a:pos x="301" y="2"/>
                </a:cxn>
                <a:cxn ang="0">
                  <a:pos x="305" y="4"/>
                </a:cxn>
                <a:cxn ang="0">
                  <a:pos x="307" y="4"/>
                </a:cxn>
                <a:cxn ang="0">
                  <a:pos x="311" y="4"/>
                </a:cxn>
                <a:cxn ang="0">
                  <a:pos x="315" y="4"/>
                </a:cxn>
                <a:cxn ang="0">
                  <a:pos x="319" y="4"/>
                </a:cxn>
                <a:cxn ang="0">
                  <a:pos x="320" y="4"/>
                </a:cxn>
                <a:cxn ang="0">
                  <a:pos x="323" y="4"/>
                </a:cxn>
                <a:cxn ang="0">
                  <a:pos x="327" y="4"/>
                </a:cxn>
                <a:cxn ang="0">
                  <a:pos x="331" y="4"/>
                </a:cxn>
                <a:cxn ang="0">
                  <a:pos x="335" y="2"/>
                </a:cxn>
                <a:cxn ang="0">
                  <a:pos x="339" y="2"/>
                </a:cxn>
                <a:cxn ang="0">
                  <a:pos x="343" y="2"/>
                </a:cxn>
                <a:cxn ang="0">
                  <a:pos x="352" y="2"/>
                </a:cxn>
                <a:cxn ang="0">
                  <a:pos x="359" y="2"/>
                </a:cxn>
              </a:cxnLst>
              <a:rect l="0" t="0" r="r" b="b"/>
              <a:pathLst>
                <a:path w="359" h="4">
                  <a:moveTo>
                    <a:pt x="0" y="4"/>
                  </a:moveTo>
                  <a:lnTo>
                    <a:pt x="4" y="4"/>
                  </a:lnTo>
                  <a:lnTo>
                    <a:pt x="7" y="4"/>
                  </a:lnTo>
                  <a:lnTo>
                    <a:pt x="11" y="4"/>
                  </a:lnTo>
                  <a:lnTo>
                    <a:pt x="15" y="4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30" y="2"/>
                  </a:lnTo>
                  <a:lnTo>
                    <a:pt x="37" y="2"/>
                  </a:lnTo>
                  <a:lnTo>
                    <a:pt x="50" y="2"/>
                  </a:lnTo>
                  <a:lnTo>
                    <a:pt x="78" y="2"/>
                  </a:lnTo>
                  <a:lnTo>
                    <a:pt x="107" y="1"/>
                  </a:lnTo>
                  <a:lnTo>
                    <a:pt x="124" y="1"/>
                  </a:lnTo>
                  <a:lnTo>
                    <a:pt x="132" y="1"/>
                  </a:lnTo>
                  <a:lnTo>
                    <a:pt x="139" y="1"/>
                  </a:lnTo>
                  <a:lnTo>
                    <a:pt x="146" y="0"/>
                  </a:lnTo>
                  <a:lnTo>
                    <a:pt x="150" y="0"/>
                  </a:lnTo>
                  <a:lnTo>
                    <a:pt x="152" y="0"/>
                  </a:lnTo>
                  <a:lnTo>
                    <a:pt x="154" y="0"/>
                  </a:lnTo>
                  <a:lnTo>
                    <a:pt x="157" y="0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5" y="0"/>
                  </a:lnTo>
                  <a:lnTo>
                    <a:pt x="168" y="0"/>
                  </a:lnTo>
                  <a:lnTo>
                    <a:pt x="171" y="0"/>
                  </a:lnTo>
                  <a:lnTo>
                    <a:pt x="174" y="0"/>
                  </a:lnTo>
                  <a:lnTo>
                    <a:pt x="178" y="0"/>
                  </a:lnTo>
                  <a:lnTo>
                    <a:pt x="181" y="0"/>
                  </a:lnTo>
                  <a:lnTo>
                    <a:pt x="189" y="1"/>
                  </a:lnTo>
                  <a:lnTo>
                    <a:pt x="196" y="1"/>
                  </a:lnTo>
                  <a:lnTo>
                    <a:pt x="222" y="1"/>
                  </a:lnTo>
                  <a:lnTo>
                    <a:pt x="253" y="2"/>
                  </a:lnTo>
                  <a:lnTo>
                    <a:pt x="268" y="2"/>
                  </a:lnTo>
                  <a:lnTo>
                    <a:pt x="283" y="2"/>
                  </a:lnTo>
                  <a:lnTo>
                    <a:pt x="289" y="2"/>
                  </a:lnTo>
                  <a:lnTo>
                    <a:pt x="297" y="2"/>
                  </a:lnTo>
                  <a:lnTo>
                    <a:pt x="301" y="2"/>
                  </a:lnTo>
                  <a:lnTo>
                    <a:pt x="305" y="4"/>
                  </a:lnTo>
                  <a:lnTo>
                    <a:pt x="307" y="4"/>
                  </a:lnTo>
                  <a:lnTo>
                    <a:pt x="311" y="4"/>
                  </a:lnTo>
                  <a:lnTo>
                    <a:pt x="315" y="4"/>
                  </a:lnTo>
                  <a:lnTo>
                    <a:pt x="319" y="4"/>
                  </a:lnTo>
                  <a:lnTo>
                    <a:pt x="320" y="4"/>
                  </a:lnTo>
                  <a:lnTo>
                    <a:pt x="323" y="4"/>
                  </a:lnTo>
                  <a:lnTo>
                    <a:pt x="327" y="4"/>
                  </a:lnTo>
                  <a:lnTo>
                    <a:pt x="331" y="4"/>
                  </a:lnTo>
                  <a:lnTo>
                    <a:pt x="335" y="2"/>
                  </a:lnTo>
                  <a:lnTo>
                    <a:pt x="339" y="2"/>
                  </a:lnTo>
                  <a:lnTo>
                    <a:pt x="343" y="2"/>
                  </a:lnTo>
                  <a:lnTo>
                    <a:pt x="352" y="2"/>
                  </a:lnTo>
                  <a:lnTo>
                    <a:pt x="359" y="2"/>
                  </a:lnTo>
                </a:path>
              </a:pathLst>
            </a:custGeom>
            <a:noFill/>
            <a:ln w="47625">
              <a:solidFill>
                <a:srgbClr val="E5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89" name="Freeform 105"/>
            <p:cNvSpPr>
              <a:spLocks/>
            </p:cNvSpPr>
            <p:nvPr/>
          </p:nvSpPr>
          <p:spPr bwMode="auto">
            <a:xfrm>
              <a:off x="4681" y="1320"/>
              <a:ext cx="483" cy="424"/>
            </a:xfrm>
            <a:custGeom>
              <a:avLst/>
              <a:gdLst/>
              <a:ahLst/>
              <a:cxnLst>
                <a:cxn ang="0">
                  <a:pos x="0" y="424"/>
                </a:cxn>
                <a:cxn ang="0">
                  <a:pos x="9" y="424"/>
                </a:cxn>
                <a:cxn ang="0">
                  <a:pos x="19" y="423"/>
                </a:cxn>
                <a:cxn ang="0">
                  <a:pos x="35" y="422"/>
                </a:cxn>
                <a:cxn ang="0">
                  <a:pos x="54" y="421"/>
                </a:cxn>
                <a:cxn ang="0">
                  <a:pos x="73" y="418"/>
                </a:cxn>
                <a:cxn ang="0">
                  <a:pos x="91" y="415"/>
                </a:cxn>
                <a:cxn ang="0">
                  <a:pos x="125" y="409"/>
                </a:cxn>
                <a:cxn ang="0">
                  <a:pos x="163" y="400"/>
                </a:cxn>
                <a:cxn ang="0">
                  <a:pos x="204" y="385"/>
                </a:cxn>
                <a:cxn ang="0">
                  <a:pos x="239" y="370"/>
                </a:cxn>
                <a:cxn ang="0">
                  <a:pos x="277" y="349"/>
                </a:cxn>
                <a:cxn ang="0">
                  <a:pos x="316" y="323"/>
                </a:cxn>
                <a:cxn ang="0">
                  <a:pos x="350" y="296"/>
                </a:cxn>
                <a:cxn ang="0">
                  <a:pos x="407" y="232"/>
                </a:cxn>
                <a:cxn ang="0">
                  <a:pos x="432" y="195"/>
                </a:cxn>
                <a:cxn ang="0">
                  <a:pos x="452" y="152"/>
                </a:cxn>
                <a:cxn ang="0">
                  <a:pos x="467" y="115"/>
                </a:cxn>
                <a:cxn ang="0">
                  <a:pos x="472" y="95"/>
                </a:cxn>
                <a:cxn ang="0">
                  <a:pos x="477" y="75"/>
                </a:cxn>
                <a:cxn ang="0">
                  <a:pos x="480" y="56"/>
                </a:cxn>
                <a:cxn ang="0">
                  <a:pos x="481" y="45"/>
                </a:cxn>
                <a:cxn ang="0">
                  <a:pos x="482" y="36"/>
                </a:cxn>
                <a:cxn ang="0">
                  <a:pos x="482" y="27"/>
                </a:cxn>
                <a:cxn ang="0">
                  <a:pos x="483" y="23"/>
                </a:cxn>
                <a:cxn ang="0">
                  <a:pos x="483" y="18"/>
                </a:cxn>
                <a:cxn ang="0">
                  <a:pos x="483" y="13"/>
                </a:cxn>
                <a:cxn ang="0">
                  <a:pos x="483" y="9"/>
                </a:cxn>
                <a:cxn ang="0">
                  <a:pos x="483" y="4"/>
                </a:cxn>
                <a:cxn ang="0">
                  <a:pos x="483" y="0"/>
                </a:cxn>
              </a:cxnLst>
              <a:rect l="0" t="0" r="r" b="b"/>
              <a:pathLst>
                <a:path w="483" h="424">
                  <a:moveTo>
                    <a:pt x="0" y="424"/>
                  </a:moveTo>
                  <a:lnTo>
                    <a:pt x="9" y="424"/>
                  </a:lnTo>
                  <a:lnTo>
                    <a:pt x="19" y="423"/>
                  </a:lnTo>
                  <a:lnTo>
                    <a:pt x="35" y="422"/>
                  </a:lnTo>
                  <a:lnTo>
                    <a:pt x="54" y="421"/>
                  </a:lnTo>
                  <a:lnTo>
                    <a:pt x="73" y="418"/>
                  </a:lnTo>
                  <a:lnTo>
                    <a:pt x="91" y="415"/>
                  </a:lnTo>
                  <a:lnTo>
                    <a:pt x="125" y="409"/>
                  </a:lnTo>
                  <a:lnTo>
                    <a:pt x="163" y="400"/>
                  </a:lnTo>
                  <a:lnTo>
                    <a:pt x="204" y="385"/>
                  </a:lnTo>
                  <a:lnTo>
                    <a:pt x="239" y="370"/>
                  </a:lnTo>
                  <a:lnTo>
                    <a:pt x="277" y="349"/>
                  </a:lnTo>
                  <a:lnTo>
                    <a:pt x="316" y="323"/>
                  </a:lnTo>
                  <a:lnTo>
                    <a:pt x="350" y="296"/>
                  </a:lnTo>
                  <a:lnTo>
                    <a:pt x="407" y="232"/>
                  </a:lnTo>
                  <a:lnTo>
                    <a:pt x="432" y="195"/>
                  </a:lnTo>
                  <a:lnTo>
                    <a:pt x="452" y="152"/>
                  </a:lnTo>
                  <a:lnTo>
                    <a:pt x="467" y="115"/>
                  </a:lnTo>
                  <a:lnTo>
                    <a:pt x="472" y="95"/>
                  </a:lnTo>
                  <a:lnTo>
                    <a:pt x="477" y="75"/>
                  </a:lnTo>
                  <a:lnTo>
                    <a:pt x="480" y="56"/>
                  </a:lnTo>
                  <a:lnTo>
                    <a:pt x="481" y="45"/>
                  </a:lnTo>
                  <a:lnTo>
                    <a:pt x="482" y="36"/>
                  </a:lnTo>
                  <a:lnTo>
                    <a:pt x="482" y="27"/>
                  </a:lnTo>
                  <a:lnTo>
                    <a:pt x="483" y="23"/>
                  </a:lnTo>
                  <a:lnTo>
                    <a:pt x="483" y="18"/>
                  </a:lnTo>
                  <a:lnTo>
                    <a:pt x="483" y="13"/>
                  </a:lnTo>
                  <a:lnTo>
                    <a:pt x="483" y="9"/>
                  </a:lnTo>
                  <a:lnTo>
                    <a:pt x="483" y="4"/>
                  </a:lnTo>
                  <a:lnTo>
                    <a:pt x="483" y="0"/>
                  </a:lnTo>
                </a:path>
              </a:pathLst>
            </a:custGeom>
            <a:noFill/>
            <a:ln w="47625">
              <a:solidFill>
                <a:srgbClr val="E5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90" name="Freeform 106"/>
            <p:cNvSpPr>
              <a:spLocks/>
            </p:cNvSpPr>
            <p:nvPr/>
          </p:nvSpPr>
          <p:spPr bwMode="auto">
            <a:xfrm>
              <a:off x="4510" y="890"/>
              <a:ext cx="673" cy="430"/>
            </a:xfrm>
            <a:custGeom>
              <a:avLst/>
              <a:gdLst/>
              <a:ahLst/>
              <a:cxnLst>
                <a:cxn ang="0">
                  <a:pos x="673" y="430"/>
                </a:cxn>
                <a:cxn ang="0">
                  <a:pos x="673" y="423"/>
                </a:cxn>
                <a:cxn ang="0">
                  <a:pos x="673" y="419"/>
                </a:cxn>
                <a:cxn ang="0">
                  <a:pos x="673" y="413"/>
                </a:cxn>
                <a:cxn ang="0">
                  <a:pos x="673" y="408"/>
                </a:cxn>
                <a:cxn ang="0">
                  <a:pos x="671" y="399"/>
                </a:cxn>
                <a:cxn ang="0">
                  <a:pos x="671" y="388"/>
                </a:cxn>
                <a:cxn ang="0">
                  <a:pos x="669" y="377"/>
                </a:cxn>
                <a:cxn ang="0">
                  <a:pos x="667" y="365"/>
                </a:cxn>
                <a:cxn ang="0">
                  <a:pos x="664" y="343"/>
                </a:cxn>
                <a:cxn ang="0">
                  <a:pos x="658" y="322"/>
                </a:cxn>
                <a:cxn ang="0">
                  <a:pos x="652" y="301"/>
                </a:cxn>
                <a:cxn ang="0">
                  <a:pos x="634" y="257"/>
                </a:cxn>
                <a:cxn ang="0">
                  <a:pos x="610" y="216"/>
                </a:cxn>
                <a:cxn ang="0">
                  <a:pos x="584" y="179"/>
                </a:cxn>
                <a:cxn ang="0">
                  <a:pos x="551" y="142"/>
                </a:cxn>
                <a:cxn ang="0">
                  <a:pos x="516" y="110"/>
                </a:cxn>
                <a:cxn ang="0">
                  <a:pos x="445" y="65"/>
                </a:cxn>
                <a:cxn ang="0">
                  <a:pos x="408" y="45"/>
                </a:cxn>
                <a:cxn ang="0">
                  <a:pos x="366" y="30"/>
                </a:cxn>
                <a:cxn ang="0">
                  <a:pos x="326" y="18"/>
                </a:cxn>
                <a:cxn ang="0">
                  <a:pos x="305" y="14"/>
                </a:cxn>
                <a:cxn ang="0">
                  <a:pos x="283" y="9"/>
                </a:cxn>
                <a:cxn ang="0">
                  <a:pos x="264" y="6"/>
                </a:cxn>
                <a:cxn ang="0">
                  <a:pos x="244" y="4"/>
                </a:cxn>
                <a:cxn ang="0">
                  <a:pos x="226" y="3"/>
                </a:cxn>
                <a:cxn ang="0">
                  <a:pos x="209" y="1"/>
                </a:cxn>
                <a:cxn ang="0">
                  <a:pos x="200" y="1"/>
                </a:cxn>
                <a:cxn ang="0">
                  <a:pos x="191" y="0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3" y="0"/>
                </a:cxn>
                <a:cxn ang="0">
                  <a:pos x="167" y="0"/>
                </a:cxn>
                <a:cxn ang="0">
                  <a:pos x="164" y="0"/>
                </a:cxn>
                <a:cxn ang="0">
                  <a:pos x="160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1" y="0"/>
                </a:cxn>
                <a:cxn ang="0">
                  <a:pos x="147" y="0"/>
                </a:cxn>
                <a:cxn ang="0">
                  <a:pos x="143" y="0"/>
                </a:cxn>
                <a:cxn ang="0">
                  <a:pos x="139" y="0"/>
                </a:cxn>
                <a:cxn ang="0">
                  <a:pos x="131" y="0"/>
                </a:cxn>
                <a:cxn ang="0">
                  <a:pos x="125" y="0"/>
                </a:cxn>
                <a:cxn ang="0">
                  <a:pos x="109" y="0"/>
                </a:cxn>
                <a:cxn ang="0">
                  <a:pos x="80" y="1"/>
                </a:cxn>
                <a:cxn ang="0">
                  <a:pos x="52" y="3"/>
                </a:cxn>
                <a:cxn ang="0">
                  <a:pos x="36" y="3"/>
                </a:cxn>
                <a:cxn ang="0">
                  <a:pos x="21" y="4"/>
                </a:cxn>
                <a:cxn ang="0">
                  <a:pos x="8" y="4"/>
                </a:cxn>
                <a:cxn ang="0">
                  <a:pos x="0" y="4"/>
                </a:cxn>
              </a:cxnLst>
              <a:rect l="0" t="0" r="r" b="b"/>
              <a:pathLst>
                <a:path w="673" h="430">
                  <a:moveTo>
                    <a:pt x="673" y="430"/>
                  </a:moveTo>
                  <a:lnTo>
                    <a:pt x="673" y="423"/>
                  </a:lnTo>
                  <a:lnTo>
                    <a:pt x="673" y="419"/>
                  </a:lnTo>
                  <a:lnTo>
                    <a:pt x="673" y="413"/>
                  </a:lnTo>
                  <a:lnTo>
                    <a:pt x="673" y="408"/>
                  </a:lnTo>
                  <a:lnTo>
                    <a:pt x="671" y="399"/>
                  </a:lnTo>
                  <a:lnTo>
                    <a:pt x="671" y="388"/>
                  </a:lnTo>
                  <a:lnTo>
                    <a:pt x="669" y="377"/>
                  </a:lnTo>
                  <a:lnTo>
                    <a:pt x="667" y="365"/>
                  </a:lnTo>
                  <a:lnTo>
                    <a:pt x="664" y="343"/>
                  </a:lnTo>
                  <a:lnTo>
                    <a:pt x="658" y="322"/>
                  </a:lnTo>
                  <a:lnTo>
                    <a:pt x="652" y="301"/>
                  </a:lnTo>
                  <a:lnTo>
                    <a:pt x="634" y="257"/>
                  </a:lnTo>
                  <a:lnTo>
                    <a:pt x="610" y="216"/>
                  </a:lnTo>
                  <a:lnTo>
                    <a:pt x="584" y="179"/>
                  </a:lnTo>
                  <a:lnTo>
                    <a:pt x="551" y="142"/>
                  </a:lnTo>
                  <a:lnTo>
                    <a:pt x="516" y="110"/>
                  </a:lnTo>
                  <a:lnTo>
                    <a:pt x="445" y="65"/>
                  </a:lnTo>
                  <a:lnTo>
                    <a:pt x="408" y="45"/>
                  </a:lnTo>
                  <a:lnTo>
                    <a:pt x="366" y="30"/>
                  </a:lnTo>
                  <a:lnTo>
                    <a:pt x="326" y="18"/>
                  </a:lnTo>
                  <a:lnTo>
                    <a:pt x="305" y="14"/>
                  </a:lnTo>
                  <a:lnTo>
                    <a:pt x="283" y="9"/>
                  </a:lnTo>
                  <a:lnTo>
                    <a:pt x="264" y="6"/>
                  </a:lnTo>
                  <a:lnTo>
                    <a:pt x="244" y="4"/>
                  </a:lnTo>
                  <a:lnTo>
                    <a:pt x="226" y="3"/>
                  </a:lnTo>
                  <a:lnTo>
                    <a:pt x="209" y="1"/>
                  </a:lnTo>
                  <a:lnTo>
                    <a:pt x="200" y="1"/>
                  </a:lnTo>
                  <a:lnTo>
                    <a:pt x="191" y="0"/>
                  </a:lnTo>
                  <a:lnTo>
                    <a:pt x="182" y="0"/>
                  </a:lnTo>
                  <a:lnTo>
                    <a:pt x="178" y="0"/>
                  </a:lnTo>
                  <a:lnTo>
                    <a:pt x="173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1" y="0"/>
                  </a:lnTo>
                  <a:lnTo>
                    <a:pt x="147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1" y="0"/>
                  </a:lnTo>
                  <a:lnTo>
                    <a:pt x="125" y="0"/>
                  </a:lnTo>
                  <a:lnTo>
                    <a:pt x="109" y="0"/>
                  </a:lnTo>
                  <a:lnTo>
                    <a:pt x="80" y="1"/>
                  </a:lnTo>
                  <a:lnTo>
                    <a:pt x="52" y="3"/>
                  </a:lnTo>
                  <a:lnTo>
                    <a:pt x="36" y="3"/>
                  </a:lnTo>
                  <a:lnTo>
                    <a:pt x="21" y="4"/>
                  </a:lnTo>
                  <a:lnTo>
                    <a:pt x="8" y="4"/>
                  </a:lnTo>
                  <a:lnTo>
                    <a:pt x="0" y="4"/>
                  </a:lnTo>
                </a:path>
              </a:pathLst>
            </a:custGeom>
            <a:noFill/>
            <a:ln w="47625">
              <a:solidFill>
                <a:srgbClr val="FF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91" name="Freeform 107"/>
            <p:cNvSpPr>
              <a:spLocks/>
            </p:cNvSpPr>
            <p:nvPr/>
          </p:nvSpPr>
          <p:spPr bwMode="auto">
            <a:xfrm>
              <a:off x="3828" y="890"/>
              <a:ext cx="682" cy="251"/>
            </a:xfrm>
            <a:custGeom>
              <a:avLst/>
              <a:gdLst/>
              <a:ahLst/>
              <a:cxnLst>
                <a:cxn ang="0">
                  <a:pos x="682" y="4"/>
                </a:cxn>
                <a:cxn ang="0">
                  <a:pos x="675" y="4"/>
                </a:cxn>
                <a:cxn ang="0">
                  <a:pos x="672" y="4"/>
                </a:cxn>
                <a:cxn ang="0">
                  <a:pos x="669" y="4"/>
                </a:cxn>
                <a:cxn ang="0">
                  <a:pos x="666" y="4"/>
                </a:cxn>
                <a:cxn ang="0">
                  <a:pos x="662" y="4"/>
                </a:cxn>
                <a:cxn ang="0">
                  <a:pos x="660" y="4"/>
                </a:cxn>
                <a:cxn ang="0">
                  <a:pos x="656" y="4"/>
                </a:cxn>
                <a:cxn ang="0">
                  <a:pos x="653" y="4"/>
                </a:cxn>
                <a:cxn ang="0">
                  <a:pos x="650" y="4"/>
                </a:cxn>
                <a:cxn ang="0">
                  <a:pos x="646" y="4"/>
                </a:cxn>
                <a:cxn ang="0">
                  <a:pos x="644" y="4"/>
                </a:cxn>
                <a:cxn ang="0">
                  <a:pos x="643" y="4"/>
                </a:cxn>
                <a:cxn ang="0">
                  <a:pos x="635" y="4"/>
                </a:cxn>
                <a:cxn ang="0">
                  <a:pos x="630" y="4"/>
                </a:cxn>
                <a:cxn ang="0">
                  <a:pos x="624" y="4"/>
                </a:cxn>
                <a:cxn ang="0">
                  <a:pos x="609" y="4"/>
                </a:cxn>
                <a:cxn ang="0">
                  <a:pos x="594" y="3"/>
                </a:cxn>
                <a:cxn ang="0">
                  <a:pos x="540" y="1"/>
                </a:cxn>
                <a:cxn ang="0">
                  <a:pos x="525" y="0"/>
                </a:cxn>
                <a:cxn ang="0">
                  <a:pos x="516" y="0"/>
                </a:cxn>
                <a:cxn ang="0">
                  <a:pos x="508" y="0"/>
                </a:cxn>
                <a:cxn ang="0">
                  <a:pos x="500" y="0"/>
                </a:cxn>
                <a:cxn ang="0">
                  <a:pos x="494" y="0"/>
                </a:cxn>
                <a:cxn ang="0">
                  <a:pos x="490" y="0"/>
                </a:cxn>
                <a:cxn ang="0">
                  <a:pos x="486" y="0"/>
                </a:cxn>
                <a:cxn ang="0">
                  <a:pos x="482" y="0"/>
                </a:cxn>
                <a:cxn ang="0">
                  <a:pos x="478" y="0"/>
                </a:cxn>
                <a:cxn ang="0">
                  <a:pos x="474" y="0"/>
                </a:cxn>
                <a:cxn ang="0">
                  <a:pos x="469" y="0"/>
                </a:cxn>
                <a:cxn ang="0">
                  <a:pos x="468" y="0"/>
                </a:cxn>
                <a:cxn ang="0">
                  <a:pos x="465" y="0"/>
                </a:cxn>
                <a:cxn ang="0">
                  <a:pos x="460" y="0"/>
                </a:cxn>
                <a:cxn ang="0">
                  <a:pos x="456" y="0"/>
                </a:cxn>
                <a:cxn ang="0">
                  <a:pos x="451" y="0"/>
                </a:cxn>
                <a:cxn ang="0">
                  <a:pos x="440" y="0"/>
                </a:cxn>
                <a:cxn ang="0">
                  <a:pos x="433" y="0"/>
                </a:cxn>
                <a:cxn ang="0">
                  <a:pos x="422" y="1"/>
                </a:cxn>
                <a:cxn ang="0">
                  <a:pos x="405" y="3"/>
                </a:cxn>
                <a:cxn ang="0">
                  <a:pos x="387" y="4"/>
                </a:cxn>
                <a:cxn ang="0">
                  <a:pos x="372" y="6"/>
                </a:cxn>
                <a:cxn ang="0">
                  <a:pos x="333" y="12"/>
                </a:cxn>
                <a:cxn ang="0">
                  <a:pos x="299" y="19"/>
                </a:cxn>
                <a:cxn ang="0">
                  <a:pos x="263" y="31"/>
                </a:cxn>
                <a:cxn ang="0">
                  <a:pos x="225" y="44"/>
                </a:cxn>
                <a:cxn ang="0">
                  <a:pos x="186" y="64"/>
                </a:cxn>
                <a:cxn ang="0">
                  <a:pos x="118" y="106"/>
                </a:cxn>
                <a:cxn ang="0">
                  <a:pos x="85" y="136"/>
                </a:cxn>
                <a:cxn ang="0">
                  <a:pos x="51" y="174"/>
                </a:cxn>
                <a:cxn ang="0">
                  <a:pos x="25" y="208"/>
                </a:cxn>
                <a:cxn ang="0">
                  <a:pos x="0" y="251"/>
                </a:cxn>
              </a:cxnLst>
              <a:rect l="0" t="0" r="r" b="b"/>
              <a:pathLst>
                <a:path w="682" h="251">
                  <a:moveTo>
                    <a:pt x="682" y="4"/>
                  </a:moveTo>
                  <a:lnTo>
                    <a:pt x="675" y="4"/>
                  </a:lnTo>
                  <a:lnTo>
                    <a:pt x="672" y="4"/>
                  </a:lnTo>
                  <a:lnTo>
                    <a:pt x="669" y="4"/>
                  </a:lnTo>
                  <a:lnTo>
                    <a:pt x="666" y="4"/>
                  </a:lnTo>
                  <a:lnTo>
                    <a:pt x="662" y="4"/>
                  </a:lnTo>
                  <a:lnTo>
                    <a:pt x="660" y="4"/>
                  </a:lnTo>
                  <a:lnTo>
                    <a:pt x="656" y="4"/>
                  </a:lnTo>
                  <a:lnTo>
                    <a:pt x="653" y="4"/>
                  </a:lnTo>
                  <a:lnTo>
                    <a:pt x="650" y="4"/>
                  </a:lnTo>
                  <a:lnTo>
                    <a:pt x="646" y="4"/>
                  </a:lnTo>
                  <a:lnTo>
                    <a:pt x="644" y="4"/>
                  </a:lnTo>
                  <a:lnTo>
                    <a:pt x="643" y="4"/>
                  </a:lnTo>
                  <a:lnTo>
                    <a:pt x="635" y="4"/>
                  </a:lnTo>
                  <a:lnTo>
                    <a:pt x="630" y="4"/>
                  </a:lnTo>
                  <a:lnTo>
                    <a:pt x="624" y="4"/>
                  </a:lnTo>
                  <a:lnTo>
                    <a:pt x="609" y="4"/>
                  </a:lnTo>
                  <a:lnTo>
                    <a:pt x="594" y="3"/>
                  </a:lnTo>
                  <a:lnTo>
                    <a:pt x="540" y="1"/>
                  </a:lnTo>
                  <a:lnTo>
                    <a:pt x="525" y="0"/>
                  </a:lnTo>
                  <a:lnTo>
                    <a:pt x="516" y="0"/>
                  </a:lnTo>
                  <a:lnTo>
                    <a:pt x="508" y="0"/>
                  </a:lnTo>
                  <a:lnTo>
                    <a:pt x="500" y="0"/>
                  </a:lnTo>
                  <a:lnTo>
                    <a:pt x="494" y="0"/>
                  </a:lnTo>
                  <a:lnTo>
                    <a:pt x="490" y="0"/>
                  </a:lnTo>
                  <a:lnTo>
                    <a:pt x="486" y="0"/>
                  </a:lnTo>
                  <a:lnTo>
                    <a:pt x="482" y="0"/>
                  </a:lnTo>
                  <a:lnTo>
                    <a:pt x="478" y="0"/>
                  </a:lnTo>
                  <a:lnTo>
                    <a:pt x="474" y="0"/>
                  </a:lnTo>
                  <a:lnTo>
                    <a:pt x="469" y="0"/>
                  </a:lnTo>
                  <a:lnTo>
                    <a:pt x="468" y="0"/>
                  </a:lnTo>
                  <a:lnTo>
                    <a:pt x="465" y="0"/>
                  </a:lnTo>
                  <a:lnTo>
                    <a:pt x="460" y="0"/>
                  </a:lnTo>
                  <a:lnTo>
                    <a:pt x="456" y="0"/>
                  </a:lnTo>
                  <a:lnTo>
                    <a:pt x="451" y="0"/>
                  </a:lnTo>
                  <a:lnTo>
                    <a:pt x="440" y="0"/>
                  </a:lnTo>
                  <a:lnTo>
                    <a:pt x="433" y="0"/>
                  </a:lnTo>
                  <a:lnTo>
                    <a:pt x="422" y="1"/>
                  </a:lnTo>
                  <a:lnTo>
                    <a:pt x="405" y="3"/>
                  </a:lnTo>
                  <a:lnTo>
                    <a:pt x="387" y="4"/>
                  </a:lnTo>
                  <a:lnTo>
                    <a:pt x="372" y="6"/>
                  </a:lnTo>
                  <a:lnTo>
                    <a:pt x="333" y="12"/>
                  </a:lnTo>
                  <a:lnTo>
                    <a:pt x="299" y="19"/>
                  </a:lnTo>
                  <a:lnTo>
                    <a:pt x="263" y="31"/>
                  </a:lnTo>
                  <a:lnTo>
                    <a:pt x="225" y="44"/>
                  </a:lnTo>
                  <a:lnTo>
                    <a:pt x="186" y="64"/>
                  </a:lnTo>
                  <a:lnTo>
                    <a:pt x="118" y="106"/>
                  </a:lnTo>
                  <a:lnTo>
                    <a:pt x="85" y="136"/>
                  </a:lnTo>
                  <a:lnTo>
                    <a:pt x="51" y="174"/>
                  </a:lnTo>
                  <a:lnTo>
                    <a:pt x="25" y="208"/>
                  </a:lnTo>
                  <a:lnTo>
                    <a:pt x="0" y="251"/>
                  </a:lnTo>
                </a:path>
              </a:pathLst>
            </a:custGeom>
            <a:noFill/>
            <a:ln w="47625">
              <a:solidFill>
                <a:srgbClr val="FF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92" name="Freeform 108"/>
            <p:cNvSpPr>
              <a:spLocks/>
            </p:cNvSpPr>
            <p:nvPr/>
          </p:nvSpPr>
          <p:spPr bwMode="auto">
            <a:xfrm>
              <a:off x="3785" y="1141"/>
              <a:ext cx="502" cy="607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34" y="19"/>
                </a:cxn>
                <a:cxn ang="0">
                  <a:pos x="24" y="42"/>
                </a:cxn>
                <a:cxn ang="0">
                  <a:pos x="17" y="62"/>
                </a:cxn>
                <a:cxn ang="0">
                  <a:pos x="12" y="84"/>
                </a:cxn>
                <a:cxn ang="0">
                  <a:pos x="8" y="97"/>
                </a:cxn>
                <a:cxn ang="0">
                  <a:pos x="6" y="110"/>
                </a:cxn>
                <a:cxn ang="0">
                  <a:pos x="4" y="123"/>
                </a:cxn>
                <a:cxn ang="0">
                  <a:pos x="3" y="135"/>
                </a:cxn>
                <a:cxn ang="0">
                  <a:pos x="2" y="145"/>
                </a:cxn>
                <a:cxn ang="0">
                  <a:pos x="2" y="150"/>
                </a:cxn>
                <a:cxn ang="0">
                  <a:pos x="0" y="157"/>
                </a:cxn>
                <a:cxn ang="0">
                  <a:pos x="0" y="162"/>
                </a:cxn>
                <a:cxn ang="0">
                  <a:pos x="0" y="168"/>
                </a:cxn>
                <a:cxn ang="0">
                  <a:pos x="0" y="174"/>
                </a:cxn>
                <a:cxn ang="0">
                  <a:pos x="0" y="178"/>
                </a:cxn>
                <a:cxn ang="0">
                  <a:pos x="0" y="180"/>
                </a:cxn>
                <a:cxn ang="0">
                  <a:pos x="0" y="187"/>
                </a:cxn>
                <a:cxn ang="0">
                  <a:pos x="0" y="189"/>
                </a:cxn>
                <a:cxn ang="0">
                  <a:pos x="0" y="192"/>
                </a:cxn>
                <a:cxn ang="0">
                  <a:pos x="0" y="198"/>
                </a:cxn>
                <a:cxn ang="0">
                  <a:pos x="0" y="203"/>
                </a:cxn>
                <a:cxn ang="0">
                  <a:pos x="2" y="215"/>
                </a:cxn>
                <a:cxn ang="0">
                  <a:pos x="3" y="228"/>
                </a:cxn>
                <a:cxn ang="0">
                  <a:pos x="6" y="240"/>
                </a:cxn>
                <a:cxn ang="0">
                  <a:pos x="7" y="252"/>
                </a:cxn>
                <a:cxn ang="0">
                  <a:pos x="12" y="274"/>
                </a:cxn>
                <a:cxn ang="0">
                  <a:pos x="24" y="313"/>
                </a:cxn>
                <a:cxn ang="0">
                  <a:pos x="41" y="353"/>
                </a:cxn>
                <a:cxn ang="0">
                  <a:pos x="64" y="394"/>
                </a:cxn>
                <a:cxn ang="0">
                  <a:pos x="89" y="428"/>
                </a:cxn>
                <a:cxn ang="0">
                  <a:pos x="122" y="464"/>
                </a:cxn>
                <a:cxn ang="0">
                  <a:pos x="155" y="496"/>
                </a:cxn>
                <a:cxn ang="0">
                  <a:pos x="225" y="541"/>
                </a:cxn>
                <a:cxn ang="0">
                  <a:pos x="264" y="561"/>
                </a:cxn>
                <a:cxn ang="0">
                  <a:pos x="306" y="576"/>
                </a:cxn>
                <a:cxn ang="0">
                  <a:pos x="342" y="588"/>
                </a:cxn>
                <a:cxn ang="0">
                  <a:pos x="363" y="593"/>
                </a:cxn>
                <a:cxn ang="0">
                  <a:pos x="381" y="596"/>
                </a:cxn>
                <a:cxn ang="0">
                  <a:pos x="399" y="600"/>
                </a:cxn>
                <a:cxn ang="0">
                  <a:pos x="417" y="602"/>
                </a:cxn>
                <a:cxn ang="0">
                  <a:pos x="433" y="603"/>
                </a:cxn>
                <a:cxn ang="0">
                  <a:pos x="450" y="605"/>
                </a:cxn>
                <a:cxn ang="0">
                  <a:pos x="459" y="606"/>
                </a:cxn>
                <a:cxn ang="0">
                  <a:pos x="468" y="606"/>
                </a:cxn>
                <a:cxn ang="0">
                  <a:pos x="477" y="607"/>
                </a:cxn>
                <a:cxn ang="0">
                  <a:pos x="486" y="607"/>
                </a:cxn>
                <a:cxn ang="0">
                  <a:pos x="490" y="607"/>
                </a:cxn>
                <a:cxn ang="0">
                  <a:pos x="494" y="607"/>
                </a:cxn>
                <a:cxn ang="0">
                  <a:pos x="498" y="607"/>
                </a:cxn>
                <a:cxn ang="0">
                  <a:pos x="502" y="607"/>
                </a:cxn>
              </a:cxnLst>
              <a:rect l="0" t="0" r="r" b="b"/>
              <a:pathLst>
                <a:path w="502" h="607">
                  <a:moveTo>
                    <a:pt x="43" y="0"/>
                  </a:moveTo>
                  <a:lnTo>
                    <a:pt x="34" y="19"/>
                  </a:lnTo>
                  <a:lnTo>
                    <a:pt x="24" y="42"/>
                  </a:lnTo>
                  <a:lnTo>
                    <a:pt x="17" y="62"/>
                  </a:lnTo>
                  <a:lnTo>
                    <a:pt x="12" y="84"/>
                  </a:lnTo>
                  <a:lnTo>
                    <a:pt x="8" y="97"/>
                  </a:lnTo>
                  <a:lnTo>
                    <a:pt x="6" y="110"/>
                  </a:lnTo>
                  <a:lnTo>
                    <a:pt x="4" y="123"/>
                  </a:lnTo>
                  <a:lnTo>
                    <a:pt x="3" y="135"/>
                  </a:lnTo>
                  <a:lnTo>
                    <a:pt x="2" y="145"/>
                  </a:lnTo>
                  <a:lnTo>
                    <a:pt x="2" y="150"/>
                  </a:lnTo>
                  <a:lnTo>
                    <a:pt x="0" y="157"/>
                  </a:lnTo>
                  <a:lnTo>
                    <a:pt x="0" y="162"/>
                  </a:lnTo>
                  <a:lnTo>
                    <a:pt x="0" y="168"/>
                  </a:lnTo>
                  <a:lnTo>
                    <a:pt x="0" y="174"/>
                  </a:lnTo>
                  <a:lnTo>
                    <a:pt x="0" y="178"/>
                  </a:lnTo>
                  <a:lnTo>
                    <a:pt x="0" y="180"/>
                  </a:lnTo>
                  <a:lnTo>
                    <a:pt x="0" y="187"/>
                  </a:lnTo>
                  <a:lnTo>
                    <a:pt x="0" y="189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3"/>
                  </a:lnTo>
                  <a:lnTo>
                    <a:pt x="2" y="215"/>
                  </a:lnTo>
                  <a:lnTo>
                    <a:pt x="3" y="228"/>
                  </a:lnTo>
                  <a:lnTo>
                    <a:pt x="6" y="240"/>
                  </a:lnTo>
                  <a:lnTo>
                    <a:pt x="7" y="252"/>
                  </a:lnTo>
                  <a:lnTo>
                    <a:pt x="12" y="274"/>
                  </a:lnTo>
                  <a:lnTo>
                    <a:pt x="24" y="313"/>
                  </a:lnTo>
                  <a:lnTo>
                    <a:pt x="41" y="353"/>
                  </a:lnTo>
                  <a:lnTo>
                    <a:pt x="64" y="394"/>
                  </a:lnTo>
                  <a:lnTo>
                    <a:pt x="89" y="428"/>
                  </a:lnTo>
                  <a:lnTo>
                    <a:pt x="122" y="464"/>
                  </a:lnTo>
                  <a:lnTo>
                    <a:pt x="155" y="496"/>
                  </a:lnTo>
                  <a:lnTo>
                    <a:pt x="225" y="541"/>
                  </a:lnTo>
                  <a:lnTo>
                    <a:pt x="264" y="561"/>
                  </a:lnTo>
                  <a:lnTo>
                    <a:pt x="306" y="576"/>
                  </a:lnTo>
                  <a:lnTo>
                    <a:pt x="342" y="588"/>
                  </a:lnTo>
                  <a:lnTo>
                    <a:pt x="363" y="593"/>
                  </a:lnTo>
                  <a:lnTo>
                    <a:pt x="381" y="596"/>
                  </a:lnTo>
                  <a:lnTo>
                    <a:pt x="399" y="600"/>
                  </a:lnTo>
                  <a:lnTo>
                    <a:pt x="417" y="602"/>
                  </a:lnTo>
                  <a:lnTo>
                    <a:pt x="433" y="603"/>
                  </a:lnTo>
                  <a:lnTo>
                    <a:pt x="450" y="605"/>
                  </a:lnTo>
                  <a:lnTo>
                    <a:pt x="459" y="606"/>
                  </a:lnTo>
                  <a:lnTo>
                    <a:pt x="468" y="606"/>
                  </a:lnTo>
                  <a:lnTo>
                    <a:pt x="477" y="607"/>
                  </a:lnTo>
                  <a:lnTo>
                    <a:pt x="486" y="607"/>
                  </a:lnTo>
                  <a:lnTo>
                    <a:pt x="490" y="607"/>
                  </a:lnTo>
                  <a:lnTo>
                    <a:pt x="494" y="607"/>
                  </a:lnTo>
                  <a:lnTo>
                    <a:pt x="498" y="607"/>
                  </a:lnTo>
                  <a:lnTo>
                    <a:pt x="502" y="607"/>
                  </a:lnTo>
                </a:path>
              </a:pathLst>
            </a:custGeom>
            <a:noFill/>
            <a:ln w="47625">
              <a:solidFill>
                <a:srgbClr val="FF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93" name="Freeform 109"/>
            <p:cNvSpPr>
              <a:spLocks/>
            </p:cNvSpPr>
            <p:nvPr/>
          </p:nvSpPr>
          <p:spPr bwMode="auto">
            <a:xfrm>
              <a:off x="4287" y="1744"/>
              <a:ext cx="389" cy="4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" y="4"/>
                </a:cxn>
                <a:cxn ang="0">
                  <a:pos x="9" y="4"/>
                </a:cxn>
                <a:cxn ang="0">
                  <a:pos x="13" y="4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4" y="4"/>
                </a:cxn>
                <a:cxn ang="0">
                  <a:pos x="28" y="4"/>
                </a:cxn>
                <a:cxn ang="0">
                  <a:pos x="32" y="4"/>
                </a:cxn>
                <a:cxn ang="0">
                  <a:pos x="41" y="4"/>
                </a:cxn>
                <a:cxn ang="0">
                  <a:pos x="49" y="4"/>
                </a:cxn>
                <a:cxn ang="0">
                  <a:pos x="66" y="4"/>
                </a:cxn>
                <a:cxn ang="0">
                  <a:pos x="83" y="3"/>
                </a:cxn>
                <a:cxn ang="0">
                  <a:pos x="115" y="2"/>
                </a:cxn>
                <a:cxn ang="0">
                  <a:pos x="132" y="2"/>
                </a:cxn>
                <a:cxn ang="0">
                  <a:pos x="145" y="0"/>
                </a:cxn>
                <a:cxn ang="0">
                  <a:pos x="158" y="0"/>
                </a:cxn>
                <a:cxn ang="0">
                  <a:pos x="165" y="0"/>
                </a:cxn>
                <a:cxn ang="0">
                  <a:pos x="172" y="0"/>
                </a:cxn>
                <a:cxn ang="0">
                  <a:pos x="176" y="0"/>
                </a:cxn>
                <a:cxn ang="0">
                  <a:pos x="179" y="0"/>
                </a:cxn>
                <a:cxn ang="0">
                  <a:pos x="183" y="0"/>
                </a:cxn>
                <a:cxn ang="0">
                  <a:pos x="185" y="0"/>
                </a:cxn>
                <a:cxn ang="0">
                  <a:pos x="189" y="0"/>
                </a:cxn>
                <a:cxn ang="0">
                  <a:pos x="192" y="0"/>
                </a:cxn>
                <a:cxn ang="0">
                  <a:pos x="193" y="0"/>
                </a:cxn>
                <a:cxn ang="0">
                  <a:pos x="197" y="0"/>
                </a:cxn>
                <a:cxn ang="0">
                  <a:pos x="200" y="0"/>
                </a:cxn>
                <a:cxn ang="0">
                  <a:pos x="203" y="0"/>
                </a:cxn>
                <a:cxn ang="0">
                  <a:pos x="207" y="0"/>
                </a:cxn>
                <a:cxn ang="0">
                  <a:pos x="209" y="0"/>
                </a:cxn>
                <a:cxn ang="0">
                  <a:pos x="211" y="0"/>
                </a:cxn>
                <a:cxn ang="0">
                  <a:pos x="214" y="0"/>
                </a:cxn>
                <a:cxn ang="0">
                  <a:pos x="222" y="0"/>
                </a:cxn>
                <a:cxn ang="0">
                  <a:pos x="227" y="0"/>
                </a:cxn>
                <a:cxn ang="0">
                  <a:pos x="242" y="0"/>
                </a:cxn>
                <a:cxn ang="0">
                  <a:pos x="257" y="2"/>
                </a:cxn>
                <a:cxn ang="0">
                  <a:pos x="314" y="3"/>
                </a:cxn>
                <a:cxn ang="0">
                  <a:pos x="329" y="4"/>
                </a:cxn>
                <a:cxn ang="0">
                  <a:pos x="344" y="4"/>
                </a:cxn>
                <a:cxn ang="0">
                  <a:pos x="352" y="4"/>
                </a:cxn>
                <a:cxn ang="0">
                  <a:pos x="359" y="4"/>
                </a:cxn>
                <a:cxn ang="0">
                  <a:pos x="365" y="4"/>
                </a:cxn>
                <a:cxn ang="0">
                  <a:pos x="367" y="4"/>
                </a:cxn>
                <a:cxn ang="0">
                  <a:pos x="368" y="4"/>
                </a:cxn>
                <a:cxn ang="0">
                  <a:pos x="372" y="4"/>
                </a:cxn>
                <a:cxn ang="0">
                  <a:pos x="375" y="4"/>
                </a:cxn>
                <a:cxn ang="0">
                  <a:pos x="378" y="4"/>
                </a:cxn>
                <a:cxn ang="0">
                  <a:pos x="381" y="4"/>
                </a:cxn>
                <a:cxn ang="0">
                  <a:pos x="385" y="4"/>
                </a:cxn>
                <a:cxn ang="0">
                  <a:pos x="389" y="4"/>
                </a:cxn>
              </a:cxnLst>
              <a:rect l="0" t="0" r="r" b="b"/>
              <a:pathLst>
                <a:path w="389" h="4">
                  <a:moveTo>
                    <a:pt x="0" y="4"/>
                  </a:moveTo>
                  <a:lnTo>
                    <a:pt x="4" y="4"/>
                  </a:lnTo>
                  <a:lnTo>
                    <a:pt x="9" y="4"/>
                  </a:lnTo>
                  <a:lnTo>
                    <a:pt x="13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41" y="4"/>
                  </a:lnTo>
                  <a:lnTo>
                    <a:pt x="49" y="4"/>
                  </a:lnTo>
                  <a:lnTo>
                    <a:pt x="66" y="4"/>
                  </a:lnTo>
                  <a:lnTo>
                    <a:pt x="83" y="3"/>
                  </a:lnTo>
                  <a:lnTo>
                    <a:pt x="115" y="2"/>
                  </a:lnTo>
                  <a:lnTo>
                    <a:pt x="132" y="2"/>
                  </a:lnTo>
                  <a:lnTo>
                    <a:pt x="145" y="0"/>
                  </a:lnTo>
                  <a:lnTo>
                    <a:pt x="158" y="0"/>
                  </a:lnTo>
                  <a:lnTo>
                    <a:pt x="165" y="0"/>
                  </a:lnTo>
                  <a:lnTo>
                    <a:pt x="172" y="0"/>
                  </a:lnTo>
                  <a:lnTo>
                    <a:pt x="176" y="0"/>
                  </a:lnTo>
                  <a:lnTo>
                    <a:pt x="179" y="0"/>
                  </a:lnTo>
                  <a:lnTo>
                    <a:pt x="183" y="0"/>
                  </a:lnTo>
                  <a:lnTo>
                    <a:pt x="185" y="0"/>
                  </a:lnTo>
                  <a:lnTo>
                    <a:pt x="189" y="0"/>
                  </a:lnTo>
                  <a:lnTo>
                    <a:pt x="192" y="0"/>
                  </a:lnTo>
                  <a:lnTo>
                    <a:pt x="193" y="0"/>
                  </a:lnTo>
                  <a:lnTo>
                    <a:pt x="197" y="0"/>
                  </a:lnTo>
                  <a:lnTo>
                    <a:pt x="200" y="0"/>
                  </a:lnTo>
                  <a:lnTo>
                    <a:pt x="203" y="0"/>
                  </a:lnTo>
                  <a:lnTo>
                    <a:pt x="207" y="0"/>
                  </a:lnTo>
                  <a:lnTo>
                    <a:pt x="209" y="0"/>
                  </a:lnTo>
                  <a:lnTo>
                    <a:pt x="211" y="0"/>
                  </a:lnTo>
                  <a:lnTo>
                    <a:pt x="214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42" y="0"/>
                  </a:lnTo>
                  <a:lnTo>
                    <a:pt x="257" y="2"/>
                  </a:lnTo>
                  <a:lnTo>
                    <a:pt x="314" y="3"/>
                  </a:lnTo>
                  <a:lnTo>
                    <a:pt x="329" y="4"/>
                  </a:lnTo>
                  <a:lnTo>
                    <a:pt x="344" y="4"/>
                  </a:lnTo>
                  <a:lnTo>
                    <a:pt x="352" y="4"/>
                  </a:lnTo>
                  <a:lnTo>
                    <a:pt x="359" y="4"/>
                  </a:lnTo>
                  <a:lnTo>
                    <a:pt x="365" y="4"/>
                  </a:lnTo>
                  <a:lnTo>
                    <a:pt x="367" y="4"/>
                  </a:lnTo>
                  <a:lnTo>
                    <a:pt x="368" y="4"/>
                  </a:lnTo>
                  <a:lnTo>
                    <a:pt x="372" y="4"/>
                  </a:lnTo>
                  <a:lnTo>
                    <a:pt x="375" y="4"/>
                  </a:lnTo>
                  <a:lnTo>
                    <a:pt x="378" y="4"/>
                  </a:lnTo>
                  <a:lnTo>
                    <a:pt x="381" y="4"/>
                  </a:lnTo>
                  <a:lnTo>
                    <a:pt x="385" y="4"/>
                  </a:lnTo>
                  <a:lnTo>
                    <a:pt x="389" y="4"/>
                  </a:lnTo>
                </a:path>
              </a:pathLst>
            </a:custGeom>
            <a:noFill/>
            <a:ln w="47625">
              <a:solidFill>
                <a:srgbClr val="FF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94" name="Freeform 110"/>
            <p:cNvSpPr>
              <a:spLocks/>
            </p:cNvSpPr>
            <p:nvPr/>
          </p:nvSpPr>
          <p:spPr bwMode="auto">
            <a:xfrm>
              <a:off x="4676" y="1320"/>
              <a:ext cx="507" cy="428"/>
            </a:xfrm>
            <a:custGeom>
              <a:avLst/>
              <a:gdLst/>
              <a:ahLst/>
              <a:cxnLst>
                <a:cxn ang="0">
                  <a:pos x="0" y="428"/>
                </a:cxn>
                <a:cxn ang="0">
                  <a:pos x="3" y="428"/>
                </a:cxn>
                <a:cxn ang="0">
                  <a:pos x="5" y="428"/>
                </a:cxn>
                <a:cxn ang="0">
                  <a:pos x="9" y="428"/>
                </a:cxn>
                <a:cxn ang="0">
                  <a:pos x="13" y="428"/>
                </a:cxn>
                <a:cxn ang="0">
                  <a:pos x="21" y="428"/>
                </a:cxn>
                <a:cxn ang="0">
                  <a:pos x="30" y="428"/>
                </a:cxn>
                <a:cxn ang="0">
                  <a:pos x="38" y="427"/>
                </a:cxn>
                <a:cxn ang="0">
                  <a:pos x="52" y="427"/>
                </a:cxn>
                <a:cxn ang="0">
                  <a:pos x="69" y="426"/>
                </a:cxn>
                <a:cxn ang="0">
                  <a:pos x="87" y="423"/>
                </a:cxn>
                <a:cxn ang="0">
                  <a:pos x="107" y="421"/>
                </a:cxn>
                <a:cxn ang="0">
                  <a:pos x="126" y="417"/>
                </a:cxn>
                <a:cxn ang="0">
                  <a:pos x="163" y="409"/>
                </a:cxn>
                <a:cxn ang="0">
                  <a:pos x="198" y="398"/>
                </a:cxn>
                <a:cxn ang="0">
                  <a:pos x="235" y="385"/>
                </a:cxn>
                <a:cxn ang="0">
                  <a:pos x="276" y="366"/>
                </a:cxn>
                <a:cxn ang="0">
                  <a:pos x="317" y="341"/>
                </a:cxn>
                <a:cxn ang="0">
                  <a:pos x="352" y="315"/>
                </a:cxn>
                <a:cxn ang="0">
                  <a:pos x="414" y="253"/>
                </a:cxn>
                <a:cxn ang="0">
                  <a:pos x="443" y="214"/>
                </a:cxn>
                <a:cxn ang="0">
                  <a:pos x="466" y="174"/>
                </a:cxn>
                <a:cxn ang="0">
                  <a:pos x="483" y="132"/>
                </a:cxn>
                <a:cxn ang="0">
                  <a:pos x="491" y="111"/>
                </a:cxn>
                <a:cxn ang="0">
                  <a:pos x="498" y="87"/>
                </a:cxn>
                <a:cxn ang="0">
                  <a:pos x="501" y="66"/>
                </a:cxn>
                <a:cxn ang="0">
                  <a:pos x="503" y="54"/>
                </a:cxn>
                <a:cxn ang="0">
                  <a:pos x="504" y="44"/>
                </a:cxn>
                <a:cxn ang="0">
                  <a:pos x="505" y="34"/>
                </a:cxn>
                <a:cxn ang="0">
                  <a:pos x="505" y="28"/>
                </a:cxn>
                <a:cxn ang="0">
                  <a:pos x="507" y="22"/>
                </a:cxn>
                <a:cxn ang="0">
                  <a:pos x="507" y="17"/>
                </a:cxn>
                <a:cxn ang="0">
                  <a:pos x="507" y="11"/>
                </a:cxn>
                <a:cxn ang="0">
                  <a:pos x="507" y="8"/>
                </a:cxn>
                <a:cxn ang="0">
                  <a:pos x="507" y="2"/>
                </a:cxn>
                <a:cxn ang="0">
                  <a:pos x="507" y="0"/>
                </a:cxn>
              </a:cxnLst>
              <a:rect l="0" t="0" r="r" b="b"/>
              <a:pathLst>
                <a:path w="507" h="428">
                  <a:moveTo>
                    <a:pt x="0" y="428"/>
                  </a:moveTo>
                  <a:lnTo>
                    <a:pt x="3" y="428"/>
                  </a:lnTo>
                  <a:lnTo>
                    <a:pt x="5" y="428"/>
                  </a:lnTo>
                  <a:lnTo>
                    <a:pt x="9" y="428"/>
                  </a:lnTo>
                  <a:lnTo>
                    <a:pt x="13" y="428"/>
                  </a:lnTo>
                  <a:lnTo>
                    <a:pt x="21" y="428"/>
                  </a:lnTo>
                  <a:lnTo>
                    <a:pt x="30" y="428"/>
                  </a:lnTo>
                  <a:lnTo>
                    <a:pt x="38" y="427"/>
                  </a:lnTo>
                  <a:lnTo>
                    <a:pt x="52" y="427"/>
                  </a:lnTo>
                  <a:lnTo>
                    <a:pt x="69" y="426"/>
                  </a:lnTo>
                  <a:lnTo>
                    <a:pt x="87" y="423"/>
                  </a:lnTo>
                  <a:lnTo>
                    <a:pt x="107" y="421"/>
                  </a:lnTo>
                  <a:lnTo>
                    <a:pt x="126" y="417"/>
                  </a:lnTo>
                  <a:lnTo>
                    <a:pt x="163" y="409"/>
                  </a:lnTo>
                  <a:lnTo>
                    <a:pt x="198" y="398"/>
                  </a:lnTo>
                  <a:lnTo>
                    <a:pt x="235" y="385"/>
                  </a:lnTo>
                  <a:lnTo>
                    <a:pt x="276" y="366"/>
                  </a:lnTo>
                  <a:lnTo>
                    <a:pt x="317" y="341"/>
                  </a:lnTo>
                  <a:lnTo>
                    <a:pt x="352" y="315"/>
                  </a:lnTo>
                  <a:lnTo>
                    <a:pt x="414" y="253"/>
                  </a:lnTo>
                  <a:lnTo>
                    <a:pt x="443" y="214"/>
                  </a:lnTo>
                  <a:lnTo>
                    <a:pt x="466" y="174"/>
                  </a:lnTo>
                  <a:lnTo>
                    <a:pt x="483" y="132"/>
                  </a:lnTo>
                  <a:lnTo>
                    <a:pt x="491" y="111"/>
                  </a:lnTo>
                  <a:lnTo>
                    <a:pt x="498" y="87"/>
                  </a:lnTo>
                  <a:lnTo>
                    <a:pt x="501" y="66"/>
                  </a:lnTo>
                  <a:lnTo>
                    <a:pt x="503" y="54"/>
                  </a:lnTo>
                  <a:lnTo>
                    <a:pt x="504" y="44"/>
                  </a:lnTo>
                  <a:lnTo>
                    <a:pt x="505" y="34"/>
                  </a:lnTo>
                  <a:lnTo>
                    <a:pt x="505" y="28"/>
                  </a:lnTo>
                  <a:lnTo>
                    <a:pt x="507" y="22"/>
                  </a:lnTo>
                  <a:lnTo>
                    <a:pt x="507" y="17"/>
                  </a:lnTo>
                  <a:lnTo>
                    <a:pt x="507" y="11"/>
                  </a:lnTo>
                  <a:lnTo>
                    <a:pt x="507" y="8"/>
                  </a:lnTo>
                  <a:lnTo>
                    <a:pt x="507" y="2"/>
                  </a:lnTo>
                  <a:lnTo>
                    <a:pt x="507" y="0"/>
                  </a:lnTo>
                </a:path>
              </a:pathLst>
            </a:custGeom>
            <a:noFill/>
            <a:ln w="47625">
              <a:solidFill>
                <a:srgbClr val="FF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95" name="Freeform 111"/>
            <p:cNvSpPr>
              <a:spLocks/>
            </p:cNvSpPr>
            <p:nvPr/>
          </p:nvSpPr>
          <p:spPr bwMode="auto">
            <a:xfrm>
              <a:off x="4554" y="887"/>
              <a:ext cx="643" cy="433"/>
            </a:xfrm>
            <a:custGeom>
              <a:avLst/>
              <a:gdLst/>
              <a:ahLst/>
              <a:cxnLst>
                <a:cxn ang="0">
                  <a:pos x="643" y="433"/>
                </a:cxn>
                <a:cxn ang="0">
                  <a:pos x="642" y="426"/>
                </a:cxn>
                <a:cxn ang="0">
                  <a:pos x="642" y="421"/>
                </a:cxn>
                <a:cxn ang="0">
                  <a:pos x="642" y="416"/>
                </a:cxn>
                <a:cxn ang="0">
                  <a:pos x="642" y="411"/>
                </a:cxn>
                <a:cxn ang="0">
                  <a:pos x="642" y="400"/>
                </a:cxn>
                <a:cxn ang="0">
                  <a:pos x="640" y="390"/>
                </a:cxn>
                <a:cxn ang="0">
                  <a:pos x="639" y="378"/>
                </a:cxn>
                <a:cxn ang="0">
                  <a:pos x="636" y="367"/>
                </a:cxn>
                <a:cxn ang="0">
                  <a:pos x="633" y="344"/>
                </a:cxn>
                <a:cxn ang="0">
                  <a:pos x="627" y="322"/>
                </a:cxn>
                <a:cxn ang="0">
                  <a:pos x="621" y="302"/>
                </a:cxn>
                <a:cxn ang="0">
                  <a:pos x="601" y="257"/>
                </a:cxn>
                <a:cxn ang="0">
                  <a:pos x="578" y="215"/>
                </a:cxn>
                <a:cxn ang="0">
                  <a:pos x="551" y="178"/>
                </a:cxn>
                <a:cxn ang="0">
                  <a:pos x="516" y="139"/>
                </a:cxn>
                <a:cxn ang="0">
                  <a:pos x="479" y="108"/>
                </a:cxn>
                <a:cxn ang="0">
                  <a:pos x="409" y="63"/>
                </a:cxn>
                <a:cxn ang="0">
                  <a:pos x="369" y="43"/>
                </a:cxn>
                <a:cxn ang="0">
                  <a:pos x="326" y="28"/>
                </a:cxn>
                <a:cxn ang="0">
                  <a:pos x="286" y="17"/>
                </a:cxn>
                <a:cxn ang="0">
                  <a:pos x="265" y="12"/>
                </a:cxn>
                <a:cxn ang="0">
                  <a:pos x="242" y="8"/>
                </a:cxn>
                <a:cxn ang="0">
                  <a:pos x="223" y="6"/>
                </a:cxn>
                <a:cxn ang="0">
                  <a:pos x="203" y="3"/>
                </a:cxn>
                <a:cxn ang="0">
                  <a:pos x="194" y="3"/>
                </a:cxn>
                <a:cxn ang="0">
                  <a:pos x="183" y="2"/>
                </a:cxn>
                <a:cxn ang="0">
                  <a:pos x="175" y="2"/>
                </a:cxn>
                <a:cxn ang="0">
                  <a:pos x="166" y="0"/>
                </a:cxn>
                <a:cxn ang="0">
                  <a:pos x="157" y="0"/>
                </a:cxn>
                <a:cxn ang="0">
                  <a:pos x="152" y="0"/>
                </a:cxn>
                <a:cxn ang="0">
                  <a:pos x="148" y="0"/>
                </a:cxn>
                <a:cxn ang="0">
                  <a:pos x="143" y="0"/>
                </a:cxn>
                <a:cxn ang="0">
                  <a:pos x="139" y="0"/>
                </a:cxn>
                <a:cxn ang="0">
                  <a:pos x="135" y="0"/>
                </a:cxn>
                <a:cxn ang="0">
                  <a:pos x="130" y="0"/>
                </a:cxn>
                <a:cxn ang="0">
                  <a:pos x="129" y="0"/>
                </a:cxn>
                <a:cxn ang="0">
                  <a:pos x="126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17" y="0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03" y="0"/>
                </a:cxn>
                <a:cxn ang="0">
                  <a:pos x="99" y="0"/>
                </a:cxn>
                <a:cxn ang="0">
                  <a:pos x="94" y="0"/>
                </a:cxn>
                <a:cxn ang="0">
                  <a:pos x="77" y="0"/>
                </a:cxn>
                <a:cxn ang="0">
                  <a:pos x="60" y="2"/>
                </a:cxn>
                <a:cxn ang="0">
                  <a:pos x="30" y="3"/>
                </a:cxn>
                <a:cxn ang="0">
                  <a:pos x="0" y="4"/>
                </a:cxn>
              </a:cxnLst>
              <a:rect l="0" t="0" r="r" b="b"/>
              <a:pathLst>
                <a:path w="643" h="433">
                  <a:moveTo>
                    <a:pt x="643" y="433"/>
                  </a:moveTo>
                  <a:lnTo>
                    <a:pt x="642" y="426"/>
                  </a:lnTo>
                  <a:lnTo>
                    <a:pt x="642" y="421"/>
                  </a:lnTo>
                  <a:lnTo>
                    <a:pt x="642" y="416"/>
                  </a:lnTo>
                  <a:lnTo>
                    <a:pt x="642" y="411"/>
                  </a:lnTo>
                  <a:lnTo>
                    <a:pt x="642" y="400"/>
                  </a:lnTo>
                  <a:lnTo>
                    <a:pt x="640" y="390"/>
                  </a:lnTo>
                  <a:lnTo>
                    <a:pt x="639" y="378"/>
                  </a:lnTo>
                  <a:lnTo>
                    <a:pt x="636" y="367"/>
                  </a:lnTo>
                  <a:lnTo>
                    <a:pt x="633" y="344"/>
                  </a:lnTo>
                  <a:lnTo>
                    <a:pt x="627" y="322"/>
                  </a:lnTo>
                  <a:lnTo>
                    <a:pt x="621" y="302"/>
                  </a:lnTo>
                  <a:lnTo>
                    <a:pt x="601" y="257"/>
                  </a:lnTo>
                  <a:lnTo>
                    <a:pt x="578" y="215"/>
                  </a:lnTo>
                  <a:lnTo>
                    <a:pt x="551" y="178"/>
                  </a:lnTo>
                  <a:lnTo>
                    <a:pt x="516" y="139"/>
                  </a:lnTo>
                  <a:lnTo>
                    <a:pt x="479" y="108"/>
                  </a:lnTo>
                  <a:lnTo>
                    <a:pt x="409" y="63"/>
                  </a:lnTo>
                  <a:lnTo>
                    <a:pt x="369" y="43"/>
                  </a:lnTo>
                  <a:lnTo>
                    <a:pt x="326" y="28"/>
                  </a:lnTo>
                  <a:lnTo>
                    <a:pt x="286" y="17"/>
                  </a:lnTo>
                  <a:lnTo>
                    <a:pt x="265" y="12"/>
                  </a:lnTo>
                  <a:lnTo>
                    <a:pt x="242" y="8"/>
                  </a:lnTo>
                  <a:lnTo>
                    <a:pt x="223" y="6"/>
                  </a:lnTo>
                  <a:lnTo>
                    <a:pt x="203" y="3"/>
                  </a:lnTo>
                  <a:lnTo>
                    <a:pt x="194" y="3"/>
                  </a:lnTo>
                  <a:lnTo>
                    <a:pt x="183" y="2"/>
                  </a:lnTo>
                  <a:lnTo>
                    <a:pt x="175" y="2"/>
                  </a:lnTo>
                  <a:lnTo>
                    <a:pt x="166" y="0"/>
                  </a:lnTo>
                  <a:lnTo>
                    <a:pt x="157" y="0"/>
                  </a:lnTo>
                  <a:lnTo>
                    <a:pt x="152" y="0"/>
                  </a:lnTo>
                  <a:lnTo>
                    <a:pt x="148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5" y="0"/>
                  </a:lnTo>
                  <a:lnTo>
                    <a:pt x="130" y="0"/>
                  </a:lnTo>
                  <a:lnTo>
                    <a:pt x="129" y="0"/>
                  </a:lnTo>
                  <a:lnTo>
                    <a:pt x="126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17" y="0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03" y="0"/>
                  </a:lnTo>
                  <a:lnTo>
                    <a:pt x="99" y="0"/>
                  </a:lnTo>
                  <a:lnTo>
                    <a:pt x="94" y="0"/>
                  </a:lnTo>
                  <a:lnTo>
                    <a:pt x="77" y="0"/>
                  </a:lnTo>
                  <a:lnTo>
                    <a:pt x="60" y="2"/>
                  </a:lnTo>
                  <a:lnTo>
                    <a:pt x="30" y="3"/>
                  </a:lnTo>
                  <a:lnTo>
                    <a:pt x="0" y="4"/>
                  </a:lnTo>
                </a:path>
              </a:pathLst>
            </a:custGeom>
            <a:noFill/>
            <a:ln w="47625">
              <a:solidFill>
                <a:srgbClr val="FF00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96" name="Freeform 112"/>
            <p:cNvSpPr>
              <a:spLocks/>
            </p:cNvSpPr>
            <p:nvPr/>
          </p:nvSpPr>
          <p:spPr bwMode="auto">
            <a:xfrm>
              <a:off x="4009" y="887"/>
              <a:ext cx="545" cy="60"/>
            </a:xfrm>
            <a:custGeom>
              <a:avLst/>
              <a:gdLst/>
              <a:ahLst/>
              <a:cxnLst>
                <a:cxn ang="0">
                  <a:pos x="545" y="4"/>
                </a:cxn>
                <a:cxn ang="0">
                  <a:pos x="530" y="6"/>
                </a:cxn>
                <a:cxn ang="0">
                  <a:pos x="520" y="6"/>
                </a:cxn>
                <a:cxn ang="0">
                  <a:pos x="513" y="6"/>
                </a:cxn>
                <a:cxn ang="0">
                  <a:pos x="506" y="6"/>
                </a:cxn>
                <a:cxn ang="0">
                  <a:pos x="497" y="7"/>
                </a:cxn>
                <a:cxn ang="0">
                  <a:pos x="494" y="7"/>
                </a:cxn>
                <a:cxn ang="0">
                  <a:pos x="491" y="7"/>
                </a:cxn>
                <a:cxn ang="0">
                  <a:pos x="487" y="7"/>
                </a:cxn>
                <a:cxn ang="0">
                  <a:pos x="484" y="7"/>
                </a:cxn>
                <a:cxn ang="0">
                  <a:pos x="480" y="7"/>
                </a:cxn>
                <a:cxn ang="0">
                  <a:pos x="476" y="7"/>
                </a:cxn>
                <a:cxn ang="0">
                  <a:pos x="475" y="7"/>
                </a:cxn>
                <a:cxn ang="0">
                  <a:pos x="474" y="7"/>
                </a:cxn>
                <a:cxn ang="0">
                  <a:pos x="470" y="7"/>
                </a:cxn>
                <a:cxn ang="0">
                  <a:pos x="466" y="7"/>
                </a:cxn>
                <a:cxn ang="0">
                  <a:pos x="463" y="7"/>
                </a:cxn>
                <a:cxn ang="0">
                  <a:pos x="459" y="7"/>
                </a:cxn>
                <a:cxn ang="0">
                  <a:pos x="457" y="7"/>
                </a:cxn>
                <a:cxn ang="0">
                  <a:pos x="450" y="6"/>
                </a:cxn>
                <a:cxn ang="0">
                  <a:pos x="443" y="6"/>
                </a:cxn>
                <a:cxn ang="0">
                  <a:pos x="428" y="6"/>
                </a:cxn>
                <a:cxn ang="0">
                  <a:pos x="401" y="4"/>
                </a:cxn>
                <a:cxn ang="0">
                  <a:pos x="369" y="3"/>
                </a:cxn>
                <a:cxn ang="0">
                  <a:pos x="337" y="2"/>
                </a:cxn>
                <a:cxn ang="0">
                  <a:pos x="322" y="0"/>
                </a:cxn>
                <a:cxn ang="0">
                  <a:pos x="314" y="0"/>
                </a:cxn>
                <a:cxn ang="0">
                  <a:pos x="305" y="0"/>
                </a:cxn>
                <a:cxn ang="0">
                  <a:pos x="297" y="0"/>
                </a:cxn>
                <a:cxn ang="0">
                  <a:pos x="292" y="0"/>
                </a:cxn>
                <a:cxn ang="0">
                  <a:pos x="288" y="0"/>
                </a:cxn>
                <a:cxn ang="0">
                  <a:pos x="284" y="0"/>
                </a:cxn>
                <a:cxn ang="0">
                  <a:pos x="280" y="0"/>
                </a:cxn>
                <a:cxn ang="0">
                  <a:pos x="276" y="0"/>
                </a:cxn>
                <a:cxn ang="0">
                  <a:pos x="272" y="0"/>
                </a:cxn>
                <a:cxn ang="0">
                  <a:pos x="269" y="0"/>
                </a:cxn>
                <a:cxn ang="0">
                  <a:pos x="266" y="0"/>
                </a:cxn>
                <a:cxn ang="0">
                  <a:pos x="263" y="0"/>
                </a:cxn>
                <a:cxn ang="0">
                  <a:pos x="259" y="0"/>
                </a:cxn>
                <a:cxn ang="0">
                  <a:pos x="254" y="0"/>
                </a:cxn>
                <a:cxn ang="0">
                  <a:pos x="245" y="0"/>
                </a:cxn>
                <a:cxn ang="0">
                  <a:pos x="236" y="0"/>
                </a:cxn>
                <a:cxn ang="0">
                  <a:pos x="227" y="2"/>
                </a:cxn>
                <a:cxn ang="0">
                  <a:pos x="217" y="2"/>
                </a:cxn>
                <a:cxn ang="0">
                  <a:pos x="196" y="4"/>
                </a:cxn>
                <a:cxn ang="0">
                  <a:pos x="176" y="7"/>
                </a:cxn>
                <a:cxn ang="0">
                  <a:pos x="157" y="9"/>
                </a:cxn>
                <a:cxn ang="0">
                  <a:pos x="120" y="16"/>
                </a:cxn>
                <a:cxn ang="0">
                  <a:pos x="80" y="28"/>
                </a:cxn>
                <a:cxn ang="0">
                  <a:pos x="37" y="43"/>
                </a:cxn>
                <a:cxn ang="0">
                  <a:pos x="0" y="60"/>
                </a:cxn>
              </a:cxnLst>
              <a:rect l="0" t="0" r="r" b="b"/>
              <a:pathLst>
                <a:path w="545" h="60">
                  <a:moveTo>
                    <a:pt x="545" y="4"/>
                  </a:moveTo>
                  <a:lnTo>
                    <a:pt x="530" y="6"/>
                  </a:lnTo>
                  <a:lnTo>
                    <a:pt x="520" y="6"/>
                  </a:lnTo>
                  <a:lnTo>
                    <a:pt x="513" y="6"/>
                  </a:lnTo>
                  <a:lnTo>
                    <a:pt x="506" y="6"/>
                  </a:lnTo>
                  <a:lnTo>
                    <a:pt x="497" y="7"/>
                  </a:lnTo>
                  <a:lnTo>
                    <a:pt x="494" y="7"/>
                  </a:lnTo>
                  <a:lnTo>
                    <a:pt x="491" y="7"/>
                  </a:lnTo>
                  <a:lnTo>
                    <a:pt x="487" y="7"/>
                  </a:lnTo>
                  <a:lnTo>
                    <a:pt x="484" y="7"/>
                  </a:lnTo>
                  <a:lnTo>
                    <a:pt x="480" y="7"/>
                  </a:lnTo>
                  <a:lnTo>
                    <a:pt x="476" y="7"/>
                  </a:lnTo>
                  <a:lnTo>
                    <a:pt x="475" y="7"/>
                  </a:lnTo>
                  <a:lnTo>
                    <a:pt x="474" y="7"/>
                  </a:lnTo>
                  <a:lnTo>
                    <a:pt x="470" y="7"/>
                  </a:lnTo>
                  <a:lnTo>
                    <a:pt x="466" y="7"/>
                  </a:lnTo>
                  <a:lnTo>
                    <a:pt x="463" y="7"/>
                  </a:lnTo>
                  <a:lnTo>
                    <a:pt x="459" y="7"/>
                  </a:lnTo>
                  <a:lnTo>
                    <a:pt x="457" y="7"/>
                  </a:lnTo>
                  <a:lnTo>
                    <a:pt x="450" y="6"/>
                  </a:lnTo>
                  <a:lnTo>
                    <a:pt x="443" y="6"/>
                  </a:lnTo>
                  <a:lnTo>
                    <a:pt x="428" y="6"/>
                  </a:lnTo>
                  <a:lnTo>
                    <a:pt x="401" y="4"/>
                  </a:lnTo>
                  <a:lnTo>
                    <a:pt x="369" y="3"/>
                  </a:lnTo>
                  <a:lnTo>
                    <a:pt x="337" y="2"/>
                  </a:lnTo>
                  <a:lnTo>
                    <a:pt x="322" y="0"/>
                  </a:lnTo>
                  <a:lnTo>
                    <a:pt x="314" y="0"/>
                  </a:lnTo>
                  <a:lnTo>
                    <a:pt x="305" y="0"/>
                  </a:lnTo>
                  <a:lnTo>
                    <a:pt x="297" y="0"/>
                  </a:lnTo>
                  <a:lnTo>
                    <a:pt x="292" y="0"/>
                  </a:lnTo>
                  <a:lnTo>
                    <a:pt x="288" y="0"/>
                  </a:lnTo>
                  <a:lnTo>
                    <a:pt x="284" y="0"/>
                  </a:lnTo>
                  <a:lnTo>
                    <a:pt x="280" y="0"/>
                  </a:lnTo>
                  <a:lnTo>
                    <a:pt x="276" y="0"/>
                  </a:lnTo>
                  <a:lnTo>
                    <a:pt x="272" y="0"/>
                  </a:lnTo>
                  <a:lnTo>
                    <a:pt x="269" y="0"/>
                  </a:lnTo>
                  <a:lnTo>
                    <a:pt x="266" y="0"/>
                  </a:lnTo>
                  <a:lnTo>
                    <a:pt x="263" y="0"/>
                  </a:lnTo>
                  <a:lnTo>
                    <a:pt x="259" y="0"/>
                  </a:lnTo>
                  <a:lnTo>
                    <a:pt x="254" y="0"/>
                  </a:lnTo>
                  <a:lnTo>
                    <a:pt x="245" y="0"/>
                  </a:lnTo>
                  <a:lnTo>
                    <a:pt x="236" y="0"/>
                  </a:lnTo>
                  <a:lnTo>
                    <a:pt x="227" y="2"/>
                  </a:lnTo>
                  <a:lnTo>
                    <a:pt x="217" y="2"/>
                  </a:lnTo>
                  <a:lnTo>
                    <a:pt x="196" y="4"/>
                  </a:lnTo>
                  <a:lnTo>
                    <a:pt x="176" y="7"/>
                  </a:lnTo>
                  <a:lnTo>
                    <a:pt x="157" y="9"/>
                  </a:lnTo>
                  <a:lnTo>
                    <a:pt x="120" y="16"/>
                  </a:lnTo>
                  <a:lnTo>
                    <a:pt x="80" y="28"/>
                  </a:lnTo>
                  <a:lnTo>
                    <a:pt x="37" y="43"/>
                  </a:lnTo>
                  <a:lnTo>
                    <a:pt x="0" y="60"/>
                  </a:lnTo>
                </a:path>
              </a:pathLst>
            </a:custGeom>
            <a:noFill/>
            <a:ln w="47625">
              <a:solidFill>
                <a:srgbClr val="FF00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97" name="Freeform 113"/>
            <p:cNvSpPr>
              <a:spLocks/>
            </p:cNvSpPr>
            <p:nvPr/>
          </p:nvSpPr>
          <p:spPr bwMode="auto">
            <a:xfrm>
              <a:off x="3771" y="947"/>
              <a:ext cx="491" cy="804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7" y="23"/>
                </a:cxn>
                <a:cxn ang="0">
                  <a:pos x="157" y="52"/>
                </a:cxn>
                <a:cxn ang="0">
                  <a:pos x="123" y="83"/>
                </a:cxn>
                <a:cxn ang="0">
                  <a:pos x="95" y="114"/>
                </a:cxn>
                <a:cxn ang="0">
                  <a:pos x="68" y="152"/>
                </a:cxn>
                <a:cxn ang="0">
                  <a:pos x="42" y="195"/>
                </a:cxn>
                <a:cxn ang="0">
                  <a:pos x="23" y="239"/>
                </a:cxn>
                <a:cxn ang="0">
                  <a:pos x="16" y="262"/>
                </a:cxn>
                <a:cxn ang="0">
                  <a:pos x="10" y="286"/>
                </a:cxn>
                <a:cxn ang="0">
                  <a:pos x="7" y="307"/>
                </a:cxn>
                <a:cxn ang="0">
                  <a:pos x="4" y="318"/>
                </a:cxn>
                <a:cxn ang="0">
                  <a:pos x="3" y="329"/>
                </a:cxn>
                <a:cxn ang="0">
                  <a:pos x="1" y="340"/>
                </a:cxn>
                <a:cxn ang="0">
                  <a:pos x="1" y="347"/>
                </a:cxn>
                <a:cxn ang="0">
                  <a:pos x="1" y="353"/>
                </a:cxn>
                <a:cxn ang="0">
                  <a:pos x="1" y="357"/>
                </a:cxn>
                <a:cxn ang="0">
                  <a:pos x="1" y="361"/>
                </a:cxn>
                <a:cxn ang="0">
                  <a:pos x="1" y="365"/>
                </a:cxn>
                <a:cxn ang="0">
                  <a:pos x="0" y="368"/>
                </a:cxn>
                <a:cxn ang="0">
                  <a:pos x="0" y="374"/>
                </a:cxn>
                <a:cxn ang="0">
                  <a:pos x="1" y="377"/>
                </a:cxn>
                <a:cxn ang="0">
                  <a:pos x="1" y="381"/>
                </a:cxn>
                <a:cxn ang="0">
                  <a:pos x="1" y="386"/>
                </a:cxn>
                <a:cxn ang="0">
                  <a:pos x="1" y="392"/>
                </a:cxn>
                <a:cxn ang="0">
                  <a:pos x="1" y="397"/>
                </a:cxn>
                <a:cxn ang="0">
                  <a:pos x="3" y="404"/>
                </a:cxn>
                <a:cxn ang="0">
                  <a:pos x="3" y="416"/>
                </a:cxn>
                <a:cxn ang="0">
                  <a:pos x="4" y="427"/>
                </a:cxn>
                <a:cxn ang="0">
                  <a:pos x="9" y="452"/>
                </a:cxn>
                <a:cxn ang="0">
                  <a:pos x="14" y="474"/>
                </a:cxn>
                <a:cxn ang="0">
                  <a:pos x="27" y="516"/>
                </a:cxn>
                <a:cxn ang="0">
                  <a:pos x="47" y="558"/>
                </a:cxn>
                <a:cxn ang="0">
                  <a:pos x="74" y="603"/>
                </a:cxn>
                <a:cxn ang="0">
                  <a:pos x="100" y="636"/>
                </a:cxn>
                <a:cxn ang="0">
                  <a:pos x="134" y="671"/>
                </a:cxn>
                <a:cxn ang="0">
                  <a:pos x="171" y="703"/>
                </a:cxn>
                <a:cxn ang="0">
                  <a:pos x="209" y="729"/>
                </a:cxn>
                <a:cxn ang="0">
                  <a:pos x="246" y="748"/>
                </a:cxn>
                <a:cxn ang="0">
                  <a:pos x="286" y="765"/>
                </a:cxn>
                <a:cxn ang="0">
                  <a:pos x="329" y="781"/>
                </a:cxn>
                <a:cxn ang="0">
                  <a:pos x="369" y="790"/>
                </a:cxn>
                <a:cxn ang="0">
                  <a:pos x="390" y="795"/>
                </a:cxn>
                <a:cxn ang="0">
                  <a:pos x="409" y="797"/>
                </a:cxn>
                <a:cxn ang="0">
                  <a:pos x="426" y="800"/>
                </a:cxn>
                <a:cxn ang="0">
                  <a:pos x="444" y="801"/>
                </a:cxn>
                <a:cxn ang="0">
                  <a:pos x="453" y="803"/>
                </a:cxn>
                <a:cxn ang="0">
                  <a:pos x="464" y="803"/>
                </a:cxn>
                <a:cxn ang="0">
                  <a:pos x="473" y="804"/>
                </a:cxn>
                <a:cxn ang="0">
                  <a:pos x="482" y="804"/>
                </a:cxn>
                <a:cxn ang="0">
                  <a:pos x="491" y="804"/>
                </a:cxn>
              </a:cxnLst>
              <a:rect l="0" t="0" r="r" b="b"/>
              <a:pathLst>
                <a:path w="491" h="804">
                  <a:moveTo>
                    <a:pt x="238" y="0"/>
                  </a:moveTo>
                  <a:lnTo>
                    <a:pt x="197" y="23"/>
                  </a:lnTo>
                  <a:lnTo>
                    <a:pt x="157" y="52"/>
                  </a:lnTo>
                  <a:lnTo>
                    <a:pt x="123" y="83"/>
                  </a:lnTo>
                  <a:lnTo>
                    <a:pt x="95" y="114"/>
                  </a:lnTo>
                  <a:lnTo>
                    <a:pt x="68" y="152"/>
                  </a:lnTo>
                  <a:lnTo>
                    <a:pt x="42" y="195"/>
                  </a:lnTo>
                  <a:lnTo>
                    <a:pt x="23" y="239"/>
                  </a:lnTo>
                  <a:lnTo>
                    <a:pt x="16" y="262"/>
                  </a:lnTo>
                  <a:lnTo>
                    <a:pt x="10" y="286"/>
                  </a:lnTo>
                  <a:lnTo>
                    <a:pt x="7" y="307"/>
                  </a:lnTo>
                  <a:lnTo>
                    <a:pt x="4" y="318"/>
                  </a:lnTo>
                  <a:lnTo>
                    <a:pt x="3" y="329"/>
                  </a:lnTo>
                  <a:lnTo>
                    <a:pt x="1" y="340"/>
                  </a:lnTo>
                  <a:lnTo>
                    <a:pt x="1" y="347"/>
                  </a:lnTo>
                  <a:lnTo>
                    <a:pt x="1" y="353"/>
                  </a:lnTo>
                  <a:lnTo>
                    <a:pt x="1" y="357"/>
                  </a:lnTo>
                  <a:lnTo>
                    <a:pt x="1" y="361"/>
                  </a:lnTo>
                  <a:lnTo>
                    <a:pt x="1" y="365"/>
                  </a:lnTo>
                  <a:lnTo>
                    <a:pt x="0" y="368"/>
                  </a:lnTo>
                  <a:lnTo>
                    <a:pt x="0" y="374"/>
                  </a:lnTo>
                  <a:lnTo>
                    <a:pt x="1" y="377"/>
                  </a:lnTo>
                  <a:lnTo>
                    <a:pt x="1" y="381"/>
                  </a:lnTo>
                  <a:lnTo>
                    <a:pt x="1" y="386"/>
                  </a:lnTo>
                  <a:lnTo>
                    <a:pt x="1" y="392"/>
                  </a:lnTo>
                  <a:lnTo>
                    <a:pt x="1" y="397"/>
                  </a:lnTo>
                  <a:lnTo>
                    <a:pt x="3" y="404"/>
                  </a:lnTo>
                  <a:lnTo>
                    <a:pt x="3" y="416"/>
                  </a:lnTo>
                  <a:lnTo>
                    <a:pt x="4" y="427"/>
                  </a:lnTo>
                  <a:lnTo>
                    <a:pt x="9" y="452"/>
                  </a:lnTo>
                  <a:lnTo>
                    <a:pt x="14" y="474"/>
                  </a:lnTo>
                  <a:lnTo>
                    <a:pt x="27" y="516"/>
                  </a:lnTo>
                  <a:lnTo>
                    <a:pt x="47" y="558"/>
                  </a:lnTo>
                  <a:lnTo>
                    <a:pt x="74" y="603"/>
                  </a:lnTo>
                  <a:lnTo>
                    <a:pt x="100" y="636"/>
                  </a:lnTo>
                  <a:lnTo>
                    <a:pt x="134" y="671"/>
                  </a:lnTo>
                  <a:lnTo>
                    <a:pt x="171" y="703"/>
                  </a:lnTo>
                  <a:lnTo>
                    <a:pt x="209" y="729"/>
                  </a:lnTo>
                  <a:lnTo>
                    <a:pt x="246" y="748"/>
                  </a:lnTo>
                  <a:lnTo>
                    <a:pt x="286" y="765"/>
                  </a:lnTo>
                  <a:lnTo>
                    <a:pt x="329" y="781"/>
                  </a:lnTo>
                  <a:lnTo>
                    <a:pt x="369" y="790"/>
                  </a:lnTo>
                  <a:lnTo>
                    <a:pt x="390" y="795"/>
                  </a:lnTo>
                  <a:lnTo>
                    <a:pt x="409" y="797"/>
                  </a:lnTo>
                  <a:lnTo>
                    <a:pt x="426" y="800"/>
                  </a:lnTo>
                  <a:lnTo>
                    <a:pt x="444" y="801"/>
                  </a:lnTo>
                  <a:lnTo>
                    <a:pt x="453" y="803"/>
                  </a:lnTo>
                  <a:lnTo>
                    <a:pt x="464" y="803"/>
                  </a:lnTo>
                  <a:lnTo>
                    <a:pt x="473" y="804"/>
                  </a:lnTo>
                  <a:lnTo>
                    <a:pt x="482" y="804"/>
                  </a:lnTo>
                  <a:lnTo>
                    <a:pt x="491" y="804"/>
                  </a:lnTo>
                </a:path>
              </a:pathLst>
            </a:custGeom>
            <a:noFill/>
            <a:ln w="47625">
              <a:solidFill>
                <a:srgbClr val="FF00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98" name="Freeform 114"/>
            <p:cNvSpPr>
              <a:spLocks/>
            </p:cNvSpPr>
            <p:nvPr/>
          </p:nvSpPr>
          <p:spPr bwMode="auto">
            <a:xfrm>
              <a:off x="4262" y="1744"/>
              <a:ext cx="418" cy="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5" y="7"/>
                </a:cxn>
                <a:cxn ang="0">
                  <a:pos x="10" y="7"/>
                </a:cxn>
                <a:cxn ang="0">
                  <a:pos x="16" y="7"/>
                </a:cxn>
                <a:cxn ang="0">
                  <a:pos x="19" y="7"/>
                </a:cxn>
                <a:cxn ang="0">
                  <a:pos x="22" y="7"/>
                </a:cxn>
                <a:cxn ang="0">
                  <a:pos x="23" y="7"/>
                </a:cxn>
                <a:cxn ang="0">
                  <a:pos x="26" y="7"/>
                </a:cxn>
                <a:cxn ang="0">
                  <a:pos x="29" y="7"/>
                </a:cxn>
                <a:cxn ang="0">
                  <a:pos x="32" y="7"/>
                </a:cxn>
                <a:cxn ang="0">
                  <a:pos x="35" y="7"/>
                </a:cxn>
                <a:cxn ang="0">
                  <a:pos x="38" y="7"/>
                </a:cxn>
                <a:cxn ang="0">
                  <a:pos x="41" y="7"/>
                </a:cxn>
                <a:cxn ang="0">
                  <a:pos x="45" y="7"/>
                </a:cxn>
                <a:cxn ang="0">
                  <a:pos x="54" y="7"/>
                </a:cxn>
                <a:cxn ang="0">
                  <a:pos x="64" y="7"/>
                </a:cxn>
                <a:cxn ang="0">
                  <a:pos x="95" y="6"/>
                </a:cxn>
                <a:cxn ang="0">
                  <a:pos x="151" y="3"/>
                </a:cxn>
                <a:cxn ang="0">
                  <a:pos x="165" y="2"/>
                </a:cxn>
                <a:cxn ang="0">
                  <a:pos x="178" y="2"/>
                </a:cxn>
                <a:cxn ang="0">
                  <a:pos x="187" y="2"/>
                </a:cxn>
                <a:cxn ang="0">
                  <a:pos x="193" y="2"/>
                </a:cxn>
                <a:cxn ang="0">
                  <a:pos x="201" y="0"/>
                </a:cxn>
                <a:cxn ang="0">
                  <a:pos x="208" y="0"/>
                </a:cxn>
                <a:cxn ang="0">
                  <a:pos x="212" y="0"/>
                </a:cxn>
                <a:cxn ang="0">
                  <a:pos x="213" y="0"/>
                </a:cxn>
                <a:cxn ang="0">
                  <a:pos x="216" y="0"/>
                </a:cxn>
                <a:cxn ang="0">
                  <a:pos x="217" y="0"/>
                </a:cxn>
                <a:cxn ang="0">
                  <a:pos x="219" y="0"/>
                </a:cxn>
                <a:cxn ang="0">
                  <a:pos x="222" y="0"/>
                </a:cxn>
                <a:cxn ang="0">
                  <a:pos x="226" y="0"/>
                </a:cxn>
                <a:cxn ang="0">
                  <a:pos x="230" y="0"/>
                </a:cxn>
                <a:cxn ang="0">
                  <a:pos x="232" y="0"/>
                </a:cxn>
                <a:cxn ang="0">
                  <a:pos x="236" y="0"/>
                </a:cxn>
                <a:cxn ang="0">
                  <a:pos x="240" y="0"/>
                </a:cxn>
                <a:cxn ang="0">
                  <a:pos x="244" y="0"/>
                </a:cxn>
                <a:cxn ang="0">
                  <a:pos x="251" y="2"/>
                </a:cxn>
                <a:cxn ang="0">
                  <a:pos x="267" y="2"/>
                </a:cxn>
                <a:cxn ang="0">
                  <a:pos x="280" y="2"/>
                </a:cxn>
                <a:cxn ang="0">
                  <a:pos x="295" y="3"/>
                </a:cxn>
                <a:cxn ang="0">
                  <a:pos x="326" y="4"/>
                </a:cxn>
                <a:cxn ang="0">
                  <a:pos x="356" y="6"/>
                </a:cxn>
                <a:cxn ang="0">
                  <a:pos x="370" y="7"/>
                </a:cxn>
                <a:cxn ang="0">
                  <a:pos x="384" y="7"/>
                </a:cxn>
                <a:cxn ang="0">
                  <a:pos x="392" y="7"/>
                </a:cxn>
                <a:cxn ang="0">
                  <a:pos x="400" y="7"/>
                </a:cxn>
                <a:cxn ang="0">
                  <a:pos x="405" y="7"/>
                </a:cxn>
                <a:cxn ang="0">
                  <a:pos x="408" y="7"/>
                </a:cxn>
                <a:cxn ang="0">
                  <a:pos x="410" y="7"/>
                </a:cxn>
                <a:cxn ang="0">
                  <a:pos x="414" y="7"/>
                </a:cxn>
                <a:cxn ang="0">
                  <a:pos x="418" y="7"/>
                </a:cxn>
              </a:cxnLst>
              <a:rect l="0" t="0" r="r" b="b"/>
              <a:pathLst>
                <a:path w="418" h="7">
                  <a:moveTo>
                    <a:pt x="0" y="7"/>
                  </a:moveTo>
                  <a:lnTo>
                    <a:pt x="5" y="7"/>
                  </a:lnTo>
                  <a:lnTo>
                    <a:pt x="10" y="7"/>
                  </a:lnTo>
                  <a:lnTo>
                    <a:pt x="16" y="7"/>
                  </a:lnTo>
                  <a:lnTo>
                    <a:pt x="19" y="7"/>
                  </a:lnTo>
                  <a:lnTo>
                    <a:pt x="22" y="7"/>
                  </a:lnTo>
                  <a:lnTo>
                    <a:pt x="23" y="7"/>
                  </a:lnTo>
                  <a:lnTo>
                    <a:pt x="26" y="7"/>
                  </a:lnTo>
                  <a:lnTo>
                    <a:pt x="29" y="7"/>
                  </a:lnTo>
                  <a:lnTo>
                    <a:pt x="32" y="7"/>
                  </a:lnTo>
                  <a:lnTo>
                    <a:pt x="35" y="7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64" y="7"/>
                  </a:lnTo>
                  <a:lnTo>
                    <a:pt x="95" y="6"/>
                  </a:lnTo>
                  <a:lnTo>
                    <a:pt x="151" y="3"/>
                  </a:lnTo>
                  <a:lnTo>
                    <a:pt x="165" y="2"/>
                  </a:lnTo>
                  <a:lnTo>
                    <a:pt x="178" y="2"/>
                  </a:lnTo>
                  <a:lnTo>
                    <a:pt x="187" y="2"/>
                  </a:lnTo>
                  <a:lnTo>
                    <a:pt x="193" y="2"/>
                  </a:lnTo>
                  <a:lnTo>
                    <a:pt x="201" y="0"/>
                  </a:lnTo>
                  <a:lnTo>
                    <a:pt x="208" y="0"/>
                  </a:lnTo>
                  <a:lnTo>
                    <a:pt x="212" y="0"/>
                  </a:lnTo>
                  <a:lnTo>
                    <a:pt x="213" y="0"/>
                  </a:lnTo>
                  <a:lnTo>
                    <a:pt x="216" y="0"/>
                  </a:lnTo>
                  <a:lnTo>
                    <a:pt x="217" y="0"/>
                  </a:lnTo>
                  <a:lnTo>
                    <a:pt x="219" y="0"/>
                  </a:lnTo>
                  <a:lnTo>
                    <a:pt x="222" y="0"/>
                  </a:lnTo>
                  <a:lnTo>
                    <a:pt x="226" y="0"/>
                  </a:lnTo>
                  <a:lnTo>
                    <a:pt x="230" y="0"/>
                  </a:lnTo>
                  <a:lnTo>
                    <a:pt x="232" y="0"/>
                  </a:lnTo>
                  <a:lnTo>
                    <a:pt x="236" y="0"/>
                  </a:lnTo>
                  <a:lnTo>
                    <a:pt x="240" y="0"/>
                  </a:lnTo>
                  <a:lnTo>
                    <a:pt x="244" y="0"/>
                  </a:lnTo>
                  <a:lnTo>
                    <a:pt x="251" y="2"/>
                  </a:lnTo>
                  <a:lnTo>
                    <a:pt x="267" y="2"/>
                  </a:lnTo>
                  <a:lnTo>
                    <a:pt x="280" y="2"/>
                  </a:lnTo>
                  <a:lnTo>
                    <a:pt x="295" y="3"/>
                  </a:lnTo>
                  <a:lnTo>
                    <a:pt x="326" y="4"/>
                  </a:lnTo>
                  <a:lnTo>
                    <a:pt x="356" y="6"/>
                  </a:lnTo>
                  <a:lnTo>
                    <a:pt x="370" y="7"/>
                  </a:lnTo>
                  <a:lnTo>
                    <a:pt x="384" y="7"/>
                  </a:lnTo>
                  <a:lnTo>
                    <a:pt x="392" y="7"/>
                  </a:lnTo>
                  <a:lnTo>
                    <a:pt x="400" y="7"/>
                  </a:lnTo>
                  <a:lnTo>
                    <a:pt x="405" y="7"/>
                  </a:lnTo>
                  <a:lnTo>
                    <a:pt x="408" y="7"/>
                  </a:lnTo>
                  <a:lnTo>
                    <a:pt x="410" y="7"/>
                  </a:lnTo>
                  <a:lnTo>
                    <a:pt x="414" y="7"/>
                  </a:lnTo>
                  <a:lnTo>
                    <a:pt x="418" y="7"/>
                  </a:lnTo>
                </a:path>
              </a:pathLst>
            </a:custGeom>
            <a:noFill/>
            <a:ln w="47625">
              <a:solidFill>
                <a:srgbClr val="FF00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499" name="Freeform 115"/>
            <p:cNvSpPr>
              <a:spLocks/>
            </p:cNvSpPr>
            <p:nvPr/>
          </p:nvSpPr>
          <p:spPr bwMode="auto">
            <a:xfrm>
              <a:off x="4680" y="1320"/>
              <a:ext cx="517" cy="431"/>
            </a:xfrm>
            <a:custGeom>
              <a:avLst/>
              <a:gdLst/>
              <a:ahLst/>
              <a:cxnLst>
                <a:cxn ang="0">
                  <a:pos x="0" y="431"/>
                </a:cxn>
                <a:cxn ang="0">
                  <a:pos x="4" y="431"/>
                </a:cxn>
                <a:cxn ang="0">
                  <a:pos x="8" y="431"/>
                </a:cxn>
                <a:cxn ang="0">
                  <a:pos x="12" y="431"/>
                </a:cxn>
                <a:cxn ang="0">
                  <a:pos x="16" y="431"/>
                </a:cxn>
                <a:cxn ang="0">
                  <a:pos x="21" y="431"/>
                </a:cxn>
                <a:cxn ang="0">
                  <a:pos x="25" y="431"/>
                </a:cxn>
                <a:cxn ang="0">
                  <a:pos x="33" y="431"/>
                </a:cxn>
                <a:cxn ang="0">
                  <a:pos x="42" y="431"/>
                </a:cxn>
                <a:cxn ang="0">
                  <a:pos x="52" y="430"/>
                </a:cxn>
                <a:cxn ang="0">
                  <a:pos x="69" y="428"/>
                </a:cxn>
                <a:cxn ang="0">
                  <a:pos x="88" y="427"/>
                </a:cxn>
                <a:cxn ang="0">
                  <a:pos x="110" y="424"/>
                </a:cxn>
                <a:cxn ang="0">
                  <a:pos x="151" y="417"/>
                </a:cxn>
                <a:cxn ang="0">
                  <a:pos x="187" y="408"/>
                </a:cxn>
                <a:cxn ang="0">
                  <a:pos x="227" y="395"/>
                </a:cxn>
                <a:cxn ang="0">
                  <a:pos x="270" y="376"/>
                </a:cxn>
                <a:cxn ang="0">
                  <a:pos x="307" y="356"/>
                </a:cxn>
                <a:cxn ang="0">
                  <a:pos x="344" y="331"/>
                </a:cxn>
                <a:cxn ang="0">
                  <a:pos x="407" y="274"/>
                </a:cxn>
                <a:cxn ang="0">
                  <a:pos x="438" y="237"/>
                </a:cxn>
                <a:cxn ang="0">
                  <a:pos x="465" y="195"/>
                </a:cxn>
                <a:cxn ang="0">
                  <a:pos x="486" y="150"/>
                </a:cxn>
                <a:cxn ang="0">
                  <a:pos x="501" y="108"/>
                </a:cxn>
                <a:cxn ang="0">
                  <a:pos x="508" y="82"/>
                </a:cxn>
                <a:cxn ang="0">
                  <a:pos x="512" y="57"/>
                </a:cxn>
                <a:cxn ang="0">
                  <a:pos x="514" y="43"/>
                </a:cxn>
                <a:cxn ang="0">
                  <a:pos x="516" y="28"/>
                </a:cxn>
                <a:cxn ang="0">
                  <a:pos x="516" y="22"/>
                </a:cxn>
                <a:cxn ang="0">
                  <a:pos x="516" y="18"/>
                </a:cxn>
                <a:cxn ang="0">
                  <a:pos x="516" y="14"/>
                </a:cxn>
                <a:cxn ang="0">
                  <a:pos x="516" y="10"/>
                </a:cxn>
                <a:cxn ang="0">
                  <a:pos x="516" y="6"/>
                </a:cxn>
                <a:cxn ang="0">
                  <a:pos x="517" y="2"/>
                </a:cxn>
                <a:cxn ang="0">
                  <a:pos x="517" y="0"/>
                </a:cxn>
              </a:cxnLst>
              <a:rect l="0" t="0" r="r" b="b"/>
              <a:pathLst>
                <a:path w="517" h="431">
                  <a:moveTo>
                    <a:pt x="0" y="431"/>
                  </a:moveTo>
                  <a:lnTo>
                    <a:pt x="4" y="431"/>
                  </a:lnTo>
                  <a:lnTo>
                    <a:pt x="8" y="431"/>
                  </a:lnTo>
                  <a:lnTo>
                    <a:pt x="12" y="431"/>
                  </a:lnTo>
                  <a:lnTo>
                    <a:pt x="16" y="431"/>
                  </a:lnTo>
                  <a:lnTo>
                    <a:pt x="21" y="431"/>
                  </a:lnTo>
                  <a:lnTo>
                    <a:pt x="25" y="431"/>
                  </a:lnTo>
                  <a:lnTo>
                    <a:pt x="33" y="431"/>
                  </a:lnTo>
                  <a:lnTo>
                    <a:pt x="42" y="431"/>
                  </a:lnTo>
                  <a:lnTo>
                    <a:pt x="52" y="430"/>
                  </a:lnTo>
                  <a:lnTo>
                    <a:pt x="69" y="428"/>
                  </a:lnTo>
                  <a:lnTo>
                    <a:pt x="88" y="427"/>
                  </a:lnTo>
                  <a:lnTo>
                    <a:pt x="110" y="424"/>
                  </a:lnTo>
                  <a:lnTo>
                    <a:pt x="151" y="417"/>
                  </a:lnTo>
                  <a:lnTo>
                    <a:pt x="187" y="408"/>
                  </a:lnTo>
                  <a:lnTo>
                    <a:pt x="227" y="395"/>
                  </a:lnTo>
                  <a:lnTo>
                    <a:pt x="270" y="376"/>
                  </a:lnTo>
                  <a:lnTo>
                    <a:pt x="307" y="356"/>
                  </a:lnTo>
                  <a:lnTo>
                    <a:pt x="344" y="331"/>
                  </a:lnTo>
                  <a:lnTo>
                    <a:pt x="407" y="274"/>
                  </a:lnTo>
                  <a:lnTo>
                    <a:pt x="438" y="237"/>
                  </a:lnTo>
                  <a:lnTo>
                    <a:pt x="465" y="195"/>
                  </a:lnTo>
                  <a:lnTo>
                    <a:pt x="486" y="150"/>
                  </a:lnTo>
                  <a:lnTo>
                    <a:pt x="501" y="108"/>
                  </a:lnTo>
                  <a:lnTo>
                    <a:pt x="508" y="82"/>
                  </a:lnTo>
                  <a:lnTo>
                    <a:pt x="512" y="57"/>
                  </a:lnTo>
                  <a:lnTo>
                    <a:pt x="514" y="43"/>
                  </a:lnTo>
                  <a:lnTo>
                    <a:pt x="516" y="28"/>
                  </a:lnTo>
                  <a:lnTo>
                    <a:pt x="516" y="22"/>
                  </a:lnTo>
                  <a:lnTo>
                    <a:pt x="516" y="18"/>
                  </a:lnTo>
                  <a:lnTo>
                    <a:pt x="516" y="14"/>
                  </a:lnTo>
                  <a:lnTo>
                    <a:pt x="516" y="10"/>
                  </a:lnTo>
                  <a:lnTo>
                    <a:pt x="516" y="6"/>
                  </a:lnTo>
                  <a:lnTo>
                    <a:pt x="517" y="2"/>
                  </a:lnTo>
                  <a:lnTo>
                    <a:pt x="517" y="0"/>
                  </a:lnTo>
                </a:path>
              </a:pathLst>
            </a:custGeom>
            <a:noFill/>
            <a:ln w="47625">
              <a:solidFill>
                <a:srgbClr val="FF00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6" name="Group 116"/>
          <p:cNvGrpSpPr>
            <a:grpSpLocks/>
          </p:cNvGrpSpPr>
          <p:nvPr/>
        </p:nvGrpSpPr>
        <p:grpSpPr bwMode="auto">
          <a:xfrm>
            <a:off x="457200" y="533400"/>
            <a:ext cx="2049463" cy="368300"/>
            <a:chOff x="631" y="2264"/>
            <a:chExt cx="1291" cy="232"/>
          </a:xfrm>
        </p:grpSpPr>
        <p:pic>
          <p:nvPicPr>
            <p:cNvPr id="144501" name="Picture 117" descr="txp_fig"/>
            <p:cNvPicPr>
              <a:picLocks noChangeAspect="1" noChangeArrowheads="1"/>
            </p:cNvPicPr>
            <p:nvPr>
              <p:custDataLst>
                <p:tags r:id="rId3"/>
              </p:custDataLst>
            </p:nvPr>
          </p:nvPicPr>
          <p:blipFill>
            <a:blip r:embed="rId6"/>
            <a:srcRect/>
            <a:stretch>
              <a:fillRect/>
            </a:stretch>
          </p:blipFill>
          <p:spPr bwMode="auto">
            <a:xfrm>
              <a:off x="1352" y="2323"/>
              <a:ext cx="570" cy="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grpSp>
          <p:nvGrpSpPr>
            <p:cNvPr id="7" name="Group 118"/>
            <p:cNvGrpSpPr>
              <a:grpSpLocks/>
            </p:cNvGrpSpPr>
            <p:nvPr/>
          </p:nvGrpSpPr>
          <p:grpSpPr bwMode="auto">
            <a:xfrm>
              <a:off x="631" y="2264"/>
              <a:ext cx="481" cy="232"/>
              <a:chOff x="480" y="2208"/>
              <a:chExt cx="481" cy="232"/>
            </a:xfrm>
          </p:grpSpPr>
          <p:sp>
            <p:nvSpPr>
              <p:cNvPr id="144503" name="Oval 119"/>
              <p:cNvSpPr>
                <a:spLocks noChangeAspect="1" noChangeArrowheads="1"/>
              </p:cNvSpPr>
              <p:nvPr/>
            </p:nvSpPr>
            <p:spPr bwMode="auto">
              <a:xfrm>
                <a:off x="480" y="2208"/>
                <a:ext cx="239" cy="232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/>
              </a:p>
            </p:txBody>
          </p:sp>
          <p:grpSp>
            <p:nvGrpSpPr>
              <p:cNvPr id="8" name="Group 120"/>
              <p:cNvGrpSpPr>
                <a:grpSpLocks/>
              </p:cNvGrpSpPr>
              <p:nvPr/>
            </p:nvGrpSpPr>
            <p:grpSpPr bwMode="auto">
              <a:xfrm>
                <a:off x="501" y="2229"/>
                <a:ext cx="460" cy="210"/>
                <a:chOff x="501" y="2229"/>
                <a:chExt cx="460" cy="210"/>
              </a:xfrm>
            </p:grpSpPr>
            <p:sp>
              <p:nvSpPr>
                <p:cNvPr id="144505" name="Line 121"/>
                <p:cNvSpPr>
                  <a:spLocks noChangeAspect="1" noChangeShapeType="1"/>
                </p:cNvSpPr>
                <p:nvPr/>
              </p:nvSpPr>
              <p:spPr bwMode="auto">
                <a:xfrm>
                  <a:off x="716" y="2321"/>
                  <a:ext cx="95" cy="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4506" name="Line 122"/>
                <p:cNvSpPr>
                  <a:spLocks noChangeAspect="1" noChangeShapeType="1"/>
                </p:cNvSpPr>
                <p:nvPr/>
              </p:nvSpPr>
              <p:spPr bwMode="auto">
                <a:xfrm>
                  <a:off x="524" y="2321"/>
                  <a:ext cx="98" cy="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4507" name="Oval 123"/>
                <p:cNvSpPr>
                  <a:spLocks noChangeAspect="1" noChangeArrowheads="1"/>
                </p:cNvSpPr>
                <p:nvPr/>
              </p:nvSpPr>
              <p:spPr bwMode="auto">
                <a:xfrm>
                  <a:off x="501" y="2296"/>
                  <a:ext cx="47" cy="52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144508" name="AutoShape 124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812" y="2239"/>
                  <a:ext cx="126" cy="15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4509" name="Rectangle 125"/>
                <p:cNvSpPr>
                  <a:spLocks noChangeAspect="1" noChangeArrowheads="1"/>
                </p:cNvSpPr>
                <p:nvPr/>
              </p:nvSpPr>
              <p:spPr bwMode="auto">
                <a:xfrm>
                  <a:off x="912" y="2321"/>
                  <a:ext cx="49" cy="10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>
                    <a:spcBef>
                      <a:spcPct val="0"/>
                    </a:spcBef>
                  </a:pPr>
                  <a:r>
                    <a:rPr lang="it-IT" sz="1100" b="1">
                      <a:solidFill>
                        <a:srgbClr val="000000"/>
                      </a:solidFill>
                      <a:latin typeface="Arial" charset="0"/>
                    </a:rPr>
                    <a:t>x</a:t>
                  </a:r>
                  <a:endParaRPr lang="it-IT" sz="1800" b="1">
                    <a:latin typeface="Arial" charset="0"/>
                  </a:endParaRPr>
                </a:p>
              </p:txBody>
            </p:sp>
            <p:sp>
              <p:nvSpPr>
                <p:cNvPr id="144510" name="Rectangle 126"/>
                <p:cNvSpPr>
                  <a:spLocks noChangeAspect="1" noChangeArrowheads="1"/>
                </p:cNvSpPr>
                <p:nvPr/>
              </p:nvSpPr>
              <p:spPr bwMode="auto">
                <a:xfrm>
                  <a:off x="816" y="2257"/>
                  <a:ext cx="101" cy="18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>
                    <a:spcBef>
                      <a:spcPct val="0"/>
                    </a:spcBef>
                  </a:pPr>
                  <a:r>
                    <a:rPr lang="it-IT" sz="1900" i="1">
                      <a:solidFill>
                        <a:srgbClr val="000000"/>
                      </a:solidFill>
                      <a:latin typeface="Arial" charset="0"/>
                    </a:rPr>
                    <a:t>S</a:t>
                  </a:r>
                  <a:endParaRPr lang="it-IT" sz="1800">
                    <a:latin typeface="Arial" charset="0"/>
                  </a:endParaRPr>
                </a:p>
              </p:txBody>
            </p:sp>
            <p:grpSp>
              <p:nvGrpSpPr>
                <p:cNvPr id="9" name="Group 127"/>
                <p:cNvGrpSpPr>
                  <a:grpSpLocks noChangeAspect="1"/>
                </p:cNvGrpSpPr>
                <p:nvPr/>
              </p:nvGrpSpPr>
              <p:grpSpPr bwMode="auto">
                <a:xfrm>
                  <a:off x="617" y="2229"/>
                  <a:ext cx="110" cy="161"/>
                  <a:chOff x="617" y="2229"/>
                  <a:chExt cx="110" cy="161"/>
                </a:xfrm>
              </p:grpSpPr>
              <p:sp>
                <p:nvSpPr>
                  <p:cNvPr id="144512" name="AutoShape 128"/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617" y="2229"/>
                    <a:ext cx="110" cy="154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4513" name="Rectangle 129"/>
                  <p:cNvSpPr>
                    <a:spLocks noChangeArrowheads="1"/>
                  </p:cNvSpPr>
                  <p:nvPr/>
                </p:nvSpPr>
                <p:spPr bwMode="auto">
                  <a:xfrm>
                    <a:off x="683" y="2313"/>
                    <a:ext cx="32" cy="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 lIns="0" tIns="0" rIns="0" bIns="0">
                    <a:spAutoFit/>
                  </a:bodyPr>
                  <a:lstStyle/>
                  <a:p>
                    <a:pPr>
                      <a:spcBef>
                        <a:spcPct val="0"/>
                      </a:spcBef>
                    </a:pPr>
                    <a:r>
                      <a:rPr lang="it-IT" sz="800" i="1">
                        <a:solidFill>
                          <a:srgbClr val="000000"/>
                        </a:solidFill>
                        <a:latin typeface="Arial" charset="0"/>
                      </a:rPr>
                      <a:t>x</a:t>
                    </a:r>
                    <a:endParaRPr lang="it-IT" sz="1800"/>
                  </a:p>
                </p:txBody>
              </p:sp>
              <p:sp>
                <p:nvSpPr>
                  <p:cNvPr id="144514" name="Rectangle 130"/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247"/>
                    <a:ext cx="52" cy="12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 lIns="0" tIns="0" rIns="0" bIns="0">
                    <a:spAutoFit/>
                  </a:bodyPr>
                  <a:lstStyle/>
                  <a:p>
                    <a:pPr>
                      <a:spcBef>
                        <a:spcPct val="0"/>
                      </a:spcBef>
                    </a:pPr>
                    <a:r>
                      <a:rPr lang="it-IT" sz="1300" i="1">
                        <a:solidFill>
                          <a:srgbClr val="000000"/>
                        </a:solidFill>
                        <a:latin typeface="Arial" charset="0"/>
                      </a:rPr>
                      <a:t>s</a:t>
                    </a:r>
                    <a:endParaRPr lang="it-IT" sz="1800"/>
                  </a:p>
                </p:txBody>
              </p:sp>
            </p:grpSp>
          </p:grpSp>
        </p:grpSp>
      </p:grpSp>
      <p:grpSp>
        <p:nvGrpSpPr>
          <p:cNvPr id="10" name="Group 131"/>
          <p:cNvGrpSpPr>
            <a:grpSpLocks/>
          </p:cNvGrpSpPr>
          <p:nvPr/>
        </p:nvGrpSpPr>
        <p:grpSpPr bwMode="auto">
          <a:xfrm>
            <a:off x="6542088" y="473075"/>
            <a:ext cx="2068512" cy="365125"/>
            <a:chOff x="4025" y="2304"/>
            <a:chExt cx="1303" cy="230"/>
          </a:xfrm>
        </p:grpSpPr>
        <p:pic>
          <p:nvPicPr>
            <p:cNvPr id="144516" name="Picture 132" descr="txp_fig"/>
            <p:cNvPicPr>
              <a:picLocks noChangeAspect="1" noChangeArrowheads="1"/>
            </p:cNvPicPr>
            <p:nvPr>
              <p:custDataLst>
                <p:tags r:id="rId2"/>
              </p:custDataLst>
            </p:nvPr>
          </p:nvPicPr>
          <p:blipFill>
            <a:blip r:embed="rId7"/>
            <a:srcRect/>
            <a:stretch>
              <a:fillRect/>
            </a:stretch>
          </p:blipFill>
          <p:spPr bwMode="auto">
            <a:xfrm>
              <a:off x="4658" y="2371"/>
              <a:ext cx="670" cy="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grpSp>
          <p:nvGrpSpPr>
            <p:cNvPr id="11" name="Group 133"/>
            <p:cNvGrpSpPr>
              <a:grpSpLocks/>
            </p:cNvGrpSpPr>
            <p:nvPr/>
          </p:nvGrpSpPr>
          <p:grpSpPr bwMode="auto">
            <a:xfrm>
              <a:off x="4025" y="2304"/>
              <a:ext cx="512" cy="230"/>
              <a:chOff x="4025" y="2304"/>
              <a:chExt cx="512" cy="230"/>
            </a:xfrm>
          </p:grpSpPr>
          <p:sp>
            <p:nvSpPr>
              <p:cNvPr id="144518" name="Line 134"/>
              <p:cNvSpPr>
                <a:spLocks noChangeAspect="1" noChangeShapeType="1"/>
              </p:cNvSpPr>
              <p:nvPr/>
            </p:nvSpPr>
            <p:spPr bwMode="auto">
              <a:xfrm>
                <a:off x="4261" y="2416"/>
                <a:ext cx="94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4519" name="Oval 135"/>
              <p:cNvSpPr>
                <a:spLocks noChangeAspect="1" noChangeArrowheads="1"/>
              </p:cNvSpPr>
              <p:nvPr/>
            </p:nvSpPr>
            <p:spPr bwMode="auto">
              <a:xfrm>
                <a:off x="4026" y="2304"/>
                <a:ext cx="237" cy="229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/>
              </a:p>
            </p:txBody>
          </p:sp>
          <p:sp>
            <p:nvSpPr>
              <p:cNvPr id="144520" name="Line 136"/>
              <p:cNvSpPr>
                <a:spLocks noChangeAspect="1" noChangeShapeType="1"/>
              </p:cNvSpPr>
              <p:nvPr/>
            </p:nvSpPr>
            <p:spPr bwMode="auto">
              <a:xfrm>
                <a:off x="4025" y="2416"/>
                <a:ext cx="98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triangle" w="med" len="med"/>
                <a:tailEnd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4521" name="Oval 137"/>
              <p:cNvSpPr>
                <a:spLocks noChangeAspect="1" noChangeArrowheads="1"/>
              </p:cNvSpPr>
              <p:nvPr/>
            </p:nvSpPr>
            <p:spPr bwMode="auto">
              <a:xfrm>
                <a:off x="4105" y="2391"/>
                <a:ext cx="47" cy="51"/>
              </a:xfrm>
              <a:prstGeom prst="ellipse">
                <a:avLst/>
              </a:pr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/>
              </a:p>
            </p:txBody>
          </p:sp>
          <p:graphicFrame>
            <p:nvGraphicFramePr>
              <p:cNvPr id="144522" name="Object 138"/>
              <p:cNvGraphicFramePr>
                <a:graphicFrameLocks noChangeAspect="1"/>
              </p:cNvGraphicFramePr>
              <p:nvPr/>
            </p:nvGraphicFramePr>
            <p:xfrm>
              <a:off x="4150" y="2324"/>
              <a:ext cx="109" cy="153"/>
            </p:xfrm>
            <a:graphic>
              <a:graphicData uri="http://schemas.openxmlformats.org/presentationml/2006/ole">
                <p:oleObj spid="_x0000_s194562" name="Equation" r:id="rId8" imgW="177480" imgH="228600" progId="Equation.3">
                  <p:embed/>
                </p:oleObj>
              </a:graphicData>
            </a:graphic>
          </p:graphicFrame>
          <p:sp>
            <p:nvSpPr>
              <p:cNvPr id="144523" name="AutoShape 139"/>
              <p:cNvSpPr>
                <a:spLocks noChangeAspect="1" noChangeArrowheads="1" noTextEdit="1"/>
              </p:cNvSpPr>
              <p:nvPr/>
            </p:nvSpPr>
            <p:spPr bwMode="auto">
              <a:xfrm>
                <a:off x="4365" y="2335"/>
                <a:ext cx="125" cy="1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4524" name="Rectangle 140"/>
              <p:cNvSpPr>
                <a:spLocks noChangeAspect="1" noChangeArrowheads="1"/>
              </p:cNvSpPr>
              <p:nvPr/>
            </p:nvSpPr>
            <p:spPr bwMode="auto">
              <a:xfrm>
                <a:off x="4488" y="2417"/>
                <a:ext cx="49" cy="10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it-IT" sz="1100" b="1">
                    <a:solidFill>
                      <a:srgbClr val="000000"/>
                    </a:solidFill>
                    <a:latin typeface="Arial" charset="0"/>
                  </a:rPr>
                  <a:t>x</a:t>
                </a:r>
                <a:endParaRPr lang="it-IT" sz="1800" b="1">
                  <a:latin typeface="Arial" charset="0"/>
                </a:endParaRPr>
              </a:p>
            </p:txBody>
          </p:sp>
          <p:sp>
            <p:nvSpPr>
              <p:cNvPr id="144525" name="Rectangle 141"/>
              <p:cNvSpPr>
                <a:spLocks noChangeAspect="1" noChangeArrowheads="1"/>
              </p:cNvSpPr>
              <p:nvPr/>
            </p:nvSpPr>
            <p:spPr bwMode="auto">
              <a:xfrm>
                <a:off x="4382" y="2352"/>
                <a:ext cx="101" cy="18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it-IT" sz="1900" i="1">
                    <a:solidFill>
                      <a:srgbClr val="000000"/>
                    </a:solidFill>
                    <a:latin typeface="Arial" charset="0"/>
                  </a:rPr>
                  <a:t>S</a:t>
                </a:r>
                <a:endParaRPr lang="it-IT" sz="1800">
                  <a:latin typeface="Arial" charset="0"/>
                </a:endParaRPr>
              </a:p>
            </p:txBody>
          </p:sp>
        </p:grpSp>
      </p:grpSp>
      <p:sp>
        <p:nvSpPr>
          <p:cNvPr id="144526" name="Text Box 142"/>
          <p:cNvSpPr txBox="1">
            <a:spLocks noChangeArrowheads="1"/>
          </p:cNvSpPr>
          <p:nvPr/>
        </p:nvSpPr>
        <p:spPr bwMode="auto">
          <a:xfrm>
            <a:off x="1752600" y="990600"/>
            <a:ext cx="5791200" cy="3492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dirty="0"/>
              <a:t>deformation induced from the  L</a:t>
            </a:r>
            <a:r>
              <a:rPr lang="en-US" baseline="-25000" dirty="0"/>
              <a:t>z</a:t>
            </a:r>
            <a:r>
              <a:rPr lang="en-US" dirty="0"/>
              <a:t>=+1 and L</a:t>
            </a:r>
            <a:r>
              <a:rPr lang="en-US" baseline="-25000" dirty="0"/>
              <a:t>z</a:t>
            </a:r>
            <a:r>
              <a:rPr lang="en-US" dirty="0"/>
              <a:t>=-1 components</a:t>
            </a:r>
            <a:endParaRPr lang="it-IT" dirty="0"/>
          </a:p>
        </p:txBody>
      </p:sp>
      <p:sp>
        <p:nvSpPr>
          <p:cNvPr id="144527" name="AutoShape 143"/>
          <p:cNvSpPr>
            <a:spLocks noChangeArrowheads="1"/>
          </p:cNvSpPr>
          <p:nvPr/>
        </p:nvSpPr>
        <p:spPr bwMode="auto">
          <a:xfrm>
            <a:off x="1109663" y="3619500"/>
            <a:ext cx="414337" cy="723900"/>
          </a:xfrm>
          <a:prstGeom prst="downArrow">
            <a:avLst>
              <a:gd name="adj1" fmla="val 50000"/>
              <a:gd name="adj2" fmla="val 43678"/>
            </a:avLst>
          </a:prstGeom>
          <a:solidFill>
            <a:schemeClr val="accent1"/>
          </a:solidFill>
          <a:ln w="158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44528" name="AutoShape 144"/>
          <p:cNvSpPr>
            <a:spLocks noChangeArrowheads="1"/>
          </p:cNvSpPr>
          <p:nvPr/>
        </p:nvSpPr>
        <p:spPr bwMode="auto">
          <a:xfrm>
            <a:off x="7358063" y="3505200"/>
            <a:ext cx="414337" cy="723900"/>
          </a:xfrm>
          <a:prstGeom prst="downArrow">
            <a:avLst>
              <a:gd name="adj1" fmla="val 50000"/>
              <a:gd name="adj2" fmla="val 43678"/>
            </a:avLst>
          </a:prstGeom>
          <a:solidFill>
            <a:schemeClr val="accent1"/>
          </a:solidFill>
          <a:ln w="158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44529" name="Text Box 145"/>
          <p:cNvSpPr txBox="1">
            <a:spLocks noChangeArrowheads="1"/>
          </p:cNvSpPr>
          <p:nvPr/>
        </p:nvSpPr>
        <p:spPr bwMode="auto">
          <a:xfrm>
            <a:off x="1752600" y="3917950"/>
            <a:ext cx="5562600" cy="3492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dirty="0"/>
              <a:t>adding the contribution from  L</a:t>
            </a:r>
            <a:r>
              <a:rPr lang="en-US" baseline="-25000" dirty="0"/>
              <a:t>z</a:t>
            </a:r>
            <a:r>
              <a:rPr lang="en-US" dirty="0"/>
              <a:t>=0 and L</a:t>
            </a:r>
            <a:r>
              <a:rPr lang="en-US" baseline="-25000" dirty="0"/>
              <a:t>z</a:t>
            </a:r>
            <a:r>
              <a:rPr lang="en-US" dirty="0"/>
              <a:t>=2 components</a:t>
            </a:r>
            <a:endParaRPr lang="it-IT"/>
          </a:p>
        </p:txBody>
      </p:sp>
      <p:sp>
        <p:nvSpPr>
          <p:cNvPr id="144530" name="Text Box 146"/>
          <p:cNvSpPr txBox="1">
            <a:spLocks noChangeArrowheads="1"/>
          </p:cNvSpPr>
          <p:nvPr/>
        </p:nvSpPr>
        <p:spPr bwMode="auto">
          <a:xfrm>
            <a:off x="5867400" y="6477000"/>
            <a:ext cx="3200400" cy="31432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sz="1400" dirty="0"/>
              <a:t>B.P., Cazzaniga, Boffi, </a:t>
            </a:r>
            <a:r>
              <a:rPr lang="en-US" sz="1400" dirty="0" smtClean="0"/>
              <a:t> PRD78, 2008</a:t>
            </a:r>
            <a:endParaRPr lang="it-IT" sz="1400" dirty="0"/>
          </a:p>
        </p:txBody>
      </p:sp>
      <p:sp>
        <p:nvSpPr>
          <p:cNvPr id="144531" name="Text Box 147"/>
          <p:cNvSpPr txBox="1">
            <a:spLocks noChangeArrowheads="1"/>
          </p:cNvSpPr>
          <p:nvPr/>
        </p:nvSpPr>
        <p:spPr bwMode="auto">
          <a:xfrm>
            <a:off x="4038600" y="533400"/>
            <a:ext cx="1066800" cy="3492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dirty="0"/>
              <a:t>up quark</a:t>
            </a:r>
            <a:endParaRPr lang="it-IT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4527" grpId="0" animBg="1"/>
      <p:bldP spid="144528" grpId="0" animBg="1"/>
      <p:bldP spid="144529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6" name="Text Box 4"/>
          <p:cNvSpPr txBox="1">
            <a:spLocks noChangeArrowheads="1"/>
          </p:cNvSpPr>
          <p:nvPr/>
        </p:nvSpPr>
        <p:spPr bwMode="auto">
          <a:xfrm>
            <a:off x="0" y="0"/>
            <a:ext cx="8610600" cy="396875"/>
          </a:xfrm>
          <a:prstGeom prst="rect">
            <a:avLst/>
          </a:prstGeom>
          <a:noFill/>
          <a:ln w="31750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/>
            <a:r>
              <a:rPr lang="en-US" sz="2000" b="1" dirty="0">
                <a:solidFill>
                  <a:srgbClr val="FF33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               Angular Momentum Decomposition of h</a:t>
            </a:r>
            <a:r>
              <a:rPr lang="en-US" sz="2000" b="1" baseline="-25000" dirty="0">
                <a:solidFill>
                  <a:srgbClr val="FF33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1T</a:t>
            </a:r>
            <a:r>
              <a:rPr lang="en-US" sz="2000" b="1" baseline="30000" dirty="0">
                <a:solidFill>
                  <a:srgbClr val="FF33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Symbol" pitchFamily="18" charset="2"/>
                <a:sym typeface="Symbol" pitchFamily="18" charset="2"/>
              </a:rPr>
              <a:t></a:t>
            </a:r>
            <a:r>
              <a:rPr lang="en-US" sz="2000" b="1" baseline="30000" dirty="0">
                <a:solidFill>
                  <a:srgbClr val="FF33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sym typeface="Symbol" pitchFamily="18" charset="2"/>
              </a:rPr>
              <a:t>u</a:t>
            </a:r>
          </a:p>
        </p:txBody>
      </p:sp>
      <p:sp>
        <p:nvSpPr>
          <p:cNvPr id="146437" name="Rectangle 5"/>
          <p:cNvSpPr>
            <a:spLocks noChangeArrowheads="1"/>
          </p:cNvSpPr>
          <p:nvPr/>
        </p:nvSpPr>
        <p:spPr bwMode="auto">
          <a:xfrm>
            <a:off x="46038" y="403225"/>
            <a:ext cx="9021762" cy="53975"/>
          </a:xfrm>
          <a:prstGeom prst="rect">
            <a:avLst/>
          </a:prstGeom>
          <a:gradFill rotWithShape="1">
            <a:gsLst>
              <a:gs pos="0">
                <a:srgbClr val="FF0000"/>
              </a:gs>
              <a:gs pos="100000">
                <a:schemeClr val="bg1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>
              <a:spcBef>
                <a:spcPct val="0"/>
              </a:spcBef>
            </a:pPr>
            <a:r>
              <a:rPr lang="en-US" sz="4400" dirty="0">
                <a:solidFill>
                  <a:srgbClr val="FF3300"/>
                </a:solidFill>
                <a:latin typeface="Arial" charset="0"/>
              </a:rPr>
              <a:t/>
            </a:r>
            <a:br>
              <a:rPr lang="en-US" sz="4400" dirty="0">
                <a:solidFill>
                  <a:srgbClr val="FF3300"/>
                </a:solidFill>
                <a:latin typeface="Arial" charset="0"/>
              </a:rPr>
            </a:br>
            <a:endParaRPr lang="it-IT" sz="4400">
              <a:solidFill>
                <a:srgbClr val="FF3300"/>
              </a:solidFill>
              <a:latin typeface="Arial" charset="0"/>
            </a:endParaRPr>
          </a:p>
        </p:txBody>
      </p:sp>
      <p:grpSp>
        <p:nvGrpSpPr>
          <p:cNvPr id="2" name="Group 4352"/>
          <p:cNvGrpSpPr>
            <a:grpSpLocks/>
          </p:cNvGrpSpPr>
          <p:nvPr/>
        </p:nvGrpSpPr>
        <p:grpSpPr bwMode="auto">
          <a:xfrm>
            <a:off x="0" y="1022350"/>
            <a:ext cx="4343400" cy="2633663"/>
            <a:chOff x="0" y="644"/>
            <a:chExt cx="2736" cy="1659"/>
          </a:xfrm>
        </p:grpSpPr>
        <p:sp>
          <p:nvSpPr>
            <p:cNvPr id="146434" name="Text Box 2"/>
            <p:cNvSpPr txBox="1">
              <a:spLocks noChangeArrowheads="1"/>
            </p:cNvSpPr>
            <p:nvPr/>
          </p:nvSpPr>
          <p:spPr bwMode="auto">
            <a:xfrm>
              <a:off x="960" y="768"/>
              <a:ext cx="1200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r>
                <a:rPr lang="en-US" sz="1800" dirty="0"/>
                <a:t>L</a:t>
              </a:r>
              <a:r>
                <a:rPr lang="en-US" sz="1800" baseline="-25000" dirty="0"/>
                <a:t>z</a:t>
              </a:r>
              <a:r>
                <a:rPr lang="en-US" sz="1800" dirty="0"/>
                <a:t>=+1 and L</a:t>
              </a:r>
              <a:r>
                <a:rPr lang="en-US" sz="1800" baseline="-25000" dirty="0"/>
                <a:t>z</a:t>
              </a:r>
              <a:r>
                <a:rPr lang="en-US" sz="1800" dirty="0"/>
                <a:t>=-1</a:t>
              </a:r>
              <a:endParaRPr lang="it-IT" sz="1800" dirty="0"/>
            </a:p>
          </p:txBody>
        </p:sp>
        <p:grpSp>
          <p:nvGrpSpPr>
            <p:cNvPr id="3" name="Group 1445"/>
            <p:cNvGrpSpPr>
              <a:grpSpLocks/>
            </p:cNvGrpSpPr>
            <p:nvPr/>
          </p:nvGrpSpPr>
          <p:grpSpPr bwMode="auto">
            <a:xfrm>
              <a:off x="0" y="1056"/>
              <a:ext cx="2352" cy="1247"/>
              <a:chOff x="2784" y="1076"/>
              <a:chExt cx="2352" cy="1247"/>
            </a:xfrm>
          </p:grpSpPr>
          <p:grpSp>
            <p:nvGrpSpPr>
              <p:cNvPr id="4" name="Group 1446"/>
              <p:cNvGrpSpPr>
                <a:grpSpLocks/>
              </p:cNvGrpSpPr>
              <p:nvPr/>
            </p:nvGrpSpPr>
            <p:grpSpPr bwMode="auto">
              <a:xfrm>
                <a:off x="3154" y="1076"/>
                <a:ext cx="1982" cy="1247"/>
                <a:chOff x="3142" y="1026"/>
                <a:chExt cx="1982" cy="1247"/>
              </a:xfrm>
            </p:grpSpPr>
            <p:sp>
              <p:nvSpPr>
                <p:cNvPr id="147879" name="Line 144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23" y="1714"/>
                  <a:ext cx="833" cy="559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880" name="Line 1448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4425" y="2127"/>
                  <a:ext cx="9" cy="5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881" name="Freeform 1449"/>
                <p:cNvSpPr>
                  <a:spLocks noChangeAspect="1" noEditPoints="1"/>
                </p:cNvSpPr>
                <p:nvPr/>
              </p:nvSpPr>
              <p:spPr bwMode="auto">
                <a:xfrm>
                  <a:off x="4472" y="2132"/>
                  <a:ext cx="36" cy="60"/>
                </a:xfrm>
                <a:custGeom>
                  <a:avLst/>
                  <a:gdLst/>
                  <a:ahLst/>
                  <a:cxnLst>
                    <a:cxn ang="0">
                      <a:pos x="0" y="32"/>
                    </a:cxn>
                    <a:cxn ang="0">
                      <a:pos x="0" y="22"/>
                    </a:cxn>
                    <a:cxn ang="0">
                      <a:pos x="4" y="14"/>
                    </a:cxn>
                    <a:cxn ang="0">
                      <a:pos x="6" y="8"/>
                    </a:cxn>
                    <a:cxn ang="0">
                      <a:pos x="12" y="2"/>
                    </a:cxn>
                    <a:cxn ang="0">
                      <a:pos x="16" y="0"/>
                    </a:cxn>
                    <a:cxn ang="0">
                      <a:pos x="20" y="0"/>
                    </a:cxn>
                    <a:cxn ang="0">
                      <a:pos x="24" y="0"/>
                    </a:cxn>
                    <a:cxn ang="0">
                      <a:pos x="30" y="2"/>
                    </a:cxn>
                    <a:cxn ang="0">
                      <a:pos x="32" y="6"/>
                    </a:cxn>
                    <a:cxn ang="0">
                      <a:pos x="36" y="14"/>
                    </a:cxn>
                    <a:cxn ang="0">
                      <a:pos x="40" y="22"/>
                    </a:cxn>
                    <a:cxn ang="0">
                      <a:pos x="40" y="32"/>
                    </a:cxn>
                    <a:cxn ang="0">
                      <a:pos x="40" y="42"/>
                    </a:cxn>
                    <a:cxn ang="0">
                      <a:pos x="36" y="50"/>
                    </a:cxn>
                    <a:cxn ang="0">
                      <a:pos x="34" y="58"/>
                    </a:cxn>
                    <a:cxn ang="0">
                      <a:pos x="30" y="62"/>
                    </a:cxn>
                    <a:cxn ang="0">
                      <a:pos x="24" y="64"/>
                    </a:cxn>
                    <a:cxn ang="0">
                      <a:pos x="20" y="66"/>
                    </a:cxn>
                    <a:cxn ang="0">
                      <a:pos x="14" y="64"/>
                    </a:cxn>
                    <a:cxn ang="0">
                      <a:pos x="10" y="60"/>
                    </a:cxn>
                    <a:cxn ang="0">
                      <a:pos x="6" y="54"/>
                    </a:cxn>
                    <a:cxn ang="0">
                      <a:pos x="2" y="48"/>
                    </a:cxn>
                    <a:cxn ang="0">
                      <a:pos x="0" y="40"/>
                    </a:cxn>
                    <a:cxn ang="0">
                      <a:pos x="0" y="32"/>
                    </a:cxn>
                    <a:cxn ang="0">
                      <a:pos x="10" y="34"/>
                    </a:cxn>
                    <a:cxn ang="0">
                      <a:pos x="10" y="46"/>
                    </a:cxn>
                    <a:cxn ang="0">
                      <a:pos x="12" y="56"/>
                    </a:cxn>
                    <a:cxn ang="0">
                      <a:pos x="14" y="60"/>
                    </a:cxn>
                    <a:cxn ang="0">
                      <a:pos x="16" y="62"/>
                    </a:cxn>
                    <a:cxn ang="0">
                      <a:pos x="20" y="62"/>
                    </a:cxn>
                    <a:cxn ang="0">
                      <a:pos x="22" y="62"/>
                    </a:cxn>
                    <a:cxn ang="0">
                      <a:pos x="24" y="60"/>
                    </a:cxn>
                    <a:cxn ang="0">
                      <a:pos x="28" y="58"/>
                    </a:cxn>
                    <a:cxn ang="0">
                      <a:pos x="28" y="52"/>
                    </a:cxn>
                    <a:cxn ang="0">
                      <a:pos x="30" y="46"/>
                    </a:cxn>
                    <a:cxn ang="0">
                      <a:pos x="30" y="38"/>
                    </a:cxn>
                    <a:cxn ang="0">
                      <a:pos x="32" y="30"/>
                    </a:cxn>
                    <a:cxn ang="0">
                      <a:pos x="30" y="20"/>
                    </a:cxn>
                    <a:cxn ang="0">
                      <a:pos x="28" y="12"/>
                    </a:cxn>
                    <a:cxn ang="0">
                      <a:pos x="28" y="6"/>
                    </a:cxn>
                    <a:cxn ang="0">
                      <a:pos x="24" y="4"/>
                    </a:cxn>
                    <a:cxn ang="0">
                      <a:pos x="22" y="2"/>
                    </a:cxn>
                    <a:cxn ang="0">
                      <a:pos x="20" y="2"/>
                    </a:cxn>
                    <a:cxn ang="0">
                      <a:pos x="18" y="4"/>
                    </a:cxn>
                    <a:cxn ang="0">
                      <a:pos x="14" y="6"/>
                    </a:cxn>
                    <a:cxn ang="0">
                      <a:pos x="12" y="10"/>
                    </a:cxn>
                    <a:cxn ang="0">
                      <a:pos x="10" y="18"/>
                    </a:cxn>
                    <a:cxn ang="0">
                      <a:pos x="10" y="26"/>
                    </a:cxn>
                    <a:cxn ang="0">
                      <a:pos x="10" y="34"/>
                    </a:cxn>
                  </a:cxnLst>
                  <a:rect l="0" t="0" r="r" b="b"/>
                  <a:pathLst>
                    <a:path w="40" h="66">
                      <a:moveTo>
                        <a:pt x="0" y="32"/>
                      </a:moveTo>
                      <a:lnTo>
                        <a:pt x="0" y="22"/>
                      </a:lnTo>
                      <a:lnTo>
                        <a:pt x="4" y="14"/>
                      </a:lnTo>
                      <a:lnTo>
                        <a:pt x="6" y="8"/>
                      </a:lnTo>
                      <a:lnTo>
                        <a:pt x="12" y="2"/>
                      </a:ln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4" y="0"/>
                      </a:lnTo>
                      <a:lnTo>
                        <a:pt x="30" y="2"/>
                      </a:lnTo>
                      <a:lnTo>
                        <a:pt x="32" y="6"/>
                      </a:lnTo>
                      <a:lnTo>
                        <a:pt x="36" y="14"/>
                      </a:lnTo>
                      <a:lnTo>
                        <a:pt x="40" y="22"/>
                      </a:lnTo>
                      <a:lnTo>
                        <a:pt x="40" y="32"/>
                      </a:lnTo>
                      <a:lnTo>
                        <a:pt x="40" y="42"/>
                      </a:lnTo>
                      <a:lnTo>
                        <a:pt x="36" y="50"/>
                      </a:lnTo>
                      <a:lnTo>
                        <a:pt x="34" y="58"/>
                      </a:lnTo>
                      <a:lnTo>
                        <a:pt x="30" y="62"/>
                      </a:lnTo>
                      <a:lnTo>
                        <a:pt x="24" y="64"/>
                      </a:lnTo>
                      <a:lnTo>
                        <a:pt x="20" y="66"/>
                      </a:lnTo>
                      <a:lnTo>
                        <a:pt x="14" y="64"/>
                      </a:lnTo>
                      <a:lnTo>
                        <a:pt x="10" y="60"/>
                      </a:lnTo>
                      <a:lnTo>
                        <a:pt x="6" y="54"/>
                      </a:lnTo>
                      <a:lnTo>
                        <a:pt x="2" y="48"/>
                      </a:lnTo>
                      <a:lnTo>
                        <a:pt x="0" y="40"/>
                      </a:lnTo>
                      <a:lnTo>
                        <a:pt x="0" y="32"/>
                      </a:lnTo>
                      <a:close/>
                      <a:moveTo>
                        <a:pt x="10" y="34"/>
                      </a:moveTo>
                      <a:lnTo>
                        <a:pt x="10" y="46"/>
                      </a:lnTo>
                      <a:lnTo>
                        <a:pt x="12" y="56"/>
                      </a:lnTo>
                      <a:lnTo>
                        <a:pt x="14" y="60"/>
                      </a:lnTo>
                      <a:lnTo>
                        <a:pt x="16" y="62"/>
                      </a:lnTo>
                      <a:lnTo>
                        <a:pt x="20" y="62"/>
                      </a:lnTo>
                      <a:lnTo>
                        <a:pt x="22" y="62"/>
                      </a:lnTo>
                      <a:lnTo>
                        <a:pt x="24" y="60"/>
                      </a:lnTo>
                      <a:lnTo>
                        <a:pt x="28" y="58"/>
                      </a:lnTo>
                      <a:lnTo>
                        <a:pt x="28" y="52"/>
                      </a:lnTo>
                      <a:lnTo>
                        <a:pt x="30" y="46"/>
                      </a:lnTo>
                      <a:lnTo>
                        <a:pt x="30" y="38"/>
                      </a:lnTo>
                      <a:lnTo>
                        <a:pt x="32" y="30"/>
                      </a:lnTo>
                      <a:lnTo>
                        <a:pt x="30" y="20"/>
                      </a:lnTo>
                      <a:lnTo>
                        <a:pt x="28" y="12"/>
                      </a:lnTo>
                      <a:lnTo>
                        <a:pt x="28" y="6"/>
                      </a:lnTo>
                      <a:lnTo>
                        <a:pt x="24" y="4"/>
                      </a:lnTo>
                      <a:lnTo>
                        <a:pt x="22" y="2"/>
                      </a:lnTo>
                      <a:lnTo>
                        <a:pt x="20" y="2"/>
                      </a:lnTo>
                      <a:lnTo>
                        <a:pt x="18" y="4"/>
                      </a:lnTo>
                      <a:lnTo>
                        <a:pt x="14" y="6"/>
                      </a:lnTo>
                      <a:lnTo>
                        <a:pt x="12" y="10"/>
                      </a:lnTo>
                      <a:lnTo>
                        <a:pt x="10" y="18"/>
                      </a:lnTo>
                      <a:lnTo>
                        <a:pt x="10" y="26"/>
                      </a:lnTo>
                      <a:lnTo>
                        <a:pt x="10" y="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882" name="Freeform 1450"/>
                <p:cNvSpPr>
                  <a:spLocks noChangeAspect="1"/>
                </p:cNvSpPr>
                <p:nvPr/>
              </p:nvSpPr>
              <p:spPr bwMode="auto">
                <a:xfrm>
                  <a:off x="4519" y="2181"/>
                  <a:ext cx="9" cy="11"/>
                </a:xfrm>
                <a:custGeom>
                  <a:avLst/>
                  <a:gdLst/>
                  <a:ahLst/>
                  <a:cxnLst>
                    <a:cxn ang="0">
                      <a:pos x="4" y="0"/>
                    </a:cxn>
                    <a:cxn ang="0">
                      <a:pos x="6" y="0"/>
                    </a:cxn>
                    <a:cxn ang="0">
                      <a:pos x="8" y="2"/>
                    </a:cxn>
                    <a:cxn ang="0">
                      <a:pos x="10" y="4"/>
                    </a:cxn>
                    <a:cxn ang="0">
                      <a:pos x="10" y="6"/>
                    </a:cxn>
                    <a:cxn ang="0">
                      <a:pos x="10" y="8"/>
                    </a:cxn>
                    <a:cxn ang="0">
                      <a:pos x="8" y="10"/>
                    </a:cxn>
                    <a:cxn ang="0">
                      <a:pos x="6" y="10"/>
                    </a:cxn>
                    <a:cxn ang="0">
                      <a:pos x="4" y="12"/>
                    </a:cxn>
                    <a:cxn ang="0">
                      <a:pos x="2" y="10"/>
                    </a:cxn>
                    <a:cxn ang="0">
                      <a:pos x="0" y="10"/>
                    </a:cxn>
                    <a:cxn ang="0">
                      <a:pos x="0" y="8"/>
                    </a:cxn>
                    <a:cxn ang="0">
                      <a:pos x="0" y="6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4" y="0"/>
                    </a:cxn>
                  </a:cxnLst>
                  <a:rect l="0" t="0" r="r" b="b"/>
                  <a:pathLst>
                    <a:path w="10" h="12">
                      <a:moveTo>
                        <a:pt x="4" y="0"/>
                      </a:moveTo>
                      <a:lnTo>
                        <a:pt x="6" y="0"/>
                      </a:lnTo>
                      <a:lnTo>
                        <a:pt x="8" y="2"/>
                      </a:lnTo>
                      <a:lnTo>
                        <a:pt x="10" y="4"/>
                      </a:lnTo>
                      <a:lnTo>
                        <a:pt x="10" y="6"/>
                      </a:lnTo>
                      <a:lnTo>
                        <a:pt x="10" y="8"/>
                      </a:lnTo>
                      <a:lnTo>
                        <a:pt x="8" y="10"/>
                      </a:lnTo>
                      <a:lnTo>
                        <a:pt x="6" y="10"/>
                      </a:lnTo>
                      <a:lnTo>
                        <a:pt x="4" y="12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883" name="Freeform 1451"/>
                <p:cNvSpPr>
                  <a:spLocks noChangeAspect="1"/>
                </p:cNvSpPr>
                <p:nvPr/>
              </p:nvSpPr>
              <p:spPr bwMode="auto">
                <a:xfrm>
                  <a:off x="4535" y="2132"/>
                  <a:ext cx="38" cy="58"/>
                </a:xfrm>
                <a:custGeom>
                  <a:avLst/>
                  <a:gdLst/>
                  <a:ahLst/>
                  <a:cxnLst>
                    <a:cxn ang="0">
                      <a:pos x="42" y="52"/>
                    </a:cxn>
                    <a:cxn ang="0">
                      <a:pos x="38" y="64"/>
                    </a:cxn>
                    <a:cxn ang="0">
                      <a:pos x="0" y="64"/>
                    </a:cxn>
                    <a:cxn ang="0">
                      <a:pos x="0" y="62"/>
                    </a:cxn>
                    <a:cxn ang="0">
                      <a:pos x="10" y="54"/>
                    </a:cxn>
                    <a:cxn ang="0">
                      <a:pos x="18" y="44"/>
                    </a:cxn>
                    <a:cxn ang="0">
                      <a:pos x="24" y="38"/>
                    </a:cxn>
                    <a:cxn ang="0">
                      <a:pos x="28" y="32"/>
                    </a:cxn>
                    <a:cxn ang="0">
                      <a:pos x="30" y="26"/>
                    </a:cxn>
                    <a:cxn ang="0">
                      <a:pos x="30" y="20"/>
                    </a:cxn>
                    <a:cxn ang="0">
                      <a:pos x="30" y="14"/>
                    </a:cxn>
                    <a:cxn ang="0">
                      <a:pos x="26" y="10"/>
                    </a:cxn>
                    <a:cxn ang="0">
                      <a:pos x="22" y="8"/>
                    </a:cxn>
                    <a:cxn ang="0">
                      <a:pos x="18" y="6"/>
                    </a:cxn>
                    <a:cxn ang="0">
                      <a:pos x="12" y="8"/>
                    </a:cxn>
                    <a:cxn ang="0">
                      <a:pos x="8" y="10"/>
                    </a:cxn>
                    <a:cxn ang="0">
                      <a:pos x="6" y="12"/>
                    </a:cxn>
                    <a:cxn ang="0">
                      <a:pos x="2" y="18"/>
                    </a:cxn>
                    <a:cxn ang="0">
                      <a:pos x="2" y="18"/>
                    </a:cxn>
                    <a:cxn ang="0">
                      <a:pos x="4" y="10"/>
                    </a:cxn>
                    <a:cxn ang="0">
                      <a:pos x="8" y="4"/>
                    </a:cxn>
                    <a:cxn ang="0">
                      <a:pos x="12" y="0"/>
                    </a:cxn>
                    <a:cxn ang="0">
                      <a:pos x="20" y="0"/>
                    </a:cxn>
                    <a:cxn ang="0">
                      <a:pos x="26" y="0"/>
                    </a:cxn>
                    <a:cxn ang="0">
                      <a:pos x="32" y="4"/>
                    </a:cxn>
                    <a:cxn ang="0">
                      <a:pos x="36" y="10"/>
                    </a:cxn>
                    <a:cxn ang="0">
                      <a:pos x="38" y="16"/>
                    </a:cxn>
                    <a:cxn ang="0">
                      <a:pos x="38" y="20"/>
                    </a:cxn>
                    <a:cxn ang="0">
                      <a:pos x="36" y="26"/>
                    </a:cxn>
                    <a:cxn ang="0">
                      <a:pos x="32" y="34"/>
                    </a:cxn>
                    <a:cxn ang="0">
                      <a:pos x="24" y="42"/>
                    </a:cxn>
                    <a:cxn ang="0">
                      <a:pos x="18" y="50"/>
                    </a:cxn>
                    <a:cxn ang="0">
                      <a:pos x="12" y="54"/>
                    </a:cxn>
                    <a:cxn ang="0">
                      <a:pos x="10" y="58"/>
                    </a:cxn>
                    <a:cxn ang="0">
                      <a:pos x="26" y="58"/>
                    </a:cxn>
                    <a:cxn ang="0">
                      <a:pos x="30" y="58"/>
                    </a:cxn>
                    <a:cxn ang="0">
                      <a:pos x="34" y="56"/>
                    </a:cxn>
                    <a:cxn ang="0">
                      <a:pos x="36" y="56"/>
                    </a:cxn>
                    <a:cxn ang="0">
                      <a:pos x="38" y="56"/>
                    </a:cxn>
                    <a:cxn ang="0">
                      <a:pos x="38" y="54"/>
                    </a:cxn>
                    <a:cxn ang="0">
                      <a:pos x="40" y="52"/>
                    </a:cxn>
                    <a:cxn ang="0">
                      <a:pos x="42" y="52"/>
                    </a:cxn>
                  </a:cxnLst>
                  <a:rect l="0" t="0" r="r" b="b"/>
                  <a:pathLst>
                    <a:path w="42" h="64">
                      <a:moveTo>
                        <a:pt x="42" y="52"/>
                      </a:moveTo>
                      <a:lnTo>
                        <a:pt x="38" y="64"/>
                      </a:lnTo>
                      <a:lnTo>
                        <a:pt x="0" y="64"/>
                      </a:lnTo>
                      <a:lnTo>
                        <a:pt x="0" y="62"/>
                      </a:lnTo>
                      <a:lnTo>
                        <a:pt x="10" y="54"/>
                      </a:lnTo>
                      <a:lnTo>
                        <a:pt x="18" y="44"/>
                      </a:lnTo>
                      <a:lnTo>
                        <a:pt x="24" y="38"/>
                      </a:lnTo>
                      <a:lnTo>
                        <a:pt x="28" y="32"/>
                      </a:lnTo>
                      <a:lnTo>
                        <a:pt x="30" y="26"/>
                      </a:lnTo>
                      <a:lnTo>
                        <a:pt x="30" y="20"/>
                      </a:lnTo>
                      <a:lnTo>
                        <a:pt x="30" y="14"/>
                      </a:lnTo>
                      <a:lnTo>
                        <a:pt x="26" y="10"/>
                      </a:lnTo>
                      <a:lnTo>
                        <a:pt x="22" y="8"/>
                      </a:lnTo>
                      <a:lnTo>
                        <a:pt x="18" y="6"/>
                      </a:lnTo>
                      <a:lnTo>
                        <a:pt x="12" y="8"/>
                      </a:lnTo>
                      <a:lnTo>
                        <a:pt x="8" y="10"/>
                      </a:lnTo>
                      <a:lnTo>
                        <a:pt x="6" y="12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4" y="10"/>
                      </a:lnTo>
                      <a:lnTo>
                        <a:pt x="8" y="4"/>
                      </a:lnTo>
                      <a:lnTo>
                        <a:pt x="12" y="0"/>
                      </a:lnTo>
                      <a:lnTo>
                        <a:pt x="20" y="0"/>
                      </a:lnTo>
                      <a:lnTo>
                        <a:pt x="26" y="0"/>
                      </a:lnTo>
                      <a:lnTo>
                        <a:pt x="32" y="4"/>
                      </a:lnTo>
                      <a:lnTo>
                        <a:pt x="36" y="10"/>
                      </a:lnTo>
                      <a:lnTo>
                        <a:pt x="38" y="16"/>
                      </a:lnTo>
                      <a:lnTo>
                        <a:pt x="38" y="20"/>
                      </a:lnTo>
                      <a:lnTo>
                        <a:pt x="36" y="26"/>
                      </a:lnTo>
                      <a:lnTo>
                        <a:pt x="32" y="34"/>
                      </a:lnTo>
                      <a:lnTo>
                        <a:pt x="24" y="42"/>
                      </a:lnTo>
                      <a:lnTo>
                        <a:pt x="18" y="50"/>
                      </a:lnTo>
                      <a:lnTo>
                        <a:pt x="12" y="54"/>
                      </a:lnTo>
                      <a:lnTo>
                        <a:pt x="10" y="58"/>
                      </a:lnTo>
                      <a:lnTo>
                        <a:pt x="26" y="58"/>
                      </a:lnTo>
                      <a:lnTo>
                        <a:pt x="30" y="58"/>
                      </a:lnTo>
                      <a:lnTo>
                        <a:pt x="34" y="56"/>
                      </a:lnTo>
                      <a:lnTo>
                        <a:pt x="36" y="56"/>
                      </a:lnTo>
                      <a:lnTo>
                        <a:pt x="38" y="56"/>
                      </a:lnTo>
                      <a:lnTo>
                        <a:pt x="38" y="54"/>
                      </a:lnTo>
                      <a:lnTo>
                        <a:pt x="40" y="52"/>
                      </a:lnTo>
                      <a:lnTo>
                        <a:pt x="42" y="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884" name="Line 1452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4609" y="2003"/>
                  <a:ext cx="11" cy="5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885" name="Freeform 1453"/>
                <p:cNvSpPr>
                  <a:spLocks noChangeAspect="1" noEditPoints="1"/>
                </p:cNvSpPr>
                <p:nvPr/>
              </p:nvSpPr>
              <p:spPr bwMode="auto">
                <a:xfrm>
                  <a:off x="4657" y="2004"/>
                  <a:ext cx="36" cy="60"/>
                </a:xfrm>
                <a:custGeom>
                  <a:avLst/>
                  <a:gdLst/>
                  <a:ahLst/>
                  <a:cxnLst>
                    <a:cxn ang="0">
                      <a:pos x="0" y="34"/>
                    </a:cxn>
                    <a:cxn ang="0">
                      <a:pos x="0" y="22"/>
                    </a:cxn>
                    <a:cxn ang="0">
                      <a:pos x="2" y="14"/>
                    </a:cxn>
                    <a:cxn ang="0">
                      <a:pos x="6" y="8"/>
                    </a:cxn>
                    <a:cxn ang="0">
                      <a:pos x="12" y="2"/>
                    </a:cxn>
                    <a:cxn ang="0">
                      <a:pos x="16" y="0"/>
                    </a:cxn>
                    <a:cxn ang="0">
                      <a:pos x="20" y="0"/>
                    </a:cxn>
                    <a:cxn ang="0">
                      <a:pos x="24" y="0"/>
                    </a:cxn>
                    <a:cxn ang="0">
                      <a:pos x="28" y="2"/>
                    </a:cxn>
                    <a:cxn ang="0">
                      <a:pos x="32" y="8"/>
                    </a:cxn>
                    <a:cxn ang="0">
                      <a:pos x="36" y="14"/>
                    </a:cxn>
                    <a:cxn ang="0">
                      <a:pos x="38" y="22"/>
                    </a:cxn>
                    <a:cxn ang="0">
                      <a:pos x="40" y="32"/>
                    </a:cxn>
                    <a:cxn ang="0">
                      <a:pos x="38" y="42"/>
                    </a:cxn>
                    <a:cxn ang="0">
                      <a:pos x="36" y="50"/>
                    </a:cxn>
                    <a:cxn ang="0">
                      <a:pos x="32" y="58"/>
                    </a:cxn>
                    <a:cxn ang="0">
                      <a:pos x="28" y="62"/>
                    </a:cxn>
                    <a:cxn ang="0">
                      <a:pos x="24" y="64"/>
                    </a:cxn>
                    <a:cxn ang="0">
                      <a:pos x="20" y="66"/>
                    </a:cxn>
                    <a:cxn ang="0">
                      <a:pos x="14" y="64"/>
                    </a:cxn>
                    <a:cxn ang="0">
                      <a:pos x="8" y="60"/>
                    </a:cxn>
                    <a:cxn ang="0">
                      <a:pos x="4" y="54"/>
                    </a:cxn>
                    <a:cxn ang="0">
                      <a:pos x="2" y="48"/>
                    </a:cxn>
                    <a:cxn ang="0">
                      <a:pos x="0" y="42"/>
                    </a:cxn>
                    <a:cxn ang="0">
                      <a:pos x="0" y="34"/>
                    </a:cxn>
                    <a:cxn ang="0">
                      <a:pos x="8" y="34"/>
                    </a:cxn>
                    <a:cxn ang="0">
                      <a:pos x="10" y="46"/>
                    </a:cxn>
                    <a:cxn ang="0">
                      <a:pos x="12" y="56"/>
                    </a:cxn>
                    <a:cxn ang="0">
                      <a:pos x="14" y="60"/>
                    </a:cxn>
                    <a:cxn ang="0">
                      <a:pos x="16" y="62"/>
                    </a:cxn>
                    <a:cxn ang="0">
                      <a:pos x="20" y="62"/>
                    </a:cxn>
                    <a:cxn ang="0">
                      <a:pos x="22" y="62"/>
                    </a:cxn>
                    <a:cxn ang="0">
                      <a:pos x="24" y="60"/>
                    </a:cxn>
                    <a:cxn ang="0">
                      <a:pos x="26" y="58"/>
                    </a:cxn>
                    <a:cxn ang="0">
                      <a:pos x="28" y="52"/>
                    </a:cxn>
                    <a:cxn ang="0">
                      <a:pos x="30" y="46"/>
                    </a:cxn>
                    <a:cxn ang="0">
                      <a:pos x="30" y="40"/>
                    </a:cxn>
                    <a:cxn ang="0">
                      <a:pos x="30" y="30"/>
                    </a:cxn>
                    <a:cxn ang="0">
                      <a:pos x="30" y="20"/>
                    </a:cxn>
                    <a:cxn ang="0">
                      <a:pos x="28" y="12"/>
                    </a:cxn>
                    <a:cxn ang="0">
                      <a:pos x="26" y="8"/>
                    </a:cxn>
                    <a:cxn ang="0">
                      <a:pos x="24" y="4"/>
                    </a:cxn>
                    <a:cxn ang="0">
                      <a:pos x="22" y="4"/>
                    </a:cxn>
                    <a:cxn ang="0">
                      <a:pos x="20" y="2"/>
                    </a:cxn>
                    <a:cxn ang="0">
                      <a:pos x="16" y="4"/>
                    </a:cxn>
                    <a:cxn ang="0">
                      <a:pos x="14" y="6"/>
                    </a:cxn>
                    <a:cxn ang="0">
                      <a:pos x="12" y="10"/>
                    </a:cxn>
                    <a:cxn ang="0">
                      <a:pos x="10" y="18"/>
                    </a:cxn>
                    <a:cxn ang="0">
                      <a:pos x="8" y="26"/>
                    </a:cxn>
                    <a:cxn ang="0">
                      <a:pos x="8" y="34"/>
                    </a:cxn>
                  </a:cxnLst>
                  <a:rect l="0" t="0" r="r" b="b"/>
                  <a:pathLst>
                    <a:path w="40" h="66">
                      <a:moveTo>
                        <a:pt x="0" y="34"/>
                      </a:moveTo>
                      <a:lnTo>
                        <a:pt x="0" y="22"/>
                      </a:lnTo>
                      <a:lnTo>
                        <a:pt x="2" y="14"/>
                      </a:lnTo>
                      <a:lnTo>
                        <a:pt x="6" y="8"/>
                      </a:lnTo>
                      <a:lnTo>
                        <a:pt x="12" y="2"/>
                      </a:ln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4" y="0"/>
                      </a:lnTo>
                      <a:lnTo>
                        <a:pt x="28" y="2"/>
                      </a:lnTo>
                      <a:lnTo>
                        <a:pt x="32" y="8"/>
                      </a:lnTo>
                      <a:lnTo>
                        <a:pt x="36" y="14"/>
                      </a:lnTo>
                      <a:lnTo>
                        <a:pt x="38" y="22"/>
                      </a:lnTo>
                      <a:lnTo>
                        <a:pt x="40" y="32"/>
                      </a:lnTo>
                      <a:lnTo>
                        <a:pt x="38" y="42"/>
                      </a:lnTo>
                      <a:lnTo>
                        <a:pt x="36" y="50"/>
                      </a:lnTo>
                      <a:lnTo>
                        <a:pt x="32" y="58"/>
                      </a:lnTo>
                      <a:lnTo>
                        <a:pt x="28" y="62"/>
                      </a:lnTo>
                      <a:lnTo>
                        <a:pt x="24" y="64"/>
                      </a:lnTo>
                      <a:lnTo>
                        <a:pt x="20" y="66"/>
                      </a:lnTo>
                      <a:lnTo>
                        <a:pt x="14" y="64"/>
                      </a:lnTo>
                      <a:lnTo>
                        <a:pt x="8" y="60"/>
                      </a:lnTo>
                      <a:lnTo>
                        <a:pt x="4" y="54"/>
                      </a:lnTo>
                      <a:lnTo>
                        <a:pt x="2" y="48"/>
                      </a:lnTo>
                      <a:lnTo>
                        <a:pt x="0" y="42"/>
                      </a:lnTo>
                      <a:lnTo>
                        <a:pt x="0" y="34"/>
                      </a:lnTo>
                      <a:close/>
                      <a:moveTo>
                        <a:pt x="8" y="34"/>
                      </a:moveTo>
                      <a:lnTo>
                        <a:pt x="10" y="46"/>
                      </a:lnTo>
                      <a:lnTo>
                        <a:pt x="12" y="56"/>
                      </a:lnTo>
                      <a:lnTo>
                        <a:pt x="14" y="60"/>
                      </a:lnTo>
                      <a:lnTo>
                        <a:pt x="16" y="62"/>
                      </a:lnTo>
                      <a:lnTo>
                        <a:pt x="20" y="62"/>
                      </a:lnTo>
                      <a:lnTo>
                        <a:pt x="22" y="62"/>
                      </a:lnTo>
                      <a:lnTo>
                        <a:pt x="24" y="60"/>
                      </a:lnTo>
                      <a:lnTo>
                        <a:pt x="26" y="58"/>
                      </a:lnTo>
                      <a:lnTo>
                        <a:pt x="28" y="52"/>
                      </a:lnTo>
                      <a:lnTo>
                        <a:pt x="30" y="46"/>
                      </a:lnTo>
                      <a:lnTo>
                        <a:pt x="30" y="40"/>
                      </a:lnTo>
                      <a:lnTo>
                        <a:pt x="30" y="30"/>
                      </a:lnTo>
                      <a:lnTo>
                        <a:pt x="30" y="20"/>
                      </a:lnTo>
                      <a:lnTo>
                        <a:pt x="28" y="12"/>
                      </a:lnTo>
                      <a:lnTo>
                        <a:pt x="26" y="8"/>
                      </a:lnTo>
                      <a:lnTo>
                        <a:pt x="24" y="4"/>
                      </a:lnTo>
                      <a:lnTo>
                        <a:pt x="22" y="4"/>
                      </a:lnTo>
                      <a:lnTo>
                        <a:pt x="20" y="2"/>
                      </a:lnTo>
                      <a:lnTo>
                        <a:pt x="16" y="4"/>
                      </a:lnTo>
                      <a:lnTo>
                        <a:pt x="14" y="6"/>
                      </a:lnTo>
                      <a:lnTo>
                        <a:pt x="12" y="10"/>
                      </a:lnTo>
                      <a:lnTo>
                        <a:pt x="10" y="18"/>
                      </a:lnTo>
                      <a:lnTo>
                        <a:pt x="8" y="26"/>
                      </a:lnTo>
                      <a:lnTo>
                        <a:pt x="8" y="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886" name="Freeform 1454"/>
                <p:cNvSpPr>
                  <a:spLocks noChangeAspect="1"/>
                </p:cNvSpPr>
                <p:nvPr/>
              </p:nvSpPr>
              <p:spPr bwMode="auto">
                <a:xfrm>
                  <a:off x="4702" y="2053"/>
                  <a:ext cx="11" cy="11"/>
                </a:xfrm>
                <a:custGeom>
                  <a:avLst/>
                  <a:gdLst/>
                  <a:ahLst/>
                  <a:cxnLst>
                    <a:cxn ang="0">
                      <a:pos x="6" y="0"/>
                    </a:cxn>
                    <a:cxn ang="0">
                      <a:pos x="8" y="2"/>
                    </a:cxn>
                    <a:cxn ang="0">
                      <a:pos x="10" y="2"/>
                    </a:cxn>
                    <a:cxn ang="0">
                      <a:pos x="12" y="4"/>
                    </a:cxn>
                    <a:cxn ang="0">
                      <a:pos x="12" y="6"/>
                    </a:cxn>
                    <a:cxn ang="0">
                      <a:pos x="12" y="8"/>
                    </a:cxn>
                    <a:cxn ang="0">
                      <a:pos x="10" y="10"/>
                    </a:cxn>
                    <a:cxn ang="0">
                      <a:pos x="8" y="12"/>
                    </a:cxn>
                    <a:cxn ang="0">
                      <a:pos x="6" y="12"/>
                    </a:cxn>
                    <a:cxn ang="0">
                      <a:pos x="4" y="12"/>
                    </a:cxn>
                    <a:cxn ang="0">
                      <a:pos x="2" y="10"/>
                    </a:cxn>
                    <a:cxn ang="0">
                      <a:pos x="0" y="8"/>
                    </a:cxn>
                    <a:cxn ang="0">
                      <a:pos x="0" y="6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2"/>
                    </a:cxn>
                    <a:cxn ang="0">
                      <a:pos x="6" y="0"/>
                    </a:cxn>
                  </a:cxnLst>
                  <a:rect l="0" t="0" r="r" b="b"/>
                  <a:pathLst>
                    <a:path w="12" h="12">
                      <a:moveTo>
                        <a:pt x="6" y="0"/>
                      </a:moveTo>
                      <a:lnTo>
                        <a:pt x="8" y="2"/>
                      </a:lnTo>
                      <a:lnTo>
                        <a:pt x="10" y="2"/>
                      </a:lnTo>
                      <a:lnTo>
                        <a:pt x="12" y="4"/>
                      </a:lnTo>
                      <a:lnTo>
                        <a:pt x="12" y="6"/>
                      </a:lnTo>
                      <a:lnTo>
                        <a:pt x="12" y="8"/>
                      </a:lnTo>
                      <a:lnTo>
                        <a:pt x="10" y="10"/>
                      </a:lnTo>
                      <a:lnTo>
                        <a:pt x="8" y="12"/>
                      </a:lnTo>
                      <a:lnTo>
                        <a:pt x="6" y="12"/>
                      </a:lnTo>
                      <a:lnTo>
                        <a:pt x="4" y="12"/>
                      </a:lnTo>
                      <a:lnTo>
                        <a:pt x="2" y="10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887" name="Freeform 1455"/>
                <p:cNvSpPr>
                  <a:spLocks noChangeAspect="1" noEditPoints="1"/>
                </p:cNvSpPr>
                <p:nvPr/>
              </p:nvSpPr>
              <p:spPr bwMode="auto">
                <a:xfrm>
                  <a:off x="4720" y="2004"/>
                  <a:ext cx="38" cy="58"/>
                </a:xfrm>
                <a:custGeom>
                  <a:avLst/>
                  <a:gdLst/>
                  <a:ahLst/>
                  <a:cxnLst>
                    <a:cxn ang="0">
                      <a:pos x="42" y="42"/>
                    </a:cxn>
                    <a:cxn ang="0">
                      <a:pos x="42" y="48"/>
                    </a:cxn>
                    <a:cxn ang="0">
                      <a:pos x="32" y="48"/>
                    </a:cxn>
                    <a:cxn ang="0">
                      <a:pos x="32" y="64"/>
                    </a:cxn>
                    <a:cxn ang="0">
                      <a:pos x="24" y="64"/>
                    </a:cxn>
                    <a:cxn ang="0">
                      <a:pos x="24" y="48"/>
                    </a:cxn>
                    <a:cxn ang="0">
                      <a:pos x="0" y="48"/>
                    </a:cxn>
                    <a:cxn ang="0">
                      <a:pos x="0" y="42"/>
                    </a:cxn>
                    <a:cxn ang="0">
                      <a:pos x="28" y="0"/>
                    </a:cxn>
                    <a:cxn ang="0">
                      <a:pos x="32" y="0"/>
                    </a:cxn>
                    <a:cxn ang="0">
                      <a:pos x="32" y="42"/>
                    </a:cxn>
                    <a:cxn ang="0">
                      <a:pos x="42" y="42"/>
                    </a:cxn>
                    <a:cxn ang="0">
                      <a:pos x="24" y="42"/>
                    </a:cxn>
                    <a:cxn ang="0">
                      <a:pos x="24" y="10"/>
                    </a:cxn>
                    <a:cxn ang="0">
                      <a:pos x="4" y="42"/>
                    </a:cxn>
                    <a:cxn ang="0">
                      <a:pos x="24" y="42"/>
                    </a:cxn>
                  </a:cxnLst>
                  <a:rect l="0" t="0" r="r" b="b"/>
                  <a:pathLst>
                    <a:path w="42" h="64">
                      <a:moveTo>
                        <a:pt x="42" y="42"/>
                      </a:moveTo>
                      <a:lnTo>
                        <a:pt x="42" y="48"/>
                      </a:lnTo>
                      <a:lnTo>
                        <a:pt x="32" y="48"/>
                      </a:lnTo>
                      <a:lnTo>
                        <a:pt x="32" y="64"/>
                      </a:lnTo>
                      <a:lnTo>
                        <a:pt x="24" y="64"/>
                      </a:lnTo>
                      <a:lnTo>
                        <a:pt x="24" y="48"/>
                      </a:lnTo>
                      <a:lnTo>
                        <a:pt x="0" y="48"/>
                      </a:lnTo>
                      <a:lnTo>
                        <a:pt x="0" y="42"/>
                      </a:lnTo>
                      <a:lnTo>
                        <a:pt x="28" y="0"/>
                      </a:lnTo>
                      <a:lnTo>
                        <a:pt x="32" y="0"/>
                      </a:lnTo>
                      <a:lnTo>
                        <a:pt x="32" y="42"/>
                      </a:lnTo>
                      <a:lnTo>
                        <a:pt x="42" y="42"/>
                      </a:lnTo>
                      <a:close/>
                      <a:moveTo>
                        <a:pt x="24" y="42"/>
                      </a:moveTo>
                      <a:lnTo>
                        <a:pt x="24" y="10"/>
                      </a:lnTo>
                      <a:lnTo>
                        <a:pt x="4" y="42"/>
                      </a:lnTo>
                      <a:lnTo>
                        <a:pt x="24" y="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888" name="Line 1456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4773" y="1895"/>
                  <a:ext cx="9" cy="3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889" name="Freeform 1457"/>
                <p:cNvSpPr>
                  <a:spLocks noChangeAspect="1" noEditPoints="1"/>
                </p:cNvSpPr>
                <p:nvPr/>
              </p:nvSpPr>
              <p:spPr bwMode="auto">
                <a:xfrm>
                  <a:off x="4820" y="1891"/>
                  <a:ext cx="36" cy="59"/>
                </a:xfrm>
                <a:custGeom>
                  <a:avLst/>
                  <a:gdLst/>
                  <a:ahLst/>
                  <a:cxnLst>
                    <a:cxn ang="0">
                      <a:pos x="0" y="34"/>
                    </a:cxn>
                    <a:cxn ang="0">
                      <a:pos x="2" y="24"/>
                    </a:cxn>
                    <a:cxn ang="0">
                      <a:pos x="4" y="16"/>
                    </a:cxn>
                    <a:cxn ang="0">
                      <a:pos x="8" y="8"/>
                    </a:cxn>
                    <a:cxn ang="0">
                      <a:pos x="12" y="4"/>
                    </a:cxn>
                    <a:cxn ang="0">
                      <a:pos x="16" y="2"/>
                    </a:cxn>
                    <a:cxn ang="0">
                      <a:pos x="20" y="0"/>
                    </a:cxn>
                    <a:cxn ang="0">
                      <a:pos x="26" y="2"/>
                    </a:cxn>
                    <a:cxn ang="0">
                      <a:pos x="30" y="4"/>
                    </a:cxn>
                    <a:cxn ang="0">
                      <a:pos x="34" y="8"/>
                    </a:cxn>
                    <a:cxn ang="0">
                      <a:pos x="38" y="16"/>
                    </a:cxn>
                    <a:cxn ang="0">
                      <a:pos x="40" y="24"/>
                    </a:cxn>
                    <a:cxn ang="0">
                      <a:pos x="40" y="34"/>
                    </a:cxn>
                    <a:cxn ang="0">
                      <a:pos x="40" y="44"/>
                    </a:cxn>
                    <a:cxn ang="0">
                      <a:pos x="38" y="52"/>
                    </a:cxn>
                    <a:cxn ang="0">
                      <a:pos x="34" y="58"/>
                    </a:cxn>
                    <a:cxn ang="0">
                      <a:pos x="30" y="64"/>
                    </a:cxn>
                    <a:cxn ang="0">
                      <a:pos x="26" y="66"/>
                    </a:cxn>
                    <a:cxn ang="0">
                      <a:pos x="20" y="66"/>
                    </a:cxn>
                    <a:cxn ang="0">
                      <a:pos x="14" y="66"/>
                    </a:cxn>
                    <a:cxn ang="0">
                      <a:pos x="10" y="62"/>
                    </a:cxn>
                    <a:cxn ang="0">
                      <a:pos x="6" y="56"/>
                    </a:cxn>
                    <a:cxn ang="0">
                      <a:pos x="4" y="50"/>
                    </a:cxn>
                    <a:cxn ang="0">
                      <a:pos x="2" y="42"/>
                    </a:cxn>
                    <a:cxn ang="0">
                      <a:pos x="0" y="34"/>
                    </a:cxn>
                    <a:cxn ang="0">
                      <a:pos x="10" y="36"/>
                    </a:cxn>
                    <a:cxn ang="0">
                      <a:pos x="10" y="48"/>
                    </a:cxn>
                    <a:cxn ang="0">
                      <a:pos x="12" y="56"/>
                    </a:cxn>
                    <a:cxn ang="0">
                      <a:pos x="14" y="60"/>
                    </a:cxn>
                    <a:cxn ang="0">
                      <a:pos x="18" y="64"/>
                    </a:cxn>
                    <a:cxn ang="0">
                      <a:pos x="20" y="64"/>
                    </a:cxn>
                    <a:cxn ang="0">
                      <a:pos x="24" y="64"/>
                    </a:cxn>
                    <a:cxn ang="0">
                      <a:pos x="26" y="62"/>
                    </a:cxn>
                    <a:cxn ang="0">
                      <a:pos x="28" y="58"/>
                    </a:cxn>
                    <a:cxn ang="0">
                      <a:pos x="30" y="54"/>
                    </a:cxn>
                    <a:cxn ang="0">
                      <a:pos x="30" y="48"/>
                    </a:cxn>
                    <a:cxn ang="0">
                      <a:pos x="32" y="40"/>
                    </a:cxn>
                    <a:cxn ang="0">
                      <a:pos x="32" y="32"/>
                    </a:cxn>
                    <a:cxn ang="0">
                      <a:pos x="32" y="22"/>
                    </a:cxn>
                    <a:cxn ang="0">
                      <a:pos x="30" y="14"/>
                    </a:cxn>
                    <a:cxn ang="0">
                      <a:pos x="28" y="8"/>
                    </a:cxn>
                    <a:cxn ang="0">
                      <a:pos x="26" y="6"/>
                    </a:cxn>
                    <a:cxn ang="0">
                      <a:pos x="24" y="4"/>
                    </a:cxn>
                    <a:cxn ang="0">
                      <a:pos x="20" y="4"/>
                    </a:cxn>
                    <a:cxn ang="0">
                      <a:pos x="18" y="4"/>
                    </a:cxn>
                    <a:cxn ang="0">
                      <a:pos x="16" y="6"/>
                    </a:cxn>
                    <a:cxn ang="0">
                      <a:pos x="12" y="12"/>
                    </a:cxn>
                    <a:cxn ang="0">
                      <a:pos x="12" y="20"/>
                    </a:cxn>
                    <a:cxn ang="0">
                      <a:pos x="10" y="28"/>
                    </a:cxn>
                    <a:cxn ang="0">
                      <a:pos x="10" y="36"/>
                    </a:cxn>
                  </a:cxnLst>
                  <a:rect l="0" t="0" r="r" b="b"/>
                  <a:pathLst>
                    <a:path w="40" h="66">
                      <a:moveTo>
                        <a:pt x="0" y="34"/>
                      </a:moveTo>
                      <a:lnTo>
                        <a:pt x="2" y="24"/>
                      </a:lnTo>
                      <a:lnTo>
                        <a:pt x="4" y="16"/>
                      </a:lnTo>
                      <a:lnTo>
                        <a:pt x="8" y="8"/>
                      </a:lnTo>
                      <a:lnTo>
                        <a:pt x="12" y="4"/>
                      </a:lnTo>
                      <a:lnTo>
                        <a:pt x="16" y="2"/>
                      </a:lnTo>
                      <a:lnTo>
                        <a:pt x="20" y="0"/>
                      </a:lnTo>
                      <a:lnTo>
                        <a:pt x="26" y="2"/>
                      </a:lnTo>
                      <a:lnTo>
                        <a:pt x="30" y="4"/>
                      </a:lnTo>
                      <a:lnTo>
                        <a:pt x="34" y="8"/>
                      </a:lnTo>
                      <a:lnTo>
                        <a:pt x="38" y="16"/>
                      </a:lnTo>
                      <a:lnTo>
                        <a:pt x="40" y="24"/>
                      </a:lnTo>
                      <a:lnTo>
                        <a:pt x="40" y="34"/>
                      </a:lnTo>
                      <a:lnTo>
                        <a:pt x="40" y="44"/>
                      </a:lnTo>
                      <a:lnTo>
                        <a:pt x="38" y="52"/>
                      </a:lnTo>
                      <a:lnTo>
                        <a:pt x="34" y="58"/>
                      </a:lnTo>
                      <a:lnTo>
                        <a:pt x="30" y="64"/>
                      </a:lnTo>
                      <a:lnTo>
                        <a:pt x="26" y="66"/>
                      </a:lnTo>
                      <a:lnTo>
                        <a:pt x="20" y="66"/>
                      </a:lnTo>
                      <a:lnTo>
                        <a:pt x="14" y="66"/>
                      </a:lnTo>
                      <a:lnTo>
                        <a:pt x="10" y="62"/>
                      </a:lnTo>
                      <a:lnTo>
                        <a:pt x="6" y="56"/>
                      </a:lnTo>
                      <a:lnTo>
                        <a:pt x="4" y="50"/>
                      </a:lnTo>
                      <a:lnTo>
                        <a:pt x="2" y="42"/>
                      </a:lnTo>
                      <a:lnTo>
                        <a:pt x="0" y="34"/>
                      </a:lnTo>
                      <a:close/>
                      <a:moveTo>
                        <a:pt x="10" y="36"/>
                      </a:moveTo>
                      <a:lnTo>
                        <a:pt x="10" y="48"/>
                      </a:lnTo>
                      <a:lnTo>
                        <a:pt x="12" y="56"/>
                      </a:lnTo>
                      <a:lnTo>
                        <a:pt x="14" y="60"/>
                      </a:lnTo>
                      <a:lnTo>
                        <a:pt x="18" y="64"/>
                      </a:lnTo>
                      <a:lnTo>
                        <a:pt x="20" y="64"/>
                      </a:lnTo>
                      <a:lnTo>
                        <a:pt x="24" y="64"/>
                      </a:lnTo>
                      <a:lnTo>
                        <a:pt x="26" y="62"/>
                      </a:lnTo>
                      <a:lnTo>
                        <a:pt x="28" y="58"/>
                      </a:lnTo>
                      <a:lnTo>
                        <a:pt x="30" y="54"/>
                      </a:lnTo>
                      <a:lnTo>
                        <a:pt x="30" y="48"/>
                      </a:lnTo>
                      <a:lnTo>
                        <a:pt x="32" y="40"/>
                      </a:lnTo>
                      <a:lnTo>
                        <a:pt x="32" y="32"/>
                      </a:lnTo>
                      <a:lnTo>
                        <a:pt x="32" y="22"/>
                      </a:lnTo>
                      <a:lnTo>
                        <a:pt x="30" y="14"/>
                      </a:lnTo>
                      <a:lnTo>
                        <a:pt x="28" y="8"/>
                      </a:lnTo>
                      <a:lnTo>
                        <a:pt x="26" y="6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8" y="4"/>
                      </a:lnTo>
                      <a:lnTo>
                        <a:pt x="16" y="6"/>
                      </a:lnTo>
                      <a:lnTo>
                        <a:pt x="12" y="12"/>
                      </a:lnTo>
                      <a:lnTo>
                        <a:pt x="12" y="20"/>
                      </a:lnTo>
                      <a:lnTo>
                        <a:pt x="10" y="28"/>
                      </a:lnTo>
                      <a:lnTo>
                        <a:pt x="10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890" name="Freeform 1458"/>
                <p:cNvSpPr>
                  <a:spLocks noChangeAspect="1"/>
                </p:cNvSpPr>
                <p:nvPr/>
              </p:nvSpPr>
              <p:spPr bwMode="auto">
                <a:xfrm>
                  <a:off x="4866" y="1941"/>
                  <a:ext cx="9" cy="9"/>
                </a:xfrm>
                <a:custGeom>
                  <a:avLst/>
                  <a:gdLst/>
                  <a:ahLst/>
                  <a:cxnLst>
                    <a:cxn ang="0">
                      <a:pos x="6" y="0"/>
                    </a:cxn>
                    <a:cxn ang="0">
                      <a:pos x="8" y="0"/>
                    </a:cxn>
                    <a:cxn ang="0">
                      <a:pos x="10" y="2"/>
                    </a:cxn>
                    <a:cxn ang="0">
                      <a:pos x="10" y="4"/>
                    </a:cxn>
                    <a:cxn ang="0">
                      <a:pos x="10" y="6"/>
                    </a:cxn>
                    <a:cxn ang="0">
                      <a:pos x="10" y="8"/>
                    </a:cxn>
                    <a:cxn ang="0">
                      <a:pos x="10" y="10"/>
                    </a:cxn>
                    <a:cxn ang="0">
                      <a:pos x="8" y="10"/>
                    </a:cxn>
                    <a:cxn ang="0">
                      <a:pos x="6" y="10"/>
                    </a:cxn>
                    <a:cxn ang="0">
                      <a:pos x="4" y="10"/>
                    </a:cxn>
                    <a:cxn ang="0">
                      <a:pos x="2" y="10"/>
                    </a:cxn>
                    <a:cxn ang="0">
                      <a:pos x="0" y="8"/>
                    </a:cxn>
                    <a:cxn ang="0">
                      <a:pos x="0" y="6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6" y="0"/>
                    </a:cxn>
                  </a:cxnLst>
                  <a:rect l="0" t="0" r="r" b="b"/>
                  <a:pathLst>
                    <a:path w="10" h="10">
                      <a:moveTo>
                        <a:pt x="6" y="0"/>
                      </a:move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10" y="4"/>
                      </a:lnTo>
                      <a:lnTo>
                        <a:pt x="10" y="6"/>
                      </a:lnTo>
                      <a:lnTo>
                        <a:pt x="10" y="8"/>
                      </a:lnTo>
                      <a:lnTo>
                        <a:pt x="10" y="10"/>
                      </a:lnTo>
                      <a:lnTo>
                        <a:pt x="8" y="10"/>
                      </a:lnTo>
                      <a:lnTo>
                        <a:pt x="6" y="10"/>
                      </a:lnTo>
                      <a:lnTo>
                        <a:pt x="4" y="10"/>
                      </a:lnTo>
                      <a:lnTo>
                        <a:pt x="2" y="10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891" name="Freeform 1459"/>
                <p:cNvSpPr>
                  <a:spLocks noChangeAspect="1" noEditPoints="1"/>
                </p:cNvSpPr>
                <p:nvPr/>
              </p:nvSpPr>
              <p:spPr bwMode="auto">
                <a:xfrm>
                  <a:off x="4884" y="1891"/>
                  <a:ext cx="36" cy="59"/>
                </a:xfrm>
                <a:custGeom>
                  <a:avLst/>
                  <a:gdLst/>
                  <a:ahLst/>
                  <a:cxnLst>
                    <a:cxn ang="0">
                      <a:pos x="40" y="0"/>
                    </a:cxn>
                    <a:cxn ang="0">
                      <a:pos x="40" y="2"/>
                    </a:cxn>
                    <a:cxn ang="0">
                      <a:pos x="34" y="4"/>
                    </a:cxn>
                    <a:cxn ang="0">
                      <a:pos x="30" y="6"/>
                    </a:cxn>
                    <a:cxn ang="0">
                      <a:pos x="26" y="8"/>
                    </a:cxn>
                    <a:cxn ang="0">
                      <a:pos x="22" y="10"/>
                    </a:cxn>
                    <a:cxn ang="0">
                      <a:pos x="18" y="14"/>
                    </a:cxn>
                    <a:cxn ang="0">
                      <a:pos x="16" y="20"/>
                    </a:cxn>
                    <a:cxn ang="0">
                      <a:pos x="14" y="24"/>
                    </a:cxn>
                    <a:cxn ang="0">
                      <a:pos x="12" y="30"/>
                    </a:cxn>
                    <a:cxn ang="0">
                      <a:pos x="18" y="28"/>
                    </a:cxn>
                    <a:cxn ang="0">
                      <a:pos x="24" y="26"/>
                    </a:cxn>
                    <a:cxn ang="0">
                      <a:pos x="30" y="28"/>
                    </a:cxn>
                    <a:cxn ang="0">
                      <a:pos x="36" y="32"/>
                    </a:cxn>
                    <a:cxn ang="0">
                      <a:pos x="40" y="38"/>
                    </a:cxn>
                    <a:cxn ang="0">
                      <a:pos x="40" y="44"/>
                    </a:cxn>
                    <a:cxn ang="0">
                      <a:pos x="40" y="52"/>
                    </a:cxn>
                    <a:cxn ang="0">
                      <a:pos x="36" y="58"/>
                    </a:cxn>
                    <a:cxn ang="0">
                      <a:pos x="32" y="64"/>
                    </a:cxn>
                    <a:cxn ang="0">
                      <a:pos x="26" y="66"/>
                    </a:cxn>
                    <a:cxn ang="0">
                      <a:pos x="20" y="66"/>
                    </a:cxn>
                    <a:cxn ang="0">
                      <a:pos x="14" y="66"/>
                    </a:cxn>
                    <a:cxn ang="0">
                      <a:pos x="10" y="62"/>
                    </a:cxn>
                    <a:cxn ang="0">
                      <a:pos x="4" y="56"/>
                    </a:cxn>
                    <a:cxn ang="0">
                      <a:pos x="2" y="50"/>
                    </a:cxn>
                    <a:cxn ang="0">
                      <a:pos x="0" y="40"/>
                    </a:cxn>
                    <a:cxn ang="0">
                      <a:pos x="2" y="32"/>
                    </a:cxn>
                    <a:cxn ang="0">
                      <a:pos x="4" y="24"/>
                    </a:cxn>
                    <a:cxn ang="0">
                      <a:pos x="8" y="18"/>
                    </a:cxn>
                    <a:cxn ang="0">
                      <a:pos x="14" y="10"/>
                    </a:cxn>
                    <a:cxn ang="0">
                      <a:pos x="20" y="6"/>
                    </a:cxn>
                    <a:cxn ang="0">
                      <a:pos x="26" y="2"/>
                    </a:cxn>
                    <a:cxn ang="0">
                      <a:pos x="32" y="2"/>
                    </a:cxn>
                    <a:cxn ang="0">
                      <a:pos x="38" y="0"/>
                    </a:cxn>
                    <a:cxn ang="0">
                      <a:pos x="40" y="0"/>
                    </a:cxn>
                    <a:cxn ang="0">
                      <a:pos x="10" y="34"/>
                    </a:cxn>
                    <a:cxn ang="0">
                      <a:pos x="10" y="40"/>
                    </a:cxn>
                    <a:cxn ang="0">
                      <a:pos x="10" y="44"/>
                    </a:cxn>
                    <a:cxn ang="0">
                      <a:pos x="10" y="48"/>
                    </a:cxn>
                    <a:cxn ang="0">
                      <a:pos x="12" y="54"/>
                    </a:cxn>
                    <a:cxn ang="0">
                      <a:pos x="14" y="58"/>
                    </a:cxn>
                    <a:cxn ang="0">
                      <a:pos x="16" y="62"/>
                    </a:cxn>
                    <a:cxn ang="0">
                      <a:pos x="18" y="64"/>
                    </a:cxn>
                    <a:cxn ang="0">
                      <a:pos x="22" y="64"/>
                    </a:cxn>
                    <a:cxn ang="0">
                      <a:pos x="26" y="62"/>
                    </a:cxn>
                    <a:cxn ang="0">
                      <a:pos x="28" y="60"/>
                    </a:cxn>
                    <a:cxn ang="0">
                      <a:pos x="32" y="56"/>
                    </a:cxn>
                    <a:cxn ang="0">
                      <a:pos x="32" y="50"/>
                    </a:cxn>
                    <a:cxn ang="0">
                      <a:pos x="32" y="42"/>
                    </a:cxn>
                    <a:cxn ang="0">
                      <a:pos x="28" y="36"/>
                    </a:cxn>
                    <a:cxn ang="0">
                      <a:pos x="26" y="32"/>
                    </a:cxn>
                    <a:cxn ang="0">
                      <a:pos x="24" y="30"/>
                    </a:cxn>
                    <a:cxn ang="0">
                      <a:pos x="20" y="30"/>
                    </a:cxn>
                    <a:cxn ang="0">
                      <a:pos x="18" y="30"/>
                    </a:cxn>
                    <a:cxn ang="0">
                      <a:pos x="16" y="30"/>
                    </a:cxn>
                    <a:cxn ang="0">
                      <a:pos x="14" y="32"/>
                    </a:cxn>
                    <a:cxn ang="0">
                      <a:pos x="10" y="34"/>
                    </a:cxn>
                  </a:cxnLst>
                  <a:rect l="0" t="0" r="r" b="b"/>
                  <a:pathLst>
                    <a:path w="40" h="66">
                      <a:moveTo>
                        <a:pt x="40" y="0"/>
                      </a:moveTo>
                      <a:lnTo>
                        <a:pt x="40" y="2"/>
                      </a:lnTo>
                      <a:lnTo>
                        <a:pt x="34" y="4"/>
                      </a:lnTo>
                      <a:lnTo>
                        <a:pt x="30" y="6"/>
                      </a:lnTo>
                      <a:lnTo>
                        <a:pt x="26" y="8"/>
                      </a:lnTo>
                      <a:lnTo>
                        <a:pt x="22" y="10"/>
                      </a:lnTo>
                      <a:lnTo>
                        <a:pt x="18" y="14"/>
                      </a:lnTo>
                      <a:lnTo>
                        <a:pt x="16" y="20"/>
                      </a:lnTo>
                      <a:lnTo>
                        <a:pt x="14" y="24"/>
                      </a:lnTo>
                      <a:lnTo>
                        <a:pt x="12" y="30"/>
                      </a:lnTo>
                      <a:lnTo>
                        <a:pt x="18" y="28"/>
                      </a:lnTo>
                      <a:lnTo>
                        <a:pt x="24" y="26"/>
                      </a:lnTo>
                      <a:lnTo>
                        <a:pt x="30" y="28"/>
                      </a:lnTo>
                      <a:lnTo>
                        <a:pt x="36" y="32"/>
                      </a:lnTo>
                      <a:lnTo>
                        <a:pt x="40" y="38"/>
                      </a:lnTo>
                      <a:lnTo>
                        <a:pt x="40" y="44"/>
                      </a:lnTo>
                      <a:lnTo>
                        <a:pt x="40" y="52"/>
                      </a:lnTo>
                      <a:lnTo>
                        <a:pt x="36" y="58"/>
                      </a:lnTo>
                      <a:lnTo>
                        <a:pt x="32" y="64"/>
                      </a:lnTo>
                      <a:lnTo>
                        <a:pt x="26" y="66"/>
                      </a:lnTo>
                      <a:lnTo>
                        <a:pt x="20" y="66"/>
                      </a:lnTo>
                      <a:lnTo>
                        <a:pt x="14" y="66"/>
                      </a:lnTo>
                      <a:lnTo>
                        <a:pt x="10" y="62"/>
                      </a:lnTo>
                      <a:lnTo>
                        <a:pt x="4" y="56"/>
                      </a:lnTo>
                      <a:lnTo>
                        <a:pt x="2" y="50"/>
                      </a:lnTo>
                      <a:lnTo>
                        <a:pt x="0" y="40"/>
                      </a:lnTo>
                      <a:lnTo>
                        <a:pt x="2" y="32"/>
                      </a:lnTo>
                      <a:lnTo>
                        <a:pt x="4" y="24"/>
                      </a:lnTo>
                      <a:lnTo>
                        <a:pt x="8" y="18"/>
                      </a:lnTo>
                      <a:lnTo>
                        <a:pt x="14" y="10"/>
                      </a:lnTo>
                      <a:lnTo>
                        <a:pt x="20" y="6"/>
                      </a:lnTo>
                      <a:lnTo>
                        <a:pt x="26" y="2"/>
                      </a:lnTo>
                      <a:lnTo>
                        <a:pt x="32" y="2"/>
                      </a:lnTo>
                      <a:lnTo>
                        <a:pt x="38" y="0"/>
                      </a:lnTo>
                      <a:lnTo>
                        <a:pt x="40" y="0"/>
                      </a:lnTo>
                      <a:close/>
                      <a:moveTo>
                        <a:pt x="10" y="34"/>
                      </a:moveTo>
                      <a:lnTo>
                        <a:pt x="10" y="40"/>
                      </a:lnTo>
                      <a:lnTo>
                        <a:pt x="10" y="44"/>
                      </a:lnTo>
                      <a:lnTo>
                        <a:pt x="10" y="48"/>
                      </a:lnTo>
                      <a:lnTo>
                        <a:pt x="12" y="54"/>
                      </a:lnTo>
                      <a:lnTo>
                        <a:pt x="14" y="58"/>
                      </a:lnTo>
                      <a:lnTo>
                        <a:pt x="16" y="62"/>
                      </a:lnTo>
                      <a:lnTo>
                        <a:pt x="18" y="64"/>
                      </a:lnTo>
                      <a:lnTo>
                        <a:pt x="22" y="64"/>
                      </a:lnTo>
                      <a:lnTo>
                        <a:pt x="26" y="62"/>
                      </a:lnTo>
                      <a:lnTo>
                        <a:pt x="28" y="60"/>
                      </a:lnTo>
                      <a:lnTo>
                        <a:pt x="32" y="56"/>
                      </a:lnTo>
                      <a:lnTo>
                        <a:pt x="32" y="50"/>
                      </a:lnTo>
                      <a:lnTo>
                        <a:pt x="32" y="42"/>
                      </a:lnTo>
                      <a:lnTo>
                        <a:pt x="28" y="36"/>
                      </a:lnTo>
                      <a:lnTo>
                        <a:pt x="26" y="32"/>
                      </a:lnTo>
                      <a:lnTo>
                        <a:pt x="24" y="30"/>
                      </a:lnTo>
                      <a:lnTo>
                        <a:pt x="20" y="30"/>
                      </a:lnTo>
                      <a:lnTo>
                        <a:pt x="18" y="30"/>
                      </a:lnTo>
                      <a:lnTo>
                        <a:pt x="16" y="30"/>
                      </a:lnTo>
                      <a:lnTo>
                        <a:pt x="14" y="32"/>
                      </a:lnTo>
                      <a:lnTo>
                        <a:pt x="10" y="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892" name="Line 1460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4917" y="1797"/>
                  <a:ext cx="11" cy="6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893" name="Freeform 1461"/>
                <p:cNvSpPr>
                  <a:spLocks noChangeAspect="1" noEditPoints="1"/>
                </p:cNvSpPr>
                <p:nvPr/>
              </p:nvSpPr>
              <p:spPr bwMode="auto">
                <a:xfrm>
                  <a:off x="4965" y="1792"/>
                  <a:ext cx="36" cy="59"/>
                </a:xfrm>
                <a:custGeom>
                  <a:avLst/>
                  <a:gdLst/>
                  <a:ahLst/>
                  <a:cxnLst>
                    <a:cxn ang="0">
                      <a:pos x="0" y="34"/>
                    </a:cxn>
                    <a:cxn ang="0">
                      <a:pos x="0" y="24"/>
                    </a:cxn>
                    <a:cxn ang="0">
                      <a:pos x="4" y="14"/>
                    </a:cxn>
                    <a:cxn ang="0">
                      <a:pos x="6" y="8"/>
                    </a:cxn>
                    <a:cxn ang="0">
                      <a:pos x="12" y="4"/>
                    </a:cxn>
                    <a:cxn ang="0">
                      <a:pos x="16" y="0"/>
                    </a:cxn>
                    <a:cxn ang="0">
                      <a:pos x="20" y="0"/>
                    </a:cxn>
                    <a:cxn ang="0">
                      <a:pos x="24" y="2"/>
                    </a:cxn>
                    <a:cxn ang="0">
                      <a:pos x="28" y="4"/>
                    </a:cxn>
                    <a:cxn ang="0">
                      <a:pos x="32" y="8"/>
                    </a:cxn>
                    <a:cxn ang="0">
                      <a:pos x="36" y="14"/>
                    </a:cxn>
                    <a:cxn ang="0">
                      <a:pos x="40" y="22"/>
                    </a:cxn>
                    <a:cxn ang="0">
                      <a:pos x="40" y="32"/>
                    </a:cxn>
                    <a:cxn ang="0">
                      <a:pos x="40" y="42"/>
                    </a:cxn>
                    <a:cxn ang="0">
                      <a:pos x="36" y="52"/>
                    </a:cxn>
                    <a:cxn ang="0">
                      <a:pos x="34" y="58"/>
                    </a:cxn>
                    <a:cxn ang="0">
                      <a:pos x="28" y="62"/>
                    </a:cxn>
                    <a:cxn ang="0">
                      <a:pos x="24" y="66"/>
                    </a:cxn>
                    <a:cxn ang="0">
                      <a:pos x="20" y="66"/>
                    </a:cxn>
                    <a:cxn ang="0">
                      <a:pos x="14" y="66"/>
                    </a:cxn>
                    <a:cxn ang="0">
                      <a:pos x="10" y="62"/>
                    </a:cxn>
                    <a:cxn ang="0">
                      <a:pos x="4" y="56"/>
                    </a:cxn>
                    <a:cxn ang="0">
                      <a:pos x="2" y="50"/>
                    </a:cxn>
                    <a:cxn ang="0">
                      <a:pos x="0" y="42"/>
                    </a:cxn>
                    <a:cxn ang="0">
                      <a:pos x="0" y="34"/>
                    </a:cxn>
                    <a:cxn ang="0">
                      <a:pos x="8" y="34"/>
                    </a:cxn>
                    <a:cxn ang="0">
                      <a:pos x="10" y="46"/>
                    </a:cxn>
                    <a:cxn ang="0">
                      <a:pos x="12" y="56"/>
                    </a:cxn>
                    <a:cxn ang="0">
                      <a:pos x="14" y="60"/>
                    </a:cxn>
                    <a:cxn ang="0">
                      <a:pos x="16" y="62"/>
                    </a:cxn>
                    <a:cxn ang="0">
                      <a:pos x="20" y="64"/>
                    </a:cxn>
                    <a:cxn ang="0">
                      <a:pos x="22" y="62"/>
                    </a:cxn>
                    <a:cxn ang="0">
                      <a:pos x="24" y="60"/>
                    </a:cxn>
                    <a:cxn ang="0">
                      <a:pos x="28" y="58"/>
                    </a:cxn>
                    <a:cxn ang="0">
                      <a:pos x="28" y="54"/>
                    </a:cxn>
                    <a:cxn ang="0">
                      <a:pos x="30" y="48"/>
                    </a:cxn>
                    <a:cxn ang="0">
                      <a:pos x="30" y="40"/>
                    </a:cxn>
                    <a:cxn ang="0">
                      <a:pos x="30" y="30"/>
                    </a:cxn>
                    <a:cxn ang="0">
                      <a:pos x="30" y="20"/>
                    </a:cxn>
                    <a:cxn ang="0">
                      <a:pos x="28" y="12"/>
                    </a:cxn>
                    <a:cxn ang="0">
                      <a:pos x="26" y="8"/>
                    </a:cxn>
                    <a:cxn ang="0">
                      <a:pos x="24" y="4"/>
                    </a:cxn>
                    <a:cxn ang="0">
                      <a:pos x="22" y="4"/>
                    </a:cxn>
                    <a:cxn ang="0">
                      <a:pos x="20" y="4"/>
                    </a:cxn>
                    <a:cxn ang="0">
                      <a:pos x="18" y="4"/>
                    </a:cxn>
                    <a:cxn ang="0">
                      <a:pos x="14" y="6"/>
                    </a:cxn>
                    <a:cxn ang="0">
                      <a:pos x="12" y="12"/>
                    </a:cxn>
                    <a:cxn ang="0">
                      <a:pos x="10" y="18"/>
                    </a:cxn>
                    <a:cxn ang="0">
                      <a:pos x="10" y="26"/>
                    </a:cxn>
                    <a:cxn ang="0">
                      <a:pos x="8" y="34"/>
                    </a:cxn>
                  </a:cxnLst>
                  <a:rect l="0" t="0" r="r" b="b"/>
                  <a:pathLst>
                    <a:path w="40" h="66">
                      <a:moveTo>
                        <a:pt x="0" y="34"/>
                      </a:moveTo>
                      <a:lnTo>
                        <a:pt x="0" y="24"/>
                      </a:lnTo>
                      <a:lnTo>
                        <a:pt x="4" y="14"/>
                      </a:lnTo>
                      <a:lnTo>
                        <a:pt x="6" y="8"/>
                      </a:lnTo>
                      <a:lnTo>
                        <a:pt x="12" y="4"/>
                      </a:ln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4" y="2"/>
                      </a:lnTo>
                      <a:lnTo>
                        <a:pt x="28" y="4"/>
                      </a:lnTo>
                      <a:lnTo>
                        <a:pt x="32" y="8"/>
                      </a:lnTo>
                      <a:lnTo>
                        <a:pt x="36" y="14"/>
                      </a:lnTo>
                      <a:lnTo>
                        <a:pt x="40" y="22"/>
                      </a:lnTo>
                      <a:lnTo>
                        <a:pt x="40" y="32"/>
                      </a:lnTo>
                      <a:lnTo>
                        <a:pt x="40" y="42"/>
                      </a:lnTo>
                      <a:lnTo>
                        <a:pt x="36" y="52"/>
                      </a:lnTo>
                      <a:lnTo>
                        <a:pt x="34" y="58"/>
                      </a:lnTo>
                      <a:lnTo>
                        <a:pt x="28" y="62"/>
                      </a:lnTo>
                      <a:lnTo>
                        <a:pt x="24" y="66"/>
                      </a:lnTo>
                      <a:lnTo>
                        <a:pt x="20" y="66"/>
                      </a:lnTo>
                      <a:lnTo>
                        <a:pt x="14" y="66"/>
                      </a:lnTo>
                      <a:lnTo>
                        <a:pt x="10" y="62"/>
                      </a:lnTo>
                      <a:lnTo>
                        <a:pt x="4" y="56"/>
                      </a:lnTo>
                      <a:lnTo>
                        <a:pt x="2" y="50"/>
                      </a:lnTo>
                      <a:lnTo>
                        <a:pt x="0" y="42"/>
                      </a:lnTo>
                      <a:lnTo>
                        <a:pt x="0" y="34"/>
                      </a:lnTo>
                      <a:close/>
                      <a:moveTo>
                        <a:pt x="8" y="34"/>
                      </a:moveTo>
                      <a:lnTo>
                        <a:pt x="10" y="46"/>
                      </a:lnTo>
                      <a:lnTo>
                        <a:pt x="12" y="56"/>
                      </a:lnTo>
                      <a:lnTo>
                        <a:pt x="14" y="60"/>
                      </a:lnTo>
                      <a:lnTo>
                        <a:pt x="16" y="62"/>
                      </a:lnTo>
                      <a:lnTo>
                        <a:pt x="20" y="64"/>
                      </a:lnTo>
                      <a:lnTo>
                        <a:pt x="22" y="62"/>
                      </a:lnTo>
                      <a:lnTo>
                        <a:pt x="24" y="60"/>
                      </a:lnTo>
                      <a:lnTo>
                        <a:pt x="28" y="58"/>
                      </a:lnTo>
                      <a:lnTo>
                        <a:pt x="28" y="54"/>
                      </a:lnTo>
                      <a:lnTo>
                        <a:pt x="30" y="48"/>
                      </a:lnTo>
                      <a:lnTo>
                        <a:pt x="30" y="40"/>
                      </a:lnTo>
                      <a:lnTo>
                        <a:pt x="30" y="30"/>
                      </a:lnTo>
                      <a:lnTo>
                        <a:pt x="30" y="20"/>
                      </a:lnTo>
                      <a:lnTo>
                        <a:pt x="28" y="12"/>
                      </a:lnTo>
                      <a:lnTo>
                        <a:pt x="26" y="8"/>
                      </a:lnTo>
                      <a:lnTo>
                        <a:pt x="24" y="4"/>
                      </a:lnTo>
                      <a:lnTo>
                        <a:pt x="22" y="4"/>
                      </a:lnTo>
                      <a:lnTo>
                        <a:pt x="20" y="4"/>
                      </a:lnTo>
                      <a:lnTo>
                        <a:pt x="18" y="4"/>
                      </a:lnTo>
                      <a:lnTo>
                        <a:pt x="14" y="6"/>
                      </a:lnTo>
                      <a:lnTo>
                        <a:pt x="12" y="12"/>
                      </a:lnTo>
                      <a:lnTo>
                        <a:pt x="10" y="18"/>
                      </a:lnTo>
                      <a:lnTo>
                        <a:pt x="10" y="26"/>
                      </a:lnTo>
                      <a:lnTo>
                        <a:pt x="8" y="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894" name="Freeform 1462"/>
                <p:cNvSpPr>
                  <a:spLocks noChangeAspect="1"/>
                </p:cNvSpPr>
                <p:nvPr/>
              </p:nvSpPr>
              <p:spPr bwMode="auto">
                <a:xfrm>
                  <a:off x="5010" y="1842"/>
                  <a:ext cx="11" cy="9"/>
                </a:xfrm>
                <a:custGeom>
                  <a:avLst/>
                  <a:gdLst/>
                  <a:ahLst/>
                  <a:cxnLst>
                    <a:cxn ang="0">
                      <a:pos x="6" y="0"/>
                    </a:cxn>
                    <a:cxn ang="0">
                      <a:pos x="8" y="0"/>
                    </a:cxn>
                    <a:cxn ang="0">
                      <a:pos x="10" y="0"/>
                    </a:cxn>
                    <a:cxn ang="0">
                      <a:pos x="12" y="2"/>
                    </a:cxn>
                    <a:cxn ang="0">
                      <a:pos x="12" y="4"/>
                    </a:cxn>
                    <a:cxn ang="0">
                      <a:pos x="12" y="6"/>
                    </a:cxn>
                    <a:cxn ang="0">
                      <a:pos x="10" y="8"/>
                    </a:cxn>
                    <a:cxn ang="0">
                      <a:pos x="8" y="10"/>
                    </a:cxn>
                    <a:cxn ang="0">
                      <a:pos x="6" y="10"/>
                    </a:cxn>
                    <a:cxn ang="0">
                      <a:pos x="4" y="10"/>
                    </a:cxn>
                    <a:cxn ang="0">
                      <a:pos x="2" y="8"/>
                    </a:cxn>
                    <a:cxn ang="0">
                      <a:pos x="2" y="6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4" y="0"/>
                    </a:cxn>
                    <a:cxn ang="0">
                      <a:pos x="6" y="0"/>
                    </a:cxn>
                  </a:cxnLst>
                  <a:rect l="0" t="0" r="r" b="b"/>
                  <a:pathLst>
                    <a:path w="12" h="10">
                      <a:moveTo>
                        <a:pt x="6" y="0"/>
                      </a:move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2" y="2"/>
                      </a:lnTo>
                      <a:lnTo>
                        <a:pt x="12" y="4"/>
                      </a:lnTo>
                      <a:lnTo>
                        <a:pt x="12" y="6"/>
                      </a:lnTo>
                      <a:lnTo>
                        <a:pt x="10" y="8"/>
                      </a:lnTo>
                      <a:lnTo>
                        <a:pt x="8" y="10"/>
                      </a:lnTo>
                      <a:lnTo>
                        <a:pt x="6" y="10"/>
                      </a:lnTo>
                      <a:lnTo>
                        <a:pt x="4" y="10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895" name="Freeform 1463"/>
                <p:cNvSpPr>
                  <a:spLocks noChangeAspect="1" noEditPoints="1"/>
                </p:cNvSpPr>
                <p:nvPr/>
              </p:nvSpPr>
              <p:spPr bwMode="auto">
                <a:xfrm>
                  <a:off x="5032" y="1792"/>
                  <a:ext cx="33" cy="59"/>
                </a:xfrm>
                <a:custGeom>
                  <a:avLst/>
                  <a:gdLst/>
                  <a:ahLst/>
                  <a:cxnLst>
                    <a:cxn ang="0">
                      <a:pos x="6" y="28"/>
                    </a:cxn>
                    <a:cxn ang="0">
                      <a:pos x="2" y="20"/>
                    </a:cxn>
                    <a:cxn ang="0">
                      <a:pos x="2" y="10"/>
                    </a:cxn>
                    <a:cxn ang="0">
                      <a:pos x="12" y="2"/>
                    </a:cxn>
                    <a:cxn ang="0">
                      <a:pos x="26" y="2"/>
                    </a:cxn>
                    <a:cxn ang="0">
                      <a:pos x="34" y="8"/>
                    </a:cxn>
                    <a:cxn ang="0">
                      <a:pos x="36" y="18"/>
                    </a:cxn>
                    <a:cxn ang="0">
                      <a:pos x="30" y="26"/>
                    </a:cxn>
                    <a:cxn ang="0">
                      <a:pos x="28" y="34"/>
                    </a:cxn>
                    <a:cxn ang="0">
                      <a:pos x="34" y="40"/>
                    </a:cxn>
                    <a:cxn ang="0">
                      <a:pos x="36" y="50"/>
                    </a:cxn>
                    <a:cxn ang="0">
                      <a:pos x="32" y="62"/>
                    </a:cxn>
                    <a:cxn ang="0">
                      <a:pos x="18" y="66"/>
                    </a:cxn>
                    <a:cxn ang="0">
                      <a:pos x="8" y="64"/>
                    </a:cxn>
                    <a:cxn ang="0">
                      <a:pos x="0" y="56"/>
                    </a:cxn>
                    <a:cxn ang="0">
                      <a:pos x="0" y="46"/>
                    </a:cxn>
                    <a:cxn ang="0">
                      <a:pos x="6" y="38"/>
                    </a:cxn>
                    <a:cxn ang="0">
                      <a:pos x="20" y="28"/>
                    </a:cxn>
                    <a:cxn ang="0">
                      <a:pos x="26" y="20"/>
                    </a:cxn>
                    <a:cxn ang="0">
                      <a:pos x="26" y="14"/>
                    </a:cxn>
                    <a:cxn ang="0">
                      <a:pos x="24" y="6"/>
                    </a:cxn>
                    <a:cxn ang="0">
                      <a:pos x="18" y="4"/>
                    </a:cxn>
                    <a:cxn ang="0">
                      <a:pos x="12" y="6"/>
                    </a:cxn>
                    <a:cxn ang="0">
                      <a:pos x="10" y="12"/>
                    </a:cxn>
                    <a:cxn ang="0">
                      <a:pos x="10" y="18"/>
                    </a:cxn>
                    <a:cxn ang="0">
                      <a:pos x="14" y="22"/>
                    </a:cxn>
                    <a:cxn ang="0">
                      <a:pos x="14" y="34"/>
                    </a:cxn>
                    <a:cxn ang="0">
                      <a:pos x="10" y="42"/>
                    </a:cxn>
                    <a:cxn ang="0">
                      <a:pos x="8" y="50"/>
                    </a:cxn>
                    <a:cxn ang="0">
                      <a:pos x="12" y="60"/>
                    </a:cxn>
                    <a:cxn ang="0">
                      <a:pos x="18" y="64"/>
                    </a:cxn>
                    <a:cxn ang="0">
                      <a:pos x="26" y="60"/>
                    </a:cxn>
                    <a:cxn ang="0">
                      <a:pos x="28" y="54"/>
                    </a:cxn>
                    <a:cxn ang="0">
                      <a:pos x="26" y="48"/>
                    </a:cxn>
                    <a:cxn ang="0">
                      <a:pos x="20" y="40"/>
                    </a:cxn>
                  </a:cxnLst>
                  <a:rect l="0" t="0" r="r" b="b"/>
                  <a:pathLst>
                    <a:path w="36" h="66">
                      <a:moveTo>
                        <a:pt x="12" y="34"/>
                      </a:moveTo>
                      <a:lnTo>
                        <a:pt x="6" y="28"/>
                      </a:lnTo>
                      <a:lnTo>
                        <a:pt x="4" y="24"/>
                      </a:lnTo>
                      <a:lnTo>
                        <a:pt x="2" y="20"/>
                      </a:lnTo>
                      <a:lnTo>
                        <a:pt x="0" y="16"/>
                      </a:lnTo>
                      <a:lnTo>
                        <a:pt x="2" y="10"/>
                      </a:lnTo>
                      <a:lnTo>
                        <a:pt x="6" y="4"/>
                      </a:lnTo>
                      <a:lnTo>
                        <a:pt x="12" y="2"/>
                      </a:lnTo>
                      <a:lnTo>
                        <a:pt x="18" y="0"/>
                      </a:lnTo>
                      <a:lnTo>
                        <a:pt x="26" y="2"/>
                      </a:lnTo>
                      <a:lnTo>
                        <a:pt x="32" y="4"/>
                      </a:lnTo>
                      <a:lnTo>
                        <a:pt x="34" y="8"/>
                      </a:lnTo>
                      <a:lnTo>
                        <a:pt x="36" y="14"/>
                      </a:lnTo>
                      <a:lnTo>
                        <a:pt x="36" y="18"/>
                      </a:lnTo>
                      <a:lnTo>
                        <a:pt x="34" y="22"/>
                      </a:lnTo>
                      <a:lnTo>
                        <a:pt x="30" y="26"/>
                      </a:lnTo>
                      <a:lnTo>
                        <a:pt x="22" y="30"/>
                      </a:lnTo>
                      <a:lnTo>
                        <a:pt x="28" y="34"/>
                      </a:lnTo>
                      <a:lnTo>
                        <a:pt x="30" y="38"/>
                      </a:lnTo>
                      <a:lnTo>
                        <a:pt x="34" y="40"/>
                      </a:lnTo>
                      <a:lnTo>
                        <a:pt x="36" y="44"/>
                      </a:lnTo>
                      <a:lnTo>
                        <a:pt x="36" y="50"/>
                      </a:lnTo>
                      <a:lnTo>
                        <a:pt x="36" y="56"/>
                      </a:lnTo>
                      <a:lnTo>
                        <a:pt x="32" y="62"/>
                      </a:lnTo>
                      <a:lnTo>
                        <a:pt x="26" y="66"/>
                      </a:lnTo>
                      <a:lnTo>
                        <a:pt x="18" y="66"/>
                      </a:lnTo>
                      <a:lnTo>
                        <a:pt x="12" y="66"/>
                      </a:lnTo>
                      <a:lnTo>
                        <a:pt x="8" y="64"/>
                      </a:lnTo>
                      <a:lnTo>
                        <a:pt x="4" y="60"/>
                      </a:lnTo>
                      <a:lnTo>
                        <a:pt x="0" y="56"/>
                      </a:lnTo>
                      <a:lnTo>
                        <a:pt x="0" y="50"/>
                      </a:lnTo>
                      <a:lnTo>
                        <a:pt x="0" y="46"/>
                      </a:lnTo>
                      <a:lnTo>
                        <a:pt x="2" y="42"/>
                      </a:lnTo>
                      <a:lnTo>
                        <a:pt x="6" y="38"/>
                      </a:lnTo>
                      <a:lnTo>
                        <a:pt x="12" y="34"/>
                      </a:lnTo>
                      <a:close/>
                      <a:moveTo>
                        <a:pt x="20" y="28"/>
                      </a:moveTo>
                      <a:lnTo>
                        <a:pt x="24" y="24"/>
                      </a:lnTo>
                      <a:lnTo>
                        <a:pt x="26" y="20"/>
                      </a:lnTo>
                      <a:lnTo>
                        <a:pt x="26" y="18"/>
                      </a:lnTo>
                      <a:lnTo>
                        <a:pt x="26" y="14"/>
                      </a:lnTo>
                      <a:lnTo>
                        <a:pt x="26" y="10"/>
                      </a:lnTo>
                      <a:lnTo>
                        <a:pt x="24" y="6"/>
                      </a:lnTo>
                      <a:lnTo>
                        <a:pt x="22" y="4"/>
                      </a:lnTo>
                      <a:lnTo>
                        <a:pt x="18" y="4"/>
                      </a:lnTo>
                      <a:lnTo>
                        <a:pt x="16" y="4"/>
                      </a:lnTo>
                      <a:lnTo>
                        <a:pt x="12" y="6"/>
                      </a:lnTo>
                      <a:lnTo>
                        <a:pt x="10" y="8"/>
                      </a:lnTo>
                      <a:lnTo>
                        <a:pt x="10" y="12"/>
                      </a:lnTo>
                      <a:lnTo>
                        <a:pt x="10" y="14"/>
                      </a:lnTo>
                      <a:lnTo>
                        <a:pt x="10" y="18"/>
                      </a:lnTo>
                      <a:lnTo>
                        <a:pt x="12" y="20"/>
                      </a:lnTo>
                      <a:lnTo>
                        <a:pt x="14" y="22"/>
                      </a:lnTo>
                      <a:lnTo>
                        <a:pt x="20" y="28"/>
                      </a:lnTo>
                      <a:close/>
                      <a:moveTo>
                        <a:pt x="14" y="34"/>
                      </a:moveTo>
                      <a:lnTo>
                        <a:pt x="12" y="38"/>
                      </a:lnTo>
                      <a:lnTo>
                        <a:pt x="10" y="42"/>
                      </a:lnTo>
                      <a:lnTo>
                        <a:pt x="10" y="46"/>
                      </a:lnTo>
                      <a:lnTo>
                        <a:pt x="8" y="50"/>
                      </a:lnTo>
                      <a:lnTo>
                        <a:pt x="10" y="56"/>
                      </a:lnTo>
                      <a:lnTo>
                        <a:pt x="12" y="60"/>
                      </a:lnTo>
                      <a:lnTo>
                        <a:pt x="14" y="62"/>
                      </a:lnTo>
                      <a:lnTo>
                        <a:pt x="18" y="64"/>
                      </a:lnTo>
                      <a:lnTo>
                        <a:pt x="22" y="62"/>
                      </a:lnTo>
                      <a:lnTo>
                        <a:pt x="26" y="60"/>
                      </a:lnTo>
                      <a:lnTo>
                        <a:pt x="28" y="58"/>
                      </a:lnTo>
                      <a:lnTo>
                        <a:pt x="28" y="54"/>
                      </a:lnTo>
                      <a:lnTo>
                        <a:pt x="28" y="50"/>
                      </a:lnTo>
                      <a:lnTo>
                        <a:pt x="26" y="48"/>
                      </a:lnTo>
                      <a:lnTo>
                        <a:pt x="24" y="44"/>
                      </a:lnTo>
                      <a:lnTo>
                        <a:pt x="20" y="40"/>
                      </a:lnTo>
                      <a:lnTo>
                        <a:pt x="14" y="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896" name="Line 1464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5047" y="1711"/>
                  <a:ext cx="9" cy="3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897" name="Freeform 1465"/>
                <p:cNvSpPr>
                  <a:spLocks noChangeAspect="1"/>
                </p:cNvSpPr>
                <p:nvPr/>
              </p:nvSpPr>
              <p:spPr bwMode="auto">
                <a:xfrm>
                  <a:off x="5101" y="1704"/>
                  <a:ext cx="23" cy="57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16" y="0"/>
                    </a:cxn>
                    <a:cxn ang="0">
                      <a:pos x="18" y="0"/>
                    </a:cxn>
                    <a:cxn ang="0">
                      <a:pos x="18" y="54"/>
                    </a:cxn>
                    <a:cxn ang="0">
                      <a:pos x="18" y="58"/>
                    </a:cxn>
                    <a:cxn ang="0">
                      <a:pos x="18" y="60"/>
                    </a:cxn>
                    <a:cxn ang="0">
                      <a:pos x="20" y="62"/>
                    </a:cxn>
                    <a:cxn ang="0">
                      <a:pos x="20" y="62"/>
                    </a:cxn>
                    <a:cxn ang="0">
                      <a:pos x="22" y="64"/>
                    </a:cxn>
                    <a:cxn ang="0">
                      <a:pos x="26" y="64"/>
                    </a:cxn>
                    <a:cxn ang="0">
                      <a:pos x="26" y="64"/>
                    </a:cxn>
                    <a:cxn ang="0">
                      <a:pos x="2" y="64"/>
                    </a:cxn>
                    <a:cxn ang="0">
                      <a:pos x="2" y="64"/>
                    </a:cxn>
                    <a:cxn ang="0">
                      <a:pos x="6" y="64"/>
                    </a:cxn>
                    <a:cxn ang="0">
                      <a:pos x="8" y="62"/>
                    </a:cxn>
                    <a:cxn ang="0">
                      <a:pos x="8" y="62"/>
                    </a:cxn>
                    <a:cxn ang="0">
                      <a:pos x="10" y="60"/>
                    </a:cxn>
                    <a:cxn ang="0">
                      <a:pos x="10" y="58"/>
                    </a:cxn>
                    <a:cxn ang="0">
                      <a:pos x="10" y="54"/>
                    </a:cxn>
                    <a:cxn ang="0">
                      <a:pos x="10" y="18"/>
                    </a:cxn>
                    <a:cxn ang="0">
                      <a:pos x="10" y="12"/>
                    </a:cxn>
                    <a:cxn ang="0">
                      <a:pos x="10" y="8"/>
                    </a:cxn>
                    <a:cxn ang="0">
                      <a:pos x="10" y="8"/>
                    </a:cxn>
                    <a:cxn ang="0">
                      <a:pos x="8" y="6"/>
                    </a:cxn>
                    <a:cxn ang="0">
                      <a:pos x="8" y="6"/>
                    </a:cxn>
                    <a:cxn ang="0">
                      <a:pos x="6" y="6"/>
                    </a:cxn>
                    <a:cxn ang="0">
                      <a:pos x="4" y="6"/>
                    </a:cxn>
                    <a:cxn ang="0">
                      <a:pos x="2" y="8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26" h="64">
                      <a:moveTo>
                        <a:pt x="0" y="6"/>
                      </a:moveTo>
                      <a:lnTo>
                        <a:pt x="16" y="0"/>
                      </a:lnTo>
                      <a:lnTo>
                        <a:pt x="18" y="0"/>
                      </a:lnTo>
                      <a:lnTo>
                        <a:pt x="18" y="54"/>
                      </a:lnTo>
                      <a:lnTo>
                        <a:pt x="18" y="58"/>
                      </a:lnTo>
                      <a:lnTo>
                        <a:pt x="18" y="60"/>
                      </a:lnTo>
                      <a:lnTo>
                        <a:pt x="20" y="62"/>
                      </a:lnTo>
                      <a:lnTo>
                        <a:pt x="20" y="62"/>
                      </a:lnTo>
                      <a:lnTo>
                        <a:pt x="22" y="64"/>
                      </a:lnTo>
                      <a:lnTo>
                        <a:pt x="26" y="64"/>
                      </a:lnTo>
                      <a:lnTo>
                        <a:pt x="26" y="64"/>
                      </a:lnTo>
                      <a:lnTo>
                        <a:pt x="2" y="64"/>
                      </a:lnTo>
                      <a:lnTo>
                        <a:pt x="2" y="64"/>
                      </a:lnTo>
                      <a:lnTo>
                        <a:pt x="6" y="64"/>
                      </a:lnTo>
                      <a:lnTo>
                        <a:pt x="8" y="62"/>
                      </a:lnTo>
                      <a:lnTo>
                        <a:pt x="8" y="62"/>
                      </a:lnTo>
                      <a:lnTo>
                        <a:pt x="10" y="60"/>
                      </a:lnTo>
                      <a:lnTo>
                        <a:pt x="10" y="58"/>
                      </a:lnTo>
                      <a:lnTo>
                        <a:pt x="10" y="54"/>
                      </a:lnTo>
                      <a:lnTo>
                        <a:pt x="10" y="18"/>
                      </a:lnTo>
                      <a:lnTo>
                        <a:pt x="10" y="12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6" y="6"/>
                      </a:lnTo>
                      <a:lnTo>
                        <a:pt x="4" y="6"/>
                      </a:lnTo>
                      <a:lnTo>
                        <a:pt x="2" y="8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898" name="Line 1466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3391" y="1714"/>
                  <a:ext cx="832" cy="559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899" name="Line 146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31" y="2071"/>
                  <a:ext cx="9" cy="6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00" name="Freeform 1468"/>
                <p:cNvSpPr>
                  <a:spLocks noChangeAspect="1" noEditPoints="1"/>
                </p:cNvSpPr>
                <p:nvPr/>
              </p:nvSpPr>
              <p:spPr bwMode="auto">
                <a:xfrm>
                  <a:off x="3749" y="2075"/>
                  <a:ext cx="36" cy="59"/>
                </a:xfrm>
                <a:custGeom>
                  <a:avLst/>
                  <a:gdLst/>
                  <a:ahLst/>
                  <a:cxnLst>
                    <a:cxn ang="0">
                      <a:pos x="0" y="34"/>
                    </a:cxn>
                    <a:cxn ang="0">
                      <a:pos x="0" y="24"/>
                    </a:cxn>
                    <a:cxn ang="0">
                      <a:pos x="2" y="16"/>
                    </a:cxn>
                    <a:cxn ang="0">
                      <a:pos x="6" y="8"/>
                    </a:cxn>
                    <a:cxn ang="0">
                      <a:pos x="12" y="4"/>
                    </a:cxn>
                    <a:cxn ang="0">
                      <a:pos x="16" y="2"/>
                    </a:cxn>
                    <a:cxn ang="0">
                      <a:pos x="20" y="0"/>
                    </a:cxn>
                    <a:cxn ang="0">
                      <a:pos x="24" y="2"/>
                    </a:cxn>
                    <a:cxn ang="0">
                      <a:pos x="28" y="4"/>
                    </a:cxn>
                    <a:cxn ang="0">
                      <a:pos x="32" y="8"/>
                    </a:cxn>
                    <a:cxn ang="0">
                      <a:pos x="36" y="16"/>
                    </a:cxn>
                    <a:cxn ang="0">
                      <a:pos x="38" y="24"/>
                    </a:cxn>
                    <a:cxn ang="0">
                      <a:pos x="40" y="34"/>
                    </a:cxn>
                    <a:cxn ang="0">
                      <a:pos x="38" y="44"/>
                    </a:cxn>
                    <a:cxn ang="0">
                      <a:pos x="36" y="52"/>
                    </a:cxn>
                    <a:cxn ang="0">
                      <a:pos x="32" y="58"/>
                    </a:cxn>
                    <a:cxn ang="0">
                      <a:pos x="28" y="64"/>
                    </a:cxn>
                    <a:cxn ang="0">
                      <a:pos x="24" y="66"/>
                    </a:cxn>
                    <a:cxn ang="0">
                      <a:pos x="20" y="66"/>
                    </a:cxn>
                    <a:cxn ang="0">
                      <a:pos x="14" y="66"/>
                    </a:cxn>
                    <a:cxn ang="0">
                      <a:pos x="8" y="62"/>
                    </a:cxn>
                    <a:cxn ang="0">
                      <a:pos x="4" y="56"/>
                    </a:cxn>
                    <a:cxn ang="0">
                      <a:pos x="2" y="50"/>
                    </a:cxn>
                    <a:cxn ang="0">
                      <a:pos x="0" y="42"/>
                    </a:cxn>
                    <a:cxn ang="0">
                      <a:pos x="0" y="34"/>
                    </a:cxn>
                    <a:cxn ang="0">
                      <a:pos x="8" y="36"/>
                    </a:cxn>
                    <a:cxn ang="0">
                      <a:pos x="10" y="48"/>
                    </a:cxn>
                    <a:cxn ang="0">
                      <a:pos x="12" y="56"/>
                    </a:cxn>
                    <a:cxn ang="0">
                      <a:pos x="14" y="60"/>
                    </a:cxn>
                    <a:cxn ang="0">
                      <a:pos x="16" y="62"/>
                    </a:cxn>
                    <a:cxn ang="0">
                      <a:pos x="20" y="64"/>
                    </a:cxn>
                    <a:cxn ang="0">
                      <a:pos x="22" y="64"/>
                    </a:cxn>
                    <a:cxn ang="0">
                      <a:pos x="24" y="62"/>
                    </a:cxn>
                    <a:cxn ang="0">
                      <a:pos x="26" y="58"/>
                    </a:cxn>
                    <a:cxn ang="0">
                      <a:pos x="28" y="54"/>
                    </a:cxn>
                    <a:cxn ang="0">
                      <a:pos x="30" y="48"/>
                    </a:cxn>
                    <a:cxn ang="0">
                      <a:pos x="30" y="40"/>
                    </a:cxn>
                    <a:cxn ang="0">
                      <a:pos x="30" y="32"/>
                    </a:cxn>
                    <a:cxn ang="0">
                      <a:pos x="30" y="22"/>
                    </a:cxn>
                    <a:cxn ang="0">
                      <a:pos x="28" y="12"/>
                    </a:cxn>
                    <a:cxn ang="0">
                      <a:pos x="26" y="8"/>
                    </a:cxn>
                    <a:cxn ang="0">
                      <a:pos x="24" y="6"/>
                    </a:cxn>
                    <a:cxn ang="0">
                      <a:pos x="22" y="4"/>
                    </a:cxn>
                    <a:cxn ang="0">
                      <a:pos x="20" y="4"/>
                    </a:cxn>
                    <a:cxn ang="0">
                      <a:pos x="16" y="4"/>
                    </a:cxn>
                    <a:cxn ang="0">
                      <a:pos x="14" y="6"/>
                    </a:cxn>
                    <a:cxn ang="0">
                      <a:pos x="12" y="12"/>
                    </a:cxn>
                    <a:cxn ang="0">
                      <a:pos x="10" y="18"/>
                    </a:cxn>
                    <a:cxn ang="0">
                      <a:pos x="8" y="28"/>
                    </a:cxn>
                    <a:cxn ang="0">
                      <a:pos x="8" y="36"/>
                    </a:cxn>
                  </a:cxnLst>
                  <a:rect l="0" t="0" r="r" b="b"/>
                  <a:pathLst>
                    <a:path w="40" h="66">
                      <a:moveTo>
                        <a:pt x="0" y="34"/>
                      </a:moveTo>
                      <a:lnTo>
                        <a:pt x="0" y="24"/>
                      </a:lnTo>
                      <a:lnTo>
                        <a:pt x="2" y="16"/>
                      </a:lnTo>
                      <a:lnTo>
                        <a:pt x="6" y="8"/>
                      </a:lnTo>
                      <a:lnTo>
                        <a:pt x="12" y="4"/>
                      </a:lnTo>
                      <a:lnTo>
                        <a:pt x="16" y="2"/>
                      </a:lnTo>
                      <a:lnTo>
                        <a:pt x="20" y="0"/>
                      </a:lnTo>
                      <a:lnTo>
                        <a:pt x="24" y="2"/>
                      </a:lnTo>
                      <a:lnTo>
                        <a:pt x="28" y="4"/>
                      </a:lnTo>
                      <a:lnTo>
                        <a:pt x="32" y="8"/>
                      </a:lnTo>
                      <a:lnTo>
                        <a:pt x="36" y="16"/>
                      </a:lnTo>
                      <a:lnTo>
                        <a:pt x="38" y="24"/>
                      </a:lnTo>
                      <a:lnTo>
                        <a:pt x="40" y="34"/>
                      </a:lnTo>
                      <a:lnTo>
                        <a:pt x="38" y="44"/>
                      </a:lnTo>
                      <a:lnTo>
                        <a:pt x="36" y="52"/>
                      </a:lnTo>
                      <a:lnTo>
                        <a:pt x="32" y="58"/>
                      </a:lnTo>
                      <a:lnTo>
                        <a:pt x="28" y="64"/>
                      </a:lnTo>
                      <a:lnTo>
                        <a:pt x="24" y="66"/>
                      </a:lnTo>
                      <a:lnTo>
                        <a:pt x="20" y="66"/>
                      </a:lnTo>
                      <a:lnTo>
                        <a:pt x="14" y="66"/>
                      </a:lnTo>
                      <a:lnTo>
                        <a:pt x="8" y="62"/>
                      </a:lnTo>
                      <a:lnTo>
                        <a:pt x="4" y="56"/>
                      </a:lnTo>
                      <a:lnTo>
                        <a:pt x="2" y="50"/>
                      </a:lnTo>
                      <a:lnTo>
                        <a:pt x="0" y="42"/>
                      </a:lnTo>
                      <a:lnTo>
                        <a:pt x="0" y="34"/>
                      </a:lnTo>
                      <a:close/>
                      <a:moveTo>
                        <a:pt x="8" y="36"/>
                      </a:moveTo>
                      <a:lnTo>
                        <a:pt x="10" y="48"/>
                      </a:lnTo>
                      <a:lnTo>
                        <a:pt x="12" y="56"/>
                      </a:lnTo>
                      <a:lnTo>
                        <a:pt x="14" y="60"/>
                      </a:lnTo>
                      <a:lnTo>
                        <a:pt x="16" y="62"/>
                      </a:lnTo>
                      <a:lnTo>
                        <a:pt x="20" y="64"/>
                      </a:lnTo>
                      <a:lnTo>
                        <a:pt x="22" y="64"/>
                      </a:lnTo>
                      <a:lnTo>
                        <a:pt x="24" y="62"/>
                      </a:lnTo>
                      <a:lnTo>
                        <a:pt x="26" y="58"/>
                      </a:lnTo>
                      <a:lnTo>
                        <a:pt x="28" y="54"/>
                      </a:lnTo>
                      <a:lnTo>
                        <a:pt x="30" y="48"/>
                      </a:lnTo>
                      <a:lnTo>
                        <a:pt x="30" y="40"/>
                      </a:lnTo>
                      <a:lnTo>
                        <a:pt x="30" y="32"/>
                      </a:lnTo>
                      <a:lnTo>
                        <a:pt x="30" y="22"/>
                      </a:lnTo>
                      <a:lnTo>
                        <a:pt x="28" y="12"/>
                      </a:lnTo>
                      <a:lnTo>
                        <a:pt x="26" y="8"/>
                      </a:lnTo>
                      <a:lnTo>
                        <a:pt x="24" y="6"/>
                      </a:lnTo>
                      <a:lnTo>
                        <a:pt x="22" y="4"/>
                      </a:lnTo>
                      <a:lnTo>
                        <a:pt x="20" y="4"/>
                      </a:lnTo>
                      <a:lnTo>
                        <a:pt x="16" y="4"/>
                      </a:lnTo>
                      <a:lnTo>
                        <a:pt x="14" y="6"/>
                      </a:lnTo>
                      <a:lnTo>
                        <a:pt x="12" y="12"/>
                      </a:lnTo>
                      <a:lnTo>
                        <a:pt x="10" y="18"/>
                      </a:lnTo>
                      <a:lnTo>
                        <a:pt x="8" y="28"/>
                      </a:lnTo>
                      <a:lnTo>
                        <a:pt x="8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01" name="Freeform 1469"/>
                <p:cNvSpPr>
                  <a:spLocks noChangeAspect="1"/>
                </p:cNvSpPr>
                <p:nvPr/>
              </p:nvSpPr>
              <p:spPr bwMode="auto">
                <a:xfrm>
                  <a:off x="3794" y="2125"/>
                  <a:ext cx="11" cy="9"/>
                </a:xfrm>
                <a:custGeom>
                  <a:avLst/>
                  <a:gdLst/>
                  <a:ahLst/>
                  <a:cxnLst>
                    <a:cxn ang="0">
                      <a:pos x="6" y="0"/>
                    </a:cxn>
                    <a:cxn ang="0">
                      <a:pos x="8" y="0"/>
                    </a:cxn>
                    <a:cxn ang="0">
                      <a:pos x="10" y="2"/>
                    </a:cxn>
                    <a:cxn ang="0">
                      <a:pos x="12" y="4"/>
                    </a:cxn>
                    <a:cxn ang="0">
                      <a:pos x="12" y="6"/>
                    </a:cxn>
                    <a:cxn ang="0">
                      <a:pos x="12" y="8"/>
                    </a:cxn>
                    <a:cxn ang="0">
                      <a:pos x="10" y="10"/>
                    </a:cxn>
                    <a:cxn ang="0">
                      <a:pos x="8" y="10"/>
                    </a:cxn>
                    <a:cxn ang="0">
                      <a:pos x="6" y="10"/>
                    </a:cxn>
                    <a:cxn ang="0">
                      <a:pos x="4" y="10"/>
                    </a:cxn>
                    <a:cxn ang="0">
                      <a:pos x="2" y="10"/>
                    </a:cxn>
                    <a:cxn ang="0">
                      <a:pos x="0" y="8"/>
                    </a:cxn>
                    <a:cxn ang="0">
                      <a:pos x="0" y="6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6" y="0"/>
                    </a:cxn>
                  </a:cxnLst>
                  <a:rect l="0" t="0" r="r" b="b"/>
                  <a:pathLst>
                    <a:path w="12" h="10">
                      <a:moveTo>
                        <a:pt x="6" y="0"/>
                      </a:move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12" y="4"/>
                      </a:lnTo>
                      <a:lnTo>
                        <a:pt x="12" y="6"/>
                      </a:lnTo>
                      <a:lnTo>
                        <a:pt x="12" y="8"/>
                      </a:lnTo>
                      <a:lnTo>
                        <a:pt x="10" y="10"/>
                      </a:lnTo>
                      <a:lnTo>
                        <a:pt x="8" y="10"/>
                      </a:lnTo>
                      <a:lnTo>
                        <a:pt x="6" y="10"/>
                      </a:lnTo>
                      <a:lnTo>
                        <a:pt x="4" y="10"/>
                      </a:lnTo>
                      <a:lnTo>
                        <a:pt x="2" y="10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02" name="Freeform 1470"/>
                <p:cNvSpPr>
                  <a:spLocks noChangeAspect="1" noEditPoints="1"/>
                </p:cNvSpPr>
                <p:nvPr/>
              </p:nvSpPr>
              <p:spPr bwMode="auto">
                <a:xfrm>
                  <a:off x="3814" y="2075"/>
                  <a:ext cx="36" cy="59"/>
                </a:xfrm>
                <a:custGeom>
                  <a:avLst/>
                  <a:gdLst/>
                  <a:ahLst/>
                  <a:cxnLst>
                    <a:cxn ang="0">
                      <a:pos x="0" y="34"/>
                    </a:cxn>
                    <a:cxn ang="0">
                      <a:pos x="0" y="24"/>
                    </a:cxn>
                    <a:cxn ang="0">
                      <a:pos x="2" y="16"/>
                    </a:cxn>
                    <a:cxn ang="0">
                      <a:pos x="6" y="8"/>
                    </a:cxn>
                    <a:cxn ang="0">
                      <a:pos x="12" y="4"/>
                    </a:cxn>
                    <a:cxn ang="0">
                      <a:pos x="16" y="2"/>
                    </a:cxn>
                    <a:cxn ang="0">
                      <a:pos x="20" y="0"/>
                    </a:cxn>
                    <a:cxn ang="0">
                      <a:pos x="24" y="2"/>
                    </a:cxn>
                    <a:cxn ang="0">
                      <a:pos x="28" y="4"/>
                    </a:cxn>
                    <a:cxn ang="0">
                      <a:pos x="32" y="8"/>
                    </a:cxn>
                    <a:cxn ang="0">
                      <a:pos x="36" y="16"/>
                    </a:cxn>
                    <a:cxn ang="0">
                      <a:pos x="38" y="24"/>
                    </a:cxn>
                    <a:cxn ang="0">
                      <a:pos x="40" y="34"/>
                    </a:cxn>
                    <a:cxn ang="0">
                      <a:pos x="38" y="44"/>
                    </a:cxn>
                    <a:cxn ang="0">
                      <a:pos x="36" y="52"/>
                    </a:cxn>
                    <a:cxn ang="0">
                      <a:pos x="32" y="58"/>
                    </a:cxn>
                    <a:cxn ang="0">
                      <a:pos x="28" y="64"/>
                    </a:cxn>
                    <a:cxn ang="0">
                      <a:pos x="24" y="66"/>
                    </a:cxn>
                    <a:cxn ang="0">
                      <a:pos x="20" y="66"/>
                    </a:cxn>
                    <a:cxn ang="0">
                      <a:pos x="14" y="66"/>
                    </a:cxn>
                    <a:cxn ang="0">
                      <a:pos x="8" y="62"/>
                    </a:cxn>
                    <a:cxn ang="0">
                      <a:pos x="4" y="56"/>
                    </a:cxn>
                    <a:cxn ang="0">
                      <a:pos x="2" y="50"/>
                    </a:cxn>
                    <a:cxn ang="0">
                      <a:pos x="0" y="42"/>
                    </a:cxn>
                    <a:cxn ang="0">
                      <a:pos x="0" y="34"/>
                    </a:cxn>
                    <a:cxn ang="0">
                      <a:pos x="8" y="36"/>
                    </a:cxn>
                    <a:cxn ang="0">
                      <a:pos x="10" y="48"/>
                    </a:cxn>
                    <a:cxn ang="0">
                      <a:pos x="12" y="56"/>
                    </a:cxn>
                    <a:cxn ang="0">
                      <a:pos x="14" y="60"/>
                    </a:cxn>
                    <a:cxn ang="0">
                      <a:pos x="16" y="62"/>
                    </a:cxn>
                    <a:cxn ang="0">
                      <a:pos x="20" y="64"/>
                    </a:cxn>
                    <a:cxn ang="0">
                      <a:pos x="22" y="64"/>
                    </a:cxn>
                    <a:cxn ang="0">
                      <a:pos x="24" y="62"/>
                    </a:cxn>
                    <a:cxn ang="0">
                      <a:pos x="26" y="58"/>
                    </a:cxn>
                    <a:cxn ang="0">
                      <a:pos x="28" y="54"/>
                    </a:cxn>
                    <a:cxn ang="0">
                      <a:pos x="30" y="48"/>
                    </a:cxn>
                    <a:cxn ang="0">
                      <a:pos x="30" y="40"/>
                    </a:cxn>
                    <a:cxn ang="0">
                      <a:pos x="30" y="32"/>
                    </a:cxn>
                    <a:cxn ang="0">
                      <a:pos x="30" y="22"/>
                    </a:cxn>
                    <a:cxn ang="0">
                      <a:pos x="28" y="12"/>
                    </a:cxn>
                    <a:cxn ang="0">
                      <a:pos x="26" y="8"/>
                    </a:cxn>
                    <a:cxn ang="0">
                      <a:pos x="24" y="6"/>
                    </a:cxn>
                    <a:cxn ang="0">
                      <a:pos x="22" y="4"/>
                    </a:cxn>
                    <a:cxn ang="0">
                      <a:pos x="20" y="4"/>
                    </a:cxn>
                    <a:cxn ang="0">
                      <a:pos x="16" y="4"/>
                    </a:cxn>
                    <a:cxn ang="0">
                      <a:pos x="14" y="6"/>
                    </a:cxn>
                    <a:cxn ang="0">
                      <a:pos x="12" y="12"/>
                    </a:cxn>
                    <a:cxn ang="0">
                      <a:pos x="10" y="18"/>
                    </a:cxn>
                    <a:cxn ang="0">
                      <a:pos x="8" y="28"/>
                    </a:cxn>
                    <a:cxn ang="0">
                      <a:pos x="8" y="36"/>
                    </a:cxn>
                  </a:cxnLst>
                  <a:rect l="0" t="0" r="r" b="b"/>
                  <a:pathLst>
                    <a:path w="40" h="66">
                      <a:moveTo>
                        <a:pt x="0" y="34"/>
                      </a:moveTo>
                      <a:lnTo>
                        <a:pt x="0" y="24"/>
                      </a:lnTo>
                      <a:lnTo>
                        <a:pt x="2" y="16"/>
                      </a:lnTo>
                      <a:lnTo>
                        <a:pt x="6" y="8"/>
                      </a:lnTo>
                      <a:lnTo>
                        <a:pt x="12" y="4"/>
                      </a:lnTo>
                      <a:lnTo>
                        <a:pt x="16" y="2"/>
                      </a:lnTo>
                      <a:lnTo>
                        <a:pt x="20" y="0"/>
                      </a:lnTo>
                      <a:lnTo>
                        <a:pt x="24" y="2"/>
                      </a:lnTo>
                      <a:lnTo>
                        <a:pt x="28" y="4"/>
                      </a:lnTo>
                      <a:lnTo>
                        <a:pt x="32" y="8"/>
                      </a:lnTo>
                      <a:lnTo>
                        <a:pt x="36" y="16"/>
                      </a:lnTo>
                      <a:lnTo>
                        <a:pt x="38" y="24"/>
                      </a:lnTo>
                      <a:lnTo>
                        <a:pt x="40" y="34"/>
                      </a:lnTo>
                      <a:lnTo>
                        <a:pt x="38" y="44"/>
                      </a:lnTo>
                      <a:lnTo>
                        <a:pt x="36" y="52"/>
                      </a:lnTo>
                      <a:lnTo>
                        <a:pt x="32" y="58"/>
                      </a:lnTo>
                      <a:lnTo>
                        <a:pt x="28" y="64"/>
                      </a:lnTo>
                      <a:lnTo>
                        <a:pt x="24" y="66"/>
                      </a:lnTo>
                      <a:lnTo>
                        <a:pt x="20" y="66"/>
                      </a:lnTo>
                      <a:lnTo>
                        <a:pt x="14" y="66"/>
                      </a:lnTo>
                      <a:lnTo>
                        <a:pt x="8" y="62"/>
                      </a:lnTo>
                      <a:lnTo>
                        <a:pt x="4" y="56"/>
                      </a:lnTo>
                      <a:lnTo>
                        <a:pt x="2" y="50"/>
                      </a:lnTo>
                      <a:lnTo>
                        <a:pt x="0" y="42"/>
                      </a:lnTo>
                      <a:lnTo>
                        <a:pt x="0" y="34"/>
                      </a:lnTo>
                      <a:close/>
                      <a:moveTo>
                        <a:pt x="8" y="36"/>
                      </a:moveTo>
                      <a:lnTo>
                        <a:pt x="10" y="48"/>
                      </a:lnTo>
                      <a:lnTo>
                        <a:pt x="12" y="56"/>
                      </a:lnTo>
                      <a:lnTo>
                        <a:pt x="14" y="60"/>
                      </a:lnTo>
                      <a:lnTo>
                        <a:pt x="16" y="62"/>
                      </a:lnTo>
                      <a:lnTo>
                        <a:pt x="20" y="64"/>
                      </a:lnTo>
                      <a:lnTo>
                        <a:pt x="22" y="64"/>
                      </a:lnTo>
                      <a:lnTo>
                        <a:pt x="24" y="62"/>
                      </a:lnTo>
                      <a:lnTo>
                        <a:pt x="26" y="58"/>
                      </a:lnTo>
                      <a:lnTo>
                        <a:pt x="28" y="54"/>
                      </a:lnTo>
                      <a:lnTo>
                        <a:pt x="30" y="48"/>
                      </a:lnTo>
                      <a:lnTo>
                        <a:pt x="30" y="40"/>
                      </a:lnTo>
                      <a:lnTo>
                        <a:pt x="30" y="32"/>
                      </a:lnTo>
                      <a:lnTo>
                        <a:pt x="30" y="22"/>
                      </a:lnTo>
                      <a:lnTo>
                        <a:pt x="28" y="12"/>
                      </a:lnTo>
                      <a:lnTo>
                        <a:pt x="26" y="8"/>
                      </a:lnTo>
                      <a:lnTo>
                        <a:pt x="24" y="6"/>
                      </a:lnTo>
                      <a:lnTo>
                        <a:pt x="22" y="4"/>
                      </a:lnTo>
                      <a:lnTo>
                        <a:pt x="20" y="4"/>
                      </a:lnTo>
                      <a:lnTo>
                        <a:pt x="16" y="4"/>
                      </a:lnTo>
                      <a:lnTo>
                        <a:pt x="14" y="6"/>
                      </a:lnTo>
                      <a:lnTo>
                        <a:pt x="12" y="12"/>
                      </a:lnTo>
                      <a:lnTo>
                        <a:pt x="10" y="18"/>
                      </a:lnTo>
                      <a:lnTo>
                        <a:pt x="8" y="28"/>
                      </a:lnTo>
                      <a:lnTo>
                        <a:pt x="8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03" name="Freeform 1471"/>
                <p:cNvSpPr>
                  <a:spLocks noChangeAspect="1"/>
                </p:cNvSpPr>
                <p:nvPr/>
              </p:nvSpPr>
              <p:spPr bwMode="auto">
                <a:xfrm>
                  <a:off x="3857" y="2077"/>
                  <a:ext cx="33" cy="57"/>
                </a:xfrm>
                <a:custGeom>
                  <a:avLst/>
                  <a:gdLst/>
                  <a:ahLst/>
                  <a:cxnLst>
                    <a:cxn ang="0">
                      <a:pos x="36" y="0"/>
                    </a:cxn>
                    <a:cxn ang="0">
                      <a:pos x="32" y="8"/>
                    </a:cxn>
                    <a:cxn ang="0">
                      <a:pos x="14" y="8"/>
                    </a:cxn>
                    <a:cxn ang="0">
                      <a:pos x="10" y="16"/>
                    </a:cxn>
                    <a:cxn ang="0">
                      <a:pos x="18" y="18"/>
                    </a:cxn>
                    <a:cxn ang="0">
                      <a:pos x="24" y="22"/>
                    </a:cxn>
                    <a:cxn ang="0">
                      <a:pos x="30" y="26"/>
                    </a:cxn>
                    <a:cxn ang="0">
                      <a:pos x="32" y="30"/>
                    </a:cxn>
                    <a:cxn ang="0">
                      <a:pos x="34" y="36"/>
                    </a:cxn>
                    <a:cxn ang="0">
                      <a:pos x="36" y="40"/>
                    </a:cxn>
                    <a:cxn ang="0">
                      <a:pos x="34" y="46"/>
                    </a:cxn>
                    <a:cxn ang="0">
                      <a:pos x="34" y="50"/>
                    </a:cxn>
                    <a:cxn ang="0">
                      <a:pos x="32" y="54"/>
                    </a:cxn>
                    <a:cxn ang="0">
                      <a:pos x="28" y="58"/>
                    </a:cxn>
                    <a:cxn ang="0">
                      <a:pos x="26" y="60"/>
                    </a:cxn>
                    <a:cxn ang="0">
                      <a:pos x="22" y="62"/>
                    </a:cxn>
                    <a:cxn ang="0">
                      <a:pos x="16" y="64"/>
                    </a:cxn>
                    <a:cxn ang="0">
                      <a:pos x="12" y="64"/>
                    </a:cxn>
                    <a:cxn ang="0">
                      <a:pos x="6" y="64"/>
                    </a:cxn>
                    <a:cxn ang="0">
                      <a:pos x="2" y="62"/>
                    </a:cxn>
                    <a:cxn ang="0">
                      <a:pos x="2" y="60"/>
                    </a:cxn>
                    <a:cxn ang="0">
                      <a:pos x="0" y="58"/>
                    </a:cxn>
                    <a:cxn ang="0">
                      <a:pos x="0" y="58"/>
                    </a:cxn>
                    <a:cxn ang="0">
                      <a:pos x="2" y="56"/>
                    </a:cxn>
                    <a:cxn ang="0">
                      <a:pos x="2" y="56"/>
                    </a:cxn>
                    <a:cxn ang="0">
                      <a:pos x="4" y="56"/>
                    </a:cxn>
                    <a:cxn ang="0">
                      <a:pos x="6" y="56"/>
                    </a:cxn>
                    <a:cxn ang="0">
                      <a:pos x="6" y="56"/>
                    </a:cxn>
                    <a:cxn ang="0">
                      <a:pos x="8" y="56"/>
                    </a:cxn>
                    <a:cxn ang="0">
                      <a:pos x="10" y="58"/>
                    </a:cxn>
                    <a:cxn ang="0">
                      <a:pos x="12" y="60"/>
                    </a:cxn>
                    <a:cxn ang="0">
                      <a:pos x="16" y="60"/>
                    </a:cxn>
                    <a:cxn ang="0">
                      <a:pos x="22" y="58"/>
                    </a:cxn>
                    <a:cxn ang="0">
                      <a:pos x="26" y="56"/>
                    </a:cxn>
                    <a:cxn ang="0">
                      <a:pos x="28" y="50"/>
                    </a:cxn>
                    <a:cxn ang="0">
                      <a:pos x="30" y="46"/>
                    </a:cxn>
                    <a:cxn ang="0">
                      <a:pos x="28" y="40"/>
                    </a:cxn>
                    <a:cxn ang="0">
                      <a:pos x="26" y="34"/>
                    </a:cxn>
                    <a:cxn ang="0">
                      <a:pos x="22" y="30"/>
                    </a:cxn>
                    <a:cxn ang="0">
                      <a:pos x="16" y="28"/>
                    </a:cxn>
                    <a:cxn ang="0">
                      <a:pos x="10" y="26"/>
                    </a:cxn>
                    <a:cxn ang="0">
                      <a:pos x="2" y="24"/>
                    </a:cxn>
                    <a:cxn ang="0">
                      <a:pos x="14" y="0"/>
                    </a:cxn>
                    <a:cxn ang="0">
                      <a:pos x="36" y="0"/>
                    </a:cxn>
                  </a:cxnLst>
                  <a:rect l="0" t="0" r="r" b="b"/>
                  <a:pathLst>
                    <a:path w="36" h="64">
                      <a:moveTo>
                        <a:pt x="36" y="0"/>
                      </a:moveTo>
                      <a:lnTo>
                        <a:pt x="32" y="8"/>
                      </a:lnTo>
                      <a:lnTo>
                        <a:pt x="14" y="8"/>
                      </a:lnTo>
                      <a:lnTo>
                        <a:pt x="10" y="16"/>
                      </a:lnTo>
                      <a:lnTo>
                        <a:pt x="18" y="18"/>
                      </a:lnTo>
                      <a:lnTo>
                        <a:pt x="24" y="22"/>
                      </a:lnTo>
                      <a:lnTo>
                        <a:pt x="30" y="26"/>
                      </a:lnTo>
                      <a:lnTo>
                        <a:pt x="32" y="30"/>
                      </a:lnTo>
                      <a:lnTo>
                        <a:pt x="34" y="36"/>
                      </a:lnTo>
                      <a:lnTo>
                        <a:pt x="36" y="40"/>
                      </a:lnTo>
                      <a:lnTo>
                        <a:pt x="34" y="46"/>
                      </a:lnTo>
                      <a:lnTo>
                        <a:pt x="34" y="50"/>
                      </a:lnTo>
                      <a:lnTo>
                        <a:pt x="32" y="54"/>
                      </a:lnTo>
                      <a:lnTo>
                        <a:pt x="28" y="58"/>
                      </a:lnTo>
                      <a:lnTo>
                        <a:pt x="26" y="60"/>
                      </a:lnTo>
                      <a:lnTo>
                        <a:pt x="22" y="62"/>
                      </a:lnTo>
                      <a:lnTo>
                        <a:pt x="16" y="64"/>
                      </a:lnTo>
                      <a:lnTo>
                        <a:pt x="12" y="64"/>
                      </a:lnTo>
                      <a:lnTo>
                        <a:pt x="6" y="64"/>
                      </a:lnTo>
                      <a:lnTo>
                        <a:pt x="2" y="62"/>
                      </a:lnTo>
                      <a:lnTo>
                        <a:pt x="2" y="60"/>
                      </a:lnTo>
                      <a:lnTo>
                        <a:pt x="0" y="58"/>
                      </a:lnTo>
                      <a:lnTo>
                        <a:pt x="0" y="58"/>
                      </a:lnTo>
                      <a:lnTo>
                        <a:pt x="2" y="56"/>
                      </a:lnTo>
                      <a:lnTo>
                        <a:pt x="2" y="56"/>
                      </a:lnTo>
                      <a:lnTo>
                        <a:pt x="4" y="56"/>
                      </a:lnTo>
                      <a:lnTo>
                        <a:pt x="6" y="56"/>
                      </a:lnTo>
                      <a:lnTo>
                        <a:pt x="6" y="56"/>
                      </a:lnTo>
                      <a:lnTo>
                        <a:pt x="8" y="56"/>
                      </a:lnTo>
                      <a:lnTo>
                        <a:pt x="10" y="58"/>
                      </a:lnTo>
                      <a:lnTo>
                        <a:pt x="12" y="60"/>
                      </a:lnTo>
                      <a:lnTo>
                        <a:pt x="16" y="60"/>
                      </a:lnTo>
                      <a:lnTo>
                        <a:pt x="22" y="58"/>
                      </a:lnTo>
                      <a:lnTo>
                        <a:pt x="26" y="56"/>
                      </a:lnTo>
                      <a:lnTo>
                        <a:pt x="28" y="50"/>
                      </a:lnTo>
                      <a:lnTo>
                        <a:pt x="30" y="46"/>
                      </a:lnTo>
                      <a:lnTo>
                        <a:pt x="28" y="40"/>
                      </a:lnTo>
                      <a:lnTo>
                        <a:pt x="26" y="34"/>
                      </a:lnTo>
                      <a:lnTo>
                        <a:pt x="22" y="30"/>
                      </a:lnTo>
                      <a:lnTo>
                        <a:pt x="16" y="28"/>
                      </a:lnTo>
                      <a:lnTo>
                        <a:pt x="10" y="26"/>
                      </a:lnTo>
                      <a:lnTo>
                        <a:pt x="2" y="24"/>
                      </a:lnTo>
                      <a:lnTo>
                        <a:pt x="14" y="0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04" name="Line 147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32" y="1873"/>
                  <a:ext cx="11" cy="4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05" name="Freeform 1473"/>
                <p:cNvSpPr>
                  <a:spLocks noChangeAspect="1" noEditPoints="1"/>
                </p:cNvSpPr>
                <p:nvPr/>
              </p:nvSpPr>
              <p:spPr bwMode="auto">
                <a:xfrm>
                  <a:off x="3494" y="1869"/>
                  <a:ext cx="36" cy="60"/>
                </a:xfrm>
                <a:custGeom>
                  <a:avLst/>
                  <a:gdLst/>
                  <a:ahLst/>
                  <a:cxnLst>
                    <a:cxn ang="0">
                      <a:pos x="0" y="34"/>
                    </a:cxn>
                    <a:cxn ang="0">
                      <a:pos x="0" y="24"/>
                    </a:cxn>
                    <a:cxn ang="0">
                      <a:pos x="4" y="14"/>
                    </a:cxn>
                    <a:cxn ang="0">
                      <a:pos x="6" y="8"/>
                    </a:cxn>
                    <a:cxn ang="0">
                      <a:pos x="12" y="4"/>
                    </a:cxn>
                    <a:cxn ang="0">
                      <a:pos x="16" y="0"/>
                    </a:cxn>
                    <a:cxn ang="0">
                      <a:pos x="20" y="0"/>
                    </a:cxn>
                    <a:cxn ang="0">
                      <a:pos x="24" y="0"/>
                    </a:cxn>
                    <a:cxn ang="0">
                      <a:pos x="28" y="4"/>
                    </a:cxn>
                    <a:cxn ang="0">
                      <a:pos x="32" y="8"/>
                    </a:cxn>
                    <a:cxn ang="0">
                      <a:pos x="36" y="14"/>
                    </a:cxn>
                    <a:cxn ang="0">
                      <a:pos x="40" y="22"/>
                    </a:cxn>
                    <a:cxn ang="0">
                      <a:pos x="40" y="32"/>
                    </a:cxn>
                    <a:cxn ang="0">
                      <a:pos x="40" y="42"/>
                    </a:cxn>
                    <a:cxn ang="0">
                      <a:pos x="36" y="52"/>
                    </a:cxn>
                    <a:cxn ang="0">
                      <a:pos x="34" y="58"/>
                    </a:cxn>
                    <a:cxn ang="0">
                      <a:pos x="28" y="62"/>
                    </a:cxn>
                    <a:cxn ang="0">
                      <a:pos x="24" y="66"/>
                    </a:cxn>
                    <a:cxn ang="0">
                      <a:pos x="20" y="66"/>
                    </a:cxn>
                    <a:cxn ang="0">
                      <a:pos x="14" y="64"/>
                    </a:cxn>
                    <a:cxn ang="0">
                      <a:pos x="10" y="62"/>
                    </a:cxn>
                    <a:cxn ang="0">
                      <a:pos x="4" y="56"/>
                    </a:cxn>
                    <a:cxn ang="0">
                      <a:pos x="2" y="48"/>
                    </a:cxn>
                    <a:cxn ang="0">
                      <a:pos x="0" y="42"/>
                    </a:cxn>
                    <a:cxn ang="0">
                      <a:pos x="0" y="34"/>
                    </a:cxn>
                    <a:cxn ang="0">
                      <a:pos x="8" y="34"/>
                    </a:cxn>
                    <a:cxn ang="0">
                      <a:pos x="10" y="46"/>
                    </a:cxn>
                    <a:cxn ang="0">
                      <a:pos x="12" y="56"/>
                    </a:cxn>
                    <a:cxn ang="0">
                      <a:pos x="14" y="60"/>
                    </a:cxn>
                    <a:cxn ang="0">
                      <a:pos x="16" y="62"/>
                    </a:cxn>
                    <a:cxn ang="0">
                      <a:pos x="20" y="64"/>
                    </a:cxn>
                    <a:cxn ang="0">
                      <a:pos x="22" y="62"/>
                    </a:cxn>
                    <a:cxn ang="0">
                      <a:pos x="24" y="60"/>
                    </a:cxn>
                    <a:cxn ang="0">
                      <a:pos x="28" y="58"/>
                    </a:cxn>
                    <a:cxn ang="0">
                      <a:pos x="28" y="54"/>
                    </a:cxn>
                    <a:cxn ang="0">
                      <a:pos x="30" y="48"/>
                    </a:cxn>
                    <a:cxn ang="0">
                      <a:pos x="30" y="40"/>
                    </a:cxn>
                    <a:cxn ang="0">
                      <a:pos x="30" y="30"/>
                    </a:cxn>
                    <a:cxn ang="0">
                      <a:pos x="30" y="20"/>
                    </a:cxn>
                    <a:cxn ang="0">
                      <a:pos x="28" y="12"/>
                    </a:cxn>
                    <a:cxn ang="0">
                      <a:pos x="26" y="8"/>
                    </a:cxn>
                    <a:cxn ang="0">
                      <a:pos x="24" y="4"/>
                    </a:cxn>
                    <a:cxn ang="0">
                      <a:pos x="22" y="4"/>
                    </a:cxn>
                    <a:cxn ang="0">
                      <a:pos x="20" y="4"/>
                    </a:cxn>
                    <a:cxn ang="0">
                      <a:pos x="18" y="4"/>
                    </a:cxn>
                    <a:cxn ang="0">
                      <a:pos x="14" y="6"/>
                    </a:cxn>
                    <a:cxn ang="0">
                      <a:pos x="12" y="10"/>
                    </a:cxn>
                    <a:cxn ang="0">
                      <a:pos x="10" y="18"/>
                    </a:cxn>
                    <a:cxn ang="0">
                      <a:pos x="10" y="26"/>
                    </a:cxn>
                    <a:cxn ang="0">
                      <a:pos x="8" y="34"/>
                    </a:cxn>
                  </a:cxnLst>
                  <a:rect l="0" t="0" r="r" b="b"/>
                  <a:pathLst>
                    <a:path w="40" h="66">
                      <a:moveTo>
                        <a:pt x="0" y="34"/>
                      </a:moveTo>
                      <a:lnTo>
                        <a:pt x="0" y="24"/>
                      </a:lnTo>
                      <a:lnTo>
                        <a:pt x="4" y="14"/>
                      </a:lnTo>
                      <a:lnTo>
                        <a:pt x="6" y="8"/>
                      </a:lnTo>
                      <a:lnTo>
                        <a:pt x="12" y="4"/>
                      </a:ln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4" y="0"/>
                      </a:lnTo>
                      <a:lnTo>
                        <a:pt x="28" y="4"/>
                      </a:lnTo>
                      <a:lnTo>
                        <a:pt x="32" y="8"/>
                      </a:lnTo>
                      <a:lnTo>
                        <a:pt x="36" y="14"/>
                      </a:lnTo>
                      <a:lnTo>
                        <a:pt x="40" y="22"/>
                      </a:lnTo>
                      <a:lnTo>
                        <a:pt x="40" y="32"/>
                      </a:lnTo>
                      <a:lnTo>
                        <a:pt x="40" y="42"/>
                      </a:lnTo>
                      <a:lnTo>
                        <a:pt x="36" y="52"/>
                      </a:lnTo>
                      <a:lnTo>
                        <a:pt x="34" y="58"/>
                      </a:lnTo>
                      <a:lnTo>
                        <a:pt x="28" y="62"/>
                      </a:lnTo>
                      <a:lnTo>
                        <a:pt x="24" y="66"/>
                      </a:lnTo>
                      <a:lnTo>
                        <a:pt x="20" y="66"/>
                      </a:lnTo>
                      <a:lnTo>
                        <a:pt x="14" y="64"/>
                      </a:lnTo>
                      <a:lnTo>
                        <a:pt x="10" y="62"/>
                      </a:lnTo>
                      <a:lnTo>
                        <a:pt x="4" y="56"/>
                      </a:lnTo>
                      <a:lnTo>
                        <a:pt x="2" y="48"/>
                      </a:lnTo>
                      <a:lnTo>
                        <a:pt x="0" y="42"/>
                      </a:lnTo>
                      <a:lnTo>
                        <a:pt x="0" y="34"/>
                      </a:lnTo>
                      <a:close/>
                      <a:moveTo>
                        <a:pt x="8" y="34"/>
                      </a:moveTo>
                      <a:lnTo>
                        <a:pt x="10" y="46"/>
                      </a:lnTo>
                      <a:lnTo>
                        <a:pt x="12" y="56"/>
                      </a:lnTo>
                      <a:lnTo>
                        <a:pt x="14" y="60"/>
                      </a:lnTo>
                      <a:lnTo>
                        <a:pt x="16" y="62"/>
                      </a:lnTo>
                      <a:lnTo>
                        <a:pt x="20" y="64"/>
                      </a:lnTo>
                      <a:lnTo>
                        <a:pt x="22" y="62"/>
                      </a:lnTo>
                      <a:lnTo>
                        <a:pt x="24" y="60"/>
                      </a:lnTo>
                      <a:lnTo>
                        <a:pt x="28" y="58"/>
                      </a:lnTo>
                      <a:lnTo>
                        <a:pt x="28" y="54"/>
                      </a:lnTo>
                      <a:lnTo>
                        <a:pt x="30" y="48"/>
                      </a:lnTo>
                      <a:lnTo>
                        <a:pt x="30" y="40"/>
                      </a:lnTo>
                      <a:lnTo>
                        <a:pt x="30" y="30"/>
                      </a:lnTo>
                      <a:lnTo>
                        <a:pt x="30" y="20"/>
                      </a:lnTo>
                      <a:lnTo>
                        <a:pt x="28" y="12"/>
                      </a:lnTo>
                      <a:lnTo>
                        <a:pt x="26" y="8"/>
                      </a:lnTo>
                      <a:lnTo>
                        <a:pt x="24" y="4"/>
                      </a:lnTo>
                      <a:lnTo>
                        <a:pt x="22" y="4"/>
                      </a:lnTo>
                      <a:lnTo>
                        <a:pt x="20" y="4"/>
                      </a:lnTo>
                      <a:lnTo>
                        <a:pt x="18" y="4"/>
                      </a:lnTo>
                      <a:lnTo>
                        <a:pt x="14" y="6"/>
                      </a:lnTo>
                      <a:lnTo>
                        <a:pt x="12" y="10"/>
                      </a:lnTo>
                      <a:lnTo>
                        <a:pt x="10" y="18"/>
                      </a:lnTo>
                      <a:lnTo>
                        <a:pt x="10" y="26"/>
                      </a:lnTo>
                      <a:lnTo>
                        <a:pt x="8" y="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06" name="Freeform 1474"/>
                <p:cNvSpPr>
                  <a:spLocks noChangeAspect="1"/>
                </p:cNvSpPr>
                <p:nvPr/>
              </p:nvSpPr>
              <p:spPr bwMode="auto">
                <a:xfrm>
                  <a:off x="3539" y="1920"/>
                  <a:ext cx="10" cy="9"/>
                </a:xfrm>
                <a:custGeom>
                  <a:avLst/>
                  <a:gdLst/>
                  <a:ahLst/>
                  <a:cxnLst>
                    <a:cxn ang="0">
                      <a:pos x="6" y="0"/>
                    </a:cxn>
                    <a:cxn ang="0">
                      <a:pos x="8" y="0"/>
                    </a:cxn>
                    <a:cxn ang="0">
                      <a:pos x="10" y="0"/>
                    </a:cxn>
                    <a:cxn ang="0">
                      <a:pos x="12" y="2"/>
                    </a:cxn>
                    <a:cxn ang="0">
                      <a:pos x="12" y="4"/>
                    </a:cxn>
                    <a:cxn ang="0">
                      <a:pos x="12" y="6"/>
                    </a:cxn>
                    <a:cxn ang="0">
                      <a:pos x="10" y="8"/>
                    </a:cxn>
                    <a:cxn ang="0">
                      <a:pos x="8" y="10"/>
                    </a:cxn>
                    <a:cxn ang="0">
                      <a:pos x="6" y="10"/>
                    </a:cxn>
                    <a:cxn ang="0">
                      <a:pos x="4" y="10"/>
                    </a:cxn>
                    <a:cxn ang="0">
                      <a:pos x="2" y="8"/>
                    </a:cxn>
                    <a:cxn ang="0">
                      <a:pos x="2" y="6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4" y="0"/>
                    </a:cxn>
                    <a:cxn ang="0">
                      <a:pos x="6" y="0"/>
                    </a:cxn>
                  </a:cxnLst>
                  <a:rect l="0" t="0" r="r" b="b"/>
                  <a:pathLst>
                    <a:path w="12" h="10">
                      <a:moveTo>
                        <a:pt x="6" y="0"/>
                      </a:move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2" y="2"/>
                      </a:lnTo>
                      <a:lnTo>
                        <a:pt x="12" y="4"/>
                      </a:lnTo>
                      <a:lnTo>
                        <a:pt x="12" y="6"/>
                      </a:lnTo>
                      <a:lnTo>
                        <a:pt x="10" y="8"/>
                      </a:lnTo>
                      <a:lnTo>
                        <a:pt x="8" y="10"/>
                      </a:lnTo>
                      <a:lnTo>
                        <a:pt x="6" y="10"/>
                      </a:lnTo>
                      <a:lnTo>
                        <a:pt x="4" y="10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07" name="Freeform 1475"/>
                <p:cNvSpPr>
                  <a:spLocks noChangeAspect="1"/>
                </p:cNvSpPr>
                <p:nvPr/>
              </p:nvSpPr>
              <p:spPr bwMode="auto">
                <a:xfrm>
                  <a:off x="3564" y="1869"/>
                  <a:ext cx="23" cy="60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16" y="0"/>
                    </a:cxn>
                    <a:cxn ang="0">
                      <a:pos x="18" y="0"/>
                    </a:cxn>
                    <a:cxn ang="0">
                      <a:pos x="18" y="54"/>
                    </a:cxn>
                    <a:cxn ang="0">
                      <a:pos x="18" y="58"/>
                    </a:cxn>
                    <a:cxn ang="0">
                      <a:pos x="18" y="62"/>
                    </a:cxn>
                    <a:cxn ang="0">
                      <a:pos x="20" y="62"/>
                    </a:cxn>
                    <a:cxn ang="0">
                      <a:pos x="20" y="64"/>
                    </a:cxn>
                    <a:cxn ang="0">
                      <a:pos x="22" y="64"/>
                    </a:cxn>
                    <a:cxn ang="0">
                      <a:pos x="26" y="64"/>
                    </a:cxn>
                    <a:cxn ang="0">
                      <a:pos x="26" y="66"/>
                    </a:cxn>
                    <a:cxn ang="0">
                      <a:pos x="2" y="66"/>
                    </a:cxn>
                    <a:cxn ang="0">
                      <a:pos x="2" y="64"/>
                    </a:cxn>
                    <a:cxn ang="0">
                      <a:pos x="6" y="64"/>
                    </a:cxn>
                    <a:cxn ang="0">
                      <a:pos x="8" y="64"/>
                    </a:cxn>
                    <a:cxn ang="0">
                      <a:pos x="8" y="62"/>
                    </a:cxn>
                    <a:cxn ang="0">
                      <a:pos x="10" y="62"/>
                    </a:cxn>
                    <a:cxn ang="0">
                      <a:pos x="10" y="58"/>
                    </a:cxn>
                    <a:cxn ang="0">
                      <a:pos x="10" y="54"/>
                    </a:cxn>
                    <a:cxn ang="0">
                      <a:pos x="10" y="18"/>
                    </a:cxn>
                    <a:cxn ang="0">
                      <a:pos x="10" y="12"/>
                    </a:cxn>
                    <a:cxn ang="0">
                      <a:pos x="10" y="10"/>
                    </a:cxn>
                    <a:cxn ang="0">
                      <a:pos x="10" y="8"/>
                    </a:cxn>
                    <a:cxn ang="0">
                      <a:pos x="8" y="8"/>
                    </a:cxn>
                    <a:cxn ang="0">
                      <a:pos x="8" y="6"/>
                    </a:cxn>
                    <a:cxn ang="0">
                      <a:pos x="6" y="6"/>
                    </a:cxn>
                    <a:cxn ang="0">
                      <a:pos x="4" y="6"/>
                    </a:cxn>
                    <a:cxn ang="0">
                      <a:pos x="2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26" h="66">
                      <a:moveTo>
                        <a:pt x="0" y="8"/>
                      </a:moveTo>
                      <a:lnTo>
                        <a:pt x="16" y="0"/>
                      </a:lnTo>
                      <a:lnTo>
                        <a:pt x="18" y="0"/>
                      </a:lnTo>
                      <a:lnTo>
                        <a:pt x="18" y="54"/>
                      </a:lnTo>
                      <a:lnTo>
                        <a:pt x="18" y="58"/>
                      </a:lnTo>
                      <a:lnTo>
                        <a:pt x="18" y="62"/>
                      </a:lnTo>
                      <a:lnTo>
                        <a:pt x="20" y="62"/>
                      </a:lnTo>
                      <a:lnTo>
                        <a:pt x="20" y="64"/>
                      </a:lnTo>
                      <a:lnTo>
                        <a:pt x="22" y="64"/>
                      </a:lnTo>
                      <a:lnTo>
                        <a:pt x="26" y="64"/>
                      </a:lnTo>
                      <a:lnTo>
                        <a:pt x="26" y="66"/>
                      </a:lnTo>
                      <a:lnTo>
                        <a:pt x="2" y="66"/>
                      </a:lnTo>
                      <a:lnTo>
                        <a:pt x="2" y="64"/>
                      </a:lnTo>
                      <a:lnTo>
                        <a:pt x="6" y="64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10" y="62"/>
                      </a:lnTo>
                      <a:lnTo>
                        <a:pt x="10" y="58"/>
                      </a:lnTo>
                      <a:lnTo>
                        <a:pt x="10" y="54"/>
                      </a:lnTo>
                      <a:lnTo>
                        <a:pt x="10" y="18"/>
                      </a:lnTo>
                      <a:lnTo>
                        <a:pt x="10" y="12"/>
                      </a:lnTo>
                      <a:lnTo>
                        <a:pt x="10" y="10"/>
                      </a:lnTo>
                      <a:lnTo>
                        <a:pt x="10" y="8"/>
                      </a:lnTo>
                      <a:lnTo>
                        <a:pt x="8" y="8"/>
                      </a:lnTo>
                      <a:lnTo>
                        <a:pt x="8" y="6"/>
                      </a:lnTo>
                      <a:lnTo>
                        <a:pt x="6" y="6"/>
                      </a:lnTo>
                      <a:lnTo>
                        <a:pt x="4" y="6"/>
                      </a:lnTo>
                      <a:lnTo>
                        <a:pt x="2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08" name="Line 1476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3328" y="1273"/>
                  <a:ext cx="63" cy="441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09" name="Line 147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28" y="1269"/>
                  <a:ext cx="11" cy="4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10" name="Freeform 1478"/>
                <p:cNvSpPr>
                  <a:spLocks noChangeAspect="1" noEditPoints="1"/>
                </p:cNvSpPr>
                <p:nvPr/>
              </p:nvSpPr>
              <p:spPr bwMode="auto">
                <a:xfrm>
                  <a:off x="3252" y="1253"/>
                  <a:ext cx="36" cy="60"/>
                </a:xfrm>
                <a:custGeom>
                  <a:avLst/>
                  <a:gdLst/>
                  <a:ahLst/>
                  <a:cxnLst>
                    <a:cxn ang="0">
                      <a:pos x="0" y="34"/>
                    </a:cxn>
                    <a:cxn ang="0">
                      <a:pos x="2" y="24"/>
                    </a:cxn>
                    <a:cxn ang="0">
                      <a:pos x="4" y="14"/>
                    </a:cxn>
                    <a:cxn ang="0">
                      <a:pos x="8" y="8"/>
                    </a:cxn>
                    <a:cxn ang="0">
                      <a:pos x="12" y="4"/>
                    </a:cxn>
                    <a:cxn ang="0">
                      <a:pos x="16" y="0"/>
                    </a:cxn>
                    <a:cxn ang="0">
                      <a:pos x="20" y="0"/>
                    </a:cxn>
                    <a:cxn ang="0">
                      <a:pos x="26" y="2"/>
                    </a:cxn>
                    <a:cxn ang="0">
                      <a:pos x="30" y="4"/>
                    </a:cxn>
                    <a:cxn ang="0">
                      <a:pos x="34" y="8"/>
                    </a:cxn>
                    <a:cxn ang="0">
                      <a:pos x="38" y="14"/>
                    </a:cxn>
                    <a:cxn ang="0">
                      <a:pos x="40" y="22"/>
                    </a:cxn>
                    <a:cxn ang="0">
                      <a:pos x="40" y="32"/>
                    </a:cxn>
                    <a:cxn ang="0">
                      <a:pos x="40" y="42"/>
                    </a:cxn>
                    <a:cxn ang="0">
                      <a:pos x="38" y="52"/>
                    </a:cxn>
                    <a:cxn ang="0">
                      <a:pos x="34" y="58"/>
                    </a:cxn>
                    <a:cxn ang="0">
                      <a:pos x="30" y="62"/>
                    </a:cxn>
                    <a:cxn ang="0">
                      <a:pos x="24" y="66"/>
                    </a:cxn>
                    <a:cxn ang="0">
                      <a:pos x="20" y="66"/>
                    </a:cxn>
                    <a:cxn ang="0">
                      <a:pos x="14" y="66"/>
                    </a:cxn>
                    <a:cxn ang="0">
                      <a:pos x="10" y="62"/>
                    </a:cxn>
                    <a:cxn ang="0">
                      <a:pos x="6" y="56"/>
                    </a:cxn>
                    <a:cxn ang="0">
                      <a:pos x="2" y="50"/>
                    </a:cxn>
                    <a:cxn ang="0">
                      <a:pos x="0" y="42"/>
                    </a:cxn>
                    <a:cxn ang="0">
                      <a:pos x="0" y="34"/>
                    </a:cxn>
                    <a:cxn ang="0">
                      <a:pos x="10" y="34"/>
                    </a:cxn>
                    <a:cxn ang="0">
                      <a:pos x="10" y="46"/>
                    </a:cxn>
                    <a:cxn ang="0">
                      <a:pos x="12" y="56"/>
                    </a:cxn>
                    <a:cxn ang="0">
                      <a:pos x="14" y="60"/>
                    </a:cxn>
                    <a:cxn ang="0">
                      <a:pos x="18" y="62"/>
                    </a:cxn>
                    <a:cxn ang="0">
                      <a:pos x="20" y="64"/>
                    </a:cxn>
                    <a:cxn ang="0">
                      <a:pos x="22" y="62"/>
                    </a:cxn>
                    <a:cxn ang="0">
                      <a:pos x="26" y="60"/>
                    </a:cxn>
                    <a:cxn ang="0">
                      <a:pos x="28" y="58"/>
                    </a:cxn>
                    <a:cxn ang="0">
                      <a:pos x="30" y="54"/>
                    </a:cxn>
                    <a:cxn ang="0">
                      <a:pos x="30" y="48"/>
                    </a:cxn>
                    <a:cxn ang="0">
                      <a:pos x="32" y="40"/>
                    </a:cxn>
                    <a:cxn ang="0">
                      <a:pos x="32" y="30"/>
                    </a:cxn>
                    <a:cxn ang="0">
                      <a:pos x="30" y="20"/>
                    </a:cxn>
                    <a:cxn ang="0">
                      <a:pos x="30" y="12"/>
                    </a:cxn>
                    <a:cxn ang="0">
                      <a:pos x="28" y="8"/>
                    </a:cxn>
                    <a:cxn ang="0">
                      <a:pos x="24" y="4"/>
                    </a:cxn>
                    <a:cxn ang="0">
                      <a:pos x="22" y="4"/>
                    </a:cxn>
                    <a:cxn ang="0">
                      <a:pos x="20" y="4"/>
                    </a:cxn>
                    <a:cxn ang="0">
                      <a:pos x="18" y="4"/>
                    </a:cxn>
                    <a:cxn ang="0">
                      <a:pos x="14" y="6"/>
                    </a:cxn>
                    <a:cxn ang="0">
                      <a:pos x="12" y="12"/>
                    </a:cxn>
                    <a:cxn ang="0">
                      <a:pos x="10" y="18"/>
                    </a:cxn>
                    <a:cxn ang="0">
                      <a:pos x="10" y="26"/>
                    </a:cxn>
                    <a:cxn ang="0">
                      <a:pos x="10" y="34"/>
                    </a:cxn>
                  </a:cxnLst>
                  <a:rect l="0" t="0" r="r" b="b"/>
                  <a:pathLst>
                    <a:path w="40" h="66">
                      <a:moveTo>
                        <a:pt x="0" y="34"/>
                      </a:moveTo>
                      <a:lnTo>
                        <a:pt x="2" y="24"/>
                      </a:lnTo>
                      <a:lnTo>
                        <a:pt x="4" y="14"/>
                      </a:lnTo>
                      <a:lnTo>
                        <a:pt x="8" y="8"/>
                      </a:lnTo>
                      <a:lnTo>
                        <a:pt x="12" y="4"/>
                      </a:ln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6" y="2"/>
                      </a:lnTo>
                      <a:lnTo>
                        <a:pt x="30" y="4"/>
                      </a:lnTo>
                      <a:lnTo>
                        <a:pt x="34" y="8"/>
                      </a:lnTo>
                      <a:lnTo>
                        <a:pt x="38" y="14"/>
                      </a:lnTo>
                      <a:lnTo>
                        <a:pt x="40" y="22"/>
                      </a:lnTo>
                      <a:lnTo>
                        <a:pt x="40" y="32"/>
                      </a:lnTo>
                      <a:lnTo>
                        <a:pt x="40" y="42"/>
                      </a:lnTo>
                      <a:lnTo>
                        <a:pt x="38" y="52"/>
                      </a:lnTo>
                      <a:lnTo>
                        <a:pt x="34" y="58"/>
                      </a:lnTo>
                      <a:lnTo>
                        <a:pt x="30" y="62"/>
                      </a:lnTo>
                      <a:lnTo>
                        <a:pt x="24" y="66"/>
                      </a:lnTo>
                      <a:lnTo>
                        <a:pt x="20" y="66"/>
                      </a:lnTo>
                      <a:lnTo>
                        <a:pt x="14" y="66"/>
                      </a:lnTo>
                      <a:lnTo>
                        <a:pt x="10" y="62"/>
                      </a:lnTo>
                      <a:lnTo>
                        <a:pt x="6" y="56"/>
                      </a:lnTo>
                      <a:lnTo>
                        <a:pt x="2" y="50"/>
                      </a:lnTo>
                      <a:lnTo>
                        <a:pt x="0" y="42"/>
                      </a:lnTo>
                      <a:lnTo>
                        <a:pt x="0" y="34"/>
                      </a:lnTo>
                      <a:close/>
                      <a:moveTo>
                        <a:pt x="10" y="34"/>
                      </a:moveTo>
                      <a:lnTo>
                        <a:pt x="10" y="46"/>
                      </a:lnTo>
                      <a:lnTo>
                        <a:pt x="12" y="56"/>
                      </a:lnTo>
                      <a:lnTo>
                        <a:pt x="14" y="60"/>
                      </a:lnTo>
                      <a:lnTo>
                        <a:pt x="18" y="62"/>
                      </a:lnTo>
                      <a:lnTo>
                        <a:pt x="20" y="64"/>
                      </a:lnTo>
                      <a:lnTo>
                        <a:pt x="22" y="62"/>
                      </a:lnTo>
                      <a:lnTo>
                        <a:pt x="26" y="60"/>
                      </a:lnTo>
                      <a:lnTo>
                        <a:pt x="28" y="58"/>
                      </a:lnTo>
                      <a:lnTo>
                        <a:pt x="30" y="54"/>
                      </a:lnTo>
                      <a:lnTo>
                        <a:pt x="30" y="48"/>
                      </a:lnTo>
                      <a:lnTo>
                        <a:pt x="32" y="40"/>
                      </a:lnTo>
                      <a:lnTo>
                        <a:pt x="32" y="30"/>
                      </a:lnTo>
                      <a:lnTo>
                        <a:pt x="30" y="20"/>
                      </a:lnTo>
                      <a:lnTo>
                        <a:pt x="30" y="12"/>
                      </a:lnTo>
                      <a:lnTo>
                        <a:pt x="28" y="8"/>
                      </a:lnTo>
                      <a:lnTo>
                        <a:pt x="24" y="4"/>
                      </a:lnTo>
                      <a:lnTo>
                        <a:pt x="22" y="4"/>
                      </a:lnTo>
                      <a:lnTo>
                        <a:pt x="20" y="4"/>
                      </a:lnTo>
                      <a:lnTo>
                        <a:pt x="18" y="4"/>
                      </a:lnTo>
                      <a:lnTo>
                        <a:pt x="14" y="6"/>
                      </a:lnTo>
                      <a:lnTo>
                        <a:pt x="12" y="12"/>
                      </a:lnTo>
                      <a:lnTo>
                        <a:pt x="10" y="18"/>
                      </a:lnTo>
                      <a:lnTo>
                        <a:pt x="10" y="26"/>
                      </a:lnTo>
                      <a:lnTo>
                        <a:pt x="10" y="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11" name="Line 147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60" y="1498"/>
                  <a:ext cx="11" cy="4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12" name="Rectangle 1480"/>
                <p:cNvSpPr>
                  <a:spLocks noChangeAspect="1" noChangeArrowheads="1"/>
                </p:cNvSpPr>
                <p:nvPr/>
              </p:nvSpPr>
              <p:spPr bwMode="auto">
                <a:xfrm>
                  <a:off x="3142" y="1520"/>
                  <a:ext cx="43" cy="5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13" name="Freeform 1481"/>
                <p:cNvSpPr>
                  <a:spLocks noChangeAspect="1"/>
                </p:cNvSpPr>
                <p:nvPr/>
              </p:nvSpPr>
              <p:spPr bwMode="auto">
                <a:xfrm>
                  <a:off x="3196" y="1486"/>
                  <a:ext cx="38" cy="59"/>
                </a:xfrm>
                <a:custGeom>
                  <a:avLst/>
                  <a:gdLst/>
                  <a:ahLst/>
                  <a:cxnLst>
                    <a:cxn ang="0">
                      <a:pos x="42" y="54"/>
                    </a:cxn>
                    <a:cxn ang="0">
                      <a:pos x="38" y="66"/>
                    </a:cxn>
                    <a:cxn ang="0">
                      <a:pos x="0" y="66"/>
                    </a:cxn>
                    <a:cxn ang="0">
                      <a:pos x="0" y="64"/>
                    </a:cxn>
                    <a:cxn ang="0">
                      <a:pos x="10" y="54"/>
                    </a:cxn>
                    <a:cxn ang="0">
                      <a:pos x="18" y="46"/>
                    </a:cxn>
                    <a:cxn ang="0">
                      <a:pos x="24" y="40"/>
                    </a:cxn>
                    <a:cxn ang="0">
                      <a:pos x="28" y="34"/>
                    </a:cxn>
                    <a:cxn ang="0">
                      <a:pos x="30" y="28"/>
                    </a:cxn>
                    <a:cxn ang="0">
                      <a:pos x="30" y="22"/>
                    </a:cxn>
                    <a:cxn ang="0">
                      <a:pos x="30" y="16"/>
                    </a:cxn>
                    <a:cxn ang="0">
                      <a:pos x="28" y="12"/>
                    </a:cxn>
                    <a:cxn ang="0">
                      <a:pos x="22" y="8"/>
                    </a:cxn>
                    <a:cxn ang="0">
                      <a:pos x="18" y="8"/>
                    </a:cxn>
                    <a:cxn ang="0">
                      <a:pos x="14" y="8"/>
                    </a:cxn>
                    <a:cxn ang="0">
                      <a:pos x="10" y="10"/>
                    </a:cxn>
                    <a:cxn ang="0">
                      <a:pos x="6" y="14"/>
                    </a:cxn>
                    <a:cxn ang="0">
                      <a:pos x="4" y="18"/>
                    </a:cxn>
                    <a:cxn ang="0">
                      <a:pos x="2" y="18"/>
                    </a:cxn>
                    <a:cxn ang="0">
                      <a:pos x="4" y="12"/>
                    </a:cxn>
                    <a:cxn ang="0">
                      <a:pos x="8" y="6"/>
                    </a:cxn>
                    <a:cxn ang="0">
                      <a:pos x="14" y="2"/>
                    </a:cxn>
                    <a:cxn ang="0">
                      <a:pos x="20" y="0"/>
                    </a:cxn>
                    <a:cxn ang="0">
                      <a:pos x="28" y="2"/>
                    </a:cxn>
                    <a:cxn ang="0">
                      <a:pos x="34" y="6"/>
                    </a:cxn>
                    <a:cxn ang="0">
                      <a:pos x="38" y="12"/>
                    </a:cxn>
                    <a:cxn ang="0">
                      <a:pos x="38" y="18"/>
                    </a:cxn>
                    <a:cxn ang="0">
                      <a:pos x="38" y="22"/>
                    </a:cxn>
                    <a:cxn ang="0">
                      <a:pos x="36" y="28"/>
                    </a:cxn>
                    <a:cxn ang="0">
                      <a:pos x="32" y="36"/>
                    </a:cxn>
                    <a:cxn ang="0">
                      <a:pos x="26" y="44"/>
                    </a:cxn>
                    <a:cxn ang="0">
                      <a:pos x="18" y="50"/>
                    </a:cxn>
                    <a:cxn ang="0">
                      <a:pos x="14" y="56"/>
                    </a:cxn>
                    <a:cxn ang="0">
                      <a:pos x="10" y="58"/>
                    </a:cxn>
                    <a:cxn ang="0">
                      <a:pos x="26" y="58"/>
                    </a:cxn>
                    <a:cxn ang="0">
                      <a:pos x="32" y="58"/>
                    </a:cxn>
                    <a:cxn ang="0">
                      <a:pos x="34" y="58"/>
                    </a:cxn>
                    <a:cxn ang="0">
                      <a:pos x="36" y="58"/>
                    </a:cxn>
                    <a:cxn ang="0">
                      <a:pos x="38" y="56"/>
                    </a:cxn>
                    <a:cxn ang="0">
                      <a:pos x="40" y="56"/>
                    </a:cxn>
                    <a:cxn ang="0">
                      <a:pos x="40" y="54"/>
                    </a:cxn>
                    <a:cxn ang="0">
                      <a:pos x="42" y="54"/>
                    </a:cxn>
                  </a:cxnLst>
                  <a:rect l="0" t="0" r="r" b="b"/>
                  <a:pathLst>
                    <a:path w="42" h="66">
                      <a:moveTo>
                        <a:pt x="42" y="54"/>
                      </a:moveTo>
                      <a:lnTo>
                        <a:pt x="38" y="66"/>
                      </a:lnTo>
                      <a:lnTo>
                        <a:pt x="0" y="66"/>
                      </a:lnTo>
                      <a:lnTo>
                        <a:pt x="0" y="64"/>
                      </a:lnTo>
                      <a:lnTo>
                        <a:pt x="10" y="54"/>
                      </a:lnTo>
                      <a:lnTo>
                        <a:pt x="18" y="46"/>
                      </a:lnTo>
                      <a:lnTo>
                        <a:pt x="24" y="40"/>
                      </a:lnTo>
                      <a:lnTo>
                        <a:pt x="28" y="34"/>
                      </a:lnTo>
                      <a:lnTo>
                        <a:pt x="30" y="28"/>
                      </a:lnTo>
                      <a:lnTo>
                        <a:pt x="30" y="22"/>
                      </a:lnTo>
                      <a:lnTo>
                        <a:pt x="30" y="16"/>
                      </a:lnTo>
                      <a:lnTo>
                        <a:pt x="28" y="12"/>
                      </a:lnTo>
                      <a:lnTo>
                        <a:pt x="22" y="8"/>
                      </a:lnTo>
                      <a:lnTo>
                        <a:pt x="18" y="8"/>
                      </a:lnTo>
                      <a:lnTo>
                        <a:pt x="14" y="8"/>
                      </a:lnTo>
                      <a:lnTo>
                        <a:pt x="10" y="10"/>
                      </a:lnTo>
                      <a:lnTo>
                        <a:pt x="6" y="14"/>
                      </a:lnTo>
                      <a:lnTo>
                        <a:pt x="4" y="18"/>
                      </a:lnTo>
                      <a:lnTo>
                        <a:pt x="2" y="18"/>
                      </a:lnTo>
                      <a:lnTo>
                        <a:pt x="4" y="12"/>
                      </a:lnTo>
                      <a:lnTo>
                        <a:pt x="8" y="6"/>
                      </a:lnTo>
                      <a:lnTo>
                        <a:pt x="14" y="2"/>
                      </a:lnTo>
                      <a:lnTo>
                        <a:pt x="20" y="0"/>
                      </a:lnTo>
                      <a:lnTo>
                        <a:pt x="28" y="2"/>
                      </a:lnTo>
                      <a:lnTo>
                        <a:pt x="34" y="6"/>
                      </a:lnTo>
                      <a:lnTo>
                        <a:pt x="38" y="12"/>
                      </a:lnTo>
                      <a:lnTo>
                        <a:pt x="38" y="18"/>
                      </a:lnTo>
                      <a:lnTo>
                        <a:pt x="38" y="22"/>
                      </a:lnTo>
                      <a:lnTo>
                        <a:pt x="36" y="28"/>
                      </a:lnTo>
                      <a:lnTo>
                        <a:pt x="32" y="36"/>
                      </a:lnTo>
                      <a:lnTo>
                        <a:pt x="26" y="44"/>
                      </a:lnTo>
                      <a:lnTo>
                        <a:pt x="18" y="50"/>
                      </a:lnTo>
                      <a:lnTo>
                        <a:pt x="14" y="56"/>
                      </a:lnTo>
                      <a:lnTo>
                        <a:pt x="10" y="58"/>
                      </a:lnTo>
                      <a:lnTo>
                        <a:pt x="26" y="58"/>
                      </a:lnTo>
                      <a:lnTo>
                        <a:pt x="32" y="58"/>
                      </a:lnTo>
                      <a:lnTo>
                        <a:pt x="34" y="58"/>
                      </a:lnTo>
                      <a:lnTo>
                        <a:pt x="36" y="58"/>
                      </a:lnTo>
                      <a:lnTo>
                        <a:pt x="38" y="56"/>
                      </a:lnTo>
                      <a:lnTo>
                        <a:pt x="40" y="56"/>
                      </a:lnTo>
                      <a:lnTo>
                        <a:pt x="40" y="54"/>
                      </a:lnTo>
                      <a:lnTo>
                        <a:pt x="42" y="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14" name="Freeform 1482"/>
                <p:cNvSpPr>
                  <a:spLocks noChangeAspect="1" noEditPoints="1"/>
                </p:cNvSpPr>
                <p:nvPr/>
              </p:nvSpPr>
              <p:spPr bwMode="auto">
                <a:xfrm>
                  <a:off x="3241" y="1486"/>
                  <a:ext cx="36" cy="59"/>
                </a:xfrm>
                <a:custGeom>
                  <a:avLst/>
                  <a:gdLst/>
                  <a:ahLst/>
                  <a:cxnLst>
                    <a:cxn ang="0">
                      <a:pos x="0" y="34"/>
                    </a:cxn>
                    <a:cxn ang="0">
                      <a:pos x="2" y="24"/>
                    </a:cxn>
                    <a:cxn ang="0">
                      <a:pos x="4" y="16"/>
                    </a:cxn>
                    <a:cxn ang="0">
                      <a:pos x="8" y="8"/>
                    </a:cxn>
                    <a:cxn ang="0">
                      <a:pos x="12" y="4"/>
                    </a:cxn>
                    <a:cxn ang="0">
                      <a:pos x="16" y="2"/>
                    </a:cxn>
                    <a:cxn ang="0">
                      <a:pos x="20" y="0"/>
                    </a:cxn>
                    <a:cxn ang="0">
                      <a:pos x="26" y="2"/>
                    </a:cxn>
                    <a:cxn ang="0">
                      <a:pos x="30" y="4"/>
                    </a:cxn>
                    <a:cxn ang="0">
                      <a:pos x="34" y="8"/>
                    </a:cxn>
                    <a:cxn ang="0">
                      <a:pos x="38" y="16"/>
                    </a:cxn>
                    <a:cxn ang="0">
                      <a:pos x="40" y="24"/>
                    </a:cxn>
                    <a:cxn ang="0">
                      <a:pos x="40" y="34"/>
                    </a:cxn>
                    <a:cxn ang="0">
                      <a:pos x="40" y="44"/>
                    </a:cxn>
                    <a:cxn ang="0">
                      <a:pos x="38" y="52"/>
                    </a:cxn>
                    <a:cxn ang="0">
                      <a:pos x="34" y="58"/>
                    </a:cxn>
                    <a:cxn ang="0">
                      <a:pos x="30" y="64"/>
                    </a:cxn>
                    <a:cxn ang="0">
                      <a:pos x="26" y="66"/>
                    </a:cxn>
                    <a:cxn ang="0">
                      <a:pos x="20" y="66"/>
                    </a:cxn>
                    <a:cxn ang="0">
                      <a:pos x="14" y="66"/>
                    </a:cxn>
                    <a:cxn ang="0">
                      <a:pos x="10" y="62"/>
                    </a:cxn>
                    <a:cxn ang="0">
                      <a:pos x="6" y="56"/>
                    </a:cxn>
                    <a:cxn ang="0">
                      <a:pos x="4" y="50"/>
                    </a:cxn>
                    <a:cxn ang="0">
                      <a:pos x="2" y="42"/>
                    </a:cxn>
                    <a:cxn ang="0">
                      <a:pos x="0" y="34"/>
                    </a:cxn>
                    <a:cxn ang="0">
                      <a:pos x="10" y="36"/>
                    </a:cxn>
                    <a:cxn ang="0">
                      <a:pos x="10" y="48"/>
                    </a:cxn>
                    <a:cxn ang="0">
                      <a:pos x="12" y="56"/>
                    </a:cxn>
                    <a:cxn ang="0">
                      <a:pos x="14" y="60"/>
                    </a:cxn>
                    <a:cxn ang="0">
                      <a:pos x="18" y="64"/>
                    </a:cxn>
                    <a:cxn ang="0">
                      <a:pos x="20" y="64"/>
                    </a:cxn>
                    <a:cxn ang="0">
                      <a:pos x="24" y="64"/>
                    </a:cxn>
                    <a:cxn ang="0">
                      <a:pos x="26" y="62"/>
                    </a:cxn>
                    <a:cxn ang="0">
                      <a:pos x="28" y="58"/>
                    </a:cxn>
                    <a:cxn ang="0">
                      <a:pos x="30" y="54"/>
                    </a:cxn>
                    <a:cxn ang="0">
                      <a:pos x="30" y="48"/>
                    </a:cxn>
                    <a:cxn ang="0">
                      <a:pos x="32" y="40"/>
                    </a:cxn>
                    <a:cxn ang="0">
                      <a:pos x="32" y="32"/>
                    </a:cxn>
                    <a:cxn ang="0">
                      <a:pos x="32" y="22"/>
                    </a:cxn>
                    <a:cxn ang="0">
                      <a:pos x="30" y="14"/>
                    </a:cxn>
                    <a:cxn ang="0">
                      <a:pos x="28" y="8"/>
                    </a:cxn>
                    <a:cxn ang="0">
                      <a:pos x="26" y="6"/>
                    </a:cxn>
                    <a:cxn ang="0">
                      <a:pos x="24" y="4"/>
                    </a:cxn>
                    <a:cxn ang="0">
                      <a:pos x="20" y="4"/>
                    </a:cxn>
                    <a:cxn ang="0">
                      <a:pos x="18" y="4"/>
                    </a:cxn>
                    <a:cxn ang="0">
                      <a:pos x="16" y="6"/>
                    </a:cxn>
                    <a:cxn ang="0">
                      <a:pos x="12" y="12"/>
                    </a:cxn>
                    <a:cxn ang="0">
                      <a:pos x="12" y="18"/>
                    </a:cxn>
                    <a:cxn ang="0">
                      <a:pos x="10" y="28"/>
                    </a:cxn>
                    <a:cxn ang="0">
                      <a:pos x="10" y="36"/>
                    </a:cxn>
                  </a:cxnLst>
                  <a:rect l="0" t="0" r="r" b="b"/>
                  <a:pathLst>
                    <a:path w="40" h="66">
                      <a:moveTo>
                        <a:pt x="0" y="34"/>
                      </a:moveTo>
                      <a:lnTo>
                        <a:pt x="2" y="24"/>
                      </a:lnTo>
                      <a:lnTo>
                        <a:pt x="4" y="16"/>
                      </a:lnTo>
                      <a:lnTo>
                        <a:pt x="8" y="8"/>
                      </a:lnTo>
                      <a:lnTo>
                        <a:pt x="12" y="4"/>
                      </a:lnTo>
                      <a:lnTo>
                        <a:pt x="16" y="2"/>
                      </a:lnTo>
                      <a:lnTo>
                        <a:pt x="20" y="0"/>
                      </a:lnTo>
                      <a:lnTo>
                        <a:pt x="26" y="2"/>
                      </a:lnTo>
                      <a:lnTo>
                        <a:pt x="30" y="4"/>
                      </a:lnTo>
                      <a:lnTo>
                        <a:pt x="34" y="8"/>
                      </a:lnTo>
                      <a:lnTo>
                        <a:pt x="38" y="16"/>
                      </a:lnTo>
                      <a:lnTo>
                        <a:pt x="40" y="24"/>
                      </a:lnTo>
                      <a:lnTo>
                        <a:pt x="40" y="34"/>
                      </a:lnTo>
                      <a:lnTo>
                        <a:pt x="40" y="44"/>
                      </a:lnTo>
                      <a:lnTo>
                        <a:pt x="38" y="52"/>
                      </a:lnTo>
                      <a:lnTo>
                        <a:pt x="34" y="58"/>
                      </a:lnTo>
                      <a:lnTo>
                        <a:pt x="30" y="64"/>
                      </a:lnTo>
                      <a:lnTo>
                        <a:pt x="26" y="66"/>
                      </a:lnTo>
                      <a:lnTo>
                        <a:pt x="20" y="66"/>
                      </a:lnTo>
                      <a:lnTo>
                        <a:pt x="14" y="66"/>
                      </a:lnTo>
                      <a:lnTo>
                        <a:pt x="10" y="62"/>
                      </a:lnTo>
                      <a:lnTo>
                        <a:pt x="6" y="56"/>
                      </a:lnTo>
                      <a:lnTo>
                        <a:pt x="4" y="50"/>
                      </a:lnTo>
                      <a:lnTo>
                        <a:pt x="2" y="42"/>
                      </a:lnTo>
                      <a:lnTo>
                        <a:pt x="0" y="34"/>
                      </a:lnTo>
                      <a:close/>
                      <a:moveTo>
                        <a:pt x="10" y="36"/>
                      </a:moveTo>
                      <a:lnTo>
                        <a:pt x="10" y="48"/>
                      </a:lnTo>
                      <a:lnTo>
                        <a:pt x="12" y="56"/>
                      </a:lnTo>
                      <a:lnTo>
                        <a:pt x="14" y="60"/>
                      </a:lnTo>
                      <a:lnTo>
                        <a:pt x="18" y="64"/>
                      </a:lnTo>
                      <a:lnTo>
                        <a:pt x="20" y="64"/>
                      </a:lnTo>
                      <a:lnTo>
                        <a:pt x="24" y="64"/>
                      </a:lnTo>
                      <a:lnTo>
                        <a:pt x="26" y="62"/>
                      </a:lnTo>
                      <a:lnTo>
                        <a:pt x="28" y="58"/>
                      </a:lnTo>
                      <a:lnTo>
                        <a:pt x="30" y="54"/>
                      </a:lnTo>
                      <a:lnTo>
                        <a:pt x="30" y="48"/>
                      </a:lnTo>
                      <a:lnTo>
                        <a:pt x="32" y="40"/>
                      </a:lnTo>
                      <a:lnTo>
                        <a:pt x="32" y="32"/>
                      </a:lnTo>
                      <a:lnTo>
                        <a:pt x="32" y="22"/>
                      </a:lnTo>
                      <a:lnTo>
                        <a:pt x="30" y="14"/>
                      </a:lnTo>
                      <a:lnTo>
                        <a:pt x="28" y="8"/>
                      </a:lnTo>
                      <a:lnTo>
                        <a:pt x="26" y="6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8" y="4"/>
                      </a:lnTo>
                      <a:lnTo>
                        <a:pt x="16" y="6"/>
                      </a:lnTo>
                      <a:lnTo>
                        <a:pt x="12" y="12"/>
                      </a:lnTo>
                      <a:lnTo>
                        <a:pt x="12" y="18"/>
                      </a:lnTo>
                      <a:lnTo>
                        <a:pt x="10" y="28"/>
                      </a:lnTo>
                      <a:lnTo>
                        <a:pt x="10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15" name="Freeform 1483"/>
                <p:cNvSpPr>
                  <a:spLocks noChangeAspect="1" noEditPoints="1"/>
                </p:cNvSpPr>
                <p:nvPr/>
              </p:nvSpPr>
              <p:spPr bwMode="auto">
                <a:xfrm>
                  <a:off x="3285" y="1486"/>
                  <a:ext cx="36" cy="59"/>
                </a:xfrm>
                <a:custGeom>
                  <a:avLst/>
                  <a:gdLst/>
                  <a:ahLst/>
                  <a:cxnLst>
                    <a:cxn ang="0">
                      <a:pos x="0" y="34"/>
                    </a:cxn>
                    <a:cxn ang="0">
                      <a:pos x="2" y="24"/>
                    </a:cxn>
                    <a:cxn ang="0">
                      <a:pos x="4" y="16"/>
                    </a:cxn>
                    <a:cxn ang="0">
                      <a:pos x="8" y="8"/>
                    </a:cxn>
                    <a:cxn ang="0">
                      <a:pos x="12" y="4"/>
                    </a:cxn>
                    <a:cxn ang="0">
                      <a:pos x="16" y="2"/>
                    </a:cxn>
                    <a:cxn ang="0">
                      <a:pos x="20" y="0"/>
                    </a:cxn>
                    <a:cxn ang="0">
                      <a:pos x="26" y="2"/>
                    </a:cxn>
                    <a:cxn ang="0">
                      <a:pos x="30" y="4"/>
                    </a:cxn>
                    <a:cxn ang="0">
                      <a:pos x="34" y="8"/>
                    </a:cxn>
                    <a:cxn ang="0">
                      <a:pos x="38" y="16"/>
                    </a:cxn>
                    <a:cxn ang="0">
                      <a:pos x="40" y="24"/>
                    </a:cxn>
                    <a:cxn ang="0">
                      <a:pos x="40" y="34"/>
                    </a:cxn>
                    <a:cxn ang="0">
                      <a:pos x="40" y="44"/>
                    </a:cxn>
                    <a:cxn ang="0">
                      <a:pos x="38" y="52"/>
                    </a:cxn>
                    <a:cxn ang="0">
                      <a:pos x="34" y="58"/>
                    </a:cxn>
                    <a:cxn ang="0">
                      <a:pos x="30" y="64"/>
                    </a:cxn>
                    <a:cxn ang="0">
                      <a:pos x="26" y="66"/>
                    </a:cxn>
                    <a:cxn ang="0">
                      <a:pos x="20" y="66"/>
                    </a:cxn>
                    <a:cxn ang="0">
                      <a:pos x="14" y="66"/>
                    </a:cxn>
                    <a:cxn ang="0">
                      <a:pos x="10" y="62"/>
                    </a:cxn>
                    <a:cxn ang="0">
                      <a:pos x="6" y="56"/>
                    </a:cxn>
                    <a:cxn ang="0">
                      <a:pos x="4" y="50"/>
                    </a:cxn>
                    <a:cxn ang="0">
                      <a:pos x="2" y="42"/>
                    </a:cxn>
                    <a:cxn ang="0">
                      <a:pos x="0" y="34"/>
                    </a:cxn>
                    <a:cxn ang="0">
                      <a:pos x="10" y="36"/>
                    </a:cxn>
                    <a:cxn ang="0">
                      <a:pos x="10" y="48"/>
                    </a:cxn>
                    <a:cxn ang="0">
                      <a:pos x="12" y="56"/>
                    </a:cxn>
                    <a:cxn ang="0">
                      <a:pos x="14" y="60"/>
                    </a:cxn>
                    <a:cxn ang="0">
                      <a:pos x="18" y="64"/>
                    </a:cxn>
                    <a:cxn ang="0">
                      <a:pos x="20" y="64"/>
                    </a:cxn>
                    <a:cxn ang="0">
                      <a:pos x="24" y="64"/>
                    </a:cxn>
                    <a:cxn ang="0">
                      <a:pos x="26" y="62"/>
                    </a:cxn>
                    <a:cxn ang="0">
                      <a:pos x="28" y="58"/>
                    </a:cxn>
                    <a:cxn ang="0">
                      <a:pos x="30" y="54"/>
                    </a:cxn>
                    <a:cxn ang="0">
                      <a:pos x="30" y="48"/>
                    </a:cxn>
                    <a:cxn ang="0">
                      <a:pos x="32" y="40"/>
                    </a:cxn>
                    <a:cxn ang="0">
                      <a:pos x="32" y="32"/>
                    </a:cxn>
                    <a:cxn ang="0">
                      <a:pos x="32" y="22"/>
                    </a:cxn>
                    <a:cxn ang="0">
                      <a:pos x="30" y="14"/>
                    </a:cxn>
                    <a:cxn ang="0">
                      <a:pos x="28" y="8"/>
                    </a:cxn>
                    <a:cxn ang="0">
                      <a:pos x="26" y="6"/>
                    </a:cxn>
                    <a:cxn ang="0">
                      <a:pos x="24" y="4"/>
                    </a:cxn>
                    <a:cxn ang="0">
                      <a:pos x="20" y="4"/>
                    </a:cxn>
                    <a:cxn ang="0">
                      <a:pos x="18" y="4"/>
                    </a:cxn>
                    <a:cxn ang="0">
                      <a:pos x="16" y="6"/>
                    </a:cxn>
                    <a:cxn ang="0">
                      <a:pos x="12" y="12"/>
                    </a:cxn>
                    <a:cxn ang="0">
                      <a:pos x="12" y="18"/>
                    </a:cxn>
                    <a:cxn ang="0">
                      <a:pos x="10" y="28"/>
                    </a:cxn>
                    <a:cxn ang="0">
                      <a:pos x="10" y="36"/>
                    </a:cxn>
                  </a:cxnLst>
                  <a:rect l="0" t="0" r="r" b="b"/>
                  <a:pathLst>
                    <a:path w="40" h="66">
                      <a:moveTo>
                        <a:pt x="0" y="34"/>
                      </a:moveTo>
                      <a:lnTo>
                        <a:pt x="2" y="24"/>
                      </a:lnTo>
                      <a:lnTo>
                        <a:pt x="4" y="16"/>
                      </a:lnTo>
                      <a:lnTo>
                        <a:pt x="8" y="8"/>
                      </a:lnTo>
                      <a:lnTo>
                        <a:pt x="12" y="4"/>
                      </a:lnTo>
                      <a:lnTo>
                        <a:pt x="16" y="2"/>
                      </a:lnTo>
                      <a:lnTo>
                        <a:pt x="20" y="0"/>
                      </a:lnTo>
                      <a:lnTo>
                        <a:pt x="26" y="2"/>
                      </a:lnTo>
                      <a:lnTo>
                        <a:pt x="30" y="4"/>
                      </a:lnTo>
                      <a:lnTo>
                        <a:pt x="34" y="8"/>
                      </a:lnTo>
                      <a:lnTo>
                        <a:pt x="38" y="16"/>
                      </a:lnTo>
                      <a:lnTo>
                        <a:pt x="40" y="24"/>
                      </a:lnTo>
                      <a:lnTo>
                        <a:pt x="40" y="34"/>
                      </a:lnTo>
                      <a:lnTo>
                        <a:pt x="40" y="44"/>
                      </a:lnTo>
                      <a:lnTo>
                        <a:pt x="38" y="52"/>
                      </a:lnTo>
                      <a:lnTo>
                        <a:pt x="34" y="58"/>
                      </a:lnTo>
                      <a:lnTo>
                        <a:pt x="30" y="64"/>
                      </a:lnTo>
                      <a:lnTo>
                        <a:pt x="26" y="66"/>
                      </a:lnTo>
                      <a:lnTo>
                        <a:pt x="20" y="66"/>
                      </a:lnTo>
                      <a:lnTo>
                        <a:pt x="14" y="66"/>
                      </a:lnTo>
                      <a:lnTo>
                        <a:pt x="10" y="62"/>
                      </a:lnTo>
                      <a:lnTo>
                        <a:pt x="6" y="56"/>
                      </a:lnTo>
                      <a:lnTo>
                        <a:pt x="4" y="50"/>
                      </a:lnTo>
                      <a:lnTo>
                        <a:pt x="2" y="42"/>
                      </a:lnTo>
                      <a:lnTo>
                        <a:pt x="0" y="34"/>
                      </a:lnTo>
                      <a:close/>
                      <a:moveTo>
                        <a:pt x="10" y="36"/>
                      </a:moveTo>
                      <a:lnTo>
                        <a:pt x="10" y="48"/>
                      </a:lnTo>
                      <a:lnTo>
                        <a:pt x="12" y="56"/>
                      </a:lnTo>
                      <a:lnTo>
                        <a:pt x="14" y="60"/>
                      </a:lnTo>
                      <a:lnTo>
                        <a:pt x="18" y="64"/>
                      </a:lnTo>
                      <a:lnTo>
                        <a:pt x="20" y="64"/>
                      </a:lnTo>
                      <a:lnTo>
                        <a:pt x="24" y="64"/>
                      </a:lnTo>
                      <a:lnTo>
                        <a:pt x="26" y="62"/>
                      </a:lnTo>
                      <a:lnTo>
                        <a:pt x="28" y="58"/>
                      </a:lnTo>
                      <a:lnTo>
                        <a:pt x="30" y="54"/>
                      </a:lnTo>
                      <a:lnTo>
                        <a:pt x="30" y="48"/>
                      </a:lnTo>
                      <a:lnTo>
                        <a:pt x="32" y="40"/>
                      </a:lnTo>
                      <a:lnTo>
                        <a:pt x="32" y="32"/>
                      </a:lnTo>
                      <a:lnTo>
                        <a:pt x="32" y="22"/>
                      </a:lnTo>
                      <a:lnTo>
                        <a:pt x="30" y="14"/>
                      </a:lnTo>
                      <a:lnTo>
                        <a:pt x="28" y="8"/>
                      </a:lnTo>
                      <a:lnTo>
                        <a:pt x="26" y="6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8" y="4"/>
                      </a:lnTo>
                      <a:lnTo>
                        <a:pt x="16" y="6"/>
                      </a:lnTo>
                      <a:lnTo>
                        <a:pt x="12" y="12"/>
                      </a:lnTo>
                      <a:lnTo>
                        <a:pt x="12" y="18"/>
                      </a:lnTo>
                      <a:lnTo>
                        <a:pt x="10" y="28"/>
                      </a:lnTo>
                      <a:lnTo>
                        <a:pt x="10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16" name="Line 148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91" y="1711"/>
                  <a:ext cx="11" cy="3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17" name="Rectangle 1485"/>
                <p:cNvSpPr>
                  <a:spLocks noChangeAspect="1" noChangeArrowheads="1"/>
                </p:cNvSpPr>
                <p:nvPr/>
              </p:nvSpPr>
              <p:spPr bwMode="auto">
                <a:xfrm>
                  <a:off x="3173" y="1736"/>
                  <a:ext cx="43" cy="5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18" name="Freeform 1486"/>
                <p:cNvSpPr>
                  <a:spLocks noChangeAspect="1" noEditPoints="1"/>
                </p:cNvSpPr>
                <p:nvPr/>
              </p:nvSpPr>
              <p:spPr bwMode="auto">
                <a:xfrm>
                  <a:off x="3227" y="1704"/>
                  <a:ext cx="38" cy="57"/>
                </a:xfrm>
                <a:custGeom>
                  <a:avLst/>
                  <a:gdLst/>
                  <a:ahLst/>
                  <a:cxnLst>
                    <a:cxn ang="0">
                      <a:pos x="42" y="42"/>
                    </a:cxn>
                    <a:cxn ang="0">
                      <a:pos x="42" y="48"/>
                    </a:cxn>
                    <a:cxn ang="0">
                      <a:pos x="34" y="48"/>
                    </a:cxn>
                    <a:cxn ang="0">
                      <a:pos x="34" y="64"/>
                    </a:cxn>
                    <a:cxn ang="0">
                      <a:pos x="26" y="64"/>
                    </a:cxn>
                    <a:cxn ang="0">
                      <a:pos x="26" y="48"/>
                    </a:cxn>
                    <a:cxn ang="0">
                      <a:pos x="0" y="48"/>
                    </a:cxn>
                    <a:cxn ang="0">
                      <a:pos x="0" y="42"/>
                    </a:cxn>
                    <a:cxn ang="0">
                      <a:pos x="28" y="0"/>
                    </a:cxn>
                    <a:cxn ang="0">
                      <a:pos x="34" y="0"/>
                    </a:cxn>
                    <a:cxn ang="0">
                      <a:pos x="34" y="42"/>
                    </a:cxn>
                    <a:cxn ang="0">
                      <a:pos x="42" y="42"/>
                    </a:cxn>
                    <a:cxn ang="0">
                      <a:pos x="26" y="42"/>
                    </a:cxn>
                    <a:cxn ang="0">
                      <a:pos x="26" y="8"/>
                    </a:cxn>
                    <a:cxn ang="0">
                      <a:pos x="6" y="42"/>
                    </a:cxn>
                    <a:cxn ang="0">
                      <a:pos x="26" y="42"/>
                    </a:cxn>
                  </a:cxnLst>
                  <a:rect l="0" t="0" r="r" b="b"/>
                  <a:pathLst>
                    <a:path w="42" h="64">
                      <a:moveTo>
                        <a:pt x="42" y="42"/>
                      </a:moveTo>
                      <a:lnTo>
                        <a:pt x="42" y="48"/>
                      </a:lnTo>
                      <a:lnTo>
                        <a:pt x="34" y="48"/>
                      </a:lnTo>
                      <a:lnTo>
                        <a:pt x="34" y="64"/>
                      </a:lnTo>
                      <a:lnTo>
                        <a:pt x="26" y="64"/>
                      </a:lnTo>
                      <a:lnTo>
                        <a:pt x="26" y="48"/>
                      </a:lnTo>
                      <a:lnTo>
                        <a:pt x="0" y="48"/>
                      </a:lnTo>
                      <a:lnTo>
                        <a:pt x="0" y="42"/>
                      </a:lnTo>
                      <a:lnTo>
                        <a:pt x="28" y="0"/>
                      </a:lnTo>
                      <a:lnTo>
                        <a:pt x="34" y="0"/>
                      </a:lnTo>
                      <a:lnTo>
                        <a:pt x="34" y="42"/>
                      </a:lnTo>
                      <a:lnTo>
                        <a:pt x="42" y="42"/>
                      </a:lnTo>
                      <a:close/>
                      <a:moveTo>
                        <a:pt x="26" y="42"/>
                      </a:moveTo>
                      <a:lnTo>
                        <a:pt x="26" y="8"/>
                      </a:lnTo>
                      <a:lnTo>
                        <a:pt x="6" y="42"/>
                      </a:lnTo>
                      <a:lnTo>
                        <a:pt x="26" y="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19" name="Freeform 1487"/>
                <p:cNvSpPr>
                  <a:spLocks noChangeAspect="1" noEditPoints="1"/>
                </p:cNvSpPr>
                <p:nvPr/>
              </p:nvSpPr>
              <p:spPr bwMode="auto">
                <a:xfrm>
                  <a:off x="3272" y="1704"/>
                  <a:ext cx="36" cy="59"/>
                </a:xfrm>
                <a:custGeom>
                  <a:avLst/>
                  <a:gdLst/>
                  <a:ahLst/>
                  <a:cxnLst>
                    <a:cxn ang="0">
                      <a:pos x="0" y="32"/>
                    </a:cxn>
                    <a:cxn ang="0">
                      <a:pos x="2" y="22"/>
                    </a:cxn>
                    <a:cxn ang="0">
                      <a:pos x="4" y="14"/>
                    </a:cxn>
                    <a:cxn ang="0">
                      <a:pos x="8" y="8"/>
                    </a:cxn>
                    <a:cxn ang="0">
                      <a:pos x="12" y="2"/>
                    </a:cxn>
                    <a:cxn ang="0">
                      <a:pos x="16" y="0"/>
                    </a:cxn>
                    <a:cxn ang="0">
                      <a:pos x="22" y="0"/>
                    </a:cxn>
                    <a:cxn ang="0">
                      <a:pos x="26" y="0"/>
                    </a:cxn>
                    <a:cxn ang="0">
                      <a:pos x="30" y="2"/>
                    </a:cxn>
                    <a:cxn ang="0">
                      <a:pos x="34" y="6"/>
                    </a:cxn>
                    <a:cxn ang="0">
                      <a:pos x="38" y="14"/>
                    </a:cxn>
                    <a:cxn ang="0">
                      <a:pos x="40" y="22"/>
                    </a:cxn>
                    <a:cxn ang="0">
                      <a:pos x="40" y="32"/>
                    </a:cxn>
                    <a:cxn ang="0">
                      <a:pos x="40" y="42"/>
                    </a:cxn>
                    <a:cxn ang="0">
                      <a:pos x="38" y="50"/>
                    </a:cxn>
                    <a:cxn ang="0">
                      <a:pos x="34" y="58"/>
                    </a:cxn>
                    <a:cxn ang="0">
                      <a:pos x="30" y="62"/>
                    </a:cxn>
                    <a:cxn ang="0">
                      <a:pos x="26" y="64"/>
                    </a:cxn>
                    <a:cxn ang="0">
                      <a:pos x="20" y="66"/>
                    </a:cxn>
                    <a:cxn ang="0">
                      <a:pos x="16" y="64"/>
                    </a:cxn>
                    <a:cxn ang="0">
                      <a:pos x="10" y="60"/>
                    </a:cxn>
                    <a:cxn ang="0">
                      <a:pos x="6" y="54"/>
                    </a:cxn>
                    <a:cxn ang="0">
                      <a:pos x="4" y="48"/>
                    </a:cxn>
                    <a:cxn ang="0">
                      <a:pos x="2" y="40"/>
                    </a:cxn>
                    <a:cxn ang="0">
                      <a:pos x="0" y="32"/>
                    </a:cxn>
                    <a:cxn ang="0">
                      <a:pos x="10" y="34"/>
                    </a:cxn>
                    <a:cxn ang="0">
                      <a:pos x="10" y="46"/>
                    </a:cxn>
                    <a:cxn ang="0">
                      <a:pos x="14" y="56"/>
                    </a:cxn>
                    <a:cxn ang="0">
                      <a:pos x="16" y="60"/>
                    </a:cxn>
                    <a:cxn ang="0">
                      <a:pos x="18" y="62"/>
                    </a:cxn>
                    <a:cxn ang="0">
                      <a:pos x="20" y="62"/>
                    </a:cxn>
                    <a:cxn ang="0">
                      <a:pos x="24" y="62"/>
                    </a:cxn>
                    <a:cxn ang="0">
                      <a:pos x="26" y="60"/>
                    </a:cxn>
                    <a:cxn ang="0">
                      <a:pos x="28" y="58"/>
                    </a:cxn>
                    <a:cxn ang="0">
                      <a:pos x="30" y="52"/>
                    </a:cxn>
                    <a:cxn ang="0">
                      <a:pos x="30" y="46"/>
                    </a:cxn>
                    <a:cxn ang="0">
                      <a:pos x="32" y="38"/>
                    </a:cxn>
                    <a:cxn ang="0">
                      <a:pos x="32" y="30"/>
                    </a:cxn>
                    <a:cxn ang="0">
                      <a:pos x="32" y="20"/>
                    </a:cxn>
                    <a:cxn ang="0">
                      <a:pos x="30" y="12"/>
                    </a:cxn>
                    <a:cxn ang="0">
                      <a:pos x="28" y="6"/>
                    </a:cxn>
                    <a:cxn ang="0">
                      <a:pos x="26" y="4"/>
                    </a:cxn>
                    <a:cxn ang="0">
                      <a:pos x="24" y="2"/>
                    </a:cxn>
                    <a:cxn ang="0">
                      <a:pos x="20" y="2"/>
                    </a:cxn>
                    <a:cxn ang="0">
                      <a:pos x="18" y="4"/>
                    </a:cxn>
                    <a:cxn ang="0">
                      <a:pos x="16" y="6"/>
                    </a:cxn>
                    <a:cxn ang="0">
                      <a:pos x="12" y="10"/>
                    </a:cxn>
                    <a:cxn ang="0">
                      <a:pos x="12" y="18"/>
                    </a:cxn>
                    <a:cxn ang="0">
                      <a:pos x="10" y="26"/>
                    </a:cxn>
                    <a:cxn ang="0">
                      <a:pos x="10" y="34"/>
                    </a:cxn>
                  </a:cxnLst>
                  <a:rect l="0" t="0" r="r" b="b"/>
                  <a:pathLst>
                    <a:path w="40" h="66">
                      <a:moveTo>
                        <a:pt x="0" y="32"/>
                      </a:moveTo>
                      <a:lnTo>
                        <a:pt x="2" y="22"/>
                      </a:lnTo>
                      <a:lnTo>
                        <a:pt x="4" y="14"/>
                      </a:lnTo>
                      <a:lnTo>
                        <a:pt x="8" y="8"/>
                      </a:lnTo>
                      <a:lnTo>
                        <a:pt x="12" y="2"/>
                      </a:lnTo>
                      <a:lnTo>
                        <a:pt x="16" y="0"/>
                      </a:lnTo>
                      <a:lnTo>
                        <a:pt x="22" y="0"/>
                      </a:lnTo>
                      <a:lnTo>
                        <a:pt x="26" y="0"/>
                      </a:lnTo>
                      <a:lnTo>
                        <a:pt x="30" y="2"/>
                      </a:lnTo>
                      <a:lnTo>
                        <a:pt x="34" y="6"/>
                      </a:lnTo>
                      <a:lnTo>
                        <a:pt x="38" y="14"/>
                      </a:lnTo>
                      <a:lnTo>
                        <a:pt x="40" y="22"/>
                      </a:lnTo>
                      <a:lnTo>
                        <a:pt x="40" y="32"/>
                      </a:lnTo>
                      <a:lnTo>
                        <a:pt x="40" y="42"/>
                      </a:lnTo>
                      <a:lnTo>
                        <a:pt x="38" y="50"/>
                      </a:lnTo>
                      <a:lnTo>
                        <a:pt x="34" y="58"/>
                      </a:lnTo>
                      <a:lnTo>
                        <a:pt x="30" y="62"/>
                      </a:lnTo>
                      <a:lnTo>
                        <a:pt x="26" y="64"/>
                      </a:lnTo>
                      <a:lnTo>
                        <a:pt x="20" y="66"/>
                      </a:lnTo>
                      <a:lnTo>
                        <a:pt x="16" y="64"/>
                      </a:lnTo>
                      <a:lnTo>
                        <a:pt x="10" y="60"/>
                      </a:lnTo>
                      <a:lnTo>
                        <a:pt x="6" y="54"/>
                      </a:lnTo>
                      <a:lnTo>
                        <a:pt x="4" y="48"/>
                      </a:lnTo>
                      <a:lnTo>
                        <a:pt x="2" y="40"/>
                      </a:lnTo>
                      <a:lnTo>
                        <a:pt x="0" y="32"/>
                      </a:lnTo>
                      <a:close/>
                      <a:moveTo>
                        <a:pt x="10" y="34"/>
                      </a:moveTo>
                      <a:lnTo>
                        <a:pt x="10" y="46"/>
                      </a:lnTo>
                      <a:lnTo>
                        <a:pt x="14" y="56"/>
                      </a:lnTo>
                      <a:lnTo>
                        <a:pt x="16" y="60"/>
                      </a:lnTo>
                      <a:lnTo>
                        <a:pt x="18" y="62"/>
                      </a:lnTo>
                      <a:lnTo>
                        <a:pt x="20" y="62"/>
                      </a:lnTo>
                      <a:lnTo>
                        <a:pt x="24" y="62"/>
                      </a:lnTo>
                      <a:lnTo>
                        <a:pt x="26" y="60"/>
                      </a:lnTo>
                      <a:lnTo>
                        <a:pt x="28" y="58"/>
                      </a:lnTo>
                      <a:lnTo>
                        <a:pt x="30" y="52"/>
                      </a:lnTo>
                      <a:lnTo>
                        <a:pt x="30" y="46"/>
                      </a:lnTo>
                      <a:lnTo>
                        <a:pt x="32" y="38"/>
                      </a:lnTo>
                      <a:lnTo>
                        <a:pt x="32" y="30"/>
                      </a:lnTo>
                      <a:lnTo>
                        <a:pt x="32" y="20"/>
                      </a:lnTo>
                      <a:lnTo>
                        <a:pt x="30" y="12"/>
                      </a:lnTo>
                      <a:lnTo>
                        <a:pt x="28" y="6"/>
                      </a:lnTo>
                      <a:lnTo>
                        <a:pt x="26" y="4"/>
                      </a:lnTo>
                      <a:lnTo>
                        <a:pt x="24" y="2"/>
                      </a:lnTo>
                      <a:lnTo>
                        <a:pt x="20" y="2"/>
                      </a:lnTo>
                      <a:lnTo>
                        <a:pt x="18" y="4"/>
                      </a:lnTo>
                      <a:lnTo>
                        <a:pt x="16" y="6"/>
                      </a:lnTo>
                      <a:lnTo>
                        <a:pt x="12" y="10"/>
                      </a:lnTo>
                      <a:lnTo>
                        <a:pt x="12" y="18"/>
                      </a:lnTo>
                      <a:lnTo>
                        <a:pt x="10" y="26"/>
                      </a:lnTo>
                      <a:lnTo>
                        <a:pt x="10" y="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20" name="Freeform 1488"/>
                <p:cNvSpPr>
                  <a:spLocks noChangeAspect="1" noEditPoints="1"/>
                </p:cNvSpPr>
                <p:nvPr/>
              </p:nvSpPr>
              <p:spPr bwMode="auto">
                <a:xfrm>
                  <a:off x="3315" y="1704"/>
                  <a:ext cx="36" cy="59"/>
                </a:xfrm>
                <a:custGeom>
                  <a:avLst/>
                  <a:gdLst/>
                  <a:ahLst/>
                  <a:cxnLst>
                    <a:cxn ang="0">
                      <a:pos x="0" y="32"/>
                    </a:cxn>
                    <a:cxn ang="0">
                      <a:pos x="2" y="22"/>
                    </a:cxn>
                    <a:cxn ang="0">
                      <a:pos x="4" y="14"/>
                    </a:cxn>
                    <a:cxn ang="0">
                      <a:pos x="8" y="8"/>
                    </a:cxn>
                    <a:cxn ang="0">
                      <a:pos x="12" y="2"/>
                    </a:cxn>
                    <a:cxn ang="0">
                      <a:pos x="16" y="0"/>
                    </a:cxn>
                    <a:cxn ang="0">
                      <a:pos x="22" y="0"/>
                    </a:cxn>
                    <a:cxn ang="0">
                      <a:pos x="26" y="0"/>
                    </a:cxn>
                    <a:cxn ang="0">
                      <a:pos x="30" y="2"/>
                    </a:cxn>
                    <a:cxn ang="0">
                      <a:pos x="34" y="6"/>
                    </a:cxn>
                    <a:cxn ang="0">
                      <a:pos x="38" y="14"/>
                    </a:cxn>
                    <a:cxn ang="0">
                      <a:pos x="40" y="22"/>
                    </a:cxn>
                    <a:cxn ang="0">
                      <a:pos x="40" y="32"/>
                    </a:cxn>
                    <a:cxn ang="0">
                      <a:pos x="40" y="42"/>
                    </a:cxn>
                    <a:cxn ang="0">
                      <a:pos x="38" y="50"/>
                    </a:cxn>
                    <a:cxn ang="0">
                      <a:pos x="34" y="58"/>
                    </a:cxn>
                    <a:cxn ang="0">
                      <a:pos x="30" y="62"/>
                    </a:cxn>
                    <a:cxn ang="0">
                      <a:pos x="26" y="64"/>
                    </a:cxn>
                    <a:cxn ang="0">
                      <a:pos x="20" y="66"/>
                    </a:cxn>
                    <a:cxn ang="0">
                      <a:pos x="16" y="64"/>
                    </a:cxn>
                    <a:cxn ang="0">
                      <a:pos x="10" y="60"/>
                    </a:cxn>
                    <a:cxn ang="0">
                      <a:pos x="6" y="54"/>
                    </a:cxn>
                    <a:cxn ang="0">
                      <a:pos x="4" y="48"/>
                    </a:cxn>
                    <a:cxn ang="0">
                      <a:pos x="2" y="40"/>
                    </a:cxn>
                    <a:cxn ang="0">
                      <a:pos x="0" y="32"/>
                    </a:cxn>
                    <a:cxn ang="0">
                      <a:pos x="10" y="34"/>
                    </a:cxn>
                    <a:cxn ang="0">
                      <a:pos x="10" y="46"/>
                    </a:cxn>
                    <a:cxn ang="0">
                      <a:pos x="14" y="56"/>
                    </a:cxn>
                    <a:cxn ang="0">
                      <a:pos x="16" y="60"/>
                    </a:cxn>
                    <a:cxn ang="0">
                      <a:pos x="18" y="62"/>
                    </a:cxn>
                    <a:cxn ang="0">
                      <a:pos x="20" y="62"/>
                    </a:cxn>
                    <a:cxn ang="0">
                      <a:pos x="24" y="62"/>
                    </a:cxn>
                    <a:cxn ang="0">
                      <a:pos x="26" y="60"/>
                    </a:cxn>
                    <a:cxn ang="0">
                      <a:pos x="28" y="58"/>
                    </a:cxn>
                    <a:cxn ang="0">
                      <a:pos x="30" y="52"/>
                    </a:cxn>
                    <a:cxn ang="0">
                      <a:pos x="30" y="46"/>
                    </a:cxn>
                    <a:cxn ang="0">
                      <a:pos x="32" y="38"/>
                    </a:cxn>
                    <a:cxn ang="0">
                      <a:pos x="32" y="30"/>
                    </a:cxn>
                    <a:cxn ang="0">
                      <a:pos x="32" y="20"/>
                    </a:cxn>
                    <a:cxn ang="0">
                      <a:pos x="30" y="12"/>
                    </a:cxn>
                    <a:cxn ang="0">
                      <a:pos x="28" y="6"/>
                    </a:cxn>
                    <a:cxn ang="0">
                      <a:pos x="26" y="4"/>
                    </a:cxn>
                    <a:cxn ang="0">
                      <a:pos x="24" y="2"/>
                    </a:cxn>
                    <a:cxn ang="0">
                      <a:pos x="20" y="2"/>
                    </a:cxn>
                    <a:cxn ang="0">
                      <a:pos x="18" y="4"/>
                    </a:cxn>
                    <a:cxn ang="0">
                      <a:pos x="16" y="6"/>
                    </a:cxn>
                    <a:cxn ang="0">
                      <a:pos x="12" y="10"/>
                    </a:cxn>
                    <a:cxn ang="0">
                      <a:pos x="12" y="18"/>
                    </a:cxn>
                    <a:cxn ang="0">
                      <a:pos x="10" y="26"/>
                    </a:cxn>
                    <a:cxn ang="0">
                      <a:pos x="10" y="34"/>
                    </a:cxn>
                  </a:cxnLst>
                  <a:rect l="0" t="0" r="r" b="b"/>
                  <a:pathLst>
                    <a:path w="40" h="66">
                      <a:moveTo>
                        <a:pt x="0" y="32"/>
                      </a:moveTo>
                      <a:lnTo>
                        <a:pt x="2" y="22"/>
                      </a:lnTo>
                      <a:lnTo>
                        <a:pt x="4" y="14"/>
                      </a:lnTo>
                      <a:lnTo>
                        <a:pt x="8" y="8"/>
                      </a:lnTo>
                      <a:lnTo>
                        <a:pt x="12" y="2"/>
                      </a:lnTo>
                      <a:lnTo>
                        <a:pt x="16" y="0"/>
                      </a:lnTo>
                      <a:lnTo>
                        <a:pt x="22" y="0"/>
                      </a:lnTo>
                      <a:lnTo>
                        <a:pt x="26" y="0"/>
                      </a:lnTo>
                      <a:lnTo>
                        <a:pt x="30" y="2"/>
                      </a:lnTo>
                      <a:lnTo>
                        <a:pt x="34" y="6"/>
                      </a:lnTo>
                      <a:lnTo>
                        <a:pt x="38" y="14"/>
                      </a:lnTo>
                      <a:lnTo>
                        <a:pt x="40" y="22"/>
                      </a:lnTo>
                      <a:lnTo>
                        <a:pt x="40" y="32"/>
                      </a:lnTo>
                      <a:lnTo>
                        <a:pt x="40" y="42"/>
                      </a:lnTo>
                      <a:lnTo>
                        <a:pt x="38" y="50"/>
                      </a:lnTo>
                      <a:lnTo>
                        <a:pt x="34" y="58"/>
                      </a:lnTo>
                      <a:lnTo>
                        <a:pt x="30" y="62"/>
                      </a:lnTo>
                      <a:lnTo>
                        <a:pt x="26" y="64"/>
                      </a:lnTo>
                      <a:lnTo>
                        <a:pt x="20" y="66"/>
                      </a:lnTo>
                      <a:lnTo>
                        <a:pt x="16" y="64"/>
                      </a:lnTo>
                      <a:lnTo>
                        <a:pt x="10" y="60"/>
                      </a:lnTo>
                      <a:lnTo>
                        <a:pt x="6" y="54"/>
                      </a:lnTo>
                      <a:lnTo>
                        <a:pt x="4" y="48"/>
                      </a:lnTo>
                      <a:lnTo>
                        <a:pt x="2" y="40"/>
                      </a:lnTo>
                      <a:lnTo>
                        <a:pt x="0" y="32"/>
                      </a:lnTo>
                      <a:close/>
                      <a:moveTo>
                        <a:pt x="10" y="34"/>
                      </a:moveTo>
                      <a:lnTo>
                        <a:pt x="10" y="46"/>
                      </a:lnTo>
                      <a:lnTo>
                        <a:pt x="14" y="56"/>
                      </a:lnTo>
                      <a:lnTo>
                        <a:pt x="16" y="60"/>
                      </a:lnTo>
                      <a:lnTo>
                        <a:pt x="18" y="62"/>
                      </a:lnTo>
                      <a:lnTo>
                        <a:pt x="20" y="62"/>
                      </a:lnTo>
                      <a:lnTo>
                        <a:pt x="24" y="62"/>
                      </a:lnTo>
                      <a:lnTo>
                        <a:pt x="26" y="60"/>
                      </a:lnTo>
                      <a:lnTo>
                        <a:pt x="28" y="58"/>
                      </a:lnTo>
                      <a:lnTo>
                        <a:pt x="30" y="52"/>
                      </a:lnTo>
                      <a:lnTo>
                        <a:pt x="30" y="46"/>
                      </a:lnTo>
                      <a:lnTo>
                        <a:pt x="32" y="38"/>
                      </a:lnTo>
                      <a:lnTo>
                        <a:pt x="32" y="30"/>
                      </a:lnTo>
                      <a:lnTo>
                        <a:pt x="32" y="20"/>
                      </a:lnTo>
                      <a:lnTo>
                        <a:pt x="30" y="12"/>
                      </a:lnTo>
                      <a:lnTo>
                        <a:pt x="28" y="6"/>
                      </a:lnTo>
                      <a:lnTo>
                        <a:pt x="26" y="4"/>
                      </a:lnTo>
                      <a:lnTo>
                        <a:pt x="24" y="2"/>
                      </a:lnTo>
                      <a:lnTo>
                        <a:pt x="20" y="2"/>
                      </a:lnTo>
                      <a:lnTo>
                        <a:pt x="18" y="4"/>
                      </a:lnTo>
                      <a:lnTo>
                        <a:pt x="16" y="6"/>
                      </a:lnTo>
                      <a:lnTo>
                        <a:pt x="12" y="10"/>
                      </a:lnTo>
                      <a:lnTo>
                        <a:pt x="12" y="18"/>
                      </a:lnTo>
                      <a:lnTo>
                        <a:pt x="10" y="26"/>
                      </a:lnTo>
                      <a:lnTo>
                        <a:pt x="10" y="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21" name="Freeform 1489"/>
                <p:cNvSpPr>
                  <a:spLocks noChangeAspect="1"/>
                </p:cNvSpPr>
                <p:nvPr/>
              </p:nvSpPr>
              <p:spPr bwMode="auto">
                <a:xfrm>
                  <a:off x="4209" y="1026"/>
                  <a:ext cx="65" cy="18"/>
                </a:xfrm>
                <a:custGeom>
                  <a:avLst/>
                  <a:gdLst/>
                  <a:ahLst/>
                  <a:cxnLst>
                    <a:cxn ang="0">
                      <a:pos x="72" y="16"/>
                    </a:cxn>
                    <a:cxn ang="0">
                      <a:pos x="16" y="0"/>
                    </a:cxn>
                    <a:cxn ang="0">
                      <a:pos x="0" y="4"/>
                    </a:cxn>
                    <a:cxn ang="0">
                      <a:pos x="56" y="20"/>
                    </a:cxn>
                    <a:cxn ang="0">
                      <a:pos x="72" y="16"/>
                    </a:cxn>
                  </a:cxnLst>
                  <a:rect l="0" t="0" r="r" b="b"/>
                  <a:pathLst>
                    <a:path w="72" h="20">
                      <a:moveTo>
                        <a:pt x="72" y="16"/>
                      </a:moveTo>
                      <a:lnTo>
                        <a:pt x="16" y="0"/>
                      </a:lnTo>
                      <a:lnTo>
                        <a:pt x="0" y="4"/>
                      </a:lnTo>
                      <a:lnTo>
                        <a:pt x="56" y="20"/>
                      </a:lnTo>
                      <a:lnTo>
                        <a:pt x="72" y="16"/>
                      </a:lnTo>
                      <a:close/>
                    </a:path>
                  </a:pathLst>
                </a:custGeom>
                <a:solidFill>
                  <a:srgbClr val="008255"/>
                </a:solidFill>
                <a:ln w="0">
                  <a:solidFill>
                    <a:srgbClr val="00825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22" name="Freeform 1490"/>
                <p:cNvSpPr>
                  <a:spLocks noChangeAspect="1"/>
                </p:cNvSpPr>
                <p:nvPr/>
              </p:nvSpPr>
              <p:spPr bwMode="auto">
                <a:xfrm>
                  <a:off x="4209" y="1026"/>
                  <a:ext cx="65" cy="18"/>
                </a:xfrm>
                <a:custGeom>
                  <a:avLst/>
                  <a:gdLst/>
                  <a:ahLst/>
                  <a:cxnLst>
                    <a:cxn ang="0">
                      <a:pos x="72" y="16"/>
                    </a:cxn>
                    <a:cxn ang="0">
                      <a:pos x="16" y="0"/>
                    </a:cxn>
                    <a:cxn ang="0">
                      <a:pos x="0" y="4"/>
                    </a:cxn>
                    <a:cxn ang="0">
                      <a:pos x="56" y="20"/>
                    </a:cxn>
                    <a:cxn ang="0">
                      <a:pos x="72" y="16"/>
                    </a:cxn>
                  </a:cxnLst>
                  <a:rect l="0" t="0" r="r" b="b"/>
                  <a:pathLst>
                    <a:path w="72" h="20">
                      <a:moveTo>
                        <a:pt x="72" y="16"/>
                      </a:moveTo>
                      <a:lnTo>
                        <a:pt x="16" y="0"/>
                      </a:lnTo>
                      <a:lnTo>
                        <a:pt x="0" y="4"/>
                      </a:lnTo>
                      <a:lnTo>
                        <a:pt x="56" y="20"/>
                      </a:lnTo>
                      <a:lnTo>
                        <a:pt x="72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23" name="Freeform 1491"/>
                <p:cNvSpPr>
                  <a:spLocks noChangeAspect="1"/>
                </p:cNvSpPr>
                <p:nvPr/>
              </p:nvSpPr>
              <p:spPr bwMode="auto">
                <a:xfrm>
                  <a:off x="4194" y="1030"/>
                  <a:ext cx="65" cy="18"/>
                </a:xfrm>
                <a:custGeom>
                  <a:avLst/>
                  <a:gdLst/>
                  <a:ahLst/>
                  <a:cxnLst>
                    <a:cxn ang="0">
                      <a:pos x="72" y="16"/>
                    </a:cxn>
                    <a:cxn ang="0">
                      <a:pos x="16" y="0"/>
                    </a:cxn>
                    <a:cxn ang="0">
                      <a:pos x="0" y="4"/>
                    </a:cxn>
                    <a:cxn ang="0">
                      <a:pos x="56" y="20"/>
                    </a:cxn>
                    <a:cxn ang="0">
                      <a:pos x="72" y="16"/>
                    </a:cxn>
                  </a:cxnLst>
                  <a:rect l="0" t="0" r="r" b="b"/>
                  <a:pathLst>
                    <a:path w="72" h="20">
                      <a:moveTo>
                        <a:pt x="72" y="16"/>
                      </a:moveTo>
                      <a:lnTo>
                        <a:pt x="16" y="0"/>
                      </a:lnTo>
                      <a:lnTo>
                        <a:pt x="0" y="4"/>
                      </a:lnTo>
                      <a:lnTo>
                        <a:pt x="56" y="20"/>
                      </a:lnTo>
                      <a:lnTo>
                        <a:pt x="72" y="16"/>
                      </a:lnTo>
                      <a:close/>
                    </a:path>
                  </a:pathLst>
                </a:custGeom>
                <a:solidFill>
                  <a:srgbClr val="008255"/>
                </a:solidFill>
                <a:ln w="0">
                  <a:solidFill>
                    <a:srgbClr val="00825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24" name="Freeform 1492"/>
                <p:cNvSpPr>
                  <a:spLocks noChangeAspect="1"/>
                </p:cNvSpPr>
                <p:nvPr/>
              </p:nvSpPr>
              <p:spPr bwMode="auto">
                <a:xfrm>
                  <a:off x="4194" y="1030"/>
                  <a:ext cx="65" cy="18"/>
                </a:xfrm>
                <a:custGeom>
                  <a:avLst/>
                  <a:gdLst/>
                  <a:ahLst/>
                  <a:cxnLst>
                    <a:cxn ang="0">
                      <a:pos x="72" y="16"/>
                    </a:cxn>
                    <a:cxn ang="0">
                      <a:pos x="16" y="0"/>
                    </a:cxn>
                    <a:cxn ang="0">
                      <a:pos x="0" y="4"/>
                    </a:cxn>
                    <a:cxn ang="0">
                      <a:pos x="56" y="20"/>
                    </a:cxn>
                    <a:cxn ang="0">
                      <a:pos x="72" y="16"/>
                    </a:cxn>
                  </a:cxnLst>
                  <a:rect l="0" t="0" r="r" b="b"/>
                  <a:pathLst>
                    <a:path w="72" h="20">
                      <a:moveTo>
                        <a:pt x="72" y="16"/>
                      </a:moveTo>
                      <a:lnTo>
                        <a:pt x="16" y="0"/>
                      </a:lnTo>
                      <a:lnTo>
                        <a:pt x="0" y="4"/>
                      </a:lnTo>
                      <a:lnTo>
                        <a:pt x="56" y="20"/>
                      </a:lnTo>
                      <a:lnTo>
                        <a:pt x="72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25" name="Freeform 1493"/>
                <p:cNvSpPr>
                  <a:spLocks noChangeAspect="1"/>
                </p:cNvSpPr>
                <p:nvPr/>
              </p:nvSpPr>
              <p:spPr bwMode="auto">
                <a:xfrm>
                  <a:off x="4180" y="1033"/>
                  <a:ext cx="65" cy="18"/>
                </a:xfrm>
                <a:custGeom>
                  <a:avLst/>
                  <a:gdLst/>
                  <a:ahLst/>
                  <a:cxnLst>
                    <a:cxn ang="0">
                      <a:pos x="72" y="16"/>
                    </a:cxn>
                    <a:cxn ang="0">
                      <a:pos x="16" y="0"/>
                    </a:cxn>
                    <a:cxn ang="0">
                      <a:pos x="0" y="4"/>
                    </a:cxn>
                    <a:cxn ang="0">
                      <a:pos x="56" y="20"/>
                    </a:cxn>
                    <a:cxn ang="0">
                      <a:pos x="72" y="16"/>
                    </a:cxn>
                  </a:cxnLst>
                  <a:rect l="0" t="0" r="r" b="b"/>
                  <a:pathLst>
                    <a:path w="72" h="20">
                      <a:moveTo>
                        <a:pt x="72" y="16"/>
                      </a:moveTo>
                      <a:lnTo>
                        <a:pt x="16" y="0"/>
                      </a:lnTo>
                      <a:lnTo>
                        <a:pt x="0" y="4"/>
                      </a:lnTo>
                      <a:lnTo>
                        <a:pt x="56" y="20"/>
                      </a:lnTo>
                      <a:lnTo>
                        <a:pt x="72" y="16"/>
                      </a:lnTo>
                      <a:close/>
                    </a:path>
                  </a:pathLst>
                </a:custGeom>
                <a:solidFill>
                  <a:srgbClr val="008255"/>
                </a:solidFill>
                <a:ln w="0">
                  <a:solidFill>
                    <a:srgbClr val="00825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26" name="Freeform 1494"/>
                <p:cNvSpPr>
                  <a:spLocks noChangeAspect="1"/>
                </p:cNvSpPr>
                <p:nvPr/>
              </p:nvSpPr>
              <p:spPr bwMode="auto">
                <a:xfrm>
                  <a:off x="4180" y="1033"/>
                  <a:ext cx="65" cy="18"/>
                </a:xfrm>
                <a:custGeom>
                  <a:avLst/>
                  <a:gdLst/>
                  <a:ahLst/>
                  <a:cxnLst>
                    <a:cxn ang="0">
                      <a:pos x="72" y="16"/>
                    </a:cxn>
                    <a:cxn ang="0">
                      <a:pos x="16" y="0"/>
                    </a:cxn>
                    <a:cxn ang="0">
                      <a:pos x="0" y="4"/>
                    </a:cxn>
                    <a:cxn ang="0">
                      <a:pos x="56" y="20"/>
                    </a:cxn>
                    <a:cxn ang="0">
                      <a:pos x="72" y="16"/>
                    </a:cxn>
                  </a:cxnLst>
                  <a:rect l="0" t="0" r="r" b="b"/>
                  <a:pathLst>
                    <a:path w="72" h="20">
                      <a:moveTo>
                        <a:pt x="72" y="16"/>
                      </a:moveTo>
                      <a:lnTo>
                        <a:pt x="16" y="0"/>
                      </a:lnTo>
                      <a:lnTo>
                        <a:pt x="0" y="4"/>
                      </a:lnTo>
                      <a:lnTo>
                        <a:pt x="56" y="20"/>
                      </a:lnTo>
                      <a:lnTo>
                        <a:pt x="72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27" name="Freeform 1495"/>
                <p:cNvSpPr>
                  <a:spLocks noChangeAspect="1"/>
                </p:cNvSpPr>
                <p:nvPr/>
              </p:nvSpPr>
              <p:spPr bwMode="auto">
                <a:xfrm>
                  <a:off x="4166" y="1037"/>
                  <a:ext cx="64" cy="20"/>
                </a:xfrm>
                <a:custGeom>
                  <a:avLst/>
                  <a:gdLst/>
                  <a:ahLst/>
                  <a:cxnLst>
                    <a:cxn ang="0">
                      <a:pos x="72" y="16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56" y="22"/>
                    </a:cxn>
                    <a:cxn ang="0">
                      <a:pos x="72" y="16"/>
                    </a:cxn>
                  </a:cxnLst>
                  <a:rect l="0" t="0" r="r" b="b"/>
                  <a:pathLst>
                    <a:path w="72" h="22">
                      <a:moveTo>
                        <a:pt x="72" y="16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56" y="22"/>
                      </a:lnTo>
                      <a:lnTo>
                        <a:pt x="72" y="16"/>
                      </a:lnTo>
                      <a:close/>
                    </a:path>
                  </a:pathLst>
                </a:custGeom>
                <a:solidFill>
                  <a:srgbClr val="008255"/>
                </a:solidFill>
                <a:ln w="0">
                  <a:solidFill>
                    <a:srgbClr val="00825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28" name="Freeform 1496"/>
                <p:cNvSpPr>
                  <a:spLocks noChangeAspect="1"/>
                </p:cNvSpPr>
                <p:nvPr/>
              </p:nvSpPr>
              <p:spPr bwMode="auto">
                <a:xfrm>
                  <a:off x="4166" y="1037"/>
                  <a:ext cx="64" cy="20"/>
                </a:xfrm>
                <a:custGeom>
                  <a:avLst/>
                  <a:gdLst/>
                  <a:ahLst/>
                  <a:cxnLst>
                    <a:cxn ang="0">
                      <a:pos x="72" y="16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56" y="22"/>
                    </a:cxn>
                    <a:cxn ang="0">
                      <a:pos x="72" y="16"/>
                    </a:cxn>
                  </a:cxnLst>
                  <a:rect l="0" t="0" r="r" b="b"/>
                  <a:pathLst>
                    <a:path w="72" h="22">
                      <a:moveTo>
                        <a:pt x="72" y="16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56" y="22"/>
                      </a:lnTo>
                      <a:lnTo>
                        <a:pt x="72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29" name="Freeform 1497"/>
                <p:cNvSpPr>
                  <a:spLocks noChangeAspect="1"/>
                </p:cNvSpPr>
                <p:nvPr/>
              </p:nvSpPr>
              <p:spPr bwMode="auto">
                <a:xfrm>
                  <a:off x="4151" y="1042"/>
                  <a:ext cx="65" cy="18"/>
                </a:xfrm>
                <a:custGeom>
                  <a:avLst/>
                  <a:gdLst/>
                  <a:ahLst/>
                  <a:cxnLst>
                    <a:cxn ang="0">
                      <a:pos x="72" y="16"/>
                    </a:cxn>
                    <a:cxn ang="0">
                      <a:pos x="16" y="0"/>
                    </a:cxn>
                    <a:cxn ang="0">
                      <a:pos x="0" y="4"/>
                    </a:cxn>
                    <a:cxn ang="0">
                      <a:pos x="56" y="20"/>
                    </a:cxn>
                    <a:cxn ang="0">
                      <a:pos x="72" y="16"/>
                    </a:cxn>
                  </a:cxnLst>
                  <a:rect l="0" t="0" r="r" b="b"/>
                  <a:pathLst>
                    <a:path w="72" h="20">
                      <a:moveTo>
                        <a:pt x="72" y="16"/>
                      </a:moveTo>
                      <a:lnTo>
                        <a:pt x="16" y="0"/>
                      </a:lnTo>
                      <a:lnTo>
                        <a:pt x="0" y="4"/>
                      </a:lnTo>
                      <a:lnTo>
                        <a:pt x="56" y="20"/>
                      </a:lnTo>
                      <a:lnTo>
                        <a:pt x="72" y="16"/>
                      </a:lnTo>
                      <a:close/>
                    </a:path>
                  </a:pathLst>
                </a:custGeom>
                <a:solidFill>
                  <a:srgbClr val="008255"/>
                </a:solidFill>
                <a:ln w="0">
                  <a:solidFill>
                    <a:srgbClr val="00825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30" name="Freeform 1498"/>
                <p:cNvSpPr>
                  <a:spLocks noChangeAspect="1"/>
                </p:cNvSpPr>
                <p:nvPr/>
              </p:nvSpPr>
              <p:spPr bwMode="auto">
                <a:xfrm>
                  <a:off x="4151" y="1042"/>
                  <a:ext cx="65" cy="18"/>
                </a:xfrm>
                <a:custGeom>
                  <a:avLst/>
                  <a:gdLst/>
                  <a:ahLst/>
                  <a:cxnLst>
                    <a:cxn ang="0">
                      <a:pos x="72" y="16"/>
                    </a:cxn>
                    <a:cxn ang="0">
                      <a:pos x="16" y="0"/>
                    </a:cxn>
                    <a:cxn ang="0">
                      <a:pos x="0" y="4"/>
                    </a:cxn>
                    <a:cxn ang="0">
                      <a:pos x="56" y="20"/>
                    </a:cxn>
                    <a:cxn ang="0">
                      <a:pos x="72" y="16"/>
                    </a:cxn>
                  </a:cxnLst>
                  <a:rect l="0" t="0" r="r" b="b"/>
                  <a:pathLst>
                    <a:path w="72" h="20">
                      <a:moveTo>
                        <a:pt x="72" y="16"/>
                      </a:moveTo>
                      <a:lnTo>
                        <a:pt x="16" y="0"/>
                      </a:lnTo>
                      <a:lnTo>
                        <a:pt x="0" y="4"/>
                      </a:lnTo>
                      <a:lnTo>
                        <a:pt x="56" y="20"/>
                      </a:lnTo>
                      <a:lnTo>
                        <a:pt x="72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31" name="Freeform 1499"/>
                <p:cNvSpPr>
                  <a:spLocks noChangeAspect="1"/>
                </p:cNvSpPr>
                <p:nvPr/>
              </p:nvSpPr>
              <p:spPr bwMode="auto">
                <a:xfrm>
                  <a:off x="4135" y="1046"/>
                  <a:ext cx="67" cy="20"/>
                </a:xfrm>
                <a:custGeom>
                  <a:avLst/>
                  <a:gdLst/>
                  <a:ahLst/>
                  <a:cxnLst>
                    <a:cxn ang="0">
                      <a:pos x="74" y="16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58" y="22"/>
                    </a:cxn>
                    <a:cxn ang="0">
                      <a:pos x="74" y="16"/>
                    </a:cxn>
                  </a:cxnLst>
                  <a:rect l="0" t="0" r="r" b="b"/>
                  <a:pathLst>
                    <a:path w="74" h="22">
                      <a:moveTo>
                        <a:pt x="74" y="16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58" y="22"/>
                      </a:lnTo>
                      <a:lnTo>
                        <a:pt x="74" y="16"/>
                      </a:lnTo>
                      <a:close/>
                    </a:path>
                  </a:pathLst>
                </a:custGeom>
                <a:solidFill>
                  <a:srgbClr val="008255"/>
                </a:solidFill>
                <a:ln w="0">
                  <a:solidFill>
                    <a:srgbClr val="00825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32" name="Freeform 1500"/>
                <p:cNvSpPr>
                  <a:spLocks noChangeAspect="1"/>
                </p:cNvSpPr>
                <p:nvPr/>
              </p:nvSpPr>
              <p:spPr bwMode="auto">
                <a:xfrm>
                  <a:off x="4135" y="1046"/>
                  <a:ext cx="67" cy="20"/>
                </a:xfrm>
                <a:custGeom>
                  <a:avLst/>
                  <a:gdLst/>
                  <a:ahLst/>
                  <a:cxnLst>
                    <a:cxn ang="0">
                      <a:pos x="74" y="16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58" y="22"/>
                    </a:cxn>
                    <a:cxn ang="0">
                      <a:pos x="74" y="16"/>
                    </a:cxn>
                  </a:cxnLst>
                  <a:rect l="0" t="0" r="r" b="b"/>
                  <a:pathLst>
                    <a:path w="74" h="22">
                      <a:moveTo>
                        <a:pt x="74" y="16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58" y="22"/>
                      </a:lnTo>
                      <a:lnTo>
                        <a:pt x="74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33" name="Freeform 1501"/>
                <p:cNvSpPr>
                  <a:spLocks noChangeAspect="1"/>
                </p:cNvSpPr>
                <p:nvPr/>
              </p:nvSpPr>
              <p:spPr bwMode="auto">
                <a:xfrm>
                  <a:off x="4121" y="1049"/>
                  <a:ext cx="66" cy="20"/>
                </a:xfrm>
                <a:custGeom>
                  <a:avLst/>
                  <a:gdLst/>
                  <a:ahLst/>
                  <a:cxnLst>
                    <a:cxn ang="0">
                      <a:pos x="74" y="18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56" y="22"/>
                    </a:cxn>
                    <a:cxn ang="0">
                      <a:pos x="74" y="18"/>
                    </a:cxn>
                  </a:cxnLst>
                  <a:rect l="0" t="0" r="r" b="b"/>
                  <a:pathLst>
                    <a:path w="74" h="22">
                      <a:moveTo>
                        <a:pt x="74" y="18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56" y="22"/>
                      </a:lnTo>
                      <a:lnTo>
                        <a:pt x="74" y="18"/>
                      </a:lnTo>
                      <a:close/>
                    </a:path>
                  </a:pathLst>
                </a:custGeom>
                <a:solidFill>
                  <a:srgbClr val="008255"/>
                </a:solidFill>
                <a:ln w="0">
                  <a:solidFill>
                    <a:srgbClr val="00825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34" name="Freeform 1502"/>
                <p:cNvSpPr>
                  <a:spLocks noChangeAspect="1"/>
                </p:cNvSpPr>
                <p:nvPr/>
              </p:nvSpPr>
              <p:spPr bwMode="auto">
                <a:xfrm>
                  <a:off x="4121" y="1049"/>
                  <a:ext cx="66" cy="20"/>
                </a:xfrm>
                <a:custGeom>
                  <a:avLst/>
                  <a:gdLst/>
                  <a:ahLst/>
                  <a:cxnLst>
                    <a:cxn ang="0">
                      <a:pos x="74" y="18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56" y="22"/>
                    </a:cxn>
                    <a:cxn ang="0">
                      <a:pos x="74" y="18"/>
                    </a:cxn>
                  </a:cxnLst>
                  <a:rect l="0" t="0" r="r" b="b"/>
                  <a:pathLst>
                    <a:path w="74" h="22">
                      <a:moveTo>
                        <a:pt x="74" y="18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56" y="22"/>
                      </a:lnTo>
                      <a:lnTo>
                        <a:pt x="7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35" name="Freeform 1503"/>
                <p:cNvSpPr>
                  <a:spLocks noChangeAspect="1"/>
                </p:cNvSpPr>
                <p:nvPr/>
              </p:nvSpPr>
              <p:spPr bwMode="auto">
                <a:xfrm>
                  <a:off x="4106" y="1055"/>
                  <a:ext cx="65" cy="18"/>
                </a:xfrm>
                <a:custGeom>
                  <a:avLst/>
                  <a:gdLst/>
                  <a:ahLst/>
                  <a:cxnLst>
                    <a:cxn ang="0">
                      <a:pos x="72" y="16"/>
                    </a:cxn>
                    <a:cxn ang="0">
                      <a:pos x="16" y="0"/>
                    </a:cxn>
                    <a:cxn ang="0">
                      <a:pos x="0" y="4"/>
                    </a:cxn>
                    <a:cxn ang="0">
                      <a:pos x="56" y="20"/>
                    </a:cxn>
                    <a:cxn ang="0">
                      <a:pos x="72" y="16"/>
                    </a:cxn>
                  </a:cxnLst>
                  <a:rect l="0" t="0" r="r" b="b"/>
                  <a:pathLst>
                    <a:path w="72" h="20">
                      <a:moveTo>
                        <a:pt x="72" y="16"/>
                      </a:moveTo>
                      <a:lnTo>
                        <a:pt x="16" y="0"/>
                      </a:lnTo>
                      <a:lnTo>
                        <a:pt x="0" y="4"/>
                      </a:lnTo>
                      <a:lnTo>
                        <a:pt x="56" y="20"/>
                      </a:lnTo>
                      <a:lnTo>
                        <a:pt x="72" y="16"/>
                      </a:lnTo>
                      <a:close/>
                    </a:path>
                  </a:pathLst>
                </a:custGeom>
                <a:solidFill>
                  <a:srgbClr val="008255"/>
                </a:solidFill>
                <a:ln w="0">
                  <a:solidFill>
                    <a:srgbClr val="00825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36" name="Freeform 1504"/>
                <p:cNvSpPr>
                  <a:spLocks noChangeAspect="1"/>
                </p:cNvSpPr>
                <p:nvPr/>
              </p:nvSpPr>
              <p:spPr bwMode="auto">
                <a:xfrm>
                  <a:off x="4106" y="1055"/>
                  <a:ext cx="65" cy="18"/>
                </a:xfrm>
                <a:custGeom>
                  <a:avLst/>
                  <a:gdLst/>
                  <a:ahLst/>
                  <a:cxnLst>
                    <a:cxn ang="0">
                      <a:pos x="72" y="16"/>
                    </a:cxn>
                    <a:cxn ang="0">
                      <a:pos x="16" y="0"/>
                    </a:cxn>
                    <a:cxn ang="0">
                      <a:pos x="0" y="4"/>
                    </a:cxn>
                    <a:cxn ang="0">
                      <a:pos x="56" y="20"/>
                    </a:cxn>
                    <a:cxn ang="0">
                      <a:pos x="72" y="16"/>
                    </a:cxn>
                  </a:cxnLst>
                  <a:rect l="0" t="0" r="r" b="b"/>
                  <a:pathLst>
                    <a:path w="72" h="20">
                      <a:moveTo>
                        <a:pt x="72" y="16"/>
                      </a:moveTo>
                      <a:lnTo>
                        <a:pt x="16" y="0"/>
                      </a:lnTo>
                      <a:lnTo>
                        <a:pt x="0" y="4"/>
                      </a:lnTo>
                      <a:lnTo>
                        <a:pt x="56" y="20"/>
                      </a:lnTo>
                      <a:lnTo>
                        <a:pt x="72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37" name="Freeform 1505"/>
                <p:cNvSpPr>
                  <a:spLocks noChangeAspect="1"/>
                </p:cNvSpPr>
                <p:nvPr/>
              </p:nvSpPr>
              <p:spPr bwMode="auto">
                <a:xfrm>
                  <a:off x="4090" y="1058"/>
                  <a:ext cx="67" cy="20"/>
                </a:xfrm>
                <a:custGeom>
                  <a:avLst/>
                  <a:gdLst/>
                  <a:ahLst/>
                  <a:cxnLst>
                    <a:cxn ang="0">
                      <a:pos x="74" y="16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56" y="22"/>
                    </a:cxn>
                    <a:cxn ang="0">
                      <a:pos x="74" y="16"/>
                    </a:cxn>
                  </a:cxnLst>
                  <a:rect l="0" t="0" r="r" b="b"/>
                  <a:pathLst>
                    <a:path w="74" h="22">
                      <a:moveTo>
                        <a:pt x="74" y="16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56" y="22"/>
                      </a:lnTo>
                      <a:lnTo>
                        <a:pt x="74" y="16"/>
                      </a:lnTo>
                      <a:close/>
                    </a:path>
                  </a:pathLst>
                </a:custGeom>
                <a:solidFill>
                  <a:srgbClr val="008255"/>
                </a:solidFill>
                <a:ln w="0">
                  <a:solidFill>
                    <a:srgbClr val="00825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38" name="Freeform 1506"/>
                <p:cNvSpPr>
                  <a:spLocks noChangeAspect="1"/>
                </p:cNvSpPr>
                <p:nvPr/>
              </p:nvSpPr>
              <p:spPr bwMode="auto">
                <a:xfrm>
                  <a:off x="4090" y="1058"/>
                  <a:ext cx="67" cy="20"/>
                </a:xfrm>
                <a:custGeom>
                  <a:avLst/>
                  <a:gdLst/>
                  <a:ahLst/>
                  <a:cxnLst>
                    <a:cxn ang="0">
                      <a:pos x="74" y="16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56" y="22"/>
                    </a:cxn>
                    <a:cxn ang="0">
                      <a:pos x="74" y="16"/>
                    </a:cxn>
                  </a:cxnLst>
                  <a:rect l="0" t="0" r="r" b="b"/>
                  <a:pathLst>
                    <a:path w="74" h="22">
                      <a:moveTo>
                        <a:pt x="74" y="16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56" y="22"/>
                      </a:lnTo>
                      <a:lnTo>
                        <a:pt x="74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39" name="Freeform 1507"/>
                <p:cNvSpPr>
                  <a:spLocks noChangeAspect="1"/>
                </p:cNvSpPr>
                <p:nvPr/>
              </p:nvSpPr>
              <p:spPr bwMode="auto">
                <a:xfrm>
                  <a:off x="4074" y="1062"/>
                  <a:ext cx="66" cy="20"/>
                </a:xfrm>
                <a:custGeom>
                  <a:avLst/>
                  <a:gdLst/>
                  <a:ahLst/>
                  <a:cxnLst>
                    <a:cxn ang="0">
                      <a:pos x="74" y="18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6" y="22"/>
                    </a:cxn>
                    <a:cxn ang="0">
                      <a:pos x="74" y="18"/>
                    </a:cxn>
                  </a:cxnLst>
                  <a:rect l="0" t="0" r="r" b="b"/>
                  <a:pathLst>
                    <a:path w="74" h="22">
                      <a:moveTo>
                        <a:pt x="74" y="18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6" y="22"/>
                      </a:lnTo>
                      <a:lnTo>
                        <a:pt x="74" y="18"/>
                      </a:lnTo>
                      <a:close/>
                    </a:path>
                  </a:pathLst>
                </a:custGeom>
                <a:solidFill>
                  <a:srgbClr val="008255"/>
                </a:solidFill>
                <a:ln w="0">
                  <a:solidFill>
                    <a:srgbClr val="00825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40" name="Freeform 1508"/>
                <p:cNvSpPr>
                  <a:spLocks noChangeAspect="1"/>
                </p:cNvSpPr>
                <p:nvPr/>
              </p:nvSpPr>
              <p:spPr bwMode="auto">
                <a:xfrm>
                  <a:off x="4074" y="1062"/>
                  <a:ext cx="66" cy="20"/>
                </a:xfrm>
                <a:custGeom>
                  <a:avLst/>
                  <a:gdLst/>
                  <a:ahLst/>
                  <a:cxnLst>
                    <a:cxn ang="0">
                      <a:pos x="74" y="18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6" y="22"/>
                    </a:cxn>
                    <a:cxn ang="0">
                      <a:pos x="74" y="18"/>
                    </a:cxn>
                  </a:cxnLst>
                  <a:rect l="0" t="0" r="r" b="b"/>
                  <a:pathLst>
                    <a:path w="74" h="22">
                      <a:moveTo>
                        <a:pt x="74" y="18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6" y="22"/>
                      </a:lnTo>
                      <a:lnTo>
                        <a:pt x="7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41" name="Freeform 1509"/>
                <p:cNvSpPr>
                  <a:spLocks noChangeAspect="1"/>
                </p:cNvSpPr>
                <p:nvPr/>
              </p:nvSpPr>
              <p:spPr bwMode="auto">
                <a:xfrm>
                  <a:off x="4059" y="1067"/>
                  <a:ext cx="65" cy="20"/>
                </a:xfrm>
                <a:custGeom>
                  <a:avLst/>
                  <a:gdLst/>
                  <a:ahLst/>
                  <a:cxnLst>
                    <a:cxn ang="0">
                      <a:pos x="72" y="16"/>
                    </a:cxn>
                    <a:cxn ang="0">
                      <a:pos x="16" y="0"/>
                    </a:cxn>
                    <a:cxn ang="0">
                      <a:pos x="0" y="4"/>
                    </a:cxn>
                    <a:cxn ang="0">
                      <a:pos x="56" y="22"/>
                    </a:cxn>
                    <a:cxn ang="0">
                      <a:pos x="72" y="16"/>
                    </a:cxn>
                  </a:cxnLst>
                  <a:rect l="0" t="0" r="r" b="b"/>
                  <a:pathLst>
                    <a:path w="72" h="22">
                      <a:moveTo>
                        <a:pt x="72" y="16"/>
                      </a:moveTo>
                      <a:lnTo>
                        <a:pt x="16" y="0"/>
                      </a:lnTo>
                      <a:lnTo>
                        <a:pt x="0" y="4"/>
                      </a:lnTo>
                      <a:lnTo>
                        <a:pt x="56" y="22"/>
                      </a:lnTo>
                      <a:lnTo>
                        <a:pt x="72" y="16"/>
                      </a:lnTo>
                      <a:close/>
                    </a:path>
                  </a:pathLst>
                </a:custGeom>
                <a:solidFill>
                  <a:srgbClr val="008255"/>
                </a:solidFill>
                <a:ln w="0">
                  <a:solidFill>
                    <a:srgbClr val="00825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42" name="Freeform 1510"/>
                <p:cNvSpPr>
                  <a:spLocks noChangeAspect="1"/>
                </p:cNvSpPr>
                <p:nvPr/>
              </p:nvSpPr>
              <p:spPr bwMode="auto">
                <a:xfrm>
                  <a:off x="4059" y="1067"/>
                  <a:ext cx="65" cy="20"/>
                </a:xfrm>
                <a:custGeom>
                  <a:avLst/>
                  <a:gdLst/>
                  <a:ahLst/>
                  <a:cxnLst>
                    <a:cxn ang="0">
                      <a:pos x="72" y="16"/>
                    </a:cxn>
                    <a:cxn ang="0">
                      <a:pos x="16" y="0"/>
                    </a:cxn>
                    <a:cxn ang="0">
                      <a:pos x="0" y="4"/>
                    </a:cxn>
                    <a:cxn ang="0">
                      <a:pos x="56" y="22"/>
                    </a:cxn>
                    <a:cxn ang="0">
                      <a:pos x="72" y="16"/>
                    </a:cxn>
                  </a:cxnLst>
                  <a:rect l="0" t="0" r="r" b="b"/>
                  <a:pathLst>
                    <a:path w="72" h="22">
                      <a:moveTo>
                        <a:pt x="72" y="16"/>
                      </a:moveTo>
                      <a:lnTo>
                        <a:pt x="16" y="0"/>
                      </a:lnTo>
                      <a:lnTo>
                        <a:pt x="0" y="4"/>
                      </a:lnTo>
                      <a:lnTo>
                        <a:pt x="56" y="22"/>
                      </a:lnTo>
                      <a:lnTo>
                        <a:pt x="72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43" name="Freeform 1511"/>
                <p:cNvSpPr>
                  <a:spLocks noChangeAspect="1"/>
                </p:cNvSpPr>
                <p:nvPr/>
              </p:nvSpPr>
              <p:spPr bwMode="auto">
                <a:xfrm>
                  <a:off x="4043" y="1071"/>
                  <a:ext cx="67" cy="20"/>
                </a:xfrm>
                <a:custGeom>
                  <a:avLst/>
                  <a:gdLst/>
                  <a:ahLst/>
                  <a:cxnLst>
                    <a:cxn ang="0">
                      <a:pos x="74" y="18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6" y="22"/>
                    </a:cxn>
                    <a:cxn ang="0">
                      <a:pos x="74" y="18"/>
                    </a:cxn>
                  </a:cxnLst>
                  <a:rect l="0" t="0" r="r" b="b"/>
                  <a:pathLst>
                    <a:path w="74" h="22">
                      <a:moveTo>
                        <a:pt x="74" y="18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6" y="22"/>
                      </a:lnTo>
                      <a:lnTo>
                        <a:pt x="74" y="18"/>
                      </a:lnTo>
                      <a:close/>
                    </a:path>
                  </a:pathLst>
                </a:custGeom>
                <a:solidFill>
                  <a:srgbClr val="008255"/>
                </a:solidFill>
                <a:ln w="0">
                  <a:solidFill>
                    <a:srgbClr val="00825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44" name="Freeform 1512"/>
                <p:cNvSpPr>
                  <a:spLocks noChangeAspect="1"/>
                </p:cNvSpPr>
                <p:nvPr/>
              </p:nvSpPr>
              <p:spPr bwMode="auto">
                <a:xfrm>
                  <a:off x="4043" y="1071"/>
                  <a:ext cx="67" cy="20"/>
                </a:xfrm>
                <a:custGeom>
                  <a:avLst/>
                  <a:gdLst/>
                  <a:ahLst/>
                  <a:cxnLst>
                    <a:cxn ang="0">
                      <a:pos x="74" y="18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6" y="22"/>
                    </a:cxn>
                    <a:cxn ang="0">
                      <a:pos x="74" y="18"/>
                    </a:cxn>
                  </a:cxnLst>
                  <a:rect l="0" t="0" r="r" b="b"/>
                  <a:pathLst>
                    <a:path w="74" h="22">
                      <a:moveTo>
                        <a:pt x="74" y="18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6" y="22"/>
                      </a:lnTo>
                      <a:lnTo>
                        <a:pt x="7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45" name="Freeform 1513"/>
                <p:cNvSpPr>
                  <a:spLocks noChangeAspect="1"/>
                </p:cNvSpPr>
                <p:nvPr/>
              </p:nvSpPr>
              <p:spPr bwMode="auto">
                <a:xfrm>
                  <a:off x="4027" y="1076"/>
                  <a:ext cx="66" cy="20"/>
                </a:xfrm>
                <a:custGeom>
                  <a:avLst/>
                  <a:gdLst/>
                  <a:ahLst/>
                  <a:cxnLst>
                    <a:cxn ang="0">
                      <a:pos x="74" y="16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56" y="22"/>
                    </a:cxn>
                    <a:cxn ang="0">
                      <a:pos x="74" y="16"/>
                    </a:cxn>
                  </a:cxnLst>
                  <a:rect l="0" t="0" r="r" b="b"/>
                  <a:pathLst>
                    <a:path w="74" h="22">
                      <a:moveTo>
                        <a:pt x="74" y="16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56" y="22"/>
                      </a:lnTo>
                      <a:lnTo>
                        <a:pt x="74" y="16"/>
                      </a:lnTo>
                      <a:close/>
                    </a:path>
                  </a:pathLst>
                </a:custGeom>
                <a:solidFill>
                  <a:srgbClr val="008255"/>
                </a:solidFill>
                <a:ln w="0">
                  <a:solidFill>
                    <a:srgbClr val="00825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46" name="Freeform 1514"/>
                <p:cNvSpPr>
                  <a:spLocks noChangeAspect="1"/>
                </p:cNvSpPr>
                <p:nvPr/>
              </p:nvSpPr>
              <p:spPr bwMode="auto">
                <a:xfrm>
                  <a:off x="4027" y="1076"/>
                  <a:ext cx="66" cy="20"/>
                </a:xfrm>
                <a:custGeom>
                  <a:avLst/>
                  <a:gdLst/>
                  <a:ahLst/>
                  <a:cxnLst>
                    <a:cxn ang="0">
                      <a:pos x="74" y="16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56" y="22"/>
                    </a:cxn>
                    <a:cxn ang="0">
                      <a:pos x="74" y="16"/>
                    </a:cxn>
                  </a:cxnLst>
                  <a:rect l="0" t="0" r="r" b="b"/>
                  <a:pathLst>
                    <a:path w="74" h="22">
                      <a:moveTo>
                        <a:pt x="74" y="16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56" y="22"/>
                      </a:lnTo>
                      <a:lnTo>
                        <a:pt x="74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47" name="Freeform 1515"/>
                <p:cNvSpPr>
                  <a:spLocks noChangeAspect="1"/>
                </p:cNvSpPr>
                <p:nvPr/>
              </p:nvSpPr>
              <p:spPr bwMode="auto">
                <a:xfrm>
                  <a:off x="4011" y="1080"/>
                  <a:ext cx="66" cy="20"/>
                </a:xfrm>
                <a:custGeom>
                  <a:avLst/>
                  <a:gdLst/>
                  <a:ahLst/>
                  <a:cxnLst>
                    <a:cxn ang="0">
                      <a:pos x="74" y="18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56" y="22"/>
                    </a:cxn>
                    <a:cxn ang="0">
                      <a:pos x="74" y="18"/>
                    </a:cxn>
                  </a:cxnLst>
                  <a:rect l="0" t="0" r="r" b="b"/>
                  <a:pathLst>
                    <a:path w="74" h="22">
                      <a:moveTo>
                        <a:pt x="74" y="18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56" y="22"/>
                      </a:lnTo>
                      <a:lnTo>
                        <a:pt x="74" y="18"/>
                      </a:lnTo>
                      <a:close/>
                    </a:path>
                  </a:pathLst>
                </a:custGeom>
                <a:solidFill>
                  <a:srgbClr val="008255"/>
                </a:solidFill>
                <a:ln w="0">
                  <a:solidFill>
                    <a:srgbClr val="00825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48" name="Freeform 1516"/>
                <p:cNvSpPr>
                  <a:spLocks noChangeAspect="1"/>
                </p:cNvSpPr>
                <p:nvPr/>
              </p:nvSpPr>
              <p:spPr bwMode="auto">
                <a:xfrm>
                  <a:off x="4011" y="1080"/>
                  <a:ext cx="66" cy="20"/>
                </a:xfrm>
                <a:custGeom>
                  <a:avLst/>
                  <a:gdLst/>
                  <a:ahLst/>
                  <a:cxnLst>
                    <a:cxn ang="0">
                      <a:pos x="74" y="18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56" y="22"/>
                    </a:cxn>
                    <a:cxn ang="0">
                      <a:pos x="74" y="18"/>
                    </a:cxn>
                  </a:cxnLst>
                  <a:rect l="0" t="0" r="r" b="b"/>
                  <a:pathLst>
                    <a:path w="74" h="22">
                      <a:moveTo>
                        <a:pt x="74" y="18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56" y="22"/>
                      </a:lnTo>
                      <a:lnTo>
                        <a:pt x="7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49" name="Freeform 1517"/>
                <p:cNvSpPr>
                  <a:spLocks noChangeAspect="1"/>
                </p:cNvSpPr>
                <p:nvPr/>
              </p:nvSpPr>
              <p:spPr bwMode="auto">
                <a:xfrm>
                  <a:off x="3994" y="1084"/>
                  <a:ext cx="67" cy="21"/>
                </a:xfrm>
                <a:custGeom>
                  <a:avLst/>
                  <a:gdLst/>
                  <a:ahLst/>
                  <a:cxnLst>
                    <a:cxn ang="0">
                      <a:pos x="74" y="18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6" y="24"/>
                    </a:cxn>
                    <a:cxn ang="0">
                      <a:pos x="74" y="18"/>
                    </a:cxn>
                  </a:cxnLst>
                  <a:rect l="0" t="0" r="r" b="b"/>
                  <a:pathLst>
                    <a:path w="74" h="24">
                      <a:moveTo>
                        <a:pt x="74" y="18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6" y="24"/>
                      </a:lnTo>
                      <a:lnTo>
                        <a:pt x="74" y="18"/>
                      </a:lnTo>
                      <a:close/>
                    </a:path>
                  </a:pathLst>
                </a:custGeom>
                <a:solidFill>
                  <a:srgbClr val="008255"/>
                </a:solidFill>
                <a:ln w="0">
                  <a:solidFill>
                    <a:srgbClr val="00825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50" name="Freeform 1518"/>
                <p:cNvSpPr>
                  <a:spLocks noChangeAspect="1"/>
                </p:cNvSpPr>
                <p:nvPr/>
              </p:nvSpPr>
              <p:spPr bwMode="auto">
                <a:xfrm>
                  <a:off x="3994" y="1084"/>
                  <a:ext cx="67" cy="21"/>
                </a:xfrm>
                <a:custGeom>
                  <a:avLst/>
                  <a:gdLst/>
                  <a:ahLst/>
                  <a:cxnLst>
                    <a:cxn ang="0">
                      <a:pos x="74" y="18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6" y="24"/>
                    </a:cxn>
                    <a:cxn ang="0">
                      <a:pos x="74" y="18"/>
                    </a:cxn>
                  </a:cxnLst>
                  <a:rect l="0" t="0" r="r" b="b"/>
                  <a:pathLst>
                    <a:path w="74" h="24">
                      <a:moveTo>
                        <a:pt x="74" y="18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6" y="24"/>
                      </a:lnTo>
                      <a:lnTo>
                        <a:pt x="7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51" name="Freeform 1519"/>
                <p:cNvSpPr>
                  <a:spLocks noChangeAspect="1"/>
                </p:cNvSpPr>
                <p:nvPr/>
              </p:nvSpPr>
              <p:spPr bwMode="auto">
                <a:xfrm>
                  <a:off x="3978" y="1089"/>
                  <a:ext cx="67" cy="20"/>
                </a:xfrm>
                <a:custGeom>
                  <a:avLst/>
                  <a:gdLst/>
                  <a:ahLst/>
                  <a:cxnLst>
                    <a:cxn ang="0">
                      <a:pos x="74" y="18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56" y="22"/>
                    </a:cxn>
                    <a:cxn ang="0">
                      <a:pos x="74" y="18"/>
                    </a:cxn>
                  </a:cxnLst>
                  <a:rect l="0" t="0" r="r" b="b"/>
                  <a:pathLst>
                    <a:path w="74" h="22">
                      <a:moveTo>
                        <a:pt x="74" y="18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56" y="22"/>
                      </a:lnTo>
                      <a:lnTo>
                        <a:pt x="74" y="18"/>
                      </a:lnTo>
                      <a:close/>
                    </a:path>
                  </a:pathLst>
                </a:custGeom>
                <a:solidFill>
                  <a:srgbClr val="008255"/>
                </a:solidFill>
                <a:ln w="0">
                  <a:solidFill>
                    <a:srgbClr val="00825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52" name="Freeform 1520"/>
                <p:cNvSpPr>
                  <a:spLocks noChangeAspect="1"/>
                </p:cNvSpPr>
                <p:nvPr/>
              </p:nvSpPr>
              <p:spPr bwMode="auto">
                <a:xfrm>
                  <a:off x="3978" y="1089"/>
                  <a:ext cx="67" cy="20"/>
                </a:xfrm>
                <a:custGeom>
                  <a:avLst/>
                  <a:gdLst/>
                  <a:ahLst/>
                  <a:cxnLst>
                    <a:cxn ang="0">
                      <a:pos x="74" y="18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56" y="22"/>
                    </a:cxn>
                    <a:cxn ang="0">
                      <a:pos x="74" y="18"/>
                    </a:cxn>
                  </a:cxnLst>
                  <a:rect l="0" t="0" r="r" b="b"/>
                  <a:pathLst>
                    <a:path w="74" h="22">
                      <a:moveTo>
                        <a:pt x="74" y="18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56" y="22"/>
                      </a:lnTo>
                      <a:lnTo>
                        <a:pt x="7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53" name="Freeform 1521"/>
                <p:cNvSpPr>
                  <a:spLocks noChangeAspect="1"/>
                </p:cNvSpPr>
                <p:nvPr/>
              </p:nvSpPr>
              <p:spPr bwMode="auto">
                <a:xfrm>
                  <a:off x="3962" y="1093"/>
                  <a:ext cx="67" cy="21"/>
                </a:xfrm>
                <a:custGeom>
                  <a:avLst/>
                  <a:gdLst/>
                  <a:ahLst/>
                  <a:cxnLst>
                    <a:cxn ang="0">
                      <a:pos x="74" y="18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6" y="24"/>
                    </a:cxn>
                    <a:cxn ang="0">
                      <a:pos x="74" y="18"/>
                    </a:cxn>
                  </a:cxnLst>
                  <a:rect l="0" t="0" r="r" b="b"/>
                  <a:pathLst>
                    <a:path w="74" h="24">
                      <a:moveTo>
                        <a:pt x="74" y="18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6" y="24"/>
                      </a:lnTo>
                      <a:lnTo>
                        <a:pt x="74" y="18"/>
                      </a:lnTo>
                      <a:close/>
                    </a:path>
                  </a:pathLst>
                </a:custGeom>
                <a:solidFill>
                  <a:srgbClr val="008255"/>
                </a:solidFill>
                <a:ln w="0">
                  <a:solidFill>
                    <a:srgbClr val="00825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54" name="Freeform 1522"/>
                <p:cNvSpPr>
                  <a:spLocks noChangeAspect="1"/>
                </p:cNvSpPr>
                <p:nvPr/>
              </p:nvSpPr>
              <p:spPr bwMode="auto">
                <a:xfrm>
                  <a:off x="3962" y="1093"/>
                  <a:ext cx="67" cy="21"/>
                </a:xfrm>
                <a:custGeom>
                  <a:avLst/>
                  <a:gdLst/>
                  <a:ahLst/>
                  <a:cxnLst>
                    <a:cxn ang="0">
                      <a:pos x="74" y="18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6" y="24"/>
                    </a:cxn>
                    <a:cxn ang="0">
                      <a:pos x="74" y="18"/>
                    </a:cxn>
                  </a:cxnLst>
                  <a:rect l="0" t="0" r="r" b="b"/>
                  <a:pathLst>
                    <a:path w="74" h="24">
                      <a:moveTo>
                        <a:pt x="74" y="18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6" y="24"/>
                      </a:lnTo>
                      <a:lnTo>
                        <a:pt x="7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55" name="Freeform 1523"/>
                <p:cNvSpPr>
                  <a:spLocks noChangeAspect="1"/>
                </p:cNvSpPr>
                <p:nvPr/>
              </p:nvSpPr>
              <p:spPr bwMode="auto">
                <a:xfrm>
                  <a:off x="3944" y="1098"/>
                  <a:ext cx="68" cy="22"/>
                </a:xfrm>
                <a:custGeom>
                  <a:avLst/>
                  <a:gdLst/>
                  <a:ahLst/>
                  <a:cxnLst>
                    <a:cxn ang="0">
                      <a:pos x="76" y="18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56" y="24"/>
                    </a:cxn>
                    <a:cxn ang="0">
                      <a:pos x="76" y="18"/>
                    </a:cxn>
                  </a:cxnLst>
                  <a:rect l="0" t="0" r="r" b="b"/>
                  <a:pathLst>
                    <a:path w="76" h="24">
                      <a:moveTo>
                        <a:pt x="76" y="18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56" y="24"/>
                      </a:lnTo>
                      <a:lnTo>
                        <a:pt x="76" y="18"/>
                      </a:lnTo>
                      <a:close/>
                    </a:path>
                  </a:pathLst>
                </a:custGeom>
                <a:solidFill>
                  <a:srgbClr val="008257"/>
                </a:solidFill>
                <a:ln w="0">
                  <a:solidFill>
                    <a:srgbClr val="00825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56" name="Freeform 1524"/>
                <p:cNvSpPr>
                  <a:spLocks noChangeAspect="1"/>
                </p:cNvSpPr>
                <p:nvPr/>
              </p:nvSpPr>
              <p:spPr bwMode="auto">
                <a:xfrm>
                  <a:off x="3944" y="1098"/>
                  <a:ext cx="68" cy="22"/>
                </a:xfrm>
                <a:custGeom>
                  <a:avLst/>
                  <a:gdLst/>
                  <a:ahLst/>
                  <a:cxnLst>
                    <a:cxn ang="0">
                      <a:pos x="76" y="18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56" y="24"/>
                    </a:cxn>
                    <a:cxn ang="0">
                      <a:pos x="76" y="18"/>
                    </a:cxn>
                  </a:cxnLst>
                  <a:rect l="0" t="0" r="r" b="b"/>
                  <a:pathLst>
                    <a:path w="76" h="24">
                      <a:moveTo>
                        <a:pt x="76" y="18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56" y="24"/>
                      </a:lnTo>
                      <a:lnTo>
                        <a:pt x="76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57" name="Freeform 1525"/>
                <p:cNvSpPr>
                  <a:spLocks noChangeAspect="1"/>
                </p:cNvSpPr>
                <p:nvPr/>
              </p:nvSpPr>
              <p:spPr bwMode="auto">
                <a:xfrm>
                  <a:off x="3928" y="1103"/>
                  <a:ext cx="66" cy="22"/>
                </a:xfrm>
                <a:custGeom>
                  <a:avLst/>
                  <a:gdLst/>
                  <a:ahLst/>
                  <a:cxnLst>
                    <a:cxn ang="0">
                      <a:pos x="74" y="18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56" y="24"/>
                    </a:cxn>
                    <a:cxn ang="0">
                      <a:pos x="74" y="18"/>
                    </a:cxn>
                  </a:cxnLst>
                  <a:rect l="0" t="0" r="r" b="b"/>
                  <a:pathLst>
                    <a:path w="74" h="24">
                      <a:moveTo>
                        <a:pt x="74" y="18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56" y="24"/>
                      </a:lnTo>
                      <a:lnTo>
                        <a:pt x="74" y="18"/>
                      </a:lnTo>
                      <a:close/>
                    </a:path>
                  </a:pathLst>
                </a:custGeom>
                <a:solidFill>
                  <a:srgbClr val="008158"/>
                </a:solidFill>
                <a:ln w="0">
                  <a:solidFill>
                    <a:srgbClr val="00815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58" name="Freeform 1526"/>
                <p:cNvSpPr>
                  <a:spLocks noChangeAspect="1"/>
                </p:cNvSpPr>
                <p:nvPr/>
              </p:nvSpPr>
              <p:spPr bwMode="auto">
                <a:xfrm>
                  <a:off x="3928" y="1103"/>
                  <a:ext cx="66" cy="22"/>
                </a:xfrm>
                <a:custGeom>
                  <a:avLst/>
                  <a:gdLst/>
                  <a:ahLst/>
                  <a:cxnLst>
                    <a:cxn ang="0">
                      <a:pos x="74" y="18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56" y="24"/>
                    </a:cxn>
                    <a:cxn ang="0">
                      <a:pos x="74" y="18"/>
                    </a:cxn>
                  </a:cxnLst>
                  <a:rect l="0" t="0" r="r" b="b"/>
                  <a:pathLst>
                    <a:path w="74" h="24">
                      <a:moveTo>
                        <a:pt x="74" y="18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56" y="24"/>
                      </a:lnTo>
                      <a:lnTo>
                        <a:pt x="7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59" name="Freeform 1527"/>
                <p:cNvSpPr>
                  <a:spLocks noChangeAspect="1"/>
                </p:cNvSpPr>
                <p:nvPr/>
              </p:nvSpPr>
              <p:spPr bwMode="auto">
                <a:xfrm>
                  <a:off x="3910" y="1107"/>
                  <a:ext cx="68" cy="24"/>
                </a:xfrm>
                <a:custGeom>
                  <a:avLst/>
                  <a:gdLst/>
                  <a:ahLst/>
                  <a:cxnLst>
                    <a:cxn ang="0">
                      <a:pos x="76" y="20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56" y="26"/>
                    </a:cxn>
                    <a:cxn ang="0">
                      <a:pos x="76" y="20"/>
                    </a:cxn>
                  </a:cxnLst>
                  <a:rect l="0" t="0" r="r" b="b"/>
                  <a:pathLst>
                    <a:path w="76" h="26">
                      <a:moveTo>
                        <a:pt x="76" y="20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56" y="26"/>
                      </a:lnTo>
                      <a:lnTo>
                        <a:pt x="76" y="20"/>
                      </a:lnTo>
                      <a:close/>
                    </a:path>
                  </a:pathLst>
                </a:custGeom>
                <a:solidFill>
                  <a:srgbClr val="008159"/>
                </a:solidFill>
                <a:ln w="0">
                  <a:solidFill>
                    <a:srgbClr val="00815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60" name="Freeform 1528"/>
                <p:cNvSpPr>
                  <a:spLocks noChangeAspect="1"/>
                </p:cNvSpPr>
                <p:nvPr/>
              </p:nvSpPr>
              <p:spPr bwMode="auto">
                <a:xfrm>
                  <a:off x="3910" y="1107"/>
                  <a:ext cx="68" cy="24"/>
                </a:xfrm>
                <a:custGeom>
                  <a:avLst/>
                  <a:gdLst/>
                  <a:ahLst/>
                  <a:cxnLst>
                    <a:cxn ang="0">
                      <a:pos x="76" y="20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56" y="26"/>
                    </a:cxn>
                    <a:cxn ang="0">
                      <a:pos x="76" y="20"/>
                    </a:cxn>
                  </a:cxnLst>
                  <a:rect l="0" t="0" r="r" b="b"/>
                  <a:pathLst>
                    <a:path w="76" h="26">
                      <a:moveTo>
                        <a:pt x="76" y="20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56" y="26"/>
                      </a:lnTo>
                      <a:lnTo>
                        <a:pt x="7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61" name="Freeform 1529"/>
                <p:cNvSpPr>
                  <a:spLocks noChangeAspect="1"/>
                </p:cNvSpPr>
                <p:nvPr/>
              </p:nvSpPr>
              <p:spPr bwMode="auto">
                <a:xfrm>
                  <a:off x="3894" y="1112"/>
                  <a:ext cx="66" cy="22"/>
                </a:xfrm>
                <a:custGeom>
                  <a:avLst/>
                  <a:gdLst/>
                  <a:ahLst/>
                  <a:cxnLst>
                    <a:cxn ang="0">
                      <a:pos x="74" y="20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6" y="24"/>
                    </a:cxn>
                    <a:cxn ang="0">
                      <a:pos x="74" y="20"/>
                    </a:cxn>
                  </a:cxnLst>
                  <a:rect l="0" t="0" r="r" b="b"/>
                  <a:pathLst>
                    <a:path w="74" h="24">
                      <a:moveTo>
                        <a:pt x="74" y="20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6" y="24"/>
                      </a:lnTo>
                      <a:lnTo>
                        <a:pt x="74" y="20"/>
                      </a:lnTo>
                      <a:close/>
                    </a:path>
                  </a:pathLst>
                </a:custGeom>
                <a:solidFill>
                  <a:srgbClr val="00815A"/>
                </a:solidFill>
                <a:ln w="0">
                  <a:solidFill>
                    <a:srgbClr val="00815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62" name="Freeform 1530"/>
                <p:cNvSpPr>
                  <a:spLocks noChangeAspect="1"/>
                </p:cNvSpPr>
                <p:nvPr/>
              </p:nvSpPr>
              <p:spPr bwMode="auto">
                <a:xfrm>
                  <a:off x="3894" y="1112"/>
                  <a:ext cx="66" cy="22"/>
                </a:xfrm>
                <a:custGeom>
                  <a:avLst/>
                  <a:gdLst/>
                  <a:ahLst/>
                  <a:cxnLst>
                    <a:cxn ang="0">
                      <a:pos x="74" y="20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6" y="24"/>
                    </a:cxn>
                    <a:cxn ang="0">
                      <a:pos x="74" y="20"/>
                    </a:cxn>
                  </a:cxnLst>
                  <a:rect l="0" t="0" r="r" b="b"/>
                  <a:pathLst>
                    <a:path w="74" h="24">
                      <a:moveTo>
                        <a:pt x="74" y="20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6" y="24"/>
                      </a:lnTo>
                      <a:lnTo>
                        <a:pt x="74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63" name="Freeform 1531"/>
                <p:cNvSpPr>
                  <a:spLocks noChangeAspect="1"/>
                </p:cNvSpPr>
                <p:nvPr/>
              </p:nvSpPr>
              <p:spPr bwMode="auto">
                <a:xfrm>
                  <a:off x="3875" y="1118"/>
                  <a:ext cx="69" cy="23"/>
                </a:xfrm>
                <a:custGeom>
                  <a:avLst/>
                  <a:gdLst/>
                  <a:ahLst/>
                  <a:cxnLst>
                    <a:cxn ang="0">
                      <a:pos x="76" y="18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56" y="26"/>
                    </a:cxn>
                    <a:cxn ang="0">
                      <a:pos x="76" y="18"/>
                    </a:cxn>
                  </a:cxnLst>
                  <a:rect l="0" t="0" r="r" b="b"/>
                  <a:pathLst>
                    <a:path w="76" h="26">
                      <a:moveTo>
                        <a:pt x="76" y="18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56" y="26"/>
                      </a:lnTo>
                      <a:lnTo>
                        <a:pt x="76" y="18"/>
                      </a:lnTo>
                      <a:close/>
                    </a:path>
                  </a:pathLst>
                </a:custGeom>
                <a:solidFill>
                  <a:srgbClr val="00815B"/>
                </a:solidFill>
                <a:ln w="0">
                  <a:solidFill>
                    <a:srgbClr val="00815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64" name="Freeform 1532"/>
                <p:cNvSpPr>
                  <a:spLocks noChangeAspect="1"/>
                </p:cNvSpPr>
                <p:nvPr/>
              </p:nvSpPr>
              <p:spPr bwMode="auto">
                <a:xfrm>
                  <a:off x="3875" y="1118"/>
                  <a:ext cx="69" cy="23"/>
                </a:xfrm>
                <a:custGeom>
                  <a:avLst/>
                  <a:gdLst/>
                  <a:ahLst/>
                  <a:cxnLst>
                    <a:cxn ang="0">
                      <a:pos x="76" y="18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56" y="26"/>
                    </a:cxn>
                    <a:cxn ang="0">
                      <a:pos x="76" y="18"/>
                    </a:cxn>
                  </a:cxnLst>
                  <a:rect l="0" t="0" r="r" b="b"/>
                  <a:pathLst>
                    <a:path w="76" h="26">
                      <a:moveTo>
                        <a:pt x="76" y="18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56" y="26"/>
                      </a:lnTo>
                      <a:lnTo>
                        <a:pt x="76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65" name="Freeform 1533"/>
                <p:cNvSpPr>
                  <a:spLocks noChangeAspect="1"/>
                </p:cNvSpPr>
                <p:nvPr/>
              </p:nvSpPr>
              <p:spPr bwMode="auto">
                <a:xfrm>
                  <a:off x="3857" y="1123"/>
                  <a:ext cx="69" cy="24"/>
                </a:xfrm>
                <a:custGeom>
                  <a:avLst/>
                  <a:gdLst/>
                  <a:ahLst/>
                  <a:cxnLst>
                    <a:cxn ang="0">
                      <a:pos x="76" y="20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56" y="26"/>
                    </a:cxn>
                    <a:cxn ang="0">
                      <a:pos x="76" y="20"/>
                    </a:cxn>
                  </a:cxnLst>
                  <a:rect l="0" t="0" r="r" b="b"/>
                  <a:pathLst>
                    <a:path w="76" h="26">
                      <a:moveTo>
                        <a:pt x="76" y="20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56" y="26"/>
                      </a:lnTo>
                      <a:lnTo>
                        <a:pt x="76" y="20"/>
                      </a:lnTo>
                      <a:close/>
                    </a:path>
                  </a:pathLst>
                </a:custGeom>
                <a:solidFill>
                  <a:srgbClr val="00815C"/>
                </a:solidFill>
                <a:ln w="0">
                  <a:solidFill>
                    <a:srgbClr val="00815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66" name="Freeform 1534"/>
                <p:cNvSpPr>
                  <a:spLocks noChangeAspect="1"/>
                </p:cNvSpPr>
                <p:nvPr/>
              </p:nvSpPr>
              <p:spPr bwMode="auto">
                <a:xfrm>
                  <a:off x="3857" y="1123"/>
                  <a:ext cx="69" cy="24"/>
                </a:xfrm>
                <a:custGeom>
                  <a:avLst/>
                  <a:gdLst/>
                  <a:ahLst/>
                  <a:cxnLst>
                    <a:cxn ang="0">
                      <a:pos x="76" y="20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56" y="26"/>
                    </a:cxn>
                    <a:cxn ang="0">
                      <a:pos x="76" y="20"/>
                    </a:cxn>
                  </a:cxnLst>
                  <a:rect l="0" t="0" r="r" b="b"/>
                  <a:pathLst>
                    <a:path w="76" h="26">
                      <a:moveTo>
                        <a:pt x="76" y="20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56" y="26"/>
                      </a:lnTo>
                      <a:lnTo>
                        <a:pt x="7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67" name="Freeform 1535"/>
                <p:cNvSpPr>
                  <a:spLocks noChangeAspect="1"/>
                </p:cNvSpPr>
                <p:nvPr/>
              </p:nvSpPr>
              <p:spPr bwMode="auto">
                <a:xfrm>
                  <a:off x="3841" y="1129"/>
                  <a:ext cx="67" cy="23"/>
                </a:xfrm>
                <a:custGeom>
                  <a:avLst/>
                  <a:gdLst/>
                  <a:ahLst/>
                  <a:cxnLst>
                    <a:cxn ang="0">
                      <a:pos x="74" y="20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4" y="26"/>
                    </a:cxn>
                    <a:cxn ang="0">
                      <a:pos x="74" y="20"/>
                    </a:cxn>
                  </a:cxnLst>
                  <a:rect l="0" t="0" r="r" b="b"/>
                  <a:pathLst>
                    <a:path w="74" h="26">
                      <a:moveTo>
                        <a:pt x="74" y="20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4" y="26"/>
                      </a:lnTo>
                      <a:lnTo>
                        <a:pt x="74" y="20"/>
                      </a:lnTo>
                      <a:close/>
                    </a:path>
                  </a:pathLst>
                </a:custGeom>
                <a:solidFill>
                  <a:srgbClr val="00815E"/>
                </a:solidFill>
                <a:ln w="0">
                  <a:solidFill>
                    <a:srgbClr val="00815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68" name="Freeform 1536"/>
                <p:cNvSpPr>
                  <a:spLocks noChangeAspect="1"/>
                </p:cNvSpPr>
                <p:nvPr/>
              </p:nvSpPr>
              <p:spPr bwMode="auto">
                <a:xfrm>
                  <a:off x="3841" y="1129"/>
                  <a:ext cx="67" cy="23"/>
                </a:xfrm>
                <a:custGeom>
                  <a:avLst/>
                  <a:gdLst/>
                  <a:ahLst/>
                  <a:cxnLst>
                    <a:cxn ang="0">
                      <a:pos x="74" y="20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4" y="26"/>
                    </a:cxn>
                    <a:cxn ang="0">
                      <a:pos x="74" y="20"/>
                    </a:cxn>
                  </a:cxnLst>
                  <a:rect l="0" t="0" r="r" b="b"/>
                  <a:pathLst>
                    <a:path w="74" h="26">
                      <a:moveTo>
                        <a:pt x="74" y="20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4" y="26"/>
                      </a:lnTo>
                      <a:lnTo>
                        <a:pt x="74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69" name="Freeform 1537"/>
                <p:cNvSpPr>
                  <a:spLocks noChangeAspect="1"/>
                </p:cNvSpPr>
                <p:nvPr/>
              </p:nvSpPr>
              <p:spPr bwMode="auto">
                <a:xfrm>
                  <a:off x="3823" y="1134"/>
                  <a:ext cx="67" cy="24"/>
                </a:xfrm>
                <a:custGeom>
                  <a:avLst/>
                  <a:gdLst/>
                  <a:ahLst/>
                  <a:cxnLst>
                    <a:cxn ang="0">
                      <a:pos x="74" y="20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54" y="26"/>
                    </a:cxn>
                    <a:cxn ang="0">
                      <a:pos x="74" y="20"/>
                    </a:cxn>
                  </a:cxnLst>
                  <a:rect l="0" t="0" r="r" b="b"/>
                  <a:pathLst>
                    <a:path w="74" h="26">
                      <a:moveTo>
                        <a:pt x="74" y="20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54" y="26"/>
                      </a:lnTo>
                      <a:lnTo>
                        <a:pt x="74" y="20"/>
                      </a:lnTo>
                      <a:close/>
                    </a:path>
                  </a:pathLst>
                </a:custGeom>
                <a:solidFill>
                  <a:srgbClr val="00815F"/>
                </a:solidFill>
                <a:ln w="0">
                  <a:solidFill>
                    <a:srgbClr val="00815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70" name="Freeform 1538"/>
                <p:cNvSpPr>
                  <a:spLocks noChangeAspect="1"/>
                </p:cNvSpPr>
                <p:nvPr/>
              </p:nvSpPr>
              <p:spPr bwMode="auto">
                <a:xfrm>
                  <a:off x="3823" y="1134"/>
                  <a:ext cx="67" cy="24"/>
                </a:xfrm>
                <a:custGeom>
                  <a:avLst/>
                  <a:gdLst/>
                  <a:ahLst/>
                  <a:cxnLst>
                    <a:cxn ang="0">
                      <a:pos x="74" y="20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54" y="26"/>
                    </a:cxn>
                    <a:cxn ang="0">
                      <a:pos x="74" y="20"/>
                    </a:cxn>
                  </a:cxnLst>
                  <a:rect l="0" t="0" r="r" b="b"/>
                  <a:pathLst>
                    <a:path w="74" h="26">
                      <a:moveTo>
                        <a:pt x="74" y="20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54" y="26"/>
                      </a:lnTo>
                      <a:lnTo>
                        <a:pt x="74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71" name="Freeform 1539"/>
                <p:cNvSpPr>
                  <a:spLocks noChangeAspect="1"/>
                </p:cNvSpPr>
                <p:nvPr/>
              </p:nvSpPr>
              <p:spPr bwMode="auto">
                <a:xfrm>
                  <a:off x="3805" y="1140"/>
                  <a:ext cx="67" cy="25"/>
                </a:xfrm>
                <a:custGeom>
                  <a:avLst/>
                  <a:gdLst/>
                  <a:ahLst/>
                  <a:cxnLst>
                    <a:cxn ang="0">
                      <a:pos x="74" y="20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54" y="28"/>
                    </a:cxn>
                    <a:cxn ang="0">
                      <a:pos x="74" y="20"/>
                    </a:cxn>
                  </a:cxnLst>
                  <a:rect l="0" t="0" r="r" b="b"/>
                  <a:pathLst>
                    <a:path w="74" h="28">
                      <a:moveTo>
                        <a:pt x="74" y="20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54" y="28"/>
                      </a:lnTo>
                      <a:lnTo>
                        <a:pt x="74" y="20"/>
                      </a:lnTo>
                      <a:close/>
                    </a:path>
                  </a:pathLst>
                </a:custGeom>
                <a:solidFill>
                  <a:srgbClr val="008160"/>
                </a:solidFill>
                <a:ln w="0">
                  <a:solidFill>
                    <a:srgbClr val="00816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72" name="Freeform 1540"/>
                <p:cNvSpPr>
                  <a:spLocks noChangeAspect="1"/>
                </p:cNvSpPr>
                <p:nvPr/>
              </p:nvSpPr>
              <p:spPr bwMode="auto">
                <a:xfrm>
                  <a:off x="3805" y="1140"/>
                  <a:ext cx="67" cy="25"/>
                </a:xfrm>
                <a:custGeom>
                  <a:avLst/>
                  <a:gdLst/>
                  <a:ahLst/>
                  <a:cxnLst>
                    <a:cxn ang="0">
                      <a:pos x="74" y="20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54" y="28"/>
                    </a:cxn>
                    <a:cxn ang="0">
                      <a:pos x="74" y="20"/>
                    </a:cxn>
                  </a:cxnLst>
                  <a:rect l="0" t="0" r="r" b="b"/>
                  <a:pathLst>
                    <a:path w="74" h="28">
                      <a:moveTo>
                        <a:pt x="74" y="20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54" y="28"/>
                      </a:lnTo>
                      <a:lnTo>
                        <a:pt x="74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73" name="Freeform 1541"/>
                <p:cNvSpPr>
                  <a:spLocks noChangeAspect="1"/>
                </p:cNvSpPr>
                <p:nvPr/>
              </p:nvSpPr>
              <p:spPr bwMode="auto">
                <a:xfrm>
                  <a:off x="3785" y="1145"/>
                  <a:ext cx="69" cy="25"/>
                </a:xfrm>
                <a:custGeom>
                  <a:avLst/>
                  <a:gdLst/>
                  <a:ahLst/>
                  <a:cxnLst>
                    <a:cxn ang="0">
                      <a:pos x="76" y="22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56" y="28"/>
                    </a:cxn>
                    <a:cxn ang="0">
                      <a:pos x="76" y="22"/>
                    </a:cxn>
                  </a:cxnLst>
                  <a:rect l="0" t="0" r="r" b="b"/>
                  <a:pathLst>
                    <a:path w="76" h="28">
                      <a:moveTo>
                        <a:pt x="76" y="22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56" y="28"/>
                      </a:lnTo>
                      <a:lnTo>
                        <a:pt x="76" y="22"/>
                      </a:lnTo>
                      <a:close/>
                    </a:path>
                  </a:pathLst>
                </a:custGeom>
                <a:solidFill>
                  <a:srgbClr val="008162"/>
                </a:solidFill>
                <a:ln w="0">
                  <a:solidFill>
                    <a:srgbClr val="00816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74" name="Freeform 1542"/>
                <p:cNvSpPr>
                  <a:spLocks noChangeAspect="1"/>
                </p:cNvSpPr>
                <p:nvPr/>
              </p:nvSpPr>
              <p:spPr bwMode="auto">
                <a:xfrm>
                  <a:off x="3785" y="1145"/>
                  <a:ext cx="69" cy="25"/>
                </a:xfrm>
                <a:custGeom>
                  <a:avLst/>
                  <a:gdLst/>
                  <a:ahLst/>
                  <a:cxnLst>
                    <a:cxn ang="0">
                      <a:pos x="76" y="22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56" y="28"/>
                    </a:cxn>
                    <a:cxn ang="0">
                      <a:pos x="76" y="22"/>
                    </a:cxn>
                  </a:cxnLst>
                  <a:rect l="0" t="0" r="r" b="b"/>
                  <a:pathLst>
                    <a:path w="76" h="28">
                      <a:moveTo>
                        <a:pt x="76" y="22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56" y="28"/>
                      </a:lnTo>
                      <a:lnTo>
                        <a:pt x="7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75" name="Freeform 1543"/>
                <p:cNvSpPr>
                  <a:spLocks noChangeAspect="1"/>
                </p:cNvSpPr>
                <p:nvPr/>
              </p:nvSpPr>
              <p:spPr bwMode="auto">
                <a:xfrm>
                  <a:off x="3767" y="1152"/>
                  <a:ext cx="69" cy="25"/>
                </a:xfrm>
                <a:custGeom>
                  <a:avLst/>
                  <a:gdLst/>
                  <a:ahLst/>
                  <a:cxnLst>
                    <a:cxn ang="0">
                      <a:pos x="76" y="20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56" y="28"/>
                    </a:cxn>
                    <a:cxn ang="0">
                      <a:pos x="76" y="20"/>
                    </a:cxn>
                  </a:cxnLst>
                  <a:rect l="0" t="0" r="r" b="b"/>
                  <a:pathLst>
                    <a:path w="76" h="28">
                      <a:moveTo>
                        <a:pt x="76" y="20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56" y="28"/>
                      </a:lnTo>
                      <a:lnTo>
                        <a:pt x="76" y="20"/>
                      </a:lnTo>
                      <a:close/>
                    </a:path>
                  </a:pathLst>
                </a:custGeom>
                <a:solidFill>
                  <a:srgbClr val="008163"/>
                </a:solidFill>
                <a:ln w="0">
                  <a:solidFill>
                    <a:srgbClr val="00816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76" name="Freeform 1544"/>
                <p:cNvSpPr>
                  <a:spLocks noChangeAspect="1"/>
                </p:cNvSpPr>
                <p:nvPr/>
              </p:nvSpPr>
              <p:spPr bwMode="auto">
                <a:xfrm>
                  <a:off x="3767" y="1152"/>
                  <a:ext cx="69" cy="25"/>
                </a:xfrm>
                <a:custGeom>
                  <a:avLst/>
                  <a:gdLst/>
                  <a:ahLst/>
                  <a:cxnLst>
                    <a:cxn ang="0">
                      <a:pos x="76" y="20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56" y="28"/>
                    </a:cxn>
                    <a:cxn ang="0">
                      <a:pos x="76" y="20"/>
                    </a:cxn>
                  </a:cxnLst>
                  <a:rect l="0" t="0" r="r" b="b"/>
                  <a:pathLst>
                    <a:path w="76" h="28">
                      <a:moveTo>
                        <a:pt x="76" y="20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56" y="28"/>
                      </a:lnTo>
                      <a:lnTo>
                        <a:pt x="7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77" name="Freeform 1545"/>
                <p:cNvSpPr>
                  <a:spLocks noChangeAspect="1"/>
                </p:cNvSpPr>
                <p:nvPr/>
              </p:nvSpPr>
              <p:spPr bwMode="auto">
                <a:xfrm>
                  <a:off x="3749" y="1158"/>
                  <a:ext cx="69" cy="25"/>
                </a:xfrm>
                <a:custGeom>
                  <a:avLst/>
                  <a:gdLst/>
                  <a:ahLst/>
                  <a:cxnLst>
                    <a:cxn ang="0">
                      <a:pos x="76" y="22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54" y="28"/>
                    </a:cxn>
                    <a:cxn ang="0">
                      <a:pos x="76" y="22"/>
                    </a:cxn>
                  </a:cxnLst>
                  <a:rect l="0" t="0" r="r" b="b"/>
                  <a:pathLst>
                    <a:path w="76" h="28">
                      <a:moveTo>
                        <a:pt x="76" y="22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54" y="28"/>
                      </a:lnTo>
                      <a:lnTo>
                        <a:pt x="76" y="22"/>
                      </a:lnTo>
                      <a:close/>
                    </a:path>
                  </a:pathLst>
                </a:custGeom>
                <a:solidFill>
                  <a:srgbClr val="008164"/>
                </a:solidFill>
                <a:ln w="0">
                  <a:solidFill>
                    <a:srgbClr val="00816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78" name="Freeform 1546"/>
                <p:cNvSpPr>
                  <a:spLocks noChangeAspect="1"/>
                </p:cNvSpPr>
                <p:nvPr/>
              </p:nvSpPr>
              <p:spPr bwMode="auto">
                <a:xfrm>
                  <a:off x="3749" y="1158"/>
                  <a:ext cx="69" cy="25"/>
                </a:xfrm>
                <a:custGeom>
                  <a:avLst/>
                  <a:gdLst/>
                  <a:ahLst/>
                  <a:cxnLst>
                    <a:cxn ang="0">
                      <a:pos x="76" y="22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54" y="28"/>
                    </a:cxn>
                    <a:cxn ang="0">
                      <a:pos x="76" y="22"/>
                    </a:cxn>
                  </a:cxnLst>
                  <a:rect l="0" t="0" r="r" b="b"/>
                  <a:pathLst>
                    <a:path w="76" h="28">
                      <a:moveTo>
                        <a:pt x="76" y="22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54" y="28"/>
                      </a:lnTo>
                      <a:lnTo>
                        <a:pt x="7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79" name="Freeform 1547"/>
                <p:cNvSpPr>
                  <a:spLocks noChangeAspect="1"/>
                </p:cNvSpPr>
                <p:nvPr/>
              </p:nvSpPr>
              <p:spPr bwMode="auto">
                <a:xfrm>
                  <a:off x="3730" y="1163"/>
                  <a:ext cx="68" cy="27"/>
                </a:xfrm>
                <a:custGeom>
                  <a:avLst/>
                  <a:gdLst/>
                  <a:ahLst/>
                  <a:cxnLst>
                    <a:cxn ang="0">
                      <a:pos x="76" y="22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56" y="30"/>
                    </a:cxn>
                    <a:cxn ang="0">
                      <a:pos x="76" y="22"/>
                    </a:cxn>
                  </a:cxnLst>
                  <a:rect l="0" t="0" r="r" b="b"/>
                  <a:pathLst>
                    <a:path w="76" h="30">
                      <a:moveTo>
                        <a:pt x="76" y="22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56" y="30"/>
                      </a:lnTo>
                      <a:lnTo>
                        <a:pt x="76" y="22"/>
                      </a:lnTo>
                      <a:close/>
                    </a:path>
                  </a:pathLst>
                </a:custGeom>
                <a:solidFill>
                  <a:srgbClr val="008165"/>
                </a:solidFill>
                <a:ln w="0">
                  <a:solidFill>
                    <a:srgbClr val="00816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80" name="Freeform 1548"/>
                <p:cNvSpPr>
                  <a:spLocks noChangeAspect="1"/>
                </p:cNvSpPr>
                <p:nvPr/>
              </p:nvSpPr>
              <p:spPr bwMode="auto">
                <a:xfrm>
                  <a:off x="3730" y="1163"/>
                  <a:ext cx="68" cy="27"/>
                </a:xfrm>
                <a:custGeom>
                  <a:avLst/>
                  <a:gdLst/>
                  <a:ahLst/>
                  <a:cxnLst>
                    <a:cxn ang="0">
                      <a:pos x="76" y="22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56" y="30"/>
                    </a:cxn>
                    <a:cxn ang="0">
                      <a:pos x="76" y="22"/>
                    </a:cxn>
                  </a:cxnLst>
                  <a:rect l="0" t="0" r="r" b="b"/>
                  <a:pathLst>
                    <a:path w="76" h="30">
                      <a:moveTo>
                        <a:pt x="76" y="22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56" y="30"/>
                      </a:lnTo>
                      <a:lnTo>
                        <a:pt x="7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81" name="Freeform 1549"/>
                <p:cNvSpPr>
                  <a:spLocks noChangeAspect="1"/>
                </p:cNvSpPr>
                <p:nvPr/>
              </p:nvSpPr>
              <p:spPr bwMode="auto">
                <a:xfrm>
                  <a:off x="3712" y="1170"/>
                  <a:ext cx="68" cy="27"/>
                </a:xfrm>
                <a:custGeom>
                  <a:avLst/>
                  <a:gdLst/>
                  <a:ahLst/>
                  <a:cxnLst>
                    <a:cxn ang="0">
                      <a:pos x="76" y="22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54" y="30"/>
                    </a:cxn>
                    <a:cxn ang="0">
                      <a:pos x="76" y="22"/>
                    </a:cxn>
                  </a:cxnLst>
                  <a:rect l="0" t="0" r="r" b="b"/>
                  <a:pathLst>
                    <a:path w="76" h="30">
                      <a:moveTo>
                        <a:pt x="76" y="22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54" y="30"/>
                      </a:lnTo>
                      <a:lnTo>
                        <a:pt x="76" y="22"/>
                      </a:lnTo>
                      <a:close/>
                    </a:path>
                  </a:pathLst>
                </a:custGeom>
                <a:solidFill>
                  <a:srgbClr val="008165"/>
                </a:solidFill>
                <a:ln w="0">
                  <a:solidFill>
                    <a:srgbClr val="00816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82" name="Freeform 1550"/>
                <p:cNvSpPr>
                  <a:spLocks noChangeAspect="1"/>
                </p:cNvSpPr>
                <p:nvPr/>
              </p:nvSpPr>
              <p:spPr bwMode="auto">
                <a:xfrm>
                  <a:off x="3712" y="1170"/>
                  <a:ext cx="68" cy="27"/>
                </a:xfrm>
                <a:custGeom>
                  <a:avLst/>
                  <a:gdLst/>
                  <a:ahLst/>
                  <a:cxnLst>
                    <a:cxn ang="0">
                      <a:pos x="76" y="22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54" y="30"/>
                    </a:cxn>
                    <a:cxn ang="0">
                      <a:pos x="76" y="22"/>
                    </a:cxn>
                  </a:cxnLst>
                  <a:rect l="0" t="0" r="r" b="b"/>
                  <a:pathLst>
                    <a:path w="76" h="30">
                      <a:moveTo>
                        <a:pt x="76" y="22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54" y="30"/>
                      </a:lnTo>
                      <a:lnTo>
                        <a:pt x="7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83" name="Freeform 1551"/>
                <p:cNvSpPr>
                  <a:spLocks noChangeAspect="1"/>
                </p:cNvSpPr>
                <p:nvPr/>
              </p:nvSpPr>
              <p:spPr bwMode="auto">
                <a:xfrm>
                  <a:off x="3692" y="1176"/>
                  <a:ext cx="68" cy="28"/>
                </a:xfrm>
                <a:custGeom>
                  <a:avLst/>
                  <a:gdLst/>
                  <a:ahLst/>
                  <a:cxnLst>
                    <a:cxn ang="0">
                      <a:pos x="76" y="24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56" y="32"/>
                    </a:cxn>
                    <a:cxn ang="0">
                      <a:pos x="76" y="24"/>
                    </a:cxn>
                  </a:cxnLst>
                  <a:rect l="0" t="0" r="r" b="b"/>
                  <a:pathLst>
                    <a:path w="76" h="32">
                      <a:moveTo>
                        <a:pt x="76" y="24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56" y="32"/>
                      </a:lnTo>
                      <a:lnTo>
                        <a:pt x="76" y="24"/>
                      </a:lnTo>
                      <a:close/>
                    </a:path>
                  </a:pathLst>
                </a:custGeom>
                <a:solidFill>
                  <a:srgbClr val="008265"/>
                </a:solidFill>
                <a:ln w="0">
                  <a:solidFill>
                    <a:srgbClr val="00826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84" name="Freeform 1552"/>
                <p:cNvSpPr>
                  <a:spLocks noChangeAspect="1"/>
                </p:cNvSpPr>
                <p:nvPr/>
              </p:nvSpPr>
              <p:spPr bwMode="auto">
                <a:xfrm>
                  <a:off x="3692" y="1176"/>
                  <a:ext cx="68" cy="28"/>
                </a:xfrm>
                <a:custGeom>
                  <a:avLst/>
                  <a:gdLst/>
                  <a:ahLst/>
                  <a:cxnLst>
                    <a:cxn ang="0">
                      <a:pos x="76" y="24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56" y="32"/>
                    </a:cxn>
                    <a:cxn ang="0">
                      <a:pos x="76" y="24"/>
                    </a:cxn>
                  </a:cxnLst>
                  <a:rect l="0" t="0" r="r" b="b"/>
                  <a:pathLst>
                    <a:path w="76" h="32">
                      <a:moveTo>
                        <a:pt x="76" y="24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56" y="32"/>
                      </a:lnTo>
                      <a:lnTo>
                        <a:pt x="7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85" name="Freeform 1553"/>
                <p:cNvSpPr>
                  <a:spLocks noChangeAspect="1"/>
                </p:cNvSpPr>
                <p:nvPr/>
              </p:nvSpPr>
              <p:spPr bwMode="auto">
                <a:xfrm>
                  <a:off x="3672" y="1183"/>
                  <a:ext cx="70" cy="27"/>
                </a:xfrm>
                <a:custGeom>
                  <a:avLst/>
                  <a:gdLst/>
                  <a:ahLst/>
                  <a:cxnLst>
                    <a:cxn ang="0">
                      <a:pos x="78" y="24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56" y="30"/>
                    </a:cxn>
                    <a:cxn ang="0">
                      <a:pos x="78" y="24"/>
                    </a:cxn>
                  </a:cxnLst>
                  <a:rect l="0" t="0" r="r" b="b"/>
                  <a:pathLst>
                    <a:path w="78" h="30">
                      <a:moveTo>
                        <a:pt x="78" y="24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56" y="30"/>
                      </a:lnTo>
                      <a:lnTo>
                        <a:pt x="78" y="24"/>
                      </a:lnTo>
                      <a:close/>
                    </a:path>
                  </a:pathLst>
                </a:custGeom>
                <a:solidFill>
                  <a:srgbClr val="008265"/>
                </a:solidFill>
                <a:ln w="0">
                  <a:solidFill>
                    <a:srgbClr val="00826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86" name="Freeform 1554"/>
                <p:cNvSpPr>
                  <a:spLocks noChangeAspect="1"/>
                </p:cNvSpPr>
                <p:nvPr/>
              </p:nvSpPr>
              <p:spPr bwMode="auto">
                <a:xfrm>
                  <a:off x="3672" y="1183"/>
                  <a:ext cx="70" cy="27"/>
                </a:xfrm>
                <a:custGeom>
                  <a:avLst/>
                  <a:gdLst/>
                  <a:ahLst/>
                  <a:cxnLst>
                    <a:cxn ang="0">
                      <a:pos x="78" y="24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56" y="30"/>
                    </a:cxn>
                    <a:cxn ang="0">
                      <a:pos x="78" y="24"/>
                    </a:cxn>
                  </a:cxnLst>
                  <a:rect l="0" t="0" r="r" b="b"/>
                  <a:pathLst>
                    <a:path w="78" h="30">
                      <a:moveTo>
                        <a:pt x="78" y="24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56" y="30"/>
                      </a:lnTo>
                      <a:lnTo>
                        <a:pt x="78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87" name="Freeform 1555"/>
                <p:cNvSpPr>
                  <a:spLocks noChangeAspect="1"/>
                </p:cNvSpPr>
                <p:nvPr/>
              </p:nvSpPr>
              <p:spPr bwMode="auto">
                <a:xfrm>
                  <a:off x="3652" y="1190"/>
                  <a:ext cx="70" cy="27"/>
                </a:xfrm>
                <a:custGeom>
                  <a:avLst/>
                  <a:gdLst/>
                  <a:ahLst/>
                  <a:cxnLst>
                    <a:cxn ang="0">
                      <a:pos x="78" y="22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56" y="30"/>
                    </a:cxn>
                    <a:cxn ang="0">
                      <a:pos x="78" y="22"/>
                    </a:cxn>
                  </a:cxnLst>
                  <a:rect l="0" t="0" r="r" b="b"/>
                  <a:pathLst>
                    <a:path w="78" h="30">
                      <a:moveTo>
                        <a:pt x="78" y="22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56" y="30"/>
                      </a:lnTo>
                      <a:lnTo>
                        <a:pt x="78" y="22"/>
                      </a:lnTo>
                      <a:close/>
                    </a:path>
                  </a:pathLst>
                </a:custGeom>
                <a:solidFill>
                  <a:srgbClr val="008364"/>
                </a:solidFill>
                <a:ln w="0">
                  <a:solidFill>
                    <a:srgbClr val="00836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88" name="Freeform 1556"/>
                <p:cNvSpPr>
                  <a:spLocks noChangeAspect="1"/>
                </p:cNvSpPr>
                <p:nvPr/>
              </p:nvSpPr>
              <p:spPr bwMode="auto">
                <a:xfrm>
                  <a:off x="3652" y="1190"/>
                  <a:ext cx="70" cy="27"/>
                </a:xfrm>
                <a:custGeom>
                  <a:avLst/>
                  <a:gdLst/>
                  <a:ahLst/>
                  <a:cxnLst>
                    <a:cxn ang="0">
                      <a:pos x="78" y="22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56" y="30"/>
                    </a:cxn>
                    <a:cxn ang="0">
                      <a:pos x="78" y="22"/>
                    </a:cxn>
                  </a:cxnLst>
                  <a:rect l="0" t="0" r="r" b="b"/>
                  <a:pathLst>
                    <a:path w="78" h="30">
                      <a:moveTo>
                        <a:pt x="78" y="22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56" y="30"/>
                      </a:lnTo>
                      <a:lnTo>
                        <a:pt x="7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89" name="Freeform 1557"/>
                <p:cNvSpPr>
                  <a:spLocks noChangeAspect="1"/>
                </p:cNvSpPr>
                <p:nvPr/>
              </p:nvSpPr>
              <p:spPr bwMode="auto">
                <a:xfrm>
                  <a:off x="3632" y="1195"/>
                  <a:ext cx="71" cy="29"/>
                </a:xfrm>
                <a:custGeom>
                  <a:avLst/>
                  <a:gdLst/>
                  <a:ahLst/>
                  <a:cxnLst>
                    <a:cxn ang="0">
                      <a:pos x="78" y="24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56" y="32"/>
                    </a:cxn>
                    <a:cxn ang="0">
                      <a:pos x="78" y="24"/>
                    </a:cxn>
                  </a:cxnLst>
                  <a:rect l="0" t="0" r="r" b="b"/>
                  <a:pathLst>
                    <a:path w="78" h="32">
                      <a:moveTo>
                        <a:pt x="78" y="24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56" y="32"/>
                      </a:lnTo>
                      <a:lnTo>
                        <a:pt x="78" y="24"/>
                      </a:lnTo>
                      <a:close/>
                    </a:path>
                  </a:pathLst>
                </a:custGeom>
                <a:solidFill>
                  <a:srgbClr val="008463"/>
                </a:solidFill>
                <a:ln w="0">
                  <a:solidFill>
                    <a:srgbClr val="00846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90" name="Freeform 1558"/>
                <p:cNvSpPr>
                  <a:spLocks noChangeAspect="1"/>
                </p:cNvSpPr>
                <p:nvPr/>
              </p:nvSpPr>
              <p:spPr bwMode="auto">
                <a:xfrm>
                  <a:off x="3632" y="1195"/>
                  <a:ext cx="71" cy="29"/>
                </a:xfrm>
                <a:custGeom>
                  <a:avLst/>
                  <a:gdLst/>
                  <a:ahLst/>
                  <a:cxnLst>
                    <a:cxn ang="0">
                      <a:pos x="78" y="24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56" y="32"/>
                    </a:cxn>
                    <a:cxn ang="0">
                      <a:pos x="78" y="24"/>
                    </a:cxn>
                  </a:cxnLst>
                  <a:rect l="0" t="0" r="r" b="b"/>
                  <a:pathLst>
                    <a:path w="78" h="32">
                      <a:moveTo>
                        <a:pt x="78" y="24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56" y="32"/>
                      </a:lnTo>
                      <a:lnTo>
                        <a:pt x="78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91" name="Freeform 1559"/>
                <p:cNvSpPr>
                  <a:spLocks noChangeAspect="1"/>
                </p:cNvSpPr>
                <p:nvPr/>
              </p:nvSpPr>
              <p:spPr bwMode="auto">
                <a:xfrm>
                  <a:off x="3612" y="1203"/>
                  <a:ext cx="71" cy="28"/>
                </a:xfrm>
                <a:custGeom>
                  <a:avLst/>
                  <a:gdLst/>
                  <a:ahLst/>
                  <a:cxnLst>
                    <a:cxn ang="0">
                      <a:pos x="78" y="24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54" y="32"/>
                    </a:cxn>
                    <a:cxn ang="0">
                      <a:pos x="78" y="24"/>
                    </a:cxn>
                  </a:cxnLst>
                  <a:rect l="0" t="0" r="r" b="b"/>
                  <a:pathLst>
                    <a:path w="78" h="32">
                      <a:moveTo>
                        <a:pt x="78" y="24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54" y="32"/>
                      </a:lnTo>
                      <a:lnTo>
                        <a:pt x="78" y="24"/>
                      </a:lnTo>
                      <a:close/>
                    </a:path>
                  </a:pathLst>
                </a:custGeom>
                <a:solidFill>
                  <a:srgbClr val="008561"/>
                </a:solidFill>
                <a:ln w="0">
                  <a:solidFill>
                    <a:srgbClr val="00856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92" name="Freeform 1560"/>
                <p:cNvSpPr>
                  <a:spLocks noChangeAspect="1"/>
                </p:cNvSpPr>
                <p:nvPr/>
              </p:nvSpPr>
              <p:spPr bwMode="auto">
                <a:xfrm>
                  <a:off x="3612" y="1203"/>
                  <a:ext cx="71" cy="28"/>
                </a:xfrm>
                <a:custGeom>
                  <a:avLst/>
                  <a:gdLst/>
                  <a:ahLst/>
                  <a:cxnLst>
                    <a:cxn ang="0">
                      <a:pos x="78" y="24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54" y="32"/>
                    </a:cxn>
                    <a:cxn ang="0">
                      <a:pos x="78" y="24"/>
                    </a:cxn>
                  </a:cxnLst>
                  <a:rect l="0" t="0" r="r" b="b"/>
                  <a:pathLst>
                    <a:path w="78" h="32">
                      <a:moveTo>
                        <a:pt x="78" y="24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54" y="32"/>
                      </a:lnTo>
                      <a:lnTo>
                        <a:pt x="78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93" name="Freeform 1561"/>
                <p:cNvSpPr>
                  <a:spLocks noChangeAspect="1"/>
                </p:cNvSpPr>
                <p:nvPr/>
              </p:nvSpPr>
              <p:spPr bwMode="auto">
                <a:xfrm>
                  <a:off x="3593" y="1208"/>
                  <a:ext cx="68" cy="29"/>
                </a:xfrm>
                <a:custGeom>
                  <a:avLst/>
                  <a:gdLst/>
                  <a:ahLst/>
                  <a:cxnLst>
                    <a:cxn ang="0">
                      <a:pos x="76" y="2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54" y="32"/>
                    </a:cxn>
                    <a:cxn ang="0">
                      <a:pos x="76" y="26"/>
                    </a:cxn>
                  </a:cxnLst>
                  <a:rect l="0" t="0" r="r" b="b"/>
                  <a:pathLst>
                    <a:path w="76" h="32">
                      <a:moveTo>
                        <a:pt x="76" y="2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54" y="32"/>
                      </a:lnTo>
                      <a:lnTo>
                        <a:pt x="76" y="26"/>
                      </a:lnTo>
                      <a:close/>
                    </a:path>
                  </a:pathLst>
                </a:custGeom>
                <a:solidFill>
                  <a:srgbClr val="00875E"/>
                </a:solidFill>
                <a:ln w="0">
                  <a:solidFill>
                    <a:srgbClr val="00875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94" name="Freeform 1562"/>
                <p:cNvSpPr>
                  <a:spLocks noChangeAspect="1"/>
                </p:cNvSpPr>
                <p:nvPr/>
              </p:nvSpPr>
              <p:spPr bwMode="auto">
                <a:xfrm>
                  <a:off x="3593" y="1208"/>
                  <a:ext cx="68" cy="29"/>
                </a:xfrm>
                <a:custGeom>
                  <a:avLst/>
                  <a:gdLst/>
                  <a:ahLst/>
                  <a:cxnLst>
                    <a:cxn ang="0">
                      <a:pos x="76" y="2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54" y="32"/>
                    </a:cxn>
                    <a:cxn ang="0">
                      <a:pos x="76" y="26"/>
                    </a:cxn>
                  </a:cxnLst>
                  <a:rect l="0" t="0" r="r" b="b"/>
                  <a:pathLst>
                    <a:path w="76" h="32">
                      <a:moveTo>
                        <a:pt x="76" y="2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54" y="32"/>
                      </a:lnTo>
                      <a:lnTo>
                        <a:pt x="7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95" name="Freeform 1563"/>
                <p:cNvSpPr>
                  <a:spLocks noChangeAspect="1"/>
                </p:cNvSpPr>
                <p:nvPr/>
              </p:nvSpPr>
              <p:spPr bwMode="auto">
                <a:xfrm>
                  <a:off x="3573" y="1213"/>
                  <a:ext cx="68" cy="31"/>
                </a:xfrm>
                <a:custGeom>
                  <a:avLst/>
                  <a:gdLst/>
                  <a:ahLst/>
                  <a:cxnLst>
                    <a:cxn ang="0">
                      <a:pos x="76" y="26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54" y="34"/>
                    </a:cxn>
                    <a:cxn ang="0">
                      <a:pos x="76" y="26"/>
                    </a:cxn>
                  </a:cxnLst>
                  <a:rect l="0" t="0" r="r" b="b"/>
                  <a:pathLst>
                    <a:path w="76" h="34">
                      <a:moveTo>
                        <a:pt x="76" y="26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54" y="34"/>
                      </a:lnTo>
                      <a:lnTo>
                        <a:pt x="76" y="26"/>
                      </a:lnTo>
                      <a:close/>
                    </a:path>
                  </a:pathLst>
                </a:custGeom>
                <a:solidFill>
                  <a:srgbClr val="00885A"/>
                </a:solidFill>
                <a:ln w="0">
                  <a:solidFill>
                    <a:srgbClr val="00885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96" name="Freeform 1564"/>
                <p:cNvSpPr>
                  <a:spLocks noChangeAspect="1"/>
                </p:cNvSpPr>
                <p:nvPr/>
              </p:nvSpPr>
              <p:spPr bwMode="auto">
                <a:xfrm>
                  <a:off x="3573" y="1213"/>
                  <a:ext cx="68" cy="31"/>
                </a:xfrm>
                <a:custGeom>
                  <a:avLst/>
                  <a:gdLst/>
                  <a:ahLst/>
                  <a:cxnLst>
                    <a:cxn ang="0">
                      <a:pos x="76" y="26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54" y="34"/>
                    </a:cxn>
                    <a:cxn ang="0">
                      <a:pos x="76" y="26"/>
                    </a:cxn>
                  </a:cxnLst>
                  <a:rect l="0" t="0" r="r" b="b"/>
                  <a:pathLst>
                    <a:path w="76" h="34">
                      <a:moveTo>
                        <a:pt x="76" y="26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54" y="34"/>
                      </a:lnTo>
                      <a:lnTo>
                        <a:pt x="7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97" name="Freeform 1565"/>
                <p:cNvSpPr>
                  <a:spLocks noChangeAspect="1"/>
                </p:cNvSpPr>
                <p:nvPr/>
              </p:nvSpPr>
              <p:spPr bwMode="auto">
                <a:xfrm>
                  <a:off x="3551" y="1221"/>
                  <a:ext cx="70" cy="28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54" y="32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2">
                      <a:moveTo>
                        <a:pt x="78" y="2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54" y="32"/>
                      </a:lnTo>
                      <a:lnTo>
                        <a:pt x="78" y="26"/>
                      </a:lnTo>
                      <a:close/>
                    </a:path>
                  </a:pathLst>
                </a:custGeom>
                <a:solidFill>
                  <a:srgbClr val="008A55"/>
                </a:solidFill>
                <a:ln w="0">
                  <a:solidFill>
                    <a:srgbClr val="008A5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98" name="Freeform 1566"/>
                <p:cNvSpPr>
                  <a:spLocks noChangeAspect="1"/>
                </p:cNvSpPr>
                <p:nvPr/>
              </p:nvSpPr>
              <p:spPr bwMode="auto">
                <a:xfrm>
                  <a:off x="3551" y="1221"/>
                  <a:ext cx="70" cy="28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54" y="32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2">
                      <a:moveTo>
                        <a:pt x="78" y="2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54" y="32"/>
                      </a:lnTo>
                      <a:lnTo>
                        <a:pt x="7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999" name="Freeform 1567"/>
                <p:cNvSpPr>
                  <a:spLocks noChangeAspect="1"/>
                </p:cNvSpPr>
                <p:nvPr/>
              </p:nvSpPr>
              <p:spPr bwMode="auto">
                <a:xfrm>
                  <a:off x="3530" y="1226"/>
                  <a:ext cx="70" cy="29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4" y="0"/>
                    </a:cxn>
                    <a:cxn ang="0">
                      <a:pos x="0" y="4"/>
                    </a:cxn>
                    <a:cxn ang="0">
                      <a:pos x="54" y="32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2">
                      <a:moveTo>
                        <a:pt x="78" y="26"/>
                      </a:moveTo>
                      <a:lnTo>
                        <a:pt x="24" y="0"/>
                      </a:lnTo>
                      <a:lnTo>
                        <a:pt x="0" y="4"/>
                      </a:lnTo>
                      <a:lnTo>
                        <a:pt x="54" y="32"/>
                      </a:lnTo>
                      <a:lnTo>
                        <a:pt x="78" y="26"/>
                      </a:lnTo>
                      <a:close/>
                    </a:path>
                  </a:pathLst>
                </a:custGeom>
                <a:solidFill>
                  <a:srgbClr val="008C4F"/>
                </a:solidFill>
                <a:ln w="0">
                  <a:solidFill>
                    <a:srgbClr val="008C4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00" name="Freeform 1568"/>
                <p:cNvSpPr>
                  <a:spLocks noChangeAspect="1"/>
                </p:cNvSpPr>
                <p:nvPr/>
              </p:nvSpPr>
              <p:spPr bwMode="auto">
                <a:xfrm>
                  <a:off x="3530" y="1226"/>
                  <a:ext cx="70" cy="29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4" y="0"/>
                    </a:cxn>
                    <a:cxn ang="0">
                      <a:pos x="0" y="4"/>
                    </a:cxn>
                    <a:cxn ang="0">
                      <a:pos x="54" y="32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2">
                      <a:moveTo>
                        <a:pt x="78" y="26"/>
                      </a:moveTo>
                      <a:lnTo>
                        <a:pt x="24" y="0"/>
                      </a:lnTo>
                      <a:lnTo>
                        <a:pt x="0" y="4"/>
                      </a:lnTo>
                      <a:lnTo>
                        <a:pt x="54" y="32"/>
                      </a:lnTo>
                      <a:lnTo>
                        <a:pt x="7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01" name="Freeform 1569"/>
                <p:cNvSpPr>
                  <a:spLocks noChangeAspect="1"/>
                </p:cNvSpPr>
                <p:nvPr/>
              </p:nvSpPr>
              <p:spPr bwMode="auto">
                <a:xfrm>
                  <a:off x="3508" y="1230"/>
                  <a:ext cx="70" cy="28"/>
                </a:xfrm>
                <a:custGeom>
                  <a:avLst/>
                  <a:gdLst/>
                  <a:ahLst/>
                  <a:cxnLst>
                    <a:cxn ang="0">
                      <a:pos x="78" y="2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54" y="32"/>
                    </a:cxn>
                    <a:cxn ang="0">
                      <a:pos x="78" y="28"/>
                    </a:cxn>
                  </a:cxnLst>
                  <a:rect l="0" t="0" r="r" b="b"/>
                  <a:pathLst>
                    <a:path w="78" h="32">
                      <a:moveTo>
                        <a:pt x="78" y="2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54" y="32"/>
                      </a:lnTo>
                      <a:lnTo>
                        <a:pt x="78" y="28"/>
                      </a:lnTo>
                      <a:close/>
                    </a:path>
                  </a:pathLst>
                </a:custGeom>
                <a:solidFill>
                  <a:srgbClr val="008D49"/>
                </a:solidFill>
                <a:ln w="0">
                  <a:solidFill>
                    <a:srgbClr val="008D4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02" name="Freeform 1570"/>
                <p:cNvSpPr>
                  <a:spLocks noChangeAspect="1"/>
                </p:cNvSpPr>
                <p:nvPr/>
              </p:nvSpPr>
              <p:spPr bwMode="auto">
                <a:xfrm>
                  <a:off x="3508" y="1230"/>
                  <a:ext cx="70" cy="28"/>
                </a:xfrm>
                <a:custGeom>
                  <a:avLst/>
                  <a:gdLst/>
                  <a:ahLst/>
                  <a:cxnLst>
                    <a:cxn ang="0">
                      <a:pos x="78" y="2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54" y="32"/>
                    </a:cxn>
                    <a:cxn ang="0">
                      <a:pos x="78" y="28"/>
                    </a:cxn>
                  </a:cxnLst>
                  <a:rect l="0" t="0" r="r" b="b"/>
                  <a:pathLst>
                    <a:path w="78" h="32">
                      <a:moveTo>
                        <a:pt x="78" y="2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54" y="32"/>
                      </a:lnTo>
                      <a:lnTo>
                        <a:pt x="78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03" name="Freeform 1571"/>
                <p:cNvSpPr>
                  <a:spLocks noChangeAspect="1"/>
                </p:cNvSpPr>
                <p:nvPr/>
              </p:nvSpPr>
              <p:spPr bwMode="auto">
                <a:xfrm>
                  <a:off x="3486" y="1235"/>
                  <a:ext cx="71" cy="29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4" y="0"/>
                    </a:cxn>
                    <a:cxn ang="0">
                      <a:pos x="0" y="4"/>
                    </a:cxn>
                    <a:cxn ang="0">
                      <a:pos x="54" y="32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2">
                      <a:moveTo>
                        <a:pt x="78" y="26"/>
                      </a:moveTo>
                      <a:lnTo>
                        <a:pt x="24" y="0"/>
                      </a:lnTo>
                      <a:lnTo>
                        <a:pt x="0" y="4"/>
                      </a:lnTo>
                      <a:lnTo>
                        <a:pt x="54" y="32"/>
                      </a:lnTo>
                      <a:lnTo>
                        <a:pt x="78" y="26"/>
                      </a:lnTo>
                      <a:close/>
                    </a:path>
                  </a:pathLst>
                </a:custGeom>
                <a:solidFill>
                  <a:srgbClr val="008E43"/>
                </a:solidFill>
                <a:ln w="0">
                  <a:solidFill>
                    <a:srgbClr val="008E4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04" name="Freeform 1572"/>
                <p:cNvSpPr>
                  <a:spLocks noChangeAspect="1"/>
                </p:cNvSpPr>
                <p:nvPr/>
              </p:nvSpPr>
              <p:spPr bwMode="auto">
                <a:xfrm>
                  <a:off x="3486" y="1235"/>
                  <a:ext cx="71" cy="29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4" y="0"/>
                    </a:cxn>
                    <a:cxn ang="0">
                      <a:pos x="0" y="4"/>
                    </a:cxn>
                    <a:cxn ang="0">
                      <a:pos x="54" y="32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2">
                      <a:moveTo>
                        <a:pt x="78" y="26"/>
                      </a:moveTo>
                      <a:lnTo>
                        <a:pt x="24" y="0"/>
                      </a:lnTo>
                      <a:lnTo>
                        <a:pt x="0" y="4"/>
                      </a:lnTo>
                      <a:lnTo>
                        <a:pt x="54" y="32"/>
                      </a:lnTo>
                      <a:lnTo>
                        <a:pt x="7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05" name="Freeform 1573"/>
                <p:cNvSpPr>
                  <a:spLocks noChangeAspect="1"/>
                </p:cNvSpPr>
                <p:nvPr/>
              </p:nvSpPr>
              <p:spPr bwMode="auto">
                <a:xfrm>
                  <a:off x="3465" y="1239"/>
                  <a:ext cx="70" cy="28"/>
                </a:xfrm>
                <a:custGeom>
                  <a:avLst/>
                  <a:gdLst/>
                  <a:ahLst/>
                  <a:cxnLst>
                    <a:cxn ang="0">
                      <a:pos x="78" y="2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54" y="32"/>
                    </a:cxn>
                    <a:cxn ang="0">
                      <a:pos x="78" y="28"/>
                    </a:cxn>
                  </a:cxnLst>
                  <a:rect l="0" t="0" r="r" b="b"/>
                  <a:pathLst>
                    <a:path w="78" h="32">
                      <a:moveTo>
                        <a:pt x="78" y="2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54" y="32"/>
                      </a:lnTo>
                      <a:lnTo>
                        <a:pt x="78" y="28"/>
                      </a:lnTo>
                      <a:close/>
                    </a:path>
                  </a:pathLst>
                </a:custGeom>
                <a:solidFill>
                  <a:srgbClr val="008F3D"/>
                </a:solidFill>
                <a:ln w="0">
                  <a:solidFill>
                    <a:srgbClr val="008F3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06" name="Freeform 1574"/>
                <p:cNvSpPr>
                  <a:spLocks noChangeAspect="1"/>
                </p:cNvSpPr>
                <p:nvPr/>
              </p:nvSpPr>
              <p:spPr bwMode="auto">
                <a:xfrm>
                  <a:off x="3465" y="1239"/>
                  <a:ext cx="70" cy="28"/>
                </a:xfrm>
                <a:custGeom>
                  <a:avLst/>
                  <a:gdLst/>
                  <a:ahLst/>
                  <a:cxnLst>
                    <a:cxn ang="0">
                      <a:pos x="78" y="2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54" y="32"/>
                    </a:cxn>
                    <a:cxn ang="0">
                      <a:pos x="78" y="28"/>
                    </a:cxn>
                  </a:cxnLst>
                  <a:rect l="0" t="0" r="r" b="b"/>
                  <a:pathLst>
                    <a:path w="78" h="32">
                      <a:moveTo>
                        <a:pt x="78" y="2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54" y="32"/>
                      </a:lnTo>
                      <a:lnTo>
                        <a:pt x="78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07" name="Freeform 1575"/>
                <p:cNvSpPr>
                  <a:spLocks noChangeAspect="1"/>
                </p:cNvSpPr>
                <p:nvPr/>
              </p:nvSpPr>
              <p:spPr bwMode="auto">
                <a:xfrm>
                  <a:off x="3443" y="1244"/>
                  <a:ext cx="70" cy="27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4" y="0"/>
                    </a:cxn>
                    <a:cxn ang="0">
                      <a:pos x="0" y="4"/>
                    </a:cxn>
                    <a:cxn ang="0">
                      <a:pos x="52" y="30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0">
                      <a:moveTo>
                        <a:pt x="78" y="26"/>
                      </a:moveTo>
                      <a:lnTo>
                        <a:pt x="24" y="0"/>
                      </a:lnTo>
                      <a:lnTo>
                        <a:pt x="0" y="4"/>
                      </a:lnTo>
                      <a:lnTo>
                        <a:pt x="52" y="30"/>
                      </a:lnTo>
                      <a:lnTo>
                        <a:pt x="78" y="26"/>
                      </a:lnTo>
                      <a:close/>
                    </a:path>
                  </a:pathLst>
                </a:custGeom>
                <a:solidFill>
                  <a:srgbClr val="008E3B"/>
                </a:solidFill>
                <a:ln w="0">
                  <a:solidFill>
                    <a:srgbClr val="008E3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08" name="Freeform 1576"/>
                <p:cNvSpPr>
                  <a:spLocks noChangeAspect="1"/>
                </p:cNvSpPr>
                <p:nvPr/>
              </p:nvSpPr>
              <p:spPr bwMode="auto">
                <a:xfrm>
                  <a:off x="3443" y="1244"/>
                  <a:ext cx="70" cy="27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4" y="0"/>
                    </a:cxn>
                    <a:cxn ang="0">
                      <a:pos x="0" y="4"/>
                    </a:cxn>
                    <a:cxn ang="0">
                      <a:pos x="52" y="30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0">
                      <a:moveTo>
                        <a:pt x="78" y="26"/>
                      </a:moveTo>
                      <a:lnTo>
                        <a:pt x="24" y="0"/>
                      </a:lnTo>
                      <a:lnTo>
                        <a:pt x="0" y="4"/>
                      </a:lnTo>
                      <a:lnTo>
                        <a:pt x="52" y="30"/>
                      </a:lnTo>
                      <a:lnTo>
                        <a:pt x="7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09" name="Freeform 1577"/>
                <p:cNvSpPr>
                  <a:spLocks noChangeAspect="1"/>
                </p:cNvSpPr>
                <p:nvPr/>
              </p:nvSpPr>
              <p:spPr bwMode="auto">
                <a:xfrm>
                  <a:off x="3420" y="1248"/>
                  <a:ext cx="70" cy="27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54" y="30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0">
                      <a:moveTo>
                        <a:pt x="78" y="2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54" y="30"/>
                      </a:lnTo>
                      <a:lnTo>
                        <a:pt x="78" y="26"/>
                      </a:lnTo>
                      <a:close/>
                    </a:path>
                  </a:pathLst>
                </a:custGeom>
                <a:solidFill>
                  <a:srgbClr val="008D3C"/>
                </a:solidFill>
                <a:ln w="0">
                  <a:solidFill>
                    <a:srgbClr val="008D3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10" name="Freeform 1578"/>
                <p:cNvSpPr>
                  <a:spLocks noChangeAspect="1"/>
                </p:cNvSpPr>
                <p:nvPr/>
              </p:nvSpPr>
              <p:spPr bwMode="auto">
                <a:xfrm>
                  <a:off x="3420" y="1248"/>
                  <a:ext cx="70" cy="27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54" y="30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0">
                      <a:moveTo>
                        <a:pt x="78" y="2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54" y="30"/>
                      </a:lnTo>
                      <a:lnTo>
                        <a:pt x="7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11" name="Freeform 1579"/>
                <p:cNvSpPr>
                  <a:spLocks noChangeAspect="1"/>
                </p:cNvSpPr>
                <p:nvPr/>
              </p:nvSpPr>
              <p:spPr bwMode="auto">
                <a:xfrm>
                  <a:off x="3398" y="1251"/>
                  <a:ext cx="70" cy="27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4" y="0"/>
                    </a:cxn>
                    <a:cxn ang="0">
                      <a:pos x="0" y="4"/>
                    </a:cxn>
                    <a:cxn ang="0">
                      <a:pos x="52" y="30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0">
                      <a:moveTo>
                        <a:pt x="78" y="26"/>
                      </a:moveTo>
                      <a:lnTo>
                        <a:pt x="24" y="0"/>
                      </a:lnTo>
                      <a:lnTo>
                        <a:pt x="0" y="4"/>
                      </a:lnTo>
                      <a:lnTo>
                        <a:pt x="52" y="30"/>
                      </a:lnTo>
                      <a:lnTo>
                        <a:pt x="78" y="26"/>
                      </a:lnTo>
                      <a:close/>
                    </a:path>
                  </a:pathLst>
                </a:custGeom>
                <a:solidFill>
                  <a:srgbClr val="008A3F"/>
                </a:solidFill>
                <a:ln w="0">
                  <a:solidFill>
                    <a:srgbClr val="008A3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12" name="Freeform 1580"/>
                <p:cNvSpPr>
                  <a:spLocks noChangeAspect="1"/>
                </p:cNvSpPr>
                <p:nvPr/>
              </p:nvSpPr>
              <p:spPr bwMode="auto">
                <a:xfrm>
                  <a:off x="3398" y="1251"/>
                  <a:ext cx="70" cy="27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4" y="0"/>
                    </a:cxn>
                    <a:cxn ang="0">
                      <a:pos x="0" y="4"/>
                    </a:cxn>
                    <a:cxn ang="0">
                      <a:pos x="52" y="30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0">
                      <a:moveTo>
                        <a:pt x="78" y="26"/>
                      </a:moveTo>
                      <a:lnTo>
                        <a:pt x="24" y="0"/>
                      </a:lnTo>
                      <a:lnTo>
                        <a:pt x="0" y="4"/>
                      </a:lnTo>
                      <a:lnTo>
                        <a:pt x="52" y="30"/>
                      </a:lnTo>
                      <a:lnTo>
                        <a:pt x="7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13" name="Freeform 1581"/>
                <p:cNvSpPr>
                  <a:spLocks noChangeAspect="1"/>
                </p:cNvSpPr>
                <p:nvPr/>
              </p:nvSpPr>
              <p:spPr bwMode="auto">
                <a:xfrm>
                  <a:off x="3375" y="1255"/>
                  <a:ext cx="70" cy="29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52" y="32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2">
                      <a:moveTo>
                        <a:pt x="78" y="26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52" y="32"/>
                      </a:lnTo>
                      <a:lnTo>
                        <a:pt x="78" y="26"/>
                      </a:lnTo>
                      <a:close/>
                    </a:path>
                  </a:pathLst>
                </a:custGeom>
                <a:solidFill>
                  <a:srgbClr val="008845"/>
                </a:solidFill>
                <a:ln w="0">
                  <a:solidFill>
                    <a:srgbClr val="00884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14" name="Freeform 1582"/>
                <p:cNvSpPr>
                  <a:spLocks noChangeAspect="1"/>
                </p:cNvSpPr>
                <p:nvPr/>
              </p:nvSpPr>
              <p:spPr bwMode="auto">
                <a:xfrm>
                  <a:off x="3375" y="1255"/>
                  <a:ext cx="70" cy="29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52" y="32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2">
                      <a:moveTo>
                        <a:pt x="78" y="26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52" y="32"/>
                      </a:lnTo>
                      <a:lnTo>
                        <a:pt x="7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15" name="Freeform 1583"/>
                <p:cNvSpPr>
                  <a:spLocks noChangeAspect="1"/>
                </p:cNvSpPr>
                <p:nvPr/>
              </p:nvSpPr>
              <p:spPr bwMode="auto">
                <a:xfrm>
                  <a:off x="3351" y="1260"/>
                  <a:ext cx="70" cy="29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52" y="32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2">
                      <a:moveTo>
                        <a:pt x="78" y="26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52" y="32"/>
                      </a:lnTo>
                      <a:lnTo>
                        <a:pt x="78" y="26"/>
                      </a:lnTo>
                      <a:close/>
                    </a:path>
                  </a:pathLst>
                </a:custGeom>
                <a:solidFill>
                  <a:srgbClr val="008450"/>
                </a:solidFill>
                <a:ln w="0">
                  <a:solidFill>
                    <a:srgbClr val="00845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16" name="Freeform 1584"/>
                <p:cNvSpPr>
                  <a:spLocks noChangeAspect="1"/>
                </p:cNvSpPr>
                <p:nvPr/>
              </p:nvSpPr>
              <p:spPr bwMode="auto">
                <a:xfrm>
                  <a:off x="3351" y="1260"/>
                  <a:ext cx="70" cy="29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52" y="32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2">
                      <a:moveTo>
                        <a:pt x="78" y="26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52" y="32"/>
                      </a:lnTo>
                      <a:lnTo>
                        <a:pt x="7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17" name="Freeform 1585"/>
                <p:cNvSpPr>
                  <a:spLocks noChangeAspect="1"/>
                </p:cNvSpPr>
                <p:nvPr/>
              </p:nvSpPr>
              <p:spPr bwMode="auto">
                <a:xfrm>
                  <a:off x="3328" y="1266"/>
                  <a:ext cx="70" cy="30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6" y="0"/>
                    </a:cxn>
                    <a:cxn ang="0">
                      <a:pos x="0" y="8"/>
                    </a:cxn>
                    <a:cxn ang="0">
                      <a:pos x="52" y="34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4">
                      <a:moveTo>
                        <a:pt x="78" y="26"/>
                      </a:moveTo>
                      <a:lnTo>
                        <a:pt x="26" y="0"/>
                      </a:lnTo>
                      <a:lnTo>
                        <a:pt x="0" y="8"/>
                      </a:lnTo>
                      <a:lnTo>
                        <a:pt x="52" y="34"/>
                      </a:lnTo>
                      <a:lnTo>
                        <a:pt x="78" y="26"/>
                      </a:lnTo>
                      <a:close/>
                    </a:path>
                  </a:pathLst>
                </a:custGeom>
                <a:solidFill>
                  <a:srgbClr val="008255"/>
                </a:solidFill>
                <a:ln w="0">
                  <a:solidFill>
                    <a:srgbClr val="00825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18" name="Freeform 1586"/>
                <p:cNvSpPr>
                  <a:spLocks noChangeAspect="1"/>
                </p:cNvSpPr>
                <p:nvPr/>
              </p:nvSpPr>
              <p:spPr bwMode="auto">
                <a:xfrm>
                  <a:off x="3328" y="1266"/>
                  <a:ext cx="70" cy="30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6" y="0"/>
                    </a:cxn>
                    <a:cxn ang="0">
                      <a:pos x="0" y="8"/>
                    </a:cxn>
                    <a:cxn ang="0">
                      <a:pos x="52" y="34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4">
                      <a:moveTo>
                        <a:pt x="78" y="26"/>
                      </a:moveTo>
                      <a:lnTo>
                        <a:pt x="26" y="0"/>
                      </a:lnTo>
                      <a:lnTo>
                        <a:pt x="0" y="8"/>
                      </a:lnTo>
                      <a:lnTo>
                        <a:pt x="52" y="34"/>
                      </a:lnTo>
                      <a:lnTo>
                        <a:pt x="7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19" name="Freeform 1587"/>
                <p:cNvSpPr>
                  <a:spLocks noChangeAspect="1"/>
                </p:cNvSpPr>
                <p:nvPr/>
              </p:nvSpPr>
              <p:spPr bwMode="auto">
                <a:xfrm>
                  <a:off x="4259" y="1040"/>
                  <a:ext cx="67" cy="18"/>
                </a:xfrm>
                <a:custGeom>
                  <a:avLst/>
                  <a:gdLst/>
                  <a:ahLst/>
                  <a:cxnLst>
                    <a:cxn ang="0">
                      <a:pos x="74" y="16"/>
                    </a:cxn>
                    <a:cxn ang="0">
                      <a:pos x="16" y="0"/>
                    </a:cxn>
                    <a:cxn ang="0">
                      <a:pos x="0" y="4"/>
                    </a:cxn>
                    <a:cxn ang="0">
                      <a:pos x="58" y="20"/>
                    </a:cxn>
                    <a:cxn ang="0">
                      <a:pos x="74" y="16"/>
                    </a:cxn>
                  </a:cxnLst>
                  <a:rect l="0" t="0" r="r" b="b"/>
                  <a:pathLst>
                    <a:path w="74" h="20">
                      <a:moveTo>
                        <a:pt x="74" y="16"/>
                      </a:moveTo>
                      <a:lnTo>
                        <a:pt x="16" y="0"/>
                      </a:lnTo>
                      <a:lnTo>
                        <a:pt x="0" y="4"/>
                      </a:lnTo>
                      <a:lnTo>
                        <a:pt x="58" y="20"/>
                      </a:lnTo>
                      <a:lnTo>
                        <a:pt x="74" y="16"/>
                      </a:lnTo>
                      <a:close/>
                    </a:path>
                  </a:pathLst>
                </a:custGeom>
                <a:solidFill>
                  <a:srgbClr val="008255"/>
                </a:solidFill>
                <a:ln w="0">
                  <a:solidFill>
                    <a:srgbClr val="00825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20" name="Freeform 1588"/>
                <p:cNvSpPr>
                  <a:spLocks noChangeAspect="1"/>
                </p:cNvSpPr>
                <p:nvPr/>
              </p:nvSpPr>
              <p:spPr bwMode="auto">
                <a:xfrm>
                  <a:off x="4259" y="1040"/>
                  <a:ext cx="67" cy="18"/>
                </a:xfrm>
                <a:custGeom>
                  <a:avLst/>
                  <a:gdLst/>
                  <a:ahLst/>
                  <a:cxnLst>
                    <a:cxn ang="0">
                      <a:pos x="74" y="16"/>
                    </a:cxn>
                    <a:cxn ang="0">
                      <a:pos x="16" y="0"/>
                    </a:cxn>
                    <a:cxn ang="0">
                      <a:pos x="0" y="4"/>
                    </a:cxn>
                    <a:cxn ang="0">
                      <a:pos x="58" y="20"/>
                    </a:cxn>
                    <a:cxn ang="0">
                      <a:pos x="74" y="16"/>
                    </a:cxn>
                  </a:cxnLst>
                  <a:rect l="0" t="0" r="r" b="b"/>
                  <a:pathLst>
                    <a:path w="74" h="20">
                      <a:moveTo>
                        <a:pt x="74" y="16"/>
                      </a:moveTo>
                      <a:lnTo>
                        <a:pt x="16" y="0"/>
                      </a:lnTo>
                      <a:lnTo>
                        <a:pt x="0" y="4"/>
                      </a:lnTo>
                      <a:lnTo>
                        <a:pt x="58" y="20"/>
                      </a:lnTo>
                      <a:lnTo>
                        <a:pt x="74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21" name="Freeform 1589"/>
                <p:cNvSpPr>
                  <a:spLocks noChangeAspect="1"/>
                </p:cNvSpPr>
                <p:nvPr/>
              </p:nvSpPr>
              <p:spPr bwMode="auto">
                <a:xfrm>
                  <a:off x="4245" y="1044"/>
                  <a:ext cx="66" cy="18"/>
                </a:xfrm>
                <a:custGeom>
                  <a:avLst/>
                  <a:gdLst/>
                  <a:ahLst/>
                  <a:cxnLst>
                    <a:cxn ang="0">
                      <a:pos x="74" y="16"/>
                    </a:cxn>
                    <a:cxn ang="0">
                      <a:pos x="16" y="0"/>
                    </a:cxn>
                    <a:cxn ang="0">
                      <a:pos x="0" y="4"/>
                    </a:cxn>
                    <a:cxn ang="0">
                      <a:pos x="58" y="20"/>
                    </a:cxn>
                    <a:cxn ang="0">
                      <a:pos x="74" y="16"/>
                    </a:cxn>
                  </a:cxnLst>
                  <a:rect l="0" t="0" r="r" b="b"/>
                  <a:pathLst>
                    <a:path w="74" h="20">
                      <a:moveTo>
                        <a:pt x="74" y="16"/>
                      </a:moveTo>
                      <a:lnTo>
                        <a:pt x="16" y="0"/>
                      </a:lnTo>
                      <a:lnTo>
                        <a:pt x="0" y="4"/>
                      </a:lnTo>
                      <a:lnTo>
                        <a:pt x="58" y="20"/>
                      </a:lnTo>
                      <a:lnTo>
                        <a:pt x="74" y="16"/>
                      </a:lnTo>
                      <a:close/>
                    </a:path>
                  </a:pathLst>
                </a:custGeom>
                <a:solidFill>
                  <a:srgbClr val="008255"/>
                </a:solidFill>
                <a:ln w="0">
                  <a:solidFill>
                    <a:srgbClr val="00825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22" name="Freeform 1590"/>
                <p:cNvSpPr>
                  <a:spLocks noChangeAspect="1"/>
                </p:cNvSpPr>
                <p:nvPr/>
              </p:nvSpPr>
              <p:spPr bwMode="auto">
                <a:xfrm>
                  <a:off x="4245" y="1044"/>
                  <a:ext cx="66" cy="18"/>
                </a:xfrm>
                <a:custGeom>
                  <a:avLst/>
                  <a:gdLst/>
                  <a:ahLst/>
                  <a:cxnLst>
                    <a:cxn ang="0">
                      <a:pos x="74" y="16"/>
                    </a:cxn>
                    <a:cxn ang="0">
                      <a:pos x="16" y="0"/>
                    </a:cxn>
                    <a:cxn ang="0">
                      <a:pos x="0" y="4"/>
                    </a:cxn>
                    <a:cxn ang="0">
                      <a:pos x="58" y="20"/>
                    </a:cxn>
                    <a:cxn ang="0">
                      <a:pos x="74" y="16"/>
                    </a:cxn>
                  </a:cxnLst>
                  <a:rect l="0" t="0" r="r" b="b"/>
                  <a:pathLst>
                    <a:path w="74" h="20">
                      <a:moveTo>
                        <a:pt x="74" y="16"/>
                      </a:moveTo>
                      <a:lnTo>
                        <a:pt x="16" y="0"/>
                      </a:lnTo>
                      <a:lnTo>
                        <a:pt x="0" y="4"/>
                      </a:lnTo>
                      <a:lnTo>
                        <a:pt x="58" y="20"/>
                      </a:lnTo>
                      <a:lnTo>
                        <a:pt x="74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23" name="Freeform 1591"/>
                <p:cNvSpPr>
                  <a:spLocks noChangeAspect="1"/>
                </p:cNvSpPr>
                <p:nvPr/>
              </p:nvSpPr>
              <p:spPr bwMode="auto">
                <a:xfrm>
                  <a:off x="4230" y="1048"/>
                  <a:ext cx="67" cy="19"/>
                </a:xfrm>
                <a:custGeom>
                  <a:avLst/>
                  <a:gdLst/>
                  <a:ahLst/>
                  <a:cxnLst>
                    <a:cxn ang="0">
                      <a:pos x="74" y="16"/>
                    </a:cxn>
                    <a:cxn ang="0">
                      <a:pos x="16" y="0"/>
                    </a:cxn>
                    <a:cxn ang="0">
                      <a:pos x="0" y="4"/>
                    </a:cxn>
                    <a:cxn ang="0">
                      <a:pos x="58" y="22"/>
                    </a:cxn>
                    <a:cxn ang="0">
                      <a:pos x="74" y="16"/>
                    </a:cxn>
                  </a:cxnLst>
                  <a:rect l="0" t="0" r="r" b="b"/>
                  <a:pathLst>
                    <a:path w="74" h="22">
                      <a:moveTo>
                        <a:pt x="74" y="16"/>
                      </a:moveTo>
                      <a:lnTo>
                        <a:pt x="16" y="0"/>
                      </a:lnTo>
                      <a:lnTo>
                        <a:pt x="0" y="4"/>
                      </a:lnTo>
                      <a:lnTo>
                        <a:pt x="58" y="22"/>
                      </a:lnTo>
                      <a:lnTo>
                        <a:pt x="74" y="16"/>
                      </a:lnTo>
                      <a:close/>
                    </a:path>
                  </a:pathLst>
                </a:custGeom>
                <a:solidFill>
                  <a:srgbClr val="008255"/>
                </a:solidFill>
                <a:ln w="0">
                  <a:solidFill>
                    <a:srgbClr val="00825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24" name="Freeform 1592"/>
                <p:cNvSpPr>
                  <a:spLocks noChangeAspect="1"/>
                </p:cNvSpPr>
                <p:nvPr/>
              </p:nvSpPr>
              <p:spPr bwMode="auto">
                <a:xfrm>
                  <a:off x="4230" y="1048"/>
                  <a:ext cx="67" cy="19"/>
                </a:xfrm>
                <a:custGeom>
                  <a:avLst/>
                  <a:gdLst/>
                  <a:ahLst/>
                  <a:cxnLst>
                    <a:cxn ang="0">
                      <a:pos x="74" y="16"/>
                    </a:cxn>
                    <a:cxn ang="0">
                      <a:pos x="16" y="0"/>
                    </a:cxn>
                    <a:cxn ang="0">
                      <a:pos x="0" y="4"/>
                    </a:cxn>
                    <a:cxn ang="0">
                      <a:pos x="58" y="22"/>
                    </a:cxn>
                    <a:cxn ang="0">
                      <a:pos x="74" y="16"/>
                    </a:cxn>
                  </a:cxnLst>
                  <a:rect l="0" t="0" r="r" b="b"/>
                  <a:pathLst>
                    <a:path w="74" h="22">
                      <a:moveTo>
                        <a:pt x="74" y="16"/>
                      </a:moveTo>
                      <a:lnTo>
                        <a:pt x="16" y="0"/>
                      </a:lnTo>
                      <a:lnTo>
                        <a:pt x="0" y="4"/>
                      </a:lnTo>
                      <a:lnTo>
                        <a:pt x="58" y="22"/>
                      </a:lnTo>
                      <a:lnTo>
                        <a:pt x="74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25" name="Freeform 1593"/>
                <p:cNvSpPr>
                  <a:spLocks noChangeAspect="1"/>
                </p:cNvSpPr>
                <p:nvPr/>
              </p:nvSpPr>
              <p:spPr bwMode="auto">
                <a:xfrm>
                  <a:off x="4216" y="1051"/>
                  <a:ext cx="67" cy="20"/>
                </a:xfrm>
                <a:custGeom>
                  <a:avLst/>
                  <a:gdLst/>
                  <a:ahLst/>
                  <a:cxnLst>
                    <a:cxn ang="0">
                      <a:pos x="74" y="18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58" y="22"/>
                    </a:cxn>
                    <a:cxn ang="0">
                      <a:pos x="74" y="18"/>
                    </a:cxn>
                  </a:cxnLst>
                  <a:rect l="0" t="0" r="r" b="b"/>
                  <a:pathLst>
                    <a:path w="74" h="22">
                      <a:moveTo>
                        <a:pt x="74" y="18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58" y="22"/>
                      </a:lnTo>
                      <a:lnTo>
                        <a:pt x="74" y="18"/>
                      </a:lnTo>
                      <a:close/>
                    </a:path>
                  </a:pathLst>
                </a:custGeom>
                <a:solidFill>
                  <a:srgbClr val="008255"/>
                </a:solidFill>
                <a:ln w="0">
                  <a:solidFill>
                    <a:srgbClr val="00825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26" name="Freeform 1594"/>
                <p:cNvSpPr>
                  <a:spLocks noChangeAspect="1"/>
                </p:cNvSpPr>
                <p:nvPr/>
              </p:nvSpPr>
              <p:spPr bwMode="auto">
                <a:xfrm>
                  <a:off x="4216" y="1051"/>
                  <a:ext cx="67" cy="20"/>
                </a:xfrm>
                <a:custGeom>
                  <a:avLst/>
                  <a:gdLst/>
                  <a:ahLst/>
                  <a:cxnLst>
                    <a:cxn ang="0">
                      <a:pos x="74" y="18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58" y="22"/>
                    </a:cxn>
                    <a:cxn ang="0">
                      <a:pos x="74" y="18"/>
                    </a:cxn>
                  </a:cxnLst>
                  <a:rect l="0" t="0" r="r" b="b"/>
                  <a:pathLst>
                    <a:path w="74" h="22">
                      <a:moveTo>
                        <a:pt x="74" y="18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58" y="22"/>
                      </a:lnTo>
                      <a:lnTo>
                        <a:pt x="7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27" name="Freeform 1595"/>
                <p:cNvSpPr>
                  <a:spLocks noChangeAspect="1"/>
                </p:cNvSpPr>
                <p:nvPr/>
              </p:nvSpPr>
              <p:spPr bwMode="auto">
                <a:xfrm>
                  <a:off x="4202" y="1057"/>
                  <a:ext cx="66" cy="19"/>
                </a:xfrm>
                <a:custGeom>
                  <a:avLst/>
                  <a:gdLst/>
                  <a:ahLst/>
                  <a:cxnLst>
                    <a:cxn ang="0">
                      <a:pos x="74" y="16"/>
                    </a:cxn>
                    <a:cxn ang="0">
                      <a:pos x="16" y="0"/>
                    </a:cxn>
                    <a:cxn ang="0">
                      <a:pos x="0" y="4"/>
                    </a:cxn>
                    <a:cxn ang="0">
                      <a:pos x="58" y="22"/>
                    </a:cxn>
                    <a:cxn ang="0">
                      <a:pos x="74" y="16"/>
                    </a:cxn>
                  </a:cxnLst>
                  <a:rect l="0" t="0" r="r" b="b"/>
                  <a:pathLst>
                    <a:path w="74" h="22">
                      <a:moveTo>
                        <a:pt x="74" y="16"/>
                      </a:moveTo>
                      <a:lnTo>
                        <a:pt x="16" y="0"/>
                      </a:lnTo>
                      <a:lnTo>
                        <a:pt x="0" y="4"/>
                      </a:lnTo>
                      <a:lnTo>
                        <a:pt x="58" y="22"/>
                      </a:lnTo>
                      <a:lnTo>
                        <a:pt x="74" y="16"/>
                      </a:lnTo>
                      <a:close/>
                    </a:path>
                  </a:pathLst>
                </a:custGeom>
                <a:solidFill>
                  <a:srgbClr val="008255"/>
                </a:solidFill>
                <a:ln w="0">
                  <a:solidFill>
                    <a:srgbClr val="00825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28" name="Freeform 1596"/>
                <p:cNvSpPr>
                  <a:spLocks noChangeAspect="1"/>
                </p:cNvSpPr>
                <p:nvPr/>
              </p:nvSpPr>
              <p:spPr bwMode="auto">
                <a:xfrm>
                  <a:off x="4202" y="1057"/>
                  <a:ext cx="66" cy="19"/>
                </a:xfrm>
                <a:custGeom>
                  <a:avLst/>
                  <a:gdLst/>
                  <a:ahLst/>
                  <a:cxnLst>
                    <a:cxn ang="0">
                      <a:pos x="74" y="16"/>
                    </a:cxn>
                    <a:cxn ang="0">
                      <a:pos x="16" y="0"/>
                    </a:cxn>
                    <a:cxn ang="0">
                      <a:pos x="0" y="4"/>
                    </a:cxn>
                    <a:cxn ang="0">
                      <a:pos x="58" y="22"/>
                    </a:cxn>
                    <a:cxn ang="0">
                      <a:pos x="74" y="16"/>
                    </a:cxn>
                  </a:cxnLst>
                  <a:rect l="0" t="0" r="r" b="b"/>
                  <a:pathLst>
                    <a:path w="74" h="22">
                      <a:moveTo>
                        <a:pt x="74" y="16"/>
                      </a:moveTo>
                      <a:lnTo>
                        <a:pt x="16" y="0"/>
                      </a:lnTo>
                      <a:lnTo>
                        <a:pt x="0" y="4"/>
                      </a:lnTo>
                      <a:lnTo>
                        <a:pt x="58" y="22"/>
                      </a:lnTo>
                      <a:lnTo>
                        <a:pt x="74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29" name="Freeform 1597"/>
                <p:cNvSpPr>
                  <a:spLocks noChangeAspect="1"/>
                </p:cNvSpPr>
                <p:nvPr/>
              </p:nvSpPr>
              <p:spPr bwMode="auto">
                <a:xfrm>
                  <a:off x="4187" y="1060"/>
                  <a:ext cx="67" cy="20"/>
                </a:xfrm>
                <a:custGeom>
                  <a:avLst/>
                  <a:gdLst/>
                  <a:ahLst/>
                  <a:cxnLst>
                    <a:cxn ang="0">
                      <a:pos x="74" y="18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58" y="22"/>
                    </a:cxn>
                    <a:cxn ang="0">
                      <a:pos x="74" y="18"/>
                    </a:cxn>
                  </a:cxnLst>
                  <a:rect l="0" t="0" r="r" b="b"/>
                  <a:pathLst>
                    <a:path w="74" h="22">
                      <a:moveTo>
                        <a:pt x="74" y="18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58" y="22"/>
                      </a:lnTo>
                      <a:lnTo>
                        <a:pt x="74" y="18"/>
                      </a:lnTo>
                      <a:close/>
                    </a:path>
                  </a:pathLst>
                </a:custGeom>
                <a:solidFill>
                  <a:srgbClr val="008255"/>
                </a:solidFill>
                <a:ln w="0">
                  <a:solidFill>
                    <a:srgbClr val="00825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30" name="Freeform 1598"/>
                <p:cNvSpPr>
                  <a:spLocks noChangeAspect="1"/>
                </p:cNvSpPr>
                <p:nvPr/>
              </p:nvSpPr>
              <p:spPr bwMode="auto">
                <a:xfrm>
                  <a:off x="4187" y="1060"/>
                  <a:ext cx="67" cy="20"/>
                </a:xfrm>
                <a:custGeom>
                  <a:avLst/>
                  <a:gdLst/>
                  <a:ahLst/>
                  <a:cxnLst>
                    <a:cxn ang="0">
                      <a:pos x="74" y="18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58" y="22"/>
                    </a:cxn>
                    <a:cxn ang="0">
                      <a:pos x="74" y="18"/>
                    </a:cxn>
                  </a:cxnLst>
                  <a:rect l="0" t="0" r="r" b="b"/>
                  <a:pathLst>
                    <a:path w="74" h="22">
                      <a:moveTo>
                        <a:pt x="74" y="18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58" y="22"/>
                      </a:lnTo>
                      <a:lnTo>
                        <a:pt x="7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31" name="Freeform 1599"/>
                <p:cNvSpPr>
                  <a:spLocks noChangeAspect="1"/>
                </p:cNvSpPr>
                <p:nvPr/>
              </p:nvSpPr>
              <p:spPr bwMode="auto">
                <a:xfrm>
                  <a:off x="4171" y="1066"/>
                  <a:ext cx="68" cy="18"/>
                </a:xfrm>
                <a:custGeom>
                  <a:avLst/>
                  <a:gdLst/>
                  <a:ahLst/>
                  <a:cxnLst>
                    <a:cxn ang="0">
                      <a:pos x="76" y="16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58" y="20"/>
                    </a:cxn>
                    <a:cxn ang="0">
                      <a:pos x="76" y="16"/>
                    </a:cxn>
                  </a:cxnLst>
                  <a:rect l="0" t="0" r="r" b="b"/>
                  <a:pathLst>
                    <a:path w="76" h="20">
                      <a:moveTo>
                        <a:pt x="76" y="16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58" y="20"/>
                      </a:lnTo>
                      <a:lnTo>
                        <a:pt x="76" y="16"/>
                      </a:lnTo>
                      <a:close/>
                    </a:path>
                  </a:pathLst>
                </a:custGeom>
                <a:solidFill>
                  <a:srgbClr val="008255"/>
                </a:solidFill>
                <a:ln w="0">
                  <a:solidFill>
                    <a:srgbClr val="00825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32" name="Freeform 1600"/>
                <p:cNvSpPr>
                  <a:spLocks noChangeAspect="1"/>
                </p:cNvSpPr>
                <p:nvPr/>
              </p:nvSpPr>
              <p:spPr bwMode="auto">
                <a:xfrm>
                  <a:off x="4171" y="1066"/>
                  <a:ext cx="68" cy="18"/>
                </a:xfrm>
                <a:custGeom>
                  <a:avLst/>
                  <a:gdLst/>
                  <a:ahLst/>
                  <a:cxnLst>
                    <a:cxn ang="0">
                      <a:pos x="76" y="16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58" y="20"/>
                    </a:cxn>
                    <a:cxn ang="0">
                      <a:pos x="76" y="16"/>
                    </a:cxn>
                  </a:cxnLst>
                  <a:rect l="0" t="0" r="r" b="b"/>
                  <a:pathLst>
                    <a:path w="76" h="20">
                      <a:moveTo>
                        <a:pt x="76" y="16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58" y="20"/>
                      </a:lnTo>
                      <a:lnTo>
                        <a:pt x="76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33" name="Freeform 1601"/>
                <p:cNvSpPr>
                  <a:spLocks noChangeAspect="1"/>
                </p:cNvSpPr>
                <p:nvPr/>
              </p:nvSpPr>
              <p:spPr bwMode="auto">
                <a:xfrm>
                  <a:off x="4157" y="1069"/>
                  <a:ext cx="66" cy="20"/>
                </a:xfrm>
                <a:custGeom>
                  <a:avLst/>
                  <a:gdLst/>
                  <a:ahLst/>
                  <a:cxnLst>
                    <a:cxn ang="0">
                      <a:pos x="74" y="16"/>
                    </a:cxn>
                    <a:cxn ang="0">
                      <a:pos x="16" y="0"/>
                    </a:cxn>
                    <a:cxn ang="0">
                      <a:pos x="0" y="4"/>
                    </a:cxn>
                    <a:cxn ang="0">
                      <a:pos x="58" y="22"/>
                    </a:cxn>
                    <a:cxn ang="0">
                      <a:pos x="74" y="16"/>
                    </a:cxn>
                  </a:cxnLst>
                  <a:rect l="0" t="0" r="r" b="b"/>
                  <a:pathLst>
                    <a:path w="74" h="22">
                      <a:moveTo>
                        <a:pt x="74" y="16"/>
                      </a:moveTo>
                      <a:lnTo>
                        <a:pt x="16" y="0"/>
                      </a:lnTo>
                      <a:lnTo>
                        <a:pt x="0" y="4"/>
                      </a:lnTo>
                      <a:lnTo>
                        <a:pt x="58" y="22"/>
                      </a:lnTo>
                      <a:lnTo>
                        <a:pt x="74" y="16"/>
                      </a:lnTo>
                      <a:close/>
                    </a:path>
                  </a:pathLst>
                </a:custGeom>
                <a:solidFill>
                  <a:srgbClr val="008255"/>
                </a:solidFill>
                <a:ln w="0">
                  <a:solidFill>
                    <a:srgbClr val="00825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34" name="Freeform 1602"/>
                <p:cNvSpPr>
                  <a:spLocks noChangeAspect="1"/>
                </p:cNvSpPr>
                <p:nvPr/>
              </p:nvSpPr>
              <p:spPr bwMode="auto">
                <a:xfrm>
                  <a:off x="4157" y="1069"/>
                  <a:ext cx="66" cy="20"/>
                </a:xfrm>
                <a:custGeom>
                  <a:avLst/>
                  <a:gdLst/>
                  <a:ahLst/>
                  <a:cxnLst>
                    <a:cxn ang="0">
                      <a:pos x="74" y="16"/>
                    </a:cxn>
                    <a:cxn ang="0">
                      <a:pos x="16" y="0"/>
                    </a:cxn>
                    <a:cxn ang="0">
                      <a:pos x="0" y="4"/>
                    </a:cxn>
                    <a:cxn ang="0">
                      <a:pos x="58" y="22"/>
                    </a:cxn>
                    <a:cxn ang="0">
                      <a:pos x="74" y="16"/>
                    </a:cxn>
                  </a:cxnLst>
                  <a:rect l="0" t="0" r="r" b="b"/>
                  <a:pathLst>
                    <a:path w="74" h="22">
                      <a:moveTo>
                        <a:pt x="74" y="16"/>
                      </a:moveTo>
                      <a:lnTo>
                        <a:pt x="16" y="0"/>
                      </a:lnTo>
                      <a:lnTo>
                        <a:pt x="0" y="4"/>
                      </a:lnTo>
                      <a:lnTo>
                        <a:pt x="58" y="22"/>
                      </a:lnTo>
                      <a:lnTo>
                        <a:pt x="74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35" name="Freeform 1603"/>
                <p:cNvSpPr>
                  <a:spLocks noChangeAspect="1"/>
                </p:cNvSpPr>
                <p:nvPr/>
              </p:nvSpPr>
              <p:spPr bwMode="auto">
                <a:xfrm>
                  <a:off x="4140" y="1073"/>
                  <a:ext cx="69" cy="20"/>
                </a:xfrm>
                <a:custGeom>
                  <a:avLst/>
                  <a:gdLst/>
                  <a:ahLst/>
                  <a:cxnLst>
                    <a:cxn ang="0">
                      <a:pos x="76" y="18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8" y="22"/>
                    </a:cxn>
                    <a:cxn ang="0">
                      <a:pos x="76" y="18"/>
                    </a:cxn>
                  </a:cxnLst>
                  <a:rect l="0" t="0" r="r" b="b"/>
                  <a:pathLst>
                    <a:path w="76" h="22">
                      <a:moveTo>
                        <a:pt x="76" y="18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8" y="22"/>
                      </a:lnTo>
                      <a:lnTo>
                        <a:pt x="76" y="18"/>
                      </a:lnTo>
                      <a:close/>
                    </a:path>
                  </a:pathLst>
                </a:custGeom>
                <a:solidFill>
                  <a:srgbClr val="008255"/>
                </a:solidFill>
                <a:ln w="0">
                  <a:solidFill>
                    <a:srgbClr val="00825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36" name="Freeform 1604"/>
                <p:cNvSpPr>
                  <a:spLocks noChangeAspect="1"/>
                </p:cNvSpPr>
                <p:nvPr/>
              </p:nvSpPr>
              <p:spPr bwMode="auto">
                <a:xfrm>
                  <a:off x="4140" y="1073"/>
                  <a:ext cx="69" cy="20"/>
                </a:xfrm>
                <a:custGeom>
                  <a:avLst/>
                  <a:gdLst/>
                  <a:ahLst/>
                  <a:cxnLst>
                    <a:cxn ang="0">
                      <a:pos x="76" y="18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8" y="22"/>
                    </a:cxn>
                    <a:cxn ang="0">
                      <a:pos x="76" y="18"/>
                    </a:cxn>
                  </a:cxnLst>
                  <a:rect l="0" t="0" r="r" b="b"/>
                  <a:pathLst>
                    <a:path w="76" h="22">
                      <a:moveTo>
                        <a:pt x="76" y="18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8" y="22"/>
                      </a:lnTo>
                      <a:lnTo>
                        <a:pt x="76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37" name="Freeform 1605"/>
                <p:cNvSpPr>
                  <a:spLocks noChangeAspect="1"/>
                </p:cNvSpPr>
                <p:nvPr/>
              </p:nvSpPr>
              <p:spPr bwMode="auto">
                <a:xfrm>
                  <a:off x="4124" y="1078"/>
                  <a:ext cx="69" cy="20"/>
                </a:xfrm>
                <a:custGeom>
                  <a:avLst/>
                  <a:gdLst/>
                  <a:ahLst/>
                  <a:cxnLst>
                    <a:cxn ang="0">
                      <a:pos x="76" y="16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60" y="22"/>
                    </a:cxn>
                    <a:cxn ang="0">
                      <a:pos x="76" y="16"/>
                    </a:cxn>
                  </a:cxnLst>
                  <a:rect l="0" t="0" r="r" b="b"/>
                  <a:pathLst>
                    <a:path w="76" h="22">
                      <a:moveTo>
                        <a:pt x="76" y="16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60" y="22"/>
                      </a:lnTo>
                      <a:lnTo>
                        <a:pt x="76" y="16"/>
                      </a:lnTo>
                      <a:close/>
                    </a:path>
                  </a:pathLst>
                </a:custGeom>
                <a:solidFill>
                  <a:srgbClr val="008255"/>
                </a:solidFill>
                <a:ln w="0">
                  <a:solidFill>
                    <a:srgbClr val="00825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38" name="Freeform 1606"/>
                <p:cNvSpPr>
                  <a:spLocks noChangeAspect="1"/>
                </p:cNvSpPr>
                <p:nvPr/>
              </p:nvSpPr>
              <p:spPr bwMode="auto">
                <a:xfrm>
                  <a:off x="4124" y="1078"/>
                  <a:ext cx="69" cy="20"/>
                </a:xfrm>
                <a:custGeom>
                  <a:avLst/>
                  <a:gdLst/>
                  <a:ahLst/>
                  <a:cxnLst>
                    <a:cxn ang="0">
                      <a:pos x="76" y="16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60" y="22"/>
                    </a:cxn>
                    <a:cxn ang="0">
                      <a:pos x="76" y="16"/>
                    </a:cxn>
                  </a:cxnLst>
                  <a:rect l="0" t="0" r="r" b="b"/>
                  <a:pathLst>
                    <a:path w="76" h="22">
                      <a:moveTo>
                        <a:pt x="76" y="16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60" y="22"/>
                      </a:lnTo>
                      <a:lnTo>
                        <a:pt x="76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39" name="Freeform 1607"/>
                <p:cNvSpPr>
                  <a:spLocks noChangeAspect="1"/>
                </p:cNvSpPr>
                <p:nvPr/>
              </p:nvSpPr>
              <p:spPr bwMode="auto">
                <a:xfrm>
                  <a:off x="4110" y="1082"/>
                  <a:ext cx="68" cy="21"/>
                </a:xfrm>
                <a:custGeom>
                  <a:avLst/>
                  <a:gdLst/>
                  <a:ahLst/>
                  <a:cxnLst>
                    <a:cxn ang="0">
                      <a:pos x="76" y="18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58" y="24"/>
                    </a:cxn>
                    <a:cxn ang="0">
                      <a:pos x="76" y="18"/>
                    </a:cxn>
                  </a:cxnLst>
                  <a:rect l="0" t="0" r="r" b="b"/>
                  <a:pathLst>
                    <a:path w="76" h="24">
                      <a:moveTo>
                        <a:pt x="76" y="18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58" y="24"/>
                      </a:lnTo>
                      <a:lnTo>
                        <a:pt x="76" y="18"/>
                      </a:lnTo>
                      <a:close/>
                    </a:path>
                  </a:pathLst>
                </a:custGeom>
                <a:solidFill>
                  <a:srgbClr val="008255"/>
                </a:solidFill>
                <a:ln w="0">
                  <a:solidFill>
                    <a:srgbClr val="00825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40" name="Freeform 1608"/>
                <p:cNvSpPr>
                  <a:spLocks noChangeAspect="1"/>
                </p:cNvSpPr>
                <p:nvPr/>
              </p:nvSpPr>
              <p:spPr bwMode="auto">
                <a:xfrm>
                  <a:off x="4110" y="1082"/>
                  <a:ext cx="68" cy="21"/>
                </a:xfrm>
                <a:custGeom>
                  <a:avLst/>
                  <a:gdLst/>
                  <a:ahLst/>
                  <a:cxnLst>
                    <a:cxn ang="0">
                      <a:pos x="76" y="18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58" y="24"/>
                    </a:cxn>
                    <a:cxn ang="0">
                      <a:pos x="76" y="18"/>
                    </a:cxn>
                  </a:cxnLst>
                  <a:rect l="0" t="0" r="r" b="b"/>
                  <a:pathLst>
                    <a:path w="76" h="24">
                      <a:moveTo>
                        <a:pt x="76" y="18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58" y="24"/>
                      </a:lnTo>
                      <a:lnTo>
                        <a:pt x="76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41" name="Freeform 1609"/>
                <p:cNvSpPr>
                  <a:spLocks noChangeAspect="1"/>
                </p:cNvSpPr>
                <p:nvPr/>
              </p:nvSpPr>
              <p:spPr bwMode="auto">
                <a:xfrm>
                  <a:off x="4093" y="1087"/>
                  <a:ext cx="69" cy="20"/>
                </a:xfrm>
                <a:custGeom>
                  <a:avLst/>
                  <a:gdLst/>
                  <a:ahLst/>
                  <a:cxnLst>
                    <a:cxn ang="0">
                      <a:pos x="76" y="18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58" y="22"/>
                    </a:cxn>
                    <a:cxn ang="0">
                      <a:pos x="76" y="18"/>
                    </a:cxn>
                  </a:cxnLst>
                  <a:rect l="0" t="0" r="r" b="b"/>
                  <a:pathLst>
                    <a:path w="76" h="22">
                      <a:moveTo>
                        <a:pt x="76" y="18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58" y="22"/>
                      </a:lnTo>
                      <a:lnTo>
                        <a:pt x="76" y="18"/>
                      </a:lnTo>
                      <a:close/>
                    </a:path>
                  </a:pathLst>
                </a:custGeom>
                <a:solidFill>
                  <a:srgbClr val="008255"/>
                </a:solidFill>
                <a:ln w="0">
                  <a:solidFill>
                    <a:srgbClr val="00825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42" name="Freeform 1610"/>
                <p:cNvSpPr>
                  <a:spLocks noChangeAspect="1"/>
                </p:cNvSpPr>
                <p:nvPr/>
              </p:nvSpPr>
              <p:spPr bwMode="auto">
                <a:xfrm>
                  <a:off x="4093" y="1087"/>
                  <a:ext cx="69" cy="20"/>
                </a:xfrm>
                <a:custGeom>
                  <a:avLst/>
                  <a:gdLst/>
                  <a:ahLst/>
                  <a:cxnLst>
                    <a:cxn ang="0">
                      <a:pos x="76" y="18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58" y="22"/>
                    </a:cxn>
                    <a:cxn ang="0">
                      <a:pos x="76" y="18"/>
                    </a:cxn>
                  </a:cxnLst>
                  <a:rect l="0" t="0" r="r" b="b"/>
                  <a:pathLst>
                    <a:path w="76" h="22">
                      <a:moveTo>
                        <a:pt x="76" y="18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58" y="22"/>
                      </a:lnTo>
                      <a:lnTo>
                        <a:pt x="76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43" name="Freeform 1611"/>
                <p:cNvSpPr>
                  <a:spLocks noChangeAspect="1"/>
                </p:cNvSpPr>
                <p:nvPr/>
              </p:nvSpPr>
              <p:spPr bwMode="auto">
                <a:xfrm>
                  <a:off x="4077" y="1091"/>
                  <a:ext cx="69" cy="21"/>
                </a:xfrm>
                <a:custGeom>
                  <a:avLst/>
                  <a:gdLst/>
                  <a:ahLst/>
                  <a:cxnLst>
                    <a:cxn ang="0">
                      <a:pos x="76" y="18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8" y="24"/>
                    </a:cxn>
                    <a:cxn ang="0">
                      <a:pos x="76" y="18"/>
                    </a:cxn>
                  </a:cxnLst>
                  <a:rect l="0" t="0" r="r" b="b"/>
                  <a:pathLst>
                    <a:path w="76" h="24">
                      <a:moveTo>
                        <a:pt x="76" y="18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8" y="24"/>
                      </a:lnTo>
                      <a:lnTo>
                        <a:pt x="76" y="18"/>
                      </a:lnTo>
                      <a:close/>
                    </a:path>
                  </a:pathLst>
                </a:custGeom>
                <a:solidFill>
                  <a:srgbClr val="008255"/>
                </a:solidFill>
                <a:ln w="0">
                  <a:solidFill>
                    <a:srgbClr val="00825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44" name="Freeform 1612"/>
                <p:cNvSpPr>
                  <a:spLocks noChangeAspect="1"/>
                </p:cNvSpPr>
                <p:nvPr/>
              </p:nvSpPr>
              <p:spPr bwMode="auto">
                <a:xfrm>
                  <a:off x="4077" y="1091"/>
                  <a:ext cx="69" cy="21"/>
                </a:xfrm>
                <a:custGeom>
                  <a:avLst/>
                  <a:gdLst/>
                  <a:ahLst/>
                  <a:cxnLst>
                    <a:cxn ang="0">
                      <a:pos x="76" y="18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8" y="24"/>
                    </a:cxn>
                    <a:cxn ang="0">
                      <a:pos x="76" y="18"/>
                    </a:cxn>
                  </a:cxnLst>
                  <a:rect l="0" t="0" r="r" b="b"/>
                  <a:pathLst>
                    <a:path w="76" h="24">
                      <a:moveTo>
                        <a:pt x="76" y="18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8" y="24"/>
                      </a:lnTo>
                      <a:lnTo>
                        <a:pt x="76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45" name="Freeform 1613"/>
                <p:cNvSpPr>
                  <a:spLocks noChangeAspect="1"/>
                </p:cNvSpPr>
                <p:nvPr/>
              </p:nvSpPr>
              <p:spPr bwMode="auto">
                <a:xfrm>
                  <a:off x="4061" y="1096"/>
                  <a:ext cx="69" cy="20"/>
                </a:xfrm>
                <a:custGeom>
                  <a:avLst/>
                  <a:gdLst/>
                  <a:ahLst/>
                  <a:cxnLst>
                    <a:cxn ang="0">
                      <a:pos x="76" y="18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58" y="22"/>
                    </a:cxn>
                    <a:cxn ang="0">
                      <a:pos x="76" y="18"/>
                    </a:cxn>
                  </a:cxnLst>
                  <a:rect l="0" t="0" r="r" b="b"/>
                  <a:pathLst>
                    <a:path w="76" h="22">
                      <a:moveTo>
                        <a:pt x="76" y="18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58" y="22"/>
                      </a:lnTo>
                      <a:lnTo>
                        <a:pt x="76" y="18"/>
                      </a:lnTo>
                      <a:close/>
                    </a:path>
                  </a:pathLst>
                </a:custGeom>
                <a:solidFill>
                  <a:srgbClr val="008255"/>
                </a:solidFill>
                <a:ln w="0">
                  <a:solidFill>
                    <a:srgbClr val="00825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46" name="Freeform 1614"/>
                <p:cNvSpPr>
                  <a:spLocks noChangeAspect="1"/>
                </p:cNvSpPr>
                <p:nvPr/>
              </p:nvSpPr>
              <p:spPr bwMode="auto">
                <a:xfrm>
                  <a:off x="4061" y="1096"/>
                  <a:ext cx="69" cy="20"/>
                </a:xfrm>
                <a:custGeom>
                  <a:avLst/>
                  <a:gdLst/>
                  <a:ahLst/>
                  <a:cxnLst>
                    <a:cxn ang="0">
                      <a:pos x="76" y="18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58" y="22"/>
                    </a:cxn>
                    <a:cxn ang="0">
                      <a:pos x="76" y="18"/>
                    </a:cxn>
                  </a:cxnLst>
                  <a:rect l="0" t="0" r="r" b="b"/>
                  <a:pathLst>
                    <a:path w="76" h="22">
                      <a:moveTo>
                        <a:pt x="76" y="18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58" y="22"/>
                      </a:lnTo>
                      <a:lnTo>
                        <a:pt x="76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47" name="Freeform 1615"/>
                <p:cNvSpPr>
                  <a:spLocks noChangeAspect="1"/>
                </p:cNvSpPr>
                <p:nvPr/>
              </p:nvSpPr>
              <p:spPr bwMode="auto">
                <a:xfrm>
                  <a:off x="4045" y="1100"/>
                  <a:ext cx="68" cy="22"/>
                </a:xfrm>
                <a:custGeom>
                  <a:avLst/>
                  <a:gdLst/>
                  <a:ahLst/>
                  <a:cxnLst>
                    <a:cxn ang="0">
                      <a:pos x="76" y="18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8" y="24"/>
                    </a:cxn>
                    <a:cxn ang="0">
                      <a:pos x="76" y="18"/>
                    </a:cxn>
                  </a:cxnLst>
                  <a:rect l="0" t="0" r="r" b="b"/>
                  <a:pathLst>
                    <a:path w="76" h="24">
                      <a:moveTo>
                        <a:pt x="76" y="18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8" y="24"/>
                      </a:lnTo>
                      <a:lnTo>
                        <a:pt x="76" y="18"/>
                      </a:lnTo>
                      <a:close/>
                    </a:path>
                  </a:pathLst>
                </a:custGeom>
                <a:solidFill>
                  <a:srgbClr val="008255"/>
                </a:solidFill>
                <a:ln w="0">
                  <a:solidFill>
                    <a:srgbClr val="00825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48" name="Freeform 1616"/>
                <p:cNvSpPr>
                  <a:spLocks noChangeAspect="1"/>
                </p:cNvSpPr>
                <p:nvPr/>
              </p:nvSpPr>
              <p:spPr bwMode="auto">
                <a:xfrm>
                  <a:off x="4045" y="1100"/>
                  <a:ext cx="68" cy="22"/>
                </a:xfrm>
                <a:custGeom>
                  <a:avLst/>
                  <a:gdLst/>
                  <a:ahLst/>
                  <a:cxnLst>
                    <a:cxn ang="0">
                      <a:pos x="76" y="18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8" y="24"/>
                    </a:cxn>
                    <a:cxn ang="0">
                      <a:pos x="76" y="18"/>
                    </a:cxn>
                  </a:cxnLst>
                  <a:rect l="0" t="0" r="r" b="b"/>
                  <a:pathLst>
                    <a:path w="76" h="24">
                      <a:moveTo>
                        <a:pt x="76" y="18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8" y="24"/>
                      </a:lnTo>
                      <a:lnTo>
                        <a:pt x="76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49" name="Freeform 1617"/>
                <p:cNvSpPr>
                  <a:spLocks noChangeAspect="1"/>
                </p:cNvSpPr>
                <p:nvPr/>
              </p:nvSpPr>
              <p:spPr bwMode="auto">
                <a:xfrm>
                  <a:off x="4029" y="1105"/>
                  <a:ext cx="68" cy="22"/>
                </a:xfrm>
                <a:custGeom>
                  <a:avLst/>
                  <a:gdLst/>
                  <a:ahLst/>
                  <a:cxnLst>
                    <a:cxn ang="0">
                      <a:pos x="76" y="18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58" y="24"/>
                    </a:cxn>
                    <a:cxn ang="0">
                      <a:pos x="76" y="18"/>
                    </a:cxn>
                  </a:cxnLst>
                  <a:rect l="0" t="0" r="r" b="b"/>
                  <a:pathLst>
                    <a:path w="76" h="24">
                      <a:moveTo>
                        <a:pt x="76" y="18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58" y="24"/>
                      </a:lnTo>
                      <a:lnTo>
                        <a:pt x="76" y="18"/>
                      </a:lnTo>
                      <a:close/>
                    </a:path>
                  </a:pathLst>
                </a:custGeom>
                <a:solidFill>
                  <a:srgbClr val="008255"/>
                </a:solidFill>
                <a:ln w="0">
                  <a:solidFill>
                    <a:srgbClr val="00825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50" name="Freeform 1618"/>
                <p:cNvSpPr>
                  <a:spLocks noChangeAspect="1"/>
                </p:cNvSpPr>
                <p:nvPr/>
              </p:nvSpPr>
              <p:spPr bwMode="auto">
                <a:xfrm>
                  <a:off x="4029" y="1105"/>
                  <a:ext cx="68" cy="22"/>
                </a:xfrm>
                <a:custGeom>
                  <a:avLst/>
                  <a:gdLst/>
                  <a:ahLst/>
                  <a:cxnLst>
                    <a:cxn ang="0">
                      <a:pos x="76" y="18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58" y="24"/>
                    </a:cxn>
                    <a:cxn ang="0">
                      <a:pos x="76" y="18"/>
                    </a:cxn>
                  </a:cxnLst>
                  <a:rect l="0" t="0" r="r" b="b"/>
                  <a:pathLst>
                    <a:path w="76" h="24">
                      <a:moveTo>
                        <a:pt x="76" y="18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58" y="24"/>
                      </a:lnTo>
                      <a:lnTo>
                        <a:pt x="76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51" name="Freeform 1619"/>
                <p:cNvSpPr>
                  <a:spLocks noChangeAspect="1"/>
                </p:cNvSpPr>
                <p:nvPr/>
              </p:nvSpPr>
              <p:spPr bwMode="auto">
                <a:xfrm>
                  <a:off x="4012" y="1109"/>
                  <a:ext cx="69" cy="23"/>
                </a:xfrm>
                <a:custGeom>
                  <a:avLst/>
                  <a:gdLst/>
                  <a:ahLst/>
                  <a:cxnLst>
                    <a:cxn ang="0">
                      <a:pos x="76" y="20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8" y="26"/>
                    </a:cxn>
                    <a:cxn ang="0">
                      <a:pos x="76" y="20"/>
                    </a:cxn>
                  </a:cxnLst>
                  <a:rect l="0" t="0" r="r" b="b"/>
                  <a:pathLst>
                    <a:path w="76" h="26">
                      <a:moveTo>
                        <a:pt x="76" y="20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8" y="26"/>
                      </a:lnTo>
                      <a:lnTo>
                        <a:pt x="76" y="20"/>
                      </a:lnTo>
                      <a:close/>
                    </a:path>
                  </a:pathLst>
                </a:custGeom>
                <a:solidFill>
                  <a:srgbClr val="008255"/>
                </a:solidFill>
                <a:ln w="0">
                  <a:solidFill>
                    <a:srgbClr val="00825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52" name="Freeform 1620"/>
                <p:cNvSpPr>
                  <a:spLocks noChangeAspect="1"/>
                </p:cNvSpPr>
                <p:nvPr/>
              </p:nvSpPr>
              <p:spPr bwMode="auto">
                <a:xfrm>
                  <a:off x="4012" y="1109"/>
                  <a:ext cx="69" cy="23"/>
                </a:xfrm>
                <a:custGeom>
                  <a:avLst/>
                  <a:gdLst/>
                  <a:ahLst/>
                  <a:cxnLst>
                    <a:cxn ang="0">
                      <a:pos x="76" y="20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8" y="26"/>
                    </a:cxn>
                    <a:cxn ang="0">
                      <a:pos x="76" y="20"/>
                    </a:cxn>
                  </a:cxnLst>
                  <a:rect l="0" t="0" r="r" b="b"/>
                  <a:pathLst>
                    <a:path w="76" h="26">
                      <a:moveTo>
                        <a:pt x="76" y="20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8" y="26"/>
                      </a:lnTo>
                      <a:lnTo>
                        <a:pt x="7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53" name="Freeform 1621"/>
                <p:cNvSpPr>
                  <a:spLocks noChangeAspect="1"/>
                </p:cNvSpPr>
                <p:nvPr/>
              </p:nvSpPr>
              <p:spPr bwMode="auto">
                <a:xfrm>
                  <a:off x="3994" y="1114"/>
                  <a:ext cx="71" cy="22"/>
                </a:xfrm>
                <a:custGeom>
                  <a:avLst/>
                  <a:gdLst/>
                  <a:ahLst/>
                  <a:cxnLst>
                    <a:cxn ang="0">
                      <a:pos x="78" y="20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58" y="24"/>
                    </a:cxn>
                    <a:cxn ang="0">
                      <a:pos x="78" y="20"/>
                    </a:cxn>
                  </a:cxnLst>
                  <a:rect l="0" t="0" r="r" b="b"/>
                  <a:pathLst>
                    <a:path w="78" h="24">
                      <a:moveTo>
                        <a:pt x="78" y="20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58" y="24"/>
                      </a:lnTo>
                      <a:lnTo>
                        <a:pt x="78" y="20"/>
                      </a:lnTo>
                      <a:close/>
                    </a:path>
                  </a:pathLst>
                </a:custGeom>
                <a:solidFill>
                  <a:srgbClr val="008257"/>
                </a:solidFill>
                <a:ln w="0">
                  <a:solidFill>
                    <a:srgbClr val="00825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54" name="Freeform 1622"/>
                <p:cNvSpPr>
                  <a:spLocks noChangeAspect="1"/>
                </p:cNvSpPr>
                <p:nvPr/>
              </p:nvSpPr>
              <p:spPr bwMode="auto">
                <a:xfrm>
                  <a:off x="3994" y="1114"/>
                  <a:ext cx="71" cy="22"/>
                </a:xfrm>
                <a:custGeom>
                  <a:avLst/>
                  <a:gdLst/>
                  <a:ahLst/>
                  <a:cxnLst>
                    <a:cxn ang="0">
                      <a:pos x="78" y="20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58" y="24"/>
                    </a:cxn>
                    <a:cxn ang="0">
                      <a:pos x="78" y="20"/>
                    </a:cxn>
                  </a:cxnLst>
                  <a:rect l="0" t="0" r="r" b="b"/>
                  <a:pathLst>
                    <a:path w="78" h="24">
                      <a:moveTo>
                        <a:pt x="78" y="20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58" y="24"/>
                      </a:lnTo>
                      <a:lnTo>
                        <a:pt x="78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55" name="Freeform 1623"/>
                <p:cNvSpPr>
                  <a:spLocks noChangeAspect="1"/>
                </p:cNvSpPr>
                <p:nvPr/>
              </p:nvSpPr>
              <p:spPr bwMode="auto">
                <a:xfrm>
                  <a:off x="3978" y="1120"/>
                  <a:ext cx="69" cy="21"/>
                </a:xfrm>
                <a:custGeom>
                  <a:avLst/>
                  <a:gdLst/>
                  <a:ahLst/>
                  <a:cxnLst>
                    <a:cxn ang="0">
                      <a:pos x="76" y="18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8" y="24"/>
                    </a:cxn>
                    <a:cxn ang="0">
                      <a:pos x="76" y="18"/>
                    </a:cxn>
                  </a:cxnLst>
                  <a:rect l="0" t="0" r="r" b="b"/>
                  <a:pathLst>
                    <a:path w="76" h="24">
                      <a:moveTo>
                        <a:pt x="76" y="18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8" y="24"/>
                      </a:lnTo>
                      <a:lnTo>
                        <a:pt x="76" y="18"/>
                      </a:lnTo>
                      <a:close/>
                    </a:path>
                  </a:pathLst>
                </a:custGeom>
                <a:solidFill>
                  <a:srgbClr val="008158"/>
                </a:solidFill>
                <a:ln w="0">
                  <a:solidFill>
                    <a:srgbClr val="00815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56" name="Freeform 1624"/>
                <p:cNvSpPr>
                  <a:spLocks noChangeAspect="1"/>
                </p:cNvSpPr>
                <p:nvPr/>
              </p:nvSpPr>
              <p:spPr bwMode="auto">
                <a:xfrm>
                  <a:off x="3978" y="1120"/>
                  <a:ext cx="69" cy="21"/>
                </a:xfrm>
                <a:custGeom>
                  <a:avLst/>
                  <a:gdLst/>
                  <a:ahLst/>
                  <a:cxnLst>
                    <a:cxn ang="0">
                      <a:pos x="76" y="18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8" y="24"/>
                    </a:cxn>
                    <a:cxn ang="0">
                      <a:pos x="76" y="18"/>
                    </a:cxn>
                  </a:cxnLst>
                  <a:rect l="0" t="0" r="r" b="b"/>
                  <a:pathLst>
                    <a:path w="76" h="24">
                      <a:moveTo>
                        <a:pt x="76" y="18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8" y="24"/>
                      </a:lnTo>
                      <a:lnTo>
                        <a:pt x="76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57" name="Freeform 1625"/>
                <p:cNvSpPr>
                  <a:spLocks noChangeAspect="1"/>
                </p:cNvSpPr>
                <p:nvPr/>
              </p:nvSpPr>
              <p:spPr bwMode="auto">
                <a:xfrm>
                  <a:off x="3960" y="1125"/>
                  <a:ext cx="70" cy="22"/>
                </a:xfrm>
                <a:custGeom>
                  <a:avLst/>
                  <a:gdLst/>
                  <a:ahLst/>
                  <a:cxnLst>
                    <a:cxn ang="0">
                      <a:pos x="78" y="18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58" y="24"/>
                    </a:cxn>
                    <a:cxn ang="0">
                      <a:pos x="78" y="18"/>
                    </a:cxn>
                  </a:cxnLst>
                  <a:rect l="0" t="0" r="r" b="b"/>
                  <a:pathLst>
                    <a:path w="78" h="24">
                      <a:moveTo>
                        <a:pt x="78" y="18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58" y="24"/>
                      </a:lnTo>
                      <a:lnTo>
                        <a:pt x="78" y="18"/>
                      </a:lnTo>
                      <a:close/>
                    </a:path>
                  </a:pathLst>
                </a:custGeom>
                <a:solidFill>
                  <a:srgbClr val="008159"/>
                </a:solidFill>
                <a:ln w="0">
                  <a:solidFill>
                    <a:srgbClr val="00815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58" name="Freeform 1626"/>
                <p:cNvSpPr>
                  <a:spLocks noChangeAspect="1"/>
                </p:cNvSpPr>
                <p:nvPr/>
              </p:nvSpPr>
              <p:spPr bwMode="auto">
                <a:xfrm>
                  <a:off x="3960" y="1125"/>
                  <a:ext cx="70" cy="22"/>
                </a:xfrm>
                <a:custGeom>
                  <a:avLst/>
                  <a:gdLst/>
                  <a:ahLst/>
                  <a:cxnLst>
                    <a:cxn ang="0">
                      <a:pos x="78" y="18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58" y="24"/>
                    </a:cxn>
                    <a:cxn ang="0">
                      <a:pos x="78" y="18"/>
                    </a:cxn>
                  </a:cxnLst>
                  <a:rect l="0" t="0" r="r" b="b"/>
                  <a:pathLst>
                    <a:path w="78" h="24">
                      <a:moveTo>
                        <a:pt x="78" y="18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58" y="24"/>
                      </a:lnTo>
                      <a:lnTo>
                        <a:pt x="78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59" name="Freeform 1627"/>
                <p:cNvSpPr>
                  <a:spLocks noChangeAspect="1"/>
                </p:cNvSpPr>
                <p:nvPr/>
              </p:nvSpPr>
              <p:spPr bwMode="auto">
                <a:xfrm>
                  <a:off x="3944" y="1131"/>
                  <a:ext cx="68" cy="21"/>
                </a:xfrm>
                <a:custGeom>
                  <a:avLst/>
                  <a:gdLst/>
                  <a:ahLst/>
                  <a:cxnLst>
                    <a:cxn ang="0">
                      <a:pos x="76" y="18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58" y="24"/>
                    </a:cxn>
                    <a:cxn ang="0">
                      <a:pos x="76" y="18"/>
                    </a:cxn>
                  </a:cxnLst>
                  <a:rect l="0" t="0" r="r" b="b"/>
                  <a:pathLst>
                    <a:path w="76" h="24">
                      <a:moveTo>
                        <a:pt x="76" y="18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58" y="24"/>
                      </a:lnTo>
                      <a:lnTo>
                        <a:pt x="76" y="18"/>
                      </a:lnTo>
                      <a:close/>
                    </a:path>
                  </a:pathLst>
                </a:custGeom>
                <a:solidFill>
                  <a:srgbClr val="00815B"/>
                </a:solidFill>
                <a:ln w="0">
                  <a:solidFill>
                    <a:srgbClr val="00815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60" name="Freeform 1628"/>
                <p:cNvSpPr>
                  <a:spLocks noChangeAspect="1"/>
                </p:cNvSpPr>
                <p:nvPr/>
              </p:nvSpPr>
              <p:spPr bwMode="auto">
                <a:xfrm>
                  <a:off x="3944" y="1131"/>
                  <a:ext cx="68" cy="21"/>
                </a:xfrm>
                <a:custGeom>
                  <a:avLst/>
                  <a:gdLst/>
                  <a:ahLst/>
                  <a:cxnLst>
                    <a:cxn ang="0">
                      <a:pos x="76" y="18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58" y="24"/>
                    </a:cxn>
                    <a:cxn ang="0">
                      <a:pos x="76" y="18"/>
                    </a:cxn>
                  </a:cxnLst>
                  <a:rect l="0" t="0" r="r" b="b"/>
                  <a:pathLst>
                    <a:path w="76" h="24">
                      <a:moveTo>
                        <a:pt x="76" y="18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58" y="24"/>
                      </a:lnTo>
                      <a:lnTo>
                        <a:pt x="76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61" name="Freeform 1629"/>
                <p:cNvSpPr>
                  <a:spLocks noChangeAspect="1"/>
                </p:cNvSpPr>
                <p:nvPr/>
              </p:nvSpPr>
              <p:spPr bwMode="auto">
                <a:xfrm>
                  <a:off x="3926" y="1134"/>
                  <a:ext cx="70" cy="25"/>
                </a:xfrm>
                <a:custGeom>
                  <a:avLst/>
                  <a:gdLst/>
                  <a:ahLst/>
                  <a:cxnLst>
                    <a:cxn ang="0">
                      <a:pos x="78" y="20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58" y="28"/>
                    </a:cxn>
                    <a:cxn ang="0">
                      <a:pos x="78" y="20"/>
                    </a:cxn>
                  </a:cxnLst>
                  <a:rect l="0" t="0" r="r" b="b"/>
                  <a:pathLst>
                    <a:path w="78" h="28">
                      <a:moveTo>
                        <a:pt x="78" y="20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58" y="28"/>
                      </a:lnTo>
                      <a:lnTo>
                        <a:pt x="78" y="20"/>
                      </a:lnTo>
                      <a:close/>
                    </a:path>
                  </a:pathLst>
                </a:custGeom>
                <a:solidFill>
                  <a:srgbClr val="00815C"/>
                </a:solidFill>
                <a:ln w="0">
                  <a:solidFill>
                    <a:srgbClr val="00815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62" name="Freeform 1630"/>
                <p:cNvSpPr>
                  <a:spLocks noChangeAspect="1"/>
                </p:cNvSpPr>
                <p:nvPr/>
              </p:nvSpPr>
              <p:spPr bwMode="auto">
                <a:xfrm>
                  <a:off x="3926" y="1134"/>
                  <a:ext cx="70" cy="25"/>
                </a:xfrm>
                <a:custGeom>
                  <a:avLst/>
                  <a:gdLst/>
                  <a:ahLst/>
                  <a:cxnLst>
                    <a:cxn ang="0">
                      <a:pos x="78" y="20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58" y="28"/>
                    </a:cxn>
                    <a:cxn ang="0">
                      <a:pos x="78" y="20"/>
                    </a:cxn>
                  </a:cxnLst>
                  <a:rect l="0" t="0" r="r" b="b"/>
                  <a:pathLst>
                    <a:path w="78" h="28">
                      <a:moveTo>
                        <a:pt x="78" y="20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58" y="28"/>
                      </a:lnTo>
                      <a:lnTo>
                        <a:pt x="78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63" name="Freeform 1631"/>
                <p:cNvSpPr>
                  <a:spLocks noChangeAspect="1"/>
                </p:cNvSpPr>
                <p:nvPr/>
              </p:nvSpPr>
              <p:spPr bwMode="auto">
                <a:xfrm>
                  <a:off x="3908" y="1141"/>
                  <a:ext cx="70" cy="24"/>
                </a:xfrm>
                <a:custGeom>
                  <a:avLst/>
                  <a:gdLst/>
                  <a:ahLst/>
                  <a:cxnLst>
                    <a:cxn ang="0">
                      <a:pos x="78" y="20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58" y="26"/>
                    </a:cxn>
                    <a:cxn ang="0">
                      <a:pos x="78" y="20"/>
                    </a:cxn>
                  </a:cxnLst>
                  <a:rect l="0" t="0" r="r" b="b"/>
                  <a:pathLst>
                    <a:path w="78" h="26">
                      <a:moveTo>
                        <a:pt x="78" y="20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58" y="26"/>
                      </a:lnTo>
                      <a:lnTo>
                        <a:pt x="78" y="20"/>
                      </a:lnTo>
                      <a:close/>
                    </a:path>
                  </a:pathLst>
                </a:custGeom>
                <a:solidFill>
                  <a:srgbClr val="00815D"/>
                </a:solidFill>
                <a:ln w="0">
                  <a:solidFill>
                    <a:srgbClr val="00815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64" name="Freeform 1632"/>
                <p:cNvSpPr>
                  <a:spLocks noChangeAspect="1"/>
                </p:cNvSpPr>
                <p:nvPr/>
              </p:nvSpPr>
              <p:spPr bwMode="auto">
                <a:xfrm>
                  <a:off x="3908" y="1141"/>
                  <a:ext cx="70" cy="24"/>
                </a:xfrm>
                <a:custGeom>
                  <a:avLst/>
                  <a:gdLst/>
                  <a:ahLst/>
                  <a:cxnLst>
                    <a:cxn ang="0">
                      <a:pos x="78" y="20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58" y="26"/>
                    </a:cxn>
                    <a:cxn ang="0">
                      <a:pos x="78" y="20"/>
                    </a:cxn>
                  </a:cxnLst>
                  <a:rect l="0" t="0" r="r" b="b"/>
                  <a:pathLst>
                    <a:path w="78" h="26">
                      <a:moveTo>
                        <a:pt x="78" y="20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58" y="26"/>
                      </a:lnTo>
                      <a:lnTo>
                        <a:pt x="78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65" name="Freeform 1633"/>
                <p:cNvSpPr>
                  <a:spLocks noChangeAspect="1"/>
                </p:cNvSpPr>
                <p:nvPr/>
              </p:nvSpPr>
              <p:spPr bwMode="auto">
                <a:xfrm>
                  <a:off x="3890" y="1147"/>
                  <a:ext cx="70" cy="23"/>
                </a:xfrm>
                <a:custGeom>
                  <a:avLst/>
                  <a:gdLst/>
                  <a:ahLst/>
                  <a:cxnLst>
                    <a:cxn ang="0">
                      <a:pos x="78" y="20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58" y="26"/>
                    </a:cxn>
                    <a:cxn ang="0">
                      <a:pos x="78" y="20"/>
                    </a:cxn>
                  </a:cxnLst>
                  <a:rect l="0" t="0" r="r" b="b"/>
                  <a:pathLst>
                    <a:path w="78" h="26">
                      <a:moveTo>
                        <a:pt x="78" y="20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58" y="26"/>
                      </a:lnTo>
                      <a:lnTo>
                        <a:pt x="78" y="20"/>
                      </a:lnTo>
                      <a:close/>
                    </a:path>
                  </a:pathLst>
                </a:custGeom>
                <a:solidFill>
                  <a:srgbClr val="00815F"/>
                </a:solidFill>
                <a:ln w="0">
                  <a:solidFill>
                    <a:srgbClr val="00815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66" name="Freeform 1634"/>
                <p:cNvSpPr>
                  <a:spLocks noChangeAspect="1"/>
                </p:cNvSpPr>
                <p:nvPr/>
              </p:nvSpPr>
              <p:spPr bwMode="auto">
                <a:xfrm>
                  <a:off x="3890" y="1147"/>
                  <a:ext cx="70" cy="23"/>
                </a:xfrm>
                <a:custGeom>
                  <a:avLst/>
                  <a:gdLst/>
                  <a:ahLst/>
                  <a:cxnLst>
                    <a:cxn ang="0">
                      <a:pos x="78" y="20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58" y="26"/>
                    </a:cxn>
                    <a:cxn ang="0">
                      <a:pos x="78" y="20"/>
                    </a:cxn>
                  </a:cxnLst>
                  <a:rect l="0" t="0" r="r" b="b"/>
                  <a:pathLst>
                    <a:path w="78" h="26">
                      <a:moveTo>
                        <a:pt x="78" y="20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58" y="26"/>
                      </a:lnTo>
                      <a:lnTo>
                        <a:pt x="78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67" name="Freeform 1635"/>
                <p:cNvSpPr>
                  <a:spLocks noChangeAspect="1"/>
                </p:cNvSpPr>
                <p:nvPr/>
              </p:nvSpPr>
              <p:spPr bwMode="auto">
                <a:xfrm>
                  <a:off x="3872" y="1152"/>
                  <a:ext cx="70" cy="25"/>
                </a:xfrm>
                <a:custGeom>
                  <a:avLst/>
                  <a:gdLst/>
                  <a:ahLst/>
                  <a:cxnLst>
                    <a:cxn ang="0">
                      <a:pos x="78" y="20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58" y="28"/>
                    </a:cxn>
                    <a:cxn ang="0">
                      <a:pos x="78" y="20"/>
                    </a:cxn>
                  </a:cxnLst>
                  <a:rect l="0" t="0" r="r" b="b"/>
                  <a:pathLst>
                    <a:path w="78" h="28">
                      <a:moveTo>
                        <a:pt x="78" y="20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58" y="28"/>
                      </a:lnTo>
                      <a:lnTo>
                        <a:pt x="78" y="20"/>
                      </a:lnTo>
                      <a:close/>
                    </a:path>
                  </a:pathLst>
                </a:custGeom>
                <a:solidFill>
                  <a:srgbClr val="008060"/>
                </a:solidFill>
                <a:ln w="0">
                  <a:solidFill>
                    <a:srgbClr val="00806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8068" name="Freeform 1636"/>
                <p:cNvSpPr>
                  <a:spLocks noChangeAspect="1"/>
                </p:cNvSpPr>
                <p:nvPr/>
              </p:nvSpPr>
              <p:spPr bwMode="auto">
                <a:xfrm>
                  <a:off x="3872" y="1152"/>
                  <a:ext cx="70" cy="25"/>
                </a:xfrm>
                <a:custGeom>
                  <a:avLst/>
                  <a:gdLst/>
                  <a:ahLst/>
                  <a:cxnLst>
                    <a:cxn ang="0">
                      <a:pos x="78" y="20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58" y="28"/>
                    </a:cxn>
                    <a:cxn ang="0">
                      <a:pos x="78" y="20"/>
                    </a:cxn>
                  </a:cxnLst>
                  <a:rect l="0" t="0" r="r" b="b"/>
                  <a:pathLst>
                    <a:path w="78" h="28">
                      <a:moveTo>
                        <a:pt x="78" y="20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58" y="28"/>
                      </a:lnTo>
                      <a:lnTo>
                        <a:pt x="78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5" name="Group 1637"/>
                <p:cNvGrpSpPr>
                  <a:grpSpLocks noChangeAspect="1"/>
                </p:cNvGrpSpPr>
                <p:nvPr/>
              </p:nvGrpSpPr>
              <p:grpSpPr bwMode="auto">
                <a:xfrm>
                  <a:off x="3375" y="1055"/>
                  <a:ext cx="1061" cy="290"/>
                  <a:chOff x="3406" y="1058"/>
                  <a:chExt cx="1178" cy="322"/>
                </a:xfrm>
              </p:grpSpPr>
              <p:sp>
                <p:nvSpPr>
                  <p:cNvPr id="148070" name="Freeform 1638"/>
                  <p:cNvSpPr>
                    <a:spLocks noChangeAspect="1"/>
                  </p:cNvSpPr>
                  <p:nvPr/>
                </p:nvSpPr>
                <p:spPr bwMode="auto">
                  <a:xfrm>
                    <a:off x="3938" y="1172"/>
                    <a:ext cx="78" cy="28"/>
                  </a:xfrm>
                  <a:custGeom>
                    <a:avLst/>
                    <a:gdLst/>
                    <a:ahLst/>
                    <a:cxnLst>
                      <a:cxn ang="0">
                        <a:pos x="78" y="22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58" y="28"/>
                      </a:cxn>
                      <a:cxn ang="0">
                        <a:pos x="78" y="22"/>
                      </a:cxn>
                    </a:cxnLst>
                    <a:rect l="0" t="0" r="r" b="b"/>
                    <a:pathLst>
                      <a:path w="78" h="28">
                        <a:moveTo>
                          <a:pt x="78" y="22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58" y="28"/>
                        </a:lnTo>
                        <a:lnTo>
                          <a:pt x="78" y="22"/>
                        </a:lnTo>
                        <a:close/>
                      </a:path>
                    </a:pathLst>
                  </a:custGeom>
                  <a:solidFill>
                    <a:srgbClr val="008062"/>
                  </a:solidFill>
                  <a:ln w="0">
                    <a:solidFill>
                      <a:srgbClr val="008062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071" name="Freeform 1639"/>
                  <p:cNvSpPr>
                    <a:spLocks noChangeAspect="1"/>
                  </p:cNvSpPr>
                  <p:nvPr/>
                </p:nvSpPr>
                <p:spPr bwMode="auto">
                  <a:xfrm>
                    <a:off x="3938" y="1172"/>
                    <a:ext cx="78" cy="28"/>
                  </a:xfrm>
                  <a:custGeom>
                    <a:avLst/>
                    <a:gdLst/>
                    <a:ahLst/>
                    <a:cxnLst>
                      <a:cxn ang="0">
                        <a:pos x="78" y="22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58" y="28"/>
                      </a:cxn>
                      <a:cxn ang="0">
                        <a:pos x="78" y="22"/>
                      </a:cxn>
                    </a:cxnLst>
                    <a:rect l="0" t="0" r="r" b="b"/>
                    <a:pathLst>
                      <a:path w="78" h="28">
                        <a:moveTo>
                          <a:pt x="78" y="22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58" y="28"/>
                        </a:lnTo>
                        <a:lnTo>
                          <a:pt x="78" y="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072" name="Freeform 1640"/>
                  <p:cNvSpPr>
                    <a:spLocks noChangeAspect="1"/>
                  </p:cNvSpPr>
                  <p:nvPr/>
                </p:nvSpPr>
                <p:spPr bwMode="auto">
                  <a:xfrm>
                    <a:off x="3918" y="1180"/>
                    <a:ext cx="78" cy="28"/>
                  </a:xfrm>
                  <a:custGeom>
                    <a:avLst/>
                    <a:gdLst/>
                    <a:ahLst/>
                    <a:cxnLst>
                      <a:cxn ang="0">
                        <a:pos x="78" y="20"/>
                      </a:cxn>
                      <a:cxn ang="0">
                        <a:pos x="20" y="0"/>
                      </a:cxn>
                      <a:cxn ang="0">
                        <a:pos x="0" y="6"/>
                      </a:cxn>
                      <a:cxn ang="0">
                        <a:pos x="58" y="28"/>
                      </a:cxn>
                      <a:cxn ang="0">
                        <a:pos x="78" y="20"/>
                      </a:cxn>
                    </a:cxnLst>
                    <a:rect l="0" t="0" r="r" b="b"/>
                    <a:pathLst>
                      <a:path w="78" h="28">
                        <a:moveTo>
                          <a:pt x="78" y="20"/>
                        </a:moveTo>
                        <a:lnTo>
                          <a:pt x="20" y="0"/>
                        </a:lnTo>
                        <a:lnTo>
                          <a:pt x="0" y="6"/>
                        </a:lnTo>
                        <a:lnTo>
                          <a:pt x="58" y="28"/>
                        </a:lnTo>
                        <a:lnTo>
                          <a:pt x="78" y="20"/>
                        </a:lnTo>
                        <a:close/>
                      </a:path>
                    </a:pathLst>
                  </a:custGeom>
                  <a:solidFill>
                    <a:srgbClr val="008063"/>
                  </a:solidFill>
                  <a:ln w="0">
                    <a:solidFill>
                      <a:srgbClr val="008063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073" name="Freeform 1641"/>
                  <p:cNvSpPr>
                    <a:spLocks noChangeAspect="1"/>
                  </p:cNvSpPr>
                  <p:nvPr/>
                </p:nvSpPr>
                <p:spPr bwMode="auto">
                  <a:xfrm>
                    <a:off x="3918" y="1180"/>
                    <a:ext cx="78" cy="28"/>
                  </a:xfrm>
                  <a:custGeom>
                    <a:avLst/>
                    <a:gdLst/>
                    <a:ahLst/>
                    <a:cxnLst>
                      <a:cxn ang="0">
                        <a:pos x="78" y="20"/>
                      </a:cxn>
                      <a:cxn ang="0">
                        <a:pos x="20" y="0"/>
                      </a:cxn>
                      <a:cxn ang="0">
                        <a:pos x="0" y="6"/>
                      </a:cxn>
                      <a:cxn ang="0">
                        <a:pos x="58" y="28"/>
                      </a:cxn>
                      <a:cxn ang="0">
                        <a:pos x="78" y="20"/>
                      </a:cxn>
                    </a:cxnLst>
                    <a:rect l="0" t="0" r="r" b="b"/>
                    <a:pathLst>
                      <a:path w="78" h="28">
                        <a:moveTo>
                          <a:pt x="78" y="20"/>
                        </a:moveTo>
                        <a:lnTo>
                          <a:pt x="20" y="0"/>
                        </a:lnTo>
                        <a:lnTo>
                          <a:pt x="0" y="6"/>
                        </a:lnTo>
                        <a:lnTo>
                          <a:pt x="58" y="28"/>
                        </a:lnTo>
                        <a:lnTo>
                          <a:pt x="78" y="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074" name="Freeform 1642"/>
                  <p:cNvSpPr>
                    <a:spLocks noChangeAspect="1"/>
                  </p:cNvSpPr>
                  <p:nvPr/>
                </p:nvSpPr>
                <p:spPr bwMode="auto">
                  <a:xfrm>
                    <a:off x="3898" y="1186"/>
                    <a:ext cx="78" cy="30"/>
                  </a:xfrm>
                  <a:custGeom>
                    <a:avLst/>
                    <a:gdLst/>
                    <a:ahLst/>
                    <a:cxnLst>
                      <a:cxn ang="0">
                        <a:pos x="78" y="22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56" y="30"/>
                      </a:cxn>
                      <a:cxn ang="0">
                        <a:pos x="78" y="22"/>
                      </a:cxn>
                    </a:cxnLst>
                    <a:rect l="0" t="0" r="r" b="b"/>
                    <a:pathLst>
                      <a:path w="78" h="30">
                        <a:moveTo>
                          <a:pt x="78" y="22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56" y="30"/>
                        </a:lnTo>
                        <a:lnTo>
                          <a:pt x="78" y="22"/>
                        </a:lnTo>
                        <a:close/>
                      </a:path>
                    </a:pathLst>
                  </a:custGeom>
                  <a:solidFill>
                    <a:srgbClr val="008065"/>
                  </a:solidFill>
                  <a:ln w="0">
                    <a:solidFill>
                      <a:srgbClr val="00806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075" name="Freeform 1643"/>
                  <p:cNvSpPr>
                    <a:spLocks noChangeAspect="1"/>
                  </p:cNvSpPr>
                  <p:nvPr/>
                </p:nvSpPr>
                <p:spPr bwMode="auto">
                  <a:xfrm>
                    <a:off x="3898" y="1186"/>
                    <a:ext cx="78" cy="30"/>
                  </a:xfrm>
                  <a:custGeom>
                    <a:avLst/>
                    <a:gdLst/>
                    <a:ahLst/>
                    <a:cxnLst>
                      <a:cxn ang="0">
                        <a:pos x="78" y="22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56" y="30"/>
                      </a:cxn>
                      <a:cxn ang="0">
                        <a:pos x="78" y="22"/>
                      </a:cxn>
                    </a:cxnLst>
                    <a:rect l="0" t="0" r="r" b="b"/>
                    <a:pathLst>
                      <a:path w="78" h="30">
                        <a:moveTo>
                          <a:pt x="78" y="22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56" y="30"/>
                        </a:lnTo>
                        <a:lnTo>
                          <a:pt x="78" y="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076" name="Freeform 1644"/>
                  <p:cNvSpPr>
                    <a:spLocks noChangeAspect="1"/>
                  </p:cNvSpPr>
                  <p:nvPr/>
                </p:nvSpPr>
                <p:spPr bwMode="auto">
                  <a:xfrm>
                    <a:off x="3876" y="1194"/>
                    <a:ext cx="78" cy="30"/>
                  </a:xfrm>
                  <a:custGeom>
                    <a:avLst/>
                    <a:gdLst/>
                    <a:ahLst/>
                    <a:cxnLst>
                      <a:cxn ang="0">
                        <a:pos x="78" y="22"/>
                      </a:cxn>
                      <a:cxn ang="0">
                        <a:pos x="22" y="0"/>
                      </a:cxn>
                      <a:cxn ang="0">
                        <a:pos x="0" y="6"/>
                      </a:cxn>
                      <a:cxn ang="0">
                        <a:pos x="58" y="30"/>
                      </a:cxn>
                      <a:cxn ang="0">
                        <a:pos x="78" y="22"/>
                      </a:cxn>
                    </a:cxnLst>
                    <a:rect l="0" t="0" r="r" b="b"/>
                    <a:pathLst>
                      <a:path w="78" h="30">
                        <a:moveTo>
                          <a:pt x="78" y="22"/>
                        </a:moveTo>
                        <a:lnTo>
                          <a:pt x="22" y="0"/>
                        </a:lnTo>
                        <a:lnTo>
                          <a:pt x="0" y="6"/>
                        </a:lnTo>
                        <a:lnTo>
                          <a:pt x="58" y="30"/>
                        </a:lnTo>
                        <a:lnTo>
                          <a:pt x="78" y="22"/>
                        </a:lnTo>
                        <a:close/>
                      </a:path>
                    </a:pathLst>
                  </a:custGeom>
                  <a:solidFill>
                    <a:srgbClr val="008066"/>
                  </a:solidFill>
                  <a:ln w="0">
                    <a:solidFill>
                      <a:srgbClr val="008066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077" name="Freeform 1645"/>
                  <p:cNvSpPr>
                    <a:spLocks noChangeAspect="1"/>
                  </p:cNvSpPr>
                  <p:nvPr/>
                </p:nvSpPr>
                <p:spPr bwMode="auto">
                  <a:xfrm>
                    <a:off x="3876" y="1194"/>
                    <a:ext cx="78" cy="30"/>
                  </a:xfrm>
                  <a:custGeom>
                    <a:avLst/>
                    <a:gdLst/>
                    <a:ahLst/>
                    <a:cxnLst>
                      <a:cxn ang="0">
                        <a:pos x="78" y="22"/>
                      </a:cxn>
                      <a:cxn ang="0">
                        <a:pos x="22" y="0"/>
                      </a:cxn>
                      <a:cxn ang="0">
                        <a:pos x="0" y="6"/>
                      </a:cxn>
                      <a:cxn ang="0">
                        <a:pos x="58" y="30"/>
                      </a:cxn>
                      <a:cxn ang="0">
                        <a:pos x="78" y="22"/>
                      </a:cxn>
                    </a:cxnLst>
                    <a:rect l="0" t="0" r="r" b="b"/>
                    <a:pathLst>
                      <a:path w="78" h="30">
                        <a:moveTo>
                          <a:pt x="78" y="22"/>
                        </a:moveTo>
                        <a:lnTo>
                          <a:pt x="22" y="0"/>
                        </a:lnTo>
                        <a:lnTo>
                          <a:pt x="0" y="6"/>
                        </a:lnTo>
                        <a:lnTo>
                          <a:pt x="58" y="30"/>
                        </a:lnTo>
                        <a:lnTo>
                          <a:pt x="78" y="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078" name="Freeform 1646"/>
                  <p:cNvSpPr>
                    <a:spLocks noChangeAspect="1"/>
                  </p:cNvSpPr>
                  <p:nvPr/>
                </p:nvSpPr>
                <p:spPr bwMode="auto">
                  <a:xfrm>
                    <a:off x="3856" y="1200"/>
                    <a:ext cx="78" cy="32"/>
                  </a:xfrm>
                  <a:custGeom>
                    <a:avLst/>
                    <a:gdLst/>
                    <a:ahLst/>
                    <a:cxnLst>
                      <a:cxn ang="0">
                        <a:pos x="78" y="24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56" y="32"/>
                      </a:cxn>
                      <a:cxn ang="0">
                        <a:pos x="78" y="24"/>
                      </a:cxn>
                    </a:cxnLst>
                    <a:rect l="0" t="0" r="r" b="b"/>
                    <a:pathLst>
                      <a:path w="78" h="32">
                        <a:moveTo>
                          <a:pt x="78" y="24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56" y="32"/>
                        </a:lnTo>
                        <a:lnTo>
                          <a:pt x="78" y="24"/>
                        </a:lnTo>
                        <a:close/>
                      </a:path>
                    </a:pathLst>
                  </a:custGeom>
                  <a:solidFill>
                    <a:srgbClr val="008167"/>
                  </a:solidFill>
                  <a:ln w="0">
                    <a:solidFill>
                      <a:srgbClr val="008167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079" name="Freeform 1647"/>
                  <p:cNvSpPr>
                    <a:spLocks noChangeAspect="1"/>
                  </p:cNvSpPr>
                  <p:nvPr/>
                </p:nvSpPr>
                <p:spPr bwMode="auto">
                  <a:xfrm>
                    <a:off x="3856" y="1200"/>
                    <a:ext cx="78" cy="32"/>
                  </a:xfrm>
                  <a:custGeom>
                    <a:avLst/>
                    <a:gdLst/>
                    <a:ahLst/>
                    <a:cxnLst>
                      <a:cxn ang="0">
                        <a:pos x="78" y="24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56" y="32"/>
                      </a:cxn>
                      <a:cxn ang="0">
                        <a:pos x="78" y="24"/>
                      </a:cxn>
                    </a:cxnLst>
                    <a:rect l="0" t="0" r="r" b="b"/>
                    <a:pathLst>
                      <a:path w="78" h="32">
                        <a:moveTo>
                          <a:pt x="78" y="24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56" y="32"/>
                        </a:lnTo>
                        <a:lnTo>
                          <a:pt x="78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080" name="Freeform 1648"/>
                  <p:cNvSpPr>
                    <a:spLocks noChangeAspect="1"/>
                  </p:cNvSpPr>
                  <p:nvPr/>
                </p:nvSpPr>
                <p:spPr bwMode="auto">
                  <a:xfrm>
                    <a:off x="3834" y="1208"/>
                    <a:ext cx="78" cy="32"/>
                  </a:xfrm>
                  <a:custGeom>
                    <a:avLst/>
                    <a:gdLst/>
                    <a:ahLst/>
                    <a:cxnLst>
                      <a:cxn ang="0">
                        <a:pos x="78" y="24"/>
                      </a:cxn>
                      <a:cxn ang="0">
                        <a:pos x="22" y="0"/>
                      </a:cxn>
                      <a:cxn ang="0">
                        <a:pos x="0" y="8"/>
                      </a:cxn>
                      <a:cxn ang="0">
                        <a:pos x="58" y="32"/>
                      </a:cxn>
                      <a:cxn ang="0">
                        <a:pos x="78" y="24"/>
                      </a:cxn>
                    </a:cxnLst>
                    <a:rect l="0" t="0" r="r" b="b"/>
                    <a:pathLst>
                      <a:path w="78" h="32">
                        <a:moveTo>
                          <a:pt x="78" y="24"/>
                        </a:moveTo>
                        <a:lnTo>
                          <a:pt x="22" y="0"/>
                        </a:lnTo>
                        <a:lnTo>
                          <a:pt x="0" y="8"/>
                        </a:lnTo>
                        <a:lnTo>
                          <a:pt x="58" y="32"/>
                        </a:lnTo>
                        <a:lnTo>
                          <a:pt x="78" y="24"/>
                        </a:lnTo>
                        <a:close/>
                      </a:path>
                    </a:pathLst>
                  </a:custGeom>
                  <a:solidFill>
                    <a:srgbClr val="008168"/>
                  </a:solidFill>
                  <a:ln w="0">
                    <a:solidFill>
                      <a:srgbClr val="008168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081" name="Freeform 1649"/>
                  <p:cNvSpPr>
                    <a:spLocks noChangeAspect="1"/>
                  </p:cNvSpPr>
                  <p:nvPr/>
                </p:nvSpPr>
                <p:spPr bwMode="auto">
                  <a:xfrm>
                    <a:off x="3834" y="1208"/>
                    <a:ext cx="78" cy="32"/>
                  </a:xfrm>
                  <a:custGeom>
                    <a:avLst/>
                    <a:gdLst/>
                    <a:ahLst/>
                    <a:cxnLst>
                      <a:cxn ang="0">
                        <a:pos x="78" y="24"/>
                      </a:cxn>
                      <a:cxn ang="0">
                        <a:pos x="22" y="0"/>
                      </a:cxn>
                      <a:cxn ang="0">
                        <a:pos x="0" y="8"/>
                      </a:cxn>
                      <a:cxn ang="0">
                        <a:pos x="58" y="32"/>
                      </a:cxn>
                      <a:cxn ang="0">
                        <a:pos x="78" y="24"/>
                      </a:cxn>
                    </a:cxnLst>
                    <a:rect l="0" t="0" r="r" b="b"/>
                    <a:pathLst>
                      <a:path w="78" h="32">
                        <a:moveTo>
                          <a:pt x="78" y="24"/>
                        </a:moveTo>
                        <a:lnTo>
                          <a:pt x="22" y="0"/>
                        </a:lnTo>
                        <a:lnTo>
                          <a:pt x="0" y="8"/>
                        </a:lnTo>
                        <a:lnTo>
                          <a:pt x="58" y="32"/>
                        </a:lnTo>
                        <a:lnTo>
                          <a:pt x="78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082" name="Freeform 1650"/>
                  <p:cNvSpPr>
                    <a:spLocks noChangeAspect="1"/>
                  </p:cNvSpPr>
                  <p:nvPr/>
                </p:nvSpPr>
                <p:spPr bwMode="auto">
                  <a:xfrm>
                    <a:off x="3814" y="1216"/>
                    <a:ext cx="78" cy="32"/>
                  </a:xfrm>
                  <a:custGeom>
                    <a:avLst/>
                    <a:gdLst/>
                    <a:ahLst/>
                    <a:cxnLst>
                      <a:cxn ang="0">
                        <a:pos x="78" y="24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56" y="32"/>
                      </a:cxn>
                      <a:cxn ang="0">
                        <a:pos x="78" y="24"/>
                      </a:cxn>
                    </a:cxnLst>
                    <a:rect l="0" t="0" r="r" b="b"/>
                    <a:pathLst>
                      <a:path w="78" h="32">
                        <a:moveTo>
                          <a:pt x="78" y="24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56" y="32"/>
                        </a:lnTo>
                        <a:lnTo>
                          <a:pt x="78" y="24"/>
                        </a:lnTo>
                        <a:close/>
                      </a:path>
                    </a:pathLst>
                  </a:custGeom>
                  <a:solidFill>
                    <a:srgbClr val="008168"/>
                  </a:solidFill>
                  <a:ln w="0">
                    <a:solidFill>
                      <a:srgbClr val="008168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083" name="Freeform 1651"/>
                  <p:cNvSpPr>
                    <a:spLocks noChangeAspect="1"/>
                  </p:cNvSpPr>
                  <p:nvPr/>
                </p:nvSpPr>
                <p:spPr bwMode="auto">
                  <a:xfrm>
                    <a:off x="3814" y="1216"/>
                    <a:ext cx="78" cy="32"/>
                  </a:xfrm>
                  <a:custGeom>
                    <a:avLst/>
                    <a:gdLst/>
                    <a:ahLst/>
                    <a:cxnLst>
                      <a:cxn ang="0">
                        <a:pos x="78" y="24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56" y="32"/>
                      </a:cxn>
                      <a:cxn ang="0">
                        <a:pos x="78" y="24"/>
                      </a:cxn>
                    </a:cxnLst>
                    <a:rect l="0" t="0" r="r" b="b"/>
                    <a:pathLst>
                      <a:path w="78" h="32">
                        <a:moveTo>
                          <a:pt x="78" y="24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56" y="32"/>
                        </a:lnTo>
                        <a:lnTo>
                          <a:pt x="78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084" name="Freeform 1652"/>
                  <p:cNvSpPr>
                    <a:spLocks noChangeAspect="1"/>
                  </p:cNvSpPr>
                  <p:nvPr/>
                </p:nvSpPr>
                <p:spPr bwMode="auto">
                  <a:xfrm>
                    <a:off x="3792" y="1224"/>
                    <a:ext cx="78" cy="32"/>
                  </a:xfrm>
                  <a:custGeom>
                    <a:avLst/>
                    <a:gdLst/>
                    <a:ahLst/>
                    <a:cxnLst>
                      <a:cxn ang="0">
                        <a:pos x="78" y="24"/>
                      </a:cxn>
                      <a:cxn ang="0">
                        <a:pos x="22" y="0"/>
                      </a:cxn>
                      <a:cxn ang="0">
                        <a:pos x="0" y="6"/>
                      </a:cxn>
                      <a:cxn ang="0">
                        <a:pos x="56" y="32"/>
                      </a:cxn>
                      <a:cxn ang="0">
                        <a:pos x="78" y="24"/>
                      </a:cxn>
                    </a:cxnLst>
                    <a:rect l="0" t="0" r="r" b="b"/>
                    <a:pathLst>
                      <a:path w="78" h="32">
                        <a:moveTo>
                          <a:pt x="78" y="24"/>
                        </a:moveTo>
                        <a:lnTo>
                          <a:pt x="22" y="0"/>
                        </a:lnTo>
                        <a:lnTo>
                          <a:pt x="0" y="6"/>
                        </a:lnTo>
                        <a:lnTo>
                          <a:pt x="56" y="32"/>
                        </a:lnTo>
                        <a:lnTo>
                          <a:pt x="78" y="24"/>
                        </a:lnTo>
                        <a:close/>
                      </a:path>
                    </a:pathLst>
                  </a:custGeom>
                  <a:solidFill>
                    <a:srgbClr val="008268"/>
                  </a:solidFill>
                  <a:ln w="0">
                    <a:solidFill>
                      <a:srgbClr val="008268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085" name="Freeform 1653"/>
                  <p:cNvSpPr>
                    <a:spLocks noChangeAspect="1"/>
                  </p:cNvSpPr>
                  <p:nvPr/>
                </p:nvSpPr>
                <p:spPr bwMode="auto">
                  <a:xfrm>
                    <a:off x="3792" y="1224"/>
                    <a:ext cx="78" cy="32"/>
                  </a:xfrm>
                  <a:custGeom>
                    <a:avLst/>
                    <a:gdLst/>
                    <a:ahLst/>
                    <a:cxnLst>
                      <a:cxn ang="0">
                        <a:pos x="78" y="24"/>
                      </a:cxn>
                      <a:cxn ang="0">
                        <a:pos x="22" y="0"/>
                      </a:cxn>
                      <a:cxn ang="0">
                        <a:pos x="0" y="6"/>
                      </a:cxn>
                      <a:cxn ang="0">
                        <a:pos x="56" y="32"/>
                      </a:cxn>
                      <a:cxn ang="0">
                        <a:pos x="78" y="24"/>
                      </a:cxn>
                    </a:cxnLst>
                    <a:rect l="0" t="0" r="r" b="b"/>
                    <a:pathLst>
                      <a:path w="78" h="32">
                        <a:moveTo>
                          <a:pt x="78" y="24"/>
                        </a:moveTo>
                        <a:lnTo>
                          <a:pt x="22" y="0"/>
                        </a:lnTo>
                        <a:lnTo>
                          <a:pt x="0" y="6"/>
                        </a:lnTo>
                        <a:lnTo>
                          <a:pt x="56" y="32"/>
                        </a:lnTo>
                        <a:lnTo>
                          <a:pt x="78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086" name="Freeform 1654"/>
                  <p:cNvSpPr>
                    <a:spLocks noChangeAspect="1"/>
                  </p:cNvSpPr>
                  <p:nvPr/>
                </p:nvSpPr>
                <p:spPr bwMode="auto">
                  <a:xfrm>
                    <a:off x="3770" y="1230"/>
                    <a:ext cx="78" cy="34"/>
                  </a:xfrm>
                  <a:custGeom>
                    <a:avLst/>
                    <a:gdLst/>
                    <a:ahLst/>
                    <a:cxnLst>
                      <a:cxn ang="0">
                        <a:pos x="78" y="26"/>
                      </a:cxn>
                      <a:cxn ang="0">
                        <a:pos x="22" y="0"/>
                      </a:cxn>
                      <a:cxn ang="0">
                        <a:pos x="0" y="8"/>
                      </a:cxn>
                      <a:cxn ang="0">
                        <a:pos x="56" y="34"/>
                      </a:cxn>
                      <a:cxn ang="0">
                        <a:pos x="78" y="26"/>
                      </a:cxn>
                    </a:cxnLst>
                    <a:rect l="0" t="0" r="r" b="b"/>
                    <a:pathLst>
                      <a:path w="78" h="34">
                        <a:moveTo>
                          <a:pt x="78" y="26"/>
                        </a:moveTo>
                        <a:lnTo>
                          <a:pt x="22" y="0"/>
                        </a:lnTo>
                        <a:lnTo>
                          <a:pt x="0" y="8"/>
                        </a:lnTo>
                        <a:lnTo>
                          <a:pt x="56" y="34"/>
                        </a:lnTo>
                        <a:lnTo>
                          <a:pt x="78" y="26"/>
                        </a:lnTo>
                        <a:close/>
                      </a:path>
                    </a:pathLst>
                  </a:custGeom>
                  <a:solidFill>
                    <a:srgbClr val="008367"/>
                  </a:solidFill>
                  <a:ln w="0">
                    <a:solidFill>
                      <a:srgbClr val="008367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087" name="Freeform 1655"/>
                  <p:cNvSpPr>
                    <a:spLocks noChangeAspect="1"/>
                  </p:cNvSpPr>
                  <p:nvPr/>
                </p:nvSpPr>
                <p:spPr bwMode="auto">
                  <a:xfrm>
                    <a:off x="3770" y="1230"/>
                    <a:ext cx="78" cy="34"/>
                  </a:xfrm>
                  <a:custGeom>
                    <a:avLst/>
                    <a:gdLst/>
                    <a:ahLst/>
                    <a:cxnLst>
                      <a:cxn ang="0">
                        <a:pos x="78" y="26"/>
                      </a:cxn>
                      <a:cxn ang="0">
                        <a:pos x="22" y="0"/>
                      </a:cxn>
                      <a:cxn ang="0">
                        <a:pos x="0" y="8"/>
                      </a:cxn>
                      <a:cxn ang="0">
                        <a:pos x="56" y="34"/>
                      </a:cxn>
                      <a:cxn ang="0">
                        <a:pos x="78" y="26"/>
                      </a:cxn>
                    </a:cxnLst>
                    <a:rect l="0" t="0" r="r" b="b"/>
                    <a:pathLst>
                      <a:path w="78" h="34">
                        <a:moveTo>
                          <a:pt x="78" y="26"/>
                        </a:moveTo>
                        <a:lnTo>
                          <a:pt x="22" y="0"/>
                        </a:lnTo>
                        <a:lnTo>
                          <a:pt x="0" y="8"/>
                        </a:lnTo>
                        <a:lnTo>
                          <a:pt x="56" y="34"/>
                        </a:lnTo>
                        <a:lnTo>
                          <a:pt x="78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088" name="Freeform 1656"/>
                  <p:cNvSpPr>
                    <a:spLocks noChangeAspect="1"/>
                  </p:cNvSpPr>
                  <p:nvPr/>
                </p:nvSpPr>
                <p:spPr bwMode="auto">
                  <a:xfrm>
                    <a:off x="3748" y="1238"/>
                    <a:ext cx="78" cy="34"/>
                  </a:xfrm>
                  <a:custGeom>
                    <a:avLst/>
                    <a:gdLst/>
                    <a:ahLst/>
                    <a:cxnLst>
                      <a:cxn ang="0">
                        <a:pos x="78" y="26"/>
                      </a:cxn>
                      <a:cxn ang="0">
                        <a:pos x="22" y="0"/>
                      </a:cxn>
                      <a:cxn ang="0">
                        <a:pos x="0" y="8"/>
                      </a:cxn>
                      <a:cxn ang="0">
                        <a:pos x="56" y="34"/>
                      </a:cxn>
                      <a:cxn ang="0">
                        <a:pos x="78" y="26"/>
                      </a:cxn>
                    </a:cxnLst>
                    <a:rect l="0" t="0" r="r" b="b"/>
                    <a:pathLst>
                      <a:path w="78" h="34">
                        <a:moveTo>
                          <a:pt x="78" y="26"/>
                        </a:moveTo>
                        <a:lnTo>
                          <a:pt x="22" y="0"/>
                        </a:lnTo>
                        <a:lnTo>
                          <a:pt x="0" y="8"/>
                        </a:lnTo>
                        <a:lnTo>
                          <a:pt x="56" y="34"/>
                        </a:lnTo>
                        <a:lnTo>
                          <a:pt x="78" y="26"/>
                        </a:lnTo>
                        <a:close/>
                      </a:path>
                    </a:pathLst>
                  </a:custGeom>
                  <a:solidFill>
                    <a:srgbClr val="008466"/>
                  </a:solidFill>
                  <a:ln w="0">
                    <a:solidFill>
                      <a:srgbClr val="008466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089" name="Freeform 1657"/>
                  <p:cNvSpPr>
                    <a:spLocks noChangeAspect="1"/>
                  </p:cNvSpPr>
                  <p:nvPr/>
                </p:nvSpPr>
                <p:spPr bwMode="auto">
                  <a:xfrm>
                    <a:off x="3748" y="1238"/>
                    <a:ext cx="78" cy="34"/>
                  </a:xfrm>
                  <a:custGeom>
                    <a:avLst/>
                    <a:gdLst/>
                    <a:ahLst/>
                    <a:cxnLst>
                      <a:cxn ang="0">
                        <a:pos x="78" y="26"/>
                      </a:cxn>
                      <a:cxn ang="0">
                        <a:pos x="22" y="0"/>
                      </a:cxn>
                      <a:cxn ang="0">
                        <a:pos x="0" y="8"/>
                      </a:cxn>
                      <a:cxn ang="0">
                        <a:pos x="56" y="34"/>
                      </a:cxn>
                      <a:cxn ang="0">
                        <a:pos x="78" y="26"/>
                      </a:cxn>
                    </a:cxnLst>
                    <a:rect l="0" t="0" r="r" b="b"/>
                    <a:pathLst>
                      <a:path w="78" h="34">
                        <a:moveTo>
                          <a:pt x="78" y="26"/>
                        </a:moveTo>
                        <a:lnTo>
                          <a:pt x="22" y="0"/>
                        </a:lnTo>
                        <a:lnTo>
                          <a:pt x="0" y="8"/>
                        </a:lnTo>
                        <a:lnTo>
                          <a:pt x="56" y="34"/>
                        </a:lnTo>
                        <a:lnTo>
                          <a:pt x="78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090" name="Freeform 1658"/>
                  <p:cNvSpPr>
                    <a:spLocks noChangeAspect="1"/>
                  </p:cNvSpPr>
                  <p:nvPr/>
                </p:nvSpPr>
                <p:spPr bwMode="auto">
                  <a:xfrm>
                    <a:off x="3724" y="1246"/>
                    <a:ext cx="80" cy="34"/>
                  </a:xfrm>
                  <a:custGeom>
                    <a:avLst/>
                    <a:gdLst/>
                    <a:ahLst/>
                    <a:cxnLst>
                      <a:cxn ang="0">
                        <a:pos x="80" y="26"/>
                      </a:cxn>
                      <a:cxn ang="0">
                        <a:pos x="24" y="0"/>
                      </a:cxn>
                      <a:cxn ang="0">
                        <a:pos x="0" y="8"/>
                      </a:cxn>
                      <a:cxn ang="0">
                        <a:pos x="58" y="34"/>
                      </a:cxn>
                      <a:cxn ang="0">
                        <a:pos x="80" y="26"/>
                      </a:cxn>
                    </a:cxnLst>
                    <a:rect l="0" t="0" r="r" b="b"/>
                    <a:pathLst>
                      <a:path w="80" h="34">
                        <a:moveTo>
                          <a:pt x="80" y="26"/>
                        </a:moveTo>
                        <a:lnTo>
                          <a:pt x="24" y="0"/>
                        </a:lnTo>
                        <a:lnTo>
                          <a:pt x="0" y="8"/>
                        </a:lnTo>
                        <a:lnTo>
                          <a:pt x="58" y="34"/>
                        </a:lnTo>
                        <a:lnTo>
                          <a:pt x="80" y="26"/>
                        </a:lnTo>
                        <a:close/>
                      </a:path>
                    </a:pathLst>
                  </a:custGeom>
                  <a:solidFill>
                    <a:srgbClr val="008663"/>
                  </a:solidFill>
                  <a:ln w="0">
                    <a:solidFill>
                      <a:srgbClr val="008663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091" name="Freeform 1659"/>
                  <p:cNvSpPr>
                    <a:spLocks noChangeAspect="1"/>
                  </p:cNvSpPr>
                  <p:nvPr/>
                </p:nvSpPr>
                <p:spPr bwMode="auto">
                  <a:xfrm>
                    <a:off x="3724" y="1246"/>
                    <a:ext cx="80" cy="34"/>
                  </a:xfrm>
                  <a:custGeom>
                    <a:avLst/>
                    <a:gdLst/>
                    <a:ahLst/>
                    <a:cxnLst>
                      <a:cxn ang="0">
                        <a:pos x="80" y="26"/>
                      </a:cxn>
                      <a:cxn ang="0">
                        <a:pos x="24" y="0"/>
                      </a:cxn>
                      <a:cxn ang="0">
                        <a:pos x="0" y="8"/>
                      </a:cxn>
                      <a:cxn ang="0">
                        <a:pos x="58" y="34"/>
                      </a:cxn>
                      <a:cxn ang="0">
                        <a:pos x="80" y="26"/>
                      </a:cxn>
                    </a:cxnLst>
                    <a:rect l="0" t="0" r="r" b="b"/>
                    <a:pathLst>
                      <a:path w="80" h="34">
                        <a:moveTo>
                          <a:pt x="80" y="26"/>
                        </a:moveTo>
                        <a:lnTo>
                          <a:pt x="24" y="0"/>
                        </a:lnTo>
                        <a:lnTo>
                          <a:pt x="0" y="8"/>
                        </a:lnTo>
                        <a:lnTo>
                          <a:pt x="58" y="34"/>
                        </a:lnTo>
                        <a:lnTo>
                          <a:pt x="80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092" name="Freeform 1660"/>
                  <p:cNvSpPr>
                    <a:spLocks noChangeAspect="1"/>
                  </p:cNvSpPr>
                  <p:nvPr/>
                </p:nvSpPr>
                <p:spPr bwMode="auto">
                  <a:xfrm>
                    <a:off x="3702" y="1254"/>
                    <a:ext cx="80" cy="34"/>
                  </a:xfrm>
                  <a:custGeom>
                    <a:avLst/>
                    <a:gdLst/>
                    <a:ahLst/>
                    <a:cxnLst>
                      <a:cxn ang="0">
                        <a:pos x="80" y="26"/>
                      </a:cxn>
                      <a:cxn ang="0">
                        <a:pos x="22" y="0"/>
                      </a:cxn>
                      <a:cxn ang="0">
                        <a:pos x="0" y="6"/>
                      </a:cxn>
                      <a:cxn ang="0">
                        <a:pos x="56" y="34"/>
                      </a:cxn>
                      <a:cxn ang="0">
                        <a:pos x="80" y="26"/>
                      </a:cxn>
                    </a:cxnLst>
                    <a:rect l="0" t="0" r="r" b="b"/>
                    <a:pathLst>
                      <a:path w="80" h="34">
                        <a:moveTo>
                          <a:pt x="80" y="26"/>
                        </a:moveTo>
                        <a:lnTo>
                          <a:pt x="22" y="0"/>
                        </a:lnTo>
                        <a:lnTo>
                          <a:pt x="0" y="6"/>
                        </a:lnTo>
                        <a:lnTo>
                          <a:pt x="56" y="34"/>
                        </a:lnTo>
                        <a:lnTo>
                          <a:pt x="80" y="26"/>
                        </a:lnTo>
                        <a:close/>
                      </a:path>
                    </a:pathLst>
                  </a:custGeom>
                  <a:solidFill>
                    <a:srgbClr val="008760"/>
                  </a:solidFill>
                  <a:ln w="0">
                    <a:solidFill>
                      <a:srgbClr val="00876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093" name="Freeform 1661"/>
                  <p:cNvSpPr>
                    <a:spLocks noChangeAspect="1"/>
                  </p:cNvSpPr>
                  <p:nvPr/>
                </p:nvSpPr>
                <p:spPr bwMode="auto">
                  <a:xfrm>
                    <a:off x="3702" y="1254"/>
                    <a:ext cx="80" cy="34"/>
                  </a:xfrm>
                  <a:custGeom>
                    <a:avLst/>
                    <a:gdLst/>
                    <a:ahLst/>
                    <a:cxnLst>
                      <a:cxn ang="0">
                        <a:pos x="80" y="26"/>
                      </a:cxn>
                      <a:cxn ang="0">
                        <a:pos x="22" y="0"/>
                      </a:cxn>
                      <a:cxn ang="0">
                        <a:pos x="0" y="6"/>
                      </a:cxn>
                      <a:cxn ang="0">
                        <a:pos x="56" y="34"/>
                      </a:cxn>
                      <a:cxn ang="0">
                        <a:pos x="80" y="26"/>
                      </a:cxn>
                    </a:cxnLst>
                    <a:rect l="0" t="0" r="r" b="b"/>
                    <a:pathLst>
                      <a:path w="80" h="34">
                        <a:moveTo>
                          <a:pt x="80" y="26"/>
                        </a:moveTo>
                        <a:lnTo>
                          <a:pt x="22" y="0"/>
                        </a:lnTo>
                        <a:lnTo>
                          <a:pt x="0" y="6"/>
                        </a:lnTo>
                        <a:lnTo>
                          <a:pt x="56" y="34"/>
                        </a:lnTo>
                        <a:lnTo>
                          <a:pt x="80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094" name="Freeform 1662"/>
                  <p:cNvSpPr>
                    <a:spLocks noChangeAspect="1"/>
                  </p:cNvSpPr>
                  <p:nvPr/>
                </p:nvSpPr>
                <p:spPr bwMode="auto">
                  <a:xfrm>
                    <a:off x="3680" y="1260"/>
                    <a:ext cx="78" cy="34"/>
                  </a:xfrm>
                  <a:custGeom>
                    <a:avLst/>
                    <a:gdLst/>
                    <a:ahLst/>
                    <a:cxnLst>
                      <a:cxn ang="0">
                        <a:pos x="78" y="28"/>
                      </a:cxn>
                      <a:cxn ang="0">
                        <a:pos x="22" y="0"/>
                      </a:cxn>
                      <a:cxn ang="0">
                        <a:pos x="0" y="8"/>
                      </a:cxn>
                      <a:cxn ang="0">
                        <a:pos x="56" y="34"/>
                      </a:cxn>
                      <a:cxn ang="0">
                        <a:pos x="78" y="28"/>
                      </a:cxn>
                    </a:cxnLst>
                    <a:rect l="0" t="0" r="r" b="b"/>
                    <a:pathLst>
                      <a:path w="78" h="34">
                        <a:moveTo>
                          <a:pt x="78" y="28"/>
                        </a:moveTo>
                        <a:lnTo>
                          <a:pt x="22" y="0"/>
                        </a:lnTo>
                        <a:lnTo>
                          <a:pt x="0" y="8"/>
                        </a:lnTo>
                        <a:lnTo>
                          <a:pt x="56" y="34"/>
                        </a:lnTo>
                        <a:lnTo>
                          <a:pt x="78" y="28"/>
                        </a:lnTo>
                        <a:close/>
                      </a:path>
                    </a:pathLst>
                  </a:custGeom>
                  <a:solidFill>
                    <a:srgbClr val="00895B"/>
                  </a:solidFill>
                  <a:ln w="0">
                    <a:solidFill>
                      <a:srgbClr val="00895B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095" name="Freeform 1663"/>
                  <p:cNvSpPr>
                    <a:spLocks noChangeAspect="1"/>
                  </p:cNvSpPr>
                  <p:nvPr/>
                </p:nvSpPr>
                <p:spPr bwMode="auto">
                  <a:xfrm>
                    <a:off x="3680" y="1260"/>
                    <a:ext cx="78" cy="34"/>
                  </a:xfrm>
                  <a:custGeom>
                    <a:avLst/>
                    <a:gdLst/>
                    <a:ahLst/>
                    <a:cxnLst>
                      <a:cxn ang="0">
                        <a:pos x="78" y="28"/>
                      </a:cxn>
                      <a:cxn ang="0">
                        <a:pos x="22" y="0"/>
                      </a:cxn>
                      <a:cxn ang="0">
                        <a:pos x="0" y="8"/>
                      </a:cxn>
                      <a:cxn ang="0">
                        <a:pos x="56" y="34"/>
                      </a:cxn>
                      <a:cxn ang="0">
                        <a:pos x="78" y="28"/>
                      </a:cxn>
                    </a:cxnLst>
                    <a:rect l="0" t="0" r="r" b="b"/>
                    <a:pathLst>
                      <a:path w="78" h="34">
                        <a:moveTo>
                          <a:pt x="78" y="28"/>
                        </a:moveTo>
                        <a:lnTo>
                          <a:pt x="22" y="0"/>
                        </a:lnTo>
                        <a:lnTo>
                          <a:pt x="0" y="8"/>
                        </a:lnTo>
                        <a:lnTo>
                          <a:pt x="56" y="34"/>
                        </a:lnTo>
                        <a:lnTo>
                          <a:pt x="78" y="2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096" name="Freeform 1664"/>
                  <p:cNvSpPr>
                    <a:spLocks noChangeAspect="1"/>
                  </p:cNvSpPr>
                  <p:nvPr/>
                </p:nvSpPr>
                <p:spPr bwMode="auto">
                  <a:xfrm>
                    <a:off x="3656" y="1268"/>
                    <a:ext cx="80" cy="34"/>
                  </a:xfrm>
                  <a:custGeom>
                    <a:avLst/>
                    <a:gdLst/>
                    <a:ahLst/>
                    <a:cxnLst>
                      <a:cxn ang="0">
                        <a:pos x="80" y="26"/>
                      </a:cxn>
                      <a:cxn ang="0">
                        <a:pos x="24" y="0"/>
                      </a:cxn>
                      <a:cxn ang="0">
                        <a:pos x="0" y="6"/>
                      </a:cxn>
                      <a:cxn ang="0">
                        <a:pos x="56" y="34"/>
                      </a:cxn>
                      <a:cxn ang="0">
                        <a:pos x="80" y="26"/>
                      </a:cxn>
                    </a:cxnLst>
                    <a:rect l="0" t="0" r="r" b="b"/>
                    <a:pathLst>
                      <a:path w="80" h="34">
                        <a:moveTo>
                          <a:pt x="80" y="26"/>
                        </a:moveTo>
                        <a:lnTo>
                          <a:pt x="24" y="0"/>
                        </a:lnTo>
                        <a:lnTo>
                          <a:pt x="0" y="6"/>
                        </a:lnTo>
                        <a:lnTo>
                          <a:pt x="56" y="34"/>
                        </a:lnTo>
                        <a:lnTo>
                          <a:pt x="80" y="26"/>
                        </a:lnTo>
                        <a:close/>
                      </a:path>
                    </a:pathLst>
                  </a:custGeom>
                  <a:solidFill>
                    <a:srgbClr val="008B56"/>
                  </a:solidFill>
                  <a:ln w="0">
                    <a:solidFill>
                      <a:srgbClr val="008B56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097" name="Freeform 1665"/>
                  <p:cNvSpPr>
                    <a:spLocks noChangeAspect="1"/>
                  </p:cNvSpPr>
                  <p:nvPr/>
                </p:nvSpPr>
                <p:spPr bwMode="auto">
                  <a:xfrm>
                    <a:off x="3656" y="1268"/>
                    <a:ext cx="80" cy="34"/>
                  </a:xfrm>
                  <a:custGeom>
                    <a:avLst/>
                    <a:gdLst/>
                    <a:ahLst/>
                    <a:cxnLst>
                      <a:cxn ang="0">
                        <a:pos x="80" y="26"/>
                      </a:cxn>
                      <a:cxn ang="0">
                        <a:pos x="24" y="0"/>
                      </a:cxn>
                      <a:cxn ang="0">
                        <a:pos x="0" y="6"/>
                      </a:cxn>
                      <a:cxn ang="0">
                        <a:pos x="56" y="34"/>
                      </a:cxn>
                      <a:cxn ang="0">
                        <a:pos x="80" y="26"/>
                      </a:cxn>
                    </a:cxnLst>
                    <a:rect l="0" t="0" r="r" b="b"/>
                    <a:pathLst>
                      <a:path w="80" h="34">
                        <a:moveTo>
                          <a:pt x="80" y="26"/>
                        </a:moveTo>
                        <a:lnTo>
                          <a:pt x="24" y="0"/>
                        </a:lnTo>
                        <a:lnTo>
                          <a:pt x="0" y="6"/>
                        </a:lnTo>
                        <a:lnTo>
                          <a:pt x="56" y="34"/>
                        </a:lnTo>
                        <a:lnTo>
                          <a:pt x="80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098" name="Freeform 1666"/>
                  <p:cNvSpPr>
                    <a:spLocks noChangeAspect="1"/>
                  </p:cNvSpPr>
                  <p:nvPr/>
                </p:nvSpPr>
                <p:spPr bwMode="auto">
                  <a:xfrm>
                    <a:off x="3632" y="1274"/>
                    <a:ext cx="80" cy="34"/>
                  </a:xfrm>
                  <a:custGeom>
                    <a:avLst/>
                    <a:gdLst/>
                    <a:ahLst/>
                    <a:cxnLst>
                      <a:cxn ang="0">
                        <a:pos x="80" y="28"/>
                      </a:cxn>
                      <a:cxn ang="0">
                        <a:pos x="24" y="0"/>
                      </a:cxn>
                      <a:cxn ang="0">
                        <a:pos x="0" y="6"/>
                      </a:cxn>
                      <a:cxn ang="0">
                        <a:pos x="56" y="34"/>
                      </a:cxn>
                      <a:cxn ang="0">
                        <a:pos x="80" y="28"/>
                      </a:cxn>
                    </a:cxnLst>
                    <a:rect l="0" t="0" r="r" b="b"/>
                    <a:pathLst>
                      <a:path w="80" h="34">
                        <a:moveTo>
                          <a:pt x="80" y="28"/>
                        </a:moveTo>
                        <a:lnTo>
                          <a:pt x="24" y="0"/>
                        </a:lnTo>
                        <a:lnTo>
                          <a:pt x="0" y="6"/>
                        </a:lnTo>
                        <a:lnTo>
                          <a:pt x="56" y="34"/>
                        </a:lnTo>
                        <a:lnTo>
                          <a:pt x="80" y="28"/>
                        </a:lnTo>
                        <a:close/>
                      </a:path>
                    </a:pathLst>
                  </a:custGeom>
                  <a:solidFill>
                    <a:srgbClr val="008E4F"/>
                  </a:solidFill>
                  <a:ln w="0">
                    <a:solidFill>
                      <a:srgbClr val="008E4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099" name="Freeform 1667"/>
                  <p:cNvSpPr>
                    <a:spLocks noChangeAspect="1"/>
                  </p:cNvSpPr>
                  <p:nvPr/>
                </p:nvSpPr>
                <p:spPr bwMode="auto">
                  <a:xfrm>
                    <a:off x="3632" y="1274"/>
                    <a:ext cx="80" cy="34"/>
                  </a:xfrm>
                  <a:custGeom>
                    <a:avLst/>
                    <a:gdLst/>
                    <a:ahLst/>
                    <a:cxnLst>
                      <a:cxn ang="0">
                        <a:pos x="80" y="28"/>
                      </a:cxn>
                      <a:cxn ang="0">
                        <a:pos x="24" y="0"/>
                      </a:cxn>
                      <a:cxn ang="0">
                        <a:pos x="0" y="6"/>
                      </a:cxn>
                      <a:cxn ang="0">
                        <a:pos x="56" y="34"/>
                      </a:cxn>
                      <a:cxn ang="0">
                        <a:pos x="80" y="28"/>
                      </a:cxn>
                    </a:cxnLst>
                    <a:rect l="0" t="0" r="r" b="b"/>
                    <a:pathLst>
                      <a:path w="80" h="34">
                        <a:moveTo>
                          <a:pt x="80" y="28"/>
                        </a:moveTo>
                        <a:lnTo>
                          <a:pt x="24" y="0"/>
                        </a:lnTo>
                        <a:lnTo>
                          <a:pt x="0" y="6"/>
                        </a:lnTo>
                        <a:lnTo>
                          <a:pt x="56" y="34"/>
                        </a:lnTo>
                        <a:lnTo>
                          <a:pt x="80" y="2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00" name="Freeform 1668"/>
                  <p:cNvSpPr>
                    <a:spLocks noChangeAspect="1"/>
                  </p:cNvSpPr>
                  <p:nvPr/>
                </p:nvSpPr>
                <p:spPr bwMode="auto">
                  <a:xfrm>
                    <a:off x="3608" y="1280"/>
                    <a:ext cx="80" cy="32"/>
                  </a:xfrm>
                  <a:custGeom>
                    <a:avLst/>
                    <a:gdLst/>
                    <a:ahLst/>
                    <a:cxnLst>
                      <a:cxn ang="0">
                        <a:pos x="80" y="28"/>
                      </a:cxn>
                      <a:cxn ang="0">
                        <a:pos x="24" y="0"/>
                      </a:cxn>
                      <a:cxn ang="0">
                        <a:pos x="0" y="4"/>
                      </a:cxn>
                      <a:cxn ang="0">
                        <a:pos x="56" y="32"/>
                      </a:cxn>
                      <a:cxn ang="0">
                        <a:pos x="80" y="28"/>
                      </a:cxn>
                    </a:cxnLst>
                    <a:rect l="0" t="0" r="r" b="b"/>
                    <a:pathLst>
                      <a:path w="80" h="32">
                        <a:moveTo>
                          <a:pt x="80" y="28"/>
                        </a:moveTo>
                        <a:lnTo>
                          <a:pt x="24" y="0"/>
                        </a:lnTo>
                        <a:lnTo>
                          <a:pt x="0" y="4"/>
                        </a:lnTo>
                        <a:lnTo>
                          <a:pt x="56" y="32"/>
                        </a:lnTo>
                        <a:lnTo>
                          <a:pt x="80" y="28"/>
                        </a:lnTo>
                        <a:close/>
                      </a:path>
                    </a:pathLst>
                  </a:custGeom>
                  <a:solidFill>
                    <a:srgbClr val="008F48"/>
                  </a:solidFill>
                  <a:ln w="0">
                    <a:solidFill>
                      <a:srgbClr val="008F48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01" name="Freeform 1669"/>
                  <p:cNvSpPr>
                    <a:spLocks noChangeAspect="1"/>
                  </p:cNvSpPr>
                  <p:nvPr/>
                </p:nvSpPr>
                <p:spPr bwMode="auto">
                  <a:xfrm>
                    <a:off x="3608" y="1280"/>
                    <a:ext cx="80" cy="32"/>
                  </a:xfrm>
                  <a:custGeom>
                    <a:avLst/>
                    <a:gdLst/>
                    <a:ahLst/>
                    <a:cxnLst>
                      <a:cxn ang="0">
                        <a:pos x="80" y="28"/>
                      </a:cxn>
                      <a:cxn ang="0">
                        <a:pos x="24" y="0"/>
                      </a:cxn>
                      <a:cxn ang="0">
                        <a:pos x="0" y="4"/>
                      </a:cxn>
                      <a:cxn ang="0">
                        <a:pos x="56" y="32"/>
                      </a:cxn>
                      <a:cxn ang="0">
                        <a:pos x="80" y="28"/>
                      </a:cxn>
                    </a:cxnLst>
                    <a:rect l="0" t="0" r="r" b="b"/>
                    <a:pathLst>
                      <a:path w="80" h="32">
                        <a:moveTo>
                          <a:pt x="80" y="28"/>
                        </a:moveTo>
                        <a:lnTo>
                          <a:pt x="24" y="0"/>
                        </a:lnTo>
                        <a:lnTo>
                          <a:pt x="0" y="4"/>
                        </a:lnTo>
                        <a:lnTo>
                          <a:pt x="56" y="32"/>
                        </a:lnTo>
                        <a:lnTo>
                          <a:pt x="80" y="2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02" name="Freeform 1670"/>
                  <p:cNvSpPr>
                    <a:spLocks noChangeAspect="1"/>
                  </p:cNvSpPr>
                  <p:nvPr/>
                </p:nvSpPr>
                <p:spPr bwMode="auto">
                  <a:xfrm>
                    <a:off x="3584" y="1284"/>
                    <a:ext cx="80" cy="34"/>
                  </a:xfrm>
                  <a:custGeom>
                    <a:avLst/>
                    <a:gdLst/>
                    <a:ahLst/>
                    <a:cxnLst>
                      <a:cxn ang="0">
                        <a:pos x="80" y="28"/>
                      </a:cxn>
                      <a:cxn ang="0">
                        <a:pos x="24" y="0"/>
                      </a:cxn>
                      <a:cxn ang="0">
                        <a:pos x="0" y="6"/>
                      </a:cxn>
                      <a:cxn ang="0">
                        <a:pos x="56" y="34"/>
                      </a:cxn>
                      <a:cxn ang="0">
                        <a:pos x="80" y="28"/>
                      </a:cxn>
                    </a:cxnLst>
                    <a:rect l="0" t="0" r="r" b="b"/>
                    <a:pathLst>
                      <a:path w="80" h="34">
                        <a:moveTo>
                          <a:pt x="80" y="28"/>
                        </a:moveTo>
                        <a:lnTo>
                          <a:pt x="24" y="0"/>
                        </a:lnTo>
                        <a:lnTo>
                          <a:pt x="0" y="6"/>
                        </a:lnTo>
                        <a:lnTo>
                          <a:pt x="56" y="34"/>
                        </a:lnTo>
                        <a:lnTo>
                          <a:pt x="80" y="28"/>
                        </a:lnTo>
                        <a:close/>
                      </a:path>
                    </a:pathLst>
                  </a:custGeom>
                  <a:solidFill>
                    <a:srgbClr val="009140"/>
                  </a:solidFill>
                  <a:ln w="0">
                    <a:solidFill>
                      <a:srgbClr val="00914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03" name="Freeform 1671"/>
                  <p:cNvSpPr>
                    <a:spLocks noChangeAspect="1"/>
                  </p:cNvSpPr>
                  <p:nvPr/>
                </p:nvSpPr>
                <p:spPr bwMode="auto">
                  <a:xfrm>
                    <a:off x="3584" y="1284"/>
                    <a:ext cx="80" cy="34"/>
                  </a:xfrm>
                  <a:custGeom>
                    <a:avLst/>
                    <a:gdLst/>
                    <a:ahLst/>
                    <a:cxnLst>
                      <a:cxn ang="0">
                        <a:pos x="80" y="28"/>
                      </a:cxn>
                      <a:cxn ang="0">
                        <a:pos x="24" y="0"/>
                      </a:cxn>
                      <a:cxn ang="0">
                        <a:pos x="0" y="6"/>
                      </a:cxn>
                      <a:cxn ang="0">
                        <a:pos x="56" y="34"/>
                      </a:cxn>
                      <a:cxn ang="0">
                        <a:pos x="80" y="28"/>
                      </a:cxn>
                    </a:cxnLst>
                    <a:rect l="0" t="0" r="r" b="b"/>
                    <a:pathLst>
                      <a:path w="80" h="34">
                        <a:moveTo>
                          <a:pt x="80" y="28"/>
                        </a:moveTo>
                        <a:lnTo>
                          <a:pt x="24" y="0"/>
                        </a:lnTo>
                        <a:lnTo>
                          <a:pt x="0" y="6"/>
                        </a:lnTo>
                        <a:lnTo>
                          <a:pt x="56" y="34"/>
                        </a:lnTo>
                        <a:lnTo>
                          <a:pt x="80" y="2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04" name="Freeform 1672"/>
                  <p:cNvSpPr>
                    <a:spLocks noChangeAspect="1"/>
                  </p:cNvSpPr>
                  <p:nvPr/>
                </p:nvSpPr>
                <p:spPr bwMode="auto">
                  <a:xfrm>
                    <a:off x="3560" y="1290"/>
                    <a:ext cx="80" cy="30"/>
                  </a:xfrm>
                  <a:custGeom>
                    <a:avLst/>
                    <a:gdLst/>
                    <a:ahLst/>
                    <a:cxnLst>
                      <a:cxn ang="0">
                        <a:pos x="80" y="28"/>
                      </a:cxn>
                      <a:cxn ang="0">
                        <a:pos x="24" y="0"/>
                      </a:cxn>
                      <a:cxn ang="0">
                        <a:pos x="0" y="4"/>
                      </a:cxn>
                      <a:cxn ang="0">
                        <a:pos x="56" y="30"/>
                      </a:cxn>
                      <a:cxn ang="0">
                        <a:pos x="80" y="28"/>
                      </a:cxn>
                    </a:cxnLst>
                    <a:rect l="0" t="0" r="r" b="b"/>
                    <a:pathLst>
                      <a:path w="80" h="30">
                        <a:moveTo>
                          <a:pt x="80" y="28"/>
                        </a:moveTo>
                        <a:lnTo>
                          <a:pt x="24" y="0"/>
                        </a:lnTo>
                        <a:lnTo>
                          <a:pt x="0" y="4"/>
                        </a:lnTo>
                        <a:lnTo>
                          <a:pt x="56" y="30"/>
                        </a:lnTo>
                        <a:lnTo>
                          <a:pt x="80" y="28"/>
                        </a:lnTo>
                        <a:close/>
                      </a:path>
                    </a:pathLst>
                  </a:custGeom>
                  <a:solidFill>
                    <a:srgbClr val="009139"/>
                  </a:solidFill>
                  <a:ln w="0">
                    <a:solidFill>
                      <a:srgbClr val="009139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05" name="Freeform 1673"/>
                  <p:cNvSpPr>
                    <a:spLocks noChangeAspect="1"/>
                  </p:cNvSpPr>
                  <p:nvPr/>
                </p:nvSpPr>
                <p:spPr bwMode="auto">
                  <a:xfrm>
                    <a:off x="3560" y="1290"/>
                    <a:ext cx="80" cy="30"/>
                  </a:xfrm>
                  <a:custGeom>
                    <a:avLst/>
                    <a:gdLst/>
                    <a:ahLst/>
                    <a:cxnLst>
                      <a:cxn ang="0">
                        <a:pos x="80" y="28"/>
                      </a:cxn>
                      <a:cxn ang="0">
                        <a:pos x="24" y="0"/>
                      </a:cxn>
                      <a:cxn ang="0">
                        <a:pos x="0" y="4"/>
                      </a:cxn>
                      <a:cxn ang="0">
                        <a:pos x="56" y="30"/>
                      </a:cxn>
                      <a:cxn ang="0">
                        <a:pos x="80" y="28"/>
                      </a:cxn>
                    </a:cxnLst>
                    <a:rect l="0" t="0" r="r" b="b"/>
                    <a:pathLst>
                      <a:path w="80" h="30">
                        <a:moveTo>
                          <a:pt x="80" y="28"/>
                        </a:moveTo>
                        <a:lnTo>
                          <a:pt x="24" y="0"/>
                        </a:lnTo>
                        <a:lnTo>
                          <a:pt x="0" y="4"/>
                        </a:lnTo>
                        <a:lnTo>
                          <a:pt x="56" y="30"/>
                        </a:lnTo>
                        <a:lnTo>
                          <a:pt x="80" y="2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06" name="Freeform 1674"/>
                  <p:cNvSpPr>
                    <a:spLocks noChangeAspect="1"/>
                  </p:cNvSpPr>
                  <p:nvPr/>
                </p:nvSpPr>
                <p:spPr bwMode="auto">
                  <a:xfrm>
                    <a:off x="3534" y="1294"/>
                    <a:ext cx="82" cy="30"/>
                  </a:xfrm>
                  <a:custGeom>
                    <a:avLst/>
                    <a:gdLst/>
                    <a:ahLst/>
                    <a:cxnLst>
                      <a:cxn ang="0">
                        <a:pos x="82" y="26"/>
                      </a:cxn>
                      <a:cxn ang="0">
                        <a:pos x="26" y="0"/>
                      </a:cxn>
                      <a:cxn ang="0">
                        <a:pos x="0" y="4"/>
                      </a:cxn>
                      <a:cxn ang="0">
                        <a:pos x="56" y="30"/>
                      </a:cxn>
                      <a:cxn ang="0">
                        <a:pos x="82" y="26"/>
                      </a:cxn>
                    </a:cxnLst>
                    <a:rect l="0" t="0" r="r" b="b"/>
                    <a:pathLst>
                      <a:path w="82" h="30">
                        <a:moveTo>
                          <a:pt x="82" y="26"/>
                        </a:moveTo>
                        <a:lnTo>
                          <a:pt x="26" y="0"/>
                        </a:lnTo>
                        <a:lnTo>
                          <a:pt x="0" y="4"/>
                        </a:lnTo>
                        <a:lnTo>
                          <a:pt x="56" y="30"/>
                        </a:lnTo>
                        <a:lnTo>
                          <a:pt x="82" y="26"/>
                        </a:lnTo>
                        <a:close/>
                      </a:path>
                    </a:pathLst>
                  </a:custGeom>
                  <a:solidFill>
                    <a:srgbClr val="009136"/>
                  </a:solidFill>
                  <a:ln w="0">
                    <a:solidFill>
                      <a:srgbClr val="009136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07" name="Freeform 1675"/>
                  <p:cNvSpPr>
                    <a:spLocks noChangeAspect="1"/>
                  </p:cNvSpPr>
                  <p:nvPr/>
                </p:nvSpPr>
                <p:spPr bwMode="auto">
                  <a:xfrm>
                    <a:off x="3534" y="1294"/>
                    <a:ext cx="82" cy="30"/>
                  </a:xfrm>
                  <a:custGeom>
                    <a:avLst/>
                    <a:gdLst/>
                    <a:ahLst/>
                    <a:cxnLst>
                      <a:cxn ang="0">
                        <a:pos x="82" y="26"/>
                      </a:cxn>
                      <a:cxn ang="0">
                        <a:pos x="26" y="0"/>
                      </a:cxn>
                      <a:cxn ang="0">
                        <a:pos x="0" y="4"/>
                      </a:cxn>
                      <a:cxn ang="0">
                        <a:pos x="56" y="30"/>
                      </a:cxn>
                      <a:cxn ang="0">
                        <a:pos x="82" y="26"/>
                      </a:cxn>
                    </a:cxnLst>
                    <a:rect l="0" t="0" r="r" b="b"/>
                    <a:pathLst>
                      <a:path w="82" h="30">
                        <a:moveTo>
                          <a:pt x="82" y="26"/>
                        </a:moveTo>
                        <a:lnTo>
                          <a:pt x="26" y="0"/>
                        </a:lnTo>
                        <a:lnTo>
                          <a:pt x="0" y="4"/>
                        </a:lnTo>
                        <a:lnTo>
                          <a:pt x="56" y="30"/>
                        </a:lnTo>
                        <a:lnTo>
                          <a:pt x="82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08" name="Freeform 1676"/>
                  <p:cNvSpPr>
                    <a:spLocks noChangeAspect="1"/>
                  </p:cNvSpPr>
                  <p:nvPr/>
                </p:nvSpPr>
                <p:spPr bwMode="auto">
                  <a:xfrm>
                    <a:off x="3510" y="1298"/>
                    <a:ext cx="80" cy="30"/>
                  </a:xfrm>
                  <a:custGeom>
                    <a:avLst/>
                    <a:gdLst/>
                    <a:ahLst/>
                    <a:cxnLst>
                      <a:cxn ang="0">
                        <a:pos x="80" y="26"/>
                      </a:cxn>
                      <a:cxn ang="0">
                        <a:pos x="24" y="0"/>
                      </a:cxn>
                      <a:cxn ang="0">
                        <a:pos x="0" y="4"/>
                      </a:cxn>
                      <a:cxn ang="0">
                        <a:pos x="54" y="30"/>
                      </a:cxn>
                      <a:cxn ang="0">
                        <a:pos x="80" y="26"/>
                      </a:cxn>
                    </a:cxnLst>
                    <a:rect l="0" t="0" r="r" b="b"/>
                    <a:pathLst>
                      <a:path w="80" h="30">
                        <a:moveTo>
                          <a:pt x="80" y="26"/>
                        </a:moveTo>
                        <a:lnTo>
                          <a:pt x="24" y="0"/>
                        </a:lnTo>
                        <a:lnTo>
                          <a:pt x="0" y="4"/>
                        </a:lnTo>
                        <a:lnTo>
                          <a:pt x="54" y="30"/>
                        </a:lnTo>
                        <a:lnTo>
                          <a:pt x="80" y="26"/>
                        </a:lnTo>
                        <a:close/>
                      </a:path>
                    </a:pathLst>
                  </a:custGeom>
                  <a:solidFill>
                    <a:srgbClr val="008F36"/>
                  </a:solidFill>
                  <a:ln w="0">
                    <a:solidFill>
                      <a:srgbClr val="008F36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09" name="Freeform 1677"/>
                  <p:cNvSpPr>
                    <a:spLocks noChangeAspect="1"/>
                  </p:cNvSpPr>
                  <p:nvPr/>
                </p:nvSpPr>
                <p:spPr bwMode="auto">
                  <a:xfrm>
                    <a:off x="3510" y="1298"/>
                    <a:ext cx="80" cy="30"/>
                  </a:xfrm>
                  <a:custGeom>
                    <a:avLst/>
                    <a:gdLst/>
                    <a:ahLst/>
                    <a:cxnLst>
                      <a:cxn ang="0">
                        <a:pos x="80" y="26"/>
                      </a:cxn>
                      <a:cxn ang="0">
                        <a:pos x="24" y="0"/>
                      </a:cxn>
                      <a:cxn ang="0">
                        <a:pos x="0" y="4"/>
                      </a:cxn>
                      <a:cxn ang="0">
                        <a:pos x="54" y="30"/>
                      </a:cxn>
                      <a:cxn ang="0">
                        <a:pos x="80" y="26"/>
                      </a:cxn>
                    </a:cxnLst>
                    <a:rect l="0" t="0" r="r" b="b"/>
                    <a:pathLst>
                      <a:path w="80" h="30">
                        <a:moveTo>
                          <a:pt x="80" y="26"/>
                        </a:moveTo>
                        <a:lnTo>
                          <a:pt x="24" y="0"/>
                        </a:lnTo>
                        <a:lnTo>
                          <a:pt x="0" y="4"/>
                        </a:lnTo>
                        <a:lnTo>
                          <a:pt x="54" y="30"/>
                        </a:lnTo>
                        <a:lnTo>
                          <a:pt x="80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10" name="Freeform 1678"/>
                  <p:cNvSpPr>
                    <a:spLocks noChangeAspect="1"/>
                  </p:cNvSpPr>
                  <p:nvPr/>
                </p:nvSpPr>
                <p:spPr bwMode="auto">
                  <a:xfrm>
                    <a:off x="3484" y="1302"/>
                    <a:ext cx="80" cy="30"/>
                  </a:xfrm>
                  <a:custGeom>
                    <a:avLst/>
                    <a:gdLst/>
                    <a:ahLst/>
                    <a:cxnLst>
                      <a:cxn ang="0">
                        <a:pos x="80" y="26"/>
                      </a:cxn>
                      <a:cxn ang="0">
                        <a:pos x="26" y="0"/>
                      </a:cxn>
                      <a:cxn ang="0">
                        <a:pos x="0" y="4"/>
                      </a:cxn>
                      <a:cxn ang="0">
                        <a:pos x="54" y="30"/>
                      </a:cxn>
                      <a:cxn ang="0">
                        <a:pos x="80" y="26"/>
                      </a:cxn>
                    </a:cxnLst>
                    <a:rect l="0" t="0" r="r" b="b"/>
                    <a:pathLst>
                      <a:path w="80" h="30">
                        <a:moveTo>
                          <a:pt x="80" y="26"/>
                        </a:moveTo>
                        <a:lnTo>
                          <a:pt x="26" y="0"/>
                        </a:lnTo>
                        <a:lnTo>
                          <a:pt x="0" y="4"/>
                        </a:lnTo>
                        <a:lnTo>
                          <a:pt x="54" y="30"/>
                        </a:lnTo>
                        <a:lnTo>
                          <a:pt x="80" y="26"/>
                        </a:lnTo>
                        <a:close/>
                      </a:path>
                    </a:pathLst>
                  </a:custGeom>
                  <a:solidFill>
                    <a:srgbClr val="008D39"/>
                  </a:solidFill>
                  <a:ln w="0">
                    <a:solidFill>
                      <a:srgbClr val="008D39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11" name="Freeform 1679"/>
                  <p:cNvSpPr>
                    <a:spLocks noChangeAspect="1"/>
                  </p:cNvSpPr>
                  <p:nvPr/>
                </p:nvSpPr>
                <p:spPr bwMode="auto">
                  <a:xfrm>
                    <a:off x="3484" y="1302"/>
                    <a:ext cx="80" cy="30"/>
                  </a:xfrm>
                  <a:custGeom>
                    <a:avLst/>
                    <a:gdLst/>
                    <a:ahLst/>
                    <a:cxnLst>
                      <a:cxn ang="0">
                        <a:pos x="80" y="26"/>
                      </a:cxn>
                      <a:cxn ang="0">
                        <a:pos x="26" y="0"/>
                      </a:cxn>
                      <a:cxn ang="0">
                        <a:pos x="0" y="4"/>
                      </a:cxn>
                      <a:cxn ang="0">
                        <a:pos x="54" y="30"/>
                      </a:cxn>
                      <a:cxn ang="0">
                        <a:pos x="80" y="26"/>
                      </a:cxn>
                    </a:cxnLst>
                    <a:rect l="0" t="0" r="r" b="b"/>
                    <a:pathLst>
                      <a:path w="80" h="30">
                        <a:moveTo>
                          <a:pt x="80" y="26"/>
                        </a:moveTo>
                        <a:lnTo>
                          <a:pt x="26" y="0"/>
                        </a:lnTo>
                        <a:lnTo>
                          <a:pt x="0" y="4"/>
                        </a:lnTo>
                        <a:lnTo>
                          <a:pt x="54" y="30"/>
                        </a:lnTo>
                        <a:lnTo>
                          <a:pt x="80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12" name="Freeform 1680"/>
                  <p:cNvSpPr>
                    <a:spLocks noChangeAspect="1"/>
                  </p:cNvSpPr>
                  <p:nvPr/>
                </p:nvSpPr>
                <p:spPr bwMode="auto">
                  <a:xfrm>
                    <a:off x="3458" y="1306"/>
                    <a:ext cx="80" cy="32"/>
                  </a:xfrm>
                  <a:custGeom>
                    <a:avLst/>
                    <a:gdLst/>
                    <a:ahLst/>
                    <a:cxnLst>
                      <a:cxn ang="0">
                        <a:pos x="80" y="26"/>
                      </a:cxn>
                      <a:cxn ang="0">
                        <a:pos x="26" y="0"/>
                      </a:cxn>
                      <a:cxn ang="0">
                        <a:pos x="0" y="6"/>
                      </a:cxn>
                      <a:cxn ang="0">
                        <a:pos x="54" y="32"/>
                      </a:cxn>
                      <a:cxn ang="0">
                        <a:pos x="80" y="26"/>
                      </a:cxn>
                    </a:cxnLst>
                    <a:rect l="0" t="0" r="r" b="b"/>
                    <a:pathLst>
                      <a:path w="80" h="32">
                        <a:moveTo>
                          <a:pt x="80" y="26"/>
                        </a:moveTo>
                        <a:lnTo>
                          <a:pt x="26" y="0"/>
                        </a:lnTo>
                        <a:lnTo>
                          <a:pt x="0" y="6"/>
                        </a:lnTo>
                        <a:lnTo>
                          <a:pt x="54" y="32"/>
                        </a:lnTo>
                        <a:lnTo>
                          <a:pt x="80" y="26"/>
                        </a:lnTo>
                        <a:close/>
                      </a:path>
                    </a:pathLst>
                  </a:custGeom>
                  <a:solidFill>
                    <a:srgbClr val="008940"/>
                  </a:solidFill>
                  <a:ln w="0">
                    <a:solidFill>
                      <a:srgbClr val="00894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13" name="Freeform 1681"/>
                  <p:cNvSpPr>
                    <a:spLocks noChangeAspect="1"/>
                  </p:cNvSpPr>
                  <p:nvPr/>
                </p:nvSpPr>
                <p:spPr bwMode="auto">
                  <a:xfrm>
                    <a:off x="3458" y="1306"/>
                    <a:ext cx="80" cy="32"/>
                  </a:xfrm>
                  <a:custGeom>
                    <a:avLst/>
                    <a:gdLst/>
                    <a:ahLst/>
                    <a:cxnLst>
                      <a:cxn ang="0">
                        <a:pos x="80" y="26"/>
                      </a:cxn>
                      <a:cxn ang="0">
                        <a:pos x="26" y="0"/>
                      </a:cxn>
                      <a:cxn ang="0">
                        <a:pos x="0" y="6"/>
                      </a:cxn>
                      <a:cxn ang="0">
                        <a:pos x="54" y="32"/>
                      </a:cxn>
                      <a:cxn ang="0">
                        <a:pos x="80" y="26"/>
                      </a:cxn>
                    </a:cxnLst>
                    <a:rect l="0" t="0" r="r" b="b"/>
                    <a:pathLst>
                      <a:path w="80" h="32">
                        <a:moveTo>
                          <a:pt x="80" y="26"/>
                        </a:moveTo>
                        <a:lnTo>
                          <a:pt x="26" y="0"/>
                        </a:lnTo>
                        <a:lnTo>
                          <a:pt x="0" y="6"/>
                        </a:lnTo>
                        <a:lnTo>
                          <a:pt x="54" y="32"/>
                        </a:lnTo>
                        <a:lnTo>
                          <a:pt x="80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14" name="Freeform 1682"/>
                  <p:cNvSpPr>
                    <a:spLocks noChangeAspect="1"/>
                  </p:cNvSpPr>
                  <p:nvPr/>
                </p:nvSpPr>
                <p:spPr bwMode="auto">
                  <a:xfrm>
                    <a:off x="3432" y="1312"/>
                    <a:ext cx="80" cy="32"/>
                  </a:xfrm>
                  <a:custGeom>
                    <a:avLst/>
                    <a:gdLst/>
                    <a:ahLst/>
                    <a:cxnLst>
                      <a:cxn ang="0">
                        <a:pos x="80" y="26"/>
                      </a:cxn>
                      <a:cxn ang="0">
                        <a:pos x="26" y="0"/>
                      </a:cxn>
                      <a:cxn ang="0">
                        <a:pos x="0" y="6"/>
                      </a:cxn>
                      <a:cxn ang="0">
                        <a:pos x="54" y="32"/>
                      </a:cxn>
                      <a:cxn ang="0">
                        <a:pos x="80" y="26"/>
                      </a:cxn>
                    </a:cxnLst>
                    <a:rect l="0" t="0" r="r" b="b"/>
                    <a:pathLst>
                      <a:path w="80" h="32">
                        <a:moveTo>
                          <a:pt x="80" y="26"/>
                        </a:moveTo>
                        <a:lnTo>
                          <a:pt x="26" y="0"/>
                        </a:lnTo>
                        <a:lnTo>
                          <a:pt x="0" y="6"/>
                        </a:lnTo>
                        <a:lnTo>
                          <a:pt x="54" y="32"/>
                        </a:lnTo>
                        <a:lnTo>
                          <a:pt x="80" y="26"/>
                        </a:lnTo>
                        <a:close/>
                      </a:path>
                    </a:pathLst>
                  </a:custGeom>
                  <a:solidFill>
                    <a:srgbClr val="00854E"/>
                  </a:solidFill>
                  <a:ln w="0">
                    <a:solidFill>
                      <a:srgbClr val="00854E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15" name="Freeform 1683"/>
                  <p:cNvSpPr>
                    <a:spLocks noChangeAspect="1"/>
                  </p:cNvSpPr>
                  <p:nvPr/>
                </p:nvSpPr>
                <p:spPr bwMode="auto">
                  <a:xfrm>
                    <a:off x="3432" y="1312"/>
                    <a:ext cx="80" cy="32"/>
                  </a:xfrm>
                  <a:custGeom>
                    <a:avLst/>
                    <a:gdLst/>
                    <a:ahLst/>
                    <a:cxnLst>
                      <a:cxn ang="0">
                        <a:pos x="80" y="26"/>
                      </a:cxn>
                      <a:cxn ang="0">
                        <a:pos x="26" y="0"/>
                      </a:cxn>
                      <a:cxn ang="0">
                        <a:pos x="0" y="6"/>
                      </a:cxn>
                      <a:cxn ang="0">
                        <a:pos x="54" y="32"/>
                      </a:cxn>
                      <a:cxn ang="0">
                        <a:pos x="80" y="26"/>
                      </a:cxn>
                    </a:cxnLst>
                    <a:rect l="0" t="0" r="r" b="b"/>
                    <a:pathLst>
                      <a:path w="80" h="32">
                        <a:moveTo>
                          <a:pt x="80" y="26"/>
                        </a:moveTo>
                        <a:lnTo>
                          <a:pt x="26" y="0"/>
                        </a:lnTo>
                        <a:lnTo>
                          <a:pt x="0" y="6"/>
                        </a:lnTo>
                        <a:lnTo>
                          <a:pt x="54" y="32"/>
                        </a:lnTo>
                        <a:lnTo>
                          <a:pt x="80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16" name="Freeform 1684"/>
                  <p:cNvSpPr>
                    <a:spLocks noChangeAspect="1"/>
                  </p:cNvSpPr>
                  <p:nvPr/>
                </p:nvSpPr>
                <p:spPr bwMode="auto">
                  <a:xfrm>
                    <a:off x="3406" y="1318"/>
                    <a:ext cx="80" cy="34"/>
                  </a:xfrm>
                  <a:custGeom>
                    <a:avLst/>
                    <a:gdLst/>
                    <a:ahLst/>
                    <a:cxnLst>
                      <a:cxn ang="0">
                        <a:pos x="80" y="26"/>
                      </a:cxn>
                      <a:cxn ang="0">
                        <a:pos x="26" y="0"/>
                      </a:cxn>
                      <a:cxn ang="0">
                        <a:pos x="0" y="8"/>
                      </a:cxn>
                      <a:cxn ang="0">
                        <a:pos x="54" y="34"/>
                      </a:cxn>
                      <a:cxn ang="0">
                        <a:pos x="80" y="26"/>
                      </a:cxn>
                    </a:cxnLst>
                    <a:rect l="0" t="0" r="r" b="b"/>
                    <a:pathLst>
                      <a:path w="80" h="34">
                        <a:moveTo>
                          <a:pt x="80" y="26"/>
                        </a:moveTo>
                        <a:lnTo>
                          <a:pt x="26" y="0"/>
                        </a:lnTo>
                        <a:lnTo>
                          <a:pt x="0" y="8"/>
                        </a:lnTo>
                        <a:lnTo>
                          <a:pt x="54" y="34"/>
                        </a:lnTo>
                        <a:lnTo>
                          <a:pt x="80" y="26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17" name="Freeform 1685"/>
                  <p:cNvSpPr>
                    <a:spLocks noChangeAspect="1"/>
                  </p:cNvSpPr>
                  <p:nvPr/>
                </p:nvSpPr>
                <p:spPr bwMode="auto">
                  <a:xfrm>
                    <a:off x="3406" y="1318"/>
                    <a:ext cx="80" cy="34"/>
                  </a:xfrm>
                  <a:custGeom>
                    <a:avLst/>
                    <a:gdLst/>
                    <a:ahLst/>
                    <a:cxnLst>
                      <a:cxn ang="0">
                        <a:pos x="80" y="26"/>
                      </a:cxn>
                      <a:cxn ang="0">
                        <a:pos x="26" y="0"/>
                      </a:cxn>
                      <a:cxn ang="0">
                        <a:pos x="0" y="8"/>
                      </a:cxn>
                      <a:cxn ang="0">
                        <a:pos x="54" y="34"/>
                      </a:cxn>
                      <a:cxn ang="0">
                        <a:pos x="80" y="26"/>
                      </a:cxn>
                    </a:cxnLst>
                    <a:rect l="0" t="0" r="r" b="b"/>
                    <a:pathLst>
                      <a:path w="80" h="34">
                        <a:moveTo>
                          <a:pt x="80" y="26"/>
                        </a:moveTo>
                        <a:lnTo>
                          <a:pt x="26" y="0"/>
                        </a:lnTo>
                        <a:lnTo>
                          <a:pt x="0" y="8"/>
                        </a:lnTo>
                        <a:lnTo>
                          <a:pt x="54" y="34"/>
                        </a:lnTo>
                        <a:lnTo>
                          <a:pt x="80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18" name="Freeform 1686"/>
                  <p:cNvSpPr>
                    <a:spLocks noChangeAspect="1"/>
                  </p:cNvSpPr>
                  <p:nvPr/>
                </p:nvSpPr>
                <p:spPr bwMode="auto">
                  <a:xfrm>
                    <a:off x="4446" y="1058"/>
                    <a:ext cx="76" cy="20"/>
                  </a:xfrm>
                  <a:custGeom>
                    <a:avLst/>
                    <a:gdLst/>
                    <a:ahLst/>
                    <a:cxnLst>
                      <a:cxn ang="0">
                        <a:pos x="76" y="16"/>
                      </a:cxn>
                      <a:cxn ang="0">
                        <a:pos x="16" y="0"/>
                      </a:cxn>
                      <a:cxn ang="0">
                        <a:pos x="0" y="4"/>
                      </a:cxn>
                      <a:cxn ang="0">
                        <a:pos x="60" y="20"/>
                      </a:cxn>
                      <a:cxn ang="0">
                        <a:pos x="76" y="16"/>
                      </a:cxn>
                    </a:cxnLst>
                    <a:rect l="0" t="0" r="r" b="b"/>
                    <a:pathLst>
                      <a:path w="76" h="20">
                        <a:moveTo>
                          <a:pt x="76" y="16"/>
                        </a:moveTo>
                        <a:lnTo>
                          <a:pt x="16" y="0"/>
                        </a:lnTo>
                        <a:lnTo>
                          <a:pt x="0" y="4"/>
                        </a:lnTo>
                        <a:lnTo>
                          <a:pt x="60" y="20"/>
                        </a:lnTo>
                        <a:lnTo>
                          <a:pt x="76" y="16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19" name="Freeform 1687"/>
                  <p:cNvSpPr>
                    <a:spLocks noChangeAspect="1"/>
                  </p:cNvSpPr>
                  <p:nvPr/>
                </p:nvSpPr>
                <p:spPr bwMode="auto">
                  <a:xfrm>
                    <a:off x="4446" y="1058"/>
                    <a:ext cx="76" cy="20"/>
                  </a:xfrm>
                  <a:custGeom>
                    <a:avLst/>
                    <a:gdLst/>
                    <a:ahLst/>
                    <a:cxnLst>
                      <a:cxn ang="0">
                        <a:pos x="76" y="16"/>
                      </a:cxn>
                      <a:cxn ang="0">
                        <a:pos x="16" y="0"/>
                      </a:cxn>
                      <a:cxn ang="0">
                        <a:pos x="0" y="4"/>
                      </a:cxn>
                      <a:cxn ang="0">
                        <a:pos x="60" y="20"/>
                      </a:cxn>
                      <a:cxn ang="0">
                        <a:pos x="76" y="16"/>
                      </a:cxn>
                    </a:cxnLst>
                    <a:rect l="0" t="0" r="r" b="b"/>
                    <a:pathLst>
                      <a:path w="76" h="20">
                        <a:moveTo>
                          <a:pt x="76" y="16"/>
                        </a:moveTo>
                        <a:lnTo>
                          <a:pt x="16" y="0"/>
                        </a:lnTo>
                        <a:lnTo>
                          <a:pt x="0" y="4"/>
                        </a:lnTo>
                        <a:lnTo>
                          <a:pt x="60" y="20"/>
                        </a:lnTo>
                        <a:lnTo>
                          <a:pt x="76" y="1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20" name="Freeform 1688"/>
                  <p:cNvSpPr>
                    <a:spLocks noChangeAspect="1"/>
                  </p:cNvSpPr>
                  <p:nvPr/>
                </p:nvSpPr>
                <p:spPr bwMode="auto">
                  <a:xfrm>
                    <a:off x="4430" y="1062"/>
                    <a:ext cx="76" cy="22"/>
                  </a:xfrm>
                  <a:custGeom>
                    <a:avLst/>
                    <a:gdLst/>
                    <a:ahLst/>
                    <a:cxnLst>
                      <a:cxn ang="0">
                        <a:pos x="76" y="16"/>
                      </a:cxn>
                      <a:cxn ang="0">
                        <a:pos x="16" y="0"/>
                      </a:cxn>
                      <a:cxn ang="0">
                        <a:pos x="0" y="4"/>
                      </a:cxn>
                      <a:cxn ang="0">
                        <a:pos x="60" y="22"/>
                      </a:cxn>
                      <a:cxn ang="0">
                        <a:pos x="76" y="16"/>
                      </a:cxn>
                    </a:cxnLst>
                    <a:rect l="0" t="0" r="r" b="b"/>
                    <a:pathLst>
                      <a:path w="76" h="22">
                        <a:moveTo>
                          <a:pt x="76" y="16"/>
                        </a:moveTo>
                        <a:lnTo>
                          <a:pt x="16" y="0"/>
                        </a:lnTo>
                        <a:lnTo>
                          <a:pt x="0" y="4"/>
                        </a:lnTo>
                        <a:lnTo>
                          <a:pt x="60" y="22"/>
                        </a:lnTo>
                        <a:lnTo>
                          <a:pt x="76" y="16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21" name="Freeform 1689"/>
                  <p:cNvSpPr>
                    <a:spLocks noChangeAspect="1"/>
                  </p:cNvSpPr>
                  <p:nvPr/>
                </p:nvSpPr>
                <p:spPr bwMode="auto">
                  <a:xfrm>
                    <a:off x="4430" y="1062"/>
                    <a:ext cx="76" cy="22"/>
                  </a:xfrm>
                  <a:custGeom>
                    <a:avLst/>
                    <a:gdLst/>
                    <a:ahLst/>
                    <a:cxnLst>
                      <a:cxn ang="0">
                        <a:pos x="76" y="16"/>
                      </a:cxn>
                      <a:cxn ang="0">
                        <a:pos x="16" y="0"/>
                      </a:cxn>
                      <a:cxn ang="0">
                        <a:pos x="0" y="4"/>
                      </a:cxn>
                      <a:cxn ang="0">
                        <a:pos x="60" y="22"/>
                      </a:cxn>
                      <a:cxn ang="0">
                        <a:pos x="76" y="16"/>
                      </a:cxn>
                    </a:cxnLst>
                    <a:rect l="0" t="0" r="r" b="b"/>
                    <a:pathLst>
                      <a:path w="76" h="22">
                        <a:moveTo>
                          <a:pt x="76" y="16"/>
                        </a:moveTo>
                        <a:lnTo>
                          <a:pt x="16" y="0"/>
                        </a:lnTo>
                        <a:lnTo>
                          <a:pt x="0" y="4"/>
                        </a:lnTo>
                        <a:lnTo>
                          <a:pt x="60" y="22"/>
                        </a:lnTo>
                        <a:lnTo>
                          <a:pt x="76" y="1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22" name="Freeform 1690"/>
                  <p:cNvSpPr>
                    <a:spLocks noChangeAspect="1"/>
                  </p:cNvSpPr>
                  <p:nvPr/>
                </p:nvSpPr>
                <p:spPr bwMode="auto">
                  <a:xfrm>
                    <a:off x="4414" y="1066"/>
                    <a:ext cx="76" cy="22"/>
                  </a:xfrm>
                  <a:custGeom>
                    <a:avLst/>
                    <a:gdLst/>
                    <a:ahLst/>
                    <a:cxnLst>
                      <a:cxn ang="0">
                        <a:pos x="76" y="18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60" y="22"/>
                      </a:cxn>
                      <a:cxn ang="0">
                        <a:pos x="76" y="18"/>
                      </a:cxn>
                    </a:cxnLst>
                    <a:rect l="0" t="0" r="r" b="b"/>
                    <a:pathLst>
                      <a:path w="76" h="22">
                        <a:moveTo>
                          <a:pt x="76" y="18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60" y="22"/>
                        </a:lnTo>
                        <a:lnTo>
                          <a:pt x="76" y="18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23" name="Freeform 1691"/>
                  <p:cNvSpPr>
                    <a:spLocks noChangeAspect="1"/>
                  </p:cNvSpPr>
                  <p:nvPr/>
                </p:nvSpPr>
                <p:spPr bwMode="auto">
                  <a:xfrm>
                    <a:off x="4414" y="1066"/>
                    <a:ext cx="76" cy="22"/>
                  </a:xfrm>
                  <a:custGeom>
                    <a:avLst/>
                    <a:gdLst/>
                    <a:ahLst/>
                    <a:cxnLst>
                      <a:cxn ang="0">
                        <a:pos x="76" y="18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60" y="22"/>
                      </a:cxn>
                      <a:cxn ang="0">
                        <a:pos x="76" y="18"/>
                      </a:cxn>
                    </a:cxnLst>
                    <a:rect l="0" t="0" r="r" b="b"/>
                    <a:pathLst>
                      <a:path w="76" h="22">
                        <a:moveTo>
                          <a:pt x="76" y="18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60" y="22"/>
                        </a:lnTo>
                        <a:lnTo>
                          <a:pt x="76" y="1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24" name="Freeform 1692"/>
                  <p:cNvSpPr>
                    <a:spLocks noChangeAspect="1"/>
                  </p:cNvSpPr>
                  <p:nvPr/>
                </p:nvSpPr>
                <p:spPr bwMode="auto">
                  <a:xfrm>
                    <a:off x="4398" y="1072"/>
                    <a:ext cx="76" cy="22"/>
                  </a:xfrm>
                  <a:custGeom>
                    <a:avLst/>
                    <a:gdLst/>
                    <a:ahLst/>
                    <a:cxnLst>
                      <a:cxn ang="0">
                        <a:pos x="76" y="16"/>
                      </a:cxn>
                      <a:cxn ang="0">
                        <a:pos x="16" y="0"/>
                      </a:cxn>
                      <a:cxn ang="0">
                        <a:pos x="0" y="4"/>
                      </a:cxn>
                      <a:cxn ang="0">
                        <a:pos x="60" y="22"/>
                      </a:cxn>
                      <a:cxn ang="0">
                        <a:pos x="76" y="16"/>
                      </a:cxn>
                    </a:cxnLst>
                    <a:rect l="0" t="0" r="r" b="b"/>
                    <a:pathLst>
                      <a:path w="76" h="22">
                        <a:moveTo>
                          <a:pt x="76" y="16"/>
                        </a:moveTo>
                        <a:lnTo>
                          <a:pt x="16" y="0"/>
                        </a:lnTo>
                        <a:lnTo>
                          <a:pt x="0" y="4"/>
                        </a:lnTo>
                        <a:lnTo>
                          <a:pt x="60" y="22"/>
                        </a:lnTo>
                        <a:lnTo>
                          <a:pt x="76" y="16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25" name="Freeform 1693"/>
                  <p:cNvSpPr>
                    <a:spLocks noChangeAspect="1"/>
                  </p:cNvSpPr>
                  <p:nvPr/>
                </p:nvSpPr>
                <p:spPr bwMode="auto">
                  <a:xfrm>
                    <a:off x="4398" y="1072"/>
                    <a:ext cx="76" cy="22"/>
                  </a:xfrm>
                  <a:custGeom>
                    <a:avLst/>
                    <a:gdLst/>
                    <a:ahLst/>
                    <a:cxnLst>
                      <a:cxn ang="0">
                        <a:pos x="76" y="16"/>
                      </a:cxn>
                      <a:cxn ang="0">
                        <a:pos x="16" y="0"/>
                      </a:cxn>
                      <a:cxn ang="0">
                        <a:pos x="0" y="4"/>
                      </a:cxn>
                      <a:cxn ang="0">
                        <a:pos x="60" y="22"/>
                      </a:cxn>
                      <a:cxn ang="0">
                        <a:pos x="76" y="16"/>
                      </a:cxn>
                    </a:cxnLst>
                    <a:rect l="0" t="0" r="r" b="b"/>
                    <a:pathLst>
                      <a:path w="76" h="22">
                        <a:moveTo>
                          <a:pt x="76" y="16"/>
                        </a:moveTo>
                        <a:lnTo>
                          <a:pt x="16" y="0"/>
                        </a:lnTo>
                        <a:lnTo>
                          <a:pt x="0" y="4"/>
                        </a:lnTo>
                        <a:lnTo>
                          <a:pt x="60" y="22"/>
                        </a:lnTo>
                        <a:lnTo>
                          <a:pt x="76" y="1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26" name="Freeform 1694"/>
                  <p:cNvSpPr>
                    <a:spLocks noChangeAspect="1"/>
                  </p:cNvSpPr>
                  <p:nvPr/>
                </p:nvSpPr>
                <p:spPr bwMode="auto">
                  <a:xfrm>
                    <a:off x="4382" y="1076"/>
                    <a:ext cx="76" cy="22"/>
                  </a:xfrm>
                  <a:custGeom>
                    <a:avLst/>
                    <a:gdLst/>
                    <a:ahLst/>
                    <a:cxnLst>
                      <a:cxn ang="0">
                        <a:pos x="76" y="18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60" y="22"/>
                      </a:cxn>
                      <a:cxn ang="0">
                        <a:pos x="76" y="18"/>
                      </a:cxn>
                    </a:cxnLst>
                    <a:rect l="0" t="0" r="r" b="b"/>
                    <a:pathLst>
                      <a:path w="76" h="22">
                        <a:moveTo>
                          <a:pt x="76" y="18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60" y="22"/>
                        </a:lnTo>
                        <a:lnTo>
                          <a:pt x="76" y="18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27" name="Freeform 1695"/>
                  <p:cNvSpPr>
                    <a:spLocks noChangeAspect="1"/>
                  </p:cNvSpPr>
                  <p:nvPr/>
                </p:nvSpPr>
                <p:spPr bwMode="auto">
                  <a:xfrm>
                    <a:off x="4382" y="1076"/>
                    <a:ext cx="76" cy="22"/>
                  </a:xfrm>
                  <a:custGeom>
                    <a:avLst/>
                    <a:gdLst/>
                    <a:ahLst/>
                    <a:cxnLst>
                      <a:cxn ang="0">
                        <a:pos x="76" y="18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60" y="22"/>
                      </a:cxn>
                      <a:cxn ang="0">
                        <a:pos x="76" y="18"/>
                      </a:cxn>
                    </a:cxnLst>
                    <a:rect l="0" t="0" r="r" b="b"/>
                    <a:pathLst>
                      <a:path w="76" h="22">
                        <a:moveTo>
                          <a:pt x="76" y="18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60" y="22"/>
                        </a:lnTo>
                        <a:lnTo>
                          <a:pt x="76" y="1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28" name="Freeform 1696"/>
                  <p:cNvSpPr>
                    <a:spLocks noChangeAspect="1"/>
                  </p:cNvSpPr>
                  <p:nvPr/>
                </p:nvSpPr>
                <p:spPr bwMode="auto">
                  <a:xfrm>
                    <a:off x="4366" y="1082"/>
                    <a:ext cx="76" cy="22"/>
                  </a:xfrm>
                  <a:custGeom>
                    <a:avLst/>
                    <a:gdLst/>
                    <a:ahLst/>
                    <a:cxnLst>
                      <a:cxn ang="0">
                        <a:pos x="76" y="16"/>
                      </a:cxn>
                      <a:cxn ang="0">
                        <a:pos x="16" y="0"/>
                      </a:cxn>
                      <a:cxn ang="0">
                        <a:pos x="0" y="4"/>
                      </a:cxn>
                      <a:cxn ang="0">
                        <a:pos x="60" y="22"/>
                      </a:cxn>
                      <a:cxn ang="0">
                        <a:pos x="76" y="16"/>
                      </a:cxn>
                    </a:cxnLst>
                    <a:rect l="0" t="0" r="r" b="b"/>
                    <a:pathLst>
                      <a:path w="76" h="22">
                        <a:moveTo>
                          <a:pt x="76" y="16"/>
                        </a:moveTo>
                        <a:lnTo>
                          <a:pt x="16" y="0"/>
                        </a:lnTo>
                        <a:lnTo>
                          <a:pt x="0" y="4"/>
                        </a:lnTo>
                        <a:lnTo>
                          <a:pt x="60" y="22"/>
                        </a:lnTo>
                        <a:lnTo>
                          <a:pt x="76" y="16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29" name="Freeform 1697"/>
                  <p:cNvSpPr>
                    <a:spLocks noChangeAspect="1"/>
                  </p:cNvSpPr>
                  <p:nvPr/>
                </p:nvSpPr>
                <p:spPr bwMode="auto">
                  <a:xfrm>
                    <a:off x="4366" y="1082"/>
                    <a:ext cx="76" cy="22"/>
                  </a:xfrm>
                  <a:custGeom>
                    <a:avLst/>
                    <a:gdLst/>
                    <a:ahLst/>
                    <a:cxnLst>
                      <a:cxn ang="0">
                        <a:pos x="76" y="16"/>
                      </a:cxn>
                      <a:cxn ang="0">
                        <a:pos x="16" y="0"/>
                      </a:cxn>
                      <a:cxn ang="0">
                        <a:pos x="0" y="4"/>
                      </a:cxn>
                      <a:cxn ang="0">
                        <a:pos x="60" y="22"/>
                      </a:cxn>
                      <a:cxn ang="0">
                        <a:pos x="76" y="16"/>
                      </a:cxn>
                    </a:cxnLst>
                    <a:rect l="0" t="0" r="r" b="b"/>
                    <a:pathLst>
                      <a:path w="76" h="22">
                        <a:moveTo>
                          <a:pt x="76" y="16"/>
                        </a:moveTo>
                        <a:lnTo>
                          <a:pt x="16" y="0"/>
                        </a:lnTo>
                        <a:lnTo>
                          <a:pt x="0" y="4"/>
                        </a:lnTo>
                        <a:lnTo>
                          <a:pt x="60" y="22"/>
                        </a:lnTo>
                        <a:lnTo>
                          <a:pt x="76" y="1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30" name="Freeform 1698"/>
                  <p:cNvSpPr>
                    <a:spLocks noChangeAspect="1"/>
                  </p:cNvSpPr>
                  <p:nvPr/>
                </p:nvSpPr>
                <p:spPr bwMode="auto">
                  <a:xfrm>
                    <a:off x="4348" y="1086"/>
                    <a:ext cx="78" cy="22"/>
                  </a:xfrm>
                  <a:custGeom>
                    <a:avLst/>
                    <a:gdLst/>
                    <a:ahLst/>
                    <a:cxnLst>
                      <a:cxn ang="0">
                        <a:pos x="78" y="18"/>
                      </a:cxn>
                      <a:cxn ang="0">
                        <a:pos x="18" y="0"/>
                      </a:cxn>
                      <a:cxn ang="0">
                        <a:pos x="0" y="4"/>
                      </a:cxn>
                      <a:cxn ang="0">
                        <a:pos x="60" y="22"/>
                      </a:cxn>
                      <a:cxn ang="0">
                        <a:pos x="78" y="18"/>
                      </a:cxn>
                    </a:cxnLst>
                    <a:rect l="0" t="0" r="r" b="b"/>
                    <a:pathLst>
                      <a:path w="78" h="22">
                        <a:moveTo>
                          <a:pt x="78" y="18"/>
                        </a:moveTo>
                        <a:lnTo>
                          <a:pt x="18" y="0"/>
                        </a:lnTo>
                        <a:lnTo>
                          <a:pt x="0" y="4"/>
                        </a:lnTo>
                        <a:lnTo>
                          <a:pt x="60" y="22"/>
                        </a:lnTo>
                        <a:lnTo>
                          <a:pt x="78" y="18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31" name="Freeform 1699"/>
                  <p:cNvSpPr>
                    <a:spLocks noChangeAspect="1"/>
                  </p:cNvSpPr>
                  <p:nvPr/>
                </p:nvSpPr>
                <p:spPr bwMode="auto">
                  <a:xfrm>
                    <a:off x="4348" y="1086"/>
                    <a:ext cx="78" cy="22"/>
                  </a:xfrm>
                  <a:custGeom>
                    <a:avLst/>
                    <a:gdLst/>
                    <a:ahLst/>
                    <a:cxnLst>
                      <a:cxn ang="0">
                        <a:pos x="78" y="18"/>
                      </a:cxn>
                      <a:cxn ang="0">
                        <a:pos x="18" y="0"/>
                      </a:cxn>
                      <a:cxn ang="0">
                        <a:pos x="0" y="4"/>
                      </a:cxn>
                      <a:cxn ang="0">
                        <a:pos x="60" y="22"/>
                      </a:cxn>
                      <a:cxn ang="0">
                        <a:pos x="78" y="18"/>
                      </a:cxn>
                    </a:cxnLst>
                    <a:rect l="0" t="0" r="r" b="b"/>
                    <a:pathLst>
                      <a:path w="78" h="22">
                        <a:moveTo>
                          <a:pt x="78" y="18"/>
                        </a:moveTo>
                        <a:lnTo>
                          <a:pt x="18" y="0"/>
                        </a:lnTo>
                        <a:lnTo>
                          <a:pt x="0" y="4"/>
                        </a:lnTo>
                        <a:lnTo>
                          <a:pt x="60" y="22"/>
                        </a:lnTo>
                        <a:lnTo>
                          <a:pt x="78" y="1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32" name="Freeform 1700"/>
                  <p:cNvSpPr>
                    <a:spLocks noChangeAspect="1"/>
                  </p:cNvSpPr>
                  <p:nvPr/>
                </p:nvSpPr>
                <p:spPr bwMode="auto">
                  <a:xfrm>
                    <a:off x="4332" y="1090"/>
                    <a:ext cx="76" cy="24"/>
                  </a:xfrm>
                  <a:custGeom>
                    <a:avLst/>
                    <a:gdLst/>
                    <a:ahLst/>
                    <a:cxnLst>
                      <a:cxn ang="0">
                        <a:pos x="76" y="18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60" y="24"/>
                      </a:cxn>
                      <a:cxn ang="0">
                        <a:pos x="76" y="18"/>
                      </a:cxn>
                    </a:cxnLst>
                    <a:rect l="0" t="0" r="r" b="b"/>
                    <a:pathLst>
                      <a:path w="76" h="24">
                        <a:moveTo>
                          <a:pt x="76" y="18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60" y="24"/>
                        </a:lnTo>
                        <a:lnTo>
                          <a:pt x="76" y="18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33" name="Freeform 1701"/>
                  <p:cNvSpPr>
                    <a:spLocks noChangeAspect="1"/>
                  </p:cNvSpPr>
                  <p:nvPr/>
                </p:nvSpPr>
                <p:spPr bwMode="auto">
                  <a:xfrm>
                    <a:off x="4332" y="1090"/>
                    <a:ext cx="76" cy="24"/>
                  </a:xfrm>
                  <a:custGeom>
                    <a:avLst/>
                    <a:gdLst/>
                    <a:ahLst/>
                    <a:cxnLst>
                      <a:cxn ang="0">
                        <a:pos x="76" y="18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60" y="24"/>
                      </a:cxn>
                      <a:cxn ang="0">
                        <a:pos x="76" y="18"/>
                      </a:cxn>
                    </a:cxnLst>
                    <a:rect l="0" t="0" r="r" b="b"/>
                    <a:pathLst>
                      <a:path w="76" h="24">
                        <a:moveTo>
                          <a:pt x="76" y="18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60" y="24"/>
                        </a:lnTo>
                        <a:lnTo>
                          <a:pt x="76" y="1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34" name="Freeform 1702"/>
                  <p:cNvSpPr>
                    <a:spLocks noChangeAspect="1"/>
                  </p:cNvSpPr>
                  <p:nvPr/>
                </p:nvSpPr>
                <p:spPr bwMode="auto">
                  <a:xfrm>
                    <a:off x="4314" y="1096"/>
                    <a:ext cx="78" cy="22"/>
                  </a:xfrm>
                  <a:custGeom>
                    <a:avLst/>
                    <a:gdLst/>
                    <a:ahLst/>
                    <a:cxnLst>
                      <a:cxn ang="0">
                        <a:pos x="78" y="18"/>
                      </a:cxn>
                      <a:cxn ang="0">
                        <a:pos x="18" y="0"/>
                      </a:cxn>
                      <a:cxn ang="0">
                        <a:pos x="0" y="4"/>
                      </a:cxn>
                      <a:cxn ang="0">
                        <a:pos x="60" y="22"/>
                      </a:cxn>
                      <a:cxn ang="0">
                        <a:pos x="78" y="18"/>
                      </a:cxn>
                    </a:cxnLst>
                    <a:rect l="0" t="0" r="r" b="b"/>
                    <a:pathLst>
                      <a:path w="78" h="22">
                        <a:moveTo>
                          <a:pt x="78" y="18"/>
                        </a:moveTo>
                        <a:lnTo>
                          <a:pt x="18" y="0"/>
                        </a:lnTo>
                        <a:lnTo>
                          <a:pt x="0" y="4"/>
                        </a:lnTo>
                        <a:lnTo>
                          <a:pt x="60" y="22"/>
                        </a:lnTo>
                        <a:lnTo>
                          <a:pt x="78" y="18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35" name="Freeform 1703"/>
                  <p:cNvSpPr>
                    <a:spLocks noChangeAspect="1"/>
                  </p:cNvSpPr>
                  <p:nvPr/>
                </p:nvSpPr>
                <p:spPr bwMode="auto">
                  <a:xfrm>
                    <a:off x="4314" y="1096"/>
                    <a:ext cx="78" cy="22"/>
                  </a:xfrm>
                  <a:custGeom>
                    <a:avLst/>
                    <a:gdLst/>
                    <a:ahLst/>
                    <a:cxnLst>
                      <a:cxn ang="0">
                        <a:pos x="78" y="18"/>
                      </a:cxn>
                      <a:cxn ang="0">
                        <a:pos x="18" y="0"/>
                      </a:cxn>
                      <a:cxn ang="0">
                        <a:pos x="0" y="4"/>
                      </a:cxn>
                      <a:cxn ang="0">
                        <a:pos x="60" y="22"/>
                      </a:cxn>
                      <a:cxn ang="0">
                        <a:pos x="78" y="18"/>
                      </a:cxn>
                    </a:cxnLst>
                    <a:rect l="0" t="0" r="r" b="b"/>
                    <a:pathLst>
                      <a:path w="78" h="22">
                        <a:moveTo>
                          <a:pt x="78" y="18"/>
                        </a:moveTo>
                        <a:lnTo>
                          <a:pt x="18" y="0"/>
                        </a:lnTo>
                        <a:lnTo>
                          <a:pt x="0" y="4"/>
                        </a:lnTo>
                        <a:lnTo>
                          <a:pt x="60" y="22"/>
                        </a:lnTo>
                        <a:lnTo>
                          <a:pt x="78" y="1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36" name="Freeform 1704"/>
                  <p:cNvSpPr>
                    <a:spLocks noChangeAspect="1"/>
                  </p:cNvSpPr>
                  <p:nvPr/>
                </p:nvSpPr>
                <p:spPr bwMode="auto">
                  <a:xfrm>
                    <a:off x="4298" y="1100"/>
                    <a:ext cx="76" cy="24"/>
                  </a:xfrm>
                  <a:custGeom>
                    <a:avLst/>
                    <a:gdLst/>
                    <a:ahLst/>
                    <a:cxnLst>
                      <a:cxn ang="0">
                        <a:pos x="76" y="18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60" y="24"/>
                      </a:cxn>
                      <a:cxn ang="0">
                        <a:pos x="76" y="18"/>
                      </a:cxn>
                    </a:cxnLst>
                    <a:rect l="0" t="0" r="r" b="b"/>
                    <a:pathLst>
                      <a:path w="76" h="24">
                        <a:moveTo>
                          <a:pt x="76" y="18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60" y="24"/>
                        </a:lnTo>
                        <a:lnTo>
                          <a:pt x="76" y="18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37" name="Freeform 1705"/>
                  <p:cNvSpPr>
                    <a:spLocks noChangeAspect="1"/>
                  </p:cNvSpPr>
                  <p:nvPr/>
                </p:nvSpPr>
                <p:spPr bwMode="auto">
                  <a:xfrm>
                    <a:off x="4298" y="1100"/>
                    <a:ext cx="76" cy="24"/>
                  </a:xfrm>
                  <a:custGeom>
                    <a:avLst/>
                    <a:gdLst/>
                    <a:ahLst/>
                    <a:cxnLst>
                      <a:cxn ang="0">
                        <a:pos x="76" y="18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60" y="24"/>
                      </a:cxn>
                      <a:cxn ang="0">
                        <a:pos x="76" y="18"/>
                      </a:cxn>
                    </a:cxnLst>
                    <a:rect l="0" t="0" r="r" b="b"/>
                    <a:pathLst>
                      <a:path w="76" h="24">
                        <a:moveTo>
                          <a:pt x="76" y="18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60" y="24"/>
                        </a:lnTo>
                        <a:lnTo>
                          <a:pt x="76" y="1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38" name="Freeform 1706"/>
                  <p:cNvSpPr>
                    <a:spLocks noChangeAspect="1"/>
                  </p:cNvSpPr>
                  <p:nvPr/>
                </p:nvSpPr>
                <p:spPr bwMode="auto">
                  <a:xfrm>
                    <a:off x="4280" y="1106"/>
                    <a:ext cx="78" cy="24"/>
                  </a:xfrm>
                  <a:custGeom>
                    <a:avLst/>
                    <a:gdLst/>
                    <a:ahLst/>
                    <a:cxnLst>
                      <a:cxn ang="0">
                        <a:pos x="78" y="18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0" y="24"/>
                      </a:cxn>
                      <a:cxn ang="0">
                        <a:pos x="78" y="18"/>
                      </a:cxn>
                    </a:cxnLst>
                    <a:rect l="0" t="0" r="r" b="b"/>
                    <a:pathLst>
                      <a:path w="78" h="24">
                        <a:moveTo>
                          <a:pt x="78" y="18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0" y="24"/>
                        </a:lnTo>
                        <a:lnTo>
                          <a:pt x="78" y="18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39" name="Freeform 1707"/>
                  <p:cNvSpPr>
                    <a:spLocks noChangeAspect="1"/>
                  </p:cNvSpPr>
                  <p:nvPr/>
                </p:nvSpPr>
                <p:spPr bwMode="auto">
                  <a:xfrm>
                    <a:off x="4280" y="1106"/>
                    <a:ext cx="78" cy="24"/>
                  </a:xfrm>
                  <a:custGeom>
                    <a:avLst/>
                    <a:gdLst/>
                    <a:ahLst/>
                    <a:cxnLst>
                      <a:cxn ang="0">
                        <a:pos x="78" y="18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0" y="24"/>
                      </a:cxn>
                      <a:cxn ang="0">
                        <a:pos x="78" y="18"/>
                      </a:cxn>
                    </a:cxnLst>
                    <a:rect l="0" t="0" r="r" b="b"/>
                    <a:pathLst>
                      <a:path w="78" h="24">
                        <a:moveTo>
                          <a:pt x="78" y="18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0" y="24"/>
                        </a:lnTo>
                        <a:lnTo>
                          <a:pt x="78" y="1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40" name="Freeform 1708"/>
                  <p:cNvSpPr>
                    <a:spLocks noChangeAspect="1"/>
                  </p:cNvSpPr>
                  <p:nvPr/>
                </p:nvSpPr>
                <p:spPr bwMode="auto">
                  <a:xfrm>
                    <a:off x="4262" y="1112"/>
                    <a:ext cx="78" cy="22"/>
                  </a:xfrm>
                  <a:custGeom>
                    <a:avLst/>
                    <a:gdLst/>
                    <a:ahLst/>
                    <a:cxnLst>
                      <a:cxn ang="0">
                        <a:pos x="78" y="18"/>
                      </a:cxn>
                      <a:cxn ang="0">
                        <a:pos x="18" y="0"/>
                      </a:cxn>
                      <a:cxn ang="0">
                        <a:pos x="0" y="4"/>
                      </a:cxn>
                      <a:cxn ang="0">
                        <a:pos x="60" y="22"/>
                      </a:cxn>
                      <a:cxn ang="0">
                        <a:pos x="78" y="18"/>
                      </a:cxn>
                    </a:cxnLst>
                    <a:rect l="0" t="0" r="r" b="b"/>
                    <a:pathLst>
                      <a:path w="78" h="22">
                        <a:moveTo>
                          <a:pt x="78" y="18"/>
                        </a:moveTo>
                        <a:lnTo>
                          <a:pt x="18" y="0"/>
                        </a:lnTo>
                        <a:lnTo>
                          <a:pt x="0" y="4"/>
                        </a:lnTo>
                        <a:lnTo>
                          <a:pt x="60" y="22"/>
                        </a:lnTo>
                        <a:lnTo>
                          <a:pt x="78" y="18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41" name="Freeform 1709"/>
                  <p:cNvSpPr>
                    <a:spLocks noChangeAspect="1"/>
                  </p:cNvSpPr>
                  <p:nvPr/>
                </p:nvSpPr>
                <p:spPr bwMode="auto">
                  <a:xfrm>
                    <a:off x="4262" y="1112"/>
                    <a:ext cx="78" cy="22"/>
                  </a:xfrm>
                  <a:custGeom>
                    <a:avLst/>
                    <a:gdLst/>
                    <a:ahLst/>
                    <a:cxnLst>
                      <a:cxn ang="0">
                        <a:pos x="78" y="18"/>
                      </a:cxn>
                      <a:cxn ang="0">
                        <a:pos x="18" y="0"/>
                      </a:cxn>
                      <a:cxn ang="0">
                        <a:pos x="0" y="4"/>
                      </a:cxn>
                      <a:cxn ang="0">
                        <a:pos x="60" y="22"/>
                      </a:cxn>
                      <a:cxn ang="0">
                        <a:pos x="78" y="18"/>
                      </a:cxn>
                    </a:cxnLst>
                    <a:rect l="0" t="0" r="r" b="b"/>
                    <a:pathLst>
                      <a:path w="78" h="22">
                        <a:moveTo>
                          <a:pt x="78" y="18"/>
                        </a:moveTo>
                        <a:lnTo>
                          <a:pt x="18" y="0"/>
                        </a:lnTo>
                        <a:lnTo>
                          <a:pt x="0" y="4"/>
                        </a:lnTo>
                        <a:lnTo>
                          <a:pt x="60" y="22"/>
                        </a:lnTo>
                        <a:lnTo>
                          <a:pt x="78" y="1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42" name="Freeform 1710"/>
                  <p:cNvSpPr>
                    <a:spLocks noChangeAspect="1"/>
                  </p:cNvSpPr>
                  <p:nvPr/>
                </p:nvSpPr>
                <p:spPr bwMode="auto">
                  <a:xfrm>
                    <a:off x="4244" y="1116"/>
                    <a:ext cx="78" cy="24"/>
                  </a:xfrm>
                  <a:custGeom>
                    <a:avLst/>
                    <a:gdLst/>
                    <a:ahLst/>
                    <a:cxnLst>
                      <a:cxn ang="0">
                        <a:pos x="78" y="18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0" y="24"/>
                      </a:cxn>
                      <a:cxn ang="0">
                        <a:pos x="78" y="18"/>
                      </a:cxn>
                    </a:cxnLst>
                    <a:rect l="0" t="0" r="r" b="b"/>
                    <a:pathLst>
                      <a:path w="78" h="24">
                        <a:moveTo>
                          <a:pt x="78" y="18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0" y="24"/>
                        </a:lnTo>
                        <a:lnTo>
                          <a:pt x="78" y="18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43" name="Freeform 1711"/>
                  <p:cNvSpPr>
                    <a:spLocks noChangeAspect="1"/>
                  </p:cNvSpPr>
                  <p:nvPr/>
                </p:nvSpPr>
                <p:spPr bwMode="auto">
                  <a:xfrm>
                    <a:off x="4244" y="1116"/>
                    <a:ext cx="78" cy="24"/>
                  </a:xfrm>
                  <a:custGeom>
                    <a:avLst/>
                    <a:gdLst/>
                    <a:ahLst/>
                    <a:cxnLst>
                      <a:cxn ang="0">
                        <a:pos x="78" y="18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0" y="24"/>
                      </a:cxn>
                      <a:cxn ang="0">
                        <a:pos x="78" y="18"/>
                      </a:cxn>
                    </a:cxnLst>
                    <a:rect l="0" t="0" r="r" b="b"/>
                    <a:pathLst>
                      <a:path w="78" h="24">
                        <a:moveTo>
                          <a:pt x="78" y="18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0" y="24"/>
                        </a:lnTo>
                        <a:lnTo>
                          <a:pt x="78" y="1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44" name="Freeform 1712"/>
                  <p:cNvSpPr>
                    <a:spLocks noChangeAspect="1"/>
                  </p:cNvSpPr>
                  <p:nvPr/>
                </p:nvSpPr>
                <p:spPr bwMode="auto">
                  <a:xfrm>
                    <a:off x="4226" y="1122"/>
                    <a:ext cx="78" cy="24"/>
                  </a:xfrm>
                  <a:custGeom>
                    <a:avLst/>
                    <a:gdLst/>
                    <a:ahLst/>
                    <a:cxnLst>
                      <a:cxn ang="0">
                        <a:pos x="78" y="18"/>
                      </a:cxn>
                      <a:cxn ang="0">
                        <a:pos x="18" y="0"/>
                      </a:cxn>
                      <a:cxn ang="0">
                        <a:pos x="0" y="4"/>
                      </a:cxn>
                      <a:cxn ang="0">
                        <a:pos x="60" y="24"/>
                      </a:cxn>
                      <a:cxn ang="0">
                        <a:pos x="78" y="18"/>
                      </a:cxn>
                    </a:cxnLst>
                    <a:rect l="0" t="0" r="r" b="b"/>
                    <a:pathLst>
                      <a:path w="78" h="24">
                        <a:moveTo>
                          <a:pt x="78" y="18"/>
                        </a:moveTo>
                        <a:lnTo>
                          <a:pt x="18" y="0"/>
                        </a:lnTo>
                        <a:lnTo>
                          <a:pt x="0" y="4"/>
                        </a:lnTo>
                        <a:lnTo>
                          <a:pt x="60" y="24"/>
                        </a:lnTo>
                        <a:lnTo>
                          <a:pt x="78" y="18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45" name="Freeform 1713"/>
                  <p:cNvSpPr>
                    <a:spLocks noChangeAspect="1"/>
                  </p:cNvSpPr>
                  <p:nvPr/>
                </p:nvSpPr>
                <p:spPr bwMode="auto">
                  <a:xfrm>
                    <a:off x="4226" y="1122"/>
                    <a:ext cx="78" cy="24"/>
                  </a:xfrm>
                  <a:custGeom>
                    <a:avLst/>
                    <a:gdLst/>
                    <a:ahLst/>
                    <a:cxnLst>
                      <a:cxn ang="0">
                        <a:pos x="78" y="18"/>
                      </a:cxn>
                      <a:cxn ang="0">
                        <a:pos x="18" y="0"/>
                      </a:cxn>
                      <a:cxn ang="0">
                        <a:pos x="0" y="4"/>
                      </a:cxn>
                      <a:cxn ang="0">
                        <a:pos x="60" y="24"/>
                      </a:cxn>
                      <a:cxn ang="0">
                        <a:pos x="78" y="18"/>
                      </a:cxn>
                    </a:cxnLst>
                    <a:rect l="0" t="0" r="r" b="b"/>
                    <a:pathLst>
                      <a:path w="78" h="24">
                        <a:moveTo>
                          <a:pt x="78" y="18"/>
                        </a:moveTo>
                        <a:lnTo>
                          <a:pt x="18" y="0"/>
                        </a:lnTo>
                        <a:lnTo>
                          <a:pt x="0" y="4"/>
                        </a:lnTo>
                        <a:lnTo>
                          <a:pt x="60" y="24"/>
                        </a:lnTo>
                        <a:lnTo>
                          <a:pt x="78" y="1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46" name="Freeform 1714"/>
                  <p:cNvSpPr>
                    <a:spLocks noChangeAspect="1"/>
                  </p:cNvSpPr>
                  <p:nvPr/>
                </p:nvSpPr>
                <p:spPr bwMode="auto">
                  <a:xfrm>
                    <a:off x="4208" y="1126"/>
                    <a:ext cx="78" cy="26"/>
                  </a:xfrm>
                  <a:custGeom>
                    <a:avLst/>
                    <a:gdLst/>
                    <a:ahLst/>
                    <a:cxnLst>
                      <a:cxn ang="0">
                        <a:pos x="78" y="20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0" y="26"/>
                      </a:cxn>
                      <a:cxn ang="0">
                        <a:pos x="78" y="20"/>
                      </a:cxn>
                    </a:cxnLst>
                    <a:rect l="0" t="0" r="r" b="b"/>
                    <a:pathLst>
                      <a:path w="78" h="26">
                        <a:moveTo>
                          <a:pt x="78" y="20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0" y="26"/>
                        </a:lnTo>
                        <a:lnTo>
                          <a:pt x="78" y="20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47" name="Freeform 1715"/>
                  <p:cNvSpPr>
                    <a:spLocks noChangeAspect="1"/>
                  </p:cNvSpPr>
                  <p:nvPr/>
                </p:nvSpPr>
                <p:spPr bwMode="auto">
                  <a:xfrm>
                    <a:off x="4208" y="1126"/>
                    <a:ext cx="78" cy="26"/>
                  </a:xfrm>
                  <a:custGeom>
                    <a:avLst/>
                    <a:gdLst/>
                    <a:ahLst/>
                    <a:cxnLst>
                      <a:cxn ang="0">
                        <a:pos x="78" y="20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0" y="26"/>
                      </a:cxn>
                      <a:cxn ang="0">
                        <a:pos x="78" y="20"/>
                      </a:cxn>
                    </a:cxnLst>
                    <a:rect l="0" t="0" r="r" b="b"/>
                    <a:pathLst>
                      <a:path w="78" h="26">
                        <a:moveTo>
                          <a:pt x="78" y="20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0" y="26"/>
                        </a:lnTo>
                        <a:lnTo>
                          <a:pt x="78" y="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48" name="Freeform 1716"/>
                  <p:cNvSpPr>
                    <a:spLocks noChangeAspect="1"/>
                  </p:cNvSpPr>
                  <p:nvPr/>
                </p:nvSpPr>
                <p:spPr bwMode="auto">
                  <a:xfrm>
                    <a:off x="4190" y="1132"/>
                    <a:ext cx="78" cy="26"/>
                  </a:xfrm>
                  <a:custGeom>
                    <a:avLst/>
                    <a:gdLst/>
                    <a:ahLst/>
                    <a:cxnLst>
                      <a:cxn ang="0">
                        <a:pos x="78" y="20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0" y="26"/>
                      </a:cxn>
                      <a:cxn ang="0">
                        <a:pos x="78" y="20"/>
                      </a:cxn>
                    </a:cxnLst>
                    <a:rect l="0" t="0" r="r" b="b"/>
                    <a:pathLst>
                      <a:path w="78" h="26">
                        <a:moveTo>
                          <a:pt x="78" y="20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0" y="26"/>
                        </a:lnTo>
                        <a:lnTo>
                          <a:pt x="78" y="20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49" name="Freeform 1717"/>
                  <p:cNvSpPr>
                    <a:spLocks noChangeAspect="1"/>
                  </p:cNvSpPr>
                  <p:nvPr/>
                </p:nvSpPr>
                <p:spPr bwMode="auto">
                  <a:xfrm>
                    <a:off x="4190" y="1132"/>
                    <a:ext cx="78" cy="26"/>
                  </a:xfrm>
                  <a:custGeom>
                    <a:avLst/>
                    <a:gdLst/>
                    <a:ahLst/>
                    <a:cxnLst>
                      <a:cxn ang="0">
                        <a:pos x="78" y="20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0" y="26"/>
                      </a:cxn>
                      <a:cxn ang="0">
                        <a:pos x="78" y="20"/>
                      </a:cxn>
                    </a:cxnLst>
                    <a:rect l="0" t="0" r="r" b="b"/>
                    <a:pathLst>
                      <a:path w="78" h="26">
                        <a:moveTo>
                          <a:pt x="78" y="20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0" y="26"/>
                        </a:lnTo>
                        <a:lnTo>
                          <a:pt x="78" y="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50" name="Freeform 1718"/>
                  <p:cNvSpPr>
                    <a:spLocks noChangeAspect="1"/>
                  </p:cNvSpPr>
                  <p:nvPr/>
                </p:nvSpPr>
                <p:spPr bwMode="auto">
                  <a:xfrm>
                    <a:off x="4172" y="1138"/>
                    <a:ext cx="78" cy="24"/>
                  </a:xfrm>
                  <a:custGeom>
                    <a:avLst/>
                    <a:gdLst/>
                    <a:ahLst/>
                    <a:cxnLst>
                      <a:cxn ang="0">
                        <a:pos x="78" y="20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0" y="24"/>
                      </a:cxn>
                      <a:cxn ang="0">
                        <a:pos x="78" y="20"/>
                      </a:cxn>
                    </a:cxnLst>
                    <a:rect l="0" t="0" r="r" b="b"/>
                    <a:pathLst>
                      <a:path w="78" h="24">
                        <a:moveTo>
                          <a:pt x="78" y="20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0" y="24"/>
                        </a:lnTo>
                        <a:lnTo>
                          <a:pt x="78" y="20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51" name="Freeform 1719"/>
                  <p:cNvSpPr>
                    <a:spLocks noChangeAspect="1"/>
                  </p:cNvSpPr>
                  <p:nvPr/>
                </p:nvSpPr>
                <p:spPr bwMode="auto">
                  <a:xfrm>
                    <a:off x="4172" y="1138"/>
                    <a:ext cx="78" cy="24"/>
                  </a:xfrm>
                  <a:custGeom>
                    <a:avLst/>
                    <a:gdLst/>
                    <a:ahLst/>
                    <a:cxnLst>
                      <a:cxn ang="0">
                        <a:pos x="78" y="20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0" y="24"/>
                      </a:cxn>
                      <a:cxn ang="0">
                        <a:pos x="78" y="20"/>
                      </a:cxn>
                    </a:cxnLst>
                    <a:rect l="0" t="0" r="r" b="b"/>
                    <a:pathLst>
                      <a:path w="78" h="24">
                        <a:moveTo>
                          <a:pt x="78" y="20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0" y="24"/>
                        </a:lnTo>
                        <a:lnTo>
                          <a:pt x="78" y="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52" name="Freeform 1720"/>
                  <p:cNvSpPr>
                    <a:spLocks noChangeAspect="1"/>
                  </p:cNvSpPr>
                  <p:nvPr/>
                </p:nvSpPr>
                <p:spPr bwMode="auto">
                  <a:xfrm>
                    <a:off x="4152" y="1144"/>
                    <a:ext cx="80" cy="24"/>
                  </a:xfrm>
                  <a:custGeom>
                    <a:avLst/>
                    <a:gdLst/>
                    <a:ahLst/>
                    <a:cxnLst>
                      <a:cxn ang="0">
                        <a:pos x="80" y="18"/>
                      </a:cxn>
                      <a:cxn ang="0">
                        <a:pos x="20" y="0"/>
                      </a:cxn>
                      <a:cxn ang="0">
                        <a:pos x="0" y="4"/>
                      </a:cxn>
                      <a:cxn ang="0">
                        <a:pos x="60" y="24"/>
                      </a:cxn>
                      <a:cxn ang="0">
                        <a:pos x="80" y="18"/>
                      </a:cxn>
                    </a:cxnLst>
                    <a:rect l="0" t="0" r="r" b="b"/>
                    <a:pathLst>
                      <a:path w="80" h="24">
                        <a:moveTo>
                          <a:pt x="80" y="18"/>
                        </a:moveTo>
                        <a:lnTo>
                          <a:pt x="20" y="0"/>
                        </a:lnTo>
                        <a:lnTo>
                          <a:pt x="0" y="4"/>
                        </a:lnTo>
                        <a:lnTo>
                          <a:pt x="60" y="24"/>
                        </a:lnTo>
                        <a:lnTo>
                          <a:pt x="80" y="18"/>
                        </a:lnTo>
                        <a:close/>
                      </a:path>
                    </a:pathLst>
                  </a:custGeom>
                  <a:solidFill>
                    <a:srgbClr val="008257"/>
                  </a:solidFill>
                  <a:ln w="0">
                    <a:solidFill>
                      <a:srgbClr val="008257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53" name="Freeform 1721"/>
                  <p:cNvSpPr>
                    <a:spLocks noChangeAspect="1"/>
                  </p:cNvSpPr>
                  <p:nvPr/>
                </p:nvSpPr>
                <p:spPr bwMode="auto">
                  <a:xfrm>
                    <a:off x="4152" y="1144"/>
                    <a:ext cx="80" cy="24"/>
                  </a:xfrm>
                  <a:custGeom>
                    <a:avLst/>
                    <a:gdLst/>
                    <a:ahLst/>
                    <a:cxnLst>
                      <a:cxn ang="0">
                        <a:pos x="80" y="18"/>
                      </a:cxn>
                      <a:cxn ang="0">
                        <a:pos x="20" y="0"/>
                      </a:cxn>
                      <a:cxn ang="0">
                        <a:pos x="0" y="4"/>
                      </a:cxn>
                      <a:cxn ang="0">
                        <a:pos x="60" y="24"/>
                      </a:cxn>
                      <a:cxn ang="0">
                        <a:pos x="80" y="18"/>
                      </a:cxn>
                    </a:cxnLst>
                    <a:rect l="0" t="0" r="r" b="b"/>
                    <a:pathLst>
                      <a:path w="80" h="24">
                        <a:moveTo>
                          <a:pt x="80" y="18"/>
                        </a:moveTo>
                        <a:lnTo>
                          <a:pt x="20" y="0"/>
                        </a:lnTo>
                        <a:lnTo>
                          <a:pt x="0" y="4"/>
                        </a:lnTo>
                        <a:lnTo>
                          <a:pt x="60" y="24"/>
                        </a:lnTo>
                        <a:lnTo>
                          <a:pt x="80" y="1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54" name="Freeform 1722"/>
                  <p:cNvSpPr>
                    <a:spLocks noChangeAspect="1"/>
                  </p:cNvSpPr>
                  <p:nvPr/>
                </p:nvSpPr>
                <p:spPr bwMode="auto">
                  <a:xfrm>
                    <a:off x="4134" y="1148"/>
                    <a:ext cx="78" cy="26"/>
                  </a:xfrm>
                  <a:custGeom>
                    <a:avLst/>
                    <a:gdLst/>
                    <a:ahLst/>
                    <a:cxnLst>
                      <a:cxn ang="0">
                        <a:pos x="78" y="20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0" y="26"/>
                      </a:cxn>
                      <a:cxn ang="0">
                        <a:pos x="78" y="20"/>
                      </a:cxn>
                    </a:cxnLst>
                    <a:rect l="0" t="0" r="r" b="b"/>
                    <a:pathLst>
                      <a:path w="78" h="26">
                        <a:moveTo>
                          <a:pt x="78" y="20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0" y="26"/>
                        </a:lnTo>
                        <a:lnTo>
                          <a:pt x="78" y="20"/>
                        </a:lnTo>
                        <a:close/>
                      </a:path>
                    </a:pathLst>
                  </a:custGeom>
                  <a:solidFill>
                    <a:srgbClr val="008158"/>
                  </a:solidFill>
                  <a:ln w="0">
                    <a:solidFill>
                      <a:srgbClr val="008158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55" name="Freeform 1723"/>
                  <p:cNvSpPr>
                    <a:spLocks noChangeAspect="1"/>
                  </p:cNvSpPr>
                  <p:nvPr/>
                </p:nvSpPr>
                <p:spPr bwMode="auto">
                  <a:xfrm>
                    <a:off x="4134" y="1148"/>
                    <a:ext cx="78" cy="26"/>
                  </a:xfrm>
                  <a:custGeom>
                    <a:avLst/>
                    <a:gdLst/>
                    <a:ahLst/>
                    <a:cxnLst>
                      <a:cxn ang="0">
                        <a:pos x="78" y="20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0" y="26"/>
                      </a:cxn>
                      <a:cxn ang="0">
                        <a:pos x="78" y="20"/>
                      </a:cxn>
                    </a:cxnLst>
                    <a:rect l="0" t="0" r="r" b="b"/>
                    <a:pathLst>
                      <a:path w="78" h="26">
                        <a:moveTo>
                          <a:pt x="78" y="20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0" y="26"/>
                        </a:lnTo>
                        <a:lnTo>
                          <a:pt x="78" y="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56" name="Freeform 1724"/>
                  <p:cNvSpPr>
                    <a:spLocks noChangeAspect="1"/>
                  </p:cNvSpPr>
                  <p:nvPr/>
                </p:nvSpPr>
                <p:spPr bwMode="auto">
                  <a:xfrm>
                    <a:off x="4114" y="1154"/>
                    <a:ext cx="80" cy="26"/>
                  </a:xfrm>
                  <a:custGeom>
                    <a:avLst/>
                    <a:gdLst/>
                    <a:ahLst/>
                    <a:cxnLst>
                      <a:cxn ang="0">
                        <a:pos x="80" y="20"/>
                      </a:cxn>
                      <a:cxn ang="0">
                        <a:pos x="20" y="0"/>
                      </a:cxn>
                      <a:cxn ang="0">
                        <a:pos x="0" y="6"/>
                      </a:cxn>
                      <a:cxn ang="0">
                        <a:pos x="60" y="26"/>
                      </a:cxn>
                      <a:cxn ang="0">
                        <a:pos x="80" y="20"/>
                      </a:cxn>
                    </a:cxnLst>
                    <a:rect l="0" t="0" r="r" b="b"/>
                    <a:pathLst>
                      <a:path w="80" h="26">
                        <a:moveTo>
                          <a:pt x="80" y="20"/>
                        </a:moveTo>
                        <a:lnTo>
                          <a:pt x="20" y="0"/>
                        </a:lnTo>
                        <a:lnTo>
                          <a:pt x="0" y="6"/>
                        </a:lnTo>
                        <a:lnTo>
                          <a:pt x="60" y="26"/>
                        </a:lnTo>
                        <a:lnTo>
                          <a:pt x="80" y="20"/>
                        </a:lnTo>
                        <a:close/>
                      </a:path>
                    </a:pathLst>
                  </a:custGeom>
                  <a:solidFill>
                    <a:srgbClr val="00815A"/>
                  </a:solidFill>
                  <a:ln w="0">
                    <a:solidFill>
                      <a:srgbClr val="00815A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57" name="Freeform 1725"/>
                  <p:cNvSpPr>
                    <a:spLocks noChangeAspect="1"/>
                  </p:cNvSpPr>
                  <p:nvPr/>
                </p:nvSpPr>
                <p:spPr bwMode="auto">
                  <a:xfrm>
                    <a:off x="4114" y="1154"/>
                    <a:ext cx="80" cy="26"/>
                  </a:xfrm>
                  <a:custGeom>
                    <a:avLst/>
                    <a:gdLst/>
                    <a:ahLst/>
                    <a:cxnLst>
                      <a:cxn ang="0">
                        <a:pos x="80" y="20"/>
                      </a:cxn>
                      <a:cxn ang="0">
                        <a:pos x="20" y="0"/>
                      </a:cxn>
                      <a:cxn ang="0">
                        <a:pos x="0" y="6"/>
                      </a:cxn>
                      <a:cxn ang="0">
                        <a:pos x="60" y="26"/>
                      </a:cxn>
                      <a:cxn ang="0">
                        <a:pos x="80" y="20"/>
                      </a:cxn>
                    </a:cxnLst>
                    <a:rect l="0" t="0" r="r" b="b"/>
                    <a:pathLst>
                      <a:path w="80" h="26">
                        <a:moveTo>
                          <a:pt x="80" y="20"/>
                        </a:moveTo>
                        <a:lnTo>
                          <a:pt x="20" y="0"/>
                        </a:lnTo>
                        <a:lnTo>
                          <a:pt x="0" y="6"/>
                        </a:lnTo>
                        <a:lnTo>
                          <a:pt x="60" y="26"/>
                        </a:lnTo>
                        <a:lnTo>
                          <a:pt x="80" y="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58" name="Freeform 1726"/>
                  <p:cNvSpPr>
                    <a:spLocks noChangeAspect="1"/>
                  </p:cNvSpPr>
                  <p:nvPr/>
                </p:nvSpPr>
                <p:spPr bwMode="auto">
                  <a:xfrm>
                    <a:off x="4096" y="1160"/>
                    <a:ext cx="78" cy="28"/>
                  </a:xfrm>
                  <a:custGeom>
                    <a:avLst/>
                    <a:gdLst/>
                    <a:ahLst/>
                    <a:cxnLst>
                      <a:cxn ang="0">
                        <a:pos x="78" y="20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58" y="28"/>
                      </a:cxn>
                      <a:cxn ang="0">
                        <a:pos x="78" y="20"/>
                      </a:cxn>
                    </a:cxnLst>
                    <a:rect l="0" t="0" r="r" b="b"/>
                    <a:pathLst>
                      <a:path w="78" h="28">
                        <a:moveTo>
                          <a:pt x="78" y="20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58" y="28"/>
                        </a:lnTo>
                        <a:lnTo>
                          <a:pt x="78" y="20"/>
                        </a:lnTo>
                        <a:close/>
                      </a:path>
                    </a:pathLst>
                  </a:custGeom>
                  <a:solidFill>
                    <a:srgbClr val="00815B"/>
                  </a:solidFill>
                  <a:ln w="0">
                    <a:solidFill>
                      <a:srgbClr val="00815B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59" name="Freeform 1727"/>
                  <p:cNvSpPr>
                    <a:spLocks noChangeAspect="1"/>
                  </p:cNvSpPr>
                  <p:nvPr/>
                </p:nvSpPr>
                <p:spPr bwMode="auto">
                  <a:xfrm>
                    <a:off x="4096" y="1160"/>
                    <a:ext cx="78" cy="28"/>
                  </a:xfrm>
                  <a:custGeom>
                    <a:avLst/>
                    <a:gdLst/>
                    <a:ahLst/>
                    <a:cxnLst>
                      <a:cxn ang="0">
                        <a:pos x="78" y="20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58" y="28"/>
                      </a:cxn>
                      <a:cxn ang="0">
                        <a:pos x="78" y="20"/>
                      </a:cxn>
                    </a:cxnLst>
                    <a:rect l="0" t="0" r="r" b="b"/>
                    <a:pathLst>
                      <a:path w="78" h="28">
                        <a:moveTo>
                          <a:pt x="78" y="20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58" y="28"/>
                        </a:lnTo>
                        <a:lnTo>
                          <a:pt x="78" y="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60" name="Freeform 1728"/>
                  <p:cNvSpPr>
                    <a:spLocks noChangeAspect="1"/>
                  </p:cNvSpPr>
                  <p:nvPr/>
                </p:nvSpPr>
                <p:spPr bwMode="auto">
                  <a:xfrm>
                    <a:off x="4076" y="1166"/>
                    <a:ext cx="78" cy="28"/>
                  </a:xfrm>
                  <a:custGeom>
                    <a:avLst/>
                    <a:gdLst/>
                    <a:ahLst/>
                    <a:cxnLst>
                      <a:cxn ang="0">
                        <a:pos x="78" y="22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60" y="28"/>
                      </a:cxn>
                      <a:cxn ang="0">
                        <a:pos x="78" y="22"/>
                      </a:cxn>
                    </a:cxnLst>
                    <a:rect l="0" t="0" r="r" b="b"/>
                    <a:pathLst>
                      <a:path w="78" h="28">
                        <a:moveTo>
                          <a:pt x="78" y="22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60" y="28"/>
                        </a:lnTo>
                        <a:lnTo>
                          <a:pt x="78" y="22"/>
                        </a:lnTo>
                        <a:close/>
                      </a:path>
                    </a:pathLst>
                  </a:custGeom>
                  <a:solidFill>
                    <a:srgbClr val="00815D"/>
                  </a:solidFill>
                  <a:ln w="0">
                    <a:solidFill>
                      <a:srgbClr val="00815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61" name="Freeform 1729"/>
                  <p:cNvSpPr>
                    <a:spLocks noChangeAspect="1"/>
                  </p:cNvSpPr>
                  <p:nvPr/>
                </p:nvSpPr>
                <p:spPr bwMode="auto">
                  <a:xfrm>
                    <a:off x="4076" y="1166"/>
                    <a:ext cx="78" cy="28"/>
                  </a:xfrm>
                  <a:custGeom>
                    <a:avLst/>
                    <a:gdLst/>
                    <a:ahLst/>
                    <a:cxnLst>
                      <a:cxn ang="0">
                        <a:pos x="78" y="22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60" y="28"/>
                      </a:cxn>
                      <a:cxn ang="0">
                        <a:pos x="78" y="22"/>
                      </a:cxn>
                    </a:cxnLst>
                    <a:rect l="0" t="0" r="r" b="b"/>
                    <a:pathLst>
                      <a:path w="78" h="28">
                        <a:moveTo>
                          <a:pt x="78" y="22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60" y="28"/>
                        </a:lnTo>
                        <a:lnTo>
                          <a:pt x="78" y="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62" name="Freeform 1730"/>
                  <p:cNvSpPr>
                    <a:spLocks noChangeAspect="1"/>
                  </p:cNvSpPr>
                  <p:nvPr/>
                </p:nvSpPr>
                <p:spPr bwMode="auto">
                  <a:xfrm>
                    <a:off x="4056" y="1174"/>
                    <a:ext cx="80" cy="26"/>
                  </a:xfrm>
                  <a:custGeom>
                    <a:avLst/>
                    <a:gdLst/>
                    <a:ahLst/>
                    <a:cxnLst>
                      <a:cxn ang="0">
                        <a:pos x="80" y="20"/>
                      </a:cxn>
                      <a:cxn ang="0">
                        <a:pos x="20" y="0"/>
                      </a:cxn>
                      <a:cxn ang="0">
                        <a:pos x="0" y="6"/>
                      </a:cxn>
                      <a:cxn ang="0">
                        <a:pos x="60" y="26"/>
                      </a:cxn>
                      <a:cxn ang="0">
                        <a:pos x="80" y="20"/>
                      </a:cxn>
                    </a:cxnLst>
                    <a:rect l="0" t="0" r="r" b="b"/>
                    <a:pathLst>
                      <a:path w="80" h="26">
                        <a:moveTo>
                          <a:pt x="80" y="20"/>
                        </a:moveTo>
                        <a:lnTo>
                          <a:pt x="20" y="0"/>
                        </a:lnTo>
                        <a:lnTo>
                          <a:pt x="0" y="6"/>
                        </a:lnTo>
                        <a:lnTo>
                          <a:pt x="60" y="26"/>
                        </a:lnTo>
                        <a:lnTo>
                          <a:pt x="80" y="20"/>
                        </a:lnTo>
                        <a:close/>
                      </a:path>
                    </a:pathLst>
                  </a:custGeom>
                  <a:solidFill>
                    <a:srgbClr val="00815E"/>
                  </a:solidFill>
                  <a:ln w="0">
                    <a:solidFill>
                      <a:srgbClr val="00815E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63" name="Freeform 1731"/>
                  <p:cNvSpPr>
                    <a:spLocks noChangeAspect="1"/>
                  </p:cNvSpPr>
                  <p:nvPr/>
                </p:nvSpPr>
                <p:spPr bwMode="auto">
                  <a:xfrm>
                    <a:off x="4056" y="1174"/>
                    <a:ext cx="80" cy="26"/>
                  </a:xfrm>
                  <a:custGeom>
                    <a:avLst/>
                    <a:gdLst/>
                    <a:ahLst/>
                    <a:cxnLst>
                      <a:cxn ang="0">
                        <a:pos x="80" y="20"/>
                      </a:cxn>
                      <a:cxn ang="0">
                        <a:pos x="20" y="0"/>
                      </a:cxn>
                      <a:cxn ang="0">
                        <a:pos x="0" y="6"/>
                      </a:cxn>
                      <a:cxn ang="0">
                        <a:pos x="60" y="26"/>
                      </a:cxn>
                      <a:cxn ang="0">
                        <a:pos x="80" y="20"/>
                      </a:cxn>
                    </a:cxnLst>
                    <a:rect l="0" t="0" r="r" b="b"/>
                    <a:pathLst>
                      <a:path w="80" h="26">
                        <a:moveTo>
                          <a:pt x="80" y="20"/>
                        </a:moveTo>
                        <a:lnTo>
                          <a:pt x="20" y="0"/>
                        </a:lnTo>
                        <a:lnTo>
                          <a:pt x="0" y="6"/>
                        </a:lnTo>
                        <a:lnTo>
                          <a:pt x="60" y="26"/>
                        </a:lnTo>
                        <a:lnTo>
                          <a:pt x="80" y="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64" name="Freeform 1732"/>
                  <p:cNvSpPr>
                    <a:spLocks noChangeAspect="1"/>
                  </p:cNvSpPr>
                  <p:nvPr/>
                </p:nvSpPr>
                <p:spPr bwMode="auto">
                  <a:xfrm>
                    <a:off x="4036" y="1180"/>
                    <a:ext cx="80" cy="28"/>
                  </a:xfrm>
                  <a:custGeom>
                    <a:avLst/>
                    <a:gdLst/>
                    <a:ahLst/>
                    <a:cxnLst>
                      <a:cxn ang="0">
                        <a:pos x="80" y="20"/>
                      </a:cxn>
                      <a:cxn ang="0">
                        <a:pos x="20" y="0"/>
                      </a:cxn>
                      <a:cxn ang="0">
                        <a:pos x="0" y="6"/>
                      </a:cxn>
                      <a:cxn ang="0">
                        <a:pos x="60" y="28"/>
                      </a:cxn>
                      <a:cxn ang="0">
                        <a:pos x="80" y="20"/>
                      </a:cxn>
                    </a:cxnLst>
                    <a:rect l="0" t="0" r="r" b="b"/>
                    <a:pathLst>
                      <a:path w="80" h="28">
                        <a:moveTo>
                          <a:pt x="80" y="20"/>
                        </a:moveTo>
                        <a:lnTo>
                          <a:pt x="20" y="0"/>
                        </a:lnTo>
                        <a:lnTo>
                          <a:pt x="0" y="6"/>
                        </a:lnTo>
                        <a:lnTo>
                          <a:pt x="60" y="28"/>
                        </a:lnTo>
                        <a:lnTo>
                          <a:pt x="80" y="20"/>
                        </a:lnTo>
                        <a:close/>
                      </a:path>
                    </a:pathLst>
                  </a:custGeom>
                  <a:solidFill>
                    <a:srgbClr val="008060"/>
                  </a:solidFill>
                  <a:ln w="0">
                    <a:solidFill>
                      <a:srgbClr val="00806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65" name="Freeform 1733"/>
                  <p:cNvSpPr>
                    <a:spLocks noChangeAspect="1"/>
                  </p:cNvSpPr>
                  <p:nvPr/>
                </p:nvSpPr>
                <p:spPr bwMode="auto">
                  <a:xfrm>
                    <a:off x="4036" y="1180"/>
                    <a:ext cx="80" cy="28"/>
                  </a:xfrm>
                  <a:custGeom>
                    <a:avLst/>
                    <a:gdLst/>
                    <a:ahLst/>
                    <a:cxnLst>
                      <a:cxn ang="0">
                        <a:pos x="80" y="20"/>
                      </a:cxn>
                      <a:cxn ang="0">
                        <a:pos x="20" y="0"/>
                      </a:cxn>
                      <a:cxn ang="0">
                        <a:pos x="0" y="6"/>
                      </a:cxn>
                      <a:cxn ang="0">
                        <a:pos x="60" y="28"/>
                      </a:cxn>
                      <a:cxn ang="0">
                        <a:pos x="80" y="20"/>
                      </a:cxn>
                    </a:cxnLst>
                    <a:rect l="0" t="0" r="r" b="b"/>
                    <a:pathLst>
                      <a:path w="80" h="28">
                        <a:moveTo>
                          <a:pt x="80" y="20"/>
                        </a:moveTo>
                        <a:lnTo>
                          <a:pt x="20" y="0"/>
                        </a:lnTo>
                        <a:lnTo>
                          <a:pt x="0" y="6"/>
                        </a:lnTo>
                        <a:lnTo>
                          <a:pt x="60" y="28"/>
                        </a:lnTo>
                        <a:lnTo>
                          <a:pt x="80" y="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66" name="Freeform 1734"/>
                  <p:cNvSpPr>
                    <a:spLocks noChangeAspect="1"/>
                  </p:cNvSpPr>
                  <p:nvPr/>
                </p:nvSpPr>
                <p:spPr bwMode="auto">
                  <a:xfrm>
                    <a:off x="4016" y="1186"/>
                    <a:ext cx="80" cy="30"/>
                  </a:xfrm>
                  <a:custGeom>
                    <a:avLst/>
                    <a:gdLst/>
                    <a:ahLst/>
                    <a:cxnLst>
                      <a:cxn ang="0">
                        <a:pos x="80" y="22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60" y="30"/>
                      </a:cxn>
                      <a:cxn ang="0">
                        <a:pos x="80" y="22"/>
                      </a:cxn>
                    </a:cxnLst>
                    <a:rect l="0" t="0" r="r" b="b"/>
                    <a:pathLst>
                      <a:path w="80" h="30">
                        <a:moveTo>
                          <a:pt x="80" y="22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60" y="30"/>
                        </a:lnTo>
                        <a:lnTo>
                          <a:pt x="80" y="22"/>
                        </a:lnTo>
                        <a:close/>
                      </a:path>
                    </a:pathLst>
                  </a:custGeom>
                  <a:solidFill>
                    <a:srgbClr val="008062"/>
                  </a:solidFill>
                  <a:ln w="0">
                    <a:solidFill>
                      <a:srgbClr val="008062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67" name="Freeform 1735"/>
                  <p:cNvSpPr>
                    <a:spLocks noChangeAspect="1"/>
                  </p:cNvSpPr>
                  <p:nvPr/>
                </p:nvSpPr>
                <p:spPr bwMode="auto">
                  <a:xfrm>
                    <a:off x="4016" y="1186"/>
                    <a:ext cx="80" cy="30"/>
                  </a:xfrm>
                  <a:custGeom>
                    <a:avLst/>
                    <a:gdLst/>
                    <a:ahLst/>
                    <a:cxnLst>
                      <a:cxn ang="0">
                        <a:pos x="80" y="22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60" y="30"/>
                      </a:cxn>
                      <a:cxn ang="0">
                        <a:pos x="80" y="22"/>
                      </a:cxn>
                    </a:cxnLst>
                    <a:rect l="0" t="0" r="r" b="b"/>
                    <a:pathLst>
                      <a:path w="80" h="30">
                        <a:moveTo>
                          <a:pt x="80" y="22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60" y="30"/>
                        </a:lnTo>
                        <a:lnTo>
                          <a:pt x="80" y="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68" name="Freeform 1736"/>
                  <p:cNvSpPr>
                    <a:spLocks noChangeAspect="1"/>
                  </p:cNvSpPr>
                  <p:nvPr/>
                </p:nvSpPr>
                <p:spPr bwMode="auto">
                  <a:xfrm>
                    <a:off x="3996" y="1194"/>
                    <a:ext cx="80" cy="28"/>
                  </a:xfrm>
                  <a:custGeom>
                    <a:avLst/>
                    <a:gdLst/>
                    <a:ahLst/>
                    <a:cxnLst>
                      <a:cxn ang="0">
                        <a:pos x="80" y="22"/>
                      </a:cxn>
                      <a:cxn ang="0">
                        <a:pos x="20" y="0"/>
                      </a:cxn>
                      <a:cxn ang="0">
                        <a:pos x="0" y="6"/>
                      </a:cxn>
                      <a:cxn ang="0">
                        <a:pos x="60" y="28"/>
                      </a:cxn>
                      <a:cxn ang="0">
                        <a:pos x="80" y="22"/>
                      </a:cxn>
                    </a:cxnLst>
                    <a:rect l="0" t="0" r="r" b="b"/>
                    <a:pathLst>
                      <a:path w="80" h="28">
                        <a:moveTo>
                          <a:pt x="80" y="22"/>
                        </a:moveTo>
                        <a:lnTo>
                          <a:pt x="20" y="0"/>
                        </a:lnTo>
                        <a:lnTo>
                          <a:pt x="0" y="6"/>
                        </a:lnTo>
                        <a:lnTo>
                          <a:pt x="60" y="28"/>
                        </a:lnTo>
                        <a:lnTo>
                          <a:pt x="80" y="22"/>
                        </a:lnTo>
                        <a:close/>
                      </a:path>
                    </a:pathLst>
                  </a:custGeom>
                  <a:solidFill>
                    <a:srgbClr val="008064"/>
                  </a:solidFill>
                  <a:ln w="0">
                    <a:solidFill>
                      <a:srgbClr val="008064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69" name="Freeform 1737"/>
                  <p:cNvSpPr>
                    <a:spLocks noChangeAspect="1"/>
                  </p:cNvSpPr>
                  <p:nvPr/>
                </p:nvSpPr>
                <p:spPr bwMode="auto">
                  <a:xfrm>
                    <a:off x="3996" y="1194"/>
                    <a:ext cx="80" cy="28"/>
                  </a:xfrm>
                  <a:custGeom>
                    <a:avLst/>
                    <a:gdLst/>
                    <a:ahLst/>
                    <a:cxnLst>
                      <a:cxn ang="0">
                        <a:pos x="80" y="22"/>
                      </a:cxn>
                      <a:cxn ang="0">
                        <a:pos x="20" y="0"/>
                      </a:cxn>
                      <a:cxn ang="0">
                        <a:pos x="0" y="6"/>
                      </a:cxn>
                      <a:cxn ang="0">
                        <a:pos x="60" y="28"/>
                      </a:cxn>
                      <a:cxn ang="0">
                        <a:pos x="80" y="22"/>
                      </a:cxn>
                    </a:cxnLst>
                    <a:rect l="0" t="0" r="r" b="b"/>
                    <a:pathLst>
                      <a:path w="80" h="28">
                        <a:moveTo>
                          <a:pt x="80" y="22"/>
                        </a:moveTo>
                        <a:lnTo>
                          <a:pt x="20" y="0"/>
                        </a:lnTo>
                        <a:lnTo>
                          <a:pt x="0" y="6"/>
                        </a:lnTo>
                        <a:lnTo>
                          <a:pt x="60" y="28"/>
                        </a:lnTo>
                        <a:lnTo>
                          <a:pt x="80" y="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70" name="Freeform 1738"/>
                  <p:cNvSpPr>
                    <a:spLocks noChangeAspect="1"/>
                  </p:cNvSpPr>
                  <p:nvPr/>
                </p:nvSpPr>
                <p:spPr bwMode="auto">
                  <a:xfrm>
                    <a:off x="3976" y="1200"/>
                    <a:ext cx="80" cy="30"/>
                  </a:xfrm>
                  <a:custGeom>
                    <a:avLst/>
                    <a:gdLst/>
                    <a:ahLst/>
                    <a:cxnLst>
                      <a:cxn ang="0">
                        <a:pos x="80" y="22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58" y="30"/>
                      </a:cxn>
                      <a:cxn ang="0">
                        <a:pos x="80" y="22"/>
                      </a:cxn>
                    </a:cxnLst>
                    <a:rect l="0" t="0" r="r" b="b"/>
                    <a:pathLst>
                      <a:path w="80" h="30">
                        <a:moveTo>
                          <a:pt x="80" y="22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58" y="30"/>
                        </a:lnTo>
                        <a:lnTo>
                          <a:pt x="80" y="22"/>
                        </a:lnTo>
                        <a:close/>
                      </a:path>
                    </a:pathLst>
                  </a:custGeom>
                  <a:solidFill>
                    <a:srgbClr val="008066"/>
                  </a:solidFill>
                  <a:ln w="0">
                    <a:solidFill>
                      <a:srgbClr val="008066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71" name="Freeform 1739"/>
                  <p:cNvSpPr>
                    <a:spLocks noChangeAspect="1"/>
                  </p:cNvSpPr>
                  <p:nvPr/>
                </p:nvSpPr>
                <p:spPr bwMode="auto">
                  <a:xfrm>
                    <a:off x="3976" y="1200"/>
                    <a:ext cx="80" cy="30"/>
                  </a:xfrm>
                  <a:custGeom>
                    <a:avLst/>
                    <a:gdLst/>
                    <a:ahLst/>
                    <a:cxnLst>
                      <a:cxn ang="0">
                        <a:pos x="80" y="22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58" y="30"/>
                      </a:cxn>
                      <a:cxn ang="0">
                        <a:pos x="80" y="22"/>
                      </a:cxn>
                    </a:cxnLst>
                    <a:rect l="0" t="0" r="r" b="b"/>
                    <a:pathLst>
                      <a:path w="80" h="30">
                        <a:moveTo>
                          <a:pt x="80" y="22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58" y="30"/>
                        </a:lnTo>
                        <a:lnTo>
                          <a:pt x="80" y="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72" name="Freeform 1740"/>
                  <p:cNvSpPr>
                    <a:spLocks noChangeAspect="1"/>
                  </p:cNvSpPr>
                  <p:nvPr/>
                </p:nvSpPr>
                <p:spPr bwMode="auto">
                  <a:xfrm>
                    <a:off x="3954" y="1208"/>
                    <a:ext cx="80" cy="30"/>
                  </a:xfrm>
                  <a:custGeom>
                    <a:avLst/>
                    <a:gdLst/>
                    <a:ahLst/>
                    <a:cxnLst>
                      <a:cxn ang="0">
                        <a:pos x="80" y="22"/>
                      </a:cxn>
                      <a:cxn ang="0">
                        <a:pos x="22" y="0"/>
                      </a:cxn>
                      <a:cxn ang="0">
                        <a:pos x="0" y="8"/>
                      </a:cxn>
                      <a:cxn ang="0">
                        <a:pos x="60" y="30"/>
                      </a:cxn>
                      <a:cxn ang="0">
                        <a:pos x="80" y="22"/>
                      </a:cxn>
                    </a:cxnLst>
                    <a:rect l="0" t="0" r="r" b="b"/>
                    <a:pathLst>
                      <a:path w="80" h="30">
                        <a:moveTo>
                          <a:pt x="80" y="22"/>
                        </a:moveTo>
                        <a:lnTo>
                          <a:pt x="22" y="0"/>
                        </a:lnTo>
                        <a:lnTo>
                          <a:pt x="0" y="8"/>
                        </a:lnTo>
                        <a:lnTo>
                          <a:pt x="60" y="30"/>
                        </a:lnTo>
                        <a:lnTo>
                          <a:pt x="80" y="22"/>
                        </a:lnTo>
                        <a:close/>
                      </a:path>
                    </a:pathLst>
                  </a:custGeom>
                  <a:solidFill>
                    <a:srgbClr val="008068"/>
                  </a:solidFill>
                  <a:ln w="0">
                    <a:solidFill>
                      <a:srgbClr val="008068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73" name="Freeform 1741"/>
                  <p:cNvSpPr>
                    <a:spLocks noChangeAspect="1"/>
                  </p:cNvSpPr>
                  <p:nvPr/>
                </p:nvSpPr>
                <p:spPr bwMode="auto">
                  <a:xfrm>
                    <a:off x="3954" y="1208"/>
                    <a:ext cx="80" cy="30"/>
                  </a:xfrm>
                  <a:custGeom>
                    <a:avLst/>
                    <a:gdLst/>
                    <a:ahLst/>
                    <a:cxnLst>
                      <a:cxn ang="0">
                        <a:pos x="80" y="22"/>
                      </a:cxn>
                      <a:cxn ang="0">
                        <a:pos x="22" y="0"/>
                      </a:cxn>
                      <a:cxn ang="0">
                        <a:pos x="0" y="8"/>
                      </a:cxn>
                      <a:cxn ang="0">
                        <a:pos x="60" y="30"/>
                      </a:cxn>
                      <a:cxn ang="0">
                        <a:pos x="80" y="22"/>
                      </a:cxn>
                    </a:cxnLst>
                    <a:rect l="0" t="0" r="r" b="b"/>
                    <a:pathLst>
                      <a:path w="80" h="30">
                        <a:moveTo>
                          <a:pt x="80" y="22"/>
                        </a:moveTo>
                        <a:lnTo>
                          <a:pt x="22" y="0"/>
                        </a:lnTo>
                        <a:lnTo>
                          <a:pt x="0" y="8"/>
                        </a:lnTo>
                        <a:lnTo>
                          <a:pt x="60" y="30"/>
                        </a:lnTo>
                        <a:lnTo>
                          <a:pt x="80" y="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74" name="Freeform 1742"/>
                  <p:cNvSpPr>
                    <a:spLocks noChangeAspect="1"/>
                  </p:cNvSpPr>
                  <p:nvPr/>
                </p:nvSpPr>
                <p:spPr bwMode="auto">
                  <a:xfrm>
                    <a:off x="3934" y="1216"/>
                    <a:ext cx="80" cy="32"/>
                  </a:xfrm>
                  <a:custGeom>
                    <a:avLst/>
                    <a:gdLst/>
                    <a:ahLst/>
                    <a:cxnLst>
                      <a:cxn ang="0">
                        <a:pos x="80" y="22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60" y="32"/>
                      </a:cxn>
                      <a:cxn ang="0">
                        <a:pos x="80" y="22"/>
                      </a:cxn>
                    </a:cxnLst>
                    <a:rect l="0" t="0" r="r" b="b"/>
                    <a:pathLst>
                      <a:path w="80" h="32">
                        <a:moveTo>
                          <a:pt x="80" y="22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60" y="32"/>
                        </a:lnTo>
                        <a:lnTo>
                          <a:pt x="80" y="22"/>
                        </a:lnTo>
                        <a:close/>
                      </a:path>
                    </a:pathLst>
                  </a:custGeom>
                  <a:solidFill>
                    <a:srgbClr val="008069"/>
                  </a:solidFill>
                  <a:ln w="0">
                    <a:solidFill>
                      <a:srgbClr val="008069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75" name="Freeform 1743"/>
                  <p:cNvSpPr>
                    <a:spLocks noChangeAspect="1"/>
                  </p:cNvSpPr>
                  <p:nvPr/>
                </p:nvSpPr>
                <p:spPr bwMode="auto">
                  <a:xfrm>
                    <a:off x="3934" y="1216"/>
                    <a:ext cx="80" cy="32"/>
                  </a:xfrm>
                  <a:custGeom>
                    <a:avLst/>
                    <a:gdLst/>
                    <a:ahLst/>
                    <a:cxnLst>
                      <a:cxn ang="0">
                        <a:pos x="80" y="22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60" y="32"/>
                      </a:cxn>
                      <a:cxn ang="0">
                        <a:pos x="80" y="22"/>
                      </a:cxn>
                    </a:cxnLst>
                    <a:rect l="0" t="0" r="r" b="b"/>
                    <a:pathLst>
                      <a:path w="80" h="32">
                        <a:moveTo>
                          <a:pt x="80" y="22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60" y="32"/>
                        </a:lnTo>
                        <a:lnTo>
                          <a:pt x="80" y="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76" name="Freeform 1744"/>
                  <p:cNvSpPr>
                    <a:spLocks noChangeAspect="1"/>
                  </p:cNvSpPr>
                  <p:nvPr/>
                </p:nvSpPr>
                <p:spPr bwMode="auto">
                  <a:xfrm>
                    <a:off x="3912" y="1224"/>
                    <a:ext cx="82" cy="32"/>
                  </a:xfrm>
                  <a:custGeom>
                    <a:avLst/>
                    <a:gdLst/>
                    <a:ahLst/>
                    <a:cxnLst>
                      <a:cxn ang="0">
                        <a:pos x="82" y="24"/>
                      </a:cxn>
                      <a:cxn ang="0">
                        <a:pos x="22" y="0"/>
                      </a:cxn>
                      <a:cxn ang="0">
                        <a:pos x="0" y="8"/>
                      </a:cxn>
                      <a:cxn ang="0">
                        <a:pos x="60" y="32"/>
                      </a:cxn>
                      <a:cxn ang="0">
                        <a:pos x="82" y="24"/>
                      </a:cxn>
                    </a:cxnLst>
                    <a:rect l="0" t="0" r="r" b="b"/>
                    <a:pathLst>
                      <a:path w="82" h="32">
                        <a:moveTo>
                          <a:pt x="82" y="24"/>
                        </a:moveTo>
                        <a:lnTo>
                          <a:pt x="22" y="0"/>
                        </a:lnTo>
                        <a:lnTo>
                          <a:pt x="0" y="8"/>
                        </a:lnTo>
                        <a:lnTo>
                          <a:pt x="60" y="32"/>
                        </a:lnTo>
                        <a:lnTo>
                          <a:pt x="82" y="24"/>
                        </a:lnTo>
                        <a:close/>
                      </a:path>
                    </a:pathLst>
                  </a:custGeom>
                  <a:solidFill>
                    <a:srgbClr val="00806A"/>
                  </a:solidFill>
                  <a:ln w="0">
                    <a:solidFill>
                      <a:srgbClr val="00806A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77" name="Freeform 1745"/>
                  <p:cNvSpPr>
                    <a:spLocks noChangeAspect="1"/>
                  </p:cNvSpPr>
                  <p:nvPr/>
                </p:nvSpPr>
                <p:spPr bwMode="auto">
                  <a:xfrm>
                    <a:off x="3912" y="1224"/>
                    <a:ext cx="82" cy="32"/>
                  </a:xfrm>
                  <a:custGeom>
                    <a:avLst/>
                    <a:gdLst/>
                    <a:ahLst/>
                    <a:cxnLst>
                      <a:cxn ang="0">
                        <a:pos x="82" y="24"/>
                      </a:cxn>
                      <a:cxn ang="0">
                        <a:pos x="22" y="0"/>
                      </a:cxn>
                      <a:cxn ang="0">
                        <a:pos x="0" y="8"/>
                      </a:cxn>
                      <a:cxn ang="0">
                        <a:pos x="60" y="32"/>
                      </a:cxn>
                      <a:cxn ang="0">
                        <a:pos x="82" y="24"/>
                      </a:cxn>
                    </a:cxnLst>
                    <a:rect l="0" t="0" r="r" b="b"/>
                    <a:pathLst>
                      <a:path w="82" h="32">
                        <a:moveTo>
                          <a:pt x="82" y="24"/>
                        </a:moveTo>
                        <a:lnTo>
                          <a:pt x="22" y="0"/>
                        </a:lnTo>
                        <a:lnTo>
                          <a:pt x="0" y="8"/>
                        </a:lnTo>
                        <a:lnTo>
                          <a:pt x="60" y="32"/>
                        </a:lnTo>
                        <a:lnTo>
                          <a:pt x="82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78" name="Freeform 1746"/>
                  <p:cNvSpPr>
                    <a:spLocks noChangeAspect="1"/>
                  </p:cNvSpPr>
                  <p:nvPr/>
                </p:nvSpPr>
                <p:spPr bwMode="auto">
                  <a:xfrm>
                    <a:off x="3892" y="1232"/>
                    <a:ext cx="80" cy="32"/>
                  </a:xfrm>
                  <a:custGeom>
                    <a:avLst/>
                    <a:gdLst/>
                    <a:ahLst/>
                    <a:cxnLst>
                      <a:cxn ang="0">
                        <a:pos x="80" y="24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58" y="32"/>
                      </a:cxn>
                      <a:cxn ang="0">
                        <a:pos x="80" y="24"/>
                      </a:cxn>
                    </a:cxnLst>
                    <a:rect l="0" t="0" r="r" b="b"/>
                    <a:pathLst>
                      <a:path w="80" h="32">
                        <a:moveTo>
                          <a:pt x="80" y="24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58" y="32"/>
                        </a:lnTo>
                        <a:lnTo>
                          <a:pt x="80" y="24"/>
                        </a:lnTo>
                        <a:close/>
                      </a:path>
                    </a:pathLst>
                  </a:custGeom>
                  <a:solidFill>
                    <a:srgbClr val="00816B"/>
                  </a:solidFill>
                  <a:ln w="0">
                    <a:solidFill>
                      <a:srgbClr val="00816B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79" name="Freeform 1747"/>
                  <p:cNvSpPr>
                    <a:spLocks noChangeAspect="1"/>
                  </p:cNvSpPr>
                  <p:nvPr/>
                </p:nvSpPr>
                <p:spPr bwMode="auto">
                  <a:xfrm>
                    <a:off x="3892" y="1232"/>
                    <a:ext cx="80" cy="32"/>
                  </a:xfrm>
                  <a:custGeom>
                    <a:avLst/>
                    <a:gdLst/>
                    <a:ahLst/>
                    <a:cxnLst>
                      <a:cxn ang="0">
                        <a:pos x="80" y="24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58" y="32"/>
                      </a:cxn>
                      <a:cxn ang="0">
                        <a:pos x="80" y="24"/>
                      </a:cxn>
                    </a:cxnLst>
                    <a:rect l="0" t="0" r="r" b="b"/>
                    <a:pathLst>
                      <a:path w="80" h="32">
                        <a:moveTo>
                          <a:pt x="80" y="24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58" y="32"/>
                        </a:lnTo>
                        <a:lnTo>
                          <a:pt x="80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80" name="Freeform 1748"/>
                  <p:cNvSpPr>
                    <a:spLocks noChangeAspect="1"/>
                  </p:cNvSpPr>
                  <p:nvPr/>
                </p:nvSpPr>
                <p:spPr bwMode="auto">
                  <a:xfrm>
                    <a:off x="3870" y="1240"/>
                    <a:ext cx="80" cy="34"/>
                  </a:xfrm>
                  <a:custGeom>
                    <a:avLst/>
                    <a:gdLst/>
                    <a:ahLst/>
                    <a:cxnLst>
                      <a:cxn ang="0">
                        <a:pos x="80" y="24"/>
                      </a:cxn>
                      <a:cxn ang="0">
                        <a:pos x="22" y="0"/>
                      </a:cxn>
                      <a:cxn ang="0">
                        <a:pos x="0" y="8"/>
                      </a:cxn>
                      <a:cxn ang="0">
                        <a:pos x="60" y="34"/>
                      </a:cxn>
                      <a:cxn ang="0">
                        <a:pos x="80" y="24"/>
                      </a:cxn>
                    </a:cxnLst>
                    <a:rect l="0" t="0" r="r" b="b"/>
                    <a:pathLst>
                      <a:path w="80" h="34">
                        <a:moveTo>
                          <a:pt x="80" y="24"/>
                        </a:moveTo>
                        <a:lnTo>
                          <a:pt x="22" y="0"/>
                        </a:lnTo>
                        <a:lnTo>
                          <a:pt x="0" y="8"/>
                        </a:lnTo>
                        <a:lnTo>
                          <a:pt x="60" y="34"/>
                        </a:lnTo>
                        <a:lnTo>
                          <a:pt x="80" y="24"/>
                        </a:lnTo>
                        <a:close/>
                      </a:path>
                    </a:pathLst>
                  </a:custGeom>
                  <a:solidFill>
                    <a:srgbClr val="00816B"/>
                  </a:solidFill>
                  <a:ln w="0">
                    <a:solidFill>
                      <a:srgbClr val="00816B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81" name="Freeform 1749"/>
                  <p:cNvSpPr>
                    <a:spLocks noChangeAspect="1"/>
                  </p:cNvSpPr>
                  <p:nvPr/>
                </p:nvSpPr>
                <p:spPr bwMode="auto">
                  <a:xfrm>
                    <a:off x="3870" y="1240"/>
                    <a:ext cx="80" cy="34"/>
                  </a:xfrm>
                  <a:custGeom>
                    <a:avLst/>
                    <a:gdLst/>
                    <a:ahLst/>
                    <a:cxnLst>
                      <a:cxn ang="0">
                        <a:pos x="80" y="24"/>
                      </a:cxn>
                      <a:cxn ang="0">
                        <a:pos x="22" y="0"/>
                      </a:cxn>
                      <a:cxn ang="0">
                        <a:pos x="0" y="8"/>
                      </a:cxn>
                      <a:cxn ang="0">
                        <a:pos x="60" y="34"/>
                      </a:cxn>
                      <a:cxn ang="0">
                        <a:pos x="80" y="24"/>
                      </a:cxn>
                    </a:cxnLst>
                    <a:rect l="0" t="0" r="r" b="b"/>
                    <a:pathLst>
                      <a:path w="80" h="34">
                        <a:moveTo>
                          <a:pt x="80" y="24"/>
                        </a:moveTo>
                        <a:lnTo>
                          <a:pt x="22" y="0"/>
                        </a:lnTo>
                        <a:lnTo>
                          <a:pt x="0" y="8"/>
                        </a:lnTo>
                        <a:lnTo>
                          <a:pt x="60" y="34"/>
                        </a:lnTo>
                        <a:lnTo>
                          <a:pt x="80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82" name="Freeform 1750"/>
                  <p:cNvSpPr>
                    <a:spLocks noChangeAspect="1"/>
                  </p:cNvSpPr>
                  <p:nvPr/>
                </p:nvSpPr>
                <p:spPr bwMode="auto">
                  <a:xfrm>
                    <a:off x="3848" y="1248"/>
                    <a:ext cx="82" cy="34"/>
                  </a:xfrm>
                  <a:custGeom>
                    <a:avLst/>
                    <a:gdLst/>
                    <a:ahLst/>
                    <a:cxnLst>
                      <a:cxn ang="0">
                        <a:pos x="82" y="26"/>
                      </a:cxn>
                      <a:cxn ang="0">
                        <a:pos x="22" y="0"/>
                      </a:cxn>
                      <a:cxn ang="0">
                        <a:pos x="0" y="8"/>
                      </a:cxn>
                      <a:cxn ang="0">
                        <a:pos x="60" y="34"/>
                      </a:cxn>
                      <a:cxn ang="0">
                        <a:pos x="82" y="26"/>
                      </a:cxn>
                    </a:cxnLst>
                    <a:rect l="0" t="0" r="r" b="b"/>
                    <a:pathLst>
                      <a:path w="82" h="34">
                        <a:moveTo>
                          <a:pt x="82" y="26"/>
                        </a:moveTo>
                        <a:lnTo>
                          <a:pt x="22" y="0"/>
                        </a:lnTo>
                        <a:lnTo>
                          <a:pt x="0" y="8"/>
                        </a:lnTo>
                        <a:lnTo>
                          <a:pt x="60" y="34"/>
                        </a:lnTo>
                        <a:lnTo>
                          <a:pt x="82" y="26"/>
                        </a:lnTo>
                        <a:close/>
                      </a:path>
                    </a:pathLst>
                  </a:custGeom>
                  <a:solidFill>
                    <a:srgbClr val="00826C"/>
                  </a:solidFill>
                  <a:ln w="0">
                    <a:solidFill>
                      <a:srgbClr val="00826C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83" name="Freeform 1751"/>
                  <p:cNvSpPr>
                    <a:spLocks noChangeAspect="1"/>
                  </p:cNvSpPr>
                  <p:nvPr/>
                </p:nvSpPr>
                <p:spPr bwMode="auto">
                  <a:xfrm>
                    <a:off x="3848" y="1248"/>
                    <a:ext cx="82" cy="34"/>
                  </a:xfrm>
                  <a:custGeom>
                    <a:avLst/>
                    <a:gdLst/>
                    <a:ahLst/>
                    <a:cxnLst>
                      <a:cxn ang="0">
                        <a:pos x="82" y="26"/>
                      </a:cxn>
                      <a:cxn ang="0">
                        <a:pos x="22" y="0"/>
                      </a:cxn>
                      <a:cxn ang="0">
                        <a:pos x="0" y="8"/>
                      </a:cxn>
                      <a:cxn ang="0">
                        <a:pos x="60" y="34"/>
                      </a:cxn>
                      <a:cxn ang="0">
                        <a:pos x="82" y="26"/>
                      </a:cxn>
                    </a:cxnLst>
                    <a:rect l="0" t="0" r="r" b="b"/>
                    <a:pathLst>
                      <a:path w="82" h="34">
                        <a:moveTo>
                          <a:pt x="82" y="26"/>
                        </a:moveTo>
                        <a:lnTo>
                          <a:pt x="22" y="0"/>
                        </a:lnTo>
                        <a:lnTo>
                          <a:pt x="0" y="8"/>
                        </a:lnTo>
                        <a:lnTo>
                          <a:pt x="60" y="34"/>
                        </a:lnTo>
                        <a:lnTo>
                          <a:pt x="82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84" name="Freeform 1752"/>
                  <p:cNvSpPr>
                    <a:spLocks noChangeAspect="1"/>
                  </p:cNvSpPr>
                  <p:nvPr/>
                </p:nvSpPr>
                <p:spPr bwMode="auto">
                  <a:xfrm>
                    <a:off x="3826" y="1256"/>
                    <a:ext cx="82" cy="36"/>
                  </a:xfrm>
                  <a:custGeom>
                    <a:avLst/>
                    <a:gdLst/>
                    <a:ahLst/>
                    <a:cxnLst>
                      <a:cxn ang="0">
                        <a:pos x="82" y="26"/>
                      </a:cxn>
                      <a:cxn ang="0">
                        <a:pos x="22" y="0"/>
                      </a:cxn>
                      <a:cxn ang="0">
                        <a:pos x="0" y="8"/>
                      </a:cxn>
                      <a:cxn ang="0">
                        <a:pos x="60" y="36"/>
                      </a:cxn>
                      <a:cxn ang="0">
                        <a:pos x="82" y="26"/>
                      </a:cxn>
                    </a:cxnLst>
                    <a:rect l="0" t="0" r="r" b="b"/>
                    <a:pathLst>
                      <a:path w="82" h="36">
                        <a:moveTo>
                          <a:pt x="82" y="26"/>
                        </a:moveTo>
                        <a:lnTo>
                          <a:pt x="22" y="0"/>
                        </a:lnTo>
                        <a:lnTo>
                          <a:pt x="0" y="8"/>
                        </a:lnTo>
                        <a:lnTo>
                          <a:pt x="60" y="36"/>
                        </a:lnTo>
                        <a:lnTo>
                          <a:pt x="82" y="26"/>
                        </a:lnTo>
                        <a:close/>
                      </a:path>
                    </a:pathLst>
                  </a:custGeom>
                  <a:solidFill>
                    <a:srgbClr val="00836B"/>
                  </a:solidFill>
                  <a:ln w="0">
                    <a:solidFill>
                      <a:srgbClr val="00836B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85" name="Freeform 1753"/>
                  <p:cNvSpPr>
                    <a:spLocks noChangeAspect="1"/>
                  </p:cNvSpPr>
                  <p:nvPr/>
                </p:nvSpPr>
                <p:spPr bwMode="auto">
                  <a:xfrm>
                    <a:off x="3826" y="1256"/>
                    <a:ext cx="82" cy="36"/>
                  </a:xfrm>
                  <a:custGeom>
                    <a:avLst/>
                    <a:gdLst/>
                    <a:ahLst/>
                    <a:cxnLst>
                      <a:cxn ang="0">
                        <a:pos x="82" y="26"/>
                      </a:cxn>
                      <a:cxn ang="0">
                        <a:pos x="22" y="0"/>
                      </a:cxn>
                      <a:cxn ang="0">
                        <a:pos x="0" y="8"/>
                      </a:cxn>
                      <a:cxn ang="0">
                        <a:pos x="60" y="36"/>
                      </a:cxn>
                      <a:cxn ang="0">
                        <a:pos x="82" y="26"/>
                      </a:cxn>
                    </a:cxnLst>
                    <a:rect l="0" t="0" r="r" b="b"/>
                    <a:pathLst>
                      <a:path w="82" h="36">
                        <a:moveTo>
                          <a:pt x="82" y="26"/>
                        </a:moveTo>
                        <a:lnTo>
                          <a:pt x="22" y="0"/>
                        </a:lnTo>
                        <a:lnTo>
                          <a:pt x="0" y="8"/>
                        </a:lnTo>
                        <a:lnTo>
                          <a:pt x="60" y="36"/>
                        </a:lnTo>
                        <a:lnTo>
                          <a:pt x="82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86" name="Freeform 1754"/>
                  <p:cNvSpPr>
                    <a:spLocks noChangeAspect="1"/>
                  </p:cNvSpPr>
                  <p:nvPr/>
                </p:nvSpPr>
                <p:spPr bwMode="auto">
                  <a:xfrm>
                    <a:off x="3804" y="1264"/>
                    <a:ext cx="82" cy="36"/>
                  </a:xfrm>
                  <a:custGeom>
                    <a:avLst/>
                    <a:gdLst/>
                    <a:ahLst/>
                    <a:cxnLst>
                      <a:cxn ang="0">
                        <a:pos x="82" y="28"/>
                      </a:cxn>
                      <a:cxn ang="0">
                        <a:pos x="22" y="0"/>
                      </a:cxn>
                      <a:cxn ang="0">
                        <a:pos x="0" y="8"/>
                      </a:cxn>
                      <a:cxn ang="0">
                        <a:pos x="58" y="36"/>
                      </a:cxn>
                      <a:cxn ang="0">
                        <a:pos x="82" y="28"/>
                      </a:cxn>
                    </a:cxnLst>
                    <a:rect l="0" t="0" r="r" b="b"/>
                    <a:pathLst>
                      <a:path w="82" h="36">
                        <a:moveTo>
                          <a:pt x="82" y="28"/>
                        </a:moveTo>
                        <a:lnTo>
                          <a:pt x="22" y="0"/>
                        </a:lnTo>
                        <a:lnTo>
                          <a:pt x="0" y="8"/>
                        </a:lnTo>
                        <a:lnTo>
                          <a:pt x="58" y="36"/>
                        </a:lnTo>
                        <a:lnTo>
                          <a:pt x="82" y="28"/>
                        </a:lnTo>
                        <a:close/>
                      </a:path>
                    </a:pathLst>
                  </a:custGeom>
                  <a:solidFill>
                    <a:srgbClr val="008469"/>
                  </a:solidFill>
                  <a:ln w="0">
                    <a:solidFill>
                      <a:srgbClr val="008469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87" name="Freeform 1755"/>
                  <p:cNvSpPr>
                    <a:spLocks noChangeAspect="1"/>
                  </p:cNvSpPr>
                  <p:nvPr/>
                </p:nvSpPr>
                <p:spPr bwMode="auto">
                  <a:xfrm>
                    <a:off x="3804" y="1264"/>
                    <a:ext cx="82" cy="36"/>
                  </a:xfrm>
                  <a:custGeom>
                    <a:avLst/>
                    <a:gdLst/>
                    <a:ahLst/>
                    <a:cxnLst>
                      <a:cxn ang="0">
                        <a:pos x="82" y="28"/>
                      </a:cxn>
                      <a:cxn ang="0">
                        <a:pos x="22" y="0"/>
                      </a:cxn>
                      <a:cxn ang="0">
                        <a:pos x="0" y="8"/>
                      </a:cxn>
                      <a:cxn ang="0">
                        <a:pos x="58" y="36"/>
                      </a:cxn>
                      <a:cxn ang="0">
                        <a:pos x="82" y="28"/>
                      </a:cxn>
                    </a:cxnLst>
                    <a:rect l="0" t="0" r="r" b="b"/>
                    <a:pathLst>
                      <a:path w="82" h="36">
                        <a:moveTo>
                          <a:pt x="82" y="28"/>
                        </a:moveTo>
                        <a:lnTo>
                          <a:pt x="22" y="0"/>
                        </a:lnTo>
                        <a:lnTo>
                          <a:pt x="0" y="8"/>
                        </a:lnTo>
                        <a:lnTo>
                          <a:pt x="58" y="36"/>
                        </a:lnTo>
                        <a:lnTo>
                          <a:pt x="82" y="2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88" name="Freeform 1756"/>
                  <p:cNvSpPr>
                    <a:spLocks noChangeAspect="1"/>
                  </p:cNvSpPr>
                  <p:nvPr/>
                </p:nvSpPr>
                <p:spPr bwMode="auto">
                  <a:xfrm>
                    <a:off x="3782" y="1272"/>
                    <a:ext cx="80" cy="36"/>
                  </a:xfrm>
                  <a:custGeom>
                    <a:avLst/>
                    <a:gdLst/>
                    <a:ahLst/>
                    <a:cxnLst>
                      <a:cxn ang="0">
                        <a:pos x="80" y="28"/>
                      </a:cxn>
                      <a:cxn ang="0">
                        <a:pos x="22" y="0"/>
                      </a:cxn>
                      <a:cxn ang="0">
                        <a:pos x="0" y="8"/>
                      </a:cxn>
                      <a:cxn ang="0">
                        <a:pos x="58" y="36"/>
                      </a:cxn>
                      <a:cxn ang="0">
                        <a:pos x="80" y="28"/>
                      </a:cxn>
                    </a:cxnLst>
                    <a:rect l="0" t="0" r="r" b="b"/>
                    <a:pathLst>
                      <a:path w="80" h="36">
                        <a:moveTo>
                          <a:pt x="80" y="28"/>
                        </a:moveTo>
                        <a:lnTo>
                          <a:pt x="22" y="0"/>
                        </a:lnTo>
                        <a:lnTo>
                          <a:pt x="0" y="8"/>
                        </a:lnTo>
                        <a:lnTo>
                          <a:pt x="58" y="36"/>
                        </a:lnTo>
                        <a:lnTo>
                          <a:pt x="80" y="28"/>
                        </a:lnTo>
                        <a:close/>
                      </a:path>
                    </a:pathLst>
                  </a:custGeom>
                  <a:solidFill>
                    <a:srgbClr val="008667"/>
                  </a:solidFill>
                  <a:ln w="0">
                    <a:solidFill>
                      <a:srgbClr val="008667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89" name="Freeform 1757"/>
                  <p:cNvSpPr>
                    <a:spLocks noChangeAspect="1"/>
                  </p:cNvSpPr>
                  <p:nvPr/>
                </p:nvSpPr>
                <p:spPr bwMode="auto">
                  <a:xfrm>
                    <a:off x="3782" y="1272"/>
                    <a:ext cx="80" cy="36"/>
                  </a:xfrm>
                  <a:custGeom>
                    <a:avLst/>
                    <a:gdLst/>
                    <a:ahLst/>
                    <a:cxnLst>
                      <a:cxn ang="0">
                        <a:pos x="80" y="28"/>
                      </a:cxn>
                      <a:cxn ang="0">
                        <a:pos x="22" y="0"/>
                      </a:cxn>
                      <a:cxn ang="0">
                        <a:pos x="0" y="8"/>
                      </a:cxn>
                      <a:cxn ang="0">
                        <a:pos x="58" y="36"/>
                      </a:cxn>
                      <a:cxn ang="0">
                        <a:pos x="80" y="28"/>
                      </a:cxn>
                    </a:cxnLst>
                    <a:rect l="0" t="0" r="r" b="b"/>
                    <a:pathLst>
                      <a:path w="80" h="36">
                        <a:moveTo>
                          <a:pt x="80" y="28"/>
                        </a:moveTo>
                        <a:lnTo>
                          <a:pt x="22" y="0"/>
                        </a:lnTo>
                        <a:lnTo>
                          <a:pt x="0" y="8"/>
                        </a:lnTo>
                        <a:lnTo>
                          <a:pt x="58" y="36"/>
                        </a:lnTo>
                        <a:lnTo>
                          <a:pt x="80" y="2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90" name="Freeform 1758"/>
                  <p:cNvSpPr>
                    <a:spLocks noChangeAspect="1"/>
                  </p:cNvSpPr>
                  <p:nvPr/>
                </p:nvSpPr>
                <p:spPr bwMode="auto">
                  <a:xfrm>
                    <a:off x="3758" y="1280"/>
                    <a:ext cx="82" cy="36"/>
                  </a:xfrm>
                  <a:custGeom>
                    <a:avLst/>
                    <a:gdLst/>
                    <a:ahLst/>
                    <a:cxnLst>
                      <a:cxn ang="0">
                        <a:pos x="82" y="28"/>
                      </a:cxn>
                      <a:cxn ang="0">
                        <a:pos x="24" y="0"/>
                      </a:cxn>
                      <a:cxn ang="0">
                        <a:pos x="0" y="8"/>
                      </a:cxn>
                      <a:cxn ang="0">
                        <a:pos x="60" y="36"/>
                      </a:cxn>
                      <a:cxn ang="0">
                        <a:pos x="82" y="28"/>
                      </a:cxn>
                    </a:cxnLst>
                    <a:rect l="0" t="0" r="r" b="b"/>
                    <a:pathLst>
                      <a:path w="82" h="36">
                        <a:moveTo>
                          <a:pt x="82" y="28"/>
                        </a:moveTo>
                        <a:lnTo>
                          <a:pt x="24" y="0"/>
                        </a:lnTo>
                        <a:lnTo>
                          <a:pt x="0" y="8"/>
                        </a:lnTo>
                        <a:lnTo>
                          <a:pt x="60" y="36"/>
                        </a:lnTo>
                        <a:lnTo>
                          <a:pt x="82" y="28"/>
                        </a:lnTo>
                        <a:close/>
                      </a:path>
                    </a:pathLst>
                  </a:custGeom>
                  <a:solidFill>
                    <a:srgbClr val="008863"/>
                  </a:solidFill>
                  <a:ln w="0">
                    <a:solidFill>
                      <a:srgbClr val="008863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91" name="Freeform 1759"/>
                  <p:cNvSpPr>
                    <a:spLocks noChangeAspect="1"/>
                  </p:cNvSpPr>
                  <p:nvPr/>
                </p:nvSpPr>
                <p:spPr bwMode="auto">
                  <a:xfrm>
                    <a:off x="3758" y="1280"/>
                    <a:ext cx="82" cy="36"/>
                  </a:xfrm>
                  <a:custGeom>
                    <a:avLst/>
                    <a:gdLst/>
                    <a:ahLst/>
                    <a:cxnLst>
                      <a:cxn ang="0">
                        <a:pos x="82" y="28"/>
                      </a:cxn>
                      <a:cxn ang="0">
                        <a:pos x="24" y="0"/>
                      </a:cxn>
                      <a:cxn ang="0">
                        <a:pos x="0" y="8"/>
                      </a:cxn>
                      <a:cxn ang="0">
                        <a:pos x="60" y="36"/>
                      </a:cxn>
                      <a:cxn ang="0">
                        <a:pos x="82" y="28"/>
                      </a:cxn>
                    </a:cxnLst>
                    <a:rect l="0" t="0" r="r" b="b"/>
                    <a:pathLst>
                      <a:path w="82" h="36">
                        <a:moveTo>
                          <a:pt x="82" y="28"/>
                        </a:moveTo>
                        <a:lnTo>
                          <a:pt x="24" y="0"/>
                        </a:lnTo>
                        <a:lnTo>
                          <a:pt x="0" y="8"/>
                        </a:lnTo>
                        <a:lnTo>
                          <a:pt x="60" y="36"/>
                        </a:lnTo>
                        <a:lnTo>
                          <a:pt x="82" y="2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92" name="Freeform 1760"/>
                  <p:cNvSpPr>
                    <a:spLocks noChangeAspect="1"/>
                  </p:cNvSpPr>
                  <p:nvPr/>
                </p:nvSpPr>
                <p:spPr bwMode="auto">
                  <a:xfrm>
                    <a:off x="3736" y="1288"/>
                    <a:ext cx="82" cy="36"/>
                  </a:xfrm>
                  <a:custGeom>
                    <a:avLst/>
                    <a:gdLst/>
                    <a:ahLst/>
                    <a:cxnLst>
                      <a:cxn ang="0">
                        <a:pos x="82" y="28"/>
                      </a:cxn>
                      <a:cxn ang="0">
                        <a:pos x="22" y="0"/>
                      </a:cxn>
                      <a:cxn ang="0">
                        <a:pos x="0" y="6"/>
                      </a:cxn>
                      <a:cxn ang="0">
                        <a:pos x="58" y="36"/>
                      </a:cxn>
                      <a:cxn ang="0">
                        <a:pos x="82" y="28"/>
                      </a:cxn>
                    </a:cxnLst>
                    <a:rect l="0" t="0" r="r" b="b"/>
                    <a:pathLst>
                      <a:path w="82" h="36">
                        <a:moveTo>
                          <a:pt x="82" y="28"/>
                        </a:moveTo>
                        <a:lnTo>
                          <a:pt x="22" y="0"/>
                        </a:lnTo>
                        <a:lnTo>
                          <a:pt x="0" y="6"/>
                        </a:lnTo>
                        <a:lnTo>
                          <a:pt x="58" y="36"/>
                        </a:lnTo>
                        <a:lnTo>
                          <a:pt x="82" y="28"/>
                        </a:lnTo>
                        <a:close/>
                      </a:path>
                    </a:pathLst>
                  </a:custGeom>
                  <a:solidFill>
                    <a:srgbClr val="008A5E"/>
                  </a:solidFill>
                  <a:ln w="0">
                    <a:solidFill>
                      <a:srgbClr val="008A5E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93" name="Freeform 1761"/>
                  <p:cNvSpPr>
                    <a:spLocks noChangeAspect="1"/>
                  </p:cNvSpPr>
                  <p:nvPr/>
                </p:nvSpPr>
                <p:spPr bwMode="auto">
                  <a:xfrm>
                    <a:off x="3736" y="1288"/>
                    <a:ext cx="82" cy="36"/>
                  </a:xfrm>
                  <a:custGeom>
                    <a:avLst/>
                    <a:gdLst/>
                    <a:ahLst/>
                    <a:cxnLst>
                      <a:cxn ang="0">
                        <a:pos x="82" y="28"/>
                      </a:cxn>
                      <a:cxn ang="0">
                        <a:pos x="22" y="0"/>
                      </a:cxn>
                      <a:cxn ang="0">
                        <a:pos x="0" y="6"/>
                      </a:cxn>
                      <a:cxn ang="0">
                        <a:pos x="58" y="36"/>
                      </a:cxn>
                      <a:cxn ang="0">
                        <a:pos x="82" y="28"/>
                      </a:cxn>
                    </a:cxnLst>
                    <a:rect l="0" t="0" r="r" b="b"/>
                    <a:pathLst>
                      <a:path w="82" h="36">
                        <a:moveTo>
                          <a:pt x="82" y="28"/>
                        </a:moveTo>
                        <a:lnTo>
                          <a:pt x="22" y="0"/>
                        </a:lnTo>
                        <a:lnTo>
                          <a:pt x="0" y="6"/>
                        </a:lnTo>
                        <a:lnTo>
                          <a:pt x="58" y="36"/>
                        </a:lnTo>
                        <a:lnTo>
                          <a:pt x="82" y="2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94" name="Freeform 1762"/>
                  <p:cNvSpPr>
                    <a:spLocks noChangeAspect="1"/>
                  </p:cNvSpPr>
                  <p:nvPr/>
                </p:nvSpPr>
                <p:spPr bwMode="auto">
                  <a:xfrm>
                    <a:off x="3712" y="1294"/>
                    <a:ext cx="82" cy="38"/>
                  </a:xfrm>
                  <a:custGeom>
                    <a:avLst/>
                    <a:gdLst/>
                    <a:ahLst/>
                    <a:cxnLst>
                      <a:cxn ang="0">
                        <a:pos x="82" y="30"/>
                      </a:cxn>
                      <a:cxn ang="0">
                        <a:pos x="24" y="0"/>
                      </a:cxn>
                      <a:cxn ang="0">
                        <a:pos x="0" y="8"/>
                      </a:cxn>
                      <a:cxn ang="0">
                        <a:pos x="58" y="38"/>
                      </a:cxn>
                      <a:cxn ang="0">
                        <a:pos x="82" y="30"/>
                      </a:cxn>
                    </a:cxnLst>
                    <a:rect l="0" t="0" r="r" b="b"/>
                    <a:pathLst>
                      <a:path w="82" h="38">
                        <a:moveTo>
                          <a:pt x="82" y="30"/>
                        </a:moveTo>
                        <a:lnTo>
                          <a:pt x="24" y="0"/>
                        </a:lnTo>
                        <a:lnTo>
                          <a:pt x="0" y="8"/>
                        </a:lnTo>
                        <a:lnTo>
                          <a:pt x="58" y="38"/>
                        </a:lnTo>
                        <a:lnTo>
                          <a:pt x="82" y="30"/>
                        </a:lnTo>
                        <a:close/>
                      </a:path>
                    </a:pathLst>
                  </a:custGeom>
                  <a:solidFill>
                    <a:srgbClr val="008D57"/>
                  </a:solidFill>
                  <a:ln w="0">
                    <a:solidFill>
                      <a:srgbClr val="008D57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95" name="Freeform 1763"/>
                  <p:cNvSpPr>
                    <a:spLocks noChangeAspect="1"/>
                  </p:cNvSpPr>
                  <p:nvPr/>
                </p:nvSpPr>
                <p:spPr bwMode="auto">
                  <a:xfrm>
                    <a:off x="3712" y="1294"/>
                    <a:ext cx="82" cy="38"/>
                  </a:xfrm>
                  <a:custGeom>
                    <a:avLst/>
                    <a:gdLst/>
                    <a:ahLst/>
                    <a:cxnLst>
                      <a:cxn ang="0">
                        <a:pos x="82" y="30"/>
                      </a:cxn>
                      <a:cxn ang="0">
                        <a:pos x="24" y="0"/>
                      </a:cxn>
                      <a:cxn ang="0">
                        <a:pos x="0" y="8"/>
                      </a:cxn>
                      <a:cxn ang="0">
                        <a:pos x="58" y="38"/>
                      </a:cxn>
                      <a:cxn ang="0">
                        <a:pos x="82" y="30"/>
                      </a:cxn>
                    </a:cxnLst>
                    <a:rect l="0" t="0" r="r" b="b"/>
                    <a:pathLst>
                      <a:path w="82" h="38">
                        <a:moveTo>
                          <a:pt x="82" y="30"/>
                        </a:moveTo>
                        <a:lnTo>
                          <a:pt x="24" y="0"/>
                        </a:lnTo>
                        <a:lnTo>
                          <a:pt x="0" y="8"/>
                        </a:lnTo>
                        <a:lnTo>
                          <a:pt x="58" y="38"/>
                        </a:lnTo>
                        <a:lnTo>
                          <a:pt x="82" y="3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96" name="Freeform 1764"/>
                  <p:cNvSpPr>
                    <a:spLocks noChangeAspect="1"/>
                  </p:cNvSpPr>
                  <p:nvPr/>
                </p:nvSpPr>
                <p:spPr bwMode="auto">
                  <a:xfrm>
                    <a:off x="3688" y="1302"/>
                    <a:ext cx="82" cy="36"/>
                  </a:xfrm>
                  <a:custGeom>
                    <a:avLst/>
                    <a:gdLst/>
                    <a:ahLst/>
                    <a:cxnLst>
                      <a:cxn ang="0">
                        <a:pos x="82" y="30"/>
                      </a:cxn>
                      <a:cxn ang="0">
                        <a:pos x="24" y="0"/>
                      </a:cxn>
                      <a:cxn ang="0">
                        <a:pos x="0" y="6"/>
                      </a:cxn>
                      <a:cxn ang="0">
                        <a:pos x="58" y="36"/>
                      </a:cxn>
                      <a:cxn ang="0">
                        <a:pos x="82" y="30"/>
                      </a:cxn>
                    </a:cxnLst>
                    <a:rect l="0" t="0" r="r" b="b"/>
                    <a:pathLst>
                      <a:path w="82" h="36">
                        <a:moveTo>
                          <a:pt x="82" y="30"/>
                        </a:moveTo>
                        <a:lnTo>
                          <a:pt x="24" y="0"/>
                        </a:lnTo>
                        <a:lnTo>
                          <a:pt x="0" y="6"/>
                        </a:lnTo>
                        <a:lnTo>
                          <a:pt x="58" y="36"/>
                        </a:lnTo>
                        <a:lnTo>
                          <a:pt x="82" y="30"/>
                        </a:lnTo>
                        <a:close/>
                      </a:path>
                    </a:pathLst>
                  </a:custGeom>
                  <a:solidFill>
                    <a:srgbClr val="008F4F"/>
                  </a:solidFill>
                  <a:ln w="0">
                    <a:solidFill>
                      <a:srgbClr val="008F4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97" name="Freeform 1765"/>
                  <p:cNvSpPr>
                    <a:spLocks noChangeAspect="1"/>
                  </p:cNvSpPr>
                  <p:nvPr/>
                </p:nvSpPr>
                <p:spPr bwMode="auto">
                  <a:xfrm>
                    <a:off x="3688" y="1302"/>
                    <a:ext cx="82" cy="36"/>
                  </a:xfrm>
                  <a:custGeom>
                    <a:avLst/>
                    <a:gdLst/>
                    <a:ahLst/>
                    <a:cxnLst>
                      <a:cxn ang="0">
                        <a:pos x="82" y="30"/>
                      </a:cxn>
                      <a:cxn ang="0">
                        <a:pos x="24" y="0"/>
                      </a:cxn>
                      <a:cxn ang="0">
                        <a:pos x="0" y="6"/>
                      </a:cxn>
                      <a:cxn ang="0">
                        <a:pos x="58" y="36"/>
                      </a:cxn>
                      <a:cxn ang="0">
                        <a:pos x="82" y="30"/>
                      </a:cxn>
                    </a:cxnLst>
                    <a:rect l="0" t="0" r="r" b="b"/>
                    <a:pathLst>
                      <a:path w="82" h="36">
                        <a:moveTo>
                          <a:pt x="82" y="30"/>
                        </a:moveTo>
                        <a:lnTo>
                          <a:pt x="24" y="0"/>
                        </a:lnTo>
                        <a:lnTo>
                          <a:pt x="0" y="6"/>
                        </a:lnTo>
                        <a:lnTo>
                          <a:pt x="58" y="36"/>
                        </a:lnTo>
                        <a:lnTo>
                          <a:pt x="82" y="3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98" name="Freeform 1766"/>
                  <p:cNvSpPr>
                    <a:spLocks noChangeAspect="1"/>
                  </p:cNvSpPr>
                  <p:nvPr/>
                </p:nvSpPr>
                <p:spPr bwMode="auto">
                  <a:xfrm>
                    <a:off x="3664" y="1308"/>
                    <a:ext cx="82" cy="34"/>
                  </a:xfrm>
                  <a:custGeom>
                    <a:avLst/>
                    <a:gdLst/>
                    <a:ahLst/>
                    <a:cxnLst>
                      <a:cxn ang="0">
                        <a:pos x="82" y="30"/>
                      </a:cxn>
                      <a:cxn ang="0">
                        <a:pos x="24" y="0"/>
                      </a:cxn>
                      <a:cxn ang="0">
                        <a:pos x="0" y="4"/>
                      </a:cxn>
                      <a:cxn ang="0">
                        <a:pos x="58" y="34"/>
                      </a:cxn>
                      <a:cxn ang="0">
                        <a:pos x="82" y="30"/>
                      </a:cxn>
                    </a:cxnLst>
                    <a:rect l="0" t="0" r="r" b="b"/>
                    <a:pathLst>
                      <a:path w="82" h="34">
                        <a:moveTo>
                          <a:pt x="82" y="30"/>
                        </a:moveTo>
                        <a:lnTo>
                          <a:pt x="24" y="0"/>
                        </a:lnTo>
                        <a:lnTo>
                          <a:pt x="0" y="4"/>
                        </a:lnTo>
                        <a:lnTo>
                          <a:pt x="58" y="34"/>
                        </a:lnTo>
                        <a:lnTo>
                          <a:pt x="82" y="30"/>
                        </a:lnTo>
                        <a:close/>
                      </a:path>
                    </a:pathLst>
                  </a:custGeom>
                  <a:solidFill>
                    <a:srgbClr val="009246"/>
                  </a:solidFill>
                  <a:ln w="0">
                    <a:solidFill>
                      <a:srgbClr val="009246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199" name="Freeform 1767"/>
                  <p:cNvSpPr>
                    <a:spLocks noChangeAspect="1"/>
                  </p:cNvSpPr>
                  <p:nvPr/>
                </p:nvSpPr>
                <p:spPr bwMode="auto">
                  <a:xfrm>
                    <a:off x="3664" y="1308"/>
                    <a:ext cx="82" cy="34"/>
                  </a:xfrm>
                  <a:custGeom>
                    <a:avLst/>
                    <a:gdLst/>
                    <a:ahLst/>
                    <a:cxnLst>
                      <a:cxn ang="0">
                        <a:pos x="82" y="30"/>
                      </a:cxn>
                      <a:cxn ang="0">
                        <a:pos x="24" y="0"/>
                      </a:cxn>
                      <a:cxn ang="0">
                        <a:pos x="0" y="4"/>
                      </a:cxn>
                      <a:cxn ang="0">
                        <a:pos x="58" y="34"/>
                      </a:cxn>
                      <a:cxn ang="0">
                        <a:pos x="82" y="30"/>
                      </a:cxn>
                    </a:cxnLst>
                    <a:rect l="0" t="0" r="r" b="b"/>
                    <a:pathLst>
                      <a:path w="82" h="34">
                        <a:moveTo>
                          <a:pt x="82" y="30"/>
                        </a:moveTo>
                        <a:lnTo>
                          <a:pt x="24" y="0"/>
                        </a:lnTo>
                        <a:lnTo>
                          <a:pt x="0" y="4"/>
                        </a:lnTo>
                        <a:lnTo>
                          <a:pt x="58" y="34"/>
                        </a:lnTo>
                        <a:lnTo>
                          <a:pt x="82" y="3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00" name="Freeform 1768"/>
                  <p:cNvSpPr>
                    <a:spLocks noChangeAspect="1"/>
                  </p:cNvSpPr>
                  <p:nvPr/>
                </p:nvSpPr>
                <p:spPr bwMode="auto">
                  <a:xfrm>
                    <a:off x="3640" y="1312"/>
                    <a:ext cx="82" cy="36"/>
                  </a:xfrm>
                  <a:custGeom>
                    <a:avLst/>
                    <a:gdLst/>
                    <a:ahLst/>
                    <a:cxnLst>
                      <a:cxn ang="0">
                        <a:pos x="82" y="30"/>
                      </a:cxn>
                      <a:cxn ang="0">
                        <a:pos x="24" y="0"/>
                      </a:cxn>
                      <a:cxn ang="0">
                        <a:pos x="0" y="6"/>
                      </a:cxn>
                      <a:cxn ang="0">
                        <a:pos x="58" y="36"/>
                      </a:cxn>
                      <a:cxn ang="0">
                        <a:pos x="82" y="30"/>
                      </a:cxn>
                    </a:cxnLst>
                    <a:rect l="0" t="0" r="r" b="b"/>
                    <a:pathLst>
                      <a:path w="82" h="36">
                        <a:moveTo>
                          <a:pt x="82" y="30"/>
                        </a:moveTo>
                        <a:lnTo>
                          <a:pt x="24" y="0"/>
                        </a:lnTo>
                        <a:lnTo>
                          <a:pt x="0" y="6"/>
                        </a:lnTo>
                        <a:lnTo>
                          <a:pt x="58" y="36"/>
                        </a:lnTo>
                        <a:lnTo>
                          <a:pt x="82" y="30"/>
                        </a:lnTo>
                        <a:close/>
                      </a:path>
                    </a:pathLst>
                  </a:custGeom>
                  <a:solidFill>
                    <a:srgbClr val="00933D"/>
                  </a:solidFill>
                  <a:ln w="0">
                    <a:solidFill>
                      <a:srgbClr val="00933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01" name="Freeform 1769"/>
                  <p:cNvSpPr>
                    <a:spLocks noChangeAspect="1"/>
                  </p:cNvSpPr>
                  <p:nvPr/>
                </p:nvSpPr>
                <p:spPr bwMode="auto">
                  <a:xfrm>
                    <a:off x="3640" y="1312"/>
                    <a:ext cx="82" cy="36"/>
                  </a:xfrm>
                  <a:custGeom>
                    <a:avLst/>
                    <a:gdLst/>
                    <a:ahLst/>
                    <a:cxnLst>
                      <a:cxn ang="0">
                        <a:pos x="82" y="30"/>
                      </a:cxn>
                      <a:cxn ang="0">
                        <a:pos x="24" y="0"/>
                      </a:cxn>
                      <a:cxn ang="0">
                        <a:pos x="0" y="6"/>
                      </a:cxn>
                      <a:cxn ang="0">
                        <a:pos x="58" y="36"/>
                      </a:cxn>
                      <a:cxn ang="0">
                        <a:pos x="82" y="30"/>
                      </a:cxn>
                    </a:cxnLst>
                    <a:rect l="0" t="0" r="r" b="b"/>
                    <a:pathLst>
                      <a:path w="82" h="36">
                        <a:moveTo>
                          <a:pt x="82" y="30"/>
                        </a:moveTo>
                        <a:lnTo>
                          <a:pt x="24" y="0"/>
                        </a:lnTo>
                        <a:lnTo>
                          <a:pt x="0" y="6"/>
                        </a:lnTo>
                        <a:lnTo>
                          <a:pt x="58" y="36"/>
                        </a:lnTo>
                        <a:lnTo>
                          <a:pt x="82" y="3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02" name="Freeform 1770"/>
                  <p:cNvSpPr>
                    <a:spLocks noChangeAspect="1"/>
                  </p:cNvSpPr>
                  <p:nvPr/>
                </p:nvSpPr>
                <p:spPr bwMode="auto">
                  <a:xfrm>
                    <a:off x="3616" y="1318"/>
                    <a:ext cx="82" cy="32"/>
                  </a:xfrm>
                  <a:custGeom>
                    <a:avLst/>
                    <a:gdLst/>
                    <a:ahLst/>
                    <a:cxnLst>
                      <a:cxn ang="0">
                        <a:pos x="82" y="30"/>
                      </a:cxn>
                      <a:cxn ang="0">
                        <a:pos x="24" y="0"/>
                      </a:cxn>
                      <a:cxn ang="0">
                        <a:pos x="0" y="2"/>
                      </a:cxn>
                      <a:cxn ang="0">
                        <a:pos x="58" y="32"/>
                      </a:cxn>
                      <a:cxn ang="0">
                        <a:pos x="82" y="30"/>
                      </a:cxn>
                    </a:cxnLst>
                    <a:rect l="0" t="0" r="r" b="b"/>
                    <a:pathLst>
                      <a:path w="82" h="32">
                        <a:moveTo>
                          <a:pt x="82" y="30"/>
                        </a:moveTo>
                        <a:lnTo>
                          <a:pt x="24" y="0"/>
                        </a:lnTo>
                        <a:lnTo>
                          <a:pt x="0" y="2"/>
                        </a:lnTo>
                        <a:lnTo>
                          <a:pt x="58" y="32"/>
                        </a:lnTo>
                        <a:lnTo>
                          <a:pt x="82" y="30"/>
                        </a:lnTo>
                        <a:close/>
                      </a:path>
                    </a:pathLst>
                  </a:custGeom>
                  <a:solidFill>
                    <a:srgbClr val="009533"/>
                  </a:solidFill>
                  <a:ln w="0">
                    <a:solidFill>
                      <a:srgbClr val="009533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03" name="Freeform 1771"/>
                  <p:cNvSpPr>
                    <a:spLocks noChangeAspect="1"/>
                  </p:cNvSpPr>
                  <p:nvPr/>
                </p:nvSpPr>
                <p:spPr bwMode="auto">
                  <a:xfrm>
                    <a:off x="3616" y="1318"/>
                    <a:ext cx="82" cy="32"/>
                  </a:xfrm>
                  <a:custGeom>
                    <a:avLst/>
                    <a:gdLst/>
                    <a:ahLst/>
                    <a:cxnLst>
                      <a:cxn ang="0">
                        <a:pos x="82" y="30"/>
                      </a:cxn>
                      <a:cxn ang="0">
                        <a:pos x="24" y="0"/>
                      </a:cxn>
                      <a:cxn ang="0">
                        <a:pos x="0" y="2"/>
                      </a:cxn>
                      <a:cxn ang="0">
                        <a:pos x="58" y="32"/>
                      </a:cxn>
                      <a:cxn ang="0">
                        <a:pos x="82" y="30"/>
                      </a:cxn>
                    </a:cxnLst>
                    <a:rect l="0" t="0" r="r" b="b"/>
                    <a:pathLst>
                      <a:path w="82" h="32">
                        <a:moveTo>
                          <a:pt x="82" y="30"/>
                        </a:moveTo>
                        <a:lnTo>
                          <a:pt x="24" y="0"/>
                        </a:lnTo>
                        <a:lnTo>
                          <a:pt x="0" y="2"/>
                        </a:lnTo>
                        <a:lnTo>
                          <a:pt x="58" y="32"/>
                        </a:lnTo>
                        <a:lnTo>
                          <a:pt x="82" y="3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04" name="Freeform 1772"/>
                  <p:cNvSpPr>
                    <a:spLocks noChangeAspect="1"/>
                  </p:cNvSpPr>
                  <p:nvPr/>
                </p:nvSpPr>
                <p:spPr bwMode="auto">
                  <a:xfrm>
                    <a:off x="3590" y="1320"/>
                    <a:ext cx="84" cy="34"/>
                  </a:xfrm>
                  <a:custGeom>
                    <a:avLst/>
                    <a:gdLst/>
                    <a:ahLst/>
                    <a:cxnLst>
                      <a:cxn ang="0">
                        <a:pos x="84" y="30"/>
                      </a:cxn>
                      <a:cxn ang="0">
                        <a:pos x="26" y="0"/>
                      </a:cxn>
                      <a:cxn ang="0">
                        <a:pos x="0" y="4"/>
                      </a:cxn>
                      <a:cxn ang="0">
                        <a:pos x="58" y="34"/>
                      </a:cxn>
                      <a:cxn ang="0">
                        <a:pos x="84" y="30"/>
                      </a:cxn>
                    </a:cxnLst>
                    <a:rect l="0" t="0" r="r" b="b"/>
                    <a:pathLst>
                      <a:path w="84" h="34">
                        <a:moveTo>
                          <a:pt x="84" y="30"/>
                        </a:moveTo>
                        <a:lnTo>
                          <a:pt x="26" y="0"/>
                        </a:lnTo>
                        <a:lnTo>
                          <a:pt x="0" y="4"/>
                        </a:lnTo>
                        <a:lnTo>
                          <a:pt x="58" y="34"/>
                        </a:lnTo>
                        <a:lnTo>
                          <a:pt x="84" y="30"/>
                        </a:lnTo>
                        <a:close/>
                      </a:path>
                    </a:pathLst>
                  </a:custGeom>
                  <a:solidFill>
                    <a:srgbClr val="00942F"/>
                  </a:solidFill>
                  <a:ln w="0">
                    <a:solidFill>
                      <a:srgbClr val="00942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05" name="Freeform 1773"/>
                  <p:cNvSpPr>
                    <a:spLocks noChangeAspect="1"/>
                  </p:cNvSpPr>
                  <p:nvPr/>
                </p:nvSpPr>
                <p:spPr bwMode="auto">
                  <a:xfrm>
                    <a:off x="3590" y="1320"/>
                    <a:ext cx="84" cy="34"/>
                  </a:xfrm>
                  <a:custGeom>
                    <a:avLst/>
                    <a:gdLst/>
                    <a:ahLst/>
                    <a:cxnLst>
                      <a:cxn ang="0">
                        <a:pos x="84" y="30"/>
                      </a:cxn>
                      <a:cxn ang="0">
                        <a:pos x="26" y="0"/>
                      </a:cxn>
                      <a:cxn ang="0">
                        <a:pos x="0" y="4"/>
                      </a:cxn>
                      <a:cxn ang="0">
                        <a:pos x="58" y="34"/>
                      </a:cxn>
                      <a:cxn ang="0">
                        <a:pos x="84" y="30"/>
                      </a:cxn>
                    </a:cxnLst>
                    <a:rect l="0" t="0" r="r" b="b"/>
                    <a:pathLst>
                      <a:path w="84" h="34">
                        <a:moveTo>
                          <a:pt x="84" y="30"/>
                        </a:moveTo>
                        <a:lnTo>
                          <a:pt x="26" y="0"/>
                        </a:lnTo>
                        <a:lnTo>
                          <a:pt x="0" y="4"/>
                        </a:lnTo>
                        <a:lnTo>
                          <a:pt x="58" y="34"/>
                        </a:lnTo>
                        <a:lnTo>
                          <a:pt x="84" y="3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06" name="Freeform 1774"/>
                  <p:cNvSpPr>
                    <a:spLocks noChangeAspect="1"/>
                  </p:cNvSpPr>
                  <p:nvPr/>
                </p:nvSpPr>
                <p:spPr bwMode="auto">
                  <a:xfrm>
                    <a:off x="3564" y="1324"/>
                    <a:ext cx="84" cy="32"/>
                  </a:xfrm>
                  <a:custGeom>
                    <a:avLst/>
                    <a:gdLst/>
                    <a:ahLst/>
                    <a:cxnLst>
                      <a:cxn ang="0">
                        <a:pos x="84" y="30"/>
                      </a:cxn>
                      <a:cxn ang="0">
                        <a:pos x="26" y="0"/>
                      </a:cxn>
                      <a:cxn ang="0">
                        <a:pos x="0" y="4"/>
                      </a:cxn>
                      <a:cxn ang="0">
                        <a:pos x="58" y="32"/>
                      </a:cxn>
                      <a:cxn ang="0">
                        <a:pos x="84" y="30"/>
                      </a:cxn>
                    </a:cxnLst>
                    <a:rect l="0" t="0" r="r" b="b"/>
                    <a:pathLst>
                      <a:path w="84" h="32">
                        <a:moveTo>
                          <a:pt x="84" y="30"/>
                        </a:moveTo>
                        <a:lnTo>
                          <a:pt x="26" y="0"/>
                        </a:lnTo>
                        <a:lnTo>
                          <a:pt x="0" y="4"/>
                        </a:lnTo>
                        <a:lnTo>
                          <a:pt x="58" y="32"/>
                        </a:lnTo>
                        <a:lnTo>
                          <a:pt x="84" y="30"/>
                        </a:lnTo>
                        <a:close/>
                      </a:path>
                    </a:pathLst>
                  </a:custGeom>
                  <a:solidFill>
                    <a:srgbClr val="00922D"/>
                  </a:solidFill>
                  <a:ln w="0">
                    <a:solidFill>
                      <a:srgbClr val="00922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07" name="Freeform 1775"/>
                  <p:cNvSpPr>
                    <a:spLocks noChangeAspect="1"/>
                  </p:cNvSpPr>
                  <p:nvPr/>
                </p:nvSpPr>
                <p:spPr bwMode="auto">
                  <a:xfrm>
                    <a:off x="3564" y="1324"/>
                    <a:ext cx="84" cy="32"/>
                  </a:xfrm>
                  <a:custGeom>
                    <a:avLst/>
                    <a:gdLst/>
                    <a:ahLst/>
                    <a:cxnLst>
                      <a:cxn ang="0">
                        <a:pos x="84" y="30"/>
                      </a:cxn>
                      <a:cxn ang="0">
                        <a:pos x="26" y="0"/>
                      </a:cxn>
                      <a:cxn ang="0">
                        <a:pos x="0" y="4"/>
                      </a:cxn>
                      <a:cxn ang="0">
                        <a:pos x="58" y="32"/>
                      </a:cxn>
                      <a:cxn ang="0">
                        <a:pos x="84" y="30"/>
                      </a:cxn>
                    </a:cxnLst>
                    <a:rect l="0" t="0" r="r" b="b"/>
                    <a:pathLst>
                      <a:path w="84" h="32">
                        <a:moveTo>
                          <a:pt x="84" y="30"/>
                        </a:moveTo>
                        <a:lnTo>
                          <a:pt x="26" y="0"/>
                        </a:lnTo>
                        <a:lnTo>
                          <a:pt x="0" y="4"/>
                        </a:lnTo>
                        <a:lnTo>
                          <a:pt x="58" y="32"/>
                        </a:lnTo>
                        <a:lnTo>
                          <a:pt x="84" y="3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08" name="Freeform 1776"/>
                  <p:cNvSpPr>
                    <a:spLocks noChangeAspect="1"/>
                  </p:cNvSpPr>
                  <p:nvPr/>
                </p:nvSpPr>
                <p:spPr bwMode="auto">
                  <a:xfrm>
                    <a:off x="3538" y="1328"/>
                    <a:ext cx="84" cy="32"/>
                  </a:xfrm>
                  <a:custGeom>
                    <a:avLst/>
                    <a:gdLst/>
                    <a:ahLst/>
                    <a:cxnLst>
                      <a:cxn ang="0">
                        <a:pos x="84" y="28"/>
                      </a:cxn>
                      <a:cxn ang="0">
                        <a:pos x="26" y="0"/>
                      </a:cxn>
                      <a:cxn ang="0">
                        <a:pos x="0" y="4"/>
                      </a:cxn>
                      <a:cxn ang="0">
                        <a:pos x="58" y="32"/>
                      </a:cxn>
                      <a:cxn ang="0">
                        <a:pos x="84" y="28"/>
                      </a:cxn>
                    </a:cxnLst>
                    <a:rect l="0" t="0" r="r" b="b"/>
                    <a:pathLst>
                      <a:path w="84" h="32">
                        <a:moveTo>
                          <a:pt x="84" y="28"/>
                        </a:moveTo>
                        <a:lnTo>
                          <a:pt x="26" y="0"/>
                        </a:lnTo>
                        <a:lnTo>
                          <a:pt x="0" y="4"/>
                        </a:lnTo>
                        <a:lnTo>
                          <a:pt x="58" y="32"/>
                        </a:lnTo>
                        <a:lnTo>
                          <a:pt x="84" y="28"/>
                        </a:lnTo>
                        <a:close/>
                      </a:path>
                    </a:pathLst>
                  </a:custGeom>
                  <a:solidFill>
                    <a:srgbClr val="008F31"/>
                  </a:solidFill>
                  <a:ln w="0">
                    <a:solidFill>
                      <a:srgbClr val="008F3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09" name="Freeform 1777"/>
                  <p:cNvSpPr>
                    <a:spLocks noChangeAspect="1"/>
                  </p:cNvSpPr>
                  <p:nvPr/>
                </p:nvSpPr>
                <p:spPr bwMode="auto">
                  <a:xfrm>
                    <a:off x="3538" y="1328"/>
                    <a:ext cx="84" cy="32"/>
                  </a:xfrm>
                  <a:custGeom>
                    <a:avLst/>
                    <a:gdLst/>
                    <a:ahLst/>
                    <a:cxnLst>
                      <a:cxn ang="0">
                        <a:pos x="84" y="28"/>
                      </a:cxn>
                      <a:cxn ang="0">
                        <a:pos x="26" y="0"/>
                      </a:cxn>
                      <a:cxn ang="0">
                        <a:pos x="0" y="4"/>
                      </a:cxn>
                      <a:cxn ang="0">
                        <a:pos x="58" y="32"/>
                      </a:cxn>
                      <a:cxn ang="0">
                        <a:pos x="84" y="28"/>
                      </a:cxn>
                    </a:cxnLst>
                    <a:rect l="0" t="0" r="r" b="b"/>
                    <a:pathLst>
                      <a:path w="84" h="32">
                        <a:moveTo>
                          <a:pt x="84" y="28"/>
                        </a:moveTo>
                        <a:lnTo>
                          <a:pt x="26" y="0"/>
                        </a:lnTo>
                        <a:lnTo>
                          <a:pt x="0" y="4"/>
                        </a:lnTo>
                        <a:lnTo>
                          <a:pt x="58" y="32"/>
                        </a:lnTo>
                        <a:lnTo>
                          <a:pt x="84" y="2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10" name="Freeform 1778"/>
                  <p:cNvSpPr>
                    <a:spLocks noChangeAspect="1"/>
                  </p:cNvSpPr>
                  <p:nvPr/>
                </p:nvSpPr>
                <p:spPr bwMode="auto">
                  <a:xfrm>
                    <a:off x="3512" y="1332"/>
                    <a:ext cx="84" cy="34"/>
                  </a:xfrm>
                  <a:custGeom>
                    <a:avLst/>
                    <a:gdLst/>
                    <a:ahLst/>
                    <a:cxnLst>
                      <a:cxn ang="0">
                        <a:pos x="84" y="28"/>
                      </a:cxn>
                      <a:cxn ang="0">
                        <a:pos x="26" y="0"/>
                      </a:cxn>
                      <a:cxn ang="0">
                        <a:pos x="0" y="6"/>
                      </a:cxn>
                      <a:cxn ang="0">
                        <a:pos x="58" y="34"/>
                      </a:cxn>
                      <a:cxn ang="0">
                        <a:pos x="84" y="28"/>
                      </a:cxn>
                    </a:cxnLst>
                    <a:rect l="0" t="0" r="r" b="b"/>
                    <a:pathLst>
                      <a:path w="84" h="34">
                        <a:moveTo>
                          <a:pt x="84" y="28"/>
                        </a:moveTo>
                        <a:lnTo>
                          <a:pt x="26" y="0"/>
                        </a:lnTo>
                        <a:lnTo>
                          <a:pt x="0" y="6"/>
                        </a:lnTo>
                        <a:lnTo>
                          <a:pt x="58" y="34"/>
                        </a:lnTo>
                        <a:lnTo>
                          <a:pt x="84" y="28"/>
                        </a:lnTo>
                        <a:close/>
                      </a:path>
                    </a:pathLst>
                  </a:custGeom>
                  <a:solidFill>
                    <a:srgbClr val="008B3A"/>
                  </a:solidFill>
                  <a:ln w="0">
                    <a:solidFill>
                      <a:srgbClr val="008B3A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11" name="Freeform 1779"/>
                  <p:cNvSpPr>
                    <a:spLocks noChangeAspect="1"/>
                  </p:cNvSpPr>
                  <p:nvPr/>
                </p:nvSpPr>
                <p:spPr bwMode="auto">
                  <a:xfrm>
                    <a:off x="3512" y="1332"/>
                    <a:ext cx="84" cy="34"/>
                  </a:xfrm>
                  <a:custGeom>
                    <a:avLst/>
                    <a:gdLst/>
                    <a:ahLst/>
                    <a:cxnLst>
                      <a:cxn ang="0">
                        <a:pos x="84" y="28"/>
                      </a:cxn>
                      <a:cxn ang="0">
                        <a:pos x="26" y="0"/>
                      </a:cxn>
                      <a:cxn ang="0">
                        <a:pos x="0" y="6"/>
                      </a:cxn>
                      <a:cxn ang="0">
                        <a:pos x="58" y="34"/>
                      </a:cxn>
                      <a:cxn ang="0">
                        <a:pos x="84" y="28"/>
                      </a:cxn>
                    </a:cxnLst>
                    <a:rect l="0" t="0" r="r" b="b"/>
                    <a:pathLst>
                      <a:path w="84" h="34">
                        <a:moveTo>
                          <a:pt x="84" y="28"/>
                        </a:moveTo>
                        <a:lnTo>
                          <a:pt x="26" y="0"/>
                        </a:lnTo>
                        <a:lnTo>
                          <a:pt x="0" y="6"/>
                        </a:lnTo>
                        <a:lnTo>
                          <a:pt x="58" y="34"/>
                        </a:lnTo>
                        <a:lnTo>
                          <a:pt x="84" y="2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12" name="Freeform 1780"/>
                  <p:cNvSpPr>
                    <a:spLocks noChangeAspect="1"/>
                  </p:cNvSpPr>
                  <p:nvPr/>
                </p:nvSpPr>
                <p:spPr bwMode="auto">
                  <a:xfrm>
                    <a:off x="3486" y="1338"/>
                    <a:ext cx="84" cy="34"/>
                  </a:xfrm>
                  <a:custGeom>
                    <a:avLst/>
                    <a:gdLst/>
                    <a:ahLst/>
                    <a:cxnLst>
                      <a:cxn ang="0">
                        <a:pos x="84" y="28"/>
                      </a:cxn>
                      <a:cxn ang="0">
                        <a:pos x="26" y="0"/>
                      </a:cxn>
                      <a:cxn ang="0">
                        <a:pos x="0" y="6"/>
                      </a:cxn>
                      <a:cxn ang="0">
                        <a:pos x="58" y="34"/>
                      </a:cxn>
                      <a:cxn ang="0">
                        <a:pos x="84" y="28"/>
                      </a:cxn>
                    </a:cxnLst>
                    <a:rect l="0" t="0" r="r" b="b"/>
                    <a:pathLst>
                      <a:path w="84" h="34">
                        <a:moveTo>
                          <a:pt x="84" y="28"/>
                        </a:moveTo>
                        <a:lnTo>
                          <a:pt x="26" y="0"/>
                        </a:lnTo>
                        <a:lnTo>
                          <a:pt x="0" y="6"/>
                        </a:lnTo>
                        <a:lnTo>
                          <a:pt x="58" y="34"/>
                        </a:lnTo>
                        <a:lnTo>
                          <a:pt x="84" y="28"/>
                        </a:lnTo>
                        <a:close/>
                      </a:path>
                    </a:pathLst>
                  </a:custGeom>
                  <a:solidFill>
                    <a:srgbClr val="00854B"/>
                  </a:solidFill>
                  <a:ln w="0">
                    <a:solidFill>
                      <a:srgbClr val="00854B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13" name="Freeform 1781"/>
                  <p:cNvSpPr>
                    <a:spLocks noChangeAspect="1"/>
                  </p:cNvSpPr>
                  <p:nvPr/>
                </p:nvSpPr>
                <p:spPr bwMode="auto">
                  <a:xfrm>
                    <a:off x="3486" y="1338"/>
                    <a:ext cx="84" cy="34"/>
                  </a:xfrm>
                  <a:custGeom>
                    <a:avLst/>
                    <a:gdLst/>
                    <a:ahLst/>
                    <a:cxnLst>
                      <a:cxn ang="0">
                        <a:pos x="84" y="28"/>
                      </a:cxn>
                      <a:cxn ang="0">
                        <a:pos x="26" y="0"/>
                      </a:cxn>
                      <a:cxn ang="0">
                        <a:pos x="0" y="6"/>
                      </a:cxn>
                      <a:cxn ang="0">
                        <a:pos x="58" y="34"/>
                      </a:cxn>
                      <a:cxn ang="0">
                        <a:pos x="84" y="28"/>
                      </a:cxn>
                    </a:cxnLst>
                    <a:rect l="0" t="0" r="r" b="b"/>
                    <a:pathLst>
                      <a:path w="84" h="34">
                        <a:moveTo>
                          <a:pt x="84" y="28"/>
                        </a:moveTo>
                        <a:lnTo>
                          <a:pt x="26" y="0"/>
                        </a:lnTo>
                        <a:lnTo>
                          <a:pt x="0" y="6"/>
                        </a:lnTo>
                        <a:lnTo>
                          <a:pt x="58" y="34"/>
                        </a:lnTo>
                        <a:lnTo>
                          <a:pt x="84" y="2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14" name="Freeform 1782"/>
                  <p:cNvSpPr>
                    <a:spLocks noChangeAspect="1"/>
                  </p:cNvSpPr>
                  <p:nvPr/>
                </p:nvSpPr>
                <p:spPr bwMode="auto">
                  <a:xfrm>
                    <a:off x="3460" y="1344"/>
                    <a:ext cx="84" cy="36"/>
                  </a:xfrm>
                  <a:custGeom>
                    <a:avLst/>
                    <a:gdLst/>
                    <a:ahLst/>
                    <a:cxnLst>
                      <a:cxn ang="0">
                        <a:pos x="84" y="28"/>
                      </a:cxn>
                      <a:cxn ang="0">
                        <a:pos x="26" y="0"/>
                      </a:cxn>
                      <a:cxn ang="0">
                        <a:pos x="0" y="8"/>
                      </a:cxn>
                      <a:cxn ang="0">
                        <a:pos x="56" y="36"/>
                      </a:cxn>
                      <a:cxn ang="0">
                        <a:pos x="84" y="28"/>
                      </a:cxn>
                    </a:cxnLst>
                    <a:rect l="0" t="0" r="r" b="b"/>
                    <a:pathLst>
                      <a:path w="84" h="36">
                        <a:moveTo>
                          <a:pt x="84" y="28"/>
                        </a:moveTo>
                        <a:lnTo>
                          <a:pt x="26" y="0"/>
                        </a:lnTo>
                        <a:lnTo>
                          <a:pt x="0" y="8"/>
                        </a:lnTo>
                        <a:lnTo>
                          <a:pt x="56" y="36"/>
                        </a:lnTo>
                        <a:lnTo>
                          <a:pt x="84" y="28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15" name="Freeform 1783"/>
                  <p:cNvSpPr>
                    <a:spLocks noChangeAspect="1"/>
                  </p:cNvSpPr>
                  <p:nvPr/>
                </p:nvSpPr>
                <p:spPr bwMode="auto">
                  <a:xfrm>
                    <a:off x="3460" y="1344"/>
                    <a:ext cx="84" cy="36"/>
                  </a:xfrm>
                  <a:custGeom>
                    <a:avLst/>
                    <a:gdLst/>
                    <a:ahLst/>
                    <a:cxnLst>
                      <a:cxn ang="0">
                        <a:pos x="84" y="28"/>
                      </a:cxn>
                      <a:cxn ang="0">
                        <a:pos x="26" y="0"/>
                      </a:cxn>
                      <a:cxn ang="0">
                        <a:pos x="0" y="8"/>
                      </a:cxn>
                      <a:cxn ang="0">
                        <a:pos x="56" y="36"/>
                      </a:cxn>
                      <a:cxn ang="0">
                        <a:pos x="84" y="28"/>
                      </a:cxn>
                    </a:cxnLst>
                    <a:rect l="0" t="0" r="r" b="b"/>
                    <a:pathLst>
                      <a:path w="84" h="36">
                        <a:moveTo>
                          <a:pt x="84" y="28"/>
                        </a:moveTo>
                        <a:lnTo>
                          <a:pt x="26" y="0"/>
                        </a:lnTo>
                        <a:lnTo>
                          <a:pt x="0" y="8"/>
                        </a:lnTo>
                        <a:lnTo>
                          <a:pt x="56" y="36"/>
                        </a:lnTo>
                        <a:lnTo>
                          <a:pt x="84" y="2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16" name="Freeform 1784"/>
                  <p:cNvSpPr>
                    <a:spLocks noChangeAspect="1"/>
                  </p:cNvSpPr>
                  <p:nvPr/>
                </p:nvSpPr>
                <p:spPr bwMode="auto">
                  <a:xfrm>
                    <a:off x="4506" y="1074"/>
                    <a:ext cx="78" cy="22"/>
                  </a:xfrm>
                  <a:custGeom>
                    <a:avLst/>
                    <a:gdLst/>
                    <a:ahLst/>
                    <a:cxnLst>
                      <a:cxn ang="0">
                        <a:pos x="78" y="16"/>
                      </a:cxn>
                      <a:cxn ang="0">
                        <a:pos x="16" y="0"/>
                      </a:cxn>
                      <a:cxn ang="0">
                        <a:pos x="0" y="4"/>
                      </a:cxn>
                      <a:cxn ang="0">
                        <a:pos x="62" y="22"/>
                      </a:cxn>
                      <a:cxn ang="0">
                        <a:pos x="78" y="16"/>
                      </a:cxn>
                    </a:cxnLst>
                    <a:rect l="0" t="0" r="r" b="b"/>
                    <a:pathLst>
                      <a:path w="78" h="22">
                        <a:moveTo>
                          <a:pt x="78" y="16"/>
                        </a:moveTo>
                        <a:lnTo>
                          <a:pt x="16" y="0"/>
                        </a:lnTo>
                        <a:lnTo>
                          <a:pt x="0" y="4"/>
                        </a:lnTo>
                        <a:lnTo>
                          <a:pt x="62" y="22"/>
                        </a:lnTo>
                        <a:lnTo>
                          <a:pt x="78" y="16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17" name="Freeform 1785"/>
                  <p:cNvSpPr>
                    <a:spLocks noChangeAspect="1"/>
                  </p:cNvSpPr>
                  <p:nvPr/>
                </p:nvSpPr>
                <p:spPr bwMode="auto">
                  <a:xfrm>
                    <a:off x="4506" y="1074"/>
                    <a:ext cx="78" cy="22"/>
                  </a:xfrm>
                  <a:custGeom>
                    <a:avLst/>
                    <a:gdLst/>
                    <a:ahLst/>
                    <a:cxnLst>
                      <a:cxn ang="0">
                        <a:pos x="78" y="16"/>
                      </a:cxn>
                      <a:cxn ang="0">
                        <a:pos x="16" y="0"/>
                      </a:cxn>
                      <a:cxn ang="0">
                        <a:pos x="0" y="4"/>
                      </a:cxn>
                      <a:cxn ang="0">
                        <a:pos x="62" y="22"/>
                      </a:cxn>
                      <a:cxn ang="0">
                        <a:pos x="78" y="16"/>
                      </a:cxn>
                    </a:cxnLst>
                    <a:rect l="0" t="0" r="r" b="b"/>
                    <a:pathLst>
                      <a:path w="78" h="22">
                        <a:moveTo>
                          <a:pt x="78" y="16"/>
                        </a:moveTo>
                        <a:lnTo>
                          <a:pt x="16" y="0"/>
                        </a:lnTo>
                        <a:lnTo>
                          <a:pt x="0" y="4"/>
                        </a:lnTo>
                        <a:lnTo>
                          <a:pt x="62" y="22"/>
                        </a:lnTo>
                        <a:lnTo>
                          <a:pt x="78" y="1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18" name="Freeform 1786"/>
                  <p:cNvSpPr>
                    <a:spLocks noChangeAspect="1"/>
                  </p:cNvSpPr>
                  <p:nvPr/>
                </p:nvSpPr>
                <p:spPr bwMode="auto">
                  <a:xfrm>
                    <a:off x="4490" y="1078"/>
                    <a:ext cx="78" cy="22"/>
                  </a:xfrm>
                  <a:custGeom>
                    <a:avLst/>
                    <a:gdLst/>
                    <a:ahLst/>
                    <a:cxnLst>
                      <a:cxn ang="0">
                        <a:pos x="78" y="18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62" y="22"/>
                      </a:cxn>
                      <a:cxn ang="0">
                        <a:pos x="78" y="18"/>
                      </a:cxn>
                    </a:cxnLst>
                    <a:rect l="0" t="0" r="r" b="b"/>
                    <a:pathLst>
                      <a:path w="78" h="22">
                        <a:moveTo>
                          <a:pt x="78" y="18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62" y="22"/>
                        </a:lnTo>
                        <a:lnTo>
                          <a:pt x="78" y="18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19" name="Freeform 1787"/>
                  <p:cNvSpPr>
                    <a:spLocks noChangeAspect="1"/>
                  </p:cNvSpPr>
                  <p:nvPr/>
                </p:nvSpPr>
                <p:spPr bwMode="auto">
                  <a:xfrm>
                    <a:off x="4490" y="1078"/>
                    <a:ext cx="78" cy="22"/>
                  </a:xfrm>
                  <a:custGeom>
                    <a:avLst/>
                    <a:gdLst/>
                    <a:ahLst/>
                    <a:cxnLst>
                      <a:cxn ang="0">
                        <a:pos x="78" y="18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62" y="22"/>
                      </a:cxn>
                      <a:cxn ang="0">
                        <a:pos x="78" y="18"/>
                      </a:cxn>
                    </a:cxnLst>
                    <a:rect l="0" t="0" r="r" b="b"/>
                    <a:pathLst>
                      <a:path w="78" h="22">
                        <a:moveTo>
                          <a:pt x="78" y="18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62" y="22"/>
                        </a:lnTo>
                        <a:lnTo>
                          <a:pt x="78" y="1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20" name="Freeform 1788"/>
                  <p:cNvSpPr>
                    <a:spLocks noChangeAspect="1"/>
                  </p:cNvSpPr>
                  <p:nvPr/>
                </p:nvSpPr>
                <p:spPr bwMode="auto">
                  <a:xfrm>
                    <a:off x="4474" y="1084"/>
                    <a:ext cx="78" cy="22"/>
                  </a:xfrm>
                  <a:custGeom>
                    <a:avLst/>
                    <a:gdLst/>
                    <a:ahLst/>
                    <a:cxnLst>
                      <a:cxn ang="0">
                        <a:pos x="78" y="16"/>
                      </a:cxn>
                      <a:cxn ang="0">
                        <a:pos x="16" y="0"/>
                      </a:cxn>
                      <a:cxn ang="0">
                        <a:pos x="0" y="4"/>
                      </a:cxn>
                      <a:cxn ang="0">
                        <a:pos x="62" y="22"/>
                      </a:cxn>
                      <a:cxn ang="0">
                        <a:pos x="78" y="16"/>
                      </a:cxn>
                    </a:cxnLst>
                    <a:rect l="0" t="0" r="r" b="b"/>
                    <a:pathLst>
                      <a:path w="78" h="22">
                        <a:moveTo>
                          <a:pt x="78" y="16"/>
                        </a:moveTo>
                        <a:lnTo>
                          <a:pt x="16" y="0"/>
                        </a:lnTo>
                        <a:lnTo>
                          <a:pt x="0" y="4"/>
                        </a:lnTo>
                        <a:lnTo>
                          <a:pt x="62" y="22"/>
                        </a:lnTo>
                        <a:lnTo>
                          <a:pt x="78" y="16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21" name="Freeform 1789"/>
                  <p:cNvSpPr>
                    <a:spLocks noChangeAspect="1"/>
                  </p:cNvSpPr>
                  <p:nvPr/>
                </p:nvSpPr>
                <p:spPr bwMode="auto">
                  <a:xfrm>
                    <a:off x="4474" y="1084"/>
                    <a:ext cx="78" cy="22"/>
                  </a:xfrm>
                  <a:custGeom>
                    <a:avLst/>
                    <a:gdLst/>
                    <a:ahLst/>
                    <a:cxnLst>
                      <a:cxn ang="0">
                        <a:pos x="78" y="16"/>
                      </a:cxn>
                      <a:cxn ang="0">
                        <a:pos x="16" y="0"/>
                      </a:cxn>
                      <a:cxn ang="0">
                        <a:pos x="0" y="4"/>
                      </a:cxn>
                      <a:cxn ang="0">
                        <a:pos x="62" y="22"/>
                      </a:cxn>
                      <a:cxn ang="0">
                        <a:pos x="78" y="16"/>
                      </a:cxn>
                    </a:cxnLst>
                    <a:rect l="0" t="0" r="r" b="b"/>
                    <a:pathLst>
                      <a:path w="78" h="22">
                        <a:moveTo>
                          <a:pt x="78" y="16"/>
                        </a:moveTo>
                        <a:lnTo>
                          <a:pt x="16" y="0"/>
                        </a:lnTo>
                        <a:lnTo>
                          <a:pt x="0" y="4"/>
                        </a:lnTo>
                        <a:lnTo>
                          <a:pt x="62" y="22"/>
                        </a:lnTo>
                        <a:lnTo>
                          <a:pt x="78" y="1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22" name="Freeform 1790"/>
                  <p:cNvSpPr>
                    <a:spLocks noChangeAspect="1"/>
                  </p:cNvSpPr>
                  <p:nvPr/>
                </p:nvSpPr>
                <p:spPr bwMode="auto">
                  <a:xfrm>
                    <a:off x="4458" y="1088"/>
                    <a:ext cx="78" cy="24"/>
                  </a:xfrm>
                  <a:custGeom>
                    <a:avLst/>
                    <a:gdLst/>
                    <a:ahLst/>
                    <a:cxnLst>
                      <a:cxn ang="0">
                        <a:pos x="78" y="18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62" y="24"/>
                      </a:cxn>
                      <a:cxn ang="0">
                        <a:pos x="78" y="18"/>
                      </a:cxn>
                    </a:cxnLst>
                    <a:rect l="0" t="0" r="r" b="b"/>
                    <a:pathLst>
                      <a:path w="78" h="24">
                        <a:moveTo>
                          <a:pt x="78" y="18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62" y="24"/>
                        </a:lnTo>
                        <a:lnTo>
                          <a:pt x="78" y="18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23" name="Freeform 1791"/>
                  <p:cNvSpPr>
                    <a:spLocks noChangeAspect="1"/>
                  </p:cNvSpPr>
                  <p:nvPr/>
                </p:nvSpPr>
                <p:spPr bwMode="auto">
                  <a:xfrm>
                    <a:off x="4458" y="1088"/>
                    <a:ext cx="78" cy="24"/>
                  </a:xfrm>
                  <a:custGeom>
                    <a:avLst/>
                    <a:gdLst/>
                    <a:ahLst/>
                    <a:cxnLst>
                      <a:cxn ang="0">
                        <a:pos x="78" y="18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62" y="24"/>
                      </a:cxn>
                      <a:cxn ang="0">
                        <a:pos x="78" y="18"/>
                      </a:cxn>
                    </a:cxnLst>
                    <a:rect l="0" t="0" r="r" b="b"/>
                    <a:pathLst>
                      <a:path w="78" h="24">
                        <a:moveTo>
                          <a:pt x="78" y="18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62" y="24"/>
                        </a:lnTo>
                        <a:lnTo>
                          <a:pt x="78" y="1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24" name="Freeform 1792"/>
                  <p:cNvSpPr>
                    <a:spLocks noChangeAspect="1"/>
                  </p:cNvSpPr>
                  <p:nvPr/>
                </p:nvSpPr>
                <p:spPr bwMode="auto">
                  <a:xfrm>
                    <a:off x="4442" y="1094"/>
                    <a:ext cx="78" cy="22"/>
                  </a:xfrm>
                  <a:custGeom>
                    <a:avLst/>
                    <a:gdLst/>
                    <a:ahLst/>
                    <a:cxnLst>
                      <a:cxn ang="0">
                        <a:pos x="78" y="18"/>
                      </a:cxn>
                      <a:cxn ang="0">
                        <a:pos x="16" y="0"/>
                      </a:cxn>
                      <a:cxn ang="0">
                        <a:pos x="0" y="4"/>
                      </a:cxn>
                      <a:cxn ang="0">
                        <a:pos x="62" y="22"/>
                      </a:cxn>
                      <a:cxn ang="0">
                        <a:pos x="78" y="18"/>
                      </a:cxn>
                    </a:cxnLst>
                    <a:rect l="0" t="0" r="r" b="b"/>
                    <a:pathLst>
                      <a:path w="78" h="22">
                        <a:moveTo>
                          <a:pt x="78" y="18"/>
                        </a:moveTo>
                        <a:lnTo>
                          <a:pt x="16" y="0"/>
                        </a:lnTo>
                        <a:lnTo>
                          <a:pt x="0" y="4"/>
                        </a:lnTo>
                        <a:lnTo>
                          <a:pt x="62" y="22"/>
                        </a:lnTo>
                        <a:lnTo>
                          <a:pt x="78" y="18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25" name="Freeform 1793"/>
                  <p:cNvSpPr>
                    <a:spLocks noChangeAspect="1"/>
                  </p:cNvSpPr>
                  <p:nvPr/>
                </p:nvSpPr>
                <p:spPr bwMode="auto">
                  <a:xfrm>
                    <a:off x="4442" y="1094"/>
                    <a:ext cx="78" cy="22"/>
                  </a:xfrm>
                  <a:custGeom>
                    <a:avLst/>
                    <a:gdLst/>
                    <a:ahLst/>
                    <a:cxnLst>
                      <a:cxn ang="0">
                        <a:pos x="78" y="18"/>
                      </a:cxn>
                      <a:cxn ang="0">
                        <a:pos x="16" y="0"/>
                      </a:cxn>
                      <a:cxn ang="0">
                        <a:pos x="0" y="4"/>
                      </a:cxn>
                      <a:cxn ang="0">
                        <a:pos x="62" y="22"/>
                      </a:cxn>
                      <a:cxn ang="0">
                        <a:pos x="78" y="18"/>
                      </a:cxn>
                    </a:cxnLst>
                    <a:rect l="0" t="0" r="r" b="b"/>
                    <a:pathLst>
                      <a:path w="78" h="22">
                        <a:moveTo>
                          <a:pt x="78" y="18"/>
                        </a:moveTo>
                        <a:lnTo>
                          <a:pt x="16" y="0"/>
                        </a:lnTo>
                        <a:lnTo>
                          <a:pt x="0" y="4"/>
                        </a:lnTo>
                        <a:lnTo>
                          <a:pt x="62" y="22"/>
                        </a:lnTo>
                        <a:lnTo>
                          <a:pt x="78" y="1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26" name="Freeform 1794"/>
                  <p:cNvSpPr>
                    <a:spLocks noChangeAspect="1"/>
                  </p:cNvSpPr>
                  <p:nvPr/>
                </p:nvSpPr>
                <p:spPr bwMode="auto">
                  <a:xfrm>
                    <a:off x="4426" y="1098"/>
                    <a:ext cx="78" cy="24"/>
                  </a:xfrm>
                  <a:custGeom>
                    <a:avLst/>
                    <a:gdLst/>
                    <a:ahLst/>
                    <a:cxnLst>
                      <a:cxn ang="0">
                        <a:pos x="78" y="18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62" y="24"/>
                      </a:cxn>
                      <a:cxn ang="0">
                        <a:pos x="78" y="18"/>
                      </a:cxn>
                    </a:cxnLst>
                    <a:rect l="0" t="0" r="r" b="b"/>
                    <a:pathLst>
                      <a:path w="78" h="24">
                        <a:moveTo>
                          <a:pt x="78" y="18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62" y="24"/>
                        </a:lnTo>
                        <a:lnTo>
                          <a:pt x="78" y="18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27" name="Freeform 1795"/>
                  <p:cNvSpPr>
                    <a:spLocks noChangeAspect="1"/>
                  </p:cNvSpPr>
                  <p:nvPr/>
                </p:nvSpPr>
                <p:spPr bwMode="auto">
                  <a:xfrm>
                    <a:off x="4426" y="1098"/>
                    <a:ext cx="78" cy="24"/>
                  </a:xfrm>
                  <a:custGeom>
                    <a:avLst/>
                    <a:gdLst/>
                    <a:ahLst/>
                    <a:cxnLst>
                      <a:cxn ang="0">
                        <a:pos x="78" y="18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62" y="24"/>
                      </a:cxn>
                      <a:cxn ang="0">
                        <a:pos x="78" y="18"/>
                      </a:cxn>
                    </a:cxnLst>
                    <a:rect l="0" t="0" r="r" b="b"/>
                    <a:pathLst>
                      <a:path w="78" h="24">
                        <a:moveTo>
                          <a:pt x="78" y="18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62" y="24"/>
                        </a:lnTo>
                        <a:lnTo>
                          <a:pt x="78" y="1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28" name="Freeform 1796"/>
                  <p:cNvSpPr>
                    <a:spLocks noChangeAspect="1"/>
                  </p:cNvSpPr>
                  <p:nvPr/>
                </p:nvSpPr>
                <p:spPr bwMode="auto">
                  <a:xfrm>
                    <a:off x="4408" y="1104"/>
                    <a:ext cx="80" cy="22"/>
                  </a:xfrm>
                  <a:custGeom>
                    <a:avLst/>
                    <a:gdLst/>
                    <a:ahLst/>
                    <a:cxnLst>
                      <a:cxn ang="0">
                        <a:pos x="80" y="18"/>
                      </a:cxn>
                      <a:cxn ang="0">
                        <a:pos x="18" y="0"/>
                      </a:cxn>
                      <a:cxn ang="0">
                        <a:pos x="0" y="4"/>
                      </a:cxn>
                      <a:cxn ang="0">
                        <a:pos x="62" y="22"/>
                      </a:cxn>
                      <a:cxn ang="0">
                        <a:pos x="80" y="18"/>
                      </a:cxn>
                    </a:cxnLst>
                    <a:rect l="0" t="0" r="r" b="b"/>
                    <a:pathLst>
                      <a:path w="80" h="22">
                        <a:moveTo>
                          <a:pt x="80" y="18"/>
                        </a:moveTo>
                        <a:lnTo>
                          <a:pt x="18" y="0"/>
                        </a:lnTo>
                        <a:lnTo>
                          <a:pt x="0" y="4"/>
                        </a:lnTo>
                        <a:lnTo>
                          <a:pt x="62" y="22"/>
                        </a:lnTo>
                        <a:lnTo>
                          <a:pt x="80" y="18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29" name="Freeform 1797"/>
                  <p:cNvSpPr>
                    <a:spLocks noChangeAspect="1"/>
                  </p:cNvSpPr>
                  <p:nvPr/>
                </p:nvSpPr>
                <p:spPr bwMode="auto">
                  <a:xfrm>
                    <a:off x="4408" y="1104"/>
                    <a:ext cx="80" cy="22"/>
                  </a:xfrm>
                  <a:custGeom>
                    <a:avLst/>
                    <a:gdLst/>
                    <a:ahLst/>
                    <a:cxnLst>
                      <a:cxn ang="0">
                        <a:pos x="80" y="18"/>
                      </a:cxn>
                      <a:cxn ang="0">
                        <a:pos x="18" y="0"/>
                      </a:cxn>
                      <a:cxn ang="0">
                        <a:pos x="0" y="4"/>
                      </a:cxn>
                      <a:cxn ang="0">
                        <a:pos x="62" y="22"/>
                      </a:cxn>
                      <a:cxn ang="0">
                        <a:pos x="80" y="18"/>
                      </a:cxn>
                    </a:cxnLst>
                    <a:rect l="0" t="0" r="r" b="b"/>
                    <a:pathLst>
                      <a:path w="80" h="22">
                        <a:moveTo>
                          <a:pt x="80" y="18"/>
                        </a:moveTo>
                        <a:lnTo>
                          <a:pt x="18" y="0"/>
                        </a:lnTo>
                        <a:lnTo>
                          <a:pt x="0" y="4"/>
                        </a:lnTo>
                        <a:lnTo>
                          <a:pt x="62" y="22"/>
                        </a:lnTo>
                        <a:lnTo>
                          <a:pt x="80" y="1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30" name="Freeform 1798"/>
                  <p:cNvSpPr>
                    <a:spLocks noChangeAspect="1"/>
                  </p:cNvSpPr>
                  <p:nvPr/>
                </p:nvSpPr>
                <p:spPr bwMode="auto">
                  <a:xfrm>
                    <a:off x="4392" y="1108"/>
                    <a:ext cx="78" cy="24"/>
                  </a:xfrm>
                  <a:custGeom>
                    <a:avLst/>
                    <a:gdLst/>
                    <a:ahLst/>
                    <a:cxnLst>
                      <a:cxn ang="0">
                        <a:pos x="78" y="18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62" y="24"/>
                      </a:cxn>
                      <a:cxn ang="0">
                        <a:pos x="78" y="18"/>
                      </a:cxn>
                    </a:cxnLst>
                    <a:rect l="0" t="0" r="r" b="b"/>
                    <a:pathLst>
                      <a:path w="78" h="24">
                        <a:moveTo>
                          <a:pt x="78" y="18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62" y="24"/>
                        </a:lnTo>
                        <a:lnTo>
                          <a:pt x="78" y="18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31" name="Freeform 1799"/>
                  <p:cNvSpPr>
                    <a:spLocks noChangeAspect="1"/>
                  </p:cNvSpPr>
                  <p:nvPr/>
                </p:nvSpPr>
                <p:spPr bwMode="auto">
                  <a:xfrm>
                    <a:off x="4392" y="1108"/>
                    <a:ext cx="78" cy="24"/>
                  </a:xfrm>
                  <a:custGeom>
                    <a:avLst/>
                    <a:gdLst/>
                    <a:ahLst/>
                    <a:cxnLst>
                      <a:cxn ang="0">
                        <a:pos x="78" y="18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62" y="24"/>
                      </a:cxn>
                      <a:cxn ang="0">
                        <a:pos x="78" y="18"/>
                      </a:cxn>
                    </a:cxnLst>
                    <a:rect l="0" t="0" r="r" b="b"/>
                    <a:pathLst>
                      <a:path w="78" h="24">
                        <a:moveTo>
                          <a:pt x="78" y="18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62" y="24"/>
                        </a:lnTo>
                        <a:lnTo>
                          <a:pt x="78" y="1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32" name="Freeform 1800"/>
                  <p:cNvSpPr>
                    <a:spLocks noChangeAspect="1"/>
                  </p:cNvSpPr>
                  <p:nvPr/>
                </p:nvSpPr>
                <p:spPr bwMode="auto">
                  <a:xfrm>
                    <a:off x="4374" y="1114"/>
                    <a:ext cx="80" cy="24"/>
                  </a:xfrm>
                  <a:custGeom>
                    <a:avLst/>
                    <a:gdLst/>
                    <a:ahLst/>
                    <a:cxnLst>
                      <a:cxn ang="0">
                        <a:pos x="80" y="18"/>
                      </a:cxn>
                      <a:cxn ang="0">
                        <a:pos x="18" y="0"/>
                      </a:cxn>
                      <a:cxn ang="0">
                        <a:pos x="0" y="4"/>
                      </a:cxn>
                      <a:cxn ang="0">
                        <a:pos x="62" y="24"/>
                      </a:cxn>
                      <a:cxn ang="0">
                        <a:pos x="80" y="18"/>
                      </a:cxn>
                    </a:cxnLst>
                    <a:rect l="0" t="0" r="r" b="b"/>
                    <a:pathLst>
                      <a:path w="80" h="24">
                        <a:moveTo>
                          <a:pt x="80" y="18"/>
                        </a:moveTo>
                        <a:lnTo>
                          <a:pt x="18" y="0"/>
                        </a:lnTo>
                        <a:lnTo>
                          <a:pt x="0" y="4"/>
                        </a:lnTo>
                        <a:lnTo>
                          <a:pt x="62" y="24"/>
                        </a:lnTo>
                        <a:lnTo>
                          <a:pt x="80" y="18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33" name="Freeform 1801"/>
                  <p:cNvSpPr>
                    <a:spLocks noChangeAspect="1"/>
                  </p:cNvSpPr>
                  <p:nvPr/>
                </p:nvSpPr>
                <p:spPr bwMode="auto">
                  <a:xfrm>
                    <a:off x="4374" y="1114"/>
                    <a:ext cx="80" cy="24"/>
                  </a:xfrm>
                  <a:custGeom>
                    <a:avLst/>
                    <a:gdLst/>
                    <a:ahLst/>
                    <a:cxnLst>
                      <a:cxn ang="0">
                        <a:pos x="80" y="18"/>
                      </a:cxn>
                      <a:cxn ang="0">
                        <a:pos x="18" y="0"/>
                      </a:cxn>
                      <a:cxn ang="0">
                        <a:pos x="0" y="4"/>
                      </a:cxn>
                      <a:cxn ang="0">
                        <a:pos x="62" y="24"/>
                      </a:cxn>
                      <a:cxn ang="0">
                        <a:pos x="80" y="18"/>
                      </a:cxn>
                    </a:cxnLst>
                    <a:rect l="0" t="0" r="r" b="b"/>
                    <a:pathLst>
                      <a:path w="80" h="24">
                        <a:moveTo>
                          <a:pt x="80" y="18"/>
                        </a:moveTo>
                        <a:lnTo>
                          <a:pt x="18" y="0"/>
                        </a:lnTo>
                        <a:lnTo>
                          <a:pt x="0" y="4"/>
                        </a:lnTo>
                        <a:lnTo>
                          <a:pt x="62" y="24"/>
                        </a:lnTo>
                        <a:lnTo>
                          <a:pt x="80" y="1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34" name="Freeform 1802"/>
                  <p:cNvSpPr>
                    <a:spLocks noChangeAspect="1"/>
                  </p:cNvSpPr>
                  <p:nvPr/>
                </p:nvSpPr>
                <p:spPr bwMode="auto">
                  <a:xfrm>
                    <a:off x="4358" y="1118"/>
                    <a:ext cx="78" cy="26"/>
                  </a:xfrm>
                  <a:custGeom>
                    <a:avLst/>
                    <a:gdLst/>
                    <a:ahLst/>
                    <a:cxnLst>
                      <a:cxn ang="0">
                        <a:pos x="78" y="20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62" y="26"/>
                      </a:cxn>
                      <a:cxn ang="0">
                        <a:pos x="78" y="20"/>
                      </a:cxn>
                    </a:cxnLst>
                    <a:rect l="0" t="0" r="r" b="b"/>
                    <a:pathLst>
                      <a:path w="78" h="26">
                        <a:moveTo>
                          <a:pt x="78" y="20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62" y="26"/>
                        </a:lnTo>
                        <a:lnTo>
                          <a:pt x="78" y="20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35" name="Freeform 1803"/>
                  <p:cNvSpPr>
                    <a:spLocks noChangeAspect="1"/>
                  </p:cNvSpPr>
                  <p:nvPr/>
                </p:nvSpPr>
                <p:spPr bwMode="auto">
                  <a:xfrm>
                    <a:off x="4358" y="1118"/>
                    <a:ext cx="78" cy="26"/>
                  </a:xfrm>
                  <a:custGeom>
                    <a:avLst/>
                    <a:gdLst/>
                    <a:ahLst/>
                    <a:cxnLst>
                      <a:cxn ang="0">
                        <a:pos x="78" y="20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62" y="26"/>
                      </a:cxn>
                      <a:cxn ang="0">
                        <a:pos x="78" y="20"/>
                      </a:cxn>
                    </a:cxnLst>
                    <a:rect l="0" t="0" r="r" b="b"/>
                    <a:pathLst>
                      <a:path w="78" h="26">
                        <a:moveTo>
                          <a:pt x="78" y="20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62" y="26"/>
                        </a:lnTo>
                        <a:lnTo>
                          <a:pt x="78" y="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36" name="Freeform 1804"/>
                  <p:cNvSpPr>
                    <a:spLocks noChangeAspect="1"/>
                  </p:cNvSpPr>
                  <p:nvPr/>
                </p:nvSpPr>
                <p:spPr bwMode="auto">
                  <a:xfrm>
                    <a:off x="4340" y="1124"/>
                    <a:ext cx="80" cy="24"/>
                  </a:xfrm>
                  <a:custGeom>
                    <a:avLst/>
                    <a:gdLst/>
                    <a:ahLst/>
                    <a:cxnLst>
                      <a:cxn ang="0">
                        <a:pos x="80" y="20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2" y="24"/>
                      </a:cxn>
                      <a:cxn ang="0">
                        <a:pos x="80" y="20"/>
                      </a:cxn>
                    </a:cxnLst>
                    <a:rect l="0" t="0" r="r" b="b"/>
                    <a:pathLst>
                      <a:path w="80" h="24">
                        <a:moveTo>
                          <a:pt x="80" y="20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2" y="24"/>
                        </a:lnTo>
                        <a:lnTo>
                          <a:pt x="80" y="20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37" name="Freeform 1805"/>
                  <p:cNvSpPr>
                    <a:spLocks noChangeAspect="1"/>
                  </p:cNvSpPr>
                  <p:nvPr/>
                </p:nvSpPr>
                <p:spPr bwMode="auto">
                  <a:xfrm>
                    <a:off x="4340" y="1124"/>
                    <a:ext cx="80" cy="24"/>
                  </a:xfrm>
                  <a:custGeom>
                    <a:avLst/>
                    <a:gdLst/>
                    <a:ahLst/>
                    <a:cxnLst>
                      <a:cxn ang="0">
                        <a:pos x="80" y="20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2" y="24"/>
                      </a:cxn>
                      <a:cxn ang="0">
                        <a:pos x="80" y="20"/>
                      </a:cxn>
                    </a:cxnLst>
                    <a:rect l="0" t="0" r="r" b="b"/>
                    <a:pathLst>
                      <a:path w="80" h="24">
                        <a:moveTo>
                          <a:pt x="80" y="20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2" y="24"/>
                        </a:lnTo>
                        <a:lnTo>
                          <a:pt x="80" y="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38" name="Freeform 1806"/>
                  <p:cNvSpPr>
                    <a:spLocks noChangeAspect="1"/>
                  </p:cNvSpPr>
                  <p:nvPr/>
                </p:nvSpPr>
                <p:spPr bwMode="auto">
                  <a:xfrm>
                    <a:off x="4322" y="1130"/>
                    <a:ext cx="80" cy="24"/>
                  </a:xfrm>
                  <a:custGeom>
                    <a:avLst/>
                    <a:gdLst/>
                    <a:ahLst/>
                    <a:cxnLst>
                      <a:cxn ang="0">
                        <a:pos x="80" y="18"/>
                      </a:cxn>
                      <a:cxn ang="0">
                        <a:pos x="18" y="0"/>
                      </a:cxn>
                      <a:cxn ang="0">
                        <a:pos x="0" y="4"/>
                      </a:cxn>
                      <a:cxn ang="0">
                        <a:pos x="62" y="24"/>
                      </a:cxn>
                      <a:cxn ang="0">
                        <a:pos x="80" y="18"/>
                      </a:cxn>
                    </a:cxnLst>
                    <a:rect l="0" t="0" r="r" b="b"/>
                    <a:pathLst>
                      <a:path w="80" h="24">
                        <a:moveTo>
                          <a:pt x="80" y="18"/>
                        </a:moveTo>
                        <a:lnTo>
                          <a:pt x="18" y="0"/>
                        </a:lnTo>
                        <a:lnTo>
                          <a:pt x="0" y="4"/>
                        </a:lnTo>
                        <a:lnTo>
                          <a:pt x="62" y="24"/>
                        </a:lnTo>
                        <a:lnTo>
                          <a:pt x="80" y="18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39" name="Freeform 1807"/>
                  <p:cNvSpPr>
                    <a:spLocks noChangeAspect="1"/>
                  </p:cNvSpPr>
                  <p:nvPr/>
                </p:nvSpPr>
                <p:spPr bwMode="auto">
                  <a:xfrm>
                    <a:off x="4322" y="1130"/>
                    <a:ext cx="80" cy="24"/>
                  </a:xfrm>
                  <a:custGeom>
                    <a:avLst/>
                    <a:gdLst/>
                    <a:ahLst/>
                    <a:cxnLst>
                      <a:cxn ang="0">
                        <a:pos x="80" y="18"/>
                      </a:cxn>
                      <a:cxn ang="0">
                        <a:pos x="18" y="0"/>
                      </a:cxn>
                      <a:cxn ang="0">
                        <a:pos x="0" y="4"/>
                      </a:cxn>
                      <a:cxn ang="0">
                        <a:pos x="62" y="24"/>
                      </a:cxn>
                      <a:cxn ang="0">
                        <a:pos x="80" y="18"/>
                      </a:cxn>
                    </a:cxnLst>
                    <a:rect l="0" t="0" r="r" b="b"/>
                    <a:pathLst>
                      <a:path w="80" h="24">
                        <a:moveTo>
                          <a:pt x="80" y="18"/>
                        </a:moveTo>
                        <a:lnTo>
                          <a:pt x="18" y="0"/>
                        </a:lnTo>
                        <a:lnTo>
                          <a:pt x="0" y="4"/>
                        </a:lnTo>
                        <a:lnTo>
                          <a:pt x="62" y="24"/>
                        </a:lnTo>
                        <a:lnTo>
                          <a:pt x="80" y="1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40" name="Freeform 1808"/>
                  <p:cNvSpPr>
                    <a:spLocks noChangeAspect="1"/>
                  </p:cNvSpPr>
                  <p:nvPr/>
                </p:nvSpPr>
                <p:spPr bwMode="auto">
                  <a:xfrm>
                    <a:off x="4304" y="1134"/>
                    <a:ext cx="80" cy="26"/>
                  </a:xfrm>
                  <a:custGeom>
                    <a:avLst/>
                    <a:gdLst/>
                    <a:ahLst/>
                    <a:cxnLst>
                      <a:cxn ang="0">
                        <a:pos x="80" y="20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2" y="26"/>
                      </a:cxn>
                      <a:cxn ang="0">
                        <a:pos x="80" y="20"/>
                      </a:cxn>
                    </a:cxnLst>
                    <a:rect l="0" t="0" r="r" b="b"/>
                    <a:pathLst>
                      <a:path w="80" h="26">
                        <a:moveTo>
                          <a:pt x="80" y="20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2" y="26"/>
                        </a:lnTo>
                        <a:lnTo>
                          <a:pt x="80" y="20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41" name="Freeform 1809"/>
                  <p:cNvSpPr>
                    <a:spLocks noChangeAspect="1"/>
                  </p:cNvSpPr>
                  <p:nvPr/>
                </p:nvSpPr>
                <p:spPr bwMode="auto">
                  <a:xfrm>
                    <a:off x="4304" y="1134"/>
                    <a:ext cx="80" cy="26"/>
                  </a:xfrm>
                  <a:custGeom>
                    <a:avLst/>
                    <a:gdLst/>
                    <a:ahLst/>
                    <a:cxnLst>
                      <a:cxn ang="0">
                        <a:pos x="80" y="20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2" y="26"/>
                      </a:cxn>
                      <a:cxn ang="0">
                        <a:pos x="80" y="20"/>
                      </a:cxn>
                    </a:cxnLst>
                    <a:rect l="0" t="0" r="r" b="b"/>
                    <a:pathLst>
                      <a:path w="80" h="26">
                        <a:moveTo>
                          <a:pt x="80" y="20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2" y="26"/>
                        </a:lnTo>
                        <a:lnTo>
                          <a:pt x="80" y="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42" name="Freeform 1810"/>
                  <p:cNvSpPr>
                    <a:spLocks noChangeAspect="1"/>
                  </p:cNvSpPr>
                  <p:nvPr/>
                </p:nvSpPr>
                <p:spPr bwMode="auto">
                  <a:xfrm>
                    <a:off x="4286" y="1140"/>
                    <a:ext cx="80" cy="26"/>
                  </a:xfrm>
                  <a:custGeom>
                    <a:avLst/>
                    <a:gdLst/>
                    <a:ahLst/>
                    <a:cxnLst>
                      <a:cxn ang="0">
                        <a:pos x="80" y="20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2" y="26"/>
                      </a:cxn>
                      <a:cxn ang="0">
                        <a:pos x="80" y="20"/>
                      </a:cxn>
                    </a:cxnLst>
                    <a:rect l="0" t="0" r="r" b="b"/>
                    <a:pathLst>
                      <a:path w="80" h="26">
                        <a:moveTo>
                          <a:pt x="80" y="20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2" y="26"/>
                        </a:lnTo>
                        <a:lnTo>
                          <a:pt x="80" y="20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43" name="Freeform 1811"/>
                  <p:cNvSpPr>
                    <a:spLocks noChangeAspect="1"/>
                  </p:cNvSpPr>
                  <p:nvPr/>
                </p:nvSpPr>
                <p:spPr bwMode="auto">
                  <a:xfrm>
                    <a:off x="4286" y="1140"/>
                    <a:ext cx="80" cy="26"/>
                  </a:xfrm>
                  <a:custGeom>
                    <a:avLst/>
                    <a:gdLst/>
                    <a:ahLst/>
                    <a:cxnLst>
                      <a:cxn ang="0">
                        <a:pos x="80" y="20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2" y="26"/>
                      </a:cxn>
                      <a:cxn ang="0">
                        <a:pos x="80" y="20"/>
                      </a:cxn>
                    </a:cxnLst>
                    <a:rect l="0" t="0" r="r" b="b"/>
                    <a:pathLst>
                      <a:path w="80" h="26">
                        <a:moveTo>
                          <a:pt x="80" y="20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2" y="26"/>
                        </a:lnTo>
                        <a:lnTo>
                          <a:pt x="80" y="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44" name="Freeform 1812"/>
                  <p:cNvSpPr>
                    <a:spLocks noChangeAspect="1"/>
                  </p:cNvSpPr>
                  <p:nvPr/>
                </p:nvSpPr>
                <p:spPr bwMode="auto">
                  <a:xfrm>
                    <a:off x="4268" y="1146"/>
                    <a:ext cx="80" cy="26"/>
                  </a:xfrm>
                  <a:custGeom>
                    <a:avLst/>
                    <a:gdLst/>
                    <a:ahLst/>
                    <a:cxnLst>
                      <a:cxn ang="0">
                        <a:pos x="80" y="20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2" y="26"/>
                      </a:cxn>
                      <a:cxn ang="0">
                        <a:pos x="80" y="20"/>
                      </a:cxn>
                    </a:cxnLst>
                    <a:rect l="0" t="0" r="r" b="b"/>
                    <a:pathLst>
                      <a:path w="80" h="26">
                        <a:moveTo>
                          <a:pt x="80" y="20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2" y="26"/>
                        </a:lnTo>
                        <a:lnTo>
                          <a:pt x="80" y="20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45" name="Freeform 1813"/>
                  <p:cNvSpPr>
                    <a:spLocks noChangeAspect="1"/>
                  </p:cNvSpPr>
                  <p:nvPr/>
                </p:nvSpPr>
                <p:spPr bwMode="auto">
                  <a:xfrm>
                    <a:off x="4268" y="1146"/>
                    <a:ext cx="80" cy="26"/>
                  </a:xfrm>
                  <a:custGeom>
                    <a:avLst/>
                    <a:gdLst/>
                    <a:ahLst/>
                    <a:cxnLst>
                      <a:cxn ang="0">
                        <a:pos x="80" y="20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2" y="26"/>
                      </a:cxn>
                      <a:cxn ang="0">
                        <a:pos x="80" y="20"/>
                      </a:cxn>
                    </a:cxnLst>
                    <a:rect l="0" t="0" r="r" b="b"/>
                    <a:pathLst>
                      <a:path w="80" h="26">
                        <a:moveTo>
                          <a:pt x="80" y="20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2" y="26"/>
                        </a:lnTo>
                        <a:lnTo>
                          <a:pt x="80" y="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46" name="Freeform 1814"/>
                  <p:cNvSpPr>
                    <a:spLocks noChangeAspect="1"/>
                  </p:cNvSpPr>
                  <p:nvPr/>
                </p:nvSpPr>
                <p:spPr bwMode="auto">
                  <a:xfrm>
                    <a:off x="4250" y="1152"/>
                    <a:ext cx="80" cy="26"/>
                  </a:xfrm>
                  <a:custGeom>
                    <a:avLst/>
                    <a:gdLst/>
                    <a:ahLst/>
                    <a:cxnLst>
                      <a:cxn ang="0">
                        <a:pos x="80" y="20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2" y="26"/>
                      </a:cxn>
                      <a:cxn ang="0">
                        <a:pos x="80" y="20"/>
                      </a:cxn>
                    </a:cxnLst>
                    <a:rect l="0" t="0" r="r" b="b"/>
                    <a:pathLst>
                      <a:path w="80" h="26">
                        <a:moveTo>
                          <a:pt x="80" y="20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2" y="26"/>
                        </a:lnTo>
                        <a:lnTo>
                          <a:pt x="80" y="20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47" name="Freeform 1815"/>
                  <p:cNvSpPr>
                    <a:spLocks noChangeAspect="1"/>
                  </p:cNvSpPr>
                  <p:nvPr/>
                </p:nvSpPr>
                <p:spPr bwMode="auto">
                  <a:xfrm>
                    <a:off x="4250" y="1152"/>
                    <a:ext cx="80" cy="26"/>
                  </a:xfrm>
                  <a:custGeom>
                    <a:avLst/>
                    <a:gdLst/>
                    <a:ahLst/>
                    <a:cxnLst>
                      <a:cxn ang="0">
                        <a:pos x="80" y="20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2" y="26"/>
                      </a:cxn>
                      <a:cxn ang="0">
                        <a:pos x="80" y="20"/>
                      </a:cxn>
                    </a:cxnLst>
                    <a:rect l="0" t="0" r="r" b="b"/>
                    <a:pathLst>
                      <a:path w="80" h="26">
                        <a:moveTo>
                          <a:pt x="80" y="20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2" y="26"/>
                        </a:lnTo>
                        <a:lnTo>
                          <a:pt x="80" y="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48" name="Freeform 1816"/>
                  <p:cNvSpPr>
                    <a:spLocks noChangeAspect="1"/>
                  </p:cNvSpPr>
                  <p:nvPr/>
                </p:nvSpPr>
                <p:spPr bwMode="auto">
                  <a:xfrm>
                    <a:off x="4232" y="1158"/>
                    <a:ext cx="80" cy="24"/>
                  </a:xfrm>
                  <a:custGeom>
                    <a:avLst/>
                    <a:gdLst/>
                    <a:ahLst/>
                    <a:cxnLst>
                      <a:cxn ang="0">
                        <a:pos x="80" y="20"/>
                      </a:cxn>
                      <a:cxn ang="0">
                        <a:pos x="18" y="0"/>
                      </a:cxn>
                      <a:cxn ang="0">
                        <a:pos x="0" y="4"/>
                      </a:cxn>
                      <a:cxn ang="0">
                        <a:pos x="62" y="24"/>
                      </a:cxn>
                      <a:cxn ang="0">
                        <a:pos x="80" y="20"/>
                      </a:cxn>
                    </a:cxnLst>
                    <a:rect l="0" t="0" r="r" b="b"/>
                    <a:pathLst>
                      <a:path w="80" h="24">
                        <a:moveTo>
                          <a:pt x="80" y="20"/>
                        </a:moveTo>
                        <a:lnTo>
                          <a:pt x="18" y="0"/>
                        </a:lnTo>
                        <a:lnTo>
                          <a:pt x="0" y="4"/>
                        </a:lnTo>
                        <a:lnTo>
                          <a:pt x="62" y="24"/>
                        </a:lnTo>
                        <a:lnTo>
                          <a:pt x="80" y="20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49" name="Freeform 1817"/>
                  <p:cNvSpPr>
                    <a:spLocks noChangeAspect="1"/>
                  </p:cNvSpPr>
                  <p:nvPr/>
                </p:nvSpPr>
                <p:spPr bwMode="auto">
                  <a:xfrm>
                    <a:off x="4232" y="1158"/>
                    <a:ext cx="80" cy="24"/>
                  </a:xfrm>
                  <a:custGeom>
                    <a:avLst/>
                    <a:gdLst/>
                    <a:ahLst/>
                    <a:cxnLst>
                      <a:cxn ang="0">
                        <a:pos x="80" y="20"/>
                      </a:cxn>
                      <a:cxn ang="0">
                        <a:pos x="18" y="0"/>
                      </a:cxn>
                      <a:cxn ang="0">
                        <a:pos x="0" y="4"/>
                      </a:cxn>
                      <a:cxn ang="0">
                        <a:pos x="62" y="24"/>
                      </a:cxn>
                      <a:cxn ang="0">
                        <a:pos x="80" y="20"/>
                      </a:cxn>
                    </a:cxnLst>
                    <a:rect l="0" t="0" r="r" b="b"/>
                    <a:pathLst>
                      <a:path w="80" h="24">
                        <a:moveTo>
                          <a:pt x="80" y="20"/>
                        </a:moveTo>
                        <a:lnTo>
                          <a:pt x="18" y="0"/>
                        </a:lnTo>
                        <a:lnTo>
                          <a:pt x="0" y="4"/>
                        </a:lnTo>
                        <a:lnTo>
                          <a:pt x="62" y="24"/>
                        </a:lnTo>
                        <a:lnTo>
                          <a:pt x="80" y="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50" name="Freeform 1818"/>
                  <p:cNvSpPr>
                    <a:spLocks noChangeAspect="1"/>
                  </p:cNvSpPr>
                  <p:nvPr/>
                </p:nvSpPr>
                <p:spPr bwMode="auto">
                  <a:xfrm>
                    <a:off x="4212" y="1162"/>
                    <a:ext cx="82" cy="26"/>
                  </a:xfrm>
                  <a:custGeom>
                    <a:avLst/>
                    <a:gdLst/>
                    <a:ahLst/>
                    <a:cxnLst>
                      <a:cxn ang="0">
                        <a:pos x="82" y="20"/>
                      </a:cxn>
                      <a:cxn ang="0">
                        <a:pos x="20" y="0"/>
                      </a:cxn>
                      <a:cxn ang="0">
                        <a:pos x="0" y="6"/>
                      </a:cxn>
                      <a:cxn ang="0">
                        <a:pos x="62" y="26"/>
                      </a:cxn>
                      <a:cxn ang="0">
                        <a:pos x="82" y="20"/>
                      </a:cxn>
                    </a:cxnLst>
                    <a:rect l="0" t="0" r="r" b="b"/>
                    <a:pathLst>
                      <a:path w="82" h="26">
                        <a:moveTo>
                          <a:pt x="82" y="20"/>
                        </a:moveTo>
                        <a:lnTo>
                          <a:pt x="20" y="0"/>
                        </a:lnTo>
                        <a:lnTo>
                          <a:pt x="0" y="6"/>
                        </a:lnTo>
                        <a:lnTo>
                          <a:pt x="62" y="26"/>
                        </a:lnTo>
                        <a:lnTo>
                          <a:pt x="82" y="20"/>
                        </a:lnTo>
                        <a:close/>
                      </a:path>
                    </a:pathLst>
                  </a:custGeom>
                  <a:solidFill>
                    <a:srgbClr val="008256"/>
                  </a:solidFill>
                  <a:ln w="0">
                    <a:solidFill>
                      <a:srgbClr val="008256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51" name="Freeform 1819"/>
                  <p:cNvSpPr>
                    <a:spLocks noChangeAspect="1"/>
                  </p:cNvSpPr>
                  <p:nvPr/>
                </p:nvSpPr>
                <p:spPr bwMode="auto">
                  <a:xfrm>
                    <a:off x="4212" y="1162"/>
                    <a:ext cx="82" cy="26"/>
                  </a:xfrm>
                  <a:custGeom>
                    <a:avLst/>
                    <a:gdLst/>
                    <a:ahLst/>
                    <a:cxnLst>
                      <a:cxn ang="0">
                        <a:pos x="82" y="20"/>
                      </a:cxn>
                      <a:cxn ang="0">
                        <a:pos x="20" y="0"/>
                      </a:cxn>
                      <a:cxn ang="0">
                        <a:pos x="0" y="6"/>
                      </a:cxn>
                      <a:cxn ang="0">
                        <a:pos x="62" y="26"/>
                      </a:cxn>
                      <a:cxn ang="0">
                        <a:pos x="82" y="20"/>
                      </a:cxn>
                    </a:cxnLst>
                    <a:rect l="0" t="0" r="r" b="b"/>
                    <a:pathLst>
                      <a:path w="82" h="26">
                        <a:moveTo>
                          <a:pt x="82" y="20"/>
                        </a:moveTo>
                        <a:lnTo>
                          <a:pt x="20" y="0"/>
                        </a:lnTo>
                        <a:lnTo>
                          <a:pt x="0" y="6"/>
                        </a:lnTo>
                        <a:lnTo>
                          <a:pt x="62" y="26"/>
                        </a:lnTo>
                        <a:lnTo>
                          <a:pt x="82" y="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52" name="Freeform 1820"/>
                  <p:cNvSpPr>
                    <a:spLocks noChangeAspect="1"/>
                  </p:cNvSpPr>
                  <p:nvPr/>
                </p:nvSpPr>
                <p:spPr bwMode="auto">
                  <a:xfrm>
                    <a:off x="4194" y="1168"/>
                    <a:ext cx="80" cy="28"/>
                  </a:xfrm>
                  <a:custGeom>
                    <a:avLst/>
                    <a:gdLst/>
                    <a:ahLst/>
                    <a:cxnLst>
                      <a:cxn ang="0">
                        <a:pos x="80" y="20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2" y="28"/>
                      </a:cxn>
                      <a:cxn ang="0">
                        <a:pos x="80" y="20"/>
                      </a:cxn>
                    </a:cxnLst>
                    <a:rect l="0" t="0" r="r" b="b"/>
                    <a:pathLst>
                      <a:path w="80" h="28">
                        <a:moveTo>
                          <a:pt x="80" y="20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2" y="28"/>
                        </a:lnTo>
                        <a:lnTo>
                          <a:pt x="80" y="20"/>
                        </a:lnTo>
                        <a:close/>
                      </a:path>
                    </a:pathLst>
                  </a:custGeom>
                  <a:solidFill>
                    <a:srgbClr val="008159"/>
                  </a:solidFill>
                  <a:ln w="0">
                    <a:solidFill>
                      <a:srgbClr val="008159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53" name="Freeform 1821"/>
                  <p:cNvSpPr>
                    <a:spLocks noChangeAspect="1"/>
                  </p:cNvSpPr>
                  <p:nvPr/>
                </p:nvSpPr>
                <p:spPr bwMode="auto">
                  <a:xfrm>
                    <a:off x="4194" y="1168"/>
                    <a:ext cx="80" cy="28"/>
                  </a:xfrm>
                  <a:custGeom>
                    <a:avLst/>
                    <a:gdLst/>
                    <a:ahLst/>
                    <a:cxnLst>
                      <a:cxn ang="0">
                        <a:pos x="80" y="20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2" y="28"/>
                      </a:cxn>
                      <a:cxn ang="0">
                        <a:pos x="80" y="20"/>
                      </a:cxn>
                    </a:cxnLst>
                    <a:rect l="0" t="0" r="r" b="b"/>
                    <a:pathLst>
                      <a:path w="80" h="28">
                        <a:moveTo>
                          <a:pt x="80" y="20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2" y="28"/>
                        </a:lnTo>
                        <a:lnTo>
                          <a:pt x="80" y="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54" name="Freeform 1822"/>
                  <p:cNvSpPr>
                    <a:spLocks noChangeAspect="1"/>
                  </p:cNvSpPr>
                  <p:nvPr/>
                </p:nvSpPr>
                <p:spPr bwMode="auto">
                  <a:xfrm>
                    <a:off x="4174" y="1174"/>
                    <a:ext cx="82" cy="28"/>
                  </a:xfrm>
                  <a:custGeom>
                    <a:avLst/>
                    <a:gdLst/>
                    <a:ahLst/>
                    <a:cxnLst>
                      <a:cxn ang="0">
                        <a:pos x="82" y="22"/>
                      </a:cxn>
                      <a:cxn ang="0">
                        <a:pos x="20" y="0"/>
                      </a:cxn>
                      <a:cxn ang="0">
                        <a:pos x="0" y="6"/>
                      </a:cxn>
                      <a:cxn ang="0">
                        <a:pos x="62" y="28"/>
                      </a:cxn>
                      <a:cxn ang="0">
                        <a:pos x="82" y="22"/>
                      </a:cxn>
                    </a:cxnLst>
                    <a:rect l="0" t="0" r="r" b="b"/>
                    <a:pathLst>
                      <a:path w="82" h="28">
                        <a:moveTo>
                          <a:pt x="82" y="22"/>
                        </a:moveTo>
                        <a:lnTo>
                          <a:pt x="20" y="0"/>
                        </a:lnTo>
                        <a:lnTo>
                          <a:pt x="0" y="6"/>
                        </a:lnTo>
                        <a:lnTo>
                          <a:pt x="62" y="28"/>
                        </a:lnTo>
                        <a:lnTo>
                          <a:pt x="82" y="22"/>
                        </a:lnTo>
                        <a:close/>
                      </a:path>
                    </a:pathLst>
                  </a:custGeom>
                  <a:solidFill>
                    <a:srgbClr val="00815A"/>
                  </a:solidFill>
                  <a:ln w="0">
                    <a:solidFill>
                      <a:srgbClr val="00815A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55" name="Freeform 1823"/>
                  <p:cNvSpPr>
                    <a:spLocks noChangeAspect="1"/>
                  </p:cNvSpPr>
                  <p:nvPr/>
                </p:nvSpPr>
                <p:spPr bwMode="auto">
                  <a:xfrm>
                    <a:off x="4174" y="1174"/>
                    <a:ext cx="82" cy="28"/>
                  </a:xfrm>
                  <a:custGeom>
                    <a:avLst/>
                    <a:gdLst/>
                    <a:ahLst/>
                    <a:cxnLst>
                      <a:cxn ang="0">
                        <a:pos x="82" y="22"/>
                      </a:cxn>
                      <a:cxn ang="0">
                        <a:pos x="20" y="0"/>
                      </a:cxn>
                      <a:cxn ang="0">
                        <a:pos x="0" y="6"/>
                      </a:cxn>
                      <a:cxn ang="0">
                        <a:pos x="62" y="28"/>
                      </a:cxn>
                      <a:cxn ang="0">
                        <a:pos x="82" y="22"/>
                      </a:cxn>
                    </a:cxnLst>
                    <a:rect l="0" t="0" r="r" b="b"/>
                    <a:pathLst>
                      <a:path w="82" h="28">
                        <a:moveTo>
                          <a:pt x="82" y="22"/>
                        </a:moveTo>
                        <a:lnTo>
                          <a:pt x="20" y="0"/>
                        </a:lnTo>
                        <a:lnTo>
                          <a:pt x="0" y="6"/>
                        </a:lnTo>
                        <a:lnTo>
                          <a:pt x="62" y="28"/>
                        </a:lnTo>
                        <a:lnTo>
                          <a:pt x="82" y="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56" name="Freeform 1824"/>
                  <p:cNvSpPr>
                    <a:spLocks noChangeAspect="1"/>
                  </p:cNvSpPr>
                  <p:nvPr/>
                </p:nvSpPr>
                <p:spPr bwMode="auto">
                  <a:xfrm>
                    <a:off x="4154" y="1180"/>
                    <a:ext cx="82" cy="28"/>
                  </a:xfrm>
                  <a:custGeom>
                    <a:avLst/>
                    <a:gdLst/>
                    <a:ahLst/>
                    <a:cxnLst>
                      <a:cxn ang="0">
                        <a:pos x="82" y="22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64" y="28"/>
                      </a:cxn>
                      <a:cxn ang="0">
                        <a:pos x="82" y="22"/>
                      </a:cxn>
                    </a:cxnLst>
                    <a:rect l="0" t="0" r="r" b="b"/>
                    <a:pathLst>
                      <a:path w="82" h="28">
                        <a:moveTo>
                          <a:pt x="82" y="22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64" y="28"/>
                        </a:lnTo>
                        <a:lnTo>
                          <a:pt x="82" y="22"/>
                        </a:lnTo>
                        <a:close/>
                      </a:path>
                    </a:pathLst>
                  </a:custGeom>
                  <a:solidFill>
                    <a:srgbClr val="00815C"/>
                  </a:solidFill>
                  <a:ln w="0">
                    <a:solidFill>
                      <a:srgbClr val="00815C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57" name="Freeform 1825"/>
                  <p:cNvSpPr>
                    <a:spLocks noChangeAspect="1"/>
                  </p:cNvSpPr>
                  <p:nvPr/>
                </p:nvSpPr>
                <p:spPr bwMode="auto">
                  <a:xfrm>
                    <a:off x="4154" y="1180"/>
                    <a:ext cx="82" cy="28"/>
                  </a:xfrm>
                  <a:custGeom>
                    <a:avLst/>
                    <a:gdLst/>
                    <a:ahLst/>
                    <a:cxnLst>
                      <a:cxn ang="0">
                        <a:pos x="82" y="22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64" y="28"/>
                      </a:cxn>
                      <a:cxn ang="0">
                        <a:pos x="82" y="22"/>
                      </a:cxn>
                    </a:cxnLst>
                    <a:rect l="0" t="0" r="r" b="b"/>
                    <a:pathLst>
                      <a:path w="82" h="28">
                        <a:moveTo>
                          <a:pt x="82" y="22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64" y="28"/>
                        </a:lnTo>
                        <a:lnTo>
                          <a:pt x="82" y="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58" name="Freeform 1826"/>
                  <p:cNvSpPr>
                    <a:spLocks noChangeAspect="1"/>
                  </p:cNvSpPr>
                  <p:nvPr/>
                </p:nvSpPr>
                <p:spPr bwMode="auto">
                  <a:xfrm>
                    <a:off x="4136" y="1188"/>
                    <a:ext cx="82" cy="28"/>
                  </a:xfrm>
                  <a:custGeom>
                    <a:avLst/>
                    <a:gdLst/>
                    <a:ahLst/>
                    <a:cxnLst>
                      <a:cxn ang="0">
                        <a:pos x="82" y="20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2" y="28"/>
                      </a:cxn>
                      <a:cxn ang="0">
                        <a:pos x="82" y="20"/>
                      </a:cxn>
                    </a:cxnLst>
                    <a:rect l="0" t="0" r="r" b="b"/>
                    <a:pathLst>
                      <a:path w="82" h="28">
                        <a:moveTo>
                          <a:pt x="82" y="20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2" y="28"/>
                        </a:lnTo>
                        <a:lnTo>
                          <a:pt x="82" y="20"/>
                        </a:lnTo>
                        <a:close/>
                      </a:path>
                    </a:pathLst>
                  </a:custGeom>
                  <a:solidFill>
                    <a:srgbClr val="00815E"/>
                  </a:solidFill>
                  <a:ln w="0">
                    <a:solidFill>
                      <a:srgbClr val="00815E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59" name="Freeform 1827"/>
                  <p:cNvSpPr>
                    <a:spLocks noChangeAspect="1"/>
                  </p:cNvSpPr>
                  <p:nvPr/>
                </p:nvSpPr>
                <p:spPr bwMode="auto">
                  <a:xfrm>
                    <a:off x="4136" y="1188"/>
                    <a:ext cx="82" cy="28"/>
                  </a:xfrm>
                  <a:custGeom>
                    <a:avLst/>
                    <a:gdLst/>
                    <a:ahLst/>
                    <a:cxnLst>
                      <a:cxn ang="0">
                        <a:pos x="82" y="20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2" y="28"/>
                      </a:cxn>
                      <a:cxn ang="0">
                        <a:pos x="82" y="20"/>
                      </a:cxn>
                    </a:cxnLst>
                    <a:rect l="0" t="0" r="r" b="b"/>
                    <a:pathLst>
                      <a:path w="82" h="28">
                        <a:moveTo>
                          <a:pt x="82" y="20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2" y="28"/>
                        </a:lnTo>
                        <a:lnTo>
                          <a:pt x="82" y="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60" name="Freeform 1828"/>
                  <p:cNvSpPr>
                    <a:spLocks noChangeAspect="1"/>
                  </p:cNvSpPr>
                  <p:nvPr/>
                </p:nvSpPr>
                <p:spPr bwMode="auto">
                  <a:xfrm>
                    <a:off x="4116" y="1194"/>
                    <a:ext cx="82" cy="28"/>
                  </a:xfrm>
                  <a:custGeom>
                    <a:avLst/>
                    <a:gdLst/>
                    <a:ahLst/>
                    <a:cxnLst>
                      <a:cxn ang="0">
                        <a:pos x="82" y="22"/>
                      </a:cxn>
                      <a:cxn ang="0">
                        <a:pos x="20" y="0"/>
                      </a:cxn>
                      <a:cxn ang="0">
                        <a:pos x="0" y="6"/>
                      </a:cxn>
                      <a:cxn ang="0">
                        <a:pos x="62" y="28"/>
                      </a:cxn>
                      <a:cxn ang="0">
                        <a:pos x="82" y="22"/>
                      </a:cxn>
                    </a:cxnLst>
                    <a:rect l="0" t="0" r="r" b="b"/>
                    <a:pathLst>
                      <a:path w="82" h="28">
                        <a:moveTo>
                          <a:pt x="82" y="22"/>
                        </a:moveTo>
                        <a:lnTo>
                          <a:pt x="20" y="0"/>
                        </a:lnTo>
                        <a:lnTo>
                          <a:pt x="0" y="6"/>
                        </a:lnTo>
                        <a:lnTo>
                          <a:pt x="62" y="28"/>
                        </a:lnTo>
                        <a:lnTo>
                          <a:pt x="82" y="22"/>
                        </a:lnTo>
                        <a:close/>
                      </a:path>
                    </a:pathLst>
                  </a:custGeom>
                  <a:solidFill>
                    <a:srgbClr val="008060"/>
                  </a:solidFill>
                  <a:ln w="0">
                    <a:solidFill>
                      <a:srgbClr val="00806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61" name="Freeform 1829"/>
                  <p:cNvSpPr>
                    <a:spLocks noChangeAspect="1"/>
                  </p:cNvSpPr>
                  <p:nvPr/>
                </p:nvSpPr>
                <p:spPr bwMode="auto">
                  <a:xfrm>
                    <a:off x="4116" y="1194"/>
                    <a:ext cx="82" cy="28"/>
                  </a:xfrm>
                  <a:custGeom>
                    <a:avLst/>
                    <a:gdLst/>
                    <a:ahLst/>
                    <a:cxnLst>
                      <a:cxn ang="0">
                        <a:pos x="82" y="22"/>
                      </a:cxn>
                      <a:cxn ang="0">
                        <a:pos x="20" y="0"/>
                      </a:cxn>
                      <a:cxn ang="0">
                        <a:pos x="0" y="6"/>
                      </a:cxn>
                      <a:cxn ang="0">
                        <a:pos x="62" y="28"/>
                      </a:cxn>
                      <a:cxn ang="0">
                        <a:pos x="82" y="22"/>
                      </a:cxn>
                    </a:cxnLst>
                    <a:rect l="0" t="0" r="r" b="b"/>
                    <a:pathLst>
                      <a:path w="82" h="28">
                        <a:moveTo>
                          <a:pt x="82" y="22"/>
                        </a:moveTo>
                        <a:lnTo>
                          <a:pt x="20" y="0"/>
                        </a:lnTo>
                        <a:lnTo>
                          <a:pt x="0" y="6"/>
                        </a:lnTo>
                        <a:lnTo>
                          <a:pt x="62" y="28"/>
                        </a:lnTo>
                        <a:lnTo>
                          <a:pt x="82" y="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62" name="Freeform 1830"/>
                  <p:cNvSpPr>
                    <a:spLocks noChangeAspect="1"/>
                  </p:cNvSpPr>
                  <p:nvPr/>
                </p:nvSpPr>
                <p:spPr bwMode="auto">
                  <a:xfrm>
                    <a:off x="4096" y="1200"/>
                    <a:ext cx="82" cy="30"/>
                  </a:xfrm>
                  <a:custGeom>
                    <a:avLst/>
                    <a:gdLst/>
                    <a:ahLst/>
                    <a:cxnLst>
                      <a:cxn ang="0">
                        <a:pos x="82" y="22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62" y="30"/>
                      </a:cxn>
                      <a:cxn ang="0">
                        <a:pos x="82" y="22"/>
                      </a:cxn>
                    </a:cxnLst>
                    <a:rect l="0" t="0" r="r" b="b"/>
                    <a:pathLst>
                      <a:path w="82" h="30">
                        <a:moveTo>
                          <a:pt x="82" y="22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62" y="30"/>
                        </a:lnTo>
                        <a:lnTo>
                          <a:pt x="82" y="22"/>
                        </a:lnTo>
                        <a:close/>
                      </a:path>
                    </a:pathLst>
                  </a:custGeom>
                  <a:solidFill>
                    <a:srgbClr val="008062"/>
                  </a:solidFill>
                  <a:ln w="0">
                    <a:solidFill>
                      <a:srgbClr val="008062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63" name="Freeform 1831"/>
                  <p:cNvSpPr>
                    <a:spLocks noChangeAspect="1"/>
                  </p:cNvSpPr>
                  <p:nvPr/>
                </p:nvSpPr>
                <p:spPr bwMode="auto">
                  <a:xfrm>
                    <a:off x="4096" y="1200"/>
                    <a:ext cx="82" cy="30"/>
                  </a:xfrm>
                  <a:custGeom>
                    <a:avLst/>
                    <a:gdLst/>
                    <a:ahLst/>
                    <a:cxnLst>
                      <a:cxn ang="0">
                        <a:pos x="82" y="22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62" y="30"/>
                      </a:cxn>
                      <a:cxn ang="0">
                        <a:pos x="82" y="22"/>
                      </a:cxn>
                    </a:cxnLst>
                    <a:rect l="0" t="0" r="r" b="b"/>
                    <a:pathLst>
                      <a:path w="82" h="30">
                        <a:moveTo>
                          <a:pt x="82" y="22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62" y="30"/>
                        </a:lnTo>
                        <a:lnTo>
                          <a:pt x="82" y="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64" name="Freeform 1832"/>
                  <p:cNvSpPr>
                    <a:spLocks noChangeAspect="1"/>
                  </p:cNvSpPr>
                  <p:nvPr/>
                </p:nvSpPr>
                <p:spPr bwMode="auto">
                  <a:xfrm>
                    <a:off x="4076" y="1208"/>
                    <a:ext cx="82" cy="30"/>
                  </a:xfrm>
                  <a:custGeom>
                    <a:avLst/>
                    <a:gdLst/>
                    <a:ahLst/>
                    <a:cxnLst>
                      <a:cxn ang="0">
                        <a:pos x="82" y="22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62" y="30"/>
                      </a:cxn>
                      <a:cxn ang="0">
                        <a:pos x="82" y="22"/>
                      </a:cxn>
                    </a:cxnLst>
                    <a:rect l="0" t="0" r="r" b="b"/>
                    <a:pathLst>
                      <a:path w="82" h="30">
                        <a:moveTo>
                          <a:pt x="82" y="22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62" y="30"/>
                        </a:lnTo>
                        <a:lnTo>
                          <a:pt x="82" y="22"/>
                        </a:lnTo>
                        <a:close/>
                      </a:path>
                    </a:pathLst>
                  </a:custGeom>
                  <a:solidFill>
                    <a:srgbClr val="008064"/>
                  </a:solidFill>
                  <a:ln w="0">
                    <a:solidFill>
                      <a:srgbClr val="008064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65" name="Freeform 1833"/>
                  <p:cNvSpPr>
                    <a:spLocks noChangeAspect="1"/>
                  </p:cNvSpPr>
                  <p:nvPr/>
                </p:nvSpPr>
                <p:spPr bwMode="auto">
                  <a:xfrm>
                    <a:off x="4076" y="1208"/>
                    <a:ext cx="82" cy="30"/>
                  </a:xfrm>
                  <a:custGeom>
                    <a:avLst/>
                    <a:gdLst/>
                    <a:ahLst/>
                    <a:cxnLst>
                      <a:cxn ang="0">
                        <a:pos x="82" y="22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62" y="30"/>
                      </a:cxn>
                      <a:cxn ang="0">
                        <a:pos x="82" y="22"/>
                      </a:cxn>
                    </a:cxnLst>
                    <a:rect l="0" t="0" r="r" b="b"/>
                    <a:pathLst>
                      <a:path w="82" h="30">
                        <a:moveTo>
                          <a:pt x="82" y="22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62" y="30"/>
                        </a:lnTo>
                        <a:lnTo>
                          <a:pt x="82" y="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66" name="Freeform 1834"/>
                  <p:cNvSpPr>
                    <a:spLocks noChangeAspect="1"/>
                  </p:cNvSpPr>
                  <p:nvPr/>
                </p:nvSpPr>
                <p:spPr bwMode="auto">
                  <a:xfrm>
                    <a:off x="4056" y="1216"/>
                    <a:ext cx="82" cy="30"/>
                  </a:xfrm>
                  <a:custGeom>
                    <a:avLst/>
                    <a:gdLst/>
                    <a:ahLst/>
                    <a:cxnLst>
                      <a:cxn ang="0">
                        <a:pos x="82" y="22"/>
                      </a:cxn>
                      <a:cxn ang="0">
                        <a:pos x="20" y="0"/>
                      </a:cxn>
                      <a:cxn ang="0">
                        <a:pos x="0" y="6"/>
                      </a:cxn>
                      <a:cxn ang="0">
                        <a:pos x="62" y="30"/>
                      </a:cxn>
                      <a:cxn ang="0">
                        <a:pos x="82" y="22"/>
                      </a:cxn>
                    </a:cxnLst>
                    <a:rect l="0" t="0" r="r" b="b"/>
                    <a:pathLst>
                      <a:path w="82" h="30">
                        <a:moveTo>
                          <a:pt x="82" y="22"/>
                        </a:moveTo>
                        <a:lnTo>
                          <a:pt x="20" y="0"/>
                        </a:lnTo>
                        <a:lnTo>
                          <a:pt x="0" y="6"/>
                        </a:lnTo>
                        <a:lnTo>
                          <a:pt x="62" y="30"/>
                        </a:lnTo>
                        <a:lnTo>
                          <a:pt x="82" y="22"/>
                        </a:lnTo>
                        <a:close/>
                      </a:path>
                    </a:pathLst>
                  </a:custGeom>
                  <a:solidFill>
                    <a:srgbClr val="008066"/>
                  </a:solidFill>
                  <a:ln w="0">
                    <a:solidFill>
                      <a:srgbClr val="008066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67" name="Freeform 1835"/>
                  <p:cNvSpPr>
                    <a:spLocks noChangeAspect="1"/>
                  </p:cNvSpPr>
                  <p:nvPr/>
                </p:nvSpPr>
                <p:spPr bwMode="auto">
                  <a:xfrm>
                    <a:off x="4056" y="1216"/>
                    <a:ext cx="82" cy="30"/>
                  </a:xfrm>
                  <a:custGeom>
                    <a:avLst/>
                    <a:gdLst/>
                    <a:ahLst/>
                    <a:cxnLst>
                      <a:cxn ang="0">
                        <a:pos x="82" y="22"/>
                      </a:cxn>
                      <a:cxn ang="0">
                        <a:pos x="20" y="0"/>
                      </a:cxn>
                      <a:cxn ang="0">
                        <a:pos x="0" y="6"/>
                      </a:cxn>
                      <a:cxn ang="0">
                        <a:pos x="62" y="30"/>
                      </a:cxn>
                      <a:cxn ang="0">
                        <a:pos x="82" y="22"/>
                      </a:cxn>
                    </a:cxnLst>
                    <a:rect l="0" t="0" r="r" b="b"/>
                    <a:pathLst>
                      <a:path w="82" h="30">
                        <a:moveTo>
                          <a:pt x="82" y="22"/>
                        </a:moveTo>
                        <a:lnTo>
                          <a:pt x="20" y="0"/>
                        </a:lnTo>
                        <a:lnTo>
                          <a:pt x="0" y="6"/>
                        </a:lnTo>
                        <a:lnTo>
                          <a:pt x="62" y="30"/>
                        </a:lnTo>
                        <a:lnTo>
                          <a:pt x="82" y="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68" name="Freeform 1836"/>
                  <p:cNvSpPr>
                    <a:spLocks noChangeAspect="1"/>
                  </p:cNvSpPr>
                  <p:nvPr/>
                </p:nvSpPr>
                <p:spPr bwMode="auto">
                  <a:xfrm>
                    <a:off x="4034" y="1222"/>
                    <a:ext cx="84" cy="32"/>
                  </a:xfrm>
                  <a:custGeom>
                    <a:avLst/>
                    <a:gdLst/>
                    <a:ahLst/>
                    <a:cxnLst>
                      <a:cxn ang="0">
                        <a:pos x="84" y="24"/>
                      </a:cxn>
                      <a:cxn ang="0">
                        <a:pos x="22" y="0"/>
                      </a:cxn>
                      <a:cxn ang="0">
                        <a:pos x="0" y="8"/>
                      </a:cxn>
                      <a:cxn ang="0">
                        <a:pos x="62" y="32"/>
                      </a:cxn>
                      <a:cxn ang="0">
                        <a:pos x="84" y="24"/>
                      </a:cxn>
                    </a:cxnLst>
                    <a:rect l="0" t="0" r="r" b="b"/>
                    <a:pathLst>
                      <a:path w="84" h="32">
                        <a:moveTo>
                          <a:pt x="84" y="24"/>
                        </a:moveTo>
                        <a:lnTo>
                          <a:pt x="22" y="0"/>
                        </a:lnTo>
                        <a:lnTo>
                          <a:pt x="0" y="8"/>
                        </a:lnTo>
                        <a:lnTo>
                          <a:pt x="62" y="32"/>
                        </a:lnTo>
                        <a:lnTo>
                          <a:pt x="84" y="24"/>
                        </a:lnTo>
                        <a:close/>
                      </a:path>
                    </a:pathLst>
                  </a:custGeom>
                  <a:solidFill>
                    <a:srgbClr val="007F68"/>
                  </a:solidFill>
                  <a:ln w="0">
                    <a:solidFill>
                      <a:srgbClr val="007F68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69" name="Freeform 1837"/>
                  <p:cNvSpPr>
                    <a:spLocks noChangeAspect="1"/>
                  </p:cNvSpPr>
                  <p:nvPr/>
                </p:nvSpPr>
                <p:spPr bwMode="auto">
                  <a:xfrm>
                    <a:off x="4034" y="1222"/>
                    <a:ext cx="84" cy="32"/>
                  </a:xfrm>
                  <a:custGeom>
                    <a:avLst/>
                    <a:gdLst/>
                    <a:ahLst/>
                    <a:cxnLst>
                      <a:cxn ang="0">
                        <a:pos x="84" y="24"/>
                      </a:cxn>
                      <a:cxn ang="0">
                        <a:pos x="22" y="0"/>
                      </a:cxn>
                      <a:cxn ang="0">
                        <a:pos x="0" y="8"/>
                      </a:cxn>
                      <a:cxn ang="0">
                        <a:pos x="62" y="32"/>
                      </a:cxn>
                      <a:cxn ang="0">
                        <a:pos x="84" y="24"/>
                      </a:cxn>
                    </a:cxnLst>
                    <a:rect l="0" t="0" r="r" b="b"/>
                    <a:pathLst>
                      <a:path w="84" h="32">
                        <a:moveTo>
                          <a:pt x="84" y="24"/>
                        </a:moveTo>
                        <a:lnTo>
                          <a:pt x="22" y="0"/>
                        </a:lnTo>
                        <a:lnTo>
                          <a:pt x="0" y="8"/>
                        </a:lnTo>
                        <a:lnTo>
                          <a:pt x="62" y="32"/>
                        </a:lnTo>
                        <a:lnTo>
                          <a:pt x="84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6" name="Group 1838"/>
                <p:cNvGrpSpPr>
                  <a:grpSpLocks noChangeAspect="1"/>
                </p:cNvGrpSpPr>
                <p:nvPr/>
              </p:nvGrpSpPr>
              <p:grpSpPr bwMode="auto">
                <a:xfrm>
                  <a:off x="3474" y="1084"/>
                  <a:ext cx="1081" cy="315"/>
                  <a:chOff x="3516" y="1090"/>
                  <a:chExt cx="1200" cy="350"/>
                </a:xfrm>
              </p:grpSpPr>
              <p:sp>
                <p:nvSpPr>
                  <p:cNvPr id="148271" name="Freeform 1839"/>
                  <p:cNvSpPr>
                    <a:spLocks noChangeAspect="1"/>
                  </p:cNvSpPr>
                  <p:nvPr/>
                </p:nvSpPr>
                <p:spPr bwMode="auto">
                  <a:xfrm>
                    <a:off x="4014" y="1230"/>
                    <a:ext cx="82" cy="34"/>
                  </a:xfrm>
                  <a:custGeom>
                    <a:avLst/>
                    <a:gdLst/>
                    <a:ahLst/>
                    <a:cxnLst>
                      <a:cxn ang="0">
                        <a:pos x="82" y="24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62" y="34"/>
                      </a:cxn>
                      <a:cxn ang="0">
                        <a:pos x="82" y="24"/>
                      </a:cxn>
                    </a:cxnLst>
                    <a:rect l="0" t="0" r="r" b="b"/>
                    <a:pathLst>
                      <a:path w="82" h="34">
                        <a:moveTo>
                          <a:pt x="82" y="24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62" y="34"/>
                        </a:lnTo>
                        <a:lnTo>
                          <a:pt x="82" y="24"/>
                        </a:lnTo>
                        <a:close/>
                      </a:path>
                    </a:pathLst>
                  </a:custGeom>
                  <a:solidFill>
                    <a:srgbClr val="007F6A"/>
                  </a:solidFill>
                  <a:ln w="0">
                    <a:solidFill>
                      <a:srgbClr val="007F6A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72" name="Freeform 1840"/>
                  <p:cNvSpPr>
                    <a:spLocks noChangeAspect="1"/>
                  </p:cNvSpPr>
                  <p:nvPr/>
                </p:nvSpPr>
                <p:spPr bwMode="auto">
                  <a:xfrm>
                    <a:off x="4014" y="1230"/>
                    <a:ext cx="82" cy="34"/>
                  </a:xfrm>
                  <a:custGeom>
                    <a:avLst/>
                    <a:gdLst/>
                    <a:ahLst/>
                    <a:cxnLst>
                      <a:cxn ang="0">
                        <a:pos x="82" y="24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62" y="34"/>
                      </a:cxn>
                      <a:cxn ang="0">
                        <a:pos x="82" y="24"/>
                      </a:cxn>
                    </a:cxnLst>
                    <a:rect l="0" t="0" r="r" b="b"/>
                    <a:pathLst>
                      <a:path w="82" h="34">
                        <a:moveTo>
                          <a:pt x="82" y="24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62" y="34"/>
                        </a:lnTo>
                        <a:lnTo>
                          <a:pt x="82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73" name="Freeform 1841"/>
                  <p:cNvSpPr>
                    <a:spLocks noChangeAspect="1"/>
                  </p:cNvSpPr>
                  <p:nvPr/>
                </p:nvSpPr>
                <p:spPr bwMode="auto">
                  <a:xfrm>
                    <a:off x="3994" y="1238"/>
                    <a:ext cx="82" cy="34"/>
                  </a:xfrm>
                  <a:custGeom>
                    <a:avLst/>
                    <a:gdLst/>
                    <a:ahLst/>
                    <a:cxnLst>
                      <a:cxn ang="0">
                        <a:pos x="82" y="26"/>
                      </a:cxn>
                      <a:cxn ang="0">
                        <a:pos x="20" y="0"/>
                      </a:cxn>
                      <a:cxn ang="0">
                        <a:pos x="0" y="10"/>
                      </a:cxn>
                      <a:cxn ang="0">
                        <a:pos x="60" y="34"/>
                      </a:cxn>
                      <a:cxn ang="0">
                        <a:pos x="82" y="26"/>
                      </a:cxn>
                    </a:cxnLst>
                    <a:rect l="0" t="0" r="r" b="b"/>
                    <a:pathLst>
                      <a:path w="82" h="34">
                        <a:moveTo>
                          <a:pt x="82" y="26"/>
                        </a:moveTo>
                        <a:lnTo>
                          <a:pt x="20" y="0"/>
                        </a:lnTo>
                        <a:lnTo>
                          <a:pt x="0" y="10"/>
                        </a:lnTo>
                        <a:lnTo>
                          <a:pt x="60" y="34"/>
                        </a:lnTo>
                        <a:lnTo>
                          <a:pt x="82" y="26"/>
                        </a:lnTo>
                        <a:close/>
                      </a:path>
                    </a:pathLst>
                  </a:custGeom>
                  <a:solidFill>
                    <a:srgbClr val="007F6C"/>
                  </a:solidFill>
                  <a:ln w="0">
                    <a:solidFill>
                      <a:srgbClr val="007F6C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74" name="Freeform 1842"/>
                  <p:cNvSpPr>
                    <a:spLocks noChangeAspect="1"/>
                  </p:cNvSpPr>
                  <p:nvPr/>
                </p:nvSpPr>
                <p:spPr bwMode="auto">
                  <a:xfrm>
                    <a:off x="3994" y="1238"/>
                    <a:ext cx="82" cy="34"/>
                  </a:xfrm>
                  <a:custGeom>
                    <a:avLst/>
                    <a:gdLst/>
                    <a:ahLst/>
                    <a:cxnLst>
                      <a:cxn ang="0">
                        <a:pos x="82" y="26"/>
                      </a:cxn>
                      <a:cxn ang="0">
                        <a:pos x="20" y="0"/>
                      </a:cxn>
                      <a:cxn ang="0">
                        <a:pos x="0" y="10"/>
                      </a:cxn>
                      <a:cxn ang="0">
                        <a:pos x="60" y="34"/>
                      </a:cxn>
                      <a:cxn ang="0">
                        <a:pos x="82" y="26"/>
                      </a:cxn>
                    </a:cxnLst>
                    <a:rect l="0" t="0" r="r" b="b"/>
                    <a:pathLst>
                      <a:path w="82" h="34">
                        <a:moveTo>
                          <a:pt x="82" y="26"/>
                        </a:moveTo>
                        <a:lnTo>
                          <a:pt x="20" y="0"/>
                        </a:lnTo>
                        <a:lnTo>
                          <a:pt x="0" y="10"/>
                        </a:lnTo>
                        <a:lnTo>
                          <a:pt x="60" y="34"/>
                        </a:lnTo>
                        <a:lnTo>
                          <a:pt x="82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75" name="Freeform 1843"/>
                  <p:cNvSpPr>
                    <a:spLocks noChangeAspect="1"/>
                  </p:cNvSpPr>
                  <p:nvPr/>
                </p:nvSpPr>
                <p:spPr bwMode="auto">
                  <a:xfrm>
                    <a:off x="3972" y="1248"/>
                    <a:ext cx="82" cy="34"/>
                  </a:xfrm>
                  <a:custGeom>
                    <a:avLst/>
                    <a:gdLst/>
                    <a:ahLst/>
                    <a:cxnLst>
                      <a:cxn ang="0">
                        <a:pos x="82" y="24"/>
                      </a:cxn>
                      <a:cxn ang="0">
                        <a:pos x="22" y="0"/>
                      </a:cxn>
                      <a:cxn ang="0">
                        <a:pos x="0" y="8"/>
                      </a:cxn>
                      <a:cxn ang="0">
                        <a:pos x="62" y="34"/>
                      </a:cxn>
                      <a:cxn ang="0">
                        <a:pos x="82" y="24"/>
                      </a:cxn>
                    </a:cxnLst>
                    <a:rect l="0" t="0" r="r" b="b"/>
                    <a:pathLst>
                      <a:path w="82" h="34">
                        <a:moveTo>
                          <a:pt x="82" y="24"/>
                        </a:moveTo>
                        <a:lnTo>
                          <a:pt x="22" y="0"/>
                        </a:lnTo>
                        <a:lnTo>
                          <a:pt x="0" y="8"/>
                        </a:lnTo>
                        <a:lnTo>
                          <a:pt x="62" y="34"/>
                        </a:lnTo>
                        <a:lnTo>
                          <a:pt x="82" y="24"/>
                        </a:lnTo>
                        <a:close/>
                      </a:path>
                    </a:pathLst>
                  </a:custGeom>
                  <a:solidFill>
                    <a:srgbClr val="00806E"/>
                  </a:solidFill>
                  <a:ln w="0">
                    <a:solidFill>
                      <a:srgbClr val="00806E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76" name="Freeform 1844"/>
                  <p:cNvSpPr>
                    <a:spLocks noChangeAspect="1"/>
                  </p:cNvSpPr>
                  <p:nvPr/>
                </p:nvSpPr>
                <p:spPr bwMode="auto">
                  <a:xfrm>
                    <a:off x="3972" y="1248"/>
                    <a:ext cx="82" cy="34"/>
                  </a:xfrm>
                  <a:custGeom>
                    <a:avLst/>
                    <a:gdLst/>
                    <a:ahLst/>
                    <a:cxnLst>
                      <a:cxn ang="0">
                        <a:pos x="82" y="24"/>
                      </a:cxn>
                      <a:cxn ang="0">
                        <a:pos x="22" y="0"/>
                      </a:cxn>
                      <a:cxn ang="0">
                        <a:pos x="0" y="8"/>
                      </a:cxn>
                      <a:cxn ang="0">
                        <a:pos x="62" y="34"/>
                      </a:cxn>
                      <a:cxn ang="0">
                        <a:pos x="82" y="24"/>
                      </a:cxn>
                    </a:cxnLst>
                    <a:rect l="0" t="0" r="r" b="b"/>
                    <a:pathLst>
                      <a:path w="82" h="34">
                        <a:moveTo>
                          <a:pt x="82" y="24"/>
                        </a:moveTo>
                        <a:lnTo>
                          <a:pt x="22" y="0"/>
                        </a:lnTo>
                        <a:lnTo>
                          <a:pt x="0" y="8"/>
                        </a:lnTo>
                        <a:lnTo>
                          <a:pt x="62" y="34"/>
                        </a:lnTo>
                        <a:lnTo>
                          <a:pt x="82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77" name="Freeform 1845"/>
                  <p:cNvSpPr>
                    <a:spLocks noChangeAspect="1"/>
                  </p:cNvSpPr>
                  <p:nvPr/>
                </p:nvSpPr>
                <p:spPr bwMode="auto">
                  <a:xfrm>
                    <a:off x="3950" y="1256"/>
                    <a:ext cx="84" cy="36"/>
                  </a:xfrm>
                  <a:custGeom>
                    <a:avLst/>
                    <a:gdLst/>
                    <a:ahLst/>
                    <a:cxnLst>
                      <a:cxn ang="0">
                        <a:pos x="84" y="26"/>
                      </a:cxn>
                      <a:cxn ang="0">
                        <a:pos x="22" y="0"/>
                      </a:cxn>
                      <a:cxn ang="0">
                        <a:pos x="0" y="8"/>
                      </a:cxn>
                      <a:cxn ang="0">
                        <a:pos x="62" y="36"/>
                      </a:cxn>
                      <a:cxn ang="0">
                        <a:pos x="84" y="26"/>
                      </a:cxn>
                    </a:cxnLst>
                    <a:rect l="0" t="0" r="r" b="b"/>
                    <a:pathLst>
                      <a:path w="84" h="36">
                        <a:moveTo>
                          <a:pt x="84" y="26"/>
                        </a:moveTo>
                        <a:lnTo>
                          <a:pt x="22" y="0"/>
                        </a:lnTo>
                        <a:lnTo>
                          <a:pt x="0" y="8"/>
                        </a:lnTo>
                        <a:lnTo>
                          <a:pt x="62" y="36"/>
                        </a:lnTo>
                        <a:lnTo>
                          <a:pt x="84" y="26"/>
                        </a:lnTo>
                        <a:close/>
                      </a:path>
                    </a:pathLst>
                  </a:custGeom>
                  <a:solidFill>
                    <a:srgbClr val="00806F"/>
                  </a:solidFill>
                  <a:ln w="0">
                    <a:solidFill>
                      <a:srgbClr val="00806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78" name="Freeform 1846"/>
                  <p:cNvSpPr>
                    <a:spLocks noChangeAspect="1"/>
                  </p:cNvSpPr>
                  <p:nvPr/>
                </p:nvSpPr>
                <p:spPr bwMode="auto">
                  <a:xfrm>
                    <a:off x="3950" y="1256"/>
                    <a:ext cx="84" cy="36"/>
                  </a:xfrm>
                  <a:custGeom>
                    <a:avLst/>
                    <a:gdLst/>
                    <a:ahLst/>
                    <a:cxnLst>
                      <a:cxn ang="0">
                        <a:pos x="84" y="26"/>
                      </a:cxn>
                      <a:cxn ang="0">
                        <a:pos x="22" y="0"/>
                      </a:cxn>
                      <a:cxn ang="0">
                        <a:pos x="0" y="8"/>
                      </a:cxn>
                      <a:cxn ang="0">
                        <a:pos x="62" y="36"/>
                      </a:cxn>
                      <a:cxn ang="0">
                        <a:pos x="84" y="26"/>
                      </a:cxn>
                    </a:cxnLst>
                    <a:rect l="0" t="0" r="r" b="b"/>
                    <a:pathLst>
                      <a:path w="84" h="36">
                        <a:moveTo>
                          <a:pt x="84" y="26"/>
                        </a:moveTo>
                        <a:lnTo>
                          <a:pt x="22" y="0"/>
                        </a:lnTo>
                        <a:lnTo>
                          <a:pt x="0" y="8"/>
                        </a:lnTo>
                        <a:lnTo>
                          <a:pt x="62" y="36"/>
                        </a:lnTo>
                        <a:lnTo>
                          <a:pt x="84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79" name="Freeform 1847"/>
                  <p:cNvSpPr>
                    <a:spLocks noChangeAspect="1"/>
                  </p:cNvSpPr>
                  <p:nvPr/>
                </p:nvSpPr>
                <p:spPr bwMode="auto">
                  <a:xfrm>
                    <a:off x="3930" y="1264"/>
                    <a:ext cx="82" cy="36"/>
                  </a:xfrm>
                  <a:custGeom>
                    <a:avLst/>
                    <a:gdLst/>
                    <a:ahLst/>
                    <a:cxnLst>
                      <a:cxn ang="0">
                        <a:pos x="82" y="28"/>
                      </a:cxn>
                      <a:cxn ang="0">
                        <a:pos x="20" y="0"/>
                      </a:cxn>
                      <a:cxn ang="0">
                        <a:pos x="0" y="10"/>
                      </a:cxn>
                      <a:cxn ang="0">
                        <a:pos x="60" y="36"/>
                      </a:cxn>
                      <a:cxn ang="0">
                        <a:pos x="82" y="28"/>
                      </a:cxn>
                    </a:cxnLst>
                    <a:rect l="0" t="0" r="r" b="b"/>
                    <a:pathLst>
                      <a:path w="82" h="36">
                        <a:moveTo>
                          <a:pt x="82" y="28"/>
                        </a:moveTo>
                        <a:lnTo>
                          <a:pt x="20" y="0"/>
                        </a:lnTo>
                        <a:lnTo>
                          <a:pt x="0" y="10"/>
                        </a:lnTo>
                        <a:lnTo>
                          <a:pt x="60" y="36"/>
                        </a:lnTo>
                        <a:lnTo>
                          <a:pt x="82" y="28"/>
                        </a:lnTo>
                        <a:close/>
                      </a:path>
                    </a:pathLst>
                  </a:custGeom>
                  <a:solidFill>
                    <a:srgbClr val="00816F"/>
                  </a:solidFill>
                  <a:ln w="0">
                    <a:solidFill>
                      <a:srgbClr val="00816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80" name="Freeform 1848"/>
                  <p:cNvSpPr>
                    <a:spLocks noChangeAspect="1"/>
                  </p:cNvSpPr>
                  <p:nvPr/>
                </p:nvSpPr>
                <p:spPr bwMode="auto">
                  <a:xfrm>
                    <a:off x="3930" y="1264"/>
                    <a:ext cx="82" cy="36"/>
                  </a:xfrm>
                  <a:custGeom>
                    <a:avLst/>
                    <a:gdLst/>
                    <a:ahLst/>
                    <a:cxnLst>
                      <a:cxn ang="0">
                        <a:pos x="82" y="28"/>
                      </a:cxn>
                      <a:cxn ang="0">
                        <a:pos x="20" y="0"/>
                      </a:cxn>
                      <a:cxn ang="0">
                        <a:pos x="0" y="10"/>
                      </a:cxn>
                      <a:cxn ang="0">
                        <a:pos x="60" y="36"/>
                      </a:cxn>
                      <a:cxn ang="0">
                        <a:pos x="82" y="28"/>
                      </a:cxn>
                    </a:cxnLst>
                    <a:rect l="0" t="0" r="r" b="b"/>
                    <a:pathLst>
                      <a:path w="82" h="36">
                        <a:moveTo>
                          <a:pt x="82" y="28"/>
                        </a:moveTo>
                        <a:lnTo>
                          <a:pt x="20" y="0"/>
                        </a:lnTo>
                        <a:lnTo>
                          <a:pt x="0" y="10"/>
                        </a:lnTo>
                        <a:lnTo>
                          <a:pt x="60" y="36"/>
                        </a:lnTo>
                        <a:lnTo>
                          <a:pt x="82" y="2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81" name="Freeform 1849"/>
                  <p:cNvSpPr>
                    <a:spLocks noChangeAspect="1"/>
                  </p:cNvSpPr>
                  <p:nvPr/>
                </p:nvSpPr>
                <p:spPr bwMode="auto">
                  <a:xfrm>
                    <a:off x="3908" y="1274"/>
                    <a:ext cx="82" cy="36"/>
                  </a:xfrm>
                  <a:custGeom>
                    <a:avLst/>
                    <a:gdLst/>
                    <a:ahLst/>
                    <a:cxnLst>
                      <a:cxn ang="0">
                        <a:pos x="82" y="26"/>
                      </a:cxn>
                      <a:cxn ang="0">
                        <a:pos x="22" y="0"/>
                      </a:cxn>
                      <a:cxn ang="0">
                        <a:pos x="0" y="8"/>
                      </a:cxn>
                      <a:cxn ang="0">
                        <a:pos x="60" y="36"/>
                      </a:cxn>
                      <a:cxn ang="0">
                        <a:pos x="82" y="26"/>
                      </a:cxn>
                    </a:cxnLst>
                    <a:rect l="0" t="0" r="r" b="b"/>
                    <a:pathLst>
                      <a:path w="82" h="36">
                        <a:moveTo>
                          <a:pt x="82" y="26"/>
                        </a:moveTo>
                        <a:lnTo>
                          <a:pt x="22" y="0"/>
                        </a:lnTo>
                        <a:lnTo>
                          <a:pt x="0" y="8"/>
                        </a:lnTo>
                        <a:lnTo>
                          <a:pt x="60" y="36"/>
                        </a:lnTo>
                        <a:lnTo>
                          <a:pt x="82" y="26"/>
                        </a:lnTo>
                        <a:close/>
                      </a:path>
                    </a:pathLst>
                  </a:custGeom>
                  <a:solidFill>
                    <a:srgbClr val="008170"/>
                  </a:solidFill>
                  <a:ln w="0">
                    <a:solidFill>
                      <a:srgbClr val="00817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82" name="Freeform 1850"/>
                  <p:cNvSpPr>
                    <a:spLocks noChangeAspect="1"/>
                  </p:cNvSpPr>
                  <p:nvPr/>
                </p:nvSpPr>
                <p:spPr bwMode="auto">
                  <a:xfrm>
                    <a:off x="3908" y="1274"/>
                    <a:ext cx="82" cy="36"/>
                  </a:xfrm>
                  <a:custGeom>
                    <a:avLst/>
                    <a:gdLst/>
                    <a:ahLst/>
                    <a:cxnLst>
                      <a:cxn ang="0">
                        <a:pos x="82" y="26"/>
                      </a:cxn>
                      <a:cxn ang="0">
                        <a:pos x="22" y="0"/>
                      </a:cxn>
                      <a:cxn ang="0">
                        <a:pos x="0" y="8"/>
                      </a:cxn>
                      <a:cxn ang="0">
                        <a:pos x="60" y="36"/>
                      </a:cxn>
                      <a:cxn ang="0">
                        <a:pos x="82" y="26"/>
                      </a:cxn>
                    </a:cxnLst>
                    <a:rect l="0" t="0" r="r" b="b"/>
                    <a:pathLst>
                      <a:path w="82" h="36">
                        <a:moveTo>
                          <a:pt x="82" y="26"/>
                        </a:moveTo>
                        <a:lnTo>
                          <a:pt x="22" y="0"/>
                        </a:lnTo>
                        <a:lnTo>
                          <a:pt x="0" y="8"/>
                        </a:lnTo>
                        <a:lnTo>
                          <a:pt x="60" y="36"/>
                        </a:lnTo>
                        <a:lnTo>
                          <a:pt x="82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83" name="Freeform 1851"/>
                  <p:cNvSpPr>
                    <a:spLocks noChangeAspect="1"/>
                  </p:cNvSpPr>
                  <p:nvPr/>
                </p:nvSpPr>
                <p:spPr bwMode="auto">
                  <a:xfrm>
                    <a:off x="3886" y="1282"/>
                    <a:ext cx="82" cy="38"/>
                  </a:xfrm>
                  <a:custGeom>
                    <a:avLst/>
                    <a:gdLst/>
                    <a:ahLst/>
                    <a:cxnLst>
                      <a:cxn ang="0">
                        <a:pos x="82" y="28"/>
                      </a:cxn>
                      <a:cxn ang="0">
                        <a:pos x="22" y="0"/>
                      </a:cxn>
                      <a:cxn ang="0">
                        <a:pos x="0" y="10"/>
                      </a:cxn>
                      <a:cxn ang="0">
                        <a:pos x="60" y="38"/>
                      </a:cxn>
                      <a:cxn ang="0">
                        <a:pos x="82" y="28"/>
                      </a:cxn>
                    </a:cxnLst>
                    <a:rect l="0" t="0" r="r" b="b"/>
                    <a:pathLst>
                      <a:path w="82" h="38">
                        <a:moveTo>
                          <a:pt x="82" y="28"/>
                        </a:moveTo>
                        <a:lnTo>
                          <a:pt x="22" y="0"/>
                        </a:lnTo>
                        <a:lnTo>
                          <a:pt x="0" y="10"/>
                        </a:lnTo>
                        <a:lnTo>
                          <a:pt x="60" y="38"/>
                        </a:lnTo>
                        <a:lnTo>
                          <a:pt x="82" y="28"/>
                        </a:lnTo>
                        <a:close/>
                      </a:path>
                    </a:pathLst>
                  </a:custGeom>
                  <a:solidFill>
                    <a:srgbClr val="00836F"/>
                  </a:solidFill>
                  <a:ln w="0">
                    <a:solidFill>
                      <a:srgbClr val="00836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84" name="Freeform 1852"/>
                  <p:cNvSpPr>
                    <a:spLocks noChangeAspect="1"/>
                  </p:cNvSpPr>
                  <p:nvPr/>
                </p:nvSpPr>
                <p:spPr bwMode="auto">
                  <a:xfrm>
                    <a:off x="3886" y="1282"/>
                    <a:ext cx="82" cy="38"/>
                  </a:xfrm>
                  <a:custGeom>
                    <a:avLst/>
                    <a:gdLst/>
                    <a:ahLst/>
                    <a:cxnLst>
                      <a:cxn ang="0">
                        <a:pos x="82" y="28"/>
                      </a:cxn>
                      <a:cxn ang="0">
                        <a:pos x="22" y="0"/>
                      </a:cxn>
                      <a:cxn ang="0">
                        <a:pos x="0" y="10"/>
                      </a:cxn>
                      <a:cxn ang="0">
                        <a:pos x="60" y="38"/>
                      </a:cxn>
                      <a:cxn ang="0">
                        <a:pos x="82" y="28"/>
                      </a:cxn>
                    </a:cxnLst>
                    <a:rect l="0" t="0" r="r" b="b"/>
                    <a:pathLst>
                      <a:path w="82" h="38">
                        <a:moveTo>
                          <a:pt x="82" y="28"/>
                        </a:moveTo>
                        <a:lnTo>
                          <a:pt x="22" y="0"/>
                        </a:lnTo>
                        <a:lnTo>
                          <a:pt x="0" y="10"/>
                        </a:lnTo>
                        <a:lnTo>
                          <a:pt x="60" y="38"/>
                        </a:lnTo>
                        <a:lnTo>
                          <a:pt x="82" y="2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85" name="Freeform 1853"/>
                  <p:cNvSpPr>
                    <a:spLocks noChangeAspect="1"/>
                  </p:cNvSpPr>
                  <p:nvPr/>
                </p:nvSpPr>
                <p:spPr bwMode="auto">
                  <a:xfrm>
                    <a:off x="3862" y="1292"/>
                    <a:ext cx="84" cy="38"/>
                  </a:xfrm>
                  <a:custGeom>
                    <a:avLst/>
                    <a:gdLst/>
                    <a:ahLst/>
                    <a:cxnLst>
                      <a:cxn ang="0">
                        <a:pos x="84" y="28"/>
                      </a:cxn>
                      <a:cxn ang="0">
                        <a:pos x="24" y="0"/>
                      </a:cxn>
                      <a:cxn ang="0">
                        <a:pos x="0" y="8"/>
                      </a:cxn>
                      <a:cxn ang="0">
                        <a:pos x="62" y="38"/>
                      </a:cxn>
                      <a:cxn ang="0">
                        <a:pos x="84" y="28"/>
                      </a:cxn>
                    </a:cxnLst>
                    <a:rect l="0" t="0" r="r" b="b"/>
                    <a:pathLst>
                      <a:path w="84" h="38">
                        <a:moveTo>
                          <a:pt x="84" y="28"/>
                        </a:moveTo>
                        <a:lnTo>
                          <a:pt x="24" y="0"/>
                        </a:lnTo>
                        <a:lnTo>
                          <a:pt x="0" y="8"/>
                        </a:lnTo>
                        <a:lnTo>
                          <a:pt x="62" y="38"/>
                        </a:lnTo>
                        <a:lnTo>
                          <a:pt x="84" y="28"/>
                        </a:lnTo>
                        <a:close/>
                      </a:path>
                    </a:pathLst>
                  </a:custGeom>
                  <a:solidFill>
                    <a:srgbClr val="00846D"/>
                  </a:solidFill>
                  <a:ln w="0">
                    <a:solidFill>
                      <a:srgbClr val="00846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86" name="Freeform 1854"/>
                  <p:cNvSpPr>
                    <a:spLocks noChangeAspect="1"/>
                  </p:cNvSpPr>
                  <p:nvPr/>
                </p:nvSpPr>
                <p:spPr bwMode="auto">
                  <a:xfrm>
                    <a:off x="3862" y="1292"/>
                    <a:ext cx="84" cy="38"/>
                  </a:xfrm>
                  <a:custGeom>
                    <a:avLst/>
                    <a:gdLst/>
                    <a:ahLst/>
                    <a:cxnLst>
                      <a:cxn ang="0">
                        <a:pos x="84" y="28"/>
                      </a:cxn>
                      <a:cxn ang="0">
                        <a:pos x="24" y="0"/>
                      </a:cxn>
                      <a:cxn ang="0">
                        <a:pos x="0" y="8"/>
                      </a:cxn>
                      <a:cxn ang="0">
                        <a:pos x="62" y="38"/>
                      </a:cxn>
                      <a:cxn ang="0">
                        <a:pos x="84" y="28"/>
                      </a:cxn>
                    </a:cxnLst>
                    <a:rect l="0" t="0" r="r" b="b"/>
                    <a:pathLst>
                      <a:path w="84" h="38">
                        <a:moveTo>
                          <a:pt x="84" y="28"/>
                        </a:moveTo>
                        <a:lnTo>
                          <a:pt x="24" y="0"/>
                        </a:lnTo>
                        <a:lnTo>
                          <a:pt x="0" y="8"/>
                        </a:lnTo>
                        <a:lnTo>
                          <a:pt x="62" y="38"/>
                        </a:lnTo>
                        <a:lnTo>
                          <a:pt x="84" y="2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87" name="Freeform 1855"/>
                  <p:cNvSpPr>
                    <a:spLocks noChangeAspect="1"/>
                  </p:cNvSpPr>
                  <p:nvPr/>
                </p:nvSpPr>
                <p:spPr bwMode="auto">
                  <a:xfrm>
                    <a:off x="3840" y="1300"/>
                    <a:ext cx="84" cy="40"/>
                  </a:xfrm>
                  <a:custGeom>
                    <a:avLst/>
                    <a:gdLst/>
                    <a:ahLst/>
                    <a:cxnLst>
                      <a:cxn ang="0">
                        <a:pos x="84" y="30"/>
                      </a:cxn>
                      <a:cxn ang="0">
                        <a:pos x="22" y="0"/>
                      </a:cxn>
                      <a:cxn ang="0">
                        <a:pos x="0" y="8"/>
                      </a:cxn>
                      <a:cxn ang="0">
                        <a:pos x="62" y="40"/>
                      </a:cxn>
                      <a:cxn ang="0">
                        <a:pos x="84" y="30"/>
                      </a:cxn>
                    </a:cxnLst>
                    <a:rect l="0" t="0" r="r" b="b"/>
                    <a:pathLst>
                      <a:path w="84" h="40">
                        <a:moveTo>
                          <a:pt x="84" y="30"/>
                        </a:moveTo>
                        <a:lnTo>
                          <a:pt x="22" y="0"/>
                        </a:lnTo>
                        <a:lnTo>
                          <a:pt x="0" y="8"/>
                        </a:lnTo>
                        <a:lnTo>
                          <a:pt x="62" y="40"/>
                        </a:lnTo>
                        <a:lnTo>
                          <a:pt x="84" y="30"/>
                        </a:lnTo>
                        <a:close/>
                      </a:path>
                    </a:pathLst>
                  </a:custGeom>
                  <a:solidFill>
                    <a:srgbClr val="00866A"/>
                  </a:solidFill>
                  <a:ln w="0">
                    <a:solidFill>
                      <a:srgbClr val="00866A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88" name="Freeform 1856"/>
                  <p:cNvSpPr>
                    <a:spLocks noChangeAspect="1"/>
                  </p:cNvSpPr>
                  <p:nvPr/>
                </p:nvSpPr>
                <p:spPr bwMode="auto">
                  <a:xfrm>
                    <a:off x="3840" y="1300"/>
                    <a:ext cx="84" cy="40"/>
                  </a:xfrm>
                  <a:custGeom>
                    <a:avLst/>
                    <a:gdLst/>
                    <a:ahLst/>
                    <a:cxnLst>
                      <a:cxn ang="0">
                        <a:pos x="84" y="30"/>
                      </a:cxn>
                      <a:cxn ang="0">
                        <a:pos x="22" y="0"/>
                      </a:cxn>
                      <a:cxn ang="0">
                        <a:pos x="0" y="8"/>
                      </a:cxn>
                      <a:cxn ang="0">
                        <a:pos x="62" y="40"/>
                      </a:cxn>
                      <a:cxn ang="0">
                        <a:pos x="84" y="30"/>
                      </a:cxn>
                    </a:cxnLst>
                    <a:rect l="0" t="0" r="r" b="b"/>
                    <a:pathLst>
                      <a:path w="84" h="40">
                        <a:moveTo>
                          <a:pt x="84" y="30"/>
                        </a:moveTo>
                        <a:lnTo>
                          <a:pt x="22" y="0"/>
                        </a:lnTo>
                        <a:lnTo>
                          <a:pt x="0" y="8"/>
                        </a:lnTo>
                        <a:lnTo>
                          <a:pt x="62" y="40"/>
                        </a:lnTo>
                        <a:lnTo>
                          <a:pt x="84" y="3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89" name="Freeform 1857"/>
                  <p:cNvSpPr>
                    <a:spLocks noChangeAspect="1"/>
                  </p:cNvSpPr>
                  <p:nvPr/>
                </p:nvSpPr>
                <p:spPr bwMode="auto">
                  <a:xfrm>
                    <a:off x="3818" y="1308"/>
                    <a:ext cx="84" cy="40"/>
                  </a:xfrm>
                  <a:custGeom>
                    <a:avLst/>
                    <a:gdLst/>
                    <a:ahLst/>
                    <a:cxnLst>
                      <a:cxn ang="0">
                        <a:pos x="84" y="32"/>
                      </a:cxn>
                      <a:cxn ang="0">
                        <a:pos x="22" y="0"/>
                      </a:cxn>
                      <a:cxn ang="0">
                        <a:pos x="0" y="8"/>
                      </a:cxn>
                      <a:cxn ang="0">
                        <a:pos x="60" y="40"/>
                      </a:cxn>
                      <a:cxn ang="0">
                        <a:pos x="84" y="32"/>
                      </a:cxn>
                    </a:cxnLst>
                    <a:rect l="0" t="0" r="r" b="b"/>
                    <a:pathLst>
                      <a:path w="84" h="40">
                        <a:moveTo>
                          <a:pt x="84" y="32"/>
                        </a:moveTo>
                        <a:lnTo>
                          <a:pt x="22" y="0"/>
                        </a:lnTo>
                        <a:lnTo>
                          <a:pt x="0" y="8"/>
                        </a:lnTo>
                        <a:lnTo>
                          <a:pt x="60" y="40"/>
                        </a:lnTo>
                        <a:lnTo>
                          <a:pt x="84" y="32"/>
                        </a:lnTo>
                        <a:close/>
                      </a:path>
                    </a:pathLst>
                  </a:custGeom>
                  <a:solidFill>
                    <a:srgbClr val="008866"/>
                  </a:solidFill>
                  <a:ln w="0">
                    <a:solidFill>
                      <a:srgbClr val="008866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90" name="Freeform 1858"/>
                  <p:cNvSpPr>
                    <a:spLocks noChangeAspect="1"/>
                  </p:cNvSpPr>
                  <p:nvPr/>
                </p:nvSpPr>
                <p:spPr bwMode="auto">
                  <a:xfrm>
                    <a:off x="3818" y="1308"/>
                    <a:ext cx="84" cy="40"/>
                  </a:xfrm>
                  <a:custGeom>
                    <a:avLst/>
                    <a:gdLst/>
                    <a:ahLst/>
                    <a:cxnLst>
                      <a:cxn ang="0">
                        <a:pos x="84" y="32"/>
                      </a:cxn>
                      <a:cxn ang="0">
                        <a:pos x="22" y="0"/>
                      </a:cxn>
                      <a:cxn ang="0">
                        <a:pos x="0" y="8"/>
                      </a:cxn>
                      <a:cxn ang="0">
                        <a:pos x="60" y="40"/>
                      </a:cxn>
                      <a:cxn ang="0">
                        <a:pos x="84" y="32"/>
                      </a:cxn>
                    </a:cxnLst>
                    <a:rect l="0" t="0" r="r" b="b"/>
                    <a:pathLst>
                      <a:path w="84" h="40">
                        <a:moveTo>
                          <a:pt x="84" y="32"/>
                        </a:moveTo>
                        <a:lnTo>
                          <a:pt x="22" y="0"/>
                        </a:lnTo>
                        <a:lnTo>
                          <a:pt x="0" y="8"/>
                        </a:lnTo>
                        <a:lnTo>
                          <a:pt x="60" y="40"/>
                        </a:lnTo>
                        <a:lnTo>
                          <a:pt x="84" y="3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91" name="Freeform 1859"/>
                  <p:cNvSpPr>
                    <a:spLocks noChangeAspect="1"/>
                  </p:cNvSpPr>
                  <p:nvPr/>
                </p:nvSpPr>
                <p:spPr bwMode="auto">
                  <a:xfrm>
                    <a:off x="3794" y="1316"/>
                    <a:ext cx="84" cy="40"/>
                  </a:xfrm>
                  <a:custGeom>
                    <a:avLst/>
                    <a:gdLst/>
                    <a:ahLst/>
                    <a:cxnLst>
                      <a:cxn ang="0">
                        <a:pos x="84" y="32"/>
                      </a:cxn>
                      <a:cxn ang="0">
                        <a:pos x="24" y="0"/>
                      </a:cxn>
                      <a:cxn ang="0">
                        <a:pos x="0" y="8"/>
                      </a:cxn>
                      <a:cxn ang="0">
                        <a:pos x="62" y="40"/>
                      </a:cxn>
                      <a:cxn ang="0">
                        <a:pos x="84" y="32"/>
                      </a:cxn>
                    </a:cxnLst>
                    <a:rect l="0" t="0" r="r" b="b"/>
                    <a:pathLst>
                      <a:path w="84" h="40">
                        <a:moveTo>
                          <a:pt x="84" y="32"/>
                        </a:moveTo>
                        <a:lnTo>
                          <a:pt x="24" y="0"/>
                        </a:lnTo>
                        <a:lnTo>
                          <a:pt x="0" y="8"/>
                        </a:lnTo>
                        <a:lnTo>
                          <a:pt x="62" y="40"/>
                        </a:lnTo>
                        <a:lnTo>
                          <a:pt x="84" y="32"/>
                        </a:lnTo>
                        <a:close/>
                      </a:path>
                    </a:pathLst>
                  </a:custGeom>
                  <a:solidFill>
                    <a:srgbClr val="008B61"/>
                  </a:solidFill>
                  <a:ln w="0">
                    <a:solidFill>
                      <a:srgbClr val="008B6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92" name="Freeform 1860"/>
                  <p:cNvSpPr>
                    <a:spLocks noChangeAspect="1"/>
                  </p:cNvSpPr>
                  <p:nvPr/>
                </p:nvSpPr>
                <p:spPr bwMode="auto">
                  <a:xfrm>
                    <a:off x="3794" y="1316"/>
                    <a:ext cx="84" cy="40"/>
                  </a:xfrm>
                  <a:custGeom>
                    <a:avLst/>
                    <a:gdLst/>
                    <a:ahLst/>
                    <a:cxnLst>
                      <a:cxn ang="0">
                        <a:pos x="84" y="32"/>
                      </a:cxn>
                      <a:cxn ang="0">
                        <a:pos x="24" y="0"/>
                      </a:cxn>
                      <a:cxn ang="0">
                        <a:pos x="0" y="8"/>
                      </a:cxn>
                      <a:cxn ang="0">
                        <a:pos x="62" y="40"/>
                      </a:cxn>
                      <a:cxn ang="0">
                        <a:pos x="84" y="32"/>
                      </a:cxn>
                    </a:cxnLst>
                    <a:rect l="0" t="0" r="r" b="b"/>
                    <a:pathLst>
                      <a:path w="84" h="40">
                        <a:moveTo>
                          <a:pt x="84" y="32"/>
                        </a:moveTo>
                        <a:lnTo>
                          <a:pt x="24" y="0"/>
                        </a:lnTo>
                        <a:lnTo>
                          <a:pt x="0" y="8"/>
                        </a:lnTo>
                        <a:lnTo>
                          <a:pt x="62" y="40"/>
                        </a:lnTo>
                        <a:lnTo>
                          <a:pt x="84" y="3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93" name="Freeform 1861"/>
                  <p:cNvSpPr>
                    <a:spLocks noChangeAspect="1"/>
                  </p:cNvSpPr>
                  <p:nvPr/>
                </p:nvSpPr>
                <p:spPr bwMode="auto">
                  <a:xfrm>
                    <a:off x="3770" y="1324"/>
                    <a:ext cx="86" cy="40"/>
                  </a:xfrm>
                  <a:custGeom>
                    <a:avLst/>
                    <a:gdLst/>
                    <a:ahLst/>
                    <a:cxnLst>
                      <a:cxn ang="0">
                        <a:pos x="86" y="32"/>
                      </a:cxn>
                      <a:cxn ang="0">
                        <a:pos x="24" y="0"/>
                      </a:cxn>
                      <a:cxn ang="0">
                        <a:pos x="0" y="8"/>
                      </a:cxn>
                      <a:cxn ang="0">
                        <a:pos x="62" y="40"/>
                      </a:cxn>
                      <a:cxn ang="0">
                        <a:pos x="86" y="32"/>
                      </a:cxn>
                    </a:cxnLst>
                    <a:rect l="0" t="0" r="r" b="b"/>
                    <a:pathLst>
                      <a:path w="86" h="40">
                        <a:moveTo>
                          <a:pt x="86" y="32"/>
                        </a:moveTo>
                        <a:lnTo>
                          <a:pt x="24" y="0"/>
                        </a:lnTo>
                        <a:lnTo>
                          <a:pt x="0" y="8"/>
                        </a:lnTo>
                        <a:lnTo>
                          <a:pt x="62" y="40"/>
                        </a:lnTo>
                        <a:lnTo>
                          <a:pt x="86" y="32"/>
                        </a:lnTo>
                        <a:close/>
                      </a:path>
                    </a:pathLst>
                  </a:custGeom>
                  <a:solidFill>
                    <a:srgbClr val="008E59"/>
                  </a:solidFill>
                  <a:ln w="0">
                    <a:solidFill>
                      <a:srgbClr val="008E59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94" name="Freeform 1862"/>
                  <p:cNvSpPr>
                    <a:spLocks noChangeAspect="1"/>
                  </p:cNvSpPr>
                  <p:nvPr/>
                </p:nvSpPr>
                <p:spPr bwMode="auto">
                  <a:xfrm>
                    <a:off x="3770" y="1324"/>
                    <a:ext cx="86" cy="40"/>
                  </a:xfrm>
                  <a:custGeom>
                    <a:avLst/>
                    <a:gdLst/>
                    <a:ahLst/>
                    <a:cxnLst>
                      <a:cxn ang="0">
                        <a:pos x="86" y="32"/>
                      </a:cxn>
                      <a:cxn ang="0">
                        <a:pos x="24" y="0"/>
                      </a:cxn>
                      <a:cxn ang="0">
                        <a:pos x="0" y="8"/>
                      </a:cxn>
                      <a:cxn ang="0">
                        <a:pos x="62" y="40"/>
                      </a:cxn>
                      <a:cxn ang="0">
                        <a:pos x="86" y="32"/>
                      </a:cxn>
                    </a:cxnLst>
                    <a:rect l="0" t="0" r="r" b="b"/>
                    <a:pathLst>
                      <a:path w="86" h="40">
                        <a:moveTo>
                          <a:pt x="86" y="32"/>
                        </a:moveTo>
                        <a:lnTo>
                          <a:pt x="24" y="0"/>
                        </a:lnTo>
                        <a:lnTo>
                          <a:pt x="0" y="8"/>
                        </a:lnTo>
                        <a:lnTo>
                          <a:pt x="62" y="40"/>
                        </a:lnTo>
                        <a:lnTo>
                          <a:pt x="86" y="3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95" name="Freeform 1863"/>
                  <p:cNvSpPr>
                    <a:spLocks noChangeAspect="1"/>
                  </p:cNvSpPr>
                  <p:nvPr/>
                </p:nvSpPr>
                <p:spPr bwMode="auto">
                  <a:xfrm>
                    <a:off x="3746" y="1332"/>
                    <a:ext cx="86" cy="38"/>
                  </a:xfrm>
                  <a:custGeom>
                    <a:avLst/>
                    <a:gdLst/>
                    <a:ahLst/>
                    <a:cxnLst>
                      <a:cxn ang="0">
                        <a:pos x="86" y="32"/>
                      </a:cxn>
                      <a:cxn ang="0">
                        <a:pos x="24" y="0"/>
                      </a:cxn>
                      <a:cxn ang="0">
                        <a:pos x="0" y="6"/>
                      </a:cxn>
                      <a:cxn ang="0">
                        <a:pos x="62" y="38"/>
                      </a:cxn>
                      <a:cxn ang="0">
                        <a:pos x="86" y="32"/>
                      </a:cxn>
                    </a:cxnLst>
                    <a:rect l="0" t="0" r="r" b="b"/>
                    <a:pathLst>
                      <a:path w="86" h="38">
                        <a:moveTo>
                          <a:pt x="86" y="32"/>
                        </a:moveTo>
                        <a:lnTo>
                          <a:pt x="24" y="0"/>
                        </a:lnTo>
                        <a:lnTo>
                          <a:pt x="0" y="6"/>
                        </a:lnTo>
                        <a:lnTo>
                          <a:pt x="62" y="38"/>
                        </a:lnTo>
                        <a:lnTo>
                          <a:pt x="86" y="32"/>
                        </a:lnTo>
                        <a:close/>
                      </a:path>
                    </a:pathLst>
                  </a:custGeom>
                  <a:solidFill>
                    <a:srgbClr val="00924F"/>
                  </a:solidFill>
                  <a:ln w="0">
                    <a:solidFill>
                      <a:srgbClr val="00924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96" name="Freeform 1864"/>
                  <p:cNvSpPr>
                    <a:spLocks noChangeAspect="1"/>
                  </p:cNvSpPr>
                  <p:nvPr/>
                </p:nvSpPr>
                <p:spPr bwMode="auto">
                  <a:xfrm>
                    <a:off x="3746" y="1332"/>
                    <a:ext cx="86" cy="38"/>
                  </a:xfrm>
                  <a:custGeom>
                    <a:avLst/>
                    <a:gdLst/>
                    <a:ahLst/>
                    <a:cxnLst>
                      <a:cxn ang="0">
                        <a:pos x="86" y="32"/>
                      </a:cxn>
                      <a:cxn ang="0">
                        <a:pos x="24" y="0"/>
                      </a:cxn>
                      <a:cxn ang="0">
                        <a:pos x="0" y="6"/>
                      </a:cxn>
                      <a:cxn ang="0">
                        <a:pos x="62" y="38"/>
                      </a:cxn>
                      <a:cxn ang="0">
                        <a:pos x="86" y="32"/>
                      </a:cxn>
                    </a:cxnLst>
                    <a:rect l="0" t="0" r="r" b="b"/>
                    <a:pathLst>
                      <a:path w="86" h="38">
                        <a:moveTo>
                          <a:pt x="86" y="32"/>
                        </a:moveTo>
                        <a:lnTo>
                          <a:pt x="24" y="0"/>
                        </a:lnTo>
                        <a:lnTo>
                          <a:pt x="0" y="6"/>
                        </a:lnTo>
                        <a:lnTo>
                          <a:pt x="62" y="38"/>
                        </a:lnTo>
                        <a:lnTo>
                          <a:pt x="86" y="3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97" name="Freeform 1865"/>
                  <p:cNvSpPr>
                    <a:spLocks noChangeAspect="1"/>
                  </p:cNvSpPr>
                  <p:nvPr/>
                </p:nvSpPr>
                <p:spPr bwMode="auto">
                  <a:xfrm>
                    <a:off x="3722" y="1338"/>
                    <a:ext cx="86" cy="38"/>
                  </a:xfrm>
                  <a:custGeom>
                    <a:avLst/>
                    <a:gdLst/>
                    <a:ahLst/>
                    <a:cxnLst>
                      <a:cxn ang="0">
                        <a:pos x="86" y="32"/>
                      </a:cxn>
                      <a:cxn ang="0">
                        <a:pos x="24" y="0"/>
                      </a:cxn>
                      <a:cxn ang="0">
                        <a:pos x="0" y="4"/>
                      </a:cxn>
                      <a:cxn ang="0">
                        <a:pos x="62" y="38"/>
                      </a:cxn>
                      <a:cxn ang="0">
                        <a:pos x="86" y="32"/>
                      </a:cxn>
                    </a:cxnLst>
                    <a:rect l="0" t="0" r="r" b="b"/>
                    <a:pathLst>
                      <a:path w="86" h="38">
                        <a:moveTo>
                          <a:pt x="86" y="32"/>
                        </a:moveTo>
                        <a:lnTo>
                          <a:pt x="24" y="0"/>
                        </a:lnTo>
                        <a:lnTo>
                          <a:pt x="0" y="4"/>
                        </a:lnTo>
                        <a:lnTo>
                          <a:pt x="62" y="38"/>
                        </a:lnTo>
                        <a:lnTo>
                          <a:pt x="86" y="32"/>
                        </a:lnTo>
                        <a:close/>
                      </a:path>
                    </a:pathLst>
                  </a:custGeom>
                  <a:solidFill>
                    <a:srgbClr val="009545"/>
                  </a:solidFill>
                  <a:ln w="0">
                    <a:solidFill>
                      <a:srgbClr val="00954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98" name="Freeform 1866"/>
                  <p:cNvSpPr>
                    <a:spLocks noChangeAspect="1"/>
                  </p:cNvSpPr>
                  <p:nvPr/>
                </p:nvSpPr>
                <p:spPr bwMode="auto">
                  <a:xfrm>
                    <a:off x="3722" y="1338"/>
                    <a:ext cx="86" cy="38"/>
                  </a:xfrm>
                  <a:custGeom>
                    <a:avLst/>
                    <a:gdLst/>
                    <a:ahLst/>
                    <a:cxnLst>
                      <a:cxn ang="0">
                        <a:pos x="86" y="32"/>
                      </a:cxn>
                      <a:cxn ang="0">
                        <a:pos x="24" y="0"/>
                      </a:cxn>
                      <a:cxn ang="0">
                        <a:pos x="0" y="4"/>
                      </a:cxn>
                      <a:cxn ang="0">
                        <a:pos x="62" y="38"/>
                      </a:cxn>
                      <a:cxn ang="0">
                        <a:pos x="86" y="32"/>
                      </a:cxn>
                    </a:cxnLst>
                    <a:rect l="0" t="0" r="r" b="b"/>
                    <a:pathLst>
                      <a:path w="86" h="38">
                        <a:moveTo>
                          <a:pt x="86" y="32"/>
                        </a:moveTo>
                        <a:lnTo>
                          <a:pt x="24" y="0"/>
                        </a:lnTo>
                        <a:lnTo>
                          <a:pt x="0" y="4"/>
                        </a:lnTo>
                        <a:lnTo>
                          <a:pt x="62" y="38"/>
                        </a:lnTo>
                        <a:lnTo>
                          <a:pt x="86" y="3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299" name="Freeform 1867"/>
                  <p:cNvSpPr>
                    <a:spLocks noChangeAspect="1"/>
                  </p:cNvSpPr>
                  <p:nvPr/>
                </p:nvSpPr>
                <p:spPr bwMode="auto">
                  <a:xfrm>
                    <a:off x="3698" y="1342"/>
                    <a:ext cx="86" cy="38"/>
                  </a:xfrm>
                  <a:custGeom>
                    <a:avLst/>
                    <a:gdLst/>
                    <a:ahLst/>
                    <a:cxnLst>
                      <a:cxn ang="0">
                        <a:pos x="86" y="34"/>
                      </a:cxn>
                      <a:cxn ang="0">
                        <a:pos x="24" y="0"/>
                      </a:cxn>
                      <a:cxn ang="0">
                        <a:pos x="0" y="6"/>
                      </a:cxn>
                      <a:cxn ang="0">
                        <a:pos x="60" y="38"/>
                      </a:cxn>
                      <a:cxn ang="0">
                        <a:pos x="86" y="34"/>
                      </a:cxn>
                    </a:cxnLst>
                    <a:rect l="0" t="0" r="r" b="b"/>
                    <a:pathLst>
                      <a:path w="86" h="38">
                        <a:moveTo>
                          <a:pt x="86" y="34"/>
                        </a:moveTo>
                        <a:lnTo>
                          <a:pt x="24" y="0"/>
                        </a:lnTo>
                        <a:lnTo>
                          <a:pt x="0" y="6"/>
                        </a:lnTo>
                        <a:lnTo>
                          <a:pt x="60" y="38"/>
                        </a:lnTo>
                        <a:lnTo>
                          <a:pt x="86" y="34"/>
                        </a:lnTo>
                        <a:close/>
                      </a:path>
                    </a:pathLst>
                  </a:custGeom>
                  <a:solidFill>
                    <a:srgbClr val="009739"/>
                  </a:solidFill>
                  <a:ln w="0">
                    <a:solidFill>
                      <a:srgbClr val="009739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00" name="Freeform 1868"/>
                  <p:cNvSpPr>
                    <a:spLocks noChangeAspect="1"/>
                  </p:cNvSpPr>
                  <p:nvPr/>
                </p:nvSpPr>
                <p:spPr bwMode="auto">
                  <a:xfrm>
                    <a:off x="3698" y="1342"/>
                    <a:ext cx="86" cy="38"/>
                  </a:xfrm>
                  <a:custGeom>
                    <a:avLst/>
                    <a:gdLst/>
                    <a:ahLst/>
                    <a:cxnLst>
                      <a:cxn ang="0">
                        <a:pos x="86" y="34"/>
                      </a:cxn>
                      <a:cxn ang="0">
                        <a:pos x="24" y="0"/>
                      </a:cxn>
                      <a:cxn ang="0">
                        <a:pos x="0" y="6"/>
                      </a:cxn>
                      <a:cxn ang="0">
                        <a:pos x="60" y="38"/>
                      </a:cxn>
                      <a:cxn ang="0">
                        <a:pos x="86" y="34"/>
                      </a:cxn>
                    </a:cxnLst>
                    <a:rect l="0" t="0" r="r" b="b"/>
                    <a:pathLst>
                      <a:path w="86" h="38">
                        <a:moveTo>
                          <a:pt x="86" y="34"/>
                        </a:moveTo>
                        <a:lnTo>
                          <a:pt x="24" y="0"/>
                        </a:lnTo>
                        <a:lnTo>
                          <a:pt x="0" y="6"/>
                        </a:lnTo>
                        <a:lnTo>
                          <a:pt x="60" y="38"/>
                        </a:lnTo>
                        <a:lnTo>
                          <a:pt x="86" y="3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01" name="Freeform 1869"/>
                  <p:cNvSpPr>
                    <a:spLocks noChangeAspect="1"/>
                  </p:cNvSpPr>
                  <p:nvPr/>
                </p:nvSpPr>
                <p:spPr bwMode="auto">
                  <a:xfrm>
                    <a:off x="3674" y="1348"/>
                    <a:ext cx="84" cy="34"/>
                  </a:xfrm>
                  <a:custGeom>
                    <a:avLst/>
                    <a:gdLst/>
                    <a:ahLst/>
                    <a:cxnLst>
                      <a:cxn ang="0">
                        <a:pos x="84" y="32"/>
                      </a:cxn>
                      <a:cxn ang="0">
                        <a:pos x="24" y="0"/>
                      </a:cxn>
                      <a:cxn ang="0">
                        <a:pos x="0" y="2"/>
                      </a:cxn>
                      <a:cxn ang="0">
                        <a:pos x="60" y="34"/>
                      </a:cxn>
                      <a:cxn ang="0">
                        <a:pos x="84" y="32"/>
                      </a:cxn>
                    </a:cxnLst>
                    <a:rect l="0" t="0" r="r" b="b"/>
                    <a:pathLst>
                      <a:path w="84" h="34">
                        <a:moveTo>
                          <a:pt x="84" y="32"/>
                        </a:moveTo>
                        <a:lnTo>
                          <a:pt x="24" y="0"/>
                        </a:lnTo>
                        <a:lnTo>
                          <a:pt x="0" y="2"/>
                        </a:lnTo>
                        <a:lnTo>
                          <a:pt x="60" y="34"/>
                        </a:lnTo>
                        <a:lnTo>
                          <a:pt x="84" y="32"/>
                        </a:lnTo>
                        <a:close/>
                      </a:path>
                    </a:pathLst>
                  </a:custGeom>
                  <a:solidFill>
                    <a:srgbClr val="00992C"/>
                  </a:solidFill>
                  <a:ln w="0">
                    <a:solidFill>
                      <a:srgbClr val="00992C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02" name="Freeform 1870"/>
                  <p:cNvSpPr>
                    <a:spLocks noChangeAspect="1"/>
                  </p:cNvSpPr>
                  <p:nvPr/>
                </p:nvSpPr>
                <p:spPr bwMode="auto">
                  <a:xfrm>
                    <a:off x="3674" y="1348"/>
                    <a:ext cx="84" cy="34"/>
                  </a:xfrm>
                  <a:custGeom>
                    <a:avLst/>
                    <a:gdLst/>
                    <a:ahLst/>
                    <a:cxnLst>
                      <a:cxn ang="0">
                        <a:pos x="84" y="32"/>
                      </a:cxn>
                      <a:cxn ang="0">
                        <a:pos x="24" y="0"/>
                      </a:cxn>
                      <a:cxn ang="0">
                        <a:pos x="0" y="2"/>
                      </a:cxn>
                      <a:cxn ang="0">
                        <a:pos x="60" y="34"/>
                      </a:cxn>
                      <a:cxn ang="0">
                        <a:pos x="84" y="32"/>
                      </a:cxn>
                    </a:cxnLst>
                    <a:rect l="0" t="0" r="r" b="b"/>
                    <a:pathLst>
                      <a:path w="84" h="34">
                        <a:moveTo>
                          <a:pt x="84" y="32"/>
                        </a:moveTo>
                        <a:lnTo>
                          <a:pt x="24" y="0"/>
                        </a:lnTo>
                        <a:lnTo>
                          <a:pt x="0" y="2"/>
                        </a:lnTo>
                        <a:lnTo>
                          <a:pt x="60" y="34"/>
                        </a:lnTo>
                        <a:lnTo>
                          <a:pt x="84" y="3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03" name="Freeform 1871"/>
                  <p:cNvSpPr>
                    <a:spLocks noChangeAspect="1"/>
                  </p:cNvSpPr>
                  <p:nvPr/>
                </p:nvSpPr>
                <p:spPr bwMode="auto">
                  <a:xfrm>
                    <a:off x="3648" y="1350"/>
                    <a:ext cx="86" cy="34"/>
                  </a:xfrm>
                  <a:custGeom>
                    <a:avLst/>
                    <a:gdLst/>
                    <a:ahLst/>
                    <a:cxnLst>
                      <a:cxn ang="0">
                        <a:pos x="86" y="32"/>
                      </a:cxn>
                      <a:cxn ang="0">
                        <a:pos x="26" y="0"/>
                      </a:cxn>
                      <a:cxn ang="0">
                        <a:pos x="0" y="4"/>
                      </a:cxn>
                      <a:cxn ang="0">
                        <a:pos x="60" y="34"/>
                      </a:cxn>
                      <a:cxn ang="0">
                        <a:pos x="86" y="32"/>
                      </a:cxn>
                    </a:cxnLst>
                    <a:rect l="0" t="0" r="r" b="b"/>
                    <a:pathLst>
                      <a:path w="86" h="34">
                        <a:moveTo>
                          <a:pt x="86" y="32"/>
                        </a:moveTo>
                        <a:lnTo>
                          <a:pt x="26" y="0"/>
                        </a:lnTo>
                        <a:lnTo>
                          <a:pt x="0" y="4"/>
                        </a:lnTo>
                        <a:lnTo>
                          <a:pt x="60" y="34"/>
                        </a:lnTo>
                        <a:lnTo>
                          <a:pt x="86" y="32"/>
                        </a:lnTo>
                        <a:close/>
                      </a:path>
                    </a:pathLst>
                  </a:custGeom>
                  <a:solidFill>
                    <a:srgbClr val="009826"/>
                  </a:solidFill>
                  <a:ln w="0">
                    <a:solidFill>
                      <a:srgbClr val="009826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04" name="Freeform 1872"/>
                  <p:cNvSpPr>
                    <a:spLocks noChangeAspect="1"/>
                  </p:cNvSpPr>
                  <p:nvPr/>
                </p:nvSpPr>
                <p:spPr bwMode="auto">
                  <a:xfrm>
                    <a:off x="3648" y="1350"/>
                    <a:ext cx="86" cy="34"/>
                  </a:xfrm>
                  <a:custGeom>
                    <a:avLst/>
                    <a:gdLst/>
                    <a:ahLst/>
                    <a:cxnLst>
                      <a:cxn ang="0">
                        <a:pos x="86" y="32"/>
                      </a:cxn>
                      <a:cxn ang="0">
                        <a:pos x="26" y="0"/>
                      </a:cxn>
                      <a:cxn ang="0">
                        <a:pos x="0" y="4"/>
                      </a:cxn>
                      <a:cxn ang="0">
                        <a:pos x="60" y="34"/>
                      </a:cxn>
                      <a:cxn ang="0">
                        <a:pos x="86" y="32"/>
                      </a:cxn>
                    </a:cxnLst>
                    <a:rect l="0" t="0" r="r" b="b"/>
                    <a:pathLst>
                      <a:path w="86" h="34">
                        <a:moveTo>
                          <a:pt x="86" y="32"/>
                        </a:moveTo>
                        <a:lnTo>
                          <a:pt x="26" y="0"/>
                        </a:lnTo>
                        <a:lnTo>
                          <a:pt x="0" y="4"/>
                        </a:lnTo>
                        <a:lnTo>
                          <a:pt x="60" y="34"/>
                        </a:lnTo>
                        <a:lnTo>
                          <a:pt x="86" y="3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05" name="Freeform 1873"/>
                  <p:cNvSpPr>
                    <a:spLocks noChangeAspect="1"/>
                  </p:cNvSpPr>
                  <p:nvPr/>
                </p:nvSpPr>
                <p:spPr bwMode="auto">
                  <a:xfrm>
                    <a:off x="3622" y="1354"/>
                    <a:ext cx="86" cy="34"/>
                  </a:xfrm>
                  <a:custGeom>
                    <a:avLst/>
                    <a:gdLst/>
                    <a:ahLst/>
                    <a:cxnLst>
                      <a:cxn ang="0">
                        <a:pos x="86" y="30"/>
                      </a:cxn>
                      <a:cxn ang="0">
                        <a:pos x="26" y="0"/>
                      </a:cxn>
                      <a:cxn ang="0">
                        <a:pos x="0" y="2"/>
                      </a:cxn>
                      <a:cxn ang="0">
                        <a:pos x="60" y="34"/>
                      </a:cxn>
                      <a:cxn ang="0">
                        <a:pos x="86" y="30"/>
                      </a:cxn>
                    </a:cxnLst>
                    <a:rect l="0" t="0" r="r" b="b"/>
                    <a:pathLst>
                      <a:path w="86" h="34">
                        <a:moveTo>
                          <a:pt x="86" y="30"/>
                        </a:moveTo>
                        <a:lnTo>
                          <a:pt x="26" y="0"/>
                        </a:lnTo>
                        <a:lnTo>
                          <a:pt x="0" y="2"/>
                        </a:lnTo>
                        <a:lnTo>
                          <a:pt x="60" y="34"/>
                        </a:lnTo>
                        <a:lnTo>
                          <a:pt x="86" y="30"/>
                        </a:lnTo>
                        <a:close/>
                      </a:path>
                    </a:pathLst>
                  </a:custGeom>
                  <a:solidFill>
                    <a:srgbClr val="009623"/>
                  </a:solidFill>
                  <a:ln w="0">
                    <a:solidFill>
                      <a:srgbClr val="009623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06" name="Freeform 1874"/>
                  <p:cNvSpPr>
                    <a:spLocks noChangeAspect="1"/>
                  </p:cNvSpPr>
                  <p:nvPr/>
                </p:nvSpPr>
                <p:spPr bwMode="auto">
                  <a:xfrm>
                    <a:off x="3622" y="1354"/>
                    <a:ext cx="86" cy="34"/>
                  </a:xfrm>
                  <a:custGeom>
                    <a:avLst/>
                    <a:gdLst/>
                    <a:ahLst/>
                    <a:cxnLst>
                      <a:cxn ang="0">
                        <a:pos x="86" y="30"/>
                      </a:cxn>
                      <a:cxn ang="0">
                        <a:pos x="26" y="0"/>
                      </a:cxn>
                      <a:cxn ang="0">
                        <a:pos x="0" y="2"/>
                      </a:cxn>
                      <a:cxn ang="0">
                        <a:pos x="60" y="34"/>
                      </a:cxn>
                      <a:cxn ang="0">
                        <a:pos x="86" y="30"/>
                      </a:cxn>
                    </a:cxnLst>
                    <a:rect l="0" t="0" r="r" b="b"/>
                    <a:pathLst>
                      <a:path w="86" h="34">
                        <a:moveTo>
                          <a:pt x="86" y="30"/>
                        </a:moveTo>
                        <a:lnTo>
                          <a:pt x="26" y="0"/>
                        </a:lnTo>
                        <a:lnTo>
                          <a:pt x="0" y="2"/>
                        </a:lnTo>
                        <a:lnTo>
                          <a:pt x="60" y="34"/>
                        </a:lnTo>
                        <a:lnTo>
                          <a:pt x="86" y="3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07" name="Freeform 1875"/>
                  <p:cNvSpPr>
                    <a:spLocks noChangeAspect="1"/>
                  </p:cNvSpPr>
                  <p:nvPr/>
                </p:nvSpPr>
                <p:spPr bwMode="auto">
                  <a:xfrm>
                    <a:off x="3596" y="1356"/>
                    <a:ext cx="86" cy="34"/>
                  </a:xfrm>
                  <a:custGeom>
                    <a:avLst/>
                    <a:gdLst/>
                    <a:ahLst/>
                    <a:cxnLst>
                      <a:cxn ang="0">
                        <a:pos x="86" y="32"/>
                      </a:cxn>
                      <a:cxn ang="0">
                        <a:pos x="26" y="0"/>
                      </a:cxn>
                      <a:cxn ang="0">
                        <a:pos x="0" y="4"/>
                      </a:cxn>
                      <a:cxn ang="0">
                        <a:pos x="60" y="34"/>
                      </a:cxn>
                      <a:cxn ang="0">
                        <a:pos x="86" y="32"/>
                      </a:cxn>
                    </a:cxnLst>
                    <a:rect l="0" t="0" r="r" b="b"/>
                    <a:pathLst>
                      <a:path w="86" h="34">
                        <a:moveTo>
                          <a:pt x="86" y="32"/>
                        </a:moveTo>
                        <a:lnTo>
                          <a:pt x="26" y="0"/>
                        </a:lnTo>
                        <a:lnTo>
                          <a:pt x="0" y="4"/>
                        </a:lnTo>
                        <a:lnTo>
                          <a:pt x="60" y="34"/>
                        </a:lnTo>
                        <a:lnTo>
                          <a:pt x="86" y="32"/>
                        </a:lnTo>
                        <a:close/>
                      </a:path>
                    </a:pathLst>
                  </a:custGeom>
                  <a:solidFill>
                    <a:srgbClr val="009327"/>
                  </a:solidFill>
                  <a:ln w="0">
                    <a:solidFill>
                      <a:srgbClr val="009327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08" name="Freeform 1876"/>
                  <p:cNvSpPr>
                    <a:spLocks noChangeAspect="1"/>
                  </p:cNvSpPr>
                  <p:nvPr/>
                </p:nvSpPr>
                <p:spPr bwMode="auto">
                  <a:xfrm>
                    <a:off x="3596" y="1356"/>
                    <a:ext cx="86" cy="34"/>
                  </a:xfrm>
                  <a:custGeom>
                    <a:avLst/>
                    <a:gdLst/>
                    <a:ahLst/>
                    <a:cxnLst>
                      <a:cxn ang="0">
                        <a:pos x="86" y="32"/>
                      </a:cxn>
                      <a:cxn ang="0">
                        <a:pos x="26" y="0"/>
                      </a:cxn>
                      <a:cxn ang="0">
                        <a:pos x="0" y="4"/>
                      </a:cxn>
                      <a:cxn ang="0">
                        <a:pos x="60" y="34"/>
                      </a:cxn>
                      <a:cxn ang="0">
                        <a:pos x="86" y="32"/>
                      </a:cxn>
                    </a:cxnLst>
                    <a:rect l="0" t="0" r="r" b="b"/>
                    <a:pathLst>
                      <a:path w="86" h="34">
                        <a:moveTo>
                          <a:pt x="86" y="32"/>
                        </a:moveTo>
                        <a:lnTo>
                          <a:pt x="26" y="0"/>
                        </a:lnTo>
                        <a:lnTo>
                          <a:pt x="0" y="4"/>
                        </a:lnTo>
                        <a:lnTo>
                          <a:pt x="60" y="34"/>
                        </a:lnTo>
                        <a:lnTo>
                          <a:pt x="86" y="3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09" name="Freeform 1877"/>
                  <p:cNvSpPr>
                    <a:spLocks noChangeAspect="1"/>
                  </p:cNvSpPr>
                  <p:nvPr/>
                </p:nvSpPr>
                <p:spPr bwMode="auto">
                  <a:xfrm>
                    <a:off x="3570" y="1360"/>
                    <a:ext cx="86" cy="34"/>
                  </a:xfrm>
                  <a:custGeom>
                    <a:avLst/>
                    <a:gdLst/>
                    <a:ahLst/>
                    <a:cxnLst>
                      <a:cxn ang="0">
                        <a:pos x="86" y="30"/>
                      </a:cxn>
                      <a:cxn ang="0">
                        <a:pos x="26" y="0"/>
                      </a:cxn>
                      <a:cxn ang="0">
                        <a:pos x="0" y="6"/>
                      </a:cxn>
                      <a:cxn ang="0">
                        <a:pos x="60" y="34"/>
                      </a:cxn>
                      <a:cxn ang="0">
                        <a:pos x="86" y="30"/>
                      </a:cxn>
                    </a:cxnLst>
                    <a:rect l="0" t="0" r="r" b="b"/>
                    <a:pathLst>
                      <a:path w="86" h="34">
                        <a:moveTo>
                          <a:pt x="86" y="30"/>
                        </a:moveTo>
                        <a:lnTo>
                          <a:pt x="26" y="0"/>
                        </a:lnTo>
                        <a:lnTo>
                          <a:pt x="0" y="6"/>
                        </a:lnTo>
                        <a:lnTo>
                          <a:pt x="60" y="34"/>
                        </a:lnTo>
                        <a:lnTo>
                          <a:pt x="86" y="30"/>
                        </a:lnTo>
                        <a:close/>
                      </a:path>
                    </a:pathLst>
                  </a:custGeom>
                  <a:solidFill>
                    <a:srgbClr val="008E32"/>
                  </a:solidFill>
                  <a:ln w="0">
                    <a:solidFill>
                      <a:srgbClr val="008E32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10" name="Freeform 1878"/>
                  <p:cNvSpPr>
                    <a:spLocks noChangeAspect="1"/>
                  </p:cNvSpPr>
                  <p:nvPr/>
                </p:nvSpPr>
                <p:spPr bwMode="auto">
                  <a:xfrm>
                    <a:off x="3570" y="1360"/>
                    <a:ext cx="86" cy="34"/>
                  </a:xfrm>
                  <a:custGeom>
                    <a:avLst/>
                    <a:gdLst/>
                    <a:ahLst/>
                    <a:cxnLst>
                      <a:cxn ang="0">
                        <a:pos x="86" y="30"/>
                      </a:cxn>
                      <a:cxn ang="0">
                        <a:pos x="26" y="0"/>
                      </a:cxn>
                      <a:cxn ang="0">
                        <a:pos x="0" y="6"/>
                      </a:cxn>
                      <a:cxn ang="0">
                        <a:pos x="60" y="34"/>
                      </a:cxn>
                      <a:cxn ang="0">
                        <a:pos x="86" y="30"/>
                      </a:cxn>
                    </a:cxnLst>
                    <a:rect l="0" t="0" r="r" b="b"/>
                    <a:pathLst>
                      <a:path w="86" h="34">
                        <a:moveTo>
                          <a:pt x="86" y="30"/>
                        </a:moveTo>
                        <a:lnTo>
                          <a:pt x="26" y="0"/>
                        </a:lnTo>
                        <a:lnTo>
                          <a:pt x="0" y="6"/>
                        </a:lnTo>
                        <a:lnTo>
                          <a:pt x="60" y="34"/>
                        </a:lnTo>
                        <a:lnTo>
                          <a:pt x="86" y="3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11" name="Freeform 1879"/>
                  <p:cNvSpPr>
                    <a:spLocks noChangeAspect="1"/>
                  </p:cNvSpPr>
                  <p:nvPr/>
                </p:nvSpPr>
                <p:spPr bwMode="auto">
                  <a:xfrm>
                    <a:off x="3544" y="1366"/>
                    <a:ext cx="86" cy="34"/>
                  </a:xfrm>
                  <a:custGeom>
                    <a:avLst/>
                    <a:gdLst/>
                    <a:ahLst/>
                    <a:cxnLst>
                      <a:cxn ang="0">
                        <a:pos x="86" y="28"/>
                      </a:cxn>
                      <a:cxn ang="0">
                        <a:pos x="26" y="0"/>
                      </a:cxn>
                      <a:cxn ang="0">
                        <a:pos x="0" y="6"/>
                      </a:cxn>
                      <a:cxn ang="0">
                        <a:pos x="58" y="34"/>
                      </a:cxn>
                      <a:cxn ang="0">
                        <a:pos x="86" y="28"/>
                      </a:cxn>
                    </a:cxnLst>
                    <a:rect l="0" t="0" r="r" b="b"/>
                    <a:pathLst>
                      <a:path w="86" h="34">
                        <a:moveTo>
                          <a:pt x="86" y="28"/>
                        </a:moveTo>
                        <a:lnTo>
                          <a:pt x="26" y="0"/>
                        </a:lnTo>
                        <a:lnTo>
                          <a:pt x="0" y="6"/>
                        </a:lnTo>
                        <a:lnTo>
                          <a:pt x="58" y="34"/>
                        </a:lnTo>
                        <a:lnTo>
                          <a:pt x="86" y="28"/>
                        </a:lnTo>
                        <a:close/>
                      </a:path>
                    </a:pathLst>
                  </a:custGeom>
                  <a:solidFill>
                    <a:srgbClr val="008648"/>
                  </a:solidFill>
                  <a:ln w="0">
                    <a:solidFill>
                      <a:srgbClr val="008648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12" name="Freeform 1880"/>
                  <p:cNvSpPr>
                    <a:spLocks noChangeAspect="1"/>
                  </p:cNvSpPr>
                  <p:nvPr/>
                </p:nvSpPr>
                <p:spPr bwMode="auto">
                  <a:xfrm>
                    <a:off x="3544" y="1366"/>
                    <a:ext cx="86" cy="34"/>
                  </a:xfrm>
                  <a:custGeom>
                    <a:avLst/>
                    <a:gdLst/>
                    <a:ahLst/>
                    <a:cxnLst>
                      <a:cxn ang="0">
                        <a:pos x="86" y="28"/>
                      </a:cxn>
                      <a:cxn ang="0">
                        <a:pos x="26" y="0"/>
                      </a:cxn>
                      <a:cxn ang="0">
                        <a:pos x="0" y="6"/>
                      </a:cxn>
                      <a:cxn ang="0">
                        <a:pos x="58" y="34"/>
                      </a:cxn>
                      <a:cxn ang="0">
                        <a:pos x="86" y="28"/>
                      </a:cxn>
                    </a:cxnLst>
                    <a:rect l="0" t="0" r="r" b="b"/>
                    <a:pathLst>
                      <a:path w="86" h="34">
                        <a:moveTo>
                          <a:pt x="86" y="28"/>
                        </a:moveTo>
                        <a:lnTo>
                          <a:pt x="26" y="0"/>
                        </a:lnTo>
                        <a:lnTo>
                          <a:pt x="0" y="6"/>
                        </a:lnTo>
                        <a:lnTo>
                          <a:pt x="58" y="34"/>
                        </a:lnTo>
                        <a:lnTo>
                          <a:pt x="86" y="2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13" name="Freeform 1881"/>
                  <p:cNvSpPr>
                    <a:spLocks noChangeAspect="1"/>
                  </p:cNvSpPr>
                  <p:nvPr/>
                </p:nvSpPr>
                <p:spPr bwMode="auto">
                  <a:xfrm>
                    <a:off x="3516" y="1372"/>
                    <a:ext cx="86" cy="38"/>
                  </a:xfrm>
                  <a:custGeom>
                    <a:avLst/>
                    <a:gdLst/>
                    <a:ahLst/>
                    <a:cxnLst>
                      <a:cxn ang="0">
                        <a:pos x="86" y="28"/>
                      </a:cxn>
                      <a:cxn ang="0">
                        <a:pos x="28" y="0"/>
                      </a:cxn>
                      <a:cxn ang="0">
                        <a:pos x="0" y="8"/>
                      </a:cxn>
                      <a:cxn ang="0">
                        <a:pos x="60" y="38"/>
                      </a:cxn>
                      <a:cxn ang="0">
                        <a:pos x="86" y="28"/>
                      </a:cxn>
                    </a:cxnLst>
                    <a:rect l="0" t="0" r="r" b="b"/>
                    <a:pathLst>
                      <a:path w="86" h="38">
                        <a:moveTo>
                          <a:pt x="86" y="28"/>
                        </a:moveTo>
                        <a:lnTo>
                          <a:pt x="28" y="0"/>
                        </a:lnTo>
                        <a:lnTo>
                          <a:pt x="0" y="8"/>
                        </a:lnTo>
                        <a:lnTo>
                          <a:pt x="60" y="38"/>
                        </a:lnTo>
                        <a:lnTo>
                          <a:pt x="86" y="28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14" name="Freeform 1882"/>
                  <p:cNvSpPr>
                    <a:spLocks noChangeAspect="1"/>
                  </p:cNvSpPr>
                  <p:nvPr/>
                </p:nvSpPr>
                <p:spPr bwMode="auto">
                  <a:xfrm>
                    <a:off x="3516" y="1372"/>
                    <a:ext cx="86" cy="38"/>
                  </a:xfrm>
                  <a:custGeom>
                    <a:avLst/>
                    <a:gdLst/>
                    <a:ahLst/>
                    <a:cxnLst>
                      <a:cxn ang="0">
                        <a:pos x="86" y="28"/>
                      </a:cxn>
                      <a:cxn ang="0">
                        <a:pos x="28" y="0"/>
                      </a:cxn>
                      <a:cxn ang="0">
                        <a:pos x="0" y="8"/>
                      </a:cxn>
                      <a:cxn ang="0">
                        <a:pos x="60" y="38"/>
                      </a:cxn>
                      <a:cxn ang="0">
                        <a:pos x="86" y="28"/>
                      </a:cxn>
                    </a:cxnLst>
                    <a:rect l="0" t="0" r="r" b="b"/>
                    <a:pathLst>
                      <a:path w="86" h="38">
                        <a:moveTo>
                          <a:pt x="86" y="28"/>
                        </a:moveTo>
                        <a:lnTo>
                          <a:pt x="28" y="0"/>
                        </a:lnTo>
                        <a:lnTo>
                          <a:pt x="0" y="8"/>
                        </a:lnTo>
                        <a:lnTo>
                          <a:pt x="60" y="38"/>
                        </a:lnTo>
                        <a:lnTo>
                          <a:pt x="86" y="2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15" name="Freeform 1883"/>
                  <p:cNvSpPr>
                    <a:spLocks noChangeAspect="1"/>
                  </p:cNvSpPr>
                  <p:nvPr/>
                </p:nvSpPr>
                <p:spPr bwMode="auto">
                  <a:xfrm>
                    <a:off x="4568" y="1090"/>
                    <a:ext cx="80" cy="24"/>
                  </a:xfrm>
                  <a:custGeom>
                    <a:avLst/>
                    <a:gdLst/>
                    <a:ahLst/>
                    <a:cxnLst>
                      <a:cxn ang="0">
                        <a:pos x="80" y="18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66" y="24"/>
                      </a:cxn>
                      <a:cxn ang="0">
                        <a:pos x="80" y="18"/>
                      </a:cxn>
                    </a:cxnLst>
                    <a:rect l="0" t="0" r="r" b="b"/>
                    <a:pathLst>
                      <a:path w="80" h="24">
                        <a:moveTo>
                          <a:pt x="80" y="18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66" y="24"/>
                        </a:lnTo>
                        <a:lnTo>
                          <a:pt x="80" y="18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16" name="Freeform 1884"/>
                  <p:cNvSpPr>
                    <a:spLocks noChangeAspect="1"/>
                  </p:cNvSpPr>
                  <p:nvPr/>
                </p:nvSpPr>
                <p:spPr bwMode="auto">
                  <a:xfrm>
                    <a:off x="4568" y="1090"/>
                    <a:ext cx="80" cy="24"/>
                  </a:xfrm>
                  <a:custGeom>
                    <a:avLst/>
                    <a:gdLst/>
                    <a:ahLst/>
                    <a:cxnLst>
                      <a:cxn ang="0">
                        <a:pos x="80" y="18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66" y="24"/>
                      </a:cxn>
                      <a:cxn ang="0">
                        <a:pos x="80" y="18"/>
                      </a:cxn>
                    </a:cxnLst>
                    <a:rect l="0" t="0" r="r" b="b"/>
                    <a:pathLst>
                      <a:path w="80" h="24">
                        <a:moveTo>
                          <a:pt x="80" y="18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66" y="24"/>
                        </a:lnTo>
                        <a:lnTo>
                          <a:pt x="80" y="1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17" name="Freeform 1885"/>
                  <p:cNvSpPr>
                    <a:spLocks noChangeAspect="1"/>
                  </p:cNvSpPr>
                  <p:nvPr/>
                </p:nvSpPr>
                <p:spPr bwMode="auto">
                  <a:xfrm>
                    <a:off x="4552" y="1096"/>
                    <a:ext cx="82" cy="22"/>
                  </a:xfrm>
                  <a:custGeom>
                    <a:avLst/>
                    <a:gdLst/>
                    <a:ahLst/>
                    <a:cxnLst>
                      <a:cxn ang="0">
                        <a:pos x="82" y="18"/>
                      </a:cxn>
                      <a:cxn ang="0">
                        <a:pos x="16" y="0"/>
                      </a:cxn>
                      <a:cxn ang="0">
                        <a:pos x="0" y="4"/>
                      </a:cxn>
                      <a:cxn ang="0">
                        <a:pos x="66" y="22"/>
                      </a:cxn>
                      <a:cxn ang="0">
                        <a:pos x="82" y="18"/>
                      </a:cxn>
                    </a:cxnLst>
                    <a:rect l="0" t="0" r="r" b="b"/>
                    <a:pathLst>
                      <a:path w="82" h="22">
                        <a:moveTo>
                          <a:pt x="82" y="18"/>
                        </a:moveTo>
                        <a:lnTo>
                          <a:pt x="16" y="0"/>
                        </a:lnTo>
                        <a:lnTo>
                          <a:pt x="0" y="4"/>
                        </a:lnTo>
                        <a:lnTo>
                          <a:pt x="66" y="22"/>
                        </a:lnTo>
                        <a:lnTo>
                          <a:pt x="82" y="18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18" name="Freeform 1886"/>
                  <p:cNvSpPr>
                    <a:spLocks noChangeAspect="1"/>
                  </p:cNvSpPr>
                  <p:nvPr/>
                </p:nvSpPr>
                <p:spPr bwMode="auto">
                  <a:xfrm>
                    <a:off x="4552" y="1096"/>
                    <a:ext cx="82" cy="22"/>
                  </a:xfrm>
                  <a:custGeom>
                    <a:avLst/>
                    <a:gdLst/>
                    <a:ahLst/>
                    <a:cxnLst>
                      <a:cxn ang="0">
                        <a:pos x="82" y="18"/>
                      </a:cxn>
                      <a:cxn ang="0">
                        <a:pos x="16" y="0"/>
                      </a:cxn>
                      <a:cxn ang="0">
                        <a:pos x="0" y="4"/>
                      </a:cxn>
                      <a:cxn ang="0">
                        <a:pos x="66" y="22"/>
                      </a:cxn>
                      <a:cxn ang="0">
                        <a:pos x="82" y="18"/>
                      </a:cxn>
                    </a:cxnLst>
                    <a:rect l="0" t="0" r="r" b="b"/>
                    <a:pathLst>
                      <a:path w="82" h="22">
                        <a:moveTo>
                          <a:pt x="82" y="18"/>
                        </a:moveTo>
                        <a:lnTo>
                          <a:pt x="16" y="0"/>
                        </a:lnTo>
                        <a:lnTo>
                          <a:pt x="0" y="4"/>
                        </a:lnTo>
                        <a:lnTo>
                          <a:pt x="66" y="22"/>
                        </a:lnTo>
                        <a:lnTo>
                          <a:pt x="82" y="1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19" name="Freeform 1887"/>
                  <p:cNvSpPr>
                    <a:spLocks noChangeAspect="1"/>
                  </p:cNvSpPr>
                  <p:nvPr/>
                </p:nvSpPr>
                <p:spPr bwMode="auto">
                  <a:xfrm>
                    <a:off x="4536" y="1100"/>
                    <a:ext cx="82" cy="24"/>
                  </a:xfrm>
                  <a:custGeom>
                    <a:avLst/>
                    <a:gdLst/>
                    <a:ahLst/>
                    <a:cxnLst>
                      <a:cxn ang="0">
                        <a:pos x="82" y="18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66" y="24"/>
                      </a:cxn>
                      <a:cxn ang="0">
                        <a:pos x="82" y="18"/>
                      </a:cxn>
                    </a:cxnLst>
                    <a:rect l="0" t="0" r="r" b="b"/>
                    <a:pathLst>
                      <a:path w="82" h="24">
                        <a:moveTo>
                          <a:pt x="82" y="18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66" y="24"/>
                        </a:lnTo>
                        <a:lnTo>
                          <a:pt x="82" y="18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20" name="Freeform 1888"/>
                  <p:cNvSpPr>
                    <a:spLocks noChangeAspect="1"/>
                  </p:cNvSpPr>
                  <p:nvPr/>
                </p:nvSpPr>
                <p:spPr bwMode="auto">
                  <a:xfrm>
                    <a:off x="4536" y="1100"/>
                    <a:ext cx="82" cy="24"/>
                  </a:xfrm>
                  <a:custGeom>
                    <a:avLst/>
                    <a:gdLst/>
                    <a:ahLst/>
                    <a:cxnLst>
                      <a:cxn ang="0">
                        <a:pos x="82" y="18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66" y="24"/>
                      </a:cxn>
                      <a:cxn ang="0">
                        <a:pos x="82" y="18"/>
                      </a:cxn>
                    </a:cxnLst>
                    <a:rect l="0" t="0" r="r" b="b"/>
                    <a:pathLst>
                      <a:path w="82" h="24">
                        <a:moveTo>
                          <a:pt x="82" y="18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66" y="24"/>
                        </a:lnTo>
                        <a:lnTo>
                          <a:pt x="82" y="1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21" name="Freeform 1889"/>
                  <p:cNvSpPr>
                    <a:spLocks noChangeAspect="1"/>
                  </p:cNvSpPr>
                  <p:nvPr/>
                </p:nvSpPr>
                <p:spPr bwMode="auto">
                  <a:xfrm>
                    <a:off x="4520" y="1106"/>
                    <a:ext cx="82" cy="24"/>
                  </a:xfrm>
                  <a:custGeom>
                    <a:avLst/>
                    <a:gdLst/>
                    <a:ahLst/>
                    <a:cxnLst>
                      <a:cxn ang="0">
                        <a:pos x="82" y="18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64" y="24"/>
                      </a:cxn>
                      <a:cxn ang="0">
                        <a:pos x="82" y="18"/>
                      </a:cxn>
                    </a:cxnLst>
                    <a:rect l="0" t="0" r="r" b="b"/>
                    <a:pathLst>
                      <a:path w="82" h="24">
                        <a:moveTo>
                          <a:pt x="82" y="18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64" y="24"/>
                        </a:lnTo>
                        <a:lnTo>
                          <a:pt x="82" y="18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22" name="Freeform 1890"/>
                  <p:cNvSpPr>
                    <a:spLocks noChangeAspect="1"/>
                  </p:cNvSpPr>
                  <p:nvPr/>
                </p:nvSpPr>
                <p:spPr bwMode="auto">
                  <a:xfrm>
                    <a:off x="4520" y="1106"/>
                    <a:ext cx="82" cy="24"/>
                  </a:xfrm>
                  <a:custGeom>
                    <a:avLst/>
                    <a:gdLst/>
                    <a:ahLst/>
                    <a:cxnLst>
                      <a:cxn ang="0">
                        <a:pos x="82" y="18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64" y="24"/>
                      </a:cxn>
                      <a:cxn ang="0">
                        <a:pos x="82" y="18"/>
                      </a:cxn>
                    </a:cxnLst>
                    <a:rect l="0" t="0" r="r" b="b"/>
                    <a:pathLst>
                      <a:path w="82" h="24">
                        <a:moveTo>
                          <a:pt x="82" y="18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64" y="24"/>
                        </a:lnTo>
                        <a:lnTo>
                          <a:pt x="82" y="1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23" name="Freeform 1891"/>
                  <p:cNvSpPr>
                    <a:spLocks noChangeAspect="1"/>
                  </p:cNvSpPr>
                  <p:nvPr/>
                </p:nvSpPr>
                <p:spPr bwMode="auto">
                  <a:xfrm>
                    <a:off x="4504" y="1112"/>
                    <a:ext cx="80" cy="22"/>
                  </a:xfrm>
                  <a:custGeom>
                    <a:avLst/>
                    <a:gdLst/>
                    <a:ahLst/>
                    <a:cxnLst>
                      <a:cxn ang="0">
                        <a:pos x="80" y="18"/>
                      </a:cxn>
                      <a:cxn ang="0">
                        <a:pos x="16" y="0"/>
                      </a:cxn>
                      <a:cxn ang="0">
                        <a:pos x="0" y="4"/>
                      </a:cxn>
                      <a:cxn ang="0">
                        <a:pos x="64" y="22"/>
                      </a:cxn>
                      <a:cxn ang="0">
                        <a:pos x="80" y="18"/>
                      </a:cxn>
                    </a:cxnLst>
                    <a:rect l="0" t="0" r="r" b="b"/>
                    <a:pathLst>
                      <a:path w="80" h="22">
                        <a:moveTo>
                          <a:pt x="80" y="18"/>
                        </a:moveTo>
                        <a:lnTo>
                          <a:pt x="16" y="0"/>
                        </a:lnTo>
                        <a:lnTo>
                          <a:pt x="0" y="4"/>
                        </a:lnTo>
                        <a:lnTo>
                          <a:pt x="64" y="22"/>
                        </a:lnTo>
                        <a:lnTo>
                          <a:pt x="80" y="18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24" name="Freeform 1892"/>
                  <p:cNvSpPr>
                    <a:spLocks noChangeAspect="1"/>
                  </p:cNvSpPr>
                  <p:nvPr/>
                </p:nvSpPr>
                <p:spPr bwMode="auto">
                  <a:xfrm>
                    <a:off x="4504" y="1112"/>
                    <a:ext cx="80" cy="22"/>
                  </a:xfrm>
                  <a:custGeom>
                    <a:avLst/>
                    <a:gdLst/>
                    <a:ahLst/>
                    <a:cxnLst>
                      <a:cxn ang="0">
                        <a:pos x="80" y="18"/>
                      </a:cxn>
                      <a:cxn ang="0">
                        <a:pos x="16" y="0"/>
                      </a:cxn>
                      <a:cxn ang="0">
                        <a:pos x="0" y="4"/>
                      </a:cxn>
                      <a:cxn ang="0">
                        <a:pos x="64" y="22"/>
                      </a:cxn>
                      <a:cxn ang="0">
                        <a:pos x="80" y="18"/>
                      </a:cxn>
                    </a:cxnLst>
                    <a:rect l="0" t="0" r="r" b="b"/>
                    <a:pathLst>
                      <a:path w="80" h="22">
                        <a:moveTo>
                          <a:pt x="80" y="18"/>
                        </a:moveTo>
                        <a:lnTo>
                          <a:pt x="16" y="0"/>
                        </a:lnTo>
                        <a:lnTo>
                          <a:pt x="0" y="4"/>
                        </a:lnTo>
                        <a:lnTo>
                          <a:pt x="64" y="22"/>
                        </a:lnTo>
                        <a:lnTo>
                          <a:pt x="80" y="1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25" name="Freeform 1893"/>
                  <p:cNvSpPr>
                    <a:spLocks noChangeAspect="1"/>
                  </p:cNvSpPr>
                  <p:nvPr/>
                </p:nvSpPr>
                <p:spPr bwMode="auto">
                  <a:xfrm>
                    <a:off x="4488" y="1116"/>
                    <a:ext cx="80" cy="24"/>
                  </a:xfrm>
                  <a:custGeom>
                    <a:avLst/>
                    <a:gdLst/>
                    <a:ahLst/>
                    <a:cxnLst>
                      <a:cxn ang="0">
                        <a:pos x="80" y="18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64" y="24"/>
                      </a:cxn>
                      <a:cxn ang="0">
                        <a:pos x="80" y="18"/>
                      </a:cxn>
                    </a:cxnLst>
                    <a:rect l="0" t="0" r="r" b="b"/>
                    <a:pathLst>
                      <a:path w="80" h="24">
                        <a:moveTo>
                          <a:pt x="80" y="18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64" y="24"/>
                        </a:lnTo>
                        <a:lnTo>
                          <a:pt x="80" y="18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26" name="Freeform 1894"/>
                  <p:cNvSpPr>
                    <a:spLocks noChangeAspect="1"/>
                  </p:cNvSpPr>
                  <p:nvPr/>
                </p:nvSpPr>
                <p:spPr bwMode="auto">
                  <a:xfrm>
                    <a:off x="4488" y="1116"/>
                    <a:ext cx="80" cy="24"/>
                  </a:xfrm>
                  <a:custGeom>
                    <a:avLst/>
                    <a:gdLst/>
                    <a:ahLst/>
                    <a:cxnLst>
                      <a:cxn ang="0">
                        <a:pos x="80" y="18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64" y="24"/>
                      </a:cxn>
                      <a:cxn ang="0">
                        <a:pos x="80" y="18"/>
                      </a:cxn>
                    </a:cxnLst>
                    <a:rect l="0" t="0" r="r" b="b"/>
                    <a:pathLst>
                      <a:path w="80" h="24">
                        <a:moveTo>
                          <a:pt x="80" y="18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64" y="24"/>
                        </a:lnTo>
                        <a:lnTo>
                          <a:pt x="80" y="1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27" name="Freeform 1895"/>
                  <p:cNvSpPr>
                    <a:spLocks noChangeAspect="1"/>
                  </p:cNvSpPr>
                  <p:nvPr/>
                </p:nvSpPr>
                <p:spPr bwMode="auto">
                  <a:xfrm>
                    <a:off x="4470" y="1122"/>
                    <a:ext cx="82" cy="24"/>
                  </a:xfrm>
                  <a:custGeom>
                    <a:avLst/>
                    <a:gdLst/>
                    <a:ahLst/>
                    <a:cxnLst>
                      <a:cxn ang="0">
                        <a:pos x="82" y="18"/>
                      </a:cxn>
                      <a:cxn ang="0">
                        <a:pos x="18" y="0"/>
                      </a:cxn>
                      <a:cxn ang="0">
                        <a:pos x="0" y="4"/>
                      </a:cxn>
                      <a:cxn ang="0">
                        <a:pos x="66" y="24"/>
                      </a:cxn>
                      <a:cxn ang="0">
                        <a:pos x="82" y="18"/>
                      </a:cxn>
                    </a:cxnLst>
                    <a:rect l="0" t="0" r="r" b="b"/>
                    <a:pathLst>
                      <a:path w="82" h="24">
                        <a:moveTo>
                          <a:pt x="82" y="18"/>
                        </a:moveTo>
                        <a:lnTo>
                          <a:pt x="18" y="0"/>
                        </a:lnTo>
                        <a:lnTo>
                          <a:pt x="0" y="4"/>
                        </a:lnTo>
                        <a:lnTo>
                          <a:pt x="66" y="24"/>
                        </a:lnTo>
                        <a:lnTo>
                          <a:pt x="82" y="18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28" name="Freeform 1896"/>
                  <p:cNvSpPr>
                    <a:spLocks noChangeAspect="1"/>
                  </p:cNvSpPr>
                  <p:nvPr/>
                </p:nvSpPr>
                <p:spPr bwMode="auto">
                  <a:xfrm>
                    <a:off x="4470" y="1122"/>
                    <a:ext cx="82" cy="24"/>
                  </a:xfrm>
                  <a:custGeom>
                    <a:avLst/>
                    <a:gdLst/>
                    <a:ahLst/>
                    <a:cxnLst>
                      <a:cxn ang="0">
                        <a:pos x="82" y="18"/>
                      </a:cxn>
                      <a:cxn ang="0">
                        <a:pos x="18" y="0"/>
                      </a:cxn>
                      <a:cxn ang="0">
                        <a:pos x="0" y="4"/>
                      </a:cxn>
                      <a:cxn ang="0">
                        <a:pos x="66" y="24"/>
                      </a:cxn>
                      <a:cxn ang="0">
                        <a:pos x="82" y="18"/>
                      </a:cxn>
                    </a:cxnLst>
                    <a:rect l="0" t="0" r="r" b="b"/>
                    <a:pathLst>
                      <a:path w="82" h="24">
                        <a:moveTo>
                          <a:pt x="82" y="18"/>
                        </a:moveTo>
                        <a:lnTo>
                          <a:pt x="18" y="0"/>
                        </a:lnTo>
                        <a:lnTo>
                          <a:pt x="0" y="4"/>
                        </a:lnTo>
                        <a:lnTo>
                          <a:pt x="66" y="24"/>
                        </a:lnTo>
                        <a:lnTo>
                          <a:pt x="82" y="1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29" name="Freeform 1897"/>
                  <p:cNvSpPr>
                    <a:spLocks noChangeAspect="1"/>
                  </p:cNvSpPr>
                  <p:nvPr/>
                </p:nvSpPr>
                <p:spPr bwMode="auto">
                  <a:xfrm>
                    <a:off x="4454" y="1126"/>
                    <a:ext cx="82" cy="26"/>
                  </a:xfrm>
                  <a:custGeom>
                    <a:avLst/>
                    <a:gdLst/>
                    <a:ahLst/>
                    <a:cxnLst>
                      <a:cxn ang="0">
                        <a:pos x="82" y="20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64" y="26"/>
                      </a:cxn>
                      <a:cxn ang="0">
                        <a:pos x="82" y="20"/>
                      </a:cxn>
                    </a:cxnLst>
                    <a:rect l="0" t="0" r="r" b="b"/>
                    <a:pathLst>
                      <a:path w="82" h="26">
                        <a:moveTo>
                          <a:pt x="82" y="20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64" y="26"/>
                        </a:lnTo>
                        <a:lnTo>
                          <a:pt x="82" y="20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30" name="Freeform 1898"/>
                  <p:cNvSpPr>
                    <a:spLocks noChangeAspect="1"/>
                  </p:cNvSpPr>
                  <p:nvPr/>
                </p:nvSpPr>
                <p:spPr bwMode="auto">
                  <a:xfrm>
                    <a:off x="4454" y="1126"/>
                    <a:ext cx="82" cy="26"/>
                  </a:xfrm>
                  <a:custGeom>
                    <a:avLst/>
                    <a:gdLst/>
                    <a:ahLst/>
                    <a:cxnLst>
                      <a:cxn ang="0">
                        <a:pos x="82" y="20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64" y="26"/>
                      </a:cxn>
                      <a:cxn ang="0">
                        <a:pos x="82" y="20"/>
                      </a:cxn>
                    </a:cxnLst>
                    <a:rect l="0" t="0" r="r" b="b"/>
                    <a:pathLst>
                      <a:path w="82" h="26">
                        <a:moveTo>
                          <a:pt x="82" y="20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64" y="26"/>
                        </a:lnTo>
                        <a:lnTo>
                          <a:pt x="82" y="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31" name="Freeform 1899"/>
                  <p:cNvSpPr>
                    <a:spLocks noChangeAspect="1"/>
                  </p:cNvSpPr>
                  <p:nvPr/>
                </p:nvSpPr>
                <p:spPr bwMode="auto">
                  <a:xfrm>
                    <a:off x="4436" y="1132"/>
                    <a:ext cx="82" cy="26"/>
                  </a:xfrm>
                  <a:custGeom>
                    <a:avLst/>
                    <a:gdLst/>
                    <a:ahLst/>
                    <a:cxnLst>
                      <a:cxn ang="0">
                        <a:pos x="82" y="20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6" y="26"/>
                      </a:cxn>
                      <a:cxn ang="0">
                        <a:pos x="82" y="20"/>
                      </a:cxn>
                    </a:cxnLst>
                    <a:rect l="0" t="0" r="r" b="b"/>
                    <a:pathLst>
                      <a:path w="82" h="26">
                        <a:moveTo>
                          <a:pt x="82" y="20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6" y="26"/>
                        </a:lnTo>
                        <a:lnTo>
                          <a:pt x="82" y="20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32" name="Freeform 1900"/>
                  <p:cNvSpPr>
                    <a:spLocks noChangeAspect="1"/>
                  </p:cNvSpPr>
                  <p:nvPr/>
                </p:nvSpPr>
                <p:spPr bwMode="auto">
                  <a:xfrm>
                    <a:off x="4436" y="1132"/>
                    <a:ext cx="82" cy="26"/>
                  </a:xfrm>
                  <a:custGeom>
                    <a:avLst/>
                    <a:gdLst/>
                    <a:ahLst/>
                    <a:cxnLst>
                      <a:cxn ang="0">
                        <a:pos x="82" y="20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6" y="26"/>
                      </a:cxn>
                      <a:cxn ang="0">
                        <a:pos x="82" y="20"/>
                      </a:cxn>
                    </a:cxnLst>
                    <a:rect l="0" t="0" r="r" b="b"/>
                    <a:pathLst>
                      <a:path w="82" h="26">
                        <a:moveTo>
                          <a:pt x="82" y="20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6" y="26"/>
                        </a:lnTo>
                        <a:lnTo>
                          <a:pt x="82" y="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33" name="Freeform 1901"/>
                  <p:cNvSpPr>
                    <a:spLocks noChangeAspect="1"/>
                  </p:cNvSpPr>
                  <p:nvPr/>
                </p:nvSpPr>
                <p:spPr bwMode="auto">
                  <a:xfrm>
                    <a:off x="4420" y="1138"/>
                    <a:ext cx="82" cy="24"/>
                  </a:xfrm>
                  <a:custGeom>
                    <a:avLst/>
                    <a:gdLst/>
                    <a:ahLst/>
                    <a:cxnLst>
                      <a:cxn ang="0">
                        <a:pos x="82" y="20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64" y="24"/>
                      </a:cxn>
                      <a:cxn ang="0">
                        <a:pos x="82" y="20"/>
                      </a:cxn>
                    </a:cxnLst>
                    <a:rect l="0" t="0" r="r" b="b"/>
                    <a:pathLst>
                      <a:path w="82" h="24">
                        <a:moveTo>
                          <a:pt x="82" y="20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64" y="24"/>
                        </a:lnTo>
                        <a:lnTo>
                          <a:pt x="82" y="20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34" name="Freeform 1902"/>
                  <p:cNvSpPr>
                    <a:spLocks noChangeAspect="1"/>
                  </p:cNvSpPr>
                  <p:nvPr/>
                </p:nvSpPr>
                <p:spPr bwMode="auto">
                  <a:xfrm>
                    <a:off x="4420" y="1138"/>
                    <a:ext cx="82" cy="24"/>
                  </a:xfrm>
                  <a:custGeom>
                    <a:avLst/>
                    <a:gdLst/>
                    <a:ahLst/>
                    <a:cxnLst>
                      <a:cxn ang="0">
                        <a:pos x="82" y="20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64" y="24"/>
                      </a:cxn>
                      <a:cxn ang="0">
                        <a:pos x="82" y="20"/>
                      </a:cxn>
                    </a:cxnLst>
                    <a:rect l="0" t="0" r="r" b="b"/>
                    <a:pathLst>
                      <a:path w="82" h="24">
                        <a:moveTo>
                          <a:pt x="82" y="20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64" y="24"/>
                        </a:lnTo>
                        <a:lnTo>
                          <a:pt x="82" y="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35" name="Freeform 1903"/>
                  <p:cNvSpPr>
                    <a:spLocks noChangeAspect="1"/>
                  </p:cNvSpPr>
                  <p:nvPr/>
                </p:nvSpPr>
                <p:spPr bwMode="auto">
                  <a:xfrm>
                    <a:off x="4402" y="1144"/>
                    <a:ext cx="82" cy="24"/>
                  </a:xfrm>
                  <a:custGeom>
                    <a:avLst/>
                    <a:gdLst/>
                    <a:ahLst/>
                    <a:cxnLst>
                      <a:cxn ang="0">
                        <a:pos x="82" y="18"/>
                      </a:cxn>
                      <a:cxn ang="0">
                        <a:pos x="18" y="0"/>
                      </a:cxn>
                      <a:cxn ang="0">
                        <a:pos x="0" y="4"/>
                      </a:cxn>
                      <a:cxn ang="0">
                        <a:pos x="64" y="24"/>
                      </a:cxn>
                      <a:cxn ang="0">
                        <a:pos x="82" y="18"/>
                      </a:cxn>
                    </a:cxnLst>
                    <a:rect l="0" t="0" r="r" b="b"/>
                    <a:pathLst>
                      <a:path w="82" h="24">
                        <a:moveTo>
                          <a:pt x="82" y="18"/>
                        </a:moveTo>
                        <a:lnTo>
                          <a:pt x="18" y="0"/>
                        </a:lnTo>
                        <a:lnTo>
                          <a:pt x="0" y="4"/>
                        </a:lnTo>
                        <a:lnTo>
                          <a:pt x="64" y="24"/>
                        </a:lnTo>
                        <a:lnTo>
                          <a:pt x="82" y="18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36" name="Freeform 1904"/>
                  <p:cNvSpPr>
                    <a:spLocks noChangeAspect="1"/>
                  </p:cNvSpPr>
                  <p:nvPr/>
                </p:nvSpPr>
                <p:spPr bwMode="auto">
                  <a:xfrm>
                    <a:off x="4402" y="1144"/>
                    <a:ext cx="82" cy="24"/>
                  </a:xfrm>
                  <a:custGeom>
                    <a:avLst/>
                    <a:gdLst/>
                    <a:ahLst/>
                    <a:cxnLst>
                      <a:cxn ang="0">
                        <a:pos x="82" y="18"/>
                      </a:cxn>
                      <a:cxn ang="0">
                        <a:pos x="18" y="0"/>
                      </a:cxn>
                      <a:cxn ang="0">
                        <a:pos x="0" y="4"/>
                      </a:cxn>
                      <a:cxn ang="0">
                        <a:pos x="64" y="24"/>
                      </a:cxn>
                      <a:cxn ang="0">
                        <a:pos x="82" y="18"/>
                      </a:cxn>
                    </a:cxnLst>
                    <a:rect l="0" t="0" r="r" b="b"/>
                    <a:pathLst>
                      <a:path w="82" h="24">
                        <a:moveTo>
                          <a:pt x="82" y="18"/>
                        </a:moveTo>
                        <a:lnTo>
                          <a:pt x="18" y="0"/>
                        </a:lnTo>
                        <a:lnTo>
                          <a:pt x="0" y="4"/>
                        </a:lnTo>
                        <a:lnTo>
                          <a:pt x="64" y="24"/>
                        </a:lnTo>
                        <a:lnTo>
                          <a:pt x="82" y="1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37" name="Freeform 1905"/>
                  <p:cNvSpPr>
                    <a:spLocks noChangeAspect="1"/>
                  </p:cNvSpPr>
                  <p:nvPr/>
                </p:nvSpPr>
                <p:spPr bwMode="auto">
                  <a:xfrm>
                    <a:off x="4384" y="1148"/>
                    <a:ext cx="82" cy="26"/>
                  </a:xfrm>
                  <a:custGeom>
                    <a:avLst/>
                    <a:gdLst/>
                    <a:ahLst/>
                    <a:cxnLst>
                      <a:cxn ang="0">
                        <a:pos x="82" y="20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4" y="26"/>
                      </a:cxn>
                      <a:cxn ang="0">
                        <a:pos x="82" y="20"/>
                      </a:cxn>
                    </a:cxnLst>
                    <a:rect l="0" t="0" r="r" b="b"/>
                    <a:pathLst>
                      <a:path w="82" h="26">
                        <a:moveTo>
                          <a:pt x="82" y="20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4" y="26"/>
                        </a:lnTo>
                        <a:lnTo>
                          <a:pt x="82" y="20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38" name="Freeform 1906"/>
                  <p:cNvSpPr>
                    <a:spLocks noChangeAspect="1"/>
                  </p:cNvSpPr>
                  <p:nvPr/>
                </p:nvSpPr>
                <p:spPr bwMode="auto">
                  <a:xfrm>
                    <a:off x="4384" y="1148"/>
                    <a:ext cx="82" cy="26"/>
                  </a:xfrm>
                  <a:custGeom>
                    <a:avLst/>
                    <a:gdLst/>
                    <a:ahLst/>
                    <a:cxnLst>
                      <a:cxn ang="0">
                        <a:pos x="82" y="20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4" y="26"/>
                      </a:cxn>
                      <a:cxn ang="0">
                        <a:pos x="82" y="20"/>
                      </a:cxn>
                    </a:cxnLst>
                    <a:rect l="0" t="0" r="r" b="b"/>
                    <a:pathLst>
                      <a:path w="82" h="26">
                        <a:moveTo>
                          <a:pt x="82" y="20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4" y="26"/>
                        </a:lnTo>
                        <a:lnTo>
                          <a:pt x="82" y="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39" name="Freeform 1907"/>
                  <p:cNvSpPr>
                    <a:spLocks noChangeAspect="1"/>
                  </p:cNvSpPr>
                  <p:nvPr/>
                </p:nvSpPr>
                <p:spPr bwMode="auto">
                  <a:xfrm>
                    <a:off x="4366" y="1154"/>
                    <a:ext cx="82" cy="26"/>
                  </a:xfrm>
                  <a:custGeom>
                    <a:avLst/>
                    <a:gdLst/>
                    <a:ahLst/>
                    <a:cxnLst>
                      <a:cxn ang="0">
                        <a:pos x="82" y="20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4" y="26"/>
                      </a:cxn>
                      <a:cxn ang="0">
                        <a:pos x="82" y="20"/>
                      </a:cxn>
                    </a:cxnLst>
                    <a:rect l="0" t="0" r="r" b="b"/>
                    <a:pathLst>
                      <a:path w="82" h="26">
                        <a:moveTo>
                          <a:pt x="82" y="20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4" y="26"/>
                        </a:lnTo>
                        <a:lnTo>
                          <a:pt x="82" y="20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40" name="Freeform 1908"/>
                  <p:cNvSpPr>
                    <a:spLocks noChangeAspect="1"/>
                  </p:cNvSpPr>
                  <p:nvPr/>
                </p:nvSpPr>
                <p:spPr bwMode="auto">
                  <a:xfrm>
                    <a:off x="4366" y="1154"/>
                    <a:ext cx="82" cy="26"/>
                  </a:xfrm>
                  <a:custGeom>
                    <a:avLst/>
                    <a:gdLst/>
                    <a:ahLst/>
                    <a:cxnLst>
                      <a:cxn ang="0">
                        <a:pos x="82" y="20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4" y="26"/>
                      </a:cxn>
                      <a:cxn ang="0">
                        <a:pos x="82" y="20"/>
                      </a:cxn>
                    </a:cxnLst>
                    <a:rect l="0" t="0" r="r" b="b"/>
                    <a:pathLst>
                      <a:path w="82" h="26">
                        <a:moveTo>
                          <a:pt x="82" y="20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4" y="26"/>
                        </a:lnTo>
                        <a:lnTo>
                          <a:pt x="82" y="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41" name="Freeform 1909"/>
                  <p:cNvSpPr>
                    <a:spLocks noChangeAspect="1"/>
                  </p:cNvSpPr>
                  <p:nvPr/>
                </p:nvSpPr>
                <p:spPr bwMode="auto">
                  <a:xfrm>
                    <a:off x="4348" y="1160"/>
                    <a:ext cx="82" cy="26"/>
                  </a:xfrm>
                  <a:custGeom>
                    <a:avLst/>
                    <a:gdLst/>
                    <a:ahLst/>
                    <a:cxnLst>
                      <a:cxn ang="0">
                        <a:pos x="82" y="20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4" y="26"/>
                      </a:cxn>
                      <a:cxn ang="0">
                        <a:pos x="82" y="20"/>
                      </a:cxn>
                    </a:cxnLst>
                    <a:rect l="0" t="0" r="r" b="b"/>
                    <a:pathLst>
                      <a:path w="82" h="26">
                        <a:moveTo>
                          <a:pt x="82" y="20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4" y="26"/>
                        </a:lnTo>
                        <a:lnTo>
                          <a:pt x="82" y="20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42" name="Freeform 1910"/>
                  <p:cNvSpPr>
                    <a:spLocks noChangeAspect="1"/>
                  </p:cNvSpPr>
                  <p:nvPr/>
                </p:nvSpPr>
                <p:spPr bwMode="auto">
                  <a:xfrm>
                    <a:off x="4348" y="1160"/>
                    <a:ext cx="82" cy="26"/>
                  </a:xfrm>
                  <a:custGeom>
                    <a:avLst/>
                    <a:gdLst/>
                    <a:ahLst/>
                    <a:cxnLst>
                      <a:cxn ang="0">
                        <a:pos x="82" y="20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4" y="26"/>
                      </a:cxn>
                      <a:cxn ang="0">
                        <a:pos x="82" y="20"/>
                      </a:cxn>
                    </a:cxnLst>
                    <a:rect l="0" t="0" r="r" b="b"/>
                    <a:pathLst>
                      <a:path w="82" h="26">
                        <a:moveTo>
                          <a:pt x="82" y="20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4" y="26"/>
                        </a:lnTo>
                        <a:lnTo>
                          <a:pt x="82" y="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43" name="Freeform 1911"/>
                  <p:cNvSpPr>
                    <a:spLocks noChangeAspect="1"/>
                  </p:cNvSpPr>
                  <p:nvPr/>
                </p:nvSpPr>
                <p:spPr bwMode="auto">
                  <a:xfrm>
                    <a:off x="4330" y="1166"/>
                    <a:ext cx="82" cy="26"/>
                  </a:xfrm>
                  <a:custGeom>
                    <a:avLst/>
                    <a:gdLst/>
                    <a:ahLst/>
                    <a:cxnLst>
                      <a:cxn ang="0">
                        <a:pos x="82" y="20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4" y="26"/>
                      </a:cxn>
                      <a:cxn ang="0">
                        <a:pos x="82" y="20"/>
                      </a:cxn>
                    </a:cxnLst>
                    <a:rect l="0" t="0" r="r" b="b"/>
                    <a:pathLst>
                      <a:path w="82" h="26">
                        <a:moveTo>
                          <a:pt x="82" y="20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4" y="26"/>
                        </a:lnTo>
                        <a:lnTo>
                          <a:pt x="82" y="20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44" name="Freeform 1912"/>
                  <p:cNvSpPr>
                    <a:spLocks noChangeAspect="1"/>
                  </p:cNvSpPr>
                  <p:nvPr/>
                </p:nvSpPr>
                <p:spPr bwMode="auto">
                  <a:xfrm>
                    <a:off x="4330" y="1166"/>
                    <a:ext cx="82" cy="26"/>
                  </a:xfrm>
                  <a:custGeom>
                    <a:avLst/>
                    <a:gdLst/>
                    <a:ahLst/>
                    <a:cxnLst>
                      <a:cxn ang="0">
                        <a:pos x="82" y="20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4" y="26"/>
                      </a:cxn>
                      <a:cxn ang="0">
                        <a:pos x="82" y="20"/>
                      </a:cxn>
                    </a:cxnLst>
                    <a:rect l="0" t="0" r="r" b="b"/>
                    <a:pathLst>
                      <a:path w="82" h="26">
                        <a:moveTo>
                          <a:pt x="82" y="20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4" y="26"/>
                        </a:lnTo>
                        <a:lnTo>
                          <a:pt x="82" y="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45" name="Freeform 1913"/>
                  <p:cNvSpPr>
                    <a:spLocks noChangeAspect="1"/>
                  </p:cNvSpPr>
                  <p:nvPr/>
                </p:nvSpPr>
                <p:spPr bwMode="auto">
                  <a:xfrm>
                    <a:off x="4312" y="1172"/>
                    <a:ext cx="82" cy="26"/>
                  </a:xfrm>
                  <a:custGeom>
                    <a:avLst/>
                    <a:gdLst/>
                    <a:ahLst/>
                    <a:cxnLst>
                      <a:cxn ang="0">
                        <a:pos x="82" y="20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4" y="26"/>
                      </a:cxn>
                      <a:cxn ang="0">
                        <a:pos x="82" y="20"/>
                      </a:cxn>
                    </a:cxnLst>
                    <a:rect l="0" t="0" r="r" b="b"/>
                    <a:pathLst>
                      <a:path w="82" h="26">
                        <a:moveTo>
                          <a:pt x="82" y="20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4" y="26"/>
                        </a:lnTo>
                        <a:lnTo>
                          <a:pt x="82" y="20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46" name="Freeform 1914"/>
                  <p:cNvSpPr>
                    <a:spLocks noChangeAspect="1"/>
                  </p:cNvSpPr>
                  <p:nvPr/>
                </p:nvSpPr>
                <p:spPr bwMode="auto">
                  <a:xfrm>
                    <a:off x="4312" y="1172"/>
                    <a:ext cx="82" cy="26"/>
                  </a:xfrm>
                  <a:custGeom>
                    <a:avLst/>
                    <a:gdLst/>
                    <a:ahLst/>
                    <a:cxnLst>
                      <a:cxn ang="0">
                        <a:pos x="82" y="20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4" y="26"/>
                      </a:cxn>
                      <a:cxn ang="0">
                        <a:pos x="82" y="20"/>
                      </a:cxn>
                    </a:cxnLst>
                    <a:rect l="0" t="0" r="r" b="b"/>
                    <a:pathLst>
                      <a:path w="82" h="26">
                        <a:moveTo>
                          <a:pt x="82" y="20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4" y="26"/>
                        </a:lnTo>
                        <a:lnTo>
                          <a:pt x="82" y="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47" name="Freeform 1915"/>
                  <p:cNvSpPr>
                    <a:spLocks noChangeAspect="1"/>
                  </p:cNvSpPr>
                  <p:nvPr/>
                </p:nvSpPr>
                <p:spPr bwMode="auto">
                  <a:xfrm>
                    <a:off x="4294" y="1178"/>
                    <a:ext cx="82" cy="26"/>
                  </a:xfrm>
                  <a:custGeom>
                    <a:avLst/>
                    <a:gdLst/>
                    <a:ahLst/>
                    <a:cxnLst>
                      <a:cxn ang="0">
                        <a:pos x="82" y="20"/>
                      </a:cxn>
                      <a:cxn ang="0">
                        <a:pos x="18" y="0"/>
                      </a:cxn>
                      <a:cxn ang="0">
                        <a:pos x="0" y="4"/>
                      </a:cxn>
                      <a:cxn ang="0">
                        <a:pos x="64" y="26"/>
                      </a:cxn>
                      <a:cxn ang="0">
                        <a:pos x="82" y="20"/>
                      </a:cxn>
                    </a:cxnLst>
                    <a:rect l="0" t="0" r="r" b="b"/>
                    <a:pathLst>
                      <a:path w="82" h="26">
                        <a:moveTo>
                          <a:pt x="82" y="20"/>
                        </a:moveTo>
                        <a:lnTo>
                          <a:pt x="18" y="0"/>
                        </a:lnTo>
                        <a:lnTo>
                          <a:pt x="0" y="4"/>
                        </a:lnTo>
                        <a:lnTo>
                          <a:pt x="64" y="26"/>
                        </a:lnTo>
                        <a:lnTo>
                          <a:pt x="82" y="20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48" name="Freeform 1916"/>
                  <p:cNvSpPr>
                    <a:spLocks noChangeAspect="1"/>
                  </p:cNvSpPr>
                  <p:nvPr/>
                </p:nvSpPr>
                <p:spPr bwMode="auto">
                  <a:xfrm>
                    <a:off x="4294" y="1178"/>
                    <a:ext cx="82" cy="26"/>
                  </a:xfrm>
                  <a:custGeom>
                    <a:avLst/>
                    <a:gdLst/>
                    <a:ahLst/>
                    <a:cxnLst>
                      <a:cxn ang="0">
                        <a:pos x="82" y="20"/>
                      </a:cxn>
                      <a:cxn ang="0">
                        <a:pos x="18" y="0"/>
                      </a:cxn>
                      <a:cxn ang="0">
                        <a:pos x="0" y="4"/>
                      </a:cxn>
                      <a:cxn ang="0">
                        <a:pos x="64" y="26"/>
                      </a:cxn>
                      <a:cxn ang="0">
                        <a:pos x="82" y="20"/>
                      </a:cxn>
                    </a:cxnLst>
                    <a:rect l="0" t="0" r="r" b="b"/>
                    <a:pathLst>
                      <a:path w="82" h="26">
                        <a:moveTo>
                          <a:pt x="82" y="20"/>
                        </a:moveTo>
                        <a:lnTo>
                          <a:pt x="18" y="0"/>
                        </a:lnTo>
                        <a:lnTo>
                          <a:pt x="0" y="4"/>
                        </a:lnTo>
                        <a:lnTo>
                          <a:pt x="64" y="26"/>
                        </a:lnTo>
                        <a:lnTo>
                          <a:pt x="82" y="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49" name="Freeform 1917"/>
                  <p:cNvSpPr>
                    <a:spLocks noChangeAspect="1"/>
                  </p:cNvSpPr>
                  <p:nvPr/>
                </p:nvSpPr>
                <p:spPr bwMode="auto">
                  <a:xfrm>
                    <a:off x="4274" y="1182"/>
                    <a:ext cx="84" cy="28"/>
                  </a:xfrm>
                  <a:custGeom>
                    <a:avLst/>
                    <a:gdLst/>
                    <a:ahLst/>
                    <a:cxnLst>
                      <a:cxn ang="0">
                        <a:pos x="84" y="22"/>
                      </a:cxn>
                      <a:cxn ang="0">
                        <a:pos x="20" y="0"/>
                      </a:cxn>
                      <a:cxn ang="0">
                        <a:pos x="0" y="6"/>
                      </a:cxn>
                      <a:cxn ang="0">
                        <a:pos x="66" y="28"/>
                      </a:cxn>
                      <a:cxn ang="0">
                        <a:pos x="84" y="22"/>
                      </a:cxn>
                    </a:cxnLst>
                    <a:rect l="0" t="0" r="r" b="b"/>
                    <a:pathLst>
                      <a:path w="84" h="28">
                        <a:moveTo>
                          <a:pt x="84" y="22"/>
                        </a:moveTo>
                        <a:lnTo>
                          <a:pt x="20" y="0"/>
                        </a:lnTo>
                        <a:lnTo>
                          <a:pt x="0" y="6"/>
                        </a:lnTo>
                        <a:lnTo>
                          <a:pt x="66" y="28"/>
                        </a:lnTo>
                        <a:lnTo>
                          <a:pt x="84" y="22"/>
                        </a:lnTo>
                        <a:close/>
                      </a:path>
                    </a:pathLst>
                  </a:custGeom>
                  <a:solidFill>
                    <a:srgbClr val="008256"/>
                  </a:solidFill>
                  <a:ln w="0">
                    <a:solidFill>
                      <a:srgbClr val="008256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50" name="Freeform 1918"/>
                  <p:cNvSpPr>
                    <a:spLocks noChangeAspect="1"/>
                  </p:cNvSpPr>
                  <p:nvPr/>
                </p:nvSpPr>
                <p:spPr bwMode="auto">
                  <a:xfrm>
                    <a:off x="4274" y="1182"/>
                    <a:ext cx="84" cy="28"/>
                  </a:xfrm>
                  <a:custGeom>
                    <a:avLst/>
                    <a:gdLst/>
                    <a:ahLst/>
                    <a:cxnLst>
                      <a:cxn ang="0">
                        <a:pos x="84" y="22"/>
                      </a:cxn>
                      <a:cxn ang="0">
                        <a:pos x="20" y="0"/>
                      </a:cxn>
                      <a:cxn ang="0">
                        <a:pos x="0" y="6"/>
                      </a:cxn>
                      <a:cxn ang="0">
                        <a:pos x="66" y="28"/>
                      </a:cxn>
                      <a:cxn ang="0">
                        <a:pos x="84" y="22"/>
                      </a:cxn>
                    </a:cxnLst>
                    <a:rect l="0" t="0" r="r" b="b"/>
                    <a:pathLst>
                      <a:path w="84" h="28">
                        <a:moveTo>
                          <a:pt x="84" y="22"/>
                        </a:moveTo>
                        <a:lnTo>
                          <a:pt x="20" y="0"/>
                        </a:lnTo>
                        <a:lnTo>
                          <a:pt x="0" y="6"/>
                        </a:lnTo>
                        <a:lnTo>
                          <a:pt x="66" y="28"/>
                        </a:lnTo>
                        <a:lnTo>
                          <a:pt x="84" y="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51" name="Freeform 1919"/>
                  <p:cNvSpPr>
                    <a:spLocks noChangeAspect="1"/>
                  </p:cNvSpPr>
                  <p:nvPr/>
                </p:nvSpPr>
                <p:spPr bwMode="auto">
                  <a:xfrm>
                    <a:off x="4256" y="1188"/>
                    <a:ext cx="84" cy="28"/>
                  </a:xfrm>
                  <a:custGeom>
                    <a:avLst/>
                    <a:gdLst/>
                    <a:ahLst/>
                    <a:cxnLst>
                      <a:cxn ang="0">
                        <a:pos x="84" y="22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64" y="28"/>
                      </a:cxn>
                      <a:cxn ang="0">
                        <a:pos x="84" y="22"/>
                      </a:cxn>
                    </a:cxnLst>
                    <a:rect l="0" t="0" r="r" b="b"/>
                    <a:pathLst>
                      <a:path w="84" h="28">
                        <a:moveTo>
                          <a:pt x="84" y="22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64" y="28"/>
                        </a:lnTo>
                        <a:lnTo>
                          <a:pt x="84" y="22"/>
                        </a:lnTo>
                        <a:close/>
                      </a:path>
                    </a:pathLst>
                  </a:custGeom>
                  <a:solidFill>
                    <a:srgbClr val="008159"/>
                  </a:solidFill>
                  <a:ln w="0">
                    <a:solidFill>
                      <a:srgbClr val="008159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52" name="Freeform 1920"/>
                  <p:cNvSpPr>
                    <a:spLocks noChangeAspect="1"/>
                  </p:cNvSpPr>
                  <p:nvPr/>
                </p:nvSpPr>
                <p:spPr bwMode="auto">
                  <a:xfrm>
                    <a:off x="4256" y="1188"/>
                    <a:ext cx="84" cy="28"/>
                  </a:xfrm>
                  <a:custGeom>
                    <a:avLst/>
                    <a:gdLst/>
                    <a:ahLst/>
                    <a:cxnLst>
                      <a:cxn ang="0">
                        <a:pos x="84" y="22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64" y="28"/>
                      </a:cxn>
                      <a:cxn ang="0">
                        <a:pos x="84" y="22"/>
                      </a:cxn>
                    </a:cxnLst>
                    <a:rect l="0" t="0" r="r" b="b"/>
                    <a:pathLst>
                      <a:path w="84" h="28">
                        <a:moveTo>
                          <a:pt x="84" y="22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64" y="28"/>
                        </a:lnTo>
                        <a:lnTo>
                          <a:pt x="84" y="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53" name="Freeform 1921"/>
                  <p:cNvSpPr>
                    <a:spLocks noChangeAspect="1"/>
                  </p:cNvSpPr>
                  <p:nvPr/>
                </p:nvSpPr>
                <p:spPr bwMode="auto">
                  <a:xfrm>
                    <a:off x="4236" y="1196"/>
                    <a:ext cx="84" cy="28"/>
                  </a:xfrm>
                  <a:custGeom>
                    <a:avLst/>
                    <a:gdLst/>
                    <a:ahLst/>
                    <a:cxnLst>
                      <a:cxn ang="0">
                        <a:pos x="84" y="20"/>
                      </a:cxn>
                      <a:cxn ang="0">
                        <a:pos x="20" y="0"/>
                      </a:cxn>
                      <a:cxn ang="0">
                        <a:pos x="0" y="6"/>
                      </a:cxn>
                      <a:cxn ang="0">
                        <a:pos x="64" y="28"/>
                      </a:cxn>
                      <a:cxn ang="0">
                        <a:pos x="84" y="20"/>
                      </a:cxn>
                    </a:cxnLst>
                    <a:rect l="0" t="0" r="r" b="b"/>
                    <a:pathLst>
                      <a:path w="84" h="28">
                        <a:moveTo>
                          <a:pt x="84" y="20"/>
                        </a:moveTo>
                        <a:lnTo>
                          <a:pt x="20" y="0"/>
                        </a:lnTo>
                        <a:lnTo>
                          <a:pt x="0" y="6"/>
                        </a:lnTo>
                        <a:lnTo>
                          <a:pt x="64" y="28"/>
                        </a:lnTo>
                        <a:lnTo>
                          <a:pt x="84" y="20"/>
                        </a:lnTo>
                        <a:close/>
                      </a:path>
                    </a:pathLst>
                  </a:custGeom>
                  <a:solidFill>
                    <a:srgbClr val="00815B"/>
                  </a:solidFill>
                  <a:ln w="0">
                    <a:solidFill>
                      <a:srgbClr val="00815B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54" name="Freeform 1922"/>
                  <p:cNvSpPr>
                    <a:spLocks noChangeAspect="1"/>
                  </p:cNvSpPr>
                  <p:nvPr/>
                </p:nvSpPr>
                <p:spPr bwMode="auto">
                  <a:xfrm>
                    <a:off x="4236" y="1196"/>
                    <a:ext cx="84" cy="28"/>
                  </a:xfrm>
                  <a:custGeom>
                    <a:avLst/>
                    <a:gdLst/>
                    <a:ahLst/>
                    <a:cxnLst>
                      <a:cxn ang="0">
                        <a:pos x="84" y="20"/>
                      </a:cxn>
                      <a:cxn ang="0">
                        <a:pos x="20" y="0"/>
                      </a:cxn>
                      <a:cxn ang="0">
                        <a:pos x="0" y="6"/>
                      </a:cxn>
                      <a:cxn ang="0">
                        <a:pos x="64" y="28"/>
                      </a:cxn>
                      <a:cxn ang="0">
                        <a:pos x="84" y="20"/>
                      </a:cxn>
                    </a:cxnLst>
                    <a:rect l="0" t="0" r="r" b="b"/>
                    <a:pathLst>
                      <a:path w="84" h="28">
                        <a:moveTo>
                          <a:pt x="84" y="20"/>
                        </a:moveTo>
                        <a:lnTo>
                          <a:pt x="20" y="0"/>
                        </a:lnTo>
                        <a:lnTo>
                          <a:pt x="0" y="6"/>
                        </a:lnTo>
                        <a:lnTo>
                          <a:pt x="64" y="28"/>
                        </a:lnTo>
                        <a:lnTo>
                          <a:pt x="84" y="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55" name="Freeform 1923"/>
                  <p:cNvSpPr>
                    <a:spLocks noChangeAspect="1"/>
                  </p:cNvSpPr>
                  <p:nvPr/>
                </p:nvSpPr>
                <p:spPr bwMode="auto">
                  <a:xfrm>
                    <a:off x="4218" y="1202"/>
                    <a:ext cx="82" cy="28"/>
                  </a:xfrm>
                  <a:custGeom>
                    <a:avLst/>
                    <a:gdLst/>
                    <a:ahLst/>
                    <a:cxnLst>
                      <a:cxn ang="0">
                        <a:pos x="82" y="22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4" y="28"/>
                      </a:cxn>
                      <a:cxn ang="0">
                        <a:pos x="82" y="22"/>
                      </a:cxn>
                    </a:cxnLst>
                    <a:rect l="0" t="0" r="r" b="b"/>
                    <a:pathLst>
                      <a:path w="82" h="28">
                        <a:moveTo>
                          <a:pt x="82" y="22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4" y="28"/>
                        </a:lnTo>
                        <a:lnTo>
                          <a:pt x="82" y="22"/>
                        </a:lnTo>
                        <a:close/>
                      </a:path>
                    </a:pathLst>
                  </a:custGeom>
                  <a:solidFill>
                    <a:srgbClr val="00815D"/>
                  </a:solidFill>
                  <a:ln w="0">
                    <a:solidFill>
                      <a:srgbClr val="00815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56" name="Freeform 1924"/>
                  <p:cNvSpPr>
                    <a:spLocks noChangeAspect="1"/>
                  </p:cNvSpPr>
                  <p:nvPr/>
                </p:nvSpPr>
                <p:spPr bwMode="auto">
                  <a:xfrm>
                    <a:off x="4218" y="1202"/>
                    <a:ext cx="82" cy="28"/>
                  </a:xfrm>
                  <a:custGeom>
                    <a:avLst/>
                    <a:gdLst/>
                    <a:ahLst/>
                    <a:cxnLst>
                      <a:cxn ang="0">
                        <a:pos x="82" y="22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4" y="28"/>
                      </a:cxn>
                      <a:cxn ang="0">
                        <a:pos x="82" y="22"/>
                      </a:cxn>
                    </a:cxnLst>
                    <a:rect l="0" t="0" r="r" b="b"/>
                    <a:pathLst>
                      <a:path w="82" h="28">
                        <a:moveTo>
                          <a:pt x="82" y="22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4" y="28"/>
                        </a:lnTo>
                        <a:lnTo>
                          <a:pt x="82" y="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57" name="Freeform 1925"/>
                  <p:cNvSpPr>
                    <a:spLocks noChangeAspect="1"/>
                  </p:cNvSpPr>
                  <p:nvPr/>
                </p:nvSpPr>
                <p:spPr bwMode="auto">
                  <a:xfrm>
                    <a:off x="4198" y="1208"/>
                    <a:ext cx="84" cy="30"/>
                  </a:xfrm>
                  <a:custGeom>
                    <a:avLst/>
                    <a:gdLst/>
                    <a:ahLst/>
                    <a:cxnLst>
                      <a:cxn ang="0">
                        <a:pos x="84" y="22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64" y="30"/>
                      </a:cxn>
                      <a:cxn ang="0">
                        <a:pos x="84" y="22"/>
                      </a:cxn>
                    </a:cxnLst>
                    <a:rect l="0" t="0" r="r" b="b"/>
                    <a:pathLst>
                      <a:path w="84" h="30">
                        <a:moveTo>
                          <a:pt x="84" y="22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64" y="30"/>
                        </a:lnTo>
                        <a:lnTo>
                          <a:pt x="84" y="22"/>
                        </a:lnTo>
                        <a:close/>
                      </a:path>
                    </a:pathLst>
                  </a:custGeom>
                  <a:solidFill>
                    <a:srgbClr val="00805F"/>
                  </a:solidFill>
                  <a:ln w="0">
                    <a:solidFill>
                      <a:srgbClr val="00805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58" name="Freeform 1926"/>
                  <p:cNvSpPr>
                    <a:spLocks noChangeAspect="1"/>
                  </p:cNvSpPr>
                  <p:nvPr/>
                </p:nvSpPr>
                <p:spPr bwMode="auto">
                  <a:xfrm>
                    <a:off x="4198" y="1208"/>
                    <a:ext cx="84" cy="30"/>
                  </a:xfrm>
                  <a:custGeom>
                    <a:avLst/>
                    <a:gdLst/>
                    <a:ahLst/>
                    <a:cxnLst>
                      <a:cxn ang="0">
                        <a:pos x="84" y="22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64" y="30"/>
                      </a:cxn>
                      <a:cxn ang="0">
                        <a:pos x="84" y="22"/>
                      </a:cxn>
                    </a:cxnLst>
                    <a:rect l="0" t="0" r="r" b="b"/>
                    <a:pathLst>
                      <a:path w="84" h="30">
                        <a:moveTo>
                          <a:pt x="84" y="22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64" y="30"/>
                        </a:lnTo>
                        <a:lnTo>
                          <a:pt x="84" y="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59" name="Freeform 1927"/>
                  <p:cNvSpPr>
                    <a:spLocks noChangeAspect="1"/>
                  </p:cNvSpPr>
                  <p:nvPr/>
                </p:nvSpPr>
                <p:spPr bwMode="auto">
                  <a:xfrm>
                    <a:off x="4178" y="1216"/>
                    <a:ext cx="84" cy="30"/>
                  </a:xfrm>
                  <a:custGeom>
                    <a:avLst/>
                    <a:gdLst/>
                    <a:ahLst/>
                    <a:cxnLst>
                      <a:cxn ang="0">
                        <a:pos x="84" y="22"/>
                      </a:cxn>
                      <a:cxn ang="0">
                        <a:pos x="20" y="0"/>
                      </a:cxn>
                      <a:cxn ang="0">
                        <a:pos x="0" y="6"/>
                      </a:cxn>
                      <a:cxn ang="0">
                        <a:pos x="64" y="30"/>
                      </a:cxn>
                      <a:cxn ang="0">
                        <a:pos x="84" y="22"/>
                      </a:cxn>
                    </a:cxnLst>
                    <a:rect l="0" t="0" r="r" b="b"/>
                    <a:pathLst>
                      <a:path w="84" h="30">
                        <a:moveTo>
                          <a:pt x="84" y="22"/>
                        </a:moveTo>
                        <a:lnTo>
                          <a:pt x="20" y="0"/>
                        </a:lnTo>
                        <a:lnTo>
                          <a:pt x="0" y="6"/>
                        </a:lnTo>
                        <a:lnTo>
                          <a:pt x="64" y="30"/>
                        </a:lnTo>
                        <a:lnTo>
                          <a:pt x="84" y="22"/>
                        </a:lnTo>
                        <a:close/>
                      </a:path>
                    </a:pathLst>
                  </a:custGeom>
                  <a:solidFill>
                    <a:srgbClr val="008061"/>
                  </a:solidFill>
                  <a:ln w="0">
                    <a:solidFill>
                      <a:srgbClr val="00806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60" name="Freeform 1928"/>
                  <p:cNvSpPr>
                    <a:spLocks noChangeAspect="1"/>
                  </p:cNvSpPr>
                  <p:nvPr/>
                </p:nvSpPr>
                <p:spPr bwMode="auto">
                  <a:xfrm>
                    <a:off x="4178" y="1216"/>
                    <a:ext cx="84" cy="30"/>
                  </a:xfrm>
                  <a:custGeom>
                    <a:avLst/>
                    <a:gdLst/>
                    <a:ahLst/>
                    <a:cxnLst>
                      <a:cxn ang="0">
                        <a:pos x="84" y="22"/>
                      </a:cxn>
                      <a:cxn ang="0">
                        <a:pos x="20" y="0"/>
                      </a:cxn>
                      <a:cxn ang="0">
                        <a:pos x="0" y="6"/>
                      </a:cxn>
                      <a:cxn ang="0">
                        <a:pos x="64" y="30"/>
                      </a:cxn>
                      <a:cxn ang="0">
                        <a:pos x="84" y="22"/>
                      </a:cxn>
                    </a:cxnLst>
                    <a:rect l="0" t="0" r="r" b="b"/>
                    <a:pathLst>
                      <a:path w="84" h="30">
                        <a:moveTo>
                          <a:pt x="84" y="22"/>
                        </a:moveTo>
                        <a:lnTo>
                          <a:pt x="20" y="0"/>
                        </a:lnTo>
                        <a:lnTo>
                          <a:pt x="0" y="6"/>
                        </a:lnTo>
                        <a:lnTo>
                          <a:pt x="64" y="30"/>
                        </a:lnTo>
                        <a:lnTo>
                          <a:pt x="84" y="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61" name="Freeform 1929"/>
                  <p:cNvSpPr>
                    <a:spLocks noChangeAspect="1"/>
                  </p:cNvSpPr>
                  <p:nvPr/>
                </p:nvSpPr>
                <p:spPr bwMode="auto">
                  <a:xfrm>
                    <a:off x="4158" y="1222"/>
                    <a:ext cx="84" cy="32"/>
                  </a:xfrm>
                  <a:custGeom>
                    <a:avLst/>
                    <a:gdLst/>
                    <a:ahLst/>
                    <a:cxnLst>
                      <a:cxn ang="0">
                        <a:pos x="84" y="24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64" y="32"/>
                      </a:cxn>
                      <a:cxn ang="0">
                        <a:pos x="84" y="24"/>
                      </a:cxn>
                    </a:cxnLst>
                    <a:rect l="0" t="0" r="r" b="b"/>
                    <a:pathLst>
                      <a:path w="84" h="32">
                        <a:moveTo>
                          <a:pt x="84" y="24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64" y="32"/>
                        </a:lnTo>
                        <a:lnTo>
                          <a:pt x="84" y="24"/>
                        </a:lnTo>
                        <a:close/>
                      </a:path>
                    </a:pathLst>
                  </a:custGeom>
                  <a:solidFill>
                    <a:srgbClr val="008064"/>
                  </a:solidFill>
                  <a:ln w="0">
                    <a:solidFill>
                      <a:srgbClr val="008064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62" name="Freeform 1930"/>
                  <p:cNvSpPr>
                    <a:spLocks noChangeAspect="1"/>
                  </p:cNvSpPr>
                  <p:nvPr/>
                </p:nvSpPr>
                <p:spPr bwMode="auto">
                  <a:xfrm>
                    <a:off x="4158" y="1222"/>
                    <a:ext cx="84" cy="32"/>
                  </a:xfrm>
                  <a:custGeom>
                    <a:avLst/>
                    <a:gdLst/>
                    <a:ahLst/>
                    <a:cxnLst>
                      <a:cxn ang="0">
                        <a:pos x="84" y="24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64" y="32"/>
                      </a:cxn>
                      <a:cxn ang="0">
                        <a:pos x="84" y="24"/>
                      </a:cxn>
                    </a:cxnLst>
                    <a:rect l="0" t="0" r="r" b="b"/>
                    <a:pathLst>
                      <a:path w="84" h="32">
                        <a:moveTo>
                          <a:pt x="84" y="24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64" y="32"/>
                        </a:lnTo>
                        <a:lnTo>
                          <a:pt x="84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63" name="Freeform 1931"/>
                  <p:cNvSpPr>
                    <a:spLocks noChangeAspect="1"/>
                  </p:cNvSpPr>
                  <p:nvPr/>
                </p:nvSpPr>
                <p:spPr bwMode="auto">
                  <a:xfrm>
                    <a:off x="4138" y="1230"/>
                    <a:ext cx="84" cy="32"/>
                  </a:xfrm>
                  <a:custGeom>
                    <a:avLst/>
                    <a:gdLst/>
                    <a:ahLst/>
                    <a:cxnLst>
                      <a:cxn ang="0">
                        <a:pos x="84" y="24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64" y="32"/>
                      </a:cxn>
                      <a:cxn ang="0">
                        <a:pos x="84" y="24"/>
                      </a:cxn>
                    </a:cxnLst>
                    <a:rect l="0" t="0" r="r" b="b"/>
                    <a:pathLst>
                      <a:path w="84" h="32">
                        <a:moveTo>
                          <a:pt x="84" y="24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64" y="32"/>
                        </a:lnTo>
                        <a:lnTo>
                          <a:pt x="84" y="24"/>
                        </a:lnTo>
                        <a:close/>
                      </a:path>
                    </a:pathLst>
                  </a:custGeom>
                  <a:solidFill>
                    <a:srgbClr val="007F66"/>
                  </a:solidFill>
                  <a:ln w="0">
                    <a:solidFill>
                      <a:srgbClr val="007F66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64" name="Freeform 1932"/>
                  <p:cNvSpPr>
                    <a:spLocks noChangeAspect="1"/>
                  </p:cNvSpPr>
                  <p:nvPr/>
                </p:nvSpPr>
                <p:spPr bwMode="auto">
                  <a:xfrm>
                    <a:off x="4138" y="1230"/>
                    <a:ext cx="84" cy="32"/>
                  </a:xfrm>
                  <a:custGeom>
                    <a:avLst/>
                    <a:gdLst/>
                    <a:ahLst/>
                    <a:cxnLst>
                      <a:cxn ang="0">
                        <a:pos x="84" y="24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64" y="32"/>
                      </a:cxn>
                      <a:cxn ang="0">
                        <a:pos x="84" y="24"/>
                      </a:cxn>
                    </a:cxnLst>
                    <a:rect l="0" t="0" r="r" b="b"/>
                    <a:pathLst>
                      <a:path w="84" h="32">
                        <a:moveTo>
                          <a:pt x="84" y="24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64" y="32"/>
                        </a:lnTo>
                        <a:lnTo>
                          <a:pt x="84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65" name="Freeform 1933"/>
                  <p:cNvSpPr>
                    <a:spLocks noChangeAspect="1"/>
                  </p:cNvSpPr>
                  <p:nvPr/>
                </p:nvSpPr>
                <p:spPr bwMode="auto">
                  <a:xfrm>
                    <a:off x="4118" y="1238"/>
                    <a:ext cx="84" cy="32"/>
                  </a:xfrm>
                  <a:custGeom>
                    <a:avLst/>
                    <a:gdLst/>
                    <a:ahLst/>
                    <a:cxnLst>
                      <a:cxn ang="0">
                        <a:pos x="84" y="24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64" y="32"/>
                      </a:cxn>
                      <a:cxn ang="0">
                        <a:pos x="84" y="24"/>
                      </a:cxn>
                    </a:cxnLst>
                    <a:rect l="0" t="0" r="r" b="b"/>
                    <a:pathLst>
                      <a:path w="84" h="32">
                        <a:moveTo>
                          <a:pt x="84" y="24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64" y="32"/>
                        </a:lnTo>
                        <a:lnTo>
                          <a:pt x="84" y="24"/>
                        </a:lnTo>
                        <a:close/>
                      </a:path>
                    </a:pathLst>
                  </a:custGeom>
                  <a:solidFill>
                    <a:srgbClr val="007F69"/>
                  </a:solidFill>
                  <a:ln w="0">
                    <a:solidFill>
                      <a:srgbClr val="007F69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66" name="Freeform 1934"/>
                  <p:cNvSpPr>
                    <a:spLocks noChangeAspect="1"/>
                  </p:cNvSpPr>
                  <p:nvPr/>
                </p:nvSpPr>
                <p:spPr bwMode="auto">
                  <a:xfrm>
                    <a:off x="4118" y="1238"/>
                    <a:ext cx="84" cy="32"/>
                  </a:xfrm>
                  <a:custGeom>
                    <a:avLst/>
                    <a:gdLst/>
                    <a:ahLst/>
                    <a:cxnLst>
                      <a:cxn ang="0">
                        <a:pos x="84" y="24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64" y="32"/>
                      </a:cxn>
                      <a:cxn ang="0">
                        <a:pos x="84" y="24"/>
                      </a:cxn>
                    </a:cxnLst>
                    <a:rect l="0" t="0" r="r" b="b"/>
                    <a:pathLst>
                      <a:path w="84" h="32">
                        <a:moveTo>
                          <a:pt x="84" y="24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64" y="32"/>
                        </a:lnTo>
                        <a:lnTo>
                          <a:pt x="84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67" name="Freeform 1935"/>
                  <p:cNvSpPr>
                    <a:spLocks noChangeAspect="1"/>
                  </p:cNvSpPr>
                  <p:nvPr/>
                </p:nvSpPr>
                <p:spPr bwMode="auto">
                  <a:xfrm>
                    <a:off x="4096" y="1246"/>
                    <a:ext cx="86" cy="34"/>
                  </a:xfrm>
                  <a:custGeom>
                    <a:avLst/>
                    <a:gdLst/>
                    <a:ahLst/>
                    <a:cxnLst>
                      <a:cxn ang="0">
                        <a:pos x="86" y="24"/>
                      </a:cxn>
                      <a:cxn ang="0">
                        <a:pos x="22" y="0"/>
                      </a:cxn>
                      <a:cxn ang="0">
                        <a:pos x="0" y="8"/>
                      </a:cxn>
                      <a:cxn ang="0">
                        <a:pos x="64" y="34"/>
                      </a:cxn>
                      <a:cxn ang="0">
                        <a:pos x="86" y="24"/>
                      </a:cxn>
                    </a:cxnLst>
                    <a:rect l="0" t="0" r="r" b="b"/>
                    <a:pathLst>
                      <a:path w="86" h="34">
                        <a:moveTo>
                          <a:pt x="86" y="24"/>
                        </a:moveTo>
                        <a:lnTo>
                          <a:pt x="22" y="0"/>
                        </a:lnTo>
                        <a:lnTo>
                          <a:pt x="0" y="8"/>
                        </a:lnTo>
                        <a:lnTo>
                          <a:pt x="64" y="34"/>
                        </a:lnTo>
                        <a:lnTo>
                          <a:pt x="86" y="24"/>
                        </a:lnTo>
                        <a:close/>
                      </a:path>
                    </a:pathLst>
                  </a:custGeom>
                  <a:solidFill>
                    <a:srgbClr val="007F6B"/>
                  </a:solidFill>
                  <a:ln w="0">
                    <a:solidFill>
                      <a:srgbClr val="007F6B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68" name="Freeform 1936"/>
                  <p:cNvSpPr>
                    <a:spLocks noChangeAspect="1"/>
                  </p:cNvSpPr>
                  <p:nvPr/>
                </p:nvSpPr>
                <p:spPr bwMode="auto">
                  <a:xfrm>
                    <a:off x="4096" y="1246"/>
                    <a:ext cx="86" cy="34"/>
                  </a:xfrm>
                  <a:custGeom>
                    <a:avLst/>
                    <a:gdLst/>
                    <a:ahLst/>
                    <a:cxnLst>
                      <a:cxn ang="0">
                        <a:pos x="86" y="24"/>
                      </a:cxn>
                      <a:cxn ang="0">
                        <a:pos x="22" y="0"/>
                      </a:cxn>
                      <a:cxn ang="0">
                        <a:pos x="0" y="8"/>
                      </a:cxn>
                      <a:cxn ang="0">
                        <a:pos x="64" y="34"/>
                      </a:cxn>
                      <a:cxn ang="0">
                        <a:pos x="86" y="24"/>
                      </a:cxn>
                    </a:cxnLst>
                    <a:rect l="0" t="0" r="r" b="b"/>
                    <a:pathLst>
                      <a:path w="86" h="34">
                        <a:moveTo>
                          <a:pt x="86" y="24"/>
                        </a:moveTo>
                        <a:lnTo>
                          <a:pt x="22" y="0"/>
                        </a:lnTo>
                        <a:lnTo>
                          <a:pt x="0" y="8"/>
                        </a:lnTo>
                        <a:lnTo>
                          <a:pt x="64" y="34"/>
                        </a:lnTo>
                        <a:lnTo>
                          <a:pt x="86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69" name="Freeform 1937"/>
                  <p:cNvSpPr>
                    <a:spLocks noChangeAspect="1"/>
                  </p:cNvSpPr>
                  <p:nvPr/>
                </p:nvSpPr>
                <p:spPr bwMode="auto">
                  <a:xfrm>
                    <a:off x="4076" y="1254"/>
                    <a:ext cx="84" cy="36"/>
                  </a:xfrm>
                  <a:custGeom>
                    <a:avLst/>
                    <a:gdLst/>
                    <a:ahLst/>
                    <a:cxnLst>
                      <a:cxn ang="0">
                        <a:pos x="84" y="26"/>
                      </a:cxn>
                      <a:cxn ang="0">
                        <a:pos x="20" y="0"/>
                      </a:cxn>
                      <a:cxn ang="0">
                        <a:pos x="0" y="10"/>
                      </a:cxn>
                      <a:cxn ang="0">
                        <a:pos x="64" y="36"/>
                      </a:cxn>
                      <a:cxn ang="0">
                        <a:pos x="84" y="26"/>
                      </a:cxn>
                    </a:cxnLst>
                    <a:rect l="0" t="0" r="r" b="b"/>
                    <a:pathLst>
                      <a:path w="84" h="36">
                        <a:moveTo>
                          <a:pt x="84" y="26"/>
                        </a:moveTo>
                        <a:lnTo>
                          <a:pt x="20" y="0"/>
                        </a:lnTo>
                        <a:lnTo>
                          <a:pt x="0" y="10"/>
                        </a:lnTo>
                        <a:lnTo>
                          <a:pt x="64" y="36"/>
                        </a:lnTo>
                        <a:lnTo>
                          <a:pt x="84" y="26"/>
                        </a:lnTo>
                        <a:close/>
                      </a:path>
                    </a:pathLst>
                  </a:custGeom>
                  <a:solidFill>
                    <a:srgbClr val="007F6E"/>
                  </a:solidFill>
                  <a:ln w="0">
                    <a:solidFill>
                      <a:srgbClr val="007F6E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70" name="Freeform 1938"/>
                  <p:cNvSpPr>
                    <a:spLocks noChangeAspect="1"/>
                  </p:cNvSpPr>
                  <p:nvPr/>
                </p:nvSpPr>
                <p:spPr bwMode="auto">
                  <a:xfrm>
                    <a:off x="4076" y="1254"/>
                    <a:ext cx="84" cy="36"/>
                  </a:xfrm>
                  <a:custGeom>
                    <a:avLst/>
                    <a:gdLst/>
                    <a:ahLst/>
                    <a:cxnLst>
                      <a:cxn ang="0">
                        <a:pos x="84" y="26"/>
                      </a:cxn>
                      <a:cxn ang="0">
                        <a:pos x="20" y="0"/>
                      </a:cxn>
                      <a:cxn ang="0">
                        <a:pos x="0" y="10"/>
                      </a:cxn>
                      <a:cxn ang="0">
                        <a:pos x="64" y="36"/>
                      </a:cxn>
                      <a:cxn ang="0">
                        <a:pos x="84" y="26"/>
                      </a:cxn>
                    </a:cxnLst>
                    <a:rect l="0" t="0" r="r" b="b"/>
                    <a:pathLst>
                      <a:path w="84" h="36">
                        <a:moveTo>
                          <a:pt x="84" y="26"/>
                        </a:moveTo>
                        <a:lnTo>
                          <a:pt x="20" y="0"/>
                        </a:lnTo>
                        <a:lnTo>
                          <a:pt x="0" y="10"/>
                        </a:lnTo>
                        <a:lnTo>
                          <a:pt x="64" y="36"/>
                        </a:lnTo>
                        <a:lnTo>
                          <a:pt x="84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71" name="Freeform 1939"/>
                  <p:cNvSpPr>
                    <a:spLocks noChangeAspect="1"/>
                  </p:cNvSpPr>
                  <p:nvPr/>
                </p:nvSpPr>
                <p:spPr bwMode="auto">
                  <a:xfrm>
                    <a:off x="4054" y="1264"/>
                    <a:ext cx="86" cy="34"/>
                  </a:xfrm>
                  <a:custGeom>
                    <a:avLst/>
                    <a:gdLst/>
                    <a:ahLst/>
                    <a:cxnLst>
                      <a:cxn ang="0">
                        <a:pos x="86" y="26"/>
                      </a:cxn>
                      <a:cxn ang="0">
                        <a:pos x="22" y="0"/>
                      </a:cxn>
                      <a:cxn ang="0">
                        <a:pos x="0" y="8"/>
                      </a:cxn>
                      <a:cxn ang="0">
                        <a:pos x="64" y="34"/>
                      </a:cxn>
                      <a:cxn ang="0">
                        <a:pos x="86" y="26"/>
                      </a:cxn>
                    </a:cxnLst>
                    <a:rect l="0" t="0" r="r" b="b"/>
                    <a:pathLst>
                      <a:path w="86" h="34">
                        <a:moveTo>
                          <a:pt x="86" y="26"/>
                        </a:moveTo>
                        <a:lnTo>
                          <a:pt x="22" y="0"/>
                        </a:lnTo>
                        <a:lnTo>
                          <a:pt x="0" y="8"/>
                        </a:lnTo>
                        <a:lnTo>
                          <a:pt x="64" y="34"/>
                        </a:lnTo>
                        <a:lnTo>
                          <a:pt x="86" y="26"/>
                        </a:lnTo>
                        <a:close/>
                      </a:path>
                    </a:pathLst>
                  </a:custGeom>
                  <a:solidFill>
                    <a:srgbClr val="007F70"/>
                  </a:solidFill>
                  <a:ln w="0">
                    <a:solidFill>
                      <a:srgbClr val="007F7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72" name="Freeform 1940"/>
                  <p:cNvSpPr>
                    <a:spLocks noChangeAspect="1"/>
                  </p:cNvSpPr>
                  <p:nvPr/>
                </p:nvSpPr>
                <p:spPr bwMode="auto">
                  <a:xfrm>
                    <a:off x="4054" y="1264"/>
                    <a:ext cx="86" cy="34"/>
                  </a:xfrm>
                  <a:custGeom>
                    <a:avLst/>
                    <a:gdLst/>
                    <a:ahLst/>
                    <a:cxnLst>
                      <a:cxn ang="0">
                        <a:pos x="86" y="26"/>
                      </a:cxn>
                      <a:cxn ang="0">
                        <a:pos x="22" y="0"/>
                      </a:cxn>
                      <a:cxn ang="0">
                        <a:pos x="0" y="8"/>
                      </a:cxn>
                      <a:cxn ang="0">
                        <a:pos x="64" y="34"/>
                      </a:cxn>
                      <a:cxn ang="0">
                        <a:pos x="86" y="26"/>
                      </a:cxn>
                    </a:cxnLst>
                    <a:rect l="0" t="0" r="r" b="b"/>
                    <a:pathLst>
                      <a:path w="86" h="34">
                        <a:moveTo>
                          <a:pt x="86" y="26"/>
                        </a:moveTo>
                        <a:lnTo>
                          <a:pt x="22" y="0"/>
                        </a:lnTo>
                        <a:lnTo>
                          <a:pt x="0" y="8"/>
                        </a:lnTo>
                        <a:lnTo>
                          <a:pt x="64" y="34"/>
                        </a:lnTo>
                        <a:lnTo>
                          <a:pt x="86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73" name="Freeform 1941"/>
                  <p:cNvSpPr>
                    <a:spLocks noChangeAspect="1"/>
                  </p:cNvSpPr>
                  <p:nvPr/>
                </p:nvSpPr>
                <p:spPr bwMode="auto">
                  <a:xfrm>
                    <a:off x="4034" y="1272"/>
                    <a:ext cx="84" cy="36"/>
                  </a:xfrm>
                  <a:custGeom>
                    <a:avLst/>
                    <a:gdLst/>
                    <a:ahLst/>
                    <a:cxnLst>
                      <a:cxn ang="0">
                        <a:pos x="84" y="26"/>
                      </a:cxn>
                      <a:cxn ang="0">
                        <a:pos x="20" y="0"/>
                      </a:cxn>
                      <a:cxn ang="0">
                        <a:pos x="0" y="10"/>
                      </a:cxn>
                      <a:cxn ang="0">
                        <a:pos x="64" y="36"/>
                      </a:cxn>
                      <a:cxn ang="0">
                        <a:pos x="84" y="26"/>
                      </a:cxn>
                    </a:cxnLst>
                    <a:rect l="0" t="0" r="r" b="b"/>
                    <a:pathLst>
                      <a:path w="84" h="36">
                        <a:moveTo>
                          <a:pt x="84" y="26"/>
                        </a:moveTo>
                        <a:lnTo>
                          <a:pt x="20" y="0"/>
                        </a:lnTo>
                        <a:lnTo>
                          <a:pt x="0" y="10"/>
                        </a:lnTo>
                        <a:lnTo>
                          <a:pt x="64" y="36"/>
                        </a:lnTo>
                        <a:lnTo>
                          <a:pt x="84" y="26"/>
                        </a:lnTo>
                        <a:close/>
                      </a:path>
                    </a:pathLst>
                  </a:custGeom>
                  <a:solidFill>
                    <a:srgbClr val="007F72"/>
                  </a:solidFill>
                  <a:ln w="0">
                    <a:solidFill>
                      <a:srgbClr val="007F72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74" name="Freeform 1942"/>
                  <p:cNvSpPr>
                    <a:spLocks noChangeAspect="1"/>
                  </p:cNvSpPr>
                  <p:nvPr/>
                </p:nvSpPr>
                <p:spPr bwMode="auto">
                  <a:xfrm>
                    <a:off x="4034" y="1272"/>
                    <a:ext cx="84" cy="36"/>
                  </a:xfrm>
                  <a:custGeom>
                    <a:avLst/>
                    <a:gdLst/>
                    <a:ahLst/>
                    <a:cxnLst>
                      <a:cxn ang="0">
                        <a:pos x="84" y="26"/>
                      </a:cxn>
                      <a:cxn ang="0">
                        <a:pos x="20" y="0"/>
                      </a:cxn>
                      <a:cxn ang="0">
                        <a:pos x="0" y="10"/>
                      </a:cxn>
                      <a:cxn ang="0">
                        <a:pos x="64" y="36"/>
                      </a:cxn>
                      <a:cxn ang="0">
                        <a:pos x="84" y="26"/>
                      </a:cxn>
                    </a:cxnLst>
                    <a:rect l="0" t="0" r="r" b="b"/>
                    <a:pathLst>
                      <a:path w="84" h="36">
                        <a:moveTo>
                          <a:pt x="84" y="26"/>
                        </a:moveTo>
                        <a:lnTo>
                          <a:pt x="20" y="0"/>
                        </a:lnTo>
                        <a:lnTo>
                          <a:pt x="0" y="10"/>
                        </a:lnTo>
                        <a:lnTo>
                          <a:pt x="64" y="36"/>
                        </a:lnTo>
                        <a:lnTo>
                          <a:pt x="84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75" name="Freeform 1943"/>
                  <p:cNvSpPr>
                    <a:spLocks noChangeAspect="1"/>
                  </p:cNvSpPr>
                  <p:nvPr/>
                </p:nvSpPr>
                <p:spPr bwMode="auto">
                  <a:xfrm>
                    <a:off x="4012" y="1282"/>
                    <a:ext cx="86" cy="38"/>
                  </a:xfrm>
                  <a:custGeom>
                    <a:avLst/>
                    <a:gdLst/>
                    <a:ahLst/>
                    <a:cxnLst>
                      <a:cxn ang="0">
                        <a:pos x="86" y="26"/>
                      </a:cxn>
                      <a:cxn ang="0">
                        <a:pos x="22" y="0"/>
                      </a:cxn>
                      <a:cxn ang="0">
                        <a:pos x="0" y="10"/>
                      </a:cxn>
                      <a:cxn ang="0">
                        <a:pos x="64" y="38"/>
                      </a:cxn>
                      <a:cxn ang="0">
                        <a:pos x="86" y="26"/>
                      </a:cxn>
                    </a:cxnLst>
                    <a:rect l="0" t="0" r="r" b="b"/>
                    <a:pathLst>
                      <a:path w="86" h="38">
                        <a:moveTo>
                          <a:pt x="86" y="26"/>
                        </a:moveTo>
                        <a:lnTo>
                          <a:pt x="22" y="0"/>
                        </a:lnTo>
                        <a:lnTo>
                          <a:pt x="0" y="10"/>
                        </a:lnTo>
                        <a:lnTo>
                          <a:pt x="64" y="38"/>
                        </a:lnTo>
                        <a:lnTo>
                          <a:pt x="86" y="26"/>
                        </a:lnTo>
                        <a:close/>
                      </a:path>
                    </a:pathLst>
                  </a:custGeom>
                  <a:solidFill>
                    <a:srgbClr val="007F73"/>
                  </a:solidFill>
                  <a:ln w="0">
                    <a:solidFill>
                      <a:srgbClr val="007F73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76" name="Freeform 1944"/>
                  <p:cNvSpPr>
                    <a:spLocks noChangeAspect="1"/>
                  </p:cNvSpPr>
                  <p:nvPr/>
                </p:nvSpPr>
                <p:spPr bwMode="auto">
                  <a:xfrm>
                    <a:off x="4012" y="1282"/>
                    <a:ext cx="86" cy="38"/>
                  </a:xfrm>
                  <a:custGeom>
                    <a:avLst/>
                    <a:gdLst/>
                    <a:ahLst/>
                    <a:cxnLst>
                      <a:cxn ang="0">
                        <a:pos x="86" y="26"/>
                      </a:cxn>
                      <a:cxn ang="0">
                        <a:pos x="22" y="0"/>
                      </a:cxn>
                      <a:cxn ang="0">
                        <a:pos x="0" y="10"/>
                      </a:cxn>
                      <a:cxn ang="0">
                        <a:pos x="64" y="38"/>
                      </a:cxn>
                      <a:cxn ang="0">
                        <a:pos x="86" y="26"/>
                      </a:cxn>
                    </a:cxnLst>
                    <a:rect l="0" t="0" r="r" b="b"/>
                    <a:pathLst>
                      <a:path w="86" h="38">
                        <a:moveTo>
                          <a:pt x="86" y="26"/>
                        </a:moveTo>
                        <a:lnTo>
                          <a:pt x="22" y="0"/>
                        </a:lnTo>
                        <a:lnTo>
                          <a:pt x="0" y="10"/>
                        </a:lnTo>
                        <a:lnTo>
                          <a:pt x="64" y="38"/>
                        </a:lnTo>
                        <a:lnTo>
                          <a:pt x="86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77" name="Freeform 1945"/>
                  <p:cNvSpPr>
                    <a:spLocks noChangeAspect="1"/>
                  </p:cNvSpPr>
                  <p:nvPr/>
                </p:nvSpPr>
                <p:spPr bwMode="auto">
                  <a:xfrm>
                    <a:off x="3990" y="1292"/>
                    <a:ext cx="86" cy="38"/>
                  </a:xfrm>
                  <a:custGeom>
                    <a:avLst/>
                    <a:gdLst/>
                    <a:ahLst/>
                    <a:cxnLst>
                      <a:cxn ang="0">
                        <a:pos x="86" y="28"/>
                      </a:cxn>
                      <a:cxn ang="0">
                        <a:pos x="22" y="0"/>
                      </a:cxn>
                      <a:cxn ang="0">
                        <a:pos x="0" y="8"/>
                      </a:cxn>
                      <a:cxn ang="0">
                        <a:pos x="64" y="38"/>
                      </a:cxn>
                      <a:cxn ang="0">
                        <a:pos x="86" y="28"/>
                      </a:cxn>
                    </a:cxnLst>
                    <a:rect l="0" t="0" r="r" b="b"/>
                    <a:pathLst>
                      <a:path w="86" h="38">
                        <a:moveTo>
                          <a:pt x="86" y="28"/>
                        </a:moveTo>
                        <a:lnTo>
                          <a:pt x="22" y="0"/>
                        </a:lnTo>
                        <a:lnTo>
                          <a:pt x="0" y="8"/>
                        </a:lnTo>
                        <a:lnTo>
                          <a:pt x="64" y="38"/>
                        </a:lnTo>
                        <a:lnTo>
                          <a:pt x="86" y="28"/>
                        </a:lnTo>
                        <a:close/>
                      </a:path>
                    </a:pathLst>
                  </a:custGeom>
                  <a:solidFill>
                    <a:srgbClr val="008074"/>
                  </a:solidFill>
                  <a:ln w="0">
                    <a:solidFill>
                      <a:srgbClr val="008074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78" name="Freeform 1946"/>
                  <p:cNvSpPr>
                    <a:spLocks noChangeAspect="1"/>
                  </p:cNvSpPr>
                  <p:nvPr/>
                </p:nvSpPr>
                <p:spPr bwMode="auto">
                  <a:xfrm>
                    <a:off x="3990" y="1292"/>
                    <a:ext cx="86" cy="38"/>
                  </a:xfrm>
                  <a:custGeom>
                    <a:avLst/>
                    <a:gdLst/>
                    <a:ahLst/>
                    <a:cxnLst>
                      <a:cxn ang="0">
                        <a:pos x="86" y="28"/>
                      </a:cxn>
                      <a:cxn ang="0">
                        <a:pos x="22" y="0"/>
                      </a:cxn>
                      <a:cxn ang="0">
                        <a:pos x="0" y="8"/>
                      </a:cxn>
                      <a:cxn ang="0">
                        <a:pos x="64" y="38"/>
                      </a:cxn>
                      <a:cxn ang="0">
                        <a:pos x="86" y="28"/>
                      </a:cxn>
                    </a:cxnLst>
                    <a:rect l="0" t="0" r="r" b="b"/>
                    <a:pathLst>
                      <a:path w="86" h="38">
                        <a:moveTo>
                          <a:pt x="86" y="28"/>
                        </a:moveTo>
                        <a:lnTo>
                          <a:pt x="22" y="0"/>
                        </a:lnTo>
                        <a:lnTo>
                          <a:pt x="0" y="8"/>
                        </a:lnTo>
                        <a:lnTo>
                          <a:pt x="64" y="38"/>
                        </a:lnTo>
                        <a:lnTo>
                          <a:pt x="86" y="2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79" name="Freeform 1947"/>
                  <p:cNvSpPr>
                    <a:spLocks noChangeAspect="1"/>
                  </p:cNvSpPr>
                  <p:nvPr/>
                </p:nvSpPr>
                <p:spPr bwMode="auto">
                  <a:xfrm>
                    <a:off x="3968" y="1300"/>
                    <a:ext cx="86" cy="40"/>
                  </a:xfrm>
                  <a:custGeom>
                    <a:avLst/>
                    <a:gdLst/>
                    <a:ahLst/>
                    <a:cxnLst>
                      <a:cxn ang="0">
                        <a:pos x="86" y="30"/>
                      </a:cxn>
                      <a:cxn ang="0">
                        <a:pos x="22" y="0"/>
                      </a:cxn>
                      <a:cxn ang="0">
                        <a:pos x="0" y="10"/>
                      </a:cxn>
                      <a:cxn ang="0">
                        <a:pos x="64" y="40"/>
                      </a:cxn>
                      <a:cxn ang="0">
                        <a:pos x="86" y="30"/>
                      </a:cxn>
                    </a:cxnLst>
                    <a:rect l="0" t="0" r="r" b="b"/>
                    <a:pathLst>
                      <a:path w="86" h="40">
                        <a:moveTo>
                          <a:pt x="86" y="30"/>
                        </a:moveTo>
                        <a:lnTo>
                          <a:pt x="22" y="0"/>
                        </a:lnTo>
                        <a:lnTo>
                          <a:pt x="0" y="10"/>
                        </a:lnTo>
                        <a:lnTo>
                          <a:pt x="64" y="40"/>
                        </a:lnTo>
                        <a:lnTo>
                          <a:pt x="86" y="30"/>
                        </a:lnTo>
                        <a:close/>
                      </a:path>
                    </a:pathLst>
                  </a:custGeom>
                  <a:solidFill>
                    <a:srgbClr val="008175"/>
                  </a:solidFill>
                  <a:ln w="0">
                    <a:solidFill>
                      <a:srgbClr val="00817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80" name="Freeform 1948"/>
                  <p:cNvSpPr>
                    <a:spLocks noChangeAspect="1"/>
                  </p:cNvSpPr>
                  <p:nvPr/>
                </p:nvSpPr>
                <p:spPr bwMode="auto">
                  <a:xfrm>
                    <a:off x="3968" y="1300"/>
                    <a:ext cx="86" cy="40"/>
                  </a:xfrm>
                  <a:custGeom>
                    <a:avLst/>
                    <a:gdLst/>
                    <a:ahLst/>
                    <a:cxnLst>
                      <a:cxn ang="0">
                        <a:pos x="86" y="30"/>
                      </a:cxn>
                      <a:cxn ang="0">
                        <a:pos x="22" y="0"/>
                      </a:cxn>
                      <a:cxn ang="0">
                        <a:pos x="0" y="10"/>
                      </a:cxn>
                      <a:cxn ang="0">
                        <a:pos x="64" y="40"/>
                      </a:cxn>
                      <a:cxn ang="0">
                        <a:pos x="86" y="30"/>
                      </a:cxn>
                    </a:cxnLst>
                    <a:rect l="0" t="0" r="r" b="b"/>
                    <a:pathLst>
                      <a:path w="86" h="40">
                        <a:moveTo>
                          <a:pt x="86" y="30"/>
                        </a:moveTo>
                        <a:lnTo>
                          <a:pt x="22" y="0"/>
                        </a:lnTo>
                        <a:lnTo>
                          <a:pt x="0" y="10"/>
                        </a:lnTo>
                        <a:lnTo>
                          <a:pt x="64" y="40"/>
                        </a:lnTo>
                        <a:lnTo>
                          <a:pt x="86" y="3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81" name="Freeform 1949"/>
                  <p:cNvSpPr>
                    <a:spLocks noChangeAspect="1"/>
                  </p:cNvSpPr>
                  <p:nvPr/>
                </p:nvSpPr>
                <p:spPr bwMode="auto">
                  <a:xfrm>
                    <a:off x="3946" y="1310"/>
                    <a:ext cx="86" cy="42"/>
                  </a:xfrm>
                  <a:custGeom>
                    <a:avLst/>
                    <a:gdLst/>
                    <a:ahLst/>
                    <a:cxnLst>
                      <a:cxn ang="0">
                        <a:pos x="86" y="30"/>
                      </a:cxn>
                      <a:cxn ang="0">
                        <a:pos x="22" y="0"/>
                      </a:cxn>
                      <a:cxn ang="0">
                        <a:pos x="0" y="10"/>
                      </a:cxn>
                      <a:cxn ang="0">
                        <a:pos x="64" y="42"/>
                      </a:cxn>
                      <a:cxn ang="0">
                        <a:pos x="86" y="30"/>
                      </a:cxn>
                    </a:cxnLst>
                    <a:rect l="0" t="0" r="r" b="b"/>
                    <a:pathLst>
                      <a:path w="86" h="42">
                        <a:moveTo>
                          <a:pt x="86" y="30"/>
                        </a:moveTo>
                        <a:lnTo>
                          <a:pt x="22" y="0"/>
                        </a:lnTo>
                        <a:lnTo>
                          <a:pt x="0" y="10"/>
                        </a:lnTo>
                        <a:lnTo>
                          <a:pt x="64" y="42"/>
                        </a:lnTo>
                        <a:lnTo>
                          <a:pt x="86" y="30"/>
                        </a:lnTo>
                        <a:close/>
                      </a:path>
                    </a:pathLst>
                  </a:custGeom>
                  <a:solidFill>
                    <a:srgbClr val="008274"/>
                  </a:solidFill>
                  <a:ln w="0">
                    <a:solidFill>
                      <a:srgbClr val="008274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82" name="Freeform 1950"/>
                  <p:cNvSpPr>
                    <a:spLocks noChangeAspect="1"/>
                  </p:cNvSpPr>
                  <p:nvPr/>
                </p:nvSpPr>
                <p:spPr bwMode="auto">
                  <a:xfrm>
                    <a:off x="3946" y="1310"/>
                    <a:ext cx="86" cy="42"/>
                  </a:xfrm>
                  <a:custGeom>
                    <a:avLst/>
                    <a:gdLst/>
                    <a:ahLst/>
                    <a:cxnLst>
                      <a:cxn ang="0">
                        <a:pos x="86" y="30"/>
                      </a:cxn>
                      <a:cxn ang="0">
                        <a:pos x="22" y="0"/>
                      </a:cxn>
                      <a:cxn ang="0">
                        <a:pos x="0" y="10"/>
                      </a:cxn>
                      <a:cxn ang="0">
                        <a:pos x="64" y="42"/>
                      </a:cxn>
                      <a:cxn ang="0">
                        <a:pos x="86" y="30"/>
                      </a:cxn>
                    </a:cxnLst>
                    <a:rect l="0" t="0" r="r" b="b"/>
                    <a:pathLst>
                      <a:path w="86" h="42">
                        <a:moveTo>
                          <a:pt x="86" y="30"/>
                        </a:moveTo>
                        <a:lnTo>
                          <a:pt x="22" y="0"/>
                        </a:lnTo>
                        <a:lnTo>
                          <a:pt x="0" y="10"/>
                        </a:lnTo>
                        <a:lnTo>
                          <a:pt x="64" y="42"/>
                        </a:lnTo>
                        <a:lnTo>
                          <a:pt x="86" y="3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83" name="Freeform 1951"/>
                  <p:cNvSpPr>
                    <a:spLocks noChangeAspect="1"/>
                  </p:cNvSpPr>
                  <p:nvPr/>
                </p:nvSpPr>
                <p:spPr bwMode="auto">
                  <a:xfrm>
                    <a:off x="3924" y="1320"/>
                    <a:ext cx="86" cy="42"/>
                  </a:xfrm>
                  <a:custGeom>
                    <a:avLst/>
                    <a:gdLst/>
                    <a:ahLst/>
                    <a:cxnLst>
                      <a:cxn ang="0">
                        <a:pos x="86" y="32"/>
                      </a:cxn>
                      <a:cxn ang="0">
                        <a:pos x="22" y="0"/>
                      </a:cxn>
                      <a:cxn ang="0">
                        <a:pos x="0" y="10"/>
                      </a:cxn>
                      <a:cxn ang="0">
                        <a:pos x="64" y="42"/>
                      </a:cxn>
                      <a:cxn ang="0">
                        <a:pos x="86" y="32"/>
                      </a:cxn>
                    </a:cxnLst>
                    <a:rect l="0" t="0" r="r" b="b"/>
                    <a:pathLst>
                      <a:path w="86" h="42">
                        <a:moveTo>
                          <a:pt x="86" y="32"/>
                        </a:moveTo>
                        <a:lnTo>
                          <a:pt x="22" y="0"/>
                        </a:lnTo>
                        <a:lnTo>
                          <a:pt x="0" y="10"/>
                        </a:lnTo>
                        <a:lnTo>
                          <a:pt x="64" y="42"/>
                        </a:lnTo>
                        <a:lnTo>
                          <a:pt x="86" y="32"/>
                        </a:lnTo>
                        <a:close/>
                      </a:path>
                    </a:pathLst>
                  </a:custGeom>
                  <a:solidFill>
                    <a:srgbClr val="008472"/>
                  </a:solidFill>
                  <a:ln w="0">
                    <a:solidFill>
                      <a:srgbClr val="008472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84" name="Freeform 1952"/>
                  <p:cNvSpPr>
                    <a:spLocks noChangeAspect="1"/>
                  </p:cNvSpPr>
                  <p:nvPr/>
                </p:nvSpPr>
                <p:spPr bwMode="auto">
                  <a:xfrm>
                    <a:off x="3924" y="1320"/>
                    <a:ext cx="86" cy="42"/>
                  </a:xfrm>
                  <a:custGeom>
                    <a:avLst/>
                    <a:gdLst/>
                    <a:ahLst/>
                    <a:cxnLst>
                      <a:cxn ang="0">
                        <a:pos x="86" y="32"/>
                      </a:cxn>
                      <a:cxn ang="0">
                        <a:pos x="22" y="0"/>
                      </a:cxn>
                      <a:cxn ang="0">
                        <a:pos x="0" y="10"/>
                      </a:cxn>
                      <a:cxn ang="0">
                        <a:pos x="64" y="42"/>
                      </a:cxn>
                      <a:cxn ang="0">
                        <a:pos x="86" y="32"/>
                      </a:cxn>
                    </a:cxnLst>
                    <a:rect l="0" t="0" r="r" b="b"/>
                    <a:pathLst>
                      <a:path w="86" h="42">
                        <a:moveTo>
                          <a:pt x="86" y="32"/>
                        </a:moveTo>
                        <a:lnTo>
                          <a:pt x="22" y="0"/>
                        </a:lnTo>
                        <a:lnTo>
                          <a:pt x="0" y="10"/>
                        </a:lnTo>
                        <a:lnTo>
                          <a:pt x="64" y="42"/>
                        </a:lnTo>
                        <a:lnTo>
                          <a:pt x="86" y="3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85" name="Freeform 1953"/>
                  <p:cNvSpPr>
                    <a:spLocks noChangeAspect="1"/>
                  </p:cNvSpPr>
                  <p:nvPr/>
                </p:nvSpPr>
                <p:spPr bwMode="auto">
                  <a:xfrm>
                    <a:off x="3902" y="1330"/>
                    <a:ext cx="86" cy="42"/>
                  </a:xfrm>
                  <a:custGeom>
                    <a:avLst/>
                    <a:gdLst/>
                    <a:ahLst/>
                    <a:cxnLst>
                      <a:cxn ang="0">
                        <a:pos x="86" y="32"/>
                      </a:cxn>
                      <a:cxn ang="0">
                        <a:pos x="22" y="0"/>
                      </a:cxn>
                      <a:cxn ang="0">
                        <a:pos x="0" y="10"/>
                      </a:cxn>
                      <a:cxn ang="0">
                        <a:pos x="64" y="42"/>
                      </a:cxn>
                      <a:cxn ang="0">
                        <a:pos x="86" y="32"/>
                      </a:cxn>
                    </a:cxnLst>
                    <a:rect l="0" t="0" r="r" b="b"/>
                    <a:pathLst>
                      <a:path w="86" h="42">
                        <a:moveTo>
                          <a:pt x="86" y="32"/>
                        </a:moveTo>
                        <a:lnTo>
                          <a:pt x="22" y="0"/>
                        </a:lnTo>
                        <a:lnTo>
                          <a:pt x="0" y="10"/>
                        </a:lnTo>
                        <a:lnTo>
                          <a:pt x="64" y="42"/>
                        </a:lnTo>
                        <a:lnTo>
                          <a:pt x="86" y="32"/>
                        </a:lnTo>
                        <a:close/>
                      </a:path>
                    </a:pathLst>
                  </a:custGeom>
                  <a:solidFill>
                    <a:srgbClr val="00866F"/>
                  </a:solidFill>
                  <a:ln w="0">
                    <a:solidFill>
                      <a:srgbClr val="00866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86" name="Freeform 1954"/>
                  <p:cNvSpPr>
                    <a:spLocks noChangeAspect="1"/>
                  </p:cNvSpPr>
                  <p:nvPr/>
                </p:nvSpPr>
                <p:spPr bwMode="auto">
                  <a:xfrm>
                    <a:off x="3902" y="1330"/>
                    <a:ext cx="86" cy="42"/>
                  </a:xfrm>
                  <a:custGeom>
                    <a:avLst/>
                    <a:gdLst/>
                    <a:ahLst/>
                    <a:cxnLst>
                      <a:cxn ang="0">
                        <a:pos x="86" y="32"/>
                      </a:cxn>
                      <a:cxn ang="0">
                        <a:pos x="22" y="0"/>
                      </a:cxn>
                      <a:cxn ang="0">
                        <a:pos x="0" y="10"/>
                      </a:cxn>
                      <a:cxn ang="0">
                        <a:pos x="64" y="42"/>
                      </a:cxn>
                      <a:cxn ang="0">
                        <a:pos x="86" y="32"/>
                      </a:cxn>
                    </a:cxnLst>
                    <a:rect l="0" t="0" r="r" b="b"/>
                    <a:pathLst>
                      <a:path w="86" h="42">
                        <a:moveTo>
                          <a:pt x="86" y="32"/>
                        </a:moveTo>
                        <a:lnTo>
                          <a:pt x="22" y="0"/>
                        </a:lnTo>
                        <a:lnTo>
                          <a:pt x="0" y="10"/>
                        </a:lnTo>
                        <a:lnTo>
                          <a:pt x="64" y="42"/>
                        </a:lnTo>
                        <a:lnTo>
                          <a:pt x="86" y="3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87" name="Freeform 1955"/>
                  <p:cNvSpPr>
                    <a:spLocks noChangeAspect="1"/>
                  </p:cNvSpPr>
                  <p:nvPr/>
                </p:nvSpPr>
                <p:spPr bwMode="auto">
                  <a:xfrm>
                    <a:off x="3878" y="1340"/>
                    <a:ext cx="88" cy="42"/>
                  </a:xfrm>
                  <a:custGeom>
                    <a:avLst/>
                    <a:gdLst/>
                    <a:ahLst/>
                    <a:cxnLst>
                      <a:cxn ang="0">
                        <a:pos x="88" y="32"/>
                      </a:cxn>
                      <a:cxn ang="0">
                        <a:pos x="24" y="0"/>
                      </a:cxn>
                      <a:cxn ang="0">
                        <a:pos x="0" y="8"/>
                      </a:cxn>
                      <a:cxn ang="0">
                        <a:pos x="64" y="42"/>
                      </a:cxn>
                      <a:cxn ang="0">
                        <a:pos x="88" y="32"/>
                      </a:cxn>
                    </a:cxnLst>
                    <a:rect l="0" t="0" r="r" b="b"/>
                    <a:pathLst>
                      <a:path w="88" h="42">
                        <a:moveTo>
                          <a:pt x="88" y="32"/>
                        </a:moveTo>
                        <a:lnTo>
                          <a:pt x="24" y="0"/>
                        </a:lnTo>
                        <a:lnTo>
                          <a:pt x="0" y="8"/>
                        </a:lnTo>
                        <a:lnTo>
                          <a:pt x="64" y="42"/>
                        </a:lnTo>
                        <a:lnTo>
                          <a:pt x="88" y="32"/>
                        </a:lnTo>
                        <a:close/>
                      </a:path>
                    </a:pathLst>
                  </a:custGeom>
                  <a:solidFill>
                    <a:srgbClr val="00896B"/>
                  </a:solidFill>
                  <a:ln w="0">
                    <a:solidFill>
                      <a:srgbClr val="00896B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88" name="Freeform 1956"/>
                  <p:cNvSpPr>
                    <a:spLocks noChangeAspect="1"/>
                  </p:cNvSpPr>
                  <p:nvPr/>
                </p:nvSpPr>
                <p:spPr bwMode="auto">
                  <a:xfrm>
                    <a:off x="3878" y="1340"/>
                    <a:ext cx="88" cy="42"/>
                  </a:xfrm>
                  <a:custGeom>
                    <a:avLst/>
                    <a:gdLst/>
                    <a:ahLst/>
                    <a:cxnLst>
                      <a:cxn ang="0">
                        <a:pos x="88" y="32"/>
                      </a:cxn>
                      <a:cxn ang="0">
                        <a:pos x="24" y="0"/>
                      </a:cxn>
                      <a:cxn ang="0">
                        <a:pos x="0" y="8"/>
                      </a:cxn>
                      <a:cxn ang="0">
                        <a:pos x="64" y="42"/>
                      </a:cxn>
                      <a:cxn ang="0">
                        <a:pos x="88" y="32"/>
                      </a:cxn>
                    </a:cxnLst>
                    <a:rect l="0" t="0" r="r" b="b"/>
                    <a:pathLst>
                      <a:path w="88" h="42">
                        <a:moveTo>
                          <a:pt x="88" y="32"/>
                        </a:moveTo>
                        <a:lnTo>
                          <a:pt x="24" y="0"/>
                        </a:lnTo>
                        <a:lnTo>
                          <a:pt x="0" y="8"/>
                        </a:lnTo>
                        <a:lnTo>
                          <a:pt x="64" y="42"/>
                        </a:lnTo>
                        <a:lnTo>
                          <a:pt x="88" y="3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89" name="Freeform 1957"/>
                  <p:cNvSpPr>
                    <a:spLocks noChangeAspect="1"/>
                  </p:cNvSpPr>
                  <p:nvPr/>
                </p:nvSpPr>
                <p:spPr bwMode="auto">
                  <a:xfrm>
                    <a:off x="3856" y="1348"/>
                    <a:ext cx="86" cy="44"/>
                  </a:xfrm>
                  <a:custGeom>
                    <a:avLst/>
                    <a:gdLst/>
                    <a:ahLst/>
                    <a:cxnLst>
                      <a:cxn ang="0">
                        <a:pos x="86" y="34"/>
                      </a:cxn>
                      <a:cxn ang="0">
                        <a:pos x="22" y="0"/>
                      </a:cxn>
                      <a:cxn ang="0">
                        <a:pos x="0" y="8"/>
                      </a:cxn>
                      <a:cxn ang="0">
                        <a:pos x="62" y="44"/>
                      </a:cxn>
                      <a:cxn ang="0">
                        <a:pos x="86" y="34"/>
                      </a:cxn>
                    </a:cxnLst>
                    <a:rect l="0" t="0" r="r" b="b"/>
                    <a:pathLst>
                      <a:path w="86" h="44">
                        <a:moveTo>
                          <a:pt x="86" y="34"/>
                        </a:moveTo>
                        <a:lnTo>
                          <a:pt x="22" y="0"/>
                        </a:lnTo>
                        <a:lnTo>
                          <a:pt x="0" y="8"/>
                        </a:lnTo>
                        <a:lnTo>
                          <a:pt x="62" y="44"/>
                        </a:lnTo>
                        <a:lnTo>
                          <a:pt x="86" y="34"/>
                        </a:lnTo>
                        <a:close/>
                      </a:path>
                    </a:pathLst>
                  </a:custGeom>
                  <a:solidFill>
                    <a:srgbClr val="008C64"/>
                  </a:solidFill>
                  <a:ln w="0">
                    <a:solidFill>
                      <a:srgbClr val="008C64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90" name="Freeform 1958"/>
                  <p:cNvSpPr>
                    <a:spLocks noChangeAspect="1"/>
                  </p:cNvSpPr>
                  <p:nvPr/>
                </p:nvSpPr>
                <p:spPr bwMode="auto">
                  <a:xfrm>
                    <a:off x="3856" y="1348"/>
                    <a:ext cx="86" cy="44"/>
                  </a:xfrm>
                  <a:custGeom>
                    <a:avLst/>
                    <a:gdLst/>
                    <a:ahLst/>
                    <a:cxnLst>
                      <a:cxn ang="0">
                        <a:pos x="86" y="34"/>
                      </a:cxn>
                      <a:cxn ang="0">
                        <a:pos x="22" y="0"/>
                      </a:cxn>
                      <a:cxn ang="0">
                        <a:pos x="0" y="8"/>
                      </a:cxn>
                      <a:cxn ang="0">
                        <a:pos x="62" y="44"/>
                      </a:cxn>
                      <a:cxn ang="0">
                        <a:pos x="86" y="34"/>
                      </a:cxn>
                    </a:cxnLst>
                    <a:rect l="0" t="0" r="r" b="b"/>
                    <a:pathLst>
                      <a:path w="86" h="44">
                        <a:moveTo>
                          <a:pt x="86" y="34"/>
                        </a:moveTo>
                        <a:lnTo>
                          <a:pt x="22" y="0"/>
                        </a:lnTo>
                        <a:lnTo>
                          <a:pt x="0" y="8"/>
                        </a:lnTo>
                        <a:lnTo>
                          <a:pt x="62" y="44"/>
                        </a:lnTo>
                        <a:lnTo>
                          <a:pt x="86" y="3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91" name="Freeform 1959"/>
                  <p:cNvSpPr>
                    <a:spLocks noChangeAspect="1"/>
                  </p:cNvSpPr>
                  <p:nvPr/>
                </p:nvSpPr>
                <p:spPr bwMode="auto">
                  <a:xfrm>
                    <a:off x="3832" y="1356"/>
                    <a:ext cx="86" cy="44"/>
                  </a:xfrm>
                  <a:custGeom>
                    <a:avLst/>
                    <a:gdLst/>
                    <a:ahLst/>
                    <a:cxnLst>
                      <a:cxn ang="0">
                        <a:pos x="86" y="36"/>
                      </a:cxn>
                      <a:cxn ang="0">
                        <a:pos x="24" y="0"/>
                      </a:cxn>
                      <a:cxn ang="0">
                        <a:pos x="0" y="8"/>
                      </a:cxn>
                      <a:cxn ang="0">
                        <a:pos x="64" y="44"/>
                      </a:cxn>
                      <a:cxn ang="0">
                        <a:pos x="86" y="36"/>
                      </a:cxn>
                    </a:cxnLst>
                    <a:rect l="0" t="0" r="r" b="b"/>
                    <a:pathLst>
                      <a:path w="86" h="44">
                        <a:moveTo>
                          <a:pt x="86" y="36"/>
                        </a:moveTo>
                        <a:lnTo>
                          <a:pt x="24" y="0"/>
                        </a:lnTo>
                        <a:lnTo>
                          <a:pt x="0" y="8"/>
                        </a:lnTo>
                        <a:lnTo>
                          <a:pt x="64" y="44"/>
                        </a:lnTo>
                        <a:lnTo>
                          <a:pt x="86" y="36"/>
                        </a:lnTo>
                        <a:close/>
                      </a:path>
                    </a:pathLst>
                  </a:custGeom>
                  <a:solidFill>
                    <a:srgbClr val="00905C"/>
                  </a:solidFill>
                  <a:ln w="0">
                    <a:solidFill>
                      <a:srgbClr val="00905C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92" name="Freeform 1960"/>
                  <p:cNvSpPr>
                    <a:spLocks noChangeAspect="1"/>
                  </p:cNvSpPr>
                  <p:nvPr/>
                </p:nvSpPr>
                <p:spPr bwMode="auto">
                  <a:xfrm>
                    <a:off x="3832" y="1356"/>
                    <a:ext cx="86" cy="44"/>
                  </a:xfrm>
                  <a:custGeom>
                    <a:avLst/>
                    <a:gdLst/>
                    <a:ahLst/>
                    <a:cxnLst>
                      <a:cxn ang="0">
                        <a:pos x="86" y="36"/>
                      </a:cxn>
                      <a:cxn ang="0">
                        <a:pos x="24" y="0"/>
                      </a:cxn>
                      <a:cxn ang="0">
                        <a:pos x="0" y="8"/>
                      </a:cxn>
                      <a:cxn ang="0">
                        <a:pos x="64" y="44"/>
                      </a:cxn>
                      <a:cxn ang="0">
                        <a:pos x="86" y="36"/>
                      </a:cxn>
                    </a:cxnLst>
                    <a:rect l="0" t="0" r="r" b="b"/>
                    <a:pathLst>
                      <a:path w="86" h="44">
                        <a:moveTo>
                          <a:pt x="86" y="36"/>
                        </a:moveTo>
                        <a:lnTo>
                          <a:pt x="24" y="0"/>
                        </a:lnTo>
                        <a:lnTo>
                          <a:pt x="0" y="8"/>
                        </a:lnTo>
                        <a:lnTo>
                          <a:pt x="64" y="44"/>
                        </a:lnTo>
                        <a:lnTo>
                          <a:pt x="86" y="3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93" name="Freeform 1961"/>
                  <p:cNvSpPr>
                    <a:spLocks noChangeAspect="1"/>
                  </p:cNvSpPr>
                  <p:nvPr/>
                </p:nvSpPr>
                <p:spPr bwMode="auto">
                  <a:xfrm>
                    <a:off x="3808" y="1364"/>
                    <a:ext cx="88" cy="42"/>
                  </a:xfrm>
                  <a:custGeom>
                    <a:avLst/>
                    <a:gdLst/>
                    <a:ahLst/>
                    <a:cxnLst>
                      <a:cxn ang="0">
                        <a:pos x="88" y="36"/>
                      </a:cxn>
                      <a:cxn ang="0">
                        <a:pos x="24" y="0"/>
                      </a:cxn>
                      <a:cxn ang="0">
                        <a:pos x="0" y="6"/>
                      </a:cxn>
                      <a:cxn ang="0">
                        <a:pos x="64" y="42"/>
                      </a:cxn>
                      <a:cxn ang="0">
                        <a:pos x="88" y="36"/>
                      </a:cxn>
                    </a:cxnLst>
                    <a:rect l="0" t="0" r="r" b="b"/>
                    <a:pathLst>
                      <a:path w="88" h="42">
                        <a:moveTo>
                          <a:pt x="88" y="36"/>
                        </a:moveTo>
                        <a:lnTo>
                          <a:pt x="24" y="0"/>
                        </a:lnTo>
                        <a:lnTo>
                          <a:pt x="0" y="6"/>
                        </a:lnTo>
                        <a:lnTo>
                          <a:pt x="64" y="42"/>
                        </a:lnTo>
                        <a:lnTo>
                          <a:pt x="88" y="36"/>
                        </a:lnTo>
                        <a:close/>
                      </a:path>
                    </a:pathLst>
                  </a:custGeom>
                  <a:solidFill>
                    <a:srgbClr val="009451"/>
                  </a:solidFill>
                  <a:ln w="0">
                    <a:solidFill>
                      <a:srgbClr val="00945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94" name="Freeform 1962"/>
                  <p:cNvSpPr>
                    <a:spLocks noChangeAspect="1"/>
                  </p:cNvSpPr>
                  <p:nvPr/>
                </p:nvSpPr>
                <p:spPr bwMode="auto">
                  <a:xfrm>
                    <a:off x="3808" y="1364"/>
                    <a:ext cx="88" cy="42"/>
                  </a:xfrm>
                  <a:custGeom>
                    <a:avLst/>
                    <a:gdLst/>
                    <a:ahLst/>
                    <a:cxnLst>
                      <a:cxn ang="0">
                        <a:pos x="88" y="36"/>
                      </a:cxn>
                      <a:cxn ang="0">
                        <a:pos x="24" y="0"/>
                      </a:cxn>
                      <a:cxn ang="0">
                        <a:pos x="0" y="6"/>
                      </a:cxn>
                      <a:cxn ang="0">
                        <a:pos x="64" y="42"/>
                      </a:cxn>
                      <a:cxn ang="0">
                        <a:pos x="88" y="36"/>
                      </a:cxn>
                    </a:cxnLst>
                    <a:rect l="0" t="0" r="r" b="b"/>
                    <a:pathLst>
                      <a:path w="88" h="42">
                        <a:moveTo>
                          <a:pt x="88" y="36"/>
                        </a:moveTo>
                        <a:lnTo>
                          <a:pt x="24" y="0"/>
                        </a:lnTo>
                        <a:lnTo>
                          <a:pt x="0" y="6"/>
                        </a:lnTo>
                        <a:lnTo>
                          <a:pt x="64" y="42"/>
                        </a:lnTo>
                        <a:lnTo>
                          <a:pt x="88" y="3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95" name="Freeform 1963"/>
                  <p:cNvSpPr>
                    <a:spLocks noChangeAspect="1"/>
                  </p:cNvSpPr>
                  <p:nvPr/>
                </p:nvSpPr>
                <p:spPr bwMode="auto">
                  <a:xfrm>
                    <a:off x="3784" y="1370"/>
                    <a:ext cx="88" cy="42"/>
                  </a:xfrm>
                  <a:custGeom>
                    <a:avLst/>
                    <a:gdLst/>
                    <a:ahLst/>
                    <a:cxnLst>
                      <a:cxn ang="0">
                        <a:pos x="88" y="36"/>
                      </a:cxn>
                      <a:cxn ang="0">
                        <a:pos x="24" y="0"/>
                      </a:cxn>
                      <a:cxn ang="0">
                        <a:pos x="0" y="6"/>
                      </a:cxn>
                      <a:cxn ang="0">
                        <a:pos x="62" y="42"/>
                      </a:cxn>
                      <a:cxn ang="0">
                        <a:pos x="88" y="36"/>
                      </a:cxn>
                    </a:cxnLst>
                    <a:rect l="0" t="0" r="r" b="b"/>
                    <a:pathLst>
                      <a:path w="88" h="42">
                        <a:moveTo>
                          <a:pt x="88" y="36"/>
                        </a:moveTo>
                        <a:lnTo>
                          <a:pt x="24" y="0"/>
                        </a:lnTo>
                        <a:lnTo>
                          <a:pt x="0" y="6"/>
                        </a:lnTo>
                        <a:lnTo>
                          <a:pt x="62" y="42"/>
                        </a:lnTo>
                        <a:lnTo>
                          <a:pt x="88" y="36"/>
                        </a:lnTo>
                        <a:close/>
                      </a:path>
                    </a:pathLst>
                  </a:custGeom>
                  <a:solidFill>
                    <a:srgbClr val="009844"/>
                  </a:solidFill>
                  <a:ln w="0">
                    <a:solidFill>
                      <a:srgbClr val="009844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96" name="Freeform 1964"/>
                  <p:cNvSpPr>
                    <a:spLocks noChangeAspect="1"/>
                  </p:cNvSpPr>
                  <p:nvPr/>
                </p:nvSpPr>
                <p:spPr bwMode="auto">
                  <a:xfrm>
                    <a:off x="3784" y="1370"/>
                    <a:ext cx="88" cy="42"/>
                  </a:xfrm>
                  <a:custGeom>
                    <a:avLst/>
                    <a:gdLst/>
                    <a:ahLst/>
                    <a:cxnLst>
                      <a:cxn ang="0">
                        <a:pos x="88" y="36"/>
                      </a:cxn>
                      <a:cxn ang="0">
                        <a:pos x="24" y="0"/>
                      </a:cxn>
                      <a:cxn ang="0">
                        <a:pos x="0" y="6"/>
                      </a:cxn>
                      <a:cxn ang="0">
                        <a:pos x="62" y="42"/>
                      </a:cxn>
                      <a:cxn ang="0">
                        <a:pos x="88" y="36"/>
                      </a:cxn>
                    </a:cxnLst>
                    <a:rect l="0" t="0" r="r" b="b"/>
                    <a:pathLst>
                      <a:path w="88" h="42">
                        <a:moveTo>
                          <a:pt x="88" y="36"/>
                        </a:moveTo>
                        <a:lnTo>
                          <a:pt x="24" y="0"/>
                        </a:lnTo>
                        <a:lnTo>
                          <a:pt x="0" y="6"/>
                        </a:lnTo>
                        <a:lnTo>
                          <a:pt x="62" y="42"/>
                        </a:lnTo>
                        <a:lnTo>
                          <a:pt x="88" y="3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97" name="Freeform 1965"/>
                  <p:cNvSpPr>
                    <a:spLocks noChangeAspect="1"/>
                  </p:cNvSpPr>
                  <p:nvPr/>
                </p:nvSpPr>
                <p:spPr bwMode="auto">
                  <a:xfrm>
                    <a:off x="3758" y="1376"/>
                    <a:ext cx="88" cy="40"/>
                  </a:xfrm>
                  <a:custGeom>
                    <a:avLst/>
                    <a:gdLst/>
                    <a:ahLst/>
                    <a:cxnLst>
                      <a:cxn ang="0">
                        <a:pos x="88" y="36"/>
                      </a:cxn>
                      <a:cxn ang="0">
                        <a:pos x="26" y="0"/>
                      </a:cxn>
                      <a:cxn ang="0">
                        <a:pos x="0" y="4"/>
                      </a:cxn>
                      <a:cxn ang="0">
                        <a:pos x="64" y="40"/>
                      </a:cxn>
                      <a:cxn ang="0">
                        <a:pos x="88" y="36"/>
                      </a:cxn>
                    </a:cxnLst>
                    <a:rect l="0" t="0" r="r" b="b"/>
                    <a:pathLst>
                      <a:path w="88" h="40">
                        <a:moveTo>
                          <a:pt x="88" y="36"/>
                        </a:moveTo>
                        <a:lnTo>
                          <a:pt x="26" y="0"/>
                        </a:lnTo>
                        <a:lnTo>
                          <a:pt x="0" y="4"/>
                        </a:lnTo>
                        <a:lnTo>
                          <a:pt x="64" y="40"/>
                        </a:lnTo>
                        <a:lnTo>
                          <a:pt x="88" y="36"/>
                        </a:lnTo>
                        <a:close/>
                      </a:path>
                    </a:pathLst>
                  </a:custGeom>
                  <a:solidFill>
                    <a:srgbClr val="009C35"/>
                  </a:solidFill>
                  <a:ln w="0">
                    <a:solidFill>
                      <a:srgbClr val="009C3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98" name="Freeform 1966"/>
                  <p:cNvSpPr>
                    <a:spLocks noChangeAspect="1"/>
                  </p:cNvSpPr>
                  <p:nvPr/>
                </p:nvSpPr>
                <p:spPr bwMode="auto">
                  <a:xfrm>
                    <a:off x="3758" y="1376"/>
                    <a:ext cx="88" cy="40"/>
                  </a:xfrm>
                  <a:custGeom>
                    <a:avLst/>
                    <a:gdLst/>
                    <a:ahLst/>
                    <a:cxnLst>
                      <a:cxn ang="0">
                        <a:pos x="88" y="36"/>
                      </a:cxn>
                      <a:cxn ang="0">
                        <a:pos x="26" y="0"/>
                      </a:cxn>
                      <a:cxn ang="0">
                        <a:pos x="0" y="4"/>
                      </a:cxn>
                      <a:cxn ang="0">
                        <a:pos x="64" y="40"/>
                      </a:cxn>
                      <a:cxn ang="0">
                        <a:pos x="88" y="36"/>
                      </a:cxn>
                    </a:cxnLst>
                    <a:rect l="0" t="0" r="r" b="b"/>
                    <a:pathLst>
                      <a:path w="88" h="40">
                        <a:moveTo>
                          <a:pt x="88" y="36"/>
                        </a:moveTo>
                        <a:lnTo>
                          <a:pt x="26" y="0"/>
                        </a:lnTo>
                        <a:lnTo>
                          <a:pt x="0" y="4"/>
                        </a:lnTo>
                        <a:lnTo>
                          <a:pt x="64" y="40"/>
                        </a:lnTo>
                        <a:lnTo>
                          <a:pt x="88" y="3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399" name="Freeform 1967"/>
                  <p:cNvSpPr>
                    <a:spLocks noChangeAspect="1"/>
                  </p:cNvSpPr>
                  <p:nvPr/>
                </p:nvSpPr>
                <p:spPr bwMode="auto">
                  <a:xfrm>
                    <a:off x="3734" y="1380"/>
                    <a:ext cx="88" cy="38"/>
                  </a:xfrm>
                  <a:custGeom>
                    <a:avLst/>
                    <a:gdLst/>
                    <a:ahLst/>
                    <a:cxnLst>
                      <a:cxn ang="0">
                        <a:pos x="88" y="36"/>
                      </a:cxn>
                      <a:cxn ang="0">
                        <a:pos x="24" y="0"/>
                      </a:cxn>
                      <a:cxn ang="0">
                        <a:pos x="0" y="2"/>
                      </a:cxn>
                      <a:cxn ang="0">
                        <a:pos x="62" y="38"/>
                      </a:cxn>
                      <a:cxn ang="0">
                        <a:pos x="88" y="36"/>
                      </a:cxn>
                    </a:cxnLst>
                    <a:rect l="0" t="0" r="r" b="b"/>
                    <a:pathLst>
                      <a:path w="88" h="38">
                        <a:moveTo>
                          <a:pt x="88" y="36"/>
                        </a:moveTo>
                        <a:lnTo>
                          <a:pt x="24" y="0"/>
                        </a:lnTo>
                        <a:lnTo>
                          <a:pt x="0" y="2"/>
                        </a:lnTo>
                        <a:lnTo>
                          <a:pt x="62" y="38"/>
                        </a:lnTo>
                        <a:lnTo>
                          <a:pt x="88" y="36"/>
                        </a:lnTo>
                        <a:close/>
                      </a:path>
                    </a:pathLst>
                  </a:custGeom>
                  <a:solidFill>
                    <a:srgbClr val="009E24"/>
                  </a:solidFill>
                  <a:ln w="0">
                    <a:solidFill>
                      <a:srgbClr val="009E24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00" name="Freeform 1968"/>
                  <p:cNvSpPr>
                    <a:spLocks noChangeAspect="1"/>
                  </p:cNvSpPr>
                  <p:nvPr/>
                </p:nvSpPr>
                <p:spPr bwMode="auto">
                  <a:xfrm>
                    <a:off x="3734" y="1380"/>
                    <a:ext cx="88" cy="38"/>
                  </a:xfrm>
                  <a:custGeom>
                    <a:avLst/>
                    <a:gdLst/>
                    <a:ahLst/>
                    <a:cxnLst>
                      <a:cxn ang="0">
                        <a:pos x="88" y="36"/>
                      </a:cxn>
                      <a:cxn ang="0">
                        <a:pos x="24" y="0"/>
                      </a:cxn>
                      <a:cxn ang="0">
                        <a:pos x="0" y="2"/>
                      </a:cxn>
                      <a:cxn ang="0">
                        <a:pos x="62" y="38"/>
                      </a:cxn>
                      <a:cxn ang="0">
                        <a:pos x="88" y="36"/>
                      </a:cxn>
                    </a:cxnLst>
                    <a:rect l="0" t="0" r="r" b="b"/>
                    <a:pathLst>
                      <a:path w="88" h="38">
                        <a:moveTo>
                          <a:pt x="88" y="36"/>
                        </a:moveTo>
                        <a:lnTo>
                          <a:pt x="24" y="0"/>
                        </a:lnTo>
                        <a:lnTo>
                          <a:pt x="0" y="2"/>
                        </a:lnTo>
                        <a:lnTo>
                          <a:pt x="62" y="38"/>
                        </a:lnTo>
                        <a:lnTo>
                          <a:pt x="88" y="3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01" name="Freeform 1969"/>
                  <p:cNvSpPr>
                    <a:spLocks noChangeAspect="1"/>
                  </p:cNvSpPr>
                  <p:nvPr/>
                </p:nvSpPr>
                <p:spPr bwMode="auto">
                  <a:xfrm>
                    <a:off x="3708" y="1382"/>
                    <a:ext cx="88" cy="36"/>
                  </a:xfrm>
                  <a:custGeom>
                    <a:avLst/>
                    <a:gdLst/>
                    <a:ahLst/>
                    <a:cxnLst>
                      <a:cxn ang="0">
                        <a:pos x="88" y="36"/>
                      </a:cxn>
                      <a:cxn ang="0">
                        <a:pos x="26" y="0"/>
                      </a:cxn>
                      <a:cxn ang="0">
                        <a:pos x="0" y="2"/>
                      </a:cxn>
                      <a:cxn ang="0">
                        <a:pos x="62" y="36"/>
                      </a:cxn>
                      <a:cxn ang="0">
                        <a:pos x="88" y="36"/>
                      </a:cxn>
                    </a:cxnLst>
                    <a:rect l="0" t="0" r="r" b="b"/>
                    <a:pathLst>
                      <a:path w="88" h="36">
                        <a:moveTo>
                          <a:pt x="88" y="36"/>
                        </a:moveTo>
                        <a:lnTo>
                          <a:pt x="26" y="0"/>
                        </a:lnTo>
                        <a:lnTo>
                          <a:pt x="0" y="2"/>
                        </a:lnTo>
                        <a:lnTo>
                          <a:pt x="62" y="36"/>
                        </a:lnTo>
                        <a:lnTo>
                          <a:pt x="88" y="36"/>
                        </a:lnTo>
                        <a:close/>
                      </a:path>
                    </a:pathLst>
                  </a:custGeom>
                  <a:solidFill>
                    <a:srgbClr val="009D1B"/>
                  </a:solidFill>
                  <a:ln w="0">
                    <a:solidFill>
                      <a:srgbClr val="009D1B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02" name="Freeform 1970"/>
                  <p:cNvSpPr>
                    <a:spLocks noChangeAspect="1"/>
                  </p:cNvSpPr>
                  <p:nvPr/>
                </p:nvSpPr>
                <p:spPr bwMode="auto">
                  <a:xfrm>
                    <a:off x="3708" y="1382"/>
                    <a:ext cx="88" cy="36"/>
                  </a:xfrm>
                  <a:custGeom>
                    <a:avLst/>
                    <a:gdLst/>
                    <a:ahLst/>
                    <a:cxnLst>
                      <a:cxn ang="0">
                        <a:pos x="88" y="36"/>
                      </a:cxn>
                      <a:cxn ang="0">
                        <a:pos x="26" y="0"/>
                      </a:cxn>
                      <a:cxn ang="0">
                        <a:pos x="0" y="2"/>
                      </a:cxn>
                      <a:cxn ang="0">
                        <a:pos x="62" y="36"/>
                      </a:cxn>
                      <a:cxn ang="0">
                        <a:pos x="88" y="36"/>
                      </a:cxn>
                    </a:cxnLst>
                    <a:rect l="0" t="0" r="r" b="b"/>
                    <a:pathLst>
                      <a:path w="88" h="36">
                        <a:moveTo>
                          <a:pt x="88" y="36"/>
                        </a:moveTo>
                        <a:lnTo>
                          <a:pt x="26" y="0"/>
                        </a:lnTo>
                        <a:lnTo>
                          <a:pt x="0" y="2"/>
                        </a:lnTo>
                        <a:lnTo>
                          <a:pt x="62" y="36"/>
                        </a:lnTo>
                        <a:lnTo>
                          <a:pt x="88" y="3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03" name="Freeform 1971"/>
                  <p:cNvSpPr>
                    <a:spLocks noChangeAspect="1"/>
                  </p:cNvSpPr>
                  <p:nvPr/>
                </p:nvSpPr>
                <p:spPr bwMode="auto">
                  <a:xfrm>
                    <a:off x="3682" y="1384"/>
                    <a:ext cx="88" cy="36"/>
                  </a:xfrm>
                  <a:custGeom>
                    <a:avLst/>
                    <a:gdLst/>
                    <a:ahLst/>
                    <a:cxnLst>
                      <a:cxn ang="0">
                        <a:pos x="88" y="34"/>
                      </a:cxn>
                      <a:cxn ang="0">
                        <a:pos x="26" y="0"/>
                      </a:cxn>
                      <a:cxn ang="0">
                        <a:pos x="0" y="4"/>
                      </a:cxn>
                      <a:cxn ang="0">
                        <a:pos x="62" y="36"/>
                      </a:cxn>
                      <a:cxn ang="0">
                        <a:pos x="88" y="34"/>
                      </a:cxn>
                    </a:cxnLst>
                    <a:rect l="0" t="0" r="r" b="b"/>
                    <a:pathLst>
                      <a:path w="88" h="36">
                        <a:moveTo>
                          <a:pt x="88" y="34"/>
                        </a:moveTo>
                        <a:lnTo>
                          <a:pt x="26" y="0"/>
                        </a:lnTo>
                        <a:lnTo>
                          <a:pt x="0" y="4"/>
                        </a:lnTo>
                        <a:lnTo>
                          <a:pt x="62" y="36"/>
                        </a:lnTo>
                        <a:lnTo>
                          <a:pt x="88" y="34"/>
                        </a:lnTo>
                        <a:close/>
                      </a:path>
                    </a:pathLst>
                  </a:custGeom>
                  <a:solidFill>
                    <a:srgbClr val="009B14"/>
                  </a:solidFill>
                  <a:ln w="0">
                    <a:solidFill>
                      <a:srgbClr val="009B14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04" name="Freeform 1972"/>
                  <p:cNvSpPr>
                    <a:spLocks noChangeAspect="1"/>
                  </p:cNvSpPr>
                  <p:nvPr/>
                </p:nvSpPr>
                <p:spPr bwMode="auto">
                  <a:xfrm>
                    <a:off x="3682" y="1384"/>
                    <a:ext cx="88" cy="36"/>
                  </a:xfrm>
                  <a:custGeom>
                    <a:avLst/>
                    <a:gdLst/>
                    <a:ahLst/>
                    <a:cxnLst>
                      <a:cxn ang="0">
                        <a:pos x="88" y="34"/>
                      </a:cxn>
                      <a:cxn ang="0">
                        <a:pos x="26" y="0"/>
                      </a:cxn>
                      <a:cxn ang="0">
                        <a:pos x="0" y="4"/>
                      </a:cxn>
                      <a:cxn ang="0">
                        <a:pos x="62" y="36"/>
                      </a:cxn>
                      <a:cxn ang="0">
                        <a:pos x="88" y="34"/>
                      </a:cxn>
                    </a:cxnLst>
                    <a:rect l="0" t="0" r="r" b="b"/>
                    <a:pathLst>
                      <a:path w="88" h="36">
                        <a:moveTo>
                          <a:pt x="88" y="34"/>
                        </a:moveTo>
                        <a:lnTo>
                          <a:pt x="26" y="0"/>
                        </a:lnTo>
                        <a:lnTo>
                          <a:pt x="0" y="4"/>
                        </a:lnTo>
                        <a:lnTo>
                          <a:pt x="62" y="36"/>
                        </a:lnTo>
                        <a:lnTo>
                          <a:pt x="88" y="3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05" name="Freeform 1973"/>
                  <p:cNvSpPr>
                    <a:spLocks noChangeAspect="1"/>
                  </p:cNvSpPr>
                  <p:nvPr/>
                </p:nvSpPr>
                <p:spPr bwMode="auto">
                  <a:xfrm>
                    <a:off x="3656" y="1388"/>
                    <a:ext cx="88" cy="34"/>
                  </a:xfrm>
                  <a:custGeom>
                    <a:avLst/>
                    <a:gdLst/>
                    <a:ahLst/>
                    <a:cxnLst>
                      <a:cxn ang="0">
                        <a:pos x="88" y="32"/>
                      </a:cxn>
                      <a:cxn ang="0">
                        <a:pos x="26" y="0"/>
                      </a:cxn>
                      <a:cxn ang="0">
                        <a:pos x="0" y="2"/>
                      </a:cxn>
                      <a:cxn ang="0">
                        <a:pos x="62" y="34"/>
                      </a:cxn>
                      <a:cxn ang="0">
                        <a:pos x="88" y="32"/>
                      </a:cxn>
                    </a:cxnLst>
                    <a:rect l="0" t="0" r="r" b="b"/>
                    <a:pathLst>
                      <a:path w="88" h="34">
                        <a:moveTo>
                          <a:pt x="88" y="32"/>
                        </a:moveTo>
                        <a:lnTo>
                          <a:pt x="26" y="0"/>
                        </a:lnTo>
                        <a:lnTo>
                          <a:pt x="0" y="2"/>
                        </a:lnTo>
                        <a:lnTo>
                          <a:pt x="62" y="34"/>
                        </a:lnTo>
                        <a:lnTo>
                          <a:pt x="88" y="32"/>
                        </a:lnTo>
                        <a:close/>
                      </a:path>
                    </a:pathLst>
                  </a:custGeom>
                  <a:solidFill>
                    <a:srgbClr val="009719"/>
                  </a:solidFill>
                  <a:ln w="0">
                    <a:solidFill>
                      <a:srgbClr val="009719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06" name="Freeform 1974"/>
                  <p:cNvSpPr>
                    <a:spLocks noChangeAspect="1"/>
                  </p:cNvSpPr>
                  <p:nvPr/>
                </p:nvSpPr>
                <p:spPr bwMode="auto">
                  <a:xfrm>
                    <a:off x="3656" y="1388"/>
                    <a:ext cx="88" cy="34"/>
                  </a:xfrm>
                  <a:custGeom>
                    <a:avLst/>
                    <a:gdLst/>
                    <a:ahLst/>
                    <a:cxnLst>
                      <a:cxn ang="0">
                        <a:pos x="88" y="32"/>
                      </a:cxn>
                      <a:cxn ang="0">
                        <a:pos x="26" y="0"/>
                      </a:cxn>
                      <a:cxn ang="0">
                        <a:pos x="0" y="2"/>
                      </a:cxn>
                      <a:cxn ang="0">
                        <a:pos x="62" y="34"/>
                      </a:cxn>
                      <a:cxn ang="0">
                        <a:pos x="88" y="32"/>
                      </a:cxn>
                    </a:cxnLst>
                    <a:rect l="0" t="0" r="r" b="b"/>
                    <a:pathLst>
                      <a:path w="88" h="34">
                        <a:moveTo>
                          <a:pt x="88" y="32"/>
                        </a:moveTo>
                        <a:lnTo>
                          <a:pt x="26" y="0"/>
                        </a:lnTo>
                        <a:lnTo>
                          <a:pt x="0" y="2"/>
                        </a:lnTo>
                        <a:lnTo>
                          <a:pt x="62" y="34"/>
                        </a:lnTo>
                        <a:lnTo>
                          <a:pt x="88" y="3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07" name="Freeform 1975"/>
                  <p:cNvSpPr>
                    <a:spLocks noChangeAspect="1"/>
                  </p:cNvSpPr>
                  <p:nvPr/>
                </p:nvSpPr>
                <p:spPr bwMode="auto">
                  <a:xfrm>
                    <a:off x="3630" y="1390"/>
                    <a:ext cx="88" cy="34"/>
                  </a:xfrm>
                  <a:custGeom>
                    <a:avLst/>
                    <a:gdLst/>
                    <a:ahLst/>
                    <a:cxnLst>
                      <a:cxn ang="0">
                        <a:pos x="88" y="32"/>
                      </a:cxn>
                      <a:cxn ang="0">
                        <a:pos x="26" y="0"/>
                      </a:cxn>
                      <a:cxn ang="0">
                        <a:pos x="0" y="4"/>
                      </a:cxn>
                      <a:cxn ang="0">
                        <a:pos x="62" y="34"/>
                      </a:cxn>
                      <a:cxn ang="0">
                        <a:pos x="88" y="32"/>
                      </a:cxn>
                    </a:cxnLst>
                    <a:rect l="0" t="0" r="r" b="b"/>
                    <a:pathLst>
                      <a:path w="88" h="34">
                        <a:moveTo>
                          <a:pt x="88" y="32"/>
                        </a:moveTo>
                        <a:lnTo>
                          <a:pt x="26" y="0"/>
                        </a:lnTo>
                        <a:lnTo>
                          <a:pt x="0" y="4"/>
                        </a:lnTo>
                        <a:lnTo>
                          <a:pt x="62" y="34"/>
                        </a:lnTo>
                        <a:lnTo>
                          <a:pt x="88" y="32"/>
                        </a:lnTo>
                        <a:close/>
                      </a:path>
                    </a:pathLst>
                  </a:custGeom>
                  <a:solidFill>
                    <a:srgbClr val="009127"/>
                  </a:solidFill>
                  <a:ln w="0">
                    <a:solidFill>
                      <a:srgbClr val="009127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08" name="Freeform 1976"/>
                  <p:cNvSpPr>
                    <a:spLocks noChangeAspect="1"/>
                  </p:cNvSpPr>
                  <p:nvPr/>
                </p:nvSpPr>
                <p:spPr bwMode="auto">
                  <a:xfrm>
                    <a:off x="3630" y="1390"/>
                    <a:ext cx="88" cy="34"/>
                  </a:xfrm>
                  <a:custGeom>
                    <a:avLst/>
                    <a:gdLst/>
                    <a:ahLst/>
                    <a:cxnLst>
                      <a:cxn ang="0">
                        <a:pos x="88" y="32"/>
                      </a:cxn>
                      <a:cxn ang="0">
                        <a:pos x="26" y="0"/>
                      </a:cxn>
                      <a:cxn ang="0">
                        <a:pos x="0" y="4"/>
                      </a:cxn>
                      <a:cxn ang="0">
                        <a:pos x="62" y="34"/>
                      </a:cxn>
                      <a:cxn ang="0">
                        <a:pos x="88" y="32"/>
                      </a:cxn>
                    </a:cxnLst>
                    <a:rect l="0" t="0" r="r" b="b"/>
                    <a:pathLst>
                      <a:path w="88" h="34">
                        <a:moveTo>
                          <a:pt x="88" y="32"/>
                        </a:moveTo>
                        <a:lnTo>
                          <a:pt x="26" y="0"/>
                        </a:lnTo>
                        <a:lnTo>
                          <a:pt x="0" y="4"/>
                        </a:lnTo>
                        <a:lnTo>
                          <a:pt x="62" y="34"/>
                        </a:lnTo>
                        <a:lnTo>
                          <a:pt x="88" y="3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09" name="Freeform 1977"/>
                  <p:cNvSpPr>
                    <a:spLocks noChangeAspect="1"/>
                  </p:cNvSpPr>
                  <p:nvPr/>
                </p:nvSpPr>
                <p:spPr bwMode="auto">
                  <a:xfrm>
                    <a:off x="3602" y="1394"/>
                    <a:ext cx="90" cy="38"/>
                  </a:xfrm>
                  <a:custGeom>
                    <a:avLst/>
                    <a:gdLst/>
                    <a:ahLst/>
                    <a:cxnLst>
                      <a:cxn ang="0">
                        <a:pos x="90" y="30"/>
                      </a:cxn>
                      <a:cxn ang="0">
                        <a:pos x="28" y="0"/>
                      </a:cxn>
                      <a:cxn ang="0">
                        <a:pos x="0" y="6"/>
                      </a:cxn>
                      <a:cxn ang="0">
                        <a:pos x="62" y="38"/>
                      </a:cxn>
                      <a:cxn ang="0">
                        <a:pos x="90" y="30"/>
                      </a:cxn>
                    </a:cxnLst>
                    <a:rect l="0" t="0" r="r" b="b"/>
                    <a:pathLst>
                      <a:path w="90" h="38">
                        <a:moveTo>
                          <a:pt x="90" y="30"/>
                        </a:moveTo>
                        <a:lnTo>
                          <a:pt x="28" y="0"/>
                        </a:lnTo>
                        <a:lnTo>
                          <a:pt x="0" y="6"/>
                        </a:lnTo>
                        <a:lnTo>
                          <a:pt x="62" y="38"/>
                        </a:lnTo>
                        <a:lnTo>
                          <a:pt x="90" y="30"/>
                        </a:lnTo>
                        <a:close/>
                      </a:path>
                    </a:pathLst>
                  </a:custGeom>
                  <a:solidFill>
                    <a:srgbClr val="008843"/>
                  </a:solidFill>
                  <a:ln w="0">
                    <a:solidFill>
                      <a:srgbClr val="008843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10" name="Freeform 1978"/>
                  <p:cNvSpPr>
                    <a:spLocks noChangeAspect="1"/>
                  </p:cNvSpPr>
                  <p:nvPr/>
                </p:nvSpPr>
                <p:spPr bwMode="auto">
                  <a:xfrm>
                    <a:off x="3602" y="1394"/>
                    <a:ext cx="90" cy="38"/>
                  </a:xfrm>
                  <a:custGeom>
                    <a:avLst/>
                    <a:gdLst/>
                    <a:ahLst/>
                    <a:cxnLst>
                      <a:cxn ang="0">
                        <a:pos x="90" y="30"/>
                      </a:cxn>
                      <a:cxn ang="0">
                        <a:pos x="28" y="0"/>
                      </a:cxn>
                      <a:cxn ang="0">
                        <a:pos x="0" y="6"/>
                      </a:cxn>
                      <a:cxn ang="0">
                        <a:pos x="62" y="38"/>
                      </a:cxn>
                      <a:cxn ang="0">
                        <a:pos x="90" y="30"/>
                      </a:cxn>
                    </a:cxnLst>
                    <a:rect l="0" t="0" r="r" b="b"/>
                    <a:pathLst>
                      <a:path w="90" h="38">
                        <a:moveTo>
                          <a:pt x="90" y="30"/>
                        </a:moveTo>
                        <a:lnTo>
                          <a:pt x="28" y="0"/>
                        </a:lnTo>
                        <a:lnTo>
                          <a:pt x="0" y="6"/>
                        </a:lnTo>
                        <a:lnTo>
                          <a:pt x="62" y="38"/>
                        </a:lnTo>
                        <a:lnTo>
                          <a:pt x="90" y="3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11" name="Freeform 1979"/>
                  <p:cNvSpPr>
                    <a:spLocks noChangeAspect="1"/>
                  </p:cNvSpPr>
                  <p:nvPr/>
                </p:nvSpPr>
                <p:spPr bwMode="auto">
                  <a:xfrm>
                    <a:off x="3576" y="1400"/>
                    <a:ext cx="88" cy="40"/>
                  </a:xfrm>
                  <a:custGeom>
                    <a:avLst/>
                    <a:gdLst/>
                    <a:ahLst/>
                    <a:cxnLst>
                      <a:cxn ang="0">
                        <a:pos x="88" y="32"/>
                      </a:cxn>
                      <a:cxn ang="0">
                        <a:pos x="26" y="0"/>
                      </a:cxn>
                      <a:cxn ang="0">
                        <a:pos x="0" y="10"/>
                      </a:cxn>
                      <a:cxn ang="0">
                        <a:pos x="62" y="40"/>
                      </a:cxn>
                      <a:cxn ang="0">
                        <a:pos x="88" y="32"/>
                      </a:cxn>
                    </a:cxnLst>
                    <a:rect l="0" t="0" r="r" b="b"/>
                    <a:pathLst>
                      <a:path w="88" h="40">
                        <a:moveTo>
                          <a:pt x="88" y="32"/>
                        </a:moveTo>
                        <a:lnTo>
                          <a:pt x="26" y="0"/>
                        </a:lnTo>
                        <a:lnTo>
                          <a:pt x="0" y="10"/>
                        </a:lnTo>
                        <a:lnTo>
                          <a:pt x="62" y="40"/>
                        </a:lnTo>
                        <a:lnTo>
                          <a:pt x="88" y="32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12" name="Freeform 1980"/>
                  <p:cNvSpPr>
                    <a:spLocks noChangeAspect="1"/>
                  </p:cNvSpPr>
                  <p:nvPr/>
                </p:nvSpPr>
                <p:spPr bwMode="auto">
                  <a:xfrm>
                    <a:off x="3576" y="1400"/>
                    <a:ext cx="88" cy="40"/>
                  </a:xfrm>
                  <a:custGeom>
                    <a:avLst/>
                    <a:gdLst/>
                    <a:ahLst/>
                    <a:cxnLst>
                      <a:cxn ang="0">
                        <a:pos x="88" y="32"/>
                      </a:cxn>
                      <a:cxn ang="0">
                        <a:pos x="26" y="0"/>
                      </a:cxn>
                      <a:cxn ang="0">
                        <a:pos x="0" y="10"/>
                      </a:cxn>
                      <a:cxn ang="0">
                        <a:pos x="62" y="40"/>
                      </a:cxn>
                      <a:cxn ang="0">
                        <a:pos x="88" y="32"/>
                      </a:cxn>
                    </a:cxnLst>
                    <a:rect l="0" t="0" r="r" b="b"/>
                    <a:pathLst>
                      <a:path w="88" h="40">
                        <a:moveTo>
                          <a:pt x="88" y="32"/>
                        </a:moveTo>
                        <a:lnTo>
                          <a:pt x="26" y="0"/>
                        </a:lnTo>
                        <a:lnTo>
                          <a:pt x="0" y="10"/>
                        </a:lnTo>
                        <a:lnTo>
                          <a:pt x="62" y="40"/>
                        </a:lnTo>
                        <a:lnTo>
                          <a:pt x="88" y="3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13" name="Freeform 1981"/>
                  <p:cNvSpPr>
                    <a:spLocks noChangeAspect="1"/>
                  </p:cNvSpPr>
                  <p:nvPr/>
                </p:nvSpPr>
                <p:spPr bwMode="auto">
                  <a:xfrm>
                    <a:off x="4634" y="1108"/>
                    <a:ext cx="82" cy="24"/>
                  </a:xfrm>
                  <a:custGeom>
                    <a:avLst/>
                    <a:gdLst/>
                    <a:ahLst/>
                    <a:cxnLst>
                      <a:cxn ang="0">
                        <a:pos x="82" y="18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66" y="24"/>
                      </a:cxn>
                      <a:cxn ang="0">
                        <a:pos x="82" y="18"/>
                      </a:cxn>
                    </a:cxnLst>
                    <a:rect l="0" t="0" r="r" b="b"/>
                    <a:pathLst>
                      <a:path w="82" h="24">
                        <a:moveTo>
                          <a:pt x="82" y="18"/>
                        </a:move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66" y="24"/>
                        </a:lnTo>
                        <a:lnTo>
                          <a:pt x="82" y="18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14" name="Freeform 1982"/>
                  <p:cNvSpPr>
                    <a:spLocks noChangeAspect="1"/>
                  </p:cNvSpPr>
                  <p:nvPr/>
                </p:nvSpPr>
                <p:spPr bwMode="auto">
                  <a:xfrm>
                    <a:off x="4634" y="1108"/>
                    <a:ext cx="82" cy="24"/>
                  </a:xfrm>
                  <a:custGeom>
                    <a:avLst/>
                    <a:gdLst/>
                    <a:ahLst/>
                    <a:cxnLst>
                      <a:cxn ang="0">
                        <a:pos x="82" y="18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66" y="24"/>
                      </a:cxn>
                      <a:cxn ang="0">
                        <a:pos x="82" y="18"/>
                      </a:cxn>
                    </a:cxnLst>
                    <a:rect l="0" t="0" r="r" b="b"/>
                    <a:pathLst>
                      <a:path w="82" h="24">
                        <a:moveTo>
                          <a:pt x="82" y="18"/>
                        </a:move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66" y="24"/>
                        </a:lnTo>
                        <a:lnTo>
                          <a:pt x="82" y="1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15" name="Freeform 1983"/>
                  <p:cNvSpPr>
                    <a:spLocks noChangeAspect="1"/>
                  </p:cNvSpPr>
                  <p:nvPr/>
                </p:nvSpPr>
                <p:spPr bwMode="auto">
                  <a:xfrm>
                    <a:off x="4618" y="1114"/>
                    <a:ext cx="82" cy="24"/>
                  </a:xfrm>
                  <a:custGeom>
                    <a:avLst/>
                    <a:gdLst/>
                    <a:ahLst/>
                    <a:cxnLst>
                      <a:cxn ang="0">
                        <a:pos x="82" y="18"/>
                      </a:cxn>
                      <a:cxn ang="0">
                        <a:pos x="16" y="0"/>
                      </a:cxn>
                      <a:cxn ang="0">
                        <a:pos x="0" y="4"/>
                      </a:cxn>
                      <a:cxn ang="0">
                        <a:pos x="66" y="24"/>
                      </a:cxn>
                      <a:cxn ang="0">
                        <a:pos x="82" y="18"/>
                      </a:cxn>
                    </a:cxnLst>
                    <a:rect l="0" t="0" r="r" b="b"/>
                    <a:pathLst>
                      <a:path w="82" h="24">
                        <a:moveTo>
                          <a:pt x="82" y="18"/>
                        </a:moveTo>
                        <a:lnTo>
                          <a:pt x="16" y="0"/>
                        </a:lnTo>
                        <a:lnTo>
                          <a:pt x="0" y="4"/>
                        </a:lnTo>
                        <a:lnTo>
                          <a:pt x="66" y="24"/>
                        </a:lnTo>
                        <a:lnTo>
                          <a:pt x="82" y="18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16" name="Freeform 1984"/>
                  <p:cNvSpPr>
                    <a:spLocks noChangeAspect="1"/>
                  </p:cNvSpPr>
                  <p:nvPr/>
                </p:nvSpPr>
                <p:spPr bwMode="auto">
                  <a:xfrm>
                    <a:off x="4618" y="1114"/>
                    <a:ext cx="82" cy="24"/>
                  </a:xfrm>
                  <a:custGeom>
                    <a:avLst/>
                    <a:gdLst/>
                    <a:ahLst/>
                    <a:cxnLst>
                      <a:cxn ang="0">
                        <a:pos x="82" y="18"/>
                      </a:cxn>
                      <a:cxn ang="0">
                        <a:pos x="16" y="0"/>
                      </a:cxn>
                      <a:cxn ang="0">
                        <a:pos x="0" y="4"/>
                      </a:cxn>
                      <a:cxn ang="0">
                        <a:pos x="66" y="24"/>
                      </a:cxn>
                      <a:cxn ang="0">
                        <a:pos x="82" y="18"/>
                      </a:cxn>
                    </a:cxnLst>
                    <a:rect l="0" t="0" r="r" b="b"/>
                    <a:pathLst>
                      <a:path w="82" h="24">
                        <a:moveTo>
                          <a:pt x="82" y="18"/>
                        </a:moveTo>
                        <a:lnTo>
                          <a:pt x="16" y="0"/>
                        </a:lnTo>
                        <a:lnTo>
                          <a:pt x="0" y="4"/>
                        </a:lnTo>
                        <a:lnTo>
                          <a:pt x="66" y="24"/>
                        </a:lnTo>
                        <a:lnTo>
                          <a:pt x="82" y="1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17" name="Freeform 1985"/>
                  <p:cNvSpPr>
                    <a:spLocks noChangeAspect="1"/>
                  </p:cNvSpPr>
                  <p:nvPr/>
                </p:nvSpPr>
                <p:spPr bwMode="auto">
                  <a:xfrm>
                    <a:off x="4602" y="1118"/>
                    <a:ext cx="82" cy="26"/>
                  </a:xfrm>
                  <a:custGeom>
                    <a:avLst/>
                    <a:gdLst/>
                    <a:ahLst/>
                    <a:cxnLst>
                      <a:cxn ang="0">
                        <a:pos x="82" y="20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66" y="26"/>
                      </a:cxn>
                      <a:cxn ang="0">
                        <a:pos x="82" y="20"/>
                      </a:cxn>
                    </a:cxnLst>
                    <a:rect l="0" t="0" r="r" b="b"/>
                    <a:pathLst>
                      <a:path w="82" h="26">
                        <a:moveTo>
                          <a:pt x="82" y="20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66" y="26"/>
                        </a:lnTo>
                        <a:lnTo>
                          <a:pt x="82" y="20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18" name="Freeform 1986"/>
                  <p:cNvSpPr>
                    <a:spLocks noChangeAspect="1"/>
                  </p:cNvSpPr>
                  <p:nvPr/>
                </p:nvSpPr>
                <p:spPr bwMode="auto">
                  <a:xfrm>
                    <a:off x="4602" y="1118"/>
                    <a:ext cx="82" cy="26"/>
                  </a:xfrm>
                  <a:custGeom>
                    <a:avLst/>
                    <a:gdLst/>
                    <a:ahLst/>
                    <a:cxnLst>
                      <a:cxn ang="0">
                        <a:pos x="82" y="20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66" y="26"/>
                      </a:cxn>
                      <a:cxn ang="0">
                        <a:pos x="82" y="20"/>
                      </a:cxn>
                    </a:cxnLst>
                    <a:rect l="0" t="0" r="r" b="b"/>
                    <a:pathLst>
                      <a:path w="82" h="26">
                        <a:moveTo>
                          <a:pt x="82" y="20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66" y="26"/>
                        </a:lnTo>
                        <a:lnTo>
                          <a:pt x="82" y="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19" name="Freeform 1987"/>
                  <p:cNvSpPr>
                    <a:spLocks noChangeAspect="1"/>
                  </p:cNvSpPr>
                  <p:nvPr/>
                </p:nvSpPr>
                <p:spPr bwMode="auto">
                  <a:xfrm>
                    <a:off x="4584" y="1124"/>
                    <a:ext cx="84" cy="24"/>
                  </a:xfrm>
                  <a:custGeom>
                    <a:avLst/>
                    <a:gdLst/>
                    <a:ahLst/>
                    <a:cxnLst>
                      <a:cxn ang="0">
                        <a:pos x="84" y="20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8" y="24"/>
                      </a:cxn>
                      <a:cxn ang="0">
                        <a:pos x="84" y="20"/>
                      </a:cxn>
                    </a:cxnLst>
                    <a:rect l="0" t="0" r="r" b="b"/>
                    <a:pathLst>
                      <a:path w="84" h="24">
                        <a:moveTo>
                          <a:pt x="84" y="20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8" y="24"/>
                        </a:lnTo>
                        <a:lnTo>
                          <a:pt x="84" y="20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20" name="Freeform 1988"/>
                  <p:cNvSpPr>
                    <a:spLocks noChangeAspect="1"/>
                  </p:cNvSpPr>
                  <p:nvPr/>
                </p:nvSpPr>
                <p:spPr bwMode="auto">
                  <a:xfrm>
                    <a:off x="4584" y="1124"/>
                    <a:ext cx="84" cy="24"/>
                  </a:xfrm>
                  <a:custGeom>
                    <a:avLst/>
                    <a:gdLst/>
                    <a:ahLst/>
                    <a:cxnLst>
                      <a:cxn ang="0">
                        <a:pos x="84" y="20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8" y="24"/>
                      </a:cxn>
                      <a:cxn ang="0">
                        <a:pos x="84" y="20"/>
                      </a:cxn>
                    </a:cxnLst>
                    <a:rect l="0" t="0" r="r" b="b"/>
                    <a:pathLst>
                      <a:path w="84" h="24">
                        <a:moveTo>
                          <a:pt x="84" y="20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8" y="24"/>
                        </a:lnTo>
                        <a:lnTo>
                          <a:pt x="84" y="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21" name="Freeform 1989"/>
                  <p:cNvSpPr>
                    <a:spLocks noChangeAspect="1"/>
                  </p:cNvSpPr>
                  <p:nvPr/>
                </p:nvSpPr>
                <p:spPr bwMode="auto">
                  <a:xfrm>
                    <a:off x="4568" y="1130"/>
                    <a:ext cx="84" cy="24"/>
                  </a:xfrm>
                  <a:custGeom>
                    <a:avLst/>
                    <a:gdLst/>
                    <a:ahLst/>
                    <a:cxnLst>
                      <a:cxn ang="0">
                        <a:pos x="84" y="18"/>
                      </a:cxn>
                      <a:cxn ang="0">
                        <a:pos x="16" y="0"/>
                      </a:cxn>
                      <a:cxn ang="0">
                        <a:pos x="0" y="4"/>
                      </a:cxn>
                      <a:cxn ang="0">
                        <a:pos x="66" y="24"/>
                      </a:cxn>
                      <a:cxn ang="0">
                        <a:pos x="84" y="18"/>
                      </a:cxn>
                    </a:cxnLst>
                    <a:rect l="0" t="0" r="r" b="b"/>
                    <a:pathLst>
                      <a:path w="84" h="24">
                        <a:moveTo>
                          <a:pt x="84" y="18"/>
                        </a:moveTo>
                        <a:lnTo>
                          <a:pt x="16" y="0"/>
                        </a:lnTo>
                        <a:lnTo>
                          <a:pt x="0" y="4"/>
                        </a:lnTo>
                        <a:lnTo>
                          <a:pt x="66" y="24"/>
                        </a:lnTo>
                        <a:lnTo>
                          <a:pt x="84" y="18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22" name="Freeform 1990"/>
                  <p:cNvSpPr>
                    <a:spLocks noChangeAspect="1"/>
                  </p:cNvSpPr>
                  <p:nvPr/>
                </p:nvSpPr>
                <p:spPr bwMode="auto">
                  <a:xfrm>
                    <a:off x="4568" y="1130"/>
                    <a:ext cx="84" cy="24"/>
                  </a:xfrm>
                  <a:custGeom>
                    <a:avLst/>
                    <a:gdLst/>
                    <a:ahLst/>
                    <a:cxnLst>
                      <a:cxn ang="0">
                        <a:pos x="84" y="18"/>
                      </a:cxn>
                      <a:cxn ang="0">
                        <a:pos x="16" y="0"/>
                      </a:cxn>
                      <a:cxn ang="0">
                        <a:pos x="0" y="4"/>
                      </a:cxn>
                      <a:cxn ang="0">
                        <a:pos x="66" y="24"/>
                      </a:cxn>
                      <a:cxn ang="0">
                        <a:pos x="84" y="18"/>
                      </a:cxn>
                    </a:cxnLst>
                    <a:rect l="0" t="0" r="r" b="b"/>
                    <a:pathLst>
                      <a:path w="84" h="24">
                        <a:moveTo>
                          <a:pt x="84" y="18"/>
                        </a:moveTo>
                        <a:lnTo>
                          <a:pt x="16" y="0"/>
                        </a:lnTo>
                        <a:lnTo>
                          <a:pt x="0" y="4"/>
                        </a:lnTo>
                        <a:lnTo>
                          <a:pt x="66" y="24"/>
                        </a:lnTo>
                        <a:lnTo>
                          <a:pt x="84" y="1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23" name="Freeform 1991"/>
                  <p:cNvSpPr>
                    <a:spLocks noChangeAspect="1"/>
                  </p:cNvSpPr>
                  <p:nvPr/>
                </p:nvSpPr>
                <p:spPr bwMode="auto">
                  <a:xfrm>
                    <a:off x="4552" y="1134"/>
                    <a:ext cx="82" cy="26"/>
                  </a:xfrm>
                  <a:custGeom>
                    <a:avLst/>
                    <a:gdLst/>
                    <a:ahLst/>
                    <a:cxnLst>
                      <a:cxn ang="0">
                        <a:pos x="82" y="20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66" y="26"/>
                      </a:cxn>
                      <a:cxn ang="0">
                        <a:pos x="82" y="20"/>
                      </a:cxn>
                    </a:cxnLst>
                    <a:rect l="0" t="0" r="r" b="b"/>
                    <a:pathLst>
                      <a:path w="82" h="26">
                        <a:moveTo>
                          <a:pt x="82" y="20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66" y="26"/>
                        </a:lnTo>
                        <a:lnTo>
                          <a:pt x="82" y="20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24" name="Freeform 1992"/>
                  <p:cNvSpPr>
                    <a:spLocks noChangeAspect="1"/>
                  </p:cNvSpPr>
                  <p:nvPr/>
                </p:nvSpPr>
                <p:spPr bwMode="auto">
                  <a:xfrm>
                    <a:off x="4552" y="1134"/>
                    <a:ext cx="82" cy="26"/>
                  </a:xfrm>
                  <a:custGeom>
                    <a:avLst/>
                    <a:gdLst/>
                    <a:ahLst/>
                    <a:cxnLst>
                      <a:cxn ang="0">
                        <a:pos x="82" y="20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66" y="26"/>
                      </a:cxn>
                      <a:cxn ang="0">
                        <a:pos x="82" y="20"/>
                      </a:cxn>
                    </a:cxnLst>
                    <a:rect l="0" t="0" r="r" b="b"/>
                    <a:pathLst>
                      <a:path w="82" h="26">
                        <a:moveTo>
                          <a:pt x="82" y="20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66" y="26"/>
                        </a:lnTo>
                        <a:lnTo>
                          <a:pt x="82" y="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25" name="Freeform 1993"/>
                  <p:cNvSpPr>
                    <a:spLocks noChangeAspect="1"/>
                  </p:cNvSpPr>
                  <p:nvPr/>
                </p:nvSpPr>
                <p:spPr bwMode="auto">
                  <a:xfrm>
                    <a:off x="4536" y="1140"/>
                    <a:ext cx="82" cy="26"/>
                  </a:xfrm>
                  <a:custGeom>
                    <a:avLst/>
                    <a:gdLst/>
                    <a:ahLst/>
                    <a:cxnLst>
                      <a:cxn ang="0">
                        <a:pos x="82" y="20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66" y="26"/>
                      </a:cxn>
                      <a:cxn ang="0">
                        <a:pos x="82" y="20"/>
                      </a:cxn>
                    </a:cxnLst>
                    <a:rect l="0" t="0" r="r" b="b"/>
                    <a:pathLst>
                      <a:path w="82" h="26">
                        <a:moveTo>
                          <a:pt x="82" y="20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66" y="26"/>
                        </a:lnTo>
                        <a:lnTo>
                          <a:pt x="82" y="20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26" name="Freeform 1994"/>
                  <p:cNvSpPr>
                    <a:spLocks noChangeAspect="1"/>
                  </p:cNvSpPr>
                  <p:nvPr/>
                </p:nvSpPr>
                <p:spPr bwMode="auto">
                  <a:xfrm>
                    <a:off x="4536" y="1140"/>
                    <a:ext cx="82" cy="26"/>
                  </a:xfrm>
                  <a:custGeom>
                    <a:avLst/>
                    <a:gdLst/>
                    <a:ahLst/>
                    <a:cxnLst>
                      <a:cxn ang="0">
                        <a:pos x="82" y="20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66" y="26"/>
                      </a:cxn>
                      <a:cxn ang="0">
                        <a:pos x="82" y="20"/>
                      </a:cxn>
                    </a:cxnLst>
                    <a:rect l="0" t="0" r="r" b="b"/>
                    <a:pathLst>
                      <a:path w="82" h="26">
                        <a:moveTo>
                          <a:pt x="82" y="20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66" y="26"/>
                        </a:lnTo>
                        <a:lnTo>
                          <a:pt x="82" y="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27" name="Freeform 1995"/>
                  <p:cNvSpPr>
                    <a:spLocks noChangeAspect="1"/>
                  </p:cNvSpPr>
                  <p:nvPr/>
                </p:nvSpPr>
                <p:spPr bwMode="auto">
                  <a:xfrm>
                    <a:off x="4518" y="1146"/>
                    <a:ext cx="84" cy="26"/>
                  </a:xfrm>
                  <a:custGeom>
                    <a:avLst/>
                    <a:gdLst/>
                    <a:ahLst/>
                    <a:cxnLst>
                      <a:cxn ang="0">
                        <a:pos x="84" y="20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6" y="26"/>
                      </a:cxn>
                      <a:cxn ang="0">
                        <a:pos x="84" y="20"/>
                      </a:cxn>
                    </a:cxnLst>
                    <a:rect l="0" t="0" r="r" b="b"/>
                    <a:pathLst>
                      <a:path w="84" h="26">
                        <a:moveTo>
                          <a:pt x="84" y="20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6" y="26"/>
                        </a:lnTo>
                        <a:lnTo>
                          <a:pt x="84" y="20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28" name="Freeform 1996"/>
                  <p:cNvSpPr>
                    <a:spLocks noChangeAspect="1"/>
                  </p:cNvSpPr>
                  <p:nvPr/>
                </p:nvSpPr>
                <p:spPr bwMode="auto">
                  <a:xfrm>
                    <a:off x="4518" y="1146"/>
                    <a:ext cx="84" cy="26"/>
                  </a:xfrm>
                  <a:custGeom>
                    <a:avLst/>
                    <a:gdLst/>
                    <a:ahLst/>
                    <a:cxnLst>
                      <a:cxn ang="0">
                        <a:pos x="84" y="20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6" y="26"/>
                      </a:cxn>
                      <a:cxn ang="0">
                        <a:pos x="84" y="20"/>
                      </a:cxn>
                    </a:cxnLst>
                    <a:rect l="0" t="0" r="r" b="b"/>
                    <a:pathLst>
                      <a:path w="84" h="26">
                        <a:moveTo>
                          <a:pt x="84" y="20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6" y="26"/>
                        </a:lnTo>
                        <a:lnTo>
                          <a:pt x="84" y="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29" name="Freeform 1997"/>
                  <p:cNvSpPr>
                    <a:spLocks noChangeAspect="1"/>
                  </p:cNvSpPr>
                  <p:nvPr/>
                </p:nvSpPr>
                <p:spPr bwMode="auto">
                  <a:xfrm>
                    <a:off x="4502" y="1152"/>
                    <a:ext cx="82" cy="26"/>
                  </a:xfrm>
                  <a:custGeom>
                    <a:avLst/>
                    <a:gdLst/>
                    <a:ahLst/>
                    <a:cxnLst>
                      <a:cxn ang="0">
                        <a:pos x="82" y="20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66" y="26"/>
                      </a:cxn>
                      <a:cxn ang="0">
                        <a:pos x="82" y="20"/>
                      </a:cxn>
                    </a:cxnLst>
                    <a:rect l="0" t="0" r="r" b="b"/>
                    <a:pathLst>
                      <a:path w="82" h="26">
                        <a:moveTo>
                          <a:pt x="82" y="20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66" y="26"/>
                        </a:lnTo>
                        <a:lnTo>
                          <a:pt x="82" y="20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30" name="Freeform 1998"/>
                  <p:cNvSpPr>
                    <a:spLocks noChangeAspect="1"/>
                  </p:cNvSpPr>
                  <p:nvPr/>
                </p:nvSpPr>
                <p:spPr bwMode="auto">
                  <a:xfrm>
                    <a:off x="4502" y="1152"/>
                    <a:ext cx="82" cy="26"/>
                  </a:xfrm>
                  <a:custGeom>
                    <a:avLst/>
                    <a:gdLst/>
                    <a:ahLst/>
                    <a:cxnLst>
                      <a:cxn ang="0">
                        <a:pos x="82" y="20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66" y="26"/>
                      </a:cxn>
                      <a:cxn ang="0">
                        <a:pos x="82" y="20"/>
                      </a:cxn>
                    </a:cxnLst>
                    <a:rect l="0" t="0" r="r" b="b"/>
                    <a:pathLst>
                      <a:path w="82" h="26">
                        <a:moveTo>
                          <a:pt x="82" y="20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66" y="26"/>
                        </a:lnTo>
                        <a:lnTo>
                          <a:pt x="82" y="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31" name="Freeform 1999"/>
                  <p:cNvSpPr>
                    <a:spLocks noChangeAspect="1"/>
                  </p:cNvSpPr>
                  <p:nvPr/>
                </p:nvSpPr>
                <p:spPr bwMode="auto">
                  <a:xfrm>
                    <a:off x="4484" y="1158"/>
                    <a:ext cx="84" cy="24"/>
                  </a:xfrm>
                  <a:custGeom>
                    <a:avLst/>
                    <a:gdLst/>
                    <a:ahLst/>
                    <a:cxnLst>
                      <a:cxn ang="0">
                        <a:pos x="84" y="20"/>
                      </a:cxn>
                      <a:cxn ang="0">
                        <a:pos x="18" y="0"/>
                      </a:cxn>
                      <a:cxn ang="0">
                        <a:pos x="0" y="4"/>
                      </a:cxn>
                      <a:cxn ang="0">
                        <a:pos x="66" y="24"/>
                      </a:cxn>
                      <a:cxn ang="0">
                        <a:pos x="84" y="20"/>
                      </a:cxn>
                    </a:cxnLst>
                    <a:rect l="0" t="0" r="r" b="b"/>
                    <a:pathLst>
                      <a:path w="84" h="24">
                        <a:moveTo>
                          <a:pt x="84" y="20"/>
                        </a:moveTo>
                        <a:lnTo>
                          <a:pt x="18" y="0"/>
                        </a:lnTo>
                        <a:lnTo>
                          <a:pt x="0" y="4"/>
                        </a:lnTo>
                        <a:lnTo>
                          <a:pt x="66" y="24"/>
                        </a:lnTo>
                        <a:lnTo>
                          <a:pt x="84" y="20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32" name="Freeform 2000"/>
                  <p:cNvSpPr>
                    <a:spLocks noChangeAspect="1"/>
                  </p:cNvSpPr>
                  <p:nvPr/>
                </p:nvSpPr>
                <p:spPr bwMode="auto">
                  <a:xfrm>
                    <a:off x="4484" y="1158"/>
                    <a:ext cx="84" cy="24"/>
                  </a:xfrm>
                  <a:custGeom>
                    <a:avLst/>
                    <a:gdLst/>
                    <a:ahLst/>
                    <a:cxnLst>
                      <a:cxn ang="0">
                        <a:pos x="84" y="20"/>
                      </a:cxn>
                      <a:cxn ang="0">
                        <a:pos x="18" y="0"/>
                      </a:cxn>
                      <a:cxn ang="0">
                        <a:pos x="0" y="4"/>
                      </a:cxn>
                      <a:cxn ang="0">
                        <a:pos x="66" y="24"/>
                      </a:cxn>
                      <a:cxn ang="0">
                        <a:pos x="84" y="20"/>
                      </a:cxn>
                    </a:cxnLst>
                    <a:rect l="0" t="0" r="r" b="b"/>
                    <a:pathLst>
                      <a:path w="84" h="24">
                        <a:moveTo>
                          <a:pt x="84" y="20"/>
                        </a:moveTo>
                        <a:lnTo>
                          <a:pt x="18" y="0"/>
                        </a:lnTo>
                        <a:lnTo>
                          <a:pt x="0" y="4"/>
                        </a:lnTo>
                        <a:lnTo>
                          <a:pt x="66" y="24"/>
                        </a:lnTo>
                        <a:lnTo>
                          <a:pt x="84" y="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33" name="Freeform 2001"/>
                  <p:cNvSpPr>
                    <a:spLocks noChangeAspect="1"/>
                  </p:cNvSpPr>
                  <p:nvPr/>
                </p:nvSpPr>
                <p:spPr bwMode="auto">
                  <a:xfrm>
                    <a:off x="4466" y="1162"/>
                    <a:ext cx="84" cy="26"/>
                  </a:xfrm>
                  <a:custGeom>
                    <a:avLst/>
                    <a:gdLst/>
                    <a:ahLst/>
                    <a:cxnLst>
                      <a:cxn ang="0">
                        <a:pos x="84" y="20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8" y="26"/>
                      </a:cxn>
                      <a:cxn ang="0">
                        <a:pos x="84" y="20"/>
                      </a:cxn>
                    </a:cxnLst>
                    <a:rect l="0" t="0" r="r" b="b"/>
                    <a:pathLst>
                      <a:path w="84" h="26">
                        <a:moveTo>
                          <a:pt x="84" y="20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8" y="26"/>
                        </a:lnTo>
                        <a:lnTo>
                          <a:pt x="84" y="20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34" name="Freeform 2002"/>
                  <p:cNvSpPr>
                    <a:spLocks noChangeAspect="1"/>
                  </p:cNvSpPr>
                  <p:nvPr/>
                </p:nvSpPr>
                <p:spPr bwMode="auto">
                  <a:xfrm>
                    <a:off x="4466" y="1162"/>
                    <a:ext cx="84" cy="26"/>
                  </a:xfrm>
                  <a:custGeom>
                    <a:avLst/>
                    <a:gdLst/>
                    <a:ahLst/>
                    <a:cxnLst>
                      <a:cxn ang="0">
                        <a:pos x="84" y="20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8" y="26"/>
                      </a:cxn>
                      <a:cxn ang="0">
                        <a:pos x="84" y="20"/>
                      </a:cxn>
                    </a:cxnLst>
                    <a:rect l="0" t="0" r="r" b="b"/>
                    <a:pathLst>
                      <a:path w="84" h="26">
                        <a:moveTo>
                          <a:pt x="84" y="20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8" y="26"/>
                        </a:lnTo>
                        <a:lnTo>
                          <a:pt x="84" y="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35" name="Freeform 2003"/>
                  <p:cNvSpPr>
                    <a:spLocks noChangeAspect="1"/>
                  </p:cNvSpPr>
                  <p:nvPr/>
                </p:nvSpPr>
                <p:spPr bwMode="auto">
                  <a:xfrm>
                    <a:off x="4448" y="1168"/>
                    <a:ext cx="86" cy="26"/>
                  </a:xfrm>
                  <a:custGeom>
                    <a:avLst/>
                    <a:gdLst/>
                    <a:ahLst/>
                    <a:cxnLst>
                      <a:cxn ang="0">
                        <a:pos x="86" y="20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8" y="26"/>
                      </a:cxn>
                      <a:cxn ang="0">
                        <a:pos x="86" y="20"/>
                      </a:cxn>
                    </a:cxnLst>
                    <a:rect l="0" t="0" r="r" b="b"/>
                    <a:pathLst>
                      <a:path w="86" h="26">
                        <a:moveTo>
                          <a:pt x="86" y="20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8" y="26"/>
                        </a:lnTo>
                        <a:lnTo>
                          <a:pt x="86" y="20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36" name="Freeform 2004"/>
                  <p:cNvSpPr>
                    <a:spLocks noChangeAspect="1"/>
                  </p:cNvSpPr>
                  <p:nvPr/>
                </p:nvSpPr>
                <p:spPr bwMode="auto">
                  <a:xfrm>
                    <a:off x="4448" y="1168"/>
                    <a:ext cx="86" cy="26"/>
                  </a:xfrm>
                  <a:custGeom>
                    <a:avLst/>
                    <a:gdLst/>
                    <a:ahLst/>
                    <a:cxnLst>
                      <a:cxn ang="0">
                        <a:pos x="86" y="20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8" y="26"/>
                      </a:cxn>
                      <a:cxn ang="0">
                        <a:pos x="86" y="20"/>
                      </a:cxn>
                    </a:cxnLst>
                    <a:rect l="0" t="0" r="r" b="b"/>
                    <a:pathLst>
                      <a:path w="86" h="26">
                        <a:moveTo>
                          <a:pt x="86" y="20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8" y="26"/>
                        </a:lnTo>
                        <a:lnTo>
                          <a:pt x="86" y="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37" name="Freeform 2005"/>
                  <p:cNvSpPr>
                    <a:spLocks noChangeAspect="1"/>
                  </p:cNvSpPr>
                  <p:nvPr/>
                </p:nvSpPr>
                <p:spPr bwMode="auto">
                  <a:xfrm>
                    <a:off x="4430" y="1174"/>
                    <a:ext cx="86" cy="26"/>
                  </a:xfrm>
                  <a:custGeom>
                    <a:avLst/>
                    <a:gdLst/>
                    <a:ahLst/>
                    <a:cxnLst>
                      <a:cxn ang="0">
                        <a:pos x="86" y="20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8" y="26"/>
                      </a:cxn>
                      <a:cxn ang="0">
                        <a:pos x="86" y="20"/>
                      </a:cxn>
                    </a:cxnLst>
                    <a:rect l="0" t="0" r="r" b="b"/>
                    <a:pathLst>
                      <a:path w="86" h="26">
                        <a:moveTo>
                          <a:pt x="86" y="20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8" y="26"/>
                        </a:lnTo>
                        <a:lnTo>
                          <a:pt x="86" y="20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38" name="Freeform 2006"/>
                  <p:cNvSpPr>
                    <a:spLocks noChangeAspect="1"/>
                  </p:cNvSpPr>
                  <p:nvPr/>
                </p:nvSpPr>
                <p:spPr bwMode="auto">
                  <a:xfrm>
                    <a:off x="4430" y="1174"/>
                    <a:ext cx="86" cy="26"/>
                  </a:xfrm>
                  <a:custGeom>
                    <a:avLst/>
                    <a:gdLst/>
                    <a:ahLst/>
                    <a:cxnLst>
                      <a:cxn ang="0">
                        <a:pos x="86" y="20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8" y="26"/>
                      </a:cxn>
                      <a:cxn ang="0">
                        <a:pos x="86" y="20"/>
                      </a:cxn>
                    </a:cxnLst>
                    <a:rect l="0" t="0" r="r" b="b"/>
                    <a:pathLst>
                      <a:path w="86" h="26">
                        <a:moveTo>
                          <a:pt x="86" y="20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8" y="26"/>
                        </a:lnTo>
                        <a:lnTo>
                          <a:pt x="86" y="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39" name="Freeform 2007"/>
                  <p:cNvSpPr>
                    <a:spLocks noChangeAspect="1"/>
                  </p:cNvSpPr>
                  <p:nvPr/>
                </p:nvSpPr>
                <p:spPr bwMode="auto">
                  <a:xfrm>
                    <a:off x="4412" y="1180"/>
                    <a:ext cx="86" cy="26"/>
                  </a:xfrm>
                  <a:custGeom>
                    <a:avLst/>
                    <a:gdLst/>
                    <a:ahLst/>
                    <a:cxnLst>
                      <a:cxn ang="0">
                        <a:pos x="86" y="20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8" y="26"/>
                      </a:cxn>
                      <a:cxn ang="0">
                        <a:pos x="86" y="20"/>
                      </a:cxn>
                    </a:cxnLst>
                    <a:rect l="0" t="0" r="r" b="b"/>
                    <a:pathLst>
                      <a:path w="86" h="26">
                        <a:moveTo>
                          <a:pt x="86" y="20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8" y="26"/>
                        </a:lnTo>
                        <a:lnTo>
                          <a:pt x="86" y="20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40" name="Freeform 2008"/>
                  <p:cNvSpPr>
                    <a:spLocks noChangeAspect="1"/>
                  </p:cNvSpPr>
                  <p:nvPr/>
                </p:nvSpPr>
                <p:spPr bwMode="auto">
                  <a:xfrm>
                    <a:off x="4412" y="1180"/>
                    <a:ext cx="86" cy="26"/>
                  </a:xfrm>
                  <a:custGeom>
                    <a:avLst/>
                    <a:gdLst/>
                    <a:ahLst/>
                    <a:cxnLst>
                      <a:cxn ang="0">
                        <a:pos x="86" y="20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8" y="26"/>
                      </a:cxn>
                      <a:cxn ang="0">
                        <a:pos x="86" y="20"/>
                      </a:cxn>
                    </a:cxnLst>
                    <a:rect l="0" t="0" r="r" b="b"/>
                    <a:pathLst>
                      <a:path w="86" h="26">
                        <a:moveTo>
                          <a:pt x="86" y="20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8" y="26"/>
                        </a:lnTo>
                        <a:lnTo>
                          <a:pt x="86" y="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41" name="Freeform 2009"/>
                  <p:cNvSpPr>
                    <a:spLocks noChangeAspect="1"/>
                  </p:cNvSpPr>
                  <p:nvPr/>
                </p:nvSpPr>
                <p:spPr bwMode="auto">
                  <a:xfrm>
                    <a:off x="4394" y="1186"/>
                    <a:ext cx="86" cy="28"/>
                  </a:xfrm>
                  <a:custGeom>
                    <a:avLst/>
                    <a:gdLst/>
                    <a:ahLst/>
                    <a:cxnLst>
                      <a:cxn ang="0">
                        <a:pos x="86" y="20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8" y="28"/>
                      </a:cxn>
                      <a:cxn ang="0">
                        <a:pos x="86" y="20"/>
                      </a:cxn>
                    </a:cxnLst>
                    <a:rect l="0" t="0" r="r" b="b"/>
                    <a:pathLst>
                      <a:path w="86" h="28">
                        <a:moveTo>
                          <a:pt x="86" y="20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8" y="28"/>
                        </a:lnTo>
                        <a:lnTo>
                          <a:pt x="86" y="20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42" name="Freeform 2010"/>
                  <p:cNvSpPr>
                    <a:spLocks noChangeAspect="1"/>
                  </p:cNvSpPr>
                  <p:nvPr/>
                </p:nvSpPr>
                <p:spPr bwMode="auto">
                  <a:xfrm>
                    <a:off x="4394" y="1186"/>
                    <a:ext cx="86" cy="28"/>
                  </a:xfrm>
                  <a:custGeom>
                    <a:avLst/>
                    <a:gdLst/>
                    <a:ahLst/>
                    <a:cxnLst>
                      <a:cxn ang="0">
                        <a:pos x="86" y="20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8" y="28"/>
                      </a:cxn>
                      <a:cxn ang="0">
                        <a:pos x="86" y="20"/>
                      </a:cxn>
                    </a:cxnLst>
                    <a:rect l="0" t="0" r="r" b="b"/>
                    <a:pathLst>
                      <a:path w="86" h="28">
                        <a:moveTo>
                          <a:pt x="86" y="20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8" y="28"/>
                        </a:lnTo>
                        <a:lnTo>
                          <a:pt x="86" y="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43" name="Freeform 2011"/>
                  <p:cNvSpPr>
                    <a:spLocks noChangeAspect="1"/>
                  </p:cNvSpPr>
                  <p:nvPr/>
                </p:nvSpPr>
                <p:spPr bwMode="auto">
                  <a:xfrm>
                    <a:off x="4376" y="1192"/>
                    <a:ext cx="86" cy="28"/>
                  </a:xfrm>
                  <a:custGeom>
                    <a:avLst/>
                    <a:gdLst/>
                    <a:ahLst/>
                    <a:cxnLst>
                      <a:cxn ang="0">
                        <a:pos x="86" y="22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8" y="28"/>
                      </a:cxn>
                      <a:cxn ang="0">
                        <a:pos x="86" y="22"/>
                      </a:cxn>
                    </a:cxnLst>
                    <a:rect l="0" t="0" r="r" b="b"/>
                    <a:pathLst>
                      <a:path w="86" h="28">
                        <a:moveTo>
                          <a:pt x="86" y="22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8" y="28"/>
                        </a:lnTo>
                        <a:lnTo>
                          <a:pt x="86" y="22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44" name="Freeform 2012"/>
                  <p:cNvSpPr>
                    <a:spLocks noChangeAspect="1"/>
                  </p:cNvSpPr>
                  <p:nvPr/>
                </p:nvSpPr>
                <p:spPr bwMode="auto">
                  <a:xfrm>
                    <a:off x="4376" y="1192"/>
                    <a:ext cx="86" cy="28"/>
                  </a:xfrm>
                  <a:custGeom>
                    <a:avLst/>
                    <a:gdLst/>
                    <a:ahLst/>
                    <a:cxnLst>
                      <a:cxn ang="0">
                        <a:pos x="86" y="22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8" y="28"/>
                      </a:cxn>
                      <a:cxn ang="0">
                        <a:pos x="86" y="22"/>
                      </a:cxn>
                    </a:cxnLst>
                    <a:rect l="0" t="0" r="r" b="b"/>
                    <a:pathLst>
                      <a:path w="86" h="28">
                        <a:moveTo>
                          <a:pt x="86" y="22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8" y="28"/>
                        </a:lnTo>
                        <a:lnTo>
                          <a:pt x="86" y="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45" name="Freeform 2013"/>
                  <p:cNvSpPr>
                    <a:spLocks noChangeAspect="1"/>
                  </p:cNvSpPr>
                  <p:nvPr/>
                </p:nvSpPr>
                <p:spPr bwMode="auto">
                  <a:xfrm>
                    <a:off x="4358" y="1198"/>
                    <a:ext cx="86" cy="28"/>
                  </a:xfrm>
                  <a:custGeom>
                    <a:avLst/>
                    <a:gdLst/>
                    <a:ahLst/>
                    <a:cxnLst>
                      <a:cxn ang="0">
                        <a:pos x="86" y="22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6" y="28"/>
                      </a:cxn>
                      <a:cxn ang="0">
                        <a:pos x="86" y="22"/>
                      </a:cxn>
                    </a:cxnLst>
                    <a:rect l="0" t="0" r="r" b="b"/>
                    <a:pathLst>
                      <a:path w="86" h="28">
                        <a:moveTo>
                          <a:pt x="86" y="22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6" y="28"/>
                        </a:lnTo>
                        <a:lnTo>
                          <a:pt x="86" y="22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46" name="Freeform 2014"/>
                  <p:cNvSpPr>
                    <a:spLocks noChangeAspect="1"/>
                  </p:cNvSpPr>
                  <p:nvPr/>
                </p:nvSpPr>
                <p:spPr bwMode="auto">
                  <a:xfrm>
                    <a:off x="4358" y="1198"/>
                    <a:ext cx="86" cy="28"/>
                  </a:xfrm>
                  <a:custGeom>
                    <a:avLst/>
                    <a:gdLst/>
                    <a:ahLst/>
                    <a:cxnLst>
                      <a:cxn ang="0">
                        <a:pos x="86" y="22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6" y="28"/>
                      </a:cxn>
                      <a:cxn ang="0">
                        <a:pos x="86" y="22"/>
                      </a:cxn>
                    </a:cxnLst>
                    <a:rect l="0" t="0" r="r" b="b"/>
                    <a:pathLst>
                      <a:path w="86" h="28">
                        <a:moveTo>
                          <a:pt x="86" y="22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6" y="28"/>
                        </a:lnTo>
                        <a:lnTo>
                          <a:pt x="86" y="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47" name="Freeform 2015"/>
                  <p:cNvSpPr>
                    <a:spLocks noChangeAspect="1"/>
                  </p:cNvSpPr>
                  <p:nvPr/>
                </p:nvSpPr>
                <p:spPr bwMode="auto">
                  <a:xfrm>
                    <a:off x="4340" y="1204"/>
                    <a:ext cx="84" cy="28"/>
                  </a:xfrm>
                  <a:custGeom>
                    <a:avLst/>
                    <a:gdLst/>
                    <a:ahLst/>
                    <a:cxnLst>
                      <a:cxn ang="0">
                        <a:pos x="84" y="22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6" y="28"/>
                      </a:cxn>
                      <a:cxn ang="0">
                        <a:pos x="84" y="22"/>
                      </a:cxn>
                    </a:cxnLst>
                    <a:rect l="0" t="0" r="r" b="b"/>
                    <a:pathLst>
                      <a:path w="84" h="28">
                        <a:moveTo>
                          <a:pt x="84" y="22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6" y="28"/>
                        </a:lnTo>
                        <a:lnTo>
                          <a:pt x="84" y="22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48" name="Freeform 2016"/>
                  <p:cNvSpPr>
                    <a:spLocks noChangeAspect="1"/>
                  </p:cNvSpPr>
                  <p:nvPr/>
                </p:nvSpPr>
                <p:spPr bwMode="auto">
                  <a:xfrm>
                    <a:off x="4340" y="1204"/>
                    <a:ext cx="84" cy="28"/>
                  </a:xfrm>
                  <a:custGeom>
                    <a:avLst/>
                    <a:gdLst/>
                    <a:ahLst/>
                    <a:cxnLst>
                      <a:cxn ang="0">
                        <a:pos x="84" y="22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6" y="28"/>
                      </a:cxn>
                      <a:cxn ang="0">
                        <a:pos x="84" y="22"/>
                      </a:cxn>
                    </a:cxnLst>
                    <a:rect l="0" t="0" r="r" b="b"/>
                    <a:pathLst>
                      <a:path w="84" h="28">
                        <a:moveTo>
                          <a:pt x="84" y="22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6" y="28"/>
                        </a:lnTo>
                        <a:lnTo>
                          <a:pt x="84" y="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49" name="Freeform 2017"/>
                  <p:cNvSpPr>
                    <a:spLocks noChangeAspect="1"/>
                  </p:cNvSpPr>
                  <p:nvPr/>
                </p:nvSpPr>
                <p:spPr bwMode="auto">
                  <a:xfrm>
                    <a:off x="4320" y="1210"/>
                    <a:ext cx="86" cy="30"/>
                  </a:xfrm>
                  <a:custGeom>
                    <a:avLst/>
                    <a:gdLst/>
                    <a:ahLst/>
                    <a:cxnLst>
                      <a:cxn ang="0">
                        <a:pos x="86" y="22"/>
                      </a:cxn>
                      <a:cxn ang="0">
                        <a:pos x="20" y="0"/>
                      </a:cxn>
                      <a:cxn ang="0">
                        <a:pos x="0" y="6"/>
                      </a:cxn>
                      <a:cxn ang="0">
                        <a:pos x="68" y="30"/>
                      </a:cxn>
                      <a:cxn ang="0">
                        <a:pos x="86" y="22"/>
                      </a:cxn>
                    </a:cxnLst>
                    <a:rect l="0" t="0" r="r" b="b"/>
                    <a:pathLst>
                      <a:path w="86" h="30">
                        <a:moveTo>
                          <a:pt x="86" y="22"/>
                        </a:moveTo>
                        <a:lnTo>
                          <a:pt x="20" y="0"/>
                        </a:lnTo>
                        <a:lnTo>
                          <a:pt x="0" y="6"/>
                        </a:lnTo>
                        <a:lnTo>
                          <a:pt x="68" y="30"/>
                        </a:lnTo>
                        <a:lnTo>
                          <a:pt x="86" y="22"/>
                        </a:lnTo>
                        <a:close/>
                      </a:path>
                    </a:pathLst>
                  </a:custGeom>
                  <a:solidFill>
                    <a:srgbClr val="00815A"/>
                  </a:solidFill>
                  <a:ln w="0">
                    <a:solidFill>
                      <a:srgbClr val="00815A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50" name="Freeform 2018"/>
                  <p:cNvSpPr>
                    <a:spLocks noChangeAspect="1"/>
                  </p:cNvSpPr>
                  <p:nvPr/>
                </p:nvSpPr>
                <p:spPr bwMode="auto">
                  <a:xfrm>
                    <a:off x="4320" y="1210"/>
                    <a:ext cx="86" cy="30"/>
                  </a:xfrm>
                  <a:custGeom>
                    <a:avLst/>
                    <a:gdLst/>
                    <a:ahLst/>
                    <a:cxnLst>
                      <a:cxn ang="0">
                        <a:pos x="86" y="22"/>
                      </a:cxn>
                      <a:cxn ang="0">
                        <a:pos x="20" y="0"/>
                      </a:cxn>
                      <a:cxn ang="0">
                        <a:pos x="0" y="6"/>
                      </a:cxn>
                      <a:cxn ang="0">
                        <a:pos x="68" y="30"/>
                      </a:cxn>
                      <a:cxn ang="0">
                        <a:pos x="86" y="22"/>
                      </a:cxn>
                    </a:cxnLst>
                    <a:rect l="0" t="0" r="r" b="b"/>
                    <a:pathLst>
                      <a:path w="86" h="30">
                        <a:moveTo>
                          <a:pt x="86" y="22"/>
                        </a:moveTo>
                        <a:lnTo>
                          <a:pt x="20" y="0"/>
                        </a:lnTo>
                        <a:lnTo>
                          <a:pt x="0" y="6"/>
                        </a:lnTo>
                        <a:lnTo>
                          <a:pt x="68" y="30"/>
                        </a:lnTo>
                        <a:lnTo>
                          <a:pt x="86" y="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51" name="Freeform 2019"/>
                  <p:cNvSpPr>
                    <a:spLocks noChangeAspect="1"/>
                  </p:cNvSpPr>
                  <p:nvPr/>
                </p:nvSpPr>
                <p:spPr bwMode="auto">
                  <a:xfrm>
                    <a:off x="4300" y="1216"/>
                    <a:ext cx="88" cy="30"/>
                  </a:xfrm>
                  <a:custGeom>
                    <a:avLst/>
                    <a:gdLst/>
                    <a:ahLst/>
                    <a:cxnLst>
                      <a:cxn ang="0">
                        <a:pos x="88" y="24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68" y="30"/>
                      </a:cxn>
                      <a:cxn ang="0">
                        <a:pos x="88" y="24"/>
                      </a:cxn>
                    </a:cxnLst>
                    <a:rect l="0" t="0" r="r" b="b"/>
                    <a:pathLst>
                      <a:path w="88" h="30">
                        <a:moveTo>
                          <a:pt x="88" y="24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68" y="30"/>
                        </a:lnTo>
                        <a:lnTo>
                          <a:pt x="88" y="24"/>
                        </a:lnTo>
                        <a:close/>
                      </a:path>
                    </a:pathLst>
                  </a:custGeom>
                  <a:solidFill>
                    <a:srgbClr val="00815C"/>
                  </a:solidFill>
                  <a:ln w="0">
                    <a:solidFill>
                      <a:srgbClr val="00815C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52" name="Freeform 2020"/>
                  <p:cNvSpPr>
                    <a:spLocks noChangeAspect="1"/>
                  </p:cNvSpPr>
                  <p:nvPr/>
                </p:nvSpPr>
                <p:spPr bwMode="auto">
                  <a:xfrm>
                    <a:off x="4300" y="1216"/>
                    <a:ext cx="88" cy="30"/>
                  </a:xfrm>
                  <a:custGeom>
                    <a:avLst/>
                    <a:gdLst/>
                    <a:ahLst/>
                    <a:cxnLst>
                      <a:cxn ang="0">
                        <a:pos x="88" y="24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68" y="30"/>
                      </a:cxn>
                      <a:cxn ang="0">
                        <a:pos x="88" y="24"/>
                      </a:cxn>
                    </a:cxnLst>
                    <a:rect l="0" t="0" r="r" b="b"/>
                    <a:pathLst>
                      <a:path w="88" h="30">
                        <a:moveTo>
                          <a:pt x="88" y="24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68" y="30"/>
                        </a:lnTo>
                        <a:lnTo>
                          <a:pt x="88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53" name="Freeform 2021"/>
                  <p:cNvSpPr>
                    <a:spLocks noChangeAspect="1"/>
                  </p:cNvSpPr>
                  <p:nvPr/>
                </p:nvSpPr>
                <p:spPr bwMode="auto">
                  <a:xfrm>
                    <a:off x="4282" y="1224"/>
                    <a:ext cx="86" cy="30"/>
                  </a:xfrm>
                  <a:custGeom>
                    <a:avLst/>
                    <a:gdLst/>
                    <a:ahLst/>
                    <a:cxnLst>
                      <a:cxn ang="0">
                        <a:pos x="86" y="22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6" y="30"/>
                      </a:cxn>
                      <a:cxn ang="0">
                        <a:pos x="86" y="22"/>
                      </a:cxn>
                    </a:cxnLst>
                    <a:rect l="0" t="0" r="r" b="b"/>
                    <a:pathLst>
                      <a:path w="86" h="30">
                        <a:moveTo>
                          <a:pt x="86" y="22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6" y="30"/>
                        </a:lnTo>
                        <a:lnTo>
                          <a:pt x="86" y="22"/>
                        </a:lnTo>
                        <a:close/>
                      </a:path>
                    </a:pathLst>
                  </a:custGeom>
                  <a:solidFill>
                    <a:srgbClr val="00805E"/>
                  </a:solidFill>
                  <a:ln w="0">
                    <a:solidFill>
                      <a:srgbClr val="00805E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54" name="Freeform 2022"/>
                  <p:cNvSpPr>
                    <a:spLocks noChangeAspect="1"/>
                  </p:cNvSpPr>
                  <p:nvPr/>
                </p:nvSpPr>
                <p:spPr bwMode="auto">
                  <a:xfrm>
                    <a:off x="4282" y="1224"/>
                    <a:ext cx="86" cy="30"/>
                  </a:xfrm>
                  <a:custGeom>
                    <a:avLst/>
                    <a:gdLst/>
                    <a:ahLst/>
                    <a:cxnLst>
                      <a:cxn ang="0">
                        <a:pos x="86" y="22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6" y="30"/>
                      </a:cxn>
                      <a:cxn ang="0">
                        <a:pos x="86" y="22"/>
                      </a:cxn>
                    </a:cxnLst>
                    <a:rect l="0" t="0" r="r" b="b"/>
                    <a:pathLst>
                      <a:path w="86" h="30">
                        <a:moveTo>
                          <a:pt x="86" y="22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6" y="30"/>
                        </a:lnTo>
                        <a:lnTo>
                          <a:pt x="86" y="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55" name="Freeform 2023"/>
                  <p:cNvSpPr>
                    <a:spLocks noChangeAspect="1"/>
                  </p:cNvSpPr>
                  <p:nvPr/>
                </p:nvSpPr>
                <p:spPr bwMode="auto">
                  <a:xfrm>
                    <a:off x="4262" y="1230"/>
                    <a:ext cx="86" cy="32"/>
                  </a:xfrm>
                  <a:custGeom>
                    <a:avLst/>
                    <a:gdLst/>
                    <a:ahLst/>
                    <a:cxnLst>
                      <a:cxn ang="0">
                        <a:pos x="86" y="24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66" y="32"/>
                      </a:cxn>
                      <a:cxn ang="0">
                        <a:pos x="86" y="24"/>
                      </a:cxn>
                    </a:cxnLst>
                    <a:rect l="0" t="0" r="r" b="b"/>
                    <a:pathLst>
                      <a:path w="86" h="32">
                        <a:moveTo>
                          <a:pt x="86" y="24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66" y="32"/>
                        </a:lnTo>
                        <a:lnTo>
                          <a:pt x="86" y="24"/>
                        </a:lnTo>
                        <a:close/>
                      </a:path>
                    </a:pathLst>
                  </a:custGeom>
                  <a:solidFill>
                    <a:srgbClr val="008060"/>
                  </a:solidFill>
                  <a:ln w="0">
                    <a:solidFill>
                      <a:srgbClr val="00806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56" name="Freeform 2024"/>
                  <p:cNvSpPr>
                    <a:spLocks noChangeAspect="1"/>
                  </p:cNvSpPr>
                  <p:nvPr/>
                </p:nvSpPr>
                <p:spPr bwMode="auto">
                  <a:xfrm>
                    <a:off x="4262" y="1230"/>
                    <a:ext cx="86" cy="32"/>
                  </a:xfrm>
                  <a:custGeom>
                    <a:avLst/>
                    <a:gdLst/>
                    <a:ahLst/>
                    <a:cxnLst>
                      <a:cxn ang="0">
                        <a:pos x="86" y="24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66" y="32"/>
                      </a:cxn>
                      <a:cxn ang="0">
                        <a:pos x="86" y="24"/>
                      </a:cxn>
                    </a:cxnLst>
                    <a:rect l="0" t="0" r="r" b="b"/>
                    <a:pathLst>
                      <a:path w="86" h="32">
                        <a:moveTo>
                          <a:pt x="86" y="24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66" y="32"/>
                        </a:lnTo>
                        <a:lnTo>
                          <a:pt x="86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57" name="Freeform 2025"/>
                  <p:cNvSpPr>
                    <a:spLocks noChangeAspect="1"/>
                  </p:cNvSpPr>
                  <p:nvPr/>
                </p:nvSpPr>
                <p:spPr bwMode="auto">
                  <a:xfrm>
                    <a:off x="4242" y="1238"/>
                    <a:ext cx="86" cy="32"/>
                  </a:xfrm>
                  <a:custGeom>
                    <a:avLst/>
                    <a:gdLst/>
                    <a:ahLst/>
                    <a:cxnLst>
                      <a:cxn ang="0">
                        <a:pos x="86" y="24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68" y="32"/>
                      </a:cxn>
                      <a:cxn ang="0">
                        <a:pos x="86" y="24"/>
                      </a:cxn>
                    </a:cxnLst>
                    <a:rect l="0" t="0" r="r" b="b"/>
                    <a:pathLst>
                      <a:path w="86" h="32">
                        <a:moveTo>
                          <a:pt x="86" y="24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68" y="32"/>
                        </a:lnTo>
                        <a:lnTo>
                          <a:pt x="86" y="24"/>
                        </a:lnTo>
                        <a:close/>
                      </a:path>
                    </a:pathLst>
                  </a:custGeom>
                  <a:solidFill>
                    <a:srgbClr val="008063"/>
                  </a:solidFill>
                  <a:ln w="0">
                    <a:solidFill>
                      <a:srgbClr val="008063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58" name="Freeform 2026"/>
                  <p:cNvSpPr>
                    <a:spLocks noChangeAspect="1"/>
                  </p:cNvSpPr>
                  <p:nvPr/>
                </p:nvSpPr>
                <p:spPr bwMode="auto">
                  <a:xfrm>
                    <a:off x="4242" y="1238"/>
                    <a:ext cx="86" cy="32"/>
                  </a:xfrm>
                  <a:custGeom>
                    <a:avLst/>
                    <a:gdLst/>
                    <a:ahLst/>
                    <a:cxnLst>
                      <a:cxn ang="0">
                        <a:pos x="86" y="24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68" y="32"/>
                      </a:cxn>
                      <a:cxn ang="0">
                        <a:pos x="86" y="24"/>
                      </a:cxn>
                    </a:cxnLst>
                    <a:rect l="0" t="0" r="r" b="b"/>
                    <a:pathLst>
                      <a:path w="86" h="32">
                        <a:moveTo>
                          <a:pt x="86" y="24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68" y="32"/>
                        </a:lnTo>
                        <a:lnTo>
                          <a:pt x="86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59" name="Freeform 2027"/>
                  <p:cNvSpPr>
                    <a:spLocks noChangeAspect="1"/>
                  </p:cNvSpPr>
                  <p:nvPr/>
                </p:nvSpPr>
                <p:spPr bwMode="auto">
                  <a:xfrm>
                    <a:off x="4222" y="1246"/>
                    <a:ext cx="88" cy="32"/>
                  </a:xfrm>
                  <a:custGeom>
                    <a:avLst/>
                    <a:gdLst/>
                    <a:ahLst/>
                    <a:cxnLst>
                      <a:cxn ang="0">
                        <a:pos x="88" y="24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66" y="32"/>
                      </a:cxn>
                      <a:cxn ang="0">
                        <a:pos x="88" y="24"/>
                      </a:cxn>
                    </a:cxnLst>
                    <a:rect l="0" t="0" r="r" b="b"/>
                    <a:pathLst>
                      <a:path w="88" h="32">
                        <a:moveTo>
                          <a:pt x="88" y="24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66" y="32"/>
                        </a:lnTo>
                        <a:lnTo>
                          <a:pt x="88" y="24"/>
                        </a:lnTo>
                        <a:close/>
                      </a:path>
                    </a:pathLst>
                  </a:custGeom>
                  <a:solidFill>
                    <a:srgbClr val="007F66"/>
                  </a:solidFill>
                  <a:ln w="0">
                    <a:solidFill>
                      <a:srgbClr val="007F66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60" name="Freeform 2028"/>
                  <p:cNvSpPr>
                    <a:spLocks noChangeAspect="1"/>
                  </p:cNvSpPr>
                  <p:nvPr/>
                </p:nvSpPr>
                <p:spPr bwMode="auto">
                  <a:xfrm>
                    <a:off x="4222" y="1246"/>
                    <a:ext cx="88" cy="32"/>
                  </a:xfrm>
                  <a:custGeom>
                    <a:avLst/>
                    <a:gdLst/>
                    <a:ahLst/>
                    <a:cxnLst>
                      <a:cxn ang="0">
                        <a:pos x="88" y="24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66" y="32"/>
                      </a:cxn>
                      <a:cxn ang="0">
                        <a:pos x="88" y="24"/>
                      </a:cxn>
                    </a:cxnLst>
                    <a:rect l="0" t="0" r="r" b="b"/>
                    <a:pathLst>
                      <a:path w="88" h="32">
                        <a:moveTo>
                          <a:pt x="88" y="24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66" y="32"/>
                        </a:lnTo>
                        <a:lnTo>
                          <a:pt x="88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61" name="Freeform 2029"/>
                  <p:cNvSpPr>
                    <a:spLocks noChangeAspect="1"/>
                  </p:cNvSpPr>
                  <p:nvPr/>
                </p:nvSpPr>
                <p:spPr bwMode="auto">
                  <a:xfrm>
                    <a:off x="4202" y="1254"/>
                    <a:ext cx="86" cy="32"/>
                  </a:xfrm>
                  <a:custGeom>
                    <a:avLst/>
                    <a:gdLst/>
                    <a:ahLst/>
                    <a:cxnLst>
                      <a:cxn ang="0">
                        <a:pos x="86" y="24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66" y="32"/>
                      </a:cxn>
                      <a:cxn ang="0">
                        <a:pos x="86" y="24"/>
                      </a:cxn>
                    </a:cxnLst>
                    <a:rect l="0" t="0" r="r" b="b"/>
                    <a:pathLst>
                      <a:path w="86" h="32">
                        <a:moveTo>
                          <a:pt x="86" y="24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66" y="32"/>
                        </a:lnTo>
                        <a:lnTo>
                          <a:pt x="86" y="24"/>
                        </a:lnTo>
                        <a:close/>
                      </a:path>
                    </a:pathLst>
                  </a:custGeom>
                  <a:solidFill>
                    <a:srgbClr val="007F69"/>
                  </a:solidFill>
                  <a:ln w="0">
                    <a:solidFill>
                      <a:srgbClr val="007F69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62" name="Freeform 2030"/>
                  <p:cNvSpPr>
                    <a:spLocks noChangeAspect="1"/>
                  </p:cNvSpPr>
                  <p:nvPr/>
                </p:nvSpPr>
                <p:spPr bwMode="auto">
                  <a:xfrm>
                    <a:off x="4202" y="1254"/>
                    <a:ext cx="86" cy="32"/>
                  </a:xfrm>
                  <a:custGeom>
                    <a:avLst/>
                    <a:gdLst/>
                    <a:ahLst/>
                    <a:cxnLst>
                      <a:cxn ang="0">
                        <a:pos x="86" y="24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66" y="32"/>
                      </a:cxn>
                      <a:cxn ang="0">
                        <a:pos x="86" y="24"/>
                      </a:cxn>
                    </a:cxnLst>
                    <a:rect l="0" t="0" r="r" b="b"/>
                    <a:pathLst>
                      <a:path w="86" h="32">
                        <a:moveTo>
                          <a:pt x="86" y="24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66" y="32"/>
                        </a:lnTo>
                        <a:lnTo>
                          <a:pt x="86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63" name="Freeform 2031"/>
                  <p:cNvSpPr>
                    <a:spLocks noChangeAspect="1"/>
                  </p:cNvSpPr>
                  <p:nvPr/>
                </p:nvSpPr>
                <p:spPr bwMode="auto">
                  <a:xfrm>
                    <a:off x="4182" y="1262"/>
                    <a:ext cx="86" cy="34"/>
                  </a:xfrm>
                  <a:custGeom>
                    <a:avLst/>
                    <a:gdLst/>
                    <a:ahLst/>
                    <a:cxnLst>
                      <a:cxn ang="0">
                        <a:pos x="86" y="24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66" y="34"/>
                      </a:cxn>
                      <a:cxn ang="0">
                        <a:pos x="86" y="24"/>
                      </a:cxn>
                    </a:cxnLst>
                    <a:rect l="0" t="0" r="r" b="b"/>
                    <a:pathLst>
                      <a:path w="86" h="34">
                        <a:moveTo>
                          <a:pt x="86" y="24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66" y="34"/>
                        </a:lnTo>
                        <a:lnTo>
                          <a:pt x="86" y="24"/>
                        </a:lnTo>
                        <a:close/>
                      </a:path>
                    </a:pathLst>
                  </a:custGeom>
                  <a:solidFill>
                    <a:srgbClr val="007E6C"/>
                  </a:solidFill>
                  <a:ln w="0">
                    <a:solidFill>
                      <a:srgbClr val="007E6C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64" name="Freeform 2032"/>
                  <p:cNvSpPr>
                    <a:spLocks noChangeAspect="1"/>
                  </p:cNvSpPr>
                  <p:nvPr/>
                </p:nvSpPr>
                <p:spPr bwMode="auto">
                  <a:xfrm>
                    <a:off x="4182" y="1262"/>
                    <a:ext cx="86" cy="34"/>
                  </a:xfrm>
                  <a:custGeom>
                    <a:avLst/>
                    <a:gdLst/>
                    <a:ahLst/>
                    <a:cxnLst>
                      <a:cxn ang="0">
                        <a:pos x="86" y="24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66" y="34"/>
                      </a:cxn>
                      <a:cxn ang="0">
                        <a:pos x="86" y="24"/>
                      </a:cxn>
                    </a:cxnLst>
                    <a:rect l="0" t="0" r="r" b="b"/>
                    <a:pathLst>
                      <a:path w="86" h="34">
                        <a:moveTo>
                          <a:pt x="86" y="24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66" y="34"/>
                        </a:lnTo>
                        <a:lnTo>
                          <a:pt x="86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65" name="Freeform 2033"/>
                  <p:cNvSpPr>
                    <a:spLocks noChangeAspect="1"/>
                  </p:cNvSpPr>
                  <p:nvPr/>
                </p:nvSpPr>
                <p:spPr bwMode="auto">
                  <a:xfrm>
                    <a:off x="4160" y="1270"/>
                    <a:ext cx="88" cy="36"/>
                  </a:xfrm>
                  <a:custGeom>
                    <a:avLst/>
                    <a:gdLst/>
                    <a:ahLst/>
                    <a:cxnLst>
                      <a:cxn ang="0">
                        <a:pos x="88" y="26"/>
                      </a:cxn>
                      <a:cxn ang="0">
                        <a:pos x="22" y="0"/>
                      </a:cxn>
                      <a:cxn ang="0">
                        <a:pos x="0" y="10"/>
                      </a:cxn>
                      <a:cxn ang="0">
                        <a:pos x="68" y="36"/>
                      </a:cxn>
                      <a:cxn ang="0">
                        <a:pos x="88" y="26"/>
                      </a:cxn>
                    </a:cxnLst>
                    <a:rect l="0" t="0" r="r" b="b"/>
                    <a:pathLst>
                      <a:path w="88" h="36">
                        <a:moveTo>
                          <a:pt x="88" y="26"/>
                        </a:moveTo>
                        <a:lnTo>
                          <a:pt x="22" y="0"/>
                        </a:lnTo>
                        <a:lnTo>
                          <a:pt x="0" y="10"/>
                        </a:lnTo>
                        <a:lnTo>
                          <a:pt x="68" y="36"/>
                        </a:lnTo>
                        <a:lnTo>
                          <a:pt x="88" y="26"/>
                        </a:lnTo>
                        <a:close/>
                      </a:path>
                    </a:pathLst>
                  </a:custGeom>
                  <a:solidFill>
                    <a:srgbClr val="007E6F"/>
                  </a:solidFill>
                  <a:ln w="0">
                    <a:solidFill>
                      <a:srgbClr val="007E6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66" name="Freeform 2034"/>
                  <p:cNvSpPr>
                    <a:spLocks noChangeAspect="1"/>
                  </p:cNvSpPr>
                  <p:nvPr/>
                </p:nvSpPr>
                <p:spPr bwMode="auto">
                  <a:xfrm>
                    <a:off x="4160" y="1270"/>
                    <a:ext cx="88" cy="36"/>
                  </a:xfrm>
                  <a:custGeom>
                    <a:avLst/>
                    <a:gdLst/>
                    <a:ahLst/>
                    <a:cxnLst>
                      <a:cxn ang="0">
                        <a:pos x="88" y="26"/>
                      </a:cxn>
                      <a:cxn ang="0">
                        <a:pos x="22" y="0"/>
                      </a:cxn>
                      <a:cxn ang="0">
                        <a:pos x="0" y="10"/>
                      </a:cxn>
                      <a:cxn ang="0">
                        <a:pos x="68" y="36"/>
                      </a:cxn>
                      <a:cxn ang="0">
                        <a:pos x="88" y="26"/>
                      </a:cxn>
                    </a:cxnLst>
                    <a:rect l="0" t="0" r="r" b="b"/>
                    <a:pathLst>
                      <a:path w="88" h="36">
                        <a:moveTo>
                          <a:pt x="88" y="26"/>
                        </a:moveTo>
                        <a:lnTo>
                          <a:pt x="22" y="0"/>
                        </a:lnTo>
                        <a:lnTo>
                          <a:pt x="0" y="10"/>
                        </a:lnTo>
                        <a:lnTo>
                          <a:pt x="68" y="36"/>
                        </a:lnTo>
                        <a:lnTo>
                          <a:pt x="88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67" name="Freeform 2035"/>
                  <p:cNvSpPr>
                    <a:spLocks noChangeAspect="1"/>
                  </p:cNvSpPr>
                  <p:nvPr/>
                </p:nvSpPr>
                <p:spPr bwMode="auto">
                  <a:xfrm>
                    <a:off x="4140" y="1280"/>
                    <a:ext cx="88" cy="36"/>
                  </a:xfrm>
                  <a:custGeom>
                    <a:avLst/>
                    <a:gdLst/>
                    <a:ahLst/>
                    <a:cxnLst>
                      <a:cxn ang="0">
                        <a:pos x="88" y="26"/>
                      </a:cxn>
                      <a:cxn ang="0">
                        <a:pos x="20" y="0"/>
                      </a:cxn>
                      <a:cxn ang="0">
                        <a:pos x="0" y="10"/>
                      </a:cxn>
                      <a:cxn ang="0">
                        <a:pos x="66" y="36"/>
                      </a:cxn>
                      <a:cxn ang="0">
                        <a:pos x="88" y="26"/>
                      </a:cxn>
                    </a:cxnLst>
                    <a:rect l="0" t="0" r="r" b="b"/>
                    <a:pathLst>
                      <a:path w="88" h="36">
                        <a:moveTo>
                          <a:pt x="88" y="26"/>
                        </a:moveTo>
                        <a:lnTo>
                          <a:pt x="20" y="0"/>
                        </a:lnTo>
                        <a:lnTo>
                          <a:pt x="0" y="10"/>
                        </a:lnTo>
                        <a:lnTo>
                          <a:pt x="66" y="36"/>
                        </a:lnTo>
                        <a:lnTo>
                          <a:pt x="88" y="26"/>
                        </a:lnTo>
                        <a:close/>
                      </a:path>
                    </a:pathLst>
                  </a:custGeom>
                  <a:solidFill>
                    <a:srgbClr val="007E71"/>
                  </a:solidFill>
                  <a:ln w="0">
                    <a:solidFill>
                      <a:srgbClr val="007E7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68" name="Freeform 2036"/>
                  <p:cNvSpPr>
                    <a:spLocks noChangeAspect="1"/>
                  </p:cNvSpPr>
                  <p:nvPr/>
                </p:nvSpPr>
                <p:spPr bwMode="auto">
                  <a:xfrm>
                    <a:off x="4140" y="1280"/>
                    <a:ext cx="88" cy="36"/>
                  </a:xfrm>
                  <a:custGeom>
                    <a:avLst/>
                    <a:gdLst/>
                    <a:ahLst/>
                    <a:cxnLst>
                      <a:cxn ang="0">
                        <a:pos x="88" y="26"/>
                      </a:cxn>
                      <a:cxn ang="0">
                        <a:pos x="20" y="0"/>
                      </a:cxn>
                      <a:cxn ang="0">
                        <a:pos x="0" y="10"/>
                      </a:cxn>
                      <a:cxn ang="0">
                        <a:pos x="66" y="36"/>
                      </a:cxn>
                      <a:cxn ang="0">
                        <a:pos x="88" y="26"/>
                      </a:cxn>
                    </a:cxnLst>
                    <a:rect l="0" t="0" r="r" b="b"/>
                    <a:pathLst>
                      <a:path w="88" h="36">
                        <a:moveTo>
                          <a:pt x="88" y="26"/>
                        </a:moveTo>
                        <a:lnTo>
                          <a:pt x="20" y="0"/>
                        </a:lnTo>
                        <a:lnTo>
                          <a:pt x="0" y="10"/>
                        </a:lnTo>
                        <a:lnTo>
                          <a:pt x="66" y="36"/>
                        </a:lnTo>
                        <a:lnTo>
                          <a:pt x="88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69" name="Freeform 2037"/>
                  <p:cNvSpPr>
                    <a:spLocks noChangeAspect="1"/>
                  </p:cNvSpPr>
                  <p:nvPr/>
                </p:nvSpPr>
                <p:spPr bwMode="auto">
                  <a:xfrm>
                    <a:off x="4118" y="1290"/>
                    <a:ext cx="88" cy="36"/>
                  </a:xfrm>
                  <a:custGeom>
                    <a:avLst/>
                    <a:gdLst/>
                    <a:ahLst/>
                    <a:cxnLst>
                      <a:cxn ang="0">
                        <a:pos x="88" y="26"/>
                      </a:cxn>
                      <a:cxn ang="0">
                        <a:pos x="22" y="0"/>
                      </a:cxn>
                      <a:cxn ang="0">
                        <a:pos x="0" y="8"/>
                      </a:cxn>
                      <a:cxn ang="0">
                        <a:pos x="68" y="36"/>
                      </a:cxn>
                      <a:cxn ang="0">
                        <a:pos x="88" y="26"/>
                      </a:cxn>
                    </a:cxnLst>
                    <a:rect l="0" t="0" r="r" b="b"/>
                    <a:pathLst>
                      <a:path w="88" h="36">
                        <a:moveTo>
                          <a:pt x="88" y="26"/>
                        </a:moveTo>
                        <a:lnTo>
                          <a:pt x="22" y="0"/>
                        </a:lnTo>
                        <a:lnTo>
                          <a:pt x="0" y="8"/>
                        </a:lnTo>
                        <a:lnTo>
                          <a:pt x="68" y="36"/>
                        </a:lnTo>
                        <a:lnTo>
                          <a:pt x="88" y="26"/>
                        </a:lnTo>
                        <a:close/>
                      </a:path>
                    </a:pathLst>
                  </a:custGeom>
                  <a:solidFill>
                    <a:srgbClr val="007E74"/>
                  </a:solidFill>
                  <a:ln w="0">
                    <a:solidFill>
                      <a:srgbClr val="007E74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70" name="Freeform 2038"/>
                  <p:cNvSpPr>
                    <a:spLocks noChangeAspect="1"/>
                  </p:cNvSpPr>
                  <p:nvPr/>
                </p:nvSpPr>
                <p:spPr bwMode="auto">
                  <a:xfrm>
                    <a:off x="4118" y="1290"/>
                    <a:ext cx="88" cy="36"/>
                  </a:xfrm>
                  <a:custGeom>
                    <a:avLst/>
                    <a:gdLst/>
                    <a:ahLst/>
                    <a:cxnLst>
                      <a:cxn ang="0">
                        <a:pos x="88" y="26"/>
                      </a:cxn>
                      <a:cxn ang="0">
                        <a:pos x="22" y="0"/>
                      </a:cxn>
                      <a:cxn ang="0">
                        <a:pos x="0" y="8"/>
                      </a:cxn>
                      <a:cxn ang="0">
                        <a:pos x="68" y="36"/>
                      </a:cxn>
                      <a:cxn ang="0">
                        <a:pos x="88" y="26"/>
                      </a:cxn>
                    </a:cxnLst>
                    <a:rect l="0" t="0" r="r" b="b"/>
                    <a:pathLst>
                      <a:path w="88" h="36">
                        <a:moveTo>
                          <a:pt x="88" y="26"/>
                        </a:moveTo>
                        <a:lnTo>
                          <a:pt x="22" y="0"/>
                        </a:lnTo>
                        <a:lnTo>
                          <a:pt x="0" y="8"/>
                        </a:lnTo>
                        <a:lnTo>
                          <a:pt x="68" y="36"/>
                        </a:lnTo>
                        <a:lnTo>
                          <a:pt x="88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7" name="Group 2039"/>
                <p:cNvGrpSpPr>
                  <a:grpSpLocks noChangeAspect="1"/>
                </p:cNvGrpSpPr>
                <p:nvPr/>
              </p:nvGrpSpPr>
              <p:grpSpPr bwMode="auto">
                <a:xfrm>
                  <a:off x="3584" y="1116"/>
                  <a:ext cx="1097" cy="341"/>
                  <a:chOff x="3638" y="1126"/>
                  <a:chExt cx="1218" cy="378"/>
                </a:xfrm>
              </p:grpSpPr>
              <p:sp>
                <p:nvSpPr>
                  <p:cNvPr id="148472" name="Freeform 2040"/>
                  <p:cNvSpPr>
                    <a:spLocks noChangeAspect="1"/>
                  </p:cNvSpPr>
                  <p:nvPr/>
                </p:nvSpPr>
                <p:spPr bwMode="auto">
                  <a:xfrm>
                    <a:off x="4098" y="1298"/>
                    <a:ext cx="88" cy="40"/>
                  </a:xfrm>
                  <a:custGeom>
                    <a:avLst/>
                    <a:gdLst/>
                    <a:ahLst/>
                    <a:cxnLst>
                      <a:cxn ang="0">
                        <a:pos x="88" y="28"/>
                      </a:cxn>
                      <a:cxn ang="0">
                        <a:pos x="20" y="0"/>
                      </a:cxn>
                      <a:cxn ang="0">
                        <a:pos x="0" y="10"/>
                      </a:cxn>
                      <a:cxn ang="0">
                        <a:pos x="66" y="40"/>
                      </a:cxn>
                      <a:cxn ang="0">
                        <a:pos x="88" y="28"/>
                      </a:cxn>
                    </a:cxnLst>
                    <a:rect l="0" t="0" r="r" b="b"/>
                    <a:pathLst>
                      <a:path w="88" h="40">
                        <a:moveTo>
                          <a:pt x="88" y="28"/>
                        </a:moveTo>
                        <a:lnTo>
                          <a:pt x="20" y="0"/>
                        </a:lnTo>
                        <a:lnTo>
                          <a:pt x="0" y="10"/>
                        </a:lnTo>
                        <a:lnTo>
                          <a:pt x="66" y="40"/>
                        </a:lnTo>
                        <a:lnTo>
                          <a:pt x="88" y="28"/>
                        </a:lnTo>
                        <a:close/>
                      </a:path>
                    </a:pathLst>
                  </a:custGeom>
                  <a:solidFill>
                    <a:srgbClr val="007E76"/>
                  </a:solidFill>
                  <a:ln w="0">
                    <a:solidFill>
                      <a:srgbClr val="007E76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73" name="Freeform 2041"/>
                  <p:cNvSpPr>
                    <a:spLocks noChangeAspect="1"/>
                  </p:cNvSpPr>
                  <p:nvPr/>
                </p:nvSpPr>
                <p:spPr bwMode="auto">
                  <a:xfrm>
                    <a:off x="4098" y="1298"/>
                    <a:ext cx="88" cy="40"/>
                  </a:xfrm>
                  <a:custGeom>
                    <a:avLst/>
                    <a:gdLst/>
                    <a:ahLst/>
                    <a:cxnLst>
                      <a:cxn ang="0">
                        <a:pos x="88" y="28"/>
                      </a:cxn>
                      <a:cxn ang="0">
                        <a:pos x="20" y="0"/>
                      </a:cxn>
                      <a:cxn ang="0">
                        <a:pos x="0" y="10"/>
                      </a:cxn>
                      <a:cxn ang="0">
                        <a:pos x="66" y="40"/>
                      </a:cxn>
                      <a:cxn ang="0">
                        <a:pos x="88" y="28"/>
                      </a:cxn>
                    </a:cxnLst>
                    <a:rect l="0" t="0" r="r" b="b"/>
                    <a:pathLst>
                      <a:path w="88" h="40">
                        <a:moveTo>
                          <a:pt x="88" y="28"/>
                        </a:moveTo>
                        <a:lnTo>
                          <a:pt x="20" y="0"/>
                        </a:lnTo>
                        <a:lnTo>
                          <a:pt x="0" y="10"/>
                        </a:lnTo>
                        <a:lnTo>
                          <a:pt x="66" y="40"/>
                        </a:lnTo>
                        <a:lnTo>
                          <a:pt x="88" y="2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74" name="Freeform 2042"/>
                  <p:cNvSpPr>
                    <a:spLocks noChangeAspect="1"/>
                  </p:cNvSpPr>
                  <p:nvPr/>
                </p:nvSpPr>
                <p:spPr bwMode="auto">
                  <a:xfrm>
                    <a:off x="4076" y="1308"/>
                    <a:ext cx="88" cy="42"/>
                  </a:xfrm>
                  <a:custGeom>
                    <a:avLst/>
                    <a:gdLst/>
                    <a:ahLst/>
                    <a:cxnLst>
                      <a:cxn ang="0">
                        <a:pos x="88" y="30"/>
                      </a:cxn>
                      <a:cxn ang="0">
                        <a:pos x="22" y="0"/>
                      </a:cxn>
                      <a:cxn ang="0">
                        <a:pos x="0" y="12"/>
                      </a:cxn>
                      <a:cxn ang="0">
                        <a:pos x="66" y="42"/>
                      </a:cxn>
                      <a:cxn ang="0">
                        <a:pos x="88" y="30"/>
                      </a:cxn>
                    </a:cxnLst>
                    <a:rect l="0" t="0" r="r" b="b"/>
                    <a:pathLst>
                      <a:path w="88" h="42">
                        <a:moveTo>
                          <a:pt x="88" y="30"/>
                        </a:moveTo>
                        <a:lnTo>
                          <a:pt x="22" y="0"/>
                        </a:lnTo>
                        <a:lnTo>
                          <a:pt x="0" y="12"/>
                        </a:lnTo>
                        <a:lnTo>
                          <a:pt x="66" y="42"/>
                        </a:lnTo>
                        <a:lnTo>
                          <a:pt x="88" y="30"/>
                        </a:lnTo>
                        <a:close/>
                      </a:path>
                    </a:pathLst>
                  </a:custGeom>
                  <a:solidFill>
                    <a:srgbClr val="007E78"/>
                  </a:solidFill>
                  <a:ln w="0">
                    <a:solidFill>
                      <a:srgbClr val="007E78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75" name="Freeform 2043"/>
                  <p:cNvSpPr>
                    <a:spLocks noChangeAspect="1"/>
                  </p:cNvSpPr>
                  <p:nvPr/>
                </p:nvSpPr>
                <p:spPr bwMode="auto">
                  <a:xfrm>
                    <a:off x="4076" y="1308"/>
                    <a:ext cx="88" cy="42"/>
                  </a:xfrm>
                  <a:custGeom>
                    <a:avLst/>
                    <a:gdLst/>
                    <a:ahLst/>
                    <a:cxnLst>
                      <a:cxn ang="0">
                        <a:pos x="88" y="30"/>
                      </a:cxn>
                      <a:cxn ang="0">
                        <a:pos x="22" y="0"/>
                      </a:cxn>
                      <a:cxn ang="0">
                        <a:pos x="0" y="12"/>
                      </a:cxn>
                      <a:cxn ang="0">
                        <a:pos x="66" y="42"/>
                      </a:cxn>
                      <a:cxn ang="0">
                        <a:pos x="88" y="30"/>
                      </a:cxn>
                    </a:cxnLst>
                    <a:rect l="0" t="0" r="r" b="b"/>
                    <a:pathLst>
                      <a:path w="88" h="42">
                        <a:moveTo>
                          <a:pt x="88" y="30"/>
                        </a:moveTo>
                        <a:lnTo>
                          <a:pt x="22" y="0"/>
                        </a:lnTo>
                        <a:lnTo>
                          <a:pt x="0" y="12"/>
                        </a:lnTo>
                        <a:lnTo>
                          <a:pt x="66" y="42"/>
                        </a:lnTo>
                        <a:lnTo>
                          <a:pt x="88" y="3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76" name="Freeform 2044"/>
                  <p:cNvSpPr>
                    <a:spLocks noChangeAspect="1"/>
                  </p:cNvSpPr>
                  <p:nvPr/>
                </p:nvSpPr>
                <p:spPr bwMode="auto">
                  <a:xfrm>
                    <a:off x="4054" y="1320"/>
                    <a:ext cx="88" cy="42"/>
                  </a:xfrm>
                  <a:custGeom>
                    <a:avLst/>
                    <a:gdLst/>
                    <a:ahLst/>
                    <a:cxnLst>
                      <a:cxn ang="0">
                        <a:pos x="88" y="30"/>
                      </a:cxn>
                      <a:cxn ang="0">
                        <a:pos x="22" y="0"/>
                      </a:cxn>
                      <a:cxn ang="0">
                        <a:pos x="0" y="10"/>
                      </a:cxn>
                      <a:cxn ang="0">
                        <a:pos x="68" y="42"/>
                      </a:cxn>
                      <a:cxn ang="0">
                        <a:pos x="88" y="30"/>
                      </a:cxn>
                    </a:cxnLst>
                    <a:rect l="0" t="0" r="r" b="b"/>
                    <a:pathLst>
                      <a:path w="88" h="42">
                        <a:moveTo>
                          <a:pt x="88" y="30"/>
                        </a:moveTo>
                        <a:lnTo>
                          <a:pt x="22" y="0"/>
                        </a:lnTo>
                        <a:lnTo>
                          <a:pt x="0" y="10"/>
                        </a:lnTo>
                        <a:lnTo>
                          <a:pt x="68" y="42"/>
                        </a:lnTo>
                        <a:lnTo>
                          <a:pt x="88" y="30"/>
                        </a:lnTo>
                        <a:close/>
                      </a:path>
                    </a:pathLst>
                  </a:custGeom>
                  <a:solidFill>
                    <a:srgbClr val="007F79"/>
                  </a:solidFill>
                  <a:ln w="0">
                    <a:solidFill>
                      <a:srgbClr val="007F79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77" name="Freeform 2045"/>
                  <p:cNvSpPr>
                    <a:spLocks noChangeAspect="1"/>
                  </p:cNvSpPr>
                  <p:nvPr/>
                </p:nvSpPr>
                <p:spPr bwMode="auto">
                  <a:xfrm>
                    <a:off x="4054" y="1320"/>
                    <a:ext cx="88" cy="42"/>
                  </a:xfrm>
                  <a:custGeom>
                    <a:avLst/>
                    <a:gdLst/>
                    <a:ahLst/>
                    <a:cxnLst>
                      <a:cxn ang="0">
                        <a:pos x="88" y="30"/>
                      </a:cxn>
                      <a:cxn ang="0">
                        <a:pos x="22" y="0"/>
                      </a:cxn>
                      <a:cxn ang="0">
                        <a:pos x="0" y="10"/>
                      </a:cxn>
                      <a:cxn ang="0">
                        <a:pos x="68" y="42"/>
                      </a:cxn>
                      <a:cxn ang="0">
                        <a:pos x="88" y="30"/>
                      </a:cxn>
                    </a:cxnLst>
                    <a:rect l="0" t="0" r="r" b="b"/>
                    <a:pathLst>
                      <a:path w="88" h="42">
                        <a:moveTo>
                          <a:pt x="88" y="30"/>
                        </a:moveTo>
                        <a:lnTo>
                          <a:pt x="22" y="0"/>
                        </a:lnTo>
                        <a:lnTo>
                          <a:pt x="0" y="10"/>
                        </a:lnTo>
                        <a:lnTo>
                          <a:pt x="68" y="42"/>
                        </a:lnTo>
                        <a:lnTo>
                          <a:pt x="88" y="3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78" name="Freeform 2046"/>
                  <p:cNvSpPr>
                    <a:spLocks noChangeAspect="1"/>
                  </p:cNvSpPr>
                  <p:nvPr/>
                </p:nvSpPr>
                <p:spPr bwMode="auto">
                  <a:xfrm>
                    <a:off x="4032" y="1330"/>
                    <a:ext cx="90" cy="44"/>
                  </a:xfrm>
                  <a:custGeom>
                    <a:avLst/>
                    <a:gdLst/>
                    <a:ahLst/>
                    <a:cxnLst>
                      <a:cxn ang="0">
                        <a:pos x="90" y="32"/>
                      </a:cxn>
                      <a:cxn ang="0">
                        <a:pos x="22" y="0"/>
                      </a:cxn>
                      <a:cxn ang="0">
                        <a:pos x="0" y="10"/>
                      </a:cxn>
                      <a:cxn ang="0">
                        <a:pos x="68" y="44"/>
                      </a:cxn>
                      <a:cxn ang="0">
                        <a:pos x="90" y="32"/>
                      </a:cxn>
                    </a:cxnLst>
                    <a:rect l="0" t="0" r="r" b="b"/>
                    <a:pathLst>
                      <a:path w="90" h="44">
                        <a:moveTo>
                          <a:pt x="90" y="32"/>
                        </a:moveTo>
                        <a:lnTo>
                          <a:pt x="22" y="0"/>
                        </a:lnTo>
                        <a:lnTo>
                          <a:pt x="0" y="10"/>
                        </a:lnTo>
                        <a:lnTo>
                          <a:pt x="68" y="44"/>
                        </a:lnTo>
                        <a:lnTo>
                          <a:pt x="90" y="32"/>
                        </a:lnTo>
                        <a:close/>
                      </a:path>
                    </a:pathLst>
                  </a:custGeom>
                  <a:solidFill>
                    <a:srgbClr val="00807A"/>
                  </a:solidFill>
                  <a:ln w="0">
                    <a:solidFill>
                      <a:srgbClr val="00807A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79" name="Freeform 2047"/>
                  <p:cNvSpPr>
                    <a:spLocks noChangeAspect="1"/>
                  </p:cNvSpPr>
                  <p:nvPr/>
                </p:nvSpPr>
                <p:spPr bwMode="auto">
                  <a:xfrm>
                    <a:off x="4032" y="1330"/>
                    <a:ext cx="90" cy="44"/>
                  </a:xfrm>
                  <a:custGeom>
                    <a:avLst/>
                    <a:gdLst/>
                    <a:ahLst/>
                    <a:cxnLst>
                      <a:cxn ang="0">
                        <a:pos x="90" y="32"/>
                      </a:cxn>
                      <a:cxn ang="0">
                        <a:pos x="22" y="0"/>
                      </a:cxn>
                      <a:cxn ang="0">
                        <a:pos x="0" y="10"/>
                      </a:cxn>
                      <a:cxn ang="0">
                        <a:pos x="68" y="44"/>
                      </a:cxn>
                      <a:cxn ang="0">
                        <a:pos x="90" y="32"/>
                      </a:cxn>
                    </a:cxnLst>
                    <a:rect l="0" t="0" r="r" b="b"/>
                    <a:pathLst>
                      <a:path w="90" h="44">
                        <a:moveTo>
                          <a:pt x="90" y="32"/>
                        </a:moveTo>
                        <a:lnTo>
                          <a:pt x="22" y="0"/>
                        </a:lnTo>
                        <a:lnTo>
                          <a:pt x="0" y="10"/>
                        </a:lnTo>
                        <a:lnTo>
                          <a:pt x="68" y="44"/>
                        </a:lnTo>
                        <a:lnTo>
                          <a:pt x="90" y="3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80" name="Freeform 2048"/>
                  <p:cNvSpPr>
                    <a:spLocks noChangeAspect="1"/>
                  </p:cNvSpPr>
                  <p:nvPr/>
                </p:nvSpPr>
                <p:spPr bwMode="auto">
                  <a:xfrm>
                    <a:off x="4010" y="1340"/>
                    <a:ext cx="90" cy="46"/>
                  </a:xfrm>
                  <a:custGeom>
                    <a:avLst/>
                    <a:gdLst/>
                    <a:ahLst/>
                    <a:cxnLst>
                      <a:cxn ang="0">
                        <a:pos x="90" y="34"/>
                      </a:cxn>
                      <a:cxn ang="0">
                        <a:pos x="22" y="0"/>
                      </a:cxn>
                      <a:cxn ang="0">
                        <a:pos x="0" y="12"/>
                      </a:cxn>
                      <a:cxn ang="0">
                        <a:pos x="66" y="46"/>
                      </a:cxn>
                      <a:cxn ang="0">
                        <a:pos x="90" y="34"/>
                      </a:cxn>
                    </a:cxnLst>
                    <a:rect l="0" t="0" r="r" b="b"/>
                    <a:pathLst>
                      <a:path w="90" h="46">
                        <a:moveTo>
                          <a:pt x="90" y="34"/>
                        </a:moveTo>
                        <a:lnTo>
                          <a:pt x="22" y="0"/>
                        </a:lnTo>
                        <a:lnTo>
                          <a:pt x="0" y="12"/>
                        </a:lnTo>
                        <a:lnTo>
                          <a:pt x="66" y="46"/>
                        </a:lnTo>
                        <a:lnTo>
                          <a:pt x="90" y="34"/>
                        </a:lnTo>
                        <a:close/>
                      </a:path>
                    </a:pathLst>
                  </a:custGeom>
                  <a:solidFill>
                    <a:srgbClr val="00817A"/>
                  </a:solidFill>
                  <a:ln w="0">
                    <a:solidFill>
                      <a:srgbClr val="00817A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81" name="Freeform 2049"/>
                  <p:cNvSpPr>
                    <a:spLocks noChangeAspect="1"/>
                  </p:cNvSpPr>
                  <p:nvPr/>
                </p:nvSpPr>
                <p:spPr bwMode="auto">
                  <a:xfrm>
                    <a:off x="4010" y="1340"/>
                    <a:ext cx="90" cy="46"/>
                  </a:xfrm>
                  <a:custGeom>
                    <a:avLst/>
                    <a:gdLst/>
                    <a:ahLst/>
                    <a:cxnLst>
                      <a:cxn ang="0">
                        <a:pos x="90" y="34"/>
                      </a:cxn>
                      <a:cxn ang="0">
                        <a:pos x="22" y="0"/>
                      </a:cxn>
                      <a:cxn ang="0">
                        <a:pos x="0" y="12"/>
                      </a:cxn>
                      <a:cxn ang="0">
                        <a:pos x="66" y="46"/>
                      </a:cxn>
                      <a:cxn ang="0">
                        <a:pos x="90" y="34"/>
                      </a:cxn>
                    </a:cxnLst>
                    <a:rect l="0" t="0" r="r" b="b"/>
                    <a:pathLst>
                      <a:path w="90" h="46">
                        <a:moveTo>
                          <a:pt x="90" y="34"/>
                        </a:moveTo>
                        <a:lnTo>
                          <a:pt x="22" y="0"/>
                        </a:lnTo>
                        <a:lnTo>
                          <a:pt x="0" y="12"/>
                        </a:lnTo>
                        <a:lnTo>
                          <a:pt x="66" y="46"/>
                        </a:lnTo>
                        <a:lnTo>
                          <a:pt x="90" y="3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82" name="Freeform 2050"/>
                  <p:cNvSpPr>
                    <a:spLocks noChangeAspect="1"/>
                  </p:cNvSpPr>
                  <p:nvPr/>
                </p:nvSpPr>
                <p:spPr bwMode="auto">
                  <a:xfrm>
                    <a:off x="3988" y="1352"/>
                    <a:ext cx="88" cy="44"/>
                  </a:xfrm>
                  <a:custGeom>
                    <a:avLst/>
                    <a:gdLst/>
                    <a:ahLst/>
                    <a:cxnLst>
                      <a:cxn ang="0">
                        <a:pos x="88" y="34"/>
                      </a:cxn>
                      <a:cxn ang="0">
                        <a:pos x="22" y="0"/>
                      </a:cxn>
                      <a:cxn ang="0">
                        <a:pos x="0" y="10"/>
                      </a:cxn>
                      <a:cxn ang="0">
                        <a:pos x="66" y="44"/>
                      </a:cxn>
                      <a:cxn ang="0">
                        <a:pos x="88" y="34"/>
                      </a:cxn>
                    </a:cxnLst>
                    <a:rect l="0" t="0" r="r" b="b"/>
                    <a:pathLst>
                      <a:path w="88" h="44">
                        <a:moveTo>
                          <a:pt x="88" y="34"/>
                        </a:moveTo>
                        <a:lnTo>
                          <a:pt x="22" y="0"/>
                        </a:lnTo>
                        <a:lnTo>
                          <a:pt x="0" y="10"/>
                        </a:lnTo>
                        <a:lnTo>
                          <a:pt x="66" y="44"/>
                        </a:lnTo>
                        <a:lnTo>
                          <a:pt x="88" y="34"/>
                        </a:lnTo>
                        <a:close/>
                      </a:path>
                    </a:pathLst>
                  </a:custGeom>
                  <a:solidFill>
                    <a:srgbClr val="008378"/>
                  </a:solidFill>
                  <a:ln w="0">
                    <a:solidFill>
                      <a:srgbClr val="008378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83" name="Freeform 2051"/>
                  <p:cNvSpPr>
                    <a:spLocks noChangeAspect="1"/>
                  </p:cNvSpPr>
                  <p:nvPr/>
                </p:nvSpPr>
                <p:spPr bwMode="auto">
                  <a:xfrm>
                    <a:off x="3988" y="1352"/>
                    <a:ext cx="88" cy="44"/>
                  </a:xfrm>
                  <a:custGeom>
                    <a:avLst/>
                    <a:gdLst/>
                    <a:ahLst/>
                    <a:cxnLst>
                      <a:cxn ang="0">
                        <a:pos x="88" y="34"/>
                      </a:cxn>
                      <a:cxn ang="0">
                        <a:pos x="22" y="0"/>
                      </a:cxn>
                      <a:cxn ang="0">
                        <a:pos x="0" y="10"/>
                      </a:cxn>
                      <a:cxn ang="0">
                        <a:pos x="66" y="44"/>
                      </a:cxn>
                      <a:cxn ang="0">
                        <a:pos x="88" y="34"/>
                      </a:cxn>
                    </a:cxnLst>
                    <a:rect l="0" t="0" r="r" b="b"/>
                    <a:pathLst>
                      <a:path w="88" h="44">
                        <a:moveTo>
                          <a:pt x="88" y="34"/>
                        </a:moveTo>
                        <a:lnTo>
                          <a:pt x="22" y="0"/>
                        </a:lnTo>
                        <a:lnTo>
                          <a:pt x="0" y="10"/>
                        </a:lnTo>
                        <a:lnTo>
                          <a:pt x="66" y="44"/>
                        </a:lnTo>
                        <a:lnTo>
                          <a:pt x="88" y="3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84" name="Freeform 2052"/>
                  <p:cNvSpPr>
                    <a:spLocks noChangeAspect="1"/>
                  </p:cNvSpPr>
                  <p:nvPr/>
                </p:nvSpPr>
                <p:spPr bwMode="auto">
                  <a:xfrm>
                    <a:off x="3966" y="1362"/>
                    <a:ext cx="88" cy="46"/>
                  </a:xfrm>
                  <a:custGeom>
                    <a:avLst/>
                    <a:gdLst/>
                    <a:ahLst/>
                    <a:cxnLst>
                      <a:cxn ang="0">
                        <a:pos x="88" y="34"/>
                      </a:cxn>
                      <a:cxn ang="0">
                        <a:pos x="22" y="0"/>
                      </a:cxn>
                      <a:cxn ang="0">
                        <a:pos x="0" y="10"/>
                      </a:cxn>
                      <a:cxn ang="0">
                        <a:pos x="66" y="46"/>
                      </a:cxn>
                      <a:cxn ang="0">
                        <a:pos x="88" y="34"/>
                      </a:cxn>
                    </a:cxnLst>
                    <a:rect l="0" t="0" r="r" b="b"/>
                    <a:pathLst>
                      <a:path w="88" h="46">
                        <a:moveTo>
                          <a:pt x="88" y="34"/>
                        </a:moveTo>
                        <a:lnTo>
                          <a:pt x="22" y="0"/>
                        </a:lnTo>
                        <a:lnTo>
                          <a:pt x="0" y="10"/>
                        </a:lnTo>
                        <a:lnTo>
                          <a:pt x="66" y="46"/>
                        </a:lnTo>
                        <a:lnTo>
                          <a:pt x="88" y="34"/>
                        </a:lnTo>
                        <a:close/>
                      </a:path>
                    </a:pathLst>
                  </a:custGeom>
                  <a:solidFill>
                    <a:srgbClr val="008675"/>
                  </a:solidFill>
                  <a:ln w="0">
                    <a:solidFill>
                      <a:srgbClr val="00867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85" name="Freeform 2053"/>
                  <p:cNvSpPr>
                    <a:spLocks noChangeAspect="1"/>
                  </p:cNvSpPr>
                  <p:nvPr/>
                </p:nvSpPr>
                <p:spPr bwMode="auto">
                  <a:xfrm>
                    <a:off x="3966" y="1362"/>
                    <a:ext cx="88" cy="46"/>
                  </a:xfrm>
                  <a:custGeom>
                    <a:avLst/>
                    <a:gdLst/>
                    <a:ahLst/>
                    <a:cxnLst>
                      <a:cxn ang="0">
                        <a:pos x="88" y="34"/>
                      </a:cxn>
                      <a:cxn ang="0">
                        <a:pos x="22" y="0"/>
                      </a:cxn>
                      <a:cxn ang="0">
                        <a:pos x="0" y="10"/>
                      </a:cxn>
                      <a:cxn ang="0">
                        <a:pos x="66" y="46"/>
                      </a:cxn>
                      <a:cxn ang="0">
                        <a:pos x="88" y="34"/>
                      </a:cxn>
                    </a:cxnLst>
                    <a:rect l="0" t="0" r="r" b="b"/>
                    <a:pathLst>
                      <a:path w="88" h="46">
                        <a:moveTo>
                          <a:pt x="88" y="34"/>
                        </a:moveTo>
                        <a:lnTo>
                          <a:pt x="22" y="0"/>
                        </a:lnTo>
                        <a:lnTo>
                          <a:pt x="0" y="10"/>
                        </a:lnTo>
                        <a:lnTo>
                          <a:pt x="66" y="46"/>
                        </a:lnTo>
                        <a:lnTo>
                          <a:pt x="88" y="3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86" name="Freeform 2054"/>
                  <p:cNvSpPr>
                    <a:spLocks noChangeAspect="1"/>
                  </p:cNvSpPr>
                  <p:nvPr/>
                </p:nvSpPr>
                <p:spPr bwMode="auto">
                  <a:xfrm>
                    <a:off x="3942" y="1372"/>
                    <a:ext cx="90" cy="48"/>
                  </a:xfrm>
                  <a:custGeom>
                    <a:avLst/>
                    <a:gdLst/>
                    <a:ahLst/>
                    <a:cxnLst>
                      <a:cxn ang="0">
                        <a:pos x="90" y="36"/>
                      </a:cxn>
                      <a:cxn ang="0">
                        <a:pos x="24" y="0"/>
                      </a:cxn>
                      <a:cxn ang="0">
                        <a:pos x="0" y="10"/>
                      </a:cxn>
                      <a:cxn ang="0">
                        <a:pos x="66" y="48"/>
                      </a:cxn>
                      <a:cxn ang="0">
                        <a:pos x="90" y="36"/>
                      </a:cxn>
                    </a:cxnLst>
                    <a:rect l="0" t="0" r="r" b="b"/>
                    <a:pathLst>
                      <a:path w="90" h="48">
                        <a:moveTo>
                          <a:pt x="90" y="36"/>
                        </a:moveTo>
                        <a:lnTo>
                          <a:pt x="24" y="0"/>
                        </a:lnTo>
                        <a:lnTo>
                          <a:pt x="0" y="10"/>
                        </a:lnTo>
                        <a:lnTo>
                          <a:pt x="66" y="48"/>
                        </a:lnTo>
                        <a:lnTo>
                          <a:pt x="90" y="36"/>
                        </a:lnTo>
                        <a:close/>
                      </a:path>
                    </a:pathLst>
                  </a:custGeom>
                  <a:solidFill>
                    <a:srgbClr val="008970"/>
                  </a:solidFill>
                  <a:ln w="0">
                    <a:solidFill>
                      <a:srgbClr val="00897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87" name="Freeform 2055"/>
                  <p:cNvSpPr>
                    <a:spLocks noChangeAspect="1"/>
                  </p:cNvSpPr>
                  <p:nvPr/>
                </p:nvSpPr>
                <p:spPr bwMode="auto">
                  <a:xfrm>
                    <a:off x="3942" y="1372"/>
                    <a:ext cx="90" cy="48"/>
                  </a:xfrm>
                  <a:custGeom>
                    <a:avLst/>
                    <a:gdLst/>
                    <a:ahLst/>
                    <a:cxnLst>
                      <a:cxn ang="0">
                        <a:pos x="90" y="36"/>
                      </a:cxn>
                      <a:cxn ang="0">
                        <a:pos x="24" y="0"/>
                      </a:cxn>
                      <a:cxn ang="0">
                        <a:pos x="0" y="10"/>
                      </a:cxn>
                      <a:cxn ang="0">
                        <a:pos x="66" y="48"/>
                      </a:cxn>
                      <a:cxn ang="0">
                        <a:pos x="90" y="36"/>
                      </a:cxn>
                    </a:cxnLst>
                    <a:rect l="0" t="0" r="r" b="b"/>
                    <a:pathLst>
                      <a:path w="90" h="48">
                        <a:moveTo>
                          <a:pt x="90" y="36"/>
                        </a:moveTo>
                        <a:lnTo>
                          <a:pt x="24" y="0"/>
                        </a:lnTo>
                        <a:lnTo>
                          <a:pt x="0" y="10"/>
                        </a:lnTo>
                        <a:lnTo>
                          <a:pt x="66" y="48"/>
                        </a:lnTo>
                        <a:lnTo>
                          <a:pt x="90" y="3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88" name="Freeform 2056"/>
                  <p:cNvSpPr>
                    <a:spLocks noChangeAspect="1"/>
                  </p:cNvSpPr>
                  <p:nvPr/>
                </p:nvSpPr>
                <p:spPr bwMode="auto">
                  <a:xfrm>
                    <a:off x="3918" y="1382"/>
                    <a:ext cx="90" cy="48"/>
                  </a:xfrm>
                  <a:custGeom>
                    <a:avLst/>
                    <a:gdLst/>
                    <a:ahLst/>
                    <a:cxnLst>
                      <a:cxn ang="0">
                        <a:pos x="90" y="38"/>
                      </a:cxn>
                      <a:cxn ang="0">
                        <a:pos x="24" y="0"/>
                      </a:cxn>
                      <a:cxn ang="0">
                        <a:pos x="0" y="10"/>
                      </a:cxn>
                      <a:cxn ang="0">
                        <a:pos x="68" y="48"/>
                      </a:cxn>
                      <a:cxn ang="0">
                        <a:pos x="90" y="38"/>
                      </a:cxn>
                    </a:cxnLst>
                    <a:rect l="0" t="0" r="r" b="b"/>
                    <a:pathLst>
                      <a:path w="90" h="48">
                        <a:moveTo>
                          <a:pt x="90" y="38"/>
                        </a:moveTo>
                        <a:lnTo>
                          <a:pt x="24" y="0"/>
                        </a:lnTo>
                        <a:lnTo>
                          <a:pt x="0" y="10"/>
                        </a:lnTo>
                        <a:lnTo>
                          <a:pt x="68" y="48"/>
                        </a:lnTo>
                        <a:lnTo>
                          <a:pt x="90" y="38"/>
                        </a:lnTo>
                        <a:close/>
                      </a:path>
                    </a:pathLst>
                  </a:custGeom>
                  <a:solidFill>
                    <a:srgbClr val="008D6A"/>
                  </a:solidFill>
                  <a:ln w="0">
                    <a:solidFill>
                      <a:srgbClr val="008D6A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89" name="Freeform 2057"/>
                  <p:cNvSpPr>
                    <a:spLocks noChangeAspect="1"/>
                  </p:cNvSpPr>
                  <p:nvPr/>
                </p:nvSpPr>
                <p:spPr bwMode="auto">
                  <a:xfrm>
                    <a:off x="3918" y="1382"/>
                    <a:ext cx="90" cy="48"/>
                  </a:xfrm>
                  <a:custGeom>
                    <a:avLst/>
                    <a:gdLst/>
                    <a:ahLst/>
                    <a:cxnLst>
                      <a:cxn ang="0">
                        <a:pos x="90" y="38"/>
                      </a:cxn>
                      <a:cxn ang="0">
                        <a:pos x="24" y="0"/>
                      </a:cxn>
                      <a:cxn ang="0">
                        <a:pos x="0" y="10"/>
                      </a:cxn>
                      <a:cxn ang="0">
                        <a:pos x="68" y="48"/>
                      </a:cxn>
                      <a:cxn ang="0">
                        <a:pos x="90" y="38"/>
                      </a:cxn>
                    </a:cxnLst>
                    <a:rect l="0" t="0" r="r" b="b"/>
                    <a:pathLst>
                      <a:path w="90" h="48">
                        <a:moveTo>
                          <a:pt x="90" y="38"/>
                        </a:moveTo>
                        <a:lnTo>
                          <a:pt x="24" y="0"/>
                        </a:lnTo>
                        <a:lnTo>
                          <a:pt x="0" y="10"/>
                        </a:lnTo>
                        <a:lnTo>
                          <a:pt x="68" y="48"/>
                        </a:lnTo>
                        <a:lnTo>
                          <a:pt x="90" y="3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90" name="Freeform 2058"/>
                  <p:cNvSpPr>
                    <a:spLocks noChangeAspect="1"/>
                  </p:cNvSpPr>
                  <p:nvPr/>
                </p:nvSpPr>
                <p:spPr bwMode="auto">
                  <a:xfrm>
                    <a:off x="3896" y="1392"/>
                    <a:ext cx="90" cy="46"/>
                  </a:xfrm>
                  <a:custGeom>
                    <a:avLst/>
                    <a:gdLst/>
                    <a:ahLst/>
                    <a:cxnLst>
                      <a:cxn ang="0">
                        <a:pos x="90" y="38"/>
                      </a:cxn>
                      <a:cxn ang="0">
                        <a:pos x="22" y="0"/>
                      </a:cxn>
                      <a:cxn ang="0">
                        <a:pos x="0" y="8"/>
                      </a:cxn>
                      <a:cxn ang="0">
                        <a:pos x="66" y="46"/>
                      </a:cxn>
                      <a:cxn ang="0">
                        <a:pos x="90" y="38"/>
                      </a:cxn>
                    </a:cxnLst>
                    <a:rect l="0" t="0" r="r" b="b"/>
                    <a:pathLst>
                      <a:path w="90" h="46">
                        <a:moveTo>
                          <a:pt x="90" y="38"/>
                        </a:moveTo>
                        <a:lnTo>
                          <a:pt x="22" y="0"/>
                        </a:lnTo>
                        <a:lnTo>
                          <a:pt x="0" y="8"/>
                        </a:lnTo>
                        <a:lnTo>
                          <a:pt x="66" y="46"/>
                        </a:lnTo>
                        <a:lnTo>
                          <a:pt x="90" y="38"/>
                        </a:lnTo>
                        <a:close/>
                      </a:path>
                    </a:pathLst>
                  </a:custGeom>
                  <a:solidFill>
                    <a:srgbClr val="009260"/>
                  </a:solidFill>
                  <a:ln w="0">
                    <a:solidFill>
                      <a:srgbClr val="00926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91" name="Freeform 2059"/>
                  <p:cNvSpPr>
                    <a:spLocks noChangeAspect="1"/>
                  </p:cNvSpPr>
                  <p:nvPr/>
                </p:nvSpPr>
                <p:spPr bwMode="auto">
                  <a:xfrm>
                    <a:off x="3896" y="1392"/>
                    <a:ext cx="90" cy="46"/>
                  </a:xfrm>
                  <a:custGeom>
                    <a:avLst/>
                    <a:gdLst/>
                    <a:ahLst/>
                    <a:cxnLst>
                      <a:cxn ang="0">
                        <a:pos x="90" y="38"/>
                      </a:cxn>
                      <a:cxn ang="0">
                        <a:pos x="22" y="0"/>
                      </a:cxn>
                      <a:cxn ang="0">
                        <a:pos x="0" y="8"/>
                      </a:cxn>
                      <a:cxn ang="0">
                        <a:pos x="66" y="46"/>
                      </a:cxn>
                      <a:cxn ang="0">
                        <a:pos x="90" y="38"/>
                      </a:cxn>
                    </a:cxnLst>
                    <a:rect l="0" t="0" r="r" b="b"/>
                    <a:pathLst>
                      <a:path w="90" h="46">
                        <a:moveTo>
                          <a:pt x="90" y="38"/>
                        </a:moveTo>
                        <a:lnTo>
                          <a:pt x="22" y="0"/>
                        </a:lnTo>
                        <a:lnTo>
                          <a:pt x="0" y="8"/>
                        </a:lnTo>
                        <a:lnTo>
                          <a:pt x="66" y="46"/>
                        </a:lnTo>
                        <a:lnTo>
                          <a:pt x="90" y="3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92" name="Freeform 2060"/>
                  <p:cNvSpPr>
                    <a:spLocks noChangeAspect="1"/>
                  </p:cNvSpPr>
                  <p:nvPr/>
                </p:nvSpPr>
                <p:spPr bwMode="auto">
                  <a:xfrm>
                    <a:off x="3872" y="1400"/>
                    <a:ext cx="90" cy="46"/>
                  </a:xfrm>
                  <a:custGeom>
                    <a:avLst/>
                    <a:gdLst/>
                    <a:ahLst/>
                    <a:cxnLst>
                      <a:cxn ang="0">
                        <a:pos x="90" y="38"/>
                      </a:cxn>
                      <a:cxn ang="0">
                        <a:pos x="24" y="0"/>
                      </a:cxn>
                      <a:cxn ang="0">
                        <a:pos x="0" y="6"/>
                      </a:cxn>
                      <a:cxn ang="0">
                        <a:pos x="66" y="46"/>
                      </a:cxn>
                      <a:cxn ang="0">
                        <a:pos x="90" y="38"/>
                      </a:cxn>
                    </a:cxnLst>
                    <a:rect l="0" t="0" r="r" b="b"/>
                    <a:pathLst>
                      <a:path w="90" h="46">
                        <a:moveTo>
                          <a:pt x="90" y="38"/>
                        </a:moveTo>
                        <a:lnTo>
                          <a:pt x="24" y="0"/>
                        </a:lnTo>
                        <a:lnTo>
                          <a:pt x="0" y="6"/>
                        </a:lnTo>
                        <a:lnTo>
                          <a:pt x="66" y="46"/>
                        </a:lnTo>
                        <a:lnTo>
                          <a:pt x="90" y="38"/>
                        </a:lnTo>
                        <a:close/>
                      </a:path>
                    </a:pathLst>
                  </a:custGeom>
                  <a:solidFill>
                    <a:srgbClr val="009753"/>
                  </a:solidFill>
                  <a:ln w="0">
                    <a:solidFill>
                      <a:srgbClr val="009753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93" name="Freeform 2061"/>
                  <p:cNvSpPr>
                    <a:spLocks noChangeAspect="1"/>
                  </p:cNvSpPr>
                  <p:nvPr/>
                </p:nvSpPr>
                <p:spPr bwMode="auto">
                  <a:xfrm>
                    <a:off x="3872" y="1400"/>
                    <a:ext cx="90" cy="46"/>
                  </a:xfrm>
                  <a:custGeom>
                    <a:avLst/>
                    <a:gdLst/>
                    <a:ahLst/>
                    <a:cxnLst>
                      <a:cxn ang="0">
                        <a:pos x="90" y="38"/>
                      </a:cxn>
                      <a:cxn ang="0">
                        <a:pos x="24" y="0"/>
                      </a:cxn>
                      <a:cxn ang="0">
                        <a:pos x="0" y="6"/>
                      </a:cxn>
                      <a:cxn ang="0">
                        <a:pos x="66" y="46"/>
                      </a:cxn>
                      <a:cxn ang="0">
                        <a:pos x="90" y="38"/>
                      </a:cxn>
                    </a:cxnLst>
                    <a:rect l="0" t="0" r="r" b="b"/>
                    <a:pathLst>
                      <a:path w="90" h="46">
                        <a:moveTo>
                          <a:pt x="90" y="38"/>
                        </a:moveTo>
                        <a:lnTo>
                          <a:pt x="24" y="0"/>
                        </a:lnTo>
                        <a:lnTo>
                          <a:pt x="0" y="6"/>
                        </a:lnTo>
                        <a:lnTo>
                          <a:pt x="66" y="46"/>
                        </a:lnTo>
                        <a:lnTo>
                          <a:pt x="90" y="3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94" name="Freeform 2062"/>
                  <p:cNvSpPr>
                    <a:spLocks noChangeAspect="1"/>
                  </p:cNvSpPr>
                  <p:nvPr/>
                </p:nvSpPr>
                <p:spPr bwMode="auto">
                  <a:xfrm>
                    <a:off x="3846" y="1406"/>
                    <a:ext cx="92" cy="46"/>
                  </a:xfrm>
                  <a:custGeom>
                    <a:avLst/>
                    <a:gdLst/>
                    <a:ahLst/>
                    <a:cxnLst>
                      <a:cxn ang="0">
                        <a:pos x="92" y="40"/>
                      </a:cxn>
                      <a:cxn ang="0">
                        <a:pos x="26" y="0"/>
                      </a:cxn>
                      <a:cxn ang="0">
                        <a:pos x="0" y="6"/>
                      </a:cxn>
                      <a:cxn ang="0">
                        <a:pos x="66" y="46"/>
                      </a:cxn>
                      <a:cxn ang="0">
                        <a:pos x="92" y="40"/>
                      </a:cxn>
                    </a:cxnLst>
                    <a:rect l="0" t="0" r="r" b="b"/>
                    <a:pathLst>
                      <a:path w="92" h="46">
                        <a:moveTo>
                          <a:pt x="92" y="40"/>
                        </a:moveTo>
                        <a:lnTo>
                          <a:pt x="26" y="0"/>
                        </a:lnTo>
                        <a:lnTo>
                          <a:pt x="0" y="6"/>
                        </a:lnTo>
                        <a:lnTo>
                          <a:pt x="66" y="46"/>
                        </a:lnTo>
                        <a:lnTo>
                          <a:pt x="92" y="40"/>
                        </a:lnTo>
                        <a:close/>
                      </a:path>
                    </a:pathLst>
                  </a:custGeom>
                  <a:solidFill>
                    <a:srgbClr val="009D43"/>
                  </a:solidFill>
                  <a:ln w="0">
                    <a:solidFill>
                      <a:srgbClr val="009D43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95" name="Freeform 2063"/>
                  <p:cNvSpPr>
                    <a:spLocks noChangeAspect="1"/>
                  </p:cNvSpPr>
                  <p:nvPr/>
                </p:nvSpPr>
                <p:spPr bwMode="auto">
                  <a:xfrm>
                    <a:off x="3846" y="1406"/>
                    <a:ext cx="92" cy="46"/>
                  </a:xfrm>
                  <a:custGeom>
                    <a:avLst/>
                    <a:gdLst/>
                    <a:ahLst/>
                    <a:cxnLst>
                      <a:cxn ang="0">
                        <a:pos x="92" y="40"/>
                      </a:cxn>
                      <a:cxn ang="0">
                        <a:pos x="26" y="0"/>
                      </a:cxn>
                      <a:cxn ang="0">
                        <a:pos x="0" y="6"/>
                      </a:cxn>
                      <a:cxn ang="0">
                        <a:pos x="66" y="46"/>
                      </a:cxn>
                      <a:cxn ang="0">
                        <a:pos x="92" y="40"/>
                      </a:cxn>
                    </a:cxnLst>
                    <a:rect l="0" t="0" r="r" b="b"/>
                    <a:pathLst>
                      <a:path w="92" h="46">
                        <a:moveTo>
                          <a:pt x="92" y="40"/>
                        </a:moveTo>
                        <a:lnTo>
                          <a:pt x="26" y="0"/>
                        </a:lnTo>
                        <a:lnTo>
                          <a:pt x="0" y="6"/>
                        </a:lnTo>
                        <a:lnTo>
                          <a:pt x="66" y="46"/>
                        </a:lnTo>
                        <a:lnTo>
                          <a:pt x="92" y="4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96" name="Freeform 2064"/>
                  <p:cNvSpPr>
                    <a:spLocks noChangeAspect="1"/>
                  </p:cNvSpPr>
                  <p:nvPr/>
                </p:nvSpPr>
                <p:spPr bwMode="auto">
                  <a:xfrm>
                    <a:off x="3822" y="1412"/>
                    <a:ext cx="90" cy="42"/>
                  </a:xfrm>
                  <a:custGeom>
                    <a:avLst/>
                    <a:gdLst/>
                    <a:ahLst/>
                    <a:cxnLst>
                      <a:cxn ang="0">
                        <a:pos x="90" y="40"/>
                      </a:cxn>
                      <a:cxn ang="0">
                        <a:pos x="24" y="0"/>
                      </a:cxn>
                      <a:cxn ang="0">
                        <a:pos x="0" y="4"/>
                      </a:cxn>
                      <a:cxn ang="0">
                        <a:pos x="66" y="42"/>
                      </a:cxn>
                      <a:cxn ang="0">
                        <a:pos x="90" y="40"/>
                      </a:cxn>
                    </a:cxnLst>
                    <a:rect l="0" t="0" r="r" b="b"/>
                    <a:pathLst>
                      <a:path w="90" h="42">
                        <a:moveTo>
                          <a:pt x="90" y="40"/>
                        </a:moveTo>
                        <a:lnTo>
                          <a:pt x="24" y="0"/>
                        </a:lnTo>
                        <a:lnTo>
                          <a:pt x="0" y="4"/>
                        </a:lnTo>
                        <a:lnTo>
                          <a:pt x="66" y="42"/>
                        </a:lnTo>
                        <a:lnTo>
                          <a:pt x="90" y="40"/>
                        </a:lnTo>
                        <a:close/>
                      </a:path>
                    </a:pathLst>
                  </a:custGeom>
                  <a:solidFill>
                    <a:srgbClr val="00A130"/>
                  </a:solidFill>
                  <a:ln w="0">
                    <a:solidFill>
                      <a:srgbClr val="00A13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97" name="Freeform 2065"/>
                  <p:cNvSpPr>
                    <a:spLocks noChangeAspect="1"/>
                  </p:cNvSpPr>
                  <p:nvPr/>
                </p:nvSpPr>
                <p:spPr bwMode="auto">
                  <a:xfrm>
                    <a:off x="3822" y="1412"/>
                    <a:ext cx="90" cy="42"/>
                  </a:xfrm>
                  <a:custGeom>
                    <a:avLst/>
                    <a:gdLst/>
                    <a:ahLst/>
                    <a:cxnLst>
                      <a:cxn ang="0">
                        <a:pos x="90" y="40"/>
                      </a:cxn>
                      <a:cxn ang="0">
                        <a:pos x="24" y="0"/>
                      </a:cxn>
                      <a:cxn ang="0">
                        <a:pos x="0" y="4"/>
                      </a:cxn>
                      <a:cxn ang="0">
                        <a:pos x="66" y="42"/>
                      </a:cxn>
                      <a:cxn ang="0">
                        <a:pos x="90" y="40"/>
                      </a:cxn>
                    </a:cxnLst>
                    <a:rect l="0" t="0" r="r" b="b"/>
                    <a:pathLst>
                      <a:path w="90" h="42">
                        <a:moveTo>
                          <a:pt x="90" y="40"/>
                        </a:moveTo>
                        <a:lnTo>
                          <a:pt x="24" y="0"/>
                        </a:lnTo>
                        <a:lnTo>
                          <a:pt x="0" y="4"/>
                        </a:lnTo>
                        <a:lnTo>
                          <a:pt x="66" y="42"/>
                        </a:lnTo>
                        <a:lnTo>
                          <a:pt x="90" y="4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98" name="Freeform 2066"/>
                  <p:cNvSpPr>
                    <a:spLocks noChangeAspect="1"/>
                  </p:cNvSpPr>
                  <p:nvPr/>
                </p:nvSpPr>
                <p:spPr bwMode="auto">
                  <a:xfrm>
                    <a:off x="3796" y="1416"/>
                    <a:ext cx="92" cy="40"/>
                  </a:xfrm>
                  <a:custGeom>
                    <a:avLst/>
                    <a:gdLst/>
                    <a:ahLst/>
                    <a:cxnLst>
                      <a:cxn ang="0">
                        <a:pos x="92" y="38"/>
                      </a:cxn>
                      <a:cxn ang="0">
                        <a:pos x="26" y="0"/>
                      </a:cxn>
                      <a:cxn ang="0">
                        <a:pos x="0" y="2"/>
                      </a:cxn>
                      <a:cxn ang="0">
                        <a:pos x="66" y="40"/>
                      </a:cxn>
                      <a:cxn ang="0">
                        <a:pos x="92" y="38"/>
                      </a:cxn>
                    </a:cxnLst>
                    <a:rect l="0" t="0" r="r" b="b"/>
                    <a:pathLst>
                      <a:path w="92" h="40">
                        <a:moveTo>
                          <a:pt x="92" y="38"/>
                        </a:moveTo>
                        <a:lnTo>
                          <a:pt x="26" y="0"/>
                        </a:lnTo>
                        <a:lnTo>
                          <a:pt x="0" y="2"/>
                        </a:lnTo>
                        <a:lnTo>
                          <a:pt x="66" y="40"/>
                        </a:lnTo>
                        <a:lnTo>
                          <a:pt x="92" y="38"/>
                        </a:lnTo>
                        <a:close/>
                      </a:path>
                    </a:pathLst>
                  </a:custGeom>
                  <a:solidFill>
                    <a:srgbClr val="00A41A"/>
                  </a:solidFill>
                  <a:ln w="0">
                    <a:solidFill>
                      <a:srgbClr val="00A41A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499" name="Freeform 2067"/>
                  <p:cNvSpPr>
                    <a:spLocks noChangeAspect="1"/>
                  </p:cNvSpPr>
                  <p:nvPr/>
                </p:nvSpPr>
                <p:spPr bwMode="auto">
                  <a:xfrm>
                    <a:off x="3796" y="1416"/>
                    <a:ext cx="92" cy="40"/>
                  </a:xfrm>
                  <a:custGeom>
                    <a:avLst/>
                    <a:gdLst/>
                    <a:ahLst/>
                    <a:cxnLst>
                      <a:cxn ang="0">
                        <a:pos x="92" y="38"/>
                      </a:cxn>
                      <a:cxn ang="0">
                        <a:pos x="26" y="0"/>
                      </a:cxn>
                      <a:cxn ang="0">
                        <a:pos x="0" y="2"/>
                      </a:cxn>
                      <a:cxn ang="0">
                        <a:pos x="66" y="40"/>
                      </a:cxn>
                      <a:cxn ang="0">
                        <a:pos x="92" y="38"/>
                      </a:cxn>
                    </a:cxnLst>
                    <a:rect l="0" t="0" r="r" b="b"/>
                    <a:pathLst>
                      <a:path w="92" h="40">
                        <a:moveTo>
                          <a:pt x="92" y="38"/>
                        </a:moveTo>
                        <a:lnTo>
                          <a:pt x="26" y="0"/>
                        </a:lnTo>
                        <a:lnTo>
                          <a:pt x="0" y="2"/>
                        </a:lnTo>
                        <a:lnTo>
                          <a:pt x="66" y="40"/>
                        </a:lnTo>
                        <a:lnTo>
                          <a:pt x="92" y="3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00" name="Freeform 2068"/>
                  <p:cNvSpPr>
                    <a:spLocks noChangeAspect="1"/>
                  </p:cNvSpPr>
                  <p:nvPr/>
                </p:nvSpPr>
                <p:spPr bwMode="auto">
                  <a:xfrm>
                    <a:off x="3770" y="1418"/>
                    <a:ext cx="92" cy="38"/>
                  </a:xfrm>
                  <a:custGeom>
                    <a:avLst/>
                    <a:gdLst/>
                    <a:ahLst/>
                    <a:cxnLst>
                      <a:cxn ang="0">
                        <a:pos x="92" y="38"/>
                      </a:cxn>
                      <a:cxn ang="0">
                        <a:pos x="26" y="0"/>
                      </a:cxn>
                      <a:cxn ang="0">
                        <a:pos x="0" y="0"/>
                      </a:cxn>
                      <a:cxn ang="0">
                        <a:pos x="66" y="38"/>
                      </a:cxn>
                      <a:cxn ang="0">
                        <a:pos x="92" y="38"/>
                      </a:cxn>
                    </a:cxnLst>
                    <a:rect l="0" t="0" r="r" b="b"/>
                    <a:pathLst>
                      <a:path w="92" h="38">
                        <a:moveTo>
                          <a:pt x="92" y="38"/>
                        </a:moveTo>
                        <a:lnTo>
                          <a:pt x="26" y="0"/>
                        </a:lnTo>
                        <a:lnTo>
                          <a:pt x="0" y="0"/>
                        </a:lnTo>
                        <a:lnTo>
                          <a:pt x="66" y="38"/>
                        </a:lnTo>
                        <a:lnTo>
                          <a:pt x="92" y="38"/>
                        </a:lnTo>
                        <a:close/>
                      </a:path>
                    </a:pathLst>
                  </a:custGeom>
                  <a:solidFill>
                    <a:srgbClr val="00A30D"/>
                  </a:solidFill>
                  <a:ln w="0">
                    <a:solidFill>
                      <a:srgbClr val="00A30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01" name="Freeform 2069"/>
                  <p:cNvSpPr>
                    <a:spLocks noChangeAspect="1"/>
                  </p:cNvSpPr>
                  <p:nvPr/>
                </p:nvSpPr>
                <p:spPr bwMode="auto">
                  <a:xfrm>
                    <a:off x="3770" y="1418"/>
                    <a:ext cx="92" cy="38"/>
                  </a:xfrm>
                  <a:custGeom>
                    <a:avLst/>
                    <a:gdLst/>
                    <a:ahLst/>
                    <a:cxnLst>
                      <a:cxn ang="0">
                        <a:pos x="92" y="38"/>
                      </a:cxn>
                      <a:cxn ang="0">
                        <a:pos x="26" y="0"/>
                      </a:cxn>
                      <a:cxn ang="0">
                        <a:pos x="0" y="0"/>
                      </a:cxn>
                      <a:cxn ang="0">
                        <a:pos x="66" y="38"/>
                      </a:cxn>
                      <a:cxn ang="0">
                        <a:pos x="92" y="38"/>
                      </a:cxn>
                    </a:cxnLst>
                    <a:rect l="0" t="0" r="r" b="b"/>
                    <a:pathLst>
                      <a:path w="92" h="38">
                        <a:moveTo>
                          <a:pt x="92" y="38"/>
                        </a:moveTo>
                        <a:lnTo>
                          <a:pt x="26" y="0"/>
                        </a:lnTo>
                        <a:lnTo>
                          <a:pt x="0" y="0"/>
                        </a:lnTo>
                        <a:lnTo>
                          <a:pt x="66" y="38"/>
                        </a:lnTo>
                        <a:lnTo>
                          <a:pt x="92" y="3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02" name="Freeform 2070"/>
                  <p:cNvSpPr>
                    <a:spLocks noChangeAspect="1"/>
                  </p:cNvSpPr>
                  <p:nvPr/>
                </p:nvSpPr>
                <p:spPr bwMode="auto">
                  <a:xfrm>
                    <a:off x="3744" y="1418"/>
                    <a:ext cx="92" cy="38"/>
                  </a:xfrm>
                  <a:custGeom>
                    <a:avLst/>
                    <a:gdLst/>
                    <a:ahLst/>
                    <a:cxnLst>
                      <a:cxn ang="0">
                        <a:pos x="92" y="38"/>
                      </a:cxn>
                      <a:cxn ang="0">
                        <a:pos x="26" y="0"/>
                      </a:cxn>
                      <a:cxn ang="0">
                        <a:pos x="0" y="2"/>
                      </a:cxn>
                      <a:cxn ang="0">
                        <a:pos x="66" y="36"/>
                      </a:cxn>
                      <a:cxn ang="0">
                        <a:pos x="92" y="38"/>
                      </a:cxn>
                    </a:cxnLst>
                    <a:rect l="0" t="0" r="r" b="b"/>
                    <a:pathLst>
                      <a:path w="92" h="38">
                        <a:moveTo>
                          <a:pt x="92" y="38"/>
                        </a:moveTo>
                        <a:lnTo>
                          <a:pt x="26" y="0"/>
                        </a:lnTo>
                        <a:lnTo>
                          <a:pt x="0" y="2"/>
                        </a:lnTo>
                        <a:lnTo>
                          <a:pt x="66" y="36"/>
                        </a:lnTo>
                        <a:lnTo>
                          <a:pt x="92" y="38"/>
                        </a:lnTo>
                        <a:close/>
                      </a:path>
                    </a:pathLst>
                  </a:custGeom>
                  <a:solidFill>
                    <a:srgbClr val="00A102"/>
                  </a:solidFill>
                  <a:ln w="0">
                    <a:solidFill>
                      <a:srgbClr val="00A102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03" name="Freeform 2071"/>
                  <p:cNvSpPr>
                    <a:spLocks noChangeAspect="1"/>
                  </p:cNvSpPr>
                  <p:nvPr/>
                </p:nvSpPr>
                <p:spPr bwMode="auto">
                  <a:xfrm>
                    <a:off x="3744" y="1418"/>
                    <a:ext cx="92" cy="38"/>
                  </a:xfrm>
                  <a:custGeom>
                    <a:avLst/>
                    <a:gdLst/>
                    <a:ahLst/>
                    <a:cxnLst>
                      <a:cxn ang="0">
                        <a:pos x="92" y="38"/>
                      </a:cxn>
                      <a:cxn ang="0">
                        <a:pos x="26" y="0"/>
                      </a:cxn>
                      <a:cxn ang="0">
                        <a:pos x="0" y="2"/>
                      </a:cxn>
                      <a:cxn ang="0">
                        <a:pos x="66" y="36"/>
                      </a:cxn>
                      <a:cxn ang="0">
                        <a:pos x="92" y="38"/>
                      </a:cxn>
                    </a:cxnLst>
                    <a:rect l="0" t="0" r="r" b="b"/>
                    <a:pathLst>
                      <a:path w="92" h="38">
                        <a:moveTo>
                          <a:pt x="92" y="38"/>
                        </a:moveTo>
                        <a:lnTo>
                          <a:pt x="26" y="0"/>
                        </a:lnTo>
                        <a:lnTo>
                          <a:pt x="0" y="2"/>
                        </a:lnTo>
                        <a:lnTo>
                          <a:pt x="66" y="36"/>
                        </a:lnTo>
                        <a:lnTo>
                          <a:pt x="92" y="3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04" name="Freeform 2072"/>
                  <p:cNvSpPr>
                    <a:spLocks noChangeAspect="1"/>
                  </p:cNvSpPr>
                  <p:nvPr/>
                </p:nvSpPr>
                <p:spPr bwMode="auto">
                  <a:xfrm>
                    <a:off x="3718" y="1420"/>
                    <a:ext cx="92" cy="34"/>
                  </a:xfrm>
                  <a:custGeom>
                    <a:avLst/>
                    <a:gdLst/>
                    <a:ahLst/>
                    <a:cxnLst>
                      <a:cxn ang="0">
                        <a:pos x="92" y="34"/>
                      </a:cxn>
                      <a:cxn ang="0">
                        <a:pos x="26" y="0"/>
                      </a:cxn>
                      <a:cxn ang="0">
                        <a:pos x="0" y="2"/>
                      </a:cxn>
                      <a:cxn ang="0">
                        <a:pos x="66" y="34"/>
                      </a:cxn>
                      <a:cxn ang="0">
                        <a:pos x="92" y="34"/>
                      </a:cxn>
                    </a:cxnLst>
                    <a:rect l="0" t="0" r="r" b="b"/>
                    <a:pathLst>
                      <a:path w="92" h="34">
                        <a:moveTo>
                          <a:pt x="92" y="34"/>
                        </a:moveTo>
                        <a:lnTo>
                          <a:pt x="26" y="0"/>
                        </a:lnTo>
                        <a:lnTo>
                          <a:pt x="0" y="2"/>
                        </a:lnTo>
                        <a:lnTo>
                          <a:pt x="66" y="34"/>
                        </a:lnTo>
                        <a:lnTo>
                          <a:pt x="92" y="34"/>
                        </a:lnTo>
                        <a:close/>
                      </a:path>
                    </a:pathLst>
                  </a:custGeom>
                  <a:solidFill>
                    <a:srgbClr val="009C06"/>
                  </a:solidFill>
                  <a:ln w="0">
                    <a:solidFill>
                      <a:srgbClr val="009C06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05" name="Freeform 2073"/>
                  <p:cNvSpPr>
                    <a:spLocks noChangeAspect="1"/>
                  </p:cNvSpPr>
                  <p:nvPr/>
                </p:nvSpPr>
                <p:spPr bwMode="auto">
                  <a:xfrm>
                    <a:off x="3718" y="1420"/>
                    <a:ext cx="92" cy="34"/>
                  </a:xfrm>
                  <a:custGeom>
                    <a:avLst/>
                    <a:gdLst/>
                    <a:ahLst/>
                    <a:cxnLst>
                      <a:cxn ang="0">
                        <a:pos x="92" y="34"/>
                      </a:cxn>
                      <a:cxn ang="0">
                        <a:pos x="26" y="0"/>
                      </a:cxn>
                      <a:cxn ang="0">
                        <a:pos x="0" y="2"/>
                      </a:cxn>
                      <a:cxn ang="0">
                        <a:pos x="66" y="34"/>
                      </a:cxn>
                      <a:cxn ang="0">
                        <a:pos x="92" y="34"/>
                      </a:cxn>
                    </a:cxnLst>
                    <a:rect l="0" t="0" r="r" b="b"/>
                    <a:pathLst>
                      <a:path w="92" h="34">
                        <a:moveTo>
                          <a:pt x="92" y="34"/>
                        </a:moveTo>
                        <a:lnTo>
                          <a:pt x="26" y="0"/>
                        </a:lnTo>
                        <a:lnTo>
                          <a:pt x="0" y="2"/>
                        </a:lnTo>
                        <a:lnTo>
                          <a:pt x="66" y="34"/>
                        </a:lnTo>
                        <a:lnTo>
                          <a:pt x="92" y="3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06" name="Freeform 2074"/>
                  <p:cNvSpPr>
                    <a:spLocks noChangeAspect="1"/>
                  </p:cNvSpPr>
                  <p:nvPr/>
                </p:nvSpPr>
                <p:spPr bwMode="auto">
                  <a:xfrm>
                    <a:off x="3692" y="1422"/>
                    <a:ext cx="92" cy="34"/>
                  </a:xfrm>
                  <a:custGeom>
                    <a:avLst/>
                    <a:gdLst/>
                    <a:ahLst/>
                    <a:cxnLst>
                      <a:cxn ang="0">
                        <a:pos x="92" y="32"/>
                      </a:cxn>
                      <a:cxn ang="0">
                        <a:pos x="26" y="0"/>
                      </a:cxn>
                      <a:cxn ang="0">
                        <a:pos x="0" y="2"/>
                      </a:cxn>
                      <a:cxn ang="0">
                        <a:pos x="64" y="34"/>
                      </a:cxn>
                      <a:cxn ang="0">
                        <a:pos x="92" y="32"/>
                      </a:cxn>
                    </a:cxnLst>
                    <a:rect l="0" t="0" r="r" b="b"/>
                    <a:pathLst>
                      <a:path w="92" h="34">
                        <a:moveTo>
                          <a:pt x="92" y="32"/>
                        </a:moveTo>
                        <a:lnTo>
                          <a:pt x="26" y="0"/>
                        </a:lnTo>
                        <a:lnTo>
                          <a:pt x="0" y="2"/>
                        </a:lnTo>
                        <a:lnTo>
                          <a:pt x="64" y="34"/>
                        </a:lnTo>
                        <a:lnTo>
                          <a:pt x="92" y="32"/>
                        </a:lnTo>
                        <a:close/>
                      </a:path>
                    </a:pathLst>
                  </a:custGeom>
                  <a:solidFill>
                    <a:srgbClr val="009517"/>
                  </a:solidFill>
                  <a:ln w="0">
                    <a:solidFill>
                      <a:srgbClr val="009517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07" name="Freeform 2075"/>
                  <p:cNvSpPr>
                    <a:spLocks noChangeAspect="1"/>
                  </p:cNvSpPr>
                  <p:nvPr/>
                </p:nvSpPr>
                <p:spPr bwMode="auto">
                  <a:xfrm>
                    <a:off x="3692" y="1422"/>
                    <a:ext cx="92" cy="34"/>
                  </a:xfrm>
                  <a:custGeom>
                    <a:avLst/>
                    <a:gdLst/>
                    <a:ahLst/>
                    <a:cxnLst>
                      <a:cxn ang="0">
                        <a:pos x="92" y="32"/>
                      </a:cxn>
                      <a:cxn ang="0">
                        <a:pos x="26" y="0"/>
                      </a:cxn>
                      <a:cxn ang="0">
                        <a:pos x="0" y="2"/>
                      </a:cxn>
                      <a:cxn ang="0">
                        <a:pos x="64" y="34"/>
                      </a:cxn>
                      <a:cxn ang="0">
                        <a:pos x="92" y="32"/>
                      </a:cxn>
                    </a:cxnLst>
                    <a:rect l="0" t="0" r="r" b="b"/>
                    <a:pathLst>
                      <a:path w="92" h="34">
                        <a:moveTo>
                          <a:pt x="92" y="32"/>
                        </a:moveTo>
                        <a:lnTo>
                          <a:pt x="26" y="0"/>
                        </a:lnTo>
                        <a:lnTo>
                          <a:pt x="0" y="2"/>
                        </a:lnTo>
                        <a:lnTo>
                          <a:pt x="64" y="34"/>
                        </a:lnTo>
                        <a:lnTo>
                          <a:pt x="92" y="3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08" name="Freeform 2076"/>
                  <p:cNvSpPr>
                    <a:spLocks noChangeAspect="1"/>
                  </p:cNvSpPr>
                  <p:nvPr/>
                </p:nvSpPr>
                <p:spPr bwMode="auto">
                  <a:xfrm>
                    <a:off x="3664" y="1424"/>
                    <a:ext cx="92" cy="38"/>
                  </a:xfrm>
                  <a:custGeom>
                    <a:avLst/>
                    <a:gdLst/>
                    <a:ahLst/>
                    <a:cxnLst>
                      <a:cxn ang="0">
                        <a:pos x="92" y="32"/>
                      </a:cxn>
                      <a:cxn ang="0">
                        <a:pos x="28" y="0"/>
                      </a:cxn>
                      <a:cxn ang="0">
                        <a:pos x="0" y="8"/>
                      </a:cxn>
                      <a:cxn ang="0">
                        <a:pos x="66" y="38"/>
                      </a:cxn>
                      <a:cxn ang="0">
                        <a:pos x="92" y="32"/>
                      </a:cxn>
                    </a:cxnLst>
                    <a:rect l="0" t="0" r="r" b="b"/>
                    <a:pathLst>
                      <a:path w="92" h="38">
                        <a:moveTo>
                          <a:pt x="92" y="32"/>
                        </a:moveTo>
                        <a:lnTo>
                          <a:pt x="28" y="0"/>
                        </a:lnTo>
                        <a:lnTo>
                          <a:pt x="0" y="8"/>
                        </a:lnTo>
                        <a:lnTo>
                          <a:pt x="66" y="38"/>
                        </a:lnTo>
                        <a:lnTo>
                          <a:pt x="92" y="32"/>
                        </a:lnTo>
                        <a:close/>
                      </a:path>
                    </a:pathLst>
                  </a:custGeom>
                  <a:solidFill>
                    <a:srgbClr val="008A3B"/>
                  </a:solidFill>
                  <a:ln w="0">
                    <a:solidFill>
                      <a:srgbClr val="008A3B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09" name="Freeform 2077"/>
                  <p:cNvSpPr>
                    <a:spLocks noChangeAspect="1"/>
                  </p:cNvSpPr>
                  <p:nvPr/>
                </p:nvSpPr>
                <p:spPr bwMode="auto">
                  <a:xfrm>
                    <a:off x="3664" y="1424"/>
                    <a:ext cx="92" cy="38"/>
                  </a:xfrm>
                  <a:custGeom>
                    <a:avLst/>
                    <a:gdLst/>
                    <a:ahLst/>
                    <a:cxnLst>
                      <a:cxn ang="0">
                        <a:pos x="92" y="32"/>
                      </a:cxn>
                      <a:cxn ang="0">
                        <a:pos x="28" y="0"/>
                      </a:cxn>
                      <a:cxn ang="0">
                        <a:pos x="0" y="8"/>
                      </a:cxn>
                      <a:cxn ang="0">
                        <a:pos x="66" y="38"/>
                      </a:cxn>
                      <a:cxn ang="0">
                        <a:pos x="92" y="32"/>
                      </a:cxn>
                    </a:cxnLst>
                    <a:rect l="0" t="0" r="r" b="b"/>
                    <a:pathLst>
                      <a:path w="92" h="38">
                        <a:moveTo>
                          <a:pt x="92" y="32"/>
                        </a:moveTo>
                        <a:lnTo>
                          <a:pt x="28" y="0"/>
                        </a:lnTo>
                        <a:lnTo>
                          <a:pt x="0" y="8"/>
                        </a:lnTo>
                        <a:lnTo>
                          <a:pt x="66" y="38"/>
                        </a:lnTo>
                        <a:lnTo>
                          <a:pt x="92" y="3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10" name="Freeform 2078"/>
                  <p:cNvSpPr>
                    <a:spLocks noChangeAspect="1"/>
                  </p:cNvSpPr>
                  <p:nvPr/>
                </p:nvSpPr>
                <p:spPr bwMode="auto">
                  <a:xfrm>
                    <a:off x="3638" y="1432"/>
                    <a:ext cx="92" cy="40"/>
                  </a:xfrm>
                  <a:custGeom>
                    <a:avLst/>
                    <a:gdLst/>
                    <a:ahLst/>
                    <a:cxnLst>
                      <a:cxn ang="0">
                        <a:pos x="92" y="30"/>
                      </a:cxn>
                      <a:cxn ang="0">
                        <a:pos x="26" y="0"/>
                      </a:cxn>
                      <a:cxn ang="0">
                        <a:pos x="0" y="8"/>
                      </a:cxn>
                      <a:cxn ang="0">
                        <a:pos x="64" y="40"/>
                      </a:cxn>
                      <a:cxn ang="0">
                        <a:pos x="92" y="30"/>
                      </a:cxn>
                    </a:cxnLst>
                    <a:rect l="0" t="0" r="r" b="b"/>
                    <a:pathLst>
                      <a:path w="92" h="40">
                        <a:moveTo>
                          <a:pt x="92" y="30"/>
                        </a:moveTo>
                        <a:lnTo>
                          <a:pt x="26" y="0"/>
                        </a:lnTo>
                        <a:lnTo>
                          <a:pt x="0" y="8"/>
                        </a:lnTo>
                        <a:lnTo>
                          <a:pt x="64" y="40"/>
                        </a:lnTo>
                        <a:lnTo>
                          <a:pt x="92" y="30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11" name="Freeform 2079"/>
                  <p:cNvSpPr>
                    <a:spLocks noChangeAspect="1"/>
                  </p:cNvSpPr>
                  <p:nvPr/>
                </p:nvSpPr>
                <p:spPr bwMode="auto">
                  <a:xfrm>
                    <a:off x="3638" y="1432"/>
                    <a:ext cx="92" cy="40"/>
                  </a:xfrm>
                  <a:custGeom>
                    <a:avLst/>
                    <a:gdLst/>
                    <a:ahLst/>
                    <a:cxnLst>
                      <a:cxn ang="0">
                        <a:pos x="92" y="30"/>
                      </a:cxn>
                      <a:cxn ang="0">
                        <a:pos x="26" y="0"/>
                      </a:cxn>
                      <a:cxn ang="0">
                        <a:pos x="0" y="8"/>
                      </a:cxn>
                      <a:cxn ang="0">
                        <a:pos x="64" y="40"/>
                      </a:cxn>
                      <a:cxn ang="0">
                        <a:pos x="92" y="30"/>
                      </a:cxn>
                    </a:cxnLst>
                    <a:rect l="0" t="0" r="r" b="b"/>
                    <a:pathLst>
                      <a:path w="92" h="40">
                        <a:moveTo>
                          <a:pt x="92" y="30"/>
                        </a:moveTo>
                        <a:lnTo>
                          <a:pt x="26" y="0"/>
                        </a:lnTo>
                        <a:lnTo>
                          <a:pt x="0" y="8"/>
                        </a:lnTo>
                        <a:lnTo>
                          <a:pt x="64" y="40"/>
                        </a:lnTo>
                        <a:lnTo>
                          <a:pt x="92" y="3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12" name="Freeform 2080"/>
                  <p:cNvSpPr>
                    <a:spLocks noChangeAspect="1"/>
                  </p:cNvSpPr>
                  <p:nvPr/>
                </p:nvSpPr>
                <p:spPr bwMode="auto">
                  <a:xfrm>
                    <a:off x="4700" y="1126"/>
                    <a:ext cx="84" cy="26"/>
                  </a:xfrm>
                  <a:custGeom>
                    <a:avLst/>
                    <a:gdLst/>
                    <a:ahLst/>
                    <a:cxnLst>
                      <a:cxn ang="0">
                        <a:pos x="84" y="20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68" y="26"/>
                      </a:cxn>
                      <a:cxn ang="0">
                        <a:pos x="84" y="20"/>
                      </a:cxn>
                    </a:cxnLst>
                    <a:rect l="0" t="0" r="r" b="b"/>
                    <a:pathLst>
                      <a:path w="84" h="26">
                        <a:moveTo>
                          <a:pt x="84" y="20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68" y="26"/>
                        </a:lnTo>
                        <a:lnTo>
                          <a:pt x="84" y="20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13" name="Freeform 2081"/>
                  <p:cNvSpPr>
                    <a:spLocks noChangeAspect="1"/>
                  </p:cNvSpPr>
                  <p:nvPr/>
                </p:nvSpPr>
                <p:spPr bwMode="auto">
                  <a:xfrm>
                    <a:off x="4700" y="1126"/>
                    <a:ext cx="84" cy="26"/>
                  </a:xfrm>
                  <a:custGeom>
                    <a:avLst/>
                    <a:gdLst/>
                    <a:ahLst/>
                    <a:cxnLst>
                      <a:cxn ang="0">
                        <a:pos x="84" y="20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68" y="26"/>
                      </a:cxn>
                      <a:cxn ang="0">
                        <a:pos x="84" y="20"/>
                      </a:cxn>
                    </a:cxnLst>
                    <a:rect l="0" t="0" r="r" b="b"/>
                    <a:pathLst>
                      <a:path w="84" h="26">
                        <a:moveTo>
                          <a:pt x="84" y="20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68" y="26"/>
                        </a:lnTo>
                        <a:lnTo>
                          <a:pt x="84" y="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14" name="Freeform 2082"/>
                  <p:cNvSpPr>
                    <a:spLocks noChangeAspect="1"/>
                  </p:cNvSpPr>
                  <p:nvPr/>
                </p:nvSpPr>
                <p:spPr bwMode="auto">
                  <a:xfrm>
                    <a:off x="4684" y="1132"/>
                    <a:ext cx="84" cy="26"/>
                  </a:xfrm>
                  <a:custGeom>
                    <a:avLst/>
                    <a:gdLst/>
                    <a:ahLst/>
                    <a:cxnLst>
                      <a:cxn ang="0">
                        <a:pos x="84" y="20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68" y="26"/>
                      </a:cxn>
                      <a:cxn ang="0">
                        <a:pos x="84" y="20"/>
                      </a:cxn>
                    </a:cxnLst>
                    <a:rect l="0" t="0" r="r" b="b"/>
                    <a:pathLst>
                      <a:path w="84" h="26">
                        <a:moveTo>
                          <a:pt x="84" y="20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68" y="26"/>
                        </a:lnTo>
                        <a:lnTo>
                          <a:pt x="84" y="20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15" name="Freeform 2083"/>
                  <p:cNvSpPr>
                    <a:spLocks noChangeAspect="1"/>
                  </p:cNvSpPr>
                  <p:nvPr/>
                </p:nvSpPr>
                <p:spPr bwMode="auto">
                  <a:xfrm>
                    <a:off x="4684" y="1132"/>
                    <a:ext cx="84" cy="26"/>
                  </a:xfrm>
                  <a:custGeom>
                    <a:avLst/>
                    <a:gdLst/>
                    <a:ahLst/>
                    <a:cxnLst>
                      <a:cxn ang="0">
                        <a:pos x="84" y="20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68" y="26"/>
                      </a:cxn>
                      <a:cxn ang="0">
                        <a:pos x="84" y="20"/>
                      </a:cxn>
                    </a:cxnLst>
                    <a:rect l="0" t="0" r="r" b="b"/>
                    <a:pathLst>
                      <a:path w="84" h="26">
                        <a:moveTo>
                          <a:pt x="84" y="20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68" y="26"/>
                        </a:lnTo>
                        <a:lnTo>
                          <a:pt x="84" y="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16" name="Freeform 2084"/>
                  <p:cNvSpPr>
                    <a:spLocks noChangeAspect="1"/>
                  </p:cNvSpPr>
                  <p:nvPr/>
                </p:nvSpPr>
                <p:spPr bwMode="auto">
                  <a:xfrm>
                    <a:off x="4668" y="1138"/>
                    <a:ext cx="84" cy="24"/>
                  </a:xfrm>
                  <a:custGeom>
                    <a:avLst/>
                    <a:gdLst/>
                    <a:ahLst/>
                    <a:cxnLst>
                      <a:cxn ang="0">
                        <a:pos x="84" y="20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68" y="24"/>
                      </a:cxn>
                      <a:cxn ang="0">
                        <a:pos x="84" y="20"/>
                      </a:cxn>
                    </a:cxnLst>
                    <a:rect l="0" t="0" r="r" b="b"/>
                    <a:pathLst>
                      <a:path w="84" h="24">
                        <a:moveTo>
                          <a:pt x="84" y="20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68" y="24"/>
                        </a:lnTo>
                        <a:lnTo>
                          <a:pt x="84" y="20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17" name="Freeform 2085"/>
                  <p:cNvSpPr>
                    <a:spLocks noChangeAspect="1"/>
                  </p:cNvSpPr>
                  <p:nvPr/>
                </p:nvSpPr>
                <p:spPr bwMode="auto">
                  <a:xfrm>
                    <a:off x="4668" y="1138"/>
                    <a:ext cx="84" cy="24"/>
                  </a:xfrm>
                  <a:custGeom>
                    <a:avLst/>
                    <a:gdLst/>
                    <a:ahLst/>
                    <a:cxnLst>
                      <a:cxn ang="0">
                        <a:pos x="84" y="20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68" y="24"/>
                      </a:cxn>
                      <a:cxn ang="0">
                        <a:pos x="84" y="20"/>
                      </a:cxn>
                    </a:cxnLst>
                    <a:rect l="0" t="0" r="r" b="b"/>
                    <a:pathLst>
                      <a:path w="84" h="24">
                        <a:moveTo>
                          <a:pt x="84" y="20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68" y="24"/>
                        </a:lnTo>
                        <a:lnTo>
                          <a:pt x="84" y="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18" name="Freeform 2086"/>
                  <p:cNvSpPr>
                    <a:spLocks noChangeAspect="1"/>
                  </p:cNvSpPr>
                  <p:nvPr/>
                </p:nvSpPr>
                <p:spPr bwMode="auto">
                  <a:xfrm>
                    <a:off x="4652" y="1144"/>
                    <a:ext cx="84" cy="24"/>
                  </a:xfrm>
                  <a:custGeom>
                    <a:avLst/>
                    <a:gdLst/>
                    <a:ahLst/>
                    <a:cxnLst>
                      <a:cxn ang="0">
                        <a:pos x="84" y="18"/>
                      </a:cxn>
                      <a:cxn ang="0">
                        <a:pos x="16" y="0"/>
                      </a:cxn>
                      <a:cxn ang="0">
                        <a:pos x="0" y="4"/>
                      </a:cxn>
                      <a:cxn ang="0">
                        <a:pos x="68" y="24"/>
                      </a:cxn>
                      <a:cxn ang="0">
                        <a:pos x="84" y="18"/>
                      </a:cxn>
                    </a:cxnLst>
                    <a:rect l="0" t="0" r="r" b="b"/>
                    <a:pathLst>
                      <a:path w="84" h="24">
                        <a:moveTo>
                          <a:pt x="84" y="18"/>
                        </a:moveTo>
                        <a:lnTo>
                          <a:pt x="16" y="0"/>
                        </a:lnTo>
                        <a:lnTo>
                          <a:pt x="0" y="4"/>
                        </a:lnTo>
                        <a:lnTo>
                          <a:pt x="68" y="24"/>
                        </a:lnTo>
                        <a:lnTo>
                          <a:pt x="84" y="18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19" name="Freeform 2087"/>
                  <p:cNvSpPr>
                    <a:spLocks noChangeAspect="1"/>
                  </p:cNvSpPr>
                  <p:nvPr/>
                </p:nvSpPr>
                <p:spPr bwMode="auto">
                  <a:xfrm>
                    <a:off x="4652" y="1144"/>
                    <a:ext cx="84" cy="24"/>
                  </a:xfrm>
                  <a:custGeom>
                    <a:avLst/>
                    <a:gdLst/>
                    <a:ahLst/>
                    <a:cxnLst>
                      <a:cxn ang="0">
                        <a:pos x="84" y="18"/>
                      </a:cxn>
                      <a:cxn ang="0">
                        <a:pos x="16" y="0"/>
                      </a:cxn>
                      <a:cxn ang="0">
                        <a:pos x="0" y="4"/>
                      </a:cxn>
                      <a:cxn ang="0">
                        <a:pos x="68" y="24"/>
                      </a:cxn>
                      <a:cxn ang="0">
                        <a:pos x="84" y="18"/>
                      </a:cxn>
                    </a:cxnLst>
                    <a:rect l="0" t="0" r="r" b="b"/>
                    <a:pathLst>
                      <a:path w="84" h="24">
                        <a:moveTo>
                          <a:pt x="84" y="18"/>
                        </a:moveTo>
                        <a:lnTo>
                          <a:pt x="16" y="0"/>
                        </a:lnTo>
                        <a:lnTo>
                          <a:pt x="0" y="4"/>
                        </a:lnTo>
                        <a:lnTo>
                          <a:pt x="68" y="24"/>
                        </a:lnTo>
                        <a:lnTo>
                          <a:pt x="84" y="1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20" name="Freeform 2088"/>
                  <p:cNvSpPr>
                    <a:spLocks noChangeAspect="1"/>
                  </p:cNvSpPr>
                  <p:nvPr/>
                </p:nvSpPr>
                <p:spPr bwMode="auto">
                  <a:xfrm>
                    <a:off x="4634" y="1148"/>
                    <a:ext cx="86" cy="26"/>
                  </a:xfrm>
                  <a:custGeom>
                    <a:avLst/>
                    <a:gdLst/>
                    <a:ahLst/>
                    <a:cxnLst>
                      <a:cxn ang="0">
                        <a:pos x="86" y="20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70" y="26"/>
                      </a:cxn>
                      <a:cxn ang="0">
                        <a:pos x="86" y="20"/>
                      </a:cxn>
                    </a:cxnLst>
                    <a:rect l="0" t="0" r="r" b="b"/>
                    <a:pathLst>
                      <a:path w="86" h="26">
                        <a:moveTo>
                          <a:pt x="86" y="20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70" y="26"/>
                        </a:lnTo>
                        <a:lnTo>
                          <a:pt x="86" y="20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21" name="Freeform 2089"/>
                  <p:cNvSpPr>
                    <a:spLocks noChangeAspect="1"/>
                  </p:cNvSpPr>
                  <p:nvPr/>
                </p:nvSpPr>
                <p:spPr bwMode="auto">
                  <a:xfrm>
                    <a:off x="4634" y="1148"/>
                    <a:ext cx="86" cy="26"/>
                  </a:xfrm>
                  <a:custGeom>
                    <a:avLst/>
                    <a:gdLst/>
                    <a:ahLst/>
                    <a:cxnLst>
                      <a:cxn ang="0">
                        <a:pos x="86" y="20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70" y="26"/>
                      </a:cxn>
                      <a:cxn ang="0">
                        <a:pos x="86" y="20"/>
                      </a:cxn>
                    </a:cxnLst>
                    <a:rect l="0" t="0" r="r" b="b"/>
                    <a:pathLst>
                      <a:path w="86" h="26">
                        <a:moveTo>
                          <a:pt x="86" y="20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70" y="26"/>
                        </a:lnTo>
                        <a:lnTo>
                          <a:pt x="86" y="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22" name="Freeform 2090"/>
                  <p:cNvSpPr>
                    <a:spLocks noChangeAspect="1"/>
                  </p:cNvSpPr>
                  <p:nvPr/>
                </p:nvSpPr>
                <p:spPr bwMode="auto">
                  <a:xfrm>
                    <a:off x="4618" y="1154"/>
                    <a:ext cx="86" cy="26"/>
                  </a:xfrm>
                  <a:custGeom>
                    <a:avLst/>
                    <a:gdLst/>
                    <a:ahLst/>
                    <a:cxnLst>
                      <a:cxn ang="0">
                        <a:pos x="86" y="20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70" y="26"/>
                      </a:cxn>
                      <a:cxn ang="0">
                        <a:pos x="86" y="20"/>
                      </a:cxn>
                    </a:cxnLst>
                    <a:rect l="0" t="0" r="r" b="b"/>
                    <a:pathLst>
                      <a:path w="86" h="26">
                        <a:moveTo>
                          <a:pt x="86" y="20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70" y="26"/>
                        </a:lnTo>
                        <a:lnTo>
                          <a:pt x="86" y="20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23" name="Freeform 2091"/>
                  <p:cNvSpPr>
                    <a:spLocks noChangeAspect="1"/>
                  </p:cNvSpPr>
                  <p:nvPr/>
                </p:nvSpPr>
                <p:spPr bwMode="auto">
                  <a:xfrm>
                    <a:off x="4618" y="1154"/>
                    <a:ext cx="86" cy="26"/>
                  </a:xfrm>
                  <a:custGeom>
                    <a:avLst/>
                    <a:gdLst/>
                    <a:ahLst/>
                    <a:cxnLst>
                      <a:cxn ang="0">
                        <a:pos x="86" y="20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70" y="26"/>
                      </a:cxn>
                      <a:cxn ang="0">
                        <a:pos x="86" y="20"/>
                      </a:cxn>
                    </a:cxnLst>
                    <a:rect l="0" t="0" r="r" b="b"/>
                    <a:pathLst>
                      <a:path w="86" h="26">
                        <a:moveTo>
                          <a:pt x="86" y="20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70" y="26"/>
                        </a:lnTo>
                        <a:lnTo>
                          <a:pt x="86" y="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24" name="Freeform 2092"/>
                  <p:cNvSpPr>
                    <a:spLocks noChangeAspect="1"/>
                  </p:cNvSpPr>
                  <p:nvPr/>
                </p:nvSpPr>
                <p:spPr bwMode="auto">
                  <a:xfrm>
                    <a:off x="4602" y="1160"/>
                    <a:ext cx="86" cy="26"/>
                  </a:xfrm>
                  <a:custGeom>
                    <a:avLst/>
                    <a:gdLst/>
                    <a:ahLst/>
                    <a:cxnLst>
                      <a:cxn ang="0">
                        <a:pos x="86" y="20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68" y="26"/>
                      </a:cxn>
                      <a:cxn ang="0">
                        <a:pos x="86" y="20"/>
                      </a:cxn>
                    </a:cxnLst>
                    <a:rect l="0" t="0" r="r" b="b"/>
                    <a:pathLst>
                      <a:path w="86" h="26">
                        <a:moveTo>
                          <a:pt x="86" y="20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68" y="26"/>
                        </a:lnTo>
                        <a:lnTo>
                          <a:pt x="86" y="20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25" name="Freeform 2093"/>
                  <p:cNvSpPr>
                    <a:spLocks noChangeAspect="1"/>
                  </p:cNvSpPr>
                  <p:nvPr/>
                </p:nvSpPr>
                <p:spPr bwMode="auto">
                  <a:xfrm>
                    <a:off x="4602" y="1160"/>
                    <a:ext cx="86" cy="26"/>
                  </a:xfrm>
                  <a:custGeom>
                    <a:avLst/>
                    <a:gdLst/>
                    <a:ahLst/>
                    <a:cxnLst>
                      <a:cxn ang="0">
                        <a:pos x="86" y="20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68" y="26"/>
                      </a:cxn>
                      <a:cxn ang="0">
                        <a:pos x="86" y="20"/>
                      </a:cxn>
                    </a:cxnLst>
                    <a:rect l="0" t="0" r="r" b="b"/>
                    <a:pathLst>
                      <a:path w="86" h="26">
                        <a:moveTo>
                          <a:pt x="86" y="20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68" y="26"/>
                        </a:lnTo>
                        <a:lnTo>
                          <a:pt x="86" y="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26" name="Freeform 2094"/>
                  <p:cNvSpPr>
                    <a:spLocks noChangeAspect="1"/>
                  </p:cNvSpPr>
                  <p:nvPr/>
                </p:nvSpPr>
                <p:spPr bwMode="auto">
                  <a:xfrm>
                    <a:off x="4584" y="1166"/>
                    <a:ext cx="86" cy="26"/>
                  </a:xfrm>
                  <a:custGeom>
                    <a:avLst/>
                    <a:gdLst/>
                    <a:ahLst/>
                    <a:cxnLst>
                      <a:cxn ang="0">
                        <a:pos x="86" y="20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70" y="26"/>
                      </a:cxn>
                      <a:cxn ang="0">
                        <a:pos x="86" y="20"/>
                      </a:cxn>
                    </a:cxnLst>
                    <a:rect l="0" t="0" r="r" b="b"/>
                    <a:pathLst>
                      <a:path w="86" h="26">
                        <a:moveTo>
                          <a:pt x="86" y="20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70" y="26"/>
                        </a:lnTo>
                        <a:lnTo>
                          <a:pt x="86" y="20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27" name="Freeform 2095"/>
                  <p:cNvSpPr>
                    <a:spLocks noChangeAspect="1"/>
                  </p:cNvSpPr>
                  <p:nvPr/>
                </p:nvSpPr>
                <p:spPr bwMode="auto">
                  <a:xfrm>
                    <a:off x="4584" y="1166"/>
                    <a:ext cx="86" cy="26"/>
                  </a:xfrm>
                  <a:custGeom>
                    <a:avLst/>
                    <a:gdLst/>
                    <a:ahLst/>
                    <a:cxnLst>
                      <a:cxn ang="0">
                        <a:pos x="86" y="20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70" y="26"/>
                      </a:cxn>
                      <a:cxn ang="0">
                        <a:pos x="86" y="20"/>
                      </a:cxn>
                    </a:cxnLst>
                    <a:rect l="0" t="0" r="r" b="b"/>
                    <a:pathLst>
                      <a:path w="86" h="26">
                        <a:moveTo>
                          <a:pt x="86" y="20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70" y="26"/>
                        </a:lnTo>
                        <a:lnTo>
                          <a:pt x="86" y="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28" name="Freeform 2096"/>
                  <p:cNvSpPr>
                    <a:spLocks noChangeAspect="1"/>
                  </p:cNvSpPr>
                  <p:nvPr/>
                </p:nvSpPr>
                <p:spPr bwMode="auto">
                  <a:xfrm>
                    <a:off x="4568" y="1172"/>
                    <a:ext cx="86" cy="26"/>
                  </a:xfrm>
                  <a:custGeom>
                    <a:avLst/>
                    <a:gdLst/>
                    <a:ahLst/>
                    <a:cxnLst>
                      <a:cxn ang="0">
                        <a:pos x="86" y="20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70" y="26"/>
                      </a:cxn>
                      <a:cxn ang="0">
                        <a:pos x="86" y="20"/>
                      </a:cxn>
                    </a:cxnLst>
                    <a:rect l="0" t="0" r="r" b="b"/>
                    <a:pathLst>
                      <a:path w="86" h="26">
                        <a:moveTo>
                          <a:pt x="86" y="20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70" y="26"/>
                        </a:lnTo>
                        <a:lnTo>
                          <a:pt x="86" y="20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29" name="Freeform 2097"/>
                  <p:cNvSpPr>
                    <a:spLocks noChangeAspect="1"/>
                  </p:cNvSpPr>
                  <p:nvPr/>
                </p:nvSpPr>
                <p:spPr bwMode="auto">
                  <a:xfrm>
                    <a:off x="4568" y="1172"/>
                    <a:ext cx="86" cy="26"/>
                  </a:xfrm>
                  <a:custGeom>
                    <a:avLst/>
                    <a:gdLst/>
                    <a:ahLst/>
                    <a:cxnLst>
                      <a:cxn ang="0">
                        <a:pos x="86" y="20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70" y="26"/>
                      </a:cxn>
                      <a:cxn ang="0">
                        <a:pos x="86" y="20"/>
                      </a:cxn>
                    </a:cxnLst>
                    <a:rect l="0" t="0" r="r" b="b"/>
                    <a:pathLst>
                      <a:path w="86" h="26">
                        <a:moveTo>
                          <a:pt x="86" y="20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70" y="26"/>
                        </a:lnTo>
                        <a:lnTo>
                          <a:pt x="86" y="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30" name="Freeform 2098"/>
                  <p:cNvSpPr>
                    <a:spLocks noChangeAspect="1"/>
                  </p:cNvSpPr>
                  <p:nvPr/>
                </p:nvSpPr>
                <p:spPr bwMode="auto">
                  <a:xfrm>
                    <a:off x="4550" y="1178"/>
                    <a:ext cx="88" cy="26"/>
                  </a:xfrm>
                  <a:custGeom>
                    <a:avLst/>
                    <a:gdLst/>
                    <a:ahLst/>
                    <a:cxnLst>
                      <a:cxn ang="0">
                        <a:pos x="88" y="20"/>
                      </a:cxn>
                      <a:cxn ang="0">
                        <a:pos x="18" y="0"/>
                      </a:cxn>
                      <a:cxn ang="0">
                        <a:pos x="0" y="4"/>
                      </a:cxn>
                      <a:cxn ang="0">
                        <a:pos x="70" y="26"/>
                      </a:cxn>
                      <a:cxn ang="0">
                        <a:pos x="88" y="20"/>
                      </a:cxn>
                    </a:cxnLst>
                    <a:rect l="0" t="0" r="r" b="b"/>
                    <a:pathLst>
                      <a:path w="88" h="26">
                        <a:moveTo>
                          <a:pt x="88" y="20"/>
                        </a:moveTo>
                        <a:lnTo>
                          <a:pt x="18" y="0"/>
                        </a:lnTo>
                        <a:lnTo>
                          <a:pt x="0" y="4"/>
                        </a:lnTo>
                        <a:lnTo>
                          <a:pt x="70" y="26"/>
                        </a:lnTo>
                        <a:lnTo>
                          <a:pt x="88" y="20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31" name="Freeform 2099"/>
                  <p:cNvSpPr>
                    <a:spLocks noChangeAspect="1"/>
                  </p:cNvSpPr>
                  <p:nvPr/>
                </p:nvSpPr>
                <p:spPr bwMode="auto">
                  <a:xfrm>
                    <a:off x="4550" y="1178"/>
                    <a:ext cx="88" cy="26"/>
                  </a:xfrm>
                  <a:custGeom>
                    <a:avLst/>
                    <a:gdLst/>
                    <a:ahLst/>
                    <a:cxnLst>
                      <a:cxn ang="0">
                        <a:pos x="88" y="20"/>
                      </a:cxn>
                      <a:cxn ang="0">
                        <a:pos x="18" y="0"/>
                      </a:cxn>
                      <a:cxn ang="0">
                        <a:pos x="0" y="4"/>
                      </a:cxn>
                      <a:cxn ang="0">
                        <a:pos x="70" y="26"/>
                      </a:cxn>
                      <a:cxn ang="0">
                        <a:pos x="88" y="20"/>
                      </a:cxn>
                    </a:cxnLst>
                    <a:rect l="0" t="0" r="r" b="b"/>
                    <a:pathLst>
                      <a:path w="88" h="26">
                        <a:moveTo>
                          <a:pt x="88" y="20"/>
                        </a:moveTo>
                        <a:lnTo>
                          <a:pt x="18" y="0"/>
                        </a:lnTo>
                        <a:lnTo>
                          <a:pt x="0" y="4"/>
                        </a:lnTo>
                        <a:lnTo>
                          <a:pt x="70" y="26"/>
                        </a:lnTo>
                        <a:lnTo>
                          <a:pt x="88" y="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32" name="Freeform 2100"/>
                  <p:cNvSpPr>
                    <a:spLocks noChangeAspect="1"/>
                  </p:cNvSpPr>
                  <p:nvPr/>
                </p:nvSpPr>
                <p:spPr bwMode="auto">
                  <a:xfrm>
                    <a:off x="4534" y="1182"/>
                    <a:ext cx="86" cy="28"/>
                  </a:xfrm>
                  <a:custGeom>
                    <a:avLst/>
                    <a:gdLst/>
                    <a:ahLst/>
                    <a:cxnLst>
                      <a:cxn ang="0">
                        <a:pos x="86" y="22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68" y="28"/>
                      </a:cxn>
                      <a:cxn ang="0">
                        <a:pos x="86" y="22"/>
                      </a:cxn>
                    </a:cxnLst>
                    <a:rect l="0" t="0" r="r" b="b"/>
                    <a:pathLst>
                      <a:path w="86" h="28">
                        <a:moveTo>
                          <a:pt x="86" y="22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68" y="28"/>
                        </a:lnTo>
                        <a:lnTo>
                          <a:pt x="86" y="22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33" name="Freeform 2101"/>
                  <p:cNvSpPr>
                    <a:spLocks noChangeAspect="1"/>
                  </p:cNvSpPr>
                  <p:nvPr/>
                </p:nvSpPr>
                <p:spPr bwMode="auto">
                  <a:xfrm>
                    <a:off x="4534" y="1182"/>
                    <a:ext cx="86" cy="28"/>
                  </a:xfrm>
                  <a:custGeom>
                    <a:avLst/>
                    <a:gdLst/>
                    <a:ahLst/>
                    <a:cxnLst>
                      <a:cxn ang="0">
                        <a:pos x="86" y="22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68" y="28"/>
                      </a:cxn>
                      <a:cxn ang="0">
                        <a:pos x="86" y="22"/>
                      </a:cxn>
                    </a:cxnLst>
                    <a:rect l="0" t="0" r="r" b="b"/>
                    <a:pathLst>
                      <a:path w="86" h="28">
                        <a:moveTo>
                          <a:pt x="86" y="22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68" y="28"/>
                        </a:lnTo>
                        <a:lnTo>
                          <a:pt x="86" y="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34" name="Freeform 2102"/>
                  <p:cNvSpPr>
                    <a:spLocks noChangeAspect="1"/>
                  </p:cNvSpPr>
                  <p:nvPr/>
                </p:nvSpPr>
                <p:spPr bwMode="auto">
                  <a:xfrm>
                    <a:off x="4516" y="1188"/>
                    <a:ext cx="86" cy="28"/>
                  </a:xfrm>
                  <a:custGeom>
                    <a:avLst/>
                    <a:gdLst/>
                    <a:ahLst/>
                    <a:cxnLst>
                      <a:cxn ang="0">
                        <a:pos x="86" y="22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8" y="28"/>
                      </a:cxn>
                      <a:cxn ang="0">
                        <a:pos x="86" y="22"/>
                      </a:cxn>
                    </a:cxnLst>
                    <a:rect l="0" t="0" r="r" b="b"/>
                    <a:pathLst>
                      <a:path w="86" h="28">
                        <a:moveTo>
                          <a:pt x="86" y="22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8" y="28"/>
                        </a:lnTo>
                        <a:lnTo>
                          <a:pt x="86" y="22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35" name="Freeform 2103"/>
                  <p:cNvSpPr>
                    <a:spLocks noChangeAspect="1"/>
                  </p:cNvSpPr>
                  <p:nvPr/>
                </p:nvSpPr>
                <p:spPr bwMode="auto">
                  <a:xfrm>
                    <a:off x="4516" y="1188"/>
                    <a:ext cx="86" cy="28"/>
                  </a:xfrm>
                  <a:custGeom>
                    <a:avLst/>
                    <a:gdLst/>
                    <a:ahLst/>
                    <a:cxnLst>
                      <a:cxn ang="0">
                        <a:pos x="86" y="22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8" y="28"/>
                      </a:cxn>
                      <a:cxn ang="0">
                        <a:pos x="86" y="22"/>
                      </a:cxn>
                    </a:cxnLst>
                    <a:rect l="0" t="0" r="r" b="b"/>
                    <a:pathLst>
                      <a:path w="86" h="28">
                        <a:moveTo>
                          <a:pt x="86" y="22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8" y="28"/>
                        </a:lnTo>
                        <a:lnTo>
                          <a:pt x="86" y="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36" name="Freeform 2104"/>
                  <p:cNvSpPr>
                    <a:spLocks noChangeAspect="1"/>
                  </p:cNvSpPr>
                  <p:nvPr/>
                </p:nvSpPr>
                <p:spPr bwMode="auto">
                  <a:xfrm>
                    <a:off x="4498" y="1194"/>
                    <a:ext cx="86" cy="28"/>
                  </a:xfrm>
                  <a:custGeom>
                    <a:avLst/>
                    <a:gdLst/>
                    <a:ahLst/>
                    <a:cxnLst>
                      <a:cxn ang="0">
                        <a:pos x="86" y="22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70" y="28"/>
                      </a:cxn>
                      <a:cxn ang="0">
                        <a:pos x="86" y="22"/>
                      </a:cxn>
                    </a:cxnLst>
                    <a:rect l="0" t="0" r="r" b="b"/>
                    <a:pathLst>
                      <a:path w="86" h="28">
                        <a:moveTo>
                          <a:pt x="86" y="22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70" y="28"/>
                        </a:lnTo>
                        <a:lnTo>
                          <a:pt x="86" y="22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37" name="Freeform 2105"/>
                  <p:cNvSpPr>
                    <a:spLocks noChangeAspect="1"/>
                  </p:cNvSpPr>
                  <p:nvPr/>
                </p:nvSpPr>
                <p:spPr bwMode="auto">
                  <a:xfrm>
                    <a:off x="4498" y="1194"/>
                    <a:ext cx="86" cy="28"/>
                  </a:xfrm>
                  <a:custGeom>
                    <a:avLst/>
                    <a:gdLst/>
                    <a:ahLst/>
                    <a:cxnLst>
                      <a:cxn ang="0">
                        <a:pos x="86" y="22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70" y="28"/>
                      </a:cxn>
                      <a:cxn ang="0">
                        <a:pos x="86" y="22"/>
                      </a:cxn>
                    </a:cxnLst>
                    <a:rect l="0" t="0" r="r" b="b"/>
                    <a:pathLst>
                      <a:path w="86" h="28">
                        <a:moveTo>
                          <a:pt x="86" y="22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70" y="28"/>
                        </a:lnTo>
                        <a:lnTo>
                          <a:pt x="86" y="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38" name="Freeform 2106"/>
                  <p:cNvSpPr>
                    <a:spLocks noChangeAspect="1"/>
                  </p:cNvSpPr>
                  <p:nvPr/>
                </p:nvSpPr>
                <p:spPr bwMode="auto">
                  <a:xfrm>
                    <a:off x="4480" y="1200"/>
                    <a:ext cx="88" cy="28"/>
                  </a:xfrm>
                  <a:custGeom>
                    <a:avLst/>
                    <a:gdLst/>
                    <a:ahLst/>
                    <a:cxnLst>
                      <a:cxn ang="0">
                        <a:pos x="88" y="22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70" y="28"/>
                      </a:cxn>
                      <a:cxn ang="0">
                        <a:pos x="88" y="22"/>
                      </a:cxn>
                    </a:cxnLst>
                    <a:rect l="0" t="0" r="r" b="b"/>
                    <a:pathLst>
                      <a:path w="88" h="28">
                        <a:moveTo>
                          <a:pt x="88" y="22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70" y="28"/>
                        </a:lnTo>
                        <a:lnTo>
                          <a:pt x="88" y="22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39" name="Freeform 2107"/>
                  <p:cNvSpPr>
                    <a:spLocks noChangeAspect="1"/>
                  </p:cNvSpPr>
                  <p:nvPr/>
                </p:nvSpPr>
                <p:spPr bwMode="auto">
                  <a:xfrm>
                    <a:off x="4480" y="1200"/>
                    <a:ext cx="88" cy="28"/>
                  </a:xfrm>
                  <a:custGeom>
                    <a:avLst/>
                    <a:gdLst/>
                    <a:ahLst/>
                    <a:cxnLst>
                      <a:cxn ang="0">
                        <a:pos x="88" y="22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70" y="28"/>
                      </a:cxn>
                      <a:cxn ang="0">
                        <a:pos x="88" y="22"/>
                      </a:cxn>
                    </a:cxnLst>
                    <a:rect l="0" t="0" r="r" b="b"/>
                    <a:pathLst>
                      <a:path w="88" h="28">
                        <a:moveTo>
                          <a:pt x="88" y="22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70" y="28"/>
                        </a:lnTo>
                        <a:lnTo>
                          <a:pt x="88" y="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40" name="Freeform 2108"/>
                  <p:cNvSpPr>
                    <a:spLocks noChangeAspect="1"/>
                  </p:cNvSpPr>
                  <p:nvPr/>
                </p:nvSpPr>
                <p:spPr bwMode="auto">
                  <a:xfrm>
                    <a:off x="4462" y="1206"/>
                    <a:ext cx="88" cy="30"/>
                  </a:xfrm>
                  <a:custGeom>
                    <a:avLst/>
                    <a:gdLst/>
                    <a:ahLst/>
                    <a:cxnLst>
                      <a:cxn ang="0">
                        <a:pos x="88" y="22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70" y="30"/>
                      </a:cxn>
                      <a:cxn ang="0">
                        <a:pos x="88" y="22"/>
                      </a:cxn>
                    </a:cxnLst>
                    <a:rect l="0" t="0" r="r" b="b"/>
                    <a:pathLst>
                      <a:path w="88" h="30">
                        <a:moveTo>
                          <a:pt x="88" y="22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70" y="30"/>
                        </a:lnTo>
                        <a:lnTo>
                          <a:pt x="88" y="22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41" name="Freeform 2109"/>
                  <p:cNvSpPr>
                    <a:spLocks noChangeAspect="1"/>
                  </p:cNvSpPr>
                  <p:nvPr/>
                </p:nvSpPr>
                <p:spPr bwMode="auto">
                  <a:xfrm>
                    <a:off x="4462" y="1206"/>
                    <a:ext cx="88" cy="30"/>
                  </a:xfrm>
                  <a:custGeom>
                    <a:avLst/>
                    <a:gdLst/>
                    <a:ahLst/>
                    <a:cxnLst>
                      <a:cxn ang="0">
                        <a:pos x="88" y="22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70" y="30"/>
                      </a:cxn>
                      <a:cxn ang="0">
                        <a:pos x="88" y="22"/>
                      </a:cxn>
                    </a:cxnLst>
                    <a:rect l="0" t="0" r="r" b="b"/>
                    <a:pathLst>
                      <a:path w="88" h="30">
                        <a:moveTo>
                          <a:pt x="88" y="22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70" y="30"/>
                        </a:lnTo>
                        <a:lnTo>
                          <a:pt x="88" y="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42" name="Freeform 2110"/>
                  <p:cNvSpPr>
                    <a:spLocks noChangeAspect="1"/>
                  </p:cNvSpPr>
                  <p:nvPr/>
                </p:nvSpPr>
                <p:spPr bwMode="auto">
                  <a:xfrm>
                    <a:off x="4444" y="1214"/>
                    <a:ext cx="88" cy="28"/>
                  </a:xfrm>
                  <a:custGeom>
                    <a:avLst/>
                    <a:gdLst/>
                    <a:ahLst/>
                    <a:cxnLst>
                      <a:cxn ang="0">
                        <a:pos x="88" y="22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8" y="28"/>
                      </a:cxn>
                      <a:cxn ang="0">
                        <a:pos x="88" y="22"/>
                      </a:cxn>
                    </a:cxnLst>
                    <a:rect l="0" t="0" r="r" b="b"/>
                    <a:pathLst>
                      <a:path w="88" h="28">
                        <a:moveTo>
                          <a:pt x="88" y="22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8" y="28"/>
                        </a:lnTo>
                        <a:lnTo>
                          <a:pt x="88" y="22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43" name="Freeform 2111"/>
                  <p:cNvSpPr>
                    <a:spLocks noChangeAspect="1"/>
                  </p:cNvSpPr>
                  <p:nvPr/>
                </p:nvSpPr>
                <p:spPr bwMode="auto">
                  <a:xfrm>
                    <a:off x="4444" y="1214"/>
                    <a:ext cx="88" cy="28"/>
                  </a:xfrm>
                  <a:custGeom>
                    <a:avLst/>
                    <a:gdLst/>
                    <a:ahLst/>
                    <a:cxnLst>
                      <a:cxn ang="0">
                        <a:pos x="88" y="22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68" y="28"/>
                      </a:cxn>
                      <a:cxn ang="0">
                        <a:pos x="88" y="22"/>
                      </a:cxn>
                    </a:cxnLst>
                    <a:rect l="0" t="0" r="r" b="b"/>
                    <a:pathLst>
                      <a:path w="88" h="28">
                        <a:moveTo>
                          <a:pt x="88" y="22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68" y="28"/>
                        </a:lnTo>
                        <a:lnTo>
                          <a:pt x="88" y="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44" name="Freeform 2112"/>
                  <p:cNvSpPr>
                    <a:spLocks noChangeAspect="1"/>
                  </p:cNvSpPr>
                  <p:nvPr/>
                </p:nvSpPr>
                <p:spPr bwMode="auto">
                  <a:xfrm>
                    <a:off x="4424" y="1220"/>
                    <a:ext cx="88" cy="28"/>
                  </a:xfrm>
                  <a:custGeom>
                    <a:avLst/>
                    <a:gdLst/>
                    <a:ahLst/>
                    <a:cxnLst>
                      <a:cxn ang="0">
                        <a:pos x="88" y="22"/>
                      </a:cxn>
                      <a:cxn ang="0">
                        <a:pos x="20" y="0"/>
                      </a:cxn>
                      <a:cxn ang="0">
                        <a:pos x="0" y="6"/>
                      </a:cxn>
                      <a:cxn ang="0">
                        <a:pos x="70" y="28"/>
                      </a:cxn>
                      <a:cxn ang="0">
                        <a:pos x="88" y="22"/>
                      </a:cxn>
                    </a:cxnLst>
                    <a:rect l="0" t="0" r="r" b="b"/>
                    <a:pathLst>
                      <a:path w="88" h="28">
                        <a:moveTo>
                          <a:pt x="88" y="22"/>
                        </a:moveTo>
                        <a:lnTo>
                          <a:pt x="20" y="0"/>
                        </a:lnTo>
                        <a:lnTo>
                          <a:pt x="0" y="6"/>
                        </a:lnTo>
                        <a:lnTo>
                          <a:pt x="70" y="28"/>
                        </a:lnTo>
                        <a:lnTo>
                          <a:pt x="88" y="22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45" name="Freeform 2113"/>
                  <p:cNvSpPr>
                    <a:spLocks noChangeAspect="1"/>
                  </p:cNvSpPr>
                  <p:nvPr/>
                </p:nvSpPr>
                <p:spPr bwMode="auto">
                  <a:xfrm>
                    <a:off x="4424" y="1220"/>
                    <a:ext cx="88" cy="28"/>
                  </a:xfrm>
                  <a:custGeom>
                    <a:avLst/>
                    <a:gdLst/>
                    <a:ahLst/>
                    <a:cxnLst>
                      <a:cxn ang="0">
                        <a:pos x="88" y="22"/>
                      </a:cxn>
                      <a:cxn ang="0">
                        <a:pos x="20" y="0"/>
                      </a:cxn>
                      <a:cxn ang="0">
                        <a:pos x="0" y="6"/>
                      </a:cxn>
                      <a:cxn ang="0">
                        <a:pos x="70" y="28"/>
                      </a:cxn>
                      <a:cxn ang="0">
                        <a:pos x="88" y="22"/>
                      </a:cxn>
                    </a:cxnLst>
                    <a:rect l="0" t="0" r="r" b="b"/>
                    <a:pathLst>
                      <a:path w="88" h="28">
                        <a:moveTo>
                          <a:pt x="88" y="22"/>
                        </a:moveTo>
                        <a:lnTo>
                          <a:pt x="20" y="0"/>
                        </a:lnTo>
                        <a:lnTo>
                          <a:pt x="0" y="6"/>
                        </a:lnTo>
                        <a:lnTo>
                          <a:pt x="70" y="28"/>
                        </a:lnTo>
                        <a:lnTo>
                          <a:pt x="88" y="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46" name="Freeform 2114"/>
                  <p:cNvSpPr>
                    <a:spLocks noChangeAspect="1"/>
                  </p:cNvSpPr>
                  <p:nvPr/>
                </p:nvSpPr>
                <p:spPr bwMode="auto">
                  <a:xfrm>
                    <a:off x="4406" y="1226"/>
                    <a:ext cx="88" cy="30"/>
                  </a:xfrm>
                  <a:custGeom>
                    <a:avLst/>
                    <a:gdLst/>
                    <a:ahLst/>
                    <a:cxnLst>
                      <a:cxn ang="0">
                        <a:pos x="88" y="22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70" y="30"/>
                      </a:cxn>
                      <a:cxn ang="0">
                        <a:pos x="88" y="22"/>
                      </a:cxn>
                    </a:cxnLst>
                    <a:rect l="0" t="0" r="r" b="b"/>
                    <a:pathLst>
                      <a:path w="88" h="30">
                        <a:moveTo>
                          <a:pt x="88" y="22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70" y="30"/>
                        </a:lnTo>
                        <a:lnTo>
                          <a:pt x="88" y="22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47" name="Freeform 2115"/>
                  <p:cNvSpPr>
                    <a:spLocks noChangeAspect="1"/>
                  </p:cNvSpPr>
                  <p:nvPr/>
                </p:nvSpPr>
                <p:spPr bwMode="auto">
                  <a:xfrm>
                    <a:off x="4406" y="1226"/>
                    <a:ext cx="88" cy="30"/>
                  </a:xfrm>
                  <a:custGeom>
                    <a:avLst/>
                    <a:gdLst/>
                    <a:ahLst/>
                    <a:cxnLst>
                      <a:cxn ang="0">
                        <a:pos x="88" y="22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70" y="30"/>
                      </a:cxn>
                      <a:cxn ang="0">
                        <a:pos x="88" y="22"/>
                      </a:cxn>
                    </a:cxnLst>
                    <a:rect l="0" t="0" r="r" b="b"/>
                    <a:pathLst>
                      <a:path w="88" h="30">
                        <a:moveTo>
                          <a:pt x="88" y="22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70" y="30"/>
                        </a:lnTo>
                        <a:lnTo>
                          <a:pt x="88" y="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48" name="Freeform 2116"/>
                  <p:cNvSpPr>
                    <a:spLocks noChangeAspect="1"/>
                  </p:cNvSpPr>
                  <p:nvPr/>
                </p:nvSpPr>
                <p:spPr bwMode="auto">
                  <a:xfrm>
                    <a:off x="4388" y="1232"/>
                    <a:ext cx="88" cy="30"/>
                  </a:xfrm>
                  <a:custGeom>
                    <a:avLst/>
                    <a:gdLst/>
                    <a:ahLst/>
                    <a:cxnLst>
                      <a:cxn ang="0">
                        <a:pos x="88" y="24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68" y="30"/>
                      </a:cxn>
                      <a:cxn ang="0">
                        <a:pos x="88" y="24"/>
                      </a:cxn>
                    </a:cxnLst>
                    <a:rect l="0" t="0" r="r" b="b"/>
                    <a:pathLst>
                      <a:path w="88" h="30">
                        <a:moveTo>
                          <a:pt x="88" y="24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68" y="30"/>
                        </a:lnTo>
                        <a:lnTo>
                          <a:pt x="88" y="24"/>
                        </a:lnTo>
                        <a:close/>
                      </a:path>
                    </a:pathLst>
                  </a:custGeom>
                  <a:solidFill>
                    <a:srgbClr val="008159"/>
                  </a:solidFill>
                  <a:ln w="0">
                    <a:solidFill>
                      <a:srgbClr val="008159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49" name="Freeform 2117"/>
                  <p:cNvSpPr>
                    <a:spLocks noChangeAspect="1"/>
                  </p:cNvSpPr>
                  <p:nvPr/>
                </p:nvSpPr>
                <p:spPr bwMode="auto">
                  <a:xfrm>
                    <a:off x="4388" y="1232"/>
                    <a:ext cx="88" cy="30"/>
                  </a:xfrm>
                  <a:custGeom>
                    <a:avLst/>
                    <a:gdLst/>
                    <a:ahLst/>
                    <a:cxnLst>
                      <a:cxn ang="0">
                        <a:pos x="88" y="24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68" y="30"/>
                      </a:cxn>
                      <a:cxn ang="0">
                        <a:pos x="88" y="24"/>
                      </a:cxn>
                    </a:cxnLst>
                    <a:rect l="0" t="0" r="r" b="b"/>
                    <a:pathLst>
                      <a:path w="88" h="30">
                        <a:moveTo>
                          <a:pt x="88" y="24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68" y="30"/>
                        </a:lnTo>
                        <a:lnTo>
                          <a:pt x="88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50" name="Freeform 2118"/>
                  <p:cNvSpPr>
                    <a:spLocks noChangeAspect="1"/>
                  </p:cNvSpPr>
                  <p:nvPr/>
                </p:nvSpPr>
                <p:spPr bwMode="auto">
                  <a:xfrm>
                    <a:off x="4368" y="1240"/>
                    <a:ext cx="88" cy="30"/>
                  </a:xfrm>
                  <a:custGeom>
                    <a:avLst/>
                    <a:gdLst/>
                    <a:ahLst/>
                    <a:cxnLst>
                      <a:cxn ang="0">
                        <a:pos x="88" y="22"/>
                      </a:cxn>
                      <a:cxn ang="0">
                        <a:pos x="20" y="0"/>
                      </a:cxn>
                      <a:cxn ang="0">
                        <a:pos x="0" y="6"/>
                      </a:cxn>
                      <a:cxn ang="0">
                        <a:pos x="70" y="30"/>
                      </a:cxn>
                      <a:cxn ang="0">
                        <a:pos x="88" y="22"/>
                      </a:cxn>
                    </a:cxnLst>
                    <a:rect l="0" t="0" r="r" b="b"/>
                    <a:pathLst>
                      <a:path w="88" h="30">
                        <a:moveTo>
                          <a:pt x="88" y="22"/>
                        </a:moveTo>
                        <a:lnTo>
                          <a:pt x="20" y="0"/>
                        </a:lnTo>
                        <a:lnTo>
                          <a:pt x="0" y="6"/>
                        </a:lnTo>
                        <a:lnTo>
                          <a:pt x="70" y="30"/>
                        </a:lnTo>
                        <a:lnTo>
                          <a:pt x="88" y="22"/>
                        </a:lnTo>
                        <a:close/>
                      </a:path>
                    </a:pathLst>
                  </a:custGeom>
                  <a:solidFill>
                    <a:srgbClr val="00805D"/>
                  </a:solidFill>
                  <a:ln w="0">
                    <a:solidFill>
                      <a:srgbClr val="00805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51" name="Freeform 2119"/>
                  <p:cNvSpPr>
                    <a:spLocks noChangeAspect="1"/>
                  </p:cNvSpPr>
                  <p:nvPr/>
                </p:nvSpPr>
                <p:spPr bwMode="auto">
                  <a:xfrm>
                    <a:off x="4368" y="1240"/>
                    <a:ext cx="88" cy="30"/>
                  </a:xfrm>
                  <a:custGeom>
                    <a:avLst/>
                    <a:gdLst/>
                    <a:ahLst/>
                    <a:cxnLst>
                      <a:cxn ang="0">
                        <a:pos x="88" y="22"/>
                      </a:cxn>
                      <a:cxn ang="0">
                        <a:pos x="20" y="0"/>
                      </a:cxn>
                      <a:cxn ang="0">
                        <a:pos x="0" y="6"/>
                      </a:cxn>
                      <a:cxn ang="0">
                        <a:pos x="70" y="30"/>
                      </a:cxn>
                      <a:cxn ang="0">
                        <a:pos x="88" y="22"/>
                      </a:cxn>
                    </a:cxnLst>
                    <a:rect l="0" t="0" r="r" b="b"/>
                    <a:pathLst>
                      <a:path w="88" h="30">
                        <a:moveTo>
                          <a:pt x="88" y="22"/>
                        </a:moveTo>
                        <a:lnTo>
                          <a:pt x="20" y="0"/>
                        </a:lnTo>
                        <a:lnTo>
                          <a:pt x="0" y="6"/>
                        </a:lnTo>
                        <a:lnTo>
                          <a:pt x="70" y="30"/>
                        </a:lnTo>
                        <a:lnTo>
                          <a:pt x="88" y="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52" name="Freeform 2120"/>
                  <p:cNvSpPr>
                    <a:spLocks noChangeAspect="1"/>
                  </p:cNvSpPr>
                  <p:nvPr/>
                </p:nvSpPr>
                <p:spPr bwMode="auto">
                  <a:xfrm>
                    <a:off x="4348" y="1246"/>
                    <a:ext cx="90" cy="32"/>
                  </a:xfrm>
                  <a:custGeom>
                    <a:avLst/>
                    <a:gdLst/>
                    <a:ahLst/>
                    <a:cxnLst>
                      <a:cxn ang="0">
                        <a:pos x="90" y="24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70" y="32"/>
                      </a:cxn>
                      <a:cxn ang="0">
                        <a:pos x="90" y="24"/>
                      </a:cxn>
                    </a:cxnLst>
                    <a:rect l="0" t="0" r="r" b="b"/>
                    <a:pathLst>
                      <a:path w="90" h="32">
                        <a:moveTo>
                          <a:pt x="90" y="24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70" y="32"/>
                        </a:lnTo>
                        <a:lnTo>
                          <a:pt x="90" y="24"/>
                        </a:lnTo>
                        <a:close/>
                      </a:path>
                    </a:pathLst>
                  </a:custGeom>
                  <a:solidFill>
                    <a:srgbClr val="00805F"/>
                  </a:solidFill>
                  <a:ln w="0">
                    <a:solidFill>
                      <a:srgbClr val="00805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53" name="Freeform 2121"/>
                  <p:cNvSpPr>
                    <a:spLocks noChangeAspect="1"/>
                  </p:cNvSpPr>
                  <p:nvPr/>
                </p:nvSpPr>
                <p:spPr bwMode="auto">
                  <a:xfrm>
                    <a:off x="4348" y="1246"/>
                    <a:ext cx="90" cy="32"/>
                  </a:xfrm>
                  <a:custGeom>
                    <a:avLst/>
                    <a:gdLst/>
                    <a:ahLst/>
                    <a:cxnLst>
                      <a:cxn ang="0">
                        <a:pos x="90" y="24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70" y="32"/>
                      </a:cxn>
                      <a:cxn ang="0">
                        <a:pos x="90" y="24"/>
                      </a:cxn>
                    </a:cxnLst>
                    <a:rect l="0" t="0" r="r" b="b"/>
                    <a:pathLst>
                      <a:path w="90" h="32">
                        <a:moveTo>
                          <a:pt x="90" y="24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70" y="32"/>
                        </a:lnTo>
                        <a:lnTo>
                          <a:pt x="90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54" name="Freeform 2122"/>
                  <p:cNvSpPr>
                    <a:spLocks noChangeAspect="1"/>
                  </p:cNvSpPr>
                  <p:nvPr/>
                </p:nvSpPr>
                <p:spPr bwMode="auto">
                  <a:xfrm>
                    <a:off x="4328" y="1254"/>
                    <a:ext cx="90" cy="32"/>
                  </a:xfrm>
                  <a:custGeom>
                    <a:avLst/>
                    <a:gdLst/>
                    <a:ahLst/>
                    <a:cxnLst>
                      <a:cxn ang="0">
                        <a:pos x="90" y="24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70" y="32"/>
                      </a:cxn>
                      <a:cxn ang="0">
                        <a:pos x="90" y="24"/>
                      </a:cxn>
                    </a:cxnLst>
                    <a:rect l="0" t="0" r="r" b="b"/>
                    <a:pathLst>
                      <a:path w="90" h="32">
                        <a:moveTo>
                          <a:pt x="90" y="24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70" y="32"/>
                        </a:lnTo>
                        <a:lnTo>
                          <a:pt x="90" y="24"/>
                        </a:lnTo>
                        <a:close/>
                      </a:path>
                    </a:pathLst>
                  </a:custGeom>
                  <a:solidFill>
                    <a:srgbClr val="008062"/>
                  </a:solidFill>
                  <a:ln w="0">
                    <a:solidFill>
                      <a:srgbClr val="008062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55" name="Freeform 2123"/>
                  <p:cNvSpPr>
                    <a:spLocks noChangeAspect="1"/>
                  </p:cNvSpPr>
                  <p:nvPr/>
                </p:nvSpPr>
                <p:spPr bwMode="auto">
                  <a:xfrm>
                    <a:off x="4328" y="1254"/>
                    <a:ext cx="90" cy="32"/>
                  </a:xfrm>
                  <a:custGeom>
                    <a:avLst/>
                    <a:gdLst/>
                    <a:ahLst/>
                    <a:cxnLst>
                      <a:cxn ang="0">
                        <a:pos x="90" y="24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70" y="32"/>
                      </a:cxn>
                      <a:cxn ang="0">
                        <a:pos x="90" y="24"/>
                      </a:cxn>
                    </a:cxnLst>
                    <a:rect l="0" t="0" r="r" b="b"/>
                    <a:pathLst>
                      <a:path w="90" h="32">
                        <a:moveTo>
                          <a:pt x="90" y="24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70" y="32"/>
                        </a:lnTo>
                        <a:lnTo>
                          <a:pt x="90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56" name="Freeform 2124"/>
                  <p:cNvSpPr>
                    <a:spLocks noChangeAspect="1"/>
                  </p:cNvSpPr>
                  <p:nvPr/>
                </p:nvSpPr>
                <p:spPr bwMode="auto">
                  <a:xfrm>
                    <a:off x="4310" y="1262"/>
                    <a:ext cx="88" cy="32"/>
                  </a:xfrm>
                  <a:custGeom>
                    <a:avLst/>
                    <a:gdLst/>
                    <a:ahLst/>
                    <a:cxnLst>
                      <a:cxn ang="0">
                        <a:pos x="88" y="24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68" y="32"/>
                      </a:cxn>
                      <a:cxn ang="0">
                        <a:pos x="88" y="24"/>
                      </a:cxn>
                    </a:cxnLst>
                    <a:rect l="0" t="0" r="r" b="b"/>
                    <a:pathLst>
                      <a:path w="88" h="32">
                        <a:moveTo>
                          <a:pt x="88" y="24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68" y="32"/>
                        </a:lnTo>
                        <a:lnTo>
                          <a:pt x="88" y="24"/>
                        </a:lnTo>
                        <a:close/>
                      </a:path>
                    </a:pathLst>
                  </a:custGeom>
                  <a:solidFill>
                    <a:srgbClr val="007F65"/>
                  </a:solidFill>
                  <a:ln w="0">
                    <a:solidFill>
                      <a:srgbClr val="007F6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57" name="Freeform 2125"/>
                  <p:cNvSpPr>
                    <a:spLocks noChangeAspect="1"/>
                  </p:cNvSpPr>
                  <p:nvPr/>
                </p:nvSpPr>
                <p:spPr bwMode="auto">
                  <a:xfrm>
                    <a:off x="4310" y="1262"/>
                    <a:ext cx="88" cy="32"/>
                  </a:xfrm>
                  <a:custGeom>
                    <a:avLst/>
                    <a:gdLst/>
                    <a:ahLst/>
                    <a:cxnLst>
                      <a:cxn ang="0">
                        <a:pos x="88" y="24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68" y="32"/>
                      </a:cxn>
                      <a:cxn ang="0">
                        <a:pos x="88" y="24"/>
                      </a:cxn>
                    </a:cxnLst>
                    <a:rect l="0" t="0" r="r" b="b"/>
                    <a:pathLst>
                      <a:path w="88" h="32">
                        <a:moveTo>
                          <a:pt x="88" y="24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68" y="32"/>
                        </a:lnTo>
                        <a:lnTo>
                          <a:pt x="88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58" name="Freeform 2126"/>
                  <p:cNvSpPr>
                    <a:spLocks noChangeAspect="1"/>
                  </p:cNvSpPr>
                  <p:nvPr/>
                </p:nvSpPr>
                <p:spPr bwMode="auto">
                  <a:xfrm>
                    <a:off x="4288" y="1270"/>
                    <a:ext cx="90" cy="34"/>
                  </a:xfrm>
                  <a:custGeom>
                    <a:avLst/>
                    <a:gdLst/>
                    <a:ahLst/>
                    <a:cxnLst>
                      <a:cxn ang="0">
                        <a:pos x="90" y="24"/>
                      </a:cxn>
                      <a:cxn ang="0">
                        <a:pos x="22" y="0"/>
                      </a:cxn>
                      <a:cxn ang="0">
                        <a:pos x="0" y="8"/>
                      </a:cxn>
                      <a:cxn ang="0">
                        <a:pos x="70" y="34"/>
                      </a:cxn>
                      <a:cxn ang="0">
                        <a:pos x="90" y="24"/>
                      </a:cxn>
                    </a:cxnLst>
                    <a:rect l="0" t="0" r="r" b="b"/>
                    <a:pathLst>
                      <a:path w="90" h="34">
                        <a:moveTo>
                          <a:pt x="90" y="24"/>
                        </a:moveTo>
                        <a:lnTo>
                          <a:pt x="22" y="0"/>
                        </a:lnTo>
                        <a:lnTo>
                          <a:pt x="0" y="8"/>
                        </a:lnTo>
                        <a:lnTo>
                          <a:pt x="70" y="34"/>
                        </a:lnTo>
                        <a:lnTo>
                          <a:pt x="90" y="24"/>
                        </a:lnTo>
                        <a:close/>
                      </a:path>
                    </a:pathLst>
                  </a:custGeom>
                  <a:solidFill>
                    <a:srgbClr val="007E68"/>
                  </a:solidFill>
                  <a:ln w="0">
                    <a:solidFill>
                      <a:srgbClr val="007E68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59" name="Freeform 2127"/>
                  <p:cNvSpPr>
                    <a:spLocks noChangeAspect="1"/>
                  </p:cNvSpPr>
                  <p:nvPr/>
                </p:nvSpPr>
                <p:spPr bwMode="auto">
                  <a:xfrm>
                    <a:off x="4288" y="1270"/>
                    <a:ext cx="90" cy="34"/>
                  </a:xfrm>
                  <a:custGeom>
                    <a:avLst/>
                    <a:gdLst/>
                    <a:ahLst/>
                    <a:cxnLst>
                      <a:cxn ang="0">
                        <a:pos x="90" y="24"/>
                      </a:cxn>
                      <a:cxn ang="0">
                        <a:pos x="22" y="0"/>
                      </a:cxn>
                      <a:cxn ang="0">
                        <a:pos x="0" y="8"/>
                      </a:cxn>
                      <a:cxn ang="0">
                        <a:pos x="70" y="34"/>
                      </a:cxn>
                      <a:cxn ang="0">
                        <a:pos x="90" y="24"/>
                      </a:cxn>
                    </a:cxnLst>
                    <a:rect l="0" t="0" r="r" b="b"/>
                    <a:pathLst>
                      <a:path w="90" h="34">
                        <a:moveTo>
                          <a:pt x="90" y="24"/>
                        </a:moveTo>
                        <a:lnTo>
                          <a:pt x="22" y="0"/>
                        </a:lnTo>
                        <a:lnTo>
                          <a:pt x="0" y="8"/>
                        </a:lnTo>
                        <a:lnTo>
                          <a:pt x="70" y="34"/>
                        </a:lnTo>
                        <a:lnTo>
                          <a:pt x="90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60" name="Freeform 2128"/>
                  <p:cNvSpPr>
                    <a:spLocks noChangeAspect="1"/>
                  </p:cNvSpPr>
                  <p:nvPr/>
                </p:nvSpPr>
                <p:spPr bwMode="auto">
                  <a:xfrm>
                    <a:off x="4268" y="1278"/>
                    <a:ext cx="90" cy="34"/>
                  </a:xfrm>
                  <a:custGeom>
                    <a:avLst/>
                    <a:gdLst/>
                    <a:ahLst/>
                    <a:cxnLst>
                      <a:cxn ang="0">
                        <a:pos x="90" y="26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70" y="34"/>
                      </a:cxn>
                      <a:cxn ang="0">
                        <a:pos x="90" y="26"/>
                      </a:cxn>
                    </a:cxnLst>
                    <a:rect l="0" t="0" r="r" b="b"/>
                    <a:pathLst>
                      <a:path w="90" h="34">
                        <a:moveTo>
                          <a:pt x="90" y="26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70" y="34"/>
                        </a:lnTo>
                        <a:lnTo>
                          <a:pt x="90" y="26"/>
                        </a:lnTo>
                        <a:close/>
                      </a:path>
                    </a:pathLst>
                  </a:custGeom>
                  <a:solidFill>
                    <a:srgbClr val="007E6C"/>
                  </a:solidFill>
                  <a:ln w="0">
                    <a:solidFill>
                      <a:srgbClr val="007E6C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61" name="Freeform 2129"/>
                  <p:cNvSpPr>
                    <a:spLocks noChangeAspect="1"/>
                  </p:cNvSpPr>
                  <p:nvPr/>
                </p:nvSpPr>
                <p:spPr bwMode="auto">
                  <a:xfrm>
                    <a:off x="4268" y="1278"/>
                    <a:ext cx="90" cy="34"/>
                  </a:xfrm>
                  <a:custGeom>
                    <a:avLst/>
                    <a:gdLst/>
                    <a:ahLst/>
                    <a:cxnLst>
                      <a:cxn ang="0">
                        <a:pos x="90" y="26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70" y="34"/>
                      </a:cxn>
                      <a:cxn ang="0">
                        <a:pos x="90" y="26"/>
                      </a:cxn>
                    </a:cxnLst>
                    <a:rect l="0" t="0" r="r" b="b"/>
                    <a:pathLst>
                      <a:path w="90" h="34">
                        <a:moveTo>
                          <a:pt x="90" y="26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70" y="34"/>
                        </a:lnTo>
                        <a:lnTo>
                          <a:pt x="90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62" name="Freeform 2130"/>
                  <p:cNvSpPr>
                    <a:spLocks noChangeAspect="1"/>
                  </p:cNvSpPr>
                  <p:nvPr/>
                </p:nvSpPr>
                <p:spPr bwMode="auto">
                  <a:xfrm>
                    <a:off x="4248" y="1286"/>
                    <a:ext cx="90" cy="38"/>
                  </a:xfrm>
                  <a:custGeom>
                    <a:avLst/>
                    <a:gdLst/>
                    <a:ahLst/>
                    <a:cxnLst>
                      <a:cxn ang="0">
                        <a:pos x="90" y="26"/>
                      </a:cxn>
                      <a:cxn ang="0">
                        <a:pos x="20" y="0"/>
                      </a:cxn>
                      <a:cxn ang="0">
                        <a:pos x="0" y="10"/>
                      </a:cxn>
                      <a:cxn ang="0">
                        <a:pos x="70" y="38"/>
                      </a:cxn>
                      <a:cxn ang="0">
                        <a:pos x="90" y="26"/>
                      </a:cxn>
                    </a:cxnLst>
                    <a:rect l="0" t="0" r="r" b="b"/>
                    <a:pathLst>
                      <a:path w="90" h="38">
                        <a:moveTo>
                          <a:pt x="90" y="26"/>
                        </a:moveTo>
                        <a:lnTo>
                          <a:pt x="20" y="0"/>
                        </a:lnTo>
                        <a:lnTo>
                          <a:pt x="0" y="10"/>
                        </a:lnTo>
                        <a:lnTo>
                          <a:pt x="70" y="38"/>
                        </a:lnTo>
                        <a:lnTo>
                          <a:pt x="90" y="26"/>
                        </a:lnTo>
                        <a:close/>
                      </a:path>
                    </a:pathLst>
                  </a:custGeom>
                  <a:solidFill>
                    <a:srgbClr val="007D6F"/>
                  </a:solidFill>
                  <a:ln w="0">
                    <a:solidFill>
                      <a:srgbClr val="007D6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63" name="Freeform 2131"/>
                  <p:cNvSpPr>
                    <a:spLocks noChangeAspect="1"/>
                  </p:cNvSpPr>
                  <p:nvPr/>
                </p:nvSpPr>
                <p:spPr bwMode="auto">
                  <a:xfrm>
                    <a:off x="4248" y="1286"/>
                    <a:ext cx="90" cy="38"/>
                  </a:xfrm>
                  <a:custGeom>
                    <a:avLst/>
                    <a:gdLst/>
                    <a:ahLst/>
                    <a:cxnLst>
                      <a:cxn ang="0">
                        <a:pos x="90" y="26"/>
                      </a:cxn>
                      <a:cxn ang="0">
                        <a:pos x="20" y="0"/>
                      </a:cxn>
                      <a:cxn ang="0">
                        <a:pos x="0" y="10"/>
                      </a:cxn>
                      <a:cxn ang="0">
                        <a:pos x="70" y="38"/>
                      </a:cxn>
                      <a:cxn ang="0">
                        <a:pos x="90" y="26"/>
                      </a:cxn>
                    </a:cxnLst>
                    <a:rect l="0" t="0" r="r" b="b"/>
                    <a:pathLst>
                      <a:path w="90" h="38">
                        <a:moveTo>
                          <a:pt x="90" y="26"/>
                        </a:moveTo>
                        <a:lnTo>
                          <a:pt x="20" y="0"/>
                        </a:lnTo>
                        <a:lnTo>
                          <a:pt x="0" y="10"/>
                        </a:lnTo>
                        <a:lnTo>
                          <a:pt x="70" y="38"/>
                        </a:lnTo>
                        <a:lnTo>
                          <a:pt x="90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64" name="Freeform 2132"/>
                  <p:cNvSpPr>
                    <a:spLocks noChangeAspect="1"/>
                  </p:cNvSpPr>
                  <p:nvPr/>
                </p:nvSpPr>
                <p:spPr bwMode="auto">
                  <a:xfrm>
                    <a:off x="4228" y="1296"/>
                    <a:ext cx="90" cy="38"/>
                  </a:xfrm>
                  <a:custGeom>
                    <a:avLst/>
                    <a:gdLst/>
                    <a:ahLst/>
                    <a:cxnLst>
                      <a:cxn ang="0">
                        <a:pos x="90" y="28"/>
                      </a:cxn>
                      <a:cxn ang="0">
                        <a:pos x="20" y="0"/>
                      </a:cxn>
                      <a:cxn ang="0">
                        <a:pos x="0" y="10"/>
                      </a:cxn>
                      <a:cxn ang="0">
                        <a:pos x="70" y="38"/>
                      </a:cxn>
                      <a:cxn ang="0">
                        <a:pos x="90" y="28"/>
                      </a:cxn>
                    </a:cxnLst>
                    <a:rect l="0" t="0" r="r" b="b"/>
                    <a:pathLst>
                      <a:path w="90" h="38">
                        <a:moveTo>
                          <a:pt x="90" y="28"/>
                        </a:moveTo>
                        <a:lnTo>
                          <a:pt x="20" y="0"/>
                        </a:lnTo>
                        <a:lnTo>
                          <a:pt x="0" y="10"/>
                        </a:lnTo>
                        <a:lnTo>
                          <a:pt x="70" y="38"/>
                        </a:lnTo>
                        <a:lnTo>
                          <a:pt x="90" y="28"/>
                        </a:lnTo>
                        <a:close/>
                      </a:path>
                    </a:pathLst>
                  </a:custGeom>
                  <a:solidFill>
                    <a:srgbClr val="007D72"/>
                  </a:solidFill>
                  <a:ln w="0">
                    <a:solidFill>
                      <a:srgbClr val="007D72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65" name="Freeform 2133"/>
                  <p:cNvSpPr>
                    <a:spLocks noChangeAspect="1"/>
                  </p:cNvSpPr>
                  <p:nvPr/>
                </p:nvSpPr>
                <p:spPr bwMode="auto">
                  <a:xfrm>
                    <a:off x="4228" y="1296"/>
                    <a:ext cx="90" cy="38"/>
                  </a:xfrm>
                  <a:custGeom>
                    <a:avLst/>
                    <a:gdLst/>
                    <a:ahLst/>
                    <a:cxnLst>
                      <a:cxn ang="0">
                        <a:pos x="90" y="28"/>
                      </a:cxn>
                      <a:cxn ang="0">
                        <a:pos x="20" y="0"/>
                      </a:cxn>
                      <a:cxn ang="0">
                        <a:pos x="0" y="10"/>
                      </a:cxn>
                      <a:cxn ang="0">
                        <a:pos x="70" y="38"/>
                      </a:cxn>
                      <a:cxn ang="0">
                        <a:pos x="90" y="28"/>
                      </a:cxn>
                    </a:cxnLst>
                    <a:rect l="0" t="0" r="r" b="b"/>
                    <a:pathLst>
                      <a:path w="90" h="38">
                        <a:moveTo>
                          <a:pt x="90" y="28"/>
                        </a:moveTo>
                        <a:lnTo>
                          <a:pt x="20" y="0"/>
                        </a:lnTo>
                        <a:lnTo>
                          <a:pt x="0" y="10"/>
                        </a:lnTo>
                        <a:lnTo>
                          <a:pt x="70" y="38"/>
                        </a:lnTo>
                        <a:lnTo>
                          <a:pt x="90" y="2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66" name="Freeform 2134"/>
                  <p:cNvSpPr>
                    <a:spLocks noChangeAspect="1"/>
                  </p:cNvSpPr>
                  <p:nvPr/>
                </p:nvSpPr>
                <p:spPr bwMode="auto">
                  <a:xfrm>
                    <a:off x="4206" y="1306"/>
                    <a:ext cx="92" cy="38"/>
                  </a:xfrm>
                  <a:custGeom>
                    <a:avLst/>
                    <a:gdLst/>
                    <a:ahLst/>
                    <a:cxnLst>
                      <a:cxn ang="0">
                        <a:pos x="92" y="28"/>
                      </a:cxn>
                      <a:cxn ang="0">
                        <a:pos x="22" y="0"/>
                      </a:cxn>
                      <a:cxn ang="0">
                        <a:pos x="0" y="10"/>
                      </a:cxn>
                      <a:cxn ang="0">
                        <a:pos x="70" y="38"/>
                      </a:cxn>
                      <a:cxn ang="0">
                        <a:pos x="92" y="28"/>
                      </a:cxn>
                    </a:cxnLst>
                    <a:rect l="0" t="0" r="r" b="b"/>
                    <a:pathLst>
                      <a:path w="92" h="38">
                        <a:moveTo>
                          <a:pt x="92" y="28"/>
                        </a:moveTo>
                        <a:lnTo>
                          <a:pt x="22" y="0"/>
                        </a:lnTo>
                        <a:lnTo>
                          <a:pt x="0" y="10"/>
                        </a:lnTo>
                        <a:lnTo>
                          <a:pt x="70" y="38"/>
                        </a:lnTo>
                        <a:lnTo>
                          <a:pt x="92" y="28"/>
                        </a:lnTo>
                        <a:close/>
                      </a:path>
                    </a:pathLst>
                  </a:custGeom>
                  <a:solidFill>
                    <a:srgbClr val="007D76"/>
                  </a:solidFill>
                  <a:ln w="0">
                    <a:solidFill>
                      <a:srgbClr val="007D76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67" name="Freeform 2135"/>
                  <p:cNvSpPr>
                    <a:spLocks noChangeAspect="1"/>
                  </p:cNvSpPr>
                  <p:nvPr/>
                </p:nvSpPr>
                <p:spPr bwMode="auto">
                  <a:xfrm>
                    <a:off x="4206" y="1306"/>
                    <a:ext cx="92" cy="38"/>
                  </a:xfrm>
                  <a:custGeom>
                    <a:avLst/>
                    <a:gdLst/>
                    <a:ahLst/>
                    <a:cxnLst>
                      <a:cxn ang="0">
                        <a:pos x="92" y="28"/>
                      </a:cxn>
                      <a:cxn ang="0">
                        <a:pos x="22" y="0"/>
                      </a:cxn>
                      <a:cxn ang="0">
                        <a:pos x="0" y="10"/>
                      </a:cxn>
                      <a:cxn ang="0">
                        <a:pos x="70" y="38"/>
                      </a:cxn>
                      <a:cxn ang="0">
                        <a:pos x="92" y="28"/>
                      </a:cxn>
                    </a:cxnLst>
                    <a:rect l="0" t="0" r="r" b="b"/>
                    <a:pathLst>
                      <a:path w="92" h="38">
                        <a:moveTo>
                          <a:pt x="92" y="28"/>
                        </a:moveTo>
                        <a:lnTo>
                          <a:pt x="22" y="0"/>
                        </a:lnTo>
                        <a:lnTo>
                          <a:pt x="0" y="10"/>
                        </a:lnTo>
                        <a:lnTo>
                          <a:pt x="70" y="38"/>
                        </a:lnTo>
                        <a:lnTo>
                          <a:pt x="92" y="2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68" name="Freeform 2136"/>
                  <p:cNvSpPr>
                    <a:spLocks noChangeAspect="1"/>
                  </p:cNvSpPr>
                  <p:nvPr/>
                </p:nvSpPr>
                <p:spPr bwMode="auto">
                  <a:xfrm>
                    <a:off x="4186" y="1316"/>
                    <a:ext cx="90" cy="40"/>
                  </a:xfrm>
                  <a:custGeom>
                    <a:avLst/>
                    <a:gdLst/>
                    <a:ahLst/>
                    <a:cxnLst>
                      <a:cxn ang="0">
                        <a:pos x="90" y="28"/>
                      </a:cxn>
                      <a:cxn ang="0">
                        <a:pos x="20" y="0"/>
                      </a:cxn>
                      <a:cxn ang="0">
                        <a:pos x="0" y="10"/>
                      </a:cxn>
                      <a:cxn ang="0">
                        <a:pos x="70" y="40"/>
                      </a:cxn>
                      <a:cxn ang="0">
                        <a:pos x="90" y="28"/>
                      </a:cxn>
                    </a:cxnLst>
                    <a:rect l="0" t="0" r="r" b="b"/>
                    <a:pathLst>
                      <a:path w="90" h="40">
                        <a:moveTo>
                          <a:pt x="90" y="28"/>
                        </a:moveTo>
                        <a:lnTo>
                          <a:pt x="20" y="0"/>
                        </a:lnTo>
                        <a:lnTo>
                          <a:pt x="0" y="10"/>
                        </a:lnTo>
                        <a:lnTo>
                          <a:pt x="70" y="40"/>
                        </a:lnTo>
                        <a:lnTo>
                          <a:pt x="90" y="28"/>
                        </a:lnTo>
                        <a:close/>
                      </a:path>
                    </a:pathLst>
                  </a:custGeom>
                  <a:solidFill>
                    <a:srgbClr val="007D79"/>
                  </a:solidFill>
                  <a:ln w="0">
                    <a:solidFill>
                      <a:srgbClr val="007D79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69" name="Freeform 2137"/>
                  <p:cNvSpPr>
                    <a:spLocks noChangeAspect="1"/>
                  </p:cNvSpPr>
                  <p:nvPr/>
                </p:nvSpPr>
                <p:spPr bwMode="auto">
                  <a:xfrm>
                    <a:off x="4186" y="1316"/>
                    <a:ext cx="90" cy="40"/>
                  </a:xfrm>
                  <a:custGeom>
                    <a:avLst/>
                    <a:gdLst/>
                    <a:ahLst/>
                    <a:cxnLst>
                      <a:cxn ang="0">
                        <a:pos x="90" y="28"/>
                      </a:cxn>
                      <a:cxn ang="0">
                        <a:pos x="20" y="0"/>
                      </a:cxn>
                      <a:cxn ang="0">
                        <a:pos x="0" y="10"/>
                      </a:cxn>
                      <a:cxn ang="0">
                        <a:pos x="70" y="40"/>
                      </a:cxn>
                      <a:cxn ang="0">
                        <a:pos x="90" y="28"/>
                      </a:cxn>
                    </a:cxnLst>
                    <a:rect l="0" t="0" r="r" b="b"/>
                    <a:pathLst>
                      <a:path w="90" h="40">
                        <a:moveTo>
                          <a:pt x="90" y="28"/>
                        </a:moveTo>
                        <a:lnTo>
                          <a:pt x="20" y="0"/>
                        </a:lnTo>
                        <a:lnTo>
                          <a:pt x="0" y="10"/>
                        </a:lnTo>
                        <a:lnTo>
                          <a:pt x="70" y="40"/>
                        </a:lnTo>
                        <a:lnTo>
                          <a:pt x="90" y="2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70" name="Freeform 2138"/>
                  <p:cNvSpPr>
                    <a:spLocks noChangeAspect="1"/>
                  </p:cNvSpPr>
                  <p:nvPr/>
                </p:nvSpPr>
                <p:spPr bwMode="auto">
                  <a:xfrm>
                    <a:off x="4164" y="1326"/>
                    <a:ext cx="92" cy="42"/>
                  </a:xfrm>
                  <a:custGeom>
                    <a:avLst/>
                    <a:gdLst/>
                    <a:ahLst/>
                    <a:cxnLst>
                      <a:cxn ang="0">
                        <a:pos x="92" y="30"/>
                      </a:cxn>
                      <a:cxn ang="0">
                        <a:pos x="22" y="0"/>
                      </a:cxn>
                      <a:cxn ang="0">
                        <a:pos x="0" y="12"/>
                      </a:cxn>
                      <a:cxn ang="0">
                        <a:pos x="70" y="42"/>
                      </a:cxn>
                      <a:cxn ang="0">
                        <a:pos x="92" y="30"/>
                      </a:cxn>
                    </a:cxnLst>
                    <a:rect l="0" t="0" r="r" b="b"/>
                    <a:pathLst>
                      <a:path w="92" h="42">
                        <a:moveTo>
                          <a:pt x="92" y="30"/>
                        </a:moveTo>
                        <a:lnTo>
                          <a:pt x="22" y="0"/>
                        </a:lnTo>
                        <a:lnTo>
                          <a:pt x="0" y="12"/>
                        </a:lnTo>
                        <a:lnTo>
                          <a:pt x="70" y="42"/>
                        </a:lnTo>
                        <a:lnTo>
                          <a:pt x="92" y="30"/>
                        </a:lnTo>
                        <a:close/>
                      </a:path>
                    </a:pathLst>
                  </a:custGeom>
                  <a:solidFill>
                    <a:srgbClr val="007C7C"/>
                  </a:solidFill>
                  <a:ln w="0">
                    <a:solidFill>
                      <a:srgbClr val="007C7C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71" name="Freeform 2139"/>
                  <p:cNvSpPr>
                    <a:spLocks noChangeAspect="1"/>
                  </p:cNvSpPr>
                  <p:nvPr/>
                </p:nvSpPr>
                <p:spPr bwMode="auto">
                  <a:xfrm>
                    <a:off x="4164" y="1326"/>
                    <a:ext cx="92" cy="42"/>
                  </a:xfrm>
                  <a:custGeom>
                    <a:avLst/>
                    <a:gdLst/>
                    <a:ahLst/>
                    <a:cxnLst>
                      <a:cxn ang="0">
                        <a:pos x="92" y="30"/>
                      </a:cxn>
                      <a:cxn ang="0">
                        <a:pos x="22" y="0"/>
                      </a:cxn>
                      <a:cxn ang="0">
                        <a:pos x="0" y="12"/>
                      </a:cxn>
                      <a:cxn ang="0">
                        <a:pos x="70" y="42"/>
                      </a:cxn>
                      <a:cxn ang="0">
                        <a:pos x="92" y="30"/>
                      </a:cxn>
                    </a:cxnLst>
                    <a:rect l="0" t="0" r="r" b="b"/>
                    <a:pathLst>
                      <a:path w="92" h="42">
                        <a:moveTo>
                          <a:pt x="92" y="30"/>
                        </a:moveTo>
                        <a:lnTo>
                          <a:pt x="22" y="0"/>
                        </a:lnTo>
                        <a:lnTo>
                          <a:pt x="0" y="12"/>
                        </a:lnTo>
                        <a:lnTo>
                          <a:pt x="70" y="42"/>
                        </a:lnTo>
                        <a:lnTo>
                          <a:pt x="92" y="3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72" name="Freeform 2140"/>
                  <p:cNvSpPr>
                    <a:spLocks noChangeAspect="1"/>
                  </p:cNvSpPr>
                  <p:nvPr/>
                </p:nvSpPr>
                <p:spPr bwMode="auto">
                  <a:xfrm>
                    <a:off x="4142" y="1338"/>
                    <a:ext cx="92" cy="44"/>
                  </a:xfrm>
                  <a:custGeom>
                    <a:avLst/>
                    <a:gdLst/>
                    <a:ahLst/>
                    <a:cxnLst>
                      <a:cxn ang="0">
                        <a:pos x="92" y="30"/>
                      </a:cxn>
                      <a:cxn ang="0">
                        <a:pos x="22" y="0"/>
                      </a:cxn>
                      <a:cxn ang="0">
                        <a:pos x="0" y="12"/>
                      </a:cxn>
                      <a:cxn ang="0">
                        <a:pos x="70" y="44"/>
                      </a:cxn>
                      <a:cxn ang="0">
                        <a:pos x="92" y="30"/>
                      </a:cxn>
                    </a:cxnLst>
                    <a:rect l="0" t="0" r="r" b="b"/>
                    <a:pathLst>
                      <a:path w="92" h="44">
                        <a:moveTo>
                          <a:pt x="92" y="30"/>
                        </a:moveTo>
                        <a:lnTo>
                          <a:pt x="22" y="0"/>
                        </a:lnTo>
                        <a:lnTo>
                          <a:pt x="0" y="12"/>
                        </a:lnTo>
                        <a:lnTo>
                          <a:pt x="70" y="44"/>
                        </a:lnTo>
                        <a:lnTo>
                          <a:pt x="92" y="30"/>
                        </a:lnTo>
                        <a:close/>
                      </a:path>
                    </a:pathLst>
                  </a:custGeom>
                  <a:solidFill>
                    <a:srgbClr val="007D7E"/>
                  </a:solidFill>
                  <a:ln w="0">
                    <a:solidFill>
                      <a:srgbClr val="007D7E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73" name="Freeform 2141"/>
                  <p:cNvSpPr>
                    <a:spLocks noChangeAspect="1"/>
                  </p:cNvSpPr>
                  <p:nvPr/>
                </p:nvSpPr>
                <p:spPr bwMode="auto">
                  <a:xfrm>
                    <a:off x="4142" y="1338"/>
                    <a:ext cx="92" cy="44"/>
                  </a:xfrm>
                  <a:custGeom>
                    <a:avLst/>
                    <a:gdLst/>
                    <a:ahLst/>
                    <a:cxnLst>
                      <a:cxn ang="0">
                        <a:pos x="92" y="30"/>
                      </a:cxn>
                      <a:cxn ang="0">
                        <a:pos x="22" y="0"/>
                      </a:cxn>
                      <a:cxn ang="0">
                        <a:pos x="0" y="12"/>
                      </a:cxn>
                      <a:cxn ang="0">
                        <a:pos x="70" y="44"/>
                      </a:cxn>
                      <a:cxn ang="0">
                        <a:pos x="92" y="30"/>
                      </a:cxn>
                    </a:cxnLst>
                    <a:rect l="0" t="0" r="r" b="b"/>
                    <a:pathLst>
                      <a:path w="92" h="44">
                        <a:moveTo>
                          <a:pt x="92" y="30"/>
                        </a:moveTo>
                        <a:lnTo>
                          <a:pt x="22" y="0"/>
                        </a:lnTo>
                        <a:lnTo>
                          <a:pt x="0" y="12"/>
                        </a:lnTo>
                        <a:lnTo>
                          <a:pt x="70" y="44"/>
                        </a:lnTo>
                        <a:lnTo>
                          <a:pt x="92" y="3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74" name="Freeform 2142"/>
                  <p:cNvSpPr>
                    <a:spLocks noChangeAspect="1"/>
                  </p:cNvSpPr>
                  <p:nvPr/>
                </p:nvSpPr>
                <p:spPr bwMode="auto">
                  <a:xfrm>
                    <a:off x="4122" y="1350"/>
                    <a:ext cx="90" cy="44"/>
                  </a:xfrm>
                  <a:custGeom>
                    <a:avLst/>
                    <a:gdLst/>
                    <a:ahLst/>
                    <a:cxnLst>
                      <a:cxn ang="0">
                        <a:pos x="90" y="32"/>
                      </a:cxn>
                      <a:cxn ang="0">
                        <a:pos x="20" y="0"/>
                      </a:cxn>
                      <a:cxn ang="0">
                        <a:pos x="0" y="12"/>
                      </a:cxn>
                      <a:cxn ang="0">
                        <a:pos x="68" y="44"/>
                      </a:cxn>
                      <a:cxn ang="0">
                        <a:pos x="90" y="32"/>
                      </a:cxn>
                    </a:cxnLst>
                    <a:rect l="0" t="0" r="r" b="b"/>
                    <a:pathLst>
                      <a:path w="90" h="44">
                        <a:moveTo>
                          <a:pt x="90" y="32"/>
                        </a:moveTo>
                        <a:lnTo>
                          <a:pt x="20" y="0"/>
                        </a:lnTo>
                        <a:lnTo>
                          <a:pt x="0" y="12"/>
                        </a:lnTo>
                        <a:lnTo>
                          <a:pt x="68" y="44"/>
                        </a:lnTo>
                        <a:lnTo>
                          <a:pt x="90" y="32"/>
                        </a:lnTo>
                        <a:close/>
                      </a:path>
                    </a:pathLst>
                  </a:custGeom>
                  <a:solidFill>
                    <a:srgbClr val="007D80"/>
                  </a:solidFill>
                  <a:ln w="0">
                    <a:solidFill>
                      <a:srgbClr val="007D8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75" name="Freeform 2143"/>
                  <p:cNvSpPr>
                    <a:spLocks noChangeAspect="1"/>
                  </p:cNvSpPr>
                  <p:nvPr/>
                </p:nvSpPr>
                <p:spPr bwMode="auto">
                  <a:xfrm>
                    <a:off x="4122" y="1350"/>
                    <a:ext cx="90" cy="44"/>
                  </a:xfrm>
                  <a:custGeom>
                    <a:avLst/>
                    <a:gdLst/>
                    <a:ahLst/>
                    <a:cxnLst>
                      <a:cxn ang="0">
                        <a:pos x="90" y="32"/>
                      </a:cxn>
                      <a:cxn ang="0">
                        <a:pos x="20" y="0"/>
                      </a:cxn>
                      <a:cxn ang="0">
                        <a:pos x="0" y="12"/>
                      </a:cxn>
                      <a:cxn ang="0">
                        <a:pos x="68" y="44"/>
                      </a:cxn>
                      <a:cxn ang="0">
                        <a:pos x="90" y="32"/>
                      </a:cxn>
                    </a:cxnLst>
                    <a:rect l="0" t="0" r="r" b="b"/>
                    <a:pathLst>
                      <a:path w="90" h="44">
                        <a:moveTo>
                          <a:pt x="90" y="32"/>
                        </a:moveTo>
                        <a:lnTo>
                          <a:pt x="20" y="0"/>
                        </a:lnTo>
                        <a:lnTo>
                          <a:pt x="0" y="12"/>
                        </a:lnTo>
                        <a:lnTo>
                          <a:pt x="68" y="44"/>
                        </a:lnTo>
                        <a:lnTo>
                          <a:pt x="90" y="3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76" name="Freeform 2144"/>
                  <p:cNvSpPr>
                    <a:spLocks noChangeAspect="1"/>
                  </p:cNvSpPr>
                  <p:nvPr/>
                </p:nvSpPr>
                <p:spPr bwMode="auto">
                  <a:xfrm>
                    <a:off x="4100" y="1362"/>
                    <a:ext cx="90" cy="46"/>
                  </a:xfrm>
                  <a:custGeom>
                    <a:avLst/>
                    <a:gdLst/>
                    <a:ahLst/>
                    <a:cxnLst>
                      <a:cxn ang="0">
                        <a:pos x="90" y="32"/>
                      </a:cxn>
                      <a:cxn ang="0">
                        <a:pos x="22" y="0"/>
                      </a:cxn>
                      <a:cxn ang="0">
                        <a:pos x="0" y="12"/>
                      </a:cxn>
                      <a:cxn ang="0">
                        <a:pos x="68" y="46"/>
                      </a:cxn>
                      <a:cxn ang="0">
                        <a:pos x="90" y="32"/>
                      </a:cxn>
                    </a:cxnLst>
                    <a:rect l="0" t="0" r="r" b="b"/>
                    <a:pathLst>
                      <a:path w="90" h="46">
                        <a:moveTo>
                          <a:pt x="90" y="32"/>
                        </a:moveTo>
                        <a:lnTo>
                          <a:pt x="22" y="0"/>
                        </a:lnTo>
                        <a:lnTo>
                          <a:pt x="0" y="12"/>
                        </a:lnTo>
                        <a:lnTo>
                          <a:pt x="68" y="46"/>
                        </a:lnTo>
                        <a:lnTo>
                          <a:pt x="90" y="32"/>
                        </a:lnTo>
                        <a:close/>
                      </a:path>
                    </a:pathLst>
                  </a:custGeom>
                  <a:solidFill>
                    <a:srgbClr val="007E81"/>
                  </a:solidFill>
                  <a:ln w="0">
                    <a:solidFill>
                      <a:srgbClr val="007E8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77" name="Freeform 2145"/>
                  <p:cNvSpPr>
                    <a:spLocks noChangeAspect="1"/>
                  </p:cNvSpPr>
                  <p:nvPr/>
                </p:nvSpPr>
                <p:spPr bwMode="auto">
                  <a:xfrm>
                    <a:off x="4100" y="1362"/>
                    <a:ext cx="90" cy="46"/>
                  </a:xfrm>
                  <a:custGeom>
                    <a:avLst/>
                    <a:gdLst/>
                    <a:ahLst/>
                    <a:cxnLst>
                      <a:cxn ang="0">
                        <a:pos x="90" y="32"/>
                      </a:cxn>
                      <a:cxn ang="0">
                        <a:pos x="22" y="0"/>
                      </a:cxn>
                      <a:cxn ang="0">
                        <a:pos x="0" y="12"/>
                      </a:cxn>
                      <a:cxn ang="0">
                        <a:pos x="68" y="46"/>
                      </a:cxn>
                      <a:cxn ang="0">
                        <a:pos x="90" y="32"/>
                      </a:cxn>
                    </a:cxnLst>
                    <a:rect l="0" t="0" r="r" b="b"/>
                    <a:pathLst>
                      <a:path w="90" h="46">
                        <a:moveTo>
                          <a:pt x="90" y="32"/>
                        </a:moveTo>
                        <a:lnTo>
                          <a:pt x="22" y="0"/>
                        </a:lnTo>
                        <a:lnTo>
                          <a:pt x="0" y="12"/>
                        </a:lnTo>
                        <a:lnTo>
                          <a:pt x="68" y="46"/>
                        </a:lnTo>
                        <a:lnTo>
                          <a:pt x="90" y="3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78" name="Freeform 2146"/>
                  <p:cNvSpPr>
                    <a:spLocks noChangeAspect="1"/>
                  </p:cNvSpPr>
                  <p:nvPr/>
                </p:nvSpPr>
                <p:spPr bwMode="auto">
                  <a:xfrm>
                    <a:off x="4076" y="1374"/>
                    <a:ext cx="92" cy="48"/>
                  </a:xfrm>
                  <a:custGeom>
                    <a:avLst/>
                    <a:gdLst/>
                    <a:ahLst/>
                    <a:cxnLst>
                      <a:cxn ang="0">
                        <a:pos x="92" y="34"/>
                      </a:cxn>
                      <a:cxn ang="0">
                        <a:pos x="24" y="0"/>
                      </a:cxn>
                      <a:cxn ang="0">
                        <a:pos x="0" y="12"/>
                      </a:cxn>
                      <a:cxn ang="0">
                        <a:pos x="70" y="48"/>
                      </a:cxn>
                      <a:cxn ang="0">
                        <a:pos x="92" y="34"/>
                      </a:cxn>
                    </a:cxnLst>
                    <a:rect l="0" t="0" r="r" b="b"/>
                    <a:pathLst>
                      <a:path w="92" h="48">
                        <a:moveTo>
                          <a:pt x="92" y="34"/>
                        </a:moveTo>
                        <a:lnTo>
                          <a:pt x="24" y="0"/>
                        </a:lnTo>
                        <a:lnTo>
                          <a:pt x="0" y="12"/>
                        </a:lnTo>
                        <a:lnTo>
                          <a:pt x="70" y="48"/>
                        </a:lnTo>
                        <a:lnTo>
                          <a:pt x="92" y="34"/>
                        </a:lnTo>
                        <a:close/>
                      </a:path>
                    </a:pathLst>
                  </a:custGeom>
                  <a:solidFill>
                    <a:srgbClr val="008080"/>
                  </a:solidFill>
                  <a:ln w="0">
                    <a:solidFill>
                      <a:srgbClr val="00808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79" name="Freeform 2147"/>
                  <p:cNvSpPr>
                    <a:spLocks noChangeAspect="1"/>
                  </p:cNvSpPr>
                  <p:nvPr/>
                </p:nvSpPr>
                <p:spPr bwMode="auto">
                  <a:xfrm>
                    <a:off x="4076" y="1374"/>
                    <a:ext cx="92" cy="48"/>
                  </a:xfrm>
                  <a:custGeom>
                    <a:avLst/>
                    <a:gdLst/>
                    <a:ahLst/>
                    <a:cxnLst>
                      <a:cxn ang="0">
                        <a:pos x="92" y="34"/>
                      </a:cxn>
                      <a:cxn ang="0">
                        <a:pos x="24" y="0"/>
                      </a:cxn>
                      <a:cxn ang="0">
                        <a:pos x="0" y="12"/>
                      </a:cxn>
                      <a:cxn ang="0">
                        <a:pos x="70" y="48"/>
                      </a:cxn>
                      <a:cxn ang="0">
                        <a:pos x="92" y="34"/>
                      </a:cxn>
                    </a:cxnLst>
                    <a:rect l="0" t="0" r="r" b="b"/>
                    <a:pathLst>
                      <a:path w="92" h="48">
                        <a:moveTo>
                          <a:pt x="92" y="34"/>
                        </a:moveTo>
                        <a:lnTo>
                          <a:pt x="24" y="0"/>
                        </a:lnTo>
                        <a:lnTo>
                          <a:pt x="0" y="12"/>
                        </a:lnTo>
                        <a:lnTo>
                          <a:pt x="70" y="48"/>
                        </a:lnTo>
                        <a:lnTo>
                          <a:pt x="92" y="3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80" name="Freeform 2148"/>
                  <p:cNvSpPr>
                    <a:spLocks noChangeAspect="1"/>
                  </p:cNvSpPr>
                  <p:nvPr/>
                </p:nvSpPr>
                <p:spPr bwMode="auto">
                  <a:xfrm>
                    <a:off x="4054" y="1386"/>
                    <a:ext cx="92" cy="50"/>
                  </a:xfrm>
                  <a:custGeom>
                    <a:avLst/>
                    <a:gdLst/>
                    <a:ahLst/>
                    <a:cxnLst>
                      <a:cxn ang="0">
                        <a:pos x="92" y="36"/>
                      </a:cxn>
                      <a:cxn ang="0">
                        <a:pos x="22" y="0"/>
                      </a:cxn>
                      <a:cxn ang="0">
                        <a:pos x="0" y="10"/>
                      </a:cxn>
                      <a:cxn ang="0">
                        <a:pos x="70" y="50"/>
                      </a:cxn>
                      <a:cxn ang="0">
                        <a:pos x="92" y="36"/>
                      </a:cxn>
                    </a:cxnLst>
                    <a:rect l="0" t="0" r="r" b="b"/>
                    <a:pathLst>
                      <a:path w="92" h="50">
                        <a:moveTo>
                          <a:pt x="92" y="36"/>
                        </a:moveTo>
                        <a:lnTo>
                          <a:pt x="22" y="0"/>
                        </a:lnTo>
                        <a:lnTo>
                          <a:pt x="0" y="10"/>
                        </a:lnTo>
                        <a:lnTo>
                          <a:pt x="70" y="50"/>
                        </a:lnTo>
                        <a:lnTo>
                          <a:pt x="92" y="36"/>
                        </a:lnTo>
                        <a:close/>
                      </a:path>
                    </a:pathLst>
                  </a:custGeom>
                  <a:solidFill>
                    <a:srgbClr val="00827F"/>
                  </a:solidFill>
                  <a:ln w="0">
                    <a:solidFill>
                      <a:srgbClr val="00827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81" name="Freeform 2149"/>
                  <p:cNvSpPr>
                    <a:spLocks noChangeAspect="1"/>
                  </p:cNvSpPr>
                  <p:nvPr/>
                </p:nvSpPr>
                <p:spPr bwMode="auto">
                  <a:xfrm>
                    <a:off x="4054" y="1386"/>
                    <a:ext cx="92" cy="50"/>
                  </a:xfrm>
                  <a:custGeom>
                    <a:avLst/>
                    <a:gdLst/>
                    <a:ahLst/>
                    <a:cxnLst>
                      <a:cxn ang="0">
                        <a:pos x="92" y="36"/>
                      </a:cxn>
                      <a:cxn ang="0">
                        <a:pos x="22" y="0"/>
                      </a:cxn>
                      <a:cxn ang="0">
                        <a:pos x="0" y="10"/>
                      </a:cxn>
                      <a:cxn ang="0">
                        <a:pos x="70" y="50"/>
                      </a:cxn>
                      <a:cxn ang="0">
                        <a:pos x="92" y="36"/>
                      </a:cxn>
                    </a:cxnLst>
                    <a:rect l="0" t="0" r="r" b="b"/>
                    <a:pathLst>
                      <a:path w="92" h="50">
                        <a:moveTo>
                          <a:pt x="92" y="36"/>
                        </a:moveTo>
                        <a:lnTo>
                          <a:pt x="22" y="0"/>
                        </a:lnTo>
                        <a:lnTo>
                          <a:pt x="0" y="10"/>
                        </a:lnTo>
                        <a:lnTo>
                          <a:pt x="70" y="50"/>
                        </a:lnTo>
                        <a:lnTo>
                          <a:pt x="92" y="3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82" name="Freeform 2150"/>
                  <p:cNvSpPr>
                    <a:spLocks noChangeAspect="1"/>
                  </p:cNvSpPr>
                  <p:nvPr/>
                </p:nvSpPr>
                <p:spPr bwMode="auto">
                  <a:xfrm>
                    <a:off x="4032" y="1396"/>
                    <a:ext cx="92" cy="52"/>
                  </a:xfrm>
                  <a:custGeom>
                    <a:avLst/>
                    <a:gdLst/>
                    <a:ahLst/>
                    <a:cxnLst>
                      <a:cxn ang="0">
                        <a:pos x="92" y="40"/>
                      </a:cxn>
                      <a:cxn ang="0">
                        <a:pos x="22" y="0"/>
                      </a:cxn>
                      <a:cxn ang="0">
                        <a:pos x="0" y="12"/>
                      </a:cxn>
                      <a:cxn ang="0">
                        <a:pos x="68" y="52"/>
                      </a:cxn>
                      <a:cxn ang="0">
                        <a:pos x="92" y="40"/>
                      </a:cxn>
                    </a:cxnLst>
                    <a:rect l="0" t="0" r="r" b="b"/>
                    <a:pathLst>
                      <a:path w="92" h="52">
                        <a:moveTo>
                          <a:pt x="92" y="40"/>
                        </a:moveTo>
                        <a:lnTo>
                          <a:pt x="22" y="0"/>
                        </a:lnTo>
                        <a:lnTo>
                          <a:pt x="0" y="12"/>
                        </a:lnTo>
                        <a:lnTo>
                          <a:pt x="68" y="52"/>
                        </a:lnTo>
                        <a:lnTo>
                          <a:pt x="92" y="40"/>
                        </a:lnTo>
                        <a:close/>
                      </a:path>
                    </a:pathLst>
                  </a:custGeom>
                  <a:solidFill>
                    <a:srgbClr val="00857C"/>
                  </a:solidFill>
                  <a:ln w="0">
                    <a:solidFill>
                      <a:srgbClr val="00857C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83" name="Freeform 2151"/>
                  <p:cNvSpPr>
                    <a:spLocks noChangeAspect="1"/>
                  </p:cNvSpPr>
                  <p:nvPr/>
                </p:nvSpPr>
                <p:spPr bwMode="auto">
                  <a:xfrm>
                    <a:off x="4032" y="1396"/>
                    <a:ext cx="92" cy="52"/>
                  </a:xfrm>
                  <a:custGeom>
                    <a:avLst/>
                    <a:gdLst/>
                    <a:ahLst/>
                    <a:cxnLst>
                      <a:cxn ang="0">
                        <a:pos x="92" y="40"/>
                      </a:cxn>
                      <a:cxn ang="0">
                        <a:pos x="22" y="0"/>
                      </a:cxn>
                      <a:cxn ang="0">
                        <a:pos x="0" y="12"/>
                      </a:cxn>
                      <a:cxn ang="0">
                        <a:pos x="68" y="52"/>
                      </a:cxn>
                      <a:cxn ang="0">
                        <a:pos x="92" y="40"/>
                      </a:cxn>
                    </a:cxnLst>
                    <a:rect l="0" t="0" r="r" b="b"/>
                    <a:pathLst>
                      <a:path w="92" h="52">
                        <a:moveTo>
                          <a:pt x="92" y="40"/>
                        </a:moveTo>
                        <a:lnTo>
                          <a:pt x="22" y="0"/>
                        </a:lnTo>
                        <a:lnTo>
                          <a:pt x="0" y="12"/>
                        </a:lnTo>
                        <a:lnTo>
                          <a:pt x="68" y="52"/>
                        </a:lnTo>
                        <a:lnTo>
                          <a:pt x="92" y="4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84" name="Freeform 2152"/>
                  <p:cNvSpPr>
                    <a:spLocks noChangeAspect="1"/>
                  </p:cNvSpPr>
                  <p:nvPr/>
                </p:nvSpPr>
                <p:spPr bwMode="auto">
                  <a:xfrm>
                    <a:off x="4008" y="1408"/>
                    <a:ext cx="92" cy="52"/>
                  </a:xfrm>
                  <a:custGeom>
                    <a:avLst/>
                    <a:gdLst/>
                    <a:ahLst/>
                    <a:cxnLst>
                      <a:cxn ang="0">
                        <a:pos x="92" y="40"/>
                      </a:cxn>
                      <a:cxn ang="0">
                        <a:pos x="24" y="0"/>
                      </a:cxn>
                      <a:cxn ang="0">
                        <a:pos x="0" y="12"/>
                      </a:cxn>
                      <a:cxn ang="0">
                        <a:pos x="70" y="52"/>
                      </a:cxn>
                      <a:cxn ang="0">
                        <a:pos x="92" y="40"/>
                      </a:cxn>
                    </a:cxnLst>
                    <a:rect l="0" t="0" r="r" b="b"/>
                    <a:pathLst>
                      <a:path w="92" h="52">
                        <a:moveTo>
                          <a:pt x="92" y="40"/>
                        </a:moveTo>
                        <a:lnTo>
                          <a:pt x="24" y="0"/>
                        </a:lnTo>
                        <a:lnTo>
                          <a:pt x="0" y="12"/>
                        </a:lnTo>
                        <a:lnTo>
                          <a:pt x="70" y="52"/>
                        </a:lnTo>
                        <a:lnTo>
                          <a:pt x="92" y="40"/>
                        </a:lnTo>
                        <a:close/>
                      </a:path>
                    </a:pathLst>
                  </a:custGeom>
                  <a:solidFill>
                    <a:srgbClr val="008977"/>
                  </a:solidFill>
                  <a:ln w="0">
                    <a:solidFill>
                      <a:srgbClr val="008977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85" name="Freeform 2153"/>
                  <p:cNvSpPr>
                    <a:spLocks noChangeAspect="1"/>
                  </p:cNvSpPr>
                  <p:nvPr/>
                </p:nvSpPr>
                <p:spPr bwMode="auto">
                  <a:xfrm>
                    <a:off x="4008" y="1408"/>
                    <a:ext cx="92" cy="52"/>
                  </a:xfrm>
                  <a:custGeom>
                    <a:avLst/>
                    <a:gdLst/>
                    <a:ahLst/>
                    <a:cxnLst>
                      <a:cxn ang="0">
                        <a:pos x="92" y="40"/>
                      </a:cxn>
                      <a:cxn ang="0">
                        <a:pos x="24" y="0"/>
                      </a:cxn>
                      <a:cxn ang="0">
                        <a:pos x="0" y="12"/>
                      </a:cxn>
                      <a:cxn ang="0">
                        <a:pos x="70" y="52"/>
                      </a:cxn>
                      <a:cxn ang="0">
                        <a:pos x="92" y="40"/>
                      </a:cxn>
                    </a:cxnLst>
                    <a:rect l="0" t="0" r="r" b="b"/>
                    <a:pathLst>
                      <a:path w="92" h="52">
                        <a:moveTo>
                          <a:pt x="92" y="40"/>
                        </a:moveTo>
                        <a:lnTo>
                          <a:pt x="24" y="0"/>
                        </a:lnTo>
                        <a:lnTo>
                          <a:pt x="0" y="12"/>
                        </a:lnTo>
                        <a:lnTo>
                          <a:pt x="70" y="52"/>
                        </a:lnTo>
                        <a:lnTo>
                          <a:pt x="92" y="4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86" name="Freeform 2154"/>
                  <p:cNvSpPr>
                    <a:spLocks noChangeAspect="1"/>
                  </p:cNvSpPr>
                  <p:nvPr/>
                </p:nvSpPr>
                <p:spPr bwMode="auto">
                  <a:xfrm>
                    <a:off x="3986" y="1420"/>
                    <a:ext cx="92" cy="52"/>
                  </a:xfrm>
                  <a:custGeom>
                    <a:avLst/>
                    <a:gdLst/>
                    <a:ahLst/>
                    <a:cxnLst>
                      <a:cxn ang="0">
                        <a:pos x="92" y="40"/>
                      </a:cxn>
                      <a:cxn ang="0">
                        <a:pos x="22" y="0"/>
                      </a:cxn>
                      <a:cxn ang="0">
                        <a:pos x="0" y="10"/>
                      </a:cxn>
                      <a:cxn ang="0">
                        <a:pos x="68" y="52"/>
                      </a:cxn>
                      <a:cxn ang="0">
                        <a:pos x="92" y="40"/>
                      </a:cxn>
                    </a:cxnLst>
                    <a:rect l="0" t="0" r="r" b="b"/>
                    <a:pathLst>
                      <a:path w="92" h="52">
                        <a:moveTo>
                          <a:pt x="92" y="40"/>
                        </a:moveTo>
                        <a:lnTo>
                          <a:pt x="22" y="0"/>
                        </a:lnTo>
                        <a:lnTo>
                          <a:pt x="0" y="10"/>
                        </a:lnTo>
                        <a:lnTo>
                          <a:pt x="68" y="52"/>
                        </a:lnTo>
                        <a:lnTo>
                          <a:pt x="92" y="40"/>
                        </a:lnTo>
                        <a:close/>
                      </a:path>
                    </a:pathLst>
                  </a:custGeom>
                  <a:solidFill>
                    <a:srgbClr val="008E70"/>
                  </a:solidFill>
                  <a:ln w="0">
                    <a:solidFill>
                      <a:srgbClr val="008E7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87" name="Freeform 2155"/>
                  <p:cNvSpPr>
                    <a:spLocks noChangeAspect="1"/>
                  </p:cNvSpPr>
                  <p:nvPr/>
                </p:nvSpPr>
                <p:spPr bwMode="auto">
                  <a:xfrm>
                    <a:off x="3986" y="1420"/>
                    <a:ext cx="92" cy="52"/>
                  </a:xfrm>
                  <a:custGeom>
                    <a:avLst/>
                    <a:gdLst/>
                    <a:ahLst/>
                    <a:cxnLst>
                      <a:cxn ang="0">
                        <a:pos x="92" y="40"/>
                      </a:cxn>
                      <a:cxn ang="0">
                        <a:pos x="22" y="0"/>
                      </a:cxn>
                      <a:cxn ang="0">
                        <a:pos x="0" y="10"/>
                      </a:cxn>
                      <a:cxn ang="0">
                        <a:pos x="68" y="52"/>
                      </a:cxn>
                      <a:cxn ang="0">
                        <a:pos x="92" y="40"/>
                      </a:cxn>
                    </a:cxnLst>
                    <a:rect l="0" t="0" r="r" b="b"/>
                    <a:pathLst>
                      <a:path w="92" h="52">
                        <a:moveTo>
                          <a:pt x="92" y="40"/>
                        </a:moveTo>
                        <a:lnTo>
                          <a:pt x="22" y="0"/>
                        </a:lnTo>
                        <a:lnTo>
                          <a:pt x="0" y="10"/>
                        </a:lnTo>
                        <a:lnTo>
                          <a:pt x="68" y="52"/>
                        </a:lnTo>
                        <a:lnTo>
                          <a:pt x="92" y="4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88" name="Freeform 2156"/>
                  <p:cNvSpPr>
                    <a:spLocks noChangeAspect="1"/>
                  </p:cNvSpPr>
                  <p:nvPr/>
                </p:nvSpPr>
                <p:spPr bwMode="auto">
                  <a:xfrm>
                    <a:off x="3962" y="1430"/>
                    <a:ext cx="92" cy="52"/>
                  </a:xfrm>
                  <a:custGeom>
                    <a:avLst/>
                    <a:gdLst/>
                    <a:ahLst/>
                    <a:cxnLst>
                      <a:cxn ang="0">
                        <a:pos x="92" y="42"/>
                      </a:cxn>
                      <a:cxn ang="0">
                        <a:pos x="24" y="0"/>
                      </a:cxn>
                      <a:cxn ang="0">
                        <a:pos x="0" y="8"/>
                      </a:cxn>
                      <a:cxn ang="0">
                        <a:pos x="68" y="52"/>
                      </a:cxn>
                      <a:cxn ang="0">
                        <a:pos x="92" y="42"/>
                      </a:cxn>
                    </a:cxnLst>
                    <a:rect l="0" t="0" r="r" b="b"/>
                    <a:pathLst>
                      <a:path w="92" h="52">
                        <a:moveTo>
                          <a:pt x="92" y="42"/>
                        </a:moveTo>
                        <a:lnTo>
                          <a:pt x="24" y="0"/>
                        </a:lnTo>
                        <a:lnTo>
                          <a:pt x="0" y="8"/>
                        </a:lnTo>
                        <a:lnTo>
                          <a:pt x="68" y="52"/>
                        </a:lnTo>
                        <a:lnTo>
                          <a:pt x="92" y="42"/>
                        </a:lnTo>
                        <a:close/>
                      </a:path>
                    </a:pathLst>
                  </a:custGeom>
                  <a:solidFill>
                    <a:srgbClr val="009465"/>
                  </a:solidFill>
                  <a:ln w="0">
                    <a:solidFill>
                      <a:srgbClr val="00946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89" name="Freeform 2157"/>
                  <p:cNvSpPr>
                    <a:spLocks noChangeAspect="1"/>
                  </p:cNvSpPr>
                  <p:nvPr/>
                </p:nvSpPr>
                <p:spPr bwMode="auto">
                  <a:xfrm>
                    <a:off x="3962" y="1430"/>
                    <a:ext cx="92" cy="52"/>
                  </a:xfrm>
                  <a:custGeom>
                    <a:avLst/>
                    <a:gdLst/>
                    <a:ahLst/>
                    <a:cxnLst>
                      <a:cxn ang="0">
                        <a:pos x="92" y="42"/>
                      </a:cxn>
                      <a:cxn ang="0">
                        <a:pos x="24" y="0"/>
                      </a:cxn>
                      <a:cxn ang="0">
                        <a:pos x="0" y="8"/>
                      </a:cxn>
                      <a:cxn ang="0">
                        <a:pos x="68" y="52"/>
                      </a:cxn>
                      <a:cxn ang="0">
                        <a:pos x="92" y="42"/>
                      </a:cxn>
                    </a:cxnLst>
                    <a:rect l="0" t="0" r="r" b="b"/>
                    <a:pathLst>
                      <a:path w="92" h="52">
                        <a:moveTo>
                          <a:pt x="92" y="42"/>
                        </a:moveTo>
                        <a:lnTo>
                          <a:pt x="24" y="0"/>
                        </a:lnTo>
                        <a:lnTo>
                          <a:pt x="0" y="8"/>
                        </a:lnTo>
                        <a:lnTo>
                          <a:pt x="68" y="52"/>
                        </a:lnTo>
                        <a:lnTo>
                          <a:pt x="92" y="4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90" name="Freeform 2158"/>
                  <p:cNvSpPr>
                    <a:spLocks noChangeAspect="1"/>
                  </p:cNvSpPr>
                  <p:nvPr/>
                </p:nvSpPr>
                <p:spPr bwMode="auto">
                  <a:xfrm>
                    <a:off x="3938" y="1438"/>
                    <a:ext cx="92" cy="52"/>
                  </a:xfrm>
                  <a:custGeom>
                    <a:avLst/>
                    <a:gdLst/>
                    <a:ahLst/>
                    <a:cxnLst>
                      <a:cxn ang="0">
                        <a:pos x="92" y="44"/>
                      </a:cxn>
                      <a:cxn ang="0">
                        <a:pos x="24" y="0"/>
                      </a:cxn>
                      <a:cxn ang="0">
                        <a:pos x="0" y="8"/>
                      </a:cxn>
                      <a:cxn ang="0">
                        <a:pos x="68" y="52"/>
                      </a:cxn>
                      <a:cxn ang="0">
                        <a:pos x="92" y="44"/>
                      </a:cxn>
                    </a:cxnLst>
                    <a:rect l="0" t="0" r="r" b="b"/>
                    <a:pathLst>
                      <a:path w="92" h="52">
                        <a:moveTo>
                          <a:pt x="92" y="44"/>
                        </a:moveTo>
                        <a:lnTo>
                          <a:pt x="24" y="0"/>
                        </a:lnTo>
                        <a:lnTo>
                          <a:pt x="0" y="8"/>
                        </a:lnTo>
                        <a:lnTo>
                          <a:pt x="68" y="52"/>
                        </a:lnTo>
                        <a:lnTo>
                          <a:pt x="92" y="44"/>
                        </a:lnTo>
                        <a:close/>
                      </a:path>
                    </a:pathLst>
                  </a:custGeom>
                  <a:solidFill>
                    <a:srgbClr val="009B56"/>
                  </a:solidFill>
                  <a:ln w="0">
                    <a:solidFill>
                      <a:srgbClr val="009B56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91" name="Freeform 2159"/>
                  <p:cNvSpPr>
                    <a:spLocks noChangeAspect="1"/>
                  </p:cNvSpPr>
                  <p:nvPr/>
                </p:nvSpPr>
                <p:spPr bwMode="auto">
                  <a:xfrm>
                    <a:off x="3938" y="1438"/>
                    <a:ext cx="92" cy="52"/>
                  </a:xfrm>
                  <a:custGeom>
                    <a:avLst/>
                    <a:gdLst/>
                    <a:ahLst/>
                    <a:cxnLst>
                      <a:cxn ang="0">
                        <a:pos x="92" y="44"/>
                      </a:cxn>
                      <a:cxn ang="0">
                        <a:pos x="24" y="0"/>
                      </a:cxn>
                      <a:cxn ang="0">
                        <a:pos x="0" y="8"/>
                      </a:cxn>
                      <a:cxn ang="0">
                        <a:pos x="68" y="52"/>
                      </a:cxn>
                      <a:cxn ang="0">
                        <a:pos x="92" y="44"/>
                      </a:cxn>
                    </a:cxnLst>
                    <a:rect l="0" t="0" r="r" b="b"/>
                    <a:pathLst>
                      <a:path w="92" h="52">
                        <a:moveTo>
                          <a:pt x="92" y="44"/>
                        </a:moveTo>
                        <a:lnTo>
                          <a:pt x="24" y="0"/>
                        </a:lnTo>
                        <a:lnTo>
                          <a:pt x="0" y="8"/>
                        </a:lnTo>
                        <a:lnTo>
                          <a:pt x="68" y="52"/>
                        </a:lnTo>
                        <a:lnTo>
                          <a:pt x="92" y="4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92" name="Freeform 2160"/>
                  <p:cNvSpPr>
                    <a:spLocks noChangeAspect="1"/>
                  </p:cNvSpPr>
                  <p:nvPr/>
                </p:nvSpPr>
                <p:spPr bwMode="auto">
                  <a:xfrm>
                    <a:off x="3912" y="1446"/>
                    <a:ext cx="94" cy="50"/>
                  </a:xfrm>
                  <a:custGeom>
                    <a:avLst/>
                    <a:gdLst/>
                    <a:ahLst/>
                    <a:cxnLst>
                      <a:cxn ang="0">
                        <a:pos x="94" y="44"/>
                      </a:cxn>
                      <a:cxn ang="0">
                        <a:pos x="26" y="0"/>
                      </a:cxn>
                      <a:cxn ang="0">
                        <a:pos x="0" y="6"/>
                      </a:cxn>
                      <a:cxn ang="0">
                        <a:pos x="70" y="50"/>
                      </a:cxn>
                      <a:cxn ang="0">
                        <a:pos x="94" y="44"/>
                      </a:cxn>
                    </a:cxnLst>
                    <a:rect l="0" t="0" r="r" b="b"/>
                    <a:pathLst>
                      <a:path w="94" h="50">
                        <a:moveTo>
                          <a:pt x="94" y="44"/>
                        </a:moveTo>
                        <a:lnTo>
                          <a:pt x="26" y="0"/>
                        </a:lnTo>
                        <a:lnTo>
                          <a:pt x="0" y="6"/>
                        </a:lnTo>
                        <a:lnTo>
                          <a:pt x="70" y="50"/>
                        </a:lnTo>
                        <a:lnTo>
                          <a:pt x="94" y="44"/>
                        </a:lnTo>
                        <a:close/>
                      </a:path>
                    </a:pathLst>
                  </a:custGeom>
                  <a:solidFill>
                    <a:srgbClr val="00A144"/>
                  </a:solidFill>
                  <a:ln w="0">
                    <a:solidFill>
                      <a:srgbClr val="00A144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93" name="Freeform 2161"/>
                  <p:cNvSpPr>
                    <a:spLocks noChangeAspect="1"/>
                  </p:cNvSpPr>
                  <p:nvPr/>
                </p:nvSpPr>
                <p:spPr bwMode="auto">
                  <a:xfrm>
                    <a:off x="3912" y="1446"/>
                    <a:ext cx="94" cy="50"/>
                  </a:xfrm>
                  <a:custGeom>
                    <a:avLst/>
                    <a:gdLst/>
                    <a:ahLst/>
                    <a:cxnLst>
                      <a:cxn ang="0">
                        <a:pos x="94" y="44"/>
                      </a:cxn>
                      <a:cxn ang="0">
                        <a:pos x="26" y="0"/>
                      </a:cxn>
                      <a:cxn ang="0">
                        <a:pos x="0" y="6"/>
                      </a:cxn>
                      <a:cxn ang="0">
                        <a:pos x="70" y="50"/>
                      </a:cxn>
                      <a:cxn ang="0">
                        <a:pos x="94" y="44"/>
                      </a:cxn>
                    </a:cxnLst>
                    <a:rect l="0" t="0" r="r" b="b"/>
                    <a:pathLst>
                      <a:path w="94" h="50">
                        <a:moveTo>
                          <a:pt x="94" y="44"/>
                        </a:moveTo>
                        <a:lnTo>
                          <a:pt x="26" y="0"/>
                        </a:lnTo>
                        <a:lnTo>
                          <a:pt x="0" y="6"/>
                        </a:lnTo>
                        <a:lnTo>
                          <a:pt x="70" y="50"/>
                        </a:lnTo>
                        <a:lnTo>
                          <a:pt x="94" y="4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94" name="Freeform 2162"/>
                  <p:cNvSpPr>
                    <a:spLocks noChangeAspect="1"/>
                  </p:cNvSpPr>
                  <p:nvPr/>
                </p:nvSpPr>
                <p:spPr bwMode="auto">
                  <a:xfrm>
                    <a:off x="3888" y="1452"/>
                    <a:ext cx="94" cy="46"/>
                  </a:xfrm>
                  <a:custGeom>
                    <a:avLst/>
                    <a:gdLst/>
                    <a:ahLst/>
                    <a:cxnLst>
                      <a:cxn ang="0">
                        <a:pos x="94" y="44"/>
                      </a:cxn>
                      <a:cxn ang="0">
                        <a:pos x="24" y="0"/>
                      </a:cxn>
                      <a:cxn ang="0">
                        <a:pos x="0" y="2"/>
                      </a:cxn>
                      <a:cxn ang="0">
                        <a:pos x="68" y="46"/>
                      </a:cxn>
                      <a:cxn ang="0">
                        <a:pos x="94" y="44"/>
                      </a:cxn>
                    </a:cxnLst>
                    <a:rect l="0" t="0" r="r" b="b"/>
                    <a:pathLst>
                      <a:path w="94" h="46">
                        <a:moveTo>
                          <a:pt x="94" y="44"/>
                        </a:moveTo>
                        <a:lnTo>
                          <a:pt x="24" y="0"/>
                        </a:lnTo>
                        <a:lnTo>
                          <a:pt x="0" y="2"/>
                        </a:lnTo>
                        <a:lnTo>
                          <a:pt x="68" y="46"/>
                        </a:lnTo>
                        <a:lnTo>
                          <a:pt x="94" y="44"/>
                        </a:lnTo>
                        <a:close/>
                      </a:path>
                    </a:pathLst>
                  </a:custGeom>
                  <a:solidFill>
                    <a:srgbClr val="00A82B"/>
                  </a:solidFill>
                  <a:ln w="0">
                    <a:solidFill>
                      <a:srgbClr val="00A82B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95" name="Freeform 2163"/>
                  <p:cNvSpPr>
                    <a:spLocks noChangeAspect="1"/>
                  </p:cNvSpPr>
                  <p:nvPr/>
                </p:nvSpPr>
                <p:spPr bwMode="auto">
                  <a:xfrm>
                    <a:off x="3888" y="1452"/>
                    <a:ext cx="94" cy="46"/>
                  </a:xfrm>
                  <a:custGeom>
                    <a:avLst/>
                    <a:gdLst/>
                    <a:ahLst/>
                    <a:cxnLst>
                      <a:cxn ang="0">
                        <a:pos x="94" y="44"/>
                      </a:cxn>
                      <a:cxn ang="0">
                        <a:pos x="24" y="0"/>
                      </a:cxn>
                      <a:cxn ang="0">
                        <a:pos x="0" y="2"/>
                      </a:cxn>
                      <a:cxn ang="0">
                        <a:pos x="68" y="46"/>
                      </a:cxn>
                      <a:cxn ang="0">
                        <a:pos x="94" y="44"/>
                      </a:cxn>
                    </a:cxnLst>
                    <a:rect l="0" t="0" r="r" b="b"/>
                    <a:pathLst>
                      <a:path w="94" h="46">
                        <a:moveTo>
                          <a:pt x="94" y="44"/>
                        </a:moveTo>
                        <a:lnTo>
                          <a:pt x="24" y="0"/>
                        </a:lnTo>
                        <a:lnTo>
                          <a:pt x="0" y="2"/>
                        </a:lnTo>
                        <a:lnTo>
                          <a:pt x="68" y="46"/>
                        </a:lnTo>
                        <a:lnTo>
                          <a:pt x="94" y="4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96" name="Freeform 2164"/>
                  <p:cNvSpPr>
                    <a:spLocks noChangeAspect="1"/>
                  </p:cNvSpPr>
                  <p:nvPr/>
                </p:nvSpPr>
                <p:spPr bwMode="auto">
                  <a:xfrm>
                    <a:off x="3862" y="1454"/>
                    <a:ext cx="94" cy="44"/>
                  </a:xfrm>
                  <a:custGeom>
                    <a:avLst/>
                    <a:gdLst/>
                    <a:ahLst/>
                    <a:cxnLst>
                      <a:cxn ang="0">
                        <a:pos x="94" y="44"/>
                      </a:cxn>
                      <a:cxn ang="0">
                        <a:pos x="26" y="0"/>
                      </a:cxn>
                      <a:cxn ang="0">
                        <a:pos x="0" y="2"/>
                      </a:cxn>
                      <a:cxn ang="0">
                        <a:pos x="70" y="44"/>
                      </a:cxn>
                      <a:cxn ang="0">
                        <a:pos x="94" y="44"/>
                      </a:cxn>
                    </a:cxnLst>
                    <a:rect l="0" t="0" r="r" b="b"/>
                    <a:pathLst>
                      <a:path w="94" h="44">
                        <a:moveTo>
                          <a:pt x="94" y="44"/>
                        </a:moveTo>
                        <a:lnTo>
                          <a:pt x="26" y="0"/>
                        </a:lnTo>
                        <a:lnTo>
                          <a:pt x="0" y="2"/>
                        </a:lnTo>
                        <a:lnTo>
                          <a:pt x="70" y="44"/>
                        </a:lnTo>
                        <a:lnTo>
                          <a:pt x="94" y="44"/>
                        </a:lnTo>
                        <a:close/>
                      </a:path>
                    </a:pathLst>
                  </a:custGeom>
                  <a:solidFill>
                    <a:srgbClr val="00AC0E"/>
                  </a:solidFill>
                  <a:ln w="0">
                    <a:solidFill>
                      <a:srgbClr val="00AC0E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97" name="Freeform 2165"/>
                  <p:cNvSpPr>
                    <a:spLocks noChangeAspect="1"/>
                  </p:cNvSpPr>
                  <p:nvPr/>
                </p:nvSpPr>
                <p:spPr bwMode="auto">
                  <a:xfrm>
                    <a:off x="3862" y="1454"/>
                    <a:ext cx="94" cy="44"/>
                  </a:xfrm>
                  <a:custGeom>
                    <a:avLst/>
                    <a:gdLst/>
                    <a:ahLst/>
                    <a:cxnLst>
                      <a:cxn ang="0">
                        <a:pos x="94" y="44"/>
                      </a:cxn>
                      <a:cxn ang="0">
                        <a:pos x="26" y="0"/>
                      </a:cxn>
                      <a:cxn ang="0">
                        <a:pos x="0" y="2"/>
                      </a:cxn>
                      <a:cxn ang="0">
                        <a:pos x="70" y="44"/>
                      </a:cxn>
                      <a:cxn ang="0">
                        <a:pos x="94" y="44"/>
                      </a:cxn>
                    </a:cxnLst>
                    <a:rect l="0" t="0" r="r" b="b"/>
                    <a:pathLst>
                      <a:path w="94" h="44">
                        <a:moveTo>
                          <a:pt x="94" y="44"/>
                        </a:moveTo>
                        <a:lnTo>
                          <a:pt x="26" y="0"/>
                        </a:lnTo>
                        <a:lnTo>
                          <a:pt x="0" y="2"/>
                        </a:lnTo>
                        <a:lnTo>
                          <a:pt x="70" y="44"/>
                        </a:lnTo>
                        <a:lnTo>
                          <a:pt x="94" y="4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98" name="Freeform 2166"/>
                  <p:cNvSpPr>
                    <a:spLocks noChangeAspect="1"/>
                  </p:cNvSpPr>
                  <p:nvPr/>
                </p:nvSpPr>
                <p:spPr bwMode="auto">
                  <a:xfrm>
                    <a:off x="3836" y="1456"/>
                    <a:ext cx="96" cy="42"/>
                  </a:xfrm>
                  <a:custGeom>
                    <a:avLst/>
                    <a:gdLst/>
                    <a:ahLst/>
                    <a:cxnLst>
                      <a:cxn ang="0">
                        <a:pos x="96" y="42"/>
                      </a:cxn>
                      <a:cxn ang="0">
                        <a:pos x="26" y="0"/>
                      </a:cxn>
                      <a:cxn ang="0">
                        <a:pos x="0" y="0"/>
                      </a:cxn>
                      <a:cxn ang="0">
                        <a:pos x="70" y="40"/>
                      </a:cxn>
                      <a:cxn ang="0">
                        <a:pos x="96" y="42"/>
                      </a:cxn>
                    </a:cxnLst>
                    <a:rect l="0" t="0" r="r" b="b"/>
                    <a:pathLst>
                      <a:path w="96" h="42">
                        <a:moveTo>
                          <a:pt x="96" y="42"/>
                        </a:moveTo>
                        <a:lnTo>
                          <a:pt x="26" y="0"/>
                        </a:lnTo>
                        <a:lnTo>
                          <a:pt x="0" y="0"/>
                        </a:lnTo>
                        <a:lnTo>
                          <a:pt x="70" y="40"/>
                        </a:lnTo>
                        <a:lnTo>
                          <a:pt x="96" y="42"/>
                        </a:lnTo>
                        <a:close/>
                      </a:path>
                    </a:pathLst>
                  </a:custGeom>
                  <a:solidFill>
                    <a:srgbClr val="00AB00"/>
                  </a:solidFill>
                  <a:ln w="0">
                    <a:solidFill>
                      <a:srgbClr val="00AB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599" name="Freeform 2167"/>
                  <p:cNvSpPr>
                    <a:spLocks noChangeAspect="1"/>
                  </p:cNvSpPr>
                  <p:nvPr/>
                </p:nvSpPr>
                <p:spPr bwMode="auto">
                  <a:xfrm>
                    <a:off x="3836" y="1456"/>
                    <a:ext cx="96" cy="42"/>
                  </a:xfrm>
                  <a:custGeom>
                    <a:avLst/>
                    <a:gdLst/>
                    <a:ahLst/>
                    <a:cxnLst>
                      <a:cxn ang="0">
                        <a:pos x="96" y="42"/>
                      </a:cxn>
                      <a:cxn ang="0">
                        <a:pos x="26" y="0"/>
                      </a:cxn>
                      <a:cxn ang="0">
                        <a:pos x="0" y="0"/>
                      </a:cxn>
                      <a:cxn ang="0">
                        <a:pos x="70" y="40"/>
                      </a:cxn>
                      <a:cxn ang="0">
                        <a:pos x="96" y="42"/>
                      </a:cxn>
                    </a:cxnLst>
                    <a:rect l="0" t="0" r="r" b="b"/>
                    <a:pathLst>
                      <a:path w="96" h="42">
                        <a:moveTo>
                          <a:pt x="96" y="42"/>
                        </a:moveTo>
                        <a:lnTo>
                          <a:pt x="26" y="0"/>
                        </a:lnTo>
                        <a:lnTo>
                          <a:pt x="0" y="0"/>
                        </a:lnTo>
                        <a:lnTo>
                          <a:pt x="70" y="40"/>
                        </a:lnTo>
                        <a:lnTo>
                          <a:pt x="96" y="4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00" name="Freeform 2168"/>
                  <p:cNvSpPr>
                    <a:spLocks noChangeAspect="1"/>
                  </p:cNvSpPr>
                  <p:nvPr/>
                </p:nvSpPr>
                <p:spPr bwMode="auto">
                  <a:xfrm>
                    <a:off x="3810" y="1454"/>
                    <a:ext cx="96" cy="42"/>
                  </a:xfrm>
                  <a:custGeom>
                    <a:avLst/>
                    <a:gdLst/>
                    <a:ahLst/>
                    <a:cxnLst>
                      <a:cxn ang="0">
                        <a:pos x="96" y="42"/>
                      </a:cxn>
                      <a:cxn ang="0">
                        <a:pos x="26" y="2"/>
                      </a:cxn>
                      <a:cxn ang="0">
                        <a:pos x="0" y="0"/>
                      </a:cxn>
                      <a:cxn ang="0">
                        <a:pos x="68" y="40"/>
                      </a:cxn>
                      <a:cxn ang="0">
                        <a:pos x="96" y="42"/>
                      </a:cxn>
                    </a:cxnLst>
                    <a:rect l="0" t="0" r="r" b="b"/>
                    <a:pathLst>
                      <a:path w="96" h="42">
                        <a:moveTo>
                          <a:pt x="96" y="42"/>
                        </a:moveTo>
                        <a:lnTo>
                          <a:pt x="26" y="2"/>
                        </a:lnTo>
                        <a:lnTo>
                          <a:pt x="0" y="0"/>
                        </a:lnTo>
                        <a:lnTo>
                          <a:pt x="68" y="40"/>
                        </a:lnTo>
                        <a:lnTo>
                          <a:pt x="96" y="42"/>
                        </a:lnTo>
                        <a:close/>
                      </a:path>
                    </a:pathLst>
                  </a:custGeom>
                  <a:solidFill>
                    <a:srgbClr val="00A700"/>
                  </a:solidFill>
                  <a:ln w="0">
                    <a:solidFill>
                      <a:srgbClr val="00A7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01" name="Freeform 2169"/>
                  <p:cNvSpPr>
                    <a:spLocks noChangeAspect="1"/>
                  </p:cNvSpPr>
                  <p:nvPr/>
                </p:nvSpPr>
                <p:spPr bwMode="auto">
                  <a:xfrm>
                    <a:off x="3810" y="1454"/>
                    <a:ext cx="96" cy="42"/>
                  </a:xfrm>
                  <a:custGeom>
                    <a:avLst/>
                    <a:gdLst/>
                    <a:ahLst/>
                    <a:cxnLst>
                      <a:cxn ang="0">
                        <a:pos x="96" y="42"/>
                      </a:cxn>
                      <a:cxn ang="0">
                        <a:pos x="26" y="2"/>
                      </a:cxn>
                      <a:cxn ang="0">
                        <a:pos x="0" y="0"/>
                      </a:cxn>
                      <a:cxn ang="0">
                        <a:pos x="68" y="40"/>
                      </a:cxn>
                      <a:cxn ang="0">
                        <a:pos x="96" y="42"/>
                      </a:cxn>
                    </a:cxnLst>
                    <a:rect l="0" t="0" r="r" b="b"/>
                    <a:pathLst>
                      <a:path w="96" h="42">
                        <a:moveTo>
                          <a:pt x="96" y="42"/>
                        </a:moveTo>
                        <a:lnTo>
                          <a:pt x="26" y="2"/>
                        </a:lnTo>
                        <a:lnTo>
                          <a:pt x="0" y="0"/>
                        </a:lnTo>
                        <a:lnTo>
                          <a:pt x="68" y="40"/>
                        </a:lnTo>
                        <a:lnTo>
                          <a:pt x="96" y="4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02" name="Freeform 2170"/>
                  <p:cNvSpPr>
                    <a:spLocks noChangeAspect="1"/>
                  </p:cNvSpPr>
                  <p:nvPr/>
                </p:nvSpPr>
                <p:spPr bwMode="auto">
                  <a:xfrm>
                    <a:off x="3784" y="1454"/>
                    <a:ext cx="94" cy="40"/>
                  </a:xfrm>
                  <a:custGeom>
                    <a:avLst/>
                    <a:gdLst/>
                    <a:ahLst/>
                    <a:cxnLst>
                      <a:cxn ang="0">
                        <a:pos x="94" y="40"/>
                      </a:cxn>
                      <a:cxn ang="0">
                        <a:pos x="26" y="0"/>
                      </a:cxn>
                      <a:cxn ang="0">
                        <a:pos x="0" y="0"/>
                      </a:cxn>
                      <a:cxn ang="0">
                        <a:pos x="68" y="36"/>
                      </a:cxn>
                      <a:cxn ang="0">
                        <a:pos x="94" y="40"/>
                      </a:cxn>
                    </a:cxnLst>
                    <a:rect l="0" t="0" r="r" b="b"/>
                    <a:pathLst>
                      <a:path w="94" h="40">
                        <a:moveTo>
                          <a:pt x="94" y="40"/>
                        </a:moveTo>
                        <a:lnTo>
                          <a:pt x="26" y="0"/>
                        </a:lnTo>
                        <a:lnTo>
                          <a:pt x="0" y="0"/>
                        </a:lnTo>
                        <a:lnTo>
                          <a:pt x="68" y="36"/>
                        </a:lnTo>
                        <a:lnTo>
                          <a:pt x="94" y="40"/>
                        </a:lnTo>
                        <a:close/>
                      </a:path>
                    </a:pathLst>
                  </a:custGeom>
                  <a:solidFill>
                    <a:srgbClr val="00A100"/>
                  </a:solidFill>
                  <a:ln w="0">
                    <a:solidFill>
                      <a:srgbClr val="00A1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03" name="Freeform 2171"/>
                  <p:cNvSpPr>
                    <a:spLocks noChangeAspect="1"/>
                  </p:cNvSpPr>
                  <p:nvPr/>
                </p:nvSpPr>
                <p:spPr bwMode="auto">
                  <a:xfrm>
                    <a:off x="3784" y="1454"/>
                    <a:ext cx="94" cy="40"/>
                  </a:xfrm>
                  <a:custGeom>
                    <a:avLst/>
                    <a:gdLst/>
                    <a:ahLst/>
                    <a:cxnLst>
                      <a:cxn ang="0">
                        <a:pos x="94" y="40"/>
                      </a:cxn>
                      <a:cxn ang="0">
                        <a:pos x="26" y="0"/>
                      </a:cxn>
                      <a:cxn ang="0">
                        <a:pos x="0" y="0"/>
                      </a:cxn>
                      <a:cxn ang="0">
                        <a:pos x="68" y="36"/>
                      </a:cxn>
                      <a:cxn ang="0">
                        <a:pos x="94" y="40"/>
                      </a:cxn>
                    </a:cxnLst>
                    <a:rect l="0" t="0" r="r" b="b"/>
                    <a:pathLst>
                      <a:path w="94" h="40">
                        <a:moveTo>
                          <a:pt x="94" y="40"/>
                        </a:moveTo>
                        <a:lnTo>
                          <a:pt x="26" y="0"/>
                        </a:lnTo>
                        <a:lnTo>
                          <a:pt x="0" y="0"/>
                        </a:lnTo>
                        <a:lnTo>
                          <a:pt x="68" y="36"/>
                        </a:lnTo>
                        <a:lnTo>
                          <a:pt x="94" y="4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04" name="Freeform 2172"/>
                  <p:cNvSpPr>
                    <a:spLocks noChangeAspect="1"/>
                  </p:cNvSpPr>
                  <p:nvPr/>
                </p:nvSpPr>
                <p:spPr bwMode="auto">
                  <a:xfrm>
                    <a:off x="3756" y="1454"/>
                    <a:ext cx="96" cy="36"/>
                  </a:xfrm>
                  <a:custGeom>
                    <a:avLst/>
                    <a:gdLst/>
                    <a:ahLst/>
                    <a:cxnLst>
                      <a:cxn ang="0">
                        <a:pos x="96" y="36"/>
                      </a:cxn>
                      <a:cxn ang="0">
                        <a:pos x="28" y="0"/>
                      </a:cxn>
                      <a:cxn ang="0">
                        <a:pos x="0" y="2"/>
                      </a:cxn>
                      <a:cxn ang="0">
                        <a:pos x="68" y="36"/>
                      </a:cxn>
                      <a:cxn ang="0">
                        <a:pos x="96" y="36"/>
                      </a:cxn>
                    </a:cxnLst>
                    <a:rect l="0" t="0" r="r" b="b"/>
                    <a:pathLst>
                      <a:path w="96" h="36">
                        <a:moveTo>
                          <a:pt x="96" y="36"/>
                        </a:moveTo>
                        <a:lnTo>
                          <a:pt x="28" y="0"/>
                        </a:lnTo>
                        <a:lnTo>
                          <a:pt x="0" y="2"/>
                        </a:lnTo>
                        <a:lnTo>
                          <a:pt x="68" y="36"/>
                        </a:lnTo>
                        <a:lnTo>
                          <a:pt x="96" y="36"/>
                        </a:lnTo>
                        <a:close/>
                      </a:path>
                    </a:pathLst>
                  </a:custGeom>
                  <a:solidFill>
                    <a:srgbClr val="009A02"/>
                  </a:solidFill>
                  <a:ln w="0">
                    <a:solidFill>
                      <a:srgbClr val="009A02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05" name="Freeform 2173"/>
                  <p:cNvSpPr>
                    <a:spLocks noChangeAspect="1"/>
                  </p:cNvSpPr>
                  <p:nvPr/>
                </p:nvSpPr>
                <p:spPr bwMode="auto">
                  <a:xfrm>
                    <a:off x="3756" y="1454"/>
                    <a:ext cx="96" cy="36"/>
                  </a:xfrm>
                  <a:custGeom>
                    <a:avLst/>
                    <a:gdLst/>
                    <a:ahLst/>
                    <a:cxnLst>
                      <a:cxn ang="0">
                        <a:pos x="96" y="36"/>
                      </a:cxn>
                      <a:cxn ang="0">
                        <a:pos x="28" y="0"/>
                      </a:cxn>
                      <a:cxn ang="0">
                        <a:pos x="0" y="2"/>
                      </a:cxn>
                      <a:cxn ang="0">
                        <a:pos x="68" y="36"/>
                      </a:cxn>
                      <a:cxn ang="0">
                        <a:pos x="96" y="36"/>
                      </a:cxn>
                    </a:cxnLst>
                    <a:rect l="0" t="0" r="r" b="b"/>
                    <a:pathLst>
                      <a:path w="96" h="36">
                        <a:moveTo>
                          <a:pt x="96" y="36"/>
                        </a:moveTo>
                        <a:lnTo>
                          <a:pt x="28" y="0"/>
                        </a:lnTo>
                        <a:lnTo>
                          <a:pt x="0" y="2"/>
                        </a:lnTo>
                        <a:lnTo>
                          <a:pt x="68" y="36"/>
                        </a:lnTo>
                        <a:lnTo>
                          <a:pt x="96" y="3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06" name="Freeform 2174"/>
                  <p:cNvSpPr>
                    <a:spLocks noChangeAspect="1"/>
                  </p:cNvSpPr>
                  <p:nvPr/>
                </p:nvSpPr>
                <p:spPr bwMode="auto">
                  <a:xfrm>
                    <a:off x="3730" y="1456"/>
                    <a:ext cx="94" cy="40"/>
                  </a:xfrm>
                  <a:custGeom>
                    <a:avLst/>
                    <a:gdLst/>
                    <a:ahLst/>
                    <a:cxnLst>
                      <a:cxn ang="0">
                        <a:pos x="94" y="34"/>
                      </a:cxn>
                      <a:cxn ang="0">
                        <a:pos x="26" y="0"/>
                      </a:cxn>
                      <a:cxn ang="0">
                        <a:pos x="0" y="6"/>
                      </a:cxn>
                      <a:cxn ang="0">
                        <a:pos x="66" y="40"/>
                      </a:cxn>
                      <a:cxn ang="0">
                        <a:pos x="94" y="34"/>
                      </a:cxn>
                    </a:cxnLst>
                    <a:rect l="0" t="0" r="r" b="b"/>
                    <a:pathLst>
                      <a:path w="94" h="40">
                        <a:moveTo>
                          <a:pt x="94" y="34"/>
                        </a:moveTo>
                        <a:lnTo>
                          <a:pt x="26" y="0"/>
                        </a:lnTo>
                        <a:lnTo>
                          <a:pt x="0" y="6"/>
                        </a:lnTo>
                        <a:lnTo>
                          <a:pt x="66" y="40"/>
                        </a:lnTo>
                        <a:lnTo>
                          <a:pt x="94" y="34"/>
                        </a:lnTo>
                        <a:close/>
                      </a:path>
                    </a:pathLst>
                  </a:custGeom>
                  <a:solidFill>
                    <a:srgbClr val="008E30"/>
                  </a:solidFill>
                  <a:ln w="0">
                    <a:solidFill>
                      <a:srgbClr val="008E3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07" name="Freeform 2175"/>
                  <p:cNvSpPr>
                    <a:spLocks noChangeAspect="1"/>
                  </p:cNvSpPr>
                  <p:nvPr/>
                </p:nvSpPr>
                <p:spPr bwMode="auto">
                  <a:xfrm>
                    <a:off x="3730" y="1456"/>
                    <a:ext cx="94" cy="40"/>
                  </a:xfrm>
                  <a:custGeom>
                    <a:avLst/>
                    <a:gdLst/>
                    <a:ahLst/>
                    <a:cxnLst>
                      <a:cxn ang="0">
                        <a:pos x="94" y="34"/>
                      </a:cxn>
                      <a:cxn ang="0">
                        <a:pos x="26" y="0"/>
                      </a:cxn>
                      <a:cxn ang="0">
                        <a:pos x="0" y="6"/>
                      </a:cxn>
                      <a:cxn ang="0">
                        <a:pos x="66" y="40"/>
                      </a:cxn>
                      <a:cxn ang="0">
                        <a:pos x="94" y="34"/>
                      </a:cxn>
                    </a:cxnLst>
                    <a:rect l="0" t="0" r="r" b="b"/>
                    <a:pathLst>
                      <a:path w="94" h="40">
                        <a:moveTo>
                          <a:pt x="94" y="34"/>
                        </a:moveTo>
                        <a:lnTo>
                          <a:pt x="26" y="0"/>
                        </a:lnTo>
                        <a:lnTo>
                          <a:pt x="0" y="6"/>
                        </a:lnTo>
                        <a:lnTo>
                          <a:pt x="66" y="40"/>
                        </a:lnTo>
                        <a:lnTo>
                          <a:pt x="94" y="3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08" name="Freeform 2176"/>
                  <p:cNvSpPr>
                    <a:spLocks noChangeAspect="1"/>
                  </p:cNvSpPr>
                  <p:nvPr/>
                </p:nvSpPr>
                <p:spPr bwMode="auto">
                  <a:xfrm>
                    <a:off x="3702" y="1462"/>
                    <a:ext cx="94" cy="42"/>
                  </a:xfrm>
                  <a:custGeom>
                    <a:avLst/>
                    <a:gdLst/>
                    <a:ahLst/>
                    <a:cxnLst>
                      <a:cxn ang="0">
                        <a:pos x="94" y="34"/>
                      </a:cxn>
                      <a:cxn ang="0">
                        <a:pos x="28" y="0"/>
                      </a:cxn>
                      <a:cxn ang="0">
                        <a:pos x="0" y="10"/>
                      </a:cxn>
                      <a:cxn ang="0">
                        <a:pos x="68" y="42"/>
                      </a:cxn>
                      <a:cxn ang="0">
                        <a:pos x="94" y="34"/>
                      </a:cxn>
                    </a:cxnLst>
                    <a:rect l="0" t="0" r="r" b="b"/>
                    <a:pathLst>
                      <a:path w="94" h="42">
                        <a:moveTo>
                          <a:pt x="94" y="34"/>
                        </a:moveTo>
                        <a:lnTo>
                          <a:pt x="28" y="0"/>
                        </a:lnTo>
                        <a:lnTo>
                          <a:pt x="0" y="10"/>
                        </a:lnTo>
                        <a:lnTo>
                          <a:pt x="68" y="42"/>
                        </a:lnTo>
                        <a:lnTo>
                          <a:pt x="94" y="34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09" name="Freeform 2177"/>
                  <p:cNvSpPr>
                    <a:spLocks noChangeAspect="1"/>
                  </p:cNvSpPr>
                  <p:nvPr/>
                </p:nvSpPr>
                <p:spPr bwMode="auto">
                  <a:xfrm>
                    <a:off x="3702" y="1462"/>
                    <a:ext cx="94" cy="42"/>
                  </a:xfrm>
                  <a:custGeom>
                    <a:avLst/>
                    <a:gdLst/>
                    <a:ahLst/>
                    <a:cxnLst>
                      <a:cxn ang="0">
                        <a:pos x="94" y="34"/>
                      </a:cxn>
                      <a:cxn ang="0">
                        <a:pos x="28" y="0"/>
                      </a:cxn>
                      <a:cxn ang="0">
                        <a:pos x="0" y="10"/>
                      </a:cxn>
                      <a:cxn ang="0">
                        <a:pos x="68" y="42"/>
                      </a:cxn>
                      <a:cxn ang="0">
                        <a:pos x="94" y="34"/>
                      </a:cxn>
                    </a:cxnLst>
                    <a:rect l="0" t="0" r="r" b="b"/>
                    <a:pathLst>
                      <a:path w="94" h="42">
                        <a:moveTo>
                          <a:pt x="94" y="34"/>
                        </a:moveTo>
                        <a:lnTo>
                          <a:pt x="28" y="0"/>
                        </a:lnTo>
                        <a:lnTo>
                          <a:pt x="0" y="10"/>
                        </a:lnTo>
                        <a:lnTo>
                          <a:pt x="68" y="42"/>
                        </a:lnTo>
                        <a:lnTo>
                          <a:pt x="94" y="3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10" name="Freeform 2178"/>
                  <p:cNvSpPr>
                    <a:spLocks noChangeAspect="1"/>
                  </p:cNvSpPr>
                  <p:nvPr/>
                </p:nvSpPr>
                <p:spPr bwMode="auto">
                  <a:xfrm>
                    <a:off x="4768" y="1146"/>
                    <a:ext cx="88" cy="26"/>
                  </a:xfrm>
                  <a:custGeom>
                    <a:avLst/>
                    <a:gdLst/>
                    <a:ahLst/>
                    <a:cxnLst>
                      <a:cxn ang="0">
                        <a:pos x="88" y="20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72" y="26"/>
                      </a:cxn>
                      <a:cxn ang="0">
                        <a:pos x="88" y="20"/>
                      </a:cxn>
                    </a:cxnLst>
                    <a:rect l="0" t="0" r="r" b="b"/>
                    <a:pathLst>
                      <a:path w="88" h="26">
                        <a:moveTo>
                          <a:pt x="88" y="20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72" y="26"/>
                        </a:lnTo>
                        <a:lnTo>
                          <a:pt x="88" y="20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11" name="Freeform 2179"/>
                  <p:cNvSpPr>
                    <a:spLocks noChangeAspect="1"/>
                  </p:cNvSpPr>
                  <p:nvPr/>
                </p:nvSpPr>
                <p:spPr bwMode="auto">
                  <a:xfrm>
                    <a:off x="4768" y="1146"/>
                    <a:ext cx="88" cy="26"/>
                  </a:xfrm>
                  <a:custGeom>
                    <a:avLst/>
                    <a:gdLst/>
                    <a:ahLst/>
                    <a:cxnLst>
                      <a:cxn ang="0">
                        <a:pos x="88" y="20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72" y="26"/>
                      </a:cxn>
                      <a:cxn ang="0">
                        <a:pos x="88" y="20"/>
                      </a:cxn>
                    </a:cxnLst>
                    <a:rect l="0" t="0" r="r" b="b"/>
                    <a:pathLst>
                      <a:path w="88" h="26">
                        <a:moveTo>
                          <a:pt x="88" y="20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72" y="26"/>
                        </a:lnTo>
                        <a:lnTo>
                          <a:pt x="88" y="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12" name="Freeform 2180"/>
                  <p:cNvSpPr>
                    <a:spLocks noChangeAspect="1"/>
                  </p:cNvSpPr>
                  <p:nvPr/>
                </p:nvSpPr>
                <p:spPr bwMode="auto">
                  <a:xfrm>
                    <a:off x="4752" y="1152"/>
                    <a:ext cx="88" cy="26"/>
                  </a:xfrm>
                  <a:custGeom>
                    <a:avLst/>
                    <a:gdLst/>
                    <a:ahLst/>
                    <a:cxnLst>
                      <a:cxn ang="0">
                        <a:pos x="88" y="20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72" y="26"/>
                      </a:cxn>
                      <a:cxn ang="0">
                        <a:pos x="88" y="20"/>
                      </a:cxn>
                    </a:cxnLst>
                    <a:rect l="0" t="0" r="r" b="b"/>
                    <a:pathLst>
                      <a:path w="88" h="26">
                        <a:moveTo>
                          <a:pt x="88" y="20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72" y="26"/>
                        </a:lnTo>
                        <a:lnTo>
                          <a:pt x="88" y="20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13" name="Freeform 2181"/>
                  <p:cNvSpPr>
                    <a:spLocks noChangeAspect="1"/>
                  </p:cNvSpPr>
                  <p:nvPr/>
                </p:nvSpPr>
                <p:spPr bwMode="auto">
                  <a:xfrm>
                    <a:off x="4752" y="1152"/>
                    <a:ext cx="88" cy="26"/>
                  </a:xfrm>
                  <a:custGeom>
                    <a:avLst/>
                    <a:gdLst/>
                    <a:ahLst/>
                    <a:cxnLst>
                      <a:cxn ang="0">
                        <a:pos x="88" y="20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72" y="26"/>
                      </a:cxn>
                      <a:cxn ang="0">
                        <a:pos x="88" y="20"/>
                      </a:cxn>
                    </a:cxnLst>
                    <a:rect l="0" t="0" r="r" b="b"/>
                    <a:pathLst>
                      <a:path w="88" h="26">
                        <a:moveTo>
                          <a:pt x="88" y="20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72" y="26"/>
                        </a:lnTo>
                        <a:lnTo>
                          <a:pt x="88" y="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14" name="Freeform 2182"/>
                  <p:cNvSpPr>
                    <a:spLocks noChangeAspect="1"/>
                  </p:cNvSpPr>
                  <p:nvPr/>
                </p:nvSpPr>
                <p:spPr bwMode="auto">
                  <a:xfrm>
                    <a:off x="4736" y="1158"/>
                    <a:ext cx="88" cy="24"/>
                  </a:xfrm>
                  <a:custGeom>
                    <a:avLst/>
                    <a:gdLst/>
                    <a:ahLst/>
                    <a:cxnLst>
                      <a:cxn ang="0">
                        <a:pos x="88" y="20"/>
                      </a:cxn>
                      <a:cxn ang="0">
                        <a:pos x="16" y="0"/>
                      </a:cxn>
                      <a:cxn ang="0">
                        <a:pos x="0" y="4"/>
                      </a:cxn>
                      <a:cxn ang="0">
                        <a:pos x="72" y="24"/>
                      </a:cxn>
                      <a:cxn ang="0">
                        <a:pos x="88" y="20"/>
                      </a:cxn>
                    </a:cxnLst>
                    <a:rect l="0" t="0" r="r" b="b"/>
                    <a:pathLst>
                      <a:path w="88" h="24">
                        <a:moveTo>
                          <a:pt x="88" y="20"/>
                        </a:moveTo>
                        <a:lnTo>
                          <a:pt x="16" y="0"/>
                        </a:lnTo>
                        <a:lnTo>
                          <a:pt x="0" y="4"/>
                        </a:lnTo>
                        <a:lnTo>
                          <a:pt x="72" y="24"/>
                        </a:lnTo>
                        <a:lnTo>
                          <a:pt x="88" y="20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15" name="Freeform 2183"/>
                  <p:cNvSpPr>
                    <a:spLocks noChangeAspect="1"/>
                  </p:cNvSpPr>
                  <p:nvPr/>
                </p:nvSpPr>
                <p:spPr bwMode="auto">
                  <a:xfrm>
                    <a:off x="4736" y="1158"/>
                    <a:ext cx="88" cy="24"/>
                  </a:xfrm>
                  <a:custGeom>
                    <a:avLst/>
                    <a:gdLst/>
                    <a:ahLst/>
                    <a:cxnLst>
                      <a:cxn ang="0">
                        <a:pos x="88" y="20"/>
                      </a:cxn>
                      <a:cxn ang="0">
                        <a:pos x="16" y="0"/>
                      </a:cxn>
                      <a:cxn ang="0">
                        <a:pos x="0" y="4"/>
                      </a:cxn>
                      <a:cxn ang="0">
                        <a:pos x="72" y="24"/>
                      </a:cxn>
                      <a:cxn ang="0">
                        <a:pos x="88" y="20"/>
                      </a:cxn>
                    </a:cxnLst>
                    <a:rect l="0" t="0" r="r" b="b"/>
                    <a:pathLst>
                      <a:path w="88" h="24">
                        <a:moveTo>
                          <a:pt x="88" y="20"/>
                        </a:moveTo>
                        <a:lnTo>
                          <a:pt x="16" y="0"/>
                        </a:lnTo>
                        <a:lnTo>
                          <a:pt x="0" y="4"/>
                        </a:lnTo>
                        <a:lnTo>
                          <a:pt x="72" y="24"/>
                        </a:lnTo>
                        <a:lnTo>
                          <a:pt x="88" y="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16" name="Freeform 2184"/>
                  <p:cNvSpPr>
                    <a:spLocks noChangeAspect="1"/>
                  </p:cNvSpPr>
                  <p:nvPr/>
                </p:nvSpPr>
                <p:spPr bwMode="auto">
                  <a:xfrm>
                    <a:off x="4720" y="1162"/>
                    <a:ext cx="88" cy="26"/>
                  </a:xfrm>
                  <a:custGeom>
                    <a:avLst/>
                    <a:gdLst/>
                    <a:ahLst/>
                    <a:cxnLst>
                      <a:cxn ang="0">
                        <a:pos x="88" y="20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72" y="26"/>
                      </a:cxn>
                      <a:cxn ang="0">
                        <a:pos x="88" y="20"/>
                      </a:cxn>
                    </a:cxnLst>
                    <a:rect l="0" t="0" r="r" b="b"/>
                    <a:pathLst>
                      <a:path w="88" h="26">
                        <a:moveTo>
                          <a:pt x="88" y="20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72" y="26"/>
                        </a:lnTo>
                        <a:lnTo>
                          <a:pt x="88" y="20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17" name="Freeform 2185"/>
                  <p:cNvSpPr>
                    <a:spLocks noChangeAspect="1"/>
                  </p:cNvSpPr>
                  <p:nvPr/>
                </p:nvSpPr>
                <p:spPr bwMode="auto">
                  <a:xfrm>
                    <a:off x="4720" y="1162"/>
                    <a:ext cx="88" cy="26"/>
                  </a:xfrm>
                  <a:custGeom>
                    <a:avLst/>
                    <a:gdLst/>
                    <a:ahLst/>
                    <a:cxnLst>
                      <a:cxn ang="0">
                        <a:pos x="88" y="20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72" y="26"/>
                      </a:cxn>
                      <a:cxn ang="0">
                        <a:pos x="88" y="20"/>
                      </a:cxn>
                    </a:cxnLst>
                    <a:rect l="0" t="0" r="r" b="b"/>
                    <a:pathLst>
                      <a:path w="88" h="26">
                        <a:moveTo>
                          <a:pt x="88" y="20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72" y="26"/>
                        </a:lnTo>
                        <a:lnTo>
                          <a:pt x="88" y="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18" name="Freeform 2186"/>
                  <p:cNvSpPr>
                    <a:spLocks noChangeAspect="1"/>
                  </p:cNvSpPr>
                  <p:nvPr/>
                </p:nvSpPr>
                <p:spPr bwMode="auto">
                  <a:xfrm>
                    <a:off x="4704" y="1168"/>
                    <a:ext cx="88" cy="26"/>
                  </a:xfrm>
                  <a:custGeom>
                    <a:avLst/>
                    <a:gdLst/>
                    <a:ahLst/>
                    <a:cxnLst>
                      <a:cxn ang="0">
                        <a:pos x="88" y="20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72" y="26"/>
                      </a:cxn>
                      <a:cxn ang="0">
                        <a:pos x="88" y="20"/>
                      </a:cxn>
                    </a:cxnLst>
                    <a:rect l="0" t="0" r="r" b="b"/>
                    <a:pathLst>
                      <a:path w="88" h="26">
                        <a:moveTo>
                          <a:pt x="88" y="20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72" y="26"/>
                        </a:lnTo>
                        <a:lnTo>
                          <a:pt x="88" y="20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19" name="Freeform 2187"/>
                  <p:cNvSpPr>
                    <a:spLocks noChangeAspect="1"/>
                  </p:cNvSpPr>
                  <p:nvPr/>
                </p:nvSpPr>
                <p:spPr bwMode="auto">
                  <a:xfrm>
                    <a:off x="4704" y="1168"/>
                    <a:ext cx="88" cy="26"/>
                  </a:xfrm>
                  <a:custGeom>
                    <a:avLst/>
                    <a:gdLst/>
                    <a:ahLst/>
                    <a:cxnLst>
                      <a:cxn ang="0">
                        <a:pos x="88" y="20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72" y="26"/>
                      </a:cxn>
                      <a:cxn ang="0">
                        <a:pos x="88" y="20"/>
                      </a:cxn>
                    </a:cxnLst>
                    <a:rect l="0" t="0" r="r" b="b"/>
                    <a:pathLst>
                      <a:path w="88" h="26">
                        <a:moveTo>
                          <a:pt x="88" y="20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72" y="26"/>
                        </a:lnTo>
                        <a:lnTo>
                          <a:pt x="88" y="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20" name="Freeform 2188"/>
                  <p:cNvSpPr>
                    <a:spLocks noChangeAspect="1"/>
                  </p:cNvSpPr>
                  <p:nvPr/>
                </p:nvSpPr>
                <p:spPr bwMode="auto">
                  <a:xfrm>
                    <a:off x="4688" y="1174"/>
                    <a:ext cx="88" cy="26"/>
                  </a:xfrm>
                  <a:custGeom>
                    <a:avLst/>
                    <a:gdLst/>
                    <a:ahLst/>
                    <a:cxnLst>
                      <a:cxn ang="0">
                        <a:pos x="88" y="20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72" y="26"/>
                      </a:cxn>
                      <a:cxn ang="0">
                        <a:pos x="88" y="20"/>
                      </a:cxn>
                    </a:cxnLst>
                    <a:rect l="0" t="0" r="r" b="b"/>
                    <a:pathLst>
                      <a:path w="88" h="26">
                        <a:moveTo>
                          <a:pt x="88" y="20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72" y="26"/>
                        </a:lnTo>
                        <a:lnTo>
                          <a:pt x="88" y="20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21" name="Freeform 2189"/>
                  <p:cNvSpPr>
                    <a:spLocks noChangeAspect="1"/>
                  </p:cNvSpPr>
                  <p:nvPr/>
                </p:nvSpPr>
                <p:spPr bwMode="auto">
                  <a:xfrm>
                    <a:off x="4688" y="1174"/>
                    <a:ext cx="88" cy="26"/>
                  </a:xfrm>
                  <a:custGeom>
                    <a:avLst/>
                    <a:gdLst/>
                    <a:ahLst/>
                    <a:cxnLst>
                      <a:cxn ang="0">
                        <a:pos x="88" y="20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72" y="26"/>
                      </a:cxn>
                      <a:cxn ang="0">
                        <a:pos x="88" y="20"/>
                      </a:cxn>
                    </a:cxnLst>
                    <a:rect l="0" t="0" r="r" b="b"/>
                    <a:pathLst>
                      <a:path w="88" h="26">
                        <a:moveTo>
                          <a:pt x="88" y="20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72" y="26"/>
                        </a:lnTo>
                        <a:lnTo>
                          <a:pt x="88" y="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22" name="Freeform 2190"/>
                  <p:cNvSpPr>
                    <a:spLocks noChangeAspect="1"/>
                  </p:cNvSpPr>
                  <p:nvPr/>
                </p:nvSpPr>
                <p:spPr bwMode="auto">
                  <a:xfrm>
                    <a:off x="4670" y="1180"/>
                    <a:ext cx="90" cy="26"/>
                  </a:xfrm>
                  <a:custGeom>
                    <a:avLst/>
                    <a:gdLst/>
                    <a:ahLst/>
                    <a:cxnLst>
                      <a:cxn ang="0">
                        <a:pos x="90" y="20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72" y="26"/>
                      </a:cxn>
                      <a:cxn ang="0">
                        <a:pos x="90" y="20"/>
                      </a:cxn>
                    </a:cxnLst>
                    <a:rect l="0" t="0" r="r" b="b"/>
                    <a:pathLst>
                      <a:path w="90" h="26">
                        <a:moveTo>
                          <a:pt x="90" y="20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72" y="26"/>
                        </a:lnTo>
                        <a:lnTo>
                          <a:pt x="90" y="20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23" name="Freeform 2191"/>
                  <p:cNvSpPr>
                    <a:spLocks noChangeAspect="1"/>
                  </p:cNvSpPr>
                  <p:nvPr/>
                </p:nvSpPr>
                <p:spPr bwMode="auto">
                  <a:xfrm>
                    <a:off x="4670" y="1180"/>
                    <a:ext cx="90" cy="26"/>
                  </a:xfrm>
                  <a:custGeom>
                    <a:avLst/>
                    <a:gdLst/>
                    <a:ahLst/>
                    <a:cxnLst>
                      <a:cxn ang="0">
                        <a:pos x="90" y="20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72" y="26"/>
                      </a:cxn>
                      <a:cxn ang="0">
                        <a:pos x="90" y="20"/>
                      </a:cxn>
                    </a:cxnLst>
                    <a:rect l="0" t="0" r="r" b="b"/>
                    <a:pathLst>
                      <a:path w="90" h="26">
                        <a:moveTo>
                          <a:pt x="90" y="20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72" y="26"/>
                        </a:lnTo>
                        <a:lnTo>
                          <a:pt x="90" y="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24" name="Freeform 2192"/>
                  <p:cNvSpPr>
                    <a:spLocks noChangeAspect="1"/>
                  </p:cNvSpPr>
                  <p:nvPr/>
                </p:nvSpPr>
                <p:spPr bwMode="auto">
                  <a:xfrm>
                    <a:off x="4654" y="1186"/>
                    <a:ext cx="88" cy="28"/>
                  </a:xfrm>
                  <a:custGeom>
                    <a:avLst/>
                    <a:gdLst/>
                    <a:ahLst/>
                    <a:cxnLst>
                      <a:cxn ang="0">
                        <a:pos x="88" y="20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72" y="28"/>
                      </a:cxn>
                      <a:cxn ang="0">
                        <a:pos x="88" y="20"/>
                      </a:cxn>
                    </a:cxnLst>
                    <a:rect l="0" t="0" r="r" b="b"/>
                    <a:pathLst>
                      <a:path w="88" h="28">
                        <a:moveTo>
                          <a:pt x="88" y="20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72" y="28"/>
                        </a:lnTo>
                        <a:lnTo>
                          <a:pt x="88" y="20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25" name="Freeform 2193"/>
                  <p:cNvSpPr>
                    <a:spLocks noChangeAspect="1"/>
                  </p:cNvSpPr>
                  <p:nvPr/>
                </p:nvSpPr>
                <p:spPr bwMode="auto">
                  <a:xfrm>
                    <a:off x="4654" y="1186"/>
                    <a:ext cx="88" cy="28"/>
                  </a:xfrm>
                  <a:custGeom>
                    <a:avLst/>
                    <a:gdLst/>
                    <a:ahLst/>
                    <a:cxnLst>
                      <a:cxn ang="0">
                        <a:pos x="88" y="20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72" y="28"/>
                      </a:cxn>
                      <a:cxn ang="0">
                        <a:pos x="88" y="20"/>
                      </a:cxn>
                    </a:cxnLst>
                    <a:rect l="0" t="0" r="r" b="b"/>
                    <a:pathLst>
                      <a:path w="88" h="28">
                        <a:moveTo>
                          <a:pt x="88" y="20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72" y="28"/>
                        </a:lnTo>
                        <a:lnTo>
                          <a:pt x="88" y="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26" name="Freeform 2194"/>
                  <p:cNvSpPr>
                    <a:spLocks noChangeAspect="1"/>
                  </p:cNvSpPr>
                  <p:nvPr/>
                </p:nvSpPr>
                <p:spPr bwMode="auto">
                  <a:xfrm>
                    <a:off x="4638" y="1192"/>
                    <a:ext cx="88" cy="28"/>
                  </a:xfrm>
                  <a:custGeom>
                    <a:avLst/>
                    <a:gdLst/>
                    <a:ahLst/>
                    <a:cxnLst>
                      <a:cxn ang="0">
                        <a:pos x="88" y="22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70" y="28"/>
                      </a:cxn>
                      <a:cxn ang="0">
                        <a:pos x="88" y="22"/>
                      </a:cxn>
                    </a:cxnLst>
                    <a:rect l="0" t="0" r="r" b="b"/>
                    <a:pathLst>
                      <a:path w="88" h="28">
                        <a:moveTo>
                          <a:pt x="88" y="22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70" y="28"/>
                        </a:lnTo>
                        <a:lnTo>
                          <a:pt x="88" y="22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27" name="Freeform 2195"/>
                  <p:cNvSpPr>
                    <a:spLocks noChangeAspect="1"/>
                  </p:cNvSpPr>
                  <p:nvPr/>
                </p:nvSpPr>
                <p:spPr bwMode="auto">
                  <a:xfrm>
                    <a:off x="4638" y="1192"/>
                    <a:ext cx="88" cy="28"/>
                  </a:xfrm>
                  <a:custGeom>
                    <a:avLst/>
                    <a:gdLst/>
                    <a:ahLst/>
                    <a:cxnLst>
                      <a:cxn ang="0">
                        <a:pos x="88" y="22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70" y="28"/>
                      </a:cxn>
                      <a:cxn ang="0">
                        <a:pos x="88" y="22"/>
                      </a:cxn>
                    </a:cxnLst>
                    <a:rect l="0" t="0" r="r" b="b"/>
                    <a:pathLst>
                      <a:path w="88" h="28">
                        <a:moveTo>
                          <a:pt x="88" y="22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70" y="28"/>
                        </a:lnTo>
                        <a:lnTo>
                          <a:pt x="88" y="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28" name="Freeform 2196"/>
                  <p:cNvSpPr>
                    <a:spLocks noChangeAspect="1"/>
                  </p:cNvSpPr>
                  <p:nvPr/>
                </p:nvSpPr>
                <p:spPr bwMode="auto">
                  <a:xfrm>
                    <a:off x="4620" y="1198"/>
                    <a:ext cx="88" cy="28"/>
                  </a:xfrm>
                  <a:custGeom>
                    <a:avLst/>
                    <a:gdLst/>
                    <a:ahLst/>
                    <a:cxnLst>
                      <a:cxn ang="0">
                        <a:pos x="88" y="22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72" y="28"/>
                      </a:cxn>
                      <a:cxn ang="0">
                        <a:pos x="88" y="22"/>
                      </a:cxn>
                    </a:cxnLst>
                    <a:rect l="0" t="0" r="r" b="b"/>
                    <a:pathLst>
                      <a:path w="88" h="28">
                        <a:moveTo>
                          <a:pt x="88" y="22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72" y="28"/>
                        </a:lnTo>
                        <a:lnTo>
                          <a:pt x="88" y="22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29" name="Freeform 2197"/>
                  <p:cNvSpPr>
                    <a:spLocks noChangeAspect="1"/>
                  </p:cNvSpPr>
                  <p:nvPr/>
                </p:nvSpPr>
                <p:spPr bwMode="auto">
                  <a:xfrm>
                    <a:off x="4620" y="1198"/>
                    <a:ext cx="88" cy="28"/>
                  </a:xfrm>
                  <a:custGeom>
                    <a:avLst/>
                    <a:gdLst/>
                    <a:ahLst/>
                    <a:cxnLst>
                      <a:cxn ang="0">
                        <a:pos x="88" y="22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72" y="28"/>
                      </a:cxn>
                      <a:cxn ang="0">
                        <a:pos x="88" y="22"/>
                      </a:cxn>
                    </a:cxnLst>
                    <a:rect l="0" t="0" r="r" b="b"/>
                    <a:pathLst>
                      <a:path w="88" h="28">
                        <a:moveTo>
                          <a:pt x="88" y="22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72" y="28"/>
                        </a:lnTo>
                        <a:lnTo>
                          <a:pt x="88" y="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30" name="Freeform 2198"/>
                  <p:cNvSpPr>
                    <a:spLocks noChangeAspect="1"/>
                  </p:cNvSpPr>
                  <p:nvPr/>
                </p:nvSpPr>
                <p:spPr bwMode="auto">
                  <a:xfrm>
                    <a:off x="4602" y="1204"/>
                    <a:ext cx="90" cy="28"/>
                  </a:xfrm>
                  <a:custGeom>
                    <a:avLst/>
                    <a:gdLst/>
                    <a:ahLst/>
                    <a:cxnLst>
                      <a:cxn ang="0">
                        <a:pos x="90" y="22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72" y="28"/>
                      </a:cxn>
                      <a:cxn ang="0">
                        <a:pos x="90" y="22"/>
                      </a:cxn>
                    </a:cxnLst>
                    <a:rect l="0" t="0" r="r" b="b"/>
                    <a:pathLst>
                      <a:path w="90" h="28">
                        <a:moveTo>
                          <a:pt x="90" y="22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72" y="28"/>
                        </a:lnTo>
                        <a:lnTo>
                          <a:pt x="90" y="22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31" name="Freeform 2199"/>
                  <p:cNvSpPr>
                    <a:spLocks noChangeAspect="1"/>
                  </p:cNvSpPr>
                  <p:nvPr/>
                </p:nvSpPr>
                <p:spPr bwMode="auto">
                  <a:xfrm>
                    <a:off x="4602" y="1204"/>
                    <a:ext cx="90" cy="28"/>
                  </a:xfrm>
                  <a:custGeom>
                    <a:avLst/>
                    <a:gdLst/>
                    <a:ahLst/>
                    <a:cxnLst>
                      <a:cxn ang="0">
                        <a:pos x="90" y="22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72" y="28"/>
                      </a:cxn>
                      <a:cxn ang="0">
                        <a:pos x="90" y="22"/>
                      </a:cxn>
                    </a:cxnLst>
                    <a:rect l="0" t="0" r="r" b="b"/>
                    <a:pathLst>
                      <a:path w="90" h="28">
                        <a:moveTo>
                          <a:pt x="90" y="22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72" y="28"/>
                        </a:lnTo>
                        <a:lnTo>
                          <a:pt x="90" y="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32" name="Freeform 2200"/>
                  <p:cNvSpPr>
                    <a:spLocks noChangeAspect="1"/>
                  </p:cNvSpPr>
                  <p:nvPr/>
                </p:nvSpPr>
                <p:spPr bwMode="auto">
                  <a:xfrm>
                    <a:off x="4584" y="1210"/>
                    <a:ext cx="90" cy="28"/>
                  </a:xfrm>
                  <a:custGeom>
                    <a:avLst/>
                    <a:gdLst/>
                    <a:ahLst/>
                    <a:cxnLst>
                      <a:cxn ang="0">
                        <a:pos x="90" y="22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74" y="28"/>
                      </a:cxn>
                      <a:cxn ang="0">
                        <a:pos x="90" y="22"/>
                      </a:cxn>
                    </a:cxnLst>
                    <a:rect l="0" t="0" r="r" b="b"/>
                    <a:pathLst>
                      <a:path w="90" h="28">
                        <a:moveTo>
                          <a:pt x="90" y="22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74" y="28"/>
                        </a:lnTo>
                        <a:lnTo>
                          <a:pt x="90" y="22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33" name="Freeform 2201"/>
                  <p:cNvSpPr>
                    <a:spLocks noChangeAspect="1"/>
                  </p:cNvSpPr>
                  <p:nvPr/>
                </p:nvSpPr>
                <p:spPr bwMode="auto">
                  <a:xfrm>
                    <a:off x="4584" y="1210"/>
                    <a:ext cx="90" cy="28"/>
                  </a:xfrm>
                  <a:custGeom>
                    <a:avLst/>
                    <a:gdLst/>
                    <a:ahLst/>
                    <a:cxnLst>
                      <a:cxn ang="0">
                        <a:pos x="90" y="22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74" y="28"/>
                      </a:cxn>
                      <a:cxn ang="0">
                        <a:pos x="90" y="22"/>
                      </a:cxn>
                    </a:cxnLst>
                    <a:rect l="0" t="0" r="r" b="b"/>
                    <a:pathLst>
                      <a:path w="90" h="28">
                        <a:moveTo>
                          <a:pt x="90" y="22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74" y="28"/>
                        </a:lnTo>
                        <a:lnTo>
                          <a:pt x="90" y="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34" name="Freeform 2202"/>
                  <p:cNvSpPr>
                    <a:spLocks noChangeAspect="1"/>
                  </p:cNvSpPr>
                  <p:nvPr/>
                </p:nvSpPr>
                <p:spPr bwMode="auto">
                  <a:xfrm>
                    <a:off x="4568" y="1216"/>
                    <a:ext cx="90" cy="30"/>
                  </a:xfrm>
                  <a:custGeom>
                    <a:avLst/>
                    <a:gdLst/>
                    <a:ahLst/>
                    <a:cxnLst>
                      <a:cxn ang="0">
                        <a:pos x="90" y="22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72" y="30"/>
                      </a:cxn>
                      <a:cxn ang="0">
                        <a:pos x="90" y="22"/>
                      </a:cxn>
                    </a:cxnLst>
                    <a:rect l="0" t="0" r="r" b="b"/>
                    <a:pathLst>
                      <a:path w="90" h="30">
                        <a:moveTo>
                          <a:pt x="90" y="22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72" y="30"/>
                        </a:lnTo>
                        <a:lnTo>
                          <a:pt x="90" y="22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35" name="Freeform 2203"/>
                  <p:cNvSpPr>
                    <a:spLocks noChangeAspect="1"/>
                  </p:cNvSpPr>
                  <p:nvPr/>
                </p:nvSpPr>
                <p:spPr bwMode="auto">
                  <a:xfrm>
                    <a:off x="4568" y="1216"/>
                    <a:ext cx="90" cy="30"/>
                  </a:xfrm>
                  <a:custGeom>
                    <a:avLst/>
                    <a:gdLst/>
                    <a:ahLst/>
                    <a:cxnLst>
                      <a:cxn ang="0">
                        <a:pos x="90" y="22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72" y="30"/>
                      </a:cxn>
                      <a:cxn ang="0">
                        <a:pos x="90" y="22"/>
                      </a:cxn>
                    </a:cxnLst>
                    <a:rect l="0" t="0" r="r" b="b"/>
                    <a:pathLst>
                      <a:path w="90" h="30">
                        <a:moveTo>
                          <a:pt x="90" y="22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72" y="30"/>
                        </a:lnTo>
                        <a:lnTo>
                          <a:pt x="90" y="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36" name="Freeform 2204"/>
                  <p:cNvSpPr>
                    <a:spLocks noChangeAspect="1"/>
                  </p:cNvSpPr>
                  <p:nvPr/>
                </p:nvSpPr>
                <p:spPr bwMode="auto">
                  <a:xfrm>
                    <a:off x="4550" y="1222"/>
                    <a:ext cx="90" cy="30"/>
                  </a:xfrm>
                  <a:custGeom>
                    <a:avLst/>
                    <a:gdLst/>
                    <a:ahLst/>
                    <a:cxnLst>
                      <a:cxn ang="0">
                        <a:pos x="90" y="24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72" y="30"/>
                      </a:cxn>
                      <a:cxn ang="0">
                        <a:pos x="90" y="24"/>
                      </a:cxn>
                    </a:cxnLst>
                    <a:rect l="0" t="0" r="r" b="b"/>
                    <a:pathLst>
                      <a:path w="90" h="30">
                        <a:moveTo>
                          <a:pt x="90" y="24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72" y="30"/>
                        </a:lnTo>
                        <a:lnTo>
                          <a:pt x="90" y="24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37" name="Freeform 2205"/>
                  <p:cNvSpPr>
                    <a:spLocks noChangeAspect="1"/>
                  </p:cNvSpPr>
                  <p:nvPr/>
                </p:nvSpPr>
                <p:spPr bwMode="auto">
                  <a:xfrm>
                    <a:off x="4550" y="1222"/>
                    <a:ext cx="90" cy="30"/>
                  </a:xfrm>
                  <a:custGeom>
                    <a:avLst/>
                    <a:gdLst/>
                    <a:ahLst/>
                    <a:cxnLst>
                      <a:cxn ang="0">
                        <a:pos x="90" y="24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72" y="30"/>
                      </a:cxn>
                      <a:cxn ang="0">
                        <a:pos x="90" y="24"/>
                      </a:cxn>
                    </a:cxnLst>
                    <a:rect l="0" t="0" r="r" b="b"/>
                    <a:pathLst>
                      <a:path w="90" h="30">
                        <a:moveTo>
                          <a:pt x="90" y="24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72" y="30"/>
                        </a:lnTo>
                        <a:lnTo>
                          <a:pt x="90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38" name="Freeform 2206"/>
                  <p:cNvSpPr>
                    <a:spLocks noChangeAspect="1"/>
                  </p:cNvSpPr>
                  <p:nvPr/>
                </p:nvSpPr>
                <p:spPr bwMode="auto">
                  <a:xfrm>
                    <a:off x="4532" y="1228"/>
                    <a:ext cx="90" cy="30"/>
                  </a:xfrm>
                  <a:custGeom>
                    <a:avLst/>
                    <a:gdLst/>
                    <a:ahLst/>
                    <a:cxnLst>
                      <a:cxn ang="0">
                        <a:pos x="90" y="24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72" y="30"/>
                      </a:cxn>
                      <a:cxn ang="0">
                        <a:pos x="90" y="24"/>
                      </a:cxn>
                    </a:cxnLst>
                    <a:rect l="0" t="0" r="r" b="b"/>
                    <a:pathLst>
                      <a:path w="90" h="30">
                        <a:moveTo>
                          <a:pt x="90" y="24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72" y="30"/>
                        </a:lnTo>
                        <a:lnTo>
                          <a:pt x="90" y="24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39" name="Freeform 2207"/>
                  <p:cNvSpPr>
                    <a:spLocks noChangeAspect="1"/>
                  </p:cNvSpPr>
                  <p:nvPr/>
                </p:nvSpPr>
                <p:spPr bwMode="auto">
                  <a:xfrm>
                    <a:off x="4532" y="1228"/>
                    <a:ext cx="90" cy="30"/>
                  </a:xfrm>
                  <a:custGeom>
                    <a:avLst/>
                    <a:gdLst/>
                    <a:ahLst/>
                    <a:cxnLst>
                      <a:cxn ang="0">
                        <a:pos x="90" y="24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72" y="30"/>
                      </a:cxn>
                      <a:cxn ang="0">
                        <a:pos x="90" y="24"/>
                      </a:cxn>
                    </a:cxnLst>
                    <a:rect l="0" t="0" r="r" b="b"/>
                    <a:pathLst>
                      <a:path w="90" h="30">
                        <a:moveTo>
                          <a:pt x="90" y="24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72" y="30"/>
                        </a:lnTo>
                        <a:lnTo>
                          <a:pt x="90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40" name="Freeform 2208"/>
                  <p:cNvSpPr>
                    <a:spLocks noChangeAspect="1"/>
                  </p:cNvSpPr>
                  <p:nvPr/>
                </p:nvSpPr>
                <p:spPr bwMode="auto">
                  <a:xfrm>
                    <a:off x="4512" y="1236"/>
                    <a:ext cx="92" cy="30"/>
                  </a:xfrm>
                  <a:custGeom>
                    <a:avLst/>
                    <a:gdLst/>
                    <a:ahLst/>
                    <a:cxnLst>
                      <a:cxn ang="0">
                        <a:pos x="92" y="22"/>
                      </a:cxn>
                      <a:cxn ang="0">
                        <a:pos x="20" y="0"/>
                      </a:cxn>
                      <a:cxn ang="0">
                        <a:pos x="0" y="6"/>
                      </a:cxn>
                      <a:cxn ang="0">
                        <a:pos x="74" y="30"/>
                      </a:cxn>
                      <a:cxn ang="0">
                        <a:pos x="92" y="22"/>
                      </a:cxn>
                    </a:cxnLst>
                    <a:rect l="0" t="0" r="r" b="b"/>
                    <a:pathLst>
                      <a:path w="92" h="30">
                        <a:moveTo>
                          <a:pt x="92" y="22"/>
                        </a:moveTo>
                        <a:lnTo>
                          <a:pt x="20" y="0"/>
                        </a:lnTo>
                        <a:lnTo>
                          <a:pt x="0" y="6"/>
                        </a:lnTo>
                        <a:lnTo>
                          <a:pt x="74" y="30"/>
                        </a:lnTo>
                        <a:lnTo>
                          <a:pt x="92" y="22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41" name="Freeform 2209"/>
                  <p:cNvSpPr>
                    <a:spLocks noChangeAspect="1"/>
                  </p:cNvSpPr>
                  <p:nvPr/>
                </p:nvSpPr>
                <p:spPr bwMode="auto">
                  <a:xfrm>
                    <a:off x="4512" y="1236"/>
                    <a:ext cx="92" cy="30"/>
                  </a:xfrm>
                  <a:custGeom>
                    <a:avLst/>
                    <a:gdLst/>
                    <a:ahLst/>
                    <a:cxnLst>
                      <a:cxn ang="0">
                        <a:pos x="92" y="22"/>
                      </a:cxn>
                      <a:cxn ang="0">
                        <a:pos x="20" y="0"/>
                      </a:cxn>
                      <a:cxn ang="0">
                        <a:pos x="0" y="6"/>
                      </a:cxn>
                      <a:cxn ang="0">
                        <a:pos x="74" y="30"/>
                      </a:cxn>
                      <a:cxn ang="0">
                        <a:pos x="92" y="22"/>
                      </a:cxn>
                    </a:cxnLst>
                    <a:rect l="0" t="0" r="r" b="b"/>
                    <a:pathLst>
                      <a:path w="92" h="30">
                        <a:moveTo>
                          <a:pt x="92" y="22"/>
                        </a:moveTo>
                        <a:lnTo>
                          <a:pt x="20" y="0"/>
                        </a:lnTo>
                        <a:lnTo>
                          <a:pt x="0" y="6"/>
                        </a:lnTo>
                        <a:lnTo>
                          <a:pt x="74" y="30"/>
                        </a:lnTo>
                        <a:lnTo>
                          <a:pt x="92" y="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42" name="Freeform 2210"/>
                  <p:cNvSpPr>
                    <a:spLocks noChangeAspect="1"/>
                  </p:cNvSpPr>
                  <p:nvPr/>
                </p:nvSpPr>
                <p:spPr bwMode="auto">
                  <a:xfrm>
                    <a:off x="4494" y="1242"/>
                    <a:ext cx="92" cy="30"/>
                  </a:xfrm>
                  <a:custGeom>
                    <a:avLst/>
                    <a:gdLst/>
                    <a:ahLst/>
                    <a:cxnLst>
                      <a:cxn ang="0">
                        <a:pos x="92" y="24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72" y="30"/>
                      </a:cxn>
                      <a:cxn ang="0">
                        <a:pos x="92" y="24"/>
                      </a:cxn>
                    </a:cxnLst>
                    <a:rect l="0" t="0" r="r" b="b"/>
                    <a:pathLst>
                      <a:path w="92" h="30">
                        <a:moveTo>
                          <a:pt x="92" y="24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72" y="30"/>
                        </a:lnTo>
                        <a:lnTo>
                          <a:pt x="92" y="24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43" name="Freeform 2211"/>
                  <p:cNvSpPr>
                    <a:spLocks noChangeAspect="1"/>
                  </p:cNvSpPr>
                  <p:nvPr/>
                </p:nvSpPr>
                <p:spPr bwMode="auto">
                  <a:xfrm>
                    <a:off x="4494" y="1242"/>
                    <a:ext cx="92" cy="30"/>
                  </a:xfrm>
                  <a:custGeom>
                    <a:avLst/>
                    <a:gdLst/>
                    <a:ahLst/>
                    <a:cxnLst>
                      <a:cxn ang="0">
                        <a:pos x="92" y="24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72" y="30"/>
                      </a:cxn>
                      <a:cxn ang="0">
                        <a:pos x="92" y="24"/>
                      </a:cxn>
                    </a:cxnLst>
                    <a:rect l="0" t="0" r="r" b="b"/>
                    <a:pathLst>
                      <a:path w="92" h="30">
                        <a:moveTo>
                          <a:pt x="92" y="24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72" y="30"/>
                        </a:lnTo>
                        <a:lnTo>
                          <a:pt x="92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44" name="Freeform 2212"/>
                  <p:cNvSpPr>
                    <a:spLocks noChangeAspect="1"/>
                  </p:cNvSpPr>
                  <p:nvPr/>
                </p:nvSpPr>
                <p:spPr bwMode="auto">
                  <a:xfrm>
                    <a:off x="4476" y="1248"/>
                    <a:ext cx="90" cy="30"/>
                  </a:xfrm>
                  <a:custGeom>
                    <a:avLst/>
                    <a:gdLst/>
                    <a:ahLst/>
                    <a:cxnLst>
                      <a:cxn ang="0">
                        <a:pos x="90" y="24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72" y="30"/>
                      </a:cxn>
                      <a:cxn ang="0">
                        <a:pos x="90" y="24"/>
                      </a:cxn>
                    </a:cxnLst>
                    <a:rect l="0" t="0" r="r" b="b"/>
                    <a:pathLst>
                      <a:path w="90" h="30">
                        <a:moveTo>
                          <a:pt x="90" y="24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72" y="30"/>
                        </a:lnTo>
                        <a:lnTo>
                          <a:pt x="90" y="24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45" name="Freeform 2213"/>
                  <p:cNvSpPr>
                    <a:spLocks noChangeAspect="1"/>
                  </p:cNvSpPr>
                  <p:nvPr/>
                </p:nvSpPr>
                <p:spPr bwMode="auto">
                  <a:xfrm>
                    <a:off x="4476" y="1248"/>
                    <a:ext cx="90" cy="30"/>
                  </a:xfrm>
                  <a:custGeom>
                    <a:avLst/>
                    <a:gdLst/>
                    <a:ahLst/>
                    <a:cxnLst>
                      <a:cxn ang="0">
                        <a:pos x="90" y="24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72" y="30"/>
                      </a:cxn>
                      <a:cxn ang="0">
                        <a:pos x="90" y="24"/>
                      </a:cxn>
                    </a:cxnLst>
                    <a:rect l="0" t="0" r="r" b="b"/>
                    <a:pathLst>
                      <a:path w="90" h="30">
                        <a:moveTo>
                          <a:pt x="90" y="24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72" y="30"/>
                        </a:lnTo>
                        <a:lnTo>
                          <a:pt x="90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46" name="Freeform 2214"/>
                  <p:cNvSpPr>
                    <a:spLocks noChangeAspect="1"/>
                  </p:cNvSpPr>
                  <p:nvPr/>
                </p:nvSpPr>
                <p:spPr bwMode="auto">
                  <a:xfrm>
                    <a:off x="4456" y="1256"/>
                    <a:ext cx="92" cy="30"/>
                  </a:xfrm>
                  <a:custGeom>
                    <a:avLst/>
                    <a:gdLst/>
                    <a:ahLst/>
                    <a:cxnLst>
                      <a:cxn ang="0">
                        <a:pos x="92" y="22"/>
                      </a:cxn>
                      <a:cxn ang="0">
                        <a:pos x="20" y="0"/>
                      </a:cxn>
                      <a:cxn ang="0">
                        <a:pos x="0" y="6"/>
                      </a:cxn>
                      <a:cxn ang="0">
                        <a:pos x="72" y="30"/>
                      </a:cxn>
                      <a:cxn ang="0">
                        <a:pos x="92" y="22"/>
                      </a:cxn>
                    </a:cxnLst>
                    <a:rect l="0" t="0" r="r" b="b"/>
                    <a:pathLst>
                      <a:path w="92" h="30">
                        <a:moveTo>
                          <a:pt x="92" y="22"/>
                        </a:moveTo>
                        <a:lnTo>
                          <a:pt x="20" y="0"/>
                        </a:lnTo>
                        <a:lnTo>
                          <a:pt x="0" y="6"/>
                        </a:lnTo>
                        <a:lnTo>
                          <a:pt x="72" y="30"/>
                        </a:lnTo>
                        <a:lnTo>
                          <a:pt x="92" y="22"/>
                        </a:lnTo>
                        <a:close/>
                      </a:path>
                    </a:pathLst>
                  </a:custGeom>
                  <a:solidFill>
                    <a:srgbClr val="008158"/>
                  </a:solidFill>
                  <a:ln w="0">
                    <a:solidFill>
                      <a:srgbClr val="008158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47" name="Freeform 2215"/>
                  <p:cNvSpPr>
                    <a:spLocks noChangeAspect="1"/>
                  </p:cNvSpPr>
                  <p:nvPr/>
                </p:nvSpPr>
                <p:spPr bwMode="auto">
                  <a:xfrm>
                    <a:off x="4456" y="1256"/>
                    <a:ext cx="92" cy="30"/>
                  </a:xfrm>
                  <a:custGeom>
                    <a:avLst/>
                    <a:gdLst/>
                    <a:ahLst/>
                    <a:cxnLst>
                      <a:cxn ang="0">
                        <a:pos x="92" y="22"/>
                      </a:cxn>
                      <a:cxn ang="0">
                        <a:pos x="20" y="0"/>
                      </a:cxn>
                      <a:cxn ang="0">
                        <a:pos x="0" y="6"/>
                      </a:cxn>
                      <a:cxn ang="0">
                        <a:pos x="72" y="30"/>
                      </a:cxn>
                      <a:cxn ang="0">
                        <a:pos x="92" y="22"/>
                      </a:cxn>
                    </a:cxnLst>
                    <a:rect l="0" t="0" r="r" b="b"/>
                    <a:pathLst>
                      <a:path w="92" h="30">
                        <a:moveTo>
                          <a:pt x="92" y="22"/>
                        </a:moveTo>
                        <a:lnTo>
                          <a:pt x="20" y="0"/>
                        </a:lnTo>
                        <a:lnTo>
                          <a:pt x="0" y="6"/>
                        </a:lnTo>
                        <a:lnTo>
                          <a:pt x="72" y="30"/>
                        </a:lnTo>
                        <a:lnTo>
                          <a:pt x="92" y="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48" name="Freeform 2216"/>
                  <p:cNvSpPr>
                    <a:spLocks noChangeAspect="1"/>
                  </p:cNvSpPr>
                  <p:nvPr/>
                </p:nvSpPr>
                <p:spPr bwMode="auto">
                  <a:xfrm>
                    <a:off x="4438" y="1262"/>
                    <a:ext cx="90" cy="32"/>
                  </a:xfrm>
                  <a:custGeom>
                    <a:avLst/>
                    <a:gdLst/>
                    <a:ahLst/>
                    <a:cxnLst>
                      <a:cxn ang="0">
                        <a:pos x="90" y="24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72" y="32"/>
                      </a:cxn>
                      <a:cxn ang="0">
                        <a:pos x="90" y="24"/>
                      </a:cxn>
                    </a:cxnLst>
                    <a:rect l="0" t="0" r="r" b="b"/>
                    <a:pathLst>
                      <a:path w="90" h="32">
                        <a:moveTo>
                          <a:pt x="90" y="24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72" y="32"/>
                        </a:lnTo>
                        <a:lnTo>
                          <a:pt x="90" y="24"/>
                        </a:lnTo>
                        <a:close/>
                      </a:path>
                    </a:pathLst>
                  </a:custGeom>
                  <a:solidFill>
                    <a:srgbClr val="00805E"/>
                  </a:solidFill>
                  <a:ln w="0">
                    <a:solidFill>
                      <a:srgbClr val="00805E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49" name="Freeform 2217"/>
                  <p:cNvSpPr>
                    <a:spLocks noChangeAspect="1"/>
                  </p:cNvSpPr>
                  <p:nvPr/>
                </p:nvSpPr>
                <p:spPr bwMode="auto">
                  <a:xfrm>
                    <a:off x="4438" y="1262"/>
                    <a:ext cx="90" cy="32"/>
                  </a:xfrm>
                  <a:custGeom>
                    <a:avLst/>
                    <a:gdLst/>
                    <a:ahLst/>
                    <a:cxnLst>
                      <a:cxn ang="0">
                        <a:pos x="90" y="24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72" y="32"/>
                      </a:cxn>
                      <a:cxn ang="0">
                        <a:pos x="90" y="24"/>
                      </a:cxn>
                    </a:cxnLst>
                    <a:rect l="0" t="0" r="r" b="b"/>
                    <a:pathLst>
                      <a:path w="90" h="32">
                        <a:moveTo>
                          <a:pt x="90" y="24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72" y="32"/>
                        </a:lnTo>
                        <a:lnTo>
                          <a:pt x="90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50" name="Freeform 2218"/>
                  <p:cNvSpPr>
                    <a:spLocks noChangeAspect="1"/>
                  </p:cNvSpPr>
                  <p:nvPr/>
                </p:nvSpPr>
                <p:spPr bwMode="auto">
                  <a:xfrm>
                    <a:off x="4418" y="1270"/>
                    <a:ext cx="92" cy="32"/>
                  </a:xfrm>
                  <a:custGeom>
                    <a:avLst/>
                    <a:gdLst/>
                    <a:ahLst/>
                    <a:cxnLst>
                      <a:cxn ang="0">
                        <a:pos x="92" y="24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72" y="32"/>
                      </a:cxn>
                      <a:cxn ang="0">
                        <a:pos x="92" y="24"/>
                      </a:cxn>
                    </a:cxnLst>
                    <a:rect l="0" t="0" r="r" b="b"/>
                    <a:pathLst>
                      <a:path w="92" h="32">
                        <a:moveTo>
                          <a:pt x="92" y="24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72" y="32"/>
                        </a:lnTo>
                        <a:lnTo>
                          <a:pt x="92" y="24"/>
                        </a:lnTo>
                        <a:close/>
                      </a:path>
                    </a:pathLst>
                  </a:custGeom>
                  <a:solidFill>
                    <a:srgbClr val="008061"/>
                  </a:solidFill>
                  <a:ln w="0">
                    <a:solidFill>
                      <a:srgbClr val="00806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51" name="Freeform 2219"/>
                  <p:cNvSpPr>
                    <a:spLocks noChangeAspect="1"/>
                  </p:cNvSpPr>
                  <p:nvPr/>
                </p:nvSpPr>
                <p:spPr bwMode="auto">
                  <a:xfrm>
                    <a:off x="4418" y="1270"/>
                    <a:ext cx="92" cy="32"/>
                  </a:xfrm>
                  <a:custGeom>
                    <a:avLst/>
                    <a:gdLst/>
                    <a:ahLst/>
                    <a:cxnLst>
                      <a:cxn ang="0">
                        <a:pos x="92" y="24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72" y="32"/>
                      </a:cxn>
                      <a:cxn ang="0">
                        <a:pos x="92" y="24"/>
                      </a:cxn>
                    </a:cxnLst>
                    <a:rect l="0" t="0" r="r" b="b"/>
                    <a:pathLst>
                      <a:path w="92" h="32">
                        <a:moveTo>
                          <a:pt x="92" y="24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72" y="32"/>
                        </a:lnTo>
                        <a:lnTo>
                          <a:pt x="92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52" name="Freeform 2220"/>
                  <p:cNvSpPr>
                    <a:spLocks noChangeAspect="1"/>
                  </p:cNvSpPr>
                  <p:nvPr/>
                </p:nvSpPr>
                <p:spPr bwMode="auto">
                  <a:xfrm>
                    <a:off x="4398" y="1278"/>
                    <a:ext cx="92" cy="34"/>
                  </a:xfrm>
                  <a:custGeom>
                    <a:avLst/>
                    <a:gdLst/>
                    <a:ahLst/>
                    <a:cxnLst>
                      <a:cxn ang="0">
                        <a:pos x="92" y="24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72" y="34"/>
                      </a:cxn>
                      <a:cxn ang="0">
                        <a:pos x="92" y="24"/>
                      </a:cxn>
                    </a:cxnLst>
                    <a:rect l="0" t="0" r="r" b="b"/>
                    <a:pathLst>
                      <a:path w="92" h="34">
                        <a:moveTo>
                          <a:pt x="92" y="24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72" y="34"/>
                        </a:lnTo>
                        <a:lnTo>
                          <a:pt x="92" y="24"/>
                        </a:lnTo>
                        <a:close/>
                      </a:path>
                    </a:pathLst>
                  </a:custGeom>
                  <a:solidFill>
                    <a:srgbClr val="007F64"/>
                  </a:solidFill>
                  <a:ln w="0">
                    <a:solidFill>
                      <a:srgbClr val="007F64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53" name="Freeform 2221"/>
                  <p:cNvSpPr>
                    <a:spLocks noChangeAspect="1"/>
                  </p:cNvSpPr>
                  <p:nvPr/>
                </p:nvSpPr>
                <p:spPr bwMode="auto">
                  <a:xfrm>
                    <a:off x="4398" y="1278"/>
                    <a:ext cx="92" cy="34"/>
                  </a:xfrm>
                  <a:custGeom>
                    <a:avLst/>
                    <a:gdLst/>
                    <a:ahLst/>
                    <a:cxnLst>
                      <a:cxn ang="0">
                        <a:pos x="92" y="24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72" y="34"/>
                      </a:cxn>
                      <a:cxn ang="0">
                        <a:pos x="92" y="24"/>
                      </a:cxn>
                    </a:cxnLst>
                    <a:rect l="0" t="0" r="r" b="b"/>
                    <a:pathLst>
                      <a:path w="92" h="34">
                        <a:moveTo>
                          <a:pt x="92" y="24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72" y="34"/>
                        </a:lnTo>
                        <a:lnTo>
                          <a:pt x="92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54" name="Freeform 2222"/>
                  <p:cNvSpPr>
                    <a:spLocks noChangeAspect="1"/>
                  </p:cNvSpPr>
                  <p:nvPr/>
                </p:nvSpPr>
                <p:spPr bwMode="auto">
                  <a:xfrm>
                    <a:off x="4378" y="1286"/>
                    <a:ext cx="92" cy="34"/>
                  </a:xfrm>
                  <a:custGeom>
                    <a:avLst/>
                    <a:gdLst/>
                    <a:ahLst/>
                    <a:cxnLst>
                      <a:cxn ang="0">
                        <a:pos x="92" y="26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72" y="34"/>
                      </a:cxn>
                      <a:cxn ang="0">
                        <a:pos x="92" y="26"/>
                      </a:cxn>
                    </a:cxnLst>
                    <a:rect l="0" t="0" r="r" b="b"/>
                    <a:pathLst>
                      <a:path w="92" h="34">
                        <a:moveTo>
                          <a:pt x="92" y="26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72" y="34"/>
                        </a:lnTo>
                        <a:lnTo>
                          <a:pt x="92" y="26"/>
                        </a:lnTo>
                        <a:close/>
                      </a:path>
                    </a:pathLst>
                  </a:custGeom>
                  <a:solidFill>
                    <a:srgbClr val="007E68"/>
                  </a:solidFill>
                  <a:ln w="0">
                    <a:solidFill>
                      <a:srgbClr val="007E68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55" name="Freeform 2223"/>
                  <p:cNvSpPr>
                    <a:spLocks noChangeAspect="1"/>
                  </p:cNvSpPr>
                  <p:nvPr/>
                </p:nvSpPr>
                <p:spPr bwMode="auto">
                  <a:xfrm>
                    <a:off x="4378" y="1286"/>
                    <a:ext cx="92" cy="34"/>
                  </a:xfrm>
                  <a:custGeom>
                    <a:avLst/>
                    <a:gdLst/>
                    <a:ahLst/>
                    <a:cxnLst>
                      <a:cxn ang="0">
                        <a:pos x="92" y="26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72" y="34"/>
                      </a:cxn>
                      <a:cxn ang="0">
                        <a:pos x="92" y="26"/>
                      </a:cxn>
                    </a:cxnLst>
                    <a:rect l="0" t="0" r="r" b="b"/>
                    <a:pathLst>
                      <a:path w="92" h="34">
                        <a:moveTo>
                          <a:pt x="92" y="26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72" y="34"/>
                        </a:lnTo>
                        <a:lnTo>
                          <a:pt x="92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56" name="Freeform 2224"/>
                  <p:cNvSpPr>
                    <a:spLocks noChangeAspect="1"/>
                  </p:cNvSpPr>
                  <p:nvPr/>
                </p:nvSpPr>
                <p:spPr bwMode="auto">
                  <a:xfrm>
                    <a:off x="4358" y="1294"/>
                    <a:ext cx="92" cy="36"/>
                  </a:xfrm>
                  <a:custGeom>
                    <a:avLst/>
                    <a:gdLst/>
                    <a:ahLst/>
                    <a:cxnLst>
                      <a:cxn ang="0">
                        <a:pos x="92" y="26"/>
                      </a:cxn>
                      <a:cxn ang="0">
                        <a:pos x="20" y="0"/>
                      </a:cxn>
                      <a:cxn ang="0">
                        <a:pos x="0" y="10"/>
                      </a:cxn>
                      <a:cxn ang="0">
                        <a:pos x="72" y="36"/>
                      </a:cxn>
                      <a:cxn ang="0">
                        <a:pos x="92" y="26"/>
                      </a:cxn>
                    </a:cxnLst>
                    <a:rect l="0" t="0" r="r" b="b"/>
                    <a:pathLst>
                      <a:path w="92" h="36">
                        <a:moveTo>
                          <a:pt x="92" y="26"/>
                        </a:moveTo>
                        <a:lnTo>
                          <a:pt x="20" y="0"/>
                        </a:lnTo>
                        <a:lnTo>
                          <a:pt x="0" y="10"/>
                        </a:lnTo>
                        <a:lnTo>
                          <a:pt x="72" y="36"/>
                        </a:lnTo>
                        <a:lnTo>
                          <a:pt x="92" y="26"/>
                        </a:lnTo>
                        <a:close/>
                      </a:path>
                    </a:pathLst>
                  </a:custGeom>
                  <a:solidFill>
                    <a:srgbClr val="007E6B"/>
                  </a:solidFill>
                  <a:ln w="0">
                    <a:solidFill>
                      <a:srgbClr val="007E6B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57" name="Freeform 2225"/>
                  <p:cNvSpPr>
                    <a:spLocks noChangeAspect="1"/>
                  </p:cNvSpPr>
                  <p:nvPr/>
                </p:nvSpPr>
                <p:spPr bwMode="auto">
                  <a:xfrm>
                    <a:off x="4358" y="1294"/>
                    <a:ext cx="92" cy="36"/>
                  </a:xfrm>
                  <a:custGeom>
                    <a:avLst/>
                    <a:gdLst/>
                    <a:ahLst/>
                    <a:cxnLst>
                      <a:cxn ang="0">
                        <a:pos x="92" y="26"/>
                      </a:cxn>
                      <a:cxn ang="0">
                        <a:pos x="20" y="0"/>
                      </a:cxn>
                      <a:cxn ang="0">
                        <a:pos x="0" y="10"/>
                      </a:cxn>
                      <a:cxn ang="0">
                        <a:pos x="72" y="36"/>
                      </a:cxn>
                      <a:cxn ang="0">
                        <a:pos x="92" y="26"/>
                      </a:cxn>
                    </a:cxnLst>
                    <a:rect l="0" t="0" r="r" b="b"/>
                    <a:pathLst>
                      <a:path w="92" h="36">
                        <a:moveTo>
                          <a:pt x="92" y="26"/>
                        </a:moveTo>
                        <a:lnTo>
                          <a:pt x="20" y="0"/>
                        </a:lnTo>
                        <a:lnTo>
                          <a:pt x="0" y="10"/>
                        </a:lnTo>
                        <a:lnTo>
                          <a:pt x="72" y="36"/>
                        </a:lnTo>
                        <a:lnTo>
                          <a:pt x="92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58" name="Freeform 2226"/>
                  <p:cNvSpPr>
                    <a:spLocks noChangeAspect="1"/>
                  </p:cNvSpPr>
                  <p:nvPr/>
                </p:nvSpPr>
                <p:spPr bwMode="auto">
                  <a:xfrm>
                    <a:off x="4338" y="1304"/>
                    <a:ext cx="92" cy="36"/>
                  </a:xfrm>
                  <a:custGeom>
                    <a:avLst/>
                    <a:gdLst/>
                    <a:ahLst/>
                    <a:cxnLst>
                      <a:cxn ang="0">
                        <a:pos x="92" y="26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72" y="36"/>
                      </a:cxn>
                      <a:cxn ang="0">
                        <a:pos x="92" y="26"/>
                      </a:cxn>
                    </a:cxnLst>
                    <a:rect l="0" t="0" r="r" b="b"/>
                    <a:pathLst>
                      <a:path w="92" h="36">
                        <a:moveTo>
                          <a:pt x="92" y="26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72" y="36"/>
                        </a:lnTo>
                        <a:lnTo>
                          <a:pt x="92" y="26"/>
                        </a:lnTo>
                        <a:close/>
                      </a:path>
                    </a:pathLst>
                  </a:custGeom>
                  <a:solidFill>
                    <a:srgbClr val="007D6F"/>
                  </a:solidFill>
                  <a:ln w="0">
                    <a:solidFill>
                      <a:srgbClr val="007D6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59" name="Freeform 2227"/>
                  <p:cNvSpPr>
                    <a:spLocks noChangeAspect="1"/>
                  </p:cNvSpPr>
                  <p:nvPr/>
                </p:nvSpPr>
                <p:spPr bwMode="auto">
                  <a:xfrm>
                    <a:off x="4338" y="1304"/>
                    <a:ext cx="92" cy="36"/>
                  </a:xfrm>
                  <a:custGeom>
                    <a:avLst/>
                    <a:gdLst/>
                    <a:ahLst/>
                    <a:cxnLst>
                      <a:cxn ang="0">
                        <a:pos x="92" y="26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72" y="36"/>
                      </a:cxn>
                      <a:cxn ang="0">
                        <a:pos x="92" y="26"/>
                      </a:cxn>
                    </a:cxnLst>
                    <a:rect l="0" t="0" r="r" b="b"/>
                    <a:pathLst>
                      <a:path w="92" h="36">
                        <a:moveTo>
                          <a:pt x="92" y="26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72" y="36"/>
                        </a:lnTo>
                        <a:lnTo>
                          <a:pt x="92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60" name="Freeform 2228"/>
                  <p:cNvSpPr>
                    <a:spLocks noChangeAspect="1"/>
                  </p:cNvSpPr>
                  <p:nvPr/>
                </p:nvSpPr>
                <p:spPr bwMode="auto">
                  <a:xfrm>
                    <a:off x="4318" y="1312"/>
                    <a:ext cx="92" cy="40"/>
                  </a:xfrm>
                  <a:custGeom>
                    <a:avLst/>
                    <a:gdLst/>
                    <a:ahLst/>
                    <a:cxnLst>
                      <a:cxn ang="0">
                        <a:pos x="92" y="28"/>
                      </a:cxn>
                      <a:cxn ang="0">
                        <a:pos x="20" y="0"/>
                      </a:cxn>
                      <a:cxn ang="0">
                        <a:pos x="0" y="12"/>
                      </a:cxn>
                      <a:cxn ang="0">
                        <a:pos x="72" y="40"/>
                      </a:cxn>
                      <a:cxn ang="0">
                        <a:pos x="92" y="28"/>
                      </a:cxn>
                    </a:cxnLst>
                    <a:rect l="0" t="0" r="r" b="b"/>
                    <a:pathLst>
                      <a:path w="92" h="40">
                        <a:moveTo>
                          <a:pt x="92" y="28"/>
                        </a:moveTo>
                        <a:lnTo>
                          <a:pt x="20" y="0"/>
                        </a:lnTo>
                        <a:lnTo>
                          <a:pt x="0" y="12"/>
                        </a:lnTo>
                        <a:lnTo>
                          <a:pt x="72" y="40"/>
                        </a:lnTo>
                        <a:lnTo>
                          <a:pt x="92" y="28"/>
                        </a:lnTo>
                        <a:close/>
                      </a:path>
                    </a:pathLst>
                  </a:custGeom>
                  <a:solidFill>
                    <a:srgbClr val="007C73"/>
                  </a:solidFill>
                  <a:ln w="0">
                    <a:solidFill>
                      <a:srgbClr val="007C73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61" name="Freeform 2229"/>
                  <p:cNvSpPr>
                    <a:spLocks noChangeAspect="1"/>
                  </p:cNvSpPr>
                  <p:nvPr/>
                </p:nvSpPr>
                <p:spPr bwMode="auto">
                  <a:xfrm>
                    <a:off x="4318" y="1312"/>
                    <a:ext cx="92" cy="40"/>
                  </a:xfrm>
                  <a:custGeom>
                    <a:avLst/>
                    <a:gdLst/>
                    <a:ahLst/>
                    <a:cxnLst>
                      <a:cxn ang="0">
                        <a:pos x="92" y="28"/>
                      </a:cxn>
                      <a:cxn ang="0">
                        <a:pos x="20" y="0"/>
                      </a:cxn>
                      <a:cxn ang="0">
                        <a:pos x="0" y="12"/>
                      </a:cxn>
                      <a:cxn ang="0">
                        <a:pos x="72" y="40"/>
                      </a:cxn>
                      <a:cxn ang="0">
                        <a:pos x="92" y="28"/>
                      </a:cxn>
                    </a:cxnLst>
                    <a:rect l="0" t="0" r="r" b="b"/>
                    <a:pathLst>
                      <a:path w="92" h="40">
                        <a:moveTo>
                          <a:pt x="92" y="28"/>
                        </a:moveTo>
                        <a:lnTo>
                          <a:pt x="20" y="0"/>
                        </a:lnTo>
                        <a:lnTo>
                          <a:pt x="0" y="12"/>
                        </a:lnTo>
                        <a:lnTo>
                          <a:pt x="72" y="40"/>
                        </a:lnTo>
                        <a:lnTo>
                          <a:pt x="92" y="2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62" name="Freeform 2230"/>
                  <p:cNvSpPr>
                    <a:spLocks noChangeAspect="1"/>
                  </p:cNvSpPr>
                  <p:nvPr/>
                </p:nvSpPr>
                <p:spPr bwMode="auto">
                  <a:xfrm>
                    <a:off x="4298" y="1324"/>
                    <a:ext cx="92" cy="38"/>
                  </a:xfrm>
                  <a:custGeom>
                    <a:avLst/>
                    <a:gdLst/>
                    <a:ahLst/>
                    <a:cxnLst>
                      <a:cxn ang="0">
                        <a:pos x="92" y="28"/>
                      </a:cxn>
                      <a:cxn ang="0">
                        <a:pos x="20" y="0"/>
                      </a:cxn>
                      <a:cxn ang="0">
                        <a:pos x="0" y="10"/>
                      </a:cxn>
                      <a:cxn ang="0">
                        <a:pos x="72" y="38"/>
                      </a:cxn>
                      <a:cxn ang="0">
                        <a:pos x="92" y="28"/>
                      </a:cxn>
                    </a:cxnLst>
                    <a:rect l="0" t="0" r="r" b="b"/>
                    <a:pathLst>
                      <a:path w="92" h="38">
                        <a:moveTo>
                          <a:pt x="92" y="28"/>
                        </a:moveTo>
                        <a:lnTo>
                          <a:pt x="20" y="0"/>
                        </a:lnTo>
                        <a:lnTo>
                          <a:pt x="0" y="10"/>
                        </a:lnTo>
                        <a:lnTo>
                          <a:pt x="72" y="38"/>
                        </a:lnTo>
                        <a:lnTo>
                          <a:pt x="92" y="28"/>
                        </a:lnTo>
                        <a:close/>
                      </a:path>
                    </a:pathLst>
                  </a:custGeom>
                  <a:solidFill>
                    <a:srgbClr val="007C77"/>
                  </a:solidFill>
                  <a:ln w="0">
                    <a:solidFill>
                      <a:srgbClr val="007C77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63" name="Freeform 2231"/>
                  <p:cNvSpPr>
                    <a:spLocks noChangeAspect="1"/>
                  </p:cNvSpPr>
                  <p:nvPr/>
                </p:nvSpPr>
                <p:spPr bwMode="auto">
                  <a:xfrm>
                    <a:off x="4298" y="1324"/>
                    <a:ext cx="92" cy="38"/>
                  </a:xfrm>
                  <a:custGeom>
                    <a:avLst/>
                    <a:gdLst/>
                    <a:ahLst/>
                    <a:cxnLst>
                      <a:cxn ang="0">
                        <a:pos x="92" y="28"/>
                      </a:cxn>
                      <a:cxn ang="0">
                        <a:pos x="20" y="0"/>
                      </a:cxn>
                      <a:cxn ang="0">
                        <a:pos x="0" y="10"/>
                      </a:cxn>
                      <a:cxn ang="0">
                        <a:pos x="72" y="38"/>
                      </a:cxn>
                      <a:cxn ang="0">
                        <a:pos x="92" y="28"/>
                      </a:cxn>
                    </a:cxnLst>
                    <a:rect l="0" t="0" r="r" b="b"/>
                    <a:pathLst>
                      <a:path w="92" h="38">
                        <a:moveTo>
                          <a:pt x="92" y="28"/>
                        </a:moveTo>
                        <a:lnTo>
                          <a:pt x="20" y="0"/>
                        </a:lnTo>
                        <a:lnTo>
                          <a:pt x="0" y="10"/>
                        </a:lnTo>
                        <a:lnTo>
                          <a:pt x="72" y="38"/>
                        </a:lnTo>
                        <a:lnTo>
                          <a:pt x="92" y="2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64" name="Freeform 2232"/>
                  <p:cNvSpPr>
                    <a:spLocks noChangeAspect="1"/>
                  </p:cNvSpPr>
                  <p:nvPr/>
                </p:nvSpPr>
                <p:spPr bwMode="auto">
                  <a:xfrm>
                    <a:off x="4276" y="1334"/>
                    <a:ext cx="94" cy="42"/>
                  </a:xfrm>
                  <a:custGeom>
                    <a:avLst/>
                    <a:gdLst/>
                    <a:ahLst/>
                    <a:cxnLst>
                      <a:cxn ang="0">
                        <a:pos x="94" y="28"/>
                      </a:cxn>
                      <a:cxn ang="0">
                        <a:pos x="22" y="0"/>
                      </a:cxn>
                      <a:cxn ang="0">
                        <a:pos x="0" y="10"/>
                      </a:cxn>
                      <a:cxn ang="0">
                        <a:pos x="72" y="42"/>
                      </a:cxn>
                      <a:cxn ang="0">
                        <a:pos x="94" y="28"/>
                      </a:cxn>
                    </a:cxnLst>
                    <a:rect l="0" t="0" r="r" b="b"/>
                    <a:pathLst>
                      <a:path w="94" h="42">
                        <a:moveTo>
                          <a:pt x="94" y="28"/>
                        </a:moveTo>
                        <a:lnTo>
                          <a:pt x="22" y="0"/>
                        </a:lnTo>
                        <a:lnTo>
                          <a:pt x="0" y="10"/>
                        </a:lnTo>
                        <a:lnTo>
                          <a:pt x="72" y="42"/>
                        </a:lnTo>
                        <a:lnTo>
                          <a:pt x="94" y="28"/>
                        </a:lnTo>
                        <a:close/>
                      </a:path>
                    </a:pathLst>
                  </a:custGeom>
                  <a:solidFill>
                    <a:srgbClr val="007B7B"/>
                  </a:solidFill>
                  <a:ln w="0">
                    <a:solidFill>
                      <a:srgbClr val="007B7B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65" name="Freeform 2233"/>
                  <p:cNvSpPr>
                    <a:spLocks noChangeAspect="1"/>
                  </p:cNvSpPr>
                  <p:nvPr/>
                </p:nvSpPr>
                <p:spPr bwMode="auto">
                  <a:xfrm>
                    <a:off x="4276" y="1334"/>
                    <a:ext cx="94" cy="42"/>
                  </a:xfrm>
                  <a:custGeom>
                    <a:avLst/>
                    <a:gdLst/>
                    <a:ahLst/>
                    <a:cxnLst>
                      <a:cxn ang="0">
                        <a:pos x="94" y="28"/>
                      </a:cxn>
                      <a:cxn ang="0">
                        <a:pos x="22" y="0"/>
                      </a:cxn>
                      <a:cxn ang="0">
                        <a:pos x="0" y="10"/>
                      </a:cxn>
                      <a:cxn ang="0">
                        <a:pos x="72" y="42"/>
                      </a:cxn>
                      <a:cxn ang="0">
                        <a:pos x="94" y="28"/>
                      </a:cxn>
                    </a:cxnLst>
                    <a:rect l="0" t="0" r="r" b="b"/>
                    <a:pathLst>
                      <a:path w="94" h="42">
                        <a:moveTo>
                          <a:pt x="94" y="28"/>
                        </a:moveTo>
                        <a:lnTo>
                          <a:pt x="22" y="0"/>
                        </a:lnTo>
                        <a:lnTo>
                          <a:pt x="0" y="10"/>
                        </a:lnTo>
                        <a:lnTo>
                          <a:pt x="72" y="42"/>
                        </a:lnTo>
                        <a:lnTo>
                          <a:pt x="94" y="2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66" name="Freeform 2234"/>
                  <p:cNvSpPr>
                    <a:spLocks noChangeAspect="1"/>
                  </p:cNvSpPr>
                  <p:nvPr/>
                </p:nvSpPr>
                <p:spPr bwMode="auto">
                  <a:xfrm>
                    <a:off x="4256" y="1344"/>
                    <a:ext cx="92" cy="44"/>
                  </a:xfrm>
                  <a:custGeom>
                    <a:avLst/>
                    <a:gdLst/>
                    <a:ahLst/>
                    <a:cxnLst>
                      <a:cxn ang="0">
                        <a:pos x="92" y="32"/>
                      </a:cxn>
                      <a:cxn ang="0">
                        <a:pos x="20" y="0"/>
                      </a:cxn>
                      <a:cxn ang="0">
                        <a:pos x="0" y="12"/>
                      </a:cxn>
                      <a:cxn ang="0">
                        <a:pos x="72" y="44"/>
                      </a:cxn>
                      <a:cxn ang="0">
                        <a:pos x="92" y="32"/>
                      </a:cxn>
                    </a:cxnLst>
                    <a:rect l="0" t="0" r="r" b="b"/>
                    <a:pathLst>
                      <a:path w="92" h="44">
                        <a:moveTo>
                          <a:pt x="92" y="32"/>
                        </a:moveTo>
                        <a:lnTo>
                          <a:pt x="20" y="0"/>
                        </a:lnTo>
                        <a:lnTo>
                          <a:pt x="0" y="12"/>
                        </a:lnTo>
                        <a:lnTo>
                          <a:pt x="72" y="44"/>
                        </a:lnTo>
                        <a:lnTo>
                          <a:pt x="92" y="32"/>
                        </a:lnTo>
                        <a:close/>
                      </a:path>
                    </a:pathLst>
                  </a:custGeom>
                  <a:solidFill>
                    <a:srgbClr val="007B7F"/>
                  </a:solidFill>
                  <a:ln w="0">
                    <a:solidFill>
                      <a:srgbClr val="007B7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67" name="Freeform 2235"/>
                  <p:cNvSpPr>
                    <a:spLocks noChangeAspect="1"/>
                  </p:cNvSpPr>
                  <p:nvPr/>
                </p:nvSpPr>
                <p:spPr bwMode="auto">
                  <a:xfrm>
                    <a:off x="4256" y="1344"/>
                    <a:ext cx="92" cy="44"/>
                  </a:xfrm>
                  <a:custGeom>
                    <a:avLst/>
                    <a:gdLst/>
                    <a:ahLst/>
                    <a:cxnLst>
                      <a:cxn ang="0">
                        <a:pos x="92" y="32"/>
                      </a:cxn>
                      <a:cxn ang="0">
                        <a:pos x="20" y="0"/>
                      </a:cxn>
                      <a:cxn ang="0">
                        <a:pos x="0" y="12"/>
                      </a:cxn>
                      <a:cxn ang="0">
                        <a:pos x="72" y="44"/>
                      </a:cxn>
                      <a:cxn ang="0">
                        <a:pos x="92" y="32"/>
                      </a:cxn>
                    </a:cxnLst>
                    <a:rect l="0" t="0" r="r" b="b"/>
                    <a:pathLst>
                      <a:path w="92" h="44">
                        <a:moveTo>
                          <a:pt x="92" y="32"/>
                        </a:moveTo>
                        <a:lnTo>
                          <a:pt x="20" y="0"/>
                        </a:lnTo>
                        <a:lnTo>
                          <a:pt x="0" y="12"/>
                        </a:lnTo>
                        <a:lnTo>
                          <a:pt x="72" y="44"/>
                        </a:lnTo>
                        <a:lnTo>
                          <a:pt x="92" y="3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68" name="Freeform 2236"/>
                  <p:cNvSpPr>
                    <a:spLocks noChangeAspect="1"/>
                  </p:cNvSpPr>
                  <p:nvPr/>
                </p:nvSpPr>
                <p:spPr bwMode="auto">
                  <a:xfrm>
                    <a:off x="4234" y="1356"/>
                    <a:ext cx="94" cy="46"/>
                  </a:xfrm>
                  <a:custGeom>
                    <a:avLst/>
                    <a:gdLst/>
                    <a:ahLst/>
                    <a:cxnLst>
                      <a:cxn ang="0">
                        <a:pos x="94" y="32"/>
                      </a:cxn>
                      <a:cxn ang="0">
                        <a:pos x="22" y="0"/>
                      </a:cxn>
                      <a:cxn ang="0">
                        <a:pos x="0" y="12"/>
                      </a:cxn>
                      <a:cxn ang="0">
                        <a:pos x="72" y="46"/>
                      </a:cxn>
                      <a:cxn ang="0">
                        <a:pos x="94" y="32"/>
                      </a:cxn>
                    </a:cxnLst>
                    <a:rect l="0" t="0" r="r" b="b"/>
                    <a:pathLst>
                      <a:path w="94" h="46">
                        <a:moveTo>
                          <a:pt x="94" y="32"/>
                        </a:moveTo>
                        <a:lnTo>
                          <a:pt x="22" y="0"/>
                        </a:lnTo>
                        <a:lnTo>
                          <a:pt x="0" y="12"/>
                        </a:lnTo>
                        <a:lnTo>
                          <a:pt x="72" y="46"/>
                        </a:lnTo>
                        <a:lnTo>
                          <a:pt x="94" y="32"/>
                        </a:lnTo>
                        <a:close/>
                      </a:path>
                    </a:pathLst>
                  </a:custGeom>
                  <a:solidFill>
                    <a:srgbClr val="007B82"/>
                  </a:solidFill>
                  <a:ln w="0">
                    <a:solidFill>
                      <a:srgbClr val="007B82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69" name="Freeform 2237"/>
                  <p:cNvSpPr>
                    <a:spLocks noChangeAspect="1"/>
                  </p:cNvSpPr>
                  <p:nvPr/>
                </p:nvSpPr>
                <p:spPr bwMode="auto">
                  <a:xfrm>
                    <a:off x="4234" y="1356"/>
                    <a:ext cx="94" cy="46"/>
                  </a:xfrm>
                  <a:custGeom>
                    <a:avLst/>
                    <a:gdLst/>
                    <a:ahLst/>
                    <a:cxnLst>
                      <a:cxn ang="0">
                        <a:pos x="94" y="32"/>
                      </a:cxn>
                      <a:cxn ang="0">
                        <a:pos x="22" y="0"/>
                      </a:cxn>
                      <a:cxn ang="0">
                        <a:pos x="0" y="12"/>
                      </a:cxn>
                      <a:cxn ang="0">
                        <a:pos x="72" y="46"/>
                      </a:cxn>
                      <a:cxn ang="0">
                        <a:pos x="94" y="32"/>
                      </a:cxn>
                    </a:cxnLst>
                    <a:rect l="0" t="0" r="r" b="b"/>
                    <a:pathLst>
                      <a:path w="94" h="46">
                        <a:moveTo>
                          <a:pt x="94" y="32"/>
                        </a:moveTo>
                        <a:lnTo>
                          <a:pt x="22" y="0"/>
                        </a:lnTo>
                        <a:lnTo>
                          <a:pt x="0" y="12"/>
                        </a:lnTo>
                        <a:lnTo>
                          <a:pt x="72" y="46"/>
                        </a:lnTo>
                        <a:lnTo>
                          <a:pt x="94" y="3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70" name="Freeform 2238"/>
                  <p:cNvSpPr>
                    <a:spLocks noChangeAspect="1"/>
                  </p:cNvSpPr>
                  <p:nvPr/>
                </p:nvSpPr>
                <p:spPr bwMode="auto">
                  <a:xfrm>
                    <a:off x="4212" y="1368"/>
                    <a:ext cx="94" cy="48"/>
                  </a:xfrm>
                  <a:custGeom>
                    <a:avLst/>
                    <a:gdLst/>
                    <a:ahLst/>
                    <a:cxnLst>
                      <a:cxn ang="0">
                        <a:pos x="94" y="34"/>
                      </a:cxn>
                      <a:cxn ang="0">
                        <a:pos x="22" y="0"/>
                      </a:cxn>
                      <a:cxn ang="0">
                        <a:pos x="0" y="14"/>
                      </a:cxn>
                      <a:cxn ang="0">
                        <a:pos x="72" y="48"/>
                      </a:cxn>
                      <a:cxn ang="0">
                        <a:pos x="94" y="34"/>
                      </a:cxn>
                    </a:cxnLst>
                    <a:rect l="0" t="0" r="r" b="b"/>
                    <a:pathLst>
                      <a:path w="94" h="48">
                        <a:moveTo>
                          <a:pt x="94" y="34"/>
                        </a:moveTo>
                        <a:lnTo>
                          <a:pt x="22" y="0"/>
                        </a:lnTo>
                        <a:lnTo>
                          <a:pt x="0" y="14"/>
                        </a:lnTo>
                        <a:lnTo>
                          <a:pt x="72" y="48"/>
                        </a:lnTo>
                        <a:lnTo>
                          <a:pt x="94" y="34"/>
                        </a:lnTo>
                        <a:close/>
                      </a:path>
                    </a:pathLst>
                  </a:custGeom>
                  <a:solidFill>
                    <a:srgbClr val="007B85"/>
                  </a:solidFill>
                  <a:ln w="0">
                    <a:solidFill>
                      <a:srgbClr val="007B8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71" name="Freeform 2239"/>
                  <p:cNvSpPr>
                    <a:spLocks noChangeAspect="1"/>
                  </p:cNvSpPr>
                  <p:nvPr/>
                </p:nvSpPr>
                <p:spPr bwMode="auto">
                  <a:xfrm>
                    <a:off x="4212" y="1368"/>
                    <a:ext cx="94" cy="48"/>
                  </a:xfrm>
                  <a:custGeom>
                    <a:avLst/>
                    <a:gdLst/>
                    <a:ahLst/>
                    <a:cxnLst>
                      <a:cxn ang="0">
                        <a:pos x="94" y="34"/>
                      </a:cxn>
                      <a:cxn ang="0">
                        <a:pos x="22" y="0"/>
                      </a:cxn>
                      <a:cxn ang="0">
                        <a:pos x="0" y="14"/>
                      </a:cxn>
                      <a:cxn ang="0">
                        <a:pos x="72" y="48"/>
                      </a:cxn>
                      <a:cxn ang="0">
                        <a:pos x="94" y="34"/>
                      </a:cxn>
                    </a:cxnLst>
                    <a:rect l="0" t="0" r="r" b="b"/>
                    <a:pathLst>
                      <a:path w="94" h="48">
                        <a:moveTo>
                          <a:pt x="94" y="34"/>
                        </a:moveTo>
                        <a:lnTo>
                          <a:pt x="22" y="0"/>
                        </a:lnTo>
                        <a:lnTo>
                          <a:pt x="0" y="14"/>
                        </a:lnTo>
                        <a:lnTo>
                          <a:pt x="72" y="48"/>
                        </a:lnTo>
                        <a:lnTo>
                          <a:pt x="94" y="3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8" name="Group 2240"/>
                <p:cNvGrpSpPr>
                  <a:grpSpLocks noChangeAspect="1"/>
                </p:cNvGrpSpPr>
                <p:nvPr/>
              </p:nvGrpSpPr>
              <p:grpSpPr bwMode="auto">
                <a:xfrm>
                  <a:off x="3703" y="1152"/>
                  <a:ext cx="1113" cy="398"/>
                  <a:chOff x="3770" y="1166"/>
                  <a:chExt cx="1236" cy="442"/>
                </a:xfrm>
              </p:grpSpPr>
              <p:sp>
                <p:nvSpPr>
                  <p:cNvPr id="148673" name="Freeform 2241"/>
                  <p:cNvSpPr>
                    <a:spLocks noChangeAspect="1"/>
                  </p:cNvSpPr>
                  <p:nvPr/>
                </p:nvSpPr>
                <p:spPr bwMode="auto">
                  <a:xfrm>
                    <a:off x="4190" y="1382"/>
                    <a:ext cx="94" cy="48"/>
                  </a:xfrm>
                  <a:custGeom>
                    <a:avLst/>
                    <a:gdLst/>
                    <a:ahLst/>
                    <a:cxnLst>
                      <a:cxn ang="0">
                        <a:pos x="94" y="34"/>
                      </a:cxn>
                      <a:cxn ang="0">
                        <a:pos x="22" y="0"/>
                      </a:cxn>
                      <a:cxn ang="0">
                        <a:pos x="0" y="12"/>
                      </a:cxn>
                      <a:cxn ang="0">
                        <a:pos x="72" y="48"/>
                      </a:cxn>
                      <a:cxn ang="0">
                        <a:pos x="94" y="34"/>
                      </a:cxn>
                    </a:cxnLst>
                    <a:rect l="0" t="0" r="r" b="b"/>
                    <a:pathLst>
                      <a:path w="94" h="48">
                        <a:moveTo>
                          <a:pt x="94" y="34"/>
                        </a:moveTo>
                        <a:lnTo>
                          <a:pt x="22" y="0"/>
                        </a:lnTo>
                        <a:lnTo>
                          <a:pt x="0" y="12"/>
                        </a:lnTo>
                        <a:lnTo>
                          <a:pt x="72" y="48"/>
                        </a:lnTo>
                        <a:lnTo>
                          <a:pt x="94" y="34"/>
                        </a:lnTo>
                        <a:close/>
                      </a:path>
                    </a:pathLst>
                  </a:custGeom>
                  <a:solidFill>
                    <a:srgbClr val="007B87"/>
                  </a:solidFill>
                  <a:ln w="0">
                    <a:solidFill>
                      <a:srgbClr val="007B87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74" name="Freeform 2242"/>
                  <p:cNvSpPr>
                    <a:spLocks noChangeAspect="1"/>
                  </p:cNvSpPr>
                  <p:nvPr/>
                </p:nvSpPr>
                <p:spPr bwMode="auto">
                  <a:xfrm>
                    <a:off x="4190" y="1382"/>
                    <a:ext cx="94" cy="48"/>
                  </a:xfrm>
                  <a:custGeom>
                    <a:avLst/>
                    <a:gdLst/>
                    <a:ahLst/>
                    <a:cxnLst>
                      <a:cxn ang="0">
                        <a:pos x="94" y="34"/>
                      </a:cxn>
                      <a:cxn ang="0">
                        <a:pos x="22" y="0"/>
                      </a:cxn>
                      <a:cxn ang="0">
                        <a:pos x="0" y="12"/>
                      </a:cxn>
                      <a:cxn ang="0">
                        <a:pos x="72" y="48"/>
                      </a:cxn>
                      <a:cxn ang="0">
                        <a:pos x="94" y="34"/>
                      </a:cxn>
                    </a:cxnLst>
                    <a:rect l="0" t="0" r="r" b="b"/>
                    <a:pathLst>
                      <a:path w="94" h="48">
                        <a:moveTo>
                          <a:pt x="94" y="34"/>
                        </a:moveTo>
                        <a:lnTo>
                          <a:pt x="22" y="0"/>
                        </a:lnTo>
                        <a:lnTo>
                          <a:pt x="0" y="12"/>
                        </a:lnTo>
                        <a:lnTo>
                          <a:pt x="72" y="48"/>
                        </a:lnTo>
                        <a:lnTo>
                          <a:pt x="94" y="3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75" name="Freeform 2243"/>
                  <p:cNvSpPr>
                    <a:spLocks noChangeAspect="1"/>
                  </p:cNvSpPr>
                  <p:nvPr/>
                </p:nvSpPr>
                <p:spPr bwMode="auto">
                  <a:xfrm>
                    <a:off x="4168" y="1394"/>
                    <a:ext cx="94" cy="52"/>
                  </a:xfrm>
                  <a:custGeom>
                    <a:avLst/>
                    <a:gdLst/>
                    <a:ahLst/>
                    <a:cxnLst>
                      <a:cxn ang="0">
                        <a:pos x="94" y="36"/>
                      </a:cxn>
                      <a:cxn ang="0">
                        <a:pos x="22" y="0"/>
                      </a:cxn>
                      <a:cxn ang="0">
                        <a:pos x="0" y="14"/>
                      </a:cxn>
                      <a:cxn ang="0">
                        <a:pos x="72" y="52"/>
                      </a:cxn>
                      <a:cxn ang="0">
                        <a:pos x="94" y="36"/>
                      </a:cxn>
                    </a:cxnLst>
                    <a:rect l="0" t="0" r="r" b="b"/>
                    <a:pathLst>
                      <a:path w="94" h="52">
                        <a:moveTo>
                          <a:pt x="94" y="36"/>
                        </a:moveTo>
                        <a:lnTo>
                          <a:pt x="22" y="0"/>
                        </a:lnTo>
                        <a:lnTo>
                          <a:pt x="0" y="14"/>
                        </a:lnTo>
                        <a:lnTo>
                          <a:pt x="72" y="52"/>
                        </a:lnTo>
                        <a:lnTo>
                          <a:pt x="94" y="36"/>
                        </a:lnTo>
                        <a:close/>
                      </a:path>
                    </a:pathLst>
                  </a:custGeom>
                  <a:solidFill>
                    <a:srgbClr val="007C88"/>
                  </a:solidFill>
                  <a:ln w="0">
                    <a:solidFill>
                      <a:srgbClr val="007C88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76" name="Freeform 2244"/>
                  <p:cNvSpPr>
                    <a:spLocks noChangeAspect="1"/>
                  </p:cNvSpPr>
                  <p:nvPr/>
                </p:nvSpPr>
                <p:spPr bwMode="auto">
                  <a:xfrm>
                    <a:off x="4168" y="1394"/>
                    <a:ext cx="94" cy="52"/>
                  </a:xfrm>
                  <a:custGeom>
                    <a:avLst/>
                    <a:gdLst/>
                    <a:ahLst/>
                    <a:cxnLst>
                      <a:cxn ang="0">
                        <a:pos x="94" y="36"/>
                      </a:cxn>
                      <a:cxn ang="0">
                        <a:pos x="22" y="0"/>
                      </a:cxn>
                      <a:cxn ang="0">
                        <a:pos x="0" y="14"/>
                      </a:cxn>
                      <a:cxn ang="0">
                        <a:pos x="72" y="52"/>
                      </a:cxn>
                      <a:cxn ang="0">
                        <a:pos x="94" y="36"/>
                      </a:cxn>
                    </a:cxnLst>
                    <a:rect l="0" t="0" r="r" b="b"/>
                    <a:pathLst>
                      <a:path w="94" h="52">
                        <a:moveTo>
                          <a:pt x="94" y="36"/>
                        </a:moveTo>
                        <a:lnTo>
                          <a:pt x="22" y="0"/>
                        </a:lnTo>
                        <a:lnTo>
                          <a:pt x="0" y="14"/>
                        </a:lnTo>
                        <a:lnTo>
                          <a:pt x="72" y="52"/>
                        </a:lnTo>
                        <a:lnTo>
                          <a:pt x="94" y="3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77" name="Freeform 2245"/>
                  <p:cNvSpPr>
                    <a:spLocks noChangeAspect="1"/>
                  </p:cNvSpPr>
                  <p:nvPr/>
                </p:nvSpPr>
                <p:spPr bwMode="auto">
                  <a:xfrm>
                    <a:off x="4146" y="1408"/>
                    <a:ext cx="94" cy="54"/>
                  </a:xfrm>
                  <a:custGeom>
                    <a:avLst/>
                    <a:gdLst/>
                    <a:ahLst/>
                    <a:cxnLst>
                      <a:cxn ang="0">
                        <a:pos x="94" y="38"/>
                      </a:cxn>
                      <a:cxn ang="0">
                        <a:pos x="22" y="0"/>
                      </a:cxn>
                      <a:cxn ang="0">
                        <a:pos x="0" y="14"/>
                      </a:cxn>
                      <a:cxn ang="0">
                        <a:pos x="72" y="54"/>
                      </a:cxn>
                      <a:cxn ang="0">
                        <a:pos x="94" y="38"/>
                      </a:cxn>
                    </a:cxnLst>
                    <a:rect l="0" t="0" r="r" b="b"/>
                    <a:pathLst>
                      <a:path w="94" h="54">
                        <a:moveTo>
                          <a:pt x="94" y="38"/>
                        </a:moveTo>
                        <a:lnTo>
                          <a:pt x="22" y="0"/>
                        </a:lnTo>
                        <a:lnTo>
                          <a:pt x="0" y="14"/>
                        </a:lnTo>
                        <a:lnTo>
                          <a:pt x="72" y="54"/>
                        </a:lnTo>
                        <a:lnTo>
                          <a:pt x="94" y="38"/>
                        </a:lnTo>
                        <a:close/>
                      </a:path>
                    </a:pathLst>
                  </a:custGeom>
                  <a:solidFill>
                    <a:srgbClr val="007E88"/>
                  </a:solidFill>
                  <a:ln w="0">
                    <a:solidFill>
                      <a:srgbClr val="007E88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78" name="Freeform 2246"/>
                  <p:cNvSpPr>
                    <a:spLocks noChangeAspect="1"/>
                  </p:cNvSpPr>
                  <p:nvPr/>
                </p:nvSpPr>
                <p:spPr bwMode="auto">
                  <a:xfrm>
                    <a:off x="4146" y="1408"/>
                    <a:ext cx="94" cy="54"/>
                  </a:xfrm>
                  <a:custGeom>
                    <a:avLst/>
                    <a:gdLst/>
                    <a:ahLst/>
                    <a:cxnLst>
                      <a:cxn ang="0">
                        <a:pos x="94" y="38"/>
                      </a:cxn>
                      <a:cxn ang="0">
                        <a:pos x="22" y="0"/>
                      </a:cxn>
                      <a:cxn ang="0">
                        <a:pos x="0" y="14"/>
                      </a:cxn>
                      <a:cxn ang="0">
                        <a:pos x="72" y="54"/>
                      </a:cxn>
                      <a:cxn ang="0">
                        <a:pos x="94" y="38"/>
                      </a:cxn>
                    </a:cxnLst>
                    <a:rect l="0" t="0" r="r" b="b"/>
                    <a:pathLst>
                      <a:path w="94" h="54">
                        <a:moveTo>
                          <a:pt x="94" y="38"/>
                        </a:moveTo>
                        <a:lnTo>
                          <a:pt x="22" y="0"/>
                        </a:lnTo>
                        <a:lnTo>
                          <a:pt x="0" y="14"/>
                        </a:lnTo>
                        <a:lnTo>
                          <a:pt x="72" y="54"/>
                        </a:lnTo>
                        <a:lnTo>
                          <a:pt x="94" y="3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79" name="Freeform 2247"/>
                  <p:cNvSpPr>
                    <a:spLocks noChangeAspect="1"/>
                  </p:cNvSpPr>
                  <p:nvPr/>
                </p:nvSpPr>
                <p:spPr bwMode="auto">
                  <a:xfrm>
                    <a:off x="4124" y="1422"/>
                    <a:ext cx="94" cy="56"/>
                  </a:xfrm>
                  <a:custGeom>
                    <a:avLst/>
                    <a:gdLst/>
                    <a:ahLst/>
                    <a:cxnLst>
                      <a:cxn ang="0">
                        <a:pos x="94" y="40"/>
                      </a:cxn>
                      <a:cxn ang="0">
                        <a:pos x="22" y="0"/>
                      </a:cxn>
                      <a:cxn ang="0">
                        <a:pos x="0" y="14"/>
                      </a:cxn>
                      <a:cxn ang="0">
                        <a:pos x="72" y="56"/>
                      </a:cxn>
                      <a:cxn ang="0">
                        <a:pos x="94" y="40"/>
                      </a:cxn>
                    </a:cxnLst>
                    <a:rect l="0" t="0" r="r" b="b"/>
                    <a:pathLst>
                      <a:path w="94" h="56">
                        <a:moveTo>
                          <a:pt x="94" y="40"/>
                        </a:moveTo>
                        <a:lnTo>
                          <a:pt x="22" y="0"/>
                        </a:lnTo>
                        <a:lnTo>
                          <a:pt x="0" y="14"/>
                        </a:lnTo>
                        <a:lnTo>
                          <a:pt x="72" y="56"/>
                        </a:lnTo>
                        <a:lnTo>
                          <a:pt x="94" y="40"/>
                        </a:lnTo>
                        <a:close/>
                      </a:path>
                    </a:pathLst>
                  </a:custGeom>
                  <a:solidFill>
                    <a:srgbClr val="008087"/>
                  </a:solidFill>
                  <a:ln w="0">
                    <a:solidFill>
                      <a:srgbClr val="008087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80" name="Freeform 2248"/>
                  <p:cNvSpPr>
                    <a:spLocks noChangeAspect="1"/>
                  </p:cNvSpPr>
                  <p:nvPr/>
                </p:nvSpPr>
                <p:spPr bwMode="auto">
                  <a:xfrm>
                    <a:off x="4124" y="1422"/>
                    <a:ext cx="94" cy="56"/>
                  </a:xfrm>
                  <a:custGeom>
                    <a:avLst/>
                    <a:gdLst/>
                    <a:ahLst/>
                    <a:cxnLst>
                      <a:cxn ang="0">
                        <a:pos x="94" y="40"/>
                      </a:cxn>
                      <a:cxn ang="0">
                        <a:pos x="22" y="0"/>
                      </a:cxn>
                      <a:cxn ang="0">
                        <a:pos x="0" y="14"/>
                      </a:cxn>
                      <a:cxn ang="0">
                        <a:pos x="72" y="56"/>
                      </a:cxn>
                      <a:cxn ang="0">
                        <a:pos x="94" y="40"/>
                      </a:cxn>
                    </a:cxnLst>
                    <a:rect l="0" t="0" r="r" b="b"/>
                    <a:pathLst>
                      <a:path w="94" h="56">
                        <a:moveTo>
                          <a:pt x="94" y="40"/>
                        </a:moveTo>
                        <a:lnTo>
                          <a:pt x="22" y="0"/>
                        </a:lnTo>
                        <a:lnTo>
                          <a:pt x="0" y="14"/>
                        </a:lnTo>
                        <a:lnTo>
                          <a:pt x="72" y="56"/>
                        </a:lnTo>
                        <a:lnTo>
                          <a:pt x="94" y="4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81" name="Freeform 2249"/>
                  <p:cNvSpPr>
                    <a:spLocks noChangeAspect="1"/>
                  </p:cNvSpPr>
                  <p:nvPr/>
                </p:nvSpPr>
                <p:spPr bwMode="auto">
                  <a:xfrm>
                    <a:off x="4100" y="1436"/>
                    <a:ext cx="96" cy="56"/>
                  </a:xfrm>
                  <a:custGeom>
                    <a:avLst/>
                    <a:gdLst/>
                    <a:ahLst/>
                    <a:cxnLst>
                      <a:cxn ang="0">
                        <a:pos x="96" y="42"/>
                      </a:cxn>
                      <a:cxn ang="0">
                        <a:pos x="24" y="0"/>
                      </a:cxn>
                      <a:cxn ang="0">
                        <a:pos x="0" y="12"/>
                      </a:cxn>
                      <a:cxn ang="0">
                        <a:pos x="72" y="56"/>
                      </a:cxn>
                      <a:cxn ang="0">
                        <a:pos x="96" y="42"/>
                      </a:cxn>
                    </a:cxnLst>
                    <a:rect l="0" t="0" r="r" b="b"/>
                    <a:pathLst>
                      <a:path w="96" h="56">
                        <a:moveTo>
                          <a:pt x="96" y="42"/>
                        </a:moveTo>
                        <a:lnTo>
                          <a:pt x="24" y="0"/>
                        </a:lnTo>
                        <a:lnTo>
                          <a:pt x="0" y="12"/>
                        </a:lnTo>
                        <a:lnTo>
                          <a:pt x="72" y="56"/>
                        </a:lnTo>
                        <a:lnTo>
                          <a:pt x="96" y="42"/>
                        </a:lnTo>
                        <a:close/>
                      </a:path>
                    </a:pathLst>
                  </a:custGeom>
                  <a:solidFill>
                    <a:srgbClr val="008484"/>
                  </a:solidFill>
                  <a:ln w="0">
                    <a:solidFill>
                      <a:srgbClr val="008484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82" name="Freeform 2250"/>
                  <p:cNvSpPr>
                    <a:spLocks noChangeAspect="1"/>
                  </p:cNvSpPr>
                  <p:nvPr/>
                </p:nvSpPr>
                <p:spPr bwMode="auto">
                  <a:xfrm>
                    <a:off x="4100" y="1436"/>
                    <a:ext cx="96" cy="56"/>
                  </a:xfrm>
                  <a:custGeom>
                    <a:avLst/>
                    <a:gdLst/>
                    <a:ahLst/>
                    <a:cxnLst>
                      <a:cxn ang="0">
                        <a:pos x="96" y="42"/>
                      </a:cxn>
                      <a:cxn ang="0">
                        <a:pos x="24" y="0"/>
                      </a:cxn>
                      <a:cxn ang="0">
                        <a:pos x="0" y="12"/>
                      </a:cxn>
                      <a:cxn ang="0">
                        <a:pos x="72" y="56"/>
                      </a:cxn>
                      <a:cxn ang="0">
                        <a:pos x="96" y="42"/>
                      </a:cxn>
                    </a:cxnLst>
                    <a:rect l="0" t="0" r="r" b="b"/>
                    <a:pathLst>
                      <a:path w="96" h="56">
                        <a:moveTo>
                          <a:pt x="96" y="42"/>
                        </a:moveTo>
                        <a:lnTo>
                          <a:pt x="24" y="0"/>
                        </a:lnTo>
                        <a:lnTo>
                          <a:pt x="0" y="12"/>
                        </a:lnTo>
                        <a:lnTo>
                          <a:pt x="72" y="56"/>
                        </a:lnTo>
                        <a:lnTo>
                          <a:pt x="96" y="4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83" name="Freeform 2251"/>
                  <p:cNvSpPr>
                    <a:spLocks noChangeAspect="1"/>
                  </p:cNvSpPr>
                  <p:nvPr/>
                </p:nvSpPr>
                <p:spPr bwMode="auto">
                  <a:xfrm>
                    <a:off x="4078" y="1448"/>
                    <a:ext cx="94" cy="58"/>
                  </a:xfrm>
                  <a:custGeom>
                    <a:avLst/>
                    <a:gdLst/>
                    <a:ahLst/>
                    <a:cxnLst>
                      <a:cxn ang="0">
                        <a:pos x="94" y="44"/>
                      </a:cxn>
                      <a:cxn ang="0">
                        <a:pos x="22" y="0"/>
                      </a:cxn>
                      <a:cxn ang="0">
                        <a:pos x="0" y="12"/>
                      </a:cxn>
                      <a:cxn ang="0">
                        <a:pos x="72" y="58"/>
                      </a:cxn>
                      <a:cxn ang="0">
                        <a:pos x="94" y="44"/>
                      </a:cxn>
                    </a:cxnLst>
                    <a:rect l="0" t="0" r="r" b="b"/>
                    <a:pathLst>
                      <a:path w="94" h="58">
                        <a:moveTo>
                          <a:pt x="94" y="44"/>
                        </a:moveTo>
                        <a:lnTo>
                          <a:pt x="22" y="0"/>
                        </a:lnTo>
                        <a:lnTo>
                          <a:pt x="0" y="12"/>
                        </a:lnTo>
                        <a:lnTo>
                          <a:pt x="72" y="58"/>
                        </a:lnTo>
                        <a:lnTo>
                          <a:pt x="94" y="44"/>
                        </a:lnTo>
                        <a:close/>
                      </a:path>
                    </a:pathLst>
                  </a:custGeom>
                  <a:solidFill>
                    <a:srgbClr val="00887F"/>
                  </a:solidFill>
                  <a:ln w="0">
                    <a:solidFill>
                      <a:srgbClr val="00887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84" name="Freeform 2252"/>
                  <p:cNvSpPr>
                    <a:spLocks noChangeAspect="1"/>
                  </p:cNvSpPr>
                  <p:nvPr/>
                </p:nvSpPr>
                <p:spPr bwMode="auto">
                  <a:xfrm>
                    <a:off x="4078" y="1448"/>
                    <a:ext cx="94" cy="58"/>
                  </a:xfrm>
                  <a:custGeom>
                    <a:avLst/>
                    <a:gdLst/>
                    <a:ahLst/>
                    <a:cxnLst>
                      <a:cxn ang="0">
                        <a:pos x="94" y="44"/>
                      </a:cxn>
                      <a:cxn ang="0">
                        <a:pos x="22" y="0"/>
                      </a:cxn>
                      <a:cxn ang="0">
                        <a:pos x="0" y="12"/>
                      </a:cxn>
                      <a:cxn ang="0">
                        <a:pos x="72" y="58"/>
                      </a:cxn>
                      <a:cxn ang="0">
                        <a:pos x="94" y="44"/>
                      </a:cxn>
                    </a:cxnLst>
                    <a:rect l="0" t="0" r="r" b="b"/>
                    <a:pathLst>
                      <a:path w="94" h="58">
                        <a:moveTo>
                          <a:pt x="94" y="44"/>
                        </a:moveTo>
                        <a:lnTo>
                          <a:pt x="22" y="0"/>
                        </a:lnTo>
                        <a:lnTo>
                          <a:pt x="0" y="12"/>
                        </a:lnTo>
                        <a:lnTo>
                          <a:pt x="72" y="58"/>
                        </a:lnTo>
                        <a:lnTo>
                          <a:pt x="94" y="4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85" name="Freeform 2253"/>
                  <p:cNvSpPr>
                    <a:spLocks noChangeAspect="1"/>
                  </p:cNvSpPr>
                  <p:nvPr/>
                </p:nvSpPr>
                <p:spPr bwMode="auto">
                  <a:xfrm>
                    <a:off x="4054" y="1460"/>
                    <a:ext cx="96" cy="60"/>
                  </a:xfrm>
                  <a:custGeom>
                    <a:avLst/>
                    <a:gdLst/>
                    <a:ahLst/>
                    <a:cxnLst>
                      <a:cxn ang="0">
                        <a:pos x="96" y="46"/>
                      </a:cxn>
                      <a:cxn ang="0">
                        <a:pos x="24" y="0"/>
                      </a:cxn>
                      <a:cxn ang="0">
                        <a:pos x="0" y="12"/>
                      </a:cxn>
                      <a:cxn ang="0">
                        <a:pos x="72" y="60"/>
                      </a:cxn>
                      <a:cxn ang="0">
                        <a:pos x="96" y="46"/>
                      </a:cxn>
                    </a:cxnLst>
                    <a:rect l="0" t="0" r="r" b="b"/>
                    <a:pathLst>
                      <a:path w="96" h="60">
                        <a:moveTo>
                          <a:pt x="96" y="46"/>
                        </a:moveTo>
                        <a:lnTo>
                          <a:pt x="24" y="0"/>
                        </a:lnTo>
                        <a:lnTo>
                          <a:pt x="0" y="12"/>
                        </a:lnTo>
                        <a:lnTo>
                          <a:pt x="72" y="60"/>
                        </a:lnTo>
                        <a:lnTo>
                          <a:pt x="96" y="46"/>
                        </a:lnTo>
                        <a:close/>
                      </a:path>
                    </a:pathLst>
                  </a:custGeom>
                  <a:solidFill>
                    <a:srgbClr val="008E78"/>
                  </a:solidFill>
                  <a:ln w="0">
                    <a:solidFill>
                      <a:srgbClr val="008E78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86" name="Freeform 2254"/>
                  <p:cNvSpPr>
                    <a:spLocks noChangeAspect="1"/>
                  </p:cNvSpPr>
                  <p:nvPr/>
                </p:nvSpPr>
                <p:spPr bwMode="auto">
                  <a:xfrm>
                    <a:off x="4054" y="1460"/>
                    <a:ext cx="96" cy="60"/>
                  </a:xfrm>
                  <a:custGeom>
                    <a:avLst/>
                    <a:gdLst/>
                    <a:ahLst/>
                    <a:cxnLst>
                      <a:cxn ang="0">
                        <a:pos x="96" y="46"/>
                      </a:cxn>
                      <a:cxn ang="0">
                        <a:pos x="24" y="0"/>
                      </a:cxn>
                      <a:cxn ang="0">
                        <a:pos x="0" y="12"/>
                      </a:cxn>
                      <a:cxn ang="0">
                        <a:pos x="72" y="60"/>
                      </a:cxn>
                      <a:cxn ang="0">
                        <a:pos x="96" y="46"/>
                      </a:cxn>
                    </a:cxnLst>
                    <a:rect l="0" t="0" r="r" b="b"/>
                    <a:pathLst>
                      <a:path w="96" h="60">
                        <a:moveTo>
                          <a:pt x="96" y="46"/>
                        </a:moveTo>
                        <a:lnTo>
                          <a:pt x="24" y="0"/>
                        </a:lnTo>
                        <a:lnTo>
                          <a:pt x="0" y="12"/>
                        </a:lnTo>
                        <a:lnTo>
                          <a:pt x="72" y="60"/>
                        </a:lnTo>
                        <a:lnTo>
                          <a:pt x="96" y="4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87" name="Freeform 2255"/>
                  <p:cNvSpPr>
                    <a:spLocks noChangeAspect="1"/>
                  </p:cNvSpPr>
                  <p:nvPr/>
                </p:nvSpPr>
                <p:spPr bwMode="auto">
                  <a:xfrm>
                    <a:off x="4030" y="1472"/>
                    <a:ext cx="96" cy="60"/>
                  </a:xfrm>
                  <a:custGeom>
                    <a:avLst/>
                    <a:gdLst/>
                    <a:ahLst/>
                    <a:cxnLst>
                      <a:cxn ang="0">
                        <a:pos x="96" y="48"/>
                      </a:cxn>
                      <a:cxn ang="0">
                        <a:pos x="24" y="0"/>
                      </a:cxn>
                      <a:cxn ang="0">
                        <a:pos x="0" y="10"/>
                      </a:cxn>
                      <a:cxn ang="0">
                        <a:pos x="72" y="60"/>
                      </a:cxn>
                      <a:cxn ang="0">
                        <a:pos x="96" y="48"/>
                      </a:cxn>
                    </a:cxnLst>
                    <a:rect l="0" t="0" r="r" b="b"/>
                    <a:pathLst>
                      <a:path w="96" h="60">
                        <a:moveTo>
                          <a:pt x="96" y="48"/>
                        </a:moveTo>
                        <a:lnTo>
                          <a:pt x="24" y="0"/>
                        </a:lnTo>
                        <a:lnTo>
                          <a:pt x="0" y="10"/>
                        </a:lnTo>
                        <a:lnTo>
                          <a:pt x="72" y="60"/>
                        </a:lnTo>
                        <a:lnTo>
                          <a:pt x="96" y="48"/>
                        </a:lnTo>
                        <a:close/>
                      </a:path>
                    </a:pathLst>
                  </a:custGeom>
                  <a:solidFill>
                    <a:srgbClr val="00956C"/>
                  </a:solidFill>
                  <a:ln w="0">
                    <a:solidFill>
                      <a:srgbClr val="00956C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88" name="Freeform 2256"/>
                  <p:cNvSpPr>
                    <a:spLocks noChangeAspect="1"/>
                  </p:cNvSpPr>
                  <p:nvPr/>
                </p:nvSpPr>
                <p:spPr bwMode="auto">
                  <a:xfrm>
                    <a:off x="4030" y="1472"/>
                    <a:ext cx="96" cy="60"/>
                  </a:xfrm>
                  <a:custGeom>
                    <a:avLst/>
                    <a:gdLst/>
                    <a:ahLst/>
                    <a:cxnLst>
                      <a:cxn ang="0">
                        <a:pos x="96" y="48"/>
                      </a:cxn>
                      <a:cxn ang="0">
                        <a:pos x="24" y="0"/>
                      </a:cxn>
                      <a:cxn ang="0">
                        <a:pos x="0" y="10"/>
                      </a:cxn>
                      <a:cxn ang="0">
                        <a:pos x="72" y="60"/>
                      </a:cxn>
                      <a:cxn ang="0">
                        <a:pos x="96" y="48"/>
                      </a:cxn>
                    </a:cxnLst>
                    <a:rect l="0" t="0" r="r" b="b"/>
                    <a:pathLst>
                      <a:path w="96" h="60">
                        <a:moveTo>
                          <a:pt x="96" y="48"/>
                        </a:moveTo>
                        <a:lnTo>
                          <a:pt x="24" y="0"/>
                        </a:lnTo>
                        <a:lnTo>
                          <a:pt x="0" y="10"/>
                        </a:lnTo>
                        <a:lnTo>
                          <a:pt x="72" y="60"/>
                        </a:lnTo>
                        <a:lnTo>
                          <a:pt x="96" y="4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89" name="Freeform 2257"/>
                  <p:cNvSpPr>
                    <a:spLocks noChangeAspect="1"/>
                  </p:cNvSpPr>
                  <p:nvPr/>
                </p:nvSpPr>
                <p:spPr bwMode="auto">
                  <a:xfrm>
                    <a:off x="4006" y="1482"/>
                    <a:ext cx="96" cy="58"/>
                  </a:xfrm>
                  <a:custGeom>
                    <a:avLst/>
                    <a:gdLst/>
                    <a:ahLst/>
                    <a:cxnLst>
                      <a:cxn ang="0">
                        <a:pos x="96" y="50"/>
                      </a:cxn>
                      <a:cxn ang="0">
                        <a:pos x="24" y="0"/>
                      </a:cxn>
                      <a:cxn ang="0">
                        <a:pos x="0" y="8"/>
                      </a:cxn>
                      <a:cxn ang="0">
                        <a:pos x="72" y="58"/>
                      </a:cxn>
                      <a:cxn ang="0">
                        <a:pos x="96" y="50"/>
                      </a:cxn>
                    </a:cxnLst>
                    <a:rect l="0" t="0" r="r" b="b"/>
                    <a:pathLst>
                      <a:path w="96" h="58">
                        <a:moveTo>
                          <a:pt x="96" y="50"/>
                        </a:moveTo>
                        <a:lnTo>
                          <a:pt x="24" y="0"/>
                        </a:lnTo>
                        <a:lnTo>
                          <a:pt x="0" y="8"/>
                        </a:lnTo>
                        <a:lnTo>
                          <a:pt x="72" y="58"/>
                        </a:lnTo>
                        <a:lnTo>
                          <a:pt x="96" y="50"/>
                        </a:lnTo>
                        <a:close/>
                      </a:path>
                    </a:pathLst>
                  </a:custGeom>
                  <a:solidFill>
                    <a:srgbClr val="009E5B"/>
                  </a:solidFill>
                  <a:ln w="0">
                    <a:solidFill>
                      <a:srgbClr val="009E5B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90" name="Freeform 2258"/>
                  <p:cNvSpPr>
                    <a:spLocks noChangeAspect="1"/>
                  </p:cNvSpPr>
                  <p:nvPr/>
                </p:nvSpPr>
                <p:spPr bwMode="auto">
                  <a:xfrm>
                    <a:off x="4006" y="1482"/>
                    <a:ext cx="96" cy="58"/>
                  </a:xfrm>
                  <a:custGeom>
                    <a:avLst/>
                    <a:gdLst/>
                    <a:ahLst/>
                    <a:cxnLst>
                      <a:cxn ang="0">
                        <a:pos x="96" y="50"/>
                      </a:cxn>
                      <a:cxn ang="0">
                        <a:pos x="24" y="0"/>
                      </a:cxn>
                      <a:cxn ang="0">
                        <a:pos x="0" y="8"/>
                      </a:cxn>
                      <a:cxn ang="0">
                        <a:pos x="72" y="58"/>
                      </a:cxn>
                      <a:cxn ang="0">
                        <a:pos x="96" y="50"/>
                      </a:cxn>
                    </a:cxnLst>
                    <a:rect l="0" t="0" r="r" b="b"/>
                    <a:pathLst>
                      <a:path w="96" h="58">
                        <a:moveTo>
                          <a:pt x="96" y="50"/>
                        </a:moveTo>
                        <a:lnTo>
                          <a:pt x="24" y="0"/>
                        </a:lnTo>
                        <a:lnTo>
                          <a:pt x="0" y="8"/>
                        </a:lnTo>
                        <a:lnTo>
                          <a:pt x="72" y="58"/>
                        </a:lnTo>
                        <a:lnTo>
                          <a:pt x="96" y="5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91" name="Freeform 2259"/>
                  <p:cNvSpPr>
                    <a:spLocks noChangeAspect="1"/>
                  </p:cNvSpPr>
                  <p:nvPr/>
                </p:nvSpPr>
                <p:spPr bwMode="auto">
                  <a:xfrm>
                    <a:off x="3982" y="1490"/>
                    <a:ext cx="96" cy="56"/>
                  </a:xfrm>
                  <a:custGeom>
                    <a:avLst/>
                    <a:gdLst/>
                    <a:ahLst/>
                    <a:cxnLst>
                      <a:cxn ang="0">
                        <a:pos x="96" y="50"/>
                      </a:cxn>
                      <a:cxn ang="0">
                        <a:pos x="24" y="0"/>
                      </a:cxn>
                      <a:cxn ang="0">
                        <a:pos x="0" y="6"/>
                      </a:cxn>
                      <a:cxn ang="0">
                        <a:pos x="72" y="56"/>
                      </a:cxn>
                      <a:cxn ang="0">
                        <a:pos x="96" y="50"/>
                      </a:cxn>
                    </a:cxnLst>
                    <a:rect l="0" t="0" r="r" b="b"/>
                    <a:pathLst>
                      <a:path w="96" h="56">
                        <a:moveTo>
                          <a:pt x="96" y="50"/>
                        </a:moveTo>
                        <a:lnTo>
                          <a:pt x="24" y="0"/>
                        </a:lnTo>
                        <a:lnTo>
                          <a:pt x="0" y="6"/>
                        </a:lnTo>
                        <a:lnTo>
                          <a:pt x="72" y="56"/>
                        </a:lnTo>
                        <a:lnTo>
                          <a:pt x="96" y="50"/>
                        </a:lnTo>
                        <a:close/>
                      </a:path>
                    </a:pathLst>
                  </a:custGeom>
                  <a:solidFill>
                    <a:srgbClr val="00A745"/>
                  </a:solidFill>
                  <a:ln w="0">
                    <a:solidFill>
                      <a:srgbClr val="00A74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92" name="Freeform 2260"/>
                  <p:cNvSpPr>
                    <a:spLocks noChangeAspect="1"/>
                  </p:cNvSpPr>
                  <p:nvPr/>
                </p:nvSpPr>
                <p:spPr bwMode="auto">
                  <a:xfrm>
                    <a:off x="3982" y="1490"/>
                    <a:ext cx="96" cy="56"/>
                  </a:xfrm>
                  <a:custGeom>
                    <a:avLst/>
                    <a:gdLst/>
                    <a:ahLst/>
                    <a:cxnLst>
                      <a:cxn ang="0">
                        <a:pos x="96" y="50"/>
                      </a:cxn>
                      <a:cxn ang="0">
                        <a:pos x="24" y="0"/>
                      </a:cxn>
                      <a:cxn ang="0">
                        <a:pos x="0" y="6"/>
                      </a:cxn>
                      <a:cxn ang="0">
                        <a:pos x="72" y="56"/>
                      </a:cxn>
                      <a:cxn ang="0">
                        <a:pos x="96" y="50"/>
                      </a:cxn>
                    </a:cxnLst>
                    <a:rect l="0" t="0" r="r" b="b"/>
                    <a:pathLst>
                      <a:path w="96" h="56">
                        <a:moveTo>
                          <a:pt x="96" y="50"/>
                        </a:moveTo>
                        <a:lnTo>
                          <a:pt x="24" y="0"/>
                        </a:lnTo>
                        <a:lnTo>
                          <a:pt x="0" y="6"/>
                        </a:lnTo>
                        <a:lnTo>
                          <a:pt x="72" y="56"/>
                        </a:lnTo>
                        <a:lnTo>
                          <a:pt x="96" y="5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93" name="Freeform 2261"/>
                  <p:cNvSpPr>
                    <a:spLocks noChangeAspect="1"/>
                  </p:cNvSpPr>
                  <p:nvPr/>
                </p:nvSpPr>
                <p:spPr bwMode="auto">
                  <a:xfrm>
                    <a:off x="3956" y="1496"/>
                    <a:ext cx="98" cy="54"/>
                  </a:xfrm>
                  <a:custGeom>
                    <a:avLst/>
                    <a:gdLst/>
                    <a:ahLst/>
                    <a:cxnLst>
                      <a:cxn ang="0">
                        <a:pos x="98" y="50"/>
                      </a:cxn>
                      <a:cxn ang="0">
                        <a:pos x="26" y="0"/>
                      </a:cxn>
                      <a:cxn ang="0">
                        <a:pos x="0" y="2"/>
                      </a:cxn>
                      <a:cxn ang="0">
                        <a:pos x="72" y="54"/>
                      </a:cxn>
                      <a:cxn ang="0">
                        <a:pos x="98" y="50"/>
                      </a:cxn>
                    </a:cxnLst>
                    <a:rect l="0" t="0" r="r" b="b"/>
                    <a:pathLst>
                      <a:path w="98" h="54">
                        <a:moveTo>
                          <a:pt x="98" y="50"/>
                        </a:moveTo>
                        <a:lnTo>
                          <a:pt x="26" y="0"/>
                        </a:lnTo>
                        <a:lnTo>
                          <a:pt x="0" y="2"/>
                        </a:lnTo>
                        <a:lnTo>
                          <a:pt x="72" y="54"/>
                        </a:lnTo>
                        <a:lnTo>
                          <a:pt x="98" y="50"/>
                        </a:lnTo>
                        <a:close/>
                      </a:path>
                    </a:pathLst>
                  </a:custGeom>
                  <a:solidFill>
                    <a:srgbClr val="00B026"/>
                  </a:solidFill>
                  <a:ln w="0">
                    <a:solidFill>
                      <a:srgbClr val="00B026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94" name="Freeform 2262"/>
                  <p:cNvSpPr>
                    <a:spLocks noChangeAspect="1"/>
                  </p:cNvSpPr>
                  <p:nvPr/>
                </p:nvSpPr>
                <p:spPr bwMode="auto">
                  <a:xfrm>
                    <a:off x="3956" y="1496"/>
                    <a:ext cx="98" cy="54"/>
                  </a:xfrm>
                  <a:custGeom>
                    <a:avLst/>
                    <a:gdLst/>
                    <a:ahLst/>
                    <a:cxnLst>
                      <a:cxn ang="0">
                        <a:pos x="98" y="50"/>
                      </a:cxn>
                      <a:cxn ang="0">
                        <a:pos x="26" y="0"/>
                      </a:cxn>
                      <a:cxn ang="0">
                        <a:pos x="0" y="2"/>
                      </a:cxn>
                      <a:cxn ang="0">
                        <a:pos x="72" y="54"/>
                      </a:cxn>
                      <a:cxn ang="0">
                        <a:pos x="98" y="50"/>
                      </a:cxn>
                    </a:cxnLst>
                    <a:rect l="0" t="0" r="r" b="b"/>
                    <a:pathLst>
                      <a:path w="98" h="54">
                        <a:moveTo>
                          <a:pt x="98" y="50"/>
                        </a:moveTo>
                        <a:lnTo>
                          <a:pt x="26" y="0"/>
                        </a:lnTo>
                        <a:lnTo>
                          <a:pt x="0" y="2"/>
                        </a:lnTo>
                        <a:lnTo>
                          <a:pt x="72" y="54"/>
                        </a:lnTo>
                        <a:lnTo>
                          <a:pt x="98" y="5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95" name="Freeform 2263"/>
                  <p:cNvSpPr>
                    <a:spLocks noChangeAspect="1"/>
                  </p:cNvSpPr>
                  <p:nvPr/>
                </p:nvSpPr>
                <p:spPr bwMode="auto">
                  <a:xfrm>
                    <a:off x="3932" y="1498"/>
                    <a:ext cx="96" cy="52"/>
                  </a:xfrm>
                  <a:custGeom>
                    <a:avLst/>
                    <a:gdLst/>
                    <a:ahLst/>
                    <a:cxnLst>
                      <a:cxn ang="0">
                        <a:pos x="96" y="52"/>
                      </a:cxn>
                      <a:cxn ang="0">
                        <a:pos x="24" y="0"/>
                      </a:cxn>
                      <a:cxn ang="0">
                        <a:pos x="0" y="0"/>
                      </a:cxn>
                      <a:cxn ang="0">
                        <a:pos x="72" y="50"/>
                      </a:cxn>
                      <a:cxn ang="0">
                        <a:pos x="96" y="52"/>
                      </a:cxn>
                    </a:cxnLst>
                    <a:rect l="0" t="0" r="r" b="b"/>
                    <a:pathLst>
                      <a:path w="96" h="52">
                        <a:moveTo>
                          <a:pt x="96" y="52"/>
                        </a:moveTo>
                        <a:lnTo>
                          <a:pt x="24" y="0"/>
                        </a:lnTo>
                        <a:lnTo>
                          <a:pt x="0" y="0"/>
                        </a:lnTo>
                        <a:lnTo>
                          <a:pt x="72" y="50"/>
                        </a:lnTo>
                        <a:lnTo>
                          <a:pt x="96" y="52"/>
                        </a:lnTo>
                        <a:close/>
                      </a:path>
                    </a:pathLst>
                  </a:custGeom>
                  <a:solidFill>
                    <a:srgbClr val="00B500"/>
                  </a:solidFill>
                  <a:ln w="0">
                    <a:solidFill>
                      <a:srgbClr val="00B5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96" name="Freeform 2264"/>
                  <p:cNvSpPr>
                    <a:spLocks noChangeAspect="1"/>
                  </p:cNvSpPr>
                  <p:nvPr/>
                </p:nvSpPr>
                <p:spPr bwMode="auto">
                  <a:xfrm>
                    <a:off x="3932" y="1498"/>
                    <a:ext cx="96" cy="52"/>
                  </a:xfrm>
                  <a:custGeom>
                    <a:avLst/>
                    <a:gdLst/>
                    <a:ahLst/>
                    <a:cxnLst>
                      <a:cxn ang="0">
                        <a:pos x="96" y="52"/>
                      </a:cxn>
                      <a:cxn ang="0">
                        <a:pos x="24" y="0"/>
                      </a:cxn>
                      <a:cxn ang="0">
                        <a:pos x="0" y="0"/>
                      </a:cxn>
                      <a:cxn ang="0">
                        <a:pos x="72" y="50"/>
                      </a:cxn>
                      <a:cxn ang="0">
                        <a:pos x="96" y="52"/>
                      </a:cxn>
                    </a:cxnLst>
                    <a:rect l="0" t="0" r="r" b="b"/>
                    <a:pathLst>
                      <a:path w="96" h="52">
                        <a:moveTo>
                          <a:pt x="96" y="52"/>
                        </a:moveTo>
                        <a:lnTo>
                          <a:pt x="24" y="0"/>
                        </a:lnTo>
                        <a:lnTo>
                          <a:pt x="0" y="0"/>
                        </a:lnTo>
                        <a:lnTo>
                          <a:pt x="72" y="50"/>
                        </a:lnTo>
                        <a:lnTo>
                          <a:pt x="96" y="5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97" name="Freeform 2265"/>
                  <p:cNvSpPr>
                    <a:spLocks noChangeAspect="1"/>
                  </p:cNvSpPr>
                  <p:nvPr/>
                </p:nvSpPr>
                <p:spPr bwMode="auto">
                  <a:xfrm>
                    <a:off x="3906" y="1496"/>
                    <a:ext cx="98" cy="52"/>
                  </a:xfrm>
                  <a:custGeom>
                    <a:avLst/>
                    <a:gdLst/>
                    <a:ahLst/>
                    <a:cxnLst>
                      <a:cxn ang="0">
                        <a:pos x="98" y="52"/>
                      </a:cxn>
                      <a:cxn ang="0">
                        <a:pos x="26" y="2"/>
                      </a:cxn>
                      <a:cxn ang="0">
                        <a:pos x="0" y="0"/>
                      </a:cxn>
                      <a:cxn ang="0">
                        <a:pos x="70" y="48"/>
                      </a:cxn>
                      <a:cxn ang="0">
                        <a:pos x="98" y="52"/>
                      </a:cxn>
                    </a:cxnLst>
                    <a:rect l="0" t="0" r="r" b="b"/>
                    <a:pathLst>
                      <a:path w="98" h="52">
                        <a:moveTo>
                          <a:pt x="98" y="52"/>
                        </a:moveTo>
                        <a:lnTo>
                          <a:pt x="26" y="2"/>
                        </a:lnTo>
                        <a:lnTo>
                          <a:pt x="0" y="0"/>
                        </a:lnTo>
                        <a:lnTo>
                          <a:pt x="70" y="48"/>
                        </a:lnTo>
                        <a:lnTo>
                          <a:pt x="98" y="52"/>
                        </a:lnTo>
                        <a:close/>
                      </a:path>
                    </a:pathLst>
                  </a:custGeom>
                  <a:solidFill>
                    <a:srgbClr val="00B400"/>
                  </a:solidFill>
                  <a:ln w="0">
                    <a:solidFill>
                      <a:srgbClr val="00B4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98" name="Freeform 2266"/>
                  <p:cNvSpPr>
                    <a:spLocks noChangeAspect="1"/>
                  </p:cNvSpPr>
                  <p:nvPr/>
                </p:nvSpPr>
                <p:spPr bwMode="auto">
                  <a:xfrm>
                    <a:off x="3906" y="1496"/>
                    <a:ext cx="98" cy="52"/>
                  </a:xfrm>
                  <a:custGeom>
                    <a:avLst/>
                    <a:gdLst/>
                    <a:ahLst/>
                    <a:cxnLst>
                      <a:cxn ang="0">
                        <a:pos x="98" y="52"/>
                      </a:cxn>
                      <a:cxn ang="0">
                        <a:pos x="26" y="2"/>
                      </a:cxn>
                      <a:cxn ang="0">
                        <a:pos x="0" y="0"/>
                      </a:cxn>
                      <a:cxn ang="0">
                        <a:pos x="70" y="48"/>
                      </a:cxn>
                      <a:cxn ang="0">
                        <a:pos x="98" y="52"/>
                      </a:cxn>
                    </a:cxnLst>
                    <a:rect l="0" t="0" r="r" b="b"/>
                    <a:pathLst>
                      <a:path w="98" h="52">
                        <a:moveTo>
                          <a:pt x="98" y="52"/>
                        </a:moveTo>
                        <a:lnTo>
                          <a:pt x="26" y="2"/>
                        </a:lnTo>
                        <a:lnTo>
                          <a:pt x="0" y="0"/>
                        </a:lnTo>
                        <a:lnTo>
                          <a:pt x="70" y="48"/>
                        </a:lnTo>
                        <a:lnTo>
                          <a:pt x="98" y="5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699" name="Freeform 2267"/>
                  <p:cNvSpPr>
                    <a:spLocks noChangeAspect="1"/>
                  </p:cNvSpPr>
                  <p:nvPr/>
                </p:nvSpPr>
                <p:spPr bwMode="auto">
                  <a:xfrm>
                    <a:off x="3878" y="1494"/>
                    <a:ext cx="98" cy="50"/>
                  </a:xfrm>
                  <a:custGeom>
                    <a:avLst/>
                    <a:gdLst/>
                    <a:ahLst/>
                    <a:cxnLst>
                      <a:cxn ang="0">
                        <a:pos x="98" y="50"/>
                      </a:cxn>
                      <a:cxn ang="0">
                        <a:pos x="28" y="2"/>
                      </a:cxn>
                      <a:cxn ang="0">
                        <a:pos x="0" y="0"/>
                      </a:cxn>
                      <a:cxn ang="0">
                        <a:pos x="72" y="42"/>
                      </a:cxn>
                      <a:cxn ang="0">
                        <a:pos x="98" y="50"/>
                      </a:cxn>
                    </a:cxnLst>
                    <a:rect l="0" t="0" r="r" b="b"/>
                    <a:pathLst>
                      <a:path w="98" h="50">
                        <a:moveTo>
                          <a:pt x="98" y="50"/>
                        </a:moveTo>
                        <a:lnTo>
                          <a:pt x="28" y="2"/>
                        </a:lnTo>
                        <a:lnTo>
                          <a:pt x="0" y="0"/>
                        </a:lnTo>
                        <a:lnTo>
                          <a:pt x="72" y="42"/>
                        </a:lnTo>
                        <a:lnTo>
                          <a:pt x="98" y="50"/>
                        </a:lnTo>
                        <a:close/>
                      </a:path>
                    </a:pathLst>
                  </a:custGeom>
                  <a:solidFill>
                    <a:srgbClr val="00AD00"/>
                  </a:solidFill>
                  <a:ln w="0">
                    <a:solidFill>
                      <a:srgbClr val="00AD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00" name="Freeform 2268"/>
                  <p:cNvSpPr>
                    <a:spLocks noChangeAspect="1"/>
                  </p:cNvSpPr>
                  <p:nvPr/>
                </p:nvSpPr>
                <p:spPr bwMode="auto">
                  <a:xfrm>
                    <a:off x="3878" y="1494"/>
                    <a:ext cx="98" cy="50"/>
                  </a:xfrm>
                  <a:custGeom>
                    <a:avLst/>
                    <a:gdLst/>
                    <a:ahLst/>
                    <a:cxnLst>
                      <a:cxn ang="0">
                        <a:pos x="98" y="50"/>
                      </a:cxn>
                      <a:cxn ang="0">
                        <a:pos x="28" y="2"/>
                      </a:cxn>
                      <a:cxn ang="0">
                        <a:pos x="0" y="0"/>
                      </a:cxn>
                      <a:cxn ang="0">
                        <a:pos x="72" y="42"/>
                      </a:cxn>
                      <a:cxn ang="0">
                        <a:pos x="98" y="50"/>
                      </a:cxn>
                    </a:cxnLst>
                    <a:rect l="0" t="0" r="r" b="b"/>
                    <a:pathLst>
                      <a:path w="98" h="50">
                        <a:moveTo>
                          <a:pt x="98" y="50"/>
                        </a:moveTo>
                        <a:lnTo>
                          <a:pt x="28" y="2"/>
                        </a:lnTo>
                        <a:lnTo>
                          <a:pt x="0" y="0"/>
                        </a:lnTo>
                        <a:lnTo>
                          <a:pt x="72" y="42"/>
                        </a:lnTo>
                        <a:lnTo>
                          <a:pt x="98" y="5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01" name="Freeform 2269"/>
                  <p:cNvSpPr>
                    <a:spLocks noChangeAspect="1"/>
                  </p:cNvSpPr>
                  <p:nvPr/>
                </p:nvSpPr>
                <p:spPr bwMode="auto">
                  <a:xfrm>
                    <a:off x="3852" y="1490"/>
                    <a:ext cx="98" cy="46"/>
                  </a:xfrm>
                  <a:custGeom>
                    <a:avLst/>
                    <a:gdLst/>
                    <a:ahLst/>
                    <a:cxnLst>
                      <a:cxn ang="0">
                        <a:pos x="98" y="46"/>
                      </a:cxn>
                      <a:cxn ang="0">
                        <a:pos x="26" y="4"/>
                      </a:cxn>
                      <a:cxn ang="0">
                        <a:pos x="0" y="0"/>
                      </a:cxn>
                      <a:cxn ang="0">
                        <a:pos x="70" y="40"/>
                      </a:cxn>
                      <a:cxn ang="0">
                        <a:pos x="98" y="46"/>
                      </a:cxn>
                    </a:cxnLst>
                    <a:rect l="0" t="0" r="r" b="b"/>
                    <a:pathLst>
                      <a:path w="98" h="46">
                        <a:moveTo>
                          <a:pt x="98" y="46"/>
                        </a:moveTo>
                        <a:lnTo>
                          <a:pt x="26" y="4"/>
                        </a:lnTo>
                        <a:lnTo>
                          <a:pt x="0" y="0"/>
                        </a:lnTo>
                        <a:lnTo>
                          <a:pt x="70" y="40"/>
                        </a:lnTo>
                        <a:lnTo>
                          <a:pt x="98" y="46"/>
                        </a:lnTo>
                        <a:close/>
                      </a:path>
                    </a:pathLst>
                  </a:custGeom>
                  <a:solidFill>
                    <a:srgbClr val="00A500"/>
                  </a:solidFill>
                  <a:ln w="0">
                    <a:solidFill>
                      <a:srgbClr val="00A5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02" name="Freeform 2270"/>
                  <p:cNvSpPr>
                    <a:spLocks noChangeAspect="1"/>
                  </p:cNvSpPr>
                  <p:nvPr/>
                </p:nvSpPr>
                <p:spPr bwMode="auto">
                  <a:xfrm>
                    <a:off x="3852" y="1490"/>
                    <a:ext cx="98" cy="46"/>
                  </a:xfrm>
                  <a:custGeom>
                    <a:avLst/>
                    <a:gdLst/>
                    <a:ahLst/>
                    <a:cxnLst>
                      <a:cxn ang="0">
                        <a:pos x="98" y="46"/>
                      </a:cxn>
                      <a:cxn ang="0">
                        <a:pos x="26" y="4"/>
                      </a:cxn>
                      <a:cxn ang="0">
                        <a:pos x="0" y="0"/>
                      </a:cxn>
                      <a:cxn ang="0">
                        <a:pos x="70" y="40"/>
                      </a:cxn>
                      <a:cxn ang="0">
                        <a:pos x="98" y="46"/>
                      </a:cxn>
                    </a:cxnLst>
                    <a:rect l="0" t="0" r="r" b="b"/>
                    <a:pathLst>
                      <a:path w="98" h="46">
                        <a:moveTo>
                          <a:pt x="98" y="46"/>
                        </a:moveTo>
                        <a:lnTo>
                          <a:pt x="26" y="4"/>
                        </a:lnTo>
                        <a:lnTo>
                          <a:pt x="0" y="0"/>
                        </a:lnTo>
                        <a:lnTo>
                          <a:pt x="70" y="40"/>
                        </a:lnTo>
                        <a:lnTo>
                          <a:pt x="98" y="4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03" name="Freeform 2271"/>
                  <p:cNvSpPr>
                    <a:spLocks noChangeAspect="1"/>
                  </p:cNvSpPr>
                  <p:nvPr/>
                </p:nvSpPr>
                <p:spPr bwMode="auto">
                  <a:xfrm>
                    <a:off x="3824" y="1490"/>
                    <a:ext cx="98" cy="40"/>
                  </a:xfrm>
                  <a:custGeom>
                    <a:avLst/>
                    <a:gdLst/>
                    <a:ahLst/>
                    <a:cxnLst>
                      <a:cxn ang="0">
                        <a:pos x="98" y="40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  <a:cxn ang="0">
                        <a:pos x="72" y="36"/>
                      </a:cxn>
                      <a:cxn ang="0">
                        <a:pos x="98" y="40"/>
                      </a:cxn>
                    </a:cxnLst>
                    <a:rect l="0" t="0" r="r" b="b"/>
                    <a:pathLst>
                      <a:path w="98" h="40">
                        <a:moveTo>
                          <a:pt x="98" y="40"/>
                        </a:moveTo>
                        <a:lnTo>
                          <a:pt x="28" y="0"/>
                        </a:lnTo>
                        <a:lnTo>
                          <a:pt x="0" y="0"/>
                        </a:lnTo>
                        <a:lnTo>
                          <a:pt x="72" y="36"/>
                        </a:lnTo>
                        <a:lnTo>
                          <a:pt x="98" y="40"/>
                        </a:lnTo>
                        <a:close/>
                      </a:path>
                    </a:pathLst>
                  </a:custGeom>
                  <a:solidFill>
                    <a:srgbClr val="009E00"/>
                  </a:solidFill>
                  <a:ln w="0">
                    <a:solidFill>
                      <a:srgbClr val="009E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04" name="Freeform 2272"/>
                  <p:cNvSpPr>
                    <a:spLocks noChangeAspect="1"/>
                  </p:cNvSpPr>
                  <p:nvPr/>
                </p:nvSpPr>
                <p:spPr bwMode="auto">
                  <a:xfrm>
                    <a:off x="3824" y="1490"/>
                    <a:ext cx="98" cy="40"/>
                  </a:xfrm>
                  <a:custGeom>
                    <a:avLst/>
                    <a:gdLst/>
                    <a:ahLst/>
                    <a:cxnLst>
                      <a:cxn ang="0">
                        <a:pos x="98" y="40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  <a:cxn ang="0">
                        <a:pos x="72" y="36"/>
                      </a:cxn>
                      <a:cxn ang="0">
                        <a:pos x="98" y="40"/>
                      </a:cxn>
                    </a:cxnLst>
                    <a:rect l="0" t="0" r="r" b="b"/>
                    <a:pathLst>
                      <a:path w="98" h="40">
                        <a:moveTo>
                          <a:pt x="98" y="40"/>
                        </a:moveTo>
                        <a:lnTo>
                          <a:pt x="28" y="0"/>
                        </a:lnTo>
                        <a:lnTo>
                          <a:pt x="0" y="0"/>
                        </a:lnTo>
                        <a:lnTo>
                          <a:pt x="72" y="36"/>
                        </a:lnTo>
                        <a:lnTo>
                          <a:pt x="98" y="4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05" name="Freeform 2273"/>
                  <p:cNvSpPr>
                    <a:spLocks noChangeAspect="1"/>
                  </p:cNvSpPr>
                  <p:nvPr/>
                </p:nvSpPr>
                <p:spPr bwMode="auto">
                  <a:xfrm>
                    <a:off x="3796" y="1490"/>
                    <a:ext cx="100" cy="40"/>
                  </a:xfrm>
                  <a:custGeom>
                    <a:avLst/>
                    <a:gdLst/>
                    <a:ahLst/>
                    <a:cxnLst>
                      <a:cxn ang="0">
                        <a:pos x="100" y="36"/>
                      </a:cxn>
                      <a:cxn ang="0">
                        <a:pos x="28" y="0"/>
                      </a:cxn>
                      <a:cxn ang="0">
                        <a:pos x="0" y="6"/>
                      </a:cxn>
                      <a:cxn ang="0">
                        <a:pos x="72" y="40"/>
                      </a:cxn>
                      <a:cxn ang="0">
                        <a:pos x="100" y="36"/>
                      </a:cxn>
                    </a:cxnLst>
                    <a:rect l="0" t="0" r="r" b="b"/>
                    <a:pathLst>
                      <a:path w="100" h="40">
                        <a:moveTo>
                          <a:pt x="100" y="36"/>
                        </a:moveTo>
                        <a:lnTo>
                          <a:pt x="28" y="0"/>
                        </a:lnTo>
                        <a:lnTo>
                          <a:pt x="0" y="6"/>
                        </a:lnTo>
                        <a:lnTo>
                          <a:pt x="72" y="40"/>
                        </a:lnTo>
                        <a:lnTo>
                          <a:pt x="100" y="36"/>
                        </a:lnTo>
                        <a:close/>
                      </a:path>
                    </a:pathLst>
                  </a:custGeom>
                  <a:solidFill>
                    <a:srgbClr val="00921D"/>
                  </a:solidFill>
                  <a:ln w="0">
                    <a:solidFill>
                      <a:srgbClr val="00921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06" name="Freeform 2274"/>
                  <p:cNvSpPr>
                    <a:spLocks noChangeAspect="1"/>
                  </p:cNvSpPr>
                  <p:nvPr/>
                </p:nvSpPr>
                <p:spPr bwMode="auto">
                  <a:xfrm>
                    <a:off x="3796" y="1490"/>
                    <a:ext cx="100" cy="40"/>
                  </a:xfrm>
                  <a:custGeom>
                    <a:avLst/>
                    <a:gdLst/>
                    <a:ahLst/>
                    <a:cxnLst>
                      <a:cxn ang="0">
                        <a:pos x="100" y="36"/>
                      </a:cxn>
                      <a:cxn ang="0">
                        <a:pos x="28" y="0"/>
                      </a:cxn>
                      <a:cxn ang="0">
                        <a:pos x="0" y="6"/>
                      </a:cxn>
                      <a:cxn ang="0">
                        <a:pos x="72" y="40"/>
                      </a:cxn>
                      <a:cxn ang="0">
                        <a:pos x="100" y="36"/>
                      </a:cxn>
                    </a:cxnLst>
                    <a:rect l="0" t="0" r="r" b="b"/>
                    <a:pathLst>
                      <a:path w="100" h="40">
                        <a:moveTo>
                          <a:pt x="100" y="36"/>
                        </a:moveTo>
                        <a:lnTo>
                          <a:pt x="28" y="0"/>
                        </a:lnTo>
                        <a:lnTo>
                          <a:pt x="0" y="6"/>
                        </a:lnTo>
                        <a:lnTo>
                          <a:pt x="72" y="40"/>
                        </a:lnTo>
                        <a:lnTo>
                          <a:pt x="100" y="3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07" name="Freeform 2275"/>
                  <p:cNvSpPr>
                    <a:spLocks noChangeAspect="1"/>
                  </p:cNvSpPr>
                  <p:nvPr/>
                </p:nvSpPr>
                <p:spPr bwMode="auto">
                  <a:xfrm>
                    <a:off x="3770" y="1496"/>
                    <a:ext cx="98" cy="44"/>
                  </a:xfrm>
                  <a:custGeom>
                    <a:avLst/>
                    <a:gdLst/>
                    <a:ahLst/>
                    <a:cxnLst>
                      <a:cxn ang="0">
                        <a:pos x="98" y="34"/>
                      </a:cxn>
                      <a:cxn ang="0">
                        <a:pos x="26" y="0"/>
                      </a:cxn>
                      <a:cxn ang="0">
                        <a:pos x="0" y="8"/>
                      </a:cxn>
                      <a:cxn ang="0">
                        <a:pos x="70" y="44"/>
                      </a:cxn>
                      <a:cxn ang="0">
                        <a:pos x="98" y="34"/>
                      </a:cxn>
                    </a:cxnLst>
                    <a:rect l="0" t="0" r="r" b="b"/>
                    <a:pathLst>
                      <a:path w="98" h="44">
                        <a:moveTo>
                          <a:pt x="98" y="34"/>
                        </a:moveTo>
                        <a:lnTo>
                          <a:pt x="26" y="0"/>
                        </a:lnTo>
                        <a:lnTo>
                          <a:pt x="0" y="8"/>
                        </a:lnTo>
                        <a:lnTo>
                          <a:pt x="70" y="44"/>
                        </a:lnTo>
                        <a:lnTo>
                          <a:pt x="98" y="34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08" name="Freeform 2276"/>
                  <p:cNvSpPr>
                    <a:spLocks noChangeAspect="1"/>
                  </p:cNvSpPr>
                  <p:nvPr/>
                </p:nvSpPr>
                <p:spPr bwMode="auto">
                  <a:xfrm>
                    <a:off x="3770" y="1496"/>
                    <a:ext cx="98" cy="44"/>
                  </a:xfrm>
                  <a:custGeom>
                    <a:avLst/>
                    <a:gdLst/>
                    <a:ahLst/>
                    <a:cxnLst>
                      <a:cxn ang="0">
                        <a:pos x="98" y="34"/>
                      </a:cxn>
                      <a:cxn ang="0">
                        <a:pos x="26" y="0"/>
                      </a:cxn>
                      <a:cxn ang="0">
                        <a:pos x="0" y="8"/>
                      </a:cxn>
                      <a:cxn ang="0">
                        <a:pos x="70" y="44"/>
                      </a:cxn>
                      <a:cxn ang="0">
                        <a:pos x="98" y="34"/>
                      </a:cxn>
                    </a:cxnLst>
                    <a:rect l="0" t="0" r="r" b="b"/>
                    <a:pathLst>
                      <a:path w="98" h="44">
                        <a:moveTo>
                          <a:pt x="98" y="34"/>
                        </a:moveTo>
                        <a:lnTo>
                          <a:pt x="26" y="0"/>
                        </a:lnTo>
                        <a:lnTo>
                          <a:pt x="0" y="8"/>
                        </a:lnTo>
                        <a:lnTo>
                          <a:pt x="70" y="44"/>
                        </a:lnTo>
                        <a:lnTo>
                          <a:pt x="98" y="3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09" name="Freeform 2277"/>
                  <p:cNvSpPr>
                    <a:spLocks noChangeAspect="1"/>
                  </p:cNvSpPr>
                  <p:nvPr/>
                </p:nvSpPr>
                <p:spPr bwMode="auto">
                  <a:xfrm>
                    <a:off x="4840" y="1166"/>
                    <a:ext cx="88" cy="26"/>
                  </a:xfrm>
                  <a:custGeom>
                    <a:avLst/>
                    <a:gdLst/>
                    <a:ahLst/>
                    <a:cxnLst>
                      <a:cxn ang="0">
                        <a:pos x="88" y="20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74" y="26"/>
                      </a:cxn>
                      <a:cxn ang="0">
                        <a:pos x="88" y="20"/>
                      </a:cxn>
                    </a:cxnLst>
                    <a:rect l="0" t="0" r="r" b="b"/>
                    <a:pathLst>
                      <a:path w="88" h="26">
                        <a:moveTo>
                          <a:pt x="88" y="20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74" y="26"/>
                        </a:lnTo>
                        <a:lnTo>
                          <a:pt x="88" y="20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10" name="Freeform 2278"/>
                  <p:cNvSpPr>
                    <a:spLocks noChangeAspect="1"/>
                  </p:cNvSpPr>
                  <p:nvPr/>
                </p:nvSpPr>
                <p:spPr bwMode="auto">
                  <a:xfrm>
                    <a:off x="4840" y="1166"/>
                    <a:ext cx="88" cy="26"/>
                  </a:xfrm>
                  <a:custGeom>
                    <a:avLst/>
                    <a:gdLst/>
                    <a:ahLst/>
                    <a:cxnLst>
                      <a:cxn ang="0">
                        <a:pos x="88" y="20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74" y="26"/>
                      </a:cxn>
                      <a:cxn ang="0">
                        <a:pos x="88" y="20"/>
                      </a:cxn>
                    </a:cxnLst>
                    <a:rect l="0" t="0" r="r" b="b"/>
                    <a:pathLst>
                      <a:path w="88" h="26">
                        <a:moveTo>
                          <a:pt x="88" y="20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74" y="26"/>
                        </a:lnTo>
                        <a:lnTo>
                          <a:pt x="88" y="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11" name="Freeform 2279"/>
                  <p:cNvSpPr>
                    <a:spLocks noChangeAspect="1"/>
                  </p:cNvSpPr>
                  <p:nvPr/>
                </p:nvSpPr>
                <p:spPr bwMode="auto">
                  <a:xfrm>
                    <a:off x="4824" y="1172"/>
                    <a:ext cx="90" cy="26"/>
                  </a:xfrm>
                  <a:custGeom>
                    <a:avLst/>
                    <a:gdLst/>
                    <a:ahLst/>
                    <a:cxnLst>
                      <a:cxn ang="0">
                        <a:pos x="90" y="20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74" y="26"/>
                      </a:cxn>
                      <a:cxn ang="0">
                        <a:pos x="90" y="20"/>
                      </a:cxn>
                    </a:cxnLst>
                    <a:rect l="0" t="0" r="r" b="b"/>
                    <a:pathLst>
                      <a:path w="90" h="26">
                        <a:moveTo>
                          <a:pt x="90" y="20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74" y="26"/>
                        </a:lnTo>
                        <a:lnTo>
                          <a:pt x="90" y="20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12" name="Freeform 2280"/>
                  <p:cNvSpPr>
                    <a:spLocks noChangeAspect="1"/>
                  </p:cNvSpPr>
                  <p:nvPr/>
                </p:nvSpPr>
                <p:spPr bwMode="auto">
                  <a:xfrm>
                    <a:off x="4824" y="1172"/>
                    <a:ext cx="90" cy="26"/>
                  </a:xfrm>
                  <a:custGeom>
                    <a:avLst/>
                    <a:gdLst/>
                    <a:ahLst/>
                    <a:cxnLst>
                      <a:cxn ang="0">
                        <a:pos x="90" y="20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74" y="26"/>
                      </a:cxn>
                      <a:cxn ang="0">
                        <a:pos x="90" y="20"/>
                      </a:cxn>
                    </a:cxnLst>
                    <a:rect l="0" t="0" r="r" b="b"/>
                    <a:pathLst>
                      <a:path w="90" h="26">
                        <a:moveTo>
                          <a:pt x="90" y="20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74" y="26"/>
                        </a:lnTo>
                        <a:lnTo>
                          <a:pt x="90" y="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13" name="Freeform 2281"/>
                  <p:cNvSpPr>
                    <a:spLocks noChangeAspect="1"/>
                  </p:cNvSpPr>
                  <p:nvPr/>
                </p:nvSpPr>
                <p:spPr bwMode="auto">
                  <a:xfrm>
                    <a:off x="4808" y="1178"/>
                    <a:ext cx="90" cy="26"/>
                  </a:xfrm>
                  <a:custGeom>
                    <a:avLst/>
                    <a:gdLst/>
                    <a:ahLst/>
                    <a:cxnLst>
                      <a:cxn ang="0">
                        <a:pos x="90" y="20"/>
                      </a:cxn>
                      <a:cxn ang="0">
                        <a:pos x="16" y="0"/>
                      </a:cxn>
                      <a:cxn ang="0">
                        <a:pos x="0" y="4"/>
                      </a:cxn>
                      <a:cxn ang="0">
                        <a:pos x="74" y="26"/>
                      </a:cxn>
                      <a:cxn ang="0">
                        <a:pos x="90" y="20"/>
                      </a:cxn>
                    </a:cxnLst>
                    <a:rect l="0" t="0" r="r" b="b"/>
                    <a:pathLst>
                      <a:path w="90" h="26">
                        <a:moveTo>
                          <a:pt x="90" y="20"/>
                        </a:moveTo>
                        <a:lnTo>
                          <a:pt x="16" y="0"/>
                        </a:lnTo>
                        <a:lnTo>
                          <a:pt x="0" y="4"/>
                        </a:lnTo>
                        <a:lnTo>
                          <a:pt x="74" y="26"/>
                        </a:lnTo>
                        <a:lnTo>
                          <a:pt x="90" y="20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14" name="Freeform 2282"/>
                  <p:cNvSpPr>
                    <a:spLocks noChangeAspect="1"/>
                  </p:cNvSpPr>
                  <p:nvPr/>
                </p:nvSpPr>
                <p:spPr bwMode="auto">
                  <a:xfrm>
                    <a:off x="4808" y="1178"/>
                    <a:ext cx="90" cy="26"/>
                  </a:xfrm>
                  <a:custGeom>
                    <a:avLst/>
                    <a:gdLst/>
                    <a:ahLst/>
                    <a:cxnLst>
                      <a:cxn ang="0">
                        <a:pos x="90" y="20"/>
                      </a:cxn>
                      <a:cxn ang="0">
                        <a:pos x="16" y="0"/>
                      </a:cxn>
                      <a:cxn ang="0">
                        <a:pos x="0" y="4"/>
                      </a:cxn>
                      <a:cxn ang="0">
                        <a:pos x="74" y="26"/>
                      </a:cxn>
                      <a:cxn ang="0">
                        <a:pos x="90" y="20"/>
                      </a:cxn>
                    </a:cxnLst>
                    <a:rect l="0" t="0" r="r" b="b"/>
                    <a:pathLst>
                      <a:path w="90" h="26">
                        <a:moveTo>
                          <a:pt x="90" y="20"/>
                        </a:moveTo>
                        <a:lnTo>
                          <a:pt x="16" y="0"/>
                        </a:lnTo>
                        <a:lnTo>
                          <a:pt x="0" y="4"/>
                        </a:lnTo>
                        <a:lnTo>
                          <a:pt x="74" y="26"/>
                        </a:lnTo>
                        <a:lnTo>
                          <a:pt x="90" y="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15" name="Freeform 2283"/>
                  <p:cNvSpPr>
                    <a:spLocks noChangeAspect="1"/>
                  </p:cNvSpPr>
                  <p:nvPr/>
                </p:nvSpPr>
                <p:spPr bwMode="auto">
                  <a:xfrm>
                    <a:off x="4792" y="1182"/>
                    <a:ext cx="90" cy="28"/>
                  </a:xfrm>
                  <a:custGeom>
                    <a:avLst/>
                    <a:gdLst/>
                    <a:ahLst/>
                    <a:cxnLst>
                      <a:cxn ang="0">
                        <a:pos x="90" y="22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74" y="28"/>
                      </a:cxn>
                      <a:cxn ang="0">
                        <a:pos x="90" y="22"/>
                      </a:cxn>
                    </a:cxnLst>
                    <a:rect l="0" t="0" r="r" b="b"/>
                    <a:pathLst>
                      <a:path w="90" h="28">
                        <a:moveTo>
                          <a:pt x="90" y="22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74" y="28"/>
                        </a:lnTo>
                        <a:lnTo>
                          <a:pt x="90" y="22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16" name="Freeform 2284"/>
                  <p:cNvSpPr>
                    <a:spLocks noChangeAspect="1"/>
                  </p:cNvSpPr>
                  <p:nvPr/>
                </p:nvSpPr>
                <p:spPr bwMode="auto">
                  <a:xfrm>
                    <a:off x="4792" y="1182"/>
                    <a:ext cx="90" cy="28"/>
                  </a:xfrm>
                  <a:custGeom>
                    <a:avLst/>
                    <a:gdLst/>
                    <a:ahLst/>
                    <a:cxnLst>
                      <a:cxn ang="0">
                        <a:pos x="90" y="22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74" y="28"/>
                      </a:cxn>
                      <a:cxn ang="0">
                        <a:pos x="90" y="22"/>
                      </a:cxn>
                    </a:cxnLst>
                    <a:rect l="0" t="0" r="r" b="b"/>
                    <a:pathLst>
                      <a:path w="90" h="28">
                        <a:moveTo>
                          <a:pt x="90" y="22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74" y="28"/>
                        </a:lnTo>
                        <a:lnTo>
                          <a:pt x="90" y="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17" name="Freeform 2285"/>
                  <p:cNvSpPr>
                    <a:spLocks noChangeAspect="1"/>
                  </p:cNvSpPr>
                  <p:nvPr/>
                </p:nvSpPr>
                <p:spPr bwMode="auto">
                  <a:xfrm>
                    <a:off x="4776" y="1188"/>
                    <a:ext cx="90" cy="28"/>
                  </a:xfrm>
                  <a:custGeom>
                    <a:avLst/>
                    <a:gdLst/>
                    <a:ahLst/>
                    <a:cxnLst>
                      <a:cxn ang="0">
                        <a:pos x="90" y="22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74" y="28"/>
                      </a:cxn>
                      <a:cxn ang="0">
                        <a:pos x="90" y="22"/>
                      </a:cxn>
                    </a:cxnLst>
                    <a:rect l="0" t="0" r="r" b="b"/>
                    <a:pathLst>
                      <a:path w="90" h="28">
                        <a:moveTo>
                          <a:pt x="90" y="22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74" y="28"/>
                        </a:lnTo>
                        <a:lnTo>
                          <a:pt x="90" y="22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18" name="Freeform 2286"/>
                  <p:cNvSpPr>
                    <a:spLocks noChangeAspect="1"/>
                  </p:cNvSpPr>
                  <p:nvPr/>
                </p:nvSpPr>
                <p:spPr bwMode="auto">
                  <a:xfrm>
                    <a:off x="4776" y="1188"/>
                    <a:ext cx="90" cy="28"/>
                  </a:xfrm>
                  <a:custGeom>
                    <a:avLst/>
                    <a:gdLst/>
                    <a:ahLst/>
                    <a:cxnLst>
                      <a:cxn ang="0">
                        <a:pos x="90" y="22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74" y="28"/>
                      </a:cxn>
                      <a:cxn ang="0">
                        <a:pos x="90" y="22"/>
                      </a:cxn>
                    </a:cxnLst>
                    <a:rect l="0" t="0" r="r" b="b"/>
                    <a:pathLst>
                      <a:path w="90" h="28">
                        <a:moveTo>
                          <a:pt x="90" y="22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74" y="28"/>
                        </a:lnTo>
                        <a:lnTo>
                          <a:pt x="90" y="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19" name="Freeform 2287"/>
                  <p:cNvSpPr>
                    <a:spLocks noChangeAspect="1"/>
                  </p:cNvSpPr>
                  <p:nvPr/>
                </p:nvSpPr>
                <p:spPr bwMode="auto">
                  <a:xfrm>
                    <a:off x="4760" y="1194"/>
                    <a:ext cx="90" cy="28"/>
                  </a:xfrm>
                  <a:custGeom>
                    <a:avLst/>
                    <a:gdLst/>
                    <a:ahLst/>
                    <a:cxnLst>
                      <a:cxn ang="0">
                        <a:pos x="90" y="22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74" y="28"/>
                      </a:cxn>
                      <a:cxn ang="0">
                        <a:pos x="90" y="22"/>
                      </a:cxn>
                    </a:cxnLst>
                    <a:rect l="0" t="0" r="r" b="b"/>
                    <a:pathLst>
                      <a:path w="90" h="28">
                        <a:moveTo>
                          <a:pt x="90" y="22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74" y="28"/>
                        </a:lnTo>
                        <a:lnTo>
                          <a:pt x="90" y="22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20" name="Freeform 2288"/>
                  <p:cNvSpPr>
                    <a:spLocks noChangeAspect="1"/>
                  </p:cNvSpPr>
                  <p:nvPr/>
                </p:nvSpPr>
                <p:spPr bwMode="auto">
                  <a:xfrm>
                    <a:off x="4760" y="1194"/>
                    <a:ext cx="90" cy="28"/>
                  </a:xfrm>
                  <a:custGeom>
                    <a:avLst/>
                    <a:gdLst/>
                    <a:ahLst/>
                    <a:cxnLst>
                      <a:cxn ang="0">
                        <a:pos x="90" y="22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74" y="28"/>
                      </a:cxn>
                      <a:cxn ang="0">
                        <a:pos x="90" y="22"/>
                      </a:cxn>
                    </a:cxnLst>
                    <a:rect l="0" t="0" r="r" b="b"/>
                    <a:pathLst>
                      <a:path w="90" h="28">
                        <a:moveTo>
                          <a:pt x="90" y="22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74" y="28"/>
                        </a:lnTo>
                        <a:lnTo>
                          <a:pt x="90" y="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21" name="Freeform 2289"/>
                  <p:cNvSpPr>
                    <a:spLocks noChangeAspect="1"/>
                  </p:cNvSpPr>
                  <p:nvPr/>
                </p:nvSpPr>
                <p:spPr bwMode="auto">
                  <a:xfrm>
                    <a:off x="4742" y="1200"/>
                    <a:ext cx="92" cy="28"/>
                  </a:xfrm>
                  <a:custGeom>
                    <a:avLst/>
                    <a:gdLst/>
                    <a:ahLst/>
                    <a:cxnLst>
                      <a:cxn ang="0">
                        <a:pos x="92" y="22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76" y="28"/>
                      </a:cxn>
                      <a:cxn ang="0">
                        <a:pos x="92" y="22"/>
                      </a:cxn>
                    </a:cxnLst>
                    <a:rect l="0" t="0" r="r" b="b"/>
                    <a:pathLst>
                      <a:path w="92" h="28">
                        <a:moveTo>
                          <a:pt x="92" y="22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76" y="28"/>
                        </a:lnTo>
                        <a:lnTo>
                          <a:pt x="92" y="22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22" name="Freeform 2290"/>
                  <p:cNvSpPr>
                    <a:spLocks noChangeAspect="1"/>
                  </p:cNvSpPr>
                  <p:nvPr/>
                </p:nvSpPr>
                <p:spPr bwMode="auto">
                  <a:xfrm>
                    <a:off x="4742" y="1200"/>
                    <a:ext cx="92" cy="28"/>
                  </a:xfrm>
                  <a:custGeom>
                    <a:avLst/>
                    <a:gdLst/>
                    <a:ahLst/>
                    <a:cxnLst>
                      <a:cxn ang="0">
                        <a:pos x="92" y="22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76" y="28"/>
                      </a:cxn>
                      <a:cxn ang="0">
                        <a:pos x="92" y="22"/>
                      </a:cxn>
                    </a:cxnLst>
                    <a:rect l="0" t="0" r="r" b="b"/>
                    <a:pathLst>
                      <a:path w="92" h="28">
                        <a:moveTo>
                          <a:pt x="92" y="22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76" y="28"/>
                        </a:lnTo>
                        <a:lnTo>
                          <a:pt x="92" y="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23" name="Freeform 2291"/>
                  <p:cNvSpPr>
                    <a:spLocks noChangeAspect="1"/>
                  </p:cNvSpPr>
                  <p:nvPr/>
                </p:nvSpPr>
                <p:spPr bwMode="auto">
                  <a:xfrm>
                    <a:off x="4726" y="1206"/>
                    <a:ext cx="92" cy="30"/>
                  </a:xfrm>
                  <a:custGeom>
                    <a:avLst/>
                    <a:gdLst/>
                    <a:ahLst/>
                    <a:cxnLst>
                      <a:cxn ang="0">
                        <a:pos x="92" y="22"/>
                      </a:cxn>
                      <a:cxn ang="0">
                        <a:pos x="16" y="0"/>
                      </a:cxn>
                      <a:cxn ang="0">
                        <a:pos x="0" y="8"/>
                      </a:cxn>
                      <a:cxn ang="0">
                        <a:pos x="74" y="30"/>
                      </a:cxn>
                      <a:cxn ang="0">
                        <a:pos x="92" y="22"/>
                      </a:cxn>
                    </a:cxnLst>
                    <a:rect l="0" t="0" r="r" b="b"/>
                    <a:pathLst>
                      <a:path w="92" h="30">
                        <a:moveTo>
                          <a:pt x="92" y="22"/>
                        </a:moveTo>
                        <a:lnTo>
                          <a:pt x="16" y="0"/>
                        </a:lnTo>
                        <a:lnTo>
                          <a:pt x="0" y="8"/>
                        </a:lnTo>
                        <a:lnTo>
                          <a:pt x="74" y="30"/>
                        </a:lnTo>
                        <a:lnTo>
                          <a:pt x="92" y="22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24" name="Freeform 2292"/>
                  <p:cNvSpPr>
                    <a:spLocks noChangeAspect="1"/>
                  </p:cNvSpPr>
                  <p:nvPr/>
                </p:nvSpPr>
                <p:spPr bwMode="auto">
                  <a:xfrm>
                    <a:off x="4726" y="1206"/>
                    <a:ext cx="92" cy="30"/>
                  </a:xfrm>
                  <a:custGeom>
                    <a:avLst/>
                    <a:gdLst/>
                    <a:ahLst/>
                    <a:cxnLst>
                      <a:cxn ang="0">
                        <a:pos x="92" y="22"/>
                      </a:cxn>
                      <a:cxn ang="0">
                        <a:pos x="16" y="0"/>
                      </a:cxn>
                      <a:cxn ang="0">
                        <a:pos x="0" y="8"/>
                      </a:cxn>
                      <a:cxn ang="0">
                        <a:pos x="74" y="30"/>
                      </a:cxn>
                      <a:cxn ang="0">
                        <a:pos x="92" y="22"/>
                      </a:cxn>
                    </a:cxnLst>
                    <a:rect l="0" t="0" r="r" b="b"/>
                    <a:pathLst>
                      <a:path w="92" h="30">
                        <a:moveTo>
                          <a:pt x="92" y="22"/>
                        </a:moveTo>
                        <a:lnTo>
                          <a:pt x="16" y="0"/>
                        </a:lnTo>
                        <a:lnTo>
                          <a:pt x="0" y="8"/>
                        </a:lnTo>
                        <a:lnTo>
                          <a:pt x="74" y="30"/>
                        </a:lnTo>
                        <a:lnTo>
                          <a:pt x="92" y="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25" name="Freeform 2293"/>
                  <p:cNvSpPr>
                    <a:spLocks noChangeAspect="1"/>
                  </p:cNvSpPr>
                  <p:nvPr/>
                </p:nvSpPr>
                <p:spPr bwMode="auto">
                  <a:xfrm>
                    <a:off x="4708" y="1214"/>
                    <a:ext cx="92" cy="28"/>
                  </a:xfrm>
                  <a:custGeom>
                    <a:avLst/>
                    <a:gdLst/>
                    <a:ahLst/>
                    <a:cxnLst>
                      <a:cxn ang="0">
                        <a:pos x="92" y="22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76" y="28"/>
                      </a:cxn>
                      <a:cxn ang="0">
                        <a:pos x="92" y="22"/>
                      </a:cxn>
                    </a:cxnLst>
                    <a:rect l="0" t="0" r="r" b="b"/>
                    <a:pathLst>
                      <a:path w="92" h="28">
                        <a:moveTo>
                          <a:pt x="92" y="22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76" y="28"/>
                        </a:lnTo>
                        <a:lnTo>
                          <a:pt x="92" y="22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26" name="Freeform 2294"/>
                  <p:cNvSpPr>
                    <a:spLocks noChangeAspect="1"/>
                  </p:cNvSpPr>
                  <p:nvPr/>
                </p:nvSpPr>
                <p:spPr bwMode="auto">
                  <a:xfrm>
                    <a:off x="4708" y="1214"/>
                    <a:ext cx="92" cy="28"/>
                  </a:xfrm>
                  <a:custGeom>
                    <a:avLst/>
                    <a:gdLst/>
                    <a:ahLst/>
                    <a:cxnLst>
                      <a:cxn ang="0">
                        <a:pos x="92" y="22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76" y="28"/>
                      </a:cxn>
                      <a:cxn ang="0">
                        <a:pos x="92" y="22"/>
                      </a:cxn>
                    </a:cxnLst>
                    <a:rect l="0" t="0" r="r" b="b"/>
                    <a:pathLst>
                      <a:path w="92" h="28">
                        <a:moveTo>
                          <a:pt x="92" y="22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76" y="28"/>
                        </a:lnTo>
                        <a:lnTo>
                          <a:pt x="92" y="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27" name="Freeform 2295"/>
                  <p:cNvSpPr>
                    <a:spLocks noChangeAspect="1"/>
                  </p:cNvSpPr>
                  <p:nvPr/>
                </p:nvSpPr>
                <p:spPr bwMode="auto">
                  <a:xfrm>
                    <a:off x="4692" y="1220"/>
                    <a:ext cx="92" cy="28"/>
                  </a:xfrm>
                  <a:custGeom>
                    <a:avLst/>
                    <a:gdLst/>
                    <a:ahLst/>
                    <a:cxnLst>
                      <a:cxn ang="0">
                        <a:pos x="92" y="22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74" y="28"/>
                      </a:cxn>
                      <a:cxn ang="0">
                        <a:pos x="92" y="22"/>
                      </a:cxn>
                    </a:cxnLst>
                    <a:rect l="0" t="0" r="r" b="b"/>
                    <a:pathLst>
                      <a:path w="92" h="28">
                        <a:moveTo>
                          <a:pt x="92" y="22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74" y="28"/>
                        </a:lnTo>
                        <a:lnTo>
                          <a:pt x="92" y="22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28" name="Freeform 2296"/>
                  <p:cNvSpPr>
                    <a:spLocks noChangeAspect="1"/>
                  </p:cNvSpPr>
                  <p:nvPr/>
                </p:nvSpPr>
                <p:spPr bwMode="auto">
                  <a:xfrm>
                    <a:off x="4692" y="1220"/>
                    <a:ext cx="92" cy="28"/>
                  </a:xfrm>
                  <a:custGeom>
                    <a:avLst/>
                    <a:gdLst/>
                    <a:ahLst/>
                    <a:cxnLst>
                      <a:cxn ang="0">
                        <a:pos x="92" y="22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74" y="28"/>
                      </a:cxn>
                      <a:cxn ang="0">
                        <a:pos x="92" y="22"/>
                      </a:cxn>
                    </a:cxnLst>
                    <a:rect l="0" t="0" r="r" b="b"/>
                    <a:pathLst>
                      <a:path w="92" h="28">
                        <a:moveTo>
                          <a:pt x="92" y="22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74" y="28"/>
                        </a:lnTo>
                        <a:lnTo>
                          <a:pt x="92" y="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29" name="Freeform 2297"/>
                  <p:cNvSpPr>
                    <a:spLocks noChangeAspect="1"/>
                  </p:cNvSpPr>
                  <p:nvPr/>
                </p:nvSpPr>
                <p:spPr bwMode="auto">
                  <a:xfrm>
                    <a:off x="4674" y="1226"/>
                    <a:ext cx="92" cy="30"/>
                  </a:xfrm>
                  <a:custGeom>
                    <a:avLst/>
                    <a:gdLst/>
                    <a:ahLst/>
                    <a:cxnLst>
                      <a:cxn ang="0">
                        <a:pos x="92" y="22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76" y="30"/>
                      </a:cxn>
                      <a:cxn ang="0">
                        <a:pos x="92" y="22"/>
                      </a:cxn>
                    </a:cxnLst>
                    <a:rect l="0" t="0" r="r" b="b"/>
                    <a:pathLst>
                      <a:path w="92" h="30">
                        <a:moveTo>
                          <a:pt x="92" y="22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76" y="30"/>
                        </a:lnTo>
                        <a:lnTo>
                          <a:pt x="92" y="22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30" name="Freeform 2298"/>
                  <p:cNvSpPr>
                    <a:spLocks noChangeAspect="1"/>
                  </p:cNvSpPr>
                  <p:nvPr/>
                </p:nvSpPr>
                <p:spPr bwMode="auto">
                  <a:xfrm>
                    <a:off x="4674" y="1226"/>
                    <a:ext cx="92" cy="30"/>
                  </a:xfrm>
                  <a:custGeom>
                    <a:avLst/>
                    <a:gdLst/>
                    <a:ahLst/>
                    <a:cxnLst>
                      <a:cxn ang="0">
                        <a:pos x="92" y="22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76" y="30"/>
                      </a:cxn>
                      <a:cxn ang="0">
                        <a:pos x="92" y="22"/>
                      </a:cxn>
                    </a:cxnLst>
                    <a:rect l="0" t="0" r="r" b="b"/>
                    <a:pathLst>
                      <a:path w="92" h="30">
                        <a:moveTo>
                          <a:pt x="92" y="22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76" y="30"/>
                        </a:lnTo>
                        <a:lnTo>
                          <a:pt x="92" y="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31" name="Freeform 2299"/>
                  <p:cNvSpPr>
                    <a:spLocks noChangeAspect="1"/>
                  </p:cNvSpPr>
                  <p:nvPr/>
                </p:nvSpPr>
                <p:spPr bwMode="auto">
                  <a:xfrm>
                    <a:off x="4658" y="1232"/>
                    <a:ext cx="92" cy="30"/>
                  </a:xfrm>
                  <a:custGeom>
                    <a:avLst/>
                    <a:gdLst/>
                    <a:ahLst/>
                    <a:cxnLst>
                      <a:cxn ang="0">
                        <a:pos x="92" y="24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74" y="30"/>
                      </a:cxn>
                      <a:cxn ang="0">
                        <a:pos x="92" y="24"/>
                      </a:cxn>
                    </a:cxnLst>
                    <a:rect l="0" t="0" r="r" b="b"/>
                    <a:pathLst>
                      <a:path w="92" h="30">
                        <a:moveTo>
                          <a:pt x="92" y="24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74" y="30"/>
                        </a:lnTo>
                        <a:lnTo>
                          <a:pt x="92" y="24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32" name="Freeform 2300"/>
                  <p:cNvSpPr>
                    <a:spLocks noChangeAspect="1"/>
                  </p:cNvSpPr>
                  <p:nvPr/>
                </p:nvSpPr>
                <p:spPr bwMode="auto">
                  <a:xfrm>
                    <a:off x="4658" y="1232"/>
                    <a:ext cx="92" cy="30"/>
                  </a:xfrm>
                  <a:custGeom>
                    <a:avLst/>
                    <a:gdLst/>
                    <a:ahLst/>
                    <a:cxnLst>
                      <a:cxn ang="0">
                        <a:pos x="92" y="24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74" y="30"/>
                      </a:cxn>
                      <a:cxn ang="0">
                        <a:pos x="92" y="24"/>
                      </a:cxn>
                    </a:cxnLst>
                    <a:rect l="0" t="0" r="r" b="b"/>
                    <a:pathLst>
                      <a:path w="92" h="30">
                        <a:moveTo>
                          <a:pt x="92" y="24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74" y="30"/>
                        </a:lnTo>
                        <a:lnTo>
                          <a:pt x="92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33" name="Freeform 2301"/>
                  <p:cNvSpPr>
                    <a:spLocks noChangeAspect="1"/>
                  </p:cNvSpPr>
                  <p:nvPr/>
                </p:nvSpPr>
                <p:spPr bwMode="auto">
                  <a:xfrm>
                    <a:off x="4640" y="1238"/>
                    <a:ext cx="92" cy="30"/>
                  </a:xfrm>
                  <a:custGeom>
                    <a:avLst/>
                    <a:gdLst/>
                    <a:ahLst/>
                    <a:cxnLst>
                      <a:cxn ang="0">
                        <a:pos x="92" y="24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74" y="30"/>
                      </a:cxn>
                      <a:cxn ang="0">
                        <a:pos x="92" y="24"/>
                      </a:cxn>
                    </a:cxnLst>
                    <a:rect l="0" t="0" r="r" b="b"/>
                    <a:pathLst>
                      <a:path w="92" h="30">
                        <a:moveTo>
                          <a:pt x="92" y="24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74" y="30"/>
                        </a:lnTo>
                        <a:lnTo>
                          <a:pt x="92" y="24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34" name="Freeform 2302"/>
                  <p:cNvSpPr>
                    <a:spLocks noChangeAspect="1"/>
                  </p:cNvSpPr>
                  <p:nvPr/>
                </p:nvSpPr>
                <p:spPr bwMode="auto">
                  <a:xfrm>
                    <a:off x="4640" y="1238"/>
                    <a:ext cx="92" cy="30"/>
                  </a:xfrm>
                  <a:custGeom>
                    <a:avLst/>
                    <a:gdLst/>
                    <a:ahLst/>
                    <a:cxnLst>
                      <a:cxn ang="0">
                        <a:pos x="92" y="24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74" y="30"/>
                      </a:cxn>
                      <a:cxn ang="0">
                        <a:pos x="92" y="24"/>
                      </a:cxn>
                    </a:cxnLst>
                    <a:rect l="0" t="0" r="r" b="b"/>
                    <a:pathLst>
                      <a:path w="92" h="30">
                        <a:moveTo>
                          <a:pt x="92" y="24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74" y="30"/>
                        </a:lnTo>
                        <a:lnTo>
                          <a:pt x="92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35" name="Freeform 2303"/>
                  <p:cNvSpPr>
                    <a:spLocks noChangeAspect="1"/>
                  </p:cNvSpPr>
                  <p:nvPr/>
                </p:nvSpPr>
                <p:spPr bwMode="auto">
                  <a:xfrm>
                    <a:off x="4622" y="1246"/>
                    <a:ext cx="92" cy="30"/>
                  </a:xfrm>
                  <a:custGeom>
                    <a:avLst/>
                    <a:gdLst/>
                    <a:ahLst/>
                    <a:cxnLst>
                      <a:cxn ang="0">
                        <a:pos x="92" y="22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74" y="30"/>
                      </a:cxn>
                      <a:cxn ang="0">
                        <a:pos x="92" y="22"/>
                      </a:cxn>
                    </a:cxnLst>
                    <a:rect l="0" t="0" r="r" b="b"/>
                    <a:pathLst>
                      <a:path w="92" h="30">
                        <a:moveTo>
                          <a:pt x="92" y="22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74" y="30"/>
                        </a:lnTo>
                        <a:lnTo>
                          <a:pt x="92" y="22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36" name="Freeform 2304"/>
                  <p:cNvSpPr>
                    <a:spLocks noChangeAspect="1"/>
                  </p:cNvSpPr>
                  <p:nvPr/>
                </p:nvSpPr>
                <p:spPr bwMode="auto">
                  <a:xfrm>
                    <a:off x="4622" y="1246"/>
                    <a:ext cx="92" cy="30"/>
                  </a:xfrm>
                  <a:custGeom>
                    <a:avLst/>
                    <a:gdLst/>
                    <a:ahLst/>
                    <a:cxnLst>
                      <a:cxn ang="0">
                        <a:pos x="92" y="22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74" y="30"/>
                      </a:cxn>
                      <a:cxn ang="0">
                        <a:pos x="92" y="22"/>
                      </a:cxn>
                    </a:cxnLst>
                    <a:rect l="0" t="0" r="r" b="b"/>
                    <a:pathLst>
                      <a:path w="92" h="30">
                        <a:moveTo>
                          <a:pt x="92" y="22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74" y="30"/>
                        </a:lnTo>
                        <a:lnTo>
                          <a:pt x="92" y="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37" name="Freeform 2305"/>
                  <p:cNvSpPr>
                    <a:spLocks noChangeAspect="1"/>
                  </p:cNvSpPr>
                  <p:nvPr/>
                </p:nvSpPr>
                <p:spPr bwMode="auto">
                  <a:xfrm>
                    <a:off x="4604" y="1252"/>
                    <a:ext cx="92" cy="30"/>
                  </a:xfrm>
                  <a:custGeom>
                    <a:avLst/>
                    <a:gdLst/>
                    <a:ahLst/>
                    <a:cxnLst>
                      <a:cxn ang="0">
                        <a:pos x="92" y="24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74" y="30"/>
                      </a:cxn>
                      <a:cxn ang="0">
                        <a:pos x="92" y="24"/>
                      </a:cxn>
                    </a:cxnLst>
                    <a:rect l="0" t="0" r="r" b="b"/>
                    <a:pathLst>
                      <a:path w="92" h="30">
                        <a:moveTo>
                          <a:pt x="92" y="24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74" y="30"/>
                        </a:lnTo>
                        <a:lnTo>
                          <a:pt x="92" y="24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38" name="Freeform 2306"/>
                  <p:cNvSpPr>
                    <a:spLocks noChangeAspect="1"/>
                  </p:cNvSpPr>
                  <p:nvPr/>
                </p:nvSpPr>
                <p:spPr bwMode="auto">
                  <a:xfrm>
                    <a:off x="4604" y="1252"/>
                    <a:ext cx="92" cy="30"/>
                  </a:xfrm>
                  <a:custGeom>
                    <a:avLst/>
                    <a:gdLst/>
                    <a:ahLst/>
                    <a:cxnLst>
                      <a:cxn ang="0">
                        <a:pos x="92" y="24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74" y="30"/>
                      </a:cxn>
                      <a:cxn ang="0">
                        <a:pos x="92" y="24"/>
                      </a:cxn>
                    </a:cxnLst>
                    <a:rect l="0" t="0" r="r" b="b"/>
                    <a:pathLst>
                      <a:path w="92" h="30">
                        <a:moveTo>
                          <a:pt x="92" y="24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74" y="30"/>
                        </a:lnTo>
                        <a:lnTo>
                          <a:pt x="92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39" name="Freeform 2307"/>
                  <p:cNvSpPr>
                    <a:spLocks noChangeAspect="1"/>
                  </p:cNvSpPr>
                  <p:nvPr/>
                </p:nvSpPr>
                <p:spPr bwMode="auto">
                  <a:xfrm>
                    <a:off x="4586" y="1258"/>
                    <a:ext cx="92" cy="32"/>
                  </a:xfrm>
                  <a:custGeom>
                    <a:avLst/>
                    <a:gdLst/>
                    <a:ahLst/>
                    <a:cxnLst>
                      <a:cxn ang="0">
                        <a:pos x="92" y="24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74" y="32"/>
                      </a:cxn>
                      <a:cxn ang="0">
                        <a:pos x="92" y="24"/>
                      </a:cxn>
                    </a:cxnLst>
                    <a:rect l="0" t="0" r="r" b="b"/>
                    <a:pathLst>
                      <a:path w="92" h="32">
                        <a:moveTo>
                          <a:pt x="92" y="24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74" y="32"/>
                        </a:lnTo>
                        <a:lnTo>
                          <a:pt x="92" y="24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40" name="Freeform 2308"/>
                  <p:cNvSpPr>
                    <a:spLocks noChangeAspect="1"/>
                  </p:cNvSpPr>
                  <p:nvPr/>
                </p:nvSpPr>
                <p:spPr bwMode="auto">
                  <a:xfrm>
                    <a:off x="4586" y="1258"/>
                    <a:ext cx="92" cy="32"/>
                  </a:xfrm>
                  <a:custGeom>
                    <a:avLst/>
                    <a:gdLst/>
                    <a:ahLst/>
                    <a:cxnLst>
                      <a:cxn ang="0">
                        <a:pos x="92" y="24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74" y="32"/>
                      </a:cxn>
                      <a:cxn ang="0">
                        <a:pos x="92" y="24"/>
                      </a:cxn>
                    </a:cxnLst>
                    <a:rect l="0" t="0" r="r" b="b"/>
                    <a:pathLst>
                      <a:path w="92" h="32">
                        <a:moveTo>
                          <a:pt x="92" y="24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74" y="32"/>
                        </a:lnTo>
                        <a:lnTo>
                          <a:pt x="92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41" name="Freeform 2309"/>
                  <p:cNvSpPr>
                    <a:spLocks noChangeAspect="1"/>
                  </p:cNvSpPr>
                  <p:nvPr/>
                </p:nvSpPr>
                <p:spPr bwMode="auto">
                  <a:xfrm>
                    <a:off x="4566" y="1266"/>
                    <a:ext cx="94" cy="30"/>
                  </a:xfrm>
                  <a:custGeom>
                    <a:avLst/>
                    <a:gdLst/>
                    <a:ahLst/>
                    <a:cxnLst>
                      <a:cxn ang="0">
                        <a:pos x="94" y="24"/>
                      </a:cxn>
                      <a:cxn ang="0">
                        <a:pos x="20" y="0"/>
                      </a:cxn>
                      <a:cxn ang="0">
                        <a:pos x="0" y="6"/>
                      </a:cxn>
                      <a:cxn ang="0">
                        <a:pos x="76" y="30"/>
                      </a:cxn>
                      <a:cxn ang="0">
                        <a:pos x="94" y="24"/>
                      </a:cxn>
                    </a:cxnLst>
                    <a:rect l="0" t="0" r="r" b="b"/>
                    <a:pathLst>
                      <a:path w="94" h="30">
                        <a:moveTo>
                          <a:pt x="94" y="24"/>
                        </a:moveTo>
                        <a:lnTo>
                          <a:pt x="20" y="0"/>
                        </a:lnTo>
                        <a:lnTo>
                          <a:pt x="0" y="6"/>
                        </a:lnTo>
                        <a:lnTo>
                          <a:pt x="76" y="30"/>
                        </a:lnTo>
                        <a:lnTo>
                          <a:pt x="94" y="24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42" name="Freeform 2310"/>
                  <p:cNvSpPr>
                    <a:spLocks noChangeAspect="1"/>
                  </p:cNvSpPr>
                  <p:nvPr/>
                </p:nvSpPr>
                <p:spPr bwMode="auto">
                  <a:xfrm>
                    <a:off x="4566" y="1266"/>
                    <a:ext cx="94" cy="30"/>
                  </a:xfrm>
                  <a:custGeom>
                    <a:avLst/>
                    <a:gdLst/>
                    <a:ahLst/>
                    <a:cxnLst>
                      <a:cxn ang="0">
                        <a:pos x="94" y="24"/>
                      </a:cxn>
                      <a:cxn ang="0">
                        <a:pos x="20" y="0"/>
                      </a:cxn>
                      <a:cxn ang="0">
                        <a:pos x="0" y="6"/>
                      </a:cxn>
                      <a:cxn ang="0">
                        <a:pos x="76" y="30"/>
                      </a:cxn>
                      <a:cxn ang="0">
                        <a:pos x="94" y="24"/>
                      </a:cxn>
                    </a:cxnLst>
                    <a:rect l="0" t="0" r="r" b="b"/>
                    <a:pathLst>
                      <a:path w="94" h="30">
                        <a:moveTo>
                          <a:pt x="94" y="24"/>
                        </a:moveTo>
                        <a:lnTo>
                          <a:pt x="20" y="0"/>
                        </a:lnTo>
                        <a:lnTo>
                          <a:pt x="0" y="6"/>
                        </a:lnTo>
                        <a:lnTo>
                          <a:pt x="76" y="30"/>
                        </a:lnTo>
                        <a:lnTo>
                          <a:pt x="94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43" name="Freeform 2311"/>
                  <p:cNvSpPr>
                    <a:spLocks noChangeAspect="1"/>
                  </p:cNvSpPr>
                  <p:nvPr/>
                </p:nvSpPr>
                <p:spPr bwMode="auto">
                  <a:xfrm>
                    <a:off x="4548" y="1272"/>
                    <a:ext cx="94" cy="32"/>
                  </a:xfrm>
                  <a:custGeom>
                    <a:avLst/>
                    <a:gdLst/>
                    <a:ahLst/>
                    <a:cxnLst>
                      <a:cxn ang="0">
                        <a:pos x="94" y="24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76" y="32"/>
                      </a:cxn>
                      <a:cxn ang="0">
                        <a:pos x="94" y="24"/>
                      </a:cxn>
                    </a:cxnLst>
                    <a:rect l="0" t="0" r="r" b="b"/>
                    <a:pathLst>
                      <a:path w="94" h="32">
                        <a:moveTo>
                          <a:pt x="94" y="24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76" y="32"/>
                        </a:lnTo>
                        <a:lnTo>
                          <a:pt x="94" y="24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44" name="Freeform 2312"/>
                  <p:cNvSpPr>
                    <a:spLocks noChangeAspect="1"/>
                  </p:cNvSpPr>
                  <p:nvPr/>
                </p:nvSpPr>
                <p:spPr bwMode="auto">
                  <a:xfrm>
                    <a:off x="4548" y="1272"/>
                    <a:ext cx="94" cy="32"/>
                  </a:xfrm>
                  <a:custGeom>
                    <a:avLst/>
                    <a:gdLst/>
                    <a:ahLst/>
                    <a:cxnLst>
                      <a:cxn ang="0">
                        <a:pos x="94" y="24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76" y="32"/>
                      </a:cxn>
                      <a:cxn ang="0">
                        <a:pos x="94" y="24"/>
                      </a:cxn>
                    </a:cxnLst>
                    <a:rect l="0" t="0" r="r" b="b"/>
                    <a:pathLst>
                      <a:path w="94" h="32">
                        <a:moveTo>
                          <a:pt x="94" y="24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76" y="32"/>
                        </a:lnTo>
                        <a:lnTo>
                          <a:pt x="94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45" name="Freeform 2313"/>
                  <p:cNvSpPr>
                    <a:spLocks noChangeAspect="1"/>
                  </p:cNvSpPr>
                  <p:nvPr/>
                </p:nvSpPr>
                <p:spPr bwMode="auto">
                  <a:xfrm>
                    <a:off x="4528" y="1278"/>
                    <a:ext cx="96" cy="34"/>
                  </a:xfrm>
                  <a:custGeom>
                    <a:avLst/>
                    <a:gdLst/>
                    <a:ahLst/>
                    <a:cxnLst>
                      <a:cxn ang="0">
                        <a:pos x="96" y="26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76" y="34"/>
                      </a:cxn>
                      <a:cxn ang="0">
                        <a:pos x="96" y="26"/>
                      </a:cxn>
                    </a:cxnLst>
                    <a:rect l="0" t="0" r="r" b="b"/>
                    <a:pathLst>
                      <a:path w="96" h="34">
                        <a:moveTo>
                          <a:pt x="96" y="26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76" y="34"/>
                        </a:lnTo>
                        <a:lnTo>
                          <a:pt x="96" y="26"/>
                        </a:lnTo>
                        <a:close/>
                      </a:path>
                    </a:pathLst>
                  </a:custGeom>
                  <a:solidFill>
                    <a:srgbClr val="008157"/>
                  </a:solidFill>
                  <a:ln w="0">
                    <a:solidFill>
                      <a:srgbClr val="008157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46" name="Freeform 2314"/>
                  <p:cNvSpPr>
                    <a:spLocks noChangeAspect="1"/>
                  </p:cNvSpPr>
                  <p:nvPr/>
                </p:nvSpPr>
                <p:spPr bwMode="auto">
                  <a:xfrm>
                    <a:off x="4528" y="1278"/>
                    <a:ext cx="96" cy="34"/>
                  </a:xfrm>
                  <a:custGeom>
                    <a:avLst/>
                    <a:gdLst/>
                    <a:ahLst/>
                    <a:cxnLst>
                      <a:cxn ang="0">
                        <a:pos x="96" y="26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76" y="34"/>
                      </a:cxn>
                      <a:cxn ang="0">
                        <a:pos x="96" y="26"/>
                      </a:cxn>
                    </a:cxnLst>
                    <a:rect l="0" t="0" r="r" b="b"/>
                    <a:pathLst>
                      <a:path w="96" h="34">
                        <a:moveTo>
                          <a:pt x="96" y="26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76" y="34"/>
                        </a:lnTo>
                        <a:lnTo>
                          <a:pt x="96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47" name="Freeform 2315"/>
                  <p:cNvSpPr>
                    <a:spLocks noChangeAspect="1"/>
                  </p:cNvSpPr>
                  <p:nvPr/>
                </p:nvSpPr>
                <p:spPr bwMode="auto">
                  <a:xfrm>
                    <a:off x="4510" y="1286"/>
                    <a:ext cx="94" cy="34"/>
                  </a:xfrm>
                  <a:custGeom>
                    <a:avLst/>
                    <a:gdLst/>
                    <a:ahLst/>
                    <a:cxnLst>
                      <a:cxn ang="0">
                        <a:pos x="94" y="26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76" y="34"/>
                      </a:cxn>
                      <a:cxn ang="0">
                        <a:pos x="94" y="26"/>
                      </a:cxn>
                    </a:cxnLst>
                    <a:rect l="0" t="0" r="r" b="b"/>
                    <a:pathLst>
                      <a:path w="94" h="34">
                        <a:moveTo>
                          <a:pt x="94" y="26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76" y="34"/>
                        </a:lnTo>
                        <a:lnTo>
                          <a:pt x="94" y="26"/>
                        </a:lnTo>
                        <a:close/>
                      </a:path>
                    </a:pathLst>
                  </a:custGeom>
                  <a:solidFill>
                    <a:srgbClr val="00805F"/>
                  </a:solidFill>
                  <a:ln w="0">
                    <a:solidFill>
                      <a:srgbClr val="00805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48" name="Freeform 2316"/>
                  <p:cNvSpPr>
                    <a:spLocks noChangeAspect="1"/>
                  </p:cNvSpPr>
                  <p:nvPr/>
                </p:nvSpPr>
                <p:spPr bwMode="auto">
                  <a:xfrm>
                    <a:off x="4510" y="1286"/>
                    <a:ext cx="94" cy="34"/>
                  </a:xfrm>
                  <a:custGeom>
                    <a:avLst/>
                    <a:gdLst/>
                    <a:ahLst/>
                    <a:cxnLst>
                      <a:cxn ang="0">
                        <a:pos x="94" y="26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76" y="34"/>
                      </a:cxn>
                      <a:cxn ang="0">
                        <a:pos x="94" y="26"/>
                      </a:cxn>
                    </a:cxnLst>
                    <a:rect l="0" t="0" r="r" b="b"/>
                    <a:pathLst>
                      <a:path w="94" h="34">
                        <a:moveTo>
                          <a:pt x="94" y="26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76" y="34"/>
                        </a:lnTo>
                        <a:lnTo>
                          <a:pt x="94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49" name="Freeform 2317"/>
                  <p:cNvSpPr>
                    <a:spLocks noChangeAspect="1"/>
                  </p:cNvSpPr>
                  <p:nvPr/>
                </p:nvSpPr>
                <p:spPr bwMode="auto">
                  <a:xfrm>
                    <a:off x="4490" y="1294"/>
                    <a:ext cx="96" cy="34"/>
                  </a:xfrm>
                  <a:custGeom>
                    <a:avLst/>
                    <a:gdLst/>
                    <a:ahLst/>
                    <a:cxnLst>
                      <a:cxn ang="0">
                        <a:pos x="96" y="26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76" y="34"/>
                      </a:cxn>
                      <a:cxn ang="0">
                        <a:pos x="96" y="26"/>
                      </a:cxn>
                    </a:cxnLst>
                    <a:rect l="0" t="0" r="r" b="b"/>
                    <a:pathLst>
                      <a:path w="96" h="34">
                        <a:moveTo>
                          <a:pt x="96" y="26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76" y="34"/>
                        </a:lnTo>
                        <a:lnTo>
                          <a:pt x="96" y="26"/>
                        </a:lnTo>
                        <a:close/>
                      </a:path>
                    </a:pathLst>
                  </a:custGeom>
                  <a:solidFill>
                    <a:srgbClr val="007F62"/>
                  </a:solidFill>
                  <a:ln w="0">
                    <a:solidFill>
                      <a:srgbClr val="007F62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50" name="Freeform 2318"/>
                  <p:cNvSpPr>
                    <a:spLocks noChangeAspect="1"/>
                  </p:cNvSpPr>
                  <p:nvPr/>
                </p:nvSpPr>
                <p:spPr bwMode="auto">
                  <a:xfrm>
                    <a:off x="4490" y="1294"/>
                    <a:ext cx="96" cy="34"/>
                  </a:xfrm>
                  <a:custGeom>
                    <a:avLst/>
                    <a:gdLst/>
                    <a:ahLst/>
                    <a:cxnLst>
                      <a:cxn ang="0">
                        <a:pos x="96" y="26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76" y="34"/>
                      </a:cxn>
                      <a:cxn ang="0">
                        <a:pos x="96" y="26"/>
                      </a:cxn>
                    </a:cxnLst>
                    <a:rect l="0" t="0" r="r" b="b"/>
                    <a:pathLst>
                      <a:path w="96" h="34">
                        <a:moveTo>
                          <a:pt x="96" y="26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76" y="34"/>
                        </a:lnTo>
                        <a:lnTo>
                          <a:pt x="96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51" name="Freeform 2319"/>
                  <p:cNvSpPr>
                    <a:spLocks noChangeAspect="1"/>
                  </p:cNvSpPr>
                  <p:nvPr/>
                </p:nvSpPr>
                <p:spPr bwMode="auto">
                  <a:xfrm>
                    <a:off x="4470" y="1302"/>
                    <a:ext cx="96" cy="36"/>
                  </a:xfrm>
                  <a:custGeom>
                    <a:avLst/>
                    <a:gdLst/>
                    <a:ahLst/>
                    <a:cxnLst>
                      <a:cxn ang="0">
                        <a:pos x="96" y="26"/>
                      </a:cxn>
                      <a:cxn ang="0">
                        <a:pos x="20" y="0"/>
                      </a:cxn>
                      <a:cxn ang="0">
                        <a:pos x="0" y="10"/>
                      </a:cxn>
                      <a:cxn ang="0">
                        <a:pos x="76" y="36"/>
                      </a:cxn>
                      <a:cxn ang="0">
                        <a:pos x="96" y="26"/>
                      </a:cxn>
                    </a:cxnLst>
                    <a:rect l="0" t="0" r="r" b="b"/>
                    <a:pathLst>
                      <a:path w="96" h="36">
                        <a:moveTo>
                          <a:pt x="96" y="26"/>
                        </a:moveTo>
                        <a:lnTo>
                          <a:pt x="20" y="0"/>
                        </a:lnTo>
                        <a:lnTo>
                          <a:pt x="0" y="10"/>
                        </a:lnTo>
                        <a:lnTo>
                          <a:pt x="76" y="36"/>
                        </a:lnTo>
                        <a:lnTo>
                          <a:pt x="96" y="26"/>
                        </a:lnTo>
                        <a:close/>
                      </a:path>
                    </a:pathLst>
                  </a:custGeom>
                  <a:solidFill>
                    <a:srgbClr val="007E66"/>
                  </a:solidFill>
                  <a:ln w="0">
                    <a:solidFill>
                      <a:srgbClr val="007E66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52" name="Freeform 2320"/>
                  <p:cNvSpPr>
                    <a:spLocks noChangeAspect="1"/>
                  </p:cNvSpPr>
                  <p:nvPr/>
                </p:nvSpPr>
                <p:spPr bwMode="auto">
                  <a:xfrm>
                    <a:off x="4470" y="1302"/>
                    <a:ext cx="96" cy="36"/>
                  </a:xfrm>
                  <a:custGeom>
                    <a:avLst/>
                    <a:gdLst/>
                    <a:ahLst/>
                    <a:cxnLst>
                      <a:cxn ang="0">
                        <a:pos x="96" y="26"/>
                      </a:cxn>
                      <a:cxn ang="0">
                        <a:pos x="20" y="0"/>
                      </a:cxn>
                      <a:cxn ang="0">
                        <a:pos x="0" y="10"/>
                      </a:cxn>
                      <a:cxn ang="0">
                        <a:pos x="76" y="36"/>
                      </a:cxn>
                      <a:cxn ang="0">
                        <a:pos x="96" y="26"/>
                      </a:cxn>
                    </a:cxnLst>
                    <a:rect l="0" t="0" r="r" b="b"/>
                    <a:pathLst>
                      <a:path w="96" h="36">
                        <a:moveTo>
                          <a:pt x="96" y="26"/>
                        </a:moveTo>
                        <a:lnTo>
                          <a:pt x="20" y="0"/>
                        </a:lnTo>
                        <a:lnTo>
                          <a:pt x="0" y="10"/>
                        </a:lnTo>
                        <a:lnTo>
                          <a:pt x="76" y="36"/>
                        </a:lnTo>
                        <a:lnTo>
                          <a:pt x="96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53" name="Freeform 2321"/>
                  <p:cNvSpPr>
                    <a:spLocks noChangeAspect="1"/>
                  </p:cNvSpPr>
                  <p:nvPr/>
                </p:nvSpPr>
                <p:spPr bwMode="auto">
                  <a:xfrm>
                    <a:off x="4450" y="1312"/>
                    <a:ext cx="96" cy="36"/>
                  </a:xfrm>
                  <a:custGeom>
                    <a:avLst/>
                    <a:gdLst/>
                    <a:ahLst/>
                    <a:cxnLst>
                      <a:cxn ang="0">
                        <a:pos x="96" y="26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76" y="36"/>
                      </a:cxn>
                      <a:cxn ang="0">
                        <a:pos x="96" y="26"/>
                      </a:cxn>
                    </a:cxnLst>
                    <a:rect l="0" t="0" r="r" b="b"/>
                    <a:pathLst>
                      <a:path w="96" h="36">
                        <a:moveTo>
                          <a:pt x="96" y="26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76" y="36"/>
                        </a:lnTo>
                        <a:lnTo>
                          <a:pt x="96" y="26"/>
                        </a:lnTo>
                        <a:close/>
                      </a:path>
                    </a:pathLst>
                  </a:custGeom>
                  <a:solidFill>
                    <a:srgbClr val="007E6A"/>
                  </a:solidFill>
                  <a:ln w="0">
                    <a:solidFill>
                      <a:srgbClr val="007E6A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54" name="Freeform 2322"/>
                  <p:cNvSpPr>
                    <a:spLocks noChangeAspect="1"/>
                  </p:cNvSpPr>
                  <p:nvPr/>
                </p:nvSpPr>
                <p:spPr bwMode="auto">
                  <a:xfrm>
                    <a:off x="4450" y="1312"/>
                    <a:ext cx="96" cy="36"/>
                  </a:xfrm>
                  <a:custGeom>
                    <a:avLst/>
                    <a:gdLst/>
                    <a:ahLst/>
                    <a:cxnLst>
                      <a:cxn ang="0">
                        <a:pos x="96" y="26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76" y="36"/>
                      </a:cxn>
                      <a:cxn ang="0">
                        <a:pos x="96" y="26"/>
                      </a:cxn>
                    </a:cxnLst>
                    <a:rect l="0" t="0" r="r" b="b"/>
                    <a:pathLst>
                      <a:path w="96" h="36">
                        <a:moveTo>
                          <a:pt x="96" y="26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76" y="36"/>
                        </a:lnTo>
                        <a:lnTo>
                          <a:pt x="96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55" name="Freeform 2323"/>
                  <p:cNvSpPr>
                    <a:spLocks noChangeAspect="1"/>
                  </p:cNvSpPr>
                  <p:nvPr/>
                </p:nvSpPr>
                <p:spPr bwMode="auto">
                  <a:xfrm>
                    <a:off x="4430" y="1320"/>
                    <a:ext cx="96" cy="38"/>
                  </a:xfrm>
                  <a:custGeom>
                    <a:avLst/>
                    <a:gdLst/>
                    <a:ahLst/>
                    <a:cxnLst>
                      <a:cxn ang="0">
                        <a:pos x="96" y="28"/>
                      </a:cxn>
                      <a:cxn ang="0">
                        <a:pos x="20" y="0"/>
                      </a:cxn>
                      <a:cxn ang="0">
                        <a:pos x="0" y="10"/>
                      </a:cxn>
                      <a:cxn ang="0">
                        <a:pos x="76" y="38"/>
                      </a:cxn>
                      <a:cxn ang="0">
                        <a:pos x="96" y="28"/>
                      </a:cxn>
                    </a:cxnLst>
                    <a:rect l="0" t="0" r="r" b="b"/>
                    <a:pathLst>
                      <a:path w="96" h="38">
                        <a:moveTo>
                          <a:pt x="96" y="28"/>
                        </a:moveTo>
                        <a:lnTo>
                          <a:pt x="20" y="0"/>
                        </a:lnTo>
                        <a:lnTo>
                          <a:pt x="0" y="10"/>
                        </a:lnTo>
                        <a:lnTo>
                          <a:pt x="76" y="38"/>
                        </a:lnTo>
                        <a:lnTo>
                          <a:pt x="96" y="28"/>
                        </a:lnTo>
                        <a:close/>
                      </a:path>
                    </a:pathLst>
                  </a:custGeom>
                  <a:solidFill>
                    <a:srgbClr val="007D6F"/>
                  </a:solidFill>
                  <a:ln w="0">
                    <a:solidFill>
                      <a:srgbClr val="007D6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56" name="Freeform 2324"/>
                  <p:cNvSpPr>
                    <a:spLocks noChangeAspect="1"/>
                  </p:cNvSpPr>
                  <p:nvPr/>
                </p:nvSpPr>
                <p:spPr bwMode="auto">
                  <a:xfrm>
                    <a:off x="4430" y="1320"/>
                    <a:ext cx="96" cy="38"/>
                  </a:xfrm>
                  <a:custGeom>
                    <a:avLst/>
                    <a:gdLst/>
                    <a:ahLst/>
                    <a:cxnLst>
                      <a:cxn ang="0">
                        <a:pos x="96" y="28"/>
                      </a:cxn>
                      <a:cxn ang="0">
                        <a:pos x="20" y="0"/>
                      </a:cxn>
                      <a:cxn ang="0">
                        <a:pos x="0" y="10"/>
                      </a:cxn>
                      <a:cxn ang="0">
                        <a:pos x="76" y="38"/>
                      </a:cxn>
                      <a:cxn ang="0">
                        <a:pos x="96" y="28"/>
                      </a:cxn>
                    </a:cxnLst>
                    <a:rect l="0" t="0" r="r" b="b"/>
                    <a:pathLst>
                      <a:path w="96" h="38">
                        <a:moveTo>
                          <a:pt x="96" y="28"/>
                        </a:moveTo>
                        <a:lnTo>
                          <a:pt x="20" y="0"/>
                        </a:lnTo>
                        <a:lnTo>
                          <a:pt x="0" y="10"/>
                        </a:lnTo>
                        <a:lnTo>
                          <a:pt x="76" y="38"/>
                        </a:lnTo>
                        <a:lnTo>
                          <a:pt x="96" y="2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57" name="Freeform 2325"/>
                  <p:cNvSpPr>
                    <a:spLocks noChangeAspect="1"/>
                  </p:cNvSpPr>
                  <p:nvPr/>
                </p:nvSpPr>
                <p:spPr bwMode="auto">
                  <a:xfrm>
                    <a:off x="4410" y="1330"/>
                    <a:ext cx="96" cy="40"/>
                  </a:xfrm>
                  <a:custGeom>
                    <a:avLst/>
                    <a:gdLst/>
                    <a:ahLst/>
                    <a:cxnLst>
                      <a:cxn ang="0">
                        <a:pos x="96" y="28"/>
                      </a:cxn>
                      <a:cxn ang="0">
                        <a:pos x="20" y="0"/>
                      </a:cxn>
                      <a:cxn ang="0">
                        <a:pos x="0" y="10"/>
                      </a:cxn>
                      <a:cxn ang="0">
                        <a:pos x="76" y="40"/>
                      </a:cxn>
                      <a:cxn ang="0">
                        <a:pos x="96" y="28"/>
                      </a:cxn>
                    </a:cxnLst>
                    <a:rect l="0" t="0" r="r" b="b"/>
                    <a:pathLst>
                      <a:path w="96" h="40">
                        <a:moveTo>
                          <a:pt x="96" y="28"/>
                        </a:moveTo>
                        <a:lnTo>
                          <a:pt x="20" y="0"/>
                        </a:lnTo>
                        <a:lnTo>
                          <a:pt x="0" y="10"/>
                        </a:lnTo>
                        <a:lnTo>
                          <a:pt x="76" y="40"/>
                        </a:lnTo>
                        <a:lnTo>
                          <a:pt x="96" y="28"/>
                        </a:lnTo>
                        <a:close/>
                      </a:path>
                    </a:pathLst>
                  </a:custGeom>
                  <a:solidFill>
                    <a:srgbClr val="007C73"/>
                  </a:solidFill>
                  <a:ln w="0">
                    <a:solidFill>
                      <a:srgbClr val="007C73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58" name="Freeform 2326"/>
                  <p:cNvSpPr>
                    <a:spLocks noChangeAspect="1"/>
                  </p:cNvSpPr>
                  <p:nvPr/>
                </p:nvSpPr>
                <p:spPr bwMode="auto">
                  <a:xfrm>
                    <a:off x="4410" y="1330"/>
                    <a:ext cx="96" cy="40"/>
                  </a:xfrm>
                  <a:custGeom>
                    <a:avLst/>
                    <a:gdLst/>
                    <a:ahLst/>
                    <a:cxnLst>
                      <a:cxn ang="0">
                        <a:pos x="96" y="28"/>
                      </a:cxn>
                      <a:cxn ang="0">
                        <a:pos x="20" y="0"/>
                      </a:cxn>
                      <a:cxn ang="0">
                        <a:pos x="0" y="10"/>
                      </a:cxn>
                      <a:cxn ang="0">
                        <a:pos x="76" y="40"/>
                      </a:cxn>
                      <a:cxn ang="0">
                        <a:pos x="96" y="28"/>
                      </a:cxn>
                    </a:cxnLst>
                    <a:rect l="0" t="0" r="r" b="b"/>
                    <a:pathLst>
                      <a:path w="96" h="40">
                        <a:moveTo>
                          <a:pt x="96" y="28"/>
                        </a:moveTo>
                        <a:lnTo>
                          <a:pt x="20" y="0"/>
                        </a:lnTo>
                        <a:lnTo>
                          <a:pt x="0" y="10"/>
                        </a:lnTo>
                        <a:lnTo>
                          <a:pt x="76" y="40"/>
                        </a:lnTo>
                        <a:lnTo>
                          <a:pt x="96" y="2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59" name="Freeform 2327"/>
                  <p:cNvSpPr>
                    <a:spLocks noChangeAspect="1"/>
                  </p:cNvSpPr>
                  <p:nvPr/>
                </p:nvSpPr>
                <p:spPr bwMode="auto">
                  <a:xfrm>
                    <a:off x="4390" y="1340"/>
                    <a:ext cx="96" cy="42"/>
                  </a:xfrm>
                  <a:custGeom>
                    <a:avLst/>
                    <a:gdLst/>
                    <a:ahLst/>
                    <a:cxnLst>
                      <a:cxn ang="0">
                        <a:pos x="96" y="30"/>
                      </a:cxn>
                      <a:cxn ang="0">
                        <a:pos x="20" y="0"/>
                      </a:cxn>
                      <a:cxn ang="0">
                        <a:pos x="0" y="12"/>
                      </a:cxn>
                      <a:cxn ang="0">
                        <a:pos x="76" y="42"/>
                      </a:cxn>
                      <a:cxn ang="0">
                        <a:pos x="96" y="30"/>
                      </a:cxn>
                    </a:cxnLst>
                    <a:rect l="0" t="0" r="r" b="b"/>
                    <a:pathLst>
                      <a:path w="96" h="42">
                        <a:moveTo>
                          <a:pt x="96" y="30"/>
                        </a:moveTo>
                        <a:lnTo>
                          <a:pt x="20" y="0"/>
                        </a:lnTo>
                        <a:lnTo>
                          <a:pt x="0" y="12"/>
                        </a:lnTo>
                        <a:lnTo>
                          <a:pt x="76" y="42"/>
                        </a:lnTo>
                        <a:lnTo>
                          <a:pt x="96" y="30"/>
                        </a:lnTo>
                        <a:close/>
                      </a:path>
                    </a:pathLst>
                  </a:custGeom>
                  <a:solidFill>
                    <a:srgbClr val="007B78"/>
                  </a:solidFill>
                  <a:ln w="0">
                    <a:solidFill>
                      <a:srgbClr val="007B78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60" name="Freeform 2328"/>
                  <p:cNvSpPr>
                    <a:spLocks noChangeAspect="1"/>
                  </p:cNvSpPr>
                  <p:nvPr/>
                </p:nvSpPr>
                <p:spPr bwMode="auto">
                  <a:xfrm>
                    <a:off x="4390" y="1340"/>
                    <a:ext cx="96" cy="42"/>
                  </a:xfrm>
                  <a:custGeom>
                    <a:avLst/>
                    <a:gdLst/>
                    <a:ahLst/>
                    <a:cxnLst>
                      <a:cxn ang="0">
                        <a:pos x="96" y="30"/>
                      </a:cxn>
                      <a:cxn ang="0">
                        <a:pos x="20" y="0"/>
                      </a:cxn>
                      <a:cxn ang="0">
                        <a:pos x="0" y="12"/>
                      </a:cxn>
                      <a:cxn ang="0">
                        <a:pos x="76" y="42"/>
                      </a:cxn>
                      <a:cxn ang="0">
                        <a:pos x="96" y="30"/>
                      </a:cxn>
                    </a:cxnLst>
                    <a:rect l="0" t="0" r="r" b="b"/>
                    <a:pathLst>
                      <a:path w="96" h="42">
                        <a:moveTo>
                          <a:pt x="96" y="30"/>
                        </a:moveTo>
                        <a:lnTo>
                          <a:pt x="20" y="0"/>
                        </a:lnTo>
                        <a:lnTo>
                          <a:pt x="0" y="12"/>
                        </a:lnTo>
                        <a:lnTo>
                          <a:pt x="76" y="42"/>
                        </a:lnTo>
                        <a:lnTo>
                          <a:pt x="96" y="3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61" name="Freeform 2329"/>
                  <p:cNvSpPr>
                    <a:spLocks noChangeAspect="1"/>
                  </p:cNvSpPr>
                  <p:nvPr/>
                </p:nvSpPr>
                <p:spPr bwMode="auto">
                  <a:xfrm>
                    <a:off x="4370" y="1352"/>
                    <a:ext cx="96" cy="42"/>
                  </a:xfrm>
                  <a:custGeom>
                    <a:avLst/>
                    <a:gdLst/>
                    <a:ahLst/>
                    <a:cxnLst>
                      <a:cxn ang="0">
                        <a:pos x="96" y="30"/>
                      </a:cxn>
                      <a:cxn ang="0">
                        <a:pos x="20" y="0"/>
                      </a:cxn>
                      <a:cxn ang="0">
                        <a:pos x="0" y="10"/>
                      </a:cxn>
                      <a:cxn ang="0">
                        <a:pos x="74" y="42"/>
                      </a:cxn>
                      <a:cxn ang="0">
                        <a:pos x="96" y="30"/>
                      </a:cxn>
                    </a:cxnLst>
                    <a:rect l="0" t="0" r="r" b="b"/>
                    <a:pathLst>
                      <a:path w="96" h="42">
                        <a:moveTo>
                          <a:pt x="96" y="30"/>
                        </a:moveTo>
                        <a:lnTo>
                          <a:pt x="20" y="0"/>
                        </a:lnTo>
                        <a:lnTo>
                          <a:pt x="0" y="10"/>
                        </a:lnTo>
                        <a:lnTo>
                          <a:pt x="74" y="42"/>
                        </a:lnTo>
                        <a:lnTo>
                          <a:pt x="96" y="30"/>
                        </a:lnTo>
                        <a:close/>
                      </a:path>
                    </a:pathLst>
                  </a:custGeom>
                  <a:solidFill>
                    <a:srgbClr val="007A7C"/>
                  </a:solidFill>
                  <a:ln w="0">
                    <a:solidFill>
                      <a:srgbClr val="007A7C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62" name="Freeform 2330"/>
                  <p:cNvSpPr>
                    <a:spLocks noChangeAspect="1"/>
                  </p:cNvSpPr>
                  <p:nvPr/>
                </p:nvSpPr>
                <p:spPr bwMode="auto">
                  <a:xfrm>
                    <a:off x="4370" y="1352"/>
                    <a:ext cx="96" cy="42"/>
                  </a:xfrm>
                  <a:custGeom>
                    <a:avLst/>
                    <a:gdLst/>
                    <a:ahLst/>
                    <a:cxnLst>
                      <a:cxn ang="0">
                        <a:pos x="96" y="30"/>
                      </a:cxn>
                      <a:cxn ang="0">
                        <a:pos x="20" y="0"/>
                      </a:cxn>
                      <a:cxn ang="0">
                        <a:pos x="0" y="10"/>
                      </a:cxn>
                      <a:cxn ang="0">
                        <a:pos x="74" y="42"/>
                      </a:cxn>
                      <a:cxn ang="0">
                        <a:pos x="96" y="30"/>
                      </a:cxn>
                    </a:cxnLst>
                    <a:rect l="0" t="0" r="r" b="b"/>
                    <a:pathLst>
                      <a:path w="96" h="42">
                        <a:moveTo>
                          <a:pt x="96" y="30"/>
                        </a:moveTo>
                        <a:lnTo>
                          <a:pt x="20" y="0"/>
                        </a:lnTo>
                        <a:lnTo>
                          <a:pt x="0" y="10"/>
                        </a:lnTo>
                        <a:lnTo>
                          <a:pt x="74" y="42"/>
                        </a:lnTo>
                        <a:lnTo>
                          <a:pt x="96" y="3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63" name="Freeform 2331"/>
                  <p:cNvSpPr>
                    <a:spLocks noChangeAspect="1"/>
                  </p:cNvSpPr>
                  <p:nvPr/>
                </p:nvSpPr>
                <p:spPr bwMode="auto">
                  <a:xfrm>
                    <a:off x="4348" y="1362"/>
                    <a:ext cx="96" cy="46"/>
                  </a:xfrm>
                  <a:custGeom>
                    <a:avLst/>
                    <a:gdLst/>
                    <a:ahLst/>
                    <a:cxnLst>
                      <a:cxn ang="0">
                        <a:pos x="96" y="32"/>
                      </a:cxn>
                      <a:cxn ang="0">
                        <a:pos x="22" y="0"/>
                      </a:cxn>
                      <a:cxn ang="0">
                        <a:pos x="0" y="14"/>
                      </a:cxn>
                      <a:cxn ang="0">
                        <a:pos x="76" y="46"/>
                      </a:cxn>
                      <a:cxn ang="0">
                        <a:pos x="96" y="32"/>
                      </a:cxn>
                    </a:cxnLst>
                    <a:rect l="0" t="0" r="r" b="b"/>
                    <a:pathLst>
                      <a:path w="96" h="46">
                        <a:moveTo>
                          <a:pt x="96" y="32"/>
                        </a:moveTo>
                        <a:lnTo>
                          <a:pt x="22" y="0"/>
                        </a:lnTo>
                        <a:lnTo>
                          <a:pt x="0" y="14"/>
                        </a:lnTo>
                        <a:lnTo>
                          <a:pt x="76" y="46"/>
                        </a:lnTo>
                        <a:lnTo>
                          <a:pt x="96" y="32"/>
                        </a:lnTo>
                        <a:close/>
                      </a:path>
                    </a:pathLst>
                  </a:custGeom>
                  <a:solidFill>
                    <a:srgbClr val="007A81"/>
                  </a:solidFill>
                  <a:ln w="0">
                    <a:solidFill>
                      <a:srgbClr val="007A8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64" name="Freeform 2332"/>
                  <p:cNvSpPr>
                    <a:spLocks noChangeAspect="1"/>
                  </p:cNvSpPr>
                  <p:nvPr/>
                </p:nvSpPr>
                <p:spPr bwMode="auto">
                  <a:xfrm>
                    <a:off x="4348" y="1362"/>
                    <a:ext cx="96" cy="46"/>
                  </a:xfrm>
                  <a:custGeom>
                    <a:avLst/>
                    <a:gdLst/>
                    <a:ahLst/>
                    <a:cxnLst>
                      <a:cxn ang="0">
                        <a:pos x="96" y="32"/>
                      </a:cxn>
                      <a:cxn ang="0">
                        <a:pos x="22" y="0"/>
                      </a:cxn>
                      <a:cxn ang="0">
                        <a:pos x="0" y="14"/>
                      </a:cxn>
                      <a:cxn ang="0">
                        <a:pos x="76" y="46"/>
                      </a:cxn>
                      <a:cxn ang="0">
                        <a:pos x="96" y="32"/>
                      </a:cxn>
                    </a:cxnLst>
                    <a:rect l="0" t="0" r="r" b="b"/>
                    <a:pathLst>
                      <a:path w="96" h="46">
                        <a:moveTo>
                          <a:pt x="96" y="32"/>
                        </a:moveTo>
                        <a:lnTo>
                          <a:pt x="22" y="0"/>
                        </a:lnTo>
                        <a:lnTo>
                          <a:pt x="0" y="14"/>
                        </a:lnTo>
                        <a:lnTo>
                          <a:pt x="76" y="46"/>
                        </a:lnTo>
                        <a:lnTo>
                          <a:pt x="96" y="3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65" name="Freeform 2333"/>
                  <p:cNvSpPr>
                    <a:spLocks noChangeAspect="1"/>
                  </p:cNvSpPr>
                  <p:nvPr/>
                </p:nvSpPr>
                <p:spPr bwMode="auto">
                  <a:xfrm>
                    <a:off x="4328" y="1376"/>
                    <a:ext cx="96" cy="46"/>
                  </a:xfrm>
                  <a:custGeom>
                    <a:avLst/>
                    <a:gdLst/>
                    <a:ahLst/>
                    <a:cxnLst>
                      <a:cxn ang="0">
                        <a:pos x="96" y="32"/>
                      </a:cxn>
                      <a:cxn ang="0">
                        <a:pos x="20" y="0"/>
                      </a:cxn>
                      <a:cxn ang="0">
                        <a:pos x="0" y="12"/>
                      </a:cxn>
                      <a:cxn ang="0">
                        <a:pos x="74" y="46"/>
                      </a:cxn>
                      <a:cxn ang="0">
                        <a:pos x="96" y="32"/>
                      </a:cxn>
                    </a:cxnLst>
                    <a:rect l="0" t="0" r="r" b="b"/>
                    <a:pathLst>
                      <a:path w="96" h="46">
                        <a:moveTo>
                          <a:pt x="96" y="32"/>
                        </a:moveTo>
                        <a:lnTo>
                          <a:pt x="20" y="0"/>
                        </a:lnTo>
                        <a:lnTo>
                          <a:pt x="0" y="12"/>
                        </a:lnTo>
                        <a:lnTo>
                          <a:pt x="74" y="46"/>
                        </a:lnTo>
                        <a:lnTo>
                          <a:pt x="96" y="32"/>
                        </a:lnTo>
                        <a:close/>
                      </a:path>
                    </a:pathLst>
                  </a:custGeom>
                  <a:solidFill>
                    <a:srgbClr val="007985"/>
                  </a:solidFill>
                  <a:ln w="0">
                    <a:solidFill>
                      <a:srgbClr val="00798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66" name="Freeform 2334"/>
                  <p:cNvSpPr>
                    <a:spLocks noChangeAspect="1"/>
                  </p:cNvSpPr>
                  <p:nvPr/>
                </p:nvSpPr>
                <p:spPr bwMode="auto">
                  <a:xfrm>
                    <a:off x="4328" y="1376"/>
                    <a:ext cx="96" cy="46"/>
                  </a:xfrm>
                  <a:custGeom>
                    <a:avLst/>
                    <a:gdLst/>
                    <a:ahLst/>
                    <a:cxnLst>
                      <a:cxn ang="0">
                        <a:pos x="96" y="32"/>
                      </a:cxn>
                      <a:cxn ang="0">
                        <a:pos x="20" y="0"/>
                      </a:cxn>
                      <a:cxn ang="0">
                        <a:pos x="0" y="12"/>
                      </a:cxn>
                      <a:cxn ang="0">
                        <a:pos x="74" y="46"/>
                      </a:cxn>
                      <a:cxn ang="0">
                        <a:pos x="96" y="32"/>
                      </a:cxn>
                    </a:cxnLst>
                    <a:rect l="0" t="0" r="r" b="b"/>
                    <a:pathLst>
                      <a:path w="96" h="46">
                        <a:moveTo>
                          <a:pt x="96" y="32"/>
                        </a:moveTo>
                        <a:lnTo>
                          <a:pt x="20" y="0"/>
                        </a:lnTo>
                        <a:lnTo>
                          <a:pt x="0" y="12"/>
                        </a:lnTo>
                        <a:lnTo>
                          <a:pt x="74" y="46"/>
                        </a:lnTo>
                        <a:lnTo>
                          <a:pt x="96" y="3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67" name="Freeform 2335"/>
                  <p:cNvSpPr>
                    <a:spLocks noChangeAspect="1"/>
                  </p:cNvSpPr>
                  <p:nvPr/>
                </p:nvSpPr>
                <p:spPr bwMode="auto">
                  <a:xfrm>
                    <a:off x="4306" y="1388"/>
                    <a:ext cx="96" cy="50"/>
                  </a:xfrm>
                  <a:custGeom>
                    <a:avLst/>
                    <a:gdLst/>
                    <a:ahLst/>
                    <a:cxnLst>
                      <a:cxn ang="0">
                        <a:pos x="96" y="34"/>
                      </a:cxn>
                      <a:cxn ang="0">
                        <a:pos x="22" y="0"/>
                      </a:cxn>
                      <a:cxn ang="0">
                        <a:pos x="0" y="14"/>
                      </a:cxn>
                      <a:cxn ang="0">
                        <a:pos x="76" y="50"/>
                      </a:cxn>
                      <a:cxn ang="0">
                        <a:pos x="96" y="34"/>
                      </a:cxn>
                    </a:cxnLst>
                    <a:rect l="0" t="0" r="r" b="b"/>
                    <a:pathLst>
                      <a:path w="96" h="50">
                        <a:moveTo>
                          <a:pt x="96" y="34"/>
                        </a:moveTo>
                        <a:lnTo>
                          <a:pt x="22" y="0"/>
                        </a:lnTo>
                        <a:lnTo>
                          <a:pt x="0" y="14"/>
                        </a:lnTo>
                        <a:lnTo>
                          <a:pt x="76" y="50"/>
                        </a:lnTo>
                        <a:lnTo>
                          <a:pt x="96" y="34"/>
                        </a:lnTo>
                        <a:close/>
                      </a:path>
                    </a:pathLst>
                  </a:custGeom>
                  <a:solidFill>
                    <a:srgbClr val="007989"/>
                  </a:solidFill>
                  <a:ln w="0">
                    <a:solidFill>
                      <a:srgbClr val="007989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68" name="Freeform 2336"/>
                  <p:cNvSpPr>
                    <a:spLocks noChangeAspect="1"/>
                  </p:cNvSpPr>
                  <p:nvPr/>
                </p:nvSpPr>
                <p:spPr bwMode="auto">
                  <a:xfrm>
                    <a:off x="4306" y="1388"/>
                    <a:ext cx="96" cy="50"/>
                  </a:xfrm>
                  <a:custGeom>
                    <a:avLst/>
                    <a:gdLst/>
                    <a:ahLst/>
                    <a:cxnLst>
                      <a:cxn ang="0">
                        <a:pos x="96" y="34"/>
                      </a:cxn>
                      <a:cxn ang="0">
                        <a:pos x="22" y="0"/>
                      </a:cxn>
                      <a:cxn ang="0">
                        <a:pos x="0" y="14"/>
                      </a:cxn>
                      <a:cxn ang="0">
                        <a:pos x="76" y="50"/>
                      </a:cxn>
                      <a:cxn ang="0">
                        <a:pos x="96" y="34"/>
                      </a:cxn>
                    </a:cxnLst>
                    <a:rect l="0" t="0" r="r" b="b"/>
                    <a:pathLst>
                      <a:path w="96" h="50">
                        <a:moveTo>
                          <a:pt x="96" y="34"/>
                        </a:moveTo>
                        <a:lnTo>
                          <a:pt x="22" y="0"/>
                        </a:lnTo>
                        <a:lnTo>
                          <a:pt x="0" y="14"/>
                        </a:lnTo>
                        <a:lnTo>
                          <a:pt x="76" y="50"/>
                        </a:lnTo>
                        <a:lnTo>
                          <a:pt x="96" y="3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69" name="Freeform 2337"/>
                  <p:cNvSpPr>
                    <a:spLocks noChangeAspect="1"/>
                  </p:cNvSpPr>
                  <p:nvPr/>
                </p:nvSpPr>
                <p:spPr bwMode="auto">
                  <a:xfrm>
                    <a:off x="4284" y="1402"/>
                    <a:ext cx="98" cy="52"/>
                  </a:xfrm>
                  <a:custGeom>
                    <a:avLst/>
                    <a:gdLst/>
                    <a:ahLst/>
                    <a:cxnLst>
                      <a:cxn ang="0">
                        <a:pos x="98" y="36"/>
                      </a:cxn>
                      <a:cxn ang="0">
                        <a:pos x="22" y="0"/>
                      </a:cxn>
                      <a:cxn ang="0">
                        <a:pos x="0" y="14"/>
                      </a:cxn>
                      <a:cxn ang="0">
                        <a:pos x="76" y="52"/>
                      </a:cxn>
                      <a:cxn ang="0">
                        <a:pos x="98" y="36"/>
                      </a:cxn>
                    </a:cxnLst>
                    <a:rect l="0" t="0" r="r" b="b"/>
                    <a:pathLst>
                      <a:path w="98" h="52">
                        <a:moveTo>
                          <a:pt x="98" y="36"/>
                        </a:moveTo>
                        <a:lnTo>
                          <a:pt x="22" y="0"/>
                        </a:lnTo>
                        <a:lnTo>
                          <a:pt x="0" y="14"/>
                        </a:lnTo>
                        <a:lnTo>
                          <a:pt x="76" y="52"/>
                        </a:lnTo>
                        <a:lnTo>
                          <a:pt x="98" y="36"/>
                        </a:lnTo>
                        <a:close/>
                      </a:path>
                    </a:pathLst>
                  </a:custGeom>
                  <a:solidFill>
                    <a:srgbClr val="00798C"/>
                  </a:solidFill>
                  <a:ln w="0">
                    <a:solidFill>
                      <a:srgbClr val="00798C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70" name="Freeform 2338"/>
                  <p:cNvSpPr>
                    <a:spLocks noChangeAspect="1"/>
                  </p:cNvSpPr>
                  <p:nvPr/>
                </p:nvSpPr>
                <p:spPr bwMode="auto">
                  <a:xfrm>
                    <a:off x="4284" y="1402"/>
                    <a:ext cx="98" cy="52"/>
                  </a:xfrm>
                  <a:custGeom>
                    <a:avLst/>
                    <a:gdLst/>
                    <a:ahLst/>
                    <a:cxnLst>
                      <a:cxn ang="0">
                        <a:pos x="98" y="36"/>
                      </a:cxn>
                      <a:cxn ang="0">
                        <a:pos x="22" y="0"/>
                      </a:cxn>
                      <a:cxn ang="0">
                        <a:pos x="0" y="14"/>
                      </a:cxn>
                      <a:cxn ang="0">
                        <a:pos x="76" y="52"/>
                      </a:cxn>
                      <a:cxn ang="0">
                        <a:pos x="98" y="36"/>
                      </a:cxn>
                    </a:cxnLst>
                    <a:rect l="0" t="0" r="r" b="b"/>
                    <a:pathLst>
                      <a:path w="98" h="52">
                        <a:moveTo>
                          <a:pt x="98" y="36"/>
                        </a:moveTo>
                        <a:lnTo>
                          <a:pt x="22" y="0"/>
                        </a:lnTo>
                        <a:lnTo>
                          <a:pt x="0" y="14"/>
                        </a:lnTo>
                        <a:lnTo>
                          <a:pt x="76" y="52"/>
                        </a:lnTo>
                        <a:lnTo>
                          <a:pt x="98" y="3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71" name="Freeform 2339"/>
                  <p:cNvSpPr>
                    <a:spLocks noChangeAspect="1"/>
                  </p:cNvSpPr>
                  <p:nvPr/>
                </p:nvSpPr>
                <p:spPr bwMode="auto">
                  <a:xfrm>
                    <a:off x="4262" y="1416"/>
                    <a:ext cx="98" cy="54"/>
                  </a:xfrm>
                  <a:custGeom>
                    <a:avLst/>
                    <a:gdLst/>
                    <a:ahLst/>
                    <a:cxnLst>
                      <a:cxn ang="0">
                        <a:pos x="98" y="38"/>
                      </a:cxn>
                      <a:cxn ang="0">
                        <a:pos x="22" y="0"/>
                      </a:cxn>
                      <a:cxn ang="0">
                        <a:pos x="0" y="14"/>
                      </a:cxn>
                      <a:cxn ang="0">
                        <a:pos x="76" y="54"/>
                      </a:cxn>
                      <a:cxn ang="0">
                        <a:pos x="98" y="38"/>
                      </a:cxn>
                    </a:cxnLst>
                    <a:rect l="0" t="0" r="r" b="b"/>
                    <a:pathLst>
                      <a:path w="98" h="54">
                        <a:moveTo>
                          <a:pt x="98" y="38"/>
                        </a:moveTo>
                        <a:lnTo>
                          <a:pt x="22" y="0"/>
                        </a:lnTo>
                        <a:lnTo>
                          <a:pt x="0" y="14"/>
                        </a:lnTo>
                        <a:lnTo>
                          <a:pt x="76" y="54"/>
                        </a:lnTo>
                        <a:lnTo>
                          <a:pt x="98" y="38"/>
                        </a:lnTo>
                        <a:close/>
                      </a:path>
                    </a:pathLst>
                  </a:custGeom>
                  <a:solidFill>
                    <a:srgbClr val="00798F"/>
                  </a:solidFill>
                  <a:ln w="0">
                    <a:solidFill>
                      <a:srgbClr val="00798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72" name="Freeform 2340"/>
                  <p:cNvSpPr>
                    <a:spLocks noChangeAspect="1"/>
                  </p:cNvSpPr>
                  <p:nvPr/>
                </p:nvSpPr>
                <p:spPr bwMode="auto">
                  <a:xfrm>
                    <a:off x="4262" y="1416"/>
                    <a:ext cx="98" cy="54"/>
                  </a:xfrm>
                  <a:custGeom>
                    <a:avLst/>
                    <a:gdLst/>
                    <a:ahLst/>
                    <a:cxnLst>
                      <a:cxn ang="0">
                        <a:pos x="98" y="38"/>
                      </a:cxn>
                      <a:cxn ang="0">
                        <a:pos x="22" y="0"/>
                      </a:cxn>
                      <a:cxn ang="0">
                        <a:pos x="0" y="14"/>
                      </a:cxn>
                      <a:cxn ang="0">
                        <a:pos x="76" y="54"/>
                      </a:cxn>
                      <a:cxn ang="0">
                        <a:pos x="98" y="38"/>
                      </a:cxn>
                    </a:cxnLst>
                    <a:rect l="0" t="0" r="r" b="b"/>
                    <a:pathLst>
                      <a:path w="98" h="54">
                        <a:moveTo>
                          <a:pt x="98" y="38"/>
                        </a:moveTo>
                        <a:lnTo>
                          <a:pt x="22" y="0"/>
                        </a:lnTo>
                        <a:lnTo>
                          <a:pt x="0" y="14"/>
                        </a:lnTo>
                        <a:lnTo>
                          <a:pt x="76" y="54"/>
                        </a:lnTo>
                        <a:lnTo>
                          <a:pt x="98" y="3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73" name="Freeform 2341"/>
                  <p:cNvSpPr>
                    <a:spLocks noChangeAspect="1"/>
                  </p:cNvSpPr>
                  <p:nvPr/>
                </p:nvSpPr>
                <p:spPr bwMode="auto">
                  <a:xfrm>
                    <a:off x="4240" y="1430"/>
                    <a:ext cx="98" cy="58"/>
                  </a:xfrm>
                  <a:custGeom>
                    <a:avLst/>
                    <a:gdLst/>
                    <a:ahLst/>
                    <a:cxnLst>
                      <a:cxn ang="0">
                        <a:pos x="98" y="40"/>
                      </a:cxn>
                      <a:cxn ang="0">
                        <a:pos x="22" y="0"/>
                      </a:cxn>
                      <a:cxn ang="0">
                        <a:pos x="0" y="16"/>
                      </a:cxn>
                      <a:cxn ang="0">
                        <a:pos x="76" y="58"/>
                      </a:cxn>
                      <a:cxn ang="0">
                        <a:pos x="98" y="40"/>
                      </a:cxn>
                    </a:cxnLst>
                    <a:rect l="0" t="0" r="r" b="b"/>
                    <a:pathLst>
                      <a:path w="98" h="58">
                        <a:moveTo>
                          <a:pt x="98" y="40"/>
                        </a:moveTo>
                        <a:lnTo>
                          <a:pt x="22" y="0"/>
                        </a:lnTo>
                        <a:lnTo>
                          <a:pt x="0" y="16"/>
                        </a:lnTo>
                        <a:lnTo>
                          <a:pt x="76" y="58"/>
                        </a:lnTo>
                        <a:lnTo>
                          <a:pt x="98" y="40"/>
                        </a:lnTo>
                        <a:close/>
                      </a:path>
                    </a:pathLst>
                  </a:custGeom>
                  <a:solidFill>
                    <a:srgbClr val="007A91"/>
                  </a:solidFill>
                  <a:ln w="0">
                    <a:solidFill>
                      <a:srgbClr val="007A9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74" name="Freeform 2342"/>
                  <p:cNvSpPr>
                    <a:spLocks noChangeAspect="1"/>
                  </p:cNvSpPr>
                  <p:nvPr/>
                </p:nvSpPr>
                <p:spPr bwMode="auto">
                  <a:xfrm>
                    <a:off x="4240" y="1430"/>
                    <a:ext cx="98" cy="58"/>
                  </a:xfrm>
                  <a:custGeom>
                    <a:avLst/>
                    <a:gdLst/>
                    <a:ahLst/>
                    <a:cxnLst>
                      <a:cxn ang="0">
                        <a:pos x="98" y="40"/>
                      </a:cxn>
                      <a:cxn ang="0">
                        <a:pos x="22" y="0"/>
                      </a:cxn>
                      <a:cxn ang="0">
                        <a:pos x="0" y="16"/>
                      </a:cxn>
                      <a:cxn ang="0">
                        <a:pos x="76" y="58"/>
                      </a:cxn>
                      <a:cxn ang="0">
                        <a:pos x="98" y="40"/>
                      </a:cxn>
                    </a:cxnLst>
                    <a:rect l="0" t="0" r="r" b="b"/>
                    <a:pathLst>
                      <a:path w="98" h="58">
                        <a:moveTo>
                          <a:pt x="98" y="40"/>
                        </a:moveTo>
                        <a:lnTo>
                          <a:pt x="22" y="0"/>
                        </a:lnTo>
                        <a:lnTo>
                          <a:pt x="0" y="16"/>
                        </a:lnTo>
                        <a:lnTo>
                          <a:pt x="76" y="58"/>
                        </a:lnTo>
                        <a:lnTo>
                          <a:pt x="98" y="4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75" name="Freeform 2343"/>
                  <p:cNvSpPr>
                    <a:spLocks noChangeAspect="1"/>
                  </p:cNvSpPr>
                  <p:nvPr/>
                </p:nvSpPr>
                <p:spPr bwMode="auto">
                  <a:xfrm>
                    <a:off x="4218" y="1446"/>
                    <a:ext cx="98" cy="60"/>
                  </a:xfrm>
                  <a:custGeom>
                    <a:avLst/>
                    <a:gdLst/>
                    <a:ahLst/>
                    <a:cxnLst>
                      <a:cxn ang="0">
                        <a:pos x="98" y="42"/>
                      </a:cxn>
                      <a:cxn ang="0">
                        <a:pos x="22" y="0"/>
                      </a:cxn>
                      <a:cxn ang="0">
                        <a:pos x="0" y="16"/>
                      </a:cxn>
                      <a:cxn ang="0">
                        <a:pos x="74" y="60"/>
                      </a:cxn>
                      <a:cxn ang="0">
                        <a:pos x="98" y="42"/>
                      </a:cxn>
                    </a:cxnLst>
                    <a:rect l="0" t="0" r="r" b="b"/>
                    <a:pathLst>
                      <a:path w="98" h="60">
                        <a:moveTo>
                          <a:pt x="98" y="42"/>
                        </a:moveTo>
                        <a:lnTo>
                          <a:pt x="22" y="0"/>
                        </a:lnTo>
                        <a:lnTo>
                          <a:pt x="0" y="16"/>
                        </a:lnTo>
                        <a:lnTo>
                          <a:pt x="74" y="60"/>
                        </a:lnTo>
                        <a:lnTo>
                          <a:pt x="98" y="42"/>
                        </a:lnTo>
                        <a:close/>
                      </a:path>
                    </a:pathLst>
                  </a:custGeom>
                  <a:solidFill>
                    <a:srgbClr val="007B91"/>
                  </a:solidFill>
                  <a:ln w="0">
                    <a:solidFill>
                      <a:srgbClr val="007B9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76" name="Freeform 2344"/>
                  <p:cNvSpPr>
                    <a:spLocks noChangeAspect="1"/>
                  </p:cNvSpPr>
                  <p:nvPr/>
                </p:nvSpPr>
                <p:spPr bwMode="auto">
                  <a:xfrm>
                    <a:off x="4218" y="1446"/>
                    <a:ext cx="98" cy="60"/>
                  </a:xfrm>
                  <a:custGeom>
                    <a:avLst/>
                    <a:gdLst/>
                    <a:ahLst/>
                    <a:cxnLst>
                      <a:cxn ang="0">
                        <a:pos x="98" y="42"/>
                      </a:cxn>
                      <a:cxn ang="0">
                        <a:pos x="22" y="0"/>
                      </a:cxn>
                      <a:cxn ang="0">
                        <a:pos x="0" y="16"/>
                      </a:cxn>
                      <a:cxn ang="0">
                        <a:pos x="74" y="60"/>
                      </a:cxn>
                      <a:cxn ang="0">
                        <a:pos x="98" y="42"/>
                      </a:cxn>
                    </a:cxnLst>
                    <a:rect l="0" t="0" r="r" b="b"/>
                    <a:pathLst>
                      <a:path w="98" h="60">
                        <a:moveTo>
                          <a:pt x="98" y="42"/>
                        </a:moveTo>
                        <a:lnTo>
                          <a:pt x="22" y="0"/>
                        </a:lnTo>
                        <a:lnTo>
                          <a:pt x="0" y="16"/>
                        </a:lnTo>
                        <a:lnTo>
                          <a:pt x="74" y="60"/>
                        </a:lnTo>
                        <a:lnTo>
                          <a:pt x="98" y="4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77" name="Freeform 2345"/>
                  <p:cNvSpPr>
                    <a:spLocks noChangeAspect="1"/>
                  </p:cNvSpPr>
                  <p:nvPr/>
                </p:nvSpPr>
                <p:spPr bwMode="auto">
                  <a:xfrm>
                    <a:off x="4196" y="1462"/>
                    <a:ext cx="96" cy="62"/>
                  </a:xfrm>
                  <a:custGeom>
                    <a:avLst/>
                    <a:gdLst/>
                    <a:ahLst/>
                    <a:cxnLst>
                      <a:cxn ang="0">
                        <a:pos x="96" y="44"/>
                      </a:cxn>
                      <a:cxn ang="0">
                        <a:pos x="22" y="0"/>
                      </a:cxn>
                      <a:cxn ang="0">
                        <a:pos x="0" y="16"/>
                      </a:cxn>
                      <a:cxn ang="0">
                        <a:pos x="74" y="62"/>
                      </a:cxn>
                      <a:cxn ang="0">
                        <a:pos x="96" y="44"/>
                      </a:cxn>
                    </a:cxnLst>
                    <a:rect l="0" t="0" r="r" b="b"/>
                    <a:pathLst>
                      <a:path w="96" h="62">
                        <a:moveTo>
                          <a:pt x="96" y="44"/>
                        </a:moveTo>
                        <a:lnTo>
                          <a:pt x="22" y="0"/>
                        </a:lnTo>
                        <a:lnTo>
                          <a:pt x="0" y="16"/>
                        </a:lnTo>
                        <a:lnTo>
                          <a:pt x="74" y="62"/>
                        </a:lnTo>
                        <a:lnTo>
                          <a:pt x="96" y="44"/>
                        </a:lnTo>
                        <a:close/>
                      </a:path>
                    </a:pathLst>
                  </a:custGeom>
                  <a:solidFill>
                    <a:srgbClr val="007D90"/>
                  </a:solidFill>
                  <a:ln w="0">
                    <a:solidFill>
                      <a:srgbClr val="007D9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78" name="Freeform 2346"/>
                  <p:cNvSpPr>
                    <a:spLocks noChangeAspect="1"/>
                  </p:cNvSpPr>
                  <p:nvPr/>
                </p:nvSpPr>
                <p:spPr bwMode="auto">
                  <a:xfrm>
                    <a:off x="4196" y="1462"/>
                    <a:ext cx="96" cy="62"/>
                  </a:xfrm>
                  <a:custGeom>
                    <a:avLst/>
                    <a:gdLst/>
                    <a:ahLst/>
                    <a:cxnLst>
                      <a:cxn ang="0">
                        <a:pos x="96" y="44"/>
                      </a:cxn>
                      <a:cxn ang="0">
                        <a:pos x="22" y="0"/>
                      </a:cxn>
                      <a:cxn ang="0">
                        <a:pos x="0" y="16"/>
                      </a:cxn>
                      <a:cxn ang="0">
                        <a:pos x="74" y="62"/>
                      </a:cxn>
                      <a:cxn ang="0">
                        <a:pos x="96" y="44"/>
                      </a:cxn>
                    </a:cxnLst>
                    <a:rect l="0" t="0" r="r" b="b"/>
                    <a:pathLst>
                      <a:path w="96" h="62">
                        <a:moveTo>
                          <a:pt x="96" y="44"/>
                        </a:moveTo>
                        <a:lnTo>
                          <a:pt x="22" y="0"/>
                        </a:lnTo>
                        <a:lnTo>
                          <a:pt x="0" y="16"/>
                        </a:lnTo>
                        <a:lnTo>
                          <a:pt x="74" y="62"/>
                        </a:lnTo>
                        <a:lnTo>
                          <a:pt x="96" y="4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79" name="Freeform 2347"/>
                  <p:cNvSpPr>
                    <a:spLocks noChangeAspect="1"/>
                  </p:cNvSpPr>
                  <p:nvPr/>
                </p:nvSpPr>
                <p:spPr bwMode="auto">
                  <a:xfrm>
                    <a:off x="4172" y="1478"/>
                    <a:ext cx="98" cy="64"/>
                  </a:xfrm>
                  <a:custGeom>
                    <a:avLst/>
                    <a:gdLst/>
                    <a:ahLst/>
                    <a:cxnLst>
                      <a:cxn ang="0">
                        <a:pos x="98" y="46"/>
                      </a:cxn>
                      <a:cxn ang="0">
                        <a:pos x="24" y="0"/>
                      </a:cxn>
                      <a:cxn ang="0">
                        <a:pos x="0" y="14"/>
                      </a:cxn>
                      <a:cxn ang="0">
                        <a:pos x="76" y="64"/>
                      </a:cxn>
                      <a:cxn ang="0">
                        <a:pos x="98" y="46"/>
                      </a:cxn>
                    </a:cxnLst>
                    <a:rect l="0" t="0" r="r" b="b"/>
                    <a:pathLst>
                      <a:path w="98" h="64">
                        <a:moveTo>
                          <a:pt x="98" y="46"/>
                        </a:moveTo>
                        <a:lnTo>
                          <a:pt x="24" y="0"/>
                        </a:lnTo>
                        <a:lnTo>
                          <a:pt x="0" y="14"/>
                        </a:lnTo>
                        <a:lnTo>
                          <a:pt x="76" y="64"/>
                        </a:lnTo>
                        <a:lnTo>
                          <a:pt x="98" y="46"/>
                        </a:lnTo>
                        <a:close/>
                      </a:path>
                    </a:pathLst>
                  </a:custGeom>
                  <a:solidFill>
                    <a:srgbClr val="00818E"/>
                  </a:solidFill>
                  <a:ln w="0">
                    <a:solidFill>
                      <a:srgbClr val="00818E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80" name="Freeform 2348"/>
                  <p:cNvSpPr>
                    <a:spLocks noChangeAspect="1"/>
                  </p:cNvSpPr>
                  <p:nvPr/>
                </p:nvSpPr>
                <p:spPr bwMode="auto">
                  <a:xfrm>
                    <a:off x="4172" y="1478"/>
                    <a:ext cx="98" cy="64"/>
                  </a:xfrm>
                  <a:custGeom>
                    <a:avLst/>
                    <a:gdLst/>
                    <a:ahLst/>
                    <a:cxnLst>
                      <a:cxn ang="0">
                        <a:pos x="98" y="46"/>
                      </a:cxn>
                      <a:cxn ang="0">
                        <a:pos x="24" y="0"/>
                      </a:cxn>
                      <a:cxn ang="0">
                        <a:pos x="0" y="14"/>
                      </a:cxn>
                      <a:cxn ang="0">
                        <a:pos x="76" y="64"/>
                      </a:cxn>
                      <a:cxn ang="0">
                        <a:pos x="98" y="46"/>
                      </a:cxn>
                    </a:cxnLst>
                    <a:rect l="0" t="0" r="r" b="b"/>
                    <a:pathLst>
                      <a:path w="98" h="64">
                        <a:moveTo>
                          <a:pt x="98" y="46"/>
                        </a:moveTo>
                        <a:lnTo>
                          <a:pt x="24" y="0"/>
                        </a:lnTo>
                        <a:lnTo>
                          <a:pt x="0" y="14"/>
                        </a:lnTo>
                        <a:lnTo>
                          <a:pt x="76" y="64"/>
                        </a:lnTo>
                        <a:lnTo>
                          <a:pt x="98" y="4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81" name="Freeform 2349"/>
                  <p:cNvSpPr>
                    <a:spLocks noChangeAspect="1"/>
                  </p:cNvSpPr>
                  <p:nvPr/>
                </p:nvSpPr>
                <p:spPr bwMode="auto">
                  <a:xfrm>
                    <a:off x="4150" y="1492"/>
                    <a:ext cx="98" cy="68"/>
                  </a:xfrm>
                  <a:custGeom>
                    <a:avLst/>
                    <a:gdLst/>
                    <a:ahLst/>
                    <a:cxnLst>
                      <a:cxn ang="0">
                        <a:pos x="98" y="50"/>
                      </a:cxn>
                      <a:cxn ang="0">
                        <a:pos x="22" y="0"/>
                      </a:cxn>
                      <a:cxn ang="0">
                        <a:pos x="0" y="14"/>
                      </a:cxn>
                      <a:cxn ang="0">
                        <a:pos x="74" y="68"/>
                      </a:cxn>
                      <a:cxn ang="0">
                        <a:pos x="98" y="50"/>
                      </a:cxn>
                    </a:cxnLst>
                    <a:rect l="0" t="0" r="r" b="b"/>
                    <a:pathLst>
                      <a:path w="98" h="68">
                        <a:moveTo>
                          <a:pt x="98" y="50"/>
                        </a:moveTo>
                        <a:lnTo>
                          <a:pt x="22" y="0"/>
                        </a:lnTo>
                        <a:lnTo>
                          <a:pt x="0" y="14"/>
                        </a:lnTo>
                        <a:lnTo>
                          <a:pt x="74" y="68"/>
                        </a:lnTo>
                        <a:lnTo>
                          <a:pt x="98" y="50"/>
                        </a:lnTo>
                        <a:close/>
                      </a:path>
                    </a:pathLst>
                  </a:custGeom>
                  <a:solidFill>
                    <a:srgbClr val="008689"/>
                  </a:solidFill>
                  <a:ln w="0">
                    <a:solidFill>
                      <a:srgbClr val="008689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82" name="Freeform 2350"/>
                  <p:cNvSpPr>
                    <a:spLocks noChangeAspect="1"/>
                  </p:cNvSpPr>
                  <p:nvPr/>
                </p:nvSpPr>
                <p:spPr bwMode="auto">
                  <a:xfrm>
                    <a:off x="4150" y="1492"/>
                    <a:ext cx="98" cy="68"/>
                  </a:xfrm>
                  <a:custGeom>
                    <a:avLst/>
                    <a:gdLst/>
                    <a:ahLst/>
                    <a:cxnLst>
                      <a:cxn ang="0">
                        <a:pos x="98" y="50"/>
                      </a:cxn>
                      <a:cxn ang="0">
                        <a:pos x="22" y="0"/>
                      </a:cxn>
                      <a:cxn ang="0">
                        <a:pos x="0" y="14"/>
                      </a:cxn>
                      <a:cxn ang="0">
                        <a:pos x="74" y="68"/>
                      </a:cxn>
                      <a:cxn ang="0">
                        <a:pos x="98" y="50"/>
                      </a:cxn>
                    </a:cxnLst>
                    <a:rect l="0" t="0" r="r" b="b"/>
                    <a:pathLst>
                      <a:path w="98" h="68">
                        <a:moveTo>
                          <a:pt x="98" y="50"/>
                        </a:moveTo>
                        <a:lnTo>
                          <a:pt x="22" y="0"/>
                        </a:lnTo>
                        <a:lnTo>
                          <a:pt x="0" y="14"/>
                        </a:lnTo>
                        <a:lnTo>
                          <a:pt x="74" y="68"/>
                        </a:lnTo>
                        <a:lnTo>
                          <a:pt x="98" y="5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83" name="Freeform 2351"/>
                  <p:cNvSpPr>
                    <a:spLocks noChangeAspect="1"/>
                  </p:cNvSpPr>
                  <p:nvPr/>
                </p:nvSpPr>
                <p:spPr bwMode="auto">
                  <a:xfrm>
                    <a:off x="4126" y="1506"/>
                    <a:ext cx="98" cy="68"/>
                  </a:xfrm>
                  <a:custGeom>
                    <a:avLst/>
                    <a:gdLst/>
                    <a:ahLst/>
                    <a:cxnLst>
                      <a:cxn ang="0">
                        <a:pos x="98" y="54"/>
                      </a:cxn>
                      <a:cxn ang="0">
                        <a:pos x="24" y="0"/>
                      </a:cxn>
                      <a:cxn ang="0">
                        <a:pos x="0" y="14"/>
                      </a:cxn>
                      <a:cxn ang="0">
                        <a:pos x="76" y="68"/>
                      </a:cxn>
                      <a:cxn ang="0">
                        <a:pos x="98" y="54"/>
                      </a:cxn>
                    </a:cxnLst>
                    <a:rect l="0" t="0" r="r" b="b"/>
                    <a:pathLst>
                      <a:path w="98" h="68">
                        <a:moveTo>
                          <a:pt x="98" y="54"/>
                        </a:moveTo>
                        <a:lnTo>
                          <a:pt x="24" y="0"/>
                        </a:lnTo>
                        <a:lnTo>
                          <a:pt x="0" y="14"/>
                        </a:lnTo>
                        <a:lnTo>
                          <a:pt x="76" y="68"/>
                        </a:lnTo>
                        <a:lnTo>
                          <a:pt x="98" y="54"/>
                        </a:lnTo>
                        <a:close/>
                      </a:path>
                    </a:pathLst>
                  </a:custGeom>
                  <a:solidFill>
                    <a:srgbClr val="008C82"/>
                  </a:solidFill>
                  <a:ln w="0">
                    <a:solidFill>
                      <a:srgbClr val="008C82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84" name="Freeform 2352"/>
                  <p:cNvSpPr>
                    <a:spLocks noChangeAspect="1"/>
                  </p:cNvSpPr>
                  <p:nvPr/>
                </p:nvSpPr>
                <p:spPr bwMode="auto">
                  <a:xfrm>
                    <a:off x="4126" y="1506"/>
                    <a:ext cx="98" cy="68"/>
                  </a:xfrm>
                  <a:custGeom>
                    <a:avLst/>
                    <a:gdLst/>
                    <a:ahLst/>
                    <a:cxnLst>
                      <a:cxn ang="0">
                        <a:pos x="98" y="54"/>
                      </a:cxn>
                      <a:cxn ang="0">
                        <a:pos x="24" y="0"/>
                      </a:cxn>
                      <a:cxn ang="0">
                        <a:pos x="0" y="14"/>
                      </a:cxn>
                      <a:cxn ang="0">
                        <a:pos x="76" y="68"/>
                      </a:cxn>
                      <a:cxn ang="0">
                        <a:pos x="98" y="54"/>
                      </a:cxn>
                    </a:cxnLst>
                    <a:rect l="0" t="0" r="r" b="b"/>
                    <a:pathLst>
                      <a:path w="98" h="68">
                        <a:moveTo>
                          <a:pt x="98" y="54"/>
                        </a:moveTo>
                        <a:lnTo>
                          <a:pt x="24" y="0"/>
                        </a:lnTo>
                        <a:lnTo>
                          <a:pt x="0" y="14"/>
                        </a:lnTo>
                        <a:lnTo>
                          <a:pt x="76" y="68"/>
                        </a:lnTo>
                        <a:lnTo>
                          <a:pt x="98" y="5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85" name="Freeform 2353"/>
                  <p:cNvSpPr>
                    <a:spLocks noChangeAspect="1"/>
                  </p:cNvSpPr>
                  <p:nvPr/>
                </p:nvSpPr>
                <p:spPr bwMode="auto">
                  <a:xfrm>
                    <a:off x="4102" y="1520"/>
                    <a:ext cx="100" cy="68"/>
                  </a:xfrm>
                  <a:custGeom>
                    <a:avLst/>
                    <a:gdLst/>
                    <a:ahLst/>
                    <a:cxnLst>
                      <a:cxn ang="0">
                        <a:pos x="100" y="54"/>
                      </a:cxn>
                      <a:cxn ang="0">
                        <a:pos x="24" y="0"/>
                      </a:cxn>
                      <a:cxn ang="0">
                        <a:pos x="0" y="12"/>
                      </a:cxn>
                      <a:cxn ang="0">
                        <a:pos x="76" y="68"/>
                      </a:cxn>
                      <a:cxn ang="0">
                        <a:pos x="100" y="54"/>
                      </a:cxn>
                    </a:cxnLst>
                    <a:rect l="0" t="0" r="r" b="b"/>
                    <a:pathLst>
                      <a:path w="100" h="68">
                        <a:moveTo>
                          <a:pt x="100" y="54"/>
                        </a:moveTo>
                        <a:lnTo>
                          <a:pt x="24" y="0"/>
                        </a:lnTo>
                        <a:lnTo>
                          <a:pt x="0" y="12"/>
                        </a:lnTo>
                        <a:lnTo>
                          <a:pt x="76" y="68"/>
                        </a:lnTo>
                        <a:lnTo>
                          <a:pt x="100" y="54"/>
                        </a:lnTo>
                        <a:close/>
                      </a:path>
                    </a:pathLst>
                  </a:custGeom>
                  <a:solidFill>
                    <a:srgbClr val="009575"/>
                  </a:solidFill>
                  <a:ln w="0">
                    <a:solidFill>
                      <a:srgbClr val="00957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86" name="Freeform 2354"/>
                  <p:cNvSpPr>
                    <a:spLocks noChangeAspect="1"/>
                  </p:cNvSpPr>
                  <p:nvPr/>
                </p:nvSpPr>
                <p:spPr bwMode="auto">
                  <a:xfrm>
                    <a:off x="4102" y="1520"/>
                    <a:ext cx="100" cy="68"/>
                  </a:xfrm>
                  <a:custGeom>
                    <a:avLst/>
                    <a:gdLst/>
                    <a:ahLst/>
                    <a:cxnLst>
                      <a:cxn ang="0">
                        <a:pos x="100" y="54"/>
                      </a:cxn>
                      <a:cxn ang="0">
                        <a:pos x="24" y="0"/>
                      </a:cxn>
                      <a:cxn ang="0">
                        <a:pos x="0" y="12"/>
                      </a:cxn>
                      <a:cxn ang="0">
                        <a:pos x="76" y="68"/>
                      </a:cxn>
                      <a:cxn ang="0">
                        <a:pos x="100" y="54"/>
                      </a:cxn>
                    </a:cxnLst>
                    <a:rect l="0" t="0" r="r" b="b"/>
                    <a:pathLst>
                      <a:path w="100" h="68">
                        <a:moveTo>
                          <a:pt x="100" y="54"/>
                        </a:moveTo>
                        <a:lnTo>
                          <a:pt x="24" y="0"/>
                        </a:lnTo>
                        <a:lnTo>
                          <a:pt x="0" y="12"/>
                        </a:lnTo>
                        <a:lnTo>
                          <a:pt x="76" y="68"/>
                        </a:lnTo>
                        <a:lnTo>
                          <a:pt x="100" y="5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87" name="Freeform 2355"/>
                  <p:cNvSpPr>
                    <a:spLocks noChangeAspect="1"/>
                  </p:cNvSpPr>
                  <p:nvPr/>
                </p:nvSpPr>
                <p:spPr bwMode="auto">
                  <a:xfrm>
                    <a:off x="4078" y="1532"/>
                    <a:ext cx="100" cy="68"/>
                  </a:xfrm>
                  <a:custGeom>
                    <a:avLst/>
                    <a:gdLst/>
                    <a:ahLst/>
                    <a:cxnLst>
                      <a:cxn ang="0">
                        <a:pos x="100" y="56"/>
                      </a:cxn>
                      <a:cxn ang="0">
                        <a:pos x="24" y="0"/>
                      </a:cxn>
                      <a:cxn ang="0">
                        <a:pos x="0" y="8"/>
                      </a:cxn>
                      <a:cxn ang="0">
                        <a:pos x="76" y="68"/>
                      </a:cxn>
                      <a:cxn ang="0">
                        <a:pos x="100" y="56"/>
                      </a:cxn>
                    </a:cxnLst>
                    <a:rect l="0" t="0" r="r" b="b"/>
                    <a:pathLst>
                      <a:path w="100" h="68">
                        <a:moveTo>
                          <a:pt x="100" y="56"/>
                        </a:moveTo>
                        <a:lnTo>
                          <a:pt x="24" y="0"/>
                        </a:lnTo>
                        <a:lnTo>
                          <a:pt x="0" y="8"/>
                        </a:lnTo>
                        <a:lnTo>
                          <a:pt x="76" y="68"/>
                        </a:lnTo>
                        <a:lnTo>
                          <a:pt x="100" y="56"/>
                        </a:lnTo>
                        <a:close/>
                      </a:path>
                    </a:pathLst>
                  </a:custGeom>
                  <a:solidFill>
                    <a:srgbClr val="00A063"/>
                  </a:solidFill>
                  <a:ln w="0">
                    <a:solidFill>
                      <a:srgbClr val="00A063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88" name="Freeform 2356"/>
                  <p:cNvSpPr>
                    <a:spLocks noChangeAspect="1"/>
                  </p:cNvSpPr>
                  <p:nvPr/>
                </p:nvSpPr>
                <p:spPr bwMode="auto">
                  <a:xfrm>
                    <a:off x="4078" y="1532"/>
                    <a:ext cx="100" cy="68"/>
                  </a:xfrm>
                  <a:custGeom>
                    <a:avLst/>
                    <a:gdLst/>
                    <a:ahLst/>
                    <a:cxnLst>
                      <a:cxn ang="0">
                        <a:pos x="100" y="56"/>
                      </a:cxn>
                      <a:cxn ang="0">
                        <a:pos x="24" y="0"/>
                      </a:cxn>
                      <a:cxn ang="0">
                        <a:pos x="0" y="8"/>
                      </a:cxn>
                      <a:cxn ang="0">
                        <a:pos x="76" y="68"/>
                      </a:cxn>
                      <a:cxn ang="0">
                        <a:pos x="100" y="56"/>
                      </a:cxn>
                    </a:cxnLst>
                    <a:rect l="0" t="0" r="r" b="b"/>
                    <a:pathLst>
                      <a:path w="100" h="68">
                        <a:moveTo>
                          <a:pt x="100" y="56"/>
                        </a:moveTo>
                        <a:lnTo>
                          <a:pt x="24" y="0"/>
                        </a:lnTo>
                        <a:lnTo>
                          <a:pt x="0" y="8"/>
                        </a:lnTo>
                        <a:lnTo>
                          <a:pt x="76" y="68"/>
                        </a:lnTo>
                        <a:lnTo>
                          <a:pt x="100" y="5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89" name="Freeform 2357"/>
                  <p:cNvSpPr>
                    <a:spLocks noChangeAspect="1"/>
                  </p:cNvSpPr>
                  <p:nvPr/>
                </p:nvSpPr>
                <p:spPr bwMode="auto">
                  <a:xfrm>
                    <a:off x="4054" y="1540"/>
                    <a:ext cx="100" cy="66"/>
                  </a:xfrm>
                  <a:custGeom>
                    <a:avLst/>
                    <a:gdLst/>
                    <a:ahLst/>
                    <a:cxnLst>
                      <a:cxn ang="0">
                        <a:pos x="100" y="60"/>
                      </a:cxn>
                      <a:cxn ang="0">
                        <a:pos x="24" y="0"/>
                      </a:cxn>
                      <a:cxn ang="0">
                        <a:pos x="0" y="6"/>
                      </a:cxn>
                      <a:cxn ang="0">
                        <a:pos x="76" y="66"/>
                      </a:cxn>
                      <a:cxn ang="0">
                        <a:pos x="100" y="60"/>
                      </a:cxn>
                    </a:cxnLst>
                    <a:rect l="0" t="0" r="r" b="b"/>
                    <a:pathLst>
                      <a:path w="100" h="66">
                        <a:moveTo>
                          <a:pt x="100" y="60"/>
                        </a:moveTo>
                        <a:lnTo>
                          <a:pt x="24" y="0"/>
                        </a:lnTo>
                        <a:lnTo>
                          <a:pt x="0" y="6"/>
                        </a:lnTo>
                        <a:lnTo>
                          <a:pt x="76" y="66"/>
                        </a:lnTo>
                        <a:lnTo>
                          <a:pt x="100" y="60"/>
                        </a:lnTo>
                        <a:close/>
                      </a:path>
                    </a:pathLst>
                  </a:custGeom>
                  <a:solidFill>
                    <a:srgbClr val="00AD49"/>
                  </a:solidFill>
                  <a:ln w="0">
                    <a:solidFill>
                      <a:srgbClr val="00AD49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90" name="Freeform 2358"/>
                  <p:cNvSpPr>
                    <a:spLocks noChangeAspect="1"/>
                  </p:cNvSpPr>
                  <p:nvPr/>
                </p:nvSpPr>
                <p:spPr bwMode="auto">
                  <a:xfrm>
                    <a:off x="4054" y="1540"/>
                    <a:ext cx="100" cy="66"/>
                  </a:xfrm>
                  <a:custGeom>
                    <a:avLst/>
                    <a:gdLst/>
                    <a:ahLst/>
                    <a:cxnLst>
                      <a:cxn ang="0">
                        <a:pos x="100" y="60"/>
                      </a:cxn>
                      <a:cxn ang="0">
                        <a:pos x="24" y="0"/>
                      </a:cxn>
                      <a:cxn ang="0">
                        <a:pos x="0" y="6"/>
                      </a:cxn>
                      <a:cxn ang="0">
                        <a:pos x="76" y="66"/>
                      </a:cxn>
                      <a:cxn ang="0">
                        <a:pos x="100" y="60"/>
                      </a:cxn>
                    </a:cxnLst>
                    <a:rect l="0" t="0" r="r" b="b"/>
                    <a:pathLst>
                      <a:path w="100" h="66">
                        <a:moveTo>
                          <a:pt x="100" y="60"/>
                        </a:moveTo>
                        <a:lnTo>
                          <a:pt x="24" y="0"/>
                        </a:lnTo>
                        <a:lnTo>
                          <a:pt x="0" y="6"/>
                        </a:lnTo>
                        <a:lnTo>
                          <a:pt x="76" y="66"/>
                        </a:lnTo>
                        <a:lnTo>
                          <a:pt x="100" y="6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91" name="Freeform 2359"/>
                  <p:cNvSpPr>
                    <a:spLocks noChangeAspect="1"/>
                  </p:cNvSpPr>
                  <p:nvPr/>
                </p:nvSpPr>
                <p:spPr bwMode="auto">
                  <a:xfrm>
                    <a:off x="4028" y="1546"/>
                    <a:ext cx="102" cy="62"/>
                  </a:xfrm>
                  <a:custGeom>
                    <a:avLst/>
                    <a:gdLst/>
                    <a:ahLst/>
                    <a:cxnLst>
                      <a:cxn ang="0">
                        <a:pos x="102" y="60"/>
                      </a:cxn>
                      <a:cxn ang="0">
                        <a:pos x="26" y="0"/>
                      </a:cxn>
                      <a:cxn ang="0">
                        <a:pos x="0" y="4"/>
                      </a:cxn>
                      <a:cxn ang="0">
                        <a:pos x="76" y="62"/>
                      </a:cxn>
                      <a:cxn ang="0">
                        <a:pos x="102" y="60"/>
                      </a:cxn>
                    </a:cxnLst>
                    <a:rect l="0" t="0" r="r" b="b"/>
                    <a:pathLst>
                      <a:path w="102" h="62">
                        <a:moveTo>
                          <a:pt x="102" y="60"/>
                        </a:moveTo>
                        <a:lnTo>
                          <a:pt x="26" y="0"/>
                        </a:lnTo>
                        <a:lnTo>
                          <a:pt x="0" y="4"/>
                        </a:lnTo>
                        <a:lnTo>
                          <a:pt x="76" y="62"/>
                        </a:lnTo>
                        <a:lnTo>
                          <a:pt x="102" y="60"/>
                        </a:lnTo>
                        <a:close/>
                      </a:path>
                    </a:pathLst>
                  </a:custGeom>
                  <a:solidFill>
                    <a:srgbClr val="00B922"/>
                  </a:solidFill>
                  <a:ln w="0">
                    <a:solidFill>
                      <a:srgbClr val="00B922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92" name="Freeform 2360"/>
                  <p:cNvSpPr>
                    <a:spLocks noChangeAspect="1"/>
                  </p:cNvSpPr>
                  <p:nvPr/>
                </p:nvSpPr>
                <p:spPr bwMode="auto">
                  <a:xfrm>
                    <a:off x="4028" y="1546"/>
                    <a:ext cx="102" cy="62"/>
                  </a:xfrm>
                  <a:custGeom>
                    <a:avLst/>
                    <a:gdLst/>
                    <a:ahLst/>
                    <a:cxnLst>
                      <a:cxn ang="0">
                        <a:pos x="102" y="60"/>
                      </a:cxn>
                      <a:cxn ang="0">
                        <a:pos x="26" y="0"/>
                      </a:cxn>
                      <a:cxn ang="0">
                        <a:pos x="0" y="4"/>
                      </a:cxn>
                      <a:cxn ang="0">
                        <a:pos x="76" y="62"/>
                      </a:cxn>
                      <a:cxn ang="0">
                        <a:pos x="102" y="60"/>
                      </a:cxn>
                    </a:cxnLst>
                    <a:rect l="0" t="0" r="r" b="b"/>
                    <a:pathLst>
                      <a:path w="102" h="62">
                        <a:moveTo>
                          <a:pt x="102" y="60"/>
                        </a:moveTo>
                        <a:lnTo>
                          <a:pt x="26" y="0"/>
                        </a:lnTo>
                        <a:lnTo>
                          <a:pt x="0" y="4"/>
                        </a:lnTo>
                        <a:lnTo>
                          <a:pt x="76" y="62"/>
                        </a:lnTo>
                        <a:lnTo>
                          <a:pt x="102" y="6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93" name="Freeform 2361"/>
                  <p:cNvSpPr>
                    <a:spLocks noChangeAspect="1"/>
                  </p:cNvSpPr>
                  <p:nvPr/>
                </p:nvSpPr>
                <p:spPr bwMode="auto">
                  <a:xfrm>
                    <a:off x="4004" y="1548"/>
                    <a:ext cx="100" cy="60"/>
                  </a:xfrm>
                  <a:custGeom>
                    <a:avLst/>
                    <a:gdLst/>
                    <a:ahLst/>
                    <a:cxnLst>
                      <a:cxn ang="0">
                        <a:pos x="100" y="60"/>
                      </a:cxn>
                      <a:cxn ang="0">
                        <a:pos x="24" y="2"/>
                      </a:cxn>
                      <a:cxn ang="0">
                        <a:pos x="0" y="0"/>
                      </a:cxn>
                      <a:cxn ang="0">
                        <a:pos x="74" y="56"/>
                      </a:cxn>
                      <a:cxn ang="0">
                        <a:pos x="100" y="60"/>
                      </a:cxn>
                    </a:cxnLst>
                    <a:rect l="0" t="0" r="r" b="b"/>
                    <a:pathLst>
                      <a:path w="100" h="60">
                        <a:moveTo>
                          <a:pt x="100" y="60"/>
                        </a:moveTo>
                        <a:lnTo>
                          <a:pt x="24" y="2"/>
                        </a:lnTo>
                        <a:lnTo>
                          <a:pt x="0" y="0"/>
                        </a:lnTo>
                        <a:lnTo>
                          <a:pt x="74" y="56"/>
                        </a:lnTo>
                        <a:lnTo>
                          <a:pt x="100" y="60"/>
                        </a:lnTo>
                        <a:close/>
                      </a:path>
                    </a:pathLst>
                  </a:custGeom>
                  <a:solidFill>
                    <a:srgbClr val="00C000"/>
                  </a:solidFill>
                  <a:ln w="0">
                    <a:solidFill>
                      <a:srgbClr val="00C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94" name="Freeform 2362"/>
                  <p:cNvSpPr>
                    <a:spLocks noChangeAspect="1"/>
                  </p:cNvSpPr>
                  <p:nvPr/>
                </p:nvSpPr>
                <p:spPr bwMode="auto">
                  <a:xfrm>
                    <a:off x="4004" y="1548"/>
                    <a:ext cx="100" cy="60"/>
                  </a:xfrm>
                  <a:custGeom>
                    <a:avLst/>
                    <a:gdLst/>
                    <a:ahLst/>
                    <a:cxnLst>
                      <a:cxn ang="0">
                        <a:pos x="100" y="60"/>
                      </a:cxn>
                      <a:cxn ang="0">
                        <a:pos x="24" y="2"/>
                      </a:cxn>
                      <a:cxn ang="0">
                        <a:pos x="0" y="0"/>
                      </a:cxn>
                      <a:cxn ang="0">
                        <a:pos x="74" y="56"/>
                      </a:cxn>
                      <a:cxn ang="0">
                        <a:pos x="100" y="60"/>
                      </a:cxn>
                    </a:cxnLst>
                    <a:rect l="0" t="0" r="r" b="b"/>
                    <a:pathLst>
                      <a:path w="100" h="60">
                        <a:moveTo>
                          <a:pt x="100" y="60"/>
                        </a:moveTo>
                        <a:lnTo>
                          <a:pt x="24" y="2"/>
                        </a:lnTo>
                        <a:lnTo>
                          <a:pt x="0" y="0"/>
                        </a:lnTo>
                        <a:lnTo>
                          <a:pt x="74" y="56"/>
                        </a:lnTo>
                        <a:lnTo>
                          <a:pt x="100" y="6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95" name="Freeform 2363"/>
                  <p:cNvSpPr>
                    <a:spLocks noChangeAspect="1"/>
                  </p:cNvSpPr>
                  <p:nvPr/>
                </p:nvSpPr>
                <p:spPr bwMode="auto">
                  <a:xfrm>
                    <a:off x="3976" y="1544"/>
                    <a:ext cx="102" cy="60"/>
                  </a:xfrm>
                  <a:custGeom>
                    <a:avLst/>
                    <a:gdLst/>
                    <a:ahLst/>
                    <a:cxnLst>
                      <a:cxn ang="0">
                        <a:pos x="102" y="60"/>
                      </a:cxn>
                      <a:cxn ang="0">
                        <a:pos x="28" y="4"/>
                      </a:cxn>
                      <a:cxn ang="0">
                        <a:pos x="0" y="0"/>
                      </a:cxn>
                      <a:cxn ang="0">
                        <a:pos x="76" y="54"/>
                      </a:cxn>
                      <a:cxn ang="0">
                        <a:pos x="102" y="60"/>
                      </a:cxn>
                    </a:cxnLst>
                    <a:rect l="0" t="0" r="r" b="b"/>
                    <a:pathLst>
                      <a:path w="102" h="60">
                        <a:moveTo>
                          <a:pt x="102" y="60"/>
                        </a:moveTo>
                        <a:lnTo>
                          <a:pt x="28" y="4"/>
                        </a:lnTo>
                        <a:lnTo>
                          <a:pt x="0" y="0"/>
                        </a:lnTo>
                        <a:lnTo>
                          <a:pt x="76" y="54"/>
                        </a:lnTo>
                        <a:lnTo>
                          <a:pt x="102" y="60"/>
                        </a:lnTo>
                        <a:close/>
                      </a:path>
                    </a:pathLst>
                  </a:custGeom>
                  <a:solidFill>
                    <a:srgbClr val="00BD00"/>
                  </a:solidFill>
                  <a:ln w="0">
                    <a:solidFill>
                      <a:srgbClr val="00BD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96" name="Freeform 2364"/>
                  <p:cNvSpPr>
                    <a:spLocks noChangeAspect="1"/>
                  </p:cNvSpPr>
                  <p:nvPr/>
                </p:nvSpPr>
                <p:spPr bwMode="auto">
                  <a:xfrm>
                    <a:off x="3976" y="1544"/>
                    <a:ext cx="102" cy="60"/>
                  </a:xfrm>
                  <a:custGeom>
                    <a:avLst/>
                    <a:gdLst/>
                    <a:ahLst/>
                    <a:cxnLst>
                      <a:cxn ang="0">
                        <a:pos x="102" y="60"/>
                      </a:cxn>
                      <a:cxn ang="0">
                        <a:pos x="28" y="4"/>
                      </a:cxn>
                      <a:cxn ang="0">
                        <a:pos x="0" y="0"/>
                      </a:cxn>
                      <a:cxn ang="0">
                        <a:pos x="76" y="54"/>
                      </a:cxn>
                      <a:cxn ang="0">
                        <a:pos x="102" y="60"/>
                      </a:cxn>
                    </a:cxnLst>
                    <a:rect l="0" t="0" r="r" b="b"/>
                    <a:pathLst>
                      <a:path w="102" h="60">
                        <a:moveTo>
                          <a:pt x="102" y="60"/>
                        </a:moveTo>
                        <a:lnTo>
                          <a:pt x="28" y="4"/>
                        </a:lnTo>
                        <a:lnTo>
                          <a:pt x="0" y="0"/>
                        </a:lnTo>
                        <a:lnTo>
                          <a:pt x="76" y="54"/>
                        </a:lnTo>
                        <a:lnTo>
                          <a:pt x="102" y="6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97" name="Freeform 2365"/>
                  <p:cNvSpPr>
                    <a:spLocks noChangeAspect="1"/>
                  </p:cNvSpPr>
                  <p:nvPr/>
                </p:nvSpPr>
                <p:spPr bwMode="auto">
                  <a:xfrm>
                    <a:off x="3950" y="1536"/>
                    <a:ext cx="102" cy="62"/>
                  </a:xfrm>
                  <a:custGeom>
                    <a:avLst/>
                    <a:gdLst/>
                    <a:ahLst/>
                    <a:cxnLst>
                      <a:cxn ang="0">
                        <a:pos x="102" y="62"/>
                      </a:cxn>
                      <a:cxn ang="0">
                        <a:pos x="26" y="8"/>
                      </a:cxn>
                      <a:cxn ang="0">
                        <a:pos x="0" y="0"/>
                      </a:cxn>
                      <a:cxn ang="0">
                        <a:pos x="76" y="50"/>
                      </a:cxn>
                      <a:cxn ang="0">
                        <a:pos x="102" y="62"/>
                      </a:cxn>
                    </a:cxnLst>
                    <a:rect l="0" t="0" r="r" b="b"/>
                    <a:pathLst>
                      <a:path w="102" h="62">
                        <a:moveTo>
                          <a:pt x="102" y="62"/>
                        </a:moveTo>
                        <a:lnTo>
                          <a:pt x="26" y="8"/>
                        </a:lnTo>
                        <a:lnTo>
                          <a:pt x="0" y="0"/>
                        </a:lnTo>
                        <a:lnTo>
                          <a:pt x="76" y="50"/>
                        </a:lnTo>
                        <a:lnTo>
                          <a:pt x="102" y="62"/>
                        </a:lnTo>
                        <a:close/>
                      </a:path>
                    </a:pathLst>
                  </a:custGeom>
                  <a:solidFill>
                    <a:srgbClr val="00B200"/>
                  </a:solidFill>
                  <a:ln w="0">
                    <a:solidFill>
                      <a:srgbClr val="00B2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98" name="Freeform 2366"/>
                  <p:cNvSpPr>
                    <a:spLocks noChangeAspect="1"/>
                  </p:cNvSpPr>
                  <p:nvPr/>
                </p:nvSpPr>
                <p:spPr bwMode="auto">
                  <a:xfrm>
                    <a:off x="3950" y="1536"/>
                    <a:ext cx="102" cy="62"/>
                  </a:xfrm>
                  <a:custGeom>
                    <a:avLst/>
                    <a:gdLst/>
                    <a:ahLst/>
                    <a:cxnLst>
                      <a:cxn ang="0">
                        <a:pos x="102" y="62"/>
                      </a:cxn>
                      <a:cxn ang="0">
                        <a:pos x="26" y="8"/>
                      </a:cxn>
                      <a:cxn ang="0">
                        <a:pos x="0" y="0"/>
                      </a:cxn>
                      <a:cxn ang="0">
                        <a:pos x="76" y="50"/>
                      </a:cxn>
                      <a:cxn ang="0">
                        <a:pos x="102" y="62"/>
                      </a:cxn>
                    </a:cxnLst>
                    <a:rect l="0" t="0" r="r" b="b"/>
                    <a:pathLst>
                      <a:path w="102" h="62">
                        <a:moveTo>
                          <a:pt x="102" y="62"/>
                        </a:moveTo>
                        <a:lnTo>
                          <a:pt x="26" y="8"/>
                        </a:lnTo>
                        <a:lnTo>
                          <a:pt x="0" y="0"/>
                        </a:lnTo>
                        <a:lnTo>
                          <a:pt x="76" y="50"/>
                        </a:lnTo>
                        <a:lnTo>
                          <a:pt x="102" y="6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799" name="Freeform 2367"/>
                  <p:cNvSpPr>
                    <a:spLocks noChangeAspect="1"/>
                  </p:cNvSpPr>
                  <p:nvPr/>
                </p:nvSpPr>
                <p:spPr bwMode="auto">
                  <a:xfrm>
                    <a:off x="3922" y="1530"/>
                    <a:ext cx="104" cy="56"/>
                  </a:xfrm>
                  <a:custGeom>
                    <a:avLst/>
                    <a:gdLst/>
                    <a:ahLst/>
                    <a:cxnLst>
                      <a:cxn ang="0">
                        <a:pos x="104" y="56"/>
                      </a:cxn>
                      <a:cxn ang="0">
                        <a:pos x="28" y="6"/>
                      </a:cxn>
                      <a:cxn ang="0">
                        <a:pos x="0" y="0"/>
                      </a:cxn>
                      <a:cxn ang="0">
                        <a:pos x="76" y="44"/>
                      </a:cxn>
                      <a:cxn ang="0">
                        <a:pos x="104" y="56"/>
                      </a:cxn>
                    </a:cxnLst>
                    <a:rect l="0" t="0" r="r" b="b"/>
                    <a:pathLst>
                      <a:path w="104" h="56">
                        <a:moveTo>
                          <a:pt x="104" y="56"/>
                        </a:moveTo>
                        <a:lnTo>
                          <a:pt x="28" y="6"/>
                        </a:lnTo>
                        <a:lnTo>
                          <a:pt x="0" y="0"/>
                        </a:lnTo>
                        <a:lnTo>
                          <a:pt x="76" y="44"/>
                        </a:lnTo>
                        <a:lnTo>
                          <a:pt x="104" y="56"/>
                        </a:lnTo>
                        <a:close/>
                      </a:path>
                    </a:pathLst>
                  </a:custGeom>
                  <a:solidFill>
                    <a:srgbClr val="00A700"/>
                  </a:solidFill>
                  <a:ln w="0">
                    <a:solidFill>
                      <a:srgbClr val="00A7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00" name="Freeform 2368"/>
                  <p:cNvSpPr>
                    <a:spLocks noChangeAspect="1"/>
                  </p:cNvSpPr>
                  <p:nvPr/>
                </p:nvSpPr>
                <p:spPr bwMode="auto">
                  <a:xfrm>
                    <a:off x="3922" y="1530"/>
                    <a:ext cx="104" cy="56"/>
                  </a:xfrm>
                  <a:custGeom>
                    <a:avLst/>
                    <a:gdLst/>
                    <a:ahLst/>
                    <a:cxnLst>
                      <a:cxn ang="0">
                        <a:pos x="104" y="56"/>
                      </a:cxn>
                      <a:cxn ang="0">
                        <a:pos x="28" y="6"/>
                      </a:cxn>
                      <a:cxn ang="0">
                        <a:pos x="0" y="0"/>
                      </a:cxn>
                      <a:cxn ang="0">
                        <a:pos x="76" y="44"/>
                      </a:cxn>
                      <a:cxn ang="0">
                        <a:pos x="104" y="56"/>
                      </a:cxn>
                    </a:cxnLst>
                    <a:rect l="0" t="0" r="r" b="b"/>
                    <a:pathLst>
                      <a:path w="104" h="56">
                        <a:moveTo>
                          <a:pt x="104" y="56"/>
                        </a:moveTo>
                        <a:lnTo>
                          <a:pt x="28" y="6"/>
                        </a:lnTo>
                        <a:lnTo>
                          <a:pt x="0" y="0"/>
                        </a:lnTo>
                        <a:lnTo>
                          <a:pt x="76" y="44"/>
                        </a:lnTo>
                        <a:lnTo>
                          <a:pt x="104" y="5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01" name="Freeform 2369"/>
                  <p:cNvSpPr>
                    <a:spLocks noChangeAspect="1"/>
                  </p:cNvSpPr>
                  <p:nvPr/>
                </p:nvSpPr>
                <p:spPr bwMode="auto">
                  <a:xfrm>
                    <a:off x="3896" y="1526"/>
                    <a:ext cx="102" cy="48"/>
                  </a:xfrm>
                  <a:custGeom>
                    <a:avLst/>
                    <a:gdLst/>
                    <a:ahLst/>
                    <a:cxnLst>
                      <a:cxn ang="0">
                        <a:pos x="102" y="48"/>
                      </a:cxn>
                      <a:cxn ang="0">
                        <a:pos x="26" y="4"/>
                      </a:cxn>
                      <a:cxn ang="0">
                        <a:pos x="0" y="0"/>
                      </a:cxn>
                      <a:cxn ang="0">
                        <a:pos x="74" y="40"/>
                      </a:cxn>
                      <a:cxn ang="0">
                        <a:pos x="102" y="48"/>
                      </a:cxn>
                    </a:cxnLst>
                    <a:rect l="0" t="0" r="r" b="b"/>
                    <a:pathLst>
                      <a:path w="102" h="48">
                        <a:moveTo>
                          <a:pt x="102" y="48"/>
                        </a:moveTo>
                        <a:lnTo>
                          <a:pt x="26" y="4"/>
                        </a:lnTo>
                        <a:lnTo>
                          <a:pt x="0" y="0"/>
                        </a:lnTo>
                        <a:lnTo>
                          <a:pt x="74" y="40"/>
                        </a:lnTo>
                        <a:lnTo>
                          <a:pt x="102" y="48"/>
                        </a:lnTo>
                        <a:close/>
                      </a:path>
                    </a:pathLst>
                  </a:custGeom>
                  <a:solidFill>
                    <a:srgbClr val="00A100"/>
                  </a:solidFill>
                  <a:ln w="0">
                    <a:solidFill>
                      <a:srgbClr val="00A1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02" name="Freeform 2370"/>
                  <p:cNvSpPr>
                    <a:spLocks noChangeAspect="1"/>
                  </p:cNvSpPr>
                  <p:nvPr/>
                </p:nvSpPr>
                <p:spPr bwMode="auto">
                  <a:xfrm>
                    <a:off x="3896" y="1526"/>
                    <a:ext cx="102" cy="48"/>
                  </a:xfrm>
                  <a:custGeom>
                    <a:avLst/>
                    <a:gdLst/>
                    <a:ahLst/>
                    <a:cxnLst>
                      <a:cxn ang="0">
                        <a:pos x="102" y="48"/>
                      </a:cxn>
                      <a:cxn ang="0">
                        <a:pos x="26" y="4"/>
                      </a:cxn>
                      <a:cxn ang="0">
                        <a:pos x="0" y="0"/>
                      </a:cxn>
                      <a:cxn ang="0">
                        <a:pos x="74" y="40"/>
                      </a:cxn>
                      <a:cxn ang="0">
                        <a:pos x="102" y="48"/>
                      </a:cxn>
                    </a:cxnLst>
                    <a:rect l="0" t="0" r="r" b="b"/>
                    <a:pathLst>
                      <a:path w="102" h="48">
                        <a:moveTo>
                          <a:pt x="102" y="48"/>
                        </a:moveTo>
                        <a:lnTo>
                          <a:pt x="26" y="4"/>
                        </a:lnTo>
                        <a:lnTo>
                          <a:pt x="0" y="0"/>
                        </a:lnTo>
                        <a:lnTo>
                          <a:pt x="74" y="40"/>
                        </a:lnTo>
                        <a:lnTo>
                          <a:pt x="102" y="4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03" name="Freeform 2371"/>
                  <p:cNvSpPr>
                    <a:spLocks noChangeAspect="1"/>
                  </p:cNvSpPr>
                  <p:nvPr/>
                </p:nvSpPr>
                <p:spPr bwMode="auto">
                  <a:xfrm>
                    <a:off x="3868" y="1526"/>
                    <a:ext cx="102" cy="40"/>
                  </a:xfrm>
                  <a:custGeom>
                    <a:avLst/>
                    <a:gdLst/>
                    <a:ahLst/>
                    <a:cxnLst>
                      <a:cxn ang="0">
                        <a:pos x="102" y="40"/>
                      </a:cxn>
                      <a:cxn ang="0">
                        <a:pos x="28" y="0"/>
                      </a:cxn>
                      <a:cxn ang="0">
                        <a:pos x="0" y="4"/>
                      </a:cxn>
                      <a:cxn ang="0">
                        <a:pos x="74" y="40"/>
                      </a:cxn>
                      <a:cxn ang="0">
                        <a:pos x="102" y="40"/>
                      </a:cxn>
                    </a:cxnLst>
                    <a:rect l="0" t="0" r="r" b="b"/>
                    <a:pathLst>
                      <a:path w="102" h="40">
                        <a:moveTo>
                          <a:pt x="102" y="40"/>
                        </a:moveTo>
                        <a:lnTo>
                          <a:pt x="28" y="0"/>
                        </a:lnTo>
                        <a:lnTo>
                          <a:pt x="0" y="4"/>
                        </a:lnTo>
                        <a:lnTo>
                          <a:pt x="74" y="40"/>
                        </a:lnTo>
                        <a:lnTo>
                          <a:pt x="102" y="40"/>
                        </a:lnTo>
                        <a:close/>
                      </a:path>
                    </a:pathLst>
                  </a:custGeom>
                  <a:solidFill>
                    <a:srgbClr val="009700"/>
                  </a:solidFill>
                  <a:ln w="0">
                    <a:solidFill>
                      <a:srgbClr val="0097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04" name="Freeform 2372"/>
                  <p:cNvSpPr>
                    <a:spLocks noChangeAspect="1"/>
                  </p:cNvSpPr>
                  <p:nvPr/>
                </p:nvSpPr>
                <p:spPr bwMode="auto">
                  <a:xfrm>
                    <a:off x="3868" y="1526"/>
                    <a:ext cx="102" cy="40"/>
                  </a:xfrm>
                  <a:custGeom>
                    <a:avLst/>
                    <a:gdLst/>
                    <a:ahLst/>
                    <a:cxnLst>
                      <a:cxn ang="0">
                        <a:pos x="102" y="40"/>
                      </a:cxn>
                      <a:cxn ang="0">
                        <a:pos x="28" y="0"/>
                      </a:cxn>
                      <a:cxn ang="0">
                        <a:pos x="0" y="4"/>
                      </a:cxn>
                      <a:cxn ang="0">
                        <a:pos x="74" y="40"/>
                      </a:cxn>
                      <a:cxn ang="0">
                        <a:pos x="102" y="40"/>
                      </a:cxn>
                    </a:cxnLst>
                    <a:rect l="0" t="0" r="r" b="b"/>
                    <a:pathLst>
                      <a:path w="102" h="40">
                        <a:moveTo>
                          <a:pt x="102" y="40"/>
                        </a:moveTo>
                        <a:lnTo>
                          <a:pt x="28" y="0"/>
                        </a:lnTo>
                        <a:lnTo>
                          <a:pt x="0" y="4"/>
                        </a:lnTo>
                        <a:lnTo>
                          <a:pt x="74" y="40"/>
                        </a:lnTo>
                        <a:lnTo>
                          <a:pt x="102" y="4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05" name="Freeform 2373"/>
                  <p:cNvSpPr>
                    <a:spLocks noChangeAspect="1"/>
                  </p:cNvSpPr>
                  <p:nvPr/>
                </p:nvSpPr>
                <p:spPr bwMode="auto">
                  <a:xfrm>
                    <a:off x="3840" y="1530"/>
                    <a:ext cx="102" cy="46"/>
                  </a:xfrm>
                  <a:custGeom>
                    <a:avLst/>
                    <a:gdLst/>
                    <a:ahLst/>
                    <a:cxnLst>
                      <a:cxn ang="0">
                        <a:pos x="102" y="36"/>
                      </a:cxn>
                      <a:cxn ang="0">
                        <a:pos x="28" y="0"/>
                      </a:cxn>
                      <a:cxn ang="0">
                        <a:pos x="0" y="10"/>
                      </a:cxn>
                      <a:cxn ang="0">
                        <a:pos x="74" y="46"/>
                      </a:cxn>
                      <a:cxn ang="0">
                        <a:pos x="102" y="36"/>
                      </a:cxn>
                    </a:cxnLst>
                    <a:rect l="0" t="0" r="r" b="b"/>
                    <a:pathLst>
                      <a:path w="102" h="46">
                        <a:moveTo>
                          <a:pt x="102" y="36"/>
                        </a:moveTo>
                        <a:lnTo>
                          <a:pt x="28" y="0"/>
                        </a:lnTo>
                        <a:lnTo>
                          <a:pt x="0" y="10"/>
                        </a:lnTo>
                        <a:lnTo>
                          <a:pt x="74" y="46"/>
                        </a:lnTo>
                        <a:lnTo>
                          <a:pt x="102" y="36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06" name="Freeform 2374"/>
                  <p:cNvSpPr>
                    <a:spLocks noChangeAspect="1"/>
                  </p:cNvSpPr>
                  <p:nvPr/>
                </p:nvSpPr>
                <p:spPr bwMode="auto">
                  <a:xfrm>
                    <a:off x="3840" y="1530"/>
                    <a:ext cx="102" cy="46"/>
                  </a:xfrm>
                  <a:custGeom>
                    <a:avLst/>
                    <a:gdLst/>
                    <a:ahLst/>
                    <a:cxnLst>
                      <a:cxn ang="0">
                        <a:pos x="102" y="36"/>
                      </a:cxn>
                      <a:cxn ang="0">
                        <a:pos x="28" y="0"/>
                      </a:cxn>
                      <a:cxn ang="0">
                        <a:pos x="0" y="10"/>
                      </a:cxn>
                      <a:cxn ang="0">
                        <a:pos x="74" y="46"/>
                      </a:cxn>
                      <a:cxn ang="0">
                        <a:pos x="102" y="36"/>
                      </a:cxn>
                    </a:cxnLst>
                    <a:rect l="0" t="0" r="r" b="b"/>
                    <a:pathLst>
                      <a:path w="102" h="46">
                        <a:moveTo>
                          <a:pt x="102" y="36"/>
                        </a:moveTo>
                        <a:lnTo>
                          <a:pt x="28" y="0"/>
                        </a:lnTo>
                        <a:lnTo>
                          <a:pt x="0" y="10"/>
                        </a:lnTo>
                        <a:lnTo>
                          <a:pt x="74" y="46"/>
                        </a:lnTo>
                        <a:lnTo>
                          <a:pt x="102" y="3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07" name="Freeform 2375"/>
                  <p:cNvSpPr>
                    <a:spLocks noChangeAspect="1"/>
                  </p:cNvSpPr>
                  <p:nvPr/>
                </p:nvSpPr>
                <p:spPr bwMode="auto">
                  <a:xfrm>
                    <a:off x="4914" y="1186"/>
                    <a:ext cx="92" cy="28"/>
                  </a:xfrm>
                  <a:custGeom>
                    <a:avLst/>
                    <a:gdLst/>
                    <a:ahLst/>
                    <a:cxnLst>
                      <a:cxn ang="0">
                        <a:pos x="92" y="2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76" y="28"/>
                      </a:cxn>
                      <a:cxn ang="0">
                        <a:pos x="92" y="20"/>
                      </a:cxn>
                    </a:cxnLst>
                    <a:rect l="0" t="0" r="r" b="b"/>
                    <a:pathLst>
                      <a:path w="92" h="28">
                        <a:moveTo>
                          <a:pt x="92" y="20"/>
                        </a:move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76" y="28"/>
                        </a:lnTo>
                        <a:lnTo>
                          <a:pt x="92" y="20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08" name="Freeform 2376"/>
                  <p:cNvSpPr>
                    <a:spLocks noChangeAspect="1"/>
                  </p:cNvSpPr>
                  <p:nvPr/>
                </p:nvSpPr>
                <p:spPr bwMode="auto">
                  <a:xfrm>
                    <a:off x="4914" y="1186"/>
                    <a:ext cx="92" cy="28"/>
                  </a:xfrm>
                  <a:custGeom>
                    <a:avLst/>
                    <a:gdLst/>
                    <a:ahLst/>
                    <a:cxnLst>
                      <a:cxn ang="0">
                        <a:pos x="92" y="2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76" y="28"/>
                      </a:cxn>
                      <a:cxn ang="0">
                        <a:pos x="92" y="20"/>
                      </a:cxn>
                    </a:cxnLst>
                    <a:rect l="0" t="0" r="r" b="b"/>
                    <a:pathLst>
                      <a:path w="92" h="28">
                        <a:moveTo>
                          <a:pt x="92" y="20"/>
                        </a:move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76" y="28"/>
                        </a:lnTo>
                        <a:lnTo>
                          <a:pt x="92" y="2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09" name="Freeform 2377"/>
                  <p:cNvSpPr>
                    <a:spLocks noChangeAspect="1"/>
                  </p:cNvSpPr>
                  <p:nvPr/>
                </p:nvSpPr>
                <p:spPr bwMode="auto">
                  <a:xfrm>
                    <a:off x="4898" y="1192"/>
                    <a:ext cx="92" cy="28"/>
                  </a:xfrm>
                  <a:custGeom>
                    <a:avLst/>
                    <a:gdLst/>
                    <a:ahLst/>
                    <a:cxnLst>
                      <a:cxn ang="0">
                        <a:pos x="92" y="22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76" y="28"/>
                      </a:cxn>
                      <a:cxn ang="0">
                        <a:pos x="92" y="22"/>
                      </a:cxn>
                    </a:cxnLst>
                    <a:rect l="0" t="0" r="r" b="b"/>
                    <a:pathLst>
                      <a:path w="92" h="28">
                        <a:moveTo>
                          <a:pt x="92" y="22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76" y="28"/>
                        </a:lnTo>
                        <a:lnTo>
                          <a:pt x="92" y="22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10" name="Freeform 2378"/>
                  <p:cNvSpPr>
                    <a:spLocks noChangeAspect="1"/>
                  </p:cNvSpPr>
                  <p:nvPr/>
                </p:nvSpPr>
                <p:spPr bwMode="auto">
                  <a:xfrm>
                    <a:off x="4898" y="1192"/>
                    <a:ext cx="92" cy="28"/>
                  </a:xfrm>
                  <a:custGeom>
                    <a:avLst/>
                    <a:gdLst/>
                    <a:ahLst/>
                    <a:cxnLst>
                      <a:cxn ang="0">
                        <a:pos x="92" y="22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76" y="28"/>
                      </a:cxn>
                      <a:cxn ang="0">
                        <a:pos x="92" y="22"/>
                      </a:cxn>
                    </a:cxnLst>
                    <a:rect l="0" t="0" r="r" b="b"/>
                    <a:pathLst>
                      <a:path w="92" h="28">
                        <a:moveTo>
                          <a:pt x="92" y="22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76" y="28"/>
                        </a:lnTo>
                        <a:lnTo>
                          <a:pt x="92" y="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11" name="Freeform 2379"/>
                  <p:cNvSpPr>
                    <a:spLocks noChangeAspect="1"/>
                  </p:cNvSpPr>
                  <p:nvPr/>
                </p:nvSpPr>
                <p:spPr bwMode="auto">
                  <a:xfrm>
                    <a:off x="4882" y="1198"/>
                    <a:ext cx="92" cy="28"/>
                  </a:xfrm>
                  <a:custGeom>
                    <a:avLst/>
                    <a:gdLst/>
                    <a:ahLst/>
                    <a:cxnLst>
                      <a:cxn ang="0">
                        <a:pos x="92" y="22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76" y="28"/>
                      </a:cxn>
                      <a:cxn ang="0">
                        <a:pos x="92" y="22"/>
                      </a:cxn>
                    </a:cxnLst>
                    <a:rect l="0" t="0" r="r" b="b"/>
                    <a:pathLst>
                      <a:path w="92" h="28">
                        <a:moveTo>
                          <a:pt x="92" y="22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76" y="28"/>
                        </a:lnTo>
                        <a:lnTo>
                          <a:pt x="92" y="22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12" name="Freeform 2380"/>
                  <p:cNvSpPr>
                    <a:spLocks noChangeAspect="1"/>
                  </p:cNvSpPr>
                  <p:nvPr/>
                </p:nvSpPr>
                <p:spPr bwMode="auto">
                  <a:xfrm>
                    <a:off x="4882" y="1198"/>
                    <a:ext cx="92" cy="28"/>
                  </a:xfrm>
                  <a:custGeom>
                    <a:avLst/>
                    <a:gdLst/>
                    <a:ahLst/>
                    <a:cxnLst>
                      <a:cxn ang="0">
                        <a:pos x="92" y="22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76" y="28"/>
                      </a:cxn>
                      <a:cxn ang="0">
                        <a:pos x="92" y="22"/>
                      </a:cxn>
                    </a:cxnLst>
                    <a:rect l="0" t="0" r="r" b="b"/>
                    <a:pathLst>
                      <a:path w="92" h="28">
                        <a:moveTo>
                          <a:pt x="92" y="22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76" y="28"/>
                        </a:lnTo>
                        <a:lnTo>
                          <a:pt x="92" y="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13" name="Freeform 2381"/>
                  <p:cNvSpPr>
                    <a:spLocks noChangeAspect="1"/>
                  </p:cNvSpPr>
                  <p:nvPr/>
                </p:nvSpPr>
                <p:spPr bwMode="auto">
                  <a:xfrm>
                    <a:off x="4866" y="1204"/>
                    <a:ext cx="92" cy="28"/>
                  </a:xfrm>
                  <a:custGeom>
                    <a:avLst/>
                    <a:gdLst/>
                    <a:ahLst/>
                    <a:cxnLst>
                      <a:cxn ang="0">
                        <a:pos x="92" y="22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78" y="28"/>
                      </a:cxn>
                      <a:cxn ang="0">
                        <a:pos x="92" y="22"/>
                      </a:cxn>
                    </a:cxnLst>
                    <a:rect l="0" t="0" r="r" b="b"/>
                    <a:pathLst>
                      <a:path w="92" h="28">
                        <a:moveTo>
                          <a:pt x="92" y="22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78" y="28"/>
                        </a:lnTo>
                        <a:lnTo>
                          <a:pt x="92" y="22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14" name="Freeform 2382"/>
                  <p:cNvSpPr>
                    <a:spLocks noChangeAspect="1"/>
                  </p:cNvSpPr>
                  <p:nvPr/>
                </p:nvSpPr>
                <p:spPr bwMode="auto">
                  <a:xfrm>
                    <a:off x="4866" y="1204"/>
                    <a:ext cx="92" cy="28"/>
                  </a:xfrm>
                  <a:custGeom>
                    <a:avLst/>
                    <a:gdLst/>
                    <a:ahLst/>
                    <a:cxnLst>
                      <a:cxn ang="0">
                        <a:pos x="92" y="22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78" y="28"/>
                      </a:cxn>
                      <a:cxn ang="0">
                        <a:pos x="92" y="22"/>
                      </a:cxn>
                    </a:cxnLst>
                    <a:rect l="0" t="0" r="r" b="b"/>
                    <a:pathLst>
                      <a:path w="92" h="28">
                        <a:moveTo>
                          <a:pt x="92" y="22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78" y="28"/>
                        </a:lnTo>
                        <a:lnTo>
                          <a:pt x="92" y="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15" name="Freeform 2383"/>
                  <p:cNvSpPr>
                    <a:spLocks noChangeAspect="1"/>
                  </p:cNvSpPr>
                  <p:nvPr/>
                </p:nvSpPr>
                <p:spPr bwMode="auto">
                  <a:xfrm>
                    <a:off x="4850" y="1210"/>
                    <a:ext cx="94" cy="28"/>
                  </a:xfrm>
                  <a:custGeom>
                    <a:avLst/>
                    <a:gdLst/>
                    <a:ahLst/>
                    <a:cxnLst>
                      <a:cxn ang="0">
                        <a:pos x="94" y="22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78" y="28"/>
                      </a:cxn>
                      <a:cxn ang="0">
                        <a:pos x="94" y="22"/>
                      </a:cxn>
                    </a:cxnLst>
                    <a:rect l="0" t="0" r="r" b="b"/>
                    <a:pathLst>
                      <a:path w="94" h="28">
                        <a:moveTo>
                          <a:pt x="94" y="22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78" y="28"/>
                        </a:lnTo>
                        <a:lnTo>
                          <a:pt x="94" y="22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16" name="Freeform 2384"/>
                  <p:cNvSpPr>
                    <a:spLocks noChangeAspect="1"/>
                  </p:cNvSpPr>
                  <p:nvPr/>
                </p:nvSpPr>
                <p:spPr bwMode="auto">
                  <a:xfrm>
                    <a:off x="4850" y="1210"/>
                    <a:ext cx="94" cy="28"/>
                  </a:xfrm>
                  <a:custGeom>
                    <a:avLst/>
                    <a:gdLst/>
                    <a:ahLst/>
                    <a:cxnLst>
                      <a:cxn ang="0">
                        <a:pos x="94" y="22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78" y="28"/>
                      </a:cxn>
                      <a:cxn ang="0">
                        <a:pos x="94" y="22"/>
                      </a:cxn>
                    </a:cxnLst>
                    <a:rect l="0" t="0" r="r" b="b"/>
                    <a:pathLst>
                      <a:path w="94" h="28">
                        <a:moveTo>
                          <a:pt x="94" y="22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78" y="28"/>
                        </a:lnTo>
                        <a:lnTo>
                          <a:pt x="94" y="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17" name="Freeform 2385"/>
                  <p:cNvSpPr>
                    <a:spLocks noChangeAspect="1"/>
                  </p:cNvSpPr>
                  <p:nvPr/>
                </p:nvSpPr>
                <p:spPr bwMode="auto">
                  <a:xfrm>
                    <a:off x="4834" y="1216"/>
                    <a:ext cx="94" cy="30"/>
                  </a:xfrm>
                  <a:custGeom>
                    <a:avLst/>
                    <a:gdLst/>
                    <a:ahLst/>
                    <a:cxnLst>
                      <a:cxn ang="0">
                        <a:pos x="94" y="22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76" y="30"/>
                      </a:cxn>
                      <a:cxn ang="0">
                        <a:pos x="94" y="22"/>
                      </a:cxn>
                    </a:cxnLst>
                    <a:rect l="0" t="0" r="r" b="b"/>
                    <a:pathLst>
                      <a:path w="94" h="30">
                        <a:moveTo>
                          <a:pt x="94" y="22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76" y="30"/>
                        </a:lnTo>
                        <a:lnTo>
                          <a:pt x="94" y="22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18" name="Freeform 2386"/>
                  <p:cNvSpPr>
                    <a:spLocks noChangeAspect="1"/>
                  </p:cNvSpPr>
                  <p:nvPr/>
                </p:nvSpPr>
                <p:spPr bwMode="auto">
                  <a:xfrm>
                    <a:off x="4834" y="1216"/>
                    <a:ext cx="94" cy="30"/>
                  </a:xfrm>
                  <a:custGeom>
                    <a:avLst/>
                    <a:gdLst/>
                    <a:ahLst/>
                    <a:cxnLst>
                      <a:cxn ang="0">
                        <a:pos x="94" y="22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76" y="30"/>
                      </a:cxn>
                      <a:cxn ang="0">
                        <a:pos x="94" y="22"/>
                      </a:cxn>
                    </a:cxnLst>
                    <a:rect l="0" t="0" r="r" b="b"/>
                    <a:pathLst>
                      <a:path w="94" h="30">
                        <a:moveTo>
                          <a:pt x="94" y="22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76" y="30"/>
                        </a:lnTo>
                        <a:lnTo>
                          <a:pt x="94" y="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19" name="Freeform 2387"/>
                  <p:cNvSpPr>
                    <a:spLocks noChangeAspect="1"/>
                  </p:cNvSpPr>
                  <p:nvPr/>
                </p:nvSpPr>
                <p:spPr bwMode="auto">
                  <a:xfrm>
                    <a:off x="4818" y="1222"/>
                    <a:ext cx="92" cy="30"/>
                  </a:xfrm>
                  <a:custGeom>
                    <a:avLst/>
                    <a:gdLst/>
                    <a:ahLst/>
                    <a:cxnLst>
                      <a:cxn ang="0">
                        <a:pos x="92" y="24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76" y="30"/>
                      </a:cxn>
                      <a:cxn ang="0">
                        <a:pos x="92" y="24"/>
                      </a:cxn>
                    </a:cxnLst>
                    <a:rect l="0" t="0" r="r" b="b"/>
                    <a:pathLst>
                      <a:path w="92" h="30">
                        <a:moveTo>
                          <a:pt x="92" y="24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76" y="30"/>
                        </a:lnTo>
                        <a:lnTo>
                          <a:pt x="92" y="24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20" name="Freeform 2388"/>
                  <p:cNvSpPr>
                    <a:spLocks noChangeAspect="1"/>
                  </p:cNvSpPr>
                  <p:nvPr/>
                </p:nvSpPr>
                <p:spPr bwMode="auto">
                  <a:xfrm>
                    <a:off x="4818" y="1222"/>
                    <a:ext cx="92" cy="30"/>
                  </a:xfrm>
                  <a:custGeom>
                    <a:avLst/>
                    <a:gdLst/>
                    <a:ahLst/>
                    <a:cxnLst>
                      <a:cxn ang="0">
                        <a:pos x="92" y="24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76" y="30"/>
                      </a:cxn>
                      <a:cxn ang="0">
                        <a:pos x="92" y="24"/>
                      </a:cxn>
                    </a:cxnLst>
                    <a:rect l="0" t="0" r="r" b="b"/>
                    <a:pathLst>
                      <a:path w="92" h="30">
                        <a:moveTo>
                          <a:pt x="92" y="24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76" y="30"/>
                        </a:lnTo>
                        <a:lnTo>
                          <a:pt x="92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21" name="Freeform 2389"/>
                  <p:cNvSpPr>
                    <a:spLocks noChangeAspect="1"/>
                  </p:cNvSpPr>
                  <p:nvPr/>
                </p:nvSpPr>
                <p:spPr bwMode="auto">
                  <a:xfrm>
                    <a:off x="4800" y="1228"/>
                    <a:ext cx="94" cy="30"/>
                  </a:xfrm>
                  <a:custGeom>
                    <a:avLst/>
                    <a:gdLst/>
                    <a:ahLst/>
                    <a:cxnLst>
                      <a:cxn ang="0">
                        <a:pos x="94" y="24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78" y="30"/>
                      </a:cxn>
                      <a:cxn ang="0">
                        <a:pos x="94" y="24"/>
                      </a:cxn>
                    </a:cxnLst>
                    <a:rect l="0" t="0" r="r" b="b"/>
                    <a:pathLst>
                      <a:path w="94" h="30">
                        <a:moveTo>
                          <a:pt x="94" y="24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78" y="30"/>
                        </a:lnTo>
                        <a:lnTo>
                          <a:pt x="94" y="24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22" name="Freeform 2390"/>
                  <p:cNvSpPr>
                    <a:spLocks noChangeAspect="1"/>
                  </p:cNvSpPr>
                  <p:nvPr/>
                </p:nvSpPr>
                <p:spPr bwMode="auto">
                  <a:xfrm>
                    <a:off x="4800" y="1228"/>
                    <a:ext cx="94" cy="30"/>
                  </a:xfrm>
                  <a:custGeom>
                    <a:avLst/>
                    <a:gdLst/>
                    <a:ahLst/>
                    <a:cxnLst>
                      <a:cxn ang="0">
                        <a:pos x="94" y="24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78" y="30"/>
                      </a:cxn>
                      <a:cxn ang="0">
                        <a:pos x="94" y="24"/>
                      </a:cxn>
                    </a:cxnLst>
                    <a:rect l="0" t="0" r="r" b="b"/>
                    <a:pathLst>
                      <a:path w="94" h="30">
                        <a:moveTo>
                          <a:pt x="94" y="24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78" y="30"/>
                        </a:lnTo>
                        <a:lnTo>
                          <a:pt x="94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23" name="Freeform 2391"/>
                  <p:cNvSpPr>
                    <a:spLocks noChangeAspect="1"/>
                  </p:cNvSpPr>
                  <p:nvPr/>
                </p:nvSpPr>
                <p:spPr bwMode="auto">
                  <a:xfrm>
                    <a:off x="4784" y="1236"/>
                    <a:ext cx="94" cy="30"/>
                  </a:xfrm>
                  <a:custGeom>
                    <a:avLst/>
                    <a:gdLst/>
                    <a:ahLst/>
                    <a:cxnLst>
                      <a:cxn ang="0">
                        <a:pos x="94" y="22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78" y="30"/>
                      </a:cxn>
                      <a:cxn ang="0">
                        <a:pos x="94" y="22"/>
                      </a:cxn>
                    </a:cxnLst>
                    <a:rect l="0" t="0" r="r" b="b"/>
                    <a:pathLst>
                      <a:path w="94" h="30">
                        <a:moveTo>
                          <a:pt x="94" y="22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78" y="30"/>
                        </a:lnTo>
                        <a:lnTo>
                          <a:pt x="94" y="22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24" name="Freeform 2392"/>
                  <p:cNvSpPr>
                    <a:spLocks noChangeAspect="1"/>
                  </p:cNvSpPr>
                  <p:nvPr/>
                </p:nvSpPr>
                <p:spPr bwMode="auto">
                  <a:xfrm>
                    <a:off x="4784" y="1236"/>
                    <a:ext cx="94" cy="30"/>
                  </a:xfrm>
                  <a:custGeom>
                    <a:avLst/>
                    <a:gdLst/>
                    <a:ahLst/>
                    <a:cxnLst>
                      <a:cxn ang="0">
                        <a:pos x="94" y="22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78" y="30"/>
                      </a:cxn>
                      <a:cxn ang="0">
                        <a:pos x="94" y="22"/>
                      </a:cxn>
                    </a:cxnLst>
                    <a:rect l="0" t="0" r="r" b="b"/>
                    <a:pathLst>
                      <a:path w="94" h="30">
                        <a:moveTo>
                          <a:pt x="94" y="22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78" y="30"/>
                        </a:lnTo>
                        <a:lnTo>
                          <a:pt x="94" y="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25" name="Freeform 2393"/>
                  <p:cNvSpPr>
                    <a:spLocks noChangeAspect="1"/>
                  </p:cNvSpPr>
                  <p:nvPr/>
                </p:nvSpPr>
                <p:spPr bwMode="auto">
                  <a:xfrm>
                    <a:off x="4766" y="1242"/>
                    <a:ext cx="96" cy="30"/>
                  </a:xfrm>
                  <a:custGeom>
                    <a:avLst/>
                    <a:gdLst/>
                    <a:ahLst/>
                    <a:cxnLst>
                      <a:cxn ang="0">
                        <a:pos x="96" y="24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78" y="30"/>
                      </a:cxn>
                      <a:cxn ang="0">
                        <a:pos x="96" y="24"/>
                      </a:cxn>
                    </a:cxnLst>
                    <a:rect l="0" t="0" r="r" b="b"/>
                    <a:pathLst>
                      <a:path w="96" h="30">
                        <a:moveTo>
                          <a:pt x="96" y="24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78" y="30"/>
                        </a:lnTo>
                        <a:lnTo>
                          <a:pt x="96" y="24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26" name="Freeform 2394"/>
                  <p:cNvSpPr>
                    <a:spLocks noChangeAspect="1"/>
                  </p:cNvSpPr>
                  <p:nvPr/>
                </p:nvSpPr>
                <p:spPr bwMode="auto">
                  <a:xfrm>
                    <a:off x="4766" y="1242"/>
                    <a:ext cx="96" cy="30"/>
                  </a:xfrm>
                  <a:custGeom>
                    <a:avLst/>
                    <a:gdLst/>
                    <a:ahLst/>
                    <a:cxnLst>
                      <a:cxn ang="0">
                        <a:pos x="96" y="24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78" y="30"/>
                      </a:cxn>
                      <a:cxn ang="0">
                        <a:pos x="96" y="24"/>
                      </a:cxn>
                    </a:cxnLst>
                    <a:rect l="0" t="0" r="r" b="b"/>
                    <a:pathLst>
                      <a:path w="96" h="30">
                        <a:moveTo>
                          <a:pt x="96" y="24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78" y="30"/>
                        </a:lnTo>
                        <a:lnTo>
                          <a:pt x="96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27" name="Freeform 2395"/>
                  <p:cNvSpPr>
                    <a:spLocks noChangeAspect="1"/>
                  </p:cNvSpPr>
                  <p:nvPr/>
                </p:nvSpPr>
                <p:spPr bwMode="auto">
                  <a:xfrm>
                    <a:off x="4750" y="1248"/>
                    <a:ext cx="94" cy="30"/>
                  </a:xfrm>
                  <a:custGeom>
                    <a:avLst/>
                    <a:gdLst/>
                    <a:ahLst/>
                    <a:cxnLst>
                      <a:cxn ang="0">
                        <a:pos x="94" y="24"/>
                      </a:cxn>
                      <a:cxn ang="0">
                        <a:pos x="16" y="0"/>
                      </a:cxn>
                      <a:cxn ang="0">
                        <a:pos x="0" y="8"/>
                      </a:cxn>
                      <a:cxn ang="0">
                        <a:pos x="78" y="30"/>
                      </a:cxn>
                      <a:cxn ang="0">
                        <a:pos x="94" y="24"/>
                      </a:cxn>
                    </a:cxnLst>
                    <a:rect l="0" t="0" r="r" b="b"/>
                    <a:pathLst>
                      <a:path w="94" h="30">
                        <a:moveTo>
                          <a:pt x="94" y="24"/>
                        </a:moveTo>
                        <a:lnTo>
                          <a:pt x="16" y="0"/>
                        </a:lnTo>
                        <a:lnTo>
                          <a:pt x="0" y="8"/>
                        </a:lnTo>
                        <a:lnTo>
                          <a:pt x="78" y="30"/>
                        </a:lnTo>
                        <a:lnTo>
                          <a:pt x="94" y="24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28" name="Freeform 2396"/>
                  <p:cNvSpPr>
                    <a:spLocks noChangeAspect="1"/>
                  </p:cNvSpPr>
                  <p:nvPr/>
                </p:nvSpPr>
                <p:spPr bwMode="auto">
                  <a:xfrm>
                    <a:off x="4750" y="1248"/>
                    <a:ext cx="94" cy="30"/>
                  </a:xfrm>
                  <a:custGeom>
                    <a:avLst/>
                    <a:gdLst/>
                    <a:ahLst/>
                    <a:cxnLst>
                      <a:cxn ang="0">
                        <a:pos x="94" y="24"/>
                      </a:cxn>
                      <a:cxn ang="0">
                        <a:pos x="16" y="0"/>
                      </a:cxn>
                      <a:cxn ang="0">
                        <a:pos x="0" y="8"/>
                      </a:cxn>
                      <a:cxn ang="0">
                        <a:pos x="78" y="30"/>
                      </a:cxn>
                      <a:cxn ang="0">
                        <a:pos x="94" y="24"/>
                      </a:cxn>
                    </a:cxnLst>
                    <a:rect l="0" t="0" r="r" b="b"/>
                    <a:pathLst>
                      <a:path w="94" h="30">
                        <a:moveTo>
                          <a:pt x="94" y="24"/>
                        </a:moveTo>
                        <a:lnTo>
                          <a:pt x="16" y="0"/>
                        </a:lnTo>
                        <a:lnTo>
                          <a:pt x="0" y="8"/>
                        </a:lnTo>
                        <a:lnTo>
                          <a:pt x="78" y="30"/>
                        </a:lnTo>
                        <a:lnTo>
                          <a:pt x="94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29" name="Freeform 2397"/>
                  <p:cNvSpPr>
                    <a:spLocks noChangeAspect="1"/>
                  </p:cNvSpPr>
                  <p:nvPr/>
                </p:nvSpPr>
                <p:spPr bwMode="auto">
                  <a:xfrm>
                    <a:off x="4732" y="1256"/>
                    <a:ext cx="96" cy="30"/>
                  </a:xfrm>
                  <a:custGeom>
                    <a:avLst/>
                    <a:gdLst/>
                    <a:ahLst/>
                    <a:cxnLst>
                      <a:cxn ang="0">
                        <a:pos x="96" y="22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78" y="30"/>
                      </a:cxn>
                      <a:cxn ang="0">
                        <a:pos x="96" y="22"/>
                      </a:cxn>
                    </a:cxnLst>
                    <a:rect l="0" t="0" r="r" b="b"/>
                    <a:pathLst>
                      <a:path w="96" h="30">
                        <a:moveTo>
                          <a:pt x="96" y="22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78" y="30"/>
                        </a:lnTo>
                        <a:lnTo>
                          <a:pt x="96" y="22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30" name="Freeform 2398"/>
                  <p:cNvSpPr>
                    <a:spLocks noChangeAspect="1"/>
                  </p:cNvSpPr>
                  <p:nvPr/>
                </p:nvSpPr>
                <p:spPr bwMode="auto">
                  <a:xfrm>
                    <a:off x="4732" y="1256"/>
                    <a:ext cx="96" cy="30"/>
                  </a:xfrm>
                  <a:custGeom>
                    <a:avLst/>
                    <a:gdLst/>
                    <a:ahLst/>
                    <a:cxnLst>
                      <a:cxn ang="0">
                        <a:pos x="96" y="22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78" y="30"/>
                      </a:cxn>
                      <a:cxn ang="0">
                        <a:pos x="96" y="22"/>
                      </a:cxn>
                    </a:cxnLst>
                    <a:rect l="0" t="0" r="r" b="b"/>
                    <a:pathLst>
                      <a:path w="96" h="30">
                        <a:moveTo>
                          <a:pt x="96" y="22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78" y="30"/>
                        </a:lnTo>
                        <a:lnTo>
                          <a:pt x="96" y="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31" name="Freeform 2399"/>
                  <p:cNvSpPr>
                    <a:spLocks noChangeAspect="1"/>
                  </p:cNvSpPr>
                  <p:nvPr/>
                </p:nvSpPr>
                <p:spPr bwMode="auto">
                  <a:xfrm>
                    <a:off x="4714" y="1262"/>
                    <a:ext cx="96" cy="30"/>
                  </a:xfrm>
                  <a:custGeom>
                    <a:avLst/>
                    <a:gdLst/>
                    <a:ahLst/>
                    <a:cxnLst>
                      <a:cxn ang="0">
                        <a:pos x="96" y="24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78" y="30"/>
                      </a:cxn>
                      <a:cxn ang="0">
                        <a:pos x="96" y="24"/>
                      </a:cxn>
                    </a:cxnLst>
                    <a:rect l="0" t="0" r="r" b="b"/>
                    <a:pathLst>
                      <a:path w="96" h="30">
                        <a:moveTo>
                          <a:pt x="96" y="24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78" y="30"/>
                        </a:lnTo>
                        <a:lnTo>
                          <a:pt x="96" y="24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32" name="Freeform 2400"/>
                  <p:cNvSpPr>
                    <a:spLocks noChangeAspect="1"/>
                  </p:cNvSpPr>
                  <p:nvPr/>
                </p:nvSpPr>
                <p:spPr bwMode="auto">
                  <a:xfrm>
                    <a:off x="4714" y="1262"/>
                    <a:ext cx="96" cy="30"/>
                  </a:xfrm>
                  <a:custGeom>
                    <a:avLst/>
                    <a:gdLst/>
                    <a:ahLst/>
                    <a:cxnLst>
                      <a:cxn ang="0">
                        <a:pos x="96" y="24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78" y="30"/>
                      </a:cxn>
                      <a:cxn ang="0">
                        <a:pos x="96" y="24"/>
                      </a:cxn>
                    </a:cxnLst>
                    <a:rect l="0" t="0" r="r" b="b"/>
                    <a:pathLst>
                      <a:path w="96" h="30">
                        <a:moveTo>
                          <a:pt x="96" y="24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78" y="30"/>
                        </a:lnTo>
                        <a:lnTo>
                          <a:pt x="96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33" name="Freeform 2401"/>
                  <p:cNvSpPr>
                    <a:spLocks noChangeAspect="1"/>
                  </p:cNvSpPr>
                  <p:nvPr/>
                </p:nvSpPr>
                <p:spPr bwMode="auto">
                  <a:xfrm>
                    <a:off x="4696" y="1268"/>
                    <a:ext cx="96" cy="32"/>
                  </a:xfrm>
                  <a:custGeom>
                    <a:avLst/>
                    <a:gdLst/>
                    <a:ahLst/>
                    <a:cxnLst>
                      <a:cxn ang="0">
                        <a:pos x="96" y="24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78" y="32"/>
                      </a:cxn>
                      <a:cxn ang="0">
                        <a:pos x="96" y="24"/>
                      </a:cxn>
                    </a:cxnLst>
                    <a:rect l="0" t="0" r="r" b="b"/>
                    <a:pathLst>
                      <a:path w="96" h="32">
                        <a:moveTo>
                          <a:pt x="96" y="24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78" y="32"/>
                        </a:lnTo>
                        <a:lnTo>
                          <a:pt x="96" y="24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34" name="Freeform 2402"/>
                  <p:cNvSpPr>
                    <a:spLocks noChangeAspect="1"/>
                  </p:cNvSpPr>
                  <p:nvPr/>
                </p:nvSpPr>
                <p:spPr bwMode="auto">
                  <a:xfrm>
                    <a:off x="4696" y="1268"/>
                    <a:ext cx="96" cy="32"/>
                  </a:xfrm>
                  <a:custGeom>
                    <a:avLst/>
                    <a:gdLst/>
                    <a:ahLst/>
                    <a:cxnLst>
                      <a:cxn ang="0">
                        <a:pos x="96" y="24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78" y="32"/>
                      </a:cxn>
                      <a:cxn ang="0">
                        <a:pos x="96" y="24"/>
                      </a:cxn>
                    </a:cxnLst>
                    <a:rect l="0" t="0" r="r" b="b"/>
                    <a:pathLst>
                      <a:path w="96" h="32">
                        <a:moveTo>
                          <a:pt x="96" y="24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78" y="32"/>
                        </a:lnTo>
                        <a:lnTo>
                          <a:pt x="96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35" name="Freeform 2403"/>
                  <p:cNvSpPr>
                    <a:spLocks noChangeAspect="1"/>
                  </p:cNvSpPr>
                  <p:nvPr/>
                </p:nvSpPr>
                <p:spPr bwMode="auto">
                  <a:xfrm>
                    <a:off x="4678" y="1276"/>
                    <a:ext cx="96" cy="32"/>
                  </a:xfrm>
                  <a:custGeom>
                    <a:avLst/>
                    <a:gdLst/>
                    <a:ahLst/>
                    <a:cxnLst>
                      <a:cxn ang="0">
                        <a:pos x="96" y="24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78" y="32"/>
                      </a:cxn>
                      <a:cxn ang="0">
                        <a:pos x="96" y="24"/>
                      </a:cxn>
                    </a:cxnLst>
                    <a:rect l="0" t="0" r="r" b="b"/>
                    <a:pathLst>
                      <a:path w="96" h="32">
                        <a:moveTo>
                          <a:pt x="96" y="24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78" y="32"/>
                        </a:lnTo>
                        <a:lnTo>
                          <a:pt x="96" y="24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36" name="Freeform 2404"/>
                  <p:cNvSpPr>
                    <a:spLocks noChangeAspect="1"/>
                  </p:cNvSpPr>
                  <p:nvPr/>
                </p:nvSpPr>
                <p:spPr bwMode="auto">
                  <a:xfrm>
                    <a:off x="4678" y="1276"/>
                    <a:ext cx="96" cy="32"/>
                  </a:xfrm>
                  <a:custGeom>
                    <a:avLst/>
                    <a:gdLst/>
                    <a:ahLst/>
                    <a:cxnLst>
                      <a:cxn ang="0">
                        <a:pos x="96" y="24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78" y="32"/>
                      </a:cxn>
                      <a:cxn ang="0">
                        <a:pos x="96" y="24"/>
                      </a:cxn>
                    </a:cxnLst>
                    <a:rect l="0" t="0" r="r" b="b"/>
                    <a:pathLst>
                      <a:path w="96" h="32">
                        <a:moveTo>
                          <a:pt x="96" y="24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78" y="32"/>
                        </a:lnTo>
                        <a:lnTo>
                          <a:pt x="96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37" name="Freeform 2405"/>
                  <p:cNvSpPr>
                    <a:spLocks noChangeAspect="1"/>
                  </p:cNvSpPr>
                  <p:nvPr/>
                </p:nvSpPr>
                <p:spPr bwMode="auto">
                  <a:xfrm>
                    <a:off x="4660" y="1282"/>
                    <a:ext cx="96" cy="32"/>
                  </a:xfrm>
                  <a:custGeom>
                    <a:avLst/>
                    <a:gdLst/>
                    <a:ahLst/>
                    <a:cxnLst>
                      <a:cxn ang="0">
                        <a:pos x="96" y="26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78" y="32"/>
                      </a:cxn>
                      <a:cxn ang="0">
                        <a:pos x="96" y="26"/>
                      </a:cxn>
                    </a:cxnLst>
                    <a:rect l="0" t="0" r="r" b="b"/>
                    <a:pathLst>
                      <a:path w="96" h="32">
                        <a:moveTo>
                          <a:pt x="96" y="26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78" y="32"/>
                        </a:lnTo>
                        <a:lnTo>
                          <a:pt x="96" y="26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38" name="Freeform 2406"/>
                  <p:cNvSpPr>
                    <a:spLocks noChangeAspect="1"/>
                  </p:cNvSpPr>
                  <p:nvPr/>
                </p:nvSpPr>
                <p:spPr bwMode="auto">
                  <a:xfrm>
                    <a:off x="4660" y="1282"/>
                    <a:ext cx="96" cy="32"/>
                  </a:xfrm>
                  <a:custGeom>
                    <a:avLst/>
                    <a:gdLst/>
                    <a:ahLst/>
                    <a:cxnLst>
                      <a:cxn ang="0">
                        <a:pos x="96" y="26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78" y="32"/>
                      </a:cxn>
                      <a:cxn ang="0">
                        <a:pos x="96" y="26"/>
                      </a:cxn>
                    </a:cxnLst>
                    <a:rect l="0" t="0" r="r" b="b"/>
                    <a:pathLst>
                      <a:path w="96" h="32">
                        <a:moveTo>
                          <a:pt x="96" y="26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78" y="32"/>
                        </a:lnTo>
                        <a:lnTo>
                          <a:pt x="96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39" name="Freeform 2407"/>
                  <p:cNvSpPr>
                    <a:spLocks noChangeAspect="1"/>
                  </p:cNvSpPr>
                  <p:nvPr/>
                </p:nvSpPr>
                <p:spPr bwMode="auto">
                  <a:xfrm>
                    <a:off x="4642" y="1290"/>
                    <a:ext cx="96" cy="32"/>
                  </a:xfrm>
                  <a:custGeom>
                    <a:avLst/>
                    <a:gdLst/>
                    <a:ahLst/>
                    <a:cxnLst>
                      <a:cxn ang="0">
                        <a:pos x="96" y="24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78" y="32"/>
                      </a:cxn>
                      <a:cxn ang="0">
                        <a:pos x="96" y="24"/>
                      </a:cxn>
                    </a:cxnLst>
                    <a:rect l="0" t="0" r="r" b="b"/>
                    <a:pathLst>
                      <a:path w="96" h="32">
                        <a:moveTo>
                          <a:pt x="96" y="24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78" y="32"/>
                        </a:lnTo>
                        <a:lnTo>
                          <a:pt x="96" y="24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40" name="Freeform 2408"/>
                  <p:cNvSpPr>
                    <a:spLocks noChangeAspect="1"/>
                  </p:cNvSpPr>
                  <p:nvPr/>
                </p:nvSpPr>
                <p:spPr bwMode="auto">
                  <a:xfrm>
                    <a:off x="4642" y="1290"/>
                    <a:ext cx="96" cy="32"/>
                  </a:xfrm>
                  <a:custGeom>
                    <a:avLst/>
                    <a:gdLst/>
                    <a:ahLst/>
                    <a:cxnLst>
                      <a:cxn ang="0">
                        <a:pos x="96" y="24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78" y="32"/>
                      </a:cxn>
                      <a:cxn ang="0">
                        <a:pos x="96" y="24"/>
                      </a:cxn>
                    </a:cxnLst>
                    <a:rect l="0" t="0" r="r" b="b"/>
                    <a:pathLst>
                      <a:path w="96" h="32">
                        <a:moveTo>
                          <a:pt x="96" y="24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78" y="32"/>
                        </a:lnTo>
                        <a:lnTo>
                          <a:pt x="96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41" name="Freeform 2409"/>
                  <p:cNvSpPr>
                    <a:spLocks noChangeAspect="1"/>
                  </p:cNvSpPr>
                  <p:nvPr/>
                </p:nvSpPr>
                <p:spPr bwMode="auto">
                  <a:xfrm>
                    <a:off x="4624" y="1296"/>
                    <a:ext cx="96" cy="34"/>
                  </a:xfrm>
                  <a:custGeom>
                    <a:avLst/>
                    <a:gdLst/>
                    <a:ahLst/>
                    <a:cxnLst>
                      <a:cxn ang="0">
                        <a:pos x="96" y="26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78" y="34"/>
                      </a:cxn>
                      <a:cxn ang="0">
                        <a:pos x="96" y="26"/>
                      </a:cxn>
                    </a:cxnLst>
                    <a:rect l="0" t="0" r="r" b="b"/>
                    <a:pathLst>
                      <a:path w="96" h="34">
                        <a:moveTo>
                          <a:pt x="96" y="26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78" y="34"/>
                        </a:lnTo>
                        <a:lnTo>
                          <a:pt x="96" y="26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42" name="Freeform 2410"/>
                  <p:cNvSpPr>
                    <a:spLocks noChangeAspect="1"/>
                  </p:cNvSpPr>
                  <p:nvPr/>
                </p:nvSpPr>
                <p:spPr bwMode="auto">
                  <a:xfrm>
                    <a:off x="4624" y="1296"/>
                    <a:ext cx="96" cy="34"/>
                  </a:xfrm>
                  <a:custGeom>
                    <a:avLst/>
                    <a:gdLst/>
                    <a:ahLst/>
                    <a:cxnLst>
                      <a:cxn ang="0">
                        <a:pos x="96" y="26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78" y="34"/>
                      </a:cxn>
                      <a:cxn ang="0">
                        <a:pos x="96" y="26"/>
                      </a:cxn>
                    </a:cxnLst>
                    <a:rect l="0" t="0" r="r" b="b"/>
                    <a:pathLst>
                      <a:path w="96" h="34">
                        <a:moveTo>
                          <a:pt x="96" y="26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78" y="34"/>
                        </a:lnTo>
                        <a:lnTo>
                          <a:pt x="96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43" name="Freeform 2411"/>
                  <p:cNvSpPr>
                    <a:spLocks noChangeAspect="1"/>
                  </p:cNvSpPr>
                  <p:nvPr/>
                </p:nvSpPr>
                <p:spPr bwMode="auto">
                  <a:xfrm>
                    <a:off x="4604" y="1304"/>
                    <a:ext cx="98" cy="34"/>
                  </a:xfrm>
                  <a:custGeom>
                    <a:avLst/>
                    <a:gdLst/>
                    <a:ahLst/>
                    <a:cxnLst>
                      <a:cxn ang="0">
                        <a:pos x="98" y="26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78" y="34"/>
                      </a:cxn>
                      <a:cxn ang="0">
                        <a:pos x="98" y="26"/>
                      </a:cxn>
                    </a:cxnLst>
                    <a:rect l="0" t="0" r="r" b="b"/>
                    <a:pathLst>
                      <a:path w="98" h="34">
                        <a:moveTo>
                          <a:pt x="98" y="26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78" y="34"/>
                        </a:lnTo>
                        <a:lnTo>
                          <a:pt x="98" y="26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44" name="Freeform 2412"/>
                  <p:cNvSpPr>
                    <a:spLocks noChangeAspect="1"/>
                  </p:cNvSpPr>
                  <p:nvPr/>
                </p:nvSpPr>
                <p:spPr bwMode="auto">
                  <a:xfrm>
                    <a:off x="4604" y="1304"/>
                    <a:ext cx="98" cy="34"/>
                  </a:xfrm>
                  <a:custGeom>
                    <a:avLst/>
                    <a:gdLst/>
                    <a:ahLst/>
                    <a:cxnLst>
                      <a:cxn ang="0">
                        <a:pos x="98" y="26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78" y="34"/>
                      </a:cxn>
                      <a:cxn ang="0">
                        <a:pos x="98" y="26"/>
                      </a:cxn>
                    </a:cxnLst>
                    <a:rect l="0" t="0" r="r" b="b"/>
                    <a:pathLst>
                      <a:path w="98" h="34">
                        <a:moveTo>
                          <a:pt x="98" y="26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78" y="34"/>
                        </a:lnTo>
                        <a:lnTo>
                          <a:pt x="98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45" name="Freeform 2413"/>
                  <p:cNvSpPr>
                    <a:spLocks noChangeAspect="1"/>
                  </p:cNvSpPr>
                  <p:nvPr/>
                </p:nvSpPr>
                <p:spPr bwMode="auto">
                  <a:xfrm>
                    <a:off x="4586" y="1312"/>
                    <a:ext cx="96" cy="34"/>
                  </a:xfrm>
                  <a:custGeom>
                    <a:avLst/>
                    <a:gdLst/>
                    <a:ahLst/>
                    <a:cxnLst>
                      <a:cxn ang="0">
                        <a:pos x="96" y="26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78" y="34"/>
                      </a:cxn>
                      <a:cxn ang="0">
                        <a:pos x="96" y="26"/>
                      </a:cxn>
                    </a:cxnLst>
                    <a:rect l="0" t="0" r="r" b="b"/>
                    <a:pathLst>
                      <a:path w="96" h="34">
                        <a:moveTo>
                          <a:pt x="96" y="26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78" y="34"/>
                        </a:lnTo>
                        <a:lnTo>
                          <a:pt x="96" y="26"/>
                        </a:lnTo>
                        <a:close/>
                      </a:path>
                    </a:pathLst>
                  </a:custGeom>
                  <a:solidFill>
                    <a:srgbClr val="007F60"/>
                  </a:solidFill>
                  <a:ln w="0">
                    <a:solidFill>
                      <a:srgbClr val="007F6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46" name="Freeform 2414"/>
                  <p:cNvSpPr>
                    <a:spLocks noChangeAspect="1"/>
                  </p:cNvSpPr>
                  <p:nvPr/>
                </p:nvSpPr>
                <p:spPr bwMode="auto">
                  <a:xfrm>
                    <a:off x="4586" y="1312"/>
                    <a:ext cx="96" cy="34"/>
                  </a:xfrm>
                  <a:custGeom>
                    <a:avLst/>
                    <a:gdLst/>
                    <a:ahLst/>
                    <a:cxnLst>
                      <a:cxn ang="0">
                        <a:pos x="96" y="26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78" y="34"/>
                      </a:cxn>
                      <a:cxn ang="0">
                        <a:pos x="96" y="26"/>
                      </a:cxn>
                    </a:cxnLst>
                    <a:rect l="0" t="0" r="r" b="b"/>
                    <a:pathLst>
                      <a:path w="96" h="34">
                        <a:moveTo>
                          <a:pt x="96" y="26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78" y="34"/>
                        </a:lnTo>
                        <a:lnTo>
                          <a:pt x="96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47" name="Freeform 2415"/>
                  <p:cNvSpPr>
                    <a:spLocks noChangeAspect="1"/>
                  </p:cNvSpPr>
                  <p:nvPr/>
                </p:nvSpPr>
                <p:spPr bwMode="auto">
                  <a:xfrm>
                    <a:off x="4566" y="1320"/>
                    <a:ext cx="98" cy="36"/>
                  </a:xfrm>
                  <a:custGeom>
                    <a:avLst/>
                    <a:gdLst/>
                    <a:ahLst/>
                    <a:cxnLst>
                      <a:cxn ang="0">
                        <a:pos x="98" y="26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78" y="36"/>
                      </a:cxn>
                      <a:cxn ang="0">
                        <a:pos x="98" y="26"/>
                      </a:cxn>
                    </a:cxnLst>
                    <a:rect l="0" t="0" r="r" b="b"/>
                    <a:pathLst>
                      <a:path w="98" h="36">
                        <a:moveTo>
                          <a:pt x="98" y="26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78" y="36"/>
                        </a:lnTo>
                        <a:lnTo>
                          <a:pt x="98" y="26"/>
                        </a:lnTo>
                        <a:close/>
                      </a:path>
                    </a:pathLst>
                  </a:custGeom>
                  <a:solidFill>
                    <a:srgbClr val="007E64"/>
                  </a:solidFill>
                  <a:ln w="0">
                    <a:solidFill>
                      <a:srgbClr val="007E64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48" name="Freeform 2416"/>
                  <p:cNvSpPr>
                    <a:spLocks noChangeAspect="1"/>
                  </p:cNvSpPr>
                  <p:nvPr/>
                </p:nvSpPr>
                <p:spPr bwMode="auto">
                  <a:xfrm>
                    <a:off x="4566" y="1320"/>
                    <a:ext cx="98" cy="36"/>
                  </a:xfrm>
                  <a:custGeom>
                    <a:avLst/>
                    <a:gdLst/>
                    <a:ahLst/>
                    <a:cxnLst>
                      <a:cxn ang="0">
                        <a:pos x="98" y="26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78" y="36"/>
                      </a:cxn>
                      <a:cxn ang="0">
                        <a:pos x="98" y="26"/>
                      </a:cxn>
                    </a:cxnLst>
                    <a:rect l="0" t="0" r="r" b="b"/>
                    <a:pathLst>
                      <a:path w="98" h="36">
                        <a:moveTo>
                          <a:pt x="98" y="26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78" y="36"/>
                        </a:lnTo>
                        <a:lnTo>
                          <a:pt x="98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49" name="Freeform 2417"/>
                  <p:cNvSpPr>
                    <a:spLocks noChangeAspect="1"/>
                  </p:cNvSpPr>
                  <p:nvPr/>
                </p:nvSpPr>
                <p:spPr bwMode="auto">
                  <a:xfrm>
                    <a:off x="4546" y="1328"/>
                    <a:ext cx="98" cy="38"/>
                  </a:xfrm>
                  <a:custGeom>
                    <a:avLst/>
                    <a:gdLst/>
                    <a:ahLst/>
                    <a:cxnLst>
                      <a:cxn ang="0">
                        <a:pos x="98" y="28"/>
                      </a:cxn>
                      <a:cxn ang="0">
                        <a:pos x="20" y="0"/>
                      </a:cxn>
                      <a:cxn ang="0">
                        <a:pos x="0" y="10"/>
                      </a:cxn>
                      <a:cxn ang="0">
                        <a:pos x="78" y="38"/>
                      </a:cxn>
                      <a:cxn ang="0">
                        <a:pos x="98" y="28"/>
                      </a:cxn>
                    </a:cxnLst>
                    <a:rect l="0" t="0" r="r" b="b"/>
                    <a:pathLst>
                      <a:path w="98" h="38">
                        <a:moveTo>
                          <a:pt x="98" y="28"/>
                        </a:moveTo>
                        <a:lnTo>
                          <a:pt x="20" y="0"/>
                        </a:lnTo>
                        <a:lnTo>
                          <a:pt x="0" y="10"/>
                        </a:lnTo>
                        <a:lnTo>
                          <a:pt x="78" y="38"/>
                        </a:lnTo>
                        <a:lnTo>
                          <a:pt x="98" y="28"/>
                        </a:lnTo>
                        <a:close/>
                      </a:path>
                    </a:pathLst>
                  </a:custGeom>
                  <a:solidFill>
                    <a:srgbClr val="007E69"/>
                  </a:solidFill>
                  <a:ln w="0">
                    <a:solidFill>
                      <a:srgbClr val="007E69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50" name="Freeform 2418"/>
                  <p:cNvSpPr>
                    <a:spLocks noChangeAspect="1"/>
                  </p:cNvSpPr>
                  <p:nvPr/>
                </p:nvSpPr>
                <p:spPr bwMode="auto">
                  <a:xfrm>
                    <a:off x="4546" y="1328"/>
                    <a:ext cx="98" cy="38"/>
                  </a:xfrm>
                  <a:custGeom>
                    <a:avLst/>
                    <a:gdLst/>
                    <a:ahLst/>
                    <a:cxnLst>
                      <a:cxn ang="0">
                        <a:pos x="98" y="28"/>
                      </a:cxn>
                      <a:cxn ang="0">
                        <a:pos x="20" y="0"/>
                      </a:cxn>
                      <a:cxn ang="0">
                        <a:pos x="0" y="10"/>
                      </a:cxn>
                      <a:cxn ang="0">
                        <a:pos x="78" y="38"/>
                      </a:cxn>
                      <a:cxn ang="0">
                        <a:pos x="98" y="28"/>
                      </a:cxn>
                    </a:cxnLst>
                    <a:rect l="0" t="0" r="r" b="b"/>
                    <a:pathLst>
                      <a:path w="98" h="38">
                        <a:moveTo>
                          <a:pt x="98" y="28"/>
                        </a:moveTo>
                        <a:lnTo>
                          <a:pt x="20" y="0"/>
                        </a:lnTo>
                        <a:lnTo>
                          <a:pt x="0" y="10"/>
                        </a:lnTo>
                        <a:lnTo>
                          <a:pt x="78" y="38"/>
                        </a:lnTo>
                        <a:lnTo>
                          <a:pt x="98" y="2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51" name="Freeform 2419"/>
                  <p:cNvSpPr>
                    <a:spLocks noChangeAspect="1"/>
                  </p:cNvSpPr>
                  <p:nvPr/>
                </p:nvSpPr>
                <p:spPr bwMode="auto">
                  <a:xfrm>
                    <a:off x="4526" y="1338"/>
                    <a:ext cx="98" cy="38"/>
                  </a:xfrm>
                  <a:custGeom>
                    <a:avLst/>
                    <a:gdLst/>
                    <a:ahLst/>
                    <a:cxnLst>
                      <a:cxn ang="0">
                        <a:pos x="98" y="28"/>
                      </a:cxn>
                      <a:cxn ang="0">
                        <a:pos x="20" y="0"/>
                      </a:cxn>
                      <a:cxn ang="0">
                        <a:pos x="0" y="10"/>
                      </a:cxn>
                      <a:cxn ang="0">
                        <a:pos x="78" y="38"/>
                      </a:cxn>
                      <a:cxn ang="0">
                        <a:pos x="98" y="28"/>
                      </a:cxn>
                    </a:cxnLst>
                    <a:rect l="0" t="0" r="r" b="b"/>
                    <a:pathLst>
                      <a:path w="98" h="38">
                        <a:moveTo>
                          <a:pt x="98" y="28"/>
                        </a:moveTo>
                        <a:lnTo>
                          <a:pt x="20" y="0"/>
                        </a:lnTo>
                        <a:lnTo>
                          <a:pt x="0" y="10"/>
                        </a:lnTo>
                        <a:lnTo>
                          <a:pt x="78" y="38"/>
                        </a:lnTo>
                        <a:lnTo>
                          <a:pt x="98" y="28"/>
                        </a:lnTo>
                        <a:close/>
                      </a:path>
                    </a:pathLst>
                  </a:custGeom>
                  <a:solidFill>
                    <a:srgbClr val="007D6D"/>
                  </a:solidFill>
                  <a:ln w="0">
                    <a:solidFill>
                      <a:srgbClr val="007D6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52" name="Freeform 2420"/>
                  <p:cNvSpPr>
                    <a:spLocks noChangeAspect="1"/>
                  </p:cNvSpPr>
                  <p:nvPr/>
                </p:nvSpPr>
                <p:spPr bwMode="auto">
                  <a:xfrm>
                    <a:off x="4526" y="1338"/>
                    <a:ext cx="98" cy="38"/>
                  </a:xfrm>
                  <a:custGeom>
                    <a:avLst/>
                    <a:gdLst/>
                    <a:ahLst/>
                    <a:cxnLst>
                      <a:cxn ang="0">
                        <a:pos x="98" y="28"/>
                      </a:cxn>
                      <a:cxn ang="0">
                        <a:pos x="20" y="0"/>
                      </a:cxn>
                      <a:cxn ang="0">
                        <a:pos x="0" y="10"/>
                      </a:cxn>
                      <a:cxn ang="0">
                        <a:pos x="78" y="38"/>
                      </a:cxn>
                      <a:cxn ang="0">
                        <a:pos x="98" y="28"/>
                      </a:cxn>
                    </a:cxnLst>
                    <a:rect l="0" t="0" r="r" b="b"/>
                    <a:pathLst>
                      <a:path w="98" h="38">
                        <a:moveTo>
                          <a:pt x="98" y="28"/>
                        </a:moveTo>
                        <a:lnTo>
                          <a:pt x="20" y="0"/>
                        </a:lnTo>
                        <a:lnTo>
                          <a:pt x="0" y="10"/>
                        </a:lnTo>
                        <a:lnTo>
                          <a:pt x="78" y="38"/>
                        </a:lnTo>
                        <a:lnTo>
                          <a:pt x="98" y="2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53" name="Freeform 2421"/>
                  <p:cNvSpPr>
                    <a:spLocks noChangeAspect="1"/>
                  </p:cNvSpPr>
                  <p:nvPr/>
                </p:nvSpPr>
                <p:spPr bwMode="auto">
                  <a:xfrm>
                    <a:off x="4506" y="1348"/>
                    <a:ext cx="98" cy="40"/>
                  </a:xfrm>
                  <a:custGeom>
                    <a:avLst/>
                    <a:gdLst/>
                    <a:ahLst/>
                    <a:cxnLst>
                      <a:cxn ang="0">
                        <a:pos x="98" y="28"/>
                      </a:cxn>
                      <a:cxn ang="0">
                        <a:pos x="20" y="0"/>
                      </a:cxn>
                      <a:cxn ang="0">
                        <a:pos x="0" y="10"/>
                      </a:cxn>
                      <a:cxn ang="0">
                        <a:pos x="78" y="40"/>
                      </a:cxn>
                      <a:cxn ang="0">
                        <a:pos x="98" y="28"/>
                      </a:cxn>
                    </a:cxnLst>
                    <a:rect l="0" t="0" r="r" b="b"/>
                    <a:pathLst>
                      <a:path w="98" h="40">
                        <a:moveTo>
                          <a:pt x="98" y="28"/>
                        </a:moveTo>
                        <a:lnTo>
                          <a:pt x="20" y="0"/>
                        </a:lnTo>
                        <a:lnTo>
                          <a:pt x="0" y="10"/>
                        </a:lnTo>
                        <a:lnTo>
                          <a:pt x="78" y="40"/>
                        </a:lnTo>
                        <a:lnTo>
                          <a:pt x="98" y="28"/>
                        </a:lnTo>
                        <a:close/>
                      </a:path>
                    </a:pathLst>
                  </a:custGeom>
                  <a:solidFill>
                    <a:srgbClr val="007C72"/>
                  </a:solidFill>
                  <a:ln w="0">
                    <a:solidFill>
                      <a:srgbClr val="007C72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54" name="Freeform 2422"/>
                  <p:cNvSpPr>
                    <a:spLocks noChangeAspect="1"/>
                  </p:cNvSpPr>
                  <p:nvPr/>
                </p:nvSpPr>
                <p:spPr bwMode="auto">
                  <a:xfrm>
                    <a:off x="4506" y="1348"/>
                    <a:ext cx="98" cy="40"/>
                  </a:xfrm>
                  <a:custGeom>
                    <a:avLst/>
                    <a:gdLst/>
                    <a:ahLst/>
                    <a:cxnLst>
                      <a:cxn ang="0">
                        <a:pos x="98" y="28"/>
                      </a:cxn>
                      <a:cxn ang="0">
                        <a:pos x="20" y="0"/>
                      </a:cxn>
                      <a:cxn ang="0">
                        <a:pos x="0" y="10"/>
                      </a:cxn>
                      <a:cxn ang="0">
                        <a:pos x="78" y="40"/>
                      </a:cxn>
                      <a:cxn ang="0">
                        <a:pos x="98" y="28"/>
                      </a:cxn>
                    </a:cxnLst>
                    <a:rect l="0" t="0" r="r" b="b"/>
                    <a:pathLst>
                      <a:path w="98" h="40">
                        <a:moveTo>
                          <a:pt x="98" y="28"/>
                        </a:moveTo>
                        <a:lnTo>
                          <a:pt x="20" y="0"/>
                        </a:lnTo>
                        <a:lnTo>
                          <a:pt x="0" y="10"/>
                        </a:lnTo>
                        <a:lnTo>
                          <a:pt x="78" y="40"/>
                        </a:lnTo>
                        <a:lnTo>
                          <a:pt x="98" y="2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55" name="Freeform 2423"/>
                  <p:cNvSpPr>
                    <a:spLocks noChangeAspect="1"/>
                  </p:cNvSpPr>
                  <p:nvPr/>
                </p:nvSpPr>
                <p:spPr bwMode="auto">
                  <a:xfrm>
                    <a:off x="4486" y="1358"/>
                    <a:ext cx="98" cy="42"/>
                  </a:xfrm>
                  <a:custGeom>
                    <a:avLst/>
                    <a:gdLst/>
                    <a:ahLst/>
                    <a:cxnLst>
                      <a:cxn ang="0">
                        <a:pos x="98" y="30"/>
                      </a:cxn>
                      <a:cxn ang="0">
                        <a:pos x="20" y="0"/>
                      </a:cxn>
                      <a:cxn ang="0">
                        <a:pos x="0" y="12"/>
                      </a:cxn>
                      <a:cxn ang="0">
                        <a:pos x="78" y="42"/>
                      </a:cxn>
                      <a:cxn ang="0">
                        <a:pos x="98" y="30"/>
                      </a:cxn>
                    </a:cxnLst>
                    <a:rect l="0" t="0" r="r" b="b"/>
                    <a:pathLst>
                      <a:path w="98" h="42">
                        <a:moveTo>
                          <a:pt x="98" y="30"/>
                        </a:moveTo>
                        <a:lnTo>
                          <a:pt x="20" y="0"/>
                        </a:lnTo>
                        <a:lnTo>
                          <a:pt x="0" y="12"/>
                        </a:lnTo>
                        <a:lnTo>
                          <a:pt x="78" y="42"/>
                        </a:lnTo>
                        <a:lnTo>
                          <a:pt x="98" y="30"/>
                        </a:lnTo>
                        <a:close/>
                      </a:path>
                    </a:pathLst>
                  </a:custGeom>
                  <a:solidFill>
                    <a:srgbClr val="007B78"/>
                  </a:solidFill>
                  <a:ln w="0">
                    <a:solidFill>
                      <a:srgbClr val="007B78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56" name="Freeform 2424"/>
                  <p:cNvSpPr>
                    <a:spLocks noChangeAspect="1"/>
                  </p:cNvSpPr>
                  <p:nvPr/>
                </p:nvSpPr>
                <p:spPr bwMode="auto">
                  <a:xfrm>
                    <a:off x="4486" y="1358"/>
                    <a:ext cx="98" cy="42"/>
                  </a:xfrm>
                  <a:custGeom>
                    <a:avLst/>
                    <a:gdLst/>
                    <a:ahLst/>
                    <a:cxnLst>
                      <a:cxn ang="0">
                        <a:pos x="98" y="30"/>
                      </a:cxn>
                      <a:cxn ang="0">
                        <a:pos x="20" y="0"/>
                      </a:cxn>
                      <a:cxn ang="0">
                        <a:pos x="0" y="12"/>
                      </a:cxn>
                      <a:cxn ang="0">
                        <a:pos x="78" y="42"/>
                      </a:cxn>
                      <a:cxn ang="0">
                        <a:pos x="98" y="30"/>
                      </a:cxn>
                    </a:cxnLst>
                    <a:rect l="0" t="0" r="r" b="b"/>
                    <a:pathLst>
                      <a:path w="98" h="42">
                        <a:moveTo>
                          <a:pt x="98" y="30"/>
                        </a:moveTo>
                        <a:lnTo>
                          <a:pt x="20" y="0"/>
                        </a:lnTo>
                        <a:lnTo>
                          <a:pt x="0" y="12"/>
                        </a:lnTo>
                        <a:lnTo>
                          <a:pt x="78" y="42"/>
                        </a:lnTo>
                        <a:lnTo>
                          <a:pt x="98" y="3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57" name="Freeform 2425"/>
                  <p:cNvSpPr>
                    <a:spLocks noChangeAspect="1"/>
                  </p:cNvSpPr>
                  <p:nvPr/>
                </p:nvSpPr>
                <p:spPr bwMode="auto">
                  <a:xfrm>
                    <a:off x="4466" y="1370"/>
                    <a:ext cx="98" cy="42"/>
                  </a:xfrm>
                  <a:custGeom>
                    <a:avLst/>
                    <a:gdLst/>
                    <a:ahLst/>
                    <a:cxnLst>
                      <a:cxn ang="0">
                        <a:pos x="98" y="30"/>
                      </a:cxn>
                      <a:cxn ang="0">
                        <a:pos x="20" y="0"/>
                      </a:cxn>
                      <a:cxn ang="0">
                        <a:pos x="0" y="12"/>
                      </a:cxn>
                      <a:cxn ang="0">
                        <a:pos x="78" y="42"/>
                      </a:cxn>
                      <a:cxn ang="0">
                        <a:pos x="98" y="30"/>
                      </a:cxn>
                    </a:cxnLst>
                    <a:rect l="0" t="0" r="r" b="b"/>
                    <a:pathLst>
                      <a:path w="98" h="42">
                        <a:moveTo>
                          <a:pt x="98" y="30"/>
                        </a:moveTo>
                        <a:lnTo>
                          <a:pt x="20" y="0"/>
                        </a:lnTo>
                        <a:lnTo>
                          <a:pt x="0" y="12"/>
                        </a:lnTo>
                        <a:lnTo>
                          <a:pt x="78" y="42"/>
                        </a:lnTo>
                        <a:lnTo>
                          <a:pt x="98" y="30"/>
                        </a:lnTo>
                        <a:close/>
                      </a:path>
                    </a:pathLst>
                  </a:custGeom>
                  <a:solidFill>
                    <a:srgbClr val="007A7D"/>
                  </a:solidFill>
                  <a:ln w="0">
                    <a:solidFill>
                      <a:srgbClr val="007A7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58" name="Freeform 2426"/>
                  <p:cNvSpPr>
                    <a:spLocks noChangeAspect="1"/>
                  </p:cNvSpPr>
                  <p:nvPr/>
                </p:nvSpPr>
                <p:spPr bwMode="auto">
                  <a:xfrm>
                    <a:off x="4466" y="1370"/>
                    <a:ext cx="98" cy="42"/>
                  </a:xfrm>
                  <a:custGeom>
                    <a:avLst/>
                    <a:gdLst/>
                    <a:ahLst/>
                    <a:cxnLst>
                      <a:cxn ang="0">
                        <a:pos x="98" y="30"/>
                      </a:cxn>
                      <a:cxn ang="0">
                        <a:pos x="20" y="0"/>
                      </a:cxn>
                      <a:cxn ang="0">
                        <a:pos x="0" y="12"/>
                      </a:cxn>
                      <a:cxn ang="0">
                        <a:pos x="78" y="42"/>
                      </a:cxn>
                      <a:cxn ang="0">
                        <a:pos x="98" y="30"/>
                      </a:cxn>
                    </a:cxnLst>
                    <a:rect l="0" t="0" r="r" b="b"/>
                    <a:pathLst>
                      <a:path w="98" h="42">
                        <a:moveTo>
                          <a:pt x="98" y="30"/>
                        </a:moveTo>
                        <a:lnTo>
                          <a:pt x="20" y="0"/>
                        </a:lnTo>
                        <a:lnTo>
                          <a:pt x="0" y="12"/>
                        </a:lnTo>
                        <a:lnTo>
                          <a:pt x="78" y="42"/>
                        </a:lnTo>
                        <a:lnTo>
                          <a:pt x="98" y="3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59" name="Freeform 2427"/>
                  <p:cNvSpPr>
                    <a:spLocks noChangeAspect="1"/>
                  </p:cNvSpPr>
                  <p:nvPr/>
                </p:nvSpPr>
                <p:spPr bwMode="auto">
                  <a:xfrm>
                    <a:off x="4444" y="1382"/>
                    <a:ext cx="100" cy="44"/>
                  </a:xfrm>
                  <a:custGeom>
                    <a:avLst/>
                    <a:gdLst/>
                    <a:ahLst/>
                    <a:cxnLst>
                      <a:cxn ang="0">
                        <a:pos x="100" y="30"/>
                      </a:cxn>
                      <a:cxn ang="0">
                        <a:pos x="22" y="0"/>
                      </a:cxn>
                      <a:cxn ang="0">
                        <a:pos x="0" y="12"/>
                      </a:cxn>
                      <a:cxn ang="0">
                        <a:pos x="80" y="44"/>
                      </a:cxn>
                      <a:cxn ang="0">
                        <a:pos x="100" y="30"/>
                      </a:cxn>
                    </a:cxnLst>
                    <a:rect l="0" t="0" r="r" b="b"/>
                    <a:pathLst>
                      <a:path w="100" h="44">
                        <a:moveTo>
                          <a:pt x="100" y="30"/>
                        </a:moveTo>
                        <a:lnTo>
                          <a:pt x="22" y="0"/>
                        </a:lnTo>
                        <a:lnTo>
                          <a:pt x="0" y="12"/>
                        </a:lnTo>
                        <a:lnTo>
                          <a:pt x="80" y="44"/>
                        </a:lnTo>
                        <a:lnTo>
                          <a:pt x="100" y="30"/>
                        </a:lnTo>
                        <a:close/>
                      </a:path>
                    </a:pathLst>
                  </a:custGeom>
                  <a:solidFill>
                    <a:srgbClr val="007983"/>
                  </a:solidFill>
                  <a:ln w="0">
                    <a:solidFill>
                      <a:srgbClr val="007983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60" name="Freeform 2428"/>
                  <p:cNvSpPr>
                    <a:spLocks noChangeAspect="1"/>
                  </p:cNvSpPr>
                  <p:nvPr/>
                </p:nvSpPr>
                <p:spPr bwMode="auto">
                  <a:xfrm>
                    <a:off x="4444" y="1382"/>
                    <a:ext cx="100" cy="44"/>
                  </a:xfrm>
                  <a:custGeom>
                    <a:avLst/>
                    <a:gdLst/>
                    <a:ahLst/>
                    <a:cxnLst>
                      <a:cxn ang="0">
                        <a:pos x="100" y="30"/>
                      </a:cxn>
                      <a:cxn ang="0">
                        <a:pos x="22" y="0"/>
                      </a:cxn>
                      <a:cxn ang="0">
                        <a:pos x="0" y="12"/>
                      </a:cxn>
                      <a:cxn ang="0">
                        <a:pos x="80" y="44"/>
                      </a:cxn>
                      <a:cxn ang="0">
                        <a:pos x="100" y="30"/>
                      </a:cxn>
                    </a:cxnLst>
                    <a:rect l="0" t="0" r="r" b="b"/>
                    <a:pathLst>
                      <a:path w="100" h="44">
                        <a:moveTo>
                          <a:pt x="100" y="30"/>
                        </a:moveTo>
                        <a:lnTo>
                          <a:pt x="22" y="0"/>
                        </a:lnTo>
                        <a:lnTo>
                          <a:pt x="0" y="12"/>
                        </a:lnTo>
                        <a:lnTo>
                          <a:pt x="80" y="44"/>
                        </a:lnTo>
                        <a:lnTo>
                          <a:pt x="100" y="3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61" name="Freeform 2429"/>
                  <p:cNvSpPr>
                    <a:spLocks noChangeAspect="1"/>
                  </p:cNvSpPr>
                  <p:nvPr/>
                </p:nvSpPr>
                <p:spPr bwMode="auto">
                  <a:xfrm>
                    <a:off x="4424" y="1394"/>
                    <a:ext cx="100" cy="48"/>
                  </a:xfrm>
                  <a:custGeom>
                    <a:avLst/>
                    <a:gdLst/>
                    <a:ahLst/>
                    <a:cxnLst>
                      <a:cxn ang="0">
                        <a:pos x="100" y="32"/>
                      </a:cxn>
                      <a:cxn ang="0">
                        <a:pos x="20" y="0"/>
                      </a:cxn>
                      <a:cxn ang="0">
                        <a:pos x="0" y="14"/>
                      </a:cxn>
                      <a:cxn ang="0">
                        <a:pos x="78" y="48"/>
                      </a:cxn>
                      <a:cxn ang="0">
                        <a:pos x="100" y="32"/>
                      </a:cxn>
                    </a:cxnLst>
                    <a:rect l="0" t="0" r="r" b="b"/>
                    <a:pathLst>
                      <a:path w="100" h="48">
                        <a:moveTo>
                          <a:pt x="100" y="32"/>
                        </a:moveTo>
                        <a:lnTo>
                          <a:pt x="20" y="0"/>
                        </a:lnTo>
                        <a:lnTo>
                          <a:pt x="0" y="14"/>
                        </a:lnTo>
                        <a:lnTo>
                          <a:pt x="78" y="48"/>
                        </a:lnTo>
                        <a:lnTo>
                          <a:pt x="100" y="32"/>
                        </a:lnTo>
                        <a:close/>
                      </a:path>
                    </a:pathLst>
                  </a:custGeom>
                  <a:solidFill>
                    <a:srgbClr val="007888"/>
                  </a:solidFill>
                  <a:ln w="0">
                    <a:solidFill>
                      <a:srgbClr val="007888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62" name="Freeform 2430"/>
                  <p:cNvSpPr>
                    <a:spLocks noChangeAspect="1"/>
                  </p:cNvSpPr>
                  <p:nvPr/>
                </p:nvSpPr>
                <p:spPr bwMode="auto">
                  <a:xfrm>
                    <a:off x="4424" y="1394"/>
                    <a:ext cx="100" cy="48"/>
                  </a:xfrm>
                  <a:custGeom>
                    <a:avLst/>
                    <a:gdLst/>
                    <a:ahLst/>
                    <a:cxnLst>
                      <a:cxn ang="0">
                        <a:pos x="100" y="32"/>
                      </a:cxn>
                      <a:cxn ang="0">
                        <a:pos x="20" y="0"/>
                      </a:cxn>
                      <a:cxn ang="0">
                        <a:pos x="0" y="14"/>
                      </a:cxn>
                      <a:cxn ang="0">
                        <a:pos x="78" y="48"/>
                      </a:cxn>
                      <a:cxn ang="0">
                        <a:pos x="100" y="32"/>
                      </a:cxn>
                    </a:cxnLst>
                    <a:rect l="0" t="0" r="r" b="b"/>
                    <a:pathLst>
                      <a:path w="100" h="48">
                        <a:moveTo>
                          <a:pt x="100" y="32"/>
                        </a:moveTo>
                        <a:lnTo>
                          <a:pt x="20" y="0"/>
                        </a:lnTo>
                        <a:lnTo>
                          <a:pt x="0" y="14"/>
                        </a:lnTo>
                        <a:lnTo>
                          <a:pt x="78" y="48"/>
                        </a:lnTo>
                        <a:lnTo>
                          <a:pt x="100" y="3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63" name="Freeform 2431"/>
                  <p:cNvSpPr>
                    <a:spLocks noChangeAspect="1"/>
                  </p:cNvSpPr>
                  <p:nvPr/>
                </p:nvSpPr>
                <p:spPr bwMode="auto">
                  <a:xfrm>
                    <a:off x="4402" y="1408"/>
                    <a:ext cx="100" cy="50"/>
                  </a:xfrm>
                  <a:custGeom>
                    <a:avLst/>
                    <a:gdLst/>
                    <a:ahLst/>
                    <a:cxnLst>
                      <a:cxn ang="0">
                        <a:pos x="100" y="34"/>
                      </a:cxn>
                      <a:cxn ang="0">
                        <a:pos x="22" y="0"/>
                      </a:cxn>
                      <a:cxn ang="0">
                        <a:pos x="0" y="14"/>
                      </a:cxn>
                      <a:cxn ang="0">
                        <a:pos x="78" y="50"/>
                      </a:cxn>
                      <a:cxn ang="0">
                        <a:pos x="100" y="34"/>
                      </a:cxn>
                    </a:cxnLst>
                    <a:rect l="0" t="0" r="r" b="b"/>
                    <a:pathLst>
                      <a:path w="100" h="50">
                        <a:moveTo>
                          <a:pt x="100" y="34"/>
                        </a:moveTo>
                        <a:lnTo>
                          <a:pt x="22" y="0"/>
                        </a:lnTo>
                        <a:lnTo>
                          <a:pt x="0" y="14"/>
                        </a:lnTo>
                        <a:lnTo>
                          <a:pt x="78" y="50"/>
                        </a:lnTo>
                        <a:lnTo>
                          <a:pt x="100" y="34"/>
                        </a:lnTo>
                        <a:close/>
                      </a:path>
                    </a:pathLst>
                  </a:custGeom>
                  <a:solidFill>
                    <a:srgbClr val="00778D"/>
                  </a:solidFill>
                  <a:ln w="0">
                    <a:solidFill>
                      <a:srgbClr val="00778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64" name="Freeform 2432"/>
                  <p:cNvSpPr>
                    <a:spLocks noChangeAspect="1"/>
                  </p:cNvSpPr>
                  <p:nvPr/>
                </p:nvSpPr>
                <p:spPr bwMode="auto">
                  <a:xfrm>
                    <a:off x="4402" y="1408"/>
                    <a:ext cx="100" cy="50"/>
                  </a:xfrm>
                  <a:custGeom>
                    <a:avLst/>
                    <a:gdLst/>
                    <a:ahLst/>
                    <a:cxnLst>
                      <a:cxn ang="0">
                        <a:pos x="100" y="34"/>
                      </a:cxn>
                      <a:cxn ang="0">
                        <a:pos x="22" y="0"/>
                      </a:cxn>
                      <a:cxn ang="0">
                        <a:pos x="0" y="14"/>
                      </a:cxn>
                      <a:cxn ang="0">
                        <a:pos x="78" y="50"/>
                      </a:cxn>
                      <a:cxn ang="0">
                        <a:pos x="100" y="34"/>
                      </a:cxn>
                    </a:cxnLst>
                    <a:rect l="0" t="0" r="r" b="b"/>
                    <a:pathLst>
                      <a:path w="100" h="50">
                        <a:moveTo>
                          <a:pt x="100" y="34"/>
                        </a:moveTo>
                        <a:lnTo>
                          <a:pt x="22" y="0"/>
                        </a:lnTo>
                        <a:lnTo>
                          <a:pt x="0" y="14"/>
                        </a:lnTo>
                        <a:lnTo>
                          <a:pt x="78" y="50"/>
                        </a:lnTo>
                        <a:lnTo>
                          <a:pt x="100" y="3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65" name="Freeform 2433"/>
                  <p:cNvSpPr>
                    <a:spLocks noChangeAspect="1"/>
                  </p:cNvSpPr>
                  <p:nvPr/>
                </p:nvSpPr>
                <p:spPr bwMode="auto">
                  <a:xfrm>
                    <a:off x="4382" y="1422"/>
                    <a:ext cx="98" cy="54"/>
                  </a:xfrm>
                  <a:custGeom>
                    <a:avLst/>
                    <a:gdLst/>
                    <a:ahLst/>
                    <a:cxnLst>
                      <a:cxn ang="0">
                        <a:pos x="98" y="36"/>
                      </a:cxn>
                      <a:cxn ang="0">
                        <a:pos x="20" y="0"/>
                      </a:cxn>
                      <a:cxn ang="0">
                        <a:pos x="0" y="16"/>
                      </a:cxn>
                      <a:cxn ang="0">
                        <a:pos x="78" y="54"/>
                      </a:cxn>
                      <a:cxn ang="0">
                        <a:pos x="98" y="36"/>
                      </a:cxn>
                    </a:cxnLst>
                    <a:rect l="0" t="0" r="r" b="b"/>
                    <a:pathLst>
                      <a:path w="98" h="54">
                        <a:moveTo>
                          <a:pt x="98" y="36"/>
                        </a:moveTo>
                        <a:lnTo>
                          <a:pt x="20" y="0"/>
                        </a:lnTo>
                        <a:lnTo>
                          <a:pt x="0" y="16"/>
                        </a:lnTo>
                        <a:lnTo>
                          <a:pt x="78" y="54"/>
                        </a:lnTo>
                        <a:lnTo>
                          <a:pt x="98" y="36"/>
                        </a:lnTo>
                        <a:close/>
                      </a:path>
                    </a:pathLst>
                  </a:custGeom>
                  <a:solidFill>
                    <a:srgbClr val="007691"/>
                  </a:solidFill>
                  <a:ln w="0">
                    <a:solidFill>
                      <a:srgbClr val="00769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66" name="Freeform 2434"/>
                  <p:cNvSpPr>
                    <a:spLocks noChangeAspect="1"/>
                  </p:cNvSpPr>
                  <p:nvPr/>
                </p:nvSpPr>
                <p:spPr bwMode="auto">
                  <a:xfrm>
                    <a:off x="4382" y="1422"/>
                    <a:ext cx="98" cy="54"/>
                  </a:xfrm>
                  <a:custGeom>
                    <a:avLst/>
                    <a:gdLst/>
                    <a:ahLst/>
                    <a:cxnLst>
                      <a:cxn ang="0">
                        <a:pos x="98" y="36"/>
                      </a:cxn>
                      <a:cxn ang="0">
                        <a:pos x="20" y="0"/>
                      </a:cxn>
                      <a:cxn ang="0">
                        <a:pos x="0" y="16"/>
                      </a:cxn>
                      <a:cxn ang="0">
                        <a:pos x="78" y="54"/>
                      </a:cxn>
                      <a:cxn ang="0">
                        <a:pos x="98" y="36"/>
                      </a:cxn>
                    </a:cxnLst>
                    <a:rect l="0" t="0" r="r" b="b"/>
                    <a:pathLst>
                      <a:path w="98" h="54">
                        <a:moveTo>
                          <a:pt x="98" y="36"/>
                        </a:moveTo>
                        <a:lnTo>
                          <a:pt x="20" y="0"/>
                        </a:lnTo>
                        <a:lnTo>
                          <a:pt x="0" y="16"/>
                        </a:lnTo>
                        <a:lnTo>
                          <a:pt x="78" y="54"/>
                        </a:lnTo>
                        <a:lnTo>
                          <a:pt x="98" y="3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67" name="Freeform 2435"/>
                  <p:cNvSpPr>
                    <a:spLocks noChangeAspect="1"/>
                  </p:cNvSpPr>
                  <p:nvPr/>
                </p:nvSpPr>
                <p:spPr bwMode="auto">
                  <a:xfrm>
                    <a:off x="4360" y="1438"/>
                    <a:ext cx="100" cy="56"/>
                  </a:xfrm>
                  <a:custGeom>
                    <a:avLst/>
                    <a:gdLst/>
                    <a:ahLst/>
                    <a:cxnLst>
                      <a:cxn ang="0">
                        <a:pos x="100" y="38"/>
                      </a:cxn>
                      <a:cxn ang="0">
                        <a:pos x="22" y="0"/>
                      </a:cxn>
                      <a:cxn ang="0">
                        <a:pos x="0" y="16"/>
                      </a:cxn>
                      <a:cxn ang="0">
                        <a:pos x="78" y="56"/>
                      </a:cxn>
                      <a:cxn ang="0">
                        <a:pos x="100" y="38"/>
                      </a:cxn>
                    </a:cxnLst>
                    <a:rect l="0" t="0" r="r" b="b"/>
                    <a:pathLst>
                      <a:path w="100" h="56">
                        <a:moveTo>
                          <a:pt x="100" y="38"/>
                        </a:moveTo>
                        <a:lnTo>
                          <a:pt x="22" y="0"/>
                        </a:lnTo>
                        <a:lnTo>
                          <a:pt x="0" y="16"/>
                        </a:lnTo>
                        <a:lnTo>
                          <a:pt x="78" y="56"/>
                        </a:lnTo>
                        <a:lnTo>
                          <a:pt x="100" y="38"/>
                        </a:lnTo>
                        <a:close/>
                      </a:path>
                    </a:pathLst>
                  </a:custGeom>
                  <a:solidFill>
                    <a:srgbClr val="007695"/>
                  </a:solidFill>
                  <a:ln w="0">
                    <a:solidFill>
                      <a:srgbClr val="00769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68" name="Freeform 2436"/>
                  <p:cNvSpPr>
                    <a:spLocks noChangeAspect="1"/>
                  </p:cNvSpPr>
                  <p:nvPr/>
                </p:nvSpPr>
                <p:spPr bwMode="auto">
                  <a:xfrm>
                    <a:off x="4360" y="1438"/>
                    <a:ext cx="100" cy="56"/>
                  </a:xfrm>
                  <a:custGeom>
                    <a:avLst/>
                    <a:gdLst/>
                    <a:ahLst/>
                    <a:cxnLst>
                      <a:cxn ang="0">
                        <a:pos x="100" y="38"/>
                      </a:cxn>
                      <a:cxn ang="0">
                        <a:pos x="22" y="0"/>
                      </a:cxn>
                      <a:cxn ang="0">
                        <a:pos x="0" y="16"/>
                      </a:cxn>
                      <a:cxn ang="0">
                        <a:pos x="78" y="56"/>
                      </a:cxn>
                      <a:cxn ang="0">
                        <a:pos x="100" y="38"/>
                      </a:cxn>
                    </a:cxnLst>
                    <a:rect l="0" t="0" r="r" b="b"/>
                    <a:pathLst>
                      <a:path w="100" h="56">
                        <a:moveTo>
                          <a:pt x="100" y="38"/>
                        </a:moveTo>
                        <a:lnTo>
                          <a:pt x="22" y="0"/>
                        </a:lnTo>
                        <a:lnTo>
                          <a:pt x="0" y="16"/>
                        </a:lnTo>
                        <a:lnTo>
                          <a:pt x="78" y="56"/>
                        </a:lnTo>
                        <a:lnTo>
                          <a:pt x="100" y="3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69" name="Freeform 2437"/>
                  <p:cNvSpPr>
                    <a:spLocks noChangeAspect="1"/>
                  </p:cNvSpPr>
                  <p:nvPr/>
                </p:nvSpPr>
                <p:spPr bwMode="auto">
                  <a:xfrm>
                    <a:off x="4338" y="1454"/>
                    <a:ext cx="100" cy="60"/>
                  </a:xfrm>
                  <a:custGeom>
                    <a:avLst/>
                    <a:gdLst/>
                    <a:ahLst/>
                    <a:cxnLst>
                      <a:cxn ang="0">
                        <a:pos x="100" y="40"/>
                      </a:cxn>
                      <a:cxn ang="0">
                        <a:pos x="22" y="0"/>
                      </a:cxn>
                      <a:cxn ang="0">
                        <a:pos x="0" y="16"/>
                      </a:cxn>
                      <a:cxn ang="0">
                        <a:pos x="78" y="60"/>
                      </a:cxn>
                      <a:cxn ang="0">
                        <a:pos x="100" y="40"/>
                      </a:cxn>
                    </a:cxnLst>
                    <a:rect l="0" t="0" r="r" b="b"/>
                    <a:pathLst>
                      <a:path w="100" h="60">
                        <a:moveTo>
                          <a:pt x="100" y="40"/>
                        </a:moveTo>
                        <a:lnTo>
                          <a:pt x="22" y="0"/>
                        </a:lnTo>
                        <a:lnTo>
                          <a:pt x="0" y="16"/>
                        </a:lnTo>
                        <a:lnTo>
                          <a:pt x="78" y="60"/>
                        </a:lnTo>
                        <a:lnTo>
                          <a:pt x="100" y="40"/>
                        </a:lnTo>
                        <a:close/>
                      </a:path>
                    </a:pathLst>
                  </a:custGeom>
                  <a:solidFill>
                    <a:srgbClr val="007697"/>
                  </a:solidFill>
                  <a:ln w="0">
                    <a:solidFill>
                      <a:srgbClr val="007697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70" name="Freeform 2438"/>
                  <p:cNvSpPr>
                    <a:spLocks noChangeAspect="1"/>
                  </p:cNvSpPr>
                  <p:nvPr/>
                </p:nvSpPr>
                <p:spPr bwMode="auto">
                  <a:xfrm>
                    <a:off x="4338" y="1454"/>
                    <a:ext cx="100" cy="60"/>
                  </a:xfrm>
                  <a:custGeom>
                    <a:avLst/>
                    <a:gdLst/>
                    <a:ahLst/>
                    <a:cxnLst>
                      <a:cxn ang="0">
                        <a:pos x="100" y="40"/>
                      </a:cxn>
                      <a:cxn ang="0">
                        <a:pos x="22" y="0"/>
                      </a:cxn>
                      <a:cxn ang="0">
                        <a:pos x="0" y="16"/>
                      </a:cxn>
                      <a:cxn ang="0">
                        <a:pos x="78" y="60"/>
                      </a:cxn>
                      <a:cxn ang="0">
                        <a:pos x="100" y="40"/>
                      </a:cxn>
                    </a:cxnLst>
                    <a:rect l="0" t="0" r="r" b="b"/>
                    <a:pathLst>
                      <a:path w="100" h="60">
                        <a:moveTo>
                          <a:pt x="100" y="40"/>
                        </a:moveTo>
                        <a:lnTo>
                          <a:pt x="22" y="0"/>
                        </a:lnTo>
                        <a:lnTo>
                          <a:pt x="0" y="16"/>
                        </a:lnTo>
                        <a:lnTo>
                          <a:pt x="78" y="60"/>
                        </a:lnTo>
                        <a:lnTo>
                          <a:pt x="100" y="4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71" name="Freeform 2439"/>
                  <p:cNvSpPr>
                    <a:spLocks noChangeAspect="1"/>
                  </p:cNvSpPr>
                  <p:nvPr/>
                </p:nvSpPr>
                <p:spPr bwMode="auto">
                  <a:xfrm>
                    <a:off x="4316" y="1470"/>
                    <a:ext cx="100" cy="64"/>
                  </a:xfrm>
                  <a:custGeom>
                    <a:avLst/>
                    <a:gdLst/>
                    <a:ahLst/>
                    <a:cxnLst>
                      <a:cxn ang="0">
                        <a:pos x="100" y="44"/>
                      </a:cxn>
                      <a:cxn ang="0">
                        <a:pos x="22" y="0"/>
                      </a:cxn>
                      <a:cxn ang="0">
                        <a:pos x="0" y="18"/>
                      </a:cxn>
                      <a:cxn ang="0">
                        <a:pos x="78" y="64"/>
                      </a:cxn>
                      <a:cxn ang="0">
                        <a:pos x="100" y="44"/>
                      </a:cxn>
                    </a:cxnLst>
                    <a:rect l="0" t="0" r="r" b="b"/>
                    <a:pathLst>
                      <a:path w="100" h="64">
                        <a:moveTo>
                          <a:pt x="100" y="44"/>
                        </a:moveTo>
                        <a:lnTo>
                          <a:pt x="22" y="0"/>
                        </a:lnTo>
                        <a:lnTo>
                          <a:pt x="0" y="18"/>
                        </a:lnTo>
                        <a:lnTo>
                          <a:pt x="78" y="64"/>
                        </a:lnTo>
                        <a:lnTo>
                          <a:pt x="100" y="44"/>
                        </a:lnTo>
                        <a:close/>
                      </a:path>
                    </a:pathLst>
                  </a:custGeom>
                  <a:solidFill>
                    <a:srgbClr val="00769A"/>
                  </a:solidFill>
                  <a:ln w="0">
                    <a:solidFill>
                      <a:srgbClr val="00769A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72" name="Freeform 2440"/>
                  <p:cNvSpPr>
                    <a:spLocks noChangeAspect="1"/>
                  </p:cNvSpPr>
                  <p:nvPr/>
                </p:nvSpPr>
                <p:spPr bwMode="auto">
                  <a:xfrm>
                    <a:off x="4316" y="1470"/>
                    <a:ext cx="100" cy="64"/>
                  </a:xfrm>
                  <a:custGeom>
                    <a:avLst/>
                    <a:gdLst/>
                    <a:ahLst/>
                    <a:cxnLst>
                      <a:cxn ang="0">
                        <a:pos x="100" y="44"/>
                      </a:cxn>
                      <a:cxn ang="0">
                        <a:pos x="22" y="0"/>
                      </a:cxn>
                      <a:cxn ang="0">
                        <a:pos x="0" y="18"/>
                      </a:cxn>
                      <a:cxn ang="0">
                        <a:pos x="78" y="64"/>
                      </a:cxn>
                      <a:cxn ang="0">
                        <a:pos x="100" y="44"/>
                      </a:cxn>
                    </a:cxnLst>
                    <a:rect l="0" t="0" r="r" b="b"/>
                    <a:pathLst>
                      <a:path w="100" h="64">
                        <a:moveTo>
                          <a:pt x="100" y="44"/>
                        </a:moveTo>
                        <a:lnTo>
                          <a:pt x="22" y="0"/>
                        </a:lnTo>
                        <a:lnTo>
                          <a:pt x="0" y="18"/>
                        </a:lnTo>
                        <a:lnTo>
                          <a:pt x="78" y="64"/>
                        </a:lnTo>
                        <a:lnTo>
                          <a:pt x="100" y="4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9" name="Group 2441"/>
                <p:cNvGrpSpPr>
                  <a:grpSpLocks noChangeAspect="1"/>
                </p:cNvGrpSpPr>
                <p:nvPr/>
              </p:nvGrpSpPr>
              <p:grpSpPr bwMode="auto">
                <a:xfrm>
                  <a:off x="3832" y="1188"/>
                  <a:ext cx="1130" cy="507"/>
                  <a:chOff x="3914" y="1206"/>
                  <a:chExt cx="1254" cy="562"/>
                </a:xfrm>
              </p:grpSpPr>
              <p:sp>
                <p:nvSpPr>
                  <p:cNvPr id="148874" name="Freeform 2442"/>
                  <p:cNvSpPr>
                    <a:spLocks noChangeAspect="1"/>
                  </p:cNvSpPr>
                  <p:nvPr/>
                </p:nvSpPr>
                <p:spPr bwMode="auto">
                  <a:xfrm>
                    <a:off x="4292" y="1488"/>
                    <a:ext cx="102" cy="68"/>
                  </a:xfrm>
                  <a:custGeom>
                    <a:avLst/>
                    <a:gdLst/>
                    <a:ahLst/>
                    <a:cxnLst>
                      <a:cxn ang="0">
                        <a:pos x="102" y="46"/>
                      </a:cxn>
                      <a:cxn ang="0">
                        <a:pos x="24" y="0"/>
                      </a:cxn>
                      <a:cxn ang="0">
                        <a:pos x="0" y="18"/>
                      </a:cxn>
                      <a:cxn ang="0">
                        <a:pos x="80" y="68"/>
                      </a:cxn>
                      <a:cxn ang="0">
                        <a:pos x="102" y="46"/>
                      </a:cxn>
                    </a:cxnLst>
                    <a:rect l="0" t="0" r="r" b="b"/>
                    <a:pathLst>
                      <a:path w="102" h="68">
                        <a:moveTo>
                          <a:pt x="102" y="46"/>
                        </a:moveTo>
                        <a:lnTo>
                          <a:pt x="24" y="0"/>
                        </a:lnTo>
                        <a:lnTo>
                          <a:pt x="0" y="18"/>
                        </a:lnTo>
                        <a:lnTo>
                          <a:pt x="80" y="68"/>
                        </a:lnTo>
                        <a:lnTo>
                          <a:pt x="102" y="46"/>
                        </a:lnTo>
                        <a:close/>
                      </a:path>
                    </a:pathLst>
                  </a:custGeom>
                  <a:solidFill>
                    <a:srgbClr val="00789A"/>
                  </a:solidFill>
                  <a:ln w="0">
                    <a:solidFill>
                      <a:srgbClr val="00789A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75" name="Freeform 2443"/>
                  <p:cNvSpPr>
                    <a:spLocks noChangeAspect="1"/>
                  </p:cNvSpPr>
                  <p:nvPr/>
                </p:nvSpPr>
                <p:spPr bwMode="auto">
                  <a:xfrm>
                    <a:off x="4292" y="1488"/>
                    <a:ext cx="102" cy="68"/>
                  </a:xfrm>
                  <a:custGeom>
                    <a:avLst/>
                    <a:gdLst/>
                    <a:ahLst/>
                    <a:cxnLst>
                      <a:cxn ang="0">
                        <a:pos x="102" y="46"/>
                      </a:cxn>
                      <a:cxn ang="0">
                        <a:pos x="24" y="0"/>
                      </a:cxn>
                      <a:cxn ang="0">
                        <a:pos x="0" y="18"/>
                      </a:cxn>
                      <a:cxn ang="0">
                        <a:pos x="80" y="68"/>
                      </a:cxn>
                      <a:cxn ang="0">
                        <a:pos x="102" y="46"/>
                      </a:cxn>
                    </a:cxnLst>
                    <a:rect l="0" t="0" r="r" b="b"/>
                    <a:pathLst>
                      <a:path w="102" h="68">
                        <a:moveTo>
                          <a:pt x="102" y="46"/>
                        </a:moveTo>
                        <a:lnTo>
                          <a:pt x="24" y="0"/>
                        </a:lnTo>
                        <a:lnTo>
                          <a:pt x="0" y="18"/>
                        </a:lnTo>
                        <a:lnTo>
                          <a:pt x="80" y="68"/>
                        </a:lnTo>
                        <a:lnTo>
                          <a:pt x="102" y="4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76" name="Freeform 2444"/>
                  <p:cNvSpPr>
                    <a:spLocks noChangeAspect="1"/>
                  </p:cNvSpPr>
                  <p:nvPr/>
                </p:nvSpPr>
                <p:spPr bwMode="auto">
                  <a:xfrm>
                    <a:off x="4270" y="1506"/>
                    <a:ext cx="102" cy="72"/>
                  </a:xfrm>
                  <a:custGeom>
                    <a:avLst/>
                    <a:gdLst/>
                    <a:ahLst/>
                    <a:cxnLst>
                      <a:cxn ang="0">
                        <a:pos x="102" y="50"/>
                      </a:cxn>
                      <a:cxn ang="0">
                        <a:pos x="22" y="0"/>
                      </a:cxn>
                      <a:cxn ang="0">
                        <a:pos x="0" y="18"/>
                      </a:cxn>
                      <a:cxn ang="0">
                        <a:pos x="78" y="72"/>
                      </a:cxn>
                      <a:cxn ang="0">
                        <a:pos x="102" y="50"/>
                      </a:cxn>
                    </a:cxnLst>
                    <a:rect l="0" t="0" r="r" b="b"/>
                    <a:pathLst>
                      <a:path w="102" h="72">
                        <a:moveTo>
                          <a:pt x="102" y="50"/>
                        </a:moveTo>
                        <a:lnTo>
                          <a:pt x="22" y="0"/>
                        </a:lnTo>
                        <a:lnTo>
                          <a:pt x="0" y="18"/>
                        </a:lnTo>
                        <a:lnTo>
                          <a:pt x="78" y="72"/>
                        </a:lnTo>
                        <a:lnTo>
                          <a:pt x="102" y="50"/>
                        </a:lnTo>
                        <a:close/>
                      </a:path>
                    </a:pathLst>
                  </a:custGeom>
                  <a:solidFill>
                    <a:srgbClr val="007A9A"/>
                  </a:solidFill>
                  <a:ln w="0">
                    <a:solidFill>
                      <a:srgbClr val="007A9A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77" name="Freeform 2445"/>
                  <p:cNvSpPr>
                    <a:spLocks noChangeAspect="1"/>
                  </p:cNvSpPr>
                  <p:nvPr/>
                </p:nvSpPr>
                <p:spPr bwMode="auto">
                  <a:xfrm>
                    <a:off x="4270" y="1506"/>
                    <a:ext cx="102" cy="72"/>
                  </a:xfrm>
                  <a:custGeom>
                    <a:avLst/>
                    <a:gdLst/>
                    <a:ahLst/>
                    <a:cxnLst>
                      <a:cxn ang="0">
                        <a:pos x="102" y="50"/>
                      </a:cxn>
                      <a:cxn ang="0">
                        <a:pos x="22" y="0"/>
                      </a:cxn>
                      <a:cxn ang="0">
                        <a:pos x="0" y="18"/>
                      </a:cxn>
                      <a:cxn ang="0">
                        <a:pos x="78" y="72"/>
                      </a:cxn>
                      <a:cxn ang="0">
                        <a:pos x="102" y="50"/>
                      </a:cxn>
                    </a:cxnLst>
                    <a:rect l="0" t="0" r="r" b="b"/>
                    <a:pathLst>
                      <a:path w="102" h="72">
                        <a:moveTo>
                          <a:pt x="102" y="50"/>
                        </a:moveTo>
                        <a:lnTo>
                          <a:pt x="22" y="0"/>
                        </a:lnTo>
                        <a:lnTo>
                          <a:pt x="0" y="18"/>
                        </a:lnTo>
                        <a:lnTo>
                          <a:pt x="78" y="72"/>
                        </a:lnTo>
                        <a:lnTo>
                          <a:pt x="102" y="5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78" name="Freeform 2446"/>
                  <p:cNvSpPr>
                    <a:spLocks noChangeAspect="1"/>
                  </p:cNvSpPr>
                  <p:nvPr/>
                </p:nvSpPr>
                <p:spPr bwMode="auto">
                  <a:xfrm>
                    <a:off x="4248" y="1524"/>
                    <a:ext cx="100" cy="74"/>
                  </a:xfrm>
                  <a:custGeom>
                    <a:avLst/>
                    <a:gdLst/>
                    <a:ahLst/>
                    <a:cxnLst>
                      <a:cxn ang="0">
                        <a:pos x="100" y="54"/>
                      </a:cxn>
                      <a:cxn ang="0">
                        <a:pos x="22" y="0"/>
                      </a:cxn>
                      <a:cxn ang="0">
                        <a:pos x="0" y="18"/>
                      </a:cxn>
                      <a:cxn ang="0">
                        <a:pos x="78" y="74"/>
                      </a:cxn>
                      <a:cxn ang="0">
                        <a:pos x="100" y="54"/>
                      </a:cxn>
                    </a:cxnLst>
                    <a:rect l="0" t="0" r="r" b="b"/>
                    <a:pathLst>
                      <a:path w="100" h="74">
                        <a:moveTo>
                          <a:pt x="100" y="54"/>
                        </a:moveTo>
                        <a:lnTo>
                          <a:pt x="22" y="0"/>
                        </a:lnTo>
                        <a:lnTo>
                          <a:pt x="0" y="18"/>
                        </a:lnTo>
                        <a:lnTo>
                          <a:pt x="78" y="74"/>
                        </a:lnTo>
                        <a:lnTo>
                          <a:pt x="100" y="54"/>
                        </a:lnTo>
                        <a:close/>
                      </a:path>
                    </a:pathLst>
                  </a:custGeom>
                  <a:solidFill>
                    <a:srgbClr val="007D98"/>
                  </a:solidFill>
                  <a:ln w="0">
                    <a:solidFill>
                      <a:srgbClr val="007D98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79" name="Freeform 2447"/>
                  <p:cNvSpPr>
                    <a:spLocks noChangeAspect="1"/>
                  </p:cNvSpPr>
                  <p:nvPr/>
                </p:nvSpPr>
                <p:spPr bwMode="auto">
                  <a:xfrm>
                    <a:off x="4248" y="1524"/>
                    <a:ext cx="100" cy="74"/>
                  </a:xfrm>
                  <a:custGeom>
                    <a:avLst/>
                    <a:gdLst/>
                    <a:ahLst/>
                    <a:cxnLst>
                      <a:cxn ang="0">
                        <a:pos x="100" y="54"/>
                      </a:cxn>
                      <a:cxn ang="0">
                        <a:pos x="22" y="0"/>
                      </a:cxn>
                      <a:cxn ang="0">
                        <a:pos x="0" y="18"/>
                      </a:cxn>
                      <a:cxn ang="0">
                        <a:pos x="78" y="74"/>
                      </a:cxn>
                      <a:cxn ang="0">
                        <a:pos x="100" y="54"/>
                      </a:cxn>
                    </a:cxnLst>
                    <a:rect l="0" t="0" r="r" b="b"/>
                    <a:pathLst>
                      <a:path w="100" h="74">
                        <a:moveTo>
                          <a:pt x="100" y="54"/>
                        </a:moveTo>
                        <a:lnTo>
                          <a:pt x="22" y="0"/>
                        </a:lnTo>
                        <a:lnTo>
                          <a:pt x="0" y="18"/>
                        </a:lnTo>
                        <a:lnTo>
                          <a:pt x="78" y="74"/>
                        </a:lnTo>
                        <a:lnTo>
                          <a:pt x="100" y="5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80" name="Freeform 2448"/>
                  <p:cNvSpPr>
                    <a:spLocks noChangeAspect="1"/>
                  </p:cNvSpPr>
                  <p:nvPr/>
                </p:nvSpPr>
                <p:spPr bwMode="auto">
                  <a:xfrm>
                    <a:off x="4224" y="1542"/>
                    <a:ext cx="102" cy="78"/>
                  </a:xfrm>
                  <a:custGeom>
                    <a:avLst/>
                    <a:gdLst/>
                    <a:ahLst/>
                    <a:cxnLst>
                      <a:cxn ang="0">
                        <a:pos x="102" y="56"/>
                      </a:cxn>
                      <a:cxn ang="0">
                        <a:pos x="24" y="0"/>
                      </a:cxn>
                      <a:cxn ang="0">
                        <a:pos x="0" y="18"/>
                      </a:cxn>
                      <a:cxn ang="0">
                        <a:pos x="78" y="78"/>
                      </a:cxn>
                      <a:cxn ang="0">
                        <a:pos x="102" y="56"/>
                      </a:cxn>
                    </a:cxnLst>
                    <a:rect l="0" t="0" r="r" b="b"/>
                    <a:pathLst>
                      <a:path w="102" h="78">
                        <a:moveTo>
                          <a:pt x="102" y="56"/>
                        </a:moveTo>
                        <a:lnTo>
                          <a:pt x="24" y="0"/>
                        </a:lnTo>
                        <a:lnTo>
                          <a:pt x="0" y="18"/>
                        </a:lnTo>
                        <a:lnTo>
                          <a:pt x="78" y="78"/>
                        </a:lnTo>
                        <a:lnTo>
                          <a:pt x="102" y="56"/>
                        </a:lnTo>
                        <a:close/>
                      </a:path>
                    </a:pathLst>
                  </a:custGeom>
                  <a:solidFill>
                    <a:srgbClr val="008393"/>
                  </a:solidFill>
                  <a:ln w="0">
                    <a:solidFill>
                      <a:srgbClr val="008393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81" name="Freeform 2449"/>
                  <p:cNvSpPr>
                    <a:spLocks noChangeAspect="1"/>
                  </p:cNvSpPr>
                  <p:nvPr/>
                </p:nvSpPr>
                <p:spPr bwMode="auto">
                  <a:xfrm>
                    <a:off x="4224" y="1542"/>
                    <a:ext cx="102" cy="78"/>
                  </a:xfrm>
                  <a:custGeom>
                    <a:avLst/>
                    <a:gdLst/>
                    <a:ahLst/>
                    <a:cxnLst>
                      <a:cxn ang="0">
                        <a:pos x="102" y="56"/>
                      </a:cxn>
                      <a:cxn ang="0">
                        <a:pos x="24" y="0"/>
                      </a:cxn>
                      <a:cxn ang="0">
                        <a:pos x="0" y="18"/>
                      </a:cxn>
                      <a:cxn ang="0">
                        <a:pos x="78" y="78"/>
                      </a:cxn>
                      <a:cxn ang="0">
                        <a:pos x="102" y="56"/>
                      </a:cxn>
                    </a:cxnLst>
                    <a:rect l="0" t="0" r="r" b="b"/>
                    <a:pathLst>
                      <a:path w="102" h="78">
                        <a:moveTo>
                          <a:pt x="102" y="56"/>
                        </a:moveTo>
                        <a:lnTo>
                          <a:pt x="24" y="0"/>
                        </a:lnTo>
                        <a:lnTo>
                          <a:pt x="0" y="18"/>
                        </a:lnTo>
                        <a:lnTo>
                          <a:pt x="78" y="78"/>
                        </a:lnTo>
                        <a:lnTo>
                          <a:pt x="102" y="5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82" name="Freeform 2450"/>
                  <p:cNvSpPr>
                    <a:spLocks noChangeAspect="1"/>
                  </p:cNvSpPr>
                  <p:nvPr/>
                </p:nvSpPr>
                <p:spPr bwMode="auto">
                  <a:xfrm>
                    <a:off x="4202" y="1560"/>
                    <a:ext cx="100" cy="78"/>
                  </a:xfrm>
                  <a:custGeom>
                    <a:avLst/>
                    <a:gdLst/>
                    <a:ahLst/>
                    <a:cxnLst>
                      <a:cxn ang="0">
                        <a:pos x="100" y="60"/>
                      </a:cxn>
                      <a:cxn ang="0">
                        <a:pos x="22" y="0"/>
                      </a:cxn>
                      <a:cxn ang="0">
                        <a:pos x="0" y="14"/>
                      </a:cxn>
                      <a:cxn ang="0">
                        <a:pos x="78" y="78"/>
                      </a:cxn>
                      <a:cxn ang="0">
                        <a:pos x="100" y="60"/>
                      </a:cxn>
                    </a:cxnLst>
                    <a:rect l="0" t="0" r="r" b="b"/>
                    <a:pathLst>
                      <a:path w="100" h="78">
                        <a:moveTo>
                          <a:pt x="100" y="60"/>
                        </a:moveTo>
                        <a:lnTo>
                          <a:pt x="22" y="0"/>
                        </a:lnTo>
                        <a:lnTo>
                          <a:pt x="0" y="14"/>
                        </a:lnTo>
                        <a:lnTo>
                          <a:pt x="78" y="78"/>
                        </a:lnTo>
                        <a:lnTo>
                          <a:pt x="100" y="60"/>
                        </a:lnTo>
                        <a:close/>
                      </a:path>
                    </a:pathLst>
                  </a:custGeom>
                  <a:solidFill>
                    <a:srgbClr val="00898D"/>
                  </a:solidFill>
                  <a:ln w="0">
                    <a:solidFill>
                      <a:srgbClr val="00898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83" name="Freeform 2451"/>
                  <p:cNvSpPr>
                    <a:spLocks noChangeAspect="1"/>
                  </p:cNvSpPr>
                  <p:nvPr/>
                </p:nvSpPr>
                <p:spPr bwMode="auto">
                  <a:xfrm>
                    <a:off x="4202" y="1560"/>
                    <a:ext cx="100" cy="78"/>
                  </a:xfrm>
                  <a:custGeom>
                    <a:avLst/>
                    <a:gdLst/>
                    <a:ahLst/>
                    <a:cxnLst>
                      <a:cxn ang="0">
                        <a:pos x="100" y="60"/>
                      </a:cxn>
                      <a:cxn ang="0">
                        <a:pos x="22" y="0"/>
                      </a:cxn>
                      <a:cxn ang="0">
                        <a:pos x="0" y="14"/>
                      </a:cxn>
                      <a:cxn ang="0">
                        <a:pos x="78" y="78"/>
                      </a:cxn>
                      <a:cxn ang="0">
                        <a:pos x="100" y="60"/>
                      </a:cxn>
                    </a:cxnLst>
                    <a:rect l="0" t="0" r="r" b="b"/>
                    <a:pathLst>
                      <a:path w="100" h="78">
                        <a:moveTo>
                          <a:pt x="100" y="60"/>
                        </a:moveTo>
                        <a:lnTo>
                          <a:pt x="22" y="0"/>
                        </a:lnTo>
                        <a:lnTo>
                          <a:pt x="0" y="14"/>
                        </a:lnTo>
                        <a:lnTo>
                          <a:pt x="78" y="78"/>
                        </a:lnTo>
                        <a:lnTo>
                          <a:pt x="100" y="6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84" name="Freeform 2452"/>
                  <p:cNvSpPr>
                    <a:spLocks noChangeAspect="1"/>
                  </p:cNvSpPr>
                  <p:nvPr/>
                </p:nvSpPr>
                <p:spPr bwMode="auto">
                  <a:xfrm>
                    <a:off x="4178" y="1574"/>
                    <a:ext cx="102" cy="82"/>
                  </a:xfrm>
                  <a:custGeom>
                    <a:avLst/>
                    <a:gdLst/>
                    <a:ahLst/>
                    <a:cxnLst>
                      <a:cxn ang="0">
                        <a:pos x="102" y="64"/>
                      </a:cxn>
                      <a:cxn ang="0">
                        <a:pos x="24" y="0"/>
                      </a:cxn>
                      <a:cxn ang="0">
                        <a:pos x="0" y="14"/>
                      </a:cxn>
                      <a:cxn ang="0">
                        <a:pos x="78" y="82"/>
                      </a:cxn>
                      <a:cxn ang="0">
                        <a:pos x="102" y="64"/>
                      </a:cxn>
                    </a:cxnLst>
                    <a:rect l="0" t="0" r="r" b="b"/>
                    <a:pathLst>
                      <a:path w="102" h="82">
                        <a:moveTo>
                          <a:pt x="102" y="64"/>
                        </a:moveTo>
                        <a:lnTo>
                          <a:pt x="24" y="0"/>
                        </a:lnTo>
                        <a:lnTo>
                          <a:pt x="0" y="14"/>
                        </a:lnTo>
                        <a:lnTo>
                          <a:pt x="78" y="82"/>
                        </a:lnTo>
                        <a:lnTo>
                          <a:pt x="102" y="64"/>
                        </a:lnTo>
                        <a:close/>
                      </a:path>
                    </a:pathLst>
                  </a:custGeom>
                  <a:solidFill>
                    <a:srgbClr val="009480"/>
                  </a:solidFill>
                  <a:ln w="0">
                    <a:solidFill>
                      <a:srgbClr val="00948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85" name="Freeform 2453"/>
                  <p:cNvSpPr>
                    <a:spLocks noChangeAspect="1"/>
                  </p:cNvSpPr>
                  <p:nvPr/>
                </p:nvSpPr>
                <p:spPr bwMode="auto">
                  <a:xfrm>
                    <a:off x="4178" y="1574"/>
                    <a:ext cx="102" cy="82"/>
                  </a:xfrm>
                  <a:custGeom>
                    <a:avLst/>
                    <a:gdLst/>
                    <a:ahLst/>
                    <a:cxnLst>
                      <a:cxn ang="0">
                        <a:pos x="102" y="64"/>
                      </a:cxn>
                      <a:cxn ang="0">
                        <a:pos x="24" y="0"/>
                      </a:cxn>
                      <a:cxn ang="0">
                        <a:pos x="0" y="14"/>
                      </a:cxn>
                      <a:cxn ang="0">
                        <a:pos x="78" y="82"/>
                      </a:cxn>
                      <a:cxn ang="0">
                        <a:pos x="102" y="64"/>
                      </a:cxn>
                    </a:cxnLst>
                    <a:rect l="0" t="0" r="r" b="b"/>
                    <a:pathLst>
                      <a:path w="102" h="82">
                        <a:moveTo>
                          <a:pt x="102" y="64"/>
                        </a:moveTo>
                        <a:lnTo>
                          <a:pt x="24" y="0"/>
                        </a:lnTo>
                        <a:lnTo>
                          <a:pt x="0" y="14"/>
                        </a:lnTo>
                        <a:lnTo>
                          <a:pt x="78" y="82"/>
                        </a:lnTo>
                        <a:lnTo>
                          <a:pt x="102" y="6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86" name="Freeform 2454"/>
                  <p:cNvSpPr>
                    <a:spLocks noChangeAspect="1"/>
                  </p:cNvSpPr>
                  <p:nvPr/>
                </p:nvSpPr>
                <p:spPr bwMode="auto">
                  <a:xfrm>
                    <a:off x="4154" y="1588"/>
                    <a:ext cx="102" cy="80"/>
                  </a:xfrm>
                  <a:custGeom>
                    <a:avLst/>
                    <a:gdLst/>
                    <a:ahLst/>
                    <a:cxnLst>
                      <a:cxn ang="0">
                        <a:pos x="102" y="68"/>
                      </a:cxn>
                      <a:cxn ang="0">
                        <a:pos x="24" y="0"/>
                      </a:cxn>
                      <a:cxn ang="0">
                        <a:pos x="0" y="12"/>
                      </a:cxn>
                      <a:cxn ang="0">
                        <a:pos x="78" y="80"/>
                      </a:cxn>
                      <a:cxn ang="0">
                        <a:pos x="102" y="68"/>
                      </a:cxn>
                    </a:cxnLst>
                    <a:rect l="0" t="0" r="r" b="b"/>
                    <a:pathLst>
                      <a:path w="102" h="80">
                        <a:moveTo>
                          <a:pt x="102" y="68"/>
                        </a:moveTo>
                        <a:lnTo>
                          <a:pt x="24" y="0"/>
                        </a:lnTo>
                        <a:lnTo>
                          <a:pt x="0" y="12"/>
                        </a:lnTo>
                        <a:lnTo>
                          <a:pt x="78" y="80"/>
                        </a:lnTo>
                        <a:lnTo>
                          <a:pt x="102" y="68"/>
                        </a:lnTo>
                        <a:close/>
                      </a:path>
                    </a:pathLst>
                  </a:custGeom>
                  <a:solidFill>
                    <a:srgbClr val="00A16D"/>
                  </a:solidFill>
                  <a:ln w="0">
                    <a:solidFill>
                      <a:srgbClr val="00A16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87" name="Freeform 2455"/>
                  <p:cNvSpPr>
                    <a:spLocks noChangeAspect="1"/>
                  </p:cNvSpPr>
                  <p:nvPr/>
                </p:nvSpPr>
                <p:spPr bwMode="auto">
                  <a:xfrm>
                    <a:off x="4154" y="1588"/>
                    <a:ext cx="102" cy="80"/>
                  </a:xfrm>
                  <a:custGeom>
                    <a:avLst/>
                    <a:gdLst/>
                    <a:ahLst/>
                    <a:cxnLst>
                      <a:cxn ang="0">
                        <a:pos x="102" y="68"/>
                      </a:cxn>
                      <a:cxn ang="0">
                        <a:pos x="24" y="0"/>
                      </a:cxn>
                      <a:cxn ang="0">
                        <a:pos x="0" y="12"/>
                      </a:cxn>
                      <a:cxn ang="0">
                        <a:pos x="78" y="80"/>
                      </a:cxn>
                      <a:cxn ang="0">
                        <a:pos x="102" y="68"/>
                      </a:cxn>
                    </a:cxnLst>
                    <a:rect l="0" t="0" r="r" b="b"/>
                    <a:pathLst>
                      <a:path w="102" h="80">
                        <a:moveTo>
                          <a:pt x="102" y="68"/>
                        </a:moveTo>
                        <a:lnTo>
                          <a:pt x="24" y="0"/>
                        </a:lnTo>
                        <a:lnTo>
                          <a:pt x="0" y="12"/>
                        </a:lnTo>
                        <a:lnTo>
                          <a:pt x="78" y="80"/>
                        </a:lnTo>
                        <a:lnTo>
                          <a:pt x="102" y="6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88" name="Freeform 2456"/>
                  <p:cNvSpPr>
                    <a:spLocks noChangeAspect="1"/>
                  </p:cNvSpPr>
                  <p:nvPr/>
                </p:nvSpPr>
                <p:spPr bwMode="auto">
                  <a:xfrm>
                    <a:off x="4130" y="1600"/>
                    <a:ext cx="102" cy="78"/>
                  </a:xfrm>
                  <a:custGeom>
                    <a:avLst/>
                    <a:gdLst/>
                    <a:ahLst/>
                    <a:cxnLst>
                      <a:cxn ang="0">
                        <a:pos x="102" y="68"/>
                      </a:cxn>
                      <a:cxn ang="0">
                        <a:pos x="24" y="0"/>
                      </a:cxn>
                      <a:cxn ang="0">
                        <a:pos x="0" y="6"/>
                      </a:cxn>
                      <a:cxn ang="0">
                        <a:pos x="78" y="78"/>
                      </a:cxn>
                      <a:cxn ang="0">
                        <a:pos x="102" y="68"/>
                      </a:cxn>
                    </a:cxnLst>
                    <a:rect l="0" t="0" r="r" b="b"/>
                    <a:pathLst>
                      <a:path w="102" h="78">
                        <a:moveTo>
                          <a:pt x="102" y="68"/>
                        </a:moveTo>
                        <a:lnTo>
                          <a:pt x="24" y="0"/>
                        </a:lnTo>
                        <a:lnTo>
                          <a:pt x="0" y="6"/>
                        </a:lnTo>
                        <a:lnTo>
                          <a:pt x="78" y="78"/>
                        </a:lnTo>
                        <a:lnTo>
                          <a:pt x="102" y="68"/>
                        </a:lnTo>
                        <a:close/>
                      </a:path>
                    </a:pathLst>
                  </a:custGeom>
                  <a:solidFill>
                    <a:srgbClr val="00B151"/>
                  </a:solidFill>
                  <a:ln w="0">
                    <a:solidFill>
                      <a:srgbClr val="00B15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89" name="Freeform 2457"/>
                  <p:cNvSpPr>
                    <a:spLocks noChangeAspect="1"/>
                  </p:cNvSpPr>
                  <p:nvPr/>
                </p:nvSpPr>
                <p:spPr bwMode="auto">
                  <a:xfrm>
                    <a:off x="4130" y="1600"/>
                    <a:ext cx="102" cy="78"/>
                  </a:xfrm>
                  <a:custGeom>
                    <a:avLst/>
                    <a:gdLst/>
                    <a:ahLst/>
                    <a:cxnLst>
                      <a:cxn ang="0">
                        <a:pos x="102" y="68"/>
                      </a:cxn>
                      <a:cxn ang="0">
                        <a:pos x="24" y="0"/>
                      </a:cxn>
                      <a:cxn ang="0">
                        <a:pos x="0" y="6"/>
                      </a:cxn>
                      <a:cxn ang="0">
                        <a:pos x="78" y="78"/>
                      </a:cxn>
                      <a:cxn ang="0">
                        <a:pos x="102" y="68"/>
                      </a:cxn>
                    </a:cxnLst>
                    <a:rect l="0" t="0" r="r" b="b"/>
                    <a:pathLst>
                      <a:path w="102" h="78">
                        <a:moveTo>
                          <a:pt x="102" y="68"/>
                        </a:moveTo>
                        <a:lnTo>
                          <a:pt x="24" y="0"/>
                        </a:lnTo>
                        <a:lnTo>
                          <a:pt x="0" y="6"/>
                        </a:lnTo>
                        <a:lnTo>
                          <a:pt x="78" y="78"/>
                        </a:lnTo>
                        <a:lnTo>
                          <a:pt x="102" y="6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90" name="Freeform 2458"/>
                  <p:cNvSpPr>
                    <a:spLocks noChangeAspect="1"/>
                  </p:cNvSpPr>
                  <p:nvPr/>
                </p:nvSpPr>
                <p:spPr bwMode="auto">
                  <a:xfrm>
                    <a:off x="4104" y="1606"/>
                    <a:ext cx="104" cy="74"/>
                  </a:xfrm>
                  <a:custGeom>
                    <a:avLst/>
                    <a:gdLst/>
                    <a:ahLst/>
                    <a:cxnLst>
                      <a:cxn ang="0">
                        <a:pos x="104" y="72"/>
                      </a:cxn>
                      <a:cxn ang="0">
                        <a:pos x="26" y="0"/>
                      </a:cxn>
                      <a:cxn ang="0">
                        <a:pos x="0" y="2"/>
                      </a:cxn>
                      <a:cxn ang="0">
                        <a:pos x="78" y="74"/>
                      </a:cxn>
                      <a:cxn ang="0">
                        <a:pos x="104" y="72"/>
                      </a:cxn>
                    </a:cxnLst>
                    <a:rect l="0" t="0" r="r" b="b"/>
                    <a:pathLst>
                      <a:path w="104" h="74">
                        <a:moveTo>
                          <a:pt x="104" y="72"/>
                        </a:moveTo>
                        <a:lnTo>
                          <a:pt x="26" y="0"/>
                        </a:lnTo>
                        <a:lnTo>
                          <a:pt x="0" y="2"/>
                        </a:lnTo>
                        <a:lnTo>
                          <a:pt x="78" y="74"/>
                        </a:lnTo>
                        <a:lnTo>
                          <a:pt x="104" y="72"/>
                        </a:lnTo>
                        <a:close/>
                      </a:path>
                    </a:pathLst>
                  </a:custGeom>
                  <a:solidFill>
                    <a:srgbClr val="00C322"/>
                  </a:solidFill>
                  <a:ln w="0">
                    <a:solidFill>
                      <a:srgbClr val="00C322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91" name="Freeform 2459"/>
                  <p:cNvSpPr>
                    <a:spLocks noChangeAspect="1"/>
                  </p:cNvSpPr>
                  <p:nvPr/>
                </p:nvSpPr>
                <p:spPr bwMode="auto">
                  <a:xfrm>
                    <a:off x="4104" y="1606"/>
                    <a:ext cx="104" cy="74"/>
                  </a:xfrm>
                  <a:custGeom>
                    <a:avLst/>
                    <a:gdLst/>
                    <a:ahLst/>
                    <a:cxnLst>
                      <a:cxn ang="0">
                        <a:pos x="104" y="72"/>
                      </a:cxn>
                      <a:cxn ang="0">
                        <a:pos x="26" y="0"/>
                      </a:cxn>
                      <a:cxn ang="0">
                        <a:pos x="0" y="2"/>
                      </a:cxn>
                      <a:cxn ang="0">
                        <a:pos x="78" y="74"/>
                      </a:cxn>
                      <a:cxn ang="0">
                        <a:pos x="104" y="72"/>
                      </a:cxn>
                    </a:cxnLst>
                    <a:rect l="0" t="0" r="r" b="b"/>
                    <a:pathLst>
                      <a:path w="104" h="74">
                        <a:moveTo>
                          <a:pt x="104" y="72"/>
                        </a:moveTo>
                        <a:lnTo>
                          <a:pt x="26" y="0"/>
                        </a:lnTo>
                        <a:lnTo>
                          <a:pt x="0" y="2"/>
                        </a:lnTo>
                        <a:lnTo>
                          <a:pt x="78" y="74"/>
                        </a:lnTo>
                        <a:lnTo>
                          <a:pt x="104" y="7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92" name="Freeform 2460"/>
                  <p:cNvSpPr>
                    <a:spLocks noChangeAspect="1"/>
                  </p:cNvSpPr>
                  <p:nvPr/>
                </p:nvSpPr>
                <p:spPr bwMode="auto">
                  <a:xfrm>
                    <a:off x="4078" y="1604"/>
                    <a:ext cx="104" cy="76"/>
                  </a:xfrm>
                  <a:custGeom>
                    <a:avLst/>
                    <a:gdLst/>
                    <a:ahLst/>
                    <a:cxnLst>
                      <a:cxn ang="0">
                        <a:pos x="104" y="76"/>
                      </a:cxn>
                      <a:cxn ang="0">
                        <a:pos x="26" y="4"/>
                      </a:cxn>
                      <a:cxn ang="0">
                        <a:pos x="0" y="0"/>
                      </a:cxn>
                      <a:cxn ang="0">
                        <a:pos x="80" y="70"/>
                      </a:cxn>
                      <a:cxn ang="0">
                        <a:pos x="104" y="76"/>
                      </a:cxn>
                    </a:cxnLst>
                    <a:rect l="0" t="0" r="r" b="b"/>
                    <a:pathLst>
                      <a:path w="104" h="76">
                        <a:moveTo>
                          <a:pt x="104" y="76"/>
                        </a:moveTo>
                        <a:lnTo>
                          <a:pt x="26" y="4"/>
                        </a:lnTo>
                        <a:lnTo>
                          <a:pt x="0" y="0"/>
                        </a:lnTo>
                        <a:lnTo>
                          <a:pt x="80" y="70"/>
                        </a:lnTo>
                        <a:lnTo>
                          <a:pt x="104" y="76"/>
                        </a:lnTo>
                        <a:close/>
                      </a:path>
                    </a:pathLst>
                  </a:custGeom>
                  <a:solidFill>
                    <a:srgbClr val="00CD00"/>
                  </a:solidFill>
                  <a:ln w="0">
                    <a:solidFill>
                      <a:srgbClr val="00CD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93" name="Freeform 2461"/>
                  <p:cNvSpPr>
                    <a:spLocks noChangeAspect="1"/>
                  </p:cNvSpPr>
                  <p:nvPr/>
                </p:nvSpPr>
                <p:spPr bwMode="auto">
                  <a:xfrm>
                    <a:off x="4078" y="1604"/>
                    <a:ext cx="104" cy="76"/>
                  </a:xfrm>
                  <a:custGeom>
                    <a:avLst/>
                    <a:gdLst/>
                    <a:ahLst/>
                    <a:cxnLst>
                      <a:cxn ang="0">
                        <a:pos x="104" y="76"/>
                      </a:cxn>
                      <a:cxn ang="0">
                        <a:pos x="26" y="4"/>
                      </a:cxn>
                      <a:cxn ang="0">
                        <a:pos x="0" y="0"/>
                      </a:cxn>
                      <a:cxn ang="0">
                        <a:pos x="80" y="70"/>
                      </a:cxn>
                      <a:cxn ang="0">
                        <a:pos x="104" y="76"/>
                      </a:cxn>
                    </a:cxnLst>
                    <a:rect l="0" t="0" r="r" b="b"/>
                    <a:pathLst>
                      <a:path w="104" h="76">
                        <a:moveTo>
                          <a:pt x="104" y="76"/>
                        </a:moveTo>
                        <a:lnTo>
                          <a:pt x="26" y="4"/>
                        </a:lnTo>
                        <a:lnTo>
                          <a:pt x="0" y="0"/>
                        </a:lnTo>
                        <a:lnTo>
                          <a:pt x="80" y="70"/>
                        </a:lnTo>
                        <a:lnTo>
                          <a:pt x="104" y="7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94" name="Freeform 2462"/>
                  <p:cNvSpPr>
                    <a:spLocks noChangeAspect="1"/>
                  </p:cNvSpPr>
                  <p:nvPr/>
                </p:nvSpPr>
                <p:spPr bwMode="auto">
                  <a:xfrm>
                    <a:off x="4052" y="1598"/>
                    <a:ext cx="106" cy="76"/>
                  </a:xfrm>
                  <a:custGeom>
                    <a:avLst/>
                    <a:gdLst/>
                    <a:ahLst/>
                    <a:cxnLst>
                      <a:cxn ang="0">
                        <a:pos x="106" y="76"/>
                      </a:cxn>
                      <a:cxn ang="0">
                        <a:pos x="26" y="6"/>
                      </a:cxn>
                      <a:cxn ang="0">
                        <a:pos x="0" y="0"/>
                      </a:cxn>
                      <a:cxn ang="0">
                        <a:pos x="78" y="64"/>
                      </a:cxn>
                      <a:cxn ang="0">
                        <a:pos x="106" y="76"/>
                      </a:cxn>
                    </a:cxnLst>
                    <a:rect l="0" t="0" r="r" b="b"/>
                    <a:pathLst>
                      <a:path w="106" h="76">
                        <a:moveTo>
                          <a:pt x="106" y="76"/>
                        </a:moveTo>
                        <a:lnTo>
                          <a:pt x="26" y="6"/>
                        </a:lnTo>
                        <a:lnTo>
                          <a:pt x="0" y="0"/>
                        </a:lnTo>
                        <a:lnTo>
                          <a:pt x="78" y="64"/>
                        </a:lnTo>
                        <a:lnTo>
                          <a:pt x="106" y="76"/>
                        </a:lnTo>
                        <a:close/>
                      </a:path>
                    </a:pathLst>
                  </a:custGeom>
                  <a:solidFill>
                    <a:srgbClr val="00C800"/>
                  </a:solidFill>
                  <a:ln w="0">
                    <a:solidFill>
                      <a:srgbClr val="00C8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95" name="Freeform 2463"/>
                  <p:cNvSpPr>
                    <a:spLocks noChangeAspect="1"/>
                  </p:cNvSpPr>
                  <p:nvPr/>
                </p:nvSpPr>
                <p:spPr bwMode="auto">
                  <a:xfrm>
                    <a:off x="4052" y="1598"/>
                    <a:ext cx="106" cy="76"/>
                  </a:xfrm>
                  <a:custGeom>
                    <a:avLst/>
                    <a:gdLst/>
                    <a:ahLst/>
                    <a:cxnLst>
                      <a:cxn ang="0">
                        <a:pos x="106" y="76"/>
                      </a:cxn>
                      <a:cxn ang="0">
                        <a:pos x="26" y="6"/>
                      </a:cxn>
                      <a:cxn ang="0">
                        <a:pos x="0" y="0"/>
                      </a:cxn>
                      <a:cxn ang="0">
                        <a:pos x="78" y="64"/>
                      </a:cxn>
                      <a:cxn ang="0">
                        <a:pos x="106" y="76"/>
                      </a:cxn>
                    </a:cxnLst>
                    <a:rect l="0" t="0" r="r" b="b"/>
                    <a:pathLst>
                      <a:path w="106" h="76">
                        <a:moveTo>
                          <a:pt x="106" y="76"/>
                        </a:moveTo>
                        <a:lnTo>
                          <a:pt x="26" y="6"/>
                        </a:lnTo>
                        <a:lnTo>
                          <a:pt x="0" y="0"/>
                        </a:lnTo>
                        <a:lnTo>
                          <a:pt x="78" y="64"/>
                        </a:lnTo>
                        <a:lnTo>
                          <a:pt x="106" y="7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96" name="Freeform 2464"/>
                  <p:cNvSpPr>
                    <a:spLocks noChangeAspect="1"/>
                  </p:cNvSpPr>
                  <p:nvPr/>
                </p:nvSpPr>
                <p:spPr bwMode="auto">
                  <a:xfrm>
                    <a:off x="4026" y="1586"/>
                    <a:ext cx="104" cy="76"/>
                  </a:xfrm>
                  <a:custGeom>
                    <a:avLst/>
                    <a:gdLst/>
                    <a:ahLst/>
                    <a:cxnLst>
                      <a:cxn ang="0">
                        <a:pos x="104" y="76"/>
                      </a:cxn>
                      <a:cxn ang="0">
                        <a:pos x="26" y="12"/>
                      </a:cxn>
                      <a:cxn ang="0">
                        <a:pos x="0" y="0"/>
                      </a:cxn>
                      <a:cxn ang="0">
                        <a:pos x="78" y="58"/>
                      </a:cxn>
                      <a:cxn ang="0">
                        <a:pos x="104" y="76"/>
                      </a:cxn>
                    </a:cxnLst>
                    <a:rect l="0" t="0" r="r" b="b"/>
                    <a:pathLst>
                      <a:path w="104" h="76">
                        <a:moveTo>
                          <a:pt x="104" y="76"/>
                        </a:moveTo>
                        <a:lnTo>
                          <a:pt x="26" y="12"/>
                        </a:lnTo>
                        <a:lnTo>
                          <a:pt x="0" y="0"/>
                        </a:lnTo>
                        <a:lnTo>
                          <a:pt x="78" y="58"/>
                        </a:lnTo>
                        <a:lnTo>
                          <a:pt x="104" y="76"/>
                        </a:lnTo>
                        <a:close/>
                      </a:path>
                    </a:pathLst>
                  </a:custGeom>
                  <a:solidFill>
                    <a:srgbClr val="00B200"/>
                  </a:solidFill>
                  <a:ln w="0">
                    <a:solidFill>
                      <a:srgbClr val="00B2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97" name="Freeform 2465"/>
                  <p:cNvSpPr>
                    <a:spLocks noChangeAspect="1"/>
                  </p:cNvSpPr>
                  <p:nvPr/>
                </p:nvSpPr>
                <p:spPr bwMode="auto">
                  <a:xfrm>
                    <a:off x="4026" y="1586"/>
                    <a:ext cx="104" cy="76"/>
                  </a:xfrm>
                  <a:custGeom>
                    <a:avLst/>
                    <a:gdLst/>
                    <a:ahLst/>
                    <a:cxnLst>
                      <a:cxn ang="0">
                        <a:pos x="104" y="76"/>
                      </a:cxn>
                      <a:cxn ang="0">
                        <a:pos x="26" y="12"/>
                      </a:cxn>
                      <a:cxn ang="0">
                        <a:pos x="0" y="0"/>
                      </a:cxn>
                      <a:cxn ang="0">
                        <a:pos x="78" y="58"/>
                      </a:cxn>
                      <a:cxn ang="0">
                        <a:pos x="104" y="76"/>
                      </a:cxn>
                    </a:cxnLst>
                    <a:rect l="0" t="0" r="r" b="b"/>
                    <a:pathLst>
                      <a:path w="104" h="76">
                        <a:moveTo>
                          <a:pt x="104" y="76"/>
                        </a:moveTo>
                        <a:lnTo>
                          <a:pt x="26" y="12"/>
                        </a:lnTo>
                        <a:lnTo>
                          <a:pt x="0" y="0"/>
                        </a:lnTo>
                        <a:lnTo>
                          <a:pt x="78" y="58"/>
                        </a:lnTo>
                        <a:lnTo>
                          <a:pt x="104" y="7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98" name="Freeform 2466"/>
                  <p:cNvSpPr>
                    <a:spLocks noChangeAspect="1"/>
                  </p:cNvSpPr>
                  <p:nvPr/>
                </p:nvSpPr>
                <p:spPr bwMode="auto">
                  <a:xfrm>
                    <a:off x="3998" y="1574"/>
                    <a:ext cx="106" cy="70"/>
                  </a:xfrm>
                  <a:custGeom>
                    <a:avLst/>
                    <a:gdLst/>
                    <a:ahLst/>
                    <a:cxnLst>
                      <a:cxn ang="0">
                        <a:pos x="106" y="70"/>
                      </a:cxn>
                      <a:cxn ang="0">
                        <a:pos x="28" y="12"/>
                      </a:cxn>
                      <a:cxn ang="0">
                        <a:pos x="0" y="0"/>
                      </a:cxn>
                      <a:cxn ang="0">
                        <a:pos x="78" y="50"/>
                      </a:cxn>
                      <a:cxn ang="0">
                        <a:pos x="106" y="70"/>
                      </a:cxn>
                    </a:cxnLst>
                    <a:rect l="0" t="0" r="r" b="b"/>
                    <a:pathLst>
                      <a:path w="106" h="70">
                        <a:moveTo>
                          <a:pt x="106" y="70"/>
                        </a:moveTo>
                        <a:lnTo>
                          <a:pt x="28" y="12"/>
                        </a:lnTo>
                        <a:lnTo>
                          <a:pt x="0" y="0"/>
                        </a:lnTo>
                        <a:lnTo>
                          <a:pt x="78" y="50"/>
                        </a:lnTo>
                        <a:lnTo>
                          <a:pt x="106" y="70"/>
                        </a:lnTo>
                        <a:close/>
                      </a:path>
                    </a:pathLst>
                  </a:custGeom>
                  <a:solidFill>
                    <a:srgbClr val="A4008F"/>
                  </a:solidFill>
                  <a:ln w="0">
                    <a:solidFill>
                      <a:srgbClr val="A4008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899" name="Freeform 2467"/>
                  <p:cNvSpPr>
                    <a:spLocks noChangeAspect="1"/>
                  </p:cNvSpPr>
                  <p:nvPr/>
                </p:nvSpPr>
                <p:spPr bwMode="auto">
                  <a:xfrm>
                    <a:off x="3998" y="1574"/>
                    <a:ext cx="106" cy="70"/>
                  </a:xfrm>
                  <a:custGeom>
                    <a:avLst/>
                    <a:gdLst/>
                    <a:ahLst/>
                    <a:cxnLst>
                      <a:cxn ang="0">
                        <a:pos x="106" y="70"/>
                      </a:cxn>
                      <a:cxn ang="0">
                        <a:pos x="28" y="12"/>
                      </a:cxn>
                      <a:cxn ang="0">
                        <a:pos x="0" y="0"/>
                      </a:cxn>
                      <a:cxn ang="0">
                        <a:pos x="78" y="50"/>
                      </a:cxn>
                      <a:cxn ang="0">
                        <a:pos x="106" y="70"/>
                      </a:cxn>
                    </a:cxnLst>
                    <a:rect l="0" t="0" r="r" b="b"/>
                    <a:pathLst>
                      <a:path w="106" h="70">
                        <a:moveTo>
                          <a:pt x="106" y="70"/>
                        </a:moveTo>
                        <a:lnTo>
                          <a:pt x="28" y="12"/>
                        </a:lnTo>
                        <a:lnTo>
                          <a:pt x="0" y="0"/>
                        </a:lnTo>
                        <a:lnTo>
                          <a:pt x="78" y="50"/>
                        </a:lnTo>
                        <a:lnTo>
                          <a:pt x="106" y="7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00" name="Freeform 2468"/>
                  <p:cNvSpPr>
                    <a:spLocks noChangeAspect="1"/>
                  </p:cNvSpPr>
                  <p:nvPr/>
                </p:nvSpPr>
                <p:spPr bwMode="auto">
                  <a:xfrm>
                    <a:off x="3970" y="1566"/>
                    <a:ext cx="106" cy="58"/>
                  </a:xfrm>
                  <a:custGeom>
                    <a:avLst/>
                    <a:gdLst/>
                    <a:ahLst/>
                    <a:cxnLst>
                      <a:cxn ang="0">
                        <a:pos x="106" y="58"/>
                      </a:cxn>
                      <a:cxn ang="0">
                        <a:pos x="28" y="8"/>
                      </a:cxn>
                      <a:cxn ang="0">
                        <a:pos x="0" y="0"/>
                      </a:cxn>
                      <a:cxn ang="0">
                        <a:pos x="78" y="42"/>
                      </a:cxn>
                      <a:cxn ang="0">
                        <a:pos x="106" y="58"/>
                      </a:cxn>
                    </a:cxnLst>
                    <a:rect l="0" t="0" r="r" b="b"/>
                    <a:pathLst>
                      <a:path w="106" h="58">
                        <a:moveTo>
                          <a:pt x="106" y="58"/>
                        </a:moveTo>
                        <a:lnTo>
                          <a:pt x="28" y="8"/>
                        </a:lnTo>
                        <a:lnTo>
                          <a:pt x="0" y="0"/>
                        </a:lnTo>
                        <a:lnTo>
                          <a:pt x="78" y="42"/>
                        </a:lnTo>
                        <a:lnTo>
                          <a:pt x="106" y="58"/>
                        </a:lnTo>
                        <a:close/>
                      </a:path>
                    </a:pathLst>
                  </a:custGeom>
                  <a:solidFill>
                    <a:srgbClr val="009E00"/>
                  </a:solidFill>
                  <a:ln w="0">
                    <a:solidFill>
                      <a:srgbClr val="009E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01" name="Freeform 2469"/>
                  <p:cNvSpPr>
                    <a:spLocks noChangeAspect="1"/>
                  </p:cNvSpPr>
                  <p:nvPr/>
                </p:nvSpPr>
                <p:spPr bwMode="auto">
                  <a:xfrm>
                    <a:off x="3970" y="1566"/>
                    <a:ext cx="106" cy="58"/>
                  </a:xfrm>
                  <a:custGeom>
                    <a:avLst/>
                    <a:gdLst/>
                    <a:ahLst/>
                    <a:cxnLst>
                      <a:cxn ang="0">
                        <a:pos x="106" y="58"/>
                      </a:cxn>
                      <a:cxn ang="0">
                        <a:pos x="28" y="8"/>
                      </a:cxn>
                      <a:cxn ang="0">
                        <a:pos x="0" y="0"/>
                      </a:cxn>
                      <a:cxn ang="0">
                        <a:pos x="78" y="42"/>
                      </a:cxn>
                      <a:cxn ang="0">
                        <a:pos x="106" y="58"/>
                      </a:cxn>
                    </a:cxnLst>
                    <a:rect l="0" t="0" r="r" b="b"/>
                    <a:pathLst>
                      <a:path w="106" h="58">
                        <a:moveTo>
                          <a:pt x="106" y="58"/>
                        </a:moveTo>
                        <a:lnTo>
                          <a:pt x="28" y="8"/>
                        </a:lnTo>
                        <a:lnTo>
                          <a:pt x="0" y="0"/>
                        </a:lnTo>
                        <a:lnTo>
                          <a:pt x="78" y="42"/>
                        </a:lnTo>
                        <a:lnTo>
                          <a:pt x="106" y="5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02" name="Freeform 2470"/>
                  <p:cNvSpPr>
                    <a:spLocks noChangeAspect="1"/>
                  </p:cNvSpPr>
                  <p:nvPr/>
                </p:nvSpPr>
                <p:spPr bwMode="auto">
                  <a:xfrm>
                    <a:off x="3942" y="1566"/>
                    <a:ext cx="106" cy="42"/>
                  </a:xfrm>
                  <a:custGeom>
                    <a:avLst/>
                    <a:gdLst/>
                    <a:ahLst/>
                    <a:cxnLst>
                      <a:cxn ang="0">
                        <a:pos x="106" y="42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  <a:cxn ang="0">
                        <a:pos x="78" y="38"/>
                      </a:cxn>
                      <a:cxn ang="0">
                        <a:pos x="106" y="42"/>
                      </a:cxn>
                    </a:cxnLst>
                    <a:rect l="0" t="0" r="r" b="b"/>
                    <a:pathLst>
                      <a:path w="106" h="42">
                        <a:moveTo>
                          <a:pt x="106" y="42"/>
                        </a:moveTo>
                        <a:lnTo>
                          <a:pt x="28" y="0"/>
                        </a:lnTo>
                        <a:lnTo>
                          <a:pt x="0" y="0"/>
                        </a:lnTo>
                        <a:lnTo>
                          <a:pt x="78" y="38"/>
                        </a:lnTo>
                        <a:lnTo>
                          <a:pt x="106" y="42"/>
                        </a:lnTo>
                        <a:close/>
                      </a:path>
                    </a:pathLst>
                  </a:custGeom>
                  <a:solidFill>
                    <a:srgbClr val="009B00"/>
                  </a:solidFill>
                  <a:ln w="0">
                    <a:solidFill>
                      <a:srgbClr val="009B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03" name="Freeform 2471"/>
                  <p:cNvSpPr>
                    <a:spLocks noChangeAspect="1"/>
                  </p:cNvSpPr>
                  <p:nvPr/>
                </p:nvSpPr>
                <p:spPr bwMode="auto">
                  <a:xfrm>
                    <a:off x="3942" y="1566"/>
                    <a:ext cx="106" cy="42"/>
                  </a:xfrm>
                  <a:custGeom>
                    <a:avLst/>
                    <a:gdLst/>
                    <a:ahLst/>
                    <a:cxnLst>
                      <a:cxn ang="0">
                        <a:pos x="106" y="42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  <a:cxn ang="0">
                        <a:pos x="78" y="38"/>
                      </a:cxn>
                      <a:cxn ang="0">
                        <a:pos x="106" y="42"/>
                      </a:cxn>
                    </a:cxnLst>
                    <a:rect l="0" t="0" r="r" b="b"/>
                    <a:pathLst>
                      <a:path w="106" h="42">
                        <a:moveTo>
                          <a:pt x="106" y="42"/>
                        </a:moveTo>
                        <a:lnTo>
                          <a:pt x="28" y="0"/>
                        </a:lnTo>
                        <a:lnTo>
                          <a:pt x="0" y="0"/>
                        </a:lnTo>
                        <a:lnTo>
                          <a:pt x="78" y="38"/>
                        </a:lnTo>
                        <a:lnTo>
                          <a:pt x="106" y="4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04" name="Freeform 2472"/>
                  <p:cNvSpPr>
                    <a:spLocks noChangeAspect="1"/>
                  </p:cNvSpPr>
                  <p:nvPr/>
                </p:nvSpPr>
                <p:spPr bwMode="auto">
                  <a:xfrm>
                    <a:off x="3914" y="1566"/>
                    <a:ext cx="106" cy="50"/>
                  </a:xfrm>
                  <a:custGeom>
                    <a:avLst/>
                    <a:gdLst/>
                    <a:ahLst/>
                    <a:cxnLst>
                      <a:cxn ang="0">
                        <a:pos x="106" y="38"/>
                      </a:cxn>
                      <a:cxn ang="0">
                        <a:pos x="28" y="0"/>
                      </a:cxn>
                      <a:cxn ang="0">
                        <a:pos x="0" y="10"/>
                      </a:cxn>
                      <a:cxn ang="0">
                        <a:pos x="78" y="50"/>
                      </a:cxn>
                      <a:cxn ang="0">
                        <a:pos x="106" y="38"/>
                      </a:cxn>
                    </a:cxnLst>
                    <a:rect l="0" t="0" r="r" b="b"/>
                    <a:pathLst>
                      <a:path w="106" h="50">
                        <a:moveTo>
                          <a:pt x="106" y="38"/>
                        </a:moveTo>
                        <a:lnTo>
                          <a:pt x="28" y="0"/>
                        </a:lnTo>
                        <a:lnTo>
                          <a:pt x="0" y="10"/>
                        </a:lnTo>
                        <a:lnTo>
                          <a:pt x="78" y="50"/>
                        </a:lnTo>
                        <a:lnTo>
                          <a:pt x="106" y="38"/>
                        </a:lnTo>
                        <a:close/>
                      </a:path>
                    </a:pathLst>
                  </a:custGeom>
                  <a:solidFill>
                    <a:srgbClr val="008254"/>
                  </a:solidFill>
                  <a:ln w="0">
                    <a:solidFill>
                      <a:srgbClr val="008254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05" name="Freeform 2473"/>
                  <p:cNvSpPr>
                    <a:spLocks noChangeAspect="1"/>
                  </p:cNvSpPr>
                  <p:nvPr/>
                </p:nvSpPr>
                <p:spPr bwMode="auto">
                  <a:xfrm>
                    <a:off x="3914" y="1566"/>
                    <a:ext cx="106" cy="50"/>
                  </a:xfrm>
                  <a:custGeom>
                    <a:avLst/>
                    <a:gdLst/>
                    <a:ahLst/>
                    <a:cxnLst>
                      <a:cxn ang="0">
                        <a:pos x="106" y="38"/>
                      </a:cxn>
                      <a:cxn ang="0">
                        <a:pos x="28" y="0"/>
                      </a:cxn>
                      <a:cxn ang="0">
                        <a:pos x="0" y="10"/>
                      </a:cxn>
                      <a:cxn ang="0">
                        <a:pos x="78" y="50"/>
                      </a:cxn>
                      <a:cxn ang="0">
                        <a:pos x="106" y="38"/>
                      </a:cxn>
                    </a:cxnLst>
                    <a:rect l="0" t="0" r="r" b="b"/>
                    <a:pathLst>
                      <a:path w="106" h="50">
                        <a:moveTo>
                          <a:pt x="106" y="38"/>
                        </a:moveTo>
                        <a:lnTo>
                          <a:pt x="28" y="0"/>
                        </a:lnTo>
                        <a:lnTo>
                          <a:pt x="0" y="10"/>
                        </a:lnTo>
                        <a:lnTo>
                          <a:pt x="78" y="50"/>
                        </a:lnTo>
                        <a:lnTo>
                          <a:pt x="106" y="3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06" name="Freeform 2474"/>
                  <p:cNvSpPr>
                    <a:spLocks noChangeAspect="1"/>
                  </p:cNvSpPr>
                  <p:nvPr/>
                </p:nvSpPr>
                <p:spPr bwMode="auto">
                  <a:xfrm>
                    <a:off x="4990" y="1206"/>
                    <a:ext cx="94" cy="30"/>
                  </a:xfrm>
                  <a:custGeom>
                    <a:avLst/>
                    <a:gdLst/>
                    <a:ahLst/>
                    <a:cxnLst>
                      <a:cxn ang="0">
                        <a:pos x="94" y="22"/>
                      </a:cxn>
                      <a:cxn ang="0">
                        <a:pos x="16" y="0"/>
                      </a:cxn>
                      <a:cxn ang="0">
                        <a:pos x="0" y="8"/>
                      </a:cxn>
                      <a:cxn ang="0">
                        <a:pos x="80" y="30"/>
                      </a:cxn>
                      <a:cxn ang="0">
                        <a:pos x="94" y="22"/>
                      </a:cxn>
                    </a:cxnLst>
                    <a:rect l="0" t="0" r="r" b="b"/>
                    <a:pathLst>
                      <a:path w="94" h="30">
                        <a:moveTo>
                          <a:pt x="94" y="22"/>
                        </a:moveTo>
                        <a:lnTo>
                          <a:pt x="16" y="0"/>
                        </a:lnTo>
                        <a:lnTo>
                          <a:pt x="0" y="8"/>
                        </a:lnTo>
                        <a:lnTo>
                          <a:pt x="80" y="30"/>
                        </a:lnTo>
                        <a:lnTo>
                          <a:pt x="94" y="22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07" name="Freeform 2475"/>
                  <p:cNvSpPr>
                    <a:spLocks noChangeAspect="1"/>
                  </p:cNvSpPr>
                  <p:nvPr/>
                </p:nvSpPr>
                <p:spPr bwMode="auto">
                  <a:xfrm>
                    <a:off x="4990" y="1206"/>
                    <a:ext cx="94" cy="30"/>
                  </a:xfrm>
                  <a:custGeom>
                    <a:avLst/>
                    <a:gdLst/>
                    <a:ahLst/>
                    <a:cxnLst>
                      <a:cxn ang="0">
                        <a:pos x="94" y="22"/>
                      </a:cxn>
                      <a:cxn ang="0">
                        <a:pos x="16" y="0"/>
                      </a:cxn>
                      <a:cxn ang="0">
                        <a:pos x="0" y="8"/>
                      </a:cxn>
                      <a:cxn ang="0">
                        <a:pos x="80" y="30"/>
                      </a:cxn>
                      <a:cxn ang="0">
                        <a:pos x="94" y="22"/>
                      </a:cxn>
                    </a:cxnLst>
                    <a:rect l="0" t="0" r="r" b="b"/>
                    <a:pathLst>
                      <a:path w="94" h="30">
                        <a:moveTo>
                          <a:pt x="94" y="22"/>
                        </a:moveTo>
                        <a:lnTo>
                          <a:pt x="16" y="0"/>
                        </a:lnTo>
                        <a:lnTo>
                          <a:pt x="0" y="8"/>
                        </a:lnTo>
                        <a:lnTo>
                          <a:pt x="80" y="30"/>
                        </a:lnTo>
                        <a:lnTo>
                          <a:pt x="94" y="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08" name="Freeform 2476"/>
                  <p:cNvSpPr>
                    <a:spLocks noChangeAspect="1"/>
                  </p:cNvSpPr>
                  <p:nvPr/>
                </p:nvSpPr>
                <p:spPr bwMode="auto">
                  <a:xfrm>
                    <a:off x="4974" y="1214"/>
                    <a:ext cx="96" cy="28"/>
                  </a:xfrm>
                  <a:custGeom>
                    <a:avLst/>
                    <a:gdLst/>
                    <a:ahLst/>
                    <a:cxnLst>
                      <a:cxn ang="0">
                        <a:pos x="96" y="22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80" y="28"/>
                      </a:cxn>
                      <a:cxn ang="0">
                        <a:pos x="96" y="22"/>
                      </a:cxn>
                    </a:cxnLst>
                    <a:rect l="0" t="0" r="r" b="b"/>
                    <a:pathLst>
                      <a:path w="96" h="28">
                        <a:moveTo>
                          <a:pt x="96" y="22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80" y="28"/>
                        </a:lnTo>
                        <a:lnTo>
                          <a:pt x="96" y="22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09" name="Freeform 2477"/>
                  <p:cNvSpPr>
                    <a:spLocks noChangeAspect="1"/>
                  </p:cNvSpPr>
                  <p:nvPr/>
                </p:nvSpPr>
                <p:spPr bwMode="auto">
                  <a:xfrm>
                    <a:off x="4974" y="1214"/>
                    <a:ext cx="96" cy="28"/>
                  </a:xfrm>
                  <a:custGeom>
                    <a:avLst/>
                    <a:gdLst/>
                    <a:ahLst/>
                    <a:cxnLst>
                      <a:cxn ang="0">
                        <a:pos x="96" y="22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80" y="28"/>
                      </a:cxn>
                      <a:cxn ang="0">
                        <a:pos x="96" y="22"/>
                      </a:cxn>
                    </a:cxnLst>
                    <a:rect l="0" t="0" r="r" b="b"/>
                    <a:pathLst>
                      <a:path w="96" h="28">
                        <a:moveTo>
                          <a:pt x="96" y="22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80" y="28"/>
                        </a:lnTo>
                        <a:lnTo>
                          <a:pt x="96" y="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10" name="Freeform 2478"/>
                  <p:cNvSpPr>
                    <a:spLocks noChangeAspect="1"/>
                  </p:cNvSpPr>
                  <p:nvPr/>
                </p:nvSpPr>
                <p:spPr bwMode="auto">
                  <a:xfrm>
                    <a:off x="4958" y="1220"/>
                    <a:ext cx="96" cy="28"/>
                  </a:xfrm>
                  <a:custGeom>
                    <a:avLst/>
                    <a:gdLst/>
                    <a:ahLst/>
                    <a:cxnLst>
                      <a:cxn ang="0">
                        <a:pos x="96" y="22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80" y="28"/>
                      </a:cxn>
                      <a:cxn ang="0">
                        <a:pos x="96" y="22"/>
                      </a:cxn>
                    </a:cxnLst>
                    <a:rect l="0" t="0" r="r" b="b"/>
                    <a:pathLst>
                      <a:path w="96" h="28">
                        <a:moveTo>
                          <a:pt x="96" y="22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80" y="28"/>
                        </a:lnTo>
                        <a:lnTo>
                          <a:pt x="96" y="22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11" name="Freeform 2479"/>
                  <p:cNvSpPr>
                    <a:spLocks noChangeAspect="1"/>
                  </p:cNvSpPr>
                  <p:nvPr/>
                </p:nvSpPr>
                <p:spPr bwMode="auto">
                  <a:xfrm>
                    <a:off x="4958" y="1220"/>
                    <a:ext cx="96" cy="28"/>
                  </a:xfrm>
                  <a:custGeom>
                    <a:avLst/>
                    <a:gdLst/>
                    <a:ahLst/>
                    <a:cxnLst>
                      <a:cxn ang="0">
                        <a:pos x="96" y="22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80" y="28"/>
                      </a:cxn>
                      <a:cxn ang="0">
                        <a:pos x="96" y="22"/>
                      </a:cxn>
                    </a:cxnLst>
                    <a:rect l="0" t="0" r="r" b="b"/>
                    <a:pathLst>
                      <a:path w="96" h="28">
                        <a:moveTo>
                          <a:pt x="96" y="22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80" y="28"/>
                        </a:lnTo>
                        <a:lnTo>
                          <a:pt x="96" y="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12" name="Freeform 2480"/>
                  <p:cNvSpPr>
                    <a:spLocks noChangeAspect="1"/>
                  </p:cNvSpPr>
                  <p:nvPr/>
                </p:nvSpPr>
                <p:spPr bwMode="auto">
                  <a:xfrm>
                    <a:off x="4944" y="1226"/>
                    <a:ext cx="94" cy="30"/>
                  </a:xfrm>
                  <a:custGeom>
                    <a:avLst/>
                    <a:gdLst/>
                    <a:ahLst/>
                    <a:cxnLst>
                      <a:cxn ang="0">
                        <a:pos x="94" y="22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80" y="30"/>
                      </a:cxn>
                      <a:cxn ang="0">
                        <a:pos x="94" y="22"/>
                      </a:cxn>
                    </a:cxnLst>
                    <a:rect l="0" t="0" r="r" b="b"/>
                    <a:pathLst>
                      <a:path w="94" h="30">
                        <a:moveTo>
                          <a:pt x="94" y="22"/>
                        </a:move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80" y="30"/>
                        </a:lnTo>
                        <a:lnTo>
                          <a:pt x="94" y="22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13" name="Freeform 2481"/>
                  <p:cNvSpPr>
                    <a:spLocks noChangeAspect="1"/>
                  </p:cNvSpPr>
                  <p:nvPr/>
                </p:nvSpPr>
                <p:spPr bwMode="auto">
                  <a:xfrm>
                    <a:off x="4944" y="1226"/>
                    <a:ext cx="94" cy="30"/>
                  </a:xfrm>
                  <a:custGeom>
                    <a:avLst/>
                    <a:gdLst/>
                    <a:ahLst/>
                    <a:cxnLst>
                      <a:cxn ang="0">
                        <a:pos x="94" y="22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80" y="30"/>
                      </a:cxn>
                      <a:cxn ang="0">
                        <a:pos x="94" y="22"/>
                      </a:cxn>
                    </a:cxnLst>
                    <a:rect l="0" t="0" r="r" b="b"/>
                    <a:pathLst>
                      <a:path w="94" h="30">
                        <a:moveTo>
                          <a:pt x="94" y="22"/>
                        </a:move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80" y="30"/>
                        </a:lnTo>
                        <a:lnTo>
                          <a:pt x="94" y="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14" name="Freeform 2482"/>
                  <p:cNvSpPr>
                    <a:spLocks noChangeAspect="1"/>
                  </p:cNvSpPr>
                  <p:nvPr/>
                </p:nvSpPr>
                <p:spPr bwMode="auto">
                  <a:xfrm>
                    <a:off x="4928" y="1232"/>
                    <a:ext cx="96" cy="30"/>
                  </a:xfrm>
                  <a:custGeom>
                    <a:avLst/>
                    <a:gdLst/>
                    <a:ahLst/>
                    <a:cxnLst>
                      <a:cxn ang="0">
                        <a:pos x="96" y="24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80" y="30"/>
                      </a:cxn>
                      <a:cxn ang="0">
                        <a:pos x="96" y="24"/>
                      </a:cxn>
                    </a:cxnLst>
                    <a:rect l="0" t="0" r="r" b="b"/>
                    <a:pathLst>
                      <a:path w="96" h="30">
                        <a:moveTo>
                          <a:pt x="96" y="24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80" y="30"/>
                        </a:lnTo>
                        <a:lnTo>
                          <a:pt x="96" y="24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15" name="Freeform 2483"/>
                  <p:cNvSpPr>
                    <a:spLocks noChangeAspect="1"/>
                  </p:cNvSpPr>
                  <p:nvPr/>
                </p:nvSpPr>
                <p:spPr bwMode="auto">
                  <a:xfrm>
                    <a:off x="4928" y="1232"/>
                    <a:ext cx="96" cy="30"/>
                  </a:xfrm>
                  <a:custGeom>
                    <a:avLst/>
                    <a:gdLst/>
                    <a:ahLst/>
                    <a:cxnLst>
                      <a:cxn ang="0">
                        <a:pos x="96" y="24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80" y="30"/>
                      </a:cxn>
                      <a:cxn ang="0">
                        <a:pos x="96" y="24"/>
                      </a:cxn>
                    </a:cxnLst>
                    <a:rect l="0" t="0" r="r" b="b"/>
                    <a:pathLst>
                      <a:path w="96" h="30">
                        <a:moveTo>
                          <a:pt x="96" y="24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80" y="30"/>
                        </a:lnTo>
                        <a:lnTo>
                          <a:pt x="96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16" name="Freeform 2484"/>
                  <p:cNvSpPr>
                    <a:spLocks noChangeAspect="1"/>
                  </p:cNvSpPr>
                  <p:nvPr/>
                </p:nvSpPr>
                <p:spPr bwMode="auto">
                  <a:xfrm>
                    <a:off x="4910" y="1238"/>
                    <a:ext cx="98" cy="30"/>
                  </a:xfrm>
                  <a:custGeom>
                    <a:avLst/>
                    <a:gdLst/>
                    <a:ahLst/>
                    <a:cxnLst>
                      <a:cxn ang="0">
                        <a:pos x="98" y="24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82" y="30"/>
                      </a:cxn>
                      <a:cxn ang="0">
                        <a:pos x="98" y="24"/>
                      </a:cxn>
                    </a:cxnLst>
                    <a:rect l="0" t="0" r="r" b="b"/>
                    <a:pathLst>
                      <a:path w="98" h="30">
                        <a:moveTo>
                          <a:pt x="98" y="24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82" y="30"/>
                        </a:lnTo>
                        <a:lnTo>
                          <a:pt x="98" y="24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17" name="Freeform 2485"/>
                  <p:cNvSpPr>
                    <a:spLocks noChangeAspect="1"/>
                  </p:cNvSpPr>
                  <p:nvPr/>
                </p:nvSpPr>
                <p:spPr bwMode="auto">
                  <a:xfrm>
                    <a:off x="4910" y="1238"/>
                    <a:ext cx="98" cy="30"/>
                  </a:xfrm>
                  <a:custGeom>
                    <a:avLst/>
                    <a:gdLst/>
                    <a:ahLst/>
                    <a:cxnLst>
                      <a:cxn ang="0">
                        <a:pos x="98" y="24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82" y="30"/>
                      </a:cxn>
                      <a:cxn ang="0">
                        <a:pos x="98" y="24"/>
                      </a:cxn>
                    </a:cxnLst>
                    <a:rect l="0" t="0" r="r" b="b"/>
                    <a:pathLst>
                      <a:path w="98" h="30">
                        <a:moveTo>
                          <a:pt x="98" y="24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82" y="30"/>
                        </a:lnTo>
                        <a:lnTo>
                          <a:pt x="98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18" name="Freeform 2486"/>
                  <p:cNvSpPr>
                    <a:spLocks noChangeAspect="1"/>
                  </p:cNvSpPr>
                  <p:nvPr/>
                </p:nvSpPr>
                <p:spPr bwMode="auto">
                  <a:xfrm>
                    <a:off x="4894" y="1246"/>
                    <a:ext cx="98" cy="30"/>
                  </a:xfrm>
                  <a:custGeom>
                    <a:avLst/>
                    <a:gdLst/>
                    <a:ahLst/>
                    <a:cxnLst>
                      <a:cxn ang="0">
                        <a:pos x="98" y="22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80" y="30"/>
                      </a:cxn>
                      <a:cxn ang="0">
                        <a:pos x="98" y="22"/>
                      </a:cxn>
                    </a:cxnLst>
                    <a:rect l="0" t="0" r="r" b="b"/>
                    <a:pathLst>
                      <a:path w="98" h="30">
                        <a:moveTo>
                          <a:pt x="98" y="22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80" y="30"/>
                        </a:lnTo>
                        <a:lnTo>
                          <a:pt x="98" y="22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19" name="Freeform 2487"/>
                  <p:cNvSpPr>
                    <a:spLocks noChangeAspect="1"/>
                  </p:cNvSpPr>
                  <p:nvPr/>
                </p:nvSpPr>
                <p:spPr bwMode="auto">
                  <a:xfrm>
                    <a:off x="4894" y="1246"/>
                    <a:ext cx="98" cy="30"/>
                  </a:xfrm>
                  <a:custGeom>
                    <a:avLst/>
                    <a:gdLst/>
                    <a:ahLst/>
                    <a:cxnLst>
                      <a:cxn ang="0">
                        <a:pos x="98" y="22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80" y="30"/>
                      </a:cxn>
                      <a:cxn ang="0">
                        <a:pos x="98" y="22"/>
                      </a:cxn>
                    </a:cxnLst>
                    <a:rect l="0" t="0" r="r" b="b"/>
                    <a:pathLst>
                      <a:path w="98" h="30">
                        <a:moveTo>
                          <a:pt x="98" y="22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80" y="30"/>
                        </a:lnTo>
                        <a:lnTo>
                          <a:pt x="98" y="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20" name="Freeform 2488"/>
                  <p:cNvSpPr>
                    <a:spLocks noChangeAspect="1"/>
                  </p:cNvSpPr>
                  <p:nvPr/>
                </p:nvSpPr>
                <p:spPr bwMode="auto">
                  <a:xfrm>
                    <a:off x="4878" y="1252"/>
                    <a:ext cx="96" cy="30"/>
                  </a:xfrm>
                  <a:custGeom>
                    <a:avLst/>
                    <a:gdLst/>
                    <a:ahLst/>
                    <a:cxnLst>
                      <a:cxn ang="0">
                        <a:pos x="96" y="24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80" y="30"/>
                      </a:cxn>
                      <a:cxn ang="0">
                        <a:pos x="96" y="24"/>
                      </a:cxn>
                    </a:cxnLst>
                    <a:rect l="0" t="0" r="r" b="b"/>
                    <a:pathLst>
                      <a:path w="96" h="30">
                        <a:moveTo>
                          <a:pt x="96" y="24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80" y="30"/>
                        </a:lnTo>
                        <a:lnTo>
                          <a:pt x="96" y="24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21" name="Freeform 2489"/>
                  <p:cNvSpPr>
                    <a:spLocks noChangeAspect="1"/>
                  </p:cNvSpPr>
                  <p:nvPr/>
                </p:nvSpPr>
                <p:spPr bwMode="auto">
                  <a:xfrm>
                    <a:off x="4878" y="1252"/>
                    <a:ext cx="96" cy="30"/>
                  </a:xfrm>
                  <a:custGeom>
                    <a:avLst/>
                    <a:gdLst/>
                    <a:ahLst/>
                    <a:cxnLst>
                      <a:cxn ang="0">
                        <a:pos x="96" y="24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80" y="30"/>
                      </a:cxn>
                      <a:cxn ang="0">
                        <a:pos x="96" y="24"/>
                      </a:cxn>
                    </a:cxnLst>
                    <a:rect l="0" t="0" r="r" b="b"/>
                    <a:pathLst>
                      <a:path w="96" h="30">
                        <a:moveTo>
                          <a:pt x="96" y="24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80" y="30"/>
                        </a:lnTo>
                        <a:lnTo>
                          <a:pt x="96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22" name="Freeform 2490"/>
                  <p:cNvSpPr>
                    <a:spLocks noChangeAspect="1"/>
                  </p:cNvSpPr>
                  <p:nvPr/>
                </p:nvSpPr>
                <p:spPr bwMode="auto">
                  <a:xfrm>
                    <a:off x="4862" y="1258"/>
                    <a:ext cx="96" cy="32"/>
                  </a:xfrm>
                  <a:custGeom>
                    <a:avLst/>
                    <a:gdLst/>
                    <a:ahLst/>
                    <a:cxnLst>
                      <a:cxn ang="0">
                        <a:pos x="96" y="24"/>
                      </a:cxn>
                      <a:cxn ang="0">
                        <a:pos x="16" y="0"/>
                      </a:cxn>
                      <a:cxn ang="0">
                        <a:pos x="0" y="8"/>
                      </a:cxn>
                      <a:cxn ang="0">
                        <a:pos x="80" y="32"/>
                      </a:cxn>
                      <a:cxn ang="0">
                        <a:pos x="96" y="24"/>
                      </a:cxn>
                    </a:cxnLst>
                    <a:rect l="0" t="0" r="r" b="b"/>
                    <a:pathLst>
                      <a:path w="96" h="32">
                        <a:moveTo>
                          <a:pt x="96" y="24"/>
                        </a:moveTo>
                        <a:lnTo>
                          <a:pt x="16" y="0"/>
                        </a:lnTo>
                        <a:lnTo>
                          <a:pt x="0" y="8"/>
                        </a:lnTo>
                        <a:lnTo>
                          <a:pt x="80" y="32"/>
                        </a:lnTo>
                        <a:lnTo>
                          <a:pt x="96" y="24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23" name="Freeform 2491"/>
                  <p:cNvSpPr>
                    <a:spLocks noChangeAspect="1"/>
                  </p:cNvSpPr>
                  <p:nvPr/>
                </p:nvSpPr>
                <p:spPr bwMode="auto">
                  <a:xfrm>
                    <a:off x="4862" y="1258"/>
                    <a:ext cx="96" cy="32"/>
                  </a:xfrm>
                  <a:custGeom>
                    <a:avLst/>
                    <a:gdLst/>
                    <a:ahLst/>
                    <a:cxnLst>
                      <a:cxn ang="0">
                        <a:pos x="96" y="24"/>
                      </a:cxn>
                      <a:cxn ang="0">
                        <a:pos x="16" y="0"/>
                      </a:cxn>
                      <a:cxn ang="0">
                        <a:pos x="0" y="8"/>
                      </a:cxn>
                      <a:cxn ang="0">
                        <a:pos x="80" y="32"/>
                      </a:cxn>
                      <a:cxn ang="0">
                        <a:pos x="96" y="24"/>
                      </a:cxn>
                    </a:cxnLst>
                    <a:rect l="0" t="0" r="r" b="b"/>
                    <a:pathLst>
                      <a:path w="96" h="32">
                        <a:moveTo>
                          <a:pt x="96" y="24"/>
                        </a:moveTo>
                        <a:lnTo>
                          <a:pt x="16" y="0"/>
                        </a:lnTo>
                        <a:lnTo>
                          <a:pt x="0" y="8"/>
                        </a:lnTo>
                        <a:lnTo>
                          <a:pt x="80" y="32"/>
                        </a:lnTo>
                        <a:lnTo>
                          <a:pt x="96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24" name="Freeform 2492"/>
                  <p:cNvSpPr>
                    <a:spLocks noChangeAspect="1"/>
                  </p:cNvSpPr>
                  <p:nvPr/>
                </p:nvSpPr>
                <p:spPr bwMode="auto">
                  <a:xfrm>
                    <a:off x="4844" y="1266"/>
                    <a:ext cx="98" cy="30"/>
                  </a:xfrm>
                  <a:custGeom>
                    <a:avLst/>
                    <a:gdLst/>
                    <a:ahLst/>
                    <a:cxnLst>
                      <a:cxn ang="0">
                        <a:pos x="98" y="24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82" y="30"/>
                      </a:cxn>
                      <a:cxn ang="0">
                        <a:pos x="98" y="24"/>
                      </a:cxn>
                    </a:cxnLst>
                    <a:rect l="0" t="0" r="r" b="b"/>
                    <a:pathLst>
                      <a:path w="98" h="30">
                        <a:moveTo>
                          <a:pt x="98" y="24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82" y="30"/>
                        </a:lnTo>
                        <a:lnTo>
                          <a:pt x="98" y="24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25" name="Freeform 2493"/>
                  <p:cNvSpPr>
                    <a:spLocks noChangeAspect="1"/>
                  </p:cNvSpPr>
                  <p:nvPr/>
                </p:nvSpPr>
                <p:spPr bwMode="auto">
                  <a:xfrm>
                    <a:off x="4844" y="1266"/>
                    <a:ext cx="98" cy="30"/>
                  </a:xfrm>
                  <a:custGeom>
                    <a:avLst/>
                    <a:gdLst/>
                    <a:ahLst/>
                    <a:cxnLst>
                      <a:cxn ang="0">
                        <a:pos x="98" y="24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82" y="30"/>
                      </a:cxn>
                      <a:cxn ang="0">
                        <a:pos x="98" y="24"/>
                      </a:cxn>
                    </a:cxnLst>
                    <a:rect l="0" t="0" r="r" b="b"/>
                    <a:pathLst>
                      <a:path w="98" h="30">
                        <a:moveTo>
                          <a:pt x="98" y="24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82" y="30"/>
                        </a:lnTo>
                        <a:lnTo>
                          <a:pt x="98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26" name="Freeform 2494"/>
                  <p:cNvSpPr>
                    <a:spLocks noChangeAspect="1"/>
                  </p:cNvSpPr>
                  <p:nvPr/>
                </p:nvSpPr>
                <p:spPr bwMode="auto">
                  <a:xfrm>
                    <a:off x="4828" y="1272"/>
                    <a:ext cx="98" cy="32"/>
                  </a:xfrm>
                  <a:custGeom>
                    <a:avLst/>
                    <a:gdLst/>
                    <a:ahLst/>
                    <a:cxnLst>
                      <a:cxn ang="0">
                        <a:pos x="98" y="24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80" y="32"/>
                      </a:cxn>
                      <a:cxn ang="0">
                        <a:pos x="98" y="24"/>
                      </a:cxn>
                    </a:cxnLst>
                    <a:rect l="0" t="0" r="r" b="b"/>
                    <a:pathLst>
                      <a:path w="98" h="32">
                        <a:moveTo>
                          <a:pt x="98" y="24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80" y="32"/>
                        </a:lnTo>
                        <a:lnTo>
                          <a:pt x="98" y="24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27" name="Freeform 2495"/>
                  <p:cNvSpPr>
                    <a:spLocks noChangeAspect="1"/>
                  </p:cNvSpPr>
                  <p:nvPr/>
                </p:nvSpPr>
                <p:spPr bwMode="auto">
                  <a:xfrm>
                    <a:off x="4828" y="1272"/>
                    <a:ext cx="98" cy="32"/>
                  </a:xfrm>
                  <a:custGeom>
                    <a:avLst/>
                    <a:gdLst/>
                    <a:ahLst/>
                    <a:cxnLst>
                      <a:cxn ang="0">
                        <a:pos x="98" y="24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80" y="32"/>
                      </a:cxn>
                      <a:cxn ang="0">
                        <a:pos x="98" y="24"/>
                      </a:cxn>
                    </a:cxnLst>
                    <a:rect l="0" t="0" r="r" b="b"/>
                    <a:pathLst>
                      <a:path w="98" h="32">
                        <a:moveTo>
                          <a:pt x="98" y="24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80" y="32"/>
                        </a:lnTo>
                        <a:lnTo>
                          <a:pt x="98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28" name="Freeform 2496"/>
                  <p:cNvSpPr>
                    <a:spLocks noChangeAspect="1"/>
                  </p:cNvSpPr>
                  <p:nvPr/>
                </p:nvSpPr>
                <p:spPr bwMode="auto">
                  <a:xfrm>
                    <a:off x="4810" y="1278"/>
                    <a:ext cx="98" cy="32"/>
                  </a:xfrm>
                  <a:custGeom>
                    <a:avLst/>
                    <a:gdLst/>
                    <a:ahLst/>
                    <a:cxnLst>
                      <a:cxn ang="0">
                        <a:pos x="98" y="26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80" y="32"/>
                      </a:cxn>
                      <a:cxn ang="0">
                        <a:pos x="98" y="26"/>
                      </a:cxn>
                    </a:cxnLst>
                    <a:rect l="0" t="0" r="r" b="b"/>
                    <a:pathLst>
                      <a:path w="98" h="32">
                        <a:moveTo>
                          <a:pt x="98" y="26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80" y="32"/>
                        </a:lnTo>
                        <a:lnTo>
                          <a:pt x="98" y="26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29" name="Freeform 2497"/>
                  <p:cNvSpPr>
                    <a:spLocks noChangeAspect="1"/>
                  </p:cNvSpPr>
                  <p:nvPr/>
                </p:nvSpPr>
                <p:spPr bwMode="auto">
                  <a:xfrm>
                    <a:off x="4810" y="1278"/>
                    <a:ext cx="98" cy="32"/>
                  </a:xfrm>
                  <a:custGeom>
                    <a:avLst/>
                    <a:gdLst/>
                    <a:ahLst/>
                    <a:cxnLst>
                      <a:cxn ang="0">
                        <a:pos x="98" y="26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80" y="32"/>
                      </a:cxn>
                      <a:cxn ang="0">
                        <a:pos x="98" y="26"/>
                      </a:cxn>
                    </a:cxnLst>
                    <a:rect l="0" t="0" r="r" b="b"/>
                    <a:pathLst>
                      <a:path w="98" h="32">
                        <a:moveTo>
                          <a:pt x="98" y="26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80" y="32"/>
                        </a:lnTo>
                        <a:lnTo>
                          <a:pt x="98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30" name="Freeform 2498"/>
                  <p:cNvSpPr>
                    <a:spLocks noChangeAspect="1"/>
                  </p:cNvSpPr>
                  <p:nvPr/>
                </p:nvSpPr>
                <p:spPr bwMode="auto">
                  <a:xfrm>
                    <a:off x="4792" y="1286"/>
                    <a:ext cx="98" cy="32"/>
                  </a:xfrm>
                  <a:custGeom>
                    <a:avLst/>
                    <a:gdLst/>
                    <a:ahLst/>
                    <a:cxnLst>
                      <a:cxn ang="0">
                        <a:pos x="98" y="24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82" y="32"/>
                      </a:cxn>
                      <a:cxn ang="0">
                        <a:pos x="98" y="24"/>
                      </a:cxn>
                    </a:cxnLst>
                    <a:rect l="0" t="0" r="r" b="b"/>
                    <a:pathLst>
                      <a:path w="98" h="32">
                        <a:moveTo>
                          <a:pt x="98" y="24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82" y="32"/>
                        </a:lnTo>
                        <a:lnTo>
                          <a:pt x="98" y="24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31" name="Freeform 2499"/>
                  <p:cNvSpPr>
                    <a:spLocks noChangeAspect="1"/>
                  </p:cNvSpPr>
                  <p:nvPr/>
                </p:nvSpPr>
                <p:spPr bwMode="auto">
                  <a:xfrm>
                    <a:off x="4792" y="1286"/>
                    <a:ext cx="98" cy="32"/>
                  </a:xfrm>
                  <a:custGeom>
                    <a:avLst/>
                    <a:gdLst/>
                    <a:ahLst/>
                    <a:cxnLst>
                      <a:cxn ang="0">
                        <a:pos x="98" y="24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82" y="32"/>
                      </a:cxn>
                      <a:cxn ang="0">
                        <a:pos x="98" y="24"/>
                      </a:cxn>
                    </a:cxnLst>
                    <a:rect l="0" t="0" r="r" b="b"/>
                    <a:pathLst>
                      <a:path w="98" h="32">
                        <a:moveTo>
                          <a:pt x="98" y="24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82" y="32"/>
                        </a:lnTo>
                        <a:lnTo>
                          <a:pt x="98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32" name="Freeform 2500"/>
                  <p:cNvSpPr>
                    <a:spLocks noChangeAspect="1"/>
                  </p:cNvSpPr>
                  <p:nvPr/>
                </p:nvSpPr>
                <p:spPr bwMode="auto">
                  <a:xfrm>
                    <a:off x="4774" y="1292"/>
                    <a:ext cx="100" cy="34"/>
                  </a:xfrm>
                  <a:custGeom>
                    <a:avLst/>
                    <a:gdLst/>
                    <a:ahLst/>
                    <a:cxnLst>
                      <a:cxn ang="0">
                        <a:pos x="100" y="26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82" y="34"/>
                      </a:cxn>
                      <a:cxn ang="0">
                        <a:pos x="100" y="26"/>
                      </a:cxn>
                    </a:cxnLst>
                    <a:rect l="0" t="0" r="r" b="b"/>
                    <a:pathLst>
                      <a:path w="100" h="34">
                        <a:moveTo>
                          <a:pt x="100" y="26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82" y="34"/>
                        </a:lnTo>
                        <a:lnTo>
                          <a:pt x="100" y="26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33" name="Freeform 2501"/>
                  <p:cNvSpPr>
                    <a:spLocks noChangeAspect="1"/>
                  </p:cNvSpPr>
                  <p:nvPr/>
                </p:nvSpPr>
                <p:spPr bwMode="auto">
                  <a:xfrm>
                    <a:off x="4774" y="1292"/>
                    <a:ext cx="100" cy="34"/>
                  </a:xfrm>
                  <a:custGeom>
                    <a:avLst/>
                    <a:gdLst/>
                    <a:ahLst/>
                    <a:cxnLst>
                      <a:cxn ang="0">
                        <a:pos x="100" y="26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82" y="34"/>
                      </a:cxn>
                      <a:cxn ang="0">
                        <a:pos x="100" y="26"/>
                      </a:cxn>
                    </a:cxnLst>
                    <a:rect l="0" t="0" r="r" b="b"/>
                    <a:pathLst>
                      <a:path w="100" h="34">
                        <a:moveTo>
                          <a:pt x="100" y="26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82" y="34"/>
                        </a:lnTo>
                        <a:lnTo>
                          <a:pt x="100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34" name="Freeform 2502"/>
                  <p:cNvSpPr>
                    <a:spLocks noChangeAspect="1"/>
                  </p:cNvSpPr>
                  <p:nvPr/>
                </p:nvSpPr>
                <p:spPr bwMode="auto">
                  <a:xfrm>
                    <a:off x="4756" y="1300"/>
                    <a:ext cx="100" cy="34"/>
                  </a:xfrm>
                  <a:custGeom>
                    <a:avLst/>
                    <a:gdLst/>
                    <a:ahLst/>
                    <a:cxnLst>
                      <a:cxn ang="0">
                        <a:pos x="100" y="26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82" y="34"/>
                      </a:cxn>
                      <a:cxn ang="0">
                        <a:pos x="100" y="26"/>
                      </a:cxn>
                    </a:cxnLst>
                    <a:rect l="0" t="0" r="r" b="b"/>
                    <a:pathLst>
                      <a:path w="100" h="34">
                        <a:moveTo>
                          <a:pt x="100" y="26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82" y="34"/>
                        </a:lnTo>
                        <a:lnTo>
                          <a:pt x="100" y="26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35" name="Freeform 2503"/>
                  <p:cNvSpPr>
                    <a:spLocks noChangeAspect="1"/>
                  </p:cNvSpPr>
                  <p:nvPr/>
                </p:nvSpPr>
                <p:spPr bwMode="auto">
                  <a:xfrm>
                    <a:off x="4756" y="1300"/>
                    <a:ext cx="100" cy="34"/>
                  </a:xfrm>
                  <a:custGeom>
                    <a:avLst/>
                    <a:gdLst/>
                    <a:ahLst/>
                    <a:cxnLst>
                      <a:cxn ang="0">
                        <a:pos x="100" y="26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82" y="34"/>
                      </a:cxn>
                      <a:cxn ang="0">
                        <a:pos x="100" y="26"/>
                      </a:cxn>
                    </a:cxnLst>
                    <a:rect l="0" t="0" r="r" b="b"/>
                    <a:pathLst>
                      <a:path w="100" h="34">
                        <a:moveTo>
                          <a:pt x="100" y="26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82" y="34"/>
                        </a:lnTo>
                        <a:lnTo>
                          <a:pt x="100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36" name="Freeform 2504"/>
                  <p:cNvSpPr>
                    <a:spLocks noChangeAspect="1"/>
                  </p:cNvSpPr>
                  <p:nvPr/>
                </p:nvSpPr>
                <p:spPr bwMode="auto">
                  <a:xfrm>
                    <a:off x="4738" y="1308"/>
                    <a:ext cx="100" cy="32"/>
                  </a:xfrm>
                  <a:custGeom>
                    <a:avLst/>
                    <a:gdLst/>
                    <a:ahLst/>
                    <a:cxnLst>
                      <a:cxn ang="0">
                        <a:pos x="100" y="26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82" y="32"/>
                      </a:cxn>
                      <a:cxn ang="0">
                        <a:pos x="100" y="26"/>
                      </a:cxn>
                    </a:cxnLst>
                    <a:rect l="0" t="0" r="r" b="b"/>
                    <a:pathLst>
                      <a:path w="100" h="32">
                        <a:moveTo>
                          <a:pt x="100" y="26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82" y="32"/>
                        </a:lnTo>
                        <a:lnTo>
                          <a:pt x="100" y="26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37" name="Freeform 2505"/>
                  <p:cNvSpPr>
                    <a:spLocks noChangeAspect="1"/>
                  </p:cNvSpPr>
                  <p:nvPr/>
                </p:nvSpPr>
                <p:spPr bwMode="auto">
                  <a:xfrm>
                    <a:off x="4738" y="1308"/>
                    <a:ext cx="100" cy="32"/>
                  </a:xfrm>
                  <a:custGeom>
                    <a:avLst/>
                    <a:gdLst/>
                    <a:ahLst/>
                    <a:cxnLst>
                      <a:cxn ang="0">
                        <a:pos x="100" y="26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82" y="32"/>
                      </a:cxn>
                      <a:cxn ang="0">
                        <a:pos x="100" y="26"/>
                      </a:cxn>
                    </a:cxnLst>
                    <a:rect l="0" t="0" r="r" b="b"/>
                    <a:pathLst>
                      <a:path w="100" h="32">
                        <a:moveTo>
                          <a:pt x="100" y="26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82" y="32"/>
                        </a:lnTo>
                        <a:lnTo>
                          <a:pt x="100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38" name="Freeform 2506"/>
                  <p:cNvSpPr>
                    <a:spLocks noChangeAspect="1"/>
                  </p:cNvSpPr>
                  <p:nvPr/>
                </p:nvSpPr>
                <p:spPr bwMode="auto">
                  <a:xfrm>
                    <a:off x="4720" y="1314"/>
                    <a:ext cx="100" cy="34"/>
                  </a:xfrm>
                  <a:custGeom>
                    <a:avLst/>
                    <a:gdLst/>
                    <a:ahLst/>
                    <a:cxnLst>
                      <a:cxn ang="0">
                        <a:pos x="100" y="26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82" y="34"/>
                      </a:cxn>
                      <a:cxn ang="0">
                        <a:pos x="100" y="26"/>
                      </a:cxn>
                    </a:cxnLst>
                    <a:rect l="0" t="0" r="r" b="b"/>
                    <a:pathLst>
                      <a:path w="100" h="34">
                        <a:moveTo>
                          <a:pt x="100" y="26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82" y="34"/>
                        </a:lnTo>
                        <a:lnTo>
                          <a:pt x="100" y="26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39" name="Freeform 2507"/>
                  <p:cNvSpPr>
                    <a:spLocks noChangeAspect="1"/>
                  </p:cNvSpPr>
                  <p:nvPr/>
                </p:nvSpPr>
                <p:spPr bwMode="auto">
                  <a:xfrm>
                    <a:off x="4720" y="1314"/>
                    <a:ext cx="100" cy="34"/>
                  </a:xfrm>
                  <a:custGeom>
                    <a:avLst/>
                    <a:gdLst/>
                    <a:ahLst/>
                    <a:cxnLst>
                      <a:cxn ang="0">
                        <a:pos x="100" y="26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82" y="34"/>
                      </a:cxn>
                      <a:cxn ang="0">
                        <a:pos x="100" y="26"/>
                      </a:cxn>
                    </a:cxnLst>
                    <a:rect l="0" t="0" r="r" b="b"/>
                    <a:pathLst>
                      <a:path w="100" h="34">
                        <a:moveTo>
                          <a:pt x="100" y="26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82" y="34"/>
                        </a:lnTo>
                        <a:lnTo>
                          <a:pt x="100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40" name="Freeform 2508"/>
                  <p:cNvSpPr>
                    <a:spLocks noChangeAspect="1"/>
                  </p:cNvSpPr>
                  <p:nvPr/>
                </p:nvSpPr>
                <p:spPr bwMode="auto">
                  <a:xfrm>
                    <a:off x="4702" y="1322"/>
                    <a:ext cx="100" cy="34"/>
                  </a:xfrm>
                  <a:custGeom>
                    <a:avLst/>
                    <a:gdLst/>
                    <a:ahLst/>
                    <a:cxnLst>
                      <a:cxn ang="0">
                        <a:pos x="100" y="26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82" y="34"/>
                      </a:cxn>
                      <a:cxn ang="0">
                        <a:pos x="100" y="26"/>
                      </a:cxn>
                    </a:cxnLst>
                    <a:rect l="0" t="0" r="r" b="b"/>
                    <a:pathLst>
                      <a:path w="100" h="34">
                        <a:moveTo>
                          <a:pt x="100" y="26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82" y="34"/>
                        </a:lnTo>
                        <a:lnTo>
                          <a:pt x="100" y="26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41" name="Freeform 2509"/>
                  <p:cNvSpPr>
                    <a:spLocks noChangeAspect="1"/>
                  </p:cNvSpPr>
                  <p:nvPr/>
                </p:nvSpPr>
                <p:spPr bwMode="auto">
                  <a:xfrm>
                    <a:off x="4702" y="1322"/>
                    <a:ext cx="100" cy="34"/>
                  </a:xfrm>
                  <a:custGeom>
                    <a:avLst/>
                    <a:gdLst/>
                    <a:ahLst/>
                    <a:cxnLst>
                      <a:cxn ang="0">
                        <a:pos x="100" y="26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82" y="34"/>
                      </a:cxn>
                      <a:cxn ang="0">
                        <a:pos x="100" y="26"/>
                      </a:cxn>
                    </a:cxnLst>
                    <a:rect l="0" t="0" r="r" b="b"/>
                    <a:pathLst>
                      <a:path w="100" h="34">
                        <a:moveTo>
                          <a:pt x="100" y="26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82" y="34"/>
                        </a:lnTo>
                        <a:lnTo>
                          <a:pt x="100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42" name="Freeform 2510"/>
                  <p:cNvSpPr>
                    <a:spLocks noChangeAspect="1"/>
                  </p:cNvSpPr>
                  <p:nvPr/>
                </p:nvSpPr>
                <p:spPr bwMode="auto">
                  <a:xfrm>
                    <a:off x="4682" y="1330"/>
                    <a:ext cx="102" cy="34"/>
                  </a:xfrm>
                  <a:custGeom>
                    <a:avLst/>
                    <a:gdLst/>
                    <a:ahLst/>
                    <a:cxnLst>
                      <a:cxn ang="0">
                        <a:pos x="102" y="26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82" y="34"/>
                      </a:cxn>
                      <a:cxn ang="0">
                        <a:pos x="102" y="26"/>
                      </a:cxn>
                    </a:cxnLst>
                    <a:rect l="0" t="0" r="r" b="b"/>
                    <a:pathLst>
                      <a:path w="102" h="34">
                        <a:moveTo>
                          <a:pt x="102" y="26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82" y="34"/>
                        </a:lnTo>
                        <a:lnTo>
                          <a:pt x="102" y="26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43" name="Freeform 2511"/>
                  <p:cNvSpPr>
                    <a:spLocks noChangeAspect="1"/>
                  </p:cNvSpPr>
                  <p:nvPr/>
                </p:nvSpPr>
                <p:spPr bwMode="auto">
                  <a:xfrm>
                    <a:off x="4682" y="1330"/>
                    <a:ext cx="102" cy="34"/>
                  </a:xfrm>
                  <a:custGeom>
                    <a:avLst/>
                    <a:gdLst/>
                    <a:ahLst/>
                    <a:cxnLst>
                      <a:cxn ang="0">
                        <a:pos x="102" y="26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82" y="34"/>
                      </a:cxn>
                      <a:cxn ang="0">
                        <a:pos x="102" y="26"/>
                      </a:cxn>
                    </a:cxnLst>
                    <a:rect l="0" t="0" r="r" b="b"/>
                    <a:pathLst>
                      <a:path w="102" h="34">
                        <a:moveTo>
                          <a:pt x="102" y="26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82" y="34"/>
                        </a:lnTo>
                        <a:lnTo>
                          <a:pt x="102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44" name="Freeform 2512"/>
                  <p:cNvSpPr>
                    <a:spLocks noChangeAspect="1"/>
                  </p:cNvSpPr>
                  <p:nvPr/>
                </p:nvSpPr>
                <p:spPr bwMode="auto">
                  <a:xfrm>
                    <a:off x="4664" y="1338"/>
                    <a:ext cx="100" cy="36"/>
                  </a:xfrm>
                  <a:custGeom>
                    <a:avLst/>
                    <a:gdLst/>
                    <a:ahLst/>
                    <a:cxnLst>
                      <a:cxn ang="0">
                        <a:pos x="100" y="26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82" y="36"/>
                      </a:cxn>
                      <a:cxn ang="0">
                        <a:pos x="100" y="26"/>
                      </a:cxn>
                    </a:cxnLst>
                    <a:rect l="0" t="0" r="r" b="b"/>
                    <a:pathLst>
                      <a:path w="100" h="36">
                        <a:moveTo>
                          <a:pt x="100" y="26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82" y="36"/>
                        </a:lnTo>
                        <a:lnTo>
                          <a:pt x="100" y="26"/>
                        </a:lnTo>
                        <a:close/>
                      </a:path>
                    </a:pathLst>
                  </a:custGeom>
                  <a:solidFill>
                    <a:srgbClr val="00805F"/>
                  </a:solidFill>
                  <a:ln w="0">
                    <a:solidFill>
                      <a:srgbClr val="00805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45" name="Freeform 2513"/>
                  <p:cNvSpPr>
                    <a:spLocks noChangeAspect="1"/>
                  </p:cNvSpPr>
                  <p:nvPr/>
                </p:nvSpPr>
                <p:spPr bwMode="auto">
                  <a:xfrm>
                    <a:off x="4664" y="1338"/>
                    <a:ext cx="100" cy="36"/>
                  </a:xfrm>
                  <a:custGeom>
                    <a:avLst/>
                    <a:gdLst/>
                    <a:ahLst/>
                    <a:cxnLst>
                      <a:cxn ang="0">
                        <a:pos x="100" y="26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82" y="36"/>
                      </a:cxn>
                      <a:cxn ang="0">
                        <a:pos x="100" y="26"/>
                      </a:cxn>
                    </a:cxnLst>
                    <a:rect l="0" t="0" r="r" b="b"/>
                    <a:pathLst>
                      <a:path w="100" h="36">
                        <a:moveTo>
                          <a:pt x="100" y="26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82" y="36"/>
                        </a:lnTo>
                        <a:lnTo>
                          <a:pt x="100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46" name="Freeform 2514"/>
                  <p:cNvSpPr>
                    <a:spLocks noChangeAspect="1"/>
                  </p:cNvSpPr>
                  <p:nvPr/>
                </p:nvSpPr>
                <p:spPr bwMode="auto">
                  <a:xfrm>
                    <a:off x="4644" y="1346"/>
                    <a:ext cx="102" cy="38"/>
                  </a:xfrm>
                  <a:custGeom>
                    <a:avLst/>
                    <a:gdLst/>
                    <a:ahLst/>
                    <a:cxnLst>
                      <a:cxn ang="0">
                        <a:pos x="102" y="28"/>
                      </a:cxn>
                      <a:cxn ang="0">
                        <a:pos x="20" y="0"/>
                      </a:cxn>
                      <a:cxn ang="0">
                        <a:pos x="0" y="10"/>
                      </a:cxn>
                      <a:cxn ang="0">
                        <a:pos x="82" y="38"/>
                      </a:cxn>
                      <a:cxn ang="0">
                        <a:pos x="102" y="28"/>
                      </a:cxn>
                    </a:cxnLst>
                    <a:rect l="0" t="0" r="r" b="b"/>
                    <a:pathLst>
                      <a:path w="102" h="38">
                        <a:moveTo>
                          <a:pt x="102" y="28"/>
                        </a:moveTo>
                        <a:lnTo>
                          <a:pt x="20" y="0"/>
                        </a:lnTo>
                        <a:lnTo>
                          <a:pt x="0" y="10"/>
                        </a:lnTo>
                        <a:lnTo>
                          <a:pt x="82" y="38"/>
                        </a:lnTo>
                        <a:lnTo>
                          <a:pt x="102" y="28"/>
                        </a:lnTo>
                        <a:close/>
                      </a:path>
                    </a:pathLst>
                  </a:custGeom>
                  <a:solidFill>
                    <a:srgbClr val="007E66"/>
                  </a:solidFill>
                  <a:ln w="0">
                    <a:solidFill>
                      <a:srgbClr val="007E66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47" name="Freeform 2515"/>
                  <p:cNvSpPr>
                    <a:spLocks noChangeAspect="1"/>
                  </p:cNvSpPr>
                  <p:nvPr/>
                </p:nvSpPr>
                <p:spPr bwMode="auto">
                  <a:xfrm>
                    <a:off x="4644" y="1346"/>
                    <a:ext cx="102" cy="38"/>
                  </a:xfrm>
                  <a:custGeom>
                    <a:avLst/>
                    <a:gdLst/>
                    <a:ahLst/>
                    <a:cxnLst>
                      <a:cxn ang="0">
                        <a:pos x="102" y="28"/>
                      </a:cxn>
                      <a:cxn ang="0">
                        <a:pos x="20" y="0"/>
                      </a:cxn>
                      <a:cxn ang="0">
                        <a:pos x="0" y="10"/>
                      </a:cxn>
                      <a:cxn ang="0">
                        <a:pos x="82" y="38"/>
                      </a:cxn>
                      <a:cxn ang="0">
                        <a:pos x="102" y="28"/>
                      </a:cxn>
                    </a:cxnLst>
                    <a:rect l="0" t="0" r="r" b="b"/>
                    <a:pathLst>
                      <a:path w="102" h="38">
                        <a:moveTo>
                          <a:pt x="102" y="28"/>
                        </a:moveTo>
                        <a:lnTo>
                          <a:pt x="20" y="0"/>
                        </a:lnTo>
                        <a:lnTo>
                          <a:pt x="0" y="10"/>
                        </a:lnTo>
                        <a:lnTo>
                          <a:pt x="82" y="38"/>
                        </a:lnTo>
                        <a:lnTo>
                          <a:pt x="102" y="2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48" name="Freeform 2516"/>
                  <p:cNvSpPr>
                    <a:spLocks noChangeAspect="1"/>
                  </p:cNvSpPr>
                  <p:nvPr/>
                </p:nvSpPr>
                <p:spPr bwMode="auto">
                  <a:xfrm>
                    <a:off x="4624" y="1356"/>
                    <a:ext cx="102" cy="38"/>
                  </a:xfrm>
                  <a:custGeom>
                    <a:avLst/>
                    <a:gdLst/>
                    <a:ahLst/>
                    <a:cxnLst>
                      <a:cxn ang="0">
                        <a:pos x="102" y="28"/>
                      </a:cxn>
                      <a:cxn ang="0">
                        <a:pos x="20" y="0"/>
                      </a:cxn>
                      <a:cxn ang="0">
                        <a:pos x="0" y="10"/>
                      </a:cxn>
                      <a:cxn ang="0">
                        <a:pos x="82" y="38"/>
                      </a:cxn>
                      <a:cxn ang="0">
                        <a:pos x="102" y="28"/>
                      </a:cxn>
                    </a:cxnLst>
                    <a:rect l="0" t="0" r="r" b="b"/>
                    <a:pathLst>
                      <a:path w="102" h="38">
                        <a:moveTo>
                          <a:pt x="102" y="28"/>
                        </a:moveTo>
                        <a:lnTo>
                          <a:pt x="20" y="0"/>
                        </a:lnTo>
                        <a:lnTo>
                          <a:pt x="0" y="10"/>
                        </a:lnTo>
                        <a:lnTo>
                          <a:pt x="82" y="38"/>
                        </a:lnTo>
                        <a:lnTo>
                          <a:pt x="102" y="28"/>
                        </a:lnTo>
                        <a:close/>
                      </a:path>
                    </a:pathLst>
                  </a:custGeom>
                  <a:solidFill>
                    <a:srgbClr val="007D6B"/>
                  </a:solidFill>
                  <a:ln w="0">
                    <a:solidFill>
                      <a:srgbClr val="007D6B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49" name="Freeform 2517"/>
                  <p:cNvSpPr>
                    <a:spLocks noChangeAspect="1"/>
                  </p:cNvSpPr>
                  <p:nvPr/>
                </p:nvSpPr>
                <p:spPr bwMode="auto">
                  <a:xfrm>
                    <a:off x="4624" y="1356"/>
                    <a:ext cx="102" cy="38"/>
                  </a:xfrm>
                  <a:custGeom>
                    <a:avLst/>
                    <a:gdLst/>
                    <a:ahLst/>
                    <a:cxnLst>
                      <a:cxn ang="0">
                        <a:pos x="102" y="28"/>
                      </a:cxn>
                      <a:cxn ang="0">
                        <a:pos x="20" y="0"/>
                      </a:cxn>
                      <a:cxn ang="0">
                        <a:pos x="0" y="10"/>
                      </a:cxn>
                      <a:cxn ang="0">
                        <a:pos x="82" y="38"/>
                      </a:cxn>
                      <a:cxn ang="0">
                        <a:pos x="102" y="28"/>
                      </a:cxn>
                    </a:cxnLst>
                    <a:rect l="0" t="0" r="r" b="b"/>
                    <a:pathLst>
                      <a:path w="102" h="38">
                        <a:moveTo>
                          <a:pt x="102" y="28"/>
                        </a:moveTo>
                        <a:lnTo>
                          <a:pt x="20" y="0"/>
                        </a:lnTo>
                        <a:lnTo>
                          <a:pt x="0" y="10"/>
                        </a:lnTo>
                        <a:lnTo>
                          <a:pt x="82" y="38"/>
                        </a:lnTo>
                        <a:lnTo>
                          <a:pt x="102" y="2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50" name="Freeform 2518"/>
                  <p:cNvSpPr>
                    <a:spLocks noChangeAspect="1"/>
                  </p:cNvSpPr>
                  <p:nvPr/>
                </p:nvSpPr>
                <p:spPr bwMode="auto">
                  <a:xfrm>
                    <a:off x="4604" y="1366"/>
                    <a:ext cx="102" cy="40"/>
                  </a:xfrm>
                  <a:custGeom>
                    <a:avLst/>
                    <a:gdLst/>
                    <a:ahLst/>
                    <a:cxnLst>
                      <a:cxn ang="0">
                        <a:pos x="102" y="28"/>
                      </a:cxn>
                      <a:cxn ang="0">
                        <a:pos x="20" y="0"/>
                      </a:cxn>
                      <a:cxn ang="0">
                        <a:pos x="0" y="10"/>
                      </a:cxn>
                      <a:cxn ang="0">
                        <a:pos x="82" y="40"/>
                      </a:cxn>
                      <a:cxn ang="0">
                        <a:pos x="102" y="28"/>
                      </a:cxn>
                    </a:cxnLst>
                    <a:rect l="0" t="0" r="r" b="b"/>
                    <a:pathLst>
                      <a:path w="102" h="40">
                        <a:moveTo>
                          <a:pt x="102" y="28"/>
                        </a:moveTo>
                        <a:lnTo>
                          <a:pt x="20" y="0"/>
                        </a:lnTo>
                        <a:lnTo>
                          <a:pt x="0" y="10"/>
                        </a:lnTo>
                        <a:lnTo>
                          <a:pt x="82" y="40"/>
                        </a:lnTo>
                        <a:lnTo>
                          <a:pt x="102" y="28"/>
                        </a:lnTo>
                        <a:close/>
                      </a:path>
                    </a:pathLst>
                  </a:custGeom>
                  <a:solidFill>
                    <a:srgbClr val="007C71"/>
                  </a:solidFill>
                  <a:ln w="0">
                    <a:solidFill>
                      <a:srgbClr val="007C7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51" name="Freeform 2519"/>
                  <p:cNvSpPr>
                    <a:spLocks noChangeAspect="1"/>
                  </p:cNvSpPr>
                  <p:nvPr/>
                </p:nvSpPr>
                <p:spPr bwMode="auto">
                  <a:xfrm>
                    <a:off x="4604" y="1366"/>
                    <a:ext cx="102" cy="40"/>
                  </a:xfrm>
                  <a:custGeom>
                    <a:avLst/>
                    <a:gdLst/>
                    <a:ahLst/>
                    <a:cxnLst>
                      <a:cxn ang="0">
                        <a:pos x="102" y="28"/>
                      </a:cxn>
                      <a:cxn ang="0">
                        <a:pos x="20" y="0"/>
                      </a:cxn>
                      <a:cxn ang="0">
                        <a:pos x="0" y="10"/>
                      </a:cxn>
                      <a:cxn ang="0">
                        <a:pos x="82" y="40"/>
                      </a:cxn>
                      <a:cxn ang="0">
                        <a:pos x="102" y="28"/>
                      </a:cxn>
                    </a:cxnLst>
                    <a:rect l="0" t="0" r="r" b="b"/>
                    <a:pathLst>
                      <a:path w="102" h="40">
                        <a:moveTo>
                          <a:pt x="102" y="28"/>
                        </a:moveTo>
                        <a:lnTo>
                          <a:pt x="20" y="0"/>
                        </a:lnTo>
                        <a:lnTo>
                          <a:pt x="0" y="10"/>
                        </a:lnTo>
                        <a:lnTo>
                          <a:pt x="82" y="40"/>
                        </a:lnTo>
                        <a:lnTo>
                          <a:pt x="102" y="2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52" name="Freeform 2520"/>
                  <p:cNvSpPr>
                    <a:spLocks noChangeAspect="1"/>
                  </p:cNvSpPr>
                  <p:nvPr/>
                </p:nvSpPr>
                <p:spPr bwMode="auto">
                  <a:xfrm>
                    <a:off x="4584" y="1376"/>
                    <a:ext cx="102" cy="42"/>
                  </a:xfrm>
                  <a:custGeom>
                    <a:avLst/>
                    <a:gdLst/>
                    <a:ahLst/>
                    <a:cxnLst>
                      <a:cxn ang="0">
                        <a:pos x="102" y="30"/>
                      </a:cxn>
                      <a:cxn ang="0">
                        <a:pos x="20" y="0"/>
                      </a:cxn>
                      <a:cxn ang="0">
                        <a:pos x="0" y="12"/>
                      </a:cxn>
                      <a:cxn ang="0">
                        <a:pos x="82" y="42"/>
                      </a:cxn>
                      <a:cxn ang="0">
                        <a:pos x="102" y="30"/>
                      </a:cxn>
                    </a:cxnLst>
                    <a:rect l="0" t="0" r="r" b="b"/>
                    <a:pathLst>
                      <a:path w="102" h="42">
                        <a:moveTo>
                          <a:pt x="102" y="30"/>
                        </a:moveTo>
                        <a:lnTo>
                          <a:pt x="20" y="0"/>
                        </a:lnTo>
                        <a:lnTo>
                          <a:pt x="0" y="12"/>
                        </a:lnTo>
                        <a:lnTo>
                          <a:pt x="82" y="42"/>
                        </a:lnTo>
                        <a:lnTo>
                          <a:pt x="102" y="30"/>
                        </a:lnTo>
                        <a:close/>
                      </a:path>
                    </a:pathLst>
                  </a:custGeom>
                  <a:solidFill>
                    <a:srgbClr val="007A77"/>
                  </a:solidFill>
                  <a:ln w="0">
                    <a:solidFill>
                      <a:srgbClr val="007A77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53" name="Freeform 2521"/>
                  <p:cNvSpPr>
                    <a:spLocks noChangeAspect="1"/>
                  </p:cNvSpPr>
                  <p:nvPr/>
                </p:nvSpPr>
                <p:spPr bwMode="auto">
                  <a:xfrm>
                    <a:off x="4584" y="1376"/>
                    <a:ext cx="102" cy="42"/>
                  </a:xfrm>
                  <a:custGeom>
                    <a:avLst/>
                    <a:gdLst/>
                    <a:ahLst/>
                    <a:cxnLst>
                      <a:cxn ang="0">
                        <a:pos x="102" y="30"/>
                      </a:cxn>
                      <a:cxn ang="0">
                        <a:pos x="20" y="0"/>
                      </a:cxn>
                      <a:cxn ang="0">
                        <a:pos x="0" y="12"/>
                      </a:cxn>
                      <a:cxn ang="0">
                        <a:pos x="82" y="42"/>
                      </a:cxn>
                      <a:cxn ang="0">
                        <a:pos x="102" y="30"/>
                      </a:cxn>
                    </a:cxnLst>
                    <a:rect l="0" t="0" r="r" b="b"/>
                    <a:pathLst>
                      <a:path w="102" h="42">
                        <a:moveTo>
                          <a:pt x="102" y="30"/>
                        </a:moveTo>
                        <a:lnTo>
                          <a:pt x="20" y="0"/>
                        </a:lnTo>
                        <a:lnTo>
                          <a:pt x="0" y="12"/>
                        </a:lnTo>
                        <a:lnTo>
                          <a:pt x="82" y="42"/>
                        </a:lnTo>
                        <a:lnTo>
                          <a:pt x="102" y="3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54" name="Freeform 2522"/>
                  <p:cNvSpPr>
                    <a:spLocks noChangeAspect="1"/>
                  </p:cNvSpPr>
                  <p:nvPr/>
                </p:nvSpPr>
                <p:spPr bwMode="auto">
                  <a:xfrm>
                    <a:off x="4564" y="1388"/>
                    <a:ext cx="102" cy="44"/>
                  </a:xfrm>
                  <a:custGeom>
                    <a:avLst/>
                    <a:gdLst/>
                    <a:ahLst/>
                    <a:cxnLst>
                      <a:cxn ang="0">
                        <a:pos x="102" y="30"/>
                      </a:cxn>
                      <a:cxn ang="0">
                        <a:pos x="20" y="0"/>
                      </a:cxn>
                      <a:cxn ang="0">
                        <a:pos x="0" y="12"/>
                      </a:cxn>
                      <a:cxn ang="0">
                        <a:pos x="82" y="44"/>
                      </a:cxn>
                      <a:cxn ang="0">
                        <a:pos x="102" y="30"/>
                      </a:cxn>
                    </a:cxnLst>
                    <a:rect l="0" t="0" r="r" b="b"/>
                    <a:pathLst>
                      <a:path w="102" h="44">
                        <a:moveTo>
                          <a:pt x="102" y="30"/>
                        </a:moveTo>
                        <a:lnTo>
                          <a:pt x="20" y="0"/>
                        </a:lnTo>
                        <a:lnTo>
                          <a:pt x="0" y="12"/>
                        </a:lnTo>
                        <a:lnTo>
                          <a:pt x="82" y="44"/>
                        </a:lnTo>
                        <a:lnTo>
                          <a:pt x="102" y="30"/>
                        </a:lnTo>
                        <a:close/>
                      </a:path>
                    </a:pathLst>
                  </a:custGeom>
                  <a:solidFill>
                    <a:srgbClr val="00797D"/>
                  </a:solidFill>
                  <a:ln w="0">
                    <a:solidFill>
                      <a:srgbClr val="00797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55" name="Freeform 2523"/>
                  <p:cNvSpPr>
                    <a:spLocks noChangeAspect="1"/>
                  </p:cNvSpPr>
                  <p:nvPr/>
                </p:nvSpPr>
                <p:spPr bwMode="auto">
                  <a:xfrm>
                    <a:off x="4564" y="1388"/>
                    <a:ext cx="102" cy="44"/>
                  </a:xfrm>
                  <a:custGeom>
                    <a:avLst/>
                    <a:gdLst/>
                    <a:ahLst/>
                    <a:cxnLst>
                      <a:cxn ang="0">
                        <a:pos x="102" y="30"/>
                      </a:cxn>
                      <a:cxn ang="0">
                        <a:pos x="20" y="0"/>
                      </a:cxn>
                      <a:cxn ang="0">
                        <a:pos x="0" y="12"/>
                      </a:cxn>
                      <a:cxn ang="0">
                        <a:pos x="82" y="44"/>
                      </a:cxn>
                      <a:cxn ang="0">
                        <a:pos x="102" y="30"/>
                      </a:cxn>
                    </a:cxnLst>
                    <a:rect l="0" t="0" r="r" b="b"/>
                    <a:pathLst>
                      <a:path w="102" h="44">
                        <a:moveTo>
                          <a:pt x="102" y="30"/>
                        </a:moveTo>
                        <a:lnTo>
                          <a:pt x="20" y="0"/>
                        </a:lnTo>
                        <a:lnTo>
                          <a:pt x="0" y="12"/>
                        </a:lnTo>
                        <a:lnTo>
                          <a:pt x="82" y="44"/>
                        </a:lnTo>
                        <a:lnTo>
                          <a:pt x="102" y="3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56" name="Freeform 2524"/>
                  <p:cNvSpPr>
                    <a:spLocks noChangeAspect="1"/>
                  </p:cNvSpPr>
                  <p:nvPr/>
                </p:nvSpPr>
                <p:spPr bwMode="auto">
                  <a:xfrm>
                    <a:off x="4544" y="1400"/>
                    <a:ext cx="102" cy="46"/>
                  </a:xfrm>
                  <a:custGeom>
                    <a:avLst/>
                    <a:gdLst/>
                    <a:ahLst/>
                    <a:cxnLst>
                      <a:cxn ang="0">
                        <a:pos x="102" y="32"/>
                      </a:cxn>
                      <a:cxn ang="0">
                        <a:pos x="20" y="0"/>
                      </a:cxn>
                      <a:cxn ang="0">
                        <a:pos x="0" y="12"/>
                      </a:cxn>
                      <a:cxn ang="0">
                        <a:pos x="82" y="46"/>
                      </a:cxn>
                      <a:cxn ang="0">
                        <a:pos x="102" y="32"/>
                      </a:cxn>
                    </a:cxnLst>
                    <a:rect l="0" t="0" r="r" b="b"/>
                    <a:pathLst>
                      <a:path w="102" h="46">
                        <a:moveTo>
                          <a:pt x="102" y="32"/>
                        </a:moveTo>
                        <a:lnTo>
                          <a:pt x="20" y="0"/>
                        </a:lnTo>
                        <a:lnTo>
                          <a:pt x="0" y="12"/>
                        </a:lnTo>
                        <a:lnTo>
                          <a:pt x="82" y="46"/>
                        </a:lnTo>
                        <a:lnTo>
                          <a:pt x="102" y="32"/>
                        </a:lnTo>
                        <a:close/>
                      </a:path>
                    </a:pathLst>
                  </a:custGeom>
                  <a:solidFill>
                    <a:srgbClr val="007884"/>
                  </a:solidFill>
                  <a:ln w="0">
                    <a:solidFill>
                      <a:srgbClr val="007884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57" name="Freeform 2525"/>
                  <p:cNvSpPr>
                    <a:spLocks noChangeAspect="1"/>
                  </p:cNvSpPr>
                  <p:nvPr/>
                </p:nvSpPr>
                <p:spPr bwMode="auto">
                  <a:xfrm>
                    <a:off x="4544" y="1400"/>
                    <a:ext cx="102" cy="46"/>
                  </a:xfrm>
                  <a:custGeom>
                    <a:avLst/>
                    <a:gdLst/>
                    <a:ahLst/>
                    <a:cxnLst>
                      <a:cxn ang="0">
                        <a:pos x="102" y="32"/>
                      </a:cxn>
                      <a:cxn ang="0">
                        <a:pos x="20" y="0"/>
                      </a:cxn>
                      <a:cxn ang="0">
                        <a:pos x="0" y="12"/>
                      </a:cxn>
                      <a:cxn ang="0">
                        <a:pos x="82" y="46"/>
                      </a:cxn>
                      <a:cxn ang="0">
                        <a:pos x="102" y="32"/>
                      </a:cxn>
                    </a:cxnLst>
                    <a:rect l="0" t="0" r="r" b="b"/>
                    <a:pathLst>
                      <a:path w="102" h="46">
                        <a:moveTo>
                          <a:pt x="102" y="32"/>
                        </a:moveTo>
                        <a:lnTo>
                          <a:pt x="20" y="0"/>
                        </a:lnTo>
                        <a:lnTo>
                          <a:pt x="0" y="12"/>
                        </a:lnTo>
                        <a:lnTo>
                          <a:pt x="82" y="46"/>
                        </a:lnTo>
                        <a:lnTo>
                          <a:pt x="102" y="3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58" name="Freeform 2526"/>
                  <p:cNvSpPr>
                    <a:spLocks noChangeAspect="1"/>
                  </p:cNvSpPr>
                  <p:nvPr/>
                </p:nvSpPr>
                <p:spPr bwMode="auto">
                  <a:xfrm>
                    <a:off x="4524" y="1412"/>
                    <a:ext cx="102" cy="50"/>
                  </a:xfrm>
                  <a:custGeom>
                    <a:avLst/>
                    <a:gdLst/>
                    <a:ahLst/>
                    <a:cxnLst>
                      <a:cxn ang="0">
                        <a:pos x="102" y="34"/>
                      </a:cxn>
                      <a:cxn ang="0">
                        <a:pos x="20" y="0"/>
                      </a:cxn>
                      <a:cxn ang="0">
                        <a:pos x="0" y="14"/>
                      </a:cxn>
                      <a:cxn ang="0">
                        <a:pos x="82" y="50"/>
                      </a:cxn>
                      <a:cxn ang="0">
                        <a:pos x="102" y="34"/>
                      </a:cxn>
                    </a:cxnLst>
                    <a:rect l="0" t="0" r="r" b="b"/>
                    <a:pathLst>
                      <a:path w="102" h="50">
                        <a:moveTo>
                          <a:pt x="102" y="34"/>
                        </a:moveTo>
                        <a:lnTo>
                          <a:pt x="20" y="0"/>
                        </a:lnTo>
                        <a:lnTo>
                          <a:pt x="0" y="14"/>
                        </a:lnTo>
                        <a:lnTo>
                          <a:pt x="82" y="50"/>
                        </a:lnTo>
                        <a:lnTo>
                          <a:pt x="102" y="34"/>
                        </a:lnTo>
                        <a:close/>
                      </a:path>
                    </a:pathLst>
                  </a:custGeom>
                  <a:solidFill>
                    <a:srgbClr val="007689"/>
                  </a:solidFill>
                  <a:ln w="0">
                    <a:solidFill>
                      <a:srgbClr val="007689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59" name="Freeform 2527"/>
                  <p:cNvSpPr>
                    <a:spLocks noChangeAspect="1"/>
                  </p:cNvSpPr>
                  <p:nvPr/>
                </p:nvSpPr>
                <p:spPr bwMode="auto">
                  <a:xfrm>
                    <a:off x="4524" y="1412"/>
                    <a:ext cx="102" cy="50"/>
                  </a:xfrm>
                  <a:custGeom>
                    <a:avLst/>
                    <a:gdLst/>
                    <a:ahLst/>
                    <a:cxnLst>
                      <a:cxn ang="0">
                        <a:pos x="102" y="34"/>
                      </a:cxn>
                      <a:cxn ang="0">
                        <a:pos x="20" y="0"/>
                      </a:cxn>
                      <a:cxn ang="0">
                        <a:pos x="0" y="14"/>
                      </a:cxn>
                      <a:cxn ang="0">
                        <a:pos x="82" y="50"/>
                      </a:cxn>
                      <a:cxn ang="0">
                        <a:pos x="102" y="34"/>
                      </a:cxn>
                    </a:cxnLst>
                    <a:rect l="0" t="0" r="r" b="b"/>
                    <a:pathLst>
                      <a:path w="102" h="50">
                        <a:moveTo>
                          <a:pt x="102" y="34"/>
                        </a:moveTo>
                        <a:lnTo>
                          <a:pt x="20" y="0"/>
                        </a:lnTo>
                        <a:lnTo>
                          <a:pt x="0" y="14"/>
                        </a:lnTo>
                        <a:lnTo>
                          <a:pt x="82" y="50"/>
                        </a:lnTo>
                        <a:lnTo>
                          <a:pt x="102" y="3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60" name="Freeform 2528"/>
                  <p:cNvSpPr>
                    <a:spLocks noChangeAspect="1"/>
                  </p:cNvSpPr>
                  <p:nvPr/>
                </p:nvSpPr>
                <p:spPr bwMode="auto">
                  <a:xfrm>
                    <a:off x="4502" y="1426"/>
                    <a:ext cx="104" cy="54"/>
                  </a:xfrm>
                  <a:custGeom>
                    <a:avLst/>
                    <a:gdLst/>
                    <a:ahLst/>
                    <a:cxnLst>
                      <a:cxn ang="0">
                        <a:pos x="104" y="36"/>
                      </a:cxn>
                      <a:cxn ang="0">
                        <a:pos x="22" y="0"/>
                      </a:cxn>
                      <a:cxn ang="0">
                        <a:pos x="0" y="16"/>
                      </a:cxn>
                      <a:cxn ang="0">
                        <a:pos x="82" y="54"/>
                      </a:cxn>
                      <a:cxn ang="0">
                        <a:pos x="104" y="36"/>
                      </a:cxn>
                    </a:cxnLst>
                    <a:rect l="0" t="0" r="r" b="b"/>
                    <a:pathLst>
                      <a:path w="104" h="54">
                        <a:moveTo>
                          <a:pt x="104" y="36"/>
                        </a:moveTo>
                        <a:lnTo>
                          <a:pt x="22" y="0"/>
                        </a:lnTo>
                        <a:lnTo>
                          <a:pt x="0" y="16"/>
                        </a:lnTo>
                        <a:lnTo>
                          <a:pt x="82" y="54"/>
                        </a:lnTo>
                        <a:lnTo>
                          <a:pt x="104" y="36"/>
                        </a:lnTo>
                        <a:close/>
                      </a:path>
                    </a:pathLst>
                  </a:custGeom>
                  <a:solidFill>
                    <a:srgbClr val="007590"/>
                  </a:solidFill>
                  <a:ln w="0">
                    <a:solidFill>
                      <a:srgbClr val="00759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61" name="Freeform 2529"/>
                  <p:cNvSpPr>
                    <a:spLocks noChangeAspect="1"/>
                  </p:cNvSpPr>
                  <p:nvPr/>
                </p:nvSpPr>
                <p:spPr bwMode="auto">
                  <a:xfrm>
                    <a:off x="4502" y="1426"/>
                    <a:ext cx="104" cy="54"/>
                  </a:xfrm>
                  <a:custGeom>
                    <a:avLst/>
                    <a:gdLst/>
                    <a:ahLst/>
                    <a:cxnLst>
                      <a:cxn ang="0">
                        <a:pos x="104" y="36"/>
                      </a:cxn>
                      <a:cxn ang="0">
                        <a:pos x="22" y="0"/>
                      </a:cxn>
                      <a:cxn ang="0">
                        <a:pos x="0" y="16"/>
                      </a:cxn>
                      <a:cxn ang="0">
                        <a:pos x="82" y="54"/>
                      </a:cxn>
                      <a:cxn ang="0">
                        <a:pos x="104" y="36"/>
                      </a:cxn>
                    </a:cxnLst>
                    <a:rect l="0" t="0" r="r" b="b"/>
                    <a:pathLst>
                      <a:path w="104" h="54">
                        <a:moveTo>
                          <a:pt x="104" y="36"/>
                        </a:moveTo>
                        <a:lnTo>
                          <a:pt x="22" y="0"/>
                        </a:lnTo>
                        <a:lnTo>
                          <a:pt x="0" y="16"/>
                        </a:lnTo>
                        <a:lnTo>
                          <a:pt x="82" y="54"/>
                        </a:lnTo>
                        <a:lnTo>
                          <a:pt x="104" y="3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62" name="Freeform 2530"/>
                  <p:cNvSpPr>
                    <a:spLocks noChangeAspect="1"/>
                  </p:cNvSpPr>
                  <p:nvPr/>
                </p:nvSpPr>
                <p:spPr bwMode="auto">
                  <a:xfrm>
                    <a:off x="4480" y="1442"/>
                    <a:ext cx="104" cy="56"/>
                  </a:xfrm>
                  <a:custGeom>
                    <a:avLst/>
                    <a:gdLst/>
                    <a:ahLst/>
                    <a:cxnLst>
                      <a:cxn ang="0">
                        <a:pos x="104" y="38"/>
                      </a:cxn>
                      <a:cxn ang="0">
                        <a:pos x="22" y="0"/>
                      </a:cxn>
                      <a:cxn ang="0">
                        <a:pos x="0" y="16"/>
                      </a:cxn>
                      <a:cxn ang="0">
                        <a:pos x="82" y="56"/>
                      </a:cxn>
                      <a:cxn ang="0">
                        <a:pos x="104" y="38"/>
                      </a:cxn>
                    </a:cxnLst>
                    <a:rect l="0" t="0" r="r" b="b"/>
                    <a:pathLst>
                      <a:path w="104" h="56">
                        <a:moveTo>
                          <a:pt x="104" y="38"/>
                        </a:moveTo>
                        <a:lnTo>
                          <a:pt x="22" y="0"/>
                        </a:lnTo>
                        <a:lnTo>
                          <a:pt x="0" y="16"/>
                        </a:lnTo>
                        <a:lnTo>
                          <a:pt x="82" y="56"/>
                        </a:lnTo>
                        <a:lnTo>
                          <a:pt x="104" y="38"/>
                        </a:lnTo>
                        <a:close/>
                      </a:path>
                    </a:pathLst>
                  </a:custGeom>
                  <a:solidFill>
                    <a:srgbClr val="007495"/>
                  </a:solidFill>
                  <a:ln w="0">
                    <a:solidFill>
                      <a:srgbClr val="00749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63" name="Freeform 2531"/>
                  <p:cNvSpPr>
                    <a:spLocks noChangeAspect="1"/>
                  </p:cNvSpPr>
                  <p:nvPr/>
                </p:nvSpPr>
                <p:spPr bwMode="auto">
                  <a:xfrm>
                    <a:off x="4480" y="1442"/>
                    <a:ext cx="104" cy="56"/>
                  </a:xfrm>
                  <a:custGeom>
                    <a:avLst/>
                    <a:gdLst/>
                    <a:ahLst/>
                    <a:cxnLst>
                      <a:cxn ang="0">
                        <a:pos x="104" y="38"/>
                      </a:cxn>
                      <a:cxn ang="0">
                        <a:pos x="22" y="0"/>
                      </a:cxn>
                      <a:cxn ang="0">
                        <a:pos x="0" y="16"/>
                      </a:cxn>
                      <a:cxn ang="0">
                        <a:pos x="82" y="56"/>
                      </a:cxn>
                      <a:cxn ang="0">
                        <a:pos x="104" y="38"/>
                      </a:cxn>
                    </a:cxnLst>
                    <a:rect l="0" t="0" r="r" b="b"/>
                    <a:pathLst>
                      <a:path w="104" h="56">
                        <a:moveTo>
                          <a:pt x="104" y="38"/>
                        </a:moveTo>
                        <a:lnTo>
                          <a:pt x="22" y="0"/>
                        </a:lnTo>
                        <a:lnTo>
                          <a:pt x="0" y="16"/>
                        </a:lnTo>
                        <a:lnTo>
                          <a:pt x="82" y="56"/>
                        </a:lnTo>
                        <a:lnTo>
                          <a:pt x="104" y="3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64" name="Freeform 2532"/>
                  <p:cNvSpPr>
                    <a:spLocks noChangeAspect="1"/>
                  </p:cNvSpPr>
                  <p:nvPr/>
                </p:nvSpPr>
                <p:spPr bwMode="auto">
                  <a:xfrm>
                    <a:off x="4460" y="1458"/>
                    <a:ext cx="102" cy="60"/>
                  </a:xfrm>
                  <a:custGeom>
                    <a:avLst/>
                    <a:gdLst/>
                    <a:ahLst/>
                    <a:cxnLst>
                      <a:cxn ang="0">
                        <a:pos x="102" y="40"/>
                      </a:cxn>
                      <a:cxn ang="0">
                        <a:pos x="20" y="0"/>
                      </a:cxn>
                      <a:cxn ang="0">
                        <a:pos x="0" y="18"/>
                      </a:cxn>
                      <a:cxn ang="0">
                        <a:pos x="82" y="60"/>
                      </a:cxn>
                      <a:cxn ang="0">
                        <a:pos x="102" y="40"/>
                      </a:cxn>
                    </a:cxnLst>
                    <a:rect l="0" t="0" r="r" b="b"/>
                    <a:pathLst>
                      <a:path w="102" h="60">
                        <a:moveTo>
                          <a:pt x="102" y="40"/>
                        </a:moveTo>
                        <a:lnTo>
                          <a:pt x="20" y="0"/>
                        </a:lnTo>
                        <a:lnTo>
                          <a:pt x="0" y="18"/>
                        </a:lnTo>
                        <a:lnTo>
                          <a:pt x="82" y="60"/>
                        </a:lnTo>
                        <a:lnTo>
                          <a:pt x="102" y="40"/>
                        </a:lnTo>
                        <a:close/>
                      </a:path>
                    </a:pathLst>
                  </a:custGeom>
                  <a:solidFill>
                    <a:srgbClr val="00729A"/>
                  </a:solidFill>
                  <a:ln w="0">
                    <a:solidFill>
                      <a:srgbClr val="00729A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65" name="Freeform 2533"/>
                  <p:cNvSpPr>
                    <a:spLocks noChangeAspect="1"/>
                  </p:cNvSpPr>
                  <p:nvPr/>
                </p:nvSpPr>
                <p:spPr bwMode="auto">
                  <a:xfrm>
                    <a:off x="4460" y="1458"/>
                    <a:ext cx="102" cy="60"/>
                  </a:xfrm>
                  <a:custGeom>
                    <a:avLst/>
                    <a:gdLst/>
                    <a:ahLst/>
                    <a:cxnLst>
                      <a:cxn ang="0">
                        <a:pos x="102" y="40"/>
                      </a:cxn>
                      <a:cxn ang="0">
                        <a:pos x="20" y="0"/>
                      </a:cxn>
                      <a:cxn ang="0">
                        <a:pos x="0" y="18"/>
                      </a:cxn>
                      <a:cxn ang="0">
                        <a:pos x="82" y="60"/>
                      </a:cxn>
                      <a:cxn ang="0">
                        <a:pos x="102" y="40"/>
                      </a:cxn>
                    </a:cxnLst>
                    <a:rect l="0" t="0" r="r" b="b"/>
                    <a:pathLst>
                      <a:path w="102" h="60">
                        <a:moveTo>
                          <a:pt x="102" y="40"/>
                        </a:moveTo>
                        <a:lnTo>
                          <a:pt x="20" y="0"/>
                        </a:lnTo>
                        <a:lnTo>
                          <a:pt x="0" y="18"/>
                        </a:lnTo>
                        <a:lnTo>
                          <a:pt x="82" y="60"/>
                        </a:lnTo>
                        <a:lnTo>
                          <a:pt x="102" y="4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66" name="Freeform 2534"/>
                  <p:cNvSpPr>
                    <a:spLocks noChangeAspect="1"/>
                  </p:cNvSpPr>
                  <p:nvPr/>
                </p:nvSpPr>
                <p:spPr bwMode="auto">
                  <a:xfrm>
                    <a:off x="4438" y="1476"/>
                    <a:ext cx="104" cy="64"/>
                  </a:xfrm>
                  <a:custGeom>
                    <a:avLst/>
                    <a:gdLst/>
                    <a:ahLst/>
                    <a:cxnLst>
                      <a:cxn ang="0">
                        <a:pos x="104" y="42"/>
                      </a:cxn>
                      <a:cxn ang="0">
                        <a:pos x="22" y="0"/>
                      </a:cxn>
                      <a:cxn ang="0">
                        <a:pos x="0" y="18"/>
                      </a:cxn>
                      <a:cxn ang="0">
                        <a:pos x="82" y="64"/>
                      </a:cxn>
                      <a:cxn ang="0">
                        <a:pos x="104" y="42"/>
                      </a:cxn>
                    </a:cxnLst>
                    <a:rect l="0" t="0" r="r" b="b"/>
                    <a:pathLst>
                      <a:path w="104" h="64">
                        <a:moveTo>
                          <a:pt x="104" y="42"/>
                        </a:moveTo>
                        <a:lnTo>
                          <a:pt x="22" y="0"/>
                        </a:lnTo>
                        <a:lnTo>
                          <a:pt x="0" y="18"/>
                        </a:lnTo>
                        <a:lnTo>
                          <a:pt x="82" y="64"/>
                        </a:lnTo>
                        <a:lnTo>
                          <a:pt x="104" y="42"/>
                        </a:lnTo>
                        <a:close/>
                      </a:path>
                    </a:pathLst>
                  </a:custGeom>
                  <a:solidFill>
                    <a:srgbClr val="00729D"/>
                  </a:solidFill>
                  <a:ln w="0">
                    <a:solidFill>
                      <a:srgbClr val="00729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67" name="Freeform 2535"/>
                  <p:cNvSpPr>
                    <a:spLocks noChangeAspect="1"/>
                  </p:cNvSpPr>
                  <p:nvPr/>
                </p:nvSpPr>
                <p:spPr bwMode="auto">
                  <a:xfrm>
                    <a:off x="4438" y="1476"/>
                    <a:ext cx="104" cy="64"/>
                  </a:xfrm>
                  <a:custGeom>
                    <a:avLst/>
                    <a:gdLst/>
                    <a:ahLst/>
                    <a:cxnLst>
                      <a:cxn ang="0">
                        <a:pos x="104" y="42"/>
                      </a:cxn>
                      <a:cxn ang="0">
                        <a:pos x="22" y="0"/>
                      </a:cxn>
                      <a:cxn ang="0">
                        <a:pos x="0" y="18"/>
                      </a:cxn>
                      <a:cxn ang="0">
                        <a:pos x="82" y="64"/>
                      </a:cxn>
                      <a:cxn ang="0">
                        <a:pos x="104" y="42"/>
                      </a:cxn>
                    </a:cxnLst>
                    <a:rect l="0" t="0" r="r" b="b"/>
                    <a:pathLst>
                      <a:path w="104" h="64">
                        <a:moveTo>
                          <a:pt x="104" y="42"/>
                        </a:moveTo>
                        <a:lnTo>
                          <a:pt x="22" y="0"/>
                        </a:lnTo>
                        <a:lnTo>
                          <a:pt x="0" y="18"/>
                        </a:lnTo>
                        <a:lnTo>
                          <a:pt x="82" y="64"/>
                        </a:lnTo>
                        <a:lnTo>
                          <a:pt x="104" y="4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68" name="Freeform 2536"/>
                  <p:cNvSpPr>
                    <a:spLocks noChangeAspect="1"/>
                  </p:cNvSpPr>
                  <p:nvPr/>
                </p:nvSpPr>
                <p:spPr bwMode="auto">
                  <a:xfrm>
                    <a:off x="4416" y="1494"/>
                    <a:ext cx="104" cy="68"/>
                  </a:xfrm>
                  <a:custGeom>
                    <a:avLst/>
                    <a:gdLst/>
                    <a:ahLst/>
                    <a:cxnLst>
                      <a:cxn ang="0">
                        <a:pos x="104" y="46"/>
                      </a:cxn>
                      <a:cxn ang="0">
                        <a:pos x="22" y="0"/>
                      </a:cxn>
                      <a:cxn ang="0">
                        <a:pos x="0" y="20"/>
                      </a:cxn>
                      <a:cxn ang="0">
                        <a:pos x="82" y="68"/>
                      </a:cxn>
                      <a:cxn ang="0">
                        <a:pos x="104" y="46"/>
                      </a:cxn>
                    </a:cxnLst>
                    <a:rect l="0" t="0" r="r" b="b"/>
                    <a:pathLst>
                      <a:path w="104" h="68">
                        <a:moveTo>
                          <a:pt x="104" y="46"/>
                        </a:moveTo>
                        <a:lnTo>
                          <a:pt x="22" y="0"/>
                        </a:lnTo>
                        <a:lnTo>
                          <a:pt x="0" y="20"/>
                        </a:lnTo>
                        <a:lnTo>
                          <a:pt x="82" y="68"/>
                        </a:lnTo>
                        <a:lnTo>
                          <a:pt x="104" y="46"/>
                        </a:lnTo>
                        <a:close/>
                      </a:path>
                    </a:pathLst>
                  </a:custGeom>
                  <a:solidFill>
                    <a:srgbClr val="0071A0"/>
                  </a:solidFill>
                  <a:ln w="0">
                    <a:solidFill>
                      <a:srgbClr val="0071A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69" name="Freeform 2537"/>
                  <p:cNvSpPr>
                    <a:spLocks noChangeAspect="1"/>
                  </p:cNvSpPr>
                  <p:nvPr/>
                </p:nvSpPr>
                <p:spPr bwMode="auto">
                  <a:xfrm>
                    <a:off x="4416" y="1494"/>
                    <a:ext cx="104" cy="68"/>
                  </a:xfrm>
                  <a:custGeom>
                    <a:avLst/>
                    <a:gdLst/>
                    <a:ahLst/>
                    <a:cxnLst>
                      <a:cxn ang="0">
                        <a:pos x="104" y="46"/>
                      </a:cxn>
                      <a:cxn ang="0">
                        <a:pos x="22" y="0"/>
                      </a:cxn>
                      <a:cxn ang="0">
                        <a:pos x="0" y="20"/>
                      </a:cxn>
                      <a:cxn ang="0">
                        <a:pos x="82" y="68"/>
                      </a:cxn>
                      <a:cxn ang="0">
                        <a:pos x="104" y="46"/>
                      </a:cxn>
                    </a:cxnLst>
                    <a:rect l="0" t="0" r="r" b="b"/>
                    <a:pathLst>
                      <a:path w="104" h="68">
                        <a:moveTo>
                          <a:pt x="104" y="46"/>
                        </a:moveTo>
                        <a:lnTo>
                          <a:pt x="22" y="0"/>
                        </a:lnTo>
                        <a:lnTo>
                          <a:pt x="0" y="20"/>
                        </a:lnTo>
                        <a:lnTo>
                          <a:pt x="82" y="68"/>
                        </a:lnTo>
                        <a:lnTo>
                          <a:pt x="104" y="4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70" name="Freeform 2538"/>
                  <p:cNvSpPr>
                    <a:spLocks noChangeAspect="1"/>
                  </p:cNvSpPr>
                  <p:nvPr/>
                </p:nvSpPr>
                <p:spPr bwMode="auto">
                  <a:xfrm>
                    <a:off x="4394" y="1514"/>
                    <a:ext cx="104" cy="74"/>
                  </a:xfrm>
                  <a:custGeom>
                    <a:avLst/>
                    <a:gdLst/>
                    <a:ahLst/>
                    <a:cxnLst>
                      <a:cxn ang="0">
                        <a:pos x="104" y="48"/>
                      </a:cxn>
                      <a:cxn ang="0">
                        <a:pos x="22" y="0"/>
                      </a:cxn>
                      <a:cxn ang="0">
                        <a:pos x="0" y="20"/>
                      </a:cxn>
                      <a:cxn ang="0">
                        <a:pos x="80" y="74"/>
                      </a:cxn>
                      <a:cxn ang="0">
                        <a:pos x="104" y="48"/>
                      </a:cxn>
                    </a:cxnLst>
                    <a:rect l="0" t="0" r="r" b="b"/>
                    <a:pathLst>
                      <a:path w="104" h="74">
                        <a:moveTo>
                          <a:pt x="104" y="48"/>
                        </a:moveTo>
                        <a:lnTo>
                          <a:pt x="22" y="0"/>
                        </a:lnTo>
                        <a:lnTo>
                          <a:pt x="0" y="20"/>
                        </a:lnTo>
                        <a:lnTo>
                          <a:pt x="80" y="74"/>
                        </a:lnTo>
                        <a:lnTo>
                          <a:pt x="104" y="48"/>
                        </a:lnTo>
                        <a:close/>
                      </a:path>
                    </a:pathLst>
                  </a:custGeom>
                  <a:solidFill>
                    <a:srgbClr val="0071A3"/>
                  </a:solidFill>
                  <a:ln w="0">
                    <a:solidFill>
                      <a:srgbClr val="0071A3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71" name="Freeform 2539"/>
                  <p:cNvSpPr>
                    <a:spLocks noChangeAspect="1"/>
                  </p:cNvSpPr>
                  <p:nvPr/>
                </p:nvSpPr>
                <p:spPr bwMode="auto">
                  <a:xfrm>
                    <a:off x="4394" y="1514"/>
                    <a:ext cx="104" cy="74"/>
                  </a:xfrm>
                  <a:custGeom>
                    <a:avLst/>
                    <a:gdLst/>
                    <a:ahLst/>
                    <a:cxnLst>
                      <a:cxn ang="0">
                        <a:pos x="104" y="48"/>
                      </a:cxn>
                      <a:cxn ang="0">
                        <a:pos x="22" y="0"/>
                      </a:cxn>
                      <a:cxn ang="0">
                        <a:pos x="0" y="20"/>
                      </a:cxn>
                      <a:cxn ang="0">
                        <a:pos x="80" y="74"/>
                      </a:cxn>
                      <a:cxn ang="0">
                        <a:pos x="104" y="48"/>
                      </a:cxn>
                    </a:cxnLst>
                    <a:rect l="0" t="0" r="r" b="b"/>
                    <a:pathLst>
                      <a:path w="104" h="74">
                        <a:moveTo>
                          <a:pt x="104" y="48"/>
                        </a:moveTo>
                        <a:lnTo>
                          <a:pt x="22" y="0"/>
                        </a:lnTo>
                        <a:lnTo>
                          <a:pt x="0" y="20"/>
                        </a:lnTo>
                        <a:lnTo>
                          <a:pt x="80" y="74"/>
                        </a:lnTo>
                        <a:lnTo>
                          <a:pt x="104" y="4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72" name="Freeform 2540"/>
                  <p:cNvSpPr>
                    <a:spLocks noChangeAspect="1"/>
                  </p:cNvSpPr>
                  <p:nvPr/>
                </p:nvSpPr>
                <p:spPr bwMode="auto">
                  <a:xfrm>
                    <a:off x="4372" y="1534"/>
                    <a:ext cx="102" cy="78"/>
                  </a:xfrm>
                  <a:custGeom>
                    <a:avLst/>
                    <a:gdLst/>
                    <a:ahLst/>
                    <a:cxnLst>
                      <a:cxn ang="0">
                        <a:pos x="102" y="54"/>
                      </a:cxn>
                      <a:cxn ang="0">
                        <a:pos x="22" y="0"/>
                      </a:cxn>
                      <a:cxn ang="0">
                        <a:pos x="0" y="22"/>
                      </a:cxn>
                      <a:cxn ang="0">
                        <a:pos x="80" y="78"/>
                      </a:cxn>
                      <a:cxn ang="0">
                        <a:pos x="102" y="54"/>
                      </a:cxn>
                    </a:cxnLst>
                    <a:rect l="0" t="0" r="r" b="b"/>
                    <a:pathLst>
                      <a:path w="102" h="78">
                        <a:moveTo>
                          <a:pt x="102" y="54"/>
                        </a:moveTo>
                        <a:lnTo>
                          <a:pt x="22" y="0"/>
                        </a:lnTo>
                        <a:lnTo>
                          <a:pt x="0" y="22"/>
                        </a:lnTo>
                        <a:lnTo>
                          <a:pt x="80" y="78"/>
                        </a:lnTo>
                        <a:lnTo>
                          <a:pt x="102" y="54"/>
                        </a:lnTo>
                        <a:close/>
                      </a:path>
                    </a:pathLst>
                  </a:custGeom>
                  <a:solidFill>
                    <a:srgbClr val="0273A4"/>
                  </a:solidFill>
                  <a:ln w="0">
                    <a:solidFill>
                      <a:srgbClr val="0273A4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73" name="Freeform 2541"/>
                  <p:cNvSpPr>
                    <a:spLocks noChangeAspect="1"/>
                  </p:cNvSpPr>
                  <p:nvPr/>
                </p:nvSpPr>
                <p:spPr bwMode="auto">
                  <a:xfrm>
                    <a:off x="4372" y="1534"/>
                    <a:ext cx="102" cy="78"/>
                  </a:xfrm>
                  <a:custGeom>
                    <a:avLst/>
                    <a:gdLst/>
                    <a:ahLst/>
                    <a:cxnLst>
                      <a:cxn ang="0">
                        <a:pos x="102" y="54"/>
                      </a:cxn>
                      <a:cxn ang="0">
                        <a:pos x="22" y="0"/>
                      </a:cxn>
                      <a:cxn ang="0">
                        <a:pos x="0" y="22"/>
                      </a:cxn>
                      <a:cxn ang="0">
                        <a:pos x="80" y="78"/>
                      </a:cxn>
                      <a:cxn ang="0">
                        <a:pos x="102" y="54"/>
                      </a:cxn>
                    </a:cxnLst>
                    <a:rect l="0" t="0" r="r" b="b"/>
                    <a:pathLst>
                      <a:path w="102" h="78">
                        <a:moveTo>
                          <a:pt x="102" y="54"/>
                        </a:moveTo>
                        <a:lnTo>
                          <a:pt x="22" y="0"/>
                        </a:lnTo>
                        <a:lnTo>
                          <a:pt x="0" y="22"/>
                        </a:lnTo>
                        <a:lnTo>
                          <a:pt x="80" y="78"/>
                        </a:lnTo>
                        <a:lnTo>
                          <a:pt x="102" y="5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74" name="Freeform 2542"/>
                  <p:cNvSpPr>
                    <a:spLocks noChangeAspect="1"/>
                  </p:cNvSpPr>
                  <p:nvPr/>
                </p:nvSpPr>
                <p:spPr bwMode="auto">
                  <a:xfrm>
                    <a:off x="4348" y="1556"/>
                    <a:ext cx="104" cy="82"/>
                  </a:xfrm>
                  <a:custGeom>
                    <a:avLst/>
                    <a:gdLst/>
                    <a:ahLst/>
                    <a:cxnLst>
                      <a:cxn ang="0">
                        <a:pos x="104" y="56"/>
                      </a:cxn>
                      <a:cxn ang="0">
                        <a:pos x="24" y="0"/>
                      </a:cxn>
                      <a:cxn ang="0">
                        <a:pos x="0" y="22"/>
                      </a:cxn>
                      <a:cxn ang="0">
                        <a:pos x="82" y="82"/>
                      </a:cxn>
                      <a:cxn ang="0">
                        <a:pos x="104" y="56"/>
                      </a:cxn>
                    </a:cxnLst>
                    <a:rect l="0" t="0" r="r" b="b"/>
                    <a:pathLst>
                      <a:path w="104" h="82">
                        <a:moveTo>
                          <a:pt x="104" y="56"/>
                        </a:moveTo>
                        <a:lnTo>
                          <a:pt x="24" y="0"/>
                        </a:lnTo>
                        <a:lnTo>
                          <a:pt x="0" y="22"/>
                        </a:lnTo>
                        <a:lnTo>
                          <a:pt x="82" y="82"/>
                        </a:lnTo>
                        <a:lnTo>
                          <a:pt x="104" y="56"/>
                        </a:lnTo>
                        <a:close/>
                      </a:path>
                    </a:pathLst>
                  </a:custGeom>
                  <a:solidFill>
                    <a:srgbClr val="0875A4"/>
                  </a:solidFill>
                  <a:ln w="0">
                    <a:solidFill>
                      <a:srgbClr val="0875A4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75" name="Freeform 2543"/>
                  <p:cNvSpPr>
                    <a:spLocks noChangeAspect="1"/>
                  </p:cNvSpPr>
                  <p:nvPr/>
                </p:nvSpPr>
                <p:spPr bwMode="auto">
                  <a:xfrm>
                    <a:off x="4348" y="1556"/>
                    <a:ext cx="104" cy="82"/>
                  </a:xfrm>
                  <a:custGeom>
                    <a:avLst/>
                    <a:gdLst/>
                    <a:ahLst/>
                    <a:cxnLst>
                      <a:cxn ang="0">
                        <a:pos x="104" y="56"/>
                      </a:cxn>
                      <a:cxn ang="0">
                        <a:pos x="24" y="0"/>
                      </a:cxn>
                      <a:cxn ang="0">
                        <a:pos x="0" y="22"/>
                      </a:cxn>
                      <a:cxn ang="0">
                        <a:pos x="82" y="82"/>
                      </a:cxn>
                      <a:cxn ang="0">
                        <a:pos x="104" y="56"/>
                      </a:cxn>
                    </a:cxnLst>
                    <a:rect l="0" t="0" r="r" b="b"/>
                    <a:pathLst>
                      <a:path w="104" h="82">
                        <a:moveTo>
                          <a:pt x="104" y="56"/>
                        </a:moveTo>
                        <a:lnTo>
                          <a:pt x="24" y="0"/>
                        </a:lnTo>
                        <a:lnTo>
                          <a:pt x="0" y="22"/>
                        </a:lnTo>
                        <a:lnTo>
                          <a:pt x="82" y="82"/>
                        </a:lnTo>
                        <a:lnTo>
                          <a:pt x="104" y="5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76" name="Freeform 2544"/>
                  <p:cNvSpPr>
                    <a:spLocks noChangeAspect="1"/>
                  </p:cNvSpPr>
                  <p:nvPr/>
                </p:nvSpPr>
                <p:spPr bwMode="auto">
                  <a:xfrm>
                    <a:off x="4326" y="1578"/>
                    <a:ext cx="104" cy="86"/>
                  </a:xfrm>
                  <a:custGeom>
                    <a:avLst/>
                    <a:gdLst/>
                    <a:ahLst/>
                    <a:cxnLst>
                      <a:cxn ang="0">
                        <a:pos x="104" y="60"/>
                      </a:cxn>
                      <a:cxn ang="0">
                        <a:pos x="22" y="0"/>
                      </a:cxn>
                      <a:cxn ang="0">
                        <a:pos x="0" y="20"/>
                      </a:cxn>
                      <a:cxn ang="0">
                        <a:pos x="80" y="86"/>
                      </a:cxn>
                      <a:cxn ang="0">
                        <a:pos x="104" y="60"/>
                      </a:cxn>
                    </a:cxnLst>
                    <a:rect l="0" t="0" r="r" b="b"/>
                    <a:pathLst>
                      <a:path w="104" h="86">
                        <a:moveTo>
                          <a:pt x="104" y="60"/>
                        </a:moveTo>
                        <a:lnTo>
                          <a:pt x="22" y="0"/>
                        </a:lnTo>
                        <a:lnTo>
                          <a:pt x="0" y="20"/>
                        </a:lnTo>
                        <a:lnTo>
                          <a:pt x="80" y="86"/>
                        </a:lnTo>
                        <a:lnTo>
                          <a:pt x="104" y="60"/>
                        </a:lnTo>
                        <a:close/>
                      </a:path>
                    </a:pathLst>
                  </a:custGeom>
                  <a:solidFill>
                    <a:srgbClr val="0C78A2"/>
                  </a:solidFill>
                  <a:ln w="0">
                    <a:solidFill>
                      <a:srgbClr val="0C78A2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77" name="Freeform 2545"/>
                  <p:cNvSpPr>
                    <a:spLocks noChangeAspect="1"/>
                  </p:cNvSpPr>
                  <p:nvPr/>
                </p:nvSpPr>
                <p:spPr bwMode="auto">
                  <a:xfrm>
                    <a:off x="4326" y="1578"/>
                    <a:ext cx="104" cy="86"/>
                  </a:xfrm>
                  <a:custGeom>
                    <a:avLst/>
                    <a:gdLst/>
                    <a:ahLst/>
                    <a:cxnLst>
                      <a:cxn ang="0">
                        <a:pos x="104" y="60"/>
                      </a:cxn>
                      <a:cxn ang="0">
                        <a:pos x="22" y="0"/>
                      </a:cxn>
                      <a:cxn ang="0">
                        <a:pos x="0" y="20"/>
                      </a:cxn>
                      <a:cxn ang="0">
                        <a:pos x="80" y="86"/>
                      </a:cxn>
                      <a:cxn ang="0">
                        <a:pos x="104" y="60"/>
                      </a:cxn>
                    </a:cxnLst>
                    <a:rect l="0" t="0" r="r" b="b"/>
                    <a:pathLst>
                      <a:path w="104" h="86">
                        <a:moveTo>
                          <a:pt x="104" y="60"/>
                        </a:moveTo>
                        <a:lnTo>
                          <a:pt x="22" y="0"/>
                        </a:lnTo>
                        <a:lnTo>
                          <a:pt x="0" y="20"/>
                        </a:lnTo>
                        <a:lnTo>
                          <a:pt x="80" y="86"/>
                        </a:lnTo>
                        <a:lnTo>
                          <a:pt x="104" y="6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78" name="Freeform 2546"/>
                  <p:cNvSpPr>
                    <a:spLocks noChangeAspect="1"/>
                  </p:cNvSpPr>
                  <p:nvPr/>
                </p:nvSpPr>
                <p:spPr bwMode="auto">
                  <a:xfrm>
                    <a:off x="4302" y="1598"/>
                    <a:ext cx="104" cy="92"/>
                  </a:xfrm>
                  <a:custGeom>
                    <a:avLst/>
                    <a:gdLst/>
                    <a:ahLst/>
                    <a:cxnLst>
                      <a:cxn ang="0">
                        <a:pos x="104" y="66"/>
                      </a:cxn>
                      <a:cxn ang="0">
                        <a:pos x="24" y="0"/>
                      </a:cxn>
                      <a:cxn ang="0">
                        <a:pos x="0" y="22"/>
                      </a:cxn>
                      <a:cxn ang="0">
                        <a:pos x="82" y="92"/>
                      </a:cxn>
                      <a:cxn ang="0">
                        <a:pos x="104" y="66"/>
                      </a:cxn>
                    </a:cxnLst>
                    <a:rect l="0" t="0" r="r" b="b"/>
                    <a:pathLst>
                      <a:path w="104" h="92">
                        <a:moveTo>
                          <a:pt x="104" y="66"/>
                        </a:moveTo>
                        <a:lnTo>
                          <a:pt x="24" y="0"/>
                        </a:lnTo>
                        <a:lnTo>
                          <a:pt x="0" y="22"/>
                        </a:lnTo>
                        <a:lnTo>
                          <a:pt x="82" y="92"/>
                        </a:lnTo>
                        <a:lnTo>
                          <a:pt x="104" y="66"/>
                        </a:lnTo>
                        <a:close/>
                      </a:path>
                    </a:pathLst>
                  </a:custGeom>
                  <a:solidFill>
                    <a:srgbClr val="0E7E9E"/>
                  </a:solidFill>
                  <a:ln w="0">
                    <a:solidFill>
                      <a:srgbClr val="0E7E9E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79" name="Freeform 2547"/>
                  <p:cNvSpPr>
                    <a:spLocks noChangeAspect="1"/>
                  </p:cNvSpPr>
                  <p:nvPr/>
                </p:nvSpPr>
                <p:spPr bwMode="auto">
                  <a:xfrm>
                    <a:off x="4302" y="1598"/>
                    <a:ext cx="104" cy="92"/>
                  </a:xfrm>
                  <a:custGeom>
                    <a:avLst/>
                    <a:gdLst/>
                    <a:ahLst/>
                    <a:cxnLst>
                      <a:cxn ang="0">
                        <a:pos x="104" y="66"/>
                      </a:cxn>
                      <a:cxn ang="0">
                        <a:pos x="24" y="0"/>
                      </a:cxn>
                      <a:cxn ang="0">
                        <a:pos x="0" y="22"/>
                      </a:cxn>
                      <a:cxn ang="0">
                        <a:pos x="82" y="92"/>
                      </a:cxn>
                      <a:cxn ang="0">
                        <a:pos x="104" y="66"/>
                      </a:cxn>
                    </a:cxnLst>
                    <a:rect l="0" t="0" r="r" b="b"/>
                    <a:pathLst>
                      <a:path w="104" h="92">
                        <a:moveTo>
                          <a:pt x="104" y="66"/>
                        </a:moveTo>
                        <a:lnTo>
                          <a:pt x="24" y="0"/>
                        </a:lnTo>
                        <a:lnTo>
                          <a:pt x="0" y="22"/>
                        </a:lnTo>
                        <a:lnTo>
                          <a:pt x="82" y="92"/>
                        </a:lnTo>
                        <a:lnTo>
                          <a:pt x="104" y="6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80" name="Freeform 2548"/>
                  <p:cNvSpPr>
                    <a:spLocks noChangeAspect="1"/>
                  </p:cNvSpPr>
                  <p:nvPr/>
                </p:nvSpPr>
                <p:spPr bwMode="auto">
                  <a:xfrm>
                    <a:off x="4280" y="1620"/>
                    <a:ext cx="104" cy="94"/>
                  </a:xfrm>
                  <a:custGeom>
                    <a:avLst/>
                    <a:gdLst/>
                    <a:ahLst/>
                    <a:cxnLst>
                      <a:cxn ang="0">
                        <a:pos x="104" y="70"/>
                      </a:cxn>
                      <a:cxn ang="0">
                        <a:pos x="22" y="0"/>
                      </a:cxn>
                      <a:cxn ang="0">
                        <a:pos x="0" y="18"/>
                      </a:cxn>
                      <a:cxn ang="0">
                        <a:pos x="80" y="94"/>
                      </a:cxn>
                      <a:cxn ang="0">
                        <a:pos x="104" y="70"/>
                      </a:cxn>
                    </a:cxnLst>
                    <a:rect l="0" t="0" r="r" b="b"/>
                    <a:pathLst>
                      <a:path w="104" h="94">
                        <a:moveTo>
                          <a:pt x="104" y="70"/>
                        </a:moveTo>
                        <a:lnTo>
                          <a:pt x="22" y="0"/>
                        </a:lnTo>
                        <a:lnTo>
                          <a:pt x="0" y="18"/>
                        </a:lnTo>
                        <a:lnTo>
                          <a:pt x="80" y="94"/>
                        </a:lnTo>
                        <a:lnTo>
                          <a:pt x="104" y="70"/>
                        </a:lnTo>
                        <a:close/>
                      </a:path>
                    </a:pathLst>
                  </a:custGeom>
                  <a:solidFill>
                    <a:srgbClr val="0F8598"/>
                  </a:solidFill>
                  <a:ln w="0">
                    <a:solidFill>
                      <a:srgbClr val="0F8598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81" name="Freeform 2549"/>
                  <p:cNvSpPr>
                    <a:spLocks noChangeAspect="1"/>
                  </p:cNvSpPr>
                  <p:nvPr/>
                </p:nvSpPr>
                <p:spPr bwMode="auto">
                  <a:xfrm>
                    <a:off x="4280" y="1620"/>
                    <a:ext cx="104" cy="94"/>
                  </a:xfrm>
                  <a:custGeom>
                    <a:avLst/>
                    <a:gdLst/>
                    <a:ahLst/>
                    <a:cxnLst>
                      <a:cxn ang="0">
                        <a:pos x="104" y="70"/>
                      </a:cxn>
                      <a:cxn ang="0">
                        <a:pos x="22" y="0"/>
                      </a:cxn>
                      <a:cxn ang="0">
                        <a:pos x="0" y="18"/>
                      </a:cxn>
                      <a:cxn ang="0">
                        <a:pos x="80" y="94"/>
                      </a:cxn>
                      <a:cxn ang="0">
                        <a:pos x="104" y="70"/>
                      </a:cxn>
                    </a:cxnLst>
                    <a:rect l="0" t="0" r="r" b="b"/>
                    <a:pathLst>
                      <a:path w="104" h="94">
                        <a:moveTo>
                          <a:pt x="104" y="70"/>
                        </a:moveTo>
                        <a:lnTo>
                          <a:pt x="22" y="0"/>
                        </a:lnTo>
                        <a:lnTo>
                          <a:pt x="0" y="18"/>
                        </a:lnTo>
                        <a:lnTo>
                          <a:pt x="80" y="94"/>
                        </a:lnTo>
                        <a:lnTo>
                          <a:pt x="104" y="7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82" name="Freeform 2550"/>
                  <p:cNvSpPr>
                    <a:spLocks noChangeAspect="1"/>
                  </p:cNvSpPr>
                  <p:nvPr/>
                </p:nvSpPr>
                <p:spPr bwMode="auto">
                  <a:xfrm>
                    <a:off x="4256" y="1638"/>
                    <a:ext cx="104" cy="98"/>
                  </a:xfrm>
                  <a:custGeom>
                    <a:avLst/>
                    <a:gdLst/>
                    <a:ahLst/>
                    <a:cxnLst>
                      <a:cxn ang="0">
                        <a:pos x="104" y="76"/>
                      </a:cxn>
                      <a:cxn ang="0">
                        <a:pos x="24" y="0"/>
                      </a:cxn>
                      <a:cxn ang="0">
                        <a:pos x="0" y="18"/>
                      </a:cxn>
                      <a:cxn ang="0">
                        <a:pos x="80" y="98"/>
                      </a:cxn>
                      <a:cxn ang="0">
                        <a:pos x="104" y="76"/>
                      </a:cxn>
                    </a:cxnLst>
                    <a:rect l="0" t="0" r="r" b="b"/>
                    <a:pathLst>
                      <a:path w="104" h="98">
                        <a:moveTo>
                          <a:pt x="104" y="76"/>
                        </a:moveTo>
                        <a:lnTo>
                          <a:pt x="24" y="0"/>
                        </a:lnTo>
                        <a:lnTo>
                          <a:pt x="0" y="18"/>
                        </a:lnTo>
                        <a:lnTo>
                          <a:pt x="80" y="98"/>
                        </a:lnTo>
                        <a:lnTo>
                          <a:pt x="104" y="76"/>
                        </a:lnTo>
                        <a:close/>
                      </a:path>
                    </a:pathLst>
                  </a:custGeom>
                  <a:solidFill>
                    <a:srgbClr val="0C908C"/>
                  </a:solidFill>
                  <a:ln w="0">
                    <a:solidFill>
                      <a:srgbClr val="0C908C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83" name="Freeform 2551"/>
                  <p:cNvSpPr>
                    <a:spLocks noChangeAspect="1"/>
                  </p:cNvSpPr>
                  <p:nvPr/>
                </p:nvSpPr>
                <p:spPr bwMode="auto">
                  <a:xfrm>
                    <a:off x="4256" y="1638"/>
                    <a:ext cx="104" cy="98"/>
                  </a:xfrm>
                  <a:custGeom>
                    <a:avLst/>
                    <a:gdLst/>
                    <a:ahLst/>
                    <a:cxnLst>
                      <a:cxn ang="0">
                        <a:pos x="104" y="76"/>
                      </a:cxn>
                      <a:cxn ang="0">
                        <a:pos x="24" y="0"/>
                      </a:cxn>
                      <a:cxn ang="0">
                        <a:pos x="0" y="18"/>
                      </a:cxn>
                      <a:cxn ang="0">
                        <a:pos x="80" y="98"/>
                      </a:cxn>
                      <a:cxn ang="0">
                        <a:pos x="104" y="76"/>
                      </a:cxn>
                    </a:cxnLst>
                    <a:rect l="0" t="0" r="r" b="b"/>
                    <a:pathLst>
                      <a:path w="104" h="98">
                        <a:moveTo>
                          <a:pt x="104" y="76"/>
                        </a:moveTo>
                        <a:lnTo>
                          <a:pt x="24" y="0"/>
                        </a:lnTo>
                        <a:lnTo>
                          <a:pt x="0" y="18"/>
                        </a:lnTo>
                        <a:lnTo>
                          <a:pt x="80" y="98"/>
                        </a:lnTo>
                        <a:lnTo>
                          <a:pt x="104" y="7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84" name="Freeform 2552"/>
                  <p:cNvSpPr>
                    <a:spLocks noChangeAspect="1"/>
                  </p:cNvSpPr>
                  <p:nvPr/>
                </p:nvSpPr>
                <p:spPr bwMode="auto">
                  <a:xfrm>
                    <a:off x="4232" y="1656"/>
                    <a:ext cx="104" cy="98"/>
                  </a:xfrm>
                  <a:custGeom>
                    <a:avLst/>
                    <a:gdLst/>
                    <a:ahLst/>
                    <a:cxnLst>
                      <a:cxn ang="0">
                        <a:pos x="104" y="80"/>
                      </a:cxn>
                      <a:cxn ang="0">
                        <a:pos x="24" y="0"/>
                      </a:cxn>
                      <a:cxn ang="0">
                        <a:pos x="0" y="12"/>
                      </a:cxn>
                      <a:cxn ang="0">
                        <a:pos x="80" y="98"/>
                      </a:cxn>
                      <a:cxn ang="0">
                        <a:pos x="104" y="80"/>
                      </a:cxn>
                    </a:cxnLst>
                    <a:rect l="0" t="0" r="r" b="b"/>
                    <a:pathLst>
                      <a:path w="104" h="98">
                        <a:moveTo>
                          <a:pt x="104" y="80"/>
                        </a:moveTo>
                        <a:lnTo>
                          <a:pt x="24" y="0"/>
                        </a:lnTo>
                        <a:lnTo>
                          <a:pt x="0" y="12"/>
                        </a:lnTo>
                        <a:lnTo>
                          <a:pt x="80" y="98"/>
                        </a:lnTo>
                        <a:lnTo>
                          <a:pt x="104" y="80"/>
                        </a:lnTo>
                        <a:close/>
                      </a:path>
                    </a:pathLst>
                  </a:custGeom>
                  <a:solidFill>
                    <a:srgbClr val="059F7A"/>
                  </a:solidFill>
                  <a:ln w="0">
                    <a:solidFill>
                      <a:srgbClr val="059F7A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85" name="Freeform 2553"/>
                  <p:cNvSpPr>
                    <a:spLocks noChangeAspect="1"/>
                  </p:cNvSpPr>
                  <p:nvPr/>
                </p:nvSpPr>
                <p:spPr bwMode="auto">
                  <a:xfrm>
                    <a:off x="4232" y="1656"/>
                    <a:ext cx="104" cy="98"/>
                  </a:xfrm>
                  <a:custGeom>
                    <a:avLst/>
                    <a:gdLst/>
                    <a:ahLst/>
                    <a:cxnLst>
                      <a:cxn ang="0">
                        <a:pos x="104" y="80"/>
                      </a:cxn>
                      <a:cxn ang="0">
                        <a:pos x="24" y="0"/>
                      </a:cxn>
                      <a:cxn ang="0">
                        <a:pos x="0" y="12"/>
                      </a:cxn>
                      <a:cxn ang="0">
                        <a:pos x="80" y="98"/>
                      </a:cxn>
                      <a:cxn ang="0">
                        <a:pos x="104" y="80"/>
                      </a:cxn>
                    </a:cxnLst>
                    <a:rect l="0" t="0" r="r" b="b"/>
                    <a:pathLst>
                      <a:path w="104" h="98">
                        <a:moveTo>
                          <a:pt x="104" y="80"/>
                        </a:moveTo>
                        <a:lnTo>
                          <a:pt x="24" y="0"/>
                        </a:lnTo>
                        <a:lnTo>
                          <a:pt x="0" y="12"/>
                        </a:lnTo>
                        <a:lnTo>
                          <a:pt x="80" y="98"/>
                        </a:lnTo>
                        <a:lnTo>
                          <a:pt x="104" y="8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86" name="Freeform 2554"/>
                  <p:cNvSpPr>
                    <a:spLocks noChangeAspect="1"/>
                  </p:cNvSpPr>
                  <p:nvPr/>
                </p:nvSpPr>
                <p:spPr bwMode="auto">
                  <a:xfrm>
                    <a:off x="4208" y="1668"/>
                    <a:ext cx="104" cy="96"/>
                  </a:xfrm>
                  <a:custGeom>
                    <a:avLst/>
                    <a:gdLst/>
                    <a:ahLst/>
                    <a:cxnLst>
                      <a:cxn ang="0">
                        <a:pos x="104" y="86"/>
                      </a:cxn>
                      <a:cxn ang="0">
                        <a:pos x="24" y="0"/>
                      </a:cxn>
                      <a:cxn ang="0">
                        <a:pos x="0" y="10"/>
                      </a:cxn>
                      <a:cxn ang="0">
                        <a:pos x="80" y="96"/>
                      </a:cxn>
                      <a:cxn ang="0">
                        <a:pos x="104" y="86"/>
                      </a:cxn>
                    </a:cxnLst>
                    <a:rect l="0" t="0" r="r" b="b"/>
                    <a:pathLst>
                      <a:path w="104" h="96">
                        <a:moveTo>
                          <a:pt x="104" y="86"/>
                        </a:moveTo>
                        <a:lnTo>
                          <a:pt x="24" y="0"/>
                        </a:lnTo>
                        <a:lnTo>
                          <a:pt x="0" y="10"/>
                        </a:lnTo>
                        <a:lnTo>
                          <a:pt x="80" y="96"/>
                        </a:lnTo>
                        <a:lnTo>
                          <a:pt x="104" y="86"/>
                        </a:lnTo>
                        <a:close/>
                      </a:path>
                    </a:pathLst>
                  </a:custGeom>
                  <a:solidFill>
                    <a:srgbClr val="00B35C"/>
                  </a:solidFill>
                  <a:ln w="0">
                    <a:solidFill>
                      <a:srgbClr val="00B35C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87" name="Freeform 2555"/>
                  <p:cNvSpPr>
                    <a:spLocks noChangeAspect="1"/>
                  </p:cNvSpPr>
                  <p:nvPr/>
                </p:nvSpPr>
                <p:spPr bwMode="auto">
                  <a:xfrm>
                    <a:off x="4208" y="1668"/>
                    <a:ext cx="104" cy="96"/>
                  </a:xfrm>
                  <a:custGeom>
                    <a:avLst/>
                    <a:gdLst/>
                    <a:ahLst/>
                    <a:cxnLst>
                      <a:cxn ang="0">
                        <a:pos x="104" y="86"/>
                      </a:cxn>
                      <a:cxn ang="0">
                        <a:pos x="24" y="0"/>
                      </a:cxn>
                      <a:cxn ang="0">
                        <a:pos x="0" y="10"/>
                      </a:cxn>
                      <a:cxn ang="0">
                        <a:pos x="80" y="96"/>
                      </a:cxn>
                      <a:cxn ang="0">
                        <a:pos x="104" y="86"/>
                      </a:cxn>
                    </a:cxnLst>
                    <a:rect l="0" t="0" r="r" b="b"/>
                    <a:pathLst>
                      <a:path w="104" h="96">
                        <a:moveTo>
                          <a:pt x="104" y="86"/>
                        </a:moveTo>
                        <a:lnTo>
                          <a:pt x="24" y="0"/>
                        </a:lnTo>
                        <a:lnTo>
                          <a:pt x="0" y="10"/>
                        </a:lnTo>
                        <a:lnTo>
                          <a:pt x="80" y="96"/>
                        </a:lnTo>
                        <a:lnTo>
                          <a:pt x="104" y="8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88" name="Freeform 2556"/>
                  <p:cNvSpPr>
                    <a:spLocks noChangeAspect="1"/>
                  </p:cNvSpPr>
                  <p:nvPr/>
                </p:nvSpPr>
                <p:spPr bwMode="auto">
                  <a:xfrm>
                    <a:off x="4182" y="1678"/>
                    <a:ext cx="106" cy="90"/>
                  </a:xfrm>
                  <a:custGeom>
                    <a:avLst/>
                    <a:gdLst/>
                    <a:ahLst/>
                    <a:cxnLst>
                      <a:cxn ang="0">
                        <a:pos x="106" y="86"/>
                      </a:cxn>
                      <a:cxn ang="0">
                        <a:pos x="26" y="0"/>
                      </a:cxn>
                      <a:cxn ang="0">
                        <a:pos x="0" y="2"/>
                      </a:cxn>
                      <a:cxn ang="0">
                        <a:pos x="82" y="90"/>
                      </a:cxn>
                      <a:cxn ang="0">
                        <a:pos x="106" y="86"/>
                      </a:cxn>
                    </a:cxnLst>
                    <a:rect l="0" t="0" r="r" b="b"/>
                    <a:pathLst>
                      <a:path w="106" h="90">
                        <a:moveTo>
                          <a:pt x="106" y="86"/>
                        </a:moveTo>
                        <a:lnTo>
                          <a:pt x="26" y="0"/>
                        </a:lnTo>
                        <a:lnTo>
                          <a:pt x="0" y="2"/>
                        </a:lnTo>
                        <a:lnTo>
                          <a:pt x="82" y="90"/>
                        </a:lnTo>
                        <a:lnTo>
                          <a:pt x="106" y="86"/>
                        </a:lnTo>
                        <a:close/>
                      </a:path>
                    </a:pathLst>
                  </a:custGeom>
                  <a:solidFill>
                    <a:srgbClr val="00CC26"/>
                  </a:solidFill>
                  <a:ln w="0">
                    <a:solidFill>
                      <a:srgbClr val="00CC26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89" name="Freeform 2557"/>
                  <p:cNvSpPr>
                    <a:spLocks noChangeAspect="1"/>
                  </p:cNvSpPr>
                  <p:nvPr/>
                </p:nvSpPr>
                <p:spPr bwMode="auto">
                  <a:xfrm>
                    <a:off x="4182" y="1678"/>
                    <a:ext cx="106" cy="90"/>
                  </a:xfrm>
                  <a:custGeom>
                    <a:avLst/>
                    <a:gdLst/>
                    <a:ahLst/>
                    <a:cxnLst>
                      <a:cxn ang="0">
                        <a:pos x="106" y="86"/>
                      </a:cxn>
                      <a:cxn ang="0">
                        <a:pos x="26" y="0"/>
                      </a:cxn>
                      <a:cxn ang="0">
                        <a:pos x="0" y="2"/>
                      </a:cxn>
                      <a:cxn ang="0">
                        <a:pos x="82" y="90"/>
                      </a:cxn>
                      <a:cxn ang="0">
                        <a:pos x="106" y="86"/>
                      </a:cxn>
                    </a:cxnLst>
                    <a:rect l="0" t="0" r="r" b="b"/>
                    <a:pathLst>
                      <a:path w="106" h="90">
                        <a:moveTo>
                          <a:pt x="106" y="86"/>
                        </a:moveTo>
                        <a:lnTo>
                          <a:pt x="26" y="0"/>
                        </a:lnTo>
                        <a:lnTo>
                          <a:pt x="0" y="2"/>
                        </a:lnTo>
                        <a:lnTo>
                          <a:pt x="82" y="90"/>
                        </a:lnTo>
                        <a:lnTo>
                          <a:pt x="106" y="8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90" name="Freeform 2558"/>
                  <p:cNvSpPr>
                    <a:spLocks noChangeAspect="1"/>
                  </p:cNvSpPr>
                  <p:nvPr/>
                </p:nvSpPr>
                <p:spPr bwMode="auto">
                  <a:xfrm>
                    <a:off x="4158" y="1674"/>
                    <a:ext cx="106" cy="94"/>
                  </a:xfrm>
                  <a:custGeom>
                    <a:avLst/>
                    <a:gdLst/>
                    <a:ahLst/>
                    <a:cxnLst>
                      <a:cxn ang="0">
                        <a:pos x="106" y="94"/>
                      </a:cxn>
                      <a:cxn ang="0">
                        <a:pos x="24" y="6"/>
                      </a:cxn>
                      <a:cxn ang="0">
                        <a:pos x="0" y="0"/>
                      </a:cxn>
                      <a:cxn ang="0">
                        <a:pos x="80" y="86"/>
                      </a:cxn>
                      <a:cxn ang="0">
                        <a:pos x="106" y="94"/>
                      </a:cxn>
                    </a:cxnLst>
                    <a:rect l="0" t="0" r="r" b="b"/>
                    <a:pathLst>
                      <a:path w="106" h="94">
                        <a:moveTo>
                          <a:pt x="106" y="94"/>
                        </a:moveTo>
                        <a:lnTo>
                          <a:pt x="24" y="6"/>
                        </a:lnTo>
                        <a:lnTo>
                          <a:pt x="0" y="0"/>
                        </a:lnTo>
                        <a:lnTo>
                          <a:pt x="80" y="86"/>
                        </a:lnTo>
                        <a:lnTo>
                          <a:pt x="106" y="94"/>
                        </a:lnTo>
                        <a:close/>
                      </a:path>
                    </a:pathLst>
                  </a:custGeom>
                  <a:solidFill>
                    <a:srgbClr val="00DC00"/>
                  </a:solidFill>
                  <a:ln w="0">
                    <a:solidFill>
                      <a:srgbClr val="00DC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91" name="Freeform 2559"/>
                  <p:cNvSpPr>
                    <a:spLocks noChangeAspect="1"/>
                  </p:cNvSpPr>
                  <p:nvPr/>
                </p:nvSpPr>
                <p:spPr bwMode="auto">
                  <a:xfrm>
                    <a:off x="4158" y="1674"/>
                    <a:ext cx="106" cy="94"/>
                  </a:xfrm>
                  <a:custGeom>
                    <a:avLst/>
                    <a:gdLst/>
                    <a:ahLst/>
                    <a:cxnLst>
                      <a:cxn ang="0">
                        <a:pos x="106" y="94"/>
                      </a:cxn>
                      <a:cxn ang="0">
                        <a:pos x="24" y="6"/>
                      </a:cxn>
                      <a:cxn ang="0">
                        <a:pos x="0" y="0"/>
                      </a:cxn>
                      <a:cxn ang="0">
                        <a:pos x="80" y="86"/>
                      </a:cxn>
                      <a:cxn ang="0">
                        <a:pos x="106" y="94"/>
                      </a:cxn>
                    </a:cxnLst>
                    <a:rect l="0" t="0" r="r" b="b"/>
                    <a:pathLst>
                      <a:path w="106" h="94">
                        <a:moveTo>
                          <a:pt x="106" y="94"/>
                        </a:moveTo>
                        <a:lnTo>
                          <a:pt x="24" y="6"/>
                        </a:lnTo>
                        <a:lnTo>
                          <a:pt x="0" y="0"/>
                        </a:lnTo>
                        <a:lnTo>
                          <a:pt x="80" y="86"/>
                        </a:lnTo>
                        <a:lnTo>
                          <a:pt x="106" y="9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92" name="Freeform 2560"/>
                  <p:cNvSpPr>
                    <a:spLocks noChangeAspect="1"/>
                  </p:cNvSpPr>
                  <p:nvPr/>
                </p:nvSpPr>
                <p:spPr bwMode="auto">
                  <a:xfrm>
                    <a:off x="4130" y="1662"/>
                    <a:ext cx="108" cy="98"/>
                  </a:xfrm>
                  <a:custGeom>
                    <a:avLst/>
                    <a:gdLst/>
                    <a:ahLst/>
                    <a:cxnLst>
                      <a:cxn ang="0">
                        <a:pos x="108" y="98"/>
                      </a:cxn>
                      <a:cxn ang="0">
                        <a:pos x="28" y="12"/>
                      </a:cxn>
                      <a:cxn ang="0">
                        <a:pos x="0" y="0"/>
                      </a:cxn>
                      <a:cxn ang="0">
                        <a:pos x="84" y="82"/>
                      </a:cxn>
                      <a:cxn ang="0">
                        <a:pos x="108" y="98"/>
                      </a:cxn>
                    </a:cxnLst>
                    <a:rect l="0" t="0" r="r" b="b"/>
                    <a:pathLst>
                      <a:path w="108" h="98">
                        <a:moveTo>
                          <a:pt x="108" y="98"/>
                        </a:moveTo>
                        <a:lnTo>
                          <a:pt x="28" y="12"/>
                        </a:lnTo>
                        <a:lnTo>
                          <a:pt x="0" y="0"/>
                        </a:lnTo>
                        <a:lnTo>
                          <a:pt x="84" y="82"/>
                        </a:lnTo>
                        <a:lnTo>
                          <a:pt x="108" y="98"/>
                        </a:lnTo>
                        <a:close/>
                      </a:path>
                    </a:pathLst>
                  </a:custGeom>
                  <a:solidFill>
                    <a:srgbClr val="00D400"/>
                  </a:solidFill>
                  <a:ln w="0">
                    <a:solidFill>
                      <a:srgbClr val="00D4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93" name="Freeform 2561"/>
                  <p:cNvSpPr>
                    <a:spLocks noChangeAspect="1"/>
                  </p:cNvSpPr>
                  <p:nvPr/>
                </p:nvSpPr>
                <p:spPr bwMode="auto">
                  <a:xfrm>
                    <a:off x="4130" y="1662"/>
                    <a:ext cx="108" cy="98"/>
                  </a:xfrm>
                  <a:custGeom>
                    <a:avLst/>
                    <a:gdLst/>
                    <a:ahLst/>
                    <a:cxnLst>
                      <a:cxn ang="0">
                        <a:pos x="108" y="98"/>
                      </a:cxn>
                      <a:cxn ang="0">
                        <a:pos x="28" y="12"/>
                      </a:cxn>
                      <a:cxn ang="0">
                        <a:pos x="0" y="0"/>
                      </a:cxn>
                      <a:cxn ang="0">
                        <a:pos x="84" y="82"/>
                      </a:cxn>
                      <a:cxn ang="0">
                        <a:pos x="108" y="98"/>
                      </a:cxn>
                    </a:cxnLst>
                    <a:rect l="0" t="0" r="r" b="b"/>
                    <a:pathLst>
                      <a:path w="108" h="98">
                        <a:moveTo>
                          <a:pt x="108" y="98"/>
                        </a:moveTo>
                        <a:lnTo>
                          <a:pt x="28" y="12"/>
                        </a:lnTo>
                        <a:lnTo>
                          <a:pt x="0" y="0"/>
                        </a:lnTo>
                        <a:lnTo>
                          <a:pt x="84" y="82"/>
                        </a:lnTo>
                        <a:lnTo>
                          <a:pt x="108" y="9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94" name="Freeform 2562"/>
                  <p:cNvSpPr>
                    <a:spLocks noChangeAspect="1"/>
                  </p:cNvSpPr>
                  <p:nvPr/>
                </p:nvSpPr>
                <p:spPr bwMode="auto">
                  <a:xfrm>
                    <a:off x="4104" y="1644"/>
                    <a:ext cx="110" cy="100"/>
                  </a:xfrm>
                  <a:custGeom>
                    <a:avLst/>
                    <a:gdLst/>
                    <a:ahLst/>
                    <a:cxnLst>
                      <a:cxn ang="0">
                        <a:pos x="110" y="100"/>
                      </a:cxn>
                      <a:cxn ang="0">
                        <a:pos x="26" y="18"/>
                      </a:cxn>
                      <a:cxn ang="0">
                        <a:pos x="0" y="0"/>
                      </a:cxn>
                      <a:cxn ang="0">
                        <a:pos x="82" y="70"/>
                      </a:cxn>
                      <a:cxn ang="0">
                        <a:pos x="110" y="100"/>
                      </a:cxn>
                    </a:cxnLst>
                    <a:rect l="0" t="0" r="r" b="b"/>
                    <a:pathLst>
                      <a:path w="110" h="100">
                        <a:moveTo>
                          <a:pt x="110" y="100"/>
                        </a:moveTo>
                        <a:lnTo>
                          <a:pt x="26" y="18"/>
                        </a:lnTo>
                        <a:lnTo>
                          <a:pt x="0" y="0"/>
                        </a:lnTo>
                        <a:lnTo>
                          <a:pt x="82" y="70"/>
                        </a:lnTo>
                        <a:lnTo>
                          <a:pt x="110" y="100"/>
                        </a:lnTo>
                        <a:close/>
                      </a:path>
                    </a:pathLst>
                  </a:custGeom>
                  <a:solidFill>
                    <a:srgbClr val="8B00AE"/>
                  </a:solidFill>
                  <a:ln w="0">
                    <a:solidFill>
                      <a:srgbClr val="8B00AE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95" name="Freeform 2563"/>
                  <p:cNvSpPr>
                    <a:spLocks noChangeAspect="1"/>
                  </p:cNvSpPr>
                  <p:nvPr/>
                </p:nvSpPr>
                <p:spPr bwMode="auto">
                  <a:xfrm>
                    <a:off x="4104" y="1644"/>
                    <a:ext cx="110" cy="100"/>
                  </a:xfrm>
                  <a:custGeom>
                    <a:avLst/>
                    <a:gdLst/>
                    <a:ahLst/>
                    <a:cxnLst>
                      <a:cxn ang="0">
                        <a:pos x="110" y="100"/>
                      </a:cxn>
                      <a:cxn ang="0">
                        <a:pos x="26" y="18"/>
                      </a:cxn>
                      <a:cxn ang="0">
                        <a:pos x="0" y="0"/>
                      </a:cxn>
                      <a:cxn ang="0">
                        <a:pos x="82" y="70"/>
                      </a:cxn>
                      <a:cxn ang="0">
                        <a:pos x="110" y="100"/>
                      </a:cxn>
                    </a:cxnLst>
                    <a:rect l="0" t="0" r="r" b="b"/>
                    <a:pathLst>
                      <a:path w="110" h="100">
                        <a:moveTo>
                          <a:pt x="110" y="100"/>
                        </a:moveTo>
                        <a:lnTo>
                          <a:pt x="26" y="18"/>
                        </a:lnTo>
                        <a:lnTo>
                          <a:pt x="0" y="0"/>
                        </a:lnTo>
                        <a:lnTo>
                          <a:pt x="82" y="70"/>
                        </a:lnTo>
                        <a:lnTo>
                          <a:pt x="110" y="10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96" name="Freeform 2564"/>
                  <p:cNvSpPr>
                    <a:spLocks noChangeAspect="1"/>
                  </p:cNvSpPr>
                  <p:nvPr/>
                </p:nvSpPr>
                <p:spPr bwMode="auto">
                  <a:xfrm>
                    <a:off x="4076" y="1624"/>
                    <a:ext cx="110" cy="90"/>
                  </a:xfrm>
                  <a:custGeom>
                    <a:avLst/>
                    <a:gdLst/>
                    <a:ahLst/>
                    <a:cxnLst>
                      <a:cxn ang="0">
                        <a:pos x="110" y="90"/>
                      </a:cxn>
                      <a:cxn ang="0">
                        <a:pos x="28" y="20"/>
                      </a:cxn>
                      <a:cxn ang="0">
                        <a:pos x="0" y="0"/>
                      </a:cxn>
                      <a:cxn ang="0">
                        <a:pos x="82" y="60"/>
                      </a:cxn>
                      <a:cxn ang="0">
                        <a:pos x="110" y="90"/>
                      </a:cxn>
                    </a:cxnLst>
                    <a:rect l="0" t="0" r="r" b="b"/>
                    <a:pathLst>
                      <a:path w="110" h="90">
                        <a:moveTo>
                          <a:pt x="110" y="90"/>
                        </a:moveTo>
                        <a:lnTo>
                          <a:pt x="28" y="20"/>
                        </a:lnTo>
                        <a:lnTo>
                          <a:pt x="0" y="0"/>
                        </a:lnTo>
                        <a:lnTo>
                          <a:pt x="82" y="60"/>
                        </a:lnTo>
                        <a:lnTo>
                          <a:pt x="110" y="90"/>
                        </a:lnTo>
                        <a:close/>
                      </a:path>
                    </a:pathLst>
                  </a:custGeom>
                  <a:solidFill>
                    <a:srgbClr val="9A00B9"/>
                  </a:solidFill>
                  <a:ln w="0">
                    <a:solidFill>
                      <a:srgbClr val="9A00B9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97" name="Freeform 2565"/>
                  <p:cNvSpPr>
                    <a:spLocks noChangeAspect="1"/>
                  </p:cNvSpPr>
                  <p:nvPr/>
                </p:nvSpPr>
                <p:spPr bwMode="auto">
                  <a:xfrm>
                    <a:off x="4076" y="1624"/>
                    <a:ext cx="110" cy="90"/>
                  </a:xfrm>
                  <a:custGeom>
                    <a:avLst/>
                    <a:gdLst/>
                    <a:ahLst/>
                    <a:cxnLst>
                      <a:cxn ang="0">
                        <a:pos x="110" y="90"/>
                      </a:cxn>
                      <a:cxn ang="0">
                        <a:pos x="28" y="20"/>
                      </a:cxn>
                      <a:cxn ang="0">
                        <a:pos x="0" y="0"/>
                      </a:cxn>
                      <a:cxn ang="0">
                        <a:pos x="82" y="60"/>
                      </a:cxn>
                      <a:cxn ang="0">
                        <a:pos x="110" y="90"/>
                      </a:cxn>
                    </a:cxnLst>
                    <a:rect l="0" t="0" r="r" b="b"/>
                    <a:pathLst>
                      <a:path w="110" h="90">
                        <a:moveTo>
                          <a:pt x="110" y="90"/>
                        </a:moveTo>
                        <a:lnTo>
                          <a:pt x="28" y="20"/>
                        </a:lnTo>
                        <a:lnTo>
                          <a:pt x="0" y="0"/>
                        </a:lnTo>
                        <a:lnTo>
                          <a:pt x="82" y="60"/>
                        </a:lnTo>
                        <a:lnTo>
                          <a:pt x="110" y="9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98" name="Freeform 2566"/>
                  <p:cNvSpPr>
                    <a:spLocks noChangeAspect="1"/>
                  </p:cNvSpPr>
                  <p:nvPr/>
                </p:nvSpPr>
                <p:spPr bwMode="auto">
                  <a:xfrm>
                    <a:off x="4048" y="1608"/>
                    <a:ext cx="110" cy="76"/>
                  </a:xfrm>
                  <a:custGeom>
                    <a:avLst/>
                    <a:gdLst/>
                    <a:ahLst/>
                    <a:cxnLst>
                      <a:cxn ang="0">
                        <a:pos x="110" y="76"/>
                      </a:cxn>
                      <a:cxn ang="0">
                        <a:pos x="28" y="16"/>
                      </a:cxn>
                      <a:cxn ang="0">
                        <a:pos x="0" y="0"/>
                      </a:cxn>
                      <a:cxn ang="0">
                        <a:pos x="82" y="50"/>
                      </a:cxn>
                      <a:cxn ang="0">
                        <a:pos x="110" y="76"/>
                      </a:cxn>
                    </a:cxnLst>
                    <a:rect l="0" t="0" r="r" b="b"/>
                    <a:pathLst>
                      <a:path w="110" h="76">
                        <a:moveTo>
                          <a:pt x="110" y="76"/>
                        </a:moveTo>
                        <a:lnTo>
                          <a:pt x="28" y="16"/>
                        </a:lnTo>
                        <a:lnTo>
                          <a:pt x="0" y="0"/>
                        </a:lnTo>
                        <a:lnTo>
                          <a:pt x="82" y="50"/>
                        </a:lnTo>
                        <a:lnTo>
                          <a:pt x="110" y="76"/>
                        </a:lnTo>
                        <a:close/>
                      </a:path>
                    </a:pathLst>
                  </a:custGeom>
                  <a:solidFill>
                    <a:srgbClr val="A900A8"/>
                  </a:solidFill>
                  <a:ln w="0">
                    <a:solidFill>
                      <a:srgbClr val="A900A8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8999" name="Freeform 2567"/>
                  <p:cNvSpPr>
                    <a:spLocks noChangeAspect="1"/>
                  </p:cNvSpPr>
                  <p:nvPr/>
                </p:nvSpPr>
                <p:spPr bwMode="auto">
                  <a:xfrm>
                    <a:off x="4048" y="1608"/>
                    <a:ext cx="110" cy="76"/>
                  </a:xfrm>
                  <a:custGeom>
                    <a:avLst/>
                    <a:gdLst/>
                    <a:ahLst/>
                    <a:cxnLst>
                      <a:cxn ang="0">
                        <a:pos x="110" y="76"/>
                      </a:cxn>
                      <a:cxn ang="0">
                        <a:pos x="28" y="16"/>
                      </a:cxn>
                      <a:cxn ang="0">
                        <a:pos x="0" y="0"/>
                      </a:cxn>
                      <a:cxn ang="0">
                        <a:pos x="82" y="50"/>
                      </a:cxn>
                      <a:cxn ang="0">
                        <a:pos x="110" y="76"/>
                      </a:cxn>
                    </a:cxnLst>
                    <a:rect l="0" t="0" r="r" b="b"/>
                    <a:pathLst>
                      <a:path w="110" h="76">
                        <a:moveTo>
                          <a:pt x="110" y="76"/>
                        </a:moveTo>
                        <a:lnTo>
                          <a:pt x="28" y="16"/>
                        </a:lnTo>
                        <a:lnTo>
                          <a:pt x="0" y="0"/>
                        </a:lnTo>
                        <a:lnTo>
                          <a:pt x="82" y="50"/>
                        </a:lnTo>
                        <a:lnTo>
                          <a:pt x="110" y="7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00" name="Freeform 2568"/>
                  <p:cNvSpPr>
                    <a:spLocks noChangeAspect="1"/>
                  </p:cNvSpPr>
                  <p:nvPr/>
                </p:nvSpPr>
                <p:spPr bwMode="auto">
                  <a:xfrm>
                    <a:off x="4020" y="1604"/>
                    <a:ext cx="110" cy="54"/>
                  </a:xfrm>
                  <a:custGeom>
                    <a:avLst/>
                    <a:gdLst/>
                    <a:ahLst/>
                    <a:cxnLst>
                      <a:cxn ang="0">
                        <a:pos x="110" y="54"/>
                      </a:cxn>
                      <a:cxn ang="0">
                        <a:pos x="28" y="4"/>
                      </a:cxn>
                      <a:cxn ang="0">
                        <a:pos x="0" y="0"/>
                      </a:cxn>
                      <a:cxn ang="0">
                        <a:pos x="82" y="42"/>
                      </a:cxn>
                      <a:cxn ang="0">
                        <a:pos x="110" y="54"/>
                      </a:cxn>
                    </a:cxnLst>
                    <a:rect l="0" t="0" r="r" b="b"/>
                    <a:pathLst>
                      <a:path w="110" h="54">
                        <a:moveTo>
                          <a:pt x="110" y="54"/>
                        </a:moveTo>
                        <a:lnTo>
                          <a:pt x="28" y="4"/>
                        </a:lnTo>
                        <a:lnTo>
                          <a:pt x="0" y="0"/>
                        </a:lnTo>
                        <a:lnTo>
                          <a:pt x="82" y="42"/>
                        </a:lnTo>
                        <a:lnTo>
                          <a:pt x="110" y="54"/>
                        </a:lnTo>
                        <a:close/>
                      </a:path>
                    </a:pathLst>
                  </a:custGeom>
                  <a:solidFill>
                    <a:srgbClr val="009B00"/>
                  </a:solidFill>
                  <a:ln w="0">
                    <a:solidFill>
                      <a:srgbClr val="009B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01" name="Freeform 2569"/>
                  <p:cNvSpPr>
                    <a:spLocks noChangeAspect="1"/>
                  </p:cNvSpPr>
                  <p:nvPr/>
                </p:nvSpPr>
                <p:spPr bwMode="auto">
                  <a:xfrm>
                    <a:off x="4020" y="1604"/>
                    <a:ext cx="110" cy="54"/>
                  </a:xfrm>
                  <a:custGeom>
                    <a:avLst/>
                    <a:gdLst/>
                    <a:ahLst/>
                    <a:cxnLst>
                      <a:cxn ang="0">
                        <a:pos x="110" y="54"/>
                      </a:cxn>
                      <a:cxn ang="0">
                        <a:pos x="28" y="4"/>
                      </a:cxn>
                      <a:cxn ang="0">
                        <a:pos x="0" y="0"/>
                      </a:cxn>
                      <a:cxn ang="0">
                        <a:pos x="82" y="42"/>
                      </a:cxn>
                      <a:cxn ang="0">
                        <a:pos x="110" y="54"/>
                      </a:cxn>
                    </a:cxnLst>
                    <a:rect l="0" t="0" r="r" b="b"/>
                    <a:pathLst>
                      <a:path w="110" h="54">
                        <a:moveTo>
                          <a:pt x="110" y="54"/>
                        </a:moveTo>
                        <a:lnTo>
                          <a:pt x="28" y="4"/>
                        </a:lnTo>
                        <a:lnTo>
                          <a:pt x="0" y="0"/>
                        </a:lnTo>
                        <a:lnTo>
                          <a:pt x="82" y="42"/>
                        </a:lnTo>
                        <a:lnTo>
                          <a:pt x="110" y="5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02" name="Freeform 2570"/>
                  <p:cNvSpPr>
                    <a:spLocks noChangeAspect="1"/>
                  </p:cNvSpPr>
                  <p:nvPr/>
                </p:nvSpPr>
                <p:spPr bwMode="auto">
                  <a:xfrm>
                    <a:off x="3992" y="1604"/>
                    <a:ext cx="110" cy="52"/>
                  </a:xfrm>
                  <a:custGeom>
                    <a:avLst/>
                    <a:gdLst/>
                    <a:ahLst/>
                    <a:cxnLst>
                      <a:cxn ang="0">
                        <a:pos x="110" y="42"/>
                      </a:cxn>
                      <a:cxn ang="0">
                        <a:pos x="28" y="0"/>
                      </a:cxn>
                      <a:cxn ang="0">
                        <a:pos x="0" y="12"/>
                      </a:cxn>
                      <a:cxn ang="0">
                        <a:pos x="82" y="52"/>
                      </a:cxn>
                      <a:cxn ang="0">
                        <a:pos x="110" y="42"/>
                      </a:cxn>
                    </a:cxnLst>
                    <a:rect l="0" t="0" r="r" b="b"/>
                    <a:pathLst>
                      <a:path w="110" h="52">
                        <a:moveTo>
                          <a:pt x="110" y="42"/>
                        </a:moveTo>
                        <a:lnTo>
                          <a:pt x="28" y="0"/>
                        </a:lnTo>
                        <a:lnTo>
                          <a:pt x="0" y="12"/>
                        </a:lnTo>
                        <a:lnTo>
                          <a:pt x="82" y="52"/>
                        </a:lnTo>
                        <a:lnTo>
                          <a:pt x="110" y="42"/>
                        </a:lnTo>
                        <a:close/>
                      </a:path>
                    </a:pathLst>
                  </a:custGeom>
                  <a:solidFill>
                    <a:srgbClr val="008748"/>
                  </a:solidFill>
                  <a:ln w="0">
                    <a:solidFill>
                      <a:srgbClr val="008748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03" name="Freeform 2571"/>
                  <p:cNvSpPr>
                    <a:spLocks noChangeAspect="1"/>
                  </p:cNvSpPr>
                  <p:nvPr/>
                </p:nvSpPr>
                <p:spPr bwMode="auto">
                  <a:xfrm>
                    <a:off x="3992" y="1604"/>
                    <a:ext cx="110" cy="52"/>
                  </a:xfrm>
                  <a:custGeom>
                    <a:avLst/>
                    <a:gdLst/>
                    <a:ahLst/>
                    <a:cxnLst>
                      <a:cxn ang="0">
                        <a:pos x="110" y="42"/>
                      </a:cxn>
                      <a:cxn ang="0">
                        <a:pos x="28" y="0"/>
                      </a:cxn>
                      <a:cxn ang="0">
                        <a:pos x="0" y="12"/>
                      </a:cxn>
                      <a:cxn ang="0">
                        <a:pos x="82" y="52"/>
                      </a:cxn>
                      <a:cxn ang="0">
                        <a:pos x="110" y="42"/>
                      </a:cxn>
                    </a:cxnLst>
                    <a:rect l="0" t="0" r="r" b="b"/>
                    <a:pathLst>
                      <a:path w="110" h="52">
                        <a:moveTo>
                          <a:pt x="110" y="42"/>
                        </a:moveTo>
                        <a:lnTo>
                          <a:pt x="28" y="0"/>
                        </a:lnTo>
                        <a:lnTo>
                          <a:pt x="0" y="12"/>
                        </a:lnTo>
                        <a:lnTo>
                          <a:pt x="82" y="52"/>
                        </a:lnTo>
                        <a:lnTo>
                          <a:pt x="110" y="4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04" name="Freeform 2572"/>
                  <p:cNvSpPr>
                    <a:spLocks noChangeAspect="1"/>
                  </p:cNvSpPr>
                  <p:nvPr/>
                </p:nvSpPr>
                <p:spPr bwMode="auto">
                  <a:xfrm>
                    <a:off x="5070" y="1228"/>
                    <a:ext cx="98" cy="30"/>
                  </a:xfrm>
                  <a:custGeom>
                    <a:avLst/>
                    <a:gdLst/>
                    <a:ahLst/>
                    <a:cxnLst>
                      <a:cxn ang="0">
                        <a:pos x="98" y="24"/>
                      </a:cxn>
                      <a:cxn ang="0">
                        <a:pos x="14" y="0"/>
                      </a:cxn>
                      <a:cxn ang="0">
                        <a:pos x="0" y="8"/>
                      </a:cxn>
                      <a:cxn ang="0">
                        <a:pos x="82" y="30"/>
                      </a:cxn>
                      <a:cxn ang="0">
                        <a:pos x="98" y="24"/>
                      </a:cxn>
                    </a:cxnLst>
                    <a:rect l="0" t="0" r="r" b="b"/>
                    <a:pathLst>
                      <a:path w="98" h="30">
                        <a:moveTo>
                          <a:pt x="98" y="24"/>
                        </a:moveTo>
                        <a:lnTo>
                          <a:pt x="14" y="0"/>
                        </a:lnTo>
                        <a:lnTo>
                          <a:pt x="0" y="8"/>
                        </a:lnTo>
                        <a:lnTo>
                          <a:pt x="82" y="30"/>
                        </a:lnTo>
                        <a:lnTo>
                          <a:pt x="98" y="24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05" name="Freeform 2573"/>
                  <p:cNvSpPr>
                    <a:spLocks noChangeAspect="1"/>
                  </p:cNvSpPr>
                  <p:nvPr/>
                </p:nvSpPr>
                <p:spPr bwMode="auto">
                  <a:xfrm>
                    <a:off x="5070" y="1228"/>
                    <a:ext cx="98" cy="30"/>
                  </a:xfrm>
                  <a:custGeom>
                    <a:avLst/>
                    <a:gdLst/>
                    <a:ahLst/>
                    <a:cxnLst>
                      <a:cxn ang="0">
                        <a:pos x="98" y="24"/>
                      </a:cxn>
                      <a:cxn ang="0">
                        <a:pos x="14" y="0"/>
                      </a:cxn>
                      <a:cxn ang="0">
                        <a:pos x="0" y="8"/>
                      </a:cxn>
                      <a:cxn ang="0">
                        <a:pos x="82" y="30"/>
                      </a:cxn>
                      <a:cxn ang="0">
                        <a:pos x="98" y="24"/>
                      </a:cxn>
                    </a:cxnLst>
                    <a:rect l="0" t="0" r="r" b="b"/>
                    <a:pathLst>
                      <a:path w="98" h="30">
                        <a:moveTo>
                          <a:pt x="98" y="24"/>
                        </a:moveTo>
                        <a:lnTo>
                          <a:pt x="14" y="0"/>
                        </a:lnTo>
                        <a:lnTo>
                          <a:pt x="0" y="8"/>
                        </a:lnTo>
                        <a:lnTo>
                          <a:pt x="82" y="30"/>
                        </a:lnTo>
                        <a:lnTo>
                          <a:pt x="98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06" name="Freeform 2574"/>
                  <p:cNvSpPr>
                    <a:spLocks noChangeAspect="1"/>
                  </p:cNvSpPr>
                  <p:nvPr/>
                </p:nvSpPr>
                <p:spPr bwMode="auto">
                  <a:xfrm>
                    <a:off x="5054" y="1236"/>
                    <a:ext cx="98" cy="30"/>
                  </a:xfrm>
                  <a:custGeom>
                    <a:avLst/>
                    <a:gdLst/>
                    <a:ahLst/>
                    <a:cxnLst>
                      <a:cxn ang="0">
                        <a:pos x="98" y="22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84" y="30"/>
                      </a:cxn>
                      <a:cxn ang="0">
                        <a:pos x="98" y="22"/>
                      </a:cxn>
                    </a:cxnLst>
                    <a:rect l="0" t="0" r="r" b="b"/>
                    <a:pathLst>
                      <a:path w="98" h="30">
                        <a:moveTo>
                          <a:pt x="98" y="22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84" y="30"/>
                        </a:lnTo>
                        <a:lnTo>
                          <a:pt x="98" y="22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07" name="Freeform 2575"/>
                  <p:cNvSpPr>
                    <a:spLocks noChangeAspect="1"/>
                  </p:cNvSpPr>
                  <p:nvPr/>
                </p:nvSpPr>
                <p:spPr bwMode="auto">
                  <a:xfrm>
                    <a:off x="5054" y="1236"/>
                    <a:ext cx="98" cy="30"/>
                  </a:xfrm>
                  <a:custGeom>
                    <a:avLst/>
                    <a:gdLst/>
                    <a:ahLst/>
                    <a:cxnLst>
                      <a:cxn ang="0">
                        <a:pos x="98" y="22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84" y="30"/>
                      </a:cxn>
                      <a:cxn ang="0">
                        <a:pos x="98" y="22"/>
                      </a:cxn>
                    </a:cxnLst>
                    <a:rect l="0" t="0" r="r" b="b"/>
                    <a:pathLst>
                      <a:path w="98" h="30">
                        <a:moveTo>
                          <a:pt x="98" y="22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84" y="30"/>
                        </a:lnTo>
                        <a:lnTo>
                          <a:pt x="98" y="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08" name="Freeform 2576"/>
                  <p:cNvSpPr>
                    <a:spLocks noChangeAspect="1"/>
                  </p:cNvSpPr>
                  <p:nvPr/>
                </p:nvSpPr>
                <p:spPr bwMode="auto">
                  <a:xfrm>
                    <a:off x="5038" y="1242"/>
                    <a:ext cx="100" cy="30"/>
                  </a:xfrm>
                  <a:custGeom>
                    <a:avLst/>
                    <a:gdLst/>
                    <a:ahLst/>
                    <a:cxnLst>
                      <a:cxn ang="0">
                        <a:pos x="100" y="24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84" y="30"/>
                      </a:cxn>
                      <a:cxn ang="0">
                        <a:pos x="100" y="24"/>
                      </a:cxn>
                    </a:cxnLst>
                    <a:rect l="0" t="0" r="r" b="b"/>
                    <a:pathLst>
                      <a:path w="100" h="30">
                        <a:moveTo>
                          <a:pt x="100" y="24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84" y="30"/>
                        </a:lnTo>
                        <a:lnTo>
                          <a:pt x="100" y="24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09" name="Freeform 2577"/>
                  <p:cNvSpPr>
                    <a:spLocks noChangeAspect="1"/>
                  </p:cNvSpPr>
                  <p:nvPr/>
                </p:nvSpPr>
                <p:spPr bwMode="auto">
                  <a:xfrm>
                    <a:off x="5038" y="1242"/>
                    <a:ext cx="100" cy="30"/>
                  </a:xfrm>
                  <a:custGeom>
                    <a:avLst/>
                    <a:gdLst/>
                    <a:ahLst/>
                    <a:cxnLst>
                      <a:cxn ang="0">
                        <a:pos x="100" y="24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84" y="30"/>
                      </a:cxn>
                      <a:cxn ang="0">
                        <a:pos x="100" y="24"/>
                      </a:cxn>
                    </a:cxnLst>
                    <a:rect l="0" t="0" r="r" b="b"/>
                    <a:pathLst>
                      <a:path w="100" h="30">
                        <a:moveTo>
                          <a:pt x="100" y="24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84" y="30"/>
                        </a:lnTo>
                        <a:lnTo>
                          <a:pt x="100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10" name="Freeform 2578"/>
                  <p:cNvSpPr>
                    <a:spLocks noChangeAspect="1"/>
                  </p:cNvSpPr>
                  <p:nvPr/>
                </p:nvSpPr>
                <p:spPr bwMode="auto">
                  <a:xfrm>
                    <a:off x="5024" y="1248"/>
                    <a:ext cx="98" cy="30"/>
                  </a:xfrm>
                  <a:custGeom>
                    <a:avLst/>
                    <a:gdLst/>
                    <a:ahLst/>
                    <a:cxnLst>
                      <a:cxn ang="0">
                        <a:pos x="98" y="24"/>
                      </a:cxn>
                      <a:cxn ang="0">
                        <a:pos x="14" y="0"/>
                      </a:cxn>
                      <a:cxn ang="0">
                        <a:pos x="0" y="8"/>
                      </a:cxn>
                      <a:cxn ang="0">
                        <a:pos x="82" y="30"/>
                      </a:cxn>
                      <a:cxn ang="0">
                        <a:pos x="98" y="24"/>
                      </a:cxn>
                    </a:cxnLst>
                    <a:rect l="0" t="0" r="r" b="b"/>
                    <a:pathLst>
                      <a:path w="98" h="30">
                        <a:moveTo>
                          <a:pt x="98" y="24"/>
                        </a:moveTo>
                        <a:lnTo>
                          <a:pt x="14" y="0"/>
                        </a:lnTo>
                        <a:lnTo>
                          <a:pt x="0" y="8"/>
                        </a:lnTo>
                        <a:lnTo>
                          <a:pt x="82" y="30"/>
                        </a:lnTo>
                        <a:lnTo>
                          <a:pt x="98" y="24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11" name="Freeform 2579"/>
                  <p:cNvSpPr>
                    <a:spLocks noChangeAspect="1"/>
                  </p:cNvSpPr>
                  <p:nvPr/>
                </p:nvSpPr>
                <p:spPr bwMode="auto">
                  <a:xfrm>
                    <a:off x="5024" y="1248"/>
                    <a:ext cx="98" cy="30"/>
                  </a:xfrm>
                  <a:custGeom>
                    <a:avLst/>
                    <a:gdLst/>
                    <a:ahLst/>
                    <a:cxnLst>
                      <a:cxn ang="0">
                        <a:pos x="98" y="24"/>
                      </a:cxn>
                      <a:cxn ang="0">
                        <a:pos x="14" y="0"/>
                      </a:cxn>
                      <a:cxn ang="0">
                        <a:pos x="0" y="8"/>
                      </a:cxn>
                      <a:cxn ang="0">
                        <a:pos x="82" y="30"/>
                      </a:cxn>
                      <a:cxn ang="0">
                        <a:pos x="98" y="24"/>
                      </a:cxn>
                    </a:cxnLst>
                    <a:rect l="0" t="0" r="r" b="b"/>
                    <a:pathLst>
                      <a:path w="98" h="30">
                        <a:moveTo>
                          <a:pt x="98" y="24"/>
                        </a:moveTo>
                        <a:lnTo>
                          <a:pt x="14" y="0"/>
                        </a:lnTo>
                        <a:lnTo>
                          <a:pt x="0" y="8"/>
                        </a:lnTo>
                        <a:lnTo>
                          <a:pt x="82" y="30"/>
                        </a:lnTo>
                        <a:lnTo>
                          <a:pt x="98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12" name="Freeform 2580"/>
                  <p:cNvSpPr>
                    <a:spLocks noChangeAspect="1"/>
                  </p:cNvSpPr>
                  <p:nvPr/>
                </p:nvSpPr>
                <p:spPr bwMode="auto">
                  <a:xfrm>
                    <a:off x="5008" y="1256"/>
                    <a:ext cx="98" cy="30"/>
                  </a:xfrm>
                  <a:custGeom>
                    <a:avLst/>
                    <a:gdLst/>
                    <a:ahLst/>
                    <a:cxnLst>
                      <a:cxn ang="0">
                        <a:pos x="98" y="22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82" y="30"/>
                      </a:cxn>
                      <a:cxn ang="0">
                        <a:pos x="98" y="22"/>
                      </a:cxn>
                    </a:cxnLst>
                    <a:rect l="0" t="0" r="r" b="b"/>
                    <a:pathLst>
                      <a:path w="98" h="30">
                        <a:moveTo>
                          <a:pt x="98" y="22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82" y="30"/>
                        </a:lnTo>
                        <a:lnTo>
                          <a:pt x="98" y="22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13" name="Freeform 2581"/>
                  <p:cNvSpPr>
                    <a:spLocks noChangeAspect="1"/>
                  </p:cNvSpPr>
                  <p:nvPr/>
                </p:nvSpPr>
                <p:spPr bwMode="auto">
                  <a:xfrm>
                    <a:off x="5008" y="1256"/>
                    <a:ext cx="98" cy="30"/>
                  </a:xfrm>
                  <a:custGeom>
                    <a:avLst/>
                    <a:gdLst/>
                    <a:ahLst/>
                    <a:cxnLst>
                      <a:cxn ang="0">
                        <a:pos x="98" y="22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82" y="30"/>
                      </a:cxn>
                      <a:cxn ang="0">
                        <a:pos x="98" y="22"/>
                      </a:cxn>
                    </a:cxnLst>
                    <a:rect l="0" t="0" r="r" b="b"/>
                    <a:pathLst>
                      <a:path w="98" h="30">
                        <a:moveTo>
                          <a:pt x="98" y="22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82" y="30"/>
                        </a:lnTo>
                        <a:lnTo>
                          <a:pt x="98" y="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14" name="Freeform 2582"/>
                  <p:cNvSpPr>
                    <a:spLocks noChangeAspect="1"/>
                  </p:cNvSpPr>
                  <p:nvPr/>
                </p:nvSpPr>
                <p:spPr bwMode="auto">
                  <a:xfrm>
                    <a:off x="4992" y="1262"/>
                    <a:ext cx="98" cy="30"/>
                  </a:xfrm>
                  <a:custGeom>
                    <a:avLst/>
                    <a:gdLst/>
                    <a:ahLst/>
                    <a:cxnLst>
                      <a:cxn ang="0">
                        <a:pos x="98" y="24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82" y="30"/>
                      </a:cxn>
                      <a:cxn ang="0">
                        <a:pos x="98" y="24"/>
                      </a:cxn>
                    </a:cxnLst>
                    <a:rect l="0" t="0" r="r" b="b"/>
                    <a:pathLst>
                      <a:path w="98" h="30">
                        <a:moveTo>
                          <a:pt x="98" y="24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82" y="30"/>
                        </a:lnTo>
                        <a:lnTo>
                          <a:pt x="98" y="24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15" name="Freeform 2583"/>
                  <p:cNvSpPr>
                    <a:spLocks noChangeAspect="1"/>
                  </p:cNvSpPr>
                  <p:nvPr/>
                </p:nvSpPr>
                <p:spPr bwMode="auto">
                  <a:xfrm>
                    <a:off x="4992" y="1262"/>
                    <a:ext cx="98" cy="30"/>
                  </a:xfrm>
                  <a:custGeom>
                    <a:avLst/>
                    <a:gdLst/>
                    <a:ahLst/>
                    <a:cxnLst>
                      <a:cxn ang="0">
                        <a:pos x="98" y="24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82" y="30"/>
                      </a:cxn>
                      <a:cxn ang="0">
                        <a:pos x="98" y="24"/>
                      </a:cxn>
                    </a:cxnLst>
                    <a:rect l="0" t="0" r="r" b="b"/>
                    <a:pathLst>
                      <a:path w="98" h="30">
                        <a:moveTo>
                          <a:pt x="98" y="24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82" y="30"/>
                        </a:lnTo>
                        <a:lnTo>
                          <a:pt x="98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16" name="Freeform 2584"/>
                  <p:cNvSpPr>
                    <a:spLocks noChangeAspect="1"/>
                  </p:cNvSpPr>
                  <p:nvPr/>
                </p:nvSpPr>
                <p:spPr bwMode="auto">
                  <a:xfrm>
                    <a:off x="4974" y="1268"/>
                    <a:ext cx="100" cy="32"/>
                  </a:xfrm>
                  <a:custGeom>
                    <a:avLst/>
                    <a:gdLst/>
                    <a:ahLst/>
                    <a:cxnLst>
                      <a:cxn ang="0">
                        <a:pos x="100" y="24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84" y="32"/>
                      </a:cxn>
                      <a:cxn ang="0">
                        <a:pos x="100" y="24"/>
                      </a:cxn>
                    </a:cxnLst>
                    <a:rect l="0" t="0" r="r" b="b"/>
                    <a:pathLst>
                      <a:path w="100" h="32">
                        <a:moveTo>
                          <a:pt x="100" y="24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84" y="32"/>
                        </a:lnTo>
                        <a:lnTo>
                          <a:pt x="100" y="24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17" name="Freeform 2585"/>
                  <p:cNvSpPr>
                    <a:spLocks noChangeAspect="1"/>
                  </p:cNvSpPr>
                  <p:nvPr/>
                </p:nvSpPr>
                <p:spPr bwMode="auto">
                  <a:xfrm>
                    <a:off x="4974" y="1268"/>
                    <a:ext cx="100" cy="32"/>
                  </a:xfrm>
                  <a:custGeom>
                    <a:avLst/>
                    <a:gdLst/>
                    <a:ahLst/>
                    <a:cxnLst>
                      <a:cxn ang="0">
                        <a:pos x="100" y="24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84" y="32"/>
                      </a:cxn>
                      <a:cxn ang="0">
                        <a:pos x="100" y="24"/>
                      </a:cxn>
                    </a:cxnLst>
                    <a:rect l="0" t="0" r="r" b="b"/>
                    <a:pathLst>
                      <a:path w="100" h="32">
                        <a:moveTo>
                          <a:pt x="100" y="24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84" y="32"/>
                        </a:lnTo>
                        <a:lnTo>
                          <a:pt x="100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18" name="Freeform 2586"/>
                  <p:cNvSpPr>
                    <a:spLocks noChangeAspect="1"/>
                  </p:cNvSpPr>
                  <p:nvPr/>
                </p:nvSpPr>
                <p:spPr bwMode="auto">
                  <a:xfrm>
                    <a:off x="4958" y="1276"/>
                    <a:ext cx="100" cy="32"/>
                  </a:xfrm>
                  <a:custGeom>
                    <a:avLst/>
                    <a:gdLst/>
                    <a:ahLst/>
                    <a:cxnLst>
                      <a:cxn ang="0">
                        <a:pos x="100" y="24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84" y="32"/>
                      </a:cxn>
                      <a:cxn ang="0">
                        <a:pos x="100" y="24"/>
                      </a:cxn>
                    </a:cxnLst>
                    <a:rect l="0" t="0" r="r" b="b"/>
                    <a:pathLst>
                      <a:path w="100" h="32">
                        <a:moveTo>
                          <a:pt x="100" y="24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84" y="32"/>
                        </a:lnTo>
                        <a:lnTo>
                          <a:pt x="100" y="24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19" name="Freeform 2587"/>
                  <p:cNvSpPr>
                    <a:spLocks noChangeAspect="1"/>
                  </p:cNvSpPr>
                  <p:nvPr/>
                </p:nvSpPr>
                <p:spPr bwMode="auto">
                  <a:xfrm>
                    <a:off x="4958" y="1276"/>
                    <a:ext cx="100" cy="32"/>
                  </a:xfrm>
                  <a:custGeom>
                    <a:avLst/>
                    <a:gdLst/>
                    <a:ahLst/>
                    <a:cxnLst>
                      <a:cxn ang="0">
                        <a:pos x="100" y="24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84" y="32"/>
                      </a:cxn>
                      <a:cxn ang="0">
                        <a:pos x="100" y="24"/>
                      </a:cxn>
                    </a:cxnLst>
                    <a:rect l="0" t="0" r="r" b="b"/>
                    <a:pathLst>
                      <a:path w="100" h="32">
                        <a:moveTo>
                          <a:pt x="100" y="24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84" y="32"/>
                        </a:lnTo>
                        <a:lnTo>
                          <a:pt x="100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20" name="Freeform 2588"/>
                  <p:cNvSpPr>
                    <a:spLocks noChangeAspect="1"/>
                  </p:cNvSpPr>
                  <p:nvPr/>
                </p:nvSpPr>
                <p:spPr bwMode="auto">
                  <a:xfrm>
                    <a:off x="4942" y="1282"/>
                    <a:ext cx="100" cy="32"/>
                  </a:xfrm>
                  <a:custGeom>
                    <a:avLst/>
                    <a:gdLst/>
                    <a:ahLst/>
                    <a:cxnLst>
                      <a:cxn ang="0">
                        <a:pos x="100" y="26"/>
                      </a:cxn>
                      <a:cxn ang="0">
                        <a:pos x="16" y="0"/>
                      </a:cxn>
                      <a:cxn ang="0">
                        <a:pos x="0" y="8"/>
                      </a:cxn>
                      <a:cxn ang="0">
                        <a:pos x="84" y="32"/>
                      </a:cxn>
                      <a:cxn ang="0">
                        <a:pos x="100" y="26"/>
                      </a:cxn>
                    </a:cxnLst>
                    <a:rect l="0" t="0" r="r" b="b"/>
                    <a:pathLst>
                      <a:path w="100" h="32">
                        <a:moveTo>
                          <a:pt x="100" y="26"/>
                        </a:moveTo>
                        <a:lnTo>
                          <a:pt x="16" y="0"/>
                        </a:lnTo>
                        <a:lnTo>
                          <a:pt x="0" y="8"/>
                        </a:lnTo>
                        <a:lnTo>
                          <a:pt x="84" y="32"/>
                        </a:lnTo>
                        <a:lnTo>
                          <a:pt x="100" y="26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21" name="Freeform 2589"/>
                  <p:cNvSpPr>
                    <a:spLocks noChangeAspect="1"/>
                  </p:cNvSpPr>
                  <p:nvPr/>
                </p:nvSpPr>
                <p:spPr bwMode="auto">
                  <a:xfrm>
                    <a:off x="4942" y="1282"/>
                    <a:ext cx="100" cy="32"/>
                  </a:xfrm>
                  <a:custGeom>
                    <a:avLst/>
                    <a:gdLst/>
                    <a:ahLst/>
                    <a:cxnLst>
                      <a:cxn ang="0">
                        <a:pos x="100" y="26"/>
                      </a:cxn>
                      <a:cxn ang="0">
                        <a:pos x="16" y="0"/>
                      </a:cxn>
                      <a:cxn ang="0">
                        <a:pos x="0" y="8"/>
                      </a:cxn>
                      <a:cxn ang="0">
                        <a:pos x="84" y="32"/>
                      </a:cxn>
                      <a:cxn ang="0">
                        <a:pos x="100" y="26"/>
                      </a:cxn>
                    </a:cxnLst>
                    <a:rect l="0" t="0" r="r" b="b"/>
                    <a:pathLst>
                      <a:path w="100" h="32">
                        <a:moveTo>
                          <a:pt x="100" y="26"/>
                        </a:moveTo>
                        <a:lnTo>
                          <a:pt x="16" y="0"/>
                        </a:lnTo>
                        <a:lnTo>
                          <a:pt x="0" y="8"/>
                        </a:lnTo>
                        <a:lnTo>
                          <a:pt x="84" y="32"/>
                        </a:lnTo>
                        <a:lnTo>
                          <a:pt x="100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22" name="Freeform 2590"/>
                  <p:cNvSpPr>
                    <a:spLocks noChangeAspect="1"/>
                  </p:cNvSpPr>
                  <p:nvPr/>
                </p:nvSpPr>
                <p:spPr bwMode="auto">
                  <a:xfrm>
                    <a:off x="4926" y="1290"/>
                    <a:ext cx="100" cy="32"/>
                  </a:xfrm>
                  <a:custGeom>
                    <a:avLst/>
                    <a:gdLst/>
                    <a:ahLst/>
                    <a:cxnLst>
                      <a:cxn ang="0">
                        <a:pos x="100" y="24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84" y="32"/>
                      </a:cxn>
                      <a:cxn ang="0">
                        <a:pos x="100" y="24"/>
                      </a:cxn>
                    </a:cxnLst>
                    <a:rect l="0" t="0" r="r" b="b"/>
                    <a:pathLst>
                      <a:path w="100" h="32">
                        <a:moveTo>
                          <a:pt x="100" y="24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84" y="32"/>
                        </a:lnTo>
                        <a:lnTo>
                          <a:pt x="100" y="24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23" name="Freeform 2591"/>
                  <p:cNvSpPr>
                    <a:spLocks noChangeAspect="1"/>
                  </p:cNvSpPr>
                  <p:nvPr/>
                </p:nvSpPr>
                <p:spPr bwMode="auto">
                  <a:xfrm>
                    <a:off x="4926" y="1290"/>
                    <a:ext cx="100" cy="32"/>
                  </a:xfrm>
                  <a:custGeom>
                    <a:avLst/>
                    <a:gdLst/>
                    <a:ahLst/>
                    <a:cxnLst>
                      <a:cxn ang="0">
                        <a:pos x="100" y="24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84" y="32"/>
                      </a:cxn>
                      <a:cxn ang="0">
                        <a:pos x="100" y="24"/>
                      </a:cxn>
                    </a:cxnLst>
                    <a:rect l="0" t="0" r="r" b="b"/>
                    <a:pathLst>
                      <a:path w="100" h="32">
                        <a:moveTo>
                          <a:pt x="100" y="24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84" y="32"/>
                        </a:lnTo>
                        <a:lnTo>
                          <a:pt x="100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24" name="Freeform 2592"/>
                  <p:cNvSpPr>
                    <a:spLocks noChangeAspect="1"/>
                  </p:cNvSpPr>
                  <p:nvPr/>
                </p:nvSpPr>
                <p:spPr bwMode="auto">
                  <a:xfrm>
                    <a:off x="4908" y="1296"/>
                    <a:ext cx="102" cy="34"/>
                  </a:xfrm>
                  <a:custGeom>
                    <a:avLst/>
                    <a:gdLst/>
                    <a:ahLst/>
                    <a:cxnLst>
                      <a:cxn ang="0">
                        <a:pos x="102" y="26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84" y="34"/>
                      </a:cxn>
                      <a:cxn ang="0">
                        <a:pos x="102" y="26"/>
                      </a:cxn>
                    </a:cxnLst>
                    <a:rect l="0" t="0" r="r" b="b"/>
                    <a:pathLst>
                      <a:path w="102" h="34">
                        <a:moveTo>
                          <a:pt x="102" y="26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84" y="34"/>
                        </a:lnTo>
                        <a:lnTo>
                          <a:pt x="102" y="26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25" name="Freeform 2593"/>
                  <p:cNvSpPr>
                    <a:spLocks noChangeAspect="1"/>
                  </p:cNvSpPr>
                  <p:nvPr/>
                </p:nvSpPr>
                <p:spPr bwMode="auto">
                  <a:xfrm>
                    <a:off x="4908" y="1296"/>
                    <a:ext cx="102" cy="34"/>
                  </a:xfrm>
                  <a:custGeom>
                    <a:avLst/>
                    <a:gdLst/>
                    <a:ahLst/>
                    <a:cxnLst>
                      <a:cxn ang="0">
                        <a:pos x="102" y="26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84" y="34"/>
                      </a:cxn>
                      <a:cxn ang="0">
                        <a:pos x="102" y="26"/>
                      </a:cxn>
                    </a:cxnLst>
                    <a:rect l="0" t="0" r="r" b="b"/>
                    <a:pathLst>
                      <a:path w="102" h="34">
                        <a:moveTo>
                          <a:pt x="102" y="26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84" y="34"/>
                        </a:lnTo>
                        <a:lnTo>
                          <a:pt x="102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26" name="Freeform 2594"/>
                  <p:cNvSpPr>
                    <a:spLocks noChangeAspect="1"/>
                  </p:cNvSpPr>
                  <p:nvPr/>
                </p:nvSpPr>
                <p:spPr bwMode="auto">
                  <a:xfrm>
                    <a:off x="4890" y="1304"/>
                    <a:ext cx="102" cy="34"/>
                  </a:xfrm>
                  <a:custGeom>
                    <a:avLst/>
                    <a:gdLst/>
                    <a:ahLst/>
                    <a:cxnLst>
                      <a:cxn ang="0">
                        <a:pos x="102" y="26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86" y="34"/>
                      </a:cxn>
                      <a:cxn ang="0">
                        <a:pos x="102" y="26"/>
                      </a:cxn>
                    </a:cxnLst>
                    <a:rect l="0" t="0" r="r" b="b"/>
                    <a:pathLst>
                      <a:path w="102" h="34">
                        <a:moveTo>
                          <a:pt x="102" y="26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86" y="34"/>
                        </a:lnTo>
                        <a:lnTo>
                          <a:pt x="102" y="26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27" name="Freeform 2595"/>
                  <p:cNvSpPr>
                    <a:spLocks noChangeAspect="1"/>
                  </p:cNvSpPr>
                  <p:nvPr/>
                </p:nvSpPr>
                <p:spPr bwMode="auto">
                  <a:xfrm>
                    <a:off x="4890" y="1304"/>
                    <a:ext cx="102" cy="34"/>
                  </a:xfrm>
                  <a:custGeom>
                    <a:avLst/>
                    <a:gdLst/>
                    <a:ahLst/>
                    <a:cxnLst>
                      <a:cxn ang="0">
                        <a:pos x="102" y="26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86" y="34"/>
                      </a:cxn>
                      <a:cxn ang="0">
                        <a:pos x="102" y="26"/>
                      </a:cxn>
                    </a:cxnLst>
                    <a:rect l="0" t="0" r="r" b="b"/>
                    <a:pathLst>
                      <a:path w="102" h="34">
                        <a:moveTo>
                          <a:pt x="102" y="26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86" y="34"/>
                        </a:lnTo>
                        <a:lnTo>
                          <a:pt x="102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28" name="Freeform 2596"/>
                  <p:cNvSpPr>
                    <a:spLocks noChangeAspect="1"/>
                  </p:cNvSpPr>
                  <p:nvPr/>
                </p:nvSpPr>
                <p:spPr bwMode="auto">
                  <a:xfrm>
                    <a:off x="4874" y="1310"/>
                    <a:ext cx="102" cy="34"/>
                  </a:xfrm>
                  <a:custGeom>
                    <a:avLst/>
                    <a:gdLst/>
                    <a:ahLst/>
                    <a:cxnLst>
                      <a:cxn ang="0">
                        <a:pos x="102" y="28"/>
                      </a:cxn>
                      <a:cxn ang="0">
                        <a:pos x="16" y="0"/>
                      </a:cxn>
                      <a:cxn ang="0">
                        <a:pos x="0" y="8"/>
                      </a:cxn>
                      <a:cxn ang="0">
                        <a:pos x="84" y="34"/>
                      </a:cxn>
                      <a:cxn ang="0">
                        <a:pos x="102" y="28"/>
                      </a:cxn>
                    </a:cxnLst>
                    <a:rect l="0" t="0" r="r" b="b"/>
                    <a:pathLst>
                      <a:path w="102" h="34">
                        <a:moveTo>
                          <a:pt x="102" y="28"/>
                        </a:moveTo>
                        <a:lnTo>
                          <a:pt x="16" y="0"/>
                        </a:lnTo>
                        <a:lnTo>
                          <a:pt x="0" y="8"/>
                        </a:lnTo>
                        <a:lnTo>
                          <a:pt x="84" y="34"/>
                        </a:lnTo>
                        <a:lnTo>
                          <a:pt x="102" y="28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29" name="Freeform 2597"/>
                  <p:cNvSpPr>
                    <a:spLocks noChangeAspect="1"/>
                  </p:cNvSpPr>
                  <p:nvPr/>
                </p:nvSpPr>
                <p:spPr bwMode="auto">
                  <a:xfrm>
                    <a:off x="4874" y="1310"/>
                    <a:ext cx="102" cy="34"/>
                  </a:xfrm>
                  <a:custGeom>
                    <a:avLst/>
                    <a:gdLst/>
                    <a:ahLst/>
                    <a:cxnLst>
                      <a:cxn ang="0">
                        <a:pos x="102" y="28"/>
                      </a:cxn>
                      <a:cxn ang="0">
                        <a:pos x="16" y="0"/>
                      </a:cxn>
                      <a:cxn ang="0">
                        <a:pos x="0" y="8"/>
                      </a:cxn>
                      <a:cxn ang="0">
                        <a:pos x="84" y="34"/>
                      </a:cxn>
                      <a:cxn ang="0">
                        <a:pos x="102" y="28"/>
                      </a:cxn>
                    </a:cxnLst>
                    <a:rect l="0" t="0" r="r" b="b"/>
                    <a:pathLst>
                      <a:path w="102" h="34">
                        <a:moveTo>
                          <a:pt x="102" y="28"/>
                        </a:moveTo>
                        <a:lnTo>
                          <a:pt x="16" y="0"/>
                        </a:lnTo>
                        <a:lnTo>
                          <a:pt x="0" y="8"/>
                        </a:lnTo>
                        <a:lnTo>
                          <a:pt x="84" y="34"/>
                        </a:lnTo>
                        <a:lnTo>
                          <a:pt x="102" y="2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30" name="Freeform 2598"/>
                  <p:cNvSpPr>
                    <a:spLocks noChangeAspect="1"/>
                  </p:cNvSpPr>
                  <p:nvPr/>
                </p:nvSpPr>
                <p:spPr bwMode="auto">
                  <a:xfrm>
                    <a:off x="4856" y="1318"/>
                    <a:ext cx="102" cy="34"/>
                  </a:xfrm>
                  <a:custGeom>
                    <a:avLst/>
                    <a:gdLst/>
                    <a:ahLst/>
                    <a:cxnLst>
                      <a:cxn ang="0">
                        <a:pos x="102" y="26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84" y="34"/>
                      </a:cxn>
                      <a:cxn ang="0">
                        <a:pos x="102" y="26"/>
                      </a:cxn>
                    </a:cxnLst>
                    <a:rect l="0" t="0" r="r" b="b"/>
                    <a:pathLst>
                      <a:path w="102" h="34">
                        <a:moveTo>
                          <a:pt x="102" y="26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84" y="34"/>
                        </a:lnTo>
                        <a:lnTo>
                          <a:pt x="102" y="26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31" name="Freeform 2599"/>
                  <p:cNvSpPr>
                    <a:spLocks noChangeAspect="1"/>
                  </p:cNvSpPr>
                  <p:nvPr/>
                </p:nvSpPr>
                <p:spPr bwMode="auto">
                  <a:xfrm>
                    <a:off x="4856" y="1318"/>
                    <a:ext cx="102" cy="34"/>
                  </a:xfrm>
                  <a:custGeom>
                    <a:avLst/>
                    <a:gdLst/>
                    <a:ahLst/>
                    <a:cxnLst>
                      <a:cxn ang="0">
                        <a:pos x="102" y="26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84" y="34"/>
                      </a:cxn>
                      <a:cxn ang="0">
                        <a:pos x="102" y="26"/>
                      </a:cxn>
                    </a:cxnLst>
                    <a:rect l="0" t="0" r="r" b="b"/>
                    <a:pathLst>
                      <a:path w="102" h="34">
                        <a:moveTo>
                          <a:pt x="102" y="26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84" y="34"/>
                        </a:lnTo>
                        <a:lnTo>
                          <a:pt x="102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32" name="Freeform 2600"/>
                  <p:cNvSpPr>
                    <a:spLocks noChangeAspect="1"/>
                  </p:cNvSpPr>
                  <p:nvPr/>
                </p:nvSpPr>
                <p:spPr bwMode="auto">
                  <a:xfrm>
                    <a:off x="4838" y="1326"/>
                    <a:ext cx="102" cy="34"/>
                  </a:xfrm>
                  <a:custGeom>
                    <a:avLst/>
                    <a:gdLst/>
                    <a:ahLst/>
                    <a:cxnLst>
                      <a:cxn ang="0">
                        <a:pos x="102" y="26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84" y="34"/>
                      </a:cxn>
                      <a:cxn ang="0">
                        <a:pos x="102" y="26"/>
                      </a:cxn>
                    </a:cxnLst>
                    <a:rect l="0" t="0" r="r" b="b"/>
                    <a:pathLst>
                      <a:path w="102" h="34">
                        <a:moveTo>
                          <a:pt x="102" y="26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84" y="34"/>
                        </a:lnTo>
                        <a:lnTo>
                          <a:pt x="102" y="26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33" name="Freeform 2601"/>
                  <p:cNvSpPr>
                    <a:spLocks noChangeAspect="1"/>
                  </p:cNvSpPr>
                  <p:nvPr/>
                </p:nvSpPr>
                <p:spPr bwMode="auto">
                  <a:xfrm>
                    <a:off x="4838" y="1326"/>
                    <a:ext cx="102" cy="34"/>
                  </a:xfrm>
                  <a:custGeom>
                    <a:avLst/>
                    <a:gdLst/>
                    <a:ahLst/>
                    <a:cxnLst>
                      <a:cxn ang="0">
                        <a:pos x="102" y="26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84" y="34"/>
                      </a:cxn>
                      <a:cxn ang="0">
                        <a:pos x="102" y="26"/>
                      </a:cxn>
                    </a:cxnLst>
                    <a:rect l="0" t="0" r="r" b="b"/>
                    <a:pathLst>
                      <a:path w="102" h="34">
                        <a:moveTo>
                          <a:pt x="102" y="26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84" y="34"/>
                        </a:lnTo>
                        <a:lnTo>
                          <a:pt x="102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34" name="Freeform 2602"/>
                  <p:cNvSpPr>
                    <a:spLocks noChangeAspect="1"/>
                  </p:cNvSpPr>
                  <p:nvPr/>
                </p:nvSpPr>
                <p:spPr bwMode="auto">
                  <a:xfrm>
                    <a:off x="4820" y="1334"/>
                    <a:ext cx="102" cy="34"/>
                  </a:xfrm>
                  <a:custGeom>
                    <a:avLst/>
                    <a:gdLst/>
                    <a:ahLst/>
                    <a:cxnLst>
                      <a:cxn ang="0">
                        <a:pos x="102" y="26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84" y="34"/>
                      </a:cxn>
                      <a:cxn ang="0">
                        <a:pos x="102" y="26"/>
                      </a:cxn>
                    </a:cxnLst>
                    <a:rect l="0" t="0" r="r" b="b"/>
                    <a:pathLst>
                      <a:path w="102" h="34">
                        <a:moveTo>
                          <a:pt x="102" y="26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84" y="34"/>
                        </a:lnTo>
                        <a:lnTo>
                          <a:pt x="102" y="26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35" name="Freeform 2603"/>
                  <p:cNvSpPr>
                    <a:spLocks noChangeAspect="1"/>
                  </p:cNvSpPr>
                  <p:nvPr/>
                </p:nvSpPr>
                <p:spPr bwMode="auto">
                  <a:xfrm>
                    <a:off x="4820" y="1334"/>
                    <a:ext cx="102" cy="34"/>
                  </a:xfrm>
                  <a:custGeom>
                    <a:avLst/>
                    <a:gdLst/>
                    <a:ahLst/>
                    <a:cxnLst>
                      <a:cxn ang="0">
                        <a:pos x="102" y="26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84" y="34"/>
                      </a:cxn>
                      <a:cxn ang="0">
                        <a:pos x="102" y="26"/>
                      </a:cxn>
                    </a:cxnLst>
                    <a:rect l="0" t="0" r="r" b="b"/>
                    <a:pathLst>
                      <a:path w="102" h="34">
                        <a:moveTo>
                          <a:pt x="102" y="26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84" y="34"/>
                        </a:lnTo>
                        <a:lnTo>
                          <a:pt x="102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36" name="Freeform 2604"/>
                  <p:cNvSpPr>
                    <a:spLocks noChangeAspect="1"/>
                  </p:cNvSpPr>
                  <p:nvPr/>
                </p:nvSpPr>
                <p:spPr bwMode="auto">
                  <a:xfrm>
                    <a:off x="4802" y="1340"/>
                    <a:ext cx="102" cy="36"/>
                  </a:xfrm>
                  <a:custGeom>
                    <a:avLst/>
                    <a:gdLst/>
                    <a:ahLst/>
                    <a:cxnLst>
                      <a:cxn ang="0">
                        <a:pos x="102" y="28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84" y="36"/>
                      </a:cxn>
                      <a:cxn ang="0">
                        <a:pos x="102" y="28"/>
                      </a:cxn>
                    </a:cxnLst>
                    <a:rect l="0" t="0" r="r" b="b"/>
                    <a:pathLst>
                      <a:path w="102" h="36">
                        <a:moveTo>
                          <a:pt x="102" y="28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84" y="36"/>
                        </a:lnTo>
                        <a:lnTo>
                          <a:pt x="102" y="28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37" name="Freeform 2605"/>
                  <p:cNvSpPr>
                    <a:spLocks noChangeAspect="1"/>
                  </p:cNvSpPr>
                  <p:nvPr/>
                </p:nvSpPr>
                <p:spPr bwMode="auto">
                  <a:xfrm>
                    <a:off x="4802" y="1340"/>
                    <a:ext cx="102" cy="36"/>
                  </a:xfrm>
                  <a:custGeom>
                    <a:avLst/>
                    <a:gdLst/>
                    <a:ahLst/>
                    <a:cxnLst>
                      <a:cxn ang="0">
                        <a:pos x="102" y="28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84" y="36"/>
                      </a:cxn>
                      <a:cxn ang="0">
                        <a:pos x="102" y="28"/>
                      </a:cxn>
                    </a:cxnLst>
                    <a:rect l="0" t="0" r="r" b="b"/>
                    <a:pathLst>
                      <a:path w="102" h="36">
                        <a:moveTo>
                          <a:pt x="102" y="28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84" y="36"/>
                        </a:lnTo>
                        <a:lnTo>
                          <a:pt x="102" y="2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38" name="Freeform 2606"/>
                  <p:cNvSpPr>
                    <a:spLocks noChangeAspect="1"/>
                  </p:cNvSpPr>
                  <p:nvPr/>
                </p:nvSpPr>
                <p:spPr bwMode="auto">
                  <a:xfrm>
                    <a:off x="4784" y="1348"/>
                    <a:ext cx="102" cy="36"/>
                  </a:xfrm>
                  <a:custGeom>
                    <a:avLst/>
                    <a:gdLst/>
                    <a:ahLst/>
                    <a:cxnLst>
                      <a:cxn ang="0">
                        <a:pos x="102" y="28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84" y="36"/>
                      </a:cxn>
                      <a:cxn ang="0">
                        <a:pos x="102" y="28"/>
                      </a:cxn>
                    </a:cxnLst>
                    <a:rect l="0" t="0" r="r" b="b"/>
                    <a:pathLst>
                      <a:path w="102" h="36">
                        <a:moveTo>
                          <a:pt x="102" y="28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84" y="36"/>
                        </a:lnTo>
                        <a:lnTo>
                          <a:pt x="102" y="28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39" name="Freeform 2607"/>
                  <p:cNvSpPr>
                    <a:spLocks noChangeAspect="1"/>
                  </p:cNvSpPr>
                  <p:nvPr/>
                </p:nvSpPr>
                <p:spPr bwMode="auto">
                  <a:xfrm>
                    <a:off x="4784" y="1348"/>
                    <a:ext cx="102" cy="36"/>
                  </a:xfrm>
                  <a:custGeom>
                    <a:avLst/>
                    <a:gdLst/>
                    <a:ahLst/>
                    <a:cxnLst>
                      <a:cxn ang="0">
                        <a:pos x="102" y="28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84" y="36"/>
                      </a:cxn>
                      <a:cxn ang="0">
                        <a:pos x="102" y="28"/>
                      </a:cxn>
                    </a:cxnLst>
                    <a:rect l="0" t="0" r="r" b="b"/>
                    <a:pathLst>
                      <a:path w="102" h="36">
                        <a:moveTo>
                          <a:pt x="102" y="28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84" y="36"/>
                        </a:lnTo>
                        <a:lnTo>
                          <a:pt x="102" y="2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40" name="Freeform 2608"/>
                  <p:cNvSpPr>
                    <a:spLocks noChangeAspect="1"/>
                  </p:cNvSpPr>
                  <p:nvPr/>
                </p:nvSpPr>
                <p:spPr bwMode="auto">
                  <a:xfrm>
                    <a:off x="4764" y="1356"/>
                    <a:ext cx="104" cy="36"/>
                  </a:xfrm>
                  <a:custGeom>
                    <a:avLst/>
                    <a:gdLst/>
                    <a:ahLst/>
                    <a:cxnLst>
                      <a:cxn ang="0">
                        <a:pos x="104" y="28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86" y="36"/>
                      </a:cxn>
                      <a:cxn ang="0">
                        <a:pos x="104" y="28"/>
                      </a:cxn>
                    </a:cxnLst>
                    <a:rect l="0" t="0" r="r" b="b"/>
                    <a:pathLst>
                      <a:path w="104" h="36">
                        <a:moveTo>
                          <a:pt x="104" y="28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86" y="36"/>
                        </a:lnTo>
                        <a:lnTo>
                          <a:pt x="104" y="28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41" name="Freeform 2609"/>
                  <p:cNvSpPr>
                    <a:spLocks noChangeAspect="1"/>
                  </p:cNvSpPr>
                  <p:nvPr/>
                </p:nvSpPr>
                <p:spPr bwMode="auto">
                  <a:xfrm>
                    <a:off x="4764" y="1356"/>
                    <a:ext cx="104" cy="36"/>
                  </a:xfrm>
                  <a:custGeom>
                    <a:avLst/>
                    <a:gdLst/>
                    <a:ahLst/>
                    <a:cxnLst>
                      <a:cxn ang="0">
                        <a:pos x="104" y="28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86" y="36"/>
                      </a:cxn>
                      <a:cxn ang="0">
                        <a:pos x="104" y="28"/>
                      </a:cxn>
                    </a:cxnLst>
                    <a:rect l="0" t="0" r="r" b="b"/>
                    <a:pathLst>
                      <a:path w="104" h="36">
                        <a:moveTo>
                          <a:pt x="104" y="28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86" y="36"/>
                        </a:lnTo>
                        <a:lnTo>
                          <a:pt x="104" y="2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42" name="Freeform 2610"/>
                  <p:cNvSpPr>
                    <a:spLocks noChangeAspect="1"/>
                  </p:cNvSpPr>
                  <p:nvPr/>
                </p:nvSpPr>
                <p:spPr bwMode="auto">
                  <a:xfrm>
                    <a:off x="4746" y="1364"/>
                    <a:ext cx="104" cy="38"/>
                  </a:xfrm>
                  <a:custGeom>
                    <a:avLst/>
                    <a:gdLst/>
                    <a:ahLst/>
                    <a:cxnLst>
                      <a:cxn ang="0">
                        <a:pos x="104" y="28"/>
                      </a:cxn>
                      <a:cxn ang="0">
                        <a:pos x="18" y="0"/>
                      </a:cxn>
                      <a:cxn ang="0">
                        <a:pos x="0" y="10"/>
                      </a:cxn>
                      <a:cxn ang="0">
                        <a:pos x="84" y="38"/>
                      </a:cxn>
                      <a:cxn ang="0">
                        <a:pos x="104" y="28"/>
                      </a:cxn>
                    </a:cxnLst>
                    <a:rect l="0" t="0" r="r" b="b"/>
                    <a:pathLst>
                      <a:path w="104" h="38">
                        <a:moveTo>
                          <a:pt x="104" y="28"/>
                        </a:moveTo>
                        <a:lnTo>
                          <a:pt x="18" y="0"/>
                        </a:lnTo>
                        <a:lnTo>
                          <a:pt x="0" y="10"/>
                        </a:lnTo>
                        <a:lnTo>
                          <a:pt x="84" y="38"/>
                        </a:lnTo>
                        <a:lnTo>
                          <a:pt x="104" y="28"/>
                        </a:lnTo>
                        <a:close/>
                      </a:path>
                    </a:pathLst>
                  </a:custGeom>
                  <a:solidFill>
                    <a:srgbClr val="00805C"/>
                  </a:solidFill>
                  <a:ln w="0">
                    <a:solidFill>
                      <a:srgbClr val="00805C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43" name="Freeform 2611"/>
                  <p:cNvSpPr>
                    <a:spLocks noChangeAspect="1"/>
                  </p:cNvSpPr>
                  <p:nvPr/>
                </p:nvSpPr>
                <p:spPr bwMode="auto">
                  <a:xfrm>
                    <a:off x="4746" y="1364"/>
                    <a:ext cx="104" cy="38"/>
                  </a:xfrm>
                  <a:custGeom>
                    <a:avLst/>
                    <a:gdLst/>
                    <a:ahLst/>
                    <a:cxnLst>
                      <a:cxn ang="0">
                        <a:pos x="104" y="28"/>
                      </a:cxn>
                      <a:cxn ang="0">
                        <a:pos x="18" y="0"/>
                      </a:cxn>
                      <a:cxn ang="0">
                        <a:pos x="0" y="10"/>
                      </a:cxn>
                      <a:cxn ang="0">
                        <a:pos x="84" y="38"/>
                      </a:cxn>
                      <a:cxn ang="0">
                        <a:pos x="104" y="28"/>
                      </a:cxn>
                    </a:cxnLst>
                    <a:rect l="0" t="0" r="r" b="b"/>
                    <a:pathLst>
                      <a:path w="104" h="38">
                        <a:moveTo>
                          <a:pt x="104" y="28"/>
                        </a:moveTo>
                        <a:lnTo>
                          <a:pt x="18" y="0"/>
                        </a:lnTo>
                        <a:lnTo>
                          <a:pt x="0" y="10"/>
                        </a:lnTo>
                        <a:lnTo>
                          <a:pt x="84" y="38"/>
                        </a:lnTo>
                        <a:lnTo>
                          <a:pt x="104" y="2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44" name="Freeform 2612"/>
                  <p:cNvSpPr>
                    <a:spLocks noChangeAspect="1"/>
                  </p:cNvSpPr>
                  <p:nvPr/>
                </p:nvSpPr>
                <p:spPr bwMode="auto">
                  <a:xfrm>
                    <a:off x="4726" y="1374"/>
                    <a:ext cx="104" cy="38"/>
                  </a:xfrm>
                  <a:custGeom>
                    <a:avLst/>
                    <a:gdLst/>
                    <a:ahLst/>
                    <a:cxnLst>
                      <a:cxn ang="0">
                        <a:pos x="104" y="28"/>
                      </a:cxn>
                      <a:cxn ang="0">
                        <a:pos x="20" y="0"/>
                      </a:cxn>
                      <a:cxn ang="0">
                        <a:pos x="0" y="10"/>
                      </a:cxn>
                      <a:cxn ang="0">
                        <a:pos x="86" y="38"/>
                      </a:cxn>
                      <a:cxn ang="0">
                        <a:pos x="104" y="28"/>
                      </a:cxn>
                    </a:cxnLst>
                    <a:rect l="0" t="0" r="r" b="b"/>
                    <a:pathLst>
                      <a:path w="104" h="38">
                        <a:moveTo>
                          <a:pt x="104" y="28"/>
                        </a:moveTo>
                        <a:lnTo>
                          <a:pt x="20" y="0"/>
                        </a:lnTo>
                        <a:lnTo>
                          <a:pt x="0" y="10"/>
                        </a:lnTo>
                        <a:lnTo>
                          <a:pt x="86" y="38"/>
                        </a:lnTo>
                        <a:lnTo>
                          <a:pt x="104" y="28"/>
                        </a:lnTo>
                        <a:close/>
                      </a:path>
                    </a:pathLst>
                  </a:custGeom>
                  <a:solidFill>
                    <a:srgbClr val="007D69"/>
                  </a:solidFill>
                  <a:ln w="0">
                    <a:solidFill>
                      <a:srgbClr val="007D69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45" name="Freeform 2613"/>
                  <p:cNvSpPr>
                    <a:spLocks noChangeAspect="1"/>
                  </p:cNvSpPr>
                  <p:nvPr/>
                </p:nvSpPr>
                <p:spPr bwMode="auto">
                  <a:xfrm>
                    <a:off x="4726" y="1374"/>
                    <a:ext cx="104" cy="38"/>
                  </a:xfrm>
                  <a:custGeom>
                    <a:avLst/>
                    <a:gdLst/>
                    <a:ahLst/>
                    <a:cxnLst>
                      <a:cxn ang="0">
                        <a:pos x="104" y="28"/>
                      </a:cxn>
                      <a:cxn ang="0">
                        <a:pos x="20" y="0"/>
                      </a:cxn>
                      <a:cxn ang="0">
                        <a:pos x="0" y="10"/>
                      </a:cxn>
                      <a:cxn ang="0">
                        <a:pos x="86" y="38"/>
                      </a:cxn>
                      <a:cxn ang="0">
                        <a:pos x="104" y="28"/>
                      </a:cxn>
                    </a:cxnLst>
                    <a:rect l="0" t="0" r="r" b="b"/>
                    <a:pathLst>
                      <a:path w="104" h="38">
                        <a:moveTo>
                          <a:pt x="104" y="28"/>
                        </a:moveTo>
                        <a:lnTo>
                          <a:pt x="20" y="0"/>
                        </a:lnTo>
                        <a:lnTo>
                          <a:pt x="0" y="10"/>
                        </a:lnTo>
                        <a:lnTo>
                          <a:pt x="86" y="38"/>
                        </a:lnTo>
                        <a:lnTo>
                          <a:pt x="104" y="2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46" name="Freeform 2614"/>
                  <p:cNvSpPr>
                    <a:spLocks noChangeAspect="1"/>
                  </p:cNvSpPr>
                  <p:nvPr/>
                </p:nvSpPr>
                <p:spPr bwMode="auto">
                  <a:xfrm>
                    <a:off x="4706" y="1384"/>
                    <a:ext cx="106" cy="40"/>
                  </a:xfrm>
                  <a:custGeom>
                    <a:avLst/>
                    <a:gdLst/>
                    <a:ahLst/>
                    <a:cxnLst>
                      <a:cxn ang="0">
                        <a:pos x="106" y="28"/>
                      </a:cxn>
                      <a:cxn ang="0">
                        <a:pos x="20" y="0"/>
                      </a:cxn>
                      <a:cxn ang="0">
                        <a:pos x="0" y="10"/>
                      </a:cxn>
                      <a:cxn ang="0">
                        <a:pos x="86" y="40"/>
                      </a:cxn>
                      <a:cxn ang="0">
                        <a:pos x="106" y="28"/>
                      </a:cxn>
                    </a:cxnLst>
                    <a:rect l="0" t="0" r="r" b="b"/>
                    <a:pathLst>
                      <a:path w="106" h="40">
                        <a:moveTo>
                          <a:pt x="106" y="28"/>
                        </a:moveTo>
                        <a:lnTo>
                          <a:pt x="20" y="0"/>
                        </a:lnTo>
                        <a:lnTo>
                          <a:pt x="0" y="10"/>
                        </a:lnTo>
                        <a:lnTo>
                          <a:pt x="86" y="40"/>
                        </a:lnTo>
                        <a:lnTo>
                          <a:pt x="106" y="28"/>
                        </a:lnTo>
                        <a:close/>
                      </a:path>
                    </a:pathLst>
                  </a:custGeom>
                  <a:solidFill>
                    <a:srgbClr val="007C6F"/>
                  </a:solidFill>
                  <a:ln w="0">
                    <a:solidFill>
                      <a:srgbClr val="007C6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47" name="Freeform 2615"/>
                  <p:cNvSpPr>
                    <a:spLocks noChangeAspect="1"/>
                  </p:cNvSpPr>
                  <p:nvPr/>
                </p:nvSpPr>
                <p:spPr bwMode="auto">
                  <a:xfrm>
                    <a:off x="4706" y="1384"/>
                    <a:ext cx="106" cy="40"/>
                  </a:xfrm>
                  <a:custGeom>
                    <a:avLst/>
                    <a:gdLst/>
                    <a:ahLst/>
                    <a:cxnLst>
                      <a:cxn ang="0">
                        <a:pos x="106" y="28"/>
                      </a:cxn>
                      <a:cxn ang="0">
                        <a:pos x="20" y="0"/>
                      </a:cxn>
                      <a:cxn ang="0">
                        <a:pos x="0" y="10"/>
                      </a:cxn>
                      <a:cxn ang="0">
                        <a:pos x="86" y="40"/>
                      </a:cxn>
                      <a:cxn ang="0">
                        <a:pos x="106" y="28"/>
                      </a:cxn>
                    </a:cxnLst>
                    <a:rect l="0" t="0" r="r" b="b"/>
                    <a:pathLst>
                      <a:path w="106" h="40">
                        <a:moveTo>
                          <a:pt x="106" y="28"/>
                        </a:moveTo>
                        <a:lnTo>
                          <a:pt x="20" y="0"/>
                        </a:lnTo>
                        <a:lnTo>
                          <a:pt x="0" y="10"/>
                        </a:lnTo>
                        <a:lnTo>
                          <a:pt x="86" y="40"/>
                        </a:lnTo>
                        <a:lnTo>
                          <a:pt x="106" y="2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48" name="Freeform 2616"/>
                  <p:cNvSpPr>
                    <a:spLocks noChangeAspect="1"/>
                  </p:cNvSpPr>
                  <p:nvPr/>
                </p:nvSpPr>
                <p:spPr bwMode="auto">
                  <a:xfrm>
                    <a:off x="4686" y="1394"/>
                    <a:ext cx="106" cy="42"/>
                  </a:xfrm>
                  <a:custGeom>
                    <a:avLst/>
                    <a:gdLst/>
                    <a:ahLst/>
                    <a:cxnLst>
                      <a:cxn ang="0">
                        <a:pos x="106" y="30"/>
                      </a:cxn>
                      <a:cxn ang="0">
                        <a:pos x="20" y="0"/>
                      </a:cxn>
                      <a:cxn ang="0">
                        <a:pos x="0" y="12"/>
                      </a:cxn>
                      <a:cxn ang="0">
                        <a:pos x="86" y="42"/>
                      </a:cxn>
                      <a:cxn ang="0">
                        <a:pos x="106" y="30"/>
                      </a:cxn>
                    </a:cxnLst>
                    <a:rect l="0" t="0" r="r" b="b"/>
                    <a:pathLst>
                      <a:path w="106" h="42">
                        <a:moveTo>
                          <a:pt x="106" y="30"/>
                        </a:moveTo>
                        <a:lnTo>
                          <a:pt x="20" y="0"/>
                        </a:lnTo>
                        <a:lnTo>
                          <a:pt x="0" y="12"/>
                        </a:lnTo>
                        <a:lnTo>
                          <a:pt x="86" y="42"/>
                        </a:lnTo>
                        <a:lnTo>
                          <a:pt x="106" y="30"/>
                        </a:lnTo>
                        <a:close/>
                      </a:path>
                    </a:pathLst>
                  </a:custGeom>
                  <a:solidFill>
                    <a:srgbClr val="007A75"/>
                  </a:solidFill>
                  <a:ln w="0">
                    <a:solidFill>
                      <a:srgbClr val="007A7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49" name="Freeform 2617"/>
                  <p:cNvSpPr>
                    <a:spLocks noChangeAspect="1"/>
                  </p:cNvSpPr>
                  <p:nvPr/>
                </p:nvSpPr>
                <p:spPr bwMode="auto">
                  <a:xfrm>
                    <a:off x="4686" y="1394"/>
                    <a:ext cx="106" cy="42"/>
                  </a:xfrm>
                  <a:custGeom>
                    <a:avLst/>
                    <a:gdLst/>
                    <a:ahLst/>
                    <a:cxnLst>
                      <a:cxn ang="0">
                        <a:pos x="106" y="30"/>
                      </a:cxn>
                      <a:cxn ang="0">
                        <a:pos x="20" y="0"/>
                      </a:cxn>
                      <a:cxn ang="0">
                        <a:pos x="0" y="12"/>
                      </a:cxn>
                      <a:cxn ang="0">
                        <a:pos x="86" y="42"/>
                      </a:cxn>
                      <a:cxn ang="0">
                        <a:pos x="106" y="30"/>
                      </a:cxn>
                    </a:cxnLst>
                    <a:rect l="0" t="0" r="r" b="b"/>
                    <a:pathLst>
                      <a:path w="106" h="42">
                        <a:moveTo>
                          <a:pt x="106" y="30"/>
                        </a:moveTo>
                        <a:lnTo>
                          <a:pt x="20" y="0"/>
                        </a:lnTo>
                        <a:lnTo>
                          <a:pt x="0" y="12"/>
                        </a:lnTo>
                        <a:lnTo>
                          <a:pt x="86" y="42"/>
                        </a:lnTo>
                        <a:lnTo>
                          <a:pt x="106" y="3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50" name="Freeform 2618"/>
                  <p:cNvSpPr>
                    <a:spLocks noChangeAspect="1"/>
                  </p:cNvSpPr>
                  <p:nvPr/>
                </p:nvSpPr>
                <p:spPr bwMode="auto">
                  <a:xfrm>
                    <a:off x="4666" y="1406"/>
                    <a:ext cx="106" cy="44"/>
                  </a:xfrm>
                  <a:custGeom>
                    <a:avLst/>
                    <a:gdLst/>
                    <a:ahLst/>
                    <a:cxnLst>
                      <a:cxn ang="0">
                        <a:pos x="106" y="30"/>
                      </a:cxn>
                      <a:cxn ang="0">
                        <a:pos x="20" y="0"/>
                      </a:cxn>
                      <a:cxn ang="0">
                        <a:pos x="0" y="12"/>
                      </a:cxn>
                      <a:cxn ang="0">
                        <a:pos x="86" y="44"/>
                      </a:cxn>
                      <a:cxn ang="0">
                        <a:pos x="106" y="30"/>
                      </a:cxn>
                    </a:cxnLst>
                    <a:rect l="0" t="0" r="r" b="b"/>
                    <a:pathLst>
                      <a:path w="106" h="44">
                        <a:moveTo>
                          <a:pt x="106" y="30"/>
                        </a:moveTo>
                        <a:lnTo>
                          <a:pt x="20" y="0"/>
                        </a:lnTo>
                        <a:lnTo>
                          <a:pt x="0" y="12"/>
                        </a:lnTo>
                        <a:lnTo>
                          <a:pt x="86" y="44"/>
                        </a:lnTo>
                        <a:lnTo>
                          <a:pt x="106" y="30"/>
                        </a:lnTo>
                        <a:close/>
                      </a:path>
                    </a:pathLst>
                  </a:custGeom>
                  <a:solidFill>
                    <a:srgbClr val="00797C"/>
                  </a:solidFill>
                  <a:ln w="0">
                    <a:solidFill>
                      <a:srgbClr val="00797C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51" name="Freeform 2619"/>
                  <p:cNvSpPr>
                    <a:spLocks noChangeAspect="1"/>
                  </p:cNvSpPr>
                  <p:nvPr/>
                </p:nvSpPr>
                <p:spPr bwMode="auto">
                  <a:xfrm>
                    <a:off x="4666" y="1406"/>
                    <a:ext cx="106" cy="44"/>
                  </a:xfrm>
                  <a:custGeom>
                    <a:avLst/>
                    <a:gdLst/>
                    <a:ahLst/>
                    <a:cxnLst>
                      <a:cxn ang="0">
                        <a:pos x="106" y="30"/>
                      </a:cxn>
                      <a:cxn ang="0">
                        <a:pos x="20" y="0"/>
                      </a:cxn>
                      <a:cxn ang="0">
                        <a:pos x="0" y="12"/>
                      </a:cxn>
                      <a:cxn ang="0">
                        <a:pos x="86" y="44"/>
                      </a:cxn>
                      <a:cxn ang="0">
                        <a:pos x="106" y="30"/>
                      </a:cxn>
                    </a:cxnLst>
                    <a:rect l="0" t="0" r="r" b="b"/>
                    <a:pathLst>
                      <a:path w="106" h="44">
                        <a:moveTo>
                          <a:pt x="106" y="30"/>
                        </a:moveTo>
                        <a:lnTo>
                          <a:pt x="20" y="0"/>
                        </a:lnTo>
                        <a:lnTo>
                          <a:pt x="0" y="12"/>
                        </a:lnTo>
                        <a:lnTo>
                          <a:pt x="86" y="44"/>
                        </a:lnTo>
                        <a:lnTo>
                          <a:pt x="106" y="3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52" name="Freeform 2620"/>
                  <p:cNvSpPr>
                    <a:spLocks noChangeAspect="1"/>
                  </p:cNvSpPr>
                  <p:nvPr/>
                </p:nvSpPr>
                <p:spPr bwMode="auto">
                  <a:xfrm>
                    <a:off x="4646" y="1418"/>
                    <a:ext cx="106" cy="48"/>
                  </a:xfrm>
                  <a:custGeom>
                    <a:avLst/>
                    <a:gdLst/>
                    <a:ahLst/>
                    <a:cxnLst>
                      <a:cxn ang="0">
                        <a:pos x="106" y="32"/>
                      </a:cxn>
                      <a:cxn ang="0">
                        <a:pos x="20" y="0"/>
                      </a:cxn>
                      <a:cxn ang="0">
                        <a:pos x="0" y="14"/>
                      </a:cxn>
                      <a:cxn ang="0">
                        <a:pos x="86" y="48"/>
                      </a:cxn>
                      <a:cxn ang="0">
                        <a:pos x="106" y="32"/>
                      </a:cxn>
                    </a:cxnLst>
                    <a:rect l="0" t="0" r="r" b="b"/>
                    <a:pathLst>
                      <a:path w="106" h="48">
                        <a:moveTo>
                          <a:pt x="106" y="32"/>
                        </a:moveTo>
                        <a:lnTo>
                          <a:pt x="20" y="0"/>
                        </a:lnTo>
                        <a:lnTo>
                          <a:pt x="0" y="14"/>
                        </a:lnTo>
                        <a:lnTo>
                          <a:pt x="86" y="48"/>
                        </a:lnTo>
                        <a:lnTo>
                          <a:pt x="106" y="32"/>
                        </a:lnTo>
                        <a:close/>
                      </a:path>
                    </a:pathLst>
                  </a:custGeom>
                  <a:solidFill>
                    <a:srgbClr val="007783"/>
                  </a:solidFill>
                  <a:ln w="0">
                    <a:solidFill>
                      <a:srgbClr val="007783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53" name="Freeform 2621"/>
                  <p:cNvSpPr>
                    <a:spLocks noChangeAspect="1"/>
                  </p:cNvSpPr>
                  <p:nvPr/>
                </p:nvSpPr>
                <p:spPr bwMode="auto">
                  <a:xfrm>
                    <a:off x="4646" y="1418"/>
                    <a:ext cx="106" cy="48"/>
                  </a:xfrm>
                  <a:custGeom>
                    <a:avLst/>
                    <a:gdLst/>
                    <a:ahLst/>
                    <a:cxnLst>
                      <a:cxn ang="0">
                        <a:pos x="106" y="32"/>
                      </a:cxn>
                      <a:cxn ang="0">
                        <a:pos x="20" y="0"/>
                      </a:cxn>
                      <a:cxn ang="0">
                        <a:pos x="0" y="14"/>
                      </a:cxn>
                      <a:cxn ang="0">
                        <a:pos x="86" y="48"/>
                      </a:cxn>
                      <a:cxn ang="0">
                        <a:pos x="106" y="32"/>
                      </a:cxn>
                    </a:cxnLst>
                    <a:rect l="0" t="0" r="r" b="b"/>
                    <a:pathLst>
                      <a:path w="106" h="48">
                        <a:moveTo>
                          <a:pt x="106" y="32"/>
                        </a:moveTo>
                        <a:lnTo>
                          <a:pt x="20" y="0"/>
                        </a:lnTo>
                        <a:lnTo>
                          <a:pt x="0" y="14"/>
                        </a:lnTo>
                        <a:lnTo>
                          <a:pt x="86" y="48"/>
                        </a:lnTo>
                        <a:lnTo>
                          <a:pt x="106" y="3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54" name="Freeform 2622"/>
                  <p:cNvSpPr>
                    <a:spLocks noChangeAspect="1"/>
                  </p:cNvSpPr>
                  <p:nvPr/>
                </p:nvSpPr>
                <p:spPr bwMode="auto">
                  <a:xfrm>
                    <a:off x="4626" y="1432"/>
                    <a:ext cx="106" cy="50"/>
                  </a:xfrm>
                  <a:custGeom>
                    <a:avLst/>
                    <a:gdLst/>
                    <a:ahLst/>
                    <a:cxnLst>
                      <a:cxn ang="0">
                        <a:pos x="106" y="34"/>
                      </a:cxn>
                      <a:cxn ang="0">
                        <a:pos x="20" y="0"/>
                      </a:cxn>
                      <a:cxn ang="0">
                        <a:pos x="0" y="14"/>
                      </a:cxn>
                      <a:cxn ang="0">
                        <a:pos x="86" y="50"/>
                      </a:cxn>
                      <a:cxn ang="0">
                        <a:pos x="106" y="34"/>
                      </a:cxn>
                    </a:cxnLst>
                    <a:rect l="0" t="0" r="r" b="b"/>
                    <a:pathLst>
                      <a:path w="106" h="50">
                        <a:moveTo>
                          <a:pt x="106" y="34"/>
                        </a:moveTo>
                        <a:lnTo>
                          <a:pt x="20" y="0"/>
                        </a:lnTo>
                        <a:lnTo>
                          <a:pt x="0" y="14"/>
                        </a:lnTo>
                        <a:lnTo>
                          <a:pt x="86" y="50"/>
                        </a:lnTo>
                        <a:lnTo>
                          <a:pt x="106" y="34"/>
                        </a:lnTo>
                        <a:close/>
                      </a:path>
                    </a:pathLst>
                  </a:custGeom>
                  <a:solidFill>
                    <a:srgbClr val="00758A"/>
                  </a:solidFill>
                  <a:ln w="0">
                    <a:solidFill>
                      <a:srgbClr val="00758A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55" name="Freeform 2623"/>
                  <p:cNvSpPr>
                    <a:spLocks noChangeAspect="1"/>
                  </p:cNvSpPr>
                  <p:nvPr/>
                </p:nvSpPr>
                <p:spPr bwMode="auto">
                  <a:xfrm>
                    <a:off x="4626" y="1432"/>
                    <a:ext cx="106" cy="50"/>
                  </a:xfrm>
                  <a:custGeom>
                    <a:avLst/>
                    <a:gdLst/>
                    <a:ahLst/>
                    <a:cxnLst>
                      <a:cxn ang="0">
                        <a:pos x="106" y="34"/>
                      </a:cxn>
                      <a:cxn ang="0">
                        <a:pos x="20" y="0"/>
                      </a:cxn>
                      <a:cxn ang="0">
                        <a:pos x="0" y="14"/>
                      </a:cxn>
                      <a:cxn ang="0">
                        <a:pos x="86" y="50"/>
                      </a:cxn>
                      <a:cxn ang="0">
                        <a:pos x="106" y="34"/>
                      </a:cxn>
                    </a:cxnLst>
                    <a:rect l="0" t="0" r="r" b="b"/>
                    <a:pathLst>
                      <a:path w="106" h="50">
                        <a:moveTo>
                          <a:pt x="106" y="34"/>
                        </a:moveTo>
                        <a:lnTo>
                          <a:pt x="20" y="0"/>
                        </a:lnTo>
                        <a:lnTo>
                          <a:pt x="0" y="14"/>
                        </a:lnTo>
                        <a:lnTo>
                          <a:pt x="86" y="50"/>
                        </a:lnTo>
                        <a:lnTo>
                          <a:pt x="106" y="3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56" name="Freeform 2624"/>
                  <p:cNvSpPr>
                    <a:spLocks noChangeAspect="1"/>
                  </p:cNvSpPr>
                  <p:nvPr/>
                </p:nvSpPr>
                <p:spPr bwMode="auto">
                  <a:xfrm>
                    <a:off x="4606" y="1446"/>
                    <a:ext cx="106" cy="54"/>
                  </a:xfrm>
                  <a:custGeom>
                    <a:avLst/>
                    <a:gdLst/>
                    <a:ahLst/>
                    <a:cxnLst>
                      <a:cxn ang="0">
                        <a:pos x="106" y="36"/>
                      </a:cxn>
                      <a:cxn ang="0">
                        <a:pos x="20" y="0"/>
                      </a:cxn>
                      <a:cxn ang="0">
                        <a:pos x="0" y="16"/>
                      </a:cxn>
                      <a:cxn ang="0">
                        <a:pos x="84" y="54"/>
                      </a:cxn>
                      <a:cxn ang="0">
                        <a:pos x="106" y="36"/>
                      </a:cxn>
                    </a:cxnLst>
                    <a:rect l="0" t="0" r="r" b="b"/>
                    <a:pathLst>
                      <a:path w="106" h="54">
                        <a:moveTo>
                          <a:pt x="106" y="36"/>
                        </a:moveTo>
                        <a:lnTo>
                          <a:pt x="20" y="0"/>
                        </a:lnTo>
                        <a:lnTo>
                          <a:pt x="0" y="16"/>
                        </a:lnTo>
                        <a:lnTo>
                          <a:pt x="84" y="54"/>
                        </a:lnTo>
                        <a:lnTo>
                          <a:pt x="106" y="36"/>
                        </a:lnTo>
                        <a:close/>
                      </a:path>
                    </a:pathLst>
                  </a:custGeom>
                  <a:solidFill>
                    <a:srgbClr val="007391"/>
                  </a:solidFill>
                  <a:ln w="0">
                    <a:solidFill>
                      <a:srgbClr val="00739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57" name="Freeform 2625"/>
                  <p:cNvSpPr>
                    <a:spLocks noChangeAspect="1"/>
                  </p:cNvSpPr>
                  <p:nvPr/>
                </p:nvSpPr>
                <p:spPr bwMode="auto">
                  <a:xfrm>
                    <a:off x="4606" y="1446"/>
                    <a:ext cx="106" cy="54"/>
                  </a:xfrm>
                  <a:custGeom>
                    <a:avLst/>
                    <a:gdLst/>
                    <a:ahLst/>
                    <a:cxnLst>
                      <a:cxn ang="0">
                        <a:pos x="106" y="36"/>
                      </a:cxn>
                      <a:cxn ang="0">
                        <a:pos x="20" y="0"/>
                      </a:cxn>
                      <a:cxn ang="0">
                        <a:pos x="0" y="16"/>
                      </a:cxn>
                      <a:cxn ang="0">
                        <a:pos x="84" y="54"/>
                      </a:cxn>
                      <a:cxn ang="0">
                        <a:pos x="106" y="36"/>
                      </a:cxn>
                    </a:cxnLst>
                    <a:rect l="0" t="0" r="r" b="b"/>
                    <a:pathLst>
                      <a:path w="106" h="54">
                        <a:moveTo>
                          <a:pt x="106" y="36"/>
                        </a:moveTo>
                        <a:lnTo>
                          <a:pt x="20" y="0"/>
                        </a:lnTo>
                        <a:lnTo>
                          <a:pt x="0" y="16"/>
                        </a:lnTo>
                        <a:lnTo>
                          <a:pt x="84" y="54"/>
                        </a:lnTo>
                        <a:lnTo>
                          <a:pt x="106" y="3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58" name="Freeform 2626"/>
                  <p:cNvSpPr>
                    <a:spLocks noChangeAspect="1"/>
                  </p:cNvSpPr>
                  <p:nvPr/>
                </p:nvSpPr>
                <p:spPr bwMode="auto">
                  <a:xfrm>
                    <a:off x="4584" y="1462"/>
                    <a:ext cx="106" cy="58"/>
                  </a:xfrm>
                  <a:custGeom>
                    <a:avLst/>
                    <a:gdLst/>
                    <a:ahLst/>
                    <a:cxnLst>
                      <a:cxn ang="0">
                        <a:pos x="106" y="38"/>
                      </a:cxn>
                      <a:cxn ang="0">
                        <a:pos x="22" y="0"/>
                      </a:cxn>
                      <a:cxn ang="0">
                        <a:pos x="0" y="18"/>
                      </a:cxn>
                      <a:cxn ang="0">
                        <a:pos x="86" y="58"/>
                      </a:cxn>
                      <a:cxn ang="0">
                        <a:pos x="106" y="38"/>
                      </a:cxn>
                    </a:cxnLst>
                    <a:rect l="0" t="0" r="r" b="b"/>
                    <a:pathLst>
                      <a:path w="106" h="58">
                        <a:moveTo>
                          <a:pt x="106" y="38"/>
                        </a:moveTo>
                        <a:lnTo>
                          <a:pt x="22" y="0"/>
                        </a:lnTo>
                        <a:lnTo>
                          <a:pt x="0" y="18"/>
                        </a:lnTo>
                        <a:lnTo>
                          <a:pt x="86" y="58"/>
                        </a:lnTo>
                        <a:lnTo>
                          <a:pt x="106" y="38"/>
                        </a:lnTo>
                        <a:close/>
                      </a:path>
                    </a:pathLst>
                  </a:custGeom>
                  <a:solidFill>
                    <a:srgbClr val="007198"/>
                  </a:solidFill>
                  <a:ln w="0">
                    <a:solidFill>
                      <a:srgbClr val="007198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59" name="Freeform 2627"/>
                  <p:cNvSpPr>
                    <a:spLocks noChangeAspect="1"/>
                  </p:cNvSpPr>
                  <p:nvPr/>
                </p:nvSpPr>
                <p:spPr bwMode="auto">
                  <a:xfrm>
                    <a:off x="4584" y="1462"/>
                    <a:ext cx="106" cy="58"/>
                  </a:xfrm>
                  <a:custGeom>
                    <a:avLst/>
                    <a:gdLst/>
                    <a:ahLst/>
                    <a:cxnLst>
                      <a:cxn ang="0">
                        <a:pos x="106" y="38"/>
                      </a:cxn>
                      <a:cxn ang="0">
                        <a:pos x="22" y="0"/>
                      </a:cxn>
                      <a:cxn ang="0">
                        <a:pos x="0" y="18"/>
                      </a:cxn>
                      <a:cxn ang="0">
                        <a:pos x="86" y="58"/>
                      </a:cxn>
                      <a:cxn ang="0">
                        <a:pos x="106" y="38"/>
                      </a:cxn>
                    </a:cxnLst>
                    <a:rect l="0" t="0" r="r" b="b"/>
                    <a:pathLst>
                      <a:path w="106" h="58">
                        <a:moveTo>
                          <a:pt x="106" y="38"/>
                        </a:moveTo>
                        <a:lnTo>
                          <a:pt x="22" y="0"/>
                        </a:lnTo>
                        <a:lnTo>
                          <a:pt x="0" y="18"/>
                        </a:lnTo>
                        <a:lnTo>
                          <a:pt x="86" y="58"/>
                        </a:lnTo>
                        <a:lnTo>
                          <a:pt x="106" y="3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60" name="Freeform 2628"/>
                  <p:cNvSpPr>
                    <a:spLocks noChangeAspect="1"/>
                  </p:cNvSpPr>
                  <p:nvPr/>
                </p:nvSpPr>
                <p:spPr bwMode="auto">
                  <a:xfrm>
                    <a:off x="4562" y="1480"/>
                    <a:ext cx="108" cy="60"/>
                  </a:xfrm>
                  <a:custGeom>
                    <a:avLst/>
                    <a:gdLst/>
                    <a:ahLst/>
                    <a:cxnLst>
                      <a:cxn ang="0">
                        <a:pos x="108" y="40"/>
                      </a:cxn>
                      <a:cxn ang="0">
                        <a:pos x="22" y="0"/>
                      </a:cxn>
                      <a:cxn ang="0">
                        <a:pos x="0" y="18"/>
                      </a:cxn>
                      <a:cxn ang="0">
                        <a:pos x="86" y="60"/>
                      </a:cxn>
                      <a:cxn ang="0">
                        <a:pos x="108" y="40"/>
                      </a:cxn>
                    </a:cxnLst>
                    <a:rect l="0" t="0" r="r" b="b"/>
                    <a:pathLst>
                      <a:path w="108" h="60">
                        <a:moveTo>
                          <a:pt x="108" y="40"/>
                        </a:moveTo>
                        <a:lnTo>
                          <a:pt x="22" y="0"/>
                        </a:lnTo>
                        <a:lnTo>
                          <a:pt x="0" y="18"/>
                        </a:lnTo>
                        <a:lnTo>
                          <a:pt x="86" y="60"/>
                        </a:lnTo>
                        <a:lnTo>
                          <a:pt x="108" y="40"/>
                        </a:lnTo>
                        <a:close/>
                      </a:path>
                    </a:pathLst>
                  </a:custGeom>
                  <a:solidFill>
                    <a:srgbClr val="00709D"/>
                  </a:solidFill>
                  <a:ln w="0">
                    <a:solidFill>
                      <a:srgbClr val="00709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61" name="Freeform 2629"/>
                  <p:cNvSpPr>
                    <a:spLocks noChangeAspect="1"/>
                  </p:cNvSpPr>
                  <p:nvPr/>
                </p:nvSpPr>
                <p:spPr bwMode="auto">
                  <a:xfrm>
                    <a:off x="4562" y="1480"/>
                    <a:ext cx="108" cy="60"/>
                  </a:xfrm>
                  <a:custGeom>
                    <a:avLst/>
                    <a:gdLst/>
                    <a:ahLst/>
                    <a:cxnLst>
                      <a:cxn ang="0">
                        <a:pos x="108" y="40"/>
                      </a:cxn>
                      <a:cxn ang="0">
                        <a:pos x="22" y="0"/>
                      </a:cxn>
                      <a:cxn ang="0">
                        <a:pos x="0" y="18"/>
                      </a:cxn>
                      <a:cxn ang="0">
                        <a:pos x="86" y="60"/>
                      </a:cxn>
                      <a:cxn ang="0">
                        <a:pos x="108" y="40"/>
                      </a:cxn>
                    </a:cxnLst>
                    <a:rect l="0" t="0" r="r" b="b"/>
                    <a:pathLst>
                      <a:path w="108" h="60">
                        <a:moveTo>
                          <a:pt x="108" y="40"/>
                        </a:moveTo>
                        <a:lnTo>
                          <a:pt x="22" y="0"/>
                        </a:lnTo>
                        <a:lnTo>
                          <a:pt x="0" y="18"/>
                        </a:lnTo>
                        <a:lnTo>
                          <a:pt x="86" y="60"/>
                        </a:lnTo>
                        <a:lnTo>
                          <a:pt x="108" y="4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62" name="Freeform 2630"/>
                  <p:cNvSpPr>
                    <a:spLocks noChangeAspect="1"/>
                  </p:cNvSpPr>
                  <p:nvPr/>
                </p:nvSpPr>
                <p:spPr bwMode="auto">
                  <a:xfrm>
                    <a:off x="4542" y="1498"/>
                    <a:ext cx="106" cy="66"/>
                  </a:xfrm>
                  <a:custGeom>
                    <a:avLst/>
                    <a:gdLst/>
                    <a:ahLst/>
                    <a:cxnLst>
                      <a:cxn ang="0">
                        <a:pos x="106" y="42"/>
                      </a:cxn>
                      <a:cxn ang="0">
                        <a:pos x="20" y="0"/>
                      </a:cxn>
                      <a:cxn ang="0">
                        <a:pos x="0" y="20"/>
                      </a:cxn>
                      <a:cxn ang="0">
                        <a:pos x="84" y="66"/>
                      </a:cxn>
                      <a:cxn ang="0">
                        <a:pos x="106" y="42"/>
                      </a:cxn>
                    </a:cxnLst>
                    <a:rect l="0" t="0" r="r" b="b"/>
                    <a:pathLst>
                      <a:path w="106" h="66">
                        <a:moveTo>
                          <a:pt x="106" y="42"/>
                        </a:moveTo>
                        <a:lnTo>
                          <a:pt x="20" y="0"/>
                        </a:lnTo>
                        <a:lnTo>
                          <a:pt x="0" y="20"/>
                        </a:lnTo>
                        <a:lnTo>
                          <a:pt x="84" y="66"/>
                        </a:lnTo>
                        <a:lnTo>
                          <a:pt x="106" y="42"/>
                        </a:lnTo>
                        <a:close/>
                      </a:path>
                    </a:pathLst>
                  </a:custGeom>
                  <a:solidFill>
                    <a:srgbClr val="006EA2"/>
                  </a:solidFill>
                  <a:ln w="0">
                    <a:solidFill>
                      <a:srgbClr val="006EA2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63" name="Freeform 2631"/>
                  <p:cNvSpPr>
                    <a:spLocks noChangeAspect="1"/>
                  </p:cNvSpPr>
                  <p:nvPr/>
                </p:nvSpPr>
                <p:spPr bwMode="auto">
                  <a:xfrm>
                    <a:off x="4542" y="1498"/>
                    <a:ext cx="106" cy="66"/>
                  </a:xfrm>
                  <a:custGeom>
                    <a:avLst/>
                    <a:gdLst/>
                    <a:ahLst/>
                    <a:cxnLst>
                      <a:cxn ang="0">
                        <a:pos x="106" y="42"/>
                      </a:cxn>
                      <a:cxn ang="0">
                        <a:pos x="20" y="0"/>
                      </a:cxn>
                      <a:cxn ang="0">
                        <a:pos x="0" y="20"/>
                      </a:cxn>
                      <a:cxn ang="0">
                        <a:pos x="84" y="66"/>
                      </a:cxn>
                      <a:cxn ang="0">
                        <a:pos x="106" y="42"/>
                      </a:cxn>
                    </a:cxnLst>
                    <a:rect l="0" t="0" r="r" b="b"/>
                    <a:pathLst>
                      <a:path w="106" h="66">
                        <a:moveTo>
                          <a:pt x="106" y="42"/>
                        </a:moveTo>
                        <a:lnTo>
                          <a:pt x="20" y="0"/>
                        </a:lnTo>
                        <a:lnTo>
                          <a:pt x="0" y="20"/>
                        </a:lnTo>
                        <a:lnTo>
                          <a:pt x="84" y="66"/>
                        </a:lnTo>
                        <a:lnTo>
                          <a:pt x="106" y="4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64" name="Freeform 2632"/>
                  <p:cNvSpPr>
                    <a:spLocks noChangeAspect="1"/>
                  </p:cNvSpPr>
                  <p:nvPr/>
                </p:nvSpPr>
                <p:spPr bwMode="auto">
                  <a:xfrm>
                    <a:off x="4520" y="1518"/>
                    <a:ext cx="106" cy="72"/>
                  </a:xfrm>
                  <a:custGeom>
                    <a:avLst/>
                    <a:gdLst/>
                    <a:ahLst/>
                    <a:cxnLst>
                      <a:cxn ang="0">
                        <a:pos x="106" y="46"/>
                      </a:cxn>
                      <a:cxn ang="0">
                        <a:pos x="22" y="0"/>
                      </a:cxn>
                      <a:cxn ang="0">
                        <a:pos x="0" y="22"/>
                      </a:cxn>
                      <a:cxn ang="0">
                        <a:pos x="84" y="72"/>
                      </a:cxn>
                      <a:cxn ang="0">
                        <a:pos x="106" y="46"/>
                      </a:cxn>
                    </a:cxnLst>
                    <a:rect l="0" t="0" r="r" b="b"/>
                    <a:pathLst>
                      <a:path w="106" h="72">
                        <a:moveTo>
                          <a:pt x="106" y="46"/>
                        </a:moveTo>
                        <a:lnTo>
                          <a:pt x="22" y="0"/>
                        </a:lnTo>
                        <a:lnTo>
                          <a:pt x="0" y="22"/>
                        </a:lnTo>
                        <a:lnTo>
                          <a:pt x="84" y="72"/>
                        </a:lnTo>
                        <a:lnTo>
                          <a:pt x="106" y="46"/>
                        </a:lnTo>
                        <a:close/>
                      </a:path>
                    </a:pathLst>
                  </a:custGeom>
                  <a:solidFill>
                    <a:srgbClr val="006DA7"/>
                  </a:solidFill>
                  <a:ln w="0">
                    <a:solidFill>
                      <a:srgbClr val="006DA7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65" name="Freeform 2633"/>
                  <p:cNvSpPr>
                    <a:spLocks noChangeAspect="1"/>
                  </p:cNvSpPr>
                  <p:nvPr/>
                </p:nvSpPr>
                <p:spPr bwMode="auto">
                  <a:xfrm>
                    <a:off x="4520" y="1518"/>
                    <a:ext cx="106" cy="72"/>
                  </a:xfrm>
                  <a:custGeom>
                    <a:avLst/>
                    <a:gdLst/>
                    <a:ahLst/>
                    <a:cxnLst>
                      <a:cxn ang="0">
                        <a:pos x="106" y="46"/>
                      </a:cxn>
                      <a:cxn ang="0">
                        <a:pos x="22" y="0"/>
                      </a:cxn>
                      <a:cxn ang="0">
                        <a:pos x="0" y="22"/>
                      </a:cxn>
                      <a:cxn ang="0">
                        <a:pos x="84" y="72"/>
                      </a:cxn>
                      <a:cxn ang="0">
                        <a:pos x="106" y="46"/>
                      </a:cxn>
                    </a:cxnLst>
                    <a:rect l="0" t="0" r="r" b="b"/>
                    <a:pathLst>
                      <a:path w="106" h="72">
                        <a:moveTo>
                          <a:pt x="106" y="46"/>
                        </a:moveTo>
                        <a:lnTo>
                          <a:pt x="22" y="0"/>
                        </a:lnTo>
                        <a:lnTo>
                          <a:pt x="0" y="22"/>
                        </a:lnTo>
                        <a:lnTo>
                          <a:pt x="84" y="72"/>
                        </a:lnTo>
                        <a:lnTo>
                          <a:pt x="106" y="4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66" name="Freeform 2634"/>
                  <p:cNvSpPr>
                    <a:spLocks noChangeAspect="1"/>
                  </p:cNvSpPr>
                  <p:nvPr/>
                </p:nvSpPr>
                <p:spPr bwMode="auto">
                  <a:xfrm>
                    <a:off x="4498" y="1540"/>
                    <a:ext cx="106" cy="78"/>
                  </a:xfrm>
                  <a:custGeom>
                    <a:avLst/>
                    <a:gdLst/>
                    <a:ahLst/>
                    <a:cxnLst>
                      <a:cxn ang="0">
                        <a:pos x="106" y="50"/>
                      </a:cxn>
                      <a:cxn ang="0">
                        <a:pos x="22" y="0"/>
                      </a:cxn>
                      <a:cxn ang="0">
                        <a:pos x="0" y="22"/>
                      </a:cxn>
                      <a:cxn ang="0">
                        <a:pos x="84" y="78"/>
                      </a:cxn>
                      <a:cxn ang="0">
                        <a:pos x="106" y="50"/>
                      </a:cxn>
                    </a:cxnLst>
                    <a:rect l="0" t="0" r="r" b="b"/>
                    <a:pathLst>
                      <a:path w="106" h="78">
                        <a:moveTo>
                          <a:pt x="106" y="50"/>
                        </a:moveTo>
                        <a:lnTo>
                          <a:pt x="22" y="0"/>
                        </a:lnTo>
                        <a:lnTo>
                          <a:pt x="0" y="22"/>
                        </a:lnTo>
                        <a:lnTo>
                          <a:pt x="84" y="78"/>
                        </a:lnTo>
                        <a:lnTo>
                          <a:pt x="106" y="50"/>
                        </a:lnTo>
                        <a:close/>
                      </a:path>
                    </a:pathLst>
                  </a:custGeom>
                  <a:solidFill>
                    <a:srgbClr val="046CAA"/>
                  </a:solidFill>
                  <a:ln w="0">
                    <a:solidFill>
                      <a:srgbClr val="046CAA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67" name="Freeform 2635"/>
                  <p:cNvSpPr>
                    <a:spLocks noChangeAspect="1"/>
                  </p:cNvSpPr>
                  <p:nvPr/>
                </p:nvSpPr>
                <p:spPr bwMode="auto">
                  <a:xfrm>
                    <a:off x="4498" y="1540"/>
                    <a:ext cx="106" cy="78"/>
                  </a:xfrm>
                  <a:custGeom>
                    <a:avLst/>
                    <a:gdLst/>
                    <a:ahLst/>
                    <a:cxnLst>
                      <a:cxn ang="0">
                        <a:pos x="106" y="50"/>
                      </a:cxn>
                      <a:cxn ang="0">
                        <a:pos x="22" y="0"/>
                      </a:cxn>
                      <a:cxn ang="0">
                        <a:pos x="0" y="22"/>
                      </a:cxn>
                      <a:cxn ang="0">
                        <a:pos x="84" y="78"/>
                      </a:cxn>
                      <a:cxn ang="0">
                        <a:pos x="106" y="50"/>
                      </a:cxn>
                    </a:cxnLst>
                    <a:rect l="0" t="0" r="r" b="b"/>
                    <a:pathLst>
                      <a:path w="106" h="78">
                        <a:moveTo>
                          <a:pt x="106" y="50"/>
                        </a:moveTo>
                        <a:lnTo>
                          <a:pt x="22" y="0"/>
                        </a:lnTo>
                        <a:lnTo>
                          <a:pt x="0" y="22"/>
                        </a:lnTo>
                        <a:lnTo>
                          <a:pt x="84" y="78"/>
                        </a:lnTo>
                        <a:lnTo>
                          <a:pt x="106" y="5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68" name="Freeform 2636"/>
                  <p:cNvSpPr>
                    <a:spLocks noChangeAspect="1"/>
                  </p:cNvSpPr>
                  <p:nvPr/>
                </p:nvSpPr>
                <p:spPr bwMode="auto">
                  <a:xfrm>
                    <a:off x="4474" y="1562"/>
                    <a:ext cx="108" cy="84"/>
                  </a:xfrm>
                  <a:custGeom>
                    <a:avLst/>
                    <a:gdLst/>
                    <a:ahLst/>
                    <a:cxnLst>
                      <a:cxn ang="0">
                        <a:pos x="108" y="56"/>
                      </a:cxn>
                      <a:cxn ang="0">
                        <a:pos x="24" y="0"/>
                      </a:cxn>
                      <a:cxn ang="0">
                        <a:pos x="0" y="26"/>
                      </a:cxn>
                      <a:cxn ang="0">
                        <a:pos x="86" y="84"/>
                      </a:cxn>
                      <a:cxn ang="0">
                        <a:pos x="108" y="56"/>
                      </a:cxn>
                    </a:cxnLst>
                    <a:rect l="0" t="0" r="r" b="b"/>
                    <a:pathLst>
                      <a:path w="108" h="84">
                        <a:moveTo>
                          <a:pt x="108" y="56"/>
                        </a:moveTo>
                        <a:lnTo>
                          <a:pt x="24" y="0"/>
                        </a:lnTo>
                        <a:lnTo>
                          <a:pt x="0" y="26"/>
                        </a:lnTo>
                        <a:lnTo>
                          <a:pt x="86" y="84"/>
                        </a:lnTo>
                        <a:lnTo>
                          <a:pt x="108" y="56"/>
                        </a:lnTo>
                        <a:close/>
                      </a:path>
                    </a:pathLst>
                  </a:custGeom>
                  <a:solidFill>
                    <a:srgbClr val="0C6CAC"/>
                  </a:solidFill>
                  <a:ln w="0">
                    <a:solidFill>
                      <a:srgbClr val="0C6CAC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69" name="Freeform 2637"/>
                  <p:cNvSpPr>
                    <a:spLocks noChangeAspect="1"/>
                  </p:cNvSpPr>
                  <p:nvPr/>
                </p:nvSpPr>
                <p:spPr bwMode="auto">
                  <a:xfrm>
                    <a:off x="4474" y="1562"/>
                    <a:ext cx="108" cy="84"/>
                  </a:xfrm>
                  <a:custGeom>
                    <a:avLst/>
                    <a:gdLst/>
                    <a:ahLst/>
                    <a:cxnLst>
                      <a:cxn ang="0">
                        <a:pos x="108" y="56"/>
                      </a:cxn>
                      <a:cxn ang="0">
                        <a:pos x="24" y="0"/>
                      </a:cxn>
                      <a:cxn ang="0">
                        <a:pos x="0" y="26"/>
                      </a:cxn>
                      <a:cxn ang="0">
                        <a:pos x="86" y="84"/>
                      </a:cxn>
                      <a:cxn ang="0">
                        <a:pos x="108" y="56"/>
                      </a:cxn>
                    </a:cxnLst>
                    <a:rect l="0" t="0" r="r" b="b"/>
                    <a:pathLst>
                      <a:path w="108" h="84">
                        <a:moveTo>
                          <a:pt x="108" y="56"/>
                        </a:moveTo>
                        <a:lnTo>
                          <a:pt x="24" y="0"/>
                        </a:lnTo>
                        <a:lnTo>
                          <a:pt x="0" y="26"/>
                        </a:lnTo>
                        <a:lnTo>
                          <a:pt x="86" y="84"/>
                        </a:lnTo>
                        <a:lnTo>
                          <a:pt x="108" y="5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70" name="Freeform 2638"/>
                  <p:cNvSpPr>
                    <a:spLocks noChangeAspect="1"/>
                  </p:cNvSpPr>
                  <p:nvPr/>
                </p:nvSpPr>
                <p:spPr bwMode="auto">
                  <a:xfrm>
                    <a:off x="4452" y="1588"/>
                    <a:ext cx="108" cy="90"/>
                  </a:xfrm>
                  <a:custGeom>
                    <a:avLst/>
                    <a:gdLst/>
                    <a:ahLst/>
                    <a:cxnLst>
                      <a:cxn ang="0">
                        <a:pos x="108" y="58"/>
                      </a:cxn>
                      <a:cxn ang="0">
                        <a:pos x="22" y="0"/>
                      </a:cxn>
                      <a:cxn ang="0">
                        <a:pos x="0" y="24"/>
                      </a:cxn>
                      <a:cxn ang="0">
                        <a:pos x="84" y="90"/>
                      </a:cxn>
                      <a:cxn ang="0">
                        <a:pos x="108" y="58"/>
                      </a:cxn>
                    </a:cxnLst>
                    <a:rect l="0" t="0" r="r" b="b"/>
                    <a:pathLst>
                      <a:path w="108" h="90">
                        <a:moveTo>
                          <a:pt x="108" y="58"/>
                        </a:moveTo>
                        <a:lnTo>
                          <a:pt x="22" y="0"/>
                        </a:lnTo>
                        <a:lnTo>
                          <a:pt x="0" y="24"/>
                        </a:lnTo>
                        <a:lnTo>
                          <a:pt x="84" y="90"/>
                        </a:lnTo>
                        <a:lnTo>
                          <a:pt x="108" y="58"/>
                        </a:lnTo>
                        <a:close/>
                      </a:path>
                    </a:pathLst>
                  </a:custGeom>
                  <a:solidFill>
                    <a:srgbClr val="136DAD"/>
                  </a:solidFill>
                  <a:ln w="0">
                    <a:solidFill>
                      <a:srgbClr val="136DA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71" name="Freeform 2639"/>
                  <p:cNvSpPr>
                    <a:spLocks noChangeAspect="1"/>
                  </p:cNvSpPr>
                  <p:nvPr/>
                </p:nvSpPr>
                <p:spPr bwMode="auto">
                  <a:xfrm>
                    <a:off x="4452" y="1588"/>
                    <a:ext cx="108" cy="90"/>
                  </a:xfrm>
                  <a:custGeom>
                    <a:avLst/>
                    <a:gdLst/>
                    <a:ahLst/>
                    <a:cxnLst>
                      <a:cxn ang="0">
                        <a:pos x="108" y="58"/>
                      </a:cxn>
                      <a:cxn ang="0">
                        <a:pos x="22" y="0"/>
                      </a:cxn>
                      <a:cxn ang="0">
                        <a:pos x="0" y="24"/>
                      </a:cxn>
                      <a:cxn ang="0">
                        <a:pos x="84" y="90"/>
                      </a:cxn>
                      <a:cxn ang="0">
                        <a:pos x="108" y="58"/>
                      </a:cxn>
                    </a:cxnLst>
                    <a:rect l="0" t="0" r="r" b="b"/>
                    <a:pathLst>
                      <a:path w="108" h="90">
                        <a:moveTo>
                          <a:pt x="108" y="58"/>
                        </a:moveTo>
                        <a:lnTo>
                          <a:pt x="22" y="0"/>
                        </a:lnTo>
                        <a:lnTo>
                          <a:pt x="0" y="24"/>
                        </a:lnTo>
                        <a:lnTo>
                          <a:pt x="84" y="90"/>
                        </a:lnTo>
                        <a:lnTo>
                          <a:pt x="108" y="5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72" name="Freeform 2640"/>
                  <p:cNvSpPr>
                    <a:spLocks noChangeAspect="1"/>
                  </p:cNvSpPr>
                  <p:nvPr/>
                </p:nvSpPr>
                <p:spPr bwMode="auto">
                  <a:xfrm>
                    <a:off x="4430" y="1612"/>
                    <a:ext cx="106" cy="98"/>
                  </a:xfrm>
                  <a:custGeom>
                    <a:avLst/>
                    <a:gdLst/>
                    <a:ahLst/>
                    <a:cxnLst>
                      <a:cxn ang="0">
                        <a:pos x="106" y="66"/>
                      </a:cxn>
                      <a:cxn ang="0">
                        <a:pos x="22" y="0"/>
                      </a:cxn>
                      <a:cxn ang="0">
                        <a:pos x="0" y="26"/>
                      </a:cxn>
                      <a:cxn ang="0">
                        <a:pos x="84" y="98"/>
                      </a:cxn>
                      <a:cxn ang="0">
                        <a:pos x="106" y="66"/>
                      </a:cxn>
                    </a:cxnLst>
                    <a:rect l="0" t="0" r="r" b="b"/>
                    <a:pathLst>
                      <a:path w="106" h="98">
                        <a:moveTo>
                          <a:pt x="106" y="66"/>
                        </a:moveTo>
                        <a:lnTo>
                          <a:pt x="22" y="0"/>
                        </a:lnTo>
                        <a:lnTo>
                          <a:pt x="0" y="26"/>
                        </a:lnTo>
                        <a:lnTo>
                          <a:pt x="84" y="98"/>
                        </a:lnTo>
                        <a:lnTo>
                          <a:pt x="106" y="66"/>
                        </a:lnTo>
                        <a:close/>
                      </a:path>
                    </a:pathLst>
                  </a:custGeom>
                  <a:solidFill>
                    <a:srgbClr val="1A6EAE"/>
                  </a:solidFill>
                  <a:ln w="0">
                    <a:solidFill>
                      <a:srgbClr val="1A6EAE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73" name="Freeform 2641"/>
                  <p:cNvSpPr>
                    <a:spLocks noChangeAspect="1"/>
                  </p:cNvSpPr>
                  <p:nvPr/>
                </p:nvSpPr>
                <p:spPr bwMode="auto">
                  <a:xfrm>
                    <a:off x="4430" y="1612"/>
                    <a:ext cx="106" cy="98"/>
                  </a:xfrm>
                  <a:custGeom>
                    <a:avLst/>
                    <a:gdLst/>
                    <a:ahLst/>
                    <a:cxnLst>
                      <a:cxn ang="0">
                        <a:pos x="106" y="66"/>
                      </a:cxn>
                      <a:cxn ang="0">
                        <a:pos x="22" y="0"/>
                      </a:cxn>
                      <a:cxn ang="0">
                        <a:pos x="0" y="26"/>
                      </a:cxn>
                      <a:cxn ang="0">
                        <a:pos x="84" y="98"/>
                      </a:cxn>
                      <a:cxn ang="0">
                        <a:pos x="106" y="66"/>
                      </a:cxn>
                    </a:cxnLst>
                    <a:rect l="0" t="0" r="r" b="b"/>
                    <a:pathLst>
                      <a:path w="106" h="98">
                        <a:moveTo>
                          <a:pt x="106" y="66"/>
                        </a:moveTo>
                        <a:lnTo>
                          <a:pt x="22" y="0"/>
                        </a:lnTo>
                        <a:lnTo>
                          <a:pt x="0" y="26"/>
                        </a:lnTo>
                        <a:lnTo>
                          <a:pt x="84" y="98"/>
                        </a:lnTo>
                        <a:lnTo>
                          <a:pt x="106" y="6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10" name="Group 2642"/>
                <p:cNvGrpSpPr>
                  <a:grpSpLocks noChangeAspect="1"/>
                </p:cNvGrpSpPr>
                <p:nvPr/>
              </p:nvGrpSpPr>
              <p:grpSpPr bwMode="auto">
                <a:xfrm>
                  <a:off x="3976" y="1230"/>
                  <a:ext cx="1143" cy="695"/>
                  <a:chOff x="4074" y="1252"/>
                  <a:chExt cx="1268" cy="772"/>
                </a:xfrm>
              </p:grpSpPr>
              <p:sp>
                <p:nvSpPr>
                  <p:cNvPr id="149075" name="Freeform 2643"/>
                  <p:cNvSpPr>
                    <a:spLocks noChangeAspect="1"/>
                  </p:cNvSpPr>
                  <p:nvPr/>
                </p:nvSpPr>
                <p:spPr bwMode="auto">
                  <a:xfrm>
                    <a:off x="4406" y="1638"/>
                    <a:ext cx="108" cy="104"/>
                  </a:xfrm>
                  <a:custGeom>
                    <a:avLst/>
                    <a:gdLst/>
                    <a:ahLst/>
                    <a:cxnLst>
                      <a:cxn ang="0">
                        <a:pos x="108" y="72"/>
                      </a:cxn>
                      <a:cxn ang="0">
                        <a:pos x="24" y="0"/>
                      </a:cxn>
                      <a:cxn ang="0">
                        <a:pos x="0" y="26"/>
                      </a:cxn>
                      <a:cxn ang="0">
                        <a:pos x="84" y="104"/>
                      </a:cxn>
                      <a:cxn ang="0">
                        <a:pos x="108" y="72"/>
                      </a:cxn>
                    </a:cxnLst>
                    <a:rect l="0" t="0" r="r" b="b"/>
                    <a:pathLst>
                      <a:path w="108" h="104">
                        <a:moveTo>
                          <a:pt x="108" y="72"/>
                        </a:moveTo>
                        <a:lnTo>
                          <a:pt x="24" y="0"/>
                        </a:lnTo>
                        <a:lnTo>
                          <a:pt x="0" y="26"/>
                        </a:lnTo>
                        <a:lnTo>
                          <a:pt x="84" y="104"/>
                        </a:lnTo>
                        <a:lnTo>
                          <a:pt x="108" y="72"/>
                        </a:lnTo>
                        <a:close/>
                      </a:path>
                    </a:pathLst>
                  </a:custGeom>
                  <a:solidFill>
                    <a:srgbClr val="1F72AC"/>
                  </a:solidFill>
                  <a:ln w="0">
                    <a:solidFill>
                      <a:srgbClr val="1F72AC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76" name="Freeform 2644"/>
                  <p:cNvSpPr>
                    <a:spLocks noChangeAspect="1"/>
                  </p:cNvSpPr>
                  <p:nvPr/>
                </p:nvSpPr>
                <p:spPr bwMode="auto">
                  <a:xfrm>
                    <a:off x="4406" y="1638"/>
                    <a:ext cx="108" cy="104"/>
                  </a:xfrm>
                  <a:custGeom>
                    <a:avLst/>
                    <a:gdLst/>
                    <a:ahLst/>
                    <a:cxnLst>
                      <a:cxn ang="0">
                        <a:pos x="108" y="72"/>
                      </a:cxn>
                      <a:cxn ang="0">
                        <a:pos x="24" y="0"/>
                      </a:cxn>
                      <a:cxn ang="0">
                        <a:pos x="0" y="26"/>
                      </a:cxn>
                      <a:cxn ang="0">
                        <a:pos x="84" y="104"/>
                      </a:cxn>
                      <a:cxn ang="0">
                        <a:pos x="108" y="72"/>
                      </a:cxn>
                    </a:cxnLst>
                    <a:rect l="0" t="0" r="r" b="b"/>
                    <a:pathLst>
                      <a:path w="108" h="104">
                        <a:moveTo>
                          <a:pt x="108" y="72"/>
                        </a:moveTo>
                        <a:lnTo>
                          <a:pt x="24" y="0"/>
                        </a:lnTo>
                        <a:lnTo>
                          <a:pt x="0" y="26"/>
                        </a:lnTo>
                        <a:lnTo>
                          <a:pt x="84" y="104"/>
                        </a:lnTo>
                        <a:lnTo>
                          <a:pt x="108" y="7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77" name="Freeform 2645"/>
                  <p:cNvSpPr>
                    <a:spLocks noChangeAspect="1"/>
                  </p:cNvSpPr>
                  <p:nvPr/>
                </p:nvSpPr>
                <p:spPr bwMode="auto">
                  <a:xfrm>
                    <a:off x="4384" y="1664"/>
                    <a:ext cx="106" cy="110"/>
                  </a:xfrm>
                  <a:custGeom>
                    <a:avLst/>
                    <a:gdLst/>
                    <a:ahLst/>
                    <a:cxnLst>
                      <a:cxn ang="0">
                        <a:pos x="106" y="78"/>
                      </a:cxn>
                      <a:cxn ang="0">
                        <a:pos x="22" y="0"/>
                      </a:cxn>
                      <a:cxn ang="0">
                        <a:pos x="0" y="26"/>
                      </a:cxn>
                      <a:cxn ang="0">
                        <a:pos x="84" y="110"/>
                      </a:cxn>
                      <a:cxn ang="0">
                        <a:pos x="106" y="78"/>
                      </a:cxn>
                    </a:cxnLst>
                    <a:rect l="0" t="0" r="r" b="b"/>
                    <a:pathLst>
                      <a:path w="106" h="110">
                        <a:moveTo>
                          <a:pt x="106" y="78"/>
                        </a:moveTo>
                        <a:lnTo>
                          <a:pt x="22" y="0"/>
                        </a:lnTo>
                        <a:lnTo>
                          <a:pt x="0" y="26"/>
                        </a:lnTo>
                        <a:lnTo>
                          <a:pt x="84" y="110"/>
                        </a:lnTo>
                        <a:lnTo>
                          <a:pt x="106" y="78"/>
                        </a:lnTo>
                        <a:close/>
                      </a:path>
                    </a:pathLst>
                  </a:custGeom>
                  <a:solidFill>
                    <a:srgbClr val="2377A9"/>
                  </a:solidFill>
                  <a:ln w="0">
                    <a:solidFill>
                      <a:srgbClr val="2377A9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78" name="Freeform 2646"/>
                  <p:cNvSpPr>
                    <a:spLocks noChangeAspect="1"/>
                  </p:cNvSpPr>
                  <p:nvPr/>
                </p:nvSpPr>
                <p:spPr bwMode="auto">
                  <a:xfrm>
                    <a:off x="4384" y="1664"/>
                    <a:ext cx="106" cy="110"/>
                  </a:xfrm>
                  <a:custGeom>
                    <a:avLst/>
                    <a:gdLst/>
                    <a:ahLst/>
                    <a:cxnLst>
                      <a:cxn ang="0">
                        <a:pos x="106" y="78"/>
                      </a:cxn>
                      <a:cxn ang="0">
                        <a:pos x="22" y="0"/>
                      </a:cxn>
                      <a:cxn ang="0">
                        <a:pos x="0" y="26"/>
                      </a:cxn>
                      <a:cxn ang="0">
                        <a:pos x="84" y="110"/>
                      </a:cxn>
                      <a:cxn ang="0">
                        <a:pos x="106" y="78"/>
                      </a:cxn>
                    </a:cxnLst>
                    <a:rect l="0" t="0" r="r" b="b"/>
                    <a:pathLst>
                      <a:path w="106" h="110">
                        <a:moveTo>
                          <a:pt x="106" y="78"/>
                        </a:moveTo>
                        <a:lnTo>
                          <a:pt x="22" y="0"/>
                        </a:lnTo>
                        <a:lnTo>
                          <a:pt x="0" y="26"/>
                        </a:lnTo>
                        <a:lnTo>
                          <a:pt x="84" y="110"/>
                        </a:lnTo>
                        <a:lnTo>
                          <a:pt x="106" y="7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79" name="Freeform 2647"/>
                  <p:cNvSpPr>
                    <a:spLocks noChangeAspect="1"/>
                  </p:cNvSpPr>
                  <p:nvPr/>
                </p:nvSpPr>
                <p:spPr bwMode="auto">
                  <a:xfrm>
                    <a:off x="4360" y="1690"/>
                    <a:ext cx="108" cy="116"/>
                  </a:xfrm>
                  <a:custGeom>
                    <a:avLst/>
                    <a:gdLst/>
                    <a:ahLst/>
                    <a:cxnLst>
                      <a:cxn ang="0">
                        <a:pos x="108" y="84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84" y="116"/>
                      </a:cxn>
                      <a:cxn ang="0">
                        <a:pos x="108" y="84"/>
                      </a:cxn>
                    </a:cxnLst>
                    <a:rect l="0" t="0" r="r" b="b"/>
                    <a:pathLst>
                      <a:path w="108" h="116">
                        <a:moveTo>
                          <a:pt x="108" y="84"/>
                        </a:move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84" y="116"/>
                        </a:lnTo>
                        <a:lnTo>
                          <a:pt x="108" y="84"/>
                        </a:lnTo>
                        <a:close/>
                      </a:path>
                    </a:pathLst>
                  </a:custGeom>
                  <a:solidFill>
                    <a:srgbClr val="257DA3"/>
                  </a:solidFill>
                  <a:ln w="0">
                    <a:solidFill>
                      <a:srgbClr val="257DA3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80" name="Freeform 2648"/>
                  <p:cNvSpPr>
                    <a:spLocks noChangeAspect="1"/>
                  </p:cNvSpPr>
                  <p:nvPr/>
                </p:nvSpPr>
                <p:spPr bwMode="auto">
                  <a:xfrm>
                    <a:off x="4360" y="1690"/>
                    <a:ext cx="108" cy="116"/>
                  </a:xfrm>
                  <a:custGeom>
                    <a:avLst/>
                    <a:gdLst/>
                    <a:ahLst/>
                    <a:cxnLst>
                      <a:cxn ang="0">
                        <a:pos x="108" y="84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84" y="116"/>
                      </a:cxn>
                      <a:cxn ang="0">
                        <a:pos x="108" y="84"/>
                      </a:cxn>
                    </a:cxnLst>
                    <a:rect l="0" t="0" r="r" b="b"/>
                    <a:pathLst>
                      <a:path w="108" h="116">
                        <a:moveTo>
                          <a:pt x="108" y="84"/>
                        </a:move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84" y="116"/>
                        </a:lnTo>
                        <a:lnTo>
                          <a:pt x="108" y="8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81" name="Freeform 2649"/>
                  <p:cNvSpPr>
                    <a:spLocks noChangeAspect="1"/>
                  </p:cNvSpPr>
                  <p:nvPr/>
                </p:nvSpPr>
                <p:spPr bwMode="auto">
                  <a:xfrm>
                    <a:off x="4336" y="1714"/>
                    <a:ext cx="108" cy="120"/>
                  </a:xfrm>
                  <a:custGeom>
                    <a:avLst/>
                    <a:gdLst/>
                    <a:ahLst/>
                    <a:cxnLst>
                      <a:cxn ang="0">
                        <a:pos x="108" y="92"/>
                      </a:cxn>
                      <a:cxn ang="0">
                        <a:pos x="24" y="0"/>
                      </a:cxn>
                      <a:cxn ang="0">
                        <a:pos x="0" y="22"/>
                      </a:cxn>
                      <a:cxn ang="0">
                        <a:pos x="84" y="120"/>
                      </a:cxn>
                      <a:cxn ang="0">
                        <a:pos x="108" y="92"/>
                      </a:cxn>
                    </a:cxnLst>
                    <a:rect l="0" t="0" r="r" b="b"/>
                    <a:pathLst>
                      <a:path w="108" h="120">
                        <a:moveTo>
                          <a:pt x="108" y="92"/>
                        </a:moveTo>
                        <a:lnTo>
                          <a:pt x="24" y="0"/>
                        </a:lnTo>
                        <a:lnTo>
                          <a:pt x="0" y="22"/>
                        </a:lnTo>
                        <a:lnTo>
                          <a:pt x="84" y="120"/>
                        </a:lnTo>
                        <a:lnTo>
                          <a:pt x="108" y="92"/>
                        </a:lnTo>
                        <a:close/>
                      </a:path>
                    </a:pathLst>
                  </a:custGeom>
                  <a:solidFill>
                    <a:srgbClr val="258998"/>
                  </a:solidFill>
                  <a:ln w="0">
                    <a:solidFill>
                      <a:srgbClr val="258998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82" name="Freeform 2650"/>
                  <p:cNvSpPr>
                    <a:spLocks noChangeAspect="1"/>
                  </p:cNvSpPr>
                  <p:nvPr/>
                </p:nvSpPr>
                <p:spPr bwMode="auto">
                  <a:xfrm>
                    <a:off x="4336" y="1714"/>
                    <a:ext cx="108" cy="120"/>
                  </a:xfrm>
                  <a:custGeom>
                    <a:avLst/>
                    <a:gdLst/>
                    <a:ahLst/>
                    <a:cxnLst>
                      <a:cxn ang="0">
                        <a:pos x="108" y="92"/>
                      </a:cxn>
                      <a:cxn ang="0">
                        <a:pos x="24" y="0"/>
                      </a:cxn>
                      <a:cxn ang="0">
                        <a:pos x="0" y="22"/>
                      </a:cxn>
                      <a:cxn ang="0">
                        <a:pos x="84" y="120"/>
                      </a:cxn>
                      <a:cxn ang="0">
                        <a:pos x="108" y="92"/>
                      </a:cxn>
                    </a:cxnLst>
                    <a:rect l="0" t="0" r="r" b="b"/>
                    <a:pathLst>
                      <a:path w="108" h="120">
                        <a:moveTo>
                          <a:pt x="108" y="92"/>
                        </a:moveTo>
                        <a:lnTo>
                          <a:pt x="24" y="0"/>
                        </a:lnTo>
                        <a:lnTo>
                          <a:pt x="0" y="22"/>
                        </a:lnTo>
                        <a:lnTo>
                          <a:pt x="84" y="120"/>
                        </a:lnTo>
                        <a:lnTo>
                          <a:pt x="108" y="9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83" name="Freeform 2651"/>
                  <p:cNvSpPr>
                    <a:spLocks noChangeAspect="1"/>
                  </p:cNvSpPr>
                  <p:nvPr/>
                </p:nvSpPr>
                <p:spPr bwMode="auto">
                  <a:xfrm>
                    <a:off x="4312" y="1736"/>
                    <a:ext cx="108" cy="122"/>
                  </a:xfrm>
                  <a:custGeom>
                    <a:avLst/>
                    <a:gdLst/>
                    <a:ahLst/>
                    <a:cxnLst>
                      <a:cxn ang="0">
                        <a:pos x="108" y="98"/>
                      </a:cxn>
                      <a:cxn ang="0">
                        <a:pos x="24" y="0"/>
                      </a:cxn>
                      <a:cxn ang="0">
                        <a:pos x="0" y="18"/>
                      </a:cxn>
                      <a:cxn ang="0">
                        <a:pos x="84" y="122"/>
                      </a:cxn>
                      <a:cxn ang="0">
                        <a:pos x="108" y="98"/>
                      </a:cxn>
                    </a:cxnLst>
                    <a:rect l="0" t="0" r="r" b="b"/>
                    <a:pathLst>
                      <a:path w="108" h="122">
                        <a:moveTo>
                          <a:pt x="108" y="98"/>
                        </a:moveTo>
                        <a:lnTo>
                          <a:pt x="24" y="0"/>
                        </a:lnTo>
                        <a:lnTo>
                          <a:pt x="0" y="18"/>
                        </a:lnTo>
                        <a:lnTo>
                          <a:pt x="84" y="122"/>
                        </a:lnTo>
                        <a:lnTo>
                          <a:pt x="108" y="98"/>
                        </a:lnTo>
                        <a:close/>
                      </a:path>
                    </a:pathLst>
                  </a:custGeom>
                  <a:solidFill>
                    <a:srgbClr val="219988"/>
                  </a:solidFill>
                  <a:ln w="0">
                    <a:solidFill>
                      <a:srgbClr val="219988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84" name="Freeform 2652"/>
                  <p:cNvSpPr>
                    <a:spLocks noChangeAspect="1"/>
                  </p:cNvSpPr>
                  <p:nvPr/>
                </p:nvSpPr>
                <p:spPr bwMode="auto">
                  <a:xfrm>
                    <a:off x="4312" y="1736"/>
                    <a:ext cx="108" cy="122"/>
                  </a:xfrm>
                  <a:custGeom>
                    <a:avLst/>
                    <a:gdLst/>
                    <a:ahLst/>
                    <a:cxnLst>
                      <a:cxn ang="0">
                        <a:pos x="108" y="98"/>
                      </a:cxn>
                      <a:cxn ang="0">
                        <a:pos x="24" y="0"/>
                      </a:cxn>
                      <a:cxn ang="0">
                        <a:pos x="0" y="18"/>
                      </a:cxn>
                      <a:cxn ang="0">
                        <a:pos x="84" y="122"/>
                      </a:cxn>
                      <a:cxn ang="0">
                        <a:pos x="108" y="98"/>
                      </a:cxn>
                    </a:cxnLst>
                    <a:rect l="0" t="0" r="r" b="b"/>
                    <a:pathLst>
                      <a:path w="108" h="122">
                        <a:moveTo>
                          <a:pt x="108" y="98"/>
                        </a:moveTo>
                        <a:lnTo>
                          <a:pt x="24" y="0"/>
                        </a:lnTo>
                        <a:lnTo>
                          <a:pt x="0" y="18"/>
                        </a:lnTo>
                        <a:lnTo>
                          <a:pt x="84" y="122"/>
                        </a:lnTo>
                        <a:lnTo>
                          <a:pt x="108" y="9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85" name="Freeform 2653"/>
                  <p:cNvSpPr>
                    <a:spLocks noChangeAspect="1"/>
                  </p:cNvSpPr>
                  <p:nvPr/>
                </p:nvSpPr>
                <p:spPr bwMode="auto">
                  <a:xfrm>
                    <a:off x="4288" y="1754"/>
                    <a:ext cx="108" cy="120"/>
                  </a:xfrm>
                  <a:custGeom>
                    <a:avLst/>
                    <a:gdLst/>
                    <a:ahLst/>
                    <a:cxnLst>
                      <a:cxn ang="0">
                        <a:pos x="108" y="104"/>
                      </a:cxn>
                      <a:cxn ang="0">
                        <a:pos x="24" y="0"/>
                      </a:cxn>
                      <a:cxn ang="0">
                        <a:pos x="0" y="10"/>
                      </a:cxn>
                      <a:cxn ang="0">
                        <a:pos x="84" y="120"/>
                      </a:cxn>
                      <a:cxn ang="0">
                        <a:pos x="108" y="104"/>
                      </a:cxn>
                    </a:cxnLst>
                    <a:rect l="0" t="0" r="r" b="b"/>
                    <a:pathLst>
                      <a:path w="108" h="120">
                        <a:moveTo>
                          <a:pt x="108" y="104"/>
                        </a:moveTo>
                        <a:lnTo>
                          <a:pt x="24" y="0"/>
                        </a:lnTo>
                        <a:lnTo>
                          <a:pt x="0" y="10"/>
                        </a:lnTo>
                        <a:lnTo>
                          <a:pt x="84" y="120"/>
                        </a:lnTo>
                        <a:lnTo>
                          <a:pt x="108" y="104"/>
                        </a:lnTo>
                        <a:close/>
                      </a:path>
                    </a:pathLst>
                  </a:custGeom>
                  <a:solidFill>
                    <a:srgbClr val="16B06B"/>
                  </a:solidFill>
                  <a:ln w="0">
                    <a:solidFill>
                      <a:srgbClr val="16B06B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86" name="Freeform 2654"/>
                  <p:cNvSpPr>
                    <a:spLocks noChangeAspect="1"/>
                  </p:cNvSpPr>
                  <p:nvPr/>
                </p:nvSpPr>
                <p:spPr bwMode="auto">
                  <a:xfrm>
                    <a:off x="4288" y="1754"/>
                    <a:ext cx="108" cy="120"/>
                  </a:xfrm>
                  <a:custGeom>
                    <a:avLst/>
                    <a:gdLst/>
                    <a:ahLst/>
                    <a:cxnLst>
                      <a:cxn ang="0">
                        <a:pos x="108" y="104"/>
                      </a:cxn>
                      <a:cxn ang="0">
                        <a:pos x="24" y="0"/>
                      </a:cxn>
                      <a:cxn ang="0">
                        <a:pos x="0" y="10"/>
                      </a:cxn>
                      <a:cxn ang="0">
                        <a:pos x="84" y="120"/>
                      </a:cxn>
                      <a:cxn ang="0">
                        <a:pos x="108" y="104"/>
                      </a:cxn>
                    </a:cxnLst>
                    <a:rect l="0" t="0" r="r" b="b"/>
                    <a:pathLst>
                      <a:path w="108" h="120">
                        <a:moveTo>
                          <a:pt x="108" y="104"/>
                        </a:moveTo>
                        <a:lnTo>
                          <a:pt x="24" y="0"/>
                        </a:lnTo>
                        <a:lnTo>
                          <a:pt x="0" y="10"/>
                        </a:lnTo>
                        <a:lnTo>
                          <a:pt x="84" y="120"/>
                        </a:lnTo>
                        <a:lnTo>
                          <a:pt x="108" y="10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87" name="Freeform 2655"/>
                  <p:cNvSpPr>
                    <a:spLocks noChangeAspect="1"/>
                  </p:cNvSpPr>
                  <p:nvPr/>
                </p:nvSpPr>
                <p:spPr bwMode="auto">
                  <a:xfrm>
                    <a:off x="4264" y="1764"/>
                    <a:ext cx="108" cy="114"/>
                  </a:xfrm>
                  <a:custGeom>
                    <a:avLst/>
                    <a:gdLst/>
                    <a:ahLst/>
                    <a:cxnLst>
                      <a:cxn ang="0">
                        <a:pos x="108" y="110"/>
                      </a:cxn>
                      <a:cxn ang="0">
                        <a:pos x="24" y="0"/>
                      </a:cxn>
                      <a:cxn ang="0">
                        <a:pos x="0" y="4"/>
                      </a:cxn>
                      <a:cxn ang="0">
                        <a:pos x="84" y="114"/>
                      </a:cxn>
                      <a:cxn ang="0">
                        <a:pos x="108" y="110"/>
                      </a:cxn>
                    </a:cxnLst>
                    <a:rect l="0" t="0" r="r" b="b"/>
                    <a:pathLst>
                      <a:path w="108" h="114">
                        <a:moveTo>
                          <a:pt x="108" y="110"/>
                        </a:moveTo>
                        <a:lnTo>
                          <a:pt x="24" y="0"/>
                        </a:lnTo>
                        <a:lnTo>
                          <a:pt x="0" y="4"/>
                        </a:lnTo>
                        <a:lnTo>
                          <a:pt x="84" y="114"/>
                        </a:lnTo>
                        <a:lnTo>
                          <a:pt x="108" y="110"/>
                        </a:lnTo>
                        <a:close/>
                      </a:path>
                    </a:pathLst>
                  </a:custGeom>
                  <a:solidFill>
                    <a:srgbClr val="00D132"/>
                  </a:solidFill>
                  <a:ln w="0">
                    <a:solidFill>
                      <a:srgbClr val="00D132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88" name="Freeform 2656"/>
                  <p:cNvSpPr>
                    <a:spLocks noChangeAspect="1"/>
                  </p:cNvSpPr>
                  <p:nvPr/>
                </p:nvSpPr>
                <p:spPr bwMode="auto">
                  <a:xfrm>
                    <a:off x="4264" y="1764"/>
                    <a:ext cx="108" cy="114"/>
                  </a:xfrm>
                  <a:custGeom>
                    <a:avLst/>
                    <a:gdLst/>
                    <a:ahLst/>
                    <a:cxnLst>
                      <a:cxn ang="0">
                        <a:pos x="108" y="110"/>
                      </a:cxn>
                      <a:cxn ang="0">
                        <a:pos x="24" y="0"/>
                      </a:cxn>
                      <a:cxn ang="0">
                        <a:pos x="0" y="4"/>
                      </a:cxn>
                      <a:cxn ang="0">
                        <a:pos x="84" y="114"/>
                      </a:cxn>
                      <a:cxn ang="0">
                        <a:pos x="108" y="110"/>
                      </a:cxn>
                    </a:cxnLst>
                    <a:rect l="0" t="0" r="r" b="b"/>
                    <a:pathLst>
                      <a:path w="108" h="114">
                        <a:moveTo>
                          <a:pt x="108" y="110"/>
                        </a:moveTo>
                        <a:lnTo>
                          <a:pt x="24" y="0"/>
                        </a:lnTo>
                        <a:lnTo>
                          <a:pt x="0" y="4"/>
                        </a:lnTo>
                        <a:lnTo>
                          <a:pt x="84" y="114"/>
                        </a:lnTo>
                        <a:lnTo>
                          <a:pt x="108" y="11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89" name="Freeform 2657"/>
                  <p:cNvSpPr>
                    <a:spLocks noChangeAspect="1"/>
                  </p:cNvSpPr>
                  <p:nvPr/>
                </p:nvSpPr>
                <p:spPr bwMode="auto">
                  <a:xfrm>
                    <a:off x="4238" y="1760"/>
                    <a:ext cx="110" cy="118"/>
                  </a:xfrm>
                  <a:custGeom>
                    <a:avLst/>
                    <a:gdLst/>
                    <a:ahLst/>
                    <a:cxnLst>
                      <a:cxn ang="0">
                        <a:pos x="110" y="118"/>
                      </a:cxn>
                      <a:cxn ang="0">
                        <a:pos x="26" y="8"/>
                      </a:cxn>
                      <a:cxn ang="0">
                        <a:pos x="0" y="0"/>
                      </a:cxn>
                      <a:cxn ang="0">
                        <a:pos x="86" y="110"/>
                      </a:cxn>
                      <a:cxn ang="0">
                        <a:pos x="110" y="118"/>
                      </a:cxn>
                    </a:cxnLst>
                    <a:rect l="0" t="0" r="r" b="b"/>
                    <a:pathLst>
                      <a:path w="110" h="118">
                        <a:moveTo>
                          <a:pt x="110" y="118"/>
                        </a:moveTo>
                        <a:lnTo>
                          <a:pt x="26" y="8"/>
                        </a:lnTo>
                        <a:lnTo>
                          <a:pt x="0" y="0"/>
                        </a:lnTo>
                        <a:lnTo>
                          <a:pt x="86" y="110"/>
                        </a:lnTo>
                        <a:lnTo>
                          <a:pt x="110" y="118"/>
                        </a:lnTo>
                        <a:close/>
                      </a:path>
                    </a:pathLst>
                  </a:custGeom>
                  <a:solidFill>
                    <a:srgbClr val="00E900"/>
                  </a:solidFill>
                  <a:ln w="0">
                    <a:solidFill>
                      <a:srgbClr val="00E9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90" name="Freeform 2658"/>
                  <p:cNvSpPr>
                    <a:spLocks noChangeAspect="1"/>
                  </p:cNvSpPr>
                  <p:nvPr/>
                </p:nvSpPr>
                <p:spPr bwMode="auto">
                  <a:xfrm>
                    <a:off x="4238" y="1760"/>
                    <a:ext cx="110" cy="118"/>
                  </a:xfrm>
                  <a:custGeom>
                    <a:avLst/>
                    <a:gdLst/>
                    <a:ahLst/>
                    <a:cxnLst>
                      <a:cxn ang="0">
                        <a:pos x="110" y="118"/>
                      </a:cxn>
                      <a:cxn ang="0">
                        <a:pos x="26" y="8"/>
                      </a:cxn>
                      <a:cxn ang="0">
                        <a:pos x="0" y="0"/>
                      </a:cxn>
                      <a:cxn ang="0">
                        <a:pos x="86" y="110"/>
                      </a:cxn>
                      <a:cxn ang="0">
                        <a:pos x="110" y="118"/>
                      </a:cxn>
                    </a:cxnLst>
                    <a:rect l="0" t="0" r="r" b="b"/>
                    <a:pathLst>
                      <a:path w="110" h="118">
                        <a:moveTo>
                          <a:pt x="110" y="118"/>
                        </a:moveTo>
                        <a:lnTo>
                          <a:pt x="26" y="8"/>
                        </a:lnTo>
                        <a:lnTo>
                          <a:pt x="0" y="0"/>
                        </a:lnTo>
                        <a:lnTo>
                          <a:pt x="86" y="110"/>
                        </a:lnTo>
                        <a:lnTo>
                          <a:pt x="110" y="11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91" name="Freeform 2659"/>
                  <p:cNvSpPr>
                    <a:spLocks noChangeAspect="1"/>
                  </p:cNvSpPr>
                  <p:nvPr/>
                </p:nvSpPr>
                <p:spPr bwMode="auto">
                  <a:xfrm>
                    <a:off x="4214" y="1744"/>
                    <a:ext cx="110" cy="126"/>
                  </a:xfrm>
                  <a:custGeom>
                    <a:avLst/>
                    <a:gdLst/>
                    <a:ahLst/>
                    <a:cxnLst>
                      <a:cxn ang="0">
                        <a:pos x="110" y="126"/>
                      </a:cxn>
                      <a:cxn ang="0">
                        <a:pos x="24" y="16"/>
                      </a:cxn>
                      <a:cxn ang="0">
                        <a:pos x="0" y="0"/>
                      </a:cxn>
                      <a:cxn ang="0">
                        <a:pos x="84" y="104"/>
                      </a:cxn>
                      <a:cxn ang="0">
                        <a:pos x="110" y="126"/>
                      </a:cxn>
                    </a:cxnLst>
                    <a:rect l="0" t="0" r="r" b="b"/>
                    <a:pathLst>
                      <a:path w="110" h="126">
                        <a:moveTo>
                          <a:pt x="110" y="126"/>
                        </a:moveTo>
                        <a:lnTo>
                          <a:pt x="24" y="16"/>
                        </a:lnTo>
                        <a:lnTo>
                          <a:pt x="0" y="0"/>
                        </a:lnTo>
                        <a:lnTo>
                          <a:pt x="84" y="104"/>
                        </a:lnTo>
                        <a:lnTo>
                          <a:pt x="110" y="126"/>
                        </a:lnTo>
                        <a:close/>
                      </a:path>
                    </a:pathLst>
                  </a:custGeom>
                  <a:solidFill>
                    <a:srgbClr val="00DF00"/>
                  </a:solidFill>
                  <a:ln w="0">
                    <a:solidFill>
                      <a:srgbClr val="00DF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92" name="Freeform 2660"/>
                  <p:cNvSpPr>
                    <a:spLocks noChangeAspect="1"/>
                  </p:cNvSpPr>
                  <p:nvPr/>
                </p:nvSpPr>
                <p:spPr bwMode="auto">
                  <a:xfrm>
                    <a:off x="4214" y="1744"/>
                    <a:ext cx="110" cy="126"/>
                  </a:xfrm>
                  <a:custGeom>
                    <a:avLst/>
                    <a:gdLst/>
                    <a:ahLst/>
                    <a:cxnLst>
                      <a:cxn ang="0">
                        <a:pos x="110" y="126"/>
                      </a:cxn>
                      <a:cxn ang="0">
                        <a:pos x="24" y="16"/>
                      </a:cxn>
                      <a:cxn ang="0">
                        <a:pos x="0" y="0"/>
                      </a:cxn>
                      <a:cxn ang="0">
                        <a:pos x="84" y="104"/>
                      </a:cxn>
                      <a:cxn ang="0">
                        <a:pos x="110" y="126"/>
                      </a:cxn>
                    </a:cxnLst>
                    <a:rect l="0" t="0" r="r" b="b"/>
                    <a:pathLst>
                      <a:path w="110" h="126">
                        <a:moveTo>
                          <a:pt x="110" y="126"/>
                        </a:moveTo>
                        <a:lnTo>
                          <a:pt x="24" y="16"/>
                        </a:lnTo>
                        <a:lnTo>
                          <a:pt x="0" y="0"/>
                        </a:lnTo>
                        <a:lnTo>
                          <a:pt x="84" y="104"/>
                        </a:lnTo>
                        <a:lnTo>
                          <a:pt x="110" y="1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93" name="Freeform 2661"/>
                  <p:cNvSpPr>
                    <a:spLocks noChangeAspect="1"/>
                  </p:cNvSpPr>
                  <p:nvPr/>
                </p:nvSpPr>
                <p:spPr bwMode="auto">
                  <a:xfrm>
                    <a:off x="4186" y="1714"/>
                    <a:ext cx="112" cy="134"/>
                  </a:xfrm>
                  <a:custGeom>
                    <a:avLst/>
                    <a:gdLst/>
                    <a:ahLst/>
                    <a:cxnLst>
                      <a:cxn ang="0">
                        <a:pos x="112" y="134"/>
                      </a:cxn>
                      <a:cxn ang="0">
                        <a:pos x="28" y="30"/>
                      </a:cxn>
                      <a:cxn ang="0">
                        <a:pos x="0" y="0"/>
                      </a:cxn>
                      <a:cxn ang="0">
                        <a:pos x="86" y="92"/>
                      </a:cxn>
                      <a:cxn ang="0">
                        <a:pos x="112" y="134"/>
                      </a:cxn>
                    </a:cxnLst>
                    <a:rect l="0" t="0" r="r" b="b"/>
                    <a:pathLst>
                      <a:path w="112" h="134">
                        <a:moveTo>
                          <a:pt x="112" y="134"/>
                        </a:moveTo>
                        <a:lnTo>
                          <a:pt x="28" y="30"/>
                        </a:lnTo>
                        <a:lnTo>
                          <a:pt x="0" y="0"/>
                        </a:lnTo>
                        <a:lnTo>
                          <a:pt x="86" y="92"/>
                        </a:lnTo>
                        <a:lnTo>
                          <a:pt x="112" y="134"/>
                        </a:lnTo>
                        <a:close/>
                      </a:path>
                    </a:pathLst>
                  </a:custGeom>
                  <a:solidFill>
                    <a:srgbClr val="7B00CC"/>
                  </a:solidFill>
                  <a:ln w="0">
                    <a:solidFill>
                      <a:srgbClr val="7B00CC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94" name="Freeform 2662"/>
                  <p:cNvSpPr>
                    <a:spLocks noChangeAspect="1"/>
                  </p:cNvSpPr>
                  <p:nvPr/>
                </p:nvSpPr>
                <p:spPr bwMode="auto">
                  <a:xfrm>
                    <a:off x="4186" y="1714"/>
                    <a:ext cx="112" cy="134"/>
                  </a:xfrm>
                  <a:custGeom>
                    <a:avLst/>
                    <a:gdLst/>
                    <a:ahLst/>
                    <a:cxnLst>
                      <a:cxn ang="0">
                        <a:pos x="112" y="134"/>
                      </a:cxn>
                      <a:cxn ang="0">
                        <a:pos x="28" y="30"/>
                      </a:cxn>
                      <a:cxn ang="0">
                        <a:pos x="0" y="0"/>
                      </a:cxn>
                      <a:cxn ang="0">
                        <a:pos x="86" y="92"/>
                      </a:cxn>
                      <a:cxn ang="0">
                        <a:pos x="112" y="134"/>
                      </a:cxn>
                    </a:cxnLst>
                    <a:rect l="0" t="0" r="r" b="b"/>
                    <a:pathLst>
                      <a:path w="112" h="134">
                        <a:moveTo>
                          <a:pt x="112" y="134"/>
                        </a:moveTo>
                        <a:lnTo>
                          <a:pt x="28" y="30"/>
                        </a:lnTo>
                        <a:lnTo>
                          <a:pt x="0" y="0"/>
                        </a:lnTo>
                        <a:lnTo>
                          <a:pt x="86" y="92"/>
                        </a:lnTo>
                        <a:lnTo>
                          <a:pt x="112" y="13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95" name="Freeform 2663"/>
                  <p:cNvSpPr>
                    <a:spLocks noChangeAspect="1"/>
                  </p:cNvSpPr>
                  <p:nvPr/>
                </p:nvSpPr>
                <p:spPr bwMode="auto">
                  <a:xfrm>
                    <a:off x="4158" y="1684"/>
                    <a:ext cx="114" cy="122"/>
                  </a:xfrm>
                  <a:custGeom>
                    <a:avLst/>
                    <a:gdLst/>
                    <a:ahLst/>
                    <a:cxnLst>
                      <a:cxn ang="0">
                        <a:pos x="114" y="122"/>
                      </a:cxn>
                      <a:cxn ang="0">
                        <a:pos x="28" y="30"/>
                      </a:cxn>
                      <a:cxn ang="0">
                        <a:pos x="0" y="0"/>
                      </a:cxn>
                      <a:cxn ang="0">
                        <a:pos x="88" y="74"/>
                      </a:cxn>
                      <a:cxn ang="0">
                        <a:pos x="114" y="122"/>
                      </a:cxn>
                    </a:cxnLst>
                    <a:rect l="0" t="0" r="r" b="b"/>
                    <a:pathLst>
                      <a:path w="114" h="122">
                        <a:moveTo>
                          <a:pt x="114" y="122"/>
                        </a:moveTo>
                        <a:lnTo>
                          <a:pt x="28" y="30"/>
                        </a:lnTo>
                        <a:lnTo>
                          <a:pt x="0" y="0"/>
                        </a:lnTo>
                        <a:lnTo>
                          <a:pt x="88" y="74"/>
                        </a:lnTo>
                        <a:lnTo>
                          <a:pt x="114" y="122"/>
                        </a:lnTo>
                        <a:close/>
                      </a:path>
                    </a:pathLst>
                  </a:custGeom>
                  <a:solidFill>
                    <a:srgbClr val="8A00D7"/>
                  </a:solidFill>
                  <a:ln w="0">
                    <a:solidFill>
                      <a:srgbClr val="8A00D7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96" name="Freeform 2664"/>
                  <p:cNvSpPr>
                    <a:spLocks noChangeAspect="1"/>
                  </p:cNvSpPr>
                  <p:nvPr/>
                </p:nvSpPr>
                <p:spPr bwMode="auto">
                  <a:xfrm>
                    <a:off x="4158" y="1684"/>
                    <a:ext cx="114" cy="122"/>
                  </a:xfrm>
                  <a:custGeom>
                    <a:avLst/>
                    <a:gdLst/>
                    <a:ahLst/>
                    <a:cxnLst>
                      <a:cxn ang="0">
                        <a:pos x="114" y="122"/>
                      </a:cxn>
                      <a:cxn ang="0">
                        <a:pos x="28" y="30"/>
                      </a:cxn>
                      <a:cxn ang="0">
                        <a:pos x="0" y="0"/>
                      </a:cxn>
                      <a:cxn ang="0">
                        <a:pos x="88" y="74"/>
                      </a:cxn>
                      <a:cxn ang="0">
                        <a:pos x="114" y="122"/>
                      </a:cxn>
                    </a:cxnLst>
                    <a:rect l="0" t="0" r="r" b="b"/>
                    <a:pathLst>
                      <a:path w="114" h="122">
                        <a:moveTo>
                          <a:pt x="114" y="122"/>
                        </a:moveTo>
                        <a:lnTo>
                          <a:pt x="28" y="30"/>
                        </a:lnTo>
                        <a:lnTo>
                          <a:pt x="0" y="0"/>
                        </a:lnTo>
                        <a:lnTo>
                          <a:pt x="88" y="74"/>
                        </a:lnTo>
                        <a:lnTo>
                          <a:pt x="114" y="1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97" name="Freeform 2665"/>
                  <p:cNvSpPr>
                    <a:spLocks noChangeAspect="1"/>
                  </p:cNvSpPr>
                  <p:nvPr/>
                </p:nvSpPr>
                <p:spPr bwMode="auto">
                  <a:xfrm>
                    <a:off x="4130" y="1658"/>
                    <a:ext cx="116" cy="100"/>
                  </a:xfrm>
                  <a:custGeom>
                    <a:avLst/>
                    <a:gdLst/>
                    <a:ahLst/>
                    <a:cxnLst>
                      <a:cxn ang="0">
                        <a:pos x="116" y="100"/>
                      </a:cxn>
                      <a:cxn ang="0">
                        <a:pos x="28" y="26"/>
                      </a:cxn>
                      <a:cxn ang="0">
                        <a:pos x="0" y="0"/>
                      </a:cxn>
                      <a:cxn ang="0">
                        <a:pos x="88" y="58"/>
                      </a:cxn>
                      <a:cxn ang="0">
                        <a:pos x="116" y="100"/>
                      </a:cxn>
                    </a:cxnLst>
                    <a:rect l="0" t="0" r="r" b="b"/>
                    <a:pathLst>
                      <a:path w="116" h="100">
                        <a:moveTo>
                          <a:pt x="116" y="100"/>
                        </a:moveTo>
                        <a:lnTo>
                          <a:pt x="28" y="26"/>
                        </a:lnTo>
                        <a:lnTo>
                          <a:pt x="0" y="0"/>
                        </a:lnTo>
                        <a:lnTo>
                          <a:pt x="88" y="58"/>
                        </a:lnTo>
                        <a:lnTo>
                          <a:pt x="116" y="100"/>
                        </a:lnTo>
                        <a:close/>
                      </a:path>
                    </a:pathLst>
                  </a:custGeom>
                  <a:solidFill>
                    <a:srgbClr val="9A00CE"/>
                  </a:solidFill>
                  <a:ln w="0">
                    <a:solidFill>
                      <a:srgbClr val="9A00CE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98" name="Freeform 2666"/>
                  <p:cNvSpPr>
                    <a:spLocks noChangeAspect="1"/>
                  </p:cNvSpPr>
                  <p:nvPr/>
                </p:nvSpPr>
                <p:spPr bwMode="auto">
                  <a:xfrm>
                    <a:off x="4130" y="1658"/>
                    <a:ext cx="116" cy="100"/>
                  </a:xfrm>
                  <a:custGeom>
                    <a:avLst/>
                    <a:gdLst/>
                    <a:ahLst/>
                    <a:cxnLst>
                      <a:cxn ang="0">
                        <a:pos x="116" y="100"/>
                      </a:cxn>
                      <a:cxn ang="0">
                        <a:pos x="28" y="26"/>
                      </a:cxn>
                      <a:cxn ang="0">
                        <a:pos x="0" y="0"/>
                      </a:cxn>
                      <a:cxn ang="0">
                        <a:pos x="88" y="58"/>
                      </a:cxn>
                      <a:cxn ang="0">
                        <a:pos x="116" y="100"/>
                      </a:cxn>
                    </a:cxnLst>
                    <a:rect l="0" t="0" r="r" b="b"/>
                    <a:pathLst>
                      <a:path w="116" h="100">
                        <a:moveTo>
                          <a:pt x="116" y="100"/>
                        </a:moveTo>
                        <a:lnTo>
                          <a:pt x="28" y="26"/>
                        </a:lnTo>
                        <a:lnTo>
                          <a:pt x="0" y="0"/>
                        </a:lnTo>
                        <a:lnTo>
                          <a:pt x="88" y="58"/>
                        </a:lnTo>
                        <a:lnTo>
                          <a:pt x="116" y="10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099" name="Freeform 2667"/>
                  <p:cNvSpPr>
                    <a:spLocks noChangeAspect="1"/>
                  </p:cNvSpPr>
                  <p:nvPr/>
                </p:nvSpPr>
                <p:spPr bwMode="auto">
                  <a:xfrm>
                    <a:off x="4102" y="1646"/>
                    <a:ext cx="116" cy="70"/>
                  </a:xfrm>
                  <a:custGeom>
                    <a:avLst/>
                    <a:gdLst/>
                    <a:ahLst/>
                    <a:cxnLst>
                      <a:cxn ang="0">
                        <a:pos x="116" y="70"/>
                      </a:cxn>
                      <a:cxn ang="0">
                        <a:pos x="28" y="12"/>
                      </a:cxn>
                      <a:cxn ang="0">
                        <a:pos x="0" y="0"/>
                      </a:cxn>
                      <a:cxn ang="0">
                        <a:pos x="88" y="46"/>
                      </a:cxn>
                      <a:cxn ang="0">
                        <a:pos x="116" y="70"/>
                      </a:cxn>
                    </a:cxnLst>
                    <a:rect l="0" t="0" r="r" b="b"/>
                    <a:pathLst>
                      <a:path w="116" h="70">
                        <a:moveTo>
                          <a:pt x="116" y="70"/>
                        </a:moveTo>
                        <a:lnTo>
                          <a:pt x="28" y="12"/>
                        </a:lnTo>
                        <a:lnTo>
                          <a:pt x="0" y="0"/>
                        </a:lnTo>
                        <a:lnTo>
                          <a:pt x="88" y="46"/>
                        </a:lnTo>
                        <a:lnTo>
                          <a:pt x="116" y="70"/>
                        </a:lnTo>
                        <a:close/>
                      </a:path>
                    </a:pathLst>
                  </a:custGeom>
                  <a:solidFill>
                    <a:srgbClr val="B000A1"/>
                  </a:solidFill>
                  <a:ln w="0">
                    <a:solidFill>
                      <a:srgbClr val="B000A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00" name="Freeform 2668"/>
                  <p:cNvSpPr>
                    <a:spLocks noChangeAspect="1"/>
                  </p:cNvSpPr>
                  <p:nvPr/>
                </p:nvSpPr>
                <p:spPr bwMode="auto">
                  <a:xfrm>
                    <a:off x="4102" y="1646"/>
                    <a:ext cx="116" cy="70"/>
                  </a:xfrm>
                  <a:custGeom>
                    <a:avLst/>
                    <a:gdLst/>
                    <a:ahLst/>
                    <a:cxnLst>
                      <a:cxn ang="0">
                        <a:pos x="116" y="70"/>
                      </a:cxn>
                      <a:cxn ang="0">
                        <a:pos x="28" y="12"/>
                      </a:cxn>
                      <a:cxn ang="0">
                        <a:pos x="0" y="0"/>
                      </a:cxn>
                      <a:cxn ang="0">
                        <a:pos x="88" y="46"/>
                      </a:cxn>
                      <a:cxn ang="0">
                        <a:pos x="116" y="70"/>
                      </a:cxn>
                    </a:cxnLst>
                    <a:rect l="0" t="0" r="r" b="b"/>
                    <a:pathLst>
                      <a:path w="116" h="70">
                        <a:moveTo>
                          <a:pt x="116" y="70"/>
                        </a:moveTo>
                        <a:lnTo>
                          <a:pt x="28" y="12"/>
                        </a:lnTo>
                        <a:lnTo>
                          <a:pt x="0" y="0"/>
                        </a:lnTo>
                        <a:lnTo>
                          <a:pt x="88" y="46"/>
                        </a:lnTo>
                        <a:lnTo>
                          <a:pt x="116" y="7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01" name="Freeform 2669"/>
                  <p:cNvSpPr>
                    <a:spLocks noChangeAspect="1"/>
                  </p:cNvSpPr>
                  <p:nvPr/>
                </p:nvSpPr>
                <p:spPr bwMode="auto">
                  <a:xfrm>
                    <a:off x="4074" y="1646"/>
                    <a:ext cx="116" cy="52"/>
                  </a:xfrm>
                  <a:custGeom>
                    <a:avLst/>
                    <a:gdLst/>
                    <a:ahLst/>
                    <a:cxnLst>
                      <a:cxn ang="0">
                        <a:pos x="116" y="46"/>
                      </a:cxn>
                      <a:cxn ang="0">
                        <a:pos x="28" y="0"/>
                      </a:cxn>
                      <a:cxn ang="0">
                        <a:pos x="0" y="10"/>
                      </a:cxn>
                      <a:cxn ang="0">
                        <a:pos x="86" y="52"/>
                      </a:cxn>
                      <a:cxn ang="0">
                        <a:pos x="116" y="46"/>
                      </a:cxn>
                    </a:cxnLst>
                    <a:rect l="0" t="0" r="r" b="b"/>
                    <a:pathLst>
                      <a:path w="116" h="52">
                        <a:moveTo>
                          <a:pt x="116" y="46"/>
                        </a:moveTo>
                        <a:lnTo>
                          <a:pt x="28" y="0"/>
                        </a:lnTo>
                        <a:lnTo>
                          <a:pt x="0" y="10"/>
                        </a:lnTo>
                        <a:lnTo>
                          <a:pt x="86" y="52"/>
                        </a:lnTo>
                        <a:lnTo>
                          <a:pt x="116" y="46"/>
                        </a:lnTo>
                        <a:close/>
                      </a:path>
                    </a:pathLst>
                  </a:custGeom>
                  <a:solidFill>
                    <a:srgbClr val="008F2A"/>
                  </a:solidFill>
                  <a:ln w="0">
                    <a:solidFill>
                      <a:srgbClr val="008F2A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02" name="Freeform 2670"/>
                  <p:cNvSpPr>
                    <a:spLocks noChangeAspect="1"/>
                  </p:cNvSpPr>
                  <p:nvPr/>
                </p:nvSpPr>
                <p:spPr bwMode="auto">
                  <a:xfrm>
                    <a:off x="4074" y="1646"/>
                    <a:ext cx="116" cy="52"/>
                  </a:xfrm>
                  <a:custGeom>
                    <a:avLst/>
                    <a:gdLst/>
                    <a:ahLst/>
                    <a:cxnLst>
                      <a:cxn ang="0">
                        <a:pos x="116" y="46"/>
                      </a:cxn>
                      <a:cxn ang="0">
                        <a:pos x="28" y="0"/>
                      </a:cxn>
                      <a:cxn ang="0">
                        <a:pos x="0" y="10"/>
                      </a:cxn>
                      <a:cxn ang="0">
                        <a:pos x="86" y="52"/>
                      </a:cxn>
                      <a:cxn ang="0">
                        <a:pos x="116" y="46"/>
                      </a:cxn>
                    </a:cxnLst>
                    <a:rect l="0" t="0" r="r" b="b"/>
                    <a:pathLst>
                      <a:path w="116" h="52">
                        <a:moveTo>
                          <a:pt x="116" y="46"/>
                        </a:moveTo>
                        <a:lnTo>
                          <a:pt x="28" y="0"/>
                        </a:lnTo>
                        <a:lnTo>
                          <a:pt x="0" y="10"/>
                        </a:lnTo>
                        <a:lnTo>
                          <a:pt x="86" y="52"/>
                        </a:lnTo>
                        <a:lnTo>
                          <a:pt x="116" y="4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03" name="Freeform 2671"/>
                  <p:cNvSpPr>
                    <a:spLocks noChangeAspect="1"/>
                  </p:cNvSpPr>
                  <p:nvPr/>
                </p:nvSpPr>
                <p:spPr bwMode="auto">
                  <a:xfrm>
                    <a:off x="5152" y="1252"/>
                    <a:ext cx="102" cy="30"/>
                  </a:xfrm>
                  <a:custGeom>
                    <a:avLst/>
                    <a:gdLst/>
                    <a:ahLst/>
                    <a:cxnLst>
                      <a:cxn ang="0">
                        <a:pos x="102" y="24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86" y="30"/>
                      </a:cxn>
                      <a:cxn ang="0">
                        <a:pos x="102" y="24"/>
                      </a:cxn>
                    </a:cxnLst>
                    <a:rect l="0" t="0" r="r" b="b"/>
                    <a:pathLst>
                      <a:path w="102" h="30">
                        <a:moveTo>
                          <a:pt x="102" y="24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86" y="30"/>
                        </a:lnTo>
                        <a:lnTo>
                          <a:pt x="102" y="24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04" name="Freeform 2672"/>
                  <p:cNvSpPr>
                    <a:spLocks noChangeAspect="1"/>
                  </p:cNvSpPr>
                  <p:nvPr/>
                </p:nvSpPr>
                <p:spPr bwMode="auto">
                  <a:xfrm>
                    <a:off x="5152" y="1252"/>
                    <a:ext cx="102" cy="30"/>
                  </a:xfrm>
                  <a:custGeom>
                    <a:avLst/>
                    <a:gdLst/>
                    <a:ahLst/>
                    <a:cxnLst>
                      <a:cxn ang="0">
                        <a:pos x="102" y="24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86" y="30"/>
                      </a:cxn>
                      <a:cxn ang="0">
                        <a:pos x="102" y="24"/>
                      </a:cxn>
                    </a:cxnLst>
                    <a:rect l="0" t="0" r="r" b="b"/>
                    <a:pathLst>
                      <a:path w="102" h="30">
                        <a:moveTo>
                          <a:pt x="102" y="24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86" y="30"/>
                        </a:lnTo>
                        <a:lnTo>
                          <a:pt x="102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05" name="Freeform 2673"/>
                  <p:cNvSpPr>
                    <a:spLocks noChangeAspect="1"/>
                  </p:cNvSpPr>
                  <p:nvPr/>
                </p:nvSpPr>
                <p:spPr bwMode="auto">
                  <a:xfrm>
                    <a:off x="5138" y="1258"/>
                    <a:ext cx="100" cy="32"/>
                  </a:xfrm>
                  <a:custGeom>
                    <a:avLst/>
                    <a:gdLst/>
                    <a:ahLst/>
                    <a:cxnLst>
                      <a:cxn ang="0">
                        <a:pos x="100" y="24"/>
                      </a:cxn>
                      <a:cxn ang="0">
                        <a:pos x="14" y="0"/>
                      </a:cxn>
                      <a:cxn ang="0">
                        <a:pos x="0" y="8"/>
                      </a:cxn>
                      <a:cxn ang="0">
                        <a:pos x="86" y="32"/>
                      </a:cxn>
                      <a:cxn ang="0">
                        <a:pos x="100" y="24"/>
                      </a:cxn>
                    </a:cxnLst>
                    <a:rect l="0" t="0" r="r" b="b"/>
                    <a:pathLst>
                      <a:path w="100" h="32">
                        <a:moveTo>
                          <a:pt x="100" y="24"/>
                        </a:moveTo>
                        <a:lnTo>
                          <a:pt x="14" y="0"/>
                        </a:lnTo>
                        <a:lnTo>
                          <a:pt x="0" y="8"/>
                        </a:lnTo>
                        <a:lnTo>
                          <a:pt x="86" y="32"/>
                        </a:lnTo>
                        <a:lnTo>
                          <a:pt x="100" y="24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06" name="Freeform 2674"/>
                  <p:cNvSpPr>
                    <a:spLocks noChangeAspect="1"/>
                  </p:cNvSpPr>
                  <p:nvPr/>
                </p:nvSpPr>
                <p:spPr bwMode="auto">
                  <a:xfrm>
                    <a:off x="5138" y="1258"/>
                    <a:ext cx="100" cy="32"/>
                  </a:xfrm>
                  <a:custGeom>
                    <a:avLst/>
                    <a:gdLst/>
                    <a:ahLst/>
                    <a:cxnLst>
                      <a:cxn ang="0">
                        <a:pos x="100" y="24"/>
                      </a:cxn>
                      <a:cxn ang="0">
                        <a:pos x="14" y="0"/>
                      </a:cxn>
                      <a:cxn ang="0">
                        <a:pos x="0" y="8"/>
                      </a:cxn>
                      <a:cxn ang="0">
                        <a:pos x="86" y="32"/>
                      </a:cxn>
                      <a:cxn ang="0">
                        <a:pos x="100" y="24"/>
                      </a:cxn>
                    </a:cxnLst>
                    <a:rect l="0" t="0" r="r" b="b"/>
                    <a:pathLst>
                      <a:path w="100" h="32">
                        <a:moveTo>
                          <a:pt x="100" y="24"/>
                        </a:moveTo>
                        <a:lnTo>
                          <a:pt x="14" y="0"/>
                        </a:lnTo>
                        <a:lnTo>
                          <a:pt x="0" y="8"/>
                        </a:lnTo>
                        <a:lnTo>
                          <a:pt x="86" y="32"/>
                        </a:lnTo>
                        <a:lnTo>
                          <a:pt x="100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07" name="Freeform 2675"/>
                  <p:cNvSpPr>
                    <a:spLocks noChangeAspect="1"/>
                  </p:cNvSpPr>
                  <p:nvPr/>
                </p:nvSpPr>
                <p:spPr bwMode="auto">
                  <a:xfrm>
                    <a:off x="5122" y="1266"/>
                    <a:ext cx="102" cy="30"/>
                  </a:xfrm>
                  <a:custGeom>
                    <a:avLst/>
                    <a:gdLst/>
                    <a:ahLst/>
                    <a:cxnLst>
                      <a:cxn ang="0">
                        <a:pos x="102" y="24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86" y="30"/>
                      </a:cxn>
                      <a:cxn ang="0">
                        <a:pos x="102" y="24"/>
                      </a:cxn>
                    </a:cxnLst>
                    <a:rect l="0" t="0" r="r" b="b"/>
                    <a:pathLst>
                      <a:path w="102" h="30">
                        <a:moveTo>
                          <a:pt x="102" y="24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86" y="30"/>
                        </a:lnTo>
                        <a:lnTo>
                          <a:pt x="102" y="24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08" name="Freeform 2676"/>
                  <p:cNvSpPr>
                    <a:spLocks noChangeAspect="1"/>
                  </p:cNvSpPr>
                  <p:nvPr/>
                </p:nvSpPr>
                <p:spPr bwMode="auto">
                  <a:xfrm>
                    <a:off x="5122" y="1266"/>
                    <a:ext cx="102" cy="30"/>
                  </a:xfrm>
                  <a:custGeom>
                    <a:avLst/>
                    <a:gdLst/>
                    <a:ahLst/>
                    <a:cxnLst>
                      <a:cxn ang="0">
                        <a:pos x="102" y="24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86" y="30"/>
                      </a:cxn>
                      <a:cxn ang="0">
                        <a:pos x="102" y="24"/>
                      </a:cxn>
                    </a:cxnLst>
                    <a:rect l="0" t="0" r="r" b="b"/>
                    <a:pathLst>
                      <a:path w="102" h="30">
                        <a:moveTo>
                          <a:pt x="102" y="24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86" y="30"/>
                        </a:lnTo>
                        <a:lnTo>
                          <a:pt x="102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09" name="Freeform 2677"/>
                  <p:cNvSpPr>
                    <a:spLocks noChangeAspect="1"/>
                  </p:cNvSpPr>
                  <p:nvPr/>
                </p:nvSpPr>
                <p:spPr bwMode="auto">
                  <a:xfrm>
                    <a:off x="5106" y="1272"/>
                    <a:ext cx="102" cy="32"/>
                  </a:xfrm>
                  <a:custGeom>
                    <a:avLst/>
                    <a:gdLst/>
                    <a:ahLst/>
                    <a:cxnLst>
                      <a:cxn ang="0">
                        <a:pos x="102" y="24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86" y="32"/>
                      </a:cxn>
                      <a:cxn ang="0">
                        <a:pos x="102" y="24"/>
                      </a:cxn>
                    </a:cxnLst>
                    <a:rect l="0" t="0" r="r" b="b"/>
                    <a:pathLst>
                      <a:path w="102" h="32">
                        <a:moveTo>
                          <a:pt x="102" y="24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86" y="32"/>
                        </a:lnTo>
                        <a:lnTo>
                          <a:pt x="102" y="24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10" name="Freeform 2678"/>
                  <p:cNvSpPr>
                    <a:spLocks noChangeAspect="1"/>
                  </p:cNvSpPr>
                  <p:nvPr/>
                </p:nvSpPr>
                <p:spPr bwMode="auto">
                  <a:xfrm>
                    <a:off x="5106" y="1272"/>
                    <a:ext cx="102" cy="32"/>
                  </a:xfrm>
                  <a:custGeom>
                    <a:avLst/>
                    <a:gdLst/>
                    <a:ahLst/>
                    <a:cxnLst>
                      <a:cxn ang="0">
                        <a:pos x="102" y="24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86" y="32"/>
                      </a:cxn>
                      <a:cxn ang="0">
                        <a:pos x="102" y="24"/>
                      </a:cxn>
                    </a:cxnLst>
                    <a:rect l="0" t="0" r="r" b="b"/>
                    <a:pathLst>
                      <a:path w="102" h="32">
                        <a:moveTo>
                          <a:pt x="102" y="24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86" y="32"/>
                        </a:lnTo>
                        <a:lnTo>
                          <a:pt x="102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11" name="Freeform 2679"/>
                  <p:cNvSpPr>
                    <a:spLocks noChangeAspect="1"/>
                  </p:cNvSpPr>
                  <p:nvPr/>
                </p:nvSpPr>
                <p:spPr bwMode="auto">
                  <a:xfrm>
                    <a:off x="5090" y="1278"/>
                    <a:ext cx="102" cy="32"/>
                  </a:xfrm>
                  <a:custGeom>
                    <a:avLst/>
                    <a:gdLst/>
                    <a:ahLst/>
                    <a:cxnLst>
                      <a:cxn ang="0">
                        <a:pos x="102" y="26"/>
                      </a:cxn>
                      <a:cxn ang="0">
                        <a:pos x="16" y="0"/>
                      </a:cxn>
                      <a:cxn ang="0">
                        <a:pos x="0" y="8"/>
                      </a:cxn>
                      <a:cxn ang="0">
                        <a:pos x="88" y="32"/>
                      </a:cxn>
                      <a:cxn ang="0">
                        <a:pos x="102" y="26"/>
                      </a:cxn>
                    </a:cxnLst>
                    <a:rect l="0" t="0" r="r" b="b"/>
                    <a:pathLst>
                      <a:path w="102" h="32">
                        <a:moveTo>
                          <a:pt x="102" y="26"/>
                        </a:moveTo>
                        <a:lnTo>
                          <a:pt x="16" y="0"/>
                        </a:lnTo>
                        <a:lnTo>
                          <a:pt x="0" y="8"/>
                        </a:lnTo>
                        <a:lnTo>
                          <a:pt x="88" y="32"/>
                        </a:lnTo>
                        <a:lnTo>
                          <a:pt x="102" y="26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12" name="Freeform 2680"/>
                  <p:cNvSpPr>
                    <a:spLocks noChangeAspect="1"/>
                  </p:cNvSpPr>
                  <p:nvPr/>
                </p:nvSpPr>
                <p:spPr bwMode="auto">
                  <a:xfrm>
                    <a:off x="5090" y="1278"/>
                    <a:ext cx="102" cy="32"/>
                  </a:xfrm>
                  <a:custGeom>
                    <a:avLst/>
                    <a:gdLst/>
                    <a:ahLst/>
                    <a:cxnLst>
                      <a:cxn ang="0">
                        <a:pos x="102" y="26"/>
                      </a:cxn>
                      <a:cxn ang="0">
                        <a:pos x="16" y="0"/>
                      </a:cxn>
                      <a:cxn ang="0">
                        <a:pos x="0" y="8"/>
                      </a:cxn>
                      <a:cxn ang="0">
                        <a:pos x="88" y="32"/>
                      </a:cxn>
                      <a:cxn ang="0">
                        <a:pos x="102" y="26"/>
                      </a:cxn>
                    </a:cxnLst>
                    <a:rect l="0" t="0" r="r" b="b"/>
                    <a:pathLst>
                      <a:path w="102" h="32">
                        <a:moveTo>
                          <a:pt x="102" y="26"/>
                        </a:moveTo>
                        <a:lnTo>
                          <a:pt x="16" y="0"/>
                        </a:lnTo>
                        <a:lnTo>
                          <a:pt x="0" y="8"/>
                        </a:lnTo>
                        <a:lnTo>
                          <a:pt x="88" y="32"/>
                        </a:lnTo>
                        <a:lnTo>
                          <a:pt x="102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13" name="Freeform 2681"/>
                  <p:cNvSpPr>
                    <a:spLocks noChangeAspect="1"/>
                  </p:cNvSpPr>
                  <p:nvPr/>
                </p:nvSpPr>
                <p:spPr bwMode="auto">
                  <a:xfrm>
                    <a:off x="5074" y="1286"/>
                    <a:ext cx="104" cy="32"/>
                  </a:xfrm>
                  <a:custGeom>
                    <a:avLst/>
                    <a:gdLst/>
                    <a:ahLst/>
                    <a:cxnLst>
                      <a:cxn ang="0">
                        <a:pos x="104" y="24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88" y="32"/>
                      </a:cxn>
                      <a:cxn ang="0">
                        <a:pos x="104" y="24"/>
                      </a:cxn>
                    </a:cxnLst>
                    <a:rect l="0" t="0" r="r" b="b"/>
                    <a:pathLst>
                      <a:path w="104" h="32">
                        <a:moveTo>
                          <a:pt x="104" y="24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88" y="32"/>
                        </a:lnTo>
                        <a:lnTo>
                          <a:pt x="104" y="24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14" name="Freeform 2682"/>
                  <p:cNvSpPr>
                    <a:spLocks noChangeAspect="1"/>
                  </p:cNvSpPr>
                  <p:nvPr/>
                </p:nvSpPr>
                <p:spPr bwMode="auto">
                  <a:xfrm>
                    <a:off x="5074" y="1286"/>
                    <a:ext cx="104" cy="32"/>
                  </a:xfrm>
                  <a:custGeom>
                    <a:avLst/>
                    <a:gdLst/>
                    <a:ahLst/>
                    <a:cxnLst>
                      <a:cxn ang="0">
                        <a:pos x="104" y="24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88" y="32"/>
                      </a:cxn>
                      <a:cxn ang="0">
                        <a:pos x="104" y="24"/>
                      </a:cxn>
                    </a:cxnLst>
                    <a:rect l="0" t="0" r="r" b="b"/>
                    <a:pathLst>
                      <a:path w="104" h="32">
                        <a:moveTo>
                          <a:pt x="104" y="24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88" y="32"/>
                        </a:lnTo>
                        <a:lnTo>
                          <a:pt x="104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15" name="Freeform 2683"/>
                  <p:cNvSpPr>
                    <a:spLocks noChangeAspect="1"/>
                  </p:cNvSpPr>
                  <p:nvPr/>
                </p:nvSpPr>
                <p:spPr bwMode="auto">
                  <a:xfrm>
                    <a:off x="5058" y="1292"/>
                    <a:ext cx="104" cy="34"/>
                  </a:xfrm>
                  <a:custGeom>
                    <a:avLst/>
                    <a:gdLst/>
                    <a:ahLst/>
                    <a:cxnLst>
                      <a:cxn ang="0">
                        <a:pos x="104" y="26"/>
                      </a:cxn>
                      <a:cxn ang="0">
                        <a:pos x="16" y="0"/>
                      </a:cxn>
                      <a:cxn ang="0">
                        <a:pos x="0" y="8"/>
                      </a:cxn>
                      <a:cxn ang="0">
                        <a:pos x="88" y="34"/>
                      </a:cxn>
                      <a:cxn ang="0">
                        <a:pos x="104" y="26"/>
                      </a:cxn>
                    </a:cxnLst>
                    <a:rect l="0" t="0" r="r" b="b"/>
                    <a:pathLst>
                      <a:path w="104" h="34">
                        <a:moveTo>
                          <a:pt x="104" y="26"/>
                        </a:moveTo>
                        <a:lnTo>
                          <a:pt x="16" y="0"/>
                        </a:lnTo>
                        <a:lnTo>
                          <a:pt x="0" y="8"/>
                        </a:lnTo>
                        <a:lnTo>
                          <a:pt x="88" y="34"/>
                        </a:lnTo>
                        <a:lnTo>
                          <a:pt x="104" y="26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16" name="Freeform 2684"/>
                  <p:cNvSpPr>
                    <a:spLocks noChangeAspect="1"/>
                  </p:cNvSpPr>
                  <p:nvPr/>
                </p:nvSpPr>
                <p:spPr bwMode="auto">
                  <a:xfrm>
                    <a:off x="5058" y="1292"/>
                    <a:ext cx="104" cy="34"/>
                  </a:xfrm>
                  <a:custGeom>
                    <a:avLst/>
                    <a:gdLst/>
                    <a:ahLst/>
                    <a:cxnLst>
                      <a:cxn ang="0">
                        <a:pos x="104" y="26"/>
                      </a:cxn>
                      <a:cxn ang="0">
                        <a:pos x="16" y="0"/>
                      </a:cxn>
                      <a:cxn ang="0">
                        <a:pos x="0" y="8"/>
                      </a:cxn>
                      <a:cxn ang="0">
                        <a:pos x="88" y="34"/>
                      </a:cxn>
                      <a:cxn ang="0">
                        <a:pos x="104" y="26"/>
                      </a:cxn>
                    </a:cxnLst>
                    <a:rect l="0" t="0" r="r" b="b"/>
                    <a:pathLst>
                      <a:path w="104" h="34">
                        <a:moveTo>
                          <a:pt x="104" y="26"/>
                        </a:moveTo>
                        <a:lnTo>
                          <a:pt x="16" y="0"/>
                        </a:lnTo>
                        <a:lnTo>
                          <a:pt x="0" y="8"/>
                        </a:lnTo>
                        <a:lnTo>
                          <a:pt x="88" y="34"/>
                        </a:lnTo>
                        <a:lnTo>
                          <a:pt x="104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17" name="Freeform 2685"/>
                  <p:cNvSpPr>
                    <a:spLocks noChangeAspect="1"/>
                  </p:cNvSpPr>
                  <p:nvPr/>
                </p:nvSpPr>
                <p:spPr bwMode="auto">
                  <a:xfrm>
                    <a:off x="5042" y="1300"/>
                    <a:ext cx="104" cy="34"/>
                  </a:xfrm>
                  <a:custGeom>
                    <a:avLst/>
                    <a:gdLst/>
                    <a:ahLst/>
                    <a:cxnLst>
                      <a:cxn ang="0">
                        <a:pos x="104" y="26"/>
                      </a:cxn>
                      <a:cxn ang="0">
                        <a:pos x="16" y="0"/>
                      </a:cxn>
                      <a:cxn ang="0">
                        <a:pos x="0" y="8"/>
                      </a:cxn>
                      <a:cxn ang="0">
                        <a:pos x="88" y="34"/>
                      </a:cxn>
                      <a:cxn ang="0">
                        <a:pos x="104" y="26"/>
                      </a:cxn>
                    </a:cxnLst>
                    <a:rect l="0" t="0" r="r" b="b"/>
                    <a:pathLst>
                      <a:path w="104" h="34">
                        <a:moveTo>
                          <a:pt x="104" y="26"/>
                        </a:moveTo>
                        <a:lnTo>
                          <a:pt x="16" y="0"/>
                        </a:lnTo>
                        <a:lnTo>
                          <a:pt x="0" y="8"/>
                        </a:lnTo>
                        <a:lnTo>
                          <a:pt x="88" y="34"/>
                        </a:lnTo>
                        <a:lnTo>
                          <a:pt x="104" y="26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18" name="Freeform 2686"/>
                  <p:cNvSpPr>
                    <a:spLocks noChangeAspect="1"/>
                  </p:cNvSpPr>
                  <p:nvPr/>
                </p:nvSpPr>
                <p:spPr bwMode="auto">
                  <a:xfrm>
                    <a:off x="5042" y="1300"/>
                    <a:ext cx="104" cy="34"/>
                  </a:xfrm>
                  <a:custGeom>
                    <a:avLst/>
                    <a:gdLst/>
                    <a:ahLst/>
                    <a:cxnLst>
                      <a:cxn ang="0">
                        <a:pos x="104" y="26"/>
                      </a:cxn>
                      <a:cxn ang="0">
                        <a:pos x="16" y="0"/>
                      </a:cxn>
                      <a:cxn ang="0">
                        <a:pos x="0" y="8"/>
                      </a:cxn>
                      <a:cxn ang="0">
                        <a:pos x="88" y="34"/>
                      </a:cxn>
                      <a:cxn ang="0">
                        <a:pos x="104" y="26"/>
                      </a:cxn>
                    </a:cxnLst>
                    <a:rect l="0" t="0" r="r" b="b"/>
                    <a:pathLst>
                      <a:path w="104" h="34">
                        <a:moveTo>
                          <a:pt x="104" y="26"/>
                        </a:moveTo>
                        <a:lnTo>
                          <a:pt x="16" y="0"/>
                        </a:lnTo>
                        <a:lnTo>
                          <a:pt x="0" y="8"/>
                        </a:lnTo>
                        <a:lnTo>
                          <a:pt x="88" y="34"/>
                        </a:lnTo>
                        <a:lnTo>
                          <a:pt x="104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19" name="Freeform 2687"/>
                  <p:cNvSpPr>
                    <a:spLocks noChangeAspect="1"/>
                  </p:cNvSpPr>
                  <p:nvPr/>
                </p:nvSpPr>
                <p:spPr bwMode="auto">
                  <a:xfrm>
                    <a:off x="5026" y="1308"/>
                    <a:ext cx="104" cy="32"/>
                  </a:xfrm>
                  <a:custGeom>
                    <a:avLst/>
                    <a:gdLst/>
                    <a:ahLst/>
                    <a:cxnLst>
                      <a:cxn ang="0">
                        <a:pos x="104" y="26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88" y="32"/>
                      </a:cxn>
                      <a:cxn ang="0">
                        <a:pos x="104" y="26"/>
                      </a:cxn>
                    </a:cxnLst>
                    <a:rect l="0" t="0" r="r" b="b"/>
                    <a:pathLst>
                      <a:path w="104" h="32">
                        <a:moveTo>
                          <a:pt x="104" y="26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88" y="32"/>
                        </a:lnTo>
                        <a:lnTo>
                          <a:pt x="104" y="26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20" name="Freeform 2688"/>
                  <p:cNvSpPr>
                    <a:spLocks noChangeAspect="1"/>
                  </p:cNvSpPr>
                  <p:nvPr/>
                </p:nvSpPr>
                <p:spPr bwMode="auto">
                  <a:xfrm>
                    <a:off x="5026" y="1308"/>
                    <a:ext cx="104" cy="32"/>
                  </a:xfrm>
                  <a:custGeom>
                    <a:avLst/>
                    <a:gdLst/>
                    <a:ahLst/>
                    <a:cxnLst>
                      <a:cxn ang="0">
                        <a:pos x="104" y="26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88" y="32"/>
                      </a:cxn>
                      <a:cxn ang="0">
                        <a:pos x="104" y="26"/>
                      </a:cxn>
                    </a:cxnLst>
                    <a:rect l="0" t="0" r="r" b="b"/>
                    <a:pathLst>
                      <a:path w="104" h="32">
                        <a:moveTo>
                          <a:pt x="104" y="26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88" y="32"/>
                        </a:lnTo>
                        <a:lnTo>
                          <a:pt x="104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21" name="Freeform 2689"/>
                  <p:cNvSpPr>
                    <a:spLocks noChangeAspect="1"/>
                  </p:cNvSpPr>
                  <p:nvPr/>
                </p:nvSpPr>
                <p:spPr bwMode="auto">
                  <a:xfrm>
                    <a:off x="5010" y="1314"/>
                    <a:ext cx="104" cy="34"/>
                  </a:xfrm>
                  <a:custGeom>
                    <a:avLst/>
                    <a:gdLst/>
                    <a:ahLst/>
                    <a:cxnLst>
                      <a:cxn ang="0">
                        <a:pos x="104" y="26"/>
                      </a:cxn>
                      <a:cxn ang="0">
                        <a:pos x="16" y="0"/>
                      </a:cxn>
                      <a:cxn ang="0">
                        <a:pos x="0" y="8"/>
                      </a:cxn>
                      <a:cxn ang="0">
                        <a:pos x="86" y="34"/>
                      </a:cxn>
                      <a:cxn ang="0">
                        <a:pos x="104" y="26"/>
                      </a:cxn>
                    </a:cxnLst>
                    <a:rect l="0" t="0" r="r" b="b"/>
                    <a:pathLst>
                      <a:path w="104" h="34">
                        <a:moveTo>
                          <a:pt x="104" y="26"/>
                        </a:moveTo>
                        <a:lnTo>
                          <a:pt x="16" y="0"/>
                        </a:lnTo>
                        <a:lnTo>
                          <a:pt x="0" y="8"/>
                        </a:lnTo>
                        <a:lnTo>
                          <a:pt x="86" y="34"/>
                        </a:lnTo>
                        <a:lnTo>
                          <a:pt x="104" y="26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22" name="Freeform 2690"/>
                  <p:cNvSpPr>
                    <a:spLocks noChangeAspect="1"/>
                  </p:cNvSpPr>
                  <p:nvPr/>
                </p:nvSpPr>
                <p:spPr bwMode="auto">
                  <a:xfrm>
                    <a:off x="5010" y="1314"/>
                    <a:ext cx="104" cy="34"/>
                  </a:xfrm>
                  <a:custGeom>
                    <a:avLst/>
                    <a:gdLst/>
                    <a:ahLst/>
                    <a:cxnLst>
                      <a:cxn ang="0">
                        <a:pos x="104" y="26"/>
                      </a:cxn>
                      <a:cxn ang="0">
                        <a:pos x="16" y="0"/>
                      </a:cxn>
                      <a:cxn ang="0">
                        <a:pos x="0" y="8"/>
                      </a:cxn>
                      <a:cxn ang="0">
                        <a:pos x="86" y="34"/>
                      </a:cxn>
                      <a:cxn ang="0">
                        <a:pos x="104" y="26"/>
                      </a:cxn>
                    </a:cxnLst>
                    <a:rect l="0" t="0" r="r" b="b"/>
                    <a:pathLst>
                      <a:path w="104" h="34">
                        <a:moveTo>
                          <a:pt x="104" y="26"/>
                        </a:moveTo>
                        <a:lnTo>
                          <a:pt x="16" y="0"/>
                        </a:lnTo>
                        <a:lnTo>
                          <a:pt x="0" y="8"/>
                        </a:lnTo>
                        <a:lnTo>
                          <a:pt x="86" y="34"/>
                        </a:lnTo>
                        <a:lnTo>
                          <a:pt x="104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23" name="Freeform 2691"/>
                  <p:cNvSpPr>
                    <a:spLocks noChangeAspect="1"/>
                  </p:cNvSpPr>
                  <p:nvPr/>
                </p:nvSpPr>
                <p:spPr bwMode="auto">
                  <a:xfrm>
                    <a:off x="4992" y="1322"/>
                    <a:ext cx="104" cy="34"/>
                  </a:xfrm>
                  <a:custGeom>
                    <a:avLst/>
                    <a:gdLst/>
                    <a:ahLst/>
                    <a:cxnLst>
                      <a:cxn ang="0">
                        <a:pos x="104" y="26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88" y="34"/>
                      </a:cxn>
                      <a:cxn ang="0">
                        <a:pos x="104" y="26"/>
                      </a:cxn>
                    </a:cxnLst>
                    <a:rect l="0" t="0" r="r" b="b"/>
                    <a:pathLst>
                      <a:path w="104" h="34">
                        <a:moveTo>
                          <a:pt x="104" y="26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88" y="34"/>
                        </a:lnTo>
                        <a:lnTo>
                          <a:pt x="104" y="26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24" name="Freeform 2692"/>
                  <p:cNvSpPr>
                    <a:spLocks noChangeAspect="1"/>
                  </p:cNvSpPr>
                  <p:nvPr/>
                </p:nvSpPr>
                <p:spPr bwMode="auto">
                  <a:xfrm>
                    <a:off x="4992" y="1322"/>
                    <a:ext cx="104" cy="34"/>
                  </a:xfrm>
                  <a:custGeom>
                    <a:avLst/>
                    <a:gdLst/>
                    <a:ahLst/>
                    <a:cxnLst>
                      <a:cxn ang="0">
                        <a:pos x="104" y="26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88" y="34"/>
                      </a:cxn>
                      <a:cxn ang="0">
                        <a:pos x="104" y="26"/>
                      </a:cxn>
                    </a:cxnLst>
                    <a:rect l="0" t="0" r="r" b="b"/>
                    <a:pathLst>
                      <a:path w="104" h="34">
                        <a:moveTo>
                          <a:pt x="104" y="26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88" y="34"/>
                        </a:lnTo>
                        <a:lnTo>
                          <a:pt x="104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25" name="Freeform 2693"/>
                  <p:cNvSpPr>
                    <a:spLocks noChangeAspect="1"/>
                  </p:cNvSpPr>
                  <p:nvPr/>
                </p:nvSpPr>
                <p:spPr bwMode="auto">
                  <a:xfrm>
                    <a:off x="4976" y="1330"/>
                    <a:ext cx="104" cy="34"/>
                  </a:xfrm>
                  <a:custGeom>
                    <a:avLst/>
                    <a:gdLst/>
                    <a:ahLst/>
                    <a:cxnLst>
                      <a:cxn ang="0">
                        <a:pos x="104" y="26"/>
                      </a:cxn>
                      <a:cxn ang="0">
                        <a:pos x="16" y="0"/>
                      </a:cxn>
                      <a:cxn ang="0">
                        <a:pos x="0" y="8"/>
                      </a:cxn>
                      <a:cxn ang="0">
                        <a:pos x="88" y="34"/>
                      </a:cxn>
                      <a:cxn ang="0">
                        <a:pos x="104" y="26"/>
                      </a:cxn>
                    </a:cxnLst>
                    <a:rect l="0" t="0" r="r" b="b"/>
                    <a:pathLst>
                      <a:path w="104" h="34">
                        <a:moveTo>
                          <a:pt x="104" y="26"/>
                        </a:moveTo>
                        <a:lnTo>
                          <a:pt x="16" y="0"/>
                        </a:lnTo>
                        <a:lnTo>
                          <a:pt x="0" y="8"/>
                        </a:lnTo>
                        <a:lnTo>
                          <a:pt x="88" y="34"/>
                        </a:lnTo>
                        <a:lnTo>
                          <a:pt x="104" y="26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26" name="Freeform 2694"/>
                  <p:cNvSpPr>
                    <a:spLocks noChangeAspect="1"/>
                  </p:cNvSpPr>
                  <p:nvPr/>
                </p:nvSpPr>
                <p:spPr bwMode="auto">
                  <a:xfrm>
                    <a:off x="4976" y="1330"/>
                    <a:ext cx="104" cy="34"/>
                  </a:xfrm>
                  <a:custGeom>
                    <a:avLst/>
                    <a:gdLst/>
                    <a:ahLst/>
                    <a:cxnLst>
                      <a:cxn ang="0">
                        <a:pos x="104" y="26"/>
                      </a:cxn>
                      <a:cxn ang="0">
                        <a:pos x="16" y="0"/>
                      </a:cxn>
                      <a:cxn ang="0">
                        <a:pos x="0" y="8"/>
                      </a:cxn>
                      <a:cxn ang="0">
                        <a:pos x="88" y="34"/>
                      </a:cxn>
                      <a:cxn ang="0">
                        <a:pos x="104" y="26"/>
                      </a:cxn>
                    </a:cxnLst>
                    <a:rect l="0" t="0" r="r" b="b"/>
                    <a:pathLst>
                      <a:path w="104" h="34">
                        <a:moveTo>
                          <a:pt x="104" y="26"/>
                        </a:moveTo>
                        <a:lnTo>
                          <a:pt x="16" y="0"/>
                        </a:lnTo>
                        <a:lnTo>
                          <a:pt x="0" y="8"/>
                        </a:lnTo>
                        <a:lnTo>
                          <a:pt x="88" y="34"/>
                        </a:lnTo>
                        <a:lnTo>
                          <a:pt x="104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27" name="Freeform 2695"/>
                  <p:cNvSpPr>
                    <a:spLocks noChangeAspect="1"/>
                  </p:cNvSpPr>
                  <p:nvPr/>
                </p:nvSpPr>
                <p:spPr bwMode="auto">
                  <a:xfrm>
                    <a:off x="4958" y="1338"/>
                    <a:ext cx="106" cy="34"/>
                  </a:xfrm>
                  <a:custGeom>
                    <a:avLst/>
                    <a:gdLst/>
                    <a:ahLst/>
                    <a:cxnLst>
                      <a:cxn ang="0">
                        <a:pos x="106" y="26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88" y="34"/>
                      </a:cxn>
                      <a:cxn ang="0">
                        <a:pos x="106" y="26"/>
                      </a:cxn>
                    </a:cxnLst>
                    <a:rect l="0" t="0" r="r" b="b"/>
                    <a:pathLst>
                      <a:path w="106" h="34">
                        <a:moveTo>
                          <a:pt x="106" y="26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88" y="34"/>
                        </a:lnTo>
                        <a:lnTo>
                          <a:pt x="106" y="26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28" name="Freeform 2696"/>
                  <p:cNvSpPr>
                    <a:spLocks noChangeAspect="1"/>
                  </p:cNvSpPr>
                  <p:nvPr/>
                </p:nvSpPr>
                <p:spPr bwMode="auto">
                  <a:xfrm>
                    <a:off x="4958" y="1338"/>
                    <a:ext cx="106" cy="34"/>
                  </a:xfrm>
                  <a:custGeom>
                    <a:avLst/>
                    <a:gdLst/>
                    <a:ahLst/>
                    <a:cxnLst>
                      <a:cxn ang="0">
                        <a:pos x="106" y="26"/>
                      </a:cxn>
                      <a:cxn ang="0">
                        <a:pos x="18" y="0"/>
                      </a:cxn>
                      <a:cxn ang="0">
                        <a:pos x="0" y="6"/>
                      </a:cxn>
                      <a:cxn ang="0">
                        <a:pos x="88" y="34"/>
                      </a:cxn>
                      <a:cxn ang="0">
                        <a:pos x="106" y="26"/>
                      </a:cxn>
                    </a:cxnLst>
                    <a:rect l="0" t="0" r="r" b="b"/>
                    <a:pathLst>
                      <a:path w="106" h="34">
                        <a:moveTo>
                          <a:pt x="106" y="26"/>
                        </a:moveTo>
                        <a:lnTo>
                          <a:pt x="18" y="0"/>
                        </a:lnTo>
                        <a:lnTo>
                          <a:pt x="0" y="6"/>
                        </a:lnTo>
                        <a:lnTo>
                          <a:pt x="88" y="34"/>
                        </a:lnTo>
                        <a:lnTo>
                          <a:pt x="106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29" name="Freeform 2697"/>
                  <p:cNvSpPr>
                    <a:spLocks noChangeAspect="1"/>
                  </p:cNvSpPr>
                  <p:nvPr/>
                </p:nvSpPr>
                <p:spPr bwMode="auto">
                  <a:xfrm>
                    <a:off x="4940" y="1344"/>
                    <a:ext cx="106" cy="36"/>
                  </a:xfrm>
                  <a:custGeom>
                    <a:avLst/>
                    <a:gdLst/>
                    <a:ahLst/>
                    <a:cxnLst>
                      <a:cxn ang="0">
                        <a:pos x="106" y="28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88" y="36"/>
                      </a:cxn>
                      <a:cxn ang="0">
                        <a:pos x="106" y="28"/>
                      </a:cxn>
                    </a:cxnLst>
                    <a:rect l="0" t="0" r="r" b="b"/>
                    <a:pathLst>
                      <a:path w="106" h="36">
                        <a:moveTo>
                          <a:pt x="106" y="28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88" y="36"/>
                        </a:lnTo>
                        <a:lnTo>
                          <a:pt x="106" y="28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30" name="Freeform 2698"/>
                  <p:cNvSpPr>
                    <a:spLocks noChangeAspect="1"/>
                  </p:cNvSpPr>
                  <p:nvPr/>
                </p:nvSpPr>
                <p:spPr bwMode="auto">
                  <a:xfrm>
                    <a:off x="4940" y="1344"/>
                    <a:ext cx="106" cy="36"/>
                  </a:xfrm>
                  <a:custGeom>
                    <a:avLst/>
                    <a:gdLst/>
                    <a:ahLst/>
                    <a:cxnLst>
                      <a:cxn ang="0">
                        <a:pos x="106" y="28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88" y="36"/>
                      </a:cxn>
                      <a:cxn ang="0">
                        <a:pos x="106" y="28"/>
                      </a:cxn>
                    </a:cxnLst>
                    <a:rect l="0" t="0" r="r" b="b"/>
                    <a:pathLst>
                      <a:path w="106" h="36">
                        <a:moveTo>
                          <a:pt x="106" y="28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88" y="36"/>
                        </a:lnTo>
                        <a:lnTo>
                          <a:pt x="106" y="2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31" name="Freeform 2699"/>
                  <p:cNvSpPr>
                    <a:spLocks noChangeAspect="1"/>
                  </p:cNvSpPr>
                  <p:nvPr/>
                </p:nvSpPr>
                <p:spPr bwMode="auto">
                  <a:xfrm>
                    <a:off x="4922" y="1352"/>
                    <a:ext cx="106" cy="36"/>
                  </a:xfrm>
                  <a:custGeom>
                    <a:avLst/>
                    <a:gdLst/>
                    <a:ahLst/>
                    <a:cxnLst>
                      <a:cxn ang="0">
                        <a:pos x="106" y="28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90" y="36"/>
                      </a:cxn>
                      <a:cxn ang="0">
                        <a:pos x="106" y="28"/>
                      </a:cxn>
                    </a:cxnLst>
                    <a:rect l="0" t="0" r="r" b="b"/>
                    <a:pathLst>
                      <a:path w="106" h="36">
                        <a:moveTo>
                          <a:pt x="106" y="28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90" y="36"/>
                        </a:lnTo>
                        <a:lnTo>
                          <a:pt x="106" y="28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32" name="Freeform 2700"/>
                  <p:cNvSpPr>
                    <a:spLocks noChangeAspect="1"/>
                  </p:cNvSpPr>
                  <p:nvPr/>
                </p:nvSpPr>
                <p:spPr bwMode="auto">
                  <a:xfrm>
                    <a:off x="4922" y="1352"/>
                    <a:ext cx="106" cy="36"/>
                  </a:xfrm>
                  <a:custGeom>
                    <a:avLst/>
                    <a:gdLst/>
                    <a:ahLst/>
                    <a:cxnLst>
                      <a:cxn ang="0">
                        <a:pos x="106" y="28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90" y="36"/>
                      </a:cxn>
                      <a:cxn ang="0">
                        <a:pos x="106" y="28"/>
                      </a:cxn>
                    </a:cxnLst>
                    <a:rect l="0" t="0" r="r" b="b"/>
                    <a:pathLst>
                      <a:path w="106" h="36">
                        <a:moveTo>
                          <a:pt x="106" y="28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90" y="36"/>
                        </a:lnTo>
                        <a:lnTo>
                          <a:pt x="106" y="2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33" name="Freeform 2701"/>
                  <p:cNvSpPr>
                    <a:spLocks noChangeAspect="1"/>
                  </p:cNvSpPr>
                  <p:nvPr/>
                </p:nvSpPr>
                <p:spPr bwMode="auto">
                  <a:xfrm>
                    <a:off x="4904" y="1360"/>
                    <a:ext cx="108" cy="36"/>
                  </a:xfrm>
                  <a:custGeom>
                    <a:avLst/>
                    <a:gdLst/>
                    <a:ahLst/>
                    <a:cxnLst>
                      <a:cxn ang="0">
                        <a:pos x="108" y="28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90" y="36"/>
                      </a:cxn>
                      <a:cxn ang="0">
                        <a:pos x="108" y="28"/>
                      </a:cxn>
                    </a:cxnLst>
                    <a:rect l="0" t="0" r="r" b="b"/>
                    <a:pathLst>
                      <a:path w="108" h="36">
                        <a:moveTo>
                          <a:pt x="108" y="28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90" y="36"/>
                        </a:lnTo>
                        <a:lnTo>
                          <a:pt x="108" y="28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34" name="Freeform 2702"/>
                  <p:cNvSpPr>
                    <a:spLocks noChangeAspect="1"/>
                  </p:cNvSpPr>
                  <p:nvPr/>
                </p:nvSpPr>
                <p:spPr bwMode="auto">
                  <a:xfrm>
                    <a:off x="4904" y="1360"/>
                    <a:ext cx="108" cy="36"/>
                  </a:xfrm>
                  <a:custGeom>
                    <a:avLst/>
                    <a:gdLst/>
                    <a:ahLst/>
                    <a:cxnLst>
                      <a:cxn ang="0">
                        <a:pos x="108" y="28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90" y="36"/>
                      </a:cxn>
                      <a:cxn ang="0">
                        <a:pos x="108" y="28"/>
                      </a:cxn>
                    </a:cxnLst>
                    <a:rect l="0" t="0" r="r" b="b"/>
                    <a:pathLst>
                      <a:path w="108" h="36">
                        <a:moveTo>
                          <a:pt x="108" y="28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90" y="36"/>
                        </a:lnTo>
                        <a:lnTo>
                          <a:pt x="108" y="2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35" name="Freeform 2703"/>
                  <p:cNvSpPr>
                    <a:spLocks noChangeAspect="1"/>
                  </p:cNvSpPr>
                  <p:nvPr/>
                </p:nvSpPr>
                <p:spPr bwMode="auto">
                  <a:xfrm>
                    <a:off x="4886" y="1368"/>
                    <a:ext cx="108" cy="38"/>
                  </a:xfrm>
                  <a:custGeom>
                    <a:avLst/>
                    <a:gdLst/>
                    <a:ahLst/>
                    <a:cxnLst>
                      <a:cxn ang="0">
                        <a:pos x="108" y="28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90" y="38"/>
                      </a:cxn>
                      <a:cxn ang="0">
                        <a:pos x="108" y="28"/>
                      </a:cxn>
                    </a:cxnLst>
                    <a:rect l="0" t="0" r="r" b="b"/>
                    <a:pathLst>
                      <a:path w="108" h="38">
                        <a:moveTo>
                          <a:pt x="108" y="28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90" y="38"/>
                        </a:lnTo>
                        <a:lnTo>
                          <a:pt x="108" y="28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36" name="Freeform 2704"/>
                  <p:cNvSpPr>
                    <a:spLocks noChangeAspect="1"/>
                  </p:cNvSpPr>
                  <p:nvPr/>
                </p:nvSpPr>
                <p:spPr bwMode="auto">
                  <a:xfrm>
                    <a:off x="4886" y="1368"/>
                    <a:ext cx="108" cy="38"/>
                  </a:xfrm>
                  <a:custGeom>
                    <a:avLst/>
                    <a:gdLst/>
                    <a:ahLst/>
                    <a:cxnLst>
                      <a:cxn ang="0">
                        <a:pos x="108" y="28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90" y="38"/>
                      </a:cxn>
                      <a:cxn ang="0">
                        <a:pos x="108" y="28"/>
                      </a:cxn>
                    </a:cxnLst>
                    <a:rect l="0" t="0" r="r" b="b"/>
                    <a:pathLst>
                      <a:path w="108" h="38">
                        <a:moveTo>
                          <a:pt x="108" y="28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90" y="38"/>
                        </a:lnTo>
                        <a:lnTo>
                          <a:pt x="108" y="2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37" name="Freeform 2705"/>
                  <p:cNvSpPr>
                    <a:spLocks noChangeAspect="1"/>
                  </p:cNvSpPr>
                  <p:nvPr/>
                </p:nvSpPr>
                <p:spPr bwMode="auto">
                  <a:xfrm>
                    <a:off x="4868" y="1376"/>
                    <a:ext cx="108" cy="38"/>
                  </a:xfrm>
                  <a:custGeom>
                    <a:avLst/>
                    <a:gdLst/>
                    <a:ahLst/>
                    <a:cxnLst>
                      <a:cxn ang="0">
                        <a:pos x="108" y="30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90" y="38"/>
                      </a:cxn>
                      <a:cxn ang="0">
                        <a:pos x="108" y="30"/>
                      </a:cxn>
                    </a:cxnLst>
                    <a:rect l="0" t="0" r="r" b="b"/>
                    <a:pathLst>
                      <a:path w="108" h="38">
                        <a:moveTo>
                          <a:pt x="108" y="30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90" y="38"/>
                        </a:lnTo>
                        <a:lnTo>
                          <a:pt x="108" y="30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38" name="Freeform 2706"/>
                  <p:cNvSpPr>
                    <a:spLocks noChangeAspect="1"/>
                  </p:cNvSpPr>
                  <p:nvPr/>
                </p:nvSpPr>
                <p:spPr bwMode="auto">
                  <a:xfrm>
                    <a:off x="4868" y="1376"/>
                    <a:ext cx="108" cy="38"/>
                  </a:xfrm>
                  <a:custGeom>
                    <a:avLst/>
                    <a:gdLst/>
                    <a:ahLst/>
                    <a:cxnLst>
                      <a:cxn ang="0">
                        <a:pos x="108" y="30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90" y="38"/>
                      </a:cxn>
                      <a:cxn ang="0">
                        <a:pos x="108" y="30"/>
                      </a:cxn>
                    </a:cxnLst>
                    <a:rect l="0" t="0" r="r" b="b"/>
                    <a:pathLst>
                      <a:path w="108" h="38">
                        <a:moveTo>
                          <a:pt x="108" y="30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90" y="38"/>
                        </a:lnTo>
                        <a:lnTo>
                          <a:pt x="108" y="3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39" name="Freeform 2707"/>
                  <p:cNvSpPr>
                    <a:spLocks noChangeAspect="1"/>
                  </p:cNvSpPr>
                  <p:nvPr/>
                </p:nvSpPr>
                <p:spPr bwMode="auto">
                  <a:xfrm>
                    <a:off x="4850" y="1384"/>
                    <a:ext cx="108" cy="38"/>
                  </a:xfrm>
                  <a:custGeom>
                    <a:avLst/>
                    <a:gdLst/>
                    <a:ahLst/>
                    <a:cxnLst>
                      <a:cxn ang="0">
                        <a:pos x="108" y="30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88" y="38"/>
                      </a:cxn>
                      <a:cxn ang="0">
                        <a:pos x="108" y="30"/>
                      </a:cxn>
                    </a:cxnLst>
                    <a:rect l="0" t="0" r="r" b="b"/>
                    <a:pathLst>
                      <a:path w="108" h="38">
                        <a:moveTo>
                          <a:pt x="108" y="30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88" y="38"/>
                        </a:lnTo>
                        <a:lnTo>
                          <a:pt x="108" y="30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40" name="Freeform 2708"/>
                  <p:cNvSpPr>
                    <a:spLocks noChangeAspect="1"/>
                  </p:cNvSpPr>
                  <p:nvPr/>
                </p:nvSpPr>
                <p:spPr bwMode="auto">
                  <a:xfrm>
                    <a:off x="4850" y="1384"/>
                    <a:ext cx="108" cy="38"/>
                  </a:xfrm>
                  <a:custGeom>
                    <a:avLst/>
                    <a:gdLst/>
                    <a:ahLst/>
                    <a:cxnLst>
                      <a:cxn ang="0">
                        <a:pos x="108" y="30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88" y="38"/>
                      </a:cxn>
                      <a:cxn ang="0">
                        <a:pos x="108" y="30"/>
                      </a:cxn>
                    </a:cxnLst>
                    <a:rect l="0" t="0" r="r" b="b"/>
                    <a:pathLst>
                      <a:path w="108" h="38">
                        <a:moveTo>
                          <a:pt x="108" y="30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88" y="38"/>
                        </a:lnTo>
                        <a:lnTo>
                          <a:pt x="108" y="3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41" name="Freeform 2709"/>
                  <p:cNvSpPr>
                    <a:spLocks noChangeAspect="1"/>
                  </p:cNvSpPr>
                  <p:nvPr/>
                </p:nvSpPr>
                <p:spPr bwMode="auto">
                  <a:xfrm>
                    <a:off x="4830" y="1392"/>
                    <a:ext cx="108" cy="40"/>
                  </a:xfrm>
                  <a:custGeom>
                    <a:avLst/>
                    <a:gdLst/>
                    <a:ahLst/>
                    <a:cxnLst>
                      <a:cxn ang="0">
                        <a:pos x="108" y="30"/>
                      </a:cxn>
                      <a:cxn ang="0">
                        <a:pos x="20" y="0"/>
                      </a:cxn>
                      <a:cxn ang="0">
                        <a:pos x="0" y="10"/>
                      </a:cxn>
                      <a:cxn ang="0">
                        <a:pos x="90" y="40"/>
                      </a:cxn>
                      <a:cxn ang="0">
                        <a:pos x="108" y="30"/>
                      </a:cxn>
                    </a:cxnLst>
                    <a:rect l="0" t="0" r="r" b="b"/>
                    <a:pathLst>
                      <a:path w="108" h="40">
                        <a:moveTo>
                          <a:pt x="108" y="30"/>
                        </a:moveTo>
                        <a:lnTo>
                          <a:pt x="20" y="0"/>
                        </a:lnTo>
                        <a:lnTo>
                          <a:pt x="0" y="10"/>
                        </a:lnTo>
                        <a:lnTo>
                          <a:pt x="90" y="40"/>
                        </a:lnTo>
                        <a:lnTo>
                          <a:pt x="108" y="30"/>
                        </a:lnTo>
                        <a:close/>
                      </a:path>
                    </a:pathLst>
                  </a:custGeom>
                  <a:solidFill>
                    <a:srgbClr val="008157"/>
                  </a:solidFill>
                  <a:ln w="0">
                    <a:solidFill>
                      <a:srgbClr val="008157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42" name="Freeform 2710"/>
                  <p:cNvSpPr>
                    <a:spLocks noChangeAspect="1"/>
                  </p:cNvSpPr>
                  <p:nvPr/>
                </p:nvSpPr>
                <p:spPr bwMode="auto">
                  <a:xfrm>
                    <a:off x="4830" y="1392"/>
                    <a:ext cx="108" cy="40"/>
                  </a:xfrm>
                  <a:custGeom>
                    <a:avLst/>
                    <a:gdLst/>
                    <a:ahLst/>
                    <a:cxnLst>
                      <a:cxn ang="0">
                        <a:pos x="108" y="30"/>
                      </a:cxn>
                      <a:cxn ang="0">
                        <a:pos x="20" y="0"/>
                      </a:cxn>
                      <a:cxn ang="0">
                        <a:pos x="0" y="10"/>
                      </a:cxn>
                      <a:cxn ang="0">
                        <a:pos x="90" y="40"/>
                      </a:cxn>
                      <a:cxn ang="0">
                        <a:pos x="108" y="30"/>
                      </a:cxn>
                    </a:cxnLst>
                    <a:rect l="0" t="0" r="r" b="b"/>
                    <a:pathLst>
                      <a:path w="108" h="40">
                        <a:moveTo>
                          <a:pt x="108" y="30"/>
                        </a:moveTo>
                        <a:lnTo>
                          <a:pt x="20" y="0"/>
                        </a:lnTo>
                        <a:lnTo>
                          <a:pt x="0" y="10"/>
                        </a:lnTo>
                        <a:lnTo>
                          <a:pt x="90" y="40"/>
                        </a:lnTo>
                        <a:lnTo>
                          <a:pt x="108" y="3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43" name="Freeform 2711"/>
                  <p:cNvSpPr>
                    <a:spLocks noChangeAspect="1"/>
                  </p:cNvSpPr>
                  <p:nvPr/>
                </p:nvSpPr>
                <p:spPr bwMode="auto">
                  <a:xfrm>
                    <a:off x="4812" y="1402"/>
                    <a:ext cx="108" cy="40"/>
                  </a:xfrm>
                  <a:custGeom>
                    <a:avLst/>
                    <a:gdLst/>
                    <a:ahLst/>
                    <a:cxnLst>
                      <a:cxn ang="0">
                        <a:pos x="108" y="30"/>
                      </a:cxn>
                      <a:cxn ang="0">
                        <a:pos x="18" y="0"/>
                      </a:cxn>
                      <a:cxn ang="0">
                        <a:pos x="0" y="10"/>
                      </a:cxn>
                      <a:cxn ang="0">
                        <a:pos x="90" y="40"/>
                      </a:cxn>
                      <a:cxn ang="0">
                        <a:pos x="108" y="30"/>
                      </a:cxn>
                    </a:cxnLst>
                    <a:rect l="0" t="0" r="r" b="b"/>
                    <a:pathLst>
                      <a:path w="108" h="40">
                        <a:moveTo>
                          <a:pt x="108" y="30"/>
                        </a:moveTo>
                        <a:lnTo>
                          <a:pt x="18" y="0"/>
                        </a:lnTo>
                        <a:lnTo>
                          <a:pt x="0" y="10"/>
                        </a:lnTo>
                        <a:lnTo>
                          <a:pt x="90" y="40"/>
                        </a:lnTo>
                        <a:lnTo>
                          <a:pt x="108" y="30"/>
                        </a:lnTo>
                        <a:close/>
                      </a:path>
                    </a:pathLst>
                  </a:custGeom>
                  <a:solidFill>
                    <a:srgbClr val="007C6B"/>
                  </a:solidFill>
                  <a:ln w="0">
                    <a:solidFill>
                      <a:srgbClr val="007C6B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44" name="Freeform 2712"/>
                  <p:cNvSpPr>
                    <a:spLocks noChangeAspect="1"/>
                  </p:cNvSpPr>
                  <p:nvPr/>
                </p:nvSpPr>
                <p:spPr bwMode="auto">
                  <a:xfrm>
                    <a:off x="4812" y="1402"/>
                    <a:ext cx="108" cy="40"/>
                  </a:xfrm>
                  <a:custGeom>
                    <a:avLst/>
                    <a:gdLst/>
                    <a:ahLst/>
                    <a:cxnLst>
                      <a:cxn ang="0">
                        <a:pos x="108" y="30"/>
                      </a:cxn>
                      <a:cxn ang="0">
                        <a:pos x="18" y="0"/>
                      </a:cxn>
                      <a:cxn ang="0">
                        <a:pos x="0" y="10"/>
                      </a:cxn>
                      <a:cxn ang="0">
                        <a:pos x="90" y="40"/>
                      </a:cxn>
                      <a:cxn ang="0">
                        <a:pos x="108" y="30"/>
                      </a:cxn>
                    </a:cxnLst>
                    <a:rect l="0" t="0" r="r" b="b"/>
                    <a:pathLst>
                      <a:path w="108" h="40">
                        <a:moveTo>
                          <a:pt x="108" y="30"/>
                        </a:moveTo>
                        <a:lnTo>
                          <a:pt x="18" y="0"/>
                        </a:lnTo>
                        <a:lnTo>
                          <a:pt x="0" y="10"/>
                        </a:lnTo>
                        <a:lnTo>
                          <a:pt x="90" y="40"/>
                        </a:lnTo>
                        <a:lnTo>
                          <a:pt x="108" y="3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45" name="Freeform 2713"/>
                  <p:cNvSpPr>
                    <a:spLocks noChangeAspect="1"/>
                  </p:cNvSpPr>
                  <p:nvPr/>
                </p:nvSpPr>
                <p:spPr bwMode="auto">
                  <a:xfrm>
                    <a:off x="4792" y="1412"/>
                    <a:ext cx="110" cy="44"/>
                  </a:xfrm>
                  <a:custGeom>
                    <a:avLst/>
                    <a:gdLst/>
                    <a:ahLst/>
                    <a:cxnLst>
                      <a:cxn ang="0">
                        <a:pos x="110" y="30"/>
                      </a:cxn>
                      <a:cxn ang="0">
                        <a:pos x="20" y="0"/>
                      </a:cxn>
                      <a:cxn ang="0">
                        <a:pos x="0" y="12"/>
                      </a:cxn>
                      <a:cxn ang="0">
                        <a:pos x="90" y="44"/>
                      </a:cxn>
                      <a:cxn ang="0">
                        <a:pos x="110" y="30"/>
                      </a:cxn>
                    </a:cxnLst>
                    <a:rect l="0" t="0" r="r" b="b"/>
                    <a:pathLst>
                      <a:path w="110" h="44">
                        <a:moveTo>
                          <a:pt x="110" y="30"/>
                        </a:moveTo>
                        <a:lnTo>
                          <a:pt x="20" y="0"/>
                        </a:lnTo>
                        <a:lnTo>
                          <a:pt x="0" y="12"/>
                        </a:lnTo>
                        <a:lnTo>
                          <a:pt x="90" y="44"/>
                        </a:lnTo>
                        <a:lnTo>
                          <a:pt x="110" y="30"/>
                        </a:lnTo>
                        <a:close/>
                      </a:path>
                    </a:pathLst>
                  </a:custGeom>
                  <a:solidFill>
                    <a:srgbClr val="007A73"/>
                  </a:solidFill>
                  <a:ln w="0">
                    <a:solidFill>
                      <a:srgbClr val="007A73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46" name="Freeform 2714"/>
                  <p:cNvSpPr>
                    <a:spLocks noChangeAspect="1"/>
                  </p:cNvSpPr>
                  <p:nvPr/>
                </p:nvSpPr>
                <p:spPr bwMode="auto">
                  <a:xfrm>
                    <a:off x="4792" y="1412"/>
                    <a:ext cx="110" cy="44"/>
                  </a:xfrm>
                  <a:custGeom>
                    <a:avLst/>
                    <a:gdLst/>
                    <a:ahLst/>
                    <a:cxnLst>
                      <a:cxn ang="0">
                        <a:pos x="110" y="30"/>
                      </a:cxn>
                      <a:cxn ang="0">
                        <a:pos x="20" y="0"/>
                      </a:cxn>
                      <a:cxn ang="0">
                        <a:pos x="0" y="12"/>
                      </a:cxn>
                      <a:cxn ang="0">
                        <a:pos x="90" y="44"/>
                      </a:cxn>
                      <a:cxn ang="0">
                        <a:pos x="110" y="30"/>
                      </a:cxn>
                    </a:cxnLst>
                    <a:rect l="0" t="0" r="r" b="b"/>
                    <a:pathLst>
                      <a:path w="110" h="44">
                        <a:moveTo>
                          <a:pt x="110" y="30"/>
                        </a:moveTo>
                        <a:lnTo>
                          <a:pt x="20" y="0"/>
                        </a:lnTo>
                        <a:lnTo>
                          <a:pt x="0" y="12"/>
                        </a:lnTo>
                        <a:lnTo>
                          <a:pt x="90" y="44"/>
                        </a:lnTo>
                        <a:lnTo>
                          <a:pt x="110" y="3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47" name="Freeform 2715"/>
                  <p:cNvSpPr>
                    <a:spLocks noChangeAspect="1"/>
                  </p:cNvSpPr>
                  <p:nvPr/>
                </p:nvSpPr>
                <p:spPr bwMode="auto">
                  <a:xfrm>
                    <a:off x="4772" y="1424"/>
                    <a:ext cx="110" cy="44"/>
                  </a:xfrm>
                  <a:custGeom>
                    <a:avLst/>
                    <a:gdLst/>
                    <a:ahLst/>
                    <a:cxnLst>
                      <a:cxn ang="0">
                        <a:pos x="110" y="32"/>
                      </a:cxn>
                      <a:cxn ang="0">
                        <a:pos x="20" y="0"/>
                      </a:cxn>
                      <a:cxn ang="0">
                        <a:pos x="0" y="12"/>
                      </a:cxn>
                      <a:cxn ang="0">
                        <a:pos x="90" y="44"/>
                      </a:cxn>
                      <a:cxn ang="0">
                        <a:pos x="110" y="32"/>
                      </a:cxn>
                    </a:cxnLst>
                    <a:rect l="0" t="0" r="r" b="b"/>
                    <a:pathLst>
                      <a:path w="110" h="44">
                        <a:moveTo>
                          <a:pt x="110" y="32"/>
                        </a:moveTo>
                        <a:lnTo>
                          <a:pt x="20" y="0"/>
                        </a:lnTo>
                        <a:lnTo>
                          <a:pt x="0" y="12"/>
                        </a:lnTo>
                        <a:lnTo>
                          <a:pt x="90" y="44"/>
                        </a:lnTo>
                        <a:lnTo>
                          <a:pt x="110" y="32"/>
                        </a:lnTo>
                        <a:close/>
                      </a:path>
                    </a:pathLst>
                  </a:custGeom>
                  <a:solidFill>
                    <a:srgbClr val="00787A"/>
                  </a:solidFill>
                  <a:ln w="0">
                    <a:solidFill>
                      <a:srgbClr val="00787A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48" name="Freeform 2716"/>
                  <p:cNvSpPr>
                    <a:spLocks noChangeAspect="1"/>
                  </p:cNvSpPr>
                  <p:nvPr/>
                </p:nvSpPr>
                <p:spPr bwMode="auto">
                  <a:xfrm>
                    <a:off x="4772" y="1424"/>
                    <a:ext cx="110" cy="44"/>
                  </a:xfrm>
                  <a:custGeom>
                    <a:avLst/>
                    <a:gdLst/>
                    <a:ahLst/>
                    <a:cxnLst>
                      <a:cxn ang="0">
                        <a:pos x="110" y="32"/>
                      </a:cxn>
                      <a:cxn ang="0">
                        <a:pos x="20" y="0"/>
                      </a:cxn>
                      <a:cxn ang="0">
                        <a:pos x="0" y="12"/>
                      </a:cxn>
                      <a:cxn ang="0">
                        <a:pos x="90" y="44"/>
                      </a:cxn>
                      <a:cxn ang="0">
                        <a:pos x="110" y="32"/>
                      </a:cxn>
                    </a:cxnLst>
                    <a:rect l="0" t="0" r="r" b="b"/>
                    <a:pathLst>
                      <a:path w="110" h="44">
                        <a:moveTo>
                          <a:pt x="110" y="32"/>
                        </a:moveTo>
                        <a:lnTo>
                          <a:pt x="20" y="0"/>
                        </a:lnTo>
                        <a:lnTo>
                          <a:pt x="0" y="12"/>
                        </a:lnTo>
                        <a:lnTo>
                          <a:pt x="90" y="44"/>
                        </a:lnTo>
                        <a:lnTo>
                          <a:pt x="110" y="3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49" name="Freeform 2717"/>
                  <p:cNvSpPr>
                    <a:spLocks noChangeAspect="1"/>
                  </p:cNvSpPr>
                  <p:nvPr/>
                </p:nvSpPr>
                <p:spPr bwMode="auto">
                  <a:xfrm>
                    <a:off x="4752" y="1436"/>
                    <a:ext cx="110" cy="48"/>
                  </a:xfrm>
                  <a:custGeom>
                    <a:avLst/>
                    <a:gdLst/>
                    <a:ahLst/>
                    <a:cxnLst>
                      <a:cxn ang="0">
                        <a:pos x="110" y="32"/>
                      </a:cxn>
                      <a:cxn ang="0">
                        <a:pos x="20" y="0"/>
                      </a:cxn>
                      <a:cxn ang="0">
                        <a:pos x="0" y="14"/>
                      </a:cxn>
                      <a:cxn ang="0">
                        <a:pos x="90" y="48"/>
                      </a:cxn>
                      <a:cxn ang="0">
                        <a:pos x="110" y="32"/>
                      </a:cxn>
                    </a:cxnLst>
                    <a:rect l="0" t="0" r="r" b="b"/>
                    <a:pathLst>
                      <a:path w="110" h="48">
                        <a:moveTo>
                          <a:pt x="110" y="32"/>
                        </a:moveTo>
                        <a:lnTo>
                          <a:pt x="20" y="0"/>
                        </a:lnTo>
                        <a:lnTo>
                          <a:pt x="0" y="14"/>
                        </a:lnTo>
                        <a:lnTo>
                          <a:pt x="90" y="48"/>
                        </a:lnTo>
                        <a:lnTo>
                          <a:pt x="110" y="32"/>
                        </a:lnTo>
                        <a:close/>
                      </a:path>
                    </a:pathLst>
                  </a:custGeom>
                  <a:solidFill>
                    <a:srgbClr val="007682"/>
                  </a:solidFill>
                  <a:ln w="0">
                    <a:solidFill>
                      <a:srgbClr val="007682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50" name="Freeform 2718"/>
                  <p:cNvSpPr>
                    <a:spLocks noChangeAspect="1"/>
                  </p:cNvSpPr>
                  <p:nvPr/>
                </p:nvSpPr>
                <p:spPr bwMode="auto">
                  <a:xfrm>
                    <a:off x="4752" y="1436"/>
                    <a:ext cx="110" cy="48"/>
                  </a:xfrm>
                  <a:custGeom>
                    <a:avLst/>
                    <a:gdLst/>
                    <a:ahLst/>
                    <a:cxnLst>
                      <a:cxn ang="0">
                        <a:pos x="110" y="32"/>
                      </a:cxn>
                      <a:cxn ang="0">
                        <a:pos x="20" y="0"/>
                      </a:cxn>
                      <a:cxn ang="0">
                        <a:pos x="0" y="14"/>
                      </a:cxn>
                      <a:cxn ang="0">
                        <a:pos x="90" y="48"/>
                      </a:cxn>
                      <a:cxn ang="0">
                        <a:pos x="110" y="32"/>
                      </a:cxn>
                    </a:cxnLst>
                    <a:rect l="0" t="0" r="r" b="b"/>
                    <a:pathLst>
                      <a:path w="110" h="48">
                        <a:moveTo>
                          <a:pt x="110" y="32"/>
                        </a:moveTo>
                        <a:lnTo>
                          <a:pt x="20" y="0"/>
                        </a:lnTo>
                        <a:lnTo>
                          <a:pt x="0" y="14"/>
                        </a:lnTo>
                        <a:lnTo>
                          <a:pt x="90" y="48"/>
                        </a:lnTo>
                        <a:lnTo>
                          <a:pt x="110" y="3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51" name="Freeform 2719"/>
                  <p:cNvSpPr>
                    <a:spLocks noChangeAspect="1"/>
                  </p:cNvSpPr>
                  <p:nvPr/>
                </p:nvSpPr>
                <p:spPr bwMode="auto">
                  <a:xfrm>
                    <a:off x="4732" y="1450"/>
                    <a:ext cx="110" cy="50"/>
                  </a:xfrm>
                  <a:custGeom>
                    <a:avLst/>
                    <a:gdLst/>
                    <a:ahLst/>
                    <a:cxnLst>
                      <a:cxn ang="0">
                        <a:pos x="110" y="34"/>
                      </a:cxn>
                      <a:cxn ang="0">
                        <a:pos x="20" y="0"/>
                      </a:cxn>
                      <a:cxn ang="0">
                        <a:pos x="0" y="16"/>
                      </a:cxn>
                      <a:cxn ang="0">
                        <a:pos x="90" y="50"/>
                      </a:cxn>
                      <a:cxn ang="0">
                        <a:pos x="110" y="34"/>
                      </a:cxn>
                    </a:cxnLst>
                    <a:rect l="0" t="0" r="r" b="b"/>
                    <a:pathLst>
                      <a:path w="110" h="50">
                        <a:moveTo>
                          <a:pt x="110" y="34"/>
                        </a:moveTo>
                        <a:lnTo>
                          <a:pt x="20" y="0"/>
                        </a:lnTo>
                        <a:lnTo>
                          <a:pt x="0" y="16"/>
                        </a:lnTo>
                        <a:lnTo>
                          <a:pt x="90" y="50"/>
                        </a:lnTo>
                        <a:lnTo>
                          <a:pt x="110" y="34"/>
                        </a:lnTo>
                        <a:close/>
                      </a:path>
                    </a:pathLst>
                  </a:custGeom>
                  <a:solidFill>
                    <a:srgbClr val="00748A"/>
                  </a:solidFill>
                  <a:ln w="0">
                    <a:solidFill>
                      <a:srgbClr val="00748A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52" name="Freeform 2720"/>
                  <p:cNvSpPr>
                    <a:spLocks noChangeAspect="1"/>
                  </p:cNvSpPr>
                  <p:nvPr/>
                </p:nvSpPr>
                <p:spPr bwMode="auto">
                  <a:xfrm>
                    <a:off x="4732" y="1450"/>
                    <a:ext cx="110" cy="50"/>
                  </a:xfrm>
                  <a:custGeom>
                    <a:avLst/>
                    <a:gdLst/>
                    <a:ahLst/>
                    <a:cxnLst>
                      <a:cxn ang="0">
                        <a:pos x="110" y="34"/>
                      </a:cxn>
                      <a:cxn ang="0">
                        <a:pos x="20" y="0"/>
                      </a:cxn>
                      <a:cxn ang="0">
                        <a:pos x="0" y="16"/>
                      </a:cxn>
                      <a:cxn ang="0">
                        <a:pos x="90" y="50"/>
                      </a:cxn>
                      <a:cxn ang="0">
                        <a:pos x="110" y="34"/>
                      </a:cxn>
                    </a:cxnLst>
                    <a:rect l="0" t="0" r="r" b="b"/>
                    <a:pathLst>
                      <a:path w="110" h="50">
                        <a:moveTo>
                          <a:pt x="110" y="34"/>
                        </a:moveTo>
                        <a:lnTo>
                          <a:pt x="20" y="0"/>
                        </a:lnTo>
                        <a:lnTo>
                          <a:pt x="0" y="16"/>
                        </a:lnTo>
                        <a:lnTo>
                          <a:pt x="90" y="50"/>
                        </a:lnTo>
                        <a:lnTo>
                          <a:pt x="110" y="3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53" name="Freeform 2721"/>
                  <p:cNvSpPr>
                    <a:spLocks noChangeAspect="1"/>
                  </p:cNvSpPr>
                  <p:nvPr/>
                </p:nvSpPr>
                <p:spPr bwMode="auto">
                  <a:xfrm>
                    <a:off x="4712" y="1466"/>
                    <a:ext cx="110" cy="54"/>
                  </a:xfrm>
                  <a:custGeom>
                    <a:avLst/>
                    <a:gdLst/>
                    <a:ahLst/>
                    <a:cxnLst>
                      <a:cxn ang="0">
                        <a:pos x="110" y="34"/>
                      </a:cxn>
                      <a:cxn ang="0">
                        <a:pos x="20" y="0"/>
                      </a:cxn>
                      <a:cxn ang="0">
                        <a:pos x="0" y="16"/>
                      </a:cxn>
                      <a:cxn ang="0">
                        <a:pos x="88" y="54"/>
                      </a:cxn>
                      <a:cxn ang="0">
                        <a:pos x="110" y="34"/>
                      </a:cxn>
                    </a:cxnLst>
                    <a:rect l="0" t="0" r="r" b="b"/>
                    <a:pathLst>
                      <a:path w="110" h="54">
                        <a:moveTo>
                          <a:pt x="110" y="34"/>
                        </a:moveTo>
                        <a:lnTo>
                          <a:pt x="20" y="0"/>
                        </a:lnTo>
                        <a:lnTo>
                          <a:pt x="0" y="16"/>
                        </a:lnTo>
                        <a:lnTo>
                          <a:pt x="88" y="54"/>
                        </a:lnTo>
                        <a:lnTo>
                          <a:pt x="110" y="34"/>
                        </a:lnTo>
                        <a:close/>
                      </a:path>
                    </a:pathLst>
                  </a:custGeom>
                  <a:solidFill>
                    <a:srgbClr val="007292"/>
                  </a:solidFill>
                  <a:ln w="0">
                    <a:solidFill>
                      <a:srgbClr val="007292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54" name="Freeform 2722"/>
                  <p:cNvSpPr>
                    <a:spLocks noChangeAspect="1"/>
                  </p:cNvSpPr>
                  <p:nvPr/>
                </p:nvSpPr>
                <p:spPr bwMode="auto">
                  <a:xfrm>
                    <a:off x="4712" y="1466"/>
                    <a:ext cx="110" cy="54"/>
                  </a:xfrm>
                  <a:custGeom>
                    <a:avLst/>
                    <a:gdLst/>
                    <a:ahLst/>
                    <a:cxnLst>
                      <a:cxn ang="0">
                        <a:pos x="110" y="34"/>
                      </a:cxn>
                      <a:cxn ang="0">
                        <a:pos x="20" y="0"/>
                      </a:cxn>
                      <a:cxn ang="0">
                        <a:pos x="0" y="16"/>
                      </a:cxn>
                      <a:cxn ang="0">
                        <a:pos x="88" y="54"/>
                      </a:cxn>
                      <a:cxn ang="0">
                        <a:pos x="110" y="34"/>
                      </a:cxn>
                    </a:cxnLst>
                    <a:rect l="0" t="0" r="r" b="b"/>
                    <a:pathLst>
                      <a:path w="110" h="54">
                        <a:moveTo>
                          <a:pt x="110" y="34"/>
                        </a:moveTo>
                        <a:lnTo>
                          <a:pt x="20" y="0"/>
                        </a:lnTo>
                        <a:lnTo>
                          <a:pt x="0" y="16"/>
                        </a:lnTo>
                        <a:lnTo>
                          <a:pt x="88" y="54"/>
                        </a:lnTo>
                        <a:lnTo>
                          <a:pt x="110" y="3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55" name="Freeform 2723"/>
                  <p:cNvSpPr>
                    <a:spLocks noChangeAspect="1"/>
                  </p:cNvSpPr>
                  <p:nvPr/>
                </p:nvSpPr>
                <p:spPr bwMode="auto">
                  <a:xfrm>
                    <a:off x="4690" y="1482"/>
                    <a:ext cx="110" cy="58"/>
                  </a:xfrm>
                  <a:custGeom>
                    <a:avLst/>
                    <a:gdLst/>
                    <a:ahLst/>
                    <a:cxnLst>
                      <a:cxn ang="0">
                        <a:pos x="110" y="38"/>
                      </a:cxn>
                      <a:cxn ang="0">
                        <a:pos x="22" y="0"/>
                      </a:cxn>
                      <a:cxn ang="0">
                        <a:pos x="0" y="18"/>
                      </a:cxn>
                      <a:cxn ang="0">
                        <a:pos x="90" y="58"/>
                      </a:cxn>
                      <a:cxn ang="0">
                        <a:pos x="110" y="38"/>
                      </a:cxn>
                    </a:cxnLst>
                    <a:rect l="0" t="0" r="r" b="b"/>
                    <a:pathLst>
                      <a:path w="110" h="58">
                        <a:moveTo>
                          <a:pt x="110" y="38"/>
                        </a:moveTo>
                        <a:lnTo>
                          <a:pt x="22" y="0"/>
                        </a:lnTo>
                        <a:lnTo>
                          <a:pt x="0" y="18"/>
                        </a:lnTo>
                        <a:lnTo>
                          <a:pt x="90" y="58"/>
                        </a:lnTo>
                        <a:lnTo>
                          <a:pt x="110" y="38"/>
                        </a:lnTo>
                        <a:close/>
                      </a:path>
                    </a:pathLst>
                  </a:custGeom>
                  <a:solidFill>
                    <a:srgbClr val="006F9A"/>
                  </a:solidFill>
                  <a:ln w="0">
                    <a:solidFill>
                      <a:srgbClr val="006F9A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56" name="Freeform 2724"/>
                  <p:cNvSpPr>
                    <a:spLocks noChangeAspect="1"/>
                  </p:cNvSpPr>
                  <p:nvPr/>
                </p:nvSpPr>
                <p:spPr bwMode="auto">
                  <a:xfrm>
                    <a:off x="4690" y="1482"/>
                    <a:ext cx="110" cy="58"/>
                  </a:xfrm>
                  <a:custGeom>
                    <a:avLst/>
                    <a:gdLst/>
                    <a:ahLst/>
                    <a:cxnLst>
                      <a:cxn ang="0">
                        <a:pos x="110" y="38"/>
                      </a:cxn>
                      <a:cxn ang="0">
                        <a:pos x="22" y="0"/>
                      </a:cxn>
                      <a:cxn ang="0">
                        <a:pos x="0" y="18"/>
                      </a:cxn>
                      <a:cxn ang="0">
                        <a:pos x="90" y="58"/>
                      </a:cxn>
                      <a:cxn ang="0">
                        <a:pos x="110" y="38"/>
                      </a:cxn>
                    </a:cxnLst>
                    <a:rect l="0" t="0" r="r" b="b"/>
                    <a:pathLst>
                      <a:path w="110" h="58">
                        <a:moveTo>
                          <a:pt x="110" y="38"/>
                        </a:moveTo>
                        <a:lnTo>
                          <a:pt x="22" y="0"/>
                        </a:lnTo>
                        <a:lnTo>
                          <a:pt x="0" y="18"/>
                        </a:lnTo>
                        <a:lnTo>
                          <a:pt x="90" y="58"/>
                        </a:lnTo>
                        <a:lnTo>
                          <a:pt x="110" y="3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57" name="Freeform 2725"/>
                  <p:cNvSpPr>
                    <a:spLocks noChangeAspect="1"/>
                  </p:cNvSpPr>
                  <p:nvPr/>
                </p:nvSpPr>
                <p:spPr bwMode="auto">
                  <a:xfrm>
                    <a:off x="4670" y="1500"/>
                    <a:ext cx="110" cy="62"/>
                  </a:xfrm>
                  <a:custGeom>
                    <a:avLst/>
                    <a:gdLst/>
                    <a:ahLst/>
                    <a:cxnLst>
                      <a:cxn ang="0">
                        <a:pos x="110" y="40"/>
                      </a:cxn>
                      <a:cxn ang="0">
                        <a:pos x="20" y="0"/>
                      </a:cxn>
                      <a:cxn ang="0">
                        <a:pos x="0" y="20"/>
                      </a:cxn>
                      <a:cxn ang="0">
                        <a:pos x="88" y="62"/>
                      </a:cxn>
                      <a:cxn ang="0">
                        <a:pos x="110" y="40"/>
                      </a:cxn>
                    </a:cxnLst>
                    <a:rect l="0" t="0" r="r" b="b"/>
                    <a:pathLst>
                      <a:path w="110" h="62">
                        <a:moveTo>
                          <a:pt x="110" y="40"/>
                        </a:moveTo>
                        <a:lnTo>
                          <a:pt x="20" y="0"/>
                        </a:lnTo>
                        <a:lnTo>
                          <a:pt x="0" y="20"/>
                        </a:lnTo>
                        <a:lnTo>
                          <a:pt x="88" y="62"/>
                        </a:lnTo>
                        <a:lnTo>
                          <a:pt x="110" y="40"/>
                        </a:lnTo>
                        <a:close/>
                      </a:path>
                    </a:pathLst>
                  </a:custGeom>
                  <a:solidFill>
                    <a:srgbClr val="006DA0"/>
                  </a:solidFill>
                  <a:ln w="0">
                    <a:solidFill>
                      <a:srgbClr val="006DA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58" name="Freeform 2726"/>
                  <p:cNvSpPr>
                    <a:spLocks noChangeAspect="1"/>
                  </p:cNvSpPr>
                  <p:nvPr/>
                </p:nvSpPr>
                <p:spPr bwMode="auto">
                  <a:xfrm>
                    <a:off x="4670" y="1500"/>
                    <a:ext cx="110" cy="62"/>
                  </a:xfrm>
                  <a:custGeom>
                    <a:avLst/>
                    <a:gdLst/>
                    <a:ahLst/>
                    <a:cxnLst>
                      <a:cxn ang="0">
                        <a:pos x="110" y="40"/>
                      </a:cxn>
                      <a:cxn ang="0">
                        <a:pos x="20" y="0"/>
                      </a:cxn>
                      <a:cxn ang="0">
                        <a:pos x="0" y="20"/>
                      </a:cxn>
                      <a:cxn ang="0">
                        <a:pos x="88" y="62"/>
                      </a:cxn>
                      <a:cxn ang="0">
                        <a:pos x="110" y="40"/>
                      </a:cxn>
                    </a:cxnLst>
                    <a:rect l="0" t="0" r="r" b="b"/>
                    <a:pathLst>
                      <a:path w="110" h="62">
                        <a:moveTo>
                          <a:pt x="110" y="40"/>
                        </a:moveTo>
                        <a:lnTo>
                          <a:pt x="20" y="0"/>
                        </a:lnTo>
                        <a:lnTo>
                          <a:pt x="0" y="20"/>
                        </a:lnTo>
                        <a:lnTo>
                          <a:pt x="88" y="62"/>
                        </a:lnTo>
                        <a:lnTo>
                          <a:pt x="110" y="4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59" name="Freeform 2727"/>
                  <p:cNvSpPr>
                    <a:spLocks noChangeAspect="1"/>
                  </p:cNvSpPr>
                  <p:nvPr/>
                </p:nvSpPr>
                <p:spPr bwMode="auto">
                  <a:xfrm>
                    <a:off x="4648" y="1520"/>
                    <a:ext cx="110" cy="68"/>
                  </a:xfrm>
                  <a:custGeom>
                    <a:avLst/>
                    <a:gdLst/>
                    <a:ahLst/>
                    <a:cxnLst>
                      <a:cxn ang="0">
                        <a:pos x="110" y="42"/>
                      </a:cxn>
                      <a:cxn ang="0">
                        <a:pos x="22" y="0"/>
                      </a:cxn>
                      <a:cxn ang="0">
                        <a:pos x="0" y="20"/>
                      </a:cxn>
                      <a:cxn ang="0">
                        <a:pos x="88" y="68"/>
                      </a:cxn>
                      <a:cxn ang="0">
                        <a:pos x="110" y="42"/>
                      </a:cxn>
                    </a:cxnLst>
                    <a:rect l="0" t="0" r="r" b="b"/>
                    <a:pathLst>
                      <a:path w="110" h="68">
                        <a:moveTo>
                          <a:pt x="110" y="42"/>
                        </a:moveTo>
                        <a:lnTo>
                          <a:pt x="22" y="0"/>
                        </a:lnTo>
                        <a:lnTo>
                          <a:pt x="0" y="20"/>
                        </a:lnTo>
                        <a:lnTo>
                          <a:pt x="88" y="68"/>
                        </a:lnTo>
                        <a:lnTo>
                          <a:pt x="110" y="42"/>
                        </a:lnTo>
                        <a:close/>
                      </a:path>
                    </a:pathLst>
                  </a:custGeom>
                  <a:solidFill>
                    <a:srgbClr val="006BA6"/>
                  </a:solidFill>
                  <a:ln w="0">
                    <a:solidFill>
                      <a:srgbClr val="006BA6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60" name="Freeform 2728"/>
                  <p:cNvSpPr>
                    <a:spLocks noChangeAspect="1"/>
                  </p:cNvSpPr>
                  <p:nvPr/>
                </p:nvSpPr>
                <p:spPr bwMode="auto">
                  <a:xfrm>
                    <a:off x="4648" y="1520"/>
                    <a:ext cx="110" cy="68"/>
                  </a:xfrm>
                  <a:custGeom>
                    <a:avLst/>
                    <a:gdLst/>
                    <a:ahLst/>
                    <a:cxnLst>
                      <a:cxn ang="0">
                        <a:pos x="110" y="42"/>
                      </a:cxn>
                      <a:cxn ang="0">
                        <a:pos x="22" y="0"/>
                      </a:cxn>
                      <a:cxn ang="0">
                        <a:pos x="0" y="20"/>
                      </a:cxn>
                      <a:cxn ang="0">
                        <a:pos x="88" y="68"/>
                      </a:cxn>
                      <a:cxn ang="0">
                        <a:pos x="110" y="42"/>
                      </a:cxn>
                    </a:cxnLst>
                    <a:rect l="0" t="0" r="r" b="b"/>
                    <a:pathLst>
                      <a:path w="110" h="68">
                        <a:moveTo>
                          <a:pt x="110" y="42"/>
                        </a:moveTo>
                        <a:lnTo>
                          <a:pt x="22" y="0"/>
                        </a:lnTo>
                        <a:lnTo>
                          <a:pt x="0" y="20"/>
                        </a:lnTo>
                        <a:lnTo>
                          <a:pt x="88" y="68"/>
                        </a:lnTo>
                        <a:lnTo>
                          <a:pt x="110" y="4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61" name="Freeform 2729"/>
                  <p:cNvSpPr>
                    <a:spLocks noChangeAspect="1"/>
                  </p:cNvSpPr>
                  <p:nvPr/>
                </p:nvSpPr>
                <p:spPr bwMode="auto">
                  <a:xfrm>
                    <a:off x="4626" y="1540"/>
                    <a:ext cx="110" cy="76"/>
                  </a:xfrm>
                  <a:custGeom>
                    <a:avLst/>
                    <a:gdLst/>
                    <a:ahLst/>
                    <a:cxnLst>
                      <a:cxn ang="0">
                        <a:pos x="110" y="48"/>
                      </a:cxn>
                      <a:cxn ang="0">
                        <a:pos x="22" y="0"/>
                      </a:cxn>
                      <a:cxn ang="0">
                        <a:pos x="0" y="24"/>
                      </a:cxn>
                      <a:cxn ang="0">
                        <a:pos x="88" y="76"/>
                      </a:cxn>
                      <a:cxn ang="0">
                        <a:pos x="110" y="48"/>
                      </a:cxn>
                    </a:cxnLst>
                    <a:rect l="0" t="0" r="r" b="b"/>
                    <a:pathLst>
                      <a:path w="110" h="76">
                        <a:moveTo>
                          <a:pt x="110" y="48"/>
                        </a:moveTo>
                        <a:lnTo>
                          <a:pt x="22" y="0"/>
                        </a:lnTo>
                        <a:lnTo>
                          <a:pt x="0" y="24"/>
                        </a:lnTo>
                        <a:lnTo>
                          <a:pt x="88" y="76"/>
                        </a:lnTo>
                        <a:lnTo>
                          <a:pt x="110" y="48"/>
                        </a:lnTo>
                        <a:close/>
                      </a:path>
                    </a:pathLst>
                  </a:custGeom>
                  <a:solidFill>
                    <a:srgbClr val="0069AB"/>
                  </a:solidFill>
                  <a:ln w="0">
                    <a:solidFill>
                      <a:srgbClr val="0069AB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62" name="Freeform 2730"/>
                  <p:cNvSpPr>
                    <a:spLocks noChangeAspect="1"/>
                  </p:cNvSpPr>
                  <p:nvPr/>
                </p:nvSpPr>
                <p:spPr bwMode="auto">
                  <a:xfrm>
                    <a:off x="4626" y="1540"/>
                    <a:ext cx="110" cy="76"/>
                  </a:xfrm>
                  <a:custGeom>
                    <a:avLst/>
                    <a:gdLst/>
                    <a:ahLst/>
                    <a:cxnLst>
                      <a:cxn ang="0">
                        <a:pos x="110" y="48"/>
                      </a:cxn>
                      <a:cxn ang="0">
                        <a:pos x="22" y="0"/>
                      </a:cxn>
                      <a:cxn ang="0">
                        <a:pos x="0" y="24"/>
                      </a:cxn>
                      <a:cxn ang="0">
                        <a:pos x="88" y="76"/>
                      </a:cxn>
                      <a:cxn ang="0">
                        <a:pos x="110" y="48"/>
                      </a:cxn>
                    </a:cxnLst>
                    <a:rect l="0" t="0" r="r" b="b"/>
                    <a:pathLst>
                      <a:path w="110" h="76">
                        <a:moveTo>
                          <a:pt x="110" y="48"/>
                        </a:moveTo>
                        <a:lnTo>
                          <a:pt x="22" y="0"/>
                        </a:lnTo>
                        <a:lnTo>
                          <a:pt x="0" y="24"/>
                        </a:lnTo>
                        <a:lnTo>
                          <a:pt x="88" y="76"/>
                        </a:lnTo>
                        <a:lnTo>
                          <a:pt x="110" y="4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63" name="Freeform 2731"/>
                  <p:cNvSpPr>
                    <a:spLocks noChangeAspect="1"/>
                  </p:cNvSpPr>
                  <p:nvPr/>
                </p:nvSpPr>
                <p:spPr bwMode="auto">
                  <a:xfrm>
                    <a:off x="4604" y="1564"/>
                    <a:ext cx="110" cy="82"/>
                  </a:xfrm>
                  <a:custGeom>
                    <a:avLst/>
                    <a:gdLst/>
                    <a:ahLst/>
                    <a:cxnLst>
                      <a:cxn ang="0">
                        <a:pos x="110" y="52"/>
                      </a:cxn>
                      <a:cxn ang="0">
                        <a:pos x="22" y="0"/>
                      </a:cxn>
                      <a:cxn ang="0">
                        <a:pos x="0" y="26"/>
                      </a:cxn>
                      <a:cxn ang="0">
                        <a:pos x="88" y="82"/>
                      </a:cxn>
                      <a:cxn ang="0">
                        <a:pos x="110" y="52"/>
                      </a:cxn>
                    </a:cxnLst>
                    <a:rect l="0" t="0" r="r" b="b"/>
                    <a:pathLst>
                      <a:path w="110" h="82">
                        <a:moveTo>
                          <a:pt x="110" y="52"/>
                        </a:moveTo>
                        <a:lnTo>
                          <a:pt x="22" y="0"/>
                        </a:lnTo>
                        <a:lnTo>
                          <a:pt x="0" y="26"/>
                        </a:lnTo>
                        <a:lnTo>
                          <a:pt x="88" y="82"/>
                        </a:lnTo>
                        <a:lnTo>
                          <a:pt x="110" y="52"/>
                        </a:lnTo>
                        <a:close/>
                      </a:path>
                    </a:pathLst>
                  </a:custGeom>
                  <a:solidFill>
                    <a:srgbClr val="0A67B0"/>
                  </a:solidFill>
                  <a:ln w="0">
                    <a:solidFill>
                      <a:srgbClr val="0A67B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64" name="Freeform 2732"/>
                  <p:cNvSpPr>
                    <a:spLocks noChangeAspect="1"/>
                  </p:cNvSpPr>
                  <p:nvPr/>
                </p:nvSpPr>
                <p:spPr bwMode="auto">
                  <a:xfrm>
                    <a:off x="4604" y="1564"/>
                    <a:ext cx="110" cy="82"/>
                  </a:xfrm>
                  <a:custGeom>
                    <a:avLst/>
                    <a:gdLst/>
                    <a:ahLst/>
                    <a:cxnLst>
                      <a:cxn ang="0">
                        <a:pos x="110" y="52"/>
                      </a:cxn>
                      <a:cxn ang="0">
                        <a:pos x="22" y="0"/>
                      </a:cxn>
                      <a:cxn ang="0">
                        <a:pos x="0" y="26"/>
                      </a:cxn>
                      <a:cxn ang="0">
                        <a:pos x="88" y="82"/>
                      </a:cxn>
                      <a:cxn ang="0">
                        <a:pos x="110" y="52"/>
                      </a:cxn>
                    </a:cxnLst>
                    <a:rect l="0" t="0" r="r" b="b"/>
                    <a:pathLst>
                      <a:path w="110" h="82">
                        <a:moveTo>
                          <a:pt x="110" y="52"/>
                        </a:moveTo>
                        <a:lnTo>
                          <a:pt x="22" y="0"/>
                        </a:lnTo>
                        <a:lnTo>
                          <a:pt x="0" y="26"/>
                        </a:lnTo>
                        <a:lnTo>
                          <a:pt x="88" y="82"/>
                        </a:lnTo>
                        <a:lnTo>
                          <a:pt x="110" y="5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65" name="Freeform 2733"/>
                  <p:cNvSpPr>
                    <a:spLocks noChangeAspect="1"/>
                  </p:cNvSpPr>
                  <p:nvPr/>
                </p:nvSpPr>
                <p:spPr bwMode="auto">
                  <a:xfrm>
                    <a:off x="4582" y="1590"/>
                    <a:ext cx="110" cy="90"/>
                  </a:xfrm>
                  <a:custGeom>
                    <a:avLst/>
                    <a:gdLst/>
                    <a:ahLst/>
                    <a:cxnLst>
                      <a:cxn ang="0">
                        <a:pos x="110" y="56"/>
                      </a:cxn>
                      <a:cxn ang="0">
                        <a:pos x="22" y="0"/>
                      </a:cxn>
                      <a:cxn ang="0">
                        <a:pos x="0" y="28"/>
                      </a:cxn>
                      <a:cxn ang="0">
                        <a:pos x="88" y="90"/>
                      </a:cxn>
                      <a:cxn ang="0">
                        <a:pos x="110" y="56"/>
                      </a:cxn>
                    </a:cxnLst>
                    <a:rect l="0" t="0" r="r" b="b"/>
                    <a:pathLst>
                      <a:path w="110" h="90">
                        <a:moveTo>
                          <a:pt x="110" y="56"/>
                        </a:moveTo>
                        <a:lnTo>
                          <a:pt x="22" y="0"/>
                        </a:lnTo>
                        <a:lnTo>
                          <a:pt x="0" y="28"/>
                        </a:lnTo>
                        <a:lnTo>
                          <a:pt x="88" y="90"/>
                        </a:lnTo>
                        <a:lnTo>
                          <a:pt x="110" y="56"/>
                        </a:lnTo>
                        <a:close/>
                      </a:path>
                    </a:pathLst>
                  </a:custGeom>
                  <a:solidFill>
                    <a:srgbClr val="1366B3"/>
                  </a:solidFill>
                  <a:ln w="0">
                    <a:solidFill>
                      <a:srgbClr val="1366B3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66" name="Freeform 2734"/>
                  <p:cNvSpPr>
                    <a:spLocks noChangeAspect="1"/>
                  </p:cNvSpPr>
                  <p:nvPr/>
                </p:nvSpPr>
                <p:spPr bwMode="auto">
                  <a:xfrm>
                    <a:off x="4582" y="1590"/>
                    <a:ext cx="110" cy="90"/>
                  </a:xfrm>
                  <a:custGeom>
                    <a:avLst/>
                    <a:gdLst/>
                    <a:ahLst/>
                    <a:cxnLst>
                      <a:cxn ang="0">
                        <a:pos x="110" y="56"/>
                      </a:cxn>
                      <a:cxn ang="0">
                        <a:pos x="22" y="0"/>
                      </a:cxn>
                      <a:cxn ang="0">
                        <a:pos x="0" y="28"/>
                      </a:cxn>
                      <a:cxn ang="0">
                        <a:pos x="88" y="90"/>
                      </a:cxn>
                      <a:cxn ang="0">
                        <a:pos x="110" y="56"/>
                      </a:cxn>
                    </a:cxnLst>
                    <a:rect l="0" t="0" r="r" b="b"/>
                    <a:pathLst>
                      <a:path w="110" h="90">
                        <a:moveTo>
                          <a:pt x="110" y="56"/>
                        </a:moveTo>
                        <a:lnTo>
                          <a:pt x="22" y="0"/>
                        </a:lnTo>
                        <a:lnTo>
                          <a:pt x="0" y="28"/>
                        </a:lnTo>
                        <a:lnTo>
                          <a:pt x="88" y="90"/>
                        </a:lnTo>
                        <a:lnTo>
                          <a:pt x="110" y="5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67" name="Freeform 2735"/>
                  <p:cNvSpPr>
                    <a:spLocks noChangeAspect="1"/>
                  </p:cNvSpPr>
                  <p:nvPr/>
                </p:nvSpPr>
                <p:spPr bwMode="auto">
                  <a:xfrm>
                    <a:off x="4560" y="1618"/>
                    <a:ext cx="110" cy="96"/>
                  </a:xfrm>
                  <a:custGeom>
                    <a:avLst/>
                    <a:gdLst/>
                    <a:ahLst/>
                    <a:cxnLst>
                      <a:cxn ang="0">
                        <a:pos x="110" y="62"/>
                      </a:cxn>
                      <a:cxn ang="0">
                        <a:pos x="22" y="0"/>
                      </a:cxn>
                      <a:cxn ang="0">
                        <a:pos x="0" y="28"/>
                      </a:cxn>
                      <a:cxn ang="0">
                        <a:pos x="86" y="96"/>
                      </a:cxn>
                      <a:cxn ang="0">
                        <a:pos x="110" y="62"/>
                      </a:cxn>
                    </a:cxnLst>
                    <a:rect l="0" t="0" r="r" b="b"/>
                    <a:pathLst>
                      <a:path w="110" h="96">
                        <a:moveTo>
                          <a:pt x="110" y="62"/>
                        </a:moveTo>
                        <a:lnTo>
                          <a:pt x="22" y="0"/>
                        </a:lnTo>
                        <a:lnTo>
                          <a:pt x="0" y="28"/>
                        </a:lnTo>
                        <a:lnTo>
                          <a:pt x="86" y="96"/>
                        </a:lnTo>
                        <a:lnTo>
                          <a:pt x="110" y="62"/>
                        </a:lnTo>
                        <a:close/>
                      </a:path>
                    </a:pathLst>
                  </a:custGeom>
                  <a:solidFill>
                    <a:srgbClr val="1D65B5"/>
                  </a:solidFill>
                  <a:ln w="0">
                    <a:solidFill>
                      <a:srgbClr val="1D65B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68" name="Freeform 2736"/>
                  <p:cNvSpPr>
                    <a:spLocks noChangeAspect="1"/>
                  </p:cNvSpPr>
                  <p:nvPr/>
                </p:nvSpPr>
                <p:spPr bwMode="auto">
                  <a:xfrm>
                    <a:off x="4560" y="1618"/>
                    <a:ext cx="110" cy="96"/>
                  </a:xfrm>
                  <a:custGeom>
                    <a:avLst/>
                    <a:gdLst/>
                    <a:ahLst/>
                    <a:cxnLst>
                      <a:cxn ang="0">
                        <a:pos x="110" y="62"/>
                      </a:cxn>
                      <a:cxn ang="0">
                        <a:pos x="22" y="0"/>
                      </a:cxn>
                      <a:cxn ang="0">
                        <a:pos x="0" y="28"/>
                      </a:cxn>
                      <a:cxn ang="0">
                        <a:pos x="86" y="96"/>
                      </a:cxn>
                      <a:cxn ang="0">
                        <a:pos x="110" y="62"/>
                      </a:cxn>
                    </a:cxnLst>
                    <a:rect l="0" t="0" r="r" b="b"/>
                    <a:pathLst>
                      <a:path w="110" h="96">
                        <a:moveTo>
                          <a:pt x="110" y="62"/>
                        </a:moveTo>
                        <a:lnTo>
                          <a:pt x="22" y="0"/>
                        </a:lnTo>
                        <a:lnTo>
                          <a:pt x="0" y="28"/>
                        </a:lnTo>
                        <a:lnTo>
                          <a:pt x="86" y="96"/>
                        </a:lnTo>
                        <a:lnTo>
                          <a:pt x="110" y="6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69" name="Freeform 2737"/>
                  <p:cNvSpPr>
                    <a:spLocks noChangeAspect="1"/>
                  </p:cNvSpPr>
                  <p:nvPr/>
                </p:nvSpPr>
                <p:spPr bwMode="auto">
                  <a:xfrm>
                    <a:off x="4536" y="1646"/>
                    <a:ext cx="110" cy="106"/>
                  </a:xfrm>
                  <a:custGeom>
                    <a:avLst/>
                    <a:gdLst/>
                    <a:ahLst/>
                    <a:cxnLst>
                      <a:cxn ang="0">
                        <a:pos x="110" y="68"/>
                      </a:cxn>
                      <a:cxn ang="0">
                        <a:pos x="24" y="0"/>
                      </a:cxn>
                      <a:cxn ang="0">
                        <a:pos x="0" y="32"/>
                      </a:cxn>
                      <a:cxn ang="0">
                        <a:pos x="88" y="106"/>
                      </a:cxn>
                      <a:cxn ang="0">
                        <a:pos x="110" y="68"/>
                      </a:cxn>
                    </a:cxnLst>
                    <a:rect l="0" t="0" r="r" b="b"/>
                    <a:pathLst>
                      <a:path w="110" h="106">
                        <a:moveTo>
                          <a:pt x="110" y="68"/>
                        </a:moveTo>
                        <a:lnTo>
                          <a:pt x="24" y="0"/>
                        </a:lnTo>
                        <a:lnTo>
                          <a:pt x="0" y="32"/>
                        </a:lnTo>
                        <a:lnTo>
                          <a:pt x="88" y="106"/>
                        </a:lnTo>
                        <a:lnTo>
                          <a:pt x="110" y="68"/>
                        </a:lnTo>
                        <a:close/>
                      </a:path>
                    </a:pathLst>
                  </a:custGeom>
                  <a:solidFill>
                    <a:srgbClr val="2466B6"/>
                  </a:solidFill>
                  <a:ln w="0">
                    <a:solidFill>
                      <a:srgbClr val="2466B6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70" name="Freeform 2738"/>
                  <p:cNvSpPr>
                    <a:spLocks noChangeAspect="1"/>
                  </p:cNvSpPr>
                  <p:nvPr/>
                </p:nvSpPr>
                <p:spPr bwMode="auto">
                  <a:xfrm>
                    <a:off x="4536" y="1646"/>
                    <a:ext cx="110" cy="106"/>
                  </a:xfrm>
                  <a:custGeom>
                    <a:avLst/>
                    <a:gdLst/>
                    <a:ahLst/>
                    <a:cxnLst>
                      <a:cxn ang="0">
                        <a:pos x="110" y="68"/>
                      </a:cxn>
                      <a:cxn ang="0">
                        <a:pos x="24" y="0"/>
                      </a:cxn>
                      <a:cxn ang="0">
                        <a:pos x="0" y="32"/>
                      </a:cxn>
                      <a:cxn ang="0">
                        <a:pos x="88" y="106"/>
                      </a:cxn>
                      <a:cxn ang="0">
                        <a:pos x="110" y="68"/>
                      </a:cxn>
                    </a:cxnLst>
                    <a:rect l="0" t="0" r="r" b="b"/>
                    <a:pathLst>
                      <a:path w="110" h="106">
                        <a:moveTo>
                          <a:pt x="110" y="68"/>
                        </a:moveTo>
                        <a:lnTo>
                          <a:pt x="24" y="0"/>
                        </a:lnTo>
                        <a:lnTo>
                          <a:pt x="0" y="32"/>
                        </a:lnTo>
                        <a:lnTo>
                          <a:pt x="88" y="106"/>
                        </a:lnTo>
                        <a:lnTo>
                          <a:pt x="110" y="6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71" name="Freeform 2739"/>
                  <p:cNvSpPr>
                    <a:spLocks noChangeAspect="1"/>
                  </p:cNvSpPr>
                  <p:nvPr/>
                </p:nvSpPr>
                <p:spPr bwMode="auto">
                  <a:xfrm>
                    <a:off x="4514" y="1678"/>
                    <a:ext cx="110" cy="116"/>
                  </a:xfrm>
                  <a:custGeom>
                    <a:avLst/>
                    <a:gdLst/>
                    <a:ahLst/>
                    <a:cxnLst>
                      <a:cxn ang="0">
                        <a:pos x="110" y="74"/>
                      </a:cxn>
                      <a:cxn ang="0">
                        <a:pos x="22" y="0"/>
                      </a:cxn>
                      <a:cxn ang="0">
                        <a:pos x="0" y="32"/>
                      </a:cxn>
                      <a:cxn ang="0">
                        <a:pos x="86" y="116"/>
                      </a:cxn>
                      <a:cxn ang="0">
                        <a:pos x="110" y="74"/>
                      </a:cxn>
                    </a:cxnLst>
                    <a:rect l="0" t="0" r="r" b="b"/>
                    <a:pathLst>
                      <a:path w="110" h="116">
                        <a:moveTo>
                          <a:pt x="110" y="74"/>
                        </a:moveTo>
                        <a:lnTo>
                          <a:pt x="22" y="0"/>
                        </a:lnTo>
                        <a:lnTo>
                          <a:pt x="0" y="32"/>
                        </a:lnTo>
                        <a:lnTo>
                          <a:pt x="86" y="116"/>
                        </a:lnTo>
                        <a:lnTo>
                          <a:pt x="110" y="74"/>
                        </a:lnTo>
                        <a:close/>
                      </a:path>
                    </a:pathLst>
                  </a:custGeom>
                  <a:solidFill>
                    <a:srgbClr val="2C67B7"/>
                  </a:solidFill>
                  <a:ln w="0">
                    <a:solidFill>
                      <a:srgbClr val="2C67B7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72" name="Freeform 2740"/>
                  <p:cNvSpPr>
                    <a:spLocks noChangeAspect="1"/>
                  </p:cNvSpPr>
                  <p:nvPr/>
                </p:nvSpPr>
                <p:spPr bwMode="auto">
                  <a:xfrm>
                    <a:off x="4514" y="1678"/>
                    <a:ext cx="110" cy="116"/>
                  </a:xfrm>
                  <a:custGeom>
                    <a:avLst/>
                    <a:gdLst/>
                    <a:ahLst/>
                    <a:cxnLst>
                      <a:cxn ang="0">
                        <a:pos x="110" y="74"/>
                      </a:cxn>
                      <a:cxn ang="0">
                        <a:pos x="22" y="0"/>
                      </a:cxn>
                      <a:cxn ang="0">
                        <a:pos x="0" y="32"/>
                      </a:cxn>
                      <a:cxn ang="0">
                        <a:pos x="86" y="116"/>
                      </a:cxn>
                      <a:cxn ang="0">
                        <a:pos x="110" y="74"/>
                      </a:cxn>
                    </a:cxnLst>
                    <a:rect l="0" t="0" r="r" b="b"/>
                    <a:pathLst>
                      <a:path w="110" h="116">
                        <a:moveTo>
                          <a:pt x="110" y="74"/>
                        </a:moveTo>
                        <a:lnTo>
                          <a:pt x="22" y="0"/>
                        </a:lnTo>
                        <a:lnTo>
                          <a:pt x="0" y="32"/>
                        </a:lnTo>
                        <a:lnTo>
                          <a:pt x="86" y="116"/>
                        </a:lnTo>
                        <a:lnTo>
                          <a:pt x="110" y="7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73" name="Freeform 2741"/>
                  <p:cNvSpPr>
                    <a:spLocks noChangeAspect="1"/>
                  </p:cNvSpPr>
                  <p:nvPr/>
                </p:nvSpPr>
                <p:spPr bwMode="auto">
                  <a:xfrm>
                    <a:off x="4490" y="1710"/>
                    <a:ext cx="110" cy="124"/>
                  </a:xfrm>
                  <a:custGeom>
                    <a:avLst/>
                    <a:gdLst/>
                    <a:ahLst/>
                    <a:cxnLst>
                      <a:cxn ang="0">
                        <a:pos x="110" y="84"/>
                      </a:cxn>
                      <a:cxn ang="0">
                        <a:pos x="24" y="0"/>
                      </a:cxn>
                      <a:cxn ang="0">
                        <a:pos x="0" y="32"/>
                      </a:cxn>
                      <a:cxn ang="0">
                        <a:pos x="86" y="124"/>
                      </a:cxn>
                      <a:cxn ang="0">
                        <a:pos x="110" y="84"/>
                      </a:cxn>
                    </a:cxnLst>
                    <a:rect l="0" t="0" r="r" b="b"/>
                    <a:pathLst>
                      <a:path w="110" h="124">
                        <a:moveTo>
                          <a:pt x="110" y="84"/>
                        </a:moveTo>
                        <a:lnTo>
                          <a:pt x="24" y="0"/>
                        </a:lnTo>
                        <a:lnTo>
                          <a:pt x="0" y="32"/>
                        </a:lnTo>
                        <a:lnTo>
                          <a:pt x="86" y="124"/>
                        </a:lnTo>
                        <a:lnTo>
                          <a:pt x="110" y="84"/>
                        </a:lnTo>
                        <a:close/>
                      </a:path>
                    </a:pathLst>
                  </a:custGeom>
                  <a:solidFill>
                    <a:srgbClr val="326AB5"/>
                  </a:solidFill>
                  <a:ln w="0">
                    <a:solidFill>
                      <a:srgbClr val="326AB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74" name="Freeform 2742"/>
                  <p:cNvSpPr>
                    <a:spLocks noChangeAspect="1"/>
                  </p:cNvSpPr>
                  <p:nvPr/>
                </p:nvSpPr>
                <p:spPr bwMode="auto">
                  <a:xfrm>
                    <a:off x="4490" y="1710"/>
                    <a:ext cx="110" cy="124"/>
                  </a:xfrm>
                  <a:custGeom>
                    <a:avLst/>
                    <a:gdLst/>
                    <a:ahLst/>
                    <a:cxnLst>
                      <a:cxn ang="0">
                        <a:pos x="110" y="84"/>
                      </a:cxn>
                      <a:cxn ang="0">
                        <a:pos x="24" y="0"/>
                      </a:cxn>
                      <a:cxn ang="0">
                        <a:pos x="0" y="32"/>
                      </a:cxn>
                      <a:cxn ang="0">
                        <a:pos x="86" y="124"/>
                      </a:cxn>
                      <a:cxn ang="0">
                        <a:pos x="110" y="84"/>
                      </a:cxn>
                    </a:cxnLst>
                    <a:rect l="0" t="0" r="r" b="b"/>
                    <a:pathLst>
                      <a:path w="110" h="124">
                        <a:moveTo>
                          <a:pt x="110" y="84"/>
                        </a:moveTo>
                        <a:lnTo>
                          <a:pt x="24" y="0"/>
                        </a:lnTo>
                        <a:lnTo>
                          <a:pt x="0" y="32"/>
                        </a:lnTo>
                        <a:lnTo>
                          <a:pt x="86" y="124"/>
                        </a:lnTo>
                        <a:lnTo>
                          <a:pt x="110" y="8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75" name="Freeform 2743"/>
                  <p:cNvSpPr>
                    <a:spLocks noChangeAspect="1"/>
                  </p:cNvSpPr>
                  <p:nvPr/>
                </p:nvSpPr>
                <p:spPr bwMode="auto">
                  <a:xfrm>
                    <a:off x="4468" y="1742"/>
                    <a:ext cx="108" cy="134"/>
                  </a:xfrm>
                  <a:custGeom>
                    <a:avLst/>
                    <a:gdLst/>
                    <a:ahLst/>
                    <a:cxnLst>
                      <a:cxn ang="0">
                        <a:pos x="108" y="92"/>
                      </a:cxn>
                      <a:cxn ang="0">
                        <a:pos x="22" y="0"/>
                      </a:cxn>
                      <a:cxn ang="0">
                        <a:pos x="0" y="32"/>
                      </a:cxn>
                      <a:cxn ang="0">
                        <a:pos x="86" y="134"/>
                      </a:cxn>
                      <a:cxn ang="0">
                        <a:pos x="108" y="92"/>
                      </a:cxn>
                    </a:cxnLst>
                    <a:rect l="0" t="0" r="r" b="b"/>
                    <a:pathLst>
                      <a:path w="108" h="134">
                        <a:moveTo>
                          <a:pt x="108" y="92"/>
                        </a:moveTo>
                        <a:lnTo>
                          <a:pt x="22" y="0"/>
                        </a:lnTo>
                        <a:lnTo>
                          <a:pt x="0" y="32"/>
                        </a:lnTo>
                        <a:lnTo>
                          <a:pt x="86" y="134"/>
                        </a:lnTo>
                        <a:lnTo>
                          <a:pt x="108" y="92"/>
                        </a:lnTo>
                        <a:close/>
                      </a:path>
                    </a:pathLst>
                  </a:custGeom>
                  <a:solidFill>
                    <a:srgbClr val="376FB2"/>
                  </a:solidFill>
                  <a:ln w="0">
                    <a:solidFill>
                      <a:srgbClr val="376FB2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76" name="Freeform 2744"/>
                  <p:cNvSpPr>
                    <a:spLocks noChangeAspect="1"/>
                  </p:cNvSpPr>
                  <p:nvPr/>
                </p:nvSpPr>
                <p:spPr bwMode="auto">
                  <a:xfrm>
                    <a:off x="4468" y="1742"/>
                    <a:ext cx="108" cy="134"/>
                  </a:xfrm>
                  <a:custGeom>
                    <a:avLst/>
                    <a:gdLst/>
                    <a:ahLst/>
                    <a:cxnLst>
                      <a:cxn ang="0">
                        <a:pos x="108" y="92"/>
                      </a:cxn>
                      <a:cxn ang="0">
                        <a:pos x="22" y="0"/>
                      </a:cxn>
                      <a:cxn ang="0">
                        <a:pos x="0" y="32"/>
                      </a:cxn>
                      <a:cxn ang="0">
                        <a:pos x="86" y="134"/>
                      </a:cxn>
                      <a:cxn ang="0">
                        <a:pos x="108" y="92"/>
                      </a:cxn>
                    </a:cxnLst>
                    <a:rect l="0" t="0" r="r" b="b"/>
                    <a:pathLst>
                      <a:path w="108" h="134">
                        <a:moveTo>
                          <a:pt x="108" y="92"/>
                        </a:moveTo>
                        <a:lnTo>
                          <a:pt x="22" y="0"/>
                        </a:lnTo>
                        <a:lnTo>
                          <a:pt x="0" y="32"/>
                        </a:lnTo>
                        <a:lnTo>
                          <a:pt x="86" y="134"/>
                        </a:lnTo>
                        <a:lnTo>
                          <a:pt x="108" y="9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77" name="Freeform 2745"/>
                  <p:cNvSpPr>
                    <a:spLocks noChangeAspect="1"/>
                  </p:cNvSpPr>
                  <p:nvPr/>
                </p:nvSpPr>
                <p:spPr bwMode="auto">
                  <a:xfrm>
                    <a:off x="4444" y="1774"/>
                    <a:ext cx="110" cy="144"/>
                  </a:xfrm>
                  <a:custGeom>
                    <a:avLst/>
                    <a:gdLst/>
                    <a:ahLst/>
                    <a:cxnLst>
                      <a:cxn ang="0">
                        <a:pos x="110" y="102"/>
                      </a:cxn>
                      <a:cxn ang="0">
                        <a:pos x="24" y="0"/>
                      </a:cxn>
                      <a:cxn ang="0">
                        <a:pos x="0" y="32"/>
                      </a:cxn>
                      <a:cxn ang="0">
                        <a:pos x="86" y="144"/>
                      </a:cxn>
                      <a:cxn ang="0">
                        <a:pos x="110" y="102"/>
                      </a:cxn>
                    </a:cxnLst>
                    <a:rect l="0" t="0" r="r" b="b"/>
                    <a:pathLst>
                      <a:path w="110" h="144">
                        <a:moveTo>
                          <a:pt x="110" y="102"/>
                        </a:moveTo>
                        <a:lnTo>
                          <a:pt x="24" y="0"/>
                        </a:lnTo>
                        <a:lnTo>
                          <a:pt x="0" y="32"/>
                        </a:lnTo>
                        <a:lnTo>
                          <a:pt x="86" y="144"/>
                        </a:lnTo>
                        <a:lnTo>
                          <a:pt x="110" y="102"/>
                        </a:lnTo>
                        <a:close/>
                      </a:path>
                    </a:pathLst>
                  </a:custGeom>
                  <a:solidFill>
                    <a:srgbClr val="3B75AE"/>
                  </a:solidFill>
                  <a:ln w="0">
                    <a:solidFill>
                      <a:srgbClr val="3B75AE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78" name="Freeform 2746"/>
                  <p:cNvSpPr>
                    <a:spLocks noChangeAspect="1"/>
                  </p:cNvSpPr>
                  <p:nvPr/>
                </p:nvSpPr>
                <p:spPr bwMode="auto">
                  <a:xfrm>
                    <a:off x="4444" y="1774"/>
                    <a:ext cx="110" cy="144"/>
                  </a:xfrm>
                  <a:custGeom>
                    <a:avLst/>
                    <a:gdLst/>
                    <a:ahLst/>
                    <a:cxnLst>
                      <a:cxn ang="0">
                        <a:pos x="110" y="102"/>
                      </a:cxn>
                      <a:cxn ang="0">
                        <a:pos x="24" y="0"/>
                      </a:cxn>
                      <a:cxn ang="0">
                        <a:pos x="0" y="32"/>
                      </a:cxn>
                      <a:cxn ang="0">
                        <a:pos x="86" y="144"/>
                      </a:cxn>
                      <a:cxn ang="0">
                        <a:pos x="110" y="102"/>
                      </a:cxn>
                    </a:cxnLst>
                    <a:rect l="0" t="0" r="r" b="b"/>
                    <a:pathLst>
                      <a:path w="110" h="144">
                        <a:moveTo>
                          <a:pt x="110" y="102"/>
                        </a:moveTo>
                        <a:lnTo>
                          <a:pt x="24" y="0"/>
                        </a:lnTo>
                        <a:lnTo>
                          <a:pt x="0" y="32"/>
                        </a:lnTo>
                        <a:lnTo>
                          <a:pt x="86" y="144"/>
                        </a:lnTo>
                        <a:lnTo>
                          <a:pt x="110" y="10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79" name="Freeform 2747"/>
                  <p:cNvSpPr>
                    <a:spLocks noChangeAspect="1"/>
                  </p:cNvSpPr>
                  <p:nvPr/>
                </p:nvSpPr>
                <p:spPr bwMode="auto">
                  <a:xfrm>
                    <a:off x="4420" y="1806"/>
                    <a:ext cx="110" cy="150"/>
                  </a:xfrm>
                  <a:custGeom>
                    <a:avLst/>
                    <a:gdLst/>
                    <a:ahLst/>
                    <a:cxnLst>
                      <a:cxn ang="0">
                        <a:pos x="110" y="112"/>
                      </a:cxn>
                      <a:cxn ang="0">
                        <a:pos x="24" y="0"/>
                      </a:cxn>
                      <a:cxn ang="0">
                        <a:pos x="0" y="28"/>
                      </a:cxn>
                      <a:cxn ang="0">
                        <a:pos x="86" y="150"/>
                      </a:cxn>
                      <a:cxn ang="0">
                        <a:pos x="110" y="112"/>
                      </a:cxn>
                    </a:cxnLst>
                    <a:rect l="0" t="0" r="r" b="b"/>
                    <a:pathLst>
                      <a:path w="110" h="150">
                        <a:moveTo>
                          <a:pt x="110" y="112"/>
                        </a:moveTo>
                        <a:lnTo>
                          <a:pt x="24" y="0"/>
                        </a:lnTo>
                        <a:lnTo>
                          <a:pt x="0" y="28"/>
                        </a:lnTo>
                        <a:lnTo>
                          <a:pt x="86" y="150"/>
                        </a:lnTo>
                        <a:lnTo>
                          <a:pt x="110" y="112"/>
                        </a:lnTo>
                        <a:close/>
                      </a:path>
                    </a:pathLst>
                  </a:custGeom>
                  <a:solidFill>
                    <a:srgbClr val="3D80A4"/>
                  </a:solidFill>
                  <a:ln w="0">
                    <a:solidFill>
                      <a:srgbClr val="3D80A4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80" name="Freeform 2748"/>
                  <p:cNvSpPr>
                    <a:spLocks noChangeAspect="1"/>
                  </p:cNvSpPr>
                  <p:nvPr/>
                </p:nvSpPr>
                <p:spPr bwMode="auto">
                  <a:xfrm>
                    <a:off x="4420" y="1806"/>
                    <a:ext cx="110" cy="150"/>
                  </a:xfrm>
                  <a:custGeom>
                    <a:avLst/>
                    <a:gdLst/>
                    <a:ahLst/>
                    <a:cxnLst>
                      <a:cxn ang="0">
                        <a:pos x="110" y="112"/>
                      </a:cxn>
                      <a:cxn ang="0">
                        <a:pos x="24" y="0"/>
                      </a:cxn>
                      <a:cxn ang="0">
                        <a:pos x="0" y="28"/>
                      </a:cxn>
                      <a:cxn ang="0">
                        <a:pos x="86" y="150"/>
                      </a:cxn>
                      <a:cxn ang="0">
                        <a:pos x="110" y="112"/>
                      </a:cxn>
                    </a:cxnLst>
                    <a:rect l="0" t="0" r="r" b="b"/>
                    <a:pathLst>
                      <a:path w="110" h="150">
                        <a:moveTo>
                          <a:pt x="110" y="112"/>
                        </a:moveTo>
                        <a:lnTo>
                          <a:pt x="24" y="0"/>
                        </a:lnTo>
                        <a:lnTo>
                          <a:pt x="0" y="28"/>
                        </a:lnTo>
                        <a:lnTo>
                          <a:pt x="86" y="150"/>
                        </a:lnTo>
                        <a:lnTo>
                          <a:pt x="110" y="11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81" name="Freeform 2749"/>
                  <p:cNvSpPr>
                    <a:spLocks noChangeAspect="1"/>
                  </p:cNvSpPr>
                  <p:nvPr/>
                </p:nvSpPr>
                <p:spPr bwMode="auto">
                  <a:xfrm>
                    <a:off x="4396" y="1834"/>
                    <a:ext cx="110" cy="156"/>
                  </a:xfrm>
                  <a:custGeom>
                    <a:avLst/>
                    <a:gdLst/>
                    <a:ahLst/>
                    <a:cxnLst>
                      <a:cxn ang="0">
                        <a:pos x="110" y="122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86" y="156"/>
                      </a:cxn>
                      <a:cxn ang="0">
                        <a:pos x="110" y="122"/>
                      </a:cxn>
                    </a:cxnLst>
                    <a:rect l="0" t="0" r="r" b="b"/>
                    <a:pathLst>
                      <a:path w="110" h="156">
                        <a:moveTo>
                          <a:pt x="110" y="122"/>
                        </a:move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86" y="156"/>
                        </a:lnTo>
                        <a:lnTo>
                          <a:pt x="110" y="122"/>
                        </a:lnTo>
                        <a:close/>
                      </a:path>
                    </a:pathLst>
                  </a:custGeom>
                  <a:solidFill>
                    <a:srgbClr val="3D8E97"/>
                  </a:solidFill>
                  <a:ln w="0">
                    <a:solidFill>
                      <a:srgbClr val="3D8E97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82" name="Freeform 2750"/>
                  <p:cNvSpPr>
                    <a:spLocks noChangeAspect="1"/>
                  </p:cNvSpPr>
                  <p:nvPr/>
                </p:nvSpPr>
                <p:spPr bwMode="auto">
                  <a:xfrm>
                    <a:off x="4396" y="1834"/>
                    <a:ext cx="110" cy="156"/>
                  </a:xfrm>
                  <a:custGeom>
                    <a:avLst/>
                    <a:gdLst/>
                    <a:ahLst/>
                    <a:cxnLst>
                      <a:cxn ang="0">
                        <a:pos x="110" y="122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86" y="156"/>
                      </a:cxn>
                      <a:cxn ang="0">
                        <a:pos x="110" y="122"/>
                      </a:cxn>
                    </a:cxnLst>
                    <a:rect l="0" t="0" r="r" b="b"/>
                    <a:pathLst>
                      <a:path w="110" h="156">
                        <a:moveTo>
                          <a:pt x="110" y="122"/>
                        </a:move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86" y="156"/>
                        </a:lnTo>
                        <a:lnTo>
                          <a:pt x="110" y="12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83" name="Freeform 2751"/>
                  <p:cNvSpPr>
                    <a:spLocks noChangeAspect="1"/>
                  </p:cNvSpPr>
                  <p:nvPr/>
                </p:nvSpPr>
                <p:spPr bwMode="auto">
                  <a:xfrm>
                    <a:off x="4372" y="1858"/>
                    <a:ext cx="110" cy="156"/>
                  </a:xfrm>
                  <a:custGeom>
                    <a:avLst/>
                    <a:gdLst/>
                    <a:ahLst/>
                    <a:cxnLst>
                      <a:cxn ang="0">
                        <a:pos x="110" y="132"/>
                      </a:cxn>
                      <a:cxn ang="0">
                        <a:pos x="24" y="0"/>
                      </a:cxn>
                      <a:cxn ang="0">
                        <a:pos x="0" y="16"/>
                      </a:cxn>
                      <a:cxn ang="0">
                        <a:pos x="86" y="156"/>
                      </a:cxn>
                      <a:cxn ang="0">
                        <a:pos x="110" y="132"/>
                      </a:cxn>
                    </a:cxnLst>
                    <a:rect l="0" t="0" r="r" b="b"/>
                    <a:pathLst>
                      <a:path w="110" h="156">
                        <a:moveTo>
                          <a:pt x="110" y="132"/>
                        </a:moveTo>
                        <a:lnTo>
                          <a:pt x="24" y="0"/>
                        </a:lnTo>
                        <a:lnTo>
                          <a:pt x="0" y="16"/>
                        </a:lnTo>
                        <a:lnTo>
                          <a:pt x="86" y="156"/>
                        </a:lnTo>
                        <a:lnTo>
                          <a:pt x="110" y="132"/>
                        </a:lnTo>
                        <a:close/>
                      </a:path>
                    </a:pathLst>
                  </a:custGeom>
                  <a:solidFill>
                    <a:srgbClr val="37A77C"/>
                  </a:solidFill>
                  <a:ln w="0">
                    <a:solidFill>
                      <a:srgbClr val="37A77C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84" name="Freeform 2752"/>
                  <p:cNvSpPr>
                    <a:spLocks noChangeAspect="1"/>
                  </p:cNvSpPr>
                  <p:nvPr/>
                </p:nvSpPr>
                <p:spPr bwMode="auto">
                  <a:xfrm>
                    <a:off x="4372" y="1858"/>
                    <a:ext cx="110" cy="156"/>
                  </a:xfrm>
                  <a:custGeom>
                    <a:avLst/>
                    <a:gdLst/>
                    <a:ahLst/>
                    <a:cxnLst>
                      <a:cxn ang="0">
                        <a:pos x="110" y="132"/>
                      </a:cxn>
                      <a:cxn ang="0">
                        <a:pos x="24" y="0"/>
                      </a:cxn>
                      <a:cxn ang="0">
                        <a:pos x="0" y="16"/>
                      </a:cxn>
                      <a:cxn ang="0">
                        <a:pos x="86" y="156"/>
                      </a:cxn>
                      <a:cxn ang="0">
                        <a:pos x="110" y="132"/>
                      </a:cxn>
                    </a:cxnLst>
                    <a:rect l="0" t="0" r="r" b="b"/>
                    <a:pathLst>
                      <a:path w="110" h="156">
                        <a:moveTo>
                          <a:pt x="110" y="132"/>
                        </a:moveTo>
                        <a:lnTo>
                          <a:pt x="24" y="0"/>
                        </a:lnTo>
                        <a:lnTo>
                          <a:pt x="0" y="16"/>
                        </a:lnTo>
                        <a:lnTo>
                          <a:pt x="86" y="156"/>
                        </a:lnTo>
                        <a:lnTo>
                          <a:pt x="110" y="13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85" name="Freeform 2753"/>
                  <p:cNvSpPr>
                    <a:spLocks noChangeAspect="1"/>
                  </p:cNvSpPr>
                  <p:nvPr/>
                </p:nvSpPr>
                <p:spPr bwMode="auto">
                  <a:xfrm>
                    <a:off x="4348" y="1874"/>
                    <a:ext cx="110" cy="150"/>
                  </a:xfrm>
                  <a:custGeom>
                    <a:avLst/>
                    <a:gdLst/>
                    <a:ahLst/>
                    <a:cxnLst>
                      <a:cxn ang="0">
                        <a:pos x="110" y="140"/>
                      </a:cxn>
                      <a:cxn ang="0">
                        <a:pos x="24" y="0"/>
                      </a:cxn>
                      <a:cxn ang="0">
                        <a:pos x="0" y="4"/>
                      </a:cxn>
                      <a:cxn ang="0">
                        <a:pos x="86" y="150"/>
                      </a:cxn>
                      <a:cxn ang="0">
                        <a:pos x="110" y="140"/>
                      </a:cxn>
                    </a:cxnLst>
                    <a:rect l="0" t="0" r="r" b="b"/>
                    <a:pathLst>
                      <a:path w="110" h="150">
                        <a:moveTo>
                          <a:pt x="110" y="140"/>
                        </a:moveTo>
                        <a:lnTo>
                          <a:pt x="24" y="0"/>
                        </a:lnTo>
                        <a:lnTo>
                          <a:pt x="0" y="4"/>
                        </a:lnTo>
                        <a:lnTo>
                          <a:pt x="86" y="150"/>
                        </a:lnTo>
                        <a:lnTo>
                          <a:pt x="110" y="140"/>
                        </a:lnTo>
                        <a:close/>
                      </a:path>
                    </a:pathLst>
                  </a:custGeom>
                  <a:solidFill>
                    <a:srgbClr val="25CD46"/>
                  </a:solidFill>
                  <a:ln w="0">
                    <a:solidFill>
                      <a:srgbClr val="25CD46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86" name="Freeform 2754"/>
                  <p:cNvSpPr>
                    <a:spLocks noChangeAspect="1"/>
                  </p:cNvSpPr>
                  <p:nvPr/>
                </p:nvSpPr>
                <p:spPr bwMode="auto">
                  <a:xfrm>
                    <a:off x="4348" y="1874"/>
                    <a:ext cx="110" cy="150"/>
                  </a:xfrm>
                  <a:custGeom>
                    <a:avLst/>
                    <a:gdLst/>
                    <a:ahLst/>
                    <a:cxnLst>
                      <a:cxn ang="0">
                        <a:pos x="110" y="140"/>
                      </a:cxn>
                      <a:cxn ang="0">
                        <a:pos x="24" y="0"/>
                      </a:cxn>
                      <a:cxn ang="0">
                        <a:pos x="0" y="4"/>
                      </a:cxn>
                      <a:cxn ang="0">
                        <a:pos x="86" y="150"/>
                      </a:cxn>
                      <a:cxn ang="0">
                        <a:pos x="110" y="140"/>
                      </a:cxn>
                    </a:cxnLst>
                    <a:rect l="0" t="0" r="r" b="b"/>
                    <a:pathLst>
                      <a:path w="110" h="150">
                        <a:moveTo>
                          <a:pt x="110" y="140"/>
                        </a:moveTo>
                        <a:lnTo>
                          <a:pt x="24" y="0"/>
                        </a:lnTo>
                        <a:lnTo>
                          <a:pt x="0" y="4"/>
                        </a:lnTo>
                        <a:lnTo>
                          <a:pt x="86" y="150"/>
                        </a:lnTo>
                        <a:lnTo>
                          <a:pt x="110" y="14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87" name="Freeform 2755"/>
                  <p:cNvSpPr>
                    <a:spLocks noChangeAspect="1"/>
                  </p:cNvSpPr>
                  <p:nvPr/>
                </p:nvSpPr>
                <p:spPr bwMode="auto">
                  <a:xfrm>
                    <a:off x="4324" y="1870"/>
                    <a:ext cx="110" cy="154"/>
                  </a:xfrm>
                  <a:custGeom>
                    <a:avLst/>
                    <a:gdLst/>
                    <a:ahLst/>
                    <a:cxnLst>
                      <a:cxn ang="0">
                        <a:pos x="110" y="154"/>
                      </a:cxn>
                      <a:cxn ang="0">
                        <a:pos x="24" y="8"/>
                      </a:cxn>
                      <a:cxn ang="0">
                        <a:pos x="0" y="0"/>
                      </a:cxn>
                      <a:cxn ang="0">
                        <a:pos x="86" y="146"/>
                      </a:cxn>
                      <a:cxn ang="0">
                        <a:pos x="110" y="154"/>
                      </a:cxn>
                    </a:cxnLst>
                    <a:rect l="0" t="0" r="r" b="b"/>
                    <a:pathLst>
                      <a:path w="110" h="154">
                        <a:moveTo>
                          <a:pt x="110" y="154"/>
                        </a:moveTo>
                        <a:lnTo>
                          <a:pt x="24" y="8"/>
                        </a:lnTo>
                        <a:lnTo>
                          <a:pt x="0" y="0"/>
                        </a:lnTo>
                        <a:lnTo>
                          <a:pt x="86" y="146"/>
                        </a:lnTo>
                        <a:lnTo>
                          <a:pt x="110" y="154"/>
                        </a:lnTo>
                        <a:close/>
                      </a:path>
                    </a:pathLst>
                  </a:custGeom>
                  <a:solidFill>
                    <a:srgbClr val="00F200"/>
                  </a:solidFill>
                  <a:ln w="0">
                    <a:solidFill>
                      <a:srgbClr val="00F2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88" name="Freeform 2756"/>
                  <p:cNvSpPr>
                    <a:spLocks noChangeAspect="1"/>
                  </p:cNvSpPr>
                  <p:nvPr/>
                </p:nvSpPr>
                <p:spPr bwMode="auto">
                  <a:xfrm>
                    <a:off x="4324" y="1870"/>
                    <a:ext cx="110" cy="154"/>
                  </a:xfrm>
                  <a:custGeom>
                    <a:avLst/>
                    <a:gdLst/>
                    <a:ahLst/>
                    <a:cxnLst>
                      <a:cxn ang="0">
                        <a:pos x="110" y="154"/>
                      </a:cxn>
                      <a:cxn ang="0">
                        <a:pos x="24" y="8"/>
                      </a:cxn>
                      <a:cxn ang="0">
                        <a:pos x="0" y="0"/>
                      </a:cxn>
                      <a:cxn ang="0">
                        <a:pos x="86" y="146"/>
                      </a:cxn>
                      <a:cxn ang="0">
                        <a:pos x="110" y="154"/>
                      </a:cxn>
                    </a:cxnLst>
                    <a:rect l="0" t="0" r="r" b="b"/>
                    <a:pathLst>
                      <a:path w="110" h="154">
                        <a:moveTo>
                          <a:pt x="110" y="154"/>
                        </a:moveTo>
                        <a:lnTo>
                          <a:pt x="24" y="8"/>
                        </a:lnTo>
                        <a:lnTo>
                          <a:pt x="0" y="0"/>
                        </a:lnTo>
                        <a:lnTo>
                          <a:pt x="86" y="146"/>
                        </a:lnTo>
                        <a:lnTo>
                          <a:pt x="110" y="15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89" name="Freeform 2757"/>
                  <p:cNvSpPr>
                    <a:spLocks noChangeAspect="1"/>
                  </p:cNvSpPr>
                  <p:nvPr/>
                </p:nvSpPr>
                <p:spPr bwMode="auto">
                  <a:xfrm>
                    <a:off x="4298" y="1848"/>
                    <a:ext cx="112" cy="168"/>
                  </a:xfrm>
                  <a:custGeom>
                    <a:avLst/>
                    <a:gdLst/>
                    <a:ahLst/>
                    <a:cxnLst>
                      <a:cxn ang="0">
                        <a:pos x="112" y="168"/>
                      </a:cxn>
                      <a:cxn ang="0">
                        <a:pos x="26" y="22"/>
                      </a:cxn>
                      <a:cxn ang="0">
                        <a:pos x="0" y="0"/>
                      </a:cxn>
                      <a:cxn ang="0">
                        <a:pos x="88" y="142"/>
                      </a:cxn>
                      <a:cxn ang="0">
                        <a:pos x="112" y="168"/>
                      </a:cxn>
                    </a:cxnLst>
                    <a:rect l="0" t="0" r="r" b="b"/>
                    <a:pathLst>
                      <a:path w="112" h="168">
                        <a:moveTo>
                          <a:pt x="112" y="168"/>
                        </a:moveTo>
                        <a:lnTo>
                          <a:pt x="26" y="22"/>
                        </a:lnTo>
                        <a:lnTo>
                          <a:pt x="0" y="0"/>
                        </a:lnTo>
                        <a:lnTo>
                          <a:pt x="88" y="142"/>
                        </a:lnTo>
                        <a:lnTo>
                          <a:pt x="112" y="168"/>
                        </a:lnTo>
                        <a:close/>
                      </a:path>
                    </a:pathLst>
                  </a:custGeom>
                  <a:solidFill>
                    <a:srgbClr val="00EC00"/>
                  </a:solidFill>
                  <a:ln w="0">
                    <a:solidFill>
                      <a:srgbClr val="00EC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90" name="Freeform 2758"/>
                  <p:cNvSpPr>
                    <a:spLocks noChangeAspect="1"/>
                  </p:cNvSpPr>
                  <p:nvPr/>
                </p:nvSpPr>
                <p:spPr bwMode="auto">
                  <a:xfrm>
                    <a:off x="4298" y="1848"/>
                    <a:ext cx="112" cy="168"/>
                  </a:xfrm>
                  <a:custGeom>
                    <a:avLst/>
                    <a:gdLst/>
                    <a:ahLst/>
                    <a:cxnLst>
                      <a:cxn ang="0">
                        <a:pos x="112" y="168"/>
                      </a:cxn>
                      <a:cxn ang="0">
                        <a:pos x="26" y="22"/>
                      </a:cxn>
                      <a:cxn ang="0">
                        <a:pos x="0" y="0"/>
                      </a:cxn>
                      <a:cxn ang="0">
                        <a:pos x="88" y="142"/>
                      </a:cxn>
                      <a:cxn ang="0">
                        <a:pos x="112" y="168"/>
                      </a:cxn>
                    </a:cxnLst>
                    <a:rect l="0" t="0" r="r" b="b"/>
                    <a:pathLst>
                      <a:path w="112" h="168">
                        <a:moveTo>
                          <a:pt x="112" y="168"/>
                        </a:moveTo>
                        <a:lnTo>
                          <a:pt x="26" y="22"/>
                        </a:lnTo>
                        <a:lnTo>
                          <a:pt x="0" y="0"/>
                        </a:lnTo>
                        <a:lnTo>
                          <a:pt x="88" y="142"/>
                        </a:lnTo>
                        <a:lnTo>
                          <a:pt x="112" y="16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91" name="Freeform 2759"/>
                  <p:cNvSpPr>
                    <a:spLocks noChangeAspect="1"/>
                  </p:cNvSpPr>
                  <p:nvPr/>
                </p:nvSpPr>
                <p:spPr bwMode="auto">
                  <a:xfrm>
                    <a:off x="4272" y="1806"/>
                    <a:ext cx="114" cy="184"/>
                  </a:xfrm>
                  <a:custGeom>
                    <a:avLst/>
                    <a:gdLst/>
                    <a:ahLst/>
                    <a:cxnLst>
                      <a:cxn ang="0">
                        <a:pos x="114" y="184"/>
                      </a:cxn>
                      <a:cxn ang="0">
                        <a:pos x="26" y="42"/>
                      </a:cxn>
                      <a:cxn ang="0">
                        <a:pos x="0" y="0"/>
                      </a:cxn>
                      <a:cxn ang="0">
                        <a:pos x="90" y="122"/>
                      </a:cxn>
                      <a:cxn ang="0">
                        <a:pos x="114" y="184"/>
                      </a:cxn>
                    </a:cxnLst>
                    <a:rect l="0" t="0" r="r" b="b"/>
                    <a:pathLst>
                      <a:path w="114" h="184">
                        <a:moveTo>
                          <a:pt x="114" y="184"/>
                        </a:moveTo>
                        <a:lnTo>
                          <a:pt x="26" y="42"/>
                        </a:lnTo>
                        <a:lnTo>
                          <a:pt x="0" y="0"/>
                        </a:lnTo>
                        <a:lnTo>
                          <a:pt x="90" y="122"/>
                        </a:lnTo>
                        <a:lnTo>
                          <a:pt x="114" y="184"/>
                        </a:lnTo>
                        <a:close/>
                      </a:path>
                    </a:pathLst>
                  </a:custGeom>
                  <a:solidFill>
                    <a:srgbClr val="6700E0"/>
                  </a:solidFill>
                  <a:ln w="0">
                    <a:solidFill>
                      <a:srgbClr val="6700E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92" name="Freeform 2760"/>
                  <p:cNvSpPr>
                    <a:spLocks noChangeAspect="1"/>
                  </p:cNvSpPr>
                  <p:nvPr/>
                </p:nvSpPr>
                <p:spPr bwMode="auto">
                  <a:xfrm>
                    <a:off x="4272" y="1806"/>
                    <a:ext cx="114" cy="184"/>
                  </a:xfrm>
                  <a:custGeom>
                    <a:avLst/>
                    <a:gdLst/>
                    <a:ahLst/>
                    <a:cxnLst>
                      <a:cxn ang="0">
                        <a:pos x="114" y="184"/>
                      </a:cxn>
                      <a:cxn ang="0">
                        <a:pos x="26" y="42"/>
                      </a:cxn>
                      <a:cxn ang="0">
                        <a:pos x="0" y="0"/>
                      </a:cxn>
                      <a:cxn ang="0">
                        <a:pos x="90" y="122"/>
                      </a:cxn>
                      <a:cxn ang="0">
                        <a:pos x="114" y="184"/>
                      </a:cxn>
                    </a:cxnLst>
                    <a:rect l="0" t="0" r="r" b="b"/>
                    <a:pathLst>
                      <a:path w="114" h="184">
                        <a:moveTo>
                          <a:pt x="114" y="184"/>
                        </a:moveTo>
                        <a:lnTo>
                          <a:pt x="26" y="42"/>
                        </a:lnTo>
                        <a:lnTo>
                          <a:pt x="0" y="0"/>
                        </a:lnTo>
                        <a:lnTo>
                          <a:pt x="90" y="122"/>
                        </a:lnTo>
                        <a:lnTo>
                          <a:pt x="114" y="18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93" name="Freeform 2761"/>
                  <p:cNvSpPr>
                    <a:spLocks noChangeAspect="1"/>
                  </p:cNvSpPr>
                  <p:nvPr/>
                </p:nvSpPr>
                <p:spPr bwMode="auto">
                  <a:xfrm>
                    <a:off x="4246" y="1758"/>
                    <a:ext cx="116" cy="170"/>
                  </a:xfrm>
                  <a:custGeom>
                    <a:avLst/>
                    <a:gdLst/>
                    <a:ahLst/>
                    <a:cxnLst>
                      <a:cxn ang="0">
                        <a:pos x="116" y="170"/>
                      </a:cxn>
                      <a:cxn ang="0">
                        <a:pos x="26" y="48"/>
                      </a:cxn>
                      <a:cxn ang="0">
                        <a:pos x="0" y="0"/>
                      </a:cxn>
                      <a:cxn ang="0">
                        <a:pos x="90" y="98"/>
                      </a:cxn>
                      <a:cxn ang="0">
                        <a:pos x="116" y="170"/>
                      </a:cxn>
                    </a:cxnLst>
                    <a:rect l="0" t="0" r="r" b="b"/>
                    <a:pathLst>
                      <a:path w="116" h="170">
                        <a:moveTo>
                          <a:pt x="116" y="170"/>
                        </a:moveTo>
                        <a:lnTo>
                          <a:pt x="26" y="48"/>
                        </a:lnTo>
                        <a:lnTo>
                          <a:pt x="0" y="0"/>
                        </a:lnTo>
                        <a:lnTo>
                          <a:pt x="90" y="98"/>
                        </a:lnTo>
                        <a:lnTo>
                          <a:pt x="116" y="170"/>
                        </a:lnTo>
                        <a:close/>
                      </a:path>
                    </a:pathLst>
                  </a:custGeom>
                  <a:solidFill>
                    <a:srgbClr val="7800E9"/>
                  </a:solidFill>
                  <a:ln w="0">
                    <a:solidFill>
                      <a:srgbClr val="7800E9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94" name="Freeform 2762"/>
                  <p:cNvSpPr>
                    <a:spLocks noChangeAspect="1"/>
                  </p:cNvSpPr>
                  <p:nvPr/>
                </p:nvSpPr>
                <p:spPr bwMode="auto">
                  <a:xfrm>
                    <a:off x="4246" y="1758"/>
                    <a:ext cx="116" cy="170"/>
                  </a:xfrm>
                  <a:custGeom>
                    <a:avLst/>
                    <a:gdLst/>
                    <a:ahLst/>
                    <a:cxnLst>
                      <a:cxn ang="0">
                        <a:pos x="116" y="170"/>
                      </a:cxn>
                      <a:cxn ang="0">
                        <a:pos x="26" y="48"/>
                      </a:cxn>
                      <a:cxn ang="0">
                        <a:pos x="0" y="0"/>
                      </a:cxn>
                      <a:cxn ang="0">
                        <a:pos x="90" y="98"/>
                      </a:cxn>
                      <a:cxn ang="0">
                        <a:pos x="116" y="170"/>
                      </a:cxn>
                    </a:cxnLst>
                    <a:rect l="0" t="0" r="r" b="b"/>
                    <a:pathLst>
                      <a:path w="116" h="170">
                        <a:moveTo>
                          <a:pt x="116" y="170"/>
                        </a:moveTo>
                        <a:lnTo>
                          <a:pt x="26" y="48"/>
                        </a:lnTo>
                        <a:lnTo>
                          <a:pt x="0" y="0"/>
                        </a:lnTo>
                        <a:lnTo>
                          <a:pt x="90" y="98"/>
                        </a:lnTo>
                        <a:lnTo>
                          <a:pt x="116" y="17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95" name="Freeform 2763"/>
                  <p:cNvSpPr>
                    <a:spLocks noChangeAspect="1"/>
                  </p:cNvSpPr>
                  <p:nvPr/>
                </p:nvSpPr>
                <p:spPr bwMode="auto">
                  <a:xfrm>
                    <a:off x="4218" y="1716"/>
                    <a:ext cx="118" cy="140"/>
                  </a:xfrm>
                  <a:custGeom>
                    <a:avLst/>
                    <a:gdLst/>
                    <a:ahLst/>
                    <a:cxnLst>
                      <a:cxn ang="0">
                        <a:pos x="118" y="140"/>
                      </a:cxn>
                      <a:cxn ang="0">
                        <a:pos x="28" y="42"/>
                      </a:cxn>
                      <a:cxn ang="0">
                        <a:pos x="0" y="0"/>
                      </a:cxn>
                      <a:cxn ang="0">
                        <a:pos x="90" y="74"/>
                      </a:cxn>
                      <a:cxn ang="0">
                        <a:pos x="118" y="140"/>
                      </a:cxn>
                    </a:cxnLst>
                    <a:rect l="0" t="0" r="r" b="b"/>
                    <a:pathLst>
                      <a:path w="118" h="140">
                        <a:moveTo>
                          <a:pt x="118" y="140"/>
                        </a:moveTo>
                        <a:lnTo>
                          <a:pt x="28" y="42"/>
                        </a:lnTo>
                        <a:lnTo>
                          <a:pt x="0" y="0"/>
                        </a:lnTo>
                        <a:lnTo>
                          <a:pt x="90" y="74"/>
                        </a:lnTo>
                        <a:lnTo>
                          <a:pt x="118" y="140"/>
                        </a:lnTo>
                        <a:close/>
                      </a:path>
                    </a:pathLst>
                  </a:custGeom>
                  <a:solidFill>
                    <a:srgbClr val="8700E5"/>
                  </a:solidFill>
                  <a:ln w="0">
                    <a:solidFill>
                      <a:srgbClr val="8700E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96" name="Freeform 2764"/>
                  <p:cNvSpPr>
                    <a:spLocks noChangeAspect="1"/>
                  </p:cNvSpPr>
                  <p:nvPr/>
                </p:nvSpPr>
                <p:spPr bwMode="auto">
                  <a:xfrm>
                    <a:off x="4218" y="1716"/>
                    <a:ext cx="118" cy="140"/>
                  </a:xfrm>
                  <a:custGeom>
                    <a:avLst/>
                    <a:gdLst/>
                    <a:ahLst/>
                    <a:cxnLst>
                      <a:cxn ang="0">
                        <a:pos x="118" y="140"/>
                      </a:cxn>
                      <a:cxn ang="0">
                        <a:pos x="28" y="42"/>
                      </a:cxn>
                      <a:cxn ang="0">
                        <a:pos x="0" y="0"/>
                      </a:cxn>
                      <a:cxn ang="0">
                        <a:pos x="90" y="74"/>
                      </a:cxn>
                      <a:cxn ang="0">
                        <a:pos x="118" y="140"/>
                      </a:cxn>
                    </a:cxnLst>
                    <a:rect l="0" t="0" r="r" b="b"/>
                    <a:pathLst>
                      <a:path w="118" h="140">
                        <a:moveTo>
                          <a:pt x="118" y="140"/>
                        </a:moveTo>
                        <a:lnTo>
                          <a:pt x="28" y="42"/>
                        </a:lnTo>
                        <a:lnTo>
                          <a:pt x="0" y="0"/>
                        </a:lnTo>
                        <a:lnTo>
                          <a:pt x="90" y="74"/>
                        </a:lnTo>
                        <a:lnTo>
                          <a:pt x="118" y="14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97" name="Freeform 2765"/>
                  <p:cNvSpPr>
                    <a:spLocks noChangeAspect="1"/>
                  </p:cNvSpPr>
                  <p:nvPr/>
                </p:nvSpPr>
                <p:spPr bwMode="auto">
                  <a:xfrm>
                    <a:off x="4190" y="1692"/>
                    <a:ext cx="118" cy="98"/>
                  </a:xfrm>
                  <a:custGeom>
                    <a:avLst/>
                    <a:gdLst/>
                    <a:ahLst/>
                    <a:cxnLst>
                      <a:cxn ang="0">
                        <a:pos x="118" y="98"/>
                      </a:cxn>
                      <a:cxn ang="0">
                        <a:pos x="28" y="24"/>
                      </a:cxn>
                      <a:cxn ang="0">
                        <a:pos x="0" y="0"/>
                      </a:cxn>
                      <a:cxn ang="0">
                        <a:pos x="90" y="54"/>
                      </a:cxn>
                      <a:cxn ang="0">
                        <a:pos x="118" y="98"/>
                      </a:cxn>
                    </a:cxnLst>
                    <a:rect l="0" t="0" r="r" b="b"/>
                    <a:pathLst>
                      <a:path w="118" h="98">
                        <a:moveTo>
                          <a:pt x="118" y="98"/>
                        </a:moveTo>
                        <a:lnTo>
                          <a:pt x="28" y="24"/>
                        </a:lnTo>
                        <a:lnTo>
                          <a:pt x="0" y="0"/>
                        </a:lnTo>
                        <a:lnTo>
                          <a:pt x="90" y="54"/>
                        </a:lnTo>
                        <a:lnTo>
                          <a:pt x="118" y="98"/>
                        </a:lnTo>
                        <a:close/>
                      </a:path>
                    </a:pathLst>
                  </a:custGeom>
                  <a:solidFill>
                    <a:srgbClr val="9F00CF"/>
                  </a:solidFill>
                  <a:ln w="0">
                    <a:solidFill>
                      <a:srgbClr val="9F00C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98" name="Freeform 2766"/>
                  <p:cNvSpPr>
                    <a:spLocks noChangeAspect="1"/>
                  </p:cNvSpPr>
                  <p:nvPr/>
                </p:nvSpPr>
                <p:spPr bwMode="auto">
                  <a:xfrm>
                    <a:off x="4190" y="1692"/>
                    <a:ext cx="118" cy="98"/>
                  </a:xfrm>
                  <a:custGeom>
                    <a:avLst/>
                    <a:gdLst/>
                    <a:ahLst/>
                    <a:cxnLst>
                      <a:cxn ang="0">
                        <a:pos x="118" y="98"/>
                      </a:cxn>
                      <a:cxn ang="0">
                        <a:pos x="28" y="24"/>
                      </a:cxn>
                      <a:cxn ang="0">
                        <a:pos x="0" y="0"/>
                      </a:cxn>
                      <a:cxn ang="0">
                        <a:pos x="90" y="54"/>
                      </a:cxn>
                      <a:cxn ang="0">
                        <a:pos x="118" y="98"/>
                      </a:cxn>
                    </a:cxnLst>
                    <a:rect l="0" t="0" r="r" b="b"/>
                    <a:pathLst>
                      <a:path w="118" h="98">
                        <a:moveTo>
                          <a:pt x="118" y="98"/>
                        </a:moveTo>
                        <a:lnTo>
                          <a:pt x="28" y="24"/>
                        </a:lnTo>
                        <a:lnTo>
                          <a:pt x="0" y="0"/>
                        </a:lnTo>
                        <a:lnTo>
                          <a:pt x="90" y="54"/>
                        </a:lnTo>
                        <a:lnTo>
                          <a:pt x="118" y="9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199" name="Freeform 2767"/>
                  <p:cNvSpPr>
                    <a:spLocks noChangeAspect="1"/>
                  </p:cNvSpPr>
                  <p:nvPr/>
                </p:nvSpPr>
                <p:spPr bwMode="auto">
                  <a:xfrm>
                    <a:off x="4160" y="1692"/>
                    <a:ext cx="120" cy="54"/>
                  </a:xfrm>
                  <a:custGeom>
                    <a:avLst/>
                    <a:gdLst/>
                    <a:ahLst/>
                    <a:cxnLst>
                      <a:cxn ang="0">
                        <a:pos x="120" y="54"/>
                      </a:cxn>
                      <a:cxn ang="0">
                        <a:pos x="30" y="0"/>
                      </a:cxn>
                      <a:cxn ang="0">
                        <a:pos x="0" y="6"/>
                      </a:cxn>
                      <a:cxn ang="0">
                        <a:pos x="92" y="52"/>
                      </a:cxn>
                      <a:cxn ang="0">
                        <a:pos x="120" y="54"/>
                      </a:cxn>
                    </a:cxnLst>
                    <a:rect l="0" t="0" r="r" b="b"/>
                    <a:pathLst>
                      <a:path w="120" h="54">
                        <a:moveTo>
                          <a:pt x="120" y="54"/>
                        </a:moveTo>
                        <a:lnTo>
                          <a:pt x="30" y="0"/>
                        </a:lnTo>
                        <a:lnTo>
                          <a:pt x="0" y="6"/>
                        </a:lnTo>
                        <a:lnTo>
                          <a:pt x="92" y="52"/>
                        </a:lnTo>
                        <a:lnTo>
                          <a:pt x="120" y="54"/>
                        </a:lnTo>
                        <a:close/>
                      </a:path>
                    </a:pathLst>
                  </a:custGeom>
                  <a:solidFill>
                    <a:srgbClr val="009B00"/>
                  </a:solidFill>
                  <a:ln w="0">
                    <a:solidFill>
                      <a:srgbClr val="009B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00" name="Freeform 2768"/>
                  <p:cNvSpPr>
                    <a:spLocks noChangeAspect="1"/>
                  </p:cNvSpPr>
                  <p:nvPr/>
                </p:nvSpPr>
                <p:spPr bwMode="auto">
                  <a:xfrm>
                    <a:off x="4160" y="1692"/>
                    <a:ext cx="120" cy="54"/>
                  </a:xfrm>
                  <a:custGeom>
                    <a:avLst/>
                    <a:gdLst/>
                    <a:ahLst/>
                    <a:cxnLst>
                      <a:cxn ang="0">
                        <a:pos x="120" y="54"/>
                      </a:cxn>
                      <a:cxn ang="0">
                        <a:pos x="30" y="0"/>
                      </a:cxn>
                      <a:cxn ang="0">
                        <a:pos x="0" y="6"/>
                      </a:cxn>
                      <a:cxn ang="0">
                        <a:pos x="92" y="52"/>
                      </a:cxn>
                      <a:cxn ang="0">
                        <a:pos x="120" y="54"/>
                      </a:cxn>
                    </a:cxnLst>
                    <a:rect l="0" t="0" r="r" b="b"/>
                    <a:pathLst>
                      <a:path w="120" h="54">
                        <a:moveTo>
                          <a:pt x="120" y="54"/>
                        </a:moveTo>
                        <a:lnTo>
                          <a:pt x="30" y="0"/>
                        </a:lnTo>
                        <a:lnTo>
                          <a:pt x="0" y="6"/>
                        </a:lnTo>
                        <a:lnTo>
                          <a:pt x="92" y="52"/>
                        </a:lnTo>
                        <a:lnTo>
                          <a:pt x="120" y="5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01" name="Freeform 2769"/>
                  <p:cNvSpPr>
                    <a:spLocks noChangeAspect="1"/>
                  </p:cNvSpPr>
                  <p:nvPr/>
                </p:nvSpPr>
                <p:spPr bwMode="auto">
                  <a:xfrm>
                    <a:off x="5238" y="1276"/>
                    <a:ext cx="104" cy="32"/>
                  </a:xfrm>
                  <a:custGeom>
                    <a:avLst/>
                    <a:gdLst/>
                    <a:ahLst/>
                    <a:cxnLst>
                      <a:cxn ang="0">
                        <a:pos x="104" y="24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90" y="32"/>
                      </a:cxn>
                      <a:cxn ang="0">
                        <a:pos x="104" y="24"/>
                      </a:cxn>
                    </a:cxnLst>
                    <a:rect l="0" t="0" r="r" b="b"/>
                    <a:pathLst>
                      <a:path w="104" h="32">
                        <a:moveTo>
                          <a:pt x="104" y="24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90" y="32"/>
                        </a:lnTo>
                        <a:lnTo>
                          <a:pt x="104" y="24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02" name="Freeform 2770"/>
                  <p:cNvSpPr>
                    <a:spLocks noChangeAspect="1"/>
                  </p:cNvSpPr>
                  <p:nvPr/>
                </p:nvSpPr>
                <p:spPr bwMode="auto">
                  <a:xfrm>
                    <a:off x="5238" y="1276"/>
                    <a:ext cx="104" cy="32"/>
                  </a:xfrm>
                  <a:custGeom>
                    <a:avLst/>
                    <a:gdLst/>
                    <a:ahLst/>
                    <a:cxnLst>
                      <a:cxn ang="0">
                        <a:pos x="104" y="24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90" y="32"/>
                      </a:cxn>
                      <a:cxn ang="0">
                        <a:pos x="104" y="24"/>
                      </a:cxn>
                    </a:cxnLst>
                    <a:rect l="0" t="0" r="r" b="b"/>
                    <a:pathLst>
                      <a:path w="104" h="32">
                        <a:moveTo>
                          <a:pt x="104" y="24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90" y="32"/>
                        </a:lnTo>
                        <a:lnTo>
                          <a:pt x="104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03" name="Freeform 2771"/>
                  <p:cNvSpPr>
                    <a:spLocks noChangeAspect="1"/>
                  </p:cNvSpPr>
                  <p:nvPr/>
                </p:nvSpPr>
                <p:spPr bwMode="auto">
                  <a:xfrm>
                    <a:off x="5224" y="1282"/>
                    <a:ext cx="104" cy="32"/>
                  </a:xfrm>
                  <a:custGeom>
                    <a:avLst/>
                    <a:gdLst/>
                    <a:ahLst/>
                    <a:cxnLst>
                      <a:cxn ang="0">
                        <a:pos x="104" y="26"/>
                      </a:cxn>
                      <a:cxn ang="0">
                        <a:pos x="14" y="0"/>
                      </a:cxn>
                      <a:cxn ang="0">
                        <a:pos x="0" y="8"/>
                      </a:cxn>
                      <a:cxn ang="0">
                        <a:pos x="90" y="32"/>
                      </a:cxn>
                      <a:cxn ang="0">
                        <a:pos x="104" y="26"/>
                      </a:cxn>
                    </a:cxnLst>
                    <a:rect l="0" t="0" r="r" b="b"/>
                    <a:pathLst>
                      <a:path w="104" h="32">
                        <a:moveTo>
                          <a:pt x="104" y="26"/>
                        </a:moveTo>
                        <a:lnTo>
                          <a:pt x="14" y="0"/>
                        </a:lnTo>
                        <a:lnTo>
                          <a:pt x="0" y="8"/>
                        </a:lnTo>
                        <a:lnTo>
                          <a:pt x="90" y="32"/>
                        </a:lnTo>
                        <a:lnTo>
                          <a:pt x="104" y="26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04" name="Freeform 2772"/>
                  <p:cNvSpPr>
                    <a:spLocks noChangeAspect="1"/>
                  </p:cNvSpPr>
                  <p:nvPr/>
                </p:nvSpPr>
                <p:spPr bwMode="auto">
                  <a:xfrm>
                    <a:off x="5224" y="1282"/>
                    <a:ext cx="104" cy="32"/>
                  </a:xfrm>
                  <a:custGeom>
                    <a:avLst/>
                    <a:gdLst/>
                    <a:ahLst/>
                    <a:cxnLst>
                      <a:cxn ang="0">
                        <a:pos x="104" y="26"/>
                      </a:cxn>
                      <a:cxn ang="0">
                        <a:pos x="14" y="0"/>
                      </a:cxn>
                      <a:cxn ang="0">
                        <a:pos x="0" y="8"/>
                      </a:cxn>
                      <a:cxn ang="0">
                        <a:pos x="90" y="32"/>
                      </a:cxn>
                      <a:cxn ang="0">
                        <a:pos x="104" y="26"/>
                      </a:cxn>
                    </a:cxnLst>
                    <a:rect l="0" t="0" r="r" b="b"/>
                    <a:pathLst>
                      <a:path w="104" h="32">
                        <a:moveTo>
                          <a:pt x="104" y="26"/>
                        </a:moveTo>
                        <a:lnTo>
                          <a:pt x="14" y="0"/>
                        </a:lnTo>
                        <a:lnTo>
                          <a:pt x="0" y="8"/>
                        </a:lnTo>
                        <a:lnTo>
                          <a:pt x="90" y="32"/>
                        </a:lnTo>
                        <a:lnTo>
                          <a:pt x="104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05" name="Freeform 2773"/>
                  <p:cNvSpPr>
                    <a:spLocks noChangeAspect="1"/>
                  </p:cNvSpPr>
                  <p:nvPr/>
                </p:nvSpPr>
                <p:spPr bwMode="auto">
                  <a:xfrm>
                    <a:off x="5208" y="1290"/>
                    <a:ext cx="106" cy="32"/>
                  </a:xfrm>
                  <a:custGeom>
                    <a:avLst/>
                    <a:gdLst/>
                    <a:ahLst/>
                    <a:cxnLst>
                      <a:cxn ang="0">
                        <a:pos x="106" y="24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90" y="32"/>
                      </a:cxn>
                      <a:cxn ang="0">
                        <a:pos x="106" y="24"/>
                      </a:cxn>
                    </a:cxnLst>
                    <a:rect l="0" t="0" r="r" b="b"/>
                    <a:pathLst>
                      <a:path w="106" h="32">
                        <a:moveTo>
                          <a:pt x="106" y="24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90" y="32"/>
                        </a:lnTo>
                        <a:lnTo>
                          <a:pt x="106" y="24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06" name="Freeform 2774"/>
                  <p:cNvSpPr>
                    <a:spLocks noChangeAspect="1"/>
                  </p:cNvSpPr>
                  <p:nvPr/>
                </p:nvSpPr>
                <p:spPr bwMode="auto">
                  <a:xfrm>
                    <a:off x="5208" y="1290"/>
                    <a:ext cx="106" cy="32"/>
                  </a:xfrm>
                  <a:custGeom>
                    <a:avLst/>
                    <a:gdLst/>
                    <a:ahLst/>
                    <a:cxnLst>
                      <a:cxn ang="0">
                        <a:pos x="106" y="24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90" y="32"/>
                      </a:cxn>
                      <a:cxn ang="0">
                        <a:pos x="106" y="24"/>
                      </a:cxn>
                    </a:cxnLst>
                    <a:rect l="0" t="0" r="r" b="b"/>
                    <a:pathLst>
                      <a:path w="106" h="32">
                        <a:moveTo>
                          <a:pt x="106" y="24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90" y="32"/>
                        </a:lnTo>
                        <a:lnTo>
                          <a:pt x="106" y="2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07" name="Freeform 2775"/>
                  <p:cNvSpPr>
                    <a:spLocks noChangeAspect="1"/>
                  </p:cNvSpPr>
                  <p:nvPr/>
                </p:nvSpPr>
                <p:spPr bwMode="auto">
                  <a:xfrm>
                    <a:off x="5192" y="1296"/>
                    <a:ext cx="106" cy="34"/>
                  </a:xfrm>
                  <a:custGeom>
                    <a:avLst/>
                    <a:gdLst/>
                    <a:ahLst/>
                    <a:cxnLst>
                      <a:cxn ang="0">
                        <a:pos x="106" y="26"/>
                      </a:cxn>
                      <a:cxn ang="0">
                        <a:pos x="16" y="0"/>
                      </a:cxn>
                      <a:cxn ang="0">
                        <a:pos x="0" y="8"/>
                      </a:cxn>
                      <a:cxn ang="0">
                        <a:pos x="92" y="34"/>
                      </a:cxn>
                      <a:cxn ang="0">
                        <a:pos x="106" y="26"/>
                      </a:cxn>
                    </a:cxnLst>
                    <a:rect l="0" t="0" r="r" b="b"/>
                    <a:pathLst>
                      <a:path w="106" h="34">
                        <a:moveTo>
                          <a:pt x="106" y="26"/>
                        </a:moveTo>
                        <a:lnTo>
                          <a:pt x="16" y="0"/>
                        </a:lnTo>
                        <a:lnTo>
                          <a:pt x="0" y="8"/>
                        </a:lnTo>
                        <a:lnTo>
                          <a:pt x="92" y="34"/>
                        </a:lnTo>
                        <a:lnTo>
                          <a:pt x="106" y="26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08" name="Freeform 2776"/>
                  <p:cNvSpPr>
                    <a:spLocks noChangeAspect="1"/>
                  </p:cNvSpPr>
                  <p:nvPr/>
                </p:nvSpPr>
                <p:spPr bwMode="auto">
                  <a:xfrm>
                    <a:off x="5192" y="1296"/>
                    <a:ext cx="106" cy="34"/>
                  </a:xfrm>
                  <a:custGeom>
                    <a:avLst/>
                    <a:gdLst/>
                    <a:ahLst/>
                    <a:cxnLst>
                      <a:cxn ang="0">
                        <a:pos x="106" y="26"/>
                      </a:cxn>
                      <a:cxn ang="0">
                        <a:pos x="16" y="0"/>
                      </a:cxn>
                      <a:cxn ang="0">
                        <a:pos x="0" y="8"/>
                      </a:cxn>
                      <a:cxn ang="0">
                        <a:pos x="92" y="34"/>
                      </a:cxn>
                      <a:cxn ang="0">
                        <a:pos x="106" y="26"/>
                      </a:cxn>
                    </a:cxnLst>
                    <a:rect l="0" t="0" r="r" b="b"/>
                    <a:pathLst>
                      <a:path w="106" h="34">
                        <a:moveTo>
                          <a:pt x="106" y="26"/>
                        </a:moveTo>
                        <a:lnTo>
                          <a:pt x="16" y="0"/>
                        </a:lnTo>
                        <a:lnTo>
                          <a:pt x="0" y="8"/>
                        </a:lnTo>
                        <a:lnTo>
                          <a:pt x="92" y="34"/>
                        </a:lnTo>
                        <a:lnTo>
                          <a:pt x="106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09" name="Freeform 2777"/>
                  <p:cNvSpPr>
                    <a:spLocks noChangeAspect="1"/>
                  </p:cNvSpPr>
                  <p:nvPr/>
                </p:nvSpPr>
                <p:spPr bwMode="auto">
                  <a:xfrm>
                    <a:off x="5178" y="1304"/>
                    <a:ext cx="106" cy="34"/>
                  </a:xfrm>
                  <a:custGeom>
                    <a:avLst/>
                    <a:gdLst/>
                    <a:ahLst/>
                    <a:cxnLst>
                      <a:cxn ang="0">
                        <a:pos x="106" y="26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90" y="34"/>
                      </a:cxn>
                      <a:cxn ang="0">
                        <a:pos x="106" y="26"/>
                      </a:cxn>
                    </a:cxnLst>
                    <a:rect l="0" t="0" r="r" b="b"/>
                    <a:pathLst>
                      <a:path w="106" h="34">
                        <a:moveTo>
                          <a:pt x="106" y="26"/>
                        </a:move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90" y="34"/>
                        </a:lnTo>
                        <a:lnTo>
                          <a:pt x="106" y="26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10" name="Freeform 2778"/>
                  <p:cNvSpPr>
                    <a:spLocks noChangeAspect="1"/>
                  </p:cNvSpPr>
                  <p:nvPr/>
                </p:nvSpPr>
                <p:spPr bwMode="auto">
                  <a:xfrm>
                    <a:off x="5178" y="1304"/>
                    <a:ext cx="106" cy="34"/>
                  </a:xfrm>
                  <a:custGeom>
                    <a:avLst/>
                    <a:gdLst/>
                    <a:ahLst/>
                    <a:cxnLst>
                      <a:cxn ang="0">
                        <a:pos x="106" y="26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90" y="34"/>
                      </a:cxn>
                      <a:cxn ang="0">
                        <a:pos x="106" y="26"/>
                      </a:cxn>
                    </a:cxnLst>
                    <a:rect l="0" t="0" r="r" b="b"/>
                    <a:pathLst>
                      <a:path w="106" h="34">
                        <a:moveTo>
                          <a:pt x="106" y="26"/>
                        </a:move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90" y="34"/>
                        </a:lnTo>
                        <a:lnTo>
                          <a:pt x="106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11" name="Freeform 2779"/>
                  <p:cNvSpPr>
                    <a:spLocks noChangeAspect="1"/>
                  </p:cNvSpPr>
                  <p:nvPr/>
                </p:nvSpPr>
                <p:spPr bwMode="auto">
                  <a:xfrm>
                    <a:off x="5162" y="1310"/>
                    <a:ext cx="106" cy="34"/>
                  </a:xfrm>
                  <a:custGeom>
                    <a:avLst/>
                    <a:gdLst/>
                    <a:ahLst/>
                    <a:cxnLst>
                      <a:cxn ang="0">
                        <a:pos x="106" y="28"/>
                      </a:cxn>
                      <a:cxn ang="0">
                        <a:pos x="16" y="0"/>
                      </a:cxn>
                      <a:cxn ang="0">
                        <a:pos x="0" y="8"/>
                      </a:cxn>
                      <a:cxn ang="0">
                        <a:pos x="90" y="34"/>
                      </a:cxn>
                      <a:cxn ang="0">
                        <a:pos x="106" y="28"/>
                      </a:cxn>
                    </a:cxnLst>
                    <a:rect l="0" t="0" r="r" b="b"/>
                    <a:pathLst>
                      <a:path w="106" h="34">
                        <a:moveTo>
                          <a:pt x="106" y="28"/>
                        </a:moveTo>
                        <a:lnTo>
                          <a:pt x="16" y="0"/>
                        </a:lnTo>
                        <a:lnTo>
                          <a:pt x="0" y="8"/>
                        </a:lnTo>
                        <a:lnTo>
                          <a:pt x="90" y="34"/>
                        </a:lnTo>
                        <a:lnTo>
                          <a:pt x="106" y="28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12" name="Freeform 2780"/>
                  <p:cNvSpPr>
                    <a:spLocks noChangeAspect="1"/>
                  </p:cNvSpPr>
                  <p:nvPr/>
                </p:nvSpPr>
                <p:spPr bwMode="auto">
                  <a:xfrm>
                    <a:off x="5162" y="1310"/>
                    <a:ext cx="106" cy="34"/>
                  </a:xfrm>
                  <a:custGeom>
                    <a:avLst/>
                    <a:gdLst/>
                    <a:ahLst/>
                    <a:cxnLst>
                      <a:cxn ang="0">
                        <a:pos x="106" y="28"/>
                      </a:cxn>
                      <a:cxn ang="0">
                        <a:pos x="16" y="0"/>
                      </a:cxn>
                      <a:cxn ang="0">
                        <a:pos x="0" y="8"/>
                      </a:cxn>
                      <a:cxn ang="0">
                        <a:pos x="90" y="34"/>
                      </a:cxn>
                      <a:cxn ang="0">
                        <a:pos x="106" y="28"/>
                      </a:cxn>
                    </a:cxnLst>
                    <a:rect l="0" t="0" r="r" b="b"/>
                    <a:pathLst>
                      <a:path w="106" h="34">
                        <a:moveTo>
                          <a:pt x="106" y="28"/>
                        </a:moveTo>
                        <a:lnTo>
                          <a:pt x="16" y="0"/>
                        </a:lnTo>
                        <a:lnTo>
                          <a:pt x="0" y="8"/>
                        </a:lnTo>
                        <a:lnTo>
                          <a:pt x="90" y="34"/>
                        </a:lnTo>
                        <a:lnTo>
                          <a:pt x="106" y="2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13" name="Freeform 2781"/>
                  <p:cNvSpPr>
                    <a:spLocks noChangeAspect="1"/>
                  </p:cNvSpPr>
                  <p:nvPr/>
                </p:nvSpPr>
                <p:spPr bwMode="auto">
                  <a:xfrm>
                    <a:off x="5146" y="1318"/>
                    <a:ext cx="106" cy="34"/>
                  </a:xfrm>
                  <a:custGeom>
                    <a:avLst/>
                    <a:gdLst/>
                    <a:ahLst/>
                    <a:cxnLst>
                      <a:cxn ang="0">
                        <a:pos x="106" y="26"/>
                      </a:cxn>
                      <a:cxn ang="0">
                        <a:pos x="16" y="0"/>
                      </a:cxn>
                      <a:cxn ang="0">
                        <a:pos x="0" y="8"/>
                      </a:cxn>
                      <a:cxn ang="0">
                        <a:pos x="90" y="34"/>
                      </a:cxn>
                      <a:cxn ang="0">
                        <a:pos x="106" y="26"/>
                      </a:cxn>
                    </a:cxnLst>
                    <a:rect l="0" t="0" r="r" b="b"/>
                    <a:pathLst>
                      <a:path w="106" h="34">
                        <a:moveTo>
                          <a:pt x="106" y="26"/>
                        </a:moveTo>
                        <a:lnTo>
                          <a:pt x="16" y="0"/>
                        </a:lnTo>
                        <a:lnTo>
                          <a:pt x="0" y="8"/>
                        </a:lnTo>
                        <a:lnTo>
                          <a:pt x="90" y="34"/>
                        </a:lnTo>
                        <a:lnTo>
                          <a:pt x="106" y="26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14" name="Freeform 2782"/>
                  <p:cNvSpPr>
                    <a:spLocks noChangeAspect="1"/>
                  </p:cNvSpPr>
                  <p:nvPr/>
                </p:nvSpPr>
                <p:spPr bwMode="auto">
                  <a:xfrm>
                    <a:off x="5146" y="1318"/>
                    <a:ext cx="106" cy="34"/>
                  </a:xfrm>
                  <a:custGeom>
                    <a:avLst/>
                    <a:gdLst/>
                    <a:ahLst/>
                    <a:cxnLst>
                      <a:cxn ang="0">
                        <a:pos x="106" y="26"/>
                      </a:cxn>
                      <a:cxn ang="0">
                        <a:pos x="16" y="0"/>
                      </a:cxn>
                      <a:cxn ang="0">
                        <a:pos x="0" y="8"/>
                      </a:cxn>
                      <a:cxn ang="0">
                        <a:pos x="90" y="34"/>
                      </a:cxn>
                      <a:cxn ang="0">
                        <a:pos x="106" y="26"/>
                      </a:cxn>
                    </a:cxnLst>
                    <a:rect l="0" t="0" r="r" b="b"/>
                    <a:pathLst>
                      <a:path w="106" h="34">
                        <a:moveTo>
                          <a:pt x="106" y="26"/>
                        </a:moveTo>
                        <a:lnTo>
                          <a:pt x="16" y="0"/>
                        </a:lnTo>
                        <a:lnTo>
                          <a:pt x="0" y="8"/>
                        </a:lnTo>
                        <a:lnTo>
                          <a:pt x="90" y="34"/>
                        </a:lnTo>
                        <a:lnTo>
                          <a:pt x="106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15" name="Freeform 2783"/>
                  <p:cNvSpPr>
                    <a:spLocks noChangeAspect="1"/>
                  </p:cNvSpPr>
                  <p:nvPr/>
                </p:nvSpPr>
                <p:spPr bwMode="auto">
                  <a:xfrm>
                    <a:off x="5130" y="1326"/>
                    <a:ext cx="106" cy="34"/>
                  </a:xfrm>
                  <a:custGeom>
                    <a:avLst/>
                    <a:gdLst/>
                    <a:ahLst/>
                    <a:cxnLst>
                      <a:cxn ang="0">
                        <a:pos x="106" y="26"/>
                      </a:cxn>
                      <a:cxn ang="0">
                        <a:pos x="16" y="0"/>
                      </a:cxn>
                      <a:cxn ang="0">
                        <a:pos x="0" y="8"/>
                      </a:cxn>
                      <a:cxn ang="0">
                        <a:pos x="90" y="34"/>
                      </a:cxn>
                      <a:cxn ang="0">
                        <a:pos x="106" y="26"/>
                      </a:cxn>
                    </a:cxnLst>
                    <a:rect l="0" t="0" r="r" b="b"/>
                    <a:pathLst>
                      <a:path w="106" h="34">
                        <a:moveTo>
                          <a:pt x="106" y="26"/>
                        </a:moveTo>
                        <a:lnTo>
                          <a:pt x="16" y="0"/>
                        </a:lnTo>
                        <a:lnTo>
                          <a:pt x="0" y="8"/>
                        </a:lnTo>
                        <a:lnTo>
                          <a:pt x="90" y="34"/>
                        </a:lnTo>
                        <a:lnTo>
                          <a:pt x="106" y="26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16" name="Freeform 2784"/>
                  <p:cNvSpPr>
                    <a:spLocks noChangeAspect="1"/>
                  </p:cNvSpPr>
                  <p:nvPr/>
                </p:nvSpPr>
                <p:spPr bwMode="auto">
                  <a:xfrm>
                    <a:off x="5130" y="1326"/>
                    <a:ext cx="106" cy="34"/>
                  </a:xfrm>
                  <a:custGeom>
                    <a:avLst/>
                    <a:gdLst/>
                    <a:ahLst/>
                    <a:cxnLst>
                      <a:cxn ang="0">
                        <a:pos x="106" y="26"/>
                      </a:cxn>
                      <a:cxn ang="0">
                        <a:pos x="16" y="0"/>
                      </a:cxn>
                      <a:cxn ang="0">
                        <a:pos x="0" y="8"/>
                      </a:cxn>
                      <a:cxn ang="0">
                        <a:pos x="90" y="34"/>
                      </a:cxn>
                      <a:cxn ang="0">
                        <a:pos x="106" y="26"/>
                      </a:cxn>
                    </a:cxnLst>
                    <a:rect l="0" t="0" r="r" b="b"/>
                    <a:pathLst>
                      <a:path w="106" h="34">
                        <a:moveTo>
                          <a:pt x="106" y="26"/>
                        </a:moveTo>
                        <a:lnTo>
                          <a:pt x="16" y="0"/>
                        </a:lnTo>
                        <a:lnTo>
                          <a:pt x="0" y="8"/>
                        </a:lnTo>
                        <a:lnTo>
                          <a:pt x="90" y="34"/>
                        </a:lnTo>
                        <a:lnTo>
                          <a:pt x="106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17" name="Freeform 2785"/>
                  <p:cNvSpPr>
                    <a:spLocks noChangeAspect="1"/>
                  </p:cNvSpPr>
                  <p:nvPr/>
                </p:nvSpPr>
                <p:spPr bwMode="auto">
                  <a:xfrm>
                    <a:off x="5114" y="1334"/>
                    <a:ext cx="106" cy="34"/>
                  </a:xfrm>
                  <a:custGeom>
                    <a:avLst/>
                    <a:gdLst/>
                    <a:ahLst/>
                    <a:cxnLst>
                      <a:cxn ang="0">
                        <a:pos x="106" y="26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90" y="34"/>
                      </a:cxn>
                      <a:cxn ang="0">
                        <a:pos x="106" y="26"/>
                      </a:cxn>
                    </a:cxnLst>
                    <a:rect l="0" t="0" r="r" b="b"/>
                    <a:pathLst>
                      <a:path w="106" h="34">
                        <a:moveTo>
                          <a:pt x="106" y="26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90" y="34"/>
                        </a:lnTo>
                        <a:lnTo>
                          <a:pt x="106" y="26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18" name="Freeform 2786"/>
                  <p:cNvSpPr>
                    <a:spLocks noChangeAspect="1"/>
                  </p:cNvSpPr>
                  <p:nvPr/>
                </p:nvSpPr>
                <p:spPr bwMode="auto">
                  <a:xfrm>
                    <a:off x="5114" y="1334"/>
                    <a:ext cx="106" cy="34"/>
                  </a:xfrm>
                  <a:custGeom>
                    <a:avLst/>
                    <a:gdLst/>
                    <a:ahLst/>
                    <a:cxnLst>
                      <a:cxn ang="0">
                        <a:pos x="106" y="26"/>
                      </a:cxn>
                      <a:cxn ang="0">
                        <a:pos x="16" y="0"/>
                      </a:cxn>
                      <a:cxn ang="0">
                        <a:pos x="0" y="6"/>
                      </a:cxn>
                      <a:cxn ang="0">
                        <a:pos x="90" y="34"/>
                      </a:cxn>
                      <a:cxn ang="0">
                        <a:pos x="106" y="26"/>
                      </a:cxn>
                    </a:cxnLst>
                    <a:rect l="0" t="0" r="r" b="b"/>
                    <a:pathLst>
                      <a:path w="106" h="34">
                        <a:moveTo>
                          <a:pt x="106" y="26"/>
                        </a:moveTo>
                        <a:lnTo>
                          <a:pt x="16" y="0"/>
                        </a:lnTo>
                        <a:lnTo>
                          <a:pt x="0" y="6"/>
                        </a:lnTo>
                        <a:lnTo>
                          <a:pt x="90" y="34"/>
                        </a:lnTo>
                        <a:lnTo>
                          <a:pt x="106" y="2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19" name="Freeform 2787"/>
                  <p:cNvSpPr>
                    <a:spLocks noChangeAspect="1"/>
                  </p:cNvSpPr>
                  <p:nvPr/>
                </p:nvSpPr>
                <p:spPr bwMode="auto">
                  <a:xfrm>
                    <a:off x="5096" y="1340"/>
                    <a:ext cx="108" cy="36"/>
                  </a:xfrm>
                  <a:custGeom>
                    <a:avLst/>
                    <a:gdLst/>
                    <a:ahLst/>
                    <a:cxnLst>
                      <a:cxn ang="0">
                        <a:pos x="108" y="28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92" y="36"/>
                      </a:cxn>
                      <a:cxn ang="0">
                        <a:pos x="108" y="28"/>
                      </a:cxn>
                    </a:cxnLst>
                    <a:rect l="0" t="0" r="r" b="b"/>
                    <a:pathLst>
                      <a:path w="108" h="36">
                        <a:moveTo>
                          <a:pt x="108" y="28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92" y="36"/>
                        </a:lnTo>
                        <a:lnTo>
                          <a:pt x="108" y="28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20" name="Freeform 2788"/>
                  <p:cNvSpPr>
                    <a:spLocks noChangeAspect="1"/>
                  </p:cNvSpPr>
                  <p:nvPr/>
                </p:nvSpPr>
                <p:spPr bwMode="auto">
                  <a:xfrm>
                    <a:off x="5096" y="1340"/>
                    <a:ext cx="108" cy="36"/>
                  </a:xfrm>
                  <a:custGeom>
                    <a:avLst/>
                    <a:gdLst/>
                    <a:ahLst/>
                    <a:cxnLst>
                      <a:cxn ang="0">
                        <a:pos x="108" y="28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92" y="36"/>
                      </a:cxn>
                      <a:cxn ang="0">
                        <a:pos x="108" y="28"/>
                      </a:cxn>
                    </a:cxnLst>
                    <a:rect l="0" t="0" r="r" b="b"/>
                    <a:pathLst>
                      <a:path w="108" h="36">
                        <a:moveTo>
                          <a:pt x="108" y="28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92" y="36"/>
                        </a:lnTo>
                        <a:lnTo>
                          <a:pt x="108" y="2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21" name="Freeform 2789"/>
                  <p:cNvSpPr>
                    <a:spLocks noChangeAspect="1"/>
                  </p:cNvSpPr>
                  <p:nvPr/>
                </p:nvSpPr>
                <p:spPr bwMode="auto">
                  <a:xfrm>
                    <a:off x="5080" y="1348"/>
                    <a:ext cx="108" cy="36"/>
                  </a:xfrm>
                  <a:custGeom>
                    <a:avLst/>
                    <a:gdLst/>
                    <a:ahLst/>
                    <a:cxnLst>
                      <a:cxn ang="0">
                        <a:pos x="108" y="28"/>
                      </a:cxn>
                      <a:cxn ang="0">
                        <a:pos x="16" y="0"/>
                      </a:cxn>
                      <a:cxn ang="0">
                        <a:pos x="0" y="8"/>
                      </a:cxn>
                      <a:cxn ang="0">
                        <a:pos x="92" y="36"/>
                      </a:cxn>
                      <a:cxn ang="0">
                        <a:pos x="108" y="28"/>
                      </a:cxn>
                    </a:cxnLst>
                    <a:rect l="0" t="0" r="r" b="b"/>
                    <a:pathLst>
                      <a:path w="108" h="36">
                        <a:moveTo>
                          <a:pt x="108" y="28"/>
                        </a:moveTo>
                        <a:lnTo>
                          <a:pt x="16" y="0"/>
                        </a:lnTo>
                        <a:lnTo>
                          <a:pt x="0" y="8"/>
                        </a:lnTo>
                        <a:lnTo>
                          <a:pt x="92" y="36"/>
                        </a:lnTo>
                        <a:lnTo>
                          <a:pt x="108" y="28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22" name="Freeform 2790"/>
                  <p:cNvSpPr>
                    <a:spLocks noChangeAspect="1"/>
                  </p:cNvSpPr>
                  <p:nvPr/>
                </p:nvSpPr>
                <p:spPr bwMode="auto">
                  <a:xfrm>
                    <a:off x="5080" y="1348"/>
                    <a:ext cx="108" cy="36"/>
                  </a:xfrm>
                  <a:custGeom>
                    <a:avLst/>
                    <a:gdLst/>
                    <a:ahLst/>
                    <a:cxnLst>
                      <a:cxn ang="0">
                        <a:pos x="108" y="28"/>
                      </a:cxn>
                      <a:cxn ang="0">
                        <a:pos x="16" y="0"/>
                      </a:cxn>
                      <a:cxn ang="0">
                        <a:pos x="0" y="8"/>
                      </a:cxn>
                      <a:cxn ang="0">
                        <a:pos x="92" y="36"/>
                      </a:cxn>
                      <a:cxn ang="0">
                        <a:pos x="108" y="28"/>
                      </a:cxn>
                    </a:cxnLst>
                    <a:rect l="0" t="0" r="r" b="b"/>
                    <a:pathLst>
                      <a:path w="108" h="36">
                        <a:moveTo>
                          <a:pt x="108" y="28"/>
                        </a:moveTo>
                        <a:lnTo>
                          <a:pt x="16" y="0"/>
                        </a:lnTo>
                        <a:lnTo>
                          <a:pt x="0" y="8"/>
                        </a:lnTo>
                        <a:lnTo>
                          <a:pt x="92" y="36"/>
                        </a:lnTo>
                        <a:lnTo>
                          <a:pt x="108" y="2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23" name="Freeform 2791"/>
                  <p:cNvSpPr>
                    <a:spLocks noChangeAspect="1"/>
                  </p:cNvSpPr>
                  <p:nvPr/>
                </p:nvSpPr>
                <p:spPr bwMode="auto">
                  <a:xfrm>
                    <a:off x="5064" y="1356"/>
                    <a:ext cx="108" cy="36"/>
                  </a:xfrm>
                  <a:custGeom>
                    <a:avLst/>
                    <a:gdLst/>
                    <a:ahLst/>
                    <a:cxnLst>
                      <a:cxn ang="0">
                        <a:pos x="108" y="28"/>
                      </a:cxn>
                      <a:cxn ang="0">
                        <a:pos x="16" y="0"/>
                      </a:cxn>
                      <a:cxn ang="0">
                        <a:pos x="0" y="8"/>
                      </a:cxn>
                      <a:cxn ang="0">
                        <a:pos x="92" y="36"/>
                      </a:cxn>
                      <a:cxn ang="0">
                        <a:pos x="108" y="28"/>
                      </a:cxn>
                    </a:cxnLst>
                    <a:rect l="0" t="0" r="r" b="b"/>
                    <a:pathLst>
                      <a:path w="108" h="36">
                        <a:moveTo>
                          <a:pt x="108" y="28"/>
                        </a:moveTo>
                        <a:lnTo>
                          <a:pt x="16" y="0"/>
                        </a:lnTo>
                        <a:lnTo>
                          <a:pt x="0" y="8"/>
                        </a:lnTo>
                        <a:lnTo>
                          <a:pt x="92" y="36"/>
                        </a:lnTo>
                        <a:lnTo>
                          <a:pt x="108" y="28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24" name="Freeform 2792"/>
                  <p:cNvSpPr>
                    <a:spLocks noChangeAspect="1"/>
                  </p:cNvSpPr>
                  <p:nvPr/>
                </p:nvSpPr>
                <p:spPr bwMode="auto">
                  <a:xfrm>
                    <a:off x="5064" y="1356"/>
                    <a:ext cx="108" cy="36"/>
                  </a:xfrm>
                  <a:custGeom>
                    <a:avLst/>
                    <a:gdLst/>
                    <a:ahLst/>
                    <a:cxnLst>
                      <a:cxn ang="0">
                        <a:pos x="108" y="28"/>
                      </a:cxn>
                      <a:cxn ang="0">
                        <a:pos x="16" y="0"/>
                      </a:cxn>
                      <a:cxn ang="0">
                        <a:pos x="0" y="8"/>
                      </a:cxn>
                      <a:cxn ang="0">
                        <a:pos x="92" y="36"/>
                      </a:cxn>
                      <a:cxn ang="0">
                        <a:pos x="108" y="28"/>
                      </a:cxn>
                    </a:cxnLst>
                    <a:rect l="0" t="0" r="r" b="b"/>
                    <a:pathLst>
                      <a:path w="108" h="36">
                        <a:moveTo>
                          <a:pt x="108" y="28"/>
                        </a:moveTo>
                        <a:lnTo>
                          <a:pt x="16" y="0"/>
                        </a:lnTo>
                        <a:lnTo>
                          <a:pt x="0" y="8"/>
                        </a:lnTo>
                        <a:lnTo>
                          <a:pt x="92" y="36"/>
                        </a:lnTo>
                        <a:lnTo>
                          <a:pt x="108" y="2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25" name="Freeform 2793"/>
                  <p:cNvSpPr>
                    <a:spLocks noChangeAspect="1"/>
                  </p:cNvSpPr>
                  <p:nvPr/>
                </p:nvSpPr>
                <p:spPr bwMode="auto">
                  <a:xfrm>
                    <a:off x="5046" y="1364"/>
                    <a:ext cx="110" cy="36"/>
                  </a:xfrm>
                  <a:custGeom>
                    <a:avLst/>
                    <a:gdLst/>
                    <a:ahLst/>
                    <a:cxnLst>
                      <a:cxn ang="0">
                        <a:pos x="110" y="28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92" y="36"/>
                      </a:cxn>
                      <a:cxn ang="0">
                        <a:pos x="110" y="28"/>
                      </a:cxn>
                    </a:cxnLst>
                    <a:rect l="0" t="0" r="r" b="b"/>
                    <a:pathLst>
                      <a:path w="110" h="36">
                        <a:moveTo>
                          <a:pt x="110" y="28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92" y="36"/>
                        </a:lnTo>
                        <a:lnTo>
                          <a:pt x="110" y="28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26" name="Freeform 2794"/>
                  <p:cNvSpPr>
                    <a:spLocks noChangeAspect="1"/>
                  </p:cNvSpPr>
                  <p:nvPr/>
                </p:nvSpPr>
                <p:spPr bwMode="auto">
                  <a:xfrm>
                    <a:off x="5046" y="1364"/>
                    <a:ext cx="110" cy="36"/>
                  </a:xfrm>
                  <a:custGeom>
                    <a:avLst/>
                    <a:gdLst/>
                    <a:ahLst/>
                    <a:cxnLst>
                      <a:cxn ang="0">
                        <a:pos x="110" y="28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92" y="36"/>
                      </a:cxn>
                      <a:cxn ang="0">
                        <a:pos x="110" y="28"/>
                      </a:cxn>
                    </a:cxnLst>
                    <a:rect l="0" t="0" r="r" b="b"/>
                    <a:pathLst>
                      <a:path w="110" h="36">
                        <a:moveTo>
                          <a:pt x="110" y="28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92" y="36"/>
                        </a:lnTo>
                        <a:lnTo>
                          <a:pt x="110" y="2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27" name="Freeform 2795"/>
                  <p:cNvSpPr>
                    <a:spLocks noChangeAspect="1"/>
                  </p:cNvSpPr>
                  <p:nvPr/>
                </p:nvSpPr>
                <p:spPr bwMode="auto">
                  <a:xfrm>
                    <a:off x="5028" y="1372"/>
                    <a:ext cx="110" cy="38"/>
                  </a:xfrm>
                  <a:custGeom>
                    <a:avLst/>
                    <a:gdLst/>
                    <a:ahLst/>
                    <a:cxnLst>
                      <a:cxn ang="0">
                        <a:pos x="110" y="28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94" y="38"/>
                      </a:cxn>
                      <a:cxn ang="0">
                        <a:pos x="110" y="28"/>
                      </a:cxn>
                    </a:cxnLst>
                    <a:rect l="0" t="0" r="r" b="b"/>
                    <a:pathLst>
                      <a:path w="110" h="38">
                        <a:moveTo>
                          <a:pt x="110" y="28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94" y="38"/>
                        </a:lnTo>
                        <a:lnTo>
                          <a:pt x="110" y="28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28" name="Freeform 2796"/>
                  <p:cNvSpPr>
                    <a:spLocks noChangeAspect="1"/>
                  </p:cNvSpPr>
                  <p:nvPr/>
                </p:nvSpPr>
                <p:spPr bwMode="auto">
                  <a:xfrm>
                    <a:off x="5028" y="1372"/>
                    <a:ext cx="110" cy="38"/>
                  </a:xfrm>
                  <a:custGeom>
                    <a:avLst/>
                    <a:gdLst/>
                    <a:ahLst/>
                    <a:cxnLst>
                      <a:cxn ang="0">
                        <a:pos x="110" y="28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94" y="38"/>
                      </a:cxn>
                      <a:cxn ang="0">
                        <a:pos x="110" y="28"/>
                      </a:cxn>
                    </a:cxnLst>
                    <a:rect l="0" t="0" r="r" b="b"/>
                    <a:pathLst>
                      <a:path w="110" h="38">
                        <a:moveTo>
                          <a:pt x="110" y="28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94" y="38"/>
                        </a:lnTo>
                        <a:lnTo>
                          <a:pt x="110" y="2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29" name="Freeform 2797"/>
                  <p:cNvSpPr>
                    <a:spLocks noChangeAspect="1"/>
                  </p:cNvSpPr>
                  <p:nvPr/>
                </p:nvSpPr>
                <p:spPr bwMode="auto">
                  <a:xfrm>
                    <a:off x="5012" y="1380"/>
                    <a:ext cx="110" cy="38"/>
                  </a:xfrm>
                  <a:custGeom>
                    <a:avLst/>
                    <a:gdLst/>
                    <a:ahLst/>
                    <a:cxnLst>
                      <a:cxn ang="0">
                        <a:pos x="110" y="30"/>
                      </a:cxn>
                      <a:cxn ang="0">
                        <a:pos x="16" y="0"/>
                      </a:cxn>
                      <a:cxn ang="0">
                        <a:pos x="0" y="8"/>
                      </a:cxn>
                      <a:cxn ang="0">
                        <a:pos x="92" y="38"/>
                      </a:cxn>
                      <a:cxn ang="0">
                        <a:pos x="110" y="30"/>
                      </a:cxn>
                    </a:cxnLst>
                    <a:rect l="0" t="0" r="r" b="b"/>
                    <a:pathLst>
                      <a:path w="110" h="38">
                        <a:moveTo>
                          <a:pt x="110" y="30"/>
                        </a:moveTo>
                        <a:lnTo>
                          <a:pt x="16" y="0"/>
                        </a:lnTo>
                        <a:lnTo>
                          <a:pt x="0" y="8"/>
                        </a:lnTo>
                        <a:lnTo>
                          <a:pt x="92" y="38"/>
                        </a:lnTo>
                        <a:lnTo>
                          <a:pt x="110" y="30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30" name="Freeform 2798"/>
                  <p:cNvSpPr>
                    <a:spLocks noChangeAspect="1"/>
                  </p:cNvSpPr>
                  <p:nvPr/>
                </p:nvSpPr>
                <p:spPr bwMode="auto">
                  <a:xfrm>
                    <a:off x="5012" y="1380"/>
                    <a:ext cx="110" cy="38"/>
                  </a:xfrm>
                  <a:custGeom>
                    <a:avLst/>
                    <a:gdLst/>
                    <a:ahLst/>
                    <a:cxnLst>
                      <a:cxn ang="0">
                        <a:pos x="110" y="30"/>
                      </a:cxn>
                      <a:cxn ang="0">
                        <a:pos x="16" y="0"/>
                      </a:cxn>
                      <a:cxn ang="0">
                        <a:pos x="0" y="8"/>
                      </a:cxn>
                      <a:cxn ang="0">
                        <a:pos x="92" y="38"/>
                      </a:cxn>
                      <a:cxn ang="0">
                        <a:pos x="110" y="30"/>
                      </a:cxn>
                    </a:cxnLst>
                    <a:rect l="0" t="0" r="r" b="b"/>
                    <a:pathLst>
                      <a:path w="110" h="38">
                        <a:moveTo>
                          <a:pt x="110" y="30"/>
                        </a:moveTo>
                        <a:lnTo>
                          <a:pt x="16" y="0"/>
                        </a:lnTo>
                        <a:lnTo>
                          <a:pt x="0" y="8"/>
                        </a:lnTo>
                        <a:lnTo>
                          <a:pt x="92" y="38"/>
                        </a:lnTo>
                        <a:lnTo>
                          <a:pt x="110" y="3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31" name="Freeform 2799"/>
                  <p:cNvSpPr>
                    <a:spLocks noChangeAspect="1"/>
                  </p:cNvSpPr>
                  <p:nvPr/>
                </p:nvSpPr>
                <p:spPr bwMode="auto">
                  <a:xfrm>
                    <a:off x="4994" y="1388"/>
                    <a:ext cx="110" cy="38"/>
                  </a:xfrm>
                  <a:custGeom>
                    <a:avLst/>
                    <a:gdLst/>
                    <a:ahLst/>
                    <a:cxnLst>
                      <a:cxn ang="0">
                        <a:pos x="110" y="30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92" y="38"/>
                      </a:cxn>
                      <a:cxn ang="0">
                        <a:pos x="110" y="30"/>
                      </a:cxn>
                    </a:cxnLst>
                    <a:rect l="0" t="0" r="r" b="b"/>
                    <a:pathLst>
                      <a:path w="110" h="38">
                        <a:moveTo>
                          <a:pt x="110" y="30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92" y="38"/>
                        </a:lnTo>
                        <a:lnTo>
                          <a:pt x="110" y="30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32" name="Freeform 2800"/>
                  <p:cNvSpPr>
                    <a:spLocks noChangeAspect="1"/>
                  </p:cNvSpPr>
                  <p:nvPr/>
                </p:nvSpPr>
                <p:spPr bwMode="auto">
                  <a:xfrm>
                    <a:off x="4994" y="1388"/>
                    <a:ext cx="110" cy="38"/>
                  </a:xfrm>
                  <a:custGeom>
                    <a:avLst/>
                    <a:gdLst/>
                    <a:ahLst/>
                    <a:cxnLst>
                      <a:cxn ang="0">
                        <a:pos x="110" y="30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92" y="38"/>
                      </a:cxn>
                      <a:cxn ang="0">
                        <a:pos x="110" y="30"/>
                      </a:cxn>
                    </a:cxnLst>
                    <a:rect l="0" t="0" r="r" b="b"/>
                    <a:pathLst>
                      <a:path w="110" h="38">
                        <a:moveTo>
                          <a:pt x="110" y="30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92" y="38"/>
                        </a:lnTo>
                        <a:lnTo>
                          <a:pt x="110" y="3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33" name="Freeform 2801"/>
                  <p:cNvSpPr>
                    <a:spLocks noChangeAspect="1"/>
                  </p:cNvSpPr>
                  <p:nvPr/>
                </p:nvSpPr>
                <p:spPr bwMode="auto">
                  <a:xfrm>
                    <a:off x="4976" y="1396"/>
                    <a:ext cx="110" cy="40"/>
                  </a:xfrm>
                  <a:custGeom>
                    <a:avLst/>
                    <a:gdLst/>
                    <a:ahLst/>
                    <a:cxnLst>
                      <a:cxn ang="0">
                        <a:pos x="110" y="30"/>
                      </a:cxn>
                      <a:cxn ang="0">
                        <a:pos x="18" y="0"/>
                      </a:cxn>
                      <a:cxn ang="0">
                        <a:pos x="0" y="10"/>
                      </a:cxn>
                      <a:cxn ang="0">
                        <a:pos x="92" y="40"/>
                      </a:cxn>
                      <a:cxn ang="0">
                        <a:pos x="110" y="30"/>
                      </a:cxn>
                    </a:cxnLst>
                    <a:rect l="0" t="0" r="r" b="b"/>
                    <a:pathLst>
                      <a:path w="110" h="40">
                        <a:moveTo>
                          <a:pt x="110" y="30"/>
                        </a:moveTo>
                        <a:lnTo>
                          <a:pt x="18" y="0"/>
                        </a:lnTo>
                        <a:lnTo>
                          <a:pt x="0" y="10"/>
                        </a:lnTo>
                        <a:lnTo>
                          <a:pt x="92" y="40"/>
                        </a:lnTo>
                        <a:lnTo>
                          <a:pt x="110" y="30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34" name="Freeform 2802"/>
                  <p:cNvSpPr>
                    <a:spLocks noChangeAspect="1"/>
                  </p:cNvSpPr>
                  <p:nvPr/>
                </p:nvSpPr>
                <p:spPr bwMode="auto">
                  <a:xfrm>
                    <a:off x="4976" y="1396"/>
                    <a:ext cx="110" cy="40"/>
                  </a:xfrm>
                  <a:custGeom>
                    <a:avLst/>
                    <a:gdLst/>
                    <a:ahLst/>
                    <a:cxnLst>
                      <a:cxn ang="0">
                        <a:pos x="110" y="30"/>
                      </a:cxn>
                      <a:cxn ang="0">
                        <a:pos x="18" y="0"/>
                      </a:cxn>
                      <a:cxn ang="0">
                        <a:pos x="0" y="10"/>
                      </a:cxn>
                      <a:cxn ang="0">
                        <a:pos x="92" y="40"/>
                      </a:cxn>
                      <a:cxn ang="0">
                        <a:pos x="110" y="30"/>
                      </a:cxn>
                    </a:cxnLst>
                    <a:rect l="0" t="0" r="r" b="b"/>
                    <a:pathLst>
                      <a:path w="110" h="40">
                        <a:moveTo>
                          <a:pt x="110" y="30"/>
                        </a:moveTo>
                        <a:lnTo>
                          <a:pt x="18" y="0"/>
                        </a:lnTo>
                        <a:lnTo>
                          <a:pt x="0" y="10"/>
                        </a:lnTo>
                        <a:lnTo>
                          <a:pt x="92" y="40"/>
                        </a:lnTo>
                        <a:lnTo>
                          <a:pt x="110" y="3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35" name="Freeform 2803"/>
                  <p:cNvSpPr>
                    <a:spLocks noChangeAspect="1"/>
                  </p:cNvSpPr>
                  <p:nvPr/>
                </p:nvSpPr>
                <p:spPr bwMode="auto">
                  <a:xfrm>
                    <a:off x="4958" y="1406"/>
                    <a:ext cx="110" cy="38"/>
                  </a:xfrm>
                  <a:custGeom>
                    <a:avLst/>
                    <a:gdLst/>
                    <a:ahLst/>
                    <a:cxnLst>
                      <a:cxn ang="0">
                        <a:pos x="110" y="30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92" y="38"/>
                      </a:cxn>
                      <a:cxn ang="0">
                        <a:pos x="110" y="30"/>
                      </a:cxn>
                    </a:cxnLst>
                    <a:rect l="0" t="0" r="r" b="b"/>
                    <a:pathLst>
                      <a:path w="110" h="38">
                        <a:moveTo>
                          <a:pt x="110" y="30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92" y="38"/>
                        </a:lnTo>
                        <a:lnTo>
                          <a:pt x="110" y="30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36" name="Freeform 2804"/>
                  <p:cNvSpPr>
                    <a:spLocks noChangeAspect="1"/>
                  </p:cNvSpPr>
                  <p:nvPr/>
                </p:nvSpPr>
                <p:spPr bwMode="auto">
                  <a:xfrm>
                    <a:off x="4958" y="1406"/>
                    <a:ext cx="110" cy="38"/>
                  </a:xfrm>
                  <a:custGeom>
                    <a:avLst/>
                    <a:gdLst/>
                    <a:ahLst/>
                    <a:cxnLst>
                      <a:cxn ang="0">
                        <a:pos x="110" y="30"/>
                      </a:cxn>
                      <a:cxn ang="0">
                        <a:pos x="18" y="0"/>
                      </a:cxn>
                      <a:cxn ang="0">
                        <a:pos x="0" y="8"/>
                      </a:cxn>
                      <a:cxn ang="0">
                        <a:pos x="92" y="38"/>
                      </a:cxn>
                      <a:cxn ang="0">
                        <a:pos x="110" y="30"/>
                      </a:cxn>
                    </a:cxnLst>
                    <a:rect l="0" t="0" r="r" b="b"/>
                    <a:pathLst>
                      <a:path w="110" h="38">
                        <a:moveTo>
                          <a:pt x="110" y="30"/>
                        </a:moveTo>
                        <a:lnTo>
                          <a:pt x="18" y="0"/>
                        </a:lnTo>
                        <a:lnTo>
                          <a:pt x="0" y="8"/>
                        </a:lnTo>
                        <a:lnTo>
                          <a:pt x="92" y="38"/>
                        </a:lnTo>
                        <a:lnTo>
                          <a:pt x="110" y="3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37" name="Freeform 2805"/>
                  <p:cNvSpPr>
                    <a:spLocks noChangeAspect="1"/>
                  </p:cNvSpPr>
                  <p:nvPr/>
                </p:nvSpPr>
                <p:spPr bwMode="auto">
                  <a:xfrm>
                    <a:off x="4938" y="1414"/>
                    <a:ext cx="112" cy="40"/>
                  </a:xfrm>
                  <a:custGeom>
                    <a:avLst/>
                    <a:gdLst/>
                    <a:ahLst/>
                    <a:cxnLst>
                      <a:cxn ang="0">
                        <a:pos x="112" y="30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94" y="40"/>
                      </a:cxn>
                      <a:cxn ang="0">
                        <a:pos x="112" y="30"/>
                      </a:cxn>
                    </a:cxnLst>
                    <a:rect l="0" t="0" r="r" b="b"/>
                    <a:pathLst>
                      <a:path w="112" h="40">
                        <a:moveTo>
                          <a:pt x="112" y="30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94" y="40"/>
                        </a:lnTo>
                        <a:lnTo>
                          <a:pt x="112" y="30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38" name="Freeform 2806"/>
                  <p:cNvSpPr>
                    <a:spLocks noChangeAspect="1"/>
                  </p:cNvSpPr>
                  <p:nvPr/>
                </p:nvSpPr>
                <p:spPr bwMode="auto">
                  <a:xfrm>
                    <a:off x="4938" y="1414"/>
                    <a:ext cx="112" cy="40"/>
                  </a:xfrm>
                  <a:custGeom>
                    <a:avLst/>
                    <a:gdLst/>
                    <a:ahLst/>
                    <a:cxnLst>
                      <a:cxn ang="0">
                        <a:pos x="112" y="30"/>
                      </a:cxn>
                      <a:cxn ang="0">
                        <a:pos x="20" y="0"/>
                      </a:cxn>
                      <a:cxn ang="0">
                        <a:pos x="0" y="8"/>
                      </a:cxn>
                      <a:cxn ang="0">
                        <a:pos x="94" y="40"/>
                      </a:cxn>
                      <a:cxn ang="0">
                        <a:pos x="112" y="30"/>
                      </a:cxn>
                    </a:cxnLst>
                    <a:rect l="0" t="0" r="r" b="b"/>
                    <a:pathLst>
                      <a:path w="112" h="40">
                        <a:moveTo>
                          <a:pt x="112" y="30"/>
                        </a:moveTo>
                        <a:lnTo>
                          <a:pt x="20" y="0"/>
                        </a:lnTo>
                        <a:lnTo>
                          <a:pt x="0" y="8"/>
                        </a:lnTo>
                        <a:lnTo>
                          <a:pt x="94" y="40"/>
                        </a:lnTo>
                        <a:lnTo>
                          <a:pt x="112" y="3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39" name="Freeform 2807"/>
                  <p:cNvSpPr>
                    <a:spLocks noChangeAspect="1"/>
                  </p:cNvSpPr>
                  <p:nvPr/>
                </p:nvSpPr>
                <p:spPr bwMode="auto">
                  <a:xfrm>
                    <a:off x="4920" y="1422"/>
                    <a:ext cx="112" cy="40"/>
                  </a:xfrm>
                  <a:custGeom>
                    <a:avLst/>
                    <a:gdLst/>
                    <a:ahLst/>
                    <a:cxnLst>
                      <a:cxn ang="0">
                        <a:pos x="112" y="32"/>
                      </a:cxn>
                      <a:cxn ang="0">
                        <a:pos x="18" y="0"/>
                      </a:cxn>
                      <a:cxn ang="0">
                        <a:pos x="0" y="10"/>
                      </a:cxn>
                      <a:cxn ang="0">
                        <a:pos x="94" y="40"/>
                      </a:cxn>
                      <a:cxn ang="0">
                        <a:pos x="112" y="32"/>
                      </a:cxn>
                    </a:cxnLst>
                    <a:rect l="0" t="0" r="r" b="b"/>
                    <a:pathLst>
                      <a:path w="112" h="40">
                        <a:moveTo>
                          <a:pt x="112" y="32"/>
                        </a:moveTo>
                        <a:lnTo>
                          <a:pt x="18" y="0"/>
                        </a:lnTo>
                        <a:lnTo>
                          <a:pt x="0" y="10"/>
                        </a:lnTo>
                        <a:lnTo>
                          <a:pt x="94" y="40"/>
                        </a:lnTo>
                        <a:lnTo>
                          <a:pt x="112" y="32"/>
                        </a:lnTo>
                        <a:close/>
                      </a:path>
                    </a:pathLst>
                  </a:custGeom>
                  <a:solidFill>
                    <a:srgbClr val="008255"/>
                  </a:solidFill>
                  <a:ln w="0">
                    <a:solidFill>
                      <a:srgbClr val="008255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40" name="Freeform 2808"/>
                  <p:cNvSpPr>
                    <a:spLocks noChangeAspect="1"/>
                  </p:cNvSpPr>
                  <p:nvPr/>
                </p:nvSpPr>
                <p:spPr bwMode="auto">
                  <a:xfrm>
                    <a:off x="4920" y="1422"/>
                    <a:ext cx="112" cy="40"/>
                  </a:xfrm>
                  <a:custGeom>
                    <a:avLst/>
                    <a:gdLst/>
                    <a:ahLst/>
                    <a:cxnLst>
                      <a:cxn ang="0">
                        <a:pos x="112" y="32"/>
                      </a:cxn>
                      <a:cxn ang="0">
                        <a:pos x="18" y="0"/>
                      </a:cxn>
                      <a:cxn ang="0">
                        <a:pos x="0" y="10"/>
                      </a:cxn>
                      <a:cxn ang="0">
                        <a:pos x="94" y="40"/>
                      </a:cxn>
                      <a:cxn ang="0">
                        <a:pos x="112" y="32"/>
                      </a:cxn>
                    </a:cxnLst>
                    <a:rect l="0" t="0" r="r" b="b"/>
                    <a:pathLst>
                      <a:path w="112" h="40">
                        <a:moveTo>
                          <a:pt x="112" y="32"/>
                        </a:moveTo>
                        <a:lnTo>
                          <a:pt x="18" y="0"/>
                        </a:lnTo>
                        <a:lnTo>
                          <a:pt x="0" y="10"/>
                        </a:lnTo>
                        <a:lnTo>
                          <a:pt x="94" y="40"/>
                        </a:lnTo>
                        <a:lnTo>
                          <a:pt x="112" y="3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41" name="Freeform 2809"/>
                  <p:cNvSpPr>
                    <a:spLocks noChangeAspect="1"/>
                  </p:cNvSpPr>
                  <p:nvPr/>
                </p:nvSpPr>
                <p:spPr bwMode="auto">
                  <a:xfrm>
                    <a:off x="4902" y="1432"/>
                    <a:ext cx="112" cy="42"/>
                  </a:xfrm>
                  <a:custGeom>
                    <a:avLst/>
                    <a:gdLst/>
                    <a:ahLst/>
                    <a:cxnLst>
                      <a:cxn ang="0">
                        <a:pos x="112" y="30"/>
                      </a:cxn>
                      <a:cxn ang="0">
                        <a:pos x="18" y="0"/>
                      </a:cxn>
                      <a:cxn ang="0">
                        <a:pos x="0" y="10"/>
                      </a:cxn>
                      <a:cxn ang="0">
                        <a:pos x="92" y="42"/>
                      </a:cxn>
                      <a:cxn ang="0">
                        <a:pos x="112" y="30"/>
                      </a:cxn>
                    </a:cxnLst>
                    <a:rect l="0" t="0" r="r" b="b"/>
                    <a:pathLst>
                      <a:path w="112" h="42">
                        <a:moveTo>
                          <a:pt x="112" y="30"/>
                        </a:moveTo>
                        <a:lnTo>
                          <a:pt x="18" y="0"/>
                        </a:lnTo>
                        <a:lnTo>
                          <a:pt x="0" y="10"/>
                        </a:lnTo>
                        <a:lnTo>
                          <a:pt x="92" y="42"/>
                        </a:lnTo>
                        <a:lnTo>
                          <a:pt x="112" y="30"/>
                        </a:lnTo>
                        <a:close/>
                      </a:path>
                    </a:pathLst>
                  </a:custGeom>
                  <a:solidFill>
                    <a:srgbClr val="007C6A"/>
                  </a:solidFill>
                  <a:ln w="0">
                    <a:solidFill>
                      <a:srgbClr val="007C6A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42" name="Freeform 2810"/>
                  <p:cNvSpPr>
                    <a:spLocks noChangeAspect="1"/>
                  </p:cNvSpPr>
                  <p:nvPr/>
                </p:nvSpPr>
                <p:spPr bwMode="auto">
                  <a:xfrm>
                    <a:off x="4902" y="1432"/>
                    <a:ext cx="112" cy="42"/>
                  </a:xfrm>
                  <a:custGeom>
                    <a:avLst/>
                    <a:gdLst/>
                    <a:ahLst/>
                    <a:cxnLst>
                      <a:cxn ang="0">
                        <a:pos x="112" y="30"/>
                      </a:cxn>
                      <a:cxn ang="0">
                        <a:pos x="18" y="0"/>
                      </a:cxn>
                      <a:cxn ang="0">
                        <a:pos x="0" y="10"/>
                      </a:cxn>
                      <a:cxn ang="0">
                        <a:pos x="92" y="42"/>
                      </a:cxn>
                      <a:cxn ang="0">
                        <a:pos x="112" y="30"/>
                      </a:cxn>
                    </a:cxnLst>
                    <a:rect l="0" t="0" r="r" b="b"/>
                    <a:pathLst>
                      <a:path w="112" h="42">
                        <a:moveTo>
                          <a:pt x="112" y="30"/>
                        </a:moveTo>
                        <a:lnTo>
                          <a:pt x="18" y="0"/>
                        </a:lnTo>
                        <a:lnTo>
                          <a:pt x="0" y="10"/>
                        </a:lnTo>
                        <a:lnTo>
                          <a:pt x="92" y="42"/>
                        </a:lnTo>
                        <a:lnTo>
                          <a:pt x="112" y="3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43" name="Freeform 2811"/>
                  <p:cNvSpPr>
                    <a:spLocks noChangeAspect="1"/>
                  </p:cNvSpPr>
                  <p:nvPr/>
                </p:nvSpPr>
                <p:spPr bwMode="auto">
                  <a:xfrm>
                    <a:off x="4882" y="1442"/>
                    <a:ext cx="112" cy="46"/>
                  </a:xfrm>
                  <a:custGeom>
                    <a:avLst/>
                    <a:gdLst/>
                    <a:ahLst/>
                    <a:cxnLst>
                      <a:cxn ang="0">
                        <a:pos x="112" y="32"/>
                      </a:cxn>
                      <a:cxn ang="0">
                        <a:pos x="20" y="0"/>
                      </a:cxn>
                      <a:cxn ang="0">
                        <a:pos x="0" y="14"/>
                      </a:cxn>
                      <a:cxn ang="0">
                        <a:pos x="94" y="46"/>
                      </a:cxn>
                      <a:cxn ang="0">
                        <a:pos x="112" y="32"/>
                      </a:cxn>
                    </a:cxnLst>
                    <a:rect l="0" t="0" r="r" b="b"/>
                    <a:pathLst>
                      <a:path w="112" h="46">
                        <a:moveTo>
                          <a:pt x="112" y="32"/>
                        </a:moveTo>
                        <a:lnTo>
                          <a:pt x="20" y="0"/>
                        </a:lnTo>
                        <a:lnTo>
                          <a:pt x="0" y="14"/>
                        </a:lnTo>
                        <a:lnTo>
                          <a:pt x="94" y="46"/>
                        </a:lnTo>
                        <a:lnTo>
                          <a:pt x="112" y="32"/>
                        </a:lnTo>
                        <a:close/>
                      </a:path>
                    </a:pathLst>
                  </a:custGeom>
                  <a:solidFill>
                    <a:srgbClr val="007877"/>
                  </a:solidFill>
                  <a:ln w="0">
                    <a:solidFill>
                      <a:srgbClr val="007877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44" name="Freeform 2812"/>
                  <p:cNvSpPr>
                    <a:spLocks noChangeAspect="1"/>
                  </p:cNvSpPr>
                  <p:nvPr/>
                </p:nvSpPr>
                <p:spPr bwMode="auto">
                  <a:xfrm>
                    <a:off x="4882" y="1442"/>
                    <a:ext cx="112" cy="46"/>
                  </a:xfrm>
                  <a:custGeom>
                    <a:avLst/>
                    <a:gdLst/>
                    <a:ahLst/>
                    <a:cxnLst>
                      <a:cxn ang="0">
                        <a:pos x="112" y="32"/>
                      </a:cxn>
                      <a:cxn ang="0">
                        <a:pos x="20" y="0"/>
                      </a:cxn>
                      <a:cxn ang="0">
                        <a:pos x="0" y="14"/>
                      </a:cxn>
                      <a:cxn ang="0">
                        <a:pos x="94" y="46"/>
                      </a:cxn>
                      <a:cxn ang="0">
                        <a:pos x="112" y="32"/>
                      </a:cxn>
                    </a:cxnLst>
                    <a:rect l="0" t="0" r="r" b="b"/>
                    <a:pathLst>
                      <a:path w="112" h="46">
                        <a:moveTo>
                          <a:pt x="112" y="32"/>
                        </a:moveTo>
                        <a:lnTo>
                          <a:pt x="20" y="0"/>
                        </a:lnTo>
                        <a:lnTo>
                          <a:pt x="0" y="14"/>
                        </a:lnTo>
                        <a:lnTo>
                          <a:pt x="94" y="46"/>
                        </a:lnTo>
                        <a:lnTo>
                          <a:pt x="112" y="3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45" name="Freeform 2813"/>
                  <p:cNvSpPr>
                    <a:spLocks noChangeAspect="1"/>
                  </p:cNvSpPr>
                  <p:nvPr/>
                </p:nvSpPr>
                <p:spPr bwMode="auto">
                  <a:xfrm>
                    <a:off x="4862" y="1456"/>
                    <a:ext cx="114" cy="46"/>
                  </a:xfrm>
                  <a:custGeom>
                    <a:avLst/>
                    <a:gdLst/>
                    <a:ahLst/>
                    <a:cxnLst>
                      <a:cxn ang="0">
                        <a:pos x="114" y="32"/>
                      </a:cxn>
                      <a:cxn ang="0">
                        <a:pos x="20" y="0"/>
                      </a:cxn>
                      <a:cxn ang="0">
                        <a:pos x="0" y="12"/>
                      </a:cxn>
                      <a:cxn ang="0">
                        <a:pos x="94" y="46"/>
                      </a:cxn>
                      <a:cxn ang="0">
                        <a:pos x="114" y="32"/>
                      </a:cxn>
                    </a:cxnLst>
                    <a:rect l="0" t="0" r="r" b="b"/>
                    <a:pathLst>
                      <a:path w="114" h="46">
                        <a:moveTo>
                          <a:pt x="114" y="32"/>
                        </a:moveTo>
                        <a:lnTo>
                          <a:pt x="20" y="0"/>
                        </a:lnTo>
                        <a:lnTo>
                          <a:pt x="0" y="12"/>
                        </a:lnTo>
                        <a:lnTo>
                          <a:pt x="94" y="46"/>
                        </a:lnTo>
                        <a:lnTo>
                          <a:pt x="114" y="32"/>
                        </a:lnTo>
                        <a:close/>
                      </a:path>
                    </a:pathLst>
                  </a:custGeom>
                  <a:solidFill>
                    <a:srgbClr val="007680"/>
                  </a:solidFill>
                  <a:ln w="0">
                    <a:solidFill>
                      <a:srgbClr val="00768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46" name="Freeform 2814"/>
                  <p:cNvSpPr>
                    <a:spLocks noChangeAspect="1"/>
                  </p:cNvSpPr>
                  <p:nvPr/>
                </p:nvSpPr>
                <p:spPr bwMode="auto">
                  <a:xfrm>
                    <a:off x="4862" y="1456"/>
                    <a:ext cx="114" cy="46"/>
                  </a:xfrm>
                  <a:custGeom>
                    <a:avLst/>
                    <a:gdLst/>
                    <a:ahLst/>
                    <a:cxnLst>
                      <a:cxn ang="0">
                        <a:pos x="114" y="32"/>
                      </a:cxn>
                      <a:cxn ang="0">
                        <a:pos x="20" y="0"/>
                      </a:cxn>
                      <a:cxn ang="0">
                        <a:pos x="0" y="12"/>
                      </a:cxn>
                      <a:cxn ang="0">
                        <a:pos x="94" y="46"/>
                      </a:cxn>
                      <a:cxn ang="0">
                        <a:pos x="114" y="32"/>
                      </a:cxn>
                    </a:cxnLst>
                    <a:rect l="0" t="0" r="r" b="b"/>
                    <a:pathLst>
                      <a:path w="114" h="46">
                        <a:moveTo>
                          <a:pt x="114" y="32"/>
                        </a:moveTo>
                        <a:lnTo>
                          <a:pt x="20" y="0"/>
                        </a:lnTo>
                        <a:lnTo>
                          <a:pt x="0" y="12"/>
                        </a:lnTo>
                        <a:lnTo>
                          <a:pt x="94" y="46"/>
                        </a:lnTo>
                        <a:lnTo>
                          <a:pt x="114" y="3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47" name="Freeform 2815"/>
                  <p:cNvSpPr>
                    <a:spLocks noChangeAspect="1"/>
                  </p:cNvSpPr>
                  <p:nvPr/>
                </p:nvSpPr>
                <p:spPr bwMode="auto">
                  <a:xfrm>
                    <a:off x="4842" y="1468"/>
                    <a:ext cx="114" cy="52"/>
                  </a:xfrm>
                  <a:custGeom>
                    <a:avLst/>
                    <a:gdLst/>
                    <a:ahLst/>
                    <a:cxnLst>
                      <a:cxn ang="0">
                        <a:pos x="114" y="34"/>
                      </a:cxn>
                      <a:cxn ang="0">
                        <a:pos x="20" y="0"/>
                      </a:cxn>
                      <a:cxn ang="0">
                        <a:pos x="0" y="16"/>
                      </a:cxn>
                      <a:cxn ang="0">
                        <a:pos x="94" y="52"/>
                      </a:cxn>
                      <a:cxn ang="0">
                        <a:pos x="114" y="34"/>
                      </a:cxn>
                    </a:cxnLst>
                    <a:rect l="0" t="0" r="r" b="b"/>
                    <a:pathLst>
                      <a:path w="114" h="52">
                        <a:moveTo>
                          <a:pt x="114" y="34"/>
                        </a:moveTo>
                        <a:lnTo>
                          <a:pt x="20" y="0"/>
                        </a:lnTo>
                        <a:lnTo>
                          <a:pt x="0" y="16"/>
                        </a:lnTo>
                        <a:lnTo>
                          <a:pt x="94" y="52"/>
                        </a:lnTo>
                        <a:lnTo>
                          <a:pt x="114" y="34"/>
                        </a:lnTo>
                        <a:close/>
                      </a:path>
                    </a:pathLst>
                  </a:custGeom>
                  <a:solidFill>
                    <a:srgbClr val="007489"/>
                  </a:solidFill>
                  <a:ln w="0">
                    <a:solidFill>
                      <a:srgbClr val="007489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48" name="Freeform 2816"/>
                  <p:cNvSpPr>
                    <a:spLocks noChangeAspect="1"/>
                  </p:cNvSpPr>
                  <p:nvPr/>
                </p:nvSpPr>
                <p:spPr bwMode="auto">
                  <a:xfrm>
                    <a:off x="4842" y="1468"/>
                    <a:ext cx="114" cy="52"/>
                  </a:xfrm>
                  <a:custGeom>
                    <a:avLst/>
                    <a:gdLst/>
                    <a:ahLst/>
                    <a:cxnLst>
                      <a:cxn ang="0">
                        <a:pos x="114" y="34"/>
                      </a:cxn>
                      <a:cxn ang="0">
                        <a:pos x="20" y="0"/>
                      </a:cxn>
                      <a:cxn ang="0">
                        <a:pos x="0" y="16"/>
                      </a:cxn>
                      <a:cxn ang="0">
                        <a:pos x="94" y="52"/>
                      </a:cxn>
                      <a:cxn ang="0">
                        <a:pos x="114" y="34"/>
                      </a:cxn>
                    </a:cxnLst>
                    <a:rect l="0" t="0" r="r" b="b"/>
                    <a:pathLst>
                      <a:path w="114" h="52">
                        <a:moveTo>
                          <a:pt x="114" y="34"/>
                        </a:moveTo>
                        <a:lnTo>
                          <a:pt x="20" y="0"/>
                        </a:lnTo>
                        <a:lnTo>
                          <a:pt x="0" y="16"/>
                        </a:lnTo>
                        <a:lnTo>
                          <a:pt x="94" y="52"/>
                        </a:lnTo>
                        <a:lnTo>
                          <a:pt x="114" y="3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49" name="Freeform 2817"/>
                  <p:cNvSpPr>
                    <a:spLocks noChangeAspect="1"/>
                  </p:cNvSpPr>
                  <p:nvPr/>
                </p:nvSpPr>
                <p:spPr bwMode="auto">
                  <a:xfrm>
                    <a:off x="4822" y="1484"/>
                    <a:ext cx="114" cy="54"/>
                  </a:xfrm>
                  <a:custGeom>
                    <a:avLst/>
                    <a:gdLst/>
                    <a:ahLst/>
                    <a:cxnLst>
                      <a:cxn ang="0">
                        <a:pos x="114" y="36"/>
                      </a:cxn>
                      <a:cxn ang="0">
                        <a:pos x="20" y="0"/>
                      </a:cxn>
                      <a:cxn ang="0">
                        <a:pos x="0" y="16"/>
                      </a:cxn>
                      <a:cxn ang="0">
                        <a:pos x="94" y="54"/>
                      </a:cxn>
                      <a:cxn ang="0">
                        <a:pos x="114" y="36"/>
                      </a:cxn>
                    </a:cxnLst>
                    <a:rect l="0" t="0" r="r" b="b"/>
                    <a:pathLst>
                      <a:path w="114" h="54">
                        <a:moveTo>
                          <a:pt x="114" y="36"/>
                        </a:moveTo>
                        <a:lnTo>
                          <a:pt x="20" y="0"/>
                        </a:lnTo>
                        <a:lnTo>
                          <a:pt x="0" y="16"/>
                        </a:lnTo>
                        <a:lnTo>
                          <a:pt x="94" y="54"/>
                        </a:lnTo>
                        <a:lnTo>
                          <a:pt x="114" y="36"/>
                        </a:lnTo>
                        <a:close/>
                      </a:path>
                    </a:pathLst>
                  </a:custGeom>
                  <a:solidFill>
                    <a:srgbClr val="007192"/>
                  </a:solidFill>
                  <a:ln w="0">
                    <a:solidFill>
                      <a:srgbClr val="007192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50" name="Freeform 2818"/>
                  <p:cNvSpPr>
                    <a:spLocks noChangeAspect="1"/>
                  </p:cNvSpPr>
                  <p:nvPr/>
                </p:nvSpPr>
                <p:spPr bwMode="auto">
                  <a:xfrm>
                    <a:off x="4822" y="1484"/>
                    <a:ext cx="114" cy="54"/>
                  </a:xfrm>
                  <a:custGeom>
                    <a:avLst/>
                    <a:gdLst/>
                    <a:ahLst/>
                    <a:cxnLst>
                      <a:cxn ang="0">
                        <a:pos x="114" y="36"/>
                      </a:cxn>
                      <a:cxn ang="0">
                        <a:pos x="20" y="0"/>
                      </a:cxn>
                      <a:cxn ang="0">
                        <a:pos x="0" y="16"/>
                      </a:cxn>
                      <a:cxn ang="0">
                        <a:pos x="94" y="54"/>
                      </a:cxn>
                      <a:cxn ang="0">
                        <a:pos x="114" y="36"/>
                      </a:cxn>
                    </a:cxnLst>
                    <a:rect l="0" t="0" r="r" b="b"/>
                    <a:pathLst>
                      <a:path w="114" h="54">
                        <a:moveTo>
                          <a:pt x="114" y="36"/>
                        </a:moveTo>
                        <a:lnTo>
                          <a:pt x="20" y="0"/>
                        </a:lnTo>
                        <a:lnTo>
                          <a:pt x="0" y="16"/>
                        </a:lnTo>
                        <a:lnTo>
                          <a:pt x="94" y="54"/>
                        </a:lnTo>
                        <a:lnTo>
                          <a:pt x="114" y="36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51" name="Freeform 2819"/>
                  <p:cNvSpPr>
                    <a:spLocks noChangeAspect="1"/>
                  </p:cNvSpPr>
                  <p:nvPr/>
                </p:nvSpPr>
                <p:spPr bwMode="auto">
                  <a:xfrm>
                    <a:off x="4800" y="1500"/>
                    <a:ext cx="116" cy="60"/>
                  </a:xfrm>
                  <a:custGeom>
                    <a:avLst/>
                    <a:gdLst/>
                    <a:ahLst/>
                    <a:cxnLst>
                      <a:cxn ang="0">
                        <a:pos x="116" y="38"/>
                      </a:cxn>
                      <a:cxn ang="0">
                        <a:pos x="22" y="0"/>
                      </a:cxn>
                      <a:cxn ang="0">
                        <a:pos x="0" y="20"/>
                      </a:cxn>
                      <a:cxn ang="0">
                        <a:pos x="94" y="60"/>
                      </a:cxn>
                      <a:cxn ang="0">
                        <a:pos x="116" y="38"/>
                      </a:cxn>
                    </a:cxnLst>
                    <a:rect l="0" t="0" r="r" b="b"/>
                    <a:pathLst>
                      <a:path w="116" h="60">
                        <a:moveTo>
                          <a:pt x="116" y="38"/>
                        </a:moveTo>
                        <a:lnTo>
                          <a:pt x="22" y="0"/>
                        </a:lnTo>
                        <a:lnTo>
                          <a:pt x="0" y="20"/>
                        </a:lnTo>
                        <a:lnTo>
                          <a:pt x="94" y="60"/>
                        </a:lnTo>
                        <a:lnTo>
                          <a:pt x="116" y="38"/>
                        </a:lnTo>
                        <a:close/>
                      </a:path>
                    </a:pathLst>
                  </a:custGeom>
                  <a:solidFill>
                    <a:srgbClr val="006E9A"/>
                  </a:solidFill>
                  <a:ln w="0">
                    <a:solidFill>
                      <a:srgbClr val="006E9A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52" name="Freeform 2820"/>
                  <p:cNvSpPr>
                    <a:spLocks noChangeAspect="1"/>
                  </p:cNvSpPr>
                  <p:nvPr/>
                </p:nvSpPr>
                <p:spPr bwMode="auto">
                  <a:xfrm>
                    <a:off x="4800" y="1500"/>
                    <a:ext cx="116" cy="60"/>
                  </a:xfrm>
                  <a:custGeom>
                    <a:avLst/>
                    <a:gdLst/>
                    <a:ahLst/>
                    <a:cxnLst>
                      <a:cxn ang="0">
                        <a:pos x="116" y="38"/>
                      </a:cxn>
                      <a:cxn ang="0">
                        <a:pos x="22" y="0"/>
                      </a:cxn>
                      <a:cxn ang="0">
                        <a:pos x="0" y="20"/>
                      </a:cxn>
                      <a:cxn ang="0">
                        <a:pos x="94" y="60"/>
                      </a:cxn>
                      <a:cxn ang="0">
                        <a:pos x="116" y="38"/>
                      </a:cxn>
                    </a:cxnLst>
                    <a:rect l="0" t="0" r="r" b="b"/>
                    <a:pathLst>
                      <a:path w="116" h="60">
                        <a:moveTo>
                          <a:pt x="116" y="38"/>
                        </a:moveTo>
                        <a:lnTo>
                          <a:pt x="22" y="0"/>
                        </a:lnTo>
                        <a:lnTo>
                          <a:pt x="0" y="20"/>
                        </a:lnTo>
                        <a:lnTo>
                          <a:pt x="94" y="60"/>
                        </a:lnTo>
                        <a:lnTo>
                          <a:pt x="116" y="3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53" name="Freeform 2821"/>
                  <p:cNvSpPr>
                    <a:spLocks noChangeAspect="1"/>
                  </p:cNvSpPr>
                  <p:nvPr/>
                </p:nvSpPr>
                <p:spPr bwMode="auto">
                  <a:xfrm>
                    <a:off x="4780" y="1520"/>
                    <a:ext cx="114" cy="64"/>
                  </a:xfrm>
                  <a:custGeom>
                    <a:avLst/>
                    <a:gdLst/>
                    <a:ahLst/>
                    <a:cxnLst>
                      <a:cxn ang="0">
                        <a:pos x="114" y="40"/>
                      </a:cxn>
                      <a:cxn ang="0">
                        <a:pos x="20" y="0"/>
                      </a:cxn>
                      <a:cxn ang="0">
                        <a:pos x="0" y="20"/>
                      </a:cxn>
                      <a:cxn ang="0">
                        <a:pos x="94" y="64"/>
                      </a:cxn>
                      <a:cxn ang="0">
                        <a:pos x="114" y="40"/>
                      </a:cxn>
                    </a:cxnLst>
                    <a:rect l="0" t="0" r="r" b="b"/>
                    <a:pathLst>
                      <a:path w="114" h="64">
                        <a:moveTo>
                          <a:pt x="114" y="40"/>
                        </a:moveTo>
                        <a:lnTo>
                          <a:pt x="20" y="0"/>
                        </a:lnTo>
                        <a:lnTo>
                          <a:pt x="0" y="20"/>
                        </a:lnTo>
                        <a:lnTo>
                          <a:pt x="94" y="64"/>
                        </a:lnTo>
                        <a:lnTo>
                          <a:pt x="114" y="40"/>
                        </a:lnTo>
                        <a:close/>
                      </a:path>
                    </a:pathLst>
                  </a:custGeom>
                  <a:solidFill>
                    <a:srgbClr val="006BA2"/>
                  </a:solidFill>
                  <a:ln w="0">
                    <a:solidFill>
                      <a:srgbClr val="006BA2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54" name="Freeform 2822"/>
                  <p:cNvSpPr>
                    <a:spLocks noChangeAspect="1"/>
                  </p:cNvSpPr>
                  <p:nvPr/>
                </p:nvSpPr>
                <p:spPr bwMode="auto">
                  <a:xfrm>
                    <a:off x="4780" y="1520"/>
                    <a:ext cx="114" cy="64"/>
                  </a:xfrm>
                  <a:custGeom>
                    <a:avLst/>
                    <a:gdLst/>
                    <a:ahLst/>
                    <a:cxnLst>
                      <a:cxn ang="0">
                        <a:pos x="114" y="40"/>
                      </a:cxn>
                      <a:cxn ang="0">
                        <a:pos x="20" y="0"/>
                      </a:cxn>
                      <a:cxn ang="0">
                        <a:pos x="0" y="20"/>
                      </a:cxn>
                      <a:cxn ang="0">
                        <a:pos x="94" y="64"/>
                      </a:cxn>
                      <a:cxn ang="0">
                        <a:pos x="114" y="40"/>
                      </a:cxn>
                    </a:cxnLst>
                    <a:rect l="0" t="0" r="r" b="b"/>
                    <a:pathLst>
                      <a:path w="114" h="64">
                        <a:moveTo>
                          <a:pt x="114" y="40"/>
                        </a:moveTo>
                        <a:lnTo>
                          <a:pt x="20" y="0"/>
                        </a:lnTo>
                        <a:lnTo>
                          <a:pt x="0" y="20"/>
                        </a:lnTo>
                        <a:lnTo>
                          <a:pt x="94" y="64"/>
                        </a:lnTo>
                        <a:lnTo>
                          <a:pt x="114" y="4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55" name="Freeform 2823"/>
                  <p:cNvSpPr>
                    <a:spLocks noChangeAspect="1"/>
                  </p:cNvSpPr>
                  <p:nvPr/>
                </p:nvSpPr>
                <p:spPr bwMode="auto">
                  <a:xfrm>
                    <a:off x="4758" y="1540"/>
                    <a:ext cx="116" cy="70"/>
                  </a:xfrm>
                  <a:custGeom>
                    <a:avLst/>
                    <a:gdLst/>
                    <a:ahLst/>
                    <a:cxnLst>
                      <a:cxn ang="0">
                        <a:pos x="116" y="44"/>
                      </a:cxn>
                      <a:cxn ang="0">
                        <a:pos x="22" y="0"/>
                      </a:cxn>
                      <a:cxn ang="0">
                        <a:pos x="0" y="22"/>
                      </a:cxn>
                      <a:cxn ang="0">
                        <a:pos x="94" y="70"/>
                      </a:cxn>
                      <a:cxn ang="0">
                        <a:pos x="116" y="44"/>
                      </a:cxn>
                    </a:cxnLst>
                    <a:rect l="0" t="0" r="r" b="b"/>
                    <a:pathLst>
                      <a:path w="116" h="70">
                        <a:moveTo>
                          <a:pt x="116" y="44"/>
                        </a:moveTo>
                        <a:lnTo>
                          <a:pt x="22" y="0"/>
                        </a:lnTo>
                        <a:lnTo>
                          <a:pt x="0" y="22"/>
                        </a:lnTo>
                        <a:lnTo>
                          <a:pt x="94" y="70"/>
                        </a:lnTo>
                        <a:lnTo>
                          <a:pt x="116" y="44"/>
                        </a:lnTo>
                        <a:close/>
                      </a:path>
                    </a:pathLst>
                  </a:custGeom>
                  <a:solidFill>
                    <a:srgbClr val="0068A9"/>
                  </a:solidFill>
                  <a:ln w="0">
                    <a:solidFill>
                      <a:srgbClr val="0068A9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56" name="Freeform 2824"/>
                  <p:cNvSpPr>
                    <a:spLocks noChangeAspect="1"/>
                  </p:cNvSpPr>
                  <p:nvPr/>
                </p:nvSpPr>
                <p:spPr bwMode="auto">
                  <a:xfrm>
                    <a:off x="4758" y="1540"/>
                    <a:ext cx="116" cy="70"/>
                  </a:xfrm>
                  <a:custGeom>
                    <a:avLst/>
                    <a:gdLst/>
                    <a:ahLst/>
                    <a:cxnLst>
                      <a:cxn ang="0">
                        <a:pos x="116" y="44"/>
                      </a:cxn>
                      <a:cxn ang="0">
                        <a:pos x="22" y="0"/>
                      </a:cxn>
                      <a:cxn ang="0">
                        <a:pos x="0" y="22"/>
                      </a:cxn>
                      <a:cxn ang="0">
                        <a:pos x="94" y="70"/>
                      </a:cxn>
                      <a:cxn ang="0">
                        <a:pos x="116" y="44"/>
                      </a:cxn>
                    </a:cxnLst>
                    <a:rect l="0" t="0" r="r" b="b"/>
                    <a:pathLst>
                      <a:path w="116" h="70">
                        <a:moveTo>
                          <a:pt x="116" y="44"/>
                        </a:moveTo>
                        <a:lnTo>
                          <a:pt x="22" y="0"/>
                        </a:lnTo>
                        <a:lnTo>
                          <a:pt x="0" y="22"/>
                        </a:lnTo>
                        <a:lnTo>
                          <a:pt x="94" y="70"/>
                        </a:lnTo>
                        <a:lnTo>
                          <a:pt x="116" y="4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57" name="Freeform 2825"/>
                  <p:cNvSpPr>
                    <a:spLocks noChangeAspect="1"/>
                  </p:cNvSpPr>
                  <p:nvPr/>
                </p:nvSpPr>
                <p:spPr bwMode="auto">
                  <a:xfrm>
                    <a:off x="4736" y="1562"/>
                    <a:ext cx="116" cy="78"/>
                  </a:xfrm>
                  <a:custGeom>
                    <a:avLst/>
                    <a:gdLst/>
                    <a:ahLst/>
                    <a:cxnLst>
                      <a:cxn ang="0">
                        <a:pos x="116" y="48"/>
                      </a:cxn>
                      <a:cxn ang="0">
                        <a:pos x="22" y="0"/>
                      </a:cxn>
                      <a:cxn ang="0">
                        <a:pos x="0" y="26"/>
                      </a:cxn>
                      <a:cxn ang="0">
                        <a:pos x="94" y="78"/>
                      </a:cxn>
                      <a:cxn ang="0">
                        <a:pos x="116" y="48"/>
                      </a:cxn>
                    </a:cxnLst>
                    <a:rect l="0" t="0" r="r" b="b"/>
                    <a:pathLst>
                      <a:path w="116" h="78">
                        <a:moveTo>
                          <a:pt x="116" y="48"/>
                        </a:moveTo>
                        <a:lnTo>
                          <a:pt x="22" y="0"/>
                        </a:lnTo>
                        <a:lnTo>
                          <a:pt x="0" y="26"/>
                        </a:lnTo>
                        <a:lnTo>
                          <a:pt x="94" y="78"/>
                        </a:lnTo>
                        <a:lnTo>
                          <a:pt x="116" y="48"/>
                        </a:lnTo>
                        <a:close/>
                      </a:path>
                    </a:pathLst>
                  </a:custGeom>
                  <a:solidFill>
                    <a:srgbClr val="0365AF"/>
                  </a:solidFill>
                  <a:ln w="0">
                    <a:solidFill>
                      <a:srgbClr val="0365A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58" name="Freeform 2826"/>
                  <p:cNvSpPr>
                    <a:spLocks noChangeAspect="1"/>
                  </p:cNvSpPr>
                  <p:nvPr/>
                </p:nvSpPr>
                <p:spPr bwMode="auto">
                  <a:xfrm>
                    <a:off x="4736" y="1562"/>
                    <a:ext cx="116" cy="78"/>
                  </a:xfrm>
                  <a:custGeom>
                    <a:avLst/>
                    <a:gdLst/>
                    <a:ahLst/>
                    <a:cxnLst>
                      <a:cxn ang="0">
                        <a:pos x="116" y="48"/>
                      </a:cxn>
                      <a:cxn ang="0">
                        <a:pos x="22" y="0"/>
                      </a:cxn>
                      <a:cxn ang="0">
                        <a:pos x="0" y="26"/>
                      </a:cxn>
                      <a:cxn ang="0">
                        <a:pos x="94" y="78"/>
                      </a:cxn>
                      <a:cxn ang="0">
                        <a:pos x="116" y="48"/>
                      </a:cxn>
                    </a:cxnLst>
                    <a:rect l="0" t="0" r="r" b="b"/>
                    <a:pathLst>
                      <a:path w="116" h="78">
                        <a:moveTo>
                          <a:pt x="116" y="48"/>
                        </a:moveTo>
                        <a:lnTo>
                          <a:pt x="22" y="0"/>
                        </a:lnTo>
                        <a:lnTo>
                          <a:pt x="0" y="26"/>
                        </a:lnTo>
                        <a:lnTo>
                          <a:pt x="94" y="78"/>
                        </a:lnTo>
                        <a:lnTo>
                          <a:pt x="116" y="4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59" name="Freeform 2827"/>
                  <p:cNvSpPr>
                    <a:spLocks noChangeAspect="1"/>
                  </p:cNvSpPr>
                  <p:nvPr/>
                </p:nvSpPr>
                <p:spPr bwMode="auto">
                  <a:xfrm>
                    <a:off x="4714" y="1588"/>
                    <a:ext cx="116" cy="86"/>
                  </a:xfrm>
                  <a:custGeom>
                    <a:avLst/>
                    <a:gdLst/>
                    <a:ahLst/>
                    <a:cxnLst>
                      <a:cxn ang="0">
                        <a:pos x="116" y="52"/>
                      </a:cxn>
                      <a:cxn ang="0">
                        <a:pos x="22" y="0"/>
                      </a:cxn>
                      <a:cxn ang="0">
                        <a:pos x="0" y="28"/>
                      </a:cxn>
                      <a:cxn ang="0">
                        <a:pos x="92" y="86"/>
                      </a:cxn>
                      <a:cxn ang="0">
                        <a:pos x="116" y="52"/>
                      </a:cxn>
                    </a:cxnLst>
                    <a:rect l="0" t="0" r="r" b="b"/>
                    <a:pathLst>
                      <a:path w="116" h="86">
                        <a:moveTo>
                          <a:pt x="116" y="52"/>
                        </a:moveTo>
                        <a:lnTo>
                          <a:pt x="22" y="0"/>
                        </a:lnTo>
                        <a:lnTo>
                          <a:pt x="0" y="28"/>
                        </a:lnTo>
                        <a:lnTo>
                          <a:pt x="92" y="86"/>
                        </a:lnTo>
                        <a:lnTo>
                          <a:pt x="116" y="52"/>
                        </a:lnTo>
                        <a:close/>
                      </a:path>
                    </a:pathLst>
                  </a:custGeom>
                  <a:solidFill>
                    <a:srgbClr val="0F63B4"/>
                  </a:solidFill>
                  <a:ln w="0">
                    <a:solidFill>
                      <a:srgbClr val="0F63B4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60" name="Freeform 2828"/>
                  <p:cNvSpPr>
                    <a:spLocks noChangeAspect="1"/>
                  </p:cNvSpPr>
                  <p:nvPr/>
                </p:nvSpPr>
                <p:spPr bwMode="auto">
                  <a:xfrm>
                    <a:off x="4714" y="1588"/>
                    <a:ext cx="116" cy="86"/>
                  </a:xfrm>
                  <a:custGeom>
                    <a:avLst/>
                    <a:gdLst/>
                    <a:ahLst/>
                    <a:cxnLst>
                      <a:cxn ang="0">
                        <a:pos x="116" y="52"/>
                      </a:cxn>
                      <a:cxn ang="0">
                        <a:pos x="22" y="0"/>
                      </a:cxn>
                      <a:cxn ang="0">
                        <a:pos x="0" y="28"/>
                      </a:cxn>
                      <a:cxn ang="0">
                        <a:pos x="92" y="86"/>
                      </a:cxn>
                      <a:cxn ang="0">
                        <a:pos x="116" y="52"/>
                      </a:cxn>
                    </a:cxnLst>
                    <a:rect l="0" t="0" r="r" b="b"/>
                    <a:pathLst>
                      <a:path w="116" h="86">
                        <a:moveTo>
                          <a:pt x="116" y="52"/>
                        </a:moveTo>
                        <a:lnTo>
                          <a:pt x="22" y="0"/>
                        </a:lnTo>
                        <a:lnTo>
                          <a:pt x="0" y="28"/>
                        </a:lnTo>
                        <a:lnTo>
                          <a:pt x="92" y="86"/>
                        </a:lnTo>
                        <a:lnTo>
                          <a:pt x="116" y="52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61" name="Freeform 2829"/>
                  <p:cNvSpPr>
                    <a:spLocks noChangeAspect="1"/>
                  </p:cNvSpPr>
                  <p:nvPr/>
                </p:nvSpPr>
                <p:spPr bwMode="auto">
                  <a:xfrm>
                    <a:off x="4692" y="1616"/>
                    <a:ext cx="114" cy="94"/>
                  </a:xfrm>
                  <a:custGeom>
                    <a:avLst/>
                    <a:gdLst/>
                    <a:ahLst/>
                    <a:cxnLst>
                      <a:cxn ang="0">
                        <a:pos x="114" y="58"/>
                      </a:cxn>
                      <a:cxn ang="0">
                        <a:pos x="22" y="0"/>
                      </a:cxn>
                      <a:cxn ang="0">
                        <a:pos x="0" y="30"/>
                      </a:cxn>
                      <a:cxn ang="0">
                        <a:pos x="92" y="94"/>
                      </a:cxn>
                      <a:cxn ang="0">
                        <a:pos x="114" y="58"/>
                      </a:cxn>
                    </a:cxnLst>
                    <a:rect l="0" t="0" r="r" b="b"/>
                    <a:pathLst>
                      <a:path w="114" h="94">
                        <a:moveTo>
                          <a:pt x="114" y="58"/>
                        </a:moveTo>
                        <a:lnTo>
                          <a:pt x="22" y="0"/>
                        </a:lnTo>
                        <a:lnTo>
                          <a:pt x="0" y="30"/>
                        </a:lnTo>
                        <a:lnTo>
                          <a:pt x="92" y="94"/>
                        </a:lnTo>
                        <a:lnTo>
                          <a:pt x="114" y="58"/>
                        </a:lnTo>
                        <a:close/>
                      </a:path>
                    </a:pathLst>
                  </a:custGeom>
                  <a:solidFill>
                    <a:srgbClr val="1961B8"/>
                  </a:solidFill>
                  <a:ln w="0">
                    <a:solidFill>
                      <a:srgbClr val="1961B8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62" name="Freeform 2830"/>
                  <p:cNvSpPr>
                    <a:spLocks noChangeAspect="1"/>
                  </p:cNvSpPr>
                  <p:nvPr/>
                </p:nvSpPr>
                <p:spPr bwMode="auto">
                  <a:xfrm>
                    <a:off x="4692" y="1616"/>
                    <a:ext cx="114" cy="94"/>
                  </a:xfrm>
                  <a:custGeom>
                    <a:avLst/>
                    <a:gdLst/>
                    <a:ahLst/>
                    <a:cxnLst>
                      <a:cxn ang="0">
                        <a:pos x="114" y="58"/>
                      </a:cxn>
                      <a:cxn ang="0">
                        <a:pos x="22" y="0"/>
                      </a:cxn>
                      <a:cxn ang="0">
                        <a:pos x="0" y="30"/>
                      </a:cxn>
                      <a:cxn ang="0">
                        <a:pos x="92" y="94"/>
                      </a:cxn>
                      <a:cxn ang="0">
                        <a:pos x="114" y="58"/>
                      </a:cxn>
                    </a:cxnLst>
                    <a:rect l="0" t="0" r="r" b="b"/>
                    <a:pathLst>
                      <a:path w="114" h="94">
                        <a:moveTo>
                          <a:pt x="114" y="58"/>
                        </a:moveTo>
                        <a:lnTo>
                          <a:pt x="22" y="0"/>
                        </a:lnTo>
                        <a:lnTo>
                          <a:pt x="0" y="30"/>
                        </a:lnTo>
                        <a:lnTo>
                          <a:pt x="92" y="94"/>
                        </a:lnTo>
                        <a:lnTo>
                          <a:pt x="114" y="58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63" name="Freeform 2831"/>
                  <p:cNvSpPr>
                    <a:spLocks noChangeAspect="1"/>
                  </p:cNvSpPr>
                  <p:nvPr/>
                </p:nvSpPr>
                <p:spPr bwMode="auto">
                  <a:xfrm>
                    <a:off x="4670" y="1646"/>
                    <a:ext cx="114" cy="104"/>
                  </a:xfrm>
                  <a:custGeom>
                    <a:avLst/>
                    <a:gdLst/>
                    <a:ahLst/>
                    <a:cxnLst>
                      <a:cxn ang="0">
                        <a:pos x="114" y="64"/>
                      </a:cxn>
                      <a:cxn ang="0">
                        <a:pos x="22" y="0"/>
                      </a:cxn>
                      <a:cxn ang="0">
                        <a:pos x="0" y="34"/>
                      </a:cxn>
                      <a:cxn ang="0">
                        <a:pos x="90" y="104"/>
                      </a:cxn>
                      <a:cxn ang="0">
                        <a:pos x="114" y="64"/>
                      </a:cxn>
                    </a:cxnLst>
                    <a:rect l="0" t="0" r="r" b="b"/>
                    <a:pathLst>
                      <a:path w="114" h="104">
                        <a:moveTo>
                          <a:pt x="114" y="64"/>
                        </a:moveTo>
                        <a:lnTo>
                          <a:pt x="22" y="0"/>
                        </a:lnTo>
                        <a:lnTo>
                          <a:pt x="0" y="34"/>
                        </a:lnTo>
                        <a:lnTo>
                          <a:pt x="90" y="104"/>
                        </a:lnTo>
                        <a:lnTo>
                          <a:pt x="114" y="64"/>
                        </a:lnTo>
                        <a:close/>
                      </a:path>
                    </a:pathLst>
                  </a:custGeom>
                  <a:solidFill>
                    <a:srgbClr val="235FBB"/>
                  </a:solidFill>
                  <a:ln w="0">
                    <a:solidFill>
                      <a:srgbClr val="235FBB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64" name="Freeform 2832"/>
                  <p:cNvSpPr>
                    <a:spLocks noChangeAspect="1"/>
                  </p:cNvSpPr>
                  <p:nvPr/>
                </p:nvSpPr>
                <p:spPr bwMode="auto">
                  <a:xfrm>
                    <a:off x="4670" y="1646"/>
                    <a:ext cx="114" cy="104"/>
                  </a:xfrm>
                  <a:custGeom>
                    <a:avLst/>
                    <a:gdLst/>
                    <a:ahLst/>
                    <a:cxnLst>
                      <a:cxn ang="0">
                        <a:pos x="114" y="64"/>
                      </a:cxn>
                      <a:cxn ang="0">
                        <a:pos x="22" y="0"/>
                      </a:cxn>
                      <a:cxn ang="0">
                        <a:pos x="0" y="34"/>
                      </a:cxn>
                      <a:cxn ang="0">
                        <a:pos x="90" y="104"/>
                      </a:cxn>
                      <a:cxn ang="0">
                        <a:pos x="114" y="64"/>
                      </a:cxn>
                    </a:cxnLst>
                    <a:rect l="0" t="0" r="r" b="b"/>
                    <a:pathLst>
                      <a:path w="114" h="104">
                        <a:moveTo>
                          <a:pt x="114" y="64"/>
                        </a:moveTo>
                        <a:lnTo>
                          <a:pt x="22" y="0"/>
                        </a:lnTo>
                        <a:lnTo>
                          <a:pt x="0" y="34"/>
                        </a:lnTo>
                        <a:lnTo>
                          <a:pt x="90" y="104"/>
                        </a:lnTo>
                        <a:lnTo>
                          <a:pt x="114" y="6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65" name="Freeform 2833"/>
                  <p:cNvSpPr>
                    <a:spLocks noChangeAspect="1"/>
                  </p:cNvSpPr>
                  <p:nvPr/>
                </p:nvSpPr>
                <p:spPr bwMode="auto">
                  <a:xfrm>
                    <a:off x="4646" y="1680"/>
                    <a:ext cx="114" cy="114"/>
                  </a:xfrm>
                  <a:custGeom>
                    <a:avLst/>
                    <a:gdLst/>
                    <a:ahLst/>
                    <a:cxnLst>
                      <a:cxn ang="0">
                        <a:pos x="114" y="70"/>
                      </a:cxn>
                      <a:cxn ang="0">
                        <a:pos x="24" y="0"/>
                      </a:cxn>
                      <a:cxn ang="0">
                        <a:pos x="0" y="34"/>
                      </a:cxn>
                      <a:cxn ang="0">
                        <a:pos x="92" y="114"/>
                      </a:cxn>
                      <a:cxn ang="0">
                        <a:pos x="114" y="70"/>
                      </a:cxn>
                    </a:cxnLst>
                    <a:rect l="0" t="0" r="r" b="b"/>
                    <a:pathLst>
                      <a:path w="114" h="114">
                        <a:moveTo>
                          <a:pt x="114" y="70"/>
                        </a:moveTo>
                        <a:lnTo>
                          <a:pt x="24" y="0"/>
                        </a:lnTo>
                        <a:lnTo>
                          <a:pt x="0" y="34"/>
                        </a:lnTo>
                        <a:lnTo>
                          <a:pt x="92" y="114"/>
                        </a:lnTo>
                        <a:lnTo>
                          <a:pt x="114" y="70"/>
                        </a:lnTo>
                        <a:close/>
                      </a:path>
                    </a:pathLst>
                  </a:custGeom>
                  <a:solidFill>
                    <a:srgbClr val="2D5EBD"/>
                  </a:solidFill>
                  <a:ln w="0">
                    <a:solidFill>
                      <a:srgbClr val="2D5EB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66" name="Freeform 2834"/>
                  <p:cNvSpPr>
                    <a:spLocks noChangeAspect="1"/>
                  </p:cNvSpPr>
                  <p:nvPr/>
                </p:nvSpPr>
                <p:spPr bwMode="auto">
                  <a:xfrm>
                    <a:off x="4646" y="1680"/>
                    <a:ext cx="114" cy="114"/>
                  </a:xfrm>
                  <a:custGeom>
                    <a:avLst/>
                    <a:gdLst/>
                    <a:ahLst/>
                    <a:cxnLst>
                      <a:cxn ang="0">
                        <a:pos x="114" y="70"/>
                      </a:cxn>
                      <a:cxn ang="0">
                        <a:pos x="24" y="0"/>
                      </a:cxn>
                      <a:cxn ang="0">
                        <a:pos x="0" y="34"/>
                      </a:cxn>
                      <a:cxn ang="0">
                        <a:pos x="92" y="114"/>
                      </a:cxn>
                      <a:cxn ang="0">
                        <a:pos x="114" y="70"/>
                      </a:cxn>
                    </a:cxnLst>
                    <a:rect l="0" t="0" r="r" b="b"/>
                    <a:pathLst>
                      <a:path w="114" h="114">
                        <a:moveTo>
                          <a:pt x="114" y="70"/>
                        </a:moveTo>
                        <a:lnTo>
                          <a:pt x="24" y="0"/>
                        </a:lnTo>
                        <a:lnTo>
                          <a:pt x="0" y="34"/>
                        </a:lnTo>
                        <a:lnTo>
                          <a:pt x="92" y="114"/>
                        </a:lnTo>
                        <a:lnTo>
                          <a:pt x="114" y="7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67" name="Freeform 2835"/>
                  <p:cNvSpPr>
                    <a:spLocks noChangeAspect="1"/>
                  </p:cNvSpPr>
                  <p:nvPr/>
                </p:nvSpPr>
                <p:spPr bwMode="auto">
                  <a:xfrm>
                    <a:off x="4624" y="1714"/>
                    <a:ext cx="114" cy="128"/>
                  </a:xfrm>
                  <a:custGeom>
                    <a:avLst/>
                    <a:gdLst/>
                    <a:ahLst/>
                    <a:cxnLst>
                      <a:cxn ang="0">
                        <a:pos x="114" y="80"/>
                      </a:cxn>
                      <a:cxn ang="0">
                        <a:pos x="22" y="0"/>
                      </a:cxn>
                      <a:cxn ang="0">
                        <a:pos x="0" y="38"/>
                      </a:cxn>
                      <a:cxn ang="0">
                        <a:pos x="90" y="128"/>
                      </a:cxn>
                      <a:cxn ang="0">
                        <a:pos x="114" y="80"/>
                      </a:cxn>
                    </a:cxnLst>
                    <a:rect l="0" t="0" r="r" b="b"/>
                    <a:pathLst>
                      <a:path w="114" h="128">
                        <a:moveTo>
                          <a:pt x="114" y="80"/>
                        </a:moveTo>
                        <a:lnTo>
                          <a:pt x="22" y="0"/>
                        </a:lnTo>
                        <a:lnTo>
                          <a:pt x="0" y="38"/>
                        </a:lnTo>
                        <a:lnTo>
                          <a:pt x="90" y="128"/>
                        </a:lnTo>
                        <a:lnTo>
                          <a:pt x="114" y="80"/>
                        </a:lnTo>
                        <a:close/>
                      </a:path>
                    </a:pathLst>
                  </a:custGeom>
                  <a:solidFill>
                    <a:srgbClr val="355EBE"/>
                  </a:solidFill>
                  <a:ln w="0">
                    <a:solidFill>
                      <a:srgbClr val="355EBE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68" name="Freeform 2836"/>
                  <p:cNvSpPr>
                    <a:spLocks noChangeAspect="1"/>
                  </p:cNvSpPr>
                  <p:nvPr/>
                </p:nvSpPr>
                <p:spPr bwMode="auto">
                  <a:xfrm>
                    <a:off x="4624" y="1714"/>
                    <a:ext cx="114" cy="128"/>
                  </a:xfrm>
                  <a:custGeom>
                    <a:avLst/>
                    <a:gdLst/>
                    <a:ahLst/>
                    <a:cxnLst>
                      <a:cxn ang="0">
                        <a:pos x="114" y="80"/>
                      </a:cxn>
                      <a:cxn ang="0">
                        <a:pos x="22" y="0"/>
                      </a:cxn>
                      <a:cxn ang="0">
                        <a:pos x="0" y="38"/>
                      </a:cxn>
                      <a:cxn ang="0">
                        <a:pos x="90" y="128"/>
                      </a:cxn>
                      <a:cxn ang="0">
                        <a:pos x="114" y="80"/>
                      </a:cxn>
                    </a:cxnLst>
                    <a:rect l="0" t="0" r="r" b="b"/>
                    <a:pathLst>
                      <a:path w="114" h="128">
                        <a:moveTo>
                          <a:pt x="114" y="80"/>
                        </a:moveTo>
                        <a:lnTo>
                          <a:pt x="22" y="0"/>
                        </a:lnTo>
                        <a:lnTo>
                          <a:pt x="0" y="38"/>
                        </a:lnTo>
                        <a:lnTo>
                          <a:pt x="90" y="128"/>
                        </a:lnTo>
                        <a:lnTo>
                          <a:pt x="114" y="8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69" name="Freeform 2837"/>
                  <p:cNvSpPr>
                    <a:spLocks noChangeAspect="1"/>
                  </p:cNvSpPr>
                  <p:nvPr/>
                </p:nvSpPr>
                <p:spPr bwMode="auto">
                  <a:xfrm>
                    <a:off x="4600" y="1752"/>
                    <a:ext cx="114" cy="142"/>
                  </a:xfrm>
                  <a:custGeom>
                    <a:avLst/>
                    <a:gdLst/>
                    <a:ahLst/>
                    <a:cxnLst>
                      <a:cxn ang="0">
                        <a:pos x="114" y="90"/>
                      </a:cxn>
                      <a:cxn ang="0">
                        <a:pos x="24" y="0"/>
                      </a:cxn>
                      <a:cxn ang="0">
                        <a:pos x="0" y="42"/>
                      </a:cxn>
                      <a:cxn ang="0">
                        <a:pos x="90" y="142"/>
                      </a:cxn>
                      <a:cxn ang="0">
                        <a:pos x="114" y="90"/>
                      </a:cxn>
                    </a:cxnLst>
                    <a:rect l="0" t="0" r="r" b="b"/>
                    <a:pathLst>
                      <a:path w="114" h="142">
                        <a:moveTo>
                          <a:pt x="114" y="90"/>
                        </a:moveTo>
                        <a:lnTo>
                          <a:pt x="24" y="0"/>
                        </a:lnTo>
                        <a:lnTo>
                          <a:pt x="0" y="42"/>
                        </a:lnTo>
                        <a:lnTo>
                          <a:pt x="90" y="142"/>
                        </a:lnTo>
                        <a:lnTo>
                          <a:pt x="114" y="90"/>
                        </a:lnTo>
                        <a:close/>
                      </a:path>
                    </a:pathLst>
                  </a:custGeom>
                  <a:solidFill>
                    <a:srgbClr val="3D5FBE"/>
                  </a:solidFill>
                  <a:ln w="0">
                    <a:solidFill>
                      <a:srgbClr val="3D5FBE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70" name="Freeform 2838"/>
                  <p:cNvSpPr>
                    <a:spLocks noChangeAspect="1"/>
                  </p:cNvSpPr>
                  <p:nvPr/>
                </p:nvSpPr>
                <p:spPr bwMode="auto">
                  <a:xfrm>
                    <a:off x="4600" y="1752"/>
                    <a:ext cx="114" cy="142"/>
                  </a:xfrm>
                  <a:custGeom>
                    <a:avLst/>
                    <a:gdLst/>
                    <a:ahLst/>
                    <a:cxnLst>
                      <a:cxn ang="0">
                        <a:pos x="114" y="90"/>
                      </a:cxn>
                      <a:cxn ang="0">
                        <a:pos x="24" y="0"/>
                      </a:cxn>
                      <a:cxn ang="0">
                        <a:pos x="0" y="42"/>
                      </a:cxn>
                      <a:cxn ang="0">
                        <a:pos x="90" y="142"/>
                      </a:cxn>
                      <a:cxn ang="0">
                        <a:pos x="114" y="90"/>
                      </a:cxn>
                    </a:cxnLst>
                    <a:rect l="0" t="0" r="r" b="b"/>
                    <a:pathLst>
                      <a:path w="114" h="142">
                        <a:moveTo>
                          <a:pt x="114" y="90"/>
                        </a:moveTo>
                        <a:lnTo>
                          <a:pt x="24" y="0"/>
                        </a:lnTo>
                        <a:lnTo>
                          <a:pt x="0" y="42"/>
                        </a:lnTo>
                        <a:lnTo>
                          <a:pt x="90" y="142"/>
                        </a:lnTo>
                        <a:lnTo>
                          <a:pt x="114" y="9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71" name="Freeform 2839"/>
                  <p:cNvSpPr>
                    <a:spLocks noChangeAspect="1"/>
                  </p:cNvSpPr>
                  <p:nvPr/>
                </p:nvSpPr>
                <p:spPr bwMode="auto">
                  <a:xfrm>
                    <a:off x="4576" y="1794"/>
                    <a:ext cx="114" cy="154"/>
                  </a:xfrm>
                  <a:custGeom>
                    <a:avLst/>
                    <a:gdLst/>
                    <a:ahLst/>
                    <a:cxnLst>
                      <a:cxn ang="0">
                        <a:pos x="114" y="100"/>
                      </a:cxn>
                      <a:cxn ang="0">
                        <a:pos x="24" y="0"/>
                      </a:cxn>
                      <a:cxn ang="0">
                        <a:pos x="0" y="40"/>
                      </a:cxn>
                      <a:cxn ang="0">
                        <a:pos x="90" y="154"/>
                      </a:cxn>
                      <a:cxn ang="0">
                        <a:pos x="114" y="100"/>
                      </a:cxn>
                    </a:cxnLst>
                    <a:rect l="0" t="0" r="r" b="b"/>
                    <a:pathLst>
                      <a:path w="114" h="154">
                        <a:moveTo>
                          <a:pt x="114" y="100"/>
                        </a:moveTo>
                        <a:lnTo>
                          <a:pt x="24" y="0"/>
                        </a:lnTo>
                        <a:lnTo>
                          <a:pt x="0" y="40"/>
                        </a:lnTo>
                        <a:lnTo>
                          <a:pt x="90" y="154"/>
                        </a:lnTo>
                        <a:lnTo>
                          <a:pt x="114" y="100"/>
                        </a:lnTo>
                        <a:close/>
                      </a:path>
                    </a:pathLst>
                  </a:custGeom>
                  <a:solidFill>
                    <a:srgbClr val="4361BD"/>
                  </a:solidFill>
                  <a:ln w="0">
                    <a:solidFill>
                      <a:srgbClr val="4361B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72" name="Freeform 2840"/>
                  <p:cNvSpPr>
                    <a:spLocks noChangeAspect="1"/>
                  </p:cNvSpPr>
                  <p:nvPr/>
                </p:nvSpPr>
                <p:spPr bwMode="auto">
                  <a:xfrm>
                    <a:off x="4576" y="1794"/>
                    <a:ext cx="114" cy="154"/>
                  </a:xfrm>
                  <a:custGeom>
                    <a:avLst/>
                    <a:gdLst/>
                    <a:ahLst/>
                    <a:cxnLst>
                      <a:cxn ang="0">
                        <a:pos x="114" y="100"/>
                      </a:cxn>
                      <a:cxn ang="0">
                        <a:pos x="24" y="0"/>
                      </a:cxn>
                      <a:cxn ang="0">
                        <a:pos x="0" y="40"/>
                      </a:cxn>
                      <a:cxn ang="0">
                        <a:pos x="90" y="154"/>
                      </a:cxn>
                      <a:cxn ang="0">
                        <a:pos x="114" y="100"/>
                      </a:cxn>
                    </a:cxnLst>
                    <a:rect l="0" t="0" r="r" b="b"/>
                    <a:pathLst>
                      <a:path w="114" h="154">
                        <a:moveTo>
                          <a:pt x="114" y="100"/>
                        </a:moveTo>
                        <a:lnTo>
                          <a:pt x="24" y="0"/>
                        </a:lnTo>
                        <a:lnTo>
                          <a:pt x="0" y="40"/>
                        </a:lnTo>
                        <a:lnTo>
                          <a:pt x="90" y="154"/>
                        </a:lnTo>
                        <a:lnTo>
                          <a:pt x="114" y="100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73" name="Freeform 2841"/>
                  <p:cNvSpPr>
                    <a:spLocks noChangeAspect="1"/>
                  </p:cNvSpPr>
                  <p:nvPr/>
                </p:nvSpPr>
                <p:spPr bwMode="auto">
                  <a:xfrm>
                    <a:off x="4554" y="1834"/>
                    <a:ext cx="112" cy="170"/>
                  </a:xfrm>
                  <a:custGeom>
                    <a:avLst/>
                    <a:gdLst/>
                    <a:ahLst/>
                    <a:cxnLst>
                      <a:cxn ang="0">
                        <a:pos x="112" y="114"/>
                      </a:cxn>
                      <a:cxn ang="0">
                        <a:pos x="22" y="0"/>
                      </a:cxn>
                      <a:cxn ang="0">
                        <a:pos x="0" y="42"/>
                      </a:cxn>
                      <a:cxn ang="0">
                        <a:pos x="88" y="170"/>
                      </a:cxn>
                      <a:cxn ang="0">
                        <a:pos x="112" y="114"/>
                      </a:cxn>
                    </a:cxnLst>
                    <a:rect l="0" t="0" r="r" b="b"/>
                    <a:pathLst>
                      <a:path w="112" h="170">
                        <a:moveTo>
                          <a:pt x="112" y="114"/>
                        </a:moveTo>
                        <a:lnTo>
                          <a:pt x="22" y="0"/>
                        </a:lnTo>
                        <a:lnTo>
                          <a:pt x="0" y="42"/>
                        </a:lnTo>
                        <a:lnTo>
                          <a:pt x="88" y="170"/>
                        </a:lnTo>
                        <a:lnTo>
                          <a:pt x="112" y="114"/>
                        </a:lnTo>
                        <a:close/>
                      </a:path>
                    </a:pathLst>
                  </a:custGeom>
                  <a:solidFill>
                    <a:srgbClr val="4965BA"/>
                  </a:solidFill>
                  <a:ln w="0">
                    <a:solidFill>
                      <a:srgbClr val="4965BA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9274" name="Freeform 2842"/>
                  <p:cNvSpPr>
                    <a:spLocks noChangeAspect="1"/>
                  </p:cNvSpPr>
                  <p:nvPr/>
                </p:nvSpPr>
                <p:spPr bwMode="auto">
                  <a:xfrm>
                    <a:off x="4554" y="1834"/>
                    <a:ext cx="112" cy="170"/>
                  </a:xfrm>
                  <a:custGeom>
                    <a:avLst/>
                    <a:gdLst/>
                    <a:ahLst/>
                    <a:cxnLst>
                      <a:cxn ang="0">
                        <a:pos x="112" y="114"/>
                      </a:cxn>
                      <a:cxn ang="0">
                        <a:pos x="22" y="0"/>
                      </a:cxn>
                      <a:cxn ang="0">
                        <a:pos x="0" y="42"/>
                      </a:cxn>
                      <a:cxn ang="0">
                        <a:pos x="88" y="170"/>
                      </a:cxn>
                      <a:cxn ang="0">
                        <a:pos x="112" y="114"/>
                      </a:cxn>
                    </a:cxnLst>
                    <a:rect l="0" t="0" r="r" b="b"/>
                    <a:pathLst>
                      <a:path w="112" h="170">
                        <a:moveTo>
                          <a:pt x="112" y="114"/>
                        </a:moveTo>
                        <a:lnTo>
                          <a:pt x="22" y="0"/>
                        </a:lnTo>
                        <a:lnTo>
                          <a:pt x="0" y="42"/>
                        </a:lnTo>
                        <a:lnTo>
                          <a:pt x="88" y="170"/>
                        </a:lnTo>
                        <a:lnTo>
                          <a:pt x="112" y="114"/>
                        </a:lnTo>
                      </a:path>
                    </a:pathLst>
                  </a:custGeom>
                  <a:noFill/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sp>
              <p:nvSpPr>
                <p:cNvPr id="149275" name="Freeform 2843"/>
                <p:cNvSpPr>
                  <a:spLocks noChangeAspect="1"/>
                </p:cNvSpPr>
                <p:nvPr/>
              </p:nvSpPr>
              <p:spPr bwMode="auto">
                <a:xfrm>
                  <a:off x="4387" y="1792"/>
                  <a:ext cx="101" cy="166"/>
                </a:xfrm>
                <a:custGeom>
                  <a:avLst/>
                  <a:gdLst/>
                  <a:ahLst/>
                  <a:cxnLst>
                    <a:cxn ang="0">
                      <a:pos x="112" y="128"/>
                    </a:cxn>
                    <a:cxn ang="0">
                      <a:pos x="24" y="0"/>
                    </a:cxn>
                    <a:cxn ang="0">
                      <a:pos x="0" y="42"/>
                    </a:cxn>
                    <a:cxn ang="0">
                      <a:pos x="86" y="184"/>
                    </a:cxn>
                    <a:cxn ang="0">
                      <a:pos x="112" y="128"/>
                    </a:cxn>
                  </a:cxnLst>
                  <a:rect l="0" t="0" r="r" b="b"/>
                  <a:pathLst>
                    <a:path w="112" h="184">
                      <a:moveTo>
                        <a:pt x="112" y="128"/>
                      </a:moveTo>
                      <a:lnTo>
                        <a:pt x="24" y="0"/>
                      </a:lnTo>
                      <a:lnTo>
                        <a:pt x="0" y="42"/>
                      </a:lnTo>
                      <a:lnTo>
                        <a:pt x="86" y="184"/>
                      </a:lnTo>
                      <a:lnTo>
                        <a:pt x="112" y="128"/>
                      </a:lnTo>
                      <a:close/>
                    </a:path>
                  </a:pathLst>
                </a:custGeom>
                <a:solidFill>
                  <a:srgbClr val="4E6AB6"/>
                </a:solidFill>
                <a:ln w="0">
                  <a:solidFill>
                    <a:srgbClr val="4E6AB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276" name="Freeform 2844"/>
                <p:cNvSpPr>
                  <a:spLocks noChangeAspect="1"/>
                </p:cNvSpPr>
                <p:nvPr/>
              </p:nvSpPr>
              <p:spPr bwMode="auto">
                <a:xfrm>
                  <a:off x="4387" y="1792"/>
                  <a:ext cx="101" cy="166"/>
                </a:xfrm>
                <a:custGeom>
                  <a:avLst/>
                  <a:gdLst/>
                  <a:ahLst/>
                  <a:cxnLst>
                    <a:cxn ang="0">
                      <a:pos x="112" y="128"/>
                    </a:cxn>
                    <a:cxn ang="0">
                      <a:pos x="24" y="0"/>
                    </a:cxn>
                    <a:cxn ang="0">
                      <a:pos x="0" y="42"/>
                    </a:cxn>
                    <a:cxn ang="0">
                      <a:pos x="86" y="184"/>
                    </a:cxn>
                    <a:cxn ang="0">
                      <a:pos x="112" y="128"/>
                    </a:cxn>
                  </a:cxnLst>
                  <a:rect l="0" t="0" r="r" b="b"/>
                  <a:pathLst>
                    <a:path w="112" h="184">
                      <a:moveTo>
                        <a:pt x="112" y="128"/>
                      </a:moveTo>
                      <a:lnTo>
                        <a:pt x="24" y="0"/>
                      </a:lnTo>
                      <a:lnTo>
                        <a:pt x="0" y="42"/>
                      </a:lnTo>
                      <a:lnTo>
                        <a:pt x="86" y="184"/>
                      </a:lnTo>
                      <a:lnTo>
                        <a:pt x="112" y="1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277" name="Freeform 2845"/>
                <p:cNvSpPr>
                  <a:spLocks noChangeAspect="1"/>
                </p:cNvSpPr>
                <p:nvPr/>
              </p:nvSpPr>
              <p:spPr bwMode="auto">
                <a:xfrm>
                  <a:off x="4366" y="1830"/>
                  <a:ext cx="99" cy="174"/>
                </a:xfrm>
                <a:custGeom>
                  <a:avLst/>
                  <a:gdLst/>
                  <a:ahLst/>
                  <a:cxnLst>
                    <a:cxn ang="0">
                      <a:pos x="110" y="142"/>
                    </a:cxn>
                    <a:cxn ang="0">
                      <a:pos x="24" y="0"/>
                    </a:cxn>
                    <a:cxn ang="0">
                      <a:pos x="0" y="38"/>
                    </a:cxn>
                    <a:cxn ang="0">
                      <a:pos x="86" y="194"/>
                    </a:cxn>
                    <a:cxn ang="0">
                      <a:pos x="110" y="142"/>
                    </a:cxn>
                  </a:cxnLst>
                  <a:rect l="0" t="0" r="r" b="b"/>
                  <a:pathLst>
                    <a:path w="110" h="194">
                      <a:moveTo>
                        <a:pt x="110" y="142"/>
                      </a:moveTo>
                      <a:lnTo>
                        <a:pt x="24" y="0"/>
                      </a:lnTo>
                      <a:lnTo>
                        <a:pt x="0" y="38"/>
                      </a:lnTo>
                      <a:lnTo>
                        <a:pt x="86" y="194"/>
                      </a:lnTo>
                      <a:lnTo>
                        <a:pt x="110" y="142"/>
                      </a:lnTo>
                      <a:close/>
                    </a:path>
                  </a:pathLst>
                </a:custGeom>
                <a:solidFill>
                  <a:srgbClr val="5275AE"/>
                </a:solidFill>
                <a:ln w="0">
                  <a:solidFill>
                    <a:srgbClr val="5275A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278" name="Freeform 2846"/>
                <p:cNvSpPr>
                  <a:spLocks noChangeAspect="1"/>
                </p:cNvSpPr>
                <p:nvPr/>
              </p:nvSpPr>
              <p:spPr bwMode="auto">
                <a:xfrm>
                  <a:off x="4366" y="1830"/>
                  <a:ext cx="99" cy="174"/>
                </a:xfrm>
                <a:custGeom>
                  <a:avLst/>
                  <a:gdLst/>
                  <a:ahLst/>
                  <a:cxnLst>
                    <a:cxn ang="0">
                      <a:pos x="110" y="142"/>
                    </a:cxn>
                    <a:cxn ang="0">
                      <a:pos x="24" y="0"/>
                    </a:cxn>
                    <a:cxn ang="0">
                      <a:pos x="0" y="38"/>
                    </a:cxn>
                    <a:cxn ang="0">
                      <a:pos x="86" y="194"/>
                    </a:cxn>
                    <a:cxn ang="0">
                      <a:pos x="110" y="142"/>
                    </a:cxn>
                  </a:cxnLst>
                  <a:rect l="0" t="0" r="r" b="b"/>
                  <a:pathLst>
                    <a:path w="110" h="194">
                      <a:moveTo>
                        <a:pt x="110" y="142"/>
                      </a:moveTo>
                      <a:lnTo>
                        <a:pt x="24" y="0"/>
                      </a:lnTo>
                      <a:lnTo>
                        <a:pt x="0" y="38"/>
                      </a:lnTo>
                      <a:lnTo>
                        <a:pt x="86" y="194"/>
                      </a:lnTo>
                      <a:lnTo>
                        <a:pt x="110" y="14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279" name="Freeform 2847"/>
                <p:cNvSpPr>
                  <a:spLocks noChangeAspect="1"/>
                </p:cNvSpPr>
                <p:nvPr/>
              </p:nvSpPr>
              <p:spPr bwMode="auto">
                <a:xfrm>
                  <a:off x="4344" y="1864"/>
                  <a:ext cx="99" cy="186"/>
                </a:xfrm>
                <a:custGeom>
                  <a:avLst/>
                  <a:gdLst/>
                  <a:ahLst/>
                  <a:cxnLst>
                    <a:cxn ang="0">
                      <a:pos x="110" y="156"/>
                    </a:cxn>
                    <a:cxn ang="0">
                      <a:pos x="24" y="0"/>
                    </a:cxn>
                    <a:cxn ang="0">
                      <a:pos x="0" y="34"/>
                    </a:cxn>
                    <a:cxn ang="0">
                      <a:pos x="86" y="206"/>
                    </a:cxn>
                    <a:cxn ang="0">
                      <a:pos x="110" y="156"/>
                    </a:cxn>
                  </a:cxnLst>
                  <a:rect l="0" t="0" r="r" b="b"/>
                  <a:pathLst>
                    <a:path w="110" h="206">
                      <a:moveTo>
                        <a:pt x="110" y="156"/>
                      </a:moveTo>
                      <a:lnTo>
                        <a:pt x="24" y="0"/>
                      </a:lnTo>
                      <a:lnTo>
                        <a:pt x="0" y="34"/>
                      </a:lnTo>
                      <a:lnTo>
                        <a:pt x="86" y="206"/>
                      </a:lnTo>
                      <a:lnTo>
                        <a:pt x="110" y="156"/>
                      </a:lnTo>
                      <a:close/>
                    </a:path>
                  </a:pathLst>
                </a:custGeom>
                <a:solidFill>
                  <a:srgbClr val="5580A4"/>
                </a:solidFill>
                <a:ln w="0">
                  <a:solidFill>
                    <a:srgbClr val="5580A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280" name="Freeform 2848"/>
                <p:cNvSpPr>
                  <a:spLocks noChangeAspect="1"/>
                </p:cNvSpPr>
                <p:nvPr/>
              </p:nvSpPr>
              <p:spPr bwMode="auto">
                <a:xfrm>
                  <a:off x="4344" y="1864"/>
                  <a:ext cx="99" cy="186"/>
                </a:xfrm>
                <a:custGeom>
                  <a:avLst/>
                  <a:gdLst/>
                  <a:ahLst/>
                  <a:cxnLst>
                    <a:cxn ang="0">
                      <a:pos x="110" y="156"/>
                    </a:cxn>
                    <a:cxn ang="0">
                      <a:pos x="24" y="0"/>
                    </a:cxn>
                    <a:cxn ang="0">
                      <a:pos x="0" y="34"/>
                    </a:cxn>
                    <a:cxn ang="0">
                      <a:pos x="86" y="206"/>
                    </a:cxn>
                    <a:cxn ang="0">
                      <a:pos x="110" y="156"/>
                    </a:cxn>
                  </a:cxnLst>
                  <a:rect l="0" t="0" r="r" b="b"/>
                  <a:pathLst>
                    <a:path w="110" h="206">
                      <a:moveTo>
                        <a:pt x="110" y="156"/>
                      </a:moveTo>
                      <a:lnTo>
                        <a:pt x="24" y="0"/>
                      </a:lnTo>
                      <a:lnTo>
                        <a:pt x="0" y="34"/>
                      </a:lnTo>
                      <a:lnTo>
                        <a:pt x="86" y="206"/>
                      </a:lnTo>
                      <a:lnTo>
                        <a:pt x="110" y="15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281" name="Freeform 2849"/>
                <p:cNvSpPr>
                  <a:spLocks noChangeAspect="1"/>
                </p:cNvSpPr>
                <p:nvPr/>
              </p:nvSpPr>
              <p:spPr bwMode="auto">
                <a:xfrm>
                  <a:off x="4322" y="1895"/>
                  <a:ext cx="99" cy="189"/>
                </a:xfrm>
                <a:custGeom>
                  <a:avLst/>
                  <a:gdLst/>
                  <a:ahLst/>
                  <a:cxnLst>
                    <a:cxn ang="0">
                      <a:pos x="110" y="172"/>
                    </a:cxn>
                    <a:cxn ang="0">
                      <a:pos x="24" y="0"/>
                    </a:cxn>
                    <a:cxn ang="0">
                      <a:pos x="0" y="24"/>
                    </a:cxn>
                    <a:cxn ang="0">
                      <a:pos x="86" y="210"/>
                    </a:cxn>
                    <a:cxn ang="0">
                      <a:pos x="110" y="172"/>
                    </a:cxn>
                  </a:cxnLst>
                  <a:rect l="0" t="0" r="r" b="b"/>
                  <a:pathLst>
                    <a:path w="110" h="210">
                      <a:moveTo>
                        <a:pt x="110" y="172"/>
                      </a:moveTo>
                      <a:lnTo>
                        <a:pt x="24" y="0"/>
                      </a:lnTo>
                      <a:lnTo>
                        <a:pt x="0" y="24"/>
                      </a:lnTo>
                      <a:lnTo>
                        <a:pt x="86" y="210"/>
                      </a:lnTo>
                      <a:lnTo>
                        <a:pt x="110" y="172"/>
                      </a:lnTo>
                      <a:close/>
                    </a:path>
                  </a:pathLst>
                </a:custGeom>
                <a:solidFill>
                  <a:srgbClr val="54978E"/>
                </a:solidFill>
                <a:ln w="0">
                  <a:solidFill>
                    <a:srgbClr val="54978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282" name="Freeform 2850"/>
                <p:cNvSpPr>
                  <a:spLocks noChangeAspect="1"/>
                </p:cNvSpPr>
                <p:nvPr/>
              </p:nvSpPr>
              <p:spPr bwMode="auto">
                <a:xfrm>
                  <a:off x="4322" y="1895"/>
                  <a:ext cx="99" cy="189"/>
                </a:xfrm>
                <a:custGeom>
                  <a:avLst/>
                  <a:gdLst/>
                  <a:ahLst/>
                  <a:cxnLst>
                    <a:cxn ang="0">
                      <a:pos x="110" y="172"/>
                    </a:cxn>
                    <a:cxn ang="0">
                      <a:pos x="24" y="0"/>
                    </a:cxn>
                    <a:cxn ang="0">
                      <a:pos x="0" y="24"/>
                    </a:cxn>
                    <a:cxn ang="0">
                      <a:pos x="86" y="210"/>
                    </a:cxn>
                    <a:cxn ang="0">
                      <a:pos x="110" y="172"/>
                    </a:cxn>
                  </a:cxnLst>
                  <a:rect l="0" t="0" r="r" b="b"/>
                  <a:pathLst>
                    <a:path w="110" h="210">
                      <a:moveTo>
                        <a:pt x="110" y="172"/>
                      </a:moveTo>
                      <a:lnTo>
                        <a:pt x="24" y="0"/>
                      </a:lnTo>
                      <a:lnTo>
                        <a:pt x="0" y="24"/>
                      </a:lnTo>
                      <a:lnTo>
                        <a:pt x="86" y="210"/>
                      </a:lnTo>
                      <a:lnTo>
                        <a:pt x="110" y="17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283" name="Freeform 2851"/>
                <p:cNvSpPr>
                  <a:spLocks noChangeAspect="1"/>
                </p:cNvSpPr>
                <p:nvPr/>
              </p:nvSpPr>
              <p:spPr bwMode="auto">
                <a:xfrm>
                  <a:off x="4301" y="1916"/>
                  <a:ext cx="99" cy="188"/>
                </a:xfrm>
                <a:custGeom>
                  <a:avLst/>
                  <a:gdLst/>
                  <a:ahLst/>
                  <a:cxnLst>
                    <a:cxn ang="0">
                      <a:pos x="110" y="186"/>
                    </a:cxn>
                    <a:cxn ang="0">
                      <a:pos x="24" y="0"/>
                    </a:cxn>
                    <a:cxn ang="0">
                      <a:pos x="0" y="10"/>
                    </a:cxn>
                    <a:cxn ang="0">
                      <a:pos x="88" y="208"/>
                    </a:cxn>
                    <a:cxn ang="0">
                      <a:pos x="110" y="186"/>
                    </a:cxn>
                  </a:cxnLst>
                  <a:rect l="0" t="0" r="r" b="b"/>
                  <a:pathLst>
                    <a:path w="110" h="208">
                      <a:moveTo>
                        <a:pt x="110" y="186"/>
                      </a:move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88" y="208"/>
                      </a:lnTo>
                      <a:lnTo>
                        <a:pt x="110" y="186"/>
                      </a:lnTo>
                      <a:close/>
                    </a:path>
                  </a:pathLst>
                </a:custGeom>
                <a:solidFill>
                  <a:srgbClr val="4CBD61"/>
                </a:solidFill>
                <a:ln w="0">
                  <a:solidFill>
                    <a:srgbClr val="4CBD6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284" name="Freeform 2852"/>
                <p:cNvSpPr>
                  <a:spLocks noChangeAspect="1"/>
                </p:cNvSpPr>
                <p:nvPr/>
              </p:nvSpPr>
              <p:spPr bwMode="auto">
                <a:xfrm>
                  <a:off x="4301" y="1916"/>
                  <a:ext cx="99" cy="188"/>
                </a:xfrm>
                <a:custGeom>
                  <a:avLst/>
                  <a:gdLst/>
                  <a:ahLst/>
                  <a:cxnLst>
                    <a:cxn ang="0">
                      <a:pos x="110" y="186"/>
                    </a:cxn>
                    <a:cxn ang="0">
                      <a:pos x="24" y="0"/>
                    </a:cxn>
                    <a:cxn ang="0">
                      <a:pos x="0" y="10"/>
                    </a:cxn>
                    <a:cxn ang="0">
                      <a:pos x="88" y="208"/>
                    </a:cxn>
                    <a:cxn ang="0">
                      <a:pos x="110" y="186"/>
                    </a:cxn>
                  </a:cxnLst>
                  <a:rect l="0" t="0" r="r" b="b"/>
                  <a:pathLst>
                    <a:path w="110" h="208">
                      <a:moveTo>
                        <a:pt x="110" y="186"/>
                      </a:move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88" y="208"/>
                      </a:lnTo>
                      <a:lnTo>
                        <a:pt x="110" y="18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285" name="Freeform 2853"/>
                <p:cNvSpPr>
                  <a:spLocks noChangeAspect="1"/>
                </p:cNvSpPr>
                <p:nvPr/>
              </p:nvSpPr>
              <p:spPr bwMode="auto">
                <a:xfrm>
                  <a:off x="4279" y="1918"/>
                  <a:ext cx="101" cy="186"/>
                </a:xfrm>
                <a:custGeom>
                  <a:avLst/>
                  <a:gdLst/>
                  <a:ahLst/>
                  <a:cxnLst>
                    <a:cxn ang="0">
                      <a:pos x="112" y="206"/>
                    </a:cxn>
                    <a:cxn ang="0">
                      <a:pos x="24" y="8"/>
                    </a:cxn>
                    <a:cxn ang="0">
                      <a:pos x="0" y="0"/>
                    </a:cxn>
                    <a:cxn ang="0">
                      <a:pos x="88" y="202"/>
                    </a:cxn>
                    <a:cxn ang="0">
                      <a:pos x="112" y="206"/>
                    </a:cxn>
                  </a:cxnLst>
                  <a:rect l="0" t="0" r="r" b="b"/>
                  <a:pathLst>
                    <a:path w="112" h="206">
                      <a:moveTo>
                        <a:pt x="112" y="206"/>
                      </a:moveTo>
                      <a:lnTo>
                        <a:pt x="24" y="8"/>
                      </a:lnTo>
                      <a:lnTo>
                        <a:pt x="0" y="0"/>
                      </a:lnTo>
                      <a:lnTo>
                        <a:pt x="88" y="202"/>
                      </a:lnTo>
                      <a:lnTo>
                        <a:pt x="112" y="206"/>
                      </a:lnTo>
                      <a:close/>
                    </a:path>
                  </a:pathLst>
                </a:custGeom>
                <a:solidFill>
                  <a:srgbClr val="30EE06"/>
                </a:solidFill>
                <a:ln w="0">
                  <a:solidFill>
                    <a:srgbClr val="30EE0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286" name="Freeform 2854"/>
                <p:cNvSpPr>
                  <a:spLocks noChangeAspect="1"/>
                </p:cNvSpPr>
                <p:nvPr/>
              </p:nvSpPr>
              <p:spPr bwMode="auto">
                <a:xfrm>
                  <a:off x="4279" y="1918"/>
                  <a:ext cx="101" cy="186"/>
                </a:xfrm>
                <a:custGeom>
                  <a:avLst/>
                  <a:gdLst/>
                  <a:ahLst/>
                  <a:cxnLst>
                    <a:cxn ang="0">
                      <a:pos x="112" y="206"/>
                    </a:cxn>
                    <a:cxn ang="0">
                      <a:pos x="24" y="8"/>
                    </a:cxn>
                    <a:cxn ang="0">
                      <a:pos x="0" y="0"/>
                    </a:cxn>
                    <a:cxn ang="0">
                      <a:pos x="88" y="202"/>
                    </a:cxn>
                    <a:cxn ang="0">
                      <a:pos x="112" y="206"/>
                    </a:cxn>
                  </a:cxnLst>
                  <a:rect l="0" t="0" r="r" b="b"/>
                  <a:pathLst>
                    <a:path w="112" h="206">
                      <a:moveTo>
                        <a:pt x="112" y="206"/>
                      </a:moveTo>
                      <a:lnTo>
                        <a:pt x="24" y="8"/>
                      </a:lnTo>
                      <a:lnTo>
                        <a:pt x="0" y="0"/>
                      </a:lnTo>
                      <a:lnTo>
                        <a:pt x="88" y="202"/>
                      </a:lnTo>
                      <a:lnTo>
                        <a:pt x="112" y="20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287" name="Freeform 2855"/>
                <p:cNvSpPr>
                  <a:spLocks noChangeAspect="1"/>
                </p:cNvSpPr>
                <p:nvPr/>
              </p:nvSpPr>
              <p:spPr bwMode="auto">
                <a:xfrm>
                  <a:off x="4257" y="1895"/>
                  <a:ext cx="101" cy="205"/>
                </a:xfrm>
                <a:custGeom>
                  <a:avLst/>
                  <a:gdLst/>
                  <a:ahLst/>
                  <a:cxnLst>
                    <a:cxn ang="0">
                      <a:pos x="112" y="228"/>
                    </a:cxn>
                    <a:cxn ang="0">
                      <a:pos x="24" y="26"/>
                    </a:cxn>
                    <a:cxn ang="0">
                      <a:pos x="0" y="0"/>
                    </a:cxn>
                    <a:cxn ang="0">
                      <a:pos x="88" y="198"/>
                    </a:cxn>
                    <a:cxn ang="0">
                      <a:pos x="112" y="228"/>
                    </a:cxn>
                  </a:cxnLst>
                  <a:rect l="0" t="0" r="r" b="b"/>
                  <a:pathLst>
                    <a:path w="112" h="228">
                      <a:moveTo>
                        <a:pt x="112" y="228"/>
                      </a:moveTo>
                      <a:lnTo>
                        <a:pt x="24" y="26"/>
                      </a:lnTo>
                      <a:lnTo>
                        <a:pt x="0" y="0"/>
                      </a:lnTo>
                      <a:lnTo>
                        <a:pt x="88" y="198"/>
                      </a:lnTo>
                      <a:lnTo>
                        <a:pt x="112" y="228"/>
                      </a:lnTo>
                      <a:close/>
                    </a:path>
                  </a:pathLst>
                </a:custGeom>
                <a:solidFill>
                  <a:srgbClr val="00F900"/>
                </a:solidFill>
                <a:ln w="0">
                  <a:solidFill>
                    <a:srgbClr val="00F9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288" name="Freeform 2856"/>
                <p:cNvSpPr>
                  <a:spLocks noChangeAspect="1"/>
                </p:cNvSpPr>
                <p:nvPr/>
              </p:nvSpPr>
              <p:spPr bwMode="auto">
                <a:xfrm>
                  <a:off x="4257" y="1895"/>
                  <a:ext cx="101" cy="205"/>
                </a:xfrm>
                <a:custGeom>
                  <a:avLst/>
                  <a:gdLst/>
                  <a:ahLst/>
                  <a:cxnLst>
                    <a:cxn ang="0">
                      <a:pos x="112" y="228"/>
                    </a:cxn>
                    <a:cxn ang="0">
                      <a:pos x="24" y="26"/>
                    </a:cxn>
                    <a:cxn ang="0">
                      <a:pos x="0" y="0"/>
                    </a:cxn>
                    <a:cxn ang="0">
                      <a:pos x="88" y="198"/>
                    </a:cxn>
                    <a:cxn ang="0">
                      <a:pos x="112" y="228"/>
                    </a:cxn>
                  </a:cxnLst>
                  <a:rect l="0" t="0" r="r" b="b"/>
                  <a:pathLst>
                    <a:path w="112" h="228">
                      <a:moveTo>
                        <a:pt x="112" y="228"/>
                      </a:moveTo>
                      <a:lnTo>
                        <a:pt x="24" y="26"/>
                      </a:lnTo>
                      <a:lnTo>
                        <a:pt x="0" y="0"/>
                      </a:lnTo>
                      <a:lnTo>
                        <a:pt x="88" y="198"/>
                      </a:lnTo>
                      <a:lnTo>
                        <a:pt x="112" y="2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289" name="Freeform 2857"/>
                <p:cNvSpPr>
                  <a:spLocks noChangeAspect="1"/>
                </p:cNvSpPr>
                <p:nvPr/>
              </p:nvSpPr>
              <p:spPr bwMode="auto">
                <a:xfrm>
                  <a:off x="4236" y="1839"/>
                  <a:ext cx="101" cy="234"/>
                </a:xfrm>
                <a:custGeom>
                  <a:avLst/>
                  <a:gdLst/>
                  <a:ahLst/>
                  <a:cxnLst>
                    <a:cxn ang="0">
                      <a:pos x="112" y="260"/>
                    </a:cxn>
                    <a:cxn ang="0">
                      <a:pos x="24" y="62"/>
                    </a:cxn>
                    <a:cxn ang="0">
                      <a:pos x="0" y="0"/>
                    </a:cxn>
                    <a:cxn ang="0">
                      <a:pos x="90" y="176"/>
                    </a:cxn>
                    <a:cxn ang="0">
                      <a:pos x="112" y="260"/>
                    </a:cxn>
                  </a:cxnLst>
                  <a:rect l="0" t="0" r="r" b="b"/>
                  <a:pathLst>
                    <a:path w="112" h="260">
                      <a:moveTo>
                        <a:pt x="112" y="260"/>
                      </a:moveTo>
                      <a:lnTo>
                        <a:pt x="24" y="62"/>
                      </a:lnTo>
                      <a:lnTo>
                        <a:pt x="0" y="0"/>
                      </a:lnTo>
                      <a:lnTo>
                        <a:pt x="90" y="176"/>
                      </a:lnTo>
                      <a:lnTo>
                        <a:pt x="112" y="260"/>
                      </a:lnTo>
                      <a:close/>
                    </a:path>
                  </a:pathLst>
                </a:custGeom>
                <a:solidFill>
                  <a:srgbClr val="5200EB"/>
                </a:solidFill>
                <a:ln w="0">
                  <a:solidFill>
                    <a:srgbClr val="5200E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290" name="Freeform 2858"/>
                <p:cNvSpPr>
                  <a:spLocks noChangeAspect="1"/>
                </p:cNvSpPr>
                <p:nvPr/>
              </p:nvSpPr>
              <p:spPr bwMode="auto">
                <a:xfrm>
                  <a:off x="4236" y="1839"/>
                  <a:ext cx="101" cy="234"/>
                </a:xfrm>
                <a:custGeom>
                  <a:avLst/>
                  <a:gdLst/>
                  <a:ahLst/>
                  <a:cxnLst>
                    <a:cxn ang="0">
                      <a:pos x="112" y="260"/>
                    </a:cxn>
                    <a:cxn ang="0">
                      <a:pos x="24" y="62"/>
                    </a:cxn>
                    <a:cxn ang="0">
                      <a:pos x="0" y="0"/>
                    </a:cxn>
                    <a:cxn ang="0">
                      <a:pos x="90" y="176"/>
                    </a:cxn>
                    <a:cxn ang="0">
                      <a:pos x="112" y="260"/>
                    </a:cxn>
                  </a:cxnLst>
                  <a:rect l="0" t="0" r="r" b="b"/>
                  <a:pathLst>
                    <a:path w="112" h="260">
                      <a:moveTo>
                        <a:pt x="112" y="260"/>
                      </a:moveTo>
                      <a:lnTo>
                        <a:pt x="24" y="62"/>
                      </a:lnTo>
                      <a:lnTo>
                        <a:pt x="0" y="0"/>
                      </a:lnTo>
                      <a:lnTo>
                        <a:pt x="90" y="176"/>
                      </a:lnTo>
                      <a:lnTo>
                        <a:pt x="112" y="26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291" name="Freeform 2859"/>
                <p:cNvSpPr>
                  <a:spLocks noChangeAspect="1"/>
                </p:cNvSpPr>
                <p:nvPr/>
              </p:nvSpPr>
              <p:spPr bwMode="auto">
                <a:xfrm>
                  <a:off x="4212" y="1774"/>
                  <a:ext cx="105" cy="223"/>
                </a:xfrm>
                <a:custGeom>
                  <a:avLst/>
                  <a:gdLst/>
                  <a:ahLst/>
                  <a:cxnLst>
                    <a:cxn ang="0">
                      <a:pos x="116" y="248"/>
                    </a:cxn>
                    <a:cxn ang="0">
                      <a:pos x="26" y="72"/>
                    </a:cxn>
                    <a:cxn ang="0">
                      <a:pos x="0" y="0"/>
                    </a:cxn>
                    <a:cxn ang="0">
                      <a:pos x="92" y="140"/>
                    </a:cxn>
                    <a:cxn ang="0">
                      <a:pos x="116" y="248"/>
                    </a:cxn>
                  </a:cxnLst>
                  <a:rect l="0" t="0" r="r" b="b"/>
                  <a:pathLst>
                    <a:path w="116" h="248">
                      <a:moveTo>
                        <a:pt x="116" y="248"/>
                      </a:moveTo>
                      <a:lnTo>
                        <a:pt x="26" y="72"/>
                      </a:lnTo>
                      <a:lnTo>
                        <a:pt x="0" y="0"/>
                      </a:lnTo>
                      <a:lnTo>
                        <a:pt x="92" y="140"/>
                      </a:lnTo>
                      <a:lnTo>
                        <a:pt x="116" y="248"/>
                      </a:lnTo>
                      <a:close/>
                    </a:path>
                  </a:pathLst>
                </a:custGeom>
                <a:solidFill>
                  <a:srgbClr val="6600F3"/>
                </a:solidFill>
                <a:ln w="0">
                  <a:solidFill>
                    <a:srgbClr val="6600F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292" name="Freeform 2860"/>
                <p:cNvSpPr>
                  <a:spLocks noChangeAspect="1"/>
                </p:cNvSpPr>
                <p:nvPr/>
              </p:nvSpPr>
              <p:spPr bwMode="auto">
                <a:xfrm>
                  <a:off x="4212" y="1774"/>
                  <a:ext cx="105" cy="223"/>
                </a:xfrm>
                <a:custGeom>
                  <a:avLst/>
                  <a:gdLst/>
                  <a:ahLst/>
                  <a:cxnLst>
                    <a:cxn ang="0">
                      <a:pos x="116" y="248"/>
                    </a:cxn>
                    <a:cxn ang="0">
                      <a:pos x="26" y="72"/>
                    </a:cxn>
                    <a:cxn ang="0">
                      <a:pos x="0" y="0"/>
                    </a:cxn>
                    <a:cxn ang="0">
                      <a:pos x="92" y="140"/>
                    </a:cxn>
                    <a:cxn ang="0">
                      <a:pos x="116" y="248"/>
                    </a:cxn>
                  </a:cxnLst>
                  <a:rect l="0" t="0" r="r" b="b"/>
                  <a:pathLst>
                    <a:path w="116" h="248">
                      <a:moveTo>
                        <a:pt x="116" y="248"/>
                      </a:moveTo>
                      <a:lnTo>
                        <a:pt x="26" y="72"/>
                      </a:lnTo>
                      <a:lnTo>
                        <a:pt x="0" y="0"/>
                      </a:lnTo>
                      <a:lnTo>
                        <a:pt x="92" y="140"/>
                      </a:lnTo>
                      <a:lnTo>
                        <a:pt x="116" y="24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293" name="Freeform 2861"/>
                <p:cNvSpPr>
                  <a:spLocks noChangeAspect="1"/>
                </p:cNvSpPr>
                <p:nvPr/>
              </p:nvSpPr>
              <p:spPr bwMode="auto">
                <a:xfrm>
                  <a:off x="4187" y="1714"/>
                  <a:ext cx="108" cy="186"/>
                </a:xfrm>
                <a:custGeom>
                  <a:avLst/>
                  <a:gdLst/>
                  <a:ahLst/>
                  <a:cxnLst>
                    <a:cxn ang="0">
                      <a:pos x="120" y="206"/>
                    </a:cxn>
                    <a:cxn ang="0">
                      <a:pos x="28" y="66"/>
                    </a:cxn>
                    <a:cxn ang="0">
                      <a:pos x="0" y="0"/>
                    </a:cxn>
                    <a:cxn ang="0">
                      <a:pos x="96" y="102"/>
                    </a:cxn>
                    <a:cxn ang="0">
                      <a:pos x="120" y="206"/>
                    </a:cxn>
                  </a:cxnLst>
                  <a:rect l="0" t="0" r="r" b="b"/>
                  <a:pathLst>
                    <a:path w="120" h="206">
                      <a:moveTo>
                        <a:pt x="120" y="206"/>
                      </a:moveTo>
                      <a:lnTo>
                        <a:pt x="28" y="66"/>
                      </a:lnTo>
                      <a:lnTo>
                        <a:pt x="0" y="0"/>
                      </a:lnTo>
                      <a:lnTo>
                        <a:pt x="96" y="102"/>
                      </a:lnTo>
                      <a:lnTo>
                        <a:pt x="120" y="206"/>
                      </a:lnTo>
                      <a:close/>
                    </a:path>
                  </a:pathLst>
                </a:custGeom>
                <a:solidFill>
                  <a:srgbClr val="7500F2"/>
                </a:solidFill>
                <a:ln w="0">
                  <a:solidFill>
                    <a:srgbClr val="7500F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294" name="Freeform 2862"/>
                <p:cNvSpPr>
                  <a:spLocks noChangeAspect="1"/>
                </p:cNvSpPr>
                <p:nvPr/>
              </p:nvSpPr>
              <p:spPr bwMode="auto">
                <a:xfrm>
                  <a:off x="4187" y="1714"/>
                  <a:ext cx="108" cy="186"/>
                </a:xfrm>
                <a:custGeom>
                  <a:avLst/>
                  <a:gdLst/>
                  <a:ahLst/>
                  <a:cxnLst>
                    <a:cxn ang="0">
                      <a:pos x="120" y="206"/>
                    </a:cxn>
                    <a:cxn ang="0">
                      <a:pos x="28" y="66"/>
                    </a:cxn>
                    <a:cxn ang="0">
                      <a:pos x="0" y="0"/>
                    </a:cxn>
                    <a:cxn ang="0">
                      <a:pos x="96" y="102"/>
                    </a:cxn>
                    <a:cxn ang="0">
                      <a:pos x="120" y="206"/>
                    </a:cxn>
                  </a:cxnLst>
                  <a:rect l="0" t="0" r="r" b="b"/>
                  <a:pathLst>
                    <a:path w="120" h="206">
                      <a:moveTo>
                        <a:pt x="120" y="206"/>
                      </a:moveTo>
                      <a:lnTo>
                        <a:pt x="28" y="66"/>
                      </a:lnTo>
                      <a:lnTo>
                        <a:pt x="0" y="0"/>
                      </a:lnTo>
                      <a:lnTo>
                        <a:pt x="96" y="102"/>
                      </a:lnTo>
                      <a:lnTo>
                        <a:pt x="120" y="20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295" name="Freeform 2863"/>
                <p:cNvSpPr>
                  <a:spLocks noChangeAspect="1"/>
                </p:cNvSpPr>
                <p:nvPr/>
              </p:nvSpPr>
              <p:spPr bwMode="auto">
                <a:xfrm>
                  <a:off x="4162" y="1675"/>
                  <a:ext cx="112" cy="131"/>
                </a:xfrm>
                <a:custGeom>
                  <a:avLst/>
                  <a:gdLst/>
                  <a:ahLst/>
                  <a:cxnLst>
                    <a:cxn ang="0">
                      <a:pos x="124" y="146"/>
                    </a:cxn>
                    <a:cxn ang="0">
                      <a:pos x="28" y="44"/>
                    </a:cxn>
                    <a:cxn ang="0">
                      <a:pos x="0" y="0"/>
                    </a:cxn>
                    <a:cxn ang="0">
                      <a:pos x="96" y="68"/>
                    </a:cxn>
                    <a:cxn ang="0">
                      <a:pos x="124" y="146"/>
                    </a:cxn>
                  </a:cxnLst>
                  <a:rect l="0" t="0" r="r" b="b"/>
                  <a:pathLst>
                    <a:path w="124" h="146">
                      <a:moveTo>
                        <a:pt x="124" y="146"/>
                      </a:moveTo>
                      <a:lnTo>
                        <a:pt x="28" y="44"/>
                      </a:lnTo>
                      <a:lnTo>
                        <a:pt x="0" y="0"/>
                      </a:lnTo>
                      <a:lnTo>
                        <a:pt x="96" y="68"/>
                      </a:lnTo>
                      <a:lnTo>
                        <a:pt x="124" y="146"/>
                      </a:lnTo>
                      <a:close/>
                    </a:path>
                  </a:pathLst>
                </a:custGeom>
                <a:solidFill>
                  <a:srgbClr val="8900E9"/>
                </a:solidFill>
                <a:ln w="0">
                  <a:solidFill>
                    <a:srgbClr val="8900E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296" name="Freeform 2864"/>
                <p:cNvSpPr>
                  <a:spLocks noChangeAspect="1"/>
                </p:cNvSpPr>
                <p:nvPr/>
              </p:nvSpPr>
              <p:spPr bwMode="auto">
                <a:xfrm>
                  <a:off x="4162" y="1675"/>
                  <a:ext cx="112" cy="131"/>
                </a:xfrm>
                <a:custGeom>
                  <a:avLst/>
                  <a:gdLst/>
                  <a:ahLst/>
                  <a:cxnLst>
                    <a:cxn ang="0">
                      <a:pos x="124" y="146"/>
                    </a:cxn>
                    <a:cxn ang="0">
                      <a:pos x="28" y="44"/>
                    </a:cxn>
                    <a:cxn ang="0">
                      <a:pos x="0" y="0"/>
                    </a:cxn>
                    <a:cxn ang="0">
                      <a:pos x="96" y="68"/>
                    </a:cxn>
                    <a:cxn ang="0">
                      <a:pos x="124" y="146"/>
                    </a:cxn>
                  </a:cxnLst>
                  <a:rect l="0" t="0" r="r" b="b"/>
                  <a:pathLst>
                    <a:path w="124" h="146">
                      <a:moveTo>
                        <a:pt x="124" y="146"/>
                      </a:moveTo>
                      <a:lnTo>
                        <a:pt x="28" y="44"/>
                      </a:lnTo>
                      <a:lnTo>
                        <a:pt x="0" y="0"/>
                      </a:lnTo>
                      <a:lnTo>
                        <a:pt x="96" y="68"/>
                      </a:lnTo>
                      <a:lnTo>
                        <a:pt x="124" y="14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297" name="Freeform 2865"/>
                <p:cNvSpPr>
                  <a:spLocks noChangeAspect="1"/>
                </p:cNvSpPr>
                <p:nvPr/>
              </p:nvSpPr>
              <p:spPr bwMode="auto">
                <a:xfrm>
                  <a:off x="4137" y="1673"/>
                  <a:ext cx="111" cy="63"/>
                </a:xfrm>
                <a:custGeom>
                  <a:avLst/>
                  <a:gdLst/>
                  <a:ahLst/>
                  <a:cxnLst>
                    <a:cxn ang="0">
                      <a:pos x="124" y="70"/>
                    </a:cxn>
                    <a:cxn ang="0">
                      <a:pos x="28" y="2"/>
                    </a:cxn>
                    <a:cxn ang="0">
                      <a:pos x="0" y="0"/>
                    </a:cxn>
                    <a:cxn ang="0">
                      <a:pos x="96" y="46"/>
                    </a:cxn>
                    <a:cxn ang="0">
                      <a:pos x="124" y="70"/>
                    </a:cxn>
                  </a:cxnLst>
                  <a:rect l="0" t="0" r="r" b="b"/>
                  <a:pathLst>
                    <a:path w="124" h="70">
                      <a:moveTo>
                        <a:pt x="124" y="70"/>
                      </a:moveTo>
                      <a:lnTo>
                        <a:pt x="28" y="2"/>
                      </a:lnTo>
                      <a:lnTo>
                        <a:pt x="0" y="0"/>
                      </a:lnTo>
                      <a:lnTo>
                        <a:pt x="96" y="46"/>
                      </a:lnTo>
                      <a:lnTo>
                        <a:pt x="124" y="70"/>
                      </a:lnTo>
                      <a:close/>
                    </a:path>
                  </a:pathLst>
                </a:custGeom>
                <a:solidFill>
                  <a:srgbClr val="B4009B"/>
                </a:solidFill>
                <a:ln w="0">
                  <a:solidFill>
                    <a:srgbClr val="B4009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298" name="Freeform 2866"/>
                <p:cNvSpPr>
                  <a:spLocks noChangeAspect="1"/>
                </p:cNvSpPr>
                <p:nvPr/>
              </p:nvSpPr>
              <p:spPr bwMode="auto">
                <a:xfrm>
                  <a:off x="4137" y="1673"/>
                  <a:ext cx="111" cy="63"/>
                </a:xfrm>
                <a:custGeom>
                  <a:avLst/>
                  <a:gdLst/>
                  <a:ahLst/>
                  <a:cxnLst>
                    <a:cxn ang="0">
                      <a:pos x="124" y="70"/>
                    </a:cxn>
                    <a:cxn ang="0">
                      <a:pos x="28" y="2"/>
                    </a:cxn>
                    <a:cxn ang="0">
                      <a:pos x="0" y="0"/>
                    </a:cxn>
                    <a:cxn ang="0">
                      <a:pos x="96" y="46"/>
                    </a:cxn>
                    <a:cxn ang="0">
                      <a:pos x="124" y="70"/>
                    </a:cxn>
                  </a:cxnLst>
                  <a:rect l="0" t="0" r="r" b="b"/>
                  <a:pathLst>
                    <a:path w="124" h="70">
                      <a:moveTo>
                        <a:pt x="124" y="70"/>
                      </a:moveTo>
                      <a:lnTo>
                        <a:pt x="28" y="2"/>
                      </a:lnTo>
                      <a:lnTo>
                        <a:pt x="0" y="0"/>
                      </a:lnTo>
                      <a:lnTo>
                        <a:pt x="96" y="46"/>
                      </a:lnTo>
                      <a:lnTo>
                        <a:pt x="124" y="7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299" name="Line 286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23" y="1714"/>
                  <a:ext cx="833" cy="559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300" name="Line 2868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4425" y="2127"/>
                  <a:ext cx="9" cy="5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301" name="Freeform 2869"/>
                <p:cNvSpPr>
                  <a:spLocks noChangeAspect="1" noEditPoints="1"/>
                </p:cNvSpPr>
                <p:nvPr/>
              </p:nvSpPr>
              <p:spPr bwMode="auto">
                <a:xfrm>
                  <a:off x="4472" y="2132"/>
                  <a:ext cx="36" cy="60"/>
                </a:xfrm>
                <a:custGeom>
                  <a:avLst/>
                  <a:gdLst/>
                  <a:ahLst/>
                  <a:cxnLst>
                    <a:cxn ang="0">
                      <a:pos x="0" y="32"/>
                    </a:cxn>
                    <a:cxn ang="0">
                      <a:pos x="0" y="22"/>
                    </a:cxn>
                    <a:cxn ang="0">
                      <a:pos x="4" y="14"/>
                    </a:cxn>
                    <a:cxn ang="0">
                      <a:pos x="6" y="8"/>
                    </a:cxn>
                    <a:cxn ang="0">
                      <a:pos x="12" y="2"/>
                    </a:cxn>
                    <a:cxn ang="0">
                      <a:pos x="16" y="0"/>
                    </a:cxn>
                    <a:cxn ang="0">
                      <a:pos x="20" y="0"/>
                    </a:cxn>
                    <a:cxn ang="0">
                      <a:pos x="24" y="0"/>
                    </a:cxn>
                    <a:cxn ang="0">
                      <a:pos x="30" y="2"/>
                    </a:cxn>
                    <a:cxn ang="0">
                      <a:pos x="32" y="6"/>
                    </a:cxn>
                    <a:cxn ang="0">
                      <a:pos x="36" y="14"/>
                    </a:cxn>
                    <a:cxn ang="0">
                      <a:pos x="40" y="22"/>
                    </a:cxn>
                    <a:cxn ang="0">
                      <a:pos x="40" y="32"/>
                    </a:cxn>
                    <a:cxn ang="0">
                      <a:pos x="40" y="42"/>
                    </a:cxn>
                    <a:cxn ang="0">
                      <a:pos x="36" y="50"/>
                    </a:cxn>
                    <a:cxn ang="0">
                      <a:pos x="34" y="58"/>
                    </a:cxn>
                    <a:cxn ang="0">
                      <a:pos x="30" y="62"/>
                    </a:cxn>
                    <a:cxn ang="0">
                      <a:pos x="24" y="64"/>
                    </a:cxn>
                    <a:cxn ang="0">
                      <a:pos x="20" y="66"/>
                    </a:cxn>
                    <a:cxn ang="0">
                      <a:pos x="14" y="64"/>
                    </a:cxn>
                    <a:cxn ang="0">
                      <a:pos x="10" y="60"/>
                    </a:cxn>
                    <a:cxn ang="0">
                      <a:pos x="6" y="54"/>
                    </a:cxn>
                    <a:cxn ang="0">
                      <a:pos x="2" y="48"/>
                    </a:cxn>
                    <a:cxn ang="0">
                      <a:pos x="0" y="40"/>
                    </a:cxn>
                    <a:cxn ang="0">
                      <a:pos x="0" y="32"/>
                    </a:cxn>
                    <a:cxn ang="0">
                      <a:pos x="10" y="34"/>
                    </a:cxn>
                    <a:cxn ang="0">
                      <a:pos x="10" y="46"/>
                    </a:cxn>
                    <a:cxn ang="0">
                      <a:pos x="12" y="56"/>
                    </a:cxn>
                    <a:cxn ang="0">
                      <a:pos x="14" y="60"/>
                    </a:cxn>
                    <a:cxn ang="0">
                      <a:pos x="16" y="62"/>
                    </a:cxn>
                    <a:cxn ang="0">
                      <a:pos x="20" y="62"/>
                    </a:cxn>
                    <a:cxn ang="0">
                      <a:pos x="22" y="62"/>
                    </a:cxn>
                    <a:cxn ang="0">
                      <a:pos x="24" y="60"/>
                    </a:cxn>
                    <a:cxn ang="0">
                      <a:pos x="28" y="58"/>
                    </a:cxn>
                    <a:cxn ang="0">
                      <a:pos x="28" y="52"/>
                    </a:cxn>
                    <a:cxn ang="0">
                      <a:pos x="30" y="46"/>
                    </a:cxn>
                    <a:cxn ang="0">
                      <a:pos x="30" y="38"/>
                    </a:cxn>
                    <a:cxn ang="0">
                      <a:pos x="32" y="30"/>
                    </a:cxn>
                    <a:cxn ang="0">
                      <a:pos x="30" y="20"/>
                    </a:cxn>
                    <a:cxn ang="0">
                      <a:pos x="28" y="12"/>
                    </a:cxn>
                    <a:cxn ang="0">
                      <a:pos x="28" y="6"/>
                    </a:cxn>
                    <a:cxn ang="0">
                      <a:pos x="24" y="4"/>
                    </a:cxn>
                    <a:cxn ang="0">
                      <a:pos x="22" y="2"/>
                    </a:cxn>
                    <a:cxn ang="0">
                      <a:pos x="20" y="2"/>
                    </a:cxn>
                    <a:cxn ang="0">
                      <a:pos x="18" y="4"/>
                    </a:cxn>
                    <a:cxn ang="0">
                      <a:pos x="14" y="6"/>
                    </a:cxn>
                    <a:cxn ang="0">
                      <a:pos x="12" y="10"/>
                    </a:cxn>
                    <a:cxn ang="0">
                      <a:pos x="10" y="18"/>
                    </a:cxn>
                    <a:cxn ang="0">
                      <a:pos x="10" y="26"/>
                    </a:cxn>
                    <a:cxn ang="0">
                      <a:pos x="10" y="34"/>
                    </a:cxn>
                  </a:cxnLst>
                  <a:rect l="0" t="0" r="r" b="b"/>
                  <a:pathLst>
                    <a:path w="40" h="66">
                      <a:moveTo>
                        <a:pt x="0" y="32"/>
                      </a:moveTo>
                      <a:lnTo>
                        <a:pt x="0" y="22"/>
                      </a:lnTo>
                      <a:lnTo>
                        <a:pt x="4" y="14"/>
                      </a:lnTo>
                      <a:lnTo>
                        <a:pt x="6" y="8"/>
                      </a:lnTo>
                      <a:lnTo>
                        <a:pt x="12" y="2"/>
                      </a:ln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4" y="0"/>
                      </a:lnTo>
                      <a:lnTo>
                        <a:pt x="30" y="2"/>
                      </a:lnTo>
                      <a:lnTo>
                        <a:pt x="32" y="6"/>
                      </a:lnTo>
                      <a:lnTo>
                        <a:pt x="36" y="14"/>
                      </a:lnTo>
                      <a:lnTo>
                        <a:pt x="40" y="22"/>
                      </a:lnTo>
                      <a:lnTo>
                        <a:pt x="40" y="32"/>
                      </a:lnTo>
                      <a:lnTo>
                        <a:pt x="40" y="42"/>
                      </a:lnTo>
                      <a:lnTo>
                        <a:pt x="36" y="50"/>
                      </a:lnTo>
                      <a:lnTo>
                        <a:pt x="34" y="58"/>
                      </a:lnTo>
                      <a:lnTo>
                        <a:pt x="30" y="62"/>
                      </a:lnTo>
                      <a:lnTo>
                        <a:pt x="24" y="64"/>
                      </a:lnTo>
                      <a:lnTo>
                        <a:pt x="20" y="66"/>
                      </a:lnTo>
                      <a:lnTo>
                        <a:pt x="14" y="64"/>
                      </a:lnTo>
                      <a:lnTo>
                        <a:pt x="10" y="60"/>
                      </a:lnTo>
                      <a:lnTo>
                        <a:pt x="6" y="54"/>
                      </a:lnTo>
                      <a:lnTo>
                        <a:pt x="2" y="48"/>
                      </a:lnTo>
                      <a:lnTo>
                        <a:pt x="0" y="40"/>
                      </a:lnTo>
                      <a:lnTo>
                        <a:pt x="0" y="32"/>
                      </a:lnTo>
                      <a:close/>
                      <a:moveTo>
                        <a:pt x="10" y="34"/>
                      </a:moveTo>
                      <a:lnTo>
                        <a:pt x="10" y="46"/>
                      </a:lnTo>
                      <a:lnTo>
                        <a:pt x="12" y="56"/>
                      </a:lnTo>
                      <a:lnTo>
                        <a:pt x="14" y="60"/>
                      </a:lnTo>
                      <a:lnTo>
                        <a:pt x="16" y="62"/>
                      </a:lnTo>
                      <a:lnTo>
                        <a:pt x="20" y="62"/>
                      </a:lnTo>
                      <a:lnTo>
                        <a:pt x="22" y="62"/>
                      </a:lnTo>
                      <a:lnTo>
                        <a:pt x="24" y="60"/>
                      </a:lnTo>
                      <a:lnTo>
                        <a:pt x="28" y="58"/>
                      </a:lnTo>
                      <a:lnTo>
                        <a:pt x="28" y="52"/>
                      </a:lnTo>
                      <a:lnTo>
                        <a:pt x="30" y="46"/>
                      </a:lnTo>
                      <a:lnTo>
                        <a:pt x="30" y="38"/>
                      </a:lnTo>
                      <a:lnTo>
                        <a:pt x="32" y="30"/>
                      </a:lnTo>
                      <a:lnTo>
                        <a:pt x="30" y="20"/>
                      </a:lnTo>
                      <a:lnTo>
                        <a:pt x="28" y="12"/>
                      </a:lnTo>
                      <a:lnTo>
                        <a:pt x="28" y="6"/>
                      </a:lnTo>
                      <a:lnTo>
                        <a:pt x="24" y="4"/>
                      </a:lnTo>
                      <a:lnTo>
                        <a:pt x="22" y="2"/>
                      </a:lnTo>
                      <a:lnTo>
                        <a:pt x="20" y="2"/>
                      </a:lnTo>
                      <a:lnTo>
                        <a:pt x="18" y="4"/>
                      </a:lnTo>
                      <a:lnTo>
                        <a:pt x="14" y="6"/>
                      </a:lnTo>
                      <a:lnTo>
                        <a:pt x="12" y="10"/>
                      </a:lnTo>
                      <a:lnTo>
                        <a:pt x="10" y="18"/>
                      </a:lnTo>
                      <a:lnTo>
                        <a:pt x="10" y="26"/>
                      </a:lnTo>
                      <a:lnTo>
                        <a:pt x="10" y="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302" name="Freeform 2870"/>
                <p:cNvSpPr>
                  <a:spLocks noChangeAspect="1"/>
                </p:cNvSpPr>
                <p:nvPr/>
              </p:nvSpPr>
              <p:spPr bwMode="auto">
                <a:xfrm>
                  <a:off x="4519" y="2181"/>
                  <a:ext cx="9" cy="11"/>
                </a:xfrm>
                <a:custGeom>
                  <a:avLst/>
                  <a:gdLst/>
                  <a:ahLst/>
                  <a:cxnLst>
                    <a:cxn ang="0">
                      <a:pos x="4" y="0"/>
                    </a:cxn>
                    <a:cxn ang="0">
                      <a:pos x="6" y="0"/>
                    </a:cxn>
                    <a:cxn ang="0">
                      <a:pos x="8" y="2"/>
                    </a:cxn>
                    <a:cxn ang="0">
                      <a:pos x="10" y="4"/>
                    </a:cxn>
                    <a:cxn ang="0">
                      <a:pos x="10" y="6"/>
                    </a:cxn>
                    <a:cxn ang="0">
                      <a:pos x="10" y="8"/>
                    </a:cxn>
                    <a:cxn ang="0">
                      <a:pos x="8" y="10"/>
                    </a:cxn>
                    <a:cxn ang="0">
                      <a:pos x="6" y="10"/>
                    </a:cxn>
                    <a:cxn ang="0">
                      <a:pos x="4" y="12"/>
                    </a:cxn>
                    <a:cxn ang="0">
                      <a:pos x="2" y="10"/>
                    </a:cxn>
                    <a:cxn ang="0">
                      <a:pos x="0" y="10"/>
                    </a:cxn>
                    <a:cxn ang="0">
                      <a:pos x="0" y="8"/>
                    </a:cxn>
                    <a:cxn ang="0">
                      <a:pos x="0" y="6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4" y="0"/>
                    </a:cxn>
                  </a:cxnLst>
                  <a:rect l="0" t="0" r="r" b="b"/>
                  <a:pathLst>
                    <a:path w="10" h="12">
                      <a:moveTo>
                        <a:pt x="4" y="0"/>
                      </a:moveTo>
                      <a:lnTo>
                        <a:pt x="6" y="0"/>
                      </a:lnTo>
                      <a:lnTo>
                        <a:pt x="8" y="2"/>
                      </a:lnTo>
                      <a:lnTo>
                        <a:pt x="10" y="4"/>
                      </a:lnTo>
                      <a:lnTo>
                        <a:pt x="10" y="6"/>
                      </a:lnTo>
                      <a:lnTo>
                        <a:pt x="10" y="8"/>
                      </a:lnTo>
                      <a:lnTo>
                        <a:pt x="8" y="10"/>
                      </a:lnTo>
                      <a:lnTo>
                        <a:pt x="6" y="10"/>
                      </a:lnTo>
                      <a:lnTo>
                        <a:pt x="4" y="12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303" name="Freeform 2871"/>
                <p:cNvSpPr>
                  <a:spLocks noChangeAspect="1"/>
                </p:cNvSpPr>
                <p:nvPr/>
              </p:nvSpPr>
              <p:spPr bwMode="auto">
                <a:xfrm>
                  <a:off x="4535" y="2132"/>
                  <a:ext cx="38" cy="58"/>
                </a:xfrm>
                <a:custGeom>
                  <a:avLst/>
                  <a:gdLst/>
                  <a:ahLst/>
                  <a:cxnLst>
                    <a:cxn ang="0">
                      <a:pos x="42" y="52"/>
                    </a:cxn>
                    <a:cxn ang="0">
                      <a:pos x="38" y="64"/>
                    </a:cxn>
                    <a:cxn ang="0">
                      <a:pos x="0" y="64"/>
                    </a:cxn>
                    <a:cxn ang="0">
                      <a:pos x="0" y="62"/>
                    </a:cxn>
                    <a:cxn ang="0">
                      <a:pos x="10" y="54"/>
                    </a:cxn>
                    <a:cxn ang="0">
                      <a:pos x="18" y="44"/>
                    </a:cxn>
                    <a:cxn ang="0">
                      <a:pos x="24" y="38"/>
                    </a:cxn>
                    <a:cxn ang="0">
                      <a:pos x="28" y="32"/>
                    </a:cxn>
                    <a:cxn ang="0">
                      <a:pos x="30" y="26"/>
                    </a:cxn>
                    <a:cxn ang="0">
                      <a:pos x="30" y="20"/>
                    </a:cxn>
                    <a:cxn ang="0">
                      <a:pos x="30" y="14"/>
                    </a:cxn>
                    <a:cxn ang="0">
                      <a:pos x="26" y="10"/>
                    </a:cxn>
                    <a:cxn ang="0">
                      <a:pos x="22" y="8"/>
                    </a:cxn>
                    <a:cxn ang="0">
                      <a:pos x="18" y="6"/>
                    </a:cxn>
                    <a:cxn ang="0">
                      <a:pos x="12" y="8"/>
                    </a:cxn>
                    <a:cxn ang="0">
                      <a:pos x="8" y="10"/>
                    </a:cxn>
                    <a:cxn ang="0">
                      <a:pos x="6" y="12"/>
                    </a:cxn>
                    <a:cxn ang="0">
                      <a:pos x="2" y="18"/>
                    </a:cxn>
                    <a:cxn ang="0">
                      <a:pos x="2" y="18"/>
                    </a:cxn>
                    <a:cxn ang="0">
                      <a:pos x="4" y="10"/>
                    </a:cxn>
                    <a:cxn ang="0">
                      <a:pos x="8" y="4"/>
                    </a:cxn>
                    <a:cxn ang="0">
                      <a:pos x="12" y="0"/>
                    </a:cxn>
                    <a:cxn ang="0">
                      <a:pos x="20" y="0"/>
                    </a:cxn>
                    <a:cxn ang="0">
                      <a:pos x="26" y="0"/>
                    </a:cxn>
                    <a:cxn ang="0">
                      <a:pos x="32" y="4"/>
                    </a:cxn>
                    <a:cxn ang="0">
                      <a:pos x="36" y="10"/>
                    </a:cxn>
                    <a:cxn ang="0">
                      <a:pos x="38" y="16"/>
                    </a:cxn>
                    <a:cxn ang="0">
                      <a:pos x="38" y="20"/>
                    </a:cxn>
                    <a:cxn ang="0">
                      <a:pos x="36" y="26"/>
                    </a:cxn>
                    <a:cxn ang="0">
                      <a:pos x="32" y="34"/>
                    </a:cxn>
                    <a:cxn ang="0">
                      <a:pos x="24" y="42"/>
                    </a:cxn>
                    <a:cxn ang="0">
                      <a:pos x="18" y="50"/>
                    </a:cxn>
                    <a:cxn ang="0">
                      <a:pos x="12" y="54"/>
                    </a:cxn>
                    <a:cxn ang="0">
                      <a:pos x="10" y="58"/>
                    </a:cxn>
                    <a:cxn ang="0">
                      <a:pos x="26" y="58"/>
                    </a:cxn>
                    <a:cxn ang="0">
                      <a:pos x="30" y="58"/>
                    </a:cxn>
                    <a:cxn ang="0">
                      <a:pos x="34" y="56"/>
                    </a:cxn>
                    <a:cxn ang="0">
                      <a:pos x="36" y="56"/>
                    </a:cxn>
                    <a:cxn ang="0">
                      <a:pos x="38" y="56"/>
                    </a:cxn>
                    <a:cxn ang="0">
                      <a:pos x="38" y="54"/>
                    </a:cxn>
                    <a:cxn ang="0">
                      <a:pos x="40" y="52"/>
                    </a:cxn>
                    <a:cxn ang="0">
                      <a:pos x="42" y="52"/>
                    </a:cxn>
                  </a:cxnLst>
                  <a:rect l="0" t="0" r="r" b="b"/>
                  <a:pathLst>
                    <a:path w="42" h="64">
                      <a:moveTo>
                        <a:pt x="42" y="52"/>
                      </a:moveTo>
                      <a:lnTo>
                        <a:pt x="38" y="64"/>
                      </a:lnTo>
                      <a:lnTo>
                        <a:pt x="0" y="64"/>
                      </a:lnTo>
                      <a:lnTo>
                        <a:pt x="0" y="62"/>
                      </a:lnTo>
                      <a:lnTo>
                        <a:pt x="10" y="54"/>
                      </a:lnTo>
                      <a:lnTo>
                        <a:pt x="18" y="44"/>
                      </a:lnTo>
                      <a:lnTo>
                        <a:pt x="24" y="38"/>
                      </a:lnTo>
                      <a:lnTo>
                        <a:pt x="28" y="32"/>
                      </a:lnTo>
                      <a:lnTo>
                        <a:pt x="30" y="26"/>
                      </a:lnTo>
                      <a:lnTo>
                        <a:pt x="30" y="20"/>
                      </a:lnTo>
                      <a:lnTo>
                        <a:pt x="30" y="14"/>
                      </a:lnTo>
                      <a:lnTo>
                        <a:pt x="26" y="10"/>
                      </a:lnTo>
                      <a:lnTo>
                        <a:pt x="22" y="8"/>
                      </a:lnTo>
                      <a:lnTo>
                        <a:pt x="18" y="6"/>
                      </a:lnTo>
                      <a:lnTo>
                        <a:pt x="12" y="8"/>
                      </a:lnTo>
                      <a:lnTo>
                        <a:pt x="8" y="10"/>
                      </a:lnTo>
                      <a:lnTo>
                        <a:pt x="6" y="12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4" y="10"/>
                      </a:lnTo>
                      <a:lnTo>
                        <a:pt x="8" y="4"/>
                      </a:lnTo>
                      <a:lnTo>
                        <a:pt x="12" y="0"/>
                      </a:lnTo>
                      <a:lnTo>
                        <a:pt x="20" y="0"/>
                      </a:lnTo>
                      <a:lnTo>
                        <a:pt x="26" y="0"/>
                      </a:lnTo>
                      <a:lnTo>
                        <a:pt x="32" y="4"/>
                      </a:lnTo>
                      <a:lnTo>
                        <a:pt x="36" y="10"/>
                      </a:lnTo>
                      <a:lnTo>
                        <a:pt x="38" y="16"/>
                      </a:lnTo>
                      <a:lnTo>
                        <a:pt x="38" y="20"/>
                      </a:lnTo>
                      <a:lnTo>
                        <a:pt x="36" y="26"/>
                      </a:lnTo>
                      <a:lnTo>
                        <a:pt x="32" y="34"/>
                      </a:lnTo>
                      <a:lnTo>
                        <a:pt x="24" y="42"/>
                      </a:lnTo>
                      <a:lnTo>
                        <a:pt x="18" y="50"/>
                      </a:lnTo>
                      <a:lnTo>
                        <a:pt x="12" y="54"/>
                      </a:lnTo>
                      <a:lnTo>
                        <a:pt x="10" y="58"/>
                      </a:lnTo>
                      <a:lnTo>
                        <a:pt x="26" y="58"/>
                      </a:lnTo>
                      <a:lnTo>
                        <a:pt x="30" y="58"/>
                      </a:lnTo>
                      <a:lnTo>
                        <a:pt x="34" y="56"/>
                      </a:lnTo>
                      <a:lnTo>
                        <a:pt x="36" y="56"/>
                      </a:lnTo>
                      <a:lnTo>
                        <a:pt x="38" y="56"/>
                      </a:lnTo>
                      <a:lnTo>
                        <a:pt x="38" y="54"/>
                      </a:lnTo>
                      <a:lnTo>
                        <a:pt x="40" y="52"/>
                      </a:lnTo>
                      <a:lnTo>
                        <a:pt x="42" y="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304" name="Line 2872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4609" y="2003"/>
                  <a:ext cx="11" cy="5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305" name="Freeform 2873"/>
                <p:cNvSpPr>
                  <a:spLocks noChangeAspect="1" noEditPoints="1"/>
                </p:cNvSpPr>
                <p:nvPr/>
              </p:nvSpPr>
              <p:spPr bwMode="auto">
                <a:xfrm>
                  <a:off x="4657" y="2004"/>
                  <a:ext cx="36" cy="60"/>
                </a:xfrm>
                <a:custGeom>
                  <a:avLst/>
                  <a:gdLst/>
                  <a:ahLst/>
                  <a:cxnLst>
                    <a:cxn ang="0">
                      <a:pos x="0" y="34"/>
                    </a:cxn>
                    <a:cxn ang="0">
                      <a:pos x="0" y="22"/>
                    </a:cxn>
                    <a:cxn ang="0">
                      <a:pos x="2" y="14"/>
                    </a:cxn>
                    <a:cxn ang="0">
                      <a:pos x="6" y="8"/>
                    </a:cxn>
                    <a:cxn ang="0">
                      <a:pos x="12" y="2"/>
                    </a:cxn>
                    <a:cxn ang="0">
                      <a:pos x="16" y="0"/>
                    </a:cxn>
                    <a:cxn ang="0">
                      <a:pos x="20" y="0"/>
                    </a:cxn>
                    <a:cxn ang="0">
                      <a:pos x="24" y="0"/>
                    </a:cxn>
                    <a:cxn ang="0">
                      <a:pos x="28" y="2"/>
                    </a:cxn>
                    <a:cxn ang="0">
                      <a:pos x="32" y="8"/>
                    </a:cxn>
                    <a:cxn ang="0">
                      <a:pos x="36" y="14"/>
                    </a:cxn>
                    <a:cxn ang="0">
                      <a:pos x="38" y="22"/>
                    </a:cxn>
                    <a:cxn ang="0">
                      <a:pos x="40" y="32"/>
                    </a:cxn>
                    <a:cxn ang="0">
                      <a:pos x="38" y="42"/>
                    </a:cxn>
                    <a:cxn ang="0">
                      <a:pos x="36" y="50"/>
                    </a:cxn>
                    <a:cxn ang="0">
                      <a:pos x="32" y="58"/>
                    </a:cxn>
                    <a:cxn ang="0">
                      <a:pos x="28" y="62"/>
                    </a:cxn>
                    <a:cxn ang="0">
                      <a:pos x="24" y="64"/>
                    </a:cxn>
                    <a:cxn ang="0">
                      <a:pos x="20" y="66"/>
                    </a:cxn>
                    <a:cxn ang="0">
                      <a:pos x="14" y="64"/>
                    </a:cxn>
                    <a:cxn ang="0">
                      <a:pos x="8" y="60"/>
                    </a:cxn>
                    <a:cxn ang="0">
                      <a:pos x="4" y="54"/>
                    </a:cxn>
                    <a:cxn ang="0">
                      <a:pos x="2" y="48"/>
                    </a:cxn>
                    <a:cxn ang="0">
                      <a:pos x="0" y="42"/>
                    </a:cxn>
                    <a:cxn ang="0">
                      <a:pos x="0" y="34"/>
                    </a:cxn>
                    <a:cxn ang="0">
                      <a:pos x="8" y="34"/>
                    </a:cxn>
                    <a:cxn ang="0">
                      <a:pos x="10" y="46"/>
                    </a:cxn>
                    <a:cxn ang="0">
                      <a:pos x="12" y="56"/>
                    </a:cxn>
                    <a:cxn ang="0">
                      <a:pos x="14" y="60"/>
                    </a:cxn>
                    <a:cxn ang="0">
                      <a:pos x="16" y="62"/>
                    </a:cxn>
                    <a:cxn ang="0">
                      <a:pos x="20" y="62"/>
                    </a:cxn>
                    <a:cxn ang="0">
                      <a:pos x="22" y="62"/>
                    </a:cxn>
                    <a:cxn ang="0">
                      <a:pos x="24" y="60"/>
                    </a:cxn>
                    <a:cxn ang="0">
                      <a:pos x="26" y="58"/>
                    </a:cxn>
                    <a:cxn ang="0">
                      <a:pos x="28" y="52"/>
                    </a:cxn>
                    <a:cxn ang="0">
                      <a:pos x="30" y="46"/>
                    </a:cxn>
                    <a:cxn ang="0">
                      <a:pos x="30" y="40"/>
                    </a:cxn>
                    <a:cxn ang="0">
                      <a:pos x="30" y="30"/>
                    </a:cxn>
                    <a:cxn ang="0">
                      <a:pos x="30" y="20"/>
                    </a:cxn>
                    <a:cxn ang="0">
                      <a:pos x="28" y="12"/>
                    </a:cxn>
                    <a:cxn ang="0">
                      <a:pos x="26" y="8"/>
                    </a:cxn>
                    <a:cxn ang="0">
                      <a:pos x="24" y="4"/>
                    </a:cxn>
                    <a:cxn ang="0">
                      <a:pos x="22" y="4"/>
                    </a:cxn>
                    <a:cxn ang="0">
                      <a:pos x="20" y="2"/>
                    </a:cxn>
                    <a:cxn ang="0">
                      <a:pos x="16" y="4"/>
                    </a:cxn>
                    <a:cxn ang="0">
                      <a:pos x="14" y="6"/>
                    </a:cxn>
                    <a:cxn ang="0">
                      <a:pos x="12" y="10"/>
                    </a:cxn>
                    <a:cxn ang="0">
                      <a:pos x="10" y="18"/>
                    </a:cxn>
                    <a:cxn ang="0">
                      <a:pos x="8" y="26"/>
                    </a:cxn>
                    <a:cxn ang="0">
                      <a:pos x="8" y="34"/>
                    </a:cxn>
                  </a:cxnLst>
                  <a:rect l="0" t="0" r="r" b="b"/>
                  <a:pathLst>
                    <a:path w="40" h="66">
                      <a:moveTo>
                        <a:pt x="0" y="34"/>
                      </a:moveTo>
                      <a:lnTo>
                        <a:pt x="0" y="22"/>
                      </a:lnTo>
                      <a:lnTo>
                        <a:pt x="2" y="14"/>
                      </a:lnTo>
                      <a:lnTo>
                        <a:pt x="6" y="8"/>
                      </a:lnTo>
                      <a:lnTo>
                        <a:pt x="12" y="2"/>
                      </a:ln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4" y="0"/>
                      </a:lnTo>
                      <a:lnTo>
                        <a:pt x="28" y="2"/>
                      </a:lnTo>
                      <a:lnTo>
                        <a:pt x="32" y="8"/>
                      </a:lnTo>
                      <a:lnTo>
                        <a:pt x="36" y="14"/>
                      </a:lnTo>
                      <a:lnTo>
                        <a:pt x="38" y="22"/>
                      </a:lnTo>
                      <a:lnTo>
                        <a:pt x="40" y="32"/>
                      </a:lnTo>
                      <a:lnTo>
                        <a:pt x="38" y="42"/>
                      </a:lnTo>
                      <a:lnTo>
                        <a:pt x="36" y="50"/>
                      </a:lnTo>
                      <a:lnTo>
                        <a:pt x="32" y="58"/>
                      </a:lnTo>
                      <a:lnTo>
                        <a:pt x="28" y="62"/>
                      </a:lnTo>
                      <a:lnTo>
                        <a:pt x="24" y="64"/>
                      </a:lnTo>
                      <a:lnTo>
                        <a:pt x="20" y="66"/>
                      </a:lnTo>
                      <a:lnTo>
                        <a:pt x="14" y="64"/>
                      </a:lnTo>
                      <a:lnTo>
                        <a:pt x="8" y="60"/>
                      </a:lnTo>
                      <a:lnTo>
                        <a:pt x="4" y="54"/>
                      </a:lnTo>
                      <a:lnTo>
                        <a:pt x="2" y="48"/>
                      </a:lnTo>
                      <a:lnTo>
                        <a:pt x="0" y="42"/>
                      </a:lnTo>
                      <a:lnTo>
                        <a:pt x="0" y="34"/>
                      </a:lnTo>
                      <a:close/>
                      <a:moveTo>
                        <a:pt x="8" y="34"/>
                      </a:moveTo>
                      <a:lnTo>
                        <a:pt x="10" y="46"/>
                      </a:lnTo>
                      <a:lnTo>
                        <a:pt x="12" y="56"/>
                      </a:lnTo>
                      <a:lnTo>
                        <a:pt x="14" y="60"/>
                      </a:lnTo>
                      <a:lnTo>
                        <a:pt x="16" y="62"/>
                      </a:lnTo>
                      <a:lnTo>
                        <a:pt x="20" y="62"/>
                      </a:lnTo>
                      <a:lnTo>
                        <a:pt x="22" y="62"/>
                      </a:lnTo>
                      <a:lnTo>
                        <a:pt x="24" y="60"/>
                      </a:lnTo>
                      <a:lnTo>
                        <a:pt x="26" y="58"/>
                      </a:lnTo>
                      <a:lnTo>
                        <a:pt x="28" y="52"/>
                      </a:lnTo>
                      <a:lnTo>
                        <a:pt x="30" y="46"/>
                      </a:lnTo>
                      <a:lnTo>
                        <a:pt x="30" y="40"/>
                      </a:lnTo>
                      <a:lnTo>
                        <a:pt x="30" y="30"/>
                      </a:lnTo>
                      <a:lnTo>
                        <a:pt x="30" y="20"/>
                      </a:lnTo>
                      <a:lnTo>
                        <a:pt x="28" y="12"/>
                      </a:lnTo>
                      <a:lnTo>
                        <a:pt x="26" y="8"/>
                      </a:lnTo>
                      <a:lnTo>
                        <a:pt x="24" y="4"/>
                      </a:lnTo>
                      <a:lnTo>
                        <a:pt x="22" y="4"/>
                      </a:lnTo>
                      <a:lnTo>
                        <a:pt x="20" y="2"/>
                      </a:lnTo>
                      <a:lnTo>
                        <a:pt x="16" y="4"/>
                      </a:lnTo>
                      <a:lnTo>
                        <a:pt x="14" y="6"/>
                      </a:lnTo>
                      <a:lnTo>
                        <a:pt x="12" y="10"/>
                      </a:lnTo>
                      <a:lnTo>
                        <a:pt x="10" y="18"/>
                      </a:lnTo>
                      <a:lnTo>
                        <a:pt x="8" y="26"/>
                      </a:lnTo>
                      <a:lnTo>
                        <a:pt x="8" y="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306" name="Freeform 2874"/>
                <p:cNvSpPr>
                  <a:spLocks noChangeAspect="1"/>
                </p:cNvSpPr>
                <p:nvPr/>
              </p:nvSpPr>
              <p:spPr bwMode="auto">
                <a:xfrm>
                  <a:off x="4702" y="2053"/>
                  <a:ext cx="11" cy="11"/>
                </a:xfrm>
                <a:custGeom>
                  <a:avLst/>
                  <a:gdLst/>
                  <a:ahLst/>
                  <a:cxnLst>
                    <a:cxn ang="0">
                      <a:pos x="6" y="0"/>
                    </a:cxn>
                    <a:cxn ang="0">
                      <a:pos x="8" y="2"/>
                    </a:cxn>
                    <a:cxn ang="0">
                      <a:pos x="10" y="2"/>
                    </a:cxn>
                    <a:cxn ang="0">
                      <a:pos x="12" y="4"/>
                    </a:cxn>
                    <a:cxn ang="0">
                      <a:pos x="12" y="6"/>
                    </a:cxn>
                    <a:cxn ang="0">
                      <a:pos x="12" y="8"/>
                    </a:cxn>
                    <a:cxn ang="0">
                      <a:pos x="10" y="10"/>
                    </a:cxn>
                    <a:cxn ang="0">
                      <a:pos x="8" y="12"/>
                    </a:cxn>
                    <a:cxn ang="0">
                      <a:pos x="6" y="12"/>
                    </a:cxn>
                    <a:cxn ang="0">
                      <a:pos x="4" y="12"/>
                    </a:cxn>
                    <a:cxn ang="0">
                      <a:pos x="2" y="10"/>
                    </a:cxn>
                    <a:cxn ang="0">
                      <a:pos x="0" y="8"/>
                    </a:cxn>
                    <a:cxn ang="0">
                      <a:pos x="0" y="6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2"/>
                    </a:cxn>
                    <a:cxn ang="0">
                      <a:pos x="6" y="0"/>
                    </a:cxn>
                  </a:cxnLst>
                  <a:rect l="0" t="0" r="r" b="b"/>
                  <a:pathLst>
                    <a:path w="12" h="12">
                      <a:moveTo>
                        <a:pt x="6" y="0"/>
                      </a:moveTo>
                      <a:lnTo>
                        <a:pt x="8" y="2"/>
                      </a:lnTo>
                      <a:lnTo>
                        <a:pt x="10" y="2"/>
                      </a:lnTo>
                      <a:lnTo>
                        <a:pt x="12" y="4"/>
                      </a:lnTo>
                      <a:lnTo>
                        <a:pt x="12" y="6"/>
                      </a:lnTo>
                      <a:lnTo>
                        <a:pt x="12" y="8"/>
                      </a:lnTo>
                      <a:lnTo>
                        <a:pt x="10" y="10"/>
                      </a:lnTo>
                      <a:lnTo>
                        <a:pt x="8" y="12"/>
                      </a:lnTo>
                      <a:lnTo>
                        <a:pt x="6" y="12"/>
                      </a:lnTo>
                      <a:lnTo>
                        <a:pt x="4" y="12"/>
                      </a:lnTo>
                      <a:lnTo>
                        <a:pt x="2" y="10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307" name="Freeform 2875"/>
                <p:cNvSpPr>
                  <a:spLocks noChangeAspect="1" noEditPoints="1"/>
                </p:cNvSpPr>
                <p:nvPr/>
              </p:nvSpPr>
              <p:spPr bwMode="auto">
                <a:xfrm>
                  <a:off x="4720" y="2004"/>
                  <a:ext cx="38" cy="58"/>
                </a:xfrm>
                <a:custGeom>
                  <a:avLst/>
                  <a:gdLst/>
                  <a:ahLst/>
                  <a:cxnLst>
                    <a:cxn ang="0">
                      <a:pos x="42" y="42"/>
                    </a:cxn>
                    <a:cxn ang="0">
                      <a:pos x="42" y="48"/>
                    </a:cxn>
                    <a:cxn ang="0">
                      <a:pos x="32" y="48"/>
                    </a:cxn>
                    <a:cxn ang="0">
                      <a:pos x="32" y="64"/>
                    </a:cxn>
                    <a:cxn ang="0">
                      <a:pos x="24" y="64"/>
                    </a:cxn>
                    <a:cxn ang="0">
                      <a:pos x="24" y="48"/>
                    </a:cxn>
                    <a:cxn ang="0">
                      <a:pos x="0" y="48"/>
                    </a:cxn>
                    <a:cxn ang="0">
                      <a:pos x="0" y="42"/>
                    </a:cxn>
                    <a:cxn ang="0">
                      <a:pos x="28" y="0"/>
                    </a:cxn>
                    <a:cxn ang="0">
                      <a:pos x="32" y="0"/>
                    </a:cxn>
                    <a:cxn ang="0">
                      <a:pos x="32" y="42"/>
                    </a:cxn>
                    <a:cxn ang="0">
                      <a:pos x="42" y="42"/>
                    </a:cxn>
                    <a:cxn ang="0">
                      <a:pos x="24" y="42"/>
                    </a:cxn>
                    <a:cxn ang="0">
                      <a:pos x="24" y="10"/>
                    </a:cxn>
                    <a:cxn ang="0">
                      <a:pos x="4" y="42"/>
                    </a:cxn>
                    <a:cxn ang="0">
                      <a:pos x="24" y="42"/>
                    </a:cxn>
                  </a:cxnLst>
                  <a:rect l="0" t="0" r="r" b="b"/>
                  <a:pathLst>
                    <a:path w="42" h="64">
                      <a:moveTo>
                        <a:pt x="42" y="42"/>
                      </a:moveTo>
                      <a:lnTo>
                        <a:pt x="42" y="48"/>
                      </a:lnTo>
                      <a:lnTo>
                        <a:pt x="32" y="48"/>
                      </a:lnTo>
                      <a:lnTo>
                        <a:pt x="32" y="64"/>
                      </a:lnTo>
                      <a:lnTo>
                        <a:pt x="24" y="64"/>
                      </a:lnTo>
                      <a:lnTo>
                        <a:pt x="24" y="48"/>
                      </a:lnTo>
                      <a:lnTo>
                        <a:pt x="0" y="48"/>
                      </a:lnTo>
                      <a:lnTo>
                        <a:pt x="0" y="42"/>
                      </a:lnTo>
                      <a:lnTo>
                        <a:pt x="28" y="0"/>
                      </a:lnTo>
                      <a:lnTo>
                        <a:pt x="32" y="0"/>
                      </a:lnTo>
                      <a:lnTo>
                        <a:pt x="32" y="42"/>
                      </a:lnTo>
                      <a:lnTo>
                        <a:pt x="42" y="42"/>
                      </a:lnTo>
                      <a:close/>
                      <a:moveTo>
                        <a:pt x="24" y="42"/>
                      </a:moveTo>
                      <a:lnTo>
                        <a:pt x="24" y="10"/>
                      </a:lnTo>
                      <a:lnTo>
                        <a:pt x="4" y="42"/>
                      </a:lnTo>
                      <a:lnTo>
                        <a:pt x="24" y="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308" name="Line 2876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4773" y="1895"/>
                  <a:ext cx="9" cy="3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309" name="Freeform 2877"/>
                <p:cNvSpPr>
                  <a:spLocks noChangeAspect="1" noEditPoints="1"/>
                </p:cNvSpPr>
                <p:nvPr/>
              </p:nvSpPr>
              <p:spPr bwMode="auto">
                <a:xfrm>
                  <a:off x="4820" y="1891"/>
                  <a:ext cx="36" cy="59"/>
                </a:xfrm>
                <a:custGeom>
                  <a:avLst/>
                  <a:gdLst/>
                  <a:ahLst/>
                  <a:cxnLst>
                    <a:cxn ang="0">
                      <a:pos x="0" y="34"/>
                    </a:cxn>
                    <a:cxn ang="0">
                      <a:pos x="2" y="24"/>
                    </a:cxn>
                    <a:cxn ang="0">
                      <a:pos x="4" y="16"/>
                    </a:cxn>
                    <a:cxn ang="0">
                      <a:pos x="8" y="8"/>
                    </a:cxn>
                    <a:cxn ang="0">
                      <a:pos x="12" y="4"/>
                    </a:cxn>
                    <a:cxn ang="0">
                      <a:pos x="16" y="2"/>
                    </a:cxn>
                    <a:cxn ang="0">
                      <a:pos x="20" y="0"/>
                    </a:cxn>
                    <a:cxn ang="0">
                      <a:pos x="26" y="2"/>
                    </a:cxn>
                    <a:cxn ang="0">
                      <a:pos x="30" y="4"/>
                    </a:cxn>
                    <a:cxn ang="0">
                      <a:pos x="34" y="8"/>
                    </a:cxn>
                    <a:cxn ang="0">
                      <a:pos x="38" y="16"/>
                    </a:cxn>
                    <a:cxn ang="0">
                      <a:pos x="40" y="24"/>
                    </a:cxn>
                    <a:cxn ang="0">
                      <a:pos x="40" y="34"/>
                    </a:cxn>
                    <a:cxn ang="0">
                      <a:pos x="40" y="44"/>
                    </a:cxn>
                    <a:cxn ang="0">
                      <a:pos x="38" y="52"/>
                    </a:cxn>
                    <a:cxn ang="0">
                      <a:pos x="34" y="58"/>
                    </a:cxn>
                    <a:cxn ang="0">
                      <a:pos x="30" y="64"/>
                    </a:cxn>
                    <a:cxn ang="0">
                      <a:pos x="26" y="66"/>
                    </a:cxn>
                    <a:cxn ang="0">
                      <a:pos x="20" y="66"/>
                    </a:cxn>
                    <a:cxn ang="0">
                      <a:pos x="14" y="66"/>
                    </a:cxn>
                    <a:cxn ang="0">
                      <a:pos x="10" y="62"/>
                    </a:cxn>
                    <a:cxn ang="0">
                      <a:pos x="6" y="56"/>
                    </a:cxn>
                    <a:cxn ang="0">
                      <a:pos x="4" y="50"/>
                    </a:cxn>
                    <a:cxn ang="0">
                      <a:pos x="2" y="42"/>
                    </a:cxn>
                    <a:cxn ang="0">
                      <a:pos x="0" y="34"/>
                    </a:cxn>
                    <a:cxn ang="0">
                      <a:pos x="10" y="36"/>
                    </a:cxn>
                    <a:cxn ang="0">
                      <a:pos x="10" y="48"/>
                    </a:cxn>
                    <a:cxn ang="0">
                      <a:pos x="12" y="56"/>
                    </a:cxn>
                    <a:cxn ang="0">
                      <a:pos x="14" y="60"/>
                    </a:cxn>
                    <a:cxn ang="0">
                      <a:pos x="18" y="64"/>
                    </a:cxn>
                    <a:cxn ang="0">
                      <a:pos x="20" y="64"/>
                    </a:cxn>
                    <a:cxn ang="0">
                      <a:pos x="24" y="64"/>
                    </a:cxn>
                    <a:cxn ang="0">
                      <a:pos x="26" y="62"/>
                    </a:cxn>
                    <a:cxn ang="0">
                      <a:pos x="28" y="58"/>
                    </a:cxn>
                    <a:cxn ang="0">
                      <a:pos x="30" y="54"/>
                    </a:cxn>
                    <a:cxn ang="0">
                      <a:pos x="30" y="48"/>
                    </a:cxn>
                    <a:cxn ang="0">
                      <a:pos x="32" y="40"/>
                    </a:cxn>
                    <a:cxn ang="0">
                      <a:pos x="32" y="32"/>
                    </a:cxn>
                    <a:cxn ang="0">
                      <a:pos x="32" y="22"/>
                    </a:cxn>
                    <a:cxn ang="0">
                      <a:pos x="30" y="14"/>
                    </a:cxn>
                    <a:cxn ang="0">
                      <a:pos x="28" y="8"/>
                    </a:cxn>
                    <a:cxn ang="0">
                      <a:pos x="26" y="6"/>
                    </a:cxn>
                    <a:cxn ang="0">
                      <a:pos x="24" y="4"/>
                    </a:cxn>
                    <a:cxn ang="0">
                      <a:pos x="20" y="4"/>
                    </a:cxn>
                    <a:cxn ang="0">
                      <a:pos x="18" y="4"/>
                    </a:cxn>
                    <a:cxn ang="0">
                      <a:pos x="16" y="6"/>
                    </a:cxn>
                    <a:cxn ang="0">
                      <a:pos x="12" y="12"/>
                    </a:cxn>
                    <a:cxn ang="0">
                      <a:pos x="12" y="20"/>
                    </a:cxn>
                    <a:cxn ang="0">
                      <a:pos x="10" y="28"/>
                    </a:cxn>
                    <a:cxn ang="0">
                      <a:pos x="10" y="36"/>
                    </a:cxn>
                  </a:cxnLst>
                  <a:rect l="0" t="0" r="r" b="b"/>
                  <a:pathLst>
                    <a:path w="40" h="66">
                      <a:moveTo>
                        <a:pt x="0" y="34"/>
                      </a:moveTo>
                      <a:lnTo>
                        <a:pt x="2" y="24"/>
                      </a:lnTo>
                      <a:lnTo>
                        <a:pt x="4" y="16"/>
                      </a:lnTo>
                      <a:lnTo>
                        <a:pt x="8" y="8"/>
                      </a:lnTo>
                      <a:lnTo>
                        <a:pt x="12" y="4"/>
                      </a:lnTo>
                      <a:lnTo>
                        <a:pt x="16" y="2"/>
                      </a:lnTo>
                      <a:lnTo>
                        <a:pt x="20" y="0"/>
                      </a:lnTo>
                      <a:lnTo>
                        <a:pt x="26" y="2"/>
                      </a:lnTo>
                      <a:lnTo>
                        <a:pt x="30" y="4"/>
                      </a:lnTo>
                      <a:lnTo>
                        <a:pt x="34" y="8"/>
                      </a:lnTo>
                      <a:lnTo>
                        <a:pt x="38" y="16"/>
                      </a:lnTo>
                      <a:lnTo>
                        <a:pt x="40" y="24"/>
                      </a:lnTo>
                      <a:lnTo>
                        <a:pt x="40" y="34"/>
                      </a:lnTo>
                      <a:lnTo>
                        <a:pt x="40" y="44"/>
                      </a:lnTo>
                      <a:lnTo>
                        <a:pt x="38" y="52"/>
                      </a:lnTo>
                      <a:lnTo>
                        <a:pt x="34" y="58"/>
                      </a:lnTo>
                      <a:lnTo>
                        <a:pt x="30" y="64"/>
                      </a:lnTo>
                      <a:lnTo>
                        <a:pt x="26" y="66"/>
                      </a:lnTo>
                      <a:lnTo>
                        <a:pt x="20" y="66"/>
                      </a:lnTo>
                      <a:lnTo>
                        <a:pt x="14" y="66"/>
                      </a:lnTo>
                      <a:lnTo>
                        <a:pt x="10" y="62"/>
                      </a:lnTo>
                      <a:lnTo>
                        <a:pt x="6" y="56"/>
                      </a:lnTo>
                      <a:lnTo>
                        <a:pt x="4" y="50"/>
                      </a:lnTo>
                      <a:lnTo>
                        <a:pt x="2" y="42"/>
                      </a:lnTo>
                      <a:lnTo>
                        <a:pt x="0" y="34"/>
                      </a:lnTo>
                      <a:close/>
                      <a:moveTo>
                        <a:pt x="10" y="36"/>
                      </a:moveTo>
                      <a:lnTo>
                        <a:pt x="10" y="48"/>
                      </a:lnTo>
                      <a:lnTo>
                        <a:pt x="12" y="56"/>
                      </a:lnTo>
                      <a:lnTo>
                        <a:pt x="14" y="60"/>
                      </a:lnTo>
                      <a:lnTo>
                        <a:pt x="18" y="64"/>
                      </a:lnTo>
                      <a:lnTo>
                        <a:pt x="20" y="64"/>
                      </a:lnTo>
                      <a:lnTo>
                        <a:pt x="24" y="64"/>
                      </a:lnTo>
                      <a:lnTo>
                        <a:pt x="26" y="62"/>
                      </a:lnTo>
                      <a:lnTo>
                        <a:pt x="28" y="58"/>
                      </a:lnTo>
                      <a:lnTo>
                        <a:pt x="30" y="54"/>
                      </a:lnTo>
                      <a:lnTo>
                        <a:pt x="30" y="48"/>
                      </a:lnTo>
                      <a:lnTo>
                        <a:pt x="32" y="40"/>
                      </a:lnTo>
                      <a:lnTo>
                        <a:pt x="32" y="32"/>
                      </a:lnTo>
                      <a:lnTo>
                        <a:pt x="32" y="22"/>
                      </a:lnTo>
                      <a:lnTo>
                        <a:pt x="30" y="14"/>
                      </a:lnTo>
                      <a:lnTo>
                        <a:pt x="28" y="8"/>
                      </a:lnTo>
                      <a:lnTo>
                        <a:pt x="26" y="6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8" y="4"/>
                      </a:lnTo>
                      <a:lnTo>
                        <a:pt x="16" y="6"/>
                      </a:lnTo>
                      <a:lnTo>
                        <a:pt x="12" y="12"/>
                      </a:lnTo>
                      <a:lnTo>
                        <a:pt x="12" y="20"/>
                      </a:lnTo>
                      <a:lnTo>
                        <a:pt x="10" y="28"/>
                      </a:lnTo>
                      <a:lnTo>
                        <a:pt x="10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310" name="Freeform 2878"/>
                <p:cNvSpPr>
                  <a:spLocks noChangeAspect="1"/>
                </p:cNvSpPr>
                <p:nvPr/>
              </p:nvSpPr>
              <p:spPr bwMode="auto">
                <a:xfrm>
                  <a:off x="4866" y="1941"/>
                  <a:ext cx="9" cy="9"/>
                </a:xfrm>
                <a:custGeom>
                  <a:avLst/>
                  <a:gdLst/>
                  <a:ahLst/>
                  <a:cxnLst>
                    <a:cxn ang="0">
                      <a:pos x="6" y="0"/>
                    </a:cxn>
                    <a:cxn ang="0">
                      <a:pos x="8" y="0"/>
                    </a:cxn>
                    <a:cxn ang="0">
                      <a:pos x="10" y="2"/>
                    </a:cxn>
                    <a:cxn ang="0">
                      <a:pos x="10" y="4"/>
                    </a:cxn>
                    <a:cxn ang="0">
                      <a:pos x="10" y="6"/>
                    </a:cxn>
                    <a:cxn ang="0">
                      <a:pos x="10" y="8"/>
                    </a:cxn>
                    <a:cxn ang="0">
                      <a:pos x="10" y="10"/>
                    </a:cxn>
                    <a:cxn ang="0">
                      <a:pos x="8" y="10"/>
                    </a:cxn>
                    <a:cxn ang="0">
                      <a:pos x="6" y="10"/>
                    </a:cxn>
                    <a:cxn ang="0">
                      <a:pos x="4" y="10"/>
                    </a:cxn>
                    <a:cxn ang="0">
                      <a:pos x="2" y="10"/>
                    </a:cxn>
                    <a:cxn ang="0">
                      <a:pos x="0" y="8"/>
                    </a:cxn>
                    <a:cxn ang="0">
                      <a:pos x="0" y="6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6" y="0"/>
                    </a:cxn>
                  </a:cxnLst>
                  <a:rect l="0" t="0" r="r" b="b"/>
                  <a:pathLst>
                    <a:path w="10" h="10">
                      <a:moveTo>
                        <a:pt x="6" y="0"/>
                      </a:move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10" y="4"/>
                      </a:lnTo>
                      <a:lnTo>
                        <a:pt x="10" y="6"/>
                      </a:lnTo>
                      <a:lnTo>
                        <a:pt x="10" y="8"/>
                      </a:lnTo>
                      <a:lnTo>
                        <a:pt x="10" y="10"/>
                      </a:lnTo>
                      <a:lnTo>
                        <a:pt x="8" y="10"/>
                      </a:lnTo>
                      <a:lnTo>
                        <a:pt x="6" y="10"/>
                      </a:lnTo>
                      <a:lnTo>
                        <a:pt x="4" y="10"/>
                      </a:lnTo>
                      <a:lnTo>
                        <a:pt x="2" y="10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311" name="Freeform 2879"/>
                <p:cNvSpPr>
                  <a:spLocks noChangeAspect="1" noEditPoints="1"/>
                </p:cNvSpPr>
                <p:nvPr/>
              </p:nvSpPr>
              <p:spPr bwMode="auto">
                <a:xfrm>
                  <a:off x="4884" y="1891"/>
                  <a:ext cx="36" cy="59"/>
                </a:xfrm>
                <a:custGeom>
                  <a:avLst/>
                  <a:gdLst/>
                  <a:ahLst/>
                  <a:cxnLst>
                    <a:cxn ang="0">
                      <a:pos x="40" y="0"/>
                    </a:cxn>
                    <a:cxn ang="0">
                      <a:pos x="40" y="2"/>
                    </a:cxn>
                    <a:cxn ang="0">
                      <a:pos x="34" y="4"/>
                    </a:cxn>
                    <a:cxn ang="0">
                      <a:pos x="30" y="6"/>
                    </a:cxn>
                    <a:cxn ang="0">
                      <a:pos x="26" y="8"/>
                    </a:cxn>
                    <a:cxn ang="0">
                      <a:pos x="22" y="10"/>
                    </a:cxn>
                    <a:cxn ang="0">
                      <a:pos x="18" y="14"/>
                    </a:cxn>
                    <a:cxn ang="0">
                      <a:pos x="16" y="20"/>
                    </a:cxn>
                    <a:cxn ang="0">
                      <a:pos x="14" y="24"/>
                    </a:cxn>
                    <a:cxn ang="0">
                      <a:pos x="12" y="30"/>
                    </a:cxn>
                    <a:cxn ang="0">
                      <a:pos x="18" y="28"/>
                    </a:cxn>
                    <a:cxn ang="0">
                      <a:pos x="24" y="26"/>
                    </a:cxn>
                    <a:cxn ang="0">
                      <a:pos x="30" y="28"/>
                    </a:cxn>
                    <a:cxn ang="0">
                      <a:pos x="36" y="32"/>
                    </a:cxn>
                    <a:cxn ang="0">
                      <a:pos x="40" y="38"/>
                    </a:cxn>
                    <a:cxn ang="0">
                      <a:pos x="40" y="44"/>
                    </a:cxn>
                    <a:cxn ang="0">
                      <a:pos x="40" y="52"/>
                    </a:cxn>
                    <a:cxn ang="0">
                      <a:pos x="36" y="58"/>
                    </a:cxn>
                    <a:cxn ang="0">
                      <a:pos x="32" y="64"/>
                    </a:cxn>
                    <a:cxn ang="0">
                      <a:pos x="26" y="66"/>
                    </a:cxn>
                    <a:cxn ang="0">
                      <a:pos x="20" y="66"/>
                    </a:cxn>
                    <a:cxn ang="0">
                      <a:pos x="14" y="66"/>
                    </a:cxn>
                    <a:cxn ang="0">
                      <a:pos x="10" y="62"/>
                    </a:cxn>
                    <a:cxn ang="0">
                      <a:pos x="4" y="56"/>
                    </a:cxn>
                    <a:cxn ang="0">
                      <a:pos x="2" y="50"/>
                    </a:cxn>
                    <a:cxn ang="0">
                      <a:pos x="0" y="40"/>
                    </a:cxn>
                    <a:cxn ang="0">
                      <a:pos x="2" y="32"/>
                    </a:cxn>
                    <a:cxn ang="0">
                      <a:pos x="4" y="24"/>
                    </a:cxn>
                    <a:cxn ang="0">
                      <a:pos x="8" y="18"/>
                    </a:cxn>
                    <a:cxn ang="0">
                      <a:pos x="14" y="10"/>
                    </a:cxn>
                    <a:cxn ang="0">
                      <a:pos x="20" y="6"/>
                    </a:cxn>
                    <a:cxn ang="0">
                      <a:pos x="26" y="2"/>
                    </a:cxn>
                    <a:cxn ang="0">
                      <a:pos x="32" y="2"/>
                    </a:cxn>
                    <a:cxn ang="0">
                      <a:pos x="38" y="0"/>
                    </a:cxn>
                    <a:cxn ang="0">
                      <a:pos x="40" y="0"/>
                    </a:cxn>
                    <a:cxn ang="0">
                      <a:pos x="10" y="34"/>
                    </a:cxn>
                    <a:cxn ang="0">
                      <a:pos x="10" y="40"/>
                    </a:cxn>
                    <a:cxn ang="0">
                      <a:pos x="10" y="44"/>
                    </a:cxn>
                    <a:cxn ang="0">
                      <a:pos x="10" y="48"/>
                    </a:cxn>
                    <a:cxn ang="0">
                      <a:pos x="12" y="54"/>
                    </a:cxn>
                    <a:cxn ang="0">
                      <a:pos x="14" y="58"/>
                    </a:cxn>
                    <a:cxn ang="0">
                      <a:pos x="16" y="62"/>
                    </a:cxn>
                    <a:cxn ang="0">
                      <a:pos x="18" y="64"/>
                    </a:cxn>
                    <a:cxn ang="0">
                      <a:pos x="22" y="64"/>
                    </a:cxn>
                    <a:cxn ang="0">
                      <a:pos x="26" y="62"/>
                    </a:cxn>
                    <a:cxn ang="0">
                      <a:pos x="28" y="60"/>
                    </a:cxn>
                    <a:cxn ang="0">
                      <a:pos x="32" y="56"/>
                    </a:cxn>
                    <a:cxn ang="0">
                      <a:pos x="32" y="50"/>
                    </a:cxn>
                    <a:cxn ang="0">
                      <a:pos x="32" y="42"/>
                    </a:cxn>
                    <a:cxn ang="0">
                      <a:pos x="28" y="36"/>
                    </a:cxn>
                    <a:cxn ang="0">
                      <a:pos x="26" y="32"/>
                    </a:cxn>
                    <a:cxn ang="0">
                      <a:pos x="24" y="30"/>
                    </a:cxn>
                    <a:cxn ang="0">
                      <a:pos x="20" y="30"/>
                    </a:cxn>
                    <a:cxn ang="0">
                      <a:pos x="18" y="30"/>
                    </a:cxn>
                    <a:cxn ang="0">
                      <a:pos x="16" y="30"/>
                    </a:cxn>
                    <a:cxn ang="0">
                      <a:pos x="14" y="32"/>
                    </a:cxn>
                    <a:cxn ang="0">
                      <a:pos x="10" y="34"/>
                    </a:cxn>
                  </a:cxnLst>
                  <a:rect l="0" t="0" r="r" b="b"/>
                  <a:pathLst>
                    <a:path w="40" h="66">
                      <a:moveTo>
                        <a:pt x="40" y="0"/>
                      </a:moveTo>
                      <a:lnTo>
                        <a:pt x="40" y="2"/>
                      </a:lnTo>
                      <a:lnTo>
                        <a:pt x="34" y="4"/>
                      </a:lnTo>
                      <a:lnTo>
                        <a:pt x="30" y="6"/>
                      </a:lnTo>
                      <a:lnTo>
                        <a:pt x="26" y="8"/>
                      </a:lnTo>
                      <a:lnTo>
                        <a:pt x="22" y="10"/>
                      </a:lnTo>
                      <a:lnTo>
                        <a:pt x="18" y="14"/>
                      </a:lnTo>
                      <a:lnTo>
                        <a:pt x="16" y="20"/>
                      </a:lnTo>
                      <a:lnTo>
                        <a:pt x="14" y="24"/>
                      </a:lnTo>
                      <a:lnTo>
                        <a:pt x="12" y="30"/>
                      </a:lnTo>
                      <a:lnTo>
                        <a:pt x="18" y="28"/>
                      </a:lnTo>
                      <a:lnTo>
                        <a:pt x="24" y="26"/>
                      </a:lnTo>
                      <a:lnTo>
                        <a:pt x="30" y="28"/>
                      </a:lnTo>
                      <a:lnTo>
                        <a:pt x="36" y="32"/>
                      </a:lnTo>
                      <a:lnTo>
                        <a:pt x="40" y="38"/>
                      </a:lnTo>
                      <a:lnTo>
                        <a:pt x="40" y="44"/>
                      </a:lnTo>
                      <a:lnTo>
                        <a:pt x="40" y="52"/>
                      </a:lnTo>
                      <a:lnTo>
                        <a:pt x="36" y="58"/>
                      </a:lnTo>
                      <a:lnTo>
                        <a:pt x="32" y="64"/>
                      </a:lnTo>
                      <a:lnTo>
                        <a:pt x="26" y="66"/>
                      </a:lnTo>
                      <a:lnTo>
                        <a:pt x="20" y="66"/>
                      </a:lnTo>
                      <a:lnTo>
                        <a:pt x="14" y="66"/>
                      </a:lnTo>
                      <a:lnTo>
                        <a:pt x="10" y="62"/>
                      </a:lnTo>
                      <a:lnTo>
                        <a:pt x="4" y="56"/>
                      </a:lnTo>
                      <a:lnTo>
                        <a:pt x="2" y="50"/>
                      </a:lnTo>
                      <a:lnTo>
                        <a:pt x="0" y="40"/>
                      </a:lnTo>
                      <a:lnTo>
                        <a:pt x="2" y="32"/>
                      </a:lnTo>
                      <a:lnTo>
                        <a:pt x="4" y="24"/>
                      </a:lnTo>
                      <a:lnTo>
                        <a:pt x="8" y="18"/>
                      </a:lnTo>
                      <a:lnTo>
                        <a:pt x="14" y="10"/>
                      </a:lnTo>
                      <a:lnTo>
                        <a:pt x="20" y="6"/>
                      </a:lnTo>
                      <a:lnTo>
                        <a:pt x="26" y="2"/>
                      </a:lnTo>
                      <a:lnTo>
                        <a:pt x="32" y="2"/>
                      </a:lnTo>
                      <a:lnTo>
                        <a:pt x="38" y="0"/>
                      </a:lnTo>
                      <a:lnTo>
                        <a:pt x="40" y="0"/>
                      </a:lnTo>
                      <a:close/>
                      <a:moveTo>
                        <a:pt x="10" y="34"/>
                      </a:moveTo>
                      <a:lnTo>
                        <a:pt x="10" y="40"/>
                      </a:lnTo>
                      <a:lnTo>
                        <a:pt x="10" y="44"/>
                      </a:lnTo>
                      <a:lnTo>
                        <a:pt x="10" y="48"/>
                      </a:lnTo>
                      <a:lnTo>
                        <a:pt x="12" y="54"/>
                      </a:lnTo>
                      <a:lnTo>
                        <a:pt x="14" y="58"/>
                      </a:lnTo>
                      <a:lnTo>
                        <a:pt x="16" y="62"/>
                      </a:lnTo>
                      <a:lnTo>
                        <a:pt x="18" y="64"/>
                      </a:lnTo>
                      <a:lnTo>
                        <a:pt x="22" y="64"/>
                      </a:lnTo>
                      <a:lnTo>
                        <a:pt x="26" y="62"/>
                      </a:lnTo>
                      <a:lnTo>
                        <a:pt x="28" y="60"/>
                      </a:lnTo>
                      <a:lnTo>
                        <a:pt x="32" y="56"/>
                      </a:lnTo>
                      <a:lnTo>
                        <a:pt x="32" y="50"/>
                      </a:lnTo>
                      <a:lnTo>
                        <a:pt x="32" y="42"/>
                      </a:lnTo>
                      <a:lnTo>
                        <a:pt x="28" y="36"/>
                      </a:lnTo>
                      <a:lnTo>
                        <a:pt x="26" y="32"/>
                      </a:lnTo>
                      <a:lnTo>
                        <a:pt x="24" y="30"/>
                      </a:lnTo>
                      <a:lnTo>
                        <a:pt x="20" y="30"/>
                      </a:lnTo>
                      <a:lnTo>
                        <a:pt x="18" y="30"/>
                      </a:lnTo>
                      <a:lnTo>
                        <a:pt x="16" y="30"/>
                      </a:lnTo>
                      <a:lnTo>
                        <a:pt x="14" y="32"/>
                      </a:lnTo>
                      <a:lnTo>
                        <a:pt x="10" y="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312" name="Line 2880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4917" y="1797"/>
                  <a:ext cx="11" cy="6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313" name="Freeform 2881"/>
                <p:cNvSpPr>
                  <a:spLocks noChangeAspect="1" noEditPoints="1"/>
                </p:cNvSpPr>
                <p:nvPr/>
              </p:nvSpPr>
              <p:spPr bwMode="auto">
                <a:xfrm>
                  <a:off x="4965" y="1792"/>
                  <a:ext cx="36" cy="59"/>
                </a:xfrm>
                <a:custGeom>
                  <a:avLst/>
                  <a:gdLst/>
                  <a:ahLst/>
                  <a:cxnLst>
                    <a:cxn ang="0">
                      <a:pos x="0" y="34"/>
                    </a:cxn>
                    <a:cxn ang="0">
                      <a:pos x="0" y="24"/>
                    </a:cxn>
                    <a:cxn ang="0">
                      <a:pos x="4" y="14"/>
                    </a:cxn>
                    <a:cxn ang="0">
                      <a:pos x="6" y="8"/>
                    </a:cxn>
                    <a:cxn ang="0">
                      <a:pos x="12" y="4"/>
                    </a:cxn>
                    <a:cxn ang="0">
                      <a:pos x="16" y="0"/>
                    </a:cxn>
                    <a:cxn ang="0">
                      <a:pos x="20" y="0"/>
                    </a:cxn>
                    <a:cxn ang="0">
                      <a:pos x="24" y="2"/>
                    </a:cxn>
                    <a:cxn ang="0">
                      <a:pos x="28" y="4"/>
                    </a:cxn>
                    <a:cxn ang="0">
                      <a:pos x="32" y="8"/>
                    </a:cxn>
                    <a:cxn ang="0">
                      <a:pos x="36" y="14"/>
                    </a:cxn>
                    <a:cxn ang="0">
                      <a:pos x="40" y="22"/>
                    </a:cxn>
                    <a:cxn ang="0">
                      <a:pos x="40" y="32"/>
                    </a:cxn>
                    <a:cxn ang="0">
                      <a:pos x="40" y="42"/>
                    </a:cxn>
                    <a:cxn ang="0">
                      <a:pos x="36" y="52"/>
                    </a:cxn>
                    <a:cxn ang="0">
                      <a:pos x="34" y="58"/>
                    </a:cxn>
                    <a:cxn ang="0">
                      <a:pos x="28" y="62"/>
                    </a:cxn>
                    <a:cxn ang="0">
                      <a:pos x="24" y="66"/>
                    </a:cxn>
                    <a:cxn ang="0">
                      <a:pos x="20" y="66"/>
                    </a:cxn>
                    <a:cxn ang="0">
                      <a:pos x="14" y="66"/>
                    </a:cxn>
                    <a:cxn ang="0">
                      <a:pos x="10" y="62"/>
                    </a:cxn>
                    <a:cxn ang="0">
                      <a:pos x="4" y="56"/>
                    </a:cxn>
                    <a:cxn ang="0">
                      <a:pos x="2" y="50"/>
                    </a:cxn>
                    <a:cxn ang="0">
                      <a:pos x="0" y="42"/>
                    </a:cxn>
                    <a:cxn ang="0">
                      <a:pos x="0" y="34"/>
                    </a:cxn>
                    <a:cxn ang="0">
                      <a:pos x="8" y="34"/>
                    </a:cxn>
                    <a:cxn ang="0">
                      <a:pos x="10" y="46"/>
                    </a:cxn>
                    <a:cxn ang="0">
                      <a:pos x="12" y="56"/>
                    </a:cxn>
                    <a:cxn ang="0">
                      <a:pos x="14" y="60"/>
                    </a:cxn>
                    <a:cxn ang="0">
                      <a:pos x="16" y="62"/>
                    </a:cxn>
                    <a:cxn ang="0">
                      <a:pos x="20" y="64"/>
                    </a:cxn>
                    <a:cxn ang="0">
                      <a:pos x="22" y="62"/>
                    </a:cxn>
                    <a:cxn ang="0">
                      <a:pos x="24" y="60"/>
                    </a:cxn>
                    <a:cxn ang="0">
                      <a:pos x="28" y="58"/>
                    </a:cxn>
                    <a:cxn ang="0">
                      <a:pos x="28" y="54"/>
                    </a:cxn>
                    <a:cxn ang="0">
                      <a:pos x="30" y="48"/>
                    </a:cxn>
                    <a:cxn ang="0">
                      <a:pos x="30" y="40"/>
                    </a:cxn>
                    <a:cxn ang="0">
                      <a:pos x="30" y="30"/>
                    </a:cxn>
                    <a:cxn ang="0">
                      <a:pos x="30" y="20"/>
                    </a:cxn>
                    <a:cxn ang="0">
                      <a:pos x="28" y="12"/>
                    </a:cxn>
                    <a:cxn ang="0">
                      <a:pos x="26" y="8"/>
                    </a:cxn>
                    <a:cxn ang="0">
                      <a:pos x="24" y="4"/>
                    </a:cxn>
                    <a:cxn ang="0">
                      <a:pos x="22" y="4"/>
                    </a:cxn>
                    <a:cxn ang="0">
                      <a:pos x="20" y="4"/>
                    </a:cxn>
                    <a:cxn ang="0">
                      <a:pos x="18" y="4"/>
                    </a:cxn>
                    <a:cxn ang="0">
                      <a:pos x="14" y="6"/>
                    </a:cxn>
                    <a:cxn ang="0">
                      <a:pos x="12" y="12"/>
                    </a:cxn>
                    <a:cxn ang="0">
                      <a:pos x="10" y="18"/>
                    </a:cxn>
                    <a:cxn ang="0">
                      <a:pos x="10" y="26"/>
                    </a:cxn>
                    <a:cxn ang="0">
                      <a:pos x="8" y="34"/>
                    </a:cxn>
                  </a:cxnLst>
                  <a:rect l="0" t="0" r="r" b="b"/>
                  <a:pathLst>
                    <a:path w="40" h="66">
                      <a:moveTo>
                        <a:pt x="0" y="34"/>
                      </a:moveTo>
                      <a:lnTo>
                        <a:pt x="0" y="24"/>
                      </a:lnTo>
                      <a:lnTo>
                        <a:pt x="4" y="14"/>
                      </a:lnTo>
                      <a:lnTo>
                        <a:pt x="6" y="8"/>
                      </a:lnTo>
                      <a:lnTo>
                        <a:pt x="12" y="4"/>
                      </a:ln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4" y="2"/>
                      </a:lnTo>
                      <a:lnTo>
                        <a:pt x="28" y="4"/>
                      </a:lnTo>
                      <a:lnTo>
                        <a:pt x="32" y="8"/>
                      </a:lnTo>
                      <a:lnTo>
                        <a:pt x="36" y="14"/>
                      </a:lnTo>
                      <a:lnTo>
                        <a:pt x="40" y="22"/>
                      </a:lnTo>
                      <a:lnTo>
                        <a:pt x="40" y="32"/>
                      </a:lnTo>
                      <a:lnTo>
                        <a:pt x="40" y="42"/>
                      </a:lnTo>
                      <a:lnTo>
                        <a:pt x="36" y="52"/>
                      </a:lnTo>
                      <a:lnTo>
                        <a:pt x="34" y="58"/>
                      </a:lnTo>
                      <a:lnTo>
                        <a:pt x="28" y="62"/>
                      </a:lnTo>
                      <a:lnTo>
                        <a:pt x="24" y="66"/>
                      </a:lnTo>
                      <a:lnTo>
                        <a:pt x="20" y="66"/>
                      </a:lnTo>
                      <a:lnTo>
                        <a:pt x="14" y="66"/>
                      </a:lnTo>
                      <a:lnTo>
                        <a:pt x="10" y="62"/>
                      </a:lnTo>
                      <a:lnTo>
                        <a:pt x="4" y="56"/>
                      </a:lnTo>
                      <a:lnTo>
                        <a:pt x="2" y="50"/>
                      </a:lnTo>
                      <a:lnTo>
                        <a:pt x="0" y="42"/>
                      </a:lnTo>
                      <a:lnTo>
                        <a:pt x="0" y="34"/>
                      </a:lnTo>
                      <a:close/>
                      <a:moveTo>
                        <a:pt x="8" y="34"/>
                      </a:moveTo>
                      <a:lnTo>
                        <a:pt x="10" y="46"/>
                      </a:lnTo>
                      <a:lnTo>
                        <a:pt x="12" y="56"/>
                      </a:lnTo>
                      <a:lnTo>
                        <a:pt x="14" y="60"/>
                      </a:lnTo>
                      <a:lnTo>
                        <a:pt x="16" y="62"/>
                      </a:lnTo>
                      <a:lnTo>
                        <a:pt x="20" y="64"/>
                      </a:lnTo>
                      <a:lnTo>
                        <a:pt x="22" y="62"/>
                      </a:lnTo>
                      <a:lnTo>
                        <a:pt x="24" y="60"/>
                      </a:lnTo>
                      <a:lnTo>
                        <a:pt x="28" y="58"/>
                      </a:lnTo>
                      <a:lnTo>
                        <a:pt x="28" y="54"/>
                      </a:lnTo>
                      <a:lnTo>
                        <a:pt x="30" y="48"/>
                      </a:lnTo>
                      <a:lnTo>
                        <a:pt x="30" y="40"/>
                      </a:lnTo>
                      <a:lnTo>
                        <a:pt x="30" y="30"/>
                      </a:lnTo>
                      <a:lnTo>
                        <a:pt x="30" y="20"/>
                      </a:lnTo>
                      <a:lnTo>
                        <a:pt x="28" y="12"/>
                      </a:lnTo>
                      <a:lnTo>
                        <a:pt x="26" y="8"/>
                      </a:lnTo>
                      <a:lnTo>
                        <a:pt x="24" y="4"/>
                      </a:lnTo>
                      <a:lnTo>
                        <a:pt x="22" y="4"/>
                      </a:lnTo>
                      <a:lnTo>
                        <a:pt x="20" y="4"/>
                      </a:lnTo>
                      <a:lnTo>
                        <a:pt x="18" y="4"/>
                      </a:lnTo>
                      <a:lnTo>
                        <a:pt x="14" y="6"/>
                      </a:lnTo>
                      <a:lnTo>
                        <a:pt x="12" y="12"/>
                      </a:lnTo>
                      <a:lnTo>
                        <a:pt x="10" y="18"/>
                      </a:lnTo>
                      <a:lnTo>
                        <a:pt x="10" y="26"/>
                      </a:lnTo>
                      <a:lnTo>
                        <a:pt x="8" y="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314" name="Freeform 2882"/>
                <p:cNvSpPr>
                  <a:spLocks noChangeAspect="1"/>
                </p:cNvSpPr>
                <p:nvPr/>
              </p:nvSpPr>
              <p:spPr bwMode="auto">
                <a:xfrm>
                  <a:off x="5010" y="1842"/>
                  <a:ext cx="11" cy="9"/>
                </a:xfrm>
                <a:custGeom>
                  <a:avLst/>
                  <a:gdLst/>
                  <a:ahLst/>
                  <a:cxnLst>
                    <a:cxn ang="0">
                      <a:pos x="6" y="0"/>
                    </a:cxn>
                    <a:cxn ang="0">
                      <a:pos x="8" y="0"/>
                    </a:cxn>
                    <a:cxn ang="0">
                      <a:pos x="10" y="0"/>
                    </a:cxn>
                    <a:cxn ang="0">
                      <a:pos x="12" y="2"/>
                    </a:cxn>
                    <a:cxn ang="0">
                      <a:pos x="12" y="4"/>
                    </a:cxn>
                    <a:cxn ang="0">
                      <a:pos x="12" y="6"/>
                    </a:cxn>
                    <a:cxn ang="0">
                      <a:pos x="10" y="8"/>
                    </a:cxn>
                    <a:cxn ang="0">
                      <a:pos x="8" y="10"/>
                    </a:cxn>
                    <a:cxn ang="0">
                      <a:pos x="6" y="10"/>
                    </a:cxn>
                    <a:cxn ang="0">
                      <a:pos x="4" y="10"/>
                    </a:cxn>
                    <a:cxn ang="0">
                      <a:pos x="2" y="8"/>
                    </a:cxn>
                    <a:cxn ang="0">
                      <a:pos x="2" y="6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4" y="0"/>
                    </a:cxn>
                    <a:cxn ang="0">
                      <a:pos x="6" y="0"/>
                    </a:cxn>
                  </a:cxnLst>
                  <a:rect l="0" t="0" r="r" b="b"/>
                  <a:pathLst>
                    <a:path w="12" h="10">
                      <a:moveTo>
                        <a:pt x="6" y="0"/>
                      </a:move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2" y="2"/>
                      </a:lnTo>
                      <a:lnTo>
                        <a:pt x="12" y="4"/>
                      </a:lnTo>
                      <a:lnTo>
                        <a:pt x="12" y="6"/>
                      </a:lnTo>
                      <a:lnTo>
                        <a:pt x="10" y="8"/>
                      </a:lnTo>
                      <a:lnTo>
                        <a:pt x="8" y="10"/>
                      </a:lnTo>
                      <a:lnTo>
                        <a:pt x="6" y="10"/>
                      </a:lnTo>
                      <a:lnTo>
                        <a:pt x="4" y="10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315" name="Freeform 2883"/>
                <p:cNvSpPr>
                  <a:spLocks noChangeAspect="1" noEditPoints="1"/>
                </p:cNvSpPr>
                <p:nvPr/>
              </p:nvSpPr>
              <p:spPr bwMode="auto">
                <a:xfrm>
                  <a:off x="5032" y="1792"/>
                  <a:ext cx="33" cy="59"/>
                </a:xfrm>
                <a:custGeom>
                  <a:avLst/>
                  <a:gdLst/>
                  <a:ahLst/>
                  <a:cxnLst>
                    <a:cxn ang="0">
                      <a:pos x="6" y="28"/>
                    </a:cxn>
                    <a:cxn ang="0">
                      <a:pos x="2" y="20"/>
                    </a:cxn>
                    <a:cxn ang="0">
                      <a:pos x="2" y="10"/>
                    </a:cxn>
                    <a:cxn ang="0">
                      <a:pos x="12" y="2"/>
                    </a:cxn>
                    <a:cxn ang="0">
                      <a:pos x="26" y="2"/>
                    </a:cxn>
                    <a:cxn ang="0">
                      <a:pos x="34" y="8"/>
                    </a:cxn>
                    <a:cxn ang="0">
                      <a:pos x="36" y="18"/>
                    </a:cxn>
                    <a:cxn ang="0">
                      <a:pos x="30" y="26"/>
                    </a:cxn>
                    <a:cxn ang="0">
                      <a:pos x="28" y="34"/>
                    </a:cxn>
                    <a:cxn ang="0">
                      <a:pos x="34" y="40"/>
                    </a:cxn>
                    <a:cxn ang="0">
                      <a:pos x="36" y="50"/>
                    </a:cxn>
                    <a:cxn ang="0">
                      <a:pos x="32" y="62"/>
                    </a:cxn>
                    <a:cxn ang="0">
                      <a:pos x="18" y="66"/>
                    </a:cxn>
                    <a:cxn ang="0">
                      <a:pos x="8" y="64"/>
                    </a:cxn>
                    <a:cxn ang="0">
                      <a:pos x="0" y="56"/>
                    </a:cxn>
                    <a:cxn ang="0">
                      <a:pos x="0" y="46"/>
                    </a:cxn>
                    <a:cxn ang="0">
                      <a:pos x="6" y="38"/>
                    </a:cxn>
                    <a:cxn ang="0">
                      <a:pos x="20" y="28"/>
                    </a:cxn>
                    <a:cxn ang="0">
                      <a:pos x="26" y="20"/>
                    </a:cxn>
                    <a:cxn ang="0">
                      <a:pos x="26" y="14"/>
                    </a:cxn>
                    <a:cxn ang="0">
                      <a:pos x="24" y="6"/>
                    </a:cxn>
                    <a:cxn ang="0">
                      <a:pos x="18" y="4"/>
                    </a:cxn>
                    <a:cxn ang="0">
                      <a:pos x="12" y="6"/>
                    </a:cxn>
                    <a:cxn ang="0">
                      <a:pos x="10" y="12"/>
                    </a:cxn>
                    <a:cxn ang="0">
                      <a:pos x="10" y="18"/>
                    </a:cxn>
                    <a:cxn ang="0">
                      <a:pos x="14" y="22"/>
                    </a:cxn>
                    <a:cxn ang="0">
                      <a:pos x="14" y="34"/>
                    </a:cxn>
                    <a:cxn ang="0">
                      <a:pos x="10" y="42"/>
                    </a:cxn>
                    <a:cxn ang="0">
                      <a:pos x="8" y="50"/>
                    </a:cxn>
                    <a:cxn ang="0">
                      <a:pos x="12" y="60"/>
                    </a:cxn>
                    <a:cxn ang="0">
                      <a:pos x="18" y="64"/>
                    </a:cxn>
                    <a:cxn ang="0">
                      <a:pos x="26" y="60"/>
                    </a:cxn>
                    <a:cxn ang="0">
                      <a:pos x="28" y="54"/>
                    </a:cxn>
                    <a:cxn ang="0">
                      <a:pos x="26" y="48"/>
                    </a:cxn>
                    <a:cxn ang="0">
                      <a:pos x="20" y="40"/>
                    </a:cxn>
                  </a:cxnLst>
                  <a:rect l="0" t="0" r="r" b="b"/>
                  <a:pathLst>
                    <a:path w="36" h="66">
                      <a:moveTo>
                        <a:pt x="12" y="34"/>
                      </a:moveTo>
                      <a:lnTo>
                        <a:pt x="6" y="28"/>
                      </a:lnTo>
                      <a:lnTo>
                        <a:pt x="4" y="24"/>
                      </a:lnTo>
                      <a:lnTo>
                        <a:pt x="2" y="20"/>
                      </a:lnTo>
                      <a:lnTo>
                        <a:pt x="0" y="16"/>
                      </a:lnTo>
                      <a:lnTo>
                        <a:pt x="2" y="10"/>
                      </a:lnTo>
                      <a:lnTo>
                        <a:pt x="6" y="4"/>
                      </a:lnTo>
                      <a:lnTo>
                        <a:pt x="12" y="2"/>
                      </a:lnTo>
                      <a:lnTo>
                        <a:pt x="18" y="0"/>
                      </a:lnTo>
                      <a:lnTo>
                        <a:pt x="26" y="2"/>
                      </a:lnTo>
                      <a:lnTo>
                        <a:pt x="32" y="4"/>
                      </a:lnTo>
                      <a:lnTo>
                        <a:pt x="34" y="8"/>
                      </a:lnTo>
                      <a:lnTo>
                        <a:pt x="36" y="14"/>
                      </a:lnTo>
                      <a:lnTo>
                        <a:pt x="36" y="18"/>
                      </a:lnTo>
                      <a:lnTo>
                        <a:pt x="34" y="22"/>
                      </a:lnTo>
                      <a:lnTo>
                        <a:pt x="30" y="26"/>
                      </a:lnTo>
                      <a:lnTo>
                        <a:pt x="22" y="30"/>
                      </a:lnTo>
                      <a:lnTo>
                        <a:pt x="28" y="34"/>
                      </a:lnTo>
                      <a:lnTo>
                        <a:pt x="30" y="38"/>
                      </a:lnTo>
                      <a:lnTo>
                        <a:pt x="34" y="40"/>
                      </a:lnTo>
                      <a:lnTo>
                        <a:pt x="36" y="44"/>
                      </a:lnTo>
                      <a:lnTo>
                        <a:pt x="36" y="50"/>
                      </a:lnTo>
                      <a:lnTo>
                        <a:pt x="36" y="56"/>
                      </a:lnTo>
                      <a:lnTo>
                        <a:pt x="32" y="62"/>
                      </a:lnTo>
                      <a:lnTo>
                        <a:pt x="26" y="66"/>
                      </a:lnTo>
                      <a:lnTo>
                        <a:pt x="18" y="66"/>
                      </a:lnTo>
                      <a:lnTo>
                        <a:pt x="12" y="66"/>
                      </a:lnTo>
                      <a:lnTo>
                        <a:pt x="8" y="64"/>
                      </a:lnTo>
                      <a:lnTo>
                        <a:pt x="4" y="60"/>
                      </a:lnTo>
                      <a:lnTo>
                        <a:pt x="0" y="56"/>
                      </a:lnTo>
                      <a:lnTo>
                        <a:pt x="0" y="50"/>
                      </a:lnTo>
                      <a:lnTo>
                        <a:pt x="0" y="46"/>
                      </a:lnTo>
                      <a:lnTo>
                        <a:pt x="2" y="42"/>
                      </a:lnTo>
                      <a:lnTo>
                        <a:pt x="6" y="38"/>
                      </a:lnTo>
                      <a:lnTo>
                        <a:pt x="12" y="34"/>
                      </a:lnTo>
                      <a:close/>
                      <a:moveTo>
                        <a:pt x="20" y="28"/>
                      </a:moveTo>
                      <a:lnTo>
                        <a:pt x="24" y="24"/>
                      </a:lnTo>
                      <a:lnTo>
                        <a:pt x="26" y="20"/>
                      </a:lnTo>
                      <a:lnTo>
                        <a:pt x="26" y="18"/>
                      </a:lnTo>
                      <a:lnTo>
                        <a:pt x="26" y="14"/>
                      </a:lnTo>
                      <a:lnTo>
                        <a:pt x="26" y="10"/>
                      </a:lnTo>
                      <a:lnTo>
                        <a:pt x="24" y="6"/>
                      </a:lnTo>
                      <a:lnTo>
                        <a:pt x="22" y="4"/>
                      </a:lnTo>
                      <a:lnTo>
                        <a:pt x="18" y="4"/>
                      </a:lnTo>
                      <a:lnTo>
                        <a:pt x="16" y="4"/>
                      </a:lnTo>
                      <a:lnTo>
                        <a:pt x="12" y="6"/>
                      </a:lnTo>
                      <a:lnTo>
                        <a:pt x="10" y="8"/>
                      </a:lnTo>
                      <a:lnTo>
                        <a:pt x="10" y="12"/>
                      </a:lnTo>
                      <a:lnTo>
                        <a:pt x="10" y="14"/>
                      </a:lnTo>
                      <a:lnTo>
                        <a:pt x="10" y="18"/>
                      </a:lnTo>
                      <a:lnTo>
                        <a:pt x="12" y="20"/>
                      </a:lnTo>
                      <a:lnTo>
                        <a:pt x="14" y="22"/>
                      </a:lnTo>
                      <a:lnTo>
                        <a:pt x="20" y="28"/>
                      </a:lnTo>
                      <a:close/>
                      <a:moveTo>
                        <a:pt x="14" y="34"/>
                      </a:moveTo>
                      <a:lnTo>
                        <a:pt x="12" y="38"/>
                      </a:lnTo>
                      <a:lnTo>
                        <a:pt x="10" y="42"/>
                      </a:lnTo>
                      <a:lnTo>
                        <a:pt x="10" y="46"/>
                      </a:lnTo>
                      <a:lnTo>
                        <a:pt x="8" y="50"/>
                      </a:lnTo>
                      <a:lnTo>
                        <a:pt x="10" y="56"/>
                      </a:lnTo>
                      <a:lnTo>
                        <a:pt x="12" y="60"/>
                      </a:lnTo>
                      <a:lnTo>
                        <a:pt x="14" y="62"/>
                      </a:lnTo>
                      <a:lnTo>
                        <a:pt x="18" y="64"/>
                      </a:lnTo>
                      <a:lnTo>
                        <a:pt x="22" y="62"/>
                      </a:lnTo>
                      <a:lnTo>
                        <a:pt x="26" y="60"/>
                      </a:lnTo>
                      <a:lnTo>
                        <a:pt x="28" y="58"/>
                      </a:lnTo>
                      <a:lnTo>
                        <a:pt x="28" y="54"/>
                      </a:lnTo>
                      <a:lnTo>
                        <a:pt x="28" y="50"/>
                      </a:lnTo>
                      <a:lnTo>
                        <a:pt x="26" y="48"/>
                      </a:lnTo>
                      <a:lnTo>
                        <a:pt x="24" y="44"/>
                      </a:lnTo>
                      <a:lnTo>
                        <a:pt x="20" y="40"/>
                      </a:lnTo>
                      <a:lnTo>
                        <a:pt x="14" y="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316" name="Line 2884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5047" y="1711"/>
                  <a:ext cx="9" cy="3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317" name="Freeform 2885"/>
                <p:cNvSpPr>
                  <a:spLocks noChangeAspect="1"/>
                </p:cNvSpPr>
                <p:nvPr/>
              </p:nvSpPr>
              <p:spPr bwMode="auto">
                <a:xfrm>
                  <a:off x="5101" y="1704"/>
                  <a:ext cx="18" cy="57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16" y="0"/>
                    </a:cxn>
                    <a:cxn ang="0">
                      <a:pos x="18" y="0"/>
                    </a:cxn>
                    <a:cxn ang="0">
                      <a:pos x="18" y="54"/>
                    </a:cxn>
                    <a:cxn ang="0">
                      <a:pos x="18" y="58"/>
                    </a:cxn>
                    <a:cxn ang="0">
                      <a:pos x="18" y="60"/>
                    </a:cxn>
                    <a:cxn ang="0">
                      <a:pos x="20" y="62"/>
                    </a:cxn>
                    <a:cxn ang="0">
                      <a:pos x="20" y="62"/>
                    </a:cxn>
                    <a:cxn ang="0">
                      <a:pos x="20" y="62"/>
                    </a:cxn>
                    <a:cxn ang="0">
                      <a:pos x="20" y="64"/>
                    </a:cxn>
                    <a:cxn ang="0">
                      <a:pos x="2" y="64"/>
                    </a:cxn>
                    <a:cxn ang="0">
                      <a:pos x="2" y="64"/>
                    </a:cxn>
                    <a:cxn ang="0">
                      <a:pos x="6" y="64"/>
                    </a:cxn>
                    <a:cxn ang="0">
                      <a:pos x="8" y="62"/>
                    </a:cxn>
                    <a:cxn ang="0">
                      <a:pos x="8" y="62"/>
                    </a:cxn>
                    <a:cxn ang="0">
                      <a:pos x="10" y="60"/>
                    </a:cxn>
                    <a:cxn ang="0">
                      <a:pos x="10" y="58"/>
                    </a:cxn>
                    <a:cxn ang="0">
                      <a:pos x="10" y="54"/>
                    </a:cxn>
                    <a:cxn ang="0">
                      <a:pos x="10" y="18"/>
                    </a:cxn>
                    <a:cxn ang="0">
                      <a:pos x="10" y="12"/>
                    </a:cxn>
                    <a:cxn ang="0">
                      <a:pos x="10" y="8"/>
                    </a:cxn>
                    <a:cxn ang="0">
                      <a:pos x="10" y="8"/>
                    </a:cxn>
                    <a:cxn ang="0">
                      <a:pos x="8" y="6"/>
                    </a:cxn>
                    <a:cxn ang="0">
                      <a:pos x="8" y="6"/>
                    </a:cxn>
                    <a:cxn ang="0">
                      <a:pos x="6" y="6"/>
                    </a:cxn>
                    <a:cxn ang="0">
                      <a:pos x="4" y="6"/>
                    </a:cxn>
                    <a:cxn ang="0">
                      <a:pos x="2" y="8"/>
                    </a:cxn>
                    <a:cxn ang="0">
                      <a:pos x="0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20" h="64">
                      <a:moveTo>
                        <a:pt x="0" y="6"/>
                      </a:moveTo>
                      <a:lnTo>
                        <a:pt x="16" y="0"/>
                      </a:lnTo>
                      <a:lnTo>
                        <a:pt x="18" y="0"/>
                      </a:lnTo>
                      <a:lnTo>
                        <a:pt x="18" y="54"/>
                      </a:lnTo>
                      <a:lnTo>
                        <a:pt x="18" y="58"/>
                      </a:lnTo>
                      <a:lnTo>
                        <a:pt x="18" y="60"/>
                      </a:lnTo>
                      <a:lnTo>
                        <a:pt x="20" y="62"/>
                      </a:lnTo>
                      <a:lnTo>
                        <a:pt x="20" y="62"/>
                      </a:lnTo>
                      <a:lnTo>
                        <a:pt x="20" y="62"/>
                      </a:lnTo>
                      <a:lnTo>
                        <a:pt x="20" y="64"/>
                      </a:lnTo>
                      <a:lnTo>
                        <a:pt x="2" y="64"/>
                      </a:lnTo>
                      <a:lnTo>
                        <a:pt x="2" y="64"/>
                      </a:lnTo>
                      <a:lnTo>
                        <a:pt x="6" y="64"/>
                      </a:lnTo>
                      <a:lnTo>
                        <a:pt x="8" y="62"/>
                      </a:lnTo>
                      <a:lnTo>
                        <a:pt x="8" y="62"/>
                      </a:lnTo>
                      <a:lnTo>
                        <a:pt x="10" y="60"/>
                      </a:lnTo>
                      <a:lnTo>
                        <a:pt x="10" y="58"/>
                      </a:lnTo>
                      <a:lnTo>
                        <a:pt x="10" y="54"/>
                      </a:lnTo>
                      <a:lnTo>
                        <a:pt x="10" y="18"/>
                      </a:lnTo>
                      <a:lnTo>
                        <a:pt x="10" y="12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6" y="6"/>
                      </a:lnTo>
                      <a:lnTo>
                        <a:pt x="4" y="6"/>
                      </a:lnTo>
                      <a:lnTo>
                        <a:pt x="2" y="8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318" name="Line 2886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3328" y="1273"/>
                  <a:ext cx="63" cy="441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319" name="Line 288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28" y="1269"/>
                  <a:ext cx="11" cy="4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320" name="Line 288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60" y="1498"/>
                  <a:ext cx="11" cy="4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321" name="Line 288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91" y="1711"/>
                  <a:ext cx="11" cy="3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322" name="Freeform 2890"/>
                <p:cNvSpPr>
                  <a:spLocks noChangeAspect="1" noEditPoints="1"/>
                </p:cNvSpPr>
                <p:nvPr/>
              </p:nvSpPr>
              <p:spPr bwMode="auto">
                <a:xfrm>
                  <a:off x="3328" y="1704"/>
                  <a:ext cx="23" cy="59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2" y="2"/>
                    </a:cxn>
                    <a:cxn ang="0">
                      <a:pos x="0" y="2"/>
                    </a:cxn>
                    <a:cxn ang="0">
                      <a:pos x="6" y="4"/>
                    </a:cxn>
                    <a:cxn ang="0">
                      <a:pos x="0" y="2"/>
                    </a:cxn>
                    <a:cxn ang="0">
                      <a:pos x="16" y="2"/>
                    </a:cxn>
                    <a:cxn ang="0">
                      <a:pos x="10" y="4"/>
                    </a:cxn>
                    <a:cxn ang="0">
                      <a:pos x="0" y="4"/>
                    </a:cxn>
                    <a:cxn ang="0">
                      <a:pos x="4" y="6"/>
                    </a:cxn>
                    <a:cxn ang="0">
                      <a:pos x="0" y="4"/>
                    </a:cxn>
                    <a:cxn ang="0">
                      <a:pos x="18" y="4"/>
                    </a:cxn>
                    <a:cxn ang="0">
                      <a:pos x="12" y="6"/>
                    </a:cxn>
                    <a:cxn ang="0">
                      <a:pos x="0" y="6"/>
                    </a:cxn>
                    <a:cxn ang="0">
                      <a:pos x="2" y="8"/>
                    </a:cxn>
                    <a:cxn ang="0">
                      <a:pos x="0" y="6"/>
                    </a:cxn>
                    <a:cxn ang="0">
                      <a:pos x="20" y="6"/>
                    </a:cxn>
                    <a:cxn ang="0">
                      <a:pos x="14" y="8"/>
                    </a:cxn>
                    <a:cxn ang="0">
                      <a:pos x="16" y="8"/>
                    </a:cxn>
                    <a:cxn ang="0">
                      <a:pos x="22" y="12"/>
                    </a:cxn>
                    <a:cxn ang="0">
                      <a:pos x="16" y="8"/>
                    </a:cxn>
                    <a:cxn ang="0">
                      <a:pos x="24" y="12"/>
                    </a:cxn>
                    <a:cxn ang="0">
                      <a:pos x="16" y="14"/>
                    </a:cxn>
                    <a:cxn ang="0">
                      <a:pos x="18" y="14"/>
                    </a:cxn>
                    <a:cxn ang="0">
                      <a:pos x="24" y="16"/>
                    </a:cxn>
                    <a:cxn ang="0">
                      <a:pos x="18" y="14"/>
                    </a:cxn>
                    <a:cxn ang="0">
                      <a:pos x="26" y="16"/>
                    </a:cxn>
                    <a:cxn ang="0">
                      <a:pos x="18" y="46"/>
                    </a:cxn>
                    <a:cxn ang="0">
                      <a:pos x="16" y="46"/>
                    </a:cxn>
                    <a:cxn ang="0">
                      <a:pos x="26" y="50"/>
                    </a:cxn>
                    <a:cxn ang="0">
                      <a:pos x="16" y="46"/>
                    </a:cxn>
                    <a:cxn ang="0">
                      <a:pos x="24" y="50"/>
                    </a:cxn>
                    <a:cxn ang="0">
                      <a:pos x="16" y="54"/>
                    </a:cxn>
                    <a:cxn ang="0">
                      <a:pos x="16" y="54"/>
                    </a:cxn>
                    <a:cxn ang="0">
                      <a:pos x="22" y="58"/>
                    </a:cxn>
                    <a:cxn ang="0">
                      <a:pos x="16" y="54"/>
                    </a:cxn>
                    <a:cxn ang="0">
                      <a:pos x="2" y="58"/>
                    </a:cxn>
                    <a:cxn ang="0">
                      <a:pos x="0" y="60"/>
                    </a:cxn>
                    <a:cxn ang="0">
                      <a:pos x="14" y="58"/>
                    </a:cxn>
                    <a:cxn ang="0">
                      <a:pos x="20" y="60"/>
                    </a:cxn>
                    <a:cxn ang="0">
                      <a:pos x="14" y="58"/>
                    </a:cxn>
                    <a:cxn ang="0">
                      <a:pos x="2" y="60"/>
                    </a:cxn>
                    <a:cxn ang="0">
                      <a:pos x="0" y="62"/>
                    </a:cxn>
                    <a:cxn ang="0">
                      <a:pos x="12" y="60"/>
                    </a:cxn>
                    <a:cxn ang="0">
                      <a:pos x="18" y="62"/>
                    </a:cxn>
                    <a:cxn ang="0">
                      <a:pos x="12" y="60"/>
                    </a:cxn>
                    <a:cxn ang="0">
                      <a:pos x="16" y="62"/>
                    </a:cxn>
                    <a:cxn ang="0">
                      <a:pos x="0" y="64"/>
                    </a:cxn>
                    <a:cxn ang="0">
                      <a:pos x="2" y="64"/>
                    </a:cxn>
                    <a:cxn ang="0">
                      <a:pos x="12" y="66"/>
                    </a:cxn>
                    <a:cxn ang="0">
                      <a:pos x="2" y="64"/>
                    </a:cxn>
                  </a:cxnLst>
                  <a:rect l="0" t="0" r="r" b="b"/>
                  <a:pathLst>
                    <a:path w="26" h="66">
                      <a:moveTo>
                        <a:pt x="2" y="0"/>
                      </a:moveTo>
                      <a:lnTo>
                        <a:pt x="12" y="0"/>
                      </a:lnTo>
                      <a:lnTo>
                        <a:pt x="12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close/>
                      <a:moveTo>
                        <a:pt x="0" y="2"/>
                      </a:moveTo>
                      <a:lnTo>
                        <a:pt x="6" y="2"/>
                      </a:lnTo>
                      <a:lnTo>
                        <a:pt x="6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close/>
                      <a:moveTo>
                        <a:pt x="10" y="2"/>
                      </a:moveTo>
                      <a:lnTo>
                        <a:pt x="16" y="2"/>
                      </a:lnTo>
                      <a:lnTo>
                        <a:pt x="16" y="4"/>
                      </a:lnTo>
                      <a:lnTo>
                        <a:pt x="10" y="4"/>
                      </a:lnTo>
                      <a:lnTo>
                        <a:pt x="10" y="2"/>
                      </a:lnTo>
                      <a:close/>
                      <a:moveTo>
                        <a:pt x="0" y="4"/>
                      </a:moveTo>
                      <a:lnTo>
                        <a:pt x="4" y="4"/>
                      </a:lnTo>
                      <a:lnTo>
                        <a:pt x="4" y="6"/>
                      </a:lnTo>
                      <a:lnTo>
                        <a:pt x="0" y="6"/>
                      </a:lnTo>
                      <a:lnTo>
                        <a:pt x="0" y="4"/>
                      </a:lnTo>
                      <a:close/>
                      <a:moveTo>
                        <a:pt x="12" y="4"/>
                      </a:moveTo>
                      <a:lnTo>
                        <a:pt x="18" y="4"/>
                      </a:lnTo>
                      <a:lnTo>
                        <a:pt x="18" y="6"/>
                      </a:lnTo>
                      <a:lnTo>
                        <a:pt x="12" y="6"/>
                      </a:lnTo>
                      <a:lnTo>
                        <a:pt x="12" y="4"/>
                      </a:lnTo>
                      <a:close/>
                      <a:moveTo>
                        <a:pt x="0" y="6"/>
                      </a:moveTo>
                      <a:lnTo>
                        <a:pt x="2" y="6"/>
                      </a:lnTo>
                      <a:lnTo>
                        <a:pt x="2" y="8"/>
                      </a:lnTo>
                      <a:lnTo>
                        <a:pt x="0" y="8"/>
                      </a:lnTo>
                      <a:lnTo>
                        <a:pt x="0" y="6"/>
                      </a:lnTo>
                      <a:close/>
                      <a:moveTo>
                        <a:pt x="14" y="6"/>
                      </a:moveTo>
                      <a:lnTo>
                        <a:pt x="20" y="6"/>
                      </a:lnTo>
                      <a:lnTo>
                        <a:pt x="20" y="8"/>
                      </a:lnTo>
                      <a:lnTo>
                        <a:pt x="14" y="8"/>
                      </a:lnTo>
                      <a:lnTo>
                        <a:pt x="14" y="6"/>
                      </a:lnTo>
                      <a:close/>
                      <a:moveTo>
                        <a:pt x="16" y="8"/>
                      </a:moveTo>
                      <a:lnTo>
                        <a:pt x="22" y="8"/>
                      </a:lnTo>
                      <a:lnTo>
                        <a:pt x="22" y="12"/>
                      </a:lnTo>
                      <a:lnTo>
                        <a:pt x="16" y="12"/>
                      </a:lnTo>
                      <a:lnTo>
                        <a:pt x="16" y="8"/>
                      </a:lnTo>
                      <a:close/>
                      <a:moveTo>
                        <a:pt x="16" y="12"/>
                      </a:moveTo>
                      <a:lnTo>
                        <a:pt x="24" y="12"/>
                      </a:lnTo>
                      <a:lnTo>
                        <a:pt x="24" y="14"/>
                      </a:lnTo>
                      <a:lnTo>
                        <a:pt x="16" y="14"/>
                      </a:lnTo>
                      <a:lnTo>
                        <a:pt x="16" y="12"/>
                      </a:lnTo>
                      <a:close/>
                      <a:moveTo>
                        <a:pt x="18" y="14"/>
                      </a:moveTo>
                      <a:lnTo>
                        <a:pt x="24" y="14"/>
                      </a:lnTo>
                      <a:lnTo>
                        <a:pt x="24" y="16"/>
                      </a:lnTo>
                      <a:lnTo>
                        <a:pt x="18" y="16"/>
                      </a:lnTo>
                      <a:lnTo>
                        <a:pt x="18" y="14"/>
                      </a:lnTo>
                      <a:close/>
                      <a:moveTo>
                        <a:pt x="18" y="16"/>
                      </a:moveTo>
                      <a:lnTo>
                        <a:pt x="26" y="16"/>
                      </a:lnTo>
                      <a:lnTo>
                        <a:pt x="26" y="46"/>
                      </a:lnTo>
                      <a:lnTo>
                        <a:pt x="18" y="46"/>
                      </a:lnTo>
                      <a:lnTo>
                        <a:pt x="18" y="16"/>
                      </a:lnTo>
                      <a:close/>
                      <a:moveTo>
                        <a:pt x="16" y="46"/>
                      </a:moveTo>
                      <a:lnTo>
                        <a:pt x="26" y="46"/>
                      </a:lnTo>
                      <a:lnTo>
                        <a:pt x="26" y="50"/>
                      </a:lnTo>
                      <a:lnTo>
                        <a:pt x="16" y="50"/>
                      </a:lnTo>
                      <a:lnTo>
                        <a:pt x="16" y="46"/>
                      </a:lnTo>
                      <a:close/>
                      <a:moveTo>
                        <a:pt x="16" y="50"/>
                      </a:moveTo>
                      <a:lnTo>
                        <a:pt x="24" y="50"/>
                      </a:lnTo>
                      <a:lnTo>
                        <a:pt x="24" y="54"/>
                      </a:lnTo>
                      <a:lnTo>
                        <a:pt x="16" y="54"/>
                      </a:lnTo>
                      <a:lnTo>
                        <a:pt x="16" y="50"/>
                      </a:lnTo>
                      <a:close/>
                      <a:moveTo>
                        <a:pt x="16" y="54"/>
                      </a:moveTo>
                      <a:lnTo>
                        <a:pt x="22" y="54"/>
                      </a:lnTo>
                      <a:lnTo>
                        <a:pt x="22" y="58"/>
                      </a:lnTo>
                      <a:lnTo>
                        <a:pt x="16" y="58"/>
                      </a:lnTo>
                      <a:lnTo>
                        <a:pt x="16" y="54"/>
                      </a:lnTo>
                      <a:close/>
                      <a:moveTo>
                        <a:pt x="0" y="58"/>
                      </a:moveTo>
                      <a:lnTo>
                        <a:pt x="2" y="58"/>
                      </a:lnTo>
                      <a:lnTo>
                        <a:pt x="2" y="60"/>
                      </a:lnTo>
                      <a:lnTo>
                        <a:pt x="0" y="60"/>
                      </a:lnTo>
                      <a:lnTo>
                        <a:pt x="0" y="58"/>
                      </a:lnTo>
                      <a:close/>
                      <a:moveTo>
                        <a:pt x="14" y="58"/>
                      </a:moveTo>
                      <a:lnTo>
                        <a:pt x="20" y="58"/>
                      </a:lnTo>
                      <a:lnTo>
                        <a:pt x="20" y="60"/>
                      </a:lnTo>
                      <a:lnTo>
                        <a:pt x="14" y="60"/>
                      </a:lnTo>
                      <a:lnTo>
                        <a:pt x="14" y="58"/>
                      </a:lnTo>
                      <a:close/>
                      <a:moveTo>
                        <a:pt x="0" y="60"/>
                      </a:moveTo>
                      <a:lnTo>
                        <a:pt x="2" y="60"/>
                      </a:lnTo>
                      <a:lnTo>
                        <a:pt x="2" y="62"/>
                      </a:lnTo>
                      <a:lnTo>
                        <a:pt x="0" y="62"/>
                      </a:lnTo>
                      <a:lnTo>
                        <a:pt x="0" y="60"/>
                      </a:lnTo>
                      <a:close/>
                      <a:moveTo>
                        <a:pt x="12" y="60"/>
                      </a:moveTo>
                      <a:lnTo>
                        <a:pt x="18" y="60"/>
                      </a:lnTo>
                      <a:lnTo>
                        <a:pt x="18" y="62"/>
                      </a:lnTo>
                      <a:lnTo>
                        <a:pt x="12" y="62"/>
                      </a:lnTo>
                      <a:lnTo>
                        <a:pt x="12" y="60"/>
                      </a:lnTo>
                      <a:close/>
                      <a:moveTo>
                        <a:pt x="0" y="62"/>
                      </a:moveTo>
                      <a:lnTo>
                        <a:pt x="16" y="62"/>
                      </a:lnTo>
                      <a:lnTo>
                        <a:pt x="16" y="64"/>
                      </a:lnTo>
                      <a:lnTo>
                        <a:pt x="0" y="64"/>
                      </a:lnTo>
                      <a:lnTo>
                        <a:pt x="0" y="62"/>
                      </a:lnTo>
                      <a:close/>
                      <a:moveTo>
                        <a:pt x="2" y="64"/>
                      </a:moveTo>
                      <a:lnTo>
                        <a:pt x="12" y="64"/>
                      </a:lnTo>
                      <a:lnTo>
                        <a:pt x="12" y="66"/>
                      </a:lnTo>
                      <a:lnTo>
                        <a:pt x="2" y="66"/>
                      </a:lnTo>
                      <a:lnTo>
                        <a:pt x="2" y="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323" name="Text Box 2891"/>
                <p:cNvSpPr txBox="1">
                  <a:spLocks noChangeArrowheads="1"/>
                </p:cNvSpPr>
                <p:nvPr/>
              </p:nvSpPr>
              <p:spPr bwMode="auto">
                <a:xfrm>
                  <a:off x="3264" y="1852"/>
                  <a:ext cx="672" cy="21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>
                  <a:spAutoFit/>
                </a:bodyPr>
                <a:lstStyle/>
                <a:p>
                  <a:r>
                    <a:rPr lang="en-US" dirty="0"/>
                    <a:t>k</a:t>
                  </a:r>
                  <a:r>
                    <a:rPr lang="en-US" baseline="30000" dirty="0"/>
                    <a:t>2</a:t>
                  </a:r>
                  <a:r>
                    <a:rPr lang="en-US" baseline="-25000" dirty="0">
                      <a:latin typeface="Symbol" pitchFamily="18" charset="2"/>
                      <a:sym typeface="Symbol" pitchFamily="18" charset="2"/>
                    </a:rPr>
                    <a:t></a:t>
                  </a:r>
                </a:p>
              </p:txBody>
            </p:sp>
            <p:sp>
              <p:nvSpPr>
                <p:cNvPr id="149324" name="Text Box 2892"/>
                <p:cNvSpPr txBox="1">
                  <a:spLocks noChangeArrowheads="1"/>
                </p:cNvSpPr>
                <p:nvPr/>
              </p:nvSpPr>
              <p:spPr bwMode="auto">
                <a:xfrm>
                  <a:off x="4800" y="1948"/>
                  <a:ext cx="192" cy="21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>
                  <a:spAutoFit/>
                </a:bodyPr>
                <a:lstStyle/>
                <a:p>
                  <a:r>
                    <a:rPr lang="en-US" dirty="0"/>
                    <a:t>x</a:t>
                  </a:r>
                  <a:endParaRPr lang="it-IT"/>
                </a:p>
              </p:txBody>
            </p:sp>
          </p:grpSp>
          <p:sp>
            <p:nvSpPr>
              <p:cNvPr id="149325" name="Text Box 2893"/>
              <p:cNvSpPr txBox="1">
                <a:spLocks noChangeArrowheads="1"/>
              </p:cNvSpPr>
              <p:nvPr/>
            </p:nvSpPr>
            <p:spPr bwMode="auto">
              <a:xfrm>
                <a:off x="2784" y="1172"/>
                <a:ext cx="624" cy="32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r>
                  <a:rPr lang="en-US" sz="1400" dirty="0"/>
                  <a:t> h</a:t>
                </a:r>
                <a:r>
                  <a:rPr lang="en-US" sz="1400" baseline="-25000" dirty="0"/>
                  <a:t>1T</a:t>
                </a:r>
                <a:r>
                  <a:rPr lang="en-US" sz="1400" baseline="30000" dirty="0">
                    <a:latin typeface="Symbol" pitchFamily="18" charset="2"/>
                    <a:sym typeface="Symbol" pitchFamily="18" charset="2"/>
                  </a:rPr>
                  <a:t></a:t>
                </a:r>
                <a:r>
                  <a:rPr lang="en-US" sz="1400" baseline="30000" dirty="0">
                    <a:sym typeface="Symbol" pitchFamily="18" charset="2"/>
                  </a:rPr>
                  <a:t> u </a:t>
                </a:r>
                <a:br>
                  <a:rPr lang="en-US" sz="1400" baseline="30000" dirty="0">
                    <a:sym typeface="Symbol" pitchFamily="18" charset="2"/>
                  </a:rPr>
                </a:br>
                <a:r>
                  <a:rPr lang="en-US" sz="1400" dirty="0">
                    <a:sym typeface="Symbol" pitchFamily="18" charset="2"/>
                  </a:rPr>
                  <a:t>[GeV</a:t>
                </a:r>
                <a:r>
                  <a:rPr lang="en-US" sz="1400" baseline="30000" dirty="0">
                    <a:sym typeface="Symbol" pitchFamily="18" charset="2"/>
                  </a:rPr>
                  <a:t>-3</a:t>
                </a:r>
                <a:r>
                  <a:rPr lang="en-US" sz="1400" dirty="0">
                    <a:sym typeface="Symbol" pitchFamily="18" charset="2"/>
                  </a:rPr>
                  <a:t>] </a:t>
                </a:r>
              </a:p>
            </p:txBody>
          </p:sp>
        </p:grpSp>
        <p:sp>
          <p:nvSpPr>
            <p:cNvPr id="149326" name="Line 2894"/>
            <p:cNvSpPr>
              <a:spLocks noChangeShapeType="1"/>
            </p:cNvSpPr>
            <p:nvPr/>
          </p:nvSpPr>
          <p:spPr bwMode="auto">
            <a:xfrm flipH="1">
              <a:off x="1920" y="644"/>
              <a:ext cx="816" cy="432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11" name="Group 4353"/>
          <p:cNvGrpSpPr>
            <a:grpSpLocks/>
          </p:cNvGrpSpPr>
          <p:nvPr/>
        </p:nvGrpSpPr>
        <p:grpSpPr bwMode="auto">
          <a:xfrm>
            <a:off x="4800600" y="1022350"/>
            <a:ext cx="4953000" cy="2635250"/>
            <a:chOff x="3024" y="644"/>
            <a:chExt cx="3120" cy="1660"/>
          </a:xfrm>
        </p:grpSpPr>
        <p:sp>
          <p:nvSpPr>
            <p:cNvPr id="146435" name="Text Box 3"/>
            <p:cNvSpPr txBox="1">
              <a:spLocks noChangeArrowheads="1"/>
            </p:cNvSpPr>
            <p:nvPr/>
          </p:nvSpPr>
          <p:spPr bwMode="auto">
            <a:xfrm>
              <a:off x="4368" y="749"/>
              <a:ext cx="1776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r>
                <a:rPr lang="en-US" sz="1800" dirty="0"/>
                <a:t>L</a:t>
              </a:r>
              <a:r>
                <a:rPr lang="en-US" sz="1800" baseline="-25000" dirty="0"/>
                <a:t>z</a:t>
              </a:r>
              <a:r>
                <a:rPr lang="en-US" sz="1800" dirty="0"/>
                <a:t>=0 and L</a:t>
              </a:r>
              <a:r>
                <a:rPr lang="en-US" sz="1800" baseline="-25000" dirty="0"/>
                <a:t>z</a:t>
              </a:r>
              <a:r>
                <a:rPr lang="en-US" sz="1800" dirty="0"/>
                <a:t>=2</a:t>
              </a:r>
              <a:endParaRPr lang="it-IT" sz="1800"/>
            </a:p>
          </p:txBody>
        </p:sp>
        <p:grpSp>
          <p:nvGrpSpPr>
            <p:cNvPr id="12" name="Group 4348"/>
            <p:cNvGrpSpPr>
              <a:grpSpLocks noChangeAspect="1"/>
            </p:cNvGrpSpPr>
            <p:nvPr/>
          </p:nvGrpSpPr>
          <p:grpSpPr bwMode="auto">
            <a:xfrm>
              <a:off x="3024" y="996"/>
              <a:ext cx="2931" cy="1308"/>
              <a:chOff x="96" y="1076"/>
              <a:chExt cx="2688" cy="1200"/>
            </a:xfrm>
          </p:grpSpPr>
          <p:sp>
            <p:nvSpPr>
              <p:cNvPr id="146438" name="Line 6"/>
              <p:cNvSpPr>
                <a:spLocks noChangeAspect="1" noChangeShapeType="1"/>
              </p:cNvSpPr>
              <p:nvPr/>
            </p:nvSpPr>
            <p:spPr bwMode="auto">
              <a:xfrm flipV="1">
                <a:off x="1036" y="1574"/>
                <a:ext cx="940" cy="63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439" name="Line 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264" y="2038"/>
                <a:ext cx="10" cy="6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440" name="Freeform 8"/>
              <p:cNvSpPr>
                <a:spLocks noChangeAspect="1" noEditPoints="1"/>
              </p:cNvSpPr>
              <p:nvPr/>
            </p:nvSpPr>
            <p:spPr bwMode="auto">
              <a:xfrm>
                <a:off x="1316" y="2044"/>
                <a:ext cx="40" cy="66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0" y="24"/>
                  </a:cxn>
                  <a:cxn ang="0">
                    <a:pos x="2" y="16"/>
                  </a:cxn>
                  <a:cxn ang="0">
                    <a:pos x="6" y="8"/>
                  </a:cxn>
                  <a:cxn ang="0">
                    <a:pos x="12" y="4"/>
                  </a:cxn>
                  <a:cxn ang="0">
                    <a:pos x="16" y="2"/>
                  </a:cxn>
                  <a:cxn ang="0">
                    <a:pos x="20" y="0"/>
                  </a:cxn>
                  <a:cxn ang="0">
                    <a:pos x="24" y="2"/>
                  </a:cxn>
                  <a:cxn ang="0">
                    <a:pos x="28" y="4"/>
                  </a:cxn>
                  <a:cxn ang="0">
                    <a:pos x="32" y="8"/>
                  </a:cxn>
                  <a:cxn ang="0">
                    <a:pos x="36" y="14"/>
                  </a:cxn>
                  <a:cxn ang="0">
                    <a:pos x="38" y="24"/>
                  </a:cxn>
                  <a:cxn ang="0">
                    <a:pos x="40" y="32"/>
                  </a:cxn>
                  <a:cxn ang="0">
                    <a:pos x="38" y="44"/>
                  </a:cxn>
                  <a:cxn ang="0">
                    <a:pos x="36" y="52"/>
                  </a:cxn>
                  <a:cxn ang="0">
                    <a:pos x="34" y="58"/>
                  </a:cxn>
                  <a:cxn ang="0">
                    <a:pos x="28" y="62"/>
                  </a:cxn>
                  <a:cxn ang="0">
                    <a:pos x="24" y="66"/>
                  </a:cxn>
                  <a:cxn ang="0">
                    <a:pos x="20" y="66"/>
                  </a:cxn>
                  <a:cxn ang="0">
                    <a:pos x="14" y="66"/>
                  </a:cxn>
                  <a:cxn ang="0">
                    <a:pos x="8" y="62"/>
                  </a:cxn>
                  <a:cxn ang="0">
                    <a:pos x="4" y="56"/>
                  </a:cxn>
                  <a:cxn ang="0">
                    <a:pos x="2" y="50"/>
                  </a:cxn>
                  <a:cxn ang="0">
                    <a:pos x="0" y="42"/>
                  </a:cxn>
                  <a:cxn ang="0">
                    <a:pos x="0" y="34"/>
                  </a:cxn>
                  <a:cxn ang="0">
                    <a:pos x="8" y="36"/>
                  </a:cxn>
                  <a:cxn ang="0">
                    <a:pos x="10" y="46"/>
                  </a:cxn>
                  <a:cxn ang="0">
                    <a:pos x="12" y="56"/>
                  </a:cxn>
                  <a:cxn ang="0">
                    <a:pos x="14" y="60"/>
                  </a:cxn>
                  <a:cxn ang="0">
                    <a:pos x="16" y="62"/>
                  </a:cxn>
                  <a:cxn ang="0">
                    <a:pos x="20" y="64"/>
                  </a:cxn>
                  <a:cxn ang="0">
                    <a:pos x="22" y="62"/>
                  </a:cxn>
                  <a:cxn ang="0">
                    <a:pos x="24" y="62"/>
                  </a:cxn>
                  <a:cxn ang="0">
                    <a:pos x="26" y="58"/>
                  </a:cxn>
                  <a:cxn ang="0">
                    <a:pos x="28" y="54"/>
                  </a:cxn>
                  <a:cxn ang="0">
                    <a:pos x="30" y="48"/>
                  </a:cxn>
                  <a:cxn ang="0">
                    <a:pos x="30" y="40"/>
                  </a:cxn>
                  <a:cxn ang="0">
                    <a:pos x="30" y="30"/>
                  </a:cxn>
                  <a:cxn ang="0">
                    <a:pos x="30" y="20"/>
                  </a:cxn>
                  <a:cxn ang="0">
                    <a:pos x="28" y="12"/>
                  </a:cxn>
                  <a:cxn ang="0">
                    <a:pos x="26" y="8"/>
                  </a:cxn>
                  <a:cxn ang="0">
                    <a:pos x="24" y="6"/>
                  </a:cxn>
                  <a:cxn ang="0">
                    <a:pos x="22" y="4"/>
                  </a:cxn>
                  <a:cxn ang="0">
                    <a:pos x="20" y="4"/>
                  </a:cxn>
                  <a:cxn ang="0">
                    <a:pos x="16" y="4"/>
                  </a:cxn>
                  <a:cxn ang="0">
                    <a:pos x="14" y="6"/>
                  </a:cxn>
                  <a:cxn ang="0">
                    <a:pos x="12" y="12"/>
                  </a:cxn>
                  <a:cxn ang="0">
                    <a:pos x="10" y="18"/>
                  </a:cxn>
                  <a:cxn ang="0">
                    <a:pos x="10" y="26"/>
                  </a:cxn>
                  <a:cxn ang="0">
                    <a:pos x="8" y="36"/>
                  </a:cxn>
                </a:cxnLst>
                <a:rect l="0" t="0" r="r" b="b"/>
                <a:pathLst>
                  <a:path w="40" h="66">
                    <a:moveTo>
                      <a:pt x="0" y="34"/>
                    </a:moveTo>
                    <a:lnTo>
                      <a:pt x="0" y="24"/>
                    </a:lnTo>
                    <a:lnTo>
                      <a:pt x="2" y="16"/>
                    </a:lnTo>
                    <a:lnTo>
                      <a:pt x="6" y="8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20" y="0"/>
                    </a:lnTo>
                    <a:lnTo>
                      <a:pt x="24" y="2"/>
                    </a:lnTo>
                    <a:lnTo>
                      <a:pt x="28" y="4"/>
                    </a:lnTo>
                    <a:lnTo>
                      <a:pt x="32" y="8"/>
                    </a:lnTo>
                    <a:lnTo>
                      <a:pt x="36" y="14"/>
                    </a:lnTo>
                    <a:lnTo>
                      <a:pt x="38" y="24"/>
                    </a:lnTo>
                    <a:lnTo>
                      <a:pt x="40" y="32"/>
                    </a:lnTo>
                    <a:lnTo>
                      <a:pt x="38" y="44"/>
                    </a:lnTo>
                    <a:lnTo>
                      <a:pt x="36" y="52"/>
                    </a:lnTo>
                    <a:lnTo>
                      <a:pt x="34" y="58"/>
                    </a:lnTo>
                    <a:lnTo>
                      <a:pt x="28" y="62"/>
                    </a:lnTo>
                    <a:lnTo>
                      <a:pt x="24" y="66"/>
                    </a:lnTo>
                    <a:lnTo>
                      <a:pt x="20" y="66"/>
                    </a:lnTo>
                    <a:lnTo>
                      <a:pt x="14" y="66"/>
                    </a:lnTo>
                    <a:lnTo>
                      <a:pt x="8" y="62"/>
                    </a:lnTo>
                    <a:lnTo>
                      <a:pt x="4" y="56"/>
                    </a:lnTo>
                    <a:lnTo>
                      <a:pt x="2" y="50"/>
                    </a:lnTo>
                    <a:lnTo>
                      <a:pt x="0" y="42"/>
                    </a:lnTo>
                    <a:lnTo>
                      <a:pt x="0" y="34"/>
                    </a:lnTo>
                    <a:close/>
                    <a:moveTo>
                      <a:pt x="8" y="36"/>
                    </a:moveTo>
                    <a:lnTo>
                      <a:pt x="10" y="46"/>
                    </a:lnTo>
                    <a:lnTo>
                      <a:pt x="12" y="56"/>
                    </a:lnTo>
                    <a:lnTo>
                      <a:pt x="14" y="60"/>
                    </a:lnTo>
                    <a:lnTo>
                      <a:pt x="16" y="62"/>
                    </a:lnTo>
                    <a:lnTo>
                      <a:pt x="20" y="64"/>
                    </a:lnTo>
                    <a:lnTo>
                      <a:pt x="22" y="62"/>
                    </a:lnTo>
                    <a:lnTo>
                      <a:pt x="24" y="62"/>
                    </a:lnTo>
                    <a:lnTo>
                      <a:pt x="26" y="58"/>
                    </a:lnTo>
                    <a:lnTo>
                      <a:pt x="28" y="54"/>
                    </a:lnTo>
                    <a:lnTo>
                      <a:pt x="30" y="48"/>
                    </a:lnTo>
                    <a:lnTo>
                      <a:pt x="30" y="40"/>
                    </a:lnTo>
                    <a:lnTo>
                      <a:pt x="30" y="30"/>
                    </a:lnTo>
                    <a:lnTo>
                      <a:pt x="30" y="20"/>
                    </a:lnTo>
                    <a:lnTo>
                      <a:pt x="28" y="12"/>
                    </a:lnTo>
                    <a:lnTo>
                      <a:pt x="26" y="8"/>
                    </a:lnTo>
                    <a:lnTo>
                      <a:pt x="24" y="6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6" y="4"/>
                    </a:lnTo>
                    <a:lnTo>
                      <a:pt x="14" y="6"/>
                    </a:lnTo>
                    <a:lnTo>
                      <a:pt x="12" y="12"/>
                    </a:lnTo>
                    <a:lnTo>
                      <a:pt x="10" y="18"/>
                    </a:lnTo>
                    <a:lnTo>
                      <a:pt x="10" y="26"/>
                    </a:lnTo>
                    <a:lnTo>
                      <a:pt x="8" y="3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441" name="Freeform 9"/>
              <p:cNvSpPr>
                <a:spLocks noChangeAspect="1"/>
              </p:cNvSpPr>
              <p:nvPr/>
            </p:nvSpPr>
            <p:spPr bwMode="auto">
              <a:xfrm>
                <a:off x="1366" y="2100"/>
                <a:ext cx="12" cy="10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8" y="0"/>
                  </a:cxn>
                  <a:cxn ang="0">
                    <a:pos x="10" y="2"/>
                  </a:cxn>
                  <a:cxn ang="0">
                    <a:pos x="12" y="2"/>
                  </a:cxn>
                  <a:cxn ang="0">
                    <a:pos x="12" y="4"/>
                  </a:cxn>
                  <a:cxn ang="0">
                    <a:pos x="12" y="8"/>
                  </a:cxn>
                  <a:cxn ang="0">
                    <a:pos x="10" y="8"/>
                  </a:cxn>
                  <a:cxn ang="0">
                    <a:pos x="8" y="10"/>
                  </a:cxn>
                  <a:cxn ang="0">
                    <a:pos x="6" y="10"/>
                  </a:cxn>
                  <a:cxn ang="0">
                    <a:pos x="4" y="10"/>
                  </a:cxn>
                  <a:cxn ang="0">
                    <a:pos x="2" y="8"/>
                  </a:cxn>
                  <a:cxn ang="0">
                    <a:pos x="2" y="8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6" y="0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lnTo>
                      <a:pt x="8" y="0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442" name="Freeform 10"/>
              <p:cNvSpPr>
                <a:spLocks noChangeAspect="1"/>
              </p:cNvSpPr>
              <p:nvPr/>
            </p:nvSpPr>
            <p:spPr bwMode="auto">
              <a:xfrm>
                <a:off x="1386" y="2044"/>
                <a:ext cx="42" cy="66"/>
              </a:xfrm>
              <a:custGeom>
                <a:avLst/>
                <a:gdLst/>
                <a:ahLst/>
                <a:cxnLst>
                  <a:cxn ang="0">
                    <a:pos x="42" y="54"/>
                  </a:cxn>
                  <a:cxn ang="0">
                    <a:pos x="38" y="66"/>
                  </a:cxn>
                  <a:cxn ang="0">
                    <a:pos x="0" y="66"/>
                  </a:cxn>
                  <a:cxn ang="0">
                    <a:pos x="0" y="64"/>
                  </a:cxn>
                  <a:cxn ang="0">
                    <a:pos x="10" y="54"/>
                  </a:cxn>
                  <a:cxn ang="0">
                    <a:pos x="18" y="46"/>
                  </a:cxn>
                  <a:cxn ang="0">
                    <a:pos x="22" y="40"/>
                  </a:cxn>
                  <a:cxn ang="0">
                    <a:pos x="26" y="32"/>
                  </a:cxn>
                  <a:cxn ang="0">
                    <a:pos x="28" y="28"/>
                  </a:cxn>
                  <a:cxn ang="0">
                    <a:pos x="30" y="22"/>
                  </a:cxn>
                  <a:cxn ang="0">
                    <a:pos x="28" y="16"/>
                  </a:cxn>
                  <a:cxn ang="0">
                    <a:pos x="26" y="12"/>
                  </a:cxn>
                  <a:cxn ang="0">
                    <a:pos x="22" y="8"/>
                  </a:cxn>
                  <a:cxn ang="0">
                    <a:pos x="16" y="8"/>
                  </a:cxn>
                  <a:cxn ang="0">
                    <a:pos x="12" y="8"/>
                  </a:cxn>
                  <a:cxn ang="0">
                    <a:pos x="8" y="10"/>
                  </a:cxn>
                  <a:cxn ang="0">
                    <a:pos x="4" y="14"/>
                  </a:cxn>
                  <a:cxn ang="0">
                    <a:pos x="2" y="18"/>
                  </a:cxn>
                  <a:cxn ang="0">
                    <a:pos x="0" y="18"/>
                  </a:cxn>
                  <a:cxn ang="0">
                    <a:pos x="2" y="10"/>
                  </a:cxn>
                  <a:cxn ang="0">
                    <a:pos x="6" y="6"/>
                  </a:cxn>
                  <a:cxn ang="0">
                    <a:pos x="12" y="2"/>
                  </a:cxn>
                  <a:cxn ang="0">
                    <a:pos x="20" y="0"/>
                  </a:cxn>
                  <a:cxn ang="0">
                    <a:pos x="26" y="2"/>
                  </a:cxn>
                  <a:cxn ang="0">
                    <a:pos x="32" y="6"/>
                  </a:cxn>
                  <a:cxn ang="0">
                    <a:pos x="36" y="10"/>
                  </a:cxn>
                  <a:cxn ang="0">
                    <a:pos x="38" y="18"/>
                  </a:cxn>
                  <a:cxn ang="0">
                    <a:pos x="38" y="22"/>
                  </a:cxn>
                  <a:cxn ang="0">
                    <a:pos x="36" y="26"/>
                  </a:cxn>
                  <a:cxn ang="0">
                    <a:pos x="30" y="34"/>
                  </a:cxn>
                  <a:cxn ang="0">
                    <a:pos x="24" y="44"/>
                  </a:cxn>
                  <a:cxn ang="0">
                    <a:pos x="18" y="50"/>
                  </a:cxn>
                  <a:cxn ang="0">
                    <a:pos x="12" y="56"/>
                  </a:cxn>
                  <a:cxn ang="0">
                    <a:pos x="8" y="58"/>
                  </a:cxn>
                  <a:cxn ang="0">
                    <a:pos x="26" y="58"/>
                  </a:cxn>
                  <a:cxn ang="0">
                    <a:pos x="30" y="58"/>
                  </a:cxn>
                  <a:cxn ang="0">
                    <a:pos x="34" y="58"/>
                  </a:cxn>
                  <a:cxn ang="0">
                    <a:pos x="36" y="58"/>
                  </a:cxn>
                  <a:cxn ang="0">
                    <a:pos x="36" y="56"/>
                  </a:cxn>
                  <a:cxn ang="0">
                    <a:pos x="38" y="56"/>
                  </a:cxn>
                  <a:cxn ang="0">
                    <a:pos x="40" y="54"/>
                  </a:cxn>
                  <a:cxn ang="0">
                    <a:pos x="42" y="54"/>
                  </a:cxn>
                </a:cxnLst>
                <a:rect l="0" t="0" r="r" b="b"/>
                <a:pathLst>
                  <a:path w="42" h="66">
                    <a:moveTo>
                      <a:pt x="42" y="54"/>
                    </a:moveTo>
                    <a:lnTo>
                      <a:pt x="38" y="66"/>
                    </a:lnTo>
                    <a:lnTo>
                      <a:pt x="0" y="66"/>
                    </a:lnTo>
                    <a:lnTo>
                      <a:pt x="0" y="64"/>
                    </a:lnTo>
                    <a:lnTo>
                      <a:pt x="10" y="54"/>
                    </a:lnTo>
                    <a:lnTo>
                      <a:pt x="18" y="46"/>
                    </a:lnTo>
                    <a:lnTo>
                      <a:pt x="22" y="40"/>
                    </a:lnTo>
                    <a:lnTo>
                      <a:pt x="26" y="32"/>
                    </a:lnTo>
                    <a:lnTo>
                      <a:pt x="28" y="28"/>
                    </a:lnTo>
                    <a:lnTo>
                      <a:pt x="30" y="22"/>
                    </a:lnTo>
                    <a:lnTo>
                      <a:pt x="28" y="16"/>
                    </a:lnTo>
                    <a:lnTo>
                      <a:pt x="26" y="12"/>
                    </a:lnTo>
                    <a:lnTo>
                      <a:pt x="22" y="8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8" y="10"/>
                    </a:lnTo>
                    <a:lnTo>
                      <a:pt x="4" y="14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2" y="10"/>
                    </a:lnTo>
                    <a:lnTo>
                      <a:pt x="6" y="6"/>
                    </a:lnTo>
                    <a:lnTo>
                      <a:pt x="12" y="2"/>
                    </a:lnTo>
                    <a:lnTo>
                      <a:pt x="20" y="0"/>
                    </a:lnTo>
                    <a:lnTo>
                      <a:pt x="26" y="2"/>
                    </a:lnTo>
                    <a:lnTo>
                      <a:pt x="32" y="6"/>
                    </a:lnTo>
                    <a:lnTo>
                      <a:pt x="36" y="10"/>
                    </a:lnTo>
                    <a:lnTo>
                      <a:pt x="38" y="18"/>
                    </a:lnTo>
                    <a:lnTo>
                      <a:pt x="38" y="22"/>
                    </a:lnTo>
                    <a:lnTo>
                      <a:pt x="36" y="26"/>
                    </a:lnTo>
                    <a:lnTo>
                      <a:pt x="30" y="34"/>
                    </a:lnTo>
                    <a:lnTo>
                      <a:pt x="24" y="44"/>
                    </a:lnTo>
                    <a:lnTo>
                      <a:pt x="18" y="50"/>
                    </a:lnTo>
                    <a:lnTo>
                      <a:pt x="12" y="56"/>
                    </a:lnTo>
                    <a:lnTo>
                      <a:pt x="8" y="58"/>
                    </a:lnTo>
                    <a:lnTo>
                      <a:pt x="26" y="58"/>
                    </a:lnTo>
                    <a:lnTo>
                      <a:pt x="30" y="58"/>
                    </a:lnTo>
                    <a:lnTo>
                      <a:pt x="34" y="58"/>
                    </a:lnTo>
                    <a:lnTo>
                      <a:pt x="36" y="58"/>
                    </a:lnTo>
                    <a:lnTo>
                      <a:pt x="36" y="56"/>
                    </a:lnTo>
                    <a:lnTo>
                      <a:pt x="38" y="56"/>
                    </a:lnTo>
                    <a:lnTo>
                      <a:pt x="40" y="54"/>
                    </a:lnTo>
                    <a:lnTo>
                      <a:pt x="42" y="5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443" name="Line 1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470" y="1898"/>
                <a:ext cx="12" cy="6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444" name="Freeform 12"/>
              <p:cNvSpPr>
                <a:spLocks noChangeAspect="1" noEditPoints="1"/>
              </p:cNvSpPr>
              <p:nvPr/>
            </p:nvSpPr>
            <p:spPr bwMode="auto">
              <a:xfrm>
                <a:off x="1524" y="1900"/>
                <a:ext cx="40" cy="66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" y="24"/>
                  </a:cxn>
                  <a:cxn ang="0">
                    <a:pos x="4" y="16"/>
                  </a:cxn>
                  <a:cxn ang="0">
                    <a:pos x="8" y="8"/>
                  </a:cxn>
                  <a:cxn ang="0">
                    <a:pos x="12" y="4"/>
                  </a:cxn>
                  <a:cxn ang="0">
                    <a:pos x="16" y="2"/>
                  </a:cxn>
                  <a:cxn ang="0">
                    <a:pos x="20" y="0"/>
                  </a:cxn>
                  <a:cxn ang="0">
                    <a:pos x="26" y="2"/>
                  </a:cxn>
                  <a:cxn ang="0">
                    <a:pos x="30" y="4"/>
                  </a:cxn>
                  <a:cxn ang="0">
                    <a:pos x="34" y="8"/>
                  </a:cxn>
                  <a:cxn ang="0">
                    <a:pos x="38" y="14"/>
                  </a:cxn>
                  <a:cxn ang="0">
                    <a:pos x="40" y="24"/>
                  </a:cxn>
                  <a:cxn ang="0">
                    <a:pos x="40" y="34"/>
                  </a:cxn>
                  <a:cxn ang="0">
                    <a:pos x="40" y="44"/>
                  </a:cxn>
                  <a:cxn ang="0">
                    <a:pos x="38" y="52"/>
                  </a:cxn>
                  <a:cxn ang="0">
                    <a:pos x="34" y="58"/>
                  </a:cxn>
                  <a:cxn ang="0">
                    <a:pos x="30" y="64"/>
                  </a:cxn>
                  <a:cxn ang="0">
                    <a:pos x="24" y="66"/>
                  </a:cxn>
                  <a:cxn ang="0">
                    <a:pos x="20" y="66"/>
                  </a:cxn>
                  <a:cxn ang="0">
                    <a:pos x="14" y="66"/>
                  </a:cxn>
                  <a:cxn ang="0">
                    <a:pos x="10" y="62"/>
                  </a:cxn>
                  <a:cxn ang="0">
                    <a:pos x="6" y="56"/>
                  </a:cxn>
                  <a:cxn ang="0">
                    <a:pos x="2" y="50"/>
                  </a:cxn>
                  <a:cxn ang="0">
                    <a:pos x="2" y="42"/>
                  </a:cxn>
                  <a:cxn ang="0">
                    <a:pos x="0" y="34"/>
                  </a:cxn>
                  <a:cxn ang="0">
                    <a:pos x="10" y="36"/>
                  </a:cxn>
                  <a:cxn ang="0">
                    <a:pos x="10" y="48"/>
                  </a:cxn>
                  <a:cxn ang="0">
                    <a:pos x="12" y="56"/>
                  </a:cxn>
                  <a:cxn ang="0">
                    <a:pos x="14" y="60"/>
                  </a:cxn>
                  <a:cxn ang="0">
                    <a:pos x="18" y="62"/>
                  </a:cxn>
                  <a:cxn ang="0">
                    <a:pos x="20" y="64"/>
                  </a:cxn>
                  <a:cxn ang="0">
                    <a:pos x="22" y="62"/>
                  </a:cxn>
                  <a:cxn ang="0">
                    <a:pos x="26" y="62"/>
                  </a:cxn>
                  <a:cxn ang="0">
                    <a:pos x="28" y="58"/>
                  </a:cxn>
                  <a:cxn ang="0">
                    <a:pos x="30" y="54"/>
                  </a:cxn>
                  <a:cxn ang="0">
                    <a:pos x="30" y="48"/>
                  </a:cxn>
                  <a:cxn ang="0">
                    <a:pos x="32" y="40"/>
                  </a:cxn>
                  <a:cxn ang="0">
                    <a:pos x="32" y="30"/>
                  </a:cxn>
                  <a:cxn ang="0">
                    <a:pos x="30" y="20"/>
                  </a:cxn>
                  <a:cxn ang="0">
                    <a:pos x="30" y="12"/>
                  </a:cxn>
                  <a:cxn ang="0">
                    <a:pos x="28" y="8"/>
                  </a:cxn>
                  <a:cxn ang="0">
                    <a:pos x="26" y="6"/>
                  </a:cxn>
                  <a:cxn ang="0">
                    <a:pos x="24" y="4"/>
                  </a:cxn>
                  <a:cxn ang="0">
                    <a:pos x="20" y="4"/>
                  </a:cxn>
                  <a:cxn ang="0">
                    <a:pos x="18" y="4"/>
                  </a:cxn>
                  <a:cxn ang="0">
                    <a:pos x="16" y="6"/>
                  </a:cxn>
                  <a:cxn ang="0">
                    <a:pos x="12" y="12"/>
                  </a:cxn>
                  <a:cxn ang="0">
                    <a:pos x="10" y="18"/>
                  </a:cxn>
                  <a:cxn ang="0">
                    <a:pos x="10" y="26"/>
                  </a:cxn>
                  <a:cxn ang="0">
                    <a:pos x="10" y="36"/>
                  </a:cxn>
                </a:cxnLst>
                <a:rect l="0" t="0" r="r" b="b"/>
                <a:pathLst>
                  <a:path w="40" h="66">
                    <a:moveTo>
                      <a:pt x="0" y="34"/>
                    </a:moveTo>
                    <a:lnTo>
                      <a:pt x="2" y="24"/>
                    </a:lnTo>
                    <a:lnTo>
                      <a:pt x="4" y="16"/>
                    </a:lnTo>
                    <a:lnTo>
                      <a:pt x="8" y="8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20" y="0"/>
                    </a:lnTo>
                    <a:lnTo>
                      <a:pt x="26" y="2"/>
                    </a:lnTo>
                    <a:lnTo>
                      <a:pt x="30" y="4"/>
                    </a:lnTo>
                    <a:lnTo>
                      <a:pt x="34" y="8"/>
                    </a:lnTo>
                    <a:lnTo>
                      <a:pt x="38" y="14"/>
                    </a:lnTo>
                    <a:lnTo>
                      <a:pt x="40" y="24"/>
                    </a:lnTo>
                    <a:lnTo>
                      <a:pt x="40" y="34"/>
                    </a:lnTo>
                    <a:lnTo>
                      <a:pt x="40" y="44"/>
                    </a:lnTo>
                    <a:lnTo>
                      <a:pt x="38" y="52"/>
                    </a:lnTo>
                    <a:lnTo>
                      <a:pt x="34" y="58"/>
                    </a:lnTo>
                    <a:lnTo>
                      <a:pt x="30" y="64"/>
                    </a:lnTo>
                    <a:lnTo>
                      <a:pt x="24" y="66"/>
                    </a:lnTo>
                    <a:lnTo>
                      <a:pt x="20" y="66"/>
                    </a:lnTo>
                    <a:lnTo>
                      <a:pt x="14" y="66"/>
                    </a:lnTo>
                    <a:lnTo>
                      <a:pt x="10" y="62"/>
                    </a:lnTo>
                    <a:lnTo>
                      <a:pt x="6" y="56"/>
                    </a:lnTo>
                    <a:lnTo>
                      <a:pt x="2" y="50"/>
                    </a:lnTo>
                    <a:lnTo>
                      <a:pt x="2" y="42"/>
                    </a:lnTo>
                    <a:lnTo>
                      <a:pt x="0" y="34"/>
                    </a:lnTo>
                    <a:close/>
                    <a:moveTo>
                      <a:pt x="10" y="36"/>
                    </a:moveTo>
                    <a:lnTo>
                      <a:pt x="10" y="48"/>
                    </a:lnTo>
                    <a:lnTo>
                      <a:pt x="12" y="56"/>
                    </a:lnTo>
                    <a:lnTo>
                      <a:pt x="14" y="60"/>
                    </a:lnTo>
                    <a:lnTo>
                      <a:pt x="18" y="62"/>
                    </a:lnTo>
                    <a:lnTo>
                      <a:pt x="20" y="64"/>
                    </a:lnTo>
                    <a:lnTo>
                      <a:pt x="22" y="62"/>
                    </a:lnTo>
                    <a:lnTo>
                      <a:pt x="26" y="62"/>
                    </a:lnTo>
                    <a:lnTo>
                      <a:pt x="28" y="58"/>
                    </a:lnTo>
                    <a:lnTo>
                      <a:pt x="30" y="54"/>
                    </a:lnTo>
                    <a:lnTo>
                      <a:pt x="30" y="48"/>
                    </a:lnTo>
                    <a:lnTo>
                      <a:pt x="32" y="40"/>
                    </a:lnTo>
                    <a:lnTo>
                      <a:pt x="32" y="30"/>
                    </a:lnTo>
                    <a:lnTo>
                      <a:pt x="30" y="20"/>
                    </a:lnTo>
                    <a:lnTo>
                      <a:pt x="30" y="12"/>
                    </a:lnTo>
                    <a:lnTo>
                      <a:pt x="28" y="8"/>
                    </a:lnTo>
                    <a:lnTo>
                      <a:pt x="26" y="6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2" y="12"/>
                    </a:lnTo>
                    <a:lnTo>
                      <a:pt x="10" y="18"/>
                    </a:lnTo>
                    <a:lnTo>
                      <a:pt x="10" y="26"/>
                    </a:lnTo>
                    <a:lnTo>
                      <a:pt x="1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445" name="Freeform 13"/>
              <p:cNvSpPr>
                <a:spLocks noChangeAspect="1"/>
              </p:cNvSpPr>
              <p:nvPr/>
            </p:nvSpPr>
            <p:spPr bwMode="auto">
              <a:xfrm>
                <a:off x="1576" y="1956"/>
                <a:ext cx="10" cy="10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8" y="0"/>
                  </a:cxn>
                  <a:cxn ang="0">
                    <a:pos x="8" y="2"/>
                  </a:cxn>
                  <a:cxn ang="0">
                    <a:pos x="10" y="2"/>
                  </a:cxn>
                  <a:cxn ang="0">
                    <a:pos x="10" y="6"/>
                  </a:cxn>
                  <a:cxn ang="0">
                    <a:pos x="10" y="8"/>
                  </a:cxn>
                  <a:cxn ang="0">
                    <a:pos x="8" y="8"/>
                  </a:cxn>
                  <a:cxn ang="0">
                    <a:pos x="8" y="10"/>
                  </a:cxn>
                  <a:cxn ang="0">
                    <a:pos x="6" y="10"/>
                  </a:cxn>
                  <a:cxn ang="0">
                    <a:pos x="2" y="10"/>
                  </a:cxn>
                  <a:cxn ang="0">
                    <a:pos x="2" y="8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6" y="0"/>
                  </a:cxn>
                </a:cxnLst>
                <a:rect l="0" t="0" r="r" b="b"/>
                <a:pathLst>
                  <a:path w="10" h="10">
                    <a:moveTo>
                      <a:pt x="6" y="0"/>
                    </a:moveTo>
                    <a:lnTo>
                      <a:pt x="8" y="0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446" name="Freeform 14"/>
              <p:cNvSpPr>
                <a:spLocks noChangeAspect="1" noEditPoints="1"/>
              </p:cNvSpPr>
              <p:nvPr/>
            </p:nvSpPr>
            <p:spPr bwMode="auto">
              <a:xfrm>
                <a:off x="1594" y="1900"/>
                <a:ext cx="42" cy="66"/>
              </a:xfrm>
              <a:custGeom>
                <a:avLst/>
                <a:gdLst/>
                <a:ahLst/>
                <a:cxnLst>
                  <a:cxn ang="0">
                    <a:pos x="42" y="42"/>
                  </a:cxn>
                  <a:cxn ang="0">
                    <a:pos x="42" y="48"/>
                  </a:cxn>
                  <a:cxn ang="0">
                    <a:pos x="34" y="48"/>
                  </a:cxn>
                  <a:cxn ang="0">
                    <a:pos x="34" y="66"/>
                  </a:cxn>
                  <a:cxn ang="0">
                    <a:pos x="26" y="66"/>
                  </a:cxn>
                  <a:cxn ang="0">
                    <a:pos x="26" y="48"/>
                  </a:cxn>
                  <a:cxn ang="0">
                    <a:pos x="0" y="48"/>
                  </a:cxn>
                  <a:cxn ang="0">
                    <a:pos x="0" y="44"/>
                  </a:cxn>
                  <a:cxn ang="0">
                    <a:pos x="28" y="0"/>
                  </a:cxn>
                  <a:cxn ang="0">
                    <a:pos x="34" y="0"/>
                  </a:cxn>
                  <a:cxn ang="0">
                    <a:pos x="34" y="42"/>
                  </a:cxn>
                  <a:cxn ang="0">
                    <a:pos x="42" y="42"/>
                  </a:cxn>
                  <a:cxn ang="0">
                    <a:pos x="26" y="42"/>
                  </a:cxn>
                  <a:cxn ang="0">
                    <a:pos x="26" y="10"/>
                  </a:cxn>
                  <a:cxn ang="0">
                    <a:pos x="4" y="42"/>
                  </a:cxn>
                  <a:cxn ang="0">
                    <a:pos x="26" y="42"/>
                  </a:cxn>
                </a:cxnLst>
                <a:rect l="0" t="0" r="r" b="b"/>
                <a:pathLst>
                  <a:path w="42" h="66">
                    <a:moveTo>
                      <a:pt x="42" y="42"/>
                    </a:moveTo>
                    <a:lnTo>
                      <a:pt x="42" y="48"/>
                    </a:lnTo>
                    <a:lnTo>
                      <a:pt x="34" y="48"/>
                    </a:lnTo>
                    <a:lnTo>
                      <a:pt x="34" y="66"/>
                    </a:lnTo>
                    <a:lnTo>
                      <a:pt x="26" y="66"/>
                    </a:lnTo>
                    <a:lnTo>
                      <a:pt x="26" y="48"/>
                    </a:lnTo>
                    <a:lnTo>
                      <a:pt x="0" y="48"/>
                    </a:lnTo>
                    <a:lnTo>
                      <a:pt x="0" y="44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4" y="42"/>
                    </a:lnTo>
                    <a:lnTo>
                      <a:pt x="42" y="42"/>
                    </a:lnTo>
                    <a:close/>
                    <a:moveTo>
                      <a:pt x="26" y="42"/>
                    </a:moveTo>
                    <a:lnTo>
                      <a:pt x="26" y="10"/>
                    </a:lnTo>
                    <a:lnTo>
                      <a:pt x="4" y="42"/>
                    </a:lnTo>
                    <a:lnTo>
                      <a:pt x="26" y="4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447" name="Line 1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654" y="1776"/>
                <a:ext cx="12" cy="6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448" name="Freeform 16"/>
              <p:cNvSpPr>
                <a:spLocks noChangeAspect="1" noEditPoints="1"/>
              </p:cNvSpPr>
              <p:nvPr/>
            </p:nvSpPr>
            <p:spPr bwMode="auto">
              <a:xfrm>
                <a:off x="1708" y="1774"/>
                <a:ext cx="40" cy="66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" y="24"/>
                  </a:cxn>
                  <a:cxn ang="0">
                    <a:pos x="4" y="14"/>
                  </a:cxn>
                  <a:cxn ang="0">
                    <a:pos x="8" y="8"/>
                  </a:cxn>
                  <a:cxn ang="0">
                    <a:pos x="12" y="2"/>
                  </a:cxn>
                  <a:cxn ang="0">
                    <a:pos x="16" y="0"/>
                  </a:cxn>
                  <a:cxn ang="0">
                    <a:pos x="20" y="0"/>
                  </a:cxn>
                  <a:cxn ang="0">
                    <a:pos x="26" y="0"/>
                  </a:cxn>
                  <a:cxn ang="0">
                    <a:pos x="30" y="4"/>
                  </a:cxn>
                  <a:cxn ang="0">
                    <a:pos x="34" y="8"/>
                  </a:cxn>
                  <a:cxn ang="0">
                    <a:pos x="38" y="14"/>
                  </a:cxn>
                  <a:cxn ang="0">
                    <a:pos x="40" y="22"/>
                  </a:cxn>
                  <a:cxn ang="0">
                    <a:pos x="40" y="32"/>
                  </a:cxn>
                  <a:cxn ang="0">
                    <a:pos x="40" y="42"/>
                  </a:cxn>
                  <a:cxn ang="0">
                    <a:pos x="38" y="52"/>
                  </a:cxn>
                  <a:cxn ang="0">
                    <a:pos x="34" y="58"/>
                  </a:cxn>
                  <a:cxn ang="0">
                    <a:pos x="30" y="62"/>
                  </a:cxn>
                  <a:cxn ang="0">
                    <a:pos x="24" y="64"/>
                  </a:cxn>
                  <a:cxn ang="0">
                    <a:pos x="20" y="66"/>
                  </a:cxn>
                  <a:cxn ang="0">
                    <a:pos x="14" y="64"/>
                  </a:cxn>
                  <a:cxn ang="0">
                    <a:pos x="10" y="62"/>
                  </a:cxn>
                  <a:cxn ang="0">
                    <a:pos x="6" y="56"/>
                  </a:cxn>
                  <a:cxn ang="0">
                    <a:pos x="2" y="48"/>
                  </a:cxn>
                  <a:cxn ang="0">
                    <a:pos x="2" y="42"/>
                  </a:cxn>
                  <a:cxn ang="0">
                    <a:pos x="0" y="34"/>
                  </a:cxn>
                  <a:cxn ang="0">
                    <a:pos x="10" y="34"/>
                  </a:cxn>
                  <a:cxn ang="0">
                    <a:pos x="10" y="46"/>
                  </a:cxn>
                  <a:cxn ang="0">
                    <a:pos x="12" y="56"/>
                  </a:cxn>
                  <a:cxn ang="0">
                    <a:pos x="14" y="60"/>
                  </a:cxn>
                  <a:cxn ang="0">
                    <a:pos x="18" y="62"/>
                  </a:cxn>
                  <a:cxn ang="0">
                    <a:pos x="20" y="62"/>
                  </a:cxn>
                  <a:cxn ang="0">
                    <a:pos x="24" y="62"/>
                  </a:cxn>
                  <a:cxn ang="0">
                    <a:pos x="26" y="60"/>
                  </a:cxn>
                  <a:cxn ang="0">
                    <a:pos x="28" y="58"/>
                  </a:cxn>
                  <a:cxn ang="0">
                    <a:pos x="30" y="52"/>
                  </a:cxn>
                  <a:cxn ang="0">
                    <a:pos x="30" y="46"/>
                  </a:cxn>
                  <a:cxn ang="0">
                    <a:pos x="32" y="40"/>
                  </a:cxn>
                  <a:cxn ang="0">
                    <a:pos x="32" y="30"/>
                  </a:cxn>
                  <a:cxn ang="0">
                    <a:pos x="32" y="20"/>
                  </a:cxn>
                  <a:cxn ang="0">
                    <a:pos x="30" y="12"/>
                  </a:cxn>
                  <a:cxn ang="0">
                    <a:pos x="28" y="8"/>
                  </a:cxn>
                  <a:cxn ang="0">
                    <a:pos x="26" y="4"/>
                  </a:cxn>
                  <a:cxn ang="0">
                    <a:pos x="24" y="4"/>
                  </a:cxn>
                  <a:cxn ang="0">
                    <a:pos x="20" y="2"/>
                  </a:cxn>
                  <a:cxn ang="0">
                    <a:pos x="18" y="4"/>
                  </a:cxn>
                  <a:cxn ang="0">
                    <a:pos x="16" y="6"/>
                  </a:cxn>
                  <a:cxn ang="0">
                    <a:pos x="12" y="10"/>
                  </a:cxn>
                  <a:cxn ang="0">
                    <a:pos x="10" y="18"/>
                  </a:cxn>
                  <a:cxn ang="0">
                    <a:pos x="10" y="26"/>
                  </a:cxn>
                  <a:cxn ang="0">
                    <a:pos x="10" y="34"/>
                  </a:cxn>
                </a:cxnLst>
                <a:rect l="0" t="0" r="r" b="b"/>
                <a:pathLst>
                  <a:path w="40" h="66">
                    <a:moveTo>
                      <a:pt x="0" y="34"/>
                    </a:moveTo>
                    <a:lnTo>
                      <a:pt x="2" y="24"/>
                    </a:lnTo>
                    <a:lnTo>
                      <a:pt x="4" y="14"/>
                    </a:lnTo>
                    <a:lnTo>
                      <a:pt x="8" y="8"/>
                    </a:lnTo>
                    <a:lnTo>
                      <a:pt x="12" y="2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6" y="0"/>
                    </a:lnTo>
                    <a:lnTo>
                      <a:pt x="30" y="4"/>
                    </a:lnTo>
                    <a:lnTo>
                      <a:pt x="34" y="8"/>
                    </a:lnTo>
                    <a:lnTo>
                      <a:pt x="38" y="14"/>
                    </a:lnTo>
                    <a:lnTo>
                      <a:pt x="40" y="22"/>
                    </a:lnTo>
                    <a:lnTo>
                      <a:pt x="40" y="32"/>
                    </a:lnTo>
                    <a:lnTo>
                      <a:pt x="40" y="42"/>
                    </a:lnTo>
                    <a:lnTo>
                      <a:pt x="38" y="52"/>
                    </a:lnTo>
                    <a:lnTo>
                      <a:pt x="34" y="58"/>
                    </a:lnTo>
                    <a:lnTo>
                      <a:pt x="30" y="62"/>
                    </a:lnTo>
                    <a:lnTo>
                      <a:pt x="24" y="64"/>
                    </a:lnTo>
                    <a:lnTo>
                      <a:pt x="20" y="66"/>
                    </a:lnTo>
                    <a:lnTo>
                      <a:pt x="14" y="64"/>
                    </a:lnTo>
                    <a:lnTo>
                      <a:pt x="10" y="62"/>
                    </a:lnTo>
                    <a:lnTo>
                      <a:pt x="6" y="56"/>
                    </a:lnTo>
                    <a:lnTo>
                      <a:pt x="2" y="48"/>
                    </a:lnTo>
                    <a:lnTo>
                      <a:pt x="2" y="42"/>
                    </a:lnTo>
                    <a:lnTo>
                      <a:pt x="0" y="34"/>
                    </a:lnTo>
                    <a:close/>
                    <a:moveTo>
                      <a:pt x="10" y="34"/>
                    </a:moveTo>
                    <a:lnTo>
                      <a:pt x="10" y="46"/>
                    </a:lnTo>
                    <a:lnTo>
                      <a:pt x="12" y="56"/>
                    </a:lnTo>
                    <a:lnTo>
                      <a:pt x="14" y="60"/>
                    </a:lnTo>
                    <a:lnTo>
                      <a:pt x="18" y="62"/>
                    </a:lnTo>
                    <a:lnTo>
                      <a:pt x="20" y="62"/>
                    </a:lnTo>
                    <a:lnTo>
                      <a:pt x="24" y="62"/>
                    </a:lnTo>
                    <a:lnTo>
                      <a:pt x="26" y="60"/>
                    </a:lnTo>
                    <a:lnTo>
                      <a:pt x="28" y="58"/>
                    </a:lnTo>
                    <a:lnTo>
                      <a:pt x="30" y="52"/>
                    </a:lnTo>
                    <a:lnTo>
                      <a:pt x="30" y="46"/>
                    </a:lnTo>
                    <a:lnTo>
                      <a:pt x="32" y="40"/>
                    </a:lnTo>
                    <a:lnTo>
                      <a:pt x="32" y="30"/>
                    </a:lnTo>
                    <a:lnTo>
                      <a:pt x="32" y="20"/>
                    </a:lnTo>
                    <a:lnTo>
                      <a:pt x="30" y="12"/>
                    </a:lnTo>
                    <a:lnTo>
                      <a:pt x="28" y="8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0" y="2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2" y="10"/>
                    </a:lnTo>
                    <a:lnTo>
                      <a:pt x="10" y="18"/>
                    </a:lnTo>
                    <a:lnTo>
                      <a:pt x="10" y="26"/>
                    </a:lnTo>
                    <a:lnTo>
                      <a:pt x="1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449" name="Freeform 17"/>
              <p:cNvSpPr>
                <a:spLocks noChangeAspect="1"/>
              </p:cNvSpPr>
              <p:nvPr/>
            </p:nvSpPr>
            <p:spPr bwMode="auto">
              <a:xfrm>
                <a:off x="1760" y="1828"/>
                <a:ext cx="10" cy="1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8" y="2"/>
                  </a:cxn>
                  <a:cxn ang="0">
                    <a:pos x="10" y="2"/>
                  </a:cxn>
                  <a:cxn ang="0">
                    <a:pos x="10" y="4"/>
                  </a:cxn>
                  <a:cxn ang="0">
                    <a:pos x="10" y="6"/>
                  </a:cxn>
                  <a:cxn ang="0">
                    <a:pos x="10" y="8"/>
                  </a:cxn>
                  <a:cxn ang="0">
                    <a:pos x="10" y="10"/>
                  </a:cxn>
                  <a:cxn ang="0">
                    <a:pos x="8" y="12"/>
                  </a:cxn>
                  <a:cxn ang="0">
                    <a:pos x="6" y="12"/>
                  </a:cxn>
                  <a:cxn ang="0">
                    <a:pos x="4" y="12"/>
                  </a:cxn>
                  <a:cxn ang="0">
                    <a:pos x="2" y="10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2"/>
                  </a:cxn>
                  <a:cxn ang="0">
                    <a:pos x="6" y="0"/>
                  </a:cxn>
                </a:cxnLst>
                <a:rect l="0" t="0" r="r" b="b"/>
                <a:pathLst>
                  <a:path w="10" h="12">
                    <a:moveTo>
                      <a:pt x="6" y="0"/>
                    </a:moveTo>
                    <a:lnTo>
                      <a:pt x="8" y="2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450" name="Freeform 18"/>
              <p:cNvSpPr>
                <a:spLocks noChangeAspect="1" noEditPoints="1"/>
              </p:cNvSpPr>
              <p:nvPr/>
            </p:nvSpPr>
            <p:spPr bwMode="auto">
              <a:xfrm>
                <a:off x="1780" y="1774"/>
                <a:ext cx="40" cy="66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40" y="2"/>
                  </a:cxn>
                  <a:cxn ang="0">
                    <a:pos x="34" y="2"/>
                  </a:cxn>
                  <a:cxn ang="0">
                    <a:pos x="30" y="4"/>
                  </a:cxn>
                  <a:cxn ang="0">
                    <a:pos x="26" y="6"/>
                  </a:cxn>
                  <a:cxn ang="0">
                    <a:pos x="22" y="10"/>
                  </a:cxn>
                  <a:cxn ang="0">
                    <a:pos x="18" y="14"/>
                  </a:cxn>
                  <a:cxn ang="0">
                    <a:pos x="16" y="18"/>
                  </a:cxn>
                  <a:cxn ang="0">
                    <a:pos x="14" y="24"/>
                  </a:cxn>
                  <a:cxn ang="0">
                    <a:pos x="12" y="30"/>
                  </a:cxn>
                  <a:cxn ang="0">
                    <a:pos x="18" y="26"/>
                  </a:cxn>
                  <a:cxn ang="0">
                    <a:pos x="24" y="24"/>
                  </a:cxn>
                  <a:cxn ang="0">
                    <a:pos x="30" y="26"/>
                  </a:cxn>
                  <a:cxn ang="0">
                    <a:pos x="36" y="30"/>
                  </a:cxn>
                  <a:cxn ang="0">
                    <a:pos x="40" y="36"/>
                  </a:cxn>
                  <a:cxn ang="0">
                    <a:pos x="40" y="44"/>
                  </a:cxn>
                  <a:cxn ang="0">
                    <a:pos x="40" y="52"/>
                  </a:cxn>
                  <a:cxn ang="0">
                    <a:pos x="36" y="58"/>
                  </a:cxn>
                  <a:cxn ang="0">
                    <a:pos x="32" y="62"/>
                  </a:cxn>
                  <a:cxn ang="0">
                    <a:pos x="26" y="64"/>
                  </a:cxn>
                  <a:cxn ang="0">
                    <a:pos x="20" y="66"/>
                  </a:cxn>
                  <a:cxn ang="0">
                    <a:pos x="14" y="64"/>
                  </a:cxn>
                  <a:cxn ang="0">
                    <a:pos x="10" y="62"/>
                  </a:cxn>
                  <a:cxn ang="0">
                    <a:pos x="4" y="56"/>
                  </a:cxn>
                  <a:cxn ang="0">
                    <a:pos x="2" y="48"/>
                  </a:cxn>
                  <a:cxn ang="0">
                    <a:pos x="0" y="40"/>
                  </a:cxn>
                  <a:cxn ang="0">
                    <a:pos x="2" y="32"/>
                  </a:cxn>
                  <a:cxn ang="0">
                    <a:pos x="4" y="24"/>
                  </a:cxn>
                  <a:cxn ang="0">
                    <a:pos x="8" y="16"/>
                  </a:cxn>
                  <a:cxn ang="0">
                    <a:pos x="14" y="10"/>
                  </a:cxn>
                  <a:cxn ang="0">
                    <a:pos x="20" y="4"/>
                  </a:cxn>
                  <a:cxn ang="0">
                    <a:pos x="26" y="2"/>
                  </a:cxn>
                  <a:cxn ang="0">
                    <a:pos x="32" y="0"/>
                  </a:cxn>
                  <a:cxn ang="0">
                    <a:pos x="36" y="0"/>
                  </a:cxn>
                  <a:cxn ang="0">
                    <a:pos x="40" y="0"/>
                  </a:cxn>
                  <a:cxn ang="0">
                    <a:pos x="10" y="32"/>
                  </a:cxn>
                  <a:cxn ang="0">
                    <a:pos x="10" y="38"/>
                  </a:cxn>
                  <a:cxn ang="0">
                    <a:pos x="10" y="42"/>
                  </a:cxn>
                  <a:cxn ang="0">
                    <a:pos x="10" y="48"/>
                  </a:cxn>
                  <a:cxn ang="0">
                    <a:pos x="12" y="52"/>
                  </a:cxn>
                  <a:cxn ang="0">
                    <a:pos x="14" y="58"/>
                  </a:cxn>
                  <a:cxn ang="0">
                    <a:pos x="16" y="60"/>
                  </a:cxn>
                  <a:cxn ang="0">
                    <a:pos x="18" y="62"/>
                  </a:cxn>
                  <a:cxn ang="0">
                    <a:pos x="22" y="62"/>
                  </a:cxn>
                  <a:cxn ang="0">
                    <a:pos x="26" y="62"/>
                  </a:cxn>
                  <a:cxn ang="0">
                    <a:pos x="28" y="60"/>
                  </a:cxn>
                  <a:cxn ang="0">
                    <a:pos x="30" y="54"/>
                  </a:cxn>
                  <a:cxn ang="0">
                    <a:pos x="32" y="48"/>
                  </a:cxn>
                  <a:cxn ang="0">
                    <a:pos x="30" y="40"/>
                  </a:cxn>
                  <a:cxn ang="0">
                    <a:pos x="28" y="34"/>
                  </a:cxn>
                  <a:cxn ang="0">
                    <a:pos x="26" y="32"/>
                  </a:cxn>
                  <a:cxn ang="0">
                    <a:pos x="24" y="30"/>
                  </a:cxn>
                  <a:cxn ang="0">
                    <a:pos x="20" y="28"/>
                  </a:cxn>
                  <a:cxn ang="0">
                    <a:pos x="18" y="30"/>
                  </a:cxn>
                  <a:cxn ang="0">
                    <a:pos x="16" y="30"/>
                  </a:cxn>
                  <a:cxn ang="0">
                    <a:pos x="14" y="30"/>
                  </a:cxn>
                  <a:cxn ang="0">
                    <a:pos x="10" y="32"/>
                  </a:cxn>
                </a:cxnLst>
                <a:rect l="0" t="0" r="r" b="b"/>
                <a:pathLst>
                  <a:path w="40" h="66">
                    <a:moveTo>
                      <a:pt x="40" y="0"/>
                    </a:moveTo>
                    <a:lnTo>
                      <a:pt x="40" y="2"/>
                    </a:lnTo>
                    <a:lnTo>
                      <a:pt x="34" y="2"/>
                    </a:lnTo>
                    <a:lnTo>
                      <a:pt x="30" y="4"/>
                    </a:lnTo>
                    <a:lnTo>
                      <a:pt x="26" y="6"/>
                    </a:lnTo>
                    <a:lnTo>
                      <a:pt x="22" y="10"/>
                    </a:lnTo>
                    <a:lnTo>
                      <a:pt x="18" y="14"/>
                    </a:lnTo>
                    <a:lnTo>
                      <a:pt x="16" y="18"/>
                    </a:lnTo>
                    <a:lnTo>
                      <a:pt x="14" y="24"/>
                    </a:lnTo>
                    <a:lnTo>
                      <a:pt x="12" y="30"/>
                    </a:lnTo>
                    <a:lnTo>
                      <a:pt x="18" y="26"/>
                    </a:lnTo>
                    <a:lnTo>
                      <a:pt x="24" y="24"/>
                    </a:lnTo>
                    <a:lnTo>
                      <a:pt x="30" y="26"/>
                    </a:lnTo>
                    <a:lnTo>
                      <a:pt x="36" y="30"/>
                    </a:lnTo>
                    <a:lnTo>
                      <a:pt x="40" y="36"/>
                    </a:lnTo>
                    <a:lnTo>
                      <a:pt x="40" y="44"/>
                    </a:lnTo>
                    <a:lnTo>
                      <a:pt x="40" y="52"/>
                    </a:lnTo>
                    <a:lnTo>
                      <a:pt x="36" y="58"/>
                    </a:lnTo>
                    <a:lnTo>
                      <a:pt x="32" y="62"/>
                    </a:lnTo>
                    <a:lnTo>
                      <a:pt x="26" y="64"/>
                    </a:lnTo>
                    <a:lnTo>
                      <a:pt x="20" y="66"/>
                    </a:lnTo>
                    <a:lnTo>
                      <a:pt x="14" y="64"/>
                    </a:lnTo>
                    <a:lnTo>
                      <a:pt x="10" y="62"/>
                    </a:lnTo>
                    <a:lnTo>
                      <a:pt x="4" y="56"/>
                    </a:lnTo>
                    <a:lnTo>
                      <a:pt x="2" y="48"/>
                    </a:lnTo>
                    <a:lnTo>
                      <a:pt x="0" y="40"/>
                    </a:lnTo>
                    <a:lnTo>
                      <a:pt x="2" y="32"/>
                    </a:lnTo>
                    <a:lnTo>
                      <a:pt x="4" y="24"/>
                    </a:lnTo>
                    <a:lnTo>
                      <a:pt x="8" y="16"/>
                    </a:lnTo>
                    <a:lnTo>
                      <a:pt x="14" y="10"/>
                    </a:lnTo>
                    <a:lnTo>
                      <a:pt x="20" y="4"/>
                    </a:lnTo>
                    <a:lnTo>
                      <a:pt x="26" y="2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40" y="0"/>
                    </a:lnTo>
                    <a:close/>
                    <a:moveTo>
                      <a:pt x="10" y="32"/>
                    </a:moveTo>
                    <a:lnTo>
                      <a:pt x="10" y="38"/>
                    </a:lnTo>
                    <a:lnTo>
                      <a:pt x="10" y="42"/>
                    </a:lnTo>
                    <a:lnTo>
                      <a:pt x="10" y="48"/>
                    </a:lnTo>
                    <a:lnTo>
                      <a:pt x="12" y="52"/>
                    </a:lnTo>
                    <a:lnTo>
                      <a:pt x="14" y="58"/>
                    </a:lnTo>
                    <a:lnTo>
                      <a:pt x="16" y="60"/>
                    </a:lnTo>
                    <a:lnTo>
                      <a:pt x="18" y="62"/>
                    </a:lnTo>
                    <a:lnTo>
                      <a:pt x="22" y="62"/>
                    </a:lnTo>
                    <a:lnTo>
                      <a:pt x="26" y="62"/>
                    </a:lnTo>
                    <a:lnTo>
                      <a:pt x="28" y="60"/>
                    </a:lnTo>
                    <a:lnTo>
                      <a:pt x="30" y="54"/>
                    </a:lnTo>
                    <a:lnTo>
                      <a:pt x="32" y="48"/>
                    </a:lnTo>
                    <a:lnTo>
                      <a:pt x="30" y="40"/>
                    </a:lnTo>
                    <a:lnTo>
                      <a:pt x="28" y="34"/>
                    </a:lnTo>
                    <a:lnTo>
                      <a:pt x="26" y="32"/>
                    </a:lnTo>
                    <a:lnTo>
                      <a:pt x="24" y="30"/>
                    </a:lnTo>
                    <a:lnTo>
                      <a:pt x="20" y="28"/>
                    </a:lnTo>
                    <a:lnTo>
                      <a:pt x="18" y="30"/>
                    </a:lnTo>
                    <a:lnTo>
                      <a:pt x="16" y="30"/>
                    </a:lnTo>
                    <a:lnTo>
                      <a:pt x="14" y="30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451" name="Line 1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818" y="1668"/>
                <a:ext cx="12" cy="4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452" name="Freeform 20"/>
              <p:cNvSpPr>
                <a:spLocks noChangeAspect="1" noEditPoints="1"/>
              </p:cNvSpPr>
              <p:nvPr/>
            </p:nvSpPr>
            <p:spPr bwMode="auto">
              <a:xfrm>
                <a:off x="1872" y="1662"/>
                <a:ext cx="40" cy="6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2" y="22"/>
                  </a:cxn>
                  <a:cxn ang="0">
                    <a:pos x="4" y="14"/>
                  </a:cxn>
                  <a:cxn ang="0">
                    <a:pos x="8" y="8"/>
                  </a:cxn>
                  <a:cxn ang="0">
                    <a:pos x="12" y="2"/>
                  </a:cxn>
                  <a:cxn ang="0">
                    <a:pos x="16" y="0"/>
                  </a:cxn>
                  <a:cxn ang="0">
                    <a:pos x="20" y="0"/>
                  </a:cxn>
                  <a:cxn ang="0">
                    <a:pos x="26" y="0"/>
                  </a:cxn>
                  <a:cxn ang="0">
                    <a:pos x="30" y="2"/>
                  </a:cxn>
                  <a:cxn ang="0">
                    <a:pos x="34" y="6"/>
                  </a:cxn>
                  <a:cxn ang="0">
                    <a:pos x="38" y="14"/>
                  </a:cxn>
                  <a:cxn ang="0">
                    <a:pos x="40" y="22"/>
                  </a:cxn>
                  <a:cxn ang="0">
                    <a:pos x="40" y="32"/>
                  </a:cxn>
                  <a:cxn ang="0">
                    <a:pos x="40" y="42"/>
                  </a:cxn>
                  <a:cxn ang="0">
                    <a:pos x="38" y="50"/>
                  </a:cxn>
                  <a:cxn ang="0">
                    <a:pos x="34" y="58"/>
                  </a:cxn>
                  <a:cxn ang="0">
                    <a:pos x="30" y="62"/>
                  </a:cxn>
                  <a:cxn ang="0">
                    <a:pos x="24" y="64"/>
                  </a:cxn>
                  <a:cxn ang="0">
                    <a:pos x="20" y="66"/>
                  </a:cxn>
                  <a:cxn ang="0">
                    <a:pos x="14" y="64"/>
                  </a:cxn>
                  <a:cxn ang="0">
                    <a:pos x="10" y="60"/>
                  </a:cxn>
                  <a:cxn ang="0">
                    <a:pos x="6" y="54"/>
                  </a:cxn>
                  <a:cxn ang="0">
                    <a:pos x="2" y="48"/>
                  </a:cxn>
                  <a:cxn ang="0">
                    <a:pos x="0" y="42"/>
                  </a:cxn>
                  <a:cxn ang="0">
                    <a:pos x="0" y="32"/>
                  </a:cxn>
                  <a:cxn ang="0">
                    <a:pos x="10" y="34"/>
                  </a:cxn>
                  <a:cxn ang="0">
                    <a:pos x="10" y="46"/>
                  </a:cxn>
                  <a:cxn ang="0">
                    <a:pos x="12" y="56"/>
                  </a:cxn>
                  <a:cxn ang="0">
                    <a:pos x="14" y="60"/>
                  </a:cxn>
                  <a:cxn ang="0">
                    <a:pos x="18" y="62"/>
                  </a:cxn>
                  <a:cxn ang="0">
                    <a:pos x="20" y="62"/>
                  </a:cxn>
                  <a:cxn ang="0">
                    <a:pos x="22" y="62"/>
                  </a:cxn>
                  <a:cxn ang="0">
                    <a:pos x="26" y="60"/>
                  </a:cxn>
                  <a:cxn ang="0">
                    <a:pos x="28" y="58"/>
                  </a:cxn>
                  <a:cxn ang="0">
                    <a:pos x="30" y="52"/>
                  </a:cxn>
                  <a:cxn ang="0">
                    <a:pos x="30" y="46"/>
                  </a:cxn>
                  <a:cxn ang="0">
                    <a:pos x="32" y="38"/>
                  </a:cxn>
                  <a:cxn ang="0">
                    <a:pos x="32" y="30"/>
                  </a:cxn>
                  <a:cxn ang="0">
                    <a:pos x="30" y="20"/>
                  </a:cxn>
                  <a:cxn ang="0">
                    <a:pos x="30" y="12"/>
                  </a:cxn>
                  <a:cxn ang="0">
                    <a:pos x="28" y="8"/>
                  </a:cxn>
                  <a:cxn ang="0">
                    <a:pos x="24" y="4"/>
                  </a:cxn>
                  <a:cxn ang="0">
                    <a:pos x="22" y="2"/>
                  </a:cxn>
                  <a:cxn ang="0">
                    <a:pos x="20" y="2"/>
                  </a:cxn>
                  <a:cxn ang="0">
                    <a:pos x="18" y="4"/>
                  </a:cxn>
                  <a:cxn ang="0">
                    <a:pos x="14" y="6"/>
                  </a:cxn>
                  <a:cxn ang="0">
                    <a:pos x="12" y="10"/>
                  </a:cxn>
                  <a:cxn ang="0">
                    <a:pos x="10" y="18"/>
                  </a:cxn>
                  <a:cxn ang="0">
                    <a:pos x="10" y="26"/>
                  </a:cxn>
                  <a:cxn ang="0">
                    <a:pos x="10" y="34"/>
                  </a:cxn>
                </a:cxnLst>
                <a:rect l="0" t="0" r="r" b="b"/>
                <a:pathLst>
                  <a:path w="40" h="66">
                    <a:moveTo>
                      <a:pt x="0" y="32"/>
                    </a:moveTo>
                    <a:lnTo>
                      <a:pt x="2" y="22"/>
                    </a:lnTo>
                    <a:lnTo>
                      <a:pt x="4" y="14"/>
                    </a:lnTo>
                    <a:lnTo>
                      <a:pt x="8" y="8"/>
                    </a:lnTo>
                    <a:lnTo>
                      <a:pt x="12" y="2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6" y="0"/>
                    </a:lnTo>
                    <a:lnTo>
                      <a:pt x="30" y="2"/>
                    </a:lnTo>
                    <a:lnTo>
                      <a:pt x="34" y="6"/>
                    </a:lnTo>
                    <a:lnTo>
                      <a:pt x="38" y="14"/>
                    </a:lnTo>
                    <a:lnTo>
                      <a:pt x="40" y="22"/>
                    </a:lnTo>
                    <a:lnTo>
                      <a:pt x="40" y="32"/>
                    </a:lnTo>
                    <a:lnTo>
                      <a:pt x="40" y="42"/>
                    </a:lnTo>
                    <a:lnTo>
                      <a:pt x="38" y="50"/>
                    </a:lnTo>
                    <a:lnTo>
                      <a:pt x="34" y="58"/>
                    </a:lnTo>
                    <a:lnTo>
                      <a:pt x="30" y="62"/>
                    </a:lnTo>
                    <a:lnTo>
                      <a:pt x="24" y="64"/>
                    </a:lnTo>
                    <a:lnTo>
                      <a:pt x="20" y="66"/>
                    </a:lnTo>
                    <a:lnTo>
                      <a:pt x="14" y="64"/>
                    </a:lnTo>
                    <a:lnTo>
                      <a:pt x="10" y="60"/>
                    </a:lnTo>
                    <a:lnTo>
                      <a:pt x="6" y="54"/>
                    </a:lnTo>
                    <a:lnTo>
                      <a:pt x="2" y="48"/>
                    </a:lnTo>
                    <a:lnTo>
                      <a:pt x="0" y="42"/>
                    </a:lnTo>
                    <a:lnTo>
                      <a:pt x="0" y="32"/>
                    </a:lnTo>
                    <a:close/>
                    <a:moveTo>
                      <a:pt x="10" y="34"/>
                    </a:moveTo>
                    <a:lnTo>
                      <a:pt x="10" y="46"/>
                    </a:lnTo>
                    <a:lnTo>
                      <a:pt x="12" y="56"/>
                    </a:lnTo>
                    <a:lnTo>
                      <a:pt x="14" y="60"/>
                    </a:lnTo>
                    <a:lnTo>
                      <a:pt x="18" y="62"/>
                    </a:lnTo>
                    <a:lnTo>
                      <a:pt x="20" y="62"/>
                    </a:lnTo>
                    <a:lnTo>
                      <a:pt x="22" y="62"/>
                    </a:lnTo>
                    <a:lnTo>
                      <a:pt x="26" y="60"/>
                    </a:lnTo>
                    <a:lnTo>
                      <a:pt x="28" y="58"/>
                    </a:lnTo>
                    <a:lnTo>
                      <a:pt x="30" y="52"/>
                    </a:lnTo>
                    <a:lnTo>
                      <a:pt x="30" y="46"/>
                    </a:lnTo>
                    <a:lnTo>
                      <a:pt x="32" y="38"/>
                    </a:lnTo>
                    <a:lnTo>
                      <a:pt x="32" y="30"/>
                    </a:lnTo>
                    <a:lnTo>
                      <a:pt x="30" y="20"/>
                    </a:lnTo>
                    <a:lnTo>
                      <a:pt x="30" y="12"/>
                    </a:lnTo>
                    <a:lnTo>
                      <a:pt x="28" y="8"/>
                    </a:lnTo>
                    <a:lnTo>
                      <a:pt x="24" y="4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4"/>
                    </a:lnTo>
                    <a:lnTo>
                      <a:pt x="14" y="6"/>
                    </a:lnTo>
                    <a:lnTo>
                      <a:pt x="12" y="10"/>
                    </a:lnTo>
                    <a:lnTo>
                      <a:pt x="10" y="18"/>
                    </a:lnTo>
                    <a:lnTo>
                      <a:pt x="10" y="26"/>
                    </a:lnTo>
                    <a:lnTo>
                      <a:pt x="1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453" name="Freeform 21"/>
              <p:cNvSpPr>
                <a:spLocks noChangeAspect="1"/>
              </p:cNvSpPr>
              <p:nvPr/>
            </p:nvSpPr>
            <p:spPr bwMode="auto">
              <a:xfrm>
                <a:off x="1924" y="1716"/>
                <a:ext cx="10" cy="1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6" y="0"/>
                  </a:cxn>
                  <a:cxn ang="0">
                    <a:pos x="8" y="2"/>
                  </a:cxn>
                  <a:cxn ang="0">
                    <a:pos x="10" y="4"/>
                  </a:cxn>
                  <a:cxn ang="0">
                    <a:pos x="10" y="6"/>
                  </a:cxn>
                  <a:cxn ang="0">
                    <a:pos x="10" y="8"/>
                  </a:cxn>
                  <a:cxn ang="0">
                    <a:pos x="8" y="10"/>
                  </a:cxn>
                  <a:cxn ang="0">
                    <a:pos x="6" y="12"/>
                  </a:cxn>
                  <a:cxn ang="0">
                    <a:pos x="4" y="12"/>
                  </a:cxn>
                  <a:cxn ang="0">
                    <a:pos x="2" y="12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4" y="0"/>
                  </a:cxn>
                </a:cxnLst>
                <a:rect l="0" t="0" r="r" b="b"/>
                <a:pathLst>
                  <a:path w="10" h="12">
                    <a:moveTo>
                      <a:pt x="4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454" name="Freeform 22"/>
              <p:cNvSpPr>
                <a:spLocks noChangeAspect="1" noEditPoints="1"/>
              </p:cNvSpPr>
              <p:nvPr/>
            </p:nvSpPr>
            <p:spPr bwMode="auto">
              <a:xfrm>
                <a:off x="1946" y="1662"/>
                <a:ext cx="38" cy="66"/>
              </a:xfrm>
              <a:custGeom>
                <a:avLst/>
                <a:gdLst/>
                <a:ahLst/>
                <a:cxnLst>
                  <a:cxn ang="0">
                    <a:pos x="6" y="26"/>
                  </a:cxn>
                  <a:cxn ang="0">
                    <a:pos x="2" y="18"/>
                  </a:cxn>
                  <a:cxn ang="0">
                    <a:pos x="2" y="8"/>
                  </a:cxn>
                  <a:cxn ang="0">
                    <a:pos x="12" y="0"/>
                  </a:cxn>
                  <a:cxn ang="0">
                    <a:pos x="26" y="0"/>
                  </a:cxn>
                  <a:cxn ang="0">
                    <a:pos x="36" y="8"/>
                  </a:cxn>
                  <a:cxn ang="0">
                    <a:pos x="36" y="16"/>
                  </a:cxn>
                  <a:cxn ang="0">
                    <a:pos x="30" y="24"/>
                  </a:cxn>
                  <a:cxn ang="0">
                    <a:pos x="28" y="34"/>
                  </a:cxn>
                  <a:cxn ang="0">
                    <a:pos x="34" y="40"/>
                  </a:cxn>
                  <a:cxn ang="0">
                    <a:pos x="38" y="50"/>
                  </a:cxn>
                  <a:cxn ang="0">
                    <a:pos x="32" y="60"/>
                  </a:cxn>
                  <a:cxn ang="0">
                    <a:pos x="18" y="66"/>
                  </a:cxn>
                  <a:cxn ang="0">
                    <a:pos x="8" y="62"/>
                  </a:cxn>
                  <a:cxn ang="0">
                    <a:pos x="2" y="56"/>
                  </a:cxn>
                  <a:cxn ang="0">
                    <a:pos x="2" y="46"/>
                  </a:cxn>
                  <a:cxn ang="0">
                    <a:pos x="8" y="38"/>
                  </a:cxn>
                  <a:cxn ang="0">
                    <a:pos x="20" y="28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6" y="6"/>
                  </a:cxn>
                  <a:cxn ang="0">
                    <a:pos x="20" y="2"/>
                  </a:cxn>
                  <a:cxn ang="0">
                    <a:pos x="12" y="6"/>
                  </a:cxn>
                  <a:cxn ang="0">
                    <a:pos x="10" y="12"/>
                  </a:cxn>
                  <a:cxn ang="0">
                    <a:pos x="12" y="16"/>
                  </a:cxn>
                  <a:cxn ang="0">
                    <a:pos x="14" y="22"/>
                  </a:cxn>
                  <a:cxn ang="0">
                    <a:pos x="16" y="34"/>
                  </a:cxn>
                  <a:cxn ang="0">
                    <a:pos x="10" y="42"/>
                  </a:cxn>
                  <a:cxn ang="0">
                    <a:pos x="10" y="50"/>
                  </a:cxn>
                  <a:cxn ang="0">
                    <a:pos x="12" y="58"/>
                  </a:cxn>
                  <a:cxn ang="0">
                    <a:pos x="20" y="62"/>
                  </a:cxn>
                  <a:cxn ang="0">
                    <a:pos x="26" y="60"/>
                  </a:cxn>
                  <a:cxn ang="0">
                    <a:pos x="28" y="52"/>
                  </a:cxn>
                  <a:cxn ang="0">
                    <a:pos x="26" y="46"/>
                  </a:cxn>
                  <a:cxn ang="0">
                    <a:pos x="20" y="40"/>
                  </a:cxn>
                </a:cxnLst>
                <a:rect l="0" t="0" r="r" b="b"/>
                <a:pathLst>
                  <a:path w="38" h="66">
                    <a:moveTo>
                      <a:pt x="14" y="32"/>
                    </a:moveTo>
                    <a:lnTo>
                      <a:pt x="6" y="26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2" y="14"/>
                    </a:lnTo>
                    <a:lnTo>
                      <a:pt x="2" y="8"/>
                    </a:lnTo>
                    <a:lnTo>
                      <a:pt x="6" y="4"/>
                    </a:lnTo>
                    <a:lnTo>
                      <a:pt x="12" y="0"/>
                    </a:lnTo>
                    <a:lnTo>
                      <a:pt x="20" y="0"/>
                    </a:lnTo>
                    <a:lnTo>
                      <a:pt x="26" y="0"/>
                    </a:lnTo>
                    <a:lnTo>
                      <a:pt x="32" y="4"/>
                    </a:lnTo>
                    <a:lnTo>
                      <a:pt x="36" y="8"/>
                    </a:lnTo>
                    <a:lnTo>
                      <a:pt x="36" y="14"/>
                    </a:lnTo>
                    <a:lnTo>
                      <a:pt x="36" y="16"/>
                    </a:lnTo>
                    <a:lnTo>
                      <a:pt x="34" y="20"/>
                    </a:lnTo>
                    <a:lnTo>
                      <a:pt x="30" y="24"/>
                    </a:lnTo>
                    <a:lnTo>
                      <a:pt x="22" y="30"/>
                    </a:lnTo>
                    <a:lnTo>
                      <a:pt x="28" y="34"/>
                    </a:lnTo>
                    <a:lnTo>
                      <a:pt x="32" y="36"/>
                    </a:lnTo>
                    <a:lnTo>
                      <a:pt x="34" y="40"/>
                    </a:lnTo>
                    <a:lnTo>
                      <a:pt x="36" y="44"/>
                    </a:lnTo>
                    <a:lnTo>
                      <a:pt x="38" y="50"/>
                    </a:lnTo>
                    <a:lnTo>
                      <a:pt x="36" y="56"/>
                    </a:lnTo>
                    <a:lnTo>
                      <a:pt x="32" y="60"/>
                    </a:lnTo>
                    <a:lnTo>
                      <a:pt x="26" y="64"/>
                    </a:lnTo>
                    <a:lnTo>
                      <a:pt x="18" y="66"/>
                    </a:lnTo>
                    <a:lnTo>
                      <a:pt x="12" y="64"/>
                    </a:lnTo>
                    <a:lnTo>
                      <a:pt x="8" y="62"/>
                    </a:lnTo>
                    <a:lnTo>
                      <a:pt x="4" y="60"/>
                    </a:lnTo>
                    <a:lnTo>
                      <a:pt x="2" y="56"/>
                    </a:lnTo>
                    <a:lnTo>
                      <a:pt x="0" y="50"/>
                    </a:lnTo>
                    <a:lnTo>
                      <a:pt x="2" y="46"/>
                    </a:lnTo>
                    <a:lnTo>
                      <a:pt x="4" y="42"/>
                    </a:lnTo>
                    <a:lnTo>
                      <a:pt x="8" y="38"/>
                    </a:lnTo>
                    <a:lnTo>
                      <a:pt x="14" y="32"/>
                    </a:lnTo>
                    <a:close/>
                    <a:moveTo>
                      <a:pt x="20" y="28"/>
                    </a:moveTo>
                    <a:lnTo>
                      <a:pt x="24" y="22"/>
                    </a:lnTo>
                    <a:lnTo>
                      <a:pt x="26" y="20"/>
                    </a:lnTo>
                    <a:lnTo>
                      <a:pt x="28" y="16"/>
                    </a:lnTo>
                    <a:lnTo>
                      <a:pt x="28" y="12"/>
                    </a:lnTo>
                    <a:lnTo>
                      <a:pt x="26" y="8"/>
                    </a:lnTo>
                    <a:lnTo>
                      <a:pt x="26" y="6"/>
                    </a:lnTo>
                    <a:lnTo>
                      <a:pt x="22" y="4"/>
                    </a:lnTo>
                    <a:lnTo>
                      <a:pt x="20" y="2"/>
                    </a:lnTo>
                    <a:lnTo>
                      <a:pt x="16" y="4"/>
                    </a:lnTo>
                    <a:lnTo>
                      <a:pt x="12" y="6"/>
                    </a:lnTo>
                    <a:lnTo>
                      <a:pt x="10" y="8"/>
                    </a:lnTo>
                    <a:lnTo>
                      <a:pt x="10" y="12"/>
                    </a:lnTo>
                    <a:lnTo>
                      <a:pt x="10" y="14"/>
                    </a:lnTo>
                    <a:lnTo>
                      <a:pt x="12" y="16"/>
                    </a:lnTo>
                    <a:lnTo>
                      <a:pt x="12" y="18"/>
                    </a:lnTo>
                    <a:lnTo>
                      <a:pt x="14" y="22"/>
                    </a:lnTo>
                    <a:lnTo>
                      <a:pt x="20" y="28"/>
                    </a:lnTo>
                    <a:close/>
                    <a:moveTo>
                      <a:pt x="16" y="34"/>
                    </a:moveTo>
                    <a:lnTo>
                      <a:pt x="12" y="38"/>
                    </a:lnTo>
                    <a:lnTo>
                      <a:pt x="10" y="42"/>
                    </a:lnTo>
                    <a:lnTo>
                      <a:pt x="10" y="46"/>
                    </a:lnTo>
                    <a:lnTo>
                      <a:pt x="10" y="50"/>
                    </a:lnTo>
                    <a:lnTo>
                      <a:pt x="10" y="54"/>
                    </a:lnTo>
                    <a:lnTo>
                      <a:pt x="12" y="58"/>
                    </a:lnTo>
                    <a:lnTo>
                      <a:pt x="16" y="62"/>
                    </a:lnTo>
                    <a:lnTo>
                      <a:pt x="20" y="62"/>
                    </a:lnTo>
                    <a:lnTo>
                      <a:pt x="22" y="62"/>
                    </a:lnTo>
                    <a:lnTo>
                      <a:pt x="26" y="60"/>
                    </a:lnTo>
                    <a:lnTo>
                      <a:pt x="28" y="56"/>
                    </a:lnTo>
                    <a:lnTo>
                      <a:pt x="28" y="52"/>
                    </a:lnTo>
                    <a:lnTo>
                      <a:pt x="28" y="50"/>
                    </a:lnTo>
                    <a:lnTo>
                      <a:pt x="26" y="46"/>
                    </a:lnTo>
                    <a:lnTo>
                      <a:pt x="24" y="44"/>
                    </a:lnTo>
                    <a:lnTo>
                      <a:pt x="20" y="40"/>
                    </a:lnTo>
                    <a:lnTo>
                      <a:pt x="16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455" name="Line 2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96" y="1574"/>
                <a:ext cx="940" cy="63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456" name="Line 24"/>
              <p:cNvSpPr>
                <a:spLocks noChangeAspect="1" noChangeShapeType="1"/>
              </p:cNvSpPr>
              <p:nvPr/>
            </p:nvSpPr>
            <p:spPr bwMode="auto">
              <a:xfrm flipV="1">
                <a:off x="1036" y="2196"/>
                <a:ext cx="10" cy="8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457" name="Freeform 25"/>
              <p:cNvSpPr>
                <a:spLocks noChangeAspect="1" noEditPoints="1"/>
              </p:cNvSpPr>
              <p:nvPr/>
            </p:nvSpPr>
            <p:spPr bwMode="auto">
              <a:xfrm>
                <a:off x="956" y="2210"/>
                <a:ext cx="40" cy="6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0" y="22"/>
                  </a:cxn>
                  <a:cxn ang="0">
                    <a:pos x="2" y="14"/>
                  </a:cxn>
                  <a:cxn ang="0">
                    <a:pos x="6" y="8"/>
                  </a:cxn>
                  <a:cxn ang="0">
                    <a:pos x="10" y="2"/>
                  </a:cxn>
                  <a:cxn ang="0">
                    <a:pos x="14" y="0"/>
                  </a:cxn>
                  <a:cxn ang="0">
                    <a:pos x="20" y="0"/>
                  </a:cxn>
                  <a:cxn ang="0">
                    <a:pos x="24" y="0"/>
                  </a:cxn>
                  <a:cxn ang="0">
                    <a:pos x="28" y="2"/>
                  </a:cxn>
                  <a:cxn ang="0">
                    <a:pos x="32" y="6"/>
                  </a:cxn>
                  <a:cxn ang="0">
                    <a:pos x="36" y="14"/>
                  </a:cxn>
                  <a:cxn ang="0">
                    <a:pos x="38" y="22"/>
                  </a:cxn>
                  <a:cxn ang="0">
                    <a:pos x="40" y="32"/>
                  </a:cxn>
                  <a:cxn ang="0">
                    <a:pos x="38" y="42"/>
                  </a:cxn>
                  <a:cxn ang="0">
                    <a:pos x="36" y="50"/>
                  </a:cxn>
                  <a:cxn ang="0">
                    <a:pos x="32" y="58"/>
                  </a:cxn>
                  <a:cxn ang="0">
                    <a:pos x="28" y="62"/>
                  </a:cxn>
                  <a:cxn ang="0">
                    <a:pos x="24" y="64"/>
                  </a:cxn>
                  <a:cxn ang="0">
                    <a:pos x="18" y="66"/>
                  </a:cxn>
                  <a:cxn ang="0">
                    <a:pos x="14" y="64"/>
                  </a:cxn>
                  <a:cxn ang="0">
                    <a:pos x="8" y="60"/>
                  </a:cxn>
                  <a:cxn ang="0">
                    <a:pos x="4" y="54"/>
                  </a:cxn>
                  <a:cxn ang="0">
                    <a:pos x="2" y="48"/>
                  </a:cxn>
                  <a:cxn ang="0">
                    <a:pos x="0" y="42"/>
                  </a:cxn>
                  <a:cxn ang="0">
                    <a:pos x="0" y="32"/>
                  </a:cxn>
                  <a:cxn ang="0">
                    <a:pos x="8" y="34"/>
                  </a:cxn>
                  <a:cxn ang="0">
                    <a:pos x="8" y="46"/>
                  </a:cxn>
                  <a:cxn ang="0">
                    <a:pos x="12" y="56"/>
                  </a:cxn>
                  <a:cxn ang="0">
                    <a:pos x="14" y="60"/>
                  </a:cxn>
                  <a:cxn ang="0">
                    <a:pos x="16" y="62"/>
                  </a:cxn>
                  <a:cxn ang="0">
                    <a:pos x="18" y="62"/>
                  </a:cxn>
                  <a:cxn ang="0">
                    <a:pos x="22" y="62"/>
                  </a:cxn>
                  <a:cxn ang="0">
                    <a:pos x="24" y="60"/>
                  </a:cxn>
                  <a:cxn ang="0">
                    <a:pos x="26" y="58"/>
                  </a:cxn>
                  <a:cxn ang="0">
                    <a:pos x="28" y="52"/>
                  </a:cxn>
                  <a:cxn ang="0">
                    <a:pos x="30" y="46"/>
                  </a:cxn>
                  <a:cxn ang="0">
                    <a:pos x="30" y="38"/>
                  </a:cxn>
                  <a:cxn ang="0">
                    <a:pos x="30" y="30"/>
                  </a:cxn>
                  <a:cxn ang="0">
                    <a:pos x="30" y="20"/>
                  </a:cxn>
                  <a:cxn ang="0">
                    <a:pos x="28" y="12"/>
                  </a:cxn>
                  <a:cxn ang="0">
                    <a:pos x="26" y="8"/>
                  </a:cxn>
                  <a:cxn ang="0">
                    <a:pos x="24" y="4"/>
                  </a:cxn>
                  <a:cxn ang="0">
                    <a:pos x="22" y="2"/>
                  </a:cxn>
                  <a:cxn ang="0">
                    <a:pos x="20" y="2"/>
                  </a:cxn>
                  <a:cxn ang="0">
                    <a:pos x="16" y="4"/>
                  </a:cxn>
                  <a:cxn ang="0">
                    <a:pos x="14" y="6"/>
                  </a:cxn>
                  <a:cxn ang="0">
                    <a:pos x="10" y="10"/>
                  </a:cxn>
                  <a:cxn ang="0">
                    <a:pos x="10" y="18"/>
                  </a:cxn>
                  <a:cxn ang="0">
                    <a:pos x="8" y="26"/>
                  </a:cxn>
                  <a:cxn ang="0">
                    <a:pos x="8" y="34"/>
                  </a:cxn>
                </a:cxnLst>
                <a:rect l="0" t="0" r="r" b="b"/>
                <a:pathLst>
                  <a:path w="40" h="66">
                    <a:moveTo>
                      <a:pt x="0" y="32"/>
                    </a:moveTo>
                    <a:lnTo>
                      <a:pt x="0" y="22"/>
                    </a:lnTo>
                    <a:lnTo>
                      <a:pt x="2" y="14"/>
                    </a:lnTo>
                    <a:lnTo>
                      <a:pt x="6" y="8"/>
                    </a:lnTo>
                    <a:lnTo>
                      <a:pt x="10" y="2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28" y="2"/>
                    </a:lnTo>
                    <a:lnTo>
                      <a:pt x="32" y="6"/>
                    </a:lnTo>
                    <a:lnTo>
                      <a:pt x="36" y="14"/>
                    </a:lnTo>
                    <a:lnTo>
                      <a:pt x="38" y="22"/>
                    </a:lnTo>
                    <a:lnTo>
                      <a:pt x="40" y="32"/>
                    </a:lnTo>
                    <a:lnTo>
                      <a:pt x="38" y="42"/>
                    </a:lnTo>
                    <a:lnTo>
                      <a:pt x="36" y="50"/>
                    </a:lnTo>
                    <a:lnTo>
                      <a:pt x="32" y="58"/>
                    </a:lnTo>
                    <a:lnTo>
                      <a:pt x="28" y="62"/>
                    </a:lnTo>
                    <a:lnTo>
                      <a:pt x="24" y="64"/>
                    </a:lnTo>
                    <a:lnTo>
                      <a:pt x="18" y="66"/>
                    </a:lnTo>
                    <a:lnTo>
                      <a:pt x="14" y="64"/>
                    </a:lnTo>
                    <a:lnTo>
                      <a:pt x="8" y="60"/>
                    </a:lnTo>
                    <a:lnTo>
                      <a:pt x="4" y="54"/>
                    </a:lnTo>
                    <a:lnTo>
                      <a:pt x="2" y="48"/>
                    </a:lnTo>
                    <a:lnTo>
                      <a:pt x="0" y="42"/>
                    </a:lnTo>
                    <a:lnTo>
                      <a:pt x="0" y="32"/>
                    </a:lnTo>
                    <a:close/>
                    <a:moveTo>
                      <a:pt x="8" y="34"/>
                    </a:moveTo>
                    <a:lnTo>
                      <a:pt x="8" y="46"/>
                    </a:lnTo>
                    <a:lnTo>
                      <a:pt x="12" y="56"/>
                    </a:lnTo>
                    <a:lnTo>
                      <a:pt x="14" y="60"/>
                    </a:lnTo>
                    <a:lnTo>
                      <a:pt x="16" y="62"/>
                    </a:lnTo>
                    <a:lnTo>
                      <a:pt x="18" y="62"/>
                    </a:lnTo>
                    <a:lnTo>
                      <a:pt x="22" y="62"/>
                    </a:lnTo>
                    <a:lnTo>
                      <a:pt x="24" y="60"/>
                    </a:lnTo>
                    <a:lnTo>
                      <a:pt x="26" y="58"/>
                    </a:lnTo>
                    <a:lnTo>
                      <a:pt x="28" y="52"/>
                    </a:lnTo>
                    <a:lnTo>
                      <a:pt x="30" y="46"/>
                    </a:lnTo>
                    <a:lnTo>
                      <a:pt x="30" y="38"/>
                    </a:lnTo>
                    <a:lnTo>
                      <a:pt x="30" y="30"/>
                    </a:lnTo>
                    <a:lnTo>
                      <a:pt x="30" y="20"/>
                    </a:lnTo>
                    <a:lnTo>
                      <a:pt x="28" y="12"/>
                    </a:lnTo>
                    <a:lnTo>
                      <a:pt x="26" y="8"/>
                    </a:lnTo>
                    <a:lnTo>
                      <a:pt x="24" y="4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6" y="4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10" y="18"/>
                    </a:lnTo>
                    <a:lnTo>
                      <a:pt x="8" y="26"/>
                    </a:lnTo>
                    <a:lnTo>
                      <a:pt x="8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458" name="Line 26"/>
              <p:cNvSpPr>
                <a:spLocks noChangeAspect="1" noChangeShapeType="1"/>
              </p:cNvSpPr>
              <p:nvPr/>
            </p:nvSpPr>
            <p:spPr bwMode="auto">
              <a:xfrm flipV="1">
                <a:off x="656" y="1944"/>
                <a:ext cx="12" cy="6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459" name="Freeform 27"/>
              <p:cNvSpPr>
                <a:spLocks noChangeAspect="1" noEditPoints="1"/>
              </p:cNvSpPr>
              <p:nvPr/>
            </p:nvSpPr>
            <p:spPr bwMode="auto">
              <a:xfrm>
                <a:off x="454" y="1946"/>
                <a:ext cx="40" cy="66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0" y="24"/>
                  </a:cxn>
                  <a:cxn ang="0">
                    <a:pos x="4" y="16"/>
                  </a:cxn>
                  <a:cxn ang="0">
                    <a:pos x="8" y="8"/>
                  </a:cxn>
                  <a:cxn ang="0">
                    <a:pos x="12" y="4"/>
                  </a:cxn>
                  <a:cxn ang="0">
                    <a:pos x="16" y="2"/>
                  </a:cxn>
                  <a:cxn ang="0">
                    <a:pos x="20" y="0"/>
                  </a:cxn>
                  <a:cxn ang="0">
                    <a:pos x="24" y="2"/>
                  </a:cxn>
                  <a:cxn ang="0">
                    <a:pos x="30" y="4"/>
                  </a:cxn>
                  <a:cxn ang="0">
                    <a:pos x="34" y="8"/>
                  </a:cxn>
                  <a:cxn ang="0">
                    <a:pos x="38" y="16"/>
                  </a:cxn>
                  <a:cxn ang="0">
                    <a:pos x="40" y="24"/>
                  </a:cxn>
                  <a:cxn ang="0">
                    <a:pos x="40" y="34"/>
                  </a:cxn>
                  <a:cxn ang="0">
                    <a:pos x="40" y="44"/>
                  </a:cxn>
                  <a:cxn ang="0">
                    <a:pos x="38" y="52"/>
                  </a:cxn>
                  <a:cxn ang="0">
                    <a:pos x="34" y="58"/>
                  </a:cxn>
                  <a:cxn ang="0">
                    <a:pos x="30" y="64"/>
                  </a:cxn>
                  <a:cxn ang="0">
                    <a:pos x="24" y="66"/>
                  </a:cxn>
                  <a:cxn ang="0">
                    <a:pos x="20" y="66"/>
                  </a:cxn>
                  <a:cxn ang="0">
                    <a:pos x="14" y="66"/>
                  </a:cxn>
                  <a:cxn ang="0">
                    <a:pos x="10" y="62"/>
                  </a:cxn>
                  <a:cxn ang="0">
                    <a:pos x="6" y="56"/>
                  </a:cxn>
                  <a:cxn ang="0">
                    <a:pos x="2" y="50"/>
                  </a:cxn>
                  <a:cxn ang="0">
                    <a:pos x="0" y="42"/>
                  </a:cxn>
                  <a:cxn ang="0">
                    <a:pos x="0" y="34"/>
                  </a:cxn>
                  <a:cxn ang="0">
                    <a:pos x="10" y="36"/>
                  </a:cxn>
                  <a:cxn ang="0">
                    <a:pos x="10" y="48"/>
                  </a:cxn>
                  <a:cxn ang="0">
                    <a:pos x="12" y="56"/>
                  </a:cxn>
                  <a:cxn ang="0">
                    <a:pos x="14" y="60"/>
                  </a:cxn>
                  <a:cxn ang="0">
                    <a:pos x="16" y="64"/>
                  </a:cxn>
                  <a:cxn ang="0">
                    <a:pos x="20" y="64"/>
                  </a:cxn>
                  <a:cxn ang="0">
                    <a:pos x="22" y="64"/>
                  </a:cxn>
                  <a:cxn ang="0">
                    <a:pos x="26" y="62"/>
                  </a:cxn>
                  <a:cxn ang="0">
                    <a:pos x="28" y="58"/>
                  </a:cxn>
                  <a:cxn ang="0">
                    <a:pos x="30" y="54"/>
                  </a:cxn>
                  <a:cxn ang="0">
                    <a:pos x="30" y="48"/>
                  </a:cxn>
                  <a:cxn ang="0">
                    <a:pos x="30" y="40"/>
                  </a:cxn>
                  <a:cxn ang="0">
                    <a:pos x="32" y="32"/>
                  </a:cxn>
                  <a:cxn ang="0">
                    <a:pos x="30" y="22"/>
                  </a:cxn>
                  <a:cxn ang="0">
                    <a:pos x="28" y="14"/>
                  </a:cxn>
                  <a:cxn ang="0">
                    <a:pos x="28" y="8"/>
                  </a:cxn>
                  <a:cxn ang="0">
                    <a:pos x="24" y="6"/>
                  </a:cxn>
                  <a:cxn ang="0">
                    <a:pos x="22" y="4"/>
                  </a:cxn>
                  <a:cxn ang="0">
                    <a:pos x="20" y="4"/>
                  </a:cxn>
                  <a:cxn ang="0">
                    <a:pos x="18" y="4"/>
                  </a:cxn>
                  <a:cxn ang="0">
                    <a:pos x="14" y="6"/>
                  </a:cxn>
                  <a:cxn ang="0">
                    <a:pos x="12" y="12"/>
                  </a:cxn>
                  <a:cxn ang="0">
                    <a:pos x="10" y="18"/>
                  </a:cxn>
                  <a:cxn ang="0">
                    <a:pos x="10" y="28"/>
                  </a:cxn>
                  <a:cxn ang="0">
                    <a:pos x="10" y="36"/>
                  </a:cxn>
                </a:cxnLst>
                <a:rect l="0" t="0" r="r" b="b"/>
                <a:pathLst>
                  <a:path w="40" h="66">
                    <a:moveTo>
                      <a:pt x="0" y="34"/>
                    </a:moveTo>
                    <a:lnTo>
                      <a:pt x="0" y="24"/>
                    </a:lnTo>
                    <a:lnTo>
                      <a:pt x="4" y="16"/>
                    </a:lnTo>
                    <a:lnTo>
                      <a:pt x="8" y="8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20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4" y="8"/>
                    </a:lnTo>
                    <a:lnTo>
                      <a:pt x="38" y="16"/>
                    </a:lnTo>
                    <a:lnTo>
                      <a:pt x="40" y="24"/>
                    </a:lnTo>
                    <a:lnTo>
                      <a:pt x="40" y="34"/>
                    </a:lnTo>
                    <a:lnTo>
                      <a:pt x="40" y="44"/>
                    </a:lnTo>
                    <a:lnTo>
                      <a:pt x="38" y="52"/>
                    </a:lnTo>
                    <a:lnTo>
                      <a:pt x="34" y="58"/>
                    </a:lnTo>
                    <a:lnTo>
                      <a:pt x="30" y="64"/>
                    </a:lnTo>
                    <a:lnTo>
                      <a:pt x="24" y="66"/>
                    </a:lnTo>
                    <a:lnTo>
                      <a:pt x="20" y="66"/>
                    </a:lnTo>
                    <a:lnTo>
                      <a:pt x="14" y="66"/>
                    </a:lnTo>
                    <a:lnTo>
                      <a:pt x="10" y="62"/>
                    </a:lnTo>
                    <a:lnTo>
                      <a:pt x="6" y="56"/>
                    </a:lnTo>
                    <a:lnTo>
                      <a:pt x="2" y="50"/>
                    </a:lnTo>
                    <a:lnTo>
                      <a:pt x="0" y="42"/>
                    </a:lnTo>
                    <a:lnTo>
                      <a:pt x="0" y="34"/>
                    </a:lnTo>
                    <a:close/>
                    <a:moveTo>
                      <a:pt x="10" y="36"/>
                    </a:moveTo>
                    <a:lnTo>
                      <a:pt x="10" y="48"/>
                    </a:lnTo>
                    <a:lnTo>
                      <a:pt x="12" y="56"/>
                    </a:lnTo>
                    <a:lnTo>
                      <a:pt x="14" y="60"/>
                    </a:lnTo>
                    <a:lnTo>
                      <a:pt x="16" y="64"/>
                    </a:lnTo>
                    <a:lnTo>
                      <a:pt x="20" y="64"/>
                    </a:lnTo>
                    <a:lnTo>
                      <a:pt x="22" y="64"/>
                    </a:lnTo>
                    <a:lnTo>
                      <a:pt x="26" y="62"/>
                    </a:lnTo>
                    <a:lnTo>
                      <a:pt x="28" y="58"/>
                    </a:lnTo>
                    <a:lnTo>
                      <a:pt x="30" y="54"/>
                    </a:lnTo>
                    <a:lnTo>
                      <a:pt x="30" y="48"/>
                    </a:lnTo>
                    <a:lnTo>
                      <a:pt x="30" y="40"/>
                    </a:lnTo>
                    <a:lnTo>
                      <a:pt x="32" y="32"/>
                    </a:lnTo>
                    <a:lnTo>
                      <a:pt x="30" y="22"/>
                    </a:lnTo>
                    <a:lnTo>
                      <a:pt x="28" y="14"/>
                    </a:lnTo>
                    <a:lnTo>
                      <a:pt x="28" y="8"/>
                    </a:lnTo>
                    <a:lnTo>
                      <a:pt x="24" y="6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4" y="6"/>
                    </a:lnTo>
                    <a:lnTo>
                      <a:pt x="12" y="12"/>
                    </a:lnTo>
                    <a:lnTo>
                      <a:pt x="10" y="18"/>
                    </a:lnTo>
                    <a:lnTo>
                      <a:pt x="10" y="28"/>
                    </a:lnTo>
                    <a:lnTo>
                      <a:pt x="1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460" name="Freeform 28"/>
              <p:cNvSpPr>
                <a:spLocks noChangeAspect="1"/>
              </p:cNvSpPr>
              <p:nvPr/>
            </p:nvSpPr>
            <p:spPr bwMode="auto">
              <a:xfrm>
                <a:off x="506" y="2002"/>
                <a:ext cx="10" cy="10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6" y="0"/>
                  </a:cxn>
                  <a:cxn ang="0">
                    <a:pos x="8" y="2"/>
                  </a:cxn>
                  <a:cxn ang="0">
                    <a:pos x="10" y="4"/>
                  </a:cxn>
                  <a:cxn ang="0">
                    <a:pos x="10" y="6"/>
                  </a:cxn>
                  <a:cxn ang="0">
                    <a:pos x="10" y="8"/>
                  </a:cxn>
                  <a:cxn ang="0">
                    <a:pos x="8" y="10"/>
                  </a:cxn>
                  <a:cxn ang="0">
                    <a:pos x="6" y="10"/>
                  </a:cxn>
                  <a:cxn ang="0">
                    <a:pos x="4" y="10"/>
                  </a:cxn>
                  <a:cxn ang="0">
                    <a:pos x="2" y="10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4" y="0"/>
                  </a:cxn>
                </a:cxnLst>
                <a:rect l="0" t="0" r="r" b="b"/>
                <a:pathLst>
                  <a:path w="10" h="10">
                    <a:moveTo>
                      <a:pt x="4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461" name="Freeform 29"/>
              <p:cNvSpPr>
                <a:spLocks noChangeAspect="1" noEditPoints="1"/>
              </p:cNvSpPr>
              <p:nvPr/>
            </p:nvSpPr>
            <p:spPr bwMode="auto">
              <a:xfrm>
                <a:off x="526" y="1946"/>
                <a:ext cx="40" cy="66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0" y="24"/>
                  </a:cxn>
                  <a:cxn ang="0">
                    <a:pos x="4" y="16"/>
                  </a:cxn>
                  <a:cxn ang="0">
                    <a:pos x="8" y="8"/>
                  </a:cxn>
                  <a:cxn ang="0">
                    <a:pos x="12" y="4"/>
                  </a:cxn>
                  <a:cxn ang="0">
                    <a:pos x="16" y="2"/>
                  </a:cxn>
                  <a:cxn ang="0">
                    <a:pos x="20" y="0"/>
                  </a:cxn>
                  <a:cxn ang="0">
                    <a:pos x="24" y="2"/>
                  </a:cxn>
                  <a:cxn ang="0">
                    <a:pos x="30" y="4"/>
                  </a:cxn>
                  <a:cxn ang="0">
                    <a:pos x="34" y="8"/>
                  </a:cxn>
                  <a:cxn ang="0">
                    <a:pos x="38" y="16"/>
                  </a:cxn>
                  <a:cxn ang="0">
                    <a:pos x="40" y="24"/>
                  </a:cxn>
                  <a:cxn ang="0">
                    <a:pos x="40" y="34"/>
                  </a:cxn>
                  <a:cxn ang="0">
                    <a:pos x="40" y="44"/>
                  </a:cxn>
                  <a:cxn ang="0">
                    <a:pos x="38" y="52"/>
                  </a:cxn>
                  <a:cxn ang="0">
                    <a:pos x="34" y="58"/>
                  </a:cxn>
                  <a:cxn ang="0">
                    <a:pos x="30" y="64"/>
                  </a:cxn>
                  <a:cxn ang="0">
                    <a:pos x="24" y="66"/>
                  </a:cxn>
                  <a:cxn ang="0">
                    <a:pos x="20" y="66"/>
                  </a:cxn>
                  <a:cxn ang="0">
                    <a:pos x="14" y="66"/>
                  </a:cxn>
                  <a:cxn ang="0">
                    <a:pos x="10" y="62"/>
                  </a:cxn>
                  <a:cxn ang="0">
                    <a:pos x="6" y="56"/>
                  </a:cxn>
                  <a:cxn ang="0">
                    <a:pos x="2" y="50"/>
                  </a:cxn>
                  <a:cxn ang="0">
                    <a:pos x="0" y="42"/>
                  </a:cxn>
                  <a:cxn ang="0">
                    <a:pos x="0" y="34"/>
                  </a:cxn>
                  <a:cxn ang="0">
                    <a:pos x="10" y="36"/>
                  </a:cxn>
                  <a:cxn ang="0">
                    <a:pos x="10" y="48"/>
                  </a:cxn>
                  <a:cxn ang="0">
                    <a:pos x="12" y="56"/>
                  </a:cxn>
                  <a:cxn ang="0">
                    <a:pos x="14" y="60"/>
                  </a:cxn>
                  <a:cxn ang="0">
                    <a:pos x="16" y="64"/>
                  </a:cxn>
                  <a:cxn ang="0">
                    <a:pos x="20" y="64"/>
                  </a:cxn>
                  <a:cxn ang="0">
                    <a:pos x="22" y="64"/>
                  </a:cxn>
                  <a:cxn ang="0">
                    <a:pos x="26" y="62"/>
                  </a:cxn>
                  <a:cxn ang="0">
                    <a:pos x="28" y="58"/>
                  </a:cxn>
                  <a:cxn ang="0">
                    <a:pos x="30" y="54"/>
                  </a:cxn>
                  <a:cxn ang="0">
                    <a:pos x="30" y="48"/>
                  </a:cxn>
                  <a:cxn ang="0">
                    <a:pos x="30" y="40"/>
                  </a:cxn>
                  <a:cxn ang="0">
                    <a:pos x="32" y="32"/>
                  </a:cxn>
                  <a:cxn ang="0">
                    <a:pos x="30" y="22"/>
                  </a:cxn>
                  <a:cxn ang="0">
                    <a:pos x="28" y="14"/>
                  </a:cxn>
                  <a:cxn ang="0">
                    <a:pos x="28" y="8"/>
                  </a:cxn>
                  <a:cxn ang="0">
                    <a:pos x="24" y="6"/>
                  </a:cxn>
                  <a:cxn ang="0">
                    <a:pos x="22" y="4"/>
                  </a:cxn>
                  <a:cxn ang="0">
                    <a:pos x="20" y="4"/>
                  </a:cxn>
                  <a:cxn ang="0">
                    <a:pos x="18" y="4"/>
                  </a:cxn>
                  <a:cxn ang="0">
                    <a:pos x="14" y="6"/>
                  </a:cxn>
                  <a:cxn ang="0">
                    <a:pos x="12" y="12"/>
                  </a:cxn>
                  <a:cxn ang="0">
                    <a:pos x="10" y="18"/>
                  </a:cxn>
                  <a:cxn ang="0">
                    <a:pos x="10" y="28"/>
                  </a:cxn>
                  <a:cxn ang="0">
                    <a:pos x="10" y="36"/>
                  </a:cxn>
                </a:cxnLst>
                <a:rect l="0" t="0" r="r" b="b"/>
                <a:pathLst>
                  <a:path w="40" h="66">
                    <a:moveTo>
                      <a:pt x="0" y="34"/>
                    </a:moveTo>
                    <a:lnTo>
                      <a:pt x="0" y="24"/>
                    </a:lnTo>
                    <a:lnTo>
                      <a:pt x="4" y="16"/>
                    </a:lnTo>
                    <a:lnTo>
                      <a:pt x="8" y="8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20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4" y="8"/>
                    </a:lnTo>
                    <a:lnTo>
                      <a:pt x="38" y="16"/>
                    </a:lnTo>
                    <a:lnTo>
                      <a:pt x="40" y="24"/>
                    </a:lnTo>
                    <a:lnTo>
                      <a:pt x="40" y="34"/>
                    </a:lnTo>
                    <a:lnTo>
                      <a:pt x="40" y="44"/>
                    </a:lnTo>
                    <a:lnTo>
                      <a:pt x="38" y="52"/>
                    </a:lnTo>
                    <a:lnTo>
                      <a:pt x="34" y="58"/>
                    </a:lnTo>
                    <a:lnTo>
                      <a:pt x="30" y="64"/>
                    </a:lnTo>
                    <a:lnTo>
                      <a:pt x="24" y="66"/>
                    </a:lnTo>
                    <a:lnTo>
                      <a:pt x="20" y="66"/>
                    </a:lnTo>
                    <a:lnTo>
                      <a:pt x="14" y="66"/>
                    </a:lnTo>
                    <a:lnTo>
                      <a:pt x="10" y="62"/>
                    </a:lnTo>
                    <a:lnTo>
                      <a:pt x="6" y="56"/>
                    </a:lnTo>
                    <a:lnTo>
                      <a:pt x="2" y="50"/>
                    </a:lnTo>
                    <a:lnTo>
                      <a:pt x="0" y="42"/>
                    </a:lnTo>
                    <a:lnTo>
                      <a:pt x="0" y="34"/>
                    </a:lnTo>
                    <a:close/>
                    <a:moveTo>
                      <a:pt x="10" y="36"/>
                    </a:moveTo>
                    <a:lnTo>
                      <a:pt x="10" y="48"/>
                    </a:lnTo>
                    <a:lnTo>
                      <a:pt x="12" y="56"/>
                    </a:lnTo>
                    <a:lnTo>
                      <a:pt x="14" y="60"/>
                    </a:lnTo>
                    <a:lnTo>
                      <a:pt x="16" y="64"/>
                    </a:lnTo>
                    <a:lnTo>
                      <a:pt x="20" y="64"/>
                    </a:lnTo>
                    <a:lnTo>
                      <a:pt x="22" y="64"/>
                    </a:lnTo>
                    <a:lnTo>
                      <a:pt x="26" y="62"/>
                    </a:lnTo>
                    <a:lnTo>
                      <a:pt x="28" y="58"/>
                    </a:lnTo>
                    <a:lnTo>
                      <a:pt x="30" y="54"/>
                    </a:lnTo>
                    <a:lnTo>
                      <a:pt x="30" y="48"/>
                    </a:lnTo>
                    <a:lnTo>
                      <a:pt x="30" y="40"/>
                    </a:lnTo>
                    <a:lnTo>
                      <a:pt x="32" y="32"/>
                    </a:lnTo>
                    <a:lnTo>
                      <a:pt x="30" y="22"/>
                    </a:lnTo>
                    <a:lnTo>
                      <a:pt x="28" y="14"/>
                    </a:lnTo>
                    <a:lnTo>
                      <a:pt x="28" y="8"/>
                    </a:lnTo>
                    <a:lnTo>
                      <a:pt x="24" y="6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4" y="6"/>
                    </a:lnTo>
                    <a:lnTo>
                      <a:pt x="12" y="12"/>
                    </a:lnTo>
                    <a:lnTo>
                      <a:pt x="10" y="18"/>
                    </a:lnTo>
                    <a:lnTo>
                      <a:pt x="10" y="28"/>
                    </a:lnTo>
                    <a:lnTo>
                      <a:pt x="1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462" name="Freeform 30"/>
              <p:cNvSpPr>
                <a:spLocks noChangeAspect="1"/>
              </p:cNvSpPr>
              <p:nvPr/>
            </p:nvSpPr>
            <p:spPr bwMode="auto">
              <a:xfrm>
                <a:off x="576" y="1948"/>
                <a:ext cx="36" cy="64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32" y="8"/>
                  </a:cxn>
                  <a:cxn ang="0">
                    <a:pos x="12" y="8"/>
                  </a:cxn>
                  <a:cxn ang="0">
                    <a:pos x="8" y="16"/>
                  </a:cxn>
                  <a:cxn ang="0">
                    <a:pos x="16" y="18"/>
                  </a:cxn>
                  <a:cxn ang="0">
                    <a:pos x="22" y="22"/>
                  </a:cxn>
                  <a:cxn ang="0">
                    <a:pos x="28" y="26"/>
                  </a:cxn>
                  <a:cxn ang="0">
                    <a:pos x="32" y="30"/>
                  </a:cxn>
                  <a:cxn ang="0">
                    <a:pos x="34" y="36"/>
                  </a:cxn>
                  <a:cxn ang="0">
                    <a:pos x="34" y="40"/>
                  </a:cxn>
                  <a:cxn ang="0">
                    <a:pos x="34" y="46"/>
                  </a:cxn>
                  <a:cxn ang="0">
                    <a:pos x="32" y="50"/>
                  </a:cxn>
                  <a:cxn ang="0">
                    <a:pos x="30" y="54"/>
                  </a:cxn>
                  <a:cxn ang="0">
                    <a:pos x="28" y="58"/>
                  </a:cxn>
                  <a:cxn ang="0">
                    <a:pos x="24" y="60"/>
                  </a:cxn>
                  <a:cxn ang="0">
                    <a:pos x="20" y="62"/>
                  </a:cxn>
                  <a:cxn ang="0">
                    <a:pos x="16" y="64"/>
                  </a:cxn>
                  <a:cxn ang="0">
                    <a:pos x="10" y="64"/>
                  </a:cxn>
                  <a:cxn ang="0">
                    <a:pos x="4" y="64"/>
                  </a:cxn>
                  <a:cxn ang="0">
                    <a:pos x="2" y="62"/>
                  </a:cxn>
                  <a:cxn ang="0">
                    <a:pos x="0" y="60"/>
                  </a:cxn>
                  <a:cxn ang="0">
                    <a:pos x="0" y="58"/>
                  </a:cxn>
                  <a:cxn ang="0">
                    <a:pos x="0" y="58"/>
                  </a:cxn>
                  <a:cxn ang="0">
                    <a:pos x="0" y="56"/>
                  </a:cxn>
                  <a:cxn ang="0">
                    <a:pos x="2" y="56"/>
                  </a:cxn>
                  <a:cxn ang="0">
                    <a:pos x="2" y="56"/>
                  </a:cxn>
                  <a:cxn ang="0">
                    <a:pos x="4" y="56"/>
                  </a:cxn>
                  <a:cxn ang="0">
                    <a:pos x="6" y="56"/>
                  </a:cxn>
                  <a:cxn ang="0">
                    <a:pos x="6" y="56"/>
                  </a:cxn>
                  <a:cxn ang="0">
                    <a:pos x="8" y="58"/>
                  </a:cxn>
                  <a:cxn ang="0">
                    <a:pos x="12" y="60"/>
                  </a:cxn>
                  <a:cxn ang="0">
                    <a:pos x="16" y="60"/>
                  </a:cxn>
                  <a:cxn ang="0">
                    <a:pos x="20" y="58"/>
                  </a:cxn>
                  <a:cxn ang="0">
                    <a:pos x="24" y="56"/>
                  </a:cxn>
                  <a:cxn ang="0">
                    <a:pos x="28" y="52"/>
                  </a:cxn>
                  <a:cxn ang="0">
                    <a:pos x="28" y="46"/>
                  </a:cxn>
                  <a:cxn ang="0">
                    <a:pos x="28" y="40"/>
                  </a:cxn>
                  <a:cxn ang="0">
                    <a:pos x="24" y="34"/>
                  </a:cxn>
                  <a:cxn ang="0">
                    <a:pos x="20" y="30"/>
                  </a:cxn>
                  <a:cxn ang="0">
                    <a:pos x="14" y="28"/>
                  </a:cxn>
                  <a:cxn ang="0">
                    <a:pos x="8" y="26"/>
                  </a:cxn>
                  <a:cxn ang="0">
                    <a:pos x="0" y="24"/>
                  </a:cxn>
                  <a:cxn ang="0">
                    <a:pos x="12" y="0"/>
                  </a:cxn>
                  <a:cxn ang="0">
                    <a:pos x="36" y="0"/>
                  </a:cxn>
                </a:cxnLst>
                <a:rect l="0" t="0" r="r" b="b"/>
                <a:pathLst>
                  <a:path w="36" h="64">
                    <a:moveTo>
                      <a:pt x="36" y="0"/>
                    </a:moveTo>
                    <a:lnTo>
                      <a:pt x="32" y="8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16" y="18"/>
                    </a:lnTo>
                    <a:lnTo>
                      <a:pt x="22" y="22"/>
                    </a:lnTo>
                    <a:lnTo>
                      <a:pt x="28" y="26"/>
                    </a:lnTo>
                    <a:lnTo>
                      <a:pt x="32" y="30"/>
                    </a:lnTo>
                    <a:lnTo>
                      <a:pt x="34" y="36"/>
                    </a:lnTo>
                    <a:lnTo>
                      <a:pt x="34" y="40"/>
                    </a:lnTo>
                    <a:lnTo>
                      <a:pt x="34" y="46"/>
                    </a:lnTo>
                    <a:lnTo>
                      <a:pt x="32" y="50"/>
                    </a:lnTo>
                    <a:lnTo>
                      <a:pt x="30" y="54"/>
                    </a:lnTo>
                    <a:lnTo>
                      <a:pt x="28" y="58"/>
                    </a:lnTo>
                    <a:lnTo>
                      <a:pt x="24" y="60"/>
                    </a:lnTo>
                    <a:lnTo>
                      <a:pt x="20" y="62"/>
                    </a:lnTo>
                    <a:lnTo>
                      <a:pt x="16" y="64"/>
                    </a:lnTo>
                    <a:lnTo>
                      <a:pt x="10" y="64"/>
                    </a:lnTo>
                    <a:lnTo>
                      <a:pt x="4" y="64"/>
                    </a:lnTo>
                    <a:lnTo>
                      <a:pt x="2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2" y="56"/>
                    </a:lnTo>
                    <a:lnTo>
                      <a:pt x="2" y="56"/>
                    </a:lnTo>
                    <a:lnTo>
                      <a:pt x="4" y="56"/>
                    </a:lnTo>
                    <a:lnTo>
                      <a:pt x="6" y="56"/>
                    </a:lnTo>
                    <a:lnTo>
                      <a:pt x="6" y="56"/>
                    </a:lnTo>
                    <a:lnTo>
                      <a:pt x="8" y="58"/>
                    </a:lnTo>
                    <a:lnTo>
                      <a:pt x="12" y="60"/>
                    </a:lnTo>
                    <a:lnTo>
                      <a:pt x="16" y="60"/>
                    </a:lnTo>
                    <a:lnTo>
                      <a:pt x="20" y="58"/>
                    </a:lnTo>
                    <a:lnTo>
                      <a:pt x="24" y="56"/>
                    </a:lnTo>
                    <a:lnTo>
                      <a:pt x="28" y="52"/>
                    </a:lnTo>
                    <a:lnTo>
                      <a:pt x="28" y="46"/>
                    </a:lnTo>
                    <a:lnTo>
                      <a:pt x="28" y="40"/>
                    </a:lnTo>
                    <a:lnTo>
                      <a:pt x="24" y="34"/>
                    </a:lnTo>
                    <a:lnTo>
                      <a:pt x="20" y="30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0" y="24"/>
                    </a:lnTo>
                    <a:lnTo>
                      <a:pt x="12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463" name="Line 31"/>
              <p:cNvSpPr>
                <a:spLocks noChangeAspect="1" noChangeShapeType="1"/>
              </p:cNvSpPr>
              <p:nvPr/>
            </p:nvSpPr>
            <p:spPr bwMode="auto">
              <a:xfrm flipV="1">
                <a:off x="350" y="1738"/>
                <a:ext cx="12" cy="6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464" name="Freeform 32"/>
              <p:cNvSpPr>
                <a:spLocks noChangeAspect="1" noEditPoints="1"/>
              </p:cNvSpPr>
              <p:nvPr/>
            </p:nvSpPr>
            <p:spPr bwMode="auto">
              <a:xfrm>
                <a:off x="194" y="1734"/>
                <a:ext cx="40" cy="66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" y="24"/>
                  </a:cxn>
                  <a:cxn ang="0">
                    <a:pos x="4" y="16"/>
                  </a:cxn>
                  <a:cxn ang="0">
                    <a:pos x="8" y="8"/>
                  </a:cxn>
                  <a:cxn ang="0">
                    <a:pos x="12" y="4"/>
                  </a:cxn>
                  <a:cxn ang="0">
                    <a:pos x="16" y="2"/>
                  </a:cxn>
                  <a:cxn ang="0">
                    <a:pos x="20" y="0"/>
                  </a:cxn>
                  <a:cxn ang="0">
                    <a:pos x="26" y="2"/>
                  </a:cxn>
                  <a:cxn ang="0">
                    <a:pos x="30" y="4"/>
                  </a:cxn>
                  <a:cxn ang="0">
                    <a:pos x="34" y="8"/>
                  </a:cxn>
                  <a:cxn ang="0">
                    <a:pos x="38" y="16"/>
                  </a:cxn>
                  <a:cxn ang="0">
                    <a:pos x="40" y="24"/>
                  </a:cxn>
                  <a:cxn ang="0">
                    <a:pos x="40" y="34"/>
                  </a:cxn>
                  <a:cxn ang="0">
                    <a:pos x="40" y="44"/>
                  </a:cxn>
                  <a:cxn ang="0">
                    <a:pos x="38" y="52"/>
                  </a:cxn>
                  <a:cxn ang="0">
                    <a:pos x="34" y="58"/>
                  </a:cxn>
                  <a:cxn ang="0">
                    <a:pos x="30" y="64"/>
                  </a:cxn>
                  <a:cxn ang="0">
                    <a:pos x="24" y="66"/>
                  </a:cxn>
                  <a:cxn ang="0">
                    <a:pos x="20" y="66"/>
                  </a:cxn>
                  <a:cxn ang="0">
                    <a:pos x="14" y="66"/>
                  </a:cxn>
                  <a:cxn ang="0">
                    <a:pos x="10" y="62"/>
                  </a:cxn>
                  <a:cxn ang="0">
                    <a:pos x="6" y="56"/>
                  </a:cxn>
                  <a:cxn ang="0">
                    <a:pos x="2" y="50"/>
                  </a:cxn>
                  <a:cxn ang="0">
                    <a:pos x="2" y="42"/>
                  </a:cxn>
                  <a:cxn ang="0">
                    <a:pos x="0" y="34"/>
                  </a:cxn>
                  <a:cxn ang="0">
                    <a:pos x="10" y="36"/>
                  </a:cxn>
                  <a:cxn ang="0">
                    <a:pos x="10" y="48"/>
                  </a:cxn>
                  <a:cxn ang="0">
                    <a:pos x="12" y="56"/>
                  </a:cxn>
                  <a:cxn ang="0">
                    <a:pos x="14" y="60"/>
                  </a:cxn>
                  <a:cxn ang="0">
                    <a:pos x="18" y="64"/>
                  </a:cxn>
                  <a:cxn ang="0">
                    <a:pos x="20" y="64"/>
                  </a:cxn>
                  <a:cxn ang="0">
                    <a:pos x="24" y="64"/>
                  </a:cxn>
                  <a:cxn ang="0">
                    <a:pos x="26" y="62"/>
                  </a:cxn>
                  <a:cxn ang="0">
                    <a:pos x="28" y="58"/>
                  </a:cxn>
                  <a:cxn ang="0">
                    <a:pos x="30" y="54"/>
                  </a:cxn>
                  <a:cxn ang="0">
                    <a:pos x="30" y="48"/>
                  </a:cxn>
                  <a:cxn ang="0">
                    <a:pos x="32" y="40"/>
                  </a:cxn>
                  <a:cxn ang="0">
                    <a:pos x="32" y="32"/>
                  </a:cxn>
                  <a:cxn ang="0">
                    <a:pos x="32" y="22"/>
                  </a:cxn>
                  <a:cxn ang="0">
                    <a:pos x="30" y="14"/>
                  </a:cxn>
                  <a:cxn ang="0">
                    <a:pos x="28" y="8"/>
                  </a:cxn>
                  <a:cxn ang="0">
                    <a:pos x="26" y="6"/>
                  </a:cxn>
                  <a:cxn ang="0">
                    <a:pos x="24" y="4"/>
                  </a:cxn>
                  <a:cxn ang="0">
                    <a:pos x="20" y="4"/>
                  </a:cxn>
                  <a:cxn ang="0">
                    <a:pos x="18" y="4"/>
                  </a:cxn>
                  <a:cxn ang="0">
                    <a:pos x="16" y="6"/>
                  </a:cxn>
                  <a:cxn ang="0">
                    <a:pos x="12" y="12"/>
                  </a:cxn>
                  <a:cxn ang="0">
                    <a:pos x="10" y="20"/>
                  </a:cxn>
                  <a:cxn ang="0">
                    <a:pos x="10" y="28"/>
                  </a:cxn>
                  <a:cxn ang="0">
                    <a:pos x="10" y="36"/>
                  </a:cxn>
                </a:cxnLst>
                <a:rect l="0" t="0" r="r" b="b"/>
                <a:pathLst>
                  <a:path w="40" h="66">
                    <a:moveTo>
                      <a:pt x="0" y="34"/>
                    </a:moveTo>
                    <a:lnTo>
                      <a:pt x="2" y="24"/>
                    </a:lnTo>
                    <a:lnTo>
                      <a:pt x="4" y="16"/>
                    </a:lnTo>
                    <a:lnTo>
                      <a:pt x="8" y="8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20" y="0"/>
                    </a:lnTo>
                    <a:lnTo>
                      <a:pt x="26" y="2"/>
                    </a:lnTo>
                    <a:lnTo>
                      <a:pt x="30" y="4"/>
                    </a:lnTo>
                    <a:lnTo>
                      <a:pt x="34" y="8"/>
                    </a:lnTo>
                    <a:lnTo>
                      <a:pt x="38" y="16"/>
                    </a:lnTo>
                    <a:lnTo>
                      <a:pt x="40" y="24"/>
                    </a:lnTo>
                    <a:lnTo>
                      <a:pt x="40" y="34"/>
                    </a:lnTo>
                    <a:lnTo>
                      <a:pt x="40" y="44"/>
                    </a:lnTo>
                    <a:lnTo>
                      <a:pt x="38" y="52"/>
                    </a:lnTo>
                    <a:lnTo>
                      <a:pt x="34" y="58"/>
                    </a:lnTo>
                    <a:lnTo>
                      <a:pt x="30" y="64"/>
                    </a:lnTo>
                    <a:lnTo>
                      <a:pt x="24" y="66"/>
                    </a:lnTo>
                    <a:lnTo>
                      <a:pt x="20" y="66"/>
                    </a:lnTo>
                    <a:lnTo>
                      <a:pt x="14" y="66"/>
                    </a:lnTo>
                    <a:lnTo>
                      <a:pt x="10" y="62"/>
                    </a:lnTo>
                    <a:lnTo>
                      <a:pt x="6" y="56"/>
                    </a:lnTo>
                    <a:lnTo>
                      <a:pt x="2" y="50"/>
                    </a:lnTo>
                    <a:lnTo>
                      <a:pt x="2" y="42"/>
                    </a:lnTo>
                    <a:lnTo>
                      <a:pt x="0" y="34"/>
                    </a:lnTo>
                    <a:close/>
                    <a:moveTo>
                      <a:pt x="10" y="36"/>
                    </a:moveTo>
                    <a:lnTo>
                      <a:pt x="10" y="48"/>
                    </a:lnTo>
                    <a:lnTo>
                      <a:pt x="12" y="56"/>
                    </a:lnTo>
                    <a:lnTo>
                      <a:pt x="14" y="60"/>
                    </a:lnTo>
                    <a:lnTo>
                      <a:pt x="18" y="64"/>
                    </a:lnTo>
                    <a:lnTo>
                      <a:pt x="20" y="64"/>
                    </a:lnTo>
                    <a:lnTo>
                      <a:pt x="24" y="64"/>
                    </a:lnTo>
                    <a:lnTo>
                      <a:pt x="26" y="62"/>
                    </a:lnTo>
                    <a:lnTo>
                      <a:pt x="28" y="58"/>
                    </a:lnTo>
                    <a:lnTo>
                      <a:pt x="30" y="54"/>
                    </a:lnTo>
                    <a:lnTo>
                      <a:pt x="30" y="48"/>
                    </a:lnTo>
                    <a:lnTo>
                      <a:pt x="32" y="40"/>
                    </a:lnTo>
                    <a:lnTo>
                      <a:pt x="32" y="32"/>
                    </a:lnTo>
                    <a:lnTo>
                      <a:pt x="32" y="22"/>
                    </a:lnTo>
                    <a:lnTo>
                      <a:pt x="30" y="14"/>
                    </a:lnTo>
                    <a:lnTo>
                      <a:pt x="28" y="8"/>
                    </a:lnTo>
                    <a:lnTo>
                      <a:pt x="26" y="6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2" y="12"/>
                    </a:lnTo>
                    <a:lnTo>
                      <a:pt x="10" y="20"/>
                    </a:lnTo>
                    <a:lnTo>
                      <a:pt x="10" y="28"/>
                    </a:lnTo>
                    <a:lnTo>
                      <a:pt x="1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465" name="Freeform 33"/>
              <p:cNvSpPr>
                <a:spLocks noChangeAspect="1"/>
              </p:cNvSpPr>
              <p:nvPr/>
            </p:nvSpPr>
            <p:spPr bwMode="auto">
              <a:xfrm>
                <a:off x="246" y="1790"/>
                <a:ext cx="10" cy="10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8" y="0"/>
                  </a:cxn>
                  <a:cxn ang="0">
                    <a:pos x="10" y="2"/>
                  </a:cxn>
                  <a:cxn ang="0">
                    <a:pos x="10" y="4"/>
                  </a:cxn>
                  <a:cxn ang="0">
                    <a:pos x="10" y="6"/>
                  </a:cxn>
                  <a:cxn ang="0">
                    <a:pos x="10" y="8"/>
                  </a:cxn>
                  <a:cxn ang="0">
                    <a:pos x="10" y="10"/>
                  </a:cxn>
                  <a:cxn ang="0">
                    <a:pos x="8" y="10"/>
                  </a:cxn>
                  <a:cxn ang="0">
                    <a:pos x="6" y="10"/>
                  </a:cxn>
                  <a:cxn ang="0">
                    <a:pos x="4" y="10"/>
                  </a:cxn>
                  <a:cxn ang="0">
                    <a:pos x="2" y="10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6" y="0"/>
                  </a:cxn>
                </a:cxnLst>
                <a:rect l="0" t="0" r="r" b="b"/>
                <a:pathLst>
                  <a:path w="10" h="10">
                    <a:moveTo>
                      <a:pt x="6" y="0"/>
                    </a:moveTo>
                    <a:lnTo>
                      <a:pt x="8" y="0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466" name="Freeform 34"/>
              <p:cNvSpPr>
                <a:spLocks noChangeAspect="1"/>
              </p:cNvSpPr>
              <p:nvPr/>
            </p:nvSpPr>
            <p:spPr bwMode="auto">
              <a:xfrm>
                <a:off x="274" y="1734"/>
                <a:ext cx="24" cy="66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16" y="0"/>
                  </a:cxn>
                  <a:cxn ang="0">
                    <a:pos x="16" y="0"/>
                  </a:cxn>
                  <a:cxn ang="0">
                    <a:pos x="16" y="54"/>
                  </a:cxn>
                  <a:cxn ang="0">
                    <a:pos x="16" y="60"/>
                  </a:cxn>
                  <a:cxn ang="0">
                    <a:pos x="18" y="62"/>
                  </a:cxn>
                  <a:cxn ang="0">
                    <a:pos x="18" y="64"/>
                  </a:cxn>
                  <a:cxn ang="0">
                    <a:pos x="20" y="64"/>
                  </a:cxn>
                  <a:cxn ang="0">
                    <a:pos x="22" y="64"/>
                  </a:cxn>
                  <a:cxn ang="0">
                    <a:pos x="24" y="64"/>
                  </a:cxn>
                  <a:cxn ang="0">
                    <a:pos x="24" y="66"/>
                  </a:cxn>
                  <a:cxn ang="0">
                    <a:pos x="0" y="66"/>
                  </a:cxn>
                  <a:cxn ang="0">
                    <a:pos x="0" y="64"/>
                  </a:cxn>
                  <a:cxn ang="0">
                    <a:pos x="4" y="64"/>
                  </a:cxn>
                  <a:cxn ang="0">
                    <a:pos x="6" y="64"/>
                  </a:cxn>
                  <a:cxn ang="0">
                    <a:pos x="8" y="64"/>
                  </a:cxn>
                  <a:cxn ang="0">
                    <a:pos x="8" y="62"/>
                  </a:cxn>
                  <a:cxn ang="0">
                    <a:pos x="8" y="60"/>
                  </a:cxn>
                  <a:cxn ang="0">
                    <a:pos x="8" y="54"/>
                  </a:cxn>
                  <a:cxn ang="0">
                    <a:pos x="8" y="18"/>
                  </a:cxn>
                  <a:cxn ang="0">
                    <a:pos x="8" y="14"/>
                  </a:cxn>
                  <a:cxn ang="0">
                    <a:pos x="8" y="10"/>
                  </a:cxn>
                  <a:cxn ang="0">
                    <a:pos x="8" y="10"/>
                  </a:cxn>
                  <a:cxn ang="0">
                    <a:pos x="8" y="8"/>
                  </a:cxn>
                  <a:cxn ang="0">
                    <a:pos x="6" y="8"/>
                  </a:cxn>
                  <a:cxn ang="0">
                    <a:pos x="6" y="8"/>
                  </a:cxn>
                  <a:cxn ang="0">
                    <a:pos x="4" y="8"/>
                  </a:cxn>
                  <a:cxn ang="0">
                    <a:pos x="0" y="8"/>
                  </a:cxn>
                  <a:cxn ang="0">
                    <a:pos x="0" y="8"/>
                  </a:cxn>
                </a:cxnLst>
                <a:rect l="0" t="0" r="r" b="b"/>
                <a:pathLst>
                  <a:path w="24" h="66">
                    <a:moveTo>
                      <a:pt x="0" y="8"/>
                    </a:moveTo>
                    <a:lnTo>
                      <a:pt x="16" y="0"/>
                    </a:lnTo>
                    <a:lnTo>
                      <a:pt x="16" y="0"/>
                    </a:lnTo>
                    <a:lnTo>
                      <a:pt x="16" y="54"/>
                    </a:lnTo>
                    <a:lnTo>
                      <a:pt x="16" y="60"/>
                    </a:lnTo>
                    <a:lnTo>
                      <a:pt x="18" y="62"/>
                    </a:lnTo>
                    <a:lnTo>
                      <a:pt x="18" y="64"/>
                    </a:lnTo>
                    <a:lnTo>
                      <a:pt x="20" y="64"/>
                    </a:lnTo>
                    <a:lnTo>
                      <a:pt x="22" y="64"/>
                    </a:lnTo>
                    <a:lnTo>
                      <a:pt x="24" y="64"/>
                    </a:lnTo>
                    <a:lnTo>
                      <a:pt x="24" y="66"/>
                    </a:lnTo>
                    <a:lnTo>
                      <a:pt x="0" y="66"/>
                    </a:lnTo>
                    <a:lnTo>
                      <a:pt x="0" y="64"/>
                    </a:lnTo>
                    <a:lnTo>
                      <a:pt x="4" y="64"/>
                    </a:lnTo>
                    <a:lnTo>
                      <a:pt x="6" y="64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8" y="60"/>
                    </a:lnTo>
                    <a:lnTo>
                      <a:pt x="8" y="54"/>
                    </a:lnTo>
                    <a:lnTo>
                      <a:pt x="8" y="18"/>
                    </a:lnTo>
                    <a:lnTo>
                      <a:pt x="8" y="14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467" name="Line 35"/>
              <p:cNvSpPr>
                <a:spLocks noChangeAspect="1" noChangeShapeType="1"/>
              </p:cNvSpPr>
              <p:nvPr/>
            </p:nvSpPr>
            <p:spPr bwMode="auto">
              <a:xfrm flipV="1">
                <a:off x="1976" y="1076"/>
                <a:ext cx="70" cy="498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468" name="Line 3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026" y="1128"/>
                <a:ext cx="12" cy="4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469" name="Freeform 37"/>
              <p:cNvSpPr>
                <a:spLocks noChangeAspect="1" noEditPoints="1"/>
              </p:cNvSpPr>
              <p:nvPr/>
            </p:nvSpPr>
            <p:spPr bwMode="auto">
              <a:xfrm>
                <a:off x="2080" y="1110"/>
                <a:ext cx="42" cy="66"/>
              </a:xfrm>
              <a:custGeom>
                <a:avLst/>
                <a:gdLst/>
                <a:ahLst/>
                <a:cxnLst>
                  <a:cxn ang="0">
                    <a:pos x="42" y="42"/>
                  </a:cxn>
                  <a:cxn ang="0">
                    <a:pos x="42" y="48"/>
                  </a:cxn>
                  <a:cxn ang="0">
                    <a:pos x="34" y="48"/>
                  </a:cxn>
                  <a:cxn ang="0">
                    <a:pos x="34" y="66"/>
                  </a:cxn>
                  <a:cxn ang="0">
                    <a:pos x="26" y="66"/>
                  </a:cxn>
                  <a:cxn ang="0">
                    <a:pos x="26" y="48"/>
                  </a:cxn>
                  <a:cxn ang="0">
                    <a:pos x="0" y="48"/>
                  </a:cxn>
                  <a:cxn ang="0">
                    <a:pos x="0" y="42"/>
                  </a:cxn>
                  <a:cxn ang="0">
                    <a:pos x="28" y="0"/>
                  </a:cxn>
                  <a:cxn ang="0">
                    <a:pos x="34" y="0"/>
                  </a:cxn>
                  <a:cxn ang="0">
                    <a:pos x="34" y="42"/>
                  </a:cxn>
                  <a:cxn ang="0">
                    <a:pos x="42" y="42"/>
                  </a:cxn>
                  <a:cxn ang="0">
                    <a:pos x="26" y="42"/>
                  </a:cxn>
                  <a:cxn ang="0">
                    <a:pos x="26" y="10"/>
                  </a:cxn>
                  <a:cxn ang="0">
                    <a:pos x="4" y="42"/>
                  </a:cxn>
                  <a:cxn ang="0">
                    <a:pos x="26" y="42"/>
                  </a:cxn>
                </a:cxnLst>
                <a:rect l="0" t="0" r="r" b="b"/>
                <a:pathLst>
                  <a:path w="42" h="66">
                    <a:moveTo>
                      <a:pt x="42" y="42"/>
                    </a:moveTo>
                    <a:lnTo>
                      <a:pt x="42" y="48"/>
                    </a:lnTo>
                    <a:lnTo>
                      <a:pt x="34" y="48"/>
                    </a:lnTo>
                    <a:lnTo>
                      <a:pt x="34" y="66"/>
                    </a:lnTo>
                    <a:lnTo>
                      <a:pt x="26" y="66"/>
                    </a:lnTo>
                    <a:lnTo>
                      <a:pt x="26" y="48"/>
                    </a:lnTo>
                    <a:lnTo>
                      <a:pt x="0" y="48"/>
                    </a:lnTo>
                    <a:lnTo>
                      <a:pt x="0" y="4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4" y="42"/>
                    </a:lnTo>
                    <a:lnTo>
                      <a:pt x="42" y="42"/>
                    </a:lnTo>
                    <a:close/>
                    <a:moveTo>
                      <a:pt x="26" y="42"/>
                    </a:moveTo>
                    <a:lnTo>
                      <a:pt x="26" y="10"/>
                    </a:lnTo>
                    <a:lnTo>
                      <a:pt x="4" y="42"/>
                    </a:lnTo>
                    <a:lnTo>
                      <a:pt x="26" y="4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470" name="Freeform 38"/>
              <p:cNvSpPr>
                <a:spLocks noChangeAspect="1" noEditPoints="1"/>
              </p:cNvSpPr>
              <p:nvPr/>
            </p:nvSpPr>
            <p:spPr bwMode="auto">
              <a:xfrm>
                <a:off x="2130" y="1110"/>
                <a:ext cx="40" cy="66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" y="24"/>
                  </a:cxn>
                  <a:cxn ang="0">
                    <a:pos x="4" y="16"/>
                  </a:cxn>
                  <a:cxn ang="0">
                    <a:pos x="8" y="8"/>
                  </a:cxn>
                  <a:cxn ang="0">
                    <a:pos x="12" y="4"/>
                  </a:cxn>
                  <a:cxn ang="0">
                    <a:pos x="16" y="2"/>
                  </a:cxn>
                  <a:cxn ang="0">
                    <a:pos x="20" y="0"/>
                  </a:cxn>
                  <a:cxn ang="0">
                    <a:pos x="26" y="2"/>
                  </a:cxn>
                  <a:cxn ang="0">
                    <a:pos x="30" y="4"/>
                  </a:cxn>
                  <a:cxn ang="0">
                    <a:pos x="34" y="8"/>
                  </a:cxn>
                  <a:cxn ang="0">
                    <a:pos x="38" y="14"/>
                  </a:cxn>
                  <a:cxn ang="0">
                    <a:pos x="40" y="24"/>
                  </a:cxn>
                  <a:cxn ang="0">
                    <a:pos x="40" y="32"/>
                  </a:cxn>
                  <a:cxn ang="0">
                    <a:pos x="40" y="44"/>
                  </a:cxn>
                  <a:cxn ang="0">
                    <a:pos x="38" y="52"/>
                  </a:cxn>
                  <a:cxn ang="0">
                    <a:pos x="34" y="58"/>
                  </a:cxn>
                  <a:cxn ang="0">
                    <a:pos x="30" y="62"/>
                  </a:cxn>
                  <a:cxn ang="0">
                    <a:pos x="24" y="66"/>
                  </a:cxn>
                  <a:cxn ang="0">
                    <a:pos x="20" y="66"/>
                  </a:cxn>
                  <a:cxn ang="0">
                    <a:pos x="14" y="66"/>
                  </a:cxn>
                  <a:cxn ang="0">
                    <a:pos x="10" y="62"/>
                  </a:cxn>
                  <a:cxn ang="0">
                    <a:pos x="6" y="56"/>
                  </a:cxn>
                  <a:cxn ang="0">
                    <a:pos x="2" y="50"/>
                  </a:cxn>
                  <a:cxn ang="0">
                    <a:pos x="2" y="42"/>
                  </a:cxn>
                  <a:cxn ang="0">
                    <a:pos x="0" y="34"/>
                  </a:cxn>
                  <a:cxn ang="0">
                    <a:pos x="10" y="34"/>
                  </a:cxn>
                  <a:cxn ang="0">
                    <a:pos x="10" y="46"/>
                  </a:cxn>
                  <a:cxn ang="0">
                    <a:pos x="12" y="56"/>
                  </a:cxn>
                  <a:cxn ang="0">
                    <a:pos x="14" y="60"/>
                  </a:cxn>
                  <a:cxn ang="0">
                    <a:pos x="18" y="62"/>
                  </a:cxn>
                  <a:cxn ang="0">
                    <a:pos x="20" y="64"/>
                  </a:cxn>
                  <a:cxn ang="0">
                    <a:pos x="22" y="62"/>
                  </a:cxn>
                  <a:cxn ang="0">
                    <a:pos x="26" y="62"/>
                  </a:cxn>
                  <a:cxn ang="0">
                    <a:pos x="28" y="58"/>
                  </a:cxn>
                  <a:cxn ang="0">
                    <a:pos x="30" y="54"/>
                  </a:cxn>
                  <a:cxn ang="0">
                    <a:pos x="30" y="48"/>
                  </a:cxn>
                  <a:cxn ang="0">
                    <a:pos x="32" y="40"/>
                  </a:cxn>
                  <a:cxn ang="0">
                    <a:pos x="32" y="30"/>
                  </a:cxn>
                  <a:cxn ang="0">
                    <a:pos x="30" y="20"/>
                  </a:cxn>
                  <a:cxn ang="0">
                    <a:pos x="30" y="12"/>
                  </a:cxn>
                  <a:cxn ang="0">
                    <a:pos x="28" y="8"/>
                  </a:cxn>
                  <a:cxn ang="0">
                    <a:pos x="26" y="4"/>
                  </a:cxn>
                  <a:cxn ang="0">
                    <a:pos x="24" y="4"/>
                  </a:cxn>
                  <a:cxn ang="0">
                    <a:pos x="20" y="4"/>
                  </a:cxn>
                  <a:cxn ang="0">
                    <a:pos x="18" y="4"/>
                  </a:cxn>
                  <a:cxn ang="0">
                    <a:pos x="16" y="6"/>
                  </a:cxn>
                  <a:cxn ang="0">
                    <a:pos x="12" y="12"/>
                  </a:cxn>
                  <a:cxn ang="0">
                    <a:pos x="10" y="18"/>
                  </a:cxn>
                  <a:cxn ang="0">
                    <a:pos x="10" y="26"/>
                  </a:cxn>
                  <a:cxn ang="0">
                    <a:pos x="10" y="34"/>
                  </a:cxn>
                </a:cxnLst>
                <a:rect l="0" t="0" r="r" b="b"/>
                <a:pathLst>
                  <a:path w="40" h="66">
                    <a:moveTo>
                      <a:pt x="0" y="34"/>
                    </a:moveTo>
                    <a:lnTo>
                      <a:pt x="2" y="24"/>
                    </a:lnTo>
                    <a:lnTo>
                      <a:pt x="4" y="16"/>
                    </a:lnTo>
                    <a:lnTo>
                      <a:pt x="8" y="8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20" y="0"/>
                    </a:lnTo>
                    <a:lnTo>
                      <a:pt x="26" y="2"/>
                    </a:lnTo>
                    <a:lnTo>
                      <a:pt x="30" y="4"/>
                    </a:lnTo>
                    <a:lnTo>
                      <a:pt x="34" y="8"/>
                    </a:lnTo>
                    <a:lnTo>
                      <a:pt x="38" y="14"/>
                    </a:lnTo>
                    <a:lnTo>
                      <a:pt x="40" y="24"/>
                    </a:lnTo>
                    <a:lnTo>
                      <a:pt x="40" y="32"/>
                    </a:lnTo>
                    <a:lnTo>
                      <a:pt x="40" y="44"/>
                    </a:lnTo>
                    <a:lnTo>
                      <a:pt x="38" y="52"/>
                    </a:lnTo>
                    <a:lnTo>
                      <a:pt x="34" y="58"/>
                    </a:lnTo>
                    <a:lnTo>
                      <a:pt x="30" y="62"/>
                    </a:lnTo>
                    <a:lnTo>
                      <a:pt x="24" y="66"/>
                    </a:lnTo>
                    <a:lnTo>
                      <a:pt x="20" y="66"/>
                    </a:lnTo>
                    <a:lnTo>
                      <a:pt x="14" y="66"/>
                    </a:lnTo>
                    <a:lnTo>
                      <a:pt x="10" y="62"/>
                    </a:lnTo>
                    <a:lnTo>
                      <a:pt x="6" y="56"/>
                    </a:lnTo>
                    <a:lnTo>
                      <a:pt x="2" y="50"/>
                    </a:lnTo>
                    <a:lnTo>
                      <a:pt x="2" y="42"/>
                    </a:lnTo>
                    <a:lnTo>
                      <a:pt x="0" y="34"/>
                    </a:lnTo>
                    <a:close/>
                    <a:moveTo>
                      <a:pt x="10" y="34"/>
                    </a:moveTo>
                    <a:lnTo>
                      <a:pt x="10" y="46"/>
                    </a:lnTo>
                    <a:lnTo>
                      <a:pt x="12" y="56"/>
                    </a:lnTo>
                    <a:lnTo>
                      <a:pt x="14" y="60"/>
                    </a:lnTo>
                    <a:lnTo>
                      <a:pt x="18" y="62"/>
                    </a:lnTo>
                    <a:lnTo>
                      <a:pt x="20" y="64"/>
                    </a:lnTo>
                    <a:lnTo>
                      <a:pt x="22" y="62"/>
                    </a:lnTo>
                    <a:lnTo>
                      <a:pt x="26" y="62"/>
                    </a:lnTo>
                    <a:lnTo>
                      <a:pt x="28" y="58"/>
                    </a:lnTo>
                    <a:lnTo>
                      <a:pt x="30" y="54"/>
                    </a:lnTo>
                    <a:lnTo>
                      <a:pt x="30" y="48"/>
                    </a:lnTo>
                    <a:lnTo>
                      <a:pt x="32" y="40"/>
                    </a:lnTo>
                    <a:lnTo>
                      <a:pt x="32" y="30"/>
                    </a:lnTo>
                    <a:lnTo>
                      <a:pt x="30" y="20"/>
                    </a:lnTo>
                    <a:lnTo>
                      <a:pt x="30" y="12"/>
                    </a:lnTo>
                    <a:lnTo>
                      <a:pt x="28" y="8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2" y="12"/>
                    </a:lnTo>
                    <a:lnTo>
                      <a:pt x="10" y="18"/>
                    </a:lnTo>
                    <a:lnTo>
                      <a:pt x="10" y="26"/>
                    </a:lnTo>
                    <a:lnTo>
                      <a:pt x="1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471" name="Freeform 39"/>
              <p:cNvSpPr>
                <a:spLocks noChangeAspect="1" noEditPoints="1"/>
              </p:cNvSpPr>
              <p:nvPr/>
            </p:nvSpPr>
            <p:spPr bwMode="auto">
              <a:xfrm>
                <a:off x="2178" y="1110"/>
                <a:ext cx="40" cy="66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" y="24"/>
                  </a:cxn>
                  <a:cxn ang="0">
                    <a:pos x="4" y="16"/>
                  </a:cxn>
                  <a:cxn ang="0">
                    <a:pos x="8" y="8"/>
                  </a:cxn>
                  <a:cxn ang="0">
                    <a:pos x="12" y="4"/>
                  </a:cxn>
                  <a:cxn ang="0">
                    <a:pos x="16" y="2"/>
                  </a:cxn>
                  <a:cxn ang="0">
                    <a:pos x="20" y="0"/>
                  </a:cxn>
                  <a:cxn ang="0">
                    <a:pos x="26" y="2"/>
                  </a:cxn>
                  <a:cxn ang="0">
                    <a:pos x="30" y="4"/>
                  </a:cxn>
                  <a:cxn ang="0">
                    <a:pos x="34" y="8"/>
                  </a:cxn>
                  <a:cxn ang="0">
                    <a:pos x="38" y="14"/>
                  </a:cxn>
                  <a:cxn ang="0">
                    <a:pos x="40" y="24"/>
                  </a:cxn>
                  <a:cxn ang="0">
                    <a:pos x="40" y="32"/>
                  </a:cxn>
                  <a:cxn ang="0">
                    <a:pos x="40" y="44"/>
                  </a:cxn>
                  <a:cxn ang="0">
                    <a:pos x="38" y="52"/>
                  </a:cxn>
                  <a:cxn ang="0">
                    <a:pos x="34" y="58"/>
                  </a:cxn>
                  <a:cxn ang="0">
                    <a:pos x="30" y="62"/>
                  </a:cxn>
                  <a:cxn ang="0">
                    <a:pos x="24" y="66"/>
                  </a:cxn>
                  <a:cxn ang="0">
                    <a:pos x="20" y="66"/>
                  </a:cxn>
                  <a:cxn ang="0">
                    <a:pos x="14" y="66"/>
                  </a:cxn>
                  <a:cxn ang="0">
                    <a:pos x="10" y="62"/>
                  </a:cxn>
                  <a:cxn ang="0">
                    <a:pos x="6" y="56"/>
                  </a:cxn>
                  <a:cxn ang="0">
                    <a:pos x="2" y="50"/>
                  </a:cxn>
                  <a:cxn ang="0">
                    <a:pos x="2" y="42"/>
                  </a:cxn>
                  <a:cxn ang="0">
                    <a:pos x="0" y="34"/>
                  </a:cxn>
                  <a:cxn ang="0">
                    <a:pos x="10" y="34"/>
                  </a:cxn>
                  <a:cxn ang="0">
                    <a:pos x="10" y="46"/>
                  </a:cxn>
                  <a:cxn ang="0">
                    <a:pos x="12" y="56"/>
                  </a:cxn>
                  <a:cxn ang="0">
                    <a:pos x="14" y="60"/>
                  </a:cxn>
                  <a:cxn ang="0">
                    <a:pos x="18" y="62"/>
                  </a:cxn>
                  <a:cxn ang="0">
                    <a:pos x="20" y="64"/>
                  </a:cxn>
                  <a:cxn ang="0">
                    <a:pos x="22" y="62"/>
                  </a:cxn>
                  <a:cxn ang="0">
                    <a:pos x="26" y="62"/>
                  </a:cxn>
                  <a:cxn ang="0">
                    <a:pos x="28" y="58"/>
                  </a:cxn>
                  <a:cxn ang="0">
                    <a:pos x="30" y="54"/>
                  </a:cxn>
                  <a:cxn ang="0">
                    <a:pos x="30" y="48"/>
                  </a:cxn>
                  <a:cxn ang="0">
                    <a:pos x="32" y="40"/>
                  </a:cxn>
                  <a:cxn ang="0">
                    <a:pos x="32" y="30"/>
                  </a:cxn>
                  <a:cxn ang="0">
                    <a:pos x="30" y="20"/>
                  </a:cxn>
                  <a:cxn ang="0">
                    <a:pos x="30" y="12"/>
                  </a:cxn>
                  <a:cxn ang="0">
                    <a:pos x="28" y="8"/>
                  </a:cxn>
                  <a:cxn ang="0">
                    <a:pos x="26" y="4"/>
                  </a:cxn>
                  <a:cxn ang="0">
                    <a:pos x="24" y="4"/>
                  </a:cxn>
                  <a:cxn ang="0">
                    <a:pos x="20" y="4"/>
                  </a:cxn>
                  <a:cxn ang="0">
                    <a:pos x="18" y="4"/>
                  </a:cxn>
                  <a:cxn ang="0">
                    <a:pos x="16" y="6"/>
                  </a:cxn>
                  <a:cxn ang="0">
                    <a:pos x="12" y="12"/>
                  </a:cxn>
                  <a:cxn ang="0">
                    <a:pos x="10" y="18"/>
                  </a:cxn>
                  <a:cxn ang="0">
                    <a:pos x="10" y="26"/>
                  </a:cxn>
                  <a:cxn ang="0">
                    <a:pos x="10" y="34"/>
                  </a:cxn>
                </a:cxnLst>
                <a:rect l="0" t="0" r="r" b="b"/>
                <a:pathLst>
                  <a:path w="40" h="66">
                    <a:moveTo>
                      <a:pt x="0" y="34"/>
                    </a:moveTo>
                    <a:lnTo>
                      <a:pt x="2" y="24"/>
                    </a:lnTo>
                    <a:lnTo>
                      <a:pt x="4" y="16"/>
                    </a:lnTo>
                    <a:lnTo>
                      <a:pt x="8" y="8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20" y="0"/>
                    </a:lnTo>
                    <a:lnTo>
                      <a:pt x="26" y="2"/>
                    </a:lnTo>
                    <a:lnTo>
                      <a:pt x="30" y="4"/>
                    </a:lnTo>
                    <a:lnTo>
                      <a:pt x="34" y="8"/>
                    </a:lnTo>
                    <a:lnTo>
                      <a:pt x="38" y="14"/>
                    </a:lnTo>
                    <a:lnTo>
                      <a:pt x="40" y="24"/>
                    </a:lnTo>
                    <a:lnTo>
                      <a:pt x="40" y="32"/>
                    </a:lnTo>
                    <a:lnTo>
                      <a:pt x="40" y="44"/>
                    </a:lnTo>
                    <a:lnTo>
                      <a:pt x="38" y="52"/>
                    </a:lnTo>
                    <a:lnTo>
                      <a:pt x="34" y="58"/>
                    </a:lnTo>
                    <a:lnTo>
                      <a:pt x="30" y="62"/>
                    </a:lnTo>
                    <a:lnTo>
                      <a:pt x="24" y="66"/>
                    </a:lnTo>
                    <a:lnTo>
                      <a:pt x="20" y="66"/>
                    </a:lnTo>
                    <a:lnTo>
                      <a:pt x="14" y="66"/>
                    </a:lnTo>
                    <a:lnTo>
                      <a:pt x="10" y="62"/>
                    </a:lnTo>
                    <a:lnTo>
                      <a:pt x="6" y="56"/>
                    </a:lnTo>
                    <a:lnTo>
                      <a:pt x="2" y="50"/>
                    </a:lnTo>
                    <a:lnTo>
                      <a:pt x="2" y="42"/>
                    </a:lnTo>
                    <a:lnTo>
                      <a:pt x="0" y="34"/>
                    </a:lnTo>
                    <a:close/>
                    <a:moveTo>
                      <a:pt x="10" y="34"/>
                    </a:moveTo>
                    <a:lnTo>
                      <a:pt x="10" y="46"/>
                    </a:lnTo>
                    <a:lnTo>
                      <a:pt x="12" y="56"/>
                    </a:lnTo>
                    <a:lnTo>
                      <a:pt x="14" y="60"/>
                    </a:lnTo>
                    <a:lnTo>
                      <a:pt x="18" y="62"/>
                    </a:lnTo>
                    <a:lnTo>
                      <a:pt x="20" y="64"/>
                    </a:lnTo>
                    <a:lnTo>
                      <a:pt x="22" y="62"/>
                    </a:lnTo>
                    <a:lnTo>
                      <a:pt x="26" y="62"/>
                    </a:lnTo>
                    <a:lnTo>
                      <a:pt x="28" y="58"/>
                    </a:lnTo>
                    <a:lnTo>
                      <a:pt x="30" y="54"/>
                    </a:lnTo>
                    <a:lnTo>
                      <a:pt x="30" y="48"/>
                    </a:lnTo>
                    <a:lnTo>
                      <a:pt x="32" y="40"/>
                    </a:lnTo>
                    <a:lnTo>
                      <a:pt x="32" y="30"/>
                    </a:lnTo>
                    <a:lnTo>
                      <a:pt x="30" y="20"/>
                    </a:lnTo>
                    <a:lnTo>
                      <a:pt x="30" y="12"/>
                    </a:lnTo>
                    <a:lnTo>
                      <a:pt x="28" y="8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2" y="12"/>
                    </a:lnTo>
                    <a:lnTo>
                      <a:pt x="10" y="18"/>
                    </a:lnTo>
                    <a:lnTo>
                      <a:pt x="10" y="26"/>
                    </a:lnTo>
                    <a:lnTo>
                      <a:pt x="1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472" name="Line 4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996" y="1340"/>
                <a:ext cx="12" cy="4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473" name="Freeform 41"/>
              <p:cNvSpPr>
                <a:spLocks noChangeAspect="1"/>
              </p:cNvSpPr>
              <p:nvPr/>
            </p:nvSpPr>
            <p:spPr bwMode="auto">
              <a:xfrm>
                <a:off x="2050" y="1328"/>
                <a:ext cx="42" cy="64"/>
              </a:xfrm>
              <a:custGeom>
                <a:avLst/>
                <a:gdLst/>
                <a:ahLst/>
                <a:cxnLst>
                  <a:cxn ang="0">
                    <a:pos x="42" y="52"/>
                  </a:cxn>
                  <a:cxn ang="0">
                    <a:pos x="38" y="64"/>
                  </a:cxn>
                  <a:cxn ang="0">
                    <a:pos x="0" y="64"/>
                  </a:cxn>
                  <a:cxn ang="0">
                    <a:pos x="0" y="62"/>
                  </a:cxn>
                  <a:cxn ang="0">
                    <a:pos x="10" y="54"/>
                  </a:cxn>
                  <a:cxn ang="0">
                    <a:pos x="18" y="44"/>
                  </a:cxn>
                  <a:cxn ang="0">
                    <a:pos x="24" y="38"/>
                  </a:cxn>
                  <a:cxn ang="0">
                    <a:pos x="26" y="32"/>
                  </a:cxn>
                  <a:cxn ang="0">
                    <a:pos x="30" y="26"/>
                  </a:cxn>
                  <a:cxn ang="0">
                    <a:pos x="30" y="20"/>
                  </a:cxn>
                  <a:cxn ang="0">
                    <a:pos x="28" y="14"/>
                  </a:cxn>
                  <a:cxn ang="0">
                    <a:pos x="26" y="10"/>
                  </a:cxn>
                  <a:cxn ang="0">
                    <a:pos x="22" y="8"/>
                  </a:cxn>
                  <a:cxn ang="0">
                    <a:pos x="16" y="6"/>
                  </a:cxn>
                  <a:cxn ang="0">
                    <a:pos x="12" y="6"/>
                  </a:cxn>
                  <a:cxn ang="0">
                    <a:pos x="8" y="10"/>
                  </a:cxn>
                  <a:cxn ang="0">
                    <a:pos x="4" y="12"/>
                  </a:cxn>
                  <a:cxn ang="0">
                    <a:pos x="2" y="18"/>
                  </a:cxn>
                  <a:cxn ang="0">
                    <a:pos x="0" y="18"/>
                  </a:cxn>
                  <a:cxn ang="0">
                    <a:pos x="2" y="10"/>
                  </a:cxn>
                  <a:cxn ang="0">
                    <a:pos x="6" y="4"/>
                  </a:cxn>
                  <a:cxn ang="0">
                    <a:pos x="12" y="0"/>
                  </a:cxn>
                  <a:cxn ang="0">
                    <a:pos x="20" y="0"/>
                  </a:cxn>
                  <a:cxn ang="0">
                    <a:pos x="26" y="0"/>
                  </a:cxn>
                  <a:cxn ang="0">
                    <a:pos x="32" y="4"/>
                  </a:cxn>
                  <a:cxn ang="0">
                    <a:pos x="36" y="10"/>
                  </a:cxn>
                  <a:cxn ang="0">
                    <a:pos x="38" y="16"/>
                  </a:cxn>
                  <a:cxn ang="0">
                    <a:pos x="38" y="20"/>
                  </a:cxn>
                  <a:cxn ang="0">
                    <a:pos x="36" y="26"/>
                  </a:cxn>
                  <a:cxn ang="0">
                    <a:pos x="30" y="34"/>
                  </a:cxn>
                  <a:cxn ang="0">
                    <a:pos x="24" y="42"/>
                  </a:cxn>
                  <a:cxn ang="0">
                    <a:pos x="18" y="50"/>
                  </a:cxn>
                  <a:cxn ang="0">
                    <a:pos x="12" y="54"/>
                  </a:cxn>
                  <a:cxn ang="0">
                    <a:pos x="8" y="58"/>
                  </a:cxn>
                  <a:cxn ang="0">
                    <a:pos x="26" y="58"/>
                  </a:cxn>
                  <a:cxn ang="0">
                    <a:pos x="30" y="58"/>
                  </a:cxn>
                  <a:cxn ang="0">
                    <a:pos x="34" y="56"/>
                  </a:cxn>
                  <a:cxn ang="0">
                    <a:pos x="36" y="56"/>
                  </a:cxn>
                  <a:cxn ang="0">
                    <a:pos x="36" y="56"/>
                  </a:cxn>
                  <a:cxn ang="0">
                    <a:pos x="38" y="54"/>
                  </a:cxn>
                  <a:cxn ang="0">
                    <a:pos x="40" y="52"/>
                  </a:cxn>
                  <a:cxn ang="0">
                    <a:pos x="42" y="52"/>
                  </a:cxn>
                </a:cxnLst>
                <a:rect l="0" t="0" r="r" b="b"/>
                <a:pathLst>
                  <a:path w="42" h="64">
                    <a:moveTo>
                      <a:pt x="42" y="52"/>
                    </a:moveTo>
                    <a:lnTo>
                      <a:pt x="38" y="64"/>
                    </a:lnTo>
                    <a:lnTo>
                      <a:pt x="0" y="64"/>
                    </a:lnTo>
                    <a:lnTo>
                      <a:pt x="0" y="62"/>
                    </a:lnTo>
                    <a:lnTo>
                      <a:pt x="10" y="54"/>
                    </a:lnTo>
                    <a:lnTo>
                      <a:pt x="18" y="44"/>
                    </a:lnTo>
                    <a:lnTo>
                      <a:pt x="24" y="38"/>
                    </a:lnTo>
                    <a:lnTo>
                      <a:pt x="26" y="32"/>
                    </a:lnTo>
                    <a:lnTo>
                      <a:pt x="30" y="26"/>
                    </a:lnTo>
                    <a:lnTo>
                      <a:pt x="30" y="20"/>
                    </a:lnTo>
                    <a:lnTo>
                      <a:pt x="28" y="14"/>
                    </a:lnTo>
                    <a:lnTo>
                      <a:pt x="26" y="10"/>
                    </a:lnTo>
                    <a:lnTo>
                      <a:pt x="22" y="8"/>
                    </a:lnTo>
                    <a:lnTo>
                      <a:pt x="16" y="6"/>
                    </a:lnTo>
                    <a:lnTo>
                      <a:pt x="12" y="6"/>
                    </a:lnTo>
                    <a:lnTo>
                      <a:pt x="8" y="10"/>
                    </a:lnTo>
                    <a:lnTo>
                      <a:pt x="4" y="12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2" y="10"/>
                    </a:lnTo>
                    <a:lnTo>
                      <a:pt x="6" y="4"/>
                    </a:lnTo>
                    <a:lnTo>
                      <a:pt x="12" y="0"/>
                    </a:lnTo>
                    <a:lnTo>
                      <a:pt x="20" y="0"/>
                    </a:lnTo>
                    <a:lnTo>
                      <a:pt x="26" y="0"/>
                    </a:lnTo>
                    <a:lnTo>
                      <a:pt x="32" y="4"/>
                    </a:lnTo>
                    <a:lnTo>
                      <a:pt x="36" y="10"/>
                    </a:lnTo>
                    <a:lnTo>
                      <a:pt x="38" y="16"/>
                    </a:lnTo>
                    <a:lnTo>
                      <a:pt x="38" y="20"/>
                    </a:lnTo>
                    <a:lnTo>
                      <a:pt x="36" y="26"/>
                    </a:lnTo>
                    <a:lnTo>
                      <a:pt x="30" y="34"/>
                    </a:lnTo>
                    <a:lnTo>
                      <a:pt x="24" y="42"/>
                    </a:lnTo>
                    <a:lnTo>
                      <a:pt x="18" y="50"/>
                    </a:lnTo>
                    <a:lnTo>
                      <a:pt x="12" y="54"/>
                    </a:lnTo>
                    <a:lnTo>
                      <a:pt x="8" y="58"/>
                    </a:lnTo>
                    <a:lnTo>
                      <a:pt x="26" y="58"/>
                    </a:lnTo>
                    <a:lnTo>
                      <a:pt x="30" y="58"/>
                    </a:lnTo>
                    <a:lnTo>
                      <a:pt x="34" y="56"/>
                    </a:lnTo>
                    <a:lnTo>
                      <a:pt x="36" y="56"/>
                    </a:lnTo>
                    <a:lnTo>
                      <a:pt x="36" y="56"/>
                    </a:lnTo>
                    <a:lnTo>
                      <a:pt x="38" y="54"/>
                    </a:lnTo>
                    <a:lnTo>
                      <a:pt x="40" y="52"/>
                    </a:lnTo>
                    <a:lnTo>
                      <a:pt x="42" y="5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474" name="Freeform 42"/>
              <p:cNvSpPr>
                <a:spLocks noChangeAspect="1" noEditPoints="1"/>
              </p:cNvSpPr>
              <p:nvPr/>
            </p:nvSpPr>
            <p:spPr bwMode="auto">
              <a:xfrm>
                <a:off x="2100" y="1328"/>
                <a:ext cx="40" cy="6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0" y="22"/>
                  </a:cxn>
                  <a:cxn ang="0">
                    <a:pos x="2" y="14"/>
                  </a:cxn>
                  <a:cxn ang="0">
                    <a:pos x="6" y="8"/>
                  </a:cxn>
                  <a:cxn ang="0">
                    <a:pos x="12" y="2"/>
                  </a:cxn>
                  <a:cxn ang="0">
                    <a:pos x="16" y="0"/>
                  </a:cxn>
                  <a:cxn ang="0">
                    <a:pos x="20" y="0"/>
                  </a:cxn>
                  <a:cxn ang="0">
                    <a:pos x="24" y="0"/>
                  </a:cxn>
                  <a:cxn ang="0">
                    <a:pos x="28" y="2"/>
                  </a:cxn>
                  <a:cxn ang="0">
                    <a:pos x="32" y="6"/>
                  </a:cxn>
                  <a:cxn ang="0">
                    <a:pos x="36" y="14"/>
                  </a:cxn>
                  <a:cxn ang="0">
                    <a:pos x="40" y="22"/>
                  </a:cxn>
                  <a:cxn ang="0">
                    <a:pos x="40" y="32"/>
                  </a:cxn>
                  <a:cxn ang="0">
                    <a:pos x="40" y="42"/>
                  </a:cxn>
                  <a:cxn ang="0">
                    <a:pos x="36" y="50"/>
                  </a:cxn>
                  <a:cxn ang="0">
                    <a:pos x="34" y="58"/>
                  </a:cxn>
                  <a:cxn ang="0">
                    <a:pos x="28" y="62"/>
                  </a:cxn>
                  <a:cxn ang="0">
                    <a:pos x="24" y="64"/>
                  </a:cxn>
                  <a:cxn ang="0">
                    <a:pos x="20" y="66"/>
                  </a:cxn>
                  <a:cxn ang="0">
                    <a:pos x="14" y="64"/>
                  </a:cxn>
                  <a:cxn ang="0">
                    <a:pos x="10" y="60"/>
                  </a:cxn>
                  <a:cxn ang="0">
                    <a:pos x="4" y="54"/>
                  </a:cxn>
                  <a:cxn ang="0">
                    <a:pos x="2" y="48"/>
                  </a:cxn>
                  <a:cxn ang="0">
                    <a:pos x="0" y="40"/>
                  </a:cxn>
                  <a:cxn ang="0">
                    <a:pos x="0" y="32"/>
                  </a:cxn>
                  <a:cxn ang="0">
                    <a:pos x="8" y="34"/>
                  </a:cxn>
                  <a:cxn ang="0">
                    <a:pos x="10" y="46"/>
                  </a:cxn>
                  <a:cxn ang="0">
                    <a:pos x="12" y="56"/>
                  </a:cxn>
                  <a:cxn ang="0">
                    <a:pos x="14" y="60"/>
                  </a:cxn>
                  <a:cxn ang="0">
                    <a:pos x="16" y="62"/>
                  </a:cxn>
                  <a:cxn ang="0">
                    <a:pos x="20" y="62"/>
                  </a:cxn>
                  <a:cxn ang="0">
                    <a:pos x="22" y="62"/>
                  </a:cxn>
                  <a:cxn ang="0">
                    <a:pos x="24" y="60"/>
                  </a:cxn>
                  <a:cxn ang="0">
                    <a:pos x="28" y="56"/>
                  </a:cxn>
                  <a:cxn ang="0">
                    <a:pos x="28" y="52"/>
                  </a:cxn>
                  <a:cxn ang="0">
                    <a:pos x="30" y="46"/>
                  </a:cxn>
                  <a:cxn ang="0">
                    <a:pos x="30" y="38"/>
                  </a:cxn>
                  <a:cxn ang="0">
                    <a:pos x="30" y="30"/>
                  </a:cxn>
                  <a:cxn ang="0">
                    <a:pos x="30" y="20"/>
                  </a:cxn>
                  <a:cxn ang="0">
                    <a:pos x="28" y="12"/>
                  </a:cxn>
                  <a:cxn ang="0">
                    <a:pos x="26" y="6"/>
                  </a:cxn>
                  <a:cxn ang="0">
                    <a:pos x="24" y="4"/>
                  </a:cxn>
                  <a:cxn ang="0">
                    <a:pos x="22" y="2"/>
                  </a:cxn>
                  <a:cxn ang="0">
                    <a:pos x="20" y="2"/>
                  </a:cxn>
                  <a:cxn ang="0">
                    <a:pos x="16" y="4"/>
                  </a:cxn>
                  <a:cxn ang="0">
                    <a:pos x="14" y="6"/>
                  </a:cxn>
                  <a:cxn ang="0">
                    <a:pos x="12" y="10"/>
                  </a:cxn>
                  <a:cxn ang="0">
                    <a:pos x="10" y="18"/>
                  </a:cxn>
                  <a:cxn ang="0">
                    <a:pos x="10" y="26"/>
                  </a:cxn>
                  <a:cxn ang="0">
                    <a:pos x="8" y="34"/>
                  </a:cxn>
                </a:cxnLst>
                <a:rect l="0" t="0" r="r" b="b"/>
                <a:pathLst>
                  <a:path w="40" h="66">
                    <a:moveTo>
                      <a:pt x="0" y="32"/>
                    </a:moveTo>
                    <a:lnTo>
                      <a:pt x="0" y="22"/>
                    </a:lnTo>
                    <a:lnTo>
                      <a:pt x="2" y="14"/>
                    </a:lnTo>
                    <a:lnTo>
                      <a:pt x="6" y="8"/>
                    </a:lnTo>
                    <a:lnTo>
                      <a:pt x="12" y="2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28" y="2"/>
                    </a:lnTo>
                    <a:lnTo>
                      <a:pt x="32" y="6"/>
                    </a:lnTo>
                    <a:lnTo>
                      <a:pt x="36" y="14"/>
                    </a:lnTo>
                    <a:lnTo>
                      <a:pt x="40" y="22"/>
                    </a:lnTo>
                    <a:lnTo>
                      <a:pt x="40" y="32"/>
                    </a:lnTo>
                    <a:lnTo>
                      <a:pt x="40" y="42"/>
                    </a:lnTo>
                    <a:lnTo>
                      <a:pt x="36" y="50"/>
                    </a:lnTo>
                    <a:lnTo>
                      <a:pt x="34" y="58"/>
                    </a:lnTo>
                    <a:lnTo>
                      <a:pt x="28" y="62"/>
                    </a:lnTo>
                    <a:lnTo>
                      <a:pt x="24" y="64"/>
                    </a:lnTo>
                    <a:lnTo>
                      <a:pt x="20" y="66"/>
                    </a:lnTo>
                    <a:lnTo>
                      <a:pt x="14" y="64"/>
                    </a:lnTo>
                    <a:lnTo>
                      <a:pt x="10" y="60"/>
                    </a:lnTo>
                    <a:lnTo>
                      <a:pt x="4" y="54"/>
                    </a:lnTo>
                    <a:lnTo>
                      <a:pt x="2" y="48"/>
                    </a:lnTo>
                    <a:lnTo>
                      <a:pt x="0" y="40"/>
                    </a:lnTo>
                    <a:lnTo>
                      <a:pt x="0" y="32"/>
                    </a:lnTo>
                    <a:close/>
                    <a:moveTo>
                      <a:pt x="8" y="34"/>
                    </a:moveTo>
                    <a:lnTo>
                      <a:pt x="10" y="46"/>
                    </a:lnTo>
                    <a:lnTo>
                      <a:pt x="12" y="56"/>
                    </a:lnTo>
                    <a:lnTo>
                      <a:pt x="14" y="60"/>
                    </a:lnTo>
                    <a:lnTo>
                      <a:pt x="16" y="62"/>
                    </a:lnTo>
                    <a:lnTo>
                      <a:pt x="20" y="62"/>
                    </a:lnTo>
                    <a:lnTo>
                      <a:pt x="22" y="62"/>
                    </a:lnTo>
                    <a:lnTo>
                      <a:pt x="24" y="60"/>
                    </a:lnTo>
                    <a:lnTo>
                      <a:pt x="28" y="56"/>
                    </a:lnTo>
                    <a:lnTo>
                      <a:pt x="28" y="52"/>
                    </a:lnTo>
                    <a:lnTo>
                      <a:pt x="30" y="46"/>
                    </a:lnTo>
                    <a:lnTo>
                      <a:pt x="30" y="38"/>
                    </a:lnTo>
                    <a:lnTo>
                      <a:pt x="30" y="30"/>
                    </a:lnTo>
                    <a:lnTo>
                      <a:pt x="30" y="20"/>
                    </a:lnTo>
                    <a:lnTo>
                      <a:pt x="28" y="12"/>
                    </a:lnTo>
                    <a:lnTo>
                      <a:pt x="26" y="6"/>
                    </a:lnTo>
                    <a:lnTo>
                      <a:pt x="24" y="4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6" y="4"/>
                    </a:lnTo>
                    <a:lnTo>
                      <a:pt x="14" y="6"/>
                    </a:lnTo>
                    <a:lnTo>
                      <a:pt x="12" y="10"/>
                    </a:lnTo>
                    <a:lnTo>
                      <a:pt x="10" y="18"/>
                    </a:lnTo>
                    <a:lnTo>
                      <a:pt x="10" y="26"/>
                    </a:lnTo>
                    <a:lnTo>
                      <a:pt x="8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475" name="Freeform 43"/>
              <p:cNvSpPr>
                <a:spLocks noChangeAspect="1" noEditPoints="1"/>
              </p:cNvSpPr>
              <p:nvPr/>
            </p:nvSpPr>
            <p:spPr bwMode="auto">
              <a:xfrm>
                <a:off x="2148" y="1328"/>
                <a:ext cx="40" cy="6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0" y="22"/>
                  </a:cxn>
                  <a:cxn ang="0">
                    <a:pos x="2" y="14"/>
                  </a:cxn>
                  <a:cxn ang="0">
                    <a:pos x="6" y="8"/>
                  </a:cxn>
                  <a:cxn ang="0">
                    <a:pos x="12" y="2"/>
                  </a:cxn>
                  <a:cxn ang="0">
                    <a:pos x="16" y="0"/>
                  </a:cxn>
                  <a:cxn ang="0">
                    <a:pos x="20" y="0"/>
                  </a:cxn>
                  <a:cxn ang="0">
                    <a:pos x="24" y="0"/>
                  </a:cxn>
                  <a:cxn ang="0">
                    <a:pos x="28" y="2"/>
                  </a:cxn>
                  <a:cxn ang="0">
                    <a:pos x="32" y="6"/>
                  </a:cxn>
                  <a:cxn ang="0">
                    <a:pos x="36" y="14"/>
                  </a:cxn>
                  <a:cxn ang="0">
                    <a:pos x="40" y="22"/>
                  </a:cxn>
                  <a:cxn ang="0">
                    <a:pos x="40" y="32"/>
                  </a:cxn>
                  <a:cxn ang="0">
                    <a:pos x="40" y="42"/>
                  </a:cxn>
                  <a:cxn ang="0">
                    <a:pos x="36" y="50"/>
                  </a:cxn>
                  <a:cxn ang="0">
                    <a:pos x="34" y="58"/>
                  </a:cxn>
                  <a:cxn ang="0">
                    <a:pos x="28" y="62"/>
                  </a:cxn>
                  <a:cxn ang="0">
                    <a:pos x="24" y="64"/>
                  </a:cxn>
                  <a:cxn ang="0">
                    <a:pos x="20" y="66"/>
                  </a:cxn>
                  <a:cxn ang="0">
                    <a:pos x="14" y="64"/>
                  </a:cxn>
                  <a:cxn ang="0">
                    <a:pos x="10" y="60"/>
                  </a:cxn>
                  <a:cxn ang="0">
                    <a:pos x="4" y="54"/>
                  </a:cxn>
                  <a:cxn ang="0">
                    <a:pos x="2" y="48"/>
                  </a:cxn>
                  <a:cxn ang="0">
                    <a:pos x="0" y="40"/>
                  </a:cxn>
                  <a:cxn ang="0">
                    <a:pos x="0" y="32"/>
                  </a:cxn>
                  <a:cxn ang="0">
                    <a:pos x="8" y="34"/>
                  </a:cxn>
                  <a:cxn ang="0">
                    <a:pos x="10" y="46"/>
                  </a:cxn>
                  <a:cxn ang="0">
                    <a:pos x="12" y="56"/>
                  </a:cxn>
                  <a:cxn ang="0">
                    <a:pos x="14" y="60"/>
                  </a:cxn>
                  <a:cxn ang="0">
                    <a:pos x="16" y="62"/>
                  </a:cxn>
                  <a:cxn ang="0">
                    <a:pos x="20" y="62"/>
                  </a:cxn>
                  <a:cxn ang="0">
                    <a:pos x="22" y="62"/>
                  </a:cxn>
                  <a:cxn ang="0">
                    <a:pos x="24" y="60"/>
                  </a:cxn>
                  <a:cxn ang="0">
                    <a:pos x="28" y="56"/>
                  </a:cxn>
                  <a:cxn ang="0">
                    <a:pos x="28" y="52"/>
                  </a:cxn>
                  <a:cxn ang="0">
                    <a:pos x="30" y="46"/>
                  </a:cxn>
                  <a:cxn ang="0">
                    <a:pos x="30" y="38"/>
                  </a:cxn>
                  <a:cxn ang="0">
                    <a:pos x="30" y="30"/>
                  </a:cxn>
                  <a:cxn ang="0">
                    <a:pos x="30" y="20"/>
                  </a:cxn>
                  <a:cxn ang="0">
                    <a:pos x="28" y="12"/>
                  </a:cxn>
                  <a:cxn ang="0">
                    <a:pos x="26" y="6"/>
                  </a:cxn>
                  <a:cxn ang="0">
                    <a:pos x="24" y="4"/>
                  </a:cxn>
                  <a:cxn ang="0">
                    <a:pos x="22" y="2"/>
                  </a:cxn>
                  <a:cxn ang="0">
                    <a:pos x="20" y="2"/>
                  </a:cxn>
                  <a:cxn ang="0">
                    <a:pos x="16" y="4"/>
                  </a:cxn>
                  <a:cxn ang="0">
                    <a:pos x="14" y="6"/>
                  </a:cxn>
                  <a:cxn ang="0">
                    <a:pos x="12" y="10"/>
                  </a:cxn>
                  <a:cxn ang="0">
                    <a:pos x="10" y="18"/>
                  </a:cxn>
                  <a:cxn ang="0">
                    <a:pos x="10" y="26"/>
                  </a:cxn>
                  <a:cxn ang="0">
                    <a:pos x="8" y="34"/>
                  </a:cxn>
                </a:cxnLst>
                <a:rect l="0" t="0" r="r" b="b"/>
                <a:pathLst>
                  <a:path w="40" h="66">
                    <a:moveTo>
                      <a:pt x="0" y="32"/>
                    </a:moveTo>
                    <a:lnTo>
                      <a:pt x="0" y="22"/>
                    </a:lnTo>
                    <a:lnTo>
                      <a:pt x="2" y="14"/>
                    </a:lnTo>
                    <a:lnTo>
                      <a:pt x="6" y="8"/>
                    </a:lnTo>
                    <a:lnTo>
                      <a:pt x="12" y="2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28" y="2"/>
                    </a:lnTo>
                    <a:lnTo>
                      <a:pt x="32" y="6"/>
                    </a:lnTo>
                    <a:lnTo>
                      <a:pt x="36" y="14"/>
                    </a:lnTo>
                    <a:lnTo>
                      <a:pt x="40" y="22"/>
                    </a:lnTo>
                    <a:lnTo>
                      <a:pt x="40" y="32"/>
                    </a:lnTo>
                    <a:lnTo>
                      <a:pt x="40" y="42"/>
                    </a:lnTo>
                    <a:lnTo>
                      <a:pt x="36" y="50"/>
                    </a:lnTo>
                    <a:lnTo>
                      <a:pt x="34" y="58"/>
                    </a:lnTo>
                    <a:lnTo>
                      <a:pt x="28" y="62"/>
                    </a:lnTo>
                    <a:lnTo>
                      <a:pt x="24" y="64"/>
                    </a:lnTo>
                    <a:lnTo>
                      <a:pt x="20" y="66"/>
                    </a:lnTo>
                    <a:lnTo>
                      <a:pt x="14" y="64"/>
                    </a:lnTo>
                    <a:lnTo>
                      <a:pt x="10" y="60"/>
                    </a:lnTo>
                    <a:lnTo>
                      <a:pt x="4" y="54"/>
                    </a:lnTo>
                    <a:lnTo>
                      <a:pt x="2" y="48"/>
                    </a:lnTo>
                    <a:lnTo>
                      <a:pt x="0" y="40"/>
                    </a:lnTo>
                    <a:lnTo>
                      <a:pt x="0" y="32"/>
                    </a:lnTo>
                    <a:close/>
                    <a:moveTo>
                      <a:pt x="8" y="34"/>
                    </a:moveTo>
                    <a:lnTo>
                      <a:pt x="10" y="46"/>
                    </a:lnTo>
                    <a:lnTo>
                      <a:pt x="12" y="56"/>
                    </a:lnTo>
                    <a:lnTo>
                      <a:pt x="14" y="60"/>
                    </a:lnTo>
                    <a:lnTo>
                      <a:pt x="16" y="62"/>
                    </a:lnTo>
                    <a:lnTo>
                      <a:pt x="20" y="62"/>
                    </a:lnTo>
                    <a:lnTo>
                      <a:pt x="22" y="62"/>
                    </a:lnTo>
                    <a:lnTo>
                      <a:pt x="24" y="60"/>
                    </a:lnTo>
                    <a:lnTo>
                      <a:pt x="28" y="56"/>
                    </a:lnTo>
                    <a:lnTo>
                      <a:pt x="28" y="52"/>
                    </a:lnTo>
                    <a:lnTo>
                      <a:pt x="30" y="46"/>
                    </a:lnTo>
                    <a:lnTo>
                      <a:pt x="30" y="38"/>
                    </a:lnTo>
                    <a:lnTo>
                      <a:pt x="30" y="30"/>
                    </a:lnTo>
                    <a:lnTo>
                      <a:pt x="30" y="20"/>
                    </a:lnTo>
                    <a:lnTo>
                      <a:pt x="28" y="12"/>
                    </a:lnTo>
                    <a:lnTo>
                      <a:pt x="26" y="6"/>
                    </a:lnTo>
                    <a:lnTo>
                      <a:pt x="24" y="4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6" y="4"/>
                    </a:lnTo>
                    <a:lnTo>
                      <a:pt x="14" y="6"/>
                    </a:lnTo>
                    <a:lnTo>
                      <a:pt x="12" y="10"/>
                    </a:lnTo>
                    <a:lnTo>
                      <a:pt x="10" y="18"/>
                    </a:lnTo>
                    <a:lnTo>
                      <a:pt x="10" y="26"/>
                    </a:lnTo>
                    <a:lnTo>
                      <a:pt x="8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476" name="Line 44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968" y="1540"/>
                <a:ext cx="12" cy="6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477" name="Freeform 45"/>
              <p:cNvSpPr>
                <a:spLocks noChangeAspect="1" noEditPoints="1"/>
              </p:cNvSpPr>
              <p:nvPr/>
            </p:nvSpPr>
            <p:spPr bwMode="auto">
              <a:xfrm>
                <a:off x="2022" y="1532"/>
                <a:ext cx="40" cy="6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2" y="22"/>
                  </a:cxn>
                  <a:cxn ang="0">
                    <a:pos x="4" y="14"/>
                  </a:cxn>
                  <a:cxn ang="0">
                    <a:pos x="8" y="8"/>
                  </a:cxn>
                  <a:cxn ang="0">
                    <a:pos x="12" y="2"/>
                  </a:cxn>
                  <a:cxn ang="0">
                    <a:pos x="16" y="0"/>
                  </a:cxn>
                  <a:cxn ang="0">
                    <a:pos x="22" y="0"/>
                  </a:cxn>
                  <a:cxn ang="0">
                    <a:pos x="26" y="0"/>
                  </a:cxn>
                  <a:cxn ang="0">
                    <a:pos x="30" y="2"/>
                  </a:cxn>
                  <a:cxn ang="0">
                    <a:pos x="34" y="6"/>
                  </a:cxn>
                  <a:cxn ang="0">
                    <a:pos x="38" y="14"/>
                  </a:cxn>
                  <a:cxn ang="0">
                    <a:pos x="40" y="22"/>
                  </a:cxn>
                  <a:cxn ang="0">
                    <a:pos x="40" y="32"/>
                  </a:cxn>
                  <a:cxn ang="0">
                    <a:pos x="40" y="42"/>
                  </a:cxn>
                  <a:cxn ang="0">
                    <a:pos x="38" y="50"/>
                  </a:cxn>
                  <a:cxn ang="0">
                    <a:pos x="34" y="58"/>
                  </a:cxn>
                  <a:cxn ang="0">
                    <a:pos x="30" y="62"/>
                  </a:cxn>
                  <a:cxn ang="0">
                    <a:pos x="26" y="64"/>
                  </a:cxn>
                  <a:cxn ang="0">
                    <a:pos x="20" y="66"/>
                  </a:cxn>
                  <a:cxn ang="0">
                    <a:pos x="16" y="64"/>
                  </a:cxn>
                  <a:cxn ang="0">
                    <a:pos x="10" y="60"/>
                  </a:cxn>
                  <a:cxn ang="0">
                    <a:pos x="6" y="54"/>
                  </a:cxn>
                  <a:cxn ang="0">
                    <a:pos x="4" y="48"/>
                  </a:cxn>
                  <a:cxn ang="0">
                    <a:pos x="2" y="42"/>
                  </a:cxn>
                  <a:cxn ang="0">
                    <a:pos x="0" y="32"/>
                  </a:cxn>
                  <a:cxn ang="0">
                    <a:pos x="10" y="34"/>
                  </a:cxn>
                  <a:cxn ang="0">
                    <a:pos x="10" y="46"/>
                  </a:cxn>
                  <a:cxn ang="0">
                    <a:pos x="14" y="56"/>
                  </a:cxn>
                  <a:cxn ang="0">
                    <a:pos x="16" y="60"/>
                  </a:cxn>
                  <a:cxn ang="0">
                    <a:pos x="18" y="62"/>
                  </a:cxn>
                  <a:cxn ang="0">
                    <a:pos x="20" y="62"/>
                  </a:cxn>
                  <a:cxn ang="0">
                    <a:pos x="24" y="62"/>
                  </a:cxn>
                  <a:cxn ang="0">
                    <a:pos x="26" y="60"/>
                  </a:cxn>
                  <a:cxn ang="0">
                    <a:pos x="28" y="58"/>
                  </a:cxn>
                  <a:cxn ang="0">
                    <a:pos x="30" y="52"/>
                  </a:cxn>
                  <a:cxn ang="0">
                    <a:pos x="30" y="46"/>
                  </a:cxn>
                  <a:cxn ang="0">
                    <a:pos x="32" y="38"/>
                  </a:cxn>
                  <a:cxn ang="0">
                    <a:pos x="32" y="30"/>
                  </a:cxn>
                  <a:cxn ang="0">
                    <a:pos x="32" y="20"/>
                  </a:cxn>
                  <a:cxn ang="0">
                    <a:pos x="30" y="12"/>
                  </a:cxn>
                  <a:cxn ang="0">
                    <a:pos x="28" y="8"/>
                  </a:cxn>
                  <a:cxn ang="0">
                    <a:pos x="26" y="4"/>
                  </a:cxn>
                  <a:cxn ang="0">
                    <a:pos x="24" y="2"/>
                  </a:cxn>
                  <a:cxn ang="0">
                    <a:pos x="22" y="2"/>
                  </a:cxn>
                  <a:cxn ang="0">
                    <a:pos x="18" y="4"/>
                  </a:cxn>
                  <a:cxn ang="0">
                    <a:pos x="16" y="6"/>
                  </a:cxn>
                  <a:cxn ang="0">
                    <a:pos x="12" y="10"/>
                  </a:cxn>
                  <a:cxn ang="0">
                    <a:pos x="12" y="18"/>
                  </a:cxn>
                  <a:cxn ang="0">
                    <a:pos x="10" y="26"/>
                  </a:cxn>
                  <a:cxn ang="0">
                    <a:pos x="10" y="34"/>
                  </a:cxn>
                </a:cxnLst>
                <a:rect l="0" t="0" r="r" b="b"/>
                <a:pathLst>
                  <a:path w="40" h="66">
                    <a:moveTo>
                      <a:pt x="0" y="32"/>
                    </a:moveTo>
                    <a:lnTo>
                      <a:pt x="2" y="22"/>
                    </a:lnTo>
                    <a:lnTo>
                      <a:pt x="4" y="14"/>
                    </a:lnTo>
                    <a:lnTo>
                      <a:pt x="8" y="8"/>
                    </a:lnTo>
                    <a:lnTo>
                      <a:pt x="12" y="2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6" y="0"/>
                    </a:lnTo>
                    <a:lnTo>
                      <a:pt x="30" y="2"/>
                    </a:lnTo>
                    <a:lnTo>
                      <a:pt x="34" y="6"/>
                    </a:lnTo>
                    <a:lnTo>
                      <a:pt x="38" y="14"/>
                    </a:lnTo>
                    <a:lnTo>
                      <a:pt x="40" y="22"/>
                    </a:lnTo>
                    <a:lnTo>
                      <a:pt x="40" y="32"/>
                    </a:lnTo>
                    <a:lnTo>
                      <a:pt x="40" y="42"/>
                    </a:lnTo>
                    <a:lnTo>
                      <a:pt x="38" y="50"/>
                    </a:lnTo>
                    <a:lnTo>
                      <a:pt x="34" y="58"/>
                    </a:lnTo>
                    <a:lnTo>
                      <a:pt x="30" y="62"/>
                    </a:lnTo>
                    <a:lnTo>
                      <a:pt x="26" y="64"/>
                    </a:lnTo>
                    <a:lnTo>
                      <a:pt x="20" y="66"/>
                    </a:lnTo>
                    <a:lnTo>
                      <a:pt x="16" y="64"/>
                    </a:lnTo>
                    <a:lnTo>
                      <a:pt x="10" y="60"/>
                    </a:lnTo>
                    <a:lnTo>
                      <a:pt x="6" y="54"/>
                    </a:lnTo>
                    <a:lnTo>
                      <a:pt x="4" y="48"/>
                    </a:lnTo>
                    <a:lnTo>
                      <a:pt x="2" y="42"/>
                    </a:lnTo>
                    <a:lnTo>
                      <a:pt x="0" y="32"/>
                    </a:lnTo>
                    <a:close/>
                    <a:moveTo>
                      <a:pt x="10" y="34"/>
                    </a:moveTo>
                    <a:lnTo>
                      <a:pt x="10" y="46"/>
                    </a:lnTo>
                    <a:lnTo>
                      <a:pt x="14" y="56"/>
                    </a:lnTo>
                    <a:lnTo>
                      <a:pt x="16" y="60"/>
                    </a:lnTo>
                    <a:lnTo>
                      <a:pt x="18" y="62"/>
                    </a:lnTo>
                    <a:lnTo>
                      <a:pt x="20" y="62"/>
                    </a:lnTo>
                    <a:lnTo>
                      <a:pt x="24" y="62"/>
                    </a:lnTo>
                    <a:lnTo>
                      <a:pt x="26" y="60"/>
                    </a:lnTo>
                    <a:lnTo>
                      <a:pt x="28" y="58"/>
                    </a:lnTo>
                    <a:lnTo>
                      <a:pt x="30" y="52"/>
                    </a:lnTo>
                    <a:lnTo>
                      <a:pt x="30" y="46"/>
                    </a:lnTo>
                    <a:lnTo>
                      <a:pt x="32" y="38"/>
                    </a:lnTo>
                    <a:lnTo>
                      <a:pt x="32" y="30"/>
                    </a:lnTo>
                    <a:lnTo>
                      <a:pt x="32" y="20"/>
                    </a:lnTo>
                    <a:lnTo>
                      <a:pt x="30" y="12"/>
                    </a:lnTo>
                    <a:lnTo>
                      <a:pt x="28" y="8"/>
                    </a:lnTo>
                    <a:lnTo>
                      <a:pt x="26" y="4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2" y="10"/>
                    </a:lnTo>
                    <a:lnTo>
                      <a:pt x="12" y="18"/>
                    </a:lnTo>
                    <a:lnTo>
                      <a:pt x="10" y="26"/>
                    </a:lnTo>
                    <a:lnTo>
                      <a:pt x="1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478" name="Freeform 46"/>
              <p:cNvSpPr>
                <a:spLocks noChangeAspect="1"/>
              </p:cNvSpPr>
              <p:nvPr/>
            </p:nvSpPr>
            <p:spPr bwMode="auto">
              <a:xfrm>
                <a:off x="1056" y="1196"/>
                <a:ext cx="68" cy="28"/>
              </a:xfrm>
              <a:custGeom>
                <a:avLst/>
                <a:gdLst/>
                <a:ahLst/>
                <a:cxnLst>
                  <a:cxn ang="0">
                    <a:pos x="68" y="20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4" y="28"/>
                  </a:cxn>
                  <a:cxn ang="0">
                    <a:pos x="68" y="20"/>
                  </a:cxn>
                </a:cxnLst>
                <a:rect l="0" t="0" r="r" b="b"/>
                <a:pathLst>
                  <a:path w="68" h="28">
                    <a:moveTo>
                      <a:pt x="68" y="20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4" y="28"/>
                    </a:lnTo>
                    <a:lnTo>
                      <a:pt x="68" y="2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479" name="Freeform 47"/>
              <p:cNvSpPr>
                <a:spLocks noChangeAspect="1"/>
              </p:cNvSpPr>
              <p:nvPr/>
            </p:nvSpPr>
            <p:spPr bwMode="auto">
              <a:xfrm>
                <a:off x="1056" y="1196"/>
                <a:ext cx="68" cy="28"/>
              </a:xfrm>
              <a:custGeom>
                <a:avLst/>
                <a:gdLst/>
                <a:ahLst/>
                <a:cxnLst>
                  <a:cxn ang="0">
                    <a:pos x="68" y="20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4" y="28"/>
                  </a:cxn>
                  <a:cxn ang="0">
                    <a:pos x="68" y="20"/>
                  </a:cxn>
                </a:cxnLst>
                <a:rect l="0" t="0" r="r" b="b"/>
                <a:pathLst>
                  <a:path w="68" h="28">
                    <a:moveTo>
                      <a:pt x="68" y="20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4" y="28"/>
                    </a:lnTo>
                    <a:lnTo>
                      <a:pt x="68" y="2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480" name="Freeform 48"/>
              <p:cNvSpPr>
                <a:spLocks noChangeAspect="1"/>
              </p:cNvSpPr>
              <p:nvPr/>
            </p:nvSpPr>
            <p:spPr bwMode="auto">
              <a:xfrm>
                <a:off x="1042" y="1202"/>
                <a:ext cx="68" cy="28"/>
              </a:xfrm>
              <a:custGeom>
                <a:avLst/>
                <a:gdLst/>
                <a:ahLst/>
                <a:cxnLst>
                  <a:cxn ang="0">
                    <a:pos x="68" y="22"/>
                  </a:cxn>
                  <a:cxn ang="0">
                    <a:pos x="14" y="0"/>
                  </a:cxn>
                  <a:cxn ang="0">
                    <a:pos x="0" y="6"/>
                  </a:cxn>
                  <a:cxn ang="0">
                    <a:pos x="52" y="28"/>
                  </a:cxn>
                  <a:cxn ang="0">
                    <a:pos x="68" y="22"/>
                  </a:cxn>
                </a:cxnLst>
                <a:rect l="0" t="0" r="r" b="b"/>
                <a:pathLst>
                  <a:path w="68" h="28">
                    <a:moveTo>
                      <a:pt x="68" y="22"/>
                    </a:moveTo>
                    <a:lnTo>
                      <a:pt x="14" y="0"/>
                    </a:lnTo>
                    <a:lnTo>
                      <a:pt x="0" y="6"/>
                    </a:lnTo>
                    <a:lnTo>
                      <a:pt x="52" y="28"/>
                    </a:lnTo>
                    <a:lnTo>
                      <a:pt x="68" y="22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481" name="Freeform 49"/>
              <p:cNvSpPr>
                <a:spLocks noChangeAspect="1"/>
              </p:cNvSpPr>
              <p:nvPr/>
            </p:nvSpPr>
            <p:spPr bwMode="auto">
              <a:xfrm>
                <a:off x="1042" y="1202"/>
                <a:ext cx="68" cy="28"/>
              </a:xfrm>
              <a:custGeom>
                <a:avLst/>
                <a:gdLst/>
                <a:ahLst/>
                <a:cxnLst>
                  <a:cxn ang="0">
                    <a:pos x="68" y="22"/>
                  </a:cxn>
                  <a:cxn ang="0">
                    <a:pos x="14" y="0"/>
                  </a:cxn>
                  <a:cxn ang="0">
                    <a:pos x="0" y="6"/>
                  </a:cxn>
                  <a:cxn ang="0">
                    <a:pos x="52" y="28"/>
                  </a:cxn>
                  <a:cxn ang="0">
                    <a:pos x="68" y="22"/>
                  </a:cxn>
                </a:cxnLst>
                <a:rect l="0" t="0" r="r" b="b"/>
                <a:pathLst>
                  <a:path w="68" h="28">
                    <a:moveTo>
                      <a:pt x="68" y="22"/>
                    </a:moveTo>
                    <a:lnTo>
                      <a:pt x="14" y="0"/>
                    </a:lnTo>
                    <a:lnTo>
                      <a:pt x="0" y="6"/>
                    </a:lnTo>
                    <a:lnTo>
                      <a:pt x="52" y="28"/>
                    </a:lnTo>
                    <a:lnTo>
                      <a:pt x="68" y="2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482" name="Freeform 50"/>
              <p:cNvSpPr>
                <a:spLocks noChangeAspect="1"/>
              </p:cNvSpPr>
              <p:nvPr/>
            </p:nvSpPr>
            <p:spPr bwMode="auto">
              <a:xfrm>
                <a:off x="1026" y="1208"/>
                <a:ext cx="68" cy="28"/>
              </a:xfrm>
              <a:custGeom>
                <a:avLst/>
                <a:gdLst/>
                <a:ahLst/>
                <a:cxnLst>
                  <a:cxn ang="0">
                    <a:pos x="68" y="22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2" y="28"/>
                  </a:cxn>
                  <a:cxn ang="0">
                    <a:pos x="68" y="22"/>
                  </a:cxn>
                </a:cxnLst>
                <a:rect l="0" t="0" r="r" b="b"/>
                <a:pathLst>
                  <a:path w="68" h="28">
                    <a:moveTo>
                      <a:pt x="68" y="22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2" y="28"/>
                    </a:lnTo>
                    <a:lnTo>
                      <a:pt x="68" y="22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483" name="Freeform 51"/>
              <p:cNvSpPr>
                <a:spLocks noChangeAspect="1"/>
              </p:cNvSpPr>
              <p:nvPr/>
            </p:nvSpPr>
            <p:spPr bwMode="auto">
              <a:xfrm>
                <a:off x="1026" y="1208"/>
                <a:ext cx="68" cy="28"/>
              </a:xfrm>
              <a:custGeom>
                <a:avLst/>
                <a:gdLst/>
                <a:ahLst/>
                <a:cxnLst>
                  <a:cxn ang="0">
                    <a:pos x="68" y="22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2" y="28"/>
                  </a:cxn>
                  <a:cxn ang="0">
                    <a:pos x="68" y="22"/>
                  </a:cxn>
                </a:cxnLst>
                <a:rect l="0" t="0" r="r" b="b"/>
                <a:pathLst>
                  <a:path w="68" h="28">
                    <a:moveTo>
                      <a:pt x="68" y="22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2" y="28"/>
                    </a:lnTo>
                    <a:lnTo>
                      <a:pt x="68" y="2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484" name="Freeform 52"/>
              <p:cNvSpPr>
                <a:spLocks noChangeAspect="1"/>
              </p:cNvSpPr>
              <p:nvPr/>
            </p:nvSpPr>
            <p:spPr bwMode="auto">
              <a:xfrm>
                <a:off x="1010" y="1214"/>
                <a:ext cx="68" cy="28"/>
              </a:xfrm>
              <a:custGeom>
                <a:avLst/>
                <a:gdLst/>
                <a:ahLst/>
                <a:cxnLst>
                  <a:cxn ang="0">
                    <a:pos x="68" y="22"/>
                  </a:cxn>
                  <a:cxn ang="0">
                    <a:pos x="16" y="0"/>
                  </a:cxn>
                  <a:cxn ang="0">
                    <a:pos x="0" y="8"/>
                  </a:cxn>
                  <a:cxn ang="0">
                    <a:pos x="52" y="28"/>
                  </a:cxn>
                  <a:cxn ang="0">
                    <a:pos x="68" y="22"/>
                  </a:cxn>
                </a:cxnLst>
                <a:rect l="0" t="0" r="r" b="b"/>
                <a:pathLst>
                  <a:path w="68" h="28">
                    <a:moveTo>
                      <a:pt x="68" y="22"/>
                    </a:moveTo>
                    <a:lnTo>
                      <a:pt x="16" y="0"/>
                    </a:lnTo>
                    <a:lnTo>
                      <a:pt x="0" y="8"/>
                    </a:lnTo>
                    <a:lnTo>
                      <a:pt x="52" y="28"/>
                    </a:lnTo>
                    <a:lnTo>
                      <a:pt x="68" y="22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485" name="Freeform 53"/>
              <p:cNvSpPr>
                <a:spLocks noChangeAspect="1"/>
              </p:cNvSpPr>
              <p:nvPr/>
            </p:nvSpPr>
            <p:spPr bwMode="auto">
              <a:xfrm>
                <a:off x="1010" y="1214"/>
                <a:ext cx="68" cy="28"/>
              </a:xfrm>
              <a:custGeom>
                <a:avLst/>
                <a:gdLst/>
                <a:ahLst/>
                <a:cxnLst>
                  <a:cxn ang="0">
                    <a:pos x="68" y="22"/>
                  </a:cxn>
                  <a:cxn ang="0">
                    <a:pos x="16" y="0"/>
                  </a:cxn>
                  <a:cxn ang="0">
                    <a:pos x="0" y="8"/>
                  </a:cxn>
                  <a:cxn ang="0">
                    <a:pos x="52" y="28"/>
                  </a:cxn>
                  <a:cxn ang="0">
                    <a:pos x="68" y="22"/>
                  </a:cxn>
                </a:cxnLst>
                <a:rect l="0" t="0" r="r" b="b"/>
                <a:pathLst>
                  <a:path w="68" h="28">
                    <a:moveTo>
                      <a:pt x="68" y="22"/>
                    </a:moveTo>
                    <a:lnTo>
                      <a:pt x="16" y="0"/>
                    </a:lnTo>
                    <a:lnTo>
                      <a:pt x="0" y="8"/>
                    </a:lnTo>
                    <a:lnTo>
                      <a:pt x="52" y="28"/>
                    </a:lnTo>
                    <a:lnTo>
                      <a:pt x="68" y="2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486" name="Freeform 54"/>
              <p:cNvSpPr>
                <a:spLocks noChangeAspect="1"/>
              </p:cNvSpPr>
              <p:nvPr/>
            </p:nvSpPr>
            <p:spPr bwMode="auto">
              <a:xfrm>
                <a:off x="994" y="1222"/>
                <a:ext cx="68" cy="26"/>
              </a:xfrm>
              <a:custGeom>
                <a:avLst/>
                <a:gdLst/>
                <a:ahLst/>
                <a:cxnLst>
                  <a:cxn ang="0">
                    <a:pos x="68" y="20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2" y="26"/>
                  </a:cxn>
                  <a:cxn ang="0">
                    <a:pos x="68" y="20"/>
                  </a:cxn>
                </a:cxnLst>
                <a:rect l="0" t="0" r="r" b="b"/>
                <a:pathLst>
                  <a:path w="68" h="26">
                    <a:moveTo>
                      <a:pt x="68" y="20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2" y="26"/>
                    </a:lnTo>
                    <a:lnTo>
                      <a:pt x="68" y="2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487" name="Freeform 55"/>
              <p:cNvSpPr>
                <a:spLocks noChangeAspect="1"/>
              </p:cNvSpPr>
              <p:nvPr/>
            </p:nvSpPr>
            <p:spPr bwMode="auto">
              <a:xfrm>
                <a:off x="994" y="1222"/>
                <a:ext cx="68" cy="26"/>
              </a:xfrm>
              <a:custGeom>
                <a:avLst/>
                <a:gdLst/>
                <a:ahLst/>
                <a:cxnLst>
                  <a:cxn ang="0">
                    <a:pos x="68" y="20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2" y="26"/>
                  </a:cxn>
                  <a:cxn ang="0">
                    <a:pos x="68" y="20"/>
                  </a:cxn>
                </a:cxnLst>
                <a:rect l="0" t="0" r="r" b="b"/>
                <a:pathLst>
                  <a:path w="68" h="26">
                    <a:moveTo>
                      <a:pt x="68" y="20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2" y="26"/>
                    </a:lnTo>
                    <a:lnTo>
                      <a:pt x="68" y="2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488" name="Freeform 56"/>
              <p:cNvSpPr>
                <a:spLocks noChangeAspect="1"/>
              </p:cNvSpPr>
              <p:nvPr/>
            </p:nvSpPr>
            <p:spPr bwMode="auto">
              <a:xfrm>
                <a:off x="978" y="1228"/>
                <a:ext cx="68" cy="26"/>
              </a:xfrm>
              <a:custGeom>
                <a:avLst/>
                <a:gdLst/>
                <a:ahLst/>
                <a:cxnLst>
                  <a:cxn ang="0">
                    <a:pos x="68" y="20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2" y="26"/>
                  </a:cxn>
                  <a:cxn ang="0">
                    <a:pos x="68" y="20"/>
                  </a:cxn>
                </a:cxnLst>
                <a:rect l="0" t="0" r="r" b="b"/>
                <a:pathLst>
                  <a:path w="68" h="26">
                    <a:moveTo>
                      <a:pt x="68" y="20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2" y="26"/>
                    </a:lnTo>
                    <a:lnTo>
                      <a:pt x="68" y="20"/>
                    </a:lnTo>
                    <a:close/>
                  </a:path>
                </a:pathLst>
              </a:custGeom>
              <a:solidFill>
                <a:srgbClr val="008A6F"/>
              </a:solidFill>
              <a:ln w="0">
                <a:solidFill>
                  <a:srgbClr val="008A6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489" name="Freeform 57"/>
              <p:cNvSpPr>
                <a:spLocks noChangeAspect="1"/>
              </p:cNvSpPr>
              <p:nvPr/>
            </p:nvSpPr>
            <p:spPr bwMode="auto">
              <a:xfrm>
                <a:off x="978" y="1228"/>
                <a:ext cx="68" cy="26"/>
              </a:xfrm>
              <a:custGeom>
                <a:avLst/>
                <a:gdLst/>
                <a:ahLst/>
                <a:cxnLst>
                  <a:cxn ang="0">
                    <a:pos x="68" y="20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2" y="26"/>
                  </a:cxn>
                  <a:cxn ang="0">
                    <a:pos x="68" y="20"/>
                  </a:cxn>
                </a:cxnLst>
                <a:rect l="0" t="0" r="r" b="b"/>
                <a:pathLst>
                  <a:path w="68" h="26">
                    <a:moveTo>
                      <a:pt x="68" y="20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2" y="26"/>
                    </a:lnTo>
                    <a:lnTo>
                      <a:pt x="68" y="2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490" name="Freeform 58"/>
              <p:cNvSpPr>
                <a:spLocks noChangeAspect="1"/>
              </p:cNvSpPr>
              <p:nvPr/>
            </p:nvSpPr>
            <p:spPr bwMode="auto">
              <a:xfrm>
                <a:off x="962" y="1234"/>
                <a:ext cx="68" cy="28"/>
              </a:xfrm>
              <a:custGeom>
                <a:avLst/>
                <a:gdLst/>
                <a:ahLst/>
                <a:cxnLst>
                  <a:cxn ang="0">
                    <a:pos x="68" y="20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2" y="28"/>
                  </a:cxn>
                  <a:cxn ang="0">
                    <a:pos x="68" y="20"/>
                  </a:cxn>
                </a:cxnLst>
                <a:rect l="0" t="0" r="r" b="b"/>
                <a:pathLst>
                  <a:path w="68" h="28">
                    <a:moveTo>
                      <a:pt x="68" y="20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2" y="28"/>
                    </a:lnTo>
                    <a:lnTo>
                      <a:pt x="68" y="20"/>
                    </a:lnTo>
                    <a:close/>
                  </a:path>
                </a:pathLst>
              </a:custGeom>
              <a:solidFill>
                <a:srgbClr val="008A6F"/>
              </a:solidFill>
              <a:ln w="0">
                <a:solidFill>
                  <a:srgbClr val="008A6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491" name="Freeform 59"/>
              <p:cNvSpPr>
                <a:spLocks noChangeAspect="1"/>
              </p:cNvSpPr>
              <p:nvPr/>
            </p:nvSpPr>
            <p:spPr bwMode="auto">
              <a:xfrm>
                <a:off x="962" y="1234"/>
                <a:ext cx="68" cy="28"/>
              </a:xfrm>
              <a:custGeom>
                <a:avLst/>
                <a:gdLst/>
                <a:ahLst/>
                <a:cxnLst>
                  <a:cxn ang="0">
                    <a:pos x="68" y="20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2" y="28"/>
                  </a:cxn>
                  <a:cxn ang="0">
                    <a:pos x="68" y="20"/>
                  </a:cxn>
                </a:cxnLst>
                <a:rect l="0" t="0" r="r" b="b"/>
                <a:pathLst>
                  <a:path w="68" h="28">
                    <a:moveTo>
                      <a:pt x="68" y="20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2" y="28"/>
                    </a:lnTo>
                    <a:lnTo>
                      <a:pt x="68" y="2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492" name="Freeform 60"/>
              <p:cNvSpPr>
                <a:spLocks noChangeAspect="1"/>
              </p:cNvSpPr>
              <p:nvPr/>
            </p:nvSpPr>
            <p:spPr bwMode="auto">
              <a:xfrm>
                <a:off x="946" y="1240"/>
                <a:ext cx="68" cy="28"/>
              </a:xfrm>
              <a:custGeom>
                <a:avLst/>
                <a:gdLst/>
                <a:ahLst/>
                <a:cxnLst>
                  <a:cxn ang="0">
                    <a:pos x="68" y="22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2" y="28"/>
                  </a:cxn>
                  <a:cxn ang="0">
                    <a:pos x="68" y="22"/>
                  </a:cxn>
                </a:cxnLst>
                <a:rect l="0" t="0" r="r" b="b"/>
                <a:pathLst>
                  <a:path w="68" h="28">
                    <a:moveTo>
                      <a:pt x="68" y="22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2" y="28"/>
                    </a:lnTo>
                    <a:lnTo>
                      <a:pt x="68" y="22"/>
                    </a:lnTo>
                    <a:close/>
                  </a:path>
                </a:pathLst>
              </a:custGeom>
              <a:solidFill>
                <a:srgbClr val="008A6F"/>
              </a:solidFill>
              <a:ln w="0">
                <a:solidFill>
                  <a:srgbClr val="008A6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493" name="Freeform 61"/>
              <p:cNvSpPr>
                <a:spLocks noChangeAspect="1"/>
              </p:cNvSpPr>
              <p:nvPr/>
            </p:nvSpPr>
            <p:spPr bwMode="auto">
              <a:xfrm>
                <a:off x="946" y="1240"/>
                <a:ext cx="68" cy="28"/>
              </a:xfrm>
              <a:custGeom>
                <a:avLst/>
                <a:gdLst/>
                <a:ahLst/>
                <a:cxnLst>
                  <a:cxn ang="0">
                    <a:pos x="68" y="22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2" y="28"/>
                  </a:cxn>
                  <a:cxn ang="0">
                    <a:pos x="68" y="22"/>
                  </a:cxn>
                </a:cxnLst>
                <a:rect l="0" t="0" r="r" b="b"/>
                <a:pathLst>
                  <a:path w="68" h="28">
                    <a:moveTo>
                      <a:pt x="68" y="22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2" y="28"/>
                    </a:lnTo>
                    <a:lnTo>
                      <a:pt x="68" y="2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494" name="Freeform 62"/>
              <p:cNvSpPr>
                <a:spLocks noChangeAspect="1"/>
              </p:cNvSpPr>
              <p:nvPr/>
            </p:nvSpPr>
            <p:spPr bwMode="auto">
              <a:xfrm>
                <a:off x="930" y="1246"/>
                <a:ext cx="68" cy="28"/>
              </a:xfrm>
              <a:custGeom>
                <a:avLst/>
                <a:gdLst/>
                <a:ahLst/>
                <a:cxnLst>
                  <a:cxn ang="0">
                    <a:pos x="68" y="22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2" y="28"/>
                  </a:cxn>
                  <a:cxn ang="0">
                    <a:pos x="68" y="22"/>
                  </a:cxn>
                </a:cxnLst>
                <a:rect l="0" t="0" r="r" b="b"/>
                <a:pathLst>
                  <a:path w="68" h="28">
                    <a:moveTo>
                      <a:pt x="68" y="22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2" y="28"/>
                    </a:lnTo>
                    <a:lnTo>
                      <a:pt x="68" y="22"/>
                    </a:lnTo>
                    <a:close/>
                  </a:path>
                </a:pathLst>
              </a:custGeom>
              <a:solidFill>
                <a:srgbClr val="008A6F"/>
              </a:solidFill>
              <a:ln w="0">
                <a:solidFill>
                  <a:srgbClr val="008A6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495" name="Freeform 63"/>
              <p:cNvSpPr>
                <a:spLocks noChangeAspect="1"/>
              </p:cNvSpPr>
              <p:nvPr/>
            </p:nvSpPr>
            <p:spPr bwMode="auto">
              <a:xfrm>
                <a:off x="930" y="1246"/>
                <a:ext cx="68" cy="28"/>
              </a:xfrm>
              <a:custGeom>
                <a:avLst/>
                <a:gdLst/>
                <a:ahLst/>
                <a:cxnLst>
                  <a:cxn ang="0">
                    <a:pos x="68" y="22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2" y="28"/>
                  </a:cxn>
                  <a:cxn ang="0">
                    <a:pos x="68" y="22"/>
                  </a:cxn>
                </a:cxnLst>
                <a:rect l="0" t="0" r="r" b="b"/>
                <a:pathLst>
                  <a:path w="68" h="28">
                    <a:moveTo>
                      <a:pt x="68" y="22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2" y="28"/>
                    </a:lnTo>
                    <a:lnTo>
                      <a:pt x="68" y="2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496" name="Freeform 64"/>
              <p:cNvSpPr>
                <a:spLocks noChangeAspect="1"/>
              </p:cNvSpPr>
              <p:nvPr/>
            </p:nvSpPr>
            <p:spPr bwMode="auto">
              <a:xfrm>
                <a:off x="912" y="1252"/>
                <a:ext cx="70" cy="28"/>
              </a:xfrm>
              <a:custGeom>
                <a:avLst/>
                <a:gdLst/>
                <a:ahLst/>
                <a:cxnLst>
                  <a:cxn ang="0">
                    <a:pos x="70" y="22"/>
                  </a:cxn>
                  <a:cxn ang="0">
                    <a:pos x="18" y="0"/>
                  </a:cxn>
                  <a:cxn ang="0">
                    <a:pos x="0" y="6"/>
                  </a:cxn>
                  <a:cxn ang="0">
                    <a:pos x="54" y="28"/>
                  </a:cxn>
                  <a:cxn ang="0">
                    <a:pos x="70" y="22"/>
                  </a:cxn>
                </a:cxnLst>
                <a:rect l="0" t="0" r="r" b="b"/>
                <a:pathLst>
                  <a:path w="70" h="28">
                    <a:moveTo>
                      <a:pt x="70" y="22"/>
                    </a:moveTo>
                    <a:lnTo>
                      <a:pt x="18" y="0"/>
                    </a:lnTo>
                    <a:lnTo>
                      <a:pt x="0" y="6"/>
                    </a:lnTo>
                    <a:lnTo>
                      <a:pt x="54" y="28"/>
                    </a:lnTo>
                    <a:lnTo>
                      <a:pt x="70" y="22"/>
                    </a:lnTo>
                    <a:close/>
                  </a:path>
                </a:pathLst>
              </a:custGeom>
              <a:solidFill>
                <a:srgbClr val="008A6E"/>
              </a:solidFill>
              <a:ln w="0">
                <a:solidFill>
                  <a:srgbClr val="008A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497" name="Freeform 65"/>
              <p:cNvSpPr>
                <a:spLocks noChangeAspect="1"/>
              </p:cNvSpPr>
              <p:nvPr/>
            </p:nvSpPr>
            <p:spPr bwMode="auto">
              <a:xfrm>
                <a:off x="912" y="1252"/>
                <a:ext cx="70" cy="28"/>
              </a:xfrm>
              <a:custGeom>
                <a:avLst/>
                <a:gdLst/>
                <a:ahLst/>
                <a:cxnLst>
                  <a:cxn ang="0">
                    <a:pos x="70" y="22"/>
                  </a:cxn>
                  <a:cxn ang="0">
                    <a:pos x="18" y="0"/>
                  </a:cxn>
                  <a:cxn ang="0">
                    <a:pos x="0" y="6"/>
                  </a:cxn>
                  <a:cxn ang="0">
                    <a:pos x="54" y="28"/>
                  </a:cxn>
                  <a:cxn ang="0">
                    <a:pos x="70" y="22"/>
                  </a:cxn>
                </a:cxnLst>
                <a:rect l="0" t="0" r="r" b="b"/>
                <a:pathLst>
                  <a:path w="70" h="28">
                    <a:moveTo>
                      <a:pt x="70" y="22"/>
                    </a:moveTo>
                    <a:lnTo>
                      <a:pt x="18" y="0"/>
                    </a:lnTo>
                    <a:lnTo>
                      <a:pt x="0" y="6"/>
                    </a:lnTo>
                    <a:lnTo>
                      <a:pt x="54" y="28"/>
                    </a:lnTo>
                    <a:lnTo>
                      <a:pt x="70" y="2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498" name="Freeform 66"/>
              <p:cNvSpPr>
                <a:spLocks noChangeAspect="1"/>
              </p:cNvSpPr>
              <p:nvPr/>
            </p:nvSpPr>
            <p:spPr bwMode="auto">
              <a:xfrm>
                <a:off x="896" y="1258"/>
                <a:ext cx="70" cy="30"/>
              </a:xfrm>
              <a:custGeom>
                <a:avLst/>
                <a:gdLst/>
                <a:ahLst/>
                <a:cxnLst>
                  <a:cxn ang="0">
                    <a:pos x="70" y="22"/>
                  </a:cxn>
                  <a:cxn ang="0">
                    <a:pos x="16" y="0"/>
                  </a:cxn>
                  <a:cxn ang="0">
                    <a:pos x="0" y="8"/>
                  </a:cxn>
                  <a:cxn ang="0">
                    <a:pos x="52" y="30"/>
                  </a:cxn>
                  <a:cxn ang="0">
                    <a:pos x="70" y="22"/>
                  </a:cxn>
                </a:cxnLst>
                <a:rect l="0" t="0" r="r" b="b"/>
                <a:pathLst>
                  <a:path w="70" h="30">
                    <a:moveTo>
                      <a:pt x="70" y="22"/>
                    </a:moveTo>
                    <a:lnTo>
                      <a:pt x="16" y="0"/>
                    </a:lnTo>
                    <a:lnTo>
                      <a:pt x="0" y="8"/>
                    </a:lnTo>
                    <a:lnTo>
                      <a:pt x="52" y="30"/>
                    </a:lnTo>
                    <a:lnTo>
                      <a:pt x="70" y="22"/>
                    </a:lnTo>
                    <a:close/>
                  </a:path>
                </a:pathLst>
              </a:custGeom>
              <a:solidFill>
                <a:srgbClr val="008A6E"/>
              </a:solidFill>
              <a:ln w="0">
                <a:solidFill>
                  <a:srgbClr val="008A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499" name="Freeform 67"/>
              <p:cNvSpPr>
                <a:spLocks noChangeAspect="1"/>
              </p:cNvSpPr>
              <p:nvPr/>
            </p:nvSpPr>
            <p:spPr bwMode="auto">
              <a:xfrm>
                <a:off x="896" y="1258"/>
                <a:ext cx="70" cy="30"/>
              </a:xfrm>
              <a:custGeom>
                <a:avLst/>
                <a:gdLst/>
                <a:ahLst/>
                <a:cxnLst>
                  <a:cxn ang="0">
                    <a:pos x="70" y="22"/>
                  </a:cxn>
                  <a:cxn ang="0">
                    <a:pos x="16" y="0"/>
                  </a:cxn>
                  <a:cxn ang="0">
                    <a:pos x="0" y="8"/>
                  </a:cxn>
                  <a:cxn ang="0">
                    <a:pos x="52" y="30"/>
                  </a:cxn>
                  <a:cxn ang="0">
                    <a:pos x="70" y="22"/>
                  </a:cxn>
                </a:cxnLst>
                <a:rect l="0" t="0" r="r" b="b"/>
                <a:pathLst>
                  <a:path w="70" h="30">
                    <a:moveTo>
                      <a:pt x="70" y="22"/>
                    </a:moveTo>
                    <a:lnTo>
                      <a:pt x="16" y="0"/>
                    </a:lnTo>
                    <a:lnTo>
                      <a:pt x="0" y="8"/>
                    </a:lnTo>
                    <a:lnTo>
                      <a:pt x="52" y="30"/>
                    </a:lnTo>
                    <a:lnTo>
                      <a:pt x="70" y="2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00" name="Freeform 68"/>
              <p:cNvSpPr>
                <a:spLocks noChangeAspect="1"/>
              </p:cNvSpPr>
              <p:nvPr/>
            </p:nvSpPr>
            <p:spPr bwMode="auto">
              <a:xfrm>
                <a:off x="880" y="1266"/>
                <a:ext cx="68" cy="28"/>
              </a:xfrm>
              <a:custGeom>
                <a:avLst/>
                <a:gdLst/>
                <a:ahLst/>
                <a:cxnLst>
                  <a:cxn ang="0">
                    <a:pos x="68" y="22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2" y="28"/>
                  </a:cxn>
                  <a:cxn ang="0">
                    <a:pos x="68" y="22"/>
                  </a:cxn>
                </a:cxnLst>
                <a:rect l="0" t="0" r="r" b="b"/>
                <a:pathLst>
                  <a:path w="68" h="28">
                    <a:moveTo>
                      <a:pt x="68" y="22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2" y="28"/>
                    </a:lnTo>
                    <a:lnTo>
                      <a:pt x="68" y="22"/>
                    </a:lnTo>
                    <a:close/>
                  </a:path>
                </a:pathLst>
              </a:custGeom>
              <a:solidFill>
                <a:srgbClr val="008A6E"/>
              </a:solidFill>
              <a:ln w="0">
                <a:solidFill>
                  <a:srgbClr val="008A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01" name="Freeform 69"/>
              <p:cNvSpPr>
                <a:spLocks noChangeAspect="1"/>
              </p:cNvSpPr>
              <p:nvPr/>
            </p:nvSpPr>
            <p:spPr bwMode="auto">
              <a:xfrm>
                <a:off x="880" y="1266"/>
                <a:ext cx="68" cy="28"/>
              </a:xfrm>
              <a:custGeom>
                <a:avLst/>
                <a:gdLst/>
                <a:ahLst/>
                <a:cxnLst>
                  <a:cxn ang="0">
                    <a:pos x="68" y="22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2" y="28"/>
                  </a:cxn>
                  <a:cxn ang="0">
                    <a:pos x="68" y="22"/>
                  </a:cxn>
                </a:cxnLst>
                <a:rect l="0" t="0" r="r" b="b"/>
                <a:pathLst>
                  <a:path w="68" h="28">
                    <a:moveTo>
                      <a:pt x="68" y="22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2" y="28"/>
                    </a:lnTo>
                    <a:lnTo>
                      <a:pt x="68" y="2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02" name="Freeform 70"/>
              <p:cNvSpPr>
                <a:spLocks noChangeAspect="1"/>
              </p:cNvSpPr>
              <p:nvPr/>
            </p:nvSpPr>
            <p:spPr bwMode="auto">
              <a:xfrm>
                <a:off x="862" y="1272"/>
                <a:ext cx="70" cy="28"/>
              </a:xfrm>
              <a:custGeom>
                <a:avLst/>
                <a:gdLst/>
                <a:ahLst/>
                <a:cxnLst>
                  <a:cxn ang="0">
                    <a:pos x="70" y="22"/>
                  </a:cxn>
                  <a:cxn ang="0">
                    <a:pos x="18" y="0"/>
                  </a:cxn>
                  <a:cxn ang="0">
                    <a:pos x="0" y="6"/>
                  </a:cxn>
                  <a:cxn ang="0">
                    <a:pos x="52" y="28"/>
                  </a:cxn>
                  <a:cxn ang="0">
                    <a:pos x="70" y="22"/>
                  </a:cxn>
                </a:cxnLst>
                <a:rect l="0" t="0" r="r" b="b"/>
                <a:pathLst>
                  <a:path w="70" h="28">
                    <a:moveTo>
                      <a:pt x="70" y="22"/>
                    </a:moveTo>
                    <a:lnTo>
                      <a:pt x="18" y="0"/>
                    </a:lnTo>
                    <a:lnTo>
                      <a:pt x="0" y="6"/>
                    </a:lnTo>
                    <a:lnTo>
                      <a:pt x="52" y="28"/>
                    </a:lnTo>
                    <a:lnTo>
                      <a:pt x="70" y="22"/>
                    </a:lnTo>
                    <a:close/>
                  </a:path>
                </a:pathLst>
              </a:custGeom>
              <a:solidFill>
                <a:srgbClr val="008A6D"/>
              </a:solidFill>
              <a:ln w="0">
                <a:solidFill>
                  <a:srgbClr val="008A6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03" name="Freeform 71"/>
              <p:cNvSpPr>
                <a:spLocks noChangeAspect="1"/>
              </p:cNvSpPr>
              <p:nvPr/>
            </p:nvSpPr>
            <p:spPr bwMode="auto">
              <a:xfrm>
                <a:off x="862" y="1272"/>
                <a:ext cx="70" cy="28"/>
              </a:xfrm>
              <a:custGeom>
                <a:avLst/>
                <a:gdLst/>
                <a:ahLst/>
                <a:cxnLst>
                  <a:cxn ang="0">
                    <a:pos x="70" y="22"/>
                  </a:cxn>
                  <a:cxn ang="0">
                    <a:pos x="18" y="0"/>
                  </a:cxn>
                  <a:cxn ang="0">
                    <a:pos x="0" y="6"/>
                  </a:cxn>
                  <a:cxn ang="0">
                    <a:pos x="52" y="28"/>
                  </a:cxn>
                  <a:cxn ang="0">
                    <a:pos x="70" y="22"/>
                  </a:cxn>
                </a:cxnLst>
                <a:rect l="0" t="0" r="r" b="b"/>
                <a:pathLst>
                  <a:path w="70" h="28">
                    <a:moveTo>
                      <a:pt x="70" y="22"/>
                    </a:moveTo>
                    <a:lnTo>
                      <a:pt x="18" y="0"/>
                    </a:lnTo>
                    <a:lnTo>
                      <a:pt x="0" y="6"/>
                    </a:lnTo>
                    <a:lnTo>
                      <a:pt x="52" y="28"/>
                    </a:lnTo>
                    <a:lnTo>
                      <a:pt x="70" y="2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04" name="Freeform 72"/>
              <p:cNvSpPr>
                <a:spLocks noChangeAspect="1"/>
              </p:cNvSpPr>
              <p:nvPr/>
            </p:nvSpPr>
            <p:spPr bwMode="auto">
              <a:xfrm>
                <a:off x="846" y="1278"/>
                <a:ext cx="68" cy="30"/>
              </a:xfrm>
              <a:custGeom>
                <a:avLst/>
                <a:gdLst/>
                <a:ahLst/>
                <a:cxnLst>
                  <a:cxn ang="0">
                    <a:pos x="68" y="22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2" y="30"/>
                  </a:cxn>
                  <a:cxn ang="0">
                    <a:pos x="68" y="22"/>
                  </a:cxn>
                </a:cxnLst>
                <a:rect l="0" t="0" r="r" b="b"/>
                <a:pathLst>
                  <a:path w="68" h="30">
                    <a:moveTo>
                      <a:pt x="68" y="22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2" y="30"/>
                    </a:lnTo>
                    <a:lnTo>
                      <a:pt x="68" y="22"/>
                    </a:lnTo>
                    <a:close/>
                  </a:path>
                </a:pathLst>
              </a:custGeom>
              <a:solidFill>
                <a:srgbClr val="008A6D"/>
              </a:solidFill>
              <a:ln w="0">
                <a:solidFill>
                  <a:srgbClr val="008A6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05" name="Freeform 73"/>
              <p:cNvSpPr>
                <a:spLocks noChangeAspect="1"/>
              </p:cNvSpPr>
              <p:nvPr/>
            </p:nvSpPr>
            <p:spPr bwMode="auto">
              <a:xfrm>
                <a:off x="846" y="1278"/>
                <a:ext cx="68" cy="30"/>
              </a:xfrm>
              <a:custGeom>
                <a:avLst/>
                <a:gdLst/>
                <a:ahLst/>
                <a:cxnLst>
                  <a:cxn ang="0">
                    <a:pos x="68" y="22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2" y="30"/>
                  </a:cxn>
                  <a:cxn ang="0">
                    <a:pos x="68" y="22"/>
                  </a:cxn>
                </a:cxnLst>
                <a:rect l="0" t="0" r="r" b="b"/>
                <a:pathLst>
                  <a:path w="68" h="30">
                    <a:moveTo>
                      <a:pt x="68" y="22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2" y="30"/>
                    </a:lnTo>
                    <a:lnTo>
                      <a:pt x="68" y="2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06" name="Freeform 74"/>
              <p:cNvSpPr>
                <a:spLocks noChangeAspect="1"/>
              </p:cNvSpPr>
              <p:nvPr/>
            </p:nvSpPr>
            <p:spPr bwMode="auto">
              <a:xfrm>
                <a:off x="828" y="1284"/>
                <a:ext cx="70" cy="30"/>
              </a:xfrm>
              <a:custGeom>
                <a:avLst/>
                <a:gdLst/>
                <a:ahLst/>
                <a:cxnLst>
                  <a:cxn ang="0">
                    <a:pos x="70" y="24"/>
                  </a:cxn>
                  <a:cxn ang="0">
                    <a:pos x="18" y="0"/>
                  </a:cxn>
                  <a:cxn ang="0">
                    <a:pos x="0" y="8"/>
                  </a:cxn>
                  <a:cxn ang="0">
                    <a:pos x="52" y="30"/>
                  </a:cxn>
                  <a:cxn ang="0">
                    <a:pos x="70" y="24"/>
                  </a:cxn>
                </a:cxnLst>
                <a:rect l="0" t="0" r="r" b="b"/>
                <a:pathLst>
                  <a:path w="70" h="30">
                    <a:moveTo>
                      <a:pt x="70" y="24"/>
                    </a:moveTo>
                    <a:lnTo>
                      <a:pt x="18" y="0"/>
                    </a:lnTo>
                    <a:lnTo>
                      <a:pt x="0" y="8"/>
                    </a:lnTo>
                    <a:lnTo>
                      <a:pt x="52" y="30"/>
                    </a:lnTo>
                    <a:lnTo>
                      <a:pt x="70" y="24"/>
                    </a:lnTo>
                    <a:close/>
                  </a:path>
                </a:pathLst>
              </a:custGeom>
              <a:solidFill>
                <a:srgbClr val="008A6C"/>
              </a:solidFill>
              <a:ln w="0">
                <a:solidFill>
                  <a:srgbClr val="008A6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07" name="Freeform 75"/>
              <p:cNvSpPr>
                <a:spLocks noChangeAspect="1"/>
              </p:cNvSpPr>
              <p:nvPr/>
            </p:nvSpPr>
            <p:spPr bwMode="auto">
              <a:xfrm>
                <a:off x="828" y="1284"/>
                <a:ext cx="70" cy="30"/>
              </a:xfrm>
              <a:custGeom>
                <a:avLst/>
                <a:gdLst/>
                <a:ahLst/>
                <a:cxnLst>
                  <a:cxn ang="0">
                    <a:pos x="70" y="24"/>
                  </a:cxn>
                  <a:cxn ang="0">
                    <a:pos x="18" y="0"/>
                  </a:cxn>
                  <a:cxn ang="0">
                    <a:pos x="0" y="8"/>
                  </a:cxn>
                  <a:cxn ang="0">
                    <a:pos x="52" y="30"/>
                  </a:cxn>
                  <a:cxn ang="0">
                    <a:pos x="70" y="24"/>
                  </a:cxn>
                </a:cxnLst>
                <a:rect l="0" t="0" r="r" b="b"/>
                <a:pathLst>
                  <a:path w="70" h="30">
                    <a:moveTo>
                      <a:pt x="70" y="24"/>
                    </a:moveTo>
                    <a:lnTo>
                      <a:pt x="18" y="0"/>
                    </a:lnTo>
                    <a:lnTo>
                      <a:pt x="0" y="8"/>
                    </a:lnTo>
                    <a:lnTo>
                      <a:pt x="52" y="30"/>
                    </a:lnTo>
                    <a:lnTo>
                      <a:pt x="70" y="2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08" name="Freeform 76"/>
              <p:cNvSpPr>
                <a:spLocks noChangeAspect="1"/>
              </p:cNvSpPr>
              <p:nvPr/>
            </p:nvSpPr>
            <p:spPr bwMode="auto">
              <a:xfrm>
                <a:off x="810" y="1292"/>
                <a:ext cx="70" cy="30"/>
              </a:xfrm>
              <a:custGeom>
                <a:avLst/>
                <a:gdLst/>
                <a:ahLst/>
                <a:cxnLst>
                  <a:cxn ang="0">
                    <a:pos x="70" y="22"/>
                  </a:cxn>
                  <a:cxn ang="0">
                    <a:pos x="18" y="0"/>
                  </a:cxn>
                  <a:cxn ang="0">
                    <a:pos x="0" y="6"/>
                  </a:cxn>
                  <a:cxn ang="0">
                    <a:pos x="52" y="30"/>
                  </a:cxn>
                  <a:cxn ang="0">
                    <a:pos x="70" y="22"/>
                  </a:cxn>
                </a:cxnLst>
                <a:rect l="0" t="0" r="r" b="b"/>
                <a:pathLst>
                  <a:path w="70" h="30">
                    <a:moveTo>
                      <a:pt x="70" y="22"/>
                    </a:moveTo>
                    <a:lnTo>
                      <a:pt x="18" y="0"/>
                    </a:lnTo>
                    <a:lnTo>
                      <a:pt x="0" y="6"/>
                    </a:lnTo>
                    <a:lnTo>
                      <a:pt x="52" y="30"/>
                    </a:lnTo>
                    <a:lnTo>
                      <a:pt x="70" y="22"/>
                    </a:lnTo>
                    <a:close/>
                  </a:path>
                </a:pathLst>
              </a:custGeom>
              <a:solidFill>
                <a:srgbClr val="008A6C"/>
              </a:solidFill>
              <a:ln w="0">
                <a:solidFill>
                  <a:srgbClr val="008A6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09" name="Freeform 77"/>
              <p:cNvSpPr>
                <a:spLocks noChangeAspect="1"/>
              </p:cNvSpPr>
              <p:nvPr/>
            </p:nvSpPr>
            <p:spPr bwMode="auto">
              <a:xfrm>
                <a:off x="810" y="1292"/>
                <a:ext cx="70" cy="30"/>
              </a:xfrm>
              <a:custGeom>
                <a:avLst/>
                <a:gdLst/>
                <a:ahLst/>
                <a:cxnLst>
                  <a:cxn ang="0">
                    <a:pos x="70" y="22"/>
                  </a:cxn>
                  <a:cxn ang="0">
                    <a:pos x="18" y="0"/>
                  </a:cxn>
                  <a:cxn ang="0">
                    <a:pos x="0" y="6"/>
                  </a:cxn>
                  <a:cxn ang="0">
                    <a:pos x="52" y="30"/>
                  </a:cxn>
                  <a:cxn ang="0">
                    <a:pos x="70" y="22"/>
                  </a:cxn>
                </a:cxnLst>
                <a:rect l="0" t="0" r="r" b="b"/>
                <a:pathLst>
                  <a:path w="70" h="30">
                    <a:moveTo>
                      <a:pt x="70" y="22"/>
                    </a:moveTo>
                    <a:lnTo>
                      <a:pt x="18" y="0"/>
                    </a:lnTo>
                    <a:lnTo>
                      <a:pt x="0" y="6"/>
                    </a:lnTo>
                    <a:lnTo>
                      <a:pt x="52" y="30"/>
                    </a:lnTo>
                    <a:lnTo>
                      <a:pt x="70" y="2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10" name="Freeform 78"/>
              <p:cNvSpPr>
                <a:spLocks noChangeAspect="1"/>
              </p:cNvSpPr>
              <p:nvPr/>
            </p:nvSpPr>
            <p:spPr bwMode="auto">
              <a:xfrm>
                <a:off x="792" y="1298"/>
                <a:ext cx="70" cy="30"/>
              </a:xfrm>
              <a:custGeom>
                <a:avLst/>
                <a:gdLst/>
                <a:ahLst/>
                <a:cxnLst>
                  <a:cxn ang="0">
                    <a:pos x="70" y="24"/>
                  </a:cxn>
                  <a:cxn ang="0">
                    <a:pos x="18" y="0"/>
                  </a:cxn>
                  <a:cxn ang="0">
                    <a:pos x="0" y="6"/>
                  </a:cxn>
                  <a:cxn ang="0">
                    <a:pos x="52" y="30"/>
                  </a:cxn>
                  <a:cxn ang="0">
                    <a:pos x="70" y="24"/>
                  </a:cxn>
                </a:cxnLst>
                <a:rect l="0" t="0" r="r" b="b"/>
                <a:pathLst>
                  <a:path w="70" h="30">
                    <a:moveTo>
                      <a:pt x="70" y="24"/>
                    </a:moveTo>
                    <a:lnTo>
                      <a:pt x="18" y="0"/>
                    </a:lnTo>
                    <a:lnTo>
                      <a:pt x="0" y="6"/>
                    </a:lnTo>
                    <a:lnTo>
                      <a:pt x="52" y="30"/>
                    </a:lnTo>
                    <a:lnTo>
                      <a:pt x="70" y="24"/>
                    </a:lnTo>
                    <a:close/>
                  </a:path>
                </a:pathLst>
              </a:custGeom>
              <a:solidFill>
                <a:srgbClr val="008A6B"/>
              </a:solidFill>
              <a:ln w="0">
                <a:solidFill>
                  <a:srgbClr val="008A6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11" name="Freeform 79"/>
              <p:cNvSpPr>
                <a:spLocks noChangeAspect="1"/>
              </p:cNvSpPr>
              <p:nvPr/>
            </p:nvSpPr>
            <p:spPr bwMode="auto">
              <a:xfrm>
                <a:off x="792" y="1298"/>
                <a:ext cx="70" cy="30"/>
              </a:xfrm>
              <a:custGeom>
                <a:avLst/>
                <a:gdLst/>
                <a:ahLst/>
                <a:cxnLst>
                  <a:cxn ang="0">
                    <a:pos x="70" y="24"/>
                  </a:cxn>
                  <a:cxn ang="0">
                    <a:pos x="18" y="0"/>
                  </a:cxn>
                  <a:cxn ang="0">
                    <a:pos x="0" y="6"/>
                  </a:cxn>
                  <a:cxn ang="0">
                    <a:pos x="52" y="30"/>
                  </a:cxn>
                  <a:cxn ang="0">
                    <a:pos x="70" y="24"/>
                  </a:cxn>
                </a:cxnLst>
                <a:rect l="0" t="0" r="r" b="b"/>
                <a:pathLst>
                  <a:path w="70" h="30">
                    <a:moveTo>
                      <a:pt x="70" y="24"/>
                    </a:moveTo>
                    <a:lnTo>
                      <a:pt x="18" y="0"/>
                    </a:lnTo>
                    <a:lnTo>
                      <a:pt x="0" y="6"/>
                    </a:lnTo>
                    <a:lnTo>
                      <a:pt x="52" y="30"/>
                    </a:lnTo>
                    <a:lnTo>
                      <a:pt x="70" y="2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12" name="Freeform 80"/>
              <p:cNvSpPr>
                <a:spLocks noChangeAspect="1"/>
              </p:cNvSpPr>
              <p:nvPr/>
            </p:nvSpPr>
            <p:spPr bwMode="auto">
              <a:xfrm>
                <a:off x="774" y="1304"/>
                <a:ext cx="70" cy="30"/>
              </a:xfrm>
              <a:custGeom>
                <a:avLst/>
                <a:gdLst/>
                <a:ahLst/>
                <a:cxnLst>
                  <a:cxn ang="0">
                    <a:pos x="70" y="24"/>
                  </a:cxn>
                  <a:cxn ang="0">
                    <a:pos x="18" y="0"/>
                  </a:cxn>
                  <a:cxn ang="0">
                    <a:pos x="0" y="8"/>
                  </a:cxn>
                  <a:cxn ang="0">
                    <a:pos x="54" y="30"/>
                  </a:cxn>
                  <a:cxn ang="0">
                    <a:pos x="70" y="24"/>
                  </a:cxn>
                </a:cxnLst>
                <a:rect l="0" t="0" r="r" b="b"/>
                <a:pathLst>
                  <a:path w="70" h="30">
                    <a:moveTo>
                      <a:pt x="70" y="24"/>
                    </a:moveTo>
                    <a:lnTo>
                      <a:pt x="18" y="0"/>
                    </a:lnTo>
                    <a:lnTo>
                      <a:pt x="0" y="8"/>
                    </a:lnTo>
                    <a:lnTo>
                      <a:pt x="54" y="30"/>
                    </a:lnTo>
                    <a:lnTo>
                      <a:pt x="70" y="24"/>
                    </a:lnTo>
                    <a:close/>
                  </a:path>
                </a:pathLst>
              </a:custGeom>
              <a:solidFill>
                <a:srgbClr val="008A6B"/>
              </a:solidFill>
              <a:ln w="0">
                <a:solidFill>
                  <a:srgbClr val="008A6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13" name="Freeform 81"/>
              <p:cNvSpPr>
                <a:spLocks noChangeAspect="1"/>
              </p:cNvSpPr>
              <p:nvPr/>
            </p:nvSpPr>
            <p:spPr bwMode="auto">
              <a:xfrm>
                <a:off x="774" y="1304"/>
                <a:ext cx="70" cy="30"/>
              </a:xfrm>
              <a:custGeom>
                <a:avLst/>
                <a:gdLst/>
                <a:ahLst/>
                <a:cxnLst>
                  <a:cxn ang="0">
                    <a:pos x="70" y="24"/>
                  </a:cxn>
                  <a:cxn ang="0">
                    <a:pos x="18" y="0"/>
                  </a:cxn>
                  <a:cxn ang="0">
                    <a:pos x="0" y="8"/>
                  </a:cxn>
                  <a:cxn ang="0">
                    <a:pos x="54" y="30"/>
                  </a:cxn>
                  <a:cxn ang="0">
                    <a:pos x="70" y="24"/>
                  </a:cxn>
                </a:cxnLst>
                <a:rect l="0" t="0" r="r" b="b"/>
                <a:pathLst>
                  <a:path w="70" h="30">
                    <a:moveTo>
                      <a:pt x="70" y="24"/>
                    </a:moveTo>
                    <a:lnTo>
                      <a:pt x="18" y="0"/>
                    </a:lnTo>
                    <a:lnTo>
                      <a:pt x="0" y="8"/>
                    </a:lnTo>
                    <a:lnTo>
                      <a:pt x="54" y="30"/>
                    </a:lnTo>
                    <a:lnTo>
                      <a:pt x="70" y="2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14" name="Freeform 82"/>
              <p:cNvSpPr>
                <a:spLocks noChangeAspect="1"/>
              </p:cNvSpPr>
              <p:nvPr/>
            </p:nvSpPr>
            <p:spPr bwMode="auto">
              <a:xfrm>
                <a:off x="756" y="1312"/>
                <a:ext cx="72" cy="30"/>
              </a:xfrm>
              <a:custGeom>
                <a:avLst/>
                <a:gdLst/>
                <a:ahLst/>
                <a:cxnLst>
                  <a:cxn ang="0">
                    <a:pos x="72" y="22"/>
                  </a:cxn>
                  <a:cxn ang="0">
                    <a:pos x="18" y="0"/>
                  </a:cxn>
                  <a:cxn ang="0">
                    <a:pos x="0" y="6"/>
                  </a:cxn>
                  <a:cxn ang="0">
                    <a:pos x="54" y="30"/>
                  </a:cxn>
                  <a:cxn ang="0">
                    <a:pos x="72" y="22"/>
                  </a:cxn>
                </a:cxnLst>
                <a:rect l="0" t="0" r="r" b="b"/>
                <a:pathLst>
                  <a:path w="72" h="30">
                    <a:moveTo>
                      <a:pt x="72" y="22"/>
                    </a:moveTo>
                    <a:lnTo>
                      <a:pt x="18" y="0"/>
                    </a:lnTo>
                    <a:lnTo>
                      <a:pt x="0" y="6"/>
                    </a:lnTo>
                    <a:lnTo>
                      <a:pt x="54" y="30"/>
                    </a:lnTo>
                    <a:lnTo>
                      <a:pt x="72" y="22"/>
                    </a:lnTo>
                    <a:close/>
                  </a:path>
                </a:pathLst>
              </a:custGeom>
              <a:solidFill>
                <a:srgbClr val="008B6A"/>
              </a:solidFill>
              <a:ln w="0">
                <a:solidFill>
                  <a:srgbClr val="008B6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15" name="Freeform 83"/>
              <p:cNvSpPr>
                <a:spLocks noChangeAspect="1"/>
              </p:cNvSpPr>
              <p:nvPr/>
            </p:nvSpPr>
            <p:spPr bwMode="auto">
              <a:xfrm>
                <a:off x="756" y="1312"/>
                <a:ext cx="72" cy="30"/>
              </a:xfrm>
              <a:custGeom>
                <a:avLst/>
                <a:gdLst/>
                <a:ahLst/>
                <a:cxnLst>
                  <a:cxn ang="0">
                    <a:pos x="72" y="22"/>
                  </a:cxn>
                  <a:cxn ang="0">
                    <a:pos x="18" y="0"/>
                  </a:cxn>
                  <a:cxn ang="0">
                    <a:pos x="0" y="6"/>
                  </a:cxn>
                  <a:cxn ang="0">
                    <a:pos x="54" y="30"/>
                  </a:cxn>
                  <a:cxn ang="0">
                    <a:pos x="72" y="22"/>
                  </a:cxn>
                </a:cxnLst>
                <a:rect l="0" t="0" r="r" b="b"/>
                <a:pathLst>
                  <a:path w="72" h="30">
                    <a:moveTo>
                      <a:pt x="72" y="22"/>
                    </a:moveTo>
                    <a:lnTo>
                      <a:pt x="18" y="0"/>
                    </a:lnTo>
                    <a:lnTo>
                      <a:pt x="0" y="6"/>
                    </a:lnTo>
                    <a:lnTo>
                      <a:pt x="54" y="30"/>
                    </a:lnTo>
                    <a:lnTo>
                      <a:pt x="72" y="2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16" name="Freeform 84"/>
              <p:cNvSpPr>
                <a:spLocks noChangeAspect="1"/>
              </p:cNvSpPr>
              <p:nvPr/>
            </p:nvSpPr>
            <p:spPr bwMode="auto">
              <a:xfrm>
                <a:off x="738" y="1318"/>
                <a:ext cx="72" cy="30"/>
              </a:xfrm>
              <a:custGeom>
                <a:avLst/>
                <a:gdLst/>
                <a:ahLst/>
                <a:cxnLst>
                  <a:cxn ang="0">
                    <a:pos x="72" y="24"/>
                  </a:cxn>
                  <a:cxn ang="0">
                    <a:pos x="18" y="0"/>
                  </a:cxn>
                  <a:cxn ang="0">
                    <a:pos x="0" y="6"/>
                  </a:cxn>
                  <a:cxn ang="0">
                    <a:pos x="52" y="30"/>
                  </a:cxn>
                  <a:cxn ang="0">
                    <a:pos x="72" y="24"/>
                  </a:cxn>
                </a:cxnLst>
                <a:rect l="0" t="0" r="r" b="b"/>
                <a:pathLst>
                  <a:path w="72" h="30">
                    <a:moveTo>
                      <a:pt x="72" y="24"/>
                    </a:moveTo>
                    <a:lnTo>
                      <a:pt x="18" y="0"/>
                    </a:lnTo>
                    <a:lnTo>
                      <a:pt x="0" y="6"/>
                    </a:lnTo>
                    <a:lnTo>
                      <a:pt x="52" y="30"/>
                    </a:lnTo>
                    <a:lnTo>
                      <a:pt x="72" y="24"/>
                    </a:lnTo>
                    <a:close/>
                  </a:path>
                </a:pathLst>
              </a:custGeom>
              <a:solidFill>
                <a:srgbClr val="008B6A"/>
              </a:solidFill>
              <a:ln w="0">
                <a:solidFill>
                  <a:srgbClr val="008B6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17" name="Freeform 85"/>
              <p:cNvSpPr>
                <a:spLocks noChangeAspect="1"/>
              </p:cNvSpPr>
              <p:nvPr/>
            </p:nvSpPr>
            <p:spPr bwMode="auto">
              <a:xfrm>
                <a:off x="738" y="1318"/>
                <a:ext cx="72" cy="30"/>
              </a:xfrm>
              <a:custGeom>
                <a:avLst/>
                <a:gdLst/>
                <a:ahLst/>
                <a:cxnLst>
                  <a:cxn ang="0">
                    <a:pos x="72" y="24"/>
                  </a:cxn>
                  <a:cxn ang="0">
                    <a:pos x="18" y="0"/>
                  </a:cxn>
                  <a:cxn ang="0">
                    <a:pos x="0" y="6"/>
                  </a:cxn>
                  <a:cxn ang="0">
                    <a:pos x="52" y="30"/>
                  </a:cxn>
                  <a:cxn ang="0">
                    <a:pos x="72" y="24"/>
                  </a:cxn>
                </a:cxnLst>
                <a:rect l="0" t="0" r="r" b="b"/>
                <a:pathLst>
                  <a:path w="72" h="30">
                    <a:moveTo>
                      <a:pt x="72" y="24"/>
                    </a:moveTo>
                    <a:lnTo>
                      <a:pt x="18" y="0"/>
                    </a:lnTo>
                    <a:lnTo>
                      <a:pt x="0" y="6"/>
                    </a:lnTo>
                    <a:lnTo>
                      <a:pt x="52" y="30"/>
                    </a:lnTo>
                    <a:lnTo>
                      <a:pt x="72" y="2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18" name="Freeform 86"/>
              <p:cNvSpPr>
                <a:spLocks noChangeAspect="1"/>
              </p:cNvSpPr>
              <p:nvPr/>
            </p:nvSpPr>
            <p:spPr bwMode="auto">
              <a:xfrm>
                <a:off x="720" y="1324"/>
                <a:ext cx="70" cy="30"/>
              </a:xfrm>
              <a:custGeom>
                <a:avLst/>
                <a:gdLst/>
                <a:ahLst/>
                <a:cxnLst>
                  <a:cxn ang="0">
                    <a:pos x="70" y="24"/>
                  </a:cxn>
                  <a:cxn ang="0">
                    <a:pos x="18" y="0"/>
                  </a:cxn>
                  <a:cxn ang="0">
                    <a:pos x="0" y="8"/>
                  </a:cxn>
                  <a:cxn ang="0">
                    <a:pos x="52" y="30"/>
                  </a:cxn>
                  <a:cxn ang="0">
                    <a:pos x="70" y="24"/>
                  </a:cxn>
                </a:cxnLst>
                <a:rect l="0" t="0" r="r" b="b"/>
                <a:pathLst>
                  <a:path w="70" h="30">
                    <a:moveTo>
                      <a:pt x="70" y="24"/>
                    </a:moveTo>
                    <a:lnTo>
                      <a:pt x="18" y="0"/>
                    </a:lnTo>
                    <a:lnTo>
                      <a:pt x="0" y="8"/>
                    </a:lnTo>
                    <a:lnTo>
                      <a:pt x="52" y="30"/>
                    </a:lnTo>
                    <a:lnTo>
                      <a:pt x="70" y="24"/>
                    </a:lnTo>
                    <a:close/>
                  </a:path>
                </a:pathLst>
              </a:custGeom>
              <a:solidFill>
                <a:srgbClr val="008B69"/>
              </a:solidFill>
              <a:ln w="0">
                <a:solidFill>
                  <a:srgbClr val="008B6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19" name="Freeform 87"/>
              <p:cNvSpPr>
                <a:spLocks noChangeAspect="1"/>
              </p:cNvSpPr>
              <p:nvPr/>
            </p:nvSpPr>
            <p:spPr bwMode="auto">
              <a:xfrm>
                <a:off x="720" y="1324"/>
                <a:ext cx="70" cy="30"/>
              </a:xfrm>
              <a:custGeom>
                <a:avLst/>
                <a:gdLst/>
                <a:ahLst/>
                <a:cxnLst>
                  <a:cxn ang="0">
                    <a:pos x="70" y="24"/>
                  </a:cxn>
                  <a:cxn ang="0">
                    <a:pos x="18" y="0"/>
                  </a:cxn>
                  <a:cxn ang="0">
                    <a:pos x="0" y="8"/>
                  </a:cxn>
                  <a:cxn ang="0">
                    <a:pos x="52" y="30"/>
                  </a:cxn>
                  <a:cxn ang="0">
                    <a:pos x="70" y="24"/>
                  </a:cxn>
                </a:cxnLst>
                <a:rect l="0" t="0" r="r" b="b"/>
                <a:pathLst>
                  <a:path w="70" h="30">
                    <a:moveTo>
                      <a:pt x="70" y="24"/>
                    </a:moveTo>
                    <a:lnTo>
                      <a:pt x="18" y="0"/>
                    </a:lnTo>
                    <a:lnTo>
                      <a:pt x="0" y="8"/>
                    </a:lnTo>
                    <a:lnTo>
                      <a:pt x="52" y="30"/>
                    </a:lnTo>
                    <a:lnTo>
                      <a:pt x="70" y="2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20" name="Freeform 88"/>
              <p:cNvSpPr>
                <a:spLocks noChangeAspect="1"/>
              </p:cNvSpPr>
              <p:nvPr/>
            </p:nvSpPr>
            <p:spPr bwMode="auto">
              <a:xfrm>
                <a:off x="702" y="1332"/>
                <a:ext cx="70" cy="30"/>
              </a:xfrm>
              <a:custGeom>
                <a:avLst/>
                <a:gdLst/>
                <a:ahLst/>
                <a:cxnLst>
                  <a:cxn ang="0">
                    <a:pos x="70" y="22"/>
                  </a:cxn>
                  <a:cxn ang="0">
                    <a:pos x="18" y="0"/>
                  </a:cxn>
                  <a:cxn ang="0">
                    <a:pos x="0" y="6"/>
                  </a:cxn>
                  <a:cxn ang="0">
                    <a:pos x="52" y="30"/>
                  </a:cxn>
                  <a:cxn ang="0">
                    <a:pos x="70" y="22"/>
                  </a:cxn>
                </a:cxnLst>
                <a:rect l="0" t="0" r="r" b="b"/>
                <a:pathLst>
                  <a:path w="70" h="30">
                    <a:moveTo>
                      <a:pt x="70" y="22"/>
                    </a:moveTo>
                    <a:lnTo>
                      <a:pt x="18" y="0"/>
                    </a:lnTo>
                    <a:lnTo>
                      <a:pt x="0" y="6"/>
                    </a:lnTo>
                    <a:lnTo>
                      <a:pt x="52" y="30"/>
                    </a:lnTo>
                    <a:lnTo>
                      <a:pt x="70" y="22"/>
                    </a:lnTo>
                    <a:close/>
                  </a:path>
                </a:pathLst>
              </a:custGeom>
              <a:solidFill>
                <a:srgbClr val="008B68"/>
              </a:solidFill>
              <a:ln w="0">
                <a:solidFill>
                  <a:srgbClr val="008B6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21" name="Freeform 89"/>
              <p:cNvSpPr>
                <a:spLocks noChangeAspect="1"/>
              </p:cNvSpPr>
              <p:nvPr/>
            </p:nvSpPr>
            <p:spPr bwMode="auto">
              <a:xfrm>
                <a:off x="702" y="1332"/>
                <a:ext cx="70" cy="30"/>
              </a:xfrm>
              <a:custGeom>
                <a:avLst/>
                <a:gdLst/>
                <a:ahLst/>
                <a:cxnLst>
                  <a:cxn ang="0">
                    <a:pos x="70" y="22"/>
                  </a:cxn>
                  <a:cxn ang="0">
                    <a:pos x="18" y="0"/>
                  </a:cxn>
                  <a:cxn ang="0">
                    <a:pos x="0" y="6"/>
                  </a:cxn>
                  <a:cxn ang="0">
                    <a:pos x="52" y="30"/>
                  </a:cxn>
                  <a:cxn ang="0">
                    <a:pos x="70" y="22"/>
                  </a:cxn>
                </a:cxnLst>
                <a:rect l="0" t="0" r="r" b="b"/>
                <a:pathLst>
                  <a:path w="70" h="30">
                    <a:moveTo>
                      <a:pt x="70" y="22"/>
                    </a:moveTo>
                    <a:lnTo>
                      <a:pt x="18" y="0"/>
                    </a:lnTo>
                    <a:lnTo>
                      <a:pt x="0" y="6"/>
                    </a:lnTo>
                    <a:lnTo>
                      <a:pt x="52" y="30"/>
                    </a:lnTo>
                    <a:lnTo>
                      <a:pt x="70" y="2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22" name="Freeform 90"/>
              <p:cNvSpPr>
                <a:spLocks noChangeAspect="1"/>
              </p:cNvSpPr>
              <p:nvPr/>
            </p:nvSpPr>
            <p:spPr bwMode="auto">
              <a:xfrm>
                <a:off x="682" y="1338"/>
                <a:ext cx="72" cy="30"/>
              </a:xfrm>
              <a:custGeom>
                <a:avLst/>
                <a:gdLst/>
                <a:ahLst/>
                <a:cxnLst>
                  <a:cxn ang="0">
                    <a:pos x="72" y="24"/>
                  </a:cxn>
                  <a:cxn ang="0">
                    <a:pos x="20" y="0"/>
                  </a:cxn>
                  <a:cxn ang="0">
                    <a:pos x="0" y="6"/>
                  </a:cxn>
                  <a:cxn ang="0">
                    <a:pos x="54" y="30"/>
                  </a:cxn>
                  <a:cxn ang="0">
                    <a:pos x="72" y="24"/>
                  </a:cxn>
                </a:cxnLst>
                <a:rect l="0" t="0" r="r" b="b"/>
                <a:pathLst>
                  <a:path w="72" h="30">
                    <a:moveTo>
                      <a:pt x="72" y="24"/>
                    </a:moveTo>
                    <a:lnTo>
                      <a:pt x="20" y="0"/>
                    </a:lnTo>
                    <a:lnTo>
                      <a:pt x="0" y="6"/>
                    </a:lnTo>
                    <a:lnTo>
                      <a:pt x="54" y="30"/>
                    </a:lnTo>
                    <a:lnTo>
                      <a:pt x="72" y="24"/>
                    </a:lnTo>
                    <a:close/>
                  </a:path>
                </a:pathLst>
              </a:custGeom>
              <a:solidFill>
                <a:srgbClr val="008B68"/>
              </a:solidFill>
              <a:ln w="0">
                <a:solidFill>
                  <a:srgbClr val="008B6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23" name="Freeform 91"/>
              <p:cNvSpPr>
                <a:spLocks noChangeAspect="1"/>
              </p:cNvSpPr>
              <p:nvPr/>
            </p:nvSpPr>
            <p:spPr bwMode="auto">
              <a:xfrm>
                <a:off x="682" y="1338"/>
                <a:ext cx="72" cy="30"/>
              </a:xfrm>
              <a:custGeom>
                <a:avLst/>
                <a:gdLst/>
                <a:ahLst/>
                <a:cxnLst>
                  <a:cxn ang="0">
                    <a:pos x="72" y="24"/>
                  </a:cxn>
                  <a:cxn ang="0">
                    <a:pos x="20" y="0"/>
                  </a:cxn>
                  <a:cxn ang="0">
                    <a:pos x="0" y="6"/>
                  </a:cxn>
                  <a:cxn ang="0">
                    <a:pos x="54" y="30"/>
                  </a:cxn>
                  <a:cxn ang="0">
                    <a:pos x="72" y="24"/>
                  </a:cxn>
                </a:cxnLst>
                <a:rect l="0" t="0" r="r" b="b"/>
                <a:pathLst>
                  <a:path w="72" h="30">
                    <a:moveTo>
                      <a:pt x="72" y="24"/>
                    </a:moveTo>
                    <a:lnTo>
                      <a:pt x="20" y="0"/>
                    </a:lnTo>
                    <a:lnTo>
                      <a:pt x="0" y="6"/>
                    </a:lnTo>
                    <a:lnTo>
                      <a:pt x="54" y="30"/>
                    </a:lnTo>
                    <a:lnTo>
                      <a:pt x="72" y="2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24" name="Freeform 92"/>
              <p:cNvSpPr>
                <a:spLocks noChangeAspect="1"/>
              </p:cNvSpPr>
              <p:nvPr/>
            </p:nvSpPr>
            <p:spPr bwMode="auto">
              <a:xfrm>
                <a:off x="664" y="1344"/>
                <a:ext cx="72" cy="32"/>
              </a:xfrm>
              <a:custGeom>
                <a:avLst/>
                <a:gdLst/>
                <a:ahLst/>
                <a:cxnLst>
                  <a:cxn ang="0">
                    <a:pos x="72" y="24"/>
                  </a:cxn>
                  <a:cxn ang="0">
                    <a:pos x="18" y="0"/>
                  </a:cxn>
                  <a:cxn ang="0">
                    <a:pos x="0" y="8"/>
                  </a:cxn>
                  <a:cxn ang="0">
                    <a:pos x="52" y="32"/>
                  </a:cxn>
                  <a:cxn ang="0">
                    <a:pos x="72" y="24"/>
                  </a:cxn>
                </a:cxnLst>
                <a:rect l="0" t="0" r="r" b="b"/>
                <a:pathLst>
                  <a:path w="72" h="32">
                    <a:moveTo>
                      <a:pt x="72" y="24"/>
                    </a:moveTo>
                    <a:lnTo>
                      <a:pt x="18" y="0"/>
                    </a:lnTo>
                    <a:lnTo>
                      <a:pt x="0" y="8"/>
                    </a:lnTo>
                    <a:lnTo>
                      <a:pt x="52" y="32"/>
                    </a:lnTo>
                    <a:lnTo>
                      <a:pt x="72" y="24"/>
                    </a:lnTo>
                    <a:close/>
                  </a:path>
                </a:pathLst>
              </a:custGeom>
              <a:solidFill>
                <a:srgbClr val="008B67"/>
              </a:solidFill>
              <a:ln w="0">
                <a:solidFill>
                  <a:srgbClr val="008B6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25" name="Freeform 93"/>
              <p:cNvSpPr>
                <a:spLocks noChangeAspect="1"/>
              </p:cNvSpPr>
              <p:nvPr/>
            </p:nvSpPr>
            <p:spPr bwMode="auto">
              <a:xfrm>
                <a:off x="664" y="1344"/>
                <a:ext cx="72" cy="32"/>
              </a:xfrm>
              <a:custGeom>
                <a:avLst/>
                <a:gdLst/>
                <a:ahLst/>
                <a:cxnLst>
                  <a:cxn ang="0">
                    <a:pos x="72" y="24"/>
                  </a:cxn>
                  <a:cxn ang="0">
                    <a:pos x="18" y="0"/>
                  </a:cxn>
                  <a:cxn ang="0">
                    <a:pos x="0" y="8"/>
                  </a:cxn>
                  <a:cxn ang="0">
                    <a:pos x="52" y="32"/>
                  </a:cxn>
                  <a:cxn ang="0">
                    <a:pos x="72" y="24"/>
                  </a:cxn>
                </a:cxnLst>
                <a:rect l="0" t="0" r="r" b="b"/>
                <a:pathLst>
                  <a:path w="72" h="32">
                    <a:moveTo>
                      <a:pt x="72" y="24"/>
                    </a:moveTo>
                    <a:lnTo>
                      <a:pt x="18" y="0"/>
                    </a:lnTo>
                    <a:lnTo>
                      <a:pt x="0" y="8"/>
                    </a:lnTo>
                    <a:lnTo>
                      <a:pt x="52" y="32"/>
                    </a:lnTo>
                    <a:lnTo>
                      <a:pt x="72" y="2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26" name="Freeform 94"/>
              <p:cNvSpPr>
                <a:spLocks noChangeAspect="1"/>
              </p:cNvSpPr>
              <p:nvPr/>
            </p:nvSpPr>
            <p:spPr bwMode="auto">
              <a:xfrm>
                <a:off x="644" y="1352"/>
                <a:ext cx="72" cy="30"/>
              </a:xfrm>
              <a:custGeom>
                <a:avLst/>
                <a:gdLst/>
                <a:ahLst/>
                <a:cxnLst>
                  <a:cxn ang="0">
                    <a:pos x="72" y="24"/>
                  </a:cxn>
                  <a:cxn ang="0">
                    <a:pos x="20" y="0"/>
                  </a:cxn>
                  <a:cxn ang="0">
                    <a:pos x="0" y="6"/>
                  </a:cxn>
                  <a:cxn ang="0">
                    <a:pos x="52" y="30"/>
                  </a:cxn>
                  <a:cxn ang="0">
                    <a:pos x="72" y="24"/>
                  </a:cxn>
                </a:cxnLst>
                <a:rect l="0" t="0" r="r" b="b"/>
                <a:pathLst>
                  <a:path w="72" h="30">
                    <a:moveTo>
                      <a:pt x="72" y="24"/>
                    </a:moveTo>
                    <a:lnTo>
                      <a:pt x="20" y="0"/>
                    </a:lnTo>
                    <a:lnTo>
                      <a:pt x="0" y="6"/>
                    </a:lnTo>
                    <a:lnTo>
                      <a:pt x="52" y="30"/>
                    </a:lnTo>
                    <a:lnTo>
                      <a:pt x="72" y="24"/>
                    </a:lnTo>
                    <a:close/>
                  </a:path>
                </a:pathLst>
              </a:custGeom>
              <a:solidFill>
                <a:srgbClr val="008B67"/>
              </a:solidFill>
              <a:ln w="0">
                <a:solidFill>
                  <a:srgbClr val="008B6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27" name="Freeform 95"/>
              <p:cNvSpPr>
                <a:spLocks noChangeAspect="1"/>
              </p:cNvSpPr>
              <p:nvPr/>
            </p:nvSpPr>
            <p:spPr bwMode="auto">
              <a:xfrm>
                <a:off x="644" y="1352"/>
                <a:ext cx="72" cy="30"/>
              </a:xfrm>
              <a:custGeom>
                <a:avLst/>
                <a:gdLst/>
                <a:ahLst/>
                <a:cxnLst>
                  <a:cxn ang="0">
                    <a:pos x="72" y="24"/>
                  </a:cxn>
                  <a:cxn ang="0">
                    <a:pos x="20" y="0"/>
                  </a:cxn>
                  <a:cxn ang="0">
                    <a:pos x="0" y="6"/>
                  </a:cxn>
                  <a:cxn ang="0">
                    <a:pos x="52" y="30"/>
                  </a:cxn>
                  <a:cxn ang="0">
                    <a:pos x="72" y="24"/>
                  </a:cxn>
                </a:cxnLst>
                <a:rect l="0" t="0" r="r" b="b"/>
                <a:pathLst>
                  <a:path w="72" h="30">
                    <a:moveTo>
                      <a:pt x="72" y="24"/>
                    </a:moveTo>
                    <a:lnTo>
                      <a:pt x="20" y="0"/>
                    </a:lnTo>
                    <a:lnTo>
                      <a:pt x="0" y="6"/>
                    </a:lnTo>
                    <a:lnTo>
                      <a:pt x="52" y="30"/>
                    </a:lnTo>
                    <a:lnTo>
                      <a:pt x="72" y="2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28" name="Freeform 96"/>
              <p:cNvSpPr>
                <a:spLocks noChangeAspect="1"/>
              </p:cNvSpPr>
              <p:nvPr/>
            </p:nvSpPr>
            <p:spPr bwMode="auto">
              <a:xfrm>
                <a:off x="626" y="1358"/>
                <a:ext cx="70" cy="30"/>
              </a:xfrm>
              <a:custGeom>
                <a:avLst/>
                <a:gdLst/>
                <a:ahLst/>
                <a:cxnLst>
                  <a:cxn ang="0">
                    <a:pos x="70" y="24"/>
                  </a:cxn>
                  <a:cxn ang="0">
                    <a:pos x="18" y="0"/>
                  </a:cxn>
                  <a:cxn ang="0">
                    <a:pos x="0" y="6"/>
                  </a:cxn>
                  <a:cxn ang="0">
                    <a:pos x="52" y="30"/>
                  </a:cxn>
                  <a:cxn ang="0">
                    <a:pos x="70" y="24"/>
                  </a:cxn>
                </a:cxnLst>
                <a:rect l="0" t="0" r="r" b="b"/>
                <a:pathLst>
                  <a:path w="70" h="30">
                    <a:moveTo>
                      <a:pt x="70" y="24"/>
                    </a:moveTo>
                    <a:lnTo>
                      <a:pt x="18" y="0"/>
                    </a:lnTo>
                    <a:lnTo>
                      <a:pt x="0" y="6"/>
                    </a:lnTo>
                    <a:lnTo>
                      <a:pt x="52" y="30"/>
                    </a:lnTo>
                    <a:lnTo>
                      <a:pt x="70" y="24"/>
                    </a:lnTo>
                    <a:close/>
                  </a:path>
                </a:pathLst>
              </a:custGeom>
              <a:solidFill>
                <a:srgbClr val="008A67"/>
              </a:solidFill>
              <a:ln w="0">
                <a:solidFill>
                  <a:srgbClr val="008A6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29" name="Freeform 97"/>
              <p:cNvSpPr>
                <a:spLocks noChangeAspect="1"/>
              </p:cNvSpPr>
              <p:nvPr/>
            </p:nvSpPr>
            <p:spPr bwMode="auto">
              <a:xfrm>
                <a:off x="626" y="1358"/>
                <a:ext cx="70" cy="30"/>
              </a:xfrm>
              <a:custGeom>
                <a:avLst/>
                <a:gdLst/>
                <a:ahLst/>
                <a:cxnLst>
                  <a:cxn ang="0">
                    <a:pos x="70" y="24"/>
                  </a:cxn>
                  <a:cxn ang="0">
                    <a:pos x="18" y="0"/>
                  </a:cxn>
                  <a:cxn ang="0">
                    <a:pos x="0" y="6"/>
                  </a:cxn>
                  <a:cxn ang="0">
                    <a:pos x="52" y="30"/>
                  </a:cxn>
                  <a:cxn ang="0">
                    <a:pos x="70" y="24"/>
                  </a:cxn>
                </a:cxnLst>
                <a:rect l="0" t="0" r="r" b="b"/>
                <a:pathLst>
                  <a:path w="70" h="30">
                    <a:moveTo>
                      <a:pt x="70" y="24"/>
                    </a:moveTo>
                    <a:lnTo>
                      <a:pt x="18" y="0"/>
                    </a:lnTo>
                    <a:lnTo>
                      <a:pt x="0" y="6"/>
                    </a:lnTo>
                    <a:lnTo>
                      <a:pt x="52" y="30"/>
                    </a:lnTo>
                    <a:lnTo>
                      <a:pt x="70" y="2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30" name="Freeform 98"/>
              <p:cNvSpPr>
                <a:spLocks noChangeAspect="1"/>
              </p:cNvSpPr>
              <p:nvPr/>
            </p:nvSpPr>
            <p:spPr bwMode="auto">
              <a:xfrm>
                <a:off x="606" y="1364"/>
                <a:ext cx="72" cy="32"/>
              </a:xfrm>
              <a:custGeom>
                <a:avLst/>
                <a:gdLst/>
                <a:ahLst/>
                <a:cxnLst>
                  <a:cxn ang="0">
                    <a:pos x="72" y="24"/>
                  </a:cxn>
                  <a:cxn ang="0">
                    <a:pos x="20" y="0"/>
                  </a:cxn>
                  <a:cxn ang="0">
                    <a:pos x="0" y="8"/>
                  </a:cxn>
                  <a:cxn ang="0">
                    <a:pos x="52" y="32"/>
                  </a:cxn>
                  <a:cxn ang="0">
                    <a:pos x="72" y="24"/>
                  </a:cxn>
                </a:cxnLst>
                <a:rect l="0" t="0" r="r" b="b"/>
                <a:pathLst>
                  <a:path w="72" h="32">
                    <a:moveTo>
                      <a:pt x="72" y="24"/>
                    </a:moveTo>
                    <a:lnTo>
                      <a:pt x="20" y="0"/>
                    </a:lnTo>
                    <a:lnTo>
                      <a:pt x="0" y="8"/>
                    </a:lnTo>
                    <a:lnTo>
                      <a:pt x="52" y="32"/>
                    </a:lnTo>
                    <a:lnTo>
                      <a:pt x="72" y="24"/>
                    </a:lnTo>
                    <a:close/>
                  </a:path>
                </a:pathLst>
              </a:custGeom>
              <a:solidFill>
                <a:srgbClr val="008A66"/>
              </a:solidFill>
              <a:ln w="0">
                <a:solidFill>
                  <a:srgbClr val="008A6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31" name="Freeform 99"/>
              <p:cNvSpPr>
                <a:spLocks noChangeAspect="1"/>
              </p:cNvSpPr>
              <p:nvPr/>
            </p:nvSpPr>
            <p:spPr bwMode="auto">
              <a:xfrm>
                <a:off x="606" y="1364"/>
                <a:ext cx="72" cy="32"/>
              </a:xfrm>
              <a:custGeom>
                <a:avLst/>
                <a:gdLst/>
                <a:ahLst/>
                <a:cxnLst>
                  <a:cxn ang="0">
                    <a:pos x="72" y="24"/>
                  </a:cxn>
                  <a:cxn ang="0">
                    <a:pos x="20" y="0"/>
                  </a:cxn>
                  <a:cxn ang="0">
                    <a:pos x="0" y="8"/>
                  </a:cxn>
                  <a:cxn ang="0">
                    <a:pos x="52" y="32"/>
                  </a:cxn>
                  <a:cxn ang="0">
                    <a:pos x="72" y="24"/>
                  </a:cxn>
                </a:cxnLst>
                <a:rect l="0" t="0" r="r" b="b"/>
                <a:pathLst>
                  <a:path w="72" h="32">
                    <a:moveTo>
                      <a:pt x="72" y="24"/>
                    </a:moveTo>
                    <a:lnTo>
                      <a:pt x="20" y="0"/>
                    </a:lnTo>
                    <a:lnTo>
                      <a:pt x="0" y="8"/>
                    </a:lnTo>
                    <a:lnTo>
                      <a:pt x="52" y="32"/>
                    </a:lnTo>
                    <a:lnTo>
                      <a:pt x="72" y="2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32" name="Freeform 100"/>
              <p:cNvSpPr>
                <a:spLocks noChangeAspect="1"/>
              </p:cNvSpPr>
              <p:nvPr/>
            </p:nvSpPr>
            <p:spPr bwMode="auto">
              <a:xfrm>
                <a:off x="586" y="1372"/>
                <a:ext cx="72" cy="30"/>
              </a:xfrm>
              <a:custGeom>
                <a:avLst/>
                <a:gdLst/>
                <a:ahLst/>
                <a:cxnLst>
                  <a:cxn ang="0">
                    <a:pos x="72" y="24"/>
                  </a:cxn>
                  <a:cxn ang="0">
                    <a:pos x="20" y="0"/>
                  </a:cxn>
                  <a:cxn ang="0">
                    <a:pos x="0" y="6"/>
                  </a:cxn>
                  <a:cxn ang="0">
                    <a:pos x="52" y="30"/>
                  </a:cxn>
                  <a:cxn ang="0">
                    <a:pos x="72" y="24"/>
                  </a:cxn>
                </a:cxnLst>
                <a:rect l="0" t="0" r="r" b="b"/>
                <a:pathLst>
                  <a:path w="72" h="30">
                    <a:moveTo>
                      <a:pt x="72" y="24"/>
                    </a:moveTo>
                    <a:lnTo>
                      <a:pt x="20" y="0"/>
                    </a:lnTo>
                    <a:lnTo>
                      <a:pt x="0" y="6"/>
                    </a:lnTo>
                    <a:lnTo>
                      <a:pt x="52" y="30"/>
                    </a:lnTo>
                    <a:lnTo>
                      <a:pt x="72" y="24"/>
                    </a:lnTo>
                    <a:close/>
                  </a:path>
                </a:pathLst>
              </a:custGeom>
              <a:solidFill>
                <a:srgbClr val="008A66"/>
              </a:solidFill>
              <a:ln w="0">
                <a:solidFill>
                  <a:srgbClr val="008A6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33" name="Freeform 101"/>
              <p:cNvSpPr>
                <a:spLocks noChangeAspect="1"/>
              </p:cNvSpPr>
              <p:nvPr/>
            </p:nvSpPr>
            <p:spPr bwMode="auto">
              <a:xfrm>
                <a:off x="586" y="1372"/>
                <a:ext cx="72" cy="30"/>
              </a:xfrm>
              <a:custGeom>
                <a:avLst/>
                <a:gdLst/>
                <a:ahLst/>
                <a:cxnLst>
                  <a:cxn ang="0">
                    <a:pos x="72" y="24"/>
                  </a:cxn>
                  <a:cxn ang="0">
                    <a:pos x="20" y="0"/>
                  </a:cxn>
                  <a:cxn ang="0">
                    <a:pos x="0" y="6"/>
                  </a:cxn>
                  <a:cxn ang="0">
                    <a:pos x="52" y="30"/>
                  </a:cxn>
                  <a:cxn ang="0">
                    <a:pos x="72" y="24"/>
                  </a:cxn>
                </a:cxnLst>
                <a:rect l="0" t="0" r="r" b="b"/>
                <a:pathLst>
                  <a:path w="72" h="30">
                    <a:moveTo>
                      <a:pt x="72" y="24"/>
                    </a:moveTo>
                    <a:lnTo>
                      <a:pt x="20" y="0"/>
                    </a:lnTo>
                    <a:lnTo>
                      <a:pt x="0" y="6"/>
                    </a:lnTo>
                    <a:lnTo>
                      <a:pt x="52" y="30"/>
                    </a:lnTo>
                    <a:lnTo>
                      <a:pt x="72" y="2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34" name="Freeform 102"/>
              <p:cNvSpPr>
                <a:spLocks noChangeAspect="1"/>
              </p:cNvSpPr>
              <p:nvPr/>
            </p:nvSpPr>
            <p:spPr bwMode="auto">
              <a:xfrm>
                <a:off x="566" y="1378"/>
                <a:ext cx="72" cy="32"/>
              </a:xfrm>
              <a:custGeom>
                <a:avLst/>
                <a:gdLst/>
                <a:ahLst/>
                <a:cxnLst>
                  <a:cxn ang="0">
                    <a:pos x="72" y="24"/>
                  </a:cxn>
                  <a:cxn ang="0">
                    <a:pos x="20" y="0"/>
                  </a:cxn>
                  <a:cxn ang="0">
                    <a:pos x="0" y="8"/>
                  </a:cxn>
                  <a:cxn ang="0">
                    <a:pos x="52" y="32"/>
                  </a:cxn>
                  <a:cxn ang="0">
                    <a:pos x="72" y="24"/>
                  </a:cxn>
                </a:cxnLst>
                <a:rect l="0" t="0" r="r" b="b"/>
                <a:pathLst>
                  <a:path w="72" h="32">
                    <a:moveTo>
                      <a:pt x="72" y="24"/>
                    </a:moveTo>
                    <a:lnTo>
                      <a:pt x="20" y="0"/>
                    </a:lnTo>
                    <a:lnTo>
                      <a:pt x="0" y="8"/>
                    </a:lnTo>
                    <a:lnTo>
                      <a:pt x="52" y="32"/>
                    </a:lnTo>
                    <a:lnTo>
                      <a:pt x="72" y="24"/>
                    </a:lnTo>
                    <a:close/>
                  </a:path>
                </a:pathLst>
              </a:custGeom>
              <a:solidFill>
                <a:srgbClr val="008A66"/>
              </a:solidFill>
              <a:ln w="0">
                <a:solidFill>
                  <a:srgbClr val="008A6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35" name="Freeform 103"/>
              <p:cNvSpPr>
                <a:spLocks noChangeAspect="1"/>
              </p:cNvSpPr>
              <p:nvPr/>
            </p:nvSpPr>
            <p:spPr bwMode="auto">
              <a:xfrm>
                <a:off x="566" y="1378"/>
                <a:ext cx="72" cy="32"/>
              </a:xfrm>
              <a:custGeom>
                <a:avLst/>
                <a:gdLst/>
                <a:ahLst/>
                <a:cxnLst>
                  <a:cxn ang="0">
                    <a:pos x="72" y="24"/>
                  </a:cxn>
                  <a:cxn ang="0">
                    <a:pos x="20" y="0"/>
                  </a:cxn>
                  <a:cxn ang="0">
                    <a:pos x="0" y="8"/>
                  </a:cxn>
                  <a:cxn ang="0">
                    <a:pos x="52" y="32"/>
                  </a:cxn>
                  <a:cxn ang="0">
                    <a:pos x="72" y="24"/>
                  </a:cxn>
                </a:cxnLst>
                <a:rect l="0" t="0" r="r" b="b"/>
                <a:pathLst>
                  <a:path w="72" h="32">
                    <a:moveTo>
                      <a:pt x="72" y="24"/>
                    </a:moveTo>
                    <a:lnTo>
                      <a:pt x="20" y="0"/>
                    </a:lnTo>
                    <a:lnTo>
                      <a:pt x="0" y="8"/>
                    </a:lnTo>
                    <a:lnTo>
                      <a:pt x="52" y="32"/>
                    </a:lnTo>
                    <a:lnTo>
                      <a:pt x="72" y="2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36" name="Freeform 104"/>
              <p:cNvSpPr>
                <a:spLocks noChangeAspect="1"/>
              </p:cNvSpPr>
              <p:nvPr/>
            </p:nvSpPr>
            <p:spPr bwMode="auto">
              <a:xfrm>
                <a:off x="546" y="1386"/>
                <a:ext cx="72" cy="32"/>
              </a:xfrm>
              <a:custGeom>
                <a:avLst/>
                <a:gdLst/>
                <a:ahLst/>
                <a:cxnLst>
                  <a:cxn ang="0">
                    <a:pos x="72" y="24"/>
                  </a:cxn>
                  <a:cxn ang="0">
                    <a:pos x="20" y="0"/>
                  </a:cxn>
                  <a:cxn ang="0">
                    <a:pos x="0" y="6"/>
                  </a:cxn>
                  <a:cxn ang="0">
                    <a:pos x="52" y="32"/>
                  </a:cxn>
                  <a:cxn ang="0">
                    <a:pos x="72" y="24"/>
                  </a:cxn>
                </a:cxnLst>
                <a:rect l="0" t="0" r="r" b="b"/>
                <a:pathLst>
                  <a:path w="72" h="32">
                    <a:moveTo>
                      <a:pt x="72" y="24"/>
                    </a:moveTo>
                    <a:lnTo>
                      <a:pt x="20" y="0"/>
                    </a:lnTo>
                    <a:lnTo>
                      <a:pt x="0" y="6"/>
                    </a:lnTo>
                    <a:lnTo>
                      <a:pt x="52" y="32"/>
                    </a:lnTo>
                    <a:lnTo>
                      <a:pt x="72" y="24"/>
                    </a:lnTo>
                    <a:close/>
                  </a:path>
                </a:pathLst>
              </a:custGeom>
              <a:solidFill>
                <a:srgbClr val="008967"/>
              </a:solidFill>
              <a:ln w="0">
                <a:solidFill>
                  <a:srgbClr val="00896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37" name="Freeform 105"/>
              <p:cNvSpPr>
                <a:spLocks noChangeAspect="1"/>
              </p:cNvSpPr>
              <p:nvPr/>
            </p:nvSpPr>
            <p:spPr bwMode="auto">
              <a:xfrm>
                <a:off x="546" y="1386"/>
                <a:ext cx="72" cy="32"/>
              </a:xfrm>
              <a:custGeom>
                <a:avLst/>
                <a:gdLst/>
                <a:ahLst/>
                <a:cxnLst>
                  <a:cxn ang="0">
                    <a:pos x="72" y="24"/>
                  </a:cxn>
                  <a:cxn ang="0">
                    <a:pos x="20" y="0"/>
                  </a:cxn>
                  <a:cxn ang="0">
                    <a:pos x="0" y="6"/>
                  </a:cxn>
                  <a:cxn ang="0">
                    <a:pos x="52" y="32"/>
                  </a:cxn>
                  <a:cxn ang="0">
                    <a:pos x="72" y="24"/>
                  </a:cxn>
                </a:cxnLst>
                <a:rect l="0" t="0" r="r" b="b"/>
                <a:pathLst>
                  <a:path w="72" h="32">
                    <a:moveTo>
                      <a:pt x="72" y="24"/>
                    </a:moveTo>
                    <a:lnTo>
                      <a:pt x="20" y="0"/>
                    </a:lnTo>
                    <a:lnTo>
                      <a:pt x="0" y="6"/>
                    </a:lnTo>
                    <a:lnTo>
                      <a:pt x="52" y="32"/>
                    </a:lnTo>
                    <a:lnTo>
                      <a:pt x="72" y="2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38" name="Freeform 106"/>
              <p:cNvSpPr>
                <a:spLocks noChangeAspect="1"/>
              </p:cNvSpPr>
              <p:nvPr/>
            </p:nvSpPr>
            <p:spPr bwMode="auto">
              <a:xfrm>
                <a:off x="526" y="1392"/>
                <a:ext cx="72" cy="32"/>
              </a:xfrm>
              <a:custGeom>
                <a:avLst/>
                <a:gdLst/>
                <a:ahLst/>
                <a:cxnLst>
                  <a:cxn ang="0">
                    <a:pos x="72" y="26"/>
                  </a:cxn>
                  <a:cxn ang="0">
                    <a:pos x="20" y="0"/>
                  </a:cxn>
                  <a:cxn ang="0">
                    <a:pos x="0" y="8"/>
                  </a:cxn>
                  <a:cxn ang="0">
                    <a:pos x="52" y="32"/>
                  </a:cxn>
                  <a:cxn ang="0">
                    <a:pos x="72" y="26"/>
                  </a:cxn>
                </a:cxnLst>
                <a:rect l="0" t="0" r="r" b="b"/>
                <a:pathLst>
                  <a:path w="72" h="32">
                    <a:moveTo>
                      <a:pt x="72" y="26"/>
                    </a:moveTo>
                    <a:lnTo>
                      <a:pt x="20" y="0"/>
                    </a:lnTo>
                    <a:lnTo>
                      <a:pt x="0" y="8"/>
                    </a:lnTo>
                    <a:lnTo>
                      <a:pt x="52" y="32"/>
                    </a:lnTo>
                    <a:lnTo>
                      <a:pt x="72" y="26"/>
                    </a:lnTo>
                    <a:close/>
                  </a:path>
                </a:pathLst>
              </a:custGeom>
              <a:solidFill>
                <a:srgbClr val="008967"/>
              </a:solidFill>
              <a:ln w="0">
                <a:solidFill>
                  <a:srgbClr val="00896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39" name="Freeform 107"/>
              <p:cNvSpPr>
                <a:spLocks noChangeAspect="1"/>
              </p:cNvSpPr>
              <p:nvPr/>
            </p:nvSpPr>
            <p:spPr bwMode="auto">
              <a:xfrm>
                <a:off x="526" y="1392"/>
                <a:ext cx="72" cy="32"/>
              </a:xfrm>
              <a:custGeom>
                <a:avLst/>
                <a:gdLst/>
                <a:ahLst/>
                <a:cxnLst>
                  <a:cxn ang="0">
                    <a:pos x="72" y="26"/>
                  </a:cxn>
                  <a:cxn ang="0">
                    <a:pos x="20" y="0"/>
                  </a:cxn>
                  <a:cxn ang="0">
                    <a:pos x="0" y="8"/>
                  </a:cxn>
                  <a:cxn ang="0">
                    <a:pos x="52" y="32"/>
                  </a:cxn>
                  <a:cxn ang="0">
                    <a:pos x="72" y="26"/>
                  </a:cxn>
                </a:cxnLst>
                <a:rect l="0" t="0" r="r" b="b"/>
                <a:pathLst>
                  <a:path w="72" h="32">
                    <a:moveTo>
                      <a:pt x="72" y="26"/>
                    </a:moveTo>
                    <a:lnTo>
                      <a:pt x="20" y="0"/>
                    </a:lnTo>
                    <a:lnTo>
                      <a:pt x="0" y="8"/>
                    </a:lnTo>
                    <a:lnTo>
                      <a:pt x="52" y="32"/>
                    </a:lnTo>
                    <a:lnTo>
                      <a:pt x="72" y="2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40" name="Freeform 108"/>
              <p:cNvSpPr>
                <a:spLocks noChangeAspect="1"/>
              </p:cNvSpPr>
              <p:nvPr/>
            </p:nvSpPr>
            <p:spPr bwMode="auto">
              <a:xfrm>
                <a:off x="506" y="1400"/>
                <a:ext cx="72" cy="32"/>
              </a:xfrm>
              <a:custGeom>
                <a:avLst/>
                <a:gdLst/>
                <a:ahLst/>
                <a:cxnLst>
                  <a:cxn ang="0">
                    <a:pos x="72" y="24"/>
                  </a:cxn>
                  <a:cxn ang="0">
                    <a:pos x="20" y="0"/>
                  </a:cxn>
                  <a:cxn ang="0">
                    <a:pos x="0" y="8"/>
                  </a:cxn>
                  <a:cxn ang="0">
                    <a:pos x="52" y="32"/>
                  </a:cxn>
                  <a:cxn ang="0">
                    <a:pos x="72" y="24"/>
                  </a:cxn>
                </a:cxnLst>
                <a:rect l="0" t="0" r="r" b="b"/>
                <a:pathLst>
                  <a:path w="72" h="32">
                    <a:moveTo>
                      <a:pt x="72" y="24"/>
                    </a:moveTo>
                    <a:lnTo>
                      <a:pt x="20" y="0"/>
                    </a:lnTo>
                    <a:lnTo>
                      <a:pt x="0" y="8"/>
                    </a:lnTo>
                    <a:lnTo>
                      <a:pt x="52" y="32"/>
                    </a:lnTo>
                    <a:lnTo>
                      <a:pt x="72" y="24"/>
                    </a:lnTo>
                    <a:close/>
                  </a:path>
                </a:pathLst>
              </a:custGeom>
              <a:solidFill>
                <a:srgbClr val="008868"/>
              </a:solidFill>
              <a:ln w="0">
                <a:solidFill>
                  <a:srgbClr val="00886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41" name="Freeform 109"/>
              <p:cNvSpPr>
                <a:spLocks noChangeAspect="1"/>
              </p:cNvSpPr>
              <p:nvPr/>
            </p:nvSpPr>
            <p:spPr bwMode="auto">
              <a:xfrm>
                <a:off x="506" y="1400"/>
                <a:ext cx="72" cy="32"/>
              </a:xfrm>
              <a:custGeom>
                <a:avLst/>
                <a:gdLst/>
                <a:ahLst/>
                <a:cxnLst>
                  <a:cxn ang="0">
                    <a:pos x="72" y="24"/>
                  </a:cxn>
                  <a:cxn ang="0">
                    <a:pos x="20" y="0"/>
                  </a:cxn>
                  <a:cxn ang="0">
                    <a:pos x="0" y="8"/>
                  </a:cxn>
                  <a:cxn ang="0">
                    <a:pos x="52" y="32"/>
                  </a:cxn>
                  <a:cxn ang="0">
                    <a:pos x="72" y="24"/>
                  </a:cxn>
                </a:cxnLst>
                <a:rect l="0" t="0" r="r" b="b"/>
                <a:pathLst>
                  <a:path w="72" h="32">
                    <a:moveTo>
                      <a:pt x="72" y="24"/>
                    </a:moveTo>
                    <a:lnTo>
                      <a:pt x="20" y="0"/>
                    </a:lnTo>
                    <a:lnTo>
                      <a:pt x="0" y="8"/>
                    </a:lnTo>
                    <a:lnTo>
                      <a:pt x="52" y="32"/>
                    </a:lnTo>
                    <a:lnTo>
                      <a:pt x="72" y="2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42" name="Freeform 110"/>
              <p:cNvSpPr>
                <a:spLocks noChangeAspect="1"/>
              </p:cNvSpPr>
              <p:nvPr/>
            </p:nvSpPr>
            <p:spPr bwMode="auto">
              <a:xfrm>
                <a:off x="486" y="1408"/>
                <a:ext cx="72" cy="32"/>
              </a:xfrm>
              <a:custGeom>
                <a:avLst/>
                <a:gdLst/>
                <a:ahLst/>
                <a:cxnLst>
                  <a:cxn ang="0">
                    <a:pos x="72" y="24"/>
                  </a:cxn>
                  <a:cxn ang="0">
                    <a:pos x="20" y="0"/>
                  </a:cxn>
                  <a:cxn ang="0">
                    <a:pos x="0" y="6"/>
                  </a:cxn>
                  <a:cxn ang="0">
                    <a:pos x="50" y="32"/>
                  </a:cxn>
                  <a:cxn ang="0">
                    <a:pos x="72" y="24"/>
                  </a:cxn>
                </a:cxnLst>
                <a:rect l="0" t="0" r="r" b="b"/>
                <a:pathLst>
                  <a:path w="72" h="32">
                    <a:moveTo>
                      <a:pt x="72" y="24"/>
                    </a:moveTo>
                    <a:lnTo>
                      <a:pt x="20" y="0"/>
                    </a:lnTo>
                    <a:lnTo>
                      <a:pt x="0" y="6"/>
                    </a:lnTo>
                    <a:lnTo>
                      <a:pt x="50" y="32"/>
                    </a:lnTo>
                    <a:lnTo>
                      <a:pt x="72" y="24"/>
                    </a:lnTo>
                    <a:close/>
                  </a:path>
                </a:pathLst>
              </a:custGeom>
              <a:solidFill>
                <a:srgbClr val="008869"/>
              </a:solidFill>
              <a:ln w="0">
                <a:solidFill>
                  <a:srgbClr val="00886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43" name="Freeform 111"/>
              <p:cNvSpPr>
                <a:spLocks noChangeAspect="1"/>
              </p:cNvSpPr>
              <p:nvPr/>
            </p:nvSpPr>
            <p:spPr bwMode="auto">
              <a:xfrm>
                <a:off x="486" y="1408"/>
                <a:ext cx="72" cy="32"/>
              </a:xfrm>
              <a:custGeom>
                <a:avLst/>
                <a:gdLst/>
                <a:ahLst/>
                <a:cxnLst>
                  <a:cxn ang="0">
                    <a:pos x="72" y="24"/>
                  </a:cxn>
                  <a:cxn ang="0">
                    <a:pos x="20" y="0"/>
                  </a:cxn>
                  <a:cxn ang="0">
                    <a:pos x="0" y="6"/>
                  </a:cxn>
                  <a:cxn ang="0">
                    <a:pos x="50" y="32"/>
                  </a:cxn>
                  <a:cxn ang="0">
                    <a:pos x="72" y="24"/>
                  </a:cxn>
                </a:cxnLst>
                <a:rect l="0" t="0" r="r" b="b"/>
                <a:pathLst>
                  <a:path w="72" h="32">
                    <a:moveTo>
                      <a:pt x="72" y="24"/>
                    </a:moveTo>
                    <a:lnTo>
                      <a:pt x="20" y="0"/>
                    </a:lnTo>
                    <a:lnTo>
                      <a:pt x="0" y="6"/>
                    </a:lnTo>
                    <a:lnTo>
                      <a:pt x="50" y="32"/>
                    </a:lnTo>
                    <a:lnTo>
                      <a:pt x="72" y="2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44" name="Freeform 112"/>
              <p:cNvSpPr>
                <a:spLocks noChangeAspect="1"/>
              </p:cNvSpPr>
              <p:nvPr/>
            </p:nvSpPr>
            <p:spPr bwMode="auto">
              <a:xfrm>
                <a:off x="464" y="1414"/>
                <a:ext cx="72" cy="34"/>
              </a:xfrm>
              <a:custGeom>
                <a:avLst/>
                <a:gdLst/>
                <a:ahLst/>
                <a:cxnLst>
                  <a:cxn ang="0">
                    <a:pos x="72" y="26"/>
                  </a:cxn>
                  <a:cxn ang="0">
                    <a:pos x="22" y="0"/>
                  </a:cxn>
                  <a:cxn ang="0">
                    <a:pos x="0" y="8"/>
                  </a:cxn>
                  <a:cxn ang="0">
                    <a:pos x="52" y="34"/>
                  </a:cxn>
                  <a:cxn ang="0">
                    <a:pos x="72" y="26"/>
                  </a:cxn>
                </a:cxnLst>
                <a:rect l="0" t="0" r="r" b="b"/>
                <a:pathLst>
                  <a:path w="72" h="34">
                    <a:moveTo>
                      <a:pt x="72" y="26"/>
                    </a:moveTo>
                    <a:lnTo>
                      <a:pt x="22" y="0"/>
                    </a:lnTo>
                    <a:lnTo>
                      <a:pt x="0" y="8"/>
                    </a:lnTo>
                    <a:lnTo>
                      <a:pt x="52" y="34"/>
                    </a:lnTo>
                    <a:lnTo>
                      <a:pt x="72" y="26"/>
                    </a:lnTo>
                    <a:close/>
                  </a:path>
                </a:pathLst>
              </a:custGeom>
              <a:solidFill>
                <a:srgbClr val="00876A"/>
              </a:solidFill>
              <a:ln w="0">
                <a:solidFill>
                  <a:srgbClr val="00876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45" name="Freeform 113"/>
              <p:cNvSpPr>
                <a:spLocks noChangeAspect="1"/>
              </p:cNvSpPr>
              <p:nvPr/>
            </p:nvSpPr>
            <p:spPr bwMode="auto">
              <a:xfrm>
                <a:off x="464" y="1414"/>
                <a:ext cx="72" cy="34"/>
              </a:xfrm>
              <a:custGeom>
                <a:avLst/>
                <a:gdLst/>
                <a:ahLst/>
                <a:cxnLst>
                  <a:cxn ang="0">
                    <a:pos x="72" y="26"/>
                  </a:cxn>
                  <a:cxn ang="0">
                    <a:pos x="22" y="0"/>
                  </a:cxn>
                  <a:cxn ang="0">
                    <a:pos x="0" y="8"/>
                  </a:cxn>
                  <a:cxn ang="0">
                    <a:pos x="52" y="34"/>
                  </a:cxn>
                  <a:cxn ang="0">
                    <a:pos x="72" y="26"/>
                  </a:cxn>
                </a:cxnLst>
                <a:rect l="0" t="0" r="r" b="b"/>
                <a:pathLst>
                  <a:path w="72" h="34">
                    <a:moveTo>
                      <a:pt x="72" y="26"/>
                    </a:moveTo>
                    <a:lnTo>
                      <a:pt x="22" y="0"/>
                    </a:lnTo>
                    <a:lnTo>
                      <a:pt x="0" y="8"/>
                    </a:lnTo>
                    <a:lnTo>
                      <a:pt x="52" y="34"/>
                    </a:lnTo>
                    <a:lnTo>
                      <a:pt x="72" y="2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46" name="Freeform 114"/>
              <p:cNvSpPr>
                <a:spLocks noChangeAspect="1"/>
              </p:cNvSpPr>
              <p:nvPr/>
            </p:nvSpPr>
            <p:spPr bwMode="auto">
              <a:xfrm>
                <a:off x="444" y="1422"/>
                <a:ext cx="72" cy="34"/>
              </a:xfrm>
              <a:custGeom>
                <a:avLst/>
                <a:gdLst/>
                <a:ahLst/>
                <a:cxnLst>
                  <a:cxn ang="0">
                    <a:pos x="72" y="26"/>
                  </a:cxn>
                  <a:cxn ang="0">
                    <a:pos x="20" y="0"/>
                  </a:cxn>
                  <a:cxn ang="0">
                    <a:pos x="0" y="8"/>
                  </a:cxn>
                  <a:cxn ang="0">
                    <a:pos x="50" y="34"/>
                  </a:cxn>
                  <a:cxn ang="0">
                    <a:pos x="72" y="26"/>
                  </a:cxn>
                </a:cxnLst>
                <a:rect l="0" t="0" r="r" b="b"/>
                <a:pathLst>
                  <a:path w="72" h="34">
                    <a:moveTo>
                      <a:pt x="72" y="26"/>
                    </a:moveTo>
                    <a:lnTo>
                      <a:pt x="20" y="0"/>
                    </a:lnTo>
                    <a:lnTo>
                      <a:pt x="0" y="8"/>
                    </a:lnTo>
                    <a:lnTo>
                      <a:pt x="50" y="34"/>
                    </a:lnTo>
                    <a:lnTo>
                      <a:pt x="72" y="26"/>
                    </a:lnTo>
                    <a:close/>
                  </a:path>
                </a:pathLst>
              </a:custGeom>
              <a:solidFill>
                <a:srgbClr val="00866B"/>
              </a:solidFill>
              <a:ln w="0">
                <a:solidFill>
                  <a:srgbClr val="00866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47" name="Freeform 115"/>
              <p:cNvSpPr>
                <a:spLocks noChangeAspect="1"/>
              </p:cNvSpPr>
              <p:nvPr/>
            </p:nvSpPr>
            <p:spPr bwMode="auto">
              <a:xfrm>
                <a:off x="444" y="1422"/>
                <a:ext cx="72" cy="34"/>
              </a:xfrm>
              <a:custGeom>
                <a:avLst/>
                <a:gdLst/>
                <a:ahLst/>
                <a:cxnLst>
                  <a:cxn ang="0">
                    <a:pos x="72" y="26"/>
                  </a:cxn>
                  <a:cxn ang="0">
                    <a:pos x="20" y="0"/>
                  </a:cxn>
                  <a:cxn ang="0">
                    <a:pos x="0" y="8"/>
                  </a:cxn>
                  <a:cxn ang="0">
                    <a:pos x="50" y="34"/>
                  </a:cxn>
                  <a:cxn ang="0">
                    <a:pos x="72" y="26"/>
                  </a:cxn>
                </a:cxnLst>
                <a:rect l="0" t="0" r="r" b="b"/>
                <a:pathLst>
                  <a:path w="72" h="34">
                    <a:moveTo>
                      <a:pt x="72" y="26"/>
                    </a:moveTo>
                    <a:lnTo>
                      <a:pt x="20" y="0"/>
                    </a:lnTo>
                    <a:lnTo>
                      <a:pt x="0" y="8"/>
                    </a:lnTo>
                    <a:lnTo>
                      <a:pt x="50" y="34"/>
                    </a:lnTo>
                    <a:lnTo>
                      <a:pt x="72" y="2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48" name="Freeform 116"/>
              <p:cNvSpPr>
                <a:spLocks noChangeAspect="1"/>
              </p:cNvSpPr>
              <p:nvPr/>
            </p:nvSpPr>
            <p:spPr bwMode="auto">
              <a:xfrm>
                <a:off x="422" y="1430"/>
                <a:ext cx="72" cy="34"/>
              </a:xfrm>
              <a:custGeom>
                <a:avLst/>
                <a:gdLst/>
                <a:ahLst/>
                <a:cxnLst>
                  <a:cxn ang="0">
                    <a:pos x="72" y="26"/>
                  </a:cxn>
                  <a:cxn ang="0">
                    <a:pos x="22" y="0"/>
                  </a:cxn>
                  <a:cxn ang="0">
                    <a:pos x="0" y="8"/>
                  </a:cxn>
                  <a:cxn ang="0">
                    <a:pos x="52" y="34"/>
                  </a:cxn>
                  <a:cxn ang="0">
                    <a:pos x="72" y="26"/>
                  </a:cxn>
                </a:cxnLst>
                <a:rect l="0" t="0" r="r" b="b"/>
                <a:pathLst>
                  <a:path w="72" h="34">
                    <a:moveTo>
                      <a:pt x="72" y="26"/>
                    </a:moveTo>
                    <a:lnTo>
                      <a:pt x="22" y="0"/>
                    </a:lnTo>
                    <a:lnTo>
                      <a:pt x="0" y="8"/>
                    </a:lnTo>
                    <a:lnTo>
                      <a:pt x="52" y="34"/>
                    </a:lnTo>
                    <a:lnTo>
                      <a:pt x="72" y="26"/>
                    </a:lnTo>
                    <a:close/>
                  </a:path>
                </a:pathLst>
              </a:custGeom>
              <a:solidFill>
                <a:srgbClr val="00856D"/>
              </a:solidFill>
              <a:ln w="0">
                <a:solidFill>
                  <a:srgbClr val="00856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49" name="Freeform 117"/>
              <p:cNvSpPr>
                <a:spLocks noChangeAspect="1"/>
              </p:cNvSpPr>
              <p:nvPr/>
            </p:nvSpPr>
            <p:spPr bwMode="auto">
              <a:xfrm>
                <a:off x="422" y="1430"/>
                <a:ext cx="72" cy="34"/>
              </a:xfrm>
              <a:custGeom>
                <a:avLst/>
                <a:gdLst/>
                <a:ahLst/>
                <a:cxnLst>
                  <a:cxn ang="0">
                    <a:pos x="72" y="26"/>
                  </a:cxn>
                  <a:cxn ang="0">
                    <a:pos x="22" y="0"/>
                  </a:cxn>
                  <a:cxn ang="0">
                    <a:pos x="0" y="8"/>
                  </a:cxn>
                  <a:cxn ang="0">
                    <a:pos x="52" y="34"/>
                  </a:cxn>
                  <a:cxn ang="0">
                    <a:pos x="72" y="26"/>
                  </a:cxn>
                </a:cxnLst>
                <a:rect l="0" t="0" r="r" b="b"/>
                <a:pathLst>
                  <a:path w="72" h="34">
                    <a:moveTo>
                      <a:pt x="72" y="26"/>
                    </a:moveTo>
                    <a:lnTo>
                      <a:pt x="22" y="0"/>
                    </a:lnTo>
                    <a:lnTo>
                      <a:pt x="0" y="8"/>
                    </a:lnTo>
                    <a:lnTo>
                      <a:pt x="52" y="34"/>
                    </a:lnTo>
                    <a:lnTo>
                      <a:pt x="72" y="2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50" name="Freeform 118"/>
              <p:cNvSpPr>
                <a:spLocks noChangeAspect="1"/>
              </p:cNvSpPr>
              <p:nvPr/>
            </p:nvSpPr>
            <p:spPr bwMode="auto">
              <a:xfrm>
                <a:off x="400" y="1438"/>
                <a:ext cx="74" cy="36"/>
              </a:xfrm>
              <a:custGeom>
                <a:avLst/>
                <a:gdLst/>
                <a:ahLst/>
                <a:cxnLst>
                  <a:cxn ang="0">
                    <a:pos x="74" y="26"/>
                  </a:cxn>
                  <a:cxn ang="0">
                    <a:pos x="22" y="0"/>
                  </a:cxn>
                  <a:cxn ang="0">
                    <a:pos x="0" y="10"/>
                  </a:cxn>
                  <a:cxn ang="0">
                    <a:pos x="52" y="36"/>
                  </a:cxn>
                  <a:cxn ang="0">
                    <a:pos x="74" y="26"/>
                  </a:cxn>
                </a:cxnLst>
                <a:rect l="0" t="0" r="r" b="b"/>
                <a:pathLst>
                  <a:path w="74" h="36">
                    <a:moveTo>
                      <a:pt x="74" y="26"/>
                    </a:moveTo>
                    <a:lnTo>
                      <a:pt x="22" y="0"/>
                    </a:lnTo>
                    <a:lnTo>
                      <a:pt x="0" y="10"/>
                    </a:lnTo>
                    <a:lnTo>
                      <a:pt x="52" y="36"/>
                    </a:lnTo>
                    <a:lnTo>
                      <a:pt x="74" y="26"/>
                    </a:lnTo>
                    <a:close/>
                  </a:path>
                </a:pathLst>
              </a:custGeom>
              <a:solidFill>
                <a:srgbClr val="00846F"/>
              </a:solidFill>
              <a:ln w="0">
                <a:solidFill>
                  <a:srgbClr val="00846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51" name="Freeform 119"/>
              <p:cNvSpPr>
                <a:spLocks noChangeAspect="1"/>
              </p:cNvSpPr>
              <p:nvPr/>
            </p:nvSpPr>
            <p:spPr bwMode="auto">
              <a:xfrm>
                <a:off x="400" y="1438"/>
                <a:ext cx="74" cy="36"/>
              </a:xfrm>
              <a:custGeom>
                <a:avLst/>
                <a:gdLst/>
                <a:ahLst/>
                <a:cxnLst>
                  <a:cxn ang="0">
                    <a:pos x="74" y="26"/>
                  </a:cxn>
                  <a:cxn ang="0">
                    <a:pos x="22" y="0"/>
                  </a:cxn>
                  <a:cxn ang="0">
                    <a:pos x="0" y="10"/>
                  </a:cxn>
                  <a:cxn ang="0">
                    <a:pos x="52" y="36"/>
                  </a:cxn>
                  <a:cxn ang="0">
                    <a:pos x="74" y="26"/>
                  </a:cxn>
                </a:cxnLst>
                <a:rect l="0" t="0" r="r" b="b"/>
                <a:pathLst>
                  <a:path w="74" h="36">
                    <a:moveTo>
                      <a:pt x="74" y="26"/>
                    </a:moveTo>
                    <a:lnTo>
                      <a:pt x="22" y="0"/>
                    </a:lnTo>
                    <a:lnTo>
                      <a:pt x="0" y="10"/>
                    </a:lnTo>
                    <a:lnTo>
                      <a:pt x="52" y="36"/>
                    </a:lnTo>
                    <a:lnTo>
                      <a:pt x="74" y="2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52" name="Freeform 120"/>
              <p:cNvSpPr>
                <a:spLocks noChangeAspect="1"/>
              </p:cNvSpPr>
              <p:nvPr/>
            </p:nvSpPr>
            <p:spPr bwMode="auto">
              <a:xfrm>
                <a:off x="378" y="1448"/>
                <a:ext cx="74" cy="34"/>
              </a:xfrm>
              <a:custGeom>
                <a:avLst/>
                <a:gdLst/>
                <a:ahLst/>
                <a:cxnLst>
                  <a:cxn ang="0">
                    <a:pos x="74" y="26"/>
                  </a:cxn>
                  <a:cxn ang="0">
                    <a:pos x="22" y="0"/>
                  </a:cxn>
                  <a:cxn ang="0">
                    <a:pos x="0" y="8"/>
                  </a:cxn>
                  <a:cxn ang="0">
                    <a:pos x="52" y="34"/>
                  </a:cxn>
                  <a:cxn ang="0">
                    <a:pos x="74" y="26"/>
                  </a:cxn>
                </a:cxnLst>
                <a:rect l="0" t="0" r="r" b="b"/>
                <a:pathLst>
                  <a:path w="74" h="34">
                    <a:moveTo>
                      <a:pt x="74" y="26"/>
                    </a:moveTo>
                    <a:lnTo>
                      <a:pt x="22" y="0"/>
                    </a:lnTo>
                    <a:lnTo>
                      <a:pt x="0" y="8"/>
                    </a:lnTo>
                    <a:lnTo>
                      <a:pt x="52" y="34"/>
                    </a:lnTo>
                    <a:lnTo>
                      <a:pt x="74" y="26"/>
                    </a:lnTo>
                    <a:close/>
                  </a:path>
                </a:pathLst>
              </a:custGeom>
              <a:solidFill>
                <a:srgbClr val="008371"/>
              </a:solidFill>
              <a:ln w="0">
                <a:solidFill>
                  <a:srgbClr val="00837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53" name="Freeform 121"/>
              <p:cNvSpPr>
                <a:spLocks noChangeAspect="1"/>
              </p:cNvSpPr>
              <p:nvPr/>
            </p:nvSpPr>
            <p:spPr bwMode="auto">
              <a:xfrm>
                <a:off x="378" y="1448"/>
                <a:ext cx="74" cy="34"/>
              </a:xfrm>
              <a:custGeom>
                <a:avLst/>
                <a:gdLst/>
                <a:ahLst/>
                <a:cxnLst>
                  <a:cxn ang="0">
                    <a:pos x="74" y="26"/>
                  </a:cxn>
                  <a:cxn ang="0">
                    <a:pos x="22" y="0"/>
                  </a:cxn>
                  <a:cxn ang="0">
                    <a:pos x="0" y="8"/>
                  </a:cxn>
                  <a:cxn ang="0">
                    <a:pos x="52" y="34"/>
                  </a:cxn>
                  <a:cxn ang="0">
                    <a:pos x="74" y="26"/>
                  </a:cxn>
                </a:cxnLst>
                <a:rect l="0" t="0" r="r" b="b"/>
                <a:pathLst>
                  <a:path w="74" h="34">
                    <a:moveTo>
                      <a:pt x="74" y="26"/>
                    </a:moveTo>
                    <a:lnTo>
                      <a:pt x="22" y="0"/>
                    </a:lnTo>
                    <a:lnTo>
                      <a:pt x="0" y="8"/>
                    </a:lnTo>
                    <a:lnTo>
                      <a:pt x="52" y="34"/>
                    </a:lnTo>
                    <a:lnTo>
                      <a:pt x="74" y="2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54" name="Freeform 122"/>
              <p:cNvSpPr>
                <a:spLocks noChangeAspect="1"/>
              </p:cNvSpPr>
              <p:nvPr/>
            </p:nvSpPr>
            <p:spPr bwMode="auto">
              <a:xfrm>
                <a:off x="358" y="1456"/>
                <a:ext cx="72" cy="36"/>
              </a:xfrm>
              <a:custGeom>
                <a:avLst/>
                <a:gdLst/>
                <a:ahLst/>
                <a:cxnLst>
                  <a:cxn ang="0">
                    <a:pos x="72" y="26"/>
                  </a:cxn>
                  <a:cxn ang="0">
                    <a:pos x="20" y="0"/>
                  </a:cxn>
                  <a:cxn ang="0">
                    <a:pos x="0" y="10"/>
                  </a:cxn>
                  <a:cxn ang="0">
                    <a:pos x="50" y="36"/>
                  </a:cxn>
                  <a:cxn ang="0">
                    <a:pos x="72" y="26"/>
                  </a:cxn>
                </a:cxnLst>
                <a:rect l="0" t="0" r="r" b="b"/>
                <a:pathLst>
                  <a:path w="72" h="36">
                    <a:moveTo>
                      <a:pt x="72" y="26"/>
                    </a:moveTo>
                    <a:lnTo>
                      <a:pt x="20" y="0"/>
                    </a:lnTo>
                    <a:lnTo>
                      <a:pt x="0" y="10"/>
                    </a:lnTo>
                    <a:lnTo>
                      <a:pt x="50" y="36"/>
                    </a:lnTo>
                    <a:lnTo>
                      <a:pt x="72" y="26"/>
                    </a:lnTo>
                    <a:close/>
                  </a:path>
                </a:pathLst>
              </a:custGeom>
              <a:solidFill>
                <a:srgbClr val="008274"/>
              </a:solidFill>
              <a:ln w="0">
                <a:solidFill>
                  <a:srgbClr val="00827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55" name="Freeform 123"/>
              <p:cNvSpPr>
                <a:spLocks noChangeAspect="1"/>
              </p:cNvSpPr>
              <p:nvPr/>
            </p:nvSpPr>
            <p:spPr bwMode="auto">
              <a:xfrm>
                <a:off x="358" y="1456"/>
                <a:ext cx="72" cy="36"/>
              </a:xfrm>
              <a:custGeom>
                <a:avLst/>
                <a:gdLst/>
                <a:ahLst/>
                <a:cxnLst>
                  <a:cxn ang="0">
                    <a:pos x="72" y="26"/>
                  </a:cxn>
                  <a:cxn ang="0">
                    <a:pos x="20" y="0"/>
                  </a:cxn>
                  <a:cxn ang="0">
                    <a:pos x="0" y="10"/>
                  </a:cxn>
                  <a:cxn ang="0">
                    <a:pos x="50" y="36"/>
                  </a:cxn>
                  <a:cxn ang="0">
                    <a:pos x="72" y="26"/>
                  </a:cxn>
                </a:cxnLst>
                <a:rect l="0" t="0" r="r" b="b"/>
                <a:pathLst>
                  <a:path w="72" h="36">
                    <a:moveTo>
                      <a:pt x="72" y="26"/>
                    </a:moveTo>
                    <a:lnTo>
                      <a:pt x="20" y="0"/>
                    </a:lnTo>
                    <a:lnTo>
                      <a:pt x="0" y="10"/>
                    </a:lnTo>
                    <a:lnTo>
                      <a:pt x="50" y="36"/>
                    </a:lnTo>
                    <a:lnTo>
                      <a:pt x="72" y="2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56" name="Freeform 124"/>
              <p:cNvSpPr>
                <a:spLocks noChangeAspect="1"/>
              </p:cNvSpPr>
              <p:nvPr/>
            </p:nvSpPr>
            <p:spPr bwMode="auto">
              <a:xfrm>
                <a:off x="336" y="1466"/>
                <a:ext cx="72" cy="36"/>
              </a:xfrm>
              <a:custGeom>
                <a:avLst/>
                <a:gdLst/>
                <a:ahLst/>
                <a:cxnLst>
                  <a:cxn ang="0">
                    <a:pos x="72" y="26"/>
                  </a:cxn>
                  <a:cxn ang="0">
                    <a:pos x="22" y="0"/>
                  </a:cxn>
                  <a:cxn ang="0">
                    <a:pos x="0" y="10"/>
                  </a:cxn>
                  <a:cxn ang="0">
                    <a:pos x="50" y="36"/>
                  </a:cxn>
                  <a:cxn ang="0">
                    <a:pos x="72" y="26"/>
                  </a:cxn>
                </a:cxnLst>
                <a:rect l="0" t="0" r="r" b="b"/>
                <a:pathLst>
                  <a:path w="72" h="36">
                    <a:moveTo>
                      <a:pt x="72" y="26"/>
                    </a:moveTo>
                    <a:lnTo>
                      <a:pt x="22" y="0"/>
                    </a:lnTo>
                    <a:lnTo>
                      <a:pt x="0" y="10"/>
                    </a:lnTo>
                    <a:lnTo>
                      <a:pt x="50" y="36"/>
                    </a:lnTo>
                    <a:lnTo>
                      <a:pt x="72" y="26"/>
                    </a:lnTo>
                    <a:close/>
                  </a:path>
                </a:pathLst>
              </a:custGeom>
              <a:solidFill>
                <a:srgbClr val="008177"/>
              </a:solidFill>
              <a:ln w="0">
                <a:solidFill>
                  <a:srgbClr val="00817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57" name="Freeform 125"/>
              <p:cNvSpPr>
                <a:spLocks noChangeAspect="1"/>
              </p:cNvSpPr>
              <p:nvPr/>
            </p:nvSpPr>
            <p:spPr bwMode="auto">
              <a:xfrm>
                <a:off x="336" y="1466"/>
                <a:ext cx="72" cy="36"/>
              </a:xfrm>
              <a:custGeom>
                <a:avLst/>
                <a:gdLst/>
                <a:ahLst/>
                <a:cxnLst>
                  <a:cxn ang="0">
                    <a:pos x="72" y="26"/>
                  </a:cxn>
                  <a:cxn ang="0">
                    <a:pos x="22" y="0"/>
                  </a:cxn>
                  <a:cxn ang="0">
                    <a:pos x="0" y="10"/>
                  </a:cxn>
                  <a:cxn ang="0">
                    <a:pos x="50" y="36"/>
                  </a:cxn>
                  <a:cxn ang="0">
                    <a:pos x="72" y="26"/>
                  </a:cxn>
                </a:cxnLst>
                <a:rect l="0" t="0" r="r" b="b"/>
                <a:pathLst>
                  <a:path w="72" h="36">
                    <a:moveTo>
                      <a:pt x="72" y="26"/>
                    </a:moveTo>
                    <a:lnTo>
                      <a:pt x="22" y="0"/>
                    </a:lnTo>
                    <a:lnTo>
                      <a:pt x="0" y="10"/>
                    </a:lnTo>
                    <a:lnTo>
                      <a:pt x="50" y="36"/>
                    </a:lnTo>
                    <a:lnTo>
                      <a:pt x="72" y="2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58" name="Freeform 126"/>
              <p:cNvSpPr>
                <a:spLocks noChangeAspect="1"/>
              </p:cNvSpPr>
              <p:nvPr/>
            </p:nvSpPr>
            <p:spPr bwMode="auto">
              <a:xfrm>
                <a:off x="312" y="1476"/>
                <a:ext cx="74" cy="36"/>
              </a:xfrm>
              <a:custGeom>
                <a:avLst/>
                <a:gdLst/>
                <a:ahLst/>
                <a:cxnLst>
                  <a:cxn ang="0">
                    <a:pos x="74" y="26"/>
                  </a:cxn>
                  <a:cxn ang="0">
                    <a:pos x="24" y="0"/>
                  </a:cxn>
                  <a:cxn ang="0">
                    <a:pos x="0" y="10"/>
                  </a:cxn>
                  <a:cxn ang="0">
                    <a:pos x="52" y="36"/>
                  </a:cxn>
                  <a:cxn ang="0">
                    <a:pos x="74" y="26"/>
                  </a:cxn>
                </a:cxnLst>
                <a:rect l="0" t="0" r="r" b="b"/>
                <a:pathLst>
                  <a:path w="74" h="36">
                    <a:moveTo>
                      <a:pt x="74" y="26"/>
                    </a:moveTo>
                    <a:lnTo>
                      <a:pt x="24" y="0"/>
                    </a:lnTo>
                    <a:lnTo>
                      <a:pt x="0" y="10"/>
                    </a:lnTo>
                    <a:lnTo>
                      <a:pt x="52" y="36"/>
                    </a:lnTo>
                    <a:lnTo>
                      <a:pt x="74" y="26"/>
                    </a:lnTo>
                    <a:close/>
                  </a:path>
                </a:pathLst>
              </a:custGeom>
              <a:solidFill>
                <a:srgbClr val="008179"/>
              </a:solidFill>
              <a:ln w="0">
                <a:solidFill>
                  <a:srgbClr val="00817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59" name="Freeform 127"/>
              <p:cNvSpPr>
                <a:spLocks noChangeAspect="1"/>
              </p:cNvSpPr>
              <p:nvPr/>
            </p:nvSpPr>
            <p:spPr bwMode="auto">
              <a:xfrm>
                <a:off x="312" y="1476"/>
                <a:ext cx="74" cy="36"/>
              </a:xfrm>
              <a:custGeom>
                <a:avLst/>
                <a:gdLst/>
                <a:ahLst/>
                <a:cxnLst>
                  <a:cxn ang="0">
                    <a:pos x="74" y="26"/>
                  </a:cxn>
                  <a:cxn ang="0">
                    <a:pos x="24" y="0"/>
                  </a:cxn>
                  <a:cxn ang="0">
                    <a:pos x="0" y="10"/>
                  </a:cxn>
                  <a:cxn ang="0">
                    <a:pos x="52" y="36"/>
                  </a:cxn>
                  <a:cxn ang="0">
                    <a:pos x="74" y="26"/>
                  </a:cxn>
                </a:cxnLst>
                <a:rect l="0" t="0" r="r" b="b"/>
                <a:pathLst>
                  <a:path w="74" h="36">
                    <a:moveTo>
                      <a:pt x="74" y="26"/>
                    </a:moveTo>
                    <a:lnTo>
                      <a:pt x="24" y="0"/>
                    </a:lnTo>
                    <a:lnTo>
                      <a:pt x="0" y="10"/>
                    </a:lnTo>
                    <a:lnTo>
                      <a:pt x="52" y="36"/>
                    </a:lnTo>
                    <a:lnTo>
                      <a:pt x="74" y="2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60" name="Freeform 128"/>
              <p:cNvSpPr>
                <a:spLocks noChangeAspect="1"/>
              </p:cNvSpPr>
              <p:nvPr/>
            </p:nvSpPr>
            <p:spPr bwMode="auto">
              <a:xfrm>
                <a:off x="290" y="1486"/>
                <a:ext cx="74" cy="38"/>
              </a:xfrm>
              <a:custGeom>
                <a:avLst/>
                <a:gdLst/>
                <a:ahLst/>
                <a:cxnLst>
                  <a:cxn ang="0">
                    <a:pos x="74" y="26"/>
                  </a:cxn>
                  <a:cxn ang="0">
                    <a:pos x="22" y="0"/>
                  </a:cxn>
                  <a:cxn ang="0">
                    <a:pos x="0" y="10"/>
                  </a:cxn>
                  <a:cxn ang="0">
                    <a:pos x="50" y="38"/>
                  </a:cxn>
                  <a:cxn ang="0">
                    <a:pos x="74" y="26"/>
                  </a:cxn>
                </a:cxnLst>
                <a:rect l="0" t="0" r="r" b="b"/>
                <a:pathLst>
                  <a:path w="74" h="38">
                    <a:moveTo>
                      <a:pt x="74" y="26"/>
                    </a:moveTo>
                    <a:lnTo>
                      <a:pt x="22" y="0"/>
                    </a:lnTo>
                    <a:lnTo>
                      <a:pt x="0" y="10"/>
                    </a:lnTo>
                    <a:lnTo>
                      <a:pt x="50" y="38"/>
                    </a:lnTo>
                    <a:lnTo>
                      <a:pt x="74" y="26"/>
                    </a:lnTo>
                    <a:close/>
                  </a:path>
                </a:pathLst>
              </a:custGeom>
              <a:solidFill>
                <a:srgbClr val="00807B"/>
              </a:solidFill>
              <a:ln w="0">
                <a:solidFill>
                  <a:srgbClr val="00807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61" name="Freeform 129"/>
              <p:cNvSpPr>
                <a:spLocks noChangeAspect="1"/>
              </p:cNvSpPr>
              <p:nvPr/>
            </p:nvSpPr>
            <p:spPr bwMode="auto">
              <a:xfrm>
                <a:off x="290" y="1486"/>
                <a:ext cx="74" cy="38"/>
              </a:xfrm>
              <a:custGeom>
                <a:avLst/>
                <a:gdLst/>
                <a:ahLst/>
                <a:cxnLst>
                  <a:cxn ang="0">
                    <a:pos x="74" y="26"/>
                  </a:cxn>
                  <a:cxn ang="0">
                    <a:pos x="22" y="0"/>
                  </a:cxn>
                  <a:cxn ang="0">
                    <a:pos x="0" y="10"/>
                  </a:cxn>
                  <a:cxn ang="0">
                    <a:pos x="50" y="38"/>
                  </a:cxn>
                  <a:cxn ang="0">
                    <a:pos x="74" y="26"/>
                  </a:cxn>
                </a:cxnLst>
                <a:rect l="0" t="0" r="r" b="b"/>
                <a:pathLst>
                  <a:path w="74" h="38">
                    <a:moveTo>
                      <a:pt x="74" y="26"/>
                    </a:moveTo>
                    <a:lnTo>
                      <a:pt x="22" y="0"/>
                    </a:lnTo>
                    <a:lnTo>
                      <a:pt x="0" y="10"/>
                    </a:lnTo>
                    <a:lnTo>
                      <a:pt x="50" y="38"/>
                    </a:lnTo>
                    <a:lnTo>
                      <a:pt x="74" y="2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62" name="Freeform 130"/>
              <p:cNvSpPr>
                <a:spLocks noChangeAspect="1"/>
              </p:cNvSpPr>
              <p:nvPr/>
            </p:nvSpPr>
            <p:spPr bwMode="auto">
              <a:xfrm>
                <a:off x="268" y="1496"/>
                <a:ext cx="72" cy="38"/>
              </a:xfrm>
              <a:custGeom>
                <a:avLst/>
                <a:gdLst/>
                <a:ahLst/>
                <a:cxnLst>
                  <a:cxn ang="0">
                    <a:pos x="72" y="28"/>
                  </a:cxn>
                  <a:cxn ang="0">
                    <a:pos x="22" y="0"/>
                  </a:cxn>
                  <a:cxn ang="0">
                    <a:pos x="0" y="10"/>
                  </a:cxn>
                  <a:cxn ang="0">
                    <a:pos x="50" y="38"/>
                  </a:cxn>
                  <a:cxn ang="0">
                    <a:pos x="72" y="28"/>
                  </a:cxn>
                </a:cxnLst>
                <a:rect l="0" t="0" r="r" b="b"/>
                <a:pathLst>
                  <a:path w="72" h="38">
                    <a:moveTo>
                      <a:pt x="72" y="28"/>
                    </a:moveTo>
                    <a:lnTo>
                      <a:pt x="22" y="0"/>
                    </a:lnTo>
                    <a:lnTo>
                      <a:pt x="0" y="10"/>
                    </a:lnTo>
                    <a:lnTo>
                      <a:pt x="50" y="38"/>
                    </a:lnTo>
                    <a:lnTo>
                      <a:pt x="72" y="28"/>
                    </a:lnTo>
                    <a:close/>
                  </a:path>
                </a:pathLst>
              </a:custGeom>
              <a:solidFill>
                <a:srgbClr val="00807C"/>
              </a:solidFill>
              <a:ln w="0">
                <a:solidFill>
                  <a:srgbClr val="00807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63" name="Freeform 131"/>
              <p:cNvSpPr>
                <a:spLocks noChangeAspect="1"/>
              </p:cNvSpPr>
              <p:nvPr/>
            </p:nvSpPr>
            <p:spPr bwMode="auto">
              <a:xfrm>
                <a:off x="268" y="1496"/>
                <a:ext cx="72" cy="38"/>
              </a:xfrm>
              <a:custGeom>
                <a:avLst/>
                <a:gdLst/>
                <a:ahLst/>
                <a:cxnLst>
                  <a:cxn ang="0">
                    <a:pos x="72" y="28"/>
                  </a:cxn>
                  <a:cxn ang="0">
                    <a:pos x="22" y="0"/>
                  </a:cxn>
                  <a:cxn ang="0">
                    <a:pos x="0" y="10"/>
                  </a:cxn>
                  <a:cxn ang="0">
                    <a:pos x="50" y="38"/>
                  </a:cxn>
                  <a:cxn ang="0">
                    <a:pos x="72" y="28"/>
                  </a:cxn>
                </a:cxnLst>
                <a:rect l="0" t="0" r="r" b="b"/>
                <a:pathLst>
                  <a:path w="72" h="38">
                    <a:moveTo>
                      <a:pt x="72" y="28"/>
                    </a:moveTo>
                    <a:lnTo>
                      <a:pt x="22" y="0"/>
                    </a:lnTo>
                    <a:lnTo>
                      <a:pt x="0" y="10"/>
                    </a:lnTo>
                    <a:lnTo>
                      <a:pt x="50" y="38"/>
                    </a:lnTo>
                    <a:lnTo>
                      <a:pt x="72" y="2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64" name="Freeform 132"/>
              <p:cNvSpPr>
                <a:spLocks noChangeAspect="1"/>
              </p:cNvSpPr>
              <p:nvPr/>
            </p:nvSpPr>
            <p:spPr bwMode="auto">
              <a:xfrm>
                <a:off x="244" y="1506"/>
                <a:ext cx="74" cy="40"/>
              </a:xfrm>
              <a:custGeom>
                <a:avLst/>
                <a:gdLst/>
                <a:ahLst/>
                <a:cxnLst>
                  <a:cxn ang="0">
                    <a:pos x="74" y="28"/>
                  </a:cxn>
                  <a:cxn ang="0">
                    <a:pos x="24" y="0"/>
                  </a:cxn>
                  <a:cxn ang="0">
                    <a:pos x="0" y="10"/>
                  </a:cxn>
                  <a:cxn ang="0">
                    <a:pos x="50" y="40"/>
                  </a:cxn>
                  <a:cxn ang="0">
                    <a:pos x="74" y="28"/>
                  </a:cxn>
                </a:cxnLst>
                <a:rect l="0" t="0" r="r" b="b"/>
                <a:pathLst>
                  <a:path w="74" h="40">
                    <a:moveTo>
                      <a:pt x="74" y="28"/>
                    </a:moveTo>
                    <a:lnTo>
                      <a:pt x="24" y="0"/>
                    </a:lnTo>
                    <a:lnTo>
                      <a:pt x="0" y="10"/>
                    </a:lnTo>
                    <a:lnTo>
                      <a:pt x="50" y="40"/>
                    </a:lnTo>
                    <a:lnTo>
                      <a:pt x="74" y="28"/>
                    </a:lnTo>
                    <a:close/>
                  </a:path>
                </a:pathLst>
              </a:custGeom>
              <a:solidFill>
                <a:srgbClr val="00817D"/>
              </a:solidFill>
              <a:ln w="0">
                <a:solidFill>
                  <a:srgbClr val="00817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65" name="Freeform 133"/>
              <p:cNvSpPr>
                <a:spLocks noChangeAspect="1"/>
              </p:cNvSpPr>
              <p:nvPr/>
            </p:nvSpPr>
            <p:spPr bwMode="auto">
              <a:xfrm>
                <a:off x="244" y="1506"/>
                <a:ext cx="74" cy="40"/>
              </a:xfrm>
              <a:custGeom>
                <a:avLst/>
                <a:gdLst/>
                <a:ahLst/>
                <a:cxnLst>
                  <a:cxn ang="0">
                    <a:pos x="74" y="28"/>
                  </a:cxn>
                  <a:cxn ang="0">
                    <a:pos x="24" y="0"/>
                  </a:cxn>
                  <a:cxn ang="0">
                    <a:pos x="0" y="10"/>
                  </a:cxn>
                  <a:cxn ang="0">
                    <a:pos x="50" y="40"/>
                  </a:cxn>
                  <a:cxn ang="0">
                    <a:pos x="74" y="28"/>
                  </a:cxn>
                </a:cxnLst>
                <a:rect l="0" t="0" r="r" b="b"/>
                <a:pathLst>
                  <a:path w="74" h="40">
                    <a:moveTo>
                      <a:pt x="74" y="28"/>
                    </a:moveTo>
                    <a:lnTo>
                      <a:pt x="24" y="0"/>
                    </a:lnTo>
                    <a:lnTo>
                      <a:pt x="0" y="10"/>
                    </a:lnTo>
                    <a:lnTo>
                      <a:pt x="50" y="40"/>
                    </a:lnTo>
                    <a:lnTo>
                      <a:pt x="74" y="2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66" name="Freeform 134"/>
              <p:cNvSpPr>
                <a:spLocks noChangeAspect="1"/>
              </p:cNvSpPr>
              <p:nvPr/>
            </p:nvSpPr>
            <p:spPr bwMode="auto">
              <a:xfrm>
                <a:off x="222" y="1516"/>
                <a:ext cx="72" cy="42"/>
              </a:xfrm>
              <a:custGeom>
                <a:avLst/>
                <a:gdLst/>
                <a:ahLst/>
                <a:cxnLst>
                  <a:cxn ang="0">
                    <a:pos x="72" y="30"/>
                  </a:cxn>
                  <a:cxn ang="0">
                    <a:pos x="22" y="0"/>
                  </a:cxn>
                  <a:cxn ang="0">
                    <a:pos x="0" y="12"/>
                  </a:cxn>
                  <a:cxn ang="0">
                    <a:pos x="50" y="42"/>
                  </a:cxn>
                  <a:cxn ang="0">
                    <a:pos x="72" y="30"/>
                  </a:cxn>
                </a:cxnLst>
                <a:rect l="0" t="0" r="r" b="b"/>
                <a:pathLst>
                  <a:path w="72" h="42">
                    <a:moveTo>
                      <a:pt x="72" y="30"/>
                    </a:moveTo>
                    <a:lnTo>
                      <a:pt x="22" y="0"/>
                    </a:lnTo>
                    <a:lnTo>
                      <a:pt x="0" y="12"/>
                    </a:lnTo>
                    <a:lnTo>
                      <a:pt x="50" y="42"/>
                    </a:lnTo>
                    <a:lnTo>
                      <a:pt x="72" y="30"/>
                    </a:lnTo>
                    <a:close/>
                  </a:path>
                </a:pathLst>
              </a:custGeom>
              <a:solidFill>
                <a:srgbClr val="00827C"/>
              </a:solidFill>
              <a:ln w="0">
                <a:solidFill>
                  <a:srgbClr val="00827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67" name="Freeform 135"/>
              <p:cNvSpPr>
                <a:spLocks noChangeAspect="1"/>
              </p:cNvSpPr>
              <p:nvPr/>
            </p:nvSpPr>
            <p:spPr bwMode="auto">
              <a:xfrm>
                <a:off x="222" y="1516"/>
                <a:ext cx="72" cy="42"/>
              </a:xfrm>
              <a:custGeom>
                <a:avLst/>
                <a:gdLst/>
                <a:ahLst/>
                <a:cxnLst>
                  <a:cxn ang="0">
                    <a:pos x="72" y="30"/>
                  </a:cxn>
                  <a:cxn ang="0">
                    <a:pos x="22" y="0"/>
                  </a:cxn>
                  <a:cxn ang="0">
                    <a:pos x="0" y="12"/>
                  </a:cxn>
                  <a:cxn ang="0">
                    <a:pos x="50" y="42"/>
                  </a:cxn>
                  <a:cxn ang="0">
                    <a:pos x="72" y="30"/>
                  </a:cxn>
                </a:cxnLst>
                <a:rect l="0" t="0" r="r" b="b"/>
                <a:pathLst>
                  <a:path w="72" h="42">
                    <a:moveTo>
                      <a:pt x="72" y="30"/>
                    </a:moveTo>
                    <a:lnTo>
                      <a:pt x="22" y="0"/>
                    </a:lnTo>
                    <a:lnTo>
                      <a:pt x="0" y="12"/>
                    </a:lnTo>
                    <a:lnTo>
                      <a:pt x="50" y="42"/>
                    </a:lnTo>
                    <a:lnTo>
                      <a:pt x="72" y="3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68" name="Freeform 136"/>
              <p:cNvSpPr>
                <a:spLocks noChangeAspect="1"/>
              </p:cNvSpPr>
              <p:nvPr/>
            </p:nvSpPr>
            <p:spPr bwMode="auto">
              <a:xfrm>
                <a:off x="198" y="1528"/>
                <a:ext cx="74" cy="40"/>
              </a:xfrm>
              <a:custGeom>
                <a:avLst/>
                <a:gdLst/>
                <a:ahLst/>
                <a:cxnLst>
                  <a:cxn ang="0">
                    <a:pos x="74" y="30"/>
                  </a:cxn>
                  <a:cxn ang="0">
                    <a:pos x="24" y="0"/>
                  </a:cxn>
                  <a:cxn ang="0">
                    <a:pos x="0" y="10"/>
                  </a:cxn>
                  <a:cxn ang="0">
                    <a:pos x="50" y="40"/>
                  </a:cxn>
                  <a:cxn ang="0">
                    <a:pos x="74" y="30"/>
                  </a:cxn>
                </a:cxnLst>
                <a:rect l="0" t="0" r="r" b="b"/>
                <a:pathLst>
                  <a:path w="74" h="40">
                    <a:moveTo>
                      <a:pt x="74" y="30"/>
                    </a:moveTo>
                    <a:lnTo>
                      <a:pt x="24" y="0"/>
                    </a:lnTo>
                    <a:lnTo>
                      <a:pt x="0" y="10"/>
                    </a:lnTo>
                    <a:lnTo>
                      <a:pt x="50" y="40"/>
                    </a:lnTo>
                    <a:lnTo>
                      <a:pt x="74" y="30"/>
                    </a:lnTo>
                    <a:close/>
                  </a:path>
                </a:pathLst>
              </a:custGeom>
              <a:solidFill>
                <a:srgbClr val="00837A"/>
              </a:solidFill>
              <a:ln w="0">
                <a:solidFill>
                  <a:srgbClr val="00837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69" name="Freeform 137"/>
              <p:cNvSpPr>
                <a:spLocks noChangeAspect="1"/>
              </p:cNvSpPr>
              <p:nvPr/>
            </p:nvSpPr>
            <p:spPr bwMode="auto">
              <a:xfrm>
                <a:off x="198" y="1528"/>
                <a:ext cx="74" cy="40"/>
              </a:xfrm>
              <a:custGeom>
                <a:avLst/>
                <a:gdLst/>
                <a:ahLst/>
                <a:cxnLst>
                  <a:cxn ang="0">
                    <a:pos x="74" y="30"/>
                  </a:cxn>
                  <a:cxn ang="0">
                    <a:pos x="24" y="0"/>
                  </a:cxn>
                  <a:cxn ang="0">
                    <a:pos x="0" y="10"/>
                  </a:cxn>
                  <a:cxn ang="0">
                    <a:pos x="50" y="40"/>
                  </a:cxn>
                  <a:cxn ang="0">
                    <a:pos x="74" y="30"/>
                  </a:cxn>
                </a:cxnLst>
                <a:rect l="0" t="0" r="r" b="b"/>
                <a:pathLst>
                  <a:path w="74" h="40">
                    <a:moveTo>
                      <a:pt x="74" y="30"/>
                    </a:moveTo>
                    <a:lnTo>
                      <a:pt x="24" y="0"/>
                    </a:lnTo>
                    <a:lnTo>
                      <a:pt x="0" y="10"/>
                    </a:lnTo>
                    <a:lnTo>
                      <a:pt x="50" y="40"/>
                    </a:lnTo>
                    <a:lnTo>
                      <a:pt x="74" y="3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70" name="Freeform 138"/>
              <p:cNvSpPr>
                <a:spLocks noChangeAspect="1"/>
              </p:cNvSpPr>
              <p:nvPr/>
            </p:nvSpPr>
            <p:spPr bwMode="auto">
              <a:xfrm>
                <a:off x="174" y="1538"/>
                <a:ext cx="74" cy="42"/>
              </a:xfrm>
              <a:custGeom>
                <a:avLst/>
                <a:gdLst/>
                <a:ahLst/>
                <a:cxnLst>
                  <a:cxn ang="0">
                    <a:pos x="74" y="30"/>
                  </a:cxn>
                  <a:cxn ang="0">
                    <a:pos x="24" y="0"/>
                  </a:cxn>
                  <a:cxn ang="0">
                    <a:pos x="0" y="10"/>
                  </a:cxn>
                  <a:cxn ang="0">
                    <a:pos x="50" y="42"/>
                  </a:cxn>
                  <a:cxn ang="0">
                    <a:pos x="74" y="30"/>
                  </a:cxn>
                </a:cxnLst>
                <a:rect l="0" t="0" r="r" b="b"/>
                <a:pathLst>
                  <a:path w="74" h="42">
                    <a:moveTo>
                      <a:pt x="74" y="30"/>
                    </a:moveTo>
                    <a:lnTo>
                      <a:pt x="24" y="0"/>
                    </a:lnTo>
                    <a:lnTo>
                      <a:pt x="0" y="10"/>
                    </a:lnTo>
                    <a:lnTo>
                      <a:pt x="50" y="42"/>
                    </a:lnTo>
                    <a:lnTo>
                      <a:pt x="74" y="30"/>
                    </a:lnTo>
                    <a:close/>
                  </a:path>
                </a:pathLst>
              </a:custGeom>
              <a:solidFill>
                <a:srgbClr val="008577"/>
              </a:solidFill>
              <a:ln w="0">
                <a:solidFill>
                  <a:srgbClr val="00857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71" name="Freeform 139"/>
              <p:cNvSpPr>
                <a:spLocks noChangeAspect="1"/>
              </p:cNvSpPr>
              <p:nvPr/>
            </p:nvSpPr>
            <p:spPr bwMode="auto">
              <a:xfrm>
                <a:off x="174" y="1538"/>
                <a:ext cx="74" cy="42"/>
              </a:xfrm>
              <a:custGeom>
                <a:avLst/>
                <a:gdLst/>
                <a:ahLst/>
                <a:cxnLst>
                  <a:cxn ang="0">
                    <a:pos x="74" y="30"/>
                  </a:cxn>
                  <a:cxn ang="0">
                    <a:pos x="24" y="0"/>
                  </a:cxn>
                  <a:cxn ang="0">
                    <a:pos x="0" y="10"/>
                  </a:cxn>
                  <a:cxn ang="0">
                    <a:pos x="50" y="42"/>
                  </a:cxn>
                  <a:cxn ang="0">
                    <a:pos x="74" y="30"/>
                  </a:cxn>
                </a:cxnLst>
                <a:rect l="0" t="0" r="r" b="b"/>
                <a:pathLst>
                  <a:path w="74" h="42">
                    <a:moveTo>
                      <a:pt x="74" y="30"/>
                    </a:moveTo>
                    <a:lnTo>
                      <a:pt x="24" y="0"/>
                    </a:lnTo>
                    <a:lnTo>
                      <a:pt x="0" y="10"/>
                    </a:lnTo>
                    <a:lnTo>
                      <a:pt x="50" y="42"/>
                    </a:lnTo>
                    <a:lnTo>
                      <a:pt x="74" y="3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72" name="Freeform 140"/>
              <p:cNvSpPr>
                <a:spLocks noChangeAspect="1"/>
              </p:cNvSpPr>
              <p:nvPr/>
            </p:nvSpPr>
            <p:spPr bwMode="auto">
              <a:xfrm>
                <a:off x="150" y="1548"/>
                <a:ext cx="74" cy="42"/>
              </a:xfrm>
              <a:custGeom>
                <a:avLst/>
                <a:gdLst/>
                <a:ahLst/>
                <a:cxnLst>
                  <a:cxn ang="0">
                    <a:pos x="74" y="32"/>
                  </a:cxn>
                  <a:cxn ang="0">
                    <a:pos x="24" y="0"/>
                  </a:cxn>
                  <a:cxn ang="0">
                    <a:pos x="0" y="10"/>
                  </a:cxn>
                  <a:cxn ang="0">
                    <a:pos x="50" y="42"/>
                  </a:cxn>
                  <a:cxn ang="0">
                    <a:pos x="74" y="32"/>
                  </a:cxn>
                </a:cxnLst>
                <a:rect l="0" t="0" r="r" b="b"/>
                <a:pathLst>
                  <a:path w="74" h="42">
                    <a:moveTo>
                      <a:pt x="74" y="32"/>
                    </a:moveTo>
                    <a:lnTo>
                      <a:pt x="24" y="0"/>
                    </a:lnTo>
                    <a:lnTo>
                      <a:pt x="0" y="10"/>
                    </a:lnTo>
                    <a:lnTo>
                      <a:pt x="50" y="42"/>
                    </a:lnTo>
                    <a:lnTo>
                      <a:pt x="74" y="32"/>
                    </a:lnTo>
                    <a:close/>
                  </a:path>
                </a:pathLst>
              </a:custGeom>
              <a:solidFill>
                <a:srgbClr val="008773"/>
              </a:solidFill>
              <a:ln w="0">
                <a:solidFill>
                  <a:srgbClr val="00877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73" name="Freeform 141"/>
              <p:cNvSpPr>
                <a:spLocks noChangeAspect="1"/>
              </p:cNvSpPr>
              <p:nvPr/>
            </p:nvSpPr>
            <p:spPr bwMode="auto">
              <a:xfrm>
                <a:off x="150" y="1548"/>
                <a:ext cx="74" cy="42"/>
              </a:xfrm>
              <a:custGeom>
                <a:avLst/>
                <a:gdLst/>
                <a:ahLst/>
                <a:cxnLst>
                  <a:cxn ang="0">
                    <a:pos x="74" y="32"/>
                  </a:cxn>
                  <a:cxn ang="0">
                    <a:pos x="24" y="0"/>
                  </a:cxn>
                  <a:cxn ang="0">
                    <a:pos x="0" y="10"/>
                  </a:cxn>
                  <a:cxn ang="0">
                    <a:pos x="50" y="42"/>
                  </a:cxn>
                  <a:cxn ang="0">
                    <a:pos x="74" y="32"/>
                  </a:cxn>
                </a:cxnLst>
                <a:rect l="0" t="0" r="r" b="b"/>
                <a:pathLst>
                  <a:path w="74" h="42">
                    <a:moveTo>
                      <a:pt x="74" y="32"/>
                    </a:moveTo>
                    <a:lnTo>
                      <a:pt x="24" y="0"/>
                    </a:lnTo>
                    <a:lnTo>
                      <a:pt x="0" y="10"/>
                    </a:lnTo>
                    <a:lnTo>
                      <a:pt x="50" y="42"/>
                    </a:lnTo>
                    <a:lnTo>
                      <a:pt x="74" y="3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74" name="Freeform 142"/>
              <p:cNvSpPr>
                <a:spLocks noChangeAspect="1"/>
              </p:cNvSpPr>
              <p:nvPr/>
            </p:nvSpPr>
            <p:spPr bwMode="auto">
              <a:xfrm>
                <a:off x="126" y="1558"/>
                <a:ext cx="74" cy="42"/>
              </a:xfrm>
              <a:custGeom>
                <a:avLst/>
                <a:gdLst/>
                <a:ahLst/>
                <a:cxnLst>
                  <a:cxn ang="0">
                    <a:pos x="74" y="32"/>
                  </a:cxn>
                  <a:cxn ang="0">
                    <a:pos x="24" y="0"/>
                  </a:cxn>
                  <a:cxn ang="0">
                    <a:pos x="0" y="10"/>
                  </a:cxn>
                  <a:cxn ang="0">
                    <a:pos x="50" y="42"/>
                  </a:cxn>
                  <a:cxn ang="0">
                    <a:pos x="74" y="32"/>
                  </a:cxn>
                </a:cxnLst>
                <a:rect l="0" t="0" r="r" b="b"/>
                <a:pathLst>
                  <a:path w="74" h="42">
                    <a:moveTo>
                      <a:pt x="74" y="32"/>
                    </a:moveTo>
                    <a:lnTo>
                      <a:pt x="24" y="0"/>
                    </a:lnTo>
                    <a:lnTo>
                      <a:pt x="0" y="10"/>
                    </a:lnTo>
                    <a:lnTo>
                      <a:pt x="50" y="42"/>
                    </a:lnTo>
                    <a:lnTo>
                      <a:pt x="74" y="32"/>
                    </a:lnTo>
                    <a:close/>
                  </a:path>
                </a:pathLst>
              </a:custGeom>
              <a:solidFill>
                <a:srgbClr val="008A6E"/>
              </a:solidFill>
              <a:ln w="0">
                <a:solidFill>
                  <a:srgbClr val="008A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75" name="Freeform 143"/>
              <p:cNvSpPr>
                <a:spLocks noChangeAspect="1"/>
              </p:cNvSpPr>
              <p:nvPr/>
            </p:nvSpPr>
            <p:spPr bwMode="auto">
              <a:xfrm>
                <a:off x="126" y="1558"/>
                <a:ext cx="74" cy="42"/>
              </a:xfrm>
              <a:custGeom>
                <a:avLst/>
                <a:gdLst/>
                <a:ahLst/>
                <a:cxnLst>
                  <a:cxn ang="0">
                    <a:pos x="74" y="32"/>
                  </a:cxn>
                  <a:cxn ang="0">
                    <a:pos x="24" y="0"/>
                  </a:cxn>
                  <a:cxn ang="0">
                    <a:pos x="0" y="10"/>
                  </a:cxn>
                  <a:cxn ang="0">
                    <a:pos x="50" y="42"/>
                  </a:cxn>
                  <a:cxn ang="0">
                    <a:pos x="74" y="32"/>
                  </a:cxn>
                </a:cxnLst>
                <a:rect l="0" t="0" r="r" b="b"/>
                <a:pathLst>
                  <a:path w="74" h="42">
                    <a:moveTo>
                      <a:pt x="74" y="32"/>
                    </a:moveTo>
                    <a:lnTo>
                      <a:pt x="24" y="0"/>
                    </a:lnTo>
                    <a:lnTo>
                      <a:pt x="0" y="10"/>
                    </a:lnTo>
                    <a:lnTo>
                      <a:pt x="50" y="42"/>
                    </a:lnTo>
                    <a:lnTo>
                      <a:pt x="74" y="3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76" name="Freeform 144"/>
              <p:cNvSpPr>
                <a:spLocks noChangeAspect="1"/>
              </p:cNvSpPr>
              <p:nvPr/>
            </p:nvSpPr>
            <p:spPr bwMode="auto">
              <a:xfrm>
                <a:off x="1110" y="1216"/>
                <a:ext cx="68" cy="28"/>
              </a:xfrm>
              <a:custGeom>
                <a:avLst/>
                <a:gdLst/>
                <a:ahLst/>
                <a:cxnLst>
                  <a:cxn ang="0">
                    <a:pos x="68" y="22"/>
                  </a:cxn>
                  <a:cxn ang="0">
                    <a:pos x="14" y="0"/>
                  </a:cxn>
                  <a:cxn ang="0">
                    <a:pos x="0" y="8"/>
                  </a:cxn>
                  <a:cxn ang="0">
                    <a:pos x="54" y="28"/>
                  </a:cxn>
                  <a:cxn ang="0">
                    <a:pos x="68" y="22"/>
                  </a:cxn>
                </a:cxnLst>
                <a:rect l="0" t="0" r="r" b="b"/>
                <a:pathLst>
                  <a:path w="68" h="28">
                    <a:moveTo>
                      <a:pt x="68" y="22"/>
                    </a:moveTo>
                    <a:lnTo>
                      <a:pt x="14" y="0"/>
                    </a:lnTo>
                    <a:lnTo>
                      <a:pt x="0" y="8"/>
                    </a:lnTo>
                    <a:lnTo>
                      <a:pt x="54" y="28"/>
                    </a:lnTo>
                    <a:lnTo>
                      <a:pt x="68" y="22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77" name="Freeform 145"/>
              <p:cNvSpPr>
                <a:spLocks noChangeAspect="1"/>
              </p:cNvSpPr>
              <p:nvPr/>
            </p:nvSpPr>
            <p:spPr bwMode="auto">
              <a:xfrm>
                <a:off x="1110" y="1216"/>
                <a:ext cx="68" cy="28"/>
              </a:xfrm>
              <a:custGeom>
                <a:avLst/>
                <a:gdLst/>
                <a:ahLst/>
                <a:cxnLst>
                  <a:cxn ang="0">
                    <a:pos x="68" y="22"/>
                  </a:cxn>
                  <a:cxn ang="0">
                    <a:pos x="14" y="0"/>
                  </a:cxn>
                  <a:cxn ang="0">
                    <a:pos x="0" y="8"/>
                  </a:cxn>
                  <a:cxn ang="0">
                    <a:pos x="54" y="28"/>
                  </a:cxn>
                  <a:cxn ang="0">
                    <a:pos x="68" y="22"/>
                  </a:cxn>
                </a:cxnLst>
                <a:rect l="0" t="0" r="r" b="b"/>
                <a:pathLst>
                  <a:path w="68" h="28">
                    <a:moveTo>
                      <a:pt x="68" y="22"/>
                    </a:moveTo>
                    <a:lnTo>
                      <a:pt x="14" y="0"/>
                    </a:lnTo>
                    <a:lnTo>
                      <a:pt x="0" y="8"/>
                    </a:lnTo>
                    <a:lnTo>
                      <a:pt x="54" y="28"/>
                    </a:lnTo>
                    <a:lnTo>
                      <a:pt x="68" y="2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78" name="Freeform 146"/>
              <p:cNvSpPr>
                <a:spLocks noChangeAspect="1"/>
              </p:cNvSpPr>
              <p:nvPr/>
            </p:nvSpPr>
            <p:spPr bwMode="auto">
              <a:xfrm>
                <a:off x="1094" y="1224"/>
                <a:ext cx="70" cy="26"/>
              </a:xfrm>
              <a:custGeom>
                <a:avLst/>
                <a:gdLst/>
                <a:ahLst/>
                <a:cxnLst>
                  <a:cxn ang="0">
                    <a:pos x="70" y="20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4" y="26"/>
                  </a:cxn>
                  <a:cxn ang="0">
                    <a:pos x="70" y="20"/>
                  </a:cxn>
                </a:cxnLst>
                <a:rect l="0" t="0" r="r" b="b"/>
                <a:pathLst>
                  <a:path w="70" h="26">
                    <a:moveTo>
                      <a:pt x="70" y="20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4" y="26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79" name="Freeform 147"/>
              <p:cNvSpPr>
                <a:spLocks noChangeAspect="1"/>
              </p:cNvSpPr>
              <p:nvPr/>
            </p:nvSpPr>
            <p:spPr bwMode="auto">
              <a:xfrm>
                <a:off x="1094" y="1224"/>
                <a:ext cx="70" cy="26"/>
              </a:xfrm>
              <a:custGeom>
                <a:avLst/>
                <a:gdLst/>
                <a:ahLst/>
                <a:cxnLst>
                  <a:cxn ang="0">
                    <a:pos x="70" y="20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4" y="26"/>
                  </a:cxn>
                  <a:cxn ang="0">
                    <a:pos x="70" y="20"/>
                  </a:cxn>
                </a:cxnLst>
                <a:rect l="0" t="0" r="r" b="b"/>
                <a:pathLst>
                  <a:path w="70" h="26">
                    <a:moveTo>
                      <a:pt x="70" y="20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4" y="26"/>
                    </a:lnTo>
                    <a:lnTo>
                      <a:pt x="70" y="2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80" name="Freeform 148"/>
              <p:cNvSpPr>
                <a:spLocks noChangeAspect="1"/>
              </p:cNvSpPr>
              <p:nvPr/>
            </p:nvSpPr>
            <p:spPr bwMode="auto">
              <a:xfrm>
                <a:off x="1078" y="1230"/>
                <a:ext cx="70" cy="26"/>
              </a:xfrm>
              <a:custGeom>
                <a:avLst/>
                <a:gdLst/>
                <a:ahLst/>
                <a:cxnLst>
                  <a:cxn ang="0">
                    <a:pos x="70" y="20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4" y="26"/>
                  </a:cxn>
                  <a:cxn ang="0">
                    <a:pos x="70" y="20"/>
                  </a:cxn>
                </a:cxnLst>
                <a:rect l="0" t="0" r="r" b="b"/>
                <a:pathLst>
                  <a:path w="70" h="26">
                    <a:moveTo>
                      <a:pt x="70" y="20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4" y="26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81" name="Freeform 149"/>
              <p:cNvSpPr>
                <a:spLocks noChangeAspect="1"/>
              </p:cNvSpPr>
              <p:nvPr/>
            </p:nvSpPr>
            <p:spPr bwMode="auto">
              <a:xfrm>
                <a:off x="1078" y="1230"/>
                <a:ext cx="70" cy="26"/>
              </a:xfrm>
              <a:custGeom>
                <a:avLst/>
                <a:gdLst/>
                <a:ahLst/>
                <a:cxnLst>
                  <a:cxn ang="0">
                    <a:pos x="70" y="20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4" y="26"/>
                  </a:cxn>
                  <a:cxn ang="0">
                    <a:pos x="70" y="20"/>
                  </a:cxn>
                </a:cxnLst>
                <a:rect l="0" t="0" r="r" b="b"/>
                <a:pathLst>
                  <a:path w="70" h="26">
                    <a:moveTo>
                      <a:pt x="70" y="20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4" y="26"/>
                    </a:lnTo>
                    <a:lnTo>
                      <a:pt x="70" y="2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82" name="Freeform 150"/>
              <p:cNvSpPr>
                <a:spLocks noChangeAspect="1"/>
              </p:cNvSpPr>
              <p:nvPr/>
            </p:nvSpPr>
            <p:spPr bwMode="auto">
              <a:xfrm>
                <a:off x="1062" y="1236"/>
                <a:ext cx="70" cy="28"/>
              </a:xfrm>
              <a:custGeom>
                <a:avLst/>
                <a:gdLst/>
                <a:ahLst/>
                <a:cxnLst>
                  <a:cxn ang="0">
                    <a:pos x="70" y="20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4" y="28"/>
                  </a:cxn>
                  <a:cxn ang="0">
                    <a:pos x="70" y="20"/>
                  </a:cxn>
                </a:cxnLst>
                <a:rect l="0" t="0" r="r" b="b"/>
                <a:pathLst>
                  <a:path w="70" h="28">
                    <a:moveTo>
                      <a:pt x="70" y="20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4" y="28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83" name="Freeform 151"/>
              <p:cNvSpPr>
                <a:spLocks noChangeAspect="1"/>
              </p:cNvSpPr>
              <p:nvPr/>
            </p:nvSpPr>
            <p:spPr bwMode="auto">
              <a:xfrm>
                <a:off x="1062" y="1236"/>
                <a:ext cx="70" cy="28"/>
              </a:xfrm>
              <a:custGeom>
                <a:avLst/>
                <a:gdLst/>
                <a:ahLst/>
                <a:cxnLst>
                  <a:cxn ang="0">
                    <a:pos x="70" y="20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4" y="28"/>
                  </a:cxn>
                  <a:cxn ang="0">
                    <a:pos x="70" y="20"/>
                  </a:cxn>
                </a:cxnLst>
                <a:rect l="0" t="0" r="r" b="b"/>
                <a:pathLst>
                  <a:path w="70" h="28">
                    <a:moveTo>
                      <a:pt x="70" y="20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4" y="28"/>
                    </a:lnTo>
                    <a:lnTo>
                      <a:pt x="70" y="2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84" name="Freeform 152"/>
              <p:cNvSpPr>
                <a:spLocks noChangeAspect="1"/>
              </p:cNvSpPr>
              <p:nvPr/>
            </p:nvSpPr>
            <p:spPr bwMode="auto">
              <a:xfrm>
                <a:off x="1046" y="1242"/>
                <a:ext cx="70" cy="28"/>
              </a:xfrm>
              <a:custGeom>
                <a:avLst/>
                <a:gdLst/>
                <a:ahLst/>
                <a:cxnLst>
                  <a:cxn ang="0">
                    <a:pos x="70" y="22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4" y="28"/>
                  </a:cxn>
                  <a:cxn ang="0">
                    <a:pos x="70" y="22"/>
                  </a:cxn>
                </a:cxnLst>
                <a:rect l="0" t="0" r="r" b="b"/>
                <a:pathLst>
                  <a:path w="70" h="28">
                    <a:moveTo>
                      <a:pt x="70" y="22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4" y="28"/>
                    </a:lnTo>
                    <a:lnTo>
                      <a:pt x="70" y="22"/>
                    </a:lnTo>
                    <a:close/>
                  </a:path>
                </a:pathLst>
              </a:custGeom>
              <a:solidFill>
                <a:srgbClr val="00896F"/>
              </a:solidFill>
              <a:ln w="0">
                <a:solidFill>
                  <a:srgbClr val="00896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85" name="Freeform 153"/>
              <p:cNvSpPr>
                <a:spLocks noChangeAspect="1"/>
              </p:cNvSpPr>
              <p:nvPr/>
            </p:nvSpPr>
            <p:spPr bwMode="auto">
              <a:xfrm>
                <a:off x="1046" y="1242"/>
                <a:ext cx="70" cy="28"/>
              </a:xfrm>
              <a:custGeom>
                <a:avLst/>
                <a:gdLst/>
                <a:ahLst/>
                <a:cxnLst>
                  <a:cxn ang="0">
                    <a:pos x="70" y="22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4" y="28"/>
                  </a:cxn>
                  <a:cxn ang="0">
                    <a:pos x="70" y="22"/>
                  </a:cxn>
                </a:cxnLst>
                <a:rect l="0" t="0" r="r" b="b"/>
                <a:pathLst>
                  <a:path w="70" h="28">
                    <a:moveTo>
                      <a:pt x="70" y="22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4" y="28"/>
                    </a:lnTo>
                    <a:lnTo>
                      <a:pt x="70" y="2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86" name="Freeform 154"/>
              <p:cNvSpPr>
                <a:spLocks noChangeAspect="1"/>
              </p:cNvSpPr>
              <p:nvPr/>
            </p:nvSpPr>
            <p:spPr bwMode="auto">
              <a:xfrm>
                <a:off x="1030" y="1248"/>
                <a:ext cx="70" cy="28"/>
              </a:xfrm>
              <a:custGeom>
                <a:avLst/>
                <a:gdLst/>
                <a:ahLst/>
                <a:cxnLst>
                  <a:cxn ang="0">
                    <a:pos x="70" y="22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4" y="28"/>
                  </a:cxn>
                  <a:cxn ang="0">
                    <a:pos x="70" y="22"/>
                  </a:cxn>
                </a:cxnLst>
                <a:rect l="0" t="0" r="r" b="b"/>
                <a:pathLst>
                  <a:path w="70" h="28">
                    <a:moveTo>
                      <a:pt x="70" y="22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4" y="28"/>
                    </a:lnTo>
                    <a:lnTo>
                      <a:pt x="70" y="22"/>
                    </a:lnTo>
                    <a:close/>
                  </a:path>
                </a:pathLst>
              </a:custGeom>
              <a:solidFill>
                <a:srgbClr val="008A6F"/>
              </a:solidFill>
              <a:ln w="0">
                <a:solidFill>
                  <a:srgbClr val="008A6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87" name="Freeform 155"/>
              <p:cNvSpPr>
                <a:spLocks noChangeAspect="1"/>
              </p:cNvSpPr>
              <p:nvPr/>
            </p:nvSpPr>
            <p:spPr bwMode="auto">
              <a:xfrm>
                <a:off x="1030" y="1248"/>
                <a:ext cx="70" cy="28"/>
              </a:xfrm>
              <a:custGeom>
                <a:avLst/>
                <a:gdLst/>
                <a:ahLst/>
                <a:cxnLst>
                  <a:cxn ang="0">
                    <a:pos x="70" y="22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4" y="28"/>
                  </a:cxn>
                  <a:cxn ang="0">
                    <a:pos x="70" y="22"/>
                  </a:cxn>
                </a:cxnLst>
                <a:rect l="0" t="0" r="r" b="b"/>
                <a:pathLst>
                  <a:path w="70" h="28">
                    <a:moveTo>
                      <a:pt x="70" y="22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4" y="28"/>
                    </a:lnTo>
                    <a:lnTo>
                      <a:pt x="70" y="2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88" name="Freeform 156"/>
              <p:cNvSpPr>
                <a:spLocks noChangeAspect="1"/>
              </p:cNvSpPr>
              <p:nvPr/>
            </p:nvSpPr>
            <p:spPr bwMode="auto">
              <a:xfrm>
                <a:off x="1014" y="1254"/>
                <a:ext cx="70" cy="30"/>
              </a:xfrm>
              <a:custGeom>
                <a:avLst/>
                <a:gdLst/>
                <a:ahLst/>
                <a:cxnLst>
                  <a:cxn ang="0">
                    <a:pos x="70" y="22"/>
                  </a:cxn>
                  <a:cxn ang="0">
                    <a:pos x="16" y="0"/>
                  </a:cxn>
                  <a:cxn ang="0">
                    <a:pos x="0" y="8"/>
                  </a:cxn>
                  <a:cxn ang="0">
                    <a:pos x="54" y="30"/>
                  </a:cxn>
                  <a:cxn ang="0">
                    <a:pos x="70" y="22"/>
                  </a:cxn>
                </a:cxnLst>
                <a:rect l="0" t="0" r="r" b="b"/>
                <a:pathLst>
                  <a:path w="70" h="30">
                    <a:moveTo>
                      <a:pt x="70" y="22"/>
                    </a:moveTo>
                    <a:lnTo>
                      <a:pt x="16" y="0"/>
                    </a:lnTo>
                    <a:lnTo>
                      <a:pt x="0" y="8"/>
                    </a:lnTo>
                    <a:lnTo>
                      <a:pt x="54" y="30"/>
                    </a:lnTo>
                    <a:lnTo>
                      <a:pt x="70" y="22"/>
                    </a:lnTo>
                    <a:close/>
                  </a:path>
                </a:pathLst>
              </a:custGeom>
              <a:solidFill>
                <a:srgbClr val="008A6F"/>
              </a:solidFill>
              <a:ln w="0">
                <a:solidFill>
                  <a:srgbClr val="008A6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89" name="Freeform 157"/>
              <p:cNvSpPr>
                <a:spLocks noChangeAspect="1"/>
              </p:cNvSpPr>
              <p:nvPr/>
            </p:nvSpPr>
            <p:spPr bwMode="auto">
              <a:xfrm>
                <a:off x="1014" y="1254"/>
                <a:ext cx="70" cy="30"/>
              </a:xfrm>
              <a:custGeom>
                <a:avLst/>
                <a:gdLst/>
                <a:ahLst/>
                <a:cxnLst>
                  <a:cxn ang="0">
                    <a:pos x="70" y="22"/>
                  </a:cxn>
                  <a:cxn ang="0">
                    <a:pos x="16" y="0"/>
                  </a:cxn>
                  <a:cxn ang="0">
                    <a:pos x="0" y="8"/>
                  </a:cxn>
                  <a:cxn ang="0">
                    <a:pos x="54" y="30"/>
                  </a:cxn>
                  <a:cxn ang="0">
                    <a:pos x="70" y="22"/>
                  </a:cxn>
                </a:cxnLst>
                <a:rect l="0" t="0" r="r" b="b"/>
                <a:pathLst>
                  <a:path w="70" h="30">
                    <a:moveTo>
                      <a:pt x="70" y="22"/>
                    </a:moveTo>
                    <a:lnTo>
                      <a:pt x="16" y="0"/>
                    </a:lnTo>
                    <a:lnTo>
                      <a:pt x="0" y="8"/>
                    </a:lnTo>
                    <a:lnTo>
                      <a:pt x="54" y="30"/>
                    </a:lnTo>
                    <a:lnTo>
                      <a:pt x="70" y="2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90" name="Freeform 158"/>
              <p:cNvSpPr>
                <a:spLocks noChangeAspect="1"/>
              </p:cNvSpPr>
              <p:nvPr/>
            </p:nvSpPr>
            <p:spPr bwMode="auto">
              <a:xfrm>
                <a:off x="998" y="1262"/>
                <a:ext cx="70" cy="28"/>
              </a:xfrm>
              <a:custGeom>
                <a:avLst/>
                <a:gdLst/>
                <a:ahLst/>
                <a:cxnLst>
                  <a:cxn ang="0">
                    <a:pos x="70" y="22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4" y="28"/>
                  </a:cxn>
                  <a:cxn ang="0">
                    <a:pos x="70" y="22"/>
                  </a:cxn>
                </a:cxnLst>
                <a:rect l="0" t="0" r="r" b="b"/>
                <a:pathLst>
                  <a:path w="70" h="28">
                    <a:moveTo>
                      <a:pt x="70" y="22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4" y="28"/>
                    </a:lnTo>
                    <a:lnTo>
                      <a:pt x="70" y="22"/>
                    </a:lnTo>
                    <a:close/>
                  </a:path>
                </a:pathLst>
              </a:custGeom>
              <a:solidFill>
                <a:srgbClr val="008A6F"/>
              </a:solidFill>
              <a:ln w="0">
                <a:solidFill>
                  <a:srgbClr val="008A6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91" name="Freeform 159"/>
              <p:cNvSpPr>
                <a:spLocks noChangeAspect="1"/>
              </p:cNvSpPr>
              <p:nvPr/>
            </p:nvSpPr>
            <p:spPr bwMode="auto">
              <a:xfrm>
                <a:off x="998" y="1262"/>
                <a:ext cx="70" cy="28"/>
              </a:xfrm>
              <a:custGeom>
                <a:avLst/>
                <a:gdLst/>
                <a:ahLst/>
                <a:cxnLst>
                  <a:cxn ang="0">
                    <a:pos x="70" y="22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4" y="28"/>
                  </a:cxn>
                  <a:cxn ang="0">
                    <a:pos x="70" y="22"/>
                  </a:cxn>
                </a:cxnLst>
                <a:rect l="0" t="0" r="r" b="b"/>
                <a:pathLst>
                  <a:path w="70" h="28">
                    <a:moveTo>
                      <a:pt x="70" y="22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4" y="28"/>
                    </a:lnTo>
                    <a:lnTo>
                      <a:pt x="70" y="2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92" name="Freeform 160"/>
              <p:cNvSpPr>
                <a:spLocks noChangeAspect="1"/>
              </p:cNvSpPr>
              <p:nvPr/>
            </p:nvSpPr>
            <p:spPr bwMode="auto">
              <a:xfrm>
                <a:off x="982" y="1268"/>
                <a:ext cx="70" cy="28"/>
              </a:xfrm>
              <a:custGeom>
                <a:avLst/>
                <a:gdLst/>
                <a:ahLst/>
                <a:cxnLst>
                  <a:cxn ang="0">
                    <a:pos x="70" y="22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4" y="28"/>
                  </a:cxn>
                  <a:cxn ang="0">
                    <a:pos x="70" y="22"/>
                  </a:cxn>
                </a:cxnLst>
                <a:rect l="0" t="0" r="r" b="b"/>
                <a:pathLst>
                  <a:path w="70" h="28">
                    <a:moveTo>
                      <a:pt x="70" y="22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4" y="28"/>
                    </a:lnTo>
                    <a:lnTo>
                      <a:pt x="70" y="22"/>
                    </a:lnTo>
                    <a:close/>
                  </a:path>
                </a:pathLst>
              </a:custGeom>
              <a:solidFill>
                <a:srgbClr val="008A6E"/>
              </a:solidFill>
              <a:ln w="0">
                <a:solidFill>
                  <a:srgbClr val="008A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93" name="Freeform 161"/>
              <p:cNvSpPr>
                <a:spLocks noChangeAspect="1"/>
              </p:cNvSpPr>
              <p:nvPr/>
            </p:nvSpPr>
            <p:spPr bwMode="auto">
              <a:xfrm>
                <a:off x="982" y="1268"/>
                <a:ext cx="70" cy="28"/>
              </a:xfrm>
              <a:custGeom>
                <a:avLst/>
                <a:gdLst/>
                <a:ahLst/>
                <a:cxnLst>
                  <a:cxn ang="0">
                    <a:pos x="70" y="22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4" y="28"/>
                  </a:cxn>
                  <a:cxn ang="0">
                    <a:pos x="70" y="22"/>
                  </a:cxn>
                </a:cxnLst>
                <a:rect l="0" t="0" r="r" b="b"/>
                <a:pathLst>
                  <a:path w="70" h="28">
                    <a:moveTo>
                      <a:pt x="70" y="22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4" y="28"/>
                    </a:lnTo>
                    <a:lnTo>
                      <a:pt x="70" y="2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94" name="Freeform 162"/>
              <p:cNvSpPr>
                <a:spLocks noChangeAspect="1"/>
              </p:cNvSpPr>
              <p:nvPr/>
            </p:nvSpPr>
            <p:spPr bwMode="auto">
              <a:xfrm>
                <a:off x="966" y="1274"/>
                <a:ext cx="70" cy="30"/>
              </a:xfrm>
              <a:custGeom>
                <a:avLst/>
                <a:gdLst/>
                <a:ahLst/>
                <a:cxnLst>
                  <a:cxn ang="0">
                    <a:pos x="70" y="22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4" y="30"/>
                  </a:cxn>
                  <a:cxn ang="0">
                    <a:pos x="70" y="22"/>
                  </a:cxn>
                </a:cxnLst>
                <a:rect l="0" t="0" r="r" b="b"/>
                <a:pathLst>
                  <a:path w="70" h="30">
                    <a:moveTo>
                      <a:pt x="70" y="22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4" y="30"/>
                    </a:lnTo>
                    <a:lnTo>
                      <a:pt x="70" y="22"/>
                    </a:lnTo>
                    <a:close/>
                  </a:path>
                </a:pathLst>
              </a:custGeom>
              <a:solidFill>
                <a:srgbClr val="008A6E"/>
              </a:solidFill>
              <a:ln w="0">
                <a:solidFill>
                  <a:srgbClr val="008A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95" name="Freeform 163"/>
              <p:cNvSpPr>
                <a:spLocks noChangeAspect="1"/>
              </p:cNvSpPr>
              <p:nvPr/>
            </p:nvSpPr>
            <p:spPr bwMode="auto">
              <a:xfrm>
                <a:off x="966" y="1274"/>
                <a:ext cx="70" cy="30"/>
              </a:xfrm>
              <a:custGeom>
                <a:avLst/>
                <a:gdLst/>
                <a:ahLst/>
                <a:cxnLst>
                  <a:cxn ang="0">
                    <a:pos x="70" y="22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4" y="30"/>
                  </a:cxn>
                  <a:cxn ang="0">
                    <a:pos x="70" y="22"/>
                  </a:cxn>
                </a:cxnLst>
                <a:rect l="0" t="0" r="r" b="b"/>
                <a:pathLst>
                  <a:path w="70" h="30">
                    <a:moveTo>
                      <a:pt x="70" y="22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4" y="30"/>
                    </a:lnTo>
                    <a:lnTo>
                      <a:pt x="70" y="2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96" name="Freeform 164"/>
              <p:cNvSpPr>
                <a:spLocks noChangeAspect="1"/>
              </p:cNvSpPr>
              <p:nvPr/>
            </p:nvSpPr>
            <p:spPr bwMode="auto">
              <a:xfrm>
                <a:off x="948" y="1280"/>
                <a:ext cx="72" cy="30"/>
              </a:xfrm>
              <a:custGeom>
                <a:avLst/>
                <a:gdLst/>
                <a:ahLst/>
                <a:cxnLst>
                  <a:cxn ang="0">
                    <a:pos x="72" y="24"/>
                  </a:cxn>
                  <a:cxn ang="0">
                    <a:pos x="18" y="0"/>
                  </a:cxn>
                  <a:cxn ang="0">
                    <a:pos x="0" y="8"/>
                  </a:cxn>
                  <a:cxn ang="0">
                    <a:pos x="54" y="30"/>
                  </a:cxn>
                  <a:cxn ang="0">
                    <a:pos x="72" y="24"/>
                  </a:cxn>
                </a:cxnLst>
                <a:rect l="0" t="0" r="r" b="b"/>
                <a:pathLst>
                  <a:path w="72" h="30">
                    <a:moveTo>
                      <a:pt x="72" y="24"/>
                    </a:moveTo>
                    <a:lnTo>
                      <a:pt x="18" y="0"/>
                    </a:lnTo>
                    <a:lnTo>
                      <a:pt x="0" y="8"/>
                    </a:lnTo>
                    <a:lnTo>
                      <a:pt x="54" y="30"/>
                    </a:lnTo>
                    <a:lnTo>
                      <a:pt x="72" y="24"/>
                    </a:lnTo>
                    <a:close/>
                  </a:path>
                </a:pathLst>
              </a:custGeom>
              <a:solidFill>
                <a:srgbClr val="008A6E"/>
              </a:solidFill>
              <a:ln w="0">
                <a:solidFill>
                  <a:srgbClr val="008A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97" name="Freeform 165"/>
              <p:cNvSpPr>
                <a:spLocks noChangeAspect="1"/>
              </p:cNvSpPr>
              <p:nvPr/>
            </p:nvSpPr>
            <p:spPr bwMode="auto">
              <a:xfrm>
                <a:off x="948" y="1280"/>
                <a:ext cx="72" cy="30"/>
              </a:xfrm>
              <a:custGeom>
                <a:avLst/>
                <a:gdLst/>
                <a:ahLst/>
                <a:cxnLst>
                  <a:cxn ang="0">
                    <a:pos x="72" y="24"/>
                  </a:cxn>
                  <a:cxn ang="0">
                    <a:pos x="18" y="0"/>
                  </a:cxn>
                  <a:cxn ang="0">
                    <a:pos x="0" y="8"/>
                  </a:cxn>
                  <a:cxn ang="0">
                    <a:pos x="54" y="30"/>
                  </a:cxn>
                  <a:cxn ang="0">
                    <a:pos x="72" y="24"/>
                  </a:cxn>
                </a:cxnLst>
                <a:rect l="0" t="0" r="r" b="b"/>
                <a:pathLst>
                  <a:path w="72" h="30">
                    <a:moveTo>
                      <a:pt x="72" y="24"/>
                    </a:moveTo>
                    <a:lnTo>
                      <a:pt x="18" y="0"/>
                    </a:lnTo>
                    <a:lnTo>
                      <a:pt x="0" y="8"/>
                    </a:lnTo>
                    <a:lnTo>
                      <a:pt x="54" y="30"/>
                    </a:lnTo>
                    <a:lnTo>
                      <a:pt x="72" y="2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98" name="Freeform 166"/>
              <p:cNvSpPr>
                <a:spLocks noChangeAspect="1"/>
              </p:cNvSpPr>
              <p:nvPr/>
            </p:nvSpPr>
            <p:spPr bwMode="auto">
              <a:xfrm>
                <a:off x="932" y="1288"/>
                <a:ext cx="70" cy="30"/>
              </a:xfrm>
              <a:custGeom>
                <a:avLst/>
                <a:gdLst/>
                <a:ahLst/>
                <a:cxnLst>
                  <a:cxn ang="0">
                    <a:pos x="70" y="22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4" y="30"/>
                  </a:cxn>
                  <a:cxn ang="0">
                    <a:pos x="70" y="22"/>
                  </a:cxn>
                </a:cxnLst>
                <a:rect l="0" t="0" r="r" b="b"/>
                <a:pathLst>
                  <a:path w="70" h="30">
                    <a:moveTo>
                      <a:pt x="70" y="22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4" y="30"/>
                    </a:lnTo>
                    <a:lnTo>
                      <a:pt x="70" y="22"/>
                    </a:lnTo>
                    <a:close/>
                  </a:path>
                </a:pathLst>
              </a:custGeom>
              <a:solidFill>
                <a:srgbClr val="008A6D"/>
              </a:solidFill>
              <a:ln w="0">
                <a:solidFill>
                  <a:srgbClr val="008A6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599" name="Freeform 167"/>
              <p:cNvSpPr>
                <a:spLocks noChangeAspect="1"/>
              </p:cNvSpPr>
              <p:nvPr/>
            </p:nvSpPr>
            <p:spPr bwMode="auto">
              <a:xfrm>
                <a:off x="932" y="1288"/>
                <a:ext cx="70" cy="30"/>
              </a:xfrm>
              <a:custGeom>
                <a:avLst/>
                <a:gdLst/>
                <a:ahLst/>
                <a:cxnLst>
                  <a:cxn ang="0">
                    <a:pos x="70" y="22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4" y="30"/>
                  </a:cxn>
                  <a:cxn ang="0">
                    <a:pos x="70" y="22"/>
                  </a:cxn>
                </a:cxnLst>
                <a:rect l="0" t="0" r="r" b="b"/>
                <a:pathLst>
                  <a:path w="70" h="30">
                    <a:moveTo>
                      <a:pt x="70" y="22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4" y="30"/>
                    </a:lnTo>
                    <a:lnTo>
                      <a:pt x="70" y="2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600" name="Freeform 168"/>
              <p:cNvSpPr>
                <a:spLocks noChangeAspect="1"/>
              </p:cNvSpPr>
              <p:nvPr/>
            </p:nvSpPr>
            <p:spPr bwMode="auto">
              <a:xfrm>
                <a:off x="914" y="1294"/>
                <a:ext cx="72" cy="30"/>
              </a:xfrm>
              <a:custGeom>
                <a:avLst/>
                <a:gdLst/>
                <a:ahLst/>
                <a:cxnLst>
                  <a:cxn ang="0">
                    <a:pos x="72" y="24"/>
                  </a:cxn>
                  <a:cxn ang="0">
                    <a:pos x="18" y="0"/>
                  </a:cxn>
                  <a:cxn ang="0">
                    <a:pos x="0" y="6"/>
                  </a:cxn>
                  <a:cxn ang="0">
                    <a:pos x="54" y="30"/>
                  </a:cxn>
                  <a:cxn ang="0">
                    <a:pos x="72" y="24"/>
                  </a:cxn>
                </a:cxnLst>
                <a:rect l="0" t="0" r="r" b="b"/>
                <a:pathLst>
                  <a:path w="72" h="30">
                    <a:moveTo>
                      <a:pt x="72" y="24"/>
                    </a:moveTo>
                    <a:lnTo>
                      <a:pt x="18" y="0"/>
                    </a:lnTo>
                    <a:lnTo>
                      <a:pt x="0" y="6"/>
                    </a:lnTo>
                    <a:lnTo>
                      <a:pt x="54" y="30"/>
                    </a:lnTo>
                    <a:lnTo>
                      <a:pt x="72" y="24"/>
                    </a:lnTo>
                    <a:close/>
                  </a:path>
                </a:pathLst>
              </a:custGeom>
              <a:solidFill>
                <a:srgbClr val="008A6D"/>
              </a:solidFill>
              <a:ln w="0">
                <a:solidFill>
                  <a:srgbClr val="008A6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601" name="Freeform 169"/>
              <p:cNvSpPr>
                <a:spLocks noChangeAspect="1"/>
              </p:cNvSpPr>
              <p:nvPr/>
            </p:nvSpPr>
            <p:spPr bwMode="auto">
              <a:xfrm>
                <a:off x="914" y="1294"/>
                <a:ext cx="72" cy="30"/>
              </a:xfrm>
              <a:custGeom>
                <a:avLst/>
                <a:gdLst/>
                <a:ahLst/>
                <a:cxnLst>
                  <a:cxn ang="0">
                    <a:pos x="72" y="24"/>
                  </a:cxn>
                  <a:cxn ang="0">
                    <a:pos x="18" y="0"/>
                  </a:cxn>
                  <a:cxn ang="0">
                    <a:pos x="0" y="6"/>
                  </a:cxn>
                  <a:cxn ang="0">
                    <a:pos x="54" y="30"/>
                  </a:cxn>
                  <a:cxn ang="0">
                    <a:pos x="72" y="24"/>
                  </a:cxn>
                </a:cxnLst>
                <a:rect l="0" t="0" r="r" b="b"/>
                <a:pathLst>
                  <a:path w="72" h="30">
                    <a:moveTo>
                      <a:pt x="72" y="24"/>
                    </a:moveTo>
                    <a:lnTo>
                      <a:pt x="18" y="0"/>
                    </a:lnTo>
                    <a:lnTo>
                      <a:pt x="0" y="6"/>
                    </a:lnTo>
                    <a:lnTo>
                      <a:pt x="54" y="30"/>
                    </a:lnTo>
                    <a:lnTo>
                      <a:pt x="72" y="2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602" name="Freeform 170"/>
              <p:cNvSpPr>
                <a:spLocks noChangeAspect="1"/>
              </p:cNvSpPr>
              <p:nvPr/>
            </p:nvSpPr>
            <p:spPr bwMode="auto">
              <a:xfrm>
                <a:off x="898" y="1300"/>
                <a:ext cx="70" cy="32"/>
              </a:xfrm>
              <a:custGeom>
                <a:avLst/>
                <a:gdLst/>
                <a:ahLst/>
                <a:cxnLst>
                  <a:cxn ang="0">
                    <a:pos x="70" y="24"/>
                  </a:cxn>
                  <a:cxn ang="0">
                    <a:pos x="16" y="0"/>
                  </a:cxn>
                  <a:cxn ang="0">
                    <a:pos x="0" y="8"/>
                  </a:cxn>
                  <a:cxn ang="0">
                    <a:pos x="54" y="32"/>
                  </a:cxn>
                  <a:cxn ang="0">
                    <a:pos x="70" y="24"/>
                  </a:cxn>
                </a:cxnLst>
                <a:rect l="0" t="0" r="r" b="b"/>
                <a:pathLst>
                  <a:path w="70" h="32">
                    <a:moveTo>
                      <a:pt x="70" y="24"/>
                    </a:moveTo>
                    <a:lnTo>
                      <a:pt x="16" y="0"/>
                    </a:lnTo>
                    <a:lnTo>
                      <a:pt x="0" y="8"/>
                    </a:lnTo>
                    <a:lnTo>
                      <a:pt x="54" y="32"/>
                    </a:lnTo>
                    <a:lnTo>
                      <a:pt x="70" y="24"/>
                    </a:lnTo>
                    <a:close/>
                  </a:path>
                </a:pathLst>
              </a:custGeom>
              <a:solidFill>
                <a:srgbClr val="008A6D"/>
              </a:solidFill>
              <a:ln w="0">
                <a:solidFill>
                  <a:srgbClr val="008A6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603" name="Freeform 171"/>
              <p:cNvSpPr>
                <a:spLocks noChangeAspect="1"/>
              </p:cNvSpPr>
              <p:nvPr/>
            </p:nvSpPr>
            <p:spPr bwMode="auto">
              <a:xfrm>
                <a:off x="898" y="1300"/>
                <a:ext cx="70" cy="32"/>
              </a:xfrm>
              <a:custGeom>
                <a:avLst/>
                <a:gdLst/>
                <a:ahLst/>
                <a:cxnLst>
                  <a:cxn ang="0">
                    <a:pos x="70" y="24"/>
                  </a:cxn>
                  <a:cxn ang="0">
                    <a:pos x="16" y="0"/>
                  </a:cxn>
                  <a:cxn ang="0">
                    <a:pos x="0" y="8"/>
                  </a:cxn>
                  <a:cxn ang="0">
                    <a:pos x="54" y="32"/>
                  </a:cxn>
                  <a:cxn ang="0">
                    <a:pos x="70" y="24"/>
                  </a:cxn>
                </a:cxnLst>
                <a:rect l="0" t="0" r="r" b="b"/>
                <a:pathLst>
                  <a:path w="70" h="32">
                    <a:moveTo>
                      <a:pt x="70" y="24"/>
                    </a:moveTo>
                    <a:lnTo>
                      <a:pt x="16" y="0"/>
                    </a:lnTo>
                    <a:lnTo>
                      <a:pt x="0" y="8"/>
                    </a:lnTo>
                    <a:lnTo>
                      <a:pt x="54" y="32"/>
                    </a:lnTo>
                    <a:lnTo>
                      <a:pt x="70" y="2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604" name="Freeform 172"/>
              <p:cNvSpPr>
                <a:spLocks noChangeAspect="1"/>
              </p:cNvSpPr>
              <p:nvPr/>
            </p:nvSpPr>
            <p:spPr bwMode="auto">
              <a:xfrm>
                <a:off x="880" y="1308"/>
                <a:ext cx="72" cy="30"/>
              </a:xfrm>
              <a:custGeom>
                <a:avLst/>
                <a:gdLst/>
                <a:ahLst/>
                <a:cxnLst>
                  <a:cxn ang="0">
                    <a:pos x="72" y="24"/>
                  </a:cxn>
                  <a:cxn ang="0">
                    <a:pos x="18" y="0"/>
                  </a:cxn>
                  <a:cxn ang="0">
                    <a:pos x="0" y="6"/>
                  </a:cxn>
                  <a:cxn ang="0">
                    <a:pos x="54" y="30"/>
                  </a:cxn>
                  <a:cxn ang="0">
                    <a:pos x="72" y="24"/>
                  </a:cxn>
                </a:cxnLst>
                <a:rect l="0" t="0" r="r" b="b"/>
                <a:pathLst>
                  <a:path w="72" h="30">
                    <a:moveTo>
                      <a:pt x="72" y="24"/>
                    </a:moveTo>
                    <a:lnTo>
                      <a:pt x="18" y="0"/>
                    </a:lnTo>
                    <a:lnTo>
                      <a:pt x="0" y="6"/>
                    </a:lnTo>
                    <a:lnTo>
                      <a:pt x="54" y="30"/>
                    </a:lnTo>
                    <a:lnTo>
                      <a:pt x="72" y="24"/>
                    </a:lnTo>
                    <a:close/>
                  </a:path>
                </a:pathLst>
              </a:custGeom>
              <a:solidFill>
                <a:srgbClr val="008A6C"/>
              </a:solidFill>
              <a:ln w="0">
                <a:solidFill>
                  <a:srgbClr val="008A6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605" name="Freeform 173"/>
              <p:cNvSpPr>
                <a:spLocks noChangeAspect="1"/>
              </p:cNvSpPr>
              <p:nvPr/>
            </p:nvSpPr>
            <p:spPr bwMode="auto">
              <a:xfrm>
                <a:off x="880" y="1308"/>
                <a:ext cx="72" cy="30"/>
              </a:xfrm>
              <a:custGeom>
                <a:avLst/>
                <a:gdLst/>
                <a:ahLst/>
                <a:cxnLst>
                  <a:cxn ang="0">
                    <a:pos x="72" y="24"/>
                  </a:cxn>
                  <a:cxn ang="0">
                    <a:pos x="18" y="0"/>
                  </a:cxn>
                  <a:cxn ang="0">
                    <a:pos x="0" y="6"/>
                  </a:cxn>
                  <a:cxn ang="0">
                    <a:pos x="54" y="30"/>
                  </a:cxn>
                  <a:cxn ang="0">
                    <a:pos x="72" y="24"/>
                  </a:cxn>
                </a:cxnLst>
                <a:rect l="0" t="0" r="r" b="b"/>
                <a:pathLst>
                  <a:path w="72" h="30">
                    <a:moveTo>
                      <a:pt x="72" y="24"/>
                    </a:moveTo>
                    <a:lnTo>
                      <a:pt x="18" y="0"/>
                    </a:lnTo>
                    <a:lnTo>
                      <a:pt x="0" y="6"/>
                    </a:lnTo>
                    <a:lnTo>
                      <a:pt x="54" y="30"/>
                    </a:lnTo>
                    <a:lnTo>
                      <a:pt x="72" y="2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606" name="Freeform 174"/>
              <p:cNvSpPr>
                <a:spLocks noChangeAspect="1"/>
              </p:cNvSpPr>
              <p:nvPr/>
            </p:nvSpPr>
            <p:spPr bwMode="auto">
              <a:xfrm>
                <a:off x="862" y="1314"/>
                <a:ext cx="72" cy="30"/>
              </a:xfrm>
              <a:custGeom>
                <a:avLst/>
                <a:gdLst/>
                <a:ahLst/>
                <a:cxnLst>
                  <a:cxn ang="0">
                    <a:pos x="72" y="24"/>
                  </a:cxn>
                  <a:cxn ang="0">
                    <a:pos x="18" y="0"/>
                  </a:cxn>
                  <a:cxn ang="0">
                    <a:pos x="0" y="8"/>
                  </a:cxn>
                  <a:cxn ang="0">
                    <a:pos x="54" y="30"/>
                  </a:cxn>
                  <a:cxn ang="0">
                    <a:pos x="72" y="24"/>
                  </a:cxn>
                </a:cxnLst>
                <a:rect l="0" t="0" r="r" b="b"/>
                <a:pathLst>
                  <a:path w="72" h="30">
                    <a:moveTo>
                      <a:pt x="72" y="24"/>
                    </a:moveTo>
                    <a:lnTo>
                      <a:pt x="18" y="0"/>
                    </a:lnTo>
                    <a:lnTo>
                      <a:pt x="0" y="8"/>
                    </a:lnTo>
                    <a:lnTo>
                      <a:pt x="54" y="30"/>
                    </a:lnTo>
                    <a:lnTo>
                      <a:pt x="72" y="24"/>
                    </a:lnTo>
                    <a:close/>
                  </a:path>
                </a:pathLst>
              </a:custGeom>
              <a:solidFill>
                <a:srgbClr val="008A6B"/>
              </a:solidFill>
              <a:ln w="0">
                <a:solidFill>
                  <a:srgbClr val="008A6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607" name="Freeform 175"/>
              <p:cNvSpPr>
                <a:spLocks noChangeAspect="1"/>
              </p:cNvSpPr>
              <p:nvPr/>
            </p:nvSpPr>
            <p:spPr bwMode="auto">
              <a:xfrm>
                <a:off x="862" y="1314"/>
                <a:ext cx="72" cy="30"/>
              </a:xfrm>
              <a:custGeom>
                <a:avLst/>
                <a:gdLst/>
                <a:ahLst/>
                <a:cxnLst>
                  <a:cxn ang="0">
                    <a:pos x="72" y="24"/>
                  </a:cxn>
                  <a:cxn ang="0">
                    <a:pos x="18" y="0"/>
                  </a:cxn>
                  <a:cxn ang="0">
                    <a:pos x="0" y="8"/>
                  </a:cxn>
                  <a:cxn ang="0">
                    <a:pos x="54" y="30"/>
                  </a:cxn>
                  <a:cxn ang="0">
                    <a:pos x="72" y="24"/>
                  </a:cxn>
                </a:cxnLst>
                <a:rect l="0" t="0" r="r" b="b"/>
                <a:pathLst>
                  <a:path w="72" h="30">
                    <a:moveTo>
                      <a:pt x="72" y="24"/>
                    </a:moveTo>
                    <a:lnTo>
                      <a:pt x="18" y="0"/>
                    </a:lnTo>
                    <a:lnTo>
                      <a:pt x="0" y="8"/>
                    </a:lnTo>
                    <a:lnTo>
                      <a:pt x="54" y="30"/>
                    </a:lnTo>
                    <a:lnTo>
                      <a:pt x="72" y="2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608" name="Freeform 176"/>
              <p:cNvSpPr>
                <a:spLocks noChangeAspect="1"/>
              </p:cNvSpPr>
              <p:nvPr/>
            </p:nvSpPr>
            <p:spPr bwMode="auto">
              <a:xfrm>
                <a:off x="844" y="1322"/>
                <a:ext cx="72" cy="30"/>
              </a:xfrm>
              <a:custGeom>
                <a:avLst/>
                <a:gdLst/>
                <a:ahLst/>
                <a:cxnLst>
                  <a:cxn ang="0">
                    <a:pos x="72" y="22"/>
                  </a:cxn>
                  <a:cxn ang="0">
                    <a:pos x="18" y="0"/>
                  </a:cxn>
                  <a:cxn ang="0">
                    <a:pos x="0" y="6"/>
                  </a:cxn>
                  <a:cxn ang="0">
                    <a:pos x="54" y="30"/>
                  </a:cxn>
                  <a:cxn ang="0">
                    <a:pos x="72" y="22"/>
                  </a:cxn>
                </a:cxnLst>
                <a:rect l="0" t="0" r="r" b="b"/>
                <a:pathLst>
                  <a:path w="72" h="30">
                    <a:moveTo>
                      <a:pt x="72" y="22"/>
                    </a:moveTo>
                    <a:lnTo>
                      <a:pt x="18" y="0"/>
                    </a:lnTo>
                    <a:lnTo>
                      <a:pt x="0" y="6"/>
                    </a:lnTo>
                    <a:lnTo>
                      <a:pt x="54" y="30"/>
                    </a:lnTo>
                    <a:lnTo>
                      <a:pt x="72" y="22"/>
                    </a:lnTo>
                    <a:close/>
                  </a:path>
                </a:pathLst>
              </a:custGeom>
              <a:solidFill>
                <a:srgbClr val="008B6B"/>
              </a:solidFill>
              <a:ln w="0">
                <a:solidFill>
                  <a:srgbClr val="008B6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609" name="Freeform 177"/>
              <p:cNvSpPr>
                <a:spLocks noChangeAspect="1"/>
              </p:cNvSpPr>
              <p:nvPr/>
            </p:nvSpPr>
            <p:spPr bwMode="auto">
              <a:xfrm>
                <a:off x="844" y="1322"/>
                <a:ext cx="72" cy="30"/>
              </a:xfrm>
              <a:custGeom>
                <a:avLst/>
                <a:gdLst/>
                <a:ahLst/>
                <a:cxnLst>
                  <a:cxn ang="0">
                    <a:pos x="72" y="22"/>
                  </a:cxn>
                  <a:cxn ang="0">
                    <a:pos x="18" y="0"/>
                  </a:cxn>
                  <a:cxn ang="0">
                    <a:pos x="0" y="6"/>
                  </a:cxn>
                  <a:cxn ang="0">
                    <a:pos x="54" y="30"/>
                  </a:cxn>
                  <a:cxn ang="0">
                    <a:pos x="72" y="22"/>
                  </a:cxn>
                </a:cxnLst>
                <a:rect l="0" t="0" r="r" b="b"/>
                <a:pathLst>
                  <a:path w="72" h="30">
                    <a:moveTo>
                      <a:pt x="72" y="22"/>
                    </a:moveTo>
                    <a:lnTo>
                      <a:pt x="18" y="0"/>
                    </a:lnTo>
                    <a:lnTo>
                      <a:pt x="0" y="6"/>
                    </a:lnTo>
                    <a:lnTo>
                      <a:pt x="54" y="30"/>
                    </a:lnTo>
                    <a:lnTo>
                      <a:pt x="72" y="2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610" name="Freeform 178"/>
              <p:cNvSpPr>
                <a:spLocks noChangeAspect="1"/>
              </p:cNvSpPr>
              <p:nvPr/>
            </p:nvSpPr>
            <p:spPr bwMode="auto">
              <a:xfrm>
                <a:off x="828" y="1328"/>
                <a:ext cx="70" cy="30"/>
              </a:xfrm>
              <a:custGeom>
                <a:avLst/>
                <a:gdLst/>
                <a:ahLst/>
                <a:cxnLst>
                  <a:cxn ang="0">
                    <a:pos x="70" y="24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4" y="30"/>
                  </a:cxn>
                  <a:cxn ang="0">
                    <a:pos x="70" y="24"/>
                  </a:cxn>
                </a:cxnLst>
                <a:rect l="0" t="0" r="r" b="b"/>
                <a:pathLst>
                  <a:path w="70" h="30">
                    <a:moveTo>
                      <a:pt x="70" y="24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4" y="30"/>
                    </a:lnTo>
                    <a:lnTo>
                      <a:pt x="70" y="24"/>
                    </a:lnTo>
                    <a:close/>
                  </a:path>
                </a:pathLst>
              </a:custGeom>
              <a:solidFill>
                <a:srgbClr val="008B6A"/>
              </a:solidFill>
              <a:ln w="0">
                <a:solidFill>
                  <a:srgbClr val="008B6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611" name="Freeform 179"/>
              <p:cNvSpPr>
                <a:spLocks noChangeAspect="1"/>
              </p:cNvSpPr>
              <p:nvPr/>
            </p:nvSpPr>
            <p:spPr bwMode="auto">
              <a:xfrm>
                <a:off x="828" y="1328"/>
                <a:ext cx="70" cy="30"/>
              </a:xfrm>
              <a:custGeom>
                <a:avLst/>
                <a:gdLst/>
                <a:ahLst/>
                <a:cxnLst>
                  <a:cxn ang="0">
                    <a:pos x="70" y="24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4" y="30"/>
                  </a:cxn>
                  <a:cxn ang="0">
                    <a:pos x="70" y="24"/>
                  </a:cxn>
                </a:cxnLst>
                <a:rect l="0" t="0" r="r" b="b"/>
                <a:pathLst>
                  <a:path w="70" h="30">
                    <a:moveTo>
                      <a:pt x="70" y="24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4" y="30"/>
                    </a:lnTo>
                    <a:lnTo>
                      <a:pt x="70" y="2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612" name="Freeform 180"/>
              <p:cNvSpPr>
                <a:spLocks noChangeAspect="1"/>
              </p:cNvSpPr>
              <p:nvPr/>
            </p:nvSpPr>
            <p:spPr bwMode="auto">
              <a:xfrm>
                <a:off x="810" y="1334"/>
                <a:ext cx="72" cy="32"/>
              </a:xfrm>
              <a:custGeom>
                <a:avLst/>
                <a:gdLst/>
                <a:ahLst/>
                <a:cxnLst>
                  <a:cxn ang="0">
                    <a:pos x="72" y="24"/>
                  </a:cxn>
                  <a:cxn ang="0">
                    <a:pos x="18" y="0"/>
                  </a:cxn>
                  <a:cxn ang="0">
                    <a:pos x="0" y="8"/>
                  </a:cxn>
                  <a:cxn ang="0">
                    <a:pos x="54" y="32"/>
                  </a:cxn>
                  <a:cxn ang="0">
                    <a:pos x="72" y="24"/>
                  </a:cxn>
                </a:cxnLst>
                <a:rect l="0" t="0" r="r" b="b"/>
                <a:pathLst>
                  <a:path w="72" h="32">
                    <a:moveTo>
                      <a:pt x="72" y="24"/>
                    </a:moveTo>
                    <a:lnTo>
                      <a:pt x="18" y="0"/>
                    </a:lnTo>
                    <a:lnTo>
                      <a:pt x="0" y="8"/>
                    </a:lnTo>
                    <a:lnTo>
                      <a:pt x="54" y="32"/>
                    </a:lnTo>
                    <a:lnTo>
                      <a:pt x="72" y="24"/>
                    </a:lnTo>
                    <a:close/>
                  </a:path>
                </a:pathLst>
              </a:custGeom>
              <a:solidFill>
                <a:srgbClr val="008B69"/>
              </a:solidFill>
              <a:ln w="0">
                <a:solidFill>
                  <a:srgbClr val="008B6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613" name="Freeform 181"/>
              <p:cNvSpPr>
                <a:spLocks noChangeAspect="1"/>
              </p:cNvSpPr>
              <p:nvPr/>
            </p:nvSpPr>
            <p:spPr bwMode="auto">
              <a:xfrm>
                <a:off x="810" y="1334"/>
                <a:ext cx="72" cy="32"/>
              </a:xfrm>
              <a:custGeom>
                <a:avLst/>
                <a:gdLst/>
                <a:ahLst/>
                <a:cxnLst>
                  <a:cxn ang="0">
                    <a:pos x="72" y="24"/>
                  </a:cxn>
                  <a:cxn ang="0">
                    <a:pos x="18" y="0"/>
                  </a:cxn>
                  <a:cxn ang="0">
                    <a:pos x="0" y="8"/>
                  </a:cxn>
                  <a:cxn ang="0">
                    <a:pos x="54" y="32"/>
                  </a:cxn>
                  <a:cxn ang="0">
                    <a:pos x="72" y="24"/>
                  </a:cxn>
                </a:cxnLst>
                <a:rect l="0" t="0" r="r" b="b"/>
                <a:pathLst>
                  <a:path w="72" h="32">
                    <a:moveTo>
                      <a:pt x="72" y="24"/>
                    </a:moveTo>
                    <a:lnTo>
                      <a:pt x="18" y="0"/>
                    </a:lnTo>
                    <a:lnTo>
                      <a:pt x="0" y="8"/>
                    </a:lnTo>
                    <a:lnTo>
                      <a:pt x="54" y="32"/>
                    </a:lnTo>
                    <a:lnTo>
                      <a:pt x="72" y="2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614" name="Freeform 182"/>
              <p:cNvSpPr>
                <a:spLocks noChangeAspect="1"/>
              </p:cNvSpPr>
              <p:nvPr/>
            </p:nvSpPr>
            <p:spPr bwMode="auto">
              <a:xfrm>
                <a:off x="790" y="1342"/>
                <a:ext cx="74" cy="30"/>
              </a:xfrm>
              <a:custGeom>
                <a:avLst/>
                <a:gdLst/>
                <a:ahLst/>
                <a:cxnLst>
                  <a:cxn ang="0">
                    <a:pos x="74" y="24"/>
                  </a:cxn>
                  <a:cxn ang="0">
                    <a:pos x="20" y="0"/>
                  </a:cxn>
                  <a:cxn ang="0">
                    <a:pos x="0" y="6"/>
                  </a:cxn>
                  <a:cxn ang="0">
                    <a:pos x="54" y="30"/>
                  </a:cxn>
                  <a:cxn ang="0">
                    <a:pos x="74" y="24"/>
                  </a:cxn>
                </a:cxnLst>
                <a:rect l="0" t="0" r="r" b="b"/>
                <a:pathLst>
                  <a:path w="74" h="30">
                    <a:moveTo>
                      <a:pt x="74" y="24"/>
                    </a:moveTo>
                    <a:lnTo>
                      <a:pt x="20" y="0"/>
                    </a:lnTo>
                    <a:lnTo>
                      <a:pt x="0" y="6"/>
                    </a:lnTo>
                    <a:lnTo>
                      <a:pt x="54" y="30"/>
                    </a:lnTo>
                    <a:lnTo>
                      <a:pt x="74" y="24"/>
                    </a:lnTo>
                    <a:close/>
                  </a:path>
                </a:pathLst>
              </a:custGeom>
              <a:solidFill>
                <a:srgbClr val="008B69"/>
              </a:solidFill>
              <a:ln w="0">
                <a:solidFill>
                  <a:srgbClr val="008B6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615" name="Freeform 183"/>
              <p:cNvSpPr>
                <a:spLocks noChangeAspect="1"/>
              </p:cNvSpPr>
              <p:nvPr/>
            </p:nvSpPr>
            <p:spPr bwMode="auto">
              <a:xfrm>
                <a:off x="790" y="1342"/>
                <a:ext cx="74" cy="30"/>
              </a:xfrm>
              <a:custGeom>
                <a:avLst/>
                <a:gdLst/>
                <a:ahLst/>
                <a:cxnLst>
                  <a:cxn ang="0">
                    <a:pos x="74" y="24"/>
                  </a:cxn>
                  <a:cxn ang="0">
                    <a:pos x="20" y="0"/>
                  </a:cxn>
                  <a:cxn ang="0">
                    <a:pos x="0" y="6"/>
                  </a:cxn>
                  <a:cxn ang="0">
                    <a:pos x="54" y="30"/>
                  </a:cxn>
                  <a:cxn ang="0">
                    <a:pos x="74" y="24"/>
                  </a:cxn>
                </a:cxnLst>
                <a:rect l="0" t="0" r="r" b="b"/>
                <a:pathLst>
                  <a:path w="74" h="30">
                    <a:moveTo>
                      <a:pt x="74" y="24"/>
                    </a:moveTo>
                    <a:lnTo>
                      <a:pt x="20" y="0"/>
                    </a:lnTo>
                    <a:lnTo>
                      <a:pt x="0" y="6"/>
                    </a:lnTo>
                    <a:lnTo>
                      <a:pt x="54" y="30"/>
                    </a:lnTo>
                    <a:lnTo>
                      <a:pt x="74" y="2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616" name="Freeform 184"/>
              <p:cNvSpPr>
                <a:spLocks noChangeAspect="1"/>
              </p:cNvSpPr>
              <p:nvPr/>
            </p:nvSpPr>
            <p:spPr bwMode="auto">
              <a:xfrm>
                <a:off x="772" y="1348"/>
                <a:ext cx="72" cy="32"/>
              </a:xfrm>
              <a:custGeom>
                <a:avLst/>
                <a:gdLst/>
                <a:ahLst/>
                <a:cxnLst>
                  <a:cxn ang="0">
                    <a:pos x="72" y="24"/>
                  </a:cxn>
                  <a:cxn ang="0">
                    <a:pos x="18" y="0"/>
                  </a:cxn>
                  <a:cxn ang="0">
                    <a:pos x="0" y="6"/>
                  </a:cxn>
                  <a:cxn ang="0">
                    <a:pos x="54" y="32"/>
                  </a:cxn>
                  <a:cxn ang="0">
                    <a:pos x="72" y="24"/>
                  </a:cxn>
                </a:cxnLst>
                <a:rect l="0" t="0" r="r" b="b"/>
                <a:pathLst>
                  <a:path w="72" h="32">
                    <a:moveTo>
                      <a:pt x="72" y="24"/>
                    </a:moveTo>
                    <a:lnTo>
                      <a:pt x="18" y="0"/>
                    </a:lnTo>
                    <a:lnTo>
                      <a:pt x="0" y="6"/>
                    </a:lnTo>
                    <a:lnTo>
                      <a:pt x="54" y="32"/>
                    </a:lnTo>
                    <a:lnTo>
                      <a:pt x="72" y="24"/>
                    </a:lnTo>
                    <a:close/>
                  </a:path>
                </a:pathLst>
              </a:custGeom>
              <a:solidFill>
                <a:srgbClr val="008B68"/>
              </a:solidFill>
              <a:ln w="0">
                <a:solidFill>
                  <a:srgbClr val="008B6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617" name="Freeform 185"/>
              <p:cNvSpPr>
                <a:spLocks noChangeAspect="1"/>
              </p:cNvSpPr>
              <p:nvPr/>
            </p:nvSpPr>
            <p:spPr bwMode="auto">
              <a:xfrm>
                <a:off x="772" y="1348"/>
                <a:ext cx="72" cy="32"/>
              </a:xfrm>
              <a:custGeom>
                <a:avLst/>
                <a:gdLst/>
                <a:ahLst/>
                <a:cxnLst>
                  <a:cxn ang="0">
                    <a:pos x="72" y="24"/>
                  </a:cxn>
                  <a:cxn ang="0">
                    <a:pos x="18" y="0"/>
                  </a:cxn>
                  <a:cxn ang="0">
                    <a:pos x="0" y="6"/>
                  </a:cxn>
                  <a:cxn ang="0">
                    <a:pos x="54" y="32"/>
                  </a:cxn>
                  <a:cxn ang="0">
                    <a:pos x="72" y="24"/>
                  </a:cxn>
                </a:cxnLst>
                <a:rect l="0" t="0" r="r" b="b"/>
                <a:pathLst>
                  <a:path w="72" h="32">
                    <a:moveTo>
                      <a:pt x="72" y="24"/>
                    </a:moveTo>
                    <a:lnTo>
                      <a:pt x="18" y="0"/>
                    </a:lnTo>
                    <a:lnTo>
                      <a:pt x="0" y="6"/>
                    </a:lnTo>
                    <a:lnTo>
                      <a:pt x="54" y="32"/>
                    </a:lnTo>
                    <a:lnTo>
                      <a:pt x="72" y="2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618" name="Freeform 186"/>
              <p:cNvSpPr>
                <a:spLocks noChangeAspect="1"/>
              </p:cNvSpPr>
              <p:nvPr/>
            </p:nvSpPr>
            <p:spPr bwMode="auto">
              <a:xfrm>
                <a:off x="754" y="1354"/>
                <a:ext cx="72" cy="32"/>
              </a:xfrm>
              <a:custGeom>
                <a:avLst/>
                <a:gdLst/>
                <a:ahLst/>
                <a:cxnLst>
                  <a:cxn ang="0">
                    <a:pos x="72" y="26"/>
                  </a:cxn>
                  <a:cxn ang="0">
                    <a:pos x="18" y="0"/>
                  </a:cxn>
                  <a:cxn ang="0">
                    <a:pos x="0" y="8"/>
                  </a:cxn>
                  <a:cxn ang="0">
                    <a:pos x="54" y="32"/>
                  </a:cxn>
                  <a:cxn ang="0">
                    <a:pos x="72" y="26"/>
                  </a:cxn>
                </a:cxnLst>
                <a:rect l="0" t="0" r="r" b="b"/>
                <a:pathLst>
                  <a:path w="72" h="32">
                    <a:moveTo>
                      <a:pt x="72" y="26"/>
                    </a:moveTo>
                    <a:lnTo>
                      <a:pt x="18" y="0"/>
                    </a:lnTo>
                    <a:lnTo>
                      <a:pt x="0" y="8"/>
                    </a:lnTo>
                    <a:lnTo>
                      <a:pt x="54" y="32"/>
                    </a:lnTo>
                    <a:lnTo>
                      <a:pt x="72" y="26"/>
                    </a:lnTo>
                    <a:close/>
                  </a:path>
                </a:pathLst>
              </a:custGeom>
              <a:solidFill>
                <a:srgbClr val="008B67"/>
              </a:solidFill>
              <a:ln w="0">
                <a:solidFill>
                  <a:srgbClr val="008B6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619" name="Freeform 187"/>
              <p:cNvSpPr>
                <a:spLocks noChangeAspect="1"/>
              </p:cNvSpPr>
              <p:nvPr/>
            </p:nvSpPr>
            <p:spPr bwMode="auto">
              <a:xfrm>
                <a:off x="754" y="1354"/>
                <a:ext cx="72" cy="32"/>
              </a:xfrm>
              <a:custGeom>
                <a:avLst/>
                <a:gdLst/>
                <a:ahLst/>
                <a:cxnLst>
                  <a:cxn ang="0">
                    <a:pos x="72" y="26"/>
                  </a:cxn>
                  <a:cxn ang="0">
                    <a:pos x="18" y="0"/>
                  </a:cxn>
                  <a:cxn ang="0">
                    <a:pos x="0" y="8"/>
                  </a:cxn>
                  <a:cxn ang="0">
                    <a:pos x="54" y="32"/>
                  </a:cxn>
                  <a:cxn ang="0">
                    <a:pos x="72" y="26"/>
                  </a:cxn>
                </a:cxnLst>
                <a:rect l="0" t="0" r="r" b="b"/>
                <a:pathLst>
                  <a:path w="72" h="32">
                    <a:moveTo>
                      <a:pt x="72" y="26"/>
                    </a:moveTo>
                    <a:lnTo>
                      <a:pt x="18" y="0"/>
                    </a:lnTo>
                    <a:lnTo>
                      <a:pt x="0" y="8"/>
                    </a:lnTo>
                    <a:lnTo>
                      <a:pt x="54" y="32"/>
                    </a:lnTo>
                    <a:lnTo>
                      <a:pt x="72" y="2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620" name="Freeform 188"/>
              <p:cNvSpPr>
                <a:spLocks noChangeAspect="1"/>
              </p:cNvSpPr>
              <p:nvPr/>
            </p:nvSpPr>
            <p:spPr bwMode="auto">
              <a:xfrm>
                <a:off x="736" y="1362"/>
                <a:ext cx="72" cy="32"/>
              </a:xfrm>
              <a:custGeom>
                <a:avLst/>
                <a:gdLst/>
                <a:ahLst/>
                <a:cxnLst>
                  <a:cxn ang="0">
                    <a:pos x="72" y="24"/>
                  </a:cxn>
                  <a:cxn ang="0">
                    <a:pos x="18" y="0"/>
                  </a:cxn>
                  <a:cxn ang="0">
                    <a:pos x="0" y="6"/>
                  </a:cxn>
                  <a:cxn ang="0">
                    <a:pos x="52" y="32"/>
                  </a:cxn>
                  <a:cxn ang="0">
                    <a:pos x="72" y="24"/>
                  </a:cxn>
                </a:cxnLst>
                <a:rect l="0" t="0" r="r" b="b"/>
                <a:pathLst>
                  <a:path w="72" h="32">
                    <a:moveTo>
                      <a:pt x="72" y="24"/>
                    </a:moveTo>
                    <a:lnTo>
                      <a:pt x="18" y="0"/>
                    </a:lnTo>
                    <a:lnTo>
                      <a:pt x="0" y="6"/>
                    </a:lnTo>
                    <a:lnTo>
                      <a:pt x="52" y="32"/>
                    </a:lnTo>
                    <a:lnTo>
                      <a:pt x="72" y="24"/>
                    </a:lnTo>
                    <a:close/>
                  </a:path>
                </a:pathLst>
              </a:custGeom>
              <a:solidFill>
                <a:srgbClr val="008B67"/>
              </a:solidFill>
              <a:ln w="0">
                <a:solidFill>
                  <a:srgbClr val="008B6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621" name="Freeform 189"/>
              <p:cNvSpPr>
                <a:spLocks noChangeAspect="1"/>
              </p:cNvSpPr>
              <p:nvPr/>
            </p:nvSpPr>
            <p:spPr bwMode="auto">
              <a:xfrm>
                <a:off x="736" y="1362"/>
                <a:ext cx="72" cy="32"/>
              </a:xfrm>
              <a:custGeom>
                <a:avLst/>
                <a:gdLst/>
                <a:ahLst/>
                <a:cxnLst>
                  <a:cxn ang="0">
                    <a:pos x="72" y="24"/>
                  </a:cxn>
                  <a:cxn ang="0">
                    <a:pos x="18" y="0"/>
                  </a:cxn>
                  <a:cxn ang="0">
                    <a:pos x="0" y="6"/>
                  </a:cxn>
                  <a:cxn ang="0">
                    <a:pos x="52" y="32"/>
                  </a:cxn>
                  <a:cxn ang="0">
                    <a:pos x="72" y="24"/>
                  </a:cxn>
                </a:cxnLst>
                <a:rect l="0" t="0" r="r" b="b"/>
                <a:pathLst>
                  <a:path w="72" h="32">
                    <a:moveTo>
                      <a:pt x="72" y="24"/>
                    </a:moveTo>
                    <a:lnTo>
                      <a:pt x="18" y="0"/>
                    </a:lnTo>
                    <a:lnTo>
                      <a:pt x="0" y="6"/>
                    </a:lnTo>
                    <a:lnTo>
                      <a:pt x="52" y="32"/>
                    </a:lnTo>
                    <a:lnTo>
                      <a:pt x="72" y="2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622" name="Freeform 190"/>
              <p:cNvSpPr>
                <a:spLocks noChangeAspect="1"/>
              </p:cNvSpPr>
              <p:nvPr/>
            </p:nvSpPr>
            <p:spPr bwMode="auto">
              <a:xfrm>
                <a:off x="716" y="1368"/>
                <a:ext cx="72" cy="32"/>
              </a:xfrm>
              <a:custGeom>
                <a:avLst/>
                <a:gdLst/>
                <a:ahLst/>
                <a:cxnLst>
                  <a:cxn ang="0">
                    <a:pos x="72" y="26"/>
                  </a:cxn>
                  <a:cxn ang="0">
                    <a:pos x="20" y="0"/>
                  </a:cxn>
                  <a:cxn ang="0">
                    <a:pos x="0" y="8"/>
                  </a:cxn>
                  <a:cxn ang="0">
                    <a:pos x="54" y="32"/>
                  </a:cxn>
                  <a:cxn ang="0">
                    <a:pos x="72" y="26"/>
                  </a:cxn>
                </a:cxnLst>
                <a:rect l="0" t="0" r="r" b="b"/>
                <a:pathLst>
                  <a:path w="72" h="32">
                    <a:moveTo>
                      <a:pt x="72" y="26"/>
                    </a:moveTo>
                    <a:lnTo>
                      <a:pt x="20" y="0"/>
                    </a:lnTo>
                    <a:lnTo>
                      <a:pt x="0" y="8"/>
                    </a:lnTo>
                    <a:lnTo>
                      <a:pt x="54" y="32"/>
                    </a:lnTo>
                    <a:lnTo>
                      <a:pt x="72" y="26"/>
                    </a:lnTo>
                    <a:close/>
                  </a:path>
                </a:pathLst>
              </a:custGeom>
              <a:solidFill>
                <a:srgbClr val="008B66"/>
              </a:solidFill>
              <a:ln w="0">
                <a:solidFill>
                  <a:srgbClr val="008B6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623" name="Freeform 191"/>
              <p:cNvSpPr>
                <a:spLocks noChangeAspect="1"/>
              </p:cNvSpPr>
              <p:nvPr/>
            </p:nvSpPr>
            <p:spPr bwMode="auto">
              <a:xfrm>
                <a:off x="716" y="1368"/>
                <a:ext cx="72" cy="32"/>
              </a:xfrm>
              <a:custGeom>
                <a:avLst/>
                <a:gdLst/>
                <a:ahLst/>
                <a:cxnLst>
                  <a:cxn ang="0">
                    <a:pos x="72" y="26"/>
                  </a:cxn>
                  <a:cxn ang="0">
                    <a:pos x="20" y="0"/>
                  </a:cxn>
                  <a:cxn ang="0">
                    <a:pos x="0" y="8"/>
                  </a:cxn>
                  <a:cxn ang="0">
                    <a:pos x="54" y="32"/>
                  </a:cxn>
                  <a:cxn ang="0">
                    <a:pos x="72" y="26"/>
                  </a:cxn>
                </a:cxnLst>
                <a:rect l="0" t="0" r="r" b="b"/>
                <a:pathLst>
                  <a:path w="72" h="32">
                    <a:moveTo>
                      <a:pt x="72" y="26"/>
                    </a:moveTo>
                    <a:lnTo>
                      <a:pt x="20" y="0"/>
                    </a:lnTo>
                    <a:lnTo>
                      <a:pt x="0" y="8"/>
                    </a:lnTo>
                    <a:lnTo>
                      <a:pt x="54" y="32"/>
                    </a:lnTo>
                    <a:lnTo>
                      <a:pt x="72" y="2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624" name="Freeform 192"/>
              <p:cNvSpPr>
                <a:spLocks noChangeAspect="1"/>
              </p:cNvSpPr>
              <p:nvPr/>
            </p:nvSpPr>
            <p:spPr bwMode="auto">
              <a:xfrm>
                <a:off x="696" y="1376"/>
                <a:ext cx="74" cy="30"/>
              </a:xfrm>
              <a:custGeom>
                <a:avLst/>
                <a:gdLst/>
                <a:ahLst/>
                <a:cxnLst>
                  <a:cxn ang="0">
                    <a:pos x="74" y="24"/>
                  </a:cxn>
                  <a:cxn ang="0">
                    <a:pos x="20" y="0"/>
                  </a:cxn>
                  <a:cxn ang="0">
                    <a:pos x="0" y="6"/>
                  </a:cxn>
                  <a:cxn ang="0">
                    <a:pos x="54" y="30"/>
                  </a:cxn>
                  <a:cxn ang="0">
                    <a:pos x="74" y="24"/>
                  </a:cxn>
                </a:cxnLst>
                <a:rect l="0" t="0" r="r" b="b"/>
                <a:pathLst>
                  <a:path w="74" h="30">
                    <a:moveTo>
                      <a:pt x="74" y="24"/>
                    </a:moveTo>
                    <a:lnTo>
                      <a:pt x="20" y="0"/>
                    </a:lnTo>
                    <a:lnTo>
                      <a:pt x="0" y="6"/>
                    </a:lnTo>
                    <a:lnTo>
                      <a:pt x="54" y="30"/>
                    </a:lnTo>
                    <a:lnTo>
                      <a:pt x="74" y="24"/>
                    </a:lnTo>
                    <a:close/>
                  </a:path>
                </a:pathLst>
              </a:custGeom>
              <a:solidFill>
                <a:srgbClr val="008B65"/>
              </a:solidFill>
              <a:ln w="0">
                <a:solidFill>
                  <a:srgbClr val="008B6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625" name="Freeform 193"/>
              <p:cNvSpPr>
                <a:spLocks noChangeAspect="1"/>
              </p:cNvSpPr>
              <p:nvPr/>
            </p:nvSpPr>
            <p:spPr bwMode="auto">
              <a:xfrm>
                <a:off x="696" y="1376"/>
                <a:ext cx="74" cy="30"/>
              </a:xfrm>
              <a:custGeom>
                <a:avLst/>
                <a:gdLst/>
                <a:ahLst/>
                <a:cxnLst>
                  <a:cxn ang="0">
                    <a:pos x="74" y="24"/>
                  </a:cxn>
                  <a:cxn ang="0">
                    <a:pos x="20" y="0"/>
                  </a:cxn>
                  <a:cxn ang="0">
                    <a:pos x="0" y="6"/>
                  </a:cxn>
                  <a:cxn ang="0">
                    <a:pos x="54" y="30"/>
                  </a:cxn>
                  <a:cxn ang="0">
                    <a:pos x="74" y="24"/>
                  </a:cxn>
                </a:cxnLst>
                <a:rect l="0" t="0" r="r" b="b"/>
                <a:pathLst>
                  <a:path w="74" h="30">
                    <a:moveTo>
                      <a:pt x="74" y="24"/>
                    </a:moveTo>
                    <a:lnTo>
                      <a:pt x="20" y="0"/>
                    </a:lnTo>
                    <a:lnTo>
                      <a:pt x="0" y="6"/>
                    </a:lnTo>
                    <a:lnTo>
                      <a:pt x="54" y="30"/>
                    </a:lnTo>
                    <a:lnTo>
                      <a:pt x="74" y="2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626" name="Freeform 194"/>
              <p:cNvSpPr>
                <a:spLocks noChangeAspect="1"/>
              </p:cNvSpPr>
              <p:nvPr/>
            </p:nvSpPr>
            <p:spPr bwMode="auto">
              <a:xfrm>
                <a:off x="678" y="1382"/>
                <a:ext cx="72" cy="32"/>
              </a:xfrm>
              <a:custGeom>
                <a:avLst/>
                <a:gdLst/>
                <a:ahLst/>
                <a:cxnLst>
                  <a:cxn ang="0">
                    <a:pos x="72" y="24"/>
                  </a:cxn>
                  <a:cxn ang="0">
                    <a:pos x="18" y="0"/>
                  </a:cxn>
                  <a:cxn ang="0">
                    <a:pos x="0" y="6"/>
                  </a:cxn>
                  <a:cxn ang="0">
                    <a:pos x="54" y="32"/>
                  </a:cxn>
                  <a:cxn ang="0">
                    <a:pos x="72" y="24"/>
                  </a:cxn>
                </a:cxnLst>
                <a:rect l="0" t="0" r="r" b="b"/>
                <a:pathLst>
                  <a:path w="72" h="32">
                    <a:moveTo>
                      <a:pt x="72" y="24"/>
                    </a:moveTo>
                    <a:lnTo>
                      <a:pt x="18" y="0"/>
                    </a:lnTo>
                    <a:lnTo>
                      <a:pt x="0" y="6"/>
                    </a:lnTo>
                    <a:lnTo>
                      <a:pt x="54" y="32"/>
                    </a:lnTo>
                    <a:lnTo>
                      <a:pt x="72" y="24"/>
                    </a:lnTo>
                    <a:close/>
                  </a:path>
                </a:pathLst>
              </a:custGeom>
              <a:solidFill>
                <a:srgbClr val="008A65"/>
              </a:solidFill>
              <a:ln w="0">
                <a:solidFill>
                  <a:srgbClr val="008A6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627" name="Freeform 195"/>
              <p:cNvSpPr>
                <a:spLocks noChangeAspect="1"/>
              </p:cNvSpPr>
              <p:nvPr/>
            </p:nvSpPr>
            <p:spPr bwMode="auto">
              <a:xfrm>
                <a:off x="678" y="1382"/>
                <a:ext cx="72" cy="32"/>
              </a:xfrm>
              <a:custGeom>
                <a:avLst/>
                <a:gdLst/>
                <a:ahLst/>
                <a:cxnLst>
                  <a:cxn ang="0">
                    <a:pos x="72" y="24"/>
                  </a:cxn>
                  <a:cxn ang="0">
                    <a:pos x="18" y="0"/>
                  </a:cxn>
                  <a:cxn ang="0">
                    <a:pos x="0" y="6"/>
                  </a:cxn>
                  <a:cxn ang="0">
                    <a:pos x="54" y="32"/>
                  </a:cxn>
                  <a:cxn ang="0">
                    <a:pos x="72" y="24"/>
                  </a:cxn>
                </a:cxnLst>
                <a:rect l="0" t="0" r="r" b="b"/>
                <a:pathLst>
                  <a:path w="72" h="32">
                    <a:moveTo>
                      <a:pt x="72" y="24"/>
                    </a:moveTo>
                    <a:lnTo>
                      <a:pt x="18" y="0"/>
                    </a:lnTo>
                    <a:lnTo>
                      <a:pt x="0" y="6"/>
                    </a:lnTo>
                    <a:lnTo>
                      <a:pt x="54" y="32"/>
                    </a:lnTo>
                    <a:lnTo>
                      <a:pt x="72" y="2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13" name="Group 196"/>
              <p:cNvGrpSpPr>
                <a:grpSpLocks noChangeAspect="1"/>
              </p:cNvGrpSpPr>
              <p:nvPr/>
            </p:nvGrpSpPr>
            <p:grpSpPr bwMode="auto">
              <a:xfrm>
                <a:off x="176" y="1238"/>
                <a:ext cx="1116" cy="430"/>
                <a:chOff x="294" y="1214"/>
                <a:chExt cx="1116" cy="430"/>
              </a:xfrm>
            </p:grpSpPr>
            <p:sp>
              <p:nvSpPr>
                <p:cNvPr id="146629" name="Freeform 197"/>
                <p:cNvSpPr>
                  <a:spLocks noChangeAspect="1"/>
                </p:cNvSpPr>
                <p:nvPr/>
              </p:nvSpPr>
              <p:spPr bwMode="auto">
                <a:xfrm>
                  <a:off x="776" y="1364"/>
                  <a:ext cx="74" cy="32"/>
                </a:xfrm>
                <a:custGeom>
                  <a:avLst/>
                  <a:gdLst/>
                  <a:ahLst/>
                  <a:cxnLst>
                    <a:cxn ang="0">
                      <a:pos x="74" y="26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54" y="32"/>
                    </a:cxn>
                    <a:cxn ang="0">
                      <a:pos x="74" y="26"/>
                    </a:cxn>
                  </a:cxnLst>
                  <a:rect l="0" t="0" r="r" b="b"/>
                  <a:pathLst>
                    <a:path w="74" h="32">
                      <a:moveTo>
                        <a:pt x="74" y="26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54" y="32"/>
                      </a:lnTo>
                      <a:lnTo>
                        <a:pt x="74" y="26"/>
                      </a:lnTo>
                      <a:close/>
                    </a:path>
                  </a:pathLst>
                </a:custGeom>
                <a:solidFill>
                  <a:srgbClr val="008A64"/>
                </a:solidFill>
                <a:ln w="0">
                  <a:solidFill>
                    <a:srgbClr val="008A6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30" name="Freeform 198"/>
                <p:cNvSpPr>
                  <a:spLocks noChangeAspect="1"/>
                </p:cNvSpPr>
                <p:nvPr/>
              </p:nvSpPr>
              <p:spPr bwMode="auto">
                <a:xfrm>
                  <a:off x="776" y="1364"/>
                  <a:ext cx="74" cy="32"/>
                </a:xfrm>
                <a:custGeom>
                  <a:avLst/>
                  <a:gdLst/>
                  <a:ahLst/>
                  <a:cxnLst>
                    <a:cxn ang="0">
                      <a:pos x="74" y="26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54" y="32"/>
                    </a:cxn>
                    <a:cxn ang="0">
                      <a:pos x="74" y="26"/>
                    </a:cxn>
                  </a:cxnLst>
                  <a:rect l="0" t="0" r="r" b="b"/>
                  <a:pathLst>
                    <a:path w="74" h="32">
                      <a:moveTo>
                        <a:pt x="74" y="26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54" y="32"/>
                      </a:lnTo>
                      <a:lnTo>
                        <a:pt x="74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31" name="Freeform 199"/>
                <p:cNvSpPr>
                  <a:spLocks noChangeAspect="1"/>
                </p:cNvSpPr>
                <p:nvPr/>
              </p:nvSpPr>
              <p:spPr bwMode="auto">
                <a:xfrm>
                  <a:off x="756" y="1372"/>
                  <a:ext cx="74" cy="32"/>
                </a:xfrm>
                <a:custGeom>
                  <a:avLst/>
                  <a:gdLst/>
                  <a:ahLst/>
                  <a:cxnLst>
                    <a:cxn ang="0">
                      <a:pos x="74" y="24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54" y="32"/>
                    </a:cxn>
                    <a:cxn ang="0">
                      <a:pos x="74" y="24"/>
                    </a:cxn>
                  </a:cxnLst>
                  <a:rect l="0" t="0" r="r" b="b"/>
                  <a:pathLst>
                    <a:path w="74" h="32">
                      <a:moveTo>
                        <a:pt x="74" y="24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54" y="32"/>
                      </a:lnTo>
                      <a:lnTo>
                        <a:pt x="74" y="24"/>
                      </a:lnTo>
                      <a:close/>
                    </a:path>
                  </a:pathLst>
                </a:custGeom>
                <a:solidFill>
                  <a:srgbClr val="008A64"/>
                </a:solidFill>
                <a:ln w="0">
                  <a:solidFill>
                    <a:srgbClr val="008A6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32" name="Freeform 200"/>
                <p:cNvSpPr>
                  <a:spLocks noChangeAspect="1"/>
                </p:cNvSpPr>
                <p:nvPr/>
              </p:nvSpPr>
              <p:spPr bwMode="auto">
                <a:xfrm>
                  <a:off x="756" y="1372"/>
                  <a:ext cx="74" cy="32"/>
                </a:xfrm>
                <a:custGeom>
                  <a:avLst/>
                  <a:gdLst/>
                  <a:ahLst/>
                  <a:cxnLst>
                    <a:cxn ang="0">
                      <a:pos x="74" y="24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54" y="32"/>
                    </a:cxn>
                    <a:cxn ang="0">
                      <a:pos x="74" y="24"/>
                    </a:cxn>
                  </a:cxnLst>
                  <a:rect l="0" t="0" r="r" b="b"/>
                  <a:pathLst>
                    <a:path w="74" h="32">
                      <a:moveTo>
                        <a:pt x="74" y="24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54" y="32"/>
                      </a:lnTo>
                      <a:lnTo>
                        <a:pt x="74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33" name="Freeform 201"/>
                <p:cNvSpPr>
                  <a:spLocks noChangeAspect="1"/>
                </p:cNvSpPr>
                <p:nvPr/>
              </p:nvSpPr>
              <p:spPr bwMode="auto">
                <a:xfrm>
                  <a:off x="736" y="1378"/>
                  <a:ext cx="74" cy="34"/>
                </a:xfrm>
                <a:custGeom>
                  <a:avLst/>
                  <a:gdLst/>
                  <a:ahLst/>
                  <a:cxnLst>
                    <a:cxn ang="0">
                      <a:pos x="74" y="26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54" y="34"/>
                    </a:cxn>
                    <a:cxn ang="0">
                      <a:pos x="74" y="26"/>
                    </a:cxn>
                  </a:cxnLst>
                  <a:rect l="0" t="0" r="r" b="b"/>
                  <a:pathLst>
                    <a:path w="74" h="34">
                      <a:moveTo>
                        <a:pt x="74" y="26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54" y="34"/>
                      </a:lnTo>
                      <a:lnTo>
                        <a:pt x="74" y="26"/>
                      </a:lnTo>
                      <a:close/>
                    </a:path>
                  </a:pathLst>
                </a:custGeom>
                <a:solidFill>
                  <a:srgbClr val="008A64"/>
                </a:solidFill>
                <a:ln w="0">
                  <a:solidFill>
                    <a:srgbClr val="008A6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34" name="Freeform 202"/>
                <p:cNvSpPr>
                  <a:spLocks noChangeAspect="1"/>
                </p:cNvSpPr>
                <p:nvPr/>
              </p:nvSpPr>
              <p:spPr bwMode="auto">
                <a:xfrm>
                  <a:off x="736" y="1378"/>
                  <a:ext cx="74" cy="34"/>
                </a:xfrm>
                <a:custGeom>
                  <a:avLst/>
                  <a:gdLst/>
                  <a:ahLst/>
                  <a:cxnLst>
                    <a:cxn ang="0">
                      <a:pos x="74" y="26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54" y="34"/>
                    </a:cxn>
                    <a:cxn ang="0">
                      <a:pos x="74" y="26"/>
                    </a:cxn>
                  </a:cxnLst>
                  <a:rect l="0" t="0" r="r" b="b"/>
                  <a:pathLst>
                    <a:path w="74" h="34">
                      <a:moveTo>
                        <a:pt x="74" y="26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54" y="34"/>
                      </a:lnTo>
                      <a:lnTo>
                        <a:pt x="74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35" name="Freeform 203"/>
                <p:cNvSpPr>
                  <a:spLocks noChangeAspect="1"/>
                </p:cNvSpPr>
                <p:nvPr/>
              </p:nvSpPr>
              <p:spPr bwMode="auto">
                <a:xfrm>
                  <a:off x="716" y="1386"/>
                  <a:ext cx="74" cy="32"/>
                </a:xfrm>
                <a:custGeom>
                  <a:avLst/>
                  <a:gdLst/>
                  <a:ahLst/>
                  <a:cxnLst>
                    <a:cxn ang="0">
                      <a:pos x="74" y="26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54" y="32"/>
                    </a:cxn>
                    <a:cxn ang="0">
                      <a:pos x="74" y="26"/>
                    </a:cxn>
                  </a:cxnLst>
                  <a:rect l="0" t="0" r="r" b="b"/>
                  <a:pathLst>
                    <a:path w="74" h="32">
                      <a:moveTo>
                        <a:pt x="74" y="26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54" y="32"/>
                      </a:lnTo>
                      <a:lnTo>
                        <a:pt x="74" y="26"/>
                      </a:lnTo>
                      <a:close/>
                    </a:path>
                  </a:pathLst>
                </a:custGeom>
                <a:solidFill>
                  <a:srgbClr val="008964"/>
                </a:solidFill>
                <a:ln w="0">
                  <a:solidFill>
                    <a:srgbClr val="00896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36" name="Freeform 204"/>
                <p:cNvSpPr>
                  <a:spLocks noChangeAspect="1"/>
                </p:cNvSpPr>
                <p:nvPr/>
              </p:nvSpPr>
              <p:spPr bwMode="auto">
                <a:xfrm>
                  <a:off x="716" y="1386"/>
                  <a:ext cx="74" cy="32"/>
                </a:xfrm>
                <a:custGeom>
                  <a:avLst/>
                  <a:gdLst/>
                  <a:ahLst/>
                  <a:cxnLst>
                    <a:cxn ang="0">
                      <a:pos x="74" y="26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54" y="32"/>
                    </a:cxn>
                    <a:cxn ang="0">
                      <a:pos x="74" y="26"/>
                    </a:cxn>
                  </a:cxnLst>
                  <a:rect l="0" t="0" r="r" b="b"/>
                  <a:pathLst>
                    <a:path w="74" h="32">
                      <a:moveTo>
                        <a:pt x="74" y="26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54" y="32"/>
                      </a:lnTo>
                      <a:lnTo>
                        <a:pt x="74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37" name="Freeform 205"/>
                <p:cNvSpPr>
                  <a:spLocks noChangeAspect="1"/>
                </p:cNvSpPr>
                <p:nvPr/>
              </p:nvSpPr>
              <p:spPr bwMode="auto">
                <a:xfrm>
                  <a:off x="696" y="1394"/>
                  <a:ext cx="74" cy="32"/>
                </a:xfrm>
                <a:custGeom>
                  <a:avLst/>
                  <a:gdLst/>
                  <a:ahLst/>
                  <a:cxnLst>
                    <a:cxn ang="0">
                      <a:pos x="74" y="24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54" y="32"/>
                    </a:cxn>
                    <a:cxn ang="0">
                      <a:pos x="74" y="24"/>
                    </a:cxn>
                  </a:cxnLst>
                  <a:rect l="0" t="0" r="r" b="b"/>
                  <a:pathLst>
                    <a:path w="74" h="32">
                      <a:moveTo>
                        <a:pt x="74" y="24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54" y="32"/>
                      </a:lnTo>
                      <a:lnTo>
                        <a:pt x="74" y="24"/>
                      </a:lnTo>
                      <a:close/>
                    </a:path>
                  </a:pathLst>
                </a:custGeom>
                <a:solidFill>
                  <a:srgbClr val="008965"/>
                </a:solidFill>
                <a:ln w="0">
                  <a:solidFill>
                    <a:srgbClr val="00896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38" name="Freeform 206"/>
                <p:cNvSpPr>
                  <a:spLocks noChangeAspect="1"/>
                </p:cNvSpPr>
                <p:nvPr/>
              </p:nvSpPr>
              <p:spPr bwMode="auto">
                <a:xfrm>
                  <a:off x="696" y="1394"/>
                  <a:ext cx="74" cy="32"/>
                </a:xfrm>
                <a:custGeom>
                  <a:avLst/>
                  <a:gdLst/>
                  <a:ahLst/>
                  <a:cxnLst>
                    <a:cxn ang="0">
                      <a:pos x="74" y="24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54" y="32"/>
                    </a:cxn>
                    <a:cxn ang="0">
                      <a:pos x="74" y="24"/>
                    </a:cxn>
                  </a:cxnLst>
                  <a:rect l="0" t="0" r="r" b="b"/>
                  <a:pathLst>
                    <a:path w="74" h="32">
                      <a:moveTo>
                        <a:pt x="74" y="24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54" y="32"/>
                      </a:lnTo>
                      <a:lnTo>
                        <a:pt x="74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39" name="Freeform 207"/>
                <p:cNvSpPr>
                  <a:spLocks noChangeAspect="1"/>
                </p:cNvSpPr>
                <p:nvPr/>
              </p:nvSpPr>
              <p:spPr bwMode="auto">
                <a:xfrm>
                  <a:off x="676" y="1400"/>
                  <a:ext cx="74" cy="34"/>
                </a:xfrm>
                <a:custGeom>
                  <a:avLst/>
                  <a:gdLst/>
                  <a:ahLst/>
                  <a:cxnLst>
                    <a:cxn ang="0">
                      <a:pos x="74" y="26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52" y="34"/>
                    </a:cxn>
                    <a:cxn ang="0">
                      <a:pos x="74" y="26"/>
                    </a:cxn>
                  </a:cxnLst>
                  <a:rect l="0" t="0" r="r" b="b"/>
                  <a:pathLst>
                    <a:path w="74" h="34">
                      <a:moveTo>
                        <a:pt x="74" y="26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52" y="34"/>
                      </a:lnTo>
                      <a:lnTo>
                        <a:pt x="74" y="26"/>
                      </a:lnTo>
                      <a:close/>
                    </a:path>
                  </a:pathLst>
                </a:custGeom>
                <a:solidFill>
                  <a:srgbClr val="008866"/>
                </a:solidFill>
                <a:ln w="0">
                  <a:solidFill>
                    <a:srgbClr val="00886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40" name="Freeform 208"/>
                <p:cNvSpPr>
                  <a:spLocks noChangeAspect="1"/>
                </p:cNvSpPr>
                <p:nvPr/>
              </p:nvSpPr>
              <p:spPr bwMode="auto">
                <a:xfrm>
                  <a:off x="676" y="1400"/>
                  <a:ext cx="74" cy="34"/>
                </a:xfrm>
                <a:custGeom>
                  <a:avLst/>
                  <a:gdLst/>
                  <a:ahLst/>
                  <a:cxnLst>
                    <a:cxn ang="0">
                      <a:pos x="74" y="26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52" y="34"/>
                    </a:cxn>
                    <a:cxn ang="0">
                      <a:pos x="74" y="26"/>
                    </a:cxn>
                  </a:cxnLst>
                  <a:rect l="0" t="0" r="r" b="b"/>
                  <a:pathLst>
                    <a:path w="74" h="34">
                      <a:moveTo>
                        <a:pt x="74" y="26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52" y="34"/>
                      </a:lnTo>
                      <a:lnTo>
                        <a:pt x="74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41" name="Freeform 209"/>
                <p:cNvSpPr>
                  <a:spLocks noChangeAspect="1"/>
                </p:cNvSpPr>
                <p:nvPr/>
              </p:nvSpPr>
              <p:spPr bwMode="auto">
                <a:xfrm>
                  <a:off x="654" y="1408"/>
                  <a:ext cx="74" cy="34"/>
                </a:xfrm>
                <a:custGeom>
                  <a:avLst/>
                  <a:gdLst/>
                  <a:ahLst/>
                  <a:cxnLst>
                    <a:cxn ang="0">
                      <a:pos x="74" y="26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54" y="34"/>
                    </a:cxn>
                    <a:cxn ang="0">
                      <a:pos x="74" y="26"/>
                    </a:cxn>
                  </a:cxnLst>
                  <a:rect l="0" t="0" r="r" b="b"/>
                  <a:pathLst>
                    <a:path w="74" h="34">
                      <a:moveTo>
                        <a:pt x="74" y="26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54" y="34"/>
                      </a:lnTo>
                      <a:lnTo>
                        <a:pt x="74" y="26"/>
                      </a:lnTo>
                      <a:close/>
                    </a:path>
                  </a:pathLst>
                </a:custGeom>
                <a:solidFill>
                  <a:srgbClr val="008767"/>
                </a:solidFill>
                <a:ln w="0">
                  <a:solidFill>
                    <a:srgbClr val="00876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42" name="Freeform 210"/>
                <p:cNvSpPr>
                  <a:spLocks noChangeAspect="1"/>
                </p:cNvSpPr>
                <p:nvPr/>
              </p:nvSpPr>
              <p:spPr bwMode="auto">
                <a:xfrm>
                  <a:off x="654" y="1408"/>
                  <a:ext cx="74" cy="34"/>
                </a:xfrm>
                <a:custGeom>
                  <a:avLst/>
                  <a:gdLst/>
                  <a:ahLst/>
                  <a:cxnLst>
                    <a:cxn ang="0">
                      <a:pos x="74" y="26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54" y="34"/>
                    </a:cxn>
                    <a:cxn ang="0">
                      <a:pos x="74" y="26"/>
                    </a:cxn>
                  </a:cxnLst>
                  <a:rect l="0" t="0" r="r" b="b"/>
                  <a:pathLst>
                    <a:path w="74" h="34">
                      <a:moveTo>
                        <a:pt x="74" y="26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54" y="34"/>
                      </a:lnTo>
                      <a:lnTo>
                        <a:pt x="74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43" name="Freeform 211"/>
                <p:cNvSpPr>
                  <a:spLocks noChangeAspect="1"/>
                </p:cNvSpPr>
                <p:nvPr/>
              </p:nvSpPr>
              <p:spPr bwMode="auto">
                <a:xfrm>
                  <a:off x="634" y="1416"/>
                  <a:ext cx="74" cy="34"/>
                </a:xfrm>
                <a:custGeom>
                  <a:avLst/>
                  <a:gdLst/>
                  <a:ahLst/>
                  <a:cxnLst>
                    <a:cxn ang="0">
                      <a:pos x="74" y="26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52" y="34"/>
                    </a:cxn>
                    <a:cxn ang="0">
                      <a:pos x="74" y="26"/>
                    </a:cxn>
                  </a:cxnLst>
                  <a:rect l="0" t="0" r="r" b="b"/>
                  <a:pathLst>
                    <a:path w="74" h="34">
                      <a:moveTo>
                        <a:pt x="74" y="26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52" y="34"/>
                      </a:lnTo>
                      <a:lnTo>
                        <a:pt x="74" y="26"/>
                      </a:lnTo>
                      <a:close/>
                    </a:path>
                  </a:pathLst>
                </a:custGeom>
                <a:solidFill>
                  <a:srgbClr val="008668"/>
                </a:solidFill>
                <a:ln w="0">
                  <a:solidFill>
                    <a:srgbClr val="00866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44" name="Freeform 212"/>
                <p:cNvSpPr>
                  <a:spLocks noChangeAspect="1"/>
                </p:cNvSpPr>
                <p:nvPr/>
              </p:nvSpPr>
              <p:spPr bwMode="auto">
                <a:xfrm>
                  <a:off x="634" y="1416"/>
                  <a:ext cx="74" cy="34"/>
                </a:xfrm>
                <a:custGeom>
                  <a:avLst/>
                  <a:gdLst/>
                  <a:ahLst/>
                  <a:cxnLst>
                    <a:cxn ang="0">
                      <a:pos x="74" y="26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52" y="34"/>
                    </a:cxn>
                    <a:cxn ang="0">
                      <a:pos x="74" y="26"/>
                    </a:cxn>
                  </a:cxnLst>
                  <a:rect l="0" t="0" r="r" b="b"/>
                  <a:pathLst>
                    <a:path w="74" h="34">
                      <a:moveTo>
                        <a:pt x="74" y="26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52" y="34"/>
                      </a:lnTo>
                      <a:lnTo>
                        <a:pt x="74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45" name="Freeform 213"/>
                <p:cNvSpPr>
                  <a:spLocks noChangeAspect="1"/>
                </p:cNvSpPr>
                <p:nvPr/>
              </p:nvSpPr>
              <p:spPr bwMode="auto">
                <a:xfrm>
                  <a:off x="612" y="1424"/>
                  <a:ext cx="74" cy="34"/>
                </a:xfrm>
                <a:custGeom>
                  <a:avLst/>
                  <a:gdLst/>
                  <a:ahLst/>
                  <a:cxnLst>
                    <a:cxn ang="0">
                      <a:pos x="74" y="26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54" y="34"/>
                    </a:cxn>
                    <a:cxn ang="0">
                      <a:pos x="74" y="26"/>
                    </a:cxn>
                  </a:cxnLst>
                  <a:rect l="0" t="0" r="r" b="b"/>
                  <a:pathLst>
                    <a:path w="74" h="34">
                      <a:moveTo>
                        <a:pt x="74" y="26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54" y="34"/>
                      </a:lnTo>
                      <a:lnTo>
                        <a:pt x="74" y="26"/>
                      </a:lnTo>
                      <a:close/>
                    </a:path>
                  </a:pathLst>
                </a:custGeom>
                <a:solidFill>
                  <a:srgbClr val="00856A"/>
                </a:solidFill>
                <a:ln w="0">
                  <a:solidFill>
                    <a:srgbClr val="00856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46" name="Freeform 214"/>
                <p:cNvSpPr>
                  <a:spLocks noChangeAspect="1"/>
                </p:cNvSpPr>
                <p:nvPr/>
              </p:nvSpPr>
              <p:spPr bwMode="auto">
                <a:xfrm>
                  <a:off x="612" y="1424"/>
                  <a:ext cx="74" cy="34"/>
                </a:xfrm>
                <a:custGeom>
                  <a:avLst/>
                  <a:gdLst/>
                  <a:ahLst/>
                  <a:cxnLst>
                    <a:cxn ang="0">
                      <a:pos x="74" y="26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54" y="34"/>
                    </a:cxn>
                    <a:cxn ang="0">
                      <a:pos x="74" y="26"/>
                    </a:cxn>
                  </a:cxnLst>
                  <a:rect l="0" t="0" r="r" b="b"/>
                  <a:pathLst>
                    <a:path w="74" h="34">
                      <a:moveTo>
                        <a:pt x="74" y="26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54" y="34"/>
                      </a:lnTo>
                      <a:lnTo>
                        <a:pt x="74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47" name="Freeform 215"/>
                <p:cNvSpPr>
                  <a:spLocks noChangeAspect="1"/>
                </p:cNvSpPr>
                <p:nvPr/>
              </p:nvSpPr>
              <p:spPr bwMode="auto">
                <a:xfrm>
                  <a:off x="592" y="1432"/>
                  <a:ext cx="74" cy="34"/>
                </a:xfrm>
                <a:custGeom>
                  <a:avLst/>
                  <a:gdLst/>
                  <a:ahLst/>
                  <a:cxnLst>
                    <a:cxn ang="0">
                      <a:pos x="74" y="26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52" y="34"/>
                    </a:cxn>
                    <a:cxn ang="0">
                      <a:pos x="74" y="26"/>
                    </a:cxn>
                  </a:cxnLst>
                  <a:rect l="0" t="0" r="r" b="b"/>
                  <a:pathLst>
                    <a:path w="74" h="34">
                      <a:moveTo>
                        <a:pt x="74" y="26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52" y="34"/>
                      </a:lnTo>
                      <a:lnTo>
                        <a:pt x="74" y="26"/>
                      </a:lnTo>
                      <a:close/>
                    </a:path>
                  </a:pathLst>
                </a:custGeom>
                <a:solidFill>
                  <a:srgbClr val="00846C"/>
                </a:solidFill>
                <a:ln w="0">
                  <a:solidFill>
                    <a:srgbClr val="00846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48" name="Freeform 216"/>
                <p:cNvSpPr>
                  <a:spLocks noChangeAspect="1"/>
                </p:cNvSpPr>
                <p:nvPr/>
              </p:nvSpPr>
              <p:spPr bwMode="auto">
                <a:xfrm>
                  <a:off x="592" y="1432"/>
                  <a:ext cx="74" cy="34"/>
                </a:xfrm>
                <a:custGeom>
                  <a:avLst/>
                  <a:gdLst/>
                  <a:ahLst/>
                  <a:cxnLst>
                    <a:cxn ang="0">
                      <a:pos x="74" y="26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52" y="34"/>
                    </a:cxn>
                    <a:cxn ang="0">
                      <a:pos x="74" y="26"/>
                    </a:cxn>
                  </a:cxnLst>
                  <a:rect l="0" t="0" r="r" b="b"/>
                  <a:pathLst>
                    <a:path w="74" h="34">
                      <a:moveTo>
                        <a:pt x="74" y="26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52" y="34"/>
                      </a:lnTo>
                      <a:lnTo>
                        <a:pt x="74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49" name="Freeform 217"/>
                <p:cNvSpPr>
                  <a:spLocks noChangeAspect="1"/>
                </p:cNvSpPr>
                <p:nvPr/>
              </p:nvSpPr>
              <p:spPr bwMode="auto">
                <a:xfrm>
                  <a:off x="570" y="1440"/>
                  <a:ext cx="74" cy="36"/>
                </a:xfrm>
                <a:custGeom>
                  <a:avLst/>
                  <a:gdLst/>
                  <a:ahLst/>
                  <a:cxnLst>
                    <a:cxn ang="0">
                      <a:pos x="74" y="26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52" y="36"/>
                    </a:cxn>
                    <a:cxn ang="0">
                      <a:pos x="74" y="26"/>
                    </a:cxn>
                  </a:cxnLst>
                  <a:rect l="0" t="0" r="r" b="b"/>
                  <a:pathLst>
                    <a:path w="74" h="36">
                      <a:moveTo>
                        <a:pt x="74" y="26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52" y="36"/>
                      </a:lnTo>
                      <a:lnTo>
                        <a:pt x="74" y="26"/>
                      </a:lnTo>
                      <a:close/>
                    </a:path>
                  </a:pathLst>
                </a:custGeom>
                <a:solidFill>
                  <a:srgbClr val="00836F"/>
                </a:solidFill>
                <a:ln w="0">
                  <a:solidFill>
                    <a:srgbClr val="0083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50" name="Freeform 218"/>
                <p:cNvSpPr>
                  <a:spLocks noChangeAspect="1"/>
                </p:cNvSpPr>
                <p:nvPr/>
              </p:nvSpPr>
              <p:spPr bwMode="auto">
                <a:xfrm>
                  <a:off x="570" y="1440"/>
                  <a:ext cx="74" cy="36"/>
                </a:xfrm>
                <a:custGeom>
                  <a:avLst/>
                  <a:gdLst/>
                  <a:ahLst/>
                  <a:cxnLst>
                    <a:cxn ang="0">
                      <a:pos x="74" y="26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52" y="36"/>
                    </a:cxn>
                    <a:cxn ang="0">
                      <a:pos x="74" y="26"/>
                    </a:cxn>
                  </a:cxnLst>
                  <a:rect l="0" t="0" r="r" b="b"/>
                  <a:pathLst>
                    <a:path w="74" h="36">
                      <a:moveTo>
                        <a:pt x="74" y="26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52" y="36"/>
                      </a:lnTo>
                      <a:lnTo>
                        <a:pt x="74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51" name="Freeform 219"/>
                <p:cNvSpPr>
                  <a:spLocks noChangeAspect="1"/>
                </p:cNvSpPr>
                <p:nvPr/>
              </p:nvSpPr>
              <p:spPr bwMode="auto">
                <a:xfrm>
                  <a:off x="548" y="1450"/>
                  <a:ext cx="74" cy="34"/>
                </a:xfrm>
                <a:custGeom>
                  <a:avLst/>
                  <a:gdLst/>
                  <a:ahLst/>
                  <a:cxnLst>
                    <a:cxn ang="0">
                      <a:pos x="74" y="26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52" y="34"/>
                    </a:cxn>
                    <a:cxn ang="0">
                      <a:pos x="74" y="26"/>
                    </a:cxn>
                  </a:cxnLst>
                  <a:rect l="0" t="0" r="r" b="b"/>
                  <a:pathLst>
                    <a:path w="74" h="34">
                      <a:moveTo>
                        <a:pt x="74" y="26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52" y="34"/>
                      </a:lnTo>
                      <a:lnTo>
                        <a:pt x="74" y="26"/>
                      </a:lnTo>
                      <a:close/>
                    </a:path>
                  </a:pathLst>
                </a:custGeom>
                <a:solidFill>
                  <a:srgbClr val="008271"/>
                </a:solidFill>
                <a:ln w="0">
                  <a:solidFill>
                    <a:srgbClr val="00827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52" name="Freeform 220"/>
                <p:cNvSpPr>
                  <a:spLocks noChangeAspect="1"/>
                </p:cNvSpPr>
                <p:nvPr/>
              </p:nvSpPr>
              <p:spPr bwMode="auto">
                <a:xfrm>
                  <a:off x="548" y="1450"/>
                  <a:ext cx="74" cy="34"/>
                </a:xfrm>
                <a:custGeom>
                  <a:avLst/>
                  <a:gdLst/>
                  <a:ahLst/>
                  <a:cxnLst>
                    <a:cxn ang="0">
                      <a:pos x="74" y="26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52" y="34"/>
                    </a:cxn>
                    <a:cxn ang="0">
                      <a:pos x="74" y="26"/>
                    </a:cxn>
                  </a:cxnLst>
                  <a:rect l="0" t="0" r="r" b="b"/>
                  <a:pathLst>
                    <a:path w="74" h="34">
                      <a:moveTo>
                        <a:pt x="74" y="26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52" y="34"/>
                      </a:lnTo>
                      <a:lnTo>
                        <a:pt x="74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53" name="Freeform 221"/>
                <p:cNvSpPr>
                  <a:spLocks noChangeAspect="1"/>
                </p:cNvSpPr>
                <p:nvPr/>
              </p:nvSpPr>
              <p:spPr bwMode="auto">
                <a:xfrm>
                  <a:off x="526" y="1458"/>
                  <a:ext cx="74" cy="38"/>
                </a:xfrm>
                <a:custGeom>
                  <a:avLst/>
                  <a:gdLst/>
                  <a:ahLst/>
                  <a:cxnLst>
                    <a:cxn ang="0">
                      <a:pos x="74" y="26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52" y="38"/>
                    </a:cxn>
                    <a:cxn ang="0">
                      <a:pos x="74" y="26"/>
                    </a:cxn>
                  </a:cxnLst>
                  <a:rect l="0" t="0" r="r" b="b"/>
                  <a:pathLst>
                    <a:path w="74" h="38">
                      <a:moveTo>
                        <a:pt x="74" y="26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52" y="38"/>
                      </a:lnTo>
                      <a:lnTo>
                        <a:pt x="74" y="26"/>
                      </a:lnTo>
                      <a:close/>
                    </a:path>
                  </a:pathLst>
                </a:custGeom>
                <a:solidFill>
                  <a:srgbClr val="008174"/>
                </a:solidFill>
                <a:ln w="0">
                  <a:solidFill>
                    <a:srgbClr val="00817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54" name="Freeform 222"/>
                <p:cNvSpPr>
                  <a:spLocks noChangeAspect="1"/>
                </p:cNvSpPr>
                <p:nvPr/>
              </p:nvSpPr>
              <p:spPr bwMode="auto">
                <a:xfrm>
                  <a:off x="526" y="1458"/>
                  <a:ext cx="74" cy="38"/>
                </a:xfrm>
                <a:custGeom>
                  <a:avLst/>
                  <a:gdLst/>
                  <a:ahLst/>
                  <a:cxnLst>
                    <a:cxn ang="0">
                      <a:pos x="74" y="26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52" y="38"/>
                    </a:cxn>
                    <a:cxn ang="0">
                      <a:pos x="74" y="26"/>
                    </a:cxn>
                  </a:cxnLst>
                  <a:rect l="0" t="0" r="r" b="b"/>
                  <a:pathLst>
                    <a:path w="74" h="38">
                      <a:moveTo>
                        <a:pt x="74" y="26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52" y="38"/>
                      </a:lnTo>
                      <a:lnTo>
                        <a:pt x="74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55" name="Freeform 223"/>
                <p:cNvSpPr>
                  <a:spLocks noChangeAspect="1"/>
                </p:cNvSpPr>
                <p:nvPr/>
              </p:nvSpPr>
              <p:spPr bwMode="auto">
                <a:xfrm>
                  <a:off x="504" y="1468"/>
                  <a:ext cx="74" cy="38"/>
                </a:xfrm>
                <a:custGeom>
                  <a:avLst/>
                  <a:gdLst/>
                  <a:ahLst/>
                  <a:cxnLst>
                    <a:cxn ang="0">
                      <a:pos x="74" y="28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52" y="38"/>
                    </a:cxn>
                    <a:cxn ang="0">
                      <a:pos x="74" y="28"/>
                    </a:cxn>
                  </a:cxnLst>
                  <a:rect l="0" t="0" r="r" b="b"/>
                  <a:pathLst>
                    <a:path w="74" h="38">
                      <a:moveTo>
                        <a:pt x="74" y="28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52" y="38"/>
                      </a:lnTo>
                      <a:lnTo>
                        <a:pt x="74" y="28"/>
                      </a:lnTo>
                      <a:close/>
                    </a:path>
                  </a:pathLst>
                </a:custGeom>
                <a:solidFill>
                  <a:srgbClr val="008078"/>
                </a:solidFill>
                <a:ln w="0">
                  <a:solidFill>
                    <a:srgbClr val="00807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56" name="Freeform 224"/>
                <p:cNvSpPr>
                  <a:spLocks noChangeAspect="1"/>
                </p:cNvSpPr>
                <p:nvPr/>
              </p:nvSpPr>
              <p:spPr bwMode="auto">
                <a:xfrm>
                  <a:off x="504" y="1468"/>
                  <a:ext cx="74" cy="38"/>
                </a:xfrm>
                <a:custGeom>
                  <a:avLst/>
                  <a:gdLst/>
                  <a:ahLst/>
                  <a:cxnLst>
                    <a:cxn ang="0">
                      <a:pos x="74" y="28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52" y="38"/>
                    </a:cxn>
                    <a:cxn ang="0">
                      <a:pos x="74" y="28"/>
                    </a:cxn>
                  </a:cxnLst>
                  <a:rect l="0" t="0" r="r" b="b"/>
                  <a:pathLst>
                    <a:path w="74" h="38">
                      <a:moveTo>
                        <a:pt x="74" y="28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52" y="38"/>
                      </a:lnTo>
                      <a:lnTo>
                        <a:pt x="74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57" name="Freeform 225"/>
                <p:cNvSpPr>
                  <a:spLocks noChangeAspect="1"/>
                </p:cNvSpPr>
                <p:nvPr/>
              </p:nvSpPr>
              <p:spPr bwMode="auto">
                <a:xfrm>
                  <a:off x="482" y="1478"/>
                  <a:ext cx="74" cy="38"/>
                </a:xfrm>
                <a:custGeom>
                  <a:avLst/>
                  <a:gdLst/>
                  <a:ahLst/>
                  <a:cxnLst>
                    <a:cxn ang="0">
                      <a:pos x="74" y="28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52" y="38"/>
                    </a:cxn>
                    <a:cxn ang="0">
                      <a:pos x="74" y="28"/>
                    </a:cxn>
                  </a:cxnLst>
                  <a:rect l="0" t="0" r="r" b="b"/>
                  <a:pathLst>
                    <a:path w="74" h="38">
                      <a:moveTo>
                        <a:pt x="74" y="28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52" y="38"/>
                      </a:lnTo>
                      <a:lnTo>
                        <a:pt x="74" y="28"/>
                      </a:lnTo>
                      <a:close/>
                    </a:path>
                  </a:pathLst>
                </a:custGeom>
                <a:solidFill>
                  <a:srgbClr val="007F7A"/>
                </a:solidFill>
                <a:ln w="0">
                  <a:solidFill>
                    <a:srgbClr val="007F7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58" name="Freeform 226"/>
                <p:cNvSpPr>
                  <a:spLocks noChangeAspect="1"/>
                </p:cNvSpPr>
                <p:nvPr/>
              </p:nvSpPr>
              <p:spPr bwMode="auto">
                <a:xfrm>
                  <a:off x="482" y="1478"/>
                  <a:ext cx="74" cy="38"/>
                </a:xfrm>
                <a:custGeom>
                  <a:avLst/>
                  <a:gdLst/>
                  <a:ahLst/>
                  <a:cxnLst>
                    <a:cxn ang="0">
                      <a:pos x="74" y="28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52" y="38"/>
                    </a:cxn>
                    <a:cxn ang="0">
                      <a:pos x="74" y="28"/>
                    </a:cxn>
                  </a:cxnLst>
                  <a:rect l="0" t="0" r="r" b="b"/>
                  <a:pathLst>
                    <a:path w="74" h="38">
                      <a:moveTo>
                        <a:pt x="74" y="28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52" y="38"/>
                      </a:lnTo>
                      <a:lnTo>
                        <a:pt x="74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59" name="Freeform 227"/>
                <p:cNvSpPr>
                  <a:spLocks noChangeAspect="1"/>
                </p:cNvSpPr>
                <p:nvPr/>
              </p:nvSpPr>
              <p:spPr bwMode="auto">
                <a:xfrm>
                  <a:off x="458" y="1488"/>
                  <a:ext cx="76" cy="40"/>
                </a:xfrm>
                <a:custGeom>
                  <a:avLst/>
                  <a:gdLst/>
                  <a:ahLst/>
                  <a:cxnLst>
                    <a:cxn ang="0">
                      <a:pos x="76" y="28"/>
                    </a:cxn>
                    <a:cxn ang="0">
                      <a:pos x="24" y="0"/>
                    </a:cxn>
                    <a:cxn ang="0">
                      <a:pos x="0" y="12"/>
                    </a:cxn>
                    <a:cxn ang="0">
                      <a:pos x="52" y="40"/>
                    </a:cxn>
                    <a:cxn ang="0">
                      <a:pos x="76" y="28"/>
                    </a:cxn>
                  </a:cxnLst>
                  <a:rect l="0" t="0" r="r" b="b"/>
                  <a:pathLst>
                    <a:path w="76" h="40">
                      <a:moveTo>
                        <a:pt x="76" y="28"/>
                      </a:move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52" y="40"/>
                      </a:lnTo>
                      <a:lnTo>
                        <a:pt x="76" y="28"/>
                      </a:lnTo>
                      <a:close/>
                    </a:path>
                  </a:pathLst>
                </a:custGeom>
                <a:solidFill>
                  <a:srgbClr val="007E7D"/>
                </a:solidFill>
                <a:ln w="0">
                  <a:solidFill>
                    <a:srgbClr val="007E7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60" name="Freeform 228"/>
                <p:cNvSpPr>
                  <a:spLocks noChangeAspect="1"/>
                </p:cNvSpPr>
                <p:nvPr/>
              </p:nvSpPr>
              <p:spPr bwMode="auto">
                <a:xfrm>
                  <a:off x="458" y="1488"/>
                  <a:ext cx="76" cy="40"/>
                </a:xfrm>
                <a:custGeom>
                  <a:avLst/>
                  <a:gdLst/>
                  <a:ahLst/>
                  <a:cxnLst>
                    <a:cxn ang="0">
                      <a:pos x="76" y="28"/>
                    </a:cxn>
                    <a:cxn ang="0">
                      <a:pos x="24" y="0"/>
                    </a:cxn>
                    <a:cxn ang="0">
                      <a:pos x="0" y="12"/>
                    </a:cxn>
                    <a:cxn ang="0">
                      <a:pos x="52" y="40"/>
                    </a:cxn>
                    <a:cxn ang="0">
                      <a:pos x="76" y="28"/>
                    </a:cxn>
                  </a:cxnLst>
                  <a:rect l="0" t="0" r="r" b="b"/>
                  <a:pathLst>
                    <a:path w="76" h="40">
                      <a:moveTo>
                        <a:pt x="76" y="28"/>
                      </a:move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52" y="40"/>
                      </a:lnTo>
                      <a:lnTo>
                        <a:pt x="76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61" name="Freeform 229"/>
                <p:cNvSpPr>
                  <a:spLocks noChangeAspect="1"/>
                </p:cNvSpPr>
                <p:nvPr/>
              </p:nvSpPr>
              <p:spPr bwMode="auto">
                <a:xfrm>
                  <a:off x="436" y="1500"/>
                  <a:ext cx="74" cy="40"/>
                </a:xfrm>
                <a:custGeom>
                  <a:avLst/>
                  <a:gdLst/>
                  <a:ahLst/>
                  <a:cxnLst>
                    <a:cxn ang="0">
                      <a:pos x="74" y="28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52" y="40"/>
                    </a:cxn>
                    <a:cxn ang="0">
                      <a:pos x="74" y="28"/>
                    </a:cxn>
                  </a:cxnLst>
                  <a:rect l="0" t="0" r="r" b="b"/>
                  <a:pathLst>
                    <a:path w="74" h="40">
                      <a:moveTo>
                        <a:pt x="74" y="28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52" y="40"/>
                      </a:lnTo>
                      <a:lnTo>
                        <a:pt x="74" y="28"/>
                      </a:lnTo>
                      <a:close/>
                    </a:path>
                  </a:pathLst>
                </a:custGeom>
                <a:solidFill>
                  <a:srgbClr val="007E7F"/>
                </a:solidFill>
                <a:ln w="0">
                  <a:solidFill>
                    <a:srgbClr val="007E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62" name="Freeform 230"/>
                <p:cNvSpPr>
                  <a:spLocks noChangeAspect="1"/>
                </p:cNvSpPr>
                <p:nvPr/>
              </p:nvSpPr>
              <p:spPr bwMode="auto">
                <a:xfrm>
                  <a:off x="436" y="1500"/>
                  <a:ext cx="74" cy="40"/>
                </a:xfrm>
                <a:custGeom>
                  <a:avLst/>
                  <a:gdLst/>
                  <a:ahLst/>
                  <a:cxnLst>
                    <a:cxn ang="0">
                      <a:pos x="74" y="28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52" y="40"/>
                    </a:cxn>
                    <a:cxn ang="0">
                      <a:pos x="74" y="28"/>
                    </a:cxn>
                  </a:cxnLst>
                  <a:rect l="0" t="0" r="r" b="b"/>
                  <a:pathLst>
                    <a:path w="74" h="40">
                      <a:moveTo>
                        <a:pt x="74" y="28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52" y="40"/>
                      </a:lnTo>
                      <a:lnTo>
                        <a:pt x="74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63" name="Freeform 231"/>
                <p:cNvSpPr>
                  <a:spLocks noChangeAspect="1"/>
                </p:cNvSpPr>
                <p:nvPr/>
              </p:nvSpPr>
              <p:spPr bwMode="auto">
                <a:xfrm>
                  <a:off x="412" y="1510"/>
                  <a:ext cx="76" cy="42"/>
                </a:xfrm>
                <a:custGeom>
                  <a:avLst/>
                  <a:gdLst/>
                  <a:ahLst/>
                  <a:cxnLst>
                    <a:cxn ang="0">
                      <a:pos x="76" y="30"/>
                    </a:cxn>
                    <a:cxn ang="0">
                      <a:pos x="24" y="0"/>
                    </a:cxn>
                    <a:cxn ang="0">
                      <a:pos x="0" y="12"/>
                    </a:cxn>
                    <a:cxn ang="0">
                      <a:pos x="52" y="42"/>
                    </a:cxn>
                    <a:cxn ang="0">
                      <a:pos x="76" y="30"/>
                    </a:cxn>
                  </a:cxnLst>
                  <a:rect l="0" t="0" r="r" b="b"/>
                  <a:pathLst>
                    <a:path w="76" h="42">
                      <a:moveTo>
                        <a:pt x="76" y="30"/>
                      </a:move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52" y="42"/>
                      </a:lnTo>
                      <a:lnTo>
                        <a:pt x="76" y="30"/>
                      </a:lnTo>
                      <a:close/>
                    </a:path>
                  </a:pathLst>
                </a:custGeom>
                <a:solidFill>
                  <a:srgbClr val="007E80"/>
                </a:solidFill>
                <a:ln w="0">
                  <a:solidFill>
                    <a:srgbClr val="007E8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64" name="Freeform 232"/>
                <p:cNvSpPr>
                  <a:spLocks noChangeAspect="1"/>
                </p:cNvSpPr>
                <p:nvPr/>
              </p:nvSpPr>
              <p:spPr bwMode="auto">
                <a:xfrm>
                  <a:off x="412" y="1510"/>
                  <a:ext cx="76" cy="42"/>
                </a:xfrm>
                <a:custGeom>
                  <a:avLst/>
                  <a:gdLst/>
                  <a:ahLst/>
                  <a:cxnLst>
                    <a:cxn ang="0">
                      <a:pos x="76" y="30"/>
                    </a:cxn>
                    <a:cxn ang="0">
                      <a:pos x="24" y="0"/>
                    </a:cxn>
                    <a:cxn ang="0">
                      <a:pos x="0" y="12"/>
                    </a:cxn>
                    <a:cxn ang="0">
                      <a:pos x="52" y="42"/>
                    </a:cxn>
                    <a:cxn ang="0">
                      <a:pos x="76" y="30"/>
                    </a:cxn>
                  </a:cxnLst>
                  <a:rect l="0" t="0" r="r" b="b"/>
                  <a:pathLst>
                    <a:path w="76" h="42">
                      <a:moveTo>
                        <a:pt x="76" y="30"/>
                      </a:move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52" y="42"/>
                      </a:lnTo>
                      <a:lnTo>
                        <a:pt x="76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65" name="Freeform 233"/>
                <p:cNvSpPr>
                  <a:spLocks noChangeAspect="1"/>
                </p:cNvSpPr>
                <p:nvPr/>
              </p:nvSpPr>
              <p:spPr bwMode="auto">
                <a:xfrm>
                  <a:off x="390" y="1522"/>
                  <a:ext cx="74" cy="44"/>
                </a:xfrm>
                <a:custGeom>
                  <a:avLst/>
                  <a:gdLst/>
                  <a:ahLst/>
                  <a:cxnLst>
                    <a:cxn ang="0">
                      <a:pos x="74" y="30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52" y="44"/>
                    </a:cxn>
                    <a:cxn ang="0">
                      <a:pos x="74" y="30"/>
                    </a:cxn>
                  </a:cxnLst>
                  <a:rect l="0" t="0" r="r" b="b"/>
                  <a:pathLst>
                    <a:path w="74" h="44">
                      <a:moveTo>
                        <a:pt x="74" y="30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52" y="44"/>
                      </a:lnTo>
                      <a:lnTo>
                        <a:pt x="74" y="30"/>
                      </a:lnTo>
                      <a:close/>
                    </a:path>
                  </a:pathLst>
                </a:custGeom>
                <a:solidFill>
                  <a:srgbClr val="00807F"/>
                </a:solidFill>
                <a:ln w="0">
                  <a:solidFill>
                    <a:srgbClr val="0080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66" name="Freeform 234"/>
                <p:cNvSpPr>
                  <a:spLocks noChangeAspect="1"/>
                </p:cNvSpPr>
                <p:nvPr/>
              </p:nvSpPr>
              <p:spPr bwMode="auto">
                <a:xfrm>
                  <a:off x="390" y="1522"/>
                  <a:ext cx="74" cy="44"/>
                </a:xfrm>
                <a:custGeom>
                  <a:avLst/>
                  <a:gdLst/>
                  <a:ahLst/>
                  <a:cxnLst>
                    <a:cxn ang="0">
                      <a:pos x="74" y="30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52" y="44"/>
                    </a:cxn>
                    <a:cxn ang="0">
                      <a:pos x="74" y="30"/>
                    </a:cxn>
                  </a:cxnLst>
                  <a:rect l="0" t="0" r="r" b="b"/>
                  <a:pathLst>
                    <a:path w="74" h="44">
                      <a:moveTo>
                        <a:pt x="74" y="30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52" y="44"/>
                      </a:lnTo>
                      <a:lnTo>
                        <a:pt x="74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67" name="Freeform 235"/>
                <p:cNvSpPr>
                  <a:spLocks noChangeAspect="1"/>
                </p:cNvSpPr>
                <p:nvPr/>
              </p:nvSpPr>
              <p:spPr bwMode="auto">
                <a:xfrm>
                  <a:off x="366" y="1534"/>
                  <a:ext cx="76" cy="44"/>
                </a:xfrm>
                <a:custGeom>
                  <a:avLst/>
                  <a:gdLst/>
                  <a:ahLst/>
                  <a:cxnLst>
                    <a:cxn ang="0">
                      <a:pos x="76" y="32"/>
                    </a:cxn>
                    <a:cxn ang="0">
                      <a:pos x="24" y="0"/>
                    </a:cxn>
                    <a:cxn ang="0">
                      <a:pos x="0" y="10"/>
                    </a:cxn>
                    <a:cxn ang="0">
                      <a:pos x="52" y="44"/>
                    </a:cxn>
                    <a:cxn ang="0">
                      <a:pos x="76" y="32"/>
                    </a:cxn>
                  </a:cxnLst>
                  <a:rect l="0" t="0" r="r" b="b"/>
                  <a:pathLst>
                    <a:path w="76" h="44">
                      <a:moveTo>
                        <a:pt x="76" y="32"/>
                      </a:move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52" y="44"/>
                      </a:lnTo>
                      <a:lnTo>
                        <a:pt x="76" y="32"/>
                      </a:lnTo>
                      <a:close/>
                    </a:path>
                  </a:pathLst>
                </a:custGeom>
                <a:solidFill>
                  <a:srgbClr val="00817D"/>
                </a:solidFill>
                <a:ln w="0">
                  <a:solidFill>
                    <a:srgbClr val="00817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68" name="Freeform 236"/>
                <p:cNvSpPr>
                  <a:spLocks noChangeAspect="1"/>
                </p:cNvSpPr>
                <p:nvPr/>
              </p:nvSpPr>
              <p:spPr bwMode="auto">
                <a:xfrm>
                  <a:off x="366" y="1534"/>
                  <a:ext cx="76" cy="44"/>
                </a:xfrm>
                <a:custGeom>
                  <a:avLst/>
                  <a:gdLst/>
                  <a:ahLst/>
                  <a:cxnLst>
                    <a:cxn ang="0">
                      <a:pos x="76" y="32"/>
                    </a:cxn>
                    <a:cxn ang="0">
                      <a:pos x="24" y="0"/>
                    </a:cxn>
                    <a:cxn ang="0">
                      <a:pos x="0" y="10"/>
                    </a:cxn>
                    <a:cxn ang="0">
                      <a:pos x="52" y="44"/>
                    </a:cxn>
                    <a:cxn ang="0">
                      <a:pos x="76" y="32"/>
                    </a:cxn>
                  </a:cxnLst>
                  <a:rect l="0" t="0" r="r" b="b"/>
                  <a:pathLst>
                    <a:path w="76" h="44">
                      <a:moveTo>
                        <a:pt x="76" y="32"/>
                      </a:move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52" y="44"/>
                      </a:lnTo>
                      <a:lnTo>
                        <a:pt x="76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69" name="Freeform 237"/>
                <p:cNvSpPr>
                  <a:spLocks noChangeAspect="1"/>
                </p:cNvSpPr>
                <p:nvPr/>
              </p:nvSpPr>
              <p:spPr bwMode="auto">
                <a:xfrm>
                  <a:off x="342" y="1544"/>
                  <a:ext cx="76" cy="44"/>
                </a:xfrm>
                <a:custGeom>
                  <a:avLst/>
                  <a:gdLst/>
                  <a:ahLst/>
                  <a:cxnLst>
                    <a:cxn ang="0">
                      <a:pos x="76" y="34"/>
                    </a:cxn>
                    <a:cxn ang="0">
                      <a:pos x="24" y="0"/>
                    </a:cxn>
                    <a:cxn ang="0">
                      <a:pos x="0" y="12"/>
                    </a:cxn>
                    <a:cxn ang="0">
                      <a:pos x="52" y="44"/>
                    </a:cxn>
                    <a:cxn ang="0">
                      <a:pos x="76" y="34"/>
                    </a:cxn>
                  </a:cxnLst>
                  <a:rect l="0" t="0" r="r" b="b"/>
                  <a:pathLst>
                    <a:path w="76" h="44">
                      <a:moveTo>
                        <a:pt x="76" y="34"/>
                      </a:move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52" y="44"/>
                      </a:lnTo>
                      <a:lnTo>
                        <a:pt x="76" y="34"/>
                      </a:lnTo>
                      <a:close/>
                    </a:path>
                  </a:pathLst>
                </a:custGeom>
                <a:solidFill>
                  <a:srgbClr val="008479"/>
                </a:solidFill>
                <a:ln w="0">
                  <a:solidFill>
                    <a:srgbClr val="00847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70" name="Freeform 238"/>
                <p:cNvSpPr>
                  <a:spLocks noChangeAspect="1"/>
                </p:cNvSpPr>
                <p:nvPr/>
              </p:nvSpPr>
              <p:spPr bwMode="auto">
                <a:xfrm>
                  <a:off x="342" y="1544"/>
                  <a:ext cx="76" cy="44"/>
                </a:xfrm>
                <a:custGeom>
                  <a:avLst/>
                  <a:gdLst/>
                  <a:ahLst/>
                  <a:cxnLst>
                    <a:cxn ang="0">
                      <a:pos x="76" y="34"/>
                    </a:cxn>
                    <a:cxn ang="0">
                      <a:pos x="24" y="0"/>
                    </a:cxn>
                    <a:cxn ang="0">
                      <a:pos x="0" y="12"/>
                    </a:cxn>
                    <a:cxn ang="0">
                      <a:pos x="52" y="44"/>
                    </a:cxn>
                    <a:cxn ang="0">
                      <a:pos x="76" y="34"/>
                    </a:cxn>
                  </a:cxnLst>
                  <a:rect l="0" t="0" r="r" b="b"/>
                  <a:pathLst>
                    <a:path w="76" h="44">
                      <a:moveTo>
                        <a:pt x="76" y="34"/>
                      </a:move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52" y="44"/>
                      </a:lnTo>
                      <a:lnTo>
                        <a:pt x="76" y="3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71" name="Freeform 239"/>
                <p:cNvSpPr>
                  <a:spLocks noChangeAspect="1"/>
                </p:cNvSpPr>
                <p:nvPr/>
              </p:nvSpPr>
              <p:spPr bwMode="auto">
                <a:xfrm>
                  <a:off x="318" y="1556"/>
                  <a:ext cx="76" cy="44"/>
                </a:xfrm>
                <a:custGeom>
                  <a:avLst/>
                  <a:gdLst/>
                  <a:ahLst/>
                  <a:cxnLst>
                    <a:cxn ang="0">
                      <a:pos x="76" y="32"/>
                    </a:cxn>
                    <a:cxn ang="0">
                      <a:pos x="24" y="0"/>
                    </a:cxn>
                    <a:cxn ang="0">
                      <a:pos x="0" y="10"/>
                    </a:cxn>
                    <a:cxn ang="0">
                      <a:pos x="52" y="44"/>
                    </a:cxn>
                    <a:cxn ang="0">
                      <a:pos x="76" y="32"/>
                    </a:cxn>
                  </a:cxnLst>
                  <a:rect l="0" t="0" r="r" b="b"/>
                  <a:pathLst>
                    <a:path w="76" h="44">
                      <a:moveTo>
                        <a:pt x="76" y="32"/>
                      </a:move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52" y="44"/>
                      </a:lnTo>
                      <a:lnTo>
                        <a:pt x="76" y="32"/>
                      </a:lnTo>
                      <a:close/>
                    </a:path>
                  </a:pathLst>
                </a:custGeom>
                <a:solidFill>
                  <a:srgbClr val="008775"/>
                </a:solidFill>
                <a:ln w="0">
                  <a:solidFill>
                    <a:srgbClr val="00877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72" name="Freeform 240"/>
                <p:cNvSpPr>
                  <a:spLocks noChangeAspect="1"/>
                </p:cNvSpPr>
                <p:nvPr/>
              </p:nvSpPr>
              <p:spPr bwMode="auto">
                <a:xfrm>
                  <a:off x="318" y="1556"/>
                  <a:ext cx="76" cy="44"/>
                </a:xfrm>
                <a:custGeom>
                  <a:avLst/>
                  <a:gdLst/>
                  <a:ahLst/>
                  <a:cxnLst>
                    <a:cxn ang="0">
                      <a:pos x="76" y="32"/>
                    </a:cxn>
                    <a:cxn ang="0">
                      <a:pos x="24" y="0"/>
                    </a:cxn>
                    <a:cxn ang="0">
                      <a:pos x="0" y="10"/>
                    </a:cxn>
                    <a:cxn ang="0">
                      <a:pos x="52" y="44"/>
                    </a:cxn>
                    <a:cxn ang="0">
                      <a:pos x="76" y="32"/>
                    </a:cxn>
                  </a:cxnLst>
                  <a:rect l="0" t="0" r="r" b="b"/>
                  <a:pathLst>
                    <a:path w="76" h="44">
                      <a:moveTo>
                        <a:pt x="76" y="32"/>
                      </a:move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52" y="44"/>
                      </a:lnTo>
                      <a:lnTo>
                        <a:pt x="76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73" name="Freeform 241"/>
                <p:cNvSpPr>
                  <a:spLocks noChangeAspect="1"/>
                </p:cNvSpPr>
                <p:nvPr/>
              </p:nvSpPr>
              <p:spPr bwMode="auto">
                <a:xfrm>
                  <a:off x="294" y="1566"/>
                  <a:ext cx="76" cy="44"/>
                </a:xfrm>
                <a:custGeom>
                  <a:avLst/>
                  <a:gdLst/>
                  <a:ahLst/>
                  <a:cxnLst>
                    <a:cxn ang="0">
                      <a:pos x="76" y="34"/>
                    </a:cxn>
                    <a:cxn ang="0">
                      <a:pos x="24" y="0"/>
                    </a:cxn>
                    <a:cxn ang="0">
                      <a:pos x="0" y="10"/>
                    </a:cxn>
                    <a:cxn ang="0">
                      <a:pos x="50" y="44"/>
                    </a:cxn>
                    <a:cxn ang="0">
                      <a:pos x="76" y="34"/>
                    </a:cxn>
                  </a:cxnLst>
                  <a:rect l="0" t="0" r="r" b="b"/>
                  <a:pathLst>
                    <a:path w="76" h="44">
                      <a:moveTo>
                        <a:pt x="76" y="34"/>
                      </a:move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50" y="44"/>
                      </a:lnTo>
                      <a:lnTo>
                        <a:pt x="76" y="34"/>
                      </a:lnTo>
                      <a:close/>
                    </a:path>
                  </a:pathLst>
                </a:custGeom>
                <a:solidFill>
                  <a:srgbClr val="008A6E"/>
                </a:solidFill>
                <a:ln w="0">
                  <a:solidFill>
                    <a:srgbClr val="008A6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74" name="Freeform 242"/>
                <p:cNvSpPr>
                  <a:spLocks noChangeAspect="1"/>
                </p:cNvSpPr>
                <p:nvPr/>
              </p:nvSpPr>
              <p:spPr bwMode="auto">
                <a:xfrm>
                  <a:off x="294" y="1566"/>
                  <a:ext cx="76" cy="44"/>
                </a:xfrm>
                <a:custGeom>
                  <a:avLst/>
                  <a:gdLst/>
                  <a:ahLst/>
                  <a:cxnLst>
                    <a:cxn ang="0">
                      <a:pos x="76" y="34"/>
                    </a:cxn>
                    <a:cxn ang="0">
                      <a:pos x="24" y="0"/>
                    </a:cxn>
                    <a:cxn ang="0">
                      <a:pos x="0" y="10"/>
                    </a:cxn>
                    <a:cxn ang="0">
                      <a:pos x="50" y="44"/>
                    </a:cxn>
                    <a:cxn ang="0">
                      <a:pos x="76" y="34"/>
                    </a:cxn>
                  </a:cxnLst>
                  <a:rect l="0" t="0" r="r" b="b"/>
                  <a:pathLst>
                    <a:path w="76" h="44">
                      <a:moveTo>
                        <a:pt x="76" y="34"/>
                      </a:move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50" y="44"/>
                      </a:lnTo>
                      <a:lnTo>
                        <a:pt x="76" y="3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75" name="Freeform 243"/>
                <p:cNvSpPr>
                  <a:spLocks noChangeAspect="1"/>
                </p:cNvSpPr>
                <p:nvPr/>
              </p:nvSpPr>
              <p:spPr bwMode="auto">
                <a:xfrm>
                  <a:off x="1282" y="1214"/>
                  <a:ext cx="70" cy="28"/>
                </a:xfrm>
                <a:custGeom>
                  <a:avLst/>
                  <a:gdLst/>
                  <a:ahLst/>
                  <a:cxnLst>
                    <a:cxn ang="0">
                      <a:pos x="70" y="22"/>
                    </a:cxn>
                    <a:cxn ang="0">
                      <a:pos x="14" y="0"/>
                    </a:cxn>
                    <a:cxn ang="0">
                      <a:pos x="0" y="6"/>
                    </a:cxn>
                    <a:cxn ang="0">
                      <a:pos x="56" y="28"/>
                    </a:cxn>
                    <a:cxn ang="0">
                      <a:pos x="70" y="22"/>
                    </a:cxn>
                  </a:cxnLst>
                  <a:rect l="0" t="0" r="r" b="b"/>
                  <a:pathLst>
                    <a:path w="70" h="28">
                      <a:moveTo>
                        <a:pt x="70" y="22"/>
                      </a:moveTo>
                      <a:lnTo>
                        <a:pt x="14" y="0"/>
                      </a:lnTo>
                      <a:lnTo>
                        <a:pt x="0" y="6"/>
                      </a:lnTo>
                      <a:lnTo>
                        <a:pt x="56" y="28"/>
                      </a:lnTo>
                      <a:lnTo>
                        <a:pt x="70" y="22"/>
                      </a:lnTo>
                      <a:close/>
                    </a:path>
                  </a:pathLst>
                </a:custGeom>
                <a:solidFill>
                  <a:srgbClr val="00896F"/>
                </a:solidFill>
                <a:ln w="0">
                  <a:solidFill>
                    <a:srgbClr val="0089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76" name="Freeform 244"/>
                <p:cNvSpPr>
                  <a:spLocks noChangeAspect="1"/>
                </p:cNvSpPr>
                <p:nvPr/>
              </p:nvSpPr>
              <p:spPr bwMode="auto">
                <a:xfrm>
                  <a:off x="1282" y="1214"/>
                  <a:ext cx="70" cy="28"/>
                </a:xfrm>
                <a:custGeom>
                  <a:avLst/>
                  <a:gdLst/>
                  <a:ahLst/>
                  <a:cxnLst>
                    <a:cxn ang="0">
                      <a:pos x="70" y="22"/>
                    </a:cxn>
                    <a:cxn ang="0">
                      <a:pos x="14" y="0"/>
                    </a:cxn>
                    <a:cxn ang="0">
                      <a:pos x="0" y="6"/>
                    </a:cxn>
                    <a:cxn ang="0">
                      <a:pos x="56" y="28"/>
                    </a:cxn>
                    <a:cxn ang="0">
                      <a:pos x="70" y="22"/>
                    </a:cxn>
                  </a:cxnLst>
                  <a:rect l="0" t="0" r="r" b="b"/>
                  <a:pathLst>
                    <a:path w="70" h="28">
                      <a:moveTo>
                        <a:pt x="70" y="22"/>
                      </a:moveTo>
                      <a:lnTo>
                        <a:pt x="14" y="0"/>
                      </a:lnTo>
                      <a:lnTo>
                        <a:pt x="0" y="6"/>
                      </a:lnTo>
                      <a:lnTo>
                        <a:pt x="56" y="28"/>
                      </a:lnTo>
                      <a:lnTo>
                        <a:pt x="70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77" name="Freeform 245"/>
                <p:cNvSpPr>
                  <a:spLocks noChangeAspect="1"/>
                </p:cNvSpPr>
                <p:nvPr/>
              </p:nvSpPr>
              <p:spPr bwMode="auto">
                <a:xfrm>
                  <a:off x="1266" y="1220"/>
                  <a:ext cx="72" cy="28"/>
                </a:xfrm>
                <a:custGeom>
                  <a:avLst/>
                  <a:gdLst/>
                  <a:ahLst/>
                  <a:cxnLst>
                    <a:cxn ang="0">
                      <a:pos x="72" y="22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56" y="28"/>
                    </a:cxn>
                    <a:cxn ang="0">
                      <a:pos x="72" y="22"/>
                    </a:cxn>
                  </a:cxnLst>
                  <a:rect l="0" t="0" r="r" b="b"/>
                  <a:pathLst>
                    <a:path w="72" h="28">
                      <a:moveTo>
                        <a:pt x="72" y="22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56" y="28"/>
                      </a:lnTo>
                      <a:lnTo>
                        <a:pt x="72" y="22"/>
                      </a:lnTo>
                      <a:close/>
                    </a:path>
                  </a:pathLst>
                </a:custGeom>
                <a:solidFill>
                  <a:srgbClr val="00896F"/>
                </a:solidFill>
                <a:ln w="0">
                  <a:solidFill>
                    <a:srgbClr val="0089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78" name="Freeform 246"/>
                <p:cNvSpPr>
                  <a:spLocks noChangeAspect="1"/>
                </p:cNvSpPr>
                <p:nvPr/>
              </p:nvSpPr>
              <p:spPr bwMode="auto">
                <a:xfrm>
                  <a:off x="1266" y="1220"/>
                  <a:ext cx="72" cy="28"/>
                </a:xfrm>
                <a:custGeom>
                  <a:avLst/>
                  <a:gdLst/>
                  <a:ahLst/>
                  <a:cxnLst>
                    <a:cxn ang="0">
                      <a:pos x="72" y="22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56" y="28"/>
                    </a:cxn>
                    <a:cxn ang="0">
                      <a:pos x="72" y="22"/>
                    </a:cxn>
                  </a:cxnLst>
                  <a:rect l="0" t="0" r="r" b="b"/>
                  <a:pathLst>
                    <a:path w="72" h="28">
                      <a:moveTo>
                        <a:pt x="72" y="22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56" y="28"/>
                      </a:lnTo>
                      <a:lnTo>
                        <a:pt x="72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79" name="Freeform 247"/>
                <p:cNvSpPr>
                  <a:spLocks noChangeAspect="1"/>
                </p:cNvSpPr>
                <p:nvPr/>
              </p:nvSpPr>
              <p:spPr bwMode="auto">
                <a:xfrm>
                  <a:off x="1250" y="1226"/>
                  <a:ext cx="72" cy="28"/>
                </a:xfrm>
                <a:custGeom>
                  <a:avLst/>
                  <a:gdLst/>
                  <a:ahLst/>
                  <a:cxnLst>
                    <a:cxn ang="0">
                      <a:pos x="72" y="22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56" y="28"/>
                    </a:cxn>
                    <a:cxn ang="0">
                      <a:pos x="72" y="22"/>
                    </a:cxn>
                  </a:cxnLst>
                  <a:rect l="0" t="0" r="r" b="b"/>
                  <a:pathLst>
                    <a:path w="72" h="28">
                      <a:moveTo>
                        <a:pt x="72" y="22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56" y="28"/>
                      </a:lnTo>
                      <a:lnTo>
                        <a:pt x="72" y="22"/>
                      </a:lnTo>
                      <a:close/>
                    </a:path>
                  </a:pathLst>
                </a:custGeom>
                <a:solidFill>
                  <a:srgbClr val="00896F"/>
                </a:solidFill>
                <a:ln w="0">
                  <a:solidFill>
                    <a:srgbClr val="0089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80" name="Freeform 248"/>
                <p:cNvSpPr>
                  <a:spLocks noChangeAspect="1"/>
                </p:cNvSpPr>
                <p:nvPr/>
              </p:nvSpPr>
              <p:spPr bwMode="auto">
                <a:xfrm>
                  <a:off x="1250" y="1226"/>
                  <a:ext cx="72" cy="28"/>
                </a:xfrm>
                <a:custGeom>
                  <a:avLst/>
                  <a:gdLst/>
                  <a:ahLst/>
                  <a:cxnLst>
                    <a:cxn ang="0">
                      <a:pos x="72" y="22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56" y="28"/>
                    </a:cxn>
                    <a:cxn ang="0">
                      <a:pos x="72" y="22"/>
                    </a:cxn>
                  </a:cxnLst>
                  <a:rect l="0" t="0" r="r" b="b"/>
                  <a:pathLst>
                    <a:path w="72" h="28">
                      <a:moveTo>
                        <a:pt x="72" y="22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56" y="28"/>
                      </a:lnTo>
                      <a:lnTo>
                        <a:pt x="72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81" name="Freeform 249"/>
                <p:cNvSpPr>
                  <a:spLocks noChangeAspect="1"/>
                </p:cNvSpPr>
                <p:nvPr/>
              </p:nvSpPr>
              <p:spPr bwMode="auto">
                <a:xfrm>
                  <a:off x="1234" y="1232"/>
                  <a:ext cx="72" cy="30"/>
                </a:xfrm>
                <a:custGeom>
                  <a:avLst/>
                  <a:gdLst/>
                  <a:ahLst/>
                  <a:cxnLst>
                    <a:cxn ang="0">
                      <a:pos x="72" y="22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56" y="30"/>
                    </a:cxn>
                    <a:cxn ang="0">
                      <a:pos x="72" y="22"/>
                    </a:cxn>
                  </a:cxnLst>
                  <a:rect l="0" t="0" r="r" b="b"/>
                  <a:pathLst>
                    <a:path w="72" h="30">
                      <a:moveTo>
                        <a:pt x="72" y="22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56" y="30"/>
                      </a:lnTo>
                      <a:lnTo>
                        <a:pt x="72" y="22"/>
                      </a:lnTo>
                      <a:close/>
                    </a:path>
                  </a:pathLst>
                </a:custGeom>
                <a:solidFill>
                  <a:srgbClr val="00896F"/>
                </a:solidFill>
                <a:ln w="0">
                  <a:solidFill>
                    <a:srgbClr val="0089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82" name="Freeform 250"/>
                <p:cNvSpPr>
                  <a:spLocks noChangeAspect="1"/>
                </p:cNvSpPr>
                <p:nvPr/>
              </p:nvSpPr>
              <p:spPr bwMode="auto">
                <a:xfrm>
                  <a:off x="1234" y="1232"/>
                  <a:ext cx="72" cy="30"/>
                </a:xfrm>
                <a:custGeom>
                  <a:avLst/>
                  <a:gdLst/>
                  <a:ahLst/>
                  <a:cxnLst>
                    <a:cxn ang="0">
                      <a:pos x="72" y="22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56" y="30"/>
                    </a:cxn>
                    <a:cxn ang="0">
                      <a:pos x="72" y="22"/>
                    </a:cxn>
                  </a:cxnLst>
                  <a:rect l="0" t="0" r="r" b="b"/>
                  <a:pathLst>
                    <a:path w="72" h="30">
                      <a:moveTo>
                        <a:pt x="72" y="22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56" y="30"/>
                      </a:lnTo>
                      <a:lnTo>
                        <a:pt x="72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83" name="Freeform 251"/>
                <p:cNvSpPr>
                  <a:spLocks noChangeAspect="1"/>
                </p:cNvSpPr>
                <p:nvPr/>
              </p:nvSpPr>
              <p:spPr bwMode="auto">
                <a:xfrm>
                  <a:off x="1218" y="1240"/>
                  <a:ext cx="72" cy="28"/>
                </a:xfrm>
                <a:custGeom>
                  <a:avLst/>
                  <a:gdLst/>
                  <a:ahLst/>
                  <a:cxnLst>
                    <a:cxn ang="0">
                      <a:pos x="72" y="22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56" y="28"/>
                    </a:cxn>
                    <a:cxn ang="0">
                      <a:pos x="72" y="22"/>
                    </a:cxn>
                  </a:cxnLst>
                  <a:rect l="0" t="0" r="r" b="b"/>
                  <a:pathLst>
                    <a:path w="72" h="28">
                      <a:moveTo>
                        <a:pt x="72" y="22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56" y="28"/>
                      </a:lnTo>
                      <a:lnTo>
                        <a:pt x="72" y="22"/>
                      </a:lnTo>
                      <a:close/>
                    </a:path>
                  </a:pathLst>
                </a:custGeom>
                <a:solidFill>
                  <a:srgbClr val="00896F"/>
                </a:solidFill>
                <a:ln w="0">
                  <a:solidFill>
                    <a:srgbClr val="0089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84" name="Freeform 252"/>
                <p:cNvSpPr>
                  <a:spLocks noChangeAspect="1"/>
                </p:cNvSpPr>
                <p:nvPr/>
              </p:nvSpPr>
              <p:spPr bwMode="auto">
                <a:xfrm>
                  <a:off x="1218" y="1240"/>
                  <a:ext cx="72" cy="28"/>
                </a:xfrm>
                <a:custGeom>
                  <a:avLst/>
                  <a:gdLst/>
                  <a:ahLst/>
                  <a:cxnLst>
                    <a:cxn ang="0">
                      <a:pos x="72" y="22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56" y="28"/>
                    </a:cxn>
                    <a:cxn ang="0">
                      <a:pos x="72" y="22"/>
                    </a:cxn>
                  </a:cxnLst>
                  <a:rect l="0" t="0" r="r" b="b"/>
                  <a:pathLst>
                    <a:path w="72" h="28">
                      <a:moveTo>
                        <a:pt x="72" y="22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56" y="28"/>
                      </a:lnTo>
                      <a:lnTo>
                        <a:pt x="72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85" name="Freeform 253"/>
                <p:cNvSpPr>
                  <a:spLocks noChangeAspect="1"/>
                </p:cNvSpPr>
                <p:nvPr/>
              </p:nvSpPr>
              <p:spPr bwMode="auto">
                <a:xfrm>
                  <a:off x="1202" y="1246"/>
                  <a:ext cx="72" cy="30"/>
                </a:xfrm>
                <a:custGeom>
                  <a:avLst/>
                  <a:gdLst/>
                  <a:ahLst/>
                  <a:cxnLst>
                    <a:cxn ang="0">
                      <a:pos x="72" y="22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56" y="30"/>
                    </a:cxn>
                    <a:cxn ang="0">
                      <a:pos x="72" y="22"/>
                    </a:cxn>
                  </a:cxnLst>
                  <a:rect l="0" t="0" r="r" b="b"/>
                  <a:pathLst>
                    <a:path w="72" h="30">
                      <a:moveTo>
                        <a:pt x="72" y="22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56" y="30"/>
                      </a:lnTo>
                      <a:lnTo>
                        <a:pt x="72" y="22"/>
                      </a:lnTo>
                      <a:close/>
                    </a:path>
                  </a:pathLst>
                </a:custGeom>
                <a:solidFill>
                  <a:srgbClr val="008A6F"/>
                </a:solidFill>
                <a:ln w="0">
                  <a:solidFill>
                    <a:srgbClr val="008A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86" name="Freeform 254"/>
                <p:cNvSpPr>
                  <a:spLocks noChangeAspect="1"/>
                </p:cNvSpPr>
                <p:nvPr/>
              </p:nvSpPr>
              <p:spPr bwMode="auto">
                <a:xfrm>
                  <a:off x="1202" y="1246"/>
                  <a:ext cx="72" cy="30"/>
                </a:xfrm>
                <a:custGeom>
                  <a:avLst/>
                  <a:gdLst/>
                  <a:ahLst/>
                  <a:cxnLst>
                    <a:cxn ang="0">
                      <a:pos x="72" y="22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56" y="30"/>
                    </a:cxn>
                    <a:cxn ang="0">
                      <a:pos x="72" y="22"/>
                    </a:cxn>
                  </a:cxnLst>
                  <a:rect l="0" t="0" r="r" b="b"/>
                  <a:pathLst>
                    <a:path w="72" h="30">
                      <a:moveTo>
                        <a:pt x="72" y="22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56" y="30"/>
                      </a:lnTo>
                      <a:lnTo>
                        <a:pt x="72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87" name="Freeform 255"/>
                <p:cNvSpPr>
                  <a:spLocks noChangeAspect="1"/>
                </p:cNvSpPr>
                <p:nvPr/>
              </p:nvSpPr>
              <p:spPr bwMode="auto">
                <a:xfrm>
                  <a:off x="1186" y="1252"/>
                  <a:ext cx="72" cy="30"/>
                </a:xfrm>
                <a:custGeom>
                  <a:avLst/>
                  <a:gdLst/>
                  <a:ahLst/>
                  <a:cxnLst>
                    <a:cxn ang="0">
                      <a:pos x="72" y="2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56" y="30"/>
                    </a:cxn>
                    <a:cxn ang="0">
                      <a:pos x="72" y="24"/>
                    </a:cxn>
                  </a:cxnLst>
                  <a:rect l="0" t="0" r="r" b="b"/>
                  <a:pathLst>
                    <a:path w="72" h="30">
                      <a:moveTo>
                        <a:pt x="72" y="2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56" y="30"/>
                      </a:lnTo>
                      <a:lnTo>
                        <a:pt x="72" y="24"/>
                      </a:lnTo>
                      <a:close/>
                    </a:path>
                  </a:pathLst>
                </a:custGeom>
                <a:solidFill>
                  <a:srgbClr val="008A6F"/>
                </a:solidFill>
                <a:ln w="0">
                  <a:solidFill>
                    <a:srgbClr val="008A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88" name="Freeform 256"/>
                <p:cNvSpPr>
                  <a:spLocks noChangeAspect="1"/>
                </p:cNvSpPr>
                <p:nvPr/>
              </p:nvSpPr>
              <p:spPr bwMode="auto">
                <a:xfrm>
                  <a:off x="1186" y="1252"/>
                  <a:ext cx="72" cy="30"/>
                </a:xfrm>
                <a:custGeom>
                  <a:avLst/>
                  <a:gdLst/>
                  <a:ahLst/>
                  <a:cxnLst>
                    <a:cxn ang="0">
                      <a:pos x="72" y="2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56" y="30"/>
                    </a:cxn>
                    <a:cxn ang="0">
                      <a:pos x="72" y="24"/>
                    </a:cxn>
                  </a:cxnLst>
                  <a:rect l="0" t="0" r="r" b="b"/>
                  <a:pathLst>
                    <a:path w="72" h="30">
                      <a:moveTo>
                        <a:pt x="72" y="2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56" y="30"/>
                      </a:lnTo>
                      <a:lnTo>
                        <a:pt x="72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89" name="Freeform 257"/>
                <p:cNvSpPr>
                  <a:spLocks noChangeAspect="1"/>
                </p:cNvSpPr>
                <p:nvPr/>
              </p:nvSpPr>
              <p:spPr bwMode="auto">
                <a:xfrm>
                  <a:off x="1170" y="1260"/>
                  <a:ext cx="72" cy="30"/>
                </a:xfrm>
                <a:custGeom>
                  <a:avLst/>
                  <a:gdLst/>
                  <a:ahLst/>
                  <a:cxnLst>
                    <a:cxn ang="0">
                      <a:pos x="72" y="22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56" y="30"/>
                    </a:cxn>
                    <a:cxn ang="0">
                      <a:pos x="72" y="22"/>
                    </a:cxn>
                  </a:cxnLst>
                  <a:rect l="0" t="0" r="r" b="b"/>
                  <a:pathLst>
                    <a:path w="72" h="30">
                      <a:moveTo>
                        <a:pt x="72" y="22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56" y="30"/>
                      </a:lnTo>
                      <a:lnTo>
                        <a:pt x="72" y="22"/>
                      </a:lnTo>
                      <a:close/>
                    </a:path>
                  </a:pathLst>
                </a:custGeom>
                <a:solidFill>
                  <a:srgbClr val="008A6F"/>
                </a:solidFill>
                <a:ln w="0">
                  <a:solidFill>
                    <a:srgbClr val="008A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90" name="Freeform 258"/>
                <p:cNvSpPr>
                  <a:spLocks noChangeAspect="1"/>
                </p:cNvSpPr>
                <p:nvPr/>
              </p:nvSpPr>
              <p:spPr bwMode="auto">
                <a:xfrm>
                  <a:off x="1170" y="1260"/>
                  <a:ext cx="72" cy="30"/>
                </a:xfrm>
                <a:custGeom>
                  <a:avLst/>
                  <a:gdLst/>
                  <a:ahLst/>
                  <a:cxnLst>
                    <a:cxn ang="0">
                      <a:pos x="72" y="22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56" y="30"/>
                    </a:cxn>
                    <a:cxn ang="0">
                      <a:pos x="72" y="22"/>
                    </a:cxn>
                  </a:cxnLst>
                  <a:rect l="0" t="0" r="r" b="b"/>
                  <a:pathLst>
                    <a:path w="72" h="30">
                      <a:moveTo>
                        <a:pt x="72" y="22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56" y="30"/>
                      </a:lnTo>
                      <a:lnTo>
                        <a:pt x="72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91" name="Freeform 259"/>
                <p:cNvSpPr>
                  <a:spLocks noChangeAspect="1"/>
                </p:cNvSpPr>
                <p:nvPr/>
              </p:nvSpPr>
              <p:spPr bwMode="auto">
                <a:xfrm>
                  <a:off x="1154" y="1266"/>
                  <a:ext cx="72" cy="30"/>
                </a:xfrm>
                <a:custGeom>
                  <a:avLst/>
                  <a:gdLst/>
                  <a:ahLst/>
                  <a:cxnLst>
                    <a:cxn ang="0">
                      <a:pos x="72" y="24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56" y="30"/>
                    </a:cxn>
                    <a:cxn ang="0">
                      <a:pos x="72" y="24"/>
                    </a:cxn>
                  </a:cxnLst>
                  <a:rect l="0" t="0" r="r" b="b"/>
                  <a:pathLst>
                    <a:path w="72" h="30">
                      <a:moveTo>
                        <a:pt x="72" y="24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56" y="30"/>
                      </a:lnTo>
                      <a:lnTo>
                        <a:pt x="72" y="24"/>
                      </a:lnTo>
                      <a:close/>
                    </a:path>
                  </a:pathLst>
                </a:custGeom>
                <a:solidFill>
                  <a:srgbClr val="008A6E"/>
                </a:solidFill>
                <a:ln w="0">
                  <a:solidFill>
                    <a:srgbClr val="008A6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92" name="Freeform 260"/>
                <p:cNvSpPr>
                  <a:spLocks noChangeAspect="1"/>
                </p:cNvSpPr>
                <p:nvPr/>
              </p:nvSpPr>
              <p:spPr bwMode="auto">
                <a:xfrm>
                  <a:off x="1154" y="1266"/>
                  <a:ext cx="72" cy="30"/>
                </a:xfrm>
                <a:custGeom>
                  <a:avLst/>
                  <a:gdLst/>
                  <a:ahLst/>
                  <a:cxnLst>
                    <a:cxn ang="0">
                      <a:pos x="72" y="24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56" y="30"/>
                    </a:cxn>
                    <a:cxn ang="0">
                      <a:pos x="72" y="24"/>
                    </a:cxn>
                  </a:cxnLst>
                  <a:rect l="0" t="0" r="r" b="b"/>
                  <a:pathLst>
                    <a:path w="72" h="30">
                      <a:moveTo>
                        <a:pt x="72" y="24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56" y="30"/>
                      </a:lnTo>
                      <a:lnTo>
                        <a:pt x="72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93" name="Freeform 261"/>
                <p:cNvSpPr>
                  <a:spLocks noChangeAspect="1"/>
                </p:cNvSpPr>
                <p:nvPr/>
              </p:nvSpPr>
              <p:spPr bwMode="auto">
                <a:xfrm>
                  <a:off x="1138" y="1272"/>
                  <a:ext cx="72" cy="32"/>
                </a:xfrm>
                <a:custGeom>
                  <a:avLst/>
                  <a:gdLst/>
                  <a:ahLst/>
                  <a:cxnLst>
                    <a:cxn ang="0">
                      <a:pos x="72" y="2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56" y="32"/>
                    </a:cxn>
                    <a:cxn ang="0">
                      <a:pos x="72" y="24"/>
                    </a:cxn>
                  </a:cxnLst>
                  <a:rect l="0" t="0" r="r" b="b"/>
                  <a:pathLst>
                    <a:path w="72" h="32">
                      <a:moveTo>
                        <a:pt x="72" y="2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56" y="32"/>
                      </a:lnTo>
                      <a:lnTo>
                        <a:pt x="72" y="24"/>
                      </a:lnTo>
                      <a:close/>
                    </a:path>
                  </a:pathLst>
                </a:custGeom>
                <a:solidFill>
                  <a:srgbClr val="008A6E"/>
                </a:solidFill>
                <a:ln w="0">
                  <a:solidFill>
                    <a:srgbClr val="008A6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94" name="Freeform 262"/>
                <p:cNvSpPr>
                  <a:spLocks noChangeAspect="1"/>
                </p:cNvSpPr>
                <p:nvPr/>
              </p:nvSpPr>
              <p:spPr bwMode="auto">
                <a:xfrm>
                  <a:off x="1138" y="1272"/>
                  <a:ext cx="72" cy="32"/>
                </a:xfrm>
                <a:custGeom>
                  <a:avLst/>
                  <a:gdLst/>
                  <a:ahLst/>
                  <a:cxnLst>
                    <a:cxn ang="0">
                      <a:pos x="72" y="2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56" y="32"/>
                    </a:cxn>
                    <a:cxn ang="0">
                      <a:pos x="72" y="24"/>
                    </a:cxn>
                  </a:cxnLst>
                  <a:rect l="0" t="0" r="r" b="b"/>
                  <a:pathLst>
                    <a:path w="72" h="32">
                      <a:moveTo>
                        <a:pt x="72" y="2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56" y="32"/>
                      </a:lnTo>
                      <a:lnTo>
                        <a:pt x="72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95" name="Freeform 263"/>
                <p:cNvSpPr>
                  <a:spLocks noChangeAspect="1"/>
                </p:cNvSpPr>
                <p:nvPr/>
              </p:nvSpPr>
              <p:spPr bwMode="auto">
                <a:xfrm>
                  <a:off x="1120" y="1280"/>
                  <a:ext cx="74" cy="30"/>
                </a:xfrm>
                <a:custGeom>
                  <a:avLst/>
                  <a:gdLst/>
                  <a:ahLst/>
                  <a:cxnLst>
                    <a:cxn ang="0">
                      <a:pos x="74" y="24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6" y="30"/>
                    </a:cxn>
                    <a:cxn ang="0">
                      <a:pos x="74" y="24"/>
                    </a:cxn>
                  </a:cxnLst>
                  <a:rect l="0" t="0" r="r" b="b"/>
                  <a:pathLst>
                    <a:path w="74" h="30">
                      <a:moveTo>
                        <a:pt x="74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6" y="30"/>
                      </a:lnTo>
                      <a:lnTo>
                        <a:pt x="74" y="24"/>
                      </a:lnTo>
                      <a:close/>
                    </a:path>
                  </a:pathLst>
                </a:custGeom>
                <a:solidFill>
                  <a:srgbClr val="008A6E"/>
                </a:solidFill>
                <a:ln w="0">
                  <a:solidFill>
                    <a:srgbClr val="008A6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96" name="Freeform 264"/>
                <p:cNvSpPr>
                  <a:spLocks noChangeAspect="1"/>
                </p:cNvSpPr>
                <p:nvPr/>
              </p:nvSpPr>
              <p:spPr bwMode="auto">
                <a:xfrm>
                  <a:off x="1120" y="1280"/>
                  <a:ext cx="74" cy="30"/>
                </a:xfrm>
                <a:custGeom>
                  <a:avLst/>
                  <a:gdLst/>
                  <a:ahLst/>
                  <a:cxnLst>
                    <a:cxn ang="0">
                      <a:pos x="74" y="24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6" y="30"/>
                    </a:cxn>
                    <a:cxn ang="0">
                      <a:pos x="74" y="24"/>
                    </a:cxn>
                  </a:cxnLst>
                  <a:rect l="0" t="0" r="r" b="b"/>
                  <a:pathLst>
                    <a:path w="74" h="30">
                      <a:moveTo>
                        <a:pt x="74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6" y="30"/>
                      </a:lnTo>
                      <a:lnTo>
                        <a:pt x="74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97" name="Freeform 265"/>
                <p:cNvSpPr>
                  <a:spLocks noChangeAspect="1"/>
                </p:cNvSpPr>
                <p:nvPr/>
              </p:nvSpPr>
              <p:spPr bwMode="auto">
                <a:xfrm>
                  <a:off x="1104" y="1286"/>
                  <a:ext cx="72" cy="32"/>
                </a:xfrm>
                <a:custGeom>
                  <a:avLst/>
                  <a:gdLst/>
                  <a:ahLst/>
                  <a:cxnLst>
                    <a:cxn ang="0">
                      <a:pos x="72" y="2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56" y="32"/>
                    </a:cxn>
                    <a:cxn ang="0">
                      <a:pos x="72" y="24"/>
                    </a:cxn>
                  </a:cxnLst>
                  <a:rect l="0" t="0" r="r" b="b"/>
                  <a:pathLst>
                    <a:path w="72" h="32">
                      <a:moveTo>
                        <a:pt x="72" y="2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56" y="32"/>
                      </a:lnTo>
                      <a:lnTo>
                        <a:pt x="72" y="24"/>
                      </a:lnTo>
                      <a:close/>
                    </a:path>
                  </a:pathLst>
                </a:custGeom>
                <a:solidFill>
                  <a:srgbClr val="008A6D"/>
                </a:solidFill>
                <a:ln w="0">
                  <a:solidFill>
                    <a:srgbClr val="008A6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98" name="Freeform 266"/>
                <p:cNvSpPr>
                  <a:spLocks noChangeAspect="1"/>
                </p:cNvSpPr>
                <p:nvPr/>
              </p:nvSpPr>
              <p:spPr bwMode="auto">
                <a:xfrm>
                  <a:off x="1104" y="1286"/>
                  <a:ext cx="72" cy="32"/>
                </a:xfrm>
                <a:custGeom>
                  <a:avLst/>
                  <a:gdLst/>
                  <a:ahLst/>
                  <a:cxnLst>
                    <a:cxn ang="0">
                      <a:pos x="72" y="2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56" y="32"/>
                    </a:cxn>
                    <a:cxn ang="0">
                      <a:pos x="72" y="24"/>
                    </a:cxn>
                  </a:cxnLst>
                  <a:rect l="0" t="0" r="r" b="b"/>
                  <a:pathLst>
                    <a:path w="72" h="32">
                      <a:moveTo>
                        <a:pt x="72" y="2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56" y="32"/>
                      </a:lnTo>
                      <a:lnTo>
                        <a:pt x="72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699" name="Freeform 267"/>
                <p:cNvSpPr>
                  <a:spLocks noChangeAspect="1"/>
                </p:cNvSpPr>
                <p:nvPr/>
              </p:nvSpPr>
              <p:spPr bwMode="auto">
                <a:xfrm>
                  <a:off x="1086" y="1294"/>
                  <a:ext cx="74" cy="30"/>
                </a:xfrm>
                <a:custGeom>
                  <a:avLst/>
                  <a:gdLst/>
                  <a:ahLst/>
                  <a:cxnLst>
                    <a:cxn ang="0">
                      <a:pos x="74" y="24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6" y="30"/>
                    </a:cxn>
                    <a:cxn ang="0">
                      <a:pos x="74" y="24"/>
                    </a:cxn>
                  </a:cxnLst>
                  <a:rect l="0" t="0" r="r" b="b"/>
                  <a:pathLst>
                    <a:path w="74" h="30">
                      <a:moveTo>
                        <a:pt x="74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6" y="30"/>
                      </a:lnTo>
                      <a:lnTo>
                        <a:pt x="74" y="24"/>
                      </a:lnTo>
                      <a:close/>
                    </a:path>
                  </a:pathLst>
                </a:custGeom>
                <a:solidFill>
                  <a:srgbClr val="008A6D"/>
                </a:solidFill>
                <a:ln w="0">
                  <a:solidFill>
                    <a:srgbClr val="008A6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00" name="Freeform 268"/>
                <p:cNvSpPr>
                  <a:spLocks noChangeAspect="1"/>
                </p:cNvSpPr>
                <p:nvPr/>
              </p:nvSpPr>
              <p:spPr bwMode="auto">
                <a:xfrm>
                  <a:off x="1086" y="1294"/>
                  <a:ext cx="74" cy="30"/>
                </a:xfrm>
                <a:custGeom>
                  <a:avLst/>
                  <a:gdLst/>
                  <a:ahLst/>
                  <a:cxnLst>
                    <a:cxn ang="0">
                      <a:pos x="74" y="24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6" y="30"/>
                    </a:cxn>
                    <a:cxn ang="0">
                      <a:pos x="74" y="24"/>
                    </a:cxn>
                  </a:cxnLst>
                  <a:rect l="0" t="0" r="r" b="b"/>
                  <a:pathLst>
                    <a:path w="74" h="30">
                      <a:moveTo>
                        <a:pt x="74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6" y="30"/>
                      </a:lnTo>
                      <a:lnTo>
                        <a:pt x="74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01" name="Freeform 269"/>
                <p:cNvSpPr>
                  <a:spLocks noChangeAspect="1"/>
                </p:cNvSpPr>
                <p:nvPr/>
              </p:nvSpPr>
              <p:spPr bwMode="auto">
                <a:xfrm>
                  <a:off x="1070" y="1300"/>
                  <a:ext cx="72" cy="32"/>
                </a:xfrm>
                <a:custGeom>
                  <a:avLst/>
                  <a:gdLst/>
                  <a:ahLst/>
                  <a:cxnLst>
                    <a:cxn ang="0">
                      <a:pos x="72" y="2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56" y="32"/>
                    </a:cxn>
                    <a:cxn ang="0">
                      <a:pos x="72" y="24"/>
                    </a:cxn>
                  </a:cxnLst>
                  <a:rect l="0" t="0" r="r" b="b"/>
                  <a:pathLst>
                    <a:path w="72" h="32">
                      <a:moveTo>
                        <a:pt x="72" y="2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56" y="32"/>
                      </a:lnTo>
                      <a:lnTo>
                        <a:pt x="72" y="24"/>
                      </a:lnTo>
                      <a:close/>
                    </a:path>
                  </a:pathLst>
                </a:custGeom>
                <a:solidFill>
                  <a:srgbClr val="008A6C"/>
                </a:solidFill>
                <a:ln w="0">
                  <a:solidFill>
                    <a:srgbClr val="008A6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02" name="Freeform 270"/>
                <p:cNvSpPr>
                  <a:spLocks noChangeAspect="1"/>
                </p:cNvSpPr>
                <p:nvPr/>
              </p:nvSpPr>
              <p:spPr bwMode="auto">
                <a:xfrm>
                  <a:off x="1070" y="1300"/>
                  <a:ext cx="72" cy="32"/>
                </a:xfrm>
                <a:custGeom>
                  <a:avLst/>
                  <a:gdLst/>
                  <a:ahLst/>
                  <a:cxnLst>
                    <a:cxn ang="0">
                      <a:pos x="72" y="2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56" y="32"/>
                    </a:cxn>
                    <a:cxn ang="0">
                      <a:pos x="72" y="24"/>
                    </a:cxn>
                  </a:cxnLst>
                  <a:rect l="0" t="0" r="r" b="b"/>
                  <a:pathLst>
                    <a:path w="72" h="32">
                      <a:moveTo>
                        <a:pt x="72" y="2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56" y="32"/>
                      </a:lnTo>
                      <a:lnTo>
                        <a:pt x="72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03" name="Freeform 271"/>
                <p:cNvSpPr>
                  <a:spLocks noChangeAspect="1"/>
                </p:cNvSpPr>
                <p:nvPr/>
              </p:nvSpPr>
              <p:spPr bwMode="auto">
                <a:xfrm>
                  <a:off x="1052" y="1308"/>
                  <a:ext cx="74" cy="30"/>
                </a:xfrm>
                <a:custGeom>
                  <a:avLst/>
                  <a:gdLst/>
                  <a:ahLst/>
                  <a:cxnLst>
                    <a:cxn ang="0">
                      <a:pos x="74" y="24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6" y="30"/>
                    </a:cxn>
                    <a:cxn ang="0">
                      <a:pos x="74" y="24"/>
                    </a:cxn>
                  </a:cxnLst>
                  <a:rect l="0" t="0" r="r" b="b"/>
                  <a:pathLst>
                    <a:path w="74" h="30">
                      <a:moveTo>
                        <a:pt x="74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6" y="30"/>
                      </a:lnTo>
                      <a:lnTo>
                        <a:pt x="74" y="24"/>
                      </a:lnTo>
                      <a:close/>
                    </a:path>
                  </a:pathLst>
                </a:custGeom>
                <a:solidFill>
                  <a:srgbClr val="008A6B"/>
                </a:solidFill>
                <a:ln w="0">
                  <a:solidFill>
                    <a:srgbClr val="008A6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04" name="Freeform 272"/>
                <p:cNvSpPr>
                  <a:spLocks noChangeAspect="1"/>
                </p:cNvSpPr>
                <p:nvPr/>
              </p:nvSpPr>
              <p:spPr bwMode="auto">
                <a:xfrm>
                  <a:off x="1052" y="1308"/>
                  <a:ext cx="74" cy="30"/>
                </a:xfrm>
                <a:custGeom>
                  <a:avLst/>
                  <a:gdLst/>
                  <a:ahLst/>
                  <a:cxnLst>
                    <a:cxn ang="0">
                      <a:pos x="74" y="24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6" y="30"/>
                    </a:cxn>
                    <a:cxn ang="0">
                      <a:pos x="74" y="24"/>
                    </a:cxn>
                  </a:cxnLst>
                  <a:rect l="0" t="0" r="r" b="b"/>
                  <a:pathLst>
                    <a:path w="74" h="30">
                      <a:moveTo>
                        <a:pt x="74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6" y="30"/>
                      </a:lnTo>
                      <a:lnTo>
                        <a:pt x="74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05" name="Freeform 273"/>
                <p:cNvSpPr>
                  <a:spLocks noChangeAspect="1"/>
                </p:cNvSpPr>
                <p:nvPr/>
              </p:nvSpPr>
              <p:spPr bwMode="auto">
                <a:xfrm>
                  <a:off x="1034" y="1314"/>
                  <a:ext cx="74" cy="32"/>
                </a:xfrm>
                <a:custGeom>
                  <a:avLst/>
                  <a:gdLst/>
                  <a:ahLst/>
                  <a:cxnLst>
                    <a:cxn ang="0">
                      <a:pos x="74" y="24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6" y="32"/>
                    </a:cxn>
                    <a:cxn ang="0">
                      <a:pos x="74" y="24"/>
                    </a:cxn>
                  </a:cxnLst>
                  <a:rect l="0" t="0" r="r" b="b"/>
                  <a:pathLst>
                    <a:path w="74" h="32">
                      <a:moveTo>
                        <a:pt x="74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6" y="32"/>
                      </a:lnTo>
                      <a:lnTo>
                        <a:pt x="74" y="24"/>
                      </a:lnTo>
                      <a:close/>
                    </a:path>
                  </a:pathLst>
                </a:custGeom>
                <a:solidFill>
                  <a:srgbClr val="008B6B"/>
                </a:solidFill>
                <a:ln w="0">
                  <a:solidFill>
                    <a:srgbClr val="008B6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06" name="Freeform 274"/>
                <p:cNvSpPr>
                  <a:spLocks noChangeAspect="1"/>
                </p:cNvSpPr>
                <p:nvPr/>
              </p:nvSpPr>
              <p:spPr bwMode="auto">
                <a:xfrm>
                  <a:off x="1034" y="1314"/>
                  <a:ext cx="74" cy="32"/>
                </a:xfrm>
                <a:custGeom>
                  <a:avLst/>
                  <a:gdLst/>
                  <a:ahLst/>
                  <a:cxnLst>
                    <a:cxn ang="0">
                      <a:pos x="74" y="24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6" y="32"/>
                    </a:cxn>
                    <a:cxn ang="0">
                      <a:pos x="74" y="24"/>
                    </a:cxn>
                  </a:cxnLst>
                  <a:rect l="0" t="0" r="r" b="b"/>
                  <a:pathLst>
                    <a:path w="74" h="32">
                      <a:moveTo>
                        <a:pt x="74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6" y="32"/>
                      </a:lnTo>
                      <a:lnTo>
                        <a:pt x="74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07" name="Freeform 275"/>
                <p:cNvSpPr>
                  <a:spLocks noChangeAspect="1"/>
                </p:cNvSpPr>
                <p:nvPr/>
              </p:nvSpPr>
              <p:spPr bwMode="auto">
                <a:xfrm>
                  <a:off x="1016" y="1320"/>
                  <a:ext cx="74" cy="32"/>
                </a:xfrm>
                <a:custGeom>
                  <a:avLst/>
                  <a:gdLst/>
                  <a:ahLst/>
                  <a:cxnLst>
                    <a:cxn ang="0">
                      <a:pos x="74" y="26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56" y="32"/>
                    </a:cxn>
                    <a:cxn ang="0">
                      <a:pos x="74" y="26"/>
                    </a:cxn>
                  </a:cxnLst>
                  <a:rect l="0" t="0" r="r" b="b"/>
                  <a:pathLst>
                    <a:path w="74" h="32">
                      <a:moveTo>
                        <a:pt x="74" y="26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56" y="32"/>
                      </a:lnTo>
                      <a:lnTo>
                        <a:pt x="74" y="26"/>
                      </a:lnTo>
                      <a:close/>
                    </a:path>
                  </a:pathLst>
                </a:custGeom>
                <a:solidFill>
                  <a:srgbClr val="008B6A"/>
                </a:solidFill>
                <a:ln w="0">
                  <a:solidFill>
                    <a:srgbClr val="008B6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08" name="Freeform 276"/>
                <p:cNvSpPr>
                  <a:spLocks noChangeAspect="1"/>
                </p:cNvSpPr>
                <p:nvPr/>
              </p:nvSpPr>
              <p:spPr bwMode="auto">
                <a:xfrm>
                  <a:off x="1016" y="1320"/>
                  <a:ext cx="74" cy="32"/>
                </a:xfrm>
                <a:custGeom>
                  <a:avLst/>
                  <a:gdLst/>
                  <a:ahLst/>
                  <a:cxnLst>
                    <a:cxn ang="0">
                      <a:pos x="74" y="26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56" y="32"/>
                    </a:cxn>
                    <a:cxn ang="0">
                      <a:pos x="74" y="26"/>
                    </a:cxn>
                  </a:cxnLst>
                  <a:rect l="0" t="0" r="r" b="b"/>
                  <a:pathLst>
                    <a:path w="74" h="32">
                      <a:moveTo>
                        <a:pt x="74" y="26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56" y="32"/>
                      </a:lnTo>
                      <a:lnTo>
                        <a:pt x="74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09" name="Freeform 277"/>
                <p:cNvSpPr>
                  <a:spLocks noChangeAspect="1"/>
                </p:cNvSpPr>
                <p:nvPr/>
              </p:nvSpPr>
              <p:spPr bwMode="auto">
                <a:xfrm>
                  <a:off x="1000" y="1328"/>
                  <a:ext cx="72" cy="32"/>
                </a:xfrm>
                <a:custGeom>
                  <a:avLst/>
                  <a:gdLst/>
                  <a:ahLst/>
                  <a:cxnLst>
                    <a:cxn ang="0">
                      <a:pos x="72" y="24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54" y="32"/>
                    </a:cxn>
                    <a:cxn ang="0">
                      <a:pos x="72" y="24"/>
                    </a:cxn>
                  </a:cxnLst>
                  <a:rect l="0" t="0" r="r" b="b"/>
                  <a:pathLst>
                    <a:path w="72" h="32">
                      <a:moveTo>
                        <a:pt x="72" y="24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54" y="32"/>
                      </a:lnTo>
                      <a:lnTo>
                        <a:pt x="72" y="24"/>
                      </a:lnTo>
                      <a:close/>
                    </a:path>
                  </a:pathLst>
                </a:custGeom>
                <a:solidFill>
                  <a:srgbClr val="008B69"/>
                </a:solidFill>
                <a:ln w="0">
                  <a:solidFill>
                    <a:srgbClr val="008B6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10" name="Freeform 278"/>
                <p:cNvSpPr>
                  <a:spLocks noChangeAspect="1"/>
                </p:cNvSpPr>
                <p:nvPr/>
              </p:nvSpPr>
              <p:spPr bwMode="auto">
                <a:xfrm>
                  <a:off x="1000" y="1328"/>
                  <a:ext cx="72" cy="32"/>
                </a:xfrm>
                <a:custGeom>
                  <a:avLst/>
                  <a:gdLst/>
                  <a:ahLst/>
                  <a:cxnLst>
                    <a:cxn ang="0">
                      <a:pos x="72" y="24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54" y="32"/>
                    </a:cxn>
                    <a:cxn ang="0">
                      <a:pos x="72" y="24"/>
                    </a:cxn>
                  </a:cxnLst>
                  <a:rect l="0" t="0" r="r" b="b"/>
                  <a:pathLst>
                    <a:path w="72" h="32">
                      <a:moveTo>
                        <a:pt x="72" y="24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54" y="32"/>
                      </a:lnTo>
                      <a:lnTo>
                        <a:pt x="72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11" name="Freeform 279"/>
                <p:cNvSpPr>
                  <a:spLocks noChangeAspect="1"/>
                </p:cNvSpPr>
                <p:nvPr/>
              </p:nvSpPr>
              <p:spPr bwMode="auto">
                <a:xfrm>
                  <a:off x="982" y="1334"/>
                  <a:ext cx="72" cy="32"/>
                </a:xfrm>
                <a:custGeom>
                  <a:avLst/>
                  <a:gdLst/>
                  <a:ahLst/>
                  <a:cxnLst>
                    <a:cxn ang="0">
                      <a:pos x="72" y="26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54" y="32"/>
                    </a:cxn>
                    <a:cxn ang="0">
                      <a:pos x="72" y="26"/>
                    </a:cxn>
                  </a:cxnLst>
                  <a:rect l="0" t="0" r="r" b="b"/>
                  <a:pathLst>
                    <a:path w="72" h="32">
                      <a:moveTo>
                        <a:pt x="72" y="26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54" y="32"/>
                      </a:lnTo>
                      <a:lnTo>
                        <a:pt x="72" y="26"/>
                      </a:lnTo>
                      <a:close/>
                    </a:path>
                  </a:pathLst>
                </a:custGeom>
                <a:solidFill>
                  <a:srgbClr val="008B68"/>
                </a:solidFill>
                <a:ln w="0">
                  <a:solidFill>
                    <a:srgbClr val="008B6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12" name="Freeform 280"/>
                <p:cNvSpPr>
                  <a:spLocks noChangeAspect="1"/>
                </p:cNvSpPr>
                <p:nvPr/>
              </p:nvSpPr>
              <p:spPr bwMode="auto">
                <a:xfrm>
                  <a:off x="982" y="1334"/>
                  <a:ext cx="72" cy="32"/>
                </a:xfrm>
                <a:custGeom>
                  <a:avLst/>
                  <a:gdLst/>
                  <a:ahLst/>
                  <a:cxnLst>
                    <a:cxn ang="0">
                      <a:pos x="72" y="26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54" y="32"/>
                    </a:cxn>
                    <a:cxn ang="0">
                      <a:pos x="72" y="26"/>
                    </a:cxn>
                  </a:cxnLst>
                  <a:rect l="0" t="0" r="r" b="b"/>
                  <a:pathLst>
                    <a:path w="72" h="32">
                      <a:moveTo>
                        <a:pt x="72" y="26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54" y="32"/>
                      </a:lnTo>
                      <a:lnTo>
                        <a:pt x="72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13" name="Freeform 281"/>
                <p:cNvSpPr>
                  <a:spLocks noChangeAspect="1"/>
                </p:cNvSpPr>
                <p:nvPr/>
              </p:nvSpPr>
              <p:spPr bwMode="auto">
                <a:xfrm>
                  <a:off x="962" y="1342"/>
                  <a:ext cx="74" cy="32"/>
                </a:xfrm>
                <a:custGeom>
                  <a:avLst/>
                  <a:gdLst/>
                  <a:ahLst/>
                  <a:cxnLst>
                    <a:cxn ang="0">
                      <a:pos x="74" y="24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56" y="32"/>
                    </a:cxn>
                    <a:cxn ang="0">
                      <a:pos x="74" y="24"/>
                    </a:cxn>
                  </a:cxnLst>
                  <a:rect l="0" t="0" r="r" b="b"/>
                  <a:pathLst>
                    <a:path w="74" h="32">
                      <a:moveTo>
                        <a:pt x="74" y="24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56" y="32"/>
                      </a:lnTo>
                      <a:lnTo>
                        <a:pt x="74" y="24"/>
                      </a:lnTo>
                      <a:close/>
                    </a:path>
                  </a:pathLst>
                </a:custGeom>
                <a:solidFill>
                  <a:srgbClr val="008B67"/>
                </a:solidFill>
                <a:ln w="0">
                  <a:solidFill>
                    <a:srgbClr val="008B6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14" name="Freeform 282"/>
                <p:cNvSpPr>
                  <a:spLocks noChangeAspect="1"/>
                </p:cNvSpPr>
                <p:nvPr/>
              </p:nvSpPr>
              <p:spPr bwMode="auto">
                <a:xfrm>
                  <a:off x="962" y="1342"/>
                  <a:ext cx="74" cy="32"/>
                </a:xfrm>
                <a:custGeom>
                  <a:avLst/>
                  <a:gdLst/>
                  <a:ahLst/>
                  <a:cxnLst>
                    <a:cxn ang="0">
                      <a:pos x="74" y="24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56" y="32"/>
                    </a:cxn>
                    <a:cxn ang="0">
                      <a:pos x="74" y="24"/>
                    </a:cxn>
                  </a:cxnLst>
                  <a:rect l="0" t="0" r="r" b="b"/>
                  <a:pathLst>
                    <a:path w="74" h="32">
                      <a:moveTo>
                        <a:pt x="74" y="24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56" y="32"/>
                      </a:lnTo>
                      <a:lnTo>
                        <a:pt x="74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15" name="Freeform 283"/>
                <p:cNvSpPr>
                  <a:spLocks noChangeAspect="1"/>
                </p:cNvSpPr>
                <p:nvPr/>
              </p:nvSpPr>
              <p:spPr bwMode="auto">
                <a:xfrm>
                  <a:off x="944" y="1348"/>
                  <a:ext cx="74" cy="32"/>
                </a:xfrm>
                <a:custGeom>
                  <a:avLst/>
                  <a:gdLst/>
                  <a:ahLst/>
                  <a:cxnLst>
                    <a:cxn ang="0">
                      <a:pos x="74" y="26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56" y="32"/>
                    </a:cxn>
                    <a:cxn ang="0">
                      <a:pos x="74" y="26"/>
                    </a:cxn>
                  </a:cxnLst>
                  <a:rect l="0" t="0" r="r" b="b"/>
                  <a:pathLst>
                    <a:path w="74" h="32">
                      <a:moveTo>
                        <a:pt x="74" y="26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56" y="32"/>
                      </a:lnTo>
                      <a:lnTo>
                        <a:pt x="74" y="26"/>
                      </a:lnTo>
                      <a:close/>
                    </a:path>
                  </a:pathLst>
                </a:custGeom>
                <a:solidFill>
                  <a:srgbClr val="008B67"/>
                </a:solidFill>
                <a:ln w="0">
                  <a:solidFill>
                    <a:srgbClr val="008B6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16" name="Freeform 284"/>
                <p:cNvSpPr>
                  <a:spLocks noChangeAspect="1"/>
                </p:cNvSpPr>
                <p:nvPr/>
              </p:nvSpPr>
              <p:spPr bwMode="auto">
                <a:xfrm>
                  <a:off x="944" y="1348"/>
                  <a:ext cx="74" cy="32"/>
                </a:xfrm>
                <a:custGeom>
                  <a:avLst/>
                  <a:gdLst/>
                  <a:ahLst/>
                  <a:cxnLst>
                    <a:cxn ang="0">
                      <a:pos x="74" y="26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56" y="32"/>
                    </a:cxn>
                    <a:cxn ang="0">
                      <a:pos x="74" y="26"/>
                    </a:cxn>
                  </a:cxnLst>
                  <a:rect l="0" t="0" r="r" b="b"/>
                  <a:pathLst>
                    <a:path w="74" h="32">
                      <a:moveTo>
                        <a:pt x="74" y="26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56" y="32"/>
                      </a:lnTo>
                      <a:lnTo>
                        <a:pt x="74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17" name="Freeform 285"/>
                <p:cNvSpPr>
                  <a:spLocks noChangeAspect="1"/>
                </p:cNvSpPr>
                <p:nvPr/>
              </p:nvSpPr>
              <p:spPr bwMode="auto">
                <a:xfrm>
                  <a:off x="926" y="1356"/>
                  <a:ext cx="74" cy="32"/>
                </a:xfrm>
                <a:custGeom>
                  <a:avLst/>
                  <a:gdLst/>
                  <a:ahLst/>
                  <a:cxnLst>
                    <a:cxn ang="0">
                      <a:pos x="74" y="24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6" y="32"/>
                    </a:cxn>
                    <a:cxn ang="0">
                      <a:pos x="74" y="24"/>
                    </a:cxn>
                  </a:cxnLst>
                  <a:rect l="0" t="0" r="r" b="b"/>
                  <a:pathLst>
                    <a:path w="74" h="32">
                      <a:moveTo>
                        <a:pt x="74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6" y="32"/>
                      </a:lnTo>
                      <a:lnTo>
                        <a:pt x="74" y="24"/>
                      </a:lnTo>
                      <a:close/>
                    </a:path>
                  </a:pathLst>
                </a:custGeom>
                <a:solidFill>
                  <a:srgbClr val="008B66"/>
                </a:solidFill>
                <a:ln w="0">
                  <a:solidFill>
                    <a:srgbClr val="008B6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18" name="Freeform 286"/>
                <p:cNvSpPr>
                  <a:spLocks noChangeAspect="1"/>
                </p:cNvSpPr>
                <p:nvPr/>
              </p:nvSpPr>
              <p:spPr bwMode="auto">
                <a:xfrm>
                  <a:off x="926" y="1356"/>
                  <a:ext cx="74" cy="32"/>
                </a:xfrm>
                <a:custGeom>
                  <a:avLst/>
                  <a:gdLst/>
                  <a:ahLst/>
                  <a:cxnLst>
                    <a:cxn ang="0">
                      <a:pos x="74" y="24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6" y="32"/>
                    </a:cxn>
                    <a:cxn ang="0">
                      <a:pos x="74" y="24"/>
                    </a:cxn>
                  </a:cxnLst>
                  <a:rect l="0" t="0" r="r" b="b"/>
                  <a:pathLst>
                    <a:path w="74" h="32">
                      <a:moveTo>
                        <a:pt x="74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6" y="32"/>
                      </a:lnTo>
                      <a:lnTo>
                        <a:pt x="74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19" name="Freeform 287"/>
                <p:cNvSpPr>
                  <a:spLocks noChangeAspect="1"/>
                </p:cNvSpPr>
                <p:nvPr/>
              </p:nvSpPr>
              <p:spPr bwMode="auto">
                <a:xfrm>
                  <a:off x="906" y="1362"/>
                  <a:ext cx="76" cy="32"/>
                </a:xfrm>
                <a:custGeom>
                  <a:avLst/>
                  <a:gdLst/>
                  <a:ahLst/>
                  <a:cxnLst>
                    <a:cxn ang="0">
                      <a:pos x="76" y="26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56" y="32"/>
                    </a:cxn>
                    <a:cxn ang="0">
                      <a:pos x="76" y="26"/>
                    </a:cxn>
                  </a:cxnLst>
                  <a:rect l="0" t="0" r="r" b="b"/>
                  <a:pathLst>
                    <a:path w="76" h="32">
                      <a:moveTo>
                        <a:pt x="76" y="26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56" y="32"/>
                      </a:lnTo>
                      <a:lnTo>
                        <a:pt x="76" y="26"/>
                      </a:lnTo>
                      <a:close/>
                    </a:path>
                  </a:pathLst>
                </a:custGeom>
                <a:solidFill>
                  <a:srgbClr val="008B65"/>
                </a:solidFill>
                <a:ln w="0">
                  <a:solidFill>
                    <a:srgbClr val="008B6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20" name="Freeform 288"/>
                <p:cNvSpPr>
                  <a:spLocks noChangeAspect="1"/>
                </p:cNvSpPr>
                <p:nvPr/>
              </p:nvSpPr>
              <p:spPr bwMode="auto">
                <a:xfrm>
                  <a:off x="906" y="1362"/>
                  <a:ext cx="76" cy="32"/>
                </a:xfrm>
                <a:custGeom>
                  <a:avLst/>
                  <a:gdLst/>
                  <a:ahLst/>
                  <a:cxnLst>
                    <a:cxn ang="0">
                      <a:pos x="76" y="26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56" y="32"/>
                    </a:cxn>
                    <a:cxn ang="0">
                      <a:pos x="76" y="26"/>
                    </a:cxn>
                  </a:cxnLst>
                  <a:rect l="0" t="0" r="r" b="b"/>
                  <a:pathLst>
                    <a:path w="76" h="32">
                      <a:moveTo>
                        <a:pt x="76" y="26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56" y="32"/>
                      </a:lnTo>
                      <a:lnTo>
                        <a:pt x="7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21" name="Freeform 289"/>
                <p:cNvSpPr>
                  <a:spLocks noChangeAspect="1"/>
                </p:cNvSpPr>
                <p:nvPr/>
              </p:nvSpPr>
              <p:spPr bwMode="auto">
                <a:xfrm>
                  <a:off x="888" y="1370"/>
                  <a:ext cx="74" cy="32"/>
                </a:xfrm>
                <a:custGeom>
                  <a:avLst/>
                  <a:gdLst/>
                  <a:ahLst/>
                  <a:cxnLst>
                    <a:cxn ang="0">
                      <a:pos x="74" y="24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6" y="32"/>
                    </a:cxn>
                    <a:cxn ang="0">
                      <a:pos x="74" y="24"/>
                    </a:cxn>
                  </a:cxnLst>
                  <a:rect l="0" t="0" r="r" b="b"/>
                  <a:pathLst>
                    <a:path w="74" h="32">
                      <a:moveTo>
                        <a:pt x="74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6" y="32"/>
                      </a:lnTo>
                      <a:lnTo>
                        <a:pt x="74" y="24"/>
                      </a:lnTo>
                      <a:close/>
                    </a:path>
                  </a:pathLst>
                </a:custGeom>
                <a:solidFill>
                  <a:srgbClr val="008B64"/>
                </a:solidFill>
                <a:ln w="0">
                  <a:solidFill>
                    <a:srgbClr val="008B6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22" name="Freeform 290"/>
                <p:cNvSpPr>
                  <a:spLocks noChangeAspect="1"/>
                </p:cNvSpPr>
                <p:nvPr/>
              </p:nvSpPr>
              <p:spPr bwMode="auto">
                <a:xfrm>
                  <a:off x="888" y="1370"/>
                  <a:ext cx="74" cy="32"/>
                </a:xfrm>
                <a:custGeom>
                  <a:avLst/>
                  <a:gdLst/>
                  <a:ahLst/>
                  <a:cxnLst>
                    <a:cxn ang="0">
                      <a:pos x="74" y="24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6" y="32"/>
                    </a:cxn>
                    <a:cxn ang="0">
                      <a:pos x="74" y="24"/>
                    </a:cxn>
                  </a:cxnLst>
                  <a:rect l="0" t="0" r="r" b="b"/>
                  <a:pathLst>
                    <a:path w="74" h="32">
                      <a:moveTo>
                        <a:pt x="74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6" y="32"/>
                      </a:lnTo>
                      <a:lnTo>
                        <a:pt x="74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23" name="Freeform 291"/>
                <p:cNvSpPr>
                  <a:spLocks noChangeAspect="1"/>
                </p:cNvSpPr>
                <p:nvPr/>
              </p:nvSpPr>
              <p:spPr bwMode="auto">
                <a:xfrm>
                  <a:off x="868" y="1376"/>
                  <a:ext cx="76" cy="32"/>
                </a:xfrm>
                <a:custGeom>
                  <a:avLst/>
                  <a:gdLst/>
                  <a:ahLst/>
                  <a:cxnLst>
                    <a:cxn ang="0">
                      <a:pos x="76" y="26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56" y="32"/>
                    </a:cxn>
                    <a:cxn ang="0">
                      <a:pos x="76" y="26"/>
                    </a:cxn>
                  </a:cxnLst>
                  <a:rect l="0" t="0" r="r" b="b"/>
                  <a:pathLst>
                    <a:path w="76" h="32">
                      <a:moveTo>
                        <a:pt x="76" y="26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56" y="32"/>
                      </a:lnTo>
                      <a:lnTo>
                        <a:pt x="76" y="26"/>
                      </a:lnTo>
                      <a:close/>
                    </a:path>
                  </a:pathLst>
                </a:custGeom>
                <a:solidFill>
                  <a:srgbClr val="008B63"/>
                </a:solidFill>
                <a:ln w="0">
                  <a:solidFill>
                    <a:srgbClr val="008B6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24" name="Freeform 292"/>
                <p:cNvSpPr>
                  <a:spLocks noChangeAspect="1"/>
                </p:cNvSpPr>
                <p:nvPr/>
              </p:nvSpPr>
              <p:spPr bwMode="auto">
                <a:xfrm>
                  <a:off x="868" y="1376"/>
                  <a:ext cx="76" cy="32"/>
                </a:xfrm>
                <a:custGeom>
                  <a:avLst/>
                  <a:gdLst/>
                  <a:ahLst/>
                  <a:cxnLst>
                    <a:cxn ang="0">
                      <a:pos x="76" y="26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56" y="32"/>
                    </a:cxn>
                    <a:cxn ang="0">
                      <a:pos x="76" y="26"/>
                    </a:cxn>
                  </a:cxnLst>
                  <a:rect l="0" t="0" r="r" b="b"/>
                  <a:pathLst>
                    <a:path w="76" h="32">
                      <a:moveTo>
                        <a:pt x="76" y="26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56" y="32"/>
                      </a:lnTo>
                      <a:lnTo>
                        <a:pt x="7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25" name="Freeform 293"/>
                <p:cNvSpPr>
                  <a:spLocks noChangeAspect="1"/>
                </p:cNvSpPr>
                <p:nvPr/>
              </p:nvSpPr>
              <p:spPr bwMode="auto">
                <a:xfrm>
                  <a:off x="850" y="1382"/>
                  <a:ext cx="74" cy="34"/>
                </a:xfrm>
                <a:custGeom>
                  <a:avLst/>
                  <a:gdLst/>
                  <a:ahLst/>
                  <a:cxnLst>
                    <a:cxn ang="0">
                      <a:pos x="74" y="26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54" y="34"/>
                    </a:cxn>
                    <a:cxn ang="0">
                      <a:pos x="74" y="26"/>
                    </a:cxn>
                  </a:cxnLst>
                  <a:rect l="0" t="0" r="r" b="b"/>
                  <a:pathLst>
                    <a:path w="74" h="34">
                      <a:moveTo>
                        <a:pt x="74" y="26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54" y="34"/>
                      </a:lnTo>
                      <a:lnTo>
                        <a:pt x="74" y="26"/>
                      </a:lnTo>
                      <a:close/>
                    </a:path>
                  </a:pathLst>
                </a:custGeom>
                <a:solidFill>
                  <a:srgbClr val="008B63"/>
                </a:solidFill>
                <a:ln w="0">
                  <a:solidFill>
                    <a:srgbClr val="008B6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26" name="Freeform 294"/>
                <p:cNvSpPr>
                  <a:spLocks noChangeAspect="1"/>
                </p:cNvSpPr>
                <p:nvPr/>
              </p:nvSpPr>
              <p:spPr bwMode="auto">
                <a:xfrm>
                  <a:off x="850" y="1382"/>
                  <a:ext cx="74" cy="34"/>
                </a:xfrm>
                <a:custGeom>
                  <a:avLst/>
                  <a:gdLst/>
                  <a:ahLst/>
                  <a:cxnLst>
                    <a:cxn ang="0">
                      <a:pos x="74" y="26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54" y="34"/>
                    </a:cxn>
                    <a:cxn ang="0">
                      <a:pos x="74" y="26"/>
                    </a:cxn>
                  </a:cxnLst>
                  <a:rect l="0" t="0" r="r" b="b"/>
                  <a:pathLst>
                    <a:path w="74" h="34">
                      <a:moveTo>
                        <a:pt x="74" y="26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54" y="34"/>
                      </a:lnTo>
                      <a:lnTo>
                        <a:pt x="74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27" name="Freeform 295"/>
                <p:cNvSpPr>
                  <a:spLocks noChangeAspect="1"/>
                </p:cNvSpPr>
                <p:nvPr/>
              </p:nvSpPr>
              <p:spPr bwMode="auto">
                <a:xfrm>
                  <a:off x="830" y="1390"/>
                  <a:ext cx="74" cy="32"/>
                </a:xfrm>
                <a:custGeom>
                  <a:avLst/>
                  <a:gdLst/>
                  <a:ahLst/>
                  <a:cxnLst>
                    <a:cxn ang="0">
                      <a:pos x="74" y="26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56" y="32"/>
                    </a:cxn>
                    <a:cxn ang="0">
                      <a:pos x="74" y="26"/>
                    </a:cxn>
                  </a:cxnLst>
                  <a:rect l="0" t="0" r="r" b="b"/>
                  <a:pathLst>
                    <a:path w="74" h="32">
                      <a:moveTo>
                        <a:pt x="74" y="26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56" y="32"/>
                      </a:lnTo>
                      <a:lnTo>
                        <a:pt x="74" y="26"/>
                      </a:lnTo>
                      <a:close/>
                    </a:path>
                  </a:pathLst>
                </a:custGeom>
                <a:solidFill>
                  <a:srgbClr val="008A62"/>
                </a:solidFill>
                <a:ln w="0">
                  <a:solidFill>
                    <a:srgbClr val="008A6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28" name="Freeform 296"/>
                <p:cNvSpPr>
                  <a:spLocks noChangeAspect="1"/>
                </p:cNvSpPr>
                <p:nvPr/>
              </p:nvSpPr>
              <p:spPr bwMode="auto">
                <a:xfrm>
                  <a:off x="830" y="1390"/>
                  <a:ext cx="74" cy="32"/>
                </a:xfrm>
                <a:custGeom>
                  <a:avLst/>
                  <a:gdLst/>
                  <a:ahLst/>
                  <a:cxnLst>
                    <a:cxn ang="0">
                      <a:pos x="74" y="26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56" y="32"/>
                    </a:cxn>
                    <a:cxn ang="0">
                      <a:pos x="74" y="26"/>
                    </a:cxn>
                  </a:cxnLst>
                  <a:rect l="0" t="0" r="r" b="b"/>
                  <a:pathLst>
                    <a:path w="74" h="32">
                      <a:moveTo>
                        <a:pt x="74" y="26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56" y="32"/>
                      </a:lnTo>
                      <a:lnTo>
                        <a:pt x="74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29" name="Freeform 297"/>
                <p:cNvSpPr>
                  <a:spLocks noChangeAspect="1"/>
                </p:cNvSpPr>
                <p:nvPr/>
              </p:nvSpPr>
              <p:spPr bwMode="auto">
                <a:xfrm>
                  <a:off x="810" y="1396"/>
                  <a:ext cx="76" cy="34"/>
                </a:xfrm>
                <a:custGeom>
                  <a:avLst/>
                  <a:gdLst/>
                  <a:ahLst/>
                  <a:cxnLst>
                    <a:cxn ang="0">
                      <a:pos x="76" y="26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56" y="34"/>
                    </a:cxn>
                    <a:cxn ang="0">
                      <a:pos x="76" y="26"/>
                    </a:cxn>
                  </a:cxnLst>
                  <a:rect l="0" t="0" r="r" b="b"/>
                  <a:pathLst>
                    <a:path w="76" h="34">
                      <a:moveTo>
                        <a:pt x="76" y="26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56" y="34"/>
                      </a:lnTo>
                      <a:lnTo>
                        <a:pt x="76" y="26"/>
                      </a:lnTo>
                      <a:close/>
                    </a:path>
                  </a:pathLst>
                </a:custGeom>
                <a:solidFill>
                  <a:srgbClr val="008A62"/>
                </a:solidFill>
                <a:ln w="0">
                  <a:solidFill>
                    <a:srgbClr val="008A6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30" name="Freeform 298"/>
                <p:cNvSpPr>
                  <a:spLocks noChangeAspect="1"/>
                </p:cNvSpPr>
                <p:nvPr/>
              </p:nvSpPr>
              <p:spPr bwMode="auto">
                <a:xfrm>
                  <a:off x="810" y="1396"/>
                  <a:ext cx="76" cy="34"/>
                </a:xfrm>
                <a:custGeom>
                  <a:avLst/>
                  <a:gdLst/>
                  <a:ahLst/>
                  <a:cxnLst>
                    <a:cxn ang="0">
                      <a:pos x="76" y="26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56" y="34"/>
                    </a:cxn>
                    <a:cxn ang="0">
                      <a:pos x="76" y="26"/>
                    </a:cxn>
                  </a:cxnLst>
                  <a:rect l="0" t="0" r="r" b="b"/>
                  <a:pathLst>
                    <a:path w="76" h="34">
                      <a:moveTo>
                        <a:pt x="76" y="26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56" y="34"/>
                      </a:lnTo>
                      <a:lnTo>
                        <a:pt x="7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31" name="Freeform 299"/>
                <p:cNvSpPr>
                  <a:spLocks noChangeAspect="1"/>
                </p:cNvSpPr>
                <p:nvPr/>
              </p:nvSpPr>
              <p:spPr bwMode="auto">
                <a:xfrm>
                  <a:off x="790" y="1404"/>
                  <a:ext cx="76" cy="32"/>
                </a:xfrm>
                <a:custGeom>
                  <a:avLst/>
                  <a:gdLst/>
                  <a:ahLst/>
                  <a:cxnLst>
                    <a:cxn ang="0">
                      <a:pos x="76" y="26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56" y="32"/>
                    </a:cxn>
                    <a:cxn ang="0">
                      <a:pos x="76" y="26"/>
                    </a:cxn>
                  </a:cxnLst>
                  <a:rect l="0" t="0" r="r" b="b"/>
                  <a:pathLst>
                    <a:path w="76" h="32">
                      <a:moveTo>
                        <a:pt x="76" y="26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56" y="32"/>
                      </a:lnTo>
                      <a:lnTo>
                        <a:pt x="76" y="26"/>
                      </a:lnTo>
                      <a:close/>
                    </a:path>
                  </a:pathLst>
                </a:custGeom>
                <a:solidFill>
                  <a:srgbClr val="008A62"/>
                </a:solidFill>
                <a:ln w="0">
                  <a:solidFill>
                    <a:srgbClr val="008A6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32" name="Freeform 300"/>
                <p:cNvSpPr>
                  <a:spLocks noChangeAspect="1"/>
                </p:cNvSpPr>
                <p:nvPr/>
              </p:nvSpPr>
              <p:spPr bwMode="auto">
                <a:xfrm>
                  <a:off x="790" y="1404"/>
                  <a:ext cx="76" cy="32"/>
                </a:xfrm>
                <a:custGeom>
                  <a:avLst/>
                  <a:gdLst/>
                  <a:ahLst/>
                  <a:cxnLst>
                    <a:cxn ang="0">
                      <a:pos x="76" y="26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56" y="32"/>
                    </a:cxn>
                    <a:cxn ang="0">
                      <a:pos x="76" y="26"/>
                    </a:cxn>
                  </a:cxnLst>
                  <a:rect l="0" t="0" r="r" b="b"/>
                  <a:pathLst>
                    <a:path w="76" h="32">
                      <a:moveTo>
                        <a:pt x="76" y="26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56" y="32"/>
                      </a:lnTo>
                      <a:lnTo>
                        <a:pt x="7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33" name="Freeform 301"/>
                <p:cNvSpPr>
                  <a:spLocks noChangeAspect="1"/>
                </p:cNvSpPr>
                <p:nvPr/>
              </p:nvSpPr>
              <p:spPr bwMode="auto">
                <a:xfrm>
                  <a:off x="770" y="1412"/>
                  <a:ext cx="76" cy="32"/>
                </a:xfrm>
                <a:custGeom>
                  <a:avLst/>
                  <a:gdLst/>
                  <a:ahLst/>
                  <a:cxnLst>
                    <a:cxn ang="0">
                      <a:pos x="76" y="24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54" y="32"/>
                    </a:cxn>
                    <a:cxn ang="0">
                      <a:pos x="76" y="24"/>
                    </a:cxn>
                  </a:cxnLst>
                  <a:rect l="0" t="0" r="r" b="b"/>
                  <a:pathLst>
                    <a:path w="76" h="32">
                      <a:moveTo>
                        <a:pt x="76" y="24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54" y="32"/>
                      </a:lnTo>
                      <a:lnTo>
                        <a:pt x="76" y="24"/>
                      </a:lnTo>
                      <a:close/>
                    </a:path>
                  </a:pathLst>
                </a:custGeom>
                <a:solidFill>
                  <a:srgbClr val="008962"/>
                </a:solidFill>
                <a:ln w="0">
                  <a:solidFill>
                    <a:srgbClr val="00896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34" name="Freeform 302"/>
                <p:cNvSpPr>
                  <a:spLocks noChangeAspect="1"/>
                </p:cNvSpPr>
                <p:nvPr/>
              </p:nvSpPr>
              <p:spPr bwMode="auto">
                <a:xfrm>
                  <a:off x="770" y="1412"/>
                  <a:ext cx="76" cy="32"/>
                </a:xfrm>
                <a:custGeom>
                  <a:avLst/>
                  <a:gdLst/>
                  <a:ahLst/>
                  <a:cxnLst>
                    <a:cxn ang="0">
                      <a:pos x="76" y="24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54" y="32"/>
                    </a:cxn>
                    <a:cxn ang="0">
                      <a:pos x="76" y="24"/>
                    </a:cxn>
                  </a:cxnLst>
                  <a:rect l="0" t="0" r="r" b="b"/>
                  <a:pathLst>
                    <a:path w="76" h="32">
                      <a:moveTo>
                        <a:pt x="76" y="24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54" y="32"/>
                      </a:lnTo>
                      <a:lnTo>
                        <a:pt x="7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35" name="Freeform 303"/>
                <p:cNvSpPr>
                  <a:spLocks noChangeAspect="1"/>
                </p:cNvSpPr>
                <p:nvPr/>
              </p:nvSpPr>
              <p:spPr bwMode="auto">
                <a:xfrm>
                  <a:off x="750" y="1418"/>
                  <a:ext cx="74" cy="34"/>
                </a:xfrm>
                <a:custGeom>
                  <a:avLst/>
                  <a:gdLst/>
                  <a:ahLst/>
                  <a:cxnLst>
                    <a:cxn ang="0">
                      <a:pos x="74" y="26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54" y="34"/>
                    </a:cxn>
                    <a:cxn ang="0">
                      <a:pos x="74" y="26"/>
                    </a:cxn>
                  </a:cxnLst>
                  <a:rect l="0" t="0" r="r" b="b"/>
                  <a:pathLst>
                    <a:path w="74" h="34">
                      <a:moveTo>
                        <a:pt x="74" y="26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54" y="34"/>
                      </a:lnTo>
                      <a:lnTo>
                        <a:pt x="74" y="26"/>
                      </a:lnTo>
                      <a:close/>
                    </a:path>
                  </a:pathLst>
                </a:custGeom>
                <a:solidFill>
                  <a:srgbClr val="008862"/>
                </a:solidFill>
                <a:ln w="0">
                  <a:solidFill>
                    <a:srgbClr val="00886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36" name="Freeform 304"/>
                <p:cNvSpPr>
                  <a:spLocks noChangeAspect="1"/>
                </p:cNvSpPr>
                <p:nvPr/>
              </p:nvSpPr>
              <p:spPr bwMode="auto">
                <a:xfrm>
                  <a:off x="750" y="1418"/>
                  <a:ext cx="74" cy="34"/>
                </a:xfrm>
                <a:custGeom>
                  <a:avLst/>
                  <a:gdLst/>
                  <a:ahLst/>
                  <a:cxnLst>
                    <a:cxn ang="0">
                      <a:pos x="74" y="26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54" y="34"/>
                    </a:cxn>
                    <a:cxn ang="0">
                      <a:pos x="74" y="26"/>
                    </a:cxn>
                  </a:cxnLst>
                  <a:rect l="0" t="0" r="r" b="b"/>
                  <a:pathLst>
                    <a:path w="74" h="34">
                      <a:moveTo>
                        <a:pt x="74" y="26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54" y="34"/>
                      </a:lnTo>
                      <a:lnTo>
                        <a:pt x="74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37" name="Freeform 305"/>
                <p:cNvSpPr>
                  <a:spLocks noChangeAspect="1"/>
                </p:cNvSpPr>
                <p:nvPr/>
              </p:nvSpPr>
              <p:spPr bwMode="auto">
                <a:xfrm>
                  <a:off x="728" y="1426"/>
                  <a:ext cx="76" cy="34"/>
                </a:xfrm>
                <a:custGeom>
                  <a:avLst/>
                  <a:gdLst/>
                  <a:ahLst/>
                  <a:cxnLst>
                    <a:cxn ang="0">
                      <a:pos x="76" y="26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56" y="34"/>
                    </a:cxn>
                    <a:cxn ang="0">
                      <a:pos x="76" y="26"/>
                    </a:cxn>
                  </a:cxnLst>
                  <a:rect l="0" t="0" r="r" b="b"/>
                  <a:pathLst>
                    <a:path w="76" h="34">
                      <a:moveTo>
                        <a:pt x="76" y="26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56" y="34"/>
                      </a:lnTo>
                      <a:lnTo>
                        <a:pt x="76" y="26"/>
                      </a:lnTo>
                      <a:close/>
                    </a:path>
                  </a:pathLst>
                </a:custGeom>
                <a:solidFill>
                  <a:srgbClr val="008863"/>
                </a:solidFill>
                <a:ln w="0">
                  <a:solidFill>
                    <a:srgbClr val="00886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38" name="Freeform 306"/>
                <p:cNvSpPr>
                  <a:spLocks noChangeAspect="1"/>
                </p:cNvSpPr>
                <p:nvPr/>
              </p:nvSpPr>
              <p:spPr bwMode="auto">
                <a:xfrm>
                  <a:off x="728" y="1426"/>
                  <a:ext cx="76" cy="34"/>
                </a:xfrm>
                <a:custGeom>
                  <a:avLst/>
                  <a:gdLst/>
                  <a:ahLst/>
                  <a:cxnLst>
                    <a:cxn ang="0">
                      <a:pos x="76" y="26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56" y="34"/>
                    </a:cxn>
                    <a:cxn ang="0">
                      <a:pos x="76" y="26"/>
                    </a:cxn>
                  </a:cxnLst>
                  <a:rect l="0" t="0" r="r" b="b"/>
                  <a:pathLst>
                    <a:path w="76" h="34">
                      <a:moveTo>
                        <a:pt x="76" y="26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56" y="34"/>
                      </a:lnTo>
                      <a:lnTo>
                        <a:pt x="7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39" name="Freeform 307"/>
                <p:cNvSpPr>
                  <a:spLocks noChangeAspect="1"/>
                </p:cNvSpPr>
                <p:nvPr/>
              </p:nvSpPr>
              <p:spPr bwMode="auto">
                <a:xfrm>
                  <a:off x="708" y="1434"/>
                  <a:ext cx="76" cy="32"/>
                </a:xfrm>
                <a:custGeom>
                  <a:avLst/>
                  <a:gdLst/>
                  <a:ahLst/>
                  <a:cxnLst>
                    <a:cxn ang="0">
                      <a:pos x="76" y="26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54" y="32"/>
                    </a:cxn>
                    <a:cxn ang="0">
                      <a:pos x="76" y="26"/>
                    </a:cxn>
                  </a:cxnLst>
                  <a:rect l="0" t="0" r="r" b="b"/>
                  <a:pathLst>
                    <a:path w="76" h="32">
                      <a:moveTo>
                        <a:pt x="76" y="26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54" y="32"/>
                      </a:lnTo>
                      <a:lnTo>
                        <a:pt x="76" y="26"/>
                      </a:lnTo>
                      <a:close/>
                    </a:path>
                  </a:pathLst>
                </a:custGeom>
                <a:solidFill>
                  <a:srgbClr val="008764"/>
                </a:solidFill>
                <a:ln w="0">
                  <a:solidFill>
                    <a:srgbClr val="00876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40" name="Freeform 308"/>
                <p:cNvSpPr>
                  <a:spLocks noChangeAspect="1"/>
                </p:cNvSpPr>
                <p:nvPr/>
              </p:nvSpPr>
              <p:spPr bwMode="auto">
                <a:xfrm>
                  <a:off x="708" y="1434"/>
                  <a:ext cx="76" cy="32"/>
                </a:xfrm>
                <a:custGeom>
                  <a:avLst/>
                  <a:gdLst/>
                  <a:ahLst/>
                  <a:cxnLst>
                    <a:cxn ang="0">
                      <a:pos x="76" y="26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54" y="32"/>
                    </a:cxn>
                    <a:cxn ang="0">
                      <a:pos x="76" y="26"/>
                    </a:cxn>
                  </a:cxnLst>
                  <a:rect l="0" t="0" r="r" b="b"/>
                  <a:pathLst>
                    <a:path w="76" h="32">
                      <a:moveTo>
                        <a:pt x="76" y="26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54" y="32"/>
                      </a:lnTo>
                      <a:lnTo>
                        <a:pt x="7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41" name="Freeform 309"/>
                <p:cNvSpPr>
                  <a:spLocks noChangeAspect="1"/>
                </p:cNvSpPr>
                <p:nvPr/>
              </p:nvSpPr>
              <p:spPr bwMode="auto">
                <a:xfrm>
                  <a:off x="686" y="1442"/>
                  <a:ext cx="76" cy="34"/>
                </a:xfrm>
                <a:custGeom>
                  <a:avLst/>
                  <a:gdLst/>
                  <a:ahLst/>
                  <a:cxnLst>
                    <a:cxn ang="0">
                      <a:pos x="76" y="24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56" y="34"/>
                    </a:cxn>
                    <a:cxn ang="0">
                      <a:pos x="76" y="24"/>
                    </a:cxn>
                  </a:cxnLst>
                  <a:rect l="0" t="0" r="r" b="b"/>
                  <a:pathLst>
                    <a:path w="76" h="34">
                      <a:moveTo>
                        <a:pt x="76" y="24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56" y="34"/>
                      </a:lnTo>
                      <a:lnTo>
                        <a:pt x="76" y="24"/>
                      </a:lnTo>
                      <a:close/>
                    </a:path>
                  </a:pathLst>
                </a:custGeom>
                <a:solidFill>
                  <a:srgbClr val="008666"/>
                </a:solidFill>
                <a:ln w="0">
                  <a:solidFill>
                    <a:srgbClr val="00866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42" name="Freeform 310"/>
                <p:cNvSpPr>
                  <a:spLocks noChangeAspect="1"/>
                </p:cNvSpPr>
                <p:nvPr/>
              </p:nvSpPr>
              <p:spPr bwMode="auto">
                <a:xfrm>
                  <a:off x="686" y="1442"/>
                  <a:ext cx="76" cy="34"/>
                </a:xfrm>
                <a:custGeom>
                  <a:avLst/>
                  <a:gdLst/>
                  <a:ahLst/>
                  <a:cxnLst>
                    <a:cxn ang="0">
                      <a:pos x="76" y="24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56" y="34"/>
                    </a:cxn>
                    <a:cxn ang="0">
                      <a:pos x="76" y="24"/>
                    </a:cxn>
                  </a:cxnLst>
                  <a:rect l="0" t="0" r="r" b="b"/>
                  <a:pathLst>
                    <a:path w="76" h="34">
                      <a:moveTo>
                        <a:pt x="76" y="24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56" y="34"/>
                      </a:lnTo>
                      <a:lnTo>
                        <a:pt x="7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43" name="Freeform 311"/>
                <p:cNvSpPr>
                  <a:spLocks noChangeAspect="1"/>
                </p:cNvSpPr>
                <p:nvPr/>
              </p:nvSpPr>
              <p:spPr bwMode="auto">
                <a:xfrm>
                  <a:off x="666" y="1450"/>
                  <a:ext cx="76" cy="34"/>
                </a:xfrm>
                <a:custGeom>
                  <a:avLst/>
                  <a:gdLst/>
                  <a:ahLst/>
                  <a:cxnLst>
                    <a:cxn ang="0">
                      <a:pos x="76" y="26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54" y="34"/>
                    </a:cxn>
                    <a:cxn ang="0">
                      <a:pos x="76" y="26"/>
                    </a:cxn>
                  </a:cxnLst>
                  <a:rect l="0" t="0" r="r" b="b"/>
                  <a:pathLst>
                    <a:path w="76" h="34">
                      <a:moveTo>
                        <a:pt x="76" y="26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54" y="34"/>
                      </a:lnTo>
                      <a:lnTo>
                        <a:pt x="76" y="26"/>
                      </a:lnTo>
                      <a:close/>
                    </a:path>
                  </a:pathLst>
                </a:custGeom>
                <a:solidFill>
                  <a:srgbClr val="008568"/>
                </a:solidFill>
                <a:ln w="0">
                  <a:solidFill>
                    <a:srgbClr val="00856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44" name="Freeform 312"/>
                <p:cNvSpPr>
                  <a:spLocks noChangeAspect="1"/>
                </p:cNvSpPr>
                <p:nvPr/>
              </p:nvSpPr>
              <p:spPr bwMode="auto">
                <a:xfrm>
                  <a:off x="666" y="1450"/>
                  <a:ext cx="76" cy="34"/>
                </a:xfrm>
                <a:custGeom>
                  <a:avLst/>
                  <a:gdLst/>
                  <a:ahLst/>
                  <a:cxnLst>
                    <a:cxn ang="0">
                      <a:pos x="76" y="26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54" y="34"/>
                    </a:cxn>
                    <a:cxn ang="0">
                      <a:pos x="76" y="26"/>
                    </a:cxn>
                  </a:cxnLst>
                  <a:rect l="0" t="0" r="r" b="b"/>
                  <a:pathLst>
                    <a:path w="76" h="34">
                      <a:moveTo>
                        <a:pt x="76" y="26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54" y="34"/>
                      </a:lnTo>
                      <a:lnTo>
                        <a:pt x="7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45" name="Freeform 313"/>
                <p:cNvSpPr>
                  <a:spLocks noChangeAspect="1"/>
                </p:cNvSpPr>
                <p:nvPr/>
              </p:nvSpPr>
              <p:spPr bwMode="auto">
                <a:xfrm>
                  <a:off x="644" y="1458"/>
                  <a:ext cx="76" cy="34"/>
                </a:xfrm>
                <a:custGeom>
                  <a:avLst/>
                  <a:gdLst/>
                  <a:ahLst/>
                  <a:cxnLst>
                    <a:cxn ang="0">
                      <a:pos x="76" y="26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54" y="34"/>
                    </a:cxn>
                    <a:cxn ang="0">
                      <a:pos x="76" y="26"/>
                    </a:cxn>
                  </a:cxnLst>
                  <a:rect l="0" t="0" r="r" b="b"/>
                  <a:pathLst>
                    <a:path w="76" h="34">
                      <a:moveTo>
                        <a:pt x="76" y="26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54" y="34"/>
                      </a:lnTo>
                      <a:lnTo>
                        <a:pt x="76" y="26"/>
                      </a:lnTo>
                      <a:close/>
                    </a:path>
                  </a:pathLst>
                </a:custGeom>
                <a:solidFill>
                  <a:srgbClr val="00836B"/>
                </a:solidFill>
                <a:ln w="0">
                  <a:solidFill>
                    <a:srgbClr val="00836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46" name="Freeform 314"/>
                <p:cNvSpPr>
                  <a:spLocks noChangeAspect="1"/>
                </p:cNvSpPr>
                <p:nvPr/>
              </p:nvSpPr>
              <p:spPr bwMode="auto">
                <a:xfrm>
                  <a:off x="644" y="1458"/>
                  <a:ext cx="76" cy="34"/>
                </a:xfrm>
                <a:custGeom>
                  <a:avLst/>
                  <a:gdLst/>
                  <a:ahLst/>
                  <a:cxnLst>
                    <a:cxn ang="0">
                      <a:pos x="76" y="26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54" y="34"/>
                    </a:cxn>
                    <a:cxn ang="0">
                      <a:pos x="76" y="26"/>
                    </a:cxn>
                  </a:cxnLst>
                  <a:rect l="0" t="0" r="r" b="b"/>
                  <a:pathLst>
                    <a:path w="76" h="34">
                      <a:moveTo>
                        <a:pt x="76" y="26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54" y="34"/>
                      </a:lnTo>
                      <a:lnTo>
                        <a:pt x="7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47" name="Freeform 315"/>
                <p:cNvSpPr>
                  <a:spLocks noChangeAspect="1"/>
                </p:cNvSpPr>
                <p:nvPr/>
              </p:nvSpPr>
              <p:spPr bwMode="auto">
                <a:xfrm>
                  <a:off x="622" y="1466"/>
                  <a:ext cx="76" cy="36"/>
                </a:xfrm>
                <a:custGeom>
                  <a:avLst/>
                  <a:gdLst/>
                  <a:ahLst/>
                  <a:cxnLst>
                    <a:cxn ang="0">
                      <a:pos x="76" y="26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54" y="36"/>
                    </a:cxn>
                    <a:cxn ang="0">
                      <a:pos x="76" y="26"/>
                    </a:cxn>
                  </a:cxnLst>
                  <a:rect l="0" t="0" r="r" b="b"/>
                  <a:pathLst>
                    <a:path w="76" h="36">
                      <a:moveTo>
                        <a:pt x="76" y="26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54" y="36"/>
                      </a:lnTo>
                      <a:lnTo>
                        <a:pt x="76" y="26"/>
                      </a:lnTo>
                      <a:close/>
                    </a:path>
                  </a:pathLst>
                </a:custGeom>
                <a:solidFill>
                  <a:srgbClr val="00826E"/>
                </a:solidFill>
                <a:ln w="0">
                  <a:solidFill>
                    <a:srgbClr val="00826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48" name="Freeform 316"/>
                <p:cNvSpPr>
                  <a:spLocks noChangeAspect="1"/>
                </p:cNvSpPr>
                <p:nvPr/>
              </p:nvSpPr>
              <p:spPr bwMode="auto">
                <a:xfrm>
                  <a:off x="622" y="1466"/>
                  <a:ext cx="76" cy="36"/>
                </a:xfrm>
                <a:custGeom>
                  <a:avLst/>
                  <a:gdLst/>
                  <a:ahLst/>
                  <a:cxnLst>
                    <a:cxn ang="0">
                      <a:pos x="76" y="26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54" y="36"/>
                    </a:cxn>
                    <a:cxn ang="0">
                      <a:pos x="76" y="26"/>
                    </a:cxn>
                  </a:cxnLst>
                  <a:rect l="0" t="0" r="r" b="b"/>
                  <a:pathLst>
                    <a:path w="76" h="36">
                      <a:moveTo>
                        <a:pt x="76" y="26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54" y="36"/>
                      </a:lnTo>
                      <a:lnTo>
                        <a:pt x="7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49" name="Freeform 317"/>
                <p:cNvSpPr>
                  <a:spLocks noChangeAspect="1"/>
                </p:cNvSpPr>
                <p:nvPr/>
              </p:nvSpPr>
              <p:spPr bwMode="auto">
                <a:xfrm>
                  <a:off x="600" y="1476"/>
                  <a:ext cx="76" cy="36"/>
                </a:xfrm>
                <a:custGeom>
                  <a:avLst/>
                  <a:gdLst/>
                  <a:ahLst/>
                  <a:cxnLst>
                    <a:cxn ang="0">
                      <a:pos x="76" y="26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54" y="36"/>
                    </a:cxn>
                    <a:cxn ang="0">
                      <a:pos x="76" y="26"/>
                    </a:cxn>
                  </a:cxnLst>
                  <a:rect l="0" t="0" r="r" b="b"/>
                  <a:pathLst>
                    <a:path w="76" h="36">
                      <a:moveTo>
                        <a:pt x="76" y="26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54" y="36"/>
                      </a:lnTo>
                      <a:lnTo>
                        <a:pt x="76" y="26"/>
                      </a:lnTo>
                      <a:close/>
                    </a:path>
                  </a:pathLst>
                </a:custGeom>
                <a:solidFill>
                  <a:srgbClr val="008171"/>
                </a:solidFill>
                <a:ln w="0">
                  <a:solidFill>
                    <a:srgbClr val="00817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50" name="Freeform 318"/>
                <p:cNvSpPr>
                  <a:spLocks noChangeAspect="1"/>
                </p:cNvSpPr>
                <p:nvPr/>
              </p:nvSpPr>
              <p:spPr bwMode="auto">
                <a:xfrm>
                  <a:off x="600" y="1476"/>
                  <a:ext cx="76" cy="36"/>
                </a:xfrm>
                <a:custGeom>
                  <a:avLst/>
                  <a:gdLst/>
                  <a:ahLst/>
                  <a:cxnLst>
                    <a:cxn ang="0">
                      <a:pos x="76" y="26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54" y="36"/>
                    </a:cxn>
                    <a:cxn ang="0">
                      <a:pos x="76" y="26"/>
                    </a:cxn>
                  </a:cxnLst>
                  <a:rect l="0" t="0" r="r" b="b"/>
                  <a:pathLst>
                    <a:path w="76" h="36">
                      <a:moveTo>
                        <a:pt x="76" y="26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54" y="36"/>
                      </a:lnTo>
                      <a:lnTo>
                        <a:pt x="7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51" name="Freeform 319"/>
                <p:cNvSpPr>
                  <a:spLocks noChangeAspect="1"/>
                </p:cNvSpPr>
                <p:nvPr/>
              </p:nvSpPr>
              <p:spPr bwMode="auto">
                <a:xfrm>
                  <a:off x="578" y="1484"/>
                  <a:ext cx="76" cy="38"/>
                </a:xfrm>
                <a:custGeom>
                  <a:avLst/>
                  <a:gdLst/>
                  <a:ahLst/>
                  <a:cxnLst>
                    <a:cxn ang="0">
                      <a:pos x="76" y="28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54" y="38"/>
                    </a:cxn>
                    <a:cxn ang="0">
                      <a:pos x="76" y="28"/>
                    </a:cxn>
                  </a:cxnLst>
                  <a:rect l="0" t="0" r="r" b="b"/>
                  <a:pathLst>
                    <a:path w="76" h="38">
                      <a:moveTo>
                        <a:pt x="76" y="28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54" y="38"/>
                      </a:lnTo>
                      <a:lnTo>
                        <a:pt x="76" y="28"/>
                      </a:lnTo>
                      <a:close/>
                    </a:path>
                  </a:pathLst>
                </a:custGeom>
                <a:solidFill>
                  <a:srgbClr val="007F75"/>
                </a:solidFill>
                <a:ln w="0">
                  <a:solidFill>
                    <a:srgbClr val="007F7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52" name="Freeform 320"/>
                <p:cNvSpPr>
                  <a:spLocks noChangeAspect="1"/>
                </p:cNvSpPr>
                <p:nvPr/>
              </p:nvSpPr>
              <p:spPr bwMode="auto">
                <a:xfrm>
                  <a:off x="578" y="1484"/>
                  <a:ext cx="76" cy="38"/>
                </a:xfrm>
                <a:custGeom>
                  <a:avLst/>
                  <a:gdLst/>
                  <a:ahLst/>
                  <a:cxnLst>
                    <a:cxn ang="0">
                      <a:pos x="76" y="28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54" y="38"/>
                    </a:cxn>
                    <a:cxn ang="0">
                      <a:pos x="76" y="28"/>
                    </a:cxn>
                  </a:cxnLst>
                  <a:rect l="0" t="0" r="r" b="b"/>
                  <a:pathLst>
                    <a:path w="76" h="38">
                      <a:moveTo>
                        <a:pt x="76" y="28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54" y="38"/>
                      </a:lnTo>
                      <a:lnTo>
                        <a:pt x="76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53" name="Freeform 321"/>
                <p:cNvSpPr>
                  <a:spLocks noChangeAspect="1"/>
                </p:cNvSpPr>
                <p:nvPr/>
              </p:nvSpPr>
              <p:spPr bwMode="auto">
                <a:xfrm>
                  <a:off x="556" y="1496"/>
                  <a:ext cx="76" cy="38"/>
                </a:xfrm>
                <a:custGeom>
                  <a:avLst/>
                  <a:gdLst/>
                  <a:ahLst/>
                  <a:cxnLst>
                    <a:cxn ang="0">
                      <a:pos x="76" y="26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54" y="38"/>
                    </a:cxn>
                    <a:cxn ang="0">
                      <a:pos x="76" y="26"/>
                    </a:cxn>
                  </a:cxnLst>
                  <a:rect l="0" t="0" r="r" b="b"/>
                  <a:pathLst>
                    <a:path w="76" h="38">
                      <a:moveTo>
                        <a:pt x="76" y="26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54" y="38"/>
                      </a:lnTo>
                      <a:lnTo>
                        <a:pt x="76" y="26"/>
                      </a:lnTo>
                      <a:close/>
                    </a:path>
                  </a:pathLst>
                </a:custGeom>
                <a:solidFill>
                  <a:srgbClr val="007D79"/>
                </a:solidFill>
                <a:ln w="0">
                  <a:solidFill>
                    <a:srgbClr val="007D7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54" name="Freeform 322"/>
                <p:cNvSpPr>
                  <a:spLocks noChangeAspect="1"/>
                </p:cNvSpPr>
                <p:nvPr/>
              </p:nvSpPr>
              <p:spPr bwMode="auto">
                <a:xfrm>
                  <a:off x="556" y="1496"/>
                  <a:ext cx="76" cy="38"/>
                </a:xfrm>
                <a:custGeom>
                  <a:avLst/>
                  <a:gdLst/>
                  <a:ahLst/>
                  <a:cxnLst>
                    <a:cxn ang="0">
                      <a:pos x="76" y="26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54" y="38"/>
                    </a:cxn>
                    <a:cxn ang="0">
                      <a:pos x="76" y="26"/>
                    </a:cxn>
                  </a:cxnLst>
                  <a:rect l="0" t="0" r="r" b="b"/>
                  <a:pathLst>
                    <a:path w="76" h="38">
                      <a:moveTo>
                        <a:pt x="76" y="26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54" y="38"/>
                      </a:lnTo>
                      <a:lnTo>
                        <a:pt x="7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55" name="Freeform 323"/>
                <p:cNvSpPr>
                  <a:spLocks noChangeAspect="1"/>
                </p:cNvSpPr>
                <p:nvPr/>
              </p:nvSpPr>
              <p:spPr bwMode="auto">
                <a:xfrm>
                  <a:off x="534" y="1506"/>
                  <a:ext cx="76" cy="40"/>
                </a:xfrm>
                <a:custGeom>
                  <a:avLst/>
                  <a:gdLst/>
                  <a:ahLst/>
                  <a:cxnLst>
                    <a:cxn ang="0">
                      <a:pos x="76" y="28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54" y="40"/>
                    </a:cxn>
                    <a:cxn ang="0">
                      <a:pos x="76" y="28"/>
                    </a:cxn>
                  </a:cxnLst>
                  <a:rect l="0" t="0" r="r" b="b"/>
                  <a:pathLst>
                    <a:path w="76" h="40">
                      <a:moveTo>
                        <a:pt x="76" y="28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54" y="40"/>
                      </a:lnTo>
                      <a:lnTo>
                        <a:pt x="76" y="28"/>
                      </a:lnTo>
                      <a:close/>
                    </a:path>
                  </a:pathLst>
                </a:custGeom>
                <a:solidFill>
                  <a:srgbClr val="007C7C"/>
                </a:solidFill>
                <a:ln w="0">
                  <a:solidFill>
                    <a:srgbClr val="007C7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56" name="Freeform 324"/>
                <p:cNvSpPr>
                  <a:spLocks noChangeAspect="1"/>
                </p:cNvSpPr>
                <p:nvPr/>
              </p:nvSpPr>
              <p:spPr bwMode="auto">
                <a:xfrm>
                  <a:off x="534" y="1506"/>
                  <a:ext cx="76" cy="40"/>
                </a:xfrm>
                <a:custGeom>
                  <a:avLst/>
                  <a:gdLst/>
                  <a:ahLst/>
                  <a:cxnLst>
                    <a:cxn ang="0">
                      <a:pos x="76" y="28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54" y="40"/>
                    </a:cxn>
                    <a:cxn ang="0">
                      <a:pos x="76" y="28"/>
                    </a:cxn>
                  </a:cxnLst>
                  <a:rect l="0" t="0" r="r" b="b"/>
                  <a:pathLst>
                    <a:path w="76" h="40">
                      <a:moveTo>
                        <a:pt x="76" y="28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54" y="40"/>
                      </a:lnTo>
                      <a:lnTo>
                        <a:pt x="76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57" name="Freeform 325"/>
                <p:cNvSpPr>
                  <a:spLocks noChangeAspect="1"/>
                </p:cNvSpPr>
                <p:nvPr/>
              </p:nvSpPr>
              <p:spPr bwMode="auto">
                <a:xfrm>
                  <a:off x="510" y="1516"/>
                  <a:ext cx="78" cy="42"/>
                </a:xfrm>
                <a:custGeom>
                  <a:avLst/>
                  <a:gdLst/>
                  <a:ahLst/>
                  <a:cxnLst>
                    <a:cxn ang="0">
                      <a:pos x="78" y="30"/>
                    </a:cxn>
                    <a:cxn ang="0">
                      <a:pos x="24" y="0"/>
                    </a:cxn>
                    <a:cxn ang="0">
                      <a:pos x="0" y="12"/>
                    </a:cxn>
                    <a:cxn ang="0">
                      <a:pos x="54" y="42"/>
                    </a:cxn>
                    <a:cxn ang="0">
                      <a:pos x="78" y="30"/>
                    </a:cxn>
                  </a:cxnLst>
                  <a:rect l="0" t="0" r="r" b="b"/>
                  <a:pathLst>
                    <a:path w="78" h="42">
                      <a:moveTo>
                        <a:pt x="78" y="30"/>
                      </a:move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54" y="42"/>
                      </a:lnTo>
                      <a:lnTo>
                        <a:pt x="78" y="30"/>
                      </a:lnTo>
                      <a:close/>
                    </a:path>
                  </a:pathLst>
                </a:custGeom>
                <a:solidFill>
                  <a:srgbClr val="007B80"/>
                </a:solidFill>
                <a:ln w="0">
                  <a:solidFill>
                    <a:srgbClr val="007B8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58" name="Freeform 326"/>
                <p:cNvSpPr>
                  <a:spLocks noChangeAspect="1"/>
                </p:cNvSpPr>
                <p:nvPr/>
              </p:nvSpPr>
              <p:spPr bwMode="auto">
                <a:xfrm>
                  <a:off x="510" y="1516"/>
                  <a:ext cx="78" cy="42"/>
                </a:xfrm>
                <a:custGeom>
                  <a:avLst/>
                  <a:gdLst/>
                  <a:ahLst/>
                  <a:cxnLst>
                    <a:cxn ang="0">
                      <a:pos x="78" y="30"/>
                    </a:cxn>
                    <a:cxn ang="0">
                      <a:pos x="24" y="0"/>
                    </a:cxn>
                    <a:cxn ang="0">
                      <a:pos x="0" y="12"/>
                    </a:cxn>
                    <a:cxn ang="0">
                      <a:pos x="54" y="42"/>
                    </a:cxn>
                    <a:cxn ang="0">
                      <a:pos x="78" y="30"/>
                    </a:cxn>
                  </a:cxnLst>
                  <a:rect l="0" t="0" r="r" b="b"/>
                  <a:pathLst>
                    <a:path w="78" h="42">
                      <a:moveTo>
                        <a:pt x="78" y="30"/>
                      </a:move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54" y="42"/>
                      </a:lnTo>
                      <a:lnTo>
                        <a:pt x="78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59" name="Freeform 327"/>
                <p:cNvSpPr>
                  <a:spLocks noChangeAspect="1"/>
                </p:cNvSpPr>
                <p:nvPr/>
              </p:nvSpPr>
              <p:spPr bwMode="auto">
                <a:xfrm>
                  <a:off x="488" y="1528"/>
                  <a:ext cx="76" cy="42"/>
                </a:xfrm>
                <a:custGeom>
                  <a:avLst/>
                  <a:gdLst/>
                  <a:ahLst/>
                  <a:cxnLst>
                    <a:cxn ang="0">
                      <a:pos x="76" y="30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54" y="42"/>
                    </a:cxn>
                    <a:cxn ang="0">
                      <a:pos x="76" y="30"/>
                    </a:cxn>
                  </a:cxnLst>
                  <a:rect l="0" t="0" r="r" b="b"/>
                  <a:pathLst>
                    <a:path w="76" h="42">
                      <a:moveTo>
                        <a:pt x="76" y="30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54" y="42"/>
                      </a:lnTo>
                      <a:lnTo>
                        <a:pt x="76" y="30"/>
                      </a:lnTo>
                      <a:close/>
                    </a:path>
                  </a:pathLst>
                </a:custGeom>
                <a:solidFill>
                  <a:srgbClr val="007B83"/>
                </a:solidFill>
                <a:ln w="0">
                  <a:solidFill>
                    <a:srgbClr val="007B8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60" name="Freeform 328"/>
                <p:cNvSpPr>
                  <a:spLocks noChangeAspect="1"/>
                </p:cNvSpPr>
                <p:nvPr/>
              </p:nvSpPr>
              <p:spPr bwMode="auto">
                <a:xfrm>
                  <a:off x="488" y="1528"/>
                  <a:ext cx="76" cy="42"/>
                </a:xfrm>
                <a:custGeom>
                  <a:avLst/>
                  <a:gdLst/>
                  <a:ahLst/>
                  <a:cxnLst>
                    <a:cxn ang="0">
                      <a:pos x="76" y="30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54" y="42"/>
                    </a:cxn>
                    <a:cxn ang="0">
                      <a:pos x="76" y="30"/>
                    </a:cxn>
                  </a:cxnLst>
                  <a:rect l="0" t="0" r="r" b="b"/>
                  <a:pathLst>
                    <a:path w="76" h="42">
                      <a:moveTo>
                        <a:pt x="76" y="30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54" y="42"/>
                      </a:lnTo>
                      <a:lnTo>
                        <a:pt x="76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61" name="Freeform 329"/>
                <p:cNvSpPr>
                  <a:spLocks noChangeAspect="1"/>
                </p:cNvSpPr>
                <p:nvPr/>
              </p:nvSpPr>
              <p:spPr bwMode="auto">
                <a:xfrm>
                  <a:off x="464" y="1540"/>
                  <a:ext cx="78" cy="44"/>
                </a:xfrm>
                <a:custGeom>
                  <a:avLst/>
                  <a:gdLst/>
                  <a:ahLst/>
                  <a:cxnLst>
                    <a:cxn ang="0">
                      <a:pos x="78" y="30"/>
                    </a:cxn>
                    <a:cxn ang="0">
                      <a:pos x="24" y="0"/>
                    </a:cxn>
                    <a:cxn ang="0">
                      <a:pos x="0" y="12"/>
                    </a:cxn>
                    <a:cxn ang="0">
                      <a:pos x="54" y="44"/>
                    </a:cxn>
                    <a:cxn ang="0">
                      <a:pos x="78" y="30"/>
                    </a:cxn>
                  </a:cxnLst>
                  <a:rect l="0" t="0" r="r" b="b"/>
                  <a:pathLst>
                    <a:path w="78" h="44">
                      <a:moveTo>
                        <a:pt x="78" y="30"/>
                      </a:move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54" y="44"/>
                      </a:lnTo>
                      <a:lnTo>
                        <a:pt x="78" y="30"/>
                      </a:lnTo>
                      <a:close/>
                    </a:path>
                  </a:pathLst>
                </a:custGeom>
                <a:solidFill>
                  <a:srgbClr val="007B83"/>
                </a:solidFill>
                <a:ln w="0">
                  <a:solidFill>
                    <a:srgbClr val="007B8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62" name="Freeform 330"/>
                <p:cNvSpPr>
                  <a:spLocks noChangeAspect="1"/>
                </p:cNvSpPr>
                <p:nvPr/>
              </p:nvSpPr>
              <p:spPr bwMode="auto">
                <a:xfrm>
                  <a:off x="464" y="1540"/>
                  <a:ext cx="78" cy="44"/>
                </a:xfrm>
                <a:custGeom>
                  <a:avLst/>
                  <a:gdLst/>
                  <a:ahLst/>
                  <a:cxnLst>
                    <a:cxn ang="0">
                      <a:pos x="78" y="30"/>
                    </a:cxn>
                    <a:cxn ang="0">
                      <a:pos x="24" y="0"/>
                    </a:cxn>
                    <a:cxn ang="0">
                      <a:pos x="0" y="12"/>
                    </a:cxn>
                    <a:cxn ang="0">
                      <a:pos x="54" y="44"/>
                    </a:cxn>
                    <a:cxn ang="0">
                      <a:pos x="78" y="30"/>
                    </a:cxn>
                  </a:cxnLst>
                  <a:rect l="0" t="0" r="r" b="b"/>
                  <a:pathLst>
                    <a:path w="78" h="44">
                      <a:moveTo>
                        <a:pt x="78" y="30"/>
                      </a:move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54" y="44"/>
                      </a:lnTo>
                      <a:lnTo>
                        <a:pt x="78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63" name="Freeform 331"/>
                <p:cNvSpPr>
                  <a:spLocks noChangeAspect="1"/>
                </p:cNvSpPr>
                <p:nvPr/>
              </p:nvSpPr>
              <p:spPr bwMode="auto">
                <a:xfrm>
                  <a:off x="442" y="1552"/>
                  <a:ext cx="76" cy="46"/>
                </a:xfrm>
                <a:custGeom>
                  <a:avLst/>
                  <a:gdLst/>
                  <a:ahLst/>
                  <a:cxnLst>
                    <a:cxn ang="0">
                      <a:pos x="76" y="32"/>
                    </a:cxn>
                    <a:cxn ang="0">
                      <a:pos x="22" y="0"/>
                    </a:cxn>
                    <a:cxn ang="0">
                      <a:pos x="0" y="14"/>
                    </a:cxn>
                    <a:cxn ang="0">
                      <a:pos x="54" y="46"/>
                    </a:cxn>
                    <a:cxn ang="0">
                      <a:pos x="76" y="32"/>
                    </a:cxn>
                  </a:cxnLst>
                  <a:rect l="0" t="0" r="r" b="b"/>
                  <a:pathLst>
                    <a:path w="76" h="46">
                      <a:moveTo>
                        <a:pt x="76" y="32"/>
                      </a:moveTo>
                      <a:lnTo>
                        <a:pt x="22" y="0"/>
                      </a:lnTo>
                      <a:lnTo>
                        <a:pt x="0" y="14"/>
                      </a:lnTo>
                      <a:lnTo>
                        <a:pt x="54" y="46"/>
                      </a:lnTo>
                      <a:lnTo>
                        <a:pt x="76" y="32"/>
                      </a:lnTo>
                      <a:close/>
                    </a:path>
                  </a:pathLst>
                </a:custGeom>
                <a:solidFill>
                  <a:srgbClr val="007D83"/>
                </a:solidFill>
                <a:ln w="0">
                  <a:solidFill>
                    <a:srgbClr val="007D8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64" name="Freeform 332"/>
                <p:cNvSpPr>
                  <a:spLocks noChangeAspect="1"/>
                </p:cNvSpPr>
                <p:nvPr/>
              </p:nvSpPr>
              <p:spPr bwMode="auto">
                <a:xfrm>
                  <a:off x="442" y="1552"/>
                  <a:ext cx="76" cy="46"/>
                </a:xfrm>
                <a:custGeom>
                  <a:avLst/>
                  <a:gdLst/>
                  <a:ahLst/>
                  <a:cxnLst>
                    <a:cxn ang="0">
                      <a:pos x="76" y="32"/>
                    </a:cxn>
                    <a:cxn ang="0">
                      <a:pos x="22" y="0"/>
                    </a:cxn>
                    <a:cxn ang="0">
                      <a:pos x="0" y="14"/>
                    </a:cxn>
                    <a:cxn ang="0">
                      <a:pos x="54" y="46"/>
                    </a:cxn>
                    <a:cxn ang="0">
                      <a:pos x="76" y="32"/>
                    </a:cxn>
                  </a:cxnLst>
                  <a:rect l="0" t="0" r="r" b="b"/>
                  <a:pathLst>
                    <a:path w="76" h="46">
                      <a:moveTo>
                        <a:pt x="76" y="32"/>
                      </a:moveTo>
                      <a:lnTo>
                        <a:pt x="22" y="0"/>
                      </a:lnTo>
                      <a:lnTo>
                        <a:pt x="0" y="14"/>
                      </a:lnTo>
                      <a:lnTo>
                        <a:pt x="54" y="46"/>
                      </a:lnTo>
                      <a:lnTo>
                        <a:pt x="76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65" name="Freeform 333"/>
                <p:cNvSpPr>
                  <a:spLocks noChangeAspect="1"/>
                </p:cNvSpPr>
                <p:nvPr/>
              </p:nvSpPr>
              <p:spPr bwMode="auto">
                <a:xfrm>
                  <a:off x="418" y="1566"/>
                  <a:ext cx="78" cy="44"/>
                </a:xfrm>
                <a:custGeom>
                  <a:avLst/>
                  <a:gdLst/>
                  <a:ahLst/>
                  <a:cxnLst>
                    <a:cxn ang="0">
                      <a:pos x="78" y="32"/>
                    </a:cxn>
                    <a:cxn ang="0">
                      <a:pos x="24" y="0"/>
                    </a:cxn>
                    <a:cxn ang="0">
                      <a:pos x="0" y="12"/>
                    </a:cxn>
                    <a:cxn ang="0">
                      <a:pos x="54" y="44"/>
                    </a:cxn>
                    <a:cxn ang="0">
                      <a:pos x="78" y="32"/>
                    </a:cxn>
                  </a:cxnLst>
                  <a:rect l="0" t="0" r="r" b="b"/>
                  <a:pathLst>
                    <a:path w="78" h="44">
                      <a:moveTo>
                        <a:pt x="78" y="32"/>
                      </a:move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54" y="44"/>
                      </a:lnTo>
                      <a:lnTo>
                        <a:pt x="78" y="32"/>
                      </a:lnTo>
                      <a:close/>
                    </a:path>
                  </a:pathLst>
                </a:custGeom>
                <a:solidFill>
                  <a:srgbClr val="007F80"/>
                </a:solidFill>
                <a:ln w="0">
                  <a:solidFill>
                    <a:srgbClr val="007F8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66" name="Freeform 334"/>
                <p:cNvSpPr>
                  <a:spLocks noChangeAspect="1"/>
                </p:cNvSpPr>
                <p:nvPr/>
              </p:nvSpPr>
              <p:spPr bwMode="auto">
                <a:xfrm>
                  <a:off x="418" y="1566"/>
                  <a:ext cx="78" cy="44"/>
                </a:xfrm>
                <a:custGeom>
                  <a:avLst/>
                  <a:gdLst/>
                  <a:ahLst/>
                  <a:cxnLst>
                    <a:cxn ang="0">
                      <a:pos x="78" y="32"/>
                    </a:cxn>
                    <a:cxn ang="0">
                      <a:pos x="24" y="0"/>
                    </a:cxn>
                    <a:cxn ang="0">
                      <a:pos x="0" y="12"/>
                    </a:cxn>
                    <a:cxn ang="0">
                      <a:pos x="54" y="44"/>
                    </a:cxn>
                    <a:cxn ang="0">
                      <a:pos x="78" y="32"/>
                    </a:cxn>
                  </a:cxnLst>
                  <a:rect l="0" t="0" r="r" b="b"/>
                  <a:pathLst>
                    <a:path w="78" h="44">
                      <a:moveTo>
                        <a:pt x="78" y="32"/>
                      </a:move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54" y="44"/>
                      </a:lnTo>
                      <a:lnTo>
                        <a:pt x="78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67" name="Freeform 335"/>
                <p:cNvSpPr>
                  <a:spLocks noChangeAspect="1"/>
                </p:cNvSpPr>
                <p:nvPr/>
              </p:nvSpPr>
              <p:spPr bwMode="auto">
                <a:xfrm>
                  <a:off x="394" y="1578"/>
                  <a:ext cx="78" cy="44"/>
                </a:xfrm>
                <a:custGeom>
                  <a:avLst/>
                  <a:gdLst/>
                  <a:ahLst/>
                  <a:cxnLst>
                    <a:cxn ang="0">
                      <a:pos x="78" y="32"/>
                    </a:cxn>
                    <a:cxn ang="0">
                      <a:pos x="24" y="0"/>
                    </a:cxn>
                    <a:cxn ang="0">
                      <a:pos x="0" y="10"/>
                    </a:cxn>
                    <a:cxn ang="0">
                      <a:pos x="54" y="44"/>
                    </a:cxn>
                    <a:cxn ang="0">
                      <a:pos x="78" y="32"/>
                    </a:cxn>
                  </a:cxnLst>
                  <a:rect l="0" t="0" r="r" b="b"/>
                  <a:pathLst>
                    <a:path w="78" h="44">
                      <a:moveTo>
                        <a:pt x="78" y="32"/>
                      </a:move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54" y="44"/>
                      </a:lnTo>
                      <a:lnTo>
                        <a:pt x="78" y="32"/>
                      </a:lnTo>
                      <a:close/>
                    </a:path>
                  </a:pathLst>
                </a:custGeom>
                <a:solidFill>
                  <a:srgbClr val="00827C"/>
                </a:solidFill>
                <a:ln w="0">
                  <a:solidFill>
                    <a:srgbClr val="00827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68" name="Freeform 336"/>
                <p:cNvSpPr>
                  <a:spLocks noChangeAspect="1"/>
                </p:cNvSpPr>
                <p:nvPr/>
              </p:nvSpPr>
              <p:spPr bwMode="auto">
                <a:xfrm>
                  <a:off x="394" y="1578"/>
                  <a:ext cx="78" cy="44"/>
                </a:xfrm>
                <a:custGeom>
                  <a:avLst/>
                  <a:gdLst/>
                  <a:ahLst/>
                  <a:cxnLst>
                    <a:cxn ang="0">
                      <a:pos x="78" y="32"/>
                    </a:cxn>
                    <a:cxn ang="0">
                      <a:pos x="24" y="0"/>
                    </a:cxn>
                    <a:cxn ang="0">
                      <a:pos x="0" y="10"/>
                    </a:cxn>
                    <a:cxn ang="0">
                      <a:pos x="54" y="44"/>
                    </a:cxn>
                    <a:cxn ang="0">
                      <a:pos x="78" y="32"/>
                    </a:cxn>
                  </a:cxnLst>
                  <a:rect l="0" t="0" r="r" b="b"/>
                  <a:pathLst>
                    <a:path w="78" h="44">
                      <a:moveTo>
                        <a:pt x="78" y="32"/>
                      </a:move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54" y="44"/>
                      </a:lnTo>
                      <a:lnTo>
                        <a:pt x="78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69" name="Freeform 337"/>
                <p:cNvSpPr>
                  <a:spLocks noChangeAspect="1"/>
                </p:cNvSpPr>
                <p:nvPr/>
              </p:nvSpPr>
              <p:spPr bwMode="auto">
                <a:xfrm>
                  <a:off x="370" y="1588"/>
                  <a:ext cx="78" cy="46"/>
                </a:xfrm>
                <a:custGeom>
                  <a:avLst/>
                  <a:gdLst/>
                  <a:ahLst/>
                  <a:cxnLst>
                    <a:cxn ang="0">
                      <a:pos x="78" y="34"/>
                    </a:cxn>
                    <a:cxn ang="0">
                      <a:pos x="24" y="0"/>
                    </a:cxn>
                    <a:cxn ang="0">
                      <a:pos x="0" y="12"/>
                    </a:cxn>
                    <a:cxn ang="0">
                      <a:pos x="52" y="46"/>
                    </a:cxn>
                    <a:cxn ang="0">
                      <a:pos x="78" y="34"/>
                    </a:cxn>
                  </a:cxnLst>
                  <a:rect l="0" t="0" r="r" b="b"/>
                  <a:pathLst>
                    <a:path w="78" h="46">
                      <a:moveTo>
                        <a:pt x="78" y="34"/>
                      </a:move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52" y="46"/>
                      </a:lnTo>
                      <a:lnTo>
                        <a:pt x="78" y="34"/>
                      </a:lnTo>
                      <a:close/>
                    </a:path>
                  </a:pathLst>
                </a:custGeom>
                <a:solidFill>
                  <a:srgbClr val="008676"/>
                </a:solidFill>
                <a:ln w="0">
                  <a:solidFill>
                    <a:srgbClr val="00867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70" name="Freeform 338"/>
                <p:cNvSpPr>
                  <a:spLocks noChangeAspect="1"/>
                </p:cNvSpPr>
                <p:nvPr/>
              </p:nvSpPr>
              <p:spPr bwMode="auto">
                <a:xfrm>
                  <a:off x="370" y="1588"/>
                  <a:ext cx="78" cy="46"/>
                </a:xfrm>
                <a:custGeom>
                  <a:avLst/>
                  <a:gdLst/>
                  <a:ahLst/>
                  <a:cxnLst>
                    <a:cxn ang="0">
                      <a:pos x="78" y="34"/>
                    </a:cxn>
                    <a:cxn ang="0">
                      <a:pos x="24" y="0"/>
                    </a:cxn>
                    <a:cxn ang="0">
                      <a:pos x="0" y="12"/>
                    </a:cxn>
                    <a:cxn ang="0">
                      <a:pos x="52" y="46"/>
                    </a:cxn>
                    <a:cxn ang="0">
                      <a:pos x="78" y="34"/>
                    </a:cxn>
                  </a:cxnLst>
                  <a:rect l="0" t="0" r="r" b="b"/>
                  <a:pathLst>
                    <a:path w="78" h="46">
                      <a:moveTo>
                        <a:pt x="78" y="34"/>
                      </a:move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52" y="46"/>
                      </a:lnTo>
                      <a:lnTo>
                        <a:pt x="78" y="3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71" name="Freeform 339"/>
                <p:cNvSpPr>
                  <a:spLocks noChangeAspect="1"/>
                </p:cNvSpPr>
                <p:nvPr/>
              </p:nvSpPr>
              <p:spPr bwMode="auto">
                <a:xfrm>
                  <a:off x="344" y="1600"/>
                  <a:ext cx="78" cy="44"/>
                </a:xfrm>
                <a:custGeom>
                  <a:avLst/>
                  <a:gdLst/>
                  <a:ahLst/>
                  <a:cxnLst>
                    <a:cxn ang="0">
                      <a:pos x="78" y="34"/>
                    </a:cxn>
                    <a:cxn ang="0">
                      <a:pos x="26" y="0"/>
                    </a:cxn>
                    <a:cxn ang="0">
                      <a:pos x="0" y="10"/>
                    </a:cxn>
                    <a:cxn ang="0">
                      <a:pos x="54" y="44"/>
                    </a:cxn>
                    <a:cxn ang="0">
                      <a:pos x="78" y="34"/>
                    </a:cxn>
                  </a:cxnLst>
                  <a:rect l="0" t="0" r="r" b="b"/>
                  <a:pathLst>
                    <a:path w="78" h="44">
                      <a:moveTo>
                        <a:pt x="78" y="34"/>
                      </a:moveTo>
                      <a:lnTo>
                        <a:pt x="26" y="0"/>
                      </a:lnTo>
                      <a:lnTo>
                        <a:pt x="0" y="10"/>
                      </a:lnTo>
                      <a:lnTo>
                        <a:pt x="54" y="44"/>
                      </a:lnTo>
                      <a:lnTo>
                        <a:pt x="78" y="34"/>
                      </a:lnTo>
                      <a:close/>
                    </a:path>
                  </a:pathLst>
                </a:custGeom>
                <a:solidFill>
                  <a:srgbClr val="008A6E"/>
                </a:solidFill>
                <a:ln w="0">
                  <a:solidFill>
                    <a:srgbClr val="008A6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72" name="Freeform 340"/>
                <p:cNvSpPr>
                  <a:spLocks noChangeAspect="1"/>
                </p:cNvSpPr>
                <p:nvPr/>
              </p:nvSpPr>
              <p:spPr bwMode="auto">
                <a:xfrm>
                  <a:off x="344" y="1600"/>
                  <a:ext cx="78" cy="44"/>
                </a:xfrm>
                <a:custGeom>
                  <a:avLst/>
                  <a:gdLst/>
                  <a:ahLst/>
                  <a:cxnLst>
                    <a:cxn ang="0">
                      <a:pos x="78" y="34"/>
                    </a:cxn>
                    <a:cxn ang="0">
                      <a:pos x="26" y="0"/>
                    </a:cxn>
                    <a:cxn ang="0">
                      <a:pos x="0" y="10"/>
                    </a:cxn>
                    <a:cxn ang="0">
                      <a:pos x="54" y="44"/>
                    </a:cxn>
                    <a:cxn ang="0">
                      <a:pos x="78" y="34"/>
                    </a:cxn>
                  </a:cxnLst>
                  <a:rect l="0" t="0" r="r" b="b"/>
                  <a:pathLst>
                    <a:path w="78" h="44">
                      <a:moveTo>
                        <a:pt x="78" y="34"/>
                      </a:moveTo>
                      <a:lnTo>
                        <a:pt x="26" y="0"/>
                      </a:lnTo>
                      <a:lnTo>
                        <a:pt x="0" y="10"/>
                      </a:lnTo>
                      <a:lnTo>
                        <a:pt x="54" y="44"/>
                      </a:lnTo>
                      <a:lnTo>
                        <a:pt x="78" y="3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73" name="Freeform 341"/>
                <p:cNvSpPr>
                  <a:spLocks noChangeAspect="1"/>
                </p:cNvSpPr>
                <p:nvPr/>
              </p:nvSpPr>
              <p:spPr bwMode="auto">
                <a:xfrm>
                  <a:off x="1338" y="1236"/>
                  <a:ext cx="72" cy="28"/>
                </a:xfrm>
                <a:custGeom>
                  <a:avLst/>
                  <a:gdLst/>
                  <a:ahLst/>
                  <a:cxnLst>
                    <a:cxn ang="0">
                      <a:pos x="72" y="22"/>
                    </a:cxn>
                    <a:cxn ang="0">
                      <a:pos x="14" y="0"/>
                    </a:cxn>
                    <a:cxn ang="0">
                      <a:pos x="0" y="6"/>
                    </a:cxn>
                    <a:cxn ang="0">
                      <a:pos x="56" y="28"/>
                    </a:cxn>
                    <a:cxn ang="0">
                      <a:pos x="72" y="22"/>
                    </a:cxn>
                  </a:cxnLst>
                  <a:rect l="0" t="0" r="r" b="b"/>
                  <a:pathLst>
                    <a:path w="72" h="28">
                      <a:moveTo>
                        <a:pt x="72" y="22"/>
                      </a:moveTo>
                      <a:lnTo>
                        <a:pt x="14" y="0"/>
                      </a:lnTo>
                      <a:lnTo>
                        <a:pt x="0" y="6"/>
                      </a:lnTo>
                      <a:lnTo>
                        <a:pt x="56" y="28"/>
                      </a:lnTo>
                      <a:lnTo>
                        <a:pt x="72" y="22"/>
                      </a:lnTo>
                      <a:close/>
                    </a:path>
                  </a:pathLst>
                </a:custGeom>
                <a:solidFill>
                  <a:srgbClr val="00896F"/>
                </a:solidFill>
                <a:ln w="0">
                  <a:solidFill>
                    <a:srgbClr val="0089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74" name="Freeform 342"/>
                <p:cNvSpPr>
                  <a:spLocks noChangeAspect="1"/>
                </p:cNvSpPr>
                <p:nvPr/>
              </p:nvSpPr>
              <p:spPr bwMode="auto">
                <a:xfrm>
                  <a:off x="1338" y="1236"/>
                  <a:ext cx="72" cy="28"/>
                </a:xfrm>
                <a:custGeom>
                  <a:avLst/>
                  <a:gdLst/>
                  <a:ahLst/>
                  <a:cxnLst>
                    <a:cxn ang="0">
                      <a:pos x="72" y="22"/>
                    </a:cxn>
                    <a:cxn ang="0">
                      <a:pos x="14" y="0"/>
                    </a:cxn>
                    <a:cxn ang="0">
                      <a:pos x="0" y="6"/>
                    </a:cxn>
                    <a:cxn ang="0">
                      <a:pos x="56" y="28"/>
                    </a:cxn>
                    <a:cxn ang="0">
                      <a:pos x="72" y="22"/>
                    </a:cxn>
                  </a:cxnLst>
                  <a:rect l="0" t="0" r="r" b="b"/>
                  <a:pathLst>
                    <a:path w="72" h="28">
                      <a:moveTo>
                        <a:pt x="72" y="22"/>
                      </a:moveTo>
                      <a:lnTo>
                        <a:pt x="14" y="0"/>
                      </a:lnTo>
                      <a:lnTo>
                        <a:pt x="0" y="6"/>
                      </a:lnTo>
                      <a:lnTo>
                        <a:pt x="56" y="28"/>
                      </a:lnTo>
                      <a:lnTo>
                        <a:pt x="72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75" name="Freeform 343"/>
                <p:cNvSpPr>
                  <a:spLocks noChangeAspect="1"/>
                </p:cNvSpPr>
                <p:nvPr/>
              </p:nvSpPr>
              <p:spPr bwMode="auto">
                <a:xfrm>
                  <a:off x="1322" y="1242"/>
                  <a:ext cx="72" cy="28"/>
                </a:xfrm>
                <a:custGeom>
                  <a:avLst/>
                  <a:gdLst/>
                  <a:ahLst/>
                  <a:cxnLst>
                    <a:cxn ang="0">
                      <a:pos x="72" y="22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58" y="28"/>
                    </a:cxn>
                    <a:cxn ang="0">
                      <a:pos x="72" y="22"/>
                    </a:cxn>
                  </a:cxnLst>
                  <a:rect l="0" t="0" r="r" b="b"/>
                  <a:pathLst>
                    <a:path w="72" h="28">
                      <a:moveTo>
                        <a:pt x="72" y="22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58" y="28"/>
                      </a:lnTo>
                      <a:lnTo>
                        <a:pt x="72" y="22"/>
                      </a:lnTo>
                      <a:close/>
                    </a:path>
                  </a:pathLst>
                </a:custGeom>
                <a:solidFill>
                  <a:srgbClr val="00896F"/>
                </a:solidFill>
                <a:ln w="0">
                  <a:solidFill>
                    <a:srgbClr val="0089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76" name="Freeform 344"/>
                <p:cNvSpPr>
                  <a:spLocks noChangeAspect="1"/>
                </p:cNvSpPr>
                <p:nvPr/>
              </p:nvSpPr>
              <p:spPr bwMode="auto">
                <a:xfrm>
                  <a:off x="1322" y="1242"/>
                  <a:ext cx="72" cy="28"/>
                </a:xfrm>
                <a:custGeom>
                  <a:avLst/>
                  <a:gdLst/>
                  <a:ahLst/>
                  <a:cxnLst>
                    <a:cxn ang="0">
                      <a:pos x="72" y="22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58" y="28"/>
                    </a:cxn>
                    <a:cxn ang="0">
                      <a:pos x="72" y="22"/>
                    </a:cxn>
                  </a:cxnLst>
                  <a:rect l="0" t="0" r="r" b="b"/>
                  <a:pathLst>
                    <a:path w="72" h="28">
                      <a:moveTo>
                        <a:pt x="72" y="22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58" y="28"/>
                      </a:lnTo>
                      <a:lnTo>
                        <a:pt x="72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77" name="Freeform 345"/>
                <p:cNvSpPr>
                  <a:spLocks noChangeAspect="1"/>
                </p:cNvSpPr>
                <p:nvPr/>
              </p:nvSpPr>
              <p:spPr bwMode="auto">
                <a:xfrm>
                  <a:off x="1306" y="1248"/>
                  <a:ext cx="74" cy="30"/>
                </a:xfrm>
                <a:custGeom>
                  <a:avLst/>
                  <a:gdLst/>
                  <a:ahLst/>
                  <a:cxnLst>
                    <a:cxn ang="0">
                      <a:pos x="74" y="22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58" y="30"/>
                    </a:cxn>
                    <a:cxn ang="0">
                      <a:pos x="74" y="22"/>
                    </a:cxn>
                  </a:cxnLst>
                  <a:rect l="0" t="0" r="r" b="b"/>
                  <a:pathLst>
                    <a:path w="74" h="30">
                      <a:moveTo>
                        <a:pt x="74" y="22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58" y="30"/>
                      </a:lnTo>
                      <a:lnTo>
                        <a:pt x="74" y="22"/>
                      </a:lnTo>
                      <a:close/>
                    </a:path>
                  </a:pathLst>
                </a:custGeom>
                <a:solidFill>
                  <a:srgbClr val="00896F"/>
                </a:solidFill>
                <a:ln w="0">
                  <a:solidFill>
                    <a:srgbClr val="0089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78" name="Freeform 346"/>
                <p:cNvSpPr>
                  <a:spLocks noChangeAspect="1"/>
                </p:cNvSpPr>
                <p:nvPr/>
              </p:nvSpPr>
              <p:spPr bwMode="auto">
                <a:xfrm>
                  <a:off x="1306" y="1248"/>
                  <a:ext cx="74" cy="30"/>
                </a:xfrm>
                <a:custGeom>
                  <a:avLst/>
                  <a:gdLst/>
                  <a:ahLst/>
                  <a:cxnLst>
                    <a:cxn ang="0">
                      <a:pos x="74" y="22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58" y="30"/>
                    </a:cxn>
                    <a:cxn ang="0">
                      <a:pos x="74" y="22"/>
                    </a:cxn>
                  </a:cxnLst>
                  <a:rect l="0" t="0" r="r" b="b"/>
                  <a:pathLst>
                    <a:path w="74" h="30">
                      <a:moveTo>
                        <a:pt x="74" y="22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58" y="30"/>
                      </a:lnTo>
                      <a:lnTo>
                        <a:pt x="7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79" name="Freeform 347"/>
                <p:cNvSpPr>
                  <a:spLocks noChangeAspect="1"/>
                </p:cNvSpPr>
                <p:nvPr/>
              </p:nvSpPr>
              <p:spPr bwMode="auto">
                <a:xfrm>
                  <a:off x="1290" y="1254"/>
                  <a:ext cx="74" cy="30"/>
                </a:xfrm>
                <a:custGeom>
                  <a:avLst/>
                  <a:gdLst/>
                  <a:ahLst/>
                  <a:cxnLst>
                    <a:cxn ang="0">
                      <a:pos x="74" y="2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58" y="30"/>
                    </a:cxn>
                    <a:cxn ang="0">
                      <a:pos x="74" y="24"/>
                    </a:cxn>
                  </a:cxnLst>
                  <a:rect l="0" t="0" r="r" b="b"/>
                  <a:pathLst>
                    <a:path w="74" h="30">
                      <a:moveTo>
                        <a:pt x="74" y="2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58" y="30"/>
                      </a:lnTo>
                      <a:lnTo>
                        <a:pt x="74" y="24"/>
                      </a:lnTo>
                      <a:close/>
                    </a:path>
                  </a:pathLst>
                </a:custGeom>
                <a:solidFill>
                  <a:srgbClr val="00896F"/>
                </a:solidFill>
                <a:ln w="0">
                  <a:solidFill>
                    <a:srgbClr val="0089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80" name="Freeform 348"/>
                <p:cNvSpPr>
                  <a:spLocks noChangeAspect="1"/>
                </p:cNvSpPr>
                <p:nvPr/>
              </p:nvSpPr>
              <p:spPr bwMode="auto">
                <a:xfrm>
                  <a:off x="1290" y="1254"/>
                  <a:ext cx="74" cy="30"/>
                </a:xfrm>
                <a:custGeom>
                  <a:avLst/>
                  <a:gdLst/>
                  <a:ahLst/>
                  <a:cxnLst>
                    <a:cxn ang="0">
                      <a:pos x="74" y="2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58" y="30"/>
                    </a:cxn>
                    <a:cxn ang="0">
                      <a:pos x="74" y="24"/>
                    </a:cxn>
                  </a:cxnLst>
                  <a:rect l="0" t="0" r="r" b="b"/>
                  <a:pathLst>
                    <a:path w="74" h="30">
                      <a:moveTo>
                        <a:pt x="74" y="2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58" y="30"/>
                      </a:lnTo>
                      <a:lnTo>
                        <a:pt x="74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81" name="Freeform 349"/>
                <p:cNvSpPr>
                  <a:spLocks noChangeAspect="1"/>
                </p:cNvSpPr>
                <p:nvPr/>
              </p:nvSpPr>
              <p:spPr bwMode="auto">
                <a:xfrm>
                  <a:off x="1274" y="1262"/>
                  <a:ext cx="74" cy="30"/>
                </a:xfrm>
                <a:custGeom>
                  <a:avLst/>
                  <a:gdLst/>
                  <a:ahLst/>
                  <a:cxnLst>
                    <a:cxn ang="0">
                      <a:pos x="74" y="22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58" y="30"/>
                    </a:cxn>
                    <a:cxn ang="0">
                      <a:pos x="74" y="22"/>
                    </a:cxn>
                  </a:cxnLst>
                  <a:rect l="0" t="0" r="r" b="b"/>
                  <a:pathLst>
                    <a:path w="74" h="30">
                      <a:moveTo>
                        <a:pt x="74" y="22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58" y="30"/>
                      </a:lnTo>
                      <a:lnTo>
                        <a:pt x="74" y="22"/>
                      </a:lnTo>
                      <a:close/>
                    </a:path>
                  </a:pathLst>
                </a:custGeom>
                <a:solidFill>
                  <a:srgbClr val="008A6F"/>
                </a:solidFill>
                <a:ln w="0">
                  <a:solidFill>
                    <a:srgbClr val="008A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82" name="Freeform 350"/>
                <p:cNvSpPr>
                  <a:spLocks noChangeAspect="1"/>
                </p:cNvSpPr>
                <p:nvPr/>
              </p:nvSpPr>
              <p:spPr bwMode="auto">
                <a:xfrm>
                  <a:off x="1274" y="1262"/>
                  <a:ext cx="74" cy="30"/>
                </a:xfrm>
                <a:custGeom>
                  <a:avLst/>
                  <a:gdLst/>
                  <a:ahLst/>
                  <a:cxnLst>
                    <a:cxn ang="0">
                      <a:pos x="74" y="22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58" y="30"/>
                    </a:cxn>
                    <a:cxn ang="0">
                      <a:pos x="74" y="22"/>
                    </a:cxn>
                  </a:cxnLst>
                  <a:rect l="0" t="0" r="r" b="b"/>
                  <a:pathLst>
                    <a:path w="74" h="30">
                      <a:moveTo>
                        <a:pt x="74" y="22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58" y="30"/>
                      </a:lnTo>
                      <a:lnTo>
                        <a:pt x="7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83" name="Freeform 351"/>
                <p:cNvSpPr>
                  <a:spLocks noChangeAspect="1"/>
                </p:cNvSpPr>
                <p:nvPr/>
              </p:nvSpPr>
              <p:spPr bwMode="auto">
                <a:xfrm>
                  <a:off x="1258" y="1268"/>
                  <a:ext cx="74" cy="30"/>
                </a:xfrm>
                <a:custGeom>
                  <a:avLst/>
                  <a:gdLst/>
                  <a:ahLst/>
                  <a:cxnLst>
                    <a:cxn ang="0">
                      <a:pos x="74" y="2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58" y="30"/>
                    </a:cxn>
                    <a:cxn ang="0">
                      <a:pos x="74" y="24"/>
                    </a:cxn>
                  </a:cxnLst>
                  <a:rect l="0" t="0" r="r" b="b"/>
                  <a:pathLst>
                    <a:path w="74" h="30">
                      <a:moveTo>
                        <a:pt x="74" y="2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58" y="30"/>
                      </a:lnTo>
                      <a:lnTo>
                        <a:pt x="74" y="24"/>
                      </a:lnTo>
                      <a:close/>
                    </a:path>
                  </a:pathLst>
                </a:custGeom>
                <a:solidFill>
                  <a:srgbClr val="008A6F"/>
                </a:solidFill>
                <a:ln w="0">
                  <a:solidFill>
                    <a:srgbClr val="008A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84" name="Freeform 352"/>
                <p:cNvSpPr>
                  <a:spLocks noChangeAspect="1"/>
                </p:cNvSpPr>
                <p:nvPr/>
              </p:nvSpPr>
              <p:spPr bwMode="auto">
                <a:xfrm>
                  <a:off x="1258" y="1268"/>
                  <a:ext cx="74" cy="30"/>
                </a:xfrm>
                <a:custGeom>
                  <a:avLst/>
                  <a:gdLst/>
                  <a:ahLst/>
                  <a:cxnLst>
                    <a:cxn ang="0">
                      <a:pos x="74" y="2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58" y="30"/>
                    </a:cxn>
                    <a:cxn ang="0">
                      <a:pos x="74" y="24"/>
                    </a:cxn>
                  </a:cxnLst>
                  <a:rect l="0" t="0" r="r" b="b"/>
                  <a:pathLst>
                    <a:path w="74" h="30">
                      <a:moveTo>
                        <a:pt x="74" y="2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58" y="30"/>
                      </a:lnTo>
                      <a:lnTo>
                        <a:pt x="74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85" name="Freeform 353"/>
                <p:cNvSpPr>
                  <a:spLocks noChangeAspect="1"/>
                </p:cNvSpPr>
                <p:nvPr/>
              </p:nvSpPr>
              <p:spPr bwMode="auto">
                <a:xfrm>
                  <a:off x="1242" y="1276"/>
                  <a:ext cx="74" cy="30"/>
                </a:xfrm>
                <a:custGeom>
                  <a:avLst/>
                  <a:gdLst/>
                  <a:ahLst/>
                  <a:cxnLst>
                    <a:cxn ang="0">
                      <a:pos x="74" y="22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58" y="30"/>
                    </a:cxn>
                    <a:cxn ang="0">
                      <a:pos x="74" y="22"/>
                    </a:cxn>
                  </a:cxnLst>
                  <a:rect l="0" t="0" r="r" b="b"/>
                  <a:pathLst>
                    <a:path w="74" h="30">
                      <a:moveTo>
                        <a:pt x="74" y="22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58" y="30"/>
                      </a:lnTo>
                      <a:lnTo>
                        <a:pt x="74" y="22"/>
                      </a:lnTo>
                      <a:close/>
                    </a:path>
                  </a:pathLst>
                </a:custGeom>
                <a:solidFill>
                  <a:srgbClr val="008A6F"/>
                </a:solidFill>
                <a:ln w="0">
                  <a:solidFill>
                    <a:srgbClr val="008A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86" name="Freeform 354"/>
                <p:cNvSpPr>
                  <a:spLocks noChangeAspect="1"/>
                </p:cNvSpPr>
                <p:nvPr/>
              </p:nvSpPr>
              <p:spPr bwMode="auto">
                <a:xfrm>
                  <a:off x="1242" y="1276"/>
                  <a:ext cx="74" cy="30"/>
                </a:xfrm>
                <a:custGeom>
                  <a:avLst/>
                  <a:gdLst/>
                  <a:ahLst/>
                  <a:cxnLst>
                    <a:cxn ang="0">
                      <a:pos x="74" y="22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58" y="30"/>
                    </a:cxn>
                    <a:cxn ang="0">
                      <a:pos x="74" y="22"/>
                    </a:cxn>
                  </a:cxnLst>
                  <a:rect l="0" t="0" r="r" b="b"/>
                  <a:pathLst>
                    <a:path w="74" h="30">
                      <a:moveTo>
                        <a:pt x="74" y="22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58" y="30"/>
                      </a:lnTo>
                      <a:lnTo>
                        <a:pt x="7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87" name="Freeform 355"/>
                <p:cNvSpPr>
                  <a:spLocks noChangeAspect="1"/>
                </p:cNvSpPr>
                <p:nvPr/>
              </p:nvSpPr>
              <p:spPr bwMode="auto">
                <a:xfrm>
                  <a:off x="1226" y="1282"/>
                  <a:ext cx="74" cy="30"/>
                </a:xfrm>
                <a:custGeom>
                  <a:avLst/>
                  <a:gdLst/>
                  <a:ahLst/>
                  <a:cxnLst>
                    <a:cxn ang="0">
                      <a:pos x="74" y="2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58" y="30"/>
                    </a:cxn>
                    <a:cxn ang="0">
                      <a:pos x="74" y="24"/>
                    </a:cxn>
                  </a:cxnLst>
                  <a:rect l="0" t="0" r="r" b="b"/>
                  <a:pathLst>
                    <a:path w="74" h="30">
                      <a:moveTo>
                        <a:pt x="74" y="2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58" y="30"/>
                      </a:lnTo>
                      <a:lnTo>
                        <a:pt x="74" y="24"/>
                      </a:lnTo>
                      <a:close/>
                    </a:path>
                  </a:pathLst>
                </a:custGeom>
                <a:solidFill>
                  <a:srgbClr val="008A6F"/>
                </a:solidFill>
                <a:ln w="0">
                  <a:solidFill>
                    <a:srgbClr val="008A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88" name="Freeform 356"/>
                <p:cNvSpPr>
                  <a:spLocks noChangeAspect="1"/>
                </p:cNvSpPr>
                <p:nvPr/>
              </p:nvSpPr>
              <p:spPr bwMode="auto">
                <a:xfrm>
                  <a:off x="1226" y="1282"/>
                  <a:ext cx="74" cy="30"/>
                </a:xfrm>
                <a:custGeom>
                  <a:avLst/>
                  <a:gdLst/>
                  <a:ahLst/>
                  <a:cxnLst>
                    <a:cxn ang="0">
                      <a:pos x="74" y="2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58" y="30"/>
                    </a:cxn>
                    <a:cxn ang="0">
                      <a:pos x="74" y="24"/>
                    </a:cxn>
                  </a:cxnLst>
                  <a:rect l="0" t="0" r="r" b="b"/>
                  <a:pathLst>
                    <a:path w="74" h="30">
                      <a:moveTo>
                        <a:pt x="74" y="2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58" y="30"/>
                      </a:lnTo>
                      <a:lnTo>
                        <a:pt x="74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89" name="Freeform 357"/>
                <p:cNvSpPr>
                  <a:spLocks noChangeAspect="1"/>
                </p:cNvSpPr>
                <p:nvPr/>
              </p:nvSpPr>
              <p:spPr bwMode="auto">
                <a:xfrm>
                  <a:off x="1210" y="1290"/>
                  <a:ext cx="74" cy="30"/>
                </a:xfrm>
                <a:custGeom>
                  <a:avLst/>
                  <a:gdLst/>
                  <a:ahLst/>
                  <a:cxnLst>
                    <a:cxn ang="0">
                      <a:pos x="74" y="22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58" y="30"/>
                    </a:cxn>
                    <a:cxn ang="0">
                      <a:pos x="74" y="22"/>
                    </a:cxn>
                  </a:cxnLst>
                  <a:rect l="0" t="0" r="r" b="b"/>
                  <a:pathLst>
                    <a:path w="74" h="30">
                      <a:moveTo>
                        <a:pt x="74" y="22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58" y="30"/>
                      </a:lnTo>
                      <a:lnTo>
                        <a:pt x="74" y="22"/>
                      </a:lnTo>
                      <a:close/>
                    </a:path>
                  </a:pathLst>
                </a:custGeom>
                <a:solidFill>
                  <a:srgbClr val="008A6E"/>
                </a:solidFill>
                <a:ln w="0">
                  <a:solidFill>
                    <a:srgbClr val="008A6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90" name="Freeform 358"/>
                <p:cNvSpPr>
                  <a:spLocks noChangeAspect="1"/>
                </p:cNvSpPr>
                <p:nvPr/>
              </p:nvSpPr>
              <p:spPr bwMode="auto">
                <a:xfrm>
                  <a:off x="1210" y="1290"/>
                  <a:ext cx="74" cy="30"/>
                </a:xfrm>
                <a:custGeom>
                  <a:avLst/>
                  <a:gdLst/>
                  <a:ahLst/>
                  <a:cxnLst>
                    <a:cxn ang="0">
                      <a:pos x="74" y="22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58" y="30"/>
                    </a:cxn>
                    <a:cxn ang="0">
                      <a:pos x="74" y="22"/>
                    </a:cxn>
                  </a:cxnLst>
                  <a:rect l="0" t="0" r="r" b="b"/>
                  <a:pathLst>
                    <a:path w="74" h="30">
                      <a:moveTo>
                        <a:pt x="74" y="22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58" y="30"/>
                      </a:lnTo>
                      <a:lnTo>
                        <a:pt x="7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91" name="Freeform 359"/>
                <p:cNvSpPr>
                  <a:spLocks noChangeAspect="1"/>
                </p:cNvSpPr>
                <p:nvPr/>
              </p:nvSpPr>
              <p:spPr bwMode="auto">
                <a:xfrm>
                  <a:off x="1194" y="1296"/>
                  <a:ext cx="74" cy="32"/>
                </a:xfrm>
                <a:custGeom>
                  <a:avLst/>
                  <a:gdLst/>
                  <a:ahLst/>
                  <a:cxnLst>
                    <a:cxn ang="0">
                      <a:pos x="74" y="2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56" y="32"/>
                    </a:cxn>
                    <a:cxn ang="0">
                      <a:pos x="74" y="24"/>
                    </a:cxn>
                  </a:cxnLst>
                  <a:rect l="0" t="0" r="r" b="b"/>
                  <a:pathLst>
                    <a:path w="74" h="32">
                      <a:moveTo>
                        <a:pt x="74" y="2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56" y="32"/>
                      </a:lnTo>
                      <a:lnTo>
                        <a:pt x="74" y="24"/>
                      </a:lnTo>
                      <a:close/>
                    </a:path>
                  </a:pathLst>
                </a:custGeom>
                <a:solidFill>
                  <a:srgbClr val="008A6E"/>
                </a:solidFill>
                <a:ln w="0">
                  <a:solidFill>
                    <a:srgbClr val="008A6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92" name="Freeform 360"/>
                <p:cNvSpPr>
                  <a:spLocks noChangeAspect="1"/>
                </p:cNvSpPr>
                <p:nvPr/>
              </p:nvSpPr>
              <p:spPr bwMode="auto">
                <a:xfrm>
                  <a:off x="1194" y="1296"/>
                  <a:ext cx="74" cy="32"/>
                </a:xfrm>
                <a:custGeom>
                  <a:avLst/>
                  <a:gdLst/>
                  <a:ahLst/>
                  <a:cxnLst>
                    <a:cxn ang="0">
                      <a:pos x="74" y="2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56" y="32"/>
                    </a:cxn>
                    <a:cxn ang="0">
                      <a:pos x="74" y="24"/>
                    </a:cxn>
                  </a:cxnLst>
                  <a:rect l="0" t="0" r="r" b="b"/>
                  <a:pathLst>
                    <a:path w="74" h="32">
                      <a:moveTo>
                        <a:pt x="74" y="2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56" y="32"/>
                      </a:lnTo>
                      <a:lnTo>
                        <a:pt x="74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93" name="Freeform 361"/>
                <p:cNvSpPr>
                  <a:spLocks noChangeAspect="1"/>
                </p:cNvSpPr>
                <p:nvPr/>
              </p:nvSpPr>
              <p:spPr bwMode="auto">
                <a:xfrm>
                  <a:off x="1176" y="1304"/>
                  <a:ext cx="74" cy="30"/>
                </a:xfrm>
                <a:custGeom>
                  <a:avLst/>
                  <a:gdLst/>
                  <a:ahLst/>
                  <a:cxnLst>
                    <a:cxn ang="0">
                      <a:pos x="74" y="24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8" y="30"/>
                    </a:cxn>
                    <a:cxn ang="0">
                      <a:pos x="74" y="24"/>
                    </a:cxn>
                  </a:cxnLst>
                  <a:rect l="0" t="0" r="r" b="b"/>
                  <a:pathLst>
                    <a:path w="74" h="30">
                      <a:moveTo>
                        <a:pt x="74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8" y="30"/>
                      </a:lnTo>
                      <a:lnTo>
                        <a:pt x="74" y="24"/>
                      </a:lnTo>
                      <a:close/>
                    </a:path>
                  </a:pathLst>
                </a:custGeom>
                <a:solidFill>
                  <a:srgbClr val="008A6D"/>
                </a:solidFill>
                <a:ln w="0">
                  <a:solidFill>
                    <a:srgbClr val="008A6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94" name="Freeform 362"/>
                <p:cNvSpPr>
                  <a:spLocks noChangeAspect="1"/>
                </p:cNvSpPr>
                <p:nvPr/>
              </p:nvSpPr>
              <p:spPr bwMode="auto">
                <a:xfrm>
                  <a:off x="1176" y="1304"/>
                  <a:ext cx="74" cy="30"/>
                </a:xfrm>
                <a:custGeom>
                  <a:avLst/>
                  <a:gdLst/>
                  <a:ahLst/>
                  <a:cxnLst>
                    <a:cxn ang="0">
                      <a:pos x="74" y="24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8" y="30"/>
                    </a:cxn>
                    <a:cxn ang="0">
                      <a:pos x="74" y="24"/>
                    </a:cxn>
                  </a:cxnLst>
                  <a:rect l="0" t="0" r="r" b="b"/>
                  <a:pathLst>
                    <a:path w="74" h="30">
                      <a:moveTo>
                        <a:pt x="74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8" y="30"/>
                      </a:lnTo>
                      <a:lnTo>
                        <a:pt x="74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95" name="Freeform 363"/>
                <p:cNvSpPr>
                  <a:spLocks noChangeAspect="1"/>
                </p:cNvSpPr>
                <p:nvPr/>
              </p:nvSpPr>
              <p:spPr bwMode="auto">
                <a:xfrm>
                  <a:off x="1160" y="1310"/>
                  <a:ext cx="74" cy="32"/>
                </a:xfrm>
                <a:custGeom>
                  <a:avLst/>
                  <a:gdLst/>
                  <a:ahLst/>
                  <a:cxnLst>
                    <a:cxn ang="0">
                      <a:pos x="74" y="2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58" y="32"/>
                    </a:cxn>
                    <a:cxn ang="0">
                      <a:pos x="74" y="24"/>
                    </a:cxn>
                  </a:cxnLst>
                  <a:rect l="0" t="0" r="r" b="b"/>
                  <a:pathLst>
                    <a:path w="74" h="32">
                      <a:moveTo>
                        <a:pt x="74" y="2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58" y="32"/>
                      </a:lnTo>
                      <a:lnTo>
                        <a:pt x="74" y="24"/>
                      </a:lnTo>
                      <a:close/>
                    </a:path>
                  </a:pathLst>
                </a:custGeom>
                <a:solidFill>
                  <a:srgbClr val="008A6D"/>
                </a:solidFill>
                <a:ln w="0">
                  <a:solidFill>
                    <a:srgbClr val="008A6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96" name="Freeform 364"/>
                <p:cNvSpPr>
                  <a:spLocks noChangeAspect="1"/>
                </p:cNvSpPr>
                <p:nvPr/>
              </p:nvSpPr>
              <p:spPr bwMode="auto">
                <a:xfrm>
                  <a:off x="1160" y="1310"/>
                  <a:ext cx="74" cy="32"/>
                </a:xfrm>
                <a:custGeom>
                  <a:avLst/>
                  <a:gdLst/>
                  <a:ahLst/>
                  <a:cxnLst>
                    <a:cxn ang="0">
                      <a:pos x="74" y="2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58" y="32"/>
                    </a:cxn>
                    <a:cxn ang="0">
                      <a:pos x="74" y="24"/>
                    </a:cxn>
                  </a:cxnLst>
                  <a:rect l="0" t="0" r="r" b="b"/>
                  <a:pathLst>
                    <a:path w="74" h="32">
                      <a:moveTo>
                        <a:pt x="74" y="2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58" y="32"/>
                      </a:lnTo>
                      <a:lnTo>
                        <a:pt x="74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97" name="Freeform 365"/>
                <p:cNvSpPr>
                  <a:spLocks noChangeAspect="1"/>
                </p:cNvSpPr>
                <p:nvPr/>
              </p:nvSpPr>
              <p:spPr bwMode="auto">
                <a:xfrm>
                  <a:off x="1142" y="1318"/>
                  <a:ext cx="76" cy="30"/>
                </a:xfrm>
                <a:custGeom>
                  <a:avLst/>
                  <a:gdLst/>
                  <a:ahLst/>
                  <a:cxnLst>
                    <a:cxn ang="0">
                      <a:pos x="76" y="24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8" y="30"/>
                    </a:cxn>
                    <a:cxn ang="0">
                      <a:pos x="76" y="24"/>
                    </a:cxn>
                  </a:cxnLst>
                  <a:rect l="0" t="0" r="r" b="b"/>
                  <a:pathLst>
                    <a:path w="76" h="30">
                      <a:moveTo>
                        <a:pt x="76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8" y="30"/>
                      </a:lnTo>
                      <a:lnTo>
                        <a:pt x="76" y="24"/>
                      </a:lnTo>
                      <a:close/>
                    </a:path>
                  </a:pathLst>
                </a:custGeom>
                <a:solidFill>
                  <a:srgbClr val="008A6C"/>
                </a:solidFill>
                <a:ln w="0">
                  <a:solidFill>
                    <a:srgbClr val="008A6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98" name="Freeform 366"/>
                <p:cNvSpPr>
                  <a:spLocks noChangeAspect="1"/>
                </p:cNvSpPr>
                <p:nvPr/>
              </p:nvSpPr>
              <p:spPr bwMode="auto">
                <a:xfrm>
                  <a:off x="1142" y="1318"/>
                  <a:ext cx="76" cy="30"/>
                </a:xfrm>
                <a:custGeom>
                  <a:avLst/>
                  <a:gdLst/>
                  <a:ahLst/>
                  <a:cxnLst>
                    <a:cxn ang="0">
                      <a:pos x="76" y="24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8" y="30"/>
                    </a:cxn>
                    <a:cxn ang="0">
                      <a:pos x="76" y="24"/>
                    </a:cxn>
                  </a:cxnLst>
                  <a:rect l="0" t="0" r="r" b="b"/>
                  <a:pathLst>
                    <a:path w="76" h="30">
                      <a:moveTo>
                        <a:pt x="76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8" y="30"/>
                      </a:lnTo>
                      <a:lnTo>
                        <a:pt x="7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799" name="Freeform 367"/>
                <p:cNvSpPr>
                  <a:spLocks noChangeAspect="1"/>
                </p:cNvSpPr>
                <p:nvPr/>
              </p:nvSpPr>
              <p:spPr bwMode="auto">
                <a:xfrm>
                  <a:off x="1126" y="1324"/>
                  <a:ext cx="74" cy="32"/>
                </a:xfrm>
                <a:custGeom>
                  <a:avLst/>
                  <a:gdLst/>
                  <a:ahLst/>
                  <a:cxnLst>
                    <a:cxn ang="0">
                      <a:pos x="74" y="2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58" y="32"/>
                    </a:cxn>
                    <a:cxn ang="0">
                      <a:pos x="74" y="24"/>
                    </a:cxn>
                  </a:cxnLst>
                  <a:rect l="0" t="0" r="r" b="b"/>
                  <a:pathLst>
                    <a:path w="74" h="32">
                      <a:moveTo>
                        <a:pt x="74" y="2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58" y="32"/>
                      </a:lnTo>
                      <a:lnTo>
                        <a:pt x="74" y="24"/>
                      </a:lnTo>
                      <a:close/>
                    </a:path>
                  </a:pathLst>
                </a:custGeom>
                <a:solidFill>
                  <a:srgbClr val="008A6C"/>
                </a:solidFill>
                <a:ln w="0">
                  <a:solidFill>
                    <a:srgbClr val="008A6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00" name="Freeform 368"/>
                <p:cNvSpPr>
                  <a:spLocks noChangeAspect="1"/>
                </p:cNvSpPr>
                <p:nvPr/>
              </p:nvSpPr>
              <p:spPr bwMode="auto">
                <a:xfrm>
                  <a:off x="1126" y="1324"/>
                  <a:ext cx="74" cy="32"/>
                </a:xfrm>
                <a:custGeom>
                  <a:avLst/>
                  <a:gdLst/>
                  <a:ahLst/>
                  <a:cxnLst>
                    <a:cxn ang="0">
                      <a:pos x="74" y="2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58" y="32"/>
                    </a:cxn>
                    <a:cxn ang="0">
                      <a:pos x="74" y="24"/>
                    </a:cxn>
                  </a:cxnLst>
                  <a:rect l="0" t="0" r="r" b="b"/>
                  <a:pathLst>
                    <a:path w="74" h="32">
                      <a:moveTo>
                        <a:pt x="74" y="2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58" y="32"/>
                      </a:lnTo>
                      <a:lnTo>
                        <a:pt x="74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01" name="Freeform 369"/>
                <p:cNvSpPr>
                  <a:spLocks noChangeAspect="1"/>
                </p:cNvSpPr>
                <p:nvPr/>
              </p:nvSpPr>
              <p:spPr bwMode="auto">
                <a:xfrm>
                  <a:off x="1108" y="1332"/>
                  <a:ext cx="76" cy="32"/>
                </a:xfrm>
                <a:custGeom>
                  <a:avLst/>
                  <a:gdLst/>
                  <a:ahLst/>
                  <a:cxnLst>
                    <a:cxn ang="0">
                      <a:pos x="76" y="24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8" y="32"/>
                    </a:cxn>
                    <a:cxn ang="0">
                      <a:pos x="76" y="24"/>
                    </a:cxn>
                  </a:cxnLst>
                  <a:rect l="0" t="0" r="r" b="b"/>
                  <a:pathLst>
                    <a:path w="76" h="32">
                      <a:moveTo>
                        <a:pt x="76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8" y="32"/>
                      </a:lnTo>
                      <a:lnTo>
                        <a:pt x="76" y="24"/>
                      </a:lnTo>
                      <a:close/>
                    </a:path>
                  </a:pathLst>
                </a:custGeom>
                <a:solidFill>
                  <a:srgbClr val="008B6B"/>
                </a:solidFill>
                <a:ln w="0">
                  <a:solidFill>
                    <a:srgbClr val="008B6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02" name="Freeform 370"/>
                <p:cNvSpPr>
                  <a:spLocks noChangeAspect="1"/>
                </p:cNvSpPr>
                <p:nvPr/>
              </p:nvSpPr>
              <p:spPr bwMode="auto">
                <a:xfrm>
                  <a:off x="1108" y="1332"/>
                  <a:ext cx="76" cy="32"/>
                </a:xfrm>
                <a:custGeom>
                  <a:avLst/>
                  <a:gdLst/>
                  <a:ahLst/>
                  <a:cxnLst>
                    <a:cxn ang="0">
                      <a:pos x="76" y="24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8" y="32"/>
                    </a:cxn>
                    <a:cxn ang="0">
                      <a:pos x="76" y="24"/>
                    </a:cxn>
                  </a:cxnLst>
                  <a:rect l="0" t="0" r="r" b="b"/>
                  <a:pathLst>
                    <a:path w="76" h="32">
                      <a:moveTo>
                        <a:pt x="76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8" y="32"/>
                      </a:lnTo>
                      <a:lnTo>
                        <a:pt x="7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03" name="Freeform 371"/>
                <p:cNvSpPr>
                  <a:spLocks noChangeAspect="1"/>
                </p:cNvSpPr>
                <p:nvPr/>
              </p:nvSpPr>
              <p:spPr bwMode="auto">
                <a:xfrm>
                  <a:off x="1090" y="1338"/>
                  <a:ext cx="76" cy="32"/>
                </a:xfrm>
                <a:custGeom>
                  <a:avLst/>
                  <a:gdLst/>
                  <a:ahLst/>
                  <a:cxnLst>
                    <a:cxn ang="0">
                      <a:pos x="76" y="26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58" y="32"/>
                    </a:cxn>
                    <a:cxn ang="0">
                      <a:pos x="76" y="26"/>
                    </a:cxn>
                  </a:cxnLst>
                  <a:rect l="0" t="0" r="r" b="b"/>
                  <a:pathLst>
                    <a:path w="76" h="32">
                      <a:moveTo>
                        <a:pt x="76" y="26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58" y="32"/>
                      </a:lnTo>
                      <a:lnTo>
                        <a:pt x="76" y="26"/>
                      </a:lnTo>
                      <a:close/>
                    </a:path>
                  </a:pathLst>
                </a:custGeom>
                <a:solidFill>
                  <a:srgbClr val="008B6A"/>
                </a:solidFill>
                <a:ln w="0">
                  <a:solidFill>
                    <a:srgbClr val="008B6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04" name="Freeform 372"/>
                <p:cNvSpPr>
                  <a:spLocks noChangeAspect="1"/>
                </p:cNvSpPr>
                <p:nvPr/>
              </p:nvSpPr>
              <p:spPr bwMode="auto">
                <a:xfrm>
                  <a:off x="1090" y="1338"/>
                  <a:ext cx="76" cy="32"/>
                </a:xfrm>
                <a:custGeom>
                  <a:avLst/>
                  <a:gdLst/>
                  <a:ahLst/>
                  <a:cxnLst>
                    <a:cxn ang="0">
                      <a:pos x="76" y="26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58" y="32"/>
                    </a:cxn>
                    <a:cxn ang="0">
                      <a:pos x="76" y="26"/>
                    </a:cxn>
                  </a:cxnLst>
                  <a:rect l="0" t="0" r="r" b="b"/>
                  <a:pathLst>
                    <a:path w="76" h="32">
                      <a:moveTo>
                        <a:pt x="76" y="26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58" y="32"/>
                      </a:lnTo>
                      <a:lnTo>
                        <a:pt x="7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05" name="Freeform 373"/>
                <p:cNvSpPr>
                  <a:spLocks noChangeAspect="1"/>
                </p:cNvSpPr>
                <p:nvPr/>
              </p:nvSpPr>
              <p:spPr bwMode="auto">
                <a:xfrm>
                  <a:off x="1072" y="1346"/>
                  <a:ext cx="76" cy="32"/>
                </a:xfrm>
                <a:custGeom>
                  <a:avLst/>
                  <a:gdLst/>
                  <a:ahLst/>
                  <a:cxnLst>
                    <a:cxn ang="0">
                      <a:pos x="76" y="24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8" y="32"/>
                    </a:cxn>
                    <a:cxn ang="0">
                      <a:pos x="76" y="24"/>
                    </a:cxn>
                  </a:cxnLst>
                  <a:rect l="0" t="0" r="r" b="b"/>
                  <a:pathLst>
                    <a:path w="76" h="32">
                      <a:moveTo>
                        <a:pt x="76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8" y="32"/>
                      </a:lnTo>
                      <a:lnTo>
                        <a:pt x="76" y="24"/>
                      </a:lnTo>
                      <a:close/>
                    </a:path>
                  </a:pathLst>
                </a:custGeom>
                <a:solidFill>
                  <a:srgbClr val="008B69"/>
                </a:solidFill>
                <a:ln w="0">
                  <a:solidFill>
                    <a:srgbClr val="008B6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06" name="Freeform 374"/>
                <p:cNvSpPr>
                  <a:spLocks noChangeAspect="1"/>
                </p:cNvSpPr>
                <p:nvPr/>
              </p:nvSpPr>
              <p:spPr bwMode="auto">
                <a:xfrm>
                  <a:off x="1072" y="1346"/>
                  <a:ext cx="76" cy="32"/>
                </a:xfrm>
                <a:custGeom>
                  <a:avLst/>
                  <a:gdLst/>
                  <a:ahLst/>
                  <a:cxnLst>
                    <a:cxn ang="0">
                      <a:pos x="76" y="24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8" y="32"/>
                    </a:cxn>
                    <a:cxn ang="0">
                      <a:pos x="76" y="24"/>
                    </a:cxn>
                  </a:cxnLst>
                  <a:rect l="0" t="0" r="r" b="b"/>
                  <a:pathLst>
                    <a:path w="76" h="32">
                      <a:moveTo>
                        <a:pt x="76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8" y="32"/>
                      </a:lnTo>
                      <a:lnTo>
                        <a:pt x="7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07" name="Freeform 375"/>
                <p:cNvSpPr>
                  <a:spLocks noChangeAspect="1"/>
                </p:cNvSpPr>
                <p:nvPr/>
              </p:nvSpPr>
              <p:spPr bwMode="auto">
                <a:xfrm>
                  <a:off x="1054" y="1352"/>
                  <a:ext cx="76" cy="32"/>
                </a:xfrm>
                <a:custGeom>
                  <a:avLst/>
                  <a:gdLst/>
                  <a:ahLst/>
                  <a:cxnLst>
                    <a:cxn ang="0">
                      <a:pos x="76" y="26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58" y="32"/>
                    </a:cxn>
                    <a:cxn ang="0">
                      <a:pos x="76" y="26"/>
                    </a:cxn>
                  </a:cxnLst>
                  <a:rect l="0" t="0" r="r" b="b"/>
                  <a:pathLst>
                    <a:path w="76" h="32">
                      <a:moveTo>
                        <a:pt x="76" y="26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58" y="32"/>
                      </a:lnTo>
                      <a:lnTo>
                        <a:pt x="76" y="26"/>
                      </a:lnTo>
                      <a:close/>
                    </a:path>
                  </a:pathLst>
                </a:custGeom>
                <a:solidFill>
                  <a:srgbClr val="008B68"/>
                </a:solidFill>
                <a:ln w="0">
                  <a:solidFill>
                    <a:srgbClr val="008B6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08" name="Freeform 376"/>
                <p:cNvSpPr>
                  <a:spLocks noChangeAspect="1"/>
                </p:cNvSpPr>
                <p:nvPr/>
              </p:nvSpPr>
              <p:spPr bwMode="auto">
                <a:xfrm>
                  <a:off x="1054" y="1352"/>
                  <a:ext cx="76" cy="32"/>
                </a:xfrm>
                <a:custGeom>
                  <a:avLst/>
                  <a:gdLst/>
                  <a:ahLst/>
                  <a:cxnLst>
                    <a:cxn ang="0">
                      <a:pos x="76" y="26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58" y="32"/>
                    </a:cxn>
                    <a:cxn ang="0">
                      <a:pos x="76" y="26"/>
                    </a:cxn>
                  </a:cxnLst>
                  <a:rect l="0" t="0" r="r" b="b"/>
                  <a:pathLst>
                    <a:path w="76" h="32">
                      <a:moveTo>
                        <a:pt x="76" y="26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58" y="32"/>
                      </a:lnTo>
                      <a:lnTo>
                        <a:pt x="7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09" name="Freeform 377"/>
                <p:cNvSpPr>
                  <a:spLocks noChangeAspect="1"/>
                </p:cNvSpPr>
                <p:nvPr/>
              </p:nvSpPr>
              <p:spPr bwMode="auto">
                <a:xfrm>
                  <a:off x="1036" y="1360"/>
                  <a:ext cx="76" cy="32"/>
                </a:xfrm>
                <a:custGeom>
                  <a:avLst/>
                  <a:gdLst/>
                  <a:ahLst/>
                  <a:cxnLst>
                    <a:cxn ang="0">
                      <a:pos x="76" y="24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8" y="32"/>
                    </a:cxn>
                    <a:cxn ang="0">
                      <a:pos x="76" y="24"/>
                    </a:cxn>
                  </a:cxnLst>
                  <a:rect l="0" t="0" r="r" b="b"/>
                  <a:pathLst>
                    <a:path w="76" h="32">
                      <a:moveTo>
                        <a:pt x="76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8" y="32"/>
                      </a:lnTo>
                      <a:lnTo>
                        <a:pt x="76" y="24"/>
                      </a:lnTo>
                      <a:close/>
                    </a:path>
                  </a:pathLst>
                </a:custGeom>
                <a:solidFill>
                  <a:srgbClr val="008B67"/>
                </a:solidFill>
                <a:ln w="0">
                  <a:solidFill>
                    <a:srgbClr val="008B6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10" name="Freeform 378"/>
                <p:cNvSpPr>
                  <a:spLocks noChangeAspect="1"/>
                </p:cNvSpPr>
                <p:nvPr/>
              </p:nvSpPr>
              <p:spPr bwMode="auto">
                <a:xfrm>
                  <a:off x="1036" y="1360"/>
                  <a:ext cx="76" cy="32"/>
                </a:xfrm>
                <a:custGeom>
                  <a:avLst/>
                  <a:gdLst/>
                  <a:ahLst/>
                  <a:cxnLst>
                    <a:cxn ang="0">
                      <a:pos x="76" y="24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8" y="32"/>
                    </a:cxn>
                    <a:cxn ang="0">
                      <a:pos x="76" y="24"/>
                    </a:cxn>
                  </a:cxnLst>
                  <a:rect l="0" t="0" r="r" b="b"/>
                  <a:pathLst>
                    <a:path w="76" h="32">
                      <a:moveTo>
                        <a:pt x="76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8" y="32"/>
                      </a:lnTo>
                      <a:lnTo>
                        <a:pt x="7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11" name="Freeform 379"/>
                <p:cNvSpPr>
                  <a:spLocks noChangeAspect="1"/>
                </p:cNvSpPr>
                <p:nvPr/>
              </p:nvSpPr>
              <p:spPr bwMode="auto">
                <a:xfrm>
                  <a:off x="1018" y="1366"/>
                  <a:ext cx="76" cy="34"/>
                </a:xfrm>
                <a:custGeom>
                  <a:avLst/>
                  <a:gdLst/>
                  <a:ahLst/>
                  <a:cxnLst>
                    <a:cxn ang="0">
                      <a:pos x="76" y="26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58" y="34"/>
                    </a:cxn>
                    <a:cxn ang="0">
                      <a:pos x="76" y="26"/>
                    </a:cxn>
                  </a:cxnLst>
                  <a:rect l="0" t="0" r="r" b="b"/>
                  <a:pathLst>
                    <a:path w="76" h="34">
                      <a:moveTo>
                        <a:pt x="76" y="26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58" y="34"/>
                      </a:lnTo>
                      <a:lnTo>
                        <a:pt x="76" y="26"/>
                      </a:lnTo>
                      <a:close/>
                    </a:path>
                  </a:pathLst>
                </a:custGeom>
                <a:solidFill>
                  <a:srgbClr val="008B66"/>
                </a:solidFill>
                <a:ln w="0">
                  <a:solidFill>
                    <a:srgbClr val="008B6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12" name="Freeform 380"/>
                <p:cNvSpPr>
                  <a:spLocks noChangeAspect="1"/>
                </p:cNvSpPr>
                <p:nvPr/>
              </p:nvSpPr>
              <p:spPr bwMode="auto">
                <a:xfrm>
                  <a:off x="1018" y="1366"/>
                  <a:ext cx="76" cy="34"/>
                </a:xfrm>
                <a:custGeom>
                  <a:avLst/>
                  <a:gdLst/>
                  <a:ahLst/>
                  <a:cxnLst>
                    <a:cxn ang="0">
                      <a:pos x="76" y="26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58" y="34"/>
                    </a:cxn>
                    <a:cxn ang="0">
                      <a:pos x="76" y="26"/>
                    </a:cxn>
                  </a:cxnLst>
                  <a:rect l="0" t="0" r="r" b="b"/>
                  <a:pathLst>
                    <a:path w="76" h="34">
                      <a:moveTo>
                        <a:pt x="76" y="26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58" y="34"/>
                      </a:lnTo>
                      <a:lnTo>
                        <a:pt x="7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13" name="Freeform 381"/>
                <p:cNvSpPr>
                  <a:spLocks noChangeAspect="1"/>
                </p:cNvSpPr>
                <p:nvPr/>
              </p:nvSpPr>
              <p:spPr bwMode="auto">
                <a:xfrm>
                  <a:off x="1000" y="1374"/>
                  <a:ext cx="76" cy="32"/>
                </a:xfrm>
                <a:custGeom>
                  <a:avLst/>
                  <a:gdLst/>
                  <a:ahLst/>
                  <a:cxnLst>
                    <a:cxn ang="0">
                      <a:pos x="76" y="26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8" y="32"/>
                    </a:cxn>
                    <a:cxn ang="0">
                      <a:pos x="76" y="26"/>
                    </a:cxn>
                  </a:cxnLst>
                  <a:rect l="0" t="0" r="r" b="b"/>
                  <a:pathLst>
                    <a:path w="76" h="32">
                      <a:moveTo>
                        <a:pt x="76" y="26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8" y="32"/>
                      </a:lnTo>
                      <a:lnTo>
                        <a:pt x="76" y="26"/>
                      </a:lnTo>
                      <a:close/>
                    </a:path>
                  </a:pathLst>
                </a:custGeom>
                <a:solidFill>
                  <a:srgbClr val="008B65"/>
                </a:solidFill>
                <a:ln w="0">
                  <a:solidFill>
                    <a:srgbClr val="008B6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14" name="Freeform 382"/>
                <p:cNvSpPr>
                  <a:spLocks noChangeAspect="1"/>
                </p:cNvSpPr>
                <p:nvPr/>
              </p:nvSpPr>
              <p:spPr bwMode="auto">
                <a:xfrm>
                  <a:off x="1000" y="1374"/>
                  <a:ext cx="76" cy="32"/>
                </a:xfrm>
                <a:custGeom>
                  <a:avLst/>
                  <a:gdLst/>
                  <a:ahLst/>
                  <a:cxnLst>
                    <a:cxn ang="0">
                      <a:pos x="76" y="26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8" y="32"/>
                    </a:cxn>
                    <a:cxn ang="0">
                      <a:pos x="76" y="26"/>
                    </a:cxn>
                  </a:cxnLst>
                  <a:rect l="0" t="0" r="r" b="b"/>
                  <a:pathLst>
                    <a:path w="76" h="32">
                      <a:moveTo>
                        <a:pt x="76" y="26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8" y="32"/>
                      </a:lnTo>
                      <a:lnTo>
                        <a:pt x="7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15" name="Freeform 383"/>
                <p:cNvSpPr>
                  <a:spLocks noChangeAspect="1"/>
                </p:cNvSpPr>
                <p:nvPr/>
              </p:nvSpPr>
              <p:spPr bwMode="auto">
                <a:xfrm>
                  <a:off x="982" y="1380"/>
                  <a:ext cx="76" cy="34"/>
                </a:xfrm>
                <a:custGeom>
                  <a:avLst/>
                  <a:gdLst/>
                  <a:ahLst/>
                  <a:cxnLst>
                    <a:cxn ang="0">
                      <a:pos x="76" y="26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56" y="34"/>
                    </a:cxn>
                    <a:cxn ang="0">
                      <a:pos x="76" y="26"/>
                    </a:cxn>
                  </a:cxnLst>
                  <a:rect l="0" t="0" r="r" b="b"/>
                  <a:pathLst>
                    <a:path w="76" h="34">
                      <a:moveTo>
                        <a:pt x="76" y="26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56" y="34"/>
                      </a:lnTo>
                      <a:lnTo>
                        <a:pt x="76" y="26"/>
                      </a:lnTo>
                      <a:close/>
                    </a:path>
                  </a:pathLst>
                </a:custGeom>
                <a:solidFill>
                  <a:srgbClr val="008B64"/>
                </a:solidFill>
                <a:ln w="0">
                  <a:solidFill>
                    <a:srgbClr val="008B6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16" name="Freeform 384"/>
                <p:cNvSpPr>
                  <a:spLocks noChangeAspect="1"/>
                </p:cNvSpPr>
                <p:nvPr/>
              </p:nvSpPr>
              <p:spPr bwMode="auto">
                <a:xfrm>
                  <a:off x="982" y="1380"/>
                  <a:ext cx="76" cy="34"/>
                </a:xfrm>
                <a:custGeom>
                  <a:avLst/>
                  <a:gdLst/>
                  <a:ahLst/>
                  <a:cxnLst>
                    <a:cxn ang="0">
                      <a:pos x="76" y="26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56" y="34"/>
                    </a:cxn>
                    <a:cxn ang="0">
                      <a:pos x="76" y="26"/>
                    </a:cxn>
                  </a:cxnLst>
                  <a:rect l="0" t="0" r="r" b="b"/>
                  <a:pathLst>
                    <a:path w="76" h="34">
                      <a:moveTo>
                        <a:pt x="76" y="26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56" y="34"/>
                      </a:lnTo>
                      <a:lnTo>
                        <a:pt x="7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17" name="Freeform 385"/>
                <p:cNvSpPr>
                  <a:spLocks noChangeAspect="1"/>
                </p:cNvSpPr>
                <p:nvPr/>
              </p:nvSpPr>
              <p:spPr bwMode="auto">
                <a:xfrm>
                  <a:off x="962" y="1388"/>
                  <a:ext cx="76" cy="32"/>
                </a:xfrm>
                <a:custGeom>
                  <a:avLst/>
                  <a:gdLst/>
                  <a:ahLst/>
                  <a:cxnLst>
                    <a:cxn ang="0">
                      <a:pos x="76" y="26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58" y="32"/>
                    </a:cxn>
                    <a:cxn ang="0">
                      <a:pos x="76" y="26"/>
                    </a:cxn>
                  </a:cxnLst>
                  <a:rect l="0" t="0" r="r" b="b"/>
                  <a:pathLst>
                    <a:path w="76" h="32">
                      <a:moveTo>
                        <a:pt x="76" y="26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58" y="32"/>
                      </a:lnTo>
                      <a:lnTo>
                        <a:pt x="76" y="26"/>
                      </a:lnTo>
                      <a:close/>
                    </a:path>
                  </a:pathLst>
                </a:custGeom>
                <a:solidFill>
                  <a:srgbClr val="008B63"/>
                </a:solidFill>
                <a:ln w="0">
                  <a:solidFill>
                    <a:srgbClr val="008B6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18" name="Freeform 386"/>
                <p:cNvSpPr>
                  <a:spLocks noChangeAspect="1"/>
                </p:cNvSpPr>
                <p:nvPr/>
              </p:nvSpPr>
              <p:spPr bwMode="auto">
                <a:xfrm>
                  <a:off x="962" y="1388"/>
                  <a:ext cx="76" cy="32"/>
                </a:xfrm>
                <a:custGeom>
                  <a:avLst/>
                  <a:gdLst/>
                  <a:ahLst/>
                  <a:cxnLst>
                    <a:cxn ang="0">
                      <a:pos x="76" y="26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58" y="32"/>
                    </a:cxn>
                    <a:cxn ang="0">
                      <a:pos x="76" y="26"/>
                    </a:cxn>
                  </a:cxnLst>
                  <a:rect l="0" t="0" r="r" b="b"/>
                  <a:pathLst>
                    <a:path w="76" h="32">
                      <a:moveTo>
                        <a:pt x="76" y="26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58" y="32"/>
                      </a:lnTo>
                      <a:lnTo>
                        <a:pt x="7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19" name="Freeform 387"/>
                <p:cNvSpPr>
                  <a:spLocks noChangeAspect="1"/>
                </p:cNvSpPr>
                <p:nvPr/>
              </p:nvSpPr>
              <p:spPr bwMode="auto">
                <a:xfrm>
                  <a:off x="944" y="1394"/>
                  <a:ext cx="76" cy="34"/>
                </a:xfrm>
                <a:custGeom>
                  <a:avLst/>
                  <a:gdLst/>
                  <a:ahLst/>
                  <a:cxnLst>
                    <a:cxn ang="0">
                      <a:pos x="76" y="26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58" y="34"/>
                    </a:cxn>
                    <a:cxn ang="0">
                      <a:pos x="76" y="26"/>
                    </a:cxn>
                  </a:cxnLst>
                  <a:rect l="0" t="0" r="r" b="b"/>
                  <a:pathLst>
                    <a:path w="76" h="34">
                      <a:moveTo>
                        <a:pt x="76" y="26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58" y="34"/>
                      </a:lnTo>
                      <a:lnTo>
                        <a:pt x="76" y="26"/>
                      </a:lnTo>
                      <a:close/>
                    </a:path>
                  </a:pathLst>
                </a:custGeom>
                <a:solidFill>
                  <a:srgbClr val="008B62"/>
                </a:solidFill>
                <a:ln w="0">
                  <a:solidFill>
                    <a:srgbClr val="008B6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20" name="Freeform 388"/>
                <p:cNvSpPr>
                  <a:spLocks noChangeAspect="1"/>
                </p:cNvSpPr>
                <p:nvPr/>
              </p:nvSpPr>
              <p:spPr bwMode="auto">
                <a:xfrm>
                  <a:off x="944" y="1394"/>
                  <a:ext cx="76" cy="34"/>
                </a:xfrm>
                <a:custGeom>
                  <a:avLst/>
                  <a:gdLst/>
                  <a:ahLst/>
                  <a:cxnLst>
                    <a:cxn ang="0">
                      <a:pos x="76" y="26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58" y="34"/>
                    </a:cxn>
                    <a:cxn ang="0">
                      <a:pos x="76" y="26"/>
                    </a:cxn>
                  </a:cxnLst>
                  <a:rect l="0" t="0" r="r" b="b"/>
                  <a:pathLst>
                    <a:path w="76" h="34">
                      <a:moveTo>
                        <a:pt x="76" y="26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58" y="34"/>
                      </a:lnTo>
                      <a:lnTo>
                        <a:pt x="7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21" name="Freeform 389"/>
                <p:cNvSpPr>
                  <a:spLocks noChangeAspect="1"/>
                </p:cNvSpPr>
                <p:nvPr/>
              </p:nvSpPr>
              <p:spPr bwMode="auto">
                <a:xfrm>
                  <a:off x="924" y="1402"/>
                  <a:ext cx="78" cy="32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58" y="32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2">
                      <a:moveTo>
                        <a:pt x="78" y="26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58" y="32"/>
                      </a:lnTo>
                      <a:lnTo>
                        <a:pt x="78" y="26"/>
                      </a:lnTo>
                      <a:close/>
                    </a:path>
                  </a:pathLst>
                </a:custGeom>
                <a:solidFill>
                  <a:srgbClr val="008B61"/>
                </a:solidFill>
                <a:ln w="0">
                  <a:solidFill>
                    <a:srgbClr val="008B6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22" name="Freeform 390"/>
                <p:cNvSpPr>
                  <a:spLocks noChangeAspect="1"/>
                </p:cNvSpPr>
                <p:nvPr/>
              </p:nvSpPr>
              <p:spPr bwMode="auto">
                <a:xfrm>
                  <a:off x="924" y="1402"/>
                  <a:ext cx="78" cy="32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58" y="32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2">
                      <a:moveTo>
                        <a:pt x="78" y="26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58" y="32"/>
                      </a:lnTo>
                      <a:lnTo>
                        <a:pt x="7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23" name="Freeform 391"/>
                <p:cNvSpPr>
                  <a:spLocks noChangeAspect="1"/>
                </p:cNvSpPr>
                <p:nvPr/>
              </p:nvSpPr>
              <p:spPr bwMode="auto">
                <a:xfrm>
                  <a:off x="904" y="1408"/>
                  <a:ext cx="78" cy="34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58" y="34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4">
                      <a:moveTo>
                        <a:pt x="78" y="26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58" y="34"/>
                      </a:lnTo>
                      <a:lnTo>
                        <a:pt x="78" y="26"/>
                      </a:lnTo>
                      <a:close/>
                    </a:path>
                  </a:pathLst>
                </a:custGeom>
                <a:solidFill>
                  <a:srgbClr val="008B60"/>
                </a:solidFill>
                <a:ln w="0">
                  <a:solidFill>
                    <a:srgbClr val="008B6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24" name="Freeform 392"/>
                <p:cNvSpPr>
                  <a:spLocks noChangeAspect="1"/>
                </p:cNvSpPr>
                <p:nvPr/>
              </p:nvSpPr>
              <p:spPr bwMode="auto">
                <a:xfrm>
                  <a:off x="904" y="1408"/>
                  <a:ext cx="78" cy="34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58" y="34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4">
                      <a:moveTo>
                        <a:pt x="78" y="26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58" y="34"/>
                      </a:lnTo>
                      <a:lnTo>
                        <a:pt x="7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25" name="Freeform 393"/>
                <p:cNvSpPr>
                  <a:spLocks noChangeAspect="1"/>
                </p:cNvSpPr>
                <p:nvPr/>
              </p:nvSpPr>
              <p:spPr bwMode="auto">
                <a:xfrm>
                  <a:off x="886" y="1416"/>
                  <a:ext cx="76" cy="32"/>
                </a:xfrm>
                <a:custGeom>
                  <a:avLst/>
                  <a:gdLst/>
                  <a:ahLst/>
                  <a:cxnLst>
                    <a:cxn ang="0">
                      <a:pos x="76" y="26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6" y="32"/>
                    </a:cxn>
                    <a:cxn ang="0">
                      <a:pos x="76" y="26"/>
                    </a:cxn>
                  </a:cxnLst>
                  <a:rect l="0" t="0" r="r" b="b"/>
                  <a:pathLst>
                    <a:path w="76" h="32">
                      <a:moveTo>
                        <a:pt x="76" y="26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6" y="32"/>
                      </a:lnTo>
                      <a:lnTo>
                        <a:pt x="76" y="26"/>
                      </a:lnTo>
                      <a:close/>
                    </a:path>
                  </a:pathLst>
                </a:custGeom>
                <a:solidFill>
                  <a:srgbClr val="008A5F"/>
                </a:solidFill>
                <a:ln w="0">
                  <a:solidFill>
                    <a:srgbClr val="008A5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26" name="Freeform 394"/>
                <p:cNvSpPr>
                  <a:spLocks noChangeAspect="1"/>
                </p:cNvSpPr>
                <p:nvPr/>
              </p:nvSpPr>
              <p:spPr bwMode="auto">
                <a:xfrm>
                  <a:off x="886" y="1416"/>
                  <a:ext cx="76" cy="32"/>
                </a:xfrm>
                <a:custGeom>
                  <a:avLst/>
                  <a:gdLst/>
                  <a:ahLst/>
                  <a:cxnLst>
                    <a:cxn ang="0">
                      <a:pos x="76" y="26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6" y="32"/>
                    </a:cxn>
                    <a:cxn ang="0">
                      <a:pos x="76" y="26"/>
                    </a:cxn>
                  </a:cxnLst>
                  <a:rect l="0" t="0" r="r" b="b"/>
                  <a:pathLst>
                    <a:path w="76" h="32">
                      <a:moveTo>
                        <a:pt x="76" y="26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6" y="32"/>
                      </a:lnTo>
                      <a:lnTo>
                        <a:pt x="7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27" name="Freeform 395"/>
                <p:cNvSpPr>
                  <a:spLocks noChangeAspect="1"/>
                </p:cNvSpPr>
                <p:nvPr/>
              </p:nvSpPr>
              <p:spPr bwMode="auto">
                <a:xfrm>
                  <a:off x="866" y="1422"/>
                  <a:ext cx="76" cy="34"/>
                </a:xfrm>
                <a:custGeom>
                  <a:avLst/>
                  <a:gdLst/>
                  <a:ahLst/>
                  <a:cxnLst>
                    <a:cxn ang="0">
                      <a:pos x="76" y="26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56" y="34"/>
                    </a:cxn>
                    <a:cxn ang="0">
                      <a:pos x="76" y="26"/>
                    </a:cxn>
                  </a:cxnLst>
                  <a:rect l="0" t="0" r="r" b="b"/>
                  <a:pathLst>
                    <a:path w="76" h="34">
                      <a:moveTo>
                        <a:pt x="76" y="26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56" y="34"/>
                      </a:lnTo>
                      <a:lnTo>
                        <a:pt x="76" y="26"/>
                      </a:lnTo>
                      <a:close/>
                    </a:path>
                  </a:pathLst>
                </a:custGeom>
                <a:solidFill>
                  <a:srgbClr val="008A5F"/>
                </a:solidFill>
                <a:ln w="0">
                  <a:solidFill>
                    <a:srgbClr val="008A5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28" name="Freeform 396"/>
                <p:cNvSpPr>
                  <a:spLocks noChangeAspect="1"/>
                </p:cNvSpPr>
                <p:nvPr/>
              </p:nvSpPr>
              <p:spPr bwMode="auto">
                <a:xfrm>
                  <a:off x="866" y="1422"/>
                  <a:ext cx="76" cy="34"/>
                </a:xfrm>
                <a:custGeom>
                  <a:avLst/>
                  <a:gdLst/>
                  <a:ahLst/>
                  <a:cxnLst>
                    <a:cxn ang="0">
                      <a:pos x="76" y="26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56" y="34"/>
                    </a:cxn>
                    <a:cxn ang="0">
                      <a:pos x="76" y="26"/>
                    </a:cxn>
                  </a:cxnLst>
                  <a:rect l="0" t="0" r="r" b="b"/>
                  <a:pathLst>
                    <a:path w="76" h="34">
                      <a:moveTo>
                        <a:pt x="76" y="26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56" y="34"/>
                      </a:lnTo>
                      <a:lnTo>
                        <a:pt x="7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14" name="Group 397"/>
              <p:cNvGrpSpPr>
                <a:grpSpLocks noChangeAspect="1"/>
              </p:cNvGrpSpPr>
              <p:nvPr/>
            </p:nvGrpSpPr>
            <p:grpSpPr bwMode="auto">
              <a:xfrm>
                <a:off x="280" y="1282"/>
                <a:ext cx="1132" cy="462"/>
                <a:chOff x="398" y="1258"/>
                <a:chExt cx="1132" cy="462"/>
              </a:xfrm>
            </p:grpSpPr>
            <p:sp>
              <p:nvSpPr>
                <p:cNvPr id="146830" name="Freeform 398"/>
                <p:cNvSpPr>
                  <a:spLocks noChangeAspect="1"/>
                </p:cNvSpPr>
                <p:nvPr/>
              </p:nvSpPr>
              <p:spPr bwMode="auto">
                <a:xfrm>
                  <a:off x="846" y="1430"/>
                  <a:ext cx="76" cy="32"/>
                </a:xfrm>
                <a:custGeom>
                  <a:avLst/>
                  <a:gdLst/>
                  <a:ahLst/>
                  <a:cxnLst>
                    <a:cxn ang="0">
                      <a:pos x="76" y="26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56" y="32"/>
                    </a:cxn>
                    <a:cxn ang="0">
                      <a:pos x="76" y="26"/>
                    </a:cxn>
                  </a:cxnLst>
                  <a:rect l="0" t="0" r="r" b="b"/>
                  <a:pathLst>
                    <a:path w="76" h="32">
                      <a:moveTo>
                        <a:pt x="76" y="26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56" y="32"/>
                      </a:lnTo>
                      <a:lnTo>
                        <a:pt x="76" y="26"/>
                      </a:lnTo>
                      <a:close/>
                    </a:path>
                  </a:pathLst>
                </a:custGeom>
                <a:solidFill>
                  <a:srgbClr val="00895F"/>
                </a:solidFill>
                <a:ln w="0">
                  <a:solidFill>
                    <a:srgbClr val="00895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31" name="Freeform 399"/>
                <p:cNvSpPr>
                  <a:spLocks noChangeAspect="1"/>
                </p:cNvSpPr>
                <p:nvPr/>
              </p:nvSpPr>
              <p:spPr bwMode="auto">
                <a:xfrm>
                  <a:off x="846" y="1430"/>
                  <a:ext cx="76" cy="32"/>
                </a:xfrm>
                <a:custGeom>
                  <a:avLst/>
                  <a:gdLst/>
                  <a:ahLst/>
                  <a:cxnLst>
                    <a:cxn ang="0">
                      <a:pos x="76" y="26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56" y="32"/>
                    </a:cxn>
                    <a:cxn ang="0">
                      <a:pos x="76" y="26"/>
                    </a:cxn>
                  </a:cxnLst>
                  <a:rect l="0" t="0" r="r" b="b"/>
                  <a:pathLst>
                    <a:path w="76" h="32">
                      <a:moveTo>
                        <a:pt x="76" y="26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56" y="32"/>
                      </a:lnTo>
                      <a:lnTo>
                        <a:pt x="7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32" name="Freeform 400"/>
                <p:cNvSpPr>
                  <a:spLocks noChangeAspect="1"/>
                </p:cNvSpPr>
                <p:nvPr/>
              </p:nvSpPr>
              <p:spPr bwMode="auto">
                <a:xfrm>
                  <a:off x="824" y="1436"/>
                  <a:ext cx="78" cy="34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58" y="34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4">
                      <a:moveTo>
                        <a:pt x="78" y="26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58" y="34"/>
                      </a:lnTo>
                      <a:lnTo>
                        <a:pt x="78" y="26"/>
                      </a:lnTo>
                      <a:close/>
                    </a:path>
                  </a:pathLst>
                </a:custGeom>
                <a:solidFill>
                  <a:srgbClr val="00895F"/>
                </a:solidFill>
                <a:ln w="0">
                  <a:solidFill>
                    <a:srgbClr val="00895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33" name="Freeform 401"/>
                <p:cNvSpPr>
                  <a:spLocks noChangeAspect="1"/>
                </p:cNvSpPr>
                <p:nvPr/>
              </p:nvSpPr>
              <p:spPr bwMode="auto">
                <a:xfrm>
                  <a:off x="824" y="1436"/>
                  <a:ext cx="78" cy="34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58" y="34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4">
                      <a:moveTo>
                        <a:pt x="78" y="26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58" y="34"/>
                      </a:lnTo>
                      <a:lnTo>
                        <a:pt x="7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34" name="Freeform 402"/>
                <p:cNvSpPr>
                  <a:spLocks noChangeAspect="1"/>
                </p:cNvSpPr>
                <p:nvPr/>
              </p:nvSpPr>
              <p:spPr bwMode="auto">
                <a:xfrm>
                  <a:off x="804" y="1444"/>
                  <a:ext cx="78" cy="34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58" y="34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4">
                      <a:moveTo>
                        <a:pt x="78" y="26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58" y="34"/>
                      </a:lnTo>
                      <a:lnTo>
                        <a:pt x="78" y="26"/>
                      </a:lnTo>
                      <a:close/>
                    </a:path>
                  </a:pathLst>
                </a:custGeom>
                <a:solidFill>
                  <a:srgbClr val="00885F"/>
                </a:solidFill>
                <a:ln w="0">
                  <a:solidFill>
                    <a:srgbClr val="00885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35" name="Freeform 403"/>
                <p:cNvSpPr>
                  <a:spLocks noChangeAspect="1"/>
                </p:cNvSpPr>
                <p:nvPr/>
              </p:nvSpPr>
              <p:spPr bwMode="auto">
                <a:xfrm>
                  <a:off x="804" y="1444"/>
                  <a:ext cx="78" cy="34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58" y="34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4">
                      <a:moveTo>
                        <a:pt x="78" y="26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58" y="34"/>
                      </a:lnTo>
                      <a:lnTo>
                        <a:pt x="7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36" name="Freeform 404"/>
                <p:cNvSpPr>
                  <a:spLocks noChangeAspect="1"/>
                </p:cNvSpPr>
                <p:nvPr/>
              </p:nvSpPr>
              <p:spPr bwMode="auto">
                <a:xfrm>
                  <a:off x="784" y="1452"/>
                  <a:ext cx="78" cy="32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56" y="32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2">
                      <a:moveTo>
                        <a:pt x="78" y="26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56" y="32"/>
                      </a:lnTo>
                      <a:lnTo>
                        <a:pt x="78" y="26"/>
                      </a:lnTo>
                      <a:close/>
                    </a:path>
                  </a:pathLst>
                </a:custGeom>
                <a:solidFill>
                  <a:srgbClr val="008760"/>
                </a:solidFill>
                <a:ln w="0">
                  <a:solidFill>
                    <a:srgbClr val="00876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37" name="Freeform 405"/>
                <p:cNvSpPr>
                  <a:spLocks noChangeAspect="1"/>
                </p:cNvSpPr>
                <p:nvPr/>
              </p:nvSpPr>
              <p:spPr bwMode="auto">
                <a:xfrm>
                  <a:off x="784" y="1452"/>
                  <a:ext cx="78" cy="32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56" y="32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2">
                      <a:moveTo>
                        <a:pt x="78" y="26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56" y="32"/>
                      </a:lnTo>
                      <a:lnTo>
                        <a:pt x="7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38" name="Freeform 406"/>
                <p:cNvSpPr>
                  <a:spLocks noChangeAspect="1"/>
                </p:cNvSpPr>
                <p:nvPr/>
              </p:nvSpPr>
              <p:spPr bwMode="auto">
                <a:xfrm>
                  <a:off x="762" y="1460"/>
                  <a:ext cx="78" cy="32"/>
                </a:xfrm>
                <a:custGeom>
                  <a:avLst/>
                  <a:gdLst/>
                  <a:ahLst/>
                  <a:cxnLst>
                    <a:cxn ang="0">
                      <a:pos x="78" y="24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58" y="32"/>
                    </a:cxn>
                    <a:cxn ang="0">
                      <a:pos x="78" y="24"/>
                    </a:cxn>
                  </a:cxnLst>
                  <a:rect l="0" t="0" r="r" b="b"/>
                  <a:pathLst>
                    <a:path w="78" h="32">
                      <a:moveTo>
                        <a:pt x="78" y="24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58" y="32"/>
                      </a:lnTo>
                      <a:lnTo>
                        <a:pt x="78" y="24"/>
                      </a:lnTo>
                      <a:close/>
                    </a:path>
                  </a:pathLst>
                </a:custGeom>
                <a:solidFill>
                  <a:srgbClr val="008661"/>
                </a:solidFill>
                <a:ln w="0">
                  <a:solidFill>
                    <a:srgbClr val="00866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39" name="Freeform 407"/>
                <p:cNvSpPr>
                  <a:spLocks noChangeAspect="1"/>
                </p:cNvSpPr>
                <p:nvPr/>
              </p:nvSpPr>
              <p:spPr bwMode="auto">
                <a:xfrm>
                  <a:off x="762" y="1460"/>
                  <a:ext cx="78" cy="32"/>
                </a:xfrm>
                <a:custGeom>
                  <a:avLst/>
                  <a:gdLst/>
                  <a:ahLst/>
                  <a:cxnLst>
                    <a:cxn ang="0">
                      <a:pos x="78" y="24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58" y="32"/>
                    </a:cxn>
                    <a:cxn ang="0">
                      <a:pos x="78" y="24"/>
                    </a:cxn>
                  </a:cxnLst>
                  <a:rect l="0" t="0" r="r" b="b"/>
                  <a:pathLst>
                    <a:path w="78" h="32">
                      <a:moveTo>
                        <a:pt x="78" y="24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58" y="32"/>
                      </a:lnTo>
                      <a:lnTo>
                        <a:pt x="78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40" name="Freeform 408"/>
                <p:cNvSpPr>
                  <a:spLocks noChangeAspect="1"/>
                </p:cNvSpPr>
                <p:nvPr/>
              </p:nvSpPr>
              <p:spPr bwMode="auto">
                <a:xfrm>
                  <a:off x="742" y="1466"/>
                  <a:ext cx="78" cy="34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0" y="0"/>
                    </a:cxn>
                    <a:cxn ang="0">
                      <a:pos x="0" y="10"/>
                    </a:cxn>
                    <a:cxn ang="0">
                      <a:pos x="56" y="34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4">
                      <a:moveTo>
                        <a:pt x="78" y="26"/>
                      </a:move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56" y="34"/>
                      </a:lnTo>
                      <a:lnTo>
                        <a:pt x="78" y="26"/>
                      </a:lnTo>
                      <a:close/>
                    </a:path>
                  </a:pathLst>
                </a:custGeom>
                <a:solidFill>
                  <a:srgbClr val="008563"/>
                </a:solidFill>
                <a:ln w="0">
                  <a:solidFill>
                    <a:srgbClr val="00856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41" name="Freeform 409"/>
                <p:cNvSpPr>
                  <a:spLocks noChangeAspect="1"/>
                </p:cNvSpPr>
                <p:nvPr/>
              </p:nvSpPr>
              <p:spPr bwMode="auto">
                <a:xfrm>
                  <a:off x="742" y="1466"/>
                  <a:ext cx="78" cy="34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0" y="0"/>
                    </a:cxn>
                    <a:cxn ang="0">
                      <a:pos x="0" y="10"/>
                    </a:cxn>
                    <a:cxn ang="0">
                      <a:pos x="56" y="34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4">
                      <a:moveTo>
                        <a:pt x="78" y="26"/>
                      </a:move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56" y="34"/>
                      </a:lnTo>
                      <a:lnTo>
                        <a:pt x="7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42" name="Freeform 410"/>
                <p:cNvSpPr>
                  <a:spLocks noChangeAspect="1"/>
                </p:cNvSpPr>
                <p:nvPr/>
              </p:nvSpPr>
              <p:spPr bwMode="auto">
                <a:xfrm>
                  <a:off x="720" y="1476"/>
                  <a:ext cx="78" cy="34"/>
                </a:xfrm>
                <a:custGeom>
                  <a:avLst/>
                  <a:gdLst/>
                  <a:ahLst/>
                  <a:cxnLst>
                    <a:cxn ang="0">
                      <a:pos x="78" y="24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56" y="34"/>
                    </a:cxn>
                    <a:cxn ang="0">
                      <a:pos x="78" y="24"/>
                    </a:cxn>
                  </a:cxnLst>
                  <a:rect l="0" t="0" r="r" b="b"/>
                  <a:pathLst>
                    <a:path w="78" h="34">
                      <a:moveTo>
                        <a:pt x="78" y="24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56" y="34"/>
                      </a:lnTo>
                      <a:lnTo>
                        <a:pt x="78" y="24"/>
                      </a:lnTo>
                      <a:close/>
                    </a:path>
                  </a:pathLst>
                </a:custGeom>
                <a:solidFill>
                  <a:srgbClr val="008466"/>
                </a:solidFill>
                <a:ln w="0">
                  <a:solidFill>
                    <a:srgbClr val="00846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43" name="Freeform 411"/>
                <p:cNvSpPr>
                  <a:spLocks noChangeAspect="1"/>
                </p:cNvSpPr>
                <p:nvPr/>
              </p:nvSpPr>
              <p:spPr bwMode="auto">
                <a:xfrm>
                  <a:off x="720" y="1476"/>
                  <a:ext cx="78" cy="34"/>
                </a:xfrm>
                <a:custGeom>
                  <a:avLst/>
                  <a:gdLst/>
                  <a:ahLst/>
                  <a:cxnLst>
                    <a:cxn ang="0">
                      <a:pos x="78" y="24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56" y="34"/>
                    </a:cxn>
                    <a:cxn ang="0">
                      <a:pos x="78" y="24"/>
                    </a:cxn>
                  </a:cxnLst>
                  <a:rect l="0" t="0" r="r" b="b"/>
                  <a:pathLst>
                    <a:path w="78" h="34">
                      <a:moveTo>
                        <a:pt x="78" y="24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56" y="34"/>
                      </a:lnTo>
                      <a:lnTo>
                        <a:pt x="78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44" name="Freeform 412"/>
                <p:cNvSpPr>
                  <a:spLocks noChangeAspect="1"/>
                </p:cNvSpPr>
                <p:nvPr/>
              </p:nvSpPr>
              <p:spPr bwMode="auto">
                <a:xfrm>
                  <a:off x="698" y="1484"/>
                  <a:ext cx="78" cy="34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58" y="34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4">
                      <a:moveTo>
                        <a:pt x="78" y="26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58" y="34"/>
                      </a:lnTo>
                      <a:lnTo>
                        <a:pt x="78" y="26"/>
                      </a:lnTo>
                      <a:close/>
                    </a:path>
                  </a:pathLst>
                </a:custGeom>
                <a:solidFill>
                  <a:srgbClr val="008269"/>
                </a:solidFill>
                <a:ln w="0">
                  <a:solidFill>
                    <a:srgbClr val="00826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45" name="Freeform 413"/>
                <p:cNvSpPr>
                  <a:spLocks noChangeAspect="1"/>
                </p:cNvSpPr>
                <p:nvPr/>
              </p:nvSpPr>
              <p:spPr bwMode="auto">
                <a:xfrm>
                  <a:off x="698" y="1484"/>
                  <a:ext cx="78" cy="34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58" y="34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4">
                      <a:moveTo>
                        <a:pt x="78" y="26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58" y="34"/>
                      </a:lnTo>
                      <a:lnTo>
                        <a:pt x="7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46" name="Freeform 414"/>
                <p:cNvSpPr>
                  <a:spLocks noChangeAspect="1"/>
                </p:cNvSpPr>
                <p:nvPr/>
              </p:nvSpPr>
              <p:spPr bwMode="auto">
                <a:xfrm>
                  <a:off x="676" y="1492"/>
                  <a:ext cx="80" cy="36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58" y="36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6">
                      <a:moveTo>
                        <a:pt x="80" y="26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58" y="36"/>
                      </a:lnTo>
                      <a:lnTo>
                        <a:pt x="80" y="26"/>
                      </a:lnTo>
                      <a:close/>
                    </a:path>
                  </a:pathLst>
                </a:custGeom>
                <a:solidFill>
                  <a:srgbClr val="00806D"/>
                </a:solidFill>
                <a:ln w="0">
                  <a:solidFill>
                    <a:srgbClr val="00806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47" name="Freeform 415"/>
                <p:cNvSpPr>
                  <a:spLocks noChangeAspect="1"/>
                </p:cNvSpPr>
                <p:nvPr/>
              </p:nvSpPr>
              <p:spPr bwMode="auto">
                <a:xfrm>
                  <a:off x="676" y="1492"/>
                  <a:ext cx="80" cy="36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58" y="36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6">
                      <a:moveTo>
                        <a:pt x="80" y="26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58" y="36"/>
                      </a:lnTo>
                      <a:lnTo>
                        <a:pt x="80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48" name="Freeform 416"/>
                <p:cNvSpPr>
                  <a:spLocks noChangeAspect="1"/>
                </p:cNvSpPr>
                <p:nvPr/>
              </p:nvSpPr>
              <p:spPr bwMode="auto">
                <a:xfrm>
                  <a:off x="654" y="1502"/>
                  <a:ext cx="80" cy="36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58" y="36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6">
                      <a:moveTo>
                        <a:pt x="80" y="26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58" y="36"/>
                      </a:lnTo>
                      <a:lnTo>
                        <a:pt x="80" y="26"/>
                      </a:lnTo>
                      <a:close/>
                    </a:path>
                  </a:pathLst>
                </a:custGeom>
                <a:solidFill>
                  <a:srgbClr val="007E71"/>
                </a:solidFill>
                <a:ln w="0">
                  <a:solidFill>
                    <a:srgbClr val="007E7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49" name="Freeform 417"/>
                <p:cNvSpPr>
                  <a:spLocks noChangeAspect="1"/>
                </p:cNvSpPr>
                <p:nvPr/>
              </p:nvSpPr>
              <p:spPr bwMode="auto">
                <a:xfrm>
                  <a:off x="654" y="1502"/>
                  <a:ext cx="80" cy="36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58" y="36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6">
                      <a:moveTo>
                        <a:pt x="80" y="26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58" y="36"/>
                      </a:lnTo>
                      <a:lnTo>
                        <a:pt x="80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50" name="Freeform 418"/>
                <p:cNvSpPr>
                  <a:spLocks noChangeAspect="1"/>
                </p:cNvSpPr>
                <p:nvPr/>
              </p:nvSpPr>
              <p:spPr bwMode="auto">
                <a:xfrm>
                  <a:off x="632" y="1512"/>
                  <a:ext cx="80" cy="38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56" y="38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8">
                      <a:moveTo>
                        <a:pt x="80" y="26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56" y="38"/>
                      </a:lnTo>
                      <a:lnTo>
                        <a:pt x="80" y="26"/>
                      </a:lnTo>
                      <a:close/>
                    </a:path>
                  </a:pathLst>
                </a:custGeom>
                <a:solidFill>
                  <a:srgbClr val="007D75"/>
                </a:solidFill>
                <a:ln w="0">
                  <a:solidFill>
                    <a:srgbClr val="007D7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51" name="Freeform 419"/>
                <p:cNvSpPr>
                  <a:spLocks noChangeAspect="1"/>
                </p:cNvSpPr>
                <p:nvPr/>
              </p:nvSpPr>
              <p:spPr bwMode="auto">
                <a:xfrm>
                  <a:off x="632" y="1512"/>
                  <a:ext cx="80" cy="38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56" y="38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8">
                      <a:moveTo>
                        <a:pt x="80" y="26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56" y="38"/>
                      </a:lnTo>
                      <a:lnTo>
                        <a:pt x="80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52" name="Freeform 420"/>
                <p:cNvSpPr>
                  <a:spLocks noChangeAspect="1"/>
                </p:cNvSpPr>
                <p:nvPr/>
              </p:nvSpPr>
              <p:spPr bwMode="auto">
                <a:xfrm>
                  <a:off x="610" y="1522"/>
                  <a:ext cx="78" cy="40"/>
                </a:xfrm>
                <a:custGeom>
                  <a:avLst/>
                  <a:gdLst/>
                  <a:ahLst/>
                  <a:cxnLst>
                    <a:cxn ang="0">
                      <a:pos x="78" y="28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56" y="40"/>
                    </a:cxn>
                    <a:cxn ang="0">
                      <a:pos x="78" y="28"/>
                    </a:cxn>
                  </a:cxnLst>
                  <a:rect l="0" t="0" r="r" b="b"/>
                  <a:pathLst>
                    <a:path w="78" h="40">
                      <a:moveTo>
                        <a:pt x="78" y="28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56" y="40"/>
                      </a:lnTo>
                      <a:lnTo>
                        <a:pt x="78" y="28"/>
                      </a:lnTo>
                      <a:close/>
                    </a:path>
                  </a:pathLst>
                </a:custGeom>
                <a:solidFill>
                  <a:srgbClr val="007B7A"/>
                </a:solidFill>
                <a:ln w="0">
                  <a:solidFill>
                    <a:srgbClr val="007B7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53" name="Freeform 421"/>
                <p:cNvSpPr>
                  <a:spLocks noChangeAspect="1"/>
                </p:cNvSpPr>
                <p:nvPr/>
              </p:nvSpPr>
              <p:spPr bwMode="auto">
                <a:xfrm>
                  <a:off x="610" y="1522"/>
                  <a:ext cx="78" cy="40"/>
                </a:xfrm>
                <a:custGeom>
                  <a:avLst/>
                  <a:gdLst/>
                  <a:ahLst/>
                  <a:cxnLst>
                    <a:cxn ang="0">
                      <a:pos x="78" y="28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56" y="40"/>
                    </a:cxn>
                    <a:cxn ang="0">
                      <a:pos x="78" y="28"/>
                    </a:cxn>
                  </a:cxnLst>
                  <a:rect l="0" t="0" r="r" b="b"/>
                  <a:pathLst>
                    <a:path w="78" h="40">
                      <a:moveTo>
                        <a:pt x="78" y="28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56" y="40"/>
                      </a:lnTo>
                      <a:lnTo>
                        <a:pt x="78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54" name="Freeform 422"/>
                <p:cNvSpPr>
                  <a:spLocks noChangeAspect="1"/>
                </p:cNvSpPr>
                <p:nvPr/>
              </p:nvSpPr>
              <p:spPr bwMode="auto">
                <a:xfrm>
                  <a:off x="588" y="1534"/>
                  <a:ext cx="78" cy="40"/>
                </a:xfrm>
                <a:custGeom>
                  <a:avLst/>
                  <a:gdLst/>
                  <a:ahLst/>
                  <a:cxnLst>
                    <a:cxn ang="0">
                      <a:pos x="78" y="28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56" y="40"/>
                    </a:cxn>
                    <a:cxn ang="0">
                      <a:pos x="78" y="28"/>
                    </a:cxn>
                  </a:cxnLst>
                  <a:rect l="0" t="0" r="r" b="b"/>
                  <a:pathLst>
                    <a:path w="78" h="40">
                      <a:moveTo>
                        <a:pt x="78" y="28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56" y="40"/>
                      </a:lnTo>
                      <a:lnTo>
                        <a:pt x="78" y="28"/>
                      </a:lnTo>
                      <a:close/>
                    </a:path>
                  </a:pathLst>
                </a:custGeom>
                <a:solidFill>
                  <a:srgbClr val="00797F"/>
                </a:solidFill>
                <a:ln w="0">
                  <a:solidFill>
                    <a:srgbClr val="0079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55" name="Freeform 423"/>
                <p:cNvSpPr>
                  <a:spLocks noChangeAspect="1"/>
                </p:cNvSpPr>
                <p:nvPr/>
              </p:nvSpPr>
              <p:spPr bwMode="auto">
                <a:xfrm>
                  <a:off x="588" y="1534"/>
                  <a:ext cx="78" cy="40"/>
                </a:xfrm>
                <a:custGeom>
                  <a:avLst/>
                  <a:gdLst/>
                  <a:ahLst/>
                  <a:cxnLst>
                    <a:cxn ang="0">
                      <a:pos x="78" y="28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56" y="40"/>
                    </a:cxn>
                    <a:cxn ang="0">
                      <a:pos x="78" y="28"/>
                    </a:cxn>
                  </a:cxnLst>
                  <a:rect l="0" t="0" r="r" b="b"/>
                  <a:pathLst>
                    <a:path w="78" h="40">
                      <a:moveTo>
                        <a:pt x="78" y="28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56" y="40"/>
                      </a:lnTo>
                      <a:lnTo>
                        <a:pt x="78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56" name="Freeform 424"/>
                <p:cNvSpPr>
                  <a:spLocks noChangeAspect="1"/>
                </p:cNvSpPr>
                <p:nvPr/>
              </p:nvSpPr>
              <p:spPr bwMode="auto">
                <a:xfrm>
                  <a:off x="564" y="1546"/>
                  <a:ext cx="80" cy="42"/>
                </a:xfrm>
                <a:custGeom>
                  <a:avLst/>
                  <a:gdLst/>
                  <a:ahLst/>
                  <a:cxnLst>
                    <a:cxn ang="0">
                      <a:pos x="80" y="28"/>
                    </a:cxn>
                    <a:cxn ang="0">
                      <a:pos x="24" y="0"/>
                    </a:cxn>
                    <a:cxn ang="0">
                      <a:pos x="0" y="12"/>
                    </a:cxn>
                    <a:cxn ang="0">
                      <a:pos x="56" y="42"/>
                    </a:cxn>
                    <a:cxn ang="0">
                      <a:pos x="80" y="28"/>
                    </a:cxn>
                  </a:cxnLst>
                  <a:rect l="0" t="0" r="r" b="b"/>
                  <a:pathLst>
                    <a:path w="80" h="42">
                      <a:moveTo>
                        <a:pt x="80" y="28"/>
                      </a:move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56" y="42"/>
                      </a:lnTo>
                      <a:lnTo>
                        <a:pt x="80" y="28"/>
                      </a:lnTo>
                      <a:close/>
                    </a:path>
                  </a:pathLst>
                </a:custGeom>
                <a:solidFill>
                  <a:srgbClr val="007883"/>
                </a:solidFill>
                <a:ln w="0">
                  <a:solidFill>
                    <a:srgbClr val="00788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57" name="Freeform 425"/>
                <p:cNvSpPr>
                  <a:spLocks noChangeAspect="1"/>
                </p:cNvSpPr>
                <p:nvPr/>
              </p:nvSpPr>
              <p:spPr bwMode="auto">
                <a:xfrm>
                  <a:off x="564" y="1546"/>
                  <a:ext cx="80" cy="42"/>
                </a:xfrm>
                <a:custGeom>
                  <a:avLst/>
                  <a:gdLst/>
                  <a:ahLst/>
                  <a:cxnLst>
                    <a:cxn ang="0">
                      <a:pos x="80" y="28"/>
                    </a:cxn>
                    <a:cxn ang="0">
                      <a:pos x="24" y="0"/>
                    </a:cxn>
                    <a:cxn ang="0">
                      <a:pos x="0" y="12"/>
                    </a:cxn>
                    <a:cxn ang="0">
                      <a:pos x="56" y="42"/>
                    </a:cxn>
                    <a:cxn ang="0">
                      <a:pos x="80" y="28"/>
                    </a:cxn>
                  </a:cxnLst>
                  <a:rect l="0" t="0" r="r" b="b"/>
                  <a:pathLst>
                    <a:path w="80" h="42">
                      <a:moveTo>
                        <a:pt x="80" y="28"/>
                      </a:move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56" y="42"/>
                      </a:lnTo>
                      <a:lnTo>
                        <a:pt x="80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58" name="Freeform 426"/>
                <p:cNvSpPr>
                  <a:spLocks noChangeAspect="1"/>
                </p:cNvSpPr>
                <p:nvPr/>
              </p:nvSpPr>
              <p:spPr bwMode="auto">
                <a:xfrm>
                  <a:off x="542" y="1558"/>
                  <a:ext cx="78" cy="44"/>
                </a:xfrm>
                <a:custGeom>
                  <a:avLst/>
                  <a:gdLst/>
                  <a:ahLst/>
                  <a:cxnLst>
                    <a:cxn ang="0">
                      <a:pos x="78" y="30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56" y="44"/>
                    </a:cxn>
                    <a:cxn ang="0">
                      <a:pos x="78" y="30"/>
                    </a:cxn>
                  </a:cxnLst>
                  <a:rect l="0" t="0" r="r" b="b"/>
                  <a:pathLst>
                    <a:path w="78" h="44">
                      <a:moveTo>
                        <a:pt x="78" y="30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56" y="44"/>
                      </a:lnTo>
                      <a:lnTo>
                        <a:pt x="78" y="30"/>
                      </a:lnTo>
                      <a:close/>
                    </a:path>
                  </a:pathLst>
                </a:custGeom>
                <a:solidFill>
                  <a:srgbClr val="007787"/>
                </a:solidFill>
                <a:ln w="0">
                  <a:solidFill>
                    <a:srgbClr val="00778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59" name="Freeform 427"/>
                <p:cNvSpPr>
                  <a:spLocks noChangeAspect="1"/>
                </p:cNvSpPr>
                <p:nvPr/>
              </p:nvSpPr>
              <p:spPr bwMode="auto">
                <a:xfrm>
                  <a:off x="542" y="1558"/>
                  <a:ext cx="78" cy="44"/>
                </a:xfrm>
                <a:custGeom>
                  <a:avLst/>
                  <a:gdLst/>
                  <a:ahLst/>
                  <a:cxnLst>
                    <a:cxn ang="0">
                      <a:pos x="78" y="30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56" y="44"/>
                    </a:cxn>
                    <a:cxn ang="0">
                      <a:pos x="78" y="30"/>
                    </a:cxn>
                  </a:cxnLst>
                  <a:rect l="0" t="0" r="r" b="b"/>
                  <a:pathLst>
                    <a:path w="78" h="44">
                      <a:moveTo>
                        <a:pt x="78" y="30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56" y="44"/>
                      </a:lnTo>
                      <a:lnTo>
                        <a:pt x="78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60" name="Freeform 428"/>
                <p:cNvSpPr>
                  <a:spLocks noChangeAspect="1"/>
                </p:cNvSpPr>
                <p:nvPr/>
              </p:nvSpPr>
              <p:spPr bwMode="auto">
                <a:xfrm>
                  <a:off x="518" y="1570"/>
                  <a:ext cx="80" cy="46"/>
                </a:xfrm>
                <a:custGeom>
                  <a:avLst/>
                  <a:gdLst/>
                  <a:ahLst/>
                  <a:cxnLst>
                    <a:cxn ang="0">
                      <a:pos x="80" y="32"/>
                    </a:cxn>
                    <a:cxn ang="0">
                      <a:pos x="24" y="0"/>
                    </a:cxn>
                    <a:cxn ang="0">
                      <a:pos x="0" y="14"/>
                    </a:cxn>
                    <a:cxn ang="0">
                      <a:pos x="56" y="46"/>
                    </a:cxn>
                    <a:cxn ang="0">
                      <a:pos x="80" y="32"/>
                    </a:cxn>
                  </a:cxnLst>
                  <a:rect l="0" t="0" r="r" b="b"/>
                  <a:pathLst>
                    <a:path w="80" h="46">
                      <a:moveTo>
                        <a:pt x="80" y="32"/>
                      </a:moveTo>
                      <a:lnTo>
                        <a:pt x="24" y="0"/>
                      </a:lnTo>
                      <a:lnTo>
                        <a:pt x="0" y="14"/>
                      </a:lnTo>
                      <a:lnTo>
                        <a:pt x="56" y="46"/>
                      </a:lnTo>
                      <a:lnTo>
                        <a:pt x="80" y="32"/>
                      </a:lnTo>
                      <a:close/>
                    </a:path>
                  </a:pathLst>
                </a:custGeom>
                <a:solidFill>
                  <a:srgbClr val="007888"/>
                </a:solidFill>
                <a:ln w="0">
                  <a:solidFill>
                    <a:srgbClr val="00788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61" name="Freeform 429"/>
                <p:cNvSpPr>
                  <a:spLocks noChangeAspect="1"/>
                </p:cNvSpPr>
                <p:nvPr/>
              </p:nvSpPr>
              <p:spPr bwMode="auto">
                <a:xfrm>
                  <a:off x="518" y="1570"/>
                  <a:ext cx="80" cy="46"/>
                </a:xfrm>
                <a:custGeom>
                  <a:avLst/>
                  <a:gdLst/>
                  <a:ahLst/>
                  <a:cxnLst>
                    <a:cxn ang="0">
                      <a:pos x="80" y="32"/>
                    </a:cxn>
                    <a:cxn ang="0">
                      <a:pos x="24" y="0"/>
                    </a:cxn>
                    <a:cxn ang="0">
                      <a:pos x="0" y="14"/>
                    </a:cxn>
                    <a:cxn ang="0">
                      <a:pos x="56" y="46"/>
                    </a:cxn>
                    <a:cxn ang="0">
                      <a:pos x="80" y="32"/>
                    </a:cxn>
                  </a:cxnLst>
                  <a:rect l="0" t="0" r="r" b="b"/>
                  <a:pathLst>
                    <a:path w="80" h="46">
                      <a:moveTo>
                        <a:pt x="80" y="32"/>
                      </a:moveTo>
                      <a:lnTo>
                        <a:pt x="24" y="0"/>
                      </a:lnTo>
                      <a:lnTo>
                        <a:pt x="0" y="14"/>
                      </a:lnTo>
                      <a:lnTo>
                        <a:pt x="56" y="46"/>
                      </a:lnTo>
                      <a:lnTo>
                        <a:pt x="80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62" name="Freeform 430"/>
                <p:cNvSpPr>
                  <a:spLocks noChangeAspect="1"/>
                </p:cNvSpPr>
                <p:nvPr/>
              </p:nvSpPr>
              <p:spPr bwMode="auto">
                <a:xfrm>
                  <a:off x="496" y="1584"/>
                  <a:ext cx="78" cy="46"/>
                </a:xfrm>
                <a:custGeom>
                  <a:avLst/>
                  <a:gdLst/>
                  <a:ahLst/>
                  <a:cxnLst>
                    <a:cxn ang="0">
                      <a:pos x="78" y="32"/>
                    </a:cxn>
                    <a:cxn ang="0">
                      <a:pos x="22" y="0"/>
                    </a:cxn>
                    <a:cxn ang="0">
                      <a:pos x="0" y="14"/>
                    </a:cxn>
                    <a:cxn ang="0">
                      <a:pos x="54" y="46"/>
                    </a:cxn>
                    <a:cxn ang="0">
                      <a:pos x="78" y="32"/>
                    </a:cxn>
                  </a:cxnLst>
                  <a:rect l="0" t="0" r="r" b="b"/>
                  <a:pathLst>
                    <a:path w="78" h="46">
                      <a:moveTo>
                        <a:pt x="78" y="32"/>
                      </a:moveTo>
                      <a:lnTo>
                        <a:pt x="22" y="0"/>
                      </a:lnTo>
                      <a:lnTo>
                        <a:pt x="0" y="14"/>
                      </a:lnTo>
                      <a:lnTo>
                        <a:pt x="54" y="46"/>
                      </a:lnTo>
                      <a:lnTo>
                        <a:pt x="78" y="32"/>
                      </a:lnTo>
                      <a:close/>
                    </a:path>
                  </a:pathLst>
                </a:custGeom>
                <a:solidFill>
                  <a:srgbClr val="007988"/>
                </a:solidFill>
                <a:ln w="0">
                  <a:solidFill>
                    <a:srgbClr val="00798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63" name="Freeform 431"/>
                <p:cNvSpPr>
                  <a:spLocks noChangeAspect="1"/>
                </p:cNvSpPr>
                <p:nvPr/>
              </p:nvSpPr>
              <p:spPr bwMode="auto">
                <a:xfrm>
                  <a:off x="496" y="1584"/>
                  <a:ext cx="78" cy="46"/>
                </a:xfrm>
                <a:custGeom>
                  <a:avLst/>
                  <a:gdLst/>
                  <a:ahLst/>
                  <a:cxnLst>
                    <a:cxn ang="0">
                      <a:pos x="78" y="32"/>
                    </a:cxn>
                    <a:cxn ang="0">
                      <a:pos x="22" y="0"/>
                    </a:cxn>
                    <a:cxn ang="0">
                      <a:pos x="0" y="14"/>
                    </a:cxn>
                    <a:cxn ang="0">
                      <a:pos x="54" y="46"/>
                    </a:cxn>
                    <a:cxn ang="0">
                      <a:pos x="78" y="32"/>
                    </a:cxn>
                  </a:cxnLst>
                  <a:rect l="0" t="0" r="r" b="b"/>
                  <a:pathLst>
                    <a:path w="78" h="46">
                      <a:moveTo>
                        <a:pt x="78" y="32"/>
                      </a:moveTo>
                      <a:lnTo>
                        <a:pt x="22" y="0"/>
                      </a:lnTo>
                      <a:lnTo>
                        <a:pt x="0" y="14"/>
                      </a:lnTo>
                      <a:lnTo>
                        <a:pt x="54" y="46"/>
                      </a:lnTo>
                      <a:lnTo>
                        <a:pt x="78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64" name="Freeform 432"/>
                <p:cNvSpPr>
                  <a:spLocks noChangeAspect="1"/>
                </p:cNvSpPr>
                <p:nvPr/>
              </p:nvSpPr>
              <p:spPr bwMode="auto">
                <a:xfrm>
                  <a:off x="472" y="1598"/>
                  <a:ext cx="78" cy="46"/>
                </a:xfrm>
                <a:custGeom>
                  <a:avLst/>
                  <a:gdLst/>
                  <a:ahLst/>
                  <a:cxnLst>
                    <a:cxn ang="0">
                      <a:pos x="78" y="32"/>
                    </a:cxn>
                    <a:cxn ang="0">
                      <a:pos x="24" y="0"/>
                    </a:cxn>
                    <a:cxn ang="0">
                      <a:pos x="0" y="12"/>
                    </a:cxn>
                    <a:cxn ang="0">
                      <a:pos x="54" y="46"/>
                    </a:cxn>
                    <a:cxn ang="0">
                      <a:pos x="78" y="32"/>
                    </a:cxn>
                  </a:cxnLst>
                  <a:rect l="0" t="0" r="r" b="b"/>
                  <a:pathLst>
                    <a:path w="78" h="46">
                      <a:moveTo>
                        <a:pt x="78" y="32"/>
                      </a:move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54" y="46"/>
                      </a:lnTo>
                      <a:lnTo>
                        <a:pt x="78" y="32"/>
                      </a:lnTo>
                      <a:close/>
                    </a:path>
                  </a:pathLst>
                </a:custGeom>
                <a:solidFill>
                  <a:srgbClr val="007C85"/>
                </a:solidFill>
                <a:ln w="0">
                  <a:solidFill>
                    <a:srgbClr val="007C8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65" name="Freeform 433"/>
                <p:cNvSpPr>
                  <a:spLocks noChangeAspect="1"/>
                </p:cNvSpPr>
                <p:nvPr/>
              </p:nvSpPr>
              <p:spPr bwMode="auto">
                <a:xfrm>
                  <a:off x="472" y="1598"/>
                  <a:ext cx="78" cy="46"/>
                </a:xfrm>
                <a:custGeom>
                  <a:avLst/>
                  <a:gdLst/>
                  <a:ahLst/>
                  <a:cxnLst>
                    <a:cxn ang="0">
                      <a:pos x="78" y="32"/>
                    </a:cxn>
                    <a:cxn ang="0">
                      <a:pos x="24" y="0"/>
                    </a:cxn>
                    <a:cxn ang="0">
                      <a:pos x="0" y="12"/>
                    </a:cxn>
                    <a:cxn ang="0">
                      <a:pos x="54" y="46"/>
                    </a:cxn>
                    <a:cxn ang="0">
                      <a:pos x="78" y="32"/>
                    </a:cxn>
                  </a:cxnLst>
                  <a:rect l="0" t="0" r="r" b="b"/>
                  <a:pathLst>
                    <a:path w="78" h="46">
                      <a:moveTo>
                        <a:pt x="78" y="32"/>
                      </a:move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54" y="46"/>
                      </a:lnTo>
                      <a:lnTo>
                        <a:pt x="78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66" name="Freeform 434"/>
                <p:cNvSpPr>
                  <a:spLocks noChangeAspect="1"/>
                </p:cNvSpPr>
                <p:nvPr/>
              </p:nvSpPr>
              <p:spPr bwMode="auto">
                <a:xfrm>
                  <a:off x="448" y="1610"/>
                  <a:ext cx="78" cy="48"/>
                </a:xfrm>
                <a:custGeom>
                  <a:avLst/>
                  <a:gdLst/>
                  <a:ahLst/>
                  <a:cxnLst>
                    <a:cxn ang="0">
                      <a:pos x="78" y="34"/>
                    </a:cxn>
                    <a:cxn ang="0">
                      <a:pos x="24" y="0"/>
                    </a:cxn>
                    <a:cxn ang="0">
                      <a:pos x="0" y="12"/>
                    </a:cxn>
                    <a:cxn ang="0">
                      <a:pos x="54" y="48"/>
                    </a:cxn>
                    <a:cxn ang="0">
                      <a:pos x="78" y="34"/>
                    </a:cxn>
                  </a:cxnLst>
                  <a:rect l="0" t="0" r="r" b="b"/>
                  <a:pathLst>
                    <a:path w="78" h="48">
                      <a:moveTo>
                        <a:pt x="78" y="34"/>
                      </a:move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54" y="48"/>
                      </a:lnTo>
                      <a:lnTo>
                        <a:pt x="78" y="34"/>
                      </a:lnTo>
                      <a:close/>
                    </a:path>
                  </a:pathLst>
                </a:custGeom>
                <a:solidFill>
                  <a:srgbClr val="008080"/>
                </a:solidFill>
                <a:ln w="0">
                  <a:solidFill>
                    <a:srgbClr val="00808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67" name="Freeform 435"/>
                <p:cNvSpPr>
                  <a:spLocks noChangeAspect="1"/>
                </p:cNvSpPr>
                <p:nvPr/>
              </p:nvSpPr>
              <p:spPr bwMode="auto">
                <a:xfrm>
                  <a:off x="448" y="1610"/>
                  <a:ext cx="78" cy="48"/>
                </a:xfrm>
                <a:custGeom>
                  <a:avLst/>
                  <a:gdLst/>
                  <a:ahLst/>
                  <a:cxnLst>
                    <a:cxn ang="0">
                      <a:pos x="78" y="34"/>
                    </a:cxn>
                    <a:cxn ang="0">
                      <a:pos x="24" y="0"/>
                    </a:cxn>
                    <a:cxn ang="0">
                      <a:pos x="0" y="12"/>
                    </a:cxn>
                    <a:cxn ang="0">
                      <a:pos x="54" y="48"/>
                    </a:cxn>
                    <a:cxn ang="0">
                      <a:pos x="78" y="34"/>
                    </a:cxn>
                  </a:cxnLst>
                  <a:rect l="0" t="0" r="r" b="b"/>
                  <a:pathLst>
                    <a:path w="78" h="48">
                      <a:moveTo>
                        <a:pt x="78" y="34"/>
                      </a:move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54" y="48"/>
                      </a:lnTo>
                      <a:lnTo>
                        <a:pt x="78" y="3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68" name="Freeform 436"/>
                <p:cNvSpPr>
                  <a:spLocks noChangeAspect="1"/>
                </p:cNvSpPr>
                <p:nvPr/>
              </p:nvSpPr>
              <p:spPr bwMode="auto">
                <a:xfrm>
                  <a:off x="422" y="1622"/>
                  <a:ext cx="80" cy="48"/>
                </a:xfrm>
                <a:custGeom>
                  <a:avLst/>
                  <a:gdLst/>
                  <a:ahLst/>
                  <a:cxnLst>
                    <a:cxn ang="0">
                      <a:pos x="80" y="36"/>
                    </a:cxn>
                    <a:cxn ang="0">
                      <a:pos x="26" y="0"/>
                    </a:cxn>
                    <a:cxn ang="0">
                      <a:pos x="0" y="12"/>
                    </a:cxn>
                    <a:cxn ang="0">
                      <a:pos x="56" y="48"/>
                    </a:cxn>
                    <a:cxn ang="0">
                      <a:pos x="80" y="36"/>
                    </a:cxn>
                  </a:cxnLst>
                  <a:rect l="0" t="0" r="r" b="b"/>
                  <a:pathLst>
                    <a:path w="80" h="48">
                      <a:moveTo>
                        <a:pt x="80" y="36"/>
                      </a:move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56" y="48"/>
                      </a:lnTo>
                      <a:lnTo>
                        <a:pt x="80" y="36"/>
                      </a:lnTo>
                      <a:close/>
                    </a:path>
                  </a:pathLst>
                </a:custGeom>
                <a:solidFill>
                  <a:srgbClr val="008578"/>
                </a:solidFill>
                <a:ln w="0">
                  <a:solidFill>
                    <a:srgbClr val="00857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69" name="Freeform 437"/>
                <p:cNvSpPr>
                  <a:spLocks noChangeAspect="1"/>
                </p:cNvSpPr>
                <p:nvPr/>
              </p:nvSpPr>
              <p:spPr bwMode="auto">
                <a:xfrm>
                  <a:off x="422" y="1622"/>
                  <a:ext cx="80" cy="48"/>
                </a:xfrm>
                <a:custGeom>
                  <a:avLst/>
                  <a:gdLst/>
                  <a:ahLst/>
                  <a:cxnLst>
                    <a:cxn ang="0">
                      <a:pos x="80" y="36"/>
                    </a:cxn>
                    <a:cxn ang="0">
                      <a:pos x="26" y="0"/>
                    </a:cxn>
                    <a:cxn ang="0">
                      <a:pos x="0" y="12"/>
                    </a:cxn>
                    <a:cxn ang="0">
                      <a:pos x="56" y="48"/>
                    </a:cxn>
                    <a:cxn ang="0">
                      <a:pos x="80" y="36"/>
                    </a:cxn>
                  </a:cxnLst>
                  <a:rect l="0" t="0" r="r" b="b"/>
                  <a:pathLst>
                    <a:path w="80" h="48">
                      <a:moveTo>
                        <a:pt x="80" y="36"/>
                      </a:move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56" y="48"/>
                      </a:lnTo>
                      <a:lnTo>
                        <a:pt x="80" y="3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70" name="Freeform 438"/>
                <p:cNvSpPr>
                  <a:spLocks noChangeAspect="1"/>
                </p:cNvSpPr>
                <p:nvPr/>
              </p:nvSpPr>
              <p:spPr bwMode="auto">
                <a:xfrm>
                  <a:off x="398" y="1634"/>
                  <a:ext cx="80" cy="48"/>
                </a:xfrm>
                <a:custGeom>
                  <a:avLst/>
                  <a:gdLst/>
                  <a:ahLst/>
                  <a:cxnLst>
                    <a:cxn ang="0">
                      <a:pos x="80" y="36"/>
                    </a:cxn>
                    <a:cxn ang="0">
                      <a:pos x="24" y="0"/>
                    </a:cxn>
                    <a:cxn ang="0">
                      <a:pos x="0" y="10"/>
                    </a:cxn>
                    <a:cxn ang="0">
                      <a:pos x="56" y="48"/>
                    </a:cxn>
                    <a:cxn ang="0">
                      <a:pos x="80" y="36"/>
                    </a:cxn>
                  </a:cxnLst>
                  <a:rect l="0" t="0" r="r" b="b"/>
                  <a:pathLst>
                    <a:path w="80" h="48">
                      <a:moveTo>
                        <a:pt x="80" y="36"/>
                      </a:move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56" y="48"/>
                      </a:lnTo>
                      <a:lnTo>
                        <a:pt x="80" y="36"/>
                      </a:lnTo>
                      <a:close/>
                    </a:path>
                  </a:pathLst>
                </a:custGeom>
                <a:solidFill>
                  <a:srgbClr val="008A6E"/>
                </a:solidFill>
                <a:ln w="0">
                  <a:solidFill>
                    <a:srgbClr val="008A6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71" name="Freeform 439"/>
                <p:cNvSpPr>
                  <a:spLocks noChangeAspect="1"/>
                </p:cNvSpPr>
                <p:nvPr/>
              </p:nvSpPr>
              <p:spPr bwMode="auto">
                <a:xfrm>
                  <a:off x="398" y="1634"/>
                  <a:ext cx="80" cy="48"/>
                </a:xfrm>
                <a:custGeom>
                  <a:avLst/>
                  <a:gdLst/>
                  <a:ahLst/>
                  <a:cxnLst>
                    <a:cxn ang="0">
                      <a:pos x="80" y="36"/>
                    </a:cxn>
                    <a:cxn ang="0">
                      <a:pos x="24" y="0"/>
                    </a:cxn>
                    <a:cxn ang="0">
                      <a:pos x="0" y="10"/>
                    </a:cxn>
                    <a:cxn ang="0">
                      <a:pos x="56" y="48"/>
                    </a:cxn>
                    <a:cxn ang="0">
                      <a:pos x="80" y="36"/>
                    </a:cxn>
                  </a:cxnLst>
                  <a:rect l="0" t="0" r="r" b="b"/>
                  <a:pathLst>
                    <a:path w="80" h="48">
                      <a:moveTo>
                        <a:pt x="80" y="36"/>
                      </a:move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56" y="48"/>
                      </a:lnTo>
                      <a:lnTo>
                        <a:pt x="80" y="3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72" name="Freeform 440"/>
                <p:cNvSpPr>
                  <a:spLocks noChangeAspect="1"/>
                </p:cNvSpPr>
                <p:nvPr/>
              </p:nvSpPr>
              <p:spPr bwMode="auto">
                <a:xfrm>
                  <a:off x="1394" y="1258"/>
                  <a:ext cx="74" cy="28"/>
                </a:xfrm>
                <a:custGeom>
                  <a:avLst/>
                  <a:gdLst/>
                  <a:ahLst/>
                  <a:cxnLst>
                    <a:cxn ang="0">
                      <a:pos x="74" y="22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0" y="28"/>
                    </a:cxn>
                    <a:cxn ang="0">
                      <a:pos x="74" y="22"/>
                    </a:cxn>
                  </a:cxnLst>
                  <a:rect l="0" t="0" r="r" b="b"/>
                  <a:pathLst>
                    <a:path w="74" h="28">
                      <a:moveTo>
                        <a:pt x="74" y="22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0" y="28"/>
                      </a:lnTo>
                      <a:lnTo>
                        <a:pt x="74" y="22"/>
                      </a:lnTo>
                      <a:close/>
                    </a:path>
                  </a:pathLst>
                </a:custGeom>
                <a:solidFill>
                  <a:srgbClr val="00896F"/>
                </a:solidFill>
                <a:ln w="0">
                  <a:solidFill>
                    <a:srgbClr val="0089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73" name="Freeform 441"/>
                <p:cNvSpPr>
                  <a:spLocks noChangeAspect="1"/>
                </p:cNvSpPr>
                <p:nvPr/>
              </p:nvSpPr>
              <p:spPr bwMode="auto">
                <a:xfrm>
                  <a:off x="1394" y="1258"/>
                  <a:ext cx="74" cy="28"/>
                </a:xfrm>
                <a:custGeom>
                  <a:avLst/>
                  <a:gdLst/>
                  <a:ahLst/>
                  <a:cxnLst>
                    <a:cxn ang="0">
                      <a:pos x="74" y="22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0" y="28"/>
                    </a:cxn>
                    <a:cxn ang="0">
                      <a:pos x="74" y="22"/>
                    </a:cxn>
                  </a:cxnLst>
                  <a:rect l="0" t="0" r="r" b="b"/>
                  <a:pathLst>
                    <a:path w="74" h="28">
                      <a:moveTo>
                        <a:pt x="74" y="22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0" y="28"/>
                      </a:lnTo>
                      <a:lnTo>
                        <a:pt x="7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74" name="Freeform 442"/>
                <p:cNvSpPr>
                  <a:spLocks noChangeAspect="1"/>
                </p:cNvSpPr>
                <p:nvPr/>
              </p:nvSpPr>
              <p:spPr bwMode="auto">
                <a:xfrm>
                  <a:off x="1380" y="1264"/>
                  <a:ext cx="74" cy="30"/>
                </a:xfrm>
                <a:custGeom>
                  <a:avLst/>
                  <a:gdLst/>
                  <a:ahLst/>
                  <a:cxnLst>
                    <a:cxn ang="0">
                      <a:pos x="74" y="22"/>
                    </a:cxn>
                    <a:cxn ang="0">
                      <a:pos x="14" y="0"/>
                    </a:cxn>
                    <a:cxn ang="0">
                      <a:pos x="0" y="6"/>
                    </a:cxn>
                    <a:cxn ang="0">
                      <a:pos x="58" y="30"/>
                    </a:cxn>
                    <a:cxn ang="0">
                      <a:pos x="74" y="22"/>
                    </a:cxn>
                  </a:cxnLst>
                  <a:rect l="0" t="0" r="r" b="b"/>
                  <a:pathLst>
                    <a:path w="74" h="30">
                      <a:moveTo>
                        <a:pt x="74" y="22"/>
                      </a:moveTo>
                      <a:lnTo>
                        <a:pt x="14" y="0"/>
                      </a:lnTo>
                      <a:lnTo>
                        <a:pt x="0" y="6"/>
                      </a:lnTo>
                      <a:lnTo>
                        <a:pt x="58" y="30"/>
                      </a:lnTo>
                      <a:lnTo>
                        <a:pt x="74" y="22"/>
                      </a:lnTo>
                      <a:close/>
                    </a:path>
                  </a:pathLst>
                </a:custGeom>
                <a:solidFill>
                  <a:srgbClr val="00896F"/>
                </a:solidFill>
                <a:ln w="0">
                  <a:solidFill>
                    <a:srgbClr val="0089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75" name="Freeform 443"/>
                <p:cNvSpPr>
                  <a:spLocks noChangeAspect="1"/>
                </p:cNvSpPr>
                <p:nvPr/>
              </p:nvSpPr>
              <p:spPr bwMode="auto">
                <a:xfrm>
                  <a:off x="1380" y="1264"/>
                  <a:ext cx="74" cy="30"/>
                </a:xfrm>
                <a:custGeom>
                  <a:avLst/>
                  <a:gdLst/>
                  <a:ahLst/>
                  <a:cxnLst>
                    <a:cxn ang="0">
                      <a:pos x="74" y="22"/>
                    </a:cxn>
                    <a:cxn ang="0">
                      <a:pos x="14" y="0"/>
                    </a:cxn>
                    <a:cxn ang="0">
                      <a:pos x="0" y="6"/>
                    </a:cxn>
                    <a:cxn ang="0">
                      <a:pos x="58" y="30"/>
                    </a:cxn>
                    <a:cxn ang="0">
                      <a:pos x="74" y="22"/>
                    </a:cxn>
                  </a:cxnLst>
                  <a:rect l="0" t="0" r="r" b="b"/>
                  <a:pathLst>
                    <a:path w="74" h="30">
                      <a:moveTo>
                        <a:pt x="74" y="22"/>
                      </a:moveTo>
                      <a:lnTo>
                        <a:pt x="14" y="0"/>
                      </a:lnTo>
                      <a:lnTo>
                        <a:pt x="0" y="6"/>
                      </a:lnTo>
                      <a:lnTo>
                        <a:pt x="58" y="30"/>
                      </a:lnTo>
                      <a:lnTo>
                        <a:pt x="7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76" name="Freeform 444"/>
                <p:cNvSpPr>
                  <a:spLocks noChangeAspect="1"/>
                </p:cNvSpPr>
                <p:nvPr/>
              </p:nvSpPr>
              <p:spPr bwMode="auto">
                <a:xfrm>
                  <a:off x="1364" y="1270"/>
                  <a:ext cx="74" cy="32"/>
                </a:xfrm>
                <a:custGeom>
                  <a:avLst/>
                  <a:gdLst/>
                  <a:ahLst/>
                  <a:cxnLst>
                    <a:cxn ang="0">
                      <a:pos x="74" y="2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58" y="32"/>
                    </a:cxn>
                    <a:cxn ang="0">
                      <a:pos x="74" y="24"/>
                    </a:cxn>
                  </a:cxnLst>
                  <a:rect l="0" t="0" r="r" b="b"/>
                  <a:pathLst>
                    <a:path w="74" h="32">
                      <a:moveTo>
                        <a:pt x="74" y="2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58" y="32"/>
                      </a:lnTo>
                      <a:lnTo>
                        <a:pt x="74" y="24"/>
                      </a:lnTo>
                      <a:close/>
                    </a:path>
                  </a:pathLst>
                </a:custGeom>
                <a:solidFill>
                  <a:srgbClr val="00896F"/>
                </a:solidFill>
                <a:ln w="0">
                  <a:solidFill>
                    <a:srgbClr val="0089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77" name="Freeform 445"/>
                <p:cNvSpPr>
                  <a:spLocks noChangeAspect="1"/>
                </p:cNvSpPr>
                <p:nvPr/>
              </p:nvSpPr>
              <p:spPr bwMode="auto">
                <a:xfrm>
                  <a:off x="1364" y="1270"/>
                  <a:ext cx="74" cy="32"/>
                </a:xfrm>
                <a:custGeom>
                  <a:avLst/>
                  <a:gdLst/>
                  <a:ahLst/>
                  <a:cxnLst>
                    <a:cxn ang="0">
                      <a:pos x="74" y="2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58" y="32"/>
                    </a:cxn>
                    <a:cxn ang="0">
                      <a:pos x="74" y="24"/>
                    </a:cxn>
                  </a:cxnLst>
                  <a:rect l="0" t="0" r="r" b="b"/>
                  <a:pathLst>
                    <a:path w="74" h="32">
                      <a:moveTo>
                        <a:pt x="74" y="2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58" y="32"/>
                      </a:lnTo>
                      <a:lnTo>
                        <a:pt x="74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78" name="Freeform 446"/>
                <p:cNvSpPr>
                  <a:spLocks noChangeAspect="1"/>
                </p:cNvSpPr>
                <p:nvPr/>
              </p:nvSpPr>
              <p:spPr bwMode="auto">
                <a:xfrm>
                  <a:off x="1348" y="1278"/>
                  <a:ext cx="74" cy="30"/>
                </a:xfrm>
                <a:custGeom>
                  <a:avLst/>
                  <a:gdLst/>
                  <a:ahLst/>
                  <a:cxnLst>
                    <a:cxn ang="0">
                      <a:pos x="74" y="24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0" y="30"/>
                    </a:cxn>
                    <a:cxn ang="0">
                      <a:pos x="74" y="24"/>
                    </a:cxn>
                  </a:cxnLst>
                  <a:rect l="0" t="0" r="r" b="b"/>
                  <a:pathLst>
                    <a:path w="74" h="30">
                      <a:moveTo>
                        <a:pt x="74" y="24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0" y="30"/>
                      </a:lnTo>
                      <a:lnTo>
                        <a:pt x="74" y="24"/>
                      </a:lnTo>
                      <a:close/>
                    </a:path>
                  </a:pathLst>
                </a:custGeom>
                <a:solidFill>
                  <a:srgbClr val="00896F"/>
                </a:solidFill>
                <a:ln w="0">
                  <a:solidFill>
                    <a:srgbClr val="0089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79" name="Freeform 447"/>
                <p:cNvSpPr>
                  <a:spLocks noChangeAspect="1"/>
                </p:cNvSpPr>
                <p:nvPr/>
              </p:nvSpPr>
              <p:spPr bwMode="auto">
                <a:xfrm>
                  <a:off x="1348" y="1278"/>
                  <a:ext cx="74" cy="30"/>
                </a:xfrm>
                <a:custGeom>
                  <a:avLst/>
                  <a:gdLst/>
                  <a:ahLst/>
                  <a:cxnLst>
                    <a:cxn ang="0">
                      <a:pos x="74" y="24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0" y="30"/>
                    </a:cxn>
                    <a:cxn ang="0">
                      <a:pos x="74" y="24"/>
                    </a:cxn>
                  </a:cxnLst>
                  <a:rect l="0" t="0" r="r" b="b"/>
                  <a:pathLst>
                    <a:path w="74" h="30">
                      <a:moveTo>
                        <a:pt x="74" y="24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0" y="30"/>
                      </a:lnTo>
                      <a:lnTo>
                        <a:pt x="74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80" name="Freeform 448"/>
                <p:cNvSpPr>
                  <a:spLocks noChangeAspect="1"/>
                </p:cNvSpPr>
                <p:nvPr/>
              </p:nvSpPr>
              <p:spPr bwMode="auto">
                <a:xfrm>
                  <a:off x="1332" y="1284"/>
                  <a:ext cx="76" cy="32"/>
                </a:xfrm>
                <a:custGeom>
                  <a:avLst/>
                  <a:gdLst/>
                  <a:ahLst/>
                  <a:cxnLst>
                    <a:cxn ang="0">
                      <a:pos x="76" y="2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0" y="32"/>
                    </a:cxn>
                    <a:cxn ang="0">
                      <a:pos x="76" y="24"/>
                    </a:cxn>
                  </a:cxnLst>
                  <a:rect l="0" t="0" r="r" b="b"/>
                  <a:pathLst>
                    <a:path w="76" h="32">
                      <a:moveTo>
                        <a:pt x="76" y="2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0" y="32"/>
                      </a:lnTo>
                      <a:lnTo>
                        <a:pt x="76" y="24"/>
                      </a:lnTo>
                      <a:close/>
                    </a:path>
                  </a:pathLst>
                </a:custGeom>
                <a:solidFill>
                  <a:srgbClr val="008A6F"/>
                </a:solidFill>
                <a:ln w="0">
                  <a:solidFill>
                    <a:srgbClr val="008A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81" name="Freeform 449"/>
                <p:cNvSpPr>
                  <a:spLocks noChangeAspect="1"/>
                </p:cNvSpPr>
                <p:nvPr/>
              </p:nvSpPr>
              <p:spPr bwMode="auto">
                <a:xfrm>
                  <a:off x="1332" y="1284"/>
                  <a:ext cx="76" cy="32"/>
                </a:xfrm>
                <a:custGeom>
                  <a:avLst/>
                  <a:gdLst/>
                  <a:ahLst/>
                  <a:cxnLst>
                    <a:cxn ang="0">
                      <a:pos x="76" y="2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0" y="32"/>
                    </a:cxn>
                    <a:cxn ang="0">
                      <a:pos x="76" y="24"/>
                    </a:cxn>
                  </a:cxnLst>
                  <a:rect l="0" t="0" r="r" b="b"/>
                  <a:pathLst>
                    <a:path w="76" h="32">
                      <a:moveTo>
                        <a:pt x="76" y="2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0" y="32"/>
                      </a:lnTo>
                      <a:lnTo>
                        <a:pt x="7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82" name="Freeform 450"/>
                <p:cNvSpPr>
                  <a:spLocks noChangeAspect="1"/>
                </p:cNvSpPr>
                <p:nvPr/>
              </p:nvSpPr>
              <p:spPr bwMode="auto">
                <a:xfrm>
                  <a:off x="1316" y="1292"/>
                  <a:ext cx="76" cy="30"/>
                </a:xfrm>
                <a:custGeom>
                  <a:avLst/>
                  <a:gdLst/>
                  <a:ahLst/>
                  <a:cxnLst>
                    <a:cxn ang="0">
                      <a:pos x="76" y="24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0" y="30"/>
                    </a:cxn>
                    <a:cxn ang="0">
                      <a:pos x="76" y="24"/>
                    </a:cxn>
                  </a:cxnLst>
                  <a:rect l="0" t="0" r="r" b="b"/>
                  <a:pathLst>
                    <a:path w="76" h="30">
                      <a:moveTo>
                        <a:pt x="76" y="24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0" y="30"/>
                      </a:lnTo>
                      <a:lnTo>
                        <a:pt x="76" y="24"/>
                      </a:lnTo>
                      <a:close/>
                    </a:path>
                  </a:pathLst>
                </a:custGeom>
                <a:solidFill>
                  <a:srgbClr val="008A6F"/>
                </a:solidFill>
                <a:ln w="0">
                  <a:solidFill>
                    <a:srgbClr val="008A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83" name="Freeform 451"/>
                <p:cNvSpPr>
                  <a:spLocks noChangeAspect="1"/>
                </p:cNvSpPr>
                <p:nvPr/>
              </p:nvSpPr>
              <p:spPr bwMode="auto">
                <a:xfrm>
                  <a:off x="1316" y="1292"/>
                  <a:ext cx="76" cy="30"/>
                </a:xfrm>
                <a:custGeom>
                  <a:avLst/>
                  <a:gdLst/>
                  <a:ahLst/>
                  <a:cxnLst>
                    <a:cxn ang="0">
                      <a:pos x="76" y="24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0" y="30"/>
                    </a:cxn>
                    <a:cxn ang="0">
                      <a:pos x="76" y="24"/>
                    </a:cxn>
                  </a:cxnLst>
                  <a:rect l="0" t="0" r="r" b="b"/>
                  <a:pathLst>
                    <a:path w="76" h="30">
                      <a:moveTo>
                        <a:pt x="76" y="24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0" y="30"/>
                      </a:lnTo>
                      <a:lnTo>
                        <a:pt x="7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84" name="Freeform 452"/>
                <p:cNvSpPr>
                  <a:spLocks noChangeAspect="1"/>
                </p:cNvSpPr>
                <p:nvPr/>
              </p:nvSpPr>
              <p:spPr bwMode="auto">
                <a:xfrm>
                  <a:off x="1300" y="1298"/>
                  <a:ext cx="76" cy="32"/>
                </a:xfrm>
                <a:custGeom>
                  <a:avLst/>
                  <a:gdLst/>
                  <a:ahLst/>
                  <a:cxnLst>
                    <a:cxn ang="0">
                      <a:pos x="76" y="2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0" y="32"/>
                    </a:cxn>
                    <a:cxn ang="0">
                      <a:pos x="76" y="24"/>
                    </a:cxn>
                  </a:cxnLst>
                  <a:rect l="0" t="0" r="r" b="b"/>
                  <a:pathLst>
                    <a:path w="76" h="32">
                      <a:moveTo>
                        <a:pt x="76" y="2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0" y="32"/>
                      </a:lnTo>
                      <a:lnTo>
                        <a:pt x="76" y="24"/>
                      </a:lnTo>
                      <a:close/>
                    </a:path>
                  </a:pathLst>
                </a:custGeom>
                <a:solidFill>
                  <a:srgbClr val="008A6F"/>
                </a:solidFill>
                <a:ln w="0">
                  <a:solidFill>
                    <a:srgbClr val="008A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85" name="Freeform 453"/>
                <p:cNvSpPr>
                  <a:spLocks noChangeAspect="1"/>
                </p:cNvSpPr>
                <p:nvPr/>
              </p:nvSpPr>
              <p:spPr bwMode="auto">
                <a:xfrm>
                  <a:off x="1300" y="1298"/>
                  <a:ext cx="76" cy="32"/>
                </a:xfrm>
                <a:custGeom>
                  <a:avLst/>
                  <a:gdLst/>
                  <a:ahLst/>
                  <a:cxnLst>
                    <a:cxn ang="0">
                      <a:pos x="76" y="2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0" y="32"/>
                    </a:cxn>
                    <a:cxn ang="0">
                      <a:pos x="76" y="24"/>
                    </a:cxn>
                  </a:cxnLst>
                  <a:rect l="0" t="0" r="r" b="b"/>
                  <a:pathLst>
                    <a:path w="76" h="32">
                      <a:moveTo>
                        <a:pt x="76" y="2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0" y="32"/>
                      </a:lnTo>
                      <a:lnTo>
                        <a:pt x="7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86" name="Freeform 454"/>
                <p:cNvSpPr>
                  <a:spLocks noChangeAspect="1"/>
                </p:cNvSpPr>
                <p:nvPr/>
              </p:nvSpPr>
              <p:spPr bwMode="auto">
                <a:xfrm>
                  <a:off x="1284" y="1306"/>
                  <a:ext cx="76" cy="32"/>
                </a:xfrm>
                <a:custGeom>
                  <a:avLst/>
                  <a:gdLst/>
                  <a:ahLst/>
                  <a:cxnLst>
                    <a:cxn ang="0">
                      <a:pos x="76" y="24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0" y="32"/>
                    </a:cxn>
                    <a:cxn ang="0">
                      <a:pos x="76" y="24"/>
                    </a:cxn>
                  </a:cxnLst>
                  <a:rect l="0" t="0" r="r" b="b"/>
                  <a:pathLst>
                    <a:path w="76" h="32">
                      <a:moveTo>
                        <a:pt x="76" y="24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0" y="32"/>
                      </a:lnTo>
                      <a:lnTo>
                        <a:pt x="76" y="24"/>
                      </a:lnTo>
                      <a:close/>
                    </a:path>
                  </a:pathLst>
                </a:custGeom>
                <a:solidFill>
                  <a:srgbClr val="008A6E"/>
                </a:solidFill>
                <a:ln w="0">
                  <a:solidFill>
                    <a:srgbClr val="008A6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87" name="Freeform 455"/>
                <p:cNvSpPr>
                  <a:spLocks noChangeAspect="1"/>
                </p:cNvSpPr>
                <p:nvPr/>
              </p:nvSpPr>
              <p:spPr bwMode="auto">
                <a:xfrm>
                  <a:off x="1284" y="1306"/>
                  <a:ext cx="76" cy="32"/>
                </a:xfrm>
                <a:custGeom>
                  <a:avLst/>
                  <a:gdLst/>
                  <a:ahLst/>
                  <a:cxnLst>
                    <a:cxn ang="0">
                      <a:pos x="76" y="24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0" y="32"/>
                    </a:cxn>
                    <a:cxn ang="0">
                      <a:pos x="76" y="24"/>
                    </a:cxn>
                  </a:cxnLst>
                  <a:rect l="0" t="0" r="r" b="b"/>
                  <a:pathLst>
                    <a:path w="76" h="32">
                      <a:moveTo>
                        <a:pt x="76" y="24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0" y="32"/>
                      </a:lnTo>
                      <a:lnTo>
                        <a:pt x="7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88" name="Freeform 456"/>
                <p:cNvSpPr>
                  <a:spLocks noChangeAspect="1"/>
                </p:cNvSpPr>
                <p:nvPr/>
              </p:nvSpPr>
              <p:spPr bwMode="auto">
                <a:xfrm>
                  <a:off x="1268" y="1312"/>
                  <a:ext cx="76" cy="32"/>
                </a:xfrm>
                <a:custGeom>
                  <a:avLst/>
                  <a:gdLst/>
                  <a:ahLst/>
                  <a:cxnLst>
                    <a:cxn ang="0">
                      <a:pos x="76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58" y="32"/>
                    </a:cxn>
                    <a:cxn ang="0">
                      <a:pos x="76" y="26"/>
                    </a:cxn>
                  </a:cxnLst>
                  <a:rect l="0" t="0" r="r" b="b"/>
                  <a:pathLst>
                    <a:path w="76" h="32">
                      <a:moveTo>
                        <a:pt x="76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58" y="32"/>
                      </a:lnTo>
                      <a:lnTo>
                        <a:pt x="76" y="26"/>
                      </a:lnTo>
                      <a:close/>
                    </a:path>
                  </a:pathLst>
                </a:custGeom>
                <a:solidFill>
                  <a:srgbClr val="008A6E"/>
                </a:solidFill>
                <a:ln w="0">
                  <a:solidFill>
                    <a:srgbClr val="008A6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89" name="Freeform 457"/>
                <p:cNvSpPr>
                  <a:spLocks noChangeAspect="1"/>
                </p:cNvSpPr>
                <p:nvPr/>
              </p:nvSpPr>
              <p:spPr bwMode="auto">
                <a:xfrm>
                  <a:off x="1268" y="1312"/>
                  <a:ext cx="76" cy="32"/>
                </a:xfrm>
                <a:custGeom>
                  <a:avLst/>
                  <a:gdLst/>
                  <a:ahLst/>
                  <a:cxnLst>
                    <a:cxn ang="0">
                      <a:pos x="76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58" y="32"/>
                    </a:cxn>
                    <a:cxn ang="0">
                      <a:pos x="76" y="26"/>
                    </a:cxn>
                  </a:cxnLst>
                  <a:rect l="0" t="0" r="r" b="b"/>
                  <a:pathLst>
                    <a:path w="76" h="32">
                      <a:moveTo>
                        <a:pt x="76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58" y="32"/>
                      </a:lnTo>
                      <a:lnTo>
                        <a:pt x="7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90" name="Freeform 458"/>
                <p:cNvSpPr>
                  <a:spLocks noChangeAspect="1"/>
                </p:cNvSpPr>
                <p:nvPr/>
              </p:nvSpPr>
              <p:spPr bwMode="auto">
                <a:xfrm>
                  <a:off x="1250" y="1320"/>
                  <a:ext cx="76" cy="32"/>
                </a:xfrm>
                <a:custGeom>
                  <a:avLst/>
                  <a:gdLst/>
                  <a:ahLst/>
                  <a:cxnLst>
                    <a:cxn ang="0">
                      <a:pos x="76" y="24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60" y="32"/>
                    </a:cxn>
                    <a:cxn ang="0">
                      <a:pos x="76" y="24"/>
                    </a:cxn>
                  </a:cxnLst>
                  <a:rect l="0" t="0" r="r" b="b"/>
                  <a:pathLst>
                    <a:path w="76" h="32">
                      <a:moveTo>
                        <a:pt x="76" y="24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60" y="32"/>
                      </a:lnTo>
                      <a:lnTo>
                        <a:pt x="76" y="24"/>
                      </a:lnTo>
                      <a:close/>
                    </a:path>
                  </a:pathLst>
                </a:custGeom>
                <a:solidFill>
                  <a:srgbClr val="008A6E"/>
                </a:solidFill>
                <a:ln w="0">
                  <a:solidFill>
                    <a:srgbClr val="008A6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91" name="Freeform 459"/>
                <p:cNvSpPr>
                  <a:spLocks noChangeAspect="1"/>
                </p:cNvSpPr>
                <p:nvPr/>
              </p:nvSpPr>
              <p:spPr bwMode="auto">
                <a:xfrm>
                  <a:off x="1250" y="1320"/>
                  <a:ext cx="76" cy="32"/>
                </a:xfrm>
                <a:custGeom>
                  <a:avLst/>
                  <a:gdLst/>
                  <a:ahLst/>
                  <a:cxnLst>
                    <a:cxn ang="0">
                      <a:pos x="76" y="24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60" y="32"/>
                    </a:cxn>
                    <a:cxn ang="0">
                      <a:pos x="76" y="24"/>
                    </a:cxn>
                  </a:cxnLst>
                  <a:rect l="0" t="0" r="r" b="b"/>
                  <a:pathLst>
                    <a:path w="76" h="32">
                      <a:moveTo>
                        <a:pt x="76" y="24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60" y="32"/>
                      </a:lnTo>
                      <a:lnTo>
                        <a:pt x="7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92" name="Freeform 460"/>
                <p:cNvSpPr>
                  <a:spLocks noChangeAspect="1"/>
                </p:cNvSpPr>
                <p:nvPr/>
              </p:nvSpPr>
              <p:spPr bwMode="auto">
                <a:xfrm>
                  <a:off x="1234" y="1328"/>
                  <a:ext cx="76" cy="32"/>
                </a:xfrm>
                <a:custGeom>
                  <a:avLst/>
                  <a:gdLst/>
                  <a:ahLst/>
                  <a:cxnLst>
                    <a:cxn ang="0">
                      <a:pos x="76" y="24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0" y="32"/>
                    </a:cxn>
                    <a:cxn ang="0">
                      <a:pos x="76" y="24"/>
                    </a:cxn>
                  </a:cxnLst>
                  <a:rect l="0" t="0" r="r" b="b"/>
                  <a:pathLst>
                    <a:path w="76" h="32">
                      <a:moveTo>
                        <a:pt x="76" y="24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0" y="32"/>
                      </a:lnTo>
                      <a:lnTo>
                        <a:pt x="76" y="24"/>
                      </a:lnTo>
                      <a:close/>
                    </a:path>
                  </a:pathLst>
                </a:custGeom>
                <a:solidFill>
                  <a:srgbClr val="008A6D"/>
                </a:solidFill>
                <a:ln w="0">
                  <a:solidFill>
                    <a:srgbClr val="008A6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93" name="Freeform 461"/>
                <p:cNvSpPr>
                  <a:spLocks noChangeAspect="1"/>
                </p:cNvSpPr>
                <p:nvPr/>
              </p:nvSpPr>
              <p:spPr bwMode="auto">
                <a:xfrm>
                  <a:off x="1234" y="1328"/>
                  <a:ext cx="76" cy="32"/>
                </a:xfrm>
                <a:custGeom>
                  <a:avLst/>
                  <a:gdLst/>
                  <a:ahLst/>
                  <a:cxnLst>
                    <a:cxn ang="0">
                      <a:pos x="76" y="24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0" y="32"/>
                    </a:cxn>
                    <a:cxn ang="0">
                      <a:pos x="76" y="24"/>
                    </a:cxn>
                  </a:cxnLst>
                  <a:rect l="0" t="0" r="r" b="b"/>
                  <a:pathLst>
                    <a:path w="76" h="32">
                      <a:moveTo>
                        <a:pt x="76" y="24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0" y="32"/>
                      </a:lnTo>
                      <a:lnTo>
                        <a:pt x="7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94" name="Freeform 462"/>
                <p:cNvSpPr>
                  <a:spLocks noChangeAspect="1"/>
                </p:cNvSpPr>
                <p:nvPr/>
              </p:nvSpPr>
              <p:spPr bwMode="auto">
                <a:xfrm>
                  <a:off x="1218" y="1334"/>
                  <a:ext cx="76" cy="32"/>
                </a:xfrm>
                <a:custGeom>
                  <a:avLst/>
                  <a:gdLst/>
                  <a:ahLst/>
                  <a:cxnLst>
                    <a:cxn ang="0">
                      <a:pos x="76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58" y="32"/>
                    </a:cxn>
                    <a:cxn ang="0">
                      <a:pos x="76" y="26"/>
                    </a:cxn>
                  </a:cxnLst>
                  <a:rect l="0" t="0" r="r" b="b"/>
                  <a:pathLst>
                    <a:path w="76" h="32">
                      <a:moveTo>
                        <a:pt x="76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58" y="32"/>
                      </a:lnTo>
                      <a:lnTo>
                        <a:pt x="76" y="26"/>
                      </a:lnTo>
                      <a:close/>
                    </a:path>
                  </a:pathLst>
                </a:custGeom>
                <a:solidFill>
                  <a:srgbClr val="008A6C"/>
                </a:solidFill>
                <a:ln w="0">
                  <a:solidFill>
                    <a:srgbClr val="008A6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95" name="Freeform 463"/>
                <p:cNvSpPr>
                  <a:spLocks noChangeAspect="1"/>
                </p:cNvSpPr>
                <p:nvPr/>
              </p:nvSpPr>
              <p:spPr bwMode="auto">
                <a:xfrm>
                  <a:off x="1218" y="1334"/>
                  <a:ext cx="76" cy="32"/>
                </a:xfrm>
                <a:custGeom>
                  <a:avLst/>
                  <a:gdLst/>
                  <a:ahLst/>
                  <a:cxnLst>
                    <a:cxn ang="0">
                      <a:pos x="76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58" y="32"/>
                    </a:cxn>
                    <a:cxn ang="0">
                      <a:pos x="76" y="26"/>
                    </a:cxn>
                  </a:cxnLst>
                  <a:rect l="0" t="0" r="r" b="b"/>
                  <a:pathLst>
                    <a:path w="76" h="32">
                      <a:moveTo>
                        <a:pt x="76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58" y="32"/>
                      </a:lnTo>
                      <a:lnTo>
                        <a:pt x="7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96" name="Freeform 464"/>
                <p:cNvSpPr>
                  <a:spLocks noChangeAspect="1"/>
                </p:cNvSpPr>
                <p:nvPr/>
              </p:nvSpPr>
              <p:spPr bwMode="auto">
                <a:xfrm>
                  <a:off x="1200" y="1342"/>
                  <a:ext cx="76" cy="32"/>
                </a:xfrm>
                <a:custGeom>
                  <a:avLst/>
                  <a:gdLst/>
                  <a:ahLst/>
                  <a:cxnLst>
                    <a:cxn ang="0">
                      <a:pos x="76" y="24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0" y="32"/>
                    </a:cxn>
                    <a:cxn ang="0">
                      <a:pos x="76" y="24"/>
                    </a:cxn>
                  </a:cxnLst>
                  <a:rect l="0" t="0" r="r" b="b"/>
                  <a:pathLst>
                    <a:path w="76" h="32">
                      <a:moveTo>
                        <a:pt x="76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0" y="32"/>
                      </a:lnTo>
                      <a:lnTo>
                        <a:pt x="76" y="24"/>
                      </a:lnTo>
                      <a:close/>
                    </a:path>
                  </a:pathLst>
                </a:custGeom>
                <a:solidFill>
                  <a:srgbClr val="008A6C"/>
                </a:solidFill>
                <a:ln w="0">
                  <a:solidFill>
                    <a:srgbClr val="008A6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97" name="Freeform 465"/>
                <p:cNvSpPr>
                  <a:spLocks noChangeAspect="1"/>
                </p:cNvSpPr>
                <p:nvPr/>
              </p:nvSpPr>
              <p:spPr bwMode="auto">
                <a:xfrm>
                  <a:off x="1200" y="1342"/>
                  <a:ext cx="76" cy="32"/>
                </a:xfrm>
                <a:custGeom>
                  <a:avLst/>
                  <a:gdLst/>
                  <a:ahLst/>
                  <a:cxnLst>
                    <a:cxn ang="0">
                      <a:pos x="76" y="24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0" y="32"/>
                    </a:cxn>
                    <a:cxn ang="0">
                      <a:pos x="76" y="24"/>
                    </a:cxn>
                  </a:cxnLst>
                  <a:rect l="0" t="0" r="r" b="b"/>
                  <a:pathLst>
                    <a:path w="76" h="32">
                      <a:moveTo>
                        <a:pt x="76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0" y="32"/>
                      </a:lnTo>
                      <a:lnTo>
                        <a:pt x="7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98" name="Freeform 466"/>
                <p:cNvSpPr>
                  <a:spLocks noChangeAspect="1"/>
                </p:cNvSpPr>
                <p:nvPr/>
              </p:nvSpPr>
              <p:spPr bwMode="auto">
                <a:xfrm>
                  <a:off x="1184" y="1348"/>
                  <a:ext cx="76" cy="34"/>
                </a:xfrm>
                <a:custGeom>
                  <a:avLst/>
                  <a:gdLst/>
                  <a:ahLst/>
                  <a:cxnLst>
                    <a:cxn ang="0">
                      <a:pos x="76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58" y="34"/>
                    </a:cxn>
                    <a:cxn ang="0">
                      <a:pos x="76" y="26"/>
                    </a:cxn>
                  </a:cxnLst>
                  <a:rect l="0" t="0" r="r" b="b"/>
                  <a:pathLst>
                    <a:path w="76" h="34">
                      <a:moveTo>
                        <a:pt x="76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58" y="34"/>
                      </a:lnTo>
                      <a:lnTo>
                        <a:pt x="76" y="26"/>
                      </a:lnTo>
                      <a:close/>
                    </a:path>
                  </a:pathLst>
                </a:custGeom>
                <a:solidFill>
                  <a:srgbClr val="008B6B"/>
                </a:solidFill>
                <a:ln w="0">
                  <a:solidFill>
                    <a:srgbClr val="008B6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899" name="Freeform 467"/>
                <p:cNvSpPr>
                  <a:spLocks noChangeAspect="1"/>
                </p:cNvSpPr>
                <p:nvPr/>
              </p:nvSpPr>
              <p:spPr bwMode="auto">
                <a:xfrm>
                  <a:off x="1184" y="1348"/>
                  <a:ext cx="76" cy="34"/>
                </a:xfrm>
                <a:custGeom>
                  <a:avLst/>
                  <a:gdLst/>
                  <a:ahLst/>
                  <a:cxnLst>
                    <a:cxn ang="0">
                      <a:pos x="76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58" y="34"/>
                    </a:cxn>
                    <a:cxn ang="0">
                      <a:pos x="76" y="26"/>
                    </a:cxn>
                  </a:cxnLst>
                  <a:rect l="0" t="0" r="r" b="b"/>
                  <a:pathLst>
                    <a:path w="76" h="34">
                      <a:moveTo>
                        <a:pt x="76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58" y="34"/>
                      </a:lnTo>
                      <a:lnTo>
                        <a:pt x="7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00" name="Freeform 468"/>
                <p:cNvSpPr>
                  <a:spLocks noChangeAspect="1"/>
                </p:cNvSpPr>
                <p:nvPr/>
              </p:nvSpPr>
              <p:spPr bwMode="auto">
                <a:xfrm>
                  <a:off x="1166" y="1356"/>
                  <a:ext cx="76" cy="34"/>
                </a:xfrm>
                <a:custGeom>
                  <a:avLst/>
                  <a:gdLst/>
                  <a:ahLst/>
                  <a:cxnLst>
                    <a:cxn ang="0">
                      <a:pos x="76" y="26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60" y="34"/>
                    </a:cxn>
                    <a:cxn ang="0">
                      <a:pos x="76" y="26"/>
                    </a:cxn>
                  </a:cxnLst>
                  <a:rect l="0" t="0" r="r" b="b"/>
                  <a:pathLst>
                    <a:path w="76" h="34">
                      <a:moveTo>
                        <a:pt x="76" y="26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60" y="34"/>
                      </a:lnTo>
                      <a:lnTo>
                        <a:pt x="76" y="26"/>
                      </a:lnTo>
                      <a:close/>
                    </a:path>
                  </a:pathLst>
                </a:custGeom>
                <a:solidFill>
                  <a:srgbClr val="008B6A"/>
                </a:solidFill>
                <a:ln w="0">
                  <a:solidFill>
                    <a:srgbClr val="008B6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01" name="Freeform 469"/>
                <p:cNvSpPr>
                  <a:spLocks noChangeAspect="1"/>
                </p:cNvSpPr>
                <p:nvPr/>
              </p:nvSpPr>
              <p:spPr bwMode="auto">
                <a:xfrm>
                  <a:off x="1166" y="1356"/>
                  <a:ext cx="76" cy="34"/>
                </a:xfrm>
                <a:custGeom>
                  <a:avLst/>
                  <a:gdLst/>
                  <a:ahLst/>
                  <a:cxnLst>
                    <a:cxn ang="0">
                      <a:pos x="76" y="26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60" y="34"/>
                    </a:cxn>
                    <a:cxn ang="0">
                      <a:pos x="76" y="26"/>
                    </a:cxn>
                  </a:cxnLst>
                  <a:rect l="0" t="0" r="r" b="b"/>
                  <a:pathLst>
                    <a:path w="76" h="34">
                      <a:moveTo>
                        <a:pt x="76" y="26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60" y="34"/>
                      </a:lnTo>
                      <a:lnTo>
                        <a:pt x="7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02" name="Freeform 470"/>
                <p:cNvSpPr>
                  <a:spLocks noChangeAspect="1"/>
                </p:cNvSpPr>
                <p:nvPr/>
              </p:nvSpPr>
              <p:spPr bwMode="auto">
                <a:xfrm>
                  <a:off x="1148" y="1364"/>
                  <a:ext cx="78" cy="32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0" y="32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2">
                      <a:moveTo>
                        <a:pt x="78" y="26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0" y="32"/>
                      </a:lnTo>
                      <a:lnTo>
                        <a:pt x="78" y="26"/>
                      </a:lnTo>
                      <a:close/>
                    </a:path>
                  </a:pathLst>
                </a:custGeom>
                <a:solidFill>
                  <a:srgbClr val="008B69"/>
                </a:solidFill>
                <a:ln w="0">
                  <a:solidFill>
                    <a:srgbClr val="008B6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03" name="Freeform 471"/>
                <p:cNvSpPr>
                  <a:spLocks noChangeAspect="1"/>
                </p:cNvSpPr>
                <p:nvPr/>
              </p:nvSpPr>
              <p:spPr bwMode="auto">
                <a:xfrm>
                  <a:off x="1148" y="1364"/>
                  <a:ext cx="78" cy="32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0" y="32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2">
                      <a:moveTo>
                        <a:pt x="78" y="26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0" y="32"/>
                      </a:lnTo>
                      <a:lnTo>
                        <a:pt x="7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04" name="Freeform 472"/>
                <p:cNvSpPr>
                  <a:spLocks noChangeAspect="1"/>
                </p:cNvSpPr>
                <p:nvPr/>
              </p:nvSpPr>
              <p:spPr bwMode="auto">
                <a:xfrm>
                  <a:off x="1130" y="1370"/>
                  <a:ext cx="78" cy="34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60" y="34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4">
                      <a:moveTo>
                        <a:pt x="78" y="26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60" y="34"/>
                      </a:lnTo>
                      <a:lnTo>
                        <a:pt x="78" y="26"/>
                      </a:lnTo>
                      <a:close/>
                    </a:path>
                  </a:pathLst>
                </a:custGeom>
                <a:solidFill>
                  <a:srgbClr val="008B68"/>
                </a:solidFill>
                <a:ln w="0">
                  <a:solidFill>
                    <a:srgbClr val="008B6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05" name="Freeform 473"/>
                <p:cNvSpPr>
                  <a:spLocks noChangeAspect="1"/>
                </p:cNvSpPr>
                <p:nvPr/>
              </p:nvSpPr>
              <p:spPr bwMode="auto">
                <a:xfrm>
                  <a:off x="1130" y="1370"/>
                  <a:ext cx="78" cy="34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60" y="34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4">
                      <a:moveTo>
                        <a:pt x="78" y="26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60" y="34"/>
                      </a:lnTo>
                      <a:lnTo>
                        <a:pt x="7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06" name="Freeform 474"/>
                <p:cNvSpPr>
                  <a:spLocks noChangeAspect="1"/>
                </p:cNvSpPr>
                <p:nvPr/>
              </p:nvSpPr>
              <p:spPr bwMode="auto">
                <a:xfrm>
                  <a:off x="1112" y="1378"/>
                  <a:ext cx="78" cy="34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0" y="34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4">
                      <a:moveTo>
                        <a:pt x="78" y="26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0" y="34"/>
                      </a:lnTo>
                      <a:lnTo>
                        <a:pt x="78" y="26"/>
                      </a:lnTo>
                      <a:close/>
                    </a:path>
                  </a:pathLst>
                </a:custGeom>
                <a:solidFill>
                  <a:srgbClr val="008B67"/>
                </a:solidFill>
                <a:ln w="0">
                  <a:solidFill>
                    <a:srgbClr val="008B6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07" name="Freeform 475"/>
                <p:cNvSpPr>
                  <a:spLocks noChangeAspect="1"/>
                </p:cNvSpPr>
                <p:nvPr/>
              </p:nvSpPr>
              <p:spPr bwMode="auto">
                <a:xfrm>
                  <a:off x="1112" y="1378"/>
                  <a:ext cx="78" cy="34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0" y="34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4">
                      <a:moveTo>
                        <a:pt x="78" y="26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0" y="34"/>
                      </a:lnTo>
                      <a:lnTo>
                        <a:pt x="7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08" name="Freeform 476"/>
                <p:cNvSpPr>
                  <a:spLocks noChangeAspect="1"/>
                </p:cNvSpPr>
                <p:nvPr/>
              </p:nvSpPr>
              <p:spPr bwMode="auto">
                <a:xfrm>
                  <a:off x="1094" y="1384"/>
                  <a:ext cx="78" cy="34"/>
                </a:xfrm>
                <a:custGeom>
                  <a:avLst/>
                  <a:gdLst/>
                  <a:ahLst/>
                  <a:cxnLst>
                    <a:cxn ang="0">
                      <a:pos x="78" y="28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60" y="34"/>
                    </a:cxn>
                    <a:cxn ang="0">
                      <a:pos x="78" y="28"/>
                    </a:cxn>
                  </a:cxnLst>
                  <a:rect l="0" t="0" r="r" b="b"/>
                  <a:pathLst>
                    <a:path w="78" h="34">
                      <a:moveTo>
                        <a:pt x="78" y="28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60" y="34"/>
                      </a:lnTo>
                      <a:lnTo>
                        <a:pt x="78" y="28"/>
                      </a:lnTo>
                      <a:close/>
                    </a:path>
                  </a:pathLst>
                </a:custGeom>
                <a:solidFill>
                  <a:srgbClr val="008B65"/>
                </a:solidFill>
                <a:ln w="0">
                  <a:solidFill>
                    <a:srgbClr val="008B6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09" name="Freeform 477"/>
                <p:cNvSpPr>
                  <a:spLocks noChangeAspect="1"/>
                </p:cNvSpPr>
                <p:nvPr/>
              </p:nvSpPr>
              <p:spPr bwMode="auto">
                <a:xfrm>
                  <a:off x="1094" y="1384"/>
                  <a:ext cx="78" cy="34"/>
                </a:xfrm>
                <a:custGeom>
                  <a:avLst/>
                  <a:gdLst/>
                  <a:ahLst/>
                  <a:cxnLst>
                    <a:cxn ang="0">
                      <a:pos x="78" y="28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60" y="34"/>
                    </a:cxn>
                    <a:cxn ang="0">
                      <a:pos x="78" y="28"/>
                    </a:cxn>
                  </a:cxnLst>
                  <a:rect l="0" t="0" r="r" b="b"/>
                  <a:pathLst>
                    <a:path w="78" h="34">
                      <a:moveTo>
                        <a:pt x="78" y="28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60" y="34"/>
                      </a:lnTo>
                      <a:lnTo>
                        <a:pt x="78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10" name="Freeform 478"/>
                <p:cNvSpPr>
                  <a:spLocks noChangeAspect="1"/>
                </p:cNvSpPr>
                <p:nvPr/>
              </p:nvSpPr>
              <p:spPr bwMode="auto">
                <a:xfrm>
                  <a:off x="1076" y="1392"/>
                  <a:ext cx="78" cy="34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60" y="34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4">
                      <a:moveTo>
                        <a:pt x="78" y="26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60" y="34"/>
                      </a:lnTo>
                      <a:lnTo>
                        <a:pt x="78" y="26"/>
                      </a:lnTo>
                      <a:close/>
                    </a:path>
                  </a:pathLst>
                </a:custGeom>
                <a:solidFill>
                  <a:srgbClr val="008B64"/>
                </a:solidFill>
                <a:ln w="0">
                  <a:solidFill>
                    <a:srgbClr val="008B6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11" name="Freeform 479"/>
                <p:cNvSpPr>
                  <a:spLocks noChangeAspect="1"/>
                </p:cNvSpPr>
                <p:nvPr/>
              </p:nvSpPr>
              <p:spPr bwMode="auto">
                <a:xfrm>
                  <a:off x="1076" y="1392"/>
                  <a:ext cx="78" cy="34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60" y="34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4">
                      <a:moveTo>
                        <a:pt x="78" y="26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60" y="34"/>
                      </a:lnTo>
                      <a:lnTo>
                        <a:pt x="7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12" name="Freeform 480"/>
                <p:cNvSpPr>
                  <a:spLocks noChangeAspect="1"/>
                </p:cNvSpPr>
                <p:nvPr/>
              </p:nvSpPr>
              <p:spPr bwMode="auto">
                <a:xfrm>
                  <a:off x="1058" y="1400"/>
                  <a:ext cx="78" cy="32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0" y="32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2">
                      <a:moveTo>
                        <a:pt x="78" y="26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0" y="32"/>
                      </a:lnTo>
                      <a:lnTo>
                        <a:pt x="78" y="26"/>
                      </a:lnTo>
                      <a:close/>
                    </a:path>
                  </a:pathLst>
                </a:custGeom>
                <a:solidFill>
                  <a:srgbClr val="008C63"/>
                </a:solidFill>
                <a:ln w="0">
                  <a:solidFill>
                    <a:srgbClr val="008C6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13" name="Freeform 481"/>
                <p:cNvSpPr>
                  <a:spLocks noChangeAspect="1"/>
                </p:cNvSpPr>
                <p:nvPr/>
              </p:nvSpPr>
              <p:spPr bwMode="auto">
                <a:xfrm>
                  <a:off x="1058" y="1400"/>
                  <a:ext cx="78" cy="32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0" y="32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2">
                      <a:moveTo>
                        <a:pt x="78" y="26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0" y="32"/>
                      </a:lnTo>
                      <a:lnTo>
                        <a:pt x="7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14" name="Freeform 482"/>
                <p:cNvSpPr>
                  <a:spLocks noChangeAspect="1"/>
                </p:cNvSpPr>
                <p:nvPr/>
              </p:nvSpPr>
              <p:spPr bwMode="auto">
                <a:xfrm>
                  <a:off x="1038" y="1406"/>
                  <a:ext cx="80" cy="34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60" y="34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4">
                      <a:moveTo>
                        <a:pt x="80" y="26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60" y="34"/>
                      </a:lnTo>
                      <a:lnTo>
                        <a:pt x="80" y="26"/>
                      </a:lnTo>
                      <a:close/>
                    </a:path>
                  </a:pathLst>
                </a:custGeom>
                <a:solidFill>
                  <a:srgbClr val="008C62"/>
                </a:solidFill>
                <a:ln w="0">
                  <a:solidFill>
                    <a:srgbClr val="008C6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15" name="Freeform 483"/>
                <p:cNvSpPr>
                  <a:spLocks noChangeAspect="1"/>
                </p:cNvSpPr>
                <p:nvPr/>
              </p:nvSpPr>
              <p:spPr bwMode="auto">
                <a:xfrm>
                  <a:off x="1038" y="1406"/>
                  <a:ext cx="80" cy="34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60" y="34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4">
                      <a:moveTo>
                        <a:pt x="80" y="26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60" y="34"/>
                      </a:lnTo>
                      <a:lnTo>
                        <a:pt x="80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16" name="Freeform 484"/>
                <p:cNvSpPr>
                  <a:spLocks noChangeAspect="1"/>
                </p:cNvSpPr>
                <p:nvPr/>
              </p:nvSpPr>
              <p:spPr bwMode="auto">
                <a:xfrm>
                  <a:off x="1020" y="1414"/>
                  <a:ext cx="78" cy="32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0" y="32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2">
                      <a:moveTo>
                        <a:pt x="78" y="26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0" y="32"/>
                      </a:lnTo>
                      <a:lnTo>
                        <a:pt x="78" y="26"/>
                      </a:lnTo>
                      <a:close/>
                    </a:path>
                  </a:pathLst>
                </a:custGeom>
                <a:solidFill>
                  <a:srgbClr val="008C60"/>
                </a:solidFill>
                <a:ln w="0">
                  <a:solidFill>
                    <a:srgbClr val="008C6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17" name="Freeform 485"/>
                <p:cNvSpPr>
                  <a:spLocks noChangeAspect="1"/>
                </p:cNvSpPr>
                <p:nvPr/>
              </p:nvSpPr>
              <p:spPr bwMode="auto">
                <a:xfrm>
                  <a:off x="1020" y="1414"/>
                  <a:ext cx="78" cy="32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0" y="32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2">
                      <a:moveTo>
                        <a:pt x="78" y="26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0" y="32"/>
                      </a:lnTo>
                      <a:lnTo>
                        <a:pt x="7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18" name="Freeform 486"/>
                <p:cNvSpPr>
                  <a:spLocks noChangeAspect="1"/>
                </p:cNvSpPr>
                <p:nvPr/>
              </p:nvSpPr>
              <p:spPr bwMode="auto">
                <a:xfrm>
                  <a:off x="1002" y="1420"/>
                  <a:ext cx="78" cy="34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58" y="34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4">
                      <a:moveTo>
                        <a:pt x="78" y="26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58" y="34"/>
                      </a:lnTo>
                      <a:lnTo>
                        <a:pt x="78" y="26"/>
                      </a:lnTo>
                      <a:close/>
                    </a:path>
                  </a:pathLst>
                </a:custGeom>
                <a:solidFill>
                  <a:srgbClr val="008B5F"/>
                </a:solidFill>
                <a:ln w="0">
                  <a:solidFill>
                    <a:srgbClr val="008B5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19" name="Freeform 487"/>
                <p:cNvSpPr>
                  <a:spLocks noChangeAspect="1"/>
                </p:cNvSpPr>
                <p:nvPr/>
              </p:nvSpPr>
              <p:spPr bwMode="auto">
                <a:xfrm>
                  <a:off x="1002" y="1420"/>
                  <a:ext cx="78" cy="34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58" y="34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4">
                      <a:moveTo>
                        <a:pt x="78" y="26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58" y="34"/>
                      </a:lnTo>
                      <a:lnTo>
                        <a:pt x="7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20" name="Freeform 488"/>
                <p:cNvSpPr>
                  <a:spLocks noChangeAspect="1"/>
                </p:cNvSpPr>
                <p:nvPr/>
              </p:nvSpPr>
              <p:spPr bwMode="auto">
                <a:xfrm>
                  <a:off x="982" y="1428"/>
                  <a:ext cx="78" cy="32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0" y="32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2">
                      <a:moveTo>
                        <a:pt x="78" y="26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0" y="32"/>
                      </a:lnTo>
                      <a:lnTo>
                        <a:pt x="78" y="26"/>
                      </a:lnTo>
                      <a:close/>
                    </a:path>
                  </a:pathLst>
                </a:custGeom>
                <a:solidFill>
                  <a:srgbClr val="008B5E"/>
                </a:solidFill>
                <a:ln w="0">
                  <a:solidFill>
                    <a:srgbClr val="008B5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21" name="Freeform 489"/>
                <p:cNvSpPr>
                  <a:spLocks noChangeAspect="1"/>
                </p:cNvSpPr>
                <p:nvPr/>
              </p:nvSpPr>
              <p:spPr bwMode="auto">
                <a:xfrm>
                  <a:off x="982" y="1428"/>
                  <a:ext cx="78" cy="32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0" y="32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2">
                      <a:moveTo>
                        <a:pt x="78" y="26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0" y="32"/>
                      </a:lnTo>
                      <a:lnTo>
                        <a:pt x="7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22" name="Freeform 490"/>
                <p:cNvSpPr>
                  <a:spLocks noChangeAspect="1"/>
                </p:cNvSpPr>
                <p:nvPr/>
              </p:nvSpPr>
              <p:spPr bwMode="auto">
                <a:xfrm>
                  <a:off x="962" y="1434"/>
                  <a:ext cx="80" cy="34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60" y="34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4">
                      <a:moveTo>
                        <a:pt x="80" y="26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60" y="34"/>
                      </a:lnTo>
                      <a:lnTo>
                        <a:pt x="80" y="26"/>
                      </a:lnTo>
                      <a:close/>
                    </a:path>
                  </a:pathLst>
                </a:custGeom>
                <a:solidFill>
                  <a:srgbClr val="008B5D"/>
                </a:solidFill>
                <a:ln w="0">
                  <a:solidFill>
                    <a:srgbClr val="008B5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23" name="Freeform 491"/>
                <p:cNvSpPr>
                  <a:spLocks noChangeAspect="1"/>
                </p:cNvSpPr>
                <p:nvPr/>
              </p:nvSpPr>
              <p:spPr bwMode="auto">
                <a:xfrm>
                  <a:off x="962" y="1434"/>
                  <a:ext cx="80" cy="34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60" y="34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4">
                      <a:moveTo>
                        <a:pt x="80" y="26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60" y="34"/>
                      </a:lnTo>
                      <a:lnTo>
                        <a:pt x="80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24" name="Freeform 492"/>
                <p:cNvSpPr>
                  <a:spLocks noChangeAspect="1"/>
                </p:cNvSpPr>
                <p:nvPr/>
              </p:nvSpPr>
              <p:spPr bwMode="auto">
                <a:xfrm>
                  <a:off x="942" y="1442"/>
                  <a:ext cx="80" cy="32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0" y="32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2">
                      <a:moveTo>
                        <a:pt x="80" y="26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0" y="32"/>
                      </a:lnTo>
                      <a:lnTo>
                        <a:pt x="80" y="26"/>
                      </a:lnTo>
                      <a:close/>
                    </a:path>
                  </a:pathLst>
                </a:custGeom>
                <a:solidFill>
                  <a:srgbClr val="008B5C"/>
                </a:solidFill>
                <a:ln w="0">
                  <a:solidFill>
                    <a:srgbClr val="008B5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25" name="Freeform 493"/>
                <p:cNvSpPr>
                  <a:spLocks noChangeAspect="1"/>
                </p:cNvSpPr>
                <p:nvPr/>
              </p:nvSpPr>
              <p:spPr bwMode="auto">
                <a:xfrm>
                  <a:off x="942" y="1442"/>
                  <a:ext cx="80" cy="32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0" y="32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2">
                      <a:moveTo>
                        <a:pt x="80" y="26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0" y="32"/>
                      </a:lnTo>
                      <a:lnTo>
                        <a:pt x="80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26" name="Freeform 494"/>
                <p:cNvSpPr>
                  <a:spLocks noChangeAspect="1"/>
                </p:cNvSpPr>
                <p:nvPr/>
              </p:nvSpPr>
              <p:spPr bwMode="auto">
                <a:xfrm>
                  <a:off x="922" y="1448"/>
                  <a:ext cx="80" cy="34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60" y="34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4">
                      <a:moveTo>
                        <a:pt x="80" y="26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60" y="34"/>
                      </a:lnTo>
                      <a:lnTo>
                        <a:pt x="80" y="26"/>
                      </a:lnTo>
                      <a:close/>
                    </a:path>
                  </a:pathLst>
                </a:custGeom>
                <a:solidFill>
                  <a:srgbClr val="008A5B"/>
                </a:solidFill>
                <a:ln w="0">
                  <a:solidFill>
                    <a:srgbClr val="008A5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27" name="Freeform 495"/>
                <p:cNvSpPr>
                  <a:spLocks noChangeAspect="1"/>
                </p:cNvSpPr>
                <p:nvPr/>
              </p:nvSpPr>
              <p:spPr bwMode="auto">
                <a:xfrm>
                  <a:off x="922" y="1448"/>
                  <a:ext cx="80" cy="34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60" y="34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4">
                      <a:moveTo>
                        <a:pt x="80" y="26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60" y="34"/>
                      </a:lnTo>
                      <a:lnTo>
                        <a:pt x="80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28" name="Freeform 496"/>
                <p:cNvSpPr>
                  <a:spLocks noChangeAspect="1"/>
                </p:cNvSpPr>
                <p:nvPr/>
              </p:nvSpPr>
              <p:spPr bwMode="auto">
                <a:xfrm>
                  <a:off x="902" y="1456"/>
                  <a:ext cx="80" cy="32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0" y="32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2">
                      <a:moveTo>
                        <a:pt x="80" y="26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0" y="32"/>
                      </a:lnTo>
                      <a:lnTo>
                        <a:pt x="80" y="26"/>
                      </a:lnTo>
                      <a:close/>
                    </a:path>
                  </a:pathLst>
                </a:custGeom>
                <a:solidFill>
                  <a:srgbClr val="00895B"/>
                </a:solidFill>
                <a:ln w="0">
                  <a:solidFill>
                    <a:srgbClr val="00895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29" name="Freeform 497"/>
                <p:cNvSpPr>
                  <a:spLocks noChangeAspect="1"/>
                </p:cNvSpPr>
                <p:nvPr/>
              </p:nvSpPr>
              <p:spPr bwMode="auto">
                <a:xfrm>
                  <a:off x="902" y="1456"/>
                  <a:ext cx="80" cy="32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0" y="32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2">
                      <a:moveTo>
                        <a:pt x="80" y="26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0" y="32"/>
                      </a:lnTo>
                      <a:lnTo>
                        <a:pt x="80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30" name="Freeform 498"/>
                <p:cNvSpPr>
                  <a:spLocks noChangeAspect="1"/>
                </p:cNvSpPr>
                <p:nvPr/>
              </p:nvSpPr>
              <p:spPr bwMode="auto">
                <a:xfrm>
                  <a:off x="882" y="1462"/>
                  <a:ext cx="80" cy="34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60" y="34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4">
                      <a:moveTo>
                        <a:pt x="80" y="26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60" y="34"/>
                      </a:lnTo>
                      <a:lnTo>
                        <a:pt x="80" y="26"/>
                      </a:lnTo>
                      <a:close/>
                    </a:path>
                  </a:pathLst>
                </a:custGeom>
                <a:solidFill>
                  <a:srgbClr val="00895B"/>
                </a:solidFill>
                <a:ln w="0">
                  <a:solidFill>
                    <a:srgbClr val="00895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31" name="Freeform 499"/>
                <p:cNvSpPr>
                  <a:spLocks noChangeAspect="1"/>
                </p:cNvSpPr>
                <p:nvPr/>
              </p:nvSpPr>
              <p:spPr bwMode="auto">
                <a:xfrm>
                  <a:off x="882" y="1462"/>
                  <a:ext cx="80" cy="34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60" y="34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4">
                      <a:moveTo>
                        <a:pt x="80" y="26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60" y="34"/>
                      </a:lnTo>
                      <a:lnTo>
                        <a:pt x="80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32" name="Freeform 500"/>
                <p:cNvSpPr>
                  <a:spLocks noChangeAspect="1"/>
                </p:cNvSpPr>
                <p:nvPr/>
              </p:nvSpPr>
              <p:spPr bwMode="auto">
                <a:xfrm>
                  <a:off x="862" y="1470"/>
                  <a:ext cx="80" cy="34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58" y="34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4">
                      <a:moveTo>
                        <a:pt x="80" y="26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58" y="34"/>
                      </a:lnTo>
                      <a:lnTo>
                        <a:pt x="80" y="26"/>
                      </a:lnTo>
                      <a:close/>
                    </a:path>
                  </a:pathLst>
                </a:custGeom>
                <a:solidFill>
                  <a:srgbClr val="00885B"/>
                </a:solidFill>
                <a:ln w="0">
                  <a:solidFill>
                    <a:srgbClr val="00885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33" name="Freeform 501"/>
                <p:cNvSpPr>
                  <a:spLocks noChangeAspect="1"/>
                </p:cNvSpPr>
                <p:nvPr/>
              </p:nvSpPr>
              <p:spPr bwMode="auto">
                <a:xfrm>
                  <a:off x="862" y="1470"/>
                  <a:ext cx="80" cy="34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58" y="34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4">
                      <a:moveTo>
                        <a:pt x="80" y="26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58" y="34"/>
                      </a:lnTo>
                      <a:lnTo>
                        <a:pt x="80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34" name="Freeform 502"/>
                <p:cNvSpPr>
                  <a:spLocks noChangeAspect="1"/>
                </p:cNvSpPr>
                <p:nvPr/>
              </p:nvSpPr>
              <p:spPr bwMode="auto">
                <a:xfrm>
                  <a:off x="840" y="1478"/>
                  <a:ext cx="80" cy="32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60" y="32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2">
                      <a:moveTo>
                        <a:pt x="80" y="2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60" y="32"/>
                      </a:lnTo>
                      <a:lnTo>
                        <a:pt x="80" y="26"/>
                      </a:lnTo>
                      <a:close/>
                    </a:path>
                  </a:pathLst>
                </a:custGeom>
                <a:solidFill>
                  <a:srgbClr val="00865C"/>
                </a:solidFill>
                <a:ln w="0">
                  <a:solidFill>
                    <a:srgbClr val="00865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35" name="Freeform 503"/>
                <p:cNvSpPr>
                  <a:spLocks noChangeAspect="1"/>
                </p:cNvSpPr>
                <p:nvPr/>
              </p:nvSpPr>
              <p:spPr bwMode="auto">
                <a:xfrm>
                  <a:off x="840" y="1478"/>
                  <a:ext cx="80" cy="32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60" y="32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2">
                      <a:moveTo>
                        <a:pt x="80" y="2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60" y="32"/>
                      </a:lnTo>
                      <a:lnTo>
                        <a:pt x="80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36" name="Freeform 504"/>
                <p:cNvSpPr>
                  <a:spLocks noChangeAspect="1"/>
                </p:cNvSpPr>
                <p:nvPr/>
              </p:nvSpPr>
              <p:spPr bwMode="auto">
                <a:xfrm>
                  <a:off x="820" y="1484"/>
                  <a:ext cx="80" cy="34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58" y="34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4">
                      <a:moveTo>
                        <a:pt x="80" y="26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58" y="34"/>
                      </a:lnTo>
                      <a:lnTo>
                        <a:pt x="80" y="26"/>
                      </a:lnTo>
                      <a:close/>
                    </a:path>
                  </a:pathLst>
                </a:custGeom>
                <a:solidFill>
                  <a:srgbClr val="00855D"/>
                </a:solidFill>
                <a:ln w="0">
                  <a:solidFill>
                    <a:srgbClr val="00855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37" name="Freeform 505"/>
                <p:cNvSpPr>
                  <a:spLocks noChangeAspect="1"/>
                </p:cNvSpPr>
                <p:nvPr/>
              </p:nvSpPr>
              <p:spPr bwMode="auto">
                <a:xfrm>
                  <a:off x="820" y="1484"/>
                  <a:ext cx="80" cy="34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58" y="34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4">
                      <a:moveTo>
                        <a:pt x="80" y="26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58" y="34"/>
                      </a:lnTo>
                      <a:lnTo>
                        <a:pt x="80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38" name="Freeform 506"/>
                <p:cNvSpPr>
                  <a:spLocks noChangeAspect="1"/>
                </p:cNvSpPr>
                <p:nvPr/>
              </p:nvSpPr>
              <p:spPr bwMode="auto">
                <a:xfrm>
                  <a:off x="798" y="1492"/>
                  <a:ext cx="80" cy="34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60" y="34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4">
                      <a:moveTo>
                        <a:pt x="80" y="26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60" y="34"/>
                      </a:lnTo>
                      <a:lnTo>
                        <a:pt x="80" y="26"/>
                      </a:lnTo>
                      <a:close/>
                    </a:path>
                  </a:pathLst>
                </a:custGeom>
                <a:solidFill>
                  <a:srgbClr val="008460"/>
                </a:solidFill>
                <a:ln w="0">
                  <a:solidFill>
                    <a:srgbClr val="00846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39" name="Freeform 507"/>
                <p:cNvSpPr>
                  <a:spLocks noChangeAspect="1"/>
                </p:cNvSpPr>
                <p:nvPr/>
              </p:nvSpPr>
              <p:spPr bwMode="auto">
                <a:xfrm>
                  <a:off x="798" y="1492"/>
                  <a:ext cx="80" cy="34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60" y="34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4">
                      <a:moveTo>
                        <a:pt x="80" y="26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60" y="34"/>
                      </a:lnTo>
                      <a:lnTo>
                        <a:pt x="80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40" name="Freeform 508"/>
                <p:cNvSpPr>
                  <a:spLocks noChangeAspect="1"/>
                </p:cNvSpPr>
                <p:nvPr/>
              </p:nvSpPr>
              <p:spPr bwMode="auto">
                <a:xfrm>
                  <a:off x="776" y="1500"/>
                  <a:ext cx="82" cy="36"/>
                </a:xfrm>
                <a:custGeom>
                  <a:avLst/>
                  <a:gdLst/>
                  <a:ahLst/>
                  <a:cxnLst>
                    <a:cxn ang="0">
                      <a:pos x="82" y="26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60" y="36"/>
                    </a:cxn>
                    <a:cxn ang="0">
                      <a:pos x="82" y="26"/>
                    </a:cxn>
                  </a:cxnLst>
                  <a:rect l="0" t="0" r="r" b="b"/>
                  <a:pathLst>
                    <a:path w="82" h="36">
                      <a:moveTo>
                        <a:pt x="82" y="26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60" y="36"/>
                      </a:lnTo>
                      <a:lnTo>
                        <a:pt x="82" y="26"/>
                      </a:lnTo>
                      <a:close/>
                    </a:path>
                  </a:pathLst>
                </a:custGeom>
                <a:solidFill>
                  <a:srgbClr val="008262"/>
                </a:solidFill>
                <a:ln w="0">
                  <a:solidFill>
                    <a:srgbClr val="00826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41" name="Freeform 509"/>
                <p:cNvSpPr>
                  <a:spLocks noChangeAspect="1"/>
                </p:cNvSpPr>
                <p:nvPr/>
              </p:nvSpPr>
              <p:spPr bwMode="auto">
                <a:xfrm>
                  <a:off x="776" y="1500"/>
                  <a:ext cx="82" cy="36"/>
                </a:xfrm>
                <a:custGeom>
                  <a:avLst/>
                  <a:gdLst/>
                  <a:ahLst/>
                  <a:cxnLst>
                    <a:cxn ang="0">
                      <a:pos x="82" y="26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60" y="36"/>
                    </a:cxn>
                    <a:cxn ang="0">
                      <a:pos x="82" y="26"/>
                    </a:cxn>
                  </a:cxnLst>
                  <a:rect l="0" t="0" r="r" b="b"/>
                  <a:pathLst>
                    <a:path w="82" h="36">
                      <a:moveTo>
                        <a:pt x="82" y="26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60" y="36"/>
                      </a:lnTo>
                      <a:lnTo>
                        <a:pt x="82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42" name="Freeform 510"/>
                <p:cNvSpPr>
                  <a:spLocks noChangeAspect="1"/>
                </p:cNvSpPr>
                <p:nvPr/>
              </p:nvSpPr>
              <p:spPr bwMode="auto">
                <a:xfrm>
                  <a:off x="756" y="1510"/>
                  <a:ext cx="80" cy="34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58" y="34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4">
                      <a:moveTo>
                        <a:pt x="80" y="26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58" y="34"/>
                      </a:lnTo>
                      <a:lnTo>
                        <a:pt x="80" y="26"/>
                      </a:lnTo>
                      <a:close/>
                    </a:path>
                  </a:pathLst>
                </a:custGeom>
                <a:solidFill>
                  <a:srgbClr val="008066"/>
                </a:solidFill>
                <a:ln w="0">
                  <a:solidFill>
                    <a:srgbClr val="00806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43" name="Freeform 511"/>
                <p:cNvSpPr>
                  <a:spLocks noChangeAspect="1"/>
                </p:cNvSpPr>
                <p:nvPr/>
              </p:nvSpPr>
              <p:spPr bwMode="auto">
                <a:xfrm>
                  <a:off x="756" y="1510"/>
                  <a:ext cx="80" cy="34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58" y="34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4">
                      <a:moveTo>
                        <a:pt x="80" y="26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58" y="34"/>
                      </a:lnTo>
                      <a:lnTo>
                        <a:pt x="80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44" name="Freeform 512"/>
                <p:cNvSpPr>
                  <a:spLocks noChangeAspect="1"/>
                </p:cNvSpPr>
                <p:nvPr/>
              </p:nvSpPr>
              <p:spPr bwMode="auto">
                <a:xfrm>
                  <a:off x="734" y="1518"/>
                  <a:ext cx="80" cy="36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58" y="36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6">
                      <a:moveTo>
                        <a:pt x="80" y="26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58" y="36"/>
                      </a:lnTo>
                      <a:lnTo>
                        <a:pt x="80" y="26"/>
                      </a:lnTo>
                      <a:close/>
                    </a:path>
                  </a:pathLst>
                </a:custGeom>
                <a:solidFill>
                  <a:srgbClr val="007E6B"/>
                </a:solidFill>
                <a:ln w="0">
                  <a:solidFill>
                    <a:srgbClr val="007E6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45" name="Freeform 513"/>
                <p:cNvSpPr>
                  <a:spLocks noChangeAspect="1"/>
                </p:cNvSpPr>
                <p:nvPr/>
              </p:nvSpPr>
              <p:spPr bwMode="auto">
                <a:xfrm>
                  <a:off x="734" y="1518"/>
                  <a:ext cx="80" cy="36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58" y="36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6">
                      <a:moveTo>
                        <a:pt x="80" y="26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58" y="36"/>
                      </a:lnTo>
                      <a:lnTo>
                        <a:pt x="80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46" name="Freeform 514"/>
                <p:cNvSpPr>
                  <a:spLocks noChangeAspect="1"/>
                </p:cNvSpPr>
                <p:nvPr/>
              </p:nvSpPr>
              <p:spPr bwMode="auto">
                <a:xfrm>
                  <a:off x="712" y="1528"/>
                  <a:ext cx="80" cy="36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58" y="36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6">
                      <a:moveTo>
                        <a:pt x="80" y="26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58" y="36"/>
                      </a:lnTo>
                      <a:lnTo>
                        <a:pt x="80" y="26"/>
                      </a:lnTo>
                      <a:close/>
                    </a:path>
                  </a:pathLst>
                </a:custGeom>
                <a:solidFill>
                  <a:srgbClr val="007C70"/>
                </a:solidFill>
                <a:ln w="0">
                  <a:solidFill>
                    <a:srgbClr val="007C7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47" name="Freeform 515"/>
                <p:cNvSpPr>
                  <a:spLocks noChangeAspect="1"/>
                </p:cNvSpPr>
                <p:nvPr/>
              </p:nvSpPr>
              <p:spPr bwMode="auto">
                <a:xfrm>
                  <a:off x="712" y="1528"/>
                  <a:ext cx="80" cy="36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58" y="36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6">
                      <a:moveTo>
                        <a:pt x="80" y="26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58" y="36"/>
                      </a:lnTo>
                      <a:lnTo>
                        <a:pt x="80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48" name="Freeform 516"/>
                <p:cNvSpPr>
                  <a:spLocks noChangeAspect="1"/>
                </p:cNvSpPr>
                <p:nvPr/>
              </p:nvSpPr>
              <p:spPr bwMode="auto">
                <a:xfrm>
                  <a:off x="688" y="1538"/>
                  <a:ext cx="82" cy="38"/>
                </a:xfrm>
                <a:custGeom>
                  <a:avLst/>
                  <a:gdLst/>
                  <a:ahLst/>
                  <a:cxnLst>
                    <a:cxn ang="0">
                      <a:pos x="82" y="26"/>
                    </a:cxn>
                    <a:cxn ang="0">
                      <a:pos x="24" y="0"/>
                    </a:cxn>
                    <a:cxn ang="0">
                      <a:pos x="0" y="12"/>
                    </a:cxn>
                    <a:cxn ang="0">
                      <a:pos x="60" y="38"/>
                    </a:cxn>
                    <a:cxn ang="0">
                      <a:pos x="82" y="26"/>
                    </a:cxn>
                  </a:cxnLst>
                  <a:rect l="0" t="0" r="r" b="b"/>
                  <a:pathLst>
                    <a:path w="82" h="38">
                      <a:moveTo>
                        <a:pt x="82" y="26"/>
                      </a:move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60" y="38"/>
                      </a:lnTo>
                      <a:lnTo>
                        <a:pt x="82" y="26"/>
                      </a:lnTo>
                      <a:close/>
                    </a:path>
                  </a:pathLst>
                </a:custGeom>
                <a:solidFill>
                  <a:srgbClr val="007A75"/>
                </a:solidFill>
                <a:ln w="0">
                  <a:solidFill>
                    <a:srgbClr val="007A7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49" name="Freeform 517"/>
                <p:cNvSpPr>
                  <a:spLocks noChangeAspect="1"/>
                </p:cNvSpPr>
                <p:nvPr/>
              </p:nvSpPr>
              <p:spPr bwMode="auto">
                <a:xfrm>
                  <a:off x="688" y="1538"/>
                  <a:ext cx="82" cy="38"/>
                </a:xfrm>
                <a:custGeom>
                  <a:avLst/>
                  <a:gdLst/>
                  <a:ahLst/>
                  <a:cxnLst>
                    <a:cxn ang="0">
                      <a:pos x="82" y="26"/>
                    </a:cxn>
                    <a:cxn ang="0">
                      <a:pos x="24" y="0"/>
                    </a:cxn>
                    <a:cxn ang="0">
                      <a:pos x="0" y="12"/>
                    </a:cxn>
                    <a:cxn ang="0">
                      <a:pos x="60" y="38"/>
                    </a:cxn>
                    <a:cxn ang="0">
                      <a:pos x="82" y="26"/>
                    </a:cxn>
                  </a:cxnLst>
                  <a:rect l="0" t="0" r="r" b="b"/>
                  <a:pathLst>
                    <a:path w="82" h="38">
                      <a:moveTo>
                        <a:pt x="82" y="26"/>
                      </a:move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60" y="38"/>
                      </a:lnTo>
                      <a:lnTo>
                        <a:pt x="82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50" name="Freeform 518"/>
                <p:cNvSpPr>
                  <a:spLocks noChangeAspect="1"/>
                </p:cNvSpPr>
                <p:nvPr/>
              </p:nvSpPr>
              <p:spPr bwMode="auto">
                <a:xfrm>
                  <a:off x="666" y="1550"/>
                  <a:ext cx="82" cy="38"/>
                </a:xfrm>
                <a:custGeom>
                  <a:avLst/>
                  <a:gdLst/>
                  <a:ahLst/>
                  <a:cxnLst>
                    <a:cxn ang="0">
                      <a:pos x="82" y="26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58" y="38"/>
                    </a:cxn>
                    <a:cxn ang="0">
                      <a:pos x="82" y="26"/>
                    </a:cxn>
                  </a:cxnLst>
                  <a:rect l="0" t="0" r="r" b="b"/>
                  <a:pathLst>
                    <a:path w="82" h="38">
                      <a:moveTo>
                        <a:pt x="82" y="26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58" y="38"/>
                      </a:lnTo>
                      <a:lnTo>
                        <a:pt x="82" y="26"/>
                      </a:lnTo>
                      <a:close/>
                    </a:path>
                  </a:pathLst>
                </a:custGeom>
                <a:solidFill>
                  <a:srgbClr val="00777C"/>
                </a:solidFill>
                <a:ln w="0">
                  <a:solidFill>
                    <a:srgbClr val="00777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51" name="Freeform 519"/>
                <p:cNvSpPr>
                  <a:spLocks noChangeAspect="1"/>
                </p:cNvSpPr>
                <p:nvPr/>
              </p:nvSpPr>
              <p:spPr bwMode="auto">
                <a:xfrm>
                  <a:off x="666" y="1550"/>
                  <a:ext cx="82" cy="38"/>
                </a:xfrm>
                <a:custGeom>
                  <a:avLst/>
                  <a:gdLst/>
                  <a:ahLst/>
                  <a:cxnLst>
                    <a:cxn ang="0">
                      <a:pos x="82" y="26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58" y="38"/>
                    </a:cxn>
                    <a:cxn ang="0">
                      <a:pos x="82" y="26"/>
                    </a:cxn>
                  </a:cxnLst>
                  <a:rect l="0" t="0" r="r" b="b"/>
                  <a:pathLst>
                    <a:path w="82" h="38">
                      <a:moveTo>
                        <a:pt x="82" y="26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58" y="38"/>
                      </a:lnTo>
                      <a:lnTo>
                        <a:pt x="82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52" name="Freeform 520"/>
                <p:cNvSpPr>
                  <a:spLocks noChangeAspect="1"/>
                </p:cNvSpPr>
                <p:nvPr/>
              </p:nvSpPr>
              <p:spPr bwMode="auto">
                <a:xfrm>
                  <a:off x="644" y="1562"/>
                  <a:ext cx="80" cy="40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58" y="40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40">
                      <a:moveTo>
                        <a:pt x="80" y="26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58" y="40"/>
                      </a:lnTo>
                      <a:lnTo>
                        <a:pt x="80" y="26"/>
                      </a:lnTo>
                      <a:close/>
                    </a:path>
                  </a:pathLst>
                </a:custGeom>
                <a:solidFill>
                  <a:srgbClr val="007581"/>
                </a:solidFill>
                <a:ln w="0">
                  <a:solidFill>
                    <a:srgbClr val="00758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53" name="Freeform 521"/>
                <p:cNvSpPr>
                  <a:spLocks noChangeAspect="1"/>
                </p:cNvSpPr>
                <p:nvPr/>
              </p:nvSpPr>
              <p:spPr bwMode="auto">
                <a:xfrm>
                  <a:off x="644" y="1562"/>
                  <a:ext cx="80" cy="40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58" y="40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40">
                      <a:moveTo>
                        <a:pt x="80" y="26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58" y="40"/>
                      </a:lnTo>
                      <a:lnTo>
                        <a:pt x="80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54" name="Freeform 522"/>
                <p:cNvSpPr>
                  <a:spLocks noChangeAspect="1"/>
                </p:cNvSpPr>
                <p:nvPr/>
              </p:nvSpPr>
              <p:spPr bwMode="auto">
                <a:xfrm>
                  <a:off x="620" y="1574"/>
                  <a:ext cx="82" cy="42"/>
                </a:xfrm>
                <a:custGeom>
                  <a:avLst/>
                  <a:gdLst/>
                  <a:ahLst/>
                  <a:cxnLst>
                    <a:cxn ang="0">
                      <a:pos x="82" y="28"/>
                    </a:cxn>
                    <a:cxn ang="0">
                      <a:pos x="24" y="0"/>
                    </a:cxn>
                    <a:cxn ang="0">
                      <a:pos x="0" y="14"/>
                    </a:cxn>
                    <a:cxn ang="0">
                      <a:pos x="58" y="42"/>
                    </a:cxn>
                    <a:cxn ang="0">
                      <a:pos x="82" y="28"/>
                    </a:cxn>
                  </a:cxnLst>
                  <a:rect l="0" t="0" r="r" b="b"/>
                  <a:pathLst>
                    <a:path w="82" h="42">
                      <a:moveTo>
                        <a:pt x="82" y="28"/>
                      </a:moveTo>
                      <a:lnTo>
                        <a:pt x="24" y="0"/>
                      </a:lnTo>
                      <a:lnTo>
                        <a:pt x="0" y="14"/>
                      </a:lnTo>
                      <a:lnTo>
                        <a:pt x="58" y="42"/>
                      </a:lnTo>
                      <a:lnTo>
                        <a:pt x="82" y="28"/>
                      </a:lnTo>
                      <a:close/>
                    </a:path>
                  </a:pathLst>
                </a:custGeom>
                <a:solidFill>
                  <a:srgbClr val="007487"/>
                </a:solidFill>
                <a:ln w="0">
                  <a:solidFill>
                    <a:srgbClr val="00748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55" name="Freeform 523"/>
                <p:cNvSpPr>
                  <a:spLocks noChangeAspect="1"/>
                </p:cNvSpPr>
                <p:nvPr/>
              </p:nvSpPr>
              <p:spPr bwMode="auto">
                <a:xfrm>
                  <a:off x="620" y="1574"/>
                  <a:ext cx="82" cy="42"/>
                </a:xfrm>
                <a:custGeom>
                  <a:avLst/>
                  <a:gdLst/>
                  <a:ahLst/>
                  <a:cxnLst>
                    <a:cxn ang="0">
                      <a:pos x="82" y="28"/>
                    </a:cxn>
                    <a:cxn ang="0">
                      <a:pos x="24" y="0"/>
                    </a:cxn>
                    <a:cxn ang="0">
                      <a:pos x="0" y="14"/>
                    </a:cxn>
                    <a:cxn ang="0">
                      <a:pos x="58" y="42"/>
                    </a:cxn>
                    <a:cxn ang="0">
                      <a:pos x="82" y="28"/>
                    </a:cxn>
                  </a:cxnLst>
                  <a:rect l="0" t="0" r="r" b="b"/>
                  <a:pathLst>
                    <a:path w="82" h="42">
                      <a:moveTo>
                        <a:pt x="82" y="28"/>
                      </a:moveTo>
                      <a:lnTo>
                        <a:pt x="24" y="0"/>
                      </a:lnTo>
                      <a:lnTo>
                        <a:pt x="0" y="14"/>
                      </a:lnTo>
                      <a:lnTo>
                        <a:pt x="58" y="42"/>
                      </a:lnTo>
                      <a:lnTo>
                        <a:pt x="82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56" name="Freeform 524"/>
                <p:cNvSpPr>
                  <a:spLocks noChangeAspect="1"/>
                </p:cNvSpPr>
                <p:nvPr/>
              </p:nvSpPr>
              <p:spPr bwMode="auto">
                <a:xfrm>
                  <a:off x="598" y="1588"/>
                  <a:ext cx="80" cy="44"/>
                </a:xfrm>
                <a:custGeom>
                  <a:avLst/>
                  <a:gdLst/>
                  <a:ahLst/>
                  <a:cxnLst>
                    <a:cxn ang="0">
                      <a:pos x="80" y="28"/>
                    </a:cxn>
                    <a:cxn ang="0">
                      <a:pos x="22" y="0"/>
                    </a:cxn>
                    <a:cxn ang="0">
                      <a:pos x="0" y="14"/>
                    </a:cxn>
                    <a:cxn ang="0">
                      <a:pos x="58" y="44"/>
                    </a:cxn>
                    <a:cxn ang="0">
                      <a:pos x="80" y="28"/>
                    </a:cxn>
                  </a:cxnLst>
                  <a:rect l="0" t="0" r="r" b="b"/>
                  <a:pathLst>
                    <a:path w="80" h="44">
                      <a:moveTo>
                        <a:pt x="80" y="28"/>
                      </a:moveTo>
                      <a:lnTo>
                        <a:pt x="22" y="0"/>
                      </a:lnTo>
                      <a:lnTo>
                        <a:pt x="0" y="14"/>
                      </a:lnTo>
                      <a:lnTo>
                        <a:pt x="58" y="44"/>
                      </a:lnTo>
                      <a:lnTo>
                        <a:pt x="80" y="28"/>
                      </a:lnTo>
                      <a:close/>
                    </a:path>
                  </a:pathLst>
                </a:custGeom>
                <a:solidFill>
                  <a:srgbClr val="00728C"/>
                </a:solidFill>
                <a:ln w="0">
                  <a:solidFill>
                    <a:srgbClr val="00728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57" name="Freeform 525"/>
                <p:cNvSpPr>
                  <a:spLocks noChangeAspect="1"/>
                </p:cNvSpPr>
                <p:nvPr/>
              </p:nvSpPr>
              <p:spPr bwMode="auto">
                <a:xfrm>
                  <a:off x="598" y="1588"/>
                  <a:ext cx="80" cy="44"/>
                </a:xfrm>
                <a:custGeom>
                  <a:avLst/>
                  <a:gdLst/>
                  <a:ahLst/>
                  <a:cxnLst>
                    <a:cxn ang="0">
                      <a:pos x="80" y="28"/>
                    </a:cxn>
                    <a:cxn ang="0">
                      <a:pos x="22" y="0"/>
                    </a:cxn>
                    <a:cxn ang="0">
                      <a:pos x="0" y="14"/>
                    </a:cxn>
                    <a:cxn ang="0">
                      <a:pos x="58" y="44"/>
                    </a:cxn>
                    <a:cxn ang="0">
                      <a:pos x="80" y="28"/>
                    </a:cxn>
                  </a:cxnLst>
                  <a:rect l="0" t="0" r="r" b="b"/>
                  <a:pathLst>
                    <a:path w="80" h="44">
                      <a:moveTo>
                        <a:pt x="80" y="28"/>
                      </a:moveTo>
                      <a:lnTo>
                        <a:pt x="22" y="0"/>
                      </a:lnTo>
                      <a:lnTo>
                        <a:pt x="0" y="14"/>
                      </a:lnTo>
                      <a:lnTo>
                        <a:pt x="58" y="44"/>
                      </a:lnTo>
                      <a:lnTo>
                        <a:pt x="80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58" name="Freeform 526"/>
                <p:cNvSpPr>
                  <a:spLocks noChangeAspect="1"/>
                </p:cNvSpPr>
                <p:nvPr/>
              </p:nvSpPr>
              <p:spPr bwMode="auto">
                <a:xfrm>
                  <a:off x="574" y="1602"/>
                  <a:ext cx="82" cy="46"/>
                </a:xfrm>
                <a:custGeom>
                  <a:avLst/>
                  <a:gdLst/>
                  <a:ahLst/>
                  <a:cxnLst>
                    <a:cxn ang="0">
                      <a:pos x="82" y="30"/>
                    </a:cxn>
                    <a:cxn ang="0">
                      <a:pos x="24" y="0"/>
                    </a:cxn>
                    <a:cxn ang="0">
                      <a:pos x="0" y="14"/>
                    </a:cxn>
                    <a:cxn ang="0">
                      <a:pos x="58" y="46"/>
                    </a:cxn>
                    <a:cxn ang="0">
                      <a:pos x="82" y="30"/>
                    </a:cxn>
                  </a:cxnLst>
                  <a:rect l="0" t="0" r="r" b="b"/>
                  <a:pathLst>
                    <a:path w="82" h="46">
                      <a:moveTo>
                        <a:pt x="82" y="30"/>
                      </a:moveTo>
                      <a:lnTo>
                        <a:pt x="24" y="0"/>
                      </a:lnTo>
                      <a:lnTo>
                        <a:pt x="0" y="14"/>
                      </a:lnTo>
                      <a:lnTo>
                        <a:pt x="58" y="46"/>
                      </a:lnTo>
                      <a:lnTo>
                        <a:pt x="82" y="30"/>
                      </a:lnTo>
                      <a:close/>
                    </a:path>
                  </a:pathLst>
                </a:custGeom>
                <a:solidFill>
                  <a:srgbClr val="00738D"/>
                </a:solidFill>
                <a:ln w="0">
                  <a:solidFill>
                    <a:srgbClr val="00738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59" name="Freeform 527"/>
                <p:cNvSpPr>
                  <a:spLocks noChangeAspect="1"/>
                </p:cNvSpPr>
                <p:nvPr/>
              </p:nvSpPr>
              <p:spPr bwMode="auto">
                <a:xfrm>
                  <a:off x="574" y="1602"/>
                  <a:ext cx="82" cy="46"/>
                </a:xfrm>
                <a:custGeom>
                  <a:avLst/>
                  <a:gdLst/>
                  <a:ahLst/>
                  <a:cxnLst>
                    <a:cxn ang="0">
                      <a:pos x="82" y="30"/>
                    </a:cxn>
                    <a:cxn ang="0">
                      <a:pos x="24" y="0"/>
                    </a:cxn>
                    <a:cxn ang="0">
                      <a:pos x="0" y="14"/>
                    </a:cxn>
                    <a:cxn ang="0">
                      <a:pos x="58" y="46"/>
                    </a:cxn>
                    <a:cxn ang="0">
                      <a:pos x="82" y="30"/>
                    </a:cxn>
                  </a:cxnLst>
                  <a:rect l="0" t="0" r="r" b="b"/>
                  <a:pathLst>
                    <a:path w="82" h="46">
                      <a:moveTo>
                        <a:pt x="82" y="30"/>
                      </a:moveTo>
                      <a:lnTo>
                        <a:pt x="24" y="0"/>
                      </a:lnTo>
                      <a:lnTo>
                        <a:pt x="0" y="14"/>
                      </a:lnTo>
                      <a:lnTo>
                        <a:pt x="58" y="46"/>
                      </a:lnTo>
                      <a:lnTo>
                        <a:pt x="82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60" name="Freeform 528"/>
                <p:cNvSpPr>
                  <a:spLocks noChangeAspect="1"/>
                </p:cNvSpPr>
                <p:nvPr/>
              </p:nvSpPr>
              <p:spPr bwMode="auto">
                <a:xfrm>
                  <a:off x="550" y="1616"/>
                  <a:ext cx="82" cy="48"/>
                </a:xfrm>
                <a:custGeom>
                  <a:avLst/>
                  <a:gdLst/>
                  <a:ahLst/>
                  <a:cxnLst>
                    <a:cxn ang="0">
                      <a:pos x="82" y="32"/>
                    </a:cxn>
                    <a:cxn ang="0">
                      <a:pos x="24" y="0"/>
                    </a:cxn>
                    <a:cxn ang="0">
                      <a:pos x="0" y="14"/>
                    </a:cxn>
                    <a:cxn ang="0">
                      <a:pos x="58" y="48"/>
                    </a:cxn>
                    <a:cxn ang="0">
                      <a:pos x="82" y="32"/>
                    </a:cxn>
                  </a:cxnLst>
                  <a:rect l="0" t="0" r="r" b="b"/>
                  <a:pathLst>
                    <a:path w="82" h="48">
                      <a:moveTo>
                        <a:pt x="82" y="32"/>
                      </a:moveTo>
                      <a:lnTo>
                        <a:pt x="24" y="0"/>
                      </a:lnTo>
                      <a:lnTo>
                        <a:pt x="0" y="14"/>
                      </a:lnTo>
                      <a:lnTo>
                        <a:pt x="58" y="48"/>
                      </a:lnTo>
                      <a:lnTo>
                        <a:pt x="82" y="32"/>
                      </a:lnTo>
                      <a:close/>
                    </a:path>
                  </a:pathLst>
                </a:custGeom>
                <a:solidFill>
                  <a:srgbClr val="00758E"/>
                </a:solidFill>
                <a:ln w="0">
                  <a:solidFill>
                    <a:srgbClr val="00758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61" name="Freeform 529"/>
                <p:cNvSpPr>
                  <a:spLocks noChangeAspect="1"/>
                </p:cNvSpPr>
                <p:nvPr/>
              </p:nvSpPr>
              <p:spPr bwMode="auto">
                <a:xfrm>
                  <a:off x="550" y="1616"/>
                  <a:ext cx="82" cy="48"/>
                </a:xfrm>
                <a:custGeom>
                  <a:avLst/>
                  <a:gdLst/>
                  <a:ahLst/>
                  <a:cxnLst>
                    <a:cxn ang="0">
                      <a:pos x="82" y="32"/>
                    </a:cxn>
                    <a:cxn ang="0">
                      <a:pos x="24" y="0"/>
                    </a:cxn>
                    <a:cxn ang="0">
                      <a:pos x="0" y="14"/>
                    </a:cxn>
                    <a:cxn ang="0">
                      <a:pos x="58" y="48"/>
                    </a:cxn>
                    <a:cxn ang="0">
                      <a:pos x="82" y="32"/>
                    </a:cxn>
                  </a:cxnLst>
                  <a:rect l="0" t="0" r="r" b="b"/>
                  <a:pathLst>
                    <a:path w="82" h="48">
                      <a:moveTo>
                        <a:pt x="82" y="32"/>
                      </a:moveTo>
                      <a:lnTo>
                        <a:pt x="24" y="0"/>
                      </a:lnTo>
                      <a:lnTo>
                        <a:pt x="0" y="14"/>
                      </a:lnTo>
                      <a:lnTo>
                        <a:pt x="58" y="48"/>
                      </a:lnTo>
                      <a:lnTo>
                        <a:pt x="82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62" name="Freeform 530"/>
                <p:cNvSpPr>
                  <a:spLocks noChangeAspect="1"/>
                </p:cNvSpPr>
                <p:nvPr/>
              </p:nvSpPr>
              <p:spPr bwMode="auto">
                <a:xfrm>
                  <a:off x="526" y="1630"/>
                  <a:ext cx="82" cy="50"/>
                </a:xfrm>
                <a:custGeom>
                  <a:avLst/>
                  <a:gdLst/>
                  <a:ahLst/>
                  <a:cxnLst>
                    <a:cxn ang="0">
                      <a:pos x="82" y="34"/>
                    </a:cxn>
                    <a:cxn ang="0">
                      <a:pos x="24" y="0"/>
                    </a:cxn>
                    <a:cxn ang="0">
                      <a:pos x="0" y="14"/>
                    </a:cxn>
                    <a:cxn ang="0">
                      <a:pos x="58" y="50"/>
                    </a:cxn>
                    <a:cxn ang="0">
                      <a:pos x="82" y="34"/>
                    </a:cxn>
                  </a:cxnLst>
                  <a:rect l="0" t="0" r="r" b="b"/>
                  <a:pathLst>
                    <a:path w="82" h="50">
                      <a:moveTo>
                        <a:pt x="82" y="34"/>
                      </a:moveTo>
                      <a:lnTo>
                        <a:pt x="24" y="0"/>
                      </a:lnTo>
                      <a:lnTo>
                        <a:pt x="0" y="14"/>
                      </a:lnTo>
                      <a:lnTo>
                        <a:pt x="58" y="50"/>
                      </a:lnTo>
                      <a:lnTo>
                        <a:pt x="82" y="34"/>
                      </a:lnTo>
                      <a:close/>
                    </a:path>
                  </a:pathLst>
                </a:custGeom>
                <a:solidFill>
                  <a:srgbClr val="00788B"/>
                </a:solidFill>
                <a:ln w="0">
                  <a:solidFill>
                    <a:srgbClr val="00788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63" name="Freeform 531"/>
                <p:cNvSpPr>
                  <a:spLocks noChangeAspect="1"/>
                </p:cNvSpPr>
                <p:nvPr/>
              </p:nvSpPr>
              <p:spPr bwMode="auto">
                <a:xfrm>
                  <a:off x="526" y="1630"/>
                  <a:ext cx="82" cy="50"/>
                </a:xfrm>
                <a:custGeom>
                  <a:avLst/>
                  <a:gdLst/>
                  <a:ahLst/>
                  <a:cxnLst>
                    <a:cxn ang="0">
                      <a:pos x="82" y="34"/>
                    </a:cxn>
                    <a:cxn ang="0">
                      <a:pos x="24" y="0"/>
                    </a:cxn>
                    <a:cxn ang="0">
                      <a:pos x="0" y="14"/>
                    </a:cxn>
                    <a:cxn ang="0">
                      <a:pos x="58" y="50"/>
                    </a:cxn>
                    <a:cxn ang="0">
                      <a:pos x="82" y="34"/>
                    </a:cxn>
                  </a:cxnLst>
                  <a:rect l="0" t="0" r="r" b="b"/>
                  <a:pathLst>
                    <a:path w="82" h="50">
                      <a:moveTo>
                        <a:pt x="82" y="34"/>
                      </a:moveTo>
                      <a:lnTo>
                        <a:pt x="24" y="0"/>
                      </a:lnTo>
                      <a:lnTo>
                        <a:pt x="0" y="14"/>
                      </a:lnTo>
                      <a:lnTo>
                        <a:pt x="58" y="50"/>
                      </a:lnTo>
                      <a:lnTo>
                        <a:pt x="82" y="3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64" name="Freeform 532"/>
                <p:cNvSpPr>
                  <a:spLocks noChangeAspect="1"/>
                </p:cNvSpPr>
                <p:nvPr/>
              </p:nvSpPr>
              <p:spPr bwMode="auto">
                <a:xfrm>
                  <a:off x="502" y="1644"/>
                  <a:ext cx="82" cy="50"/>
                </a:xfrm>
                <a:custGeom>
                  <a:avLst/>
                  <a:gdLst/>
                  <a:ahLst/>
                  <a:cxnLst>
                    <a:cxn ang="0">
                      <a:pos x="82" y="36"/>
                    </a:cxn>
                    <a:cxn ang="0">
                      <a:pos x="24" y="0"/>
                    </a:cxn>
                    <a:cxn ang="0">
                      <a:pos x="0" y="14"/>
                    </a:cxn>
                    <a:cxn ang="0">
                      <a:pos x="58" y="50"/>
                    </a:cxn>
                    <a:cxn ang="0">
                      <a:pos x="82" y="36"/>
                    </a:cxn>
                  </a:cxnLst>
                  <a:rect l="0" t="0" r="r" b="b"/>
                  <a:pathLst>
                    <a:path w="82" h="50">
                      <a:moveTo>
                        <a:pt x="82" y="36"/>
                      </a:moveTo>
                      <a:lnTo>
                        <a:pt x="24" y="0"/>
                      </a:lnTo>
                      <a:lnTo>
                        <a:pt x="0" y="14"/>
                      </a:lnTo>
                      <a:lnTo>
                        <a:pt x="58" y="50"/>
                      </a:lnTo>
                      <a:lnTo>
                        <a:pt x="82" y="36"/>
                      </a:lnTo>
                      <a:close/>
                    </a:path>
                  </a:pathLst>
                </a:custGeom>
                <a:solidFill>
                  <a:srgbClr val="007D85"/>
                </a:solidFill>
                <a:ln w="0">
                  <a:solidFill>
                    <a:srgbClr val="007D8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65" name="Freeform 533"/>
                <p:cNvSpPr>
                  <a:spLocks noChangeAspect="1"/>
                </p:cNvSpPr>
                <p:nvPr/>
              </p:nvSpPr>
              <p:spPr bwMode="auto">
                <a:xfrm>
                  <a:off x="502" y="1644"/>
                  <a:ext cx="82" cy="50"/>
                </a:xfrm>
                <a:custGeom>
                  <a:avLst/>
                  <a:gdLst/>
                  <a:ahLst/>
                  <a:cxnLst>
                    <a:cxn ang="0">
                      <a:pos x="82" y="36"/>
                    </a:cxn>
                    <a:cxn ang="0">
                      <a:pos x="24" y="0"/>
                    </a:cxn>
                    <a:cxn ang="0">
                      <a:pos x="0" y="14"/>
                    </a:cxn>
                    <a:cxn ang="0">
                      <a:pos x="58" y="50"/>
                    </a:cxn>
                    <a:cxn ang="0">
                      <a:pos x="82" y="36"/>
                    </a:cxn>
                  </a:cxnLst>
                  <a:rect l="0" t="0" r="r" b="b"/>
                  <a:pathLst>
                    <a:path w="82" h="50">
                      <a:moveTo>
                        <a:pt x="82" y="36"/>
                      </a:moveTo>
                      <a:lnTo>
                        <a:pt x="24" y="0"/>
                      </a:lnTo>
                      <a:lnTo>
                        <a:pt x="0" y="14"/>
                      </a:lnTo>
                      <a:lnTo>
                        <a:pt x="58" y="50"/>
                      </a:lnTo>
                      <a:lnTo>
                        <a:pt x="82" y="3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66" name="Freeform 534"/>
                <p:cNvSpPr>
                  <a:spLocks noChangeAspect="1"/>
                </p:cNvSpPr>
                <p:nvPr/>
              </p:nvSpPr>
              <p:spPr bwMode="auto">
                <a:xfrm>
                  <a:off x="478" y="1658"/>
                  <a:ext cx="82" cy="50"/>
                </a:xfrm>
                <a:custGeom>
                  <a:avLst/>
                  <a:gdLst/>
                  <a:ahLst/>
                  <a:cxnLst>
                    <a:cxn ang="0">
                      <a:pos x="82" y="36"/>
                    </a:cxn>
                    <a:cxn ang="0">
                      <a:pos x="24" y="0"/>
                    </a:cxn>
                    <a:cxn ang="0">
                      <a:pos x="0" y="12"/>
                    </a:cxn>
                    <a:cxn ang="0">
                      <a:pos x="58" y="50"/>
                    </a:cxn>
                    <a:cxn ang="0">
                      <a:pos x="82" y="36"/>
                    </a:cxn>
                  </a:cxnLst>
                  <a:rect l="0" t="0" r="r" b="b"/>
                  <a:pathLst>
                    <a:path w="82" h="50">
                      <a:moveTo>
                        <a:pt x="82" y="36"/>
                      </a:move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58" y="50"/>
                      </a:lnTo>
                      <a:lnTo>
                        <a:pt x="82" y="36"/>
                      </a:lnTo>
                      <a:close/>
                    </a:path>
                  </a:pathLst>
                </a:custGeom>
                <a:solidFill>
                  <a:srgbClr val="00837B"/>
                </a:solidFill>
                <a:ln w="0">
                  <a:solidFill>
                    <a:srgbClr val="00837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67" name="Freeform 535"/>
                <p:cNvSpPr>
                  <a:spLocks noChangeAspect="1"/>
                </p:cNvSpPr>
                <p:nvPr/>
              </p:nvSpPr>
              <p:spPr bwMode="auto">
                <a:xfrm>
                  <a:off x="478" y="1658"/>
                  <a:ext cx="82" cy="50"/>
                </a:xfrm>
                <a:custGeom>
                  <a:avLst/>
                  <a:gdLst/>
                  <a:ahLst/>
                  <a:cxnLst>
                    <a:cxn ang="0">
                      <a:pos x="82" y="36"/>
                    </a:cxn>
                    <a:cxn ang="0">
                      <a:pos x="24" y="0"/>
                    </a:cxn>
                    <a:cxn ang="0">
                      <a:pos x="0" y="12"/>
                    </a:cxn>
                    <a:cxn ang="0">
                      <a:pos x="58" y="50"/>
                    </a:cxn>
                    <a:cxn ang="0">
                      <a:pos x="82" y="36"/>
                    </a:cxn>
                  </a:cxnLst>
                  <a:rect l="0" t="0" r="r" b="b"/>
                  <a:pathLst>
                    <a:path w="82" h="50">
                      <a:moveTo>
                        <a:pt x="82" y="36"/>
                      </a:move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58" y="50"/>
                      </a:lnTo>
                      <a:lnTo>
                        <a:pt x="82" y="3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68" name="Freeform 536"/>
                <p:cNvSpPr>
                  <a:spLocks noChangeAspect="1"/>
                </p:cNvSpPr>
                <p:nvPr/>
              </p:nvSpPr>
              <p:spPr bwMode="auto">
                <a:xfrm>
                  <a:off x="454" y="1670"/>
                  <a:ext cx="82" cy="50"/>
                </a:xfrm>
                <a:custGeom>
                  <a:avLst/>
                  <a:gdLst/>
                  <a:ahLst/>
                  <a:cxnLst>
                    <a:cxn ang="0">
                      <a:pos x="82" y="38"/>
                    </a:cxn>
                    <a:cxn ang="0">
                      <a:pos x="24" y="0"/>
                    </a:cxn>
                    <a:cxn ang="0">
                      <a:pos x="0" y="12"/>
                    </a:cxn>
                    <a:cxn ang="0">
                      <a:pos x="56" y="50"/>
                    </a:cxn>
                    <a:cxn ang="0">
                      <a:pos x="82" y="38"/>
                    </a:cxn>
                  </a:cxnLst>
                  <a:rect l="0" t="0" r="r" b="b"/>
                  <a:pathLst>
                    <a:path w="82" h="50">
                      <a:moveTo>
                        <a:pt x="82" y="38"/>
                      </a:move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56" y="50"/>
                      </a:lnTo>
                      <a:lnTo>
                        <a:pt x="82" y="38"/>
                      </a:lnTo>
                      <a:close/>
                    </a:path>
                  </a:pathLst>
                </a:custGeom>
                <a:solidFill>
                  <a:srgbClr val="008A6D"/>
                </a:solidFill>
                <a:ln w="0">
                  <a:solidFill>
                    <a:srgbClr val="008A6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69" name="Freeform 537"/>
                <p:cNvSpPr>
                  <a:spLocks noChangeAspect="1"/>
                </p:cNvSpPr>
                <p:nvPr/>
              </p:nvSpPr>
              <p:spPr bwMode="auto">
                <a:xfrm>
                  <a:off x="454" y="1670"/>
                  <a:ext cx="82" cy="50"/>
                </a:xfrm>
                <a:custGeom>
                  <a:avLst/>
                  <a:gdLst/>
                  <a:ahLst/>
                  <a:cxnLst>
                    <a:cxn ang="0">
                      <a:pos x="82" y="38"/>
                    </a:cxn>
                    <a:cxn ang="0">
                      <a:pos x="24" y="0"/>
                    </a:cxn>
                    <a:cxn ang="0">
                      <a:pos x="0" y="12"/>
                    </a:cxn>
                    <a:cxn ang="0">
                      <a:pos x="56" y="50"/>
                    </a:cxn>
                    <a:cxn ang="0">
                      <a:pos x="82" y="38"/>
                    </a:cxn>
                  </a:cxnLst>
                  <a:rect l="0" t="0" r="r" b="b"/>
                  <a:pathLst>
                    <a:path w="82" h="50">
                      <a:moveTo>
                        <a:pt x="82" y="38"/>
                      </a:move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56" y="50"/>
                      </a:lnTo>
                      <a:lnTo>
                        <a:pt x="82" y="3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70" name="Freeform 538"/>
                <p:cNvSpPr>
                  <a:spLocks noChangeAspect="1"/>
                </p:cNvSpPr>
                <p:nvPr/>
              </p:nvSpPr>
              <p:spPr bwMode="auto">
                <a:xfrm>
                  <a:off x="1454" y="1280"/>
                  <a:ext cx="76" cy="30"/>
                </a:xfrm>
                <a:custGeom>
                  <a:avLst/>
                  <a:gdLst/>
                  <a:ahLst/>
                  <a:cxnLst>
                    <a:cxn ang="0">
                      <a:pos x="76" y="24"/>
                    </a:cxn>
                    <a:cxn ang="0">
                      <a:pos x="14" y="0"/>
                    </a:cxn>
                    <a:cxn ang="0">
                      <a:pos x="0" y="6"/>
                    </a:cxn>
                    <a:cxn ang="0">
                      <a:pos x="60" y="30"/>
                    </a:cxn>
                    <a:cxn ang="0">
                      <a:pos x="76" y="24"/>
                    </a:cxn>
                  </a:cxnLst>
                  <a:rect l="0" t="0" r="r" b="b"/>
                  <a:pathLst>
                    <a:path w="76" h="30">
                      <a:moveTo>
                        <a:pt x="76" y="24"/>
                      </a:moveTo>
                      <a:lnTo>
                        <a:pt x="14" y="0"/>
                      </a:lnTo>
                      <a:lnTo>
                        <a:pt x="0" y="6"/>
                      </a:lnTo>
                      <a:lnTo>
                        <a:pt x="60" y="30"/>
                      </a:lnTo>
                      <a:lnTo>
                        <a:pt x="76" y="24"/>
                      </a:lnTo>
                      <a:close/>
                    </a:path>
                  </a:pathLst>
                </a:custGeom>
                <a:solidFill>
                  <a:srgbClr val="00896F"/>
                </a:solidFill>
                <a:ln w="0">
                  <a:solidFill>
                    <a:srgbClr val="0089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71" name="Freeform 539"/>
                <p:cNvSpPr>
                  <a:spLocks noChangeAspect="1"/>
                </p:cNvSpPr>
                <p:nvPr/>
              </p:nvSpPr>
              <p:spPr bwMode="auto">
                <a:xfrm>
                  <a:off x="1454" y="1280"/>
                  <a:ext cx="76" cy="30"/>
                </a:xfrm>
                <a:custGeom>
                  <a:avLst/>
                  <a:gdLst/>
                  <a:ahLst/>
                  <a:cxnLst>
                    <a:cxn ang="0">
                      <a:pos x="76" y="24"/>
                    </a:cxn>
                    <a:cxn ang="0">
                      <a:pos x="14" y="0"/>
                    </a:cxn>
                    <a:cxn ang="0">
                      <a:pos x="0" y="6"/>
                    </a:cxn>
                    <a:cxn ang="0">
                      <a:pos x="60" y="30"/>
                    </a:cxn>
                    <a:cxn ang="0">
                      <a:pos x="76" y="24"/>
                    </a:cxn>
                  </a:cxnLst>
                  <a:rect l="0" t="0" r="r" b="b"/>
                  <a:pathLst>
                    <a:path w="76" h="30">
                      <a:moveTo>
                        <a:pt x="76" y="24"/>
                      </a:moveTo>
                      <a:lnTo>
                        <a:pt x="14" y="0"/>
                      </a:lnTo>
                      <a:lnTo>
                        <a:pt x="0" y="6"/>
                      </a:lnTo>
                      <a:lnTo>
                        <a:pt x="60" y="30"/>
                      </a:lnTo>
                      <a:lnTo>
                        <a:pt x="7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72" name="Freeform 540"/>
                <p:cNvSpPr>
                  <a:spLocks noChangeAspect="1"/>
                </p:cNvSpPr>
                <p:nvPr/>
              </p:nvSpPr>
              <p:spPr bwMode="auto">
                <a:xfrm>
                  <a:off x="1438" y="1286"/>
                  <a:ext cx="76" cy="32"/>
                </a:xfrm>
                <a:custGeom>
                  <a:avLst/>
                  <a:gdLst/>
                  <a:ahLst/>
                  <a:cxnLst>
                    <a:cxn ang="0">
                      <a:pos x="76" y="2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2" y="32"/>
                    </a:cxn>
                    <a:cxn ang="0">
                      <a:pos x="76" y="24"/>
                    </a:cxn>
                  </a:cxnLst>
                  <a:rect l="0" t="0" r="r" b="b"/>
                  <a:pathLst>
                    <a:path w="76" h="32">
                      <a:moveTo>
                        <a:pt x="76" y="2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2" y="32"/>
                      </a:lnTo>
                      <a:lnTo>
                        <a:pt x="76" y="24"/>
                      </a:lnTo>
                      <a:close/>
                    </a:path>
                  </a:pathLst>
                </a:custGeom>
                <a:solidFill>
                  <a:srgbClr val="00896F"/>
                </a:solidFill>
                <a:ln w="0">
                  <a:solidFill>
                    <a:srgbClr val="0089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73" name="Freeform 541"/>
                <p:cNvSpPr>
                  <a:spLocks noChangeAspect="1"/>
                </p:cNvSpPr>
                <p:nvPr/>
              </p:nvSpPr>
              <p:spPr bwMode="auto">
                <a:xfrm>
                  <a:off x="1438" y="1286"/>
                  <a:ext cx="76" cy="32"/>
                </a:xfrm>
                <a:custGeom>
                  <a:avLst/>
                  <a:gdLst/>
                  <a:ahLst/>
                  <a:cxnLst>
                    <a:cxn ang="0">
                      <a:pos x="76" y="2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2" y="32"/>
                    </a:cxn>
                    <a:cxn ang="0">
                      <a:pos x="76" y="24"/>
                    </a:cxn>
                  </a:cxnLst>
                  <a:rect l="0" t="0" r="r" b="b"/>
                  <a:pathLst>
                    <a:path w="76" h="32">
                      <a:moveTo>
                        <a:pt x="76" y="2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2" y="32"/>
                      </a:lnTo>
                      <a:lnTo>
                        <a:pt x="7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74" name="Freeform 542"/>
                <p:cNvSpPr>
                  <a:spLocks noChangeAspect="1"/>
                </p:cNvSpPr>
                <p:nvPr/>
              </p:nvSpPr>
              <p:spPr bwMode="auto">
                <a:xfrm>
                  <a:off x="1422" y="1294"/>
                  <a:ext cx="78" cy="32"/>
                </a:xfrm>
                <a:custGeom>
                  <a:avLst/>
                  <a:gdLst/>
                  <a:ahLst/>
                  <a:cxnLst>
                    <a:cxn ang="0">
                      <a:pos x="78" y="2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2" y="32"/>
                    </a:cxn>
                    <a:cxn ang="0">
                      <a:pos x="78" y="24"/>
                    </a:cxn>
                  </a:cxnLst>
                  <a:rect l="0" t="0" r="r" b="b"/>
                  <a:pathLst>
                    <a:path w="78" h="32">
                      <a:moveTo>
                        <a:pt x="78" y="2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2" y="32"/>
                      </a:lnTo>
                      <a:lnTo>
                        <a:pt x="78" y="24"/>
                      </a:lnTo>
                      <a:close/>
                    </a:path>
                  </a:pathLst>
                </a:custGeom>
                <a:solidFill>
                  <a:srgbClr val="00896F"/>
                </a:solidFill>
                <a:ln w="0">
                  <a:solidFill>
                    <a:srgbClr val="0089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75" name="Freeform 543"/>
                <p:cNvSpPr>
                  <a:spLocks noChangeAspect="1"/>
                </p:cNvSpPr>
                <p:nvPr/>
              </p:nvSpPr>
              <p:spPr bwMode="auto">
                <a:xfrm>
                  <a:off x="1422" y="1294"/>
                  <a:ext cx="78" cy="32"/>
                </a:xfrm>
                <a:custGeom>
                  <a:avLst/>
                  <a:gdLst/>
                  <a:ahLst/>
                  <a:cxnLst>
                    <a:cxn ang="0">
                      <a:pos x="78" y="2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2" y="32"/>
                    </a:cxn>
                    <a:cxn ang="0">
                      <a:pos x="78" y="24"/>
                    </a:cxn>
                  </a:cxnLst>
                  <a:rect l="0" t="0" r="r" b="b"/>
                  <a:pathLst>
                    <a:path w="78" h="32">
                      <a:moveTo>
                        <a:pt x="78" y="2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2" y="32"/>
                      </a:lnTo>
                      <a:lnTo>
                        <a:pt x="78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76" name="Freeform 544"/>
                <p:cNvSpPr>
                  <a:spLocks noChangeAspect="1"/>
                </p:cNvSpPr>
                <p:nvPr/>
              </p:nvSpPr>
              <p:spPr bwMode="auto">
                <a:xfrm>
                  <a:off x="1408" y="1302"/>
                  <a:ext cx="76" cy="30"/>
                </a:xfrm>
                <a:custGeom>
                  <a:avLst/>
                  <a:gdLst/>
                  <a:ahLst/>
                  <a:cxnLst>
                    <a:cxn ang="0">
                      <a:pos x="76" y="24"/>
                    </a:cxn>
                    <a:cxn ang="0">
                      <a:pos x="14" y="0"/>
                    </a:cxn>
                    <a:cxn ang="0">
                      <a:pos x="0" y="6"/>
                    </a:cxn>
                    <a:cxn ang="0">
                      <a:pos x="60" y="30"/>
                    </a:cxn>
                    <a:cxn ang="0">
                      <a:pos x="76" y="24"/>
                    </a:cxn>
                  </a:cxnLst>
                  <a:rect l="0" t="0" r="r" b="b"/>
                  <a:pathLst>
                    <a:path w="76" h="30">
                      <a:moveTo>
                        <a:pt x="76" y="24"/>
                      </a:moveTo>
                      <a:lnTo>
                        <a:pt x="14" y="0"/>
                      </a:lnTo>
                      <a:lnTo>
                        <a:pt x="0" y="6"/>
                      </a:lnTo>
                      <a:lnTo>
                        <a:pt x="60" y="30"/>
                      </a:lnTo>
                      <a:lnTo>
                        <a:pt x="76" y="24"/>
                      </a:lnTo>
                      <a:close/>
                    </a:path>
                  </a:pathLst>
                </a:custGeom>
                <a:solidFill>
                  <a:srgbClr val="00896F"/>
                </a:solidFill>
                <a:ln w="0">
                  <a:solidFill>
                    <a:srgbClr val="0089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77" name="Freeform 545"/>
                <p:cNvSpPr>
                  <a:spLocks noChangeAspect="1"/>
                </p:cNvSpPr>
                <p:nvPr/>
              </p:nvSpPr>
              <p:spPr bwMode="auto">
                <a:xfrm>
                  <a:off x="1408" y="1302"/>
                  <a:ext cx="76" cy="30"/>
                </a:xfrm>
                <a:custGeom>
                  <a:avLst/>
                  <a:gdLst/>
                  <a:ahLst/>
                  <a:cxnLst>
                    <a:cxn ang="0">
                      <a:pos x="76" y="24"/>
                    </a:cxn>
                    <a:cxn ang="0">
                      <a:pos x="14" y="0"/>
                    </a:cxn>
                    <a:cxn ang="0">
                      <a:pos x="0" y="6"/>
                    </a:cxn>
                    <a:cxn ang="0">
                      <a:pos x="60" y="30"/>
                    </a:cxn>
                    <a:cxn ang="0">
                      <a:pos x="76" y="24"/>
                    </a:cxn>
                  </a:cxnLst>
                  <a:rect l="0" t="0" r="r" b="b"/>
                  <a:pathLst>
                    <a:path w="76" h="30">
                      <a:moveTo>
                        <a:pt x="76" y="24"/>
                      </a:moveTo>
                      <a:lnTo>
                        <a:pt x="14" y="0"/>
                      </a:lnTo>
                      <a:lnTo>
                        <a:pt x="0" y="6"/>
                      </a:lnTo>
                      <a:lnTo>
                        <a:pt x="60" y="30"/>
                      </a:lnTo>
                      <a:lnTo>
                        <a:pt x="7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78" name="Freeform 546"/>
                <p:cNvSpPr>
                  <a:spLocks noChangeAspect="1"/>
                </p:cNvSpPr>
                <p:nvPr/>
              </p:nvSpPr>
              <p:spPr bwMode="auto">
                <a:xfrm>
                  <a:off x="1392" y="1308"/>
                  <a:ext cx="76" cy="32"/>
                </a:xfrm>
                <a:custGeom>
                  <a:avLst/>
                  <a:gdLst/>
                  <a:ahLst/>
                  <a:cxnLst>
                    <a:cxn ang="0">
                      <a:pos x="76" y="2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0" y="32"/>
                    </a:cxn>
                    <a:cxn ang="0">
                      <a:pos x="76" y="24"/>
                    </a:cxn>
                  </a:cxnLst>
                  <a:rect l="0" t="0" r="r" b="b"/>
                  <a:pathLst>
                    <a:path w="76" h="32">
                      <a:moveTo>
                        <a:pt x="76" y="2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0" y="32"/>
                      </a:lnTo>
                      <a:lnTo>
                        <a:pt x="76" y="24"/>
                      </a:lnTo>
                      <a:close/>
                    </a:path>
                  </a:pathLst>
                </a:custGeom>
                <a:solidFill>
                  <a:srgbClr val="008A6F"/>
                </a:solidFill>
                <a:ln w="0">
                  <a:solidFill>
                    <a:srgbClr val="008A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79" name="Freeform 547"/>
                <p:cNvSpPr>
                  <a:spLocks noChangeAspect="1"/>
                </p:cNvSpPr>
                <p:nvPr/>
              </p:nvSpPr>
              <p:spPr bwMode="auto">
                <a:xfrm>
                  <a:off x="1392" y="1308"/>
                  <a:ext cx="76" cy="32"/>
                </a:xfrm>
                <a:custGeom>
                  <a:avLst/>
                  <a:gdLst/>
                  <a:ahLst/>
                  <a:cxnLst>
                    <a:cxn ang="0">
                      <a:pos x="76" y="2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0" y="32"/>
                    </a:cxn>
                    <a:cxn ang="0">
                      <a:pos x="76" y="24"/>
                    </a:cxn>
                  </a:cxnLst>
                  <a:rect l="0" t="0" r="r" b="b"/>
                  <a:pathLst>
                    <a:path w="76" h="32">
                      <a:moveTo>
                        <a:pt x="76" y="2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0" y="32"/>
                      </a:lnTo>
                      <a:lnTo>
                        <a:pt x="7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80" name="Freeform 548"/>
                <p:cNvSpPr>
                  <a:spLocks noChangeAspect="1"/>
                </p:cNvSpPr>
                <p:nvPr/>
              </p:nvSpPr>
              <p:spPr bwMode="auto">
                <a:xfrm>
                  <a:off x="1376" y="1316"/>
                  <a:ext cx="76" cy="32"/>
                </a:xfrm>
                <a:custGeom>
                  <a:avLst/>
                  <a:gdLst/>
                  <a:ahLst/>
                  <a:cxnLst>
                    <a:cxn ang="0">
                      <a:pos x="76" y="24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0" y="32"/>
                    </a:cxn>
                    <a:cxn ang="0">
                      <a:pos x="76" y="24"/>
                    </a:cxn>
                  </a:cxnLst>
                  <a:rect l="0" t="0" r="r" b="b"/>
                  <a:pathLst>
                    <a:path w="76" h="32">
                      <a:moveTo>
                        <a:pt x="76" y="24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0" y="32"/>
                      </a:lnTo>
                      <a:lnTo>
                        <a:pt x="76" y="24"/>
                      </a:lnTo>
                      <a:close/>
                    </a:path>
                  </a:pathLst>
                </a:custGeom>
                <a:solidFill>
                  <a:srgbClr val="008A6F"/>
                </a:solidFill>
                <a:ln w="0">
                  <a:solidFill>
                    <a:srgbClr val="008A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81" name="Freeform 549"/>
                <p:cNvSpPr>
                  <a:spLocks noChangeAspect="1"/>
                </p:cNvSpPr>
                <p:nvPr/>
              </p:nvSpPr>
              <p:spPr bwMode="auto">
                <a:xfrm>
                  <a:off x="1376" y="1316"/>
                  <a:ext cx="76" cy="32"/>
                </a:xfrm>
                <a:custGeom>
                  <a:avLst/>
                  <a:gdLst/>
                  <a:ahLst/>
                  <a:cxnLst>
                    <a:cxn ang="0">
                      <a:pos x="76" y="24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0" y="32"/>
                    </a:cxn>
                    <a:cxn ang="0">
                      <a:pos x="76" y="24"/>
                    </a:cxn>
                  </a:cxnLst>
                  <a:rect l="0" t="0" r="r" b="b"/>
                  <a:pathLst>
                    <a:path w="76" h="32">
                      <a:moveTo>
                        <a:pt x="76" y="24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0" y="32"/>
                      </a:lnTo>
                      <a:lnTo>
                        <a:pt x="7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82" name="Freeform 550"/>
                <p:cNvSpPr>
                  <a:spLocks noChangeAspect="1"/>
                </p:cNvSpPr>
                <p:nvPr/>
              </p:nvSpPr>
              <p:spPr bwMode="auto">
                <a:xfrm>
                  <a:off x="1360" y="1322"/>
                  <a:ext cx="76" cy="32"/>
                </a:xfrm>
                <a:custGeom>
                  <a:avLst/>
                  <a:gdLst/>
                  <a:ahLst/>
                  <a:cxnLst>
                    <a:cxn ang="0">
                      <a:pos x="76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0" y="32"/>
                    </a:cxn>
                    <a:cxn ang="0">
                      <a:pos x="76" y="26"/>
                    </a:cxn>
                  </a:cxnLst>
                  <a:rect l="0" t="0" r="r" b="b"/>
                  <a:pathLst>
                    <a:path w="76" h="32">
                      <a:moveTo>
                        <a:pt x="76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0" y="32"/>
                      </a:lnTo>
                      <a:lnTo>
                        <a:pt x="76" y="26"/>
                      </a:lnTo>
                      <a:close/>
                    </a:path>
                  </a:pathLst>
                </a:custGeom>
                <a:solidFill>
                  <a:srgbClr val="008A6F"/>
                </a:solidFill>
                <a:ln w="0">
                  <a:solidFill>
                    <a:srgbClr val="008A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83" name="Freeform 551"/>
                <p:cNvSpPr>
                  <a:spLocks noChangeAspect="1"/>
                </p:cNvSpPr>
                <p:nvPr/>
              </p:nvSpPr>
              <p:spPr bwMode="auto">
                <a:xfrm>
                  <a:off x="1360" y="1322"/>
                  <a:ext cx="76" cy="32"/>
                </a:xfrm>
                <a:custGeom>
                  <a:avLst/>
                  <a:gdLst/>
                  <a:ahLst/>
                  <a:cxnLst>
                    <a:cxn ang="0">
                      <a:pos x="76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0" y="32"/>
                    </a:cxn>
                    <a:cxn ang="0">
                      <a:pos x="76" y="26"/>
                    </a:cxn>
                  </a:cxnLst>
                  <a:rect l="0" t="0" r="r" b="b"/>
                  <a:pathLst>
                    <a:path w="76" h="32">
                      <a:moveTo>
                        <a:pt x="76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0" y="32"/>
                      </a:lnTo>
                      <a:lnTo>
                        <a:pt x="7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84" name="Freeform 552"/>
                <p:cNvSpPr>
                  <a:spLocks noChangeAspect="1"/>
                </p:cNvSpPr>
                <p:nvPr/>
              </p:nvSpPr>
              <p:spPr bwMode="auto">
                <a:xfrm>
                  <a:off x="1344" y="1330"/>
                  <a:ext cx="76" cy="32"/>
                </a:xfrm>
                <a:custGeom>
                  <a:avLst/>
                  <a:gdLst/>
                  <a:ahLst/>
                  <a:cxnLst>
                    <a:cxn ang="0">
                      <a:pos x="76" y="2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0" y="32"/>
                    </a:cxn>
                    <a:cxn ang="0">
                      <a:pos x="76" y="24"/>
                    </a:cxn>
                  </a:cxnLst>
                  <a:rect l="0" t="0" r="r" b="b"/>
                  <a:pathLst>
                    <a:path w="76" h="32">
                      <a:moveTo>
                        <a:pt x="76" y="2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0" y="32"/>
                      </a:lnTo>
                      <a:lnTo>
                        <a:pt x="76" y="24"/>
                      </a:lnTo>
                      <a:close/>
                    </a:path>
                  </a:pathLst>
                </a:custGeom>
                <a:solidFill>
                  <a:srgbClr val="008A6E"/>
                </a:solidFill>
                <a:ln w="0">
                  <a:solidFill>
                    <a:srgbClr val="008A6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85" name="Freeform 553"/>
                <p:cNvSpPr>
                  <a:spLocks noChangeAspect="1"/>
                </p:cNvSpPr>
                <p:nvPr/>
              </p:nvSpPr>
              <p:spPr bwMode="auto">
                <a:xfrm>
                  <a:off x="1344" y="1330"/>
                  <a:ext cx="76" cy="32"/>
                </a:xfrm>
                <a:custGeom>
                  <a:avLst/>
                  <a:gdLst/>
                  <a:ahLst/>
                  <a:cxnLst>
                    <a:cxn ang="0">
                      <a:pos x="76" y="2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0" y="32"/>
                    </a:cxn>
                    <a:cxn ang="0">
                      <a:pos x="76" y="24"/>
                    </a:cxn>
                  </a:cxnLst>
                  <a:rect l="0" t="0" r="r" b="b"/>
                  <a:pathLst>
                    <a:path w="76" h="32">
                      <a:moveTo>
                        <a:pt x="76" y="2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0" y="32"/>
                      </a:lnTo>
                      <a:lnTo>
                        <a:pt x="7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86" name="Freeform 554"/>
                <p:cNvSpPr>
                  <a:spLocks noChangeAspect="1"/>
                </p:cNvSpPr>
                <p:nvPr/>
              </p:nvSpPr>
              <p:spPr bwMode="auto">
                <a:xfrm>
                  <a:off x="1326" y="1338"/>
                  <a:ext cx="78" cy="32"/>
                </a:xfrm>
                <a:custGeom>
                  <a:avLst/>
                  <a:gdLst/>
                  <a:ahLst/>
                  <a:cxnLst>
                    <a:cxn ang="0">
                      <a:pos x="78" y="24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2" y="32"/>
                    </a:cxn>
                    <a:cxn ang="0">
                      <a:pos x="78" y="24"/>
                    </a:cxn>
                  </a:cxnLst>
                  <a:rect l="0" t="0" r="r" b="b"/>
                  <a:pathLst>
                    <a:path w="78" h="32">
                      <a:moveTo>
                        <a:pt x="78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2" y="32"/>
                      </a:lnTo>
                      <a:lnTo>
                        <a:pt x="78" y="24"/>
                      </a:lnTo>
                      <a:close/>
                    </a:path>
                  </a:pathLst>
                </a:custGeom>
                <a:solidFill>
                  <a:srgbClr val="008A6E"/>
                </a:solidFill>
                <a:ln w="0">
                  <a:solidFill>
                    <a:srgbClr val="008A6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87" name="Freeform 555"/>
                <p:cNvSpPr>
                  <a:spLocks noChangeAspect="1"/>
                </p:cNvSpPr>
                <p:nvPr/>
              </p:nvSpPr>
              <p:spPr bwMode="auto">
                <a:xfrm>
                  <a:off x="1326" y="1338"/>
                  <a:ext cx="78" cy="32"/>
                </a:xfrm>
                <a:custGeom>
                  <a:avLst/>
                  <a:gdLst/>
                  <a:ahLst/>
                  <a:cxnLst>
                    <a:cxn ang="0">
                      <a:pos x="78" y="24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2" y="32"/>
                    </a:cxn>
                    <a:cxn ang="0">
                      <a:pos x="78" y="24"/>
                    </a:cxn>
                  </a:cxnLst>
                  <a:rect l="0" t="0" r="r" b="b"/>
                  <a:pathLst>
                    <a:path w="78" h="32">
                      <a:moveTo>
                        <a:pt x="78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2" y="32"/>
                      </a:lnTo>
                      <a:lnTo>
                        <a:pt x="78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88" name="Freeform 556"/>
                <p:cNvSpPr>
                  <a:spLocks noChangeAspect="1"/>
                </p:cNvSpPr>
                <p:nvPr/>
              </p:nvSpPr>
              <p:spPr bwMode="auto">
                <a:xfrm>
                  <a:off x="1310" y="1344"/>
                  <a:ext cx="78" cy="34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2" y="34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4">
                      <a:moveTo>
                        <a:pt x="78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2" y="34"/>
                      </a:lnTo>
                      <a:lnTo>
                        <a:pt x="78" y="26"/>
                      </a:lnTo>
                      <a:close/>
                    </a:path>
                  </a:pathLst>
                </a:custGeom>
                <a:solidFill>
                  <a:srgbClr val="008A6D"/>
                </a:solidFill>
                <a:ln w="0">
                  <a:solidFill>
                    <a:srgbClr val="008A6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89" name="Freeform 557"/>
                <p:cNvSpPr>
                  <a:spLocks noChangeAspect="1"/>
                </p:cNvSpPr>
                <p:nvPr/>
              </p:nvSpPr>
              <p:spPr bwMode="auto">
                <a:xfrm>
                  <a:off x="1310" y="1344"/>
                  <a:ext cx="78" cy="34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2" y="34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4">
                      <a:moveTo>
                        <a:pt x="78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2" y="34"/>
                      </a:lnTo>
                      <a:lnTo>
                        <a:pt x="7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90" name="Freeform 558"/>
                <p:cNvSpPr>
                  <a:spLocks noChangeAspect="1"/>
                </p:cNvSpPr>
                <p:nvPr/>
              </p:nvSpPr>
              <p:spPr bwMode="auto">
                <a:xfrm>
                  <a:off x="1294" y="1352"/>
                  <a:ext cx="78" cy="34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2" y="34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4">
                      <a:moveTo>
                        <a:pt x="78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2" y="34"/>
                      </a:lnTo>
                      <a:lnTo>
                        <a:pt x="78" y="26"/>
                      </a:lnTo>
                      <a:close/>
                    </a:path>
                  </a:pathLst>
                </a:custGeom>
                <a:solidFill>
                  <a:srgbClr val="008A6D"/>
                </a:solidFill>
                <a:ln w="0">
                  <a:solidFill>
                    <a:srgbClr val="008A6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91" name="Freeform 559"/>
                <p:cNvSpPr>
                  <a:spLocks noChangeAspect="1"/>
                </p:cNvSpPr>
                <p:nvPr/>
              </p:nvSpPr>
              <p:spPr bwMode="auto">
                <a:xfrm>
                  <a:off x="1294" y="1352"/>
                  <a:ext cx="78" cy="34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2" y="34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4">
                      <a:moveTo>
                        <a:pt x="78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2" y="34"/>
                      </a:lnTo>
                      <a:lnTo>
                        <a:pt x="7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92" name="Freeform 560"/>
                <p:cNvSpPr>
                  <a:spLocks noChangeAspect="1"/>
                </p:cNvSpPr>
                <p:nvPr/>
              </p:nvSpPr>
              <p:spPr bwMode="auto">
                <a:xfrm>
                  <a:off x="1276" y="1360"/>
                  <a:ext cx="80" cy="34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2" y="34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4">
                      <a:moveTo>
                        <a:pt x="80" y="26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2" y="34"/>
                      </a:lnTo>
                      <a:lnTo>
                        <a:pt x="80" y="26"/>
                      </a:lnTo>
                      <a:close/>
                    </a:path>
                  </a:pathLst>
                </a:custGeom>
                <a:solidFill>
                  <a:srgbClr val="008A6C"/>
                </a:solidFill>
                <a:ln w="0">
                  <a:solidFill>
                    <a:srgbClr val="008A6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93" name="Freeform 561"/>
                <p:cNvSpPr>
                  <a:spLocks noChangeAspect="1"/>
                </p:cNvSpPr>
                <p:nvPr/>
              </p:nvSpPr>
              <p:spPr bwMode="auto">
                <a:xfrm>
                  <a:off x="1276" y="1360"/>
                  <a:ext cx="80" cy="34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2" y="34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4">
                      <a:moveTo>
                        <a:pt x="80" y="26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2" y="34"/>
                      </a:lnTo>
                      <a:lnTo>
                        <a:pt x="80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94" name="Freeform 562"/>
                <p:cNvSpPr>
                  <a:spLocks noChangeAspect="1"/>
                </p:cNvSpPr>
                <p:nvPr/>
              </p:nvSpPr>
              <p:spPr bwMode="auto">
                <a:xfrm>
                  <a:off x="1260" y="1366"/>
                  <a:ext cx="78" cy="34"/>
                </a:xfrm>
                <a:custGeom>
                  <a:avLst/>
                  <a:gdLst/>
                  <a:ahLst/>
                  <a:cxnLst>
                    <a:cxn ang="0">
                      <a:pos x="78" y="28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2" y="34"/>
                    </a:cxn>
                    <a:cxn ang="0">
                      <a:pos x="78" y="28"/>
                    </a:cxn>
                  </a:cxnLst>
                  <a:rect l="0" t="0" r="r" b="b"/>
                  <a:pathLst>
                    <a:path w="78" h="34">
                      <a:moveTo>
                        <a:pt x="78" y="28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2" y="34"/>
                      </a:lnTo>
                      <a:lnTo>
                        <a:pt x="78" y="28"/>
                      </a:lnTo>
                      <a:close/>
                    </a:path>
                  </a:pathLst>
                </a:custGeom>
                <a:solidFill>
                  <a:srgbClr val="008B6B"/>
                </a:solidFill>
                <a:ln w="0">
                  <a:solidFill>
                    <a:srgbClr val="008B6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95" name="Freeform 563"/>
                <p:cNvSpPr>
                  <a:spLocks noChangeAspect="1"/>
                </p:cNvSpPr>
                <p:nvPr/>
              </p:nvSpPr>
              <p:spPr bwMode="auto">
                <a:xfrm>
                  <a:off x="1260" y="1366"/>
                  <a:ext cx="78" cy="34"/>
                </a:xfrm>
                <a:custGeom>
                  <a:avLst/>
                  <a:gdLst/>
                  <a:ahLst/>
                  <a:cxnLst>
                    <a:cxn ang="0">
                      <a:pos x="78" y="28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2" y="34"/>
                    </a:cxn>
                    <a:cxn ang="0">
                      <a:pos x="78" y="28"/>
                    </a:cxn>
                  </a:cxnLst>
                  <a:rect l="0" t="0" r="r" b="b"/>
                  <a:pathLst>
                    <a:path w="78" h="34">
                      <a:moveTo>
                        <a:pt x="78" y="28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2" y="34"/>
                      </a:lnTo>
                      <a:lnTo>
                        <a:pt x="78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96" name="Freeform 564"/>
                <p:cNvSpPr>
                  <a:spLocks noChangeAspect="1"/>
                </p:cNvSpPr>
                <p:nvPr/>
              </p:nvSpPr>
              <p:spPr bwMode="auto">
                <a:xfrm>
                  <a:off x="1242" y="1374"/>
                  <a:ext cx="80" cy="34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62" y="34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4">
                      <a:moveTo>
                        <a:pt x="80" y="26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62" y="34"/>
                      </a:lnTo>
                      <a:lnTo>
                        <a:pt x="80" y="26"/>
                      </a:lnTo>
                      <a:close/>
                    </a:path>
                  </a:pathLst>
                </a:custGeom>
                <a:solidFill>
                  <a:srgbClr val="008B6A"/>
                </a:solidFill>
                <a:ln w="0">
                  <a:solidFill>
                    <a:srgbClr val="008B6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97" name="Freeform 565"/>
                <p:cNvSpPr>
                  <a:spLocks noChangeAspect="1"/>
                </p:cNvSpPr>
                <p:nvPr/>
              </p:nvSpPr>
              <p:spPr bwMode="auto">
                <a:xfrm>
                  <a:off x="1242" y="1374"/>
                  <a:ext cx="80" cy="34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62" y="34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4">
                      <a:moveTo>
                        <a:pt x="80" y="26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62" y="34"/>
                      </a:lnTo>
                      <a:lnTo>
                        <a:pt x="80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98" name="Freeform 566"/>
                <p:cNvSpPr>
                  <a:spLocks noChangeAspect="1"/>
                </p:cNvSpPr>
                <p:nvPr/>
              </p:nvSpPr>
              <p:spPr bwMode="auto">
                <a:xfrm>
                  <a:off x="1226" y="1382"/>
                  <a:ext cx="78" cy="34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0" y="34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4">
                      <a:moveTo>
                        <a:pt x="78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0" y="34"/>
                      </a:lnTo>
                      <a:lnTo>
                        <a:pt x="78" y="26"/>
                      </a:lnTo>
                      <a:close/>
                    </a:path>
                  </a:pathLst>
                </a:custGeom>
                <a:solidFill>
                  <a:srgbClr val="008B69"/>
                </a:solidFill>
                <a:ln w="0">
                  <a:solidFill>
                    <a:srgbClr val="008B6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6999" name="Freeform 567"/>
                <p:cNvSpPr>
                  <a:spLocks noChangeAspect="1"/>
                </p:cNvSpPr>
                <p:nvPr/>
              </p:nvSpPr>
              <p:spPr bwMode="auto">
                <a:xfrm>
                  <a:off x="1226" y="1382"/>
                  <a:ext cx="78" cy="34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0" y="34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4">
                      <a:moveTo>
                        <a:pt x="78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0" y="34"/>
                      </a:lnTo>
                      <a:lnTo>
                        <a:pt x="7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00" name="Freeform 568"/>
                <p:cNvSpPr>
                  <a:spLocks noChangeAspect="1"/>
                </p:cNvSpPr>
                <p:nvPr/>
              </p:nvSpPr>
              <p:spPr bwMode="auto">
                <a:xfrm>
                  <a:off x="1208" y="1390"/>
                  <a:ext cx="78" cy="34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2" y="34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4">
                      <a:moveTo>
                        <a:pt x="78" y="26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2" y="34"/>
                      </a:lnTo>
                      <a:lnTo>
                        <a:pt x="78" y="26"/>
                      </a:lnTo>
                      <a:close/>
                    </a:path>
                  </a:pathLst>
                </a:custGeom>
                <a:solidFill>
                  <a:srgbClr val="008B68"/>
                </a:solidFill>
                <a:ln w="0">
                  <a:solidFill>
                    <a:srgbClr val="008B6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01" name="Freeform 569"/>
                <p:cNvSpPr>
                  <a:spLocks noChangeAspect="1"/>
                </p:cNvSpPr>
                <p:nvPr/>
              </p:nvSpPr>
              <p:spPr bwMode="auto">
                <a:xfrm>
                  <a:off x="1208" y="1390"/>
                  <a:ext cx="78" cy="34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2" y="34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4">
                      <a:moveTo>
                        <a:pt x="78" y="26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2" y="34"/>
                      </a:lnTo>
                      <a:lnTo>
                        <a:pt x="7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02" name="Freeform 570"/>
                <p:cNvSpPr>
                  <a:spLocks noChangeAspect="1"/>
                </p:cNvSpPr>
                <p:nvPr/>
              </p:nvSpPr>
              <p:spPr bwMode="auto">
                <a:xfrm>
                  <a:off x="1190" y="1396"/>
                  <a:ext cx="80" cy="34"/>
                </a:xfrm>
                <a:custGeom>
                  <a:avLst/>
                  <a:gdLst/>
                  <a:ahLst/>
                  <a:cxnLst>
                    <a:cxn ang="0">
                      <a:pos x="80" y="28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62" y="34"/>
                    </a:cxn>
                    <a:cxn ang="0">
                      <a:pos x="80" y="28"/>
                    </a:cxn>
                  </a:cxnLst>
                  <a:rect l="0" t="0" r="r" b="b"/>
                  <a:pathLst>
                    <a:path w="80" h="34">
                      <a:moveTo>
                        <a:pt x="80" y="28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62" y="34"/>
                      </a:lnTo>
                      <a:lnTo>
                        <a:pt x="80" y="28"/>
                      </a:lnTo>
                      <a:close/>
                    </a:path>
                  </a:pathLst>
                </a:custGeom>
                <a:solidFill>
                  <a:srgbClr val="008B67"/>
                </a:solidFill>
                <a:ln w="0">
                  <a:solidFill>
                    <a:srgbClr val="008B6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03" name="Freeform 571"/>
                <p:cNvSpPr>
                  <a:spLocks noChangeAspect="1"/>
                </p:cNvSpPr>
                <p:nvPr/>
              </p:nvSpPr>
              <p:spPr bwMode="auto">
                <a:xfrm>
                  <a:off x="1190" y="1396"/>
                  <a:ext cx="80" cy="34"/>
                </a:xfrm>
                <a:custGeom>
                  <a:avLst/>
                  <a:gdLst/>
                  <a:ahLst/>
                  <a:cxnLst>
                    <a:cxn ang="0">
                      <a:pos x="80" y="28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62" y="34"/>
                    </a:cxn>
                    <a:cxn ang="0">
                      <a:pos x="80" y="28"/>
                    </a:cxn>
                  </a:cxnLst>
                  <a:rect l="0" t="0" r="r" b="b"/>
                  <a:pathLst>
                    <a:path w="80" h="34">
                      <a:moveTo>
                        <a:pt x="80" y="28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62" y="34"/>
                      </a:lnTo>
                      <a:lnTo>
                        <a:pt x="80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04" name="Freeform 572"/>
                <p:cNvSpPr>
                  <a:spLocks noChangeAspect="1"/>
                </p:cNvSpPr>
                <p:nvPr/>
              </p:nvSpPr>
              <p:spPr bwMode="auto">
                <a:xfrm>
                  <a:off x="1172" y="1404"/>
                  <a:ext cx="80" cy="34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62" y="34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4">
                      <a:moveTo>
                        <a:pt x="80" y="26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62" y="34"/>
                      </a:lnTo>
                      <a:lnTo>
                        <a:pt x="80" y="26"/>
                      </a:lnTo>
                      <a:close/>
                    </a:path>
                  </a:pathLst>
                </a:custGeom>
                <a:solidFill>
                  <a:srgbClr val="008C65"/>
                </a:solidFill>
                <a:ln w="0">
                  <a:solidFill>
                    <a:srgbClr val="008C6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05" name="Freeform 573"/>
                <p:cNvSpPr>
                  <a:spLocks noChangeAspect="1"/>
                </p:cNvSpPr>
                <p:nvPr/>
              </p:nvSpPr>
              <p:spPr bwMode="auto">
                <a:xfrm>
                  <a:off x="1172" y="1404"/>
                  <a:ext cx="80" cy="34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62" y="34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4">
                      <a:moveTo>
                        <a:pt x="80" y="26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62" y="34"/>
                      </a:lnTo>
                      <a:lnTo>
                        <a:pt x="80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06" name="Freeform 574"/>
                <p:cNvSpPr>
                  <a:spLocks noChangeAspect="1"/>
                </p:cNvSpPr>
                <p:nvPr/>
              </p:nvSpPr>
              <p:spPr bwMode="auto">
                <a:xfrm>
                  <a:off x="1154" y="1412"/>
                  <a:ext cx="80" cy="34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2" y="34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4">
                      <a:moveTo>
                        <a:pt x="80" y="26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2" y="34"/>
                      </a:lnTo>
                      <a:lnTo>
                        <a:pt x="80" y="26"/>
                      </a:lnTo>
                      <a:close/>
                    </a:path>
                  </a:pathLst>
                </a:custGeom>
                <a:solidFill>
                  <a:srgbClr val="008C63"/>
                </a:solidFill>
                <a:ln w="0">
                  <a:solidFill>
                    <a:srgbClr val="008C6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07" name="Freeform 575"/>
                <p:cNvSpPr>
                  <a:spLocks noChangeAspect="1"/>
                </p:cNvSpPr>
                <p:nvPr/>
              </p:nvSpPr>
              <p:spPr bwMode="auto">
                <a:xfrm>
                  <a:off x="1154" y="1412"/>
                  <a:ext cx="80" cy="34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2" y="34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4">
                      <a:moveTo>
                        <a:pt x="80" y="26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2" y="34"/>
                      </a:lnTo>
                      <a:lnTo>
                        <a:pt x="80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08" name="Freeform 576"/>
                <p:cNvSpPr>
                  <a:spLocks noChangeAspect="1"/>
                </p:cNvSpPr>
                <p:nvPr/>
              </p:nvSpPr>
              <p:spPr bwMode="auto">
                <a:xfrm>
                  <a:off x="1136" y="1418"/>
                  <a:ext cx="80" cy="34"/>
                </a:xfrm>
                <a:custGeom>
                  <a:avLst/>
                  <a:gdLst/>
                  <a:ahLst/>
                  <a:cxnLst>
                    <a:cxn ang="0">
                      <a:pos x="80" y="28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62" y="34"/>
                    </a:cxn>
                    <a:cxn ang="0">
                      <a:pos x="80" y="28"/>
                    </a:cxn>
                  </a:cxnLst>
                  <a:rect l="0" t="0" r="r" b="b"/>
                  <a:pathLst>
                    <a:path w="80" h="34">
                      <a:moveTo>
                        <a:pt x="80" y="28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62" y="34"/>
                      </a:lnTo>
                      <a:lnTo>
                        <a:pt x="80" y="28"/>
                      </a:lnTo>
                      <a:close/>
                    </a:path>
                  </a:pathLst>
                </a:custGeom>
                <a:solidFill>
                  <a:srgbClr val="008C62"/>
                </a:solidFill>
                <a:ln w="0">
                  <a:solidFill>
                    <a:srgbClr val="008C6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09" name="Freeform 577"/>
                <p:cNvSpPr>
                  <a:spLocks noChangeAspect="1"/>
                </p:cNvSpPr>
                <p:nvPr/>
              </p:nvSpPr>
              <p:spPr bwMode="auto">
                <a:xfrm>
                  <a:off x="1136" y="1418"/>
                  <a:ext cx="80" cy="34"/>
                </a:xfrm>
                <a:custGeom>
                  <a:avLst/>
                  <a:gdLst/>
                  <a:ahLst/>
                  <a:cxnLst>
                    <a:cxn ang="0">
                      <a:pos x="80" y="28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62" y="34"/>
                    </a:cxn>
                    <a:cxn ang="0">
                      <a:pos x="80" y="28"/>
                    </a:cxn>
                  </a:cxnLst>
                  <a:rect l="0" t="0" r="r" b="b"/>
                  <a:pathLst>
                    <a:path w="80" h="34">
                      <a:moveTo>
                        <a:pt x="80" y="28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62" y="34"/>
                      </a:lnTo>
                      <a:lnTo>
                        <a:pt x="80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10" name="Freeform 578"/>
                <p:cNvSpPr>
                  <a:spLocks noChangeAspect="1"/>
                </p:cNvSpPr>
                <p:nvPr/>
              </p:nvSpPr>
              <p:spPr bwMode="auto">
                <a:xfrm>
                  <a:off x="1118" y="1426"/>
                  <a:ext cx="80" cy="34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0" y="34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4">
                      <a:moveTo>
                        <a:pt x="80" y="26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0" y="34"/>
                      </a:lnTo>
                      <a:lnTo>
                        <a:pt x="80" y="26"/>
                      </a:lnTo>
                      <a:close/>
                    </a:path>
                  </a:pathLst>
                </a:custGeom>
                <a:solidFill>
                  <a:srgbClr val="008C60"/>
                </a:solidFill>
                <a:ln w="0">
                  <a:solidFill>
                    <a:srgbClr val="008C6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11" name="Freeform 579"/>
                <p:cNvSpPr>
                  <a:spLocks noChangeAspect="1"/>
                </p:cNvSpPr>
                <p:nvPr/>
              </p:nvSpPr>
              <p:spPr bwMode="auto">
                <a:xfrm>
                  <a:off x="1118" y="1426"/>
                  <a:ext cx="80" cy="34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0" y="34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4">
                      <a:moveTo>
                        <a:pt x="80" y="26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0" y="34"/>
                      </a:lnTo>
                      <a:lnTo>
                        <a:pt x="80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12" name="Freeform 580"/>
                <p:cNvSpPr>
                  <a:spLocks noChangeAspect="1"/>
                </p:cNvSpPr>
                <p:nvPr/>
              </p:nvSpPr>
              <p:spPr bwMode="auto">
                <a:xfrm>
                  <a:off x="1098" y="1432"/>
                  <a:ext cx="80" cy="34"/>
                </a:xfrm>
                <a:custGeom>
                  <a:avLst/>
                  <a:gdLst/>
                  <a:ahLst/>
                  <a:cxnLst>
                    <a:cxn ang="0">
                      <a:pos x="80" y="28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62" y="34"/>
                    </a:cxn>
                    <a:cxn ang="0">
                      <a:pos x="80" y="28"/>
                    </a:cxn>
                  </a:cxnLst>
                  <a:rect l="0" t="0" r="r" b="b"/>
                  <a:pathLst>
                    <a:path w="80" h="34">
                      <a:moveTo>
                        <a:pt x="80" y="28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62" y="34"/>
                      </a:lnTo>
                      <a:lnTo>
                        <a:pt x="80" y="28"/>
                      </a:lnTo>
                      <a:close/>
                    </a:path>
                  </a:pathLst>
                </a:custGeom>
                <a:solidFill>
                  <a:srgbClr val="008C5F"/>
                </a:solidFill>
                <a:ln w="0">
                  <a:solidFill>
                    <a:srgbClr val="008C5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13" name="Freeform 581"/>
                <p:cNvSpPr>
                  <a:spLocks noChangeAspect="1"/>
                </p:cNvSpPr>
                <p:nvPr/>
              </p:nvSpPr>
              <p:spPr bwMode="auto">
                <a:xfrm>
                  <a:off x="1098" y="1432"/>
                  <a:ext cx="80" cy="34"/>
                </a:xfrm>
                <a:custGeom>
                  <a:avLst/>
                  <a:gdLst/>
                  <a:ahLst/>
                  <a:cxnLst>
                    <a:cxn ang="0">
                      <a:pos x="80" y="28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62" y="34"/>
                    </a:cxn>
                    <a:cxn ang="0">
                      <a:pos x="80" y="28"/>
                    </a:cxn>
                  </a:cxnLst>
                  <a:rect l="0" t="0" r="r" b="b"/>
                  <a:pathLst>
                    <a:path w="80" h="34">
                      <a:moveTo>
                        <a:pt x="80" y="28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62" y="34"/>
                      </a:lnTo>
                      <a:lnTo>
                        <a:pt x="80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14" name="Freeform 582"/>
                <p:cNvSpPr>
                  <a:spLocks noChangeAspect="1"/>
                </p:cNvSpPr>
                <p:nvPr/>
              </p:nvSpPr>
              <p:spPr bwMode="auto">
                <a:xfrm>
                  <a:off x="1080" y="1440"/>
                  <a:ext cx="80" cy="34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2" y="34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4">
                      <a:moveTo>
                        <a:pt x="80" y="26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2" y="34"/>
                      </a:lnTo>
                      <a:lnTo>
                        <a:pt x="80" y="26"/>
                      </a:lnTo>
                      <a:close/>
                    </a:path>
                  </a:pathLst>
                </a:custGeom>
                <a:solidFill>
                  <a:srgbClr val="008C5D"/>
                </a:solidFill>
                <a:ln w="0">
                  <a:solidFill>
                    <a:srgbClr val="008C5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15" name="Freeform 583"/>
                <p:cNvSpPr>
                  <a:spLocks noChangeAspect="1"/>
                </p:cNvSpPr>
                <p:nvPr/>
              </p:nvSpPr>
              <p:spPr bwMode="auto">
                <a:xfrm>
                  <a:off x="1080" y="1440"/>
                  <a:ext cx="80" cy="34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2" y="34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4">
                      <a:moveTo>
                        <a:pt x="80" y="26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2" y="34"/>
                      </a:lnTo>
                      <a:lnTo>
                        <a:pt x="80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16" name="Freeform 584"/>
                <p:cNvSpPr>
                  <a:spLocks noChangeAspect="1"/>
                </p:cNvSpPr>
                <p:nvPr/>
              </p:nvSpPr>
              <p:spPr bwMode="auto">
                <a:xfrm>
                  <a:off x="1060" y="1446"/>
                  <a:ext cx="82" cy="34"/>
                </a:xfrm>
                <a:custGeom>
                  <a:avLst/>
                  <a:gdLst/>
                  <a:ahLst/>
                  <a:cxnLst>
                    <a:cxn ang="0">
                      <a:pos x="82" y="28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62" y="34"/>
                    </a:cxn>
                    <a:cxn ang="0">
                      <a:pos x="82" y="28"/>
                    </a:cxn>
                  </a:cxnLst>
                  <a:rect l="0" t="0" r="r" b="b"/>
                  <a:pathLst>
                    <a:path w="82" h="34">
                      <a:moveTo>
                        <a:pt x="82" y="28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62" y="34"/>
                      </a:lnTo>
                      <a:lnTo>
                        <a:pt x="82" y="28"/>
                      </a:lnTo>
                      <a:close/>
                    </a:path>
                  </a:pathLst>
                </a:custGeom>
                <a:solidFill>
                  <a:srgbClr val="008C5B"/>
                </a:solidFill>
                <a:ln w="0">
                  <a:solidFill>
                    <a:srgbClr val="008C5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17" name="Freeform 585"/>
                <p:cNvSpPr>
                  <a:spLocks noChangeAspect="1"/>
                </p:cNvSpPr>
                <p:nvPr/>
              </p:nvSpPr>
              <p:spPr bwMode="auto">
                <a:xfrm>
                  <a:off x="1060" y="1446"/>
                  <a:ext cx="82" cy="34"/>
                </a:xfrm>
                <a:custGeom>
                  <a:avLst/>
                  <a:gdLst/>
                  <a:ahLst/>
                  <a:cxnLst>
                    <a:cxn ang="0">
                      <a:pos x="82" y="28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62" y="34"/>
                    </a:cxn>
                    <a:cxn ang="0">
                      <a:pos x="82" y="28"/>
                    </a:cxn>
                  </a:cxnLst>
                  <a:rect l="0" t="0" r="r" b="b"/>
                  <a:pathLst>
                    <a:path w="82" h="34">
                      <a:moveTo>
                        <a:pt x="82" y="28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62" y="34"/>
                      </a:lnTo>
                      <a:lnTo>
                        <a:pt x="82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18" name="Freeform 586"/>
                <p:cNvSpPr>
                  <a:spLocks noChangeAspect="1"/>
                </p:cNvSpPr>
                <p:nvPr/>
              </p:nvSpPr>
              <p:spPr bwMode="auto">
                <a:xfrm>
                  <a:off x="1042" y="1454"/>
                  <a:ext cx="80" cy="34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2" y="34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4">
                      <a:moveTo>
                        <a:pt x="80" y="26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2" y="34"/>
                      </a:lnTo>
                      <a:lnTo>
                        <a:pt x="80" y="26"/>
                      </a:lnTo>
                      <a:close/>
                    </a:path>
                  </a:pathLst>
                </a:custGeom>
                <a:solidFill>
                  <a:srgbClr val="008B5A"/>
                </a:solidFill>
                <a:ln w="0">
                  <a:solidFill>
                    <a:srgbClr val="008B5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19" name="Freeform 587"/>
                <p:cNvSpPr>
                  <a:spLocks noChangeAspect="1"/>
                </p:cNvSpPr>
                <p:nvPr/>
              </p:nvSpPr>
              <p:spPr bwMode="auto">
                <a:xfrm>
                  <a:off x="1042" y="1454"/>
                  <a:ext cx="80" cy="34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2" y="34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4">
                      <a:moveTo>
                        <a:pt x="80" y="26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2" y="34"/>
                      </a:lnTo>
                      <a:lnTo>
                        <a:pt x="80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20" name="Freeform 588"/>
                <p:cNvSpPr>
                  <a:spLocks noChangeAspect="1"/>
                </p:cNvSpPr>
                <p:nvPr/>
              </p:nvSpPr>
              <p:spPr bwMode="auto">
                <a:xfrm>
                  <a:off x="1022" y="1460"/>
                  <a:ext cx="82" cy="34"/>
                </a:xfrm>
                <a:custGeom>
                  <a:avLst/>
                  <a:gdLst/>
                  <a:ahLst/>
                  <a:cxnLst>
                    <a:cxn ang="0">
                      <a:pos x="82" y="28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62" y="34"/>
                    </a:cxn>
                    <a:cxn ang="0">
                      <a:pos x="82" y="28"/>
                    </a:cxn>
                  </a:cxnLst>
                  <a:rect l="0" t="0" r="r" b="b"/>
                  <a:pathLst>
                    <a:path w="82" h="34">
                      <a:moveTo>
                        <a:pt x="82" y="28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62" y="34"/>
                      </a:lnTo>
                      <a:lnTo>
                        <a:pt x="82" y="28"/>
                      </a:lnTo>
                      <a:close/>
                    </a:path>
                  </a:pathLst>
                </a:custGeom>
                <a:solidFill>
                  <a:srgbClr val="008B58"/>
                </a:solidFill>
                <a:ln w="0">
                  <a:solidFill>
                    <a:srgbClr val="008B5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21" name="Freeform 589"/>
                <p:cNvSpPr>
                  <a:spLocks noChangeAspect="1"/>
                </p:cNvSpPr>
                <p:nvPr/>
              </p:nvSpPr>
              <p:spPr bwMode="auto">
                <a:xfrm>
                  <a:off x="1022" y="1460"/>
                  <a:ext cx="82" cy="34"/>
                </a:xfrm>
                <a:custGeom>
                  <a:avLst/>
                  <a:gdLst/>
                  <a:ahLst/>
                  <a:cxnLst>
                    <a:cxn ang="0">
                      <a:pos x="82" y="28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62" y="34"/>
                    </a:cxn>
                    <a:cxn ang="0">
                      <a:pos x="82" y="28"/>
                    </a:cxn>
                  </a:cxnLst>
                  <a:rect l="0" t="0" r="r" b="b"/>
                  <a:pathLst>
                    <a:path w="82" h="34">
                      <a:moveTo>
                        <a:pt x="82" y="28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62" y="34"/>
                      </a:lnTo>
                      <a:lnTo>
                        <a:pt x="82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22" name="Freeform 590"/>
                <p:cNvSpPr>
                  <a:spLocks noChangeAspect="1"/>
                </p:cNvSpPr>
                <p:nvPr/>
              </p:nvSpPr>
              <p:spPr bwMode="auto">
                <a:xfrm>
                  <a:off x="1002" y="1468"/>
                  <a:ext cx="82" cy="34"/>
                </a:xfrm>
                <a:custGeom>
                  <a:avLst/>
                  <a:gdLst/>
                  <a:ahLst/>
                  <a:cxnLst>
                    <a:cxn ang="0">
                      <a:pos x="82" y="26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2" y="34"/>
                    </a:cxn>
                    <a:cxn ang="0">
                      <a:pos x="82" y="26"/>
                    </a:cxn>
                  </a:cxnLst>
                  <a:rect l="0" t="0" r="r" b="b"/>
                  <a:pathLst>
                    <a:path w="82" h="34">
                      <a:moveTo>
                        <a:pt x="82" y="26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2" y="34"/>
                      </a:lnTo>
                      <a:lnTo>
                        <a:pt x="82" y="26"/>
                      </a:lnTo>
                      <a:close/>
                    </a:path>
                  </a:pathLst>
                </a:custGeom>
                <a:solidFill>
                  <a:srgbClr val="008A57"/>
                </a:solidFill>
                <a:ln w="0">
                  <a:solidFill>
                    <a:srgbClr val="008A5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23" name="Freeform 591"/>
                <p:cNvSpPr>
                  <a:spLocks noChangeAspect="1"/>
                </p:cNvSpPr>
                <p:nvPr/>
              </p:nvSpPr>
              <p:spPr bwMode="auto">
                <a:xfrm>
                  <a:off x="1002" y="1468"/>
                  <a:ext cx="82" cy="34"/>
                </a:xfrm>
                <a:custGeom>
                  <a:avLst/>
                  <a:gdLst/>
                  <a:ahLst/>
                  <a:cxnLst>
                    <a:cxn ang="0">
                      <a:pos x="82" y="26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2" y="34"/>
                    </a:cxn>
                    <a:cxn ang="0">
                      <a:pos x="82" y="26"/>
                    </a:cxn>
                  </a:cxnLst>
                  <a:rect l="0" t="0" r="r" b="b"/>
                  <a:pathLst>
                    <a:path w="82" h="34">
                      <a:moveTo>
                        <a:pt x="82" y="26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2" y="34"/>
                      </a:lnTo>
                      <a:lnTo>
                        <a:pt x="82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24" name="Freeform 592"/>
                <p:cNvSpPr>
                  <a:spLocks noChangeAspect="1"/>
                </p:cNvSpPr>
                <p:nvPr/>
              </p:nvSpPr>
              <p:spPr bwMode="auto">
                <a:xfrm>
                  <a:off x="982" y="1474"/>
                  <a:ext cx="82" cy="34"/>
                </a:xfrm>
                <a:custGeom>
                  <a:avLst/>
                  <a:gdLst/>
                  <a:ahLst/>
                  <a:cxnLst>
                    <a:cxn ang="0">
                      <a:pos x="82" y="28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62" y="34"/>
                    </a:cxn>
                    <a:cxn ang="0">
                      <a:pos x="82" y="28"/>
                    </a:cxn>
                  </a:cxnLst>
                  <a:rect l="0" t="0" r="r" b="b"/>
                  <a:pathLst>
                    <a:path w="82" h="34">
                      <a:moveTo>
                        <a:pt x="82" y="28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62" y="34"/>
                      </a:lnTo>
                      <a:lnTo>
                        <a:pt x="82" y="28"/>
                      </a:lnTo>
                      <a:close/>
                    </a:path>
                  </a:pathLst>
                </a:custGeom>
                <a:solidFill>
                  <a:srgbClr val="008A56"/>
                </a:solidFill>
                <a:ln w="0">
                  <a:solidFill>
                    <a:srgbClr val="008A5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25" name="Freeform 593"/>
                <p:cNvSpPr>
                  <a:spLocks noChangeAspect="1"/>
                </p:cNvSpPr>
                <p:nvPr/>
              </p:nvSpPr>
              <p:spPr bwMode="auto">
                <a:xfrm>
                  <a:off x="982" y="1474"/>
                  <a:ext cx="82" cy="34"/>
                </a:xfrm>
                <a:custGeom>
                  <a:avLst/>
                  <a:gdLst/>
                  <a:ahLst/>
                  <a:cxnLst>
                    <a:cxn ang="0">
                      <a:pos x="82" y="28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62" y="34"/>
                    </a:cxn>
                    <a:cxn ang="0">
                      <a:pos x="82" y="28"/>
                    </a:cxn>
                  </a:cxnLst>
                  <a:rect l="0" t="0" r="r" b="b"/>
                  <a:pathLst>
                    <a:path w="82" h="34">
                      <a:moveTo>
                        <a:pt x="82" y="28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62" y="34"/>
                      </a:lnTo>
                      <a:lnTo>
                        <a:pt x="82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26" name="Freeform 594"/>
                <p:cNvSpPr>
                  <a:spLocks noChangeAspect="1"/>
                </p:cNvSpPr>
                <p:nvPr/>
              </p:nvSpPr>
              <p:spPr bwMode="auto">
                <a:xfrm>
                  <a:off x="962" y="1482"/>
                  <a:ext cx="82" cy="34"/>
                </a:xfrm>
                <a:custGeom>
                  <a:avLst/>
                  <a:gdLst/>
                  <a:ahLst/>
                  <a:cxnLst>
                    <a:cxn ang="0">
                      <a:pos x="82" y="26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2" y="34"/>
                    </a:cxn>
                    <a:cxn ang="0">
                      <a:pos x="82" y="26"/>
                    </a:cxn>
                  </a:cxnLst>
                  <a:rect l="0" t="0" r="r" b="b"/>
                  <a:pathLst>
                    <a:path w="82" h="34">
                      <a:moveTo>
                        <a:pt x="82" y="26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2" y="34"/>
                      </a:lnTo>
                      <a:lnTo>
                        <a:pt x="82" y="26"/>
                      </a:lnTo>
                      <a:close/>
                    </a:path>
                  </a:pathLst>
                </a:custGeom>
                <a:solidFill>
                  <a:srgbClr val="008955"/>
                </a:solidFill>
                <a:ln w="0">
                  <a:solidFill>
                    <a:srgbClr val="00895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27" name="Freeform 595"/>
                <p:cNvSpPr>
                  <a:spLocks noChangeAspect="1"/>
                </p:cNvSpPr>
                <p:nvPr/>
              </p:nvSpPr>
              <p:spPr bwMode="auto">
                <a:xfrm>
                  <a:off x="962" y="1482"/>
                  <a:ext cx="82" cy="34"/>
                </a:xfrm>
                <a:custGeom>
                  <a:avLst/>
                  <a:gdLst/>
                  <a:ahLst/>
                  <a:cxnLst>
                    <a:cxn ang="0">
                      <a:pos x="82" y="26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2" y="34"/>
                    </a:cxn>
                    <a:cxn ang="0">
                      <a:pos x="82" y="26"/>
                    </a:cxn>
                  </a:cxnLst>
                  <a:rect l="0" t="0" r="r" b="b"/>
                  <a:pathLst>
                    <a:path w="82" h="34">
                      <a:moveTo>
                        <a:pt x="82" y="26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2" y="34"/>
                      </a:lnTo>
                      <a:lnTo>
                        <a:pt x="82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28" name="Freeform 596"/>
                <p:cNvSpPr>
                  <a:spLocks noChangeAspect="1"/>
                </p:cNvSpPr>
                <p:nvPr/>
              </p:nvSpPr>
              <p:spPr bwMode="auto">
                <a:xfrm>
                  <a:off x="942" y="1488"/>
                  <a:ext cx="82" cy="34"/>
                </a:xfrm>
                <a:custGeom>
                  <a:avLst/>
                  <a:gdLst/>
                  <a:ahLst/>
                  <a:cxnLst>
                    <a:cxn ang="0">
                      <a:pos x="82" y="28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62" y="34"/>
                    </a:cxn>
                    <a:cxn ang="0">
                      <a:pos x="82" y="28"/>
                    </a:cxn>
                  </a:cxnLst>
                  <a:rect l="0" t="0" r="r" b="b"/>
                  <a:pathLst>
                    <a:path w="82" h="34">
                      <a:moveTo>
                        <a:pt x="82" y="28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62" y="34"/>
                      </a:lnTo>
                      <a:lnTo>
                        <a:pt x="82" y="28"/>
                      </a:lnTo>
                      <a:close/>
                    </a:path>
                  </a:pathLst>
                </a:custGeom>
                <a:solidFill>
                  <a:srgbClr val="008855"/>
                </a:solidFill>
                <a:ln w="0">
                  <a:solidFill>
                    <a:srgbClr val="00885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29" name="Freeform 597"/>
                <p:cNvSpPr>
                  <a:spLocks noChangeAspect="1"/>
                </p:cNvSpPr>
                <p:nvPr/>
              </p:nvSpPr>
              <p:spPr bwMode="auto">
                <a:xfrm>
                  <a:off x="942" y="1488"/>
                  <a:ext cx="82" cy="34"/>
                </a:xfrm>
                <a:custGeom>
                  <a:avLst/>
                  <a:gdLst/>
                  <a:ahLst/>
                  <a:cxnLst>
                    <a:cxn ang="0">
                      <a:pos x="82" y="28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62" y="34"/>
                    </a:cxn>
                    <a:cxn ang="0">
                      <a:pos x="82" y="28"/>
                    </a:cxn>
                  </a:cxnLst>
                  <a:rect l="0" t="0" r="r" b="b"/>
                  <a:pathLst>
                    <a:path w="82" h="34">
                      <a:moveTo>
                        <a:pt x="82" y="28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62" y="34"/>
                      </a:lnTo>
                      <a:lnTo>
                        <a:pt x="82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15" name="Group 598"/>
              <p:cNvGrpSpPr>
                <a:grpSpLocks noChangeAspect="1"/>
              </p:cNvGrpSpPr>
              <p:nvPr/>
            </p:nvGrpSpPr>
            <p:grpSpPr bwMode="auto">
              <a:xfrm>
                <a:off x="392" y="1328"/>
                <a:ext cx="1148" cy="496"/>
                <a:chOff x="510" y="1304"/>
                <a:chExt cx="1148" cy="496"/>
              </a:xfrm>
            </p:grpSpPr>
            <p:sp>
              <p:nvSpPr>
                <p:cNvPr id="147031" name="Freeform 599"/>
                <p:cNvSpPr>
                  <a:spLocks noChangeAspect="1"/>
                </p:cNvSpPr>
                <p:nvPr/>
              </p:nvSpPr>
              <p:spPr bwMode="auto">
                <a:xfrm>
                  <a:off x="920" y="1496"/>
                  <a:ext cx="84" cy="34"/>
                </a:xfrm>
                <a:custGeom>
                  <a:avLst/>
                  <a:gdLst/>
                  <a:ahLst/>
                  <a:cxnLst>
                    <a:cxn ang="0">
                      <a:pos x="84" y="26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62" y="34"/>
                    </a:cxn>
                    <a:cxn ang="0">
                      <a:pos x="84" y="26"/>
                    </a:cxn>
                  </a:cxnLst>
                  <a:rect l="0" t="0" r="r" b="b"/>
                  <a:pathLst>
                    <a:path w="84" h="34">
                      <a:moveTo>
                        <a:pt x="84" y="26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62" y="34"/>
                      </a:lnTo>
                      <a:lnTo>
                        <a:pt x="84" y="26"/>
                      </a:lnTo>
                      <a:close/>
                    </a:path>
                  </a:pathLst>
                </a:custGeom>
                <a:solidFill>
                  <a:srgbClr val="008755"/>
                </a:solidFill>
                <a:ln w="0">
                  <a:solidFill>
                    <a:srgbClr val="00875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32" name="Freeform 600"/>
                <p:cNvSpPr>
                  <a:spLocks noChangeAspect="1"/>
                </p:cNvSpPr>
                <p:nvPr/>
              </p:nvSpPr>
              <p:spPr bwMode="auto">
                <a:xfrm>
                  <a:off x="920" y="1496"/>
                  <a:ext cx="84" cy="34"/>
                </a:xfrm>
                <a:custGeom>
                  <a:avLst/>
                  <a:gdLst/>
                  <a:ahLst/>
                  <a:cxnLst>
                    <a:cxn ang="0">
                      <a:pos x="84" y="26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62" y="34"/>
                    </a:cxn>
                    <a:cxn ang="0">
                      <a:pos x="84" y="26"/>
                    </a:cxn>
                  </a:cxnLst>
                  <a:rect l="0" t="0" r="r" b="b"/>
                  <a:pathLst>
                    <a:path w="84" h="34">
                      <a:moveTo>
                        <a:pt x="84" y="26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62" y="34"/>
                      </a:lnTo>
                      <a:lnTo>
                        <a:pt x="84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33" name="Freeform 601"/>
                <p:cNvSpPr>
                  <a:spLocks noChangeAspect="1"/>
                </p:cNvSpPr>
                <p:nvPr/>
              </p:nvSpPr>
              <p:spPr bwMode="auto">
                <a:xfrm>
                  <a:off x="900" y="1504"/>
                  <a:ext cx="82" cy="32"/>
                </a:xfrm>
                <a:custGeom>
                  <a:avLst/>
                  <a:gdLst/>
                  <a:ahLst/>
                  <a:cxnLst>
                    <a:cxn ang="0">
                      <a:pos x="82" y="26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2" y="32"/>
                    </a:cxn>
                    <a:cxn ang="0">
                      <a:pos x="82" y="26"/>
                    </a:cxn>
                  </a:cxnLst>
                  <a:rect l="0" t="0" r="r" b="b"/>
                  <a:pathLst>
                    <a:path w="82" h="32">
                      <a:moveTo>
                        <a:pt x="82" y="26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2" y="32"/>
                      </a:lnTo>
                      <a:lnTo>
                        <a:pt x="82" y="26"/>
                      </a:lnTo>
                      <a:close/>
                    </a:path>
                  </a:pathLst>
                </a:custGeom>
                <a:solidFill>
                  <a:srgbClr val="008556"/>
                </a:solidFill>
                <a:ln w="0">
                  <a:solidFill>
                    <a:srgbClr val="00855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34" name="Freeform 602"/>
                <p:cNvSpPr>
                  <a:spLocks noChangeAspect="1"/>
                </p:cNvSpPr>
                <p:nvPr/>
              </p:nvSpPr>
              <p:spPr bwMode="auto">
                <a:xfrm>
                  <a:off x="900" y="1504"/>
                  <a:ext cx="82" cy="32"/>
                </a:xfrm>
                <a:custGeom>
                  <a:avLst/>
                  <a:gdLst/>
                  <a:ahLst/>
                  <a:cxnLst>
                    <a:cxn ang="0">
                      <a:pos x="82" y="26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2" y="32"/>
                    </a:cxn>
                    <a:cxn ang="0">
                      <a:pos x="82" y="26"/>
                    </a:cxn>
                  </a:cxnLst>
                  <a:rect l="0" t="0" r="r" b="b"/>
                  <a:pathLst>
                    <a:path w="82" h="32">
                      <a:moveTo>
                        <a:pt x="82" y="26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2" y="32"/>
                      </a:lnTo>
                      <a:lnTo>
                        <a:pt x="82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35" name="Freeform 603"/>
                <p:cNvSpPr>
                  <a:spLocks noChangeAspect="1"/>
                </p:cNvSpPr>
                <p:nvPr/>
              </p:nvSpPr>
              <p:spPr bwMode="auto">
                <a:xfrm>
                  <a:off x="878" y="1510"/>
                  <a:ext cx="84" cy="34"/>
                </a:xfrm>
                <a:custGeom>
                  <a:avLst/>
                  <a:gdLst/>
                  <a:ahLst/>
                  <a:cxnLst>
                    <a:cxn ang="0">
                      <a:pos x="84" y="26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62" y="34"/>
                    </a:cxn>
                    <a:cxn ang="0">
                      <a:pos x="84" y="26"/>
                    </a:cxn>
                  </a:cxnLst>
                  <a:rect l="0" t="0" r="r" b="b"/>
                  <a:pathLst>
                    <a:path w="84" h="34">
                      <a:moveTo>
                        <a:pt x="84" y="26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62" y="34"/>
                      </a:lnTo>
                      <a:lnTo>
                        <a:pt x="84" y="26"/>
                      </a:lnTo>
                      <a:close/>
                    </a:path>
                  </a:pathLst>
                </a:custGeom>
                <a:solidFill>
                  <a:srgbClr val="008458"/>
                </a:solidFill>
                <a:ln w="0">
                  <a:solidFill>
                    <a:srgbClr val="00845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36" name="Freeform 604"/>
                <p:cNvSpPr>
                  <a:spLocks noChangeAspect="1"/>
                </p:cNvSpPr>
                <p:nvPr/>
              </p:nvSpPr>
              <p:spPr bwMode="auto">
                <a:xfrm>
                  <a:off x="878" y="1510"/>
                  <a:ext cx="84" cy="34"/>
                </a:xfrm>
                <a:custGeom>
                  <a:avLst/>
                  <a:gdLst/>
                  <a:ahLst/>
                  <a:cxnLst>
                    <a:cxn ang="0">
                      <a:pos x="84" y="26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62" y="34"/>
                    </a:cxn>
                    <a:cxn ang="0">
                      <a:pos x="84" y="26"/>
                    </a:cxn>
                  </a:cxnLst>
                  <a:rect l="0" t="0" r="r" b="b"/>
                  <a:pathLst>
                    <a:path w="84" h="34">
                      <a:moveTo>
                        <a:pt x="84" y="26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62" y="34"/>
                      </a:lnTo>
                      <a:lnTo>
                        <a:pt x="84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37" name="Freeform 605"/>
                <p:cNvSpPr>
                  <a:spLocks noChangeAspect="1"/>
                </p:cNvSpPr>
                <p:nvPr/>
              </p:nvSpPr>
              <p:spPr bwMode="auto">
                <a:xfrm>
                  <a:off x="858" y="1518"/>
                  <a:ext cx="82" cy="34"/>
                </a:xfrm>
                <a:custGeom>
                  <a:avLst/>
                  <a:gdLst/>
                  <a:ahLst/>
                  <a:cxnLst>
                    <a:cxn ang="0">
                      <a:pos x="82" y="26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60" y="34"/>
                    </a:cxn>
                    <a:cxn ang="0">
                      <a:pos x="82" y="26"/>
                    </a:cxn>
                  </a:cxnLst>
                  <a:rect l="0" t="0" r="r" b="b"/>
                  <a:pathLst>
                    <a:path w="82" h="34">
                      <a:moveTo>
                        <a:pt x="82" y="26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60" y="34"/>
                      </a:lnTo>
                      <a:lnTo>
                        <a:pt x="82" y="26"/>
                      </a:lnTo>
                      <a:close/>
                    </a:path>
                  </a:pathLst>
                </a:custGeom>
                <a:solidFill>
                  <a:srgbClr val="00825A"/>
                </a:solidFill>
                <a:ln w="0">
                  <a:solidFill>
                    <a:srgbClr val="00825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38" name="Freeform 606"/>
                <p:cNvSpPr>
                  <a:spLocks noChangeAspect="1"/>
                </p:cNvSpPr>
                <p:nvPr/>
              </p:nvSpPr>
              <p:spPr bwMode="auto">
                <a:xfrm>
                  <a:off x="858" y="1518"/>
                  <a:ext cx="82" cy="34"/>
                </a:xfrm>
                <a:custGeom>
                  <a:avLst/>
                  <a:gdLst/>
                  <a:ahLst/>
                  <a:cxnLst>
                    <a:cxn ang="0">
                      <a:pos x="82" y="26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60" y="34"/>
                    </a:cxn>
                    <a:cxn ang="0">
                      <a:pos x="82" y="26"/>
                    </a:cxn>
                  </a:cxnLst>
                  <a:rect l="0" t="0" r="r" b="b"/>
                  <a:pathLst>
                    <a:path w="82" h="34">
                      <a:moveTo>
                        <a:pt x="82" y="26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60" y="34"/>
                      </a:lnTo>
                      <a:lnTo>
                        <a:pt x="82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39" name="Freeform 607"/>
                <p:cNvSpPr>
                  <a:spLocks noChangeAspect="1"/>
                </p:cNvSpPr>
                <p:nvPr/>
              </p:nvSpPr>
              <p:spPr bwMode="auto">
                <a:xfrm>
                  <a:off x="836" y="1526"/>
                  <a:ext cx="82" cy="34"/>
                </a:xfrm>
                <a:custGeom>
                  <a:avLst/>
                  <a:gdLst/>
                  <a:ahLst/>
                  <a:cxnLst>
                    <a:cxn ang="0">
                      <a:pos x="82" y="26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62" y="34"/>
                    </a:cxn>
                    <a:cxn ang="0">
                      <a:pos x="82" y="26"/>
                    </a:cxn>
                  </a:cxnLst>
                  <a:rect l="0" t="0" r="r" b="b"/>
                  <a:pathLst>
                    <a:path w="82" h="34">
                      <a:moveTo>
                        <a:pt x="82" y="26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62" y="34"/>
                      </a:lnTo>
                      <a:lnTo>
                        <a:pt x="82" y="26"/>
                      </a:lnTo>
                      <a:close/>
                    </a:path>
                  </a:pathLst>
                </a:custGeom>
                <a:solidFill>
                  <a:srgbClr val="00805E"/>
                </a:solidFill>
                <a:ln w="0">
                  <a:solidFill>
                    <a:srgbClr val="00805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40" name="Freeform 608"/>
                <p:cNvSpPr>
                  <a:spLocks noChangeAspect="1"/>
                </p:cNvSpPr>
                <p:nvPr/>
              </p:nvSpPr>
              <p:spPr bwMode="auto">
                <a:xfrm>
                  <a:off x="836" y="1526"/>
                  <a:ext cx="82" cy="34"/>
                </a:xfrm>
                <a:custGeom>
                  <a:avLst/>
                  <a:gdLst/>
                  <a:ahLst/>
                  <a:cxnLst>
                    <a:cxn ang="0">
                      <a:pos x="82" y="26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62" y="34"/>
                    </a:cxn>
                    <a:cxn ang="0">
                      <a:pos x="82" y="26"/>
                    </a:cxn>
                  </a:cxnLst>
                  <a:rect l="0" t="0" r="r" b="b"/>
                  <a:pathLst>
                    <a:path w="82" h="34">
                      <a:moveTo>
                        <a:pt x="82" y="26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62" y="34"/>
                      </a:lnTo>
                      <a:lnTo>
                        <a:pt x="82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41" name="Freeform 609"/>
                <p:cNvSpPr>
                  <a:spLocks noChangeAspect="1"/>
                </p:cNvSpPr>
                <p:nvPr/>
              </p:nvSpPr>
              <p:spPr bwMode="auto">
                <a:xfrm>
                  <a:off x="814" y="1536"/>
                  <a:ext cx="84" cy="34"/>
                </a:xfrm>
                <a:custGeom>
                  <a:avLst/>
                  <a:gdLst/>
                  <a:ahLst/>
                  <a:cxnLst>
                    <a:cxn ang="0">
                      <a:pos x="84" y="24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62" y="34"/>
                    </a:cxn>
                    <a:cxn ang="0">
                      <a:pos x="84" y="24"/>
                    </a:cxn>
                  </a:cxnLst>
                  <a:rect l="0" t="0" r="r" b="b"/>
                  <a:pathLst>
                    <a:path w="84" h="34">
                      <a:moveTo>
                        <a:pt x="84" y="24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62" y="34"/>
                      </a:lnTo>
                      <a:lnTo>
                        <a:pt x="84" y="24"/>
                      </a:lnTo>
                      <a:close/>
                    </a:path>
                  </a:pathLst>
                </a:custGeom>
                <a:solidFill>
                  <a:srgbClr val="007E62"/>
                </a:solidFill>
                <a:ln w="0">
                  <a:solidFill>
                    <a:srgbClr val="007E6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42" name="Freeform 610"/>
                <p:cNvSpPr>
                  <a:spLocks noChangeAspect="1"/>
                </p:cNvSpPr>
                <p:nvPr/>
              </p:nvSpPr>
              <p:spPr bwMode="auto">
                <a:xfrm>
                  <a:off x="814" y="1536"/>
                  <a:ext cx="84" cy="34"/>
                </a:xfrm>
                <a:custGeom>
                  <a:avLst/>
                  <a:gdLst/>
                  <a:ahLst/>
                  <a:cxnLst>
                    <a:cxn ang="0">
                      <a:pos x="84" y="24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62" y="34"/>
                    </a:cxn>
                    <a:cxn ang="0">
                      <a:pos x="84" y="24"/>
                    </a:cxn>
                  </a:cxnLst>
                  <a:rect l="0" t="0" r="r" b="b"/>
                  <a:pathLst>
                    <a:path w="84" h="34">
                      <a:moveTo>
                        <a:pt x="84" y="24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62" y="34"/>
                      </a:lnTo>
                      <a:lnTo>
                        <a:pt x="84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43" name="Freeform 611"/>
                <p:cNvSpPr>
                  <a:spLocks noChangeAspect="1"/>
                </p:cNvSpPr>
                <p:nvPr/>
              </p:nvSpPr>
              <p:spPr bwMode="auto">
                <a:xfrm>
                  <a:off x="792" y="1544"/>
                  <a:ext cx="84" cy="34"/>
                </a:xfrm>
                <a:custGeom>
                  <a:avLst/>
                  <a:gdLst/>
                  <a:ahLst/>
                  <a:cxnLst>
                    <a:cxn ang="0">
                      <a:pos x="84" y="26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60" y="34"/>
                    </a:cxn>
                    <a:cxn ang="0">
                      <a:pos x="84" y="26"/>
                    </a:cxn>
                  </a:cxnLst>
                  <a:rect l="0" t="0" r="r" b="b"/>
                  <a:pathLst>
                    <a:path w="84" h="34">
                      <a:moveTo>
                        <a:pt x="84" y="26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60" y="34"/>
                      </a:lnTo>
                      <a:lnTo>
                        <a:pt x="84" y="26"/>
                      </a:lnTo>
                      <a:close/>
                    </a:path>
                  </a:pathLst>
                </a:custGeom>
                <a:solidFill>
                  <a:srgbClr val="007B68"/>
                </a:solidFill>
                <a:ln w="0">
                  <a:solidFill>
                    <a:srgbClr val="007B6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44" name="Freeform 612"/>
                <p:cNvSpPr>
                  <a:spLocks noChangeAspect="1"/>
                </p:cNvSpPr>
                <p:nvPr/>
              </p:nvSpPr>
              <p:spPr bwMode="auto">
                <a:xfrm>
                  <a:off x="792" y="1544"/>
                  <a:ext cx="84" cy="34"/>
                </a:xfrm>
                <a:custGeom>
                  <a:avLst/>
                  <a:gdLst/>
                  <a:ahLst/>
                  <a:cxnLst>
                    <a:cxn ang="0">
                      <a:pos x="84" y="26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60" y="34"/>
                    </a:cxn>
                    <a:cxn ang="0">
                      <a:pos x="84" y="26"/>
                    </a:cxn>
                  </a:cxnLst>
                  <a:rect l="0" t="0" r="r" b="b"/>
                  <a:pathLst>
                    <a:path w="84" h="34">
                      <a:moveTo>
                        <a:pt x="84" y="26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60" y="34"/>
                      </a:lnTo>
                      <a:lnTo>
                        <a:pt x="84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45" name="Freeform 613"/>
                <p:cNvSpPr>
                  <a:spLocks noChangeAspect="1"/>
                </p:cNvSpPr>
                <p:nvPr/>
              </p:nvSpPr>
              <p:spPr bwMode="auto">
                <a:xfrm>
                  <a:off x="770" y="1554"/>
                  <a:ext cx="82" cy="36"/>
                </a:xfrm>
                <a:custGeom>
                  <a:avLst/>
                  <a:gdLst/>
                  <a:ahLst/>
                  <a:cxnLst>
                    <a:cxn ang="0">
                      <a:pos x="82" y="24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60" y="36"/>
                    </a:cxn>
                    <a:cxn ang="0">
                      <a:pos x="82" y="24"/>
                    </a:cxn>
                  </a:cxnLst>
                  <a:rect l="0" t="0" r="r" b="b"/>
                  <a:pathLst>
                    <a:path w="82" h="36">
                      <a:moveTo>
                        <a:pt x="82" y="24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60" y="36"/>
                      </a:lnTo>
                      <a:lnTo>
                        <a:pt x="82" y="24"/>
                      </a:lnTo>
                      <a:close/>
                    </a:path>
                  </a:pathLst>
                </a:custGeom>
                <a:solidFill>
                  <a:srgbClr val="00796E"/>
                </a:solidFill>
                <a:ln w="0">
                  <a:solidFill>
                    <a:srgbClr val="00796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46" name="Freeform 614"/>
                <p:cNvSpPr>
                  <a:spLocks noChangeAspect="1"/>
                </p:cNvSpPr>
                <p:nvPr/>
              </p:nvSpPr>
              <p:spPr bwMode="auto">
                <a:xfrm>
                  <a:off x="770" y="1554"/>
                  <a:ext cx="82" cy="36"/>
                </a:xfrm>
                <a:custGeom>
                  <a:avLst/>
                  <a:gdLst/>
                  <a:ahLst/>
                  <a:cxnLst>
                    <a:cxn ang="0">
                      <a:pos x="82" y="24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60" y="36"/>
                    </a:cxn>
                    <a:cxn ang="0">
                      <a:pos x="82" y="24"/>
                    </a:cxn>
                  </a:cxnLst>
                  <a:rect l="0" t="0" r="r" b="b"/>
                  <a:pathLst>
                    <a:path w="82" h="36">
                      <a:moveTo>
                        <a:pt x="82" y="24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60" y="36"/>
                      </a:lnTo>
                      <a:lnTo>
                        <a:pt x="82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47" name="Freeform 615"/>
                <p:cNvSpPr>
                  <a:spLocks noChangeAspect="1"/>
                </p:cNvSpPr>
                <p:nvPr/>
              </p:nvSpPr>
              <p:spPr bwMode="auto">
                <a:xfrm>
                  <a:off x="748" y="1564"/>
                  <a:ext cx="82" cy="38"/>
                </a:xfrm>
                <a:custGeom>
                  <a:avLst/>
                  <a:gdLst/>
                  <a:ahLst/>
                  <a:cxnLst>
                    <a:cxn ang="0">
                      <a:pos x="82" y="26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60" y="38"/>
                    </a:cxn>
                    <a:cxn ang="0">
                      <a:pos x="82" y="26"/>
                    </a:cxn>
                  </a:cxnLst>
                  <a:rect l="0" t="0" r="r" b="b"/>
                  <a:pathLst>
                    <a:path w="82" h="38">
                      <a:moveTo>
                        <a:pt x="82" y="26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60" y="38"/>
                      </a:lnTo>
                      <a:lnTo>
                        <a:pt x="82" y="26"/>
                      </a:lnTo>
                      <a:close/>
                    </a:path>
                  </a:pathLst>
                </a:custGeom>
                <a:solidFill>
                  <a:srgbClr val="007675"/>
                </a:solidFill>
                <a:ln w="0">
                  <a:solidFill>
                    <a:srgbClr val="00767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48" name="Freeform 616"/>
                <p:cNvSpPr>
                  <a:spLocks noChangeAspect="1"/>
                </p:cNvSpPr>
                <p:nvPr/>
              </p:nvSpPr>
              <p:spPr bwMode="auto">
                <a:xfrm>
                  <a:off x="748" y="1564"/>
                  <a:ext cx="82" cy="38"/>
                </a:xfrm>
                <a:custGeom>
                  <a:avLst/>
                  <a:gdLst/>
                  <a:ahLst/>
                  <a:cxnLst>
                    <a:cxn ang="0">
                      <a:pos x="82" y="26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60" y="38"/>
                    </a:cxn>
                    <a:cxn ang="0">
                      <a:pos x="82" y="26"/>
                    </a:cxn>
                  </a:cxnLst>
                  <a:rect l="0" t="0" r="r" b="b"/>
                  <a:pathLst>
                    <a:path w="82" h="38">
                      <a:moveTo>
                        <a:pt x="82" y="26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60" y="38"/>
                      </a:lnTo>
                      <a:lnTo>
                        <a:pt x="82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49" name="Freeform 617"/>
                <p:cNvSpPr>
                  <a:spLocks noChangeAspect="1"/>
                </p:cNvSpPr>
                <p:nvPr/>
              </p:nvSpPr>
              <p:spPr bwMode="auto">
                <a:xfrm>
                  <a:off x="724" y="1576"/>
                  <a:ext cx="84" cy="38"/>
                </a:xfrm>
                <a:custGeom>
                  <a:avLst/>
                  <a:gdLst/>
                  <a:ahLst/>
                  <a:cxnLst>
                    <a:cxn ang="0">
                      <a:pos x="84" y="26"/>
                    </a:cxn>
                    <a:cxn ang="0">
                      <a:pos x="24" y="0"/>
                    </a:cxn>
                    <a:cxn ang="0">
                      <a:pos x="0" y="12"/>
                    </a:cxn>
                    <a:cxn ang="0">
                      <a:pos x="62" y="38"/>
                    </a:cxn>
                    <a:cxn ang="0">
                      <a:pos x="84" y="26"/>
                    </a:cxn>
                  </a:cxnLst>
                  <a:rect l="0" t="0" r="r" b="b"/>
                  <a:pathLst>
                    <a:path w="84" h="38">
                      <a:moveTo>
                        <a:pt x="84" y="26"/>
                      </a:move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62" y="38"/>
                      </a:lnTo>
                      <a:lnTo>
                        <a:pt x="84" y="26"/>
                      </a:lnTo>
                      <a:close/>
                    </a:path>
                  </a:pathLst>
                </a:custGeom>
                <a:solidFill>
                  <a:srgbClr val="00737D"/>
                </a:solidFill>
                <a:ln w="0">
                  <a:solidFill>
                    <a:srgbClr val="00737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50" name="Freeform 618"/>
                <p:cNvSpPr>
                  <a:spLocks noChangeAspect="1"/>
                </p:cNvSpPr>
                <p:nvPr/>
              </p:nvSpPr>
              <p:spPr bwMode="auto">
                <a:xfrm>
                  <a:off x="724" y="1576"/>
                  <a:ext cx="84" cy="38"/>
                </a:xfrm>
                <a:custGeom>
                  <a:avLst/>
                  <a:gdLst/>
                  <a:ahLst/>
                  <a:cxnLst>
                    <a:cxn ang="0">
                      <a:pos x="84" y="26"/>
                    </a:cxn>
                    <a:cxn ang="0">
                      <a:pos x="24" y="0"/>
                    </a:cxn>
                    <a:cxn ang="0">
                      <a:pos x="0" y="12"/>
                    </a:cxn>
                    <a:cxn ang="0">
                      <a:pos x="62" y="38"/>
                    </a:cxn>
                    <a:cxn ang="0">
                      <a:pos x="84" y="26"/>
                    </a:cxn>
                  </a:cxnLst>
                  <a:rect l="0" t="0" r="r" b="b"/>
                  <a:pathLst>
                    <a:path w="84" h="38">
                      <a:moveTo>
                        <a:pt x="84" y="26"/>
                      </a:move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62" y="38"/>
                      </a:lnTo>
                      <a:lnTo>
                        <a:pt x="84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51" name="Freeform 619"/>
                <p:cNvSpPr>
                  <a:spLocks noChangeAspect="1"/>
                </p:cNvSpPr>
                <p:nvPr/>
              </p:nvSpPr>
              <p:spPr bwMode="auto">
                <a:xfrm>
                  <a:off x="702" y="1588"/>
                  <a:ext cx="84" cy="40"/>
                </a:xfrm>
                <a:custGeom>
                  <a:avLst/>
                  <a:gdLst/>
                  <a:ahLst/>
                  <a:cxnLst>
                    <a:cxn ang="0">
                      <a:pos x="84" y="26"/>
                    </a:cxn>
                    <a:cxn ang="0">
                      <a:pos x="22" y="0"/>
                    </a:cxn>
                    <a:cxn ang="0">
                      <a:pos x="0" y="14"/>
                    </a:cxn>
                    <a:cxn ang="0">
                      <a:pos x="60" y="40"/>
                    </a:cxn>
                    <a:cxn ang="0">
                      <a:pos x="84" y="26"/>
                    </a:cxn>
                  </a:cxnLst>
                  <a:rect l="0" t="0" r="r" b="b"/>
                  <a:pathLst>
                    <a:path w="84" h="40">
                      <a:moveTo>
                        <a:pt x="84" y="26"/>
                      </a:moveTo>
                      <a:lnTo>
                        <a:pt x="22" y="0"/>
                      </a:lnTo>
                      <a:lnTo>
                        <a:pt x="0" y="14"/>
                      </a:lnTo>
                      <a:lnTo>
                        <a:pt x="60" y="40"/>
                      </a:lnTo>
                      <a:lnTo>
                        <a:pt x="84" y="26"/>
                      </a:lnTo>
                      <a:close/>
                    </a:path>
                  </a:pathLst>
                </a:custGeom>
                <a:solidFill>
                  <a:srgbClr val="007084"/>
                </a:solidFill>
                <a:ln w="0">
                  <a:solidFill>
                    <a:srgbClr val="00708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52" name="Freeform 620"/>
                <p:cNvSpPr>
                  <a:spLocks noChangeAspect="1"/>
                </p:cNvSpPr>
                <p:nvPr/>
              </p:nvSpPr>
              <p:spPr bwMode="auto">
                <a:xfrm>
                  <a:off x="702" y="1588"/>
                  <a:ext cx="84" cy="40"/>
                </a:xfrm>
                <a:custGeom>
                  <a:avLst/>
                  <a:gdLst/>
                  <a:ahLst/>
                  <a:cxnLst>
                    <a:cxn ang="0">
                      <a:pos x="84" y="26"/>
                    </a:cxn>
                    <a:cxn ang="0">
                      <a:pos x="22" y="0"/>
                    </a:cxn>
                    <a:cxn ang="0">
                      <a:pos x="0" y="14"/>
                    </a:cxn>
                    <a:cxn ang="0">
                      <a:pos x="60" y="40"/>
                    </a:cxn>
                    <a:cxn ang="0">
                      <a:pos x="84" y="26"/>
                    </a:cxn>
                  </a:cxnLst>
                  <a:rect l="0" t="0" r="r" b="b"/>
                  <a:pathLst>
                    <a:path w="84" h="40">
                      <a:moveTo>
                        <a:pt x="84" y="26"/>
                      </a:moveTo>
                      <a:lnTo>
                        <a:pt x="22" y="0"/>
                      </a:lnTo>
                      <a:lnTo>
                        <a:pt x="0" y="14"/>
                      </a:lnTo>
                      <a:lnTo>
                        <a:pt x="60" y="40"/>
                      </a:lnTo>
                      <a:lnTo>
                        <a:pt x="84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53" name="Freeform 621"/>
                <p:cNvSpPr>
                  <a:spLocks noChangeAspect="1"/>
                </p:cNvSpPr>
                <p:nvPr/>
              </p:nvSpPr>
              <p:spPr bwMode="auto">
                <a:xfrm>
                  <a:off x="678" y="1602"/>
                  <a:ext cx="84" cy="42"/>
                </a:xfrm>
                <a:custGeom>
                  <a:avLst/>
                  <a:gdLst/>
                  <a:ahLst/>
                  <a:cxnLst>
                    <a:cxn ang="0">
                      <a:pos x="84" y="26"/>
                    </a:cxn>
                    <a:cxn ang="0">
                      <a:pos x="24" y="0"/>
                    </a:cxn>
                    <a:cxn ang="0">
                      <a:pos x="0" y="14"/>
                    </a:cxn>
                    <a:cxn ang="0">
                      <a:pos x="62" y="42"/>
                    </a:cxn>
                    <a:cxn ang="0">
                      <a:pos x="84" y="26"/>
                    </a:cxn>
                  </a:cxnLst>
                  <a:rect l="0" t="0" r="r" b="b"/>
                  <a:pathLst>
                    <a:path w="84" h="42">
                      <a:moveTo>
                        <a:pt x="84" y="26"/>
                      </a:moveTo>
                      <a:lnTo>
                        <a:pt x="24" y="0"/>
                      </a:lnTo>
                      <a:lnTo>
                        <a:pt x="0" y="14"/>
                      </a:lnTo>
                      <a:lnTo>
                        <a:pt x="62" y="42"/>
                      </a:lnTo>
                      <a:lnTo>
                        <a:pt x="84" y="26"/>
                      </a:lnTo>
                      <a:close/>
                    </a:path>
                  </a:pathLst>
                </a:custGeom>
                <a:solidFill>
                  <a:srgbClr val="006E8C"/>
                </a:solidFill>
                <a:ln w="0">
                  <a:solidFill>
                    <a:srgbClr val="006E8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54" name="Freeform 622"/>
                <p:cNvSpPr>
                  <a:spLocks noChangeAspect="1"/>
                </p:cNvSpPr>
                <p:nvPr/>
              </p:nvSpPr>
              <p:spPr bwMode="auto">
                <a:xfrm>
                  <a:off x="678" y="1602"/>
                  <a:ext cx="84" cy="42"/>
                </a:xfrm>
                <a:custGeom>
                  <a:avLst/>
                  <a:gdLst/>
                  <a:ahLst/>
                  <a:cxnLst>
                    <a:cxn ang="0">
                      <a:pos x="84" y="26"/>
                    </a:cxn>
                    <a:cxn ang="0">
                      <a:pos x="24" y="0"/>
                    </a:cxn>
                    <a:cxn ang="0">
                      <a:pos x="0" y="14"/>
                    </a:cxn>
                    <a:cxn ang="0">
                      <a:pos x="62" y="42"/>
                    </a:cxn>
                    <a:cxn ang="0">
                      <a:pos x="84" y="26"/>
                    </a:cxn>
                  </a:cxnLst>
                  <a:rect l="0" t="0" r="r" b="b"/>
                  <a:pathLst>
                    <a:path w="84" h="42">
                      <a:moveTo>
                        <a:pt x="84" y="26"/>
                      </a:moveTo>
                      <a:lnTo>
                        <a:pt x="24" y="0"/>
                      </a:lnTo>
                      <a:lnTo>
                        <a:pt x="0" y="14"/>
                      </a:lnTo>
                      <a:lnTo>
                        <a:pt x="62" y="42"/>
                      </a:lnTo>
                      <a:lnTo>
                        <a:pt x="84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55" name="Freeform 623"/>
                <p:cNvSpPr>
                  <a:spLocks noChangeAspect="1"/>
                </p:cNvSpPr>
                <p:nvPr/>
              </p:nvSpPr>
              <p:spPr bwMode="auto">
                <a:xfrm>
                  <a:off x="656" y="1616"/>
                  <a:ext cx="84" cy="46"/>
                </a:xfrm>
                <a:custGeom>
                  <a:avLst/>
                  <a:gdLst/>
                  <a:ahLst/>
                  <a:cxnLst>
                    <a:cxn ang="0">
                      <a:pos x="84" y="28"/>
                    </a:cxn>
                    <a:cxn ang="0">
                      <a:pos x="22" y="0"/>
                    </a:cxn>
                    <a:cxn ang="0">
                      <a:pos x="0" y="16"/>
                    </a:cxn>
                    <a:cxn ang="0">
                      <a:pos x="60" y="46"/>
                    </a:cxn>
                    <a:cxn ang="0">
                      <a:pos x="84" y="28"/>
                    </a:cxn>
                  </a:cxnLst>
                  <a:rect l="0" t="0" r="r" b="b"/>
                  <a:pathLst>
                    <a:path w="84" h="46">
                      <a:moveTo>
                        <a:pt x="84" y="28"/>
                      </a:moveTo>
                      <a:lnTo>
                        <a:pt x="22" y="0"/>
                      </a:lnTo>
                      <a:lnTo>
                        <a:pt x="0" y="16"/>
                      </a:lnTo>
                      <a:lnTo>
                        <a:pt x="60" y="46"/>
                      </a:lnTo>
                      <a:lnTo>
                        <a:pt x="84" y="28"/>
                      </a:lnTo>
                      <a:close/>
                    </a:path>
                  </a:pathLst>
                </a:custGeom>
                <a:solidFill>
                  <a:srgbClr val="006C92"/>
                </a:solidFill>
                <a:ln w="0">
                  <a:solidFill>
                    <a:srgbClr val="006C9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56" name="Freeform 624"/>
                <p:cNvSpPr>
                  <a:spLocks noChangeAspect="1"/>
                </p:cNvSpPr>
                <p:nvPr/>
              </p:nvSpPr>
              <p:spPr bwMode="auto">
                <a:xfrm>
                  <a:off x="656" y="1616"/>
                  <a:ext cx="84" cy="46"/>
                </a:xfrm>
                <a:custGeom>
                  <a:avLst/>
                  <a:gdLst/>
                  <a:ahLst/>
                  <a:cxnLst>
                    <a:cxn ang="0">
                      <a:pos x="84" y="28"/>
                    </a:cxn>
                    <a:cxn ang="0">
                      <a:pos x="22" y="0"/>
                    </a:cxn>
                    <a:cxn ang="0">
                      <a:pos x="0" y="16"/>
                    </a:cxn>
                    <a:cxn ang="0">
                      <a:pos x="60" y="46"/>
                    </a:cxn>
                    <a:cxn ang="0">
                      <a:pos x="84" y="28"/>
                    </a:cxn>
                  </a:cxnLst>
                  <a:rect l="0" t="0" r="r" b="b"/>
                  <a:pathLst>
                    <a:path w="84" h="46">
                      <a:moveTo>
                        <a:pt x="84" y="28"/>
                      </a:moveTo>
                      <a:lnTo>
                        <a:pt x="22" y="0"/>
                      </a:lnTo>
                      <a:lnTo>
                        <a:pt x="0" y="16"/>
                      </a:lnTo>
                      <a:lnTo>
                        <a:pt x="60" y="46"/>
                      </a:lnTo>
                      <a:lnTo>
                        <a:pt x="84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57" name="Freeform 625"/>
                <p:cNvSpPr>
                  <a:spLocks noChangeAspect="1"/>
                </p:cNvSpPr>
                <p:nvPr/>
              </p:nvSpPr>
              <p:spPr bwMode="auto">
                <a:xfrm>
                  <a:off x="632" y="1632"/>
                  <a:ext cx="84" cy="48"/>
                </a:xfrm>
                <a:custGeom>
                  <a:avLst/>
                  <a:gdLst/>
                  <a:ahLst/>
                  <a:cxnLst>
                    <a:cxn ang="0">
                      <a:pos x="84" y="30"/>
                    </a:cxn>
                    <a:cxn ang="0">
                      <a:pos x="24" y="0"/>
                    </a:cxn>
                    <a:cxn ang="0">
                      <a:pos x="0" y="16"/>
                    </a:cxn>
                    <a:cxn ang="0">
                      <a:pos x="60" y="48"/>
                    </a:cxn>
                    <a:cxn ang="0">
                      <a:pos x="84" y="30"/>
                    </a:cxn>
                  </a:cxnLst>
                  <a:rect l="0" t="0" r="r" b="b"/>
                  <a:pathLst>
                    <a:path w="84" h="48">
                      <a:moveTo>
                        <a:pt x="84" y="30"/>
                      </a:moveTo>
                      <a:lnTo>
                        <a:pt x="24" y="0"/>
                      </a:lnTo>
                      <a:lnTo>
                        <a:pt x="0" y="16"/>
                      </a:lnTo>
                      <a:lnTo>
                        <a:pt x="60" y="48"/>
                      </a:lnTo>
                      <a:lnTo>
                        <a:pt x="84" y="30"/>
                      </a:lnTo>
                      <a:close/>
                    </a:path>
                  </a:pathLst>
                </a:custGeom>
                <a:solidFill>
                  <a:srgbClr val="006D94"/>
                </a:solidFill>
                <a:ln w="0">
                  <a:solidFill>
                    <a:srgbClr val="006D9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58" name="Freeform 626"/>
                <p:cNvSpPr>
                  <a:spLocks noChangeAspect="1"/>
                </p:cNvSpPr>
                <p:nvPr/>
              </p:nvSpPr>
              <p:spPr bwMode="auto">
                <a:xfrm>
                  <a:off x="632" y="1632"/>
                  <a:ext cx="84" cy="48"/>
                </a:xfrm>
                <a:custGeom>
                  <a:avLst/>
                  <a:gdLst/>
                  <a:ahLst/>
                  <a:cxnLst>
                    <a:cxn ang="0">
                      <a:pos x="84" y="30"/>
                    </a:cxn>
                    <a:cxn ang="0">
                      <a:pos x="24" y="0"/>
                    </a:cxn>
                    <a:cxn ang="0">
                      <a:pos x="0" y="16"/>
                    </a:cxn>
                    <a:cxn ang="0">
                      <a:pos x="60" y="48"/>
                    </a:cxn>
                    <a:cxn ang="0">
                      <a:pos x="84" y="30"/>
                    </a:cxn>
                  </a:cxnLst>
                  <a:rect l="0" t="0" r="r" b="b"/>
                  <a:pathLst>
                    <a:path w="84" h="48">
                      <a:moveTo>
                        <a:pt x="84" y="30"/>
                      </a:moveTo>
                      <a:lnTo>
                        <a:pt x="24" y="0"/>
                      </a:lnTo>
                      <a:lnTo>
                        <a:pt x="0" y="16"/>
                      </a:lnTo>
                      <a:lnTo>
                        <a:pt x="60" y="48"/>
                      </a:lnTo>
                      <a:lnTo>
                        <a:pt x="84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59" name="Freeform 627"/>
                <p:cNvSpPr>
                  <a:spLocks noChangeAspect="1"/>
                </p:cNvSpPr>
                <p:nvPr/>
              </p:nvSpPr>
              <p:spPr bwMode="auto">
                <a:xfrm>
                  <a:off x="608" y="1648"/>
                  <a:ext cx="84" cy="50"/>
                </a:xfrm>
                <a:custGeom>
                  <a:avLst/>
                  <a:gdLst/>
                  <a:ahLst/>
                  <a:cxnLst>
                    <a:cxn ang="0">
                      <a:pos x="84" y="32"/>
                    </a:cxn>
                    <a:cxn ang="0">
                      <a:pos x="24" y="0"/>
                    </a:cxn>
                    <a:cxn ang="0">
                      <a:pos x="0" y="16"/>
                    </a:cxn>
                    <a:cxn ang="0">
                      <a:pos x="60" y="50"/>
                    </a:cxn>
                    <a:cxn ang="0">
                      <a:pos x="84" y="32"/>
                    </a:cxn>
                  </a:cxnLst>
                  <a:rect l="0" t="0" r="r" b="b"/>
                  <a:pathLst>
                    <a:path w="84" h="50">
                      <a:moveTo>
                        <a:pt x="84" y="32"/>
                      </a:moveTo>
                      <a:lnTo>
                        <a:pt x="24" y="0"/>
                      </a:lnTo>
                      <a:lnTo>
                        <a:pt x="0" y="16"/>
                      </a:lnTo>
                      <a:lnTo>
                        <a:pt x="60" y="50"/>
                      </a:lnTo>
                      <a:lnTo>
                        <a:pt x="84" y="32"/>
                      </a:lnTo>
                      <a:close/>
                    </a:path>
                  </a:pathLst>
                </a:custGeom>
                <a:solidFill>
                  <a:srgbClr val="006E96"/>
                </a:solidFill>
                <a:ln w="0">
                  <a:solidFill>
                    <a:srgbClr val="006E9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60" name="Freeform 628"/>
                <p:cNvSpPr>
                  <a:spLocks noChangeAspect="1"/>
                </p:cNvSpPr>
                <p:nvPr/>
              </p:nvSpPr>
              <p:spPr bwMode="auto">
                <a:xfrm>
                  <a:off x="608" y="1648"/>
                  <a:ext cx="84" cy="50"/>
                </a:xfrm>
                <a:custGeom>
                  <a:avLst/>
                  <a:gdLst/>
                  <a:ahLst/>
                  <a:cxnLst>
                    <a:cxn ang="0">
                      <a:pos x="84" y="32"/>
                    </a:cxn>
                    <a:cxn ang="0">
                      <a:pos x="24" y="0"/>
                    </a:cxn>
                    <a:cxn ang="0">
                      <a:pos x="0" y="16"/>
                    </a:cxn>
                    <a:cxn ang="0">
                      <a:pos x="60" y="50"/>
                    </a:cxn>
                    <a:cxn ang="0">
                      <a:pos x="84" y="32"/>
                    </a:cxn>
                  </a:cxnLst>
                  <a:rect l="0" t="0" r="r" b="b"/>
                  <a:pathLst>
                    <a:path w="84" h="50">
                      <a:moveTo>
                        <a:pt x="84" y="32"/>
                      </a:moveTo>
                      <a:lnTo>
                        <a:pt x="24" y="0"/>
                      </a:lnTo>
                      <a:lnTo>
                        <a:pt x="0" y="16"/>
                      </a:lnTo>
                      <a:lnTo>
                        <a:pt x="60" y="50"/>
                      </a:lnTo>
                      <a:lnTo>
                        <a:pt x="84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61" name="Freeform 629"/>
                <p:cNvSpPr>
                  <a:spLocks noChangeAspect="1"/>
                </p:cNvSpPr>
                <p:nvPr/>
              </p:nvSpPr>
              <p:spPr bwMode="auto">
                <a:xfrm>
                  <a:off x="584" y="1664"/>
                  <a:ext cx="84" cy="52"/>
                </a:xfrm>
                <a:custGeom>
                  <a:avLst/>
                  <a:gdLst/>
                  <a:ahLst/>
                  <a:cxnLst>
                    <a:cxn ang="0">
                      <a:pos x="84" y="34"/>
                    </a:cxn>
                    <a:cxn ang="0">
                      <a:pos x="24" y="0"/>
                    </a:cxn>
                    <a:cxn ang="0">
                      <a:pos x="0" y="16"/>
                    </a:cxn>
                    <a:cxn ang="0">
                      <a:pos x="60" y="52"/>
                    </a:cxn>
                    <a:cxn ang="0">
                      <a:pos x="84" y="34"/>
                    </a:cxn>
                  </a:cxnLst>
                  <a:rect l="0" t="0" r="r" b="b"/>
                  <a:pathLst>
                    <a:path w="84" h="52">
                      <a:moveTo>
                        <a:pt x="84" y="34"/>
                      </a:moveTo>
                      <a:lnTo>
                        <a:pt x="24" y="0"/>
                      </a:lnTo>
                      <a:lnTo>
                        <a:pt x="0" y="16"/>
                      </a:lnTo>
                      <a:lnTo>
                        <a:pt x="60" y="52"/>
                      </a:lnTo>
                      <a:lnTo>
                        <a:pt x="84" y="34"/>
                      </a:lnTo>
                      <a:close/>
                    </a:path>
                  </a:pathLst>
                </a:custGeom>
                <a:solidFill>
                  <a:srgbClr val="007292"/>
                </a:solidFill>
                <a:ln w="0">
                  <a:solidFill>
                    <a:srgbClr val="00729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62" name="Freeform 630"/>
                <p:cNvSpPr>
                  <a:spLocks noChangeAspect="1"/>
                </p:cNvSpPr>
                <p:nvPr/>
              </p:nvSpPr>
              <p:spPr bwMode="auto">
                <a:xfrm>
                  <a:off x="584" y="1664"/>
                  <a:ext cx="84" cy="52"/>
                </a:xfrm>
                <a:custGeom>
                  <a:avLst/>
                  <a:gdLst/>
                  <a:ahLst/>
                  <a:cxnLst>
                    <a:cxn ang="0">
                      <a:pos x="84" y="34"/>
                    </a:cxn>
                    <a:cxn ang="0">
                      <a:pos x="24" y="0"/>
                    </a:cxn>
                    <a:cxn ang="0">
                      <a:pos x="0" y="16"/>
                    </a:cxn>
                    <a:cxn ang="0">
                      <a:pos x="60" y="52"/>
                    </a:cxn>
                    <a:cxn ang="0">
                      <a:pos x="84" y="34"/>
                    </a:cxn>
                  </a:cxnLst>
                  <a:rect l="0" t="0" r="r" b="b"/>
                  <a:pathLst>
                    <a:path w="84" h="52">
                      <a:moveTo>
                        <a:pt x="84" y="34"/>
                      </a:moveTo>
                      <a:lnTo>
                        <a:pt x="24" y="0"/>
                      </a:lnTo>
                      <a:lnTo>
                        <a:pt x="0" y="16"/>
                      </a:lnTo>
                      <a:lnTo>
                        <a:pt x="60" y="52"/>
                      </a:lnTo>
                      <a:lnTo>
                        <a:pt x="84" y="3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63" name="Freeform 631"/>
                <p:cNvSpPr>
                  <a:spLocks noChangeAspect="1"/>
                </p:cNvSpPr>
                <p:nvPr/>
              </p:nvSpPr>
              <p:spPr bwMode="auto">
                <a:xfrm>
                  <a:off x="560" y="1680"/>
                  <a:ext cx="84" cy="52"/>
                </a:xfrm>
                <a:custGeom>
                  <a:avLst/>
                  <a:gdLst/>
                  <a:ahLst/>
                  <a:cxnLst>
                    <a:cxn ang="0">
                      <a:pos x="84" y="36"/>
                    </a:cxn>
                    <a:cxn ang="0">
                      <a:pos x="24" y="0"/>
                    </a:cxn>
                    <a:cxn ang="0">
                      <a:pos x="0" y="14"/>
                    </a:cxn>
                    <a:cxn ang="0">
                      <a:pos x="60" y="52"/>
                    </a:cxn>
                    <a:cxn ang="0">
                      <a:pos x="84" y="36"/>
                    </a:cxn>
                  </a:cxnLst>
                  <a:rect l="0" t="0" r="r" b="b"/>
                  <a:pathLst>
                    <a:path w="84" h="52">
                      <a:moveTo>
                        <a:pt x="84" y="36"/>
                      </a:moveTo>
                      <a:lnTo>
                        <a:pt x="24" y="0"/>
                      </a:lnTo>
                      <a:lnTo>
                        <a:pt x="0" y="14"/>
                      </a:lnTo>
                      <a:lnTo>
                        <a:pt x="60" y="52"/>
                      </a:lnTo>
                      <a:lnTo>
                        <a:pt x="84" y="36"/>
                      </a:lnTo>
                      <a:close/>
                    </a:path>
                  </a:pathLst>
                </a:custGeom>
                <a:solidFill>
                  <a:srgbClr val="00788B"/>
                </a:solidFill>
                <a:ln w="0">
                  <a:solidFill>
                    <a:srgbClr val="00788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64" name="Freeform 632"/>
                <p:cNvSpPr>
                  <a:spLocks noChangeAspect="1"/>
                </p:cNvSpPr>
                <p:nvPr/>
              </p:nvSpPr>
              <p:spPr bwMode="auto">
                <a:xfrm>
                  <a:off x="560" y="1680"/>
                  <a:ext cx="84" cy="52"/>
                </a:xfrm>
                <a:custGeom>
                  <a:avLst/>
                  <a:gdLst/>
                  <a:ahLst/>
                  <a:cxnLst>
                    <a:cxn ang="0">
                      <a:pos x="84" y="36"/>
                    </a:cxn>
                    <a:cxn ang="0">
                      <a:pos x="24" y="0"/>
                    </a:cxn>
                    <a:cxn ang="0">
                      <a:pos x="0" y="14"/>
                    </a:cxn>
                    <a:cxn ang="0">
                      <a:pos x="60" y="52"/>
                    </a:cxn>
                    <a:cxn ang="0">
                      <a:pos x="84" y="36"/>
                    </a:cxn>
                  </a:cxnLst>
                  <a:rect l="0" t="0" r="r" b="b"/>
                  <a:pathLst>
                    <a:path w="84" h="52">
                      <a:moveTo>
                        <a:pt x="84" y="36"/>
                      </a:moveTo>
                      <a:lnTo>
                        <a:pt x="24" y="0"/>
                      </a:lnTo>
                      <a:lnTo>
                        <a:pt x="0" y="14"/>
                      </a:lnTo>
                      <a:lnTo>
                        <a:pt x="60" y="52"/>
                      </a:lnTo>
                      <a:lnTo>
                        <a:pt x="84" y="3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65" name="Freeform 633"/>
                <p:cNvSpPr>
                  <a:spLocks noChangeAspect="1"/>
                </p:cNvSpPr>
                <p:nvPr/>
              </p:nvSpPr>
              <p:spPr bwMode="auto">
                <a:xfrm>
                  <a:off x="536" y="1694"/>
                  <a:ext cx="84" cy="52"/>
                </a:xfrm>
                <a:custGeom>
                  <a:avLst/>
                  <a:gdLst/>
                  <a:ahLst/>
                  <a:cxnLst>
                    <a:cxn ang="0">
                      <a:pos x="84" y="38"/>
                    </a:cxn>
                    <a:cxn ang="0">
                      <a:pos x="24" y="0"/>
                    </a:cxn>
                    <a:cxn ang="0">
                      <a:pos x="0" y="14"/>
                    </a:cxn>
                    <a:cxn ang="0">
                      <a:pos x="60" y="52"/>
                    </a:cxn>
                    <a:cxn ang="0">
                      <a:pos x="84" y="38"/>
                    </a:cxn>
                  </a:cxnLst>
                  <a:rect l="0" t="0" r="r" b="b"/>
                  <a:pathLst>
                    <a:path w="84" h="52">
                      <a:moveTo>
                        <a:pt x="84" y="38"/>
                      </a:moveTo>
                      <a:lnTo>
                        <a:pt x="24" y="0"/>
                      </a:lnTo>
                      <a:lnTo>
                        <a:pt x="0" y="14"/>
                      </a:lnTo>
                      <a:lnTo>
                        <a:pt x="60" y="52"/>
                      </a:lnTo>
                      <a:lnTo>
                        <a:pt x="84" y="38"/>
                      </a:lnTo>
                      <a:close/>
                    </a:path>
                  </a:pathLst>
                </a:custGeom>
                <a:solidFill>
                  <a:srgbClr val="00817F"/>
                </a:solidFill>
                <a:ln w="0">
                  <a:solidFill>
                    <a:srgbClr val="0081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66" name="Freeform 634"/>
                <p:cNvSpPr>
                  <a:spLocks noChangeAspect="1"/>
                </p:cNvSpPr>
                <p:nvPr/>
              </p:nvSpPr>
              <p:spPr bwMode="auto">
                <a:xfrm>
                  <a:off x="536" y="1694"/>
                  <a:ext cx="84" cy="52"/>
                </a:xfrm>
                <a:custGeom>
                  <a:avLst/>
                  <a:gdLst/>
                  <a:ahLst/>
                  <a:cxnLst>
                    <a:cxn ang="0">
                      <a:pos x="84" y="38"/>
                    </a:cxn>
                    <a:cxn ang="0">
                      <a:pos x="24" y="0"/>
                    </a:cxn>
                    <a:cxn ang="0">
                      <a:pos x="0" y="14"/>
                    </a:cxn>
                    <a:cxn ang="0">
                      <a:pos x="60" y="52"/>
                    </a:cxn>
                    <a:cxn ang="0">
                      <a:pos x="84" y="38"/>
                    </a:cxn>
                  </a:cxnLst>
                  <a:rect l="0" t="0" r="r" b="b"/>
                  <a:pathLst>
                    <a:path w="84" h="52">
                      <a:moveTo>
                        <a:pt x="84" y="38"/>
                      </a:moveTo>
                      <a:lnTo>
                        <a:pt x="24" y="0"/>
                      </a:lnTo>
                      <a:lnTo>
                        <a:pt x="0" y="14"/>
                      </a:lnTo>
                      <a:lnTo>
                        <a:pt x="60" y="52"/>
                      </a:lnTo>
                      <a:lnTo>
                        <a:pt x="84" y="3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67" name="Freeform 635"/>
                <p:cNvSpPr>
                  <a:spLocks noChangeAspect="1"/>
                </p:cNvSpPr>
                <p:nvPr/>
              </p:nvSpPr>
              <p:spPr bwMode="auto">
                <a:xfrm>
                  <a:off x="510" y="1708"/>
                  <a:ext cx="86" cy="50"/>
                </a:xfrm>
                <a:custGeom>
                  <a:avLst/>
                  <a:gdLst/>
                  <a:ahLst/>
                  <a:cxnLst>
                    <a:cxn ang="0">
                      <a:pos x="86" y="38"/>
                    </a:cxn>
                    <a:cxn ang="0">
                      <a:pos x="26" y="0"/>
                    </a:cxn>
                    <a:cxn ang="0">
                      <a:pos x="0" y="12"/>
                    </a:cxn>
                    <a:cxn ang="0">
                      <a:pos x="60" y="50"/>
                    </a:cxn>
                    <a:cxn ang="0">
                      <a:pos x="86" y="38"/>
                    </a:cxn>
                  </a:cxnLst>
                  <a:rect l="0" t="0" r="r" b="b"/>
                  <a:pathLst>
                    <a:path w="86" h="50">
                      <a:moveTo>
                        <a:pt x="86" y="38"/>
                      </a:move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60" y="50"/>
                      </a:lnTo>
                      <a:lnTo>
                        <a:pt x="86" y="38"/>
                      </a:lnTo>
                      <a:close/>
                    </a:path>
                  </a:pathLst>
                </a:custGeom>
                <a:solidFill>
                  <a:srgbClr val="008B6D"/>
                </a:solidFill>
                <a:ln w="0">
                  <a:solidFill>
                    <a:srgbClr val="008B6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68" name="Freeform 636"/>
                <p:cNvSpPr>
                  <a:spLocks noChangeAspect="1"/>
                </p:cNvSpPr>
                <p:nvPr/>
              </p:nvSpPr>
              <p:spPr bwMode="auto">
                <a:xfrm>
                  <a:off x="510" y="1708"/>
                  <a:ext cx="86" cy="50"/>
                </a:xfrm>
                <a:custGeom>
                  <a:avLst/>
                  <a:gdLst/>
                  <a:ahLst/>
                  <a:cxnLst>
                    <a:cxn ang="0">
                      <a:pos x="86" y="38"/>
                    </a:cxn>
                    <a:cxn ang="0">
                      <a:pos x="26" y="0"/>
                    </a:cxn>
                    <a:cxn ang="0">
                      <a:pos x="0" y="12"/>
                    </a:cxn>
                    <a:cxn ang="0">
                      <a:pos x="60" y="50"/>
                    </a:cxn>
                    <a:cxn ang="0">
                      <a:pos x="86" y="38"/>
                    </a:cxn>
                  </a:cxnLst>
                  <a:rect l="0" t="0" r="r" b="b"/>
                  <a:pathLst>
                    <a:path w="86" h="50">
                      <a:moveTo>
                        <a:pt x="86" y="38"/>
                      </a:move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60" y="50"/>
                      </a:lnTo>
                      <a:lnTo>
                        <a:pt x="86" y="3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69" name="Freeform 637"/>
                <p:cNvSpPr>
                  <a:spLocks noChangeAspect="1"/>
                </p:cNvSpPr>
                <p:nvPr/>
              </p:nvSpPr>
              <p:spPr bwMode="auto">
                <a:xfrm>
                  <a:off x="1514" y="1304"/>
                  <a:ext cx="78" cy="32"/>
                </a:xfrm>
                <a:custGeom>
                  <a:avLst/>
                  <a:gdLst/>
                  <a:ahLst/>
                  <a:cxnLst>
                    <a:cxn ang="0">
                      <a:pos x="78" y="24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4" y="32"/>
                    </a:cxn>
                    <a:cxn ang="0">
                      <a:pos x="78" y="24"/>
                    </a:cxn>
                  </a:cxnLst>
                  <a:rect l="0" t="0" r="r" b="b"/>
                  <a:pathLst>
                    <a:path w="78" h="32">
                      <a:moveTo>
                        <a:pt x="78" y="24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4" y="32"/>
                      </a:lnTo>
                      <a:lnTo>
                        <a:pt x="78" y="24"/>
                      </a:lnTo>
                      <a:close/>
                    </a:path>
                  </a:pathLst>
                </a:custGeom>
                <a:solidFill>
                  <a:srgbClr val="00896F"/>
                </a:solidFill>
                <a:ln w="0">
                  <a:solidFill>
                    <a:srgbClr val="0089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70" name="Freeform 638"/>
                <p:cNvSpPr>
                  <a:spLocks noChangeAspect="1"/>
                </p:cNvSpPr>
                <p:nvPr/>
              </p:nvSpPr>
              <p:spPr bwMode="auto">
                <a:xfrm>
                  <a:off x="1514" y="1304"/>
                  <a:ext cx="78" cy="32"/>
                </a:xfrm>
                <a:custGeom>
                  <a:avLst/>
                  <a:gdLst/>
                  <a:ahLst/>
                  <a:cxnLst>
                    <a:cxn ang="0">
                      <a:pos x="78" y="24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4" y="32"/>
                    </a:cxn>
                    <a:cxn ang="0">
                      <a:pos x="78" y="24"/>
                    </a:cxn>
                  </a:cxnLst>
                  <a:rect l="0" t="0" r="r" b="b"/>
                  <a:pathLst>
                    <a:path w="78" h="32">
                      <a:moveTo>
                        <a:pt x="78" y="24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4" y="32"/>
                      </a:lnTo>
                      <a:lnTo>
                        <a:pt x="78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71" name="Freeform 639"/>
                <p:cNvSpPr>
                  <a:spLocks noChangeAspect="1"/>
                </p:cNvSpPr>
                <p:nvPr/>
              </p:nvSpPr>
              <p:spPr bwMode="auto">
                <a:xfrm>
                  <a:off x="1500" y="1310"/>
                  <a:ext cx="78" cy="32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14" y="0"/>
                    </a:cxn>
                    <a:cxn ang="0">
                      <a:pos x="0" y="8"/>
                    </a:cxn>
                    <a:cxn ang="0">
                      <a:pos x="62" y="32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2">
                      <a:moveTo>
                        <a:pt x="78" y="26"/>
                      </a:moveTo>
                      <a:lnTo>
                        <a:pt x="14" y="0"/>
                      </a:lnTo>
                      <a:lnTo>
                        <a:pt x="0" y="8"/>
                      </a:lnTo>
                      <a:lnTo>
                        <a:pt x="62" y="32"/>
                      </a:lnTo>
                      <a:lnTo>
                        <a:pt x="78" y="26"/>
                      </a:lnTo>
                      <a:close/>
                    </a:path>
                  </a:pathLst>
                </a:custGeom>
                <a:solidFill>
                  <a:srgbClr val="00896F"/>
                </a:solidFill>
                <a:ln w="0">
                  <a:solidFill>
                    <a:srgbClr val="0089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72" name="Freeform 640"/>
                <p:cNvSpPr>
                  <a:spLocks noChangeAspect="1"/>
                </p:cNvSpPr>
                <p:nvPr/>
              </p:nvSpPr>
              <p:spPr bwMode="auto">
                <a:xfrm>
                  <a:off x="1500" y="1310"/>
                  <a:ext cx="78" cy="32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14" y="0"/>
                    </a:cxn>
                    <a:cxn ang="0">
                      <a:pos x="0" y="8"/>
                    </a:cxn>
                    <a:cxn ang="0">
                      <a:pos x="62" y="32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2">
                      <a:moveTo>
                        <a:pt x="78" y="26"/>
                      </a:moveTo>
                      <a:lnTo>
                        <a:pt x="14" y="0"/>
                      </a:lnTo>
                      <a:lnTo>
                        <a:pt x="0" y="8"/>
                      </a:lnTo>
                      <a:lnTo>
                        <a:pt x="62" y="32"/>
                      </a:lnTo>
                      <a:lnTo>
                        <a:pt x="7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73" name="Freeform 641"/>
                <p:cNvSpPr>
                  <a:spLocks noChangeAspect="1"/>
                </p:cNvSpPr>
                <p:nvPr/>
              </p:nvSpPr>
              <p:spPr bwMode="auto">
                <a:xfrm>
                  <a:off x="1484" y="1318"/>
                  <a:ext cx="78" cy="32"/>
                </a:xfrm>
                <a:custGeom>
                  <a:avLst/>
                  <a:gdLst/>
                  <a:ahLst/>
                  <a:cxnLst>
                    <a:cxn ang="0">
                      <a:pos x="78" y="2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4" y="32"/>
                    </a:cxn>
                    <a:cxn ang="0">
                      <a:pos x="78" y="24"/>
                    </a:cxn>
                  </a:cxnLst>
                  <a:rect l="0" t="0" r="r" b="b"/>
                  <a:pathLst>
                    <a:path w="78" h="32">
                      <a:moveTo>
                        <a:pt x="78" y="2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4" y="32"/>
                      </a:lnTo>
                      <a:lnTo>
                        <a:pt x="78" y="24"/>
                      </a:lnTo>
                      <a:close/>
                    </a:path>
                  </a:pathLst>
                </a:custGeom>
                <a:solidFill>
                  <a:srgbClr val="00896F"/>
                </a:solidFill>
                <a:ln w="0">
                  <a:solidFill>
                    <a:srgbClr val="0089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74" name="Freeform 642"/>
                <p:cNvSpPr>
                  <a:spLocks noChangeAspect="1"/>
                </p:cNvSpPr>
                <p:nvPr/>
              </p:nvSpPr>
              <p:spPr bwMode="auto">
                <a:xfrm>
                  <a:off x="1484" y="1318"/>
                  <a:ext cx="78" cy="32"/>
                </a:xfrm>
                <a:custGeom>
                  <a:avLst/>
                  <a:gdLst/>
                  <a:ahLst/>
                  <a:cxnLst>
                    <a:cxn ang="0">
                      <a:pos x="78" y="2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4" y="32"/>
                    </a:cxn>
                    <a:cxn ang="0">
                      <a:pos x="78" y="24"/>
                    </a:cxn>
                  </a:cxnLst>
                  <a:rect l="0" t="0" r="r" b="b"/>
                  <a:pathLst>
                    <a:path w="78" h="32">
                      <a:moveTo>
                        <a:pt x="78" y="2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4" y="32"/>
                      </a:lnTo>
                      <a:lnTo>
                        <a:pt x="78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75" name="Freeform 643"/>
                <p:cNvSpPr>
                  <a:spLocks noChangeAspect="1"/>
                </p:cNvSpPr>
                <p:nvPr/>
              </p:nvSpPr>
              <p:spPr bwMode="auto">
                <a:xfrm>
                  <a:off x="1468" y="1326"/>
                  <a:ext cx="80" cy="32"/>
                </a:xfrm>
                <a:custGeom>
                  <a:avLst/>
                  <a:gdLst/>
                  <a:ahLst/>
                  <a:cxnLst>
                    <a:cxn ang="0">
                      <a:pos x="80" y="24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4" y="32"/>
                    </a:cxn>
                    <a:cxn ang="0">
                      <a:pos x="80" y="24"/>
                    </a:cxn>
                  </a:cxnLst>
                  <a:rect l="0" t="0" r="r" b="b"/>
                  <a:pathLst>
                    <a:path w="80" h="32">
                      <a:moveTo>
                        <a:pt x="80" y="24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4" y="32"/>
                      </a:lnTo>
                      <a:lnTo>
                        <a:pt x="80" y="24"/>
                      </a:lnTo>
                      <a:close/>
                    </a:path>
                  </a:pathLst>
                </a:custGeom>
                <a:solidFill>
                  <a:srgbClr val="00896F"/>
                </a:solidFill>
                <a:ln w="0">
                  <a:solidFill>
                    <a:srgbClr val="0089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76" name="Freeform 644"/>
                <p:cNvSpPr>
                  <a:spLocks noChangeAspect="1"/>
                </p:cNvSpPr>
                <p:nvPr/>
              </p:nvSpPr>
              <p:spPr bwMode="auto">
                <a:xfrm>
                  <a:off x="1468" y="1326"/>
                  <a:ext cx="80" cy="32"/>
                </a:xfrm>
                <a:custGeom>
                  <a:avLst/>
                  <a:gdLst/>
                  <a:ahLst/>
                  <a:cxnLst>
                    <a:cxn ang="0">
                      <a:pos x="80" y="24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4" y="32"/>
                    </a:cxn>
                    <a:cxn ang="0">
                      <a:pos x="80" y="24"/>
                    </a:cxn>
                  </a:cxnLst>
                  <a:rect l="0" t="0" r="r" b="b"/>
                  <a:pathLst>
                    <a:path w="80" h="32">
                      <a:moveTo>
                        <a:pt x="80" y="24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4" y="32"/>
                      </a:lnTo>
                      <a:lnTo>
                        <a:pt x="80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77" name="Freeform 645"/>
                <p:cNvSpPr>
                  <a:spLocks noChangeAspect="1"/>
                </p:cNvSpPr>
                <p:nvPr/>
              </p:nvSpPr>
              <p:spPr bwMode="auto">
                <a:xfrm>
                  <a:off x="1452" y="1332"/>
                  <a:ext cx="80" cy="34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4" y="34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4">
                      <a:moveTo>
                        <a:pt x="80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4" y="34"/>
                      </a:lnTo>
                      <a:lnTo>
                        <a:pt x="80" y="26"/>
                      </a:lnTo>
                      <a:close/>
                    </a:path>
                  </a:pathLst>
                </a:custGeom>
                <a:solidFill>
                  <a:srgbClr val="008A6F"/>
                </a:solidFill>
                <a:ln w="0">
                  <a:solidFill>
                    <a:srgbClr val="008A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78" name="Freeform 646"/>
                <p:cNvSpPr>
                  <a:spLocks noChangeAspect="1"/>
                </p:cNvSpPr>
                <p:nvPr/>
              </p:nvSpPr>
              <p:spPr bwMode="auto">
                <a:xfrm>
                  <a:off x="1452" y="1332"/>
                  <a:ext cx="80" cy="34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4" y="34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4">
                      <a:moveTo>
                        <a:pt x="80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4" y="34"/>
                      </a:lnTo>
                      <a:lnTo>
                        <a:pt x="80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79" name="Freeform 647"/>
                <p:cNvSpPr>
                  <a:spLocks noChangeAspect="1"/>
                </p:cNvSpPr>
                <p:nvPr/>
              </p:nvSpPr>
              <p:spPr bwMode="auto">
                <a:xfrm>
                  <a:off x="1436" y="1340"/>
                  <a:ext cx="80" cy="34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4" y="34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4">
                      <a:moveTo>
                        <a:pt x="80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4" y="34"/>
                      </a:lnTo>
                      <a:lnTo>
                        <a:pt x="80" y="26"/>
                      </a:lnTo>
                      <a:close/>
                    </a:path>
                  </a:pathLst>
                </a:custGeom>
                <a:solidFill>
                  <a:srgbClr val="008A6F"/>
                </a:solidFill>
                <a:ln w="0">
                  <a:solidFill>
                    <a:srgbClr val="008A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80" name="Freeform 648"/>
                <p:cNvSpPr>
                  <a:spLocks noChangeAspect="1"/>
                </p:cNvSpPr>
                <p:nvPr/>
              </p:nvSpPr>
              <p:spPr bwMode="auto">
                <a:xfrm>
                  <a:off x="1436" y="1340"/>
                  <a:ext cx="80" cy="34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4" y="34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4">
                      <a:moveTo>
                        <a:pt x="80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4" y="34"/>
                      </a:lnTo>
                      <a:lnTo>
                        <a:pt x="80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81" name="Freeform 649"/>
                <p:cNvSpPr>
                  <a:spLocks noChangeAspect="1"/>
                </p:cNvSpPr>
                <p:nvPr/>
              </p:nvSpPr>
              <p:spPr bwMode="auto">
                <a:xfrm>
                  <a:off x="1420" y="1348"/>
                  <a:ext cx="80" cy="32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4" y="32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2">
                      <a:moveTo>
                        <a:pt x="80" y="26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4" y="32"/>
                      </a:lnTo>
                      <a:lnTo>
                        <a:pt x="80" y="26"/>
                      </a:lnTo>
                      <a:close/>
                    </a:path>
                  </a:pathLst>
                </a:custGeom>
                <a:solidFill>
                  <a:srgbClr val="008A6E"/>
                </a:solidFill>
                <a:ln w="0">
                  <a:solidFill>
                    <a:srgbClr val="008A6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82" name="Freeform 650"/>
                <p:cNvSpPr>
                  <a:spLocks noChangeAspect="1"/>
                </p:cNvSpPr>
                <p:nvPr/>
              </p:nvSpPr>
              <p:spPr bwMode="auto">
                <a:xfrm>
                  <a:off x="1420" y="1348"/>
                  <a:ext cx="80" cy="32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4" y="32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2">
                      <a:moveTo>
                        <a:pt x="80" y="26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4" y="32"/>
                      </a:lnTo>
                      <a:lnTo>
                        <a:pt x="80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83" name="Freeform 651"/>
                <p:cNvSpPr>
                  <a:spLocks noChangeAspect="1"/>
                </p:cNvSpPr>
                <p:nvPr/>
              </p:nvSpPr>
              <p:spPr bwMode="auto">
                <a:xfrm>
                  <a:off x="1404" y="1354"/>
                  <a:ext cx="80" cy="34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4" y="34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4">
                      <a:moveTo>
                        <a:pt x="80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4" y="34"/>
                      </a:lnTo>
                      <a:lnTo>
                        <a:pt x="80" y="26"/>
                      </a:lnTo>
                      <a:close/>
                    </a:path>
                  </a:pathLst>
                </a:custGeom>
                <a:solidFill>
                  <a:srgbClr val="008A6E"/>
                </a:solidFill>
                <a:ln w="0">
                  <a:solidFill>
                    <a:srgbClr val="008A6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84" name="Freeform 652"/>
                <p:cNvSpPr>
                  <a:spLocks noChangeAspect="1"/>
                </p:cNvSpPr>
                <p:nvPr/>
              </p:nvSpPr>
              <p:spPr bwMode="auto">
                <a:xfrm>
                  <a:off x="1404" y="1354"/>
                  <a:ext cx="80" cy="34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4" y="34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4">
                      <a:moveTo>
                        <a:pt x="80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4" y="34"/>
                      </a:lnTo>
                      <a:lnTo>
                        <a:pt x="80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85" name="Freeform 653"/>
                <p:cNvSpPr>
                  <a:spLocks noChangeAspect="1"/>
                </p:cNvSpPr>
                <p:nvPr/>
              </p:nvSpPr>
              <p:spPr bwMode="auto">
                <a:xfrm>
                  <a:off x="1388" y="1362"/>
                  <a:ext cx="80" cy="34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4" y="34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4">
                      <a:moveTo>
                        <a:pt x="80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4" y="34"/>
                      </a:lnTo>
                      <a:lnTo>
                        <a:pt x="80" y="26"/>
                      </a:lnTo>
                      <a:close/>
                    </a:path>
                  </a:pathLst>
                </a:custGeom>
                <a:solidFill>
                  <a:srgbClr val="008A6E"/>
                </a:solidFill>
                <a:ln w="0">
                  <a:solidFill>
                    <a:srgbClr val="008A6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86" name="Freeform 654"/>
                <p:cNvSpPr>
                  <a:spLocks noChangeAspect="1"/>
                </p:cNvSpPr>
                <p:nvPr/>
              </p:nvSpPr>
              <p:spPr bwMode="auto">
                <a:xfrm>
                  <a:off x="1388" y="1362"/>
                  <a:ext cx="80" cy="34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4" y="34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4">
                      <a:moveTo>
                        <a:pt x="80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4" y="34"/>
                      </a:lnTo>
                      <a:lnTo>
                        <a:pt x="80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87" name="Freeform 655"/>
                <p:cNvSpPr>
                  <a:spLocks noChangeAspect="1"/>
                </p:cNvSpPr>
                <p:nvPr/>
              </p:nvSpPr>
              <p:spPr bwMode="auto">
                <a:xfrm>
                  <a:off x="1372" y="1370"/>
                  <a:ext cx="80" cy="34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4" y="34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4">
                      <a:moveTo>
                        <a:pt x="80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4" y="34"/>
                      </a:lnTo>
                      <a:lnTo>
                        <a:pt x="80" y="26"/>
                      </a:lnTo>
                      <a:close/>
                    </a:path>
                  </a:pathLst>
                </a:custGeom>
                <a:solidFill>
                  <a:srgbClr val="008A6D"/>
                </a:solidFill>
                <a:ln w="0">
                  <a:solidFill>
                    <a:srgbClr val="008A6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88" name="Freeform 656"/>
                <p:cNvSpPr>
                  <a:spLocks noChangeAspect="1"/>
                </p:cNvSpPr>
                <p:nvPr/>
              </p:nvSpPr>
              <p:spPr bwMode="auto">
                <a:xfrm>
                  <a:off x="1372" y="1370"/>
                  <a:ext cx="80" cy="34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4" y="34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4">
                      <a:moveTo>
                        <a:pt x="80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4" y="34"/>
                      </a:lnTo>
                      <a:lnTo>
                        <a:pt x="80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89" name="Freeform 657"/>
                <p:cNvSpPr>
                  <a:spLocks noChangeAspect="1"/>
                </p:cNvSpPr>
                <p:nvPr/>
              </p:nvSpPr>
              <p:spPr bwMode="auto">
                <a:xfrm>
                  <a:off x="1356" y="1378"/>
                  <a:ext cx="80" cy="34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2" y="34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4">
                      <a:moveTo>
                        <a:pt x="80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2" y="34"/>
                      </a:lnTo>
                      <a:lnTo>
                        <a:pt x="80" y="26"/>
                      </a:lnTo>
                      <a:close/>
                    </a:path>
                  </a:pathLst>
                </a:custGeom>
                <a:solidFill>
                  <a:srgbClr val="008A6C"/>
                </a:solidFill>
                <a:ln w="0">
                  <a:solidFill>
                    <a:srgbClr val="008A6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90" name="Freeform 658"/>
                <p:cNvSpPr>
                  <a:spLocks noChangeAspect="1"/>
                </p:cNvSpPr>
                <p:nvPr/>
              </p:nvSpPr>
              <p:spPr bwMode="auto">
                <a:xfrm>
                  <a:off x="1356" y="1378"/>
                  <a:ext cx="80" cy="34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2" y="34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4">
                      <a:moveTo>
                        <a:pt x="80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2" y="34"/>
                      </a:lnTo>
                      <a:lnTo>
                        <a:pt x="80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91" name="Freeform 659"/>
                <p:cNvSpPr>
                  <a:spLocks noChangeAspect="1"/>
                </p:cNvSpPr>
                <p:nvPr/>
              </p:nvSpPr>
              <p:spPr bwMode="auto">
                <a:xfrm>
                  <a:off x="1338" y="1386"/>
                  <a:ext cx="80" cy="34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64" y="34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4">
                      <a:moveTo>
                        <a:pt x="80" y="26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64" y="34"/>
                      </a:lnTo>
                      <a:lnTo>
                        <a:pt x="80" y="26"/>
                      </a:lnTo>
                      <a:close/>
                    </a:path>
                  </a:pathLst>
                </a:custGeom>
                <a:solidFill>
                  <a:srgbClr val="008A6B"/>
                </a:solidFill>
                <a:ln w="0">
                  <a:solidFill>
                    <a:srgbClr val="008A6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92" name="Freeform 660"/>
                <p:cNvSpPr>
                  <a:spLocks noChangeAspect="1"/>
                </p:cNvSpPr>
                <p:nvPr/>
              </p:nvSpPr>
              <p:spPr bwMode="auto">
                <a:xfrm>
                  <a:off x="1338" y="1386"/>
                  <a:ext cx="80" cy="34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64" y="34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4">
                      <a:moveTo>
                        <a:pt x="80" y="26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64" y="34"/>
                      </a:lnTo>
                      <a:lnTo>
                        <a:pt x="80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93" name="Freeform 661"/>
                <p:cNvSpPr>
                  <a:spLocks noChangeAspect="1"/>
                </p:cNvSpPr>
                <p:nvPr/>
              </p:nvSpPr>
              <p:spPr bwMode="auto">
                <a:xfrm>
                  <a:off x="1322" y="1394"/>
                  <a:ext cx="80" cy="34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4" y="34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4">
                      <a:moveTo>
                        <a:pt x="80" y="26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4" y="34"/>
                      </a:lnTo>
                      <a:lnTo>
                        <a:pt x="80" y="26"/>
                      </a:lnTo>
                      <a:close/>
                    </a:path>
                  </a:pathLst>
                </a:custGeom>
                <a:solidFill>
                  <a:srgbClr val="008B6A"/>
                </a:solidFill>
                <a:ln w="0">
                  <a:solidFill>
                    <a:srgbClr val="008B6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94" name="Freeform 662"/>
                <p:cNvSpPr>
                  <a:spLocks noChangeAspect="1"/>
                </p:cNvSpPr>
                <p:nvPr/>
              </p:nvSpPr>
              <p:spPr bwMode="auto">
                <a:xfrm>
                  <a:off x="1322" y="1394"/>
                  <a:ext cx="80" cy="34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4" y="34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4">
                      <a:moveTo>
                        <a:pt x="80" y="26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4" y="34"/>
                      </a:lnTo>
                      <a:lnTo>
                        <a:pt x="80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95" name="Freeform 663"/>
                <p:cNvSpPr>
                  <a:spLocks noChangeAspect="1"/>
                </p:cNvSpPr>
                <p:nvPr/>
              </p:nvSpPr>
              <p:spPr bwMode="auto">
                <a:xfrm>
                  <a:off x="1304" y="1400"/>
                  <a:ext cx="82" cy="36"/>
                </a:xfrm>
                <a:custGeom>
                  <a:avLst/>
                  <a:gdLst/>
                  <a:ahLst/>
                  <a:cxnLst>
                    <a:cxn ang="0">
                      <a:pos x="82" y="28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64" y="36"/>
                    </a:cxn>
                    <a:cxn ang="0">
                      <a:pos x="82" y="28"/>
                    </a:cxn>
                  </a:cxnLst>
                  <a:rect l="0" t="0" r="r" b="b"/>
                  <a:pathLst>
                    <a:path w="82" h="36">
                      <a:moveTo>
                        <a:pt x="82" y="28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64" y="36"/>
                      </a:lnTo>
                      <a:lnTo>
                        <a:pt x="82" y="28"/>
                      </a:lnTo>
                      <a:close/>
                    </a:path>
                  </a:pathLst>
                </a:custGeom>
                <a:solidFill>
                  <a:srgbClr val="008B69"/>
                </a:solidFill>
                <a:ln w="0">
                  <a:solidFill>
                    <a:srgbClr val="008B6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96" name="Freeform 664"/>
                <p:cNvSpPr>
                  <a:spLocks noChangeAspect="1"/>
                </p:cNvSpPr>
                <p:nvPr/>
              </p:nvSpPr>
              <p:spPr bwMode="auto">
                <a:xfrm>
                  <a:off x="1304" y="1400"/>
                  <a:ext cx="82" cy="36"/>
                </a:xfrm>
                <a:custGeom>
                  <a:avLst/>
                  <a:gdLst/>
                  <a:ahLst/>
                  <a:cxnLst>
                    <a:cxn ang="0">
                      <a:pos x="82" y="28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64" y="36"/>
                    </a:cxn>
                    <a:cxn ang="0">
                      <a:pos x="82" y="28"/>
                    </a:cxn>
                  </a:cxnLst>
                  <a:rect l="0" t="0" r="r" b="b"/>
                  <a:pathLst>
                    <a:path w="82" h="36">
                      <a:moveTo>
                        <a:pt x="82" y="28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64" y="36"/>
                      </a:lnTo>
                      <a:lnTo>
                        <a:pt x="82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97" name="Freeform 665"/>
                <p:cNvSpPr>
                  <a:spLocks noChangeAspect="1"/>
                </p:cNvSpPr>
                <p:nvPr/>
              </p:nvSpPr>
              <p:spPr bwMode="auto">
                <a:xfrm>
                  <a:off x="1286" y="1408"/>
                  <a:ext cx="82" cy="36"/>
                </a:xfrm>
                <a:custGeom>
                  <a:avLst/>
                  <a:gdLst/>
                  <a:ahLst/>
                  <a:cxnLst>
                    <a:cxn ang="0">
                      <a:pos x="82" y="28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64" y="36"/>
                    </a:cxn>
                    <a:cxn ang="0">
                      <a:pos x="82" y="28"/>
                    </a:cxn>
                  </a:cxnLst>
                  <a:rect l="0" t="0" r="r" b="b"/>
                  <a:pathLst>
                    <a:path w="82" h="36">
                      <a:moveTo>
                        <a:pt x="82" y="28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64" y="36"/>
                      </a:lnTo>
                      <a:lnTo>
                        <a:pt x="82" y="28"/>
                      </a:lnTo>
                      <a:close/>
                    </a:path>
                  </a:pathLst>
                </a:custGeom>
                <a:solidFill>
                  <a:srgbClr val="008B68"/>
                </a:solidFill>
                <a:ln w="0">
                  <a:solidFill>
                    <a:srgbClr val="008B6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98" name="Freeform 666"/>
                <p:cNvSpPr>
                  <a:spLocks noChangeAspect="1"/>
                </p:cNvSpPr>
                <p:nvPr/>
              </p:nvSpPr>
              <p:spPr bwMode="auto">
                <a:xfrm>
                  <a:off x="1286" y="1408"/>
                  <a:ext cx="82" cy="36"/>
                </a:xfrm>
                <a:custGeom>
                  <a:avLst/>
                  <a:gdLst/>
                  <a:ahLst/>
                  <a:cxnLst>
                    <a:cxn ang="0">
                      <a:pos x="82" y="28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64" y="36"/>
                    </a:cxn>
                    <a:cxn ang="0">
                      <a:pos x="82" y="28"/>
                    </a:cxn>
                  </a:cxnLst>
                  <a:rect l="0" t="0" r="r" b="b"/>
                  <a:pathLst>
                    <a:path w="82" h="36">
                      <a:moveTo>
                        <a:pt x="82" y="28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64" y="36"/>
                      </a:lnTo>
                      <a:lnTo>
                        <a:pt x="82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099" name="Freeform 667"/>
                <p:cNvSpPr>
                  <a:spLocks noChangeAspect="1"/>
                </p:cNvSpPr>
                <p:nvPr/>
              </p:nvSpPr>
              <p:spPr bwMode="auto">
                <a:xfrm>
                  <a:off x="1270" y="1416"/>
                  <a:ext cx="80" cy="34"/>
                </a:xfrm>
                <a:custGeom>
                  <a:avLst/>
                  <a:gdLst/>
                  <a:ahLst/>
                  <a:cxnLst>
                    <a:cxn ang="0">
                      <a:pos x="80" y="28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4" y="34"/>
                    </a:cxn>
                    <a:cxn ang="0">
                      <a:pos x="80" y="28"/>
                    </a:cxn>
                  </a:cxnLst>
                  <a:rect l="0" t="0" r="r" b="b"/>
                  <a:pathLst>
                    <a:path w="80" h="34">
                      <a:moveTo>
                        <a:pt x="80" y="28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4" y="34"/>
                      </a:lnTo>
                      <a:lnTo>
                        <a:pt x="80" y="28"/>
                      </a:lnTo>
                      <a:close/>
                    </a:path>
                  </a:pathLst>
                </a:custGeom>
                <a:solidFill>
                  <a:srgbClr val="008B66"/>
                </a:solidFill>
                <a:ln w="0">
                  <a:solidFill>
                    <a:srgbClr val="008B6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00" name="Freeform 668"/>
                <p:cNvSpPr>
                  <a:spLocks noChangeAspect="1"/>
                </p:cNvSpPr>
                <p:nvPr/>
              </p:nvSpPr>
              <p:spPr bwMode="auto">
                <a:xfrm>
                  <a:off x="1270" y="1416"/>
                  <a:ext cx="80" cy="34"/>
                </a:xfrm>
                <a:custGeom>
                  <a:avLst/>
                  <a:gdLst/>
                  <a:ahLst/>
                  <a:cxnLst>
                    <a:cxn ang="0">
                      <a:pos x="80" y="28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4" y="34"/>
                    </a:cxn>
                    <a:cxn ang="0">
                      <a:pos x="80" y="28"/>
                    </a:cxn>
                  </a:cxnLst>
                  <a:rect l="0" t="0" r="r" b="b"/>
                  <a:pathLst>
                    <a:path w="80" h="34">
                      <a:moveTo>
                        <a:pt x="80" y="28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4" y="34"/>
                      </a:lnTo>
                      <a:lnTo>
                        <a:pt x="80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01" name="Freeform 669"/>
                <p:cNvSpPr>
                  <a:spLocks noChangeAspect="1"/>
                </p:cNvSpPr>
                <p:nvPr/>
              </p:nvSpPr>
              <p:spPr bwMode="auto">
                <a:xfrm>
                  <a:off x="1252" y="1424"/>
                  <a:ext cx="82" cy="34"/>
                </a:xfrm>
                <a:custGeom>
                  <a:avLst/>
                  <a:gdLst/>
                  <a:ahLst/>
                  <a:cxnLst>
                    <a:cxn ang="0">
                      <a:pos x="82" y="26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4" y="34"/>
                    </a:cxn>
                    <a:cxn ang="0">
                      <a:pos x="82" y="26"/>
                    </a:cxn>
                  </a:cxnLst>
                  <a:rect l="0" t="0" r="r" b="b"/>
                  <a:pathLst>
                    <a:path w="82" h="34">
                      <a:moveTo>
                        <a:pt x="82" y="26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4" y="34"/>
                      </a:lnTo>
                      <a:lnTo>
                        <a:pt x="82" y="26"/>
                      </a:lnTo>
                      <a:close/>
                    </a:path>
                  </a:pathLst>
                </a:custGeom>
                <a:solidFill>
                  <a:srgbClr val="008C65"/>
                </a:solidFill>
                <a:ln w="0">
                  <a:solidFill>
                    <a:srgbClr val="008C6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02" name="Freeform 670"/>
                <p:cNvSpPr>
                  <a:spLocks noChangeAspect="1"/>
                </p:cNvSpPr>
                <p:nvPr/>
              </p:nvSpPr>
              <p:spPr bwMode="auto">
                <a:xfrm>
                  <a:off x="1252" y="1424"/>
                  <a:ext cx="82" cy="34"/>
                </a:xfrm>
                <a:custGeom>
                  <a:avLst/>
                  <a:gdLst/>
                  <a:ahLst/>
                  <a:cxnLst>
                    <a:cxn ang="0">
                      <a:pos x="82" y="26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4" y="34"/>
                    </a:cxn>
                    <a:cxn ang="0">
                      <a:pos x="82" y="26"/>
                    </a:cxn>
                  </a:cxnLst>
                  <a:rect l="0" t="0" r="r" b="b"/>
                  <a:pathLst>
                    <a:path w="82" h="34">
                      <a:moveTo>
                        <a:pt x="82" y="26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4" y="34"/>
                      </a:lnTo>
                      <a:lnTo>
                        <a:pt x="82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03" name="Freeform 671"/>
                <p:cNvSpPr>
                  <a:spLocks noChangeAspect="1"/>
                </p:cNvSpPr>
                <p:nvPr/>
              </p:nvSpPr>
              <p:spPr bwMode="auto">
                <a:xfrm>
                  <a:off x="1234" y="1430"/>
                  <a:ext cx="82" cy="36"/>
                </a:xfrm>
                <a:custGeom>
                  <a:avLst/>
                  <a:gdLst/>
                  <a:ahLst/>
                  <a:cxnLst>
                    <a:cxn ang="0">
                      <a:pos x="82" y="28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64" y="36"/>
                    </a:cxn>
                    <a:cxn ang="0">
                      <a:pos x="82" y="28"/>
                    </a:cxn>
                  </a:cxnLst>
                  <a:rect l="0" t="0" r="r" b="b"/>
                  <a:pathLst>
                    <a:path w="82" h="36">
                      <a:moveTo>
                        <a:pt x="82" y="28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64" y="36"/>
                      </a:lnTo>
                      <a:lnTo>
                        <a:pt x="82" y="28"/>
                      </a:lnTo>
                      <a:close/>
                    </a:path>
                  </a:pathLst>
                </a:custGeom>
                <a:solidFill>
                  <a:srgbClr val="008C63"/>
                </a:solidFill>
                <a:ln w="0">
                  <a:solidFill>
                    <a:srgbClr val="008C6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04" name="Freeform 672"/>
                <p:cNvSpPr>
                  <a:spLocks noChangeAspect="1"/>
                </p:cNvSpPr>
                <p:nvPr/>
              </p:nvSpPr>
              <p:spPr bwMode="auto">
                <a:xfrm>
                  <a:off x="1234" y="1430"/>
                  <a:ext cx="82" cy="36"/>
                </a:xfrm>
                <a:custGeom>
                  <a:avLst/>
                  <a:gdLst/>
                  <a:ahLst/>
                  <a:cxnLst>
                    <a:cxn ang="0">
                      <a:pos x="82" y="28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64" y="36"/>
                    </a:cxn>
                    <a:cxn ang="0">
                      <a:pos x="82" y="28"/>
                    </a:cxn>
                  </a:cxnLst>
                  <a:rect l="0" t="0" r="r" b="b"/>
                  <a:pathLst>
                    <a:path w="82" h="36">
                      <a:moveTo>
                        <a:pt x="82" y="28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64" y="36"/>
                      </a:lnTo>
                      <a:lnTo>
                        <a:pt x="82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05" name="Freeform 673"/>
                <p:cNvSpPr>
                  <a:spLocks noChangeAspect="1"/>
                </p:cNvSpPr>
                <p:nvPr/>
              </p:nvSpPr>
              <p:spPr bwMode="auto">
                <a:xfrm>
                  <a:off x="1216" y="1438"/>
                  <a:ext cx="82" cy="36"/>
                </a:xfrm>
                <a:custGeom>
                  <a:avLst/>
                  <a:gdLst/>
                  <a:ahLst/>
                  <a:cxnLst>
                    <a:cxn ang="0">
                      <a:pos x="82" y="28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64" y="36"/>
                    </a:cxn>
                    <a:cxn ang="0">
                      <a:pos x="82" y="28"/>
                    </a:cxn>
                  </a:cxnLst>
                  <a:rect l="0" t="0" r="r" b="b"/>
                  <a:pathLst>
                    <a:path w="82" h="36">
                      <a:moveTo>
                        <a:pt x="82" y="28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64" y="36"/>
                      </a:lnTo>
                      <a:lnTo>
                        <a:pt x="82" y="28"/>
                      </a:lnTo>
                      <a:close/>
                    </a:path>
                  </a:pathLst>
                </a:custGeom>
                <a:solidFill>
                  <a:srgbClr val="008C61"/>
                </a:solidFill>
                <a:ln w="0">
                  <a:solidFill>
                    <a:srgbClr val="008C6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06" name="Freeform 674"/>
                <p:cNvSpPr>
                  <a:spLocks noChangeAspect="1"/>
                </p:cNvSpPr>
                <p:nvPr/>
              </p:nvSpPr>
              <p:spPr bwMode="auto">
                <a:xfrm>
                  <a:off x="1216" y="1438"/>
                  <a:ext cx="82" cy="36"/>
                </a:xfrm>
                <a:custGeom>
                  <a:avLst/>
                  <a:gdLst/>
                  <a:ahLst/>
                  <a:cxnLst>
                    <a:cxn ang="0">
                      <a:pos x="82" y="28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64" y="36"/>
                    </a:cxn>
                    <a:cxn ang="0">
                      <a:pos x="82" y="28"/>
                    </a:cxn>
                  </a:cxnLst>
                  <a:rect l="0" t="0" r="r" b="b"/>
                  <a:pathLst>
                    <a:path w="82" h="36">
                      <a:moveTo>
                        <a:pt x="82" y="28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64" y="36"/>
                      </a:lnTo>
                      <a:lnTo>
                        <a:pt x="82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07" name="Freeform 675"/>
                <p:cNvSpPr>
                  <a:spLocks noChangeAspect="1"/>
                </p:cNvSpPr>
                <p:nvPr/>
              </p:nvSpPr>
              <p:spPr bwMode="auto">
                <a:xfrm>
                  <a:off x="1198" y="1446"/>
                  <a:ext cx="82" cy="34"/>
                </a:xfrm>
                <a:custGeom>
                  <a:avLst/>
                  <a:gdLst/>
                  <a:ahLst/>
                  <a:cxnLst>
                    <a:cxn ang="0">
                      <a:pos x="82" y="28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4" y="34"/>
                    </a:cxn>
                    <a:cxn ang="0">
                      <a:pos x="82" y="28"/>
                    </a:cxn>
                  </a:cxnLst>
                  <a:rect l="0" t="0" r="r" b="b"/>
                  <a:pathLst>
                    <a:path w="82" h="34">
                      <a:moveTo>
                        <a:pt x="82" y="28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4" y="34"/>
                      </a:lnTo>
                      <a:lnTo>
                        <a:pt x="82" y="28"/>
                      </a:lnTo>
                      <a:close/>
                    </a:path>
                  </a:pathLst>
                </a:custGeom>
                <a:solidFill>
                  <a:srgbClr val="008C5F"/>
                </a:solidFill>
                <a:ln w="0">
                  <a:solidFill>
                    <a:srgbClr val="008C5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08" name="Freeform 676"/>
                <p:cNvSpPr>
                  <a:spLocks noChangeAspect="1"/>
                </p:cNvSpPr>
                <p:nvPr/>
              </p:nvSpPr>
              <p:spPr bwMode="auto">
                <a:xfrm>
                  <a:off x="1198" y="1446"/>
                  <a:ext cx="82" cy="34"/>
                </a:xfrm>
                <a:custGeom>
                  <a:avLst/>
                  <a:gdLst/>
                  <a:ahLst/>
                  <a:cxnLst>
                    <a:cxn ang="0">
                      <a:pos x="82" y="28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4" y="34"/>
                    </a:cxn>
                    <a:cxn ang="0">
                      <a:pos x="82" y="28"/>
                    </a:cxn>
                  </a:cxnLst>
                  <a:rect l="0" t="0" r="r" b="b"/>
                  <a:pathLst>
                    <a:path w="82" h="34">
                      <a:moveTo>
                        <a:pt x="82" y="28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4" y="34"/>
                      </a:lnTo>
                      <a:lnTo>
                        <a:pt x="82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09" name="Freeform 677"/>
                <p:cNvSpPr>
                  <a:spLocks noChangeAspect="1"/>
                </p:cNvSpPr>
                <p:nvPr/>
              </p:nvSpPr>
              <p:spPr bwMode="auto">
                <a:xfrm>
                  <a:off x="1178" y="1452"/>
                  <a:ext cx="84" cy="36"/>
                </a:xfrm>
                <a:custGeom>
                  <a:avLst/>
                  <a:gdLst/>
                  <a:ahLst/>
                  <a:cxnLst>
                    <a:cxn ang="0">
                      <a:pos x="84" y="28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64" y="36"/>
                    </a:cxn>
                    <a:cxn ang="0">
                      <a:pos x="84" y="28"/>
                    </a:cxn>
                  </a:cxnLst>
                  <a:rect l="0" t="0" r="r" b="b"/>
                  <a:pathLst>
                    <a:path w="84" h="36">
                      <a:moveTo>
                        <a:pt x="84" y="28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64" y="36"/>
                      </a:lnTo>
                      <a:lnTo>
                        <a:pt x="84" y="28"/>
                      </a:lnTo>
                      <a:close/>
                    </a:path>
                  </a:pathLst>
                </a:custGeom>
                <a:solidFill>
                  <a:srgbClr val="008C5D"/>
                </a:solidFill>
                <a:ln w="0">
                  <a:solidFill>
                    <a:srgbClr val="008C5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10" name="Freeform 678"/>
                <p:cNvSpPr>
                  <a:spLocks noChangeAspect="1"/>
                </p:cNvSpPr>
                <p:nvPr/>
              </p:nvSpPr>
              <p:spPr bwMode="auto">
                <a:xfrm>
                  <a:off x="1178" y="1452"/>
                  <a:ext cx="84" cy="36"/>
                </a:xfrm>
                <a:custGeom>
                  <a:avLst/>
                  <a:gdLst/>
                  <a:ahLst/>
                  <a:cxnLst>
                    <a:cxn ang="0">
                      <a:pos x="84" y="28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64" y="36"/>
                    </a:cxn>
                    <a:cxn ang="0">
                      <a:pos x="84" y="28"/>
                    </a:cxn>
                  </a:cxnLst>
                  <a:rect l="0" t="0" r="r" b="b"/>
                  <a:pathLst>
                    <a:path w="84" h="36">
                      <a:moveTo>
                        <a:pt x="84" y="28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64" y="36"/>
                      </a:lnTo>
                      <a:lnTo>
                        <a:pt x="84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11" name="Freeform 679"/>
                <p:cNvSpPr>
                  <a:spLocks noChangeAspect="1"/>
                </p:cNvSpPr>
                <p:nvPr/>
              </p:nvSpPr>
              <p:spPr bwMode="auto">
                <a:xfrm>
                  <a:off x="1160" y="1460"/>
                  <a:ext cx="82" cy="34"/>
                </a:xfrm>
                <a:custGeom>
                  <a:avLst/>
                  <a:gdLst/>
                  <a:ahLst/>
                  <a:cxnLst>
                    <a:cxn ang="0">
                      <a:pos x="82" y="28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4" y="34"/>
                    </a:cxn>
                    <a:cxn ang="0">
                      <a:pos x="82" y="28"/>
                    </a:cxn>
                  </a:cxnLst>
                  <a:rect l="0" t="0" r="r" b="b"/>
                  <a:pathLst>
                    <a:path w="82" h="34">
                      <a:moveTo>
                        <a:pt x="82" y="28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4" y="34"/>
                      </a:lnTo>
                      <a:lnTo>
                        <a:pt x="82" y="28"/>
                      </a:lnTo>
                      <a:close/>
                    </a:path>
                  </a:pathLst>
                </a:custGeom>
                <a:solidFill>
                  <a:srgbClr val="008C5B"/>
                </a:solidFill>
                <a:ln w="0">
                  <a:solidFill>
                    <a:srgbClr val="008C5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12" name="Freeform 680"/>
                <p:cNvSpPr>
                  <a:spLocks noChangeAspect="1"/>
                </p:cNvSpPr>
                <p:nvPr/>
              </p:nvSpPr>
              <p:spPr bwMode="auto">
                <a:xfrm>
                  <a:off x="1160" y="1460"/>
                  <a:ext cx="82" cy="34"/>
                </a:xfrm>
                <a:custGeom>
                  <a:avLst/>
                  <a:gdLst/>
                  <a:ahLst/>
                  <a:cxnLst>
                    <a:cxn ang="0">
                      <a:pos x="82" y="28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4" y="34"/>
                    </a:cxn>
                    <a:cxn ang="0">
                      <a:pos x="82" y="28"/>
                    </a:cxn>
                  </a:cxnLst>
                  <a:rect l="0" t="0" r="r" b="b"/>
                  <a:pathLst>
                    <a:path w="82" h="34">
                      <a:moveTo>
                        <a:pt x="82" y="28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4" y="34"/>
                      </a:lnTo>
                      <a:lnTo>
                        <a:pt x="82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13" name="Freeform 681"/>
                <p:cNvSpPr>
                  <a:spLocks noChangeAspect="1"/>
                </p:cNvSpPr>
                <p:nvPr/>
              </p:nvSpPr>
              <p:spPr bwMode="auto">
                <a:xfrm>
                  <a:off x="1142" y="1466"/>
                  <a:ext cx="82" cy="36"/>
                </a:xfrm>
                <a:custGeom>
                  <a:avLst/>
                  <a:gdLst/>
                  <a:ahLst/>
                  <a:cxnLst>
                    <a:cxn ang="0">
                      <a:pos x="82" y="28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64" y="36"/>
                    </a:cxn>
                    <a:cxn ang="0">
                      <a:pos x="82" y="28"/>
                    </a:cxn>
                  </a:cxnLst>
                  <a:rect l="0" t="0" r="r" b="b"/>
                  <a:pathLst>
                    <a:path w="82" h="36">
                      <a:moveTo>
                        <a:pt x="82" y="28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64" y="36"/>
                      </a:lnTo>
                      <a:lnTo>
                        <a:pt x="82" y="28"/>
                      </a:lnTo>
                      <a:close/>
                    </a:path>
                  </a:pathLst>
                </a:custGeom>
                <a:solidFill>
                  <a:srgbClr val="008C59"/>
                </a:solidFill>
                <a:ln w="0">
                  <a:solidFill>
                    <a:srgbClr val="008C5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14" name="Freeform 682"/>
                <p:cNvSpPr>
                  <a:spLocks noChangeAspect="1"/>
                </p:cNvSpPr>
                <p:nvPr/>
              </p:nvSpPr>
              <p:spPr bwMode="auto">
                <a:xfrm>
                  <a:off x="1142" y="1466"/>
                  <a:ext cx="82" cy="36"/>
                </a:xfrm>
                <a:custGeom>
                  <a:avLst/>
                  <a:gdLst/>
                  <a:ahLst/>
                  <a:cxnLst>
                    <a:cxn ang="0">
                      <a:pos x="82" y="28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64" y="36"/>
                    </a:cxn>
                    <a:cxn ang="0">
                      <a:pos x="82" y="28"/>
                    </a:cxn>
                  </a:cxnLst>
                  <a:rect l="0" t="0" r="r" b="b"/>
                  <a:pathLst>
                    <a:path w="82" h="36">
                      <a:moveTo>
                        <a:pt x="82" y="28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64" y="36"/>
                      </a:lnTo>
                      <a:lnTo>
                        <a:pt x="82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15" name="Freeform 683"/>
                <p:cNvSpPr>
                  <a:spLocks noChangeAspect="1"/>
                </p:cNvSpPr>
                <p:nvPr/>
              </p:nvSpPr>
              <p:spPr bwMode="auto">
                <a:xfrm>
                  <a:off x="1122" y="1474"/>
                  <a:ext cx="84" cy="34"/>
                </a:xfrm>
                <a:custGeom>
                  <a:avLst/>
                  <a:gdLst/>
                  <a:ahLst/>
                  <a:cxnLst>
                    <a:cxn ang="0">
                      <a:pos x="84" y="28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4" y="34"/>
                    </a:cxn>
                    <a:cxn ang="0">
                      <a:pos x="84" y="28"/>
                    </a:cxn>
                  </a:cxnLst>
                  <a:rect l="0" t="0" r="r" b="b"/>
                  <a:pathLst>
                    <a:path w="84" h="34">
                      <a:moveTo>
                        <a:pt x="84" y="28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4" y="34"/>
                      </a:lnTo>
                      <a:lnTo>
                        <a:pt x="84" y="28"/>
                      </a:lnTo>
                      <a:close/>
                    </a:path>
                  </a:pathLst>
                </a:custGeom>
                <a:solidFill>
                  <a:srgbClr val="008C57"/>
                </a:solidFill>
                <a:ln w="0">
                  <a:solidFill>
                    <a:srgbClr val="008C5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16" name="Freeform 684"/>
                <p:cNvSpPr>
                  <a:spLocks noChangeAspect="1"/>
                </p:cNvSpPr>
                <p:nvPr/>
              </p:nvSpPr>
              <p:spPr bwMode="auto">
                <a:xfrm>
                  <a:off x="1122" y="1474"/>
                  <a:ext cx="84" cy="34"/>
                </a:xfrm>
                <a:custGeom>
                  <a:avLst/>
                  <a:gdLst/>
                  <a:ahLst/>
                  <a:cxnLst>
                    <a:cxn ang="0">
                      <a:pos x="84" y="28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4" y="34"/>
                    </a:cxn>
                    <a:cxn ang="0">
                      <a:pos x="84" y="28"/>
                    </a:cxn>
                  </a:cxnLst>
                  <a:rect l="0" t="0" r="r" b="b"/>
                  <a:pathLst>
                    <a:path w="84" h="34">
                      <a:moveTo>
                        <a:pt x="84" y="28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4" y="34"/>
                      </a:lnTo>
                      <a:lnTo>
                        <a:pt x="84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17" name="Freeform 685"/>
                <p:cNvSpPr>
                  <a:spLocks noChangeAspect="1"/>
                </p:cNvSpPr>
                <p:nvPr/>
              </p:nvSpPr>
              <p:spPr bwMode="auto">
                <a:xfrm>
                  <a:off x="1104" y="1480"/>
                  <a:ext cx="82" cy="36"/>
                </a:xfrm>
                <a:custGeom>
                  <a:avLst/>
                  <a:gdLst/>
                  <a:ahLst/>
                  <a:cxnLst>
                    <a:cxn ang="0">
                      <a:pos x="82" y="28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64" y="36"/>
                    </a:cxn>
                    <a:cxn ang="0">
                      <a:pos x="82" y="28"/>
                    </a:cxn>
                  </a:cxnLst>
                  <a:rect l="0" t="0" r="r" b="b"/>
                  <a:pathLst>
                    <a:path w="82" h="36">
                      <a:moveTo>
                        <a:pt x="82" y="28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64" y="36"/>
                      </a:lnTo>
                      <a:lnTo>
                        <a:pt x="82" y="28"/>
                      </a:lnTo>
                      <a:close/>
                    </a:path>
                  </a:pathLst>
                </a:custGeom>
                <a:solidFill>
                  <a:srgbClr val="008C55"/>
                </a:solidFill>
                <a:ln w="0">
                  <a:solidFill>
                    <a:srgbClr val="008C5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18" name="Freeform 686"/>
                <p:cNvSpPr>
                  <a:spLocks noChangeAspect="1"/>
                </p:cNvSpPr>
                <p:nvPr/>
              </p:nvSpPr>
              <p:spPr bwMode="auto">
                <a:xfrm>
                  <a:off x="1104" y="1480"/>
                  <a:ext cx="82" cy="36"/>
                </a:xfrm>
                <a:custGeom>
                  <a:avLst/>
                  <a:gdLst/>
                  <a:ahLst/>
                  <a:cxnLst>
                    <a:cxn ang="0">
                      <a:pos x="82" y="28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64" y="36"/>
                    </a:cxn>
                    <a:cxn ang="0">
                      <a:pos x="82" y="28"/>
                    </a:cxn>
                  </a:cxnLst>
                  <a:rect l="0" t="0" r="r" b="b"/>
                  <a:pathLst>
                    <a:path w="82" h="36">
                      <a:moveTo>
                        <a:pt x="82" y="28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64" y="36"/>
                      </a:lnTo>
                      <a:lnTo>
                        <a:pt x="82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19" name="Freeform 687"/>
                <p:cNvSpPr>
                  <a:spLocks noChangeAspect="1"/>
                </p:cNvSpPr>
                <p:nvPr/>
              </p:nvSpPr>
              <p:spPr bwMode="auto">
                <a:xfrm>
                  <a:off x="1084" y="1488"/>
                  <a:ext cx="84" cy="34"/>
                </a:xfrm>
                <a:custGeom>
                  <a:avLst/>
                  <a:gdLst/>
                  <a:ahLst/>
                  <a:cxnLst>
                    <a:cxn ang="0">
                      <a:pos x="84" y="28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4" y="34"/>
                    </a:cxn>
                    <a:cxn ang="0">
                      <a:pos x="84" y="28"/>
                    </a:cxn>
                  </a:cxnLst>
                  <a:rect l="0" t="0" r="r" b="b"/>
                  <a:pathLst>
                    <a:path w="84" h="34">
                      <a:moveTo>
                        <a:pt x="84" y="28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4" y="34"/>
                      </a:lnTo>
                      <a:lnTo>
                        <a:pt x="84" y="28"/>
                      </a:lnTo>
                      <a:close/>
                    </a:path>
                  </a:pathLst>
                </a:custGeom>
                <a:solidFill>
                  <a:srgbClr val="008B53"/>
                </a:solidFill>
                <a:ln w="0">
                  <a:solidFill>
                    <a:srgbClr val="008B5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20" name="Freeform 688"/>
                <p:cNvSpPr>
                  <a:spLocks noChangeAspect="1"/>
                </p:cNvSpPr>
                <p:nvPr/>
              </p:nvSpPr>
              <p:spPr bwMode="auto">
                <a:xfrm>
                  <a:off x="1084" y="1488"/>
                  <a:ext cx="84" cy="34"/>
                </a:xfrm>
                <a:custGeom>
                  <a:avLst/>
                  <a:gdLst/>
                  <a:ahLst/>
                  <a:cxnLst>
                    <a:cxn ang="0">
                      <a:pos x="84" y="28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4" y="34"/>
                    </a:cxn>
                    <a:cxn ang="0">
                      <a:pos x="84" y="28"/>
                    </a:cxn>
                  </a:cxnLst>
                  <a:rect l="0" t="0" r="r" b="b"/>
                  <a:pathLst>
                    <a:path w="84" h="34">
                      <a:moveTo>
                        <a:pt x="84" y="28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4" y="34"/>
                      </a:lnTo>
                      <a:lnTo>
                        <a:pt x="84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21" name="Freeform 689"/>
                <p:cNvSpPr>
                  <a:spLocks noChangeAspect="1"/>
                </p:cNvSpPr>
                <p:nvPr/>
              </p:nvSpPr>
              <p:spPr bwMode="auto">
                <a:xfrm>
                  <a:off x="1064" y="1494"/>
                  <a:ext cx="84" cy="34"/>
                </a:xfrm>
                <a:custGeom>
                  <a:avLst/>
                  <a:gdLst/>
                  <a:ahLst/>
                  <a:cxnLst>
                    <a:cxn ang="0">
                      <a:pos x="84" y="28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64" y="34"/>
                    </a:cxn>
                    <a:cxn ang="0">
                      <a:pos x="84" y="28"/>
                    </a:cxn>
                  </a:cxnLst>
                  <a:rect l="0" t="0" r="r" b="b"/>
                  <a:pathLst>
                    <a:path w="84" h="34">
                      <a:moveTo>
                        <a:pt x="84" y="28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64" y="34"/>
                      </a:lnTo>
                      <a:lnTo>
                        <a:pt x="84" y="28"/>
                      </a:lnTo>
                      <a:close/>
                    </a:path>
                  </a:pathLst>
                </a:custGeom>
                <a:solidFill>
                  <a:srgbClr val="008A51"/>
                </a:solidFill>
                <a:ln w="0">
                  <a:solidFill>
                    <a:srgbClr val="008A5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22" name="Freeform 690"/>
                <p:cNvSpPr>
                  <a:spLocks noChangeAspect="1"/>
                </p:cNvSpPr>
                <p:nvPr/>
              </p:nvSpPr>
              <p:spPr bwMode="auto">
                <a:xfrm>
                  <a:off x="1064" y="1494"/>
                  <a:ext cx="84" cy="34"/>
                </a:xfrm>
                <a:custGeom>
                  <a:avLst/>
                  <a:gdLst/>
                  <a:ahLst/>
                  <a:cxnLst>
                    <a:cxn ang="0">
                      <a:pos x="84" y="28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64" y="34"/>
                    </a:cxn>
                    <a:cxn ang="0">
                      <a:pos x="84" y="28"/>
                    </a:cxn>
                  </a:cxnLst>
                  <a:rect l="0" t="0" r="r" b="b"/>
                  <a:pathLst>
                    <a:path w="84" h="34">
                      <a:moveTo>
                        <a:pt x="84" y="28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64" y="34"/>
                      </a:lnTo>
                      <a:lnTo>
                        <a:pt x="84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23" name="Freeform 691"/>
                <p:cNvSpPr>
                  <a:spLocks noChangeAspect="1"/>
                </p:cNvSpPr>
                <p:nvPr/>
              </p:nvSpPr>
              <p:spPr bwMode="auto">
                <a:xfrm>
                  <a:off x="1044" y="1502"/>
                  <a:ext cx="84" cy="32"/>
                </a:xfrm>
                <a:custGeom>
                  <a:avLst/>
                  <a:gdLst/>
                  <a:ahLst/>
                  <a:cxnLst>
                    <a:cxn ang="0">
                      <a:pos x="84" y="26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4" y="32"/>
                    </a:cxn>
                    <a:cxn ang="0">
                      <a:pos x="84" y="26"/>
                    </a:cxn>
                  </a:cxnLst>
                  <a:rect l="0" t="0" r="r" b="b"/>
                  <a:pathLst>
                    <a:path w="84" h="32">
                      <a:moveTo>
                        <a:pt x="84" y="26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4" y="32"/>
                      </a:lnTo>
                      <a:lnTo>
                        <a:pt x="84" y="26"/>
                      </a:lnTo>
                      <a:close/>
                    </a:path>
                  </a:pathLst>
                </a:custGeom>
                <a:solidFill>
                  <a:srgbClr val="008A4F"/>
                </a:solidFill>
                <a:ln w="0">
                  <a:solidFill>
                    <a:srgbClr val="008A4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24" name="Freeform 692"/>
                <p:cNvSpPr>
                  <a:spLocks noChangeAspect="1"/>
                </p:cNvSpPr>
                <p:nvPr/>
              </p:nvSpPr>
              <p:spPr bwMode="auto">
                <a:xfrm>
                  <a:off x="1044" y="1502"/>
                  <a:ext cx="84" cy="32"/>
                </a:xfrm>
                <a:custGeom>
                  <a:avLst/>
                  <a:gdLst/>
                  <a:ahLst/>
                  <a:cxnLst>
                    <a:cxn ang="0">
                      <a:pos x="84" y="26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4" y="32"/>
                    </a:cxn>
                    <a:cxn ang="0">
                      <a:pos x="84" y="26"/>
                    </a:cxn>
                  </a:cxnLst>
                  <a:rect l="0" t="0" r="r" b="b"/>
                  <a:pathLst>
                    <a:path w="84" h="32">
                      <a:moveTo>
                        <a:pt x="84" y="26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4" y="32"/>
                      </a:lnTo>
                      <a:lnTo>
                        <a:pt x="84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25" name="Freeform 693"/>
                <p:cNvSpPr>
                  <a:spLocks noChangeAspect="1"/>
                </p:cNvSpPr>
                <p:nvPr/>
              </p:nvSpPr>
              <p:spPr bwMode="auto">
                <a:xfrm>
                  <a:off x="1024" y="1508"/>
                  <a:ext cx="84" cy="34"/>
                </a:xfrm>
                <a:custGeom>
                  <a:avLst/>
                  <a:gdLst/>
                  <a:ahLst/>
                  <a:cxnLst>
                    <a:cxn ang="0">
                      <a:pos x="84" y="26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64" y="34"/>
                    </a:cxn>
                    <a:cxn ang="0">
                      <a:pos x="84" y="26"/>
                    </a:cxn>
                  </a:cxnLst>
                  <a:rect l="0" t="0" r="r" b="b"/>
                  <a:pathLst>
                    <a:path w="84" h="34">
                      <a:moveTo>
                        <a:pt x="84" y="26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64" y="34"/>
                      </a:lnTo>
                      <a:lnTo>
                        <a:pt x="84" y="26"/>
                      </a:lnTo>
                      <a:close/>
                    </a:path>
                  </a:pathLst>
                </a:custGeom>
                <a:solidFill>
                  <a:srgbClr val="00884E"/>
                </a:solidFill>
                <a:ln w="0">
                  <a:solidFill>
                    <a:srgbClr val="00884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26" name="Freeform 694"/>
                <p:cNvSpPr>
                  <a:spLocks noChangeAspect="1"/>
                </p:cNvSpPr>
                <p:nvPr/>
              </p:nvSpPr>
              <p:spPr bwMode="auto">
                <a:xfrm>
                  <a:off x="1024" y="1508"/>
                  <a:ext cx="84" cy="34"/>
                </a:xfrm>
                <a:custGeom>
                  <a:avLst/>
                  <a:gdLst/>
                  <a:ahLst/>
                  <a:cxnLst>
                    <a:cxn ang="0">
                      <a:pos x="84" y="26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64" y="34"/>
                    </a:cxn>
                    <a:cxn ang="0">
                      <a:pos x="84" y="26"/>
                    </a:cxn>
                  </a:cxnLst>
                  <a:rect l="0" t="0" r="r" b="b"/>
                  <a:pathLst>
                    <a:path w="84" h="34">
                      <a:moveTo>
                        <a:pt x="84" y="26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64" y="34"/>
                      </a:lnTo>
                      <a:lnTo>
                        <a:pt x="84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27" name="Freeform 695"/>
                <p:cNvSpPr>
                  <a:spLocks noChangeAspect="1"/>
                </p:cNvSpPr>
                <p:nvPr/>
              </p:nvSpPr>
              <p:spPr bwMode="auto">
                <a:xfrm>
                  <a:off x="1004" y="1516"/>
                  <a:ext cx="84" cy="32"/>
                </a:xfrm>
                <a:custGeom>
                  <a:avLst/>
                  <a:gdLst/>
                  <a:ahLst/>
                  <a:cxnLst>
                    <a:cxn ang="0">
                      <a:pos x="84" y="26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2" y="32"/>
                    </a:cxn>
                    <a:cxn ang="0">
                      <a:pos x="84" y="26"/>
                    </a:cxn>
                  </a:cxnLst>
                  <a:rect l="0" t="0" r="r" b="b"/>
                  <a:pathLst>
                    <a:path w="84" h="32">
                      <a:moveTo>
                        <a:pt x="84" y="26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2" y="32"/>
                      </a:lnTo>
                      <a:lnTo>
                        <a:pt x="84" y="26"/>
                      </a:lnTo>
                      <a:close/>
                    </a:path>
                  </a:pathLst>
                </a:custGeom>
                <a:solidFill>
                  <a:srgbClr val="00874E"/>
                </a:solidFill>
                <a:ln w="0">
                  <a:solidFill>
                    <a:srgbClr val="00874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28" name="Freeform 696"/>
                <p:cNvSpPr>
                  <a:spLocks noChangeAspect="1"/>
                </p:cNvSpPr>
                <p:nvPr/>
              </p:nvSpPr>
              <p:spPr bwMode="auto">
                <a:xfrm>
                  <a:off x="1004" y="1516"/>
                  <a:ext cx="84" cy="32"/>
                </a:xfrm>
                <a:custGeom>
                  <a:avLst/>
                  <a:gdLst/>
                  <a:ahLst/>
                  <a:cxnLst>
                    <a:cxn ang="0">
                      <a:pos x="84" y="26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2" y="32"/>
                    </a:cxn>
                    <a:cxn ang="0">
                      <a:pos x="84" y="26"/>
                    </a:cxn>
                  </a:cxnLst>
                  <a:rect l="0" t="0" r="r" b="b"/>
                  <a:pathLst>
                    <a:path w="84" h="32">
                      <a:moveTo>
                        <a:pt x="84" y="26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2" y="32"/>
                      </a:lnTo>
                      <a:lnTo>
                        <a:pt x="84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29" name="Freeform 697"/>
                <p:cNvSpPr>
                  <a:spLocks noChangeAspect="1"/>
                </p:cNvSpPr>
                <p:nvPr/>
              </p:nvSpPr>
              <p:spPr bwMode="auto">
                <a:xfrm>
                  <a:off x="982" y="1522"/>
                  <a:ext cx="84" cy="32"/>
                </a:xfrm>
                <a:custGeom>
                  <a:avLst/>
                  <a:gdLst/>
                  <a:ahLst/>
                  <a:cxnLst>
                    <a:cxn ang="0">
                      <a:pos x="84" y="26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64" y="32"/>
                    </a:cxn>
                    <a:cxn ang="0">
                      <a:pos x="84" y="26"/>
                    </a:cxn>
                  </a:cxnLst>
                  <a:rect l="0" t="0" r="r" b="b"/>
                  <a:pathLst>
                    <a:path w="84" h="32">
                      <a:moveTo>
                        <a:pt x="84" y="26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64" y="32"/>
                      </a:lnTo>
                      <a:lnTo>
                        <a:pt x="84" y="26"/>
                      </a:lnTo>
                      <a:close/>
                    </a:path>
                  </a:pathLst>
                </a:custGeom>
                <a:solidFill>
                  <a:srgbClr val="00864E"/>
                </a:solidFill>
                <a:ln w="0">
                  <a:solidFill>
                    <a:srgbClr val="00864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30" name="Freeform 698"/>
                <p:cNvSpPr>
                  <a:spLocks noChangeAspect="1"/>
                </p:cNvSpPr>
                <p:nvPr/>
              </p:nvSpPr>
              <p:spPr bwMode="auto">
                <a:xfrm>
                  <a:off x="982" y="1522"/>
                  <a:ext cx="84" cy="32"/>
                </a:xfrm>
                <a:custGeom>
                  <a:avLst/>
                  <a:gdLst/>
                  <a:ahLst/>
                  <a:cxnLst>
                    <a:cxn ang="0">
                      <a:pos x="84" y="26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64" y="32"/>
                    </a:cxn>
                    <a:cxn ang="0">
                      <a:pos x="84" y="26"/>
                    </a:cxn>
                  </a:cxnLst>
                  <a:rect l="0" t="0" r="r" b="b"/>
                  <a:pathLst>
                    <a:path w="84" h="32">
                      <a:moveTo>
                        <a:pt x="84" y="26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64" y="32"/>
                      </a:lnTo>
                      <a:lnTo>
                        <a:pt x="84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31" name="Freeform 699"/>
                <p:cNvSpPr>
                  <a:spLocks noChangeAspect="1"/>
                </p:cNvSpPr>
                <p:nvPr/>
              </p:nvSpPr>
              <p:spPr bwMode="auto">
                <a:xfrm>
                  <a:off x="962" y="1530"/>
                  <a:ext cx="84" cy="32"/>
                </a:xfrm>
                <a:custGeom>
                  <a:avLst/>
                  <a:gdLst/>
                  <a:ahLst/>
                  <a:cxnLst>
                    <a:cxn ang="0">
                      <a:pos x="84" y="24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4" y="32"/>
                    </a:cxn>
                    <a:cxn ang="0">
                      <a:pos x="84" y="24"/>
                    </a:cxn>
                  </a:cxnLst>
                  <a:rect l="0" t="0" r="r" b="b"/>
                  <a:pathLst>
                    <a:path w="84" h="32">
                      <a:moveTo>
                        <a:pt x="84" y="24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4" y="32"/>
                      </a:lnTo>
                      <a:lnTo>
                        <a:pt x="84" y="24"/>
                      </a:lnTo>
                      <a:close/>
                    </a:path>
                  </a:pathLst>
                </a:custGeom>
                <a:solidFill>
                  <a:srgbClr val="00844E"/>
                </a:solidFill>
                <a:ln w="0">
                  <a:solidFill>
                    <a:srgbClr val="00844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32" name="Freeform 700"/>
                <p:cNvSpPr>
                  <a:spLocks noChangeAspect="1"/>
                </p:cNvSpPr>
                <p:nvPr/>
              </p:nvSpPr>
              <p:spPr bwMode="auto">
                <a:xfrm>
                  <a:off x="962" y="1530"/>
                  <a:ext cx="84" cy="32"/>
                </a:xfrm>
                <a:custGeom>
                  <a:avLst/>
                  <a:gdLst/>
                  <a:ahLst/>
                  <a:cxnLst>
                    <a:cxn ang="0">
                      <a:pos x="84" y="24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4" y="32"/>
                    </a:cxn>
                    <a:cxn ang="0">
                      <a:pos x="84" y="24"/>
                    </a:cxn>
                  </a:cxnLst>
                  <a:rect l="0" t="0" r="r" b="b"/>
                  <a:pathLst>
                    <a:path w="84" h="32">
                      <a:moveTo>
                        <a:pt x="84" y="24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4" y="32"/>
                      </a:lnTo>
                      <a:lnTo>
                        <a:pt x="84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33" name="Freeform 701"/>
                <p:cNvSpPr>
                  <a:spLocks noChangeAspect="1"/>
                </p:cNvSpPr>
                <p:nvPr/>
              </p:nvSpPr>
              <p:spPr bwMode="auto">
                <a:xfrm>
                  <a:off x="940" y="1536"/>
                  <a:ext cx="86" cy="32"/>
                </a:xfrm>
                <a:custGeom>
                  <a:avLst/>
                  <a:gdLst/>
                  <a:ahLst/>
                  <a:cxnLst>
                    <a:cxn ang="0">
                      <a:pos x="86" y="26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64" y="32"/>
                    </a:cxn>
                    <a:cxn ang="0">
                      <a:pos x="86" y="26"/>
                    </a:cxn>
                  </a:cxnLst>
                  <a:rect l="0" t="0" r="r" b="b"/>
                  <a:pathLst>
                    <a:path w="86" h="32">
                      <a:moveTo>
                        <a:pt x="86" y="26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64" y="32"/>
                      </a:lnTo>
                      <a:lnTo>
                        <a:pt x="86" y="26"/>
                      </a:lnTo>
                      <a:close/>
                    </a:path>
                  </a:pathLst>
                </a:custGeom>
                <a:solidFill>
                  <a:srgbClr val="008250"/>
                </a:solidFill>
                <a:ln w="0">
                  <a:solidFill>
                    <a:srgbClr val="00825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34" name="Freeform 702"/>
                <p:cNvSpPr>
                  <a:spLocks noChangeAspect="1"/>
                </p:cNvSpPr>
                <p:nvPr/>
              </p:nvSpPr>
              <p:spPr bwMode="auto">
                <a:xfrm>
                  <a:off x="940" y="1536"/>
                  <a:ext cx="86" cy="32"/>
                </a:xfrm>
                <a:custGeom>
                  <a:avLst/>
                  <a:gdLst/>
                  <a:ahLst/>
                  <a:cxnLst>
                    <a:cxn ang="0">
                      <a:pos x="86" y="26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64" y="32"/>
                    </a:cxn>
                    <a:cxn ang="0">
                      <a:pos x="86" y="26"/>
                    </a:cxn>
                  </a:cxnLst>
                  <a:rect l="0" t="0" r="r" b="b"/>
                  <a:pathLst>
                    <a:path w="86" h="32">
                      <a:moveTo>
                        <a:pt x="86" y="26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64" y="32"/>
                      </a:lnTo>
                      <a:lnTo>
                        <a:pt x="8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35" name="Freeform 703"/>
                <p:cNvSpPr>
                  <a:spLocks noChangeAspect="1"/>
                </p:cNvSpPr>
                <p:nvPr/>
              </p:nvSpPr>
              <p:spPr bwMode="auto">
                <a:xfrm>
                  <a:off x="918" y="1544"/>
                  <a:ext cx="86" cy="32"/>
                </a:xfrm>
                <a:custGeom>
                  <a:avLst/>
                  <a:gdLst/>
                  <a:ahLst/>
                  <a:cxnLst>
                    <a:cxn ang="0">
                      <a:pos x="86" y="24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64" y="32"/>
                    </a:cxn>
                    <a:cxn ang="0">
                      <a:pos x="86" y="24"/>
                    </a:cxn>
                  </a:cxnLst>
                  <a:rect l="0" t="0" r="r" b="b"/>
                  <a:pathLst>
                    <a:path w="86" h="32">
                      <a:moveTo>
                        <a:pt x="86" y="24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64" y="32"/>
                      </a:lnTo>
                      <a:lnTo>
                        <a:pt x="86" y="24"/>
                      </a:lnTo>
                      <a:close/>
                    </a:path>
                  </a:pathLst>
                </a:custGeom>
                <a:solidFill>
                  <a:srgbClr val="008053"/>
                </a:solidFill>
                <a:ln w="0">
                  <a:solidFill>
                    <a:srgbClr val="00805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36" name="Freeform 704"/>
                <p:cNvSpPr>
                  <a:spLocks noChangeAspect="1"/>
                </p:cNvSpPr>
                <p:nvPr/>
              </p:nvSpPr>
              <p:spPr bwMode="auto">
                <a:xfrm>
                  <a:off x="918" y="1544"/>
                  <a:ext cx="86" cy="32"/>
                </a:xfrm>
                <a:custGeom>
                  <a:avLst/>
                  <a:gdLst/>
                  <a:ahLst/>
                  <a:cxnLst>
                    <a:cxn ang="0">
                      <a:pos x="86" y="24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64" y="32"/>
                    </a:cxn>
                    <a:cxn ang="0">
                      <a:pos x="86" y="24"/>
                    </a:cxn>
                  </a:cxnLst>
                  <a:rect l="0" t="0" r="r" b="b"/>
                  <a:pathLst>
                    <a:path w="86" h="32">
                      <a:moveTo>
                        <a:pt x="86" y="24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64" y="32"/>
                      </a:lnTo>
                      <a:lnTo>
                        <a:pt x="8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37" name="Freeform 705"/>
                <p:cNvSpPr>
                  <a:spLocks noChangeAspect="1"/>
                </p:cNvSpPr>
                <p:nvPr/>
              </p:nvSpPr>
              <p:spPr bwMode="auto">
                <a:xfrm>
                  <a:off x="898" y="1552"/>
                  <a:ext cx="84" cy="32"/>
                </a:xfrm>
                <a:custGeom>
                  <a:avLst/>
                  <a:gdLst/>
                  <a:ahLst/>
                  <a:cxnLst>
                    <a:cxn ang="0">
                      <a:pos x="84" y="24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62" y="32"/>
                    </a:cxn>
                    <a:cxn ang="0">
                      <a:pos x="84" y="24"/>
                    </a:cxn>
                  </a:cxnLst>
                  <a:rect l="0" t="0" r="r" b="b"/>
                  <a:pathLst>
                    <a:path w="84" h="32">
                      <a:moveTo>
                        <a:pt x="84" y="24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62" y="32"/>
                      </a:lnTo>
                      <a:lnTo>
                        <a:pt x="84" y="24"/>
                      </a:lnTo>
                      <a:close/>
                    </a:path>
                  </a:pathLst>
                </a:custGeom>
                <a:solidFill>
                  <a:srgbClr val="007D56"/>
                </a:solidFill>
                <a:ln w="0">
                  <a:solidFill>
                    <a:srgbClr val="007D5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38" name="Freeform 706"/>
                <p:cNvSpPr>
                  <a:spLocks noChangeAspect="1"/>
                </p:cNvSpPr>
                <p:nvPr/>
              </p:nvSpPr>
              <p:spPr bwMode="auto">
                <a:xfrm>
                  <a:off x="898" y="1552"/>
                  <a:ext cx="84" cy="32"/>
                </a:xfrm>
                <a:custGeom>
                  <a:avLst/>
                  <a:gdLst/>
                  <a:ahLst/>
                  <a:cxnLst>
                    <a:cxn ang="0">
                      <a:pos x="84" y="24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62" y="32"/>
                    </a:cxn>
                    <a:cxn ang="0">
                      <a:pos x="84" y="24"/>
                    </a:cxn>
                  </a:cxnLst>
                  <a:rect l="0" t="0" r="r" b="b"/>
                  <a:pathLst>
                    <a:path w="84" h="32">
                      <a:moveTo>
                        <a:pt x="84" y="24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62" y="32"/>
                      </a:lnTo>
                      <a:lnTo>
                        <a:pt x="84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39" name="Freeform 707"/>
                <p:cNvSpPr>
                  <a:spLocks noChangeAspect="1"/>
                </p:cNvSpPr>
                <p:nvPr/>
              </p:nvSpPr>
              <p:spPr bwMode="auto">
                <a:xfrm>
                  <a:off x="876" y="1560"/>
                  <a:ext cx="84" cy="32"/>
                </a:xfrm>
                <a:custGeom>
                  <a:avLst/>
                  <a:gdLst/>
                  <a:ahLst/>
                  <a:cxnLst>
                    <a:cxn ang="0">
                      <a:pos x="84" y="24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62" y="32"/>
                    </a:cxn>
                    <a:cxn ang="0">
                      <a:pos x="84" y="24"/>
                    </a:cxn>
                  </a:cxnLst>
                  <a:rect l="0" t="0" r="r" b="b"/>
                  <a:pathLst>
                    <a:path w="84" h="32">
                      <a:moveTo>
                        <a:pt x="84" y="24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62" y="32"/>
                      </a:lnTo>
                      <a:lnTo>
                        <a:pt x="84" y="24"/>
                      </a:lnTo>
                      <a:close/>
                    </a:path>
                  </a:pathLst>
                </a:custGeom>
                <a:solidFill>
                  <a:srgbClr val="007A5C"/>
                </a:solidFill>
                <a:ln w="0">
                  <a:solidFill>
                    <a:srgbClr val="007A5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40" name="Freeform 708"/>
                <p:cNvSpPr>
                  <a:spLocks noChangeAspect="1"/>
                </p:cNvSpPr>
                <p:nvPr/>
              </p:nvSpPr>
              <p:spPr bwMode="auto">
                <a:xfrm>
                  <a:off x="876" y="1560"/>
                  <a:ext cx="84" cy="32"/>
                </a:xfrm>
                <a:custGeom>
                  <a:avLst/>
                  <a:gdLst/>
                  <a:ahLst/>
                  <a:cxnLst>
                    <a:cxn ang="0">
                      <a:pos x="84" y="24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62" y="32"/>
                    </a:cxn>
                    <a:cxn ang="0">
                      <a:pos x="84" y="24"/>
                    </a:cxn>
                  </a:cxnLst>
                  <a:rect l="0" t="0" r="r" b="b"/>
                  <a:pathLst>
                    <a:path w="84" h="32">
                      <a:moveTo>
                        <a:pt x="84" y="24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62" y="32"/>
                      </a:lnTo>
                      <a:lnTo>
                        <a:pt x="84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41" name="Freeform 709"/>
                <p:cNvSpPr>
                  <a:spLocks noChangeAspect="1"/>
                </p:cNvSpPr>
                <p:nvPr/>
              </p:nvSpPr>
              <p:spPr bwMode="auto">
                <a:xfrm>
                  <a:off x="852" y="1570"/>
                  <a:ext cx="86" cy="32"/>
                </a:xfrm>
                <a:custGeom>
                  <a:avLst/>
                  <a:gdLst/>
                  <a:ahLst/>
                  <a:cxnLst>
                    <a:cxn ang="0">
                      <a:pos x="86" y="22"/>
                    </a:cxn>
                    <a:cxn ang="0">
                      <a:pos x="24" y="0"/>
                    </a:cxn>
                    <a:cxn ang="0">
                      <a:pos x="0" y="8"/>
                    </a:cxn>
                    <a:cxn ang="0">
                      <a:pos x="64" y="32"/>
                    </a:cxn>
                    <a:cxn ang="0">
                      <a:pos x="86" y="22"/>
                    </a:cxn>
                  </a:cxnLst>
                  <a:rect l="0" t="0" r="r" b="b"/>
                  <a:pathLst>
                    <a:path w="86" h="32">
                      <a:moveTo>
                        <a:pt x="86" y="22"/>
                      </a:move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64" y="32"/>
                      </a:lnTo>
                      <a:lnTo>
                        <a:pt x="86" y="22"/>
                      </a:lnTo>
                      <a:close/>
                    </a:path>
                  </a:pathLst>
                </a:custGeom>
                <a:solidFill>
                  <a:srgbClr val="007763"/>
                </a:solidFill>
                <a:ln w="0">
                  <a:solidFill>
                    <a:srgbClr val="00776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42" name="Freeform 710"/>
                <p:cNvSpPr>
                  <a:spLocks noChangeAspect="1"/>
                </p:cNvSpPr>
                <p:nvPr/>
              </p:nvSpPr>
              <p:spPr bwMode="auto">
                <a:xfrm>
                  <a:off x="852" y="1570"/>
                  <a:ext cx="86" cy="32"/>
                </a:xfrm>
                <a:custGeom>
                  <a:avLst/>
                  <a:gdLst/>
                  <a:ahLst/>
                  <a:cxnLst>
                    <a:cxn ang="0">
                      <a:pos x="86" y="22"/>
                    </a:cxn>
                    <a:cxn ang="0">
                      <a:pos x="24" y="0"/>
                    </a:cxn>
                    <a:cxn ang="0">
                      <a:pos x="0" y="8"/>
                    </a:cxn>
                    <a:cxn ang="0">
                      <a:pos x="64" y="32"/>
                    </a:cxn>
                    <a:cxn ang="0">
                      <a:pos x="86" y="22"/>
                    </a:cxn>
                  </a:cxnLst>
                  <a:rect l="0" t="0" r="r" b="b"/>
                  <a:pathLst>
                    <a:path w="86" h="32">
                      <a:moveTo>
                        <a:pt x="86" y="22"/>
                      </a:move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64" y="32"/>
                      </a:lnTo>
                      <a:lnTo>
                        <a:pt x="8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43" name="Freeform 711"/>
                <p:cNvSpPr>
                  <a:spLocks noChangeAspect="1"/>
                </p:cNvSpPr>
                <p:nvPr/>
              </p:nvSpPr>
              <p:spPr bwMode="auto">
                <a:xfrm>
                  <a:off x="830" y="1578"/>
                  <a:ext cx="86" cy="36"/>
                </a:xfrm>
                <a:custGeom>
                  <a:avLst/>
                  <a:gdLst/>
                  <a:ahLst/>
                  <a:cxnLst>
                    <a:cxn ang="0">
                      <a:pos x="86" y="24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64" y="36"/>
                    </a:cxn>
                    <a:cxn ang="0">
                      <a:pos x="86" y="24"/>
                    </a:cxn>
                  </a:cxnLst>
                  <a:rect l="0" t="0" r="r" b="b"/>
                  <a:pathLst>
                    <a:path w="86" h="36">
                      <a:moveTo>
                        <a:pt x="86" y="24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64" y="36"/>
                      </a:lnTo>
                      <a:lnTo>
                        <a:pt x="86" y="24"/>
                      </a:lnTo>
                      <a:close/>
                    </a:path>
                  </a:pathLst>
                </a:custGeom>
                <a:solidFill>
                  <a:srgbClr val="00746B"/>
                </a:solidFill>
                <a:ln w="0">
                  <a:solidFill>
                    <a:srgbClr val="00746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44" name="Freeform 712"/>
                <p:cNvSpPr>
                  <a:spLocks noChangeAspect="1"/>
                </p:cNvSpPr>
                <p:nvPr/>
              </p:nvSpPr>
              <p:spPr bwMode="auto">
                <a:xfrm>
                  <a:off x="830" y="1578"/>
                  <a:ext cx="86" cy="36"/>
                </a:xfrm>
                <a:custGeom>
                  <a:avLst/>
                  <a:gdLst/>
                  <a:ahLst/>
                  <a:cxnLst>
                    <a:cxn ang="0">
                      <a:pos x="86" y="24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64" y="36"/>
                    </a:cxn>
                    <a:cxn ang="0">
                      <a:pos x="86" y="24"/>
                    </a:cxn>
                  </a:cxnLst>
                  <a:rect l="0" t="0" r="r" b="b"/>
                  <a:pathLst>
                    <a:path w="86" h="36">
                      <a:moveTo>
                        <a:pt x="86" y="24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64" y="36"/>
                      </a:lnTo>
                      <a:lnTo>
                        <a:pt x="8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45" name="Freeform 713"/>
                <p:cNvSpPr>
                  <a:spLocks noChangeAspect="1"/>
                </p:cNvSpPr>
                <p:nvPr/>
              </p:nvSpPr>
              <p:spPr bwMode="auto">
                <a:xfrm>
                  <a:off x="808" y="1590"/>
                  <a:ext cx="86" cy="36"/>
                </a:xfrm>
                <a:custGeom>
                  <a:avLst/>
                  <a:gdLst/>
                  <a:ahLst/>
                  <a:cxnLst>
                    <a:cxn ang="0">
                      <a:pos x="86" y="24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64" y="36"/>
                    </a:cxn>
                    <a:cxn ang="0">
                      <a:pos x="86" y="24"/>
                    </a:cxn>
                  </a:cxnLst>
                  <a:rect l="0" t="0" r="r" b="b"/>
                  <a:pathLst>
                    <a:path w="86" h="36">
                      <a:moveTo>
                        <a:pt x="86" y="24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64" y="36"/>
                      </a:lnTo>
                      <a:lnTo>
                        <a:pt x="86" y="24"/>
                      </a:lnTo>
                      <a:close/>
                    </a:path>
                  </a:pathLst>
                </a:custGeom>
                <a:solidFill>
                  <a:srgbClr val="007074"/>
                </a:solidFill>
                <a:ln w="0">
                  <a:solidFill>
                    <a:srgbClr val="00707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46" name="Freeform 714"/>
                <p:cNvSpPr>
                  <a:spLocks noChangeAspect="1"/>
                </p:cNvSpPr>
                <p:nvPr/>
              </p:nvSpPr>
              <p:spPr bwMode="auto">
                <a:xfrm>
                  <a:off x="808" y="1590"/>
                  <a:ext cx="86" cy="36"/>
                </a:xfrm>
                <a:custGeom>
                  <a:avLst/>
                  <a:gdLst/>
                  <a:ahLst/>
                  <a:cxnLst>
                    <a:cxn ang="0">
                      <a:pos x="86" y="24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64" y="36"/>
                    </a:cxn>
                    <a:cxn ang="0">
                      <a:pos x="86" y="24"/>
                    </a:cxn>
                  </a:cxnLst>
                  <a:rect l="0" t="0" r="r" b="b"/>
                  <a:pathLst>
                    <a:path w="86" h="36">
                      <a:moveTo>
                        <a:pt x="86" y="24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64" y="36"/>
                      </a:lnTo>
                      <a:lnTo>
                        <a:pt x="8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47" name="Freeform 715"/>
                <p:cNvSpPr>
                  <a:spLocks noChangeAspect="1"/>
                </p:cNvSpPr>
                <p:nvPr/>
              </p:nvSpPr>
              <p:spPr bwMode="auto">
                <a:xfrm>
                  <a:off x="786" y="1602"/>
                  <a:ext cx="86" cy="36"/>
                </a:xfrm>
                <a:custGeom>
                  <a:avLst/>
                  <a:gdLst/>
                  <a:ahLst/>
                  <a:cxnLst>
                    <a:cxn ang="0">
                      <a:pos x="86" y="24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62" y="36"/>
                    </a:cxn>
                    <a:cxn ang="0">
                      <a:pos x="86" y="24"/>
                    </a:cxn>
                  </a:cxnLst>
                  <a:rect l="0" t="0" r="r" b="b"/>
                  <a:pathLst>
                    <a:path w="86" h="36">
                      <a:moveTo>
                        <a:pt x="86" y="24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62" y="36"/>
                      </a:lnTo>
                      <a:lnTo>
                        <a:pt x="86" y="24"/>
                      </a:lnTo>
                      <a:close/>
                    </a:path>
                  </a:pathLst>
                </a:custGeom>
                <a:solidFill>
                  <a:srgbClr val="006C7E"/>
                </a:solidFill>
                <a:ln w="0">
                  <a:solidFill>
                    <a:srgbClr val="006C7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48" name="Freeform 716"/>
                <p:cNvSpPr>
                  <a:spLocks noChangeAspect="1"/>
                </p:cNvSpPr>
                <p:nvPr/>
              </p:nvSpPr>
              <p:spPr bwMode="auto">
                <a:xfrm>
                  <a:off x="786" y="1602"/>
                  <a:ext cx="86" cy="36"/>
                </a:xfrm>
                <a:custGeom>
                  <a:avLst/>
                  <a:gdLst/>
                  <a:ahLst/>
                  <a:cxnLst>
                    <a:cxn ang="0">
                      <a:pos x="86" y="24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62" y="36"/>
                    </a:cxn>
                    <a:cxn ang="0">
                      <a:pos x="86" y="24"/>
                    </a:cxn>
                  </a:cxnLst>
                  <a:rect l="0" t="0" r="r" b="b"/>
                  <a:pathLst>
                    <a:path w="86" h="36">
                      <a:moveTo>
                        <a:pt x="86" y="24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62" y="36"/>
                      </a:lnTo>
                      <a:lnTo>
                        <a:pt x="8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49" name="Freeform 717"/>
                <p:cNvSpPr>
                  <a:spLocks noChangeAspect="1"/>
                </p:cNvSpPr>
                <p:nvPr/>
              </p:nvSpPr>
              <p:spPr bwMode="auto">
                <a:xfrm>
                  <a:off x="762" y="1614"/>
                  <a:ext cx="86" cy="40"/>
                </a:xfrm>
                <a:custGeom>
                  <a:avLst/>
                  <a:gdLst/>
                  <a:ahLst/>
                  <a:cxnLst>
                    <a:cxn ang="0">
                      <a:pos x="86" y="24"/>
                    </a:cxn>
                    <a:cxn ang="0">
                      <a:pos x="24" y="0"/>
                    </a:cxn>
                    <a:cxn ang="0">
                      <a:pos x="0" y="14"/>
                    </a:cxn>
                    <a:cxn ang="0">
                      <a:pos x="64" y="40"/>
                    </a:cxn>
                    <a:cxn ang="0">
                      <a:pos x="86" y="24"/>
                    </a:cxn>
                  </a:cxnLst>
                  <a:rect l="0" t="0" r="r" b="b"/>
                  <a:pathLst>
                    <a:path w="86" h="40">
                      <a:moveTo>
                        <a:pt x="86" y="24"/>
                      </a:moveTo>
                      <a:lnTo>
                        <a:pt x="24" y="0"/>
                      </a:lnTo>
                      <a:lnTo>
                        <a:pt x="0" y="14"/>
                      </a:lnTo>
                      <a:lnTo>
                        <a:pt x="64" y="40"/>
                      </a:lnTo>
                      <a:lnTo>
                        <a:pt x="86" y="24"/>
                      </a:lnTo>
                      <a:close/>
                    </a:path>
                  </a:pathLst>
                </a:custGeom>
                <a:solidFill>
                  <a:srgbClr val="006988"/>
                </a:solidFill>
                <a:ln w="0">
                  <a:solidFill>
                    <a:srgbClr val="00698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50" name="Freeform 718"/>
                <p:cNvSpPr>
                  <a:spLocks noChangeAspect="1"/>
                </p:cNvSpPr>
                <p:nvPr/>
              </p:nvSpPr>
              <p:spPr bwMode="auto">
                <a:xfrm>
                  <a:off x="762" y="1614"/>
                  <a:ext cx="86" cy="40"/>
                </a:xfrm>
                <a:custGeom>
                  <a:avLst/>
                  <a:gdLst/>
                  <a:ahLst/>
                  <a:cxnLst>
                    <a:cxn ang="0">
                      <a:pos x="86" y="24"/>
                    </a:cxn>
                    <a:cxn ang="0">
                      <a:pos x="24" y="0"/>
                    </a:cxn>
                    <a:cxn ang="0">
                      <a:pos x="0" y="14"/>
                    </a:cxn>
                    <a:cxn ang="0">
                      <a:pos x="64" y="40"/>
                    </a:cxn>
                    <a:cxn ang="0">
                      <a:pos x="86" y="24"/>
                    </a:cxn>
                  </a:cxnLst>
                  <a:rect l="0" t="0" r="r" b="b"/>
                  <a:pathLst>
                    <a:path w="86" h="40">
                      <a:moveTo>
                        <a:pt x="86" y="24"/>
                      </a:moveTo>
                      <a:lnTo>
                        <a:pt x="24" y="0"/>
                      </a:lnTo>
                      <a:lnTo>
                        <a:pt x="0" y="14"/>
                      </a:lnTo>
                      <a:lnTo>
                        <a:pt x="64" y="40"/>
                      </a:lnTo>
                      <a:lnTo>
                        <a:pt x="8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51" name="Freeform 719"/>
                <p:cNvSpPr>
                  <a:spLocks noChangeAspect="1"/>
                </p:cNvSpPr>
                <p:nvPr/>
              </p:nvSpPr>
              <p:spPr bwMode="auto">
                <a:xfrm>
                  <a:off x="740" y="1628"/>
                  <a:ext cx="86" cy="44"/>
                </a:xfrm>
                <a:custGeom>
                  <a:avLst/>
                  <a:gdLst/>
                  <a:ahLst/>
                  <a:cxnLst>
                    <a:cxn ang="0">
                      <a:pos x="86" y="26"/>
                    </a:cxn>
                    <a:cxn ang="0">
                      <a:pos x="22" y="0"/>
                    </a:cxn>
                    <a:cxn ang="0">
                      <a:pos x="0" y="16"/>
                    </a:cxn>
                    <a:cxn ang="0">
                      <a:pos x="62" y="44"/>
                    </a:cxn>
                    <a:cxn ang="0">
                      <a:pos x="86" y="26"/>
                    </a:cxn>
                  </a:cxnLst>
                  <a:rect l="0" t="0" r="r" b="b"/>
                  <a:pathLst>
                    <a:path w="86" h="44">
                      <a:moveTo>
                        <a:pt x="86" y="26"/>
                      </a:moveTo>
                      <a:lnTo>
                        <a:pt x="22" y="0"/>
                      </a:lnTo>
                      <a:lnTo>
                        <a:pt x="0" y="16"/>
                      </a:lnTo>
                      <a:lnTo>
                        <a:pt x="62" y="44"/>
                      </a:lnTo>
                      <a:lnTo>
                        <a:pt x="86" y="26"/>
                      </a:lnTo>
                      <a:close/>
                    </a:path>
                  </a:pathLst>
                </a:custGeom>
                <a:solidFill>
                  <a:srgbClr val="006691"/>
                </a:solidFill>
                <a:ln w="0">
                  <a:solidFill>
                    <a:srgbClr val="00669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52" name="Freeform 720"/>
                <p:cNvSpPr>
                  <a:spLocks noChangeAspect="1"/>
                </p:cNvSpPr>
                <p:nvPr/>
              </p:nvSpPr>
              <p:spPr bwMode="auto">
                <a:xfrm>
                  <a:off x="740" y="1628"/>
                  <a:ext cx="86" cy="44"/>
                </a:xfrm>
                <a:custGeom>
                  <a:avLst/>
                  <a:gdLst/>
                  <a:ahLst/>
                  <a:cxnLst>
                    <a:cxn ang="0">
                      <a:pos x="86" y="26"/>
                    </a:cxn>
                    <a:cxn ang="0">
                      <a:pos x="22" y="0"/>
                    </a:cxn>
                    <a:cxn ang="0">
                      <a:pos x="0" y="16"/>
                    </a:cxn>
                    <a:cxn ang="0">
                      <a:pos x="62" y="44"/>
                    </a:cxn>
                    <a:cxn ang="0">
                      <a:pos x="86" y="26"/>
                    </a:cxn>
                  </a:cxnLst>
                  <a:rect l="0" t="0" r="r" b="b"/>
                  <a:pathLst>
                    <a:path w="86" h="44">
                      <a:moveTo>
                        <a:pt x="86" y="26"/>
                      </a:moveTo>
                      <a:lnTo>
                        <a:pt x="22" y="0"/>
                      </a:lnTo>
                      <a:lnTo>
                        <a:pt x="0" y="16"/>
                      </a:lnTo>
                      <a:lnTo>
                        <a:pt x="62" y="44"/>
                      </a:lnTo>
                      <a:lnTo>
                        <a:pt x="8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53" name="Freeform 721"/>
                <p:cNvSpPr>
                  <a:spLocks noChangeAspect="1"/>
                </p:cNvSpPr>
                <p:nvPr/>
              </p:nvSpPr>
              <p:spPr bwMode="auto">
                <a:xfrm>
                  <a:off x="716" y="1644"/>
                  <a:ext cx="86" cy="46"/>
                </a:xfrm>
                <a:custGeom>
                  <a:avLst/>
                  <a:gdLst/>
                  <a:ahLst/>
                  <a:cxnLst>
                    <a:cxn ang="0">
                      <a:pos x="86" y="28"/>
                    </a:cxn>
                    <a:cxn ang="0">
                      <a:pos x="24" y="0"/>
                    </a:cxn>
                    <a:cxn ang="0">
                      <a:pos x="0" y="18"/>
                    </a:cxn>
                    <a:cxn ang="0">
                      <a:pos x="62" y="46"/>
                    </a:cxn>
                    <a:cxn ang="0">
                      <a:pos x="86" y="28"/>
                    </a:cxn>
                  </a:cxnLst>
                  <a:rect l="0" t="0" r="r" b="b"/>
                  <a:pathLst>
                    <a:path w="86" h="46">
                      <a:moveTo>
                        <a:pt x="86" y="28"/>
                      </a:moveTo>
                      <a:lnTo>
                        <a:pt x="24" y="0"/>
                      </a:lnTo>
                      <a:lnTo>
                        <a:pt x="0" y="18"/>
                      </a:lnTo>
                      <a:lnTo>
                        <a:pt x="62" y="46"/>
                      </a:lnTo>
                      <a:lnTo>
                        <a:pt x="86" y="28"/>
                      </a:lnTo>
                      <a:close/>
                    </a:path>
                  </a:pathLst>
                </a:custGeom>
                <a:solidFill>
                  <a:srgbClr val="00649A"/>
                </a:solidFill>
                <a:ln w="0">
                  <a:solidFill>
                    <a:srgbClr val="00649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54" name="Freeform 722"/>
                <p:cNvSpPr>
                  <a:spLocks noChangeAspect="1"/>
                </p:cNvSpPr>
                <p:nvPr/>
              </p:nvSpPr>
              <p:spPr bwMode="auto">
                <a:xfrm>
                  <a:off x="716" y="1644"/>
                  <a:ext cx="86" cy="46"/>
                </a:xfrm>
                <a:custGeom>
                  <a:avLst/>
                  <a:gdLst/>
                  <a:ahLst/>
                  <a:cxnLst>
                    <a:cxn ang="0">
                      <a:pos x="86" y="28"/>
                    </a:cxn>
                    <a:cxn ang="0">
                      <a:pos x="24" y="0"/>
                    </a:cxn>
                    <a:cxn ang="0">
                      <a:pos x="0" y="18"/>
                    </a:cxn>
                    <a:cxn ang="0">
                      <a:pos x="62" y="46"/>
                    </a:cxn>
                    <a:cxn ang="0">
                      <a:pos x="86" y="28"/>
                    </a:cxn>
                  </a:cxnLst>
                  <a:rect l="0" t="0" r="r" b="b"/>
                  <a:pathLst>
                    <a:path w="86" h="46">
                      <a:moveTo>
                        <a:pt x="86" y="28"/>
                      </a:moveTo>
                      <a:lnTo>
                        <a:pt x="24" y="0"/>
                      </a:lnTo>
                      <a:lnTo>
                        <a:pt x="0" y="18"/>
                      </a:lnTo>
                      <a:lnTo>
                        <a:pt x="62" y="46"/>
                      </a:lnTo>
                      <a:lnTo>
                        <a:pt x="86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55" name="Freeform 723"/>
                <p:cNvSpPr>
                  <a:spLocks noChangeAspect="1"/>
                </p:cNvSpPr>
                <p:nvPr/>
              </p:nvSpPr>
              <p:spPr bwMode="auto">
                <a:xfrm>
                  <a:off x="692" y="1662"/>
                  <a:ext cx="86" cy="48"/>
                </a:xfrm>
                <a:custGeom>
                  <a:avLst/>
                  <a:gdLst/>
                  <a:ahLst/>
                  <a:cxnLst>
                    <a:cxn ang="0">
                      <a:pos x="86" y="28"/>
                    </a:cxn>
                    <a:cxn ang="0">
                      <a:pos x="24" y="0"/>
                    </a:cxn>
                    <a:cxn ang="0">
                      <a:pos x="0" y="18"/>
                    </a:cxn>
                    <a:cxn ang="0">
                      <a:pos x="64" y="48"/>
                    </a:cxn>
                    <a:cxn ang="0">
                      <a:pos x="86" y="28"/>
                    </a:cxn>
                  </a:cxnLst>
                  <a:rect l="0" t="0" r="r" b="b"/>
                  <a:pathLst>
                    <a:path w="86" h="48">
                      <a:moveTo>
                        <a:pt x="86" y="28"/>
                      </a:moveTo>
                      <a:lnTo>
                        <a:pt x="24" y="0"/>
                      </a:lnTo>
                      <a:lnTo>
                        <a:pt x="0" y="18"/>
                      </a:lnTo>
                      <a:lnTo>
                        <a:pt x="64" y="48"/>
                      </a:lnTo>
                      <a:lnTo>
                        <a:pt x="86" y="28"/>
                      </a:lnTo>
                      <a:close/>
                    </a:path>
                  </a:pathLst>
                </a:custGeom>
                <a:solidFill>
                  <a:srgbClr val="00649D"/>
                </a:solidFill>
                <a:ln w="0">
                  <a:solidFill>
                    <a:srgbClr val="00649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56" name="Freeform 724"/>
                <p:cNvSpPr>
                  <a:spLocks noChangeAspect="1"/>
                </p:cNvSpPr>
                <p:nvPr/>
              </p:nvSpPr>
              <p:spPr bwMode="auto">
                <a:xfrm>
                  <a:off x="692" y="1662"/>
                  <a:ext cx="86" cy="48"/>
                </a:xfrm>
                <a:custGeom>
                  <a:avLst/>
                  <a:gdLst/>
                  <a:ahLst/>
                  <a:cxnLst>
                    <a:cxn ang="0">
                      <a:pos x="86" y="28"/>
                    </a:cxn>
                    <a:cxn ang="0">
                      <a:pos x="24" y="0"/>
                    </a:cxn>
                    <a:cxn ang="0">
                      <a:pos x="0" y="18"/>
                    </a:cxn>
                    <a:cxn ang="0">
                      <a:pos x="64" y="48"/>
                    </a:cxn>
                    <a:cxn ang="0">
                      <a:pos x="86" y="28"/>
                    </a:cxn>
                  </a:cxnLst>
                  <a:rect l="0" t="0" r="r" b="b"/>
                  <a:pathLst>
                    <a:path w="86" h="48">
                      <a:moveTo>
                        <a:pt x="86" y="28"/>
                      </a:moveTo>
                      <a:lnTo>
                        <a:pt x="24" y="0"/>
                      </a:lnTo>
                      <a:lnTo>
                        <a:pt x="0" y="18"/>
                      </a:lnTo>
                      <a:lnTo>
                        <a:pt x="64" y="48"/>
                      </a:lnTo>
                      <a:lnTo>
                        <a:pt x="86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57" name="Freeform 725"/>
                <p:cNvSpPr>
                  <a:spLocks noChangeAspect="1"/>
                </p:cNvSpPr>
                <p:nvPr/>
              </p:nvSpPr>
              <p:spPr bwMode="auto">
                <a:xfrm>
                  <a:off x="668" y="1680"/>
                  <a:ext cx="88" cy="52"/>
                </a:xfrm>
                <a:custGeom>
                  <a:avLst/>
                  <a:gdLst/>
                  <a:ahLst/>
                  <a:cxnLst>
                    <a:cxn ang="0">
                      <a:pos x="88" y="30"/>
                    </a:cxn>
                    <a:cxn ang="0">
                      <a:pos x="24" y="0"/>
                    </a:cxn>
                    <a:cxn ang="0">
                      <a:pos x="0" y="18"/>
                    </a:cxn>
                    <a:cxn ang="0">
                      <a:pos x="64" y="52"/>
                    </a:cxn>
                    <a:cxn ang="0">
                      <a:pos x="88" y="30"/>
                    </a:cxn>
                  </a:cxnLst>
                  <a:rect l="0" t="0" r="r" b="b"/>
                  <a:pathLst>
                    <a:path w="88" h="52">
                      <a:moveTo>
                        <a:pt x="88" y="30"/>
                      </a:moveTo>
                      <a:lnTo>
                        <a:pt x="24" y="0"/>
                      </a:lnTo>
                      <a:lnTo>
                        <a:pt x="0" y="18"/>
                      </a:lnTo>
                      <a:lnTo>
                        <a:pt x="64" y="52"/>
                      </a:lnTo>
                      <a:lnTo>
                        <a:pt x="88" y="30"/>
                      </a:lnTo>
                      <a:close/>
                    </a:path>
                  </a:pathLst>
                </a:custGeom>
                <a:solidFill>
                  <a:srgbClr val="00659F"/>
                </a:solidFill>
                <a:ln w="0">
                  <a:solidFill>
                    <a:srgbClr val="00659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58" name="Freeform 726"/>
                <p:cNvSpPr>
                  <a:spLocks noChangeAspect="1"/>
                </p:cNvSpPr>
                <p:nvPr/>
              </p:nvSpPr>
              <p:spPr bwMode="auto">
                <a:xfrm>
                  <a:off x="668" y="1680"/>
                  <a:ext cx="88" cy="52"/>
                </a:xfrm>
                <a:custGeom>
                  <a:avLst/>
                  <a:gdLst/>
                  <a:ahLst/>
                  <a:cxnLst>
                    <a:cxn ang="0">
                      <a:pos x="88" y="30"/>
                    </a:cxn>
                    <a:cxn ang="0">
                      <a:pos x="24" y="0"/>
                    </a:cxn>
                    <a:cxn ang="0">
                      <a:pos x="0" y="18"/>
                    </a:cxn>
                    <a:cxn ang="0">
                      <a:pos x="64" y="52"/>
                    </a:cxn>
                    <a:cxn ang="0">
                      <a:pos x="88" y="30"/>
                    </a:cxn>
                  </a:cxnLst>
                  <a:rect l="0" t="0" r="r" b="b"/>
                  <a:pathLst>
                    <a:path w="88" h="52">
                      <a:moveTo>
                        <a:pt x="88" y="30"/>
                      </a:moveTo>
                      <a:lnTo>
                        <a:pt x="24" y="0"/>
                      </a:lnTo>
                      <a:lnTo>
                        <a:pt x="0" y="18"/>
                      </a:lnTo>
                      <a:lnTo>
                        <a:pt x="64" y="52"/>
                      </a:lnTo>
                      <a:lnTo>
                        <a:pt x="88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59" name="Freeform 727"/>
                <p:cNvSpPr>
                  <a:spLocks noChangeAspect="1"/>
                </p:cNvSpPr>
                <p:nvPr/>
              </p:nvSpPr>
              <p:spPr bwMode="auto">
                <a:xfrm>
                  <a:off x="644" y="1698"/>
                  <a:ext cx="88" cy="54"/>
                </a:xfrm>
                <a:custGeom>
                  <a:avLst/>
                  <a:gdLst/>
                  <a:ahLst/>
                  <a:cxnLst>
                    <a:cxn ang="0">
                      <a:pos x="88" y="34"/>
                    </a:cxn>
                    <a:cxn ang="0">
                      <a:pos x="24" y="0"/>
                    </a:cxn>
                    <a:cxn ang="0">
                      <a:pos x="0" y="18"/>
                    </a:cxn>
                    <a:cxn ang="0">
                      <a:pos x="64" y="54"/>
                    </a:cxn>
                    <a:cxn ang="0">
                      <a:pos x="88" y="34"/>
                    </a:cxn>
                  </a:cxnLst>
                  <a:rect l="0" t="0" r="r" b="b"/>
                  <a:pathLst>
                    <a:path w="88" h="54">
                      <a:moveTo>
                        <a:pt x="88" y="34"/>
                      </a:moveTo>
                      <a:lnTo>
                        <a:pt x="24" y="0"/>
                      </a:lnTo>
                      <a:lnTo>
                        <a:pt x="0" y="18"/>
                      </a:lnTo>
                      <a:lnTo>
                        <a:pt x="64" y="54"/>
                      </a:lnTo>
                      <a:lnTo>
                        <a:pt x="88" y="34"/>
                      </a:lnTo>
                      <a:close/>
                    </a:path>
                  </a:pathLst>
                </a:custGeom>
                <a:solidFill>
                  <a:srgbClr val="006B9C"/>
                </a:solidFill>
                <a:ln w="0">
                  <a:solidFill>
                    <a:srgbClr val="006B9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60" name="Freeform 728"/>
                <p:cNvSpPr>
                  <a:spLocks noChangeAspect="1"/>
                </p:cNvSpPr>
                <p:nvPr/>
              </p:nvSpPr>
              <p:spPr bwMode="auto">
                <a:xfrm>
                  <a:off x="644" y="1698"/>
                  <a:ext cx="88" cy="54"/>
                </a:xfrm>
                <a:custGeom>
                  <a:avLst/>
                  <a:gdLst/>
                  <a:ahLst/>
                  <a:cxnLst>
                    <a:cxn ang="0">
                      <a:pos x="88" y="34"/>
                    </a:cxn>
                    <a:cxn ang="0">
                      <a:pos x="24" y="0"/>
                    </a:cxn>
                    <a:cxn ang="0">
                      <a:pos x="0" y="18"/>
                    </a:cxn>
                    <a:cxn ang="0">
                      <a:pos x="64" y="54"/>
                    </a:cxn>
                    <a:cxn ang="0">
                      <a:pos x="88" y="34"/>
                    </a:cxn>
                  </a:cxnLst>
                  <a:rect l="0" t="0" r="r" b="b"/>
                  <a:pathLst>
                    <a:path w="88" h="54">
                      <a:moveTo>
                        <a:pt x="88" y="34"/>
                      </a:moveTo>
                      <a:lnTo>
                        <a:pt x="24" y="0"/>
                      </a:lnTo>
                      <a:lnTo>
                        <a:pt x="0" y="18"/>
                      </a:lnTo>
                      <a:lnTo>
                        <a:pt x="64" y="54"/>
                      </a:lnTo>
                      <a:lnTo>
                        <a:pt x="88" y="3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61" name="Freeform 729"/>
                <p:cNvSpPr>
                  <a:spLocks noChangeAspect="1"/>
                </p:cNvSpPr>
                <p:nvPr/>
              </p:nvSpPr>
              <p:spPr bwMode="auto">
                <a:xfrm>
                  <a:off x="620" y="1716"/>
                  <a:ext cx="88" cy="56"/>
                </a:xfrm>
                <a:custGeom>
                  <a:avLst/>
                  <a:gdLst/>
                  <a:ahLst/>
                  <a:cxnLst>
                    <a:cxn ang="0">
                      <a:pos x="88" y="36"/>
                    </a:cxn>
                    <a:cxn ang="0">
                      <a:pos x="24" y="0"/>
                    </a:cxn>
                    <a:cxn ang="0">
                      <a:pos x="0" y="16"/>
                    </a:cxn>
                    <a:cxn ang="0">
                      <a:pos x="64" y="56"/>
                    </a:cxn>
                    <a:cxn ang="0">
                      <a:pos x="88" y="36"/>
                    </a:cxn>
                  </a:cxnLst>
                  <a:rect l="0" t="0" r="r" b="b"/>
                  <a:pathLst>
                    <a:path w="88" h="56">
                      <a:moveTo>
                        <a:pt x="88" y="36"/>
                      </a:moveTo>
                      <a:lnTo>
                        <a:pt x="24" y="0"/>
                      </a:lnTo>
                      <a:lnTo>
                        <a:pt x="0" y="16"/>
                      </a:lnTo>
                      <a:lnTo>
                        <a:pt x="64" y="56"/>
                      </a:lnTo>
                      <a:lnTo>
                        <a:pt x="88" y="36"/>
                      </a:lnTo>
                      <a:close/>
                    </a:path>
                  </a:pathLst>
                </a:custGeom>
                <a:solidFill>
                  <a:srgbClr val="007293"/>
                </a:solidFill>
                <a:ln w="0">
                  <a:solidFill>
                    <a:srgbClr val="00729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62" name="Freeform 730"/>
                <p:cNvSpPr>
                  <a:spLocks noChangeAspect="1"/>
                </p:cNvSpPr>
                <p:nvPr/>
              </p:nvSpPr>
              <p:spPr bwMode="auto">
                <a:xfrm>
                  <a:off x="620" y="1716"/>
                  <a:ext cx="88" cy="56"/>
                </a:xfrm>
                <a:custGeom>
                  <a:avLst/>
                  <a:gdLst/>
                  <a:ahLst/>
                  <a:cxnLst>
                    <a:cxn ang="0">
                      <a:pos x="88" y="36"/>
                    </a:cxn>
                    <a:cxn ang="0">
                      <a:pos x="24" y="0"/>
                    </a:cxn>
                    <a:cxn ang="0">
                      <a:pos x="0" y="16"/>
                    </a:cxn>
                    <a:cxn ang="0">
                      <a:pos x="64" y="56"/>
                    </a:cxn>
                    <a:cxn ang="0">
                      <a:pos x="88" y="36"/>
                    </a:cxn>
                  </a:cxnLst>
                  <a:rect l="0" t="0" r="r" b="b"/>
                  <a:pathLst>
                    <a:path w="88" h="56">
                      <a:moveTo>
                        <a:pt x="88" y="36"/>
                      </a:moveTo>
                      <a:lnTo>
                        <a:pt x="24" y="0"/>
                      </a:lnTo>
                      <a:lnTo>
                        <a:pt x="0" y="16"/>
                      </a:lnTo>
                      <a:lnTo>
                        <a:pt x="64" y="56"/>
                      </a:lnTo>
                      <a:lnTo>
                        <a:pt x="88" y="3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63" name="Freeform 731"/>
                <p:cNvSpPr>
                  <a:spLocks noChangeAspect="1"/>
                </p:cNvSpPr>
                <p:nvPr/>
              </p:nvSpPr>
              <p:spPr bwMode="auto">
                <a:xfrm>
                  <a:off x="596" y="1732"/>
                  <a:ext cx="88" cy="56"/>
                </a:xfrm>
                <a:custGeom>
                  <a:avLst/>
                  <a:gdLst/>
                  <a:ahLst/>
                  <a:cxnLst>
                    <a:cxn ang="0">
                      <a:pos x="88" y="40"/>
                    </a:cxn>
                    <a:cxn ang="0">
                      <a:pos x="24" y="0"/>
                    </a:cxn>
                    <a:cxn ang="0">
                      <a:pos x="0" y="14"/>
                    </a:cxn>
                    <a:cxn ang="0">
                      <a:pos x="62" y="56"/>
                    </a:cxn>
                    <a:cxn ang="0">
                      <a:pos x="88" y="40"/>
                    </a:cxn>
                  </a:cxnLst>
                  <a:rect l="0" t="0" r="r" b="b"/>
                  <a:pathLst>
                    <a:path w="88" h="56">
                      <a:moveTo>
                        <a:pt x="88" y="40"/>
                      </a:moveTo>
                      <a:lnTo>
                        <a:pt x="24" y="0"/>
                      </a:lnTo>
                      <a:lnTo>
                        <a:pt x="0" y="14"/>
                      </a:lnTo>
                      <a:lnTo>
                        <a:pt x="62" y="56"/>
                      </a:lnTo>
                      <a:lnTo>
                        <a:pt x="88" y="40"/>
                      </a:lnTo>
                      <a:close/>
                    </a:path>
                  </a:pathLst>
                </a:custGeom>
                <a:solidFill>
                  <a:srgbClr val="007D85"/>
                </a:solidFill>
                <a:ln w="0">
                  <a:solidFill>
                    <a:srgbClr val="007D8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64" name="Freeform 732"/>
                <p:cNvSpPr>
                  <a:spLocks noChangeAspect="1"/>
                </p:cNvSpPr>
                <p:nvPr/>
              </p:nvSpPr>
              <p:spPr bwMode="auto">
                <a:xfrm>
                  <a:off x="596" y="1732"/>
                  <a:ext cx="88" cy="56"/>
                </a:xfrm>
                <a:custGeom>
                  <a:avLst/>
                  <a:gdLst/>
                  <a:ahLst/>
                  <a:cxnLst>
                    <a:cxn ang="0">
                      <a:pos x="88" y="40"/>
                    </a:cxn>
                    <a:cxn ang="0">
                      <a:pos x="24" y="0"/>
                    </a:cxn>
                    <a:cxn ang="0">
                      <a:pos x="0" y="14"/>
                    </a:cxn>
                    <a:cxn ang="0">
                      <a:pos x="62" y="56"/>
                    </a:cxn>
                    <a:cxn ang="0">
                      <a:pos x="88" y="40"/>
                    </a:cxn>
                  </a:cxnLst>
                  <a:rect l="0" t="0" r="r" b="b"/>
                  <a:pathLst>
                    <a:path w="88" h="56">
                      <a:moveTo>
                        <a:pt x="88" y="40"/>
                      </a:moveTo>
                      <a:lnTo>
                        <a:pt x="24" y="0"/>
                      </a:lnTo>
                      <a:lnTo>
                        <a:pt x="0" y="14"/>
                      </a:lnTo>
                      <a:lnTo>
                        <a:pt x="62" y="56"/>
                      </a:lnTo>
                      <a:lnTo>
                        <a:pt x="88" y="4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65" name="Freeform 733"/>
                <p:cNvSpPr>
                  <a:spLocks noChangeAspect="1"/>
                </p:cNvSpPr>
                <p:nvPr/>
              </p:nvSpPr>
              <p:spPr bwMode="auto">
                <a:xfrm>
                  <a:off x="570" y="1746"/>
                  <a:ext cx="88" cy="54"/>
                </a:xfrm>
                <a:custGeom>
                  <a:avLst/>
                  <a:gdLst/>
                  <a:ahLst/>
                  <a:cxnLst>
                    <a:cxn ang="0">
                      <a:pos x="88" y="42"/>
                    </a:cxn>
                    <a:cxn ang="0">
                      <a:pos x="26" y="0"/>
                    </a:cxn>
                    <a:cxn ang="0">
                      <a:pos x="0" y="12"/>
                    </a:cxn>
                    <a:cxn ang="0">
                      <a:pos x="62" y="54"/>
                    </a:cxn>
                    <a:cxn ang="0">
                      <a:pos x="88" y="42"/>
                    </a:cxn>
                  </a:cxnLst>
                  <a:rect l="0" t="0" r="r" b="b"/>
                  <a:pathLst>
                    <a:path w="88" h="54">
                      <a:moveTo>
                        <a:pt x="88" y="42"/>
                      </a:move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62" y="54"/>
                      </a:lnTo>
                      <a:lnTo>
                        <a:pt x="88" y="42"/>
                      </a:lnTo>
                      <a:close/>
                    </a:path>
                  </a:pathLst>
                </a:custGeom>
                <a:solidFill>
                  <a:srgbClr val="008A6D"/>
                </a:solidFill>
                <a:ln w="0">
                  <a:solidFill>
                    <a:srgbClr val="008A6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66" name="Freeform 734"/>
                <p:cNvSpPr>
                  <a:spLocks noChangeAspect="1"/>
                </p:cNvSpPr>
                <p:nvPr/>
              </p:nvSpPr>
              <p:spPr bwMode="auto">
                <a:xfrm>
                  <a:off x="570" y="1746"/>
                  <a:ext cx="88" cy="54"/>
                </a:xfrm>
                <a:custGeom>
                  <a:avLst/>
                  <a:gdLst/>
                  <a:ahLst/>
                  <a:cxnLst>
                    <a:cxn ang="0">
                      <a:pos x="88" y="42"/>
                    </a:cxn>
                    <a:cxn ang="0">
                      <a:pos x="26" y="0"/>
                    </a:cxn>
                    <a:cxn ang="0">
                      <a:pos x="0" y="12"/>
                    </a:cxn>
                    <a:cxn ang="0">
                      <a:pos x="62" y="54"/>
                    </a:cxn>
                    <a:cxn ang="0">
                      <a:pos x="88" y="42"/>
                    </a:cxn>
                  </a:cxnLst>
                  <a:rect l="0" t="0" r="r" b="b"/>
                  <a:pathLst>
                    <a:path w="88" h="54">
                      <a:moveTo>
                        <a:pt x="88" y="42"/>
                      </a:move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62" y="54"/>
                      </a:lnTo>
                      <a:lnTo>
                        <a:pt x="88" y="4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67" name="Freeform 735"/>
                <p:cNvSpPr>
                  <a:spLocks noChangeAspect="1"/>
                </p:cNvSpPr>
                <p:nvPr/>
              </p:nvSpPr>
              <p:spPr bwMode="auto">
                <a:xfrm>
                  <a:off x="1578" y="1328"/>
                  <a:ext cx="80" cy="32"/>
                </a:xfrm>
                <a:custGeom>
                  <a:avLst/>
                  <a:gdLst/>
                  <a:ahLst/>
                  <a:cxnLst>
                    <a:cxn ang="0">
                      <a:pos x="80" y="24"/>
                    </a:cxn>
                    <a:cxn ang="0">
                      <a:pos x="14" y="0"/>
                    </a:cxn>
                    <a:cxn ang="0">
                      <a:pos x="0" y="8"/>
                    </a:cxn>
                    <a:cxn ang="0">
                      <a:pos x="64" y="32"/>
                    </a:cxn>
                    <a:cxn ang="0">
                      <a:pos x="80" y="24"/>
                    </a:cxn>
                  </a:cxnLst>
                  <a:rect l="0" t="0" r="r" b="b"/>
                  <a:pathLst>
                    <a:path w="80" h="32">
                      <a:moveTo>
                        <a:pt x="80" y="24"/>
                      </a:moveTo>
                      <a:lnTo>
                        <a:pt x="14" y="0"/>
                      </a:lnTo>
                      <a:lnTo>
                        <a:pt x="0" y="8"/>
                      </a:lnTo>
                      <a:lnTo>
                        <a:pt x="64" y="32"/>
                      </a:lnTo>
                      <a:lnTo>
                        <a:pt x="80" y="24"/>
                      </a:lnTo>
                      <a:close/>
                    </a:path>
                  </a:pathLst>
                </a:custGeom>
                <a:solidFill>
                  <a:srgbClr val="00896F"/>
                </a:solidFill>
                <a:ln w="0">
                  <a:solidFill>
                    <a:srgbClr val="0089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68" name="Freeform 736"/>
                <p:cNvSpPr>
                  <a:spLocks noChangeAspect="1"/>
                </p:cNvSpPr>
                <p:nvPr/>
              </p:nvSpPr>
              <p:spPr bwMode="auto">
                <a:xfrm>
                  <a:off x="1578" y="1328"/>
                  <a:ext cx="80" cy="32"/>
                </a:xfrm>
                <a:custGeom>
                  <a:avLst/>
                  <a:gdLst/>
                  <a:ahLst/>
                  <a:cxnLst>
                    <a:cxn ang="0">
                      <a:pos x="80" y="24"/>
                    </a:cxn>
                    <a:cxn ang="0">
                      <a:pos x="14" y="0"/>
                    </a:cxn>
                    <a:cxn ang="0">
                      <a:pos x="0" y="8"/>
                    </a:cxn>
                    <a:cxn ang="0">
                      <a:pos x="64" y="32"/>
                    </a:cxn>
                    <a:cxn ang="0">
                      <a:pos x="80" y="24"/>
                    </a:cxn>
                  </a:cxnLst>
                  <a:rect l="0" t="0" r="r" b="b"/>
                  <a:pathLst>
                    <a:path w="80" h="32">
                      <a:moveTo>
                        <a:pt x="80" y="24"/>
                      </a:moveTo>
                      <a:lnTo>
                        <a:pt x="14" y="0"/>
                      </a:lnTo>
                      <a:lnTo>
                        <a:pt x="0" y="8"/>
                      </a:lnTo>
                      <a:lnTo>
                        <a:pt x="64" y="32"/>
                      </a:lnTo>
                      <a:lnTo>
                        <a:pt x="80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69" name="Freeform 737"/>
                <p:cNvSpPr>
                  <a:spLocks noChangeAspect="1"/>
                </p:cNvSpPr>
                <p:nvPr/>
              </p:nvSpPr>
              <p:spPr bwMode="auto">
                <a:xfrm>
                  <a:off x="1562" y="1336"/>
                  <a:ext cx="80" cy="32"/>
                </a:xfrm>
                <a:custGeom>
                  <a:avLst/>
                  <a:gdLst/>
                  <a:ahLst/>
                  <a:cxnLst>
                    <a:cxn ang="0">
                      <a:pos x="80" y="24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6" y="32"/>
                    </a:cxn>
                    <a:cxn ang="0">
                      <a:pos x="80" y="24"/>
                    </a:cxn>
                  </a:cxnLst>
                  <a:rect l="0" t="0" r="r" b="b"/>
                  <a:pathLst>
                    <a:path w="80" h="32">
                      <a:moveTo>
                        <a:pt x="80" y="24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6" y="32"/>
                      </a:lnTo>
                      <a:lnTo>
                        <a:pt x="80" y="24"/>
                      </a:lnTo>
                      <a:close/>
                    </a:path>
                  </a:pathLst>
                </a:custGeom>
                <a:solidFill>
                  <a:srgbClr val="00896F"/>
                </a:solidFill>
                <a:ln w="0">
                  <a:solidFill>
                    <a:srgbClr val="0089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70" name="Freeform 738"/>
                <p:cNvSpPr>
                  <a:spLocks noChangeAspect="1"/>
                </p:cNvSpPr>
                <p:nvPr/>
              </p:nvSpPr>
              <p:spPr bwMode="auto">
                <a:xfrm>
                  <a:off x="1562" y="1336"/>
                  <a:ext cx="80" cy="32"/>
                </a:xfrm>
                <a:custGeom>
                  <a:avLst/>
                  <a:gdLst/>
                  <a:ahLst/>
                  <a:cxnLst>
                    <a:cxn ang="0">
                      <a:pos x="80" y="24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6" y="32"/>
                    </a:cxn>
                    <a:cxn ang="0">
                      <a:pos x="80" y="24"/>
                    </a:cxn>
                  </a:cxnLst>
                  <a:rect l="0" t="0" r="r" b="b"/>
                  <a:pathLst>
                    <a:path w="80" h="32">
                      <a:moveTo>
                        <a:pt x="80" y="24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6" y="32"/>
                      </a:lnTo>
                      <a:lnTo>
                        <a:pt x="80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71" name="Freeform 739"/>
                <p:cNvSpPr>
                  <a:spLocks noChangeAspect="1"/>
                </p:cNvSpPr>
                <p:nvPr/>
              </p:nvSpPr>
              <p:spPr bwMode="auto">
                <a:xfrm>
                  <a:off x="1548" y="1342"/>
                  <a:ext cx="80" cy="34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14" y="0"/>
                    </a:cxn>
                    <a:cxn ang="0">
                      <a:pos x="0" y="8"/>
                    </a:cxn>
                    <a:cxn ang="0">
                      <a:pos x="64" y="34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4">
                      <a:moveTo>
                        <a:pt x="80" y="26"/>
                      </a:moveTo>
                      <a:lnTo>
                        <a:pt x="14" y="0"/>
                      </a:lnTo>
                      <a:lnTo>
                        <a:pt x="0" y="8"/>
                      </a:lnTo>
                      <a:lnTo>
                        <a:pt x="64" y="34"/>
                      </a:lnTo>
                      <a:lnTo>
                        <a:pt x="80" y="26"/>
                      </a:lnTo>
                      <a:close/>
                    </a:path>
                  </a:pathLst>
                </a:custGeom>
                <a:solidFill>
                  <a:srgbClr val="00896F"/>
                </a:solidFill>
                <a:ln w="0">
                  <a:solidFill>
                    <a:srgbClr val="0089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72" name="Freeform 740"/>
                <p:cNvSpPr>
                  <a:spLocks noChangeAspect="1"/>
                </p:cNvSpPr>
                <p:nvPr/>
              </p:nvSpPr>
              <p:spPr bwMode="auto">
                <a:xfrm>
                  <a:off x="1548" y="1342"/>
                  <a:ext cx="80" cy="34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14" y="0"/>
                    </a:cxn>
                    <a:cxn ang="0">
                      <a:pos x="0" y="8"/>
                    </a:cxn>
                    <a:cxn ang="0">
                      <a:pos x="64" y="34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4">
                      <a:moveTo>
                        <a:pt x="80" y="26"/>
                      </a:moveTo>
                      <a:lnTo>
                        <a:pt x="14" y="0"/>
                      </a:lnTo>
                      <a:lnTo>
                        <a:pt x="0" y="8"/>
                      </a:lnTo>
                      <a:lnTo>
                        <a:pt x="64" y="34"/>
                      </a:lnTo>
                      <a:lnTo>
                        <a:pt x="80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73" name="Freeform 741"/>
                <p:cNvSpPr>
                  <a:spLocks noChangeAspect="1"/>
                </p:cNvSpPr>
                <p:nvPr/>
              </p:nvSpPr>
              <p:spPr bwMode="auto">
                <a:xfrm>
                  <a:off x="1532" y="1350"/>
                  <a:ext cx="80" cy="34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6" y="34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4">
                      <a:moveTo>
                        <a:pt x="80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6" y="34"/>
                      </a:lnTo>
                      <a:lnTo>
                        <a:pt x="80" y="26"/>
                      </a:lnTo>
                      <a:close/>
                    </a:path>
                  </a:pathLst>
                </a:custGeom>
                <a:solidFill>
                  <a:srgbClr val="00896F"/>
                </a:solidFill>
                <a:ln w="0">
                  <a:solidFill>
                    <a:srgbClr val="0089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74" name="Freeform 742"/>
                <p:cNvSpPr>
                  <a:spLocks noChangeAspect="1"/>
                </p:cNvSpPr>
                <p:nvPr/>
              </p:nvSpPr>
              <p:spPr bwMode="auto">
                <a:xfrm>
                  <a:off x="1532" y="1350"/>
                  <a:ext cx="80" cy="34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6" y="34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4">
                      <a:moveTo>
                        <a:pt x="80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6" y="34"/>
                      </a:lnTo>
                      <a:lnTo>
                        <a:pt x="80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75" name="Freeform 743"/>
                <p:cNvSpPr>
                  <a:spLocks noChangeAspect="1"/>
                </p:cNvSpPr>
                <p:nvPr/>
              </p:nvSpPr>
              <p:spPr bwMode="auto">
                <a:xfrm>
                  <a:off x="1516" y="1358"/>
                  <a:ext cx="82" cy="34"/>
                </a:xfrm>
                <a:custGeom>
                  <a:avLst/>
                  <a:gdLst/>
                  <a:ahLst/>
                  <a:cxnLst>
                    <a:cxn ang="0">
                      <a:pos x="82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6" y="34"/>
                    </a:cxn>
                    <a:cxn ang="0">
                      <a:pos x="82" y="26"/>
                    </a:cxn>
                  </a:cxnLst>
                  <a:rect l="0" t="0" r="r" b="b"/>
                  <a:pathLst>
                    <a:path w="82" h="34">
                      <a:moveTo>
                        <a:pt x="82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6" y="34"/>
                      </a:lnTo>
                      <a:lnTo>
                        <a:pt x="82" y="26"/>
                      </a:lnTo>
                      <a:close/>
                    </a:path>
                  </a:pathLst>
                </a:custGeom>
                <a:solidFill>
                  <a:srgbClr val="008A6F"/>
                </a:solidFill>
                <a:ln w="0">
                  <a:solidFill>
                    <a:srgbClr val="008A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76" name="Freeform 744"/>
                <p:cNvSpPr>
                  <a:spLocks noChangeAspect="1"/>
                </p:cNvSpPr>
                <p:nvPr/>
              </p:nvSpPr>
              <p:spPr bwMode="auto">
                <a:xfrm>
                  <a:off x="1516" y="1358"/>
                  <a:ext cx="82" cy="34"/>
                </a:xfrm>
                <a:custGeom>
                  <a:avLst/>
                  <a:gdLst/>
                  <a:ahLst/>
                  <a:cxnLst>
                    <a:cxn ang="0">
                      <a:pos x="82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6" y="34"/>
                    </a:cxn>
                    <a:cxn ang="0">
                      <a:pos x="82" y="26"/>
                    </a:cxn>
                  </a:cxnLst>
                  <a:rect l="0" t="0" r="r" b="b"/>
                  <a:pathLst>
                    <a:path w="82" h="34">
                      <a:moveTo>
                        <a:pt x="82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6" y="34"/>
                      </a:lnTo>
                      <a:lnTo>
                        <a:pt x="82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77" name="Freeform 745"/>
                <p:cNvSpPr>
                  <a:spLocks noChangeAspect="1"/>
                </p:cNvSpPr>
                <p:nvPr/>
              </p:nvSpPr>
              <p:spPr bwMode="auto">
                <a:xfrm>
                  <a:off x="1500" y="1366"/>
                  <a:ext cx="82" cy="34"/>
                </a:xfrm>
                <a:custGeom>
                  <a:avLst/>
                  <a:gdLst/>
                  <a:ahLst/>
                  <a:cxnLst>
                    <a:cxn ang="0">
                      <a:pos x="82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6" y="34"/>
                    </a:cxn>
                    <a:cxn ang="0">
                      <a:pos x="82" y="26"/>
                    </a:cxn>
                  </a:cxnLst>
                  <a:rect l="0" t="0" r="r" b="b"/>
                  <a:pathLst>
                    <a:path w="82" h="34">
                      <a:moveTo>
                        <a:pt x="82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6" y="34"/>
                      </a:lnTo>
                      <a:lnTo>
                        <a:pt x="82" y="26"/>
                      </a:lnTo>
                      <a:close/>
                    </a:path>
                  </a:pathLst>
                </a:custGeom>
                <a:solidFill>
                  <a:srgbClr val="008A6F"/>
                </a:solidFill>
                <a:ln w="0">
                  <a:solidFill>
                    <a:srgbClr val="008A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78" name="Freeform 746"/>
                <p:cNvSpPr>
                  <a:spLocks noChangeAspect="1"/>
                </p:cNvSpPr>
                <p:nvPr/>
              </p:nvSpPr>
              <p:spPr bwMode="auto">
                <a:xfrm>
                  <a:off x="1500" y="1366"/>
                  <a:ext cx="82" cy="34"/>
                </a:xfrm>
                <a:custGeom>
                  <a:avLst/>
                  <a:gdLst/>
                  <a:ahLst/>
                  <a:cxnLst>
                    <a:cxn ang="0">
                      <a:pos x="82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6" y="34"/>
                    </a:cxn>
                    <a:cxn ang="0">
                      <a:pos x="82" y="26"/>
                    </a:cxn>
                  </a:cxnLst>
                  <a:rect l="0" t="0" r="r" b="b"/>
                  <a:pathLst>
                    <a:path w="82" h="34">
                      <a:moveTo>
                        <a:pt x="82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6" y="34"/>
                      </a:lnTo>
                      <a:lnTo>
                        <a:pt x="82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79" name="Freeform 747"/>
                <p:cNvSpPr>
                  <a:spLocks noChangeAspect="1"/>
                </p:cNvSpPr>
                <p:nvPr/>
              </p:nvSpPr>
              <p:spPr bwMode="auto">
                <a:xfrm>
                  <a:off x="1484" y="1374"/>
                  <a:ext cx="82" cy="34"/>
                </a:xfrm>
                <a:custGeom>
                  <a:avLst/>
                  <a:gdLst/>
                  <a:ahLst/>
                  <a:cxnLst>
                    <a:cxn ang="0">
                      <a:pos x="82" y="26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6" y="34"/>
                    </a:cxn>
                    <a:cxn ang="0">
                      <a:pos x="82" y="26"/>
                    </a:cxn>
                  </a:cxnLst>
                  <a:rect l="0" t="0" r="r" b="b"/>
                  <a:pathLst>
                    <a:path w="82" h="34">
                      <a:moveTo>
                        <a:pt x="82" y="26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6" y="34"/>
                      </a:lnTo>
                      <a:lnTo>
                        <a:pt x="82" y="26"/>
                      </a:lnTo>
                      <a:close/>
                    </a:path>
                  </a:pathLst>
                </a:custGeom>
                <a:solidFill>
                  <a:srgbClr val="008A6E"/>
                </a:solidFill>
                <a:ln w="0">
                  <a:solidFill>
                    <a:srgbClr val="008A6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80" name="Freeform 748"/>
                <p:cNvSpPr>
                  <a:spLocks noChangeAspect="1"/>
                </p:cNvSpPr>
                <p:nvPr/>
              </p:nvSpPr>
              <p:spPr bwMode="auto">
                <a:xfrm>
                  <a:off x="1484" y="1374"/>
                  <a:ext cx="82" cy="34"/>
                </a:xfrm>
                <a:custGeom>
                  <a:avLst/>
                  <a:gdLst/>
                  <a:ahLst/>
                  <a:cxnLst>
                    <a:cxn ang="0">
                      <a:pos x="82" y="26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6" y="34"/>
                    </a:cxn>
                    <a:cxn ang="0">
                      <a:pos x="82" y="26"/>
                    </a:cxn>
                  </a:cxnLst>
                  <a:rect l="0" t="0" r="r" b="b"/>
                  <a:pathLst>
                    <a:path w="82" h="34">
                      <a:moveTo>
                        <a:pt x="82" y="26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6" y="34"/>
                      </a:lnTo>
                      <a:lnTo>
                        <a:pt x="82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81" name="Freeform 749"/>
                <p:cNvSpPr>
                  <a:spLocks noChangeAspect="1"/>
                </p:cNvSpPr>
                <p:nvPr/>
              </p:nvSpPr>
              <p:spPr bwMode="auto">
                <a:xfrm>
                  <a:off x="1468" y="1380"/>
                  <a:ext cx="82" cy="36"/>
                </a:xfrm>
                <a:custGeom>
                  <a:avLst/>
                  <a:gdLst/>
                  <a:ahLst/>
                  <a:cxnLst>
                    <a:cxn ang="0">
                      <a:pos x="82" y="28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6" y="36"/>
                    </a:cxn>
                    <a:cxn ang="0">
                      <a:pos x="82" y="28"/>
                    </a:cxn>
                  </a:cxnLst>
                  <a:rect l="0" t="0" r="r" b="b"/>
                  <a:pathLst>
                    <a:path w="82" h="36">
                      <a:moveTo>
                        <a:pt x="82" y="28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6" y="36"/>
                      </a:lnTo>
                      <a:lnTo>
                        <a:pt x="82" y="28"/>
                      </a:lnTo>
                      <a:close/>
                    </a:path>
                  </a:pathLst>
                </a:custGeom>
                <a:solidFill>
                  <a:srgbClr val="008A6E"/>
                </a:solidFill>
                <a:ln w="0">
                  <a:solidFill>
                    <a:srgbClr val="008A6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82" name="Freeform 750"/>
                <p:cNvSpPr>
                  <a:spLocks noChangeAspect="1"/>
                </p:cNvSpPr>
                <p:nvPr/>
              </p:nvSpPr>
              <p:spPr bwMode="auto">
                <a:xfrm>
                  <a:off x="1468" y="1380"/>
                  <a:ext cx="82" cy="36"/>
                </a:xfrm>
                <a:custGeom>
                  <a:avLst/>
                  <a:gdLst/>
                  <a:ahLst/>
                  <a:cxnLst>
                    <a:cxn ang="0">
                      <a:pos x="82" y="28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6" y="36"/>
                    </a:cxn>
                    <a:cxn ang="0">
                      <a:pos x="82" y="28"/>
                    </a:cxn>
                  </a:cxnLst>
                  <a:rect l="0" t="0" r="r" b="b"/>
                  <a:pathLst>
                    <a:path w="82" h="36">
                      <a:moveTo>
                        <a:pt x="82" y="28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6" y="36"/>
                      </a:lnTo>
                      <a:lnTo>
                        <a:pt x="82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83" name="Freeform 751"/>
                <p:cNvSpPr>
                  <a:spLocks noChangeAspect="1"/>
                </p:cNvSpPr>
                <p:nvPr/>
              </p:nvSpPr>
              <p:spPr bwMode="auto">
                <a:xfrm>
                  <a:off x="1452" y="1388"/>
                  <a:ext cx="82" cy="36"/>
                </a:xfrm>
                <a:custGeom>
                  <a:avLst/>
                  <a:gdLst/>
                  <a:ahLst/>
                  <a:cxnLst>
                    <a:cxn ang="0">
                      <a:pos x="82" y="28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6" y="36"/>
                    </a:cxn>
                    <a:cxn ang="0">
                      <a:pos x="82" y="28"/>
                    </a:cxn>
                  </a:cxnLst>
                  <a:rect l="0" t="0" r="r" b="b"/>
                  <a:pathLst>
                    <a:path w="82" h="36">
                      <a:moveTo>
                        <a:pt x="82" y="28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6" y="36"/>
                      </a:lnTo>
                      <a:lnTo>
                        <a:pt x="82" y="28"/>
                      </a:lnTo>
                      <a:close/>
                    </a:path>
                  </a:pathLst>
                </a:custGeom>
                <a:solidFill>
                  <a:srgbClr val="008A6D"/>
                </a:solidFill>
                <a:ln w="0">
                  <a:solidFill>
                    <a:srgbClr val="008A6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84" name="Freeform 752"/>
                <p:cNvSpPr>
                  <a:spLocks noChangeAspect="1"/>
                </p:cNvSpPr>
                <p:nvPr/>
              </p:nvSpPr>
              <p:spPr bwMode="auto">
                <a:xfrm>
                  <a:off x="1452" y="1388"/>
                  <a:ext cx="82" cy="36"/>
                </a:xfrm>
                <a:custGeom>
                  <a:avLst/>
                  <a:gdLst/>
                  <a:ahLst/>
                  <a:cxnLst>
                    <a:cxn ang="0">
                      <a:pos x="82" y="28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6" y="36"/>
                    </a:cxn>
                    <a:cxn ang="0">
                      <a:pos x="82" y="28"/>
                    </a:cxn>
                  </a:cxnLst>
                  <a:rect l="0" t="0" r="r" b="b"/>
                  <a:pathLst>
                    <a:path w="82" h="36">
                      <a:moveTo>
                        <a:pt x="82" y="28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6" y="36"/>
                      </a:lnTo>
                      <a:lnTo>
                        <a:pt x="82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85" name="Freeform 753"/>
                <p:cNvSpPr>
                  <a:spLocks noChangeAspect="1"/>
                </p:cNvSpPr>
                <p:nvPr/>
              </p:nvSpPr>
              <p:spPr bwMode="auto">
                <a:xfrm>
                  <a:off x="1436" y="1396"/>
                  <a:ext cx="82" cy="36"/>
                </a:xfrm>
                <a:custGeom>
                  <a:avLst/>
                  <a:gdLst/>
                  <a:ahLst/>
                  <a:cxnLst>
                    <a:cxn ang="0">
                      <a:pos x="82" y="28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6" y="36"/>
                    </a:cxn>
                    <a:cxn ang="0">
                      <a:pos x="82" y="28"/>
                    </a:cxn>
                  </a:cxnLst>
                  <a:rect l="0" t="0" r="r" b="b"/>
                  <a:pathLst>
                    <a:path w="82" h="36">
                      <a:moveTo>
                        <a:pt x="82" y="28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6" y="36"/>
                      </a:lnTo>
                      <a:lnTo>
                        <a:pt x="82" y="28"/>
                      </a:lnTo>
                      <a:close/>
                    </a:path>
                  </a:pathLst>
                </a:custGeom>
                <a:solidFill>
                  <a:srgbClr val="008A6D"/>
                </a:solidFill>
                <a:ln w="0">
                  <a:solidFill>
                    <a:srgbClr val="008A6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86" name="Freeform 754"/>
                <p:cNvSpPr>
                  <a:spLocks noChangeAspect="1"/>
                </p:cNvSpPr>
                <p:nvPr/>
              </p:nvSpPr>
              <p:spPr bwMode="auto">
                <a:xfrm>
                  <a:off x="1436" y="1396"/>
                  <a:ext cx="82" cy="36"/>
                </a:xfrm>
                <a:custGeom>
                  <a:avLst/>
                  <a:gdLst/>
                  <a:ahLst/>
                  <a:cxnLst>
                    <a:cxn ang="0">
                      <a:pos x="82" y="28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6" y="36"/>
                    </a:cxn>
                    <a:cxn ang="0">
                      <a:pos x="82" y="28"/>
                    </a:cxn>
                  </a:cxnLst>
                  <a:rect l="0" t="0" r="r" b="b"/>
                  <a:pathLst>
                    <a:path w="82" h="36">
                      <a:moveTo>
                        <a:pt x="82" y="28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6" y="36"/>
                      </a:lnTo>
                      <a:lnTo>
                        <a:pt x="82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87" name="Freeform 755"/>
                <p:cNvSpPr>
                  <a:spLocks noChangeAspect="1"/>
                </p:cNvSpPr>
                <p:nvPr/>
              </p:nvSpPr>
              <p:spPr bwMode="auto">
                <a:xfrm>
                  <a:off x="1418" y="1404"/>
                  <a:ext cx="84" cy="36"/>
                </a:xfrm>
                <a:custGeom>
                  <a:avLst/>
                  <a:gdLst/>
                  <a:ahLst/>
                  <a:cxnLst>
                    <a:cxn ang="0">
                      <a:pos x="84" y="28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66" y="36"/>
                    </a:cxn>
                    <a:cxn ang="0">
                      <a:pos x="84" y="28"/>
                    </a:cxn>
                  </a:cxnLst>
                  <a:rect l="0" t="0" r="r" b="b"/>
                  <a:pathLst>
                    <a:path w="84" h="36">
                      <a:moveTo>
                        <a:pt x="84" y="28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66" y="36"/>
                      </a:lnTo>
                      <a:lnTo>
                        <a:pt x="84" y="28"/>
                      </a:lnTo>
                      <a:close/>
                    </a:path>
                  </a:pathLst>
                </a:custGeom>
                <a:solidFill>
                  <a:srgbClr val="008A6C"/>
                </a:solidFill>
                <a:ln w="0">
                  <a:solidFill>
                    <a:srgbClr val="008A6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88" name="Freeform 756"/>
                <p:cNvSpPr>
                  <a:spLocks noChangeAspect="1"/>
                </p:cNvSpPr>
                <p:nvPr/>
              </p:nvSpPr>
              <p:spPr bwMode="auto">
                <a:xfrm>
                  <a:off x="1418" y="1404"/>
                  <a:ext cx="84" cy="36"/>
                </a:xfrm>
                <a:custGeom>
                  <a:avLst/>
                  <a:gdLst/>
                  <a:ahLst/>
                  <a:cxnLst>
                    <a:cxn ang="0">
                      <a:pos x="84" y="28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66" y="36"/>
                    </a:cxn>
                    <a:cxn ang="0">
                      <a:pos x="84" y="28"/>
                    </a:cxn>
                  </a:cxnLst>
                  <a:rect l="0" t="0" r="r" b="b"/>
                  <a:pathLst>
                    <a:path w="84" h="36">
                      <a:moveTo>
                        <a:pt x="84" y="28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66" y="36"/>
                      </a:lnTo>
                      <a:lnTo>
                        <a:pt x="84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89" name="Freeform 757"/>
                <p:cNvSpPr>
                  <a:spLocks noChangeAspect="1"/>
                </p:cNvSpPr>
                <p:nvPr/>
              </p:nvSpPr>
              <p:spPr bwMode="auto">
                <a:xfrm>
                  <a:off x="1402" y="1412"/>
                  <a:ext cx="82" cy="36"/>
                </a:xfrm>
                <a:custGeom>
                  <a:avLst/>
                  <a:gdLst/>
                  <a:ahLst/>
                  <a:cxnLst>
                    <a:cxn ang="0">
                      <a:pos x="82" y="28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6" y="36"/>
                    </a:cxn>
                    <a:cxn ang="0">
                      <a:pos x="82" y="28"/>
                    </a:cxn>
                  </a:cxnLst>
                  <a:rect l="0" t="0" r="r" b="b"/>
                  <a:pathLst>
                    <a:path w="82" h="36">
                      <a:moveTo>
                        <a:pt x="82" y="28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6" y="36"/>
                      </a:lnTo>
                      <a:lnTo>
                        <a:pt x="82" y="28"/>
                      </a:lnTo>
                      <a:close/>
                    </a:path>
                  </a:pathLst>
                </a:custGeom>
                <a:solidFill>
                  <a:srgbClr val="008B6B"/>
                </a:solidFill>
                <a:ln w="0">
                  <a:solidFill>
                    <a:srgbClr val="008B6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90" name="Freeform 758"/>
                <p:cNvSpPr>
                  <a:spLocks noChangeAspect="1"/>
                </p:cNvSpPr>
                <p:nvPr/>
              </p:nvSpPr>
              <p:spPr bwMode="auto">
                <a:xfrm>
                  <a:off x="1402" y="1412"/>
                  <a:ext cx="82" cy="36"/>
                </a:xfrm>
                <a:custGeom>
                  <a:avLst/>
                  <a:gdLst/>
                  <a:ahLst/>
                  <a:cxnLst>
                    <a:cxn ang="0">
                      <a:pos x="82" y="28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6" y="36"/>
                    </a:cxn>
                    <a:cxn ang="0">
                      <a:pos x="82" y="28"/>
                    </a:cxn>
                  </a:cxnLst>
                  <a:rect l="0" t="0" r="r" b="b"/>
                  <a:pathLst>
                    <a:path w="82" h="36">
                      <a:moveTo>
                        <a:pt x="82" y="28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6" y="36"/>
                      </a:lnTo>
                      <a:lnTo>
                        <a:pt x="82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91" name="Freeform 759"/>
                <p:cNvSpPr>
                  <a:spLocks noChangeAspect="1"/>
                </p:cNvSpPr>
                <p:nvPr/>
              </p:nvSpPr>
              <p:spPr bwMode="auto">
                <a:xfrm>
                  <a:off x="1386" y="1420"/>
                  <a:ext cx="82" cy="36"/>
                </a:xfrm>
                <a:custGeom>
                  <a:avLst/>
                  <a:gdLst/>
                  <a:ahLst/>
                  <a:cxnLst>
                    <a:cxn ang="0">
                      <a:pos x="82" y="28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4" y="36"/>
                    </a:cxn>
                    <a:cxn ang="0">
                      <a:pos x="82" y="28"/>
                    </a:cxn>
                  </a:cxnLst>
                  <a:rect l="0" t="0" r="r" b="b"/>
                  <a:pathLst>
                    <a:path w="82" h="36">
                      <a:moveTo>
                        <a:pt x="82" y="28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4" y="36"/>
                      </a:lnTo>
                      <a:lnTo>
                        <a:pt x="82" y="28"/>
                      </a:lnTo>
                      <a:close/>
                    </a:path>
                  </a:pathLst>
                </a:custGeom>
                <a:solidFill>
                  <a:srgbClr val="008B69"/>
                </a:solidFill>
                <a:ln w="0">
                  <a:solidFill>
                    <a:srgbClr val="008B6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92" name="Freeform 760"/>
                <p:cNvSpPr>
                  <a:spLocks noChangeAspect="1"/>
                </p:cNvSpPr>
                <p:nvPr/>
              </p:nvSpPr>
              <p:spPr bwMode="auto">
                <a:xfrm>
                  <a:off x="1386" y="1420"/>
                  <a:ext cx="82" cy="36"/>
                </a:xfrm>
                <a:custGeom>
                  <a:avLst/>
                  <a:gdLst/>
                  <a:ahLst/>
                  <a:cxnLst>
                    <a:cxn ang="0">
                      <a:pos x="82" y="28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4" y="36"/>
                    </a:cxn>
                    <a:cxn ang="0">
                      <a:pos x="82" y="28"/>
                    </a:cxn>
                  </a:cxnLst>
                  <a:rect l="0" t="0" r="r" b="b"/>
                  <a:pathLst>
                    <a:path w="82" h="36">
                      <a:moveTo>
                        <a:pt x="82" y="28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4" y="36"/>
                      </a:lnTo>
                      <a:lnTo>
                        <a:pt x="82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93" name="Freeform 761"/>
                <p:cNvSpPr>
                  <a:spLocks noChangeAspect="1"/>
                </p:cNvSpPr>
                <p:nvPr/>
              </p:nvSpPr>
              <p:spPr bwMode="auto">
                <a:xfrm>
                  <a:off x="1368" y="1428"/>
                  <a:ext cx="82" cy="36"/>
                </a:xfrm>
                <a:custGeom>
                  <a:avLst/>
                  <a:gdLst/>
                  <a:ahLst/>
                  <a:cxnLst>
                    <a:cxn ang="0">
                      <a:pos x="82" y="28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66" y="36"/>
                    </a:cxn>
                    <a:cxn ang="0">
                      <a:pos x="82" y="28"/>
                    </a:cxn>
                  </a:cxnLst>
                  <a:rect l="0" t="0" r="r" b="b"/>
                  <a:pathLst>
                    <a:path w="82" h="36">
                      <a:moveTo>
                        <a:pt x="82" y="28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66" y="36"/>
                      </a:lnTo>
                      <a:lnTo>
                        <a:pt x="82" y="28"/>
                      </a:lnTo>
                      <a:close/>
                    </a:path>
                  </a:pathLst>
                </a:custGeom>
                <a:solidFill>
                  <a:srgbClr val="008B68"/>
                </a:solidFill>
                <a:ln w="0">
                  <a:solidFill>
                    <a:srgbClr val="008B6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94" name="Freeform 762"/>
                <p:cNvSpPr>
                  <a:spLocks noChangeAspect="1"/>
                </p:cNvSpPr>
                <p:nvPr/>
              </p:nvSpPr>
              <p:spPr bwMode="auto">
                <a:xfrm>
                  <a:off x="1368" y="1428"/>
                  <a:ext cx="82" cy="36"/>
                </a:xfrm>
                <a:custGeom>
                  <a:avLst/>
                  <a:gdLst/>
                  <a:ahLst/>
                  <a:cxnLst>
                    <a:cxn ang="0">
                      <a:pos x="82" y="28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66" y="36"/>
                    </a:cxn>
                    <a:cxn ang="0">
                      <a:pos x="82" y="28"/>
                    </a:cxn>
                  </a:cxnLst>
                  <a:rect l="0" t="0" r="r" b="b"/>
                  <a:pathLst>
                    <a:path w="82" h="36">
                      <a:moveTo>
                        <a:pt x="82" y="28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66" y="36"/>
                      </a:lnTo>
                      <a:lnTo>
                        <a:pt x="82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95" name="Freeform 763"/>
                <p:cNvSpPr>
                  <a:spLocks noChangeAspect="1"/>
                </p:cNvSpPr>
                <p:nvPr/>
              </p:nvSpPr>
              <p:spPr bwMode="auto">
                <a:xfrm>
                  <a:off x="1350" y="1436"/>
                  <a:ext cx="84" cy="36"/>
                </a:xfrm>
                <a:custGeom>
                  <a:avLst/>
                  <a:gdLst/>
                  <a:ahLst/>
                  <a:cxnLst>
                    <a:cxn ang="0">
                      <a:pos x="84" y="28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66" y="36"/>
                    </a:cxn>
                    <a:cxn ang="0">
                      <a:pos x="84" y="28"/>
                    </a:cxn>
                  </a:cxnLst>
                  <a:rect l="0" t="0" r="r" b="b"/>
                  <a:pathLst>
                    <a:path w="84" h="36">
                      <a:moveTo>
                        <a:pt x="84" y="28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66" y="36"/>
                      </a:lnTo>
                      <a:lnTo>
                        <a:pt x="84" y="28"/>
                      </a:lnTo>
                      <a:close/>
                    </a:path>
                  </a:pathLst>
                </a:custGeom>
                <a:solidFill>
                  <a:srgbClr val="008C66"/>
                </a:solidFill>
                <a:ln w="0">
                  <a:solidFill>
                    <a:srgbClr val="008C6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96" name="Freeform 764"/>
                <p:cNvSpPr>
                  <a:spLocks noChangeAspect="1"/>
                </p:cNvSpPr>
                <p:nvPr/>
              </p:nvSpPr>
              <p:spPr bwMode="auto">
                <a:xfrm>
                  <a:off x="1350" y="1436"/>
                  <a:ext cx="84" cy="36"/>
                </a:xfrm>
                <a:custGeom>
                  <a:avLst/>
                  <a:gdLst/>
                  <a:ahLst/>
                  <a:cxnLst>
                    <a:cxn ang="0">
                      <a:pos x="84" y="28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66" y="36"/>
                    </a:cxn>
                    <a:cxn ang="0">
                      <a:pos x="84" y="28"/>
                    </a:cxn>
                  </a:cxnLst>
                  <a:rect l="0" t="0" r="r" b="b"/>
                  <a:pathLst>
                    <a:path w="84" h="36">
                      <a:moveTo>
                        <a:pt x="84" y="28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66" y="36"/>
                      </a:lnTo>
                      <a:lnTo>
                        <a:pt x="84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97" name="Freeform 765"/>
                <p:cNvSpPr>
                  <a:spLocks noChangeAspect="1"/>
                </p:cNvSpPr>
                <p:nvPr/>
              </p:nvSpPr>
              <p:spPr bwMode="auto">
                <a:xfrm>
                  <a:off x="1334" y="1444"/>
                  <a:ext cx="82" cy="36"/>
                </a:xfrm>
                <a:custGeom>
                  <a:avLst/>
                  <a:gdLst/>
                  <a:ahLst/>
                  <a:cxnLst>
                    <a:cxn ang="0">
                      <a:pos x="82" y="28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6" y="36"/>
                    </a:cxn>
                    <a:cxn ang="0">
                      <a:pos x="82" y="28"/>
                    </a:cxn>
                  </a:cxnLst>
                  <a:rect l="0" t="0" r="r" b="b"/>
                  <a:pathLst>
                    <a:path w="82" h="36">
                      <a:moveTo>
                        <a:pt x="82" y="28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6" y="36"/>
                      </a:lnTo>
                      <a:lnTo>
                        <a:pt x="82" y="28"/>
                      </a:lnTo>
                      <a:close/>
                    </a:path>
                  </a:pathLst>
                </a:custGeom>
                <a:solidFill>
                  <a:srgbClr val="008C64"/>
                </a:solidFill>
                <a:ln w="0">
                  <a:solidFill>
                    <a:srgbClr val="008C6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98" name="Freeform 766"/>
                <p:cNvSpPr>
                  <a:spLocks noChangeAspect="1"/>
                </p:cNvSpPr>
                <p:nvPr/>
              </p:nvSpPr>
              <p:spPr bwMode="auto">
                <a:xfrm>
                  <a:off x="1334" y="1444"/>
                  <a:ext cx="82" cy="36"/>
                </a:xfrm>
                <a:custGeom>
                  <a:avLst/>
                  <a:gdLst/>
                  <a:ahLst/>
                  <a:cxnLst>
                    <a:cxn ang="0">
                      <a:pos x="82" y="28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6" y="36"/>
                    </a:cxn>
                    <a:cxn ang="0">
                      <a:pos x="82" y="28"/>
                    </a:cxn>
                  </a:cxnLst>
                  <a:rect l="0" t="0" r="r" b="b"/>
                  <a:pathLst>
                    <a:path w="82" h="36">
                      <a:moveTo>
                        <a:pt x="82" y="28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6" y="36"/>
                      </a:lnTo>
                      <a:lnTo>
                        <a:pt x="82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199" name="Freeform 767"/>
                <p:cNvSpPr>
                  <a:spLocks noChangeAspect="1"/>
                </p:cNvSpPr>
                <p:nvPr/>
              </p:nvSpPr>
              <p:spPr bwMode="auto">
                <a:xfrm>
                  <a:off x="1316" y="1450"/>
                  <a:ext cx="84" cy="36"/>
                </a:xfrm>
                <a:custGeom>
                  <a:avLst/>
                  <a:gdLst/>
                  <a:ahLst/>
                  <a:cxnLst>
                    <a:cxn ang="0">
                      <a:pos x="84" y="30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66" y="36"/>
                    </a:cxn>
                    <a:cxn ang="0">
                      <a:pos x="84" y="30"/>
                    </a:cxn>
                  </a:cxnLst>
                  <a:rect l="0" t="0" r="r" b="b"/>
                  <a:pathLst>
                    <a:path w="84" h="36">
                      <a:moveTo>
                        <a:pt x="84" y="30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66" y="36"/>
                      </a:lnTo>
                      <a:lnTo>
                        <a:pt x="84" y="30"/>
                      </a:lnTo>
                      <a:close/>
                    </a:path>
                  </a:pathLst>
                </a:custGeom>
                <a:solidFill>
                  <a:srgbClr val="008C62"/>
                </a:solidFill>
                <a:ln w="0">
                  <a:solidFill>
                    <a:srgbClr val="008C6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00" name="Freeform 768"/>
                <p:cNvSpPr>
                  <a:spLocks noChangeAspect="1"/>
                </p:cNvSpPr>
                <p:nvPr/>
              </p:nvSpPr>
              <p:spPr bwMode="auto">
                <a:xfrm>
                  <a:off x="1316" y="1450"/>
                  <a:ext cx="84" cy="36"/>
                </a:xfrm>
                <a:custGeom>
                  <a:avLst/>
                  <a:gdLst/>
                  <a:ahLst/>
                  <a:cxnLst>
                    <a:cxn ang="0">
                      <a:pos x="84" y="30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66" y="36"/>
                    </a:cxn>
                    <a:cxn ang="0">
                      <a:pos x="84" y="30"/>
                    </a:cxn>
                  </a:cxnLst>
                  <a:rect l="0" t="0" r="r" b="b"/>
                  <a:pathLst>
                    <a:path w="84" h="36">
                      <a:moveTo>
                        <a:pt x="84" y="30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66" y="36"/>
                      </a:lnTo>
                      <a:lnTo>
                        <a:pt x="84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01" name="Freeform 769"/>
                <p:cNvSpPr>
                  <a:spLocks noChangeAspect="1"/>
                </p:cNvSpPr>
                <p:nvPr/>
              </p:nvSpPr>
              <p:spPr bwMode="auto">
                <a:xfrm>
                  <a:off x="1298" y="1458"/>
                  <a:ext cx="84" cy="36"/>
                </a:xfrm>
                <a:custGeom>
                  <a:avLst/>
                  <a:gdLst/>
                  <a:ahLst/>
                  <a:cxnLst>
                    <a:cxn ang="0">
                      <a:pos x="84" y="28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66" y="36"/>
                    </a:cxn>
                    <a:cxn ang="0">
                      <a:pos x="84" y="28"/>
                    </a:cxn>
                  </a:cxnLst>
                  <a:rect l="0" t="0" r="r" b="b"/>
                  <a:pathLst>
                    <a:path w="84" h="36">
                      <a:moveTo>
                        <a:pt x="84" y="28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66" y="36"/>
                      </a:lnTo>
                      <a:lnTo>
                        <a:pt x="84" y="28"/>
                      </a:lnTo>
                      <a:close/>
                    </a:path>
                  </a:pathLst>
                </a:custGeom>
                <a:solidFill>
                  <a:srgbClr val="008D60"/>
                </a:solidFill>
                <a:ln w="0">
                  <a:solidFill>
                    <a:srgbClr val="008D6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02" name="Freeform 770"/>
                <p:cNvSpPr>
                  <a:spLocks noChangeAspect="1"/>
                </p:cNvSpPr>
                <p:nvPr/>
              </p:nvSpPr>
              <p:spPr bwMode="auto">
                <a:xfrm>
                  <a:off x="1298" y="1458"/>
                  <a:ext cx="84" cy="36"/>
                </a:xfrm>
                <a:custGeom>
                  <a:avLst/>
                  <a:gdLst/>
                  <a:ahLst/>
                  <a:cxnLst>
                    <a:cxn ang="0">
                      <a:pos x="84" y="28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66" y="36"/>
                    </a:cxn>
                    <a:cxn ang="0">
                      <a:pos x="84" y="28"/>
                    </a:cxn>
                  </a:cxnLst>
                  <a:rect l="0" t="0" r="r" b="b"/>
                  <a:pathLst>
                    <a:path w="84" h="36">
                      <a:moveTo>
                        <a:pt x="84" y="28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66" y="36"/>
                      </a:lnTo>
                      <a:lnTo>
                        <a:pt x="84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03" name="Freeform 771"/>
                <p:cNvSpPr>
                  <a:spLocks noChangeAspect="1"/>
                </p:cNvSpPr>
                <p:nvPr/>
              </p:nvSpPr>
              <p:spPr bwMode="auto">
                <a:xfrm>
                  <a:off x="1280" y="1466"/>
                  <a:ext cx="84" cy="36"/>
                </a:xfrm>
                <a:custGeom>
                  <a:avLst/>
                  <a:gdLst/>
                  <a:ahLst/>
                  <a:cxnLst>
                    <a:cxn ang="0">
                      <a:pos x="84" y="28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66" y="36"/>
                    </a:cxn>
                    <a:cxn ang="0">
                      <a:pos x="84" y="28"/>
                    </a:cxn>
                  </a:cxnLst>
                  <a:rect l="0" t="0" r="r" b="b"/>
                  <a:pathLst>
                    <a:path w="84" h="36">
                      <a:moveTo>
                        <a:pt x="84" y="28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66" y="36"/>
                      </a:lnTo>
                      <a:lnTo>
                        <a:pt x="84" y="28"/>
                      </a:lnTo>
                      <a:close/>
                    </a:path>
                  </a:pathLst>
                </a:custGeom>
                <a:solidFill>
                  <a:srgbClr val="008D5E"/>
                </a:solidFill>
                <a:ln w="0">
                  <a:solidFill>
                    <a:srgbClr val="008D5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04" name="Freeform 772"/>
                <p:cNvSpPr>
                  <a:spLocks noChangeAspect="1"/>
                </p:cNvSpPr>
                <p:nvPr/>
              </p:nvSpPr>
              <p:spPr bwMode="auto">
                <a:xfrm>
                  <a:off x="1280" y="1466"/>
                  <a:ext cx="84" cy="36"/>
                </a:xfrm>
                <a:custGeom>
                  <a:avLst/>
                  <a:gdLst/>
                  <a:ahLst/>
                  <a:cxnLst>
                    <a:cxn ang="0">
                      <a:pos x="84" y="28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66" y="36"/>
                    </a:cxn>
                    <a:cxn ang="0">
                      <a:pos x="84" y="28"/>
                    </a:cxn>
                  </a:cxnLst>
                  <a:rect l="0" t="0" r="r" b="b"/>
                  <a:pathLst>
                    <a:path w="84" h="36">
                      <a:moveTo>
                        <a:pt x="84" y="28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66" y="36"/>
                      </a:lnTo>
                      <a:lnTo>
                        <a:pt x="84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05" name="Freeform 773"/>
                <p:cNvSpPr>
                  <a:spLocks noChangeAspect="1"/>
                </p:cNvSpPr>
                <p:nvPr/>
              </p:nvSpPr>
              <p:spPr bwMode="auto">
                <a:xfrm>
                  <a:off x="1262" y="1474"/>
                  <a:ext cx="84" cy="34"/>
                </a:xfrm>
                <a:custGeom>
                  <a:avLst/>
                  <a:gdLst/>
                  <a:ahLst/>
                  <a:cxnLst>
                    <a:cxn ang="0">
                      <a:pos x="84" y="28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6" y="34"/>
                    </a:cxn>
                    <a:cxn ang="0">
                      <a:pos x="84" y="28"/>
                    </a:cxn>
                  </a:cxnLst>
                  <a:rect l="0" t="0" r="r" b="b"/>
                  <a:pathLst>
                    <a:path w="84" h="34">
                      <a:moveTo>
                        <a:pt x="84" y="28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6" y="34"/>
                      </a:lnTo>
                      <a:lnTo>
                        <a:pt x="84" y="28"/>
                      </a:lnTo>
                      <a:close/>
                    </a:path>
                  </a:pathLst>
                </a:custGeom>
                <a:solidFill>
                  <a:srgbClr val="008D5C"/>
                </a:solidFill>
                <a:ln w="0">
                  <a:solidFill>
                    <a:srgbClr val="008D5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06" name="Freeform 774"/>
                <p:cNvSpPr>
                  <a:spLocks noChangeAspect="1"/>
                </p:cNvSpPr>
                <p:nvPr/>
              </p:nvSpPr>
              <p:spPr bwMode="auto">
                <a:xfrm>
                  <a:off x="1262" y="1474"/>
                  <a:ext cx="84" cy="34"/>
                </a:xfrm>
                <a:custGeom>
                  <a:avLst/>
                  <a:gdLst/>
                  <a:ahLst/>
                  <a:cxnLst>
                    <a:cxn ang="0">
                      <a:pos x="84" y="28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6" y="34"/>
                    </a:cxn>
                    <a:cxn ang="0">
                      <a:pos x="84" y="28"/>
                    </a:cxn>
                  </a:cxnLst>
                  <a:rect l="0" t="0" r="r" b="b"/>
                  <a:pathLst>
                    <a:path w="84" h="34">
                      <a:moveTo>
                        <a:pt x="84" y="28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6" y="34"/>
                      </a:lnTo>
                      <a:lnTo>
                        <a:pt x="84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07" name="Freeform 775"/>
                <p:cNvSpPr>
                  <a:spLocks noChangeAspect="1"/>
                </p:cNvSpPr>
                <p:nvPr/>
              </p:nvSpPr>
              <p:spPr bwMode="auto">
                <a:xfrm>
                  <a:off x="1242" y="1480"/>
                  <a:ext cx="86" cy="36"/>
                </a:xfrm>
                <a:custGeom>
                  <a:avLst/>
                  <a:gdLst/>
                  <a:ahLst/>
                  <a:cxnLst>
                    <a:cxn ang="0">
                      <a:pos x="86" y="28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68" y="36"/>
                    </a:cxn>
                    <a:cxn ang="0">
                      <a:pos x="86" y="28"/>
                    </a:cxn>
                  </a:cxnLst>
                  <a:rect l="0" t="0" r="r" b="b"/>
                  <a:pathLst>
                    <a:path w="86" h="36">
                      <a:moveTo>
                        <a:pt x="86" y="28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68" y="36"/>
                      </a:lnTo>
                      <a:lnTo>
                        <a:pt x="86" y="28"/>
                      </a:lnTo>
                      <a:close/>
                    </a:path>
                  </a:pathLst>
                </a:custGeom>
                <a:solidFill>
                  <a:srgbClr val="008D59"/>
                </a:solidFill>
                <a:ln w="0">
                  <a:solidFill>
                    <a:srgbClr val="008D5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08" name="Freeform 776"/>
                <p:cNvSpPr>
                  <a:spLocks noChangeAspect="1"/>
                </p:cNvSpPr>
                <p:nvPr/>
              </p:nvSpPr>
              <p:spPr bwMode="auto">
                <a:xfrm>
                  <a:off x="1242" y="1480"/>
                  <a:ext cx="86" cy="36"/>
                </a:xfrm>
                <a:custGeom>
                  <a:avLst/>
                  <a:gdLst/>
                  <a:ahLst/>
                  <a:cxnLst>
                    <a:cxn ang="0">
                      <a:pos x="86" y="28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68" y="36"/>
                    </a:cxn>
                    <a:cxn ang="0">
                      <a:pos x="86" y="28"/>
                    </a:cxn>
                  </a:cxnLst>
                  <a:rect l="0" t="0" r="r" b="b"/>
                  <a:pathLst>
                    <a:path w="86" h="36">
                      <a:moveTo>
                        <a:pt x="86" y="28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68" y="36"/>
                      </a:lnTo>
                      <a:lnTo>
                        <a:pt x="86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09" name="Freeform 777"/>
                <p:cNvSpPr>
                  <a:spLocks noChangeAspect="1"/>
                </p:cNvSpPr>
                <p:nvPr/>
              </p:nvSpPr>
              <p:spPr bwMode="auto">
                <a:xfrm>
                  <a:off x="1224" y="1488"/>
                  <a:ext cx="86" cy="34"/>
                </a:xfrm>
                <a:custGeom>
                  <a:avLst/>
                  <a:gdLst/>
                  <a:ahLst/>
                  <a:cxnLst>
                    <a:cxn ang="0">
                      <a:pos x="86" y="28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6" y="34"/>
                    </a:cxn>
                    <a:cxn ang="0">
                      <a:pos x="86" y="28"/>
                    </a:cxn>
                  </a:cxnLst>
                  <a:rect l="0" t="0" r="r" b="b"/>
                  <a:pathLst>
                    <a:path w="86" h="34">
                      <a:moveTo>
                        <a:pt x="86" y="28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6" y="34"/>
                      </a:lnTo>
                      <a:lnTo>
                        <a:pt x="86" y="28"/>
                      </a:lnTo>
                      <a:close/>
                    </a:path>
                  </a:pathLst>
                </a:custGeom>
                <a:solidFill>
                  <a:srgbClr val="008D56"/>
                </a:solidFill>
                <a:ln w="0">
                  <a:solidFill>
                    <a:srgbClr val="008D5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10" name="Freeform 778"/>
                <p:cNvSpPr>
                  <a:spLocks noChangeAspect="1"/>
                </p:cNvSpPr>
                <p:nvPr/>
              </p:nvSpPr>
              <p:spPr bwMode="auto">
                <a:xfrm>
                  <a:off x="1224" y="1488"/>
                  <a:ext cx="86" cy="34"/>
                </a:xfrm>
                <a:custGeom>
                  <a:avLst/>
                  <a:gdLst/>
                  <a:ahLst/>
                  <a:cxnLst>
                    <a:cxn ang="0">
                      <a:pos x="86" y="28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6" y="34"/>
                    </a:cxn>
                    <a:cxn ang="0">
                      <a:pos x="86" y="28"/>
                    </a:cxn>
                  </a:cxnLst>
                  <a:rect l="0" t="0" r="r" b="b"/>
                  <a:pathLst>
                    <a:path w="86" h="34">
                      <a:moveTo>
                        <a:pt x="86" y="28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6" y="34"/>
                      </a:lnTo>
                      <a:lnTo>
                        <a:pt x="86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11" name="Freeform 779"/>
                <p:cNvSpPr>
                  <a:spLocks noChangeAspect="1"/>
                </p:cNvSpPr>
                <p:nvPr/>
              </p:nvSpPr>
              <p:spPr bwMode="auto">
                <a:xfrm>
                  <a:off x="1206" y="1494"/>
                  <a:ext cx="84" cy="36"/>
                </a:xfrm>
                <a:custGeom>
                  <a:avLst/>
                  <a:gdLst/>
                  <a:ahLst/>
                  <a:cxnLst>
                    <a:cxn ang="0">
                      <a:pos x="84" y="28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66" y="36"/>
                    </a:cxn>
                    <a:cxn ang="0">
                      <a:pos x="84" y="28"/>
                    </a:cxn>
                  </a:cxnLst>
                  <a:rect l="0" t="0" r="r" b="b"/>
                  <a:pathLst>
                    <a:path w="84" h="36">
                      <a:moveTo>
                        <a:pt x="84" y="28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66" y="36"/>
                      </a:lnTo>
                      <a:lnTo>
                        <a:pt x="84" y="28"/>
                      </a:lnTo>
                      <a:close/>
                    </a:path>
                  </a:pathLst>
                </a:custGeom>
                <a:solidFill>
                  <a:srgbClr val="008D53"/>
                </a:solidFill>
                <a:ln w="0">
                  <a:solidFill>
                    <a:srgbClr val="008D5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12" name="Freeform 780"/>
                <p:cNvSpPr>
                  <a:spLocks noChangeAspect="1"/>
                </p:cNvSpPr>
                <p:nvPr/>
              </p:nvSpPr>
              <p:spPr bwMode="auto">
                <a:xfrm>
                  <a:off x="1206" y="1494"/>
                  <a:ext cx="84" cy="36"/>
                </a:xfrm>
                <a:custGeom>
                  <a:avLst/>
                  <a:gdLst/>
                  <a:ahLst/>
                  <a:cxnLst>
                    <a:cxn ang="0">
                      <a:pos x="84" y="28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66" y="36"/>
                    </a:cxn>
                    <a:cxn ang="0">
                      <a:pos x="84" y="28"/>
                    </a:cxn>
                  </a:cxnLst>
                  <a:rect l="0" t="0" r="r" b="b"/>
                  <a:pathLst>
                    <a:path w="84" h="36">
                      <a:moveTo>
                        <a:pt x="84" y="28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66" y="36"/>
                      </a:lnTo>
                      <a:lnTo>
                        <a:pt x="84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13" name="Freeform 781"/>
                <p:cNvSpPr>
                  <a:spLocks noChangeAspect="1"/>
                </p:cNvSpPr>
                <p:nvPr/>
              </p:nvSpPr>
              <p:spPr bwMode="auto">
                <a:xfrm>
                  <a:off x="1186" y="1502"/>
                  <a:ext cx="86" cy="34"/>
                </a:xfrm>
                <a:custGeom>
                  <a:avLst/>
                  <a:gdLst/>
                  <a:ahLst/>
                  <a:cxnLst>
                    <a:cxn ang="0">
                      <a:pos x="86" y="28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6" y="34"/>
                    </a:cxn>
                    <a:cxn ang="0">
                      <a:pos x="86" y="28"/>
                    </a:cxn>
                  </a:cxnLst>
                  <a:rect l="0" t="0" r="r" b="b"/>
                  <a:pathLst>
                    <a:path w="86" h="34">
                      <a:moveTo>
                        <a:pt x="86" y="28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6" y="34"/>
                      </a:lnTo>
                      <a:lnTo>
                        <a:pt x="86" y="28"/>
                      </a:lnTo>
                      <a:close/>
                    </a:path>
                  </a:pathLst>
                </a:custGeom>
                <a:solidFill>
                  <a:srgbClr val="008C51"/>
                </a:solidFill>
                <a:ln w="0">
                  <a:solidFill>
                    <a:srgbClr val="008C5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14" name="Freeform 782"/>
                <p:cNvSpPr>
                  <a:spLocks noChangeAspect="1"/>
                </p:cNvSpPr>
                <p:nvPr/>
              </p:nvSpPr>
              <p:spPr bwMode="auto">
                <a:xfrm>
                  <a:off x="1186" y="1502"/>
                  <a:ext cx="86" cy="34"/>
                </a:xfrm>
                <a:custGeom>
                  <a:avLst/>
                  <a:gdLst/>
                  <a:ahLst/>
                  <a:cxnLst>
                    <a:cxn ang="0">
                      <a:pos x="86" y="28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6" y="34"/>
                    </a:cxn>
                    <a:cxn ang="0">
                      <a:pos x="86" y="28"/>
                    </a:cxn>
                  </a:cxnLst>
                  <a:rect l="0" t="0" r="r" b="b"/>
                  <a:pathLst>
                    <a:path w="86" h="34">
                      <a:moveTo>
                        <a:pt x="86" y="28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6" y="34"/>
                      </a:lnTo>
                      <a:lnTo>
                        <a:pt x="86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15" name="Freeform 783"/>
                <p:cNvSpPr>
                  <a:spLocks noChangeAspect="1"/>
                </p:cNvSpPr>
                <p:nvPr/>
              </p:nvSpPr>
              <p:spPr bwMode="auto">
                <a:xfrm>
                  <a:off x="1168" y="1508"/>
                  <a:ext cx="84" cy="34"/>
                </a:xfrm>
                <a:custGeom>
                  <a:avLst/>
                  <a:gdLst/>
                  <a:ahLst/>
                  <a:cxnLst>
                    <a:cxn ang="0">
                      <a:pos x="84" y="28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66" y="34"/>
                    </a:cxn>
                    <a:cxn ang="0">
                      <a:pos x="84" y="28"/>
                    </a:cxn>
                  </a:cxnLst>
                  <a:rect l="0" t="0" r="r" b="b"/>
                  <a:pathLst>
                    <a:path w="84" h="34">
                      <a:moveTo>
                        <a:pt x="84" y="28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66" y="34"/>
                      </a:lnTo>
                      <a:lnTo>
                        <a:pt x="84" y="28"/>
                      </a:lnTo>
                      <a:close/>
                    </a:path>
                  </a:pathLst>
                </a:custGeom>
                <a:solidFill>
                  <a:srgbClr val="008C4E"/>
                </a:solidFill>
                <a:ln w="0">
                  <a:solidFill>
                    <a:srgbClr val="008C4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16" name="Freeform 784"/>
                <p:cNvSpPr>
                  <a:spLocks noChangeAspect="1"/>
                </p:cNvSpPr>
                <p:nvPr/>
              </p:nvSpPr>
              <p:spPr bwMode="auto">
                <a:xfrm>
                  <a:off x="1168" y="1508"/>
                  <a:ext cx="84" cy="34"/>
                </a:xfrm>
                <a:custGeom>
                  <a:avLst/>
                  <a:gdLst/>
                  <a:ahLst/>
                  <a:cxnLst>
                    <a:cxn ang="0">
                      <a:pos x="84" y="28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66" y="34"/>
                    </a:cxn>
                    <a:cxn ang="0">
                      <a:pos x="84" y="28"/>
                    </a:cxn>
                  </a:cxnLst>
                  <a:rect l="0" t="0" r="r" b="b"/>
                  <a:pathLst>
                    <a:path w="84" h="34">
                      <a:moveTo>
                        <a:pt x="84" y="28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66" y="34"/>
                      </a:lnTo>
                      <a:lnTo>
                        <a:pt x="84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17" name="Freeform 785"/>
                <p:cNvSpPr>
                  <a:spLocks noChangeAspect="1"/>
                </p:cNvSpPr>
                <p:nvPr/>
              </p:nvSpPr>
              <p:spPr bwMode="auto">
                <a:xfrm>
                  <a:off x="1148" y="1516"/>
                  <a:ext cx="86" cy="32"/>
                </a:xfrm>
                <a:custGeom>
                  <a:avLst/>
                  <a:gdLst/>
                  <a:ahLst/>
                  <a:cxnLst>
                    <a:cxn ang="0">
                      <a:pos x="86" y="26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6" y="32"/>
                    </a:cxn>
                    <a:cxn ang="0">
                      <a:pos x="86" y="26"/>
                    </a:cxn>
                  </a:cxnLst>
                  <a:rect l="0" t="0" r="r" b="b"/>
                  <a:pathLst>
                    <a:path w="86" h="32">
                      <a:moveTo>
                        <a:pt x="86" y="26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6" y="32"/>
                      </a:lnTo>
                      <a:lnTo>
                        <a:pt x="86" y="26"/>
                      </a:lnTo>
                      <a:close/>
                    </a:path>
                  </a:pathLst>
                </a:custGeom>
                <a:solidFill>
                  <a:srgbClr val="008B4B"/>
                </a:solidFill>
                <a:ln w="0">
                  <a:solidFill>
                    <a:srgbClr val="008B4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18" name="Freeform 786"/>
                <p:cNvSpPr>
                  <a:spLocks noChangeAspect="1"/>
                </p:cNvSpPr>
                <p:nvPr/>
              </p:nvSpPr>
              <p:spPr bwMode="auto">
                <a:xfrm>
                  <a:off x="1148" y="1516"/>
                  <a:ext cx="86" cy="32"/>
                </a:xfrm>
                <a:custGeom>
                  <a:avLst/>
                  <a:gdLst/>
                  <a:ahLst/>
                  <a:cxnLst>
                    <a:cxn ang="0">
                      <a:pos x="86" y="26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6" y="32"/>
                    </a:cxn>
                    <a:cxn ang="0">
                      <a:pos x="86" y="26"/>
                    </a:cxn>
                  </a:cxnLst>
                  <a:rect l="0" t="0" r="r" b="b"/>
                  <a:pathLst>
                    <a:path w="86" h="32">
                      <a:moveTo>
                        <a:pt x="86" y="26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6" y="32"/>
                      </a:lnTo>
                      <a:lnTo>
                        <a:pt x="8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19" name="Freeform 787"/>
                <p:cNvSpPr>
                  <a:spLocks noChangeAspect="1"/>
                </p:cNvSpPr>
                <p:nvPr/>
              </p:nvSpPr>
              <p:spPr bwMode="auto">
                <a:xfrm>
                  <a:off x="1128" y="1522"/>
                  <a:ext cx="86" cy="32"/>
                </a:xfrm>
                <a:custGeom>
                  <a:avLst/>
                  <a:gdLst/>
                  <a:ahLst/>
                  <a:cxnLst>
                    <a:cxn ang="0">
                      <a:pos x="86" y="26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6" y="32"/>
                    </a:cxn>
                    <a:cxn ang="0">
                      <a:pos x="86" y="26"/>
                    </a:cxn>
                  </a:cxnLst>
                  <a:rect l="0" t="0" r="r" b="b"/>
                  <a:pathLst>
                    <a:path w="86" h="32">
                      <a:moveTo>
                        <a:pt x="86" y="26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6" y="32"/>
                      </a:lnTo>
                      <a:lnTo>
                        <a:pt x="86" y="26"/>
                      </a:lnTo>
                      <a:close/>
                    </a:path>
                  </a:pathLst>
                </a:custGeom>
                <a:solidFill>
                  <a:srgbClr val="008A49"/>
                </a:solidFill>
                <a:ln w="0">
                  <a:solidFill>
                    <a:srgbClr val="008A4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20" name="Freeform 788"/>
                <p:cNvSpPr>
                  <a:spLocks noChangeAspect="1"/>
                </p:cNvSpPr>
                <p:nvPr/>
              </p:nvSpPr>
              <p:spPr bwMode="auto">
                <a:xfrm>
                  <a:off x="1128" y="1522"/>
                  <a:ext cx="86" cy="32"/>
                </a:xfrm>
                <a:custGeom>
                  <a:avLst/>
                  <a:gdLst/>
                  <a:ahLst/>
                  <a:cxnLst>
                    <a:cxn ang="0">
                      <a:pos x="86" y="26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6" y="32"/>
                    </a:cxn>
                    <a:cxn ang="0">
                      <a:pos x="86" y="26"/>
                    </a:cxn>
                  </a:cxnLst>
                  <a:rect l="0" t="0" r="r" b="b"/>
                  <a:pathLst>
                    <a:path w="86" h="32">
                      <a:moveTo>
                        <a:pt x="86" y="26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6" y="32"/>
                      </a:lnTo>
                      <a:lnTo>
                        <a:pt x="8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21" name="Freeform 789"/>
                <p:cNvSpPr>
                  <a:spLocks noChangeAspect="1"/>
                </p:cNvSpPr>
                <p:nvPr/>
              </p:nvSpPr>
              <p:spPr bwMode="auto">
                <a:xfrm>
                  <a:off x="1108" y="1528"/>
                  <a:ext cx="86" cy="32"/>
                </a:xfrm>
                <a:custGeom>
                  <a:avLst/>
                  <a:gdLst/>
                  <a:ahLst/>
                  <a:cxnLst>
                    <a:cxn ang="0">
                      <a:pos x="86" y="26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6" y="32"/>
                    </a:cxn>
                    <a:cxn ang="0">
                      <a:pos x="86" y="26"/>
                    </a:cxn>
                  </a:cxnLst>
                  <a:rect l="0" t="0" r="r" b="b"/>
                  <a:pathLst>
                    <a:path w="86" h="32">
                      <a:moveTo>
                        <a:pt x="86" y="26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6" y="32"/>
                      </a:lnTo>
                      <a:lnTo>
                        <a:pt x="86" y="26"/>
                      </a:lnTo>
                      <a:close/>
                    </a:path>
                  </a:pathLst>
                </a:custGeom>
                <a:solidFill>
                  <a:srgbClr val="008946"/>
                </a:solidFill>
                <a:ln w="0">
                  <a:solidFill>
                    <a:srgbClr val="0089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22" name="Freeform 790"/>
                <p:cNvSpPr>
                  <a:spLocks noChangeAspect="1"/>
                </p:cNvSpPr>
                <p:nvPr/>
              </p:nvSpPr>
              <p:spPr bwMode="auto">
                <a:xfrm>
                  <a:off x="1108" y="1528"/>
                  <a:ext cx="86" cy="32"/>
                </a:xfrm>
                <a:custGeom>
                  <a:avLst/>
                  <a:gdLst/>
                  <a:ahLst/>
                  <a:cxnLst>
                    <a:cxn ang="0">
                      <a:pos x="86" y="26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6" y="32"/>
                    </a:cxn>
                    <a:cxn ang="0">
                      <a:pos x="86" y="26"/>
                    </a:cxn>
                  </a:cxnLst>
                  <a:rect l="0" t="0" r="r" b="b"/>
                  <a:pathLst>
                    <a:path w="86" h="32">
                      <a:moveTo>
                        <a:pt x="86" y="26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6" y="32"/>
                      </a:lnTo>
                      <a:lnTo>
                        <a:pt x="8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23" name="Freeform 791"/>
                <p:cNvSpPr>
                  <a:spLocks noChangeAspect="1"/>
                </p:cNvSpPr>
                <p:nvPr/>
              </p:nvSpPr>
              <p:spPr bwMode="auto">
                <a:xfrm>
                  <a:off x="1088" y="1534"/>
                  <a:ext cx="86" cy="32"/>
                </a:xfrm>
                <a:custGeom>
                  <a:avLst/>
                  <a:gdLst/>
                  <a:ahLst/>
                  <a:cxnLst>
                    <a:cxn ang="0">
                      <a:pos x="86" y="26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66" y="32"/>
                    </a:cxn>
                    <a:cxn ang="0">
                      <a:pos x="86" y="26"/>
                    </a:cxn>
                  </a:cxnLst>
                  <a:rect l="0" t="0" r="r" b="b"/>
                  <a:pathLst>
                    <a:path w="86" h="32">
                      <a:moveTo>
                        <a:pt x="86" y="26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66" y="32"/>
                      </a:lnTo>
                      <a:lnTo>
                        <a:pt x="86" y="26"/>
                      </a:lnTo>
                      <a:close/>
                    </a:path>
                  </a:pathLst>
                </a:custGeom>
                <a:solidFill>
                  <a:srgbClr val="008744"/>
                </a:solidFill>
                <a:ln w="0">
                  <a:solidFill>
                    <a:srgbClr val="00874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24" name="Freeform 792"/>
                <p:cNvSpPr>
                  <a:spLocks noChangeAspect="1"/>
                </p:cNvSpPr>
                <p:nvPr/>
              </p:nvSpPr>
              <p:spPr bwMode="auto">
                <a:xfrm>
                  <a:off x="1088" y="1534"/>
                  <a:ext cx="86" cy="32"/>
                </a:xfrm>
                <a:custGeom>
                  <a:avLst/>
                  <a:gdLst/>
                  <a:ahLst/>
                  <a:cxnLst>
                    <a:cxn ang="0">
                      <a:pos x="86" y="26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66" y="32"/>
                    </a:cxn>
                    <a:cxn ang="0">
                      <a:pos x="86" y="26"/>
                    </a:cxn>
                  </a:cxnLst>
                  <a:rect l="0" t="0" r="r" b="b"/>
                  <a:pathLst>
                    <a:path w="86" h="32">
                      <a:moveTo>
                        <a:pt x="86" y="26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66" y="32"/>
                      </a:lnTo>
                      <a:lnTo>
                        <a:pt x="8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25" name="Freeform 793"/>
                <p:cNvSpPr>
                  <a:spLocks noChangeAspect="1"/>
                </p:cNvSpPr>
                <p:nvPr/>
              </p:nvSpPr>
              <p:spPr bwMode="auto">
                <a:xfrm>
                  <a:off x="1066" y="1542"/>
                  <a:ext cx="88" cy="30"/>
                </a:xfrm>
                <a:custGeom>
                  <a:avLst/>
                  <a:gdLst/>
                  <a:ahLst/>
                  <a:cxnLst>
                    <a:cxn ang="0">
                      <a:pos x="88" y="24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68" y="30"/>
                    </a:cxn>
                    <a:cxn ang="0">
                      <a:pos x="88" y="24"/>
                    </a:cxn>
                  </a:cxnLst>
                  <a:rect l="0" t="0" r="r" b="b"/>
                  <a:pathLst>
                    <a:path w="88" h="30">
                      <a:moveTo>
                        <a:pt x="88" y="24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68" y="30"/>
                      </a:lnTo>
                      <a:lnTo>
                        <a:pt x="88" y="24"/>
                      </a:lnTo>
                      <a:close/>
                    </a:path>
                  </a:pathLst>
                </a:custGeom>
                <a:solidFill>
                  <a:srgbClr val="008643"/>
                </a:solidFill>
                <a:ln w="0">
                  <a:solidFill>
                    <a:srgbClr val="00864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26" name="Freeform 794"/>
                <p:cNvSpPr>
                  <a:spLocks noChangeAspect="1"/>
                </p:cNvSpPr>
                <p:nvPr/>
              </p:nvSpPr>
              <p:spPr bwMode="auto">
                <a:xfrm>
                  <a:off x="1066" y="1542"/>
                  <a:ext cx="88" cy="30"/>
                </a:xfrm>
                <a:custGeom>
                  <a:avLst/>
                  <a:gdLst/>
                  <a:ahLst/>
                  <a:cxnLst>
                    <a:cxn ang="0">
                      <a:pos x="88" y="24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68" y="30"/>
                    </a:cxn>
                    <a:cxn ang="0">
                      <a:pos x="88" y="24"/>
                    </a:cxn>
                  </a:cxnLst>
                  <a:rect l="0" t="0" r="r" b="b"/>
                  <a:pathLst>
                    <a:path w="88" h="30">
                      <a:moveTo>
                        <a:pt x="88" y="24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68" y="30"/>
                      </a:lnTo>
                      <a:lnTo>
                        <a:pt x="88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27" name="Freeform 795"/>
                <p:cNvSpPr>
                  <a:spLocks noChangeAspect="1"/>
                </p:cNvSpPr>
                <p:nvPr/>
              </p:nvSpPr>
              <p:spPr bwMode="auto">
                <a:xfrm>
                  <a:off x="1046" y="1548"/>
                  <a:ext cx="88" cy="30"/>
                </a:xfrm>
                <a:custGeom>
                  <a:avLst/>
                  <a:gdLst/>
                  <a:ahLst/>
                  <a:cxnLst>
                    <a:cxn ang="0">
                      <a:pos x="88" y="24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6" y="30"/>
                    </a:cxn>
                    <a:cxn ang="0">
                      <a:pos x="88" y="24"/>
                    </a:cxn>
                  </a:cxnLst>
                  <a:rect l="0" t="0" r="r" b="b"/>
                  <a:pathLst>
                    <a:path w="88" h="30">
                      <a:moveTo>
                        <a:pt x="88" y="24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6" y="30"/>
                      </a:lnTo>
                      <a:lnTo>
                        <a:pt x="88" y="24"/>
                      </a:lnTo>
                      <a:close/>
                    </a:path>
                  </a:pathLst>
                </a:custGeom>
                <a:solidFill>
                  <a:srgbClr val="008442"/>
                </a:solidFill>
                <a:ln w="0">
                  <a:solidFill>
                    <a:srgbClr val="00844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28" name="Freeform 796"/>
                <p:cNvSpPr>
                  <a:spLocks noChangeAspect="1"/>
                </p:cNvSpPr>
                <p:nvPr/>
              </p:nvSpPr>
              <p:spPr bwMode="auto">
                <a:xfrm>
                  <a:off x="1046" y="1548"/>
                  <a:ext cx="88" cy="30"/>
                </a:xfrm>
                <a:custGeom>
                  <a:avLst/>
                  <a:gdLst/>
                  <a:ahLst/>
                  <a:cxnLst>
                    <a:cxn ang="0">
                      <a:pos x="88" y="24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6" y="30"/>
                    </a:cxn>
                    <a:cxn ang="0">
                      <a:pos x="88" y="24"/>
                    </a:cxn>
                  </a:cxnLst>
                  <a:rect l="0" t="0" r="r" b="b"/>
                  <a:pathLst>
                    <a:path w="88" h="30">
                      <a:moveTo>
                        <a:pt x="88" y="24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6" y="30"/>
                      </a:lnTo>
                      <a:lnTo>
                        <a:pt x="88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29" name="Freeform 797"/>
                <p:cNvSpPr>
                  <a:spLocks noChangeAspect="1"/>
                </p:cNvSpPr>
                <p:nvPr/>
              </p:nvSpPr>
              <p:spPr bwMode="auto">
                <a:xfrm>
                  <a:off x="1026" y="1554"/>
                  <a:ext cx="86" cy="30"/>
                </a:xfrm>
                <a:custGeom>
                  <a:avLst/>
                  <a:gdLst/>
                  <a:ahLst/>
                  <a:cxnLst>
                    <a:cxn ang="0">
                      <a:pos x="86" y="24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66" y="30"/>
                    </a:cxn>
                    <a:cxn ang="0">
                      <a:pos x="86" y="24"/>
                    </a:cxn>
                  </a:cxnLst>
                  <a:rect l="0" t="0" r="r" b="b"/>
                  <a:pathLst>
                    <a:path w="86" h="30">
                      <a:moveTo>
                        <a:pt x="86" y="24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66" y="30"/>
                      </a:lnTo>
                      <a:lnTo>
                        <a:pt x="86" y="24"/>
                      </a:lnTo>
                      <a:close/>
                    </a:path>
                  </a:pathLst>
                </a:custGeom>
                <a:solidFill>
                  <a:srgbClr val="008143"/>
                </a:solidFill>
                <a:ln w="0">
                  <a:solidFill>
                    <a:srgbClr val="00814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30" name="Freeform 798"/>
                <p:cNvSpPr>
                  <a:spLocks noChangeAspect="1"/>
                </p:cNvSpPr>
                <p:nvPr/>
              </p:nvSpPr>
              <p:spPr bwMode="auto">
                <a:xfrm>
                  <a:off x="1026" y="1554"/>
                  <a:ext cx="86" cy="30"/>
                </a:xfrm>
                <a:custGeom>
                  <a:avLst/>
                  <a:gdLst/>
                  <a:ahLst/>
                  <a:cxnLst>
                    <a:cxn ang="0">
                      <a:pos x="86" y="24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66" y="30"/>
                    </a:cxn>
                    <a:cxn ang="0">
                      <a:pos x="86" y="24"/>
                    </a:cxn>
                  </a:cxnLst>
                  <a:rect l="0" t="0" r="r" b="b"/>
                  <a:pathLst>
                    <a:path w="86" h="30">
                      <a:moveTo>
                        <a:pt x="86" y="24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66" y="30"/>
                      </a:lnTo>
                      <a:lnTo>
                        <a:pt x="8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16" name="Group 799"/>
              <p:cNvGrpSpPr>
                <a:grpSpLocks noChangeAspect="1"/>
              </p:cNvGrpSpPr>
              <p:nvPr/>
            </p:nvGrpSpPr>
            <p:grpSpPr bwMode="auto">
              <a:xfrm>
                <a:off x="514" y="1376"/>
                <a:ext cx="1162" cy="536"/>
                <a:chOff x="632" y="1352"/>
                <a:chExt cx="1162" cy="536"/>
              </a:xfrm>
            </p:grpSpPr>
            <p:sp>
              <p:nvSpPr>
                <p:cNvPr id="147232" name="Freeform 800"/>
                <p:cNvSpPr>
                  <a:spLocks noChangeAspect="1"/>
                </p:cNvSpPr>
                <p:nvPr/>
              </p:nvSpPr>
              <p:spPr bwMode="auto">
                <a:xfrm>
                  <a:off x="1004" y="1562"/>
                  <a:ext cx="88" cy="28"/>
                </a:xfrm>
                <a:custGeom>
                  <a:avLst/>
                  <a:gdLst/>
                  <a:ahLst/>
                  <a:cxnLst>
                    <a:cxn ang="0">
                      <a:pos x="88" y="22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66" y="28"/>
                    </a:cxn>
                    <a:cxn ang="0">
                      <a:pos x="88" y="22"/>
                    </a:cxn>
                  </a:cxnLst>
                  <a:rect l="0" t="0" r="r" b="b"/>
                  <a:pathLst>
                    <a:path w="88" h="28">
                      <a:moveTo>
                        <a:pt x="88" y="22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66" y="28"/>
                      </a:lnTo>
                      <a:lnTo>
                        <a:pt x="88" y="22"/>
                      </a:lnTo>
                      <a:close/>
                    </a:path>
                  </a:pathLst>
                </a:custGeom>
                <a:solidFill>
                  <a:srgbClr val="007F44"/>
                </a:solidFill>
                <a:ln w="0">
                  <a:solidFill>
                    <a:srgbClr val="007F4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33" name="Freeform 801"/>
                <p:cNvSpPr>
                  <a:spLocks noChangeAspect="1"/>
                </p:cNvSpPr>
                <p:nvPr/>
              </p:nvSpPr>
              <p:spPr bwMode="auto">
                <a:xfrm>
                  <a:off x="1004" y="1562"/>
                  <a:ext cx="88" cy="28"/>
                </a:xfrm>
                <a:custGeom>
                  <a:avLst/>
                  <a:gdLst/>
                  <a:ahLst/>
                  <a:cxnLst>
                    <a:cxn ang="0">
                      <a:pos x="88" y="22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66" y="28"/>
                    </a:cxn>
                    <a:cxn ang="0">
                      <a:pos x="88" y="22"/>
                    </a:cxn>
                  </a:cxnLst>
                  <a:rect l="0" t="0" r="r" b="b"/>
                  <a:pathLst>
                    <a:path w="88" h="28">
                      <a:moveTo>
                        <a:pt x="88" y="22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66" y="28"/>
                      </a:lnTo>
                      <a:lnTo>
                        <a:pt x="8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34" name="Freeform 802"/>
                <p:cNvSpPr>
                  <a:spLocks noChangeAspect="1"/>
                </p:cNvSpPr>
                <p:nvPr/>
              </p:nvSpPr>
              <p:spPr bwMode="auto">
                <a:xfrm>
                  <a:off x="982" y="1568"/>
                  <a:ext cx="88" cy="30"/>
                </a:xfrm>
                <a:custGeom>
                  <a:avLst/>
                  <a:gdLst/>
                  <a:ahLst/>
                  <a:cxnLst>
                    <a:cxn ang="0">
                      <a:pos x="88" y="22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66" y="30"/>
                    </a:cxn>
                    <a:cxn ang="0">
                      <a:pos x="88" y="22"/>
                    </a:cxn>
                  </a:cxnLst>
                  <a:rect l="0" t="0" r="r" b="b"/>
                  <a:pathLst>
                    <a:path w="88" h="30">
                      <a:moveTo>
                        <a:pt x="88" y="22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66" y="30"/>
                      </a:lnTo>
                      <a:lnTo>
                        <a:pt x="88" y="22"/>
                      </a:lnTo>
                      <a:close/>
                    </a:path>
                  </a:pathLst>
                </a:custGeom>
                <a:solidFill>
                  <a:srgbClr val="007C47"/>
                </a:solidFill>
                <a:ln w="0">
                  <a:solidFill>
                    <a:srgbClr val="007C4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35" name="Freeform 803"/>
                <p:cNvSpPr>
                  <a:spLocks noChangeAspect="1"/>
                </p:cNvSpPr>
                <p:nvPr/>
              </p:nvSpPr>
              <p:spPr bwMode="auto">
                <a:xfrm>
                  <a:off x="982" y="1568"/>
                  <a:ext cx="88" cy="30"/>
                </a:xfrm>
                <a:custGeom>
                  <a:avLst/>
                  <a:gdLst/>
                  <a:ahLst/>
                  <a:cxnLst>
                    <a:cxn ang="0">
                      <a:pos x="88" y="22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66" y="30"/>
                    </a:cxn>
                    <a:cxn ang="0">
                      <a:pos x="88" y="22"/>
                    </a:cxn>
                  </a:cxnLst>
                  <a:rect l="0" t="0" r="r" b="b"/>
                  <a:pathLst>
                    <a:path w="88" h="30">
                      <a:moveTo>
                        <a:pt x="88" y="22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66" y="30"/>
                      </a:lnTo>
                      <a:lnTo>
                        <a:pt x="8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36" name="Freeform 804"/>
                <p:cNvSpPr>
                  <a:spLocks noChangeAspect="1"/>
                </p:cNvSpPr>
                <p:nvPr/>
              </p:nvSpPr>
              <p:spPr bwMode="auto">
                <a:xfrm>
                  <a:off x="960" y="1576"/>
                  <a:ext cx="88" cy="30"/>
                </a:xfrm>
                <a:custGeom>
                  <a:avLst/>
                  <a:gdLst/>
                  <a:ahLst/>
                  <a:cxnLst>
                    <a:cxn ang="0">
                      <a:pos x="88" y="22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68" y="30"/>
                    </a:cxn>
                    <a:cxn ang="0">
                      <a:pos x="88" y="22"/>
                    </a:cxn>
                  </a:cxnLst>
                  <a:rect l="0" t="0" r="r" b="b"/>
                  <a:pathLst>
                    <a:path w="88" h="30">
                      <a:moveTo>
                        <a:pt x="88" y="22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68" y="30"/>
                      </a:lnTo>
                      <a:lnTo>
                        <a:pt x="88" y="22"/>
                      </a:lnTo>
                      <a:close/>
                    </a:path>
                  </a:pathLst>
                </a:custGeom>
                <a:solidFill>
                  <a:srgbClr val="00794B"/>
                </a:solidFill>
                <a:ln w="0">
                  <a:solidFill>
                    <a:srgbClr val="00794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37" name="Freeform 805"/>
                <p:cNvSpPr>
                  <a:spLocks noChangeAspect="1"/>
                </p:cNvSpPr>
                <p:nvPr/>
              </p:nvSpPr>
              <p:spPr bwMode="auto">
                <a:xfrm>
                  <a:off x="960" y="1576"/>
                  <a:ext cx="88" cy="30"/>
                </a:xfrm>
                <a:custGeom>
                  <a:avLst/>
                  <a:gdLst/>
                  <a:ahLst/>
                  <a:cxnLst>
                    <a:cxn ang="0">
                      <a:pos x="88" y="22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68" y="30"/>
                    </a:cxn>
                    <a:cxn ang="0">
                      <a:pos x="88" y="22"/>
                    </a:cxn>
                  </a:cxnLst>
                  <a:rect l="0" t="0" r="r" b="b"/>
                  <a:pathLst>
                    <a:path w="88" h="30">
                      <a:moveTo>
                        <a:pt x="88" y="22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68" y="30"/>
                      </a:lnTo>
                      <a:lnTo>
                        <a:pt x="8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38" name="Freeform 806"/>
                <p:cNvSpPr>
                  <a:spLocks noChangeAspect="1"/>
                </p:cNvSpPr>
                <p:nvPr/>
              </p:nvSpPr>
              <p:spPr bwMode="auto">
                <a:xfrm>
                  <a:off x="938" y="1584"/>
                  <a:ext cx="90" cy="30"/>
                </a:xfrm>
                <a:custGeom>
                  <a:avLst/>
                  <a:gdLst/>
                  <a:ahLst/>
                  <a:cxnLst>
                    <a:cxn ang="0">
                      <a:pos x="90" y="22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66" y="30"/>
                    </a:cxn>
                    <a:cxn ang="0">
                      <a:pos x="90" y="22"/>
                    </a:cxn>
                  </a:cxnLst>
                  <a:rect l="0" t="0" r="r" b="b"/>
                  <a:pathLst>
                    <a:path w="90" h="30">
                      <a:moveTo>
                        <a:pt x="90" y="22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66" y="30"/>
                      </a:lnTo>
                      <a:lnTo>
                        <a:pt x="90" y="22"/>
                      </a:lnTo>
                      <a:close/>
                    </a:path>
                  </a:pathLst>
                </a:custGeom>
                <a:solidFill>
                  <a:srgbClr val="007552"/>
                </a:solidFill>
                <a:ln w="0">
                  <a:solidFill>
                    <a:srgbClr val="00755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39" name="Freeform 807"/>
                <p:cNvSpPr>
                  <a:spLocks noChangeAspect="1"/>
                </p:cNvSpPr>
                <p:nvPr/>
              </p:nvSpPr>
              <p:spPr bwMode="auto">
                <a:xfrm>
                  <a:off x="938" y="1584"/>
                  <a:ext cx="90" cy="30"/>
                </a:xfrm>
                <a:custGeom>
                  <a:avLst/>
                  <a:gdLst/>
                  <a:ahLst/>
                  <a:cxnLst>
                    <a:cxn ang="0">
                      <a:pos x="90" y="22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66" y="30"/>
                    </a:cxn>
                    <a:cxn ang="0">
                      <a:pos x="90" y="22"/>
                    </a:cxn>
                  </a:cxnLst>
                  <a:rect l="0" t="0" r="r" b="b"/>
                  <a:pathLst>
                    <a:path w="90" h="30">
                      <a:moveTo>
                        <a:pt x="90" y="22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66" y="30"/>
                      </a:lnTo>
                      <a:lnTo>
                        <a:pt x="90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40" name="Freeform 808"/>
                <p:cNvSpPr>
                  <a:spLocks noChangeAspect="1"/>
                </p:cNvSpPr>
                <p:nvPr/>
              </p:nvSpPr>
              <p:spPr bwMode="auto">
                <a:xfrm>
                  <a:off x="916" y="1592"/>
                  <a:ext cx="88" cy="30"/>
                </a:xfrm>
                <a:custGeom>
                  <a:avLst/>
                  <a:gdLst/>
                  <a:ahLst/>
                  <a:cxnLst>
                    <a:cxn ang="0">
                      <a:pos x="88" y="22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66" y="30"/>
                    </a:cxn>
                    <a:cxn ang="0">
                      <a:pos x="88" y="22"/>
                    </a:cxn>
                  </a:cxnLst>
                  <a:rect l="0" t="0" r="r" b="b"/>
                  <a:pathLst>
                    <a:path w="88" h="30">
                      <a:moveTo>
                        <a:pt x="88" y="22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66" y="30"/>
                      </a:lnTo>
                      <a:lnTo>
                        <a:pt x="88" y="22"/>
                      </a:lnTo>
                      <a:close/>
                    </a:path>
                  </a:pathLst>
                </a:custGeom>
                <a:solidFill>
                  <a:srgbClr val="00715B"/>
                </a:solidFill>
                <a:ln w="0">
                  <a:solidFill>
                    <a:srgbClr val="00715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41" name="Freeform 809"/>
                <p:cNvSpPr>
                  <a:spLocks noChangeAspect="1"/>
                </p:cNvSpPr>
                <p:nvPr/>
              </p:nvSpPr>
              <p:spPr bwMode="auto">
                <a:xfrm>
                  <a:off x="916" y="1592"/>
                  <a:ext cx="88" cy="30"/>
                </a:xfrm>
                <a:custGeom>
                  <a:avLst/>
                  <a:gdLst/>
                  <a:ahLst/>
                  <a:cxnLst>
                    <a:cxn ang="0">
                      <a:pos x="88" y="22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66" y="30"/>
                    </a:cxn>
                    <a:cxn ang="0">
                      <a:pos x="88" y="22"/>
                    </a:cxn>
                  </a:cxnLst>
                  <a:rect l="0" t="0" r="r" b="b"/>
                  <a:pathLst>
                    <a:path w="88" h="30">
                      <a:moveTo>
                        <a:pt x="88" y="22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66" y="30"/>
                      </a:lnTo>
                      <a:lnTo>
                        <a:pt x="8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42" name="Freeform 810"/>
                <p:cNvSpPr>
                  <a:spLocks noChangeAspect="1"/>
                </p:cNvSpPr>
                <p:nvPr/>
              </p:nvSpPr>
              <p:spPr bwMode="auto">
                <a:xfrm>
                  <a:off x="894" y="1602"/>
                  <a:ext cx="88" cy="32"/>
                </a:xfrm>
                <a:custGeom>
                  <a:avLst/>
                  <a:gdLst/>
                  <a:ahLst/>
                  <a:cxnLst>
                    <a:cxn ang="0">
                      <a:pos x="88" y="20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66" y="32"/>
                    </a:cxn>
                    <a:cxn ang="0">
                      <a:pos x="88" y="20"/>
                    </a:cxn>
                  </a:cxnLst>
                  <a:rect l="0" t="0" r="r" b="b"/>
                  <a:pathLst>
                    <a:path w="88" h="32">
                      <a:moveTo>
                        <a:pt x="88" y="20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66" y="32"/>
                      </a:lnTo>
                      <a:lnTo>
                        <a:pt x="88" y="20"/>
                      </a:lnTo>
                      <a:close/>
                    </a:path>
                  </a:pathLst>
                </a:custGeom>
                <a:solidFill>
                  <a:srgbClr val="006D65"/>
                </a:solidFill>
                <a:ln w="0">
                  <a:solidFill>
                    <a:srgbClr val="006D6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43" name="Freeform 811"/>
                <p:cNvSpPr>
                  <a:spLocks noChangeAspect="1"/>
                </p:cNvSpPr>
                <p:nvPr/>
              </p:nvSpPr>
              <p:spPr bwMode="auto">
                <a:xfrm>
                  <a:off x="894" y="1602"/>
                  <a:ext cx="88" cy="32"/>
                </a:xfrm>
                <a:custGeom>
                  <a:avLst/>
                  <a:gdLst/>
                  <a:ahLst/>
                  <a:cxnLst>
                    <a:cxn ang="0">
                      <a:pos x="88" y="20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66" y="32"/>
                    </a:cxn>
                    <a:cxn ang="0">
                      <a:pos x="88" y="20"/>
                    </a:cxn>
                  </a:cxnLst>
                  <a:rect l="0" t="0" r="r" b="b"/>
                  <a:pathLst>
                    <a:path w="88" h="32">
                      <a:moveTo>
                        <a:pt x="88" y="20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66" y="32"/>
                      </a:lnTo>
                      <a:lnTo>
                        <a:pt x="88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44" name="Freeform 812"/>
                <p:cNvSpPr>
                  <a:spLocks noChangeAspect="1"/>
                </p:cNvSpPr>
                <p:nvPr/>
              </p:nvSpPr>
              <p:spPr bwMode="auto">
                <a:xfrm>
                  <a:off x="872" y="1614"/>
                  <a:ext cx="88" cy="32"/>
                </a:xfrm>
                <a:custGeom>
                  <a:avLst/>
                  <a:gdLst/>
                  <a:ahLst/>
                  <a:cxnLst>
                    <a:cxn ang="0">
                      <a:pos x="88" y="20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66" y="32"/>
                    </a:cxn>
                    <a:cxn ang="0">
                      <a:pos x="88" y="20"/>
                    </a:cxn>
                  </a:cxnLst>
                  <a:rect l="0" t="0" r="r" b="b"/>
                  <a:pathLst>
                    <a:path w="88" h="32">
                      <a:moveTo>
                        <a:pt x="88" y="20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66" y="32"/>
                      </a:lnTo>
                      <a:lnTo>
                        <a:pt x="88" y="20"/>
                      </a:lnTo>
                      <a:close/>
                    </a:path>
                  </a:pathLst>
                </a:custGeom>
                <a:solidFill>
                  <a:srgbClr val="006971"/>
                </a:solidFill>
                <a:ln w="0">
                  <a:solidFill>
                    <a:srgbClr val="00697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45" name="Freeform 813"/>
                <p:cNvSpPr>
                  <a:spLocks noChangeAspect="1"/>
                </p:cNvSpPr>
                <p:nvPr/>
              </p:nvSpPr>
              <p:spPr bwMode="auto">
                <a:xfrm>
                  <a:off x="872" y="1614"/>
                  <a:ext cx="88" cy="32"/>
                </a:xfrm>
                <a:custGeom>
                  <a:avLst/>
                  <a:gdLst/>
                  <a:ahLst/>
                  <a:cxnLst>
                    <a:cxn ang="0">
                      <a:pos x="88" y="20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66" y="32"/>
                    </a:cxn>
                    <a:cxn ang="0">
                      <a:pos x="88" y="20"/>
                    </a:cxn>
                  </a:cxnLst>
                  <a:rect l="0" t="0" r="r" b="b"/>
                  <a:pathLst>
                    <a:path w="88" h="32">
                      <a:moveTo>
                        <a:pt x="88" y="20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66" y="32"/>
                      </a:lnTo>
                      <a:lnTo>
                        <a:pt x="88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46" name="Freeform 814"/>
                <p:cNvSpPr>
                  <a:spLocks noChangeAspect="1"/>
                </p:cNvSpPr>
                <p:nvPr/>
              </p:nvSpPr>
              <p:spPr bwMode="auto">
                <a:xfrm>
                  <a:off x="848" y="1626"/>
                  <a:ext cx="90" cy="34"/>
                </a:xfrm>
                <a:custGeom>
                  <a:avLst/>
                  <a:gdLst/>
                  <a:ahLst/>
                  <a:cxnLst>
                    <a:cxn ang="0">
                      <a:pos x="90" y="20"/>
                    </a:cxn>
                    <a:cxn ang="0">
                      <a:pos x="24" y="0"/>
                    </a:cxn>
                    <a:cxn ang="0">
                      <a:pos x="0" y="12"/>
                    </a:cxn>
                    <a:cxn ang="0">
                      <a:pos x="66" y="34"/>
                    </a:cxn>
                    <a:cxn ang="0">
                      <a:pos x="90" y="20"/>
                    </a:cxn>
                  </a:cxnLst>
                  <a:rect l="0" t="0" r="r" b="b"/>
                  <a:pathLst>
                    <a:path w="90" h="34">
                      <a:moveTo>
                        <a:pt x="90" y="20"/>
                      </a:move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66" y="34"/>
                      </a:lnTo>
                      <a:lnTo>
                        <a:pt x="90" y="20"/>
                      </a:lnTo>
                      <a:close/>
                    </a:path>
                  </a:pathLst>
                </a:custGeom>
                <a:solidFill>
                  <a:srgbClr val="00647F"/>
                </a:solidFill>
                <a:ln w="0">
                  <a:solidFill>
                    <a:srgbClr val="0064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47" name="Freeform 815"/>
                <p:cNvSpPr>
                  <a:spLocks noChangeAspect="1"/>
                </p:cNvSpPr>
                <p:nvPr/>
              </p:nvSpPr>
              <p:spPr bwMode="auto">
                <a:xfrm>
                  <a:off x="848" y="1626"/>
                  <a:ext cx="90" cy="34"/>
                </a:xfrm>
                <a:custGeom>
                  <a:avLst/>
                  <a:gdLst/>
                  <a:ahLst/>
                  <a:cxnLst>
                    <a:cxn ang="0">
                      <a:pos x="90" y="20"/>
                    </a:cxn>
                    <a:cxn ang="0">
                      <a:pos x="24" y="0"/>
                    </a:cxn>
                    <a:cxn ang="0">
                      <a:pos x="0" y="12"/>
                    </a:cxn>
                    <a:cxn ang="0">
                      <a:pos x="66" y="34"/>
                    </a:cxn>
                    <a:cxn ang="0">
                      <a:pos x="90" y="20"/>
                    </a:cxn>
                  </a:cxnLst>
                  <a:rect l="0" t="0" r="r" b="b"/>
                  <a:pathLst>
                    <a:path w="90" h="34">
                      <a:moveTo>
                        <a:pt x="90" y="20"/>
                      </a:move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66" y="34"/>
                      </a:lnTo>
                      <a:lnTo>
                        <a:pt x="90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48" name="Freeform 816"/>
                <p:cNvSpPr>
                  <a:spLocks noChangeAspect="1"/>
                </p:cNvSpPr>
                <p:nvPr/>
              </p:nvSpPr>
              <p:spPr bwMode="auto">
                <a:xfrm>
                  <a:off x="826" y="1638"/>
                  <a:ext cx="88" cy="38"/>
                </a:xfrm>
                <a:custGeom>
                  <a:avLst/>
                  <a:gdLst/>
                  <a:ahLst/>
                  <a:cxnLst>
                    <a:cxn ang="0">
                      <a:pos x="88" y="22"/>
                    </a:cxn>
                    <a:cxn ang="0">
                      <a:pos x="22" y="0"/>
                    </a:cxn>
                    <a:cxn ang="0">
                      <a:pos x="0" y="16"/>
                    </a:cxn>
                    <a:cxn ang="0">
                      <a:pos x="64" y="38"/>
                    </a:cxn>
                    <a:cxn ang="0">
                      <a:pos x="88" y="22"/>
                    </a:cxn>
                  </a:cxnLst>
                  <a:rect l="0" t="0" r="r" b="b"/>
                  <a:pathLst>
                    <a:path w="88" h="38">
                      <a:moveTo>
                        <a:pt x="88" y="22"/>
                      </a:moveTo>
                      <a:lnTo>
                        <a:pt x="22" y="0"/>
                      </a:lnTo>
                      <a:lnTo>
                        <a:pt x="0" y="16"/>
                      </a:lnTo>
                      <a:lnTo>
                        <a:pt x="64" y="38"/>
                      </a:lnTo>
                      <a:lnTo>
                        <a:pt x="88" y="22"/>
                      </a:lnTo>
                      <a:close/>
                    </a:path>
                  </a:pathLst>
                </a:custGeom>
                <a:solidFill>
                  <a:srgbClr val="00608B"/>
                </a:solidFill>
                <a:ln w="0">
                  <a:solidFill>
                    <a:srgbClr val="00608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49" name="Freeform 817"/>
                <p:cNvSpPr>
                  <a:spLocks noChangeAspect="1"/>
                </p:cNvSpPr>
                <p:nvPr/>
              </p:nvSpPr>
              <p:spPr bwMode="auto">
                <a:xfrm>
                  <a:off x="826" y="1638"/>
                  <a:ext cx="88" cy="38"/>
                </a:xfrm>
                <a:custGeom>
                  <a:avLst/>
                  <a:gdLst/>
                  <a:ahLst/>
                  <a:cxnLst>
                    <a:cxn ang="0">
                      <a:pos x="88" y="22"/>
                    </a:cxn>
                    <a:cxn ang="0">
                      <a:pos x="22" y="0"/>
                    </a:cxn>
                    <a:cxn ang="0">
                      <a:pos x="0" y="16"/>
                    </a:cxn>
                    <a:cxn ang="0">
                      <a:pos x="64" y="38"/>
                    </a:cxn>
                    <a:cxn ang="0">
                      <a:pos x="88" y="22"/>
                    </a:cxn>
                  </a:cxnLst>
                  <a:rect l="0" t="0" r="r" b="b"/>
                  <a:pathLst>
                    <a:path w="88" h="38">
                      <a:moveTo>
                        <a:pt x="88" y="22"/>
                      </a:moveTo>
                      <a:lnTo>
                        <a:pt x="22" y="0"/>
                      </a:lnTo>
                      <a:lnTo>
                        <a:pt x="0" y="16"/>
                      </a:lnTo>
                      <a:lnTo>
                        <a:pt x="64" y="38"/>
                      </a:lnTo>
                      <a:lnTo>
                        <a:pt x="8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50" name="Freeform 818"/>
                <p:cNvSpPr>
                  <a:spLocks noChangeAspect="1"/>
                </p:cNvSpPr>
                <p:nvPr/>
              </p:nvSpPr>
              <p:spPr bwMode="auto">
                <a:xfrm>
                  <a:off x="802" y="1654"/>
                  <a:ext cx="88" cy="42"/>
                </a:xfrm>
                <a:custGeom>
                  <a:avLst/>
                  <a:gdLst/>
                  <a:ahLst/>
                  <a:cxnLst>
                    <a:cxn ang="0">
                      <a:pos x="88" y="22"/>
                    </a:cxn>
                    <a:cxn ang="0">
                      <a:pos x="24" y="0"/>
                    </a:cxn>
                    <a:cxn ang="0">
                      <a:pos x="0" y="18"/>
                    </a:cxn>
                    <a:cxn ang="0">
                      <a:pos x="66" y="42"/>
                    </a:cxn>
                    <a:cxn ang="0">
                      <a:pos x="88" y="22"/>
                    </a:cxn>
                  </a:cxnLst>
                  <a:rect l="0" t="0" r="r" b="b"/>
                  <a:pathLst>
                    <a:path w="88" h="42">
                      <a:moveTo>
                        <a:pt x="88" y="22"/>
                      </a:moveTo>
                      <a:lnTo>
                        <a:pt x="24" y="0"/>
                      </a:lnTo>
                      <a:lnTo>
                        <a:pt x="0" y="18"/>
                      </a:lnTo>
                      <a:lnTo>
                        <a:pt x="66" y="42"/>
                      </a:lnTo>
                      <a:lnTo>
                        <a:pt x="88" y="22"/>
                      </a:lnTo>
                      <a:close/>
                    </a:path>
                  </a:pathLst>
                </a:custGeom>
                <a:solidFill>
                  <a:srgbClr val="005C98"/>
                </a:solidFill>
                <a:ln w="0">
                  <a:solidFill>
                    <a:srgbClr val="005C9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51" name="Freeform 819"/>
                <p:cNvSpPr>
                  <a:spLocks noChangeAspect="1"/>
                </p:cNvSpPr>
                <p:nvPr/>
              </p:nvSpPr>
              <p:spPr bwMode="auto">
                <a:xfrm>
                  <a:off x="802" y="1654"/>
                  <a:ext cx="88" cy="42"/>
                </a:xfrm>
                <a:custGeom>
                  <a:avLst/>
                  <a:gdLst/>
                  <a:ahLst/>
                  <a:cxnLst>
                    <a:cxn ang="0">
                      <a:pos x="88" y="22"/>
                    </a:cxn>
                    <a:cxn ang="0">
                      <a:pos x="24" y="0"/>
                    </a:cxn>
                    <a:cxn ang="0">
                      <a:pos x="0" y="18"/>
                    </a:cxn>
                    <a:cxn ang="0">
                      <a:pos x="66" y="42"/>
                    </a:cxn>
                    <a:cxn ang="0">
                      <a:pos x="88" y="22"/>
                    </a:cxn>
                  </a:cxnLst>
                  <a:rect l="0" t="0" r="r" b="b"/>
                  <a:pathLst>
                    <a:path w="88" h="42">
                      <a:moveTo>
                        <a:pt x="88" y="22"/>
                      </a:moveTo>
                      <a:lnTo>
                        <a:pt x="24" y="0"/>
                      </a:lnTo>
                      <a:lnTo>
                        <a:pt x="0" y="18"/>
                      </a:lnTo>
                      <a:lnTo>
                        <a:pt x="66" y="42"/>
                      </a:lnTo>
                      <a:lnTo>
                        <a:pt x="8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52" name="Freeform 820"/>
                <p:cNvSpPr>
                  <a:spLocks noChangeAspect="1"/>
                </p:cNvSpPr>
                <p:nvPr/>
              </p:nvSpPr>
              <p:spPr bwMode="auto">
                <a:xfrm>
                  <a:off x="778" y="1672"/>
                  <a:ext cx="90" cy="46"/>
                </a:xfrm>
                <a:custGeom>
                  <a:avLst/>
                  <a:gdLst/>
                  <a:ahLst/>
                  <a:cxnLst>
                    <a:cxn ang="0">
                      <a:pos x="90" y="24"/>
                    </a:cxn>
                    <a:cxn ang="0">
                      <a:pos x="24" y="0"/>
                    </a:cxn>
                    <a:cxn ang="0">
                      <a:pos x="0" y="18"/>
                    </a:cxn>
                    <a:cxn ang="0">
                      <a:pos x="66" y="46"/>
                    </a:cxn>
                    <a:cxn ang="0">
                      <a:pos x="90" y="24"/>
                    </a:cxn>
                  </a:cxnLst>
                  <a:rect l="0" t="0" r="r" b="b"/>
                  <a:pathLst>
                    <a:path w="90" h="46">
                      <a:moveTo>
                        <a:pt x="90" y="24"/>
                      </a:moveTo>
                      <a:lnTo>
                        <a:pt x="24" y="0"/>
                      </a:lnTo>
                      <a:lnTo>
                        <a:pt x="0" y="18"/>
                      </a:lnTo>
                      <a:lnTo>
                        <a:pt x="66" y="46"/>
                      </a:lnTo>
                      <a:lnTo>
                        <a:pt x="90" y="24"/>
                      </a:lnTo>
                      <a:close/>
                    </a:path>
                  </a:pathLst>
                </a:custGeom>
                <a:solidFill>
                  <a:srgbClr val="0059A2"/>
                </a:solidFill>
                <a:ln w="0">
                  <a:solidFill>
                    <a:srgbClr val="0059A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53" name="Freeform 821"/>
                <p:cNvSpPr>
                  <a:spLocks noChangeAspect="1"/>
                </p:cNvSpPr>
                <p:nvPr/>
              </p:nvSpPr>
              <p:spPr bwMode="auto">
                <a:xfrm>
                  <a:off x="778" y="1672"/>
                  <a:ext cx="90" cy="46"/>
                </a:xfrm>
                <a:custGeom>
                  <a:avLst/>
                  <a:gdLst/>
                  <a:ahLst/>
                  <a:cxnLst>
                    <a:cxn ang="0">
                      <a:pos x="90" y="24"/>
                    </a:cxn>
                    <a:cxn ang="0">
                      <a:pos x="24" y="0"/>
                    </a:cxn>
                    <a:cxn ang="0">
                      <a:pos x="0" y="18"/>
                    </a:cxn>
                    <a:cxn ang="0">
                      <a:pos x="66" y="46"/>
                    </a:cxn>
                    <a:cxn ang="0">
                      <a:pos x="90" y="24"/>
                    </a:cxn>
                  </a:cxnLst>
                  <a:rect l="0" t="0" r="r" b="b"/>
                  <a:pathLst>
                    <a:path w="90" h="46">
                      <a:moveTo>
                        <a:pt x="90" y="24"/>
                      </a:moveTo>
                      <a:lnTo>
                        <a:pt x="24" y="0"/>
                      </a:lnTo>
                      <a:lnTo>
                        <a:pt x="0" y="18"/>
                      </a:lnTo>
                      <a:lnTo>
                        <a:pt x="66" y="46"/>
                      </a:lnTo>
                      <a:lnTo>
                        <a:pt x="90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54" name="Freeform 822"/>
                <p:cNvSpPr>
                  <a:spLocks noChangeAspect="1"/>
                </p:cNvSpPr>
                <p:nvPr/>
              </p:nvSpPr>
              <p:spPr bwMode="auto">
                <a:xfrm>
                  <a:off x="756" y="1690"/>
                  <a:ext cx="88" cy="50"/>
                </a:xfrm>
                <a:custGeom>
                  <a:avLst/>
                  <a:gdLst/>
                  <a:ahLst/>
                  <a:cxnLst>
                    <a:cxn ang="0">
                      <a:pos x="88" y="28"/>
                    </a:cxn>
                    <a:cxn ang="0">
                      <a:pos x="22" y="0"/>
                    </a:cxn>
                    <a:cxn ang="0">
                      <a:pos x="0" y="20"/>
                    </a:cxn>
                    <a:cxn ang="0">
                      <a:pos x="64" y="50"/>
                    </a:cxn>
                    <a:cxn ang="0">
                      <a:pos x="88" y="28"/>
                    </a:cxn>
                  </a:cxnLst>
                  <a:rect l="0" t="0" r="r" b="b"/>
                  <a:pathLst>
                    <a:path w="88" h="50">
                      <a:moveTo>
                        <a:pt x="88" y="28"/>
                      </a:moveTo>
                      <a:lnTo>
                        <a:pt x="22" y="0"/>
                      </a:lnTo>
                      <a:lnTo>
                        <a:pt x="0" y="20"/>
                      </a:lnTo>
                      <a:lnTo>
                        <a:pt x="64" y="50"/>
                      </a:lnTo>
                      <a:lnTo>
                        <a:pt x="88" y="28"/>
                      </a:lnTo>
                      <a:close/>
                    </a:path>
                  </a:pathLst>
                </a:custGeom>
                <a:solidFill>
                  <a:srgbClr val="0059A7"/>
                </a:solidFill>
                <a:ln w="0">
                  <a:solidFill>
                    <a:srgbClr val="0059A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55" name="Freeform 823"/>
                <p:cNvSpPr>
                  <a:spLocks noChangeAspect="1"/>
                </p:cNvSpPr>
                <p:nvPr/>
              </p:nvSpPr>
              <p:spPr bwMode="auto">
                <a:xfrm>
                  <a:off x="756" y="1690"/>
                  <a:ext cx="88" cy="50"/>
                </a:xfrm>
                <a:custGeom>
                  <a:avLst/>
                  <a:gdLst/>
                  <a:ahLst/>
                  <a:cxnLst>
                    <a:cxn ang="0">
                      <a:pos x="88" y="28"/>
                    </a:cxn>
                    <a:cxn ang="0">
                      <a:pos x="22" y="0"/>
                    </a:cxn>
                    <a:cxn ang="0">
                      <a:pos x="0" y="20"/>
                    </a:cxn>
                    <a:cxn ang="0">
                      <a:pos x="64" y="50"/>
                    </a:cxn>
                    <a:cxn ang="0">
                      <a:pos x="88" y="28"/>
                    </a:cxn>
                  </a:cxnLst>
                  <a:rect l="0" t="0" r="r" b="b"/>
                  <a:pathLst>
                    <a:path w="88" h="50">
                      <a:moveTo>
                        <a:pt x="88" y="28"/>
                      </a:moveTo>
                      <a:lnTo>
                        <a:pt x="22" y="0"/>
                      </a:lnTo>
                      <a:lnTo>
                        <a:pt x="0" y="20"/>
                      </a:lnTo>
                      <a:lnTo>
                        <a:pt x="64" y="50"/>
                      </a:lnTo>
                      <a:lnTo>
                        <a:pt x="88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56" name="Freeform 824"/>
                <p:cNvSpPr>
                  <a:spLocks noChangeAspect="1"/>
                </p:cNvSpPr>
                <p:nvPr/>
              </p:nvSpPr>
              <p:spPr bwMode="auto">
                <a:xfrm>
                  <a:off x="732" y="1710"/>
                  <a:ext cx="88" cy="56"/>
                </a:xfrm>
                <a:custGeom>
                  <a:avLst/>
                  <a:gdLst/>
                  <a:ahLst/>
                  <a:cxnLst>
                    <a:cxn ang="0">
                      <a:pos x="88" y="30"/>
                    </a:cxn>
                    <a:cxn ang="0">
                      <a:pos x="24" y="0"/>
                    </a:cxn>
                    <a:cxn ang="0">
                      <a:pos x="0" y="22"/>
                    </a:cxn>
                    <a:cxn ang="0">
                      <a:pos x="64" y="56"/>
                    </a:cxn>
                    <a:cxn ang="0">
                      <a:pos x="88" y="30"/>
                    </a:cxn>
                  </a:cxnLst>
                  <a:rect l="0" t="0" r="r" b="b"/>
                  <a:pathLst>
                    <a:path w="88" h="56">
                      <a:moveTo>
                        <a:pt x="88" y="30"/>
                      </a:moveTo>
                      <a:lnTo>
                        <a:pt x="24" y="0"/>
                      </a:lnTo>
                      <a:lnTo>
                        <a:pt x="0" y="22"/>
                      </a:lnTo>
                      <a:lnTo>
                        <a:pt x="64" y="56"/>
                      </a:lnTo>
                      <a:lnTo>
                        <a:pt x="88" y="30"/>
                      </a:lnTo>
                      <a:close/>
                    </a:path>
                  </a:pathLst>
                </a:custGeom>
                <a:solidFill>
                  <a:srgbClr val="005AAB"/>
                </a:solidFill>
                <a:ln w="0">
                  <a:solidFill>
                    <a:srgbClr val="005AA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57" name="Freeform 825"/>
                <p:cNvSpPr>
                  <a:spLocks noChangeAspect="1"/>
                </p:cNvSpPr>
                <p:nvPr/>
              </p:nvSpPr>
              <p:spPr bwMode="auto">
                <a:xfrm>
                  <a:off x="732" y="1710"/>
                  <a:ext cx="88" cy="56"/>
                </a:xfrm>
                <a:custGeom>
                  <a:avLst/>
                  <a:gdLst/>
                  <a:ahLst/>
                  <a:cxnLst>
                    <a:cxn ang="0">
                      <a:pos x="88" y="30"/>
                    </a:cxn>
                    <a:cxn ang="0">
                      <a:pos x="24" y="0"/>
                    </a:cxn>
                    <a:cxn ang="0">
                      <a:pos x="0" y="22"/>
                    </a:cxn>
                    <a:cxn ang="0">
                      <a:pos x="64" y="56"/>
                    </a:cxn>
                    <a:cxn ang="0">
                      <a:pos x="88" y="30"/>
                    </a:cxn>
                  </a:cxnLst>
                  <a:rect l="0" t="0" r="r" b="b"/>
                  <a:pathLst>
                    <a:path w="88" h="56">
                      <a:moveTo>
                        <a:pt x="88" y="30"/>
                      </a:moveTo>
                      <a:lnTo>
                        <a:pt x="24" y="0"/>
                      </a:lnTo>
                      <a:lnTo>
                        <a:pt x="0" y="22"/>
                      </a:lnTo>
                      <a:lnTo>
                        <a:pt x="64" y="56"/>
                      </a:lnTo>
                      <a:lnTo>
                        <a:pt x="88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58" name="Freeform 826"/>
                <p:cNvSpPr>
                  <a:spLocks noChangeAspect="1"/>
                </p:cNvSpPr>
                <p:nvPr/>
              </p:nvSpPr>
              <p:spPr bwMode="auto">
                <a:xfrm>
                  <a:off x="708" y="1732"/>
                  <a:ext cx="88" cy="58"/>
                </a:xfrm>
                <a:custGeom>
                  <a:avLst/>
                  <a:gdLst/>
                  <a:ahLst/>
                  <a:cxnLst>
                    <a:cxn ang="0">
                      <a:pos x="88" y="34"/>
                    </a:cxn>
                    <a:cxn ang="0">
                      <a:pos x="24" y="0"/>
                    </a:cxn>
                    <a:cxn ang="0">
                      <a:pos x="0" y="20"/>
                    </a:cxn>
                    <a:cxn ang="0">
                      <a:pos x="64" y="58"/>
                    </a:cxn>
                    <a:cxn ang="0">
                      <a:pos x="88" y="34"/>
                    </a:cxn>
                  </a:cxnLst>
                  <a:rect l="0" t="0" r="r" b="b"/>
                  <a:pathLst>
                    <a:path w="88" h="58">
                      <a:moveTo>
                        <a:pt x="88" y="34"/>
                      </a:moveTo>
                      <a:lnTo>
                        <a:pt x="24" y="0"/>
                      </a:lnTo>
                      <a:lnTo>
                        <a:pt x="0" y="20"/>
                      </a:lnTo>
                      <a:lnTo>
                        <a:pt x="64" y="58"/>
                      </a:lnTo>
                      <a:lnTo>
                        <a:pt x="88" y="34"/>
                      </a:lnTo>
                      <a:close/>
                    </a:path>
                  </a:pathLst>
                </a:custGeom>
                <a:solidFill>
                  <a:srgbClr val="0060A8"/>
                </a:solidFill>
                <a:ln w="0">
                  <a:solidFill>
                    <a:srgbClr val="0060A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59" name="Freeform 827"/>
                <p:cNvSpPr>
                  <a:spLocks noChangeAspect="1"/>
                </p:cNvSpPr>
                <p:nvPr/>
              </p:nvSpPr>
              <p:spPr bwMode="auto">
                <a:xfrm>
                  <a:off x="708" y="1732"/>
                  <a:ext cx="88" cy="58"/>
                </a:xfrm>
                <a:custGeom>
                  <a:avLst/>
                  <a:gdLst/>
                  <a:ahLst/>
                  <a:cxnLst>
                    <a:cxn ang="0">
                      <a:pos x="88" y="34"/>
                    </a:cxn>
                    <a:cxn ang="0">
                      <a:pos x="24" y="0"/>
                    </a:cxn>
                    <a:cxn ang="0">
                      <a:pos x="0" y="20"/>
                    </a:cxn>
                    <a:cxn ang="0">
                      <a:pos x="64" y="58"/>
                    </a:cxn>
                    <a:cxn ang="0">
                      <a:pos x="88" y="34"/>
                    </a:cxn>
                  </a:cxnLst>
                  <a:rect l="0" t="0" r="r" b="b"/>
                  <a:pathLst>
                    <a:path w="88" h="58">
                      <a:moveTo>
                        <a:pt x="88" y="34"/>
                      </a:moveTo>
                      <a:lnTo>
                        <a:pt x="24" y="0"/>
                      </a:lnTo>
                      <a:lnTo>
                        <a:pt x="0" y="20"/>
                      </a:lnTo>
                      <a:lnTo>
                        <a:pt x="64" y="58"/>
                      </a:lnTo>
                      <a:lnTo>
                        <a:pt x="88" y="3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60" name="Freeform 828"/>
                <p:cNvSpPr>
                  <a:spLocks noChangeAspect="1"/>
                </p:cNvSpPr>
                <p:nvPr/>
              </p:nvSpPr>
              <p:spPr bwMode="auto">
                <a:xfrm>
                  <a:off x="684" y="1752"/>
                  <a:ext cx="88" cy="60"/>
                </a:xfrm>
                <a:custGeom>
                  <a:avLst/>
                  <a:gdLst/>
                  <a:ahLst/>
                  <a:cxnLst>
                    <a:cxn ang="0">
                      <a:pos x="88" y="38"/>
                    </a:cxn>
                    <a:cxn ang="0">
                      <a:pos x="24" y="0"/>
                    </a:cxn>
                    <a:cxn ang="0">
                      <a:pos x="0" y="20"/>
                    </a:cxn>
                    <a:cxn ang="0">
                      <a:pos x="64" y="60"/>
                    </a:cxn>
                    <a:cxn ang="0">
                      <a:pos x="88" y="38"/>
                    </a:cxn>
                  </a:cxnLst>
                  <a:rect l="0" t="0" r="r" b="b"/>
                  <a:pathLst>
                    <a:path w="88" h="60">
                      <a:moveTo>
                        <a:pt x="88" y="38"/>
                      </a:moveTo>
                      <a:lnTo>
                        <a:pt x="24" y="0"/>
                      </a:lnTo>
                      <a:lnTo>
                        <a:pt x="0" y="20"/>
                      </a:lnTo>
                      <a:lnTo>
                        <a:pt x="64" y="60"/>
                      </a:lnTo>
                      <a:lnTo>
                        <a:pt x="88" y="38"/>
                      </a:lnTo>
                      <a:close/>
                    </a:path>
                  </a:pathLst>
                </a:custGeom>
                <a:solidFill>
                  <a:srgbClr val="006A9E"/>
                </a:solidFill>
                <a:ln w="0">
                  <a:solidFill>
                    <a:srgbClr val="006A9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61" name="Freeform 829"/>
                <p:cNvSpPr>
                  <a:spLocks noChangeAspect="1"/>
                </p:cNvSpPr>
                <p:nvPr/>
              </p:nvSpPr>
              <p:spPr bwMode="auto">
                <a:xfrm>
                  <a:off x="684" y="1752"/>
                  <a:ext cx="88" cy="60"/>
                </a:xfrm>
                <a:custGeom>
                  <a:avLst/>
                  <a:gdLst/>
                  <a:ahLst/>
                  <a:cxnLst>
                    <a:cxn ang="0">
                      <a:pos x="88" y="38"/>
                    </a:cxn>
                    <a:cxn ang="0">
                      <a:pos x="24" y="0"/>
                    </a:cxn>
                    <a:cxn ang="0">
                      <a:pos x="0" y="20"/>
                    </a:cxn>
                    <a:cxn ang="0">
                      <a:pos x="64" y="60"/>
                    </a:cxn>
                    <a:cxn ang="0">
                      <a:pos x="88" y="38"/>
                    </a:cxn>
                  </a:cxnLst>
                  <a:rect l="0" t="0" r="r" b="b"/>
                  <a:pathLst>
                    <a:path w="88" h="60">
                      <a:moveTo>
                        <a:pt x="88" y="38"/>
                      </a:moveTo>
                      <a:lnTo>
                        <a:pt x="24" y="0"/>
                      </a:lnTo>
                      <a:lnTo>
                        <a:pt x="0" y="20"/>
                      </a:lnTo>
                      <a:lnTo>
                        <a:pt x="64" y="60"/>
                      </a:lnTo>
                      <a:lnTo>
                        <a:pt x="88" y="3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62" name="Freeform 830"/>
                <p:cNvSpPr>
                  <a:spLocks noChangeAspect="1"/>
                </p:cNvSpPr>
                <p:nvPr/>
              </p:nvSpPr>
              <p:spPr bwMode="auto">
                <a:xfrm>
                  <a:off x="658" y="1772"/>
                  <a:ext cx="90" cy="58"/>
                </a:xfrm>
                <a:custGeom>
                  <a:avLst/>
                  <a:gdLst/>
                  <a:ahLst/>
                  <a:cxnLst>
                    <a:cxn ang="0">
                      <a:pos x="90" y="40"/>
                    </a:cxn>
                    <a:cxn ang="0">
                      <a:pos x="26" y="0"/>
                    </a:cxn>
                    <a:cxn ang="0">
                      <a:pos x="0" y="16"/>
                    </a:cxn>
                    <a:cxn ang="0">
                      <a:pos x="66" y="58"/>
                    </a:cxn>
                    <a:cxn ang="0">
                      <a:pos x="90" y="40"/>
                    </a:cxn>
                  </a:cxnLst>
                  <a:rect l="0" t="0" r="r" b="b"/>
                  <a:pathLst>
                    <a:path w="90" h="58">
                      <a:moveTo>
                        <a:pt x="90" y="40"/>
                      </a:moveTo>
                      <a:lnTo>
                        <a:pt x="26" y="0"/>
                      </a:lnTo>
                      <a:lnTo>
                        <a:pt x="0" y="16"/>
                      </a:lnTo>
                      <a:lnTo>
                        <a:pt x="66" y="58"/>
                      </a:lnTo>
                      <a:lnTo>
                        <a:pt x="90" y="40"/>
                      </a:lnTo>
                      <a:close/>
                    </a:path>
                  </a:pathLst>
                </a:custGeom>
                <a:solidFill>
                  <a:srgbClr val="00788D"/>
                </a:solidFill>
                <a:ln w="0">
                  <a:solidFill>
                    <a:srgbClr val="00788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63" name="Freeform 831"/>
                <p:cNvSpPr>
                  <a:spLocks noChangeAspect="1"/>
                </p:cNvSpPr>
                <p:nvPr/>
              </p:nvSpPr>
              <p:spPr bwMode="auto">
                <a:xfrm>
                  <a:off x="658" y="1772"/>
                  <a:ext cx="90" cy="58"/>
                </a:xfrm>
                <a:custGeom>
                  <a:avLst/>
                  <a:gdLst/>
                  <a:ahLst/>
                  <a:cxnLst>
                    <a:cxn ang="0">
                      <a:pos x="90" y="40"/>
                    </a:cxn>
                    <a:cxn ang="0">
                      <a:pos x="26" y="0"/>
                    </a:cxn>
                    <a:cxn ang="0">
                      <a:pos x="0" y="16"/>
                    </a:cxn>
                    <a:cxn ang="0">
                      <a:pos x="66" y="58"/>
                    </a:cxn>
                    <a:cxn ang="0">
                      <a:pos x="90" y="40"/>
                    </a:cxn>
                  </a:cxnLst>
                  <a:rect l="0" t="0" r="r" b="b"/>
                  <a:pathLst>
                    <a:path w="90" h="58">
                      <a:moveTo>
                        <a:pt x="90" y="40"/>
                      </a:moveTo>
                      <a:lnTo>
                        <a:pt x="26" y="0"/>
                      </a:lnTo>
                      <a:lnTo>
                        <a:pt x="0" y="16"/>
                      </a:lnTo>
                      <a:lnTo>
                        <a:pt x="66" y="58"/>
                      </a:lnTo>
                      <a:lnTo>
                        <a:pt x="90" y="4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64" name="Freeform 832"/>
                <p:cNvSpPr>
                  <a:spLocks noChangeAspect="1"/>
                </p:cNvSpPr>
                <p:nvPr/>
              </p:nvSpPr>
              <p:spPr bwMode="auto">
                <a:xfrm>
                  <a:off x="632" y="1788"/>
                  <a:ext cx="92" cy="54"/>
                </a:xfrm>
                <a:custGeom>
                  <a:avLst/>
                  <a:gdLst/>
                  <a:ahLst/>
                  <a:cxnLst>
                    <a:cxn ang="0">
                      <a:pos x="92" y="42"/>
                    </a:cxn>
                    <a:cxn ang="0">
                      <a:pos x="26" y="0"/>
                    </a:cxn>
                    <a:cxn ang="0">
                      <a:pos x="0" y="12"/>
                    </a:cxn>
                    <a:cxn ang="0">
                      <a:pos x="66" y="54"/>
                    </a:cxn>
                    <a:cxn ang="0">
                      <a:pos x="92" y="42"/>
                    </a:cxn>
                  </a:cxnLst>
                  <a:rect l="0" t="0" r="r" b="b"/>
                  <a:pathLst>
                    <a:path w="92" h="54">
                      <a:moveTo>
                        <a:pt x="92" y="42"/>
                      </a:move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66" y="54"/>
                      </a:lnTo>
                      <a:lnTo>
                        <a:pt x="92" y="42"/>
                      </a:lnTo>
                      <a:close/>
                    </a:path>
                  </a:pathLst>
                </a:custGeom>
                <a:solidFill>
                  <a:srgbClr val="008A6E"/>
                </a:solidFill>
                <a:ln w="0">
                  <a:solidFill>
                    <a:srgbClr val="008A6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65" name="Freeform 833"/>
                <p:cNvSpPr>
                  <a:spLocks noChangeAspect="1"/>
                </p:cNvSpPr>
                <p:nvPr/>
              </p:nvSpPr>
              <p:spPr bwMode="auto">
                <a:xfrm>
                  <a:off x="632" y="1788"/>
                  <a:ext cx="92" cy="54"/>
                </a:xfrm>
                <a:custGeom>
                  <a:avLst/>
                  <a:gdLst/>
                  <a:ahLst/>
                  <a:cxnLst>
                    <a:cxn ang="0">
                      <a:pos x="92" y="42"/>
                    </a:cxn>
                    <a:cxn ang="0">
                      <a:pos x="26" y="0"/>
                    </a:cxn>
                    <a:cxn ang="0">
                      <a:pos x="0" y="12"/>
                    </a:cxn>
                    <a:cxn ang="0">
                      <a:pos x="66" y="54"/>
                    </a:cxn>
                    <a:cxn ang="0">
                      <a:pos x="92" y="42"/>
                    </a:cxn>
                  </a:cxnLst>
                  <a:rect l="0" t="0" r="r" b="b"/>
                  <a:pathLst>
                    <a:path w="92" h="54">
                      <a:moveTo>
                        <a:pt x="92" y="42"/>
                      </a:move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66" y="54"/>
                      </a:lnTo>
                      <a:lnTo>
                        <a:pt x="92" y="4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66" name="Freeform 834"/>
                <p:cNvSpPr>
                  <a:spLocks noChangeAspect="1"/>
                </p:cNvSpPr>
                <p:nvPr/>
              </p:nvSpPr>
              <p:spPr bwMode="auto">
                <a:xfrm>
                  <a:off x="1642" y="1352"/>
                  <a:ext cx="84" cy="34"/>
                </a:xfrm>
                <a:custGeom>
                  <a:avLst/>
                  <a:gdLst/>
                  <a:ahLst/>
                  <a:cxnLst>
                    <a:cxn ang="0">
                      <a:pos x="84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8" y="34"/>
                    </a:cxn>
                    <a:cxn ang="0">
                      <a:pos x="84" y="26"/>
                    </a:cxn>
                  </a:cxnLst>
                  <a:rect l="0" t="0" r="r" b="b"/>
                  <a:pathLst>
                    <a:path w="84" h="34">
                      <a:moveTo>
                        <a:pt x="84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8" y="34"/>
                      </a:lnTo>
                      <a:lnTo>
                        <a:pt x="84" y="26"/>
                      </a:lnTo>
                      <a:close/>
                    </a:path>
                  </a:pathLst>
                </a:custGeom>
                <a:solidFill>
                  <a:srgbClr val="00896F"/>
                </a:solidFill>
                <a:ln w="0">
                  <a:solidFill>
                    <a:srgbClr val="0089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67" name="Freeform 835"/>
                <p:cNvSpPr>
                  <a:spLocks noChangeAspect="1"/>
                </p:cNvSpPr>
                <p:nvPr/>
              </p:nvSpPr>
              <p:spPr bwMode="auto">
                <a:xfrm>
                  <a:off x="1642" y="1352"/>
                  <a:ext cx="84" cy="34"/>
                </a:xfrm>
                <a:custGeom>
                  <a:avLst/>
                  <a:gdLst/>
                  <a:ahLst/>
                  <a:cxnLst>
                    <a:cxn ang="0">
                      <a:pos x="84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8" y="34"/>
                    </a:cxn>
                    <a:cxn ang="0">
                      <a:pos x="84" y="26"/>
                    </a:cxn>
                  </a:cxnLst>
                  <a:rect l="0" t="0" r="r" b="b"/>
                  <a:pathLst>
                    <a:path w="84" h="34">
                      <a:moveTo>
                        <a:pt x="84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8" y="34"/>
                      </a:lnTo>
                      <a:lnTo>
                        <a:pt x="84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68" name="Freeform 836"/>
                <p:cNvSpPr>
                  <a:spLocks noChangeAspect="1"/>
                </p:cNvSpPr>
                <p:nvPr/>
              </p:nvSpPr>
              <p:spPr bwMode="auto">
                <a:xfrm>
                  <a:off x="1628" y="1360"/>
                  <a:ext cx="82" cy="34"/>
                </a:xfrm>
                <a:custGeom>
                  <a:avLst/>
                  <a:gdLst/>
                  <a:ahLst/>
                  <a:cxnLst>
                    <a:cxn ang="0">
                      <a:pos x="82" y="26"/>
                    </a:cxn>
                    <a:cxn ang="0">
                      <a:pos x="14" y="0"/>
                    </a:cxn>
                    <a:cxn ang="0">
                      <a:pos x="0" y="8"/>
                    </a:cxn>
                    <a:cxn ang="0">
                      <a:pos x="68" y="34"/>
                    </a:cxn>
                    <a:cxn ang="0">
                      <a:pos x="82" y="26"/>
                    </a:cxn>
                  </a:cxnLst>
                  <a:rect l="0" t="0" r="r" b="b"/>
                  <a:pathLst>
                    <a:path w="82" h="34">
                      <a:moveTo>
                        <a:pt x="82" y="26"/>
                      </a:moveTo>
                      <a:lnTo>
                        <a:pt x="14" y="0"/>
                      </a:lnTo>
                      <a:lnTo>
                        <a:pt x="0" y="8"/>
                      </a:lnTo>
                      <a:lnTo>
                        <a:pt x="68" y="34"/>
                      </a:lnTo>
                      <a:lnTo>
                        <a:pt x="82" y="26"/>
                      </a:lnTo>
                      <a:close/>
                    </a:path>
                  </a:pathLst>
                </a:custGeom>
                <a:solidFill>
                  <a:srgbClr val="00896F"/>
                </a:solidFill>
                <a:ln w="0">
                  <a:solidFill>
                    <a:srgbClr val="0089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69" name="Freeform 837"/>
                <p:cNvSpPr>
                  <a:spLocks noChangeAspect="1"/>
                </p:cNvSpPr>
                <p:nvPr/>
              </p:nvSpPr>
              <p:spPr bwMode="auto">
                <a:xfrm>
                  <a:off x="1628" y="1360"/>
                  <a:ext cx="82" cy="34"/>
                </a:xfrm>
                <a:custGeom>
                  <a:avLst/>
                  <a:gdLst/>
                  <a:ahLst/>
                  <a:cxnLst>
                    <a:cxn ang="0">
                      <a:pos x="82" y="26"/>
                    </a:cxn>
                    <a:cxn ang="0">
                      <a:pos x="14" y="0"/>
                    </a:cxn>
                    <a:cxn ang="0">
                      <a:pos x="0" y="8"/>
                    </a:cxn>
                    <a:cxn ang="0">
                      <a:pos x="68" y="34"/>
                    </a:cxn>
                    <a:cxn ang="0">
                      <a:pos x="82" y="26"/>
                    </a:cxn>
                  </a:cxnLst>
                  <a:rect l="0" t="0" r="r" b="b"/>
                  <a:pathLst>
                    <a:path w="82" h="34">
                      <a:moveTo>
                        <a:pt x="82" y="26"/>
                      </a:moveTo>
                      <a:lnTo>
                        <a:pt x="14" y="0"/>
                      </a:lnTo>
                      <a:lnTo>
                        <a:pt x="0" y="8"/>
                      </a:lnTo>
                      <a:lnTo>
                        <a:pt x="68" y="34"/>
                      </a:lnTo>
                      <a:lnTo>
                        <a:pt x="82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70" name="Freeform 838"/>
                <p:cNvSpPr>
                  <a:spLocks noChangeAspect="1"/>
                </p:cNvSpPr>
                <p:nvPr/>
              </p:nvSpPr>
              <p:spPr bwMode="auto">
                <a:xfrm>
                  <a:off x="1612" y="1368"/>
                  <a:ext cx="84" cy="34"/>
                </a:xfrm>
                <a:custGeom>
                  <a:avLst/>
                  <a:gdLst/>
                  <a:ahLst/>
                  <a:cxnLst>
                    <a:cxn ang="0">
                      <a:pos x="84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8" y="34"/>
                    </a:cxn>
                    <a:cxn ang="0">
                      <a:pos x="84" y="26"/>
                    </a:cxn>
                  </a:cxnLst>
                  <a:rect l="0" t="0" r="r" b="b"/>
                  <a:pathLst>
                    <a:path w="84" h="34">
                      <a:moveTo>
                        <a:pt x="84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8" y="34"/>
                      </a:lnTo>
                      <a:lnTo>
                        <a:pt x="84" y="26"/>
                      </a:lnTo>
                      <a:close/>
                    </a:path>
                  </a:pathLst>
                </a:custGeom>
                <a:solidFill>
                  <a:srgbClr val="00896F"/>
                </a:solidFill>
                <a:ln w="0">
                  <a:solidFill>
                    <a:srgbClr val="0089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71" name="Freeform 839"/>
                <p:cNvSpPr>
                  <a:spLocks noChangeAspect="1"/>
                </p:cNvSpPr>
                <p:nvPr/>
              </p:nvSpPr>
              <p:spPr bwMode="auto">
                <a:xfrm>
                  <a:off x="1612" y="1368"/>
                  <a:ext cx="84" cy="34"/>
                </a:xfrm>
                <a:custGeom>
                  <a:avLst/>
                  <a:gdLst/>
                  <a:ahLst/>
                  <a:cxnLst>
                    <a:cxn ang="0">
                      <a:pos x="84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8" y="34"/>
                    </a:cxn>
                    <a:cxn ang="0">
                      <a:pos x="84" y="26"/>
                    </a:cxn>
                  </a:cxnLst>
                  <a:rect l="0" t="0" r="r" b="b"/>
                  <a:pathLst>
                    <a:path w="84" h="34">
                      <a:moveTo>
                        <a:pt x="84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8" y="34"/>
                      </a:lnTo>
                      <a:lnTo>
                        <a:pt x="84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72" name="Freeform 840"/>
                <p:cNvSpPr>
                  <a:spLocks noChangeAspect="1"/>
                </p:cNvSpPr>
                <p:nvPr/>
              </p:nvSpPr>
              <p:spPr bwMode="auto">
                <a:xfrm>
                  <a:off x="1598" y="1376"/>
                  <a:ext cx="82" cy="34"/>
                </a:xfrm>
                <a:custGeom>
                  <a:avLst/>
                  <a:gdLst/>
                  <a:ahLst/>
                  <a:cxnLst>
                    <a:cxn ang="0">
                      <a:pos x="82" y="26"/>
                    </a:cxn>
                    <a:cxn ang="0">
                      <a:pos x="14" y="0"/>
                    </a:cxn>
                    <a:cxn ang="0">
                      <a:pos x="0" y="8"/>
                    </a:cxn>
                    <a:cxn ang="0">
                      <a:pos x="66" y="34"/>
                    </a:cxn>
                    <a:cxn ang="0">
                      <a:pos x="82" y="26"/>
                    </a:cxn>
                  </a:cxnLst>
                  <a:rect l="0" t="0" r="r" b="b"/>
                  <a:pathLst>
                    <a:path w="82" h="34">
                      <a:moveTo>
                        <a:pt x="82" y="26"/>
                      </a:moveTo>
                      <a:lnTo>
                        <a:pt x="14" y="0"/>
                      </a:lnTo>
                      <a:lnTo>
                        <a:pt x="0" y="8"/>
                      </a:lnTo>
                      <a:lnTo>
                        <a:pt x="66" y="34"/>
                      </a:lnTo>
                      <a:lnTo>
                        <a:pt x="82" y="26"/>
                      </a:lnTo>
                      <a:close/>
                    </a:path>
                  </a:pathLst>
                </a:custGeom>
                <a:solidFill>
                  <a:srgbClr val="00896F"/>
                </a:solidFill>
                <a:ln w="0">
                  <a:solidFill>
                    <a:srgbClr val="0089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73" name="Freeform 841"/>
                <p:cNvSpPr>
                  <a:spLocks noChangeAspect="1"/>
                </p:cNvSpPr>
                <p:nvPr/>
              </p:nvSpPr>
              <p:spPr bwMode="auto">
                <a:xfrm>
                  <a:off x="1598" y="1376"/>
                  <a:ext cx="82" cy="34"/>
                </a:xfrm>
                <a:custGeom>
                  <a:avLst/>
                  <a:gdLst/>
                  <a:ahLst/>
                  <a:cxnLst>
                    <a:cxn ang="0">
                      <a:pos x="82" y="26"/>
                    </a:cxn>
                    <a:cxn ang="0">
                      <a:pos x="14" y="0"/>
                    </a:cxn>
                    <a:cxn ang="0">
                      <a:pos x="0" y="8"/>
                    </a:cxn>
                    <a:cxn ang="0">
                      <a:pos x="66" y="34"/>
                    </a:cxn>
                    <a:cxn ang="0">
                      <a:pos x="82" y="26"/>
                    </a:cxn>
                  </a:cxnLst>
                  <a:rect l="0" t="0" r="r" b="b"/>
                  <a:pathLst>
                    <a:path w="82" h="34">
                      <a:moveTo>
                        <a:pt x="82" y="26"/>
                      </a:moveTo>
                      <a:lnTo>
                        <a:pt x="14" y="0"/>
                      </a:lnTo>
                      <a:lnTo>
                        <a:pt x="0" y="8"/>
                      </a:lnTo>
                      <a:lnTo>
                        <a:pt x="66" y="34"/>
                      </a:lnTo>
                      <a:lnTo>
                        <a:pt x="82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74" name="Freeform 842"/>
                <p:cNvSpPr>
                  <a:spLocks noChangeAspect="1"/>
                </p:cNvSpPr>
                <p:nvPr/>
              </p:nvSpPr>
              <p:spPr bwMode="auto">
                <a:xfrm>
                  <a:off x="1582" y="1384"/>
                  <a:ext cx="82" cy="34"/>
                </a:xfrm>
                <a:custGeom>
                  <a:avLst/>
                  <a:gdLst/>
                  <a:ahLst/>
                  <a:cxnLst>
                    <a:cxn ang="0">
                      <a:pos x="82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8" y="34"/>
                    </a:cxn>
                    <a:cxn ang="0">
                      <a:pos x="82" y="26"/>
                    </a:cxn>
                  </a:cxnLst>
                  <a:rect l="0" t="0" r="r" b="b"/>
                  <a:pathLst>
                    <a:path w="82" h="34">
                      <a:moveTo>
                        <a:pt x="82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8" y="34"/>
                      </a:lnTo>
                      <a:lnTo>
                        <a:pt x="82" y="26"/>
                      </a:lnTo>
                      <a:close/>
                    </a:path>
                  </a:pathLst>
                </a:custGeom>
                <a:solidFill>
                  <a:srgbClr val="008A6F"/>
                </a:solidFill>
                <a:ln w="0">
                  <a:solidFill>
                    <a:srgbClr val="008A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75" name="Freeform 843"/>
                <p:cNvSpPr>
                  <a:spLocks noChangeAspect="1"/>
                </p:cNvSpPr>
                <p:nvPr/>
              </p:nvSpPr>
              <p:spPr bwMode="auto">
                <a:xfrm>
                  <a:off x="1582" y="1384"/>
                  <a:ext cx="82" cy="34"/>
                </a:xfrm>
                <a:custGeom>
                  <a:avLst/>
                  <a:gdLst/>
                  <a:ahLst/>
                  <a:cxnLst>
                    <a:cxn ang="0">
                      <a:pos x="82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8" y="34"/>
                    </a:cxn>
                    <a:cxn ang="0">
                      <a:pos x="82" y="26"/>
                    </a:cxn>
                  </a:cxnLst>
                  <a:rect l="0" t="0" r="r" b="b"/>
                  <a:pathLst>
                    <a:path w="82" h="34">
                      <a:moveTo>
                        <a:pt x="82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8" y="34"/>
                      </a:lnTo>
                      <a:lnTo>
                        <a:pt x="82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76" name="Freeform 844"/>
                <p:cNvSpPr>
                  <a:spLocks noChangeAspect="1"/>
                </p:cNvSpPr>
                <p:nvPr/>
              </p:nvSpPr>
              <p:spPr bwMode="auto">
                <a:xfrm>
                  <a:off x="1566" y="1392"/>
                  <a:ext cx="84" cy="34"/>
                </a:xfrm>
                <a:custGeom>
                  <a:avLst/>
                  <a:gdLst/>
                  <a:ahLst/>
                  <a:cxnLst>
                    <a:cxn ang="0">
                      <a:pos x="84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8" y="34"/>
                    </a:cxn>
                    <a:cxn ang="0">
                      <a:pos x="84" y="26"/>
                    </a:cxn>
                  </a:cxnLst>
                  <a:rect l="0" t="0" r="r" b="b"/>
                  <a:pathLst>
                    <a:path w="84" h="34">
                      <a:moveTo>
                        <a:pt x="84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8" y="34"/>
                      </a:lnTo>
                      <a:lnTo>
                        <a:pt x="84" y="26"/>
                      </a:lnTo>
                      <a:close/>
                    </a:path>
                  </a:pathLst>
                </a:custGeom>
                <a:solidFill>
                  <a:srgbClr val="008A6F"/>
                </a:solidFill>
                <a:ln w="0">
                  <a:solidFill>
                    <a:srgbClr val="008A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77" name="Freeform 845"/>
                <p:cNvSpPr>
                  <a:spLocks noChangeAspect="1"/>
                </p:cNvSpPr>
                <p:nvPr/>
              </p:nvSpPr>
              <p:spPr bwMode="auto">
                <a:xfrm>
                  <a:off x="1566" y="1392"/>
                  <a:ext cx="84" cy="34"/>
                </a:xfrm>
                <a:custGeom>
                  <a:avLst/>
                  <a:gdLst/>
                  <a:ahLst/>
                  <a:cxnLst>
                    <a:cxn ang="0">
                      <a:pos x="84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8" y="34"/>
                    </a:cxn>
                    <a:cxn ang="0">
                      <a:pos x="84" y="26"/>
                    </a:cxn>
                  </a:cxnLst>
                  <a:rect l="0" t="0" r="r" b="b"/>
                  <a:pathLst>
                    <a:path w="84" h="34">
                      <a:moveTo>
                        <a:pt x="84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8" y="34"/>
                      </a:lnTo>
                      <a:lnTo>
                        <a:pt x="84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78" name="Freeform 846"/>
                <p:cNvSpPr>
                  <a:spLocks noChangeAspect="1"/>
                </p:cNvSpPr>
                <p:nvPr/>
              </p:nvSpPr>
              <p:spPr bwMode="auto">
                <a:xfrm>
                  <a:off x="1550" y="1400"/>
                  <a:ext cx="84" cy="36"/>
                </a:xfrm>
                <a:custGeom>
                  <a:avLst/>
                  <a:gdLst/>
                  <a:ahLst/>
                  <a:cxnLst>
                    <a:cxn ang="0">
                      <a:pos x="84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8" y="36"/>
                    </a:cxn>
                    <a:cxn ang="0">
                      <a:pos x="84" y="26"/>
                    </a:cxn>
                  </a:cxnLst>
                  <a:rect l="0" t="0" r="r" b="b"/>
                  <a:pathLst>
                    <a:path w="84" h="36">
                      <a:moveTo>
                        <a:pt x="84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8" y="36"/>
                      </a:lnTo>
                      <a:lnTo>
                        <a:pt x="84" y="26"/>
                      </a:lnTo>
                      <a:close/>
                    </a:path>
                  </a:pathLst>
                </a:custGeom>
                <a:solidFill>
                  <a:srgbClr val="008A6E"/>
                </a:solidFill>
                <a:ln w="0">
                  <a:solidFill>
                    <a:srgbClr val="008A6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79" name="Freeform 847"/>
                <p:cNvSpPr>
                  <a:spLocks noChangeAspect="1"/>
                </p:cNvSpPr>
                <p:nvPr/>
              </p:nvSpPr>
              <p:spPr bwMode="auto">
                <a:xfrm>
                  <a:off x="1550" y="1400"/>
                  <a:ext cx="84" cy="36"/>
                </a:xfrm>
                <a:custGeom>
                  <a:avLst/>
                  <a:gdLst/>
                  <a:ahLst/>
                  <a:cxnLst>
                    <a:cxn ang="0">
                      <a:pos x="84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8" y="36"/>
                    </a:cxn>
                    <a:cxn ang="0">
                      <a:pos x="84" y="26"/>
                    </a:cxn>
                  </a:cxnLst>
                  <a:rect l="0" t="0" r="r" b="b"/>
                  <a:pathLst>
                    <a:path w="84" h="36">
                      <a:moveTo>
                        <a:pt x="84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8" y="36"/>
                      </a:lnTo>
                      <a:lnTo>
                        <a:pt x="84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80" name="Freeform 848"/>
                <p:cNvSpPr>
                  <a:spLocks noChangeAspect="1"/>
                </p:cNvSpPr>
                <p:nvPr/>
              </p:nvSpPr>
              <p:spPr bwMode="auto">
                <a:xfrm>
                  <a:off x="1534" y="1408"/>
                  <a:ext cx="84" cy="36"/>
                </a:xfrm>
                <a:custGeom>
                  <a:avLst/>
                  <a:gdLst/>
                  <a:ahLst/>
                  <a:cxnLst>
                    <a:cxn ang="0">
                      <a:pos x="84" y="28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8" y="36"/>
                    </a:cxn>
                    <a:cxn ang="0">
                      <a:pos x="84" y="28"/>
                    </a:cxn>
                  </a:cxnLst>
                  <a:rect l="0" t="0" r="r" b="b"/>
                  <a:pathLst>
                    <a:path w="84" h="36">
                      <a:moveTo>
                        <a:pt x="84" y="28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8" y="36"/>
                      </a:lnTo>
                      <a:lnTo>
                        <a:pt x="84" y="28"/>
                      </a:lnTo>
                      <a:close/>
                    </a:path>
                  </a:pathLst>
                </a:custGeom>
                <a:solidFill>
                  <a:srgbClr val="008A6E"/>
                </a:solidFill>
                <a:ln w="0">
                  <a:solidFill>
                    <a:srgbClr val="008A6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81" name="Freeform 849"/>
                <p:cNvSpPr>
                  <a:spLocks noChangeAspect="1"/>
                </p:cNvSpPr>
                <p:nvPr/>
              </p:nvSpPr>
              <p:spPr bwMode="auto">
                <a:xfrm>
                  <a:off x="1534" y="1408"/>
                  <a:ext cx="84" cy="36"/>
                </a:xfrm>
                <a:custGeom>
                  <a:avLst/>
                  <a:gdLst/>
                  <a:ahLst/>
                  <a:cxnLst>
                    <a:cxn ang="0">
                      <a:pos x="84" y="28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8" y="36"/>
                    </a:cxn>
                    <a:cxn ang="0">
                      <a:pos x="84" y="28"/>
                    </a:cxn>
                  </a:cxnLst>
                  <a:rect l="0" t="0" r="r" b="b"/>
                  <a:pathLst>
                    <a:path w="84" h="36">
                      <a:moveTo>
                        <a:pt x="84" y="28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8" y="36"/>
                      </a:lnTo>
                      <a:lnTo>
                        <a:pt x="84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82" name="Freeform 850"/>
                <p:cNvSpPr>
                  <a:spLocks noChangeAspect="1"/>
                </p:cNvSpPr>
                <p:nvPr/>
              </p:nvSpPr>
              <p:spPr bwMode="auto">
                <a:xfrm>
                  <a:off x="1518" y="1416"/>
                  <a:ext cx="84" cy="36"/>
                </a:xfrm>
                <a:custGeom>
                  <a:avLst/>
                  <a:gdLst/>
                  <a:ahLst/>
                  <a:cxnLst>
                    <a:cxn ang="0">
                      <a:pos x="84" y="28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8" y="36"/>
                    </a:cxn>
                    <a:cxn ang="0">
                      <a:pos x="84" y="28"/>
                    </a:cxn>
                  </a:cxnLst>
                  <a:rect l="0" t="0" r="r" b="b"/>
                  <a:pathLst>
                    <a:path w="84" h="36">
                      <a:moveTo>
                        <a:pt x="84" y="28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8" y="36"/>
                      </a:lnTo>
                      <a:lnTo>
                        <a:pt x="84" y="28"/>
                      </a:lnTo>
                      <a:close/>
                    </a:path>
                  </a:pathLst>
                </a:custGeom>
                <a:solidFill>
                  <a:srgbClr val="008A6D"/>
                </a:solidFill>
                <a:ln w="0">
                  <a:solidFill>
                    <a:srgbClr val="008A6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83" name="Freeform 851"/>
                <p:cNvSpPr>
                  <a:spLocks noChangeAspect="1"/>
                </p:cNvSpPr>
                <p:nvPr/>
              </p:nvSpPr>
              <p:spPr bwMode="auto">
                <a:xfrm>
                  <a:off x="1518" y="1416"/>
                  <a:ext cx="84" cy="36"/>
                </a:xfrm>
                <a:custGeom>
                  <a:avLst/>
                  <a:gdLst/>
                  <a:ahLst/>
                  <a:cxnLst>
                    <a:cxn ang="0">
                      <a:pos x="84" y="28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8" y="36"/>
                    </a:cxn>
                    <a:cxn ang="0">
                      <a:pos x="84" y="28"/>
                    </a:cxn>
                  </a:cxnLst>
                  <a:rect l="0" t="0" r="r" b="b"/>
                  <a:pathLst>
                    <a:path w="84" h="36">
                      <a:moveTo>
                        <a:pt x="84" y="28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8" y="36"/>
                      </a:lnTo>
                      <a:lnTo>
                        <a:pt x="84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84" name="Freeform 852"/>
                <p:cNvSpPr>
                  <a:spLocks noChangeAspect="1"/>
                </p:cNvSpPr>
                <p:nvPr/>
              </p:nvSpPr>
              <p:spPr bwMode="auto">
                <a:xfrm>
                  <a:off x="1502" y="1424"/>
                  <a:ext cx="84" cy="36"/>
                </a:xfrm>
                <a:custGeom>
                  <a:avLst/>
                  <a:gdLst/>
                  <a:ahLst/>
                  <a:cxnLst>
                    <a:cxn ang="0">
                      <a:pos x="84" y="28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8" y="36"/>
                    </a:cxn>
                    <a:cxn ang="0">
                      <a:pos x="84" y="28"/>
                    </a:cxn>
                  </a:cxnLst>
                  <a:rect l="0" t="0" r="r" b="b"/>
                  <a:pathLst>
                    <a:path w="84" h="36">
                      <a:moveTo>
                        <a:pt x="84" y="28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8" y="36"/>
                      </a:lnTo>
                      <a:lnTo>
                        <a:pt x="84" y="28"/>
                      </a:lnTo>
                      <a:close/>
                    </a:path>
                  </a:pathLst>
                </a:custGeom>
                <a:solidFill>
                  <a:srgbClr val="008A6C"/>
                </a:solidFill>
                <a:ln w="0">
                  <a:solidFill>
                    <a:srgbClr val="008A6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85" name="Freeform 853"/>
                <p:cNvSpPr>
                  <a:spLocks noChangeAspect="1"/>
                </p:cNvSpPr>
                <p:nvPr/>
              </p:nvSpPr>
              <p:spPr bwMode="auto">
                <a:xfrm>
                  <a:off x="1502" y="1424"/>
                  <a:ext cx="84" cy="36"/>
                </a:xfrm>
                <a:custGeom>
                  <a:avLst/>
                  <a:gdLst/>
                  <a:ahLst/>
                  <a:cxnLst>
                    <a:cxn ang="0">
                      <a:pos x="84" y="28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8" y="36"/>
                    </a:cxn>
                    <a:cxn ang="0">
                      <a:pos x="84" y="28"/>
                    </a:cxn>
                  </a:cxnLst>
                  <a:rect l="0" t="0" r="r" b="b"/>
                  <a:pathLst>
                    <a:path w="84" h="36">
                      <a:moveTo>
                        <a:pt x="84" y="28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8" y="36"/>
                      </a:lnTo>
                      <a:lnTo>
                        <a:pt x="84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86" name="Freeform 854"/>
                <p:cNvSpPr>
                  <a:spLocks noChangeAspect="1"/>
                </p:cNvSpPr>
                <p:nvPr/>
              </p:nvSpPr>
              <p:spPr bwMode="auto">
                <a:xfrm>
                  <a:off x="1484" y="1432"/>
                  <a:ext cx="86" cy="36"/>
                </a:xfrm>
                <a:custGeom>
                  <a:avLst/>
                  <a:gdLst/>
                  <a:ahLst/>
                  <a:cxnLst>
                    <a:cxn ang="0">
                      <a:pos x="86" y="28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68" y="36"/>
                    </a:cxn>
                    <a:cxn ang="0">
                      <a:pos x="86" y="28"/>
                    </a:cxn>
                  </a:cxnLst>
                  <a:rect l="0" t="0" r="r" b="b"/>
                  <a:pathLst>
                    <a:path w="86" h="36">
                      <a:moveTo>
                        <a:pt x="86" y="28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68" y="36"/>
                      </a:lnTo>
                      <a:lnTo>
                        <a:pt x="86" y="28"/>
                      </a:lnTo>
                      <a:close/>
                    </a:path>
                  </a:pathLst>
                </a:custGeom>
                <a:solidFill>
                  <a:srgbClr val="008B6B"/>
                </a:solidFill>
                <a:ln w="0">
                  <a:solidFill>
                    <a:srgbClr val="008B6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87" name="Freeform 855"/>
                <p:cNvSpPr>
                  <a:spLocks noChangeAspect="1"/>
                </p:cNvSpPr>
                <p:nvPr/>
              </p:nvSpPr>
              <p:spPr bwMode="auto">
                <a:xfrm>
                  <a:off x="1484" y="1432"/>
                  <a:ext cx="86" cy="36"/>
                </a:xfrm>
                <a:custGeom>
                  <a:avLst/>
                  <a:gdLst/>
                  <a:ahLst/>
                  <a:cxnLst>
                    <a:cxn ang="0">
                      <a:pos x="86" y="28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68" y="36"/>
                    </a:cxn>
                    <a:cxn ang="0">
                      <a:pos x="86" y="28"/>
                    </a:cxn>
                  </a:cxnLst>
                  <a:rect l="0" t="0" r="r" b="b"/>
                  <a:pathLst>
                    <a:path w="86" h="36">
                      <a:moveTo>
                        <a:pt x="86" y="28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68" y="36"/>
                      </a:lnTo>
                      <a:lnTo>
                        <a:pt x="86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88" name="Freeform 856"/>
                <p:cNvSpPr>
                  <a:spLocks noChangeAspect="1"/>
                </p:cNvSpPr>
                <p:nvPr/>
              </p:nvSpPr>
              <p:spPr bwMode="auto">
                <a:xfrm>
                  <a:off x="1468" y="1440"/>
                  <a:ext cx="84" cy="36"/>
                </a:xfrm>
                <a:custGeom>
                  <a:avLst/>
                  <a:gdLst/>
                  <a:ahLst/>
                  <a:cxnLst>
                    <a:cxn ang="0">
                      <a:pos x="84" y="28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8" y="36"/>
                    </a:cxn>
                    <a:cxn ang="0">
                      <a:pos x="84" y="28"/>
                    </a:cxn>
                  </a:cxnLst>
                  <a:rect l="0" t="0" r="r" b="b"/>
                  <a:pathLst>
                    <a:path w="84" h="36">
                      <a:moveTo>
                        <a:pt x="84" y="28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8" y="36"/>
                      </a:lnTo>
                      <a:lnTo>
                        <a:pt x="84" y="28"/>
                      </a:lnTo>
                      <a:close/>
                    </a:path>
                  </a:pathLst>
                </a:custGeom>
                <a:solidFill>
                  <a:srgbClr val="008B6A"/>
                </a:solidFill>
                <a:ln w="0">
                  <a:solidFill>
                    <a:srgbClr val="008B6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89" name="Freeform 857"/>
                <p:cNvSpPr>
                  <a:spLocks noChangeAspect="1"/>
                </p:cNvSpPr>
                <p:nvPr/>
              </p:nvSpPr>
              <p:spPr bwMode="auto">
                <a:xfrm>
                  <a:off x="1468" y="1440"/>
                  <a:ext cx="84" cy="36"/>
                </a:xfrm>
                <a:custGeom>
                  <a:avLst/>
                  <a:gdLst/>
                  <a:ahLst/>
                  <a:cxnLst>
                    <a:cxn ang="0">
                      <a:pos x="84" y="28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8" y="36"/>
                    </a:cxn>
                    <a:cxn ang="0">
                      <a:pos x="84" y="28"/>
                    </a:cxn>
                  </a:cxnLst>
                  <a:rect l="0" t="0" r="r" b="b"/>
                  <a:pathLst>
                    <a:path w="84" h="36">
                      <a:moveTo>
                        <a:pt x="84" y="28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8" y="36"/>
                      </a:lnTo>
                      <a:lnTo>
                        <a:pt x="84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90" name="Freeform 858"/>
                <p:cNvSpPr>
                  <a:spLocks noChangeAspect="1"/>
                </p:cNvSpPr>
                <p:nvPr/>
              </p:nvSpPr>
              <p:spPr bwMode="auto">
                <a:xfrm>
                  <a:off x="1450" y="1448"/>
                  <a:ext cx="86" cy="36"/>
                </a:xfrm>
                <a:custGeom>
                  <a:avLst/>
                  <a:gdLst/>
                  <a:ahLst/>
                  <a:cxnLst>
                    <a:cxn ang="0">
                      <a:pos x="86" y="28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70" y="36"/>
                    </a:cxn>
                    <a:cxn ang="0">
                      <a:pos x="86" y="28"/>
                    </a:cxn>
                  </a:cxnLst>
                  <a:rect l="0" t="0" r="r" b="b"/>
                  <a:pathLst>
                    <a:path w="86" h="36">
                      <a:moveTo>
                        <a:pt x="86" y="28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70" y="36"/>
                      </a:lnTo>
                      <a:lnTo>
                        <a:pt x="86" y="28"/>
                      </a:lnTo>
                      <a:close/>
                    </a:path>
                  </a:pathLst>
                </a:custGeom>
                <a:solidFill>
                  <a:srgbClr val="008B68"/>
                </a:solidFill>
                <a:ln w="0">
                  <a:solidFill>
                    <a:srgbClr val="008B6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91" name="Freeform 859"/>
                <p:cNvSpPr>
                  <a:spLocks noChangeAspect="1"/>
                </p:cNvSpPr>
                <p:nvPr/>
              </p:nvSpPr>
              <p:spPr bwMode="auto">
                <a:xfrm>
                  <a:off x="1450" y="1448"/>
                  <a:ext cx="86" cy="36"/>
                </a:xfrm>
                <a:custGeom>
                  <a:avLst/>
                  <a:gdLst/>
                  <a:ahLst/>
                  <a:cxnLst>
                    <a:cxn ang="0">
                      <a:pos x="86" y="28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70" y="36"/>
                    </a:cxn>
                    <a:cxn ang="0">
                      <a:pos x="86" y="28"/>
                    </a:cxn>
                  </a:cxnLst>
                  <a:rect l="0" t="0" r="r" b="b"/>
                  <a:pathLst>
                    <a:path w="86" h="36">
                      <a:moveTo>
                        <a:pt x="86" y="28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70" y="36"/>
                      </a:lnTo>
                      <a:lnTo>
                        <a:pt x="86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92" name="Freeform 860"/>
                <p:cNvSpPr>
                  <a:spLocks noChangeAspect="1"/>
                </p:cNvSpPr>
                <p:nvPr/>
              </p:nvSpPr>
              <p:spPr bwMode="auto">
                <a:xfrm>
                  <a:off x="1434" y="1456"/>
                  <a:ext cx="86" cy="36"/>
                </a:xfrm>
                <a:custGeom>
                  <a:avLst/>
                  <a:gdLst/>
                  <a:ahLst/>
                  <a:cxnLst>
                    <a:cxn ang="0">
                      <a:pos x="86" y="28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8" y="36"/>
                    </a:cxn>
                    <a:cxn ang="0">
                      <a:pos x="86" y="28"/>
                    </a:cxn>
                  </a:cxnLst>
                  <a:rect l="0" t="0" r="r" b="b"/>
                  <a:pathLst>
                    <a:path w="86" h="36">
                      <a:moveTo>
                        <a:pt x="86" y="28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8" y="36"/>
                      </a:lnTo>
                      <a:lnTo>
                        <a:pt x="86" y="28"/>
                      </a:lnTo>
                      <a:close/>
                    </a:path>
                  </a:pathLst>
                </a:custGeom>
                <a:solidFill>
                  <a:srgbClr val="008C66"/>
                </a:solidFill>
                <a:ln w="0">
                  <a:solidFill>
                    <a:srgbClr val="008C6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93" name="Freeform 861"/>
                <p:cNvSpPr>
                  <a:spLocks noChangeAspect="1"/>
                </p:cNvSpPr>
                <p:nvPr/>
              </p:nvSpPr>
              <p:spPr bwMode="auto">
                <a:xfrm>
                  <a:off x="1434" y="1456"/>
                  <a:ext cx="86" cy="36"/>
                </a:xfrm>
                <a:custGeom>
                  <a:avLst/>
                  <a:gdLst/>
                  <a:ahLst/>
                  <a:cxnLst>
                    <a:cxn ang="0">
                      <a:pos x="86" y="28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8" y="36"/>
                    </a:cxn>
                    <a:cxn ang="0">
                      <a:pos x="86" y="28"/>
                    </a:cxn>
                  </a:cxnLst>
                  <a:rect l="0" t="0" r="r" b="b"/>
                  <a:pathLst>
                    <a:path w="86" h="36">
                      <a:moveTo>
                        <a:pt x="86" y="28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8" y="36"/>
                      </a:lnTo>
                      <a:lnTo>
                        <a:pt x="86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94" name="Freeform 862"/>
                <p:cNvSpPr>
                  <a:spLocks noChangeAspect="1"/>
                </p:cNvSpPr>
                <p:nvPr/>
              </p:nvSpPr>
              <p:spPr bwMode="auto">
                <a:xfrm>
                  <a:off x="1416" y="1464"/>
                  <a:ext cx="86" cy="36"/>
                </a:xfrm>
                <a:custGeom>
                  <a:avLst/>
                  <a:gdLst/>
                  <a:ahLst/>
                  <a:cxnLst>
                    <a:cxn ang="0">
                      <a:pos x="86" y="28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70" y="36"/>
                    </a:cxn>
                    <a:cxn ang="0">
                      <a:pos x="86" y="28"/>
                    </a:cxn>
                  </a:cxnLst>
                  <a:rect l="0" t="0" r="r" b="b"/>
                  <a:pathLst>
                    <a:path w="86" h="36">
                      <a:moveTo>
                        <a:pt x="86" y="28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70" y="36"/>
                      </a:lnTo>
                      <a:lnTo>
                        <a:pt x="86" y="28"/>
                      </a:lnTo>
                      <a:close/>
                    </a:path>
                  </a:pathLst>
                </a:custGeom>
                <a:solidFill>
                  <a:srgbClr val="008C64"/>
                </a:solidFill>
                <a:ln w="0">
                  <a:solidFill>
                    <a:srgbClr val="008C6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95" name="Freeform 863"/>
                <p:cNvSpPr>
                  <a:spLocks noChangeAspect="1"/>
                </p:cNvSpPr>
                <p:nvPr/>
              </p:nvSpPr>
              <p:spPr bwMode="auto">
                <a:xfrm>
                  <a:off x="1416" y="1464"/>
                  <a:ext cx="86" cy="36"/>
                </a:xfrm>
                <a:custGeom>
                  <a:avLst/>
                  <a:gdLst/>
                  <a:ahLst/>
                  <a:cxnLst>
                    <a:cxn ang="0">
                      <a:pos x="86" y="28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70" y="36"/>
                    </a:cxn>
                    <a:cxn ang="0">
                      <a:pos x="86" y="28"/>
                    </a:cxn>
                  </a:cxnLst>
                  <a:rect l="0" t="0" r="r" b="b"/>
                  <a:pathLst>
                    <a:path w="86" h="36">
                      <a:moveTo>
                        <a:pt x="86" y="28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70" y="36"/>
                      </a:lnTo>
                      <a:lnTo>
                        <a:pt x="86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96" name="Freeform 864"/>
                <p:cNvSpPr>
                  <a:spLocks noChangeAspect="1"/>
                </p:cNvSpPr>
                <p:nvPr/>
              </p:nvSpPr>
              <p:spPr bwMode="auto">
                <a:xfrm>
                  <a:off x="1400" y="1472"/>
                  <a:ext cx="86" cy="36"/>
                </a:xfrm>
                <a:custGeom>
                  <a:avLst/>
                  <a:gdLst/>
                  <a:ahLst/>
                  <a:cxnLst>
                    <a:cxn ang="0">
                      <a:pos x="86" y="28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8" y="36"/>
                    </a:cxn>
                    <a:cxn ang="0">
                      <a:pos x="86" y="28"/>
                    </a:cxn>
                  </a:cxnLst>
                  <a:rect l="0" t="0" r="r" b="b"/>
                  <a:pathLst>
                    <a:path w="86" h="36">
                      <a:moveTo>
                        <a:pt x="86" y="28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8" y="36"/>
                      </a:lnTo>
                      <a:lnTo>
                        <a:pt x="86" y="28"/>
                      </a:lnTo>
                      <a:close/>
                    </a:path>
                  </a:pathLst>
                </a:custGeom>
                <a:solidFill>
                  <a:srgbClr val="008C62"/>
                </a:solidFill>
                <a:ln w="0">
                  <a:solidFill>
                    <a:srgbClr val="008C6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97" name="Freeform 865"/>
                <p:cNvSpPr>
                  <a:spLocks noChangeAspect="1"/>
                </p:cNvSpPr>
                <p:nvPr/>
              </p:nvSpPr>
              <p:spPr bwMode="auto">
                <a:xfrm>
                  <a:off x="1400" y="1472"/>
                  <a:ext cx="86" cy="36"/>
                </a:xfrm>
                <a:custGeom>
                  <a:avLst/>
                  <a:gdLst/>
                  <a:ahLst/>
                  <a:cxnLst>
                    <a:cxn ang="0">
                      <a:pos x="86" y="28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8" y="36"/>
                    </a:cxn>
                    <a:cxn ang="0">
                      <a:pos x="86" y="28"/>
                    </a:cxn>
                  </a:cxnLst>
                  <a:rect l="0" t="0" r="r" b="b"/>
                  <a:pathLst>
                    <a:path w="86" h="36">
                      <a:moveTo>
                        <a:pt x="86" y="28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8" y="36"/>
                      </a:lnTo>
                      <a:lnTo>
                        <a:pt x="86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98" name="Freeform 866"/>
                <p:cNvSpPr>
                  <a:spLocks noChangeAspect="1"/>
                </p:cNvSpPr>
                <p:nvPr/>
              </p:nvSpPr>
              <p:spPr bwMode="auto">
                <a:xfrm>
                  <a:off x="1382" y="1480"/>
                  <a:ext cx="86" cy="36"/>
                </a:xfrm>
                <a:custGeom>
                  <a:avLst/>
                  <a:gdLst/>
                  <a:ahLst/>
                  <a:cxnLst>
                    <a:cxn ang="0">
                      <a:pos x="86" y="28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8" y="36"/>
                    </a:cxn>
                    <a:cxn ang="0">
                      <a:pos x="86" y="28"/>
                    </a:cxn>
                  </a:cxnLst>
                  <a:rect l="0" t="0" r="r" b="b"/>
                  <a:pathLst>
                    <a:path w="86" h="36">
                      <a:moveTo>
                        <a:pt x="86" y="28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8" y="36"/>
                      </a:lnTo>
                      <a:lnTo>
                        <a:pt x="86" y="28"/>
                      </a:lnTo>
                      <a:close/>
                    </a:path>
                  </a:pathLst>
                </a:custGeom>
                <a:solidFill>
                  <a:srgbClr val="008D60"/>
                </a:solidFill>
                <a:ln w="0">
                  <a:solidFill>
                    <a:srgbClr val="008D6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299" name="Freeform 867"/>
                <p:cNvSpPr>
                  <a:spLocks noChangeAspect="1"/>
                </p:cNvSpPr>
                <p:nvPr/>
              </p:nvSpPr>
              <p:spPr bwMode="auto">
                <a:xfrm>
                  <a:off x="1382" y="1480"/>
                  <a:ext cx="86" cy="36"/>
                </a:xfrm>
                <a:custGeom>
                  <a:avLst/>
                  <a:gdLst/>
                  <a:ahLst/>
                  <a:cxnLst>
                    <a:cxn ang="0">
                      <a:pos x="86" y="28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8" y="36"/>
                    </a:cxn>
                    <a:cxn ang="0">
                      <a:pos x="86" y="28"/>
                    </a:cxn>
                  </a:cxnLst>
                  <a:rect l="0" t="0" r="r" b="b"/>
                  <a:pathLst>
                    <a:path w="86" h="36">
                      <a:moveTo>
                        <a:pt x="86" y="28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8" y="36"/>
                      </a:lnTo>
                      <a:lnTo>
                        <a:pt x="86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00" name="Freeform 868"/>
                <p:cNvSpPr>
                  <a:spLocks noChangeAspect="1"/>
                </p:cNvSpPr>
                <p:nvPr/>
              </p:nvSpPr>
              <p:spPr bwMode="auto">
                <a:xfrm>
                  <a:off x="1364" y="1486"/>
                  <a:ext cx="86" cy="38"/>
                </a:xfrm>
                <a:custGeom>
                  <a:avLst/>
                  <a:gdLst/>
                  <a:ahLst/>
                  <a:cxnLst>
                    <a:cxn ang="0">
                      <a:pos x="86" y="30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68" y="38"/>
                    </a:cxn>
                    <a:cxn ang="0">
                      <a:pos x="86" y="30"/>
                    </a:cxn>
                  </a:cxnLst>
                  <a:rect l="0" t="0" r="r" b="b"/>
                  <a:pathLst>
                    <a:path w="86" h="38">
                      <a:moveTo>
                        <a:pt x="86" y="30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68" y="38"/>
                      </a:lnTo>
                      <a:lnTo>
                        <a:pt x="86" y="30"/>
                      </a:lnTo>
                      <a:close/>
                    </a:path>
                  </a:pathLst>
                </a:custGeom>
                <a:solidFill>
                  <a:srgbClr val="008D5D"/>
                </a:solidFill>
                <a:ln w="0">
                  <a:solidFill>
                    <a:srgbClr val="008D5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01" name="Freeform 869"/>
                <p:cNvSpPr>
                  <a:spLocks noChangeAspect="1"/>
                </p:cNvSpPr>
                <p:nvPr/>
              </p:nvSpPr>
              <p:spPr bwMode="auto">
                <a:xfrm>
                  <a:off x="1364" y="1486"/>
                  <a:ext cx="86" cy="38"/>
                </a:xfrm>
                <a:custGeom>
                  <a:avLst/>
                  <a:gdLst/>
                  <a:ahLst/>
                  <a:cxnLst>
                    <a:cxn ang="0">
                      <a:pos x="86" y="30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68" y="38"/>
                    </a:cxn>
                    <a:cxn ang="0">
                      <a:pos x="86" y="30"/>
                    </a:cxn>
                  </a:cxnLst>
                  <a:rect l="0" t="0" r="r" b="b"/>
                  <a:pathLst>
                    <a:path w="86" h="38">
                      <a:moveTo>
                        <a:pt x="86" y="30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68" y="38"/>
                      </a:lnTo>
                      <a:lnTo>
                        <a:pt x="86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02" name="Freeform 870"/>
                <p:cNvSpPr>
                  <a:spLocks noChangeAspect="1"/>
                </p:cNvSpPr>
                <p:nvPr/>
              </p:nvSpPr>
              <p:spPr bwMode="auto">
                <a:xfrm>
                  <a:off x="1346" y="1494"/>
                  <a:ext cx="86" cy="36"/>
                </a:xfrm>
                <a:custGeom>
                  <a:avLst/>
                  <a:gdLst/>
                  <a:ahLst/>
                  <a:cxnLst>
                    <a:cxn ang="0">
                      <a:pos x="86" y="30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68" y="36"/>
                    </a:cxn>
                    <a:cxn ang="0">
                      <a:pos x="86" y="30"/>
                    </a:cxn>
                  </a:cxnLst>
                  <a:rect l="0" t="0" r="r" b="b"/>
                  <a:pathLst>
                    <a:path w="86" h="36">
                      <a:moveTo>
                        <a:pt x="86" y="30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68" y="36"/>
                      </a:lnTo>
                      <a:lnTo>
                        <a:pt x="86" y="30"/>
                      </a:lnTo>
                      <a:close/>
                    </a:path>
                  </a:pathLst>
                </a:custGeom>
                <a:solidFill>
                  <a:srgbClr val="008D5A"/>
                </a:solidFill>
                <a:ln w="0">
                  <a:solidFill>
                    <a:srgbClr val="008D5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03" name="Freeform 871"/>
                <p:cNvSpPr>
                  <a:spLocks noChangeAspect="1"/>
                </p:cNvSpPr>
                <p:nvPr/>
              </p:nvSpPr>
              <p:spPr bwMode="auto">
                <a:xfrm>
                  <a:off x="1346" y="1494"/>
                  <a:ext cx="86" cy="36"/>
                </a:xfrm>
                <a:custGeom>
                  <a:avLst/>
                  <a:gdLst/>
                  <a:ahLst/>
                  <a:cxnLst>
                    <a:cxn ang="0">
                      <a:pos x="86" y="30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68" y="36"/>
                    </a:cxn>
                    <a:cxn ang="0">
                      <a:pos x="86" y="30"/>
                    </a:cxn>
                  </a:cxnLst>
                  <a:rect l="0" t="0" r="r" b="b"/>
                  <a:pathLst>
                    <a:path w="86" h="36">
                      <a:moveTo>
                        <a:pt x="86" y="30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68" y="36"/>
                      </a:lnTo>
                      <a:lnTo>
                        <a:pt x="86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04" name="Freeform 872"/>
                <p:cNvSpPr>
                  <a:spLocks noChangeAspect="1"/>
                </p:cNvSpPr>
                <p:nvPr/>
              </p:nvSpPr>
              <p:spPr bwMode="auto">
                <a:xfrm>
                  <a:off x="1328" y="1502"/>
                  <a:ext cx="86" cy="36"/>
                </a:xfrm>
                <a:custGeom>
                  <a:avLst/>
                  <a:gdLst/>
                  <a:ahLst/>
                  <a:cxnLst>
                    <a:cxn ang="0">
                      <a:pos x="86" y="28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8" y="36"/>
                    </a:cxn>
                    <a:cxn ang="0">
                      <a:pos x="86" y="28"/>
                    </a:cxn>
                  </a:cxnLst>
                  <a:rect l="0" t="0" r="r" b="b"/>
                  <a:pathLst>
                    <a:path w="86" h="36">
                      <a:moveTo>
                        <a:pt x="86" y="28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8" y="36"/>
                      </a:lnTo>
                      <a:lnTo>
                        <a:pt x="86" y="28"/>
                      </a:lnTo>
                      <a:close/>
                    </a:path>
                  </a:pathLst>
                </a:custGeom>
                <a:solidFill>
                  <a:srgbClr val="008D57"/>
                </a:solidFill>
                <a:ln w="0">
                  <a:solidFill>
                    <a:srgbClr val="008D5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05" name="Freeform 873"/>
                <p:cNvSpPr>
                  <a:spLocks noChangeAspect="1"/>
                </p:cNvSpPr>
                <p:nvPr/>
              </p:nvSpPr>
              <p:spPr bwMode="auto">
                <a:xfrm>
                  <a:off x="1328" y="1502"/>
                  <a:ext cx="86" cy="36"/>
                </a:xfrm>
                <a:custGeom>
                  <a:avLst/>
                  <a:gdLst/>
                  <a:ahLst/>
                  <a:cxnLst>
                    <a:cxn ang="0">
                      <a:pos x="86" y="28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8" y="36"/>
                    </a:cxn>
                    <a:cxn ang="0">
                      <a:pos x="86" y="28"/>
                    </a:cxn>
                  </a:cxnLst>
                  <a:rect l="0" t="0" r="r" b="b"/>
                  <a:pathLst>
                    <a:path w="86" h="36">
                      <a:moveTo>
                        <a:pt x="86" y="28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8" y="36"/>
                      </a:lnTo>
                      <a:lnTo>
                        <a:pt x="86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06" name="Freeform 874"/>
                <p:cNvSpPr>
                  <a:spLocks noChangeAspect="1"/>
                </p:cNvSpPr>
                <p:nvPr/>
              </p:nvSpPr>
              <p:spPr bwMode="auto">
                <a:xfrm>
                  <a:off x="1310" y="1508"/>
                  <a:ext cx="86" cy="36"/>
                </a:xfrm>
                <a:custGeom>
                  <a:avLst/>
                  <a:gdLst/>
                  <a:ahLst/>
                  <a:cxnLst>
                    <a:cxn ang="0">
                      <a:pos x="86" y="30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68" y="36"/>
                    </a:cxn>
                    <a:cxn ang="0">
                      <a:pos x="86" y="30"/>
                    </a:cxn>
                  </a:cxnLst>
                  <a:rect l="0" t="0" r="r" b="b"/>
                  <a:pathLst>
                    <a:path w="86" h="36">
                      <a:moveTo>
                        <a:pt x="86" y="30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68" y="36"/>
                      </a:lnTo>
                      <a:lnTo>
                        <a:pt x="86" y="30"/>
                      </a:lnTo>
                      <a:close/>
                    </a:path>
                  </a:pathLst>
                </a:custGeom>
                <a:solidFill>
                  <a:srgbClr val="008D54"/>
                </a:solidFill>
                <a:ln w="0">
                  <a:solidFill>
                    <a:srgbClr val="008D5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07" name="Freeform 875"/>
                <p:cNvSpPr>
                  <a:spLocks noChangeAspect="1"/>
                </p:cNvSpPr>
                <p:nvPr/>
              </p:nvSpPr>
              <p:spPr bwMode="auto">
                <a:xfrm>
                  <a:off x="1310" y="1508"/>
                  <a:ext cx="86" cy="36"/>
                </a:xfrm>
                <a:custGeom>
                  <a:avLst/>
                  <a:gdLst/>
                  <a:ahLst/>
                  <a:cxnLst>
                    <a:cxn ang="0">
                      <a:pos x="86" y="30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68" y="36"/>
                    </a:cxn>
                    <a:cxn ang="0">
                      <a:pos x="86" y="30"/>
                    </a:cxn>
                  </a:cxnLst>
                  <a:rect l="0" t="0" r="r" b="b"/>
                  <a:pathLst>
                    <a:path w="86" h="36">
                      <a:moveTo>
                        <a:pt x="86" y="30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68" y="36"/>
                      </a:lnTo>
                      <a:lnTo>
                        <a:pt x="86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08" name="Freeform 876"/>
                <p:cNvSpPr>
                  <a:spLocks noChangeAspect="1"/>
                </p:cNvSpPr>
                <p:nvPr/>
              </p:nvSpPr>
              <p:spPr bwMode="auto">
                <a:xfrm>
                  <a:off x="1290" y="1516"/>
                  <a:ext cx="88" cy="36"/>
                </a:xfrm>
                <a:custGeom>
                  <a:avLst/>
                  <a:gdLst/>
                  <a:ahLst/>
                  <a:cxnLst>
                    <a:cxn ang="0">
                      <a:pos x="88" y="28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70" y="36"/>
                    </a:cxn>
                    <a:cxn ang="0">
                      <a:pos x="88" y="28"/>
                    </a:cxn>
                  </a:cxnLst>
                  <a:rect l="0" t="0" r="r" b="b"/>
                  <a:pathLst>
                    <a:path w="88" h="36">
                      <a:moveTo>
                        <a:pt x="88" y="28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70" y="36"/>
                      </a:lnTo>
                      <a:lnTo>
                        <a:pt x="88" y="28"/>
                      </a:lnTo>
                      <a:close/>
                    </a:path>
                  </a:pathLst>
                </a:custGeom>
                <a:solidFill>
                  <a:srgbClr val="008D50"/>
                </a:solidFill>
                <a:ln w="0">
                  <a:solidFill>
                    <a:srgbClr val="008D5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09" name="Freeform 877"/>
                <p:cNvSpPr>
                  <a:spLocks noChangeAspect="1"/>
                </p:cNvSpPr>
                <p:nvPr/>
              </p:nvSpPr>
              <p:spPr bwMode="auto">
                <a:xfrm>
                  <a:off x="1290" y="1516"/>
                  <a:ext cx="88" cy="36"/>
                </a:xfrm>
                <a:custGeom>
                  <a:avLst/>
                  <a:gdLst/>
                  <a:ahLst/>
                  <a:cxnLst>
                    <a:cxn ang="0">
                      <a:pos x="88" y="28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70" y="36"/>
                    </a:cxn>
                    <a:cxn ang="0">
                      <a:pos x="88" y="28"/>
                    </a:cxn>
                  </a:cxnLst>
                  <a:rect l="0" t="0" r="r" b="b"/>
                  <a:pathLst>
                    <a:path w="88" h="36">
                      <a:moveTo>
                        <a:pt x="88" y="28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70" y="36"/>
                      </a:lnTo>
                      <a:lnTo>
                        <a:pt x="88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10" name="Freeform 878"/>
                <p:cNvSpPr>
                  <a:spLocks noChangeAspect="1"/>
                </p:cNvSpPr>
                <p:nvPr/>
              </p:nvSpPr>
              <p:spPr bwMode="auto">
                <a:xfrm>
                  <a:off x="1272" y="1522"/>
                  <a:ext cx="88" cy="36"/>
                </a:xfrm>
                <a:custGeom>
                  <a:avLst/>
                  <a:gdLst/>
                  <a:ahLst/>
                  <a:cxnLst>
                    <a:cxn ang="0">
                      <a:pos x="88" y="30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68" y="36"/>
                    </a:cxn>
                    <a:cxn ang="0">
                      <a:pos x="88" y="30"/>
                    </a:cxn>
                  </a:cxnLst>
                  <a:rect l="0" t="0" r="r" b="b"/>
                  <a:pathLst>
                    <a:path w="88" h="36">
                      <a:moveTo>
                        <a:pt x="88" y="30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68" y="36"/>
                      </a:lnTo>
                      <a:lnTo>
                        <a:pt x="88" y="30"/>
                      </a:lnTo>
                      <a:close/>
                    </a:path>
                  </a:pathLst>
                </a:custGeom>
                <a:solidFill>
                  <a:srgbClr val="008D4C"/>
                </a:solidFill>
                <a:ln w="0">
                  <a:solidFill>
                    <a:srgbClr val="008D4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11" name="Freeform 879"/>
                <p:cNvSpPr>
                  <a:spLocks noChangeAspect="1"/>
                </p:cNvSpPr>
                <p:nvPr/>
              </p:nvSpPr>
              <p:spPr bwMode="auto">
                <a:xfrm>
                  <a:off x="1272" y="1522"/>
                  <a:ext cx="88" cy="36"/>
                </a:xfrm>
                <a:custGeom>
                  <a:avLst/>
                  <a:gdLst/>
                  <a:ahLst/>
                  <a:cxnLst>
                    <a:cxn ang="0">
                      <a:pos x="88" y="30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68" y="36"/>
                    </a:cxn>
                    <a:cxn ang="0">
                      <a:pos x="88" y="30"/>
                    </a:cxn>
                  </a:cxnLst>
                  <a:rect l="0" t="0" r="r" b="b"/>
                  <a:pathLst>
                    <a:path w="88" h="36">
                      <a:moveTo>
                        <a:pt x="88" y="30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68" y="36"/>
                      </a:lnTo>
                      <a:lnTo>
                        <a:pt x="88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12" name="Freeform 880"/>
                <p:cNvSpPr>
                  <a:spLocks noChangeAspect="1"/>
                </p:cNvSpPr>
                <p:nvPr/>
              </p:nvSpPr>
              <p:spPr bwMode="auto">
                <a:xfrm>
                  <a:off x="1252" y="1530"/>
                  <a:ext cx="88" cy="34"/>
                </a:xfrm>
                <a:custGeom>
                  <a:avLst/>
                  <a:gdLst/>
                  <a:ahLst/>
                  <a:cxnLst>
                    <a:cxn ang="0">
                      <a:pos x="88" y="28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70" y="34"/>
                    </a:cxn>
                    <a:cxn ang="0">
                      <a:pos x="88" y="28"/>
                    </a:cxn>
                  </a:cxnLst>
                  <a:rect l="0" t="0" r="r" b="b"/>
                  <a:pathLst>
                    <a:path w="88" h="34">
                      <a:moveTo>
                        <a:pt x="88" y="28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70" y="34"/>
                      </a:lnTo>
                      <a:lnTo>
                        <a:pt x="88" y="28"/>
                      </a:lnTo>
                      <a:close/>
                    </a:path>
                  </a:pathLst>
                </a:custGeom>
                <a:solidFill>
                  <a:srgbClr val="008C49"/>
                </a:solidFill>
                <a:ln w="0">
                  <a:solidFill>
                    <a:srgbClr val="008C4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13" name="Freeform 881"/>
                <p:cNvSpPr>
                  <a:spLocks noChangeAspect="1"/>
                </p:cNvSpPr>
                <p:nvPr/>
              </p:nvSpPr>
              <p:spPr bwMode="auto">
                <a:xfrm>
                  <a:off x="1252" y="1530"/>
                  <a:ext cx="88" cy="34"/>
                </a:xfrm>
                <a:custGeom>
                  <a:avLst/>
                  <a:gdLst/>
                  <a:ahLst/>
                  <a:cxnLst>
                    <a:cxn ang="0">
                      <a:pos x="88" y="28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70" y="34"/>
                    </a:cxn>
                    <a:cxn ang="0">
                      <a:pos x="88" y="28"/>
                    </a:cxn>
                  </a:cxnLst>
                  <a:rect l="0" t="0" r="r" b="b"/>
                  <a:pathLst>
                    <a:path w="88" h="34">
                      <a:moveTo>
                        <a:pt x="88" y="28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70" y="34"/>
                      </a:lnTo>
                      <a:lnTo>
                        <a:pt x="88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14" name="Freeform 882"/>
                <p:cNvSpPr>
                  <a:spLocks noChangeAspect="1"/>
                </p:cNvSpPr>
                <p:nvPr/>
              </p:nvSpPr>
              <p:spPr bwMode="auto">
                <a:xfrm>
                  <a:off x="1234" y="1536"/>
                  <a:ext cx="88" cy="34"/>
                </a:xfrm>
                <a:custGeom>
                  <a:avLst/>
                  <a:gdLst/>
                  <a:ahLst/>
                  <a:cxnLst>
                    <a:cxn ang="0">
                      <a:pos x="88" y="28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8" y="34"/>
                    </a:cxn>
                    <a:cxn ang="0">
                      <a:pos x="88" y="28"/>
                    </a:cxn>
                  </a:cxnLst>
                  <a:rect l="0" t="0" r="r" b="b"/>
                  <a:pathLst>
                    <a:path w="88" h="34">
                      <a:moveTo>
                        <a:pt x="88" y="28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8" y="34"/>
                      </a:lnTo>
                      <a:lnTo>
                        <a:pt x="88" y="28"/>
                      </a:lnTo>
                      <a:close/>
                    </a:path>
                  </a:pathLst>
                </a:custGeom>
                <a:solidFill>
                  <a:srgbClr val="008B45"/>
                </a:solidFill>
                <a:ln w="0">
                  <a:solidFill>
                    <a:srgbClr val="008B4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15" name="Freeform 883"/>
                <p:cNvSpPr>
                  <a:spLocks noChangeAspect="1"/>
                </p:cNvSpPr>
                <p:nvPr/>
              </p:nvSpPr>
              <p:spPr bwMode="auto">
                <a:xfrm>
                  <a:off x="1234" y="1536"/>
                  <a:ext cx="88" cy="34"/>
                </a:xfrm>
                <a:custGeom>
                  <a:avLst/>
                  <a:gdLst/>
                  <a:ahLst/>
                  <a:cxnLst>
                    <a:cxn ang="0">
                      <a:pos x="88" y="28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8" y="34"/>
                    </a:cxn>
                    <a:cxn ang="0">
                      <a:pos x="88" y="28"/>
                    </a:cxn>
                  </a:cxnLst>
                  <a:rect l="0" t="0" r="r" b="b"/>
                  <a:pathLst>
                    <a:path w="88" h="34">
                      <a:moveTo>
                        <a:pt x="88" y="28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8" y="34"/>
                      </a:lnTo>
                      <a:lnTo>
                        <a:pt x="88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16" name="Freeform 884"/>
                <p:cNvSpPr>
                  <a:spLocks noChangeAspect="1"/>
                </p:cNvSpPr>
                <p:nvPr/>
              </p:nvSpPr>
              <p:spPr bwMode="auto">
                <a:xfrm>
                  <a:off x="1214" y="1542"/>
                  <a:ext cx="88" cy="34"/>
                </a:xfrm>
                <a:custGeom>
                  <a:avLst/>
                  <a:gdLst/>
                  <a:ahLst/>
                  <a:cxnLst>
                    <a:cxn ang="0">
                      <a:pos x="88" y="28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70" y="34"/>
                    </a:cxn>
                    <a:cxn ang="0">
                      <a:pos x="88" y="28"/>
                    </a:cxn>
                  </a:cxnLst>
                  <a:rect l="0" t="0" r="r" b="b"/>
                  <a:pathLst>
                    <a:path w="88" h="34">
                      <a:moveTo>
                        <a:pt x="88" y="28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70" y="34"/>
                      </a:lnTo>
                      <a:lnTo>
                        <a:pt x="88" y="28"/>
                      </a:lnTo>
                      <a:close/>
                    </a:path>
                  </a:pathLst>
                </a:custGeom>
                <a:solidFill>
                  <a:srgbClr val="008A41"/>
                </a:solidFill>
                <a:ln w="0">
                  <a:solidFill>
                    <a:srgbClr val="008A4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17" name="Freeform 885"/>
                <p:cNvSpPr>
                  <a:spLocks noChangeAspect="1"/>
                </p:cNvSpPr>
                <p:nvPr/>
              </p:nvSpPr>
              <p:spPr bwMode="auto">
                <a:xfrm>
                  <a:off x="1214" y="1542"/>
                  <a:ext cx="88" cy="34"/>
                </a:xfrm>
                <a:custGeom>
                  <a:avLst/>
                  <a:gdLst/>
                  <a:ahLst/>
                  <a:cxnLst>
                    <a:cxn ang="0">
                      <a:pos x="88" y="28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70" y="34"/>
                    </a:cxn>
                    <a:cxn ang="0">
                      <a:pos x="88" y="28"/>
                    </a:cxn>
                  </a:cxnLst>
                  <a:rect l="0" t="0" r="r" b="b"/>
                  <a:pathLst>
                    <a:path w="88" h="34">
                      <a:moveTo>
                        <a:pt x="88" y="28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70" y="34"/>
                      </a:lnTo>
                      <a:lnTo>
                        <a:pt x="88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18" name="Freeform 886"/>
                <p:cNvSpPr>
                  <a:spLocks noChangeAspect="1"/>
                </p:cNvSpPr>
                <p:nvPr/>
              </p:nvSpPr>
              <p:spPr bwMode="auto">
                <a:xfrm>
                  <a:off x="1194" y="1548"/>
                  <a:ext cx="90" cy="32"/>
                </a:xfrm>
                <a:custGeom>
                  <a:avLst/>
                  <a:gdLst/>
                  <a:ahLst/>
                  <a:cxnLst>
                    <a:cxn ang="0">
                      <a:pos x="90" y="28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70" y="32"/>
                    </a:cxn>
                    <a:cxn ang="0">
                      <a:pos x="90" y="28"/>
                    </a:cxn>
                  </a:cxnLst>
                  <a:rect l="0" t="0" r="r" b="b"/>
                  <a:pathLst>
                    <a:path w="90" h="32">
                      <a:moveTo>
                        <a:pt x="90" y="28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70" y="32"/>
                      </a:lnTo>
                      <a:lnTo>
                        <a:pt x="90" y="28"/>
                      </a:lnTo>
                      <a:close/>
                    </a:path>
                  </a:pathLst>
                </a:custGeom>
                <a:solidFill>
                  <a:srgbClr val="00893D"/>
                </a:solidFill>
                <a:ln w="0">
                  <a:solidFill>
                    <a:srgbClr val="00893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19" name="Freeform 887"/>
                <p:cNvSpPr>
                  <a:spLocks noChangeAspect="1"/>
                </p:cNvSpPr>
                <p:nvPr/>
              </p:nvSpPr>
              <p:spPr bwMode="auto">
                <a:xfrm>
                  <a:off x="1194" y="1548"/>
                  <a:ext cx="90" cy="32"/>
                </a:xfrm>
                <a:custGeom>
                  <a:avLst/>
                  <a:gdLst/>
                  <a:ahLst/>
                  <a:cxnLst>
                    <a:cxn ang="0">
                      <a:pos x="90" y="28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70" y="32"/>
                    </a:cxn>
                    <a:cxn ang="0">
                      <a:pos x="90" y="28"/>
                    </a:cxn>
                  </a:cxnLst>
                  <a:rect l="0" t="0" r="r" b="b"/>
                  <a:pathLst>
                    <a:path w="90" h="32">
                      <a:moveTo>
                        <a:pt x="90" y="28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70" y="32"/>
                      </a:lnTo>
                      <a:lnTo>
                        <a:pt x="90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20" name="Freeform 888"/>
                <p:cNvSpPr>
                  <a:spLocks noChangeAspect="1"/>
                </p:cNvSpPr>
                <p:nvPr/>
              </p:nvSpPr>
              <p:spPr bwMode="auto">
                <a:xfrm>
                  <a:off x="1174" y="1554"/>
                  <a:ext cx="90" cy="32"/>
                </a:xfrm>
                <a:custGeom>
                  <a:avLst/>
                  <a:gdLst/>
                  <a:ahLst/>
                  <a:cxnLst>
                    <a:cxn ang="0">
                      <a:pos x="90" y="26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70" y="32"/>
                    </a:cxn>
                    <a:cxn ang="0">
                      <a:pos x="90" y="26"/>
                    </a:cxn>
                  </a:cxnLst>
                  <a:rect l="0" t="0" r="r" b="b"/>
                  <a:pathLst>
                    <a:path w="90" h="32">
                      <a:moveTo>
                        <a:pt x="90" y="26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70" y="32"/>
                      </a:lnTo>
                      <a:lnTo>
                        <a:pt x="90" y="26"/>
                      </a:lnTo>
                      <a:close/>
                    </a:path>
                  </a:pathLst>
                </a:custGeom>
                <a:solidFill>
                  <a:srgbClr val="008739"/>
                </a:solidFill>
                <a:ln w="0">
                  <a:solidFill>
                    <a:srgbClr val="00873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21" name="Freeform 889"/>
                <p:cNvSpPr>
                  <a:spLocks noChangeAspect="1"/>
                </p:cNvSpPr>
                <p:nvPr/>
              </p:nvSpPr>
              <p:spPr bwMode="auto">
                <a:xfrm>
                  <a:off x="1174" y="1554"/>
                  <a:ext cx="90" cy="32"/>
                </a:xfrm>
                <a:custGeom>
                  <a:avLst/>
                  <a:gdLst/>
                  <a:ahLst/>
                  <a:cxnLst>
                    <a:cxn ang="0">
                      <a:pos x="90" y="26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70" y="32"/>
                    </a:cxn>
                    <a:cxn ang="0">
                      <a:pos x="90" y="26"/>
                    </a:cxn>
                  </a:cxnLst>
                  <a:rect l="0" t="0" r="r" b="b"/>
                  <a:pathLst>
                    <a:path w="90" h="32">
                      <a:moveTo>
                        <a:pt x="90" y="26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70" y="32"/>
                      </a:lnTo>
                      <a:lnTo>
                        <a:pt x="90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22" name="Freeform 890"/>
                <p:cNvSpPr>
                  <a:spLocks noChangeAspect="1"/>
                </p:cNvSpPr>
                <p:nvPr/>
              </p:nvSpPr>
              <p:spPr bwMode="auto">
                <a:xfrm>
                  <a:off x="1154" y="1560"/>
                  <a:ext cx="90" cy="30"/>
                </a:xfrm>
                <a:custGeom>
                  <a:avLst/>
                  <a:gdLst/>
                  <a:ahLst/>
                  <a:cxnLst>
                    <a:cxn ang="0">
                      <a:pos x="90" y="26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70" y="30"/>
                    </a:cxn>
                    <a:cxn ang="0">
                      <a:pos x="90" y="26"/>
                    </a:cxn>
                  </a:cxnLst>
                  <a:rect l="0" t="0" r="r" b="b"/>
                  <a:pathLst>
                    <a:path w="90" h="30">
                      <a:moveTo>
                        <a:pt x="90" y="26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70" y="30"/>
                      </a:lnTo>
                      <a:lnTo>
                        <a:pt x="90" y="26"/>
                      </a:lnTo>
                      <a:close/>
                    </a:path>
                  </a:pathLst>
                </a:custGeom>
                <a:solidFill>
                  <a:srgbClr val="008537"/>
                </a:solidFill>
                <a:ln w="0">
                  <a:solidFill>
                    <a:srgbClr val="00853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23" name="Freeform 891"/>
                <p:cNvSpPr>
                  <a:spLocks noChangeAspect="1"/>
                </p:cNvSpPr>
                <p:nvPr/>
              </p:nvSpPr>
              <p:spPr bwMode="auto">
                <a:xfrm>
                  <a:off x="1154" y="1560"/>
                  <a:ext cx="90" cy="30"/>
                </a:xfrm>
                <a:custGeom>
                  <a:avLst/>
                  <a:gdLst/>
                  <a:ahLst/>
                  <a:cxnLst>
                    <a:cxn ang="0">
                      <a:pos x="90" y="26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70" y="30"/>
                    </a:cxn>
                    <a:cxn ang="0">
                      <a:pos x="90" y="26"/>
                    </a:cxn>
                  </a:cxnLst>
                  <a:rect l="0" t="0" r="r" b="b"/>
                  <a:pathLst>
                    <a:path w="90" h="30">
                      <a:moveTo>
                        <a:pt x="90" y="26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70" y="30"/>
                      </a:lnTo>
                      <a:lnTo>
                        <a:pt x="90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24" name="Freeform 892"/>
                <p:cNvSpPr>
                  <a:spLocks noChangeAspect="1"/>
                </p:cNvSpPr>
                <p:nvPr/>
              </p:nvSpPr>
              <p:spPr bwMode="auto">
                <a:xfrm>
                  <a:off x="1134" y="1566"/>
                  <a:ext cx="90" cy="30"/>
                </a:xfrm>
                <a:custGeom>
                  <a:avLst/>
                  <a:gdLst/>
                  <a:ahLst/>
                  <a:cxnLst>
                    <a:cxn ang="0">
                      <a:pos x="90" y="24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8" y="30"/>
                    </a:cxn>
                    <a:cxn ang="0">
                      <a:pos x="90" y="24"/>
                    </a:cxn>
                  </a:cxnLst>
                  <a:rect l="0" t="0" r="r" b="b"/>
                  <a:pathLst>
                    <a:path w="90" h="30">
                      <a:moveTo>
                        <a:pt x="90" y="24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8" y="30"/>
                      </a:lnTo>
                      <a:lnTo>
                        <a:pt x="90" y="24"/>
                      </a:lnTo>
                      <a:close/>
                    </a:path>
                  </a:pathLst>
                </a:custGeom>
                <a:solidFill>
                  <a:srgbClr val="008334"/>
                </a:solidFill>
                <a:ln w="0">
                  <a:solidFill>
                    <a:srgbClr val="00833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25" name="Freeform 893"/>
                <p:cNvSpPr>
                  <a:spLocks noChangeAspect="1"/>
                </p:cNvSpPr>
                <p:nvPr/>
              </p:nvSpPr>
              <p:spPr bwMode="auto">
                <a:xfrm>
                  <a:off x="1134" y="1566"/>
                  <a:ext cx="90" cy="30"/>
                </a:xfrm>
                <a:custGeom>
                  <a:avLst/>
                  <a:gdLst/>
                  <a:ahLst/>
                  <a:cxnLst>
                    <a:cxn ang="0">
                      <a:pos x="90" y="24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8" y="30"/>
                    </a:cxn>
                    <a:cxn ang="0">
                      <a:pos x="90" y="24"/>
                    </a:cxn>
                  </a:cxnLst>
                  <a:rect l="0" t="0" r="r" b="b"/>
                  <a:pathLst>
                    <a:path w="90" h="30">
                      <a:moveTo>
                        <a:pt x="90" y="24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8" y="30"/>
                      </a:lnTo>
                      <a:lnTo>
                        <a:pt x="90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26" name="Freeform 894"/>
                <p:cNvSpPr>
                  <a:spLocks noChangeAspect="1"/>
                </p:cNvSpPr>
                <p:nvPr/>
              </p:nvSpPr>
              <p:spPr bwMode="auto">
                <a:xfrm>
                  <a:off x="1112" y="1572"/>
                  <a:ext cx="90" cy="28"/>
                </a:xfrm>
                <a:custGeom>
                  <a:avLst/>
                  <a:gdLst/>
                  <a:ahLst/>
                  <a:cxnLst>
                    <a:cxn ang="0">
                      <a:pos x="90" y="24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70" y="28"/>
                    </a:cxn>
                    <a:cxn ang="0">
                      <a:pos x="90" y="24"/>
                    </a:cxn>
                  </a:cxnLst>
                  <a:rect l="0" t="0" r="r" b="b"/>
                  <a:pathLst>
                    <a:path w="90" h="28">
                      <a:moveTo>
                        <a:pt x="90" y="24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70" y="28"/>
                      </a:lnTo>
                      <a:lnTo>
                        <a:pt x="90" y="24"/>
                      </a:lnTo>
                      <a:close/>
                    </a:path>
                  </a:pathLst>
                </a:custGeom>
                <a:solidFill>
                  <a:srgbClr val="008032"/>
                </a:solidFill>
                <a:ln w="0">
                  <a:solidFill>
                    <a:srgbClr val="00803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27" name="Freeform 895"/>
                <p:cNvSpPr>
                  <a:spLocks noChangeAspect="1"/>
                </p:cNvSpPr>
                <p:nvPr/>
              </p:nvSpPr>
              <p:spPr bwMode="auto">
                <a:xfrm>
                  <a:off x="1112" y="1572"/>
                  <a:ext cx="90" cy="28"/>
                </a:xfrm>
                <a:custGeom>
                  <a:avLst/>
                  <a:gdLst/>
                  <a:ahLst/>
                  <a:cxnLst>
                    <a:cxn ang="0">
                      <a:pos x="90" y="24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70" y="28"/>
                    </a:cxn>
                    <a:cxn ang="0">
                      <a:pos x="90" y="24"/>
                    </a:cxn>
                  </a:cxnLst>
                  <a:rect l="0" t="0" r="r" b="b"/>
                  <a:pathLst>
                    <a:path w="90" h="28">
                      <a:moveTo>
                        <a:pt x="90" y="24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70" y="28"/>
                      </a:lnTo>
                      <a:lnTo>
                        <a:pt x="90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28" name="Freeform 896"/>
                <p:cNvSpPr>
                  <a:spLocks noChangeAspect="1"/>
                </p:cNvSpPr>
                <p:nvPr/>
              </p:nvSpPr>
              <p:spPr bwMode="auto">
                <a:xfrm>
                  <a:off x="1092" y="1578"/>
                  <a:ext cx="90" cy="28"/>
                </a:xfrm>
                <a:custGeom>
                  <a:avLst/>
                  <a:gdLst/>
                  <a:ahLst/>
                  <a:cxnLst>
                    <a:cxn ang="0">
                      <a:pos x="90" y="22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70" y="28"/>
                    </a:cxn>
                    <a:cxn ang="0">
                      <a:pos x="90" y="22"/>
                    </a:cxn>
                  </a:cxnLst>
                  <a:rect l="0" t="0" r="r" b="b"/>
                  <a:pathLst>
                    <a:path w="90" h="28">
                      <a:moveTo>
                        <a:pt x="90" y="22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70" y="28"/>
                      </a:lnTo>
                      <a:lnTo>
                        <a:pt x="90" y="22"/>
                      </a:lnTo>
                      <a:close/>
                    </a:path>
                  </a:pathLst>
                </a:custGeom>
                <a:solidFill>
                  <a:srgbClr val="007D32"/>
                </a:solidFill>
                <a:ln w="0">
                  <a:solidFill>
                    <a:srgbClr val="007D3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29" name="Freeform 897"/>
                <p:cNvSpPr>
                  <a:spLocks noChangeAspect="1"/>
                </p:cNvSpPr>
                <p:nvPr/>
              </p:nvSpPr>
              <p:spPr bwMode="auto">
                <a:xfrm>
                  <a:off x="1092" y="1578"/>
                  <a:ext cx="90" cy="28"/>
                </a:xfrm>
                <a:custGeom>
                  <a:avLst/>
                  <a:gdLst/>
                  <a:ahLst/>
                  <a:cxnLst>
                    <a:cxn ang="0">
                      <a:pos x="90" y="22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70" y="28"/>
                    </a:cxn>
                    <a:cxn ang="0">
                      <a:pos x="90" y="22"/>
                    </a:cxn>
                  </a:cxnLst>
                  <a:rect l="0" t="0" r="r" b="b"/>
                  <a:pathLst>
                    <a:path w="90" h="28">
                      <a:moveTo>
                        <a:pt x="90" y="22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70" y="28"/>
                      </a:lnTo>
                      <a:lnTo>
                        <a:pt x="90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30" name="Freeform 898"/>
                <p:cNvSpPr>
                  <a:spLocks noChangeAspect="1"/>
                </p:cNvSpPr>
                <p:nvPr/>
              </p:nvSpPr>
              <p:spPr bwMode="auto">
                <a:xfrm>
                  <a:off x="1070" y="1584"/>
                  <a:ext cx="92" cy="28"/>
                </a:xfrm>
                <a:custGeom>
                  <a:avLst/>
                  <a:gdLst/>
                  <a:ahLst/>
                  <a:cxnLst>
                    <a:cxn ang="0">
                      <a:pos x="92" y="22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70" y="28"/>
                    </a:cxn>
                    <a:cxn ang="0">
                      <a:pos x="92" y="22"/>
                    </a:cxn>
                  </a:cxnLst>
                  <a:rect l="0" t="0" r="r" b="b"/>
                  <a:pathLst>
                    <a:path w="92" h="28">
                      <a:moveTo>
                        <a:pt x="92" y="22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70" y="28"/>
                      </a:lnTo>
                      <a:lnTo>
                        <a:pt x="92" y="22"/>
                      </a:lnTo>
                      <a:close/>
                    </a:path>
                  </a:pathLst>
                </a:custGeom>
                <a:solidFill>
                  <a:srgbClr val="007932"/>
                </a:solidFill>
                <a:ln w="0">
                  <a:solidFill>
                    <a:srgbClr val="00793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31" name="Freeform 899"/>
                <p:cNvSpPr>
                  <a:spLocks noChangeAspect="1"/>
                </p:cNvSpPr>
                <p:nvPr/>
              </p:nvSpPr>
              <p:spPr bwMode="auto">
                <a:xfrm>
                  <a:off x="1070" y="1584"/>
                  <a:ext cx="92" cy="28"/>
                </a:xfrm>
                <a:custGeom>
                  <a:avLst/>
                  <a:gdLst/>
                  <a:ahLst/>
                  <a:cxnLst>
                    <a:cxn ang="0">
                      <a:pos x="92" y="22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70" y="28"/>
                    </a:cxn>
                    <a:cxn ang="0">
                      <a:pos x="92" y="22"/>
                    </a:cxn>
                  </a:cxnLst>
                  <a:rect l="0" t="0" r="r" b="b"/>
                  <a:pathLst>
                    <a:path w="92" h="28">
                      <a:moveTo>
                        <a:pt x="92" y="22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70" y="28"/>
                      </a:lnTo>
                      <a:lnTo>
                        <a:pt x="92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32" name="Freeform 900"/>
                <p:cNvSpPr>
                  <a:spLocks noChangeAspect="1"/>
                </p:cNvSpPr>
                <p:nvPr/>
              </p:nvSpPr>
              <p:spPr bwMode="auto">
                <a:xfrm>
                  <a:off x="1048" y="1590"/>
                  <a:ext cx="92" cy="26"/>
                </a:xfrm>
                <a:custGeom>
                  <a:avLst/>
                  <a:gdLst/>
                  <a:ahLst/>
                  <a:cxnLst>
                    <a:cxn ang="0">
                      <a:pos x="92" y="22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70" y="26"/>
                    </a:cxn>
                    <a:cxn ang="0">
                      <a:pos x="92" y="22"/>
                    </a:cxn>
                  </a:cxnLst>
                  <a:rect l="0" t="0" r="r" b="b"/>
                  <a:pathLst>
                    <a:path w="92" h="26">
                      <a:moveTo>
                        <a:pt x="92" y="22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70" y="26"/>
                      </a:lnTo>
                      <a:lnTo>
                        <a:pt x="92" y="22"/>
                      </a:lnTo>
                      <a:close/>
                    </a:path>
                  </a:pathLst>
                </a:custGeom>
                <a:solidFill>
                  <a:srgbClr val="007536"/>
                </a:solidFill>
                <a:ln w="0">
                  <a:solidFill>
                    <a:srgbClr val="00753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33" name="Freeform 901"/>
                <p:cNvSpPr>
                  <a:spLocks noChangeAspect="1"/>
                </p:cNvSpPr>
                <p:nvPr/>
              </p:nvSpPr>
              <p:spPr bwMode="auto">
                <a:xfrm>
                  <a:off x="1048" y="1590"/>
                  <a:ext cx="92" cy="26"/>
                </a:xfrm>
                <a:custGeom>
                  <a:avLst/>
                  <a:gdLst/>
                  <a:ahLst/>
                  <a:cxnLst>
                    <a:cxn ang="0">
                      <a:pos x="92" y="22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70" y="26"/>
                    </a:cxn>
                    <a:cxn ang="0">
                      <a:pos x="92" y="22"/>
                    </a:cxn>
                  </a:cxnLst>
                  <a:rect l="0" t="0" r="r" b="b"/>
                  <a:pathLst>
                    <a:path w="92" h="26">
                      <a:moveTo>
                        <a:pt x="92" y="22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70" y="26"/>
                      </a:lnTo>
                      <a:lnTo>
                        <a:pt x="92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34" name="Freeform 902"/>
                <p:cNvSpPr>
                  <a:spLocks noChangeAspect="1"/>
                </p:cNvSpPr>
                <p:nvPr/>
              </p:nvSpPr>
              <p:spPr bwMode="auto">
                <a:xfrm>
                  <a:off x="1028" y="1598"/>
                  <a:ext cx="90" cy="26"/>
                </a:xfrm>
                <a:custGeom>
                  <a:avLst/>
                  <a:gdLst/>
                  <a:ahLst/>
                  <a:cxnLst>
                    <a:cxn ang="0">
                      <a:pos x="90" y="18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68" y="26"/>
                    </a:cxn>
                    <a:cxn ang="0">
                      <a:pos x="90" y="18"/>
                    </a:cxn>
                  </a:cxnLst>
                  <a:rect l="0" t="0" r="r" b="b"/>
                  <a:pathLst>
                    <a:path w="90" h="26">
                      <a:moveTo>
                        <a:pt x="90" y="18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68" y="26"/>
                      </a:lnTo>
                      <a:lnTo>
                        <a:pt x="90" y="18"/>
                      </a:lnTo>
                      <a:close/>
                    </a:path>
                  </a:pathLst>
                </a:custGeom>
                <a:solidFill>
                  <a:srgbClr val="00713A"/>
                </a:solidFill>
                <a:ln w="0">
                  <a:solidFill>
                    <a:srgbClr val="00713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35" name="Freeform 903"/>
                <p:cNvSpPr>
                  <a:spLocks noChangeAspect="1"/>
                </p:cNvSpPr>
                <p:nvPr/>
              </p:nvSpPr>
              <p:spPr bwMode="auto">
                <a:xfrm>
                  <a:off x="1028" y="1598"/>
                  <a:ext cx="90" cy="26"/>
                </a:xfrm>
                <a:custGeom>
                  <a:avLst/>
                  <a:gdLst/>
                  <a:ahLst/>
                  <a:cxnLst>
                    <a:cxn ang="0">
                      <a:pos x="90" y="18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68" y="26"/>
                    </a:cxn>
                    <a:cxn ang="0">
                      <a:pos x="90" y="18"/>
                    </a:cxn>
                  </a:cxnLst>
                  <a:rect l="0" t="0" r="r" b="b"/>
                  <a:pathLst>
                    <a:path w="90" h="26">
                      <a:moveTo>
                        <a:pt x="90" y="18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68" y="26"/>
                      </a:lnTo>
                      <a:lnTo>
                        <a:pt x="90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36" name="Freeform 904"/>
                <p:cNvSpPr>
                  <a:spLocks noChangeAspect="1"/>
                </p:cNvSpPr>
                <p:nvPr/>
              </p:nvSpPr>
              <p:spPr bwMode="auto">
                <a:xfrm>
                  <a:off x="1004" y="1606"/>
                  <a:ext cx="92" cy="24"/>
                </a:xfrm>
                <a:custGeom>
                  <a:avLst/>
                  <a:gdLst/>
                  <a:ahLst/>
                  <a:cxnLst>
                    <a:cxn ang="0">
                      <a:pos x="92" y="18"/>
                    </a:cxn>
                    <a:cxn ang="0">
                      <a:pos x="24" y="0"/>
                    </a:cxn>
                    <a:cxn ang="0">
                      <a:pos x="0" y="8"/>
                    </a:cxn>
                    <a:cxn ang="0">
                      <a:pos x="70" y="24"/>
                    </a:cxn>
                    <a:cxn ang="0">
                      <a:pos x="92" y="18"/>
                    </a:cxn>
                  </a:cxnLst>
                  <a:rect l="0" t="0" r="r" b="b"/>
                  <a:pathLst>
                    <a:path w="92" h="24">
                      <a:moveTo>
                        <a:pt x="92" y="18"/>
                      </a:move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70" y="24"/>
                      </a:lnTo>
                      <a:lnTo>
                        <a:pt x="92" y="18"/>
                      </a:lnTo>
                      <a:close/>
                    </a:path>
                  </a:pathLst>
                </a:custGeom>
                <a:solidFill>
                  <a:srgbClr val="006C42"/>
                </a:solidFill>
                <a:ln w="0">
                  <a:solidFill>
                    <a:srgbClr val="006C4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37" name="Freeform 905"/>
                <p:cNvSpPr>
                  <a:spLocks noChangeAspect="1"/>
                </p:cNvSpPr>
                <p:nvPr/>
              </p:nvSpPr>
              <p:spPr bwMode="auto">
                <a:xfrm>
                  <a:off x="1004" y="1606"/>
                  <a:ext cx="92" cy="24"/>
                </a:xfrm>
                <a:custGeom>
                  <a:avLst/>
                  <a:gdLst/>
                  <a:ahLst/>
                  <a:cxnLst>
                    <a:cxn ang="0">
                      <a:pos x="92" y="18"/>
                    </a:cxn>
                    <a:cxn ang="0">
                      <a:pos x="24" y="0"/>
                    </a:cxn>
                    <a:cxn ang="0">
                      <a:pos x="0" y="8"/>
                    </a:cxn>
                    <a:cxn ang="0">
                      <a:pos x="70" y="24"/>
                    </a:cxn>
                    <a:cxn ang="0">
                      <a:pos x="92" y="18"/>
                    </a:cxn>
                  </a:cxnLst>
                  <a:rect l="0" t="0" r="r" b="b"/>
                  <a:pathLst>
                    <a:path w="92" h="24">
                      <a:moveTo>
                        <a:pt x="92" y="18"/>
                      </a:move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70" y="24"/>
                      </a:lnTo>
                      <a:lnTo>
                        <a:pt x="9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38" name="Freeform 906"/>
                <p:cNvSpPr>
                  <a:spLocks noChangeAspect="1"/>
                </p:cNvSpPr>
                <p:nvPr/>
              </p:nvSpPr>
              <p:spPr bwMode="auto">
                <a:xfrm>
                  <a:off x="982" y="1614"/>
                  <a:ext cx="92" cy="26"/>
                </a:xfrm>
                <a:custGeom>
                  <a:avLst/>
                  <a:gdLst/>
                  <a:ahLst/>
                  <a:cxnLst>
                    <a:cxn ang="0">
                      <a:pos x="92" y="16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70" y="26"/>
                    </a:cxn>
                    <a:cxn ang="0">
                      <a:pos x="92" y="16"/>
                    </a:cxn>
                  </a:cxnLst>
                  <a:rect l="0" t="0" r="r" b="b"/>
                  <a:pathLst>
                    <a:path w="92" h="26">
                      <a:moveTo>
                        <a:pt x="92" y="16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70" y="26"/>
                      </a:lnTo>
                      <a:lnTo>
                        <a:pt x="92" y="16"/>
                      </a:lnTo>
                      <a:close/>
                    </a:path>
                  </a:pathLst>
                </a:custGeom>
                <a:solidFill>
                  <a:srgbClr val="00684D"/>
                </a:solidFill>
                <a:ln w="0">
                  <a:solidFill>
                    <a:srgbClr val="00684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39" name="Freeform 907"/>
                <p:cNvSpPr>
                  <a:spLocks noChangeAspect="1"/>
                </p:cNvSpPr>
                <p:nvPr/>
              </p:nvSpPr>
              <p:spPr bwMode="auto">
                <a:xfrm>
                  <a:off x="982" y="1614"/>
                  <a:ext cx="92" cy="26"/>
                </a:xfrm>
                <a:custGeom>
                  <a:avLst/>
                  <a:gdLst/>
                  <a:ahLst/>
                  <a:cxnLst>
                    <a:cxn ang="0">
                      <a:pos x="92" y="16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70" y="26"/>
                    </a:cxn>
                    <a:cxn ang="0">
                      <a:pos x="92" y="16"/>
                    </a:cxn>
                  </a:cxnLst>
                  <a:rect l="0" t="0" r="r" b="b"/>
                  <a:pathLst>
                    <a:path w="92" h="26">
                      <a:moveTo>
                        <a:pt x="92" y="16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70" y="26"/>
                      </a:lnTo>
                      <a:lnTo>
                        <a:pt x="92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40" name="Freeform 908"/>
                <p:cNvSpPr>
                  <a:spLocks noChangeAspect="1"/>
                </p:cNvSpPr>
                <p:nvPr/>
              </p:nvSpPr>
              <p:spPr bwMode="auto">
                <a:xfrm>
                  <a:off x="960" y="1622"/>
                  <a:ext cx="92" cy="28"/>
                </a:xfrm>
                <a:custGeom>
                  <a:avLst/>
                  <a:gdLst/>
                  <a:ahLst/>
                  <a:cxnLst>
                    <a:cxn ang="0">
                      <a:pos x="92" y="18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68" y="28"/>
                    </a:cxn>
                    <a:cxn ang="0">
                      <a:pos x="92" y="18"/>
                    </a:cxn>
                  </a:cxnLst>
                  <a:rect l="0" t="0" r="r" b="b"/>
                  <a:pathLst>
                    <a:path w="92" h="28">
                      <a:moveTo>
                        <a:pt x="92" y="18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68" y="28"/>
                      </a:lnTo>
                      <a:lnTo>
                        <a:pt x="92" y="18"/>
                      </a:lnTo>
                      <a:close/>
                    </a:path>
                  </a:pathLst>
                </a:custGeom>
                <a:solidFill>
                  <a:srgbClr val="00625A"/>
                </a:solidFill>
                <a:ln w="0">
                  <a:solidFill>
                    <a:srgbClr val="00625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41" name="Freeform 909"/>
                <p:cNvSpPr>
                  <a:spLocks noChangeAspect="1"/>
                </p:cNvSpPr>
                <p:nvPr/>
              </p:nvSpPr>
              <p:spPr bwMode="auto">
                <a:xfrm>
                  <a:off x="960" y="1622"/>
                  <a:ext cx="92" cy="28"/>
                </a:xfrm>
                <a:custGeom>
                  <a:avLst/>
                  <a:gdLst/>
                  <a:ahLst/>
                  <a:cxnLst>
                    <a:cxn ang="0">
                      <a:pos x="92" y="18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68" y="28"/>
                    </a:cxn>
                    <a:cxn ang="0">
                      <a:pos x="92" y="18"/>
                    </a:cxn>
                  </a:cxnLst>
                  <a:rect l="0" t="0" r="r" b="b"/>
                  <a:pathLst>
                    <a:path w="92" h="28">
                      <a:moveTo>
                        <a:pt x="92" y="18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68" y="28"/>
                      </a:lnTo>
                      <a:lnTo>
                        <a:pt x="9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42" name="Freeform 910"/>
                <p:cNvSpPr>
                  <a:spLocks noChangeAspect="1"/>
                </p:cNvSpPr>
                <p:nvPr/>
              </p:nvSpPr>
              <p:spPr bwMode="auto">
                <a:xfrm>
                  <a:off x="938" y="1634"/>
                  <a:ext cx="90" cy="28"/>
                </a:xfrm>
                <a:custGeom>
                  <a:avLst/>
                  <a:gdLst/>
                  <a:ahLst/>
                  <a:cxnLst>
                    <a:cxn ang="0">
                      <a:pos x="90" y="16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68" y="28"/>
                    </a:cxn>
                    <a:cxn ang="0">
                      <a:pos x="90" y="16"/>
                    </a:cxn>
                  </a:cxnLst>
                  <a:rect l="0" t="0" r="r" b="b"/>
                  <a:pathLst>
                    <a:path w="90" h="28">
                      <a:moveTo>
                        <a:pt x="90" y="16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68" y="28"/>
                      </a:lnTo>
                      <a:lnTo>
                        <a:pt x="90" y="16"/>
                      </a:lnTo>
                      <a:close/>
                    </a:path>
                  </a:pathLst>
                </a:custGeom>
                <a:solidFill>
                  <a:srgbClr val="005D6A"/>
                </a:solidFill>
                <a:ln w="0">
                  <a:solidFill>
                    <a:srgbClr val="005D6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43" name="Freeform 911"/>
                <p:cNvSpPr>
                  <a:spLocks noChangeAspect="1"/>
                </p:cNvSpPr>
                <p:nvPr/>
              </p:nvSpPr>
              <p:spPr bwMode="auto">
                <a:xfrm>
                  <a:off x="938" y="1634"/>
                  <a:ext cx="90" cy="28"/>
                </a:xfrm>
                <a:custGeom>
                  <a:avLst/>
                  <a:gdLst/>
                  <a:ahLst/>
                  <a:cxnLst>
                    <a:cxn ang="0">
                      <a:pos x="90" y="16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68" y="28"/>
                    </a:cxn>
                    <a:cxn ang="0">
                      <a:pos x="90" y="16"/>
                    </a:cxn>
                  </a:cxnLst>
                  <a:rect l="0" t="0" r="r" b="b"/>
                  <a:pathLst>
                    <a:path w="90" h="28">
                      <a:moveTo>
                        <a:pt x="90" y="16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68" y="28"/>
                      </a:lnTo>
                      <a:lnTo>
                        <a:pt x="9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44" name="Freeform 912"/>
                <p:cNvSpPr>
                  <a:spLocks noChangeAspect="1"/>
                </p:cNvSpPr>
                <p:nvPr/>
              </p:nvSpPr>
              <p:spPr bwMode="auto">
                <a:xfrm>
                  <a:off x="914" y="1646"/>
                  <a:ext cx="92" cy="30"/>
                </a:xfrm>
                <a:custGeom>
                  <a:avLst/>
                  <a:gdLst/>
                  <a:ahLst/>
                  <a:cxnLst>
                    <a:cxn ang="0">
                      <a:pos x="92" y="16"/>
                    </a:cxn>
                    <a:cxn ang="0">
                      <a:pos x="24" y="0"/>
                    </a:cxn>
                    <a:cxn ang="0">
                      <a:pos x="0" y="14"/>
                    </a:cxn>
                    <a:cxn ang="0">
                      <a:pos x="68" y="30"/>
                    </a:cxn>
                    <a:cxn ang="0">
                      <a:pos x="92" y="16"/>
                    </a:cxn>
                  </a:cxnLst>
                  <a:rect l="0" t="0" r="r" b="b"/>
                  <a:pathLst>
                    <a:path w="92" h="30">
                      <a:moveTo>
                        <a:pt x="92" y="16"/>
                      </a:moveTo>
                      <a:lnTo>
                        <a:pt x="24" y="0"/>
                      </a:lnTo>
                      <a:lnTo>
                        <a:pt x="0" y="14"/>
                      </a:lnTo>
                      <a:lnTo>
                        <a:pt x="68" y="30"/>
                      </a:lnTo>
                      <a:lnTo>
                        <a:pt x="92" y="16"/>
                      </a:lnTo>
                      <a:close/>
                    </a:path>
                  </a:pathLst>
                </a:custGeom>
                <a:solidFill>
                  <a:srgbClr val="00577D"/>
                </a:solidFill>
                <a:ln w="0">
                  <a:solidFill>
                    <a:srgbClr val="00577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45" name="Freeform 913"/>
                <p:cNvSpPr>
                  <a:spLocks noChangeAspect="1"/>
                </p:cNvSpPr>
                <p:nvPr/>
              </p:nvSpPr>
              <p:spPr bwMode="auto">
                <a:xfrm>
                  <a:off x="914" y="1646"/>
                  <a:ext cx="92" cy="30"/>
                </a:xfrm>
                <a:custGeom>
                  <a:avLst/>
                  <a:gdLst/>
                  <a:ahLst/>
                  <a:cxnLst>
                    <a:cxn ang="0">
                      <a:pos x="92" y="16"/>
                    </a:cxn>
                    <a:cxn ang="0">
                      <a:pos x="24" y="0"/>
                    </a:cxn>
                    <a:cxn ang="0">
                      <a:pos x="0" y="14"/>
                    </a:cxn>
                    <a:cxn ang="0">
                      <a:pos x="68" y="30"/>
                    </a:cxn>
                    <a:cxn ang="0">
                      <a:pos x="92" y="16"/>
                    </a:cxn>
                  </a:cxnLst>
                  <a:rect l="0" t="0" r="r" b="b"/>
                  <a:pathLst>
                    <a:path w="92" h="30">
                      <a:moveTo>
                        <a:pt x="92" y="16"/>
                      </a:moveTo>
                      <a:lnTo>
                        <a:pt x="24" y="0"/>
                      </a:lnTo>
                      <a:lnTo>
                        <a:pt x="0" y="14"/>
                      </a:lnTo>
                      <a:lnTo>
                        <a:pt x="68" y="30"/>
                      </a:lnTo>
                      <a:lnTo>
                        <a:pt x="92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46" name="Freeform 914"/>
                <p:cNvSpPr>
                  <a:spLocks noChangeAspect="1"/>
                </p:cNvSpPr>
                <p:nvPr/>
              </p:nvSpPr>
              <p:spPr bwMode="auto">
                <a:xfrm>
                  <a:off x="890" y="1660"/>
                  <a:ext cx="92" cy="34"/>
                </a:xfrm>
                <a:custGeom>
                  <a:avLst/>
                  <a:gdLst/>
                  <a:ahLst/>
                  <a:cxnLst>
                    <a:cxn ang="0">
                      <a:pos x="92" y="16"/>
                    </a:cxn>
                    <a:cxn ang="0">
                      <a:pos x="24" y="0"/>
                    </a:cxn>
                    <a:cxn ang="0">
                      <a:pos x="0" y="16"/>
                    </a:cxn>
                    <a:cxn ang="0">
                      <a:pos x="70" y="34"/>
                    </a:cxn>
                    <a:cxn ang="0">
                      <a:pos x="92" y="16"/>
                    </a:cxn>
                  </a:cxnLst>
                  <a:rect l="0" t="0" r="r" b="b"/>
                  <a:pathLst>
                    <a:path w="92" h="34">
                      <a:moveTo>
                        <a:pt x="92" y="16"/>
                      </a:moveTo>
                      <a:lnTo>
                        <a:pt x="24" y="0"/>
                      </a:lnTo>
                      <a:lnTo>
                        <a:pt x="0" y="16"/>
                      </a:lnTo>
                      <a:lnTo>
                        <a:pt x="70" y="34"/>
                      </a:lnTo>
                      <a:lnTo>
                        <a:pt x="92" y="16"/>
                      </a:lnTo>
                      <a:close/>
                    </a:path>
                  </a:pathLst>
                </a:custGeom>
                <a:solidFill>
                  <a:srgbClr val="00528E"/>
                </a:solidFill>
                <a:ln w="0">
                  <a:solidFill>
                    <a:srgbClr val="00528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47" name="Freeform 915"/>
                <p:cNvSpPr>
                  <a:spLocks noChangeAspect="1"/>
                </p:cNvSpPr>
                <p:nvPr/>
              </p:nvSpPr>
              <p:spPr bwMode="auto">
                <a:xfrm>
                  <a:off x="890" y="1660"/>
                  <a:ext cx="92" cy="34"/>
                </a:xfrm>
                <a:custGeom>
                  <a:avLst/>
                  <a:gdLst/>
                  <a:ahLst/>
                  <a:cxnLst>
                    <a:cxn ang="0">
                      <a:pos x="92" y="16"/>
                    </a:cxn>
                    <a:cxn ang="0">
                      <a:pos x="24" y="0"/>
                    </a:cxn>
                    <a:cxn ang="0">
                      <a:pos x="0" y="16"/>
                    </a:cxn>
                    <a:cxn ang="0">
                      <a:pos x="70" y="34"/>
                    </a:cxn>
                    <a:cxn ang="0">
                      <a:pos x="92" y="16"/>
                    </a:cxn>
                  </a:cxnLst>
                  <a:rect l="0" t="0" r="r" b="b"/>
                  <a:pathLst>
                    <a:path w="92" h="34">
                      <a:moveTo>
                        <a:pt x="92" y="16"/>
                      </a:moveTo>
                      <a:lnTo>
                        <a:pt x="24" y="0"/>
                      </a:lnTo>
                      <a:lnTo>
                        <a:pt x="0" y="16"/>
                      </a:lnTo>
                      <a:lnTo>
                        <a:pt x="70" y="34"/>
                      </a:lnTo>
                      <a:lnTo>
                        <a:pt x="92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48" name="Freeform 916"/>
                <p:cNvSpPr>
                  <a:spLocks noChangeAspect="1"/>
                </p:cNvSpPr>
                <p:nvPr/>
              </p:nvSpPr>
              <p:spPr bwMode="auto">
                <a:xfrm>
                  <a:off x="868" y="1676"/>
                  <a:ext cx="92" cy="38"/>
                </a:xfrm>
                <a:custGeom>
                  <a:avLst/>
                  <a:gdLst/>
                  <a:ahLst/>
                  <a:cxnLst>
                    <a:cxn ang="0">
                      <a:pos x="92" y="18"/>
                    </a:cxn>
                    <a:cxn ang="0">
                      <a:pos x="22" y="0"/>
                    </a:cxn>
                    <a:cxn ang="0">
                      <a:pos x="0" y="20"/>
                    </a:cxn>
                    <a:cxn ang="0">
                      <a:pos x="68" y="38"/>
                    </a:cxn>
                    <a:cxn ang="0">
                      <a:pos x="92" y="18"/>
                    </a:cxn>
                  </a:cxnLst>
                  <a:rect l="0" t="0" r="r" b="b"/>
                  <a:pathLst>
                    <a:path w="92" h="38">
                      <a:moveTo>
                        <a:pt x="92" y="18"/>
                      </a:moveTo>
                      <a:lnTo>
                        <a:pt x="22" y="0"/>
                      </a:lnTo>
                      <a:lnTo>
                        <a:pt x="0" y="20"/>
                      </a:lnTo>
                      <a:lnTo>
                        <a:pt x="68" y="38"/>
                      </a:lnTo>
                      <a:lnTo>
                        <a:pt x="92" y="18"/>
                      </a:lnTo>
                      <a:close/>
                    </a:path>
                  </a:pathLst>
                </a:custGeom>
                <a:solidFill>
                  <a:srgbClr val="004E9F"/>
                </a:solidFill>
                <a:ln w="0">
                  <a:solidFill>
                    <a:srgbClr val="004E9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49" name="Freeform 917"/>
                <p:cNvSpPr>
                  <a:spLocks noChangeAspect="1"/>
                </p:cNvSpPr>
                <p:nvPr/>
              </p:nvSpPr>
              <p:spPr bwMode="auto">
                <a:xfrm>
                  <a:off x="868" y="1676"/>
                  <a:ext cx="92" cy="38"/>
                </a:xfrm>
                <a:custGeom>
                  <a:avLst/>
                  <a:gdLst/>
                  <a:ahLst/>
                  <a:cxnLst>
                    <a:cxn ang="0">
                      <a:pos x="92" y="18"/>
                    </a:cxn>
                    <a:cxn ang="0">
                      <a:pos x="22" y="0"/>
                    </a:cxn>
                    <a:cxn ang="0">
                      <a:pos x="0" y="20"/>
                    </a:cxn>
                    <a:cxn ang="0">
                      <a:pos x="68" y="38"/>
                    </a:cxn>
                    <a:cxn ang="0">
                      <a:pos x="92" y="18"/>
                    </a:cxn>
                  </a:cxnLst>
                  <a:rect l="0" t="0" r="r" b="b"/>
                  <a:pathLst>
                    <a:path w="92" h="38">
                      <a:moveTo>
                        <a:pt x="92" y="18"/>
                      </a:moveTo>
                      <a:lnTo>
                        <a:pt x="22" y="0"/>
                      </a:lnTo>
                      <a:lnTo>
                        <a:pt x="0" y="20"/>
                      </a:lnTo>
                      <a:lnTo>
                        <a:pt x="68" y="38"/>
                      </a:lnTo>
                      <a:lnTo>
                        <a:pt x="9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50" name="Freeform 918"/>
                <p:cNvSpPr>
                  <a:spLocks noChangeAspect="1"/>
                </p:cNvSpPr>
                <p:nvPr/>
              </p:nvSpPr>
              <p:spPr bwMode="auto">
                <a:xfrm>
                  <a:off x="844" y="1696"/>
                  <a:ext cx="92" cy="44"/>
                </a:xfrm>
                <a:custGeom>
                  <a:avLst/>
                  <a:gdLst/>
                  <a:ahLst/>
                  <a:cxnLst>
                    <a:cxn ang="0">
                      <a:pos x="92" y="18"/>
                    </a:cxn>
                    <a:cxn ang="0">
                      <a:pos x="24" y="0"/>
                    </a:cxn>
                    <a:cxn ang="0">
                      <a:pos x="0" y="22"/>
                    </a:cxn>
                    <a:cxn ang="0">
                      <a:pos x="68" y="44"/>
                    </a:cxn>
                    <a:cxn ang="0">
                      <a:pos x="92" y="18"/>
                    </a:cxn>
                  </a:cxnLst>
                  <a:rect l="0" t="0" r="r" b="b"/>
                  <a:pathLst>
                    <a:path w="92" h="44">
                      <a:moveTo>
                        <a:pt x="92" y="18"/>
                      </a:moveTo>
                      <a:lnTo>
                        <a:pt x="24" y="0"/>
                      </a:lnTo>
                      <a:lnTo>
                        <a:pt x="0" y="22"/>
                      </a:lnTo>
                      <a:lnTo>
                        <a:pt x="68" y="44"/>
                      </a:lnTo>
                      <a:lnTo>
                        <a:pt x="92" y="18"/>
                      </a:lnTo>
                      <a:close/>
                    </a:path>
                  </a:pathLst>
                </a:custGeom>
                <a:solidFill>
                  <a:srgbClr val="004AAD"/>
                </a:solidFill>
                <a:ln w="0">
                  <a:solidFill>
                    <a:srgbClr val="004AA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51" name="Freeform 919"/>
                <p:cNvSpPr>
                  <a:spLocks noChangeAspect="1"/>
                </p:cNvSpPr>
                <p:nvPr/>
              </p:nvSpPr>
              <p:spPr bwMode="auto">
                <a:xfrm>
                  <a:off x="844" y="1696"/>
                  <a:ext cx="92" cy="44"/>
                </a:xfrm>
                <a:custGeom>
                  <a:avLst/>
                  <a:gdLst/>
                  <a:ahLst/>
                  <a:cxnLst>
                    <a:cxn ang="0">
                      <a:pos x="92" y="18"/>
                    </a:cxn>
                    <a:cxn ang="0">
                      <a:pos x="24" y="0"/>
                    </a:cxn>
                    <a:cxn ang="0">
                      <a:pos x="0" y="22"/>
                    </a:cxn>
                    <a:cxn ang="0">
                      <a:pos x="68" y="44"/>
                    </a:cxn>
                    <a:cxn ang="0">
                      <a:pos x="92" y="18"/>
                    </a:cxn>
                  </a:cxnLst>
                  <a:rect l="0" t="0" r="r" b="b"/>
                  <a:pathLst>
                    <a:path w="92" h="44">
                      <a:moveTo>
                        <a:pt x="92" y="18"/>
                      </a:moveTo>
                      <a:lnTo>
                        <a:pt x="24" y="0"/>
                      </a:lnTo>
                      <a:lnTo>
                        <a:pt x="0" y="22"/>
                      </a:lnTo>
                      <a:lnTo>
                        <a:pt x="68" y="44"/>
                      </a:lnTo>
                      <a:lnTo>
                        <a:pt x="9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52" name="Freeform 920"/>
                <p:cNvSpPr>
                  <a:spLocks noChangeAspect="1"/>
                </p:cNvSpPr>
                <p:nvPr/>
              </p:nvSpPr>
              <p:spPr bwMode="auto">
                <a:xfrm>
                  <a:off x="820" y="1718"/>
                  <a:ext cx="92" cy="48"/>
                </a:xfrm>
                <a:custGeom>
                  <a:avLst/>
                  <a:gdLst/>
                  <a:ahLst/>
                  <a:cxnLst>
                    <a:cxn ang="0">
                      <a:pos x="92" y="22"/>
                    </a:cxn>
                    <a:cxn ang="0">
                      <a:pos x="24" y="0"/>
                    </a:cxn>
                    <a:cxn ang="0">
                      <a:pos x="0" y="22"/>
                    </a:cxn>
                    <a:cxn ang="0">
                      <a:pos x="68" y="48"/>
                    </a:cxn>
                    <a:cxn ang="0">
                      <a:pos x="92" y="22"/>
                    </a:cxn>
                  </a:cxnLst>
                  <a:rect l="0" t="0" r="r" b="b"/>
                  <a:pathLst>
                    <a:path w="92" h="48">
                      <a:moveTo>
                        <a:pt x="92" y="22"/>
                      </a:moveTo>
                      <a:lnTo>
                        <a:pt x="24" y="0"/>
                      </a:lnTo>
                      <a:lnTo>
                        <a:pt x="0" y="22"/>
                      </a:lnTo>
                      <a:lnTo>
                        <a:pt x="68" y="48"/>
                      </a:lnTo>
                      <a:lnTo>
                        <a:pt x="92" y="22"/>
                      </a:lnTo>
                      <a:close/>
                    </a:path>
                  </a:pathLst>
                </a:custGeom>
                <a:solidFill>
                  <a:srgbClr val="004AB3"/>
                </a:solidFill>
                <a:ln w="0">
                  <a:solidFill>
                    <a:srgbClr val="004AB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53" name="Freeform 921"/>
                <p:cNvSpPr>
                  <a:spLocks noChangeAspect="1"/>
                </p:cNvSpPr>
                <p:nvPr/>
              </p:nvSpPr>
              <p:spPr bwMode="auto">
                <a:xfrm>
                  <a:off x="820" y="1718"/>
                  <a:ext cx="92" cy="48"/>
                </a:xfrm>
                <a:custGeom>
                  <a:avLst/>
                  <a:gdLst/>
                  <a:ahLst/>
                  <a:cxnLst>
                    <a:cxn ang="0">
                      <a:pos x="92" y="22"/>
                    </a:cxn>
                    <a:cxn ang="0">
                      <a:pos x="24" y="0"/>
                    </a:cxn>
                    <a:cxn ang="0">
                      <a:pos x="0" y="22"/>
                    </a:cxn>
                    <a:cxn ang="0">
                      <a:pos x="68" y="48"/>
                    </a:cxn>
                    <a:cxn ang="0">
                      <a:pos x="92" y="22"/>
                    </a:cxn>
                  </a:cxnLst>
                  <a:rect l="0" t="0" r="r" b="b"/>
                  <a:pathLst>
                    <a:path w="92" h="48">
                      <a:moveTo>
                        <a:pt x="92" y="22"/>
                      </a:moveTo>
                      <a:lnTo>
                        <a:pt x="24" y="0"/>
                      </a:lnTo>
                      <a:lnTo>
                        <a:pt x="0" y="22"/>
                      </a:lnTo>
                      <a:lnTo>
                        <a:pt x="68" y="48"/>
                      </a:lnTo>
                      <a:lnTo>
                        <a:pt x="92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54" name="Freeform 922"/>
                <p:cNvSpPr>
                  <a:spLocks noChangeAspect="1"/>
                </p:cNvSpPr>
                <p:nvPr/>
              </p:nvSpPr>
              <p:spPr bwMode="auto">
                <a:xfrm>
                  <a:off x="796" y="1740"/>
                  <a:ext cx="92" cy="56"/>
                </a:xfrm>
                <a:custGeom>
                  <a:avLst/>
                  <a:gdLst/>
                  <a:ahLst/>
                  <a:cxnLst>
                    <a:cxn ang="0">
                      <a:pos x="92" y="26"/>
                    </a:cxn>
                    <a:cxn ang="0">
                      <a:pos x="24" y="0"/>
                    </a:cxn>
                    <a:cxn ang="0">
                      <a:pos x="0" y="26"/>
                    </a:cxn>
                    <a:cxn ang="0">
                      <a:pos x="68" y="56"/>
                    </a:cxn>
                    <a:cxn ang="0">
                      <a:pos x="92" y="26"/>
                    </a:cxn>
                  </a:cxnLst>
                  <a:rect l="0" t="0" r="r" b="b"/>
                  <a:pathLst>
                    <a:path w="92" h="56">
                      <a:moveTo>
                        <a:pt x="92" y="26"/>
                      </a:moveTo>
                      <a:lnTo>
                        <a:pt x="24" y="0"/>
                      </a:lnTo>
                      <a:lnTo>
                        <a:pt x="0" y="26"/>
                      </a:lnTo>
                      <a:lnTo>
                        <a:pt x="68" y="56"/>
                      </a:lnTo>
                      <a:lnTo>
                        <a:pt x="92" y="26"/>
                      </a:lnTo>
                      <a:close/>
                    </a:path>
                  </a:pathLst>
                </a:custGeom>
                <a:solidFill>
                  <a:srgbClr val="004BB9"/>
                </a:solidFill>
                <a:ln w="0">
                  <a:solidFill>
                    <a:srgbClr val="004BB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55" name="Freeform 923"/>
                <p:cNvSpPr>
                  <a:spLocks noChangeAspect="1"/>
                </p:cNvSpPr>
                <p:nvPr/>
              </p:nvSpPr>
              <p:spPr bwMode="auto">
                <a:xfrm>
                  <a:off x="796" y="1740"/>
                  <a:ext cx="92" cy="56"/>
                </a:xfrm>
                <a:custGeom>
                  <a:avLst/>
                  <a:gdLst/>
                  <a:ahLst/>
                  <a:cxnLst>
                    <a:cxn ang="0">
                      <a:pos x="92" y="26"/>
                    </a:cxn>
                    <a:cxn ang="0">
                      <a:pos x="24" y="0"/>
                    </a:cxn>
                    <a:cxn ang="0">
                      <a:pos x="0" y="26"/>
                    </a:cxn>
                    <a:cxn ang="0">
                      <a:pos x="68" y="56"/>
                    </a:cxn>
                    <a:cxn ang="0">
                      <a:pos x="92" y="26"/>
                    </a:cxn>
                  </a:cxnLst>
                  <a:rect l="0" t="0" r="r" b="b"/>
                  <a:pathLst>
                    <a:path w="92" h="56">
                      <a:moveTo>
                        <a:pt x="92" y="26"/>
                      </a:moveTo>
                      <a:lnTo>
                        <a:pt x="24" y="0"/>
                      </a:lnTo>
                      <a:lnTo>
                        <a:pt x="0" y="26"/>
                      </a:lnTo>
                      <a:lnTo>
                        <a:pt x="68" y="56"/>
                      </a:lnTo>
                      <a:lnTo>
                        <a:pt x="92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56" name="Freeform 924"/>
                <p:cNvSpPr>
                  <a:spLocks noChangeAspect="1"/>
                </p:cNvSpPr>
                <p:nvPr/>
              </p:nvSpPr>
              <p:spPr bwMode="auto">
                <a:xfrm>
                  <a:off x="772" y="1766"/>
                  <a:ext cx="92" cy="60"/>
                </a:xfrm>
                <a:custGeom>
                  <a:avLst/>
                  <a:gdLst/>
                  <a:ahLst/>
                  <a:cxnLst>
                    <a:cxn ang="0">
                      <a:pos x="92" y="30"/>
                    </a:cxn>
                    <a:cxn ang="0">
                      <a:pos x="24" y="0"/>
                    </a:cxn>
                    <a:cxn ang="0">
                      <a:pos x="0" y="24"/>
                    </a:cxn>
                    <a:cxn ang="0">
                      <a:pos x="68" y="60"/>
                    </a:cxn>
                    <a:cxn ang="0">
                      <a:pos x="92" y="30"/>
                    </a:cxn>
                  </a:cxnLst>
                  <a:rect l="0" t="0" r="r" b="b"/>
                  <a:pathLst>
                    <a:path w="92" h="60">
                      <a:moveTo>
                        <a:pt x="92" y="30"/>
                      </a:moveTo>
                      <a:lnTo>
                        <a:pt x="24" y="0"/>
                      </a:lnTo>
                      <a:lnTo>
                        <a:pt x="0" y="24"/>
                      </a:lnTo>
                      <a:lnTo>
                        <a:pt x="68" y="60"/>
                      </a:lnTo>
                      <a:lnTo>
                        <a:pt x="92" y="30"/>
                      </a:lnTo>
                      <a:close/>
                    </a:path>
                  </a:pathLst>
                </a:custGeom>
                <a:solidFill>
                  <a:srgbClr val="0052B6"/>
                </a:solidFill>
                <a:ln w="0">
                  <a:solidFill>
                    <a:srgbClr val="0052B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57" name="Freeform 925"/>
                <p:cNvSpPr>
                  <a:spLocks noChangeAspect="1"/>
                </p:cNvSpPr>
                <p:nvPr/>
              </p:nvSpPr>
              <p:spPr bwMode="auto">
                <a:xfrm>
                  <a:off x="772" y="1766"/>
                  <a:ext cx="92" cy="60"/>
                </a:xfrm>
                <a:custGeom>
                  <a:avLst/>
                  <a:gdLst/>
                  <a:ahLst/>
                  <a:cxnLst>
                    <a:cxn ang="0">
                      <a:pos x="92" y="30"/>
                    </a:cxn>
                    <a:cxn ang="0">
                      <a:pos x="24" y="0"/>
                    </a:cxn>
                    <a:cxn ang="0">
                      <a:pos x="0" y="24"/>
                    </a:cxn>
                    <a:cxn ang="0">
                      <a:pos x="68" y="60"/>
                    </a:cxn>
                    <a:cxn ang="0">
                      <a:pos x="92" y="30"/>
                    </a:cxn>
                  </a:cxnLst>
                  <a:rect l="0" t="0" r="r" b="b"/>
                  <a:pathLst>
                    <a:path w="92" h="60">
                      <a:moveTo>
                        <a:pt x="92" y="30"/>
                      </a:moveTo>
                      <a:lnTo>
                        <a:pt x="24" y="0"/>
                      </a:lnTo>
                      <a:lnTo>
                        <a:pt x="0" y="24"/>
                      </a:lnTo>
                      <a:lnTo>
                        <a:pt x="68" y="60"/>
                      </a:lnTo>
                      <a:lnTo>
                        <a:pt x="92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58" name="Freeform 926"/>
                <p:cNvSpPr>
                  <a:spLocks noChangeAspect="1"/>
                </p:cNvSpPr>
                <p:nvPr/>
              </p:nvSpPr>
              <p:spPr bwMode="auto">
                <a:xfrm>
                  <a:off x="748" y="1790"/>
                  <a:ext cx="92" cy="62"/>
                </a:xfrm>
                <a:custGeom>
                  <a:avLst/>
                  <a:gdLst/>
                  <a:ahLst/>
                  <a:cxnLst>
                    <a:cxn ang="0">
                      <a:pos x="92" y="36"/>
                    </a:cxn>
                    <a:cxn ang="0">
                      <a:pos x="24" y="0"/>
                    </a:cxn>
                    <a:cxn ang="0">
                      <a:pos x="0" y="22"/>
                    </a:cxn>
                    <a:cxn ang="0">
                      <a:pos x="68" y="62"/>
                    </a:cxn>
                    <a:cxn ang="0">
                      <a:pos x="92" y="36"/>
                    </a:cxn>
                  </a:cxnLst>
                  <a:rect l="0" t="0" r="r" b="b"/>
                  <a:pathLst>
                    <a:path w="92" h="62">
                      <a:moveTo>
                        <a:pt x="92" y="36"/>
                      </a:moveTo>
                      <a:lnTo>
                        <a:pt x="24" y="0"/>
                      </a:lnTo>
                      <a:lnTo>
                        <a:pt x="0" y="22"/>
                      </a:lnTo>
                      <a:lnTo>
                        <a:pt x="68" y="62"/>
                      </a:lnTo>
                      <a:lnTo>
                        <a:pt x="92" y="36"/>
                      </a:lnTo>
                      <a:close/>
                    </a:path>
                  </a:pathLst>
                </a:custGeom>
                <a:solidFill>
                  <a:srgbClr val="005FAC"/>
                </a:solidFill>
                <a:ln w="0">
                  <a:solidFill>
                    <a:srgbClr val="005FA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59" name="Freeform 927"/>
                <p:cNvSpPr>
                  <a:spLocks noChangeAspect="1"/>
                </p:cNvSpPr>
                <p:nvPr/>
              </p:nvSpPr>
              <p:spPr bwMode="auto">
                <a:xfrm>
                  <a:off x="748" y="1790"/>
                  <a:ext cx="92" cy="62"/>
                </a:xfrm>
                <a:custGeom>
                  <a:avLst/>
                  <a:gdLst/>
                  <a:ahLst/>
                  <a:cxnLst>
                    <a:cxn ang="0">
                      <a:pos x="92" y="36"/>
                    </a:cxn>
                    <a:cxn ang="0">
                      <a:pos x="24" y="0"/>
                    </a:cxn>
                    <a:cxn ang="0">
                      <a:pos x="0" y="22"/>
                    </a:cxn>
                    <a:cxn ang="0">
                      <a:pos x="68" y="62"/>
                    </a:cxn>
                    <a:cxn ang="0">
                      <a:pos x="92" y="36"/>
                    </a:cxn>
                  </a:cxnLst>
                  <a:rect l="0" t="0" r="r" b="b"/>
                  <a:pathLst>
                    <a:path w="92" h="62">
                      <a:moveTo>
                        <a:pt x="92" y="36"/>
                      </a:moveTo>
                      <a:lnTo>
                        <a:pt x="24" y="0"/>
                      </a:lnTo>
                      <a:lnTo>
                        <a:pt x="0" y="22"/>
                      </a:lnTo>
                      <a:lnTo>
                        <a:pt x="68" y="62"/>
                      </a:lnTo>
                      <a:lnTo>
                        <a:pt x="92" y="3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60" name="Freeform 928"/>
                <p:cNvSpPr>
                  <a:spLocks noChangeAspect="1"/>
                </p:cNvSpPr>
                <p:nvPr/>
              </p:nvSpPr>
              <p:spPr bwMode="auto">
                <a:xfrm>
                  <a:off x="724" y="1812"/>
                  <a:ext cx="92" cy="62"/>
                </a:xfrm>
                <a:custGeom>
                  <a:avLst/>
                  <a:gdLst/>
                  <a:ahLst/>
                  <a:cxnLst>
                    <a:cxn ang="0">
                      <a:pos x="92" y="40"/>
                    </a:cxn>
                    <a:cxn ang="0">
                      <a:pos x="24" y="0"/>
                    </a:cxn>
                    <a:cxn ang="0">
                      <a:pos x="0" y="18"/>
                    </a:cxn>
                    <a:cxn ang="0">
                      <a:pos x="68" y="62"/>
                    </a:cxn>
                    <a:cxn ang="0">
                      <a:pos x="92" y="40"/>
                    </a:cxn>
                  </a:cxnLst>
                  <a:rect l="0" t="0" r="r" b="b"/>
                  <a:pathLst>
                    <a:path w="92" h="62">
                      <a:moveTo>
                        <a:pt x="92" y="40"/>
                      </a:moveTo>
                      <a:lnTo>
                        <a:pt x="24" y="0"/>
                      </a:lnTo>
                      <a:lnTo>
                        <a:pt x="0" y="18"/>
                      </a:lnTo>
                      <a:lnTo>
                        <a:pt x="68" y="62"/>
                      </a:lnTo>
                      <a:lnTo>
                        <a:pt x="92" y="40"/>
                      </a:lnTo>
                      <a:close/>
                    </a:path>
                  </a:pathLst>
                </a:custGeom>
                <a:solidFill>
                  <a:srgbClr val="007197"/>
                </a:solidFill>
                <a:ln w="0">
                  <a:solidFill>
                    <a:srgbClr val="00719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61" name="Freeform 929"/>
                <p:cNvSpPr>
                  <a:spLocks noChangeAspect="1"/>
                </p:cNvSpPr>
                <p:nvPr/>
              </p:nvSpPr>
              <p:spPr bwMode="auto">
                <a:xfrm>
                  <a:off x="724" y="1812"/>
                  <a:ext cx="92" cy="62"/>
                </a:xfrm>
                <a:custGeom>
                  <a:avLst/>
                  <a:gdLst/>
                  <a:ahLst/>
                  <a:cxnLst>
                    <a:cxn ang="0">
                      <a:pos x="92" y="40"/>
                    </a:cxn>
                    <a:cxn ang="0">
                      <a:pos x="24" y="0"/>
                    </a:cxn>
                    <a:cxn ang="0">
                      <a:pos x="0" y="18"/>
                    </a:cxn>
                    <a:cxn ang="0">
                      <a:pos x="68" y="62"/>
                    </a:cxn>
                    <a:cxn ang="0">
                      <a:pos x="92" y="40"/>
                    </a:cxn>
                  </a:cxnLst>
                  <a:rect l="0" t="0" r="r" b="b"/>
                  <a:pathLst>
                    <a:path w="92" h="62">
                      <a:moveTo>
                        <a:pt x="92" y="40"/>
                      </a:moveTo>
                      <a:lnTo>
                        <a:pt x="24" y="0"/>
                      </a:lnTo>
                      <a:lnTo>
                        <a:pt x="0" y="18"/>
                      </a:lnTo>
                      <a:lnTo>
                        <a:pt x="68" y="62"/>
                      </a:lnTo>
                      <a:lnTo>
                        <a:pt x="92" y="4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62" name="Freeform 930"/>
                <p:cNvSpPr>
                  <a:spLocks noChangeAspect="1"/>
                </p:cNvSpPr>
                <p:nvPr/>
              </p:nvSpPr>
              <p:spPr bwMode="auto">
                <a:xfrm>
                  <a:off x="698" y="1830"/>
                  <a:ext cx="94" cy="58"/>
                </a:xfrm>
                <a:custGeom>
                  <a:avLst/>
                  <a:gdLst/>
                  <a:ahLst/>
                  <a:cxnLst>
                    <a:cxn ang="0">
                      <a:pos x="94" y="44"/>
                    </a:cxn>
                    <a:cxn ang="0">
                      <a:pos x="26" y="0"/>
                    </a:cxn>
                    <a:cxn ang="0">
                      <a:pos x="0" y="12"/>
                    </a:cxn>
                    <a:cxn ang="0">
                      <a:pos x="68" y="58"/>
                    </a:cxn>
                    <a:cxn ang="0">
                      <a:pos x="94" y="44"/>
                    </a:cxn>
                  </a:cxnLst>
                  <a:rect l="0" t="0" r="r" b="b"/>
                  <a:pathLst>
                    <a:path w="94" h="58">
                      <a:moveTo>
                        <a:pt x="94" y="44"/>
                      </a:move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68" y="58"/>
                      </a:lnTo>
                      <a:lnTo>
                        <a:pt x="94" y="44"/>
                      </a:lnTo>
                      <a:close/>
                    </a:path>
                  </a:pathLst>
                </a:custGeom>
                <a:solidFill>
                  <a:srgbClr val="008970"/>
                </a:solidFill>
                <a:ln w="0">
                  <a:solidFill>
                    <a:srgbClr val="00897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63" name="Freeform 931"/>
                <p:cNvSpPr>
                  <a:spLocks noChangeAspect="1"/>
                </p:cNvSpPr>
                <p:nvPr/>
              </p:nvSpPr>
              <p:spPr bwMode="auto">
                <a:xfrm>
                  <a:off x="698" y="1830"/>
                  <a:ext cx="94" cy="58"/>
                </a:xfrm>
                <a:custGeom>
                  <a:avLst/>
                  <a:gdLst/>
                  <a:ahLst/>
                  <a:cxnLst>
                    <a:cxn ang="0">
                      <a:pos x="94" y="44"/>
                    </a:cxn>
                    <a:cxn ang="0">
                      <a:pos x="26" y="0"/>
                    </a:cxn>
                    <a:cxn ang="0">
                      <a:pos x="0" y="12"/>
                    </a:cxn>
                    <a:cxn ang="0">
                      <a:pos x="68" y="58"/>
                    </a:cxn>
                    <a:cxn ang="0">
                      <a:pos x="94" y="44"/>
                    </a:cxn>
                  </a:cxnLst>
                  <a:rect l="0" t="0" r="r" b="b"/>
                  <a:pathLst>
                    <a:path w="94" h="58">
                      <a:moveTo>
                        <a:pt x="94" y="44"/>
                      </a:move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68" y="58"/>
                      </a:lnTo>
                      <a:lnTo>
                        <a:pt x="94" y="4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64" name="Freeform 932"/>
                <p:cNvSpPr>
                  <a:spLocks noChangeAspect="1"/>
                </p:cNvSpPr>
                <p:nvPr/>
              </p:nvSpPr>
              <p:spPr bwMode="auto">
                <a:xfrm>
                  <a:off x="1710" y="1378"/>
                  <a:ext cx="84" cy="36"/>
                </a:xfrm>
                <a:custGeom>
                  <a:avLst/>
                  <a:gdLst/>
                  <a:ahLst/>
                  <a:cxnLst>
                    <a:cxn ang="0">
                      <a:pos x="84" y="28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0" y="36"/>
                    </a:cxn>
                    <a:cxn ang="0">
                      <a:pos x="84" y="28"/>
                    </a:cxn>
                  </a:cxnLst>
                  <a:rect l="0" t="0" r="r" b="b"/>
                  <a:pathLst>
                    <a:path w="84" h="36">
                      <a:moveTo>
                        <a:pt x="84" y="28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0" y="36"/>
                      </a:lnTo>
                      <a:lnTo>
                        <a:pt x="84" y="28"/>
                      </a:lnTo>
                      <a:close/>
                    </a:path>
                  </a:pathLst>
                </a:custGeom>
                <a:solidFill>
                  <a:srgbClr val="00896F"/>
                </a:solidFill>
                <a:ln w="0">
                  <a:solidFill>
                    <a:srgbClr val="0089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65" name="Freeform 933"/>
                <p:cNvSpPr>
                  <a:spLocks noChangeAspect="1"/>
                </p:cNvSpPr>
                <p:nvPr/>
              </p:nvSpPr>
              <p:spPr bwMode="auto">
                <a:xfrm>
                  <a:off x="1710" y="1378"/>
                  <a:ext cx="84" cy="36"/>
                </a:xfrm>
                <a:custGeom>
                  <a:avLst/>
                  <a:gdLst/>
                  <a:ahLst/>
                  <a:cxnLst>
                    <a:cxn ang="0">
                      <a:pos x="84" y="28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0" y="36"/>
                    </a:cxn>
                    <a:cxn ang="0">
                      <a:pos x="84" y="28"/>
                    </a:cxn>
                  </a:cxnLst>
                  <a:rect l="0" t="0" r="r" b="b"/>
                  <a:pathLst>
                    <a:path w="84" h="36">
                      <a:moveTo>
                        <a:pt x="84" y="28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0" y="36"/>
                      </a:lnTo>
                      <a:lnTo>
                        <a:pt x="84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66" name="Freeform 934"/>
                <p:cNvSpPr>
                  <a:spLocks noChangeAspect="1"/>
                </p:cNvSpPr>
                <p:nvPr/>
              </p:nvSpPr>
              <p:spPr bwMode="auto">
                <a:xfrm>
                  <a:off x="1696" y="1386"/>
                  <a:ext cx="84" cy="36"/>
                </a:xfrm>
                <a:custGeom>
                  <a:avLst/>
                  <a:gdLst/>
                  <a:ahLst/>
                  <a:cxnLst>
                    <a:cxn ang="0">
                      <a:pos x="84" y="28"/>
                    </a:cxn>
                    <a:cxn ang="0">
                      <a:pos x="14" y="0"/>
                    </a:cxn>
                    <a:cxn ang="0">
                      <a:pos x="0" y="8"/>
                    </a:cxn>
                    <a:cxn ang="0">
                      <a:pos x="68" y="36"/>
                    </a:cxn>
                    <a:cxn ang="0">
                      <a:pos x="84" y="28"/>
                    </a:cxn>
                  </a:cxnLst>
                  <a:rect l="0" t="0" r="r" b="b"/>
                  <a:pathLst>
                    <a:path w="84" h="36">
                      <a:moveTo>
                        <a:pt x="84" y="28"/>
                      </a:moveTo>
                      <a:lnTo>
                        <a:pt x="14" y="0"/>
                      </a:lnTo>
                      <a:lnTo>
                        <a:pt x="0" y="8"/>
                      </a:lnTo>
                      <a:lnTo>
                        <a:pt x="68" y="36"/>
                      </a:lnTo>
                      <a:lnTo>
                        <a:pt x="84" y="28"/>
                      </a:lnTo>
                      <a:close/>
                    </a:path>
                  </a:pathLst>
                </a:custGeom>
                <a:solidFill>
                  <a:srgbClr val="00896F"/>
                </a:solidFill>
                <a:ln w="0">
                  <a:solidFill>
                    <a:srgbClr val="0089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67" name="Freeform 935"/>
                <p:cNvSpPr>
                  <a:spLocks noChangeAspect="1"/>
                </p:cNvSpPr>
                <p:nvPr/>
              </p:nvSpPr>
              <p:spPr bwMode="auto">
                <a:xfrm>
                  <a:off x="1696" y="1386"/>
                  <a:ext cx="84" cy="36"/>
                </a:xfrm>
                <a:custGeom>
                  <a:avLst/>
                  <a:gdLst/>
                  <a:ahLst/>
                  <a:cxnLst>
                    <a:cxn ang="0">
                      <a:pos x="84" y="28"/>
                    </a:cxn>
                    <a:cxn ang="0">
                      <a:pos x="14" y="0"/>
                    </a:cxn>
                    <a:cxn ang="0">
                      <a:pos x="0" y="8"/>
                    </a:cxn>
                    <a:cxn ang="0">
                      <a:pos x="68" y="36"/>
                    </a:cxn>
                    <a:cxn ang="0">
                      <a:pos x="84" y="28"/>
                    </a:cxn>
                  </a:cxnLst>
                  <a:rect l="0" t="0" r="r" b="b"/>
                  <a:pathLst>
                    <a:path w="84" h="36">
                      <a:moveTo>
                        <a:pt x="84" y="28"/>
                      </a:moveTo>
                      <a:lnTo>
                        <a:pt x="14" y="0"/>
                      </a:lnTo>
                      <a:lnTo>
                        <a:pt x="0" y="8"/>
                      </a:lnTo>
                      <a:lnTo>
                        <a:pt x="68" y="36"/>
                      </a:lnTo>
                      <a:lnTo>
                        <a:pt x="84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68" name="Freeform 936"/>
                <p:cNvSpPr>
                  <a:spLocks noChangeAspect="1"/>
                </p:cNvSpPr>
                <p:nvPr/>
              </p:nvSpPr>
              <p:spPr bwMode="auto">
                <a:xfrm>
                  <a:off x="1680" y="1394"/>
                  <a:ext cx="84" cy="36"/>
                </a:xfrm>
                <a:custGeom>
                  <a:avLst/>
                  <a:gdLst/>
                  <a:ahLst/>
                  <a:cxnLst>
                    <a:cxn ang="0">
                      <a:pos x="84" y="28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0" y="36"/>
                    </a:cxn>
                    <a:cxn ang="0">
                      <a:pos x="84" y="28"/>
                    </a:cxn>
                  </a:cxnLst>
                  <a:rect l="0" t="0" r="r" b="b"/>
                  <a:pathLst>
                    <a:path w="84" h="36">
                      <a:moveTo>
                        <a:pt x="84" y="28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0" y="36"/>
                      </a:lnTo>
                      <a:lnTo>
                        <a:pt x="84" y="28"/>
                      </a:lnTo>
                      <a:close/>
                    </a:path>
                  </a:pathLst>
                </a:custGeom>
                <a:solidFill>
                  <a:srgbClr val="00896F"/>
                </a:solidFill>
                <a:ln w="0">
                  <a:solidFill>
                    <a:srgbClr val="0089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69" name="Freeform 937"/>
                <p:cNvSpPr>
                  <a:spLocks noChangeAspect="1"/>
                </p:cNvSpPr>
                <p:nvPr/>
              </p:nvSpPr>
              <p:spPr bwMode="auto">
                <a:xfrm>
                  <a:off x="1680" y="1394"/>
                  <a:ext cx="84" cy="36"/>
                </a:xfrm>
                <a:custGeom>
                  <a:avLst/>
                  <a:gdLst/>
                  <a:ahLst/>
                  <a:cxnLst>
                    <a:cxn ang="0">
                      <a:pos x="84" y="28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0" y="36"/>
                    </a:cxn>
                    <a:cxn ang="0">
                      <a:pos x="84" y="28"/>
                    </a:cxn>
                  </a:cxnLst>
                  <a:rect l="0" t="0" r="r" b="b"/>
                  <a:pathLst>
                    <a:path w="84" h="36">
                      <a:moveTo>
                        <a:pt x="84" y="28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0" y="36"/>
                      </a:lnTo>
                      <a:lnTo>
                        <a:pt x="84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70" name="Freeform 938"/>
                <p:cNvSpPr>
                  <a:spLocks noChangeAspect="1"/>
                </p:cNvSpPr>
                <p:nvPr/>
              </p:nvSpPr>
              <p:spPr bwMode="auto">
                <a:xfrm>
                  <a:off x="1664" y="1402"/>
                  <a:ext cx="86" cy="36"/>
                </a:xfrm>
                <a:custGeom>
                  <a:avLst/>
                  <a:gdLst/>
                  <a:ahLst/>
                  <a:cxnLst>
                    <a:cxn ang="0">
                      <a:pos x="86" y="28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0" y="36"/>
                    </a:cxn>
                    <a:cxn ang="0">
                      <a:pos x="86" y="28"/>
                    </a:cxn>
                  </a:cxnLst>
                  <a:rect l="0" t="0" r="r" b="b"/>
                  <a:pathLst>
                    <a:path w="86" h="36">
                      <a:moveTo>
                        <a:pt x="86" y="28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0" y="36"/>
                      </a:lnTo>
                      <a:lnTo>
                        <a:pt x="86" y="28"/>
                      </a:lnTo>
                      <a:close/>
                    </a:path>
                  </a:pathLst>
                </a:custGeom>
                <a:solidFill>
                  <a:srgbClr val="008A6F"/>
                </a:solidFill>
                <a:ln w="0">
                  <a:solidFill>
                    <a:srgbClr val="008A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71" name="Freeform 939"/>
                <p:cNvSpPr>
                  <a:spLocks noChangeAspect="1"/>
                </p:cNvSpPr>
                <p:nvPr/>
              </p:nvSpPr>
              <p:spPr bwMode="auto">
                <a:xfrm>
                  <a:off x="1664" y="1402"/>
                  <a:ext cx="86" cy="36"/>
                </a:xfrm>
                <a:custGeom>
                  <a:avLst/>
                  <a:gdLst/>
                  <a:ahLst/>
                  <a:cxnLst>
                    <a:cxn ang="0">
                      <a:pos x="86" y="28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0" y="36"/>
                    </a:cxn>
                    <a:cxn ang="0">
                      <a:pos x="86" y="28"/>
                    </a:cxn>
                  </a:cxnLst>
                  <a:rect l="0" t="0" r="r" b="b"/>
                  <a:pathLst>
                    <a:path w="86" h="36">
                      <a:moveTo>
                        <a:pt x="86" y="28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0" y="36"/>
                      </a:lnTo>
                      <a:lnTo>
                        <a:pt x="86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72" name="Freeform 940"/>
                <p:cNvSpPr>
                  <a:spLocks noChangeAspect="1"/>
                </p:cNvSpPr>
                <p:nvPr/>
              </p:nvSpPr>
              <p:spPr bwMode="auto">
                <a:xfrm>
                  <a:off x="1650" y="1410"/>
                  <a:ext cx="84" cy="36"/>
                </a:xfrm>
                <a:custGeom>
                  <a:avLst/>
                  <a:gdLst/>
                  <a:ahLst/>
                  <a:cxnLst>
                    <a:cxn ang="0">
                      <a:pos x="84" y="28"/>
                    </a:cxn>
                    <a:cxn ang="0">
                      <a:pos x="14" y="0"/>
                    </a:cxn>
                    <a:cxn ang="0">
                      <a:pos x="0" y="8"/>
                    </a:cxn>
                    <a:cxn ang="0">
                      <a:pos x="70" y="36"/>
                    </a:cxn>
                    <a:cxn ang="0">
                      <a:pos x="84" y="28"/>
                    </a:cxn>
                  </a:cxnLst>
                  <a:rect l="0" t="0" r="r" b="b"/>
                  <a:pathLst>
                    <a:path w="84" h="36">
                      <a:moveTo>
                        <a:pt x="84" y="28"/>
                      </a:moveTo>
                      <a:lnTo>
                        <a:pt x="14" y="0"/>
                      </a:lnTo>
                      <a:lnTo>
                        <a:pt x="0" y="8"/>
                      </a:lnTo>
                      <a:lnTo>
                        <a:pt x="70" y="36"/>
                      </a:lnTo>
                      <a:lnTo>
                        <a:pt x="84" y="28"/>
                      </a:lnTo>
                      <a:close/>
                    </a:path>
                  </a:pathLst>
                </a:custGeom>
                <a:solidFill>
                  <a:srgbClr val="008A6F"/>
                </a:solidFill>
                <a:ln w="0">
                  <a:solidFill>
                    <a:srgbClr val="008A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73" name="Freeform 941"/>
                <p:cNvSpPr>
                  <a:spLocks noChangeAspect="1"/>
                </p:cNvSpPr>
                <p:nvPr/>
              </p:nvSpPr>
              <p:spPr bwMode="auto">
                <a:xfrm>
                  <a:off x="1650" y="1410"/>
                  <a:ext cx="84" cy="36"/>
                </a:xfrm>
                <a:custGeom>
                  <a:avLst/>
                  <a:gdLst/>
                  <a:ahLst/>
                  <a:cxnLst>
                    <a:cxn ang="0">
                      <a:pos x="84" y="28"/>
                    </a:cxn>
                    <a:cxn ang="0">
                      <a:pos x="14" y="0"/>
                    </a:cxn>
                    <a:cxn ang="0">
                      <a:pos x="0" y="8"/>
                    </a:cxn>
                    <a:cxn ang="0">
                      <a:pos x="70" y="36"/>
                    </a:cxn>
                    <a:cxn ang="0">
                      <a:pos x="84" y="28"/>
                    </a:cxn>
                  </a:cxnLst>
                  <a:rect l="0" t="0" r="r" b="b"/>
                  <a:pathLst>
                    <a:path w="84" h="36">
                      <a:moveTo>
                        <a:pt x="84" y="28"/>
                      </a:moveTo>
                      <a:lnTo>
                        <a:pt x="14" y="0"/>
                      </a:lnTo>
                      <a:lnTo>
                        <a:pt x="0" y="8"/>
                      </a:lnTo>
                      <a:lnTo>
                        <a:pt x="70" y="36"/>
                      </a:lnTo>
                      <a:lnTo>
                        <a:pt x="84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74" name="Freeform 942"/>
                <p:cNvSpPr>
                  <a:spLocks noChangeAspect="1"/>
                </p:cNvSpPr>
                <p:nvPr/>
              </p:nvSpPr>
              <p:spPr bwMode="auto">
                <a:xfrm>
                  <a:off x="1634" y="1418"/>
                  <a:ext cx="86" cy="38"/>
                </a:xfrm>
                <a:custGeom>
                  <a:avLst/>
                  <a:gdLst/>
                  <a:ahLst/>
                  <a:cxnLst>
                    <a:cxn ang="0">
                      <a:pos x="86" y="28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0" y="38"/>
                    </a:cxn>
                    <a:cxn ang="0">
                      <a:pos x="86" y="28"/>
                    </a:cxn>
                  </a:cxnLst>
                  <a:rect l="0" t="0" r="r" b="b"/>
                  <a:pathLst>
                    <a:path w="86" h="38">
                      <a:moveTo>
                        <a:pt x="86" y="28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0" y="38"/>
                      </a:lnTo>
                      <a:lnTo>
                        <a:pt x="86" y="28"/>
                      </a:lnTo>
                      <a:close/>
                    </a:path>
                  </a:pathLst>
                </a:custGeom>
                <a:solidFill>
                  <a:srgbClr val="008A6F"/>
                </a:solidFill>
                <a:ln w="0">
                  <a:solidFill>
                    <a:srgbClr val="008A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75" name="Freeform 943"/>
                <p:cNvSpPr>
                  <a:spLocks noChangeAspect="1"/>
                </p:cNvSpPr>
                <p:nvPr/>
              </p:nvSpPr>
              <p:spPr bwMode="auto">
                <a:xfrm>
                  <a:off x="1634" y="1418"/>
                  <a:ext cx="86" cy="38"/>
                </a:xfrm>
                <a:custGeom>
                  <a:avLst/>
                  <a:gdLst/>
                  <a:ahLst/>
                  <a:cxnLst>
                    <a:cxn ang="0">
                      <a:pos x="86" y="28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0" y="38"/>
                    </a:cxn>
                    <a:cxn ang="0">
                      <a:pos x="86" y="28"/>
                    </a:cxn>
                  </a:cxnLst>
                  <a:rect l="0" t="0" r="r" b="b"/>
                  <a:pathLst>
                    <a:path w="86" h="38">
                      <a:moveTo>
                        <a:pt x="86" y="28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0" y="38"/>
                      </a:lnTo>
                      <a:lnTo>
                        <a:pt x="86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76" name="Freeform 944"/>
                <p:cNvSpPr>
                  <a:spLocks noChangeAspect="1"/>
                </p:cNvSpPr>
                <p:nvPr/>
              </p:nvSpPr>
              <p:spPr bwMode="auto">
                <a:xfrm>
                  <a:off x="1618" y="1426"/>
                  <a:ext cx="86" cy="38"/>
                </a:xfrm>
                <a:custGeom>
                  <a:avLst/>
                  <a:gdLst/>
                  <a:ahLst/>
                  <a:cxnLst>
                    <a:cxn ang="0">
                      <a:pos x="86" y="30"/>
                    </a:cxn>
                    <a:cxn ang="0">
                      <a:pos x="16" y="0"/>
                    </a:cxn>
                    <a:cxn ang="0">
                      <a:pos x="0" y="10"/>
                    </a:cxn>
                    <a:cxn ang="0">
                      <a:pos x="70" y="38"/>
                    </a:cxn>
                    <a:cxn ang="0">
                      <a:pos x="86" y="30"/>
                    </a:cxn>
                  </a:cxnLst>
                  <a:rect l="0" t="0" r="r" b="b"/>
                  <a:pathLst>
                    <a:path w="86" h="38">
                      <a:moveTo>
                        <a:pt x="86" y="30"/>
                      </a:moveTo>
                      <a:lnTo>
                        <a:pt x="16" y="0"/>
                      </a:lnTo>
                      <a:lnTo>
                        <a:pt x="0" y="10"/>
                      </a:lnTo>
                      <a:lnTo>
                        <a:pt x="70" y="38"/>
                      </a:lnTo>
                      <a:lnTo>
                        <a:pt x="86" y="30"/>
                      </a:lnTo>
                      <a:close/>
                    </a:path>
                  </a:pathLst>
                </a:custGeom>
                <a:solidFill>
                  <a:srgbClr val="008A6E"/>
                </a:solidFill>
                <a:ln w="0">
                  <a:solidFill>
                    <a:srgbClr val="008A6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77" name="Freeform 945"/>
                <p:cNvSpPr>
                  <a:spLocks noChangeAspect="1"/>
                </p:cNvSpPr>
                <p:nvPr/>
              </p:nvSpPr>
              <p:spPr bwMode="auto">
                <a:xfrm>
                  <a:off x="1618" y="1426"/>
                  <a:ext cx="86" cy="38"/>
                </a:xfrm>
                <a:custGeom>
                  <a:avLst/>
                  <a:gdLst/>
                  <a:ahLst/>
                  <a:cxnLst>
                    <a:cxn ang="0">
                      <a:pos x="86" y="30"/>
                    </a:cxn>
                    <a:cxn ang="0">
                      <a:pos x="16" y="0"/>
                    </a:cxn>
                    <a:cxn ang="0">
                      <a:pos x="0" y="10"/>
                    </a:cxn>
                    <a:cxn ang="0">
                      <a:pos x="70" y="38"/>
                    </a:cxn>
                    <a:cxn ang="0">
                      <a:pos x="86" y="30"/>
                    </a:cxn>
                  </a:cxnLst>
                  <a:rect l="0" t="0" r="r" b="b"/>
                  <a:pathLst>
                    <a:path w="86" h="38">
                      <a:moveTo>
                        <a:pt x="86" y="30"/>
                      </a:moveTo>
                      <a:lnTo>
                        <a:pt x="16" y="0"/>
                      </a:lnTo>
                      <a:lnTo>
                        <a:pt x="0" y="10"/>
                      </a:lnTo>
                      <a:lnTo>
                        <a:pt x="70" y="38"/>
                      </a:lnTo>
                      <a:lnTo>
                        <a:pt x="86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78" name="Freeform 946"/>
                <p:cNvSpPr>
                  <a:spLocks noChangeAspect="1"/>
                </p:cNvSpPr>
                <p:nvPr/>
              </p:nvSpPr>
              <p:spPr bwMode="auto">
                <a:xfrm>
                  <a:off x="1602" y="1436"/>
                  <a:ext cx="86" cy="36"/>
                </a:xfrm>
                <a:custGeom>
                  <a:avLst/>
                  <a:gdLst/>
                  <a:ahLst/>
                  <a:cxnLst>
                    <a:cxn ang="0">
                      <a:pos x="86" y="28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0" y="36"/>
                    </a:cxn>
                    <a:cxn ang="0">
                      <a:pos x="86" y="28"/>
                    </a:cxn>
                  </a:cxnLst>
                  <a:rect l="0" t="0" r="r" b="b"/>
                  <a:pathLst>
                    <a:path w="86" h="36">
                      <a:moveTo>
                        <a:pt x="86" y="28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0" y="36"/>
                      </a:lnTo>
                      <a:lnTo>
                        <a:pt x="86" y="28"/>
                      </a:lnTo>
                      <a:close/>
                    </a:path>
                  </a:pathLst>
                </a:custGeom>
                <a:solidFill>
                  <a:srgbClr val="008A6D"/>
                </a:solidFill>
                <a:ln w="0">
                  <a:solidFill>
                    <a:srgbClr val="008A6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79" name="Freeform 947"/>
                <p:cNvSpPr>
                  <a:spLocks noChangeAspect="1"/>
                </p:cNvSpPr>
                <p:nvPr/>
              </p:nvSpPr>
              <p:spPr bwMode="auto">
                <a:xfrm>
                  <a:off x="1602" y="1436"/>
                  <a:ext cx="86" cy="36"/>
                </a:xfrm>
                <a:custGeom>
                  <a:avLst/>
                  <a:gdLst/>
                  <a:ahLst/>
                  <a:cxnLst>
                    <a:cxn ang="0">
                      <a:pos x="86" y="28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0" y="36"/>
                    </a:cxn>
                    <a:cxn ang="0">
                      <a:pos x="86" y="28"/>
                    </a:cxn>
                  </a:cxnLst>
                  <a:rect l="0" t="0" r="r" b="b"/>
                  <a:pathLst>
                    <a:path w="86" h="36">
                      <a:moveTo>
                        <a:pt x="86" y="28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0" y="36"/>
                      </a:lnTo>
                      <a:lnTo>
                        <a:pt x="86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80" name="Freeform 948"/>
                <p:cNvSpPr>
                  <a:spLocks noChangeAspect="1"/>
                </p:cNvSpPr>
                <p:nvPr/>
              </p:nvSpPr>
              <p:spPr bwMode="auto">
                <a:xfrm>
                  <a:off x="1586" y="1444"/>
                  <a:ext cx="86" cy="36"/>
                </a:xfrm>
                <a:custGeom>
                  <a:avLst/>
                  <a:gdLst/>
                  <a:ahLst/>
                  <a:cxnLst>
                    <a:cxn ang="0">
                      <a:pos x="86" y="28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0" y="36"/>
                    </a:cxn>
                    <a:cxn ang="0">
                      <a:pos x="86" y="28"/>
                    </a:cxn>
                  </a:cxnLst>
                  <a:rect l="0" t="0" r="r" b="b"/>
                  <a:pathLst>
                    <a:path w="86" h="36">
                      <a:moveTo>
                        <a:pt x="86" y="28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0" y="36"/>
                      </a:lnTo>
                      <a:lnTo>
                        <a:pt x="86" y="28"/>
                      </a:lnTo>
                      <a:close/>
                    </a:path>
                  </a:pathLst>
                </a:custGeom>
                <a:solidFill>
                  <a:srgbClr val="008A6C"/>
                </a:solidFill>
                <a:ln w="0">
                  <a:solidFill>
                    <a:srgbClr val="008A6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81" name="Freeform 949"/>
                <p:cNvSpPr>
                  <a:spLocks noChangeAspect="1"/>
                </p:cNvSpPr>
                <p:nvPr/>
              </p:nvSpPr>
              <p:spPr bwMode="auto">
                <a:xfrm>
                  <a:off x="1586" y="1444"/>
                  <a:ext cx="86" cy="36"/>
                </a:xfrm>
                <a:custGeom>
                  <a:avLst/>
                  <a:gdLst/>
                  <a:ahLst/>
                  <a:cxnLst>
                    <a:cxn ang="0">
                      <a:pos x="86" y="28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0" y="36"/>
                    </a:cxn>
                    <a:cxn ang="0">
                      <a:pos x="86" y="28"/>
                    </a:cxn>
                  </a:cxnLst>
                  <a:rect l="0" t="0" r="r" b="b"/>
                  <a:pathLst>
                    <a:path w="86" h="36">
                      <a:moveTo>
                        <a:pt x="86" y="28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0" y="36"/>
                      </a:lnTo>
                      <a:lnTo>
                        <a:pt x="86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82" name="Freeform 950"/>
                <p:cNvSpPr>
                  <a:spLocks noChangeAspect="1"/>
                </p:cNvSpPr>
                <p:nvPr/>
              </p:nvSpPr>
              <p:spPr bwMode="auto">
                <a:xfrm>
                  <a:off x="1570" y="1452"/>
                  <a:ext cx="86" cy="38"/>
                </a:xfrm>
                <a:custGeom>
                  <a:avLst/>
                  <a:gdLst/>
                  <a:ahLst/>
                  <a:cxnLst>
                    <a:cxn ang="0">
                      <a:pos x="86" y="28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0" y="38"/>
                    </a:cxn>
                    <a:cxn ang="0">
                      <a:pos x="86" y="28"/>
                    </a:cxn>
                  </a:cxnLst>
                  <a:rect l="0" t="0" r="r" b="b"/>
                  <a:pathLst>
                    <a:path w="86" h="38">
                      <a:moveTo>
                        <a:pt x="86" y="28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0" y="38"/>
                      </a:lnTo>
                      <a:lnTo>
                        <a:pt x="86" y="28"/>
                      </a:lnTo>
                      <a:close/>
                    </a:path>
                  </a:pathLst>
                </a:custGeom>
                <a:solidFill>
                  <a:srgbClr val="008B6B"/>
                </a:solidFill>
                <a:ln w="0">
                  <a:solidFill>
                    <a:srgbClr val="008B6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83" name="Freeform 951"/>
                <p:cNvSpPr>
                  <a:spLocks noChangeAspect="1"/>
                </p:cNvSpPr>
                <p:nvPr/>
              </p:nvSpPr>
              <p:spPr bwMode="auto">
                <a:xfrm>
                  <a:off x="1570" y="1452"/>
                  <a:ext cx="86" cy="38"/>
                </a:xfrm>
                <a:custGeom>
                  <a:avLst/>
                  <a:gdLst/>
                  <a:ahLst/>
                  <a:cxnLst>
                    <a:cxn ang="0">
                      <a:pos x="86" y="28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0" y="38"/>
                    </a:cxn>
                    <a:cxn ang="0">
                      <a:pos x="86" y="28"/>
                    </a:cxn>
                  </a:cxnLst>
                  <a:rect l="0" t="0" r="r" b="b"/>
                  <a:pathLst>
                    <a:path w="86" h="38">
                      <a:moveTo>
                        <a:pt x="86" y="28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0" y="38"/>
                      </a:lnTo>
                      <a:lnTo>
                        <a:pt x="86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84" name="Freeform 952"/>
                <p:cNvSpPr>
                  <a:spLocks noChangeAspect="1"/>
                </p:cNvSpPr>
                <p:nvPr/>
              </p:nvSpPr>
              <p:spPr bwMode="auto">
                <a:xfrm>
                  <a:off x="1552" y="1460"/>
                  <a:ext cx="88" cy="38"/>
                </a:xfrm>
                <a:custGeom>
                  <a:avLst/>
                  <a:gdLst/>
                  <a:ahLst/>
                  <a:cxnLst>
                    <a:cxn ang="0">
                      <a:pos x="88" y="30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72" y="38"/>
                    </a:cxn>
                    <a:cxn ang="0">
                      <a:pos x="88" y="30"/>
                    </a:cxn>
                  </a:cxnLst>
                  <a:rect l="0" t="0" r="r" b="b"/>
                  <a:pathLst>
                    <a:path w="88" h="38">
                      <a:moveTo>
                        <a:pt x="88" y="30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72" y="38"/>
                      </a:lnTo>
                      <a:lnTo>
                        <a:pt x="88" y="30"/>
                      </a:lnTo>
                      <a:close/>
                    </a:path>
                  </a:pathLst>
                </a:custGeom>
                <a:solidFill>
                  <a:srgbClr val="008B6A"/>
                </a:solidFill>
                <a:ln w="0">
                  <a:solidFill>
                    <a:srgbClr val="008B6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85" name="Freeform 953"/>
                <p:cNvSpPr>
                  <a:spLocks noChangeAspect="1"/>
                </p:cNvSpPr>
                <p:nvPr/>
              </p:nvSpPr>
              <p:spPr bwMode="auto">
                <a:xfrm>
                  <a:off x="1552" y="1460"/>
                  <a:ext cx="88" cy="38"/>
                </a:xfrm>
                <a:custGeom>
                  <a:avLst/>
                  <a:gdLst/>
                  <a:ahLst/>
                  <a:cxnLst>
                    <a:cxn ang="0">
                      <a:pos x="88" y="30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72" y="38"/>
                    </a:cxn>
                    <a:cxn ang="0">
                      <a:pos x="88" y="30"/>
                    </a:cxn>
                  </a:cxnLst>
                  <a:rect l="0" t="0" r="r" b="b"/>
                  <a:pathLst>
                    <a:path w="88" h="38">
                      <a:moveTo>
                        <a:pt x="88" y="30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72" y="38"/>
                      </a:lnTo>
                      <a:lnTo>
                        <a:pt x="88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86" name="Freeform 954"/>
                <p:cNvSpPr>
                  <a:spLocks noChangeAspect="1"/>
                </p:cNvSpPr>
                <p:nvPr/>
              </p:nvSpPr>
              <p:spPr bwMode="auto">
                <a:xfrm>
                  <a:off x="1536" y="1468"/>
                  <a:ext cx="88" cy="38"/>
                </a:xfrm>
                <a:custGeom>
                  <a:avLst/>
                  <a:gdLst/>
                  <a:ahLst/>
                  <a:cxnLst>
                    <a:cxn ang="0">
                      <a:pos x="88" y="30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0" y="38"/>
                    </a:cxn>
                    <a:cxn ang="0">
                      <a:pos x="88" y="30"/>
                    </a:cxn>
                  </a:cxnLst>
                  <a:rect l="0" t="0" r="r" b="b"/>
                  <a:pathLst>
                    <a:path w="88" h="38">
                      <a:moveTo>
                        <a:pt x="88" y="30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0" y="38"/>
                      </a:lnTo>
                      <a:lnTo>
                        <a:pt x="88" y="30"/>
                      </a:lnTo>
                      <a:close/>
                    </a:path>
                  </a:pathLst>
                </a:custGeom>
                <a:solidFill>
                  <a:srgbClr val="008B68"/>
                </a:solidFill>
                <a:ln w="0">
                  <a:solidFill>
                    <a:srgbClr val="008B6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87" name="Freeform 955"/>
                <p:cNvSpPr>
                  <a:spLocks noChangeAspect="1"/>
                </p:cNvSpPr>
                <p:nvPr/>
              </p:nvSpPr>
              <p:spPr bwMode="auto">
                <a:xfrm>
                  <a:off x="1536" y="1468"/>
                  <a:ext cx="88" cy="38"/>
                </a:xfrm>
                <a:custGeom>
                  <a:avLst/>
                  <a:gdLst/>
                  <a:ahLst/>
                  <a:cxnLst>
                    <a:cxn ang="0">
                      <a:pos x="88" y="30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0" y="38"/>
                    </a:cxn>
                    <a:cxn ang="0">
                      <a:pos x="88" y="30"/>
                    </a:cxn>
                  </a:cxnLst>
                  <a:rect l="0" t="0" r="r" b="b"/>
                  <a:pathLst>
                    <a:path w="88" h="38">
                      <a:moveTo>
                        <a:pt x="88" y="30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0" y="38"/>
                      </a:lnTo>
                      <a:lnTo>
                        <a:pt x="88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88" name="Freeform 956"/>
                <p:cNvSpPr>
                  <a:spLocks noChangeAspect="1"/>
                </p:cNvSpPr>
                <p:nvPr/>
              </p:nvSpPr>
              <p:spPr bwMode="auto">
                <a:xfrm>
                  <a:off x="1520" y="1476"/>
                  <a:ext cx="86" cy="38"/>
                </a:xfrm>
                <a:custGeom>
                  <a:avLst/>
                  <a:gdLst/>
                  <a:ahLst/>
                  <a:cxnLst>
                    <a:cxn ang="0">
                      <a:pos x="86" y="30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0" y="38"/>
                    </a:cxn>
                    <a:cxn ang="0">
                      <a:pos x="86" y="30"/>
                    </a:cxn>
                  </a:cxnLst>
                  <a:rect l="0" t="0" r="r" b="b"/>
                  <a:pathLst>
                    <a:path w="86" h="38">
                      <a:moveTo>
                        <a:pt x="86" y="30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0" y="38"/>
                      </a:lnTo>
                      <a:lnTo>
                        <a:pt x="86" y="30"/>
                      </a:lnTo>
                      <a:close/>
                    </a:path>
                  </a:pathLst>
                </a:custGeom>
                <a:solidFill>
                  <a:srgbClr val="008C67"/>
                </a:solidFill>
                <a:ln w="0">
                  <a:solidFill>
                    <a:srgbClr val="008C6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89" name="Freeform 957"/>
                <p:cNvSpPr>
                  <a:spLocks noChangeAspect="1"/>
                </p:cNvSpPr>
                <p:nvPr/>
              </p:nvSpPr>
              <p:spPr bwMode="auto">
                <a:xfrm>
                  <a:off x="1520" y="1476"/>
                  <a:ext cx="86" cy="38"/>
                </a:xfrm>
                <a:custGeom>
                  <a:avLst/>
                  <a:gdLst/>
                  <a:ahLst/>
                  <a:cxnLst>
                    <a:cxn ang="0">
                      <a:pos x="86" y="30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0" y="38"/>
                    </a:cxn>
                    <a:cxn ang="0">
                      <a:pos x="86" y="30"/>
                    </a:cxn>
                  </a:cxnLst>
                  <a:rect l="0" t="0" r="r" b="b"/>
                  <a:pathLst>
                    <a:path w="86" h="38">
                      <a:moveTo>
                        <a:pt x="86" y="30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0" y="38"/>
                      </a:lnTo>
                      <a:lnTo>
                        <a:pt x="86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90" name="Freeform 958"/>
                <p:cNvSpPr>
                  <a:spLocks noChangeAspect="1"/>
                </p:cNvSpPr>
                <p:nvPr/>
              </p:nvSpPr>
              <p:spPr bwMode="auto">
                <a:xfrm>
                  <a:off x="1502" y="1484"/>
                  <a:ext cx="88" cy="38"/>
                </a:xfrm>
                <a:custGeom>
                  <a:avLst/>
                  <a:gdLst/>
                  <a:ahLst/>
                  <a:cxnLst>
                    <a:cxn ang="0">
                      <a:pos x="88" y="30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70" y="38"/>
                    </a:cxn>
                    <a:cxn ang="0">
                      <a:pos x="88" y="30"/>
                    </a:cxn>
                  </a:cxnLst>
                  <a:rect l="0" t="0" r="r" b="b"/>
                  <a:pathLst>
                    <a:path w="88" h="38">
                      <a:moveTo>
                        <a:pt x="88" y="30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70" y="38"/>
                      </a:lnTo>
                      <a:lnTo>
                        <a:pt x="88" y="30"/>
                      </a:lnTo>
                      <a:close/>
                    </a:path>
                  </a:pathLst>
                </a:custGeom>
                <a:solidFill>
                  <a:srgbClr val="008C64"/>
                </a:solidFill>
                <a:ln w="0">
                  <a:solidFill>
                    <a:srgbClr val="008C6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91" name="Freeform 959"/>
                <p:cNvSpPr>
                  <a:spLocks noChangeAspect="1"/>
                </p:cNvSpPr>
                <p:nvPr/>
              </p:nvSpPr>
              <p:spPr bwMode="auto">
                <a:xfrm>
                  <a:off x="1502" y="1484"/>
                  <a:ext cx="88" cy="38"/>
                </a:xfrm>
                <a:custGeom>
                  <a:avLst/>
                  <a:gdLst/>
                  <a:ahLst/>
                  <a:cxnLst>
                    <a:cxn ang="0">
                      <a:pos x="88" y="30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70" y="38"/>
                    </a:cxn>
                    <a:cxn ang="0">
                      <a:pos x="88" y="30"/>
                    </a:cxn>
                  </a:cxnLst>
                  <a:rect l="0" t="0" r="r" b="b"/>
                  <a:pathLst>
                    <a:path w="88" h="38">
                      <a:moveTo>
                        <a:pt x="88" y="30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70" y="38"/>
                      </a:lnTo>
                      <a:lnTo>
                        <a:pt x="88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92" name="Freeform 960"/>
                <p:cNvSpPr>
                  <a:spLocks noChangeAspect="1"/>
                </p:cNvSpPr>
                <p:nvPr/>
              </p:nvSpPr>
              <p:spPr bwMode="auto">
                <a:xfrm>
                  <a:off x="1486" y="1492"/>
                  <a:ext cx="86" cy="38"/>
                </a:xfrm>
                <a:custGeom>
                  <a:avLst/>
                  <a:gdLst/>
                  <a:ahLst/>
                  <a:cxnLst>
                    <a:cxn ang="0">
                      <a:pos x="86" y="30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0" y="38"/>
                    </a:cxn>
                    <a:cxn ang="0">
                      <a:pos x="86" y="30"/>
                    </a:cxn>
                  </a:cxnLst>
                  <a:rect l="0" t="0" r="r" b="b"/>
                  <a:pathLst>
                    <a:path w="86" h="38">
                      <a:moveTo>
                        <a:pt x="86" y="30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0" y="38"/>
                      </a:lnTo>
                      <a:lnTo>
                        <a:pt x="86" y="30"/>
                      </a:lnTo>
                      <a:close/>
                    </a:path>
                  </a:pathLst>
                </a:custGeom>
                <a:solidFill>
                  <a:srgbClr val="008D62"/>
                </a:solidFill>
                <a:ln w="0">
                  <a:solidFill>
                    <a:srgbClr val="008D6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93" name="Freeform 961"/>
                <p:cNvSpPr>
                  <a:spLocks noChangeAspect="1"/>
                </p:cNvSpPr>
                <p:nvPr/>
              </p:nvSpPr>
              <p:spPr bwMode="auto">
                <a:xfrm>
                  <a:off x="1486" y="1492"/>
                  <a:ext cx="86" cy="38"/>
                </a:xfrm>
                <a:custGeom>
                  <a:avLst/>
                  <a:gdLst/>
                  <a:ahLst/>
                  <a:cxnLst>
                    <a:cxn ang="0">
                      <a:pos x="86" y="30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0" y="38"/>
                    </a:cxn>
                    <a:cxn ang="0">
                      <a:pos x="86" y="30"/>
                    </a:cxn>
                  </a:cxnLst>
                  <a:rect l="0" t="0" r="r" b="b"/>
                  <a:pathLst>
                    <a:path w="86" h="38">
                      <a:moveTo>
                        <a:pt x="86" y="30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0" y="38"/>
                      </a:lnTo>
                      <a:lnTo>
                        <a:pt x="86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94" name="Freeform 962"/>
                <p:cNvSpPr>
                  <a:spLocks noChangeAspect="1"/>
                </p:cNvSpPr>
                <p:nvPr/>
              </p:nvSpPr>
              <p:spPr bwMode="auto">
                <a:xfrm>
                  <a:off x="1468" y="1500"/>
                  <a:ext cx="88" cy="38"/>
                </a:xfrm>
                <a:custGeom>
                  <a:avLst/>
                  <a:gdLst/>
                  <a:ahLst/>
                  <a:cxnLst>
                    <a:cxn ang="0">
                      <a:pos x="88" y="30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70" y="38"/>
                    </a:cxn>
                    <a:cxn ang="0">
                      <a:pos x="88" y="30"/>
                    </a:cxn>
                  </a:cxnLst>
                  <a:rect l="0" t="0" r="r" b="b"/>
                  <a:pathLst>
                    <a:path w="88" h="38">
                      <a:moveTo>
                        <a:pt x="88" y="30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70" y="38"/>
                      </a:lnTo>
                      <a:lnTo>
                        <a:pt x="88" y="30"/>
                      </a:lnTo>
                      <a:close/>
                    </a:path>
                  </a:pathLst>
                </a:custGeom>
                <a:solidFill>
                  <a:srgbClr val="008D5F"/>
                </a:solidFill>
                <a:ln w="0">
                  <a:solidFill>
                    <a:srgbClr val="008D5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95" name="Freeform 963"/>
                <p:cNvSpPr>
                  <a:spLocks noChangeAspect="1"/>
                </p:cNvSpPr>
                <p:nvPr/>
              </p:nvSpPr>
              <p:spPr bwMode="auto">
                <a:xfrm>
                  <a:off x="1468" y="1500"/>
                  <a:ext cx="88" cy="38"/>
                </a:xfrm>
                <a:custGeom>
                  <a:avLst/>
                  <a:gdLst/>
                  <a:ahLst/>
                  <a:cxnLst>
                    <a:cxn ang="0">
                      <a:pos x="88" y="30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70" y="38"/>
                    </a:cxn>
                    <a:cxn ang="0">
                      <a:pos x="88" y="30"/>
                    </a:cxn>
                  </a:cxnLst>
                  <a:rect l="0" t="0" r="r" b="b"/>
                  <a:pathLst>
                    <a:path w="88" h="38">
                      <a:moveTo>
                        <a:pt x="88" y="30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70" y="38"/>
                      </a:lnTo>
                      <a:lnTo>
                        <a:pt x="88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96" name="Freeform 964"/>
                <p:cNvSpPr>
                  <a:spLocks noChangeAspect="1"/>
                </p:cNvSpPr>
                <p:nvPr/>
              </p:nvSpPr>
              <p:spPr bwMode="auto">
                <a:xfrm>
                  <a:off x="1450" y="1508"/>
                  <a:ext cx="88" cy="38"/>
                </a:xfrm>
                <a:custGeom>
                  <a:avLst/>
                  <a:gdLst/>
                  <a:ahLst/>
                  <a:cxnLst>
                    <a:cxn ang="0">
                      <a:pos x="88" y="30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72" y="38"/>
                    </a:cxn>
                    <a:cxn ang="0">
                      <a:pos x="88" y="30"/>
                    </a:cxn>
                  </a:cxnLst>
                  <a:rect l="0" t="0" r="r" b="b"/>
                  <a:pathLst>
                    <a:path w="88" h="38">
                      <a:moveTo>
                        <a:pt x="88" y="30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72" y="38"/>
                      </a:lnTo>
                      <a:lnTo>
                        <a:pt x="88" y="30"/>
                      </a:lnTo>
                      <a:close/>
                    </a:path>
                  </a:pathLst>
                </a:custGeom>
                <a:solidFill>
                  <a:srgbClr val="008D5C"/>
                </a:solidFill>
                <a:ln w="0">
                  <a:solidFill>
                    <a:srgbClr val="008D5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97" name="Freeform 965"/>
                <p:cNvSpPr>
                  <a:spLocks noChangeAspect="1"/>
                </p:cNvSpPr>
                <p:nvPr/>
              </p:nvSpPr>
              <p:spPr bwMode="auto">
                <a:xfrm>
                  <a:off x="1450" y="1508"/>
                  <a:ext cx="88" cy="38"/>
                </a:xfrm>
                <a:custGeom>
                  <a:avLst/>
                  <a:gdLst/>
                  <a:ahLst/>
                  <a:cxnLst>
                    <a:cxn ang="0">
                      <a:pos x="88" y="30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72" y="38"/>
                    </a:cxn>
                    <a:cxn ang="0">
                      <a:pos x="88" y="30"/>
                    </a:cxn>
                  </a:cxnLst>
                  <a:rect l="0" t="0" r="r" b="b"/>
                  <a:pathLst>
                    <a:path w="88" h="38">
                      <a:moveTo>
                        <a:pt x="88" y="30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72" y="38"/>
                      </a:lnTo>
                      <a:lnTo>
                        <a:pt x="88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98" name="Freeform 966"/>
                <p:cNvSpPr>
                  <a:spLocks noChangeAspect="1"/>
                </p:cNvSpPr>
                <p:nvPr/>
              </p:nvSpPr>
              <p:spPr bwMode="auto">
                <a:xfrm>
                  <a:off x="1432" y="1516"/>
                  <a:ext cx="90" cy="38"/>
                </a:xfrm>
                <a:custGeom>
                  <a:avLst/>
                  <a:gdLst/>
                  <a:ahLst/>
                  <a:cxnLst>
                    <a:cxn ang="0">
                      <a:pos x="90" y="30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72" y="38"/>
                    </a:cxn>
                    <a:cxn ang="0">
                      <a:pos x="90" y="30"/>
                    </a:cxn>
                  </a:cxnLst>
                  <a:rect l="0" t="0" r="r" b="b"/>
                  <a:pathLst>
                    <a:path w="90" h="38">
                      <a:moveTo>
                        <a:pt x="90" y="30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72" y="38"/>
                      </a:lnTo>
                      <a:lnTo>
                        <a:pt x="90" y="30"/>
                      </a:lnTo>
                      <a:close/>
                    </a:path>
                  </a:pathLst>
                </a:custGeom>
                <a:solidFill>
                  <a:srgbClr val="008E59"/>
                </a:solidFill>
                <a:ln w="0">
                  <a:solidFill>
                    <a:srgbClr val="008E5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399" name="Freeform 967"/>
                <p:cNvSpPr>
                  <a:spLocks noChangeAspect="1"/>
                </p:cNvSpPr>
                <p:nvPr/>
              </p:nvSpPr>
              <p:spPr bwMode="auto">
                <a:xfrm>
                  <a:off x="1432" y="1516"/>
                  <a:ext cx="90" cy="38"/>
                </a:xfrm>
                <a:custGeom>
                  <a:avLst/>
                  <a:gdLst/>
                  <a:ahLst/>
                  <a:cxnLst>
                    <a:cxn ang="0">
                      <a:pos x="90" y="30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72" y="38"/>
                    </a:cxn>
                    <a:cxn ang="0">
                      <a:pos x="90" y="30"/>
                    </a:cxn>
                  </a:cxnLst>
                  <a:rect l="0" t="0" r="r" b="b"/>
                  <a:pathLst>
                    <a:path w="90" h="38">
                      <a:moveTo>
                        <a:pt x="90" y="30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72" y="38"/>
                      </a:lnTo>
                      <a:lnTo>
                        <a:pt x="90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00" name="Freeform 968"/>
                <p:cNvSpPr>
                  <a:spLocks noChangeAspect="1"/>
                </p:cNvSpPr>
                <p:nvPr/>
              </p:nvSpPr>
              <p:spPr bwMode="auto">
                <a:xfrm>
                  <a:off x="1414" y="1524"/>
                  <a:ext cx="90" cy="36"/>
                </a:xfrm>
                <a:custGeom>
                  <a:avLst/>
                  <a:gdLst/>
                  <a:ahLst/>
                  <a:cxnLst>
                    <a:cxn ang="0">
                      <a:pos x="90" y="30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72" y="36"/>
                    </a:cxn>
                    <a:cxn ang="0">
                      <a:pos x="90" y="30"/>
                    </a:cxn>
                  </a:cxnLst>
                  <a:rect l="0" t="0" r="r" b="b"/>
                  <a:pathLst>
                    <a:path w="90" h="36">
                      <a:moveTo>
                        <a:pt x="90" y="30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72" y="36"/>
                      </a:lnTo>
                      <a:lnTo>
                        <a:pt x="90" y="30"/>
                      </a:lnTo>
                      <a:close/>
                    </a:path>
                  </a:pathLst>
                </a:custGeom>
                <a:solidFill>
                  <a:srgbClr val="008E55"/>
                </a:solidFill>
                <a:ln w="0">
                  <a:solidFill>
                    <a:srgbClr val="008E5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01" name="Freeform 969"/>
                <p:cNvSpPr>
                  <a:spLocks noChangeAspect="1"/>
                </p:cNvSpPr>
                <p:nvPr/>
              </p:nvSpPr>
              <p:spPr bwMode="auto">
                <a:xfrm>
                  <a:off x="1414" y="1524"/>
                  <a:ext cx="90" cy="36"/>
                </a:xfrm>
                <a:custGeom>
                  <a:avLst/>
                  <a:gdLst/>
                  <a:ahLst/>
                  <a:cxnLst>
                    <a:cxn ang="0">
                      <a:pos x="90" y="30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72" y="36"/>
                    </a:cxn>
                    <a:cxn ang="0">
                      <a:pos x="90" y="30"/>
                    </a:cxn>
                  </a:cxnLst>
                  <a:rect l="0" t="0" r="r" b="b"/>
                  <a:pathLst>
                    <a:path w="90" h="36">
                      <a:moveTo>
                        <a:pt x="90" y="30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72" y="36"/>
                      </a:lnTo>
                      <a:lnTo>
                        <a:pt x="90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02" name="Freeform 970"/>
                <p:cNvSpPr>
                  <a:spLocks noChangeAspect="1"/>
                </p:cNvSpPr>
                <p:nvPr/>
              </p:nvSpPr>
              <p:spPr bwMode="auto">
                <a:xfrm>
                  <a:off x="1396" y="1530"/>
                  <a:ext cx="90" cy="38"/>
                </a:xfrm>
                <a:custGeom>
                  <a:avLst/>
                  <a:gdLst/>
                  <a:ahLst/>
                  <a:cxnLst>
                    <a:cxn ang="0">
                      <a:pos x="90" y="30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72" y="38"/>
                    </a:cxn>
                    <a:cxn ang="0">
                      <a:pos x="90" y="30"/>
                    </a:cxn>
                  </a:cxnLst>
                  <a:rect l="0" t="0" r="r" b="b"/>
                  <a:pathLst>
                    <a:path w="90" h="38">
                      <a:moveTo>
                        <a:pt x="90" y="30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72" y="38"/>
                      </a:lnTo>
                      <a:lnTo>
                        <a:pt x="90" y="30"/>
                      </a:lnTo>
                      <a:close/>
                    </a:path>
                  </a:pathLst>
                </a:custGeom>
                <a:solidFill>
                  <a:srgbClr val="008E51"/>
                </a:solidFill>
                <a:ln w="0">
                  <a:solidFill>
                    <a:srgbClr val="008E5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03" name="Freeform 971"/>
                <p:cNvSpPr>
                  <a:spLocks noChangeAspect="1"/>
                </p:cNvSpPr>
                <p:nvPr/>
              </p:nvSpPr>
              <p:spPr bwMode="auto">
                <a:xfrm>
                  <a:off x="1396" y="1530"/>
                  <a:ext cx="90" cy="38"/>
                </a:xfrm>
                <a:custGeom>
                  <a:avLst/>
                  <a:gdLst/>
                  <a:ahLst/>
                  <a:cxnLst>
                    <a:cxn ang="0">
                      <a:pos x="90" y="30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72" y="38"/>
                    </a:cxn>
                    <a:cxn ang="0">
                      <a:pos x="90" y="30"/>
                    </a:cxn>
                  </a:cxnLst>
                  <a:rect l="0" t="0" r="r" b="b"/>
                  <a:pathLst>
                    <a:path w="90" h="38">
                      <a:moveTo>
                        <a:pt x="90" y="30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72" y="38"/>
                      </a:lnTo>
                      <a:lnTo>
                        <a:pt x="90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04" name="Freeform 972"/>
                <p:cNvSpPr>
                  <a:spLocks noChangeAspect="1"/>
                </p:cNvSpPr>
                <p:nvPr/>
              </p:nvSpPr>
              <p:spPr bwMode="auto">
                <a:xfrm>
                  <a:off x="1378" y="1538"/>
                  <a:ext cx="90" cy="36"/>
                </a:xfrm>
                <a:custGeom>
                  <a:avLst/>
                  <a:gdLst/>
                  <a:ahLst/>
                  <a:cxnLst>
                    <a:cxn ang="0">
                      <a:pos x="90" y="30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72" y="36"/>
                    </a:cxn>
                    <a:cxn ang="0">
                      <a:pos x="90" y="30"/>
                    </a:cxn>
                  </a:cxnLst>
                  <a:rect l="0" t="0" r="r" b="b"/>
                  <a:pathLst>
                    <a:path w="90" h="36">
                      <a:moveTo>
                        <a:pt x="90" y="30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72" y="36"/>
                      </a:lnTo>
                      <a:lnTo>
                        <a:pt x="90" y="30"/>
                      </a:lnTo>
                      <a:close/>
                    </a:path>
                  </a:pathLst>
                </a:custGeom>
                <a:solidFill>
                  <a:srgbClr val="008E4D"/>
                </a:solidFill>
                <a:ln w="0">
                  <a:solidFill>
                    <a:srgbClr val="008E4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05" name="Freeform 973"/>
                <p:cNvSpPr>
                  <a:spLocks noChangeAspect="1"/>
                </p:cNvSpPr>
                <p:nvPr/>
              </p:nvSpPr>
              <p:spPr bwMode="auto">
                <a:xfrm>
                  <a:off x="1378" y="1538"/>
                  <a:ext cx="90" cy="36"/>
                </a:xfrm>
                <a:custGeom>
                  <a:avLst/>
                  <a:gdLst/>
                  <a:ahLst/>
                  <a:cxnLst>
                    <a:cxn ang="0">
                      <a:pos x="90" y="30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72" y="36"/>
                    </a:cxn>
                    <a:cxn ang="0">
                      <a:pos x="90" y="30"/>
                    </a:cxn>
                  </a:cxnLst>
                  <a:rect l="0" t="0" r="r" b="b"/>
                  <a:pathLst>
                    <a:path w="90" h="36">
                      <a:moveTo>
                        <a:pt x="90" y="30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72" y="36"/>
                      </a:lnTo>
                      <a:lnTo>
                        <a:pt x="90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06" name="Freeform 974"/>
                <p:cNvSpPr>
                  <a:spLocks noChangeAspect="1"/>
                </p:cNvSpPr>
                <p:nvPr/>
              </p:nvSpPr>
              <p:spPr bwMode="auto">
                <a:xfrm>
                  <a:off x="1360" y="1544"/>
                  <a:ext cx="90" cy="36"/>
                </a:xfrm>
                <a:custGeom>
                  <a:avLst/>
                  <a:gdLst/>
                  <a:ahLst/>
                  <a:cxnLst>
                    <a:cxn ang="0">
                      <a:pos x="90" y="30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72" y="36"/>
                    </a:cxn>
                    <a:cxn ang="0">
                      <a:pos x="90" y="30"/>
                    </a:cxn>
                  </a:cxnLst>
                  <a:rect l="0" t="0" r="r" b="b"/>
                  <a:pathLst>
                    <a:path w="90" h="36">
                      <a:moveTo>
                        <a:pt x="90" y="30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72" y="36"/>
                      </a:lnTo>
                      <a:lnTo>
                        <a:pt x="90" y="30"/>
                      </a:lnTo>
                      <a:close/>
                    </a:path>
                  </a:pathLst>
                </a:custGeom>
                <a:solidFill>
                  <a:srgbClr val="008D48"/>
                </a:solidFill>
                <a:ln w="0">
                  <a:solidFill>
                    <a:srgbClr val="008D4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07" name="Freeform 975"/>
                <p:cNvSpPr>
                  <a:spLocks noChangeAspect="1"/>
                </p:cNvSpPr>
                <p:nvPr/>
              </p:nvSpPr>
              <p:spPr bwMode="auto">
                <a:xfrm>
                  <a:off x="1360" y="1544"/>
                  <a:ext cx="90" cy="36"/>
                </a:xfrm>
                <a:custGeom>
                  <a:avLst/>
                  <a:gdLst/>
                  <a:ahLst/>
                  <a:cxnLst>
                    <a:cxn ang="0">
                      <a:pos x="90" y="30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72" y="36"/>
                    </a:cxn>
                    <a:cxn ang="0">
                      <a:pos x="90" y="30"/>
                    </a:cxn>
                  </a:cxnLst>
                  <a:rect l="0" t="0" r="r" b="b"/>
                  <a:pathLst>
                    <a:path w="90" h="36">
                      <a:moveTo>
                        <a:pt x="90" y="30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72" y="36"/>
                      </a:lnTo>
                      <a:lnTo>
                        <a:pt x="90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08" name="Freeform 976"/>
                <p:cNvSpPr>
                  <a:spLocks noChangeAspect="1"/>
                </p:cNvSpPr>
                <p:nvPr/>
              </p:nvSpPr>
              <p:spPr bwMode="auto">
                <a:xfrm>
                  <a:off x="1340" y="1552"/>
                  <a:ext cx="92" cy="34"/>
                </a:xfrm>
                <a:custGeom>
                  <a:avLst/>
                  <a:gdLst/>
                  <a:ahLst/>
                  <a:cxnLst>
                    <a:cxn ang="0">
                      <a:pos x="92" y="28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72" y="34"/>
                    </a:cxn>
                    <a:cxn ang="0">
                      <a:pos x="92" y="28"/>
                    </a:cxn>
                  </a:cxnLst>
                  <a:rect l="0" t="0" r="r" b="b"/>
                  <a:pathLst>
                    <a:path w="92" h="34">
                      <a:moveTo>
                        <a:pt x="92" y="28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72" y="34"/>
                      </a:lnTo>
                      <a:lnTo>
                        <a:pt x="92" y="28"/>
                      </a:lnTo>
                      <a:close/>
                    </a:path>
                  </a:pathLst>
                </a:custGeom>
                <a:solidFill>
                  <a:srgbClr val="008D43"/>
                </a:solidFill>
                <a:ln w="0">
                  <a:solidFill>
                    <a:srgbClr val="008D4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09" name="Freeform 977"/>
                <p:cNvSpPr>
                  <a:spLocks noChangeAspect="1"/>
                </p:cNvSpPr>
                <p:nvPr/>
              </p:nvSpPr>
              <p:spPr bwMode="auto">
                <a:xfrm>
                  <a:off x="1340" y="1552"/>
                  <a:ext cx="92" cy="34"/>
                </a:xfrm>
                <a:custGeom>
                  <a:avLst/>
                  <a:gdLst/>
                  <a:ahLst/>
                  <a:cxnLst>
                    <a:cxn ang="0">
                      <a:pos x="92" y="28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72" y="34"/>
                    </a:cxn>
                    <a:cxn ang="0">
                      <a:pos x="92" y="28"/>
                    </a:cxn>
                  </a:cxnLst>
                  <a:rect l="0" t="0" r="r" b="b"/>
                  <a:pathLst>
                    <a:path w="92" h="34">
                      <a:moveTo>
                        <a:pt x="92" y="28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72" y="34"/>
                      </a:lnTo>
                      <a:lnTo>
                        <a:pt x="92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10" name="Freeform 978"/>
                <p:cNvSpPr>
                  <a:spLocks noChangeAspect="1"/>
                </p:cNvSpPr>
                <p:nvPr/>
              </p:nvSpPr>
              <p:spPr bwMode="auto">
                <a:xfrm>
                  <a:off x="1322" y="1558"/>
                  <a:ext cx="90" cy="34"/>
                </a:xfrm>
                <a:custGeom>
                  <a:avLst/>
                  <a:gdLst/>
                  <a:ahLst/>
                  <a:cxnLst>
                    <a:cxn ang="0">
                      <a:pos x="90" y="28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72" y="34"/>
                    </a:cxn>
                    <a:cxn ang="0">
                      <a:pos x="90" y="28"/>
                    </a:cxn>
                  </a:cxnLst>
                  <a:rect l="0" t="0" r="r" b="b"/>
                  <a:pathLst>
                    <a:path w="90" h="34">
                      <a:moveTo>
                        <a:pt x="90" y="28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72" y="34"/>
                      </a:lnTo>
                      <a:lnTo>
                        <a:pt x="90" y="28"/>
                      </a:lnTo>
                      <a:close/>
                    </a:path>
                  </a:pathLst>
                </a:custGeom>
                <a:solidFill>
                  <a:srgbClr val="008C3D"/>
                </a:solidFill>
                <a:ln w="0">
                  <a:solidFill>
                    <a:srgbClr val="008C3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11" name="Freeform 979"/>
                <p:cNvSpPr>
                  <a:spLocks noChangeAspect="1"/>
                </p:cNvSpPr>
                <p:nvPr/>
              </p:nvSpPr>
              <p:spPr bwMode="auto">
                <a:xfrm>
                  <a:off x="1322" y="1558"/>
                  <a:ext cx="90" cy="34"/>
                </a:xfrm>
                <a:custGeom>
                  <a:avLst/>
                  <a:gdLst/>
                  <a:ahLst/>
                  <a:cxnLst>
                    <a:cxn ang="0">
                      <a:pos x="90" y="28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72" y="34"/>
                    </a:cxn>
                    <a:cxn ang="0">
                      <a:pos x="90" y="28"/>
                    </a:cxn>
                  </a:cxnLst>
                  <a:rect l="0" t="0" r="r" b="b"/>
                  <a:pathLst>
                    <a:path w="90" h="34">
                      <a:moveTo>
                        <a:pt x="90" y="28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72" y="34"/>
                      </a:lnTo>
                      <a:lnTo>
                        <a:pt x="90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12" name="Freeform 980"/>
                <p:cNvSpPr>
                  <a:spLocks noChangeAspect="1"/>
                </p:cNvSpPr>
                <p:nvPr/>
              </p:nvSpPr>
              <p:spPr bwMode="auto">
                <a:xfrm>
                  <a:off x="1302" y="1564"/>
                  <a:ext cx="92" cy="32"/>
                </a:xfrm>
                <a:custGeom>
                  <a:avLst/>
                  <a:gdLst/>
                  <a:ahLst/>
                  <a:cxnLst>
                    <a:cxn ang="0">
                      <a:pos x="92" y="28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72" y="32"/>
                    </a:cxn>
                    <a:cxn ang="0">
                      <a:pos x="92" y="28"/>
                    </a:cxn>
                  </a:cxnLst>
                  <a:rect l="0" t="0" r="r" b="b"/>
                  <a:pathLst>
                    <a:path w="92" h="32">
                      <a:moveTo>
                        <a:pt x="92" y="28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72" y="32"/>
                      </a:lnTo>
                      <a:lnTo>
                        <a:pt x="92" y="28"/>
                      </a:lnTo>
                      <a:close/>
                    </a:path>
                  </a:pathLst>
                </a:custGeom>
                <a:solidFill>
                  <a:srgbClr val="008A38"/>
                </a:solidFill>
                <a:ln w="0">
                  <a:solidFill>
                    <a:srgbClr val="008A3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13" name="Freeform 981"/>
                <p:cNvSpPr>
                  <a:spLocks noChangeAspect="1"/>
                </p:cNvSpPr>
                <p:nvPr/>
              </p:nvSpPr>
              <p:spPr bwMode="auto">
                <a:xfrm>
                  <a:off x="1302" y="1564"/>
                  <a:ext cx="92" cy="32"/>
                </a:xfrm>
                <a:custGeom>
                  <a:avLst/>
                  <a:gdLst/>
                  <a:ahLst/>
                  <a:cxnLst>
                    <a:cxn ang="0">
                      <a:pos x="92" y="28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72" y="32"/>
                    </a:cxn>
                    <a:cxn ang="0">
                      <a:pos x="92" y="28"/>
                    </a:cxn>
                  </a:cxnLst>
                  <a:rect l="0" t="0" r="r" b="b"/>
                  <a:pathLst>
                    <a:path w="92" h="32">
                      <a:moveTo>
                        <a:pt x="92" y="28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72" y="32"/>
                      </a:lnTo>
                      <a:lnTo>
                        <a:pt x="92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14" name="Freeform 982"/>
                <p:cNvSpPr>
                  <a:spLocks noChangeAspect="1"/>
                </p:cNvSpPr>
                <p:nvPr/>
              </p:nvSpPr>
              <p:spPr bwMode="auto">
                <a:xfrm>
                  <a:off x="1284" y="1570"/>
                  <a:ext cx="90" cy="32"/>
                </a:xfrm>
                <a:custGeom>
                  <a:avLst/>
                  <a:gdLst/>
                  <a:ahLst/>
                  <a:cxnLst>
                    <a:cxn ang="0">
                      <a:pos x="90" y="26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72" y="32"/>
                    </a:cxn>
                    <a:cxn ang="0">
                      <a:pos x="90" y="26"/>
                    </a:cxn>
                  </a:cxnLst>
                  <a:rect l="0" t="0" r="r" b="b"/>
                  <a:pathLst>
                    <a:path w="90" h="32">
                      <a:moveTo>
                        <a:pt x="90" y="26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72" y="32"/>
                      </a:lnTo>
                      <a:lnTo>
                        <a:pt x="90" y="26"/>
                      </a:lnTo>
                      <a:close/>
                    </a:path>
                  </a:pathLst>
                </a:custGeom>
                <a:solidFill>
                  <a:srgbClr val="008932"/>
                </a:solidFill>
                <a:ln w="0">
                  <a:solidFill>
                    <a:srgbClr val="00893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15" name="Freeform 983"/>
                <p:cNvSpPr>
                  <a:spLocks noChangeAspect="1"/>
                </p:cNvSpPr>
                <p:nvPr/>
              </p:nvSpPr>
              <p:spPr bwMode="auto">
                <a:xfrm>
                  <a:off x="1284" y="1570"/>
                  <a:ext cx="90" cy="32"/>
                </a:xfrm>
                <a:custGeom>
                  <a:avLst/>
                  <a:gdLst/>
                  <a:ahLst/>
                  <a:cxnLst>
                    <a:cxn ang="0">
                      <a:pos x="90" y="26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72" y="32"/>
                    </a:cxn>
                    <a:cxn ang="0">
                      <a:pos x="90" y="26"/>
                    </a:cxn>
                  </a:cxnLst>
                  <a:rect l="0" t="0" r="r" b="b"/>
                  <a:pathLst>
                    <a:path w="90" h="32">
                      <a:moveTo>
                        <a:pt x="90" y="26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72" y="32"/>
                      </a:lnTo>
                      <a:lnTo>
                        <a:pt x="90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16" name="Freeform 984"/>
                <p:cNvSpPr>
                  <a:spLocks noChangeAspect="1"/>
                </p:cNvSpPr>
                <p:nvPr/>
              </p:nvSpPr>
              <p:spPr bwMode="auto">
                <a:xfrm>
                  <a:off x="1264" y="1576"/>
                  <a:ext cx="92" cy="30"/>
                </a:xfrm>
                <a:custGeom>
                  <a:avLst/>
                  <a:gdLst/>
                  <a:ahLst/>
                  <a:cxnLst>
                    <a:cxn ang="0">
                      <a:pos x="92" y="26"/>
                    </a:cxn>
                    <a:cxn ang="0">
                      <a:pos x="20" y="0"/>
                    </a:cxn>
                    <a:cxn ang="0">
                      <a:pos x="0" y="4"/>
                    </a:cxn>
                    <a:cxn ang="0">
                      <a:pos x="72" y="30"/>
                    </a:cxn>
                    <a:cxn ang="0">
                      <a:pos x="92" y="26"/>
                    </a:cxn>
                  </a:cxnLst>
                  <a:rect l="0" t="0" r="r" b="b"/>
                  <a:pathLst>
                    <a:path w="92" h="30">
                      <a:moveTo>
                        <a:pt x="92" y="26"/>
                      </a:moveTo>
                      <a:lnTo>
                        <a:pt x="20" y="0"/>
                      </a:lnTo>
                      <a:lnTo>
                        <a:pt x="0" y="4"/>
                      </a:lnTo>
                      <a:lnTo>
                        <a:pt x="72" y="30"/>
                      </a:lnTo>
                      <a:lnTo>
                        <a:pt x="92" y="26"/>
                      </a:lnTo>
                      <a:close/>
                    </a:path>
                  </a:pathLst>
                </a:custGeom>
                <a:solidFill>
                  <a:srgbClr val="00872D"/>
                </a:solidFill>
                <a:ln w="0">
                  <a:solidFill>
                    <a:srgbClr val="00872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17" name="Freeform 985"/>
                <p:cNvSpPr>
                  <a:spLocks noChangeAspect="1"/>
                </p:cNvSpPr>
                <p:nvPr/>
              </p:nvSpPr>
              <p:spPr bwMode="auto">
                <a:xfrm>
                  <a:off x="1264" y="1576"/>
                  <a:ext cx="92" cy="30"/>
                </a:xfrm>
                <a:custGeom>
                  <a:avLst/>
                  <a:gdLst/>
                  <a:ahLst/>
                  <a:cxnLst>
                    <a:cxn ang="0">
                      <a:pos x="92" y="26"/>
                    </a:cxn>
                    <a:cxn ang="0">
                      <a:pos x="20" y="0"/>
                    </a:cxn>
                    <a:cxn ang="0">
                      <a:pos x="0" y="4"/>
                    </a:cxn>
                    <a:cxn ang="0">
                      <a:pos x="72" y="30"/>
                    </a:cxn>
                    <a:cxn ang="0">
                      <a:pos x="92" y="26"/>
                    </a:cxn>
                  </a:cxnLst>
                  <a:rect l="0" t="0" r="r" b="b"/>
                  <a:pathLst>
                    <a:path w="92" h="30">
                      <a:moveTo>
                        <a:pt x="92" y="26"/>
                      </a:moveTo>
                      <a:lnTo>
                        <a:pt x="20" y="0"/>
                      </a:lnTo>
                      <a:lnTo>
                        <a:pt x="0" y="4"/>
                      </a:lnTo>
                      <a:lnTo>
                        <a:pt x="72" y="30"/>
                      </a:lnTo>
                      <a:lnTo>
                        <a:pt x="92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18" name="Freeform 986"/>
                <p:cNvSpPr>
                  <a:spLocks noChangeAspect="1"/>
                </p:cNvSpPr>
                <p:nvPr/>
              </p:nvSpPr>
              <p:spPr bwMode="auto">
                <a:xfrm>
                  <a:off x="1244" y="1580"/>
                  <a:ext cx="92" cy="30"/>
                </a:xfrm>
                <a:custGeom>
                  <a:avLst/>
                  <a:gdLst/>
                  <a:ahLst/>
                  <a:cxnLst>
                    <a:cxn ang="0">
                      <a:pos x="92" y="26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72" y="30"/>
                    </a:cxn>
                    <a:cxn ang="0">
                      <a:pos x="92" y="26"/>
                    </a:cxn>
                  </a:cxnLst>
                  <a:rect l="0" t="0" r="r" b="b"/>
                  <a:pathLst>
                    <a:path w="92" h="30">
                      <a:moveTo>
                        <a:pt x="92" y="26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72" y="30"/>
                      </a:lnTo>
                      <a:lnTo>
                        <a:pt x="92" y="26"/>
                      </a:lnTo>
                      <a:close/>
                    </a:path>
                  </a:pathLst>
                </a:custGeom>
                <a:solidFill>
                  <a:srgbClr val="008428"/>
                </a:solidFill>
                <a:ln w="0">
                  <a:solidFill>
                    <a:srgbClr val="00842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19" name="Freeform 987"/>
                <p:cNvSpPr>
                  <a:spLocks noChangeAspect="1"/>
                </p:cNvSpPr>
                <p:nvPr/>
              </p:nvSpPr>
              <p:spPr bwMode="auto">
                <a:xfrm>
                  <a:off x="1244" y="1580"/>
                  <a:ext cx="92" cy="30"/>
                </a:xfrm>
                <a:custGeom>
                  <a:avLst/>
                  <a:gdLst/>
                  <a:ahLst/>
                  <a:cxnLst>
                    <a:cxn ang="0">
                      <a:pos x="92" y="26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72" y="30"/>
                    </a:cxn>
                    <a:cxn ang="0">
                      <a:pos x="92" y="26"/>
                    </a:cxn>
                  </a:cxnLst>
                  <a:rect l="0" t="0" r="r" b="b"/>
                  <a:pathLst>
                    <a:path w="92" h="30">
                      <a:moveTo>
                        <a:pt x="92" y="26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72" y="30"/>
                      </a:lnTo>
                      <a:lnTo>
                        <a:pt x="92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20" name="Freeform 988"/>
                <p:cNvSpPr>
                  <a:spLocks noChangeAspect="1"/>
                </p:cNvSpPr>
                <p:nvPr/>
              </p:nvSpPr>
              <p:spPr bwMode="auto">
                <a:xfrm>
                  <a:off x="1224" y="1586"/>
                  <a:ext cx="92" cy="28"/>
                </a:xfrm>
                <a:custGeom>
                  <a:avLst/>
                  <a:gdLst/>
                  <a:ahLst/>
                  <a:cxnLst>
                    <a:cxn ang="0">
                      <a:pos x="92" y="24"/>
                    </a:cxn>
                    <a:cxn ang="0">
                      <a:pos x="20" y="0"/>
                    </a:cxn>
                    <a:cxn ang="0">
                      <a:pos x="0" y="4"/>
                    </a:cxn>
                    <a:cxn ang="0">
                      <a:pos x="72" y="28"/>
                    </a:cxn>
                    <a:cxn ang="0">
                      <a:pos x="92" y="24"/>
                    </a:cxn>
                  </a:cxnLst>
                  <a:rect l="0" t="0" r="r" b="b"/>
                  <a:pathLst>
                    <a:path w="92" h="28">
                      <a:moveTo>
                        <a:pt x="92" y="24"/>
                      </a:moveTo>
                      <a:lnTo>
                        <a:pt x="20" y="0"/>
                      </a:lnTo>
                      <a:lnTo>
                        <a:pt x="0" y="4"/>
                      </a:lnTo>
                      <a:lnTo>
                        <a:pt x="72" y="28"/>
                      </a:lnTo>
                      <a:lnTo>
                        <a:pt x="92" y="24"/>
                      </a:lnTo>
                      <a:close/>
                    </a:path>
                  </a:pathLst>
                </a:custGeom>
                <a:solidFill>
                  <a:srgbClr val="008123"/>
                </a:solidFill>
                <a:ln w="0">
                  <a:solidFill>
                    <a:srgbClr val="00812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21" name="Freeform 989"/>
                <p:cNvSpPr>
                  <a:spLocks noChangeAspect="1"/>
                </p:cNvSpPr>
                <p:nvPr/>
              </p:nvSpPr>
              <p:spPr bwMode="auto">
                <a:xfrm>
                  <a:off x="1224" y="1586"/>
                  <a:ext cx="92" cy="28"/>
                </a:xfrm>
                <a:custGeom>
                  <a:avLst/>
                  <a:gdLst/>
                  <a:ahLst/>
                  <a:cxnLst>
                    <a:cxn ang="0">
                      <a:pos x="92" y="24"/>
                    </a:cxn>
                    <a:cxn ang="0">
                      <a:pos x="20" y="0"/>
                    </a:cxn>
                    <a:cxn ang="0">
                      <a:pos x="0" y="4"/>
                    </a:cxn>
                    <a:cxn ang="0">
                      <a:pos x="72" y="28"/>
                    </a:cxn>
                    <a:cxn ang="0">
                      <a:pos x="92" y="24"/>
                    </a:cxn>
                  </a:cxnLst>
                  <a:rect l="0" t="0" r="r" b="b"/>
                  <a:pathLst>
                    <a:path w="92" h="28">
                      <a:moveTo>
                        <a:pt x="92" y="24"/>
                      </a:moveTo>
                      <a:lnTo>
                        <a:pt x="20" y="0"/>
                      </a:lnTo>
                      <a:lnTo>
                        <a:pt x="0" y="4"/>
                      </a:lnTo>
                      <a:lnTo>
                        <a:pt x="72" y="28"/>
                      </a:lnTo>
                      <a:lnTo>
                        <a:pt x="92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22" name="Freeform 990"/>
                <p:cNvSpPr>
                  <a:spLocks noChangeAspect="1"/>
                </p:cNvSpPr>
                <p:nvPr/>
              </p:nvSpPr>
              <p:spPr bwMode="auto">
                <a:xfrm>
                  <a:off x="1202" y="1590"/>
                  <a:ext cx="94" cy="26"/>
                </a:xfrm>
                <a:custGeom>
                  <a:avLst/>
                  <a:gdLst/>
                  <a:ahLst/>
                  <a:cxnLst>
                    <a:cxn ang="0">
                      <a:pos x="94" y="24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74" y="26"/>
                    </a:cxn>
                    <a:cxn ang="0">
                      <a:pos x="94" y="24"/>
                    </a:cxn>
                  </a:cxnLst>
                  <a:rect l="0" t="0" r="r" b="b"/>
                  <a:pathLst>
                    <a:path w="94" h="26">
                      <a:moveTo>
                        <a:pt x="94" y="24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74" y="26"/>
                      </a:lnTo>
                      <a:lnTo>
                        <a:pt x="94" y="24"/>
                      </a:lnTo>
                      <a:close/>
                    </a:path>
                  </a:pathLst>
                </a:custGeom>
                <a:solidFill>
                  <a:srgbClr val="007D1E"/>
                </a:solidFill>
                <a:ln w="0">
                  <a:solidFill>
                    <a:srgbClr val="007D1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23" name="Freeform 991"/>
                <p:cNvSpPr>
                  <a:spLocks noChangeAspect="1"/>
                </p:cNvSpPr>
                <p:nvPr/>
              </p:nvSpPr>
              <p:spPr bwMode="auto">
                <a:xfrm>
                  <a:off x="1202" y="1590"/>
                  <a:ext cx="94" cy="26"/>
                </a:xfrm>
                <a:custGeom>
                  <a:avLst/>
                  <a:gdLst/>
                  <a:ahLst/>
                  <a:cxnLst>
                    <a:cxn ang="0">
                      <a:pos x="94" y="24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74" y="26"/>
                    </a:cxn>
                    <a:cxn ang="0">
                      <a:pos x="94" y="24"/>
                    </a:cxn>
                  </a:cxnLst>
                  <a:rect l="0" t="0" r="r" b="b"/>
                  <a:pathLst>
                    <a:path w="94" h="26">
                      <a:moveTo>
                        <a:pt x="94" y="24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74" y="26"/>
                      </a:lnTo>
                      <a:lnTo>
                        <a:pt x="94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24" name="Freeform 992"/>
                <p:cNvSpPr>
                  <a:spLocks noChangeAspect="1"/>
                </p:cNvSpPr>
                <p:nvPr/>
              </p:nvSpPr>
              <p:spPr bwMode="auto">
                <a:xfrm>
                  <a:off x="1182" y="1596"/>
                  <a:ext cx="94" cy="24"/>
                </a:xfrm>
                <a:custGeom>
                  <a:avLst/>
                  <a:gdLst/>
                  <a:ahLst/>
                  <a:cxnLst>
                    <a:cxn ang="0">
                      <a:pos x="94" y="20"/>
                    </a:cxn>
                    <a:cxn ang="0">
                      <a:pos x="20" y="0"/>
                    </a:cxn>
                    <a:cxn ang="0">
                      <a:pos x="0" y="4"/>
                    </a:cxn>
                    <a:cxn ang="0">
                      <a:pos x="72" y="24"/>
                    </a:cxn>
                    <a:cxn ang="0">
                      <a:pos x="94" y="20"/>
                    </a:cxn>
                  </a:cxnLst>
                  <a:rect l="0" t="0" r="r" b="b"/>
                  <a:pathLst>
                    <a:path w="94" h="24">
                      <a:moveTo>
                        <a:pt x="94" y="20"/>
                      </a:moveTo>
                      <a:lnTo>
                        <a:pt x="20" y="0"/>
                      </a:lnTo>
                      <a:lnTo>
                        <a:pt x="0" y="4"/>
                      </a:lnTo>
                      <a:lnTo>
                        <a:pt x="72" y="24"/>
                      </a:lnTo>
                      <a:lnTo>
                        <a:pt x="94" y="20"/>
                      </a:lnTo>
                      <a:close/>
                    </a:path>
                  </a:pathLst>
                </a:custGeom>
                <a:solidFill>
                  <a:srgbClr val="00791B"/>
                </a:solidFill>
                <a:ln w="0">
                  <a:solidFill>
                    <a:srgbClr val="00791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25" name="Freeform 993"/>
                <p:cNvSpPr>
                  <a:spLocks noChangeAspect="1"/>
                </p:cNvSpPr>
                <p:nvPr/>
              </p:nvSpPr>
              <p:spPr bwMode="auto">
                <a:xfrm>
                  <a:off x="1182" y="1596"/>
                  <a:ext cx="94" cy="24"/>
                </a:xfrm>
                <a:custGeom>
                  <a:avLst/>
                  <a:gdLst/>
                  <a:ahLst/>
                  <a:cxnLst>
                    <a:cxn ang="0">
                      <a:pos x="94" y="20"/>
                    </a:cxn>
                    <a:cxn ang="0">
                      <a:pos x="20" y="0"/>
                    </a:cxn>
                    <a:cxn ang="0">
                      <a:pos x="0" y="4"/>
                    </a:cxn>
                    <a:cxn ang="0">
                      <a:pos x="72" y="24"/>
                    </a:cxn>
                    <a:cxn ang="0">
                      <a:pos x="94" y="20"/>
                    </a:cxn>
                  </a:cxnLst>
                  <a:rect l="0" t="0" r="r" b="b"/>
                  <a:pathLst>
                    <a:path w="94" h="24">
                      <a:moveTo>
                        <a:pt x="94" y="20"/>
                      </a:moveTo>
                      <a:lnTo>
                        <a:pt x="20" y="0"/>
                      </a:lnTo>
                      <a:lnTo>
                        <a:pt x="0" y="4"/>
                      </a:lnTo>
                      <a:lnTo>
                        <a:pt x="72" y="24"/>
                      </a:lnTo>
                      <a:lnTo>
                        <a:pt x="94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26" name="Freeform 994"/>
                <p:cNvSpPr>
                  <a:spLocks noChangeAspect="1"/>
                </p:cNvSpPr>
                <p:nvPr/>
              </p:nvSpPr>
              <p:spPr bwMode="auto">
                <a:xfrm>
                  <a:off x="1162" y="1600"/>
                  <a:ext cx="92" cy="24"/>
                </a:xfrm>
                <a:custGeom>
                  <a:avLst/>
                  <a:gdLst/>
                  <a:ahLst/>
                  <a:cxnLst>
                    <a:cxn ang="0">
                      <a:pos x="92" y="20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72" y="24"/>
                    </a:cxn>
                    <a:cxn ang="0">
                      <a:pos x="92" y="20"/>
                    </a:cxn>
                  </a:cxnLst>
                  <a:rect l="0" t="0" r="r" b="b"/>
                  <a:pathLst>
                    <a:path w="92" h="24">
                      <a:moveTo>
                        <a:pt x="92" y="20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72" y="24"/>
                      </a:lnTo>
                      <a:lnTo>
                        <a:pt x="92" y="20"/>
                      </a:lnTo>
                      <a:close/>
                    </a:path>
                  </a:pathLst>
                </a:custGeom>
                <a:solidFill>
                  <a:srgbClr val="007419"/>
                </a:solidFill>
                <a:ln w="0">
                  <a:solidFill>
                    <a:srgbClr val="00741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27" name="Freeform 995"/>
                <p:cNvSpPr>
                  <a:spLocks noChangeAspect="1"/>
                </p:cNvSpPr>
                <p:nvPr/>
              </p:nvSpPr>
              <p:spPr bwMode="auto">
                <a:xfrm>
                  <a:off x="1162" y="1600"/>
                  <a:ext cx="92" cy="24"/>
                </a:xfrm>
                <a:custGeom>
                  <a:avLst/>
                  <a:gdLst/>
                  <a:ahLst/>
                  <a:cxnLst>
                    <a:cxn ang="0">
                      <a:pos x="92" y="20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72" y="24"/>
                    </a:cxn>
                    <a:cxn ang="0">
                      <a:pos x="92" y="20"/>
                    </a:cxn>
                  </a:cxnLst>
                  <a:rect l="0" t="0" r="r" b="b"/>
                  <a:pathLst>
                    <a:path w="92" h="24">
                      <a:moveTo>
                        <a:pt x="92" y="20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72" y="24"/>
                      </a:lnTo>
                      <a:lnTo>
                        <a:pt x="92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28" name="Freeform 996"/>
                <p:cNvSpPr>
                  <a:spLocks noChangeAspect="1"/>
                </p:cNvSpPr>
                <p:nvPr/>
              </p:nvSpPr>
              <p:spPr bwMode="auto">
                <a:xfrm>
                  <a:off x="1140" y="1606"/>
                  <a:ext cx="94" cy="22"/>
                </a:xfrm>
                <a:custGeom>
                  <a:avLst/>
                  <a:gdLst/>
                  <a:ahLst/>
                  <a:cxnLst>
                    <a:cxn ang="0">
                      <a:pos x="94" y="18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72" y="22"/>
                    </a:cxn>
                    <a:cxn ang="0">
                      <a:pos x="94" y="18"/>
                    </a:cxn>
                  </a:cxnLst>
                  <a:rect l="0" t="0" r="r" b="b"/>
                  <a:pathLst>
                    <a:path w="94" h="22">
                      <a:moveTo>
                        <a:pt x="94" y="18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72" y="22"/>
                      </a:lnTo>
                      <a:lnTo>
                        <a:pt x="94" y="18"/>
                      </a:lnTo>
                      <a:close/>
                    </a:path>
                  </a:pathLst>
                </a:custGeom>
                <a:solidFill>
                  <a:srgbClr val="006F18"/>
                </a:solidFill>
                <a:ln w="0">
                  <a:solidFill>
                    <a:srgbClr val="006F1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29" name="Freeform 997"/>
                <p:cNvSpPr>
                  <a:spLocks noChangeAspect="1"/>
                </p:cNvSpPr>
                <p:nvPr/>
              </p:nvSpPr>
              <p:spPr bwMode="auto">
                <a:xfrm>
                  <a:off x="1140" y="1606"/>
                  <a:ext cx="94" cy="22"/>
                </a:xfrm>
                <a:custGeom>
                  <a:avLst/>
                  <a:gdLst/>
                  <a:ahLst/>
                  <a:cxnLst>
                    <a:cxn ang="0">
                      <a:pos x="94" y="18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72" y="22"/>
                    </a:cxn>
                    <a:cxn ang="0">
                      <a:pos x="94" y="18"/>
                    </a:cxn>
                  </a:cxnLst>
                  <a:rect l="0" t="0" r="r" b="b"/>
                  <a:pathLst>
                    <a:path w="94" h="22">
                      <a:moveTo>
                        <a:pt x="94" y="18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72" y="22"/>
                      </a:lnTo>
                      <a:lnTo>
                        <a:pt x="9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30" name="Freeform 998"/>
                <p:cNvSpPr>
                  <a:spLocks noChangeAspect="1"/>
                </p:cNvSpPr>
                <p:nvPr/>
              </p:nvSpPr>
              <p:spPr bwMode="auto">
                <a:xfrm>
                  <a:off x="1118" y="1612"/>
                  <a:ext cx="94" cy="20"/>
                </a:xfrm>
                <a:custGeom>
                  <a:avLst/>
                  <a:gdLst/>
                  <a:ahLst/>
                  <a:cxnLst>
                    <a:cxn ang="0">
                      <a:pos x="94" y="16"/>
                    </a:cxn>
                    <a:cxn ang="0">
                      <a:pos x="22" y="0"/>
                    </a:cxn>
                    <a:cxn ang="0">
                      <a:pos x="0" y="4"/>
                    </a:cxn>
                    <a:cxn ang="0">
                      <a:pos x="72" y="20"/>
                    </a:cxn>
                    <a:cxn ang="0">
                      <a:pos x="94" y="16"/>
                    </a:cxn>
                  </a:cxnLst>
                  <a:rect l="0" t="0" r="r" b="b"/>
                  <a:pathLst>
                    <a:path w="94" h="20">
                      <a:moveTo>
                        <a:pt x="94" y="16"/>
                      </a:moveTo>
                      <a:lnTo>
                        <a:pt x="22" y="0"/>
                      </a:lnTo>
                      <a:lnTo>
                        <a:pt x="0" y="4"/>
                      </a:lnTo>
                      <a:lnTo>
                        <a:pt x="72" y="20"/>
                      </a:lnTo>
                      <a:lnTo>
                        <a:pt x="94" y="16"/>
                      </a:lnTo>
                      <a:close/>
                    </a:path>
                  </a:pathLst>
                </a:custGeom>
                <a:solidFill>
                  <a:srgbClr val="006A1B"/>
                </a:solidFill>
                <a:ln w="0">
                  <a:solidFill>
                    <a:srgbClr val="006A1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31" name="Freeform 999"/>
                <p:cNvSpPr>
                  <a:spLocks noChangeAspect="1"/>
                </p:cNvSpPr>
                <p:nvPr/>
              </p:nvSpPr>
              <p:spPr bwMode="auto">
                <a:xfrm>
                  <a:off x="1118" y="1612"/>
                  <a:ext cx="94" cy="20"/>
                </a:xfrm>
                <a:custGeom>
                  <a:avLst/>
                  <a:gdLst/>
                  <a:ahLst/>
                  <a:cxnLst>
                    <a:cxn ang="0">
                      <a:pos x="94" y="16"/>
                    </a:cxn>
                    <a:cxn ang="0">
                      <a:pos x="22" y="0"/>
                    </a:cxn>
                    <a:cxn ang="0">
                      <a:pos x="0" y="4"/>
                    </a:cxn>
                    <a:cxn ang="0">
                      <a:pos x="72" y="20"/>
                    </a:cxn>
                    <a:cxn ang="0">
                      <a:pos x="94" y="16"/>
                    </a:cxn>
                  </a:cxnLst>
                  <a:rect l="0" t="0" r="r" b="b"/>
                  <a:pathLst>
                    <a:path w="94" h="20">
                      <a:moveTo>
                        <a:pt x="94" y="16"/>
                      </a:moveTo>
                      <a:lnTo>
                        <a:pt x="22" y="0"/>
                      </a:lnTo>
                      <a:lnTo>
                        <a:pt x="0" y="4"/>
                      </a:lnTo>
                      <a:lnTo>
                        <a:pt x="72" y="20"/>
                      </a:lnTo>
                      <a:lnTo>
                        <a:pt x="94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17" name="Group 1000"/>
              <p:cNvGrpSpPr>
                <a:grpSpLocks noChangeAspect="1"/>
              </p:cNvGrpSpPr>
              <p:nvPr/>
            </p:nvGrpSpPr>
            <p:grpSpPr bwMode="auto">
              <a:xfrm>
                <a:off x="648" y="1430"/>
                <a:ext cx="1174" cy="576"/>
                <a:chOff x="766" y="1406"/>
                <a:chExt cx="1174" cy="576"/>
              </a:xfrm>
            </p:grpSpPr>
            <p:sp>
              <p:nvSpPr>
                <p:cNvPr id="147433" name="Freeform 1001"/>
                <p:cNvSpPr>
                  <a:spLocks noChangeAspect="1"/>
                </p:cNvSpPr>
                <p:nvPr/>
              </p:nvSpPr>
              <p:spPr bwMode="auto">
                <a:xfrm>
                  <a:off x="1096" y="1616"/>
                  <a:ext cx="94" cy="20"/>
                </a:xfrm>
                <a:custGeom>
                  <a:avLst/>
                  <a:gdLst/>
                  <a:ahLst/>
                  <a:cxnLst>
                    <a:cxn ang="0">
                      <a:pos x="94" y="16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72" y="20"/>
                    </a:cxn>
                    <a:cxn ang="0">
                      <a:pos x="94" y="16"/>
                    </a:cxn>
                  </a:cxnLst>
                  <a:rect l="0" t="0" r="r" b="b"/>
                  <a:pathLst>
                    <a:path w="94" h="20">
                      <a:moveTo>
                        <a:pt x="94" y="16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72" y="20"/>
                      </a:lnTo>
                      <a:lnTo>
                        <a:pt x="94" y="16"/>
                      </a:lnTo>
                      <a:close/>
                    </a:path>
                  </a:pathLst>
                </a:custGeom>
                <a:solidFill>
                  <a:srgbClr val="00641F"/>
                </a:solidFill>
                <a:ln w="0">
                  <a:solidFill>
                    <a:srgbClr val="00641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34" name="Freeform 1002"/>
                <p:cNvSpPr>
                  <a:spLocks noChangeAspect="1"/>
                </p:cNvSpPr>
                <p:nvPr/>
              </p:nvSpPr>
              <p:spPr bwMode="auto">
                <a:xfrm>
                  <a:off x="1096" y="1616"/>
                  <a:ext cx="94" cy="20"/>
                </a:xfrm>
                <a:custGeom>
                  <a:avLst/>
                  <a:gdLst/>
                  <a:ahLst/>
                  <a:cxnLst>
                    <a:cxn ang="0">
                      <a:pos x="94" y="16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72" y="20"/>
                    </a:cxn>
                    <a:cxn ang="0">
                      <a:pos x="94" y="16"/>
                    </a:cxn>
                  </a:cxnLst>
                  <a:rect l="0" t="0" r="r" b="b"/>
                  <a:pathLst>
                    <a:path w="94" h="20">
                      <a:moveTo>
                        <a:pt x="94" y="16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72" y="20"/>
                      </a:lnTo>
                      <a:lnTo>
                        <a:pt x="94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35" name="Freeform 1003"/>
                <p:cNvSpPr>
                  <a:spLocks noChangeAspect="1"/>
                </p:cNvSpPr>
                <p:nvPr/>
              </p:nvSpPr>
              <p:spPr bwMode="auto">
                <a:xfrm>
                  <a:off x="1074" y="1624"/>
                  <a:ext cx="94" cy="18"/>
                </a:xfrm>
                <a:custGeom>
                  <a:avLst/>
                  <a:gdLst/>
                  <a:ahLst/>
                  <a:cxnLst>
                    <a:cxn ang="0">
                      <a:pos x="94" y="12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72" y="18"/>
                    </a:cxn>
                    <a:cxn ang="0">
                      <a:pos x="94" y="12"/>
                    </a:cxn>
                  </a:cxnLst>
                  <a:rect l="0" t="0" r="r" b="b"/>
                  <a:pathLst>
                    <a:path w="94" h="18">
                      <a:moveTo>
                        <a:pt x="94" y="12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72" y="18"/>
                      </a:lnTo>
                      <a:lnTo>
                        <a:pt x="94" y="12"/>
                      </a:lnTo>
                      <a:close/>
                    </a:path>
                  </a:pathLst>
                </a:custGeom>
                <a:solidFill>
                  <a:srgbClr val="005E28"/>
                </a:solidFill>
                <a:ln w="0">
                  <a:solidFill>
                    <a:srgbClr val="005E2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36" name="Freeform 1004"/>
                <p:cNvSpPr>
                  <a:spLocks noChangeAspect="1"/>
                </p:cNvSpPr>
                <p:nvPr/>
              </p:nvSpPr>
              <p:spPr bwMode="auto">
                <a:xfrm>
                  <a:off x="1074" y="1624"/>
                  <a:ext cx="94" cy="18"/>
                </a:xfrm>
                <a:custGeom>
                  <a:avLst/>
                  <a:gdLst/>
                  <a:ahLst/>
                  <a:cxnLst>
                    <a:cxn ang="0">
                      <a:pos x="94" y="12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72" y="18"/>
                    </a:cxn>
                    <a:cxn ang="0">
                      <a:pos x="94" y="12"/>
                    </a:cxn>
                  </a:cxnLst>
                  <a:rect l="0" t="0" r="r" b="b"/>
                  <a:pathLst>
                    <a:path w="94" h="18">
                      <a:moveTo>
                        <a:pt x="94" y="12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72" y="18"/>
                      </a:lnTo>
                      <a:lnTo>
                        <a:pt x="94" y="1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37" name="Freeform 1005"/>
                <p:cNvSpPr>
                  <a:spLocks noChangeAspect="1"/>
                </p:cNvSpPr>
                <p:nvPr/>
              </p:nvSpPr>
              <p:spPr bwMode="auto">
                <a:xfrm>
                  <a:off x="1052" y="1630"/>
                  <a:ext cx="94" cy="18"/>
                </a:xfrm>
                <a:custGeom>
                  <a:avLst/>
                  <a:gdLst/>
                  <a:ahLst/>
                  <a:cxnLst>
                    <a:cxn ang="0">
                      <a:pos x="94" y="12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72" y="18"/>
                    </a:cxn>
                    <a:cxn ang="0">
                      <a:pos x="94" y="12"/>
                    </a:cxn>
                  </a:cxnLst>
                  <a:rect l="0" t="0" r="r" b="b"/>
                  <a:pathLst>
                    <a:path w="94" h="18">
                      <a:moveTo>
                        <a:pt x="94" y="12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72" y="18"/>
                      </a:lnTo>
                      <a:lnTo>
                        <a:pt x="94" y="12"/>
                      </a:lnTo>
                      <a:close/>
                    </a:path>
                  </a:pathLst>
                </a:custGeom>
                <a:solidFill>
                  <a:srgbClr val="005735"/>
                </a:solidFill>
                <a:ln w="0">
                  <a:solidFill>
                    <a:srgbClr val="00573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38" name="Freeform 1006"/>
                <p:cNvSpPr>
                  <a:spLocks noChangeAspect="1"/>
                </p:cNvSpPr>
                <p:nvPr/>
              </p:nvSpPr>
              <p:spPr bwMode="auto">
                <a:xfrm>
                  <a:off x="1052" y="1630"/>
                  <a:ext cx="94" cy="18"/>
                </a:xfrm>
                <a:custGeom>
                  <a:avLst/>
                  <a:gdLst/>
                  <a:ahLst/>
                  <a:cxnLst>
                    <a:cxn ang="0">
                      <a:pos x="94" y="12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72" y="18"/>
                    </a:cxn>
                    <a:cxn ang="0">
                      <a:pos x="94" y="12"/>
                    </a:cxn>
                  </a:cxnLst>
                  <a:rect l="0" t="0" r="r" b="b"/>
                  <a:pathLst>
                    <a:path w="94" h="18">
                      <a:moveTo>
                        <a:pt x="94" y="12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72" y="18"/>
                      </a:lnTo>
                      <a:lnTo>
                        <a:pt x="94" y="1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39" name="Freeform 1007"/>
                <p:cNvSpPr>
                  <a:spLocks noChangeAspect="1"/>
                </p:cNvSpPr>
                <p:nvPr/>
              </p:nvSpPr>
              <p:spPr bwMode="auto">
                <a:xfrm>
                  <a:off x="1028" y="1640"/>
                  <a:ext cx="96" cy="18"/>
                </a:xfrm>
                <a:custGeom>
                  <a:avLst/>
                  <a:gdLst/>
                  <a:ahLst/>
                  <a:cxnLst>
                    <a:cxn ang="0">
                      <a:pos x="96" y="8"/>
                    </a:cxn>
                    <a:cxn ang="0">
                      <a:pos x="24" y="0"/>
                    </a:cxn>
                    <a:cxn ang="0">
                      <a:pos x="0" y="10"/>
                    </a:cxn>
                    <a:cxn ang="0">
                      <a:pos x="74" y="18"/>
                    </a:cxn>
                    <a:cxn ang="0">
                      <a:pos x="96" y="8"/>
                    </a:cxn>
                  </a:cxnLst>
                  <a:rect l="0" t="0" r="r" b="b"/>
                  <a:pathLst>
                    <a:path w="96" h="18">
                      <a:moveTo>
                        <a:pt x="96" y="8"/>
                      </a:move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74" y="18"/>
                      </a:lnTo>
                      <a:lnTo>
                        <a:pt x="96" y="8"/>
                      </a:lnTo>
                      <a:close/>
                    </a:path>
                  </a:pathLst>
                </a:custGeom>
                <a:solidFill>
                  <a:srgbClr val="005146"/>
                </a:solidFill>
                <a:ln w="0">
                  <a:solidFill>
                    <a:srgbClr val="0051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40" name="Freeform 1008"/>
                <p:cNvSpPr>
                  <a:spLocks noChangeAspect="1"/>
                </p:cNvSpPr>
                <p:nvPr/>
              </p:nvSpPr>
              <p:spPr bwMode="auto">
                <a:xfrm>
                  <a:off x="1028" y="1640"/>
                  <a:ext cx="96" cy="18"/>
                </a:xfrm>
                <a:custGeom>
                  <a:avLst/>
                  <a:gdLst/>
                  <a:ahLst/>
                  <a:cxnLst>
                    <a:cxn ang="0">
                      <a:pos x="96" y="8"/>
                    </a:cxn>
                    <a:cxn ang="0">
                      <a:pos x="24" y="0"/>
                    </a:cxn>
                    <a:cxn ang="0">
                      <a:pos x="0" y="10"/>
                    </a:cxn>
                    <a:cxn ang="0">
                      <a:pos x="74" y="18"/>
                    </a:cxn>
                    <a:cxn ang="0">
                      <a:pos x="96" y="8"/>
                    </a:cxn>
                  </a:cxnLst>
                  <a:rect l="0" t="0" r="r" b="b"/>
                  <a:pathLst>
                    <a:path w="96" h="18">
                      <a:moveTo>
                        <a:pt x="96" y="8"/>
                      </a:move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74" y="18"/>
                      </a:lnTo>
                      <a:lnTo>
                        <a:pt x="9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41" name="Freeform 1009"/>
                <p:cNvSpPr>
                  <a:spLocks noChangeAspect="1"/>
                </p:cNvSpPr>
                <p:nvPr/>
              </p:nvSpPr>
              <p:spPr bwMode="auto">
                <a:xfrm>
                  <a:off x="1006" y="1650"/>
                  <a:ext cx="96" cy="20"/>
                </a:xfrm>
                <a:custGeom>
                  <a:avLst/>
                  <a:gdLst/>
                  <a:ahLst/>
                  <a:cxnLst>
                    <a:cxn ang="0">
                      <a:pos x="96" y="8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72" y="20"/>
                    </a:cxn>
                    <a:cxn ang="0">
                      <a:pos x="96" y="8"/>
                    </a:cxn>
                  </a:cxnLst>
                  <a:rect l="0" t="0" r="r" b="b"/>
                  <a:pathLst>
                    <a:path w="96" h="20">
                      <a:moveTo>
                        <a:pt x="96" y="8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72" y="20"/>
                      </a:lnTo>
                      <a:lnTo>
                        <a:pt x="96" y="8"/>
                      </a:lnTo>
                      <a:close/>
                    </a:path>
                  </a:pathLst>
                </a:custGeom>
                <a:solidFill>
                  <a:srgbClr val="004B5D"/>
                </a:solidFill>
                <a:ln w="0">
                  <a:solidFill>
                    <a:srgbClr val="004B5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42" name="Freeform 1010"/>
                <p:cNvSpPr>
                  <a:spLocks noChangeAspect="1"/>
                </p:cNvSpPr>
                <p:nvPr/>
              </p:nvSpPr>
              <p:spPr bwMode="auto">
                <a:xfrm>
                  <a:off x="1006" y="1650"/>
                  <a:ext cx="96" cy="20"/>
                </a:xfrm>
                <a:custGeom>
                  <a:avLst/>
                  <a:gdLst/>
                  <a:ahLst/>
                  <a:cxnLst>
                    <a:cxn ang="0">
                      <a:pos x="96" y="8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72" y="20"/>
                    </a:cxn>
                    <a:cxn ang="0">
                      <a:pos x="96" y="8"/>
                    </a:cxn>
                  </a:cxnLst>
                  <a:rect l="0" t="0" r="r" b="b"/>
                  <a:pathLst>
                    <a:path w="96" h="20">
                      <a:moveTo>
                        <a:pt x="96" y="8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72" y="20"/>
                      </a:lnTo>
                      <a:lnTo>
                        <a:pt x="9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43" name="Freeform 1011"/>
                <p:cNvSpPr>
                  <a:spLocks noChangeAspect="1"/>
                </p:cNvSpPr>
                <p:nvPr/>
              </p:nvSpPr>
              <p:spPr bwMode="auto">
                <a:xfrm>
                  <a:off x="982" y="1662"/>
                  <a:ext cx="96" cy="22"/>
                </a:xfrm>
                <a:custGeom>
                  <a:avLst/>
                  <a:gdLst/>
                  <a:ahLst/>
                  <a:cxnLst>
                    <a:cxn ang="0">
                      <a:pos x="96" y="8"/>
                    </a:cxn>
                    <a:cxn ang="0">
                      <a:pos x="24" y="0"/>
                    </a:cxn>
                    <a:cxn ang="0">
                      <a:pos x="0" y="14"/>
                    </a:cxn>
                    <a:cxn ang="0">
                      <a:pos x="72" y="22"/>
                    </a:cxn>
                    <a:cxn ang="0">
                      <a:pos x="96" y="8"/>
                    </a:cxn>
                  </a:cxnLst>
                  <a:rect l="0" t="0" r="r" b="b"/>
                  <a:pathLst>
                    <a:path w="96" h="22">
                      <a:moveTo>
                        <a:pt x="96" y="8"/>
                      </a:moveTo>
                      <a:lnTo>
                        <a:pt x="24" y="0"/>
                      </a:lnTo>
                      <a:lnTo>
                        <a:pt x="0" y="14"/>
                      </a:lnTo>
                      <a:lnTo>
                        <a:pt x="72" y="22"/>
                      </a:lnTo>
                      <a:lnTo>
                        <a:pt x="96" y="8"/>
                      </a:lnTo>
                      <a:close/>
                    </a:path>
                  </a:pathLst>
                </a:custGeom>
                <a:solidFill>
                  <a:srgbClr val="004476"/>
                </a:solidFill>
                <a:ln w="0">
                  <a:solidFill>
                    <a:srgbClr val="00447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44" name="Freeform 1012"/>
                <p:cNvSpPr>
                  <a:spLocks noChangeAspect="1"/>
                </p:cNvSpPr>
                <p:nvPr/>
              </p:nvSpPr>
              <p:spPr bwMode="auto">
                <a:xfrm>
                  <a:off x="982" y="1662"/>
                  <a:ext cx="96" cy="22"/>
                </a:xfrm>
                <a:custGeom>
                  <a:avLst/>
                  <a:gdLst/>
                  <a:ahLst/>
                  <a:cxnLst>
                    <a:cxn ang="0">
                      <a:pos x="96" y="8"/>
                    </a:cxn>
                    <a:cxn ang="0">
                      <a:pos x="24" y="0"/>
                    </a:cxn>
                    <a:cxn ang="0">
                      <a:pos x="0" y="14"/>
                    </a:cxn>
                    <a:cxn ang="0">
                      <a:pos x="72" y="22"/>
                    </a:cxn>
                    <a:cxn ang="0">
                      <a:pos x="96" y="8"/>
                    </a:cxn>
                  </a:cxnLst>
                  <a:rect l="0" t="0" r="r" b="b"/>
                  <a:pathLst>
                    <a:path w="96" h="22">
                      <a:moveTo>
                        <a:pt x="96" y="8"/>
                      </a:moveTo>
                      <a:lnTo>
                        <a:pt x="24" y="0"/>
                      </a:lnTo>
                      <a:lnTo>
                        <a:pt x="0" y="14"/>
                      </a:lnTo>
                      <a:lnTo>
                        <a:pt x="72" y="22"/>
                      </a:lnTo>
                      <a:lnTo>
                        <a:pt x="9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45" name="Freeform 1013"/>
                <p:cNvSpPr>
                  <a:spLocks noChangeAspect="1"/>
                </p:cNvSpPr>
                <p:nvPr/>
              </p:nvSpPr>
              <p:spPr bwMode="auto">
                <a:xfrm>
                  <a:off x="960" y="1676"/>
                  <a:ext cx="94" cy="26"/>
                </a:xfrm>
                <a:custGeom>
                  <a:avLst/>
                  <a:gdLst/>
                  <a:ahLst/>
                  <a:cxnLst>
                    <a:cxn ang="0">
                      <a:pos x="94" y="8"/>
                    </a:cxn>
                    <a:cxn ang="0">
                      <a:pos x="22" y="0"/>
                    </a:cxn>
                    <a:cxn ang="0">
                      <a:pos x="0" y="18"/>
                    </a:cxn>
                    <a:cxn ang="0">
                      <a:pos x="72" y="26"/>
                    </a:cxn>
                    <a:cxn ang="0">
                      <a:pos x="94" y="8"/>
                    </a:cxn>
                  </a:cxnLst>
                  <a:rect l="0" t="0" r="r" b="b"/>
                  <a:pathLst>
                    <a:path w="94" h="26">
                      <a:moveTo>
                        <a:pt x="94" y="8"/>
                      </a:moveTo>
                      <a:lnTo>
                        <a:pt x="22" y="0"/>
                      </a:lnTo>
                      <a:lnTo>
                        <a:pt x="0" y="18"/>
                      </a:lnTo>
                      <a:lnTo>
                        <a:pt x="72" y="26"/>
                      </a:lnTo>
                      <a:lnTo>
                        <a:pt x="94" y="8"/>
                      </a:lnTo>
                      <a:close/>
                    </a:path>
                  </a:pathLst>
                </a:custGeom>
                <a:solidFill>
                  <a:srgbClr val="003E8F"/>
                </a:solidFill>
                <a:ln w="0">
                  <a:solidFill>
                    <a:srgbClr val="003E8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46" name="Freeform 1014"/>
                <p:cNvSpPr>
                  <a:spLocks noChangeAspect="1"/>
                </p:cNvSpPr>
                <p:nvPr/>
              </p:nvSpPr>
              <p:spPr bwMode="auto">
                <a:xfrm>
                  <a:off x="960" y="1676"/>
                  <a:ext cx="94" cy="26"/>
                </a:xfrm>
                <a:custGeom>
                  <a:avLst/>
                  <a:gdLst/>
                  <a:ahLst/>
                  <a:cxnLst>
                    <a:cxn ang="0">
                      <a:pos x="94" y="8"/>
                    </a:cxn>
                    <a:cxn ang="0">
                      <a:pos x="22" y="0"/>
                    </a:cxn>
                    <a:cxn ang="0">
                      <a:pos x="0" y="18"/>
                    </a:cxn>
                    <a:cxn ang="0">
                      <a:pos x="72" y="26"/>
                    </a:cxn>
                    <a:cxn ang="0">
                      <a:pos x="94" y="8"/>
                    </a:cxn>
                  </a:cxnLst>
                  <a:rect l="0" t="0" r="r" b="b"/>
                  <a:pathLst>
                    <a:path w="94" h="26">
                      <a:moveTo>
                        <a:pt x="94" y="8"/>
                      </a:moveTo>
                      <a:lnTo>
                        <a:pt x="22" y="0"/>
                      </a:lnTo>
                      <a:lnTo>
                        <a:pt x="0" y="18"/>
                      </a:lnTo>
                      <a:lnTo>
                        <a:pt x="72" y="26"/>
                      </a:lnTo>
                      <a:lnTo>
                        <a:pt x="9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47" name="Freeform 1015"/>
                <p:cNvSpPr>
                  <a:spLocks noChangeAspect="1"/>
                </p:cNvSpPr>
                <p:nvPr/>
              </p:nvSpPr>
              <p:spPr bwMode="auto">
                <a:xfrm>
                  <a:off x="936" y="1694"/>
                  <a:ext cx="96" cy="32"/>
                </a:xfrm>
                <a:custGeom>
                  <a:avLst/>
                  <a:gdLst/>
                  <a:ahLst/>
                  <a:cxnLst>
                    <a:cxn ang="0">
                      <a:pos x="96" y="8"/>
                    </a:cxn>
                    <a:cxn ang="0">
                      <a:pos x="24" y="0"/>
                    </a:cxn>
                    <a:cxn ang="0">
                      <a:pos x="0" y="20"/>
                    </a:cxn>
                    <a:cxn ang="0">
                      <a:pos x="72" y="32"/>
                    </a:cxn>
                    <a:cxn ang="0">
                      <a:pos x="96" y="8"/>
                    </a:cxn>
                  </a:cxnLst>
                  <a:rect l="0" t="0" r="r" b="b"/>
                  <a:pathLst>
                    <a:path w="96" h="32">
                      <a:moveTo>
                        <a:pt x="96" y="8"/>
                      </a:moveTo>
                      <a:lnTo>
                        <a:pt x="24" y="0"/>
                      </a:lnTo>
                      <a:lnTo>
                        <a:pt x="0" y="20"/>
                      </a:lnTo>
                      <a:lnTo>
                        <a:pt x="72" y="32"/>
                      </a:lnTo>
                      <a:lnTo>
                        <a:pt x="96" y="8"/>
                      </a:lnTo>
                      <a:close/>
                    </a:path>
                  </a:pathLst>
                </a:custGeom>
                <a:solidFill>
                  <a:srgbClr val="0039A7"/>
                </a:solidFill>
                <a:ln w="0">
                  <a:solidFill>
                    <a:srgbClr val="0039A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48" name="Freeform 1016"/>
                <p:cNvSpPr>
                  <a:spLocks noChangeAspect="1"/>
                </p:cNvSpPr>
                <p:nvPr/>
              </p:nvSpPr>
              <p:spPr bwMode="auto">
                <a:xfrm>
                  <a:off x="936" y="1694"/>
                  <a:ext cx="96" cy="32"/>
                </a:xfrm>
                <a:custGeom>
                  <a:avLst/>
                  <a:gdLst/>
                  <a:ahLst/>
                  <a:cxnLst>
                    <a:cxn ang="0">
                      <a:pos x="96" y="8"/>
                    </a:cxn>
                    <a:cxn ang="0">
                      <a:pos x="24" y="0"/>
                    </a:cxn>
                    <a:cxn ang="0">
                      <a:pos x="0" y="20"/>
                    </a:cxn>
                    <a:cxn ang="0">
                      <a:pos x="72" y="32"/>
                    </a:cxn>
                    <a:cxn ang="0">
                      <a:pos x="96" y="8"/>
                    </a:cxn>
                  </a:cxnLst>
                  <a:rect l="0" t="0" r="r" b="b"/>
                  <a:pathLst>
                    <a:path w="96" h="32">
                      <a:moveTo>
                        <a:pt x="96" y="8"/>
                      </a:moveTo>
                      <a:lnTo>
                        <a:pt x="24" y="0"/>
                      </a:lnTo>
                      <a:lnTo>
                        <a:pt x="0" y="20"/>
                      </a:lnTo>
                      <a:lnTo>
                        <a:pt x="72" y="32"/>
                      </a:lnTo>
                      <a:lnTo>
                        <a:pt x="9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49" name="Freeform 1017"/>
                <p:cNvSpPr>
                  <a:spLocks noChangeAspect="1"/>
                </p:cNvSpPr>
                <p:nvPr/>
              </p:nvSpPr>
              <p:spPr bwMode="auto">
                <a:xfrm>
                  <a:off x="912" y="1714"/>
                  <a:ext cx="96" cy="40"/>
                </a:xfrm>
                <a:custGeom>
                  <a:avLst/>
                  <a:gdLst/>
                  <a:ahLst/>
                  <a:cxnLst>
                    <a:cxn ang="0">
                      <a:pos x="96" y="12"/>
                    </a:cxn>
                    <a:cxn ang="0">
                      <a:pos x="24" y="0"/>
                    </a:cxn>
                    <a:cxn ang="0">
                      <a:pos x="0" y="26"/>
                    </a:cxn>
                    <a:cxn ang="0">
                      <a:pos x="72" y="40"/>
                    </a:cxn>
                    <a:cxn ang="0">
                      <a:pos x="96" y="12"/>
                    </a:cxn>
                  </a:cxnLst>
                  <a:rect l="0" t="0" r="r" b="b"/>
                  <a:pathLst>
                    <a:path w="96" h="40">
                      <a:moveTo>
                        <a:pt x="96" y="12"/>
                      </a:moveTo>
                      <a:lnTo>
                        <a:pt x="24" y="0"/>
                      </a:lnTo>
                      <a:lnTo>
                        <a:pt x="0" y="26"/>
                      </a:lnTo>
                      <a:lnTo>
                        <a:pt x="72" y="40"/>
                      </a:lnTo>
                      <a:lnTo>
                        <a:pt x="96" y="12"/>
                      </a:lnTo>
                      <a:close/>
                    </a:path>
                  </a:pathLst>
                </a:custGeom>
                <a:solidFill>
                  <a:srgbClr val="0036B9"/>
                </a:solidFill>
                <a:ln w="0">
                  <a:solidFill>
                    <a:srgbClr val="0036B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50" name="Freeform 1018"/>
                <p:cNvSpPr>
                  <a:spLocks noChangeAspect="1"/>
                </p:cNvSpPr>
                <p:nvPr/>
              </p:nvSpPr>
              <p:spPr bwMode="auto">
                <a:xfrm>
                  <a:off x="912" y="1714"/>
                  <a:ext cx="96" cy="40"/>
                </a:xfrm>
                <a:custGeom>
                  <a:avLst/>
                  <a:gdLst/>
                  <a:ahLst/>
                  <a:cxnLst>
                    <a:cxn ang="0">
                      <a:pos x="96" y="12"/>
                    </a:cxn>
                    <a:cxn ang="0">
                      <a:pos x="24" y="0"/>
                    </a:cxn>
                    <a:cxn ang="0">
                      <a:pos x="0" y="26"/>
                    </a:cxn>
                    <a:cxn ang="0">
                      <a:pos x="72" y="40"/>
                    </a:cxn>
                    <a:cxn ang="0">
                      <a:pos x="96" y="12"/>
                    </a:cxn>
                  </a:cxnLst>
                  <a:rect l="0" t="0" r="r" b="b"/>
                  <a:pathLst>
                    <a:path w="96" h="40">
                      <a:moveTo>
                        <a:pt x="96" y="12"/>
                      </a:moveTo>
                      <a:lnTo>
                        <a:pt x="24" y="0"/>
                      </a:lnTo>
                      <a:lnTo>
                        <a:pt x="0" y="26"/>
                      </a:lnTo>
                      <a:lnTo>
                        <a:pt x="72" y="40"/>
                      </a:lnTo>
                      <a:lnTo>
                        <a:pt x="96" y="1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51" name="Freeform 1019"/>
                <p:cNvSpPr>
                  <a:spLocks noChangeAspect="1"/>
                </p:cNvSpPr>
                <p:nvPr/>
              </p:nvSpPr>
              <p:spPr bwMode="auto">
                <a:xfrm>
                  <a:off x="888" y="1740"/>
                  <a:ext cx="96" cy="46"/>
                </a:xfrm>
                <a:custGeom>
                  <a:avLst/>
                  <a:gdLst/>
                  <a:ahLst/>
                  <a:cxnLst>
                    <a:cxn ang="0">
                      <a:pos x="96" y="14"/>
                    </a:cxn>
                    <a:cxn ang="0">
                      <a:pos x="24" y="0"/>
                    </a:cxn>
                    <a:cxn ang="0">
                      <a:pos x="0" y="26"/>
                    </a:cxn>
                    <a:cxn ang="0">
                      <a:pos x="72" y="46"/>
                    </a:cxn>
                    <a:cxn ang="0">
                      <a:pos x="96" y="14"/>
                    </a:cxn>
                  </a:cxnLst>
                  <a:rect l="0" t="0" r="r" b="b"/>
                  <a:pathLst>
                    <a:path w="96" h="46">
                      <a:moveTo>
                        <a:pt x="96" y="14"/>
                      </a:moveTo>
                      <a:lnTo>
                        <a:pt x="24" y="0"/>
                      </a:lnTo>
                      <a:lnTo>
                        <a:pt x="0" y="26"/>
                      </a:lnTo>
                      <a:lnTo>
                        <a:pt x="72" y="46"/>
                      </a:lnTo>
                      <a:lnTo>
                        <a:pt x="96" y="14"/>
                      </a:lnTo>
                      <a:close/>
                    </a:path>
                  </a:pathLst>
                </a:custGeom>
                <a:solidFill>
                  <a:srgbClr val="0036C1"/>
                </a:solidFill>
                <a:ln w="0">
                  <a:solidFill>
                    <a:srgbClr val="0036C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52" name="Freeform 1020"/>
                <p:cNvSpPr>
                  <a:spLocks noChangeAspect="1"/>
                </p:cNvSpPr>
                <p:nvPr/>
              </p:nvSpPr>
              <p:spPr bwMode="auto">
                <a:xfrm>
                  <a:off x="888" y="1740"/>
                  <a:ext cx="96" cy="46"/>
                </a:xfrm>
                <a:custGeom>
                  <a:avLst/>
                  <a:gdLst/>
                  <a:ahLst/>
                  <a:cxnLst>
                    <a:cxn ang="0">
                      <a:pos x="96" y="14"/>
                    </a:cxn>
                    <a:cxn ang="0">
                      <a:pos x="24" y="0"/>
                    </a:cxn>
                    <a:cxn ang="0">
                      <a:pos x="0" y="26"/>
                    </a:cxn>
                    <a:cxn ang="0">
                      <a:pos x="72" y="46"/>
                    </a:cxn>
                    <a:cxn ang="0">
                      <a:pos x="96" y="14"/>
                    </a:cxn>
                  </a:cxnLst>
                  <a:rect l="0" t="0" r="r" b="b"/>
                  <a:pathLst>
                    <a:path w="96" h="46">
                      <a:moveTo>
                        <a:pt x="96" y="14"/>
                      </a:moveTo>
                      <a:lnTo>
                        <a:pt x="24" y="0"/>
                      </a:lnTo>
                      <a:lnTo>
                        <a:pt x="0" y="26"/>
                      </a:lnTo>
                      <a:lnTo>
                        <a:pt x="72" y="46"/>
                      </a:lnTo>
                      <a:lnTo>
                        <a:pt x="96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53" name="Freeform 1021"/>
                <p:cNvSpPr>
                  <a:spLocks noChangeAspect="1"/>
                </p:cNvSpPr>
                <p:nvPr/>
              </p:nvSpPr>
              <p:spPr bwMode="auto">
                <a:xfrm>
                  <a:off x="864" y="1766"/>
                  <a:ext cx="96" cy="56"/>
                </a:xfrm>
                <a:custGeom>
                  <a:avLst/>
                  <a:gdLst/>
                  <a:ahLst/>
                  <a:cxnLst>
                    <a:cxn ang="0">
                      <a:pos x="96" y="20"/>
                    </a:cxn>
                    <a:cxn ang="0">
                      <a:pos x="24" y="0"/>
                    </a:cxn>
                    <a:cxn ang="0">
                      <a:pos x="0" y="30"/>
                    </a:cxn>
                    <a:cxn ang="0">
                      <a:pos x="72" y="56"/>
                    </a:cxn>
                    <a:cxn ang="0">
                      <a:pos x="96" y="20"/>
                    </a:cxn>
                  </a:cxnLst>
                  <a:rect l="0" t="0" r="r" b="b"/>
                  <a:pathLst>
                    <a:path w="96" h="56">
                      <a:moveTo>
                        <a:pt x="96" y="20"/>
                      </a:moveTo>
                      <a:lnTo>
                        <a:pt x="24" y="0"/>
                      </a:lnTo>
                      <a:lnTo>
                        <a:pt x="0" y="30"/>
                      </a:lnTo>
                      <a:lnTo>
                        <a:pt x="72" y="56"/>
                      </a:lnTo>
                      <a:lnTo>
                        <a:pt x="96" y="20"/>
                      </a:lnTo>
                      <a:close/>
                    </a:path>
                  </a:pathLst>
                </a:custGeom>
                <a:solidFill>
                  <a:srgbClr val="0037C9"/>
                </a:solidFill>
                <a:ln w="0">
                  <a:solidFill>
                    <a:srgbClr val="0037C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54" name="Freeform 1022"/>
                <p:cNvSpPr>
                  <a:spLocks noChangeAspect="1"/>
                </p:cNvSpPr>
                <p:nvPr/>
              </p:nvSpPr>
              <p:spPr bwMode="auto">
                <a:xfrm>
                  <a:off x="864" y="1766"/>
                  <a:ext cx="96" cy="56"/>
                </a:xfrm>
                <a:custGeom>
                  <a:avLst/>
                  <a:gdLst/>
                  <a:ahLst/>
                  <a:cxnLst>
                    <a:cxn ang="0">
                      <a:pos x="96" y="20"/>
                    </a:cxn>
                    <a:cxn ang="0">
                      <a:pos x="24" y="0"/>
                    </a:cxn>
                    <a:cxn ang="0">
                      <a:pos x="0" y="30"/>
                    </a:cxn>
                    <a:cxn ang="0">
                      <a:pos x="72" y="56"/>
                    </a:cxn>
                    <a:cxn ang="0">
                      <a:pos x="96" y="20"/>
                    </a:cxn>
                  </a:cxnLst>
                  <a:rect l="0" t="0" r="r" b="b"/>
                  <a:pathLst>
                    <a:path w="96" h="56">
                      <a:moveTo>
                        <a:pt x="96" y="20"/>
                      </a:moveTo>
                      <a:lnTo>
                        <a:pt x="24" y="0"/>
                      </a:lnTo>
                      <a:lnTo>
                        <a:pt x="0" y="30"/>
                      </a:lnTo>
                      <a:lnTo>
                        <a:pt x="72" y="56"/>
                      </a:lnTo>
                      <a:lnTo>
                        <a:pt x="9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55" name="Freeform 1023"/>
                <p:cNvSpPr>
                  <a:spLocks noChangeAspect="1"/>
                </p:cNvSpPr>
                <p:nvPr/>
              </p:nvSpPr>
              <p:spPr bwMode="auto">
                <a:xfrm>
                  <a:off x="840" y="1796"/>
                  <a:ext cx="96" cy="64"/>
                </a:xfrm>
                <a:custGeom>
                  <a:avLst/>
                  <a:gdLst/>
                  <a:ahLst/>
                  <a:cxnLst>
                    <a:cxn ang="0">
                      <a:pos x="96" y="26"/>
                    </a:cxn>
                    <a:cxn ang="0">
                      <a:pos x="24" y="0"/>
                    </a:cxn>
                    <a:cxn ang="0">
                      <a:pos x="0" y="30"/>
                    </a:cxn>
                    <a:cxn ang="0">
                      <a:pos x="72" y="64"/>
                    </a:cxn>
                    <a:cxn ang="0">
                      <a:pos x="96" y="26"/>
                    </a:cxn>
                  </a:cxnLst>
                  <a:rect l="0" t="0" r="r" b="b"/>
                  <a:pathLst>
                    <a:path w="96" h="64">
                      <a:moveTo>
                        <a:pt x="96" y="26"/>
                      </a:moveTo>
                      <a:lnTo>
                        <a:pt x="24" y="0"/>
                      </a:lnTo>
                      <a:lnTo>
                        <a:pt x="0" y="30"/>
                      </a:lnTo>
                      <a:lnTo>
                        <a:pt x="72" y="64"/>
                      </a:lnTo>
                      <a:lnTo>
                        <a:pt x="96" y="26"/>
                      </a:lnTo>
                      <a:close/>
                    </a:path>
                  </a:pathLst>
                </a:custGeom>
                <a:solidFill>
                  <a:srgbClr val="0040C6"/>
                </a:solidFill>
                <a:ln w="0">
                  <a:solidFill>
                    <a:srgbClr val="0040C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56" name="Freeform 1024"/>
                <p:cNvSpPr>
                  <a:spLocks noChangeAspect="1"/>
                </p:cNvSpPr>
                <p:nvPr/>
              </p:nvSpPr>
              <p:spPr bwMode="auto">
                <a:xfrm>
                  <a:off x="840" y="1796"/>
                  <a:ext cx="96" cy="64"/>
                </a:xfrm>
                <a:custGeom>
                  <a:avLst/>
                  <a:gdLst/>
                  <a:ahLst/>
                  <a:cxnLst>
                    <a:cxn ang="0">
                      <a:pos x="96" y="26"/>
                    </a:cxn>
                    <a:cxn ang="0">
                      <a:pos x="24" y="0"/>
                    </a:cxn>
                    <a:cxn ang="0">
                      <a:pos x="0" y="30"/>
                    </a:cxn>
                    <a:cxn ang="0">
                      <a:pos x="72" y="64"/>
                    </a:cxn>
                    <a:cxn ang="0">
                      <a:pos x="96" y="26"/>
                    </a:cxn>
                  </a:cxnLst>
                  <a:rect l="0" t="0" r="r" b="b"/>
                  <a:pathLst>
                    <a:path w="96" h="64">
                      <a:moveTo>
                        <a:pt x="96" y="26"/>
                      </a:moveTo>
                      <a:lnTo>
                        <a:pt x="24" y="0"/>
                      </a:lnTo>
                      <a:lnTo>
                        <a:pt x="0" y="30"/>
                      </a:lnTo>
                      <a:lnTo>
                        <a:pt x="72" y="64"/>
                      </a:lnTo>
                      <a:lnTo>
                        <a:pt x="9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57" name="Freeform 1025"/>
                <p:cNvSpPr>
                  <a:spLocks noChangeAspect="1"/>
                </p:cNvSpPr>
                <p:nvPr/>
              </p:nvSpPr>
              <p:spPr bwMode="auto">
                <a:xfrm>
                  <a:off x="816" y="1826"/>
                  <a:ext cx="96" cy="68"/>
                </a:xfrm>
                <a:custGeom>
                  <a:avLst/>
                  <a:gdLst/>
                  <a:ahLst/>
                  <a:cxnLst>
                    <a:cxn ang="0">
                      <a:pos x="96" y="34"/>
                    </a:cxn>
                    <a:cxn ang="0">
                      <a:pos x="24" y="0"/>
                    </a:cxn>
                    <a:cxn ang="0">
                      <a:pos x="0" y="26"/>
                    </a:cxn>
                    <a:cxn ang="0">
                      <a:pos x="70" y="68"/>
                    </a:cxn>
                    <a:cxn ang="0">
                      <a:pos x="96" y="34"/>
                    </a:cxn>
                  </a:cxnLst>
                  <a:rect l="0" t="0" r="r" b="b"/>
                  <a:pathLst>
                    <a:path w="96" h="68">
                      <a:moveTo>
                        <a:pt x="96" y="34"/>
                      </a:moveTo>
                      <a:lnTo>
                        <a:pt x="24" y="0"/>
                      </a:lnTo>
                      <a:lnTo>
                        <a:pt x="0" y="26"/>
                      </a:lnTo>
                      <a:lnTo>
                        <a:pt x="70" y="68"/>
                      </a:lnTo>
                      <a:lnTo>
                        <a:pt x="96" y="34"/>
                      </a:lnTo>
                      <a:close/>
                    </a:path>
                  </a:pathLst>
                </a:custGeom>
                <a:solidFill>
                  <a:srgbClr val="004FBC"/>
                </a:solidFill>
                <a:ln w="0">
                  <a:solidFill>
                    <a:srgbClr val="004FB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58" name="Freeform 1026"/>
                <p:cNvSpPr>
                  <a:spLocks noChangeAspect="1"/>
                </p:cNvSpPr>
                <p:nvPr/>
              </p:nvSpPr>
              <p:spPr bwMode="auto">
                <a:xfrm>
                  <a:off x="816" y="1826"/>
                  <a:ext cx="96" cy="68"/>
                </a:xfrm>
                <a:custGeom>
                  <a:avLst/>
                  <a:gdLst/>
                  <a:ahLst/>
                  <a:cxnLst>
                    <a:cxn ang="0">
                      <a:pos x="96" y="34"/>
                    </a:cxn>
                    <a:cxn ang="0">
                      <a:pos x="24" y="0"/>
                    </a:cxn>
                    <a:cxn ang="0">
                      <a:pos x="0" y="26"/>
                    </a:cxn>
                    <a:cxn ang="0">
                      <a:pos x="70" y="68"/>
                    </a:cxn>
                    <a:cxn ang="0">
                      <a:pos x="96" y="34"/>
                    </a:cxn>
                  </a:cxnLst>
                  <a:rect l="0" t="0" r="r" b="b"/>
                  <a:pathLst>
                    <a:path w="96" h="68">
                      <a:moveTo>
                        <a:pt x="96" y="34"/>
                      </a:moveTo>
                      <a:lnTo>
                        <a:pt x="24" y="0"/>
                      </a:lnTo>
                      <a:lnTo>
                        <a:pt x="0" y="26"/>
                      </a:lnTo>
                      <a:lnTo>
                        <a:pt x="70" y="68"/>
                      </a:lnTo>
                      <a:lnTo>
                        <a:pt x="96" y="3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59" name="Freeform 1027"/>
                <p:cNvSpPr>
                  <a:spLocks noChangeAspect="1"/>
                </p:cNvSpPr>
                <p:nvPr/>
              </p:nvSpPr>
              <p:spPr bwMode="auto">
                <a:xfrm>
                  <a:off x="792" y="1852"/>
                  <a:ext cx="94" cy="68"/>
                </a:xfrm>
                <a:custGeom>
                  <a:avLst/>
                  <a:gdLst/>
                  <a:ahLst/>
                  <a:cxnLst>
                    <a:cxn ang="0">
                      <a:pos x="94" y="42"/>
                    </a:cxn>
                    <a:cxn ang="0">
                      <a:pos x="24" y="0"/>
                    </a:cxn>
                    <a:cxn ang="0">
                      <a:pos x="0" y="22"/>
                    </a:cxn>
                    <a:cxn ang="0">
                      <a:pos x="70" y="68"/>
                    </a:cxn>
                    <a:cxn ang="0">
                      <a:pos x="94" y="42"/>
                    </a:cxn>
                  </a:cxnLst>
                  <a:rect l="0" t="0" r="r" b="b"/>
                  <a:pathLst>
                    <a:path w="94" h="68">
                      <a:moveTo>
                        <a:pt x="94" y="42"/>
                      </a:moveTo>
                      <a:lnTo>
                        <a:pt x="24" y="0"/>
                      </a:lnTo>
                      <a:lnTo>
                        <a:pt x="0" y="22"/>
                      </a:lnTo>
                      <a:lnTo>
                        <a:pt x="70" y="68"/>
                      </a:lnTo>
                      <a:lnTo>
                        <a:pt x="94" y="42"/>
                      </a:lnTo>
                      <a:close/>
                    </a:path>
                  </a:pathLst>
                </a:custGeom>
                <a:solidFill>
                  <a:srgbClr val="0065A5"/>
                </a:solidFill>
                <a:ln w="0">
                  <a:solidFill>
                    <a:srgbClr val="0065A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60" name="Freeform 1028"/>
                <p:cNvSpPr>
                  <a:spLocks noChangeAspect="1"/>
                </p:cNvSpPr>
                <p:nvPr/>
              </p:nvSpPr>
              <p:spPr bwMode="auto">
                <a:xfrm>
                  <a:off x="792" y="1852"/>
                  <a:ext cx="94" cy="68"/>
                </a:xfrm>
                <a:custGeom>
                  <a:avLst/>
                  <a:gdLst/>
                  <a:ahLst/>
                  <a:cxnLst>
                    <a:cxn ang="0">
                      <a:pos x="94" y="42"/>
                    </a:cxn>
                    <a:cxn ang="0">
                      <a:pos x="24" y="0"/>
                    </a:cxn>
                    <a:cxn ang="0">
                      <a:pos x="0" y="22"/>
                    </a:cxn>
                    <a:cxn ang="0">
                      <a:pos x="70" y="68"/>
                    </a:cxn>
                    <a:cxn ang="0">
                      <a:pos x="94" y="42"/>
                    </a:cxn>
                  </a:cxnLst>
                  <a:rect l="0" t="0" r="r" b="b"/>
                  <a:pathLst>
                    <a:path w="94" h="68">
                      <a:moveTo>
                        <a:pt x="94" y="42"/>
                      </a:moveTo>
                      <a:lnTo>
                        <a:pt x="24" y="0"/>
                      </a:lnTo>
                      <a:lnTo>
                        <a:pt x="0" y="22"/>
                      </a:lnTo>
                      <a:lnTo>
                        <a:pt x="70" y="68"/>
                      </a:lnTo>
                      <a:lnTo>
                        <a:pt x="94" y="4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61" name="Freeform 1029"/>
                <p:cNvSpPr>
                  <a:spLocks noChangeAspect="1"/>
                </p:cNvSpPr>
                <p:nvPr/>
              </p:nvSpPr>
              <p:spPr bwMode="auto">
                <a:xfrm>
                  <a:off x="766" y="1874"/>
                  <a:ext cx="96" cy="60"/>
                </a:xfrm>
                <a:custGeom>
                  <a:avLst/>
                  <a:gdLst/>
                  <a:ahLst/>
                  <a:cxnLst>
                    <a:cxn ang="0">
                      <a:pos x="96" y="46"/>
                    </a:cxn>
                    <a:cxn ang="0">
                      <a:pos x="26" y="0"/>
                    </a:cxn>
                    <a:cxn ang="0">
                      <a:pos x="0" y="14"/>
                    </a:cxn>
                    <a:cxn ang="0">
                      <a:pos x="70" y="60"/>
                    </a:cxn>
                    <a:cxn ang="0">
                      <a:pos x="96" y="46"/>
                    </a:cxn>
                  </a:cxnLst>
                  <a:rect l="0" t="0" r="r" b="b"/>
                  <a:pathLst>
                    <a:path w="96" h="60">
                      <a:moveTo>
                        <a:pt x="96" y="46"/>
                      </a:move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70" y="60"/>
                      </a:lnTo>
                      <a:lnTo>
                        <a:pt x="96" y="46"/>
                      </a:lnTo>
                      <a:close/>
                    </a:path>
                  </a:pathLst>
                </a:custGeom>
                <a:solidFill>
                  <a:srgbClr val="008774"/>
                </a:solidFill>
                <a:ln w="0">
                  <a:solidFill>
                    <a:srgbClr val="00877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62" name="Freeform 1030"/>
                <p:cNvSpPr>
                  <a:spLocks noChangeAspect="1"/>
                </p:cNvSpPr>
                <p:nvPr/>
              </p:nvSpPr>
              <p:spPr bwMode="auto">
                <a:xfrm>
                  <a:off x="766" y="1874"/>
                  <a:ext cx="96" cy="60"/>
                </a:xfrm>
                <a:custGeom>
                  <a:avLst/>
                  <a:gdLst/>
                  <a:ahLst/>
                  <a:cxnLst>
                    <a:cxn ang="0">
                      <a:pos x="96" y="46"/>
                    </a:cxn>
                    <a:cxn ang="0">
                      <a:pos x="26" y="0"/>
                    </a:cxn>
                    <a:cxn ang="0">
                      <a:pos x="0" y="14"/>
                    </a:cxn>
                    <a:cxn ang="0">
                      <a:pos x="70" y="60"/>
                    </a:cxn>
                    <a:cxn ang="0">
                      <a:pos x="96" y="46"/>
                    </a:cxn>
                  </a:cxnLst>
                  <a:rect l="0" t="0" r="r" b="b"/>
                  <a:pathLst>
                    <a:path w="96" h="60">
                      <a:moveTo>
                        <a:pt x="96" y="46"/>
                      </a:move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70" y="60"/>
                      </a:lnTo>
                      <a:lnTo>
                        <a:pt x="96" y="4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63" name="Freeform 1031"/>
                <p:cNvSpPr>
                  <a:spLocks noChangeAspect="1"/>
                </p:cNvSpPr>
                <p:nvPr/>
              </p:nvSpPr>
              <p:spPr bwMode="auto">
                <a:xfrm>
                  <a:off x="1780" y="1406"/>
                  <a:ext cx="86" cy="36"/>
                </a:xfrm>
                <a:custGeom>
                  <a:avLst/>
                  <a:gdLst/>
                  <a:ahLst/>
                  <a:cxnLst>
                    <a:cxn ang="0">
                      <a:pos x="86" y="26"/>
                    </a:cxn>
                    <a:cxn ang="0">
                      <a:pos x="14" y="0"/>
                    </a:cxn>
                    <a:cxn ang="0">
                      <a:pos x="0" y="8"/>
                    </a:cxn>
                    <a:cxn ang="0">
                      <a:pos x="72" y="36"/>
                    </a:cxn>
                    <a:cxn ang="0">
                      <a:pos x="86" y="26"/>
                    </a:cxn>
                  </a:cxnLst>
                  <a:rect l="0" t="0" r="r" b="b"/>
                  <a:pathLst>
                    <a:path w="86" h="36">
                      <a:moveTo>
                        <a:pt x="86" y="26"/>
                      </a:moveTo>
                      <a:lnTo>
                        <a:pt x="14" y="0"/>
                      </a:lnTo>
                      <a:lnTo>
                        <a:pt x="0" y="8"/>
                      </a:lnTo>
                      <a:lnTo>
                        <a:pt x="72" y="36"/>
                      </a:lnTo>
                      <a:lnTo>
                        <a:pt x="86" y="26"/>
                      </a:lnTo>
                      <a:close/>
                    </a:path>
                  </a:pathLst>
                </a:custGeom>
                <a:solidFill>
                  <a:srgbClr val="00896F"/>
                </a:solidFill>
                <a:ln w="0">
                  <a:solidFill>
                    <a:srgbClr val="0089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64" name="Freeform 1032"/>
                <p:cNvSpPr>
                  <a:spLocks noChangeAspect="1"/>
                </p:cNvSpPr>
                <p:nvPr/>
              </p:nvSpPr>
              <p:spPr bwMode="auto">
                <a:xfrm>
                  <a:off x="1780" y="1406"/>
                  <a:ext cx="86" cy="36"/>
                </a:xfrm>
                <a:custGeom>
                  <a:avLst/>
                  <a:gdLst/>
                  <a:ahLst/>
                  <a:cxnLst>
                    <a:cxn ang="0">
                      <a:pos x="86" y="26"/>
                    </a:cxn>
                    <a:cxn ang="0">
                      <a:pos x="14" y="0"/>
                    </a:cxn>
                    <a:cxn ang="0">
                      <a:pos x="0" y="8"/>
                    </a:cxn>
                    <a:cxn ang="0">
                      <a:pos x="72" y="36"/>
                    </a:cxn>
                    <a:cxn ang="0">
                      <a:pos x="86" y="26"/>
                    </a:cxn>
                  </a:cxnLst>
                  <a:rect l="0" t="0" r="r" b="b"/>
                  <a:pathLst>
                    <a:path w="86" h="36">
                      <a:moveTo>
                        <a:pt x="86" y="26"/>
                      </a:moveTo>
                      <a:lnTo>
                        <a:pt x="14" y="0"/>
                      </a:lnTo>
                      <a:lnTo>
                        <a:pt x="0" y="8"/>
                      </a:lnTo>
                      <a:lnTo>
                        <a:pt x="72" y="36"/>
                      </a:lnTo>
                      <a:lnTo>
                        <a:pt x="8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65" name="Freeform 1033"/>
                <p:cNvSpPr>
                  <a:spLocks noChangeAspect="1"/>
                </p:cNvSpPr>
                <p:nvPr/>
              </p:nvSpPr>
              <p:spPr bwMode="auto">
                <a:xfrm>
                  <a:off x="1764" y="1414"/>
                  <a:ext cx="88" cy="36"/>
                </a:xfrm>
                <a:custGeom>
                  <a:avLst/>
                  <a:gdLst/>
                  <a:ahLst/>
                  <a:cxnLst>
                    <a:cxn ang="0">
                      <a:pos x="88" y="28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2" y="36"/>
                    </a:cxn>
                    <a:cxn ang="0">
                      <a:pos x="88" y="28"/>
                    </a:cxn>
                  </a:cxnLst>
                  <a:rect l="0" t="0" r="r" b="b"/>
                  <a:pathLst>
                    <a:path w="88" h="36">
                      <a:moveTo>
                        <a:pt x="88" y="28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2" y="36"/>
                      </a:lnTo>
                      <a:lnTo>
                        <a:pt x="88" y="28"/>
                      </a:lnTo>
                      <a:close/>
                    </a:path>
                  </a:pathLst>
                </a:custGeom>
                <a:solidFill>
                  <a:srgbClr val="00896F"/>
                </a:solidFill>
                <a:ln w="0">
                  <a:solidFill>
                    <a:srgbClr val="0089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66" name="Freeform 1034"/>
                <p:cNvSpPr>
                  <a:spLocks noChangeAspect="1"/>
                </p:cNvSpPr>
                <p:nvPr/>
              </p:nvSpPr>
              <p:spPr bwMode="auto">
                <a:xfrm>
                  <a:off x="1764" y="1414"/>
                  <a:ext cx="88" cy="36"/>
                </a:xfrm>
                <a:custGeom>
                  <a:avLst/>
                  <a:gdLst/>
                  <a:ahLst/>
                  <a:cxnLst>
                    <a:cxn ang="0">
                      <a:pos x="88" y="28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2" y="36"/>
                    </a:cxn>
                    <a:cxn ang="0">
                      <a:pos x="88" y="28"/>
                    </a:cxn>
                  </a:cxnLst>
                  <a:rect l="0" t="0" r="r" b="b"/>
                  <a:pathLst>
                    <a:path w="88" h="36">
                      <a:moveTo>
                        <a:pt x="88" y="28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2" y="36"/>
                      </a:lnTo>
                      <a:lnTo>
                        <a:pt x="88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67" name="Freeform 1035"/>
                <p:cNvSpPr>
                  <a:spLocks noChangeAspect="1"/>
                </p:cNvSpPr>
                <p:nvPr/>
              </p:nvSpPr>
              <p:spPr bwMode="auto">
                <a:xfrm>
                  <a:off x="1750" y="1422"/>
                  <a:ext cx="86" cy="36"/>
                </a:xfrm>
                <a:custGeom>
                  <a:avLst/>
                  <a:gdLst/>
                  <a:ahLst/>
                  <a:cxnLst>
                    <a:cxn ang="0">
                      <a:pos x="86" y="28"/>
                    </a:cxn>
                    <a:cxn ang="0">
                      <a:pos x="14" y="0"/>
                    </a:cxn>
                    <a:cxn ang="0">
                      <a:pos x="0" y="8"/>
                    </a:cxn>
                    <a:cxn ang="0">
                      <a:pos x="72" y="36"/>
                    </a:cxn>
                    <a:cxn ang="0">
                      <a:pos x="86" y="28"/>
                    </a:cxn>
                  </a:cxnLst>
                  <a:rect l="0" t="0" r="r" b="b"/>
                  <a:pathLst>
                    <a:path w="86" h="36">
                      <a:moveTo>
                        <a:pt x="86" y="28"/>
                      </a:moveTo>
                      <a:lnTo>
                        <a:pt x="14" y="0"/>
                      </a:lnTo>
                      <a:lnTo>
                        <a:pt x="0" y="8"/>
                      </a:lnTo>
                      <a:lnTo>
                        <a:pt x="72" y="36"/>
                      </a:lnTo>
                      <a:lnTo>
                        <a:pt x="86" y="28"/>
                      </a:lnTo>
                      <a:close/>
                    </a:path>
                  </a:pathLst>
                </a:custGeom>
                <a:solidFill>
                  <a:srgbClr val="00896F"/>
                </a:solidFill>
                <a:ln w="0">
                  <a:solidFill>
                    <a:srgbClr val="0089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68" name="Freeform 1036"/>
                <p:cNvSpPr>
                  <a:spLocks noChangeAspect="1"/>
                </p:cNvSpPr>
                <p:nvPr/>
              </p:nvSpPr>
              <p:spPr bwMode="auto">
                <a:xfrm>
                  <a:off x="1750" y="1422"/>
                  <a:ext cx="86" cy="36"/>
                </a:xfrm>
                <a:custGeom>
                  <a:avLst/>
                  <a:gdLst/>
                  <a:ahLst/>
                  <a:cxnLst>
                    <a:cxn ang="0">
                      <a:pos x="86" y="28"/>
                    </a:cxn>
                    <a:cxn ang="0">
                      <a:pos x="14" y="0"/>
                    </a:cxn>
                    <a:cxn ang="0">
                      <a:pos x="0" y="8"/>
                    </a:cxn>
                    <a:cxn ang="0">
                      <a:pos x="72" y="36"/>
                    </a:cxn>
                    <a:cxn ang="0">
                      <a:pos x="86" y="28"/>
                    </a:cxn>
                  </a:cxnLst>
                  <a:rect l="0" t="0" r="r" b="b"/>
                  <a:pathLst>
                    <a:path w="86" h="36">
                      <a:moveTo>
                        <a:pt x="86" y="28"/>
                      </a:moveTo>
                      <a:lnTo>
                        <a:pt x="14" y="0"/>
                      </a:lnTo>
                      <a:lnTo>
                        <a:pt x="0" y="8"/>
                      </a:lnTo>
                      <a:lnTo>
                        <a:pt x="72" y="36"/>
                      </a:lnTo>
                      <a:lnTo>
                        <a:pt x="86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69" name="Freeform 1037"/>
                <p:cNvSpPr>
                  <a:spLocks noChangeAspect="1"/>
                </p:cNvSpPr>
                <p:nvPr/>
              </p:nvSpPr>
              <p:spPr bwMode="auto">
                <a:xfrm>
                  <a:off x="1734" y="1430"/>
                  <a:ext cx="88" cy="36"/>
                </a:xfrm>
                <a:custGeom>
                  <a:avLst/>
                  <a:gdLst/>
                  <a:ahLst/>
                  <a:cxnLst>
                    <a:cxn ang="0">
                      <a:pos x="88" y="28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2" y="36"/>
                    </a:cxn>
                    <a:cxn ang="0">
                      <a:pos x="88" y="28"/>
                    </a:cxn>
                  </a:cxnLst>
                  <a:rect l="0" t="0" r="r" b="b"/>
                  <a:pathLst>
                    <a:path w="88" h="36">
                      <a:moveTo>
                        <a:pt x="88" y="28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2" y="36"/>
                      </a:lnTo>
                      <a:lnTo>
                        <a:pt x="88" y="28"/>
                      </a:lnTo>
                      <a:close/>
                    </a:path>
                  </a:pathLst>
                </a:custGeom>
                <a:solidFill>
                  <a:srgbClr val="008A6F"/>
                </a:solidFill>
                <a:ln w="0">
                  <a:solidFill>
                    <a:srgbClr val="008A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70" name="Freeform 1038"/>
                <p:cNvSpPr>
                  <a:spLocks noChangeAspect="1"/>
                </p:cNvSpPr>
                <p:nvPr/>
              </p:nvSpPr>
              <p:spPr bwMode="auto">
                <a:xfrm>
                  <a:off x="1734" y="1430"/>
                  <a:ext cx="88" cy="36"/>
                </a:xfrm>
                <a:custGeom>
                  <a:avLst/>
                  <a:gdLst/>
                  <a:ahLst/>
                  <a:cxnLst>
                    <a:cxn ang="0">
                      <a:pos x="88" y="28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2" y="36"/>
                    </a:cxn>
                    <a:cxn ang="0">
                      <a:pos x="88" y="28"/>
                    </a:cxn>
                  </a:cxnLst>
                  <a:rect l="0" t="0" r="r" b="b"/>
                  <a:pathLst>
                    <a:path w="88" h="36">
                      <a:moveTo>
                        <a:pt x="88" y="28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2" y="36"/>
                      </a:lnTo>
                      <a:lnTo>
                        <a:pt x="88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71" name="Freeform 1039"/>
                <p:cNvSpPr>
                  <a:spLocks noChangeAspect="1"/>
                </p:cNvSpPr>
                <p:nvPr/>
              </p:nvSpPr>
              <p:spPr bwMode="auto">
                <a:xfrm>
                  <a:off x="1720" y="1438"/>
                  <a:ext cx="86" cy="38"/>
                </a:xfrm>
                <a:custGeom>
                  <a:avLst/>
                  <a:gdLst/>
                  <a:ahLst/>
                  <a:cxnLst>
                    <a:cxn ang="0">
                      <a:pos x="86" y="28"/>
                    </a:cxn>
                    <a:cxn ang="0">
                      <a:pos x="14" y="0"/>
                    </a:cxn>
                    <a:cxn ang="0">
                      <a:pos x="0" y="8"/>
                    </a:cxn>
                    <a:cxn ang="0">
                      <a:pos x="72" y="38"/>
                    </a:cxn>
                    <a:cxn ang="0">
                      <a:pos x="86" y="28"/>
                    </a:cxn>
                  </a:cxnLst>
                  <a:rect l="0" t="0" r="r" b="b"/>
                  <a:pathLst>
                    <a:path w="86" h="38">
                      <a:moveTo>
                        <a:pt x="86" y="28"/>
                      </a:moveTo>
                      <a:lnTo>
                        <a:pt x="14" y="0"/>
                      </a:lnTo>
                      <a:lnTo>
                        <a:pt x="0" y="8"/>
                      </a:lnTo>
                      <a:lnTo>
                        <a:pt x="72" y="38"/>
                      </a:lnTo>
                      <a:lnTo>
                        <a:pt x="86" y="28"/>
                      </a:lnTo>
                      <a:close/>
                    </a:path>
                  </a:pathLst>
                </a:custGeom>
                <a:solidFill>
                  <a:srgbClr val="008A6F"/>
                </a:solidFill>
                <a:ln w="0">
                  <a:solidFill>
                    <a:srgbClr val="008A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72" name="Freeform 1040"/>
                <p:cNvSpPr>
                  <a:spLocks noChangeAspect="1"/>
                </p:cNvSpPr>
                <p:nvPr/>
              </p:nvSpPr>
              <p:spPr bwMode="auto">
                <a:xfrm>
                  <a:off x="1720" y="1438"/>
                  <a:ext cx="86" cy="38"/>
                </a:xfrm>
                <a:custGeom>
                  <a:avLst/>
                  <a:gdLst/>
                  <a:ahLst/>
                  <a:cxnLst>
                    <a:cxn ang="0">
                      <a:pos x="86" y="28"/>
                    </a:cxn>
                    <a:cxn ang="0">
                      <a:pos x="14" y="0"/>
                    </a:cxn>
                    <a:cxn ang="0">
                      <a:pos x="0" y="8"/>
                    </a:cxn>
                    <a:cxn ang="0">
                      <a:pos x="72" y="38"/>
                    </a:cxn>
                    <a:cxn ang="0">
                      <a:pos x="86" y="28"/>
                    </a:cxn>
                  </a:cxnLst>
                  <a:rect l="0" t="0" r="r" b="b"/>
                  <a:pathLst>
                    <a:path w="86" h="38">
                      <a:moveTo>
                        <a:pt x="86" y="28"/>
                      </a:moveTo>
                      <a:lnTo>
                        <a:pt x="14" y="0"/>
                      </a:lnTo>
                      <a:lnTo>
                        <a:pt x="0" y="8"/>
                      </a:lnTo>
                      <a:lnTo>
                        <a:pt x="72" y="38"/>
                      </a:lnTo>
                      <a:lnTo>
                        <a:pt x="86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73" name="Freeform 1041"/>
                <p:cNvSpPr>
                  <a:spLocks noChangeAspect="1"/>
                </p:cNvSpPr>
                <p:nvPr/>
              </p:nvSpPr>
              <p:spPr bwMode="auto">
                <a:xfrm>
                  <a:off x="1704" y="1446"/>
                  <a:ext cx="88" cy="38"/>
                </a:xfrm>
                <a:custGeom>
                  <a:avLst/>
                  <a:gdLst/>
                  <a:ahLst/>
                  <a:cxnLst>
                    <a:cxn ang="0">
                      <a:pos x="88" y="30"/>
                    </a:cxn>
                    <a:cxn ang="0">
                      <a:pos x="16" y="0"/>
                    </a:cxn>
                    <a:cxn ang="0">
                      <a:pos x="0" y="10"/>
                    </a:cxn>
                    <a:cxn ang="0">
                      <a:pos x="72" y="38"/>
                    </a:cxn>
                    <a:cxn ang="0">
                      <a:pos x="88" y="30"/>
                    </a:cxn>
                  </a:cxnLst>
                  <a:rect l="0" t="0" r="r" b="b"/>
                  <a:pathLst>
                    <a:path w="88" h="38">
                      <a:moveTo>
                        <a:pt x="88" y="30"/>
                      </a:moveTo>
                      <a:lnTo>
                        <a:pt x="16" y="0"/>
                      </a:lnTo>
                      <a:lnTo>
                        <a:pt x="0" y="10"/>
                      </a:lnTo>
                      <a:lnTo>
                        <a:pt x="72" y="38"/>
                      </a:lnTo>
                      <a:lnTo>
                        <a:pt x="88" y="30"/>
                      </a:lnTo>
                      <a:close/>
                    </a:path>
                  </a:pathLst>
                </a:custGeom>
                <a:solidFill>
                  <a:srgbClr val="008A6E"/>
                </a:solidFill>
                <a:ln w="0">
                  <a:solidFill>
                    <a:srgbClr val="008A6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74" name="Freeform 1042"/>
                <p:cNvSpPr>
                  <a:spLocks noChangeAspect="1"/>
                </p:cNvSpPr>
                <p:nvPr/>
              </p:nvSpPr>
              <p:spPr bwMode="auto">
                <a:xfrm>
                  <a:off x="1704" y="1446"/>
                  <a:ext cx="88" cy="38"/>
                </a:xfrm>
                <a:custGeom>
                  <a:avLst/>
                  <a:gdLst/>
                  <a:ahLst/>
                  <a:cxnLst>
                    <a:cxn ang="0">
                      <a:pos x="88" y="30"/>
                    </a:cxn>
                    <a:cxn ang="0">
                      <a:pos x="16" y="0"/>
                    </a:cxn>
                    <a:cxn ang="0">
                      <a:pos x="0" y="10"/>
                    </a:cxn>
                    <a:cxn ang="0">
                      <a:pos x="72" y="38"/>
                    </a:cxn>
                    <a:cxn ang="0">
                      <a:pos x="88" y="30"/>
                    </a:cxn>
                  </a:cxnLst>
                  <a:rect l="0" t="0" r="r" b="b"/>
                  <a:pathLst>
                    <a:path w="88" h="38">
                      <a:moveTo>
                        <a:pt x="88" y="30"/>
                      </a:moveTo>
                      <a:lnTo>
                        <a:pt x="16" y="0"/>
                      </a:lnTo>
                      <a:lnTo>
                        <a:pt x="0" y="10"/>
                      </a:lnTo>
                      <a:lnTo>
                        <a:pt x="72" y="38"/>
                      </a:lnTo>
                      <a:lnTo>
                        <a:pt x="88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75" name="Freeform 1043"/>
                <p:cNvSpPr>
                  <a:spLocks noChangeAspect="1"/>
                </p:cNvSpPr>
                <p:nvPr/>
              </p:nvSpPr>
              <p:spPr bwMode="auto">
                <a:xfrm>
                  <a:off x="1688" y="1456"/>
                  <a:ext cx="88" cy="38"/>
                </a:xfrm>
                <a:custGeom>
                  <a:avLst/>
                  <a:gdLst/>
                  <a:ahLst/>
                  <a:cxnLst>
                    <a:cxn ang="0">
                      <a:pos x="88" y="28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2" y="38"/>
                    </a:cxn>
                    <a:cxn ang="0">
                      <a:pos x="88" y="28"/>
                    </a:cxn>
                  </a:cxnLst>
                  <a:rect l="0" t="0" r="r" b="b"/>
                  <a:pathLst>
                    <a:path w="88" h="38">
                      <a:moveTo>
                        <a:pt x="88" y="28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2" y="38"/>
                      </a:lnTo>
                      <a:lnTo>
                        <a:pt x="88" y="28"/>
                      </a:lnTo>
                      <a:close/>
                    </a:path>
                  </a:pathLst>
                </a:custGeom>
                <a:solidFill>
                  <a:srgbClr val="008A6E"/>
                </a:solidFill>
                <a:ln w="0">
                  <a:solidFill>
                    <a:srgbClr val="008A6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76" name="Freeform 1044"/>
                <p:cNvSpPr>
                  <a:spLocks noChangeAspect="1"/>
                </p:cNvSpPr>
                <p:nvPr/>
              </p:nvSpPr>
              <p:spPr bwMode="auto">
                <a:xfrm>
                  <a:off x="1688" y="1456"/>
                  <a:ext cx="88" cy="38"/>
                </a:xfrm>
                <a:custGeom>
                  <a:avLst/>
                  <a:gdLst/>
                  <a:ahLst/>
                  <a:cxnLst>
                    <a:cxn ang="0">
                      <a:pos x="88" y="28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2" y="38"/>
                    </a:cxn>
                    <a:cxn ang="0">
                      <a:pos x="88" y="28"/>
                    </a:cxn>
                  </a:cxnLst>
                  <a:rect l="0" t="0" r="r" b="b"/>
                  <a:pathLst>
                    <a:path w="88" h="38">
                      <a:moveTo>
                        <a:pt x="88" y="28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2" y="38"/>
                      </a:lnTo>
                      <a:lnTo>
                        <a:pt x="88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77" name="Freeform 1045"/>
                <p:cNvSpPr>
                  <a:spLocks noChangeAspect="1"/>
                </p:cNvSpPr>
                <p:nvPr/>
              </p:nvSpPr>
              <p:spPr bwMode="auto">
                <a:xfrm>
                  <a:off x="1672" y="1464"/>
                  <a:ext cx="88" cy="38"/>
                </a:xfrm>
                <a:custGeom>
                  <a:avLst/>
                  <a:gdLst/>
                  <a:ahLst/>
                  <a:cxnLst>
                    <a:cxn ang="0">
                      <a:pos x="88" y="30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2" y="38"/>
                    </a:cxn>
                    <a:cxn ang="0">
                      <a:pos x="88" y="30"/>
                    </a:cxn>
                  </a:cxnLst>
                  <a:rect l="0" t="0" r="r" b="b"/>
                  <a:pathLst>
                    <a:path w="88" h="38">
                      <a:moveTo>
                        <a:pt x="88" y="30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2" y="38"/>
                      </a:lnTo>
                      <a:lnTo>
                        <a:pt x="88" y="30"/>
                      </a:lnTo>
                      <a:close/>
                    </a:path>
                  </a:pathLst>
                </a:custGeom>
                <a:solidFill>
                  <a:srgbClr val="008A6D"/>
                </a:solidFill>
                <a:ln w="0">
                  <a:solidFill>
                    <a:srgbClr val="008A6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78" name="Freeform 1046"/>
                <p:cNvSpPr>
                  <a:spLocks noChangeAspect="1"/>
                </p:cNvSpPr>
                <p:nvPr/>
              </p:nvSpPr>
              <p:spPr bwMode="auto">
                <a:xfrm>
                  <a:off x="1672" y="1464"/>
                  <a:ext cx="88" cy="38"/>
                </a:xfrm>
                <a:custGeom>
                  <a:avLst/>
                  <a:gdLst/>
                  <a:ahLst/>
                  <a:cxnLst>
                    <a:cxn ang="0">
                      <a:pos x="88" y="30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2" y="38"/>
                    </a:cxn>
                    <a:cxn ang="0">
                      <a:pos x="88" y="30"/>
                    </a:cxn>
                  </a:cxnLst>
                  <a:rect l="0" t="0" r="r" b="b"/>
                  <a:pathLst>
                    <a:path w="88" h="38">
                      <a:moveTo>
                        <a:pt x="88" y="30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2" y="38"/>
                      </a:lnTo>
                      <a:lnTo>
                        <a:pt x="88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79" name="Freeform 1047"/>
                <p:cNvSpPr>
                  <a:spLocks noChangeAspect="1"/>
                </p:cNvSpPr>
                <p:nvPr/>
              </p:nvSpPr>
              <p:spPr bwMode="auto">
                <a:xfrm>
                  <a:off x="1656" y="1472"/>
                  <a:ext cx="88" cy="40"/>
                </a:xfrm>
                <a:custGeom>
                  <a:avLst/>
                  <a:gdLst/>
                  <a:ahLst/>
                  <a:cxnLst>
                    <a:cxn ang="0">
                      <a:pos x="88" y="30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2" y="40"/>
                    </a:cxn>
                    <a:cxn ang="0">
                      <a:pos x="88" y="30"/>
                    </a:cxn>
                  </a:cxnLst>
                  <a:rect l="0" t="0" r="r" b="b"/>
                  <a:pathLst>
                    <a:path w="88" h="40">
                      <a:moveTo>
                        <a:pt x="88" y="30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2" y="40"/>
                      </a:lnTo>
                      <a:lnTo>
                        <a:pt x="88" y="30"/>
                      </a:lnTo>
                      <a:close/>
                    </a:path>
                  </a:pathLst>
                </a:custGeom>
                <a:solidFill>
                  <a:srgbClr val="008A6C"/>
                </a:solidFill>
                <a:ln w="0">
                  <a:solidFill>
                    <a:srgbClr val="008A6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80" name="Freeform 1048"/>
                <p:cNvSpPr>
                  <a:spLocks noChangeAspect="1"/>
                </p:cNvSpPr>
                <p:nvPr/>
              </p:nvSpPr>
              <p:spPr bwMode="auto">
                <a:xfrm>
                  <a:off x="1656" y="1472"/>
                  <a:ext cx="88" cy="40"/>
                </a:xfrm>
                <a:custGeom>
                  <a:avLst/>
                  <a:gdLst/>
                  <a:ahLst/>
                  <a:cxnLst>
                    <a:cxn ang="0">
                      <a:pos x="88" y="30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2" y="40"/>
                    </a:cxn>
                    <a:cxn ang="0">
                      <a:pos x="88" y="30"/>
                    </a:cxn>
                  </a:cxnLst>
                  <a:rect l="0" t="0" r="r" b="b"/>
                  <a:pathLst>
                    <a:path w="88" h="40">
                      <a:moveTo>
                        <a:pt x="88" y="30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2" y="40"/>
                      </a:lnTo>
                      <a:lnTo>
                        <a:pt x="88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81" name="Freeform 1049"/>
                <p:cNvSpPr>
                  <a:spLocks noChangeAspect="1"/>
                </p:cNvSpPr>
                <p:nvPr/>
              </p:nvSpPr>
              <p:spPr bwMode="auto">
                <a:xfrm>
                  <a:off x="1640" y="1480"/>
                  <a:ext cx="88" cy="40"/>
                </a:xfrm>
                <a:custGeom>
                  <a:avLst/>
                  <a:gdLst/>
                  <a:ahLst/>
                  <a:cxnLst>
                    <a:cxn ang="0">
                      <a:pos x="88" y="32"/>
                    </a:cxn>
                    <a:cxn ang="0">
                      <a:pos x="16" y="0"/>
                    </a:cxn>
                    <a:cxn ang="0">
                      <a:pos x="0" y="10"/>
                    </a:cxn>
                    <a:cxn ang="0">
                      <a:pos x="72" y="40"/>
                    </a:cxn>
                    <a:cxn ang="0">
                      <a:pos x="88" y="32"/>
                    </a:cxn>
                  </a:cxnLst>
                  <a:rect l="0" t="0" r="r" b="b"/>
                  <a:pathLst>
                    <a:path w="88" h="40">
                      <a:moveTo>
                        <a:pt x="88" y="32"/>
                      </a:moveTo>
                      <a:lnTo>
                        <a:pt x="16" y="0"/>
                      </a:lnTo>
                      <a:lnTo>
                        <a:pt x="0" y="10"/>
                      </a:lnTo>
                      <a:lnTo>
                        <a:pt x="72" y="40"/>
                      </a:lnTo>
                      <a:lnTo>
                        <a:pt x="88" y="32"/>
                      </a:lnTo>
                      <a:close/>
                    </a:path>
                  </a:pathLst>
                </a:custGeom>
                <a:solidFill>
                  <a:srgbClr val="008B6B"/>
                </a:solidFill>
                <a:ln w="0">
                  <a:solidFill>
                    <a:srgbClr val="008B6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82" name="Freeform 1050"/>
                <p:cNvSpPr>
                  <a:spLocks noChangeAspect="1"/>
                </p:cNvSpPr>
                <p:nvPr/>
              </p:nvSpPr>
              <p:spPr bwMode="auto">
                <a:xfrm>
                  <a:off x="1640" y="1480"/>
                  <a:ext cx="88" cy="40"/>
                </a:xfrm>
                <a:custGeom>
                  <a:avLst/>
                  <a:gdLst/>
                  <a:ahLst/>
                  <a:cxnLst>
                    <a:cxn ang="0">
                      <a:pos x="88" y="32"/>
                    </a:cxn>
                    <a:cxn ang="0">
                      <a:pos x="16" y="0"/>
                    </a:cxn>
                    <a:cxn ang="0">
                      <a:pos x="0" y="10"/>
                    </a:cxn>
                    <a:cxn ang="0">
                      <a:pos x="72" y="40"/>
                    </a:cxn>
                    <a:cxn ang="0">
                      <a:pos x="88" y="32"/>
                    </a:cxn>
                  </a:cxnLst>
                  <a:rect l="0" t="0" r="r" b="b"/>
                  <a:pathLst>
                    <a:path w="88" h="40">
                      <a:moveTo>
                        <a:pt x="88" y="32"/>
                      </a:moveTo>
                      <a:lnTo>
                        <a:pt x="16" y="0"/>
                      </a:lnTo>
                      <a:lnTo>
                        <a:pt x="0" y="10"/>
                      </a:lnTo>
                      <a:lnTo>
                        <a:pt x="72" y="40"/>
                      </a:lnTo>
                      <a:lnTo>
                        <a:pt x="88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83" name="Freeform 1051"/>
                <p:cNvSpPr>
                  <a:spLocks noChangeAspect="1"/>
                </p:cNvSpPr>
                <p:nvPr/>
              </p:nvSpPr>
              <p:spPr bwMode="auto">
                <a:xfrm>
                  <a:off x="1624" y="1490"/>
                  <a:ext cx="88" cy="38"/>
                </a:xfrm>
                <a:custGeom>
                  <a:avLst/>
                  <a:gdLst/>
                  <a:ahLst/>
                  <a:cxnLst>
                    <a:cxn ang="0">
                      <a:pos x="88" y="30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2" y="38"/>
                    </a:cxn>
                    <a:cxn ang="0">
                      <a:pos x="88" y="30"/>
                    </a:cxn>
                  </a:cxnLst>
                  <a:rect l="0" t="0" r="r" b="b"/>
                  <a:pathLst>
                    <a:path w="88" h="38">
                      <a:moveTo>
                        <a:pt x="88" y="30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2" y="38"/>
                      </a:lnTo>
                      <a:lnTo>
                        <a:pt x="88" y="30"/>
                      </a:lnTo>
                      <a:close/>
                    </a:path>
                  </a:pathLst>
                </a:custGeom>
                <a:solidFill>
                  <a:srgbClr val="008B69"/>
                </a:solidFill>
                <a:ln w="0">
                  <a:solidFill>
                    <a:srgbClr val="008B6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84" name="Freeform 1052"/>
                <p:cNvSpPr>
                  <a:spLocks noChangeAspect="1"/>
                </p:cNvSpPr>
                <p:nvPr/>
              </p:nvSpPr>
              <p:spPr bwMode="auto">
                <a:xfrm>
                  <a:off x="1624" y="1490"/>
                  <a:ext cx="88" cy="38"/>
                </a:xfrm>
                <a:custGeom>
                  <a:avLst/>
                  <a:gdLst/>
                  <a:ahLst/>
                  <a:cxnLst>
                    <a:cxn ang="0">
                      <a:pos x="88" y="30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2" y="38"/>
                    </a:cxn>
                    <a:cxn ang="0">
                      <a:pos x="88" y="30"/>
                    </a:cxn>
                  </a:cxnLst>
                  <a:rect l="0" t="0" r="r" b="b"/>
                  <a:pathLst>
                    <a:path w="88" h="38">
                      <a:moveTo>
                        <a:pt x="88" y="30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2" y="38"/>
                      </a:lnTo>
                      <a:lnTo>
                        <a:pt x="88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85" name="Freeform 1053"/>
                <p:cNvSpPr>
                  <a:spLocks noChangeAspect="1"/>
                </p:cNvSpPr>
                <p:nvPr/>
              </p:nvSpPr>
              <p:spPr bwMode="auto">
                <a:xfrm>
                  <a:off x="1606" y="1498"/>
                  <a:ext cx="90" cy="40"/>
                </a:xfrm>
                <a:custGeom>
                  <a:avLst/>
                  <a:gdLst/>
                  <a:ahLst/>
                  <a:cxnLst>
                    <a:cxn ang="0">
                      <a:pos x="90" y="30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74" y="40"/>
                    </a:cxn>
                    <a:cxn ang="0">
                      <a:pos x="90" y="30"/>
                    </a:cxn>
                  </a:cxnLst>
                  <a:rect l="0" t="0" r="r" b="b"/>
                  <a:pathLst>
                    <a:path w="90" h="40">
                      <a:moveTo>
                        <a:pt x="90" y="30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74" y="40"/>
                      </a:lnTo>
                      <a:lnTo>
                        <a:pt x="90" y="30"/>
                      </a:lnTo>
                      <a:close/>
                    </a:path>
                  </a:pathLst>
                </a:custGeom>
                <a:solidFill>
                  <a:srgbClr val="008C67"/>
                </a:solidFill>
                <a:ln w="0">
                  <a:solidFill>
                    <a:srgbClr val="008C6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86" name="Freeform 1054"/>
                <p:cNvSpPr>
                  <a:spLocks noChangeAspect="1"/>
                </p:cNvSpPr>
                <p:nvPr/>
              </p:nvSpPr>
              <p:spPr bwMode="auto">
                <a:xfrm>
                  <a:off x="1606" y="1498"/>
                  <a:ext cx="90" cy="40"/>
                </a:xfrm>
                <a:custGeom>
                  <a:avLst/>
                  <a:gdLst/>
                  <a:ahLst/>
                  <a:cxnLst>
                    <a:cxn ang="0">
                      <a:pos x="90" y="30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74" y="40"/>
                    </a:cxn>
                    <a:cxn ang="0">
                      <a:pos x="90" y="30"/>
                    </a:cxn>
                  </a:cxnLst>
                  <a:rect l="0" t="0" r="r" b="b"/>
                  <a:pathLst>
                    <a:path w="90" h="40">
                      <a:moveTo>
                        <a:pt x="90" y="30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74" y="40"/>
                      </a:lnTo>
                      <a:lnTo>
                        <a:pt x="90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87" name="Freeform 1055"/>
                <p:cNvSpPr>
                  <a:spLocks noChangeAspect="1"/>
                </p:cNvSpPr>
                <p:nvPr/>
              </p:nvSpPr>
              <p:spPr bwMode="auto">
                <a:xfrm>
                  <a:off x="1590" y="1506"/>
                  <a:ext cx="90" cy="40"/>
                </a:xfrm>
                <a:custGeom>
                  <a:avLst/>
                  <a:gdLst/>
                  <a:ahLst/>
                  <a:cxnLst>
                    <a:cxn ang="0">
                      <a:pos x="90" y="32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4" y="40"/>
                    </a:cxn>
                    <a:cxn ang="0">
                      <a:pos x="90" y="32"/>
                    </a:cxn>
                  </a:cxnLst>
                  <a:rect l="0" t="0" r="r" b="b"/>
                  <a:pathLst>
                    <a:path w="90" h="40">
                      <a:moveTo>
                        <a:pt x="90" y="32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4" y="40"/>
                      </a:lnTo>
                      <a:lnTo>
                        <a:pt x="90" y="32"/>
                      </a:lnTo>
                      <a:close/>
                    </a:path>
                  </a:pathLst>
                </a:custGeom>
                <a:solidFill>
                  <a:srgbClr val="008C64"/>
                </a:solidFill>
                <a:ln w="0">
                  <a:solidFill>
                    <a:srgbClr val="008C6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88" name="Freeform 1056"/>
                <p:cNvSpPr>
                  <a:spLocks noChangeAspect="1"/>
                </p:cNvSpPr>
                <p:nvPr/>
              </p:nvSpPr>
              <p:spPr bwMode="auto">
                <a:xfrm>
                  <a:off x="1590" y="1506"/>
                  <a:ext cx="90" cy="40"/>
                </a:xfrm>
                <a:custGeom>
                  <a:avLst/>
                  <a:gdLst/>
                  <a:ahLst/>
                  <a:cxnLst>
                    <a:cxn ang="0">
                      <a:pos x="90" y="32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4" y="40"/>
                    </a:cxn>
                    <a:cxn ang="0">
                      <a:pos x="90" y="32"/>
                    </a:cxn>
                  </a:cxnLst>
                  <a:rect l="0" t="0" r="r" b="b"/>
                  <a:pathLst>
                    <a:path w="90" h="40">
                      <a:moveTo>
                        <a:pt x="90" y="32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4" y="40"/>
                      </a:lnTo>
                      <a:lnTo>
                        <a:pt x="90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89" name="Freeform 1057"/>
                <p:cNvSpPr>
                  <a:spLocks noChangeAspect="1"/>
                </p:cNvSpPr>
                <p:nvPr/>
              </p:nvSpPr>
              <p:spPr bwMode="auto">
                <a:xfrm>
                  <a:off x="1572" y="1514"/>
                  <a:ext cx="92" cy="40"/>
                </a:xfrm>
                <a:custGeom>
                  <a:avLst/>
                  <a:gdLst/>
                  <a:ahLst/>
                  <a:cxnLst>
                    <a:cxn ang="0">
                      <a:pos x="92" y="32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74" y="40"/>
                    </a:cxn>
                    <a:cxn ang="0">
                      <a:pos x="92" y="32"/>
                    </a:cxn>
                  </a:cxnLst>
                  <a:rect l="0" t="0" r="r" b="b"/>
                  <a:pathLst>
                    <a:path w="92" h="40">
                      <a:moveTo>
                        <a:pt x="92" y="32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74" y="40"/>
                      </a:lnTo>
                      <a:lnTo>
                        <a:pt x="92" y="32"/>
                      </a:lnTo>
                      <a:close/>
                    </a:path>
                  </a:pathLst>
                </a:custGeom>
                <a:solidFill>
                  <a:srgbClr val="008D62"/>
                </a:solidFill>
                <a:ln w="0">
                  <a:solidFill>
                    <a:srgbClr val="008D6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90" name="Freeform 1058"/>
                <p:cNvSpPr>
                  <a:spLocks noChangeAspect="1"/>
                </p:cNvSpPr>
                <p:nvPr/>
              </p:nvSpPr>
              <p:spPr bwMode="auto">
                <a:xfrm>
                  <a:off x="1572" y="1514"/>
                  <a:ext cx="92" cy="40"/>
                </a:xfrm>
                <a:custGeom>
                  <a:avLst/>
                  <a:gdLst/>
                  <a:ahLst/>
                  <a:cxnLst>
                    <a:cxn ang="0">
                      <a:pos x="92" y="32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74" y="40"/>
                    </a:cxn>
                    <a:cxn ang="0">
                      <a:pos x="92" y="32"/>
                    </a:cxn>
                  </a:cxnLst>
                  <a:rect l="0" t="0" r="r" b="b"/>
                  <a:pathLst>
                    <a:path w="92" h="40">
                      <a:moveTo>
                        <a:pt x="92" y="32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74" y="40"/>
                      </a:lnTo>
                      <a:lnTo>
                        <a:pt x="92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91" name="Freeform 1059"/>
                <p:cNvSpPr>
                  <a:spLocks noChangeAspect="1"/>
                </p:cNvSpPr>
                <p:nvPr/>
              </p:nvSpPr>
              <p:spPr bwMode="auto">
                <a:xfrm>
                  <a:off x="1556" y="1522"/>
                  <a:ext cx="90" cy="40"/>
                </a:xfrm>
                <a:custGeom>
                  <a:avLst/>
                  <a:gdLst/>
                  <a:ahLst/>
                  <a:cxnLst>
                    <a:cxn ang="0">
                      <a:pos x="90" y="32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4" y="40"/>
                    </a:cxn>
                    <a:cxn ang="0">
                      <a:pos x="90" y="32"/>
                    </a:cxn>
                  </a:cxnLst>
                  <a:rect l="0" t="0" r="r" b="b"/>
                  <a:pathLst>
                    <a:path w="90" h="40">
                      <a:moveTo>
                        <a:pt x="90" y="32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4" y="40"/>
                      </a:lnTo>
                      <a:lnTo>
                        <a:pt x="90" y="32"/>
                      </a:lnTo>
                      <a:close/>
                    </a:path>
                  </a:pathLst>
                </a:custGeom>
                <a:solidFill>
                  <a:srgbClr val="008D5F"/>
                </a:solidFill>
                <a:ln w="0">
                  <a:solidFill>
                    <a:srgbClr val="008D5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92" name="Freeform 1060"/>
                <p:cNvSpPr>
                  <a:spLocks noChangeAspect="1"/>
                </p:cNvSpPr>
                <p:nvPr/>
              </p:nvSpPr>
              <p:spPr bwMode="auto">
                <a:xfrm>
                  <a:off x="1556" y="1522"/>
                  <a:ext cx="90" cy="40"/>
                </a:xfrm>
                <a:custGeom>
                  <a:avLst/>
                  <a:gdLst/>
                  <a:ahLst/>
                  <a:cxnLst>
                    <a:cxn ang="0">
                      <a:pos x="90" y="32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4" y="40"/>
                    </a:cxn>
                    <a:cxn ang="0">
                      <a:pos x="90" y="32"/>
                    </a:cxn>
                  </a:cxnLst>
                  <a:rect l="0" t="0" r="r" b="b"/>
                  <a:pathLst>
                    <a:path w="90" h="40">
                      <a:moveTo>
                        <a:pt x="90" y="32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4" y="40"/>
                      </a:lnTo>
                      <a:lnTo>
                        <a:pt x="90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93" name="Freeform 1061"/>
                <p:cNvSpPr>
                  <a:spLocks noChangeAspect="1"/>
                </p:cNvSpPr>
                <p:nvPr/>
              </p:nvSpPr>
              <p:spPr bwMode="auto">
                <a:xfrm>
                  <a:off x="1538" y="1530"/>
                  <a:ext cx="92" cy="40"/>
                </a:xfrm>
                <a:custGeom>
                  <a:avLst/>
                  <a:gdLst/>
                  <a:ahLst/>
                  <a:cxnLst>
                    <a:cxn ang="0">
                      <a:pos x="92" y="32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74" y="40"/>
                    </a:cxn>
                    <a:cxn ang="0">
                      <a:pos x="92" y="32"/>
                    </a:cxn>
                  </a:cxnLst>
                  <a:rect l="0" t="0" r="r" b="b"/>
                  <a:pathLst>
                    <a:path w="92" h="40">
                      <a:moveTo>
                        <a:pt x="92" y="32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74" y="40"/>
                      </a:lnTo>
                      <a:lnTo>
                        <a:pt x="92" y="32"/>
                      </a:lnTo>
                      <a:close/>
                    </a:path>
                  </a:pathLst>
                </a:custGeom>
                <a:solidFill>
                  <a:srgbClr val="008E5B"/>
                </a:solidFill>
                <a:ln w="0">
                  <a:solidFill>
                    <a:srgbClr val="008E5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94" name="Freeform 1062"/>
                <p:cNvSpPr>
                  <a:spLocks noChangeAspect="1"/>
                </p:cNvSpPr>
                <p:nvPr/>
              </p:nvSpPr>
              <p:spPr bwMode="auto">
                <a:xfrm>
                  <a:off x="1538" y="1530"/>
                  <a:ext cx="92" cy="40"/>
                </a:xfrm>
                <a:custGeom>
                  <a:avLst/>
                  <a:gdLst/>
                  <a:ahLst/>
                  <a:cxnLst>
                    <a:cxn ang="0">
                      <a:pos x="92" y="32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74" y="40"/>
                    </a:cxn>
                    <a:cxn ang="0">
                      <a:pos x="92" y="32"/>
                    </a:cxn>
                  </a:cxnLst>
                  <a:rect l="0" t="0" r="r" b="b"/>
                  <a:pathLst>
                    <a:path w="92" h="40">
                      <a:moveTo>
                        <a:pt x="92" y="32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74" y="40"/>
                      </a:lnTo>
                      <a:lnTo>
                        <a:pt x="92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95" name="Freeform 1063"/>
                <p:cNvSpPr>
                  <a:spLocks noChangeAspect="1"/>
                </p:cNvSpPr>
                <p:nvPr/>
              </p:nvSpPr>
              <p:spPr bwMode="auto">
                <a:xfrm>
                  <a:off x="1522" y="1538"/>
                  <a:ext cx="90" cy="38"/>
                </a:xfrm>
                <a:custGeom>
                  <a:avLst/>
                  <a:gdLst/>
                  <a:ahLst/>
                  <a:cxnLst>
                    <a:cxn ang="0">
                      <a:pos x="90" y="32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4" y="38"/>
                    </a:cxn>
                    <a:cxn ang="0">
                      <a:pos x="90" y="32"/>
                    </a:cxn>
                  </a:cxnLst>
                  <a:rect l="0" t="0" r="r" b="b"/>
                  <a:pathLst>
                    <a:path w="90" h="38">
                      <a:moveTo>
                        <a:pt x="90" y="32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4" y="38"/>
                      </a:lnTo>
                      <a:lnTo>
                        <a:pt x="90" y="32"/>
                      </a:lnTo>
                      <a:close/>
                    </a:path>
                  </a:pathLst>
                </a:custGeom>
                <a:solidFill>
                  <a:srgbClr val="008E57"/>
                </a:solidFill>
                <a:ln w="0">
                  <a:solidFill>
                    <a:srgbClr val="008E5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96" name="Freeform 1064"/>
                <p:cNvSpPr>
                  <a:spLocks noChangeAspect="1"/>
                </p:cNvSpPr>
                <p:nvPr/>
              </p:nvSpPr>
              <p:spPr bwMode="auto">
                <a:xfrm>
                  <a:off x="1522" y="1538"/>
                  <a:ext cx="90" cy="38"/>
                </a:xfrm>
                <a:custGeom>
                  <a:avLst/>
                  <a:gdLst/>
                  <a:ahLst/>
                  <a:cxnLst>
                    <a:cxn ang="0">
                      <a:pos x="90" y="32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4" y="38"/>
                    </a:cxn>
                    <a:cxn ang="0">
                      <a:pos x="90" y="32"/>
                    </a:cxn>
                  </a:cxnLst>
                  <a:rect l="0" t="0" r="r" b="b"/>
                  <a:pathLst>
                    <a:path w="90" h="38">
                      <a:moveTo>
                        <a:pt x="90" y="32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4" y="38"/>
                      </a:lnTo>
                      <a:lnTo>
                        <a:pt x="90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97" name="Freeform 1065"/>
                <p:cNvSpPr>
                  <a:spLocks noChangeAspect="1"/>
                </p:cNvSpPr>
                <p:nvPr/>
              </p:nvSpPr>
              <p:spPr bwMode="auto">
                <a:xfrm>
                  <a:off x="1504" y="1546"/>
                  <a:ext cx="92" cy="38"/>
                </a:xfrm>
                <a:custGeom>
                  <a:avLst/>
                  <a:gdLst/>
                  <a:ahLst/>
                  <a:cxnLst>
                    <a:cxn ang="0">
                      <a:pos x="92" y="30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74" y="38"/>
                    </a:cxn>
                    <a:cxn ang="0">
                      <a:pos x="92" y="30"/>
                    </a:cxn>
                  </a:cxnLst>
                  <a:rect l="0" t="0" r="r" b="b"/>
                  <a:pathLst>
                    <a:path w="92" h="38">
                      <a:moveTo>
                        <a:pt x="92" y="30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74" y="38"/>
                      </a:lnTo>
                      <a:lnTo>
                        <a:pt x="92" y="30"/>
                      </a:lnTo>
                      <a:close/>
                    </a:path>
                  </a:pathLst>
                </a:custGeom>
                <a:solidFill>
                  <a:srgbClr val="008E53"/>
                </a:solidFill>
                <a:ln w="0">
                  <a:solidFill>
                    <a:srgbClr val="008E5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98" name="Freeform 1066"/>
                <p:cNvSpPr>
                  <a:spLocks noChangeAspect="1"/>
                </p:cNvSpPr>
                <p:nvPr/>
              </p:nvSpPr>
              <p:spPr bwMode="auto">
                <a:xfrm>
                  <a:off x="1504" y="1546"/>
                  <a:ext cx="92" cy="38"/>
                </a:xfrm>
                <a:custGeom>
                  <a:avLst/>
                  <a:gdLst/>
                  <a:ahLst/>
                  <a:cxnLst>
                    <a:cxn ang="0">
                      <a:pos x="92" y="30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74" y="38"/>
                    </a:cxn>
                    <a:cxn ang="0">
                      <a:pos x="92" y="30"/>
                    </a:cxn>
                  </a:cxnLst>
                  <a:rect l="0" t="0" r="r" b="b"/>
                  <a:pathLst>
                    <a:path w="92" h="38">
                      <a:moveTo>
                        <a:pt x="92" y="30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74" y="38"/>
                      </a:lnTo>
                      <a:lnTo>
                        <a:pt x="92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499" name="Freeform 1067"/>
                <p:cNvSpPr>
                  <a:spLocks noChangeAspect="1"/>
                </p:cNvSpPr>
                <p:nvPr/>
              </p:nvSpPr>
              <p:spPr bwMode="auto">
                <a:xfrm>
                  <a:off x="1486" y="1554"/>
                  <a:ext cx="92" cy="36"/>
                </a:xfrm>
                <a:custGeom>
                  <a:avLst/>
                  <a:gdLst/>
                  <a:ahLst/>
                  <a:cxnLst>
                    <a:cxn ang="0">
                      <a:pos x="92" y="30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74" y="36"/>
                    </a:cxn>
                    <a:cxn ang="0">
                      <a:pos x="92" y="30"/>
                    </a:cxn>
                  </a:cxnLst>
                  <a:rect l="0" t="0" r="r" b="b"/>
                  <a:pathLst>
                    <a:path w="92" h="36">
                      <a:moveTo>
                        <a:pt x="92" y="30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74" y="36"/>
                      </a:lnTo>
                      <a:lnTo>
                        <a:pt x="92" y="30"/>
                      </a:lnTo>
                      <a:close/>
                    </a:path>
                  </a:pathLst>
                </a:custGeom>
                <a:solidFill>
                  <a:srgbClr val="008E4E"/>
                </a:solidFill>
                <a:ln w="0">
                  <a:solidFill>
                    <a:srgbClr val="008E4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00" name="Freeform 1068"/>
                <p:cNvSpPr>
                  <a:spLocks noChangeAspect="1"/>
                </p:cNvSpPr>
                <p:nvPr/>
              </p:nvSpPr>
              <p:spPr bwMode="auto">
                <a:xfrm>
                  <a:off x="1486" y="1554"/>
                  <a:ext cx="92" cy="36"/>
                </a:xfrm>
                <a:custGeom>
                  <a:avLst/>
                  <a:gdLst/>
                  <a:ahLst/>
                  <a:cxnLst>
                    <a:cxn ang="0">
                      <a:pos x="92" y="30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74" y="36"/>
                    </a:cxn>
                    <a:cxn ang="0">
                      <a:pos x="92" y="30"/>
                    </a:cxn>
                  </a:cxnLst>
                  <a:rect l="0" t="0" r="r" b="b"/>
                  <a:pathLst>
                    <a:path w="92" h="36">
                      <a:moveTo>
                        <a:pt x="92" y="30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74" y="36"/>
                      </a:lnTo>
                      <a:lnTo>
                        <a:pt x="92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01" name="Freeform 1069"/>
                <p:cNvSpPr>
                  <a:spLocks noChangeAspect="1"/>
                </p:cNvSpPr>
                <p:nvPr/>
              </p:nvSpPr>
              <p:spPr bwMode="auto">
                <a:xfrm>
                  <a:off x="1468" y="1560"/>
                  <a:ext cx="92" cy="38"/>
                </a:xfrm>
                <a:custGeom>
                  <a:avLst/>
                  <a:gdLst/>
                  <a:ahLst/>
                  <a:cxnLst>
                    <a:cxn ang="0">
                      <a:pos x="92" y="30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74" y="38"/>
                    </a:cxn>
                    <a:cxn ang="0">
                      <a:pos x="92" y="30"/>
                    </a:cxn>
                  </a:cxnLst>
                  <a:rect l="0" t="0" r="r" b="b"/>
                  <a:pathLst>
                    <a:path w="92" h="38">
                      <a:moveTo>
                        <a:pt x="92" y="30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74" y="38"/>
                      </a:lnTo>
                      <a:lnTo>
                        <a:pt x="92" y="30"/>
                      </a:lnTo>
                      <a:close/>
                    </a:path>
                  </a:pathLst>
                </a:custGeom>
                <a:solidFill>
                  <a:srgbClr val="008E49"/>
                </a:solidFill>
                <a:ln w="0">
                  <a:solidFill>
                    <a:srgbClr val="008E4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02" name="Freeform 1070"/>
                <p:cNvSpPr>
                  <a:spLocks noChangeAspect="1"/>
                </p:cNvSpPr>
                <p:nvPr/>
              </p:nvSpPr>
              <p:spPr bwMode="auto">
                <a:xfrm>
                  <a:off x="1468" y="1560"/>
                  <a:ext cx="92" cy="38"/>
                </a:xfrm>
                <a:custGeom>
                  <a:avLst/>
                  <a:gdLst/>
                  <a:ahLst/>
                  <a:cxnLst>
                    <a:cxn ang="0">
                      <a:pos x="92" y="30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74" y="38"/>
                    </a:cxn>
                    <a:cxn ang="0">
                      <a:pos x="92" y="30"/>
                    </a:cxn>
                  </a:cxnLst>
                  <a:rect l="0" t="0" r="r" b="b"/>
                  <a:pathLst>
                    <a:path w="92" h="38">
                      <a:moveTo>
                        <a:pt x="92" y="30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74" y="38"/>
                      </a:lnTo>
                      <a:lnTo>
                        <a:pt x="92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03" name="Freeform 1071"/>
                <p:cNvSpPr>
                  <a:spLocks noChangeAspect="1"/>
                </p:cNvSpPr>
                <p:nvPr/>
              </p:nvSpPr>
              <p:spPr bwMode="auto">
                <a:xfrm>
                  <a:off x="1450" y="1568"/>
                  <a:ext cx="92" cy="36"/>
                </a:xfrm>
                <a:custGeom>
                  <a:avLst/>
                  <a:gdLst/>
                  <a:ahLst/>
                  <a:cxnLst>
                    <a:cxn ang="0">
                      <a:pos x="92" y="30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74" y="36"/>
                    </a:cxn>
                    <a:cxn ang="0">
                      <a:pos x="92" y="30"/>
                    </a:cxn>
                  </a:cxnLst>
                  <a:rect l="0" t="0" r="r" b="b"/>
                  <a:pathLst>
                    <a:path w="92" h="36">
                      <a:moveTo>
                        <a:pt x="92" y="30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74" y="36"/>
                      </a:lnTo>
                      <a:lnTo>
                        <a:pt x="92" y="30"/>
                      </a:lnTo>
                      <a:close/>
                    </a:path>
                  </a:pathLst>
                </a:custGeom>
                <a:solidFill>
                  <a:srgbClr val="008E43"/>
                </a:solidFill>
                <a:ln w="0">
                  <a:solidFill>
                    <a:srgbClr val="008E4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04" name="Freeform 1072"/>
                <p:cNvSpPr>
                  <a:spLocks noChangeAspect="1"/>
                </p:cNvSpPr>
                <p:nvPr/>
              </p:nvSpPr>
              <p:spPr bwMode="auto">
                <a:xfrm>
                  <a:off x="1450" y="1568"/>
                  <a:ext cx="92" cy="36"/>
                </a:xfrm>
                <a:custGeom>
                  <a:avLst/>
                  <a:gdLst/>
                  <a:ahLst/>
                  <a:cxnLst>
                    <a:cxn ang="0">
                      <a:pos x="92" y="30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74" y="36"/>
                    </a:cxn>
                    <a:cxn ang="0">
                      <a:pos x="92" y="30"/>
                    </a:cxn>
                  </a:cxnLst>
                  <a:rect l="0" t="0" r="r" b="b"/>
                  <a:pathLst>
                    <a:path w="92" h="36">
                      <a:moveTo>
                        <a:pt x="92" y="30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74" y="36"/>
                      </a:lnTo>
                      <a:lnTo>
                        <a:pt x="92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05" name="Freeform 1073"/>
                <p:cNvSpPr>
                  <a:spLocks noChangeAspect="1"/>
                </p:cNvSpPr>
                <p:nvPr/>
              </p:nvSpPr>
              <p:spPr bwMode="auto">
                <a:xfrm>
                  <a:off x="1432" y="1574"/>
                  <a:ext cx="92" cy="34"/>
                </a:xfrm>
                <a:custGeom>
                  <a:avLst/>
                  <a:gdLst/>
                  <a:ahLst/>
                  <a:cxnLst>
                    <a:cxn ang="0">
                      <a:pos x="92" y="30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74" y="34"/>
                    </a:cxn>
                    <a:cxn ang="0">
                      <a:pos x="92" y="30"/>
                    </a:cxn>
                  </a:cxnLst>
                  <a:rect l="0" t="0" r="r" b="b"/>
                  <a:pathLst>
                    <a:path w="92" h="34">
                      <a:moveTo>
                        <a:pt x="92" y="30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74" y="34"/>
                      </a:lnTo>
                      <a:lnTo>
                        <a:pt x="92" y="30"/>
                      </a:lnTo>
                      <a:close/>
                    </a:path>
                  </a:pathLst>
                </a:custGeom>
                <a:solidFill>
                  <a:srgbClr val="008D3C"/>
                </a:solidFill>
                <a:ln w="0">
                  <a:solidFill>
                    <a:srgbClr val="008D3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06" name="Freeform 1074"/>
                <p:cNvSpPr>
                  <a:spLocks noChangeAspect="1"/>
                </p:cNvSpPr>
                <p:nvPr/>
              </p:nvSpPr>
              <p:spPr bwMode="auto">
                <a:xfrm>
                  <a:off x="1432" y="1574"/>
                  <a:ext cx="92" cy="34"/>
                </a:xfrm>
                <a:custGeom>
                  <a:avLst/>
                  <a:gdLst/>
                  <a:ahLst/>
                  <a:cxnLst>
                    <a:cxn ang="0">
                      <a:pos x="92" y="30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74" y="34"/>
                    </a:cxn>
                    <a:cxn ang="0">
                      <a:pos x="92" y="30"/>
                    </a:cxn>
                  </a:cxnLst>
                  <a:rect l="0" t="0" r="r" b="b"/>
                  <a:pathLst>
                    <a:path w="92" h="34">
                      <a:moveTo>
                        <a:pt x="92" y="30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74" y="34"/>
                      </a:lnTo>
                      <a:lnTo>
                        <a:pt x="92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07" name="Freeform 1075"/>
                <p:cNvSpPr>
                  <a:spLocks noChangeAspect="1"/>
                </p:cNvSpPr>
                <p:nvPr/>
              </p:nvSpPr>
              <p:spPr bwMode="auto">
                <a:xfrm>
                  <a:off x="1412" y="1580"/>
                  <a:ext cx="94" cy="34"/>
                </a:xfrm>
                <a:custGeom>
                  <a:avLst/>
                  <a:gdLst/>
                  <a:ahLst/>
                  <a:cxnLst>
                    <a:cxn ang="0">
                      <a:pos x="94" y="28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76" y="34"/>
                    </a:cxn>
                    <a:cxn ang="0">
                      <a:pos x="94" y="28"/>
                    </a:cxn>
                  </a:cxnLst>
                  <a:rect l="0" t="0" r="r" b="b"/>
                  <a:pathLst>
                    <a:path w="94" h="34">
                      <a:moveTo>
                        <a:pt x="94" y="28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76" y="34"/>
                      </a:lnTo>
                      <a:lnTo>
                        <a:pt x="94" y="28"/>
                      </a:lnTo>
                      <a:close/>
                    </a:path>
                  </a:pathLst>
                </a:custGeom>
                <a:solidFill>
                  <a:srgbClr val="008C36"/>
                </a:solidFill>
                <a:ln w="0">
                  <a:solidFill>
                    <a:srgbClr val="008C3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08" name="Freeform 1076"/>
                <p:cNvSpPr>
                  <a:spLocks noChangeAspect="1"/>
                </p:cNvSpPr>
                <p:nvPr/>
              </p:nvSpPr>
              <p:spPr bwMode="auto">
                <a:xfrm>
                  <a:off x="1412" y="1580"/>
                  <a:ext cx="94" cy="34"/>
                </a:xfrm>
                <a:custGeom>
                  <a:avLst/>
                  <a:gdLst/>
                  <a:ahLst/>
                  <a:cxnLst>
                    <a:cxn ang="0">
                      <a:pos x="94" y="28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76" y="34"/>
                    </a:cxn>
                    <a:cxn ang="0">
                      <a:pos x="94" y="28"/>
                    </a:cxn>
                  </a:cxnLst>
                  <a:rect l="0" t="0" r="r" b="b"/>
                  <a:pathLst>
                    <a:path w="94" h="34">
                      <a:moveTo>
                        <a:pt x="94" y="28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76" y="34"/>
                      </a:lnTo>
                      <a:lnTo>
                        <a:pt x="94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09" name="Freeform 1077"/>
                <p:cNvSpPr>
                  <a:spLocks noChangeAspect="1"/>
                </p:cNvSpPr>
                <p:nvPr/>
              </p:nvSpPr>
              <p:spPr bwMode="auto">
                <a:xfrm>
                  <a:off x="1394" y="1586"/>
                  <a:ext cx="94" cy="32"/>
                </a:xfrm>
                <a:custGeom>
                  <a:avLst/>
                  <a:gdLst/>
                  <a:ahLst/>
                  <a:cxnLst>
                    <a:cxn ang="0">
                      <a:pos x="94" y="28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74" y="32"/>
                    </a:cxn>
                    <a:cxn ang="0">
                      <a:pos x="94" y="28"/>
                    </a:cxn>
                  </a:cxnLst>
                  <a:rect l="0" t="0" r="r" b="b"/>
                  <a:pathLst>
                    <a:path w="94" h="32">
                      <a:moveTo>
                        <a:pt x="94" y="28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74" y="32"/>
                      </a:lnTo>
                      <a:lnTo>
                        <a:pt x="94" y="28"/>
                      </a:lnTo>
                      <a:close/>
                    </a:path>
                  </a:pathLst>
                </a:custGeom>
                <a:solidFill>
                  <a:srgbClr val="008A2E"/>
                </a:solidFill>
                <a:ln w="0">
                  <a:solidFill>
                    <a:srgbClr val="008A2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10" name="Freeform 1078"/>
                <p:cNvSpPr>
                  <a:spLocks noChangeAspect="1"/>
                </p:cNvSpPr>
                <p:nvPr/>
              </p:nvSpPr>
              <p:spPr bwMode="auto">
                <a:xfrm>
                  <a:off x="1394" y="1586"/>
                  <a:ext cx="94" cy="32"/>
                </a:xfrm>
                <a:custGeom>
                  <a:avLst/>
                  <a:gdLst/>
                  <a:ahLst/>
                  <a:cxnLst>
                    <a:cxn ang="0">
                      <a:pos x="94" y="28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74" y="32"/>
                    </a:cxn>
                    <a:cxn ang="0">
                      <a:pos x="94" y="28"/>
                    </a:cxn>
                  </a:cxnLst>
                  <a:rect l="0" t="0" r="r" b="b"/>
                  <a:pathLst>
                    <a:path w="94" h="32">
                      <a:moveTo>
                        <a:pt x="94" y="28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74" y="32"/>
                      </a:lnTo>
                      <a:lnTo>
                        <a:pt x="94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11" name="Freeform 1079"/>
                <p:cNvSpPr>
                  <a:spLocks noChangeAspect="1"/>
                </p:cNvSpPr>
                <p:nvPr/>
              </p:nvSpPr>
              <p:spPr bwMode="auto">
                <a:xfrm>
                  <a:off x="1374" y="1592"/>
                  <a:ext cx="94" cy="30"/>
                </a:xfrm>
                <a:custGeom>
                  <a:avLst/>
                  <a:gdLst/>
                  <a:ahLst/>
                  <a:cxnLst>
                    <a:cxn ang="0">
                      <a:pos x="94" y="26"/>
                    </a:cxn>
                    <a:cxn ang="0">
                      <a:pos x="20" y="0"/>
                    </a:cxn>
                    <a:cxn ang="0">
                      <a:pos x="0" y="4"/>
                    </a:cxn>
                    <a:cxn ang="0">
                      <a:pos x="76" y="30"/>
                    </a:cxn>
                    <a:cxn ang="0">
                      <a:pos x="94" y="26"/>
                    </a:cxn>
                  </a:cxnLst>
                  <a:rect l="0" t="0" r="r" b="b"/>
                  <a:pathLst>
                    <a:path w="94" h="30">
                      <a:moveTo>
                        <a:pt x="94" y="26"/>
                      </a:moveTo>
                      <a:lnTo>
                        <a:pt x="20" y="0"/>
                      </a:lnTo>
                      <a:lnTo>
                        <a:pt x="0" y="4"/>
                      </a:lnTo>
                      <a:lnTo>
                        <a:pt x="76" y="30"/>
                      </a:lnTo>
                      <a:lnTo>
                        <a:pt x="94" y="26"/>
                      </a:lnTo>
                      <a:close/>
                    </a:path>
                  </a:pathLst>
                </a:custGeom>
                <a:solidFill>
                  <a:srgbClr val="008827"/>
                </a:solidFill>
                <a:ln w="0">
                  <a:solidFill>
                    <a:srgbClr val="00882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12" name="Freeform 1080"/>
                <p:cNvSpPr>
                  <a:spLocks noChangeAspect="1"/>
                </p:cNvSpPr>
                <p:nvPr/>
              </p:nvSpPr>
              <p:spPr bwMode="auto">
                <a:xfrm>
                  <a:off x="1374" y="1592"/>
                  <a:ext cx="94" cy="30"/>
                </a:xfrm>
                <a:custGeom>
                  <a:avLst/>
                  <a:gdLst/>
                  <a:ahLst/>
                  <a:cxnLst>
                    <a:cxn ang="0">
                      <a:pos x="94" y="26"/>
                    </a:cxn>
                    <a:cxn ang="0">
                      <a:pos x="20" y="0"/>
                    </a:cxn>
                    <a:cxn ang="0">
                      <a:pos x="0" y="4"/>
                    </a:cxn>
                    <a:cxn ang="0">
                      <a:pos x="76" y="30"/>
                    </a:cxn>
                    <a:cxn ang="0">
                      <a:pos x="94" y="26"/>
                    </a:cxn>
                  </a:cxnLst>
                  <a:rect l="0" t="0" r="r" b="b"/>
                  <a:pathLst>
                    <a:path w="94" h="30">
                      <a:moveTo>
                        <a:pt x="94" y="26"/>
                      </a:moveTo>
                      <a:lnTo>
                        <a:pt x="20" y="0"/>
                      </a:lnTo>
                      <a:lnTo>
                        <a:pt x="0" y="4"/>
                      </a:lnTo>
                      <a:lnTo>
                        <a:pt x="76" y="30"/>
                      </a:lnTo>
                      <a:lnTo>
                        <a:pt x="94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13" name="Freeform 1081"/>
                <p:cNvSpPr>
                  <a:spLocks noChangeAspect="1"/>
                </p:cNvSpPr>
                <p:nvPr/>
              </p:nvSpPr>
              <p:spPr bwMode="auto">
                <a:xfrm>
                  <a:off x="1356" y="1596"/>
                  <a:ext cx="94" cy="30"/>
                </a:xfrm>
                <a:custGeom>
                  <a:avLst/>
                  <a:gdLst/>
                  <a:ahLst/>
                  <a:cxnLst>
                    <a:cxn ang="0">
                      <a:pos x="94" y="26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74" y="30"/>
                    </a:cxn>
                    <a:cxn ang="0">
                      <a:pos x="94" y="26"/>
                    </a:cxn>
                  </a:cxnLst>
                  <a:rect l="0" t="0" r="r" b="b"/>
                  <a:pathLst>
                    <a:path w="94" h="30">
                      <a:moveTo>
                        <a:pt x="94" y="26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74" y="30"/>
                      </a:lnTo>
                      <a:lnTo>
                        <a:pt x="94" y="26"/>
                      </a:lnTo>
                      <a:close/>
                    </a:path>
                  </a:pathLst>
                </a:custGeom>
                <a:solidFill>
                  <a:srgbClr val="00851F"/>
                </a:solidFill>
                <a:ln w="0">
                  <a:solidFill>
                    <a:srgbClr val="00851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14" name="Freeform 1082"/>
                <p:cNvSpPr>
                  <a:spLocks noChangeAspect="1"/>
                </p:cNvSpPr>
                <p:nvPr/>
              </p:nvSpPr>
              <p:spPr bwMode="auto">
                <a:xfrm>
                  <a:off x="1356" y="1596"/>
                  <a:ext cx="94" cy="30"/>
                </a:xfrm>
                <a:custGeom>
                  <a:avLst/>
                  <a:gdLst/>
                  <a:ahLst/>
                  <a:cxnLst>
                    <a:cxn ang="0">
                      <a:pos x="94" y="26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74" y="30"/>
                    </a:cxn>
                    <a:cxn ang="0">
                      <a:pos x="94" y="26"/>
                    </a:cxn>
                  </a:cxnLst>
                  <a:rect l="0" t="0" r="r" b="b"/>
                  <a:pathLst>
                    <a:path w="94" h="30">
                      <a:moveTo>
                        <a:pt x="94" y="26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74" y="30"/>
                      </a:lnTo>
                      <a:lnTo>
                        <a:pt x="94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15" name="Freeform 1083"/>
                <p:cNvSpPr>
                  <a:spLocks noChangeAspect="1"/>
                </p:cNvSpPr>
                <p:nvPr/>
              </p:nvSpPr>
              <p:spPr bwMode="auto">
                <a:xfrm>
                  <a:off x="1336" y="1602"/>
                  <a:ext cx="94" cy="26"/>
                </a:xfrm>
                <a:custGeom>
                  <a:avLst/>
                  <a:gdLst/>
                  <a:ahLst/>
                  <a:cxnLst>
                    <a:cxn ang="0">
                      <a:pos x="94" y="24"/>
                    </a:cxn>
                    <a:cxn ang="0">
                      <a:pos x="20" y="0"/>
                    </a:cxn>
                    <a:cxn ang="0">
                      <a:pos x="0" y="4"/>
                    </a:cxn>
                    <a:cxn ang="0">
                      <a:pos x="76" y="26"/>
                    </a:cxn>
                    <a:cxn ang="0">
                      <a:pos x="94" y="24"/>
                    </a:cxn>
                  </a:cxnLst>
                  <a:rect l="0" t="0" r="r" b="b"/>
                  <a:pathLst>
                    <a:path w="94" h="26">
                      <a:moveTo>
                        <a:pt x="94" y="24"/>
                      </a:moveTo>
                      <a:lnTo>
                        <a:pt x="20" y="0"/>
                      </a:lnTo>
                      <a:lnTo>
                        <a:pt x="0" y="4"/>
                      </a:lnTo>
                      <a:lnTo>
                        <a:pt x="76" y="26"/>
                      </a:lnTo>
                      <a:lnTo>
                        <a:pt x="94" y="24"/>
                      </a:lnTo>
                      <a:close/>
                    </a:path>
                  </a:pathLst>
                </a:custGeom>
                <a:solidFill>
                  <a:srgbClr val="008217"/>
                </a:solidFill>
                <a:ln w="0">
                  <a:solidFill>
                    <a:srgbClr val="00821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16" name="Freeform 1084"/>
                <p:cNvSpPr>
                  <a:spLocks noChangeAspect="1"/>
                </p:cNvSpPr>
                <p:nvPr/>
              </p:nvSpPr>
              <p:spPr bwMode="auto">
                <a:xfrm>
                  <a:off x="1336" y="1602"/>
                  <a:ext cx="94" cy="26"/>
                </a:xfrm>
                <a:custGeom>
                  <a:avLst/>
                  <a:gdLst/>
                  <a:ahLst/>
                  <a:cxnLst>
                    <a:cxn ang="0">
                      <a:pos x="94" y="24"/>
                    </a:cxn>
                    <a:cxn ang="0">
                      <a:pos x="20" y="0"/>
                    </a:cxn>
                    <a:cxn ang="0">
                      <a:pos x="0" y="4"/>
                    </a:cxn>
                    <a:cxn ang="0">
                      <a:pos x="76" y="26"/>
                    </a:cxn>
                    <a:cxn ang="0">
                      <a:pos x="94" y="24"/>
                    </a:cxn>
                  </a:cxnLst>
                  <a:rect l="0" t="0" r="r" b="b"/>
                  <a:pathLst>
                    <a:path w="94" h="26">
                      <a:moveTo>
                        <a:pt x="94" y="24"/>
                      </a:moveTo>
                      <a:lnTo>
                        <a:pt x="20" y="0"/>
                      </a:lnTo>
                      <a:lnTo>
                        <a:pt x="0" y="4"/>
                      </a:lnTo>
                      <a:lnTo>
                        <a:pt x="76" y="26"/>
                      </a:lnTo>
                      <a:lnTo>
                        <a:pt x="94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17" name="Freeform 1085"/>
                <p:cNvSpPr>
                  <a:spLocks noChangeAspect="1"/>
                </p:cNvSpPr>
                <p:nvPr/>
              </p:nvSpPr>
              <p:spPr bwMode="auto">
                <a:xfrm>
                  <a:off x="1316" y="1606"/>
                  <a:ext cx="96" cy="26"/>
                </a:xfrm>
                <a:custGeom>
                  <a:avLst/>
                  <a:gdLst/>
                  <a:ahLst/>
                  <a:cxnLst>
                    <a:cxn ang="0">
                      <a:pos x="96" y="22"/>
                    </a:cxn>
                    <a:cxn ang="0">
                      <a:pos x="20" y="0"/>
                    </a:cxn>
                    <a:cxn ang="0">
                      <a:pos x="0" y="4"/>
                    </a:cxn>
                    <a:cxn ang="0">
                      <a:pos x="76" y="26"/>
                    </a:cxn>
                    <a:cxn ang="0">
                      <a:pos x="96" y="22"/>
                    </a:cxn>
                  </a:cxnLst>
                  <a:rect l="0" t="0" r="r" b="b"/>
                  <a:pathLst>
                    <a:path w="96" h="26">
                      <a:moveTo>
                        <a:pt x="96" y="22"/>
                      </a:moveTo>
                      <a:lnTo>
                        <a:pt x="20" y="0"/>
                      </a:lnTo>
                      <a:lnTo>
                        <a:pt x="0" y="4"/>
                      </a:lnTo>
                      <a:lnTo>
                        <a:pt x="76" y="26"/>
                      </a:lnTo>
                      <a:lnTo>
                        <a:pt x="96" y="22"/>
                      </a:lnTo>
                      <a:close/>
                    </a:path>
                  </a:pathLst>
                </a:custGeom>
                <a:solidFill>
                  <a:srgbClr val="007E0E"/>
                </a:solidFill>
                <a:ln w="0">
                  <a:solidFill>
                    <a:srgbClr val="007E0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18" name="Freeform 1086"/>
                <p:cNvSpPr>
                  <a:spLocks noChangeAspect="1"/>
                </p:cNvSpPr>
                <p:nvPr/>
              </p:nvSpPr>
              <p:spPr bwMode="auto">
                <a:xfrm>
                  <a:off x="1316" y="1606"/>
                  <a:ext cx="96" cy="26"/>
                </a:xfrm>
                <a:custGeom>
                  <a:avLst/>
                  <a:gdLst/>
                  <a:ahLst/>
                  <a:cxnLst>
                    <a:cxn ang="0">
                      <a:pos x="96" y="22"/>
                    </a:cxn>
                    <a:cxn ang="0">
                      <a:pos x="20" y="0"/>
                    </a:cxn>
                    <a:cxn ang="0">
                      <a:pos x="0" y="4"/>
                    </a:cxn>
                    <a:cxn ang="0">
                      <a:pos x="76" y="26"/>
                    </a:cxn>
                    <a:cxn ang="0">
                      <a:pos x="96" y="22"/>
                    </a:cxn>
                  </a:cxnLst>
                  <a:rect l="0" t="0" r="r" b="b"/>
                  <a:pathLst>
                    <a:path w="96" h="26">
                      <a:moveTo>
                        <a:pt x="96" y="22"/>
                      </a:moveTo>
                      <a:lnTo>
                        <a:pt x="20" y="0"/>
                      </a:lnTo>
                      <a:lnTo>
                        <a:pt x="0" y="4"/>
                      </a:lnTo>
                      <a:lnTo>
                        <a:pt x="76" y="26"/>
                      </a:lnTo>
                      <a:lnTo>
                        <a:pt x="9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19" name="Freeform 1087"/>
                <p:cNvSpPr>
                  <a:spLocks noChangeAspect="1"/>
                </p:cNvSpPr>
                <p:nvPr/>
              </p:nvSpPr>
              <p:spPr bwMode="auto">
                <a:xfrm>
                  <a:off x="1296" y="1610"/>
                  <a:ext cx="96" cy="24"/>
                </a:xfrm>
                <a:custGeom>
                  <a:avLst/>
                  <a:gdLst/>
                  <a:ahLst/>
                  <a:cxnLst>
                    <a:cxn ang="0">
                      <a:pos x="96" y="22"/>
                    </a:cxn>
                    <a:cxn ang="0">
                      <a:pos x="20" y="0"/>
                    </a:cxn>
                    <a:cxn ang="0">
                      <a:pos x="0" y="4"/>
                    </a:cxn>
                    <a:cxn ang="0">
                      <a:pos x="76" y="24"/>
                    </a:cxn>
                    <a:cxn ang="0">
                      <a:pos x="96" y="22"/>
                    </a:cxn>
                  </a:cxnLst>
                  <a:rect l="0" t="0" r="r" b="b"/>
                  <a:pathLst>
                    <a:path w="96" h="24">
                      <a:moveTo>
                        <a:pt x="96" y="22"/>
                      </a:moveTo>
                      <a:lnTo>
                        <a:pt x="20" y="0"/>
                      </a:lnTo>
                      <a:lnTo>
                        <a:pt x="0" y="4"/>
                      </a:lnTo>
                      <a:lnTo>
                        <a:pt x="76" y="24"/>
                      </a:lnTo>
                      <a:lnTo>
                        <a:pt x="96" y="22"/>
                      </a:lnTo>
                      <a:close/>
                    </a:path>
                  </a:pathLst>
                </a:custGeom>
                <a:solidFill>
                  <a:srgbClr val="007907"/>
                </a:solidFill>
                <a:ln w="0">
                  <a:solidFill>
                    <a:srgbClr val="00790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20" name="Freeform 1088"/>
                <p:cNvSpPr>
                  <a:spLocks noChangeAspect="1"/>
                </p:cNvSpPr>
                <p:nvPr/>
              </p:nvSpPr>
              <p:spPr bwMode="auto">
                <a:xfrm>
                  <a:off x="1296" y="1610"/>
                  <a:ext cx="96" cy="24"/>
                </a:xfrm>
                <a:custGeom>
                  <a:avLst/>
                  <a:gdLst/>
                  <a:ahLst/>
                  <a:cxnLst>
                    <a:cxn ang="0">
                      <a:pos x="96" y="22"/>
                    </a:cxn>
                    <a:cxn ang="0">
                      <a:pos x="20" y="0"/>
                    </a:cxn>
                    <a:cxn ang="0">
                      <a:pos x="0" y="4"/>
                    </a:cxn>
                    <a:cxn ang="0">
                      <a:pos x="76" y="24"/>
                    </a:cxn>
                    <a:cxn ang="0">
                      <a:pos x="96" y="22"/>
                    </a:cxn>
                  </a:cxnLst>
                  <a:rect l="0" t="0" r="r" b="b"/>
                  <a:pathLst>
                    <a:path w="96" h="24">
                      <a:moveTo>
                        <a:pt x="96" y="22"/>
                      </a:moveTo>
                      <a:lnTo>
                        <a:pt x="20" y="0"/>
                      </a:lnTo>
                      <a:lnTo>
                        <a:pt x="0" y="4"/>
                      </a:lnTo>
                      <a:lnTo>
                        <a:pt x="76" y="24"/>
                      </a:lnTo>
                      <a:lnTo>
                        <a:pt x="9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21" name="Freeform 1089"/>
                <p:cNvSpPr>
                  <a:spLocks noChangeAspect="1"/>
                </p:cNvSpPr>
                <p:nvPr/>
              </p:nvSpPr>
              <p:spPr bwMode="auto">
                <a:xfrm>
                  <a:off x="1276" y="1614"/>
                  <a:ext cx="96" cy="20"/>
                </a:xfrm>
                <a:custGeom>
                  <a:avLst/>
                  <a:gdLst/>
                  <a:ahLst/>
                  <a:cxnLst>
                    <a:cxn ang="0">
                      <a:pos x="96" y="20"/>
                    </a:cxn>
                    <a:cxn ang="0">
                      <a:pos x="20" y="0"/>
                    </a:cxn>
                    <a:cxn ang="0">
                      <a:pos x="0" y="2"/>
                    </a:cxn>
                    <a:cxn ang="0">
                      <a:pos x="76" y="20"/>
                    </a:cxn>
                    <a:cxn ang="0">
                      <a:pos x="96" y="20"/>
                    </a:cxn>
                  </a:cxnLst>
                  <a:rect l="0" t="0" r="r" b="b"/>
                  <a:pathLst>
                    <a:path w="96" h="20">
                      <a:moveTo>
                        <a:pt x="96" y="20"/>
                      </a:moveTo>
                      <a:lnTo>
                        <a:pt x="20" y="0"/>
                      </a:lnTo>
                      <a:lnTo>
                        <a:pt x="0" y="2"/>
                      </a:lnTo>
                      <a:lnTo>
                        <a:pt x="76" y="20"/>
                      </a:lnTo>
                      <a:lnTo>
                        <a:pt x="96" y="20"/>
                      </a:lnTo>
                      <a:close/>
                    </a:path>
                  </a:pathLst>
                </a:custGeom>
                <a:solidFill>
                  <a:srgbClr val="007300"/>
                </a:solidFill>
                <a:ln w="0">
                  <a:solidFill>
                    <a:srgbClr val="0073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22" name="Freeform 1090"/>
                <p:cNvSpPr>
                  <a:spLocks noChangeAspect="1"/>
                </p:cNvSpPr>
                <p:nvPr/>
              </p:nvSpPr>
              <p:spPr bwMode="auto">
                <a:xfrm>
                  <a:off x="1276" y="1614"/>
                  <a:ext cx="96" cy="20"/>
                </a:xfrm>
                <a:custGeom>
                  <a:avLst/>
                  <a:gdLst/>
                  <a:ahLst/>
                  <a:cxnLst>
                    <a:cxn ang="0">
                      <a:pos x="96" y="20"/>
                    </a:cxn>
                    <a:cxn ang="0">
                      <a:pos x="20" y="0"/>
                    </a:cxn>
                    <a:cxn ang="0">
                      <a:pos x="0" y="2"/>
                    </a:cxn>
                    <a:cxn ang="0">
                      <a:pos x="76" y="20"/>
                    </a:cxn>
                    <a:cxn ang="0">
                      <a:pos x="96" y="20"/>
                    </a:cxn>
                  </a:cxnLst>
                  <a:rect l="0" t="0" r="r" b="b"/>
                  <a:pathLst>
                    <a:path w="96" h="20">
                      <a:moveTo>
                        <a:pt x="96" y="20"/>
                      </a:moveTo>
                      <a:lnTo>
                        <a:pt x="20" y="0"/>
                      </a:lnTo>
                      <a:lnTo>
                        <a:pt x="0" y="2"/>
                      </a:lnTo>
                      <a:lnTo>
                        <a:pt x="76" y="20"/>
                      </a:lnTo>
                      <a:lnTo>
                        <a:pt x="9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23" name="Freeform 1091"/>
                <p:cNvSpPr>
                  <a:spLocks noChangeAspect="1"/>
                </p:cNvSpPr>
                <p:nvPr/>
              </p:nvSpPr>
              <p:spPr bwMode="auto">
                <a:xfrm>
                  <a:off x="1254" y="1616"/>
                  <a:ext cx="98" cy="20"/>
                </a:xfrm>
                <a:custGeom>
                  <a:avLst/>
                  <a:gdLst/>
                  <a:ahLst/>
                  <a:cxnLst>
                    <a:cxn ang="0">
                      <a:pos x="98" y="18"/>
                    </a:cxn>
                    <a:cxn ang="0">
                      <a:pos x="22" y="0"/>
                    </a:cxn>
                    <a:cxn ang="0">
                      <a:pos x="0" y="4"/>
                    </a:cxn>
                    <a:cxn ang="0">
                      <a:pos x="76" y="20"/>
                    </a:cxn>
                    <a:cxn ang="0">
                      <a:pos x="98" y="18"/>
                    </a:cxn>
                  </a:cxnLst>
                  <a:rect l="0" t="0" r="r" b="b"/>
                  <a:pathLst>
                    <a:path w="98" h="20">
                      <a:moveTo>
                        <a:pt x="98" y="18"/>
                      </a:moveTo>
                      <a:lnTo>
                        <a:pt x="22" y="0"/>
                      </a:lnTo>
                      <a:lnTo>
                        <a:pt x="0" y="4"/>
                      </a:lnTo>
                      <a:lnTo>
                        <a:pt x="76" y="20"/>
                      </a:lnTo>
                      <a:lnTo>
                        <a:pt x="98" y="18"/>
                      </a:lnTo>
                      <a:close/>
                    </a:path>
                  </a:pathLst>
                </a:custGeom>
                <a:solidFill>
                  <a:srgbClr val="006C00"/>
                </a:solidFill>
                <a:ln w="0">
                  <a:solidFill>
                    <a:srgbClr val="006C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24" name="Freeform 1092"/>
                <p:cNvSpPr>
                  <a:spLocks noChangeAspect="1"/>
                </p:cNvSpPr>
                <p:nvPr/>
              </p:nvSpPr>
              <p:spPr bwMode="auto">
                <a:xfrm>
                  <a:off x="1254" y="1616"/>
                  <a:ext cx="98" cy="20"/>
                </a:xfrm>
                <a:custGeom>
                  <a:avLst/>
                  <a:gdLst/>
                  <a:ahLst/>
                  <a:cxnLst>
                    <a:cxn ang="0">
                      <a:pos x="98" y="18"/>
                    </a:cxn>
                    <a:cxn ang="0">
                      <a:pos x="22" y="0"/>
                    </a:cxn>
                    <a:cxn ang="0">
                      <a:pos x="0" y="4"/>
                    </a:cxn>
                    <a:cxn ang="0">
                      <a:pos x="76" y="20"/>
                    </a:cxn>
                    <a:cxn ang="0">
                      <a:pos x="98" y="18"/>
                    </a:cxn>
                  </a:cxnLst>
                  <a:rect l="0" t="0" r="r" b="b"/>
                  <a:pathLst>
                    <a:path w="98" h="20">
                      <a:moveTo>
                        <a:pt x="98" y="18"/>
                      </a:moveTo>
                      <a:lnTo>
                        <a:pt x="22" y="0"/>
                      </a:lnTo>
                      <a:lnTo>
                        <a:pt x="0" y="4"/>
                      </a:lnTo>
                      <a:lnTo>
                        <a:pt x="76" y="20"/>
                      </a:lnTo>
                      <a:lnTo>
                        <a:pt x="98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25" name="Freeform 1093"/>
                <p:cNvSpPr>
                  <a:spLocks noChangeAspect="1"/>
                </p:cNvSpPr>
                <p:nvPr/>
              </p:nvSpPr>
              <p:spPr bwMode="auto">
                <a:xfrm>
                  <a:off x="1234" y="1620"/>
                  <a:ext cx="96" cy="16"/>
                </a:xfrm>
                <a:custGeom>
                  <a:avLst/>
                  <a:gdLst/>
                  <a:ahLst/>
                  <a:cxnLst>
                    <a:cxn ang="0">
                      <a:pos x="96" y="16"/>
                    </a:cxn>
                    <a:cxn ang="0">
                      <a:pos x="20" y="0"/>
                    </a:cxn>
                    <a:cxn ang="0">
                      <a:pos x="0" y="4"/>
                    </a:cxn>
                    <a:cxn ang="0">
                      <a:pos x="76" y="16"/>
                    </a:cxn>
                    <a:cxn ang="0">
                      <a:pos x="96" y="16"/>
                    </a:cxn>
                  </a:cxnLst>
                  <a:rect l="0" t="0" r="r" b="b"/>
                  <a:pathLst>
                    <a:path w="96" h="16">
                      <a:moveTo>
                        <a:pt x="96" y="16"/>
                      </a:moveTo>
                      <a:lnTo>
                        <a:pt x="20" y="0"/>
                      </a:lnTo>
                      <a:lnTo>
                        <a:pt x="0" y="4"/>
                      </a:lnTo>
                      <a:lnTo>
                        <a:pt x="76" y="16"/>
                      </a:lnTo>
                      <a:lnTo>
                        <a:pt x="96" y="16"/>
                      </a:lnTo>
                      <a:close/>
                    </a:path>
                  </a:pathLst>
                </a:custGeom>
                <a:solidFill>
                  <a:srgbClr val="006500"/>
                </a:solidFill>
                <a:ln w="0">
                  <a:solidFill>
                    <a:srgbClr val="0065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26" name="Freeform 1094"/>
                <p:cNvSpPr>
                  <a:spLocks noChangeAspect="1"/>
                </p:cNvSpPr>
                <p:nvPr/>
              </p:nvSpPr>
              <p:spPr bwMode="auto">
                <a:xfrm>
                  <a:off x="1234" y="1620"/>
                  <a:ext cx="96" cy="16"/>
                </a:xfrm>
                <a:custGeom>
                  <a:avLst/>
                  <a:gdLst/>
                  <a:ahLst/>
                  <a:cxnLst>
                    <a:cxn ang="0">
                      <a:pos x="96" y="16"/>
                    </a:cxn>
                    <a:cxn ang="0">
                      <a:pos x="20" y="0"/>
                    </a:cxn>
                    <a:cxn ang="0">
                      <a:pos x="0" y="4"/>
                    </a:cxn>
                    <a:cxn ang="0">
                      <a:pos x="76" y="16"/>
                    </a:cxn>
                    <a:cxn ang="0">
                      <a:pos x="96" y="16"/>
                    </a:cxn>
                  </a:cxnLst>
                  <a:rect l="0" t="0" r="r" b="b"/>
                  <a:pathLst>
                    <a:path w="96" h="16">
                      <a:moveTo>
                        <a:pt x="96" y="16"/>
                      </a:moveTo>
                      <a:lnTo>
                        <a:pt x="20" y="0"/>
                      </a:lnTo>
                      <a:lnTo>
                        <a:pt x="0" y="4"/>
                      </a:lnTo>
                      <a:lnTo>
                        <a:pt x="76" y="16"/>
                      </a:lnTo>
                      <a:lnTo>
                        <a:pt x="96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27" name="Freeform 1095"/>
                <p:cNvSpPr>
                  <a:spLocks noChangeAspect="1"/>
                </p:cNvSpPr>
                <p:nvPr/>
              </p:nvSpPr>
              <p:spPr bwMode="auto">
                <a:xfrm>
                  <a:off x="1212" y="1624"/>
                  <a:ext cx="98" cy="14"/>
                </a:xfrm>
                <a:custGeom>
                  <a:avLst/>
                  <a:gdLst/>
                  <a:ahLst/>
                  <a:cxnLst>
                    <a:cxn ang="0">
                      <a:pos x="98" y="12"/>
                    </a:cxn>
                    <a:cxn ang="0">
                      <a:pos x="22" y="0"/>
                    </a:cxn>
                    <a:cxn ang="0">
                      <a:pos x="0" y="4"/>
                    </a:cxn>
                    <a:cxn ang="0">
                      <a:pos x="76" y="14"/>
                    </a:cxn>
                    <a:cxn ang="0">
                      <a:pos x="98" y="12"/>
                    </a:cxn>
                  </a:cxnLst>
                  <a:rect l="0" t="0" r="r" b="b"/>
                  <a:pathLst>
                    <a:path w="98" h="14">
                      <a:moveTo>
                        <a:pt x="98" y="12"/>
                      </a:moveTo>
                      <a:lnTo>
                        <a:pt x="22" y="0"/>
                      </a:lnTo>
                      <a:lnTo>
                        <a:pt x="0" y="4"/>
                      </a:lnTo>
                      <a:lnTo>
                        <a:pt x="76" y="14"/>
                      </a:lnTo>
                      <a:lnTo>
                        <a:pt x="98" y="12"/>
                      </a:lnTo>
                      <a:close/>
                    </a:path>
                  </a:pathLst>
                </a:custGeom>
                <a:solidFill>
                  <a:srgbClr val="005E00"/>
                </a:solidFill>
                <a:ln w="0">
                  <a:solidFill>
                    <a:srgbClr val="005E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28" name="Freeform 1096"/>
                <p:cNvSpPr>
                  <a:spLocks noChangeAspect="1"/>
                </p:cNvSpPr>
                <p:nvPr/>
              </p:nvSpPr>
              <p:spPr bwMode="auto">
                <a:xfrm>
                  <a:off x="1212" y="1624"/>
                  <a:ext cx="98" cy="14"/>
                </a:xfrm>
                <a:custGeom>
                  <a:avLst/>
                  <a:gdLst/>
                  <a:ahLst/>
                  <a:cxnLst>
                    <a:cxn ang="0">
                      <a:pos x="98" y="12"/>
                    </a:cxn>
                    <a:cxn ang="0">
                      <a:pos x="22" y="0"/>
                    </a:cxn>
                    <a:cxn ang="0">
                      <a:pos x="0" y="4"/>
                    </a:cxn>
                    <a:cxn ang="0">
                      <a:pos x="76" y="14"/>
                    </a:cxn>
                    <a:cxn ang="0">
                      <a:pos x="98" y="12"/>
                    </a:cxn>
                  </a:cxnLst>
                  <a:rect l="0" t="0" r="r" b="b"/>
                  <a:pathLst>
                    <a:path w="98" h="14">
                      <a:moveTo>
                        <a:pt x="98" y="12"/>
                      </a:moveTo>
                      <a:lnTo>
                        <a:pt x="22" y="0"/>
                      </a:lnTo>
                      <a:lnTo>
                        <a:pt x="0" y="4"/>
                      </a:lnTo>
                      <a:lnTo>
                        <a:pt x="76" y="14"/>
                      </a:lnTo>
                      <a:lnTo>
                        <a:pt x="98" y="1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29" name="Freeform 1097"/>
                <p:cNvSpPr>
                  <a:spLocks noChangeAspect="1"/>
                </p:cNvSpPr>
                <p:nvPr/>
              </p:nvSpPr>
              <p:spPr bwMode="auto">
                <a:xfrm>
                  <a:off x="1190" y="1628"/>
                  <a:ext cx="98" cy="12"/>
                </a:xfrm>
                <a:custGeom>
                  <a:avLst/>
                  <a:gdLst/>
                  <a:ahLst/>
                  <a:cxnLst>
                    <a:cxn ang="0">
                      <a:pos x="98" y="10"/>
                    </a:cxn>
                    <a:cxn ang="0">
                      <a:pos x="22" y="0"/>
                    </a:cxn>
                    <a:cxn ang="0">
                      <a:pos x="0" y="4"/>
                    </a:cxn>
                    <a:cxn ang="0">
                      <a:pos x="78" y="12"/>
                    </a:cxn>
                    <a:cxn ang="0">
                      <a:pos x="98" y="10"/>
                    </a:cxn>
                  </a:cxnLst>
                  <a:rect l="0" t="0" r="r" b="b"/>
                  <a:pathLst>
                    <a:path w="98" h="12">
                      <a:moveTo>
                        <a:pt x="98" y="10"/>
                      </a:moveTo>
                      <a:lnTo>
                        <a:pt x="22" y="0"/>
                      </a:lnTo>
                      <a:lnTo>
                        <a:pt x="0" y="4"/>
                      </a:lnTo>
                      <a:lnTo>
                        <a:pt x="78" y="12"/>
                      </a:lnTo>
                      <a:lnTo>
                        <a:pt x="98" y="10"/>
                      </a:lnTo>
                      <a:close/>
                    </a:path>
                  </a:pathLst>
                </a:custGeom>
                <a:solidFill>
                  <a:srgbClr val="005500"/>
                </a:solidFill>
                <a:ln w="0">
                  <a:solidFill>
                    <a:srgbClr val="0055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30" name="Freeform 1098"/>
                <p:cNvSpPr>
                  <a:spLocks noChangeAspect="1"/>
                </p:cNvSpPr>
                <p:nvPr/>
              </p:nvSpPr>
              <p:spPr bwMode="auto">
                <a:xfrm>
                  <a:off x="1190" y="1628"/>
                  <a:ext cx="98" cy="12"/>
                </a:xfrm>
                <a:custGeom>
                  <a:avLst/>
                  <a:gdLst/>
                  <a:ahLst/>
                  <a:cxnLst>
                    <a:cxn ang="0">
                      <a:pos x="98" y="10"/>
                    </a:cxn>
                    <a:cxn ang="0">
                      <a:pos x="22" y="0"/>
                    </a:cxn>
                    <a:cxn ang="0">
                      <a:pos x="0" y="4"/>
                    </a:cxn>
                    <a:cxn ang="0">
                      <a:pos x="78" y="12"/>
                    </a:cxn>
                    <a:cxn ang="0">
                      <a:pos x="98" y="10"/>
                    </a:cxn>
                  </a:cxnLst>
                  <a:rect l="0" t="0" r="r" b="b"/>
                  <a:pathLst>
                    <a:path w="98" h="12">
                      <a:moveTo>
                        <a:pt x="98" y="10"/>
                      </a:moveTo>
                      <a:lnTo>
                        <a:pt x="22" y="0"/>
                      </a:lnTo>
                      <a:lnTo>
                        <a:pt x="0" y="4"/>
                      </a:lnTo>
                      <a:lnTo>
                        <a:pt x="78" y="12"/>
                      </a:lnTo>
                      <a:lnTo>
                        <a:pt x="98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31" name="Freeform 1099"/>
                <p:cNvSpPr>
                  <a:spLocks noChangeAspect="1"/>
                </p:cNvSpPr>
                <p:nvPr/>
              </p:nvSpPr>
              <p:spPr bwMode="auto">
                <a:xfrm>
                  <a:off x="1168" y="1632"/>
                  <a:ext cx="100" cy="10"/>
                </a:xfrm>
                <a:custGeom>
                  <a:avLst/>
                  <a:gdLst/>
                  <a:ahLst/>
                  <a:cxnLst>
                    <a:cxn ang="0">
                      <a:pos x="100" y="8"/>
                    </a:cxn>
                    <a:cxn ang="0">
                      <a:pos x="22" y="0"/>
                    </a:cxn>
                    <a:cxn ang="0">
                      <a:pos x="0" y="4"/>
                    </a:cxn>
                    <a:cxn ang="0">
                      <a:pos x="78" y="10"/>
                    </a:cxn>
                    <a:cxn ang="0">
                      <a:pos x="100" y="8"/>
                    </a:cxn>
                  </a:cxnLst>
                  <a:rect l="0" t="0" r="r" b="b"/>
                  <a:pathLst>
                    <a:path w="100" h="10">
                      <a:moveTo>
                        <a:pt x="100" y="8"/>
                      </a:moveTo>
                      <a:lnTo>
                        <a:pt x="22" y="0"/>
                      </a:lnTo>
                      <a:lnTo>
                        <a:pt x="0" y="4"/>
                      </a:lnTo>
                      <a:lnTo>
                        <a:pt x="78" y="10"/>
                      </a:lnTo>
                      <a:lnTo>
                        <a:pt x="100" y="8"/>
                      </a:lnTo>
                      <a:close/>
                    </a:path>
                  </a:pathLst>
                </a:custGeom>
                <a:solidFill>
                  <a:srgbClr val="004D00"/>
                </a:solidFill>
                <a:ln w="0">
                  <a:solidFill>
                    <a:srgbClr val="004D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32" name="Freeform 1100"/>
                <p:cNvSpPr>
                  <a:spLocks noChangeAspect="1"/>
                </p:cNvSpPr>
                <p:nvPr/>
              </p:nvSpPr>
              <p:spPr bwMode="auto">
                <a:xfrm>
                  <a:off x="1168" y="1632"/>
                  <a:ext cx="100" cy="10"/>
                </a:xfrm>
                <a:custGeom>
                  <a:avLst/>
                  <a:gdLst/>
                  <a:ahLst/>
                  <a:cxnLst>
                    <a:cxn ang="0">
                      <a:pos x="100" y="8"/>
                    </a:cxn>
                    <a:cxn ang="0">
                      <a:pos x="22" y="0"/>
                    </a:cxn>
                    <a:cxn ang="0">
                      <a:pos x="0" y="4"/>
                    </a:cxn>
                    <a:cxn ang="0">
                      <a:pos x="78" y="10"/>
                    </a:cxn>
                    <a:cxn ang="0">
                      <a:pos x="100" y="8"/>
                    </a:cxn>
                  </a:cxnLst>
                  <a:rect l="0" t="0" r="r" b="b"/>
                  <a:pathLst>
                    <a:path w="100" h="10">
                      <a:moveTo>
                        <a:pt x="100" y="8"/>
                      </a:moveTo>
                      <a:lnTo>
                        <a:pt x="22" y="0"/>
                      </a:lnTo>
                      <a:lnTo>
                        <a:pt x="0" y="4"/>
                      </a:lnTo>
                      <a:lnTo>
                        <a:pt x="78" y="10"/>
                      </a:lnTo>
                      <a:lnTo>
                        <a:pt x="100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33" name="Freeform 1101"/>
                <p:cNvSpPr>
                  <a:spLocks noChangeAspect="1"/>
                </p:cNvSpPr>
                <p:nvPr/>
              </p:nvSpPr>
              <p:spPr bwMode="auto">
                <a:xfrm>
                  <a:off x="1146" y="1636"/>
                  <a:ext cx="100" cy="8"/>
                </a:xfrm>
                <a:custGeom>
                  <a:avLst/>
                  <a:gdLst/>
                  <a:ahLst/>
                  <a:cxnLst>
                    <a:cxn ang="0">
                      <a:pos x="100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76" y="8"/>
                    </a:cxn>
                    <a:cxn ang="0">
                      <a:pos x="100" y="6"/>
                    </a:cxn>
                  </a:cxnLst>
                  <a:rect l="0" t="0" r="r" b="b"/>
                  <a:pathLst>
                    <a:path w="100" h="8">
                      <a:moveTo>
                        <a:pt x="100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76" y="8"/>
                      </a:lnTo>
                      <a:lnTo>
                        <a:pt x="100" y="6"/>
                      </a:lnTo>
                      <a:close/>
                    </a:path>
                  </a:pathLst>
                </a:custGeom>
                <a:solidFill>
                  <a:srgbClr val="004500"/>
                </a:solidFill>
                <a:ln w="0">
                  <a:solidFill>
                    <a:srgbClr val="0045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34" name="Freeform 1102"/>
                <p:cNvSpPr>
                  <a:spLocks noChangeAspect="1"/>
                </p:cNvSpPr>
                <p:nvPr/>
              </p:nvSpPr>
              <p:spPr bwMode="auto">
                <a:xfrm>
                  <a:off x="1146" y="1636"/>
                  <a:ext cx="100" cy="8"/>
                </a:xfrm>
                <a:custGeom>
                  <a:avLst/>
                  <a:gdLst/>
                  <a:ahLst/>
                  <a:cxnLst>
                    <a:cxn ang="0">
                      <a:pos x="100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76" y="8"/>
                    </a:cxn>
                    <a:cxn ang="0">
                      <a:pos x="100" y="6"/>
                    </a:cxn>
                  </a:cxnLst>
                  <a:rect l="0" t="0" r="r" b="b"/>
                  <a:pathLst>
                    <a:path w="100" h="8">
                      <a:moveTo>
                        <a:pt x="100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76" y="8"/>
                      </a:lnTo>
                      <a:lnTo>
                        <a:pt x="10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35" name="Freeform 1103"/>
                <p:cNvSpPr>
                  <a:spLocks noChangeAspect="1"/>
                </p:cNvSpPr>
                <p:nvPr/>
              </p:nvSpPr>
              <p:spPr bwMode="auto">
                <a:xfrm>
                  <a:off x="1124" y="1642"/>
                  <a:ext cx="98" cy="6"/>
                </a:xfrm>
                <a:custGeom>
                  <a:avLst/>
                  <a:gdLst/>
                  <a:ahLst/>
                  <a:cxnLst>
                    <a:cxn ang="0">
                      <a:pos x="98" y="2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76" y="6"/>
                    </a:cxn>
                    <a:cxn ang="0">
                      <a:pos x="98" y="2"/>
                    </a:cxn>
                  </a:cxnLst>
                  <a:rect l="0" t="0" r="r" b="b"/>
                  <a:pathLst>
                    <a:path w="98" h="6">
                      <a:moveTo>
                        <a:pt x="98" y="2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76" y="6"/>
                      </a:lnTo>
                      <a:lnTo>
                        <a:pt x="98" y="2"/>
                      </a:lnTo>
                      <a:close/>
                    </a:path>
                  </a:pathLst>
                </a:custGeom>
                <a:solidFill>
                  <a:srgbClr val="003C0D"/>
                </a:solidFill>
                <a:ln w="0">
                  <a:solidFill>
                    <a:srgbClr val="003C0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36" name="Freeform 1104"/>
                <p:cNvSpPr>
                  <a:spLocks noChangeAspect="1"/>
                </p:cNvSpPr>
                <p:nvPr/>
              </p:nvSpPr>
              <p:spPr bwMode="auto">
                <a:xfrm>
                  <a:off x="1124" y="1642"/>
                  <a:ext cx="98" cy="6"/>
                </a:xfrm>
                <a:custGeom>
                  <a:avLst/>
                  <a:gdLst/>
                  <a:ahLst/>
                  <a:cxnLst>
                    <a:cxn ang="0">
                      <a:pos x="98" y="2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76" y="6"/>
                    </a:cxn>
                    <a:cxn ang="0">
                      <a:pos x="98" y="2"/>
                    </a:cxn>
                  </a:cxnLst>
                  <a:rect l="0" t="0" r="r" b="b"/>
                  <a:pathLst>
                    <a:path w="98" h="6">
                      <a:moveTo>
                        <a:pt x="98" y="2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76" y="6"/>
                      </a:lnTo>
                      <a:lnTo>
                        <a:pt x="98" y="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37" name="Freeform 1105"/>
                <p:cNvSpPr>
                  <a:spLocks noChangeAspect="1"/>
                </p:cNvSpPr>
                <p:nvPr/>
              </p:nvSpPr>
              <p:spPr bwMode="auto">
                <a:xfrm>
                  <a:off x="1102" y="1648"/>
                  <a:ext cx="98" cy="10"/>
                </a:xfrm>
                <a:custGeom>
                  <a:avLst/>
                  <a:gdLst/>
                  <a:ahLst/>
                  <a:cxnLst>
                    <a:cxn ang="0">
                      <a:pos x="98" y="0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76" y="6"/>
                    </a:cxn>
                    <a:cxn ang="0">
                      <a:pos x="98" y="0"/>
                    </a:cxn>
                  </a:cxnLst>
                  <a:rect l="0" t="0" r="r" b="b"/>
                  <a:pathLst>
                    <a:path w="98" h="10">
                      <a:moveTo>
                        <a:pt x="98" y="0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76" y="6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rgbClr val="003421"/>
                </a:solidFill>
                <a:ln w="0">
                  <a:solidFill>
                    <a:srgbClr val="00342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38" name="Freeform 1106"/>
                <p:cNvSpPr>
                  <a:spLocks noChangeAspect="1"/>
                </p:cNvSpPr>
                <p:nvPr/>
              </p:nvSpPr>
              <p:spPr bwMode="auto">
                <a:xfrm>
                  <a:off x="1102" y="1648"/>
                  <a:ext cx="98" cy="10"/>
                </a:xfrm>
                <a:custGeom>
                  <a:avLst/>
                  <a:gdLst/>
                  <a:ahLst/>
                  <a:cxnLst>
                    <a:cxn ang="0">
                      <a:pos x="98" y="0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76" y="6"/>
                    </a:cxn>
                    <a:cxn ang="0">
                      <a:pos x="98" y="0"/>
                    </a:cxn>
                  </a:cxnLst>
                  <a:rect l="0" t="0" r="r" b="b"/>
                  <a:pathLst>
                    <a:path w="98" h="10">
                      <a:moveTo>
                        <a:pt x="98" y="0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76" y="6"/>
                      </a:lnTo>
                      <a:lnTo>
                        <a:pt x="98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39" name="Freeform 1107"/>
                <p:cNvSpPr>
                  <a:spLocks noChangeAspect="1"/>
                </p:cNvSpPr>
                <p:nvPr/>
              </p:nvSpPr>
              <p:spPr bwMode="auto">
                <a:xfrm>
                  <a:off x="1078" y="1654"/>
                  <a:ext cx="100" cy="16"/>
                </a:xfrm>
                <a:custGeom>
                  <a:avLst/>
                  <a:gdLst/>
                  <a:ahLst/>
                  <a:cxnLst>
                    <a:cxn ang="0">
                      <a:pos x="100" y="0"/>
                    </a:cxn>
                    <a:cxn ang="0">
                      <a:pos x="24" y="4"/>
                    </a:cxn>
                    <a:cxn ang="0">
                      <a:pos x="0" y="16"/>
                    </a:cxn>
                    <a:cxn ang="0">
                      <a:pos x="76" y="10"/>
                    </a:cxn>
                    <a:cxn ang="0">
                      <a:pos x="100" y="0"/>
                    </a:cxn>
                  </a:cxnLst>
                  <a:rect l="0" t="0" r="r" b="b"/>
                  <a:pathLst>
                    <a:path w="100" h="16">
                      <a:moveTo>
                        <a:pt x="100" y="0"/>
                      </a:moveTo>
                      <a:lnTo>
                        <a:pt x="24" y="4"/>
                      </a:lnTo>
                      <a:lnTo>
                        <a:pt x="0" y="16"/>
                      </a:lnTo>
                      <a:lnTo>
                        <a:pt x="76" y="10"/>
                      </a:lnTo>
                      <a:lnTo>
                        <a:pt x="100" y="0"/>
                      </a:lnTo>
                      <a:close/>
                    </a:path>
                  </a:pathLst>
                </a:custGeom>
                <a:solidFill>
                  <a:srgbClr val="002C40"/>
                </a:solidFill>
                <a:ln w="0">
                  <a:solidFill>
                    <a:srgbClr val="002C4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40" name="Freeform 1108"/>
                <p:cNvSpPr>
                  <a:spLocks noChangeAspect="1"/>
                </p:cNvSpPr>
                <p:nvPr/>
              </p:nvSpPr>
              <p:spPr bwMode="auto">
                <a:xfrm>
                  <a:off x="1078" y="1654"/>
                  <a:ext cx="100" cy="16"/>
                </a:xfrm>
                <a:custGeom>
                  <a:avLst/>
                  <a:gdLst/>
                  <a:ahLst/>
                  <a:cxnLst>
                    <a:cxn ang="0">
                      <a:pos x="100" y="0"/>
                    </a:cxn>
                    <a:cxn ang="0">
                      <a:pos x="24" y="4"/>
                    </a:cxn>
                    <a:cxn ang="0">
                      <a:pos x="0" y="16"/>
                    </a:cxn>
                    <a:cxn ang="0">
                      <a:pos x="76" y="10"/>
                    </a:cxn>
                    <a:cxn ang="0">
                      <a:pos x="100" y="0"/>
                    </a:cxn>
                  </a:cxnLst>
                  <a:rect l="0" t="0" r="r" b="b"/>
                  <a:pathLst>
                    <a:path w="100" h="16">
                      <a:moveTo>
                        <a:pt x="100" y="0"/>
                      </a:moveTo>
                      <a:lnTo>
                        <a:pt x="24" y="4"/>
                      </a:lnTo>
                      <a:lnTo>
                        <a:pt x="0" y="16"/>
                      </a:lnTo>
                      <a:lnTo>
                        <a:pt x="76" y="10"/>
                      </a:lnTo>
                      <a:lnTo>
                        <a:pt x="10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41" name="Freeform 1109"/>
                <p:cNvSpPr>
                  <a:spLocks noChangeAspect="1"/>
                </p:cNvSpPr>
                <p:nvPr/>
              </p:nvSpPr>
              <p:spPr bwMode="auto">
                <a:xfrm>
                  <a:off x="1054" y="1664"/>
                  <a:ext cx="100" cy="20"/>
                </a:xfrm>
                <a:custGeom>
                  <a:avLst/>
                  <a:gdLst/>
                  <a:ahLst/>
                  <a:cxnLst>
                    <a:cxn ang="0">
                      <a:pos x="100" y="0"/>
                    </a:cxn>
                    <a:cxn ang="0">
                      <a:pos x="24" y="6"/>
                    </a:cxn>
                    <a:cxn ang="0">
                      <a:pos x="0" y="20"/>
                    </a:cxn>
                    <a:cxn ang="0">
                      <a:pos x="76" y="14"/>
                    </a:cxn>
                    <a:cxn ang="0">
                      <a:pos x="100" y="0"/>
                    </a:cxn>
                  </a:cxnLst>
                  <a:rect l="0" t="0" r="r" b="b"/>
                  <a:pathLst>
                    <a:path w="100" h="20">
                      <a:moveTo>
                        <a:pt x="100" y="0"/>
                      </a:moveTo>
                      <a:lnTo>
                        <a:pt x="24" y="6"/>
                      </a:lnTo>
                      <a:lnTo>
                        <a:pt x="0" y="20"/>
                      </a:lnTo>
                      <a:lnTo>
                        <a:pt x="76" y="14"/>
                      </a:lnTo>
                      <a:lnTo>
                        <a:pt x="100" y="0"/>
                      </a:lnTo>
                      <a:close/>
                    </a:path>
                  </a:pathLst>
                </a:custGeom>
                <a:solidFill>
                  <a:srgbClr val="002563"/>
                </a:solidFill>
                <a:ln w="0">
                  <a:solidFill>
                    <a:srgbClr val="00256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42" name="Freeform 1110"/>
                <p:cNvSpPr>
                  <a:spLocks noChangeAspect="1"/>
                </p:cNvSpPr>
                <p:nvPr/>
              </p:nvSpPr>
              <p:spPr bwMode="auto">
                <a:xfrm>
                  <a:off x="1054" y="1664"/>
                  <a:ext cx="100" cy="20"/>
                </a:xfrm>
                <a:custGeom>
                  <a:avLst/>
                  <a:gdLst/>
                  <a:ahLst/>
                  <a:cxnLst>
                    <a:cxn ang="0">
                      <a:pos x="100" y="0"/>
                    </a:cxn>
                    <a:cxn ang="0">
                      <a:pos x="24" y="6"/>
                    </a:cxn>
                    <a:cxn ang="0">
                      <a:pos x="0" y="20"/>
                    </a:cxn>
                    <a:cxn ang="0">
                      <a:pos x="76" y="14"/>
                    </a:cxn>
                    <a:cxn ang="0">
                      <a:pos x="100" y="0"/>
                    </a:cxn>
                  </a:cxnLst>
                  <a:rect l="0" t="0" r="r" b="b"/>
                  <a:pathLst>
                    <a:path w="100" h="20">
                      <a:moveTo>
                        <a:pt x="100" y="0"/>
                      </a:moveTo>
                      <a:lnTo>
                        <a:pt x="24" y="6"/>
                      </a:lnTo>
                      <a:lnTo>
                        <a:pt x="0" y="20"/>
                      </a:lnTo>
                      <a:lnTo>
                        <a:pt x="76" y="14"/>
                      </a:lnTo>
                      <a:lnTo>
                        <a:pt x="10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43" name="Freeform 1111"/>
                <p:cNvSpPr>
                  <a:spLocks noChangeAspect="1"/>
                </p:cNvSpPr>
                <p:nvPr/>
              </p:nvSpPr>
              <p:spPr bwMode="auto">
                <a:xfrm>
                  <a:off x="1032" y="1678"/>
                  <a:ext cx="98" cy="24"/>
                </a:xfrm>
                <a:custGeom>
                  <a:avLst/>
                  <a:gdLst/>
                  <a:ahLst/>
                  <a:cxnLst>
                    <a:cxn ang="0">
                      <a:pos x="98" y="0"/>
                    </a:cxn>
                    <a:cxn ang="0">
                      <a:pos x="22" y="6"/>
                    </a:cxn>
                    <a:cxn ang="0">
                      <a:pos x="0" y="24"/>
                    </a:cxn>
                    <a:cxn ang="0">
                      <a:pos x="74" y="18"/>
                    </a:cxn>
                    <a:cxn ang="0">
                      <a:pos x="98" y="0"/>
                    </a:cxn>
                  </a:cxnLst>
                  <a:rect l="0" t="0" r="r" b="b"/>
                  <a:pathLst>
                    <a:path w="98" h="24">
                      <a:moveTo>
                        <a:pt x="98" y="0"/>
                      </a:moveTo>
                      <a:lnTo>
                        <a:pt x="22" y="6"/>
                      </a:lnTo>
                      <a:lnTo>
                        <a:pt x="0" y="24"/>
                      </a:lnTo>
                      <a:lnTo>
                        <a:pt x="74" y="18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rgbClr val="001F88"/>
                </a:solidFill>
                <a:ln w="0">
                  <a:solidFill>
                    <a:srgbClr val="001F8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44" name="Freeform 1112"/>
                <p:cNvSpPr>
                  <a:spLocks noChangeAspect="1"/>
                </p:cNvSpPr>
                <p:nvPr/>
              </p:nvSpPr>
              <p:spPr bwMode="auto">
                <a:xfrm>
                  <a:off x="1032" y="1678"/>
                  <a:ext cx="98" cy="24"/>
                </a:xfrm>
                <a:custGeom>
                  <a:avLst/>
                  <a:gdLst/>
                  <a:ahLst/>
                  <a:cxnLst>
                    <a:cxn ang="0">
                      <a:pos x="98" y="0"/>
                    </a:cxn>
                    <a:cxn ang="0">
                      <a:pos x="22" y="6"/>
                    </a:cxn>
                    <a:cxn ang="0">
                      <a:pos x="0" y="24"/>
                    </a:cxn>
                    <a:cxn ang="0">
                      <a:pos x="74" y="18"/>
                    </a:cxn>
                    <a:cxn ang="0">
                      <a:pos x="98" y="0"/>
                    </a:cxn>
                  </a:cxnLst>
                  <a:rect l="0" t="0" r="r" b="b"/>
                  <a:pathLst>
                    <a:path w="98" h="24">
                      <a:moveTo>
                        <a:pt x="98" y="0"/>
                      </a:moveTo>
                      <a:lnTo>
                        <a:pt x="22" y="6"/>
                      </a:lnTo>
                      <a:lnTo>
                        <a:pt x="0" y="24"/>
                      </a:lnTo>
                      <a:lnTo>
                        <a:pt x="74" y="18"/>
                      </a:lnTo>
                      <a:lnTo>
                        <a:pt x="98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45" name="Freeform 1113"/>
                <p:cNvSpPr>
                  <a:spLocks noChangeAspect="1"/>
                </p:cNvSpPr>
                <p:nvPr/>
              </p:nvSpPr>
              <p:spPr bwMode="auto">
                <a:xfrm>
                  <a:off x="1008" y="1696"/>
                  <a:ext cx="98" cy="30"/>
                </a:xfrm>
                <a:custGeom>
                  <a:avLst/>
                  <a:gdLst/>
                  <a:ahLst/>
                  <a:cxnLst>
                    <a:cxn ang="0">
                      <a:pos x="98" y="0"/>
                    </a:cxn>
                    <a:cxn ang="0">
                      <a:pos x="24" y="6"/>
                    </a:cxn>
                    <a:cxn ang="0">
                      <a:pos x="0" y="30"/>
                    </a:cxn>
                    <a:cxn ang="0">
                      <a:pos x="74" y="26"/>
                    </a:cxn>
                    <a:cxn ang="0">
                      <a:pos x="98" y="0"/>
                    </a:cxn>
                  </a:cxnLst>
                  <a:rect l="0" t="0" r="r" b="b"/>
                  <a:pathLst>
                    <a:path w="98" h="30">
                      <a:moveTo>
                        <a:pt x="98" y="0"/>
                      </a:moveTo>
                      <a:lnTo>
                        <a:pt x="24" y="6"/>
                      </a:lnTo>
                      <a:lnTo>
                        <a:pt x="0" y="30"/>
                      </a:lnTo>
                      <a:lnTo>
                        <a:pt x="74" y="26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rgbClr val="001BAC"/>
                </a:solidFill>
                <a:ln w="0">
                  <a:solidFill>
                    <a:srgbClr val="001BA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46" name="Freeform 1114"/>
                <p:cNvSpPr>
                  <a:spLocks noChangeAspect="1"/>
                </p:cNvSpPr>
                <p:nvPr/>
              </p:nvSpPr>
              <p:spPr bwMode="auto">
                <a:xfrm>
                  <a:off x="1008" y="1696"/>
                  <a:ext cx="98" cy="30"/>
                </a:xfrm>
                <a:custGeom>
                  <a:avLst/>
                  <a:gdLst/>
                  <a:ahLst/>
                  <a:cxnLst>
                    <a:cxn ang="0">
                      <a:pos x="98" y="0"/>
                    </a:cxn>
                    <a:cxn ang="0">
                      <a:pos x="24" y="6"/>
                    </a:cxn>
                    <a:cxn ang="0">
                      <a:pos x="0" y="30"/>
                    </a:cxn>
                    <a:cxn ang="0">
                      <a:pos x="74" y="26"/>
                    </a:cxn>
                    <a:cxn ang="0">
                      <a:pos x="98" y="0"/>
                    </a:cxn>
                  </a:cxnLst>
                  <a:rect l="0" t="0" r="r" b="b"/>
                  <a:pathLst>
                    <a:path w="98" h="30">
                      <a:moveTo>
                        <a:pt x="98" y="0"/>
                      </a:moveTo>
                      <a:lnTo>
                        <a:pt x="24" y="6"/>
                      </a:lnTo>
                      <a:lnTo>
                        <a:pt x="0" y="30"/>
                      </a:lnTo>
                      <a:lnTo>
                        <a:pt x="74" y="26"/>
                      </a:lnTo>
                      <a:lnTo>
                        <a:pt x="98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47" name="Freeform 1115"/>
                <p:cNvSpPr>
                  <a:spLocks noChangeAspect="1"/>
                </p:cNvSpPr>
                <p:nvPr/>
              </p:nvSpPr>
              <p:spPr bwMode="auto">
                <a:xfrm>
                  <a:off x="984" y="1722"/>
                  <a:ext cx="98" cy="32"/>
                </a:xfrm>
                <a:custGeom>
                  <a:avLst/>
                  <a:gdLst/>
                  <a:ahLst/>
                  <a:cxnLst>
                    <a:cxn ang="0">
                      <a:pos x="98" y="0"/>
                    </a:cxn>
                    <a:cxn ang="0">
                      <a:pos x="24" y="4"/>
                    </a:cxn>
                    <a:cxn ang="0">
                      <a:pos x="0" y="32"/>
                    </a:cxn>
                    <a:cxn ang="0">
                      <a:pos x="74" y="32"/>
                    </a:cxn>
                    <a:cxn ang="0">
                      <a:pos x="98" y="0"/>
                    </a:cxn>
                  </a:cxnLst>
                  <a:rect l="0" t="0" r="r" b="b"/>
                  <a:pathLst>
                    <a:path w="98" h="32">
                      <a:moveTo>
                        <a:pt x="98" y="0"/>
                      </a:moveTo>
                      <a:lnTo>
                        <a:pt x="24" y="4"/>
                      </a:lnTo>
                      <a:lnTo>
                        <a:pt x="0" y="32"/>
                      </a:lnTo>
                      <a:lnTo>
                        <a:pt x="74" y="32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rgbClr val="0019C5"/>
                </a:solidFill>
                <a:ln w="0">
                  <a:solidFill>
                    <a:srgbClr val="0019C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48" name="Freeform 1116"/>
                <p:cNvSpPr>
                  <a:spLocks noChangeAspect="1"/>
                </p:cNvSpPr>
                <p:nvPr/>
              </p:nvSpPr>
              <p:spPr bwMode="auto">
                <a:xfrm>
                  <a:off x="984" y="1722"/>
                  <a:ext cx="98" cy="32"/>
                </a:xfrm>
                <a:custGeom>
                  <a:avLst/>
                  <a:gdLst/>
                  <a:ahLst/>
                  <a:cxnLst>
                    <a:cxn ang="0">
                      <a:pos x="98" y="0"/>
                    </a:cxn>
                    <a:cxn ang="0">
                      <a:pos x="24" y="4"/>
                    </a:cxn>
                    <a:cxn ang="0">
                      <a:pos x="0" y="32"/>
                    </a:cxn>
                    <a:cxn ang="0">
                      <a:pos x="74" y="32"/>
                    </a:cxn>
                    <a:cxn ang="0">
                      <a:pos x="98" y="0"/>
                    </a:cxn>
                  </a:cxnLst>
                  <a:rect l="0" t="0" r="r" b="b"/>
                  <a:pathLst>
                    <a:path w="98" h="32">
                      <a:moveTo>
                        <a:pt x="98" y="0"/>
                      </a:moveTo>
                      <a:lnTo>
                        <a:pt x="24" y="4"/>
                      </a:lnTo>
                      <a:lnTo>
                        <a:pt x="0" y="32"/>
                      </a:lnTo>
                      <a:lnTo>
                        <a:pt x="74" y="32"/>
                      </a:lnTo>
                      <a:lnTo>
                        <a:pt x="98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49" name="Freeform 1117"/>
                <p:cNvSpPr>
                  <a:spLocks noChangeAspect="1"/>
                </p:cNvSpPr>
                <p:nvPr/>
              </p:nvSpPr>
              <p:spPr bwMode="auto">
                <a:xfrm>
                  <a:off x="960" y="1754"/>
                  <a:ext cx="98" cy="40"/>
                </a:xfrm>
                <a:custGeom>
                  <a:avLst/>
                  <a:gdLst/>
                  <a:ahLst/>
                  <a:cxnLst>
                    <a:cxn ang="0">
                      <a:pos x="98" y="0"/>
                    </a:cxn>
                    <a:cxn ang="0">
                      <a:pos x="24" y="0"/>
                    </a:cxn>
                    <a:cxn ang="0">
                      <a:pos x="0" y="32"/>
                    </a:cxn>
                    <a:cxn ang="0">
                      <a:pos x="74" y="40"/>
                    </a:cxn>
                    <a:cxn ang="0">
                      <a:pos x="98" y="0"/>
                    </a:cxn>
                  </a:cxnLst>
                  <a:rect l="0" t="0" r="r" b="b"/>
                  <a:pathLst>
                    <a:path w="98" h="40">
                      <a:moveTo>
                        <a:pt x="98" y="0"/>
                      </a:moveTo>
                      <a:lnTo>
                        <a:pt x="24" y="0"/>
                      </a:lnTo>
                      <a:lnTo>
                        <a:pt x="0" y="32"/>
                      </a:lnTo>
                      <a:lnTo>
                        <a:pt x="74" y="4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rgbClr val="001CD0"/>
                </a:solidFill>
                <a:ln w="0">
                  <a:solidFill>
                    <a:srgbClr val="001CD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50" name="Freeform 1118"/>
                <p:cNvSpPr>
                  <a:spLocks noChangeAspect="1"/>
                </p:cNvSpPr>
                <p:nvPr/>
              </p:nvSpPr>
              <p:spPr bwMode="auto">
                <a:xfrm>
                  <a:off x="960" y="1754"/>
                  <a:ext cx="98" cy="40"/>
                </a:xfrm>
                <a:custGeom>
                  <a:avLst/>
                  <a:gdLst/>
                  <a:ahLst/>
                  <a:cxnLst>
                    <a:cxn ang="0">
                      <a:pos x="98" y="0"/>
                    </a:cxn>
                    <a:cxn ang="0">
                      <a:pos x="24" y="0"/>
                    </a:cxn>
                    <a:cxn ang="0">
                      <a:pos x="0" y="32"/>
                    </a:cxn>
                    <a:cxn ang="0">
                      <a:pos x="74" y="40"/>
                    </a:cxn>
                    <a:cxn ang="0">
                      <a:pos x="98" y="0"/>
                    </a:cxn>
                  </a:cxnLst>
                  <a:rect l="0" t="0" r="r" b="b"/>
                  <a:pathLst>
                    <a:path w="98" h="40">
                      <a:moveTo>
                        <a:pt x="98" y="0"/>
                      </a:moveTo>
                      <a:lnTo>
                        <a:pt x="24" y="0"/>
                      </a:lnTo>
                      <a:lnTo>
                        <a:pt x="0" y="32"/>
                      </a:lnTo>
                      <a:lnTo>
                        <a:pt x="74" y="40"/>
                      </a:lnTo>
                      <a:lnTo>
                        <a:pt x="98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51" name="Freeform 1119"/>
                <p:cNvSpPr>
                  <a:spLocks noChangeAspect="1"/>
                </p:cNvSpPr>
                <p:nvPr/>
              </p:nvSpPr>
              <p:spPr bwMode="auto">
                <a:xfrm>
                  <a:off x="936" y="1786"/>
                  <a:ext cx="98" cy="56"/>
                </a:xfrm>
                <a:custGeom>
                  <a:avLst/>
                  <a:gdLst/>
                  <a:ahLst/>
                  <a:cxnLst>
                    <a:cxn ang="0">
                      <a:pos x="98" y="8"/>
                    </a:cxn>
                    <a:cxn ang="0">
                      <a:pos x="24" y="0"/>
                    </a:cxn>
                    <a:cxn ang="0">
                      <a:pos x="0" y="36"/>
                    </a:cxn>
                    <a:cxn ang="0">
                      <a:pos x="74" y="56"/>
                    </a:cxn>
                    <a:cxn ang="0">
                      <a:pos x="98" y="8"/>
                    </a:cxn>
                  </a:cxnLst>
                  <a:rect l="0" t="0" r="r" b="b"/>
                  <a:pathLst>
                    <a:path w="98" h="56">
                      <a:moveTo>
                        <a:pt x="98" y="8"/>
                      </a:moveTo>
                      <a:lnTo>
                        <a:pt x="24" y="0"/>
                      </a:lnTo>
                      <a:lnTo>
                        <a:pt x="0" y="36"/>
                      </a:lnTo>
                      <a:lnTo>
                        <a:pt x="74" y="56"/>
                      </a:lnTo>
                      <a:lnTo>
                        <a:pt x="98" y="8"/>
                      </a:lnTo>
                      <a:close/>
                    </a:path>
                  </a:pathLst>
                </a:custGeom>
                <a:solidFill>
                  <a:srgbClr val="001FD9"/>
                </a:solidFill>
                <a:ln w="0">
                  <a:solidFill>
                    <a:srgbClr val="001FD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52" name="Freeform 1120"/>
                <p:cNvSpPr>
                  <a:spLocks noChangeAspect="1"/>
                </p:cNvSpPr>
                <p:nvPr/>
              </p:nvSpPr>
              <p:spPr bwMode="auto">
                <a:xfrm>
                  <a:off x="936" y="1786"/>
                  <a:ext cx="98" cy="56"/>
                </a:xfrm>
                <a:custGeom>
                  <a:avLst/>
                  <a:gdLst/>
                  <a:ahLst/>
                  <a:cxnLst>
                    <a:cxn ang="0">
                      <a:pos x="98" y="8"/>
                    </a:cxn>
                    <a:cxn ang="0">
                      <a:pos x="24" y="0"/>
                    </a:cxn>
                    <a:cxn ang="0">
                      <a:pos x="0" y="36"/>
                    </a:cxn>
                    <a:cxn ang="0">
                      <a:pos x="74" y="56"/>
                    </a:cxn>
                    <a:cxn ang="0">
                      <a:pos x="98" y="8"/>
                    </a:cxn>
                  </a:cxnLst>
                  <a:rect l="0" t="0" r="r" b="b"/>
                  <a:pathLst>
                    <a:path w="98" h="56">
                      <a:moveTo>
                        <a:pt x="98" y="8"/>
                      </a:moveTo>
                      <a:lnTo>
                        <a:pt x="24" y="0"/>
                      </a:lnTo>
                      <a:lnTo>
                        <a:pt x="0" y="36"/>
                      </a:lnTo>
                      <a:lnTo>
                        <a:pt x="74" y="56"/>
                      </a:lnTo>
                      <a:lnTo>
                        <a:pt x="98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53" name="Freeform 1121"/>
                <p:cNvSpPr>
                  <a:spLocks noChangeAspect="1"/>
                </p:cNvSpPr>
                <p:nvPr/>
              </p:nvSpPr>
              <p:spPr bwMode="auto">
                <a:xfrm>
                  <a:off x="912" y="1822"/>
                  <a:ext cx="98" cy="68"/>
                </a:xfrm>
                <a:custGeom>
                  <a:avLst/>
                  <a:gdLst/>
                  <a:ahLst/>
                  <a:cxnLst>
                    <a:cxn ang="0">
                      <a:pos x="98" y="20"/>
                    </a:cxn>
                    <a:cxn ang="0">
                      <a:pos x="24" y="0"/>
                    </a:cxn>
                    <a:cxn ang="0">
                      <a:pos x="0" y="38"/>
                    </a:cxn>
                    <a:cxn ang="0">
                      <a:pos x="74" y="68"/>
                    </a:cxn>
                    <a:cxn ang="0">
                      <a:pos x="98" y="20"/>
                    </a:cxn>
                  </a:cxnLst>
                  <a:rect l="0" t="0" r="r" b="b"/>
                  <a:pathLst>
                    <a:path w="98" h="68">
                      <a:moveTo>
                        <a:pt x="98" y="20"/>
                      </a:moveTo>
                      <a:lnTo>
                        <a:pt x="24" y="0"/>
                      </a:lnTo>
                      <a:lnTo>
                        <a:pt x="0" y="38"/>
                      </a:lnTo>
                      <a:lnTo>
                        <a:pt x="74" y="68"/>
                      </a:lnTo>
                      <a:lnTo>
                        <a:pt x="98" y="20"/>
                      </a:lnTo>
                      <a:close/>
                    </a:path>
                  </a:pathLst>
                </a:custGeom>
                <a:solidFill>
                  <a:srgbClr val="072AD7"/>
                </a:solidFill>
                <a:ln w="0">
                  <a:solidFill>
                    <a:srgbClr val="072AD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54" name="Freeform 1122"/>
                <p:cNvSpPr>
                  <a:spLocks noChangeAspect="1"/>
                </p:cNvSpPr>
                <p:nvPr/>
              </p:nvSpPr>
              <p:spPr bwMode="auto">
                <a:xfrm>
                  <a:off x="912" y="1822"/>
                  <a:ext cx="98" cy="68"/>
                </a:xfrm>
                <a:custGeom>
                  <a:avLst/>
                  <a:gdLst/>
                  <a:ahLst/>
                  <a:cxnLst>
                    <a:cxn ang="0">
                      <a:pos x="98" y="20"/>
                    </a:cxn>
                    <a:cxn ang="0">
                      <a:pos x="24" y="0"/>
                    </a:cxn>
                    <a:cxn ang="0">
                      <a:pos x="0" y="38"/>
                    </a:cxn>
                    <a:cxn ang="0">
                      <a:pos x="74" y="68"/>
                    </a:cxn>
                    <a:cxn ang="0">
                      <a:pos x="98" y="20"/>
                    </a:cxn>
                  </a:cxnLst>
                  <a:rect l="0" t="0" r="r" b="b"/>
                  <a:pathLst>
                    <a:path w="98" h="68">
                      <a:moveTo>
                        <a:pt x="98" y="20"/>
                      </a:moveTo>
                      <a:lnTo>
                        <a:pt x="24" y="0"/>
                      </a:lnTo>
                      <a:lnTo>
                        <a:pt x="0" y="38"/>
                      </a:lnTo>
                      <a:lnTo>
                        <a:pt x="74" y="68"/>
                      </a:lnTo>
                      <a:lnTo>
                        <a:pt x="98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55" name="Freeform 1123"/>
                <p:cNvSpPr>
                  <a:spLocks noChangeAspect="1"/>
                </p:cNvSpPr>
                <p:nvPr/>
              </p:nvSpPr>
              <p:spPr bwMode="auto">
                <a:xfrm>
                  <a:off x="886" y="1860"/>
                  <a:ext cx="100" cy="72"/>
                </a:xfrm>
                <a:custGeom>
                  <a:avLst/>
                  <a:gdLst/>
                  <a:ahLst/>
                  <a:cxnLst>
                    <a:cxn ang="0">
                      <a:pos x="100" y="30"/>
                    </a:cxn>
                    <a:cxn ang="0">
                      <a:pos x="26" y="0"/>
                    </a:cxn>
                    <a:cxn ang="0">
                      <a:pos x="0" y="34"/>
                    </a:cxn>
                    <a:cxn ang="0">
                      <a:pos x="74" y="72"/>
                    </a:cxn>
                    <a:cxn ang="0">
                      <a:pos x="100" y="30"/>
                    </a:cxn>
                  </a:cxnLst>
                  <a:rect l="0" t="0" r="r" b="b"/>
                  <a:pathLst>
                    <a:path w="100" h="72">
                      <a:moveTo>
                        <a:pt x="100" y="30"/>
                      </a:moveTo>
                      <a:lnTo>
                        <a:pt x="26" y="0"/>
                      </a:lnTo>
                      <a:lnTo>
                        <a:pt x="0" y="34"/>
                      </a:lnTo>
                      <a:lnTo>
                        <a:pt x="74" y="72"/>
                      </a:lnTo>
                      <a:lnTo>
                        <a:pt x="100" y="30"/>
                      </a:lnTo>
                      <a:close/>
                    </a:path>
                  </a:pathLst>
                </a:custGeom>
                <a:solidFill>
                  <a:srgbClr val="063BCD"/>
                </a:solidFill>
                <a:ln w="0">
                  <a:solidFill>
                    <a:srgbClr val="063BC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56" name="Freeform 1124"/>
                <p:cNvSpPr>
                  <a:spLocks noChangeAspect="1"/>
                </p:cNvSpPr>
                <p:nvPr/>
              </p:nvSpPr>
              <p:spPr bwMode="auto">
                <a:xfrm>
                  <a:off x="886" y="1860"/>
                  <a:ext cx="100" cy="72"/>
                </a:xfrm>
                <a:custGeom>
                  <a:avLst/>
                  <a:gdLst/>
                  <a:ahLst/>
                  <a:cxnLst>
                    <a:cxn ang="0">
                      <a:pos x="100" y="30"/>
                    </a:cxn>
                    <a:cxn ang="0">
                      <a:pos x="26" y="0"/>
                    </a:cxn>
                    <a:cxn ang="0">
                      <a:pos x="0" y="34"/>
                    </a:cxn>
                    <a:cxn ang="0">
                      <a:pos x="74" y="72"/>
                    </a:cxn>
                    <a:cxn ang="0">
                      <a:pos x="100" y="30"/>
                    </a:cxn>
                  </a:cxnLst>
                  <a:rect l="0" t="0" r="r" b="b"/>
                  <a:pathLst>
                    <a:path w="100" h="72">
                      <a:moveTo>
                        <a:pt x="100" y="30"/>
                      </a:moveTo>
                      <a:lnTo>
                        <a:pt x="26" y="0"/>
                      </a:lnTo>
                      <a:lnTo>
                        <a:pt x="0" y="34"/>
                      </a:lnTo>
                      <a:lnTo>
                        <a:pt x="74" y="72"/>
                      </a:lnTo>
                      <a:lnTo>
                        <a:pt x="100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57" name="Freeform 1125"/>
                <p:cNvSpPr>
                  <a:spLocks noChangeAspect="1"/>
                </p:cNvSpPr>
                <p:nvPr/>
              </p:nvSpPr>
              <p:spPr bwMode="auto">
                <a:xfrm>
                  <a:off x="862" y="1894"/>
                  <a:ext cx="98" cy="72"/>
                </a:xfrm>
                <a:custGeom>
                  <a:avLst/>
                  <a:gdLst/>
                  <a:ahLst/>
                  <a:cxnLst>
                    <a:cxn ang="0">
                      <a:pos x="98" y="38"/>
                    </a:cxn>
                    <a:cxn ang="0">
                      <a:pos x="24" y="0"/>
                    </a:cxn>
                    <a:cxn ang="0">
                      <a:pos x="0" y="26"/>
                    </a:cxn>
                    <a:cxn ang="0">
                      <a:pos x="74" y="72"/>
                    </a:cxn>
                    <a:cxn ang="0">
                      <a:pos x="98" y="38"/>
                    </a:cxn>
                  </a:cxnLst>
                  <a:rect l="0" t="0" r="r" b="b"/>
                  <a:pathLst>
                    <a:path w="98" h="72">
                      <a:moveTo>
                        <a:pt x="98" y="38"/>
                      </a:moveTo>
                      <a:lnTo>
                        <a:pt x="24" y="0"/>
                      </a:lnTo>
                      <a:lnTo>
                        <a:pt x="0" y="26"/>
                      </a:lnTo>
                      <a:lnTo>
                        <a:pt x="74" y="72"/>
                      </a:lnTo>
                      <a:lnTo>
                        <a:pt x="98" y="38"/>
                      </a:lnTo>
                      <a:close/>
                    </a:path>
                  </a:pathLst>
                </a:custGeom>
                <a:solidFill>
                  <a:srgbClr val="0055B7"/>
                </a:solidFill>
                <a:ln w="0">
                  <a:solidFill>
                    <a:srgbClr val="0055B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58" name="Freeform 1126"/>
                <p:cNvSpPr>
                  <a:spLocks noChangeAspect="1"/>
                </p:cNvSpPr>
                <p:nvPr/>
              </p:nvSpPr>
              <p:spPr bwMode="auto">
                <a:xfrm>
                  <a:off x="862" y="1894"/>
                  <a:ext cx="98" cy="72"/>
                </a:xfrm>
                <a:custGeom>
                  <a:avLst/>
                  <a:gdLst/>
                  <a:ahLst/>
                  <a:cxnLst>
                    <a:cxn ang="0">
                      <a:pos x="98" y="38"/>
                    </a:cxn>
                    <a:cxn ang="0">
                      <a:pos x="24" y="0"/>
                    </a:cxn>
                    <a:cxn ang="0">
                      <a:pos x="0" y="26"/>
                    </a:cxn>
                    <a:cxn ang="0">
                      <a:pos x="74" y="72"/>
                    </a:cxn>
                    <a:cxn ang="0">
                      <a:pos x="98" y="38"/>
                    </a:cxn>
                  </a:cxnLst>
                  <a:rect l="0" t="0" r="r" b="b"/>
                  <a:pathLst>
                    <a:path w="98" h="72">
                      <a:moveTo>
                        <a:pt x="98" y="38"/>
                      </a:moveTo>
                      <a:lnTo>
                        <a:pt x="24" y="0"/>
                      </a:lnTo>
                      <a:lnTo>
                        <a:pt x="0" y="26"/>
                      </a:lnTo>
                      <a:lnTo>
                        <a:pt x="74" y="72"/>
                      </a:lnTo>
                      <a:lnTo>
                        <a:pt x="98" y="3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59" name="Freeform 1127"/>
                <p:cNvSpPr>
                  <a:spLocks noChangeAspect="1"/>
                </p:cNvSpPr>
                <p:nvPr/>
              </p:nvSpPr>
              <p:spPr bwMode="auto">
                <a:xfrm>
                  <a:off x="836" y="1920"/>
                  <a:ext cx="100" cy="62"/>
                </a:xfrm>
                <a:custGeom>
                  <a:avLst/>
                  <a:gdLst/>
                  <a:ahLst/>
                  <a:cxnLst>
                    <a:cxn ang="0">
                      <a:pos x="100" y="46"/>
                    </a:cxn>
                    <a:cxn ang="0">
                      <a:pos x="26" y="0"/>
                    </a:cxn>
                    <a:cxn ang="0">
                      <a:pos x="0" y="14"/>
                    </a:cxn>
                    <a:cxn ang="0">
                      <a:pos x="74" y="62"/>
                    </a:cxn>
                    <a:cxn ang="0">
                      <a:pos x="100" y="46"/>
                    </a:cxn>
                  </a:cxnLst>
                  <a:rect l="0" t="0" r="r" b="b"/>
                  <a:pathLst>
                    <a:path w="100" h="62">
                      <a:moveTo>
                        <a:pt x="100" y="46"/>
                      </a:move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74" y="62"/>
                      </a:lnTo>
                      <a:lnTo>
                        <a:pt x="100" y="46"/>
                      </a:lnTo>
                      <a:close/>
                    </a:path>
                  </a:pathLst>
                </a:custGeom>
                <a:solidFill>
                  <a:srgbClr val="00817E"/>
                </a:solidFill>
                <a:ln w="0">
                  <a:solidFill>
                    <a:srgbClr val="00817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60" name="Freeform 1128"/>
                <p:cNvSpPr>
                  <a:spLocks noChangeAspect="1"/>
                </p:cNvSpPr>
                <p:nvPr/>
              </p:nvSpPr>
              <p:spPr bwMode="auto">
                <a:xfrm>
                  <a:off x="836" y="1920"/>
                  <a:ext cx="100" cy="62"/>
                </a:xfrm>
                <a:custGeom>
                  <a:avLst/>
                  <a:gdLst/>
                  <a:ahLst/>
                  <a:cxnLst>
                    <a:cxn ang="0">
                      <a:pos x="100" y="46"/>
                    </a:cxn>
                    <a:cxn ang="0">
                      <a:pos x="26" y="0"/>
                    </a:cxn>
                    <a:cxn ang="0">
                      <a:pos x="0" y="14"/>
                    </a:cxn>
                    <a:cxn ang="0">
                      <a:pos x="74" y="62"/>
                    </a:cxn>
                    <a:cxn ang="0">
                      <a:pos x="100" y="46"/>
                    </a:cxn>
                  </a:cxnLst>
                  <a:rect l="0" t="0" r="r" b="b"/>
                  <a:pathLst>
                    <a:path w="100" h="62">
                      <a:moveTo>
                        <a:pt x="100" y="46"/>
                      </a:move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74" y="62"/>
                      </a:lnTo>
                      <a:lnTo>
                        <a:pt x="100" y="4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61" name="Freeform 1129"/>
                <p:cNvSpPr>
                  <a:spLocks noChangeAspect="1"/>
                </p:cNvSpPr>
                <p:nvPr/>
              </p:nvSpPr>
              <p:spPr bwMode="auto">
                <a:xfrm>
                  <a:off x="1852" y="1432"/>
                  <a:ext cx="88" cy="38"/>
                </a:xfrm>
                <a:custGeom>
                  <a:avLst/>
                  <a:gdLst/>
                  <a:ahLst/>
                  <a:cxnLst>
                    <a:cxn ang="0">
                      <a:pos x="88" y="30"/>
                    </a:cxn>
                    <a:cxn ang="0">
                      <a:pos x="14" y="0"/>
                    </a:cxn>
                    <a:cxn ang="0">
                      <a:pos x="0" y="10"/>
                    </a:cxn>
                    <a:cxn ang="0">
                      <a:pos x="74" y="38"/>
                    </a:cxn>
                    <a:cxn ang="0">
                      <a:pos x="88" y="30"/>
                    </a:cxn>
                  </a:cxnLst>
                  <a:rect l="0" t="0" r="r" b="b"/>
                  <a:pathLst>
                    <a:path w="88" h="38">
                      <a:moveTo>
                        <a:pt x="88" y="30"/>
                      </a:moveTo>
                      <a:lnTo>
                        <a:pt x="14" y="0"/>
                      </a:lnTo>
                      <a:lnTo>
                        <a:pt x="0" y="10"/>
                      </a:lnTo>
                      <a:lnTo>
                        <a:pt x="74" y="38"/>
                      </a:lnTo>
                      <a:lnTo>
                        <a:pt x="88" y="30"/>
                      </a:lnTo>
                      <a:close/>
                    </a:path>
                  </a:pathLst>
                </a:custGeom>
                <a:solidFill>
                  <a:srgbClr val="00896F"/>
                </a:solidFill>
                <a:ln w="0">
                  <a:solidFill>
                    <a:srgbClr val="0089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62" name="Freeform 1130"/>
                <p:cNvSpPr>
                  <a:spLocks noChangeAspect="1"/>
                </p:cNvSpPr>
                <p:nvPr/>
              </p:nvSpPr>
              <p:spPr bwMode="auto">
                <a:xfrm>
                  <a:off x="1852" y="1432"/>
                  <a:ext cx="88" cy="38"/>
                </a:xfrm>
                <a:custGeom>
                  <a:avLst/>
                  <a:gdLst/>
                  <a:ahLst/>
                  <a:cxnLst>
                    <a:cxn ang="0">
                      <a:pos x="88" y="30"/>
                    </a:cxn>
                    <a:cxn ang="0">
                      <a:pos x="14" y="0"/>
                    </a:cxn>
                    <a:cxn ang="0">
                      <a:pos x="0" y="10"/>
                    </a:cxn>
                    <a:cxn ang="0">
                      <a:pos x="74" y="38"/>
                    </a:cxn>
                    <a:cxn ang="0">
                      <a:pos x="88" y="30"/>
                    </a:cxn>
                  </a:cxnLst>
                  <a:rect l="0" t="0" r="r" b="b"/>
                  <a:pathLst>
                    <a:path w="88" h="38">
                      <a:moveTo>
                        <a:pt x="88" y="30"/>
                      </a:moveTo>
                      <a:lnTo>
                        <a:pt x="14" y="0"/>
                      </a:lnTo>
                      <a:lnTo>
                        <a:pt x="0" y="10"/>
                      </a:lnTo>
                      <a:lnTo>
                        <a:pt x="74" y="38"/>
                      </a:lnTo>
                      <a:lnTo>
                        <a:pt x="88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63" name="Freeform 1131"/>
                <p:cNvSpPr>
                  <a:spLocks noChangeAspect="1"/>
                </p:cNvSpPr>
                <p:nvPr/>
              </p:nvSpPr>
              <p:spPr bwMode="auto">
                <a:xfrm>
                  <a:off x="1836" y="1442"/>
                  <a:ext cx="90" cy="36"/>
                </a:xfrm>
                <a:custGeom>
                  <a:avLst/>
                  <a:gdLst/>
                  <a:ahLst/>
                  <a:cxnLst>
                    <a:cxn ang="0">
                      <a:pos x="90" y="28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6" y="36"/>
                    </a:cxn>
                    <a:cxn ang="0">
                      <a:pos x="90" y="28"/>
                    </a:cxn>
                  </a:cxnLst>
                  <a:rect l="0" t="0" r="r" b="b"/>
                  <a:pathLst>
                    <a:path w="90" h="36">
                      <a:moveTo>
                        <a:pt x="90" y="28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6" y="36"/>
                      </a:lnTo>
                      <a:lnTo>
                        <a:pt x="90" y="28"/>
                      </a:lnTo>
                      <a:close/>
                    </a:path>
                  </a:pathLst>
                </a:custGeom>
                <a:solidFill>
                  <a:srgbClr val="00896F"/>
                </a:solidFill>
                <a:ln w="0">
                  <a:solidFill>
                    <a:srgbClr val="0089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64" name="Freeform 1132"/>
                <p:cNvSpPr>
                  <a:spLocks noChangeAspect="1"/>
                </p:cNvSpPr>
                <p:nvPr/>
              </p:nvSpPr>
              <p:spPr bwMode="auto">
                <a:xfrm>
                  <a:off x="1836" y="1442"/>
                  <a:ext cx="90" cy="36"/>
                </a:xfrm>
                <a:custGeom>
                  <a:avLst/>
                  <a:gdLst/>
                  <a:ahLst/>
                  <a:cxnLst>
                    <a:cxn ang="0">
                      <a:pos x="90" y="28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6" y="36"/>
                    </a:cxn>
                    <a:cxn ang="0">
                      <a:pos x="90" y="28"/>
                    </a:cxn>
                  </a:cxnLst>
                  <a:rect l="0" t="0" r="r" b="b"/>
                  <a:pathLst>
                    <a:path w="90" h="36">
                      <a:moveTo>
                        <a:pt x="90" y="28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6" y="36"/>
                      </a:lnTo>
                      <a:lnTo>
                        <a:pt x="90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65" name="Freeform 1133"/>
                <p:cNvSpPr>
                  <a:spLocks noChangeAspect="1"/>
                </p:cNvSpPr>
                <p:nvPr/>
              </p:nvSpPr>
              <p:spPr bwMode="auto">
                <a:xfrm>
                  <a:off x="1822" y="1450"/>
                  <a:ext cx="90" cy="38"/>
                </a:xfrm>
                <a:custGeom>
                  <a:avLst/>
                  <a:gdLst/>
                  <a:ahLst/>
                  <a:cxnLst>
                    <a:cxn ang="0">
                      <a:pos x="90" y="28"/>
                    </a:cxn>
                    <a:cxn ang="0">
                      <a:pos x="14" y="0"/>
                    </a:cxn>
                    <a:cxn ang="0">
                      <a:pos x="0" y="8"/>
                    </a:cxn>
                    <a:cxn ang="0">
                      <a:pos x="74" y="38"/>
                    </a:cxn>
                    <a:cxn ang="0">
                      <a:pos x="90" y="28"/>
                    </a:cxn>
                  </a:cxnLst>
                  <a:rect l="0" t="0" r="r" b="b"/>
                  <a:pathLst>
                    <a:path w="90" h="38">
                      <a:moveTo>
                        <a:pt x="90" y="28"/>
                      </a:moveTo>
                      <a:lnTo>
                        <a:pt x="14" y="0"/>
                      </a:lnTo>
                      <a:lnTo>
                        <a:pt x="0" y="8"/>
                      </a:lnTo>
                      <a:lnTo>
                        <a:pt x="74" y="38"/>
                      </a:lnTo>
                      <a:lnTo>
                        <a:pt x="90" y="28"/>
                      </a:lnTo>
                      <a:close/>
                    </a:path>
                  </a:pathLst>
                </a:custGeom>
                <a:solidFill>
                  <a:srgbClr val="00896F"/>
                </a:solidFill>
                <a:ln w="0">
                  <a:solidFill>
                    <a:srgbClr val="0089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66" name="Freeform 1134"/>
                <p:cNvSpPr>
                  <a:spLocks noChangeAspect="1"/>
                </p:cNvSpPr>
                <p:nvPr/>
              </p:nvSpPr>
              <p:spPr bwMode="auto">
                <a:xfrm>
                  <a:off x="1822" y="1450"/>
                  <a:ext cx="90" cy="38"/>
                </a:xfrm>
                <a:custGeom>
                  <a:avLst/>
                  <a:gdLst/>
                  <a:ahLst/>
                  <a:cxnLst>
                    <a:cxn ang="0">
                      <a:pos x="90" y="28"/>
                    </a:cxn>
                    <a:cxn ang="0">
                      <a:pos x="14" y="0"/>
                    </a:cxn>
                    <a:cxn ang="0">
                      <a:pos x="0" y="8"/>
                    </a:cxn>
                    <a:cxn ang="0">
                      <a:pos x="74" y="38"/>
                    </a:cxn>
                    <a:cxn ang="0">
                      <a:pos x="90" y="28"/>
                    </a:cxn>
                  </a:cxnLst>
                  <a:rect l="0" t="0" r="r" b="b"/>
                  <a:pathLst>
                    <a:path w="90" h="38">
                      <a:moveTo>
                        <a:pt x="90" y="28"/>
                      </a:moveTo>
                      <a:lnTo>
                        <a:pt x="14" y="0"/>
                      </a:lnTo>
                      <a:lnTo>
                        <a:pt x="0" y="8"/>
                      </a:lnTo>
                      <a:lnTo>
                        <a:pt x="74" y="38"/>
                      </a:lnTo>
                      <a:lnTo>
                        <a:pt x="90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67" name="Freeform 1135"/>
                <p:cNvSpPr>
                  <a:spLocks noChangeAspect="1"/>
                </p:cNvSpPr>
                <p:nvPr/>
              </p:nvSpPr>
              <p:spPr bwMode="auto">
                <a:xfrm>
                  <a:off x="1806" y="1458"/>
                  <a:ext cx="90" cy="38"/>
                </a:xfrm>
                <a:custGeom>
                  <a:avLst/>
                  <a:gdLst/>
                  <a:ahLst/>
                  <a:cxnLst>
                    <a:cxn ang="0">
                      <a:pos x="90" y="30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6" y="38"/>
                    </a:cxn>
                    <a:cxn ang="0">
                      <a:pos x="90" y="30"/>
                    </a:cxn>
                  </a:cxnLst>
                  <a:rect l="0" t="0" r="r" b="b"/>
                  <a:pathLst>
                    <a:path w="90" h="38">
                      <a:moveTo>
                        <a:pt x="90" y="30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6" y="38"/>
                      </a:lnTo>
                      <a:lnTo>
                        <a:pt x="90" y="30"/>
                      </a:lnTo>
                      <a:close/>
                    </a:path>
                  </a:pathLst>
                </a:custGeom>
                <a:solidFill>
                  <a:srgbClr val="008A6F"/>
                </a:solidFill>
                <a:ln w="0">
                  <a:solidFill>
                    <a:srgbClr val="008A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68" name="Freeform 1136"/>
                <p:cNvSpPr>
                  <a:spLocks noChangeAspect="1"/>
                </p:cNvSpPr>
                <p:nvPr/>
              </p:nvSpPr>
              <p:spPr bwMode="auto">
                <a:xfrm>
                  <a:off x="1806" y="1458"/>
                  <a:ext cx="90" cy="38"/>
                </a:xfrm>
                <a:custGeom>
                  <a:avLst/>
                  <a:gdLst/>
                  <a:ahLst/>
                  <a:cxnLst>
                    <a:cxn ang="0">
                      <a:pos x="90" y="30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6" y="38"/>
                    </a:cxn>
                    <a:cxn ang="0">
                      <a:pos x="90" y="30"/>
                    </a:cxn>
                  </a:cxnLst>
                  <a:rect l="0" t="0" r="r" b="b"/>
                  <a:pathLst>
                    <a:path w="90" h="38">
                      <a:moveTo>
                        <a:pt x="90" y="30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6" y="38"/>
                      </a:lnTo>
                      <a:lnTo>
                        <a:pt x="90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69" name="Freeform 1137"/>
                <p:cNvSpPr>
                  <a:spLocks noChangeAspect="1"/>
                </p:cNvSpPr>
                <p:nvPr/>
              </p:nvSpPr>
              <p:spPr bwMode="auto">
                <a:xfrm>
                  <a:off x="1792" y="1466"/>
                  <a:ext cx="90" cy="40"/>
                </a:xfrm>
                <a:custGeom>
                  <a:avLst/>
                  <a:gdLst/>
                  <a:ahLst/>
                  <a:cxnLst>
                    <a:cxn ang="0">
                      <a:pos x="90" y="30"/>
                    </a:cxn>
                    <a:cxn ang="0">
                      <a:pos x="14" y="0"/>
                    </a:cxn>
                    <a:cxn ang="0">
                      <a:pos x="0" y="10"/>
                    </a:cxn>
                    <a:cxn ang="0">
                      <a:pos x="74" y="40"/>
                    </a:cxn>
                    <a:cxn ang="0">
                      <a:pos x="90" y="30"/>
                    </a:cxn>
                  </a:cxnLst>
                  <a:rect l="0" t="0" r="r" b="b"/>
                  <a:pathLst>
                    <a:path w="90" h="40">
                      <a:moveTo>
                        <a:pt x="90" y="30"/>
                      </a:moveTo>
                      <a:lnTo>
                        <a:pt x="14" y="0"/>
                      </a:lnTo>
                      <a:lnTo>
                        <a:pt x="0" y="10"/>
                      </a:lnTo>
                      <a:lnTo>
                        <a:pt x="74" y="40"/>
                      </a:lnTo>
                      <a:lnTo>
                        <a:pt x="90" y="30"/>
                      </a:lnTo>
                      <a:close/>
                    </a:path>
                  </a:pathLst>
                </a:custGeom>
                <a:solidFill>
                  <a:srgbClr val="008A6F"/>
                </a:solidFill>
                <a:ln w="0">
                  <a:solidFill>
                    <a:srgbClr val="008A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70" name="Freeform 1138"/>
                <p:cNvSpPr>
                  <a:spLocks noChangeAspect="1"/>
                </p:cNvSpPr>
                <p:nvPr/>
              </p:nvSpPr>
              <p:spPr bwMode="auto">
                <a:xfrm>
                  <a:off x="1792" y="1466"/>
                  <a:ext cx="90" cy="40"/>
                </a:xfrm>
                <a:custGeom>
                  <a:avLst/>
                  <a:gdLst/>
                  <a:ahLst/>
                  <a:cxnLst>
                    <a:cxn ang="0">
                      <a:pos x="90" y="30"/>
                    </a:cxn>
                    <a:cxn ang="0">
                      <a:pos x="14" y="0"/>
                    </a:cxn>
                    <a:cxn ang="0">
                      <a:pos x="0" y="10"/>
                    </a:cxn>
                    <a:cxn ang="0">
                      <a:pos x="74" y="40"/>
                    </a:cxn>
                    <a:cxn ang="0">
                      <a:pos x="90" y="30"/>
                    </a:cxn>
                  </a:cxnLst>
                  <a:rect l="0" t="0" r="r" b="b"/>
                  <a:pathLst>
                    <a:path w="90" h="40">
                      <a:moveTo>
                        <a:pt x="90" y="30"/>
                      </a:moveTo>
                      <a:lnTo>
                        <a:pt x="14" y="0"/>
                      </a:lnTo>
                      <a:lnTo>
                        <a:pt x="0" y="10"/>
                      </a:lnTo>
                      <a:lnTo>
                        <a:pt x="74" y="40"/>
                      </a:lnTo>
                      <a:lnTo>
                        <a:pt x="90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71" name="Freeform 1139"/>
                <p:cNvSpPr>
                  <a:spLocks noChangeAspect="1"/>
                </p:cNvSpPr>
                <p:nvPr/>
              </p:nvSpPr>
              <p:spPr bwMode="auto">
                <a:xfrm>
                  <a:off x="1776" y="1476"/>
                  <a:ext cx="90" cy="38"/>
                </a:xfrm>
                <a:custGeom>
                  <a:avLst/>
                  <a:gdLst/>
                  <a:ahLst/>
                  <a:cxnLst>
                    <a:cxn ang="0">
                      <a:pos x="90" y="30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4" y="38"/>
                    </a:cxn>
                    <a:cxn ang="0">
                      <a:pos x="90" y="30"/>
                    </a:cxn>
                  </a:cxnLst>
                  <a:rect l="0" t="0" r="r" b="b"/>
                  <a:pathLst>
                    <a:path w="90" h="38">
                      <a:moveTo>
                        <a:pt x="90" y="30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4" y="38"/>
                      </a:lnTo>
                      <a:lnTo>
                        <a:pt x="90" y="30"/>
                      </a:lnTo>
                      <a:close/>
                    </a:path>
                  </a:pathLst>
                </a:custGeom>
                <a:solidFill>
                  <a:srgbClr val="008A6E"/>
                </a:solidFill>
                <a:ln w="0">
                  <a:solidFill>
                    <a:srgbClr val="008A6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72" name="Freeform 1140"/>
                <p:cNvSpPr>
                  <a:spLocks noChangeAspect="1"/>
                </p:cNvSpPr>
                <p:nvPr/>
              </p:nvSpPr>
              <p:spPr bwMode="auto">
                <a:xfrm>
                  <a:off x="1776" y="1476"/>
                  <a:ext cx="90" cy="38"/>
                </a:xfrm>
                <a:custGeom>
                  <a:avLst/>
                  <a:gdLst/>
                  <a:ahLst/>
                  <a:cxnLst>
                    <a:cxn ang="0">
                      <a:pos x="90" y="30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4" y="38"/>
                    </a:cxn>
                    <a:cxn ang="0">
                      <a:pos x="90" y="30"/>
                    </a:cxn>
                  </a:cxnLst>
                  <a:rect l="0" t="0" r="r" b="b"/>
                  <a:pathLst>
                    <a:path w="90" h="38">
                      <a:moveTo>
                        <a:pt x="90" y="30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4" y="38"/>
                      </a:lnTo>
                      <a:lnTo>
                        <a:pt x="90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73" name="Freeform 1141"/>
                <p:cNvSpPr>
                  <a:spLocks noChangeAspect="1"/>
                </p:cNvSpPr>
                <p:nvPr/>
              </p:nvSpPr>
              <p:spPr bwMode="auto">
                <a:xfrm>
                  <a:off x="1760" y="1484"/>
                  <a:ext cx="90" cy="40"/>
                </a:xfrm>
                <a:custGeom>
                  <a:avLst/>
                  <a:gdLst/>
                  <a:ahLst/>
                  <a:cxnLst>
                    <a:cxn ang="0">
                      <a:pos x="90" y="30"/>
                    </a:cxn>
                    <a:cxn ang="0">
                      <a:pos x="16" y="0"/>
                    </a:cxn>
                    <a:cxn ang="0">
                      <a:pos x="0" y="10"/>
                    </a:cxn>
                    <a:cxn ang="0">
                      <a:pos x="76" y="40"/>
                    </a:cxn>
                    <a:cxn ang="0">
                      <a:pos x="90" y="30"/>
                    </a:cxn>
                  </a:cxnLst>
                  <a:rect l="0" t="0" r="r" b="b"/>
                  <a:pathLst>
                    <a:path w="90" h="40">
                      <a:moveTo>
                        <a:pt x="90" y="30"/>
                      </a:moveTo>
                      <a:lnTo>
                        <a:pt x="16" y="0"/>
                      </a:lnTo>
                      <a:lnTo>
                        <a:pt x="0" y="10"/>
                      </a:lnTo>
                      <a:lnTo>
                        <a:pt x="76" y="40"/>
                      </a:lnTo>
                      <a:lnTo>
                        <a:pt x="90" y="30"/>
                      </a:lnTo>
                      <a:close/>
                    </a:path>
                  </a:pathLst>
                </a:custGeom>
                <a:solidFill>
                  <a:srgbClr val="008A6D"/>
                </a:solidFill>
                <a:ln w="0">
                  <a:solidFill>
                    <a:srgbClr val="008A6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74" name="Freeform 1142"/>
                <p:cNvSpPr>
                  <a:spLocks noChangeAspect="1"/>
                </p:cNvSpPr>
                <p:nvPr/>
              </p:nvSpPr>
              <p:spPr bwMode="auto">
                <a:xfrm>
                  <a:off x="1760" y="1484"/>
                  <a:ext cx="90" cy="40"/>
                </a:xfrm>
                <a:custGeom>
                  <a:avLst/>
                  <a:gdLst/>
                  <a:ahLst/>
                  <a:cxnLst>
                    <a:cxn ang="0">
                      <a:pos x="90" y="30"/>
                    </a:cxn>
                    <a:cxn ang="0">
                      <a:pos x="16" y="0"/>
                    </a:cxn>
                    <a:cxn ang="0">
                      <a:pos x="0" y="10"/>
                    </a:cxn>
                    <a:cxn ang="0">
                      <a:pos x="76" y="40"/>
                    </a:cxn>
                    <a:cxn ang="0">
                      <a:pos x="90" y="30"/>
                    </a:cxn>
                  </a:cxnLst>
                  <a:rect l="0" t="0" r="r" b="b"/>
                  <a:pathLst>
                    <a:path w="90" h="40">
                      <a:moveTo>
                        <a:pt x="90" y="30"/>
                      </a:moveTo>
                      <a:lnTo>
                        <a:pt x="16" y="0"/>
                      </a:lnTo>
                      <a:lnTo>
                        <a:pt x="0" y="10"/>
                      </a:lnTo>
                      <a:lnTo>
                        <a:pt x="76" y="40"/>
                      </a:lnTo>
                      <a:lnTo>
                        <a:pt x="90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75" name="Freeform 1143"/>
                <p:cNvSpPr>
                  <a:spLocks noChangeAspect="1"/>
                </p:cNvSpPr>
                <p:nvPr/>
              </p:nvSpPr>
              <p:spPr bwMode="auto">
                <a:xfrm>
                  <a:off x="1744" y="1494"/>
                  <a:ext cx="92" cy="40"/>
                </a:xfrm>
                <a:custGeom>
                  <a:avLst/>
                  <a:gdLst/>
                  <a:ahLst/>
                  <a:cxnLst>
                    <a:cxn ang="0">
                      <a:pos x="92" y="30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6" y="40"/>
                    </a:cxn>
                    <a:cxn ang="0">
                      <a:pos x="92" y="30"/>
                    </a:cxn>
                  </a:cxnLst>
                  <a:rect l="0" t="0" r="r" b="b"/>
                  <a:pathLst>
                    <a:path w="92" h="40">
                      <a:moveTo>
                        <a:pt x="92" y="30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6" y="40"/>
                      </a:lnTo>
                      <a:lnTo>
                        <a:pt x="92" y="30"/>
                      </a:lnTo>
                      <a:close/>
                    </a:path>
                  </a:pathLst>
                </a:custGeom>
                <a:solidFill>
                  <a:srgbClr val="008A6C"/>
                </a:solidFill>
                <a:ln w="0">
                  <a:solidFill>
                    <a:srgbClr val="008A6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76" name="Freeform 1144"/>
                <p:cNvSpPr>
                  <a:spLocks noChangeAspect="1"/>
                </p:cNvSpPr>
                <p:nvPr/>
              </p:nvSpPr>
              <p:spPr bwMode="auto">
                <a:xfrm>
                  <a:off x="1744" y="1494"/>
                  <a:ext cx="92" cy="40"/>
                </a:xfrm>
                <a:custGeom>
                  <a:avLst/>
                  <a:gdLst/>
                  <a:ahLst/>
                  <a:cxnLst>
                    <a:cxn ang="0">
                      <a:pos x="92" y="30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6" y="40"/>
                    </a:cxn>
                    <a:cxn ang="0">
                      <a:pos x="92" y="30"/>
                    </a:cxn>
                  </a:cxnLst>
                  <a:rect l="0" t="0" r="r" b="b"/>
                  <a:pathLst>
                    <a:path w="92" h="40">
                      <a:moveTo>
                        <a:pt x="92" y="30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6" y="40"/>
                      </a:lnTo>
                      <a:lnTo>
                        <a:pt x="92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77" name="Freeform 1145"/>
                <p:cNvSpPr>
                  <a:spLocks noChangeAspect="1"/>
                </p:cNvSpPr>
                <p:nvPr/>
              </p:nvSpPr>
              <p:spPr bwMode="auto">
                <a:xfrm>
                  <a:off x="1728" y="1502"/>
                  <a:ext cx="92" cy="40"/>
                </a:xfrm>
                <a:custGeom>
                  <a:avLst/>
                  <a:gdLst/>
                  <a:ahLst/>
                  <a:cxnLst>
                    <a:cxn ang="0">
                      <a:pos x="92" y="32"/>
                    </a:cxn>
                    <a:cxn ang="0">
                      <a:pos x="16" y="0"/>
                    </a:cxn>
                    <a:cxn ang="0">
                      <a:pos x="0" y="10"/>
                    </a:cxn>
                    <a:cxn ang="0">
                      <a:pos x="76" y="40"/>
                    </a:cxn>
                    <a:cxn ang="0">
                      <a:pos x="92" y="32"/>
                    </a:cxn>
                  </a:cxnLst>
                  <a:rect l="0" t="0" r="r" b="b"/>
                  <a:pathLst>
                    <a:path w="92" h="40">
                      <a:moveTo>
                        <a:pt x="92" y="32"/>
                      </a:moveTo>
                      <a:lnTo>
                        <a:pt x="16" y="0"/>
                      </a:lnTo>
                      <a:lnTo>
                        <a:pt x="0" y="10"/>
                      </a:lnTo>
                      <a:lnTo>
                        <a:pt x="76" y="40"/>
                      </a:lnTo>
                      <a:lnTo>
                        <a:pt x="92" y="32"/>
                      </a:lnTo>
                      <a:close/>
                    </a:path>
                  </a:pathLst>
                </a:custGeom>
                <a:solidFill>
                  <a:srgbClr val="008B6B"/>
                </a:solidFill>
                <a:ln w="0">
                  <a:solidFill>
                    <a:srgbClr val="008B6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78" name="Freeform 1146"/>
                <p:cNvSpPr>
                  <a:spLocks noChangeAspect="1"/>
                </p:cNvSpPr>
                <p:nvPr/>
              </p:nvSpPr>
              <p:spPr bwMode="auto">
                <a:xfrm>
                  <a:off x="1728" y="1502"/>
                  <a:ext cx="92" cy="40"/>
                </a:xfrm>
                <a:custGeom>
                  <a:avLst/>
                  <a:gdLst/>
                  <a:ahLst/>
                  <a:cxnLst>
                    <a:cxn ang="0">
                      <a:pos x="92" y="32"/>
                    </a:cxn>
                    <a:cxn ang="0">
                      <a:pos x="16" y="0"/>
                    </a:cxn>
                    <a:cxn ang="0">
                      <a:pos x="0" y="10"/>
                    </a:cxn>
                    <a:cxn ang="0">
                      <a:pos x="76" y="40"/>
                    </a:cxn>
                    <a:cxn ang="0">
                      <a:pos x="92" y="32"/>
                    </a:cxn>
                  </a:cxnLst>
                  <a:rect l="0" t="0" r="r" b="b"/>
                  <a:pathLst>
                    <a:path w="92" h="40">
                      <a:moveTo>
                        <a:pt x="92" y="32"/>
                      </a:moveTo>
                      <a:lnTo>
                        <a:pt x="16" y="0"/>
                      </a:lnTo>
                      <a:lnTo>
                        <a:pt x="0" y="10"/>
                      </a:lnTo>
                      <a:lnTo>
                        <a:pt x="76" y="40"/>
                      </a:lnTo>
                      <a:lnTo>
                        <a:pt x="92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79" name="Freeform 1147"/>
                <p:cNvSpPr>
                  <a:spLocks noChangeAspect="1"/>
                </p:cNvSpPr>
                <p:nvPr/>
              </p:nvSpPr>
              <p:spPr bwMode="auto">
                <a:xfrm>
                  <a:off x="1712" y="1512"/>
                  <a:ext cx="92" cy="40"/>
                </a:xfrm>
                <a:custGeom>
                  <a:avLst/>
                  <a:gdLst/>
                  <a:ahLst/>
                  <a:cxnLst>
                    <a:cxn ang="0">
                      <a:pos x="92" y="30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6" y="40"/>
                    </a:cxn>
                    <a:cxn ang="0">
                      <a:pos x="92" y="30"/>
                    </a:cxn>
                  </a:cxnLst>
                  <a:rect l="0" t="0" r="r" b="b"/>
                  <a:pathLst>
                    <a:path w="92" h="40">
                      <a:moveTo>
                        <a:pt x="92" y="30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6" y="40"/>
                      </a:lnTo>
                      <a:lnTo>
                        <a:pt x="92" y="30"/>
                      </a:lnTo>
                      <a:close/>
                    </a:path>
                  </a:pathLst>
                </a:custGeom>
                <a:solidFill>
                  <a:srgbClr val="008B69"/>
                </a:solidFill>
                <a:ln w="0">
                  <a:solidFill>
                    <a:srgbClr val="008B6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80" name="Freeform 1148"/>
                <p:cNvSpPr>
                  <a:spLocks noChangeAspect="1"/>
                </p:cNvSpPr>
                <p:nvPr/>
              </p:nvSpPr>
              <p:spPr bwMode="auto">
                <a:xfrm>
                  <a:off x="1712" y="1512"/>
                  <a:ext cx="92" cy="40"/>
                </a:xfrm>
                <a:custGeom>
                  <a:avLst/>
                  <a:gdLst/>
                  <a:ahLst/>
                  <a:cxnLst>
                    <a:cxn ang="0">
                      <a:pos x="92" y="30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6" y="40"/>
                    </a:cxn>
                    <a:cxn ang="0">
                      <a:pos x="92" y="30"/>
                    </a:cxn>
                  </a:cxnLst>
                  <a:rect l="0" t="0" r="r" b="b"/>
                  <a:pathLst>
                    <a:path w="92" h="40">
                      <a:moveTo>
                        <a:pt x="92" y="30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6" y="40"/>
                      </a:lnTo>
                      <a:lnTo>
                        <a:pt x="92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81" name="Freeform 1149"/>
                <p:cNvSpPr>
                  <a:spLocks noChangeAspect="1"/>
                </p:cNvSpPr>
                <p:nvPr/>
              </p:nvSpPr>
              <p:spPr bwMode="auto">
                <a:xfrm>
                  <a:off x="1696" y="1520"/>
                  <a:ext cx="92" cy="40"/>
                </a:xfrm>
                <a:custGeom>
                  <a:avLst/>
                  <a:gdLst/>
                  <a:ahLst/>
                  <a:cxnLst>
                    <a:cxn ang="0">
                      <a:pos x="92" y="32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6" y="40"/>
                    </a:cxn>
                    <a:cxn ang="0">
                      <a:pos x="92" y="32"/>
                    </a:cxn>
                  </a:cxnLst>
                  <a:rect l="0" t="0" r="r" b="b"/>
                  <a:pathLst>
                    <a:path w="92" h="40">
                      <a:moveTo>
                        <a:pt x="92" y="32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6" y="40"/>
                      </a:lnTo>
                      <a:lnTo>
                        <a:pt x="92" y="32"/>
                      </a:lnTo>
                      <a:close/>
                    </a:path>
                  </a:pathLst>
                </a:custGeom>
                <a:solidFill>
                  <a:srgbClr val="008B67"/>
                </a:solidFill>
                <a:ln w="0">
                  <a:solidFill>
                    <a:srgbClr val="008B6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82" name="Freeform 1150"/>
                <p:cNvSpPr>
                  <a:spLocks noChangeAspect="1"/>
                </p:cNvSpPr>
                <p:nvPr/>
              </p:nvSpPr>
              <p:spPr bwMode="auto">
                <a:xfrm>
                  <a:off x="1696" y="1520"/>
                  <a:ext cx="92" cy="40"/>
                </a:xfrm>
                <a:custGeom>
                  <a:avLst/>
                  <a:gdLst/>
                  <a:ahLst/>
                  <a:cxnLst>
                    <a:cxn ang="0">
                      <a:pos x="92" y="32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6" y="40"/>
                    </a:cxn>
                    <a:cxn ang="0">
                      <a:pos x="92" y="32"/>
                    </a:cxn>
                  </a:cxnLst>
                  <a:rect l="0" t="0" r="r" b="b"/>
                  <a:pathLst>
                    <a:path w="92" h="40">
                      <a:moveTo>
                        <a:pt x="92" y="32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6" y="40"/>
                      </a:lnTo>
                      <a:lnTo>
                        <a:pt x="92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83" name="Freeform 1151"/>
                <p:cNvSpPr>
                  <a:spLocks noChangeAspect="1"/>
                </p:cNvSpPr>
                <p:nvPr/>
              </p:nvSpPr>
              <p:spPr bwMode="auto">
                <a:xfrm>
                  <a:off x="1680" y="1528"/>
                  <a:ext cx="92" cy="40"/>
                </a:xfrm>
                <a:custGeom>
                  <a:avLst/>
                  <a:gdLst/>
                  <a:ahLst/>
                  <a:cxnLst>
                    <a:cxn ang="0">
                      <a:pos x="92" y="32"/>
                    </a:cxn>
                    <a:cxn ang="0">
                      <a:pos x="16" y="0"/>
                    </a:cxn>
                    <a:cxn ang="0">
                      <a:pos x="0" y="10"/>
                    </a:cxn>
                    <a:cxn ang="0">
                      <a:pos x="76" y="40"/>
                    </a:cxn>
                    <a:cxn ang="0">
                      <a:pos x="92" y="32"/>
                    </a:cxn>
                  </a:cxnLst>
                  <a:rect l="0" t="0" r="r" b="b"/>
                  <a:pathLst>
                    <a:path w="92" h="40">
                      <a:moveTo>
                        <a:pt x="92" y="32"/>
                      </a:moveTo>
                      <a:lnTo>
                        <a:pt x="16" y="0"/>
                      </a:lnTo>
                      <a:lnTo>
                        <a:pt x="0" y="10"/>
                      </a:lnTo>
                      <a:lnTo>
                        <a:pt x="76" y="40"/>
                      </a:lnTo>
                      <a:lnTo>
                        <a:pt x="92" y="32"/>
                      </a:lnTo>
                      <a:close/>
                    </a:path>
                  </a:pathLst>
                </a:custGeom>
                <a:solidFill>
                  <a:srgbClr val="008C65"/>
                </a:solidFill>
                <a:ln w="0">
                  <a:solidFill>
                    <a:srgbClr val="008C6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84" name="Freeform 1152"/>
                <p:cNvSpPr>
                  <a:spLocks noChangeAspect="1"/>
                </p:cNvSpPr>
                <p:nvPr/>
              </p:nvSpPr>
              <p:spPr bwMode="auto">
                <a:xfrm>
                  <a:off x="1680" y="1528"/>
                  <a:ext cx="92" cy="40"/>
                </a:xfrm>
                <a:custGeom>
                  <a:avLst/>
                  <a:gdLst/>
                  <a:ahLst/>
                  <a:cxnLst>
                    <a:cxn ang="0">
                      <a:pos x="92" y="32"/>
                    </a:cxn>
                    <a:cxn ang="0">
                      <a:pos x="16" y="0"/>
                    </a:cxn>
                    <a:cxn ang="0">
                      <a:pos x="0" y="10"/>
                    </a:cxn>
                    <a:cxn ang="0">
                      <a:pos x="76" y="40"/>
                    </a:cxn>
                    <a:cxn ang="0">
                      <a:pos x="92" y="32"/>
                    </a:cxn>
                  </a:cxnLst>
                  <a:rect l="0" t="0" r="r" b="b"/>
                  <a:pathLst>
                    <a:path w="92" h="40">
                      <a:moveTo>
                        <a:pt x="92" y="32"/>
                      </a:moveTo>
                      <a:lnTo>
                        <a:pt x="16" y="0"/>
                      </a:lnTo>
                      <a:lnTo>
                        <a:pt x="0" y="10"/>
                      </a:lnTo>
                      <a:lnTo>
                        <a:pt x="76" y="40"/>
                      </a:lnTo>
                      <a:lnTo>
                        <a:pt x="92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85" name="Freeform 1153"/>
                <p:cNvSpPr>
                  <a:spLocks noChangeAspect="1"/>
                </p:cNvSpPr>
                <p:nvPr/>
              </p:nvSpPr>
              <p:spPr bwMode="auto">
                <a:xfrm>
                  <a:off x="1664" y="1538"/>
                  <a:ext cx="92" cy="40"/>
                </a:xfrm>
                <a:custGeom>
                  <a:avLst/>
                  <a:gdLst/>
                  <a:ahLst/>
                  <a:cxnLst>
                    <a:cxn ang="0">
                      <a:pos x="92" y="30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6" y="40"/>
                    </a:cxn>
                    <a:cxn ang="0">
                      <a:pos x="92" y="30"/>
                    </a:cxn>
                  </a:cxnLst>
                  <a:rect l="0" t="0" r="r" b="b"/>
                  <a:pathLst>
                    <a:path w="92" h="40">
                      <a:moveTo>
                        <a:pt x="92" y="30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6" y="40"/>
                      </a:lnTo>
                      <a:lnTo>
                        <a:pt x="92" y="30"/>
                      </a:lnTo>
                      <a:close/>
                    </a:path>
                  </a:pathLst>
                </a:custGeom>
                <a:solidFill>
                  <a:srgbClr val="008D62"/>
                </a:solidFill>
                <a:ln w="0">
                  <a:solidFill>
                    <a:srgbClr val="008D6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86" name="Freeform 1154"/>
                <p:cNvSpPr>
                  <a:spLocks noChangeAspect="1"/>
                </p:cNvSpPr>
                <p:nvPr/>
              </p:nvSpPr>
              <p:spPr bwMode="auto">
                <a:xfrm>
                  <a:off x="1664" y="1538"/>
                  <a:ext cx="92" cy="40"/>
                </a:xfrm>
                <a:custGeom>
                  <a:avLst/>
                  <a:gdLst/>
                  <a:ahLst/>
                  <a:cxnLst>
                    <a:cxn ang="0">
                      <a:pos x="92" y="30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6" y="40"/>
                    </a:cxn>
                    <a:cxn ang="0">
                      <a:pos x="92" y="30"/>
                    </a:cxn>
                  </a:cxnLst>
                  <a:rect l="0" t="0" r="r" b="b"/>
                  <a:pathLst>
                    <a:path w="92" h="40">
                      <a:moveTo>
                        <a:pt x="92" y="30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6" y="40"/>
                      </a:lnTo>
                      <a:lnTo>
                        <a:pt x="92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87" name="Freeform 1155"/>
                <p:cNvSpPr>
                  <a:spLocks noChangeAspect="1"/>
                </p:cNvSpPr>
                <p:nvPr/>
              </p:nvSpPr>
              <p:spPr bwMode="auto">
                <a:xfrm>
                  <a:off x="1646" y="1546"/>
                  <a:ext cx="94" cy="40"/>
                </a:xfrm>
                <a:custGeom>
                  <a:avLst/>
                  <a:gdLst/>
                  <a:ahLst/>
                  <a:cxnLst>
                    <a:cxn ang="0">
                      <a:pos x="94" y="32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76" y="40"/>
                    </a:cxn>
                    <a:cxn ang="0">
                      <a:pos x="94" y="32"/>
                    </a:cxn>
                  </a:cxnLst>
                  <a:rect l="0" t="0" r="r" b="b"/>
                  <a:pathLst>
                    <a:path w="94" h="40">
                      <a:moveTo>
                        <a:pt x="94" y="32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76" y="40"/>
                      </a:lnTo>
                      <a:lnTo>
                        <a:pt x="94" y="32"/>
                      </a:lnTo>
                      <a:close/>
                    </a:path>
                  </a:pathLst>
                </a:custGeom>
                <a:solidFill>
                  <a:srgbClr val="008D5F"/>
                </a:solidFill>
                <a:ln w="0">
                  <a:solidFill>
                    <a:srgbClr val="008D5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88" name="Freeform 1156"/>
                <p:cNvSpPr>
                  <a:spLocks noChangeAspect="1"/>
                </p:cNvSpPr>
                <p:nvPr/>
              </p:nvSpPr>
              <p:spPr bwMode="auto">
                <a:xfrm>
                  <a:off x="1646" y="1546"/>
                  <a:ext cx="94" cy="40"/>
                </a:xfrm>
                <a:custGeom>
                  <a:avLst/>
                  <a:gdLst/>
                  <a:ahLst/>
                  <a:cxnLst>
                    <a:cxn ang="0">
                      <a:pos x="94" y="32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76" y="40"/>
                    </a:cxn>
                    <a:cxn ang="0">
                      <a:pos x="94" y="32"/>
                    </a:cxn>
                  </a:cxnLst>
                  <a:rect l="0" t="0" r="r" b="b"/>
                  <a:pathLst>
                    <a:path w="94" h="40">
                      <a:moveTo>
                        <a:pt x="94" y="32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76" y="40"/>
                      </a:lnTo>
                      <a:lnTo>
                        <a:pt x="94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89" name="Freeform 1157"/>
                <p:cNvSpPr>
                  <a:spLocks noChangeAspect="1"/>
                </p:cNvSpPr>
                <p:nvPr/>
              </p:nvSpPr>
              <p:spPr bwMode="auto">
                <a:xfrm>
                  <a:off x="1630" y="1554"/>
                  <a:ext cx="92" cy="40"/>
                </a:xfrm>
                <a:custGeom>
                  <a:avLst/>
                  <a:gdLst/>
                  <a:ahLst/>
                  <a:cxnLst>
                    <a:cxn ang="0">
                      <a:pos x="92" y="32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6" y="40"/>
                    </a:cxn>
                    <a:cxn ang="0">
                      <a:pos x="92" y="32"/>
                    </a:cxn>
                  </a:cxnLst>
                  <a:rect l="0" t="0" r="r" b="b"/>
                  <a:pathLst>
                    <a:path w="92" h="40">
                      <a:moveTo>
                        <a:pt x="92" y="32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6" y="40"/>
                      </a:lnTo>
                      <a:lnTo>
                        <a:pt x="92" y="32"/>
                      </a:lnTo>
                      <a:close/>
                    </a:path>
                  </a:pathLst>
                </a:custGeom>
                <a:solidFill>
                  <a:srgbClr val="008E5B"/>
                </a:solidFill>
                <a:ln w="0">
                  <a:solidFill>
                    <a:srgbClr val="008E5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90" name="Freeform 1158"/>
                <p:cNvSpPr>
                  <a:spLocks noChangeAspect="1"/>
                </p:cNvSpPr>
                <p:nvPr/>
              </p:nvSpPr>
              <p:spPr bwMode="auto">
                <a:xfrm>
                  <a:off x="1630" y="1554"/>
                  <a:ext cx="92" cy="40"/>
                </a:xfrm>
                <a:custGeom>
                  <a:avLst/>
                  <a:gdLst/>
                  <a:ahLst/>
                  <a:cxnLst>
                    <a:cxn ang="0">
                      <a:pos x="92" y="32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6" y="40"/>
                    </a:cxn>
                    <a:cxn ang="0">
                      <a:pos x="92" y="32"/>
                    </a:cxn>
                  </a:cxnLst>
                  <a:rect l="0" t="0" r="r" b="b"/>
                  <a:pathLst>
                    <a:path w="92" h="40">
                      <a:moveTo>
                        <a:pt x="92" y="32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6" y="40"/>
                      </a:lnTo>
                      <a:lnTo>
                        <a:pt x="92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91" name="Freeform 1159"/>
                <p:cNvSpPr>
                  <a:spLocks noChangeAspect="1"/>
                </p:cNvSpPr>
                <p:nvPr/>
              </p:nvSpPr>
              <p:spPr bwMode="auto">
                <a:xfrm>
                  <a:off x="1612" y="1562"/>
                  <a:ext cx="94" cy="38"/>
                </a:xfrm>
                <a:custGeom>
                  <a:avLst/>
                  <a:gdLst/>
                  <a:ahLst/>
                  <a:cxnLst>
                    <a:cxn ang="0">
                      <a:pos x="94" y="32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76" y="38"/>
                    </a:cxn>
                    <a:cxn ang="0">
                      <a:pos x="94" y="32"/>
                    </a:cxn>
                  </a:cxnLst>
                  <a:rect l="0" t="0" r="r" b="b"/>
                  <a:pathLst>
                    <a:path w="94" h="38">
                      <a:moveTo>
                        <a:pt x="94" y="32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76" y="38"/>
                      </a:lnTo>
                      <a:lnTo>
                        <a:pt x="94" y="32"/>
                      </a:lnTo>
                      <a:close/>
                    </a:path>
                  </a:pathLst>
                </a:custGeom>
                <a:solidFill>
                  <a:srgbClr val="008E56"/>
                </a:solidFill>
                <a:ln w="0">
                  <a:solidFill>
                    <a:srgbClr val="008E5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92" name="Freeform 1160"/>
                <p:cNvSpPr>
                  <a:spLocks noChangeAspect="1"/>
                </p:cNvSpPr>
                <p:nvPr/>
              </p:nvSpPr>
              <p:spPr bwMode="auto">
                <a:xfrm>
                  <a:off x="1612" y="1562"/>
                  <a:ext cx="94" cy="38"/>
                </a:xfrm>
                <a:custGeom>
                  <a:avLst/>
                  <a:gdLst/>
                  <a:ahLst/>
                  <a:cxnLst>
                    <a:cxn ang="0">
                      <a:pos x="94" y="32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76" y="38"/>
                    </a:cxn>
                    <a:cxn ang="0">
                      <a:pos x="94" y="32"/>
                    </a:cxn>
                  </a:cxnLst>
                  <a:rect l="0" t="0" r="r" b="b"/>
                  <a:pathLst>
                    <a:path w="94" h="38">
                      <a:moveTo>
                        <a:pt x="94" y="32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76" y="38"/>
                      </a:lnTo>
                      <a:lnTo>
                        <a:pt x="94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93" name="Freeform 1161"/>
                <p:cNvSpPr>
                  <a:spLocks noChangeAspect="1"/>
                </p:cNvSpPr>
                <p:nvPr/>
              </p:nvSpPr>
              <p:spPr bwMode="auto">
                <a:xfrm>
                  <a:off x="1596" y="1570"/>
                  <a:ext cx="92" cy="38"/>
                </a:xfrm>
                <a:custGeom>
                  <a:avLst/>
                  <a:gdLst/>
                  <a:ahLst/>
                  <a:cxnLst>
                    <a:cxn ang="0">
                      <a:pos x="92" y="30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76" y="38"/>
                    </a:cxn>
                    <a:cxn ang="0">
                      <a:pos x="92" y="30"/>
                    </a:cxn>
                  </a:cxnLst>
                  <a:rect l="0" t="0" r="r" b="b"/>
                  <a:pathLst>
                    <a:path w="92" h="38">
                      <a:moveTo>
                        <a:pt x="92" y="30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76" y="38"/>
                      </a:lnTo>
                      <a:lnTo>
                        <a:pt x="92" y="30"/>
                      </a:lnTo>
                      <a:close/>
                    </a:path>
                  </a:pathLst>
                </a:custGeom>
                <a:solidFill>
                  <a:srgbClr val="008E51"/>
                </a:solidFill>
                <a:ln w="0">
                  <a:solidFill>
                    <a:srgbClr val="008E5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94" name="Freeform 1162"/>
                <p:cNvSpPr>
                  <a:spLocks noChangeAspect="1"/>
                </p:cNvSpPr>
                <p:nvPr/>
              </p:nvSpPr>
              <p:spPr bwMode="auto">
                <a:xfrm>
                  <a:off x="1596" y="1570"/>
                  <a:ext cx="92" cy="38"/>
                </a:xfrm>
                <a:custGeom>
                  <a:avLst/>
                  <a:gdLst/>
                  <a:ahLst/>
                  <a:cxnLst>
                    <a:cxn ang="0">
                      <a:pos x="92" y="30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76" y="38"/>
                    </a:cxn>
                    <a:cxn ang="0">
                      <a:pos x="92" y="30"/>
                    </a:cxn>
                  </a:cxnLst>
                  <a:rect l="0" t="0" r="r" b="b"/>
                  <a:pathLst>
                    <a:path w="92" h="38">
                      <a:moveTo>
                        <a:pt x="92" y="30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76" y="38"/>
                      </a:lnTo>
                      <a:lnTo>
                        <a:pt x="92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95" name="Freeform 1163"/>
                <p:cNvSpPr>
                  <a:spLocks noChangeAspect="1"/>
                </p:cNvSpPr>
                <p:nvPr/>
              </p:nvSpPr>
              <p:spPr bwMode="auto">
                <a:xfrm>
                  <a:off x="1578" y="1576"/>
                  <a:ext cx="94" cy="38"/>
                </a:xfrm>
                <a:custGeom>
                  <a:avLst/>
                  <a:gdLst/>
                  <a:ahLst/>
                  <a:cxnLst>
                    <a:cxn ang="0">
                      <a:pos x="94" y="32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76" y="38"/>
                    </a:cxn>
                    <a:cxn ang="0">
                      <a:pos x="94" y="32"/>
                    </a:cxn>
                  </a:cxnLst>
                  <a:rect l="0" t="0" r="r" b="b"/>
                  <a:pathLst>
                    <a:path w="94" h="38">
                      <a:moveTo>
                        <a:pt x="94" y="32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76" y="38"/>
                      </a:lnTo>
                      <a:lnTo>
                        <a:pt x="94" y="32"/>
                      </a:lnTo>
                      <a:close/>
                    </a:path>
                  </a:pathLst>
                </a:custGeom>
                <a:solidFill>
                  <a:srgbClr val="008F4B"/>
                </a:solidFill>
                <a:ln w="0">
                  <a:solidFill>
                    <a:srgbClr val="008F4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96" name="Freeform 1164"/>
                <p:cNvSpPr>
                  <a:spLocks noChangeAspect="1"/>
                </p:cNvSpPr>
                <p:nvPr/>
              </p:nvSpPr>
              <p:spPr bwMode="auto">
                <a:xfrm>
                  <a:off x="1578" y="1576"/>
                  <a:ext cx="94" cy="38"/>
                </a:xfrm>
                <a:custGeom>
                  <a:avLst/>
                  <a:gdLst/>
                  <a:ahLst/>
                  <a:cxnLst>
                    <a:cxn ang="0">
                      <a:pos x="94" y="32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76" y="38"/>
                    </a:cxn>
                    <a:cxn ang="0">
                      <a:pos x="94" y="32"/>
                    </a:cxn>
                  </a:cxnLst>
                  <a:rect l="0" t="0" r="r" b="b"/>
                  <a:pathLst>
                    <a:path w="94" h="38">
                      <a:moveTo>
                        <a:pt x="94" y="32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76" y="38"/>
                      </a:lnTo>
                      <a:lnTo>
                        <a:pt x="94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97" name="Freeform 1165"/>
                <p:cNvSpPr>
                  <a:spLocks noChangeAspect="1"/>
                </p:cNvSpPr>
                <p:nvPr/>
              </p:nvSpPr>
              <p:spPr bwMode="auto">
                <a:xfrm>
                  <a:off x="1560" y="1584"/>
                  <a:ext cx="94" cy="38"/>
                </a:xfrm>
                <a:custGeom>
                  <a:avLst/>
                  <a:gdLst/>
                  <a:ahLst/>
                  <a:cxnLst>
                    <a:cxn ang="0">
                      <a:pos x="94" y="30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76" y="38"/>
                    </a:cxn>
                    <a:cxn ang="0">
                      <a:pos x="94" y="30"/>
                    </a:cxn>
                  </a:cxnLst>
                  <a:rect l="0" t="0" r="r" b="b"/>
                  <a:pathLst>
                    <a:path w="94" h="38">
                      <a:moveTo>
                        <a:pt x="94" y="30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76" y="38"/>
                      </a:lnTo>
                      <a:lnTo>
                        <a:pt x="94" y="30"/>
                      </a:lnTo>
                      <a:close/>
                    </a:path>
                  </a:pathLst>
                </a:custGeom>
                <a:solidFill>
                  <a:srgbClr val="008F45"/>
                </a:solidFill>
                <a:ln w="0">
                  <a:solidFill>
                    <a:srgbClr val="008F4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98" name="Freeform 1166"/>
                <p:cNvSpPr>
                  <a:spLocks noChangeAspect="1"/>
                </p:cNvSpPr>
                <p:nvPr/>
              </p:nvSpPr>
              <p:spPr bwMode="auto">
                <a:xfrm>
                  <a:off x="1560" y="1584"/>
                  <a:ext cx="94" cy="38"/>
                </a:xfrm>
                <a:custGeom>
                  <a:avLst/>
                  <a:gdLst/>
                  <a:ahLst/>
                  <a:cxnLst>
                    <a:cxn ang="0">
                      <a:pos x="94" y="30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76" y="38"/>
                    </a:cxn>
                    <a:cxn ang="0">
                      <a:pos x="94" y="30"/>
                    </a:cxn>
                  </a:cxnLst>
                  <a:rect l="0" t="0" r="r" b="b"/>
                  <a:pathLst>
                    <a:path w="94" h="38">
                      <a:moveTo>
                        <a:pt x="94" y="30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76" y="38"/>
                      </a:lnTo>
                      <a:lnTo>
                        <a:pt x="94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599" name="Freeform 1167"/>
                <p:cNvSpPr>
                  <a:spLocks noChangeAspect="1"/>
                </p:cNvSpPr>
                <p:nvPr/>
              </p:nvSpPr>
              <p:spPr bwMode="auto">
                <a:xfrm>
                  <a:off x="1542" y="1590"/>
                  <a:ext cx="94" cy="36"/>
                </a:xfrm>
                <a:custGeom>
                  <a:avLst/>
                  <a:gdLst/>
                  <a:ahLst/>
                  <a:cxnLst>
                    <a:cxn ang="0">
                      <a:pos x="94" y="32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78" y="36"/>
                    </a:cxn>
                    <a:cxn ang="0">
                      <a:pos x="94" y="32"/>
                    </a:cxn>
                  </a:cxnLst>
                  <a:rect l="0" t="0" r="r" b="b"/>
                  <a:pathLst>
                    <a:path w="94" h="36">
                      <a:moveTo>
                        <a:pt x="94" y="32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78" y="36"/>
                      </a:lnTo>
                      <a:lnTo>
                        <a:pt x="94" y="32"/>
                      </a:lnTo>
                      <a:close/>
                    </a:path>
                  </a:pathLst>
                </a:custGeom>
                <a:solidFill>
                  <a:srgbClr val="008E3E"/>
                </a:solidFill>
                <a:ln w="0">
                  <a:solidFill>
                    <a:srgbClr val="008E3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00" name="Freeform 1168"/>
                <p:cNvSpPr>
                  <a:spLocks noChangeAspect="1"/>
                </p:cNvSpPr>
                <p:nvPr/>
              </p:nvSpPr>
              <p:spPr bwMode="auto">
                <a:xfrm>
                  <a:off x="1542" y="1590"/>
                  <a:ext cx="94" cy="36"/>
                </a:xfrm>
                <a:custGeom>
                  <a:avLst/>
                  <a:gdLst/>
                  <a:ahLst/>
                  <a:cxnLst>
                    <a:cxn ang="0">
                      <a:pos x="94" y="32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78" y="36"/>
                    </a:cxn>
                    <a:cxn ang="0">
                      <a:pos x="94" y="32"/>
                    </a:cxn>
                  </a:cxnLst>
                  <a:rect l="0" t="0" r="r" b="b"/>
                  <a:pathLst>
                    <a:path w="94" h="36">
                      <a:moveTo>
                        <a:pt x="94" y="32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78" y="36"/>
                      </a:lnTo>
                      <a:lnTo>
                        <a:pt x="94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01" name="Freeform 1169"/>
                <p:cNvSpPr>
                  <a:spLocks noChangeAspect="1"/>
                </p:cNvSpPr>
                <p:nvPr/>
              </p:nvSpPr>
              <p:spPr bwMode="auto">
                <a:xfrm>
                  <a:off x="1524" y="1598"/>
                  <a:ext cx="96" cy="34"/>
                </a:xfrm>
                <a:custGeom>
                  <a:avLst/>
                  <a:gdLst/>
                  <a:ahLst/>
                  <a:cxnLst>
                    <a:cxn ang="0">
                      <a:pos x="96" y="28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78" y="34"/>
                    </a:cxn>
                    <a:cxn ang="0">
                      <a:pos x="96" y="28"/>
                    </a:cxn>
                  </a:cxnLst>
                  <a:rect l="0" t="0" r="r" b="b"/>
                  <a:pathLst>
                    <a:path w="96" h="34">
                      <a:moveTo>
                        <a:pt x="96" y="28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78" y="34"/>
                      </a:lnTo>
                      <a:lnTo>
                        <a:pt x="96" y="28"/>
                      </a:lnTo>
                      <a:close/>
                    </a:path>
                  </a:pathLst>
                </a:custGeom>
                <a:solidFill>
                  <a:srgbClr val="008D36"/>
                </a:solidFill>
                <a:ln w="0">
                  <a:solidFill>
                    <a:srgbClr val="008D3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02" name="Freeform 1170"/>
                <p:cNvSpPr>
                  <a:spLocks noChangeAspect="1"/>
                </p:cNvSpPr>
                <p:nvPr/>
              </p:nvSpPr>
              <p:spPr bwMode="auto">
                <a:xfrm>
                  <a:off x="1524" y="1598"/>
                  <a:ext cx="96" cy="34"/>
                </a:xfrm>
                <a:custGeom>
                  <a:avLst/>
                  <a:gdLst/>
                  <a:ahLst/>
                  <a:cxnLst>
                    <a:cxn ang="0">
                      <a:pos x="96" y="28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78" y="34"/>
                    </a:cxn>
                    <a:cxn ang="0">
                      <a:pos x="96" y="28"/>
                    </a:cxn>
                  </a:cxnLst>
                  <a:rect l="0" t="0" r="r" b="b"/>
                  <a:pathLst>
                    <a:path w="96" h="34">
                      <a:moveTo>
                        <a:pt x="96" y="28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78" y="34"/>
                      </a:lnTo>
                      <a:lnTo>
                        <a:pt x="96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03" name="Freeform 1171"/>
                <p:cNvSpPr>
                  <a:spLocks noChangeAspect="1"/>
                </p:cNvSpPr>
                <p:nvPr/>
              </p:nvSpPr>
              <p:spPr bwMode="auto">
                <a:xfrm>
                  <a:off x="1506" y="1604"/>
                  <a:ext cx="96" cy="32"/>
                </a:xfrm>
                <a:custGeom>
                  <a:avLst/>
                  <a:gdLst/>
                  <a:ahLst/>
                  <a:cxnLst>
                    <a:cxn ang="0">
                      <a:pos x="96" y="28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78" y="32"/>
                    </a:cxn>
                    <a:cxn ang="0">
                      <a:pos x="96" y="28"/>
                    </a:cxn>
                  </a:cxnLst>
                  <a:rect l="0" t="0" r="r" b="b"/>
                  <a:pathLst>
                    <a:path w="96" h="32">
                      <a:moveTo>
                        <a:pt x="96" y="28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78" y="32"/>
                      </a:lnTo>
                      <a:lnTo>
                        <a:pt x="96" y="28"/>
                      </a:lnTo>
                      <a:close/>
                    </a:path>
                  </a:pathLst>
                </a:custGeom>
                <a:solidFill>
                  <a:srgbClr val="008C2D"/>
                </a:solidFill>
                <a:ln w="0">
                  <a:solidFill>
                    <a:srgbClr val="008C2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04" name="Freeform 1172"/>
                <p:cNvSpPr>
                  <a:spLocks noChangeAspect="1"/>
                </p:cNvSpPr>
                <p:nvPr/>
              </p:nvSpPr>
              <p:spPr bwMode="auto">
                <a:xfrm>
                  <a:off x="1506" y="1604"/>
                  <a:ext cx="96" cy="32"/>
                </a:xfrm>
                <a:custGeom>
                  <a:avLst/>
                  <a:gdLst/>
                  <a:ahLst/>
                  <a:cxnLst>
                    <a:cxn ang="0">
                      <a:pos x="96" y="28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78" y="32"/>
                    </a:cxn>
                    <a:cxn ang="0">
                      <a:pos x="96" y="28"/>
                    </a:cxn>
                  </a:cxnLst>
                  <a:rect l="0" t="0" r="r" b="b"/>
                  <a:pathLst>
                    <a:path w="96" h="32">
                      <a:moveTo>
                        <a:pt x="96" y="28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78" y="32"/>
                      </a:lnTo>
                      <a:lnTo>
                        <a:pt x="96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05" name="Freeform 1173"/>
                <p:cNvSpPr>
                  <a:spLocks noChangeAspect="1"/>
                </p:cNvSpPr>
                <p:nvPr/>
              </p:nvSpPr>
              <p:spPr bwMode="auto">
                <a:xfrm>
                  <a:off x="1488" y="1608"/>
                  <a:ext cx="96" cy="32"/>
                </a:xfrm>
                <a:custGeom>
                  <a:avLst/>
                  <a:gdLst/>
                  <a:ahLst/>
                  <a:cxnLst>
                    <a:cxn ang="0">
                      <a:pos x="96" y="28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78" y="32"/>
                    </a:cxn>
                    <a:cxn ang="0">
                      <a:pos x="96" y="28"/>
                    </a:cxn>
                  </a:cxnLst>
                  <a:rect l="0" t="0" r="r" b="b"/>
                  <a:pathLst>
                    <a:path w="96" h="32">
                      <a:moveTo>
                        <a:pt x="96" y="28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78" y="32"/>
                      </a:lnTo>
                      <a:lnTo>
                        <a:pt x="96" y="28"/>
                      </a:lnTo>
                      <a:close/>
                    </a:path>
                  </a:pathLst>
                </a:custGeom>
                <a:solidFill>
                  <a:srgbClr val="008A23"/>
                </a:solidFill>
                <a:ln w="0">
                  <a:solidFill>
                    <a:srgbClr val="008A2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06" name="Freeform 1174"/>
                <p:cNvSpPr>
                  <a:spLocks noChangeAspect="1"/>
                </p:cNvSpPr>
                <p:nvPr/>
              </p:nvSpPr>
              <p:spPr bwMode="auto">
                <a:xfrm>
                  <a:off x="1488" y="1608"/>
                  <a:ext cx="96" cy="32"/>
                </a:xfrm>
                <a:custGeom>
                  <a:avLst/>
                  <a:gdLst/>
                  <a:ahLst/>
                  <a:cxnLst>
                    <a:cxn ang="0">
                      <a:pos x="96" y="28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78" y="32"/>
                    </a:cxn>
                    <a:cxn ang="0">
                      <a:pos x="96" y="28"/>
                    </a:cxn>
                  </a:cxnLst>
                  <a:rect l="0" t="0" r="r" b="b"/>
                  <a:pathLst>
                    <a:path w="96" h="32">
                      <a:moveTo>
                        <a:pt x="96" y="28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78" y="32"/>
                      </a:lnTo>
                      <a:lnTo>
                        <a:pt x="96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07" name="Freeform 1175"/>
                <p:cNvSpPr>
                  <a:spLocks noChangeAspect="1"/>
                </p:cNvSpPr>
                <p:nvPr/>
              </p:nvSpPr>
              <p:spPr bwMode="auto">
                <a:xfrm>
                  <a:off x="1468" y="1614"/>
                  <a:ext cx="98" cy="30"/>
                </a:xfrm>
                <a:custGeom>
                  <a:avLst/>
                  <a:gdLst/>
                  <a:ahLst/>
                  <a:cxnLst>
                    <a:cxn ang="0">
                      <a:pos x="98" y="26"/>
                    </a:cxn>
                    <a:cxn ang="0">
                      <a:pos x="20" y="0"/>
                    </a:cxn>
                    <a:cxn ang="0">
                      <a:pos x="0" y="4"/>
                    </a:cxn>
                    <a:cxn ang="0">
                      <a:pos x="78" y="30"/>
                    </a:cxn>
                    <a:cxn ang="0">
                      <a:pos x="98" y="26"/>
                    </a:cxn>
                  </a:cxnLst>
                  <a:rect l="0" t="0" r="r" b="b"/>
                  <a:pathLst>
                    <a:path w="98" h="30">
                      <a:moveTo>
                        <a:pt x="98" y="26"/>
                      </a:moveTo>
                      <a:lnTo>
                        <a:pt x="20" y="0"/>
                      </a:lnTo>
                      <a:lnTo>
                        <a:pt x="0" y="4"/>
                      </a:lnTo>
                      <a:lnTo>
                        <a:pt x="78" y="30"/>
                      </a:lnTo>
                      <a:lnTo>
                        <a:pt x="98" y="26"/>
                      </a:lnTo>
                      <a:close/>
                    </a:path>
                  </a:pathLst>
                </a:custGeom>
                <a:solidFill>
                  <a:srgbClr val="008719"/>
                </a:solidFill>
                <a:ln w="0">
                  <a:solidFill>
                    <a:srgbClr val="00871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08" name="Freeform 1176"/>
                <p:cNvSpPr>
                  <a:spLocks noChangeAspect="1"/>
                </p:cNvSpPr>
                <p:nvPr/>
              </p:nvSpPr>
              <p:spPr bwMode="auto">
                <a:xfrm>
                  <a:off x="1468" y="1614"/>
                  <a:ext cx="98" cy="30"/>
                </a:xfrm>
                <a:custGeom>
                  <a:avLst/>
                  <a:gdLst/>
                  <a:ahLst/>
                  <a:cxnLst>
                    <a:cxn ang="0">
                      <a:pos x="98" y="26"/>
                    </a:cxn>
                    <a:cxn ang="0">
                      <a:pos x="20" y="0"/>
                    </a:cxn>
                    <a:cxn ang="0">
                      <a:pos x="0" y="4"/>
                    </a:cxn>
                    <a:cxn ang="0">
                      <a:pos x="78" y="30"/>
                    </a:cxn>
                    <a:cxn ang="0">
                      <a:pos x="98" y="26"/>
                    </a:cxn>
                  </a:cxnLst>
                  <a:rect l="0" t="0" r="r" b="b"/>
                  <a:pathLst>
                    <a:path w="98" h="30">
                      <a:moveTo>
                        <a:pt x="98" y="26"/>
                      </a:moveTo>
                      <a:lnTo>
                        <a:pt x="20" y="0"/>
                      </a:lnTo>
                      <a:lnTo>
                        <a:pt x="0" y="4"/>
                      </a:lnTo>
                      <a:lnTo>
                        <a:pt x="78" y="30"/>
                      </a:lnTo>
                      <a:lnTo>
                        <a:pt x="9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09" name="Freeform 1177"/>
                <p:cNvSpPr>
                  <a:spLocks noChangeAspect="1"/>
                </p:cNvSpPr>
                <p:nvPr/>
              </p:nvSpPr>
              <p:spPr bwMode="auto">
                <a:xfrm>
                  <a:off x="1450" y="1618"/>
                  <a:ext cx="96" cy="28"/>
                </a:xfrm>
                <a:custGeom>
                  <a:avLst/>
                  <a:gdLst/>
                  <a:ahLst/>
                  <a:cxnLst>
                    <a:cxn ang="0">
                      <a:pos x="96" y="26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78" y="28"/>
                    </a:cxn>
                    <a:cxn ang="0">
                      <a:pos x="96" y="26"/>
                    </a:cxn>
                  </a:cxnLst>
                  <a:rect l="0" t="0" r="r" b="b"/>
                  <a:pathLst>
                    <a:path w="96" h="28">
                      <a:moveTo>
                        <a:pt x="96" y="26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78" y="28"/>
                      </a:lnTo>
                      <a:lnTo>
                        <a:pt x="96" y="26"/>
                      </a:lnTo>
                      <a:close/>
                    </a:path>
                  </a:pathLst>
                </a:custGeom>
                <a:solidFill>
                  <a:srgbClr val="00830E"/>
                </a:solidFill>
                <a:ln w="0">
                  <a:solidFill>
                    <a:srgbClr val="00830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10" name="Freeform 1178"/>
                <p:cNvSpPr>
                  <a:spLocks noChangeAspect="1"/>
                </p:cNvSpPr>
                <p:nvPr/>
              </p:nvSpPr>
              <p:spPr bwMode="auto">
                <a:xfrm>
                  <a:off x="1450" y="1618"/>
                  <a:ext cx="96" cy="28"/>
                </a:xfrm>
                <a:custGeom>
                  <a:avLst/>
                  <a:gdLst/>
                  <a:ahLst/>
                  <a:cxnLst>
                    <a:cxn ang="0">
                      <a:pos x="96" y="26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78" y="28"/>
                    </a:cxn>
                    <a:cxn ang="0">
                      <a:pos x="96" y="26"/>
                    </a:cxn>
                  </a:cxnLst>
                  <a:rect l="0" t="0" r="r" b="b"/>
                  <a:pathLst>
                    <a:path w="96" h="28">
                      <a:moveTo>
                        <a:pt x="96" y="26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78" y="28"/>
                      </a:lnTo>
                      <a:lnTo>
                        <a:pt x="9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11" name="Freeform 1179"/>
                <p:cNvSpPr>
                  <a:spLocks noChangeAspect="1"/>
                </p:cNvSpPr>
                <p:nvPr/>
              </p:nvSpPr>
              <p:spPr bwMode="auto">
                <a:xfrm>
                  <a:off x="1430" y="1622"/>
                  <a:ext cx="98" cy="26"/>
                </a:xfrm>
                <a:custGeom>
                  <a:avLst/>
                  <a:gdLst/>
                  <a:ahLst/>
                  <a:cxnLst>
                    <a:cxn ang="0">
                      <a:pos x="98" y="24"/>
                    </a:cxn>
                    <a:cxn ang="0">
                      <a:pos x="20" y="0"/>
                    </a:cxn>
                    <a:cxn ang="0">
                      <a:pos x="0" y="4"/>
                    </a:cxn>
                    <a:cxn ang="0">
                      <a:pos x="80" y="26"/>
                    </a:cxn>
                    <a:cxn ang="0">
                      <a:pos x="98" y="24"/>
                    </a:cxn>
                  </a:cxnLst>
                  <a:rect l="0" t="0" r="r" b="b"/>
                  <a:pathLst>
                    <a:path w="98" h="26">
                      <a:moveTo>
                        <a:pt x="98" y="24"/>
                      </a:moveTo>
                      <a:lnTo>
                        <a:pt x="20" y="0"/>
                      </a:lnTo>
                      <a:lnTo>
                        <a:pt x="0" y="4"/>
                      </a:lnTo>
                      <a:lnTo>
                        <a:pt x="80" y="26"/>
                      </a:lnTo>
                      <a:lnTo>
                        <a:pt x="98" y="24"/>
                      </a:lnTo>
                      <a:close/>
                    </a:path>
                  </a:pathLst>
                </a:custGeom>
                <a:solidFill>
                  <a:srgbClr val="007F03"/>
                </a:solidFill>
                <a:ln w="0">
                  <a:solidFill>
                    <a:srgbClr val="007F0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12" name="Freeform 1180"/>
                <p:cNvSpPr>
                  <a:spLocks noChangeAspect="1"/>
                </p:cNvSpPr>
                <p:nvPr/>
              </p:nvSpPr>
              <p:spPr bwMode="auto">
                <a:xfrm>
                  <a:off x="1430" y="1622"/>
                  <a:ext cx="98" cy="26"/>
                </a:xfrm>
                <a:custGeom>
                  <a:avLst/>
                  <a:gdLst/>
                  <a:ahLst/>
                  <a:cxnLst>
                    <a:cxn ang="0">
                      <a:pos x="98" y="24"/>
                    </a:cxn>
                    <a:cxn ang="0">
                      <a:pos x="20" y="0"/>
                    </a:cxn>
                    <a:cxn ang="0">
                      <a:pos x="0" y="4"/>
                    </a:cxn>
                    <a:cxn ang="0">
                      <a:pos x="80" y="26"/>
                    </a:cxn>
                    <a:cxn ang="0">
                      <a:pos x="98" y="24"/>
                    </a:cxn>
                  </a:cxnLst>
                  <a:rect l="0" t="0" r="r" b="b"/>
                  <a:pathLst>
                    <a:path w="98" h="26">
                      <a:moveTo>
                        <a:pt x="98" y="24"/>
                      </a:moveTo>
                      <a:lnTo>
                        <a:pt x="20" y="0"/>
                      </a:lnTo>
                      <a:lnTo>
                        <a:pt x="0" y="4"/>
                      </a:lnTo>
                      <a:lnTo>
                        <a:pt x="80" y="26"/>
                      </a:lnTo>
                      <a:lnTo>
                        <a:pt x="98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13" name="Freeform 1181"/>
                <p:cNvSpPr>
                  <a:spLocks noChangeAspect="1"/>
                </p:cNvSpPr>
                <p:nvPr/>
              </p:nvSpPr>
              <p:spPr bwMode="auto">
                <a:xfrm>
                  <a:off x="1412" y="1626"/>
                  <a:ext cx="98" cy="22"/>
                </a:xfrm>
                <a:custGeom>
                  <a:avLst/>
                  <a:gdLst/>
                  <a:ahLst/>
                  <a:cxnLst>
                    <a:cxn ang="0">
                      <a:pos x="98" y="22"/>
                    </a:cxn>
                    <a:cxn ang="0">
                      <a:pos x="18" y="0"/>
                    </a:cxn>
                    <a:cxn ang="0">
                      <a:pos x="0" y="2"/>
                    </a:cxn>
                    <a:cxn ang="0">
                      <a:pos x="78" y="22"/>
                    </a:cxn>
                    <a:cxn ang="0">
                      <a:pos x="98" y="22"/>
                    </a:cxn>
                  </a:cxnLst>
                  <a:rect l="0" t="0" r="r" b="b"/>
                  <a:pathLst>
                    <a:path w="98" h="22">
                      <a:moveTo>
                        <a:pt x="98" y="22"/>
                      </a:moveTo>
                      <a:lnTo>
                        <a:pt x="18" y="0"/>
                      </a:lnTo>
                      <a:lnTo>
                        <a:pt x="0" y="2"/>
                      </a:lnTo>
                      <a:lnTo>
                        <a:pt x="78" y="22"/>
                      </a:lnTo>
                      <a:lnTo>
                        <a:pt x="98" y="22"/>
                      </a:lnTo>
                      <a:close/>
                    </a:path>
                  </a:pathLst>
                </a:custGeom>
                <a:solidFill>
                  <a:srgbClr val="007900"/>
                </a:solidFill>
                <a:ln w="0">
                  <a:solidFill>
                    <a:srgbClr val="0079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14" name="Freeform 1182"/>
                <p:cNvSpPr>
                  <a:spLocks noChangeAspect="1"/>
                </p:cNvSpPr>
                <p:nvPr/>
              </p:nvSpPr>
              <p:spPr bwMode="auto">
                <a:xfrm>
                  <a:off x="1412" y="1626"/>
                  <a:ext cx="98" cy="22"/>
                </a:xfrm>
                <a:custGeom>
                  <a:avLst/>
                  <a:gdLst/>
                  <a:ahLst/>
                  <a:cxnLst>
                    <a:cxn ang="0">
                      <a:pos x="98" y="22"/>
                    </a:cxn>
                    <a:cxn ang="0">
                      <a:pos x="18" y="0"/>
                    </a:cxn>
                    <a:cxn ang="0">
                      <a:pos x="0" y="2"/>
                    </a:cxn>
                    <a:cxn ang="0">
                      <a:pos x="78" y="22"/>
                    </a:cxn>
                    <a:cxn ang="0">
                      <a:pos x="98" y="22"/>
                    </a:cxn>
                  </a:cxnLst>
                  <a:rect l="0" t="0" r="r" b="b"/>
                  <a:pathLst>
                    <a:path w="98" h="22">
                      <a:moveTo>
                        <a:pt x="98" y="22"/>
                      </a:moveTo>
                      <a:lnTo>
                        <a:pt x="18" y="0"/>
                      </a:lnTo>
                      <a:lnTo>
                        <a:pt x="0" y="2"/>
                      </a:lnTo>
                      <a:lnTo>
                        <a:pt x="78" y="22"/>
                      </a:lnTo>
                      <a:lnTo>
                        <a:pt x="9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15" name="Freeform 1183"/>
                <p:cNvSpPr>
                  <a:spLocks noChangeAspect="1"/>
                </p:cNvSpPr>
                <p:nvPr/>
              </p:nvSpPr>
              <p:spPr bwMode="auto">
                <a:xfrm>
                  <a:off x="1392" y="1628"/>
                  <a:ext cx="98" cy="20"/>
                </a:xfrm>
                <a:custGeom>
                  <a:avLst/>
                  <a:gdLst/>
                  <a:ahLst/>
                  <a:cxnLst>
                    <a:cxn ang="0">
                      <a:pos x="98" y="20"/>
                    </a:cxn>
                    <a:cxn ang="0">
                      <a:pos x="20" y="0"/>
                    </a:cxn>
                    <a:cxn ang="0">
                      <a:pos x="0" y="4"/>
                    </a:cxn>
                    <a:cxn ang="0">
                      <a:pos x="78" y="20"/>
                    </a:cxn>
                    <a:cxn ang="0">
                      <a:pos x="98" y="20"/>
                    </a:cxn>
                  </a:cxnLst>
                  <a:rect l="0" t="0" r="r" b="b"/>
                  <a:pathLst>
                    <a:path w="98" h="20">
                      <a:moveTo>
                        <a:pt x="98" y="20"/>
                      </a:moveTo>
                      <a:lnTo>
                        <a:pt x="20" y="0"/>
                      </a:lnTo>
                      <a:lnTo>
                        <a:pt x="0" y="4"/>
                      </a:lnTo>
                      <a:lnTo>
                        <a:pt x="78" y="20"/>
                      </a:lnTo>
                      <a:lnTo>
                        <a:pt x="98" y="20"/>
                      </a:lnTo>
                      <a:close/>
                    </a:path>
                  </a:pathLst>
                </a:custGeom>
                <a:solidFill>
                  <a:srgbClr val="007200"/>
                </a:solidFill>
                <a:ln w="0">
                  <a:solidFill>
                    <a:srgbClr val="0072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16" name="Freeform 1184"/>
                <p:cNvSpPr>
                  <a:spLocks noChangeAspect="1"/>
                </p:cNvSpPr>
                <p:nvPr/>
              </p:nvSpPr>
              <p:spPr bwMode="auto">
                <a:xfrm>
                  <a:off x="1392" y="1628"/>
                  <a:ext cx="98" cy="20"/>
                </a:xfrm>
                <a:custGeom>
                  <a:avLst/>
                  <a:gdLst/>
                  <a:ahLst/>
                  <a:cxnLst>
                    <a:cxn ang="0">
                      <a:pos x="98" y="20"/>
                    </a:cxn>
                    <a:cxn ang="0">
                      <a:pos x="20" y="0"/>
                    </a:cxn>
                    <a:cxn ang="0">
                      <a:pos x="0" y="4"/>
                    </a:cxn>
                    <a:cxn ang="0">
                      <a:pos x="78" y="20"/>
                    </a:cxn>
                    <a:cxn ang="0">
                      <a:pos x="98" y="20"/>
                    </a:cxn>
                  </a:cxnLst>
                  <a:rect l="0" t="0" r="r" b="b"/>
                  <a:pathLst>
                    <a:path w="98" h="20">
                      <a:moveTo>
                        <a:pt x="98" y="20"/>
                      </a:moveTo>
                      <a:lnTo>
                        <a:pt x="20" y="0"/>
                      </a:lnTo>
                      <a:lnTo>
                        <a:pt x="0" y="4"/>
                      </a:lnTo>
                      <a:lnTo>
                        <a:pt x="78" y="20"/>
                      </a:lnTo>
                      <a:lnTo>
                        <a:pt x="98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17" name="Freeform 1185"/>
                <p:cNvSpPr>
                  <a:spLocks noChangeAspect="1"/>
                </p:cNvSpPr>
                <p:nvPr/>
              </p:nvSpPr>
              <p:spPr bwMode="auto">
                <a:xfrm>
                  <a:off x="1372" y="1632"/>
                  <a:ext cx="98" cy="16"/>
                </a:xfrm>
                <a:custGeom>
                  <a:avLst/>
                  <a:gdLst/>
                  <a:ahLst/>
                  <a:cxnLst>
                    <a:cxn ang="0">
                      <a:pos x="98" y="16"/>
                    </a:cxn>
                    <a:cxn ang="0">
                      <a:pos x="20" y="0"/>
                    </a:cxn>
                    <a:cxn ang="0">
                      <a:pos x="0" y="2"/>
                    </a:cxn>
                    <a:cxn ang="0">
                      <a:pos x="78" y="16"/>
                    </a:cxn>
                    <a:cxn ang="0">
                      <a:pos x="98" y="16"/>
                    </a:cxn>
                  </a:cxnLst>
                  <a:rect l="0" t="0" r="r" b="b"/>
                  <a:pathLst>
                    <a:path w="98" h="16">
                      <a:moveTo>
                        <a:pt x="98" y="16"/>
                      </a:moveTo>
                      <a:lnTo>
                        <a:pt x="20" y="0"/>
                      </a:lnTo>
                      <a:lnTo>
                        <a:pt x="0" y="2"/>
                      </a:lnTo>
                      <a:lnTo>
                        <a:pt x="78" y="16"/>
                      </a:lnTo>
                      <a:lnTo>
                        <a:pt x="98" y="16"/>
                      </a:lnTo>
                      <a:close/>
                    </a:path>
                  </a:pathLst>
                </a:custGeom>
                <a:solidFill>
                  <a:srgbClr val="006A00"/>
                </a:solidFill>
                <a:ln w="0">
                  <a:solidFill>
                    <a:srgbClr val="006A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18" name="Freeform 1186"/>
                <p:cNvSpPr>
                  <a:spLocks noChangeAspect="1"/>
                </p:cNvSpPr>
                <p:nvPr/>
              </p:nvSpPr>
              <p:spPr bwMode="auto">
                <a:xfrm>
                  <a:off x="1372" y="1632"/>
                  <a:ext cx="98" cy="16"/>
                </a:xfrm>
                <a:custGeom>
                  <a:avLst/>
                  <a:gdLst/>
                  <a:ahLst/>
                  <a:cxnLst>
                    <a:cxn ang="0">
                      <a:pos x="98" y="16"/>
                    </a:cxn>
                    <a:cxn ang="0">
                      <a:pos x="20" y="0"/>
                    </a:cxn>
                    <a:cxn ang="0">
                      <a:pos x="0" y="2"/>
                    </a:cxn>
                    <a:cxn ang="0">
                      <a:pos x="78" y="16"/>
                    </a:cxn>
                    <a:cxn ang="0">
                      <a:pos x="98" y="16"/>
                    </a:cxn>
                  </a:cxnLst>
                  <a:rect l="0" t="0" r="r" b="b"/>
                  <a:pathLst>
                    <a:path w="98" h="16">
                      <a:moveTo>
                        <a:pt x="98" y="16"/>
                      </a:moveTo>
                      <a:lnTo>
                        <a:pt x="20" y="0"/>
                      </a:lnTo>
                      <a:lnTo>
                        <a:pt x="0" y="2"/>
                      </a:lnTo>
                      <a:lnTo>
                        <a:pt x="78" y="16"/>
                      </a:lnTo>
                      <a:lnTo>
                        <a:pt x="98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19" name="Freeform 1187"/>
                <p:cNvSpPr>
                  <a:spLocks noChangeAspect="1"/>
                </p:cNvSpPr>
                <p:nvPr/>
              </p:nvSpPr>
              <p:spPr bwMode="auto">
                <a:xfrm>
                  <a:off x="1352" y="1634"/>
                  <a:ext cx="98" cy="14"/>
                </a:xfrm>
                <a:custGeom>
                  <a:avLst/>
                  <a:gdLst/>
                  <a:ahLst/>
                  <a:cxnLst>
                    <a:cxn ang="0">
                      <a:pos x="98" y="14"/>
                    </a:cxn>
                    <a:cxn ang="0">
                      <a:pos x="20" y="0"/>
                    </a:cxn>
                    <a:cxn ang="0">
                      <a:pos x="0" y="0"/>
                    </a:cxn>
                    <a:cxn ang="0">
                      <a:pos x="78" y="12"/>
                    </a:cxn>
                    <a:cxn ang="0">
                      <a:pos x="98" y="14"/>
                    </a:cxn>
                  </a:cxnLst>
                  <a:rect l="0" t="0" r="r" b="b"/>
                  <a:pathLst>
                    <a:path w="98" h="14">
                      <a:moveTo>
                        <a:pt x="98" y="14"/>
                      </a:moveTo>
                      <a:lnTo>
                        <a:pt x="20" y="0"/>
                      </a:lnTo>
                      <a:lnTo>
                        <a:pt x="0" y="0"/>
                      </a:lnTo>
                      <a:lnTo>
                        <a:pt x="78" y="12"/>
                      </a:lnTo>
                      <a:lnTo>
                        <a:pt x="98" y="14"/>
                      </a:lnTo>
                      <a:close/>
                    </a:path>
                  </a:pathLst>
                </a:custGeom>
                <a:solidFill>
                  <a:srgbClr val="006000"/>
                </a:solidFill>
                <a:ln w="0">
                  <a:solidFill>
                    <a:srgbClr val="006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20" name="Freeform 1188"/>
                <p:cNvSpPr>
                  <a:spLocks noChangeAspect="1"/>
                </p:cNvSpPr>
                <p:nvPr/>
              </p:nvSpPr>
              <p:spPr bwMode="auto">
                <a:xfrm>
                  <a:off x="1352" y="1634"/>
                  <a:ext cx="98" cy="14"/>
                </a:xfrm>
                <a:custGeom>
                  <a:avLst/>
                  <a:gdLst/>
                  <a:ahLst/>
                  <a:cxnLst>
                    <a:cxn ang="0">
                      <a:pos x="98" y="14"/>
                    </a:cxn>
                    <a:cxn ang="0">
                      <a:pos x="20" y="0"/>
                    </a:cxn>
                    <a:cxn ang="0">
                      <a:pos x="0" y="0"/>
                    </a:cxn>
                    <a:cxn ang="0">
                      <a:pos x="78" y="12"/>
                    </a:cxn>
                    <a:cxn ang="0">
                      <a:pos x="98" y="14"/>
                    </a:cxn>
                  </a:cxnLst>
                  <a:rect l="0" t="0" r="r" b="b"/>
                  <a:pathLst>
                    <a:path w="98" h="14">
                      <a:moveTo>
                        <a:pt x="98" y="14"/>
                      </a:moveTo>
                      <a:lnTo>
                        <a:pt x="20" y="0"/>
                      </a:lnTo>
                      <a:lnTo>
                        <a:pt x="0" y="0"/>
                      </a:lnTo>
                      <a:lnTo>
                        <a:pt x="78" y="12"/>
                      </a:lnTo>
                      <a:lnTo>
                        <a:pt x="98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21" name="Freeform 1189"/>
                <p:cNvSpPr>
                  <a:spLocks noChangeAspect="1"/>
                </p:cNvSpPr>
                <p:nvPr/>
              </p:nvSpPr>
              <p:spPr bwMode="auto">
                <a:xfrm>
                  <a:off x="1330" y="1634"/>
                  <a:ext cx="100" cy="12"/>
                </a:xfrm>
                <a:custGeom>
                  <a:avLst/>
                  <a:gdLst/>
                  <a:ahLst/>
                  <a:cxnLst>
                    <a:cxn ang="0">
                      <a:pos x="100" y="12"/>
                    </a:cxn>
                    <a:cxn ang="0">
                      <a:pos x="22" y="0"/>
                    </a:cxn>
                    <a:cxn ang="0">
                      <a:pos x="0" y="2"/>
                    </a:cxn>
                    <a:cxn ang="0">
                      <a:pos x="80" y="10"/>
                    </a:cxn>
                    <a:cxn ang="0">
                      <a:pos x="100" y="12"/>
                    </a:cxn>
                  </a:cxnLst>
                  <a:rect l="0" t="0" r="r" b="b"/>
                  <a:pathLst>
                    <a:path w="100" h="12">
                      <a:moveTo>
                        <a:pt x="100" y="12"/>
                      </a:moveTo>
                      <a:lnTo>
                        <a:pt x="22" y="0"/>
                      </a:lnTo>
                      <a:lnTo>
                        <a:pt x="0" y="2"/>
                      </a:lnTo>
                      <a:lnTo>
                        <a:pt x="80" y="10"/>
                      </a:lnTo>
                      <a:lnTo>
                        <a:pt x="100" y="12"/>
                      </a:lnTo>
                      <a:close/>
                    </a:path>
                  </a:pathLst>
                </a:custGeom>
                <a:solidFill>
                  <a:srgbClr val="005600"/>
                </a:solidFill>
                <a:ln w="0">
                  <a:solidFill>
                    <a:srgbClr val="0056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22" name="Freeform 1190"/>
                <p:cNvSpPr>
                  <a:spLocks noChangeAspect="1"/>
                </p:cNvSpPr>
                <p:nvPr/>
              </p:nvSpPr>
              <p:spPr bwMode="auto">
                <a:xfrm>
                  <a:off x="1330" y="1634"/>
                  <a:ext cx="100" cy="12"/>
                </a:xfrm>
                <a:custGeom>
                  <a:avLst/>
                  <a:gdLst/>
                  <a:ahLst/>
                  <a:cxnLst>
                    <a:cxn ang="0">
                      <a:pos x="100" y="12"/>
                    </a:cxn>
                    <a:cxn ang="0">
                      <a:pos x="22" y="0"/>
                    </a:cxn>
                    <a:cxn ang="0">
                      <a:pos x="0" y="2"/>
                    </a:cxn>
                    <a:cxn ang="0">
                      <a:pos x="80" y="10"/>
                    </a:cxn>
                    <a:cxn ang="0">
                      <a:pos x="100" y="12"/>
                    </a:cxn>
                  </a:cxnLst>
                  <a:rect l="0" t="0" r="r" b="b"/>
                  <a:pathLst>
                    <a:path w="100" h="12">
                      <a:moveTo>
                        <a:pt x="100" y="12"/>
                      </a:moveTo>
                      <a:lnTo>
                        <a:pt x="22" y="0"/>
                      </a:lnTo>
                      <a:lnTo>
                        <a:pt x="0" y="2"/>
                      </a:lnTo>
                      <a:lnTo>
                        <a:pt x="80" y="10"/>
                      </a:lnTo>
                      <a:lnTo>
                        <a:pt x="100" y="1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23" name="Freeform 1191"/>
                <p:cNvSpPr>
                  <a:spLocks noChangeAspect="1"/>
                </p:cNvSpPr>
                <p:nvPr/>
              </p:nvSpPr>
              <p:spPr bwMode="auto">
                <a:xfrm>
                  <a:off x="1310" y="1636"/>
                  <a:ext cx="100" cy="8"/>
                </a:xfrm>
                <a:custGeom>
                  <a:avLst/>
                  <a:gdLst/>
                  <a:ahLst/>
                  <a:cxnLst>
                    <a:cxn ang="0">
                      <a:pos x="100" y="8"/>
                    </a:cxn>
                    <a:cxn ang="0">
                      <a:pos x="20" y="0"/>
                    </a:cxn>
                    <a:cxn ang="0">
                      <a:pos x="0" y="0"/>
                    </a:cxn>
                    <a:cxn ang="0">
                      <a:pos x="80" y="6"/>
                    </a:cxn>
                    <a:cxn ang="0">
                      <a:pos x="100" y="8"/>
                    </a:cxn>
                  </a:cxnLst>
                  <a:rect l="0" t="0" r="r" b="b"/>
                  <a:pathLst>
                    <a:path w="100" h="8">
                      <a:moveTo>
                        <a:pt x="100" y="8"/>
                      </a:moveTo>
                      <a:lnTo>
                        <a:pt x="20" y="0"/>
                      </a:lnTo>
                      <a:lnTo>
                        <a:pt x="0" y="0"/>
                      </a:lnTo>
                      <a:lnTo>
                        <a:pt x="80" y="6"/>
                      </a:lnTo>
                      <a:lnTo>
                        <a:pt x="100" y="8"/>
                      </a:lnTo>
                      <a:close/>
                    </a:path>
                  </a:pathLst>
                </a:custGeom>
                <a:solidFill>
                  <a:srgbClr val="E3003A"/>
                </a:solidFill>
                <a:ln w="0">
                  <a:solidFill>
                    <a:srgbClr val="E3003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24" name="Freeform 1192"/>
                <p:cNvSpPr>
                  <a:spLocks noChangeAspect="1"/>
                </p:cNvSpPr>
                <p:nvPr/>
              </p:nvSpPr>
              <p:spPr bwMode="auto">
                <a:xfrm>
                  <a:off x="1310" y="1636"/>
                  <a:ext cx="100" cy="8"/>
                </a:xfrm>
                <a:custGeom>
                  <a:avLst/>
                  <a:gdLst/>
                  <a:ahLst/>
                  <a:cxnLst>
                    <a:cxn ang="0">
                      <a:pos x="100" y="8"/>
                    </a:cxn>
                    <a:cxn ang="0">
                      <a:pos x="20" y="0"/>
                    </a:cxn>
                    <a:cxn ang="0">
                      <a:pos x="0" y="0"/>
                    </a:cxn>
                    <a:cxn ang="0">
                      <a:pos x="80" y="6"/>
                    </a:cxn>
                    <a:cxn ang="0">
                      <a:pos x="100" y="8"/>
                    </a:cxn>
                  </a:cxnLst>
                  <a:rect l="0" t="0" r="r" b="b"/>
                  <a:pathLst>
                    <a:path w="100" h="8">
                      <a:moveTo>
                        <a:pt x="100" y="8"/>
                      </a:moveTo>
                      <a:lnTo>
                        <a:pt x="20" y="0"/>
                      </a:lnTo>
                      <a:lnTo>
                        <a:pt x="0" y="0"/>
                      </a:lnTo>
                      <a:lnTo>
                        <a:pt x="80" y="6"/>
                      </a:lnTo>
                      <a:lnTo>
                        <a:pt x="100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25" name="Freeform 1193"/>
                <p:cNvSpPr>
                  <a:spLocks noChangeAspect="1"/>
                </p:cNvSpPr>
                <p:nvPr/>
              </p:nvSpPr>
              <p:spPr bwMode="auto">
                <a:xfrm>
                  <a:off x="1288" y="1636"/>
                  <a:ext cx="102" cy="6"/>
                </a:xfrm>
                <a:custGeom>
                  <a:avLst/>
                  <a:gdLst/>
                  <a:ahLst/>
                  <a:cxnLst>
                    <a:cxn ang="0">
                      <a:pos x="102" y="6"/>
                    </a:cxn>
                    <a:cxn ang="0">
                      <a:pos x="22" y="0"/>
                    </a:cxn>
                    <a:cxn ang="0">
                      <a:pos x="0" y="2"/>
                    </a:cxn>
                    <a:cxn ang="0">
                      <a:pos x="82" y="4"/>
                    </a:cxn>
                    <a:cxn ang="0">
                      <a:pos x="102" y="6"/>
                    </a:cxn>
                  </a:cxnLst>
                  <a:rect l="0" t="0" r="r" b="b"/>
                  <a:pathLst>
                    <a:path w="102" h="6">
                      <a:moveTo>
                        <a:pt x="102" y="6"/>
                      </a:moveTo>
                      <a:lnTo>
                        <a:pt x="22" y="0"/>
                      </a:lnTo>
                      <a:lnTo>
                        <a:pt x="0" y="2"/>
                      </a:lnTo>
                      <a:lnTo>
                        <a:pt x="82" y="4"/>
                      </a:lnTo>
                      <a:lnTo>
                        <a:pt x="102" y="6"/>
                      </a:lnTo>
                      <a:close/>
                    </a:path>
                  </a:pathLst>
                </a:custGeom>
                <a:solidFill>
                  <a:srgbClr val="E90040"/>
                </a:solidFill>
                <a:ln w="0">
                  <a:solidFill>
                    <a:srgbClr val="E9004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26" name="Freeform 1194"/>
                <p:cNvSpPr>
                  <a:spLocks noChangeAspect="1"/>
                </p:cNvSpPr>
                <p:nvPr/>
              </p:nvSpPr>
              <p:spPr bwMode="auto">
                <a:xfrm>
                  <a:off x="1288" y="1636"/>
                  <a:ext cx="102" cy="6"/>
                </a:xfrm>
                <a:custGeom>
                  <a:avLst/>
                  <a:gdLst/>
                  <a:ahLst/>
                  <a:cxnLst>
                    <a:cxn ang="0">
                      <a:pos x="102" y="6"/>
                    </a:cxn>
                    <a:cxn ang="0">
                      <a:pos x="22" y="0"/>
                    </a:cxn>
                    <a:cxn ang="0">
                      <a:pos x="0" y="2"/>
                    </a:cxn>
                    <a:cxn ang="0">
                      <a:pos x="82" y="4"/>
                    </a:cxn>
                    <a:cxn ang="0">
                      <a:pos x="102" y="6"/>
                    </a:cxn>
                  </a:cxnLst>
                  <a:rect l="0" t="0" r="r" b="b"/>
                  <a:pathLst>
                    <a:path w="102" h="6">
                      <a:moveTo>
                        <a:pt x="102" y="6"/>
                      </a:moveTo>
                      <a:lnTo>
                        <a:pt x="22" y="0"/>
                      </a:lnTo>
                      <a:lnTo>
                        <a:pt x="0" y="2"/>
                      </a:lnTo>
                      <a:lnTo>
                        <a:pt x="82" y="4"/>
                      </a:lnTo>
                      <a:lnTo>
                        <a:pt x="10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27" name="Freeform 1195"/>
                <p:cNvSpPr>
                  <a:spLocks noChangeAspect="1"/>
                </p:cNvSpPr>
                <p:nvPr/>
              </p:nvSpPr>
              <p:spPr bwMode="auto">
                <a:xfrm>
                  <a:off x="1268" y="1636"/>
                  <a:ext cx="102" cy="4"/>
                </a:xfrm>
                <a:custGeom>
                  <a:avLst/>
                  <a:gdLst/>
                  <a:ahLst/>
                  <a:cxnLst>
                    <a:cxn ang="0">
                      <a:pos x="102" y="4"/>
                    </a:cxn>
                    <a:cxn ang="0">
                      <a:pos x="20" y="2"/>
                    </a:cxn>
                    <a:cxn ang="0">
                      <a:pos x="0" y="4"/>
                    </a:cxn>
                    <a:cxn ang="0">
                      <a:pos x="80" y="0"/>
                    </a:cxn>
                    <a:cxn ang="0">
                      <a:pos x="102" y="4"/>
                    </a:cxn>
                  </a:cxnLst>
                  <a:rect l="0" t="0" r="r" b="b"/>
                  <a:pathLst>
                    <a:path w="102" h="4">
                      <a:moveTo>
                        <a:pt x="102" y="4"/>
                      </a:moveTo>
                      <a:lnTo>
                        <a:pt x="20" y="2"/>
                      </a:lnTo>
                      <a:lnTo>
                        <a:pt x="0" y="4"/>
                      </a:lnTo>
                      <a:lnTo>
                        <a:pt x="80" y="0"/>
                      </a:lnTo>
                      <a:lnTo>
                        <a:pt x="102" y="4"/>
                      </a:lnTo>
                      <a:close/>
                    </a:path>
                  </a:pathLst>
                </a:custGeom>
                <a:solidFill>
                  <a:srgbClr val="EE0040"/>
                </a:solidFill>
                <a:ln w="0">
                  <a:solidFill>
                    <a:srgbClr val="EE004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28" name="Freeform 1196"/>
                <p:cNvSpPr>
                  <a:spLocks noChangeAspect="1"/>
                </p:cNvSpPr>
                <p:nvPr/>
              </p:nvSpPr>
              <p:spPr bwMode="auto">
                <a:xfrm>
                  <a:off x="1268" y="1636"/>
                  <a:ext cx="102" cy="4"/>
                </a:xfrm>
                <a:custGeom>
                  <a:avLst/>
                  <a:gdLst/>
                  <a:ahLst/>
                  <a:cxnLst>
                    <a:cxn ang="0">
                      <a:pos x="102" y="4"/>
                    </a:cxn>
                    <a:cxn ang="0">
                      <a:pos x="20" y="2"/>
                    </a:cxn>
                    <a:cxn ang="0">
                      <a:pos x="0" y="4"/>
                    </a:cxn>
                    <a:cxn ang="0">
                      <a:pos x="80" y="0"/>
                    </a:cxn>
                    <a:cxn ang="0">
                      <a:pos x="102" y="4"/>
                    </a:cxn>
                  </a:cxnLst>
                  <a:rect l="0" t="0" r="r" b="b"/>
                  <a:pathLst>
                    <a:path w="102" h="4">
                      <a:moveTo>
                        <a:pt x="102" y="4"/>
                      </a:moveTo>
                      <a:lnTo>
                        <a:pt x="20" y="2"/>
                      </a:lnTo>
                      <a:lnTo>
                        <a:pt x="0" y="4"/>
                      </a:lnTo>
                      <a:lnTo>
                        <a:pt x="80" y="0"/>
                      </a:lnTo>
                      <a:lnTo>
                        <a:pt x="102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29" name="Freeform 1197"/>
                <p:cNvSpPr>
                  <a:spLocks noChangeAspect="1"/>
                </p:cNvSpPr>
                <p:nvPr/>
              </p:nvSpPr>
              <p:spPr bwMode="auto">
                <a:xfrm>
                  <a:off x="1246" y="1634"/>
                  <a:ext cx="102" cy="8"/>
                </a:xfrm>
                <a:custGeom>
                  <a:avLst/>
                  <a:gdLst/>
                  <a:ahLst/>
                  <a:cxnLst>
                    <a:cxn ang="0">
                      <a:pos x="102" y="2"/>
                    </a:cxn>
                    <a:cxn ang="0">
                      <a:pos x="22" y="6"/>
                    </a:cxn>
                    <a:cxn ang="0">
                      <a:pos x="0" y="8"/>
                    </a:cxn>
                    <a:cxn ang="0">
                      <a:pos x="80" y="0"/>
                    </a:cxn>
                    <a:cxn ang="0">
                      <a:pos x="102" y="2"/>
                    </a:cxn>
                  </a:cxnLst>
                  <a:rect l="0" t="0" r="r" b="b"/>
                  <a:pathLst>
                    <a:path w="102" h="8">
                      <a:moveTo>
                        <a:pt x="102" y="2"/>
                      </a:moveTo>
                      <a:lnTo>
                        <a:pt x="22" y="6"/>
                      </a:lnTo>
                      <a:lnTo>
                        <a:pt x="0" y="8"/>
                      </a:lnTo>
                      <a:lnTo>
                        <a:pt x="80" y="0"/>
                      </a:lnTo>
                      <a:lnTo>
                        <a:pt x="102" y="2"/>
                      </a:lnTo>
                      <a:close/>
                    </a:path>
                  </a:pathLst>
                </a:custGeom>
                <a:solidFill>
                  <a:srgbClr val="F20040"/>
                </a:solidFill>
                <a:ln w="0">
                  <a:solidFill>
                    <a:srgbClr val="F2004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30" name="Freeform 1198"/>
                <p:cNvSpPr>
                  <a:spLocks noChangeAspect="1"/>
                </p:cNvSpPr>
                <p:nvPr/>
              </p:nvSpPr>
              <p:spPr bwMode="auto">
                <a:xfrm>
                  <a:off x="1246" y="1634"/>
                  <a:ext cx="102" cy="8"/>
                </a:xfrm>
                <a:custGeom>
                  <a:avLst/>
                  <a:gdLst/>
                  <a:ahLst/>
                  <a:cxnLst>
                    <a:cxn ang="0">
                      <a:pos x="102" y="2"/>
                    </a:cxn>
                    <a:cxn ang="0">
                      <a:pos x="22" y="6"/>
                    </a:cxn>
                    <a:cxn ang="0">
                      <a:pos x="0" y="8"/>
                    </a:cxn>
                    <a:cxn ang="0">
                      <a:pos x="80" y="0"/>
                    </a:cxn>
                    <a:cxn ang="0">
                      <a:pos x="102" y="2"/>
                    </a:cxn>
                  </a:cxnLst>
                  <a:rect l="0" t="0" r="r" b="b"/>
                  <a:pathLst>
                    <a:path w="102" h="8">
                      <a:moveTo>
                        <a:pt x="102" y="2"/>
                      </a:moveTo>
                      <a:lnTo>
                        <a:pt x="22" y="6"/>
                      </a:lnTo>
                      <a:lnTo>
                        <a:pt x="0" y="8"/>
                      </a:lnTo>
                      <a:lnTo>
                        <a:pt x="80" y="0"/>
                      </a:lnTo>
                      <a:lnTo>
                        <a:pt x="102" y="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31" name="Freeform 1199"/>
                <p:cNvSpPr>
                  <a:spLocks noChangeAspect="1"/>
                </p:cNvSpPr>
                <p:nvPr/>
              </p:nvSpPr>
              <p:spPr bwMode="auto">
                <a:xfrm>
                  <a:off x="1222" y="1632"/>
                  <a:ext cx="104" cy="12"/>
                </a:xfrm>
                <a:custGeom>
                  <a:avLst/>
                  <a:gdLst/>
                  <a:ahLst/>
                  <a:cxnLst>
                    <a:cxn ang="0">
                      <a:pos x="104" y="2"/>
                    </a:cxn>
                    <a:cxn ang="0">
                      <a:pos x="24" y="10"/>
                    </a:cxn>
                    <a:cxn ang="0">
                      <a:pos x="0" y="12"/>
                    </a:cxn>
                    <a:cxn ang="0">
                      <a:pos x="82" y="0"/>
                    </a:cxn>
                    <a:cxn ang="0">
                      <a:pos x="104" y="2"/>
                    </a:cxn>
                  </a:cxnLst>
                  <a:rect l="0" t="0" r="r" b="b"/>
                  <a:pathLst>
                    <a:path w="104" h="12">
                      <a:moveTo>
                        <a:pt x="104" y="2"/>
                      </a:moveTo>
                      <a:lnTo>
                        <a:pt x="24" y="10"/>
                      </a:lnTo>
                      <a:lnTo>
                        <a:pt x="0" y="12"/>
                      </a:lnTo>
                      <a:lnTo>
                        <a:pt x="82" y="0"/>
                      </a:lnTo>
                      <a:lnTo>
                        <a:pt x="104" y="2"/>
                      </a:lnTo>
                      <a:close/>
                    </a:path>
                  </a:pathLst>
                </a:custGeom>
                <a:solidFill>
                  <a:srgbClr val="F50039"/>
                </a:solidFill>
                <a:ln w="0">
                  <a:solidFill>
                    <a:srgbClr val="F5003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32" name="Freeform 1200"/>
                <p:cNvSpPr>
                  <a:spLocks noChangeAspect="1"/>
                </p:cNvSpPr>
                <p:nvPr/>
              </p:nvSpPr>
              <p:spPr bwMode="auto">
                <a:xfrm>
                  <a:off x="1222" y="1632"/>
                  <a:ext cx="104" cy="12"/>
                </a:xfrm>
                <a:custGeom>
                  <a:avLst/>
                  <a:gdLst/>
                  <a:ahLst/>
                  <a:cxnLst>
                    <a:cxn ang="0">
                      <a:pos x="104" y="2"/>
                    </a:cxn>
                    <a:cxn ang="0">
                      <a:pos x="24" y="10"/>
                    </a:cxn>
                    <a:cxn ang="0">
                      <a:pos x="0" y="12"/>
                    </a:cxn>
                    <a:cxn ang="0">
                      <a:pos x="82" y="0"/>
                    </a:cxn>
                    <a:cxn ang="0">
                      <a:pos x="104" y="2"/>
                    </a:cxn>
                  </a:cxnLst>
                  <a:rect l="0" t="0" r="r" b="b"/>
                  <a:pathLst>
                    <a:path w="104" h="12">
                      <a:moveTo>
                        <a:pt x="104" y="2"/>
                      </a:moveTo>
                      <a:lnTo>
                        <a:pt x="24" y="10"/>
                      </a:lnTo>
                      <a:lnTo>
                        <a:pt x="0" y="12"/>
                      </a:lnTo>
                      <a:lnTo>
                        <a:pt x="82" y="0"/>
                      </a:lnTo>
                      <a:lnTo>
                        <a:pt x="104" y="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18" name="Group 1201"/>
              <p:cNvGrpSpPr>
                <a:grpSpLocks noChangeAspect="1"/>
              </p:cNvGrpSpPr>
              <p:nvPr/>
            </p:nvGrpSpPr>
            <p:grpSpPr bwMode="auto">
              <a:xfrm>
                <a:off x="792" y="1486"/>
                <a:ext cx="1188" cy="626"/>
                <a:chOff x="910" y="1462"/>
                <a:chExt cx="1188" cy="626"/>
              </a:xfrm>
            </p:grpSpPr>
            <p:sp>
              <p:nvSpPr>
                <p:cNvPr id="147634" name="Freeform 1202"/>
                <p:cNvSpPr>
                  <a:spLocks noChangeAspect="1"/>
                </p:cNvSpPr>
                <p:nvPr/>
              </p:nvSpPr>
              <p:spPr bwMode="auto">
                <a:xfrm>
                  <a:off x="1200" y="1632"/>
                  <a:ext cx="104" cy="16"/>
                </a:xfrm>
                <a:custGeom>
                  <a:avLst/>
                  <a:gdLst/>
                  <a:ahLst/>
                  <a:cxnLst>
                    <a:cxn ang="0">
                      <a:pos x="104" y="0"/>
                    </a:cxn>
                    <a:cxn ang="0">
                      <a:pos x="22" y="12"/>
                    </a:cxn>
                    <a:cxn ang="0">
                      <a:pos x="0" y="16"/>
                    </a:cxn>
                    <a:cxn ang="0">
                      <a:pos x="82" y="0"/>
                    </a:cxn>
                    <a:cxn ang="0">
                      <a:pos x="104" y="0"/>
                    </a:cxn>
                  </a:cxnLst>
                  <a:rect l="0" t="0" r="r" b="b"/>
                  <a:pathLst>
                    <a:path w="104" h="16">
                      <a:moveTo>
                        <a:pt x="104" y="0"/>
                      </a:moveTo>
                      <a:lnTo>
                        <a:pt x="22" y="12"/>
                      </a:lnTo>
                      <a:lnTo>
                        <a:pt x="0" y="16"/>
                      </a:lnTo>
                      <a:lnTo>
                        <a:pt x="82" y="0"/>
                      </a:lnTo>
                      <a:lnTo>
                        <a:pt x="104" y="0"/>
                      </a:lnTo>
                      <a:close/>
                    </a:path>
                  </a:pathLst>
                </a:custGeom>
                <a:solidFill>
                  <a:srgbClr val="F7002B"/>
                </a:solidFill>
                <a:ln w="0">
                  <a:solidFill>
                    <a:srgbClr val="F7002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35" name="Freeform 1203"/>
                <p:cNvSpPr>
                  <a:spLocks noChangeAspect="1"/>
                </p:cNvSpPr>
                <p:nvPr/>
              </p:nvSpPr>
              <p:spPr bwMode="auto">
                <a:xfrm>
                  <a:off x="1200" y="1632"/>
                  <a:ext cx="104" cy="16"/>
                </a:xfrm>
                <a:custGeom>
                  <a:avLst/>
                  <a:gdLst/>
                  <a:ahLst/>
                  <a:cxnLst>
                    <a:cxn ang="0">
                      <a:pos x="104" y="0"/>
                    </a:cxn>
                    <a:cxn ang="0">
                      <a:pos x="22" y="12"/>
                    </a:cxn>
                    <a:cxn ang="0">
                      <a:pos x="0" y="16"/>
                    </a:cxn>
                    <a:cxn ang="0">
                      <a:pos x="82" y="0"/>
                    </a:cxn>
                    <a:cxn ang="0">
                      <a:pos x="104" y="0"/>
                    </a:cxn>
                  </a:cxnLst>
                  <a:rect l="0" t="0" r="r" b="b"/>
                  <a:pathLst>
                    <a:path w="104" h="16">
                      <a:moveTo>
                        <a:pt x="104" y="0"/>
                      </a:moveTo>
                      <a:lnTo>
                        <a:pt x="22" y="12"/>
                      </a:lnTo>
                      <a:lnTo>
                        <a:pt x="0" y="16"/>
                      </a:lnTo>
                      <a:lnTo>
                        <a:pt x="82" y="0"/>
                      </a:lnTo>
                      <a:lnTo>
                        <a:pt x="104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36" name="Freeform 1204"/>
                <p:cNvSpPr>
                  <a:spLocks noChangeAspect="1"/>
                </p:cNvSpPr>
                <p:nvPr/>
              </p:nvSpPr>
              <p:spPr bwMode="auto">
                <a:xfrm>
                  <a:off x="1178" y="1632"/>
                  <a:ext cx="104" cy="22"/>
                </a:xfrm>
                <a:custGeom>
                  <a:avLst/>
                  <a:gdLst/>
                  <a:ahLst/>
                  <a:cxnLst>
                    <a:cxn ang="0">
                      <a:pos x="104" y="0"/>
                    </a:cxn>
                    <a:cxn ang="0">
                      <a:pos x="22" y="16"/>
                    </a:cxn>
                    <a:cxn ang="0">
                      <a:pos x="0" y="22"/>
                    </a:cxn>
                    <a:cxn ang="0">
                      <a:pos x="80" y="2"/>
                    </a:cxn>
                    <a:cxn ang="0">
                      <a:pos x="104" y="0"/>
                    </a:cxn>
                  </a:cxnLst>
                  <a:rect l="0" t="0" r="r" b="b"/>
                  <a:pathLst>
                    <a:path w="104" h="22">
                      <a:moveTo>
                        <a:pt x="104" y="0"/>
                      </a:moveTo>
                      <a:lnTo>
                        <a:pt x="22" y="16"/>
                      </a:lnTo>
                      <a:lnTo>
                        <a:pt x="0" y="22"/>
                      </a:lnTo>
                      <a:lnTo>
                        <a:pt x="80" y="2"/>
                      </a:lnTo>
                      <a:lnTo>
                        <a:pt x="104" y="0"/>
                      </a:lnTo>
                      <a:close/>
                    </a:path>
                  </a:pathLst>
                </a:custGeom>
                <a:solidFill>
                  <a:srgbClr val="F70018"/>
                </a:solidFill>
                <a:ln w="0">
                  <a:solidFill>
                    <a:srgbClr val="F7001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37" name="Freeform 1205"/>
                <p:cNvSpPr>
                  <a:spLocks noChangeAspect="1"/>
                </p:cNvSpPr>
                <p:nvPr/>
              </p:nvSpPr>
              <p:spPr bwMode="auto">
                <a:xfrm>
                  <a:off x="1178" y="1632"/>
                  <a:ext cx="104" cy="22"/>
                </a:xfrm>
                <a:custGeom>
                  <a:avLst/>
                  <a:gdLst/>
                  <a:ahLst/>
                  <a:cxnLst>
                    <a:cxn ang="0">
                      <a:pos x="104" y="0"/>
                    </a:cxn>
                    <a:cxn ang="0">
                      <a:pos x="22" y="16"/>
                    </a:cxn>
                    <a:cxn ang="0">
                      <a:pos x="0" y="22"/>
                    </a:cxn>
                    <a:cxn ang="0">
                      <a:pos x="80" y="2"/>
                    </a:cxn>
                    <a:cxn ang="0">
                      <a:pos x="104" y="0"/>
                    </a:cxn>
                  </a:cxnLst>
                  <a:rect l="0" t="0" r="r" b="b"/>
                  <a:pathLst>
                    <a:path w="104" h="22">
                      <a:moveTo>
                        <a:pt x="104" y="0"/>
                      </a:moveTo>
                      <a:lnTo>
                        <a:pt x="22" y="16"/>
                      </a:lnTo>
                      <a:lnTo>
                        <a:pt x="0" y="22"/>
                      </a:lnTo>
                      <a:lnTo>
                        <a:pt x="80" y="2"/>
                      </a:lnTo>
                      <a:lnTo>
                        <a:pt x="104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38" name="Freeform 1206"/>
                <p:cNvSpPr>
                  <a:spLocks noChangeAspect="1"/>
                </p:cNvSpPr>
                <p:nvPr/>
              </p:nvSpPr>
              <p:spPr bwMode="auto">
                <a:xfrm>
                  <a:off x="1154" y="1634"/>
                  <a:ext cx="104" cy="30"/>
                </a:xfrm>
                <a:custGeom>
                  <a:avLst/>
                  <a:gdLst/>
                  <a:ahLst/>
                  <a:cxnLst>
                    <a:cxn ang="0">
                      <a:pos x="104" y="0"/>
                    </a:cxn>
                    <a:cxn ang="0">
                      <a:pos x="24" y="20"/>
                    </a:cxn>
                    <a:cxn ang="0">
                      <a:pos x="0" y="30"/>
                    </a:cxn>
                    <a:cxn ang="0">
                      <a:pos x="80" y="6"/>
                    </a:cxn>
                    <a:cxn ang="0">
                      <a:pos x="104" y="0"/>
                    </a:cxn>
                  </a:cxnLst>
                  <a:rect l="0" t="0" r="r" b="b"/>
                  <a:pathLst>
                    <a:path w="104" h="30">
                      <a:moveTo>
                        <a:pt x="104" y="0"/>
                      </a:moveTo>
                      <a:lnTo>
                        <a:pt x="24" y="20"/>
                      </a:lnTo>
                      <a:lnTo>
                        <a:pt x="0" y="30"/>
                      </a:lnTo>
                      <a:lnTo>
                        <a:pt x="80" y="6"/>
                      </a:lnTo>
                      <a:lnTo>
                        <a:pt x="104" y="0"/>
                      </a:lnTo>
                      <a:close/>
                    </a:path>
                  </a:pathLst>
                </a:custGeom>
                <a:solidFill>
                  <a:srgbClr val="F10200"/>
                </a:solidFill>
                <a:ln w="0">
                  <a:solidFill>
                    <a:srgbClr val="F102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39" name="Freeform 1207"/>
                <p:cNvSpPr>
                  <a:spLocks noChangeAspect="1"/>
                </p:cNvSpPr>
                <p:nvPr/>
              </p:nvSpPr>
              <p:spPr bwMode="auto">
                <a:xfrm>
                  <a:off x="1154" y="1634"/>
                  <a:ext cx="104" cy="30"/>
                </a:xfrm>
                <a:custGeom>
                  <a:avLst/>
                  <a:gdLst/>
                  <a:ahLst/>
                  <a:cxnLst>
                    <a:cxn ang="0">
                      <a:pos x="104" y="0"/>
                    </a:cxn>
                    <a:cxn ang="0">
                      <a:pos x="24" y="20"/>
                    </a:cxn>
                    <a:cxn ang="0">
                      <a:pos x="0" y="30"/>
                    </a:cxn>
                    <a:cxn ang="0">
                      <a:pos x="80" y="6"/>
                    </a:cxn>
                    <a:cxn ang="0">
                      <a:pos x="104" y="0"/>
                    </a:cxn>
                  </a:cxnLst>
                  <a:rect l="0" t="0" r="r" b="b"/>
                  <a:pathLst>
                    <a:path w="104" h="30">
                      <a:moveTo>
                        <a:pt x="104" y="0"/>
                      </a:moveTo>
                      <a:lnTo>
                        <a:pt x="24" y="20"/>
                      </a:lnTo>
                      <a:lnTo>
                        <a:pt x="0" y="30"/>
                      </a:lnTo>
                      <a:lnTo>
                        <a:pt x="80" y="6"/>
                      </a:lnTo>
                      <a:lnTo>
                        <a:pt x="104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40" name="Freeform 1208"/>
                <p:cNvSpPr>
                  <a:spLocks noChangeAspect="1"/>
                </p:cNvSpPr>
                <p:nvPr/>
              </p:nvSpPr>
              <p:spPr bwMode="auto">
                <a:xfrm>
                  <a:off x="1130" y="1640"/>
                  <a:ext cx="104" cy="38"/>
                </a:xfrm>
                <a:custGeom>
                  <a:avLst/>
                  <a:gdLst/>
                  <a:ahLst/>
                  <a:cxnLst>
                    <a:cxn ang="0">
                      <a:pos x="104" y="0"/>
                    </a:cxn>
                    <a:cxn ang="0">
                      <a:pos x="24" y="24"/>
                    </a:cxn>
                    <a:cxn ang="0">
                      <a:pos x="0" y="38"/>
                    </a:cxn>
                    <a:cxn ang="0">
                      <a:pos x="82" y="10"/>
                    </a:cxn>
                    <a:cxn ang="0">
                      <a:pos x="104" y="0"/>
                    </a:cxn>
                  </a:cxnLst>
                  <a:rect l="0" t="0" r="r" b="b"/>
                  <a:pathLst>
                    <a:path w="104" h="38">
                      <a:moveTo>
                        <a:pt x="104" y="0"/>
                      </a:moveTo>
                      <a:lnTo>
                        <a:pt x="24" y="24"/>
                      </a:lnTo>
                      <a:lnTo>
                        <a:pt x="0" y="38"/>
                      </a:lnTo>
                      <a:lnTo>
                        <a:pt x="82" y="10"/>
                      </a:lnTo>
                      <a:lnTo>
                        <a:pt x="104" y="0"/>
                      </a:lnTo>
                      <a:close/>
                    </a:path>
                  </a:pathLst>
                </a:custGeom>
                <a:solidFill>
                  <a:srgbClr val="000036"/>
                </a:solidFill>
                <a:ln w="0">
                  <a:solidFill>
                    <a:srgbClr val="00003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41" name="Freeform 1209"/>
                <p:cNvSpPr>
                  <a:spLocks noChangeAspect="1"/>
                </p:cNvSpPr>
                <p:nvPr/>
              </p:nvSpPr>
              <p:spPr bwMode="auto">
                <a:xfrm>
                  <a:off x="1130" y="1640"/>
                  <a:ext cx="104" cy="38"/>
                </a:xfrm>
                <a:custGeom>
                  <a:avLst/>
                  <a:gdLst/>
                  <a:ahLst/>
                  <a:cxnLst>
                    <a:cxn ang="0">
                      <a:pos x="104" y="0"/>
                    </a:cxn>
                    <a:cxn ang="0">
                      <a:pos x="24" y="24"/>
                    </a:cxn>
                    <a:cxn ang="0">
                      <a:pos x="0" y="38"/>
                    </a:cxn>
                    <a:cxn ang="0">
                      <a:pos x="82" y="10"/>
                    </a:cxn>
                    <a:cxn ang="0">
                      <a:pos x="104" y="0"/>
                    </a:cxn>
                  </a:cxnLst>
                  <a:rect l="0" t="0" r="r" b="b"/>
                  <a:pathLst>
                    <a:path w="104" h="38">
                      <a:moveTo>
                        <a:pt x="104" y="0"/>
                      </a:moveTo>
                      <a:lnTo>
                        <a:pt x="24" y="24"/>
                      </a:lnTo>
                      <a:lnTo>
                        <a:pt x="0" y="38"/>
                      </a:lnTo>
                      <a:lnTo>
                        <a:pt x="82" y="10"/>
                      </a:lnTo>
                      <a:lnTo>
                        <a:pt x="104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42" name="Freeform 1210"/>
                <p:cNvSpPr>
                  <a:spLocks noChangeAspect="1"/>
                </p:cNvSpPr>
                <p:nvPr/>
              </p:nvSpPr>
              <p:spPr bwMode="auto">
                <a:xfrm>
                  <a:off x="1106" y="1650"/>
                  <a:ext cx="106" cy="46"/>
                </a:xfrm>
                <a:custGeom>
                  <a:avLst/>
                  <a:gdLst/>
                  <a:ahLst/>
                  <a:cxnLst>
                    <a:cxn ang="0">
                      <a:pos x="106" y="0"/>
                    </a:cxn>
                    <a:cxn ang="0">
                      <a:pos x="24" y="28"/>
                    </a:cxn>
                    <a:cxn ang="0">
                      <a:pos x="0" y="46"/>
                    </a:cxn>
                    <a:cxn ang="0">
                      <a:pos x="80" y="18"/>
                    </a:cxn>
                    <a:cxn ang="0">
                      <a:pos x="106" y="0"/>
                    </a:cxn>
                  </a:cxnLst>
                  <a:rect l="0" t="0" r="r" b="b"/>
                  <a:pathLst>
                    <a:path w="106" h="46">
                      <a:moveTo>
                        <a:pt x="106" y="0"/>
                      </a:moveTo>
                      <a:lnTo>
                        <a:pt x="24" y="28"/>
                      </a:lnTo>
                      <a:lnTo>
                        <a:pt x="0" y="46"/>
                      </a:lnTo>
                      <a:lnTo>
                        <a:pt x="80" y="18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006E"/>
                </a:solidFill>
                <a:ln w="0">
                  <a:solidFill>
                    <a:srgbClr val="00006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43" name="Freeform 1211"/>
                <p:cNvSpPr>
                  <a:spLocks noChangeAspect="1"/>
                </p:cNvSpPr>
                <p:nvPr/>
              </p:nvSpPr>
              <p:spPr bwMode="auto">
                <a:xfrm>
                  <a:off x="1106" y="1650"/>
                  <a:ext cx="106" cy="46"/>
                </a:xfrm>
                <a:custGeom>
                  <a:avLst/>
                  <a:gdLst/>
                  <a:ahLst/>
                  <a:cxnLst>
                    <a:cxn ang="0">
                      <a:pos x="106" y="0"/>
                    </a:cxn>
                    <a:cxn ang="0">
                      <a:pos x="24" y="28"/>
                    </a:cxn>
                    <a:cxn ang="0">
                      <a:pos x="0" y="46"/>
                    </a:cxn>
                    <a:cxn ang="0">
                      <a:pos x="80" y="18"/>
                    </a:cxn>
                    <a:cxn ang="0">
                      <a:pos x="106" y="0"/>
                    </a:cxn>
                  </a:cxnLst>
                  <a:rect l="0" t="0" r="r" b="b"/>
                  <a:pathLst>
                    <a:path w="106" h="46">
                      <a:moveTo>
                        <a:pt x="106" y="0"/>
                      </a:moveTo>
                      <a:lnTo>
                        <a:pt x="24" y="28"/>
                      </a:lnTo>
                      <a:lnTo>
                        <a:pt x="0" y="46"/>
                      </a:lnTo>
                      <a:lnTo>
                        <a:pt x="80" y="18"/>
                      </a:lnTo>
                      <a:lnTo>
                        <a:pt x="106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44" name="Freeform 1212"/>
                <p:cNvSpPr>
                  <a:spLocks noChangeAspect="1"/>
                </p:cNvSpPr>
                <p:nvPr/>
              </p:nvSpPr>
              <p:spPr bwMode="auto">
                <a:xfrm>
                  <a:off x="1082" y="1668"/>
                  <a:ext cx="104" cy="54"/>
                </a:xfrm>
                <a:custGeom>
                  <a:avLst/>
                  <a:gdLst/>
                  <a:ahLst/>
                  <a:cxnLst>
                    <a:cxn ang="0">
                      <a:pos x="104" y="0"/>
                    </a:cxn>
                    <a:cxn ang="0">
                      <a:pos x="24" y="28"/>
                    </a:cxn>
                    <a:cxn ang="0">
                      <a:pos x="0" y="54"/>
                    </a:cxn>
                    <a:cxn ang="0">
                      <a:pos x="80" y="26"/>
                    </a:cxn>
                    <a:cxn ang="0">
                      <a:pos x="104" y="0"/>
                    </a:cxn>
                  </a:cxnLst>
                  <a:rect l="0" t="0" r="r" b="b"/>
                  <a:pathLst>
                    <a:path w="104" h="54">
                      <a:moveTo>
                        <a:pt x="104" y="0"/>
                      </a:moveTo>
                      <a:lnTo>
                        <a:pt x="24" y="28"/>
                      </a:lnTo>
                      <a:lnTo>
                        <a:pt x="0" y="54"/>
                      </a:lnTo>
                      <a:lnTo>
                        <a:pt x="80" y="26"/>
                      </a:lnTo>
                      <a:lnTo>
                        <a:pt x="104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0">
                  <a:solidFill>
                    <a:srgbClr val="0000A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45" name="Freeform 1213"/>
                <p:cNvSpPr>
                  <a:spLocks noChangeAspect="1"/>
                </p:cNvSpPr>
                <p:nvPr/>
              </p:nvSpPr>
              <p:spPr bwMode="auto">
                <a:xfrm>
                  <a:off x="1082" y="1668"/>
                  <a:ext cx="104" cy="54"/>
                </a:xfrm>
                <a:custGeom>
                  <a:avLst/>
                  <a:gdLst/>
                  <a:ahLst/>
                  <a:cxnLst>
                    <a:cxn ang="0">
                      <a:pos x="104" y="0"/>
                    </a:cxn>
                    <a:cxn ang="0">
                      <a:pos x="24" y="28"/>
                    </a:cxn>
                    <a:cxn ang="0">
                      <a:pos x="0" y="54"/>
                    </a:cxn>
                    <a:cxn ang="0">
                      <a:pos x="80" y="26"/>
                    </a:cxn>
                    <a:cxn ang="0">
                      <a:pos x="104" y="0"/>
                    </a:cxn>
                  </a:cxnLst>
                  <a:rect l="0" t="0" r="r" b="b"/>
                  <a:pathLst>
                    <a:path w="104" h="54">
                      <a:moveTo>
                        <a:pt x="104" y="0"/>
                      </a:moveTo>
                      <a:lnTo>
                        <a:pt x="24" y="28"/>
                      </a:lnTo>
                      <a:lnTo>
                        <a:pt x="0" y="54"/>
                      </a:lnTo>
                      <a:lnTo>
                        <a:pt x="80" y="26"/>
                      </a:lnTo>
                      <a:lnTo>
                        <a:pt x="104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46" name="Freeform 1214"/>
                <p:cNvSpPr>
                  <a:spLocks noChangeAspect="1"/>
                </p:cNvSpPr>
                <p:nvPr/>
              </p:nvSpPr>
              <p:spPr bwMode="auto">
                <a:xfrm>
                  <a:off x="1058" y="1694"/>
                  <a:ext cx="104" cy="60"/>
                </a:xfrm>
                <a:custGeom>
                  <a:avLst/>
                  <a:gdLst/>
                  <a:ahLst/>
                  <a:cxnLst>
                    <a:cxn ang="0">
                      <a:pos x="104" y="0"/>
                    </a:cxn>
                    <a:cxn ang="0">
                      <a:pos x="24" y="28"/>
                    </a:cxn>
                    <a:cxn ang="0">
                      <a:pos x="0" y="60"/>
                    </a:cxn>
                    <a:cxn ang="0">
                      <a:pos x="80" y="38"/>
                    </a:cxn>
                    <a:cxn ang="0">
                      <a:pos x="104" y="0"/>
                    </a:cxn>
                  </a:cxnLst>
                  <a:rect l="0" t="0" r="r" b="b"/>
                  <a:pathLst>
                    <a:path w="104" h="60">
                      <a:moveTo>
                        <a:pt x="104" y="0"/>
                      </a:moveTo>
                      <a:lnTo>
                        <a:pt x="24" y="28"/>
                      </a:lnTo>
                      <a:lnTo>
                        <a:pt x="0" y="60"/>
                      </a:lnTo>
                      <a:lnTo>
                        <a:pt x="80" y="38"/>
                      </a:lnTo>
                      <a:lnTo>
                        <a:pt x="104" y="0"/>
                      </a:lnTo>
                      <a:close/>
                    </a:path>
                  </a:pathLst>
                </a:custGeom>
                <a:solidFill>
                  <a:srgbClr val="0000CD"/>
                </a:solidFill>
                <a:ln w="0">
                  <a:solidFill>
                    <a:srgbClr val="0000C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47" name="Freeform 1215"/>
                <p:cNvSpPr>
                  <a:spLocks noChangeAspect="1"/>
                </p:cNvSpPr>
                <p:nvPr/>
              </p:nvSpPr>
              <p:spPr bwMode="auto">
                <a:xfrm>
                  <a:off x="1058" y="1694"/>
                  <a:ext cx="104" cy="60"/>
                </a:xfrm>
                <a:custGeom>
                  <a:avLst/>
                  <a:gdLst/>
                  <a:ahLst/>
                  <a:cxnLst>
                    <a:cxn ang="0">
                      <a:pos x="104" y="0"/>
                    </a:cxn>
                    <a:cxn ang="0">
                      <a:pos x="24" y="28"/>
                    </a:cxn>
                    <a:cxn ang="0">
                      <a:pos x="0" y="60"/>
                    </a:cxn>
                    <a:cxn ang="0">
                      <a:pos x="80" y="38"/>
                    </a:cxn>
                    <a:cxn ang="0">
                      <a:pos x="104" y="0"/>
                    </a:cxn>
                  </a:cxnLst>
                  <a:rect l="0" t="0" r="r" b="b"/>
                  <a:pathLst>
                    <a:path w="104" h="60">
                      <a:moveTo>
                        <a:pt x="104" y="0"/>
                      </a:moveTo>
                      <a:lnTo>
                        <a:pt x="24" y="28"/>
                      </a:lnTo>
                      <a:lnTo>
                        <a:pt x="0" y="60"/>
                      </a:lnTo>
                      <a:lnTo>
                        <a:pt x="80" y="38"/>
                      </a:lnTo>
                      <a:lnTo>
                        <a:pt x="104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48" name="Freeform 1216"/>
                <p:cNvSpPr>
                  <a:spLocks noChangeAspect="1"/>
                </p:cNvSpPr>
                <p:nvPr/>
              </p:nvSpPr>
              <p:spPr bwMode="auto">
                <a:xfrm>
                  <a:off x="1034" y="1732"/>
                  <a:ext cx="104" cy="62"/>
                </a:xfrm>
                <a:custGeom>
                  <a:avLst/>
                  <a:gdLst/>
                  <a:ahLst/>
                  <a:cxnLst>
                    <a:cxn ang="0">
                      <a:pos x="104" y="0"/>
                    </a:cxn>
                    <a:cxn ang="0">
                      <a:pos x="24" y="22"/>
                    </a:cxn>
                    <a:cxn ang="0">
                      <a:pos x="0" y="62"/>
                    </a:cxn>
                    <a:cxn ang="0">
                      <a:pos x="78" y="48"/>
                    </a:cxn>
                    <a:cxn ang="0">
                      <a:pos x="104" y="0"/>
                    </a:cxn>
                  </a:cxnLst>
                  <a:rect l="0" t="0" r="r" b="b"/>
                  <a:pathLst>
                    <a:path w="104" h="62">
                      <a:moveTo>
                        <a:pt x="104" y="0"/>
                      </a:moveTo>
                      <a:lnTo>
                        <a:pt x="24" y="22"/>
                      </a:lnTo>
                      <a:lnTo>
                        <a:pt x="0" y="62"/>
                      </a:lnTo>
                      <a:lnTo>
                        <a:pt x="78" y="48"/>
                      </a:lnTo>
                      <a:lnTo>
                        <a:pt x="104" y="0"/>
                      </a:lnTo>
                      <a:close/>
                    </a:path>
                  </a:pathLst>
                </a:custGeom>
                <a:solidFill>
                  <a:srgbClr val="0000DD"/>
                </a:solidFill>
                <a:ln w="0">
                  <a:solidFill>
                    <a:srgbClr val="0000D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49" name="Freeform 1217"/>
                <p:cNvSpPr>
                  <a:spLocks noChangeAspect="1"/>
                </p:cNvSpPr>
                <p:nvPr/>
              </p:nvSpPr>
              <p:spPr bwMode="auto">
                <a:xfrm>
                  <a:off x="1034" y="1732"/>
                  <a:ext cx="104" cy="62"/>
                </a:xfrm>
                <a:custGeom>
                  <a:avLst/>
                  <a:gdLst/>
                  <a:ahLst/>
                  <a:cxnLst>
                    <a:cxn ang="0">
                      <a:pos x="104" y="0"/>
                    </a:cxn>
                    <a:cxn ang="0">
                      <a:pos x="24" y="22"/>
                    </a:cxn>
                    <a:cxn ang="0">
                      <a:pos x="0" y="62"/>
                    </a:cxn>
                    <a:cxn ang="0">
                      <a:pos x="78" y="48"/>
                    </a:cxn>
                    <a:cxn ang="0">
                      <a:pos x="104" y="0"/>
                    </a:cxn>
                  </a:cxnLst>
                  <a:rect l="0" t="0" r="r" b="b"/>
                  <a:pathLst>
                    <a:path w="104" h="62">
                      <a:moveTo>
                        <a:pt x="104" y="0"/>
                      </a:moveTo>
                      <a:lnTo>
                        <a:pt x="24" y="22"/>
                      </a:lnTo>
                      <a:lnTo>
                        <a:pt x="0" y="62"/>
                      </a:lnTo>
                      <a:lnTo>
                        <a:pt x="78" y="48"/>
                      </a:lnTo>
                      <a:lnTo>
                        <a:pt x="104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50" name="Freeform 1218"/>
                <p:cNvSpPr>
                  <a:spLocks noChangeAspect="1"/>
                </p:cNvSpPr>
                <p:nvPr/>
              </p:nvSpPr>
              <p:spPr bwMode="auto">
                <a:xfrm>
                  <a:off x="1010" y="1780"/>
                  <a:ext cx="102" cy="64"/>
                </a:xfrm>
                <a:custGeom>
                  <a:avLst/>
                  <a:gdLst/>
                  <a:ahLst/>
                  <a:cxnLst>
                    <a:cxn ang="0">
                      <a:pos x="102" y="0"/>
                    </a:cxn>
                    <a:cxn ang="0">
                      <a:pos x="24" y="14"/>
                    </a:cxn>
                    <a:cxn ang="0">
                      <a:pos x="0" y="62"/>
                    </a:cxn>
                    <a:cxn ang="0">
                      <a:pos x="78" y="64"/>
                    </a:cxn>
                    <a:cxn ang="0">
                      <a:pos x="102" y="0"/>
                    </a:cxn>
                  </a:cxnLst>
                  <a:rect l="0" t="0" r="r" b="b"/>
                  <a:pathLst>
                    <a:path w="102" h="64">
                      <a:moveTo>
                        <a:pt x="102" y="0"/>
                      </a:moveTo>
                      <a:lnTo>
                        <a:pt x="24" y="14"/>
                      </a:lnTo>
                      <a:lnTo>
                        <a:pt x="0" y="62"/>
                      </a:lnTo>
                      <a:lnTo>
                        <a:pt x="78" y="64"/>
                      </a:lnTo>
                      <a:lnTo>
                        <a:pt x="102" y="0"/>
                      </a:lnTo>
                      <a:close/>
                    </a:path>
                  </a:pathLst>
                </a:custGeom>
                <a:solidFill>
                  <a:srgbClr val="0503E8"/>
                </a:solidFill>
                <a:ln w="0">
                  <a:solidFill>
                    <a:srgbClr val="0503E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51" name="Freeform 1219"/>
                <p:cNvSpPr>
                  <a:spLocks noChangeAspect="1"/>
                </p:cNvSpPr>
                <p:nvPr/>
              </p:nvSpPr>
              <p:spPr bwMode="auto">
                <a:xfrm>
                  <a:off x="1010" y="1780"/>
                  <a:ext cx="102" cy="64"/>
                </a:xfrm>
                <a:custGeom>
                  <a:avLst/>
                  <a:gdLst/>
                  <a:ahLst/>
                  <a:cxnLst>
                    <a:cxn ang="0">
                      <a:pos x="102" y="0"/>
                    </a:cxn>
                    <a:cxn ang="0">
                      <a:pos x="24" y="14"/>
                    </a:cxn>
                    <a:cxn ang="0">
                      <a:pos x="0" y="62"/>
                    </a:cxn>
                    <a:cxn ang="0">
                      <a:pos x="78" y="64"/>
                    </a:cxn>
                    <a:cxn ang="0">
                      <a:pos x="102" y="0"/>
                    </a:cxn>
                  </a:cxnLst>
                  <a:rect l="0" t="0" r="r" b="b"/>
                  <a:pathLst>
                    <a:path w="102" h="64">
                      <a:moveTo>
                        <a:pt x="102" y="0"/>
                      </a:moveTo>
                      <a:lnTo>
                        <a:pt x="24" y="14"/>
                      </a:lnTo>
                      <a:lnTo>
                        <a:pt x="0" y="62"/>
                      </a:lnTo>
                      <a:lnTo>
                        <a:pt x="78" y="64"/>
                      </a:lnTo>
                      <a:lnTo>
                        <a:pt x="102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52" name="Freeform 1220"/>
                <p:cNvSpPr>
                  <a:spLocks noChangeAspect="1"/>
                </p:cNvSpPr>
                <p:nvPr/>
              </p:nvSpPr>
              <p:spPr bwMode="auto">
                <a:xfrm>
                  <a:off x="986" y="1842"/>
                  <a:ext cx="102" cy="66"/>
                </a:xfrm>
                <a:custGeom>
                  <a:avLst/>
                  <a:gdLst/>
                  <a:ahLst/>
                  <a:cxnLst>
                    <a:cxn ang="0">
                      <a:pos x="102" y="2"/>
                    </a:cxn>
                    <a:cxn ang="0">
                      <a:pos x="24" y="0"/>
                    </a:cxn>
                    <a:cxn ang="0">
                      <a:pos x="0" y="48"/>
                    </a:cxn>
                    <a:cxn ang="0">
                      <a:pos x="78" y="66"/>
                    </a:cxn>
                    <a:cxn ang="0">
                      <a:pos x="102" y="2"/>
                    </a:cxn>
                  </a:cxnLst>
                  <a:rect l="0" t="0" r="r" b="b"/>
                  <a:pathLst>
                    <a:path w="102" h="66">
                      <a:moveTo>
                        <a:pt x="102" y="2"/>
                      </a:moveTo>
                      <a:lnTo>
                        <a:pt x="24" y="0"/>
                      </a:lnTo>
                      <a:lnTo>
                        <a:pt x="0" y="48"/>
                      </a:lnTo>
                      <a:lnTo>
                        <a:pt x="78" y="66"/>
                      </a:lnTo>
                      <a:lnTo>
                        <a:pt x="102" y="2"/>
                      </a:lnTo>
                      <a:close/>
                    </a:path>
                  </a:pathLst>
                </a:custGeom>
                <a:solidFill>
                  <a:srgbClr val="1410E5"/>
                </a:solidFill>
                <a:ln w="0">
                  <a:solidFill>
                    <a:srgbClr val="1410E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53" name="Freeform 1221"/>
                <p:cNvSpPr>
                  <a:spLocks noChangeAspect="1"/>
                </p:cNvSpPr>
                <p:nvPr/>
              </p:nvSpPr>
              <p:spPr bwMode="auto">
                <a:xfrm>
                  <a:off x="986" y="1842"/>
                  <a:ext cx="102" cy="66"/>
                </a:xfrm>
                <a:custGeom>
                  <a:avLst/>
                  <a:gdLst/>
                  <a:ahLst/>
                  <a:cxnLst>
                    <a:cxn ang="0">
                      <a:pos x="102" y="2"/>
                    </a:cxn>
                    <a:cxn ang="0">
                      <a:pos x="24" y="0"/>
                    </a:cxn>
                    <a:cxn ang="0">
                      <a:pos x="0" y="48"/>
                    </a:cxn>
                    <a:cxn ang="0">
                      <a:pos x="78" y="66"/>
                    </a:cxn>
                    <a:cxn ang="0">
                      <a:pos x="102" y="2"/>
                    </a:cxn>
                  </a:cxnLst>
                  <a:rect l="0" t="0" r="r" b="b"/>
                  <a:pathLst>
                    <a:path w="102" h="66">
                      <a:moveTo>
                        <a:pt x="102" y="2"/>
                      </a:moveTo>
                      <a:lnTo>
                        <a:pt x="24" y="0"/>
                      </a:lnTo>
                      <a:lnTo>
                        <a:pt x="0" y="48"/>
                      </a:lnTo>
                      <a:lnTo>
                        <a:pt x="78" y="66"/>
                      </a:lnTo>
                      <a:lnTo>
                        <a:pt x="102" y="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54" name="Freeform 1222"/>
                <p:cNvSpPr>
                  <a:spLocks noChangeAspect="1"/>
                </p:cNvSpPr>
                <p:nvPr/>
              </p:nvSpPr>
              <p:spPr bwMode="auto">
                <a:xfrm>
                  <a:off x="960" y="1890"/>
                  <a:ext cx="104" cy="78"/>
                </a:xfrm>
                <a:custGeom>
                  <a:avLst/>
                  <a:gdLst/>
                  <a:ahLst/>
                  <a:cxnLst>
                    <a:cxn ang="0">
                      <a:pos x="104" y="18"/>
                    </a:cxn>
                    <a:cxn ang="0">
                      <a:pos x="26" y="0"/>
                    </a:cxn>
                    <a:cxn ang="0">
                      <a:pos x="0" y="42"/>
                    </a:cxn>
                    <a:cxn ang="0">
                      <a:pos x="78" y="78"/>
                    </a:cxn>
                    <a:cxn ang="0">
                      <a:pos x="104" y="18"/>
                    </a:cxn>
                  </a:cxnLst>
                  <a:rect l="0" t="0" r="r" b="b"/>
                  <a:pathLst>
                    <a:path w="104" h="78">
                      <a:moveTo>
                        <a:pt x="104" y="18"/>
                      </a:moveTo>
                      <a:lnTo>
                        <a:pt x="26" y="0"/>
                      </a:lnTo>
                      <a:lnTo>
                        <a:pt x="0" y="42"/>
                      </a:lnTo>
                      <a:lnTo>
                        <a:pt x="78" y="78"/>
                      </a:lnTo>
                      <a:lnTo>
                        <a:pt x="104" y="18"/>
                      </a:lnTo>
                      <a:close/>
                    </a:path>
                  </a:pathLst>
                </a:custGeom>
                <a:solidFill>
                  <a:srgbClr val="1623DE"/>
                </a:solidFill>
                <a:ln w="0">
                  <a:solidFill>
                    <a:srgbClr val="1623D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55" name="Freeform 1223"/>
                <p:cNvSpPr>
                  <a:spLocks noChangeAspect="1"/>
                </p:cNvSpPr>
                <p:nvPr/>
              </p:nvSpPr>
              <p:spPr bwMode="auto">
                <a:xfrm>
                  <a:off x="960" y="1890"/>
                  <a:ext cx="104" cy="78"/>
                </a:xfrm>
                <a:custGeom>
                  <a:avLst/>
                  <a:gdLst/>
                  <a:ahLst/>
                  <a:cxnLst>
                    <a:cxn ang="0">
                      <a:pos x="104" y="18"/>
                    </a:cxn>
                    <a:cxn ang="0">
                      <a:pos x="26" y="0"/>
                    </a:cxn>
                    <a:cxn ang="0">
                      <a:pos x="0" y="42"/>
                    </a:cxn>
                    <a:cxn ang="0">
                      <a:pos x="78" y="78"/>
                    </a:cxn>
                    <a:cxn ang="0">
                      <a:pos x="104" y="18"/>
                    </a:cxn>
                  </a:cxnLst>
                  <a:rect l="0" t="0" r="r" b="b"/>
                  <a:pathLst>
                    <a:path w="104" h="78">
                      <a:moveTo>
                        <a:pt x="104" y="18"/>
                      </a:moveTo>
                      <a:lnTo>
                        <a:pt x="26" y="0"/>
                      </a:lnTo>
                      <a:lnTo>
                        <a:pt x="0" y="42"/>
                      </a:lnTo>
                      <a:lnTo>
                        <a:pt x="78" y="78"/>
                      </a:lnTo>
                      <a:lnTo>
                        <a:pt x="10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56" name="Freeform 1224"/>
                <p:cNvSpPr>
                  <a:spLocks noChangeAspect="1"/>
                </p:cNvSpPr>
                <p:nvPr/>
              </p:nvSpPr>
              <p:spPr bwMode="auto">
                <a:xfrm>
                  <a:off x="936" y="1932"/>
                  <a:ext cx="102" cy="80"/>
                </a:xfrm>
                <a:custGeom>
                  <a:avLst/>
                  <a:gdLst/>
                  <a:ahLst/>
                  <a:cxnLst>
                    <a:cxn ang="0">
                      <a:pos x="102" y="36"/>
                    </a:cxn>
                    <a:cxn ang="0">
                      <a:pos x="24" y="0"/>
                    </a:cxn>
                    <a:cxn ang="0">
                      <a:pos x="0" y="34"/>
                    </a:cxn>
                    <a:cxn ang="0">
                      <a:pos x="78" y="80"/>
                    </a:cxn>
                    <a:cxn ang="0">
                      <a:pos x="102" y="36"/>
                    </a:cxn>
                  </a:cxnLst>
                  <a:rect l="0" t="0" r="r" b="b"/>
                  <a:pathLst>
                    <a:path w="102" h="80">
                      <a:moveTo>
                        <a:pt x="102" y="36"/>
                      </a:moveTo>
                      <a:lnTo>
                        <a:pt x="24" y="0"/>
                      </a:lnTo>
                      <a:lnTo>
                        <a:pt x="0" y="34"/>
                      </a:lnTo>
                      <a:lnTo>
                        <a:pt x="78" y="80"/>
                      </a:lnTo>
                      <a:lnTo>
                        <a:pt x="102" y="36"/>
                      </a:lnTo>
                      <a:close/>
                    </a:path>
                  </a:pathLst>
                </a:custGeom>
                <a:solidFill>
                  <a:srgbClr val="0A3FCB"/>
                </a:solidFill>
                <a:ln w="0">
                  <a:solidFill>
                    <a:srgbClr val="0A3FC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57" name="Freeform 1225"/>
                <p:cNvSpPr>
                  <a:spLocks noChangeAspect="1"/>
                </p:cNvSpPr>
                <p:nvPr/>
              </p:nvSpPr>
              <p:spPr bwMode="auto">
                <a:xfrm>
                  <a:off x="936" y="1932"/>
                  <a:ext cx="102" cy="80"/>
                </a:xfrm>
                <a:custGeom>
                  <a:avLst/>
                  <a:gdLst/>
                  <a:ahLst/>
                  <a:cxnLst>
                    <a:cxn ang="0">
                      <a:pos x="102" y="36"/>
                    </a:cxn>
                    <a:cxn ang="0">
                      <a:pos x="24" y="0"/>
                    </a:cxn>
                    <a:cxn ang="0">
                      <a:pos x="0" y="34"/>
                    </a:cxn>
                    <a:cxn ang="0">
                      <a:pos x="78" y="80"/>
                    </a:cxn>
                    <a:cxn ang="0">
                      <a:pos x="102" y="36"/>
                    </a:cxn>
                  </a:cxnLst>
                  <a:rect l="0" t="0" r="r" b="b"/>
                  <a:pathLst>
                    <a:path w="102" h="80">
                      <a:moveTo>
                        <a:pt x="102" y="36"/>
                      </a:moveTo>
                      <a:lnTo>
                        <a:pt x="24" y="0"/>
                      </a:lnTo>
                      <a:lnTo>
                        <a:pt x="0" y="34"/>
                      </a:lnTo>
                      <a:lnTo>
                        <a:pt x="78" y="80"/>
                      </a:lnTo>
                      <a:lnTo>
                        <a:pt x="102" y="3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58" name="Freeform 1226"/>
                <p:cNvSpPr>
                  <a:spLocks noChangeAspect="1"/>
                </p:cNvSpPr>
                <p:nvPr/>
              </p:nvSpPr>
              <p:spPr bwMode="auto">
                <a:xfrm>
                  <a:off x="910" y="1966"/>
                  <a:ext cx="104" cy="68"/>
                </a:xfrm>
                <a:custGeom>
                  <a:avLst/>
                  <a:gdLst/>
                  <a:ahLst/>
                  <a:cxnLst>
                    <a:cxn ang="0">
                      <a:pos x="104" y="46"/>
                    </a:cxn>
                    <a:cxn ang="0">
                      <a:pos x="26" y="0"/>
                    </a:cxn>
                    <a:cxn ang="0">
                      <a:pos x="0" y="16"/>
                    </a:cxn>
                    <a:cxn ang="0">
                      <a:pos x="78" y="68"/>
                    </a:cxn>
                    <a:cxn ang="0">
                      <a:pos x="104" y="46"/>
                    </a:cxn>
                  </a:cxnLst>
                  <a:rect l="0" t="0" r="r" b="b"/>
                  <a:pathLst>
                    <a:path w="104" h="68">
                      <a:moveTo>
                        <a:pt x="104" y="46"/>
                      </a:moveTo>
                      <a:lnTo>
                        <a:pt x="26" y="0"/>
                      </a:lnTo>
                      <a:lnTo>
                        <a:pt x="0" y="16"/>
                      </a:lnTo>
                      <a:lnTo>
                        <a:pt x="78" y="68"/>
                      </a:lnTo>
                      <a:lnTo>
                        <a:pt x="104" y="46"/>
                      </a:lnTo>
                      <a:close/>
                    </a:path>
                  </a:pathLst>
                </a:custGeom>
                <a:solidFill>
                  <a:srgbClr val="007591"/>
                </a:solidFill>
                <a:ln w="0">
                  <a:solidFill>
                    <a:srgbClr val="00759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59" name="Freeform 1227"/>
                <p:cNvSpPr>
                  <a:spLocks noChangeAspect="1"/>
                </p:cNvSpPr>
                <p:nvPr/>
              </p:nvSpPr>
              <p:spPr bwMode="auto">
                <a:xfrm>
                  <a:off x="910" y="1966"/>
                  <a:ext cx="104" cy="68"/>
                </a:xfrm>
                <a:custGeom>
                  <a:avLst/>
                  <a:gdLst/>
                  <a:ahLst/>
                  <a:cxnLst>
                    <a:cxn ang="0">
                      <a:pos x="104" y="46"/>
                    </a:cxn>
                    <a:cxn ang="0">
                      <a:pos x="26" y="0"/>
                    </a:cxn>
                    <a:cxn ang="0">
                      <a:pos x="0" y="16"/>
                    </a:cxn>
                    <a:cxn ang="0">
                      <a:pos x="78" y="68"/>
                    </a:cxn>
                    <a:cxn ang="0">
                      <a:pos x="104" y="46"/>
                    </a:cxn>
                  </a:cxnLst>
                  <a:rect l="0" t="0" r="r" b="b"/>
                  <a:pathLst>
                    <a:path w="104" h="68">
                      <a:moveTo>
                        <a:pt x="104" y="46"/>
                      </a:moveTo>
                      <a:lnTo>
                        <a:pt x="26" y="0"/>
                      </a:lnTo>
                      <a:lnTo>
                        <a:pt x="0" y="16"/>
                      </a:lnTo>
                      <a:lnTo>
                        <a:pt x="78" y="68"/>
                      </a:lnTo>
                      <a:lnTo>
                        <a:pt x="104" y="4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60" name="Freeform 1228"/>
                <p:cNvSpPr>
                  <a:spLocks noChangeAspect="1"/>
                </p:cNvSpPr>
                <p:nvPr/>
              </p:nvSpPr>
              <p:spPr bwMode="auto">
                <a:xfrm>
                  <a:off x="1926" y="1462"/>
                  <a:ext cx="92" cy="38"/>
                </a:xfrm>
                <a:custGeom>
                  <a:avLst/>
                  <a:gdLst/>
                  <a:ahLst/>
                  <a:cxnLst>
                    <a:cxn ang="0">
                      <a:pos x="92" y="28"/>
                    </a:cxn>
                    <a:cxn ang="0">
                      <a:pos x="14" y="0"/>
                    </a:cxn>
                    <a:cxn ang="0">
                      <a:pos x="0" y="8"/>
                    </a:cxn>
                    <a:cxn ang="0">
                      <a:pos x="78" y="38"/>
                    </a:cxn>
                    <a:cxn ang="0">
                      <a:pos x="92" y="28"/>
                    </a:cxn>
                  </a:cxnLst>
                  <a:rect l="0" t="0" r="r" b="b"/>
                  <a:pathLst>
                    <a:path w="92" h="38">
                      <a:moveTo>
                        <a:pt x="92" y="28"/>
                      </a:moveTo>
                      <a:lnTo>
                        <a:pt x="14" y="0"/>
                      </a:lnTo>
                      <a:lnTo>
                        <a:pt x="0" y="8"/>
                      </a:lnTo>
                      <a:lnTo>
                        <a:pt x="78" y="38"/>
                      </a:lnTo>
                      <a:lnTo>
                        <a:pt x="92" y="28"/>
                      </a:lnTo>
                      <a:close/>
                    </a:path>
                  </a:pathLst>
                </a:custGeom>
                <a:solidFill>
                  <a:srgbClr val="00896F"/>
                </a:solidFill>
                <a:ln w="0">
                  <a:solidFill>
                    <a:srgbClr val="0089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61" name="Freeform 1229"/>
                <p:cNvSpPr>
                  <a:spLocks noChangeAspect="1"/>
                </p:cNvSpPr>
                <p:nvPr/>
              </p:nvSpPr>
              <p:spPr bwMode="auto">
                <a:xfrm>
                  <a:off x="1926" y="1462"/>
                  <a:ext cx="92" cy="38"/>
                </a:xfrm>
                <a:custGeom>
                  <a:avLst/>
                  <a:gdLst/>
                  <a:ahLst/>
                  <a:cxnLst>
                    <a:cxn ang="0">
                      <a:pos x="92" y="28"/>
                    </a:cxn>
                    <a:cxn ang="0">
                      <a:pos x="14" y="0"/>
                    </a:cxn>
                    <a:cxn ang="0">
                      <a:pos x="0" y="8"/>
                    </a:cxn>
                    <a:cxn ang="0">
                      <a:pos x="78" y="38"/>
                    </a:cxn>
                    <a:cxn ang="0">
                      <a:pos x="92" y="28"/>
                    </a:cxn>
                  </a:cxnLst>
                  <a:rect l="0" t="0" r="r" b="b"/>
                  <a:pathLst>
                    <a:path w="92" h="38">
                      <a:moveTo>
                        <a:pt x="92" y="28"/>
                      </a:moveTo>
                      <a:lnTo>
                        <a:pt x="14" y="0"/>
                      </a:lnTo>
                      <a:lnTo>
                        <a:pt x="0" y="8"/>
                      </a:lnTo>
                      <a:lnTo>
                        <a:pt x="78" y="38"/>
                      </a:lnTo>
                      <a:lnTo>
                        <a:pt x="92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62" name="Freeform 1230"/>
                <p:cNvSpPr>
                  <a:spLocks noChangeAspect="1"/>
                </p:cNvSpPr>
                <p:nvPr/>
              </p:nvSpPr>
              <p:spPr bwMode="auto">
                <a:xfrm>
                  <a:off x="1912" y="1470"/>
                  <a:ext cx="92" cy="38"/>
                </a:xfrm>
                <a:custGeom>
                  <a:avLst/>
                  <a:gdLst/>
                  <a:ahLst/>
                  <a:cxnLst>
                    <a:cxn ang="0">
                      <a:pos x="92" y="30"/>
                    </a:cxn>
                    <a:cxn ang="0">
                      <a:pos x="14" y="0"/>
                    </a:cxn>
                    <a:cxn ang="0">
                      <a:pos x="0" y="8"/>
                    </a:cxn>
                    <a:cxn ang="0">
                      <a:pos x="76" y="38"/>
                    </a:cxn>
                    <a:cxn ang="0">
                      <a:pos x="92" y="30"/>
                    </a:cxn>
                  </a:cxnLst>
                  <a:rect l="0" t="0" r="r" b="b"/>
                  <a:pathLst>
                    <a:path w="92" h="38">
                      <a:moveTo>
                        <a:pt x="92" y="30"/>
                      </a:moveTo>
                      <a:lnTo>
                        <a:pt x="14" y="0"/>
                      </a:lnTo>
                      <a:lnTo>
                        <a:pt x="0" y="8"/>
                      </a:lnTo>
                      <a:lnTo>
                        <a:pt x="76" y="38"/>
                      </a:lnTo>
                      <a:lnTo>
                        <a:pt x="92" y="30"/>
                      </a:lnTo>
                      <a:close/>
                    </a:path>
                  </a:pathLst>
                </a:custGeom>
                <a:solidFill>
                  <a:srgbClr val="00896F"/>
                </a:solidFill>
                <a:ln w="0">
                  <a:solidFill>
                    <a:srgbClr val="0089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63" name="Freeform 1231"/>
                <p:cNvSpPr>
                  <a:spLocks noChangeAspect="1"/>
                </p:cNvSpPr>
                <p:nvPr/>
              </p:nvSpPr>
              <p:spPr bwMode="auto">
                <a:xfrm>
                  <a:off x="1912" y="1470"/>
                  <a:ext cx="92" cy="38"/>
                </a:xfrm>
                <a:custGeom>
                  <a:avLst/>
                  <a:gdLst/>
                  <a:ahLst/>
                  <a:cxnLst>
                    <a:cxn ang="0">
                      <a:pos x="92" y="30"/>
                    </a:cxn>
                    <a:cxn ang="0">
                      <a:pos x="14" y="0"/>
                    </a:cxn>
                    <a:cxn ang="0">
                      <a:pos x="0" y="8"/>
                    </a:cxn>
                    <a:cxn ang="0">
                      <a:pos x="76" y="38"/>
                    </a:cxn>
                    <a:cxn ang="0">
                      <a:pos x="92" y="30"/>
                    </a:cxn>
                  </a:cxnLst>
                  <a:rect l="0" t="0" r="r" b="b"/>
                  <a:pathLst>
                    <a:path w="92" h="38">
                      <a:moveTo>
                        <a:pt x="92" y="30"/>
                      </a:moveTo>
                      <a:lnTo>
                        <a:pt x="14" y="0"/>
                      </a:lnTo>
                      <a:lnTo>
                        <a:pt x="0" y="8"/>
                      </a:lnTo>
                      <a:lnTo>
                        <a:pt x="76" y="38"/>
                      </a:lnTo>
                      <a:lnTo>
                        <a:pt x="92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64" name="Freeform 1232"/>
                <p:cNvSpPr>
                  <a:spLocks noChangeAspect="1"/>
                </p:cNvSpPr>
                <p:nvPr/>
              </p:nvSpPr>
              <p:spPr bwMode="auto">
                <a:xfrm>
                  <a:off x="1896" y="1478"/>
                  <a:ext cx="92" cy="40"/>
                </a:xfrm>
                <a:custGeom>
                  <a:avLst/>
                  <a:gdLst/>
                  <a:ahLst/>
                  <a:cxnLst>
                    <a:cxn ang="0">
                      <a:pos x="92" y="30"/>
                    </a:cxn>
                    <a:cxn ang="0">
                      <a:pos x="16" y="0"/>
                    </a:cxn>
                    <a:cxn ang="0">
                      <a:pos x="0" y="10"/>
                    </a:cxn>
                    <a:cxn ang="0">
                      <a:pos x="78" y="40"/>
                    </a:cxn>
                    <a:cxn ang="0">
                      <a:pos x="92" y="30"/>
                    </a:cxn>
                  </a:cxnLst>
                  <a:rect l="0" t="0" r="r" b="b"/>
                  <a:pathLst>
                    <a:path w="92" h="40">
                      <a:moveTo>
                        <a:pt x="92" y="30"/>
                      </a:moveTo>
                      <a:lnTo>
                        <a:pt x="16" y="0"/>
                      </a:lnTo>
                      <a:lnTo>
                        <a:pt x="0" y="10"/>
                      </a:lnTo>
                      <a:lnTo>
                        <a:pt x="78" y="40"/>
                      </a:lnTo>
                      <a:lnTo>
                        <a:pt x="92" y="30"/>
                      </a:lnTo>
                      <a:close/>
                    </a:path>
                  </a:pathLst>
                </a:custGeom>
                <a:solidFill>
                  <a:srgbClr val="00896F"/>
                </a:solidFill>
                <a:ln w="0">
                  <a:solidFill>
                    <a:srgbClr val="0089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65" name="Freeform 1233"/>
                <p:cNvSpPr>
                  <a:spLocks noChangeAspect="1"/>
                </p:cNvSpPr>
                <p:nvPr/>
              </p:nvSpPr>
              <p:spPr bwMode="auto">
                <a:xfrm>
                  <a:off x="1896" y="1478"/>
                  <a:ext cx="92" cy="40"/>
                </a:xfrm>
                <a:custGeom>
                  <a:avLst/>
                  <a:gdLst/>
                  <a:ahLst/>
                  <a:cxnLst>
                    <a:cxn ang="0">
                      <a:pos x="92" y="30"/>
                    </a:cxn>
                    <a:cxn ang="0">
                      <a:pos x="16" y="0"/>
                    </a:cxn>
                    <a:cxn ang="0">
                      <a:pos x="0" y="10"/>
                    </a:cxn>
                    <a:cxn ang="0">
                      <a:pos x="78" y="40"/>
                    </a:cxn>
                    <a:cxn ang="0">
                      <a:pos x="92" y="30"/>
                    </a:cxn>
                  </a:cxnLst>
                  <a:rect l="0" t="0" r="r" b="b"/>
                  <a:pathLst>
                    <a:path w="92" h="40">
                      <a:moveTo>
                        <a:pt x="92" y="30"/>
                      </a:moveTo>
                      <a:lnTo>
                        <a:pt x="16" y="0"/>
                      </a:lnTo>
                      <a:lnTo>
                        <a:pt x="0" y="10"/>
                      </a:lnTo>
                      <a:lnTo>
                        <a:pt x="78" y="40"/>
                      </a:lnTo>
                      <a:lnTo>
                        <a:pt x="92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66" name="Freeform 1234"/>
                <p:cNvSpPr>
                  <a:spLocks noChangeAspect="1"/>
                </p:cNvSpPr>
                <p:nvPr/>
              </p:nvSpPr>
              <p:spPr bwMode="auto">
                <a:xfrm>
                  <a:off x="1882" y="1488"/>
                  <a:ext cx="92" cy="40"/>
                </a:xfrm>
                <a:custGeom>
                  <a:avLst/>
                  <a:gdLst/>
                  <a:ahLst/>
                  <a:cxnLst>
                    <a:cxn ang="0">
                      <a:pos x="92" y="30"/>
                    </a:cxn>
                    <a:cxn ang="0">
                      <a:pos x="14" y="0"/>
                    </a:cxn>
                    <a:cxn ang="0">
                      <a:pos x="0" y="8"/>
                    </a:cxn>
                    <a:cxn ang="0">
                      <a:pos x="78" y="40"/>
                    </a:cxn>
                    <a:cxn ang="0">
                      <a:pos x="92" y="30"/>
                    </a:cxn>
                  </a:cxnLst>
                  <a:rect l="0" t="0" r="r" b="b"/>
                  <a:pathLst>
                    <a:path w="92" h="40">
                      <a:moveTo>
                        <a:pt x="92" y="30"/>
                      </a:moveTo>
                      <a:lnTo>
                        <a:pt x="14" y="0"/>
                      </a:lnTo>
                      <a:lnTo>
                        <a:pt x="0" y="8"/>
                      </a:lnTo>
                      <a:lnTo>
                        <a:pt x="78" y="40"/>
                      </a:lnTo>
                      <a:lnTo>
                        <a:pt x="92" y="30"/>
                      </a:lnTo>
                      <a:close/>
                    </a:path>
                  </a:pathLst>
                </a:custGeom>
                <a:solidFill>
                  <a:srgbClr val="008A6F"/>
                </a:solidFill>
                <a:ln w="0">
                  <a:solidFill>
                    <a:srgbClr val="008A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67" name="Freeform 1235"/>
                <p:cNvSpPr>
                  <a:spLocks noChangeAspect="1"/>
                </p:cNvSpPr>
                <p:nvPr/>
              </p:nvSpPr>
              <p:spPr bwMode="auto">
                <a:xfrm>
                  <a:off x="1882" y="1488"/>
                  <a:ext cx="92" cy="40"/>
                </a:xfrm>
                <a:custGeom>
                  <a:avLst/>
                  <a:gdLst/>
                  <a:ahLst/>
                  <a:cxnLst>
                    <a:cxn ang="0">
                      <a:pos x="92" y="30"/>
                    </a:cxn>
                    <a:cxn ang="0">
                      <a:pos x="14" y="0"/>
                    </a:cxn>
                    <a:cxn ang="0">
                      <a:pos x="0" y="8"/>
                    </a:cxn>
                    <a:cxn ang="0">
                      <a:pos x="78" y="40"/>
                    </a:cxn>
                    <a:cxn ang="0">
                      <a:pos x="92" y="30"/>
                    </a:cxn>
                  </a:cxnLst>
                  <a:rect l="0" t="0" r="r" b="b"/>
                  <a:pathLst>
                    <a:path w="92" h="40">
                      <a:moveTo>
                        <a:pt x="92" y="30"/>
                      </a:moveTo>
                      <a:lnTo>
                        <a:pt x="14" y="0"/>
                      </a:lnTo>
                      <a:lnTo>
                        <a:pt x="0" y="8"/>
                      </a:lnTo>
                      <a:lnTo>
                        <a:pt x="78" y="40"/>
                      </a:lnTo>
                      <a:lnTo>
                        <a:pt x="92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68" name="Freeform 1236"/>
                <p:cNvSpPr>
                  <a:spLocks noChangeAspect="1"/>
                </p:cNvSpPr>
                <p:nvPr/>
              </p:nvSpPr>
              <p:spPr bwMode="auto">
                <a:xfrm>
                  <a:off x="1866" y="1496"/>
                  <a:ext cx="94" cy="40"/>
                </a:xfrm>
                <a:custGeom>
                  <a:avLst/>
                  <a:gdLst/>
                  <a:ahLst/>
                  <a:cxnLst>
                    <a:cxn ang="0">
                      <a:pos x="94" y="32"/>
                    </a:cxn>
                    <a:cxn ang="0">
                      <a:pos x="16" y="0"/>
                    </a:cxn>
                    <a:cxn ang="0">
                      <a:pos x="0" y="10"/>
                    </a:cxn>
                    <a:cxn ang="0">
                      <a:pos x="78" y="40"/>
                    </a:cxn>
                    <a:cxn ang="0">
                      <a:pos x="94" y="32"/>
                    </a:cxn>
                  </a:cxnLst>
                  <a:rect l="0" t="0" r="r" b="b"/>
                  <a:pathLst>
                    <a:path w="94" h="40">
                      <a:moveTo>
                        <a:pt x="94" y="32"/>
                      </a:moveTo>
                      <a:lnTo>
                        <a:pt x="16" y="0"/>
                      </a:lnTo>
                      <a:lnTo>
                        <a:pt x="0" y="10"/>
                      </a:lnTo>
                      <a:lnTo>
                        <a:pt x="78" y="40"/>
                      </a:lnTo>
                      <a:lnTo>
                        <a:pt x="94" y="32"/>
                      </a:lnTo>
                      <a:close/>
                    </a:path>
                  </a:pathLst>
                </a:custGeom>
                <a:solidFill>
                  <a:srgbClr val="008A6E"/>
                </a:solidFill>
                <a:ln w="0">
                  <a:solidFill>
                    <a:srgbClr val="008A6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69" name="Freeform 1237"/>
                <p:cNvSpPr>
                  <a:spLocks noChangeAspect="1"/>
                </p:cNvSpPr>
                <p:nvPr/>
              </p:nvSpPr>
              <p:spPr bwMode="auto">
                <a:xfrm>
                  <a:off x="1866" y="1496"/>
                  <a:ext cx="94" cy="40"/>
                </a:xfrm>
                <a:custGeom>
                  <a:avLst/>
                  <a:gdLst/>
                  <a:ahLst/>
                  <a:cxnLst>
                    <a:cxn ang="0">
                      <a:pos x="94" y="32"/>
                    </a:cxn>
                    <a:cxn ang="0">
                      <a:pos x="16" y="0"/>
                    </a:cxn>
                    <a:cxn ang="0">
                      <a:pos x="0" y="10"/>
                    </a:cxn>
                    <a:cxn ang="0">
                      <a:pos x="78" y="40"/>
                    </a:cxn>
                    <a:cxn ang="0">
                      <a:pos x="94" y="32"/>
                    </a:cxn>
                  </a:cxnLst>
                  <a:rect l="0" t="0" r="r" b="b"/>
                  <a:pathLst>
                    <a:path w="94" h="40">
                      <a:moveTo>
                        <a:pt x="94" y="32"/>
                      </a:moveTo>
                      <a:lnTo>
                        <a:pt x="16" y="0"/>
                      </a:lnTo>
                      <a:lnTo>
                        <a:pt x="0" y="10"/>
                      </a:lnTo>
                      <a:lnTo>
                        <a:pt x="78" y="40"/>
                      </a:lnTo>
                      <a:lnTo>
                        <a:pt x="94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70" name="Freeform 1238"/>
                <p:cNvSpPr>
                  <a:spLocks noChangeAspect="1"/>
                </p:cNvSpPr>
                <p:nvPr/>
              </p:nvSpPr>
              <p:spPr bwMode="auto">
                <a:xfrm>
                  <a:off x="1850" y="1506"/>
                  <a:ext cx="94" cy="40"/>
                </a:xfrm>
                <a:custGeom>
                  <a:avLst/>
                  <a:gdLst/>
                  <a:ahLst/>
                  <a:cxnLst>
                    <a:cxn ang="0">
                      <a:pos x="94" y="30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8" y="40"/>
                    </a:cxn>
                    <a:cxn ang="0">
                      <a:pos x="94" y="30"/>
                    </a:cxn>
                  </a:cxnLst>
                  <a:rect l="0" t="0" r="r" b="b"/>
                  <a:pathLst>
                    <a:path w="94" h="40">
                      <a:moveTo>
                        <a:pt x="94" y="30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8" y="40"/>
                      </a:lnTo>
                      <a:lnTo>
                        <a:pt x="94" y="30"/>
                      </a:lnTo>
                      <a:close/>
                    </a:path>
                  </a:pathLst>
                </a:custGeom>
                <a:solidFill>
                  <a:srgbClr val="008A6E"/>
                </a:solidFill>
                <a:ln w="0">
                  <a:solidFill>
                    <a:srgbClr val="008A6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71" name="Freeform 1239"/>
                <p:cNvSpPr>
                  <a:spLocks noChangeAspect="1"/>
                </p:cNvSpPr>
                <p:nvPr/>
              </p:nvSpPr>
              <p:spPr bwMode="auto">
                <a:xfrm>
                  <a:off x="1850" y="1506"/>
                  <a:ext cx="94" cy="40"/>
                </a:xfrm>
                <a:custGeom>
                  <a:avLst/>
                  <a:gdLst/>
                  <a:ahLst/>
                  <a:cxnLst>
                    <a:cxn ang="0">
                      <a:pos x="94" y="30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8" y="40"/>
                    </a:cxn>
                    <a:cxn ang="0">
                      <a:pos x="94" y="30"/>
                    </a:cxn>
                  </a:cxnLst>
                  <a:rect l="0" t="0" r="r" b="b"/>
                  <a:pathLst>
                    <a:path w="94" h="40">
                      <a:moveTo>
                        <a:pt x="94" y="30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8" y="40"/>
                      </a:lnTo>
                      <a:lnTo>
                        <a:pt x="94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72" name="Freeform 1240"/>
                <p:cNvSpPr>
                  <a:spLocks noChangeAspect="1"/>
                </p:cNvSpPr>
                <p:nvPr/>
              </p:nvSpPr>
              <p:spPr bwMode="auto">
                <a:xfrm>
                  <a:off x="1836" y="1514"/>
                  <a:ext cx="92" cy="42"/>
                </a:xfrm>
                <a:custGeom>
                  <a:avLst/>
                  <a:gdLst/>
                  <a:ahLst/>
                  <a:cxnLst>
                    <a:cxn ang="0">
                      <a:pos x="92" y="32"/>
                    </a:cxn>
                    <a:cxn ang="0">
                      <a:pos x="14" y="0"/>
                    </a:cxn>
                    <a:cxn ang="0">
                      <a:pos x="0" y="10"/>
                    </a:cxn>
                    <a:cxn ang="0">
                      <a:pos x="78" y="42"/>
                    </a:cxn>
                    <a:cxn ang="0">
                      <a:pos x="92" y="32"/>
                    </a:cxn>
                  </a:cxnLst>
                  <a:rect l="0" t="0" r="r" b="b"/>
                  <a:pathLst>
                    <a:path w="92" h="42">
                      <a:moveTo>
                        <a:pt x="92" y="32"/>
                      </a:moveTo>
                      <a:lnTo>
                        <a:pt x="14" y="0"/>
                      </a:lnTo>
                      <a:lnTo>
                        <a:pt x="0" y="10"/>
                      </a:lnTo>
                      <a:lnTo>
                        <a:pt x="78" y="42"/>
                      </a:lnTo>
                      <a:lnTo>
                        <a:pt x="92" y="32"/>
                      </a:lnTo>
                      <a:close/>
                    </a:path>
                  </a:pathLst>
                </a:custGeom>
                <a:solidFill>
                  <a:srgbClr val="008A6D"/>
                </a:solidFill>
                <a:ln w="0">
                  <a:solidFill>
                    <a:srgbClr val="008A6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73" name="Freeform 1241"/>
                <p:cNvSpPr>
                  <a:spLocks noChangeAspect="1"/>
                </p:cNvSpPr>
                <p:nvPr/>
              </p:nvSpPr>
              <p:spPr bwMode="auto">
                <a:xfrm>
                  <a:off x="1836" y="1514"/>
                  <a:ext cx="92" cy="42"/>
                </a:xfrm>
                <a:custGeom>
                  <a:avLst/>
                  <a:gdLst/>
                  <a:ahLst/>
                  <a:cxnLst>
                    <a:cxn ang="0">
                      <a:pos x="92" y="32"/>
                    </a:cxn>
                    <a:cxn ang="0">
                      <a:pos x="14" y="0"/>
                    </a:cxn>
                    <a:cxn ang="0">
                      <a:pos x="0" y="10"/>
                    </a:cxn>
                    <a:cxn ang="0">
                      <a:pos x="78" y="42"/>
                    </a:cxn>
                    <a:cxn ang="0">
                      <a:pos x="92" y="32"/>
                    </a:cxn>
                  </a:cxnLst>
                  <a:rect l="0" t="0" r="r" b="b"/>
                  <a:pathLst>
                    <a:path w="92" h="42">
                      <a:moveTo>
                        <a:pt x="92" y="32"/>
                      </a:moveTo>
                      <a:lnTo>
                        <a:pt x="14" y="0"/>
                      </a:lnTo>
                      <a:lnTo>
                        <a:pt x="0" y="10"/>
                      </a:lnTo>
                      <a:lnTo>
                        <a:pt x="78" y="42"/>
                      </a:lnTo>
                      <a:lnTo>
                        <a:pt x="92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74" name="Freeform 1242"/>
                <p:cNvSpPr>
                  <a:spLocks noChangeAspect="1"/>
                </p:cNvSpPr>
                <p:nvPr/>
              </p:nvSpPr>
              <p:spPr bwMode="auto">
                <a:xfrm>
                  <a:off x="1820" y="1524"/>
                  <a:ext cx="94" cy="42"/>
                </a:xfrm>
                <a:custGeom>
                  <a:avLst/>
                  <a:gdLst/>
                  <a:ahLst/>
                  <a:cxnLst>
                    <a:cxn ang="0">
                      <a:pos x="94" y="32"/>
                    </a:cxn>
                    <a:cxn ang="0">
                      <a:pos x="16" y="0"/>
                    </a:cxn>
                    <a:cxn ang="0">
                      <a:pos x="0" y="10"/>
                    </a:cxn>
                    <a:cxn ang="0">
                      <a:pos x="78" y="42"/>
                    </a:cxn>
                    <a:cxn ang="0">
                      <a:pos x="94" y="32"/>
                    </a:cxn>
                  </a:cxnLst>
                  <a:rect l="0" t="0" r="r" b="b"/>
                  <a:pathLst>
                    <a:path w="94" h="42">
                      <a:moveTo>
                        <a:pt x="94" y="32"/>
                      </a:moveTo>
                      <a:lnTo>
                        <a:pt x="16" y="0"/>
                      </a:lnTo>
                      <a:lnTo>
                        <a:pt x="0" y="10"/>
                      </a:lnTo>
                      <a:lnTo>
                        <a:pt x="78" y="42"/>
                      </a:lnTo>
                      <a:lnTo>
                        <a:pt x="94" y="32"/>
                      </a:lnTo>
                      <a:close/>
                    </a:path>
                  </a:pathLst>
                </a:custGeom>
                <a:solidFill>
                  <a:srgbClr val="008A6C"/>
                </a:solidFill>
                <a:ln w="0">
                  <a:solidFill>
                    <a:srgbClr val="008A6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75" name="Freeform 1243"/>
                <p:cNvSpPr>
                  <a:spLocks noChangeAspect="1"/>
                </p:cNvSpPr>
                <p:nvPr/>
              </p:nvSpPr>
              <p:spPr bwMode="auto">
                <a:xfrm>
                  <a:off x="1820" y="1524"/>
                  <a:ext cx="94" cy="42"/>
                </a:xfrm>
                <a:custGeom>
                  <a:avLst/>
                  <a:gdLst/>
                  <a:ahLst/>
                  <a:cxnLst>
                    <a:cxn ang="0">
                      <a:pos x="94" y="32"/>
                    </a:cxn>
                    <a:cxn ang="0">
                      <a:pos x="16" y="0"/>
                    </a:cxn>
                    <a:cxn ang="0">
                      <a:pos x="0" y="10"/>
                    </a:cxn>
                    <a:cxn ang="0">
                      <a:pos x="78" y="42"/>
                    </a:cxn>
                    <a:cxn ang="0">
                      <a:pos x="94" y="32"/>
                    </a:cxn>
                  </a:cxnLst>
                  <a:rect l="0" t="0" r="r" b="b"/>
                  <a:pathLst>
                    <a:path w="94" h="42">
                      <a:moveTo>
                        <a:pt x="94" y="32"/>
                      </a:moveTo>
                      <a:lnTo>
                        <a:pt x="16" y="0"/>
                      </a:lnTo>
                      <a:lnTo>
                        <a:pt x="0" y="10"/>
                      </a:lnTo>
                      <a:lnTo>
                        <a:pt x="78" y="42"/>
                      </a:lnTo>
                      <a:lnTo>
                        <a:pt x="94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76" name="Freeform 1244"/>
                <p:cNvSpPr>
                  <a:spLocks noChangeAspect="1"/>
                </p:cNvSpPr>
                <p:nvPr/>
              </p:nvSpPr>
              <p:spPr bwMode="auto">
                <a:xfrm>
                  <a:off x="1804" y="1534"/>
                  <a:ext cx="94" cy="40"/>
                </a:xfrm>
                <a:custGeom>
                  <a:avLst/>
                  <a:gdLst/>
                  <a:ahLst/>
                  <a:cxnLst>
                    <a:cxn ang="0">
                      <a:pos x="94" y="32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8" y="40"/>
                    </a:cxn>
                    <a:cxn ang="0">
                      <a:pos x="94" y="32"/>
                    </a:cxn>
                  </a:cxnLst>
                  <a:rect l="0" t="0" r="r" b="b"/>
                  <a:pathLst>
                    <a:path w="94" h="40">
                      <a:moveTo>
                        <a:pt x="94" y="32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8" y="40"/>
                      </a:lnTo>
                      <a:lnTo>
                        <a:pt x="94" y="32"/>
                      </a:lnTo>
                      <a:close/>
                    </a:path>
                  </a:pathLst>
                </a:custGeom>
                <a:solidFill>
                  <a:srgbClr val="008B6A"/>
                </a:solidFill>
                <a:ln w="0">
                  <a:solidFill>
                    <a:srgbClr val="008B6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77" name="Freeform 1245"/>
                <p:cNvSpPr>
                  <a:spLocks noChangeAspect="1"/>
                </p:cNvSpPr>
                <p:nvPr/>
              </p:nvSpPr>
              <p:spPr bwMode="auto">
                <a:xfrm>
                  <a:off x="1804" y="1534"/>
                  <a:ext cx="94" cy="40"/>
                </a:xfrm>
                <a:custGeom>
                  <a:avLst/>
                  <a:gdLst/>
                  <a:ahLst/>
                  <a:cxnLst>
                    <a:cxn ang="0">
                      <a:pos x="94" y="32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8" y="40"/>
                    </a:cxn>
                    <a:cxn ang="0">
                      <a:pos x="94" y="32"/>
                    </a:cxn>
                  </a:cxnLst>
                  <a:rect l="0" t="0" r="r" b="b"/>
                  <a:pathLst>
                    <a:path w="94" h="40">
                      <a:moveTo>
                        <a:pt x="94" y="32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8" y="40"/>
                      </a:lnTo>
                      <a:lnTo>
                        <a:pt x="94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78" name="Freeform 1246"/>
                <p:cNvSpPr>
                  <a:spLocks noChangeAspect="1"/>
                </p:cNvSpPr>
                <p:nvPr/>
              </p:nvSpPr>
              <p:spPr bwMode="auto">
                <a:xfrm>
                  <a:off x="1788" y="1542"/>
                  <a:ext cx="94" cy="42"/>
                </a:xfrm>
                <a:custGeom>
                  <a:avLst/>
                  <a:gdLst/>
                  <a:ahLst/>
                  <a:cxnLst>
                    <a:cxn ang="0">
                      <a:pos x="94" y="32"/>
                    </a:cxn>
                    <a:cxn ang="0">
                      <a:pos x="16" y="0"/>
                    </a:cxn>
                    <a:cxn ang="0">
                      <a:pos x="0" y="10"/>
                    </a:cxn>
                    <a:cxn ang="0">
                      <a:pos x="78" y="42"/>
                    </a:cxn>
                    <a:cxn ang="0">
                      <a:pos x="94" y="32"/>
                    </a:cxn>
                  </a:cxnLst>
                  <a:rect l="0" t="0" r="r" b="b"/>
                  <a:pathLst>
                    <a:path w="94" h="42">
                      <a:moveTo>
                        <a:pt x="94" y="32"/>
                      </a:moveTo>
                      <a:lnTo>
                        <a:pt x="16" y="0"/>
                      </a:lnTo>
                      <a:lnTo>
                        <a:pt x="0" y="10"/>
                      </a:lnTo>
                      <a:lnTo>
                        <a:pt x="78" y="42"/>
                      </a:lnTo>
                      <a:lnTo>
                        <a:pt x="94" y="32"/>
                      </a:lnTo>
                      <a:close/>
                    </a:path>
                  </a:pathLst>
                </a:custGeom>
                <a:solidFill>
                  <a:srgbClr val="008B68"/>
                </a:solidFill>
                <a:ln w="0">
                  <a:solidFill>
                    <a:srgbClr val="008B6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79" name="Freeform 1247"/>
                <p:cNvSpPr>
                  <a:spLocks noChangeAspect="1"/>
                </p:cNvSpPr>
                <p:nvPr/>
              </p:nvSpPr>
              <p:spPr bwMode="auto">
                <a:xfrm>
                  <a:off x="1788" y="1542"/>
                  <a:ext cx="94" cy="42"/>
                </a:xfrm>
                <a:custGeom>
                  <a:avLst/>
                  <a:gdLst/>
                  <a:ahLst/>
                  <a:cxnLst>
                    <a:cxn ang="0">
                      <a:pos x="94" y="32"/>
                    </a:cxn>
                    <a:cxn ang="0">
                      <a:pos x="16" y="0"/>
                    </a:cxn>
                    <a:cxn ang="0">
                      <a:pos x="0" y="10"/>
                    </a:cxn>
                    <a:cxn ang="0">
                      <a:pos x="78" y="42"/>
                    </a:cxn>
                    <a:cxn ang="0">
                      <a:pos x="94" y="32"/>
                    </a:cxn>
                  </a:cxnLst>
                  <a:rect l="0" t="0" r="r" b="b"/>
                  <a:pathLst>
                    <a:path w="94" h="42">
                      <a:moveTo>
                        <a:pt x="94" y="32"/>
                      </a:moveTo>
                      <a:lnTo>
                        <a:pt x="16" y="0"/>
                      </a:lnTo>
                      <a:lnTo>
                        <a:pt x="0" y="10"/>
                      </a:lnTo>
                      <a:lnTo>
                        <a:pt x="78" y="42"/>
                      </a:lnTo>
                      <a:lnTo>
                        <a:pt x="94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80" name="Freeform 1248"/>
                <p:cNvSpPr>
                  <a:spLocks noChangeAspect="1"/>
                </p:cNvSpPr>
                <p:nvPr/>
              </p:nvSpPr>
              <p:spPr bwMode="auto">
                <a:xfrm>
                  <a:off x="1772" y="1552"/>
                  <a:ext cx="94" cy="40"/>
                </a:xfrm>
                <a:custGeom>
                  <a:avLst/>
                  <a:gdLst/>
                  <a:ahLst/>
                  <a:cxnLst>
                    <a:cxn ang="0">
                      <a:pos x="94" y="32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8" y="40"/>
                    </a:cxn>
                    <a:cxn ang="0">
                      <a:pos x="94" y="32"/>
                    </a:cxn>
                  </a:cxnLst>
                  <a:rect l="0" t="0" r="r" b="b"/>
                  <a:pathLst>
                    <a:path w="94" h="40">
                      <a:moveTo>
                        <a:pt x="94" y="32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8" y="40"/>
                      </a:lnTo>
                      <a:lnTo>
                        <a:pt x="94" y="32"/>
                      </a:lnTo>
                      <a:close/>
                    </a:path>
                  </a:pathLst>
                </a:custGeom>
                <a:solidFill>
                  <a:srgbClr val="008C65"/>
                </a:solidFill>
                <a:ln w="0">
                  <a:solidFill>
                    <a:srgbClr val="008C6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81" name="Freeform 1249"/>
                <p:cNvSpPr>
                  <a:spLocks noChangeAspect="1"/>
                </p:cNvSpPr>
                <p:nvPr/>
              </p:nvSpPr>
              <p:spPr bwMode="auto">
                <a:xfrm>
                  <a:off x="1772" y="1552"/>
                  <a:ext cx="94" cy="40"/>
                </a:xfrm>
                <a:custGeom>
                  <a:avLst/>
                  <a:gdLst/>
                  <a:ahLst/>
                  <a:cxnLst>
                    <a:cxn ang="0">
                      <a:pos x="94" y="32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8" y="40"/>
                    </a:cxn>
                    <a:cxn ang="0">
                      <a:pos x="94" y="32"/>
                    </a:cxn>
                  </a:cxnLst>
                  <a:rect l="0" t="0" r="r" b="b"/>
                  <a:pathLst>
                    <a:path w="94" h="40">
                      <a:moveTo>
                        <a:pt x="94" y="32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8" y="40"/>
                      </a:lnTo>
                      <a:lnTo>
                        <a:pt x="94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82" name="Freeform 1250"/>
                <p:cNvSpPr>
                  <a:spLocks noChangeAspect="1"/>
                </p:cNvSpPr>
                <p:nvPr/>
              </p:nvSpPr>
              <p:spPr bwMode="auto">
                <a:xfrm>
                  <a:off x="1756" y="1560"/>
                  <a:ext cx="94" cy="42"/>
                </a:xfrm>
                <a:custGeom>
                  <a:avLst/>
                  <a:gdLst/>
                  <a:ahLst/>
                  <a:cxnLst>
                    <a:cxn ang="0">
                      <a:pos x="94" y="32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8" y="42"/>
                    </a:cxn>
                    <a:cxn ang="0">
                      <a:pos x="94" y="32"/>
                    </a:cxn>
                  </a:cxnLst>
                  <a:rect l="0" t="0" r="r" b="b"/>
                  <a:pathLst>
                    <a:path w="94" h="42">
                      <a:moveTo>
                        <a:pt x="94" y="32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8" y="42"/>
                      </a:lnTo>
                      <a:lnTo>
                        <a:pt x="94" y="32"/>
                      </a:lnTo>
                      <a:close/>
                    </a:path>
                  </a:pathLst>
                </a:custGeom>
                <a:solidFill>
                  <a:srgbClr val="008D62"/>
                </a:solidFill>
                <a:ln w="0">
                  <a:solidFill>
                    <a:srgbClr val="008D6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83" name="Freeform 1251"/>
                <p:cNvSpPr>
                  <a:spLocks noChangeAspect="1"/>
                </p:cNvSpPr>
                <p:nvPr/>
              </p:nvSpPr>
              <p:spPr bwMode="auto">
                <a:xfrm>
                  <a:off x="1756" y="1560"/>
                  <a:ext cx="94" cy="42"/>
                </a:xfrm>
                <a:custGeom>
                  <a:avLst/>
                  <a:gdLst/>
                  <a:ahLst/>
                  <a:cxnLst>
                    <a:cxn ang="0">
                      <a:pos x="94" y="32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8" y="42"/>
                    </a:cxn>
                    <a:cxn ang="0">
                      <a:pos x="94" y="32"/>
                    </a:cxn>
                  </a:cxnLst>
                  <a:rect l="0" t="0" r="r" b="b"/>
                  <a:pathLst>
                    <a:path w="94" h="42">
                      <a:moveTo>
                        <a:pt x="94" y="32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8" y="42"/>
                      </a:lnTo>
                      <a:lnTo>
                        <a:pt x="94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84" name="Freeform 1252"/>
                <p:cNvSpPr>
                  <a:spLocks noChangeAspect="1"/>
                </p:cNvSpPr>
                <p:nvPr/>
              </p:nvSpPr>
              <p:spPr bwMode="auto">
                <a:xfrm>
                  <a:off x="1740" y="1568"/>
                  <a:ext cx="94" cy="42"/>
                </a:xfrm>
                <a:custGeom>
                  <a:avLst/>
                  <a:gdLst/>
                  <a:ahLst/>
                  <a:cxnLst>
                    <a:cxn ang="0">
                      <a:pos x="94" y="34"/>
                    </a:cxn>
                    <a:cxn ang="0">
                      <a:pos x="16" y="0"/>
                    </a:cxn>
                    <a:cxn ang="0">
                      <a:pos x="0" y="10"/>
                    </a:cxn>
                    <a:cxn ang="0">
                      <a:pos x="78" y="42"/>
                    </a:cxn>
                    <a:cxn ang="0">
                      <a:pos x="94" y="34"/>
                    </a:cxn>
                  </a:cxnLst>
                  <a:rect l="0" t="0" r="r" b="b"/>
                  <a:pathLst>
                    <a:path w="94" h="42">
                      <a:moveTo>
                        <a:pt x="94" y="34"/>
                      </a:moveTo>
                      <a:lnTo>
                        <a:pt x="16" y="0"/>
                      </a:lnTo>
                      <a:lnTo>
                        <a:pt x="0" y="10"/>
                      </a:lnTo>
                      <a:lnTo>
                        <a:pt x="78" y="42"/>
                      </a:lnTo>
                      <a:lnTo>
                        <a:pt x="94" y="34"/>
                      </a:lnTo>
                      <a:close/>
                    </a:path>
                  </a:pathLst>
                </a:custGeom>
                <a:solidFill>
                  <a:srgbClr val="008D5F"/>
                </a:solidFill>
                <a:ln w="0">
                  <a:solidFill>
                    <a:srgbClr val="008D5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85" name="Freeform 1253"/>
                <p:cNvSpPr>
                  <a:spLocks noChangeAspect="1"/>
                </p:cNvSpPr>
                <p:nvPr/>
              </p:nvSpPr>
              <p:spPr bwMode="auto">
                <a:xfrm>
                  <a:off x="1740" y="1568"/>
                  <a:ext cx="94" cy="42"/>
                </a:xfrm>
                <a:custGeom>
                  <a:avLst/>
                  <a:gdLst/>
                  <a:ahLst/>
                  <a:cxnLst>
                    <a:cxn ang="0">
                      <a:pos x="94" y="34"/>
                    </a:cxn>
                    <a:cxn ang="0">
                      <a:pos x="16" y="0"/>
                    </a:cxn>
                    <a:cxn ang="0">
                      <a:pos x="0" y="10"/>
                    </a:cxn>
                    <a:cxn ang="0">
                      <a:pos x="78" y="42"/>
                    </a:cxn>
                    <a:cxn ang="0">
                      <a:pos x="94" y="34"/>
                    </a:cxn>
                  </a:cxnLst>
                  <a:rect l="0" t="0" r="r" b="b"/>
                  <a:pathLst>
                    <a:path w="94" h="42">
                      <a:moveTo>
                        <a:pt x="94" y="34"/>
                      </a:moveTo>
                      <a:lnTo>
                        <a:pt x="16" y="0"/>
                      </a:lnTo>
                      <a:lnTo>
                        <a:pt x="0" y="10"/>
                      </a:lnTo>
                      <a:lnTo>
                        <a:pt x="78" y="42"/>
                      </a:lnTo>
                      <a:lnTo>
                        <a:pt x="94" y="3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86" name="Freeform 1254"/>
                <p:cNvSpPr>
                  <a:spLocks noChangeAspect="1"/>
                </p:cNvSpPr>
                <p:nvPr/>
              </p:nvSpPr>
              <p:spPr bwMode="auto">
                <a:xfrm>
                  <a:off x="1722" y="1578"/>
                  <a:ext cx="96" cy="40"/>
                </a:xfrm>
                <a:custGeom>
                  <a:avLst/>
                  <a:gdLst/>
                  <a:ahLst/>
                  <a:cxnLst>
                    <a:cxn ang="0">
                      <a:pos x="96" y="32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80" y="40"/>
                    </a:cxn>
                    <a:cxn ang="0">
                      <a:pos x="96" y="32"/>
                    </a:cxn>
                  </a:cxnLst>
                  <a:rect l="0" t="0" r="r" b="b"/>
                  <a:pathLst>
                    <a:path w="96" h="40">
                      <a:moveTo>
                        <a:pt x="96" y="32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80" y="40"/>
                      </a:lnTo>
                      <a:lnTo>
                        <a:pt x="96" y="32"/>
                      </a:lnTo>
                      <a:close/>
                    </a:path>
                  </a:pathLst>
                </a:custGeom>
                <a:solidFill>
                  <a:srgbClr val="008E5A"/>
                </a:solidFill>
                <a:ln w="0">
                  <a:solidFill>
                    <a:srgbClr val="008E5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87" name="Freeform 1255"/>
                <p:cNvSpPr>
                  <a:spLocks noChangeAspect="1"/>
                </p:cNvSpPr>
                <p:nvPr/>
              </p:nvSpPr>
              <p:spPr bwMode="auto">
                <a:xfrm>
                  <a:off x="1722" y="1578"/>
                  <a:ext cx="96" cy="40"/>
                </a:xfrm>
                <a:custGeom>
                  <a:avLst/>
                  <a:gdLst/>
                  <a:ahLst/>
                  <a:cxnLst>
                    <a:cxn ang="0">
                      <a:pos x="96" y="32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80" y="40"/>
                    </a:cxn>
                    <a:cxn ang="0">
                      <a:pos x="96" y="32"/>
                    </a:cxn>
                  </a:cxnLst>
                  <a:rect l="0" t="0" r="r" b="b"/>
                  <a:pathLst>
                    <a:path w="96" h="40">
                      <a:moveTo>
                        <a:pt x="96" y="32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80" y="40"/>
                      </a:lnTo>
                      <a:lnTo>
                        <a:pt x="96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88" name="Freeform 1256"/>
                <p:cNvSpPr>
                  <a:spLocks noChangeAspect="1"/>
                </p:cNvSpPr>
                <p:nvPr/>
              </p:nvSpPr>
              <p:spPr bwMode="auto">
                <a:xfrm>
                  <a:off x="1706" y="1586"/>
                  <a:ext cx="96" cy="40"/>
                </a:xfrm>
                <a:custGeom>
                  <a:avLst/>
                  <a:gdLst/>
                  <a:ahLst/>
                  <a:cxnLst>
                    <a:cxn ang="0">
                      <a:pos x="96" y="32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80" y="40"/>
                    </a:cxn>
                    <a:cxn ang="0">
                      <a:pos x="96" y="32"/>
                    </a:cxn>
                  </a:cxnLst>
                  <a:rect l="0" t="0" r="r" b="b"/>
                  <a:pathLst>
                    <a:path w="96" h="40">
                      <a:moveTo>
                        <a:pt x="96" y="32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80" y="40"/>
                      </a:lnTo>
                      <a:lnTo>
                        <a:pt x="96" y="32"/>
                      </a:lnTo>
                      <a:close/>
                    </a:path>
                  </a:pathLst>
                </a:custGeom>
                <a:solidFill>
                  <a:srgbClr val="008E55"/>
                </a:solidFill>
                <a:ln w="0">
                  <a:solidFill>
                    <a:srgbClr val="008E5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89" name="Freeform 1257"/>
                <p:cNvSpPr>
                  <a:spLocks noChangeAspect="1"/>
                </p:cNvSpPr>
                <p:nvPr/>
              </p:nvSpPr>
              <p:spPr bwMode="auto">
                <a:xfrm>
                  <a:off x="1706" y="1586"/>
                  <a:ext cx="96" cy="40"/>
                </a:xfrm>
                <a:custGeom>
                  <a:avLst/>
                  <a:gdLst/>
                  <a:ahLst/>
                  <a:cxnLst>
                    <a:cxn ang="0">
                      <a:pos x="96" y="32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80" y="40"/>
                    </a:cxn>
                    <a:cxn ang="0">
                      <a:pos x="96" y="32"/>
                    </a:cxn>
                  </a:cxnLst>
                  <a:rect l="0" t="0" r="r" b="b"/>
                  <a:pathLst>
                    <a:path w="96" h="40">
                      <a:moveTo>
                        <a:pt x="96" y="32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80" y="40"/>
                      </a:lnTo>
                      <a:lnTo>
                        <a:pt x="96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90" name="Freeform 1258"/>
                <p:cNvSpPr>
                  <a:spLocks noChangeAspect="1"/>
                </p:cNvSpPr>
                <p:nvPr/>
              </p:nvSpPr>
              <p:spPr bwMode="auto">
                <a:xfrm>
                  <a:off x="1688" y="1594"/>
                  <a:ext cx="98" cy="40"/>
                </a:xfrm>
                <a:custGeom>
                  <a:avLst/>
                  <a:gdLst/>
                  <a:ahLst/>
                  <a:cxnLst>
                    <a:cxn ang="0">
                      <a:pos x="98" y="3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80" y="40"/>
                    </a:cxn>
                    <a:cxn ang="0">
                      <a:pos x="98" y="32"/>
                    </a:cxn>
                  </a:cxnLst>
                  <a:rect l="0" t="0" r="r" b="b"/>
                  <a:pathLst>
                    <a:path w="98" h="40">
                      <a:moveTo>
                        <a:pt x="98" y="3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80" y="40"/>
                      </a:lnTo>
                      <a:lnTo>
                        <a:pt x="98" y="32"/>
                      </a:lnTo>
                      <a:close/>
                    </a:path>
                  </a:pathLst>
                </a:custGeom>
                <a:solidFill>
                  <a:srgbClr val="008F50"/>
                </a:solidFill>
                <a:ln w="0">
                  <a:solidFill>
                    <a:srgbClr val="008F5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91" name="Freeform 1259"/>
                <p:cNvSpPr>
                  <a:spLocks noChangeAspect="1"/>
                </p:cNvSpPr>
                <p:nvPr/>
              </p:nvSpPr>
              <p:spPr bwMode="auto">
                <a:xfrm>
                  <a:off x="1688" y="1594"/>
                  <a:ext cx="98" cy="40"/>
                </a:xfrm>
                <a:custGeom>
                  <a:avLst/>
                  <a:gdLst/>
                  <a:ahLst/>
                  <a:cxnLst>
                    <a:cxn ang="0">
                      <a:pos x="98" y="3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80" y="40"/>
                    </a:cxn>
                    <a:cxn ang="0">
                      <a:pos x="98" y="32"/>
                    </a:cxn>
                  </a:cxnLst>
                  <a:rect l="0" t="0" r="r" b="b"/>
                  <a:pathLst>
                    <a:path w="98" h="40">
                      <a:moveTo>
                        <a:pt x="98" y="3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80" y="40"/>
                      </a:lnTo>
                      <a:lnTo>
                        <a:pt x="98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92" name="Freeform 1260"/>
                <p:cNvSpPr>
                  <a:spLocks noChangeAspect="1"/>
                </p:cNvSpPr>
                <p:nvPr/>
              </p:nvSpPr>
              <p:spPr bwMode="auto">
                <a:xfrm>
                  <a:off x="1672" y="1600"/>
                  <a:ext cx="96" cy="40"/>
                </a:xfrm>
                <a:custGeom>
                  <a:avLst/>
                  <a:gdLst/>
                  <a:ahLst/>
                  <a:cxnLst>
                    <a:cxn ang="0">
                      <a:pos x="96" y="3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80" y="40"/>
                    </a:cxn>
                    <a:cxn ang="0">
                      <a:pos x="96" y="34"/>
                    </a:cxn>
                  </a:cxnLst>
                  <a:rect l="0" t="0" r="r" b="b"/>
                  <a:pathLst>
                    <a:path w="96" h="40">
                      <a:moveTo>
                        <a:pt x="96" y="3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80" y="40"/>
                      </a:lnTo>
                      <a:lnTo>
                        <a:pt x="96" y="34"/>
                      </a:lnTo>
                      <a:close/>
                    </a:path>
                  </a:pathLst>
                </a:custGeom>
                <a:solidFill>
                  <a:srgbClr val="008F49"/>
                </a:solidFill>
                <a:ln w="0">
                  <a:solidFill>
                    <a:srgbClr val="008F4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93" name="Freeform 1261"/>
                <p:cNvSpPr>
                  <a:spLocks noChangeAspect="1"/>
                </p:cNvSpPr>
                <p:nvPr/>
              </p:nvSpPr>
              <p:spPr bwMode="auto">
                <a:xfrm>
                  <a:off x="1672" y="1600"/>
                  <a:ext cx="96" cy="40"/>
                </a:xfrm>
                <a:custGeom>
                  <a:avLst/>
                  <a:gdLst/>
                  <a:ahLst/>
                  <a:cxnLst>
                    <a:cxn ang="0">
                      <a:pos x="96" y="3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80" y="40"/>
                    </a:cxn>
                    <a:cxn ang="0">
                      <a:pos x="96" y="34"/>
                    </a:cxn>
                  </a:cxnLst>
                  <a:rect l="0" t="0" r="r" b="b"/>
                  <a:pathLst>
                    <a:path w="96" h="40">
                      <a:moveTo>
                        <a:pt x="96" y="3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80" y="40"/>
                      </a:lnTo>
                      <a:lnTo>
                        <a:pt x="96" y="3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94" name="Freeform 1262"/>
                <p:cNvSpPr>
                  <a:spLocks noChangeAspect="1"/>
                </p:cNvSpPr>
                <p:nvPr/>
              </p:nvSpPr>
              <p:spPr bwMode="auto">
                <a:xfrm>
                  <a:off x="1654" y="1608"/>
                  <a:ext cx="98" cy="38"/>
                </a:xfrm>
                <a:custGeom>
                  <a:avLst/>
                  <a:gdLst/>
                  <a:ahLst/>
                  <a:cxnLst>
                    <a:cxn ang="0">
                      <a:pos x="98" y="3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80" y="38"/>
                    </a:cxn>
                    <a:cxn ang="0">
                      <a:pos x="98" y="32"/>
                    </a:cxn>
                  </a:cxnLst>
                  <a:rect l="0" t="0" r="r" b="b"/>
                  <a:pathLst>
                    <a:path w="98" h="38">
                      <a:moveTo>
                        <a:pt x="98" y="3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80" y="38"/>
                      </a:lnTo>
                      <a:lnTo>
                        <a:pt x="98" y="32"/>
                      </a:lnTo>
                      <a:close/>
                    </a:path>
                  </a:pathLst>
                </a:custGeom>
                <a:solidFill>
                  <a:srgbClr val="008F41"/>
                </a:solidFill>
                <a:ln w="0">
                  <a:solidFill>
                    <a:srgbClr val="008F4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95" name="Freeform 1263"/>
                <p:cNvSpPr>
                  <a:spLocks noChangeAspect="1"/>
                </p:cNvSpPr>
                <p:nvPr/>
              </p:nvSpPr>
              <p:spPr bwMode="auto">
                <a:xfrm>
                  <a:off x="1654" y="1608"/>
                  <a:ext cx="98" cy="38"/>
                </a:xfrm>
                <a:custGeom>
                  <a:avLst/>
                  <a:gdLst/>
                  <a:ahLst/>
                  <a:cxnLst>
                    <a:cxn ang="0">
                      <a:pos x="98" y="3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80" y="38"/>
                    </a:cxn>
                    <a:cxn ang="0">
                      <a:pos x="98" y="32"/>
                    </a:cxn>
                  </a:cxnLst>
                  <a:rect l="0" t="0" r="r" b="b"/>
                  <a:pathLst>
                    <a:path w="98" h="38">
                      <a:moveTo>
                        <a:pt x="98" y="3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80" y="38"/>
                      </a:lnTo>
                      <a:lnTo>
                        <a:pt x="98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96" name="Freeform 1264"/>
                <p:cNvSpPr>
                  <a:spLocks noChangeAspect="1"/>
                </p:cNvSpPr>
                <p:nvPr/>
              </p:nvSpPr>
              <p:spPr bwMode="auto">
                <a:xfrm>
                  <a:off x="1636" y="1614"/>
                  <a:ext cx="98" cy="38"/>
                </a:xfrm>
                <a:custGeom>
                  <a:avLst/>
                  <a:gdLst/>
                  <a:ahLst/>
                  <a:cxnLst>
                    <a:cxn ang="0">
                      <a:pos x="98" y="32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82" y="38"/>
                    </a:cxn>
                    <a:cxn ang="0">
                      <a:pos x="98" y="32"/>
                    </a:cxn>
                  </a:cxnLst>
                  <a:rect l="0" t="0" r="r" b="b"/>
                  <a:pathLst>
                    <a:path w="98" h="38">
                      <a:moveTo>
                        <a:pt x="98" y="32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82" y="38"/>
                      </a:lnTo>
                      <a:lnTo>
                        <a:pt x="98" y="32"/>
                      </a:lnTo>
                      <a:close/>
                    </a:path>
                  </a:pathLst>
                </a:custGeom>
                <a:solidFill>
                  <a:srgbClr val="008F39"/>
                </a:solidFill>
                <a:ln w="0">
                  <a:solidFill>
                    <a:srgbClr val="008F3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97" name="Freeform 1265"/>
                <p:cNvSpPr>
                  <a:spLocks noChangeAspect="1"/>
                </p:cNvSpPr>
                <p:nvPr/>
              </p:nvSpPr>
              <p:spPr bwMode="auto">
                <a:xfrm>
                  <a:off x="1636" y="1614"/>
                  <a:ext cx="98" cy="38"/>
                </a:xfrm>
                <a:custGeom>
                  <a:avLst/>
                  <a:gdLst/>
                  <a:ahLst/>
                  <a:cxnLst>
                    <a:cxn ang="0">
                      <a:pos x="98" y="32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82" y="38"/>
                    </a:cxn>
                    <a:cxn ang="0">
                      <a:pos x="98" y="32"/>
                    </a:cxn>
                  </a:cxnLst>
                  <a:rect l="0" t="0" r="r" b="b"/>
                  <a:pathLst>
                    <a:path w="98" h="38">
                      <a:moveTo>
                        <a:pt x="98" y="32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82" y="38"/>
                      </a:lnTo>
                      <a:lnTo>
                        <a:pt x="98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98" name="Freeform 1266"/>
                <p:cNvSpPr>
                  <a:spLocks noChangeAspect="1"/>
                </p:cNvSpPr>
                <p:nvPr/>
              </p:nvSpPr>
              <p:spPr bwMode="auto">
                <a:xfrm>
                  <a:off x="1620" y="1622"/>
                  <a:ext cx="98" cy="34"/>
                </a:xfrm>
                <a:custGeom>
                  <a:avLst/>
                  <a:gdLst/>
                  <a:ahLst/>
                  <a:cxnLst>
                    <a:cxn ang="0">
                      <a:pos x="98" y="30"/>
                    </a:cxn>
                    <a:cxn ang="0">
                      <a:pos x="16" y="0"/>
                    </a:cxn>
                    <a:cxn ang="0">
                      <a:pos x="0" y="4"/>
                    </a:cxn>
                    <a:cxn ang="0">
                      <a:pos x="80" y="34"/>
                    </a:cxn>
                    <a:cxn ang="0">
                      <a:pos x="98" y="30"/>
                    </a:cxn>
                  </a:cxnLst>
                  <a:rect l="0" t="0" r="r" b="b"/>
                  <a:pathLst>
                    <a:path w="98" h="34">
                      <a:moveTo>
                        <a:pt x="98" y="30"/>
                      </a:moveTo>
                      <a:lnTo>
                        <a:pt x="16" y="0"/>
                      </a:lnTo>
                      <a:lnTo>
                        <a:pt x="0" y="4"/>
                      </a:lnTo>
                      <a:lnTo>
                        <a:pt x="80" y="34"/>
                      </a:lnTo>
                      <a:lnTo>
                        <a:pt x="98" y="30"/>
                      </a:lnTo>
                      <a:close/>
                    </a:path>
                  </a:pathLst>
                </a:custGeom>
                <a:solidFill>
                  <a:srgbClr val="008E2F"/>
                </a:solidFill>
                <a:ln w="0">
                  <a:solidFill>
                    <a:srgbClr val="008E2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699" name="Freeform 1267"/>
                <p:cNvSpPr>
                  <a:spLocks noChangeAspect="1"/>
                </p:cNvSpPr>
                <p:nvPr/>
              </p:nvSpPr>
              <p:spPr bwMode="auto">
                <a:xfrm>
                  <a:off x="1620" y="1622"/>
                  <a:ext cx="98" cy="34"/>
                </a:xfrm>
                <a:custGeom>
                  <a:avLst/>
                  <a:gdLst/>
                  <a:ahLst/>
                  <a:cxnLst>
                    <a:cxn ang="0">
                      <a:pos x="98" y="30"/>
                    </a:cxn>
                    <a:cxn ang="0">
                      <a:pos x="16" y="0"/>
                    </a:cxn>
                    <a:cxn ang="0">
                      <a:pos x="0" y="4"/>
                    </a:cxn>
                    <a:cxn ang="0">
                      <a:pos x="80" y="34"/>
                    </a:cxn>
                    <a:cxn ang="0">
                      <a:pos x="98" y="30"/>
                    </a:cxn>
                  </a:cxnLst>
                  <a:rect l="0" t="0" r="r" b="b"/>
                  <a:pathLst>
                    <a:path w="98" h="34">
                      <a:moveTo>
                        <a:pt x="98" y="30"/>
                      </a:moveTo>
                      <a:lnTo>
                        <a:pt x="16" y="0"/>
                      </a:lnTo>
                      <a:lnTo>
                        <a:pt x="0" y="4"/>
                      </a:lnTo>
                      <a:lnTo>
                        <a:pt x="80" y="34"/>
                      </a:lnTo>
                      <a:lnTo>
                        <a:pt x="98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00" name="Freeform 1268"/>
                <p:cNvSpPr>
                  <a:spLocks noChangeAspect="1"/>
                </p:cNvSpPr>
                <p:nvPr/>
              </p:nvSpPr>
              <p:spPr bwMode="auto">
                <a:xfrm>
                  <a:off x="1602" y="1626"/>
                  <a:ext cx="98" cy="34"/>
                </a:xfrm>
                <a:custGeom>
                  <a:avLst/>
                  <a:gdLst/>
                  <a:ahLst/>
                  <a:cxnLst>
                    <a:cxn ang="0">
                      <a:pos x="98" y="30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80" y="34"/>
                    </a:cxn>
                    <a:cxn ang="0">
                      <a:pos x="98" y="30"/>
                    </a:cxn>
                  </a:cxnLst>
                  <a:rect l="0" t="0" r="r" b="b"/>
                  <a:pathLst>
                    <a:path w="98" h="34">
                      <a:moveTo>
                        <a:pt x="98" y="30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80" y="34"/>
                      </a:lnTo>
                      <a:lnTo>
                        <a:pt x="98" y="30"/>
                      </a:lnTo>
                      <a:close/>
                    </a:path>
                  </a:pathLst>
                </a:custGeom>
                <a:solidFill>
                  <a:srgbClr val="008C23"/>
                </a:solidFill>
                <a:ln w="0">
                  <a:solidFill>
                    <a:srgbClr val="008C2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01" name="Freeform 1269"/>
                <p:cNvSpPr>
                  <a:spLocks noChangeAspect="1"/>
                </p:cNvSpPr>
                <p:nvPr/>
              </p:nvSpPr>
              <p:spPr bwMode="auto">
                <a:xfrm>
                  <a:off x="1602" y="1626"/>
                  <a:ext cx="98" cy="34"/>
                </a:xfrm>
                <a:custGeom>
                  <a:avLst/>
                  <a:gdLst/>
                  <a:ahLst/>
                  <a:cxnLst>
                    <a:cxn ang="0">
                      <a:pos x="98" y="30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80" y="34"/>
                    </a:cxn>
                    <a:cxn ang="0">
                      <a:pos x="98" y="30"/>
                    </a:cxn>
                  </a:cxnLst>
                  <a:rect l="0" t="0" r="r" b="b"/>
                  <a:pathLst>
                    <a:path w="98" h="34">
                      <a:moveTo>
                        <a:pt x="98" y="30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80" y="34"/>
                      </a:lnTo>
                      <a:lnTo>
                        <a:pt x="98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02" name="Freeform 1270"/>
                <p:cNvSpPr>
                  <a:spLocks noChangeAspect="1"/>
                </p:cNvSpPr>
                <p:nvPr/>
              </p:nvSpPr>
              <p:spPr bwMode="auto">
                <a:xfrm>
                  <a:off x="1584" y="1632"/>
                  <a:ext cx="98" cy="32"/>
                </a:xfrm>
                <a:custGeom>
                  <a:avLst/>
                  <a:gdLst/>
                  <a:ahLst/>
                  <a:cxnLst>
                    <a:cxn ang="0">
                      <a:pos x="98" y="28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80" y="32"/>
                    </a:cxn>
                    <a:cxn ang="0">
                      <a:pos x="98" y="28"/>
                    </a:cxn>
                  </a:cxnLst>
                  <a:rect l="0" t="0" r="r" b="b"/>
                  <a:pathLst>
                    <a:path w="98" h="32">
                      <a:moveTo>
                        <a:pt x="98" y="28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80" y="32"/>
                      </a:lnTo>
                      <a:lnTo>
                        <a:pt x="98" y="28"/>
                      </a:lnTo>
                      <a:close/>
                    </a:path>
                  </a:pathLst>
                </a:custGeom>
                <a:solidFill>
                  <a:srgbClr val="008917"/>
                </a:solidFill>
                <a:ln w="0">
                  <a:solidFill>
                    <a:srgbClr val="00891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03" name="Freeform 1271"/>
                <p:cNvSpPr>
                  <a:spLocks noChangeAspect="1"/>
                </p:cNvSpPr>
                <p:nvPr/>
              </p:nvSpPr>
              <p:spPr bwMode="auto">
                <a:xfrm>
                  <a:off x="1584" y="1632"/>
                  <a:ext cx="98" cy="32"/>
                </a:xfrm>
                <a:custGeom>
                  <a:avLst/>
                  <a:gdLst/>
                  <a:ahLst/>
                  <a:cxnLst>
                    <a:cxn ang="0">
                      <a:pos x="98" y="28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80" y="32"/>
                    </a:cxn>
                    <a:cxn ang="0">
                      <a:pos x="98" y="28"/>
                    </a:cxn>
                  </a:cxnLst>
                  <a:rect l="0" t="0" r="r" b="b"/>
                  <a:pathLst>
                    <a:path w="98" h="32">
                      <a:moveTo>
                        <a:pt x="98" y="28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80" y="32"/>
                      </a:lnTo>
                      <a:lnTo>
                        <a:pt x="98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04" name="Freeform 1272"/>
                <p:cNvSpPr>
                  <a:spLocks noChangeAspect="1"/>
                </p:cNvSpPr>
                <p:nvPr/>
              </p:nvSpPr>
              <p:spPr bwMode="auto">
                <a:xfrm>
                  <a:off x="1566" y="1636"/>
                  <a:ext cx="98" cy="30"/>
                </a:xfrm>
                <a:custGeom>
                  <a:avLst/>
                  <a:gdLst/>
                  <a:ahLst/>
                  <a:cxnLst>
                    <a:cxn ang="0">
                      <a:pos x="98" y="28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80" y="30"/>
                    </a:cxn>
                    <a:cxn ang="0">
                      <a:pos x="98" y="28"/>
                    </a:cxn>
                  </a:cxnLst>
                  <a:rect l="0" t="0" r="r" b="b"/>
                  <a:pathLst>
                    <a:path w="98" h="30">
                      <a:moveTo>
                        <a:pt x="98" y="28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80" y="30"/>
                      </a:lnTo>
                      <a:lnTo>
                        <a:pt x="98" y="28"/>
                      </a:lnTo>
                      <a:close/>
                    </a:path>
                  </a:pathLst>
                </a:custGeom>
                <a:solidFill>
                  <a:srgbClr val="00850A"/>
                </a:solidFill>
                <a:ln w="0">
                  <a:solidFill>
                    <a:srgbClr val="00850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05" name="Freeform 1273"/>
                <p:cNvSpPr>
                  <a:spLocks noChangeAspect="1"/>
                </p:cNvSpPr>
                <p:nvPr/>
              </p:nvSpPr>
              <p:spPr bwMode="auto">
                <a:xfrm>
                  <a:off x="1566" y="1636"/>
                  <a:ext cx="98" cy="30"/>
                </a:xfrm>
                <a:custGeom>
                  <a:avLst/>
                  <a:gdLst/>
                  <a:ahLst/>
                  <a:cxnLst>
                    <a:cxn ang="0">
                      <a:pos x="98" y="28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80" y="30"/>
                    </a:cxn>
                    <a:cxn ang="0">
                      <a:pos x="98" y="28"/>
                    </a:cxn>
                  </a:cxnLst>
                  <a:rect l="0" t="0" r="r" b="b"/>
                  <a:pathLst>
                    <a:path w="98" h="30">
                      <a:moveTo>
                        <a:pt x="98" y="28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80" y="30"/>
                      </a:lnTo>
                      <a:lnTo>
                        <a:pt x="98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06" name="Freeform 1274"/>
                <p:cNvSpPr>
                  <a:spLocks noChangeAspect="1"/>
                </p:cNvSpPr>
                <p:nvPr/>
              </p:nvSpPr>
              <p:spPr bwMode="auto">
                <a:xfrm>
                  <a:off x="1546" y="1640"/>
                  <a:ext cx="100" cy="28"/>
                </a:xfrm>
                <a:custGeom>
                  <a:avLst/>
                  <a:gdLst/>
                  <a:ahLst/>
                  <a:cxnLst>
                    <a:cxn ang="0">
                      <a:pos x="100" y="26"/>
                    </a:cxn>
                    <a:cxn ang="0">
                      <a:pos x="20" y="0"/>
                    </a:cxn>
                    <a:cxn ang="0">
                      <a:pos x="0" y="4"/>
                    </a:cxn>
                    <a:cxn ang="0">
                      <a:pos x="82" y="28"/>
                    </a:cxn>
                    <a:cxn ang="0">
                      <a:pos x="100" y="26"/>
                    </a:cxn>
                  </a:cxnLst>
                  <a:rect l="0" t="0" r="r" b="b"/>
                  <a:pathLst>
                    <a:path w="100" h="28">
                      <a:moveTo>
                        <a:pt x="100" y="26"/>
                      </a:moveTo>
                      <a:lnTo>
                        <a:pt x="20" y="0"/>
                      </a:lnTo>
                      <a:lnTo>
                        <a:pt x="0" y="4"/>
                      </a:lnTo>
                      <a:lnTo>
                        <a:pt x="82" y="28"/>
                      </a:lnTo>
                      <a:lnTo>
                        <a:pt x="100" y="26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 w="0">
                  <a:solidFill>
                    <a:srgbClr val="008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07" name="Freeform 1275"/>
                <p:cNvSpPr>
                  <a:spLocks noChangeAspect="1"/>
                </p:cNvSpPr>
                <p:nvPr/>
              </p:nvSpPr>
              <p:spPr bwMode="auto">
                <a:xfrm>
                  <a:off x="1546" y="1640"/>
                  <a:ext cx="100" cy="28"/>
                </a:xfrm>
                <a:custGeom>
                  <a:avLst/>
                  <a:gdLst/>
                  <a:ahLst/>
                  <a:cxnLst>
                    <a:cxn ang="0">
                      <a:pos x="100" y="26"/>
                    </a:cxn>
                    <a:cxn ang="0">
                      <a:pos x="20" y="0"/>
                    </a:cxn>
                    <a:cxn ang="0">
                      <a:pos x="0" y="4"/>
                    </a:cxn>
                    <a:cxn ang="0">
                      <a:pos x="82" y="28"/>
                    </a:cxn>
                    <a:cxn ang="0">
                      <a:pos x="100" y="26"/>
                    </a:cxn>
                  </a:cxnLst>
                  <a:rect l="0" t="0" r="r" b="b"/>
                  <a:pathLst>
                    <a:path w="100" h="28">
                      <a:moveTo>
                        <a:pt x="100" y="26"/>
                      </a:moveTo>
                      <a:lnTo>
                        <a:pt x="20" y="0"/>
                      </a:lnTo>
                      <a:lnTo>
                        <a:pt x="0" y="4"/>
                      </a:lnTo>
                      <a:lnTo>
                        <a:pt x="82" y="28"/>
                      </a:lnTo>
                      <a:lnTo>
                        <a:pt x="100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08" name="Freeform 1276"/>
                <p:cNvSpPr>
                  <a:spLocks noChangeAspect="1"/>
                </p:cNvSpPr>
                <p:nvPr/>
              </p:nvSpPr>
              <p:spPr bwMode="auto">
                <a:xfrm>
                  <a:off x="1528" y="1644"/>
                  <a:ext cx="100" cy="24"/>
                </a:xfrm>
                <a:custGeom>
                  <a:avLst/>
                  <a:gdLst/>
                  <a:ahLst/>
                  <a:cxnLst>
                    <a:cxn ang="0">
                      <a:pos x="100" y="24"/>
                    </a:cxn>
                    <a:cxn ang="0">
                      <a:pos x="18" y="0"/>
                    </a:cxn>
                    <a:cxn ang="0">
                      <a:pos x="0" y="2"/>
                    </a:cxn>
                    <a:cxn ang="0">
                      <a:pos x="82" y="24"/>
                    </a:cxn>
                    <a:cxn ang="0">
                      <a:pos x="100" y="24"/>
                    </a:cxn>
                  </a:cxnLst>
                  <a:rect l="0" t="0" r="r" b="b"/>
                  <a:pathLst>
                    <a:path w="100" h="24">
                      <a:moveTo>
                        <a:pt x="100" y="24"/>
                      </a:moveTo>
                      <a:lnTo>
                        <a:pt x="18" y="0"/>
                      </a:lnTo>
                      <a:lnTo>
                        <a:pt x="0" y="2"/>
                      </a:lnTo>
                      <a:lnTo>
                        <a:pt x="82" y="24"/>
                      </a:lnTo>
                      <a:lnTo>
                        <a:pt x="100" y="24"/>
                      </a:lnTo>
                      <a:close/>
                    </a:path>
                  </a:pathLst>
                </a:custGeom>
                <a:solidFill>
                  <a:srgbClr val="007A00"/>
                </a:solidFill>
                <a:ln w="0">
                  <a:solidFill>
                    <a:srgbClr val="007A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09" name="Freeform 1277"/>
                <p:cNvSpPr>
                  <a:spLocks noChangeAspect="1"/>
                </p:cNvSpPr>
                <p:nvPr/>
              </p:nvSpPr>
              <p:spPr bwMode="auto">
                <a:xfrm>
                  <a:off x="1528" y="1644"/>
                  <a:ext cx="100" cy="24"/>
                </a:xfrm>
                <a:custGeom>
                  <a:avLst/>
                  <a:gdLst/>
                  <a:ahLst/>
                  <a:cxnLst>
                    <a:cxn ang="0">
                      <a:pos x="100" y="24"/>
                    </a:cxn>
                    <a:cxn ang="0">
                      <a:pos x="18" y="0"/>
                    </a:cxn>
                    <a:cxn ang="0">
                      <a:pos x="0" y="2"/>
                    </a:cxn>
                    <a:cxn ang="0">
                      <a:pos x="82" y="24"/>
                    </a:cxn>
                    <a:cxn ang="0">
                      <a:pos x="100" y="24"/>
                    </a:cxn>
                  </a:cxnLst>
                  <a:rect l="0" t="0" r="r" b="b"/>
                  <a:pathLst>
                    <a:path w="100" h="24">
                      <a:moveTo>
                        <a:pt x="100" y="24"/>
                      </a:moveTo>
                      <a:lnTo>
                        <a:pt x="18" y="0"/>
                      </a:lnTo>
                      <a:lnTo>
                        <a:pt x="0" y="2"/>
                      </a:lnTo>
                      <a:lnTo>
                        <a:pt x="82" y="24"/>
                      </a:lnTo>
                      <a:lnTo>
                        <a:pt x="100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10" name="Freeform 1278"/>
                <p:cNvSpPr>
                  <a:spLocks noChangeAspect="1"/>
                </p:cNvSpPr>
                <p:nvPr/>
              </p:nvSpPr>
              <p:spPr bwMode="auto">
                <a:xfrm>
                  <a:off x="1510" y="1646"/>
                  <a:ext cx="100" cy="22"/>
                </a:xfrm>
                <a:custGeom>
                  <a:avLst/>
                  <a:gdLst/>
                  <a:ahLst/>
                  <a:cxnLst>
                    <a:cxn ang="0">
                      <a:pos x="100" y="22"/>
                    </a:cxn>
                    <a:cxn ang="0">
                      <a:pos x="18" y="0"/>
                    </a:cxn>
                    <a:cxn ang="0">
                      <a:pos x="0" y="2"/>
                    </a:cxn>
                    <a:cxn ang="0">
                      <a:pos x="82" y="20"/>
                    </a:cxn>
                    <a:cxn ang="0">
                      <a:pos x="100" y="22"/>
                    </a:cxn>
                  </a:cxnLst>
                  <a:rect l="0" t="0" r="r" b="b"/>
                  <a:pathLst>
                    <a:path w="100" h="22">
                      <a:moveTo>
                        <a:pt x="100" y="22"/>
                      </a:moveTo>
                      <a:lnTo>
                        <a:pt x="18" y="0"/>
                      </a:lnTo>
                      <a:lnTo>
                        <a:pt x="0" y="2"/>
                      </a:lnTo>
                      <a:lnTo>
                        <a:pt x="82" y="20"/>
                      </a:lnTo>
                      <a:lnTo>
                        <a:pt x="100" y="22"/>
                      </a:lnTo>
                      <a:close/>
                    </a:path>
                  </a:pathLst>
                </a:custGeom>
                <a:solidFill>
                  <a:srgbClr val="007100"/>
                </a:solidFill>
                <a:ln w="0">
                  <a:solidFill>
                    <a:srgbClr val="0071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11" name="Freeform 1279"/>
                <p:cNvSpPr>
                  <a:spLocks noChangeAspect="1"/>
                </p:cNvSpPr>
                <p:nvPr/>
              </p:nvSpPr>
              <p:spPr bwMode="auto">
                <a:xfrm>
                  <a:off x="1510" y="1646"/>
                  <a:ext cx="100" cy="22"/>
                </a:xfrm>
                <a:custGeom>
                  <a:avLst/>
                  <a:gdLst/>
                  <a:ahLst/>
                  <a:cxnLst>
                    <a:cxn ang="0">
                      <a:pos x="100" y="22"/>
                    </a:cxn>
                    <a:cxn ang="0">
                      <a:pos x="18" y="0"/>
                    </a:cxn>
                    <a:cxn ang="0">
                      <a:pos x="0" y="2"/>
                    </a:cxn>
                    <a:cxn ang="0">
                      <a:pos x="82" y="20"/>
                    </a:cxn>
                    <a:cxn ang="0">
                      <a:pos x="100" y="22"/>
                    </a:cxn>
                  </a:cxnLst>
                  <a:rect l="0" t="0" r="r" b="b"/>
                  <a:pathLst>
                    <a:path w="100" h="22">
                      <a:moveTo>
                        <a:pt x="100" y="22"/>
                      </a:moveTo>
                      <a:lnTo>
                        <a:pt x="18" y="0"/>
                      </a:lnTo>
                      <a:lnTo>
                        <a:pt x="0" y="2"/>
                      </a:lnTo>
                      <a:lnTo>
                        <a:pt x="82" y="20"/>
                      </a:lnTo>
                      <a:lnTo>
                        <a:pt x="100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12" name="Freeform 1280"/>
                <p:cNvSpPr>
                  <a:spLocks noChangeAspect="1"/>
                </p:cNvSpPr>
                <p:nvPr/>
              </p:nvSpPr>
              <p:spPr bwMode="auto">
                <a:xfrm>
                  <a:off x="1490" y="1648"/>
                  <a:ext cx="102" cy="18"/>
                </a:xfrm>
                <a:custGeom>
                  <a:avLst/>
                  <a:gdLst/>
                  <a:ahLst/>
                  <a:cxnLst>
                    <a:cxn ang="0">
                      <a:pos x="102" y="18"/>
                    </a:cxn>
                    <a:cxn ang="0">
                      <a:pos x="20" y="0"/>
                    </a:cxn>
                    <a:cxn ang="0">
                      <a:pos x="0" y="0"/>
                    </a:cxn>
                    <a:cxn ang="0">
                      <a:pos x="84" y="16"/>
                    </a:cxn>
                    <a:cxn ang="0">
                      <a:pos x="102" y="18"/>
                    </a:cxn>
                  </a:cxnLst>
                  <a:rect l="0" t="0" r="r" b="b"/>
                  <a:pathLst>
                    <a:path w="102" h="18">
                      <a:moveTo>
                        <a:pt x="102" y="18"/>
                      </a:moveTo>
                      <a:lnTo>
                        <a:pt x="20" y="0"/>
                      </a:lnTo>
                      <a:lnTo>
                        <a:pt x="0" y="0"/>
                      </a:lnTo>
                      <a:lnTo>
                        <a:pt x="84" y="16"/>
                      </a:lnTo>
                      <a:lnTo>
                        <a:pt x="102" y="18"/>
                      </a:lnTo>
                      <a:close/>
                    </a:path>
                  </a:pathLst>
                </a:custGeom>
                <a:solidFill>
                  <a:srgbClr val="006800"/>
                </a:solidFill>
                <a:ln w="0">
                  <a:solidFill>
                    <a:srgbClr val="0068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13" name="Freeform 1281"/>
                <p:cNvSpPr>
                  <a:spLocks noChangeAspect="1"/>
                </p:cNvSpPr>
                <p:nvPr/>
              </p:nvSpPr>
              <p:spPr bwMode="auto">
                <a:xfrm>
                  <a:off x="1490" y="1648"/>
                  <a:ext cx="102" cy="18"/>
                </a:xfrm>
                <a:custGeom>
                  <a:avLst/>
                  <a:gdLst/>
                  <a:ahLst/>
                  <a:cxnLst>
                    <a:cxn ang="0">
                      <a:pos x="102" y="18"/>
                    </a:cxn>
                    <a:cxn ang="0">
                      <a:pos x="20" y="0"/>
                    </a:cxn>
                    <a:cxn ang="0">
                      <a:pos x="0" y="0"/>
                    </a:cxn>
                    <a:cxn ang="0">
                      <a:pos x="84" y="16"/>
                    </a:cxn>
                    <a:cxn ang="0">
                      <a:pos x="102" y="18"/>
                    </a:cxn>
                  </a:cxnLst>
                  <a:rect l="0" t="0" r="r" b="b"/>
                  <a:pathLst>
                    <a:path w="102" h="18">
                      <a:moveTo>
                        <a:pt x="102" y="18"/>
                      </a:moveTo>
                      <a:lnTo>
                        <a:pt x="20" y="0"/>
                      </a:lnTo>
                      <a:lnTo>
                        <a:pt x="0" y="0"/>
                      </a:lnTo>
                      <a:lnTo>
                        <a:pt x="84" y="16"/>
                      </a:lnTo>
                      <a:lnTo>
                        <a:pt x="10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14" name="Freeform 1282"/>
                <p:cNvSpPr>
                  <a:spLocks noChangeAspect="1"/>
                </p:cNvSpPr>
                <p:nvPr/>
              </p:nvSpPr>
              <p:spPr bwMode="auto">
                <a:xfrm>
                  <a:off x="1470" y="1648"/>
                  <a:ext cx="104" cy="16"/>
                </a:xfrm>
                <a:custGeom>
                  <a:avLst/>
                  <a:gdLst/>
                  <a:ahLst/>
                  <a:cxnLst>
                    <a:cxn ang="0">
                      <a:pos x="104" y="16"/>
                    </a:cxn>
                    <a:cxn ang="0">
                      <a:pos x="20" y="0"/>
                    </a:cxn>
                    <a:cxn ang="0">
                      <a:pos x="0" y="0"/>
                    </a:cxn>
                    <a:cxn ang="0">
                      <a:pos x="84" y="14"/>
                    </a:cxn>
                    <a:cxn ang="0">
                      <a:pos x="104" y="16"/>
                    </a:cxn>
                  </a:cxnLst>
                  <a:rect l="0" t="0" r="r" b="b"/>
                  <a:pathLst>
                    <a:path w="104" h="16">
                      <a:moveTo>
                        <a:pt x="104" y="16"/>
                      </a:moveTo>
                      <a:lnTo>
                        <a:pt x="20" y="0"/>
                      </a:lnTo>
                      <a:lnTo>
                        <a:pt x="0" y="0"/>
                      </a:lnTo>
                      <a:lnTo>
                        <a:pt x="84" y="14"/>
                      </a:lnTo>
                      <a:lnTo>
                        <a:pt x="104" y="16"/>
                      </a:lnTo>
                      <a:close/>
                    </a:path>
                  </a:pathLst>
                </a:custGeom>
                <a:solidFill>
                  <a:srgbClr val="DB0042"/>
                </a:solidFill>
                <a:ln w="0">
                  <a:solidFill>
                    <a:srgbClr val="DB004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15" name="Freeform 1283"/>
                <p:cNvSpPr>
                  <a:spLocks noChangeAspect="1"/>
                </p:cNvSpPr>
                <p:nvPr/>
              </p:nvSpPr>
              <p:spPr bwMode="auto">
                <a:xfrm>
                  <a:off x="1470" y="1648"/>
                  <a:ext cx="104" cy="16"/>
                </a:xfrm>
                <a:custGeom>
                  <a:avLst/>
                  <a:gdLst/>
                  <a:ahLst/>
                  <a:cxnLst>
                    <a:cxn ang="0">
                      <a:pos x="104" y="16"/>
                    </a:cxn>
                    <a:cxn ang="0">
                      <a:pos x="20" y="0"/>
                    </a:cxn>
                    <a:cxn ang="0">
                      <a:pos x="0" y="0"/>
                    </a:cxn>
                    <a:cxn ang="0">
                      <a:pos x="84" y="14"/>
                    </a:cxn>
                    <a:cxn ang="0">
                      <a:pos x="104" y="16"/>
                    </a:cxn>
                  </a:cxnLst>
                  <a:rect l="0" t="0" r="r" b="b"/>
                  <a:pathLst>
                    <a:path w="104" h="16">
                      <a:moveTo>
                        <a:pt x="104" y="16"/>
                      </a:moveTo>
                      <a:lnTo>
                        <a:pt x="20" y="0"/>
                      </a:lnTo>
                      <a:lnTo>
                        <a:pt x="0" y="0"/>
                      </a:lnTo>
                      <a:lnTo>
                        <a:pt x="84" y="14"/>
                      </a:lnTo>
                      <a:lnTo>
                        <a:pt x="104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16" name="Freeform 1284"/>
                <p:cNvSpPr>
                  <a:spLocks noChangeAspect="1"/>
                </p:cNvSpPr>
                <p:nvPr/>
              </p:nvSpPr>
              <p:spPr bwMode="auto">
                <a:xfrm>
                  <a:off x="1450" y="1648"/>
                  <a:ext cx="104" cy="14"/>
                </a:xfrm>
                <a:custGeom>
                  <a:avLst/>
                  <a:gdLst/>
                  <a:ahLst/>
                  <a:cxnLst>
                    <a:cxn ang="0">
                      <a:pos x="104" y="14"/>
                    </a:cxn>
                    <a:cxn ang="0">
                      <a:pos x="20" y="0"/>
                    </a:cxn>
                    <a:cxn ang="0">
                      <a:pos x="0" y="0"/>
                    </a:cxn>
                    <a:cxn ang="0">
                      <a:pos x="84" y="8"/>
                    </a:cxn>
                    <a:cxn ang="0">
                      <a:pos x="104" y="14"/>
                    </a:cxn>
                  </a:cxnLst>
                  <a:rect l="0" t="0" r="r" b="b"/>
                  <a:pathLst>
                    <a:path w="104" h="14">
                      <a:moveTo>
                        <a:pt x="104" y="14"/>
                      </a:moveTo>
                      <a:lnTo>
                        <a:pt x="20" y="0"/>
                      </a:lnTo>
                      <a:lnTo>
                        <a:pt x="0" y="0"/>
                      </a:lnTo>
                      <a:lnTo>
                        <a:pt x="84" y="8"/>
                      </a:lnTo>
                      <a:lnTo>
                        <a:pt x="104" y="14"/>
                      </a:lnTo>
                      <a:close/>
                    </a:path>
                  </a:pathLst>
                </a:custGeom>
                <a:solidFill>
                  <a:srgbClr val="E3004F"/>
                </a:solidFill>
                <a:ln w="0">
                  <a:solidFill>
                    <a:srgbClr val="E3004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17" name="Freeform 1285"/>
                <p:cNvSpPr>
                  <a:spLocks noChangeAspect="1"/>
                </p:cNvSpPr>
                <p:nvPr/>
              </p:nvSpPr>
              <p:spPr bwMode="auto">
                <a:xfrm>
                  <a:off x="1450" y="1648"/>
                  <a:ext cx="104" cy="14"/>
                </a:xfrm>
                <a:custGeom>
                  <a:avLst/>
                  <a:gdLst/>
                  <a:ahLst/>
                  <a:cxnLst>
                    <a:cxn ang="0">
                      <a:pos x="104" y="14"/>
                    </a:cxn>
                    <a:cxn ang="0">
                      <a:pos x="20" y="0"/>
                    </a:cxn>
                    <a:cxn ang="0">
                      <a:pos x="0" y="0"/>
                    </a:cxn>
                    <a:cxn ang="0">
                      <a:pos x="84" y="8"/>
                    </a:cxn>
                    <a:cxn ang="0">
                      <a:pos x="104" y="14"/>
                    </a:cxn>
                  </a:cxnLst>
                  <a:rect l="0" t="0" r="r" b="b"/>
                  <a:pathLst>
                    <a:path w="104" h="14">
                      <a:moveTo>
                        <a:pt x="104" y="14"/>
                      </a:moveTo>
                      <a:lnTo>
                        <a:pt x="20" y="0"/>
                      </a:lnTo>
                      <a:lnTo>
                        <a:pt x="0" y="0"/>
                      </a:lnTo>
                      <a:lnTo>
                        <a:pt x="84" y="8"/>
                      </a:lnTo>
                      <a:lnTo>
                        <a:pt x="104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18" name="Freeform 1286"/>
                <p:cNvSpPr>
                  <a:spLocks noChangeAspect="1"/>
                </p:cNvSpPr>
                <p:nvPr/>
              </p:nvSpPr>
              <p:spPr bwMode="auto">
                <a:xfrm>
                  <a:off x="1430" y="1646"/>
                  <a:ext cx="104" cy="10"/>
                </a:xfrm>
                <a:custGeom>
                  <a:avLst/>
                  <a:gdLst/>
                  <a:ahLst/>
                  <a:cxnLst>
                    <a:cxn ang="0">
                      <a:pos x="104" y="10"/>
                    </a:cxn>
                    <a:cxn ang="0">
                      <a:pos x="20" y="2"/>
                    </a:cxn>
                    <a:cxn ang="0">
                      <a:pos x="0" y="0"/>
                    </a:cxn>
                    <a:cxn ang="0">
                      <a:pos x="86" y="6"/>
                    </a:cxn>
                    <a:cxn ang="0">
                      <a:pos x="104" y="10"/>
                    </a:cxn>
                  </a:cxnLst>
                  <a:rect l="0" t="0" r="r" b="b"/>
                  <a:pathLst>
                    <a:path w="104" h="10">
                      <a:moveTo>
                        <a:pt x="104" y="10"/>
                      </a:moveTo>
                      <a:lnTo>
                        <a:pt x="20" y="2"/>
                      </a:lnTo>
                      <a:lnTo>
                        <a:pt x="0" y="0"/>
                      </a:lnTo>
                      <a:lnTo>
                        <a:pt x="86" y="6"/>
                      </a:lnTo>
                      <a:lnTo>
                        <a:pt x="104" y="10"/>
                      </a:lnTo>
                      <a:close/>
                    </a:path>
                  </a:pathLst>
                </a:custGeom>
                <a:solidFill>
                  <a:srgbClr val="E9005B"/>
                </a:solidFill>
                <a:ln w="0">
                  <a:solidFill>
                    <a:srgbClr val="E9005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19" name="Freeform 1287"/>
                <p:cNvSpPr>
                  <a:spLocks noChangeAspect="1"/>
                </p:cNvSpPr>
                <p:nvPr/>
              </p:nvSpPr>
              <p:spPr bwMode="auto">
                <a:xfrm>
                  <a:off x="1430" y="1646"/>
                  <a:ext cx="104" cy="10"/>
                </a:xfrm>
                <a:custGeom>
                  <a:avLst/>
                  <a:gdLst/>
                  <a:ahLst/>
                  <a:cxnLst>
                    <a:cxn ang="0">
                      <a:pos x="104" y="10"/>
                    </a:cxn>
                    <a:cxn ang="0">
                      <a:pos x="20" y="2"/>
                    </a:cxn>
                    <a:cxn ang="0">
                      <a:pos x="0" y="0"/>
                    </a:cxn>
                    <a:cxn ang="0">
                      <a:pos x="86" y="6"/>
                    </a:cxn>
                    <a:cxn ang="0">
                      <a:pos x="104" y="10"/>
                    </a:cxn>
                  </a:cxnLst>
                  <a:rect l="0" t="0" r="r" b="b"/>
                  <a:pathLst>
                    <a:path w="104" h="10">
                      <a:moveTo>
                        <a:pt x="104" y="10"/>
                      </a:moveTo>
                      <a:lnTo>
                        <a:pt x="20" y="2"/>
                      </a:lnTo>
                      <a:lnTo>
                        <a:pt x="0" y="0"/>
                      </a:lnTo>
                      <a:lnTo>
                        <a:pt x="86" y="6"/>
                      </a:lnTo>
                      <a:lnTo>
                        <a:pt x="104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20" name="Freeform 1288"/>
                <p:cNvSpPr>
                  <a:spLocks noChangeAspect="1"/>
                </p:cNvSpPr>
                <p:nvPr/>
              </p:nvSpPr>
              <p:spPr bwMode="auto">
                <a:xfrm>
                  <a:off x="1410" y="1644"/>
                  <a:ext cx="106" cy="8"/>
                </a:xfrm>
                <a:custGeom>
                  <a:avLst/>
                  <a:gdLst/>
                  <a:ahLst/>
                  <a:cxnLst>
                    <a:cxn ang="0">
                      <a:pos x="106" y="8"/>
                    </a:cxn>
                    <a:cxn ang="0">
                      <a:pos x="20" y="2"/>
                    </a:cxn>
                    <a:cxn ang="0">
                      <a:pos x="0" y="0"/>
                    </a:cxn>
                    <a:cxn ang="0">
                      <a:pos x="86" y="0"/>
                    </a:cxn>
                    <a:cxn ang="0">
                      <a:pos x="106" y="8"/>
                    </a:cxn>
                  </a:cxnLst>
                  <a:rect l="0" t="0" r="r" b="b"/>
                  <a:pathLst>
                    <a:path w="106" h="8">
                      <a:moveTo>
                        <a:pt x="106" y="8"/>
                      </a:moveTo>
                      <a:lnTo>
                        <a:pt x="20" y="2"/>
                      </a:lnTo>
                      <a:lnTo>
                        <a:pt x="0" y="0"/>
                      </a:lnTo>
                      <a:lnTo>
                        <a:pt x="86" y="0"/>
                      </a:lnTo>
                      <a:lnTo>
                        <a:pt x="106" y="8"/>
                      </a:lnTo>
                      <a:close/>
                    </a:path>
                  </a:pathLst>
                </a:custGeom>
                <a:solidFill>
                  <a:srgbClr val="ED0064"/>
                </a:solidFill>
                <a:ln w="0">
                  <a:solidFill>
                    <a:srgbClr val="ED006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21" name="Freeform 1289"/>
                <p:cNvSpPr>
                  <a:spLocks noChangeAspect="1"/>
                </p:cNvSpPr>
                <p:nvPr/>
              </p:nvSpPr>
              <p:spPr bwMode="auto">
                <a:xfrm>
                  <a:off x="1410" y="1644"/>
                  <a:ext cx="106" cy="8"/>
                </a:xfrm>
                <a:custGeom>
                  <a:avLst/>
                  <a:gdLst/>
                  <a:ahLst/>
                  <a:cxnLst>
                    <a:cxn ang="0">
                      <a:pos x="106" y="8"/>
                    </a:cxn>
                    <a:cxn ang="0">
                      <a:pos x="20" y="2"/>
                    </a:cxn>
                    <a:cxn ang="0">
                      <a:pos x="0" y="0"/>
                    </a:cxn>
                    <a:cxn ang="0">
                      <a:pos x="86" y="0"/>
                    </a:cxn>
                    <a:cxn ang="0">
                      <a:pos x="106" y="8"/>
                    </a:cxn>
                  </a:cxnLst>
                  <a:rect l="0" t="0" r="r" b="b"/>
                  <a:pathLst>
                    <a:path w="106" h="8">
                      <a:moveTo>
                        <a:pt x="106" y="8"/>
                      </a:moveTo>
                      <a:lnTo>
                        <a:pt x="20" y="2"/>
                      </a:lnTo>
                      <a:lnTo>
                        <a:pt x="0" y="0"/>
                      </a:lnTo>
                      <a:lnTo>
                        <a:pt x="86" y="0"/>
                      </a:lnTo>
                      <a:lnTo>
                        <a:pt x="10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22" name="Freeform 1290"/>
                <p:cNvSpPr>
                  <a:spLocks noChangeAspect="1"/>
                </p:cNvSpPr>
                <p:nvPr/>
              </p:nvSpPr>
              <p:spPr bwMode="auto">
                <a:xfrm>
                  <a:off x="1390" y="1636"/>
                  <a:ext cx="106" cy="8"/>
                </a:xfrm>
                <a:custGeom>
                  <a:avLst/>
                  <a:gdLst/>
                  <a:ahLst/>
                  <a:cxnLst>
                    <a:cxn ang="0">
                      <a:pos x="106" y="8"/>
                    </a:cxn>
                    <a:cxn ang="0">
                      <a:pos x="20" y="8"/>
                    </a:cxn>
                    <a:cxn ang="0">
                      <a:pos x="0" y="6"/>
                    </a:cxn>
                    <a:cxn ang="0">
                      <a:pos x="86" y="0"/>
                    </a:cxn>
                    <a:cxn ang="0">
                      <a:pos x="106" y="8"/>
                    </a:cxn>
                  </a:cxnLst>
                  <a:rect l="0" t="0" r="r" b="b"/>
                  <a:pathLst>
                    <a:path w="106" h="8">
                      <a:moveTo>
                        <a:pt x="106" y="8"/>
                      </a:moveTo>
                      <a:lnTo>
                        <a:pt x="20" y="8"/>
                      </a:lnTo>
                      <a:lnTo>
                        <a:pt x="0" y="6"/>
                      </a:lnTo>
                      <a:lnTo>
                        <a:pt x="86" y="0"/>
                      </a:lnTo>
                      <a:lnTo>
                        <a:pt x="106" y="8"/>
                      </a:lnTo>
                      <a:close/>
                    </a:path>
                  </a:pathLst>
                </a:custGeom>
                <a:solidFill>
                  <a:srgbClr val="F0006C"/>
                </a:solidFill>
                <a:ln w="0">
                  <a:solidFill>
                    <a:srgbClr val="F0006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23" name="Freeform 1291"/>
                <p:cNvSpPr>
                  <a:spLocks noChangeAspect="1"/>
                </p:cNvSpPr>
                <p:nvPr/>
              </p:nvSpPr>
              <p:spPr bwMode="auto">
                <a:xfrm>
                  <a:off x="1390" y="1636"/>
                  <a:ext cx="106" cy="8"/>
                </a:xfrm>
                <a:custGeom>
                  <a:avLst/>
                  <a:gdLst/>
                  <a:ahLst/>
                  <a:cxnLst>
                    <a:cxn ang="0">
                      <a:pos x="106" y="8"/>
                    </a:cxn>
                    <a:cxn ang="0">
                      <a:pos x="20" y="8"/>
                    </a:cxn>
                    <a:cxn ang="0">
                      <a:pos x="0" y="6"/>
                    </a:cxn>
                    <a:cxn ang="0">
                      <a:pos x="86" y="0"/>
                    </a:cxn>
                    <a:cxn ang="0">
                      <a:pos x="106" y="8"/>
                    </a:cxn>
                  </a:cxnLst>
                  <a:rect l="0" t="0" r="r" b="b"/>
                  <a:pathLst>
                    <a:path w="106" h="8">
                      <a:moveTo>
                        <a:pt x="106" y="8"/>
                      </a:moveTo>
                      <a:lnTo>
                        <a:pt x="20" y="8"/>
                      </a:lnTo>
                      <a:lnTo>
                        <a:pt x="0" y="6"/>
                      </a:lnTo>
                      <a:lnTo>
                        <a:pt x="86" y="0"/>
                      </a:lnTo>
                      <a:lnTo>
                        <a:pt x="10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24" name="Freeform 1292"/>
                <p:cNvSpPr>
                  <a:spLocks noChangeAspect="1"/>
                </p:cNvSpPr>
                <p:nvPr/>
              </p:nvSpPr>
              <p:spPr bwMode="auto">
                <a:xfrm>
                  <a:off x="1370" y="1628"/>
                  <a:ext cx="106" cy="14"/>
                </a:xfrm>
                <a:custGeom>
                  <a:avLst/>
                  <a:gdLst/>
                  <a:ahLst/>
                  <a:cxnLst>
                    <a:cxn ang="0">
                      <a:pos x="106" y="8"/>
                    </a:cxn>
                    <a:cxn ang="0">
                      <a:pos x="20" y="14"/>
                    </a:cxn>
                    <a:cxn ang="0">
                      <a:pos x="0" y="12"/>
                    </a:cxn>
                    <a:cxn ang="0">
                      <a:pos x="84" y="0"/>
                    </a:cxn>
                    <a:cxn ang="0">
                      <a:pos x="106" y="8"/>
                    </a:cxn>
                  </a:cxnLst>
                  <a:rect l="0" t="0" r="r" b="b"/>
                  <a:pathLst>
                    <a:path w="106" h="14">
                      <a:moveTo>
                        <a:pt x="106" y="8"/>
                      </a:moveTo>
                      <a:lnTo>
                        <a:pt x="20" y="14"/>
                      </a:lnTo>
                      <a:lnTo>
                        <a:pt x="0" y="12"/>
                      </a:lnTo>
                      <a:lnTo>
                        <a:pt x="84" y="0"/>
                      </a:lnTo>
                      <a:lnTo>
                        <a:pt x="106" y="8"/>
                      </a:lnTo>
                      <a:close/>
                    </a:path>
                  </a:pathLst>
                </a:custGeom>
                <a:solidFill>
                  <a:srgbClr val="F20071"/>
                </a:solidFill>
                <a:ln w="0">
                  <a:solidFill>
                    <a:srgbClr val="F2007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25" name="Freeform 1293"/>
                <p:cNvSpPr>
                  <a:spLocks noChangeAspect="1"/>
                </p:cNvSpPr>
                <p:nvPr/>
              </p:nvSpPr>
              <p:spPr bwMode="auto">
                <a:xfrm>
                  <a:off x="1370" y="1628"/>
                  <a:ext cx="106" cy="14"/>
                </a:xfrm>
                <a:custGeom>
                  <a:avLst/>
                  <a:gdLst/>
                  <a:ahLst/>
                  <a:cxnLst>
                    <a:cxn ang="0">
                      <a:pos x="106" y="8"/>
                    </a:cxn>
                    <a:cxn ang="0">
                      <a:pos x="20" y="14"/>
                    </a:cxn>
                    <a:cxn ang="0">
                      <a:pos x="0" y="12"/>
                    </a:cxn>
                    <a:cxn ang="0">
                      <a:pos x="84" y="0"/>
                    </a:cxn>
                    <a:cxn ang="0">
                      <a:pos x="106" y="8"/>
                    </a:cxn>
                  </a:cxnLst>
                  <a:rect l="0" t="0" r="r" b="b"/>
                  <a:pathLst>
                    <a:path w="106" h="14">
                      <a:moveTo>
                        <a:pt x="106" y="8"/>
                      </a:moveTo>
                      <a:lnTo>
                        <a:pt x="20" y="14"/>
                      </a:lnTo>
                      <a:lnTo>
                        <a:pt x="0" y="12"/>
                      </a:lnTo>
                      <a:lnTo>
                        <a:pt x="84" y="0"/>
                      </a:lnTo>
                      <a:lnTo>
                        <a:pt x="10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26" name="Freeform 1294"/>
                <p:cNvSpPr>
                  <a:spLocks noChangeAspect="1"/>
                </p:cNvSpPr>
                <p:nvPr/>
              </p:nvSpPr>
              <p:spPr bwMode="auto">
                <a:xfrm>
                  <a:off x="1348" y="1618"/>
                  <a:ext cx="106" cy="22"/>
                </a:xfrm>
                <a:custGeom>
                  <a:avLst/>
                  <a:gdLst/>
                  <a:ahLst/>
                  <a:cxnLst>
                    <a:cxn ang="0">
                      <a:pos x="106" y="10"/>
                    </a:cxn>
                    <a:cxn ang="0">
                      <a:pos x="22" y="22"/>
                    </a:cxn>
                    <a:cxn ang="0">
                      <a:pos x="0" y="18"/>
                    </a:cxn>
                    <a:cxn ang="0">
                      <a:pos x="86" y="0"/>
                    </a:cxn>
                    <a:cxn ang="0">
                      <a:pos x="106" y="10"/>
                    </a:cxn>
                  </a:cxnLst>
                  <a:rect l="0" t="0" r="r" b="b"/>
                  <a:pathLst>
                    <a:path w="106" h="22">
                      <a:moveTo>
                        <a:pt x="106" y="10"/>
                      </a:moveTo>
                      <a:lnTo>
                        <a:pt x="22" y="22"/>
                      </a:lnTo>
                      <a:lnTo>
                        <a:pt x="0" y="18"/>
                      </a:lnTo>
                      <a:lnTo>
                        <a:pt x="86" y="0"/>
                      </a:lnTo>
                      <a:lnTo>
                        <a:pt x="106" y="10"/>
                      </a:lnTo>
                      <a:close/>
                    </a:path>
                  </a:pathLst>
                </a:custGeom>
                <a:solidFill>
                  <a:srgbClr val="F40072"/>
                </a:solidFill>
                <a:ln w="0">
                  <a:solidFill>
                    <a:srgbClr val="F4007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27" name="Freeform 1295"/>
                <p:cNvSpPr>
                  <a:spLocks noChangeAspect="1"/>
                </p:cNvSpPr>
                <p:nvPr/>
              </p:nvSpPr>
              <p:spPr bwMode="auto">
                <a:xfrm>
                  <a:off x="1348" y="1618"/>
                  <a:ext cx="106" cy="22"/>
                </a:xfrm>
                <a:custGeom>
                  <a:avLst/>
                  <a:gdLst/>
                  <a:ahLst/>
                  <a:cxnLst>
                    <a:cxn ang="0">
                      <a:pos x="106" y="10"/>
                    </a:cxn>
                    <a:cxn ang="0">
                      <a:pos x="22" y="22"/>
                    </a:cxn>
                    <a:cxn ang="0">
                      <a:pos x="0" y="18"/>
                    </a:cxn>
                    <a:cxn ang="0">
                      <a:pos x="86" y="0"/>
                    </a:cxn>
                    <a:cxn ang="0">
                      <a:pos x="106" y="10"/>
                    </a:cxn>
                  </a:cxnLst>
                  <a:rect l="0" t="0" r="r" b="b"/>
                  <a:pathLst>
                    <a:path w="106" h="22">
                      <a:moveTo>
                        <a:pt x="106" y="10"/>
                      </a:moveTo>
                      <a:lnTo>
                        <a:pt x="22" y="22"/>
                      </a:lnTo>
                      <a:lnTo>
                        <a:pt x="0" y="18"/>
                      </a:lnTo>
                      <a:lnTo>
                        <a:pt x="86" y="0"/>
                      </a:lnTo>
                      <a:lnTo>
                        <a:pt x="106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28" name="Freeform 1296"/>
                <p:cNvSpPr>
                  <a:spLocks noChangeAspect="1"/>
                </p:cNvSpPr>
                <p:nvPr/>
              </p:nvSpPr>
              <p:spPr bwMode="auto">
                <a:xfrm>
                  <a:off x="1326" y="1608"/>
                  <a:ext cx="108" cy="28"/>
                </a:xfrm>
                <a:custGeom>
                  <a:avLst/>
                  <a:gdLst/>
                  <a:ahLst/>
                  <a:cxnLst>
                    <a:cxn ang="0">
                      <a:pos x="108" y="10"/>
                    </a:cxn>
                    <a:cxn ang="0">
                      <a:pos x="22" y="28"/>
                    </a:cxn>
                    <a:cxn ang="0">
                      <a:pos x="0" y="26"/>
                    </a:cxn>
                    <a:cxn ang="0">
                      <a:pos x="86" y="0"/>
                    </a:cxn>
                    <a:cxn ang="0">
                      <a:pos x="108" y="10"/>
                    </a:cxn>
                  </a:cxnLst>
                  <a:rect l="0" t="0" r="r" b="b"/>
                  <a:pathLst>
                    <a:path w="108" h="28">
                      <a:moveTo>
                        <a:pt x="108" y="10"/>
                      </a:moveTo>
                      <a:lnTo>
                        <a:pt x="22" y="28"/>
                      </a:lnTo>
                      <a:lnTo>
                        <a:pt x="0" y="26"/>
                      </a:lnTo>
                      <a:lnTo>
                        <a:pt x="86" y="0"/>
                      </a:lnTo>
                      <a:lnTo>
                        <a:pt x="108" y="10"/>
                      </a:lnTo>
                      <a:close/>
                    </a:path>
                  </a:pathLst>
                </a:custGeom>
                <a:solidFill>
                  <a:srgbClr val="F50072"/>
                </a:solidFill>
                <a:ln w="0">
                  <a:solidFill>
                    <a:srgbClr val="F5007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29" name="Freeform 1297"/>
                <p:cNvSpPr>
                  <a:spLocks noChangeAspect="1"/>
                </p:cNvSpPr>
                <p:nvPr/>
              </p:nvSpPr>
              <p:spPr bwMode="auto">
                <a:xfrm>
                  <a:off x="1326" y="1608"/>
                  <a:ext cx="108" cy="28"/>
                </a:xfrm>
                <a:custGeom>
                  <a:avLst/>
                  <a:gdLst/>
                  <a:ahLst/>
                  <a:cxnLst>
                    <a:cxn ang="0">
                      <a:pos x="108" y="10"/>
                    </a:cxn>
                    <a:cxn ang="0">
                      <a:pos x="22" y="28"/>
                    </a:cxn>
                    <a:cxn ang="0">
                      <a:pos x="0" y="26"/>
                    </a:cxn>
                    <a:cxn ang="0">
                      <a:pos x="86" y="0"/>
                    </a:cxn>
                    <a:cxn ang="0">
                      <a:pos x="108" y="10"/>
                    </a:cxn>
                  </a:cxnLst>
                  <a:rect l="0" t="0" r="r" b="b"/>
                  <a:pathLst>
                    <a:path w="108" h="28">
                      <a:moveTo>
                        <a:pt x="108" y="10"/>
                      </a:moveTo>
                      <a:lnTo>
                        <a:pt x="22" y="28"/>
                      </a:lnTo>
                      <a:lnTo>
                        <a:pt x="0" y="26"/>
                      </a:lnTo>
                      <a:lnTo>
                        <a:pt x="86" y="0"/>
                      </a:lnTo>
                      <a:lnTo>
                        <a:pt x="108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30" name="Freeform 1298"/>
                <p:cNvSpPr>
                  <a:spLocks noChangeAspect="1"/>
                </p:cNvSpPr>
                <p:nvPr/>
              </p:nvSpPr>
              <p:spPr bwMode="auto">
                <a:xfrm>
                  <a:off x="1304" y="1598"/>
                  <a:ext cx="108" cy="36"/>
                </a:xfrm>
                <a:custGeom>
                  <a:avLst/>
                  <a:gdLst/>
                  <a:ahLst/>
                  <a:cxnLst>
                    <a:cxn ang="0">
                      <a:pos x="108" y="10"/>
                    </a:cxn>
                    <a:cxn ang="0">
                      <a:pos x="22" y="36"/>
                    </a:cxn>
                    <a:cxn ang="0">
                      <a:pos x="0" y="34"/>
                    </a:cxn>
                    <a:cxn ang="0">
                      <a:pos x="86" y="0"/>
                    </a:cxn>
                    <a:cxn ang="0">
                      <a:pos x="108" y="10"/>
                    </a:cxn>
                  </a:cxnLst>
                  <a:rect l="0" t="0" r="r" b="b"/>
                  <a:pathLst>
                    <a:path w="108" h="36">
                      <a:moveTo>
                        <a:pt x="108" y="10"/>
                      </a:moveTo>
                      <a:lnTo>
                        <a:pt x="22" y="36"/>
                      </a:lnTo>
                      <a:lnTo>
                        <a:pt x="0" y="34"/>
                      </a:lnTo>
                      <a:lnTo>
                        <a:pt x="86" y="0"/>
                      </a:lnTo>
                      <a:lnTo>
                        <a:pt x="108" y="10"/>
                      </a:lnTo>
                      <a:close/>
                    </a:path>
                  </a:pathLst>
                </a:custGeom>
                <a:solidFill>
                  <a:srgbClr val="F70B6D"/>
                </a:solidFill>
                <a:ln w="0">
                  <a:solidFill>
                    <a:srgbClr val="F70B6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31" name="Freeform 1299"/>
                <p:cNvSpPr>
                  <a:spLocks noChangeAspect="1"/>
                </p:cNvSpPr>
                <p:nvPr/>
              </p:nvSpPr>
              <p:spPr bwMode="auto">
                <a:xfrm>
                  <a:off x="1304" y="1598"/>
                  <a:ext cx="108" cy="36"/>
                </a:xfrm>
                <a:custGeom>
                  <a:avLst/>
                  <a:gdLst/>
                  <a:ahLst/>
                  <a:cxnLst>
                    <a:cxn ang="0">
                      <a:pos x="108" y="10"/>
                    </a:cxn>
                    <a:cxn ang="0">
                      <a:pos x="22" y="36"/>
                    </a:cxn>
                    <a:cxn ang="0">
                      <a:pos x="0" y="34"/>
                    </a:cxn>
                    <a:cxn ang="0">
                      <a:pos x="86" y="0"/>
                    </a:cxn>
                    <a:cxn ang="0">
                      <a:pos x="108" y="10"/>
                    </a:cxn>
                  </a:cxnLst>
                  <a:rect l="0" t="0" r="r" b="b"/>
                  <a:pathLst>
                    <a:path w="108" h="36">
                      <a:moveTo>
                        <a:pt x="108" y="10"/>
                      </a:moveTo>
                      <a:lnTo>
                        <a:pt x="22" y="36"/>
                      </a:lnTo>
                      <a:lnTo>
                        <a:pt x="0" y="34"/>
                      </a:lnTo>
                      <a:lnTo>
                        <a:pt x="86" y="0"/>
                      </a:lnTo>
                      <a:lnTo>
                        <a:pt x="108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32" name="Freeform 1300"/>
                <p:cNvSpPr>
                  <a:spLocks noChangeAspect="1"/>
                </p:cNvSpPr>
                <p:nvPr/>
              </p:nvSpPr>
              <p:spPr bwMode="auto">
                <a:xfrm>
                  <a:off x="1282" y="1590"/>
                  <a:ext cx="108" cy="42"/>
                </a:xfrm>
                <a:custGeom>
                  <a:avLst/>
                  <a:gdLst/>
                  <a:ahLst/>
                  <a:cxnLst>
                    <a:cxn ang="0">
                      <a:pos x="108" y="8"/>
                    </a:cxn>
                    <a:cxn ang="0">
                      <a:pos x="22" y="42"/>
                    </a:cxn>
                    <a:cxn ang="0">
                      <a:pos x="0" y="42"/>
                    </a:cxn>
                    <a:cxn ang="0">
                      <a:pos x="86" y="0"/>
                    </a:cxn>
                    <a:cxn ang="0">
                      <a:pos x="108" y="8"/>
                    </a:cxn>
                  </a:cxnLst>
                  <a:rect l="0" t="0" r="r" b="b"/>
                  <a:pathLst>
                    <a:path w="108" h="42">
                      <a:moveTo>
                        <a:pt x="108" y="8"/>
                      </a:moveTo>
                      <a:lnTo>
                        <a:pt x="22" y="42"/>
                      </a:lnTo>
                      <a:lnTo>
                        <a:pt x="0" y="42"/>
                      </a:lnTo>
                      <a:lnTo>
                        <a:pt x="86" y="0"/>
                      </a:lnTo>
                      <a:lnTo>
                        <a:pt x="108" y="8"/>
                      </a:lnTo>
                      <a:close/>
                    </a:path>
                  </a:pathLst>
                </a:custGeom>
                <a:solidFill>
                  <a:srgbClr val="F91864"/>
                </a:solidFill>
                <a:ln w="0">
                  <a:solidFill>
                    <a:srgbClr val="F9186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33" name="Freeform 1301"/>
                <p:cNvSpPr>
                  <a:spLocks noChangeAspect="1"/>
                </p:cNvSpPr>
                <p:nvPr/>
              </p:nvSpPr>
              <p:spPr bwMode="auto">
                <a:xfrm>
                  <a:off x="1282" y="1590"/>
                  <a:ext cx="108" cy="42"/>
                </a:xfrm>
                <a:custGeom>
                  <a:avLst/>
                  <a:gdLst/>
                  <a:ahLst/>
                  <a:cxnLst>
                    <a:cxn ang="0">
                      <a:pos x="108" y="8"/>
                    </a:cxn>
                    <a:cxn ang="0">
                      <a:pos x="22" y="42"/>
                    </a:cxn>
                    <a:cxn ang="0">
                      <a:pos x="0" y="42"/>
                    </a:cxn>
                    <a:cxn ang="0">
                      <a:pos x="86" y="0"/>
                    </a:cxn>
                    <a:cxn ang="0">
                      <a:pos x="108" y="8"/>
                    </a:cxn>
                  </a:cxnLst>
                  <a:rect l="0" t="0" r="r" b="b"/>
                  <a:pathLst>
                    <a:path w="108" h="42">
                      <a:moveTo>
                        <a:pt x="108" y="8"/>
                      </a:moveTo>
                      <a:lnTo>
                        <a:pt x="22" y="42"/>
                      </a:lnTo>
                      <a:lnTo>
                        <a:pt x="0" y="42"/>
                      </a:lnTo>
                      <a:lnTo>
                        <a:pt x="86" y="0"/>
                      </a:lnTo>
                      <a:lnTo>
                        <a:pt x="108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34" name="Freeform 1302"/>
                <p:cNvSpPr>
                  <a:spLocks noChangeAspect="1"/>
                </p:cNvSpPr>
                <p:nvPr/>
              </p:nvSpPr>
              <p:spPr bwMode="auto">
                <a:xfrm>
                  <a:off x="1258" y="1584"/>
                  <a:ext cx="110" cy="50"/>
                </a:xfrm>
                <a:custGeom>
                  <a:avLst/>
                  <a:gdLst/>
                  <a:ahLst/>
                  <a:cxnLst>
                    <a:cxn ang="0">
                      <a:pos x="110" y="6"/>
                    </a:cxn>
                    <a:cxn ang="0">
                      <a:pos x="24" y="48"/>
                    </a:cxn>
                    <a:cxn ang="0">
                      <a:pos x="0" y="50"/>
                    </a:cxn>
                    <a:cxn ang="0">
                      <a:pos x="88" y="0"/>
                    </a:cxn>
                    <a:cxn ang="0">
                      <a:pos x="110" y="6"/>
                    </a:cxn>
                  </a:cxnLst>
                  <a:rect l="0" t="0" r="r" b="b"/>
                  <a:pathLst>
                    <a:path w="110" h="50">
                      <a:moveTo>
                        <a:pt x="110" y="6"/>
                      </a:moveTo>
                      <a:lnTo>
                        <a:pt x="24" y="48"/>
                      </a:lnTo>
                      <a:lnTo>
                        <a:pt x="0" y="50"/>
                      </a:lnTo>
                      <a:lnTo>
                        <a:pt x="88" y="0"/>
                      </a:lnTo>
                      <a:lnTo>
                        <a:pt x="110" y="6"/>
                      </a:lnTo>
                      <a:close/>
                    </a:path>
                  </a:pathLst>
                </a:custGeom>
                <a:solidFill>
                  <a:srgbClr val="FB2557"/>
                </a:solidFill>
                <a:ln w="0">
                  <a:solidFill>
                    <a:srgbClr val="FB255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35" name="Freeform 1303"/>
                <p:cNvSpPr>
                  <a:spLocks noChangeAspect="1"/>
                </p:cNvSpPr>
                <p:nvPr/>
              </p:nvSpPr>
              <p:spPr bwMode="auto">
                <a:xfrm>
                  <a:off x="1258" y="1584"/>
                  <a:ext cx="110" cy="50"/>
                </a:xfrm>
                <a:custGeom>
                  <a:avLst/>
                  <a:gdLst/>
                  <a:ahLst/>
                  <a:cxnLst>
                    <a:cxn ang="0">
                      <a:pos x="110" y="6"/>
                    </a:cxn>
                    <a:cxn ang="0">
                      <a:pos x="24" y="48"/>
                    </a:cxn>
                    <a:cxn ang="0">
                      <a:pos x="0" y="50"/>
                    </a:cxn>
                    <a:cxn ang="0">
                      <a:pos x="88" y="0"/>
                    </a:cxn>
                    <a:cxn ang="0">
                      <a:pos x="110" y="6"/>
                    </a:cxn>
                  </a:cxnLst>
                  <a:rect l="0" t="0" r="r" b="b"/>
                  <a:pathLst>
                    <a:path w="110" h="50">
                      <a:moveTo>
                        <a:pt x="110" y="6"/>
                      </a:moveTo>
                      <a:lnTo>
                        <a:pt x="24" y="48"/>
                      </a:lnTo>
                      <a:lnTo>
                        <a:pt x="0" y="50"/>
                      </a:lnTo>
                      <a:lnTo>
                        <a:pt x="88" y="0"/>
                      </a:lnTo>
                      <a:lnTo>
                        <a:pt x="11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36" name="Freeform 1304"/>
                <p:cNvSpPr>
                  <a:spLocks noChangeAspect="1"/>
                </p:cNvSpPr>
                <p:nvPr/>
              </p:nvSpPr>
              <p:spPr bwMode="auto">
                <a:xfrm>
                  <a:off x="1234" y="1582"/>
                  <a:ext cx="112" cy="58"/>
                </a:xfrm>
                <a:custGeom>
                  <a:avLst/>
                  <a:gdLst/>
                  <a:ahLst/>
                  <a:cxnLst>
                    <a:cxn ang="0">
                      <a:pos x="112" y="2"/>
                    </a:cxn>
                    <a:cxn ang="0">
                      <a:pos x="24" y="52"/>
                    </a:cxn>
                    <a:cxn ang="0">
                      <a:pos x="0" y="58"/>
                    </a:cxn>
                    <a:cxn ang="0">
                      <a:pos x="88" y="0"/>
                    </a:cxn>
                    <a:cxn ang="0">
                      <a:pos x="112" y="2"/>
                    </a:cxn>
                  </a:cxnLst>
                  <a:rect l="0" t="0" r="r" b="b"/>
                  <a:pathLst>
                    <a:path w="112" h="58">
                      <a:moveTo>
                        <a:pt x="112" y="2"/>
                      </a:moveTo>
                      <a:lnTo>
                        <a:pt x="24" y="52"/>
                      </a:lnTo>
                      <a:lnTo>
                        <a:pt x="0" y="58"/>
                      </a:lnTo>
                      <a:lnTo>
                        <a:pt x="88" y="0"/>
                      </a:lnTo>
                      <a:lnTo>
                        <a:pt x="112" y="2"/>
                      </a:lnTo>
                      <a:close/>
                    </a:path>
                  </a:pathLst>
                </a:custGeom>
                <a:solidFill>
                  <a:srgbClr val="FE343A"/>
                </a:solidFill>
                <a:ln w="0">
                  <a:solidFill>
                    <a:srgbClr val="FE343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37" name="Freeform 1305"/>
                <p:cNvSpPr>
                  <a:spLocks noChangeAspect="1"/>
                </p:cNvSpPr>
                <p:nvPr/>
              </p:nvSpPr>
              <p:spPr bwMode="auto">
                <a:xfrm>
                  <a:off x="1234" y="1582"/>
                  <a:ext cx="112" cy="58"/>
                </a:xfrm>
                <a:custGeom>
                  <a:avLst/>
                  <a:gdLst/>
                  <a:ahLst/>
                  <a:cxnLst>
                    <a:cxn ang="0">
                      <a:pos x="112" y="2"/>
                    </a:cxn>
                    <a:cxn ang="0">
                      <a:pos x="24" y="52"/>
                    </a:cxn>
                    <a:cxn ang="0">
                      <a:pos x="0" y="58"/>
                    </a:cxn>
                    <a:cxn ang="0">
                      <a:pos x="88" y="0"/>
                    </a:cxn>
                    <a:cxn ang="0">
                      <a:pos x="112" y="2"/>
                    </a:cxn>
                  </a:cxnLst>
                  <a:rect l="0" t="0" r="r" b="b"/>
                  <a:pathLst>
                    <a:path w="112" h="58">
                      <a:moveTo>
                        <a:pt x="112" y="2"/>
                      </a:moveTo>
                      <a:lnTo>
                        <a:pt x="24" y="52"/>
                      </a:lnTo>
                      <a:lnTo>
                        <a:pt x="0" y="58"/>
                      </a:lnTo>
                      <a:lnTo>
                        <a:pt x="88" y="0"/>
                      </a:lnTo>
                      <a:lnTo>
                        <a:pt x="112" y="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38" name="Freeform 1306"/>
                <p:cNvSpPr>
                  <a:spLocks noChangeAspect="1"/>
                </p:cNvSpPr>
                <p:nvPr/>
              </p:nvSpPr>
              <p:spPr bwMode="auto">
                <a:xfrm>
                  <a:off x="1212" y="1582"/>
                  <a:ext cx="110" cy="68"/>
                </a:xfrm>
                <a:custGeom>
                  <a:avLst/>
                  <a:gdLst/>
                  <a:ahLst/>
                  <a:cxnLst>
                    <a:cxn ang="0">
                      <a:pos x="110" y="0"/>
                    </a:cxn>
                    <a:cxn ang="0">
                      <a:pos x="22" y="58"/>
                    </a:cxn>
                    <a:cxn ang="0">
                      <a:pos x="0" y="68"/>
                    </a:cxn>
                    <a:cxn ang="0">
                      <a:pos x="86" y="4"/>
                    </a:cxn>
                    <a:cxn ang="0">
                      <a:pos x="110" y="0"/>
                    </a:cxn>
                  </a:cxnLst>
                  <a:rect l="0" t="0" r="r" b="b"/>
                  <a:pathLst>
                    <a:path w="110" h="68">
                      <a:moveTo>
                        <a:pt x="110" y="0"/>
                      </a:moveTo>
                      <a:lnTo>
                        <a:pt x="22" y="58"/>
                      </a:lnTo>
                      <a:lnTo>
                        <a:pt x="0" y="68"/>
                      </a:lnTo>
                      <a:lnTo>
                        <a:pt x="86" y="4"/>
                      </a:lnTo>
                      <a:lnTo>
                        <a:pt x="110" y="0"/>
                      </a:lnTo>
                      <a:close/>
                    </a:path>
                  </a:pathLst>
                </a:custGeom>
                <a:solidFill>
                  <a:srgbClr val="FC4312"/>
                </a:solidFill>
                <a:ln w="0">
                  <a:solidFill>
                    <a:srgbClr val="FC431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39" name="Freeform 1307"/>
                <p:cNvSpPr>
                  <a:spLocks noChangeAspect="1"/>
                </p:cNvSpPr>
                <p:nvPr/>
              </p:nvSpPr>
              <p:spPr bwMode="auto">
                <a:xfrm>
                  <a:off x="1212" y="1582"/>
                  <a:ext cx="110" cy="68"/>
                </a:xfrm>
                <a:custGeom>
                  <a:avLst/>
                  <a:gdLst/>
                  <a:ahLst/>
                  <a:cxnLst>
                    <a:cxn ang="0">
                      <a:pos x="110" y="0"/>
                    </a:cxn>
                    <a:cxn ang="0">
                      <a:pos x="22" y="58"/>
                    </a:cxn>
                    <a:cxn ang="0">
                      <a:pos x="0" y="68"/>
                    </a:cxn>
                    <a:cxn ang="0">
                      <a:pos x="86" y="4"/>
                    </a:cxn>
                    <a:cxn ang="0">
                      <a:pos x="110" y="0"/>
                    </a:cxn>
                  </a:cxnLst>
                  <a:rect l="0" t="0" r="r" b="b"/>
                  <a:pathLst>
                    <a:path w="110" h="68">
                      <a:moveTo>
                        <a:pt x="110" y="0"/>
                      </a:moveTo>
                      <a:lnTo>
                        <a:pt x="22" y="58"/>
                      </a:lnTo>
                      <a:lnTo>
                        <a:pt x="0" y="68"/>
                      </a:lnTo>
                      <a:lnTo>
                        <a:pt x="86" y="4"/>
                      </a:lnTo>
                      <a:lnTo>
                        <a:pt x="11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40" name="Freeform 1308"/>
                <p:cNvSpPr>
                  <a:spLocks noChangeAspect="1"/>
                </p:cNvSpPr>
                <p:nvPr/>
              </p:nvSpPr>
              <p:spPr bwMode="auto">
                <a:xfrm>
                  <a:off x="1186" y="1586"/>
                  <a:ext cx="112" cy="82"/>
                </a:xfrm>
                <a:custGeom>
                  <a:avLst/>
                  <a:gdLst/>
                  <a:ahLst/>
                  <a:cxnLst>
                    <a:cxn ang="0">
                      <a:pos x="112" y="0"/>
                    </a:cxn>
                    <a:cxn ang="0">
                      <a:pos x="26" y="64"/>
                    </a:cxn>
                    <a:cxn ang="0">
                      <a:pos x="0" y="82"/>
                    </a:cxn>
                    <a:cxn ang="0">
                      <a:pos x="88" y="12"/>
                    </a:cxn>
                    <a:cxn ang="0">
                      <a:pos x="112" y="0"/>
                    </a:cxn>
                  </a:cxnLst>
                  <a:rect l="0" t="0" r="r" b="b"/>
                  <a:pathLst>
                    <a:path w="112" h="82">
                      <a:moveTo>
                        <a:pt x="112" y="0"/>
                      </a:moveTo>
                      <a:lnTo>
                        <a:pt x="26" y="64"/>
                      </a:lnTo>
                      <a:lnTo>
                        <a:pt x="0" y="82"/>
                      </a:lnTo>
                      <a:lnTo>
                        <a:pt x="88" y="12"/>
                      </a:lnTo>
                      <a:lnTo>
                        <a:pt x="112" y="0"/>
                      </a:lnTo>
                      <a:close/>
                    </a:path>
                  </a:pathLst>
                </a:custGeom>
                <a:solidFill>
                  <a:srgbClr val="EC5100"/>
                </a:solidFill>
                <a:ln w="0">
                  <a:solidFill>
                    <a:srgbClr val="EC51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41" name="Freeform 1309"/>
                <p:cNvSpPr>
                  <a:spLocks noChangeAspect="1"/>
                </p:cNvSpPr>
                <p:nvPr/>
              </p:nvSpPr>
              <p:spPr bwMode="auto">
                <a:xfrm>
                  <a:off x="1186" y="1586"/>
                  <a:ext cx="112" cy="82"/>
                </a:xfrm>
                <a:custGeom>
                  <a:avLst/>
                  <a:gdLst/>
                  <a:ahLst/>
                  <a:cxnLst>
                    <a:cxn ang="0">
                      <a:pos x="112" y="0"/>
                    </a:cxn>
                    <a:cxn ang="0">
                      <a:pos x="26" y="64"/>
                    </a:cxn>
                    <a:cxn ang="0">
                      <a:pos x="0" y="82"/>
                    </a:cxn>
                    <a:cxn ang="0">
                      <a:pos x="88" y="12"/>
                    </a:cxn>
                    <a:cxn ang="0">
                      <a:pos x="112" y="0"/>
                    </a:cxn>
                  </a:cxnLst>
                  <a:rect l="0" t="0" r="r" b="b"/>
                  <a:pathLst>
                    <a:path w="112" h="82">
                      <a:moveTo>
                        <a:pt x="112" y="0"/>
                      </a:moveTo>
                      <a:lnTo>
                        <a:pt x="26" y="64"/>
                      </a:lnTo>
                      <a:lnTo>
                        <a:pt x="0" y="82"/>
                      </a:lnTo>
                      <a:lnTo>
                        <a:pt x="88" y="12"/>
                      </a:lnTo>
                      <a:lnTo>
                        <a:pt x="112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42" name="Freeform 1310"/>
                <p:cNvSpPr>
                  <a:spLocks noChangeAspect="1"/>
                </p:cNvSpPr>
                <p:nvPr/>
              </p:nvSpPr>
              <p:spPr bwMode="auto">
                <a:xfrm>
                  <a:off x="1162" y="1598"/>
                  <a:ext cx="112" cy="96"/>
                </a:xfrm>
                <a:custGeom>
                  <a:avLst/>
                  <a:gdLst/>
                  <a:ahLst/>
                  <a:cxnLst>
                    <a:cxn ang="0">
                      <a:pos x="112" y="0"/>
                    </a:cxn>
                    <a:cxn ang="0">
                      <a:pos x="24" y="70"/>
                    </a:cxn>
                    <a:cxn ang="0">
                      <a:pos x="0" y="96"/>
                    </a:cxn>
                    <a:cxn ang="0">
                      <a:pos x="86" y="28"/>
                    </a:cxn>
                    <a:cxn ang="0">
                      <a:pos x="112" y="0"/>
                    </a:cxn>
                  </a:cxnLst>
                  <a:rect l="0" t="0" r="r" b="b"/>
                  <a:pathLst>
                    <a:path w="112" h="96">
                      <a:moveTo>
                        <a:pt x="112" y="0"/>
                      </a:moveTo>
                      <a:lnTo>
                        <a:pt x="24" y="70"/>
                      </a:lnTo>
                      <a:lnTo>
                        <a:pt x="0" y="96"/>
                      </a:lnTo>
                      <a:lnTo>
                        <a:pt x="86" y="28"/>
                      </a:lnTo>
                      <a:lnTo>
                        <a:pt x="112" y="0"/>
                      </a:lnTo>
                      <a:close/>
                    </a:path>
                  </a:pathLst>
                </a:custGeom>
                <a:solidFill>
                  <a:srgbClr val="000086"/>
                </a:solidFill>
                <a:ln w="0">
                  <a:solidFill>
                    <a:srgbClr val="00008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43" name="Freeform 1311"/>
                <p:cNvSpPr>
                  <a:spLocks noChangeAspect="1"/>
                </p:cNvSpPr>
                <p:nvPr/>
              </p:nvSpPr>
              <p:spPr bwMode="auto">
                <a:xfrm>
                  <a:off x="1162" y="1598"/>
                  <a:ext cx="112" cy="96"/>
                </a:xfrm>
                <a:custGeom>
                  <a:avLst/>
                  <a:gdLst/>
                  <a:ahLst/>
                  <a:cxnLst>
                    <a:cxn ang="0">
                      <a:pos x="112" y="0"/>
                    </a:cxn>
                    <a:cxn ang="0">
                      <a:pos x="24" y="70"/>
                    </a:cxn>
                    <a:cxn ang="0">
                      <a:pos x="0" y="96"/>
                    </a:cxn>
                    <a:cxn ang="0">
                      <a:pos x="86" y="28"/>
                    </a:cxn>
                    <a:cxn ang="0">
                      <a:pos x="112" y="0"/>
                    </a:cxn>
                  </a:cxnLst>
                  <a:rect l="0" t="0" r="r" b="b"/>
                  <a:pathLst>
                    <a:path w="112" h="96">
                      <a:moveTo>
                        <a:pt x="112" y="0"/>
                      </a:moveTo>
                      <a:lnTo>
                        <a:pt x="24" y="70"/>
                      </a:lnTo>
                      <a:lnTo>
                        <a:pt x="0" y="96"/>
                      </a:lnTo>
                      <a:lnTo>
                        <a:pt x="86" y="28"/>
                      </a:lnTo>
                      <a:lnTo>
                        <a:pt x="112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44" name="Freeform 1312"/>
                <p:cNvSpPr>
                  <a:spLocks noChangeAspect="1"/>
                </p:cNvSpPr>
                <p:nvPr/>
              </p:nvSpPr>
              <p:spPr bwMode="auto">
                <a:xfrm>
                  <a:off x="1138" y="1626"/>
                  <a:ext cx="110" cy="106"/>
                </a:xfrm>
                <a:custGeom>
                  <a:avLst/>
                  <a:gdLst/>
                  <a:ahLst/>
                  <a:cxnLst>
                    <a:cxn ang="0">
                      <a:pos x="110" y="0"/>
                    </a:cxn>
                    <a:cxn ang="0">
                      <a:pos x="24" y="68"/>
                    </a:cxn>
                    <a:cxn ang="0">
                      <a:pos x="0" y="106"/>
                    </a:cxn>
                    <a:cxn ang="0">
                      <a:pos x="84" y="42"/>
                    </a:cxn>
                    <a:cxn ang="0">
                      <a:pos x="110" y="0"/>
                    </a:cxn>
                  </a:cxnLst>
                  <a:rect l="0" t="0" r="r" b="b"/>
                  <a:pathLst>
                    <a:path w="110" h="106">
                      <a:moveTo>
                        <a:pt x="110" y="0"/>
                      </a:moveTo>
                      <a:lnTo>
                        <a:pt x="24" y="68"/>
                      </a:lnTo>
                      <a:lnTo>
                        <a:pt x="0" y="106"/>
                      </a:lnTo>
                      <a:lnTo>
                        <a:pt x="84" y="42"/>
                      </a:lnTo>
                      <a:lnTo>
                        <a:pt x="110" y="0"/>
                      </a:lnTo>
                      <a:close/>
                    </a:path>
                  </a:pathLst>
                </a:custGeom>
                <a:solidFill>
                  <a:srgbClr val="0000C8"/>
                </a:solidFill>
                <a:ln w="0">
                  <a:solidFill>
                    <a:srgbClr val="0000C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45" name="Freeform 1313"/>
                <p:cNvSpPr>
                  <a:spLocks noChangeAspect="1"/>
                </p:cNvSpPr>
                <p:nvPr/>
              </p:nvSpPr>
              <p:spPr bwMode="auto">
                <a:xfrm>
                  <a:off x="1138" y="1626"/>
                  <a:ext cx="110" cy="106"/>
                </a:xfrm>
                <a:custGeom>
                  <a:avLst/>
                  <a:gdLst/>
                  <a:ahLst/>
                  <a:cxnLst>
                    <a:cxn ang="0">
                      <a:pos x="110" y="0"/>
                    </a:cxn>
                    <a:cxn ang="0">
                      <a:pos x="24" y="68"/>
                    </a:cxn>
                    <a:cxn ang="0">
                      <a:pos x="0" y="106"/>
                    </a:cxn>
                    <a:cxn ang="0">
                      <a:pos x="84" y="42"/>
                    </a:cxn>
                    <a:cxn ang="0">
                      <a:pos x="110" y="0"/>
                    </a:cxn>
                  </a:cxnLst>
                  <a:rect l="0" t="0" r="r" b="b"/>
                  <a:pathLst>
                    <a:path w="110" h="106">
                      <a:moveTo>
                        <a:pt x="110" y="0"/>
                      </a:moveTo>
                      <a:lnTo>
                        <a:pt x="24" y="68"/>
                      </a:lnTo>
                      <a:lnTo>
                        <a:pt x="0" y="106"/>
                      </a:lnTo>
                      <a:lnTo>
                        <a:pt x="84" y="42"/>
                      </a:lnTo>
                      <a:lnTo>
                        <a:pt x="11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46" name="Freeform 1314"/>
                <p:cNvSpPr>
                  <a:spLocks noChangeAspect="1"/>
                </p:cNvSpPr>
                <p:nvPr/>
              </p:nvSpPr>
              <p:spPr bwMode="auto">
                <a:xfrm>
                  <a:off x="1112" y="1668"/>
                  <a:ext cx="110" cy="112"/>
                </a:xfrm>
                <a:custGeom>
                  <a:avLst/>
                  <a:gdLst/>
                  <a:ahLst/>
                  <a:cxnLst>
                    <a:cxn ang="0">
                      <a:pos x="110" y="0"/>
                    </a:cxn>
                    <a:cxn ang="0">
                      <a:pos x="26" y="64"/>
                    </a:cxn>
                    <a:cxn ang="0">
                      <a:pos x="0" y="112"/>
                    </a:cxn>
                    <a:cxn ang="0">
                      <a:pos x="86" y="60"/>
                    </a:cxn>
                    <a:cxn ang="0">
                      <a:pos x="110" y="0"/>
                    </a:cxn>
                  </a:cxnLst>
                  <a:rect l="0" t="0" r="r" b="b"/>
                  <a:pathLst>
                    <a:path w="110" h="112">
                      <a:moveTo>
                        <a:pt x="110" y="0"/>
                      </a:moveTo>
                      <a:lnTo>
                        <a:pt x="26" y="64"/>
                      </a:lnTo>
                      <a:lnTo>
                        <a:pt x="0" y="112"/>
                      </a:lnTo>
                      <a:lnTo>
                        <a:pt x="86" y="60"/>
                      </a:lnTo>
                      <a:lnTo>
                        <a:pt x="110" y="0"/>
                      </a:lnTo>
                      <a:close/>
                    </a:path>
                  </a:pathLst>
                </a:custGeom>
                <a:solidFill>
                  <a:srgbClr val="0000E5"/>
                </a:solidFill>
                <a:ln w="0">
                  <a:solidFill>
                    <a:srgbClr val="0000E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47" name="Freeform 1315"/>
                <p:cNvSpPr>
                  <a:spLocks noChangeAspect="1"/>
                </p:cNvSpPr>
                <p:nvPr/>
              </p:nvSpPr>
              <p:spPr bwMode="auto">
                <a:xfrm>
                  <a:off x="1112" y="1668"/>
                  <a:ext cx="110" cy="112"/>
                </a:xfrm>
                <a:custGeom>
                  <a:avLst/>
                  <a:gdLst/>
                  <a:ahLst/>
                  <a:cxnLst>
                    <a:cxn ang="0">
                      <a:pos x="110" y="0"/>
                    </a:cxn>
                    <a:cxn ang="0">
                      <a:pos x="26" y="64"/>
                    </a:cxn>
                    <a:cxn ang="0">
                      <a:pos x="0" y="112"/>
                    </a:cxn>
                    <a:cxn ang="0">
                      <a:pos x="86" y="60"/>
                    </a:cxn>
                    <a:cxn ang="0">
                      <a:pos x="110" y="0"/>
                    </a:cxn>
                  </a:cxnLst>
                  <a:rect l="0" t="0" r="r" b="b"/>
                  <a:pathLst>
                    <a:path w="110" h="112">
                      <a:moveTo>
                        <a:pt x="110" y="0"/>
                      </a:moveTo>
                      <a:lnTo>
                        <a:pt x="26" y="64"/>
                      </a:lnTo>
                      <a:lnTo>
                        <a:pt x="0" y="112"/>
                      </a:lnTo>
                      <a:lnTo>
                        <a:pt x="86" y="60"/>
                      </a:lnTo>
                      <a:lnTo>
                        <a:pt x="11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48" name="Freeform 1316"/>
                <p:cNvSpPr>
                  <a:spLocks noChangeAspect="1"/>
                </p:cNvSpPr>
                <p:nvPr/>
              </p:nvSpPr>
              <p:spPr bwMode="auto">
                <a:xfrm>
                  <a:off x="1088" y="1728"/>
                  <a:ext cx="110" cy="116"/>
                </a:xfrm>
                <a:custGeom>
                  <a:avLst/>
                  <a:gdLst/>
                  <a:ahLst/>
                  <a:cxnLst>
                    <a:cxn ang="0">
                      <a:pos x="110" y="0"/>
                    </a:cxn>
                    <a:cxn ang="0">
                      <a:pos x="24" y="52"/>
                    </a:cxn>
                    <a:cxn ang="0">
                      <a:pos x="0" y="116"/>
                    </a:cxn>
                    <a:cxn ang="0">
                      <a:pos x="84" y="86"/>
                    </a:cxn>
                    <a:cxn ang="0">
                      <a:pos x="110" y="0"/>
                    </a:cxn>
                  </a:cxnLst>
                  <a:rect l="0" t="0" r="r" b="b"/>
                  <a:pathLst>
                    <a:path w="110" h="116">
                      <a:moveTo>
                        <a:pt x="110" y="0"/>
                      </a:moveTo>
                      <a:lnTo>
                        <a:pt x="24" y="52"/>
                      </a:lnTo>
                      <a:lnTo>
                        <a:pt x="0" y="116"/>
                      </a:lnTo>
                      <a:lnTo>
                        <a:pt x="84" y="86"/>
                      </a:lnTo>
                      <a:lnTo>
                        <a:pt x="110" y="0"/>
                      </a:lnTo>
                      <a:close/>
                    </a:path>
                  </a:pathLst>
                </a:custGeom>
                <a:solidFill>
                  <a:srgbClr val="0A00F3"/>
                </a:solidFill>
                <a:ln w="0">
                  <a:solidFill>
                    <a:srgbClr val="0A00F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49" name="Freeform 1317"/>
                <p:cNvSpPr>
                  <a:spLocks noChangeAspect="1"/>
                </p:cNvSpPr>
                <p:nvPr/>
              </p:nvSpPr>
              <p:spPr bwMode="auto">
                <a:xfrm>
                  <a:off x="1088" y="1728"/>
                  <a:ext cx="110" cy="116"/>
                </a:xfrm>
                <a:custGeom>
                  <a:avLst/>
                  <a:gdLst/>
                  <a:ahLst/>
                  <a:cxnLst>
                    <a:cxn ang="0">
                      <a:pos x="110" y="0"/>
                    </a:cxn>
                    <a:cxn ang="0">
                      <a:pos x="24" y="52"/>
                    </a:cxn>
                    <a:cxn ang="0">
                      <a:pos x="0" y="116"/>
                    </a:cxn>
                    <a:cxn ang="0">
                      <a:pos x="84" y="86"/>
                    </a:cxn>
                    <a:cxn ang="0">
                      <a:pos x="110" y="0"/>
                    </a:cxn>
                  </a:cxnLst>
                  <a:rect l="0" t="0" r="r" b="b"/>
                  <a:pathLst>
                    <a:path w="110" h="116">
                      <a:moveTo>
                        <a:pt x="110" y="0"/>
                      </a:moveTo>
                      <a:lnTo>
                        <a:pt x="24" y="52"/>
                      </a:lnTo>
                      <a:lnTo>
                        <a:pt x="0" y="116"/>
                      </a:lnTo>
                      <a:lnTo>
                        <a:pt x="84" y="86"/>
                      </a:lnTo>
                      <a:lnTo>
                        <a:pt x="11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50" name="Freeform 1318"/>
                <p:cNvSpPr>
                  <a:spLocks noChangeAspect="1"/>
                </p:cNvSpPr>
                <p:nvPr/>
              </p:nvSpPr>
              <p:spPr bwMode="auto">
                <a:xfrm>
                  <a:off x="1064" y="1814"/>
                  <a:ext cx="108" cy="94"/>
                </a:xfrm>
                <a:custGeom>
                  <a:avLst/>
                  <a:gdLst/>
                  <a:ahLst/>
                  <a:cxnLst>
                    <a:cxn ang="0">
                      <a:pos x="108" y="0"/>
                    </a:cxn>
                    <a:cxn ang="0">
                      <a:pos x="24" y="30"/>
                    </a:cxn>
                    <a:cxn ang="0">
                      <a:pos x="0" y="94"/>
                    </a:cxn>
                    <a:cxn ang="0">
                      <a:pos x="82" y="92"/>
                    </a:cxn>
                    <a:cxn ang="0">
                      <a:pos x="108" y="0"/>
                    </a:cxn>
                  </a:cxnLst>
                  <a:rect l="0" t="0" r="r" b="b"/>
                  <a:pathLst>
                    <a:path w="108" h="94">
                      <a:moveTo>
                        <a:pt x="108" y="0"/>
                      </a:moveTo>
                      <a:lnTo>
                        <a:pt x="24" y="30"/>
                      </a:lnTo>
                      <a:lnTo>
                        <a:pt x="0" y="94"/>
                      </a:lnTo>
                      <a:lnTo>
                        <a:pt x="82" y="92"/>
                      </a:lnTo>
                      <a:lnTo>
                        <a:pt x="108" y="0"/>
                      </a:lnTo>
                      <a:close/>
                    </a:path>
                  </a:pathLst>
                </a:custGeom>
                <a:solidFill>
                  <a:srgbClr val="1E00F1"/>
                </a:solidFill>
                <a:ln w="0">
                  <a:solidFill>
                    <a:srgbClr val="1E00F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51" name="Freeform 1319"/>
                <p:cNvSpPr>
                  <a:spLocks noChangeAspect="1"/>
                </p:cNvSpPr>
                <p:nvPr/>
              </p:nvSpPr>
              <p:spPr bwMode="auto">
                <a:xfrm>
                  <a:off x="1064" y="1814"/>
                  <a:ext cx="108" cy="94"/>
                </a:xfrm>
                <a:custGeom>
                  <a:avLst/>
                  <a:gdLst/>
                  <a:ahLst/>
                  <a:cxnLst>
                    <a:cxn ang="0">
                      <a:pos x="108" y="0"/>
                    </a:cxn>
                    <a:cxn ang="0">
                      <a:pos x="24" y="30"/>
                    </a:cxn>
                    <a:cxn ang="0">
                      <a:pos x="0" y="94"/>
                    </a:cxn>
                    <a:cxn ang="0">
                      <a:pos x="82" y="92"/>
                    </a:cxn>
                    <a:cxn ang="0">
                      <a:pos x="108" y="0"/>
                    </a:cxn>
                  </a:cxnLst>
                  <a:rect l="0" t="0" r="r" b="b"/>
                  <a:pathLst>
                    <a:path w="108" h="94">
                      <a:moveTo>
                        <a:pt x="108" y="0"/>
                      </a:moveTo>
                      <a:lnTo>
                        <a:pt x="24" y="30"/>
                      </a:lnTo>
                      <a:lnTo>
                        <a:pt x="0" y="94"/>
                      </a:lnTo>
                      <a:lnTo>
                        <a:pt x="82" y="92"/>
                      </a:lnTo>
                      <a:lnTo>
                        <a:pt x="108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52" name="Freeform 1320"/>
                <p:cNvSpPr>
                  <a:spLocks noChangeAspect="1"/>
                </p:cNvSpPr>
                <p:nvPr/>
              </p:nvSpPr>
              <p:spPr bwMode="auto">
                <a:xfrm>
                  <a:off x="1038" y="1906"/>
                  <a:ext cx="108" cy="84"/>
                </a:xfrm>
                <a:custGeom>
                  <a:avLst/>
                  <a:gdLst/>
                  <a:ahLst/>
                  <a:cxnLst>
                    <a:cxn ang="0">
                      <a:pos x="108" y="0"/>
                    </a:cxn>
                    <a:cxn ang="0">
                      <a:pos x="26" y="2"/>
                    </a:cxn>
                    <a:cxn ang="0">
                      <a:pos x="0" y="62"/>
                    </a:cxn>
                    <a:cxn ang="0">
                      <a:pos x="82" y="84"/>
                    </a:cxn>
                    <a:cxn ang="0">
                      <a:pos x="108" y="0"/>
                    </a:cxn>
                  </a:cxnLst>
                  <a:rect l="0" t="0" r="r" b="b"/>
                  <a:pathLst>
                    <a:path w="108" h="84">
                      <a:moveTo>
                        <a:pt x="108" y="0"/>
                      </a:moveTo>
                      <a:lnTo>
                        <a:pt x="26" y="2"/>
                      </a:lnTo>
                      <a:lnTo>
                        <a:pt x="0" y="62"/>
                      </a:lnTo>
                      <a:lnTo>
                        <a:pt x="82" y="84"/>
                      </a:lnTo>
                      <a:lnTo>
                        <a:pt x="108" y="0"/>
                      </a:lnTo>
                      <a:close/>
                    </a:path>
                  </a:pathLst>
                </a:custGeom>
                <a:solidFill>
                  <a:srgbClr val="2508EB"/>
                </a:solidFill>
                <a:ln w="0">
                  <a:solidFill>
                    <a:srgbClr val="2508E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53" name="Freeform 1321"/>
                <p:cNvSpPr>
                  <a:spLocks noChangeAspect="1"/>
                </p:cNvSpPr>
                <p:nvPr/>
              </p:nvSpPr>
              <p:spPr bwMode="auto">
                <a:xfrm>
                  <a:off x="1038" y="1906"/>
                  <a:ext cx="108" cy="84"/>
                </a:xfrm>
                <a:custGeom>
                  <a:avLst/>
                  <a:gdLst/>
                  <a:ahLst/>
                  <a:cxnLst>
                    <a:cxn ang="0">
                      <a:pos x="108" y="0"/>
                    </a:cxn>
                    <a:cxn ang="0">
                      <a:pos x="26" y="2"/>
                    </a:cxn>
                    <a:cxn ang="0">
                      <a:pos x="0" y="62"/>
                    </a:cxn>
                    <a:cxn ang="0">
                      <a:pos x="82" y="84"/>
                    </a:cxn>
                    <a:cxn ang="0">
                      <a:pos x="108" y="0"/>
                    </a:cxn>
                  </a:cxnLst>
                  <a:rect l="0" t="0" r="r" b="b"/>
                  <a:pathLst>
                    <a:path w="108" h="84">
                      <a:moveTo>
                        <a:pt x="108" y="0"/>
                      </a:moveTo>
                      <a:lnTo>
                        <a:pt x="26" y="2"/>
                      </a:lnTo>
                      <a:lnTo>
                        <a:pt x="0" y="62"/>
                      </a:lnTo>
                      <a:lnTo>
                        <a:pt x="82" y="84"/>
                      </a:lnTo>
                      <a:lnTo>
                        <a:pt x="108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54" name="Freeform 1322"/>
                <p:cNvSpPr>
                  <a:spLocks noChangeAspect="1"/>
                </p:cNvSpPr>
                <p:nvPr/>
              </p:nvSpPr>
              <p:spPr bwMode="auto">
                <a:xfrm>
                  <a:off x="1014" y="1968"/>
                  <a:ext cx="106" cy="86"/>
                </a:xfrm>
                <a:custGeom>
                  <a:avLst/>
                  <a:gdLst/>
                  <a:ahLst/>
                  <a:cxnLst>
                    <a:cxn ang="0">
                      <a:pos x="106" y="22"/>
                    </a:cxn>
                    <a:cxn ang="0">
                      <a:pos x="24" y="0"/>
                    </a:cxn>
                    <a:cxn ang="0">
                      <a:pos x="0" y="44"/>
                    </a:cxn>
                    <a:cxn ang="0">
                      <a:pos x="80" y="86"/>
                    </a:cxn>
                    <a:cxn ang="0">
                      <a:pos x="106" y="22"/>
                    </a:cxn>
                  </a:cxnLst>
                  <a:rect l="0" t="0" r="r" b="b"/>
                  <a:pathLst>
                    <a:path w="106" h="86">
                      <a:moveTo>
                        <a:pt x="106" y="22"/>
                      </a:moveTo>
                      <a:lnTo>
                        <a:pt x="24" y="0"/>
                      </a:lnTo>
                      <a:lnTo>
                        <a:pt x="0" y="44"/>
                      </a:lnTo>
                      <a:lnTo>
                        <a:pt x="80" y="86"/>
                      </a:lnTo>
                      <a:lnTo>
                        <a:pt x="106" y="22"/>
                      </a:lnTo>
                      <a:close/>
                    </a:path>
                  </a:pathLst>
                </a:custGeom>
                <a:solidFill>
                  <a:srgbClr val="1E23DF"/>
                </a:solidFill>
                <a:ln w="0">
                  <a:solidFill>
                    <a:srgbClr val="1E23D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55" name="Freeform 1323"/>
                <p:cNvSpPr>
                  <a:spLocks noChangeAspect="1"/>
                </p:cNvSpPr>
                <p:nvPr/>
              </p:nvSpPr>
              <p:spPr bwMode="auto">
                <a:xfrm>
                  <a:off x="1014" y="1968"/>
                  <a:ext cx="106" cy="86"/>
                </a:xfrm>
                <a:custGeom>
                  <a:avLst/>
                  <a:gdLst/>
                  <a:ahLst/>
                  <a:cxnLst>
                    <a:cxn ang="0">
                      <a:pos x="106" y="22"/>
                    </a:cxn>
                    <a:cxn ang="0">
                      <a:pos x="24" y="0"/>
                    </a:cxn>
                    <a:cxn ang="0">
                      <a:pos x="0" y="44"/>
                    </a:cxn>
                    <a:cxn ang="0">
                      <a:pos x="80" y="86"/>
                    </a:cxn>
                    <a:cxn ang="0">
                      <a:pos x="106" y="22"/>
                    </a:cxn>
                  </a:cxnLst>
                  <a:rect l="0" t="0" r="r" b="b"/>
                  <a:pathLst>
                    <a:path w="106" h="86">
                      <a:moveTo>
                        <a:pt x="106" y="22"/>
                      </a:moveTo>
                      <a:lnTo>
                        <a:pt x="24" y="0"/>
                      </a:lnTo>
                      <a:lnTo>
                        <a:pt x="0" y="44"/>
                      </a:lnTo>
                      <a:lnTo>
                        <a:pt x="80" y="86"/>
                      </a:lnTo>
                      <a:lnTo>
                        <a:pt x="10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56" name="Freeform 1324"/>
                <p:cNvSpPr>
                  <a:spLocks noChangeAspect="1"/>
                </p:cNvSpPr>
                <p:nvPr/>
              </p:nvSpPr>
              <p:spPr bwMode="auto">
                <a:xfrm>
                  <a:off x="988" y="2012"/>
                  <a:ext cx="106" cy="76"/>
                </a:xfrm>
                <a:custGeom>
                  <a:avLst/>
                  <a:gdLst/>
                  <a:ahLst/>
                  <a:cxnLst>
                    <a:cxn ang="0">
                      <a:pos x="106" y="42"/>
                    </a:cxn>
                    <a:cxn ang="0">
                      <a:pos x="26" y="0"/>
                    </a:cxn>
                    <a:cxn ang="0">
                      <a:pos x="0" y="22"/>
                    </a:cxn>
                    <a:cxn ang="0">
                      <a:pos x="80" y="76"/>
                    </a:cxn>
                    <a:cxn ang="0">
                      <a:pos x="106" y="42"/>
                    </a:cxn>
                  </a:cxnLst>
                  <a:rect l="0" t="0" r="r" b="b"/>
                  <a:pathLst>
                    <a:path w="106" h="76">
                      <a:moveTo>
                        <a:pt x="106" y="42"/>
                      </a:moveTo>
                      <a:lnTo>
                        <a:pt x="26" y="0"/>
                      </a:lnTo>
                      <a:lnTo>
                        <a:pt x="0" y="22"/>
                      </a:lnTo>
                      <a:lnTo>
                        <a:pt x="80" y="76"/>
                      </a:lnTo>
                      <a:lnTo>
                        <a:pt x="106" y="42"/>
                      </a:lnTo>
                      <a:close/>
                    </a:path>
                  </a:pathLst>
                </a:custGeom>
                <a:solidFill>
                  <a:srgbClr val="005DB1"/>
                </a:solidFill>
                <a:ln w="0">
                  <a:solidFill>
                    <a:srgbClr val="005DB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57" name="Freeform 1325"/>
                <p:cNvSpPr>
                  <a:spLocks noChangeAspect="1"/>
                </p:cNvSpPr>
                <p:nvPr/>
              </p:nvSpPr>
              <p:spPr bwMode="auto">
                <a:xfrm>
                  <a:off x="988" y="2012"/>
                  <a:ext cx="106" cy="76"/>
                </a:xfrm>
                <a:custGeom>
                  <a:avLst/>
                  <a:gdLst/>
                  <a:ahLst/>
                  <a:cxnLst>
                    <a:cxn ang="0">
                      <a:pos x="106" y="42"/>
                    </a:cxn>
                    <a:cxn ang="0">
                      <a:pos x="26" y="0"/>
                    </a:cxn>
                    <a:cxn ang="0">
                      <a:pos x="0" y="22"/>
                    </a:cxn>
                    <a:cxn ang="0">
                      <a:pos x="80" y="76"/>
                    </a:cxn>
                    <a:cxn ang="0">
                      <a:pos x="106" y="42"/>
                    </a:cxn>
                  </a:cxnLst>
                  <a:rect l="0" t="0" r="r" b="b"/>
                  <a:pathLst>
                    <a:path w="106" h="76">
                      <a:moveTo>
                        <a:pt x="106" y="42"/>
                      </a:moveTo>
                      <a:lnTo>
                        <a:pt x="26" y="0"/>
                      </a:lnTo>
                      <a:lnTo>
                        <a:pt x="0" y="22"/>
                      </a:lnTo>
                      <a:lnTo>
                        <a:pt x="80" y="76"/>
                      </a:lnTo>
                      <a:lnTo>
                        <a:pt x="106" y="4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58" name="Freeform 1326"/>
                <p:cNvSpPr>
                  <a:spLocks noChangeAspect="1"/>
                </p:cNvSpPr>
                <p:nvPr/>
              </p:nvSpPr>
              <p:spPr bwMode="auto">
                <a:xfrm>
                  <a:off x="2004" y="1490"/>
                  <a:ext cx="94" cy="40"/>
                </a:xfrm>
                <a:custGeom>
                  <a:avLst/>
                  <a:gdLst/>
                  <a:ahLst/>
                  <a:cxnLst>
                    <a:cxn ang="0">
                      <a:pos x="94" y="32"/>
                    </a:cxn>
                    <a:cxn ang="0">
                      <a:pos x="14" y="0"/>
                    </a:cxn>
                    <a:cxn ang="0">
                      <a:pos x="0" y="10"/>
                    </a:cxn>
                    <a:cxn ang="0">
                      <a:pos x="80" y="40"/>
                    </a:cxn>
                    <a:cxn ang="0">
                      <a:pos x="94" y="32"/>
                    </a:cxn>
                  </a:cxnLst>
                  <a:rect l="0" t="0" r="r" b="b"/>
                  <a:pathLst>
                    <a:path w="94" h="40">
                      <a:moveTo>
                        <a:pt x="94" y="32"/>
                      </a:moveTo>
                      <a:lnTo>
                        <a:pt x="14" y="0"/>
                      </a:lnTo>
                      <a:lnTo>
                        <a:pt x="0" y="10"/>
                      </a:lnTo>
                      <a:lnTo>
                        <a:pt x="80" y="40"/>
                      </a:lnTo>
                      <a:lnTo>
                        <a:pt x="94" y="32"/>
                      </a:lnTo>
                      <a:close/>
                    </a:path>
                  </a:pathLst>
                </a:custGeom>
                <a:solidFill>
                  <a:srgbClr val="00896F"/>
                </a:solidFill>
                <a:ln w="0">
                  <a:solidFill>
                    <a:srgbClr val="0089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59" name="Freeform 1327"/>
                <p:cNvSpPr>
                  <a:spLocks noChangeAspect="1"/>
                </p:cNvSpPr>
                <p:nvPr/>
              </p:nvSpPr>
              <p:spPr bwMode="auto">
                <a:xfrm>
                  <a:off x="2004" y="1490"/>
                  <a:ext cx="94" cy="40"/>
                </a:xfrm>
                <a:custGeom>
                  <a:avLst/>
                  <a:gdLst/>
                  <a:ahLst/>
                  <a:cxnLst>
                    <a:cxn ang="0">
                      <a:pos x="94" y="32"/>
                    </a:cxn>
                    <a:cxn ang="0">
                      <a:pos x="14" y="0"/>
                    </a:cxn>
                    <a:cxn ang="0">
                      <a:pos x="0" y="10"/>
                    </a:cxn>
                    <a:cxn ang="0">
                      <a:pos x="80" y="40"/>
                    </a:cxn>
                    <a:cxn ang="0">
                      <a:pos x="94" y="32"/>
                    </a:cxn>
                  </a:cxnLst>
                  <a:rect l="0" t="0" r="r" b="b"/>
                  <a:pathLst>
                    <a:path w="94" h="40">
                      <a:moveTo>
                        <a:pt x="94" y="32"/>
                      </a:moveTo>
                      <a:lnTo>
                        <a:pt x="14" y="0"/>
                      </a:lnTo>
                      <a:lnTo>
                        <a:pt x="0" y="10"/>
                      </a:lnTo>
                      <a:lnTo>
                        <a:pt x="80" y="40"/>
                      </a:lnTo>
                      <a:lnTo>
                        <a:pt x="94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60" name="Freeform 1328"/>
                <p:cNvSpPr>
                  <a:spLocks noChangeAspect="1"/>
                </p:cNvSpPr>
                <p:nvPr/>
              </p:nvSpPr>
              <p:spPr bwMode="auto">
                <a:xfrm>
                  <a:off x="1988" y="1500"/>
                  <a:ext cx="96" cy="40"/>
                </a:xfrm>
                <a:custGeom>
                  <a:avLst/>
                  <a:gdLst/>
                  <a:ahLst/>
                  <a:cxnLst>
                    <a:cxn ang="0">
                      <a:pos x="96" y="30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80" y="40"/>
                    </a:cxn>
                    <a:cxn ang="0">
                      <a:pos x="96" y="30"/>
                    </a:cxn>
                  </a:cxnLst>
                  <a:rect l="0" t="0" r="r" b="b"/>
                  <a:pathLst>
                    <a:path w="96" h="40">
                      <a:moveTo>
                        <a:pt x="96" y="30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80" y="40"/>
                      </a:lnTo>
                      <a:lnTo>
                        <a:pt x="96" y="30"/>
                      </a:lnTo>
                      <a:close/>
                    </a:path>
                  </a:pathLst>
                </a:custGeom>
                <a:solidFill>
                  <a:srgbClr val="00896F"/>
                </a:solidFill>
                <a:ln w="0">
                  <a:solidFill>
                    <a:srgbClr val="0089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61" name="Freeform 1329"/>
                <p:cNvSpPr>
                  <a:spLocks noChangeAspect="1"/>
                </p:cNvSpPr>
                <p:nvPr/>
              </p:nvSpPr>
              <p:spPr bwMode="auto">
                <a:xfrm>
                  <a:off x="1988" y="1500"/>
                  <a:ext cx="96" cy="40"/>
                </a:xfrm>
                <a:custGeom>
                  <a:avLst/>
                  <a:gdLst/>
                  <a:ahLst/>
                  <a:cxnLst>
                    <a:cxn ang="0">
                      <a:pos x="96" y="30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80" y="40"/>
                    </a:cxn>
                    <a:cxn ang="0">
                      <a:pos x="96" y="30"/>
                    </a:cxn>
                  </a:cxnLst>
                  <a:rect l="0" t="0" r="r" b="b"/>
                  <a:pathLst>
                    <a:path w="96" h="40">
                      <a:moveTo>
                        <a:pt x="96" y="30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80" y="40"/>
                      </a:lnTo>
                      <a:lnTo>
                        <a:pt x="96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62" name="Freeform 1330"/>
                <p:cNvSpPr>
                  <a:spLocks noChangeAspect="1"/>
                </p:cNvSpPr>
                <p:nvPr/>
              </p:nvSpPr>
              <p:spPr bwMode="auto">
                <a:xfrm>
                  <a:off x="1974" y="1508"/>
                  <a:ext cx="94" cy="42"/>
                </a:xfrm>
                <a:custGeom>
                  <a:avLst/>
                  <a:gdLst/>
                  <a:ahLst/>
                  <a:cxnLst>
                    <a:cxn ang="0">
                      <a:pos x="94" y="32"/>
                    </a:cxn>
                    <a:cxn ang="0">
                      <a:pos x="14" y="0"/>
                    </a:cxn>
                    <a:cxn ang="0">
                      <a:pos x="0" y="10"/>
                    </a:cxn>
                    <a:cxn ang="0">
                      <a:pos x="80" y="42"/>
                    </a:cxn>
                    <a:cxn ang="0">
                      <a:pos x="94" y="32"/>
                    </a:cxn>
                  </a:cxnLst>
                  <a:rect l="0" t="0" r="r" b="b"/>
                  <a:pathLst>
                    <a:path w="94" h="42">
                      <a:moveTo>
                        <a:pt x="94" y="32"/>
                      </a:moveTo>
                      <a:lnTo>
                        <a:pt x="14" y="0"/>
                      </a:lnTo>
                      <a:lnTo>
                        <a:pt x="0" y="10"/>
                      </a:lnTo>
                      <a:lnTo>
                        <a:pt x="80" y="42"/>
                      </a:lnTo>
                      <a:lnTo>
                        <a:pt x="94" y="32"/>
                      </a:lnTo>
                      <a:close/>
                    </a:path>
                  </a:pathLst>
                </a:custGeom>
                <a:solidFill>
                  <a:srgbClr val="00896F"/>
                </a:solidFill>
                <a:ln w="0">
                  <a:solidFill>
                    <a:srgbClr val="0089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63" name="Freeform 1331"/>
                <p:cNvSpPr>
                  <a:spLocks noChangeAspect="1"/>
                </p:cNvSpPr>
                <p:nvPr/>
              </p:nvSpPr>
              <p:spPr bwMode="auto">
                <a:xfrm>
                  <a:off x="1974" y="1508"/>
                  <a:ext cx="94" cy="42"/>
                </a:xfrm>
                <a:custGeom>
                  <a:avLst/>
                  <a:gdLst/>
                  <a:ahLst/>
                  <a:cxnLst>
                    <a:cxn ang="0">
                      <a:pos x="94" y="32"/>
                    </a:cxn>
                    <a:cxn ang="0">
                      <a:pos x="14" y="0"/>
                    </a:cxn>
                    <a:cxn ang="0">
                      <a:pos x="0" y="10"/>
                    </a:cxn>
                    <a:cxn ang="0">
                      <a:pos x="80" y="42"/>
                    </a:cxn>
                    <a:cxn ang="0">
                      <a:pos x="94" y="32"/>
                    </a:cxn>
                  </a:cxnLst>
                  <a:rect l="0" t="0" r="r" b="b"/>
                  <a:pathLst>
                    <a:path w="94" h="42">
                      <a:moveTo>
                        <a:pt x="94" y="32"/>
                      </a:moveTo>
                      <a:lnTo>
                        <a:pt x="14" y="0"/>
                      </a:lnTo>
                      <a:lnTo>
                        <a:pt x="0" y="10"/>
                      </a:lnTo>
                      <a:lnTo>
                        <a:pt x="80" y="42"/>
                      </a:lnTo>
                      <a:lnTo>
                        <a:pt x="94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64" name="Freeform 1332"/>
                <p:cNvSpPr>
                  <a:spLocks noChangeAspect="1"/>
                </p:cNvSpPr>
                <p:nvPr/>
              </p:nvSpPr>
              <p:spPr bwMode="auto">
                <a:xfrm>
                  <a:off x="1960" y="1518"/>
                  <a:ext cx="94" cy="42"/>
                </a:xfrm>
                <a:custGeom>
                  <a:avLst/>
                  <a:gdLst/>
                  <a:ahLst/>
                  <a:cxnLst>
                    <a:cxn ang="0">
                      <a:pos x="94" y="32"/>
                    </a:cxn>
                    <a:cxn ang="0">
                      <a:pos x="14" y="0"/>
                    </a:cxn>
                    <a:cxn ang="0">
                      <a:pos x="0" y="10"/>
                    </a:cxn>
                    <a:cxn ang="0">
                      <a:pos x="80" y="42"/>
                    </a:cxn>
                    <a:cxn ang="0">
                      <a:pos x="94" y="32"/>
                    </a:cxn>
                  </a:cxnLst>
                  <a:rect l="0" t="0" r="r" b="b"/>
                  <a:pathLst>
                    <a:path w="94" h="42">
                      <a:moveTo>
                        <a:pt x="94" y="32"/>
                      </a:moveTo>
                      <a:lnTo>
                        <a:pt x="14" y="0"/>
                      </a:lnTo>
                      <a:lnTo>
                        <a:pt x="0" y="10"/>
                      </a:lnTo>
                      <a:lnTo>
                        <a:pt x="80" y="42"/>
                      </a:lnTo>
                      <a:lnTo>
                        <a:pt x="94" y="32"/>
                      </a:lnTo>
                      <a:close/>
                    </a:path>
                  </a:pathLst>
                </a:custGeom>
                <a:solidFill>
                  <a:srgbClr val="008A6F"/>
                </a:solidFill>
                <a:ln w="0">
                  <a:solidFill>
                    <a:srgbClr val="008A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65" name="Freeform 1333"/>
                <p:cNvSpPr>
                  <a:spLocks noChangeAspect="1"/>
                </p:cNvSpPr>
                <p:nvPr/>
              </p:nvSpPr>
              <p:spPr bwMode="auto">
                <a:xfrm>
                  <a:off x="1960" y="1518"/>
                  <a:ext cx="94" cy="42"/>
                </a:xfrm>
                <a:custGeom>
                  <a:avLst/>
                  <a:gdLst/>
                  <a:ahLst/>
                  <a:cxnLst>
                    <a:cxn ang="0">
                      <a:pos x="94" y="32"/>
                    </a:cxn>
                    <a:cxn ang="0">
                      <a:pos x="14" y="0"/>
                    </a:cxn>
                    <a:cxn ang="0">
                      <a:pos x="0" y="10"/>
                    </a:cxn>
                    <a:cxn ang="0">
                      <a:pos x="80" y="42"/>
                    </a:cxn>
                    <a:cxn ang="0">
                      <a:pos x="94" y="32"/>
                    </a:cxn>
                  </a:cxnLst>
                  <a:rect l="0" t="0" r="r" b="b"/>
                  <a:pathLst>
                    <a:path w="94" h="42">
                      <a:moveTo>
                        <a:pt x="94" y="32"/>
                      </a:moveTo>
                      <a:lnTo>
                        <a:pt x="14" y="0"/>
                      </a:lnTo>
                      <a:lnTo>
                        <a:pt x="0" y="10"/>
                      </a:lnTo>
                      <a:lnTo>
                        <a:pt x="80" y="42"/>
                      </a:lnTo>
                      <a:lnTo>
                        <a:pt x="94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66" name="Freeform 1334"/>
                <p:cNvSpPr>
                  <a:spLocks noChangeAspect="1"/>
                </p:cNvSpPr>
                <p:nvPr/>
              </p:nvSpPr>
              <p:spPr bwMode="auto">
                <a:xfrm>
                  <a:off x="1944" y="1528"/>
                  <a:ext cx="96" cy="42"/>
                </a:xfrm>
                <a:custGeom>
                  <a:avLst/>
                  <a:gdLst/>
                  <a:ahLst/>
                  <a:cxnLst>
                    <a:cxn ang="0">
                      <a:pos x="96" y="32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80" y="42"/>
                    </a:cxn>
                    <a:cxn ang="0">
                      <a:pos x="96" y="32"/>
                    </a:cxn>
                  </a:cxnLst>
                  <a:rect l="0" t="0" r="r" b="b"/>
                  <a:pathLst>
                    <a:path w="96" h="42">
                      <a:moveTo>
                        <a:pt x="96" y="32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80" y="42"/>
                      </a:lnTo>
                      <a:lnTo>
                        <a:pt x="96" y="32"/>
                      </a:lnTo>
                      <a:close/>
                    </a:path>
                  </a:pathLst>
                </a:custGeom>
                <a:solidFill>
                  <a:srgbClr val="008A6E"/>
                </a:solidFill>
                <a:ln w="0">
                  <a:solidFill>
                    <a:srgbClr val="008A6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67" name="Freeform 1335"/>
                <p:cNvSpPr>
                  <a:spLocks noChangeAspect="1"/>
                </p:cNvSpPr>
                <p:nvPr/>
              </p:nvSpPr>
              <p:spPr bwMode="auto">
                <a:xfrm>
                  <a:off x="1944" y="1528"/>
                  <a:ext cx="96" cy="42"/>
                </a:xfrm>
                <a:custGeom>
                  <a:avLst/>
                  <a:gdLst/>
                  <a:ahLst/>
                  <a:cxnLst>
                    <a:cxn ang="0">
                      <a:pos x="96" y="32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80" y="42"/>
                    </a:cxn>
                    <a:cxn ang="0">
                      <a:pos x="96" y="32"/>
                    </a:cxn>
                  </a:cxnLst>
                  <a:rect l="0" t="0" r="r" b="b"/>
                  <a:pathLst>
                    <a:path w="96" h="42">
                      <a:moveTo>
                        <a:pt x="96" y="32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80" y="42"/>
                      </a:lnTo>
                      <a:lnTo>
                        <a:pt x="96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68" name="Freeform 1336"/>
                <p:cNvSpPr>
                  <a:spLocks noChangeAspect="1"/>
                </p:cNvSpPr>
                <p:nvPr/>
              </p:nvSpPr>
              <p:spPr bwMode="auto">
                <a:xfrm>
                  <a:off x="1928" y="1536"/>
                  <a:ext cx="96" cy="42"/>
                </a:xfrm>
                <a:custGeom>
                  <a:avLst/>
                  <a:gdLst/>
                  <a:ahLst/>
                  <a:cxnLst>
                    <a:cxn ang="0">
                      <a:pos x="96" y="34"/>
                    </a:cxn>
                    <a:cxn ang="0">
                      <a:pos x="16" y="0"/>
                    </a:cxn>
                    <a:cxn ang="0">
                      <a:pos x="0" y="10"/>
                    </a:cxn>
                    <a:cxn ang="0">
                      <a:pos x="82" y="42"/>
                    </a:cxn>
                    <a:cxn ang="0">
                      <a:pos x="96" y="34"/>
                    </a:cxn>
                  </a:cxnLst>
                  <a:rect l="0" t="0" r="r" b="b"/>
                  <a:pathLst>
                    <a:path w="96" h="42">
                      <a:moveTo>
                        <a:pt x="96" y="34"/>
                      </a:moveTo>
                      <a:lnTo>
                        <a:pt x="16" y="0"/>
                      </a:lnTo>
                      <a:lnTo>
                        <a:pt x="0" y="10"/>
                      </a:lnTo>
                      <a:lnTo>
                        <a:pt x="82" y="42"/>
                      </a:lnTo>
                      <a:lnTo>
                        <a:pt x="96" y="34"/>
                      </a:lnTo>
                      <a:close/>
                    </a:path>
                  </a:pathLst>
                </a:custGeom>
                <a:solidFill>
                  <a:srgbClr val="008A6E"/>
                </a:solidFill>
                <a:ln w="0">
                  <a:solidFill>
                    <a:srgbClr val="008A6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69" name="Freeform 1337"/>
                <p:cNvSpPr>
                  <a:spLocks noChangeAspect="1"/>
                </p:cNvSpPr>
                <p:nvPr/>
              </p:nvSpPr>
              <p:spPr bwMode="auto">
                <a:xfrm>
                  <a:off x="1928" y="1536"/>
                  <a:ext cx="96" cy="42"/>
                </a:xfrm>
                <a:custGeom>
                  <a:avLst/>
                  <a:gdLst/>
                  <a:ahLst/>
                  <a:cxnLst>
                    <a:cxn ang="0">
                      <a:pos x="96" y="34"/>
                    </a:cxn>
                    <a:cxn ang="0">
                      <a:pos x="16" y="0"/>
                    </a:cxn>
                    <a:cxn ang="0">
                      <a:pos x="0" y="10"/>
                    </a:cxn>
                    <a:cxn ang="0">
                      <a:pos x="82" y="42"/>
                    </a:cxn>
                    <a:cxn ang="0">
                      <a:pos x="96" y="34"/>
                    </a:cxn>
                  </a:cxnLst>
                  <a:rect l="0" t="0" r="r" b="b"/>
                  <a:pathLst>
                    <a:path w="96" h="42">
                      <a:moveTo>
                        <a:pt x="96" y="34"/>
                      </a:moveTo>
                      <a:lnTo>
                        <a:pt x="16" y="0"/>
                      </a:lnTo>
                      <a:lnTo>
                        <a:pt x="0" y="10"/>
                      </a:lnTo>
                      <a:lnTo>
                        <a:pt x="82" y="42"/>
                      </a:lnTo>
                      <a:lnTo>
                        <a:pt x="96" y="3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70" name="Freeform 1338"/>
                <p:cNvSpPr>
                  <a:spLocks noChangeAspect="1"/>
                </p:cNvSpPr>
                <p:nvPr/>
              </p:nvSpPr>
              <p:spPr bwMode="auto">
                <a:xfrm>
                  <a:off x="1914" y="1546"/>
                  <a:ext cx="96" cy="42"/>
                </a:xfrm>
                <a:custGeom>
                  <a:avLst/>
                  <a:gdLst/>
                  <a:ahLst/>
                  <a:cxnLst>
                    <a:cxn ang="0">
                      <a:pos x="96" y="32"/>
                    </a:cxn>
                    <a:cxn ang="0">
                      <a:pos x="14" y="0"/>
                    </a:cxn>
                    <a:cxn ang="0">
                      <a:pos x="0" y="10"/>
                    </a:cxn>
                    <a:cxn ang="0">
                      <a:pos x="80" y="42"/>
                    </a:cxn>
                    <a:cxn ang="0">
                      <a:pos x="96" y="32"/>
                    </a:cxn>
                  </a:cxnLst>
                  <a:rect l="0" t="0" r="r" b="b"/>
                  <a:pathLst>
                    <a:path w="96" h="42">
                      <a:moveTo>
                        <a:pt x="96" y="32"/>
                      </a:moveTo>
                      <a:lnTo>
                        <a:pt x="14" y="0"/>
                      </a:lnTo>
                      <a:lnTo>
                        <a:pt x="0" y="10"/>
                      </a:lnTo>
                      <a:lnTo>
                        <a:pt x="80" y="42"/>
                      </a:lnTo>
                      <a:lnTo>
                        <a:pt x="96" y="32"/>
                      </a:lnTo>
                      <a:close/>
                    </a:path>
                  </a:pathLst>
                </a:custGeom>
                <a:solidFill>
                  <a:srgbClr val="008A6C"/>
                </a:solidFill>
                <a:ln w="0">
                  <a:solidFill>
                    <a:srgbClr val="008A6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71" name="Freeform 1339"/>
                <p:cNvSpPr>
                  <a:spLocks noChangeAspect="1"/>
                </p:cNvSpPr>
                <p:nvPr/>
              </p:nvSpPr>
              <p:spPr bwMode="auto">
                <a:xfrm>
                  <a:off x="1914" y="1546"/>
                  <a:ext cx="96" cy="42"/>
                </a:xfrm>
                <a:custGeom>
                  <a:avLst/>
                  <a:gdLst/>
                  <a:ahLst/>
                  <a:cxnLst>
                    <a:cxn ang="0">
                      <a:pos x="96" y="32"/>
                    </a:cxn>
                    <a:cxn ang="0">
                      <a:pos x="14" y="0"/>
                    </a:cxn>
                    <a:cxn ang="0">
                      <a:pos x="0" y="10"/>
                    </a:cxn>
                    <a:cxn ang="0">
                      <a:pos x="80" y="42"/>
                    </a:cxn>
                    <a:cxn ang="0">
                      <a:pos x="96" y="32"/>
                    </a:cxn>
                  </a:cxnLst>
                  <a:rect l="0" t="0" r="r" b="b"/>
                  <a:pathLst>
                    <a:path w="96" h="42">
                      <a:moveTo>
                        <a:pt x="96" y="32"/>
                      </a:moveTo>
                      <a:lnTo>
                        <a:pt x="14" y="0"/>
                      </a:lnTo>
                      <a:lnTo>
                        <a:pt x="0" y="10"/>
                      </a:lnTo>
                      <a:lnTo>
                        <a:pt x="80" y="42"/>
                      </a:lnTo>
                      <a:lnTo>
                        <a:pt x="96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72" name="Freeform 1340"/>
                <p:cNvSpPr>
                  <a:spLocks noChangeAspect="1"/>
                </p:cNvSpPr>
                <p:nvPr/>
              </p:nvSpPr>
              <p:spPr bwMode="auto">
                <a:xfrm>
                  <a:off x="1898" y="1556"/>
                  <a:ext cx="96" cy="42"/>
                </a:xfrm>
                <a:custGeom>
                  <a:avLst/>
                  <a:gdLst/>
                  <a:ahLst/>
                  <a:cxnLst>
                    <a:cxn ang="0">
                      <a:pos x="96" y="32"/>
                    </a:cxn>
                    <a:cxn ang="0">
                      <a:pos x="16" y="0"/>
                    </a:cxn>
                    <a:cxn ang="0">
                      <a:pos x="0" y="10"/>
                    </a:cxn>
                    <a:cxn ang="0">
                      <a:pos x="82" y="42"/>
                    </a:cxn>
                    <a:cxn ang="0">
                      <a:pos x="96" y="32"/>
                    </a:cxn>
                  </a:cxnLst>
                  <a:rect l="0" t="0" r="r" b="b"/>
                  <a:pathLst>
                    <a:path w="96" h="42">
                      <a:moveTo>
                        <a:pt x="96" y="32"/>
                      </a:moveTo>
                      <a:lnTo>
                        <a:pt x="16" y="0"/>
                      </a:lnTo>
                      <a:lnTo>
                        <a:pt x="0" y="10"/>
                      </a:lnTo>
                      <a:lnTo>
                        <a:pt x="82" y="42"/>
                      </a:lnTo>
                      <a:lnTo>
                        <a:pt x="96" y="32"/>
                      </a:lnTo>
                      <a:close/>
                    </a:path>
                  </a:pathLst>
                </a:custGeom>
                <a:solidFill>
                  <a:srgbClr val="008B6B"/>
                </a:solidFill>
                <a:ln w="0">
                  <a:solidFill>
                    <a:srgbClr val="008B6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73" name="Freeform 1341"/>
                <p:cNvSpPr>
                  <a:spLocks noChangeAspect="1"/>
                </p:cNvSpPr>
                <p:nvPr/>
              </p:nvSpPr>
              <p:spPr bwMode="auto">
                <a:xfrm>
                  <a:off x="1898" y="1556"/>
                  <a:ext cx="96" cy="42"/>
                </a:xfrm>
                <a:custGeom>
                  <a:avLst/>
                  <a:gdLst/>
                  <a:ahLst/>
                  <a:cxnLst>
                    <a:cxn ang="0">
                      <a:pos x="96" y="32"/>
                    </a:cxn>
                    <a:cxn ang="0">
                      <a:pos x="16" y="0"/>
                    </a:cxn>
                    <a:cxn ang="0">
                      <a:pos x="0" y="10"/>
                    </a:cxn>
                    <a:cxn ang="0">
                      <a:pos x="82" y="42"/>
                    </a:cxn>
                    <a:cxn ang="0">
                      <a:pos x="96" y="32"/>
                    </a:cxn>
                  </a:cxnLst>
                  <a:rect l="0" t="0" r="r" b="b"/>
                  <a:pathLst>
                    <a:path w="96" h="42">
                      <a:moveTo>
                        <a:pt x="96" y="32"/>
                      </a:moveTo>
                      <a:lnTo>
                        <a:pt x="16" y="0"/>
                      </a:lnTo>
                      <a:lnTo>
                        <a:pt x="0" y="10"/>
                      </a:lnTo>
                      <a:lnTo>
                        <a:pt x="82" y="42"/>
                      </a:lnTo>
                      <a:lnTo>
                        <a:pt x="96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74" name="Freeform 1342"/>
                <p:cNvSpPr>
                  <a:spLocks noChangeAspect="1"/>
                </p:cNvSpPr>
                <p:nvPr/>
              </p:nvSpPr>
              <p:spPr bwMode="auto">
                <a:xfrm>
                  <a:off x="1882" y="1566"/>
                  <a:ext cx="98" cy="42"/>
                </a:xfrm>
                <a:custGeom>
                  <a:avLst/>
                  <a:gdLst/>
                  <a:ahLst/>
                  <a:cxnLst>
                    <a:cxn ang="0">
                      <a:pos x="98" y="32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82" y="42"/>
                    </a:cxn>
                    <a:cxn ang="0">
                      <a:pos x="98" y="32"/>
                    </a:cxn>
                  </a:cxnLst>
                  <a:rect l="0" t="0" r="r" b="b"/>
                  <a:pathLst>
                    <a:path w="98" h="42">
                      <a:moveTo>
                        <a:pt x="98" y="32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82" y="42"/>
                      </a:lnTo>
                      <a:lnTo>
                        <a:pt x="98" y="32"/>
                      </a:lnTo>
                      <a:close/>
                    </a:path>
                  </a:pathLst>
                </a:custGeom>
                <a:solidFill>
                  <a:srgbClr val="008B69"/>
                </a:solidFill>
                <a:ln w="0">
                  <a:solidFill>
                    <a:srgbClr val="008B6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75" name="Freeform 1343"/>
                <p:cNvSpPr>
                  <a:spLocks noChangeAspect="1"/>
                </p:cNvSpPr>
                <p:nvPr/>
              </p:nvSpPr>
              <p:spPr bwMode="auto">
                <a:xfrm>
                  <a:off x="1882" y="1566"/>
                  <a:ext cx="98" cy="42"/>
                </a:xfrm>
                <a:custGeom>
                  <a:avLst/>
                  <a:gdLst/>
                  <a:ahLst/>
                  <a:cxnLst>
                    <a:cxn ang="0">
                      <a:pos x="98" y="32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82" y="42"/>
                    </a:cxn>
                    <a:cxn ang="0">
                      <a:pos x="98" y="32"/>
                    </a:cxn>
                  </a:cxnLst>
                  <a:rect l="0" t="0" r="r" b="b"/>
                  <a:pathLst>
                    <a:path w="98" h="42">
                      <a:moveTo>
                        <a:pt x="98" y="32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82" y="42"/>
                      </a:lnTo>
                      <a:lnTo>
                        <a:pt x="98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76" name="Freeform 1344"/>
                <p:cNvSpPr>
                  <a:spLocks noChangeAspect="1"/>
                </p:cNvSpPr>
                <p:nvPr/>
              </p:nvSpPr>
              <p:spPr bwMode="auto">
                <a:xfrm>
                  <a:off x="1866" y="1574"/>
                  <a:ext cx="98" cy="44"/>
                </a:xfrm>
                <a:custGeom>
                  <a:avLst/>
                  <a:gdLst/>
                  <a:ahLst/>
                  <a:cxnLst>
                    <a:cxn ang="0">
                      <a:pos x="98" y="34"/>
                    </a:cxn>
                    <a:cxn ang="0">
                      <a:pos x="16" y="0"/>
                    </a:cxn>
                    <a:cxn ang="0">
                      <a:pos x="0" y="10"/>
                    </a:cxn>
                    <a:cxn ang="0">
                      <a:pos x="82" y="44"/>
                    </a:cxn>
                    <a:cxn ang="0">
                      <a:pos x="98" y="34"/>
                    </a:cxn>
                  </a:cxnLst>
                  <a:rect l="0" t="0" r="r" b="b"/>
                  <a:pathLst>
                    <a:path w="98" h="44">
                      <a:moveTo>
                        <a:pt x="98" y="34"/>
                      </a:moveTo>
                      <a:lnTo>
                        <a:pt x="16" y="0"/>
                      </a:lnTo>
                      <a:lnTo>
                        <a:pt x="0" y="10"/>
                      </a:lnTo>
                      <a:lnTo>
                        <a:pt x="82" y="44"/>
                      </a:lnTo>
                      <a:lnTo>
                        <a:pt x="98" y="34"/>
                      </a:lnTo>
                      <a:close/>
                    </a:path>
                  </a:pathLst>
                </a:custGeom>
                <a:solidFill>
                  <a:srgbClr val="008C66"/>
                </a:solidFill>
                <a:ln w="0">
                  <a:solidFill>
                    <a:srgbClr val="008C6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77" name="Freeform 1345"/>
                <p:cNvSpPr>
                  <a:spLocks noChangeAspect="1"/>
                </p:cNvSpPr>
                <p:nvPr/>
              </p:nvSpPr>
              <p:spPr bwMode="auto">
                <a:xfrm>
                  <a:off x="1866" y="1574"/>
                  <a:ext cx="98" cy="44"/>
                </a:xfrm>
                <a:custGeom>
                  <a:avLst/>
                  <a:gdLst/>
                  <a:ahLst/>
                  <a:cxnLst>
                    <a:cxn ang="0">
                      <a:pos x="98" y="34"/>
                    </a:cxn>
                    <a:cxn ang="0">
                      <a:pos x="16" y="0"/>
                    </a:cxn>
                    <a:cxn ang="0">
                      <a:pos x="0" y="10"/>
                    </a:cxn>
                    <a:cxn ang="0">
                      <a:pos x="82" y="44"/>
                    </a:cxn>
                    <a:cxn ang="0">
                      <a:pos x="98" y="34"/>
                    </a:cxn>
                  </a:cxnLst>
                  <a:rect l="0" t="0" r="r" b="b"/>
                  <a:pathLst>
                    <a:path w="98" h="44">
                      <a:moveTo>
                        <a:pt x="98" y="34"/>
                      </a:moveTo>
                      <a:lnTo>
                        <a:pt x="16" y="0"/>
                      </a:lnTo>
                      <a:lnTo>
                        <a:pt x="0" y="10"/>
                      </a:lnTo>
                      <a:lnTo>
                        <a:pt x="82" y="44"/>
                      </a:lnTo>
                      <a:lnTo>
                        <a:pt x="98" y="3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78" name="Freeform 1346"/>
                <p:cNvSpPr>
                  <a:spLocks noChangeAspect="1"/>
                </p:cNvSpPr>
                <p:nvPr/>
              </p:nvSpPr>
              <p:spPr bwMode="auto">
                <a:xfrm>
                  <a:off x="1850" y="1584"/>
                  <a:ext cx="98" cy="42"/>
                </a:xfrm>
                <a:custGeom>
                  <a:avLst/>
                  <a:gdLst/>
                  <a:ahLst/>
                  <a:cxnLst>
                    <a:cxn ang="0">
                      <a:pos x="98" y="3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82" y="42"/>
                    </a:cxn>
                    <a:cxn ang="0">
                      <a:pos x="98" y="34"/>
                    </a:cxn>
                  </a:cxnLst>
                  <a:rect l="0" t="0" r="r" b="b"/>
                  <a:pathLst>
                    <a:path w="98" h="42">
                      <a:moveTo>
                        <a:pt x="98" y="3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82" y="42"/>
                      </a:lnTo>
                      <a:lnTo>
                        <a:pt x="98" y="34"/>
                      </a:lnTo>
                      <a:close/>
                    </a:path>
                  </a:pathLst>
                </a:custGeom>
                <a:solidFill>
                  <a:srgbClr val="008D63"/>
                </a:solidFill>
                <a:ln w="0">
                  <a:solidFill>
                    <a:srgbClr val="008D6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79" name="Freeform 1347"/>
                <p:cNvSpPr>
                  <a:spLocks noChangeAspect="1"/>
                </p:cNvSpPr>
                <p:nvPr/>
              </p:nvSpPr>
              <p:spPr bwMode="auto">
                <a:xfrm>
                  <a:off x="1850" y="1584"/>
                  <a:ext cx="98" cy="42"/>
                </a:xfrm>
                <a:custGeom>
                  <a:avLst/>
                  <a:gdLst/>
                  <a:ahLst/>
                  <a:cxnLst>
                    <a:cxn ang="0">
                      <a:pos x="98" y="3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82" y="42"/>
                    </a:cxn>
                    <a:cxn ang="0">
                      <a:pos x="98" y="34"/>
                    </a:cxn>
                  </a:cxnLst>
                  <a:rect l="0" t="0" r="r" b="b"/>
                  <a:pathLst>
                    <a:path w="98" h="42">
                      <a:moveTo>
                        <a:pt x="98" y="3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82" y="42"/>
                      </a:lnTo>
                      <a:lnTo>
                        <a:pt x="98" y="3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80" name="Freeform 1348"/>
                <p:cNvSpPr>
                  <a:spLocks noChangeAspect="1"/>
                </p:cNvSpPr>
                <p:nvPr/>
              </p:nvSpPr>
              <p:spPr bwMode="auto">
                <a:xfrm>
                  <a:off x="1834" y="1592"/>
                  <a:ext cx="98" cy="44"/>
                </a:xfrm>
                <a:custGeom>
                  <a:avLst/>
                  <a:gdLst/>
                  <a:ahLst/>
                  <a:cxnLst>
                    <a:cxn ang="0">
                      <a:pos x="98" y="34"/>
                    </a:cxn>
                    <a:cxn ang="0">
                      <a:pos x="16" y="0"/>
                    </a:cxn>
                    <a:cxn ang="0">
                      <a:pos x="0" y="10"/>
                    </a:cxn>
                    <a:cxn ang="0">
                      <a:pos x="82" y="44"/>
                    </a:cxn>
                    <a:cxn ang="0">
                      <a:pos x="98" y="34"/>
                    </a:cxn>
                  </a:cxnLst>
                  <a:rect l="0" t="0" r="r" b="b"/>
                  <a:pathLst>
                    <a:path w="98" h="44">
                      <a:moveTo>
                        <a:pt x="98" y="34"/>
                      </a:moveTo>
                      <a:lnTo>
                        <a:pt x="16" y="0"/>
                      </a:lnTo>
                      <a:lnTo>
                        <a:pt x="0" y="10"/>
                      </a:lnTo>
                      <a:lnTo>
                        <a:pt x="82" y="44"/>
                      </a:lnTo>
                      <a:lnTo>
                        <a:pt x="98" y="34"/>
                      </a:lnTo>
                      <a:close/>
                    </a:path>
                  </a:pathLst>
                </a:custGeom>
                <a:solidFill>
                  <a:srgbClr val="008D5F"/>
                </a:solidFill>
                <a:ln w="0">
                  <a:solidFill>
                    <a:srgbClr val="008D5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81" name="Freeform 1349"/>
                <p:cNvSpPr>
                  <a:spLocks noChangeAspect="1"/>
                </p:cNvSpPr>
                <p:nvPr/>
              </p:nvSpPr>
              <p:spPr bwMode="auto">
                <a:xfrm>
                  <a:off x="1834" y="1592"/>
                  <a:ext cx="98" cy="44"/>
                </a:xfrm>
                <a:custGeom>
                  <a:avLst/>
                  <a:gdLst/>
                  <a:ahLst/>
                  <a:cxnLst>
                    <a:cxn ang="0">
                      <a:pos x="98" y="34"/>
                    </a:cxn>
                    <a:cxn ang="0">
                      <a:pos x="16" y="0"/>
                    </a:cxn>
                    <a:cxn ang="0">
                      <a:pos x="0" y="10"/>
                    </a:cxn>
                    <a:cxn ang="0">
                      <a:pos x="82" y="44"/>
                    </a:cxn>
                    <a:cxn ang="0">
                      <a:pos x="98" y="34"/>
                    </a:cxn>
                  </a:cxnLst>
                  <a:rect l="0" t="0" r="r" b="b"/>
                  <a:pathLst>
                    <a:path w="98" h="44">
                      <a:moveTo>
                        <a:pt x="98" y="34"/>
                      </a:moveTo>
                      <a:lnTo>
                        <a:pt x="16" y="0"/>
                      </a:lnTo>
                      <a:lnTo>
                        <a:pt x="0" y="10"/>
                      </a:lnTo>
                      <a:lnTo>
                        <a:pt x="82" y="44"/>
                      </a:lnTo>
                      <a:lnTo>
                        <a:pt x="98" y="3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82" name="Freeform 1350"/>
                <p:cNvSpPr>
                  <a:spLocks noChangeAspect="1"/>
                </p:cNvSpPr>
                <p:nvPr/>
              </p:nvSpPr>
              <p:spPr bwMode="auto">
                <a:xfrm>
                  <a:off x="1818" y="1602"/>
                  <a:ext cx="98" cy="42"/>
                </a:xfrm>
                <a:custGeom>
                  <a:avLst/>
                  <a:gdLst/>
                  <a:ahLst/>
                  <a:cxnLst>
                    <a:cxn ang="0">
                      <a:pos x="98" y="3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82" y="42"/>
                    </a:cxn>
                    <a:cxn ang="0">
                      <a:pos x="98" y="34"/>
                    </a:cxn>
                  </a:cxnLst>
                  <a:rect l="0" t="0" r="r" b="b"/>
                  <a:pathLst>
                    <a:path w="98" h="42">
                      <a:moveTo>
                        <a:pt x="98" y="3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82" y="42"/>
                      </a:lnTo>
                      <a:lnTo>
                        <a:pt x="98" y="34"/>
                      </a:lnTo>
                      <a:close/>
                    </a:path>
                  </a:pathLst>
                </a:custGeom>
                <a:solidFill>
                  <a:srgbClr val="008E5A"/>
                </a:solidFill>
                <a:ln w="0">
                  <a:solidFill>
                    <a:srgbClr val="008E5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83" name="Freeform 1351"/>
                <p:cNvSpPr>
                  <a:spLocks noChangeAspect="1"/>
                </p:cNvSpPr>
                <p:nvPr/>
              </p:nvSpPr>
              <p:spPr bwMode="auto">
                <a:xfrm>
                  <a:off x="1818" y="1602"/>
                  <a:ext cx="98" cy="42"/>
                </a:xfrm>
                <a:custGeom>
                  <a:avLst/>
                  <a:gdLst/>
                  <a:ahLst/>
                  <a:cxnLst>
                    <a:cxn ang="0">
                      <a:pos x="98" y="3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82" y="42"/>
                    </a:cxn>
                    <a:cxn ang="0">
                      <a:pos x="98" y="34"/>
                    </a:cxn>
                  </a:cxnLst>
                  <a:rect l="0" t="0" r="r" b="b"/>
                  <a:pathLst>
                    <a:path w="98" h="42">
                      <a:moveTo>
                        <a:pt x="98" y="3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82" y="42"/>
                      </a:lnTo>
                      <a:lnTo>
                        <a:pt x="98" y="3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84" name="Freeform 1352"/>
                <p:cNvSpPr>
                  <a:spLocks noChangeAspect="1"/>
                </p:cNvSpPr>
                <p:nvPr/>
              </p:nvSpPr>
              <p:spPr bwMode="auto">
                <a:xfrm>
                  <a:off x="1802" y="1610"/>
                  <a:ext cx="98" cy="42"/>
                </a:xfrm>
                <a:custGeom>
                  <a:avLst/>
                  <a:gdLst/>
                  <a:ahLst/>
                  <a:cxnLst>
                    <a:cxn ang="0">
                      <a:pos x="98" y="3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82" y="42"/>
                    </a:cxn>
                    <a:cxn ang="0">
                      <a:pos x="98" y="34"/>
                    </a:cxn>
                  </a:cxnLst>
                  <a:rect l="0" t="0" r="r" b="b"/>
                  <a:pathLst>
                    <a:path w="98" h="42">
                      <a:moveTo>
                        <a:pt x="98" y="3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82" y="42"/>
                      </a:lnTo>
                      <a:lnTo>
                        <a:pt x="98" y="34"/>
                      </a:lnTo>
                      <a:close/>
                    </a:path>
                  </a:pathLst>
                </a:custGeom>
                <a:solidFill>
                  <a:srgbClr val="008F55"/>
                </a:solidFill>
                <a:ln w="0">
                  <a:solidFill>
                    <a:srgbClr val="008F5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85" name="Freeform 1353"/>
                <p:cNvSpPr>
                  <a:spLocks noChangeAspect="1"/>
                </p:cNvSpPr>
                <p:nvPr/>
              </p:nvSpPr>
              <p:spPr bwMode="auto">
                <a:xfrm>
                  <a:off x="1802" y="1610"/>
                  <a:ext cx="98" cy="42"/>
                </a:xfrm>
                <a:custGeom>
                  <a:avLst/>
                  <a:gdLst/>
                  <a:ahLst/>
                  <a:cxnLst>
                    <a:cxn ang="0">
                      <a:pos x="98" y="3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82" y="42"/>
                    </a:cxn>
                    <a:cxn ang="0">
                      <a:pos x="98" y="34"/>
                    </a:cxn>
                  </a:cxnLst>
                  <a:rect l="0" t="0" r="r" b="b"/>
                  <a:pathLst>
                    <a:path w="98" h="42">
                      <a:moveTo>
                        <a:pt x="98" y="3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82" y="42"/>
                      </a:lnTo>
                      <a:lnTo>
                        <a:pt x="98" y="3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86" name="Freeform 1354"/>
                <p:cNvSpPr>
                  <a:spLocks noChangeAspect="1"/>
                </p:cNvSpPr>
                <p:nvPr/>
              </p:nvSpPr>
              <p:spPr bwMode="auto">
                <a:xfrm>
                  <a:off x="1786" y="1618"/>
                  <a:ext cx="98" cy="40"/>
                </a:xfrm>
                <a:custGeom>
                  <a:avLst/>
                  <a:gdLst/>
                  <a:ahLst/>
                  <a:cxnLst>
                    <a:cxn ang="0">
                      <a:pos x="98" y="3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82" y="40"/>
                    </a:cxn>
                    <a:cxn ang="0">
                      <a:pos x="98" y="34"/>
                    </a:cxn>
                  </a:cxnLst>
                  <a:rect l="0" t="0" r="r" b="b"/>
                  <a:pathLst>
                    <a:path w="98" h="40">
                      <a:moveTo>
                        <a:pt x="98" y="3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82" y="40"/>
                      </a:lnTo>
                      <a:lnTo>
                        <a:pt x="98" y="34"/>
                      </a:lnTo>
                      <a:close/>
                    </a:path>
                  </a:pathLst>
                </a:custGeom>
                <a:solidFill>
                  <a:srgbClr val="008F4E"/>
                </a:solidFill>
                <a:ln w="0">
                  <a:solidFill>
                    <a:srgbClr val="008F4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87" name="Freeform 1355"/>
                <p:cNvSpPr>
                  <a:spLocks noChangeAspect="1"/>
                </p:cNvSpPr>
                <p:nvPr/>
              </p:nvSpPr>
              <p:spPr bwMode="auto">
                <a:xfrm>
                  <a:off x="1786" y="1618"/>
                  <a:ext cx="98" cy="40"/>
                </a:xfrm>
                <a:custGeom>
                  <a:avLst/>
                  <a:gdLst/>
                  <a:ahLst/>
                  <a:cxnLst>
                    <a:cxn ang="0">
                      <a:pos x="98" y="3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82" y="40"/>
                    </a:cxn>
                    <a:cxn ang="0">
                      <a:pos x="98" y="34"/>
                    </a:cxn>
                  </a:cxnLst>
                  <a:rect l="0" t="0" r="r" b="b"/>
                  <a:pathLst>
                    <a:path w="98" h="40">
                      <a:moveTo>
                        <a:pt x="98" y="3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82" y="40"/>
                      </a:lnTo>
                      <a:lnTo>
                        <a:pt x="98" y="3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88" name="Freeform 1356"/>
                <p:cNvSpPr>
                  <a:spLocks noChangeAspect="1"/>
                </p:cNvSpPr>
                <p:nvPr/>
              </p:nvSpPr>
              <p:spPr bwMode="auto">
                <a:xfrm>
                  <a:off x="1768" y="1626"/>
                  <a:ext cx="100" cy="40"/>
                </a:xfrm>
                <a:custGeom>
                  <a:avLst/>
                  <a:gdLst/>
                  <a:ahLst/>
                  <a:cxnLst>
                    <a:cxn ang="0">
                      <a:pos x="100" y="32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84" y="40"/>
                    </a:cxn>
                    <a:cxn ang="0">
                      <a:pos x="100" y="32"/>
                    </a:cxn>
                  </a:cxnLst>
                  <a:rect l="0" t="0" r="r" b="b"/>
                  <a:pathLst>
                    <a:path w="100" h="40">
                      <a:moveTo>
                        <a:pt x="100" y="32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84" y="40"/>
                      </a:lnTo>
                      <a:lnTo>
                        <a:pt x="100" y="32"/>
                      </a:lnTo>
                      <a:close/>
                    </a:path>
                  </a:pathLst>
                </a:custGeom>
                <a:solidFill>
                  <a:srgbClr val="008F46"/>
                </a:solidFill>
                <a:ln w="0">
                  <a:solidFill>
                    <a:srgbClr val="008F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89" name="Freeform 1357"/>
                <p:cNvSpPr>
                  <a:spLocks noChangeAspect="1"/>
                </p:cNvSpPr>
                <p:nvPr/>
              </p:nvSpPr>
              <p:spPr bwMode="auto">
                <a:xfrm>
                  <a:off x="1768" y="1626"/>
                  <a:ext cx="100" cy="40"/>
                </a:xfrm>
                <a:custGeom>
                  <a:avLst/>
                  <a:gdLst/>
                  <a:ahLst/>
                  <a:cxnLst>
                    <a:cxn ang="0">
                      <a:pos x="100" y="32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84" y="40"/>
                    </a:cxn>
                    <a:cxn ang="0">
                      <a:pos x="100" y="32"/>
                    </a:cxn>
                  </a:cxnLst>
                  <a:rect l="0" t="0" r="r" b="b"/>
                  <a:pathLst>
                    <a:path w="100" h="40">
                      <a:moveTo>
                        <a:pt x="100" y="32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84" y="40"/>
                      </a:lnTo>
                      <a:lnTo>
                        <a:pt x="100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90" name="Freeform 1358"/>
                <p:cNvSpPr>
                  <a:spLocks noChangeAspect="1"/>
                </p:cNvSpPr>
                <p:nvPr/>
              </p:nvSpPr>
              <p:spPr bwMode="auto">
                <a:xfrm>
                  <a:off x="1752" y="1634"/>
                  <a:ext cx="100" cy="38"/>
                </a:xfrm>
                <a:custGeom>
                  <a:avLst/>
                  <a:gdLst/>
                  <a:ahLst/>
                  <a:cxnLst>
                    <a:cxn ang="0">
                      <a:pos x="100" y="32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82" y="38"/>
                    </a:cxn>
                    <a:cxn ang="0">
                      <a:pos x="100" y="32"/>
                    </a:cxn>
                  </a:cxnLst>
                  <a:rect l="0" t="0" r="r" b="b"/>
                  <a:pathLst>
                    <a:path w="100" h="38">
                      <a:moveTo>
                        <a:pt x="100" y="32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82" y="38"/>
                      </a:lnTo>
                      <a:lnTo>
                        <a:pt x="100" y="32"/>
                      </a:lnTo>
                      <a:close/>
                    </a:path>
                  </a:pathLst>
                </a:custGeom>
                <a:solidFill>
                  <a:srgbClr val="008F3D"/>
                </a:solidFill>
                <a:ln w="0">
                  <a:solidFill>
                    <a:srgbClr val="008F3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91" name="Freeform 1359"/>
                <p:cNvSpPr>
                  <a:spLocks noChangeAspect="1"/>
                </p:cNvSpPr>
                <p:nvPr/>
              </p:nvSpPr>
              <p:spPr bwMode="auto">
                <a:xfrm>
                  <a:off x="1752" y="1634"/>
                  <a:ext cx="100" cy="38"/>
                </a:xfrm>
                <a:custGeom>
                  <a:avLst/>
                  <a:gdLst/>
                  <a:ahLst/>
                  <a:cxnLst>
                    <a:cxn ang="0">
                      <a:pos x="100" y="32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82" y="38"/>
                    </a:cxn>
                    <a:cxn ang="0">
                      <a:pos x="100" y="32"/>
                    </a:cxn>
                  </a:cxnLst>
                  <a:rect l="0" t="0" r="r" b="b"/>
                  <a:pathLst>
                    <a:path w="100" h="38">
                      <a:moveTo>
                        <a:pt x="100" y="32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82" y="38"/>
                      </a:lnTo>
                      <a:lnTo>
                        <a:pt x="100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92" name="Freeform 1360"/>
                <p:cNvSpPr>
                  <a:spLocks noChangeAspect="1"/>
                </p:cNvSpPr>
                <p:nvPr/>
              </p:nvSpPr>
              <p:spPr bwMode="auto">
                <a:xfrm>
                  <a:off x="1734" y="1640"/>
                  <a:ext cx="100" cy="38"/>
                </a:xfrm>
                <a:custGeom>
                  <a:avLst/>
                  <a:gdLst/>
                  <a:ahLst/>
                  <a:cxnLst>
                    <a:cxn ang="0">
                      <a:pos x="100" y="3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84" y="38"/>
                    </a:cxn>
                    <a:cxn ang="0">
                      <a:pos x="100" y="32"/>
                    </a:cxn>
                  </a:cxnLst>
                  <a:rect l="0" t="0" r="r" b="b"/>
                  <a:pathLst>
                    <a:path w="100" h="38">
                      <a:moveTo>
                        <a:pt x="100" y="3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84" y="38"/>
                      </a:lnTo>
                      <a:lnTo>
                        <a:pt x="100" y="32"/>
                      </a:lnTo>
                      <a:close/>
                    </a:path>
                  </a:pathLst>
                </a:custGeom>
                <a:solidFill>
                  <a:srgbClr val="008F33"/>
                </a:solidFill>
                <a:ln w="0">
                  <a:solidFill>
                    <a:srgbClr val="008F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93" name="Freeform 1361"/>
                <p:cNvSpPr>
                  <a:spLocks noChangeAspect="1"/>
                </p:cNvSpPr>
                <p:nvPr/>
              </p:nvSpPr>
              <p:spPr bwMode="auto">
                <a:xfrm>
                  <a:off x="1734" y="1640"/>
                  <a:ext cx="100" cy="38"/>
                </a:xfrm>
                <a:custGeom>
                  <a:avLst/>
                  <a:gdLst/>
                  <a:ahLst/>
                  <a:cxnLst>
                    <a:cxn ang="0">
                      <a:pos x="100" y="3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84" y="38"/>
                    </a:cxn>
                    <a:cxn ang="0">
                      <a:pos x="100" y="32"/>
                    </a:cxn>
                  </a:cxnLst>
                  <a:rect l="0" t="0" r="r" b="b"/>
                  <a:pathLst>
                    <a:path w="100" h="38">
                      <a:moveTo>
                        <a:pt x="100" y="3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84" y="38"/>
                      </a:lnTo>
                      <a:lnTo>
                        <a:pt x="100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94" name="Freeform 1362"/>
                <p:cNvSpPr>
                  <a:spLocks noChangeAspect="1"/>
                </p:cNvSpPr>
                <p:nvPr/>
              </p:nvSpPr>
              <p:spPr bwMode="auto">
                <a:xfrm>
                  <a:off x="1718" y="1646"/>
                  <a:ext cx="100" cy="36"/>
                </a:xfrm>
                <a:custGeom>
                  <a:avLst/>
                  <a:gdLst/>
                  <a:ahLst/>
                  <a:cxnLst>
                    <a:cxn ang="0">
                      <a:pos x="100" y="32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84" y="36"/>
                    </a:cxn>
                    <a:cxn ang="0">
                      <a:pos x="100" y="32"/>
                    </a:cxn>
                  </a:cxnLst>
                  <a:rect l="0" t="0" r="r" b="b"/>
                  <a:pathLst>
                    <a:path w="100" h="36">
                      <a:moveTo>
                        <a:pt x="100" y="32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84" y="36"/>
                      </a:lnTo>
                      <a:lnTo>
                        <a:pt x="100" y="32"/>
                      </a:lnTo>
                      <a:close/>
                    </a:path>
                  </a:pathLst>
                </a:custGeom>
                <a:solidFill>
                  <a:srgbClr val="008D28"/>
                </a:solidFill>
                <a:ln w="0">
                  <a:solidFill>
                    <a:srgbClr val="008D2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95" name="Freeform 1363"/>
                <p:cNvSpPr>
                  <a:spLocks noChangeAspect="1"/>
                </p:cNvSpPr>
                <p:nvPr/>
              </p:nvSpPr>
              <p:spPr bwMode="auto">
                <a:xfrm>
                  <a:off x="1718" y="1646"/>
                  <a:ext cx="100" cy="36"/>
                </a:xfrm>
                <a:custGeom>
                  <a:avLst/>
                  <a:gdLst/>
                  <a:ahLst/>
                  <a:cxnLst>
                    <a:cxn ang="0">
                      <a:pos x="100" y="32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84" y="36"/>
                    </a:cxn>
                    <a:cxn ang="0">
                      <a:pos x="100" y="32"/>
                    </a:cxn>
                  </a:cxnLst>
                  <a:rect l="0" t="0" r="r" b="b"/>
                  <a:pathLst>
                    <a:path w="100" h="36">
                      <a:moveTo>
                        <a:pt x="100" y="32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84" y="36"/>
                      </a:lnTo>
                      <a:lnTo>
                        <a:pt x="100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96" name="Freeform 1364"/>
                <p:cNvSpPr>
                  <a:spLocks noChangeAspect="1"/>
                </p:cNvSpPr>
                <p:nvPr/>
              </p:nvSpPr>
              <p:spPr bwMode="auto">
                <a:xfrm>
                  <a:off x="1700" y="1652"/>
                  <a:ext cx="102" cy="34"/>
                </a:xfrm>
                <a:custGeom>
                  <a:avLst/>
                  <a:gdLst/>
                  <a:ahLst/>
                  <a:cxnLst>
                    <a:cxn ang="0">
                      <a:pos x="102" y="30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84" y="34"/>
                    </a:cxn>
                    <a:cxn ang="0">
                      <a:pos x="102" y="30"/>
                    </a:cxn>
                  </a:cxnLst>
                  <a:rect l="0" t="0" r="r" b="b"/>
                  <a:pathLst>
                    <a:path w="102" h="34">
                      <a:moveTo>
                        <a:pt x="102" y="30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84" y="34"/>
                      </a:lnTo>
                      <a:lnTo>
                        <a:pt x="102" y="30"/>
                      </a:lnTo>
                      <a:close/>
                    </a:path>
                  </a:pathLst>
                </a:custGeom>
                <a:solidFill>
                  <a:srgbClr val="008B1C"/>
                </a:solidFill>
                <a:ln w="0">
                  <a:solidFill>
                    <a:srgbClr val="008B1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97" name="Freeform 1365"/>
                <p:cNvSpPr>
                  <a:spLocks noChangeAspect="1"/>
                </p:cNvSpPr>
                <p:nvPr/>
              </p:nvSpPr>
              <p:spPr bwMode="auto">
                <a:xfrm>
                  <a:off x="1700" y="1652"/>
                  <a:ext cx="102" cy="34"/>
                </a:xfrm>
                <a:custGeom>
                  <a:avLst/>
                  <a:gdLst/>
                  <a:ahLst/>
                  <a:cxnLst>
                    <a:cxn ang="0">
                      <a:pos x="102" y="30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84" y="34"/>
                    </a:cxn>
                    <a:cxn ang="0">
                      <a:pos x="102" y="30"/>
                    </a:cxn>
                  </a:cxnLst>
                  <a:rect l="0" t="0" r="r" b="b"/>
                  <a:pathLst>
                    <a:path w="102" h="34">
                      <a:moveTo>
                        <a:pt x="102" y="30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84" y="34"/>
                      </a:lnTo>
                      <a:lnTo>
                        <a:pt x="102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98" name="Freeform 1366"/>
                <p:cNvSpPr>
                  <a:spLocks noChangeAspect="1"/>
                </p:cNvSpPr>
                <p:nvPr/>
              </p:nvSpPr>
              <p:spPr bwMode="auto">
                <a:xfrm>
                  <a:off x="1682" y="1656"/>
                  <a:ext cx="102" cy="32"/>
                </a:xfrm>
                <a:custGeom>
                  <a:avLst/>
                  <a:gdLst/>
                  <a:ahLst/>
                  <a:cxnLst>
                    <a:cxn ang="0">
                      <a:pos x="102" y="30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86" y="32"/>
                    </a:cxn>
                    <a:cxn ang="0">
                      <a:pos x="102" y="30"/>
                    </a:cxn>
                  </a:cxnLst>
                  <a:rect l="0" t="0" r="r" b="b"/>
                  <a:pathLst>
                    <a:path w="102" h="32">
                      <a:moveTo>
                        <a:pt x="102" y="30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86" y="32"/>
                      </a:lnTo>
                      <a:lnTo>
                        <a:pt x="102" y="30"/>
                      </a:lnTo>
                      <a:close/>
                    </a:path>
                  </a:pathLst>
                </a:custGeom>
                <a:solidFill>
                  <a:srgbClr val="00880D"/>
                </a:solidFill>
                <a:ln w="0">
                  <a:solidFill>
                    <a:srgbClr val="00880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799" name="Freeform 1367"/>
                <p:cNvSpPr>
                  <a:spLocks noChangeAspect="1"/>
                </p:cNvSpPr>
                <p:nvPr/>
              </p:nvSpPr>
              <p:spPr bwMode="auto">
                <a:xfrm>
                  <a:off x="1682" y="1656"/>
                  <a:ext cx="102" cy="32"/>
                </a:xfrm>
                <a:custGeom>
                  <a:avLst/>
                  <a:gdLst/>
                  <a:ahLst/>
                  <a:cxnLst>
                    <a:cxn ang="0">
                      <a:pos x="102" y="30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86" y="32"/>
                    </a:cxn>
                    <a:cxn ang="0">
                      <a:pos x="102" y="30"/>
                    </a:cxn>
                  </a:cxnLst>
                  <a:rect l="0" t="0" r="r" b="b"/>
                  <a:pathLst>
                    <a:path w="102" h="32">
                      <a:moveTo>
                        <a:pt x="102" y="30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86" y="32"/>
                      </a:lnTo>
                      <a:lnTo>
                        <a:pt x="102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800" name="Freeform 1368"/>
                <p:cNvSpPr>
                  <a:spLocks noChangeAspect="1"/>
                </p:cNvSpPr>
                <p:nvPr/>
              </p:nvSpPr>
              <p:spPr bwMode="auto">
                <a:xfrm>
                  <a:off x="1664" y="1660"/>
                  <a:ext cx="104" cy="30"/>
                </a:xfrm>
                <a:custGeom>
                  <a:avLst/>
                  <a:gdLst/>
                  <a:ahLst/>
                  <a:cxnLst>
                    <a:cxn ang="0">
                      <a:pos x="104" y="28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86" y="30"/>
                    </a:cxn>
                    <a:cxn ang="0">
                      <a:pos x="104" y="28"/>
                    </a:cxn>
                  </a:cxnLst>
                  <a:rect l="0" t="0" r="r" b="b"/>
                  <a:pathLst>
                    <a:path w="104" h="30">
                      <a:moveTo>
                        <a:pt x="104" y="28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86" y="30"/>
                      </a:lnTo>
                      <a:lnTo>
                        <a:pt x="104" y="28"/>
                      </a:lnTo>
                      <a:close/>
                    </a:path>
                  </a:pathLst>
                </a:custGeom>
                <a:solidFill>
                  <a:srgbClr val="008400"/>
                </a:solidFill>
                <a:ln w="0">
                  <a:solidFill>
                    <a:srgbClr val="0084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801" name="Freeform 1369"/>
                <p:cNvSpPr>
                  <a:spLocks noChangeAspect="1"/>
                </p:cNvSpPr>
                <p:nvPr/>
              </p:nvSpPr>
              <p:spPr bwMode="auto">
                <a:xfrm>
                  <a:off x="1664" y="1660"/>
                  <a:ext cx="104" cy="30"/>
                </a:xfrm>
                <a:custGeom>
                  <a:avLst/>
                  <a:gdLst/>
                  <a:ahLst/>
                  <a:cxnLst>
                    <a:cxn ang="0">
                      <a:pos x="104" y="28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86" y="30"/>
                    </a:cxn>
                    <a:cxn ang="0">
                      <a:pos x="104" y="28"/>
                    </a:cxn>
                  </a:cxnLst>
                  <a:rect l="0" t="0" r="r" b="b"/>
                  <a:pathLst>
                    <a:path w="104" h="30">
                      <a:moveTo>
                        <a:pt x="104" y="28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86" y="30"/>
                      </a:lnTo>
                      <a:lnTo>
                        <a:pt x="104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802" name="Freeform 1370"/>
                <p:cNvSpPr>
                  <a:spLocks noChangeAspect="1"/>
                </p:cNvSpPr>
                <p:nvPr/>
              </p:nvSpPr>
              <p:spPr bwMode="auto">
                <a:xfrm>
                  <a:off x="1646" y="1664"/>
                  <a:ext cx="104" cy="26"/>
                </a:xfrm>
                <a:custGeom>
                  <a:avLst/>
                  <a:gdLst/>
                  <a:ahLst/>
                  <a:cxnLst>
                    <a:cxn ang="0">
                      <a:pos x="104" y="26"/>
                    </a:cxn>
                    <a:cxn ang="0">
                      <a:pos x="18" y="0"/>
                    </a:cxn>
                    <a:cxn ang="0">
                      <a:pos x="0" y="2"/>
                    </a:cxn>
                    <a:cxn ang="0">
                      <a:pos x="86" y="26"/>
                    </a:cxn>
                    <a:cxn ang="0">
                      <a:pos x="104" y="26"/>
                    </a:cxn>
                  </a:cxnLst>
                  <a:rect l="0" t="0" r="r" b="b"/>
                  <a:pathLst>
                    <a:path w="104" h="26">
                      <a:moveTo>
                        <a:pt x="104" y="26"/>
                      </a:moveTo>
                      <a:lnTo>
                        <a:pt x="18" y="0"/>
                      </a:lnTo>
                      <a:lnTo>
                        <a:pt x="0" y="2"/>
                      </a:lnTo>
                      <a:lnTo>
                        <a:pt x="86" y="26"/>
                      </a:lnTo>
                      <a:lnTo>
                        <a:pt x="104" y="26"/>
                      </a:lnTo>
                      <a:close/>
                    </a:path>
                  </a:pathLst>
                </a:custGeom>
                <a:solidFill>
                  <a:srgbClr val="007C00"/>
                </a:solidFill>
                <a:ln w="0">
                  <a:solidFill>
                    <a:srgbClr val="007C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803" name="Freeform 1371"/>
                <p:cNvSpPr>
                  <a:spLocks noChangeAspect="1"/>
                </p:cNvSpPr>
                <p:nvPr/>
              </p:nvSpPr>
              <p:spPr bwMode="auto">
                <a:xfrm>
                  <a:off x="1646" y="1664"/>
                  <a:ext cx="104" cy="26"/>
                </a:xfrm>
                <a:custGeom>
                  <a:avLst/>
                  <a:gdLst/>
                  <a:ahLst/>
                  <a:cxnLst>
                    <a:cxn ang="0">
                      <a:pos x="104" y="26"/>
                    </a:cxn>
                    <a:cxn ang="0">
                      <a:pos x="18" y="0"/>
                    </a:cxn>
                    <a:cxn ang="0">
                      <a:pos x="0" y="2"/>
                    </a:cxn>
                    <a:cxn ang="0">
                      <a:pos x="86" y="26"/>
                    </a:cxn>
                    <a:cxn ang="0">
                      <a:pos x="104" y="26"/>
                    </a:cxn>
                  </a:cxnLst>
                  <a:rect l="0" t="0" r="r" b="b"/>
                  <a:pathLst>
                    <a:path w="104" h="26">
                      <a:moveTo>
                        <a:pt x="104" y="26"/>
                      </a:moveTo>
                      <a:lnTo>
                        <a:pt x="18" y="0"/>
                      </a:lnTo>
                      <a:lnTo>
                        <a:pt x="0" y="2"/>
                      </a:lnTo>
                      <a:lnTo>
                        <a:pt x="86" y="26"/>
                      </a:lnTo>
                      <a:lnTo>
                        <a:pt x="104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804" name="Freeform 1372"/>
                <p:cNvSpPr>
                  <a:spLocks noChangeAspect="1"/>
                </p:cNvSpPr>
                <p:nvPr/>
              </p:nvSpPr>
              <p:spPr bwMode="auto">
                <a:xfrm>
                  <a:off x="1628" y="1666"/>
                  <a:ext cx="104" cy="24"/>
                </a:xfrm>
                <a:custGeom>
                  <a:avLst/>
                  <a:gdLst/>
                  <a:ahLst/>
                  <a:cxnLst>
                    <a:cxn ang="0">
                      <a:pos x="104" y="24"/>
                    </a:cxn>
                    <a:cxn ang="0">
                      <a:pos x="18" y="0"/>
                    </a:cxn>
                    <a:cxn ang="0">
                      <a:pos x="0" y="2"/>
                    </a:cxn>
                    <a:cxn ang="0">
                      <a:pos x="86" y="22"/>
                    </a:cxn>
                    <a:cxn ang="0">
                      <a:pos x="104" y="24"/>
                    </a:cxn>
                  </a:cxnLst>
                  <a:rect l="0" t="0" r="r" b="b"/>
                  <a:pathLst>
                    <a:path w="104" h="24">
                      <a:moveTo>
                        <a:pt x="104" y="24"/>
                      </a:moveTo>
                      <a:lnTo>
                        <a:pt x="18" y="0"/>
                      </a:lnTo>
                      <a:lnTo>
                        <a:pt x="0" y="2"/>
                      </a:lnTo>
                      <a:lnTo>
                        <a:pt x="86" y="22"/>
                      </a:lnTo>
                      <a:lnTo>
                        <a:pt x="104" y="24"/>
                      </a:lnTo>
                      <a:close/>
                    </a:path>
                  </a:pathLst>
                </a:custGeom>
                <a:solidFill>
                  <a:srgbClr val="007300"/>
                </a:solidFill>
                <a:ln w="0">
                  <a:solidFill>
                    <a:srgbClr val="0073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805" name="Freeform 1373"/>
                <p:cNvSpPr>
                  <a:spLocks noChangeAspect="1"/>
                </p:cNvSpPr>
                <p:nvPr/>
              </p:nvSpPr>
              <p:spPr bwMode="auto">
                <a:xfrm>
                  <a:off x="1628" y="1666"/>
                  <a:ext cx="104" cy="24"/>
                </a:xfrm>
                <a:custGeom>
                  <a:avLst/>
                  <a:gdLst/>
                  <a:ahLst/>
                  <a:cxnLst>
                    <a:cxn ang="0">
                      <a:pos x="104" y="24"/>
                    </a:cxn>
                    <a:cxn ang="0">
                      <a:pos x="18" y="0"/>
                    </a:cxn>
                    <a:cxn ang="0">
                      <a:pos x="0" y="2"/>
                    </a:cxn>
                    <a:cxn ang="0">
                      <a:pos x="86" y="22"/>
                    </a:cxn>
                    <a:cxn ang="0">
                      <a:pos x="104" y="24"/>
                    </a:cxn>
                  </a:cxnLst>
                  <a:rect l="0" t="0" r="r" b="b"/>
                  <a:pathLst>
                    <a:path w="104" h="24">
                      <a:moveTo>
                        <a:pt x="104" y="24"/>
                      </a:moveTo>
                      <a:lnTo>
                        <a:pt x="18" y="0"/>
                      </a:lnTo>
                      <a:lnTo>
                        <a:pt x="0" y="2"/>
                      </a:lnTo>
                      <a:lnTo>
                        <a:pt x="86" y="22"/>
                      </a:lnTo>
                      <a:lnTo>
                        <a:pt x="104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806" name="Freeform 1374"/>
                <p:cNvSpPr>
                  <a:spLocks noChangeAspect="1"/>
                </p:cNvSpPr>
                <p:nvPr/>
              </p:nvSpPr>
              <p:spPr bwMode="auto">
                <a:xfrm>
                  <a:off x="1610" y="1668"/>
                  <a:ext cx="104" cy="20"/>
                </a:xfrm>
                <a:custGeom>
                  <a:avLst/>
                  <a:gdLst/>
                  <a:ahLst/>
                  <a:cxnLst>
                    <a:cxn ang="0">
                      <a:pos x="104" y="20"/>
                    </a:cxn>
                    <a:cxn ang="0">
                      <a:pos x="18" y="0"/>
                    </a:cxn>
                    <a:cxn ang="0">
                      <a:pos x="0" y="0"/>
                    </a:cxn>
                    <a:cxn ang="0">
                      <a:pos x="88" y="16"/>
                    </a:cxn>
                    <a:cxn ang="0">
                      <a:pos x="104" y="20"/>
                    </a:cxn>
                  </a:cxnLst>
                  <a:rect l="0" t="0" r="r" b="b"/>
                  <a:pathLst>
                    <a:path w="104" h="20">
                      <a:moveTo>
                        <a:pt x="104" y="20"/>
                      </a:moveTo>
                      <a:lnTo>
                        <a:pt x="18" y="0"/>
                      </a:lnTo>
                      <a:lnTo>
                        <a:pt x="0" y="0"/>
                      </a:lnTo>
                      <a:lnTo>
                        <a:pt x="88" y="16"/>
                      </a:lnTo>
                      <a:lnTo>
                        <a:pt x="104" y="20"/>
                      </a:lnTo>
                      <a:close/>
                    </a:path>
                  </a:pathLst>
                </a:custGeom>
                <a:solidFill>
                  <a:srgbClr val="006700"/>
                </a:solidFill>
                <a:ln w="0">
                  <a:solidFill>
                    <a:srgbClr val="0067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807" name="Freeform 1375"/>
                <p:cNvSpPr>
                  <a:spLocks noChangeAspect="1"/>
                </p:cNvSpPr>
                <p:nvPr/>
              </p:nvSpPr>
              <p:spPr bwMode="auto">
                <a:xfrm>
                  <a:off x="1610" y="1668"/>
                  <a:ext cx="104" cy="20"/>
                </a:xfrm>
                <a:custGeom>
                  <a:avLst/>
                  <a:gdLst/>
                  <a:ahLst/>
                  <a:cxnLst>
                    <a:cxn ang="0">
                      <a:pos x="104" y="20"/>
                    </a:cxn>
                    <a:cxn ang="0">
                      <a:pos x="18" y="0"/>
                    </a:cxn>
                    <a:cxn ang="0">
                      <a:pos x="0" y="0"/>
                    </a:cxn>
                    <a:cxn ang="0">
                      <a:pos x="88" y="16"/>
                    </a:cxn>
                    <a:cxn ang="0">
                      <a:pos x="104" y="20"/>
                    </a:cxn>
                  </a:cxnLst>
                  <a:rect l="0" t="0" r="r" b="b"/>
                  <a:pathLst>
                    <a:path w="104" h="20">
                      <a:moveTo>
                        <a:pt x="104" y="20"/>
                      </a:moveTo>
                      <a:lnTo>
                        <a:pt x="18" y="0"/>
                      </a:lnTo>
                      <a:lnTo>
                        <a:pt x="0" y="0"/>
                      </a:lnTo>
                      <a:lnTo>
                        <a:pt x="88" y="16"/>
                      </a:lnTo>
                      <a:lnTo>
                        <a:pt x="104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808" name="Freeform 1376"/>
                <p:cNvSpPr>
                  <a:spLocks noChangeAspect="1"/>
                </p:cNvSpPr>
                <p:nvPr/>
              </p:nvSpPr>
              <p:spPr bwMode="auto">
                <a:xfrm>
                  <a:off x="1592" y="1666"/>
                  <a:ext cx="106" cy="18"/>
                </a:xfrm>
                <a:custGeom>
                  <a:avLst/>
                  <a:gdLst/>
                  <a:ahLst/>
                  <a:cxnLst>
                    <a:cxn ang="0">
                      <a:pos x="106" y="18"/>
                    </a:cxn>
                    <a:cxn ang="0">
                      <a:pos x="18" y="2"/>
                    </a:cxn>
                    <a:cxn ang="0">
                      <a:pos x="0" y="0"/>
                    </a:cxn>
                    <a:cxn ang="0">
                      <a:pos x="88" y="14"/>
                    </a:cxn>
                    <a:cxn ang="0">
                      <a:pos x="106" y="18"/>
                    </a:cxn>
                  </a:cxnLst>
                  <a:rect l="0" t="0" r="r" b="b"/>
                  <a:pathLst>
                    <a:path w="106" h="18">
                      <a:moveTo>
                        <a:pt x="106" y="18"/>
                      </a:moveTo>
                      <a:lnTo>
                        <a:pt x="18" y="2"/>
                      </a:lnTo>
                      <a:lnTo>
                        <a:pt x="0" y="0"/>
                      </a:lnTo>
                      <a:lnTo>
                        <a:pt x="88" y="14"/>
                      </a:lnTo>
                      <a:lnTo>
                        <a:pt x="106" y="18"/>
                      </a:lnTo>
                      <a:close/>
                    </a:path>
                  </a:pathLst>
                </a:custGeom>
                <a:solidFill>
                  <a:srgbClr val="DE0052"/>
                </a:solidFill>
                <a:ln w="0">
                  <a:solidFill>
                    <a:srgbClr val="DE005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809" name="Freeform 1377"/>
                <p:cNvSpPr>
                  <a:spLocks noChangeAspect="1"/>
                </p:cNvSpPr>
                <p:nvPr/>
              </p:nvSpPr>
              <p:spPr bwMode="auto">
                <a:xfrm>
                  <a:off x="1592" y="1666"/>
                  <a:ext cx="106" cy="18"/>
                </a:xfrm>
                <a:custGeom>
                  <a:avLst/>
                  <a:gdLst/>
                  <a:ahLst/>
                  <a:cxnLst>
                    <a:cxn ang="0">
                      <a:pos x="106" y="18"/>
                    </a:cxn>
                    <a:cxn ang="0">
                      <a:pos x="18" y="2"/>
                    </a:cxn>
                    <a:cxn ang="0">
                      <a:pos x="0" y="0"/>
                    </a:cxn>
                    <a:cxn ang="0">
                      <a:pos x="88" y="14"/>
                    </a:cxn>
                    <a:cxn ang="0">
                      <a:pos x="106" y="18"/>
                    </a:cxn>
                  </a:cxnLst>
                  <a:rect l="0" t="0" r="r" b="b"/>
                  <a:pathLst>
                    <a:path w="106" h="18">
                      <a:moveTo>
                        <a:pt x="106" y="18"/>
                      </a:moveTo>
                      <a:lnTo>
                        <a:pt x="18" y="2"/>
                      </a:lnTo>
                      <a:lnTo>
                        <a:pt x="0" y="0"/>
                      </a:lnTo>
                      <a:lnTo>
                        <a:pt x="88" y="14"/>
                      </a:lnTo>
                      <a:lnTo>
                        <a:pt x="106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810" name="Freeform 1378"/>
                <p:cNvSpPr>
                  <a:spLocks noChangeAspect="1"/>
                </p:cNvSpPr>
                <p:nvPr/>
              </p:nvSpPr>
              <p:spPr bwMode="auto">
                <a:xfrm>
                  <a:off x="1574" y="1664"/>
                  <a:ext cx="106" cy="16"/>
                </a:xfrm>
                <a:custGeom>
                  <a:avLst/>
                  <a:gdLst/>
                  <a:ahLst/>
                  <a:cxnLst>
                    <a:cxn ang="0">
                      <a:pos x="106" y="16"/>
                    </a:cxn>
                    <a:cxn ang="0">
                      <a:pos x="18" y="2"/>
                    </a:cxn>
                    <a:cxn ang="0">
                      <a:pos x="0" y="0"/>
                    </a:cxn>
                    <a:cxn ang="0">
                      <a:pos x="86" y="10"/>
                    </a:cxn>
                    <a:cxn ang="0">
                      <a:pos x="106" y="16"/>
                    </a:cxn>
                  </a:cxnLst>
                  <a:rect l="0" t="0" r="r" b="b"/>
                  <a:pathLst>
                    <a:path w="106" h="16">
                      <a:moveTo>
                        <a:pt x="106" y="16"/>
                      </a:moveTo>
                      <a:lnTo>
                        <a:pt x="18" y="2"/>
                      </a:lnTo>
                      <a:lnTo>
                        <a:pt x="0" y="0"/>
                      </a:lnTo>
                      <a:lnTo>
                        <a:pt x="86" y="10"/>
                      </a:lnTo>
                      <a:lnTo>
                        <a:pt x="106" y="16"/>
                      </a:lnTo>
                      <a:close/>
                    </a:path>
                  </a:pathLst>
                </a:custGeom>
                <a:solidFill>
                  <a:srgbClr val="E40062"/>
                </a:solidFill>
                <a:ln w="0">
                  <a:solidFill>
                    <a:srgbClr val="E4006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811" name="Freeform 1379"/>
                <p:cNvSpPr>
                  <a:spLocks noChangeAspect="1"/>
                </p:cNvSpPr>
                <p:nvPr/>
              </p:nvSpPr>
              <p:spPr bwMode="auto">
                <a:xfrm>
                  <a:off x="1574" y="1664"/>
                  <a:ext cx="106" cy="16"/>
                </a:xfrm>
                <a:custGeom>
                  <a:avLst/>
                  <a:gdLst/>
                  <a:ahLst/>
                  <a:cxnLst>
                    <a:cxn ang="0">
                      <a:pos x="106" y="16"/>
                    </a:cxn>
                    <a:cxn ang="0">
                      <a:pos x="18" y="2"/>
                    </a:cxn>
                    <a:cxn ang="0">
                      <a:pos x="0" y="0"/>
                    </a:cxn>
                    <a:cxn ang="0">
                      <a:pos x="86" y="10"/>
                    </a:cxn>
                    <a:cxn ang="0">
                      <a:pos x="106" y="16"/>
                    </a:cxn>
                  </a:cxnLst>
                  <a:rect l="0" t="0" r="r" b="b"/>
                  <a:pathLst>
                    <a:path w="106" h="16">
                      <a:moveTo>
                        <a:pt x="106" y="16"/>
                      </a:moveTo>
                      <a:lnTo>
                        <a:pt x="18" y="2"/>
                      </a:lnTo>
                      <a:lnTo>
                        <a:pt x="0" y="0"/>
                      </a:lnTo>
                      <a:lnTo>
                        <a:pt x="86" y="10"/>
                      </a:lnTo>
                      <a:lnTo>
                        <a:pt x="106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812" name="Freeform 1380"/>
                <p:cNvSpPr>
                  <a:spLocks noChangeAspect="1"/>
                </p:cNvSpPr>
                <p:nvPr/>
              </p:nvSpPr>
              <p:spPr bwMode="auto">
                <a:xfrm>
                  <a:off x="1554" y="1662"/>
                  <a:ext cx="106" cy="12"/>
                </a:xfrm>
                <a:custGeom>
                  <a:avLst/>
                  <a:gdLst/>
                  <a:ahLst/>
                  <a:cxnLst>
                    <a:cxn ang="0">
                      <a:pos x="106" y="12"/>
                    </a:cxn>
                    <a:cxn ang="0">
                      <a:pos x="20" y="2"/>
                    </a:cxn>
                    <a:cxn ang="0">
                      <a:pos x="0" y="0"/>
                    </a:cxn>
                    <a:cxn ang="0">
                      <a:pos x="88" y="4"/>
                    </a:cxn>
                    <a:cxn ang="0">
                      <a:pos x="106" y="12"/>
                    </a:cxn>
                  </a:cxnLst>
                  <a:rect l="0" t="0" r="r" b="b"/>
                  <a:pathLst>
                    <a:path w="106" h="12">
                      <a:moveTo>
                        <a:pt x="106" y="12"/>
                      </a:moveTo>
                      <a:lnTo>
                        <a:pt x="20" y="2"/>
                      </a:lnTo>
                      <a:lnTo>
                        <a:pt x="0" y="0"/>
                      </a:lnTo>
                      <a:lnTo>
                        <a:pt x="88" y="4"/>
                      </a:lnTo>
                      <a:lnTo>
                        <a:pt x="106" y="12"/>
                      </a:lnTo>
                      <a:close/>
                    </a:path>
                  </a:pathLst>
                </a:custGeom>
                <a:solidFill>
                  <a:srgbClr val="E90070"/>
                </a:solidFill>
                <a:ln w="0">
                  <a:solidFill>
                    <a:srgbClr val="E9007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813" name="Freeform 1381"/>
                <p:cNvSpPr>
                  <a:spLocks noChangeAspect="1"/>
                </p:cNvSpPr>
                <p:nvPr/>
              </p:nvSpPr>
              <p:spPr bwMode="auto">
                <a:xfrm>
                  <a:off x="1554" y="1662"/>
                  <a:ext cx="106" cy="12"/>
                </a:xfrm>
                <a:custGeom>
                  <a:avLst/>
                  <a:gdLst/>
                  <a:ahLst/>
                  <a:cxnLst>
                    <a:cxn ang="0">
                      <a:pos x="106" y="12"/>
                    </a:cxn>
                    <a:cxn ang="0">
                      <a:pos x="20" y="2"/>
                    </a:cxn>
                    <a:cxn ang="0">
                      <a:pos x="0" y="0"/>
                    </a:cxn>
                    <a:cxn ang="0">
                      <a:pos x="88" y="4"/>
                    </a:cxn>
                    <a:cxn ang="0">
                      <a:pos x="106" y="12"/>
                    </a:cxn>
                  </a:cxnLst>
                  <a:rect l="0" t="0" r="r" b="b"/>
                  <a:pathLst>
                    <a:path w="106" h="12">
                      <a:moveTo>
                        <a:pt x="106" y="12"/>
                      </a:moveTo>
                      <a:lnTo>
                        <a:pt x="20" y="2"/>
                      </a:lnTo>
                      <a:lnTo>
                        <a:pt x="0" y="0"/>
                      </a:lnTo>
                      <a:lnTo>
                        <a:pt x="88" y="4"/>
                      </a:lnTo>
                      <a:lnTo>
                        <a:pt x="106" y="1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814" name="Freeform 1382"/>
                <p:cNvSpPr>
                  <a:spLocks noChangeAspect="1"/>
                </p:cNvSpPr>
                <p:nvPr/>
              </p:nvSpPr>
              <p:spPr bwMode="auto">
                <a:xfrm>
                  <a:off x="1534" y="1656"/>
                  <a:ext cx="108" cy="10"/>
                </a:xfrm>
                <a:custGeom>
                  <a:avLst/>
                  <a:gdLst/>
                  <a:ahLst/>
                  <a:cxnLst>
                    <a:cxn ang="0">
                      <a:pos x="108" y="10"/>
                    </a:cxn>
                    <a:cxn ang="0">
                      <a:pos x="20" y="6"/>
                    </a:cxn>
                    <a:cxn ang="0">
                      <a:pos x="0" y="0"/>
                    </a:cxn>
                    <a:cxn ang="0">
                      <a:pos x="90" y="0"/>
                    </a:cxn>
                    <a:cxn ang="0">
                      <a:pos x="108" y="10"/>
                    </a:cxn>
                  </a:cxnLst>
                  <a:rect l="0" t="0" r="r" b="b"/>
                  <a:pathLst>
                    <a:path w="108" h="10">
                      <a:moveTo>
                        <a:pt x="108" y="10"/>
                      </a:moveTo>
                      <a:lnTo>
                        <a:pt x="20" y="6"/>
                      </a:lnTo>
                      <a:lnTo>
                        <a:pt x="0" y="0"/>
                      </a:lnTo>
                      <a:lnTo>
                        <a:pt x="90" y="0"/>
                      </a:lnTo>
                      <a:lnTo>
                        <a:pt x="108" y="10"/>
                      </a:lnTo>
                      <a:close/>
                    </a:path>
                  </a:pathLst>
                </a:custGeom>
                <a:solidFill>
                  <a:srgbClr val="EB007C"/>
                </a:solidFill>
                <a:ln w="0">
                  <a:solidFill>
                    <a:srgbClr val="EB007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815" name="Freeform 1383"/>
                <p:cNvSpPr>
                  <a:spLocks noChangeAspect="1"/>
                </p:cNvSpPr>
                <p:nvPr/>
              </p:nvSpPr>
              <p:spPr bwMode="auto">
                <a:xfrm>
                  <a:off x="1534" y="1656"/>
                  <a:ext cx="108" cy="10"/>
                </a:xfrm>
                <a:custGeom>
                  <a:avLst/>
                  <a:gdLst/>
                  <a:ahLst/>
                  <a:cxnLst>
                    <a:cxn ang="0">
                      <a:pos x="108" y="10"/>
                    </a:cxn>
                    <a:cxn ang="0">
                      <a:pos x="20" y="6"/>
                    </a:cxn>
                    <a:cxn ang="0">
                      <a:pos x="0" y="0"/>
                    </a:cxn>
                    <a:cxn ang="0">
                      <a:pos x="90" y="0"/>
                    </a:cxn>
                    <a:cxn ang="0">
                      <a:pos x="108" y="10"/>
                    </a:cxn>
                  </a:cxnLst>
                  <a:rect l="0" t="0" r="r" b="b"/>
                  <a:pathLst>
                    <a:path w="108" h="10">
                      <a:moveTo>
                        <a:pt x="108" y="10"/>
                      </a:moveTo>
                      <a:lnTo>
                        <a:pt x="20" y="6"/>
                      </a:lnTo>
                      <a:lnTo>
                        <a:pt x="0" y="0"/>
                      </a:lnTo>
                      <a:lnTo>
                        <a:pt x="90" y="0"/>
                      </a:lnTo>
                      <a:lnTo>
                        <a:pt x="108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816" name="Freeform 1384"/>
                <p:cNvSpPr>
                  <a:spLocks noChangeAspect="1"/>
                </p:cNvSpPr>
                <p:nvPr/>
              </p:nvSpPr>
              <p:spPr bwMode="auto">
                <a:xfrm>
                  <a:off x="1516" y="1644"/>
                  <a:ext cx="108" cy="12"/>
                </a:xfrm>
                <a:custGeom>
                  <a:avLst/>
                  <a:gdLst/>
                  <a:ahLst/>
                  <a:cxnLst>
                    <a:cxn ang="0">
                      <a:pos x="108" y="12"/>
                    </a:cxn>
                    <a:cxn ang="0">
                      <a:pos x="18" y="12"/>
                    </a:cxn>
                    <a:cxn ang="0">
                      <a:pos x="0" y="8"/>
                    </a:cxn>
                    <a:cxn ang="0">
                      <a:pos x="90" y="0"/>
                    </a:cxn>
                    <a:cxn ang="0">
                      <a:pos x="108" y="12"/>
                    </a:cxn>
                  </a:cxnLst>
                  <a:rect l="0" t="0" r="r" b="b"/>
                  <a:pathLst>
                    <a:path w="108" h="12">
                      <a:moveTo>
                        <a:pt x="108" y="12"/>
                      </a:moveTo>
                      <a:lnTo>
                        <a:pt x="18" y="12"/>
                      </a:lnTo>
                      <a:lnTo>
                        <a:pt x="0" y="8"/>
                      </a:lnTo>
                      <a:lnTo>
                        <a:pt x="90" y="0"/>
                      </a:lnTo>
                      <a:lnTo>
                        <a:pt x="108" y="12"/>
                      </a:lnTo>
                      <a:close/>
                    </a:path>
                  </a:pathLst>
                </a:custGeom>
                <a:solidFill>
                  <a:srgbClr val="EB0086"/>
                </a:solidFill>
                <a:ln w="0">
                  <a:solidFill>
                    <a:srgbClr val="EB008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817" name="Freeform 1385"/>
                <p:cNvSpPr>
                  <a:spLocks noChangeAspect="1"/>
                </p:cNvSpPr>
                <p:nvPr/>
              </p:nvSpPr>
              <p:spPr bwMode="auto">
                <a:xfrm>
                  <a:off x="1516" y="1644"/>
                  <a:ext cx="108" cy="12"/>
                </a:xfrm>
                <a:custGeom>
                  <a:avLst/>
                  <a:gdLst/>
                  <a:ahLst/>
                  <a:cxnLst>
                    <a:cxn ang="0">
                      <a:pos x="108" y="12"/>
                    </a:cxn>
                    <a:cxn ang="0">
                      <a:pos x="18" y="12"/>
                    </a:cxn>
                    <a:cxn ang="0">
                      <a:pos x="0" y="8"/>
                    </a:cxn>
                    <a:cxn ang="0">
                      <a:pos x="90" y="0"/>
                    </a:cxn>
                    <a:cxn ang="0">
                      <a:pos x="108" y="12"/>
                    </a:cxn>
                  </a:cxnLst>
                  <a:rect l="0" t="0" r="r" b="b"/>
                  <a:pathLst>
                    <a:path w="108" h="12">
                      <a:moveTo>
                        <a:pt x="108" y="12"/>
                      </a:moveTo>
                      <a:lnTo>
                        <a:pt x="18" y="12"/>
                      </a:lnTo>
                      <a:lnTo>
                        <a:pt x="0" y="8"/>
                      </a:lnTo>
                      <a:lnTo>
                        <a:pt x="90" y="0"/>
                      </a:lnTo>
                      <a:lnTo>
                        <a:pt x="108" y="1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818" name="Freeform 1386"/>
                <p:cNvSpPr>
                  <a:spLocks noChangeAspect="1"/>
                </p:cNvSpPr>
                <p:nvPr/>
              </p:nvSpPr>
              <p:spPr bwMode="auto">
                <a:xfrm>
                  <a:off x="1496" y="1630"/>
                  <a:ext cx="110" cy="22"/>
                </a:xfrm>
                <a:custGeom>
                  <a:avLst/>
                  <a:gdLst/>
                  <a:ahLst/>
                  <a:cxnLst>
                    <a:cxn ang="0">
                      <a:pos x="110" y="14"/>
                    </a:cxn>
                    <a:cxn ang="0">
                      <a:pos x="20" y="22"/>
                    </a:cxn>
                    <a:cxn ang="0">
                      <a:pos x="0" y="14"/>
                    </a:cxn>
                    <a:cxn ang="0">
                      <a:pos x="90" y="0"/>
                    </a:cxn>
                    <a:cxn ang="0">
                      <a:pos x="110" y="14"/>
                    </a:cxn>
                  </a:cxnLst>
                  <a:rect l="0" t="0" r="r" b="b"/>
                  <a:pathLst>
                    <a:path w="110" h="22">
                      <a:moveTo>
                        <a:pt x="110" y="14"/>
                      </a:moveTo>
                      <a:lnTo>
                        <a:pt x="20" y="22"/>
                      </a:lnTo>
                      <a:lnTo>
                        <a:pt x="0" y="14"/>
                      </a:lnTo>
                      <a:lnTo>
                        <a:pt x="90" y="0"/>
                      </a:lnTo>
                      <a:lnTo>
                        <a:pt x="110" y="14"/>
                      </a:lnTo>
                      <a:close/>
                    </a:path>
                  </a:pathLst>
                </a:custGeom>
                <a:solidFill>
                  <a:srgbClr val="EB008D"/>
                </a:solidFill>
                <a:ln w="0">
                  <a:solidFill>
                    <a:srgbClr val="EB008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819" name="Freeform 1387"/>
                <p:cNvSpPr>
                  <a:spLocks noChangeAspect="1"/>
                </p:cNvSpPr>
                <p:nvPr/>
              </p:nvSpPr>
              <p:spPr bwMode="auto">
                <a:xfrm>
                  <a:off x="1496" y="1630"/>
                  <a:ext cx="110" cy="22"/>
                </a:xfrm>
                <a:custGeom>
                  <a:avLst/>
                  <a:gdLst/>
                  <a:ahLst/>
                  <a:cxnLst>
                    <a:cxn ang="0">
                      <a:pos x="110" y="14"/>
                    </a:cxn>
                    <a:cxn ang="0">
                      <a:pos x="20" y="22"/>
                    </a:cxn>
                    <a:cxn ang="0">
                      <a:pos x="0" y="14"/>
                    </a:cxn>
                    <a:cxn ang="0">
                      <a:pos x="90" y="0"/>
                    </a:cxn>
                    <a:cxn ang="0">
                      <a:pos x="110" y="14"/>
                    </a:cxn>
                  </a:cxnLst>
                  <a:rect l="0" t="0" r="r" b="b"/>
                  <a:pathLst>
                    <a:path w="110" h="22">
                      <a:moveTo>
                        <a:pt x="110" y="14"/>
                      </a:moveTo>
                      <a:lnTo>
                        <a:pt x="20" y="22"/>
                      </a:lnTo>
                      <a:lnTo>
                        <a:pt x="0" y="14"/>
                      </a:lnTo>
                      <a:lnTo>
                        <a:pt x="90" y="0"/>
                      </a:lnTo>
                      <a:lnTo>
                        <a:pt x="110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820" name="Freeform 1388"/>
                <p:cNvSpPr>
                  <a:spLocks noChangeAspect="1"/>
                </p:cNvSpPr>
                <p:nvPr/>
              </p:nvSpPr>
              <p:spPr bwMode="auto">
                <a:xfrm>
                  <a:off x="1476" y="1614"/>
                  <a:ext cx="110" cy="30"/>
                </a:xfrm>
                <a:custGeom>
                  <a:avLst/>
                  <a:gdLst/>
                  <a:ahLst/>
                  <a:cxnLst>
                    <a:cxn ang="0">
                      <a:pos x="110" y="16"/>
                    </a:cxn>
                    <a:cxn ang="0">
                      <a:pos x="20" y="30"/>
                    </a:cxn>
                    <a:cxn ang="0">
                      <a:pos x="0" y="22"/>
                    </a:cxn>
                    <a:cxn ang="0">
                      <a:pos x="90" y="0"/>
                    </a:cxn>
                    <a:cxn ang="0">
                      <a:pos x="110" y="16"/>
                    </a:cxn>
                  </a:cxnLst>
                  <a:rect l="0" t="0" r="r" b="b"/>
                  <a:pathLst>
                    <a:path w="110" h="30">
                      <a:moveTo>
                        <a:pt x="110" y="16"/>
                      </a:moveTo>
                      <a:lnTo>
                        <a:pt x="20" y="30"/>
                      </a:lnTo>
                      <a:lnTo>
                        <a:pt x="0" y="22"/>
                      </a:lnTo>
                      <a:lnTo>
                        <a:pt x="90" y="0"/>
                      </a:lnTo>
                      <a:lnTo>
                        <a:pt x="110" y="16"/>
                      </a:lnTo>
                      <a:close/>
                    </a:path>
                  </a:pathLst>
                </a:custGeom>
                <a:solidFill>
                  <a:srgbClr val="E90092"/>
                </a:solidFill>
                <a:ln w="0">
                  <a:solidFill>
                    <a:srgbClr val="E9009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821" name="Freeform 1389"/>
                <p:cNvSpPr>
                  <a:spLocks noChangeAspect="1"/>
                </p:cNvSpPr>
                <p:nvPr/>
              </p:nvSpPr>
              <p:spPr bwMode="auto">
                <a:xfrm>
                  <a:off x="1476" y="1614"/>
                  <a:ext cx="110" cy="30"/>
                </a:xfrm>
                <a:custGeom>
                  <a:avLst/>
                  <a:gdLst/>
                  <a:ahLst/>
                  <a:cxnLst>
                    <a:cxn ang="0">
                      <a:pos x="110" y="16"/>
                    </a:cxn>
                    <a:cxn ang="0">
                      <a:pos x="20" y="30"/>
                    </a:cxn>
                    <a:cxn ang="0">
                      <a:pos x="0" y="22"/>
                    </a:cxn>
                    <a:cxn ang="0">
                      <a:pos x="90" y="0"/>
                    </a:cxn>
                    <a:cxn ang="0">
                      <a:pos x="110" y="16"/>
                    </a:cxn>
                  </a:cxnLst>
                  <a:rect l="0" t="0" r="r" b="b"/>
                  <a:pathLst>
                    <a:path w="110" h="30">
                      <a:moveTo>
                        <a:pt x="110" y="16"/>
                      </a:moveTo>
                      <a:lnTo>
                        <a:pt x="20" y="30"/>
                      </a:lnTo>
                      <a:lnTo>
                        <a:pt x="0" y="22"/>
                      </a:lnTo>
                      <a:lnTo>
                        <a:pt x="90" y="0"/>
                      </a:lnTo>
                      <a:lnTo>
                        <a:pt x="11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822" name="Freeform 1390"/>
                <p:cNvSpPr>
                  <a:spLocks noChangeAspect="1"/>
                </p:cNvSpPr>
                <p:nvPr/>
              </p:nvSpPr>
              <p:spPr bwMode="auto">
                <a:xfrm>
                  <a:off x="1454" y="1596"/>
                  <a:ext cx="112" cy="40"/>
                </a:xfrm>
                <a:custGeom>
                  <a:avLst/>
                  <a:gdLst/>
                  <a:ahLst/>
                  <a:cxnLst>
                    <a:cxn ang="0">
                      <a:pos x="112" y="18"/>
                    </a:cxn>
                    <a:cxn ang="0">
                      <a:pos x="22" y="40"/>
                    </a:cxn>
                    <a:cxn ang="0">
                      <a:pos x="0" y="32"/>
                    </a:cxn>
                    <a:cxn ang="0">
                      <a:pos x="92" y="0"/>
                    </a:cxn>
                    <a:cxn ang="0">
                      <a:pos x="112" y="18"/>
                    </a:cxn>
                  </a:cxnLst>
                  <a:rect l="0" t="0" r="r" b="b"/>
                  <a:pathLst>
                    <a:path w="112" h="40">
                      <a:moveTo>
                        <a:pt x="112" y="18"/>
                      </a:moveTo>
                      <a:lnTo>
                        <a:pt x="22" y="40"/>
                      </a:lnTo>
                      <a:lnTo>
                        <a:pt x="0" y="32"/>
                      </a:lnTo>
                      <a:lnTo>
                        <a:pt x="92" y="0"/>
                      </a:lnTo>
                      <a:lnTo>
                        <a:pt x="112" y="18"/>
                      </a:lnTo>
                      <a:close/>
                    </a:path>
                  </a:pathLst>
                </a:custGeom>
                <a:solidFill>
                  <a:srgbClr val="E80694"/>
                </a:solidFill>
                <a:ln w="0">
                  <a:solidFill>
                    <a:srgbClr val="E8069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823" name="Freeform 1391"/>
                <p:cNvSpPr>
                  <a:spLocks noChangeAspect="1"/>
                </p:cNvSpPr>
                <p:nvPr/>
              </p:nvSpPr>
              <p:spPr bwMode="auto">
                <a:xfrm>
                  <a:off x="1454" y="1596"/>
                  <a:ext cx="112" cy="40"/>
                </a:xfrm>
                <a:custGeom>
                  <a:avLst/>
                  <a:gdLst/>
                  <a:ahLst/>
                  <a:cxnLst>
                    <a:cxn ang="0">
                      <a:pos x="112" y="18"/>
                    </a:cxn>
                    <a:cxn ang="0">
                      <a:pos x="22" y="40"/>
                    </a:cxn>
                    <a:cxn ang="0">
                      <a:pos x="0" y="32"/>
                    </a:cxn>
                    <a:cxn ang="0">
                      <a:pos x="92" y="0"/>
                    </a:cxn>
                    <a:cxn ang="0">
                      <a:pos x="112" y="18"/>
                    </a:cxn>
                  </a:cxnLst>
                  <a:rect l="0" t="0" r="r" b="b"/>
                  <a:pathLst>
                    <a:path w="112" h="40">
                      <a:moveTo>
                        <a:pt x="112" y="18"/>
                      </a:moveTo>
                      <a:lnTo>
                        <a:pt x="22" y="40"/>
                      </a:lnTo>
                      <a:lnTo>
                        <a:pt x="0" y="32"/>
                      </a:lnTo>
                      <a:lnTo>
                        <a:pt x="92" y="0"/>
                      </a:lnTo>
                      <a:lnTo>
                        <a:pt x="11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824" name="Freeform 1392"/>
                <p:cNvSpPr>
                  <a:spLocks noChangeAspect="1"/>
                </p:cNvSpPr>
                <p:nvPr/>
              </p:nvSpPr>
              <p:spPr bwMode="auto">
                <a:xfrm>
                  <a:off x="1434" y="1576"/>
                  <a:ext cx="112" cy="52"/>
                </a:xfrm>
                <a:custGeom>
                  <a:avLst/>
                  <a:gdLst/>
                  <a:ahLst/>
                  <a:cxnLst>
                    <a:cxn ang="0">
                      <a:pos x="112" y="20"/>
                    </a:cxn>
                    <a:cxn ang="0">
                      <a:pos x="20" y="52"/>
                    </a:cxn>
                    <a:cxn ang="0">
                      <a:pos x="0" y="42"/>
                    </a:cxn>
                    <a:cxn ang="0">
                      <a:pos x="92" y="0"/>
                    </a:cxn>
                    <a:cxn ang="0">
                      <a:pos x="112" y="20"/>
                    </a:cxn>
                  </a:cxnLst>
                  <a:rect l="0" t="0" r="r" b="b"/>
                  <a:pathLst>
                    <a:path w="112" h="52">
                      <a:moveTo>
                        <a:pt x="112" y="20"/>
                      </a:moveTo>
                      <a:lnTo>
                        <a:pt x="20" y="52"/>
                      </a:lnTo>
                      <a:lnTo>
                        <a:pt x="0" y="42"/>
                      </a:lnTo>
                      <a:lnTo>
                        <a:pt x="92" y="0"/>
                      </a:lnTo>
                      <a:lnTo>
                        <a:pt x="112" y="20"/>
                      </a:lnTo>
                      <a:close/>
                    </a:path>
                  </a:pathLst>
                </a:custGeom>
                <a:solidFill>
                  <a:srgbClr val="E61295"/>
                </a:solidFill>
                <a:ln w="0">
                  <a:solidFill>
                    <a:srgbClr val="E6129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825" name="Freeform 1393"/>
                <p:cNvSpPr>
                  <a:spLocks noChangeAspect="1"/>
                </p:cNvSpPr>
                <p:nvPr/>
              </p:nvSpPr>
              <p:spPr bwMode="auto">
                <a:xfrm>
                  <a:off x="1434" y="1576"/>
                  <a:ext cx="112" cy="52"/>
                </a:xfrm>
                <a:custGeom>
                  <a:avLst/>
                  <a:gdLst/>
                  <a:ahLst/>
                  <a:cxnLst>
                    <a:cxn ang="0">
                      <a:pos x="112" y="20"/>
                    </a:cxn>
                    <a:cxn ang="0">
                      <a:pos x="20" y="52"/>
                    </a:cxn>
                    <a:cxn ang="0">
                      <a:pos x="0" y="42"/>
                    </a:cxn>
                    <a:cxn ang="0">
                      <a:pos x="92" y="0"/>
                    </a:cxn>
                    <a:cxn ang="0">
                      <a:pos x="112" y="20"/>
                    </a:cxn>
                  </a:cxnLst>
                  <a:rect l="0" t="0" r="r" b="b"/>
                  <a:pathLst>
                    <a:path w="112" h="52">
                      <a:moveTo>
                        <a:pt x="112" y="20"/>
                      </a:moveTo>
                      <a:lnTo>
                        <a:pt x="20" y="52"/>
                      </a:lnTo>
                      <a:lnTo>
                        <a:pt x="0" y="42"/>
                      </a:lnTo>
                      <a:lnTo>
                        <a:pt x="92" y="0"/>
                      </a:lnTo>
                      <a:lnTo>
                        <a:pt x="112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826" name="Freeform 1394"/>
                <p:cNvSpPr>
                  <a:spLocks noChangeAspect="1"/>
                </p:cNvSpPr>
                <p:nvPr/>
              </p:nvSpPr>
              <p:spPr bwMode="auto">
                <a:xfrm>
                  <a:off x="1412" y="1554"/>
                  <a:ext cx="114" cy="64"/>
                </a:xfrm>
                <a:custGeom>
                  <a:avLst/>
                  <a:gdLst/>
                  <a:ahLst/>
                  <a:cxnLst>
                    <a:cxn ang="0">
                      <a:pos x="114" y="22"/>
                    </a:cxn>
                    <a:cxn ang="0">
                      <a:pos x="22" y="64"/>
                    </a:cxn>
                    <a:cxn ang="0">
                      <a:pos x="0" y="54"/>
                    </a:cxn>
                    <a:cxn ang="0">
                      <a:pos x="94" y="0"/>
                    </a:cxn>
                    <a:cxn ang="0">
                      <a:pos x="114" y="22"/>
                    </a:cxn>
                  </a:cxnLst>
                  <a:rect l="0" t="0" r="r" b="b"/>
                  <a:pathLst>
                    <a:path w="114" h="64">
                      <a:moveTo>
                        <a:pt x="114" y="22"/>
                      </a:moveTo>
                      <a:lnTo>
                        <a:pt x="22" y="64"/>
                      </a:lnTo>
                      <a:lnTo>
                        <a:pt x="0" y="54"/>
                      </a:lnTo>
                      <a:lnTo>
                        <a:pt x="94" y="0"/>
                      </a:lnTo>
                      <a:lnTo>
                        <a:pt x="114" y="22"/>
                      </a:lnTo>
                      <a:close/>
                    </a:path>
                  </a:pathLst>
                </a:custGeom>
                <a:solidFill>
                  <a:srgbClr val="E41E95"/>
                </a:solidFill>
                <a:ln w="0">
                  <a:solidFill>
                    <a:srgbClr val="E41E9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827" name="Freeform 1395"/>
                <p:cNvSpPr>
                  <a:spLocks noChangeAspect="1"/>
                </p:cNvSpPr>
                <p:nvPr/>
              </p:nvSpPr>
              <p:spPr bwMode="auto">
                <a:xfrm>
                  <a:off x="1412" y="1554"/>
                  <a:ext cx="114" cy="64"/>
                </a:xfrm>
                <a:custGeom>
                  <a:avLst/>
                  <a:gdLst/>
                  <a:ahLst/>
                  <a:cxnLst>
                    <a:cxn ang="0">
                      <a:pos x="114" y="22"/>
                    </a:cxn>
                    <a:cxn ang="0">
                      <a:pos x="22" y="64"/>
                    </a:cxn>
                    <a:cxn ang="0">
                      <a:pos x="0" y="54"/>
                    </a:cxn>
                    <a:cxn ang="0">
                      <a:pos x="94" y="0"/>
                    </a:cxn>
                    <a:cxn ang="0">
                      <a:pos x="114" y="22"/>
                    </a:cxn>
                  </a:cxnLst>
                  <a:rect l="0" t="0" r="r" b="b"/>
                  <a:pathLst>
                    <a:path w="114" h="64">
                      <a:moveTo>
                        <a:pt x="114" y="22"/>
                      </a:moveTo>
                      <a:lnTo>
                        <a:pt x="22" y="64"/>
                      </a:lnTo>
                      <a:lnTo>
                        <a:pt x="0" y="54"/>
                      </a:lnTo>
                      <a:lnTo>
                        <a:pt x="94" y="0"/>
                      </a:lnTo>
                      <a:lnTo>
                        <a:pt x="11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828" name="Freeform 1396"/>
                <p:cNvSpPr>
                  <a:spLocks noChangeAspect="1"/>
                </p:cNvSpPr>
                <p:nvPr/>
              </p:nvSpPr>
              <p:spPr bwMode="auto">
                <a:xfrm>
                  <a:off x="1390" y="1530"/>
                  <a:ext cx="116" cy="78"/>
                </a:xfrm>
                <a:custGeom>
                  <a:avLst/>
                  <a:gdLst/>
                  <a:ahLst/>
                  <a:cxnLst>
                    <a:cxn ang="0">
                      <a:pos x="116" y="24"/>
                    </a:cxn>
                    <a:cxn ang="0">
                      <a:pos x="22" y="78"/>
                    </a:cxn>
                    <a:cxn ang="0">
                      <a:pos x="0" y="68"/>
                    </a:cxn>
                    <a:cxn ang="0">
                      <a:pos x="96" y="0"/>
                    </a:cxn>
                    <a:cxn ang="0">
                      <a:pos x="116" y="24"/>
                    </a:cxn>
                  </a:cxnLst>
                  <a:rect l="0" t="0" r="r" b="b"/>
                  <a:pathLst>
                    <a:path w="116" h="78">
                      <a:moveTo>
                        <a:pt x="116" y="24"/>
                      </a:moveTo>
                      <a:lnTo>
                        <a:pt x="22" y="78"/>
                      </a:lnTo>
                      <a:lnTo>
                        <a:pt x="0" y="68"/>
                      </a:lnTo>
                      <a:lnTo>
                        <a:pt x="96" y="0"/>
                      </a:lnTo>
                      <a:lnTo>
                        <a:pt x="116" y="24"/>
                      </a:lnTo>
                      <a:close/>
                    </a:path>
                  </a:pathLst>
                </a:custGeom>
                <a:solidFill>
                  <a:srgbClr val="E32992"/>
                </a:solidFill>
                <a:ln w="0">
                  <a:solidFill>
                    <a:srgbClr val="E3299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829" name="Freeform 1397"/>
                <p:cNvSpPr>
                  <a:spLocks noChangeAspect="1"/>
                </p:cNvSpPr>
                <p:nvPr/>
              </p:nvSpPr>
              <p:spPr bwMode="auto">
                <a:xfrm>
                  <a:off x="1390" y="1530"/>
                  <a:ext cx="116" cy="78"/>
                </a:xfrm>
                <a:custGeom>
                  <a:avLst/>
                  <a:gdLst/>
                  <a:ahLst/>
                  <a:cxnLst>
                    <a:cxn ang="0">
                      <a:pos x="116" y="24"/>
                    </a:cxn>
                    <a:cxn ang="0">
                      <a:pos x="22" y="78"/>
                    </a:cxn>
                    <a:cxn ang="0">
                      <a:pos x="0" y="68"/>
                    </a:cxn>
                    <a:cxn ang="0">
                      <a:pos x="96" y="0"/>
                    </a:cxn>
                    <a:cxn ang="0">
                      <a:pos x="116" y="24"/>
                    </a:cxn>
                  </a:cxnLst>
                  <a:rect l="0" t="0" r="r" b="b"/>
                  <a:pathLst>
                    <a:path w="116" h="78">
                      <a:moveTo>
                        <a:pt x="116" y="24"/>
                      </a:moveTo>
                      <a:lnTo>
                        <a:pt x="22" y="78"/>
                      </a:lnTo>
                      <a:lnTo>
                        <a:pt x="0" y="68"/>
                      </a:lnTo>
                      <a:lnTo>
                        <a:pt x="96" y="0"/>
                      </a:lnTo>
                      <a:lnTo>
                        <a:pt x="11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830" name="Freeform 1398"/>
                <p:cNvSpPr>
                  <a:spLocks noChangeAspect="1"/>
                </p:cNvSpPr>
                <p:nvPr/>
              </p:nvSpPr>
              <p:spPr bwMode="auto">
                <a:xfrm>
                  <a:off x="1368" y="1508"/>
                  <a:ext cx="118" cy="90"/>
                </a:xfrm>
                <a:custGeom>
                  <a:avLst/>
                  <a:gdLst/>
                  <a:ahLst/>
                  <a:cxnLst>
                    <a:cxn ang="0">
                      <a:pos x="118" y="22"/>
                    </a:cxn>
                    <a:cxn ang="0">
                      <a:pos x="22" y="90"/>
                    </a:cxn>
                    <a:cxn ang="0">
                      <a:pos x="0" y="82"/>
                    </a:cxn>
                    <a:cxn ang="0">
                      <a:pos x="96" y="0"/>
                    </a:cxn>
                    <a:cxn ang="0">
                      <a:pos x="118" y="22"/>
                    </a:cxn>
                  </a:cxnLst>
                  <a:rect l="0" t="0" r="r" b="b"/>
                  <a:pathLst>
                    <a:path w="118" h="90">
                      <a:moveTo>
                        <a:pt x="118" y="22"/>
                      </a:moveTo>
                      <a:lnTo>
                        <a:pt x="22" y="90"/>
                      </a:lnTo>
                      <a:lnTo>
                        <a:pt x="0" y="82"/>
                      </a:lnTo>
                      <a:lnTo>
                        <a:pt x="96" y="0"/>
                      </a:lnTo>
                      <a:lnTo>
                        <a:pt x="118" y="22"/>
                      </a:lnTo>
                      <a:close/>
                    </a:path>
                  </a:pathLst>
                </a:custGeom>
                <a:solidFill>
                  <a:srgbClr val="E4368A"/>
                </a:solidFill>
                <a:ln w="0">
                  <a:solidFill>
                    <a:srgbClr val="E4368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831" name="Freeform 1399"/>
                <p:cNvSpPr>
                  <a:spLocks noChangeAspect="1"/>
                </p:cNvSpPr>
                <p:nvPr/>
              </p:nvSpPr>
              <p:spPr bwMode="auto">
                <a:xfrm>
                  <a:off x="1368" y="1508"/>
                  <a:ext cx="118" cy="90"/>
                </a:xfrm>
                <a:custGeom>
                  <a:avLst/>
                  <a:gdLst/>
                  <a:ahLst/>
                  <a:cxnLst>
                    <a:cxn ang="0">
                      <a:pos x="118" y="22"/>
                    </a:cxn>
                    <a:cxn ang="0">
                      <a:pos x="22" y="90"/>
                    </a:cxn>
                    <a:cxn ang="0">
                      <a:pos x="0" y="82"/>
                    </a:cxn>
                    <a:cxn ang="0">
                      <a:pos x="96" y="0"/>
                    </a:cxn>
                    <a:cxn ang="0">
                      <a:pos x="118" y="22"/>
                    </a:cxn>
                  </a:cxnLst>
                  <a:rect l="0" t="0" r="r" b="b"/>
                  <a:pathLst>
                    <a:path w="118" h="90">
                      <a:moveTo>
                        <a:pt x="118" y="22"/>
                      </a:moveTo>
                      <a:lnTo>
                        <a:pt x="22" y="90"/>
                      </a:lnTo>
                      <a:lnTo>
                        <a:pt x="0" y="82"/>
                      </a:lnTo>
                      <a:lnTo>
                        <a:pt x="96" y="0"/>
                      </a:lnTo>
                      <a:lnTo>
                        <a:pt x="11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832" name="Freeform 1400"/>
                <p:cNvSpPr>
                  <a:spLocks noChangeAspect="1"/>
                </p:cNvSpPr>
                <p:nvPr/>
              </p:nvSpPr>
              <p:spPr bwMode="auto">
                <a:xfrm>
                  <a:off x="1346" y="1486"/>
                  <a:ext cx="118" cy="104"/>
                </a:xfrm>
                <a:custGeom>
                  <a:avLst/>
                  <a:gdLst/>
                  <a:ahLst/>
                  <a:cxnLst>
                    <a:cxn ang="0">
                      <a:pos x="118" y="22"/>
                    </a:cxn>
                    <a:cxn ang="0">
                      <a:pos x="22" y="104"/>
                    </a:cxn>
                    <a:cxn ang="0">
                      <a:pos x="0" y="98"/>
                    </a:cxn>
                    <a:cxn ang="0">
                      <a:pos x="96" y="0"/>
                    </a:cxn>
                    <a:cxn ang="0">
                      <a:pos x="118" y="22"/>
                    </a:cxn>
                  </a:cxnLst>
                  <a:rect l="0" t="0" r="r" b="b"/>
                  <a:pathLst>
                    <a:path w="118" h="104">
                      <a:moveTo>
                        <a:pt x="118" y="22"/>
                      </a:moveTo>
                      <a:lnTo>
                        <a:pt x="22" y="104"/>
                      </a:lnTo>
                      <a:lnTo>
                        <a:pt x="0" y="98"/>
                      </a:lnTo>
                      <a:lnTo>
                        <a:pt x="96" y="0"/>
                      </a:lnTo>
                      <a:lnTo>
                        <a:pt x="118" y="22"/>
                      </a:lnTo>
                      <a:close/>
                    </a:path>
                  </a:pathLst>
                </a:custGeom>
                <a:solidFill>
                  <a:srgbClr val="E64281"/>
                </a:solidFill>
                <a:ln w="0">
                  <a:solidFill>
                    <a:srgbClr val="E6428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7833" name="Freeform 1401"/>
                <p:cNvSpPr>
                  <a:spLocks noChangeAspect="1"/>
                </p:cNvSpPr>
                <p:nvPr/>
              </p:nvSpPr>
              <p:spPr bwMode="auto">
                <a:xfrm>
                  <a:off x="1346" y="1486"/>
                  <a:ext cx="118" cy="104"/>
                </a:xfrm>
                <a:custGeom>
                  <a:avLst/>
                  <a:gdLst/>
                  <a:ahLst/>
                  <a:cxnLst>
                    <a:cxn ang="0">
                      <a:pos x="118" y="22"/>
                    </a:cxn>
                    <a:cxn ang="0">
                      <a:pos x="22" y="104"/>
                    </a:cxn>
                    <a:cxn ang="0">
                      <a:pos x="0" y="98"/>
                    </a:cxn>
                    <a:cxn ang="0">
                      <a:pos x="96" y="0"/>
                    </a:cxn>
                    <a:cxn ang="0">
                      <a:pos x="118" y="22"/>
                    </a:cxn>
                  </a:cxnLst>
                  <a:rect l="0" t="0" r="r" b="b"/>
                  <a:pathLst>
                    <a:path w="118" h="104">
                      <a:moveTo>
                        <a:pt x="118" y="22"/>
                      </a:moveTo>
                      <a:lnTo>
                        <a:pt x="22" y="104"/>
                      </a:lnTo>
                      <a:lnTo>
                        <a:pt x="0" y="98"/>
                      </a:lnTo>
                      <a:lnTo>
                        <a:pt x="96" y="0"/>
                      </a:lnTo>
                      <a:lnTo>
                        <a:pt x="11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47834" name="Freeform 1402"/>
              <p:cNvSpPr>
                <a:spLocks noChangeAspect="1"/>
              </p:cNvSpPr>
              <p:nvPr/>
            </p:nvSpPr>
            <p:spPr bwMode="auto">
              <a:xfrm>
                <a:off x="1204" y="1494"/>
                <a:ext cx="120" cy="114"/>
              </a:xfrm>
              <a:custGeom>
                <a:avLst/>
                <a:gdLst/>
                <a:ahLst/>
                <a:cxnLst>
                  <a:cxn ang="0">
                    <a:pos x="120" y="16"/>
                  </a:cxn>
                  <a:cxn ang="0">
                    <a:pos x="24" y="114"/>
                  </a:cxn>
                  <a:cxn ang="0">
                    <a:pos x="0" y="112"/>
                  </a:cxn>
                  <a:cxn ang="0">
                    <a:pos x="96" y="0"/>
                  </a:cxn>
                  <a:cxn ang="0">
                    <a:pos x="120" y="16"/>
                  </a:cxn>
                </a:cxnLst>
                <a:rect l="0" t="0" r="r" b="b"/>
                <a:pathLst>
                  <a:path w="120" h="114">
                    <a:moveTo>
                      <a:pt x="120" y="16"/>
                    </a:moveTo>
                    <a:lnTo>
                      <a:pt x="24" y="114"/>
                    </a:lnTo>
                    <a:lnTo>
                      <a:pt x="0" y="112"/>
                    </a:lnTo>
                    <a:lnTo>
                      <a:pt x="96" y="0"/>
                    </a:lnTo>
                    <a:lnTo>
                      <a:pt x="120" y="16"/>
                    </a:lnTo>
                    <a:close/>
                  </a:path>
                </a:pathLst>
              </a:custGeom>
              <a:solidFill>
                <a:srgbClr val="EA526D"/>
              </a:solidFill>
              <a:ln w="0">
                <a:solidFill>
                  <a:srgbClr val="EA526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7835" name="Freeform 1403"/>
              <p:cNvSpPr>
                <a:spLocks noChangeAspect="1"/>
              </p:cNvSpPr>
              <p:nvPr/>
            </p:nvSpPr>
            <p:spPr bwMode="auto">
              <a:xfrm>
                <a:off x="1204" y="1494"/>
                <a:ext cx="120" cy="114"/>
              </a:xfrm>
              <a:custGeom>
                <a:avLst/>
                <a:gdLst/>
                <a:ahLst/>
                <a:cxnLst>
                  <a:cxn ang="0">
                    <a:pos x="120" y="16"/>
                  </a:cxn>
                  <a:cxn ang="0">
                    <a:pos x="24" y="114"/>
                  </a:cxn>
                  <a:cxn ang="0">
                    <a:pos x="0" y="112"/>
                  </a:cxn>
                  <a:cxn ang="0">
                    <a:pos x="96" y="0"/>
                  </a:cxn>
                  <a:cxn ang="0">
                    <a:pos x="120" y="16"/>
                  </a:cxn>
                </a:cxnLst>
                <a:rect l="0" t="0" r="r" b="b"/>
                <a:pathLst>
                  <a:path w="120" h="114">
                    <a:moveTo>
                      <a:pt x="120" y="16"/>
                    </a:moveTo>
                    <a:lnTo>
                      <a:pt x="24" y="114"/>
                    </a:lnTo>
                    <a:lnTo>
                      <a:pt x="0" y="112"/>
                    </a:lnTo>
                    <a:lnTo>
                      <a:pt x="96" y="0"/>
                    </a:lnTo>
                    <a:lnTo>
                      <a:pt x="120" y="1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7836" name="Freeform 1404"/>
              <p:cNvSpPr>
                <a:spLocks noChangeAspect="1"/>
              </p:cNvSpPr>
              <p:nvPr/>
            </p:nvSpPr>
            <p:spPr bwMode="auto">
              <a:xfrm>
                <a:off x="1180" y="1482"/>
                <a:ext cx="120" cy="128"/>
              </a:xfrm>
              <a:custGeom>
                <a:avLst/>
                <a:gdLst/>
                <a:ahLst/>
                <a:cxnLst>
                  <a:cxn ang="0">
                    <a:pos x="120" y="12"/>
                  </a:cxn>
                  <a:cxn ang="0">
                    <a:pos x="24" y="124"/>
                  </a:cxn>
                  <a:cxn ang="0">
                    <a:pos x="0" y="128"/>
                  </a:cxn>
                  <a:cxn ang="0">
                    <a:pos x="96" y="0"/>
                  </a:cxn>
                  <a:cxn ang="0">
                    <a:pos x="120" y="12"/>
                  </a:cxn>
                </a:cxnLst>
                <a:rect l="0" t="0" r="r" b="b"/>
                <a:pathLst>
                  <a:path w="120" h="128">
                    <a:moveTo>
                      <a:pt x="120" y="12"/>
                    </a:moveTo>
                    <a:lnTo>
                      <a:pt x="24" y="124"/>
                    </a:lnTo>
                    <a:lnTo>
                      <a:pt x="0" y="128"/>
                    </a:lnTo>
                    <a:lnTo>
                      <a:pt x="96" y="0"/>
                    </a:lnTo>
                    <a:lnTo>
                      <a:pt x="120" y="12"/>
                    </a:lnTo>
                    <a:close/>
                  </a:path>
                </a:pathLst>
              </a:custGeom>
              <a:solidFill>
                <a:srgbClr val="ED6257"/>
              </a:solidFill>
              <a:ln w="0">
                <a:solidFill>
                  <a:srgbClr val="ED625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7837" name="Freeform 1405"/>
              <p:cNvSpPr>
                <a:spLocks noChangeAspect="1"/>
              </p:cNvSpPr>
              <p:nvPr/>
            </p:nvSpPr>
            <p:spPr bwMode="auto">
              <a:xfrm>
                <a:off x="1180" y="1482"/>
                <a:ext cx="120" cy="128"/>
              </a:xfrm>
              <a:custGeom>
                <a:avLst/>
                <a:gdLst/>
                <a:ahLst/>
                <a:cxnLst>
                  <a:cxn ang="0">
                    <a:pos x="120" y="12"/>
                  </a:cxn>
                  <a:cxn ang="0">
                    <a:pos x="24" y="124"/>
                  </a:cxn>
                  <a:cxn ang="0">
                    <a:pos x="0" y="128"/>
                  </a:cxn>
                  <a:cxn ang="0">
                    <a:pos x="96" y="0"/>
                  </a:cxn>
                  <a:cxn ang="0">
                    <a:pos x="120" y="12"/>
                  </a:cxn>
                </a:cxnLst>
                <a:rect l="0" t="0" r="r" b="b"/>
                <a:pathLst>
                  <a:path w="120" h="128">
                    <a:moveTo>
                      <a:pt x="120" y="12"/>
                    </a:moveTo>
                    <a:lnTo>
                      <a:pt x="24" y="124"/>
                    </a:lnTo>
                    <a:lnTo>
                      <a:pt x="0" y="128"/>
                    </a:lnTo>
                    <a:lnTo>
                      <a:pt x="96" y="0"/>
                    </a:lnTo>
                    <a:lnTo>
                      <a:pt x="120" y="1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7838" name="Freeform 1406"/>
              <p:cNvSpPr>
                <a:spLocks noChangeAspect="1"/>
              </p:cNvSpPr>
              <p:nvPr/>
            </p:nvSpPr>
            <p:spPr bwMode="auto">
              <a:xfrm>
                <a:off x="1156" y="1482"/>
                <a:ext cx="120" cy="140"/>
              </a:xfrm>
              <a:custGeom>
                <a:avLst/>
                <a:gdLst/>
                <a:ahLst/>
                <a:cxnLst>
                  <a:cxn ang="0">
                    <a:pos x="120" y="0"/>
                  </a:cxn>
                  <a:cxn ang="0">
                    <a:pos x="24" y="128"/>
                  </a:cxn>
                  <a:cxn ang="0">
                    <a:pos x="0" y="140"/>
                  </a:cxn>
                  <a:cxn ang="0">
                    <a:pos x="96" y="2"/>
                  </a:cxn>
                  <a:cxn ang="0">
                    <a:pos x="120" y="0"/>
                  </a:cxn>
                </a:cxnLst>
                <a:rect l="0" t="0" r="r" b="b"/>
                <a:pathLst>
                  <a:path w="120" h="140">
                    <a:moveTo>
                      <a:pt x="120" y="0"/>
                    </a:moveTo>
                    <a:lnTo>
                      <a:pt x="24" y="128"/>
                    </a:lnTo>
                    <a:lnTo>
                      <a:pt x="0" y="140"/>
                    </a:lnTo>
                    <a:lnTo>
                      <a:pt x="96" y="2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F7926"/>
              </a:solidFill>
              <a:ln w="0">
                <a:solidFill>
                  <a:srgbClr val="EF792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7839" name="Freeform 1407"/>
              <p:cNvSpPr>
                <a:spLocks noChangeAspect="1"/>
              </p:cNvSpPr>
              <p:nvPr/>
            </p:nvSpPr>
            <p:spPr bwMode="auto">
              <a:xfrm>
                <a:off x="1156" y="1482"/>
                <a:ext cx="120" cy="140"/>
              </a:xfrm>
              <a:custGeom>
                <a:avLst/>
                <a:gdLst/>
                <a:ahLst/>
                <a:cxnLst>
                  <a:cxn ang="0">
                    <a:pos x="120" y="0"/>
                  </a:cxn>
                  <a:cxn ang="0">
                    <a:pos x="24" y="128"/>
                  </a:cxn>
                  <a:cxn ang="0">
                    <a:pos x="0" y="140"/>
                  </a:cxn>
                  <a:cxn ang="0">
                    <a:pos x="96" y="2"/>
                  </a:cxn>
                  <a:cxn ang="0">
                    <a:pos x="120" y="0"/>
                  </a:cxn>
                </a:cxnLst>
                <a:rect l="0" t="0" r="r" b="b"/>
                <a:pathLst>
                  <a:path w="120" h="140">
                    <a:moveTo>
                      <a:pt x="120" y="0"/>
                    </a:moveTo>
                    <a:lnTo>
                      <a:pt x="24" y="128"/>
                    </a:lnTo>
                    <a:lnTo>
                      <a:pt x="0" y="140"/>
                    </a:lnTo>
                    <a:lnTo>
                      <a:pt x="96" y="2"/>
                    </a:lnTo>
                    <a:lnTo>
                      <a:pt x="12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7840" name="Freeform 1408"/>
              <p:cNvSpPr>
                <a:spLocks noChangeAspect="1"/>
              </p:cNvSpPr>
              <p:nvPr/>
            </p:nvSpPr>
            <p:spPr bwMode="auto">
              <a:xfrm>
                <a:off x="1130" y="1484"/>
                <a:ext cx="122" cy="166"/>
              </a:xfrm>
              <a:custGeom>
                <a:avLst/>
                <a:gdLst/>
                <a:ahLst/>
                <a:cxnLst>
                  <a:cxn ang="0">
                    <a:pos x="122" y="0"/>
                  </a:cxn>
                  <a:cxn ang="0">
                    <a:pos x="26" y="138"/>
                  </a:cxn>
                  <a:cxn ang="0">
                    <a:pos x="0" y="166"/>
                  </a:cxn>
                  <a:cxn ang="0">
                    <a:pos x="96" y="20"/>
                  </a:cxn>
                  <a:cxn ang="0">
                    <a:pos x="122" y="0"/>
                  </a:cxn>
                </a:cxnLst>
                <a:rect l="0" t="0" r="r" b="b"/>
                <a:pathLst>
                  <a:path w="122" h="166">
                    <a:moveTo>
                      <a:pt x="122" y="0"/>
                    </a:moveTo>
                    <a:lnTo>
                      <a:pt x="26" y="138"/>
                    </a:lnTo>
                    <a:lnTo>
                      <a:pt x="0" y="166"/>
                    </a:lnTo>
                    <a:lnTo>
                      <a:pt x="96" y="20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DE8F00"/>
              </a:solidFill>
              <a:ln w="0">
                <a:solidFill>
                  <a:srgbClr val="DE8F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7841" name="Freeform 1409"/>
              <p:cNvSpPr>
                <a:spLocks noChangeAspect="1"/>
              </p:cNvSpPr>
              <p:nvPr/>
            </p:nvSpPr>
            <p:spPr bwMode="auto">
              <a:xfrm>
                <a:off x="1130" y="1484"/>
                <a:ext cx="122" cy="166"/>
              </a:xfrm>
              <a:custGeom>
                <a:avLst/>
                <a:gdLst/>
                <a:ahLst/>
                <a:cxnLst>
                  <a:cxn ang="0">
                    <a:pos x="122" y="0"/>
                  </a:cxn>
                  <a:cxn ang="0">
                    <a:pos x="26" y="138"/>
                  </a:cxn>
                  <a:cxn ang="0">
                    <a:pos x="0" y="166"/>
                  </a:cxn>
                  <a:cxn ang="0">
                    <a:pos x="96" y="20"/>
                  </a:cxn>
                  <a:cxn ang="0">
                    <a:pos x="122" y="0"/>
                  </a:cxn>
                </a:cxnLst>
                <a:rect l="0" t="0" r="r" b="b"/>
                <a:pathLst>
                  <a:path w="122" h="166">
                    <a:moveTo>
                      <a:pt x="122" y="0"/>
                    </a:moveTo>
                    <a:lnTo>
                      <a:pt x="26" y="138"/>
                    </a:lnTo>
                    <a:lnTo>
                      <a:pt x="0" y="166"/>
                    </a:lnTo>
                    <a:lnTo>
                      <a:pt x="96" y="20"/>
                    </a:lnTo>
                    <a:lnTo>
                      <a:pt x="1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7842" name="Freeform 1410"/>
              <p:cNvSpPr>
                <a:spLocks noChangeAspect="1"/>
              </p:cNvSpPr>
              <p:nvPr/>
            </p:nvSpPr>
            <p:spPr bwMode="auto">
              <a:xfrm>
                <a:off x="1104" y="1504"/>
                <a:ext cx="122" cy="188"/>
              </a:xfrm>
              <a:custGeom>
                <a:avLst/>
                <a:gdLst/>
                <a:ahLst/>
                <a:cxnLst>
                  <a:cxn ang="0">
                    <a:pos x="122" y="0"/>
                  </a:cxn>
                  <a:cxn ang="0">
                    <a:pos x="26" y="146"/>
                  </a:cxn>
                  <a:cxn ang="0">
                    <a:pos x="0" y="188"/>
                  </a:cxn>
                  <a:cxn ang="0">
                    <a:pos x="96" y="44"/>
                  </a:cxn>
                  <a:cxn ang="0">
                    <a:pos x="122" y="0"/>
                  </a:cxn>
                </a:cxnLst>
                <a:rect l="0" t="0" r="r" b="b"/>
                <a:pathLst>
                  <a:path w="122" h="188">
                    <a:moveTo>
                      <a:pt x="122" y="0"/>
                    </a:moveTo>
                    <a:lnTo>
                      <a:pt x="26" y="146"/>
                    </a:lnTo>
                    <a:lnTo>
                      <a:pt x="0" y="188"/>
                    </a:lnTo>
                    <a:lnTo>
                      <a:pt x="96" y="44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00009B"/>
              </a:solidFill>
              <a:ln w="0">
                <a:solidFill>
                  <a:srgbClr val="00009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7843" name="Freeform 1411"/>
              <p:cNvSpPr>
                <a:spLocks noChangeAspect="1"/>
              </p:cNvSpPr>
              <p:nvPr/>
            </p:nvSpPr>
            <p:spPr bwMode="auto">
              <a:xfrm>
                <a:off x="1104" y="1504"/>
                <a:ext cx="122" cy="188"/>
              </a:xfrm>
              <a:custGeom>
                <a:avLst/>
                <a:gdLst/>
                <a:ahLst/>
                <a:cxnLst>
                  <a:cxn ang="0">
                    <a:pos x="122" y="0"/>
                  </a:cxn>
                  <a:cxn ang="0">
                    <a:pos x="26" y="146"/>
                  </a:cxn>
                  <a:cxn ang="0">
                    <a:pos x="0" y="188"/>
                  </a:cxn>
                  <a:cxn ang="0">
                    <a:pos x="96" y="44"/>
                  </a:cxn>
                  <a:cxn ang="0">
                    <a:pos x="122" y="0"/>
                  </a:cxn>
                </a:cxnLst>
                <a:rect l="0" t="0" r="r" b="b"/>
                <a:pathLst>
                  <a:path w="122" h="188">
                    <a:moveTo>
                      <a:pt x="122" y="0"/>
                    </a:moveTo>
                    <a:lnTo>
                      <a:pt x="26" y="146"/>
                    </a:lnTo>
                    <a:lnTo>
                      <a:pt x="0" y="188"/>
                    </a:lnTo>
                    <a:lnTo>
                      <a:pt x="96" y="44"/>
                    </a:lnTo>
                    <a:lnTo>
                      <a:pt x="12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7844" name="Freeform 1412"/>
              <p:cNvSpPr>
                <a:spLocks noChangeAspect="1"/>
              </p:cNvSpPr>
              <p:nvPr/>
            </p:nvSpPr>
            <p:spPr bwMode="auto">
              <a:xfrm>
                <a:off x="1080" y="1548"/>
                <a:ext cx="120" cy="204"/>
              </a:xfrm>
              <a:custGeom>
                <a:avLst/>
                <a:gdLst/>
                <a:ahLst/>
                <a:cxnLst>
                  <a:cxn ang="0">
                    <a:pos x="120" y="0"/>
                  </a:cxn>
                  <a:cxn ang="0">
                    <a:pos x="24" y="144"/>
                  </a:cxn>
                  <a:cxn ang="0">
                    <a:pos x="0" y="204"/>
                  </a:cxn>
                  <a:cxn ang="0">
                    <a:pos x="92" y="72"/>
                  </a:cxn>
                  <a:cxn ang="0">
                    <a:pos x="120" y="0"/>
                  </a:cxn>
                </a:cxnLst>
                <a:rect l="0" t="0" r="r" b="b"/>
                <a:pathLst>
                  <a:path w="120" h="204">
                    <a:moveTo>
                      <a:pt x="120" y="0"/>
                    </a:moveTo>
                    <a:lnTo>
                      <a:pt x="24" y="144"/>
                    </a:lnTo>
                    <a:lnTo>
                      <a:pt x="0" y="204"/>
                    </a:lnTo>
                    <a:lnTo>
                      <a:pt x="92" y="72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0000DE"/>
              </a:solidFill>
              <a:ln w="0">
                <a:solidFill>
                  <a:srgbClr val="0000D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7845" name="Freeform 1413"/>
              <p:cNvSpPr>
                <a:spLocks noChangeAspect="1"/>
              </p:cNvSpPr>
              <p:nvPr/>
            </p:nvSpPr>
            <p:spPr bwMode="auto">
              <a:xfrm>
                <a:off x="1080" y="1548"/>
                <a:ext cx="120" cy="204"/>
              </a:xfrm>
              <a:custGeom>
                <a:avLst/>
                <a:gdLst/>
                <a:ahLst/>
                <a:cxnLst>
                  <a:cxn ang="0">
                    <a:pos x="120" y="0"/>
                  </a:cxn>
                  <a:cxn ang="0">
                    <a:pos x="24" y="144"/>
                  </a:cxn>
                  <a:cxn ang="0">
                    <a:pos x="0" y="204"/>
                  </a:cxn>
                  <a:cxn ang="0">
                    <a:pos x="92" y="72"/>
                  </a:cxn>
                  <a:cxn ang="0">
                    <a:pos x="120" y="0"/>
                  </a:cxn>
                </a:cxnLst>
                <a:rect l="0" t="0" r="r" b="b"/>
                <a:pathLst>
                  <a:path w="120" h="204">
                    <a:moveTo>
                      <a:pt x="120" y="0"/>
                    </a:moveTo>
                    <a:lnTo>
                      <a:pt x="24" y="144"/>
                    </a:lnTo>
                    <a:lnTo>
                      <a:pt x="0" y="204"/>
                    </a:lnTo>
                    <a:lnTo>
                      <a:pt x="92" y="72"/>
                    </a:lnTo>
                    <a:lnTo>
                      <a:pt x="12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7846" name="Freeform 1414"/>
              <p:cNvSpPr>
                <a:spLocks noChangeAspect="1"/>
              </p:cNvSpPr>
              <p:nvPr/>
            </p:nvSpPr>
            <p:spPr bwMode="auto">
              <a:xfrm>
                <a:off x="1054" y="1620"/>
                <a:ext cx="118" cy="218"/>
              </a:xfrm>
              <a:custGeom>
                <a:avLst/>
                <a:gdLst/>
                <a:ahLst/>
                <a:cxnLst>
                  <a:cxn ang="0">
                    <a:pos x="118" y="0"/>
                  </a:cxn>
                  <a:cxn ang="0">
                    <a:pos x="26" y="132"/>
                  </a:cxn>
                  <a:cxn ang="0">
                    <a:pos x="0" y="218"/>
                  </a:cxn>
                  <a:cxn ang="0">
                    <a:pos x="90" y="124"/>
                  </a:cxn>
                  <a:cxn ang="0">
                    <a:pos x="118" y="0"/>
                  </a:cxn>
                </a:cxnLst>
                <a:rect l="0" t="0" r="r" b="b"/>
                <a:pathLst>
                  <a:path w="118" h="218">
                    <a:moveTo>
                      <a:pt x="118" y="0"/>
                    </a:moveTo>
                    <a:lnTo>
                      <a:pt x="26" y="132"/>
                    </a:lnTo>
                    <a:lnTo>
                      <a:pt x="0" y="218"/>
                    </a:lnTo>
                    <a:lnTo>
                      <a:pt x="90" y="124"/>
                    </a:lnTo>
                    <a:lnTo>
                      <a:pt x="118" y="0"/>
                    </a:lnTo>
                    <a:close/>
                  </a:path>
                </a:pathLst>
              </a:custGeom>
              <a:solidFill>
                <a:srgbClr val="0A00FA"/>
              </a:solidFill>
              <a:ln w="0">
                <a:solidFill>
                  <a:srgbClr val="0A00F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7847" name="Freeform 1415"/>
              <p:cNvSpPr>
                <a:spLocks noChangeAspect="1"/>
              </p:cNvSpPr>
              <p:nvPr/>
            </p:nvSpPr>
            <p:spPr bwMode="auto">
              <a:xfrm>
                <a:off x="1054" y="1620"/>
                <a:ext cx="118" cy="218"/>
              </a:xfrm>
              <a:custGeom>
                <a:avLst/>
                <a:gdLst/>
                <a:ahLst/>
                <a:cxnLst>
                  <a:cxn ang="0">
                    <a:pos x="118" y="0"/>
                  </a:cxn>
                  <a:cxn ang="0">
                    <a:pos x="26" y="132"/>
                  </a:cxn>
                  <a:cxn ang="0">
                    <a:pos x="0" y="218"/>
                  </a:cxn>
                  <a:cxn ang="0">
                    <a:pos x="90" y="124"/>
                  </a:cxn>
                  <a:cxn ang="0">
                    <a:pos x="118" y="0"/>
                  </a:cxn>
                </a:cxnLst>
                <a:rect l="0" t="0" r="r" b="b"/>
                <a:pathLst>
                  <a:path w="118" h="218">
                    <a:moveTo>
                      <a:pt x="118" y="0"/>
                    </a:moveTo>
                    <a:lnTo>
                      <a:pt x="26" y="132"/>
                    </a:lnTo>
                    <a:lnTo>
                      <a:pt x="0" y="218"/>
                    </a:lnTo>
                    <a:lnTo>
                      <a:pt x="90" y="124"/>
                    </a:lnTo>
                    <a:lnTo>
                      <a:pt x="11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7848" name="Freeform 1416"/>
              <p:cNvSpPr>
                <a:spLocks noChangeAspect="1"/>
              </p:cNvSpPr>
              <p:nvPr/>
            </p:nvSpPr>
            <p:spPr bwMode="auto">
              <a:xfrm>
                <a:off x="1028" y="1744"/>
                <a:ext cx="116" cy="186"/>
              </a:xfrm>
              <a:custGeom>
                <a:avLst/>
                <a:gdLst/>
                <a:ahLst/>
                <a:cxnLst>
                  <a:cxn ang="0">
                    <a:pos x="116" y="0"/>
                  </a:cxn>
                  <a:cxn ang="0">
                    <a:pos x="26" y="94"/>
                  </a:cxn>
                  <a:cxn ang="0">
                    <a:pos x="0" y="186"/>
                  </a:cxn>
                  <a:cxn ang="0">
                    <a:pos x="88" y="138"/>
                  </a:cxn>
                  <a:cxn ang="0">
                    <a:pos x="116" y="0"/>
                  </a:cxn>
                </a:cxnLst>
                <a:rect l="0" t="0" r="r" b="b"/>
                <a:pathLst>
                  <a:path w="116" h="186">
                    <a:moveTo>
                      <a:pt x="116" y="0"/>
                    </a:moveTo>
                    <a:lnTo>
                      <a:pt x="26" y="94"/>
                    </a:lnTo>
                    <a:lnTo>
                      <a:pt x="0" y="186"/>
                    </a:lnTo>
                    <a:lnTo>
                      <a:pt x="88" y="138"/>
                    </a:lnTo>
                    <a:lnTo>
                      <a:pt x="116" y="0"/>
                    </a:lnTo>
                    <a:close/>
                  </a:path>
                </a:pathLst>
              </a:custGeom>
              <a:solidFill>
                <a:srgbClr val="2300F9"/>
              </a:solidFill>
              <a:ln w="0">
                <a:solidFill>
                  <a:srgbClr val="2300F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7849" name="Freeform 1417"/>
              <p:cNvSpPr>
                <a:spLocks noChangeAspect="1"/>
              </p:cNvSpPr>
              <p:nvPr/>
            </p:nvSpPr>
            <p:spPr bwMode="auto">
              <a:xfrm>
                <a:off x="1028" y="1744"/>
                <a:ext cx="116" cy="186"/>
              </a:xfrm>
              <a:custGeom>
                <a:avLst/>
                <a:gdLst/>
                <a:ahLst/>
                <a:cxnLst>
                  <a:cxn ang="0">
                    <a:pos x="116" y="0"/>
                  </a:cxn>
                  <a:cxn ang="0">
                    <a:pos x="26" y="94"/>
                  </a:cxn>
                  <a:cxn ang="0">
                    <a:pos x="0" y="186"/>
                  </a:cxn>
                  <a:cxn ang="0">
                    <a:pos x="88" y="138"/>
                  </a:cxn>
                  <a:cxn ang="0">
                    <a:pos x="116" y="0"/>
                  </a:cxn>
                </a:cxnLst>
                <a:rect l="0" t="0" r="r" b="b"/>
                <a:pathLst>
                  <a:path w="116" h="186">
                    <a:moveTo>
                      <a:pt x="116" y="0"/>
                    </a:moveTo>
                    <a:lnTo>
                      <a:pt x="26" y="94"/>
                    </a:lnTo>
                    <a:lnTo>
                      <a:pt x="0" y="186"/>
                    </a:lnTo>
                    <a:lnTo>
                      <a:pt x="88" y="138"/>
                    </a:lnTo>
                    <a:lnTo>
                      <a:pt x="11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7850" name="Freeform 1418"/>
              <p:cNvSpPr>
                <a:spLocks noChangeAspect="1"/>
              </p:cNvSpPr>
              <p:nvPr/>
            </p:nvSpPr>
            <p:spPr bwMode="auto">
              <a:xfrm>
                <a:off x="1002" y="1882"/>
                <a:ext cx="114" cy="132"/>
              </a:xfrm>
              <a:custGeom>
                <a:avLst/>
                <a:gdLst/>
                <a:ahLst/>
                <a:cxnLst>
                  <a:cxn ang="0">
                    <a:pos x="114" y="0"/>
                  </a:cxn>
                  <a:cxn ang="0">
                    <a:pos x="26" y="48"/>
                  </a:cxn>
                  <a:cxn ang="0">
                    <a:pos x="0" y="132"/>
                  </a:cxn>
                  <a:cxn ang="0">
                    <a:pos x="86" y="128"/>
                  </a:cxn>
                  <a:cxn ang="0">
                    <a:pos x="114" y="0"/>
                  </a:cxn>
                </a:cxnLst>
                <a:rect l="0" t="0" r="r" b="b"/>
                <a:pathLst>
                  <a:path w="114" h="132">
                    <a:moveTo>
                      <a:pt x="114" y="0"/>
                    </a:moveTo>
                    <a:lnTo>
                      <a:pt x="26" y="48"/>
                    </a:lnTo>
                    <a:lnTo>
                      <a:pt x="0" y="132"/>
                    </a:lnTo>
                    <a:lnTo>
                      <a:pt x="86" y="128"/>
                    </a:lnTo>
                    <a:lnTo>
                      <a:pt x="114" y="0"/>
                    </a:lnTo>
                    <a:close/>
                  </a:path>
                </a:pathLst>
              </a:custGeom>
              <a:solidFill>
                <a:srgbClr val="2E00F5"/>
              </a:solidFill>
              <a:ln w="0">
                <a:solidFill>
                  <a:srgbClr val="2E00F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7851" name="Freeform 1419"/>
              <p:cNvSpPr>
                <a:spLocks noChangeAspect="1"/>
              </p:cNvSpPr>
              <p:nvPr/>
            </p:nvSpPr>
            <p:spPr bwMode="auto">
              <a:xfrm>
                <a:off x="1002" y="1882"/>
                <a:ext cx="114" cy="132"/>
              </a:xfrm>
              <a:custGeom>
                <a:avLst/>
                <a:gdLst/>
                <a:ahLst/>
                <a:cxnLst>
                  <a:cxn ang="0">
                    <a:pos x="114" y="0"/>
                  </a:cxn>
                  <a:cxn ang="0">
                    <a:pos x="26" y="48"/>
                  </a:cxn>
                  <a:cxn ang="0">
                    <a:pos x="0" y="132"/>
                  </a:cxn>
                  <a:cxn ang="0">
                    <a:pos x="86" y="128"/>
                  </a:cxn>
                  <a:cxn ang="0">
                    <a:pos x="114" y="0"/>
                  </a:cxn>
                </a:cxnLst>
                <a:rect l="0" t="0" r="r" b="b"/>
                <a:pathLst>
                  <a:path w="114" h="132">
                    <a:moveTo>
                      <a:pt x="114" y="0"/>
                    </a:moveTo>
                    <a:lnTo>
                      <a:pt x="26" y="48"/>
                    </a:lnTo>
                    <a:lnTo>
                      <a:pt x="0" y="132"/>
                    </a:lnTo>
                    <a:lnTo>
                      <a:pt x="86" y="128"/>
                    </a:lnTo>
                    <a:lnTo>
                      <a:pt x="11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7852" name="Freeform 1420"/>
              <p:cNvSpPr>
                <a:spLocks noChangeAspect="1"/>
              </p:cNvSpPr>
              <p:nvPr/>
            </p:nvSpPr>
            <p:spPr bwMode="auto">
              <a:xfrm>
                <a:off x="976" y="2010"/>
                <a:ext cx="112" cy="100"/>
              </a:xfrm>
              <a:custGeom>
                <a:avLst/>
                <a:gdLst/>
                <a:ahLst/>
                <a:cxnLst>
                  <a:cxn ang="0">
                    <a:pos x="112" y="0"/>
                  </a:cxn>
                  <a:cxn ang="0">
                    <a:pos x="26" y="4"/>
                  </a:cxn>
                  <a:cxn ang="0">
                    <a:pos x="0" y="68"/>
                  </a:cxn>
                  <a:cxn ang="0">
                    <a:pos x="86" y="100"/>
                  </a:cxn>
                  <a:cxn ang="0">
                    <a:pos x="112" y="0"/>
                  </a:cxn>
                </a:cxnLst>
                <a:rect l="0" t="0" r="r" b="b"/>
                <a:pathLst>
                  <a:path w="112" h="100">
                    <a:moveTo>
                      <a:pt x="112" y="0"/>
                    </a:moveTo>
                    <a:lnTo>
                      <a:pt x="26" y="4"/>
                    </a:lnTo>
                    <a:lnTo>
                      <a:pt x="0" y="68"/>
                    </a:lnTo>
                    <a:lnTo>
                      <a:pt x="86" y="100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3005EE"/>
              </a:solidFill>
              <a:ln w="0">
                <a:solidFill>
                  <a:srgbClr val="3005E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7853" name="Freeform 1421"/>
              <p:cNvSpPr>
                <a:spLocks noChangeAspect="1"/>
              </p:cNvSpPr>
              <p:nvPr/>
            </p:nvSpPr>
            <p:spPr bwMode="auto">
              <a:xfrm>
                <a:off x="976" y="2010"/>
                <a:ext cx="112" cy="100"/>
              </a:xfrm>
              <a:custGeom>
                <a:avLst/>
                <a:gdLst/>
                <a:ahLst/>
                <a:cxnLst>
                  <a:cxn ang="0">
                    <a:pos x="112" y="0"/>
                  </a:cxn>
                  <a:cxn ang="0">
                    <a:pos x="26" y="4"/>
                  </a:cxn>
                  <a:cxn ang="0">
                    <a:pos x="0" y="68"/>
                  </a:cxn>
                  <a:cxn ang="0">
                    <a:pos x="86" y="100"/>
                  </a:cxn>
                  <a:cxn ang="0">
                    <a:pos x="112" y="0"/>
                  </a:cxn>
                </a:cxnLst>
                <a:rect l="0" t="0" r="r" b="b"/>
                <a:pathLst>
                  <a:path w="112" h="100">
                    <a:moveTo>
                      <a:pt x="112" y="0"/>
                    </a:moveTo>
                    <a:lnTo>
                      <a:pt x="26" y="4"/>
                    </a:lnTo>
                    <a:lnTo>
                      <a:pt x="0" y="68"/>
                    </a:lnTo>
                    <a:lnTo>
                      <a:pt x="86" y="100"/>
                    </a:lnTo>
                    <a:lnTo>
                      <a:pt x="11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7854" name="Freeform 1422"/>
              <p:cNvSpPr>
                <a:spLocks noChangeAspect="1"/>
              </p:cNvSpPr>
              <p:nvPr/>
            </p:nvSpPr>
            <p:spPr bwMode="auto">
              <a:xfrm>
                <a:off x="950" y="2078"/>
                <a:ext cx="112" cy="90"/>
              </a:xfrm>
              <a:custGeom>
                <a:avLst/>
                <a:gdLst/>
                <a:ahLst/>
                <a:cxnLst>
                  <a:cxn ang="0">
                    <a:pos x="112" y="32"/>
                  </a:cxn>
                  <a:cxn ang="0">
                    <a:pos x="26" y="0"/>
                  </a:cxn>
                  <a:cxn ang="0">
                    <a:pos x="0" y="34"/>
                  </a:cxn>
                  <a:cxn ang="0">
                    <a:pos x="86" y="90"/>
                  </a:cxn>
                  <a:cxn ang="0">
                    <a:pos x="112" y="32"/>
                  </a:cxn>
                </a:cxnLst>
                <a:rect l="0" t="0" r="r" b="b"/>
                <a:pathLst>
                  <a:path w="112" h="90">
                    <a:moveTo>
                      <a:pt x="112" y="32"/>
                    </a:moveTo>
                    <a:lnTo>
                      <a:pt x="26" y="0"/>
                    </a:lnTo>
                    <a:lnTo>
                      <a:pt x="0" y="34"/>
                    </a:lnTo>
                    <a:lnTo>
                      <a:pt x="86" y="90"/>
                    </a:lnTo>
                    <a:lnTo>
                      <a:pt x="112" y="32"/>
                    </a:lnTo>
                    <a:close/>
                  </a:path>
                </a:pathLst>
              </a:custGeom>
              <a:solidFill>
                <a:srgbClr val="1B34D5"/>
              </a:solidFill>
              <a:ln w="0">
                <a:solidFill>
                  <a:srgbClr val="1B34D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7855" name="Freeform 1423"/>
              <p:cNvSpPr>
                <a:spLocks noChangeAspect="1"/>
              </p:cNvSpPr>
              <p:nvPr/>
            </p:nvSpPr>
            <p:spPr bwMode="auto">
              <a:xfrm>
                <a:off x="950" y="2078"/>
                <a:ext cx="112" cy="90"/>
              </a:xfrm>
              <a:custGeom>
                <a:avLst/>
                <a:gdLst/>
                <a:ahLst/>
                <a:cxnLst>
                  <a:cxn ang="0">
                    <a:pos x="112" y="32"/>
                  </a:cxn>
                  <a:cxn ang="0">
                    <a:pos x="26" y="0"/>
                  </a:cxn>
                  <a:cxn ang="0">
                    <a:pos x="0" y="34"/>
                  </a:cxn>
                  <a:cxn ang="0">
                    <a:pos x="86" y="90"/>
                  </a:cxn>
                  <a:cxn ang="0">
                    <a:pos x="112" y="32"/>
                  </a:cxn>
                </a:cxnLst>
                <a:rect l="0" t="0" r="r" b="b"/>
                <a:pathLst>
                  <a:path w="112" h="90">
                    <a:moveTo>
                      <a:pt x="112" y="32"/>
                    </a:moveTo>
                    <a:lnTo>
                      <a:pt x="26" y="0"/>
                    </a:lnTo>
                    <a:lnTo>
                      <a:pt x="0" y="34"/>
                    </a:lnTo>
                    <a:lnTo>
                      <a:pt x="86" y="90"/>
                    </a:lnTo>
                    <a:lnTo>
                      <a:pt x="112" y="3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7856" name="Line 1424"/>
              <p:cNvSpPr>
                <a:spLocks noChangeAspect="1" noChangeShapeType="1"/>
              </p:cNvSpPr>
              <p:nvPr/>
            </p:nvSpPr>
            <p:spPr bwMode="auto">
              <a:xfrm flipV="1">
                <a:off x="1036" y="1574"/>
                <a:ext cx="940" cy="63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7857" name="Line 142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264" y="2038"/>
                <a:ext cx="10" cy="6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7858" name="Freeform 1426"/>
              <p:cNvSpPr>
                <a:spLocks noChangeAspect="1" noEditPoints="1"/>
              </p:cNvSpPr>
              <p:nvPr/>
            </p:nvSpPr>
            <p:spPr bwMode="auto">
              <a:xfrm>
                <a:off x="1316" y="2044"/>
                <a:ext cx="40" cy="66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0" y="24"/>
                  </a:cxn>
                  <a:cxn ang="0">
                    <a:pos x="2" y="16"/>
                  </a:cxn>
                  <a:cxn ang="0">
                    <a:pos x="6" y="8"/>
                  </a:cxn>
                  <a:cxn ang="0">
                    <a:pos x="12" y="4"/>
                  </a:cxn>
                  <a:cxn ang="0">
                    <a:pos x="16" y="2"/>
                  </a:cxn>
                  <a:cxn ang="0">
                    <a:pos x="20" y="0"/>
                  </a:cxn>
                  <a:cxn ang="0">
                    <a:pos x="24" y="2"/>
                  </a:cxn>
                  <a:cxn ang="0">
                    <a:pos x="28" y="4"/>
                  </a:cxn>
                  <a:cxn ang="0">
                    <a:pos x="32" y="8"/>
                  </a:cxn>
                  <a:cxn ang="0">
                    <a:pos x="36" y="14"/>
                  </a:cxn>
                  <a:cxn ang="0">
                    <a:pos x="38" y="24"/>
                  </a:cxn>
                  <a:cxn ang="0">
                    <a:pos x="40" y="32"/>
                  </a:cxn>
                  <a:cxn ang="0">
                    <a:pos x="38" y="44"/>
                  </a:cxn>
                  <a:cxn ang="0">
                    <a:pos x="36" y="52"/>
                  </a:cxn>
                  <a:cxn ang="0">
                    <a:pos x="34" y="58"/>
                  </a:cxn>
                  <a:cxn ang="0">
                    <a:pos x="28" y="62"/>
                  </a:cxn>
                  <a:cxn ang="0">
                    <a:pos x="24" y="66"/>
                  </a:cxn>
                  <a:cxn ang="0">
                    <a:pos x="20" y="66"/>
                  </a:cxn>
                  <a:cxn ang="0">
                    <a:pos x="14" y="66"/>
                  </a:cxn>
                  <a:cxn ang="0">
                    <a:pos x="8" y="62"/>
                  </a:cxn>
                  <a:cxn ang="0">
                    <a:pos x="4" y="56"/>
                  </a:cxn>
                  <a:cxn ang="0">
                    <a:pos x="2" y="50"/>
                  </a:cxn>
                  <a:cxn ang="0">
                    <a:pos x="0" y="42"/>
                  </a:cxn>
                  <a:cxn ang="0">
                    <a:pos x="0" y="34"/>
                  </a:cxn>
                  <a:cxn ang="0">
                    <a:pos x="8" y="36"/>
                  </a:cxn>
                  <a:cxn ang="0">
                    <a:pos x="10" y="46"/>
                  </a:cxn>
                  <a:cxn ang="0">
                    <a:pos x="12" y="56"/>
                  </a:cxn>
                  <a:cxn ang="0">
                    <a:pos x="14" y="60"/>
                  </a:cxn>
                  <a:cxn ang="0">
                    <a:pos x="16" y="62"/>
                  </a:cxn>
                  <a:cxn ang="0">
                    <a:pos x="20" y="64"/>
                  </a:cxn>
                  <a:cxn ang="0">
                    <a:pos x="22" y="62"/>
                  </a:cxn>
                  <a:cxn ang="0">
                    <a:pos x="24" y="62"/>
                  </a:cxn>
                  <a:cxn ang="0">
                    <a:pos x="26" y="58"/>
                  </a:cxn>
                  <a:cxn ang="0">
                    <a:pos x="28" y="54"/>
                  </a:cxn>
                  <a:cxn ang="0">
                    <a:pos x="30" y="48"/>
                  </a:cxn>
                  <a:cxn ang="0">
                    <a:pos x="30" y="40"/>
                  </a:cxn>
                  <a:cxn ang="0">
                    <a:pos x="30" y="30"/>
                  </a:cxn>
                  <a:cxn ang="0">
                    <a:pos x="30" y="20"/>
                  </a:cxn>
                  <a:cxn ang="0">
                    <a:pos x="28" y="12"/>
                  </a:cxn>
                  <a:cxn ang="0">
                    <a:pos x="26" y="8"/>
                  </a:cxn>
                  <a:cxn ang="0">
                    <a:pos x="24" y="6"/>
                  </a:cxn>
                  <a:cxn ang="0">
                    <a:pos x="22" y="4"/>
                  </a:cxn>
                  <a:cxn ang="0">
                    <a:pos x="20" y="4"/>
                  </a:cxn>
                  <a:cxn ang="0">
                    <a:pos x="16" y="4"/>
                  </a:cxn>
                  <a:cxn ang="0">
                    <a:pos x="14" y="6"/>
                  </a:cxn>
                  <a:cxn ang="0">
                    <a:pos x="12" y="12"/>
                  </a:cxn>
                  <a:cxn ang="0">
                    <a:pos x="10" y="18"/>
                  </a:cxn>
                  <a:cxn ang="0">
                    <a:pos x="10" y="26"/>
                  </a:cxn>
                  <a:cxn ang="0">
                    <a:pos x="8" y="36"/>
                  </a:cxn>
                </a:cxnLst>
                <a:rect l="0" t="0" r="r" b="b"/>
                <a:pathLst>
                  <a:path w="40" h="66">
                    <a:moveTo>
                      <a:pt x="0" y="34"/>
                    </a:moveTo>
                    <a:lnTo>
                      <a:pt x="0" y="24"/>
                    </a:lnTo>
                    <a:lnTo>
                      <a:pt x="2" y="16"/>
                    </a:lnTo>
                    <a:lnTo>
                      <a:pt x="6" y="8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20" y="0"/>
                    </a:lnTo>
                    <a:lnTo>
                      <a:pt x="24" y="2"/>
                    </a:lnTo>
                    <a:lnTo>
                      <a:pt x="28" y="4"/>
                    </a:lnTo>
                    <a:lnTo>
                      <a:pt x="32" y="8"/>
                    </a:lnTo>
                    <a:lnTo>
                      <a:pt x="36" y="14"/>
                    </a:lnTo>
                    <a:lnTo>
                      <a:pt x="38" y="24"/>
                    </a:lnTo>
                    <a:lnTo>
                      <a:pt x="40" y="32"/>
                    </a:lnTo>
                    <a:lnTo>
                      <a:pt x="38" y="44"/>
                    </a:lnTo>
                    <a:lnTo>
                      <a:pt x="36" y="52"/>
                    </a:lnTo>
                    <a:lnTo>
                      <a:pt x="34" y="58"/>
                    </a:lnTo>
                    <a:lnTo>
                      <a:pt x="28" y="62"/>
                    </a:lnTo>
                    <a:lnTo>
                      <a:pt x="24" y="66"/>
                    </a:lnTo>
                    <a:lnTo>
                      <a:pt x="20" y="66"/>
                    </a:lnTo>
                    <a:lnTo>
                      <a:pt x="14" y="66"/>
                    </a:lnTo>
                    <a:lnTo>
                      <a:pt x="8" y="62"/>
                    </a:lnTo>
                    <a:lnTo>
                      <a:pt x="4" y="56"/>
                    </a:lnTo>
                    <a:lnTo>
                      <a:pt x="2" y="50"/>
                    </a:lnTo>
                    <a:lnTo>
                      <a:pt x="0" y="42"/>
                    </a:lnTo>
                    <a:lnTo>
                      <a:pt x="0" y="34"/>
                    </a:lnTo>
                    <a:close/>
                    <a:moveTo>
                      <a:pt x="8" y="36"/>
                    </a:moveTo>
                    <a:lnTo>
                      <a:pt x="10" y="46"/>
                    </a:lnTo>
                    <a:lnTo>
                      <a:pt x="12" y="56"/>
                    </a:lnTo>
                    <a:lnTo>
                      <a:pt x="14" y="60"/>
                    </a:lnTo>
                    <a:lnTo>
                      <a:pt x="16" y="62"/>
                    </a:lnTo>
                    <a:lnTo>
                      <a:pt x="20" y="64"/>
                    </a:lnTo>
                    <a:lnTo>
                      <a:pt x="22" y="62"/>
                    </a:lnTo>
                    <a:lnTo>
                      <a:pt x="24" y="62"/>
                    </a:lnTo>
                    <a:lnTo>
                      <a:pt x="26" y="58"/>
                    </a:lnTo>
                    <a:lnTo>
                      <a:pt x="28" y="54"/>
                    </a:lnTo>
                    <a:lnTo>
                      <a:pt x="30" y="48"/>
                    </a:lnTo>
                    <a:lnTo>
                      <a:pt x="30" y="40"/>
                    </a:lnTo>
                    <a:lnTo>
                      <a:pt x="30" y="30"/>
                    </a:lnTo>
                    <a:lnTo>
                      <a:pt x="30" y="20"/>
                    </a:lnTo>
                    <a:lnTo>
                      <a:pt x="28" y="12"/>
                    </a:lnTo>
                    <a:lnTo>
                      <a:pt x="26" y="8"/>
                    </a:lnTo>
                    <a:lnTo>
                      <a:pt x="24" y="6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6" y="4"/>
                    </a:lnTo>
                    <a:lnTo>
                      <a:pt x="14" y="6"/>
                    </a:lnTo>
                    <a:lnTo>
                      <a:pt x="12" y="12"/>
                    </a:lnTo>
                    <a:lnTo>
                      <a:pt x="10" y="18"/>
                    </a:lnTo>
                    <a:lnTo>
                      <a:pt x="10" y="26"/>
                    </a:lnTo>
                    <a:lnTo>
                      <a:pt x="8" y="3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7859" name="Freeform 1427"/>
              <p:cNvSpPr>
                <a:spLocks noChangeAspect="1"/>
              </p:cNvSpPr>
              <p:nvPr/>
            </p:nvSpPr>
            <p:spPr bwMode="auto">
              <a:xfrm>
                <a:off x="1366" y="2100"/>
                <a:ext cx="12" cy="10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8" y="0"/>
                  </a:cxn>
                  <a:cxn ang="0">
                    <a:pos x="10" y="2"/>
                  </a:cxn>
                  <a:cxn ang="0">
                    <a:pos x="12" y="2"/>
                  </a:cxn>
                  <a:cxn ang="0">
                    <a:pos x="12" y="4"/>
                  </a:cxn>
                  <a:cxn ang="0">
                    <a:pos x="12" y="8"/>
                  </a:cxn>
                  <a:cxn ang="0">
                    <a:pos x="10" y="8"/>
                  </a:cxn>
                  <a:cxn ang="0">
                    <a:pos x="8" y="10"/>
                  </a:cxn>
                  <a:cxn ang="0">
                    <a:pos x="6" y="10"/>
                  </a:cxn>
                  <a:cxn ang="0">
                    <a:pos x="4" y="10"/>
                  </a:cxn>
                  <a:cxn ang="0">
                    <a:pos x="2" y="8"/>
                  </a:cxn>
                  <a:cxn ang="0">
                    <a:pos x="2" y="8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6" y="0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lnTo>
                      <a:pt x="8" y="0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7860" name="Freeform 1428"/>
              <p:cNvSpPr>
                <a:spLocks noChangeAspect="1"/>
              </p:cNvSpPr>
              <p:nvPr/>
            </p:nvSpPr>
            <p:spPr bwMode="auto">
              <a:xfrm>
                <a:off x="1386" y="2044"/>
                <a:ext cx="42" cy="66"/>
              </a:xfrm>
              <a:custGeom>
                <a:avLst/>
                <a:gdLst/>
                <a:ahLst/>
                <a:cxnLst>
                  <a:cxn ang="0">
                    <a:pos x="42" y="54"/>
                  </a:cxn>
                  <a:cxn ang="0">
                    <a:pos x="38" y="66"/>
                  </a:cxn>
                  <a:cxn ang="0">
                    <a:pos x="0" y="66"/>
                  </a:cxn>
                  <a:cxn ang="0">
                    <a:pos x="0" y="64"/>
                  </a:cxn>
                  <a:cxn ang="0">
                    <a:pos x="10" y="54"/>
                  </a:cxn>
                  <a:cxn ang="0">
                    <a:pos x="18" y="46"/>
                  </a:cxn>
                  <a:cxn ang="0">
                    <a:pos x="22" y="40"/>
                  </a:cxn>
                  <a:cxn ang="0">
                    <a:pos x="26" y="32"/>
                  </a:cxn>
                  <a:cxn ang="0">
                    <a:pos x="28" y="28"/>
                  </a:cxn>
                  <a:cxn ang="0">
                    <a:pos x="30" y="22"/>
                  </a:cxn>
                  <a:cxn ang="0">
                    <a:pos x="28" y="16"/>
                  </a:cxn>
                  <a:cxn ang="0">
                    <a:pos x="26" y="12"/>
                  </a:cxn>
                  <a:cxn ang="0">
                    <a:pos x="22" y="8"/>
                  </a:cxn>
                  <a:cxn ang="0">
                    <a:pos x="16" y="8"/>
                  </a:cxn>
                  <a:cxn ang="0">
                    <a:pos x="12" y="8"/>
                  </a:cxn>
                  <a:cxn ang="0">
                    <a:pos x="8" y="10"/>
                  </a:cxn>
                  <a:cxn ang="0">
                    <a:pos x="4" y="14"/>
                  </a:cxn>
                  <a:cxn ang="0">
                    <a:pos x="2" y="18"/>
                  </a:cxn>
                  <a:cxn ang="0">
                    <a:pos x="0" y="18"/>
                  </a:cxn>
                  <a:cxn ang="0">
                    <a:pos x="2" y="10"/>
                  </a:cxn>
                  <a:cxn ang="0">
                    <a:pos x="6" y="6"/>
                  </a:cxn>
                  <a:cxn ang="0">
                    <a:pos x="12" y="2"/>
                  </a:cxn>
                  <a:cxn ang="0">
                    <a:pos x="20" y="0"/>
                  </a:cxn>
                  <a:cxn ang="0">
                    <a:pos x="26" y="2"/>
                  </a:cxn>
                  <a:cxn ang="0">
                    <a:pos x="32" y="6"/>
                  </a:cxn>
                  <a:cxn ang="0">
                    <a:pos x="36" y="10"/>
                  </a:cxn>
                  <a:cxn ang="0">
                    <a:pos x="38" y="18"/>
                  </a:cxn>
                  <a:cxn ang="0">
                    <a:pos x="38" y="22"/>
                  </a:cxn>
                  <a:cxn ang="0">
                    <a:pos x="36" y="26"/>
                  </a:cxn>
                  <a:cxn ang="0">
                    <a:pos x="30" y="34"/>
                  </a:cxn>
                  <a:cxn ang="0">
                    <a:pos x="24" y="44"/>
                  </a:cxn>
                  <a:cxn ang="0">
                    <a:pos x="18" y="50"/>
                  </a:cxn>
                  <a:cxn ang="0">
                    <a:pos x="12" y="56"/>
                  </a:cxn>
                  <a:cxn ang="0">
                    <a:pos x="8" y="58"/>
                  </a:cxn>
                  <a:cxn ang="0">
                    <a:pos x="26" y="58"/>
                  </a:cxn>
                  <a:cxn ang="0">
                    <a:pos x="30" y="58"/>
                  </a:cxn>
                  <a:cxn ang="0">
                    <a:pos x="34" y="58"/>
                  </a:cxn>
                  <a:cxn ang="0">
                    <a:pos x="36" y="58"/>
                  </a:cxn>
                  <a:cxn ang="0">
                    <a:pos x="36" y="56"/>
                  </a:cxn>
                  <a:cxn ang="0">
                    <a:pos x="38" y="56"/>
                  </a:cxn>
                  <a:cxn ang="0">
                    <a:pos x="40" y="54"/>
                  </a:cxn>
                  <a:cxn ang="0">
                    <a:pos x="42" y="54"/>
                  </a:cxn>
                </a:cxnLst>
                <a:rect l="0" t="0" r="r" b="b"/>
                <a:pathLst>
                  <a:path w="42" h="66">
                    <a:moveTo>
                      <a:pt x="42" y="54"/>
                    </a:moveTo>
                    <a:lnTo>
                      <a:pt x="38" y="66"/>
                    </a:lnTo>
                    <a:lnTo>
                      <a:pt x="0" y="66"/>
                    </a:lnTo>
                    <a:lnTo>
                      <a:pt x="0" y="64"/>
                    </a:lnTo>
                    <a:lnTo>
                      <a:pt x="10" y="54"/>
                    </a:lnTo>
                    <a:lnTo>
                      <a:pt x="18" y="46"/>
                    </a:lnTo>
                    <a:lnTo>
                      <a:pt x="22" y="40"/>
                    </a:lnTo>
                    <a:lnTo>
                      <a:pt x="26" y="32"/>
                    </a:lnTo>
                    <a:lnTo>
                      <a:pt x="28" y="28"/>
                    </a:lnTo>
                    <a:lnTo>
                      <a:pt x="30" y="22"/>
                    </a:lnTo>
                    <a:lnTo>
                      <a:pt x="28" y="16"/>
                    </a:lnTo>
                    <a:lnTo>
                      <a:pt x="26" y="12"/>
                    </a:lnTo>
                    <a:lnTo>
                      <a:pt x="22" y="8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8" y="10"/>
                    </a:lnTo>
                    <a:lnTo>
                      <a:pt x="4" y="14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2" y="10"/>
                    </a:lnTo>
                    <a:lnTo>
                      <a:pt x="6" y="6"/>
                    </a:lnTo>
                    <a:lnTo>
                      <a:pt x="12" y="2"/>
                    </a:lnTo>
                    <a:lnTo>
                      <a:pt x="20" y="0"/>
                    </a:lnTo>
                    <a:lnTo>
                      <a:pt x="26" y="2"/>
                    </a:lnTo>
                    <a:lnTo>
                      <a:pt x="32" y="6"/>
                    </a:lnTo>
                    <a:lnTo>
                      <a:pt x="36" y="10"/>
                    </a:lnTo>
                    <a:lnTo>
                      <a:pt x="38" y="18"/>
                    </a:lnTo>
                    <a:lnTo>
                      <a:pt x="38" y="22"/>
                    </a:lnTo>
                    <a:lnTo>
                      <a:pt x="36" y="26"/>
                    </a:lnTo>
                    <a:lnTo>
                      <a:pt x="30" y="34"/>
                    </a:lnTo>
                    <a:lnTo>
                      <a:pt x="24" y="44"/>
                    </a:lnTo>
                    <a:lnTo>
                      <a:pt x="18" y="50"/>
                    </a:lnTo>
                    <a:lnTo>
                      <a:pt x="12" y="56"/>
                    </a:lnTo>
                    <a:lnTo>
                      <a:pt x="8" y="58"/>
                    </a:lnTo>
                    <a:lnTo>
                      <a:pt x="26" y="58"/>
                    </a:lnTo>
                    <a:lnTo>
                      <a:pt x="30" y="58"/>
                    </a:lnTo>
                    <a:lnTo>
                      <a:pt x="34" y="58"/>
                    </a:lnTo>
                    <a:lnTo>
                      <a:pt x="36" y="58"/>
                    </a:lnTo>
                    <a:lnTo>
                      <a:pt x="36" y="56"/>
                    </a:lnTo>
                    <a:lnTo>
                      <a:pt x="38" y="56"/>
                    </a:lnTo>
                    <a:lnTo>
                      <a:pt x="40" y="54"/>
                    </a:lnTo>
                    <a:lnTo>
                      <a:pt x="42" y="5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7861" name="Line 142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470" y="1898"/>
                <a:ext cx="12" cy="6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7862" name="Freeform 1430"/>
              <p:cNvSpPr>
                <a:spLocks noChangeAspect="1" noEditPoints="1"/>
              </p:cNvSpPr>
              <p:nvPr/>
            </p:nvSpPr>
            <p:spPr bwMode="auto">
              <a:xfrm>
                <a:off x="1524" y="1900"/>
                <a:ext cx="40" cy="66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" y="24"/>
                  </a:cxn>
                  <a:cxn ang="0">
                    <a:pos x="4" y="16"/>
                  </a:cxn>
                  <a:cxn ang="0">
                    <a:pos x="8" y="8"/>
                  </a:cxn>
                  <a:cxn ang="0">
                    <a:pos x="12" y="4"/>
                  </a:cxn>
                  <a:cxn ang="0">
                    <a:pos x="16" y="2"/>
                  </a:cxn>
                  <a:cxn ang="0">
                    <a:pos x="20" y="0"/>
                  </a:cxn>
                  <a:cxn ang="0">
                    <a:pos x="26" y="2"/>
                  </a:cxn>
                  <a:cxn ang="0">
                    <a:pos x="30" y="4"/>
                  </a:cxn>
                  <a:cxn ang="0">
                    <a:pos x="34" y="8"/>
                  </a:cxn>
                  <a:cxn ang="0">
                    <a:pos x="38" y="14"/>
                  </a:cxn>
                  <a:cxn ang="0">
                    <a:pos x="40" y="24"/>
                  </a:cxn>
                  <a:cxn ang="0">
                    <a:pos x="40" y="34"/>
                  </a:cxn>
                  <a:cxn ang="0">
                    <a:pos x="40" y="44"/>
                  </a:cxn>
                  <a:cxn ang="0">
                    <a:pos x="38" y="52"/>
                  </a:cxn>
                  <a:cxn ang="0">
                    <a:pos x="34" y="58"/>
                  </a:cxn>
                  <a:cxn ang="0">
                    <a:pos x="30" y="64"/>
                  </a:cxn>
                  <a:cxn ang="0">
                    <a:pos x="24" y="66"/>
                  </a:cxn>
                  <a:cxn ang="0">
                    <a:pos x="20" y="66"/>
                  </a:cxn>
                  <a:cxn ang="0">
                    <a:pos x="14" y="66"/>
                  </a:cxn>
                  <a:cxn ang="0">
                    <a:pos x="10" y="62"/>
                  </a:cxn>
                  <a:cxn ang="0">
                    <a:pos x="6" y="56"/>
                  </a:cxn>
                  <a:cxn ang="0">
                    <a:pos x="2" y="50"/>
                  </a:cxn>
                  <a:cxn ang="0">
                    <a:pos x="2" y="42"/>
                  </a:cxn>
                  <a:cxn ang="0">
                    <a:pos x="0" y="34"/>
                  </a:cxn>
                  <a:cxn ang="0">
                    <a:pos x="10" y="36"/>
                  </a:cxn>
                  <a:cxn ang="0">
                    <a:pos x="10" y="48"/>
                  </a:cxn>
                  <a:cxn ang="0">
                    <a:pos x="12" y="56"/>
                  </a:cxn>
                  <a:cxn ang="0">
                    <a:pos x="14" y="60"/>
                  </a:cxn>
                  <a:cxn ang="0">
                    <a:pos x="18" y="62"/>
                  </a:cxn>
                  <a:cxn ang="0">
                    <a:pos x="20" y="64"/>
                  </a:cxn>
                  <a:cxn ang="0">
                    <a:pos x="22" y="62"/>
                  </a:cxn>
                  <a:cxn ang="0">
                    <a:pos x="26" y="62"/>
                  </a:cxn>
                  <a:cxn ang="0">
                    <a:pos x="28" y="58"/>
                  </a:cxn>
                  <a:cxn ang="0">
                    <a:pos x="30" y="54"/>
                  </a:cxn>
                  <a:cxn ang="0">
                    <a:pos x="30" y="48"/>
                  </a:cxn>
                  <a:cxn ang="0">
                    <a:pos x="32" y="40"/>
                  </a:cxn>
                  <a:cxn ang="0">
                    <a:pos x="32" y="30"/>
                  </a:cxn>
                  <a:cxn ang="0">
                    <a:pos x="30" y="20"/>
                  </a:cxn>
                  <a:cxn ang="0">
                    <a:pos x="30" y="12"/>
                  </a:cxn>
                  <a:cxn ang="0">
                    <a:pos x="28" y="8"/>
                  </a:cxn>
                  <a:cxn ang="0">
                    <a:pos x="26" y="6"/>
                  </a:cxn>
                  <a:cxn ang="0">
                    <a:pos x="24" y="4"/>
                  </a:cxn>
                  <a:cxn ang="0">
                    <a:pos x="20" y="4"/>
                  </a:cxn>
                  <a:cxn ang="0">
                    <a:pos x="18" y="4"/>
                  </a:cxn>
                  <a:cxn ang="0">
                    <a:pos x="16" y="6"/>
                  </a:cxn>
                  <a:cxn ang="0">
                    <a:pos x="12" y="12"/>
                  </a:cxn>
                  <a:cxn ang="0">
                    <a:pos x="10" y="18"/>
                  </a:cxn>
                  <a:cxn ang="0">
                    <a:pos x="10" y="26"/>
                  </a:cxn>
                  <a:cxn ang="0">
                    <a:pos x="10" y="36"/>
                  </a:cxn>
                </a:cxnLst>
                <a:rect l="0" t="0" r="r" b="b"/>
                <a:pathLst>
                  <a:path w="40" h="66">
                    <a:moveTo>
                      <a:pt x="0" y="34"/>
                    </a:moveTo>
                    <a:lnTo>
                      <a:pt x="2" y="24"/>
                    </a:lnTo>
                    <a:lnTo>
                      <a:pt x="4" y="16"/>
                    </a:lnTo>
                    <a:lnTo>
                      <a:pt x="8" y="8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20" y="0"/>
                    </a:lnTo>
                    <a:lnTo>
                      <a:pt x="26" y="2"/>
                    </a:lnTo>
                    <a:lnTo>
                      <a:pt x="30" y="4"/>
                    </a:lnTo>
                    <a:lnTo>
                      <a:pt x="34" y="8"/>
                    </a:lnTo>
                    <a:lnTo>
                      <a:pt x="38" y="14"/>
                    </a:lnTo>
                    <a:lnTo>
                      <a:pt x="40" y="24"/>
                    </a:lnTo>
                    <a:lnTo>
                      <a:pt x="40" y="34"/>
                    </a:lnTo>
                    <a:lnTo>
                      <a:pt x="40" y="44"/>
                    </a:lnTo>
                    <a:lnTo>
                      <a:pt x="38" y="52"/>
                    </a:lnTo>
                    <a:lnTo>
                      <a:pt x="34" y="58"/>
                    </a:lnTo>
                    <a:lnTo>
                      <a:pt x="30" y="64"/>
                    </a:lnTo>
                    <a:lnTo>
                      <a:pt x="24" y="66"/>
                    </a:lnTo>
                    <a:lnTo>
                      <a:pt x="20" y="66"/>
                    </a:lnTo>
                    <a:lnTo>
                      <a:pt x="14" y="66"/>
                    </a:lnTo>
                    <a:lnTo>
                      <a:pt x="10" y="62"/>
                    </a:lnTo>
                    <a:lnTo>
                      <a:pt x="6" y="56"/>
                    </a:lnTo>
                    <a:lnTo>
                      <a:pt x="2" y="50"/>
                    </a:lnTo>
                    <a:lnTo>
                      <a:pt x="2" y="42"/>
                    </a:lnTo>
                    <a:lnTo>
                      <a:pt x="0" y="34"/>
                    </a:lnTo>
                    <a:close/>
                    <a:moveTo>
                      <a:pt x="10" y="36"/>
                    </a:moveTo>
                    <a:lnTo>
                      <a:pt x="10" y="48"/>
                    </a:lnTo>
                    <a:lnTo>
                      <a:pt x="12" y="56"/>
                    </a:lnTo>
                    <a:lnTo>
                      <a:pt x="14" y="60"/>
                    </a:lnTo>
                    <a:lnTo>
                      <a:pt x="18" y="62"/>
                    </a:lnTo>
                    <a:lnTo>
                      <a:pt x="20" y="64"/>
                    </a:lnTo>
                    <a:lnTo>
                      <a:pt x="22" y="62"/>
                    </a:lnTo>
                    <a:lnTo>
                      <a:pt x="26" y="62"/>
                    </a:lnTo>
                    <a:lnTo>
                      <a:pt x="28" y="58"/>
                    </a:lnTo>
                    <a:lnTo>
                      <a:pt x="30" y="54"/>
                    </a:lnTo>
                    <a:lnTo>
                      <a:pt x="30" y="48"/>
                    </a:lnTo>
                    <a:lnTo>
                      <a:pt x="32" y="40"/>
                    </a:lnTo>
                    <a:lnTo>
                      <a:pt x="32" y="30"/>
                    </a:lnTo>
                    <a:lnTo>
                      <a:pt x="30" y="20"/>
                    </a:lnTo>
                    <a:lnTo>
                      <a:pt x="30" y="12"/>
                    </a:lnTo>
                    <a:lnTo>
                      <a:pt x="28" y="8"/>
                    </a:lnTo>
                    <a:lnTo>
                      <a:pt x="26" y="6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2" y="12"/>
                    </a:lnTo>
                    <a:lnTo>
                      <a:pt x="10" y="18"/>
                    </a:lnTo>
                    <a:lnTo>
                      <a:pt x="10" y="26"/>
                    </a:lnTo>
                    <a:lnTo>
                      <a:pt x="1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7863" name="Freeform 1431"/>
              <p:cNvSpPr>
                <a:spLocks noChangeAspect="1"/>
              </p:cNvSpPr>
              <p:nvPr/>
            </p:nvSpPr>
            <p:spPr bwMode="auto">
              <a:xfrm>
                <a:off x="1576" y="1956"/>
                <a:ext cx="10" cy="10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8" y="0"/>
                  </a:cxn>
                  <a:cxn ang="0">
                    <a:pos x="8" y="2"/>
                  </a:cxn>
                  <a:cxn ang="0">
                    <a:pos x="10" y="2"/>
                  </a:cxn>
                  <a:cxn ang="0">
                    <a:pos x="10" y="6"/>
                  </a:cxn>
                  <a:cxn ang="0">
                    <a:pos x="10" y="8"/>
                  </a:cxn>
                  <a:cxn ang="0">
                    <a:pos x="8" y="8"/>
                  </a:cxn>
                  <a:cxn ang="0">
                    <a:pos x="8" y="10"/>
                  </a:cxn>
                  <a:cxn ang="0">
                    <a:pos x="6" y="10"/>
                  </a:cxn>
                  <a:cxn ang="0">
                    <a:pos x="2" y="10"/>
                  </a:cxn>
                  <a:cxn ang="0">
                    <a:pos x="2" y="8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6" y="0"/>
                  </a:cxn>
                </a:cxnLst>
                <a:rect l="0" t="0" r="r" b="b"/>
                <a:pathLst>
                  <a:path w="10" h="10">
                    <a:moveTo>
                      <a:pt x="6" y="0"/>
                    </a:moveTo>
                    <a:lnTo>
                      <a:pt x="8" y="0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7864" name="Freeform 1432"/>
              <p:cNvSpPr>
                <a:spLocks noChangeAspect="1" noEditPoints="1"/>
              </p:cNvSpPr>
              <p:nvPr/>
            </p:nvSpPr>
            <p:spPr bwMode="auto">
              <a:xfrm>
                <a:off x="1594" y="1900"/>
                <a:ext cx="42" cy="66"/>
              </a:xfrm>
              <a:custGeom>
                <a:avLst/>
                <a:gdLst/>
                <a:ahLst/>
                <a:cxnLst>
                  <a:cxn ang="0">
                    <a:pos x="42" y="42"/>
                  </a:cxn>
                  <a:cxn ang="0">
                    <a:pos x="42" y="48"/>
                  </a:cxn>
                  <a:cxn ang="0">
                    <a:pos x="34" y="48"/>
                  </a:cxn>
                  <a:cxn ang="0">
                    <a:pos x="34" y="66"/>
                  </a:cxn>
                  <a:cxn ang="0">
                    <a:pos x="26" y="66"/>
                  </a:cxn>
                  <a:cxn ang="0">
                    <a:pos x="26" y="48"/>
                  </a:cxn>
                  <a:cxn ang="0">
                    <a:pos x="0" y="48"/>
                  </a:cxn>
                  <a:cxn ang="0">
                    <a:pos x="0" y="44"/>
                  </a:cxn>
                  <a:cxn ang="0">
                    <a:pos x="28" y="0"/>
                  </a:cxn>
                  <a:cxn ang="0">
                    <a:pos x="34" y="0"/>
                  </a:cxn>
                  <a:cxn ang="0">
                    <a:pos x="34" y="42"/>
                  </a:cxn>
                  <a:cxn ang="0">
                    <a:pos x="42" y="42"/>
                  </a:cxn>
                  <a:cxn ang="0">
                    <a:pos x="26" y="42"/>
                  </a:cxn>
                  <a:cxn ang="0">
                    <a:pos x="26" y="10"/>
                  </a:cxn>
                  <a:cxn ang="0">
                    <a:pos x="4" y="42"/>
                  </a:cxn>
                  <a:cxn ang="0">
                    <a:pos x="26" y="42"/>
                  </a:cxn>
                </a:cxnLst>
                <a:rect l="0" t="0" r="r" b="b"/>
                <a:pathLst>
                  <a:path w="42" h="66">
                    <a:moveTo>
                      <a:pt x="42" y="42"/>
                    </a:moveTo>
                    <a:lnTo>
                      <a:pt x="42" y="48"/>
                    </a:lnTo>
                    <a:lnTo>
                      <a:pt x="34" y="48"/>
                    </a:lnTo>
                    <a:lnTo>
                      <a:pt x="34" y="66"/>
                    </a:lnTo>
                    <a:lnTo>
                      <a:pt x="26" y="66"/>
                    </a:lnTo>
                    <a:lnTo>
                      <a:pt x="26" y="48"/>
                    </a:lnTo>
                    <a:lnTo>
                      <a:pt x="0" y="48"/>
                    </a:lnTo>
                    <a:lnTo>
                      <a:pt x="0" y="44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4" y="42"/>
                    </a:lnTo>
                    <a:lnTo>
                      <a:pt x="42" y="42"/>
                    </a:lnTo>
                    <a:close/>
                    <a:moveTo>
                      <a:pt x="26" y="42"/>
                    </a:moveTo>
                    <a:lnTo>
                      <a:pt x="26" y="10"/>
                    </a:lnTo>
                    <a:lnTo>
                      <a:pt x="4" y="42"/>
                    </a:lnTo>
                    <a:lnTo>
                      <a:pt x="26" y="4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7865" name="Line 143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654" y="1776"/>
                <a:ext cx="12" cy="6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7866" name="Freeform 1434"/>
              <p:cNvSpPr>
                <a:spLocks noChangeAspect="1" noEditPoints="1"/>
              </p:cNvSpPr>
              <p:nvPr/>
            </p:nvSpPr>
            <p:spPr bwMode="auto">
              <a:xfrm>
                <a:off x="1708" y="1774"/>
                <a:ext cx="40" cy="66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" y="24"/>
                  </a:cxn>
                  <a:cxn ang="0">
                    <a:pos x="4" y="14"/>
                  </a:cxn>
                  <a:cxn ang="0">
                    <a:pos x="8" y="8"/>
                  </a:cxn>
                  <a:cxn ang="0">
                    <a:pos x="12" y="2"/>
                  </a:cxn>
                  <a:cxn ang="0">
                    <a:pos x="16" y="0"/>
                  </a:cxn>
                  <a:cxn ang="0">
                    <a:pos x="20" y="0"/>
                  </a:cxn>
                  <a:cxn ang="0">
                    <a:pos x="26" y="0"/>
                  </a:cxn>
                  <a:cxn ang="0">
                    <a:pos x="30" y="4"/>
                  </a:cxn>
                  <a:cxn ang="0">
                    <a:pos x="34" y="8"/>
                  </a:cxn>
                  <a:cxn ang="0">
                    <a:pos x="38" y="14"/>
                  </a:cxn>
                  <a:cxn ang="0">
                    <a:pos x="40" y="22"/>
                  </a:cxn>
                  <a:cxn ang="0">
                    <a:pos x="40" y="32"/>
                  </a:cxn>
                  <a:cxn ang="0">
                    <a:pos x="40" y="42"/>
                  </a:cxn>
                  <a:cxn ang="0">
                    <a:pos x="38" y="52"/>
                  </a:cxn>
                  <a:cxn ang="0">
                    <a:pos x="34" y="58"/>
                  </a:cxn>
                  <a:cxn ang="0">
                    <a:pos x="30" y="62"/>
                  </a:cxn>
                  <a:cxn ang="0">
                    <a:pos x="24" y="64"/>
                  </a:cxn>
                  <a:cxn ang="0">
                    <a:pos x="20" y="66"/>
                  </a:cxn>
                  <a:cxn ang="0">
                    <a:pos x="14" y="64"/>
                  </a:cxn>
                  <a:cxn ang="0">
                    <a:pos x="10" y="62"/>
                  </a:cxn>
                  <a:cxn ang="0">
                    <a:pos x="6" y="56"/>
                  </a:cxn>
                  <a:cxn ang="0">
                    <a:pos x="2" y="48"/>
                  </a:cxn>
                  <a:cxn ang="0">
                    <a:pos x="2" y="42"/>
                  </a:cxn>
                  <a:cxn ang="0">
                    <a:pos x="0" y="34"/>
                  </a:cxn>
                  <a:cxn ang="0">
                    <a:pos x="10" y="34"/>
                  </a:cxn>
                  <a:cxn ang="0">
                    <a:pos x="10" y="46"/>
                  </a:cxn>
                  <a:cxn ang="0">
                    <a:pos x="12" y="56"/>
                  </a:cxn>
                  <a:cxn ang="0">
                    <a:pos x="14" y="60"/>
                  </a:cxn>
                  <a:cxn ang="0">
                    <a:pos x="18" y="62"/>
                  </a:cxn>
                  <a:cxn ang="0">
                    <a:pos x="20" y="62"/>
                  </a:cxn>
                  <a:cxn ang="0">
                    <a:pos x="24" y="62"/>
                  </a:cxn>
                  <a:cxn ang="0">
                    <a:pos x="26" y="60"/>
                  </a:cxn>
                  <a:cxn ang="0">
                    <a:pos x="28" y="58"/>
                  </a:cxn>
                  <a:cxn ang="0">
                    <a:pos x="30" y="52"/>
                  </a:cxn>
                  <a:cxn ang="0">
                    <a:pos x="30" y="46"/>
                  </a:cxn>
                  <a:cxn ang="0">
                    <a:pos x="32" y="40"/>
                  </a:cxn>
                  <a:cxn ang="0">
                    <a:pos x="32" y="30"/>
                  </a:cxn>
                  <a:cxn ang="0">
                    <a:pos x="32" y="20"/>
                  </a:cxn>
                  <a:cxn ang="0">
                    <a:pos x="30" y="12"/>
                  </a:cxn>
                  <a:cxn ang="0">
                    <a:pos x="28" y="8"/>
                  </a:cxn>
                  <a:cxn ang="0">
                    <a:pos x="26" y="4"/>
                  </a:cxn>
                  <a:cxn ang="0">
                    <a:pos x="24" y="4"/>
                  </a:cxn>
                  <a:cxn ang="0">
                    <a:pos x="20" y="2"/>
                  </a:cxn>
                  <a:cxn ang="0">
                    <a:pos x="18" y="4"/>
                  </a:cxn>
                  <a:cxn ang="0">
                    <a:pos x="16" y="6"/>
                  </a:cxn>
                  <a:cxn ang="0">
                    <a:pos x="12" y="10"/>
                  </a:cxn>
                  <a:cxn ang="0">
                    <a:pos x="10" y="18"/>
                  </a:cxn>
                  <a:cxn ang="0">
                    <a:pos x="10" y="26"/>
                  </a:cxn>
                  <a:cxn ang="0">
                    <a:pos x="10" y="34"/>
                  </a:cxn>
                </a:cxnLst>
                <a:rect l="0" t="0" r="r" b="b"/>
                <a:pathLst>
                  <a:path w="40" h="66">
                    <a:moveTo>
                      <a:pt x="0" y="34"/>
                    </a:moveTo>
                    <a:lnTo>
                      <a:pt x="2" y="24"/>
                    </a:lnTo>
                    <a:lnTo>
                      <a:pt x="4" y="14"/>
                    </a:lnTo>
                    <a:lnTo>
                      <a:pt x="8" y="8"/>
                    </a:lnTo>
                    <a:lnTo>
                      <a:pt x="12" y="2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6" y="0"/>
                    </a:lnTo>
                    <a:lnTo>
                      <a:pt x="30" y="4"/>
                    </a:lnTo>
                    <a:lnTo>
                      <a:pt x="34" y="8"/>
                    </a:lnTo>
                    <a:lnTo>
                      <a:pt x="38" y="14"/>
                    </a:lnTo>
                    <a:lnTo>
                      <a:pt x="40" y="22"/>
                    </a:lnTo>
                    <a:lnTo>
                      <a:pt x="40" y="32"/>
                    </a:lnTo>
                    <a:lnTo>
                      <a:pt x="40" y="42"/>
                    </a:lnTo>
                    <a:lnTo>
                      <a:pt x="38" y="52"/>
                    </a:lnTo>
                    <a:lnTo>
                      <a:pt x="34" y="58"/>
                    </a:lnTo>
                    <a:lnTo>
                      <a:pt x="30" y="62"/>
                    </a:lnTo>
                    <a:lnTo>
                      <a:pt x="24" y="64"/>
                    </a:lnTo>
                    <a:lnTo>
                      <a:pt x="20" y="66"/>
                    </a:lnTo>
                    <a:lnTo>
                      <a:pt x="14" y="64"/>
                    </a:lnTo>
                    <a:lnTo>
                      <a:pt x="10" y="62"/>
                    </a:lnTo>
                    <a:lnTo>
                      <a:pt x="6" y="56"/>
                    </a:lnTo>
                    <a:lnTo>
                      <a:pt x="2" y="48"/>
                    </a:lnTo>
                    <a:lnTo>
                      <a:pt x="2" y="42"/>
                    </a:lnTo>
                    <a:lnTo>
                      <a:pt x="0" y="34"/>
                    </a:lnTo>
                    <a:close/>
                    <a:moveTo>
                      <a:pt x="10" y="34"/>
                    </a:moveTo>
                    <a:lnTo>
                      <a:pt x="10" y="46"/>
                    </a:lnTo>
                    <a:lnTo>
                      <a:pt x="12" y="56"/>
                    </a:lnTo>
                    <a:lnTo>
                      <a:pt x="14" y="60"/>
                    </a:lnTo>
                    <a:lnTo>
                      <a:pt x="18" y="62"/>
                    </a:lnTo>
                    <a:lnTo>
                      <a:pt x="20" y="62"/>
                    </a:lnTo>
                    <a:lnTo>
                      <a:pt x="24" y="62"/>
                    </a:lnTo>
                    <a:lnTo>
                      <a:pt x="26" y="60"/>
                    </a:lnTo>
                    <a:lnTo>
                      <a:pt x="28" y="58"/>
                    </a:lnTo>
                    <a:lnTo>
                      <a:pt x="30" y="52"/>
                    </a:lnTo>
                    <a:lnTo>
                      <a:pt x="30" y="46"/>
                    </a:lnTo>
                    <a:lnTo>
                      <a:pt x="32" y="40"/>
                    </a:lnTo>
                    <a:lnTo>
                      <a:pt x="32" y="30"/>
                    </a:lnTo>
                    <a:lnTo>
                      <a:pt x="32" y="20"/>
                    </a:lnTo>
                    <a:lnTo>
                      <a:pt x="30" y="12"/>
                    </a:lnTo>
                    <a:lnTo>
                      <a:pt x="28" y="8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0" y="2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2" y="10"/>
                    </a:lnTo>
                    <a:lnTo>
                      <a:pt x="10" y="18"/>
                    </a:lnTo>
                    <a:lnTo>
                      <a:pt x="10" y="26"/>
                    </a:lnTo>
                    <a:lnTo>
                      <a:pt x="1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7867" name="Freeform 1435"/>
              <p:cNvSpPr>
                <a:spLocks noChangeAspect="1"/>
              </p:cNvSpPr>
              <p:nvPr/>
            </p:nvSpPr>
            <p:spPr bwMode="auto">
              <a:xfrm>
                <a:off x="1760" y="1828"/>
                <a:ext cx="10" cy="1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8" y="2"/>
                  </a:cxn>
                  <a:cxn ang="0">
                    <a:pos x="10" y="2"/>
                  </a:cxn>
                  <a:cxn ang="0">
                    <a:pos x="10" y="4"/>
                  </a:cxn>
                  <a:cxn ang="0">
                    <a:pos x="10" y="6"/>
                  </a:cxn>
                  <a:cxn ang="0">
                    <a:pos x="10" y="8"/>
                  </a:cxn>
                  <a:cxn ang="0">
                    <a:pos x="10" y="10"/>
                  </a:cxn>
                  <a:cxn ang="0">
                    <a:pos x="8" y="12"/>
                  </a:cxn>
                  <a:cxn ang="0">
                    <a:pos x="6" y="12"/>
                  </a:cxn>
                  <a:cxn ang="0">
                    <a:pos x="4" y="12"/>
                  </a:cxn>
                  <a:cxn ang="0">
                    <a:pos x="2" y="10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2"/>
                  </a:cxn>
                  <a:cxn ang="0">
                    <a:pos x="6" y="0"/>
                  </a:cxn>
                </a:cxnLst>
                <a:rect l="0" t="0" r="r" b="b"/>
                <a:pathLst>
                  <a:path w="10" h="12">
                    <a:moveTo>
                      <a:pt x="6" y="0"/>
                    </a:moveTo>
                    <a:lnTo>
                      <a:pt x="8" y="2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7868" name="Freeform 1436"/>
              <p:cNvSpPr>
                <a:spLocks noChangeAspect="1" noEditPoints="1"/>
              </p:cNvSpPr>
              <p:nvPr/>
            </p:nvSpPr>
            <p:spPr bwMode="auto">
              <a:xfrm>
                <a:off x="1780" y="1774"/>
                <a:ext cx="40" cy="66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40" y="2"/>
                  </a:cxn>
                  <a:cxn ang="0">
                    <a:pos x="34" y="2"/>
                  </a:cxn>
                  <a:cxn ang="0">
                    <a:pos x="30" y="4"/>
                  </a:cxn>
                  <a:cxn ang="0">
                    <a:pos x="26" y="6"/>
                  </a:cxn>
                  <a:cxn ang="0">
                    <a:pos x="22" y="10"/>
                  </a:cxn>
                  <a:cxn ang="0">
                    <a:pos x="18" y="14"/>
                  </a:cxn>
                  <a:cxn ang="0">
                    <a:pos x="16" y="18"/>
                  </a:cxn>
                  <a:cxn ang="0">
                    <a:pos x="14" y="24"/>
                  </a:cxn>
                  <a:cxn ang="0">
                    <a:pos x="12" y="30"/>
                  </a:cxn>
                  <a:cxn ang="0">
                    <a:pos x="18" y="26"/>
                  </a:cxn>
                  <a:cxn ang="0">
                    <a:pos x="24" y="24"/>
                  </a:cxn>
                  <a:cxn ang="0">
                    <a:pos x="30" y="26"/>
                  </a:cxn>
                  <a:cxn ang="0">
                    <a:pos x="36" y="30"/>
                  </a:cxn>
                  <a:cxn ang="0">
                    <a:pos x="40" y="36"/>
                  </a:cxn>
                  <a:cxn ang="0">
                    <a:pos x="40" y="44"/>
                  </a:cxn>
                  <a:cxn ang="0">
                    <a:pos x="40" y="52"/>
                  </a:cxn>
                  <a:cxn ang="0">
                    <a:pos x="36" y="58"/>
                  </a:cxn>
                  <a:cxn ang="0">
                    <a:pos x="32" y="62"/>
                  </a:cxn>
                  <a:cxn ang="0">
                    <a:pos x="26" y="64"/>
                  </a:cxn>
                  <a:cxn ang="0">
                    <a:pos x="20" y="66"/>
                  </a:cxn>
                  <a:cxn ang="0">
                    <a:pos x="14" y="64"/>
                  </a:cxn>
                  <a:cxn ang="0">
                    <a:pos x="10" y="62"/>
                  </a:cxn>
                  <a:cxn ang="0">
                    <a:pos x="4" y="56"/>
                  </a:cxn>
                  <a:cxn ang="0">
                    <a:pos x="2" y="48"/>
                  </a:cxn>
                  <a:cxn ang="0">
                    <a:pos x="0" y="40"/>
                  </a:cxn>
                  <a:cxn ang="0">
                    <a:pos x="2" y="32"/>
                  </a:cxn>
                  <a:cxn ang="0">
                    <a:pos x="4" y="24"/>
                  </a:cxn>
                  <a:cxn ang="0">
                    <a:pos x="8" y="16"/>
                  </a:cxn>
                  <a:cxn ang="0">
                    <a:pos x="14" y="10"/>
                  </a:cxn>
                  <a:cxn ang="0">
                    <a:pos x="20" y="4"/>
                  </a:cxn>
                  <a:cxn ang="0">
                    <a:pos x="26" y="2"/>
                  </a:cxn>
                  <a:cxn ang="0">
                    <a:pos x="32" y="0"/>
                  </a:cxn>
                  <a:cxn ang="0">
                    <a:pos x="36" y="0"/>
                  </a:cxn>
                  <a:cxn ang="0">
                    <a:pos x="40" y="0"/>
                  </a:cxn>
                  <a:cxn ang="0">
                    <a:pos x="10" y="32"/>
                  </a:cxn>
                  <a:cxn ang="0">
                    <a:pos x="10" y="38"/>
                  </a:cxn>
                  <a:cxn ang="0">
                    <a:pos x="10" y="42"/>
                  </a:cxn>
                  <a:cxn ang="0">
                    <a:pos x="10" y="48"/>
                  </a:cxn>
                  <a:cxn ang="0">
                    <a:pos x="12" y="52"/>
                  </a:cxn>
                  <a:cxn ang="0">
                    <a:pos x="14" y="58"/>
                  </a:cxn>
                  <a:cxn ang="0">
                    <a:pos x="16" y="60"/>
                  </a:cxn>
                  <a:cxn ang="0">
                    <a:pos x="18" y="62"/>
                  </a:cxn>
                  <a:cxn ang="0">
                    <a:pos x="22" y="62"/>
                  </a:cxn>
                  <a:cxn ang="0">
                    <a:pos x="26" y="62"/>
                  </a:cxn>
                  <a:cxn ang="0">
                    <a:pos x="28" y="60"/>
                  </a:cxn>
                  <a:cxn ang="0">
                    <a:pos x="30" y="54"/>
                  </a:cxn>
                  <a:cxn ang="0">
                    <a:pos x="32" y="48"/>
                  </a:cxn>
                  <a:cxn ang="0">
                    <a:pos x="30" y="40"/>
                  </a:cxn>
                  <a:cxn ang="0">
                    <a:pos x="28" y="34"/>
                  </a:cxn>
                  <a:cxn ang="0">
                    <a:pos x="26" y="32"/>
                  </a:cxn>
                  <a:cxn ang="0">
                    <a:pos x="24" y="30"/>
                  </a:cxn>
                  <a:cxn ang="0">
                    <a:pos x="20" y="28"/>
                  </a:cxn>
                  <a:cxn ang="0">
                    <a:pos x="18" y="30"/>
                  </a:cxn>
                  <a:cxn ang="0">
                    <a:pos x="16" y="30"/>
                  </a:cxn>
                  <a:cxn ang="0">
                    <a:pos x="14" y="30"/>
                  </a:cxn>
                  <a:cxn ang="0">
                    <a:pos x="10" y="32"/>
                  </a:cxn>
                </a:cxnLst>
                <a:rect l="0" t="0" r="r" b="b"/>
                <a:pathLst>
                  <a:path w="40" h="66">
                    <a:moveTo>
                      <a:pt x="40" y="0"/>
                    </a:moveTo>
                    <a:lnTo>
                      <a:pt x="40" y="2"/>
                    </a:lnTo>
                    <a:lnTo>
                      <a:pt x="34" y="2"/>
                    </a:lnTo>
                    <a:lnTo>
                      <a:pt x="30" y="4"/>
                    </a:lnTo>
                    <a:lnTo>
                      <a:pt x="26" y="6"/>
                    </a:lnTo>
                    <a:lnTo>
                      <a:pt x="22" y="10"/>
                    </a:lnTo>
                    <a:lnTo>
                      <a:pt x="18" y="14"/>
                    </a:lnTo>
                    <a:lnTo>
                      <a:pt x="16" y="18"/>
                    </a:lnTo>
                    <a:lnTo>
                      <a:pt x="14" y="24"/>
                    </a:lnTo>
                    <a:lnTo>
                      <a:pt x="12" y="30"/>
                    </a:lnTo>
                    <a:lnTo>
                      <a:pt x="18" y="26"/>
                    </a:lnTo>
                    <a:lnTo>
                      <a:pt x="24" y="24"/>
                    </a:lnTo>
                    <a:lnTo>
                      <a:pt x="30" y="26"/>
                    </a:lnTo>
                    <a:lnTo>
                      <a:pt x="36" y="30"/>
                    </a:lnTo>
                    <a:lnTo>
                      <a:pt x="40" y="36"/>
                    </a:lnTo>
                    <a:lnTo>
                      <a:pt x="40" y="44"/>
                    </a:lnTo>
                    <a:lnTo>
                      <a:pt x="40" y="52"/>
                    </a:lnTo>
                    <a:lnTo>
                      <a:pt x="36" y="58"/>
                    </a:lnTo>
                    <a:lnTo>
                      <a:pt x="32" y="62"/>
                    </a:lnTo>
                    <a:lnTo>
                      <a:pt x="26" y="64"/>
                    </a:lnTo>
                    <a:lnTo>
                      <a:pt x="20" y="66"/>
                    </a:lnTo>
                    <a:lnTo>
                      <a:pt x="14" y="64"/>
                    </a:lnTo>
                    <a:lnTo>
                      <a:pt x="10" y="62"/>
                    </a:lnTo>
                    <a:lnTo>
                      <a:pt x="4" y="56"/>
                    </a:lnTo>
                    <a:lnTo>
                      <a:pt x="2" y="48"/>
                    </a:lnTo>
                    <a:lnTo>
                      <a:pt x="0" y="40"/>
                    </a:lnTo>
                    <a:lnTo>
                      <a:pt x="2" y="32"/>
                    </a:lnTo>
                    <a:lnTo>
                      <a:pt x="4" y="24"/>
                    </a:lnTo>
                    <a:lnTo>
                      <a:pt x="8" y="16"/>
                    </a:lnTo>
                    <a:lnTo>
                      <a:pt x="14" y="10"/>
                    </a:lnTo>
                    <a:lnTo>
                      <a:pt x="20" y="4"/>
                    </a:lnTo>
                    <a:lnTo>
                      <a:pt x="26" y="2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40" y="0"/>
                    </a:lnTo>
                    <a:close/>
                    <a:moveTo>
                      <a:pt x="10" y="32"/>
                    </a:moveTo>
                    <a:lnTo>
                      <a:pt x="10" y="38"/>
                    </a:lnTo>
                    <a:lnTo>
                      <a:pt x="10" y="42"/>
                    </a:lnTo>
                    <a:lnTo>
                      <a:pt x="10" y="48"/>
                    </a:lnTo>
                    <a:lnTo>
                      <a:pt x="12" y="52"/>
                    </a:lnTo>
                    <a:lnTo>
                      <a:pt x="14" y="58"/>
                    </a:lnTo>
                    <a:lnTo>
                      <a:pt x="16" y="60"/>
                    </a:lnTo>
                    <a:lnTo>
                      <a:pt x="18" y="62"/>
                    </a:lnTo>
                    <a:lnTo>
                      <a:pt x="22" y="62"/>
                    </a:lnTo>
                    <a:lnTo>
                      <a:pt x="26" y="62"/>
                    </a:lnTo>
                    <a:lnTo>
                      <a:pt x="28" y="60"/>
                    </a:lnTo>
                    <a:lnTo>
                      <a:pt x="30" y="54"/>
                    </a:lnTo>
                    <a:lnTo>
                      <a:pt x="32" y="48"/>
                    </a:lnTo>
                    <a:lnTo>
                      <a:pt x="30" y="40"/>
                    </a:lnTo>
                    <a:lnTo>
                      <a:pt x="28" y="34"/>
                    </a:lnTo>
                    <a:lnTo>
                      <a:pt x="26" y="32"/>
                    </a:lnTo>
                    <a:lnTo>
                      <a:pt x="24" y="30"/>
                    </a:lnTo>
                    <a:lnTo>
                      <a:pt x="20" y="28"/>
                    </a:lnTo>
                    <a:lnTo>
                      <a:pt x="18" y="30"/>
                    </a:lnTo>
                    <a:lnTo>
                      <a:pt x="16" y="30"/>
                    </a:lnTo>
                    <a:lnTo>
                      <a:pt x="14" y="30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7869" name="Line 1437"/>
              <p:cNvSpPr>
                <a:spLocks noChangeAspect="1" noChangeShapeType="1"/>
              </p:cNvSpPr>
              <p:nvPr/>
            </p:nvSpPr>
            <p:spPr bwMode="auto">
              <a:xfrm flipH="1" flipV="1">
                <a:off x="1818" y="1668"/>
                <a:ext cx="12" cy="4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7870" name="Freeform 1438"/>
              <p:cNvSpPr>
                <a:spLocks noChangeAspect="1" noEditPoints="1"/>
              </p:cNvSpPr>
              <p:nvPr/>
            </p:nvSpPr>
            <p:spPr bwMode="auto">
              <a:xfrm>
                <a:off x="1872" y="1662"/>
                <a:ext cx="40" cy="6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2" y="22"/>
                  </a:cxn>
                  <a:cxn ang="0">
                    <a:pos x="4" y="14"/>
                  </a:cxn>
                  <a:cxn ang="0">
                    <a:pos x="8" y="8"/>
                  </a:cxn>
                  <a:cxn ang="0">
                    <a:pos x="12" y="2"/>
                  </a:cxn>
                  <a:cxn ang="0">
                    <a:pos x="16" y="0"/>
                  </a:cxn>
                  <a:cxn ang="0">
                    <a:pos x="20" y="0"/>
                  </a:cxn>
                  <a:cxn ang="0">
                    <a:pos x="26" y="0"/>
                  </a:cxn>
                  <a:cxn ang="0">
                    <a:pos x="30" y="2"/>
                  </a:cxn>
                  <a:cxn ang="0">
                    <a:pos x="34" y="6"/>
                  </a:cxn>
                  <a:cxn ang="0">
                    <a:pos x="38" y="14"/>
                  </a:cxn>
                  <a:cxn ang="0">
                    <a:pos x="40" y="22"/>
                  </a:cxn>
                  <a:cxn ang="0">
                    <a:pos x="40" y="32"/>
                  </a:cxn>
                  <a:cxn ang="0">
                    <a:pos x="40" y="42"/>
                  </a:cxn>
                  <a:cxn ang="0">
                    <a:pos x="38" y="50"/>
                  </a:cxn>
                  <a:cxn ang="0">
                    <a:pos x="34" y="58"/>
                  </a:cxn>
                  <a:cxn ang="0">
                    <a:pos x="30" y="62"/>
                  </a:cxn>
                  <a:cxn ang="0">
                    <a:pos x="24" y="64"/>
                  </a:cxn>
                  <a:cxn ang="0">
                    <a:pos x="20" y="66"/>
                  </a:cxn>
                  <a:cxn ang="0">
                    <a:pos x="14" y="64"/>
                  </a:cxn>
                  <a:cxn ang="0">
                    <a:pos x="10" y="60"/>
                  </a:cxn>
                  <a:cxn ang="0">
                    <a:pos x="6" y="54"/>
                  </a:cxn>
                  <a:cxn ang="0">
                    <a:pos x="2" y="48"/>
                  </a:cxn>
                  <a:cxn ang="0">
                    <a:pos x="0" y="42"/>
                  </a:cxn>
                  <a:cxn ang="0">
                    <a:pos x="0" y="32"/>
                  </a:cxn>
                  <a:cxn ang="0">
                    <a:pos x="10" y="34"/>
                  </a:cxn>
                  <a:cxn ang="0">
                    <a:pos x="10" y="46"/>
                  </a:cxn>
                  <a:cxn ang="0">
                    <a:pos x="12" y="56"/>
                  </a:cxn>
                  <a:cxn ang="0">
                    <a:pos x="14" y="60"/>
                  </a:cxn>
                  <a:cxn ang="0">
                    <a:pos x="18" y="62"/>
                  </a:cxn>
                  <a:cxn ang="0">
                    <a:pos x="20" y="62"/>
                  </a:cxn>
                  <a:cxn ang="0">
                    <a:pos x="22" y="62"/>
                  </a:cxn>
                  <a:cxn ang="0">
                    <a:pos x="26" y="60"/>
                  </a:cxn>
                  <a:cxn ang="0">
                    <a:pos x="28" y="58"/>
                  </a:cxn>
                  <a:cxn ang="0">
                    <a:pos x="30" y="52"/>
                  </a:cxn>
                  <a:cxn ang="0">
                    <a:pos x="30" y="46"/>
                  </a:cxn>
                  <a:cxn ang="0">
                    <a:pos x="32" y="38"/>
                  </a:cxn>
                  <a:cxn ang="0">
                    <a:pos x="32" y="30"/>
                  </a:cxn>
                  <a:cxn ang="0">
                    <a:pos x="30" y="20"/>
                  </a:cxn>
                  <a:cxn ang="0">
                    <a:pos x="30" y="12"/>
                  </a:cxn>
                  <a:cxn ang="0">
                    <a:pos x="28" y="8"/>
                  </a:cxn>
                  <a:cxn ang="0">
                    <a:pos x="24" y="4"/>
                  </a:cxn>
                  <a:cxn ang="0">
                    <a:pos x="22" y="2"/>
                  </a:cxn>
                  <a:cxn ang="0">
                    <a:pos x="20" y="2"/>
                  </a:cxn>
                  <a:cxn ang="0">
                    <a:pos x="18" y="4"/>
                  </a:cxn>
                  <a:cxn ang="0">
                    <a:pos x="14" y="6"/>
                  </a:cxn>
                  <a:cxn ang="0">
                    <a:pos x="12" y="10"/>
                  </a:cxn>
                  <a:cxn ang="0">
                    <a:pos x="10" y="18"/>
                  </a:cxn>
                  <a:cxn ang="0">
                    <a:pos x="10" y="26"/>
                  </a:cxn>
                  <a:cxn ang="0">
                    <a:pos x="10" y="34"/>
                  </a:cxn>
                </a:cxnLst>
                <a:rect l="0" t="0" r="r" b="b"/>
                <a:pathLst>
                  <a:path w="40" h="66">
                    <a:moveTo>
                      <a:pt x="0" y="32"/>
                    </a:moveTo>
                    <a:lnTo>
                      <a:pt x="2" y="22"/>
                    </a:lnTo>
                    <a:lnTo>
                      <a:pt x="4" y="14"/>
                    </a:lnTo>
                    <a:lnTo>
                      <a:pt x="8" y="8"/>
                    </a:lnTo>
                    <a:lnTo>
                      <a:pt x="12" y="2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6" y="0"/>
                    </a:lnTo>
                    <a:lnTo>
                      <a:pt x="30" y="2"/>
                    </a:lnTo>
                    <a:lnTo>
                      <a:pt x="34" y="6"/>
                    </a:lnTo>
                    <a:lnTo>
                      <a:pt x="38" y="14"/>
                    </a:lnTo>
                    <a:lnTo>
                      <a:pt x="40" y="22"/>
                    </a:lnTo>
                    <a:lnTo>
                      <a:pt x="40" y="32"/>
                    </a:lnTo>
                    <a:lnTo>
                      <a:pt x="40" y="42"/>
                    </a:lnTo>
                    <a:lnTo>
                      <a:pt x="38" y="50"/>
                    </a:lnTo>
                    <a:lnTo>
                      <a:pt x="34" y="58"/>
                    </a:lnTo>
                    <a:lnTo>
                      <a:pt x="30" y="62"/>
                    </a:lnTo>
                    <a:lnTo>
                      <a:pt x="24" y="64"/>
                    </a:lnTo>
                    <a:lnTo>
                      <a:pt x="20" y="66"/>
                    </a:lnTo>
                    <a:lnTo>
                      <a:pt x="14" y="64"/>
                    </a:lnTo>
                    <a:lnTo>
                      <a:pt x="10" y="60"/>
                    </a:lnTo>
                    <a:lnTo>
                      <a:pt x="6" y="54"/>
                    </a:lnTo>
                    <a:lnTo>
                      <a:pt x="2" y="48"/>
                    </a:lnTo>
                    <a:lnTo>
                      <a:pt x="0" y="42"/>
                    </a:lnTo>
                    <a:lnTo>
                      <a:pt x="0" y="32"/>
                    </a:lnTo>
                    <a:close/>
                    <a:moveTo>
                      <a:pt x="10" y="34"/>
                    </a:moveTo>
                    <a:lnTo>
                      <a:pt x="10" y="46"/>
                    </a:lnTo>
                    <a:lnTo>
                      <a:pt x="12" y="56"/>
                    </a:lnTo>
                    <a:lnTo>
                      <a:pt x="14" y="60"/>
                    </a:lnTo>
                    <a:lnTo>
                      <a:pt x="18" y="62"/>
                    </a:lnTo>
                    <a:lnTo>
                      <a:pt x="20" y="62"/>
                    </a:lnTo>
                    <a:lnTo>
                      <a:pt x="22" y="62"/>
                    </a:lnTo>
                    <a:lnTo>
                      <a:pt x="26" y="60"/>
                    </a:lnTo>
                    <a:lnTo>
                      <a:pt x="28" y="58"/>
                    </a:lnTo>
                    <a:lnTo>
                      <a:pt x="30" y="52"/>
                    </a:lnTo>
                    <a:lnTo>
                      <a:pt x="30" y="46"/>
                    </a:lnTo>
                    <a:lnTo>
                      <a:pt x="32" y="38"/>
                    </a:lnTo>
                    <a:lnTo>
                      <a:pt x="32" y="30"/>
                    </a:lnTo>
                    <a:lnTo>
                      <a:pt x="30" y="20"/>
                    </a:lnTo>
                    <a:lnTo>
                      <a:pt x="30" y="12"/>
                    </a:lnTo>
                    <a:lnTo>
                      <a:pt x="28" y="8"/>
                    </a:lnTo>
                    <a:lnTo>
                      <a:pt x="24" y="4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4"/>
                    </a:lnTo>
                    <a:lnTo>
                      <a:pt x="14" y="6"/>
                    </a:lnTo>
                    <a:lnTo>
                      <a:pt x="12" y="10"/>
                    </a:lnTo>
                    <a:lnTo>
                      <a:pt x="10" y="18"/>
                    </a:lnTo>
                    <a:lnTo>
                      <a:pt x="10" y="26"/>
                    </a:lnTo>
                    <a:lnTo>
                      <a:pt x="1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7871" name="Freeform 1439"/>
              <p:cNvSpPr>
                <a:spLocks noChangeAspect="1"/>
              </p:cNvSpPr>
              <p:nvPr/>
            </p:nvSpPr>
            <p:spPr bwMode="auto">
              <a:xfrm>
                <a:off x="1924" y="1716"/>
                <a:ext cx="10" cy="1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6" y="0"/>
                  </a:cxn>
                  <a:cxn ang="0">
                    <a:pos x="8" y="2"/>
                  </a:cxn>
                  <a:cxn ang="0">
                    <a:pos x="10" y="4"/>
                  </a:cxn>
                  <a:cxn ang="0">
                    <a:pos x="10" y="6"/>
                  </a:cxn>
                  <a:cxn ang="0">
                    <a:pos x="10" y="8"/>
                  </a:cxn>
                  <a:cxn ang="0">
                    <a:pos x="8" y="10"/>
                  </a:cxn>
                  <a:cxn ang="0">
                    <a:pos x="6" y="12"/>
                  </a:cxn>
                  <a:cxn ang="0">
                    <a:pos x="4" y="12"/>
                  </a:cxn>
                  <a:cxn ang="0">
                    <a:pos x="2" y="12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4" y="0"/>
                  </a:cxn>
                </a:cxnLst>
                <a:rect l="0" t="0" r="r" b="b"/>
                <a:pathLst>
                  <a:path w="10" h="12">
                    <a:moveTo>
                      <a:pt x="4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7872" name="Freeform 1440"/>
              <p:cNvSpPr>
                <a:spLocks noChangeAspect="1" noEditPoints="1"/>
              </p:cNvSpPr>
              <p:nvPr/>
            </p:nvSpPr>
            <p:spPr bwMode="auto">
              <a:xfrm>
                <a:off x="1946" y="1662"/>
                <a:ext cx="38" cy="66"/>
              </a:xfrm>
              <a:custGeom>
                <a:avLst/>
                <a:gdLst/>
                <a:ahLst/>
                <a:cxnLst>
                  <a:cxn ang="0">
                    <a:pos x="6" y="26"/>
                  </a:cxn>
                  <a:cxn ang="0">
                    <a:pos x="2" y="18"/>
                  </a:cxn>
                  <a:cxn ang="0">
                    <a:pos x="2" y="8"/>
                  </a:cxn>
                  <a:cxn ang="0">
                    <a:pos x="12" y="0"/>
                  </a:cxn>
                  <a:cxn ang="0">
                    <a:pos x="26" y="0"/>
                  </a:cxn>
                  <a:cxn ang="0">
                    <a:pos x="36" y="8"/>
                  </a:cxn>
                  <a:cxn ang="0">
                    <a:pos x="36" y="16"/>
                  </a:cxn>
                  <a:cxn ang="0">
                    <a:pos x="30" y="24"/>
                  </a:cxn>
                  <a:cxn ang="0">
                    <a:pos x="28" y="34"/>
                  </a:cxn>
                  <a:cxn ang="0">
                    <a:pos x="34" y="40"/>
                  </a:cxn>
                  <a:cxn ang="0">
                    <a:pos x="38" y="50"/>
                  </a:cxn>
                  <a:cxn ang="0">
                    <a:pos x="32" y="60"/>
                  </a:cxn>
                  <a:cxn ang="0">
                    <a:pos x="18" y="66"/>
                  </a:cxn>
                  <a:cxn ang="0">
                    <a:pos x="8" y="62"/>
                  </a:cxn>
                  <a:cxn ang="0">
                    <a:pos x="2" y="56"/>
                  </a:cxn>
                  <a:cxn ang="0">
                    <a:pos x="2" y="46"/>
                  </a:cxn>
                  <a:cxn ang="0">
                    <a:pos x="8" y="38"/>
                  </a:cxn>
                  <a:cxn ang="0">
                    <a:pos x="20" y="28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6" y="6"/>
                  </a:cxn>
                  <a:cxn ang="0">
                    <a:pos x="20" y="2"/>
                  </a:cxn>
                  <a:cxn ang="0">
                    <a:pos x="12" y="6"/>
                  </a:cxn>
                  <a:cxn ang="0">
                    <a:pos x="10" y="12"/>
                  </a:cxn>
                  <a:cxn ang="0">
                    <a:pos x="12" y="16"/>
                  </a:cxn>
                  <a:cxn ang="0">
                    <a:pos x="14" y="22"/>
                  </a:cxn>
                  <a:cxn ang="0">
                    <a:pos x="16" y="34"/>
                  </a:cxn>
                  <a:cxn ang="0">
                    <a:pos x="10" y="42"/>
                  </a:cxn>
                  <a:cxn ang="0">
                    <a:pos x="10" y="50"/>
                  </a:cxn>
                  <a:cxn ang="0">
                    <a:pos x="12" y="58"/>
                  </a:cxn>
                  <a:cxn ang="0">
                    <a:pos x="20" y="62"/>
                  </a:cxn>
                  <a:cxn ang="0">
                    <a:pos x="26" y="60"/>
                  </a:cxn>
                  <a:cxn ang="0">
                    <a:pos x="28" y="52"/>
                  </a:cxn>
                  <a:cxn ang="0">
                    <a:pos x="26" y="46"/>
                  </a:cxn>
                  <a:cxn ang="0">
                    <a:pos x="20" y="40"/>
                  </a:cxn>
                </a:cxnLst>
                <a:rect l="0" t="0" r="r" b="b"/>
                <a:pathLst>
                  <a:path w="38" h="66">
                    <a:moveTo>
                      <a:pt x="14" y="32"/>
                    </a:moveTo>
                    <a:lnTo>
                      <a:pt x="6" y="26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2" y="14"/>
                    </a:lnTo>
                    <a:lnTo>
                      <a:pt x="2" y="8"/>
                    </a:lnTo>
                    <a:lnTo>
                      <a:pt x="6" y="4"/>
                    </a:lnTo>
                    <a:lnTo>
                      <a:pt x="12" y="0"/>
                    </a:lnTo>
                    <a:lnTo>
                      <a:pt x="20" y="0"/>
                    </a:lnTo>
                    <a:lnTo>
                      <a:pt x="26" y="0"/>
                    </a:lnTo>
                    <a:lnTo>
                      <a:pt x="32" y="4"/>
                    </a:lnTo>
                    <a:lnTo>
                      <a:pt x="36" y="8"/>
                    </a:lnTo>
                    <a:lnTo>
                      <a:pt x="36" y="14"/>
                    </a:lnTo>
                    <a:lnTo>
                      <a:pt x="36" y="16"/>
                    </a:lnTo>
                    <a:lnTo>
                      <a:pt x="34" y="20"/>
                    </a:lnTo>
                    <a:lnTo>
                      <a:pt x="30" y="24"/>
                    </a:lnTo>
                    <a:lnTo>
                      <a:pt x="22" y="30"/>
                    </a:lnTo>
                    <a:lnTo>
                      <a:pt x="28" y="34"/>
                    </a:lnTo>
                    <a:lnTo>
                      <a:pt x="32" y="36"/>
                    </a:lnTo>
                    <a:lnTo>
                      <a:pt x="34" y="40"/>
                    </a:lnTo>
                    <a:lnTo>
                      <a:pt x="36" y="44"/>
                    </a:lnTo>
                    <a:lnTo>
                      <a:pt x="38" y="50"/>
                    </a:lnTo>
                    <a:lnTo>
                      <a:pt x="36" y="56"/>
                    </a:lnTo>
                    <a:lnTo>
                      <a:pt x="32" y="60"/>
                    </a:lnTo>
                    <a:lnTo>
                      <a:pt x="26" y="64"/>
                    </a:lnTo>
                    <a:lnTo>
                      <a:pt x="18" y="66"/>
                    </a:lnTo>
                    <a:lnTo>
                      <a:pt x="12" y="64"/>
                    </a:lnTo>
                    <a:lnTo>
                      <a:pt x="8" y="62"/>
                    </a:lnTo>
                    <a:lnTo>
                      <a:pt x="4" y="60"/>
                    </a:lnTo>
                    <a:lnTo>
                      <a:pt x="2" y="56"/>
                    </a:lnTo>
                    <a:lnTo>
                      <a:pt x="0" y="50"/>
                    </a:lnTo>
                    <a:lnTo>
                      <a:pt x="2" y="46"/>
                    </a:lnTo>
                    <a:lnTo>
                      <a:pt x="4" y="42"/>
                    </a:lnTo>
                    <a:lnTo>
                      <a:pt x="8" y="38"/>
                    </a:lnTo>
                    <a:lnTo>
                      <a:pt x="14" y="32"/>
                    </a:lnTo>
                    <a:close/>
                    <a:moveTo>
                      <a:pt x="20" y="28"/>
                    </a:moveTo>
                    <a:lnTo>
                      <a:pt x="24" y="22"/>
                    </a:lnTo>
                    <a:lnTo>
                      <a:pt x="26" y="20"/>
                    </a:lnTo>
                    <a:lnTo>
                      <a:pt x="28" y="16"/>
                    </a:lnTo>
                    <a:lnTo>
                      <a:pt x="28" y="12"/>
                    </a:lnTo>
                    <a:lnTo>
                      <a:pt x="26" y="8"/>
                    </a:lnTo>
                    <a:lnTo>
                      <a:pt x="26" y="6"/>
                    </a:lnTo>
                    <a:lnTo>
                      <a:pt x="22" y="4"/>
                    </a:lnTo>
                    <a:lnTo>
                      <a:pt x="20" y="2"/>
                    </a:lnTo>
                    <a:lnTo>
                      <a:pt x="16" y="4"/>
                    </a:lnTo>
                    <a:lnTo>
                      <a:pt x="12" y="6"/>
                    </a:lnTo>
                    <a:lnTo>
                      <a:pt x="10" y="8"/>
                    </a:lnTo>
                    <a:lnTo>
                      <a:pt x="10" y="12"/>
                    </a:lnTo>
                    <a:lnTo>
                      <a:pt x="10" y="14"/>
                    </a:lnTo>
                    <a:lnTo>
                      <a:pt x="12" y="16"/>
                    </a:lnTo>
                    <a:lnTo>
                      <a:pt x="12" y="18"/>
                    </a:lnTo>
                    <a:lnTo>
                      <a:pt x="14" y="22"/>
                    </a:lnTo>
                    <a:lnTo>
                      <a:pt x="20" y="28"/>
                    </a:lnTo>
                    <a:close/>
                    <a:moveTo>
                      <a:pt x="16" y="34"/>
                    </a:moveTo>
                    <a:lnTo>
                      <a:pt x="12" y="38"/>
                    </a:lnTo>
                    <a:lnTo>
                      <a:pt x="10" y="42"/>
                    </a:lnTo>
                    <a:lnTo>
                      <a:pt x="10" y="46"/>
                    </a:lnTo>
                    <a:lnTo>
                      <a:pt x="10" y="50"/>
                    </a:lnTo>
                    <a:lnTo>
                      <a:pt x="10" y="54"/>
                    </a:lnTo>
                    <a:lnTo>
                      <a:pt x="12" y="58"/>
                    </a:lnTo>
                    <a:lnTo>
                      <a:pt x="16" y="62"/>
                    </a:lnTo>
                    <a:lnTo>
                      <a:pt x="20" y="62"/>
                    </a:lnTo>
                    <a:lnTo>
                      <a:pt x="22" y="62"/>
                    </a:lnTo>
                    <a:lnTo>
                      <a:pt x="26" y="60"/>
                    </a:lnTo>
                    <a:lnTo>
                      <a:pt x="28" y="56"/>
                    </a:lnTo>
                    <a:lnTo>
                      <a:pt x="28" y="52"/>
                    </a:lnTo>
                    <a:lnTo>
                      <a:pt x="28" y="50"/>
                    </a:lnTo>
                    <a:lnTo>
                      <a:pt x="26" y="46"/>
                    </a:lnTo>
                    <a:lnTo>
                      <a:pt x="24" y="44"/>
                    </a:lnTo>
                    <a:lnTo>
                      <a:pt x="20" y="40"/>
                    </a:lnTo>
                    <a:lnTo>
                      <a:pt x="16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7873" name="Text Box 1441"/>
              <p:cNvSpPr txBox="1">
                <a:spLocks noChangeAspect="1" noChangeArrowheads="1"/>
              </p:cNvSpPr>
              <p:nvPr/>
            </p:nvSpPr>
            <p:spPr bwMode="auto">
              <a:xfrm>
                <a:off x="170" y="1828"/>
                <a:ext cx="672" cy="19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r>
                  <a:rPr lang="en-US" dirty="0"/>
                  <a:t>k</a:t>
                </a:r>
                <a:r>
                  <a:rPr lang="en-US" baseline="30000" dirty="0"/>
                  <a:t>2</a:t>
                </a:r>
                <a:r>
                  <a:rPr lang="en-US" baseline="-25000" dirty="0">
                    <a:latin typeface="Symbol" pitchFamily="18" charset="2"/>
                    <a:sym typeface="Symbol" pitchFamily="18" charset="2"/>
                  </a:rPr>
                  <a:t></a:t>
                </a:r>
              </a:p>
            </p:txBody>
          </p:sp>
          <p:sp>
            <p:nvSpPr>
              <p:cNvPr id="147874" name="Text Box 1442"/>
              <p:cNvSpPr txBox="1">
                <a:spLocks noChangeAspect="1" noChangeArrowheads="1"/>
              </p:cNvSpPr>
              <p:nvPr/>
            </p:nvSpPr>
            <p:spPr bwMode="auto">
              <a:xfrm>
                <a:off x="1658" y="1848"/>
                <a:ext cx="192" cy="19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r>
                  <a:rPr lang="en-US" dirty="0"/>
                  <a:t>x</a:t>
                </a:r>
                <a:endParaRPr lang="it-IT"/>
              </a:p>
            </p:txBody>
          </p:sp>
          <p:sp>
            <p:nvSpPr>
              <p:cNvPr id="147876" name="Text Box 1444"/>
              <p:cNvSpPr txBox="1">
                <a:spLocks noChangeAspect="1" noChangeArrowheads="1"/>
              </p:cNvSpPr>
              <p:nvPr/>
            </p:nvSpPr>
            <p:spPr bwMode="auto">
              <a:xfrm>
                <a:off x="2160" y="1182"/>
                <a:ext cx="624" cy="3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r>
                  <a:rPr lang="en-US" sz="1400" dirty="0"/>
                  <a:t> h</a:t>
                </a:r>
                <a:r>
                  <a:rPr lang="en-US" sz="1400" baseline="-25000" dirty="0"/>
                  <a:t>1T</a:t>
                </a:r>
                <a:r>
                  <a:rPr lang="en-US" sz="1400" baseline="30000" dirty="0">
                    <a:latin typeface="Symbol" pitchFamily="18" charset="2"/>
                    <a:sym typeface="Symbol" pitchFamily="18" charset="2"/>
                  </a:rPr>
                  <a:t></a:t>
                </a:r>
                <a:r>
                  <a:rPr lang="en-US" sz="1400" baseline="30000" dirty="0">
                    <a:sym typeface="Symbol" pitchFamily="18" charset="2"/>
                  </a:rPr>
                  <a:t> u </a:t>
                </a:r>
                <a:br>
                  <a:rPr lang="en-US" sz="1400" baseline="30000" dirty="0">
                    <a:sym typeface="Symbol" pitchFamily="18" charset="2"/>
                  </a:rPr>
                </a:br>
                <a:r>
                  <a:rPr lang="en-US" sz="1400" dirty="0">
                    <a:sym typeface="Symbol" pitchFamily="18" charset="2"/>
                  </a:rPr>
                  <a:t>[GeV</a:t>
                </a:r>
                <a:r>
                  <a:rPr lang="en-US" sz="1400" baseline="30000" dirty="0">
                    <a:sym typeface="Symbol" pitchFamily="18" charset="2"/>
                  </a:rPr>
                  <a:t>-3</a:t>
                </a:r>
                <a:r>
                  <a:rPr lang="en-US" sz="1400" dirty="0">
                    <a:sym typeface="Symbol" pitchFamily="18" charset="2"/>
                  </a:rPr>
                  <a:t>] </a:t>
                </a:r>
              </a:p>
            </p:txBody>
          </p:sp>
        </p:grpSp>
        <p:sp>
          <p:nvSpPr>
            <p:cNvPr id="149327" name="Line 2895"/>
            <p:cNvSpPr>
              <a:spLocks noChangeShapeType="1"/>
            </p:cNvSpPr>
            <p:nvPr/>
          </p:nvSpPr>
          <p:spPr bwMode="auto">
            <a:xfrm>
              <a:off x="4272" y="644"/>
              <a:ext cx="0" cy="356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</p:grpSp>
      <p:pic>
        <p:nvPicPr>
          <p:cNvPr id="150781" name="Picture 4349" descr="txp_fig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5"/>
          <a:srcRect/>
          <a:stretch>
            <a:fillRect/>
          </a:stretch>
        </p:blipFill>
        <p:spPr bwMode="auto">
          <a:xfrm>
            <a:off x="1236663" y="541338"/>
            <a:ext cx="6538912" cy="488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pSp>
        <p:nvGrpSpPr>
          <p:cNvPr id="19" name="Group 4355"/>
          <p:cNvGrpSpPr>
            <a:grpSpLocks/>
          </p:cNvGrpSpPr>
          <p:nvPr/>
        </p:nvGrpSpPr>
        <p:grpSpPr bwMode="auto">
          <a:xfrm>
            <a:off x="76200" y="3308350"/>
            <a:ext cx="7207250" cy="3244850"/>
            <a:chOff x="48" y="2084"/>
            <a:chExt cx="4540" cy="2044"/>
          </a:xfrm>
        </p:grpSpPr>
        <p:grpSp>
          <p:nvGrpSpPr>
            <p:cNvPr id="20" name="Group 2896"/>
            <p:cNvGrpSpPr>
              <a:grpSpLocks/>
            </p:cNvGrpSpPr>
            <p:nvPr/>
          </p:nvGrpSpPr>
          <p:grpSpPr bwMode="auto">
            <a:xfrm>
              <a:off x="1872" y="2852"/>
              <a:ext cx="2716" cy="1276"/>
              <a:chOff x="1872" y="2852"/>
              <a:chExt cx="2716" cy="1276"/>
            </a:xfrm>
          </p:grpSpPr>
          <p:sp>
            <p:nvSpPr>
              <p:cNvPr id="149329" name="Line 2897"/>
              <p:cNvSpPr>
                <a:spLocks noChangeShapeType="1"/>
              </p:cNvSpPr>
              <p:nvPr/>
            </p:nvSpPr>
            <p:spPr bwMode="auto">
              <a:xfrm flipV="1">
                <a:off x="2814" y="3426"/>
                <a:ext cx="940" cy="63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30" name="Line 2898"/>
              <p:cNvSpPr>
                <a:spLocks noChangeShapeType="1"/>
              </p:cNvSpPr>
              <p:nvPr/>
            </p:nvSpPr>
            <p:spPr bwMode="auto">
              <a:xfrm flipH="1" flipV="1">
                <a:off x="3042" y="3890"/>
                <a:ext cx="10" cy="6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31" name="Freeform 2899"/>
              <p:cNvSpPr>
                <a:spLocks noEditPoints="1"/>
              </p:cNvSpPr>
              <p:nvPr/>
            </p:nvSpPr>
            <p:spPr bwMode="auto">
              <a:xfrm>
                <a:off x="3094" y="3896"/>
                <a:ext cx="40" cy="66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0" y="24"/>
                  </a:cxn>
                  <a:cxn ang="0">
                    <a:pos x="2" y="16"/>
                  </a:cxn>
                  <a:cxn ang="0">
                    <a:pos x="6" y="8"/>
                  </a:cxn>
                  <a:cxn ang="0">
                    <a:pos x="12" y="4"/>
                  </a:cxn>
                  <a:cxn ang="0">
                    <a:pos x="16" y="2"/>
                  </a:cxn>
                  <a:cxn ang="0">
                    <a:pos x="20" y="0"/>
                  </a:cxn>
                  <a:cxn ang="0">
                    <a:pos x="24" y="2"/>
                  </a:cxn>
                  <a:cxn ang="0">
                    <a:pos x="28" y="4"/>
                  </a:cxn>
                  <a:cxn ang="0">
                    <a:pos x="32" y="8"/>
                  </a:cxn>
                  <a:cxn ang="0">
                    <a:pos x="36" y="14"/>
                  </a:cxn>
                  <a:cxn ang="0">
                    <a:pos x="38" y="24"/>
                  </a:cxn>
                  <a:cxn ang="0">
                    <a:pos x="40" y="32"/>
                  </a:cxn>
                  <a:cxn ang="0">
                    <a:pos x="38" y="44"/>
                  </a:cxn>
                  <a:cxn ang="0">
                    <a:pos x="36" y="52"/>
                  </a:cxn>
                  <a:cxn ang="0">
                    <a:pos x="34" y="58"/>
                  </a:cxn>
                  <a:cxn ang="0">
                    <a:pos x="28" y="62"/>
                  </a:cxn>
                  <a:cxn ang="0">
                    <a:pos x="24" y="66"/>
                  </a:cxn>
                  <a:cxn ang="0">
                    <a:pos x="20" y="66"/>
                  </a:cxn>
                  <a:cxn ang="0">
                    <a:pos x="14" y="66"/>
                  </a:cxn>
                  <a:cxn ang="0">
                    <a:pos x="8" y="62"/>
                  </a:cxn>
                  <a:cxn ang="0">
                    <a:pos x="4" y="56"/>
                  </a:cxn>
                  <a:cxn ang="0">
                    <a:pos x="2" y="50"/>
                  </a:cxn>
                  <a:cxn ang="0">
                    <a:pos x="0" y="42"/>
                  </a:cxn>
                  <a:cxn ang="0">
                    <a:pos x="0" y="34"/>
                  </a:cxn>
                  <a:cxn ang="0">
                    <a:pos x="8" y="36"/>
                  </a:cxn>
                  <a:cxn ang="0">
                    <a:pos x="10" y="46"/>
                  </a:cxn>
                  <a:cxn ang="0">
                    <a:pos x="12" y="56"/>
                  </a:cxn>
                  <a:cxn ang="0">
                    <a:pos x="14" y="60"/>
                  </a:cxn>
                  <a:cxn ang="0">
                    <a:pos x="16" y="62"/>
                  </a:cxn>
                  <a:cxn ang="0">
                    <a:pos x="20" y="64"/>
                  </a:cxn>
                  <a:cxn ang="0">
                    <a:pos x="22" y="62"/>
                  </a:cxn>
                  <a:cxn ang="0">
                    <a:pos x="24" y="62"/>
                  </a:cxn>
                  <a:cxn ang="0">
                    <a:pos x="26" y="58"/>
                  </a:cxn>
                  <a:cxn ang="0">
                    <a:pos x="28" y="54"/>
                  </a:cxn>
                  <a:cxn ang="0">
                    <a:pos x="30" y="48"/>
                  </a:cxn>
                  <a:cxn ang="0">
                    <a:pos x="30" y="40"/>
                  </a:cxn>
                  <a:cxn ang="0">
                    <a:pos x="30" y="30"/>
                  </a:cxn>
                  <a:cxn ang="0">
                    <a:pos x="30" y="20"/>
                  </a:cxn>
                  <a:cxn ang="0">
                    <a:pos x="28" y="12"/>
                  </a:cxn>
                  <a:cxn ang="0">
                    <a:pos x="26" y="8"/>
                  </a:cxn>
                  <a:cxn ang="0">
                    <a:pos x="24" y="6"/>
                  </a:cxn>
                  <a:cxn ang="0">
                    <a:pos x="22" y="4"/>
                  </a:cxn>
                  <a:cxn ang="0">
                    <a:pos x="20" y="4"/>
                  </a:cxn>
                  <a:cxn ang="0">
                    <a:pos x="16" y="4"/>
                  </a:cxn>
                  <a:cxn ang="0">
                    <a:pos x="14" y="6"/>
                  </a:cxn>
                  <a:cxn ang="0">
                    <a:pos x="12" y="12"/>
                  </a:cxn>
                  <a:cxn ang="0">
                    <a:pos x="10" y="18"/>
                  </a:cxn>
                  <a:cxn ang="0">
                    <a:pos x="10" y="26"/>
                  </a:cxn>
                  <a:cxn ang="0">
                    <a:pos x="8" y="36"/>
                  </a:cxn>
                </a:cxnLst>
                <a:rect l="0" t="0" r="r" b="b"/>
                <a:pathLst>
                  <a:path w="40" h="66">
                    <a:moveTo>
                      <a:pt x="0" y="34"/>
                    </a:moveTo>
                    <a:lnTo>
                      <a:pt x="0" y="24"/>
                    </a:lnTo>
                    <a:lnTo>
                      <a:pt x="2" y="16"/>
                    </a:lnTo>
                    <a:lnTo>
                      <a:pt x="6" y="8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20" y="0"/>
                    </a:lnTo>
                    <a:lnTo>
                      <a:pt x="24" y="2"/>
                    </a:lnTo>
                    <a:lnTo>
                      <a:pt x="28" y="4"/>
                    </a:lnTo>
                    <a:lnTo>
                      <a:pt x="32" y="8"/>
                    </a:lnTo>
                    <a:lnTo>
                      <a:pt x="36" y="14"/>
                    </a:lnTo>
                    <a:lnTo>
                      <a:pt x="38" y="24"/>
                    </a:lnTo>
                    <a:lnTo>
                      <a:pt x="40" y="32"/>
                    </a:lnTo>
                    <a:lnTo>
                      <a:pt x="38" y="44"/>
                    </a:lnTo>
                    <a:lnTo>
                      <a:pt x="36" y="52"/>
                    </a:lnTo>
                    <a:lnTo>
                      <a:pt x="34" y="58"/>
                    </a:lnTo>
                    <a:lnTo>
                      <a:pt x="28" y="62"/>
                    </a:lnTo>
                    <a:lnTo>
                      <a:pt x="24" y="66"/>
                    </a:lnTo>
                    <a:lnTo>
                      <a:pt x="20" y="66"/>
                    </a:lnTo>
                    <a:lnTo>
                      <a:pt x="14" y="66"/>
                    </a:lnTo>
                    <a:lnTo>
                      <a:pt x="8" y="62"/>
                    </a:lnTo>
                    <a:lnTo>
                      <a:pt x="4" y="56"/>
                    </a:lnTo>
                    <a:lnTo>
                      <a:pt x="2" y="50"/>
                    </a:lnTo>
                    <a:lnTo>
                      <a:pt x="0" y="42"/>
                    </a:lnTo>
                    <a:lnTo>
                      <a:pt x="0" y="34"/>
                    </a:lnTo>
                    <a:close/>
                    <a:moveTo>
                      <a:pt x="8" y="36"/>
                    </a:moveTo>
                    <a:lnTo>
                      <a:pt x="10" y="46"/>
                    </a:lnTo>
                    <a:lnTo>
                      <a:pt x="12" y="56"/>
                    </a:lnTo>
                    <a:lnTo>
                      <a:pt x="14" y="60"/>
                    </a:lnTo>
                    <a:lnTo>
                      <a:pt x="16" y="62"/>
                    </a:lnTo>
                    <a:lnTo>
                      <a:pt x="20" y="64"/>
                    </a:lnTo>
                    <a:lnTo>
                      <a:pt x="22" y="62"/>
                    </a:lnTo>
                    <a:lnTo>
                      <a:pt x="24" y="62"/>
                    </a:lnTo>
                    <a:lnTo>
                      <a:pt x="26" y="58"/>
                    </a:lnTo>
                    <a:lnTo>
                      <a:pt x="28" y="54"/>
                    </a:lnTo>
                    <a:lnTo>
                      <a:pt x="30" y="48"/>
                    </a:lnTo>
                    <a:lnTo>
                      <a:pt x="30" y="40"/>
                    </a:lnTo>
                    <a:lnTo>
                      <a:pt x="30" y="30"/>
                    </a:lnTo>
                    <a:lnTo>
                      <a:pt x="30" y="20"/>
                    </a:lnTo>
                    <a:lnTo>
                      <a:pt x="28" y="12"/>
                    </a:lnTo>
                    <a:lnTo>
                      <a:pt x="26" y="8"/>
                    </a:lnTo>
                    <a:lnTo>
                      <a:pt x="24" y="6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6" y="4"/>
                    </a:lnTo>
                    <a:lnTo>
                      <a:pt x="14" y="6"/>
                    </a:lnTo>
                    <a:lnTo>
                      <a:pt x="12" y="12"/>
                    </a:lnTo>
                    <a:lnTo>
                      <a:pt x="10" y="18"/>
                    </a:lnTo>
                    <a:lnTo>
                      <a:pt x="10" y="26"/>
                    </a:lnTo>
                    <a:lnTo>
                      <a:pt x="8" y="3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32" name="Freeform 2900"/>
              <p:cNvSpPr>
                <a:spLocks/>
              </p:cNvSpPr>
              <p:nvPr/>
            </p:nvSpPr>
            <p:spPr bwMode="auto">
              <a:xfrm>
                <a:off x="3144" y="3952"/>
                <a:ext cx="12" cy="10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8" y="0"/>
                  </a:cxn>
                  <a:cxn ang="0">
                    <a:pos x="10" y="2"/>
                  </a:cxn>
                  <a:cxn ang="0">
                    <a:pos x="12" y="2"/>
                  </a:cxn>
                  <a:cxn ang="0">
                    <a:pos x="12" y="4"/>
                  </a:cxn>
                  <a:cxn ang="0">
                    <a:pos x="12" y="8"/>
                  </a:cxn>
                  <a:cxn ang="0">
                    <a:pos x="10" y="8"/>
                  </a:cxn>
                  <a:cxn ang="0">
                    <a:pos x="8" y="10"/>
                  </a:cxn>
                  <a:cxn ang="0">
                    <a:pos x="6" y="10"/>
                  </a:cxn>
                  <a:cxn ang="0">
                    <a:pos x="4" y="10"/>
                  </a:cxn>
                  <a:cxn ang="0">
                    <a:pos x="2" y="8"/>
                  </a:cxn>
                  <a:cxn ang="0">
                    <a:pos x="2" y="8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6" y="0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lnTo>
                      <a:pt x="8" y="0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33" name="Freeform 2901"/>
              <p:cNvSpPr>
                <a:spLocks/>
              </p:cNvSpPr>
              <p:nvPr/>
            </p:nvSpPr>
            <p:spPr bwMode="auto">
              <a:xfrm>
                <a:off x="3164" y="3896"/>
                <a:ext cx="42" cy="66"/>
              </a:xfrm>
              <a:custGeom>
                <a:avLst/>
                <a:gdLst/>
                <a:ahLst/>
                <a:cxnLst>
                  <a:cxn ang="0">
                    <a:pos x="42" y="54"/>
                  </a:cxn>
                  <a:cxn ang="0">
                    <a:pos x="38" y="66"/>
                  </a:cxn>
                  <a:cxn ang="0">
                    <a:pos x="0" y="66"/>
                  </a:cxn>
                  <a:cxn ang="0">
                    <a:pos x="0" y="64"/>
                  </a:cxn>
                  <a:cxn ang="0">
                    <a:pos x="10" y="54"/>
                  </a:cxn>
                  <a:cxn ang="0">
                    <a:pos x="18" y="46"/>
                  </a:cxn>
                  <a:cxn ang="0">
                    <a:pos x="22" y="40"/>
                  </a:cxn>
                  <a:cxn ang="0">
                    <a:pos x="26" y="32"/>
                  </a:cxn>
                  <a:cxn ang="0">
                    <a:pos x="28" y="28"/>
                  </a:cxn>
                  <a:cxn ang="0">
                    <a:pos x="30" y="22"/>
                  </a:cxn>
                  <a:cxn ang="0">
                    <a:pos x="28" y="16"/>
                  </a:cxn>
                  <a:cxn ang="0">
                    <a:pos x="26" y="12"/>
                  </a:cxn>
                  <a:cxn ang="0">
                    <a:pos x="22" y="8"/>
                  </a:cxn>
                  <a:cxn ang="0">
                    <a:pos x="16" y="8"/>
                  </a:cxn>
                  <a:cxn ang="0">
                    <a:pos x="12" y="8"/>
                  </a:cxn>
                  <a:cxn ang="0">
                    <a:pos x="8" y="10"/>
                  </a:cxn>
                  <a:cxn ang="0">
                    <a:pos x="4" y="14"/>
                  </a:cxn>
                  <a:cxn ang="0">
                    <a:pos x="2" y="18"/>
                  </a:cxn>
                  <a:cxn ang="0">
                    <a:pos x="0" y="18"/>
                  </a:cxn>
                  <a:cxn ang="0">
                    <a:pos x="2" y="10"/>
                  </a:cxn>
                  <a:cxn ang="0">
                    <a:pos x="6" y="6"/>
                  </a:cxn>
                  <a:cxn ang="0">
                    <a:pos x="12" y="2"/>
                  </a:cxn>
                  <a:cxn ang="0">
                    <a:pos x="20" y="0"/>
                  </a:cxn>
                  <a:cxn ang="0">
                    <a:pos x="26" y="2"/>
                  </a:cxn>
                  <a:cxn ang="0">
                    <a:pos x="32" y="6"/>
                  </a:cxn>
                  <a:cxn ang="0">
                    <a:pos x="36" y="10"/>
                  </a:cxn>
                  <a:cxn ang="0">
                    <a:pos x="38" y="18"/>
                  </a:cxn>
                  <a:cxn ang="0">
                    <a:pos x="38" y="22"/>
                  </a:cxn>
                  <a:cxn ang="0">
                    <a:pos x="36" y="26"/>
                  </a:cxn>
                  <a:cxn ang="0">
                    <a:pos x="30" y="34"/>
                  </a:cxn>
                  <a:cxn ang="0">
                    <a:pos x="24" y="44"/>
                  </a:cxn>
                  <a:cxn ang="0">
                    <a:pos x="18" y="50"/>
                  </a:cxn>
                  <a:cxn ang="0">
                    <a:pos x="12" y="56"/>
                  </a:cxn>
                  <a:cxn ang="0">
                    <a:pos x="8" y="58"/>
                  </a:cxn>
                  <a:cxn ang="0">
                    <a:pos x="26" y="58"/>
                  </a:cxn>
                  <a:cxn ang="0">
                    <a:pos x="30" y="58"/>
                  </a:cxn>
                  <a:cxn ang="0">
                    <a:pos x="34" y="58"/>
                  </a:cxn>
                  <a:cxn ang="0">
                    <a:pos x="36" y="58"/>
                  </a:cxn>
                  <a:cxn ang="0">
                    <a:pos x="36" y="56"/>
                  </a:cxn>
                  <a:cxn ang="0">
                    <a:pos x="38" y="56"/>
                  </a:cxn>
                  <a:cxn ang="0">
                    <a:pos x="40" y="54"/>
                  </a:cxn>
                  <a:cxn ang="0">
                    <a:pos x="42" y="54"/>
                  </a:cxn>
                </a:cxnLst>
                <a:rect l="0" t="0" r="r" b="b"/>
                <a:pathLst>
                  <a:path w="42" h="66">
                    <a:moveTo>
                      <a:pt x="42" y="54"/>
                    </a:moveTo>
                    <a:lnTo>
                      <a:pt x="38" y="66"/>
                    </a:lnTo>
                    <a:lnTo>
                      <a:pt x="0" y="66"/>
                    </a:lnTo>
                    <a:lnTo>
                      <a:pt x="0" y="64"/>
                    </a:lnTo>
                    <a:lnTo>
                      <a:pt x="10" y="54"/>
                    </a:lnTo>
                    <a:lnTo>
                      <a:pt x="18" y="46"/>
                    </a:lnTo>
                    <a:lnTo>
                      <a:pt x="22" y="40"/>
                    </a:lnTo>
                    <a:lnTo>
                      <a:pt x="26" y="32"/>
                    </a:lnTo>
                    <a:lnTo>
                      <a:pt x="28" y="28"/>
                    </a:lnTo>
                    <a:lnTo>
                      <a:pt x="30" y="22"/>
                    </a:lnTo>
                    <a:lnTo>
                      <a:pt x="28" y="16"/>
                    </a:lnTo>
                    <a:lnTo>
                      <a:pt x="26" y="12"/>
                    </a:lnTo>
                    <a:lnTo>
                      <a:pt x="22" y="8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8" y="10"/>
                    </a:lnTo>
                    <a:lnTo>
                      <a:pt x="4" y="14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2" y="10"/>
                    </a:lnTo>
                    <a:lnTo>
                      <a:pt x="6" y="6"/>
                    </a:lnTo>
                    <a:lnTo>
                      <a:pt x="12" y="2"/>
                    </a:lnTo>
                    <a:lnTo>
                      <a:pt x="20" y="0"/>
                    </a:lnTo>
                    <a:lnTo>
                      <a:pt x="26" y="2"/>
                    </a:lnTo>
                    <a:lnTo>
                      <a:pt x="32" y="6"/>
                    </a:lnTo>
                    <a:lnTo>
                      <a:pt x="36" y="10"/>
                    </a:lnTo>
                    <a:lnTo>
                      <a:pt x="38" y="18"/>
                    </a:lnTo>
                    <a:lnTo>
                      <a:pt x="38" y="22"/>
                    </a:lnTo>
                    <a:lnTo>
                      <a:pt x="36" y="26"/>
                    </a:lnTo>
                    <a:lnTo>
                      <a:pt x="30" y="34"/>
                    </a:lnTo>
                    <a:lnTo>
                      <a:pt x="24" y="44"/>
                    </a:lnTo>
                    <a:lnTo>
                      <a:pt x="18" y="50"/>
                    </a:lnTo>
                    <a:lnTo>
                      <a:pt x="12" y="56"/>
                    </a:lnTo>
                    <a:lnTo>
                      <a:pt x="8" y="58"/>
                    </a:lnTo>
                    <a:lnTo>
                      <a:pt x="26" y="58"/>
                    </a:lnTo>
                    <a:lnTo>
                      <a:pt x="30" y="58"/>
                    </a:lnTo>
                    <a:lnTo>
                      <a:pt x="34" y="58"/>
                    </a:lnTo>
                    <a:lnTo>
                      <a:pt x="36" y="58"/>
                    </a:lnTo>
                    <a:lnTo>
                      <a:pt x="36" y="56"/>
                    </a:lnTo>
                    <a:lnTo>
                      <a:pt x="38" y="56"/>
                    </a:lnTo>
                    <a:lnTo>
                      <a:pt x="40" y="54"/>
                    </a:lnTo>
                    <a:lnTo>
                      <a:pt x="42" y="5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34" name="Line 2902"/>
              <p:cNvSpPr>
                <a:spLocks noChangeShapeType="1"/>
              </p:cNvSpPr>
              <p:nvPr/>
            </p:nvSpPr>
            <p:spPr bwMode="auto">
              <a:xfrm flipH="1" flipV="1">
                <a:off x="3248" y="3750"/>
                <a:ext cx="12" cy="6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35" name="Freeform 2903"/>
              <p:cNvSpPr>
                <a:spLocks noEditPoints="1"/>
              </p:cNvSpPr>
              <p:nvPr/>
            </p:nvSpPr>
            <p:spPr bwMode="auto">
              <a:xfrm>
                <a:off x="3302" y="3752"/>
                <a:ext cx="40" cy="66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" y="24"/>
                  </a:cxn>
                  <a:cxn ang="0">
                    <a:pos x="4" y="16"/>
                  </a:cxn>
                  <a:cxn ang="0">
                    <a:pos x="8" y="8"/>
                  </a:cxn>
                  <a:cxn ang="0">
                    <a:pos x="12" y="4"/>
                  </a:cxn>
                  <a:cxn ang="0">
                    <a:pos x="16" y="2"/>
                  </a:cxn>
                  <a:cxn ang="0">
                    <a:pos x="20" y="0"/>
                  </a:cxn>
                  <a:cxn ang="0">
                    <a:pos x="26" y="2"/>
                  </a:cxn>
                  <a:cxn ang="0">
                    <a:pos x="30" y="4"/>
                  </a:cxn>
                  <a:cxn ang="0">
                    <a:pos x="34" y="8"/>
                  </a:cxn>
                  <a:cxn ang="0">
                    <a:pos x="38" y="14"/>
                  </a:cxn>
                  <a:cxn ang="0">
                    <a:pos x="40" y="24"/>
                  </a:cxn>
                  <a:cxn ang="0">
                    <a:pos x="40" y="34"/>
                  </a:cxn>
                  <a:cxn ang="0">
                    <a:pos x="40" y="44"/>
                  </a:cxn>
                  <a:cxn ang="0">
                    <a:pos x="38" y="52"/>
                  </a:cxn>
                  <a:cxn ang="0">
                    <a:pos x="34" y="58"/>
                  </a:cxn>
                  <a:cxn ang="0">
                    <a:pos x="30" y="64"/>
                  </a:cxn>
                  <a:cxn ang="0">
                    <a:pos x="24" y="66"/>
                  </a:cxn>
                  <a:cxn ang="0">
                    <a:pos x="20" y="66"/>
                  </a:cxn>
                  <a:cxn ang="0">
                    <a:pos x="14" y="66"/>
                  </a:cxn>
                  <a:cxn ang="0">
                    <a:pos x="10" y="62"/>
                  </a:cxn>
                  <a:cxn ang="0">
                    <a:pos x="6" y="56"/>
                  </a:cxn>
                  <a:cxn ang="0">
                    <a:pos x="2" y="50"/>
                  </a:cxn>
                  <a:cxn ang="0">
                    <a:pos x="2" y="42"/>
                  </a:cxn>
                  <a:cxn ang="0">
                    <a:pos x="0" y="34"/>
                  </a:cxn>
                  <a:cxn ang="0">
                    <a:pos x="10" y="36"/>
                  </a:cxn>
                  <a:cxn ang="0">
                    <a:pos x="10" y="48"/>
                  </a:cxn>
                  <a:cxn ang="0">
                    <a:pos x="12" y="56"/>
                  </a:cxn>
                  <a:cxn ang="0">
                    <a:pos x="14" y="60"/>
                  </a:cxn>
                  <a:cxn ang="0">
                    <a:pos x="18" y="62"/>
                  </a:cxn>
                  <a:cxn ang="0">
                    <a:pos x="20" y="64"/>
                  </a:cxn>
                  <a:cxn ang="0">
                    <a:pos x="22" y="62"/>
                  </a:cxn>
                  <a:cxn ang="0">
                    <a:pos x="26" y="62"/>
                  </a:cxn>
                  <a:cxn ang="0">
                    <a:pos x="28" y="58"/>
                  </a:cxn>
                  <a:cxn ang="0">
                    <a:pos x="30" y="54"/>
                  </a:cxn>
                  <a:cxn ang="0">
                    <a:pos x="30" y="48"/>
                  </a:cxn>
                  <a:cxn ang="0">
                    <a:pos x="32" y="40"/>
                  </a:cxn>
                  <a:cxn ang="0">
                    <a:pos x="32" y="30"/>
                  </a:cxn>
                  <a:cxn ang="0">
                    <a:pos x="30" y="20"/>
                  </a:cxn>
                  <a:cxn ang="0">
                    <a:pos x="30" y="12"/>
                  </a:cxn>
                  <a:cxn ang="0">
                    <a:pos x="28" y="8"/>
                  </a:cxn>
                  <a:cxn ang="0">
                    <a:pos x="26" y="6"/>
                  </a:cxn>
                  <a:cxn ang="0">
                    <a:pos x="24" y="4"/>
                  </a:cxn>
                  <a:cxn ang="0">
                    <a:pos x="20" y="4"/>
                  </a:cxn>
                  <a:cxn ang="0">
                    <a:pos x="18" y="4"/>
                  </a:cxn>
                  <a:cxn ang="0">
                    <a:pos x="16" y="6"/>
                  </a:cxn>
                  <a:cxn ang="0">
                    <a:pos x="12" y="12"/>
                  </a:cxn>
                  <a:cxn ang="0">
                    <a:pos x="10" y="18"/>
                  </a:cxn>
                  <a:cxn ang="0">
                    <a:pos x="10" y="26"/>
                  </a:cxn>
                  <a:cxn ang="0">
                    <a:pos x="10" y="36"/>
                  </a:cxn>
                </a:cxnLst>
                <a:rect l="0" t="0" r="r" b="b"/>
                <a:pathLst>
                  <a:path w="40" h="66">
                    <a:moveTo>
                      <a:pt x="0" y="34"/>
                    </a:moveTo>
                    <a:lnTo>
                      <a:pt x="2" y="24"/>
                    </a:lnTo>
                    <a:lnTo>
                      <a:pt x="4" y="16"/>
                    </a:lnTo>
                    <a:lnTo>
                      <a:pt x="8" y="8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20" y="0"/>
                    </a:lnTo>
                    <a:lnTo>
                      <a:pt x="26" y="2"/>
                    </a:lnTo>
                    <a:lnTo>
                      <a:pt x="30" y="4"/>
                    </a:lnTo>
                    <a:lnTo>
                      <a:pt x="34" y="8"/>
                    </a:lnTo>
                    <a:lnTo>
                      <a:pt x="38" y="14"/>
                    </a:lnTo>
                    <a:lnTo>
                      <a:pt x="40" y="24"/>
                    </a:lnTo>
                    <a:lnTo>
                      <a:pt x="40" y="34"/>
                    </a:lnTo>
                    <a:lnTo>
                      <a:pt x="40" y="44"/>
                    </a:lnTo>
                    <a:lnTo>
                      <a:pt x="38" y="52"/>
                    </a:lnTo>
                    <a:lnTo>
                      <a:pt x="34" y="58"/>
                    </a:lnTo>
                    <a:lnTo>
                      <a:pt x="30" y="64"/>
                    </a:lnTo>
                    <a:lnTo>
                      <a:pt x="24" y="66"/>
                    </a:lnTo>
                    <a:lnTo>
                      <a:pt x="20" y="66"/>
                    </a:lnTo>
                    <a:lnTo>
                      <a:pt x="14" y="66"/>
                    </a:lnTo>
                    <a:lnTo>
                      <a:pt x="10" y="62"/>
                    </a:lnTo>
                    <a:lnTo>
                      <a:pt x="6" y="56"/>
                    </a:lnTo>
                    <a:lnTo>
                      <a:pt x="2" y="50"/>
                    </a:lnTo>
                    <a:lnTo>
                      <a:pt x="2" y="42"/>
                    </a:lnTo>
                    <a:lnTo>
                      <a:pt x="0" y="34"/>
                    </a:lnTo>
                    <a:close/>
                    <a:moveTo>
                      <a:pt x="10" y="36"/>
                    </a:moveTo>
                    <a:lnTo>
                      <a:pt x="10" y="48"/>
                    </a:lnTo>
                    <a:lnTo>
                      <a:pt x="12" y="56"/>
                    </a:lnTo>
                    <a:lnTo>
                      <a:pt x="14" y="60"/>
                    </a:lnTo>
                    <a:lnTo>
                      <a:pt x="18" y="62"/>
                    </a:lnTo>
                    <a:lnTo>
                      <a:pt x="20" y="64"/>
                    </a:lnTo>
                    <a:lnTo>
                      <a:pt x="22" y="62"/>
                    </a:lnTo>
                    <a:lnTo>
                      <a:pt x="26" y="62"/>
                    </a:lnTo>
                    <a:lnTo>
                      <a:pt x="28" y="58"/>
                    </a:lnTo>
                    <a:lnTo>
                      <a:pt x="30" y="54"/>
                    </a:lnTo>
                    <a:lnTo>
                      <a:pt x="30" y="48"/>
                    </a:lnTo>
                    <a:lnTo>
                      <a:pt x="32" y="40"/>
                    </a:lnTo>
                    <a:lnTo>
                      <a:pt x="32" y="30"/>
                    </a:lnTo>
                    <a:lnTo>
                      <a:pt x="30" y="20"/>
                    </a:lnTo>
                    <a:lnTo>
                      <a:pt x="30" y="12"/>
                    </a:lnTo>
                    <a:lnTo>
                      <a:pt x="28" y="8"/>
                    </a:lnTo>
                    <a:lnTo>
                      <a:pt x="26" y="6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2" y="12"/>
                    </a:lnTo>
                    <a:lnTo>
                      <a:pt x="10" y="18"/>
                    </a:lnTo>
                    <a:lnTo>
                      <a:pt x="10" y="26"/>
                    </a:lnTo>
                    <a:lnTo>
                      <a:pt x="1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36" name="Freeform 2904"/>
              <p:cNvSpPr>
                <a:spLocks/>
              </p:cNvSpPr>
              <p:nvPr/>
            </p:nvSpPr>
            <p:spPr bwMode="auto">
              <a:xfrm>
                <a:off x="3354" y="3808"/>
                <a:ext cx="10" cy="10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8" y="0"/>
                  </a:cxn>
                  <a:cxn ang="0">
                    <a:pos x="8" y="2"/>
                  </a:cxn>
                  <a:cxn ang="0">
                    <a:pos x="10" y="2"/>
                  </a:cxn>
                  <a:cxn ang="0">
                    <a:pos x="10" y="6"/>
                  </a:cxn>
                  <a:cxn ang="0">
                    <a:pos x="10" y="8"/>
                  </a:cxn>
                  <a:cxn ang="0">
                    <a:pos x="8" y="8"/>
                  </a:cxn>
                  <a:cxn ang="0">
                    <a:pos x="8" y="10"/>
                  </a:cxn>
                  <a:cxn ang="0">
                    <a:pos x="6" y="10"/>
                  </a:cxn>
                  <a:cxn ang="0">
                    <a:pos x="2" y="10"/>
                  </a:cxn>
                  <a:cxn ang="0">
                    <a:pos x="2" y="8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6" y="0"/>
                  </a:cxn>
                </a:cxnLst>
                <a:rect l="0" t="0" r="r" b="b"/>
                <a:pathLst>
                  <a:path w="10" h="10">
                    <a:moveTo>
                      <a:pt x="6" y="0"/>
                    </a:moveTo>
                    <a:lnTo>
                      <a:pt x="8" y="0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37" name="Freeform 2905"/>
              <p:cNvSpPr>
                <a:spLocks noEditPoints="1"/>
              </p:cNvSpPr>
              <p:nvPr/>
            </p:nvSpPr>
            <p:spPr bwMode="auto">
              <a:xfrm>
                <a:off x="3372" y="3752"/>
                <a:ext cx="42" cy="66"/>
              </a:xfrm>
              <a:custGeom>
                <a:avLst/>
                <a:gdLst/>
                <a:ahLst/>
                <a:cxnLst>
                  <a:cxn ang="0">
                    <a:pos x="42" y="42"/>
                  </a:cxn>
                  <a:cxn ang="0">
                    <a:pos x="42" y="48"/>
                  </a:cxn>
                  <a:cxn ang="0">
                    <a:pos x="34" y="48"/>
                  </a:cxn>
                  <a:cxn ang="0">
                    <a:pos x="34" y="66"/>
                  </a:cxn>
                  <a:cxn ang="0">
                    <a:pos x="26" y="66"/>
                  </a:cxn>
                  <a:cxn ang="0">
                    <a:pos x="26" y="48"/>
                  </a:cxn>
                  <a:cxn ang="0">
                    <a:pos x="0" y="48"/>
                  </a:cxn>
                  <a:cxn ang="0">
                    <a:pos x="0" y="44"/>
                  </a:cxn>
                  <a:cxn ang="0">
                    <a:pos x="28" y="0"/>
                  </a:cxn>
                  <a:cxn ang="0">
                    <a:pos x="34" y="0"/>
                  </a:cxn>
                  <a:cxn ang="0">
                    <a:pos x="34" y="42"/>
                  </a:cxn>
                  <a:cxn ang="0">
                    <a:pos x="42" y="42"/>
                  </a:cxn>
                  <a:cxn ang="0">
                    <a:pos x="26" y="42"/>
                  </a:cxn>
                  <a:cxn ang="0">
                    <a:pos x="26" y="10"/>
                  </a:cxn>
                  <a:cxn ang="0">
                    <a:pos x="4" y="42"/>
                  </a:cxn>
                  <a:cxn ang="0">
                    <a:pos x="26" y="42"/>
                  </a:cxn>
                </a:cxnLst>
                <a:rect l="0" t="0" r="r" b="b"/>
                <a:pathLst>
                  <a:path w="42" h="66">
                    <a:moveTo>
                      <a:pt x="42" y="42"/>
                    </a:moveTo>
                    <a:lnTo>
                      <a:pt x="42" y="48"/>
                    </a:lnTo>
                    <a:lnTo>
                      <a:pt x="34" y="48"/>
                    </a:lnTo>
                    <a:lnTo>
                      <a:pt x="34" y="66"/>
                    </a:lnTo>
                    <a:lnTo>
                      <a:pt x="26" y="66"/>
                    </a:lnTo>
                    <a:lnTo>
                      <a:pt x="26" y="48"/>
                    </a:lnTo>
                    <a:lnTo>
                      <a:pt x="0" y="48"/>
                    </a:lnTo>
                    <a:lnTo>
                      <a:pt x="0" y="44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4" y="42"/>
                    </a:lnTo>
                    <a:lnTo>
                      <a:pt x="42" y="42"/>
                    </a:lnTo>
                    <a:close/>
                    <a:moveTo>
                      <a:pt x="26" y="42"/>
                    </a:moveTo>
                    <a:lnTo>
                      <a:pt x="26" y="10"/>
                    </a:lnTo>
                    <a:lnTo>
                      <a:pt x="4" y="42"/>
                    </a:lnTo>
                    <a:lnTo>
                      <a:pt x="26" y="4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38" name="Line 2906"/>
              <p:cNvSpPr>
                <a:spLocks noChangeShapeType="1"/>
              </p:cNvSpPr>
              <p:nvPr/>
            </p:nvSpPr>
            <p:spPr bwMode="auto">
              <a:xfrm flipH="1" flipV="1">
                <a:off x="3432" y="3628"/>
                <a:ext cx="12" cy="6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39" name="Freeform 2907"/>
              <p:cNvSpPr>
                <a:spLocks noEditPoints="1"/>
              </p:cNvSpPr>
              <p:nvPr/>
            </p:nvSpPr>
            <p:spPr bwMode="auto">
              <a:xfrm>
                <a:off x="3486" y="3626"/>
                <a:ext cx="40" cy="66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" y="24"/>
                  </a:cxn>
                  <a:cxn ang="0">
                    <a:pos x="4" y="14"/>
                  </a:cxn>
                  <a:cxn ang="0">
                    <a:pos x="8" y="8"/>
                  </a:cxn>
                  <a:cxn ang="0">
                    <a:pos x="12" y="2"/>
                  </a:cxn>
                  <a:cxn ang="0">
                    <a:pos x="16" y="0"/>
                  </a:cxn>
                  <a:cxn ang="0">
                    <a:pos x="20" y="0"/>
                  </a:cxn>
                  <a:cxn ang="0">
                    <a:pos x="26" y="0"/>
                  </a:cxn>
                  <a:cxn ang="0">
                    <a:pos x="30" y="4"/>
                  </a:cxn>
                  <a:cxn ang="0">
                    <a:pos x="34" y="8"/>
                  </a:cxn>
                  <a:cxn ang="0">
                    <a:pos x="38" y="14"/>
                  </a:cxn>
                  <a:cxn ang="0">
                    <a:pos x="40" y="22"/>
                  </a:cxn>
                  <a:cxn ang="0">
                    <a:pos x="40" y="32"/>
                  </a:cxn>
                  <a:cxn ang="0">
                    <a:pos x="40" y="42"/>
                  </a:cxn>
                  <a:cxn ang="0">
                    <a:pos x="38" y="52"/>
                  </a:cxn>
                  <a:cxn ang="0">
                    <a:pos x="34" y="58"/>
                  </a:cxn>
                  <a:cxn ang="0">
                    <a:pos x="30" y="62"/>
                  </a:cxn>
                  <a:cxn ang="0">
                    <a:pos x="24" y="64"/>
                  </a:cxn>
                  <a:cxn ang="0">
                    <a:pos x="20" y="66"/>
                  </a:cxn>
                  <a:cxn ang="0">
                    <a:pos x="14" y="64"/>
                  </a:cxn>
                  <a:cxn ang="0">
                    <a:pos x="10" y="62"/>
                  </a:cxn>
                  <a:cxn ang="0">
                    <a:pos x="6" y="56"/>
                  </a:cxn>
                  <a:cxn ang="0">
                    <a:pos x="2" y="48"/>
                  </a:cxn>
                  <a:cxn ang="0">
                    <a:pos x="2" y="42"/>
                  </a:cxn>
                  <a:cxn ang="0">
                    <a:pos x="0" y="34"/>
                  </a:cxn>
                  <a:cxn ang="0">
                    <a:pos x="10" y="34"/>
                  </a:cxn>
                  <a:cxn ang="0">
                    <a:pos x="10" y="46"/>
                  </a:cxn>
                  <a:cxn ang="0">
                    <a:pos x="12" y="56"/>
                  </a:cxn>
                  <a:cxn ang="0">
                    <a:pos x="14" y="60"/>
                  </a:cxn>
                  <a:cxn ang="0">
                    <a:pos x="18" y="62"/>
                  </a:cxn>
                  <a:cxn ang="0">
                    <a:pos x="20" y="62"/>
                  </a:cxn>
                  <a:cxn ang="0">
                    <a:pos x="24" y="62"/>
                  </a:cxn>
                  <a:cxn ang="0">
                    <a:pos x="26" y="60"/>
                  </a:cxn>
                  <a:cxn ang="0">
                    <a:pos x="28" y="58"/>
                  </a:cxn>
                  <a:cxn ang="0">
                    <a:pos x="30" y="52"/>
                  </a:cxn>
                  <a:cxn ang="0">
                    <a:pos x="30" y="46"/>
                  </a:cxn>
                  <a:cxn ang="0">
                    <a:pos x="32" y="40"/>
                  </a:cxn>
                  <a:cxn ang="0">
                    <a:pos x="32" y="30"/>
                  </a:cxn>
                  <a:cxn ang="0">
                    <a:pos x="32" y="20"/>
                  </a:cxn>
                  <a:cxn ang="0">
                    <a:pos x="30" y="12"/>
                  </a:cxn>
                  <a:cxn ang="0">
                    <a:pos x="28" y="8"/>
                  </a:cxn>
                  <a:cxn ang="0">
                    <a:pos x="26" y="4"/>
                  </a:cxn>
                  <a:cxn ang="0">
                    <a:pos x="24" y="4"/>
                  </a:cxn>
                  <a:cxn ang="0">
                    <a:pos x="20" y="2"/>
                  </a:cxn>
                  <a:cxn ang="0">
                    <a:pos x="18" y="4"/>
                  </a:cxn>
                  <a:cxn ang="0">
                    <a:pos x="16" y="6"/>
                  </a:cxn>
                  <a:cxn ang="0">
                    <a:pos x="12" y="10"/>
                  </a:cxn>
                  <a:cxn ang="0">
                    <a:pos x="10" y="18"/>
                  </a:cxn>
                  <a:cxn ang="0">
                    <a:pos x="10" y="26"/>
                  </a:cxn>
                  <a:cxn ang="0">
                    <a:pos x="10" y="34"/>
                  </a:cxn>
                </a:cxnLst>
                <a:rect l="0" t="0" r="r" b="b"/>
                <a:pathLst>
                  <a:path w="40" h="66">
                    <a:moveTo>
                      <a:pt x="0" y="34"/>
                    </a:moveTo>
                    <a:lnTo>
                      <a:pt x="2" y="24"/>
                    </a:lnTo>
                    <a:lnTo>
                      <a:pt x="4" y="14"/>
                    </a:lnTo>
                    <a:lnTo>
                      <a:pt x="8" y="8"/>
                    </a:lnTo>
                    <a:lnTo>
                      <a:pt x="12" y="2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6" y="0"/>
                    </a:lnTo>
                    <a:lnTo>
                      <a:pt x="30" y="4"/>
                    </a:lnTo>
                    <a:lnTo>
                      <a:pt x="34" y="8"/>
                    </a:lnTo>
                    <a:lnTo>
                      <a:pt x="38" y="14"/>
                    </a:lnTo>
                    <a:lnTo>
                      <a:pt x="40" y="22"/>
                    </a:lnTo>
                    <a:lnTo>
                      <a:pt x="40" y="32"/>
                    </a:lnTo>
                    <a:lnTo>
                      <a:pt x="40" y="42"/>
                    </a:lnTo>
                    <a:lnTo>
                      <a:pt x="38" y="52"/>
                    </a:lnTo>
                    <a:lnTo>
                      <a:pt x="34" y="58"/>
                    </a:lnTo>
                    <a:lnTo>
                      <a:pt x="30" y="62"/>
                    </a:lnTo>
                    <a:lnTo>
                      <a:pt x="24" y="64"/>
                    </a:lnTo>
                    <a:lnTo>
                      <a:pt x="20" y="66"/>
                    </a:lnTo>
                    <a:lnTo>
                      <a:pt x="14" y="64"/>
                    </a:lnTo>
                    <a:lnTo>
                      <a:pt x="10" y="62"/>
                    </a:lnTo>
                    <a:lnTo>
                      <a:pt x="6" y="56"/>
                    </a:lnTo>
                    <a:lnTo>
                      <a:pt x="2" y="48"/>
                    </a:lnTo>
                    <a:lnTo>
                      <a:pt x="2" y="42"/>
                    </a:lnTo>
                    <a:lnTo>
                      <a:pt x="0" y="34"/>
                    </a:lnTo>
                    <a:close/>
                    <a:moveTo>
                      <a:pt x="10" y="34"/>
                    </a:moveTo>
                    <a:lnTo>
                      <a:pt x="10" y="46"/>
                    </a:lnTo>
                    <a:lnTo>
                      <a:pt x="12" y="56"/>
                    </a:lnTo>
                    <a:lnTo>
                      <a:pt x="14" y="60"/>
                    </a:lnTo>
                    <a:lnTo>
                      <a:pt x="18" y="62"/>
                    </a:lnTo>
                    <a:lnTo>
                      <a:pt x="20" y="62"/>
                    </a:lnTo>
                    <a:lnTo>
                      <a:pt x="24" y="62"/>
                    </a:lnTo>
                    <a:lnTo>
                      <a:pt x="26" y="60"/>
                    </a:lnTo>
                    <a:lnTo>
                      <a:pt x="28" y="58"/>
                    </a:lnTo>
                    <a:lnTo>
                      <a:pt x="30" y="52"/>
                    </a:lnTo>
                    <a:lnTo>
                      <a:pt x="30" y="46"/>
                    </a:lnTo>
                    <a:lnTo>
                      <a:pt x="32" y="40"/>
                    </a:lnTo>
                    <a:lnTo>
                      <a:pt x="32" y="30"/>
                    </a:lnTo>
                    <a:lnTo>
                      <a:pt x="32" y="20"/>
                    </a:lnTo>
                    <a:lnTo>
                      <a:pt x="30" y="12"/>
                    </a:lnTo>
                    <a:lnTo>
                      <a:pt x="28" y="8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0" y="2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2" y="10"/>
                    </a:lnTo>
                    <a:lnTo>
                      <a:pt x="10" y="18"/>
                    </a:lnTo>
                    <a:lnTo>
                      <a:pt x="10" y="26"/>
                    </a:lnTo>
                    <a:lnTo>
                      <a:pt x="1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40" name="Freeform 2908"/>
              <p:cNvSpPr>
                <a:spLocks/>
              </p:cNvSpPr>
              <p:nvPr/>
            </p:nvSpPr>
            <p:spPr bwMode="auto">
              <a:xfrm>
                <a:off x="3538" y="3680"/>
                <a:ext cx="10" cy="1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8" y="2"/>
                  </a:cxn>
                  <a:cxn ang="0">
                    <a:pos x="10" y="2"/>
                  </a:cxn>
                  <a:cxn ang="0">
                    <a:pos x="10" y="4"/>
                  </a:cxn>
                  <a:cxn ang="0">
                    <a:pos x="10" y="6"/>
                  </a:cxn>
                  <a:cxn ang="0">
                    <a:pos x="10" y="8"/>
                  </a:cxn>
                  <a:cxn ang="0">
                    <a:pos x="10" y="10"/>
                  </a:cxn>
                  <a:cxn ang="0">
                    <a:pos x="8" y="12"/>
                  </a:cxn>
                  <a:cxn ang="0">
                    <a:pos x="6" y="12"/>
                  </a:cxn>
                  <a:cxn ang="0">
                    <a:pos x="4" y="12"/>
                  </a:cxn>
                  <a:cxn ang="0">
                    <a:pos x="2" y="10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2"/>
                  </a:cxn>
                  <a:cxn ang="0">
                    <a:pos x="6" y="0"/>
                  </a:cxn>
                </a:cxnLst>
                <a:rect l="0" t="0" r="r" b="b"/>
                <a:pathLst>
                  <a:path w="10" h="12">
                    <a:moveTo>
                      <a:pt x="6" y="0"/>
                    </a:moveTo>
                    <a:lnTo>
                      <a:pt x="8" y="2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41" name="Freeform 2909"/>
              <p:cNvSpPr>
                <a:spLocks noEditPoints="1"/>
              </p:cNvSpPr>
              <p:nvPr/>
            </p:nvSpPr>
            <p:spPr bwMode="auto">
              <a:xfrm>
                <a:off x="3558" y="3626"/>
                <a:ext cx="40" cy="66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40" y="2"/>
                  </a:cxn>
                  <a:cxn ang="0">
                    <a:pos x="34" y="2"/>
                  </a:cxn>
                  <a:cxn ang="0">
                    <a:pos x="30" y="4"/>
                  </a:cxn>
                  <a:cxn ang="0">
                    <a:pos x="26" y="6"/>
                  </a:cxn>
                  <a:cxn ang="0">
                    <a:pos x="22" y="10"/>
                  </a:cxn>
                  <a:cxn ang="0">
                    <a:pos x="18" y="14"/>
                  </a:cxn>
                  <a:cxn ang="0">
                    <a:pos x="16" y="18"/>
                  </a:cxn>
                  <a:cxn ang="0">
                    <a:pos x="14" y="24"/>
                  </a:cxn>
                  <a:cxn ang="0">
                    <a:pos x="12" y="30"/>
                  </a:cxn>
                  <a:cxn ang="0">
                    <a:pos x="18" y="26"/>
                  </a:cxn>
                  <a:cxn ang="0">
                    <a:pos x="24" y="24"/>
                  </a:cxn>
                  <a:cxn ang="0">
                    <a:pos x="30" y="26"/>
                  </a:cxn>
                  <a:cxn ang="0">
                    <a:pos x="36" y="30"/>
                  </a:cxn>
                  <a:cxn ang="0">
                    <a:pos x="40" y="36"/>
                  </a:cxn>
                  <a:cxn ang="0">
                    <a:pos x="40" y="44"/>
                  </a:cxn>
                  <a:cxn ang="0">
                    <a:pos x="40" y="52"/>
                  </a:cxn>
                  <a:cxn ang="0">
                    <a:pos x="36" y="58"/>
                  </a:cxn>
                  <a:cxn ang="0">
                    <a:pos x="32" y="62"/>
                  </a:cxn>
                  <a:cxn ang="0">
                    <a:pos x="26" y="64"/>
                  </a:cxn>
                  <a:cxn ang="0">
                    <a:pos x="20" y="66"/>
                  </a:cxn>
                  <a:cxn ang="0">
                    <a:pos x="14" y="64"/>
                  </a:cxn>
                  <a:cxn ang="0">
                    <a:pos x="10" y="62"/>
                  </a:cxn>
                  <a:cxn ang="0">
                    <a:pos x="4" y="56"/>
                  </a:cxn>
                  <a:cxn ang="0">
                    <a:pos x="2" y="48"/>
                  </a:cxn>
                  <a:cxn ang="0">
                    <a:pos x="0" y="40"/>
                  </a:cxn>
                  <a:cxn ang="0">
                    <a:pos x="2" y="32"/>
                  </a:cxn>
                  <a:cxn ang="0">
                    <a:pos x="4" y="24"/>
                  </a:cxn>
                  <a:cxn ang="0">
                    <a:pos x="8" y="16"/>
                  </a:cxn>
                  <a:cxn ang="0">
                    <a:pos x="14" y="10"/>
                  </a:cxn>
                  <a:cxn ang="0">
                    <a:pos x="20" y="4"/>
                  </a:cxn>
                  <a:cxn ang="0">
                    <a:pos x="26" y="2"/>
                  </a:cxn>
                  <a:cxn ang="0">
                    <a:pos x="32" y="0"/>
                  </a:cxn>
                  <a:cxn ang="0">
                    <a:pos x="36" y="0"/>
                  </a:cxn>
                  <a:cxn ang="0">
                    <a:pos x="40" y="0"/>
                  </a:cxn>
                  <a:cxn ang="0">
                    <a:pos x="10" y="32"/>
                  </a:cxn>
                  <a:cxn ang="0">
                    <a:pos x="10" y="38"/>
                  </a:cxn>
                  <a:cxn ang="0">
                    <a:pos x="10" y="42"/>
                  </a:cxn>
                  <a:cxn ang="0">
                    <a:pos x="10" y="48"/>
                  </a:cxn>
                  <a:cxn ang="0">
                    <a:pos x="12" y="52"/>
                  </a:cxn>
                  <a:cxn ang="0">
                    <a:pos x="14" y="58"/>
                  </a:cxn>
                  <a:cxn ang="0">
                    <a:pos x="16" y="60"/>
                  </a:cxn>
                  <a:cxn ang="0">
                    <a:pos x="18" y="62"/>
                  </a:cxn>
                  <a:cxn ang="0">
                    <a:pos x="22" y="62"/>
                  </a:cxn>
                  <a:cxn ang="0">
                    <a:pos x="26" y="62"/>
                  </a:cxn>
                  <a:cxn ang="0">
                    <a:pos x="28" y="60"/>
                  </a:cxn>
                  <a:cxn ang="0">
                    <a:pos x="30" y="54"/>
                  </a:cxn>
                  <a:cxn ang="0">
                    <a:pos x="32" y="48"/>
                  </a:cxn>
                  <a:cxn ang="0">
                    <a:pos x="30" y="40"/>
                  </a:cxn>
                  <a:cxn ang="0">
                    <a:pos x="28" y="34"/>
                  </a:cxn>
                  <a:cxn ang="0">
                    <a:pos x="26" y="32"/>
                  </a:cxn>
                  <a:cxn ang="0">
                    <a:pos x="24" y="30"/>
                  </a:cxn>
                  <a:cxn ang="0">
                    <a:pos x="20" y="28"/>
                  </a:cxn>
                  <a:cxn ang="0">
                    <a:pos x="18" y="30"/>
                  </a:cxn>
                  <a:cxn ang="0">
                    <a:pos x="16" y="30"/>
                  </a:cxn>
                  <a:cxn ang="0">
                    <a:pos x="14" y="30"/>
                  </a:cxn>
                  <a:cxn ang="0">
                    <a:pos x="10" y="32"/>
                  </a:cxn>
                </a:cxnLst>
                <a:rect l="0" t="0" r="r" b="b"/>
                <a:pathLst>
                  <a:path w="40" h="66">
                    <a:moveTo>
                      <a:pt x="40" y="0"/>
                    </a:moveTo>
                    <a:lnTo>
                      <a:pt x="40" y="2"/>
                    </a:lnTo>
                    <a:lnTo>
                      <a:pt x="34" y="2"/>
                    </a:lnTo>
                    <a:lnTo>
                      <a:pt x="30" y="4"/>
                    </a:lnTo>
                    <a:lnTo>
                      <a:pt x="26" y="6"/>
                    </a:lnTo>
                    <a:lnTo>
                      <a:pt x="22" y="10"/>
                    </a:lnTo>
                    <a:lnTo>
                      <a:pt x="18" y="14"/>
                    </a:lnTo>
                    <a:lnTo>
                      <a:pt x="16" y="18"/>
                    </a:lnTo>
                    <a:lnTo>
                      <a:pt x="14" y="24"/>
                    </a:lnTo>
                    <a:lnTo>
                      <a:pt x="12" y="30"/>
                    </a:lnTo>
                    <a:lnTo>
                      <a:pt x="18" y="26"/>
                    </a:lnTo>
                    <a:lnTo>
                      <a:pt x="24" y="24"/>
                    </a:lnTo>
                    <a:lnTo>
                      <a:pt x="30" y="26"/>
                    </a:lnTo>
                    <a:lnTo>
                      <a:pt x="36" y="30"/>
                    </a:lnTo>
                    <a:lnTo>
                      <a:pt x="40" y="36"/>
                    </a:lnTo>
                    <a:lnTo>
                      <a:pt x="40" y="44"/>
                    </a:lnTo>
                    <a:lnTo>
                      <a:pt x="40" y="52"/>
                    </a:lnTo>
                    <a:lnTo>
                      <a:pt x="36" y="58"/>
                    </a:lnTo>
                    <a:lnTo>
                      <a:pt x="32" y="62"/>
                    </a:lnTo>
                    <a:lnTo>
                      <a:pt x="26" y="64"/>
                    </a:lnTo>
                    <a:lnTo>
                      <a:pt x="20" y="66"/>
                    </a:lnTo>
                    <a:lnTo>
                      <a:pt x="14" y="64"/>
                    </a:lnTo>
                    <a:lnTo>
                      <a:pt x="10" y="62"/>
                    </a:lnTo>
                    <a:lnTo>
                      <a:pt x="4" y="56"/>
                    </a:lnTo>
                    <a:lnTo>
                      <a:pt x="2" y="48"/>
                    </a:lnTo>
                    <a:lnTo>
                      <a:pt x="0" y="40"/>
                    </a:lnTo>
                    <a:lnTo>
                      <a:pt x="2" y="32"/>
                    </a:lnTo>
                    <a:lnTo>
                      <a:pt x="4" y="24"/>
                    </a:lnTo>
                    <a:lnTo>
                      <a:pt x="8" y="16"/>
                    </a:lnTo>
                    <a:lnTo>
                      <a:pt x="14" y="10"/>
                    </a:lnTo>
                    <a:lnTo>
                      <a:pt x="20" y="4"/>
                    </a:lnTo>
                    <a:lnTo>
                      <a:pt x="26" y="2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40" y="0"/>
                    </a:lnTo>
                    <a:close/>
                    <a:moveTo>
                      <a:pt x="10" y="32"/>
                    </a:moveTo>
                    <a:lnTo>
                      <a:pt x="10" y="38"/>
                    </a:lnTo>
                    <a:lnTo>
                      <a:pt x="10" y="42"/>
                    </a:lnTo>
                    <a:lnTo>
                      <a:pt x="10" y="48"/>
                    </a:lnTo>
                    <a:lnTo>
                      <a:pt x="12" y="52"/>
                    </a:lnTo>
                    <a:lnTo>
                      <a:pt x="14" y="58"/>
                    </a:lnTo>
                    <a:lnTo>
                      <a:pt x="16" y="60"/>
                    </a:lnTo>
                    <a:lnTo>
                      <a:pt x="18" y="62"/>
                    </a:lnTo>
                    <a:lnTo>
                      <a:pt x="22" y="62"/>
                    </a:lnTo>
                    <a:lnTo>
                      <a:pt x="26" y="62"/>
                    </a:lnTo>
                    <a:lnTo>
                      <a:pt x="28" y="60"/>
                    </a:lnTo>
                    <a:lnTo>
                      <a:pt x="30" y="54"/>
                    </a:lnTo>
                    <a:lnTo>
                      <a:pt x="32" y="48"/>
                    </a:lnTo>
                    <a:lnTo>
                      <a:pt x="30" y="40"/>
                    </a:lnTo>
                    <a:lnTo>
                      <a:pt x="28" y="34"/>
                    </a:lnTo>
                    <a:lnTo>
                      <a:pt x="26" y="32"/>
                    </a:lnTo>
                    <a:lnTo>
                      <a:pt x="24" y="30"/>
                    </a:lnTo>
                    <a:lnTo>
                      <a:pt x="20" y="28"/>
                    </a:lnTo>
                    <a:lnTo>
                      <a:pt x="18" y="30"/>
                    </a:lnTo>
                    <a:lnTo>
                      <a:pt x="16" y="30"/>
                    </a:lnTo>
                    <a:lnTo>
                      <a:pt x="14" y="30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42" name="Line 2910"/>
              <p:cNvSpPr>
                <a:spLocks noChangeShapeType="1"/>
              </p:cNvSpPr>
              <p:nvPr/>
            </p:nvSpPr>
            <p:spPr bwMode="auto">
              <a:xfrm flipH="1" flipV="1">
                <a:off x="3596" y="3520"/>
                <a:ext cx="12" cy="4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43" name="Freeform 2911"/>
              <p:cNvSpPr>
                <a:spLocks noEditPoints="1"/>
              </p:cNvSpPr>
              <p:nvPr/>
            </p:nvSpPr>
            <p:spPr bwMode="auto">
              <a:xfrm>
                <a:off x="3650" y="3514"/>
                <a:ext cx="40" cy="6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2" y="22"/>
                  </a:cxn>
                  <a:cxn ang="0">
                    <a:pos x="4" y="14"/>
                  </a:cxn>
                  <a:cxn ang="0">
                    <a:pos x="8" y="8"/>
                  </a:cxn>
                  <a:cxn ang="0">
                    <a:pos x="12" y="2"/>
                  </a:cxn>
                  <a:cxn ang="0">
                    <a:pos x="16" y="0"/>
                  </a:cxn>
                  <a:cxn ang="0">
                    <a:pos x="20" y="0"/>
                  </a:cxn>
                  <a:cxn ang="0">
                    <a:pos x="26" y="0"/>
                  </a:cxn>
                  <a:cxn ang="0">
                    <a:pos x="30" y="2"/>
                  </a:cxn>
                  <a:cxn ang="0">
                    <a:pos x="34" y="6"/>
                  </a:cxn>
                  <a:cxn ang="0">
                    <a:pos x="38" y="14"/>
                  </a:cxn>
                  <a:cxn ang="0">
                    <a:pos x="40" y="22"/>
                  </a:cxn>
                  <a:cxn ang="0">
                    <a:pos x="40" y="32"/>
                  </a:cxn>
                  <a:cxn ang="0">
                    <a:pos x="40" y="42"/>
                  </a:cxn>
                  <a:cxn ang="0">
                    <a:pos x="38" y="50"/>
                  </a:cxn>
                  <a:cxn ang="0">
                    <a:pos x="34" y="58"/>
                  </a:cxn>
                  <a:cxn ang="0">
                    <a:pos x="30" y="62"/>
                  </a:cxn>
                  <a:cxn ang="0">
                    <a:pos x="24" y="64"/>
                  </a:cxn>
                  <a:cxn ang="0">
                    <a:pos x="20" y="66"/>
                  </a:cxn>
                  <a:cxn ang="0">
                    <a:pos x="14" y="64"/>
                  </a:cxn>
                  <a:cxn ang="0">
                    <a:pos x="10" y="60"/>
                  </a:cxn>
                  <a:cxn ang="0">
                    <a:pos x="6" y="54"/>
                  </a:cxn>
                  <a:cxn ang="0">
                    <a:pos x="2" y="48"/>
                  </a:cxn>
                  <a:cxn ang="0">
                    <a:pos x="0" y="42"/>
                  </a:cxn>
                  <a:cxn ang="0">
                    <a:pos x="0" y="32"/>
                  </a:cxn>
                  <a:cxn ang="0">
                    <a:pos x="10" y="34"/>
                  </a:cxn>
                  <a:cxn ang="0">
                    <a:pos x="10" y="46"/>
                  </a:cxn>
                  <a:cxn ang="0">
                    <a:pos x="12" y="56"/>
                  </a:cxn>
                  <a:cxn ang="0">
                    <a:pos x="14" y="60"/>
                  </a:cxn>
                  <a:cxn ang="0">
                    <a:pos x="18" y="62"/>
                  </a:cxn>
                  <a:cxn ang="0">
                    <a:pos x="20" y="62"/>
                  </a:cxn>
                  <a:cxn ang="0">
                    <a:pos x="22" y="62"/>
                  </a:cxn>
                  <a:cxn ang="0">
                    <a:pos x="26" y="60"/>
                  </a:cxn>
                  <a:cxn ang="0">
                    <a:pos x="28" y="58"/>
                  </a:cxn>
                  <a:cxn ang="0">
                    <a:pos x="30" y="52"/>
                  </a:cxn>
                  <a:cxn ang="0">
                    <a:pos x="30" y="46"/>
                  </a:cxn>
                  <a:cxn ang="0">
                    <a:pos x="32" y="38"/>
                  </a:cxn>
                  <a:cxn ang="0">
                    <a:pos x="32" y="30"/>
                  </a:cxn>
                  <a:cxn ang="0">
                    <a:pos x="30" y="20"/>
                  </a:cxn>
                  <a:cxn ang="0">
                    <a:pos x="30" y="12"/>
                  </a:cxn>
                  <a:cxn ang="0">
                    <a:pos x="28" y="8"/>
                  </a:cxn>
                  <a:cxn ang="0">
                    <a:pos x="24" y="4"/>
                  </a:cxn>
                  <a:cxn ang="0">
                    <a:pos x="22" y="2"/>
                  </a:cxn>
                  <a:cxn ang="0">
                    <a:pos x="20" y="2"/>
                  </a:cxn>
                  <a:cxn ang="0">
                    <a:pos x="18" y="4"/>
                  </a:cxn>
                  <a:cxn ang="0">
                    <a:pos x="14" y="6"/>
                  </a:cxn>
                  <a:cxn ang="0">
                    <a:pos x="12" y="10"/>
                  </a:cxn>
                  <a:cxn ang="0">
                    <a:pos x="10" y="18"/>
                  </a:cxn>
                  <a:cxn ang="0">
                    <a:pos x="10" y="26"/>
                  </a:cxn>
                  <a:cxn ang="0">
                    <a:pos x="10" y="34"/>
                  </a:cxn>
                </a:cxnLst>
                <a:rect l="0" t="0" r="r" b="b"/>
                <a:pathLst>
                  <a:path w="40" h="66">
                    <a:moveTo>
                      <a:pt x="0" y="32"/>
                    </a:moveTo>
                    <a:lnTo>
                      <a:pt x="2" y="22"/>
                    </a:lnTo>
                    <a:lnTo>
                      <a:pt x="4" y="14"/>
                    </a:lnTo>
                    <a:lnTo>
                      <a:pt x="8" y="8"/>
                    </a:lnTo>
                    <a:lnTo>
                      <a:pt x="12" y="2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6" y="0"/>
                    </a:lnTo>
                    <a:lnTo>
                      <a:pt x="30" y="2"/>
                    </a:lnTo>
                    <a:lnTo>
                      <a:pt x="34" y="6"/>
                    </a:lnTo>
                    <a:lnTo>
                      <a:pt x="38" y="14"/>
                    </a:lnTo>
                    <a:lnTo>
                      <a:pt x="40" y="22"/>
                    </a:lnTo>
                    <a:lnTo>
                      <a:pt x="40" y="32"/>
                    </a:lnTo>
                    <a:lnTo>
                      <a:pt x="40" y="42"/>
                    </a:lnTo>
                    <a:lnTo>
                      <a:pt x="38" y="50"/>
                    </a:lnTo>
                    <a:lnTo>
                      <a:pt x="34" y="58"/>
                    </a:lnTo>
                    <a:lnTo>
                      <a:pt x="30" y="62"/>
                    </a:lnTo>
                    <a:lnTo>
                      <a:pt x="24" y="64"/>
                    </a:lnTo>
                    <a:lnTo>
                      <a:pt x="20" y="66"/>
                    </a:lnTo>
                    <a:lnTo>
                      <a:pt x="14" y="64"/>
                    </a:lnTo>
                    <a:lnTo>
                      <a:pt x="10" y="60"/>
                    </a:lnTo>
                    <a:lnTo>
                      <a:pt x="6" y="54"/>
                    </a:lnTo>
                    <a:lnTo>
                      <a:pt x="2" y="48"/>
                    </a:lnTo>
                    <a:lnTo>
                      <a:pt x="0" y="42"/>
                    </a:lnTo>
                    <a:lnTo>
                      <a:pt x="0" y="32"/>
                    </a:lnTo>
                    <a:close/>
                    <a:moveTo>
                      <a:pt x="10" y="34"/>
                    </a:moveTo>
                    <a:lnTo>
                      <a:pt x="10" y="46"/>
                    </a:lnTo>
                    <a:lnTo>
                      <a:pt x="12" y="56"/>
                    </a:lnTo>
                    <a:lnTo>
                      <a:pt x="14" y="60"/>
                    </a:lnTo>
                    <a:lnTo>
                      <a:pt x="18" y="62"/>
                    </a:lnTo>
                    <a:lnTo>
                      <a:pt x="20" y="62"/>
                    </a:lnTo>
                    <a:lnTo>
                      <a:pt x="22" y="62"/>
                    </a:lnTo>
                    <a:lnTo>
                      <a:pt x="26" y="60"/>
                    </a:lnTo>
                    <a:lnTo>
                      <a:pt x="28" y="58"/>
                    </a:lnTo>
                    <a:lnTo>
                      <a:pt x="30" y="52"/>
                    </a:lnTo>
                    <a:lnTo>
                      <a:pt x="30" y="46"/>
                    </a:lnTo>
                    <a:lnTo>
                      <a:pt x="32" y="38"/>
                    </a:lnTo>
                    <a:lnTo>
                      <a:pt x="32" y="30"/>
                    </a:lnTo>
                    <a:lnTo>
                      <a:pt x="30" y="20"/>
                    </a:lnTo>
                    <a:lnTo>
                      <a:pt x="30" y="12"/>
                    </a:lnTo>
                    <a:lnTo>
                      <a:pt x="28" y="8"/>
                    </a:lnTo>
                    <a:lnTo>
                      <a:pt x="24" y="4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4"/>
                    </a:lnTo>
                    <a:lnTo>
                      <a:pt x="14" y="6"/>
                    </a:lnTo>
                    <a:lnTo>
                      <a:pt x="12" y="10"/>
                    </a:lnTo>
                    <a:lnTo>
                      <a:pt x="10" y="18"/>
                    </a:lnTo>
                    <a:lnTo>
                      <a:pt x="10" y="26"/>
                    </a:lnTo>
                    <a:lnTo>
                      <a:pt x="1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44" name="Freeform 2912"/>
              <p:cNvSpPr>
                <a:spLocks/>
              </p:cNvSpPr>
              <p:nvPr/>
            </p:nvSpPr>
            <p:spPr bwMode="auto">
              <a:xfrm>
                <a:off x="3702" y="3568"/>
                <a:ext cx="10" cy="1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6" y="0"/>
                  </a:cxn>
                  <a:cxn ang="0">
                    <a:pos x="8" y="2"/>
                  </a:cxn>
                  <a:cxn ang="0">
                    <a:pos x="10" y="4"/>
                  </a:cxn>
                  <a:cxn ang="0">
                    <a:pos x="10" y="6"/>
                  </a:cxn>
                  <a:cxn ang="0">
                    <a:pos x="10" y="8"/>
                  </a:cxn>
                  <a:cxn ang="0">
                    <a:pos x="8" y="10"/>
                  </a:cxn>
                  <a:cxn ang="0">
                    <a:pos x="6" y="12"/>
                  </a:cxn>
                  <a:cxn ang="0">
                    <a:pos x="4" y="12"/>
                  </a:cxn>
                  <a:cxn ang="0">
                    <a:pos x="2" y="12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4" y="0"/>
                  </a:cxn>
                </a:cxnLst>
                <a:rect l="0" t="0" r="r" b="b"/>
                <a:pathLst>
                  <a:path w="10" h="12">
                    <a:moveTo>
                      <a:pt x="4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45" name="Freeform 2913"/>
              <p:cNvSpPr>
                <a:spLocks noEditPoints="1"/>
              </p:cNvSpPr>
              <p:nvPr/>
            </p:nvSpPr>
            <p:spPr bwMode="auto">
              <a:xfrm>
                <a:off x="3724" y="3514"/>
                <a:ext cx="38" cy="66"/>
              </a:xfrm>
              <a:custGeom>
                <a:avLst/>
                <a:gdLst/>
                <a:ahLst/>
                <a:cxnLst>
                  <a:cxn ang="0">
                    <a:pos x="6" y="26"/>
                  </a:cxn>
                  <a:cxn ang="0">
                    <a:pos x="2" y="18"/>
                  </a:cxn>
                  <a:cxn ang="0">
                    <a:pos x="2" y="8"/>
                  </a:cxn>
                  <a:cxn ang="0">
                    <a:pos x="12" y="0"/>
                  </a:cxn>
                  <a:cxn ang="0">
                    <a:pos x="26" y="0"/>
                  </a:cxn>
                  <a:cxn ang="0">
                    <a:pos x="36" y="8"/>
                  </a:cxn>
                  <a:cxn ang="0">
                    <a:pos x="36" y="16"/>
                  </a:cxn>
                  <a:cxn ang="0">
                    <a:pos x="30" y="24"/>
                  </a:cxn>
                  <a:cxn ang="0">
                    <a:pos x="28" y="34"/>
                  </a:cxn>
                  <a:cxn ang="0">
                    <a:pos x="34" y="40"/>
                  </a:cxn>
                  <a:cxn ang="0">
                    <a:pos x="38" y="50"/>
                  </a:cxn>
                  <a:cxn ang="0">
                    <a:pos x="32" y="60"/>
                  </a:cxn>
                  <a:cxn ang="0">
                    <a:pos x="18" y="66"/>
                  </a:cxn>
                  <a:cxn ang="0">
                    <a:pos x="8" y="62"/>
                  </a:cxn>
                  <a:cxn ang="0">
                    <a:pos x="2" y="56"/>
                  </a:cxn>
                  <a:cxn ang="0">
                    <a:pos x="2" y="46"/>
                  </a:cxn>
                  <a:cxn ang="0">
                    <a:pos x="8" y="38"/>
                  </a:cxn>
                  <a:cxn ang="0">
                    <a:pos x="20" y="28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6" y="6"/>
                  </a:cxn>
                  <a:cxn ang="0">
                    <a:pos x="20" y="2"/>
                  </a:cxn>
                  <a:cxn ang="0">
                    <a:pos x="12" y="6"/>
                  </a:cxn>
                  <a:cxn ang="0">
                    <a:pos x="10" y="12"/>
                  </a:cxn>
                  <a:cxn ang="0">
                    <a:pos x="12" y="16"/>
                  </a:cxn>
                  <a:cxn ang="0">
                    <a:pos x="14" y="22"/>
                  </a:cxn>
                  <a:cxn ang="0">
                    <a:pos x="16" y="34"/>
                  </a:cxn>
                  <a:cxn ang="0">
                    <a:pos x="10" y="42"/>
                  </a:cxn>
                  <a:cxn ang="0">
                    <a:pos x="10" y="50"/>
                  </a:cxn>
                  <a:cxn ang="0">
                    <a:pos x="12" y="58"/>
                  </a:cxn>
                  <a:cxn ang="0">
                    <a:pos x="20" y="62"/>
                  </a:cxn>
                  <a:cxn ang="0">
                    <a:pos x="26" y="60"/>
                  </a:cxn>
                  <a:cxn ang="0">
                    <a:pos x="28" y="52"/>
                  </a:cxn>
                  <a:cxn ang="0">
                    <a:pos x="26" y="46"/>
                  </a:cxn>
                  <a:cxn ang="0">
                    <a:pos x="20" y="40"/>
                  </a:cxn>
                </a:cxnLst>
                <a:rect l="0" t="0" r="r" b="b"/>
                <a:pathLst>
                  <a:path w="38" h="66">
                    <a:moveTo>
                      <a:pt x="14" y="32"/>
                    </a:moveTo>
                    <a:lnTo>
                      <a:pt x="6" y="26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2" y="14"/>
                    </a:lnTo>
                    <a:lnTo>
                      <a:pt x="2" y="8"/>
                    </a:lnTo>
                    <a:lnTo>
                      <a:pt x="6" y="4"/>
                    </a:lnTo>
                    <a:lnTo>
                      <a:pt x="12" y="0"/>
                    </a:lnTo>
                    <a:lnTo>
                      <a:pt x="20" y="0"/>
                    </a:lnTo>
                    <a:lnTo>
                      <a:pt x="26" y="0"/>
                    </a:lnTo>
                    <a:lnTo>
                      <a:pt x="32" y="4"/>
                    </a:lnTo>
                    <a:lnTo>
                      <a:pt x="36" y="8"/>
                    </a:lnTo>
                    <a:lnTo>
                      <a:pt x="36" y="14"/>
                    </a:lnTo>
                    <a:lnTo>
                      <a:pt x="36" y="16"/>
                    </a:lnTo>
                    <a:lnTo>
                      <a:pt x="34" y="20"/>
                    </a:lnTo>
                    <a:lnTo>
                      <a:pt x="30" y="24"/>
                    </a:lnTo>
                    <a:lnTo>
                      <a:pt x="22" y="30"/>
                    </a:lnTo>
                    <a:lnTo>
                      <a:pt x="28" y="34"/>
                    </a:lnTo>
                    <a:lnTo>
                      <a:pt x="32" y="36"/>
                    </a:lnTo>
                    <a:lnTo>
                      <a:pt x="34" y="40"/>
                    </a:lnTo>
                    <a:lnTo>
                      <a:pt x="36" y="44"/>
                    </a:lnTo>
                    <a:lnTo>
                      <a:pt x="38" y="50"/>
                    </a:lnTo>
                    <a:lnTo>
                      <a:pt x="36" y="56"/>
                    </a:lnTo>
                    <a:lnTo>
                      <a:pt x="32" y="60"/>
                    </a:lnTo>
                    <a:lnTo>
                      <a:pt x="26" y="64"/>
                    </a:lnTo>
                    <a:lnTo>
                      <a:pt x="18" y="66"/>
                    </a:lnTo>
                    <a:lnTo>
                      <a:pt x="12" y="64"/>
                    </a:lnTo>
                    <a:lnTo>
                      <a:pt x="8" y="62"/>
                    </a:lnTo>
                    <a:lnTo>
                      <a:pt x="4" y="60"/>
                    </a:lnTo>
                    <a:lnTo>
                      <a:pt x="2" y="56"/>
                    </a:lnTo>
                    <a:lnTo>
                      <a:pt x="0" y="50"/>
                    </a:lnTo>
                    <a:lnTo>
                      <a:pt x="2" y="46"/>
                    </a:lnTo>
                    <a:lnTo>
                      <a:pt x="4" y="42"/>
                    </a:lnTo>
                    <a:lnTo>
                      <a:pt x="8" y="38"/>
                    </a:lnTo>
                    <a:lnTo>
                      <a:pt x="14" y="32"/>
                    </a:lnTo>
                    <a:close/>
                    <a:moveTo>
                      <a:pt x="20" y="28"/>
                    </a:moveTo>
                    <a:lnTo>
                      <a:pt x="24" y="22"/>
                    </a:lnTo>
                    <a:lnTo>
                      <a:pt x="26" y="20"/>
                    </a:lnTo>
                    <a:lnTo>
                      <a:pt x="28" y="16"/>
                    </a:lnTo>
                    <a:lnTo>
                      <a:pt x="28" y="12"/>
                    </a:lnTo>
                    <a:lnTo>
                      <a:pt x="26" y="8"/>
                    </a:lnTo>
                    <a:lnTo>
                      <a:pt x="26" y="6"/>
                    </a:lnTo>
                    <a:lnTo>
                      <a:pt x="22" y="4"/>
                    </a:lnTo>
                    <a:lnTo>
                      <a:pt x="20" y="2"/>
                    </a:lnTo>
                    <a:lnTo>
                      <a:pt x="16" y="4"/>
                    </a:lnTo>
                    <a:lnTo>
                      <a:pt x="12" y="6"/>
                    </a:lnTo>
                    <a:lnTo>
                      <a:pt x="10" y="8"/>
                    </a:lnTo>
                    <a:lnTo>
                      <a:pt x="10" y="12"/>
                    </a:lnTo>
                    <a:lnTo>
                      <a:pt x="10" y="14"/>
                    </a:lnTo>
                    <a:lnTo>
                      <a:pt x="12" y="16"/>
                    </a:lnTo>
                    <a:lnTo>
                      <a:pt x="12" y="18"/>
                    </a:lnTo>
                    <a:lnTo>
                      <a:pt x="14" y="22"/>
                    </a:lnTo>
                    <a:lnTo>
                      <a:pt x="20" y="28"/>
                    </a:lnTo>
                    <a:close/>
                    <a:moveTo>
                      <a:pt x="16" y="34"/>
                    </a:moveTo>
                    <a:lnTo>
                      <a:pt x="12" y="38"/>
                    </a:lnTo>
                    <a:lnTo>
                      <a:pt x="10" y="42"/>
                    </a:lnTo>
                    <a:lnTo>
                      <a:pt x="10" y="46"/>
                    </a:lnTo>
                    <a:lnTo>
                      <a:pt x="10" y="50"/>
                    </a:lnTo>
                    <a:lnTo>
                      <a:pt x="10" y="54"/>
                    </a:lnTo>
                    <a:lnTo>
                      <a:pt x="12" y="58"/>
                    </a:lnTo>
                    <a:lnTo>
                      <a:pt x="16" y="62"/>
                    </a:lnTo>
                    <a:lnTo>
                      <a:pt x="20" y="62"/>
                    </a:lnTo>
                    <a:lnTo>
                      <a:pt x="22" y="62"/>
                    </a:lnTo>
                    <a:lnTo>
                      <a:pt x="26" y="60"/>
                    </a:lnTo>
                    <a:lnTo>
                      <a:pt x="28" y="56"/>
                    </a:lnTo>
                    <a:lnTo>
                      <a:pt x="28" y="52"/>
                    </a:lnTo>
                    <a:lnTo>
                      <a:pt x="28" y="50"/>
                    </a:lnTo>
                    <a:lnTo>
                      <a:pt x="26" y="46"/>
                    </a:lnTo>
                    <a:lnTo>
                      <a:pt x="24" y="44"/>
                    </a:lnTo>
                    <a:lnTo>
                      <a:pt x="20" y="40"/>
                    </a:lnTo>
                    <a:lnTo>
                      <a:pt x="16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46" name="Line 2914"/>
              <p:cNvSpPr>
                <a:spLocks noChangeShapeType="1"/>
              </p:cNvSpPr>
              <p:nvPr/>
            </p:nvSpPr>
            <p:spPr bwMode="auto">
              <a:xfrm flipH="1" flipV="1">
                <a:off x="3742" y="3422"/>
                <a:ext cx="12" cy="4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47" name="Line 2915"/>
              <p:cNvSpPr>
                <a:spLocks noChangeShapeType="1"/>
              </p:cNvSpPr>
              <p:nvPr/>
            </p:nvSpPr>
            <p:spPr bwMode="auto">
              <a:xfrm flipH="1" flipV="1">
                <a:off x="1874" y="3426"/>
                <a:ext cx="940" cy="63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48" name="Line 2916"/>
              <p:cNvSpPr>
                <a:spLocks noChangeShapeType="1"/>
              </p:cNvSpPr>
              <p:nvPr/>
            </p:nvSpPr>
            <p:spPr bwMode="auto">
              <a:xfrm flipV="1">
                <a:off x="2814" y="4048"/>
                <a:ext cx="10" cy="8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49" name="Freeform 2917"/>
              <p:cNvSpPr>
                <a:spLocks noEditPoints="1"/>
              </p:cNvSpPr>
              <p:nvPr/>
            </p:nvSpPr>
            <p:spPr bwMode="auto">
              <a:xfrm>
                <a:off x="2734" y="4062"/>
                <a:ext cx="40" cy="6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0" y="22"/>
                  </a:cxn>
                  <a:cxn ang="0">
                    <a:pos x="2" y="14"/>
                  </a:cxn>
                  <a:cxn ang="0">
                    <a:pos x="6" y="8"/>
                  </a:cxn>
                  <a:cxn ang="0">
                    <a:pos x="10" y="2"/>
                  </a:cxn>
                  <a:cxn ang="0">
                    <a:pos x="14" y="0"/>
                  </a:cxn>
                  <a:cxn ang="0">
                    <a:pos x="20" y="0"/>
                  </a:cxn>
                  <a:cxn ang="0">
                    <a:pos x="24" y="0"/>
                  </a:cxn>
                  <a:cxn ang="0">
                    <a:pos x="28" y="2"/>
                  </a:cxn>
                  <a:cxn ang="0">
                    <a:pos x="32" y="6"/>
                  </a:cxn>
                  <a:cxn ang="0">
                    <a:pos x="36" y="14"/>
                  </a:cxn>
                  <a:cxn ang="0">
                    <a:pos x="38" y="22"/>
                  </a:cxn>
                  <a:cxn ang="0">
                    <a:pos x="40" y="32"/>
                  </a:cxn>
                  <a:cxn ang="0">
                    <a:pos x="38" y="42"/>
                  </a:cxn>
                  <a:cxn ang="0">
                    <a:pos x="36" y="50"/>
                  </a:cxn>
                  <a:cxn ang="0">
                    <a:pos x="32" y="58"/>
                  </a:cxn>
                  <a:cxn ang="0">
                    <a:pos x="28" y="62"/>
                  </a:cxn>
                  <a:cxn ang="0">
                    <a:pos x="24" y="64"/>
                  </a:cxn>
                  <a:cxn ang="0">
                    <a:pos x="18" y="66"/>
                  </a:cxn>
                  <a:cxn ang="0">
                    <a:pos x="14" y="64"/>
                  </a:cxn>
                  <a:cxn ang="0">
                    <a:pos x="8" y="60"/>
                  </a:cxn>
                  <a:cxn ang="0">
                    <a:pos x="4" y="54"/>
                  </a:cxn>
                  <a:cxn ang="0">
                    <a:pos x="2" y="48"/>
                  </a:cxn>
                  <a:cxn ang="0">
                    <a:pos x="0" y="42"/>
                  </a:cxn>
                  <a:cxn ang="0">
                    <a:pos x="0" y="32"/>
                  </a:cxn>
                  <a:cxn ang="0">
                    <a:pos x="8" y="34"/>
                  </a:cxn>
                  <a:cxn ang="0">
                    <a:pos x="8" y="46"/>
                  </a:cxn>
                  <a:cxn ang="0">
                    <a:pos x="12" y="56"/>
                  </a:cxn>
                  <a:cxn ang="0">
                    <a:pos x="14" y="60"/>
                  </a:cxn>
                  <a:cxn ang="0">
                    <a:pos x="16" y="62"/>
                  </a:cxn>
                  <a:cxn ang="0">
                    <a:pos x="18" y="62"/>
                  </a:cxn>
                  <a:cxn ang="0">
                    <a:pos x="22" y="62"/>
                  </a:cxn>
                  <a:cxn ang="0">
                    <a:pos x="24" y="60"/>
                  </a:cxn>
                  <a:cxn ang="0">
                    <a:pos x="26" y="58"/>
                  </a:cxn>
                  <a:cxn ang="0">
                    <a:pos x="28" y="52"/>
                  </a:cxn>
                  <a:cxn ang="0">
                    <a:pos x="30" y="46"/>
                  </a:cxn>
                  <a:cxn ang="0">
                    <a:pos x="30" y="38"/>
                  </a:cxn>
                  <a:cxn ang="0">
                    <a:pos x="30" y="30"/>
                  </a:cxn>
                  <a:cxn ang="0">
                    <a:pos x="30" y="20"/>
                  </a:cxn>
                  <a:cxn ang="0">
                    <a:pos x="28" y="12"/>
                  </a:cxn>
                  <a:cxn ang="0">
                    <a:pos x="26" y="8"/>
                  </a:cxn>
                  <a:cxn ang="0">
                    <a:pos x="24" y="4"/>
                  </a:cxn>
                  <a:cxn ang="0">
                    <a:pos x="22" y="2"/>
                  </a:cxn>
                  <a:cxn ang="0">
                    <a:pos x="20" y="2"/>
                  </a:cxn>
                  <a:cxn ang="0">
                    <a:pos x="16" y="4"/>
                  </a:cxn>
                  <a:cxn ang="0">
                    <a:pos x="14" y="6"/>
                  </a:cxn>
                  <a:cxn ang="0">
                    <a:pos x="10" y="10"/>
                  </a:cxn>
                  <a:cxn ang="0">
                    <a:pos x="10" y="18"/>
                  </a:cxn>
                  <a:cxn ang="0">
                    <a:pos x="8" y="26"/>
                  </a:cxn>
                  <a:cxn ang="0">
                    <a:pos x="8" y="34"/>
                  </a:cxn>
                </a:cxnLst>
                <a:rect l="0" t="0" r="r" b="b"/>
                <a:pathLst>
                  <a:path w="40" h="66">
                    <a:moveTo>
                      <a:pt x="0" y="32"/>
                    </a:moveTo>
                    <a:lnTo>
                      <a:pt x="0" y="22"/>
                    </a:lnTo>
                    <a:lnTo>
                      <a:pt x="2" y="14"/>
                    </a:lnTo>
                    <a:lnTo>
                      <a:pt x="6" y="8"/>
                    </a:lnTo>
                    <a:lnTo>
                      <a:pt x="10" y="2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28" y="2"/>
                    </a:lnTo>
                    <a:lnTo>
                      <a:pt x="32" y="6"/>
                    </a:lnTo>
                    <a:lnTo>
                      <a:pt x="36" y="14"/>
                    </a:lnTo>
                    <a:lnTo>
                      <a:pt x="38" y="22"/>
                    </a:lnTo>
                    <a:lnTo>
                      <a:pt x="40" y="32"/>
                    </a:lnTo>
                    <a:lnTo>
                      <a:pt x="38" y="42"/>
                    </a:lnTo>
                    <a:lnTo>
                      <a:pt x="36" y="50"/>
                    </a:lnTo>
                    <a:lnTo>
                      <a:pt x="32" y="58"/>
                    </a:lnTo>
                    <a:lnTo>
                      <a:pt x="28" y="62"/>
                    </a:lnTo>
                    <a:lnTo>
                      <a:pt x="24" y="64"/>
                    </a:lnTo>
                    <a:lnTo>
                      <a:pt x="18" y="66"/>
                    </a:lnTo>
                    <a:lnTo>
                      <a:pt x="14" y="64"/>
                    </a:lnTo>
                    <a:lnTo>
                      <a:pt x="8" y="60"/>
                    </a:lnTo>
                    <a:lnTo>
                      <a:pt x="4" y="54"/>
                    </a:lnTo>
                    <a:lnTo>
                      <a:pt x="2" y="48"/>
                    </a:lnTo>
                    <a:lnTo>
                      <a:pt x="0" y="42"/>
                    </a:lnTo>
                    <a:lnTo>
                      <a:pt x="0" y="32"/>
                    </a:lnTo>
                    <a:close/>
                    <a:moveTo>
                      <a:pt x="8" y="34"/>
                    </a:moveTo>
                    <a:lnTo>
                      <a:pt x="8" y="46"/>
                    </a:lnTo>
                    <a:lnTo>
                      <a:pt x="12" y="56"/>
                    </a:lnTo>
                    <a:lnTo>
                      <a:pt x="14" y="60"/>
                    </a:lnTo>
                    <a:lnTo>
                      <a:pt x="16" y="62"/>
                    </a:lnTo>
                    <a:lnTo>
                      <a:pt x="18" y="62"/>
                    </a:lnTo>
                    <a:lnTo>
                      <a:pt x="22" y="62"/>
                    </a:lnTo>
                    <a:lnTo>
                      <a:pt x="24" y="60"/>
                    </a:lnTo>
                    <a:lnTo>
                      <a:pt x="26" y="58"/>
                    </a:lnTo>
                    <a:lnTo>
                      <a:pt x="28" y="52"/>
                    </a:lnTo>
                    <a:lnTo>
                      <a:pt x="30" y="46"/>
                    </a:lnTo>
                    <a:lnTo>
                      <a:pt x="30" y="38"/>
                    </a:lnTo>
                    <a:lnTo>
                      <a:pt x="30" y="30"/>
                    </a:lnTo>
                    <a:lnTo>
                      <a:pt x="30" y="20"/>
                    </a:lnTo>
                    <a:lnTo>
                      <a:pt x="28" y="12"/>
                    </a:lnTo>
                    <a:lnTo>
                      <a:pt x="26" y="8"/>
                    </a:lnTo>
                    <a:lnTo>
                      <a:pt x="24" y="4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6" y="4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10" y="18"/>
                    </a:lnTo>
                    <a:lnTo>
                      <a:pt x="8" y="26"/>
                    </a:lnTo>
                    <a:lnTo>
                      <a:pt x="8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50" name="Line 2918"/>
              <p:cNvSpPr>
                <a:spLocks noChangeShapeType="1"/>
              </p:cNvSpPr>
              <p:nvPr/>
            </p:nvSpPr>
            <p:spPr bwMode="auto">
              <a:xfrm flipV="1">
                <a:off x="2434" y="3796"/>
                <a:ext cx="12" cy="6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51" name="Freeform 2919"/>
              <p:cNvSpPr>
                <a:spLocks noEditPoints="1"/>
              </p:cNvSpPr>
              <p:nvPr/>
            </p:nvSpPr>
            <p:spPr bwMode="auto">
              <a:xfrm>
                <a:off x="2232" y="3798"/>
                <a:ext cx="40" cy="66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0" y="24"/>
                  </a:cxn>
                  <a:cxn ang="0">
                    <a:pos x="4" y="16"/>
                  </a:cxn>
                  <a:cxn ang="0">
                    <a:pos x="8" y="8"/>
                  </a:cxn>
                  <a:cxn ang="0">
                    <a:pos x="12" y="4"/>
                  </a:cxn>
                  <a:cxn ang="0">
                    <a:pos x="16" y="2"/>
                  </a:cxn>
                  <a:cxn ang="0">
                    <a:pos x="20" y="0"/>
                  </a:cxn>
                  <a:cxn ang="0">
                    <a:pos x="24" y="2"/>
                  </a:cxn>
                  <a:cxn ang="0">
                    <a:pos x="30" y="4"/>
                  </a:cxn>
                  <a:cxn ang="0">
                    <a:pos x="34" y="8"/>
                  </a:cxn>
                  <a:cxn ang="0">
                    <a:pos x="38" y="16"/>
                  </a:cxn>
                  <a:cxn ang="0">
                    <a:pos x="40" y="24"/>
                  </a:cxn>
                  <a:cxn ang="0">
                    <a:pos x="40" y="34"/>
                  </a:cxn>
                  <a:cxn ang="0">
                    <a:pos x="40" y="44"/>
                  </a:cxn>
                  <a:cxn ang="0">
                    <a:pos x="38" y="52"/>
                  </a:cxn>
                  <a:cxn ang="0">
                    <a:pos x="34" y="58"/>
                  </a:cxn>
                  <a:cxn ang="0">
                    <a:pos x="30" y="64"/>
                  </a:cxn>
                  <a:cxn ang="0">
                    <a:pos x="24" y="66"/>
                  </a:cxn>
                  <a:cxn ang="0">
                    <a:pos x="20" y="66"/>
                  </a:cxn>
                  <a:cxn ang="0">
                    <a:pos x="14" y="66"/>
                  </a:cxn>
                  <a:cxn ang="0">
                    <a:pos x="10" y="62"/>
                  </a:cxn>
                  <a:cxn ang="0">
                    <a:pos x="6" y="56"/>
                  </a:cxn>
                  <a:cxn ang="0">
                    <a:pos x="2" y="50"/>
                  </a:cxn>
                  <a:cxn ang="0">
                    <a:pos x="0" y="42"/>
                  </a:cxn>
                  <a:cxn ang="0">
                    <a:pos x="0" y="34"/>
                  </a:cxn>
                  <a:cxn ang="0">
                    <a:pos x="10" y="36"/>
                  </a:cxn>
                  <a:cxn ang="0">
                    <a:pos x="10" y="48"/>
                  </a:cxn>
                  <a:cxn ang="0">
                    <a:pos x="12" y="56"/>
                  </a:cxn>
                  <a:cxn ang="0">
                    <a:pos x="14" y="60"/>
                  </a:cxn>
                  <a:cxn ang="0">
                    <a:pos x="16" y="64"/>
                  </a:cxn>
                  <a:cxn ang="0">
                    <a:pos x="20" y="64"/>
                  </a:cxn>
                  <a:cxn ang="0">
                    <a:pos x="22" y="64"/>
                  </a:cxn>
                  <a:cxn ang="0">
                    <a:pos x="26" y="62"/>
                  </a:cxn>
                  <a:cxn ang="0">
                    <a:pos x="28" y="58"/>
                  </a:cxn>
                  <a:cxn ang="0">
                    <a:pos x="30" y="54"/>
                  </a:cxn>
                  <a:cxn ang="0">
                    <a:pos x="30" y="48"/>
                  </a:cxn>
                  <a:cxn ang="0">
                    <a:pos x="30" y="40"/>
                  </a:cxn>
                  <a:cxn ang="0">
                    <a:pos x="32" y="32"/>
                  </a:cxn>
                  <a:cxn ang="0">
                    <a:pos x="30" y="22"/>
                  </a:cxn>
                  <a:cxn ang="0">
                    <a:pos x="28" y="14"/>
                  </a:cxn>
                  <a:cxn ang="0">
                    <a:pos x="28" y="8"/>
                  </a:cxn>
                  <a:cxn ang="0">
                    <a:pos x="24" y="6"/>
                  </a:cxn>
                  <a:cxn ang="0">
                    <a:pos x="22" y="4"/>
                  </a:cxn>
                  <a:cxn ang="0">
                    <a:pos x="20" y="4"/>
                  </a:cxn>
                  <a:cxn ang="0">
                    <a:pos x="18" y="4"/>
                  </a:cxn>
                  <a:cxn ang="0">
                    <a:pos x="14" y="6"/>
                  </a:cxn>
                  <a:cxn ang="0">
                    <a:pos x="12" y="12"/>
                  </a:cxn>
                  <a:cxn ang="0">
                    <a:pos x="10" y="18"/>
                  </a:cxn>
                  <a:cxn ang="0">
                    <a:pos x="10" y="28"/>
                  </a:cxn>
                  <a:cxn ang="0">
                    <a:pos x="10" y="36"/>
                  </a:cxn>
                </a:cxnLst>
                <a:rect l="0" t="0" r="r" b="b"/>
                <a:pathLst>
                  <a:path w="40" h="66">
                    <a:moveTo>
                      <a:pt x="0" y="34"/>
                    </a:moveTo>
                    <a:lnTo>
                      <a:pt x="0" y="24"/>
                    </a:lnTo>
                    <a:lnTo>
                      <a:pt x="4" y="16"/>
                    </a:lnTo>
                    <a:lnTo>
                      <a:pt x="8" y="8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20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4" y="8"/>
                    </a:lnTo>
                    <a:lnTo>
                      <a:pt x="38" y="16"/>
                    </a:lnTo>
                    <a:lnTo>
                      <a:pt x="40" y="24"/>
                    </a:lnTo>
                    <a:lnTo>
                      <a:pt x="40" y="34"/>
                    </a:lnTo>
                    <a:lnTo>
                      <a:pt x="40" y="44"/>
                    </a:lnTo>
                    <a:lnTo>
                      <a:pt x="38" y="52"/>
                    </a:lnTo>
                    <a:lnTo>
                      <a:pt x="34" y="58"/>
                    </a:lnTo>
                    <a:lnTo>
                      <a:pt x="30" y="64"/>
                    </a:lnTo>
                    <a:lnTo>
                      <a:pt x="24" y="66"/>
                    </a:lnTo>
                    <a:lnTo>
                      <a:pt x="20" y="66"/>
                    </a:lnTo>
                    <a:lnTo>
                      <a:pt x="14" y="66"/>
                    </a:lnTo>
                    <a:lnTo>
                      <a:pt x="10" y="62"/>
                    </a:lnTo>
                    <a:lnTo>
                      <a:pt x="6" y="56"/>
                    </a:lnTo>
                    <a:lnTo>
                      <a:pt x="2" y="50"/>
                    </a:lnTo>
                    <a:lnTo>
                      <a:pt x="0" y="42"/>
                    </a:lnTo>
                    <a:lnTo>
                      <a:pt x="0" y="34"/>
                    </a:lnTo>
                    <a:close/>
                    <a:moveTo>
                      <a:pt x="10" y="36"/>
                    </a:moveTo>
                    <a:lnTo>
                      <a:pt x="10" y="48"/>
                    </a:lnTo>
                    <a:lnTo>
                      <a:pt x="12" y="56"/>
                    </a:lnTo>
                    <a:lnTo>
                      <a:pt x="14" y="60"/>
                    </a:lnTo>
                    <a:lnTo>
                      <a:pt x="16" y="64"/>
                    </a:lnTo>
                    <a:lnTo>
                      <a:pt x="20" y="64"/>
                    </a:lnTo>
                    <a:lnTo>
                      <a:pt x="22" y="64"/>
                    </a:lnTo>
                    <a:lnTo>
                      <a:pt x="26" y="62"/>
                    </a:lnTo>
                    <a:lnTo>
                      <a:pt x="28" y="58"/>
                    </a:lnTo>
                    <a:lnTo>
                      <a:pt x="30" y="54"/>
                    </a:lnTo>
                    <a:lnTo>
                      <a:pt x="30" y="48"/>
                    </a:lnTo>
                    <a:lnTo>
                      <a:pt x="30" y="40"/>
                    </a:lnTo>
                    <a:lnTo>
                      <a:pt x="32" y="32"/>
                    </a:lnTo>
                    <a:lnTo>
                      <a:pt x="30" y="22"/>
                    </a:lnTo>
                    <a:lnTo>
                      <a:pt x="28" y="14"/>
                    </a:lnTo>
                    <a:lnTo>
                      <a:pt x="28" y="8"/>
                    </a:lnTo>
                    <a:lnTo>
                      <a:pt x="24" y="6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4" y="6"/>
                    </a:lnTo>
                    <a:lnTo>
                      <a:pt x="12" y="12"/>
                    </a:lnTo>
                    <a:lnTo>
                      <a:pt x="10" y="18"/>
                    </a:lnTo>
                    <a:lnTo>
                      <a:pt x="10" y="28"/>
                    </a:lnTo>
                    <a:lnTo>
                      <a:pt x="1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52" name="Freeform 2920"/>
              <p:cNvSpPr>
                <a:spLocks/>
              </p:cNvSpPr>
              <p:nvPr/>
            </p:nvSpPr>
            <p:spPr bwMode="auto">
              <a:xfrm>
                <a:off x="2284" y="3854"/>
                <a:ext cx="10" cy="10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6" y="0"/>
                  </a:cxn>
                  <a:cxn ang="0">
                    <a:pos x="8" y="2"/>
                  </a:cxn>
                  <a:cxn ang="0">
                    <a:pos x="10" y="4"/>
                  </a:cxn>
                  <a:cxn ang="0">
                    <a:pos x="10" y="6"/>
                  </a:cxn>
                  <a:cxn ang="0">
                    <a:pos x="10" y="8"/>
                  </a:cxn>
                  <a:cxn ang="0">
                    <a:pos x="8" y="10"/>
                  </a:cxn>
                  <a:cxn ang="0">
                    <a:pos x="6" y="10"/>
                  </a:cxn>
                  <a:cxn ang="0">
                    <a:pos x="4" y="10"/>
                  </a:cxn>
                  <a:cxn ang="0">
                    <a:pos x="2" y="10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4" y="0"/>
                  </a:cxn>
                </a:cxnLst>
                <a:rect l="0" t="0" r="r" b="b"/>
                <a:pathLst>
                  <a:path w="10" h="10">
                    <a:moveTo>
                      <a:pt x="4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53" name="Freeform 2921"/>
              <p:cNvSpPr>
                <a:spLocks noEditPoints="1"/>
              </p:cNvSpPr>
              <p:nvPr/>
            </p:nvSpPr>
            <p:spPr bwMode="auto">
              <a:xfrm>
                <a:off x="2304" y="3798"/>
                <a:ext cx="40" cy="66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0" y="24"/>
                  </a:cxn>
                  <a:cxn ang="0">
                    <a:pos x="4" y="16"/>
                  </a:cxn>
                  <a:cxn ang="0">
                    <a:pos x="8" y="8"/>
                  </a:cxn>
                  <a:cxn ang="0">
                    <a:pos x="12" y="4"/>
                  </a:cxn>
                  <a:cxn ang="0">
                    <a:pos x="16" y="2"/>
                  </a:cxn>
                  <a:cxn ang="0">
                    <a:pos x="20" y="0"/>
                  </a:cxn>
                  <a:cxn ang="0">
                    <a:pos x="24" y="2"/>
                  </a:cxn>
                  <a:cxn ang="0">
                    <a:pos x="30" y="4"/>
                  </a:cxn>
                  <a:cxn ang="0">
                    <a:pos x="34" y="8"/>
                  </a:cxn>
                  <a:cxn ang="0">
                    <a:pos x="38" y="16"/>
                  </a:cxn>
                  <a:cxn ang="0">
                    <a:pos x="40" y="24"/>
                  </a:cxn>
                  <a:cxn ang="0">
                    <a:pos x="40" y="34"/>
                  </a:cxn>
                  <a:cxn ang="0">
                    <a:pos x="40" y="44"/>
                  </a:cxn>
                  <a:cxn ang="0">
                    <a:pos x="38" y="52"/>
                  </a:cxn>
                  <a:cxn ang="0">
                    <a:pos x="34" y="58"/>
                  </a:cxn>
                  <a:cxn ang="0">
                    <a:pos x="30" y="64"/>
                  </a:cxn>
                  <a:cxn ang="0">
                    <a:pos x="24" y="66"/>
                  </a:cxn>
                  <a:cxn ang="0">
                    <a:pos x="20" y="66"/>
                  </a:cxn>
                  <a:cxn ang="0">
                    <a:pos x="14" y="66"/>
                  </a:cxn>
                  <a:cxn ang="0">
                    <a:pos x="10" y="62"/>
                  </a:cxn>
                  <a:cxn ang="0">
                    <a:pos x="6" y="56"/>
                  </a:cxn>
                  <a:cxn ang="0">
                    <a:pos x="2" y="50"/>
                  </a:cxn>
                  <a:cxn ang="0">
                    <a:pos x="0" y="42"/>
                  </a:cxn>
                  <a:cxn ang="0">
                    <a:pos x="0" y="34"/>
                  </a:cxn>
                  <a:cxn ang="0">
                    <a:pos x="10" y="36"/>
                  </a:cxn>
                  <a:cxn ang="0">
                    <a:pos x="10" y="48"/>
                  </a:cxn>
                  <a:cxn ang="0">
                    <a:pos x="12" y="56"/>
                  </a:cxn>
                  <a:cxn ang="0">
                    <a:pos x="14" y="60"/>
                  </a:cxn>
                  <a:cxn ang="0">
                    <a:pos x="16" y="64"/>
                  </a:cxn>
                  <a:cxn ang="0">
                    <a:pos x="20" y="64"/>
                  </a:cxn>
                  <a:cxn ang="0">
                    <a:pos x="22" y="64"/>
                  </a:cxn>
                  <a:cxn ang="0">
                    <a:pos x="26" y="62"/>
                  </a:cxn>
                  <a:cxn ang="0">
                    <a:pos x="28" y="58"/>
                  </a:cxn>
                  <a:cxn ang="0">
                    <a:pos x="30" y="54"/>
                  </a:cxn>
                  <a:cxn ang="0">
                    <a:pos x="30" y="48"/>
                  </a:cxn>
                  <a:cxn ang="0">
                    <a:pos x="30" y="40"/>
                  </a:cxn>
                  <a:cxn ang="0">
                    <a:pos x="32" y="32"/>
                  </a:cxn>
                  <a:cxn ang="0">
                    <a:pos x="30" y="22"/>
                  </a:cxn>
                  <a:cxn ang="0">
                    <a:pos x="28" y="14"/>
                  </a:cxn>
                  <a:cxn ang="0">
                    <a:pos x="28" y="8"/>
                  </a:cxn>
                  <a:cxn ang="0">
                    <a:pos x="24" y="6"/>
                  </a:cxn>
                  <a:cxn ang="0">
                    <a:pos x="22" y="4"/>
                  </a:cxn>
                  <a:cxn ang="0">
                    <a:pos x="20" y="4"/>
                  </a:cxn>
                  <a:cxn ang="0">
                    <a:pos x="18" y="4"/>
                  </a:cxn>
                  <a:cxn ang="0">
                    <a:pos x="14" y="6"/>
                  </a:cxn>
                  <a:cxn ang="0">
                    <a:pos x="12" y="12"/>
                  </a:cxn>
                  <a:cxn ang="0">
                    <a:pos x="10" y="18"/>
                  </a:cxn>
                  <a:cxn ang="0">
                    <a:pos x="10" y="28"/>
                  </a:cxn>
                  <a:cxn ang="0">
                    <a:pos x="10" y="36"/>
                  </a:cxn>
                </a:cxnLst>
                <a:rect l="0" t="0" r="r" b="b"/>
                <a:pathLst>
                  <a:path w="40" h="66">
                    <a:moveTo>
                      <a:pt x="0" y="34"/>
                    </a:moveTo>
                    <a:lnTo>
                      <a:pt x="0" y="24"/>
                    </a:lnTo>
                    <a:lnTo>
                      <a:pt x="4" y="16"/>
                    </a:lnTo>
                    <a:lnTo>
                      <a:pt x="8" y="8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20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4" y="8"/>
                    </a:lnTo>
                    <a:lnTo>
                      <a:pt x="38" y="16"/>
                    </a:lnTo>
                    <a:lnTo>
                      <a:pt x="40" y="24"/>
                    </a:lnTo>
                    <a:lnTo>
                      <a:pt x="40" y="34"/>
                    </a:lnTo>
                    <a:lnTo>
                      <a:pt x="40" y="44"/>
                    </a:lnTo>
                    <a:lnTo>
                      <a:pt x="38" y="52"/>
                    </a:lnTo>
                    <a:lnTo>
                      <a:pt x="34" y="58"/>
                    </a:lnTo>
                    <a:lnTo>
                      <a:pt x="30" y="64"/>
                    </a:lnTo>
                    <a:lnTo>
                      <a:pt x="24" y="66"/>
                    </a:lnTo>
                    <a:lnTo>
                      <a:pt x="20" y="66"/>
                    </a:lnTo>
                    <a:lnTo>
                      <a:pt x="14" y="66"/>
                    </a:lnTo>
                    <a:lnTo>
                      <a:pt x="10" y="62"/>
                    </a:lnTo>
                    <a:lnTo>
                      <a:pt x="6" y="56"/>
                    </a:lnTo>
                    <a:lnTo>
                      <a:pt x="2" y="50"/>
                    </a:lnTo>
                    <a:lnTo>
                      <a:pt x="0" y="42"/>
                    </a:lnTo>
                    <a:lnTo>
                      <a:pt x="0" y="34"/>
                    </a:lnTo>
                    <a:close/>
                    <a:moveTo>
                      <a:pt x="10" y="36"/>
                    </a:moveTo>
                    <a:lnTo>
                      <a:pt x="10" y="48"/>
                    </a:lnTo>
                    <a:lnTo>
                      <a:pt x="12" y="56"/>
                    </a:lnTo>
                    <a:lnTo>
                      <a:pt x="14" y="60"/>
                    </a:lnTo>
                    <a:lnTo>
                      <a:pt x="16" y="64"/>
                    </a:lnTo>
                    <a:lnTo>
                      <a:pt x="20" y="64"/>
                    </a:lnTo>
                    <a:lnTo>
                      <a:pt x="22" y="64"/>
                    </a:lnTo>
                    <a:lnTo>
                      <a:pt x="26" y="62"/>
                    </a:lnTo>
                    <a:lnTo>
                      <a:pt x="28" y="58"/>
                    </a:lnTo>
                    <a:lnTo>
                      <a:pt x="30" y="54"/>
                    </a:lnTo>
                    <a:lnTo>
                      <a:pt x="30" y="48"/>
                    </a:lnTo>
                    <a:lnTo>
                      <a:pt x="30" y="40"/>
                    </a:lnTo>
                    <a:lnTo>
                      <a:pt x="32" y="32"/>
                    </a:lnTo>
                    <a:lnTo>
                      <a:pt x="30" y="22"/>
                    </a:lnTo>
                    <a:lnTo>
                      <a:pt x="28" y="14"/>
                    </a:lnTo>
                    <a:lnTo>
                      <a:pt x="28" y="8"/>
                    </a:lnTo>
                    <a:lnTo>
                      <a:pt x="24" y="6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4" y="6"/>
                    </a:lnTo>
                    <a:lnTo>
                      <a:pt x="12" y="12"/>
                    </a:lnTo>
                    <a:lnTo>
                      <a:pt x="10" y="18"/>
                    </a:lnTo>
                    <a:lnTo>
                      <a:pt x="10" y="28"/>
                    </a:lnTo>
                    <a:lnTo>
                      <a:pt x="1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54" name="Freeform 2922"/>
              <p:cNvSpPr>
                <a:spLocks/>
              </p:cNvSpPr>
              <p:nvPr/>
            </p:nvSpPr>
            <p:spPr bwMode="auto">
              <a:xfrm>
                <a:off x="2354" y="3800"/>
                <a:ext cx="36" cy="64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32" y="8"/>
                  </a:cxn>
                  <a:cxn ang="0">
                    <a:pos x="12" y="8"/>
                  </a:cxn>
                  <a:cxn ang="0">
                    <a:pos x="8" y="16"/>
                  </a:cxn>
                  <a:cxn ang="0">
                    <a:pos x="16" y="18"/>
                  </a:cxn>
                  <a:cxn ang="0">
                    <a:pos x="22" y="22"/>
                  </a:cxn>
                  <a:cxn ang="0">
                    <a:pos x="28" y="26"/>
                  </a:cxn>
                  <a:cxn ang="0">
                    <a:pos x="32" y="30"/>
                  </a:cxn>
                  <a:cxn ang="0">
                    <a:pos x="34" y="36"/>
                  </a:cxn>
                  <a:cxn ang="0">
                    <a:pos x="34" y="40"/>
                  </a:cxn>
                  <a:cxn ang="0">
                    <a:pos x="34" y="46"/>
                  </a:cxn>
                  <a:cxn ang="0">
                    <a:pos x="32" y="50"/>
                  </a:cxn>
                  <a:cxn ang="0">
                    <a:pos x="30" y="54"/>
                  </a:cxn>
                  <a:cxn ang="0">
                    <a:pos x="28" y="58"/>
                  </a:cxn>
                  <a:cxn ang="0">
                    <a:pos x="24" y="60"/>
                  </a:cxn>
                  <a:cxn ang="0">
                    <a:pos x="20" y="62"/>
                  </a:cxn>
                  <a:cxn ang="0">
                    <a:pos x="16" y="64"/>
                  </a:cxn>
                  <a:cxn ang="0">
                    <a:pos x="10" y="64"/>
                  </a:cxn>
                  <a:cxn ang="0">
                    <a:pos x="4" y="64"/>
                  </a:cxn>
                  <a:cxn ang="0">
                    <a:pos x="2" y="62"/>
                  </a:cxn>
                  <a:cxn ang="0">
                    <a:pos x="0" y="60"/>
                  </a:cxn>
                  <a:cxn ang="0">
                    <a:pos x="0" y="58"/>
                  </a:cxn>
                  <a:cxn ang="0">
                    <a:pos x="0" y="58"/>
                  </a:cxn>
                  <a:cxn ang="0">
                    <a:pos x="0" y="56"/>
                  </a:cxn>
                  <a:cxn ang="0">
                    <a:pos x="2" y="56"/>
                  </a:cxn>
                  <a:cxn ang="0">
                    <a:pos x="2" y="56"/>
                  </a:cxn>
                  <a:cxn ang="0">
                    <a:pos x="4" y="56"/>
                  </a:cxn>
                  <a:cxn ang="0">
                    <a:pos x="6" y="56"/>
                  </a:cxn>
                  <a:cxn ang="0">
                    <a:pos x="6" y="56"/>
                  </a:cxn>
                  <a:cxn ang="0">
                    <a:pos x="8" y="58"/>
                  </a:cxn>
                  <a:cxn ang="0">
                    <a:pos x="12" y="60"/>
                  </a:cxn>
                  <a:cxn ang="0">
                    <a:pos x="16" y="60"/>
                  </a:cxn>
                  <a:cxn ang="0">
                    <a:pos x="20" y="58"/>
                  </a:cxn>
                  <a:cxn ang="0">
                    <a:pos x="24" y="56"/>
                  </a:cxn>
                  <a:cxn ang="0">
                    <a:pos x="28" y="52"/>
                  </a:cxn>
                  <a:cxn ang="0">
                    <a:pos x="28" y="46"/>
                  </a:cxn>
                  <a:cxn ang="0">
                    <a:pos x="28" y="40"/>
                  </a:cxn>
                  <a:cxn ang="0">
                    <a:pos x="24" y="34"/>
                  </a:cxn>
                  <a:cxn ang="0">
                    <a:pos x="20" y="30"/>
                  </a:cxn>
                  <a:cxn ang="0">
                    <a:pos x="14" y="28"/>
                  </a:cxn>
                  <a:cxn ang="0">
                    <a:pos x="8" y="26"/>
                  </a:cxn>
                  <a:cxn ang="0">
                    <a:pos x="0" y="24"/>
                  </a:cxn>
                  <a:cxn ang="0">
                    <a:pos x="12" y="0"/>
                  </a:cxn>
                  <a:cxn ang="0">
                    <a:pos x="36" y="0"/>
                  </a:cxn>
                </a:cxnLst>
                <a:rect l="0" t="0" r="r" b="b"/>
                <a:pathLst>
                  <a:path w="36" h="64">
                    <a:moveTo>
                      <a:pt x="36" y="0"/>
                    </a:moveTo>
                    <a:lnTo>
                      <a:pt x="32" y="8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16" y="18"/>
                    </a:lnTo>
                    <a:lnTo>
                      <a:pt x="22" y="22"/>
                    </a:lnTo>
                    <a:lnTo>
                      <a:pt x="28" y="26"/>
                    </a:lnTo>
                    <a:lnTo>
                      <a:pt x="32" y="30"/>
                    </a:lnTo>
                    <a:lnTo>
                      <a:pt x="34" y="36"/>
                    </a:lnTo>
                    <a:lnTo>
                      <a:pt x="34" y="40"/>
                    </a:lnTo>
                    <a:lnTo>
                      <a:pt x="34" y="46"/>
                    </a:lnTo>
                    <a:lnTo>
                      <a:pt x="32" y="50"/>
                    </a:lnTo>
                    <a:lnTo>
                      <a:pt x="30" y="54"/>
                    </a:lnTo>
                    <a:lnTo>
                      <a:pt x="28" y="58"/>
                    </a:lnTo>
                    <a:lnTo>
                      <a:pt x="24" y="60"/>
                    </a:lnTo>
                    <a:lnTo>
                      <a:pt x="20" y="62"/>
                    </a:lnTo>
                    <a:lnTo>
                      <a:pt x="16" y="64"/>
                    </a:lnTo>
                    <a:lnTo>
                      <a:pt x="10" y="64"/>
                    </a:lnTo>
                    <a:lnTo>
                      <a:pt x="4" y="64"/>
                    </a:lnTo>
                    <a:lnTo>
                      <a:pt x="2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2" y="56"/>
                    </a:lnTo>
                    <a:lnTo>
                      <a:pt x="2" y="56"/>
                    </a:lnTo>
                    <a:lnTo>
                      <a:pt x="4" y="56"/>
                    </a:lnTo>
                    <a:lnTo>
                      <a:pt x="6" y="56"/>
                    </a:lnTo>
                    <a:lnTo>
                      <a:pt x="6" y="56"/>
                    </a:lnTo>
                    <a:lnTo>
                      <a:pt x="8" y="58"/>
                    </a:lnTo>
                    <a:lnTo>
                      <a:pt x="12" y="60"/>
                    </a:lnTo>
                    <a:lnTo>
                      <a:pt x="16" y="60"/>
                    </a:lnTo>
                    <a:lnTo>
                      <a:pt x="20" y="58"/>
                    </a:lnTo>
                    <a:lnTo>
                      <a:pt x="24" y="56"/>
                    </a:lnTo>
                    <a:lnTo>
                      <a:pt x="28" y="52"/>
                    </a:lnTo>
                    <a:lnTo>
                      <a:pt x="28" y="46"/>
                    </a:lnTo>
                    <a:lnTo>
                      <a:pt x="28" y="40"/>
                    </a:lnTo>
                    <a:lnTo>
                      <a:pt x="24" y="34"/>
                    </a:lnTo>
                    <a:lnTo>
                      <a:pt x="20" y="30"/>
                    </a:lnTo>
                    <a:lnTo>
                      <a:pt x="14" y="28"/>
                    </a:lnTo>
                    <a:lnTo>
                      <a:pt x="8" y="26"/>
                    </a:lnTo>
                    <a:lnTo>
                      <a:pt x="0" y="24"/>
                    </a:lnTo>
                    <a:lnTo>
                      <a:pt x="12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55" name="Line 2923"/>
              <p:cNvSpPr>
                <a:spLocks noChangeShapeType="1"/>
              </p:cNvSpPr>
              <p:nvPr/>
            </p:nvSpPr>
            <p:spPr bwMode="auto">
              <a:xfrm flipV="1">
                <a:off x="2128" y="3590"/>
                <a:ext cx="12" cy="6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56" name="Freeform 2924"/>
              <p:cNvSpPr>
                <a:spLocks noEditPoints="1"/>
              </p:cNvSpPr>
              <p:nvPr/>
            </p:nvSpPr>
            <p:spPr bwMode="auto">
              <a:xfrm>
                <a:off x="1972" y="3586"/>
                <a:ext cx="40" cy="66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" y="24"/>
                  </a:cxn>
                  <a:cxn ang="0">
                    <a:pos x="4" y="16"/>
                  </a:cxn>
                  <a:cxn ang="0">
                    <a:pos x="8" y="8"/>
                  </a:cxn>
                  <a:cxn ang="0">
                    <a:pos x="12" y="4"/>
                  </a:cxn>
                  <a:cxn ang="0">
                    <a:pos x="16" y="2"/>
                  </a:cxn>
                  <a:cxn ang="0">
                    <a:pos x="20" y="0"/>
                  </a:cxn>
                  <a:cxn ang="0">
                    <a:pos x="26" y="2"/>
                  </a:cxn>
                  <a:cxn ang="0">
                    <a:pos x="30" y="4"/>
                  </a:cxn>
                  <a:cxn ang="0">
                    <a:pos x="34" y="8"/>
                  </a:cxn>
                  <a:cxn ang="0">
                    <a:pos x="38" y="16"/>
                  </a:cxn>
                  <a:cxn ang="0">
                    <a:pos x="40" y="24"/>
                  </a:cxn>
                  <a:cxn ang="0">
                    <a:pos x="40" y="34"/>
                  </a:cxn>
                  <a:cxn ang="0">
                    <a:pos x="40" y="44"/>
                  </a:cxn>
                  <a:cxn ang="0">
                    <a:pos x="38" y="52"/>
                  </a:cxn>
                  <a:cxn ang="0">
                    <a:pos x="34" y="58"/>
                  </a:cxn>
                  <a:cxn ang="0">
                    <a:pos x="30" y="64"/>
                  </a:cxn>
                  <a:cxn ang="0">
                    <a:pos x="24" y="66"/>
                  </a:cxn>
                  <a:cxn ang="0">
                    <a:pos x="20" y="66"/>
                  </a:cxn>
                  <a:cxn ang="0">
                    <a:pos x="14" y="66"/>
                  </a:cxn>
                  <a:cxn ang="0">
                    <a:pos x="10" y="62"/>
                  </a:cxn>
                  <a:cxn ang="0">
                    <a:pos x="6" y="56"/>
                  </a:cxn>
                  <a:cxn ang="0">
                    <a:pos x="2" y="50"/>
                  </a:cxn>
                  <a:cxn ang="0">
                    <a:pos x="2" y="42"/>
                  </a:cxn>
                  <a:cxn ang="0">
                    <a:pos x="0" y="34"/>
                  </a:cxn>
                  <a:cxn ang="0">
                    <a:pos x="10" y="36"/>
                  </a:cxn>
                  <a:cxn ang="0">
                    <a:pos x="10" y="48"/>
                  </a:cxn>
                  <a:cxn ang="0">
                    <a:pos x="12" y="56"/>
                  </a:cxn>
                  <a:cxn ang="0">
                    <a:pos x="14" y="60"/>
                  </a:cxn>
                  <a:cxn ang="0">
                    <a:pos x="18" y="64"/>
                  </a:cxn>
                  <a:cxn ang="0">
                    <a:pos x="20" y="64"/>
                  </a:cxn>
                  <a:cxn ang="0">
                    <a:pos x="24" y="64"/>
                  </a:cxn>
                  <a:cxn ang="0">
                    <a:pos x="26" y="62"/>
                  </a:cxn>
                  <a:cxn ang="0">
                    <a:pos x="28" y="58"/>
                  </a:cxn>
                  <a:cxn ang="0">
                    <a:pos x="30" y="54"/>
                  </a:cxn>
                  <a:cxn ang="0">
                    <a:pos x="30" y="48"/>
                  </a:cxn>
                  <a:cxn ang="0">
                    <a:pos x="32" y="40"/>
                  </a:cxn>
                  <a:cxn ang="0">
                    <a:pos x="32" y="32"/>
                  </a:cxn>
                  <a:cxn ang="0">
                    <a:pos x="32" y="22"/>
                  </a:cxn>
                  <a:cxn ang="0">
                    <a:pos x="30" y="14"/>
                  </a:cxn>
                  <a:cxn ang="0">
                    <a:pos x="28" y="8"/>
                  </a:cxn>
                  <a:cxn ang="0">
                    <a:pos x="26" y="6"/>
                  </a:cxn>
                  <a:cxn ang="0">
                    <a:pos x="24" y="4"/>
                  </a:cxn>
                  <a:cxn ang="0">
                    <a:pos x="20" y="4"/>
                  </a:cxn>
                  <a:cxn ang="0">
                    <a:pos x="18" y="4"/>
                  </a:cxn>
                  <a:cxn ang="0">
                    <a:pos x="16" y="6"/>
                  </a:cxn>
                  <a:cxn ang="0">
                    <a:pos x="12" y="12"/>
                  </a:cxn>
                  <a:cxn ang="0">
                    <a:pos x="10" y="20"/>
                  </a:cxn>
                  <a:cxn ang="0">
                    <a:pos x="10" y="28"/>
                  </a:cxn>
                  <a:cxn ang="0">
                    <a:pos x="10" y="36"/>
                  </a:cxn>
                </a:cxnLst>
                <a:rect l="0" t="0" r="r" b="b"/>
                <a:pathLst>
                  <a:path w="40" h="66">
                    <a:moveTo>
                      <a:pt x="0" y="34"/>
                    </a:moveTo>
                    <a:lnTo>
                      <a:pt x="2" y="24"/>
                    </a:lnTo>
                    <a:lnTo>
                      <a:pt x="4" y="16"/>
                    </a:lnTo>
                    <a:lnTo>
                      <a:pt x="8" y="8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20" y="0"/>
                    </a:lnTo>
                    <a:lnTo>
                      <a:pt x="26" y="2"/>
                    </a:lnTo>
                    <a:lnTo>
                      <a:pt x="30" y="4"/>
                    </a:lnTo>
                    <a:lnTo>
                      <a:pt x="34" y="8"/>
                    </a:lnTo>
                    <a:lnTo>
                      <a:pt x="38" y="16"/>
                    </a:lnTo>
                    <a:lnTo>
                      <a:pt x="40" y="24"/>
                    </a:lnTo>
                    <a:lnTo>
                      <a:pt x="40" y="34"/>
                    </a:lnTo>
                    <a:lnTo>
                      <a:pt x="40" y="44"/>
                    </a:lnTo>
                    <a:lnTo>
                      <a:pt x="38" y="52"/>
                    </a:lnTo>
                    <a:lnTo>
                      <a:pt x="34" y="58"/>
                    </a:lnTo>
                    <a:lnTo>
                      <a:pt x="30" y="64"/>
                    </a:lnTo>
                    <a:lnTo>
                      <a:pt x="24" y="66"/>
                    </a:lnTo>
                    <a:lnTo>
                      <a:pt x="20" y="66"/>
                    </a:lnTo>
                    <a:lnTo>
                      <a:pt x="14" y="66"/>
                    </a:lnTo>
                    <a:lnTo>
                      <a:pt x="10" y="62"/>
                    </a:lnTo>
                    <a:lnTo>
                      <a:pt x="6" y="56"/>
                    </a:lnTo>
                    <a:lnTo>
                      <a:pt x="2" y="50"/>
                    </a:lnTo>
                    <a:lnTo>
                      <a:pt x="2" y="42"/>
                    </a:lnTo>
                    <a:lnTo>
                      <a:pt x="0" y="34"/>
                    </a:lnTo>
                    <a:close/>
                    <a:moveTo>
                      <a:pt x="10" y="36"/>
                    </a:moveTo>
                    <a:lnTo>
                      <a:pt x="10" y="48"/>
                    </a:lnTo>
                    <a:lnTo>
                      <a:pt x="12" y="56"/>
                    </a:lnTo>
                    <a:lnTo>
                      <a:pt x="14" y="60"/>
                    </a:lnTo>
                    <a:lnTo>
                      <a:pt x="18" y="64"/>
                    </a:lnTo>
                    <a:lnTo>
                      <a:pt x="20" y="64"/>
                    </a:lnTo>
                    <a:lnTo>
                      <a:pt x="24" y="64"/>
                    </a:lnTo>
                    <a:lnTo>
                      <a:pt x="26" y="62"/>
                    </a:lnTo>
                    <a:lnTo>
                      <a:pt x="28" y="58"/>
                    </a:lnTo>
                    <a:lnTo>
                      <a:pt x="30" y="54"/>
                    </a:lnTo>
                    <a:lnTo>
                      <a:pt x="30" y="48"/>
                    </a:lnTo>
                    <a:lnTo>
                      <a:pt x="32" y="40"/>
                    </a:lnTo>
                    <a:lnTo>
                      <a:pt x="32" y="32"/>
                    </a:lnTo>
                    <a:lnTo>
                      <a:pt x="32" y="22"/>
                    </a:lnTo>
                    <a:lnTo>
                      <a:pt x="30" y="14"/>
                    </a:lnTo>
                    <a:lnTo>
                      <a:pt x="28" y="8"/>
                    </a:lnTo>
                    <a:lnTo>
                      <a:pt x="26" y="6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2" y="12"/>
                    </a:lnTo>
                    <a:lnTo>
                      <a:pt x="10" y="20"/>
                    </a:lnTo>
                    <a:lnTo>
                      <a:pt x="10" y="28"/>
                    </a:lnTo>
                    <a:lnTo>
                      <a:pt x="1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57" name="Freeform 2925"/>
              <p:cNvSpPr>
                <a:spLocks/>
              </p:cNvSpPr>
              <p:nvPr/>
            </p:nvSpPr>
            <p:spPr bwMode="auto">
              <a:xfrm>
                <a:off x="2024" y="3642"/>
                <a:ext cx="10" cy="10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8" y="0"/>
                  </a:cxn>
                  <a:cxn ang="0">
                    <a:pos x="10" y="2"/>
                  </a:cxn>
                  <a:cxn ang="0">
                    <a:pos x="10" y="4"/>
                  </a:cxn>
                  <a:cxn ang="0">
                    <a:pos x="10" y="6"/>
                  </a:cxn>
                  <a:cxn ang="0">
                    <a:pos x="10" y="8"/>
                  </a:cxn>
                  <a:cxn ang="0">
                    <a:pos x="10" y="10"/>
                  </a:cxn>
                  <a:cxn ang="0">
                    <a:pos x="8" y="10"/>
                  </a:cxn>
                  <a:cxn ang="0">
                    <a:pos x="6" y="10"/>
                  </a:cxn>
                  <a:cxn ang="0">
                    <a:pos x="4" y="10"/>
                  </a:cxn>
                  <a:cxn ang="0">
                    <a:pos x="2" y="10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6" y="0"/>
                  </a:cxn>
                </a:cxnLst>
                <a:rect l="0" t="0" r="r" b="b"/>
                <a:pathLst>
                  <a:path w="10" h="10">
                    <a:moveTo>
                      <a:pt x="6" y="0"/>
                    </a:moveTo>
                    <a:lnTo>
                      <a:pt x="8" y="0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58" name="Freeform 2926"/>
              <p:cNvSpPr>
                <a:spLocks/>
              </p:cNvSpPr>
              <p:nvPr/>
            </p:nvSpPr>
            <p:spPr bwMode="auto">
              <a:xfrm>
                <a:off x="2052" y="3586"/>
                <a:ext cx="24" cy="66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16" y="0"/>
                  </a:cxn>
                  <a:cxn ang="0">
                    <a:pos x="16" y="0"/>
                  </a:cxn>
                  <a:cxn ang="0">
                    <a:pos x="16" y="54"/>
                  </a:cxn>
                  <a:cxn ang="0">
                    <a:pos x="16" y="60"/>
                  </a:cxn>
                  <a:cxn ang="0">
                    <a:pos x="18" y="62"/>
                  </a:cxn>
                  <a:cxn ang="0">
                    <a:pos x="18" y="64"/>
                  </a:cxn>
                  <a:cxn ang="0">
                    <a:pos x="20" y="64"/>
                  </a:cxn>
                  <a:cxn ang="0">
                    <a:pos x="22" y="64"/>
                  </a:cxn>
                  <a:cxn ang="0">
                    <a:pos x="24" y="64"/>
                  </a:cxn>
                  <a:cxn ang="0">
                    <a:pos x="24" y="66"/>
                  </a:cxn>
                  <a:cxn ang="0">
                    <a:pos x="0" y="66"/>
                  </a:cxn>
                  <a:cxn ang="0">
                    <a:pos x="0" y="64"/>
                  </a:cxn>
                  <a:cxn ang="0">
                    <a:pos x="4" y="64"/>
                  </a:cxn>
                  <a:cxn ang="0">
                    <a:pos x="6" y="64"/>
                  </a:cxn>
                  <a:cxn ang="0">
                    <a:pos x="8" y="64"/>
                  </a:cxn>
                  <a:cxn ang="0">
                    <a:pos x="8" y="62"/>
                  </a:cxn>
                  <a:cxn ang="0">
                    <a:pos x="8" y="60"/>
                  </a:cxn>
                  <a:cxn ang="0">
                    <a:pos x="8" y="54"/>
                  </a:cxn>
                  <a:cxn ang="0">
                    <a:pos x="8" y="18"/>
                  </a:cxn>
                  <a:cxn ang="0">
                    <a:pos x="8" y="14"/>
                  </a:cxn>
                  <a:cxn ang="0">
                    <a:pos x="8" y="10"/>
                  </a:cxn>
                  <a:cxn ang="0">
                    <a:pos x="8" y="10"/>
                  </a:cxn>
                  <a:cxn ang="0">
                    <a:pos x="8" y="8"/>
                  </a:cxn>
                  <a:cxn ang="0">
                    <a:pos x="6" y="8"/>
                  </a:cxn>
                  <a:cxn ang="0">
                    <a:pos x="6" y="8"/>
                  </a:cxn>
                  <a:cxn ang="0">
                    <a:pos x="4" y="8"/>
                  </a:cxn>
                  <a:cxn ang="0">
                    <a:pos x="0" y="8"/>
                  </a:cxn>
                  <a:cxn ang="0">
                    <a:pos x="0" y="8"/>
                  </a:cxn>
                </a:cxnLst>
                <a:rect l="0" t="0" r="r" b="b"/>
                <a:pathLst>
                  <a:path w="24" h="66">
                    <a:moveTo>
                      <a:pt x="0" y="8"/>
                    </a:moveTo>
                    <a:lnTo>
                      <a:pt x="16" y="0"/>
                    </a:lnTo>
                    <a:lnTo>
                      <a:pt x="16" y="0"/>
                    </a:lnTo>
                    <a:lnTo>
                      <a:pt x="16" y="54"/>
                    </a:lnTo>
                    <a:lnTo>
                      <a:pt x="16" y="60"/>
                    </a:lnTo>
                    <a:lnTo>
                      <a:pt x="18" y="62"/>
                    </a:lnTo>
                    <a:lnTo>
                      <a:pt x="18" y="64"/>
                    </a:lnTo>
                    <a:lnTo>
                      <a:pt x="20" y="64"/>
                    </a:lnTo>
                    <a:lnTo>
                      <a:pt x="22" y="64"/>
                    </a:lnTo>
                    <a:lnTo>
                      <a:pt x="24" y="64"/>
                    </a:lnTo>
                    <a:lnTo>
                      <a:pt x="24" y="66"/>
                    </a:lnTo>
                    <a:lnTo>
                      <a:pt x="0" y="66"/>
                    </a:lnTo>
                    <a:lnTo>
                      <a:pt x="0" y="64"/>
                    </a:lnTo>
                    <a:lnTo>
                      <a:pt x="4" y="64"/>
                    </a:lnTo>
                    <a:lnTo>
                      <a:pt x="6" y="64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8" y="60"/>
                    </a:lnTo>
                    <a:lnTo>
                      <a:pt x="8" y="54"/>
                    </a:lnTo>
                    <a:lnTo>
                      <a:pt x="8" y="18"/>
                    </a:lnTo>
                    <a:lnTo>
                      <a:pt x="8" y="14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59" name="Line 2927"/>
              <p:cNvSpPr>
                <a:spLocks noChangeShapeType="1"/>
              </p:cNvSpPr>
              <p:nvPr/>
            </p:nvSpPr>
            <p:spPr bwMode="auto">
              <a:xfrm flipV="1">
                <a:off x="3754" y="2928"/>
                <a:ext cx="70" cy="498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60" name="Line 2928"/>
              <p:cNvSpPr>
                <a:spLocks noChangeShapeType="1"/>
              </p:cNvSpPr>
              <p:nvPr/>
            </p:nvSpPr>
            <p:spPr bwMode="auto">
              <a:xfrm flipH="1" flipV="1">
                <a:off x="3796" y="3030"/>
                <a:ext cx="14" cy="4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61" name="Freeform 2929"/>
              <p:cNvSpPr>
                <a:spLocks/>
              </p:cNvSpPr>
              <p:nvPr/>
            </p:nvSpPr>
            <p:spPr bwMode="auto">
              <a:xfrm>
                <a:off x="3854" y="3014"/>
                <a:ext cx="36" cy="66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32" y="8"/>
                  </a:cxn>
                  <a:cxn ang="0">
                    <a:pos x="14" y="8"/>
                  </a:cxn>
                  <a:cxn ang="0">
                    <a:pos x="10" y="18"/>
                  </a:cxn>
                  <a:cxn ang="0">
                    <a:pos x="18" y="20"/>
                  </a:cxn>
                  <a:cxn ang="0">
                    <a:pos x="24" y="22"/>
                  </a:cxn>
                  <a:cxn ang="0">
                    <a:pos x="30" y="26"/>
                  </a:cxn>
                  <a:cxn ang="0">
                    <a:pos x="32" y="32"/>
                  </a:cxn>
                  <a:cxn ang="0">
                    <a:pos x="34" y="36"/>
                  </a:cxn>
                  <a:cxn ang="0">
                    <a:pos x="36" y="42"/>
                  </a:cxn>
                  <a:cxn ang="0">
                    <a:pos x="34" y="46"/>
                  </a:cxn>
                  <a:cxn ang="0">
                    <a:pos x="34" y="52"/>
                  </a:cxn>
                  <a:cxn ang="0">
                    <a:pos x="32" y="56"/>
                  </a:cxn>
                  <a:cxn ang="0">
                    <a:pos x="28" y="58"/>
                  </a:cxn>
                  <a:cxn ang="0">
                    <a:pos x="26" y="62"/>
                  </a:cxn>
                  <a:cxn ang="0">
                    <a:pos x="22" y="64"/>
                  </a:cxn>
                  <a:cxn ang="0">
                    <a:pos x="16" y="66"/>
                  </a:cxn>
                  <a:cxn ang="0">
                    <a:pos x="10" y="66"/>
                  </a:cxn>
                  <a:cxn ang="0">
                    <a:pos x="6" y="66"/>
                  </a:cxn>
                  <a:cxn ang="0">
                    <a:pos x="2" y="64"/>
                  </a:cxn>
                  <a:cxn ang="0">
                    <a:pos x="0" y="62"/>
                  </a:cxn>
                  <a:cxn ang="0">
                    <a:pos x="0" y="60"/>
                  </a:cxn>
                  <a:cxn ang="0">
                    <a:pos x="0" y="58"/>
                  </a:cxn>
                  <a:cxn ang="0">
                    <a:pos x="2" y="58"/>
                  </a:cxn>
                  <a:cxn ang="0">
                    <a:pos x="2" y="56"/>
                  </a:cxn>
                  <a:cxn ang="0">
                    <a:pos x="4" y="56"/>
                  </a:cxn>
                  <a:cxn ang="0">
                    <a:pos x="6" y="56"/>
                  </a:cxn>
                  <a:cxn ang="0">
                    <a:pos x="6" y="56"/>
                  </a:cxn>
                  <a:cxn ang="0">
                    <a:pos x="8" y="58"/>
                  </a:cxn>
                  <a:cxn ang="0">
                    <a:pos x="10" y="58"/>
                  </a:cxn>
                  <a:cxn ang="0">
                    <a:pos x="12" y="60"/>
                  </a:cxn>
                  <a:cxn ang="0">
                    <a:pos x="16" y="60"/>
                  </a:cxn>
                  <a:cxn ang="0">
                    <a:pos x="22" y="60"/>
                  </a:cxn>
                  <a:cxn ang="0">
                    <a:pos x="26" y="56"/>
                  </a:cxn>
                  <a:cxn ang="0">
                    <a:pos x="28" y="52"/>
                  </a:cxn>
                  <a:cxn ang="0">
                    <a:pos x="30" y="46"/>
                  </a:cxn>
                  <a:cxn ang="0">
                    <a:pos x="28" y="42"/>
                  </a:cxn>
                  <a:cxn ang="0">
                    <a:pos x="26" y="36"/>
                  </a:cxn>
                  <a:cxn ang="0">
                    <a:pos x="22" y="32"/>
                  </a:cxn>
                  <a:cxn ang="0">
                    <a:pos x="16" y="28"/>
                  </a:cxn>
                  <a:cxn ang="0">
                    <a:pos x="10" y="26"/>
                  </a:cxn>
                  <a:cxn ang="0">
                    <a:pos x="2" y="26"/>
                  </a:cxn>
                  <a:cxn ang="0">
                    <a:pos x="14" y="0"/>
                  </a:cxn>
                  <a:cxn ang="0">
                    <a:pos x="36" y="0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32" y="8"/>
                    </a:lnTo>
                    <a:lnTo>
                      <a:pt x="14" y="8"/>
                    </a:lnTo>
                    <a:lnTo>
                      <a:pt x="10" y="18"/>
                    </a:lnTo>
                    <a:lnTo>
                      <a:pt x="18" y="20"/>
                    </a:lnTo>
                    <a:lnTo>
                      <a:pt x="24" y="22"/>
                    </a:lnTo>
                    <a:lnTo>
                      <a:pt x="30" y="26"/>
                    </a:lnTo>
                    <a:lnTo>
                      <a:pt x="32" y="32"/>
                    </a:lnTo>
                    <a:lnTo>
                      <a:pt x="34" y="36"/>
                    </a:lnTo>
                    <a:lnTo>
                      <a:pt x="36" y="42"/>
                    </a:lnTo>
                    <a:lnTo>
                      <a:pt x="34" y="46"/>
                    </a:lnTo>
                    <a:lnTo>
                      <a:pt x="34" y="52"/>
                    </a:lnTo>
                    <a:lnTo>
                      <a:pt x="32" y="56"/>
                    </a:lnTo>
                    <a:lnTo>
                      <a:pt x="28" y="58"/>
                    </a:lnTo>
                    <a:lnTo>
                      <a:pt x="26" y="62"/>
                    </a:lnTo>
                    <a:lnTo>
                      <a:pt x="22" y="64"/>
                    </a:lnTo>
                    <a:lnTo>
                      <a:pt x="16" y="66"/>
                    </a:lnTo>
                    <a:lnTo>
                      <a:pt x="10" y="66"/>
                    </a:lnTo>
                    <a:lnTo>
                      <a:pt x="6" y="66"/>
                    </a:lnTo>
                    <a:lnTo>
                      <a:pt x="2" y="64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2" y="58"/>
                    </a:lnTo>
                    <a:lnTo>
                      <a:pt x="2" y="56"/>
                    </a:lnTo>
                    <a:lnTo>
                      <a:pt x="4" y="56"/>
                    </a:lnTo>
                    <a:lnTo>
                      <a:pt x="6" y="56"/>
                    </a:lnTo>
                    <a:lnTo>
                      <a:pt x="6" y="56"/>
                    </a:lnTo>
                    <a:lnTo>
                      <a:pt x="8" y="58"/>
                    </a:lnTo>
                    <a:lnTo>
                      <a:pt x="10" y="58"/>
                    </a:lnTo>
                    <a:lnTo>
                      <a:pt x="12" y="60"/>
                    </a:lnTo>
                    <a:lnTo>
                      <a:pt x="16" y="60"/>
                    </a:lnTo>
                    <a:lnTo>
                      <a:pt x="22" y="60"/>
                    </a:lnTo>
                    <a:lnTo>
                      <a:pt x="26" y="56"/>
                    </a:lnTo>
                    <a:lnTo>
                      <a:pt x="28" y="52"/>
                    </a:lnTo>
                    <a:lnTo>
                      <a:pt x="30" y="46"/>
                    </a:lnTo>
                    <a:lnTo>
                      <a:pt x="28" y="42"/>
                    </a:lnTo>
                    <a:lnTo>
                      <a:pt x="26" y="36"/>
                    </a:lnTo>
                    <a:lnTo>
                      <a:pt x="22" y="32"/>
                    </a:lnTo>
                    <a:lnTo>
                      <a:pt x="16" y="28"/>
                    </a:lnTo>
                    <a:lnTo>
                      <a:pt x="10" y="26"/>
                    </a:lnTo>
                    <a:lnTo>
                      <a:pt x="2" y="26"/>
                    </a:lnTo>
                    <a:lnTo>
                      <a:pt x="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62" name="Freeform 2930"/>
              <p:cNvSpPr>
                <a:spLocks noEditPoints="1"/>
              </p:cNvSpPr>
              <p:nvPr/>
            </p:nvSpPr>
            <p:spPr bwMode="auto">
              <a:xfrm>
                <a:off x="3902" y="3014"/>
                <a:ext cx="40" cy="66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0" y="24"/>
                  </a:cxn>
                  <a:cxn ang="0">
                    <a:pos x="2" y="14"/>
                  </a:cxn>
                  <a:cxn ang="0">
                    <a:pos x="6" y="8"/>
                  </a:cxn>
                  <a:cxn ang="0">
                    <a:pos x="10" y="2"/>
                  </a:cxn>
                  <a:cxn ang="0">
                    <a:pos x="16" y="0"/>
                  </a:cxn>
                  <a:cxn ang="0">
                    <a:pos x="20" y="0"/>
                  </a:cxn>
                  <a:cxn ang="0">
                    <a:pos x="24" y="0"/>
                  </a:cxn>
                  <a:cxn ang="0">
                    <a:pos x="28" y="4"/>
                  </a:cxn>
                  <a:cxn ang="0">
                    <a:pos x="32" y="8"/>
                  </a:cxn>
                  <a:cxn ang="0">
                    <a:pos x="36" y="14"/>
                  </a:cxn>
                  <a:cxn ang="0">
                    <a:pos x="38" y="22"/>
                  </a:cxn>
                  <a:cxn ang="0">
                    <a:pos x="40" y="32"/>
                  </a:cxn>
                  <a:cxn ang="0">
                    <a:pos x="38" y="42"/>
                  </a:cxn>
                  <a:cxn ang="0">
                    <a:pos x="36" y="52"/>
                  </a:cxn>
                  <a:cxn ang="0">
                    <a:pos x="32" y="58"/>
                  </a:cxn>
                  <a:cxn ang="0">
                    <a:pos x="28" y="62"/>
                  </a:cxn>
                  <a:cxn ang="0">
                    <a:pos x="24" y="64"/>
                  </a:cxn>
                  <a:cxn ang="0">
                    <a:pos x="18" y="66"/>
                  </a:cxn>
                  <a:cxn ang="0">
                    <a:pos x="14" y="64"/>
                  </a:cxn>
                  <a:cxn ang="0">
                    <a:pos x="8" y="62"/>
                  </a:cxn>
                  <a:cxn ang="0">
                    <a:pos x="4" y="56"/>
                  </a:cxn>
                  <a:cxn ang="0">
                    <a:pos x="2" y="48"/>
                  </a:cxn>
                  <a:cxn ang="0">
                    <a:pos x="0" y="42"/>
                  </a:cxn>
                  <a:cxn ang="0">
                    <a:pos x="0" y="34"/>
                  </a:cxn>
                  <a:cxn ang="0">
                    <a:pos x="8" y="34"/>
                  </a:cxn>
                  <a:cxn ang="0">
                    <a:pos x="10" y="46"/>
                  </a:cxn>
                  <a:cxn ang="0">
                    <a:pos x="12" y="56"/>
                  </a:cxn>
                  <a:cxn ang="0">
                    <a:pos x="14" y="60"/>
                  </a:cxn>
                  <a:cxn ang="0">
                    <a:pos x="16" y="62"/>
                  </a:cxn>
                  <a:cxn ang="0">
                    <a:pos x="20" y="62"/>
                  </a:cxn>
                  <a:cxn ang="0">
                    <a:pos x="22" y="62"/>
                  </a:cxn>
                  <a:cxn ang="0">
                    <a:pos x="24" y="60"/>
                  </a:cxn>
                  <a:cxn ang="0">
                    <a:pos x="26" y="58"/>
                  </a:cxn>
                  <a:cxn ang="0">
                    <a:pos x="28" y="52"/>
                  </a:cxn>
                  <a:cxn ang="0">
                    <a:pos x="30" y="46"/>
                  </a:cxn>
                  <a:cxn ang="0">
                    <a:pos x="30" y="40"/>
                  </a:cxn>
                  <a:cxn ang="0">
                    <a:pos x="30" y="30"/>
                  </a:cxn>
                  <a:cxn ang="0">
                    <a:pos x="30" y="20"/>
                  </a:cxn>
                  <a:cxn ang="0">
                    <a:pos x="28" y="12"/>
                  </a:cxn>
                  <a:cxn ang="0">
                    <a:pos x="26" y="8"/>
                  </a:cxn>
                  <a:cxn ang="0">
                    <a:pos x="24" y="4"/>
                  </a:cxn>
                  <a:cxn ang="0">
                    <a:pos x="22" y="4"/>
                  </a:cxn>
                  <a:cxn ang="0">
                    <a:pos x="20" y="2"/>
                  </a:cxn>
                  <a:cxn ang="0">
                    <a:pos x="16" y="4"/>
                  </a:cxn>
                  <a:cxn ang="0">
                    <a:pos x="14" y="6"/>
                  </a:cxn>
                  <a:cxn ang="0">
                    <a:pos x="12" y="10"/>
                  </a:cxn>
                  <a:cxn ang="0">
                    <a:pos x="10" y="18"/>
                  </a:cxn>
                  <a:cxn ang="0">
                    <a:pos x="8" y="26"/>
                  </a:cxn>
                  <a:cxn ang="0">
                    <a:pos x="8" y="34"/>
                  </a:cxn>
                </a:cxnLst>
                <a:rect l="0" t="0" r="r" b="b"/>
                <a:pathLst>
                  <a:path w="40" h="66">
                    <a:moveTo>
                      <a:pt x="0" y="34"/>
                    </a:moveTo>
                    <a:lnTo>
                      <a:pt x="0" y="24"/>
                    </a:lnTo>
                    <a:lnTo>
                      <a:pt x="2" y="14"/>
                    </a:lnTo>
                    <a:lnTo>
                      <a:pt x="6" y="8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28" y="4"/>
                    </a:lnTo>
                    <a:lnTo>
                      <a:pt x="32" y="8"/>
                    </a:lnTo>
                    <a:lnTo>
                      <a:pt x="36" y="14"/>
                    </a:lnTo>
                    <a:lnTo>
                      <a:pt x="38" y="22"/>
                    </a:lnTo>
                    <a:lnTo>
                      <a:pt x="40" y="32"/>
                    </a:lnTo>
                    <a:lnTo>
                      <a:pt x="38" y="42"/>
                    </a:lnTo>
                    <a:lnTo>
                      <a:pt x="36" y="52"/>
                    </a:lnTo>
                    <a:lnTo>
                      <a:pt x="32" y="58"/>
                    </a:lnTo>
                    <a:lnTo>
                      <a:pt x="28" y="62"/>
                    </a:lnTo>
                    <a:lnTo>
                      <a:pt x="24" y="64"/>
                    </a:lnTo>
                    <a:lnTo>
                      <a:pt x="18" y="66"/>
                    </a:lnTo>
                    <a:lnTo>
                      <a:pt x="14" y="64"/>
                    </a:lnTo>
                    <a:lnTo>
                      <a:pt x="8" y="62"/>
                    </a:lnTo>
                    <a:lnTo>
                      <a:pt x="4" y="56"/>
                    </a:lnTo>
                    <a:lnTo>
                      <a:pt x="2" y="48"/>
                    </a:lnTo>
                    <a:lnTo>
                      <a:pt x="0" y="42"/>
                    </a:lnTo>
                    <a:lnTo>
                      <a:pt x="0" y="34"/>
                    </a:lnTo>
                    <a:close/>
                    <a:moveTo>
                      <a:pt x="8" y="34"/>
                    </a:moveTo>
                    <a:lnTo>
                      <a:pt x="10" y="46"/>
                    </a:lnTo>
                    <a:lnTo>
                      <a:pt x="12" y="56"/>
                    </a:lnTo>
                    <a:lnTo>
                      <a:pt x="14" y="60"/>
                    </a:lnTo>
                    <a:lnTo>
                      <a:pt x="16" y="62"/>
                    </a:lnTo>
                    <a:lnTo>
                      <a:pt x="20" y="62"/>
                    </a:lnTo>
                    <a:lnTo>
                      <a:pt x="22" y="62"/>
                    </a:lnTo>
                    <a:lnTo>
                      <a:pt x="24" y="60"/>
                    </a:lnTo>
                    <a:lnTo>
                      <a:pt x="26" y="58"/>
                    </a:lnTo>
                    <a:lnTo>
                      <a:pt x="28" y="52"/>
                    </a:lnTo>
                    <a:lnTo>
                      <a:pt x="30" y="46"/>
                    </a:lnTo>
                    <a:lnTo>
                      <a:pt x="30" y="40"/>
                    </a:lnTo>
                    <a:lnTo>
                      <a:pt x="30" y="30"/>
                    </a:lnTo>
                    <a:lnTo>
                      <a:pt x="30" y="20"/>
                    </a:lnTo>
                    <a:lnTo>
                      <a:pt x="28" y="12"/>
                    </a:lnTo>
                    <a:lnTo>
                      <a:pt x="26" y="8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2"/>
                    </a:lnTo>
                    <a:lnTo>
                      <a:pt x="16" y="4"/>
                    </a:lnTo>
                    <a:lnTo>
                      <a:pt x="14" y="6"/>
                    </a:lnTo>
                    <a:lnTo>
                      <a:pt x="12" y="10"/>
                    </a:lnTo>
                    <a:lnTo>
                      <a:pt x="10" y="18"/>
                    </a:lnTo>
                    <a:lnTo>
                      <a:pt x="8" y="26"/>
                    </a:lnTo>
                    <a:lnTo>
                      <a:pt x="8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63" name="Line 2931"/>
              <p:cNvSpPr>
                <a:spLocks noChangeShapeType="1"/>
              </p:cNvSpPr>
              <p:nvPr/>
            </p:nvSpPr>
            <p:spPr bwMode="auto">
              <a:xfrm flipH="1" flipV="1">
                <a:off x="3778" y="3158"/>
                <a:ext cx="12" cy="4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64" name="Freeform 2932"/>
              <p:cNvSpPr>
                <a:spLocks noEditPoints="1"/>
              </p:cNvSpPr>
              <p:nvPr/>
            </p:nvSpPr>
            <p:spPr bwMode="auto">
              <a:xfrm>
                <a:off x="3834" y="3144"/>
                <a:ext cx="40" cy="6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2" y="22"/>
                  </a:cxn>
                  <a:cxn ang="0">
                    <a:pos x="4" y="14"/>
                  </a:cxn>
                  <a:cxn ang="0">
                    <a:pos x="8" y="8"/>
                  </a:cxn>
                  <a:cxn ang="0">
                    <a:pos x="12" y="2"/>
                  </a:cxn>
                  <a:cxn ang="0">
                    <a:pos x="16" y="0"/>
                  </a:cxn>
                  <a:cxn ang="0">
                    <a:pos x="22" y="0"/>
                  </a:cxn>
                  <a:cxn ang="0">
                    <a:pos x="26" y="0"/>
                  </a:cxn>
                  <a:cxn ang="0">
                    <a:pos x="30" y="2"/>
                  </a:cxn>
                  <a:cxn ang="0">
                    <a:pos x="34" y="6"/>
                  </a:cxn>
                  <a:cxn ang="0">
                    <a:pos x="38" y="14"/>
                  </a:cxn>
                  <a:cxn ang="0">
                    <a:pos x="40" y="22"/>
                  </a:cxn>
                  <a:cxn ang="0">
                    <a:pos x="40" y="32"/>
                  </a:cxn>
                  <a:cxn ang="0">
                    <a:pos x="40" y="42"/>
                  </a:cxn>
                  <a:cxn ang="0">
                    <a:pos x="38" y="50"/>
                  </a:cxn>
                  <a:cxn ang="0">
                    <a:pos x="34" y="58"/>
                  </a:cxn>
                  <a:cxn ang="0">
                    <a:pos x="30" y="62"/>
                  </a:cxn>
                  <a:cxn ang="0">
                    <a:pos x="26" y="64"/>
                  </a:cxn>
                  <a:cxn ang="0">
                    <a:pos x="20" y="66"/>
                  </a:cxn>
                  <a:cxn ang="0">
                    <a:pos x="16" y="64"/>
                  </a:cxn>
                  <a:cxn ang="0">
                    <a:pos x="10" y="60"/>
                  </a:cxn>
                  <a:cxn ang="0">
                    <a:pos x="6" y="54"/>
                  </a:cxn>
                  <a:cxn ang="0">
                    <a:pos x="4" y="48"/>
                  </a:cxn>
                  <a:cxn ang="0">
                    <a:pos x="2" y="40"/>
                  </a:cxn>
                  <a:cxn ang="0">
                    <a:pos x="0" y="32"/>
                  </a:cxn>
                  <a:cxn ang="0">
                    <a:pos x="10" y="34"/>
                  </a:cxn>
                  <a:cxn ang="0">
                    <a:pos x="10" y="46"/>
                  </a:cxn>
                  <a:cxn ang="0">
                    <a:pos x="14" y="56"/>
                  </a:cxn>
                  <a:cxn ang="0">
                    <a:pos x="16" y="60"/>
                  </a:cxn>
                  <a:cxn ang="0">
                    <a:pos x="18" y="62"/>
                  </a:cxn>
                  <a:cxn ang="0">
                    <a:pos x="20" y="62"/>
                  </a:cxn>
                  <a:cxn ang="0">
                    <a:pos x="24" y="62"/>
                  </a:cxn>
                  <a:cxn ang="0">
                    <a:pos x="26" y="60"/>
                  </a:cxn>
                  <a:cxn ang="0">
                    <a:pos x="28" y="58"/>
                  </a:cxn>
                  <a:cxn ang="0">
                    <a:pos x="30" y="52"/>
                  </a:cxn>
                  <a:cxn ang="0">
                    <a:pos x="30" y="46"/>
                  </a:cxn>
                  <a:cxn ang="0">
                    <a:pos x="32" y="38"/>
                  </a:cxn>
                  <a:cxn ang="0">
                    <a:pos x="32" y="30"/>
                  </a:cxn>
                  <a:cxn ang="0">
                    <a:pos x="32" y="20"/>
                  </a:cxn>
                  <a:cxn ang="0">
                    <a:pos x="30" y="12"/>
                  </a:cxn>
                  <a:cxn ang="0">
                    <a:pos x="28" y="6"/>
                  </a:cxn>
                  <a:cxn ang="0">
                    <a:pos x="26" y="4"/>
                  </a:cxn>
                  <a:cxn ang="0">
                    <a:pos x="24" y="2"/>
                  </a:cxn>
                  <a:cxn ang="0">
                    <a:pos x="20" y="2"/>
                  </a:cxn>
                  <a:cxn ang="0">
                    <a:pos x="18" y="4"/>
                  </a:cxn>
                  <a:cxn ang="0">
                    <a:pos x="16" y="6"/>
                  </a:cxn>
                  <a:cxn ang="0">
                    <a:pos x="12" y="10"/>
                  </a:cxn>
                  <a:cxn ang="0">
                    <a:pos x="12" y="18"/>
                  </a:cxn>
                  <a:cxn ang="0">
                    <a:pos x="10" y="26"/>
                  </a:cxn>
                  <a:cxn ang="0">
                    <a:pos x="10" y="34"/>
                  </a:cxn>
                </a:cxnLst>
                <a:rect l="0" t="0" r="r" b="b"/>
                <a:pathLst>
                  <a:path w="40" h="66">
                    <a:moveTo>
                      <a:pt x="0" y="32"/>
                    </a:moveTo>
                    <a:lnTo>
                      <a:pt x="2" y="22"/>
                    </a:lnTo>
                    <a:lnTo>
                      <a:pt x="4" y="14"/>
                    </a:lnTo>
                    <a:lnTo>
                      <a:pt x="8" y="8"/>
                    </a:lnTo>
                    <a:lnTo>
                      <a:pt x="12" y="2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6" y="0"/>
                    </a:lnTo>
                    <a:lnTo>
                      <a:pt x="30" y="2"/>
                    </a:lnTo>
                    <a:lnTo>
                      <a:pt x="34" y="6"/>
                    </a:lnTo>
                    <a:lnTo>
                      <a:pt x="38" y="14"/>
                    </a:lnTo>
                    <a:lnTo>
                      <a:pt x="40" y="22"/>
                    </a:lnTo>
                    <a:lnTo>
                      <a:pt x="40" y="32"/>
                    </a:lnTo>
                    <a:lnTo>
                      <a:pt x="40" y="42"/>
                    </a:lnTo>
                    <a:lnTo>
                      <a:pt x="38" y="50"/>
                    </a:lnTo>
                    <a:lnTo>
                      <a:pt x="34" y="58"/>
                    </a:lnTo>
                    <a:lnTo>
                      <a:pt x="30" y="62"/>
                    </a:lnTo>
                    <a:lnTo>
                      <a:pt x="26" y="64"/>
                    </a:lnTo>
                    <a:lnTo>
                      <a:pt x="20" y="66"/>
                    </a:lnTo>
                    <a:lnTo>
                      <a:pt x="16" y="64"/>
                    </a:lnTo>
                    <a:lnTo>
                      <a:pt x="10" y="60"/>
                    </a:lnTo>
                    <a:lnTo>
                      <a:pt x="6" y="54"/>
                    </a:lnTo>
                    <a:lnTo>
                      <a:pt x="4" y="48"/>
                    </a:lnTo>
                    <a:lnTo>
                      <a:pt x="2" y="40"/>
                    </a:lnTo>
                    <a:lnTo>
                      <a:pt x="0" y="32"/>
                    </a:lnTo>
                    <a:close/>
                    <a:moveTo>
                      <a:pt x="10" y="34"/>
                    </a:moveTo>
                    <a:lnTo>
                      <a:pt x="10" y="46"/>
                    </a:lnTo>
                    <a:lnTo>
                      <a:pt x="14" y="56"/>
                    </a:lnTo>
                    <a:lnTo>
                      <a:pt x="16" y="60"/>
                    </a:lnTo>
                    <a:lnTo>
                      <a:pt x="18" y="62"/>
                    </a:lnTo>
                    <a:lnTo>
                      <a:pt x="20" y="62"/>
                    </a:lnTo>
                    <a:lnTo>
                      <a:pt x="24" y="62"/>
                    </a:lnTo>
                    <a:lnTo>
                      <a:pt x="26" y="60"/>
                    </a:lnTo>
                    <a:lnTo>
                      <a:pt x="28" y="58"/>
                    </a:lnTo>
                    <a:lnTo>
                      <a:pt x="30" y="52"/>
                    </a:lnTo>
                    <a:lnTo>
                      <a:pt x="30" y="46"/>
                    </a:lnTo>
                    <a:lnTo>
                      <a:pt x="32" y="38"/>
                    </a:lnTo>
                    <a:lnTo>
                      <a:pt x="32" y="30"/>
                    </a:lnTo>
                    <a:lnTo>
                      <a:pt x="32" y="20"/>
                    </a:lnTo>
                    <a:lnTo>
                      <a:pt x="30" y="12"/>
                    </a:lnTo>
                    <a:lnTo>
                      <a:pt x="28" y="6"/>
                    </a:lnTo>
                    <a:lnTo>
                      <a:pt x="26" y="4"/>
                    </a:lnTo>
                    <a:lnTo>
                      <a:pt x="24" y="2"/>
                    </a:lnTo>
                    <a:lnTo>
                      <a:pt x="20" y="2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2" y="10"/>
                    </a:lnTo>
                    <a:lnTo>
                      <a:pt x="12" y="18"/>
                    </a:lnTo>
                    <a:lnTo>
                      <a:pt x="10" y="26"/>
                    </a:lnTo>
                    <a:lnTo>
                      <a:pt x="1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65" name="Line 2933"/>
              <p:cNvSpPr>
                <a:spLocks noChangeShapeType="1"/>
              </p:cNvSpPr>
              <p:nvPr/>
            </p:nvSpPr>
            <p:spPr bwMode="auto">
              <a:xfrm flipH="1" flipV="1">
                <a:off x="3762" y="3280"/>
                <a:ext cx="12" cy="4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66" name="Rectangle 2934"/>
              <p:cNvSpPr>
                <a:spLocks noChangeArrowheads="1"/>
              </p:cNvSpPr>
              <p:nvPr/>
            </p:nvSpPr>
            <p:spPr bwMode="auto">
              <a:xfrm>
                <a:off x="3820" y="3306"/>
                <a:ext cx="48" cy="6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67" name="Freeform 2935"/>
              <p:cNvSpPr>
                <a:spLocks/>
              </p:cNvSpPr>
              <p:nvPr/>
            </p:nvSpPr>
            <p:spPr bwMode="auto">
              <a:xfrm>
                <a:off x="3884" y="3270"/>
                <a:ext cx="36" cy="64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32" y="8"/>
                  </a:cxn>
                  <a:cxn ang="0">
                    <a:pos x="14" y="8"/>
                  </a:cxn>
                  <a:cxn ang="0">
                    <a:pos x="10" y="16"/>
                  </a:cxn>
                  <a:cxn ang="0">
                    <a:pos x="18" y="18"/>
                  </a:cxn>
                  <a:cxn ang="0">
                    <a:pos x="24" y="22"/>
                  </a:cxn>
                  <a:cxn ang="0">
                    <a:pos x="30" y="26"/>
                  </a:cxn>
                  <a:cxn ang="0">
                    <a:pos x="32" y="30"/>
                  </a:cxn>
                  <a:cxn ang="0">
                    <a:pos x="34" y="36"/>
                  </a:cxn>
                  <a:cxn ang="0">
                    <a:pos x="36" y="40"/>
                  </a:cxn>
                  <a:cxn ang="0">
                    <a:pos x="34" y="46"/>
                  </a:cxn>
                  <a:cxn ang="0">
                    <a:pos x="34" y="50"/>
                  </a:cxn>
                  <a:cxn ang="0">
                    <a:pos x="30" y="54"/>
                  </a:cxn>
                  <a:cxn ang="0">
                    <a:pos x="28" y="58"/>
                  </a:cxn>
                  <a:cxn ang="0">
                    <a:pos x="26" y="60"/>
                  </a:cxn>
                  <a:cxn ang="0">
                    <a:pos x="22" y="62"/>
                  </a:cxn>
                  <a:cxn ang="0">
                    <a:pos x="16" y="64"/>
                  </a:cxn>
                  <a:cxn ang="0">
                    <a:pos x="10" y="64"/>
                  </a:cxn>
                  <a:cxn ang="0">
                    <a:pos x="6" y="64"/>
                  </a:cxn>
                  <a:cxn ang="0">
                    <a:pos x="2" y="62"/>
                  </a:cxn>
                  <a:cxn ang="0">
                    <a:pos x="0" y="60"/>
                  </a:cxn>
                  <a:cxn ang="0">
                    <a:pos x="0" y="58"/>
                  </a:cxn>
                  <a:cxn ang="0">
                    <a:pos x="0" y="58"/>
                  </a:cxn>
                  <a:cxn ang="0">
                    <a:pos x="2" y="56"/>
                  </a:cxn>
                  <a:cxn ang="0">
                    <a:pos x="2" y="56"/>
                  </a:cxn>
                  <a:cxn ang="0">
                    <a:pos x="4" y="56"/>
                  </a:cxn>
                  <a:cxn ang="0">
                    <a:pos x="6" y="56"/>
                  </a:cxn>
                  <a:cxn ang="0">
                    <a:pos x="6" y="56"/>
                  </a:cxn>
                  <a:cxn ang="0">
                    <a:pos x="8" y="56"/>
                  </a:cxn>
                  <a:cxn ang="0">
                    <a:pos x="10" y="58"/>
                  </a:cxn>
                  <a:cxn ang="0">
                    <a:pos x="12" y="60"/>
                  </a:cxn>
                  <a:cxn ang="0">
                    <a:pos x="16" y="60"/>
                  </a:cxn>
                  <a:cxn ang="0">
                    <a:pos x="20" y="58"/>
                  </a:cxn>
                  <a:cxn ang="0">
                    <a:pos x="26" y="56"/>
                  </a:cxn>
                  <a:cxn ang="0">
                    <a:pos x="28" y="52"/>
                  </a:cxn>
                  <a:cxn ang="0">
                    <a:pos x="30" y="46"/>
                  </a:cxn>
                  <a:cxn ang="0">
                    <a:pos x="28" y="40"/>
                  </a:cxn>
                  <a:cxn ang="0">
                    <a:pos x="26" y="36"/>
                  </a:cxn>
                  <a:cxn ang="0">
                    <a:pos x="22" y="30"/>
                  </a:cxn>
                  <a:cxn ang="0">
                    <a:pos x="16" y="28"/>
                  </a:cxn>
                  <a:cxn ang="0">
                    <a:pos x="10" y="26"/>
                  </a:cxn>
                  <a:cxn ang="0">
                    <a:pos x="2" y="24"/>
                  </a:cxn>
                  <a:cxn ang="0">
                    <a:pos x="14" y="0"/>
                  </a:cxn>
                  <a:cxn ang="0">
                    <a:pos x="36" y="0"/>
                  </a:cxn>
                </a:cxnLst>
                <a:rect l="0" t="0" r="r" b="b"/>
                <a:pathLst>
                  <a:path w="36" h="64">
                    <a:moveTo>
                      <a:pt x="36" y="0"/>
                    </a:moveTo>
                    <a:lnTo>
                      <a:pt x="32" y="8"/>
                    </a:lnTo>
                    <a:lnTo>
                      <a:pt x="14" y="8"/>
                    </a:lnTo>
                    <a:lnTo>
                      <a:pt x="10" y="16"/>
                    </a:lnTo>
                    <a:lnTo>
                      <a:pt x="18" y="18"/>
                    </a:lnTo>
                    <a:lnTo>
                      <a:pt x="24" y="22"/>
                    </a:lnTo>
                    <a:lnTo>
                      <a:pt x="30" y="26"/>
                    </a:lnTo>
                    <a:lnTo>
                      <a:pt x="32" y="30"/>
                    </a:lnTo>
                    <a:lnTo>
                      <a:pt x="34" y="36"/>
                    </a:lnTo>
                    <a:lnTo>
                      <a:pt x="36" y="40"/>
                    </a:lnTo>
                    <a:lnTo>
                      <a:pt x="34" y="46"/>
                    </a:lnTo>
                    <a:lnTo>
                      <a:pt x="34" y="50"/>
                    </a:lnTo>
                    <a:lnTo>
                      <a:pt x="30" y="54"/>
                    </a:lnTo>
                    <a:lnTo>
                      <a:pt x="28" y="58"/>
                    </a:lnTo>
                    <a:lnTo>
                      <a:pt x="26" y="60"/>
                    </a:lnTo>
                    <a:lnTo>
                      <a:pt x="22" y="62"/>
                    </a:lnTo>
                    <a:lnTo>
                      <a:pt x="16" y="64"/>
                    </a:lnTo>
                    <a:lnTo>
                      <a:pt x="10" y="64"/>
                    </a:lnTo>
                    <a:lnTo>
                      <a:pt x="6" y="64"/>
                    </a:lnTo>
                    <a:lnTo>
                      <a:pt x="2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8"/>
                    </a:lnTo>
                    <a:lnTo>
                      <a:pt x="2" y="56"/>
                    </a:lnTo>
                    <a:lnTo>
                      <a:pt x="2" y="56"/>
                    </a:lnTo>
                    <a:lnTo>
                      <a:pt x="4" y="56"/>
                    </a:lnTo>
                    <a:lnTo>
                      <a:pt x="6" y="56"/>
                    </a:lnTo>
                    <a:lnTo>
                      <a:pt x="6" y="56"/>
                    </a:lnTo>
                    <a:lnTo>
                      <a:pt x="8" y="56"/>
                    </a:lnTo>
                    <a:lnTo>
                      <a:pt x="10" y="58"/>
                    </a:lnTo>
                    <a:lnTo>
                      <a:pt x="12" y="60"/>
                    </a:lnTo>
                    <a:lnTo>
                      <a:pt x="16" y="60"/>
                    </a:lnTo>
                    <a:lnTo>
                      <a:pt x="20" y="58"/>
                    </a:lnTo>
                    <a:lnTo>
                      <a:pt x="26" y="56"/>
                    </a:lnTo>
                    <a:lnTo>
                      <a:pt x="28" y="52"/>
                    </a:lnTo>
                    <a:lnTo>
                      <a:pt x="30" y="46"/>
                    </a:lnTo>
                    <a:lnTo>
                      <a:pt x="28" y="40"/>
                    </a:lnTo>
                    <a:lnTo>
                      <a:pt x="26" y="36"/>
                    </a:lnTo>
                    <a:lnTo>
                      <a:pt x="22" y="30"/>
                    </a:lnTo>
                    <a:lnTo>
                      <a:pt x="16" y="28"/>
                    </a:lnTo>
                    <a:lnTo>
                      <a:pt x="10" y="26"/>
                    </a:lnTo>
                    <a:lnTo>
                      <a:pt x="2" y="24"/>
                    </a:lnTo>
                    <a:lnTo>
                      <a:pt x="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68" name="Freeform 2936"/>
              <p:cNvSpPr>
                <a:spLocks noEditPoints="1"/>
              </p:cNvSpPr>
              <p:nvPr/>
            </p:nvSpPr>
            <p:spPr bwMode="auto">
              <a:xfrm>
                <a:off x="3932" y="3268"/>
                <a:ext cx="40" cy="66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0" y="24"/>
                  </a:cxn>
                  <a:cxn ang="0">
                    <a:pos x="2" y="16"/>
                  </a:cxn>
                  <a:cxn ang="0">
                    <a:pos x="6" y="8"/>
                  </a:cxn>
                  <a:cxn ang="0">
                    <a:pos x="10" y="4"/>
                  </a:cxn>
                  <a:cxn ang="0">
                    <a:pos x="16" y="2"/>
                  </a:cxn>
                  <a:cxn ang="0">
                    <a:pos x="20" y="0"/>
                  </a:cxn>
                  <a:cxn ang="0">
                    <a:pos x="24" y="2"/>
                  </a:cxn>
                  <a:cxn ang="0">
                    <a:pos x="28" y="4"/>
                  </a:cxn>
                  <a:cxn ang="0">
                    <a:pos x="32" y="8"/>
                  </a:cxn>
                  <a:cxn ang="0">
                    <a:pos x="36" y="16"/>
                  </a:cxn>
                  <a:cxn ang="0">
                    <a:pos x="38" y="24"/>
                  </a:cxn>
                  <a:cxn ang="0">
                    <a:pos x="40" y="34"/>
                  </a:cxn>
                  <a:cxn ang="0">
                    <a:pos x="38" y="44"/>
                  </a:cxn>
                  <a:cxn ang="0">
                    <a:pos x="36" y="52"/>
                  </a:cxn>
                  <a:cxn ang="0">
                    <a:pos x="32" y="58"/>
                  </a:cxn>
                  <a:cxn ang="0">
                    <a:pos x="28" y="64"/>
                  </a:cxn>
                  <a:cxn ang="0">
                    <a:pos x="24" y="66"/>
                  </a:cxn>
                  <a:cxn ang="0">
                    <a:pos x="18" y="66"/>
                  </a:cxn>
                  <a:cxn ang="0">
                    <a:pos x="14" y="66"/>
                  </a:cxn>
                  <a:cxn ang="0">
                    <a:pos x="8" y="62"/>
                  </a:cxn>
                  <a:cxn ang="0">
                    <a:pos x="4" y="56"/>
                  </a:cxn>
                  <a:cxn ang="0">
                    <a:pos x="2" y="50"/>
                  </a:cxn>
                  <a:cxn ang="0">
                    <a:pos x="0" y="42"/>
                  </a:cxn>
                  <a:cxn ang="0">
                    <a:pos x="0" y="34"/>
                  </a:cxn>
                  <a:cxn ang="0">
                    <a:pos x="8" y="36"/>
                  </a:cxn>
                  <a:cxn ang="0">
                    <a:pos x="8" y="48"/>
                  </a:cxn>
                  <a:cxn ang="0">
                    <a:pos x="12" y="56"/>
                  </a:cxn>
                  <a:cxn ang="0">
                    <a:pos x="14" y="60"/>
                  </a:cxn>
                  <a:cxn ang="0">
                    <a:pos x="16" y="64"/>
                  </a:cxn>
                  <a:cxn ang="0">
                    <a:pos x="20" y="64"/>
                  </a:cxn>
                  <a:cxn ang="0">
                    <a:pos x="22" y="64"/>
                  </a:cxn>
                  <a:cxn ang="0">
                    <a:pos x="24" y="62"/>
                  </a:cxn>
                  <a:cxn ang="0">
                    <a:pos x="26" y="58"/>
                  </a:cxn>
                  <a:cxn ang="0">
                    <a:pos x="28" y="54"/>
                  </a:cxn>
                  <a:cxn ang="0">
                    <a:pos x="30" y="48"/>
                  </a:cxn>
                  <a:cxn ang="0">
                    <a:pos x="30" y="40"/>
                  </a:cxn>
                  <a:cxn ang="0">
                    <a:pos x="30" y="32"/>
                  </a:cxn>
                  <a:cxn ang="0">
                    <a:pos x="30" y="22"/>
                  </a:cxn>
                  <a:cxn ang="0">
                    <a:pos x="28" y="14"/>
                  </a:cxn>
                  <a:cxn ang="0">
                    <a:pos x="26" y="8"/>
                  </a:cxn>
                  <a:cxn ang="0">
                    <a:pos x="24" y="6"/>
                  </a:cxn>
                  <a:cxn ang="0">
                    <a:pos x="22" y="4"/>
                  </a:cxn>
                  <a:cxn ang="0">
                    <a:pos x="20" y="4"/>
                  </a:cxn>
                  <a:cxn ang="0">
                    <a:pos x="16" y="4"/>
                  </a:cxn>
                  <a:cxn ang="0">
                    <a:pos x="14" y="6"/>
                  </a:cxn>
                  <a:cxn ang="0">
                    <a:pos x="12" y="12"/>
                  </a:cxn>
                  <a:cxn ang="0">
                    <a:pos x="10" y="20"/>
                  </a:cxn>
                  <a:cxn ang="0">
                    <a:pos x="8" y="28"/>
                  </a:cxn>
                  <a:cxn ang="0">
                    <a:pos x="8" y="36"/>
                  </a:cxn>
                </a:cxnLst>
                <a:rect l="0" t="0" r="r" b="b"/>
                <a:pathLst>
                  <a:path w="40" h="66">
                    <a:moveTo>
                      <a:pt x="0" y="34"/>
                    </a:moveTo>
                    <a:lnTo>
                      <a:pt x="0" y="24"/>
                    </a:lnTo>
                    <a:lnTo>
                      <a:pt x="2" y="16"/>
                    </a:lnTo>
                    <a:lnTo>
                      <a:pt x="6" y="8"/>
                    </a:lnTo>
                    <a:lnTo>
                      <a:pt x="10" y="4"/>
                    </a:lnTo>
                    <a:lnTo>
                      <a:pt x="16" y="2"/>
                    </a:lnTo>
                    <a:lnTo>
                      <a:pt x="20" y="0"/>
                    </a:lnTo>
                    <a:lnTo>
                      <a:pt x="24" y="2"/>
                    </a:lnTo>
                    <a:lnTo>
                      <a:pt x="28" y="4"/>
                    </a:lnTo>
                    <a:lnTo>
                      <a:pt x="32" y="8"/>
                    </a:lnTo>
                    <a:lnTo>
                      <a:pt x="36" y="16"/>
                    </a:lnTo>
                    <a:lnTo>
                      <a:pt x="38" y="24"/>
                    </a:lnTo>
                    <a:lnTo>
                      <a:pt x="40" y="34"/>
                    </a:lnTo>
                    <a:lnTo>
                      <a:pt x="38" y="44"/>
                    </a:lnTo>
                    <a:lnTo>
                      <a:pt x="36" y="52"/>
                    </a:lnTo>
                    <a:lnTo>
                      <a:pt x="32" y="58"/>
                    </a:lnTo>
                    <a:lnTo>
                      <a:pt x="28" y="64"/>
                    </a:lnTo>
                    <a:lnTo>
                      <a:pt x="24" y="66"/>
                    </a:lnTo>
                    <a:lnTo>
                      <a:pt x="18" y="66"/>
                    </a:lnTo>
                    <a:lnTo>
                      <a:pt x="14" y="66"/>
                    </a:lnTo>
                    <a:lnTo>
                      <a:pt x="8" y="62"/>
                    </a:lnTo>
                    <a:lnTo>
                      <a:pt x="4" y="56"/>
                    </a:lnTo>
                    <a:lnTo>
                      <a:pt x="2" y="50"/>
                    </a:lnTo>
                    <a:lnTo>
                      <a:pt x="0" y="42"/>
                    </a:lnTo>
                    <a:lnTo>
                      <a:pt x="0" y="34"/>
                    </a:lnTo>
                    <a:close/>
                    <a:moveTo>
                      <a:pt x="8" y="36"/>
                    </a:moveTo>
                    <a:lnTo>
                      <a:pt x="8" y="48"/>
                    </a:lnTo>
                    <a:lnTo>
                      <a:pt x="12" y="56"/>
                    </a:lnTo>
                    <a:lnTo>
                      <a:pt x="14" y="60"/>
                    </a:lnTo>
                    <a:lnTo>
                      <a:pt x="16" y="64"/>
                    </a:lnTo>
                    <a:lnTo>
                      <a:pt x="20" y="64"/>
                    </a:lnTo>
                    <a:lnTo>
                      <a:pt x="22" y="64"/>
                    </a:lnTo>
                    <a:lnTo>
                      <a:pt x="24" y="62"/>
                    </a:lnTo>
                    <a:lnTo>
                      <a:pt x="26" y="58"/>
                    </a:lnTo>
                    <a:lnTo>
                      <a:pt x="28" y="54"/>
                    </a:lnTo>
                    <a:lnTo>
                      <a:pt x="30" y="48"/>
                    </a:lnTo>
                    <a:lnTo>
                      <a:pt x="30" y="40"/>
                    </a:lnTo>
                    <a:lnTo>
                      <a:pt x="30" y="32"/>
                    </a:lnTo>
                    <a:lnTo>
                      <a:pt x="30" y="22"/>
                    </a:lnTo>
                    <a:lnTo>
                      <a:pt x="28" y="14"/>
                    </a:lnTo>
                    <a:lnTo>
                      <a:pt x="26" y="8"/>
                    </a:lnTo>
                    <a:lnTo>
                      <a:pt x="24" y="6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6" y="4"/>
                    </a:lnTo>
                    <a:lnTo>
                      <a:pt x="14" y="6"/>
                    </a:lnTo>
                    <a:lnTo>
                      <a:pt x="12" y="12"/>
                    </a:lnTo>
                    <a:lnTo>
                      <a:pt x="10" y="20"/>
                    </a:lnTo>
                    <a:lnTo>
                      <a:pt x="8" y="28"/>
                    </a:lnTo>
                    <a:lnTo>
                      <a:pt x="8" y="3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69" name="Line 2937"/>
              <p:cNvSpPr>
                <a:spLocks noChangeShapeType="1"/>
              </p:cNvSpPr>
              <p:nvPr/>
            </p:nvSpPr>
            <p:spPr bwMode="auto">
              <a:xfrm flipH="1" flipV="1">
                <a:off x="3744" y="3398"/>
                <a:ext cx="12" cy="6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70" name="Rectangle 2938"/>
              <p:cNvSpPr>
                <a:spLocks noChangeArrowheads="1"/>
              </p:cNvSpPr>
              <p:nvPr/>
            </p:nvSpPr>
            <p:spPr bwMode="auto">
              <a:xfrm>
                <a:off x="3802" y="3428"/>
                <a:ext cx="50" cy="4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71" name="Freeform 2939"/>
              <p:cNvSpPr>
                <a:spLocks/>
              </p:cNvSpPr>
              <p:nvPr/>
            </p:nvSpPr>
            <p:spPr bwMode="auto">
              <a:xfrm>
                <a:off x="3874" y="3390"/>
                <a:ext cx="24" cy="64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14" y="0"/>
                  </a:cxn>
                  <a:cxn ang="0">
                    <a:pos x="16" y="0"/>
                  </a:cxn>
                  <a:cxn ang="0">
                    <a:pos x="16" y="54"/>
                  </a:cxn>
                  <a:cxn ang="0">
                    <a:pos x="16" y="58"/>
                  </a:cxn>
                  <a:cxn ang="0">
                    <a:pos x="16" y="60"/>
                  </a:cxn>
                  <a:cxn ang="0">
                    <a:pos x="18" y="62"/>
                  </a:cxn>
                  <a:cxn ang="0">
                    <a:pos x="18" y="62"/>
                  </a:cxn>
                  <a:cxn ang="0">
                    <a:pos x="20" y="64"/>
                  </a:cxn>
                  <a:cxn ang="0">
                    <a:pos x="24" y="64"/>
                  </a:cxn>
                  <a:cxn ang="0">
                    <a:pos x="24" y="64"/>
                  </a:cxn>
                  <a:cxn ang="0">
                    <a:pos x="0" y="64"/>
                  </a:cxn>
                  <a:cxn ang="0">
                    <a:pos x="0" y="64"/>
                  </a:cxn>
                  <a:cxn ang="0">
                    <a:pos x="4" y="64"/>
                  </a:cxn>
                  <a:cxn ang="0">
                    <a:pos x="6" y="62"/>
                  </a:cxn>
                  <a:cxn ang="0">
                    <a:pos x="6" y="62"/>
                  </a:cxn>
                  <a:cxn ang="0">
                    <a:pos x="8" y="60"/>
                  </a:cxn>
                  <a:cxn ang="0">
                    <a:pos x="8" y="58"/>
                  </a:cxn>
                  <a:cxn ang="0">
                    <a:pos x="8" y="54"/>
                  </a:cxn>
                  <a:cxn ang="0">
                    <a:pos x="8" y="18"/>
                  </a:cxn>
                  <a:cxn ang="0">
                    <a:pos x="8" y="12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6" y="6"/>
                  </a:cxn>
                  <a:cxn ang="0">
                    <a:pos x="6" y="6"/>
                  </a:cxn>
                  <a:cxn ang="0">
                    <a:pos x="4" y="6"/>
                  </a:cxn>
                  <a:cxn ang="0">
                    <a:pos x="2" y="6"/>
                  </a:cxn>
                  <a:cxn ang="0">
                    <a:pos x="0" y="8"/>
                  </a:cxn>
                  <a:cxn ang="0">
                    <a:pos x="0" y="6"/>
                  </a:cxn>
                </a:cxnLst>
                <a:rect l="0" t="0" r="r" b="b"/>
                <a:pathLst>
                  <a:path w="24" h="64">
                    <a:moveTo>
                      <a:pt x="0" y="6"/>
                    </a:moveTo>
                    <a:lnTo>
                      <a:pt x="14" y="0"/>
                    </a:lnTo>
                    <a:lnTo>
                      <a:pt x="16" y="0"/>
                    </a:lnTo>
                    <a:lnTo>
                      <a:pt x="16" y="54"/>
                    </a:lnTo>
                    <a:lnTo>
                      <a:pt x="16" y="58"/>
                    </a:lnTo>
                    <a:lnTo>
                      <a:pt x="16" y="60"/>
                    </a:lnTo>
                    <a:lnTo>
                      <a:pt x="18" y="62"/>
                    </a:lnTo>
                    <a:lnTo>
                      <a:pt x="18" y="62"/>
                    </a:lnTo>
                    <a:lnTo>
                      <a:pt x="20" y="64"/>
                    </a:lnTo>
                    <a:lnTo>
                      <a:pt x="24" y="64"/>
                    </a:lnTo>
                    <a:lnTo>
                      <a:pt x="24" y="64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4" y="64"/>
                    </a:lnTo>
                    <a:lnTo>
                      <a:pt x="6" y="62"/>
                    </a:lnTo>
                    <a:lnTo>
                      <a:pt x="6" y="62"/>
                    </a:lnTo>
                    <a:lnTo>
                      <a:pt x="8" y="60"/>
                    </a:lnTo>
                    <a:lnTo>
                      <a:pt x="8" y="58"/>
                    </a:lnTo>
                    <a:lnTo>
                      <a:pt x="8" y="54"/>
                    </a:lnTo>
                    <a:lnTo>
                      <a:pt x="8" y="18"/>
                    </a:lnTo>
                    <a:lnTo>
                      <a:pt x="8" y="12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72" name="Freeform 2940"/>
              <p:cNvSpPr>
                <a:spLocks noEditPoints="1"/>
              </p:cNvSpPr>
              <p:nvPr/>
            </p:nvSpPr>
            <p:spPr bwMode="auto">
              <a:xfrm>
                <a:off x="3914" y="3390"/>
                <a:ext cx="40" cy="6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0" y="22"/>
                  </a:cxn>
                  <a:cxn ang="0">
                    <a:pos x="4" y="14"/>
                  </a:cxn>
                  <a:cxn ang="0">
                    <a:pos x="6" y="8"/>
                  </a:cxn>
                  <a:cxn ang="0">
                    <a:pos x="12" y="2"/>
                  </a:cxn>
                  <a:cxn ang="0">
                    <a:pos x="16" y="0"/>
                  </a:cxn>
                  <a:cxn ang="0">
                    <a:pos x="20" y="0"/>
                  </a:cxn>
                  <a:cxn ang="0">
                    <a:pos x="24" y="0"/>
                  </a:cxn>
                  <a:cxn ang="0">
                    <a:pos x="30" y="2"/>
                  </a:cxn>
                  <a:cxn ang="0">
                    <a:pos x="32" y="6"/>
                  </a:cxn>
                  <a:cxn ang="0">
                    <a:pos x="36" y="14"/>
                  </a:cxn>
                  <a:cxn ang="0">
                    <a:pos x="40" y="22"/>
                  </a:cxn>
                  <a:cxn ang="0">
                    <a:pos x="40" y="32"/>
                  </a:cxn>
                  <a:cxn ang="0">
                    <a:pos x="40" y="42"/>
                  </a:cxn>
                  <a:cxn ang="0">
                    <a:pos x="36" y="50"/>
                  </a:cxn>
                  <a:cxn ang="0">
                    <a:pos x="34" y="58"/>
                  </a:cxn>
                  <a:cxn ang="0">
                    <a:pos x="30" y="62"/>
                  </a:cxn>
                  <a:cxn ang="0">
                    <a:pos x="24" y="64"/>
                  </a:cxn>
                  <a:cxn ang="0">
                    <a:pos x="20" y="66"/>
                  </a:cxn>
                  <a:cxn ang="0">
                    <a:pos x="14" y="64"/>
                  </a:cxn>
                  <a:cxn ang="0">
                    <a:pos x="10" y="60"/>
                  </a:cxn>
                  <a:cxn ang="0">
                    <a:pos x="6" y="54"/>
                  </a:cxn>
                  <a:cxn ang="0">
                    <a:pos x="2" y="48"/>
                  </a:cxn>
                  <a:cxn ang="0">
                    <a:pos x="0" y="40"/>
                  </a:cxn>
                  <a:cxn ang="0">
                    <a:pos x="0" y="32"/>
                  </a:cxn>
                  <a:cxn ang="0">
                    <a:pos x="10" y="34"/>
                  </a:cxn>
                  <a:cxn ang="0">
                    <a:pos x="10" y="46"/>
                  </a:cxn>
                  <a:cxn ang="0">
                    <a:pos x="12" y="56"/>
                  </a:cxn>
                  <a:cxn ang="0">
                    <a:pos x="14" y="60"/>
                  </a:cxn>
                  <a:cxn ang="0">
                    <a:pos x="16" y="62"/>
                  </a:cxn>
                  <a:cxn ang="0">
                    <a:pos x="20" y="62"/>
                  </a:cxn>
                  <a:cxn ang="0">
                    <a:pos x="22" y="62"/>
                  </a:cxn>
                  <a:cxn ang="0">
                    <a:pos x="24" y="60"/>
                  </a:cxn>
                  <a:cxn ang="0">
                    <a:pos x="28" y="58"/>
                  </a:cxn>
                  <a:cxn ang="0">
                    <a:pos x="28" y="52"/>
                  </a:cxn>
                  <a:cxn ang="0">
                    <a:pos x="30" y="46"/>
                  </a:cxn>
                  <a:cxn ang="0">
                    <a:pos x="30" y="38"/>
                  </a:cxn>
                  <a:cxn ang="0">
                    <a:pos x="32" y="30"/>
                  </a:cxn>
                  <a:cxn ang="0">
                    <a:pos x="30" y="20"/>
                  </a:cxn>
                  <a:cxn ang="0">
                    <a:pos x="28" y="12"/>
                  </a:cxn>
                  <a:cxn ang="0">
                    <a:pos x="28" y="6"/>
                  </a:cxn>
                  <a:cxn ang="0">
                    <a:pos x="24" y="4"/>
                  </a:cxn>
                  <a:cxn ang="0">
                    <a:pos x="22" y="2"/>
                  </a:cxn>
                  <a:cxn ang="0">
                    <a:pos x="20" y="2"/>
                  </a:cxn>
                  <a:cxn ang="0">
                    <a:pos x="18" y="4"/>
                  </a:cxn>
                  <a:cxn ang="0">
                    <a:pos x="14" y="6"/>
                  </a:cxn>
                  <a:cxn ang="0">
                    <a:pos x="12" y="10"/>
                  </a:cxn>
                  <a:cxn ang="0">
                    <a:pos x="10" y="18"/>
                  </a:cxn>
                  <a:cxn ang="0">
                    <a:pos x="10" y="26"/>
                  </a:cxn>
                  <a:cxn ang="0">
                    <a:pos x="10" y="34"/>
                  </a:cxn>
                </a:cxnLst>
                <a:rect l="0" t="0" r="r" b="b"/>
                <a:pathLst>
                  <a:path w="40" h="66">
                    <a:moveTo>
                      <a:pt x="0" y="32"/>
                    </a:moveTo>
                    <a:lnTo>
                      <a:pt x="0" y="22"/>
                    </a:lnTo>
                    <a:lnTo>
                      <a:pt x="4" y="14"/>
                    </a:lnTo>
                    <a:lnTo>
                      <a:pt x="6" y="8"/>
                    </a:lnTo>
                    <a:lnTo>
                      <a:pt x="12" y="2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2" y="6"/>
                    </a:lnTo>
                    <a:lnTo>
                      <a:pt x="36" y="14"/>
                    </a:lnTo>
                    <a:lnTo>
                      <a:pt x="40" y="22"/>
                    </a:lnTo>
                    <a:lnTo>
                      <a:pt x="40" y="32"/>
                    </a:lnTo>
                    <a:lnTo>
                      <a:pt x="40" y="42"/>
                    </a:lnTo>
                    <a:lnTo>
                      <a:pt x="36" y="50"/>
                    </a:lnTo>
                    <a:lnTo>
                      <a:pt x="34" y="58"/>
                    </a:lnTo>
                    <a:lnTo>
                      <a:pt x="30" y="62"/>
                    </a:lnTo>
                    <a:lnTo>
                      <a:pt x="24" y="64"/>
                    </a:lnTo>
                    <a:lnTo>
                      <a:pt x="20" y="66"/>
                    </a:lnTo>
                    <a:lnTo>
                      <a:pt x="14" y="64"/>
                    </a:lnTo>
                    <a:lnTo>
                      <a:pt x="10" y="60"/>
                    </a:lnTo>
                    <a:lnTo>
                      <a:pt x="6" y="54"/>
                    </a:lnTo>
                    <a:lnTo>
                      <a:pt x="2" y="48"/>
                    </a:lnTo>
                    <a:lnTo>
                      <a:pt x="0" y="40"/>
                    </a:lnTo>
                    <a:lnTo>
                      <a:pt x="0" y="32"/>
                    </a:lnTo>
                    <a:close/>
                    <a:moveTo>
                      <a:pt x="10" y="34"/>
                    </a:moveTo>
                    <a:lnTo>
                      <a:pt x="10" y="46"/>
                    </a:lnTo>
                    <a:lnTo>
                      <a:pt x="12" y="56"/>
                    </a:lnTo>
                    <a:lnTo>
                      <a:pt x="14" y="60"/>
                    </a:lnTo>
                    <a:lnTo>
                      <a:pt x="16" y="62"/>
                    </a:lnTo>
                    <a:lnTo>
                      <a:pt x="20" y="62"/>
                    </a:lnTo>
                    <a:lnTo>
                      <a:pt x="22" y="62"/>
                    </a:lnTo>
                    <a:lnTo>
                      <a:pt x="24" y="60"/>
                    </a:lnTo>
                    <a:lnTo>
                      <a:pt x="28" y="58"/>
                    </a:lnTo>
                    <a:lnTo>
                      <a:pt x="28" y="52"/>
                    </a:lnTo>
                    <a:lnTo>
                      <a:pt x="30" y="46"/>
                    </a:lnTo>
                    <a:lnTo>
                      <a:pt x="30" y="38"/>
                    </a:lnTo>
                    <a:lnTo>
                      <a:pt x="32" y="30"/>
                    </a:lnTo>
                    <a:lnTo>
                      <a:pt x="30" y="20"/>
                    </a:lnTo>
                    <a:lnTo>
                      <a:pt x="28" y="12"/>
                    </a:lnTo>
                    <a:lnTo>
                      <a:pt x="28" y="6"/>
                    </a:lnTo>
                    <a:lnTo>
                      <a:pt x="24" y="4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4"/>
                    </a:lnTo>
                    <a:lnTo>
                      <a:pt x="14" y="6"/>
                    </a:lnTo>
                    <a:lnTo>
                      <a:pt x="12" y="10"/>
                    </a:lnTo>
                    <a:lnTo>
                      <a:pt x="10" y="18"/>
                    </a:lnTo>
                    <a:lnTo>
                      <a:pt x="10" y="26"/>
                    </a:lnTo>
                    <a:lnTo>
                      <a:pt x="1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73" name="Freeform 2941"/>
              <p:cNvSpPr>
                <a:spLocks noEditPoints="1"/>
              </p:cNvSpPr>
              <p:nvPr/>
            </p:nvSpPr>
            <p:spPr bwMode="auto">
              <a:xfrm>
                <a:off x="3962" y="3390"/>
                <a:ext cx="40" cy="6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0" y="22"/>
                  </a:cxn>
                  <a:cxn ang="0">
                    <a:pos x="4" y="14"/>
                  </a:cxn>
                  <a:cxn ang="0">
                    <a:pos x="6" y="8"/>
                  </a:cxn>
                  <a:cxn ang="0">
                    <a:pos x="12" y="2"/>
                  </a:cxn>
                  <a:cxn ang="0">
                    <a:pos x="16" y="0"/>
                  </a:cxn>
                  <a:cxn ang="0">
                    <a:pos x="20" y="0"/>
                  </a:cxn>
                  <a:cxn ang="0">
                    <a:pos x="24" y="0"/>
                  </a:cxn>
                  <a:cxn ang="0">
                    <a:pos x="30" y="2"/>
                  </a:cxn>
                  <a:cxn ang="0">
                    <a:pos x="32" y="6"/>
                  </a:cxn>
                  <a:cxn ang="0">
                    <a:pos x="36" y="14"/>
                  </a:cxn>
                  <a:cxn ang="0">
                    <a:pos x="40" y="22"/>
                  </a:cxn>
                  <a:cxn ang="0">
                    <a:pos x="40" y="32"/>
                  </a:cxn>
                  <a:cxn ang="0">
                    <a:pos x="40" y="42"/>
                  </a:cxn>
                  <a:cxn ang="0">
                    <a:pos x="36" y="50"/>
                  </a:cxn>
                  <a:cxn ang="0">
                    <a:pos x="34" y="58"/>
                  </a:cxn>
                  <a:cxn ang="0">
                    <a:pos x="30" y="62"/>
                  </a:cxn>
                  <a:cxn ang="0">
                    <a:pos x="24" y="64"/>
                  </a:cxn>
                  <a:cxn ang="0">
                    <a:pos x="20" y="66"/>
                  </a:cxn>
                  <a:cxn ang="0">
                    <a:pos x="14" y="64"/>
                  </a:cxn>
                  <a:cxn ang="0">
                    <a:pos x="10" y="60"/>
                  </a:cxn>
                  <a:cxn ang="0">
                    <a:pos x="6" y="54"/>
                  </a:cxn>
                  <a:cxn ang="0">
                    <a:pos x="2" y="48"/>
                  </a:cxn>
                  <a:cxn ang="0">
                    <a:pos x="0" y="40"/>
                  </a:cxn>
                  <a:cxn ang="0">
                    <a:pos x="0" y="32"/>
                  </a:cxn>
                  <a:cxn ang="0">
                    <a:pos x="10" y="34"/>
                  </a:cxn>
                  <a:cxn ang="0">
                    <a:pos x="10" y="46"/>
                  </a:cxn>
                  <a:cxn ang="0">
                    <a:pos x="12" y="56"/>
                  </a:cxn>
                  <a:cxn ang="0">
                    <a:pos x="14" y="60"/>
                  </a:cxn>
                  <a:cxn ang="0">
                    <a:pos x="16" y="62"/>
                  </a:cxn>
                  <a:cxn ang="0">
                    <a:pos x="20" y="62"/>
                  </a:cxn>
                  <a:cxn ang="0">
                    <a:pos x="22" y="62"/>
                  </a:cxn>
                  <a:cxn ang="0">
                    <a:pos x="24" y="60"/>
                  </a:cxn>
                  <a:cxn ang="0">
                    <a:pos x="28" y="58"/>
                  </a:cxn>
                  <a:cxn ang="0">
                    <a:pos x="28" y="52"/>
                  </a:cxn>
                  <a:cxn ang="0">
                    <a:pos x="30" y="46"/>
                  </a:cxn>
                  <a:cxn ang="0">
                    <a:pos x="30" y="38"/>
                  </a:cxn>
                  <a:cxn ang="0">
                    <a:pos x="32" y="30"/>
                  </a:cxn>
                  <a:cxn ang="0">
                    <a:pos x="30" y="20"/>
                  </a:cxn>
                  <a:cxn ang="0">
                    <a:pos x="28" y="12"/>
                  </a:cxn>
                  <a:cxn ang="0">
                    <a:pos x="28" y="6"/>
                  </a:cxn>
                  <a:cxn ang="0">
                    <a:pos x="24" y="4"/>
                  </a:cxn>
                  <a:cxn ang="0">
                    <a:pos x="22" y="2"/>
                  </a:cxn>
                  <a:cxn ang="0">
                    <a:pos x="20" y="2"/>
                  </a:cxn>
                  <a:cxn ang="0">
                    <a:pos x="18" y="4"/>
                  </a:cxn>
                  <a:cxn ang="0">
                    <a:pos x="14" y="6"/>
                  </a:cxn>
                  <a:cxn ang="0">
                    <a:pos x="12" y="10"/>
                  </a:cxn>
                  <a:cxn ang="0">
                    <a:pos x="10" y="18"/>
                  </a:cxn>
                  <a:cxn ang="0">
                    <a:pos x="10" y="26"/>
                  </a:cxn>
                  <a:cxn ang="0">
                    <a:pos x="10" y="34"/>
                  </a:cxn>
                </a:cxnLst>
                <a:rect l="0" t="0" r="r" b="b"/>
                <a:pathLst>
                  <a:path w="40" h="66">
                    <a:moveTo>
                      <a:pt x="0" y="32"/>
                    </a:moveTo>
                    <a:lnTo>
                      <a:pt x="0" y="22"/>
                    </a:lnTo>
                    <a:lnTo>
                      <a:pt x="4" y="14"/>
                    </a:lnTo>
                    <a:lnTo>
                      <a:pt x="6" y="8"/>
                    </a:lnTo>
                    <a:lnTo>
                      <a:pt x="12" y="2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2" y="6"/>
                    </a:lnTo>
                    <a:lnTo>
                      <a:pt x="36" y="14"/>
                    </a:lnTo>
                    <a:lnTo>
                      <a:pt x="40" y="22"/>
                    </a:lnTo>
                    <a:lnTo>
                      <a:pt x="40" y="32"/>
                    </a:lnTo>
                    <a:lnTo>
                      <a:pt x="40" y="42"/>
                    </a:lnTo>
                    <a:lnTo>
                      <a:pt x="36" y="50"/>
                    </a:lnTo>
                    <a:lnTo>
                      <a:pt x="34" y="58"/>
                    </a:lnTo>
                    <a:lnTo>
                      <a:pt x="30" y="62"/>
                    </a:lnTo>
                    <a:lnTo>
                      <a:pt x="24" y="64"/>
                    </a:lnTo>
                    <a:lnTo>
                      <a:pt x="20" y="66"/>
                    </a:lnTo>
                    <a:lnTo>
                      <a:pt x="14" y="64"/>
                    </a:lnTo>
                    <a:lnTo>
                      <a:pt x="10" y="60"/>
                    </a:lnTo>
                    <a:lnTo>
                      <a:pt x="6" y="54"/>
                    </a:lnTo>
                    <a:lnTo>
                      <a:pt x="2" y="48"/>
                    </a:lnTo>
                    <a:lnTo>
                      <a:pt x="0" y="40"/>
                    </a:lnTo>
                    <a:lnTo>
                      <a:pt x="0" y="32"/>
                    </a:lnTo>
                    <a:close/>
                    <a:moveTo>
                      <a:pt x="10" y="34"/>
                    </a:moveTo>
                    <a:lnTo>
                      <a:pt x="10" y="46"/>
                    </a:lnTo>
                    <a:lnTo>
                      <a:pt x="12" y="56"/>
                    </a:lnTo>
                    <a:lnTo>
                      <a:pt x="14" y="60"/>
                    </a:lnTo>
                    <a:lnTo>
                      <a:pt x="16" y="62"/>
                    </a:lnTo>
                    <a:lnTo>
                      <a:pt x="20" y="62"/>
                    </a:lnTo>
                    <a:lnTo>
                      <a:pt x="22" y="62"/>
                    </a:lnTo>
                    <a:lnTo>
                      <a:pt x="24" y="60"/>
                    </a:lnTo>
                    <a:lnTo>
                      <a:pt x="28" y="58"/>
                    </a:lnTo>
                    <a:lnTo>
                      <a:pt x="28" y="52"/>
                    </a:lnTo>
                    <a:lnTo>
                      <a:pt x="30" y="46"/>
                    </a:lnTo>
                    <a:lnTo>
                      <a:pt x="30" y="38"/>
                    </a:lnTo>
                    <a:lnTo>
                      <a:pt x="32" y="30"/>
                    </a:lnTo>
                    <a:lnTo>
                      <a:pt x="30" y="20"/>
                    </a:lnTo>
                    <a:lnTo>
                      <a:pt x="28" y="12"/>
                    </a:lnTo>
                    <a:lnTo>
                      <a:pt x="28" y="6"/>
                    </a:lnTo>
                    <a:lnTo>
                      <a:pt x="24" y="4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4"/>
                    </a:lnTo>
                    <a:lnTo>
                      <a:pt x="14" y="6"/>
                    </a:lnTo>
                    <a:lnTo>
                      <a:pt x="12" y="10"/>
                    </a:lnTo>
                    <a:lnTo>
                      <a:pt x="10" y="18"/>
                    </a:lnTo>
                    <a:lnTo>
                      <a:pt x="10" y="26"/>
                    </a:lnTo>
                    <a:lnTo>
                      <a:pt x="1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74" name="Freeform 2942"/>
              <p:cNvSpPr>
                <a:spLocks/>
              </p:cNvSpPr>
              <p:nvPr/>
            </p:nvSpPr>
            <p:spPr bwMode="auto">
              <a:xfrm>
                <a:off x="2836" y="2852"/>
                <a:ext cx="68" cy="22"/>
              </a:xfrm>
              <a:custGeom>
                <a:avLst/>
                <a:gdLst/>
                <a:ahLst/>
                <a:cxnLst>
                  <a:cxn ang="0">
                    <a:pos x="68" y="18"/>
                  </a:cxn>
                  <a:cxn ang="0">
                    <a:pos x="14" y="0"/>
                  </a:cxn>
                  <a:cxn ang="0">
                    <a:pos x="0" y="4"/>
                  </a:cxn>
                  <a:cxn ang="0">
                    <a:pos x="54" y="22"/>
                  </a:cxn>
                  <a:cxn ang="0">
                    <a:pos x="68" y="18"/>
                  </a:cxn>
                </a:cxnLst>
                <a:rect l="0" t="0" r="r" b="b"/>
                <a:pathLst>
                  <a:path w="68" h="22">
                    <a:moveTo>
                      <a:pt x="68" y="18"/>
                    </a:moveTo>
                    <a:lnTo>
                      <a:pt x="14" y="0"/>
                    </a:lnTo>
                    <a:lnTo>
                      <a:pt x="0" y="4"/>
                    </a:lnTo>
                    <a:lnTo>
                      <a:pt x="54" y="22"/>
                    </a:lnTo>
                    <a:lnTo>
                      <a:pt x="68" y="18"/>
                    </a:lnTo>
                    <a:close/>
                  </a:path>
                </a:pathLst>
              </a:custGeom>
              <a:solidFill>
                <a:srgbClr val="008763"/>
              </a:solidFill>
              <a:ln w="0">
                <a:solidFill>
                  <a:srgbClr val="00876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75" name="Freeform 2943"/>
              <p:cNvSpPr>
                <a:spLocks/>
              </p:cNvSpPr>
              <p:nvPr/>
            </p:nvSpPr>
            <p:spPr bwMode="auto">
              <a:xfrm>
                <a:off x="2836" y="2852"/>
                <a:ext cx="68" cy="22"/>
              </a:xfrm>
              <a:custGeom>
                <a:avLst/>
                <a:gdLst/>
                <a:ahLst/>
                <a:cxnLst>
                  <a:cxn ang="0">
                    <a:pos x="68" y="18"/>
                  </a:cxn>
                  <a:cxn ang="0">
                    <a:pos x="14" y="0"/>
                  </a:cxn>
                  <a:cxn ang="0">
                    <a:pos x="0" y="4"/>
                  </a:cxn>
                  <a:cxn ang="0">
                    <a:pos x="54" y="22"/>
                  </a:cxn>
                  <a:cxn ang="0">
                    <a:pos x="68" y="18"/>
                  </a:cxn>
                </a:cxnLst>
                <a:rect l="0" t="0" r="r" b="b"/>
                <a:pathLst>
                  <a:path w="68" h="22">
                    <a:moveTo>
                      <a:pt x="68" y="18"/>
                    </a:moveTo>
                    <a:lnTo>
                      <a:pt x="14" y="0"/>
                    </a:lnTo>
                    <a:lnTo>
                      <a:pt x="0" y="4"/>
                    </a:lnTo>
                    <a:lnTo>
                      <a:pt x="54" y="22"/>
                    </a:lnTo>
                    <a:lnTo>
                      <a:pt x="68" y="1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76" name="Freeform 2944"/>
              <p:cNvSpPr>
                <a:spLocks/>
              </p:cNvSpPr>
              <p:nvPr/>
            </p:nvSpPr>
            <p:spPr bwMode="auto">
              <a:xfrm>
                <a:off x="2820" y="2856"/>
                <a:ext cx="70" cy="24"/>
              </a:xfrm>
              <a:custGeom>
                <a:avLst/>
                <a:gdLst/>
                <a:ahLst/>
                <a:cxnLst>
                  <a:cxn ang="0">
                    <a:pos x="70" y="18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4" y="24"/>
                  </a:cxn>
                  <a:cxn ang="0">
                    <a:pos x="70" y="18"/>
                  </a:cxn>
                </a:cxnLst>
                <a:rect l="0" t="0" r="r" b="b"/>
                <a:pathLst>
                  <a:path w="70" h="24">
                    <a:moveTo>
                      <a:pt x="70" y="18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4" y="24"/>
                    </a:lnTo>
                    <a:lnTo>
                      <a:pt x="70" y="18"/>
                    </a:lnTo>
                    <a:close/>
                  </a:path>
                </a:pathLst>
              </a:custGeom>
              <a:solidFill>
                <a:srgbClr val="008763"/>
              </a:solidFill>
              <a:ln w="0">
                <a:solidFill>
                  <a:srgbClr val="00876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77" name="Freeform 2945"/>
              <p:cNvSpPr>
                <a:spLocks/>
              </p:cNvSpPr>
              <p:nvPr/>
            </p:nvSpPr>
            <p:spPr bwMode="auto">
              <a:xfrm>
                <a:off x="2820" y="2856"/>
                <a:ext cx="70" cy="24"/>
              </a:xfrm>
              <a:custGeom>
                <a:avLst/>
                <a:gdLst/>
                <a:ahLst/>
                <a:cxnLst>
                  <a:cxn ang="0">
                    <a:pos x="70" y="18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4" y="24"/>
                  </a:cxn>
                  <a:cxn ang="0">
                    <a:pos x="70" y="18"/>
                  </a:cxn>
                </a:cxnLst>
                <a:rect l="0" t="0" r="r" b="b"/>
                <a:pathLst>
                  <a:path w="70" h="24">
                    <a:moveTo>
                      <a:pt x="70" y="18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4" y="24"/>
                    </a:lnTo>
                    <a:lnTo>
                      <a:pt x="70" y="1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78" name="Freeform 2946"/>
              <p:cNvSpPr>
                <a:spLocks/>
              </p:cNvSpPr>
              <p:nvPr/>
            </p:nvSpPr>
            <p:spPr bwMode="auto">
              <a:xfrm>
                <a:off x="2804" y="2862"/>
                <a:ext cx="70" cy="24"/>
              </a:xfrm>
              <a:custGeom>
                <a:avLst/>
                <a:gdLst/>
                <a:ahLst/>
                <a:cxnLst>
                  <a:cxn ang="0">
                    <a:pos x="70" y="18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4" y="24"/>
                  </a:cxn>
                  <a:cxn ang="0">
                    <a:pos x="70" y="18"/>
                  </a:cxn>
                </a:cxnLst>
                <a:rect l="0" t="0" r="r" b="b"/>
                <a:pathLst>
                  <a:path w="70" h="24">
                    <a:moveTo>
                      <a:pt x="70" y="18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4" y="24"/>
                    </a:lnTo>
                    <a:lnTo>
                      <a:pt x="70" y="18"/>
                    </a:lnTo>
                    <a:close/>
                  </a:path>
                </a:pathLst>
              </a:custGeom>
              <a:solidFill>
                <a:srgbClr val="008763"/>
              </a:solidFill>
              <a:ln w="0">
                <a:solidFill>
                  <a:srgbClr val="00876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79" name="Freeform 2947"/>
              <p:cNvSpPr>
                <a:spLocks/>
              </p:cNvSpPr>
              <p:nvPr/>
            </p:nvSpPr>
            <p:spPr bwMode="auto">
              <a:xfrm>
                <a:off x="2804" y="2862"/>
                <a:ext cx="70" cy="24"/>
              </a:xfrm>
              <a:custGeom>
                <a:avLst/>
                <a:gdLst/>
                <a:ahLst/>
                <a:cxnLst>
                  <a:cxn ang="0">
                    <a:pos x="70" y="18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4" y="24"/>
                  </a:cxn>
                  <a:cxn ang="0">
                    <a:pos x="70" y="18"/>
                  </a:cxn>
                </a:cxnLst>
                <a:rect l="0" t="0" r="r" b="b"/>
                <a:pathLst>
                  <a:path w="70" h="24">
                    <a:moveTo>
                      <a:pt x="70" y="18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4" y="24"/>
                    </a:lnTo>
                    <a:lnTo>
                      <a:pt x="70" y="1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80" name="Freeform 2948"/>
              <p:cNvSpPr>
                <a:spLocks/>
              </p:cNvSpPr>
              <p:nvPr/>
            </p:nvSpPr>
            <p:spPr bwMode="auto">
              <a:xfrm>
                <a:off x="2788" y="2868"/>
                <a:ext cx="70" cy="24"/>
              </a:xfrm>
              <a:custGeom>
                <a:avLst/>
                <a:gdLst/>
                <a:ahLst/>
                <a:cxnLst>
                  <a:cxn ang="0">
                    <a:pos x="70" y="18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4" y="24"/>
                  </a:cxn>
                  <a:cxn ang="0">
                    <a:pos x="70" y="18"/>
                  </a:cxn>
                </a:cxnLst>
                <a:rect l="0" t="0" r="r" b="b"/>
                <a:pathLst>
                  <a:path w="70" h="24">
                    <a:moveTo>
                      <a:pt x="70" y="18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4" y="24"/>
                    </a:lnTo>
                    <a:lnTo>
                      <a:pt x="70" y="18"/>
                    </a:lnTo>
                    <a:close/>
                  </a:path>
                </a:pathLst>
              </a:custGeom>
              <a:solidFill>
                <a:srgbClr val="008763"/>
              </a:solidFill>
              <a:ln w="0">
                <a:solidFill>
                  <a:srgbClr val="00876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81" name="Freeform 2949"/>
              <p:cNvSpPr>
                <a:spLocks/>
              </p:cNvSpPr>
              <p:nvPr/>
            </p:nvSpPr>
            <p:spPr bwMode="auto">
              <a:xfrm>
                <a:off x="2788" y="2868"/>
                <a:ext cx="70" cy="24"/>
              </a:xfrm>
              <a:custGeom>
                <a:avLst/>
                <a:gdLst/>
                <a:ahLst/>
                <a:cxnLst>
                  <a:cxn ang="0">
                    <a:pos x="70" y="18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4" y="24"/>
                  </a:cxn>
                  <a:cxn ang="0">
                    <a:pos x="70" y="18"/>
                  </a:cxn>
                </a:cxnLst>
                <a:rect l="0" t="0" r="r" b="b"/>
                <a:pathLst>
                  <a:path w="70" h="24">
                    <a:moveTo>
                      <a:pt x="70" y="18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4" y="24"/>
                    </a:lnTo>
                    <a:lnTo>
                      <a:pt x="70" y="1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82" name="Freeform 2950"/>
              <p:cNvSpPr>
                <a:spLocks/>
              </p:cNvSpPr>
              <p:nvPr/>
            </p:nvSpPr>
            <p:spPr bwMode="auto">
              <a:xfrm>
                <a:off x="2770" y="2874"/>
                <a:ext cx="72" cy="24"/>
              </a:xfrm>
              <a:custGeom>
                <a:avLst/>
                <a:gdLst/>
                <a:ahLst/>
                <a:cxnLst>
                  <a:cxn ang="0">
                    <a:pos x="72" y="18"/>
                  </a:cxn>
                  <a:cxn ang="0">
                    <a:pos x="18" y="0"/>
                  </a:cxn>
                  <a:cxn ang="0">
                    <a:pos x="0" y="4"/>
                  </a:cxn>
                  <a:cxn ang="0">
                    <a:pos x="54" y="24"/>
                  </a:cxn>
                  <a:cxn ang="0">
                    <a:pos x="72" y="18"/>
                  </a:cxn>
                </a:cxnLst>
                <a:rect l="0" t="0" r="r" b="b"/>
                <a:pathLst>
                  <a:path w="72" h="24">
                    <a:moveTo>
                      <a:pt x="72" y="18"/>
                    </a:moveTo>
                    <a:lnTo>
                      <a:pt x="18" y="0"/>
                    </a:lnTo>
                    <a:lnTo>
                      <a:pt x="0" y="4"/>
                    </a:lnTo>
                    <a:lnTo>
                      <a:pt x="54" y="24"/>
                    </a:lnTo>
                    <a:lnTo>
                      <a:pt x="72" y="18"/>
                    </a:lnTo>
                    <a:close/>
                  </a:path>
                </a:pathLst>
              </a:custGeom>
              <a:solidFill>
                <a:srgbClr val="008763"/>
              </a:solidFill>
              <a:ln w="0">
                <a:solidFill>
                  <a:srgbClr val="00876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83" name="Freeform 2951"/>
              <p:cNvSpPr>
                <a:spLocks/>
              </p:cNvSpPr>
              <p:nvPr/>
            </p:nvSpPr>
            <p:spPr bwMode="auto">
              <a:xfrm>
                <a:off x="2770" y="2874"/>
                <a:ext cx="72" cy="24"/>
              </a:xfrm>
              <a:custGeom>
                <a:avLst/>
                <a:gdLst/>
                <a:ahLst/>
                <a:cxnLst>
                  <a:cxn ang="0">
                    <a:pos x="72" y="18"/>
                  </a:cxn>
                  <a:cxn ang="0">
                    <a:pos x="18" y="0"/>
                  </a:cxn>
                  <a:cxn ang="0">
                    <a:pos x="0" y="4"/>
                  </a:cxn>
                  <a:cxn ang="0">
                    <a:pos x="54" y="24"/>
                  </a:cxn>
                  <a:cxn ang="0">
                    <a:pos x="72" y="18"/>
                  </a:cxn>
                </a:cxnLst>
                <a:rect l="0" t="0" r="r" b="b"/>
                <a:pathLst>
                  <a:path w="72" h="24">
                    <a:moveTo>
                      <a:pt x="72" y="18"/>
                    </a:moveTo>
                    <a:lnTo>
                      <a:pt x="18" y="0"/>
                    </a:lnTo>
                    <a:lnTo>
                      <a:pt x="0" y="4"/>
                    </a:lnTo>
                    <a:lnTo>
                      <a:pt x="54" y="24"/>
                    </a:lnTo>
                    <a:lnTo>
                      <a:pt x="72" y="1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84" name="Freeform 2952"/>
              <p:cNvSpPr>
                <a:spLocks/>
              </p:cNvSpPr>
              <p:nvPr/>
            </p:nvSpPr>
            <p:spPr bwMode="auto">
              <a:xfrm>
                <a:off x="2754" y="2878"/>
                <a:ext cx="70" cy="24"/>
              </a:xfrm>
              <a:custGeom>
                <a:avLst/>
                <a:gdLst/>
                <a:ahLst/>
                <a:cxnLst>
                  <a:cxn ang="0">
                    <a:pos x="70" y="20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4" y="24"/>
                  </a:cxn>
                  <a:cxn ang="0">
                    <a:pos x="70" y="20"/>
                  </a:cxn>
                </a:cxnLst>
                <a:rect l="0" t="0" r="r" b="b"/>
                <a:pathLst>
                  <a:path w="70" h="24">
                    <a:moveTo>
                      <a:pt x="70" y="20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4" y="24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008763"/>
              </a:solidFill>
              <a:ln w="0">
                <a:solidFill>
                  <a:srgbClr val="00876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85" name="Freeform 2953"/>
              <p:cNvSpPr>
                <a:spLocks/>
              </p:cNvSpPr>
              <p:nvPr/>
            </p:nvSpPr>
            <p:spPr bwMode="auto">
              <a:xfrm>
                <a:off x="2754" y="2878"/>
                <a:ext cx="70" cy="24"/>
              </a:xfrm>
              <a:custGeom>
                <a:avLst/>
                <a:gdLst/>
                <a:ahLst/>
                <a:cxnLst>
                  <a:cxn ang="0">
                    <a:pos x="70" y="20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4" y="24"/>
                  </a:cxn>
                  <a:cxn ang="0">
                    <a:pos x="70" y="20"/>
                  </a:cxn>
                </a:cxnLst>
                <a:rect l="0" t="0" r="r" b="b"/>
                <a:pathLst>
                  <a:path w="70" h="24">
                    <a:moveTo>
                      <a:pt x="70" y="20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4" y="24"/>
                    </a:lnTo>
                    <a:lnTo>
                      <a:pt x="70" y="2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86" name="Freeform 2954"/>
              <p:cNvSpPr>
                <a:spLocks/>
              </p:cNvSpPr>
              <p:nvPr/>
            </p:nvSpPr>
            <p:spPr bwMode="auto">
              <a:xfrm>
                <a:off x="2738" y="2884"/>
                <a:ext cx="70" cy="24"/>
              </a:xfrm>
              <a:custGeom>
                <a:avLst/>
                <a:gdLst/>
                <a:ahLst/>
                <a:cxnLst>
                  <a:cxn ang="0">
                    <a:pos x="70" y="18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4" y="24"/>
                  </a:cxn>
                  <a:cxn ang="0">
                    <a:pos x="70" y="18"/>
                  </a:cxn>
                </a:cxnLst>
                <a:rect l="0" t="0" r="r" b="b"/>
                <a:pathLst>
                  <a:path w="70" h="24">
                    <a:moveTo>
                      <a:pt x="70" y="18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4" y="24"/>
                    </a:lnTo>
                    <a:lnTo>
                      <a:pt x="70" y="18"/>
                    </a:lnTo>
                    <a:close/>
                  </a:path>
                </a:pathLst>
              </a:custGeom>
              <a:solidFill>
                <a:srgbClr val="008762"/>
              </a:solidFill>
              <a:ln w="0">
                <a:solidFill>
                  <a:srgbClr val="00876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87" name="Freeform 2955"/>
              <p:cNvSpPr>
                <a:spLocks/>
              </p:cNvSpPr>
              <p:nvPr/>
            </p:nvSpPr>
            <p:spPr bwMode="auto">
              <a:xfrm>
                <a:off x="2738" y="2884"/>
                <a:ext cx="70" cy="24"/>
              </a:xfrm>
              <a:custGeom>
                <a:avLst/>
                <a:gdLst/>
                <a:ahLst/>
                <a:cxnLst>
                  <a:cxn ang="0">
                    <a:pos x="70" y="18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4" y="24"/>
                  </a:cxn>
                  <a:cxn ang="0">
                    <a:pos x="70" y="18"/>
                  </a:cxn>
                </a:cxnLst>
                <a:rect l="0" t="0" r="r" b="b"/>
                <a:pathLst>
                  <a:path w="70" h="24">
                    <a:moveTo>
                      <a:pt x="70" y="18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4" y="24"/>
                    </a:lnTo>
                    <a:lnTo>
                      <a:pt x="70" y="1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88" name="Freeform 2956"/>
              <p:cNvSpPr>
                <a:spLocks/>
              </p:cNvSpPr>
              <p:nvPr/>
            </p:nvSpPr>
            <p:spPr bwMode="auto">
              <a:xfrm>
                <a:off x="2722" y="2890"/>
                <a:ext cx="70" cy="24"/>
              </a:xfrm>
              <a:custGeom>
                <a:avLst/>
                <a:gdLst/>
                <a:ahLst/>
                <a:cxnLst>
                  <a:cxn ang="0">
                    <a:pos x="70" y="18"/>
                  </a:cxn>
                  <a:cxn ang="0">
                    <a:pos x="16" y="0"/>
                  </a:cxn>
                  <a:cxn ang="0">
                    <a:pos x="0" y="4"/>
                  </a:cxn>
                  <a:cxn ang="0">
                    <a:pos x="54" y="24"/>
                  </a:cxn>
                  <a:cxn ang="0">
                    <a:pos x="70" y="18"/>
                  </a:cxn>
                </a:cxnLst>
                <a:rect l="0" t="0" r="r" b="b"/>
                <a:pathLst>
                  <a:path w="70" h="24">
                    <a:moveTo>
                      <a:pt x="70" y="18"/>
                    </a:moveTo>
                    <a:lnTo>
                      <a:pt x="16" y="0"/>
                    </a:lnTo>
                    <a:lnTo>
                      <a:pt x="0" y="4"/>
                    </a:lnTo>
                    <a:lnTo>
                      <a:pt x="54" y="24"/>
                    </a:lnTo>
                    <a:lnTo>
                      <a:pt x="70" y="18"/>
                    </a:lnTo>
                    <a:close/>
                  </a:path>
                </a:pathLst>
              </a:custGeom>
              <a:solidFill>
                <a:srgbClr val="008762"/>
              </a:solidFill>
              <a:ln w="0">
                <a:solidFill>
                  <a:srgbClr val="00876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89" name="Freeform 2957"/>
              <p:cNvSpPr>
                <a:spLocks/>
              </p:cNvSpPr>
              <p:nvPr/>
            </p:nvSpPr>
            <p:spPr bwMode="auto">
              <a:xfrm>
                <a:off x="2722" y="2890"/>
                <a:ext cx="70" cy="24"/>
              </a:xfrm>
              <a:custGeom>
                <a:avLst/>
                <a:gdLst/>
                <a:ahLst/>
                <a:cxnLst>
                  <a:cxn ang="0">
                    <a:pos x="70" y="18"/>
                  </a:cxn>
                  <a:cxn ang="0">
                    <a:pos x="16" y="0"/>
                  </a:cxn>
                  <a:cxn ang="0">
                    <a:pos x="0" y="4"/>
                  </a:cxn>
                  <a:cxn ang="0">
                    <a:pos x="54" y="24"/>
                  </a:cxn>
                  <a:cxn ang="0">
                    <a:pos x="70" y="18"/>
                  </a:cxn>
                </a:cxnLst>
                <a:rect l="0" t="0" r="r" b="b"/>
                <a:pathLst>
                  <a:path w="70" h="24">
                    <a:moveTo>
                      <a:pt x="70" y="18"/>
                    </a:moveTo>
                    <a:lnTo>
                      <a:pt x="16" y="0"/>
                    </a:lnTo>
                    <a:lnTo>
                      <a:pt x="0" y="4"/>
                    </a:lnTo>
                    <a:lnTo>
                      <a:pt x="54" y="24"/>
                    </a:lnTo>
                    <a:lnTo>
                      <a:pt x="70" y="1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90" name="Freeform 2958"/>
              <p:cNvSpPr>
                <a:spLocks/>
              </p:cNvSpPr>
              <p:nvPr/>
            </p:nvSpPr>
            <p:spPr bwMode="auto">
              <a:xfrm>
                <a:off x="2704" y="2894"/>
                <a:ext cx="72" cy="26"/>
              </a:xfrm>
              <a:custGeom>
                <a:avLst/>
                <a:gdLst/>
                <a:ahLst/>
                <a:cxnLst>
                  <a:cxn ang="0">
                    <a:pos x="72" y="20"/>
                  </a:cxn>
                  <a:cxn ang="0">
                    <a:pos x="18" y="0"/>
                  </a:cxn>
                  <a:cxn ang="0">
                    <a:pos x="0" y="6"/>
                  </a:cxn>
                  <a:cxn ang="0">
                    <a:pos x="54" y="26"/>
                  </a:cxn>
                  <a:cxn ang="0">
                    <a:pos x="72" y="20"/>
                  </a:cxn>
                </a:cxnLst>
                <a:rect l="0" t="0" r="r" b="b"/>
                <a:pathLst>
                  <a:path w="72" h="26">
                    <a:moveTo>
                      <a:pt x="72" y="20"/>
                    </a:moveTo>
                    <a:lnTo>
                      <a:pt x="18" y="0"/>
                    </a:lnTo>
                    <a:lnTo>
                      <a:pt x="0" y="6"/>
                    </a:lnTo>
                    <a:lnTo>
                      <a:pt x="54" y="26"/>
                    </a:lnTo>
                    <a:lnTo>
                      <a:pt x="72" y="20"/>
                    </a:lnTo>
                    <a:close/>
                  </a:path>
                </a:pathLst>
              </a:custGeom>
              <a:solidFill>
                <a:srgbClr val="008761"/>
              </a:solidFill>
              <a:ln w="0">
                <a:solidFill>
                  <a:srgbClr val="00876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91" name="Freeform 2959"/>
              <p:cNvSpPr>
                <a:spLocks/>
              </p:cNvSpPr>
              <p:nvPr/>
            </p:nvSpPr>
            <p:spPr bwMode="auto">
              <a:xfrm>
                <a:off x="2704" y="2894"/>
                <a:ext cx="72" cy="26"/>
              </a:xfrm>
              <a:custGeom>
                <a:avLst/>
                <a:gdLst/>
                <a:ahLst/>
                <a:cxnLst>
                  <a:cxn ang="0">
                    <a:pos x="72" y="20"/>
                  </a:cxn>
                  <a:cxn ang="0">
                    <a:pos x="18" y="0"/>
                  </a:cxn>
                  <a:cxn ang="0">
                    <a:pos x="0" y="6"/>
                  </a:cxn>
                  <a:cxn ang="0">
                    <a:pos x="54" y="26"/>
                  </a:cxn>
                  <a:cxn ang="0">
                    <a:pos x="72" y="20"/>
                  </a:cxn>
                </a:cxnLst>
                <a:rect l="0" t="0" r="r" b="b"/>
                <a:pathLst>
                  <a:path w="72" h="26">
                    <a:moveTo>
                      <a:pt x="72" y="20"/>
                    </a:moveTo>
                    <a:lnTo>
                      <a:pt x="18" y="0"/>
                    </a:lnTo>
                    <a:lnTo>
                      <a:pt x="0" y="6"/>
                    </a:lnTo>
                    <a:lnTo>
                      <a:pt x="54" y="26"/>
                    </a:lnTo>
                    <a:lnTo>
                      <a:pt x="72" y="2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92" name="Freeform 2960"/>
              <p:cNvSpPr>
                <a:spLocks/>
              </p:cNvSpPr>
              <p:nvPr/>
            </p:nvSpPr>
            <p:spPr bwMode="auto">
              <a:xfrm>
                <a:off x="2688" y="2900"/>
                <a:ext cx="70" cy="26"/>
              </a:xfrm>
              <a:custGeom>
                <a:avLst/>
                <a:gdLst/>
                <a:ahLst/>
                <a:cxnLst>
                  <a:cxn ang="0">
                    <a:pos x="70" y="20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4" y="26"/>
                  </a:cxn>
                  <a:cxn ang="0">
                    <a:pos x="70" y="20"/>
                  </a:cxn>
                </a:cxnLst>
                <a:rect l="0" t="0" r="r" b="b"/>
                <a:pathLst>
                  <a:path w="70" h="26">
                    <a:moveTo>
                      <a:pt x="70" y="20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4" y="26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008760"/>
              </a:solidFill>
              <a:ln w="0">
                <a:solidFill>
                  <a:srgbClr val="00876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93" name="Freeform 2961"/>
              <p:cNvSpPr>
                <a:spLocks/>
              </p:cNvSpPr>
              <p:nvPr/>
            </p:nvSpPr>
            <p:spPr bwMode="auto">
              <a:xfrm>
                <a:off x="2688" y="2900"/>
                <a:ext cx="70" cy="26"/>
              </a:xfrm>
              <a:custGeom>
                <a:avLst/>
                <a:gdLst/>
                <a:ahLst/>
                <a:cxnLst>
                  <a:cxn ang="0">
                    <a:pos x="70" y="20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4" y="26"/>
                  </a:cxn>
                  <a:cxn ang="0">
                    <a:pos x="70" y="20"/>
                  </a:cxn>
                </a:cxnLst>
                <a:rect l="0" t="0" r="r" b="b"/>
                <a:pathLst>
                  <a:path w="70" h="26">
                    <a:moveTo>
                      <a:pt x="70" y="20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4" y="26"/>
                    </a:lnTo>
                    <a:lnTo>
                      <a:pt x="70" y="2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94" name="Freeform 2962"/>
              <p:cNvSpPr>
                <a:spLocks/>
              </p:cNvSpPr>
              <p:nvPr/>
            </p:nvSpPr>
            <p:spPr bwMode="auto">
              <a:xfrm>
                <a:off x="2670" y="2906"/>
                <a:ext cx="72" cy="24"/>
              </a:xfrm>
              <a:custGeom>
                <a:avLst/>
                <a:gdLst/>
                <a:ahLst/>
                <a:cxnLst>
                  <a:cxn ang="0">
                    <a:pos x="72" y="20"/>
                  </a:cxn>
                  <a:cxn ang="0">
                    <a:pos x="18" y="0"/>
                  </a:cxn>
                  <a:cxn ang="0">
                    <a:pos x="0" y="6"/>
                  </a:cxn>
                  <a:cxn ang="0">
                    <a:pos x="54" y="24"/>
                  </a:cxn>
                  <a:cxn ang="0">
                    <a:pos x="72" y="20"/>
                  </a:cxn>
                </a:cxnLst>
                <a:rect l="0" t="0" r="r" b="b"/>
                <a:pathLst>
                  <a:path w="72" h="24">
                    <a:moveTo>
                      <a:pt x="72" y="20"/>
                    </a:moveTo>
                    <a:lnTo>
                      <a:pt x="18" y="0"/>
                    </a:lnTo>
                    <a:lnTo>
                      <a:pt x="0" y="6"/>
                    </a:lnTo>
                    <a:lnTo>
                      <a:pt x="54" y="24"/>
                    </a:lnTo>
                    <a:lnTo>
                      <a:pt x="72" y="20"/>
                    </a:lnTo>
                    <a:close/>
                  </a:path>
                </a:pathLst>
              </a:custGeom>
              <a:solidFill>
                <a:srgbClr val="00875F"/>
              </a:solidFill>
              <a:ln w="0">
                <a:solidFill>
                  <a:srgbClr val="00875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95" name="Freeform 2963"/>
              <p:cNvSpPr>
                <a:spLocks/>
              </p:cNvSpPr>
              <p:nvPr/>
            </p:nvSpPr>
            <p:spPr bwMode="auto">
              <a:xfrm>
                <a:off x="2670" y="2906"/>
                <a:ext cx="72" cy="24"/>
              </a:xfrm>
              <a:custGeom>
                <a:avLst/>
                <a:gdLst/>
                <a:ahLst/>
                <a:cxnLst>
                  <a:cxn ang="0">
                    <a:pos x="72" y="20"/>
                  </a:cxn>
                  <a:cxn ang="0">
                    <a:pos x="18" y="0"/>
                  </a:cxn>
                  <a:cxn ang="0">
                    <a:pos x="0" y="6"/>
                  </a:cxn>
                  <a:cxn ang="0">
                    <a:pos x="54" y="24"/>
                  </a:cxn>
                  <a:cxn ang="0">
                    <a:pos x="72" y="20"/>
                  </a:cxn>
                </a:cxnLst>
                <a:rect l="0" t="0" r="r" b="b"/>
                <a:pathLst>
                  <a:path w="72" h="24">
                    <a:moveTo>
                      <a:pt x="72" y="20"/>
                    </a:moveTo>
                    <a:lnTo>
                      <a:pt x="18" y="0"/>
                    </a:lnTo>
                    <a:lnTo>
                      <a:pt x="0" y="6"/>
                    </a:lnTo>
                    <a:lnTo>
                      <a:pt x="54" y="24"/>
                    </a:lnTo>
                    <a:lnTo>
                      <a:pt x="72" y="2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96" name="Freeform 2964"/>
              <p:cNvSpPr>
                <a:spLocks/>
              </p:cNvSpPr>
              <p:nvPr/>
            </p:nvSpPr>
            <p:spPr bwMode="auto">
              <a:xfrm>
                <a:off x="2652" y="2912"/>
                <a:ext cx="72" cy="24"/>
              </a:xfrm>
              <a:custGeom>
                <a:avLst/>
                <a:gdLst/>
                <a:ahLst/>
                <a:cxnLst>
                  <a:cxn ang="0">
                    <a:pos x="72" y="18"/>
                  </a:cxn>
                  <a:cxn ang="0">
                    <a:pos x="18" y="0"/>
                  </a:cxn>
                  <a:cxn ang="0">
                    <a:pos x="0" y="4"/>
                  </a:cxn>
                  <a:cxn ang="0">
                    <a:pos x="54" y="24"/>
                  </a:cxn>
                  <a:cxn ang="0">
                    <a:pos x="72" y="18"/>
                  </a:cxn>
                </a:cxnLst>
                <a:rect l="0" t="0" r="r" b="b"/>
                <a:pathLst>
                  <a:path w="72" h="24">
                    <a:moveTo>
                      <a:pt x="72" y="18"/>
                    </a:moveTo>
                    <a:lnTo>
                      <a:pt x="18" y="0"/>
                    </a:lnTo>
                    <a:lnTo>
                      <a:pt x="0" y="4"/>
                    </a:lnTo>
                    <a:lnTo>
                      <a:pt x="54" y="24"/>
                    </a:lnTo>
                    <a:lnTo>
                      <a:pt x="72" y="18"/>
                    </a:lnTo>
                    <a:close/>
                  </a:path>
                </a:pathLst>
              </a:custGeom>
              <a:solidFill>
                <a:srgbClr val="00875E"/>
              </a:solidFill>
              <a:ln w="0">
                <a:solidFill>
                  <a:srgbClr val="00875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97" name="Freeform 2965"/>
              <p:cNvSpPr>
                <a:spLocks/>
              </p:cNvSpPr>
              <p:nvPr/>
            </p:nvSpPr>
            <p:spPr bwMode="auto">
              <a:xfrm>
                <a:off x="2652" y="2912"/>
                <a:ext cx="72" cy="24"/>
              </a:xfrm>
              <a:custGeom>
                <a:avLst/>
                <a:gdLst/>
                <a:ahLst/>
                <a:cxnLst>
                  <a:cxn ang="0">
                    <a:pos x="72" y="18"/>
                  </a:cxn>
                  <a:cxn ang="0">
                    <a:pos x="18" y="0"/>
                  </a:cxn>
                  <a:cxn ang="0">
                    <a:pos x="0" y="4"/>
                  </a:cxn>
                  <a:cxn ang="0">
                    <a:pos x="54" y="24"/>
                  </a:cxn>
                  <a:cxn ang="0">
                    <a:pos x="72" y="18"/>
                  </a:cxn>
                </a:cxnLst>
                <a:rect l="0" t="0" r="r" b="b"/>
                <a:pathLst>
                  <a:path w="72" h="24">
                    <a:moveTo>
                      <a:pt x="72" y="18"/>
                    </a:moveTo>
                    <a:lnTo>
                      <a:pt x="18" y="0"/>
                    </a:lnTo>
                    <a:lnTo>
                      <a:pt x="0" y="4"/>
                    </a:lnTo>
                    <a:lnTo>
                      <a:pt x="54" y="24"/>
                    </a:lnTo>
                    <a:lnTo>
                      <a:pt x="72" y="1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98" name="Freeform 2966"/>
              <p:cNvSpPr>
                <a:spLocks/>
              </p:cNvSpPr>
              <p:nvPr/>
            </p:nvSpPr>
            <p:spPr bwMode="auto">
              <a:xfrm>
                <a:off x="2636" y="2916"/>
                <a:ext cx="70" cy="26"/>
              </a:xfrm>
              <a:custGeom>
                <a:avLst/>
                <a:gdLst/>
                <a:ahLst/>
                <a:cxnLst>
                  <a:cxn ang="0">
                    <a:pos x="70" y="20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2" y="26"/>
                  </a:cxn>
                  <a:cxn ang="0">
                    <a:pos x="70" y="20"/>
                  </a:cxn>
                </a:cxnLst>
                <a:rect l="0" t="0" r="r" b="b"/>
                <a:pathLst>
                  <a:path w="70" h="26">
                    <a:moveTo>
                      <a:pt x="70" y="20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2" y="26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00875D"/>
              </a:solidFill>
              <a:ln w="0">
                <a:solidFill>
                  <a:srgbClr val="00875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399" name="Freeform 2967"/>
              <p:cNvSpPr>
                <a:spLocks/>
              </p:cNvSpPr>
              <p:nvPr/>
            </p:nvSpPr>
            <p:spPr bwMode="auto">
              <a:xfrm>
                <a:off x="2636" y="2916"/>
                <a:ext cx="70" cy="26"/>
              </a:xfrm>
              <a:custGeom>
                <a:avLst/>
                <a:gdLst/>
                <a:ahLst/>
                <a:cxnLst>
                  <a:cxn ang="0">
                    <a:pos x="70" y="20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2" y="26"/>
                  </a:cxn>
                  <a:cxn ang="0">
                    <a:pos x="70" y="20"/>
                  </a:cxn>
                </a:cxnLst>
                <a:rect l="0" t="0" r="r" b="b"/>
                <a:pathLst>
                  <a:path w="70" h="26">
                    <a:moveTo>
                      <a:pt x="70" y="20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2" y="26"/>
                    </a:lnTo>
                    <a:lnTo>
                      <a:pt x="70" y="2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00" name="Freeform 2968"/>
              <p:cNvSpPr>
                <a:spLocks/>
              </p:cNvSpPr>
              <p:nvPr/>
            </p:nvSpPr>
            <p:spPr bwMode="auto">
              <a:xfrm>
                <a:off x="2618" y="2922"/>
                <a:ext cx="70" cy="26"/>
              </a:xfrm>
              <a:custGeom>
                <a:avLst/>
                <a:gdLst/>
                <a:ahLst/>
                <a:cxnLst>
                  <a:cxn ang="0">
                    <a:pos x="70" y="20"/>
                  </a:cxn>
                  <a:cxn ang="0">
                    <a:pos x="18" y="0"/>
                  </a:cxn>
                  <a:cxn ang="0">
                    <a:pos x="0" y="6"/>
                  </a:cxn>
                  <a:cxn ang="0">
                    <a:pos x="54" y="26"/>
                  </a:cxn>
                  <a:cxn ang="0">
                    <a:pos x="70" y="20"/>
                  </a:cxn>
                </a:cxnLst>
                <a:rect l="0" t="0" r="r" b="b"/>
                <a:pathLst>
                  <a:path w="70" h="26">
                    <a:moveTo>
                      <a:pt x="70" y="20"/>
                    </a:moveTo>
                    <a:lnTo>
                      <a:pt x="18" y="0"/>
                    </a:lnTo>
                    <a:lnTo>
                      <a:pt x="0" y="6"/>
                    </a:lnTo>
                    <a:lnTo>
                      <a:pt x="54" y="26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00885C"/>
              </a:solidFill>
              <a:ln w="0">
                <a:solidFill>
                  <a:srgbClr val="00885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01" name="Freeform 2969"/>
              <p:cNvSpPr>
                <a:spLocks/>
              </p:cNvSpPr>
              <p:nvPr/>
            </p:nvSpPr>
            <p:spPr bwMode="auto">
              <a:xfrm>
                <a:off x="2618" y="2922"/>
                <a:ext cx="70" cy="26"/>
              </a:xfrm>
              <a:custGeom>
                <a:avLst/>
                <a:gdLst/>
                <a:ahLst/>
                <a:cxnLst>
                  <a:cxn ang="0">
                    <a:pos x="70" y="20"/>
                  </a:cxn>
                  <a:cxn ang="0">
                    <a:pos x="18" y="0"/>
                  </a:cxn>
                  <a:cxn ang="0">
                    <a:pos x="0" y="6"/>
                  </a:cxn>
                  <a:cxn ang="0">
                    <a:pos x="54" y="26"/>
                  </a:cxn>
                  <a:cxn ang="0">
                    <a:pos x="70" y="20"/>
                  </a:cxn>
                </a:cxnLst>
                <a:rect l="0" t="0" r="r" b="b"/>
                <a:pathLst>
                  <a:path w="70" h="26">
                    <a:moveTo>
                      <a:pt x="70" y="20"/>
                    </a:moveTo>
                    <a:lnTo>
                      <a:pt x="18" y="0"/>
                    </a:lnTo>
                    <a:lnTo>
                      <a:pt x="0" y="6"/>
                    </a:lnTo>
                    <a:lnTo>
                      <a:pt x="54" y="26"/>
                    </a:lnTo>
                    <a:lnTo>
                      <a:pt x="70" y="2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02" name="Freeform 2970"/>
              <p:cNvSpPr>
                <a:spLocks/>
              </p:cNvSpPr>
              <p:nvPr/>
            </p:nvSpPr>
            <p:spPr bwMode="auto">
              <a:xfrm>
                <a:off x="2600" y="2928"/>
                <a:ext cx="72" cy="26"/>
              </a:xfrm>
              <a:custGeom>
                <a:avLst/>
                <a:gdLst/>
                <a:ahLst/>
                <a:cxnLst>
                  <a:cxn ang="0">
                    <a:pos x="72" y="20"/>
                  </a:cxn>
                  <a:cxn ang="0">
                    <a:pos x="18" y="0"/>
                  </a:cxn>
                  <a:cxn ang="0">
                    <a:pos x="0" y="6"/>
                  </a:cxn>
                  <a:cxn ang="0">
                    <a:pos x="54" y="26"/>
                  </a:cxn>
                  <a:cxn ang="0">
                    <a:pos x="72" y="20"/>
                  </a:cxn>
                </a:cxnLst>
                <a:rect l="0" t="0" r="r" b="b"/>
                <a:pathLst>
                  <a:path w="72" h="26">
                    <a:moveTo>
                      <a:pt x="72" y="20"/>
                    </a:moveTo>
                    <a:lnTo>
                      <a:pt x="18" y="0"/>
                    </a:lnTo>
                    <a:lnTo>
                      <a:pt x="0" y="6"/>
                    </a:lnTo>
                    <a:lnTo>
                      <a:pt x="54" y="26"/>
                    </a:lnTo>
                    <a:lnTo>
                      <a:pt x="72" y="20"/>
                    </a:lnTo>
                    <a:close/>
                  </a:path>
                </a:pathLst>
              </a:custGeom>
              <a:solidFill>
                <a:srgbClr val="00885B"/>
              </a:solidFill>
              <a:ln w="0">
                <a:solidFill>
                  <a:srgbClr val="00885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03" name="Freeform 2971"/>
              <p:cNvSpPr>
                <a:spLocks/>
              </p:cNvSpPr>
              <p:nvPr/>
            </p:nvSpPr>
            <p:spPr bwMode="auto">
              <a:xfrm>
                <a:off x="2600" y="2928"/>
                <a:ext cx="72" cy="26"/>
              </a:xfrm>
              <a:custGeom>
                <a:avLst/>
                <a:gdLst/>
                <a:ahLst/>
                <a:cxnLst>
                  <a:cxn ang="0">
                    <a:pos x="72" y="20"/>
                  </a:cxn>
                  <a:cxn ang="0">
                    <a:pos x="18" y="0"/>
                  </a:cxn>
                  <a:cxn ang="0">
                    <a:pos x="0" y="6"/>
                  </a:cxn>
                  <a:cxn ang="0">
                    <a:pos x="54" y="26"/>
                  </a:cxn>
                  <a:cxn ang="0">
                    <a:pos x="72" y="20"/>
                  </a:cxn>
                </a:cxnLst>
                <a:rect l="0" t="0" r="r" b="b"/>
                <a:pathLst>
                  <a:path w="72" h="26">
                    <a:moveTo>
                      <a:pt x="72" y="20"/>
                    </a:moveTo>
                    <a:lnTo>
                      <a:pt x="18" y="0"/>
                    </a:lnTo>
                    <a:lnTo>
                      <a:pt x="0" y="6"/>
                    </a:lnTo>
                    <a:lnTo>
                      <a:pt x="54" y="26"/>
                    </a:lnTo>
                    <a:lnTo>
                      <a:pt x="72" y="2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04" name="Freeform 2972"/>
              <p:cNvSpPr>
                <a:spLocks/>
              </p:cNvSpPr>
              <p:nvPr/>
            </p:nvSpPr>
            <p:spPr bwMode="auto">
              <a:xfrm>
                <a:off x="2582" y="2934"/>
                <a:ext cx="72" cy="24"/>
              </a:xfrm>
              <a:custGeom>
                <a:avLst/>
                <a:gdLst/>
                <a:ahLst/>
                <a:cxnLst>
                  <a:cxn ang="0">
                    <a:pos x="72" y="20"/>
                  </a:cxn>
                  <a:cxn ang="0">
                    <a:pos x="18" y="0"/>
                  </a:cxn>
                  <a:cxn ang="0">
                    <a:pos x="0" y="4"/>
                  </a:cxn>
                  <a:cxn ang="0">
                    <a:pos x="54" y="24"/>
                  </a:cxn>
                  <a:cxn ang="0">
                    <a:pos x="72" y="20"/>
                  </a:cxn>
                </a:cxnLst>
                <a:rect l="0" t="0" r="r" b="b"/>
                <a:pathLst>
                  <a:path w="72" h="24">
                    <a:moveTo>
                      <a:pt x="72" y="20"/>
                    </a:moveTo>
                    <a:lnTo>
                      <a:pt x="18" y="0"/>
                    </a:lnTo>
                    <a:lnTo>
                      <a:pt x="0" y="4"/>
                    </a:lnTo>
                    <a:lnTo>
                      <a:pt x="54" y="24"/>
                    </a:lnTo>
                    <a:lnTo>
                      <a:pt x="72" y="20"/>
                    </a:lnTo>
                    <a:close/>
                  </a:path>
                </a:pathLst>
              </a:custGeom>
              <a:solidFill>
                <a:srgbClr val="00875B"/>
              </a:solidFill>
              <a:ln w="0">
                <a:solidFill>
                  <a:srgbClr val="00875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05" name="Freeform 2973"/>
              <p:cNvSpPr>
                <a:spLocks/>
              </p:cNvSpPr>
              <p:nvPr/>
            </p:nvSpPr>
            <p:spPr bwMode="auto">
              <a:xfrm>
                <a:off x="2582" y="2934"/>
                <a:ext cx="72" cy="24"/>
              </a:xfrm>
              <a:custGeom>
                <a:avLst/>
                <a:gdLst/>
                <a:ahLst/>
                <a:cxnLst>
                  <a:cxn ang="0">
                    <a:pos x="72" y="20"/>
                  </a:cxn>
                  <a:cxn ang="0">
                    <a:pos x="18" y="0"/>
                  </a:cxn>
                  <a:cxn ang="0">
                    <a:pos x="0" y="4"/>
                  </a:cxn>
                  <a:cxn ang="0">
                    <a:pos x="54" y="24"/>
                  </a:cxn>
                  <a:cxn ang="0">
                    <a:pos x="72" y="20"/>
                  </a:cxn>
                </a:cxnLst>
                <a:rect l="0" t="0" r="r" b="b"/>
                <a:pathLst>
                  <a:path w="72" h="24">
                    <a:moveTo>
                      <a:pt x="72" y="20"/>
                    </a:moveTo>
                    <a:lnTo>
                      <a:pt x="18" y="0"/>
                    </a:lnTo>
                    <a:lnTo>
                      <a:pt x="0" y="4"/>
                    </a:lnTo>
                    <a:lnTo>
                      <a:pt x="54" y="24"/>
                    </a:lnTo>
                    <a:lnTo>
                      <a:pt x="72" y="2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06" name="Freeform 2974"/>
              <p:cNvSpPr>
                <a:spLocks/>
              </p:cNvSpPr>
              <p:nvPr/>
            </p:nvSpPr>
            <p:spPr bwMode="auto">
              <a:xfrm>
                <a:off x="2564" y="2938"/>
                <a:ext cx="72" cy="26"/>
              </a:xfrm>
              <a:custGeom>
                <a:avLst/>
                <a:gdLst/>
                <a:ahLst/>
                <a:cxnLst>
                  <a:cxn ang="0">
                    <a:pos x="72" y="20"/>
                  </a:cxn>
                  <a:cxn ang="0">
                    <a:pos x="18" y="0"/>
                  </a:cxn>
                  <a:cxn ang="0">
                    <a:pos x="0" y="6"/>
                  </a:cxn>
                  <a:cxn ang="0">
                    <a:pos x="52" y="26"/>
                  </a:cxn>
                  <a:cxn ang="0">
                    <a:pos x="72" y="20"/>
                  </a:cxn>
                </a:cxnLst>
                <a:rect l="0" t="0" r="r" b="b"/>
                <a:pathLst>
                  <a:path w="72" h="26">
                    <a:moveTo>
                      <a:pt x="72" y="20"/>
                    </a:moveTo>
                    <a:lnTo>
                      <a:pt x="18" y="0"/>
                    </a:lnTo>
                    <a:lnTo>
                      <a:pt x="0" y="6"/>
                    </a:lnTo>
                    <a:lnTo>
                      <a:pt x="52" y="26"/>
                    </a:lnTo>
                    <a:lnTo>
                      <a:pt x="72" y="20"/>
                    </a:lnTo>
                    <a:close/>
                  </a:path>
                </a:pathLst>
              </a:custGeom>
              <a:solidFill>
                <a:srgbClr val="00875A"/>
              </a:solidFill>
              <a:ln w="0">
                <a:solidFill>
                  <a:srgbClr val="00875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07" name="Freeform 2975"/>
              <p:cNvSpPr>
                <a:spLocks/>
              </p:cNvSpPr>
              <p:nvPr/>
            </p:nvSpPr>
            <p:spPr bwMode="auto">
              <a:xfrm>
                <a:off x="2564" y="2938"/>
                <a:ext cx="72" cy="26"/>
              </a:xfrm>
              <a:custGeom>
                <a:avLst/>
                <a:gdLst/>
                <a:ahLst/>
                <a:cxnLst>
                  <a:cxn ang="0">
                    <a:pos x="72" y="20"/>
                  </a:cxn>
                  <a:cxn ang="0">
                    <a:pos x="18" y="0"/>
                  </a:cxn>
                  <a:cxn ang="0">
                    <a:pos x="0" y="6"/>
                  </a:cxn>
                  <a:cxn ang="0">
                    <a:pos x="52" y="26"/>
                  </a:cxn>
                  <a:cxn ang="0">
                    <a:pos x="72" y="20"/>
                  </a:cxn>
                </a:cxnLst>
                <a:rect l="0" t="0" r="r" b="b"/>
                <a:pathLst>
                  <a:path w="72" h="26">
                    <a:moveTo>
                      <a:pt x="72" y="20"/>
                    </a:moveTo>
                    <a:lnTo>
                      <a:pt x="18" y="0"/>
                    </a:lnTo>
                    <a:lnTo>
                      <a:pt x="0" y="6"/>
                    </a:lnTo>
                    <a:lnTo>
                      <a:pt x="52" y="26"/>
                    </a:lnTo>
                    <a:lnTo>
                      <a:pt x="72" y="2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08" name="Freeform 2976"/>
              <p:cNvSpPr>
                <a:spLocks/>
              </p:cNvSpPr>
              <p:nvPr/>
            </p:nvSpPr>
            <p:spPr bwMode="auto">
              <a:xfrm>
                <a:off x="2544" y="2944"/>
                <a:ext cx="72" cy="26"/>
              </a:xfrm>
              <a:custGeom>
                <a:avLst/>
                <a:gdLst/>
                <a:ahLst/>
                <a:cxnLst>
                  <a:cxn ang="0">
                    <a:pos x="72" y="20"/>
                  </a:cxn>
                  <a:cxn ang="0">
                    <a:pos x="20" y="0"/>
                  </a:cxn>
                  <a:cxn ang="0">
                    <a:pos x="0" y="6"/>
                  </a:cxn>
                  <a:cxn ang="0">
                    <a:pos x="54" y="26"/>
                  </a:cxn>
                  <a:cxn ang="0">
                    <a:pos x="72" y="20"/>
                  </a:cxn>
                </a:cxnLst>
                <a:rect l="0" t="0" r="r" b="b"/>
                <a:pathLst>
                  <a:path w="72" h="26">
                    <a:moveTo>
                      <a:pt x="72" y="20"/>
                    </a:moveTo>
                    <a:lnTo>
                      <a:pt x="20" y="0"/>
                    </a:lnTo>
                    <a:lnTo>
                      <a:pt x="0" y="6"/>
                    </a:lnTo>
                    <a:lnTo>
                      <a:pt x="54" y="26"/>
                    </a:lnTo>
                    <a:lnTo>
                      <a:pt x="72" y="20"/>
                    </a:lnTo>
                    <a:close/>
                  </a:path>
                </a:pathLst>
              </a:custGeom>
              <a:solidFill>
                <a:srgbClr val="00875A"/>
              </a:solidFill>
              <a:ln w="0">
                <a:solidFill>
                  <a:srgbClr val="00875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09" name="Freeform 2977"/>
              <p:cNvSpPr>
                <a:spLocks/>
              </p:cNvSpPr>
              <p:nvPr/>
            </p:nvSpPr>
            <p:spPr bwMode="auto">
              <a:xfrm>
                <a:off x="2544" y="2944"/>
                <a:ext cx="72" cy="26"/>
              </a:xfrm>
              <a:custGeom>
                <a:avLst/>
                <a:gdLst/>
                <a:ahLst/>
                <a:cxnLst>
                  <a:cxn ang="0">
                    <a:pos x="72" y="20"/>
                  </a:cxn>
                  <a:cxn ang="0">
                    <a:pos x="20" y="0"/>
                  </a:cxn>
                  <a:cxn ang="0">
                    <a:pos x="0" y="6"/>
                  </a:cxn>
                  <a:cxn ang="0">
                    <a:pos x="54" y="26"/>
                  </a:cxn>
                  <a:cxn ang="0">
                    <a:pos x="72" y="20"/>
                  </a:cxn>
                </a:cxnLst>
                <a:rect l="0" t="0" r="r" b="b"/>
                <a:pathLst>
                  <a:path w="72" h="26">
                    <a:moveTo>
                      <a:pt x="72" y="20"/>
                    </a:moveTo>
                    <a:lnTo>
                      <a:pt x="20" y="0"/>
                    </a:lnTo>
                    <a:lnTo>
                      <a:pt x="0" y="6"/>
                    </a:lnTo>
                    <a:lnTo>
                      <a:pt x="54" y="26"/>
                    </a:lnTo>
                    <a:lnTo>
                      <a:pt x="72" y="2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10" name="Freeform 2978"/>
              <p:cNvSpPr>
                <a:spLocks/>
              </p:cNvSpPr>
              <p:nvPr/>
            </p:nvSpPr>
            <p:spPr bwMode="auto">
              <a:xfrm>
                <a:off x="2526" y="2950"/>
                <a:ext cx="72" cy="26"/>
              </a:xfrm>
              <a:custGeom>
                <a:avLst/>
                <a:gdLst/>
                <a:ahLst/>
                <a:cxnLst>
                  <a:cxn ang="0">
                    <a:pos x="72" y="20"/>
                  </a:cxn>
                  <a:cxn ang="0">
                    <a:pos x="18" y="0"/>
                  </a:cxn>
                  <a:cxn ang="0">
                    <a:pos x="0" y="6"/>
                  </a:cxn>
                  <a:cxn ang="0">
                    <a:pos x="54" y="26"/>
                  </a:cxn>
                  <a:cxn ang="0">
                    <a:pos x="72" y="20"/>
                  </a:cxn>
                </a:cxnLst>
                <a:rect l="0" t="0" r="r" b="b"/>
                <a:pathLst>
                  <a:path w="72" h="26">
                    <a:moveTo>
                      <a:pt x="72" y="20"/>
                    </a:moveTo>
                    <a:lnTo>
                      <a:pt x="18" y="0"/>
                    </a:lnTo>
                    <a:lnTo>
                      <a:pt x="0" y="6"/>
                    </a:lnTo>
                    <a:lnTo>
                      <a:pt x="54" y="26"/>
                    </a:lnTo>
                    <a:lnTo>
                      <a:pt x="72" y="20"/>
                    </a:lnTo>
                    <a:close/>
                  </a:path>
                </a:pathLst>
              </a:custGeom>
              <a:solidFill>
                <a:srgbClr val="00875A"/>
              </a:solidFill>
              <a:ln w="0">
                <a:solidFill>
                  <a:srgbClr val="00875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11" name="Freeform 2979"/>
              <p:cNvSpPr>
                <a:spLocks/>
              </p:cNvSpPr>
              <p:nvPr/>
            </p:nvSpPr>
            <p:spPr bwMode="auto">
              <a:xfrm>
                <a:off x="2526" y="2950"/>
                <a:ext cx="72" cy="26"/>
              </a:xfrm>
              <a:custGeom>
                <a:avLst/>
                <a:gdLst/>
                <a:ahLst/>
                <a:cxnLst>
                  <a:cxn ang="0">
                    <a:pos x="72" y="20"/>
                  </a:cxn>
                  <a:cxn ang="0">
                    <a:pos x="18" y="0"/>
                  </a:cxn>
                  <a:cxn ang="0">
                    <a:pos x="0" y="6"/>
                  </a:cxn>
                  <a:cxn ang="0">
                    <a:pos x="54" y="26"/>
                  </a:cxn>
                  <a:cxn ang="0">
                    <a:pos x="72" y="20"/>
                  </a:cxn>
                </a:cxnLst>
                <a:rect l="0" t="0" r="r" b="b"/>
                <a:pathLst>
                  <a:path w="72" h="26">
                    <a:moveTo>
                      <a:pt x="72" y="20"/>
                    </a:moveTo>
                    <a:lnTo>
                      <a:pt x="18" y="0"/>
                    </a:lnTo>
                    <a:lnTo>
                      <a:pt x="0" y="6"/>
                    </a:lnTo>
                    <a:lnTo>
                      <a:pt x="54" y="26"/>
                    </a:lnTo>
                    <a:lnTo>
                      <a:pt x="72" y="2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12" name="Freeform 2980"/>
              <p:cNvSpPr>
                <a:spLocks/>
              </p:cNvSpPr>
              <p:nvPr/>
            </p:nvSpPr>
            <p:spPr bwMode="auto">
              <a:xfrm>
                <a:off x="2508" y="2956"/>
                <a:ext cx="72" cy="26"/>
              </a:xfrm>
              <a:custGeom>
                <a:avLst/>
                <a:gdLst/>
                <a:ahLst/>
                <a:cxnLst>
                  <a:cxn ang="0">
                    <a:pos x="72" y="20"/>
                  </a:cxn>
                  <a:cxn ang="0">
                    <a:pos x="18" y="0"/>
                  </a:cxn>
                  <a:cxn ang="0">
                    <a:pos x="0" y="4"/>
                  </a:cxn>
                  <a:cxn ang="0">
                    <a:pos x="52" y="26"/>
                  </a:cxn>
                  <a:cxn ang="0">
                    <a:pos x="72" y="20"/>
                  </a:cxn>
                </a:cxnLst>
                <a:rect l="0" t="0" r="r" b="b"/>
                <a:pathLst>
                  <a:path w="72" h="26">
                    <a:moveTo>
                      <a:pt x="72" y="20"/>
                    </a:moveTo>
                    <a:lnTo>
                      <a:pt x="18" y="0"/>
                    </a:lnTo>
                    <a:lnTo>
                      <a:pt x="0" y="4"/>
                    </a:lnTo>
                    <a:lnTo>
                      <a:pt x="52" y="26"/>
                    </a:lnTo>
                    <a:lnTo>
                      <a:pt x="72" y="20"/>
                    </a:lnTo>
                    <a:close/>
                  </a:path>
                </a:pathLst>
              </a:custGeom>
              <a:solidFill>
                <a:srgbClr val="00875A"/>
              </a:solidFill>
              <a:ln w="0">
                <a:solidFill>
                  <a:srgbClr val="00875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13" name="Freeform 2981"/>
              <p:cNvSpPr>
                <a:spLocks/>
              </p:cNvSpPr>
              <p:nvPr/>
            </p:nvSpPr>
            <p:spPr bwMode="auto">
              <a:xfrm>
                <a:off x="2508" y="2956"/>
                <a:ext cx="72" cy="26"/>
              </a:xfrm>
              <a:custGeom>
                <a:avLst/>
                <a:gdLst/>
                <a:ahLst/>
                <a:cxnLst>
                  <a:cxn ang="0">
                    <a:pos x="72" y="20"/>
                  </a:cxn>
                  <a:cxn ang="0">
                    <a:pos x="18" y="0"/>
                  </a:cxn>
                  <a:cxn ang="0">
                    <a:pos x="0" y="4"/>
                  </a:cxn>
                  <a:cxn ang="0">
                    <a:pos x="52" y="26"/>
                  </a:cxn>
                  <a:cxn ang="0">
                    <a:pos x="72" y="20"/>
                  </a:cxn>
                </a:cxnLst>
                <a:rect l="0" t="0" r="r" b="b"/>
                <a:pathLst>
                  <a:path w="72" h="26">
                    <a:moveTo>
                      <a:pt x="72" y="20"/>
                    </a:moveTo>
                    <a:lnTo>
                      <a:pt x="18" y="0"/>
                    </a:lnTo>
                    <a:lnTo>
                      <a:pt x="0" y="4"/>
                    </a:lnTo>
                    <a:lnTo>
                      <a:pt x="52" y="26"/>
                    </a:lnTo>
                    <a:lnTo>
                      <a:pt x="72" y="2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14" name="Freeform 2982"/>
              <p:cNvSpPr>
                <a:spLocks/>
              </p:cNvSpPr>
              <p:nvPr/>
            </p:nvSpPr>
            <p:spPr bwMode="auto">
              <a:xfrm>
                <a:off x="2488" y="2960"/>
                <a:ext cx="72" cy="26"/>
              </a:xfrm>
              <a:custGeom>
                <a:avLst/>
                <a:gdLst/>
                <a:ahLst/>
                <a:cxnLst>
                  <a:cxn ang="0">
                    <a:pos x="72" y="22"/>
                  </a:cxn>
                  <a:cxn ang="0">
                    <a:pos x="20" y="0"/>
                  </a:cxn>
                  <a:cxn ang="0">
                    <a:pos x="0" y="6"/>
                  </a:cxn>
                  <a:cxn ang="0">
                    <a:pos x="54" y="26"/>
                  </a:cxn>
                  <a:cxn ang="0">
                    <a:pos x="72" y="22"/>
                  </a:cxn>
                </a:cxnLst>
                <a:rect l="0" t="0" r="r" b="b"/>
                <a:pathLst>
                  <a:path w="72" h="26">
                    <a:moveTo>
                      <a:pt x="72" y="22"/>
                    </a:moveTo>
                    <a:lnTo>
                      <a:pt x="20" y="0"/>
                    </a:lnTo>
                    <a:lnTo>
                      <a:pt x="0" y="6"/>
                    </a:lnTo>
                    <a:lnTo>
                      <a:pt x="54" y="26"/>
                    </a:lnTo>
                    <a:lnTo>
                      <a:pt x="72" y="22"/>
                    </a:lnTo>
                    <a:close/>
                  </a:path>
                </a:pathLst>
              </a:custGeom>
              <a:solidFill>
                <a:srgbClr val="00865A"/>
              </a:solidFill>
              <a:ln w="0">
                <a:solidFill>
                  <a:srgbClr val="00865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15" name="Freeform 2983"/>
              <p:cNvSpPr>
                <a:spLocks/>
              </p:cNvSpPr>
              <p:nvPr/>
            </p:nvSpPr>
            <p:spPr bwMode="auto">
              <a:xfrm>
                <a:off x="2488" y="2960"/>
                <a:ext cx="72" cy="26"/>
              </a:xfrm>
              <a:custGeom>
                <a:avLst/>
                <a:gdLst/>
                <a:ahLst/>
                <a:cxnLst>
                  <a:cxn ang="0">
                    <a:pos x="72" y="22"/>
                  </a:cxn>
                  <a:cxn ang="0">
                    <a:pos x="20" y="0"/>
                  </a:cxn>
                  <a:cxn ang="0">
                    <a:pos x="0" y="6"/>
                  </a:cxn>
                  <a:cxn ang="0">
                    <a:pos x="54" y="26"/>
                  </a:cxn>
                  <a:cxn ang="0">
                    <a:pos x="72" y="22"/>
                  </a:cxn>
                </a:cxnLst>
                <a:rect l="0" t="0" r="r" b="b"/>
                <a:pathLst>
                  <a:path w="72" h="26">
                    <a:moveTo>
                      <a:pt x="72" y="22"/>
                    </a:moveTo>
                    <a:lnTo>
                      <a:pt x="20" y="0"/>
                    </a:lnTo>
                    <a:lnTo>
                      <a:pt x="0" y="6"/>
                    </a:lnTo>
                    <a:lnTo>
                      <a:pt x="54" y="26"/>
                    </a:lnTo>
                    <a:lnTo>
                      <a:pt x="72" y="2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16" name="Freeform 2984"/>
              <p:cNvSpPr>
                <a:spLocks/>
              </p:cNvSpPr>
              <p:nvPr/>
            </p:nvSpPr>
            <p:spPr bwMode="auto">
              <a:xfrm>
                <a:off x="2470" y="2966"/>
                <a:ext cx="72" cy="26"/>
              </a:xfrm>
              <a:custGeom>
                <a:avLst/>
                <a:gdLst/>
                <a:ahLst/>
                <a:cxnLst>
                  <a:cxn ang="0">
                    <a:pos x="72" y="20"/>
                  </a:cxn>
                  <a:cxn ang="0">
                    <a:pos x="18" y="0"/>
                  </a:cxn>
                  <a:cxn ang="0">
                    <a:pos x="0" y="6"/>
                  </a:cxn>
                  <a:cxn ang="0">
                    <a:pos x="52" y="26"/>
                  </a:cxn>
                  <a:cxn ang="0">
                    <a:pos x="72" y="20"/>
                  </a:cxn>
                </a:cxnLst>
                <a:rect l="0" t="0" r="r" b="b"/>
                <a:pathLst>
                  <a:path w="72" h="26">
                    <a:moveTo>
                      <a:pt x="72" y="20"/>
                    </a:moveTo>
                    <a:lnTo>
                      <a:pt x="18" y="0"/>
                    </a:lnTo>
                    <a:lnTo>
                      <a:pt x="0" y="6"/>
                    </a:lnTo>
                    <a:lnTo>
                      <a:pt x="52" y="26"/>
                    </a:lnTo>
                    <a:lnTo>
                      <a:pt x="72" y="20"/>
                    </a:lnTo>
                    <a:close/>
                  </a:path>
                </a:pathLst>
              </a:custGeom>
              <a:solidFill>
                <a:srgbClr val="00865B"/>
              </a:solidFill>
              <a:ln w="0">
                <a:solidFill>
                  <a:srgbClr val="00865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17" name="Freeform 2985"/>
              <p:cNvSpPr>
                <a:spLocks/>
              </p:cNvSpPr>
              <p:nvPr/>
            </p:nvSpPr>
            <p:spPr bwMode="auto">
              <a:xfrm>
                <a:off x="2470" y="2966"/>
                <a:ext cx="72" cy="26"/>
              </a:xfrm>
              <a:custGeom>
                <a:avLst/>
                <a:gdLst/>
                <a:ahLst/>
                <a:cxnLst>
                  <a:cxn ang="0">
                    <a:pos x="72" y="20"/>
                  </a:cxn>
                  <a:cxn ang="0">
                    <a:pos x="18" y="0"/>
                  </a:cxn>
                  <a:cxn ang="0">
                    <a:pos x="0" y="6"/>
                  </a:cxn>
                  <a:cxn ang="0">
                    <a:pos x="52" y="26"/>
                  </a:cxn>
                  <a:cxn ang="0">
                    <a:pos x="72" y="20"/>
                  </a:cxn>
                </a:cxnLst>
                <a:rect l="0" t="0" r="r" b="b"/>
                <a:pathLst>
                  <a:path w="72" h="26">
                    <a:moveTo>
                      <a:pt x="72" y="20"/>
                    </a:moveTo>
                    <a:lnTo>
                      <a:pt x="18" y="0"/>
                    </a:lnTo>
                    <a:lnTo>
                      <a:pt x="0" y="6"/>
                    </a:lnTo>
                    <a:lnTo>
                      <a:pt x="52" y="26"/>
                    </a:lnTo>
                    <a:lnTo>
                      <a:pt x="72" y="2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18" name="Freeform 2986"/>
              <p:cNvSpPr>
                <a:spLocks/>
              </p:cNvSpPr>
              <p:nvPr/>
            </p:nvSpPr>
            <p:spPr bwMode="auto">
              <a:xfrm>
                <a:off x="2450" y="2972"/>
                <a:ext cx="72" cy="26"/>
              </a:xfrm>
              <a:custGeom>
                <a:avLst/>
                <a:gdLst/>
                <a:ahLst/>
                <a:cxnLst>
                  <a:cxn ang="0">
                    <a:pos x="72" y="20"/>
                  </a:cxn>
                  <a:cxn ang="0">
                    <a:pos x="20" y="0"/>
                  </a:cxn>
                  <a:cxn ang="0">
                    <a:pos x="0" y="6"/>
                  </a:cxn>
                  <a:cxn ang="0">
                    <a:pos x="54" y="26"/>
                  </a:cxn>
                  <a:cxn ang="0">
                    <a:pos x="72" y="20"/>
                  </a:cxn>
                </a:cxnLst>
                <a:rect l="0" t="0" r="r" b="b"/>
                <a:pathLst>
                  <a:path w="72" h="26">
                    <a:moveTo>
                      <a:pt x="72" y="20"/>
                    </a:moveTo>
                    <a:lnTo>
                      <a:pt x="20" y="0"/>
                    </a:lnTo>
                    <a:lnTo>
                      <a:pt x="0" y="6"/>
                    </a:lnTo>
                    <a:lnTo>
                      <a:pt x="54" y="26"/>
                    </a:lnTo>
                    <a:lnTo>
                      <a:pt x="72" y="20"/>
                    </a:lnTo>
                    <a:close/>
                  </a:path>
                </a:pathLst>
              </a:custGeom>
              <a:solidFill>
                <a:srgbClr val="00855C"/>
              </a:solidFill>
              <a:ln w="0">
                <a:solidFill>
                  <a:srgbClr val="00855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19" name="Freeform 2987"/>
              <p:cNvSpPr>
                <a:spLocks/>
              </p:cNvSpPr>
              <p:nvPr/>
            </p:nvSpPr>
            <p:spPr bwMode="auto">
              <a:xfrm>
                <a:off x="2450" y="2972"/>
                <a:ext cx="72" cy="26"/>
              </a:xfrm>
              <a:custGeom>
                <a:avLst/>
                <a:gdLst/>
                <a:ahLst/>
                <a:cxnLst>
                  <a:cxn ang="0">
                    <a:pos x="72" y="20"/>
                  </a:cxn>
                  <a:cxn ang="0">
                    <a:pos x="20" y="0"/>
                  </a:cxn>
                  <a:cxn ang="0">
                    <a:pos x="0" y="6"/>
                  </a:cxn>
                  <a:cxn ang="0">
                    <a:pos x="54" y="26"/>
                  </a:cxn>
                  <a:cxn ang="0">
                    <a:pos x="72" y="20"/>
                  </a:cxn>
                </a:cxnLst>
                <a:rect l="0" t="0" r="r" b="b"/>
                <a:pathLst>
                  <a:path w="72" h="26">
                    <a:moveTo>
                      <a:pt x="72" y="20"/>
                    </a:moveTo>
                    <a:lnTo>
                      <a:pt x="20" y="0"/>
                    </a:lnTo>
                    <a:lnTo>
                      <a:pt x="0" y="6"/>
                    </a:lnTo>
                    <a:lnTo>
                      <a:pt x="54" y="26"/>
                    </a:lnTo>
                    <a:lnTo>
                      <a:pt x="72" y="2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20" name="Freeform 2988"/>
              <p:cNvSpPr>
                <a:spLocks/>
              </p:cNvSpPr>
              <p:nvPr/>
            </p:nvSpPr>
            <p:spPr bwMode="auto">
              <a:xfrm>
                <a:off x="2430" y="2978"/>
                <a:ext cx="74" cy="28"/>
              </a:xfrm>
              <a:custGeom>
                <a:avLst/>
                <a:gdLst/>
                <a:ahLst/>
                <a:cxnLst>
                  <a:cxn ang="0">
                    <a:pos x="74" y="20"/>
                  </a:cxn>
                  <a:cxn ang="0">
                    <a:pos x="20" y="0"/>
                  </a:cxn>
                  <a:cxn ang="0">
                    <a:pos x="0" y="6"/>
                  </a:cxn>
                  <a:cxn ang="0">
                    <a:pos x="54" y="28"/>
                  </a:cxn>
                  <a:cxn ang="0">
                    <a:pos x="74" y="20"/>
                  </a:cxn>
                </a:cxnLst>
                <a:rect l="0" t="0" r="r" b="b"/>
                <a:pathLst>
                  <a:path w="74" h="28">
                    <a:moveTo>
                      <a:pt x="74" y="20"/>
                    </a:moveTo>
                    <a:lnTo>
                      <a:pt x="20" y="0"/>
                    </a:lnTo>
                    <a:lnTo>
                      <a:pt x="0" y="6"/>
                    </a:lnTo>
                    <a:lnTo>
                      <a:pt x="54" y="28"/>
                    </a:lnTo>
                    <a:lnTo>
                      <a:pt x="74" y="20"/>
                    </a:lnTo>
                    <a:close/>
                  </a:path>
                </a:pathLst>
              </a:custGeom>
              <a:solidFill>
                <a:srgbClr val="00845D"/>
              </a:solidFill>
              <a:ln w="0">
                <a:solidFill>
                  <a:srgbClr val="00845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21" name="Freeform 2989"/>
              <p:cNvSpPr>
                <a:spLocks/>
              </p:cNvSpPr>
              <p:nvPr/>
            </p:nvSpPr>
            <p:spPr bwMode="auto">
              <a:xfrm>
                <a:off x="2430" y="2978"/>
                <a:ext cx="74" cy="28"/>
              </a:xfrm>
              <a:custGeom>
                <a:avLst/>
                <a:gdLst/>
                <a:ahLst/>
                <a:cxnLst>
                  <a:cxn ang="0">
                    <a:pos x="74" y="20"/>
                  </a:cxn>
                  <a:cxn ang="0">
                    <a:pos x="20" y="0"/>
                  </a:cxn>
                  <a:cxn ang="0">
                    <a:pos x="0" y="6"/>
                  </a:cxn>
                  <a:cxn ang="0">
                    <a:pos x="54" y="28"/>
                  </a:cxn>
                  <a:cxn ang="0">
                    <a:pos x="74" y="20"/>
                  </a:cxn>
                </a:cxnLst>
                <a:rect l="0" t="0" r="r" b="b"/>
                <a:pathLst>
                  <a:path w="74" h="28">
                    <a:moveTo>
                      <a:pt x="74" y="20"/>
                    </a:moveTo>
                    <a:lnTo>
                      <a:pt x="20" y="0"/>
                    </a:lnTo>
                    <a:lnTo>
                      <a:pt x="0" y="6"/>
                    </a:lnTo>
                    <a:lnTo>
                      <a:pt x="54" y="28"/>
                    </a:lnTo>
                    <a:lnTo>
                      <a:pt x="74" y="2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22" name="Freeform 2990"/>
              <p:cNvSpPr>
                <a:spLocks/>
              </p:cNvSpPr>
              <p:nvPr/>
            </p:nvSpPr>
            <p:spPr bwMode="auto">
              <a:xfrm>
                <a:off x="2410" y="2984"/>
                <a:ext cx="74" cy="28"/>
              </a:xfrm>
              <a:custGeom>
                <a:avLst/>
                <a:gdLst/>
                <a:ahLst/>
                <a:cxnLst>
                  <a:cxn ang="0">
                    <a:pos x="74" y="22"/>
                  </a:cxn>
                  <a:cxn ang="0">
                    <a:pos x="20" y="0"/>
                  </a:cxn>
                  <a:cxn ang="0">
                    <a:pos x="0" y="6"/>
                  </a:cxn>
                  <a:cxn ang="0">
                    <a:pos x="54" y="28"/>
                  </a:cxn>
                  <a:cxn ang="0">
                    <a:pos x="74" y="22"/>
                  </a:cxn>
                </a:cxnLst>
                <a:rect l="0" t="0" r="r" b="b"/>
                <a:pathLst>
                  <a:path w="74" h="28">
                    <a:moveTo>
                      <a:pt x="74" y="22"/>
                    </a:moveTo>
                    <a:lnTo>
                      <a:pt x="20" y="0"/>
                    </a:lnTo>
                    <a:lnTo>
                      <a:pt x="0" y="6"/>
                    </a:lnTo>
                    <a:lnTo>
                      <a:pt x="54" y="28"/>
                    </a:lnTo>
                    <a:lnTo>
                      <a:pt x="74" y="22"/>
                    </a:lnTo>
                    <a:close/>
                  </a:path>
                </a:pathLst>
              </a:custGeom>
              <a:solidFill>
                <a:srgbClr val="00845F"/>
              </a:solidFill>
              <a:ln w="0">
                <a:solidFill>
                  <a:srgbClr val="00845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23" name="Freeform 2991"/>
              <p:cNvSpPr>
                <a:spLocks/>
              </p:cNvSpPr>
              <p:nvPr/>
            </p:nvSpPr>
            <p:spPr bwMode="auto">
              <a:xfrm>
                <a:off x="2410" y="2984"/>
                <a:ext cx="74" cy="28"/>
              </a:xfrm>
              <a:custGeom>
                <a:avLst/>
                <a:gdLst/>
                <a:ahLst/>
                <a:cxnLst>
                  <a:cxn ang="0">
                    <a:pos x="74" y="22"/>
                  </a:cxn>
                  <a:cxn ang="0">
                    <a:pos x="20" y="0"/>
                  </a:cxn>
                  <a:cxn ang="0">
                    <a:pos x="0" y="6"/>
                  </a:cxn>
                  <a:cxn ang="0">
                    <a:pos x="54" y="28"/>
                  </a:cxn>
                  <a:cxn ang="0">
                    <a:pos x="74" y="22"/>
                  </a:cxn>
                </a:cxnLst>
                <a:rect l="0" t="0" r="r" b="b"/>
                <a:pathLst>
                  <a:path w="74" h="28">
                    <a:moveTo>
                      <a:pt x="74" y="22"/>
                    </a:moveTo>
                    <a:lnTo>
                      <a:pt x="20" y="0"/>
                    </a:lnTo>
                    <a:lnTo>
                      <a:pt x="0" y="6"/>
                    </a:lnTo>
                    <a:lnTo>
                      <a:pt x="54" y="28"/>
                    </a:lnTo>
                    <a:lnTo>
                      <a:pt x="74" y="2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24" name="Freeform 2992"/>
              <p:cNvSpPr>
                <a:spLocks/>
              </p:cNvSpPr>
              <p:nvPr/>
            </p:nvSpPr>
            <p:spPr bwMode="auto">
              <a:xfrm>
                <a:off x="2390" y="2990"/>
                <a:ext cx="74" cy="28"/>
              </a:xfrm>
              <a:custGeom>
                <a:avLst/>
                <a:gdLst/>
                <a:ahLst/>
                <a:cxnLst>
                  <a:cxn ang="0">
                    <a:pos x="74" y="22"/>
                  </a:cxn>
                  <a:cxn ang="0">
                    <a:pos x="20" y="0"/>
                  </a:cxn>
                  <a:cxn ang="0">
                    <a:pos x="0" y="8"/>
                  </a:cxn>
                  <a:cxn ang="0">
                    <a:pos x="54" y="28"/>
                  </a:cxn>
                  <a:cxn ang="0">
                    <a:pos x="74" y="22"/>
                  </a:cxn>
                </a:cxnLst>
                <a:rect l="0" t="0" r="r" b="b"/>
                <a:pathLst>
                  <a:path w="74" h="28">
                    <a:moveTo>
                      <a:pt x="74" y="22"/>
                    </a:moveTo>
                    <a:lnTo>
                      <a:pt x="20" y="0"/>
                    </a:lnTo>
                    <a:lnTo>
                      <a:pt x="0" y="8"/>
                    </a:lnTo>
                    <a:lnTo>
                      <a:pt x="54" y="28"/>
                    </a:lnTo>
                    <a:lnTo>
                      <a:pt x="74" y="22"/>
                    </a:lnTo>
                    <a:close/>
                  </a:path>
                </a:pathLst>
              </a:custGeom>
              <a:solidFill>
                <a:srgbClr val="008361"/>
              </a:solidFill>
              <a:ln w="0">
                <a:solidFill>
                  <a:srgbClr val="00836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25" name="Freeform 2993"/>
              <p:cNvSpPr>
                <a:spLocks/>
              </p:cNvSpPr>
              <p:nvPr/>
            </p:nvSpPr>
            <p:spPr bwMode="auto">
              <a:xfrm>
                <a:off x="2390" y="2990"/>
                <a:ext cx="74" cy="28"/>
              </a:xfrm>
              <a:custGeom>
                <a:avLst/>
                <a:gdLst/>
                <a:ahLst/>
                <a:cxnLst>
                  <a:cxn ang="0">
                    <a:pos x="74" y="22"/>
                  </a:cxn>
                  <a:cxn ang="0">
                    <a:pos x="20" y="0"/>
                  </a:cxn>
                  <a:cxn ang="0">
                    <a:pos x="0" y="8"/>
                  </a:cxn>
                  <a:cxn ang="0">
                    <a:pos x="54" y="28"/>
                  </a:cxn>
                  <a:cxn ang="0">
                    <a:pos x="74" y="22"/>
                  </a:cxn>
                </a:cxnLst>
                <a:rect l="0" t="0" r="r" b="b"/>
                <a:pathLst>
                  <a:path w="74" h="28">
                    <a:moveTo>
                      <a:pt x="74" y="22"/>
                    </a:moveTo>
                    <a:lnTo>
                      <a:pt x="20" y="0"/>
                    </a:lnTo>
                    <a:lnTo>
                      <a:pt x="0" y="8"/>
                    </a:lnTo>
                    <a:lnTo>
                      <a:pt x="54" y="28"/>
                    </a:lnTo>
                    <a:lnTo>
                      <a:pt x="74" y="2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26" name="Freeform 2994"/>
              <p:cNvSpPr>
                <a:spLocks/>
              </p:cNvSpPr>
              <p:nvPr/>
            </p:nvSpPr>
            <p:spPr bwMode="auto">
              <a:xfrm>
                <a:off x="2370" y="2998"/>
                <a:ext cx="74" cy="28"/>
              </a:xfrm>
              <a:custGeom>
                <a:avLst/>
                <a:gdLst/>
                <a:ahLst/>
                <a:cxnLst>
                  <a:cxn ang="0">
                    <a:pos x="74" y="20"/>
                  </a:cxn>
                  <a:cxn ang="0">
                    <a:pos x="20" y="0"/>
                  </a:cxn>
                  <a:cxn ang="0">
                    <a:pos x="0" y="6"/>
                  </a:cxn>
                  <a:cxn ang="0">
                    <a:pos x="54" y="28"/>
                  </a:cxn>
                  <a:cxn ang="0">
                    <a:pos x="74" y="20"/>
                  </a:cxn>
                </a:cxnLst>
                <a:rect l="0" t="0" r="r" b="b"/>
                <a:pathLst>
                  <a:path w="74" h="28">
                    <a:moveTo>
                      <a:pt x="74" y="20"/>
                    </a:moveTo>
                    <a:lnTo>
                      <a:pt x="20" y="0"/>
                    </a:lnTo>
                    <a:lnTo>
                      <a:pt x="0" y="6"/>
                    </a:lnTo>
                    <a:lnTo>
                      <a:pt x="54" y="28"/>
                    </a:lnTo>
                    <a:lnTo>
                      <a:pt x="74" y="20"/>
                    </a:lnTo>
                    <a:close/>
                  </a:path>
                </a:pathLst>
              </a:custGeom>
              <a:solidFill>
                <a:srgbClr val="008263"/>
              </a:solidFill>
              <a:ln w="0">
                <a:solidFill>
                  <a:srgbClr val="00826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27" name="Freeform 2995"/>
              <p:cNvSpPr>
                <a:spLocks/>
              </p:cNvSpPr>
              <p:nvPr/>
            </p:nvSpPr>
            <p:spPr bwMode="auto">
              <a:xfrm>
                <a:off x="2370" y="2998"/>
                <a:ext cx="74" cy="28"/>
              </a:xfrm>
              <a:custGeom>
                <a:avLst/>
                <a:gdLst/>
                <a:ahLst/>
                <a:cxnLst>
                  <a:cxn ang="0">
                    <a:pos x="74" y="20"/>
                  </a:cxn>
                  <a:cxn ang="0">
                    <a:pos x="20" y="0"/>
                  </a:cxn>
                  <a:cxn ang="0">
                    <a:pos x="0" y="6"/>
                  </a:cxn>
                  <a:cxn ang="0">
                    <a:pos x="54" y="28"/>
                  </a:cxn>
                  <a:cxn ang="0">
                    <a:pos x="74" y="20"/>
                  </a:cxn>
                </a:cxnLst>
                <a:rect l="0" t="0" r="r" b="b"/>
                <a:pathLst>
                  <a:path w="74" h="28">
                    <a:moveTo>
                      <a:pt x="74" y="20"/>
                    </a:moveTo>
                    <a:lnTo>
                      <a:pt x="20" y="0"/>
                    </a:lnTo>
                    <a:lnTo>
                      <a:pt x="0" y="6"/>
                    </a:lnTo>
                    <a:lnTo>
                      <a:pt x="54" y="28"/>
                    </a:lnTo>
                    <a:lnTo>
                      <a:pt x="74" y="2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28" name="Freeform 2996"/>
              <p:cNvSpPr>
                <a:spLocks/>
              </p:cNvSpPr>
              <p:nvPr/>
            </p:nvSpPr>
            <p:spPr bwMode="auto">
              <a:xfrm>
                <a:off x="2350" y="3004"/>
                <a:ext cx="74" cy="28"/>
              </a:xfrm>
              <a:custGeom>
                <a:avLst/>
                <a:gdLst/>
                <a:ahLst/>
                <a:cxnLst>
                  <a:cxn ang="0">
                    <a:pos x="74" y="22"/>
                  </a:cxn>
                  <a:cxn ang="0">
                    <a:pos x="20" y="0"/>
                  </a:cxn>
                  <a:cxn ang="0">
                    <a:pos x="0" y="8"/>
                  </a:cxn>
                  <a:cxn ang="0">
                    <a:pos x="54" y="28"/>
                  </a:cxn>
                  <a:cxn ang="0">
                    <a:pos x="74" y="22"/>
                  </a:cxn>
                </a:cxnLst>
                <a:rect l="0" t="0" r="r" b="b"/>
                <a:pathLst>
                  <a:path w="74" h="28">
                    <a:moveTo>
                      <a:pt x="74" y="22"/>
                    </a:moveTo>
                    <a:lnTo>
                      <a:pt x="20" y="0"/>
                    </a:lnTo>
                    <a:lnTo>
                      <a:pt x="0" y="8"/>
                    </a:lnTo>
                    <a:lnTo>
                      <a:pt x="54" y="28"/>
                    </a:lnTo>
                    <a:lnTo>
                      <a:pt x="74" y="22"/>
                    </a:lnTo>
                    <a:close/>
                  </a:path>
                </a:pathLst>
              </a:custGeom>
              <a:solidFill>
                <a:srgbClr val="008265"/>
              </a:solidFill>
              <a:ln w="0">
                <a:solidFill>
                  <a:srgbClr val="00826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29" name="Freeform 2997"/>
              <p:cNvSpPr>
                <a:spLocks/>
              </p:cNvSpPr>
              <p:nvPr/>
            </p:nvSpPr>
            <p:spPr bwMode="auto">
              <a:xfrm>
                <a:off x="2350" y="3004"/>
                <a:ext cx="74" cy="28"/>
              </a:xfrm>
              <a:custGeom>
                <a:avLst/>
                <a:gdLst/>
                <a:ahLst/>
                <a:cxnLst>
                  <a:cxn ang="0">
                    <a:pos x="74" y="22"/>
                  </a:cxn>
                  <a:cxn ang="0">
                    <a:pos x="20" y="0"/>
                  </a:cxn>
                  <a:cxn ang="0">
                    <a:pos x="0" y="8"/>
                  </a:cxn>
                  <a:cxn ang="0">
                    <a:pos x="54" y="28"/>
                  </a:cxn>
                  <a:cxn ang="0">
                    <a:pos x="74" y="22"/>
                  </a:cxn>
                </a:cxnLst>
                <a:rect l="0" t="0" r="r" b="b"/>
                <a:pathLst>
                  <a:path w="74" h="28">
                    <a:moveTo>
                      <a:pt x="74" y="22"/>
                    </a:moveTo>
                    <a:lnTo>
                      <a:pt x="20" y="0"/>
                    </a:lnTo>
                    <a:lnTo>
                      <a:pt x="0" y="8"/>
                    </a:lnTo>
                    <a:lnTo>
                      <a:pt x="54" y="28"/>
                    </a:lnTo>
                    <a:lnTo>
                      <a:pt x="74" y="2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30" name="Freeform 2998"/>
              <p:cNvSpPr>
                <a:spLocks/>
              </p:cNvSpPr>
              <p:nvPr/>
            </p:nvSpPr>
            <p:spPr bwMode="auto">
              <a:xfrm>
                <a:off x="2330" y="3012"/>
                <a:ext cx="74" cy="28"/>
              </a:xfrm>
              <a:custGeom>
                <a:avLst/>
                <a:gdLst/>
                <a:ahLst/>
                <a:cxnLst>
                  <a:cxn ang="0">
                    <a:pos x="74" y="20"/>
                  </a:cxn>
                  <a:cxn ang="0">
                    <a:pos x="20" y="0"/>
                  </a:cxn>
                  <a:cxn ang="0">
                    <a:pos x="0" y="6"/>
                  </a:cxn>
                  <a:cxn ang="0">
                    <a:pos x="52" y="28"/>
                  </a:cxn>
                  <a:cxn ang="0">
                    <a:pos x="74" y="20"/>
                  </a:cxn>
                </a:cxnLst>
                <a:rect l="0" t="0" r="r" b="b"/>
                <a:pathLst>
                  <a:path w="74" h="28">
                    <a:moveTo>
                      <a:pt x="74" y="20"/>
                    </a:moveTo>
                    <a:lnTo>
                      <a:pt x="20" y="0"/>
                    </a:lnTo>
                    <a:lnTo>
                      <a:pt x="0" y="6"/>
                    </a:lnTo>
                    <a:lnTo>
                      <a:pt x="52" y="28"/>
                    </a:lnTo>
                    <a:lnTo>
                      <a:pt x="74" y="20"/>
                    </a:lnTo>
                    <a:close/>
                  </a:path>
                </a:pathLst>
              </a:custGeom>
              <a:solidFill>
                <a:srgbClr val="008168"/>
              </a:solidFill>
              <a:ln w="0">
                <a:solidFill>
                  <a:srgbClr val="00816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31" name="Freeform 2999"/>
              <p:cNvSpPr>
                <a:spLocks/>
              </p:cNvSpPr>
              <p:nvPr/>
            </p:nvSpPr>
            <p:spPr bwMode="auto">
              <a:xfrm>
                <a:off x="2330" y="3012"/>
                <a:ext cx="74" cy="28"/>
              </a:xfrm>
              <a:custGeom>
                <a:avLst/>
                <a:gdLst/>
                <a:ahLst/>
                <a:cxnLst>
                  <a:cxn ang="0">
                    <a:pos x="74" y="20"/>
                  </a:cxn>
                  <a:cxn ang="0">
                    <a:pos x="20" y="0"/>
                  </a:cxn>
                  <a:cxn ang="0">
                    <a:pos x="0" y="6"/>
                  </a:cxn>
                  <a:cxn ang="0">
                    <a:pos x="52" y="28"/>
                  </a:cxn>
                  <a:cxn ang="0">
                    <a:pos x="74" y="20"/>
                  </a:cxn>
                </a:cxnLst>
                <a:rect l="0" t="0" r="r" b="b"/>
                <a:pathLst>
                  <a:path w="74" h="28">
                    <a:moveTo>
                      <a:pt x="74" y="20"/>
                    </a:moveTo>
                    <a:lnTo>
                      <a:pt x="20" y="0"/>
                    </a:lnTo>
                    <a:lnTo>
                      <a:pt x="0" y="6"/>
                    </a:lnTo>
                    <a:lnTo>
                      <a:pt x="52" y="28"/>
                    </a:lnTo>
                    <a:lnTo>
                      <a:pt x="74" y="2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32" name="Freeform 3000"/>
              <p:cNvSpPr>
                <a:spLocks/>
              </p:cNvSpPr>
              <p:nvPr/>
            </p:nvSpPr>
            <p:spPr bwMode="auto">
              <a:xfrm>
                <a:off x="2308" y="3018"/>
                <a:ext cx="74" cy="30"/>
              </a:xfrm>
              <a:custGeom>
                <a:avLst/>
                <a:gdLst/>
                <a:ahLst/>
                <a:cxnLst>
                  <a:cxn ang="0">
                    <a:pos x="74" y="22"/>
                  </a:cxn>
                  <a:cxn ang="0">
                    <a:pos x="22" y="0"/>
                  </a:cxn>
                  <a:cxn ang="0">
                    <a:pos x="0" y="8"/>
                  </a:cxn>
                  <a:cxn ang="0">
                    <a:pos x="54" y="30"/>
                  </a:cxn>
                  <a:cxn ang="0">
                    <a:pos x="74" y="22"/>
                  </a:cxn>
                </a:cxnLst>
                <a:rect l="0" t="0" r="r" b="b"/>
                <a:pathLst>
                  <a:path w="74" h="30">
                    <a:moveTo>
                      <a:pt x="74" y="22"/>
                    </a:moveTo>
                    <a:lnTo>
                      <a:pt x="22" y="0"/>
                    </a:lnTo>
                    <a:lnTo>
                      <a:pt x="0" y="8"/>
                    </a:lnTo>
                    <a:lnTo>
                      <a:pt x="54" y="30"/>
                    </a:lnTo>
                    <a:lnTo>
                      <a:pt x="74" y="22"/>
                    </a:lnTo>
                    <a:close/>
                  </a:path>
                </a:pathLst>
              </a:custGeom>
              <a:solidFill>
                <a:srgbClr val="00806A"/>
              </a:solidFill>
              <a:ln w="0">
                <a:solidFill>
                  <a:srgbClr val="00806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33" name="Freeform 3001"/>
              <p:cNvSpPr>
                <a:spLocks/>
              </p:cNvSpPr>
              <p:nvPr/>
            </p:nvSpPr>
            <p:spPr bwMode="auto">
              <a:xfrm>
                <a:off x="2308" y="3018"/>
                <a:ext cx="74" cy="30"/>
              </a:xfrm>
              <a:custGeom>
                <a:avLst/>
                <a:gdLst/>
                <a:ahLst/>
                <a:cxnLst>
                  <a:cxn ang="0">
                    <a:pos x="74" y="22"/>
                  </a:cxn>
                  <a:cxn ang="0">
                    <a:pos x="22" y="0"/>
                  </a:cxn>
                  <a:cxn ang="0">
                    <a:pos x="0" y="8"/>
                  </a:cxn>
                  <a:cxn ang="0">
                    <a:pos x="54" y="30"/>
                  </a:cxn>
                  <a:cxn ang="0">
                    <a:pos x="74" y="22"/>
                  </a:cxn>
                </a:cxnLst>
                <a:rect l="0" t="0" r="r" b="b"/>
                <a:pathLst>
                  <a:path w="74" h="30">
                    <a:moveTo>
                      <a:pt x="74" y="22"/>
                    </a:moveTo>
                    <a:lnTo>
                      <a:pt x="22" y="0"/>
                    </a:lnTo>
                    <a:lnTo>
                      <a:pt x="0" y="8"/>
                    </a:lnTo>
                    <a:lnTo>
                      <a:pt x="54" y="30"/>
                    </a:lnTo>
                    <a:lnTo>
                      <a:pt x="74" y="2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34" name="Freeform 3002"/>
              <p:cNvSpPr>
                <a:spLocks/>
              </p:cNvSpPr>
              <p:nvPr/>
            </p:nvSpPr>
            <p:spPr bwMode="auto">
              <a:xfrm>
                <a:off x="2288" y="3026"/>
                <a:ext cx="74" cy="32"/>
              </a:xfrm>
              <a:custGeom>
                <a:avLst/>
                <a:gdLst/>
                <a:ahLst/>
                <a:cxnLst>
                  <a:cxn ang="0">
                    <a:pos x="74" y="22"/>
                  </a:cxn>
                  <a:cxn ang="0">
                    <a:pos x="20" y="0"/>
                  </a:cxn>
                  <a:cxn ang="0">
                    <a:pos x="0" y="8"/>
                  </a:cxn>
                  <a:cxn ang="0">
                    <a:pos x="54" y="32"/>
                  </a:cxn>
                  <a:cxn ang="0">
                    <a:pos x="74" y="22"/>
                  </a:cxn>
                </a:cxnLst>
                <a:rect l="0" t="0" r="r" b="b"/>
                <a:pathLst>
                  <a:path w="74" h="32">
                    <a:moveTo>
                      <a:pt x="74" y="22"/>
                    </a:moveTo>
                    <a:lnTo>
                      <a:pt x="20" y="0"/>
                    </a:lnTo>
                    <a:lnTo>
                      <a:pt x="0" y="8"/>
                    </a:lnTo>
                    <a:lnTo>
                      <a:pt x="54" y="32"/>
                    </a:lnTo>
                    <a:lnTo>
                      <a:pt x="74" y="22"/>
                    </a:lnTo>
                    <a:close/>
                  </a:path>
                </a:pathLst>
              </a:custGeom>
              <a:solidFill>
                <a:srgbClr val="00806C"/>
              </a:solidFill>
              <a:ln w="0">
                <a:solidFill>
                  <a:srgbClr val="00806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35" name="Freeform 3003"/>
              <p:cNvSpPr>
                <a:spLocks/>
              </p:cNvSpPr>
              <p:nvPr/>
            </p:nvSpPr>
            <p:spPr bwMode="auto">
              <a:xfrm>
                <a:off x="2288" y="3026"/>
                <a:ext cx="74" cy="32"/>
              </a:xfrm>
              <a:custGeom>
                <a:avLst/>
                <a:gdLst/>
                <a:ahLst/>
                <a:cxnLst>
                  <a:cxn ang="0">
                    <a:pos x="74" y="22"/>
                  </a:cxn>
                  <a:cxn ang="0">
                    <a:pos x="20" y="0"/>
                  </a:cxn>
                  <a:cxn ang="0">
                    <a:pos x="0" y="8"/>
                  </a:cxn>
                  <a:cxn ang="0">
                    <a:pos x="54" y="32"/>
                  </a:cxn>
                  <a:cxn ang="0">
                    <a:pos x="74" y="22"/>
                  </a:cxn>
                </a:cxnLst>
                <a:rect l="0" t="0" r="r" b="b"/>
                <a:pathLst>
                  <a:path w="74" h="32">
                    <a:moveTo>
                      <a:pt x="74" y="22"/>
                    </a:moveTo>
                    <a:lnTo>
                      <a:pt x="20" y="0"/>
                    </a:lnTo>
                    <a:lnTo>
                      <a:pt x="0" y="8"/>
                    </a:lnTo>
                    <a:lnTo>
                      <a:pt x="54" y="32"/>
                    </a:lnTo>
                    <a:lnTo>
                      <a:pt x="74" y="2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36" name="Freeform 3004"/>
              <p:cNvSpPr>
                <a:spLocks/>
              </p:cNvSpPr>
              <p:nvPr/>
            </p:nvSpPr>
            <p:spPr bwMode="auto">
              <a:xfrm>
                <a:off x="2268" y="3034"/>
                <a:ext cx="74" cy="32"/>
              </a:xfrm>
              <a:custGeom>
                <a:avLst/>
                <a:gdLst/>
                <a:ahLst/>
                <a:cxnLst>
                  <a:cxn ang="0">
                    <a:pos x="74" y="24"/>
                  </a:cxn>
                  <a:cxn ang="0">
                    <a:pos x="20" y="0"/>
                  </a:cxn>
                  <a:cxn ang="0">
                    <a:pos x="0" y="8"/>
                  </a:cxn>
                  <a:cxn ang="0">
                    <a:pos x="52" y="32"/>
                  </a:cxn>
                  <a:cxn ang="0">
                    <a:pos x="74" y="24"/>
                  </a:cxn>
                </a:cxnLst>
                <a:rect l="0" t="0" r="r" b="b"/>
                <a:pathLst>
                  <a:path w="74" h="32">
                    <a:moveTo>
                      <a:pt x="74" y="24"/>
                    </a:moveTo>
                    <a:lnTo>
                      <a:pt x="20" y="0"/>
                    </a:lnTo>
                    <a:lnTo>
                      <a:pt x="0" y="8"/>
                    </a:lnTo>
                    <a:lnTo>
                      <a:pt x="52" y="32"/>
                    </a:lnTo>
                    <a:lnTo>
                      <a:pt x="74" y="24"/>
                    </a:lnTo>
                    <a:close/>
                  </a:path>
                </a:pathLst>
              </a:custGeom>
              <a:solidFill>
                <a:srgbClr val="00806E"/>
              </a:solidFill>
              <a:ln w="0">
                <a:solidFill>
                  <a:srgbClr val="0080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37" name="Freeform 3005"/>
              <p:cNvSpPr>
                <a:spLocks/>
              </p:cNvSpPr>
              <p:nvPr/>
            </p:nvSpPr>
            <p:spPr bwMode="auto">
              <a:xfrm>
                <a:off x="2268" y="3034"/>
                <a:ext cx="74" cy="32"/>
              </a:xfrm>
              <a:custGeom>
                <a:avLst/>
                <a:gdLst/>
                <a:ahLst/>
                <a:cxnLst>
                  <a:cxn ang="0">
                    <a:pos x="74" y="24"/>
                  </a:cxn>
                  <a:cxn ang="0">
                    <a:pos x="20" y="0"/>
                  </a:cxn>
                  <a:cxn ang="0">
                    <a:pos x="0" y="8"/>
                  </a:cxn>
                  <a:cxn ang="0">
                    <a:pos x="52" y="32"/>
                  </a:cxn>
                  <a:cxn ang="0">
                    <a:pos x="74" y="24"/>
                  </a:cxn>
                </a:cxnLst>
                <a:rect l="0" t="0" r="r" b="b"/>
                <a:pathLst>
                  <a:path w="74" h="32">
                    <a:moveTo>
                      <a:pt x="74" y="24"/>
                    </a:moveTo>
                    <a:lnTo>
                      <a:pt x="20" y="0"/>
                    </a:lnTo>
                    <a:lnTo>
                      <a:pt x="0" y="8"/>
                    </a:lnTo>
                    <a:lnTo>
                      <a:pt x="52" y="32"/>
                    </a:lnTo>
                    <a:lnTo>
                      <a:pt x="74" y="2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38" name="Freeform 3006"/>
              <p:cNvSpPr>
                <a:spLocks/>
              </p:cNvSpPr>
              <p:nvPr/>
            </p:nvSpPr>
            <p:spPr bwMode="auto">
              <a:xfrm>
                <a:off x="2246" y="3042"/>
                <a:ext cx="74" cy="32"/>
              </a:xfrm>
              <a:custGeom>
                <a:avLst/>
                <a:gdLst/>
                <a:ahLst/>
                <a:cxnLst>
                  <a:cxn ang="0">
                    <a:pos x="74" y="24"/>
                  </a:cxn>
                  <a:cxn ang="0">
                    <a:pos x="22" y="0"/>
                  </a:cxn>
                  <a:cxn ang="0">
                    <a:pos x="0" y="10"/>
                  </a:cxn>
                  <a:cxn ang="0">
                    <a:pos x="52" y="32"/>
                  </a:cxn>
                  <a:cxn ang="0">
                    <a:pos x="74" y="24"/>
                  </a:cxn>
                </a:cxnLst>
                <a:rect l="0" t="0" r="r" b="b"/>
                <a:pathLst>
                  <a:path w="74" h="32">
                    <a:moveTo>
                      <a:pt x="74" y="24"/>
                    </a:moveTo>
                    <a:lnTo>
                      <a:pt x="22" y="0"/>
                    </a:lnTo>
                    <a:lnTo>
                      <a:pt x="0" y="10"/>
                    </a:lnTo>
                    <a:lnTo>
                      <a:pt x="52" y="32"/>
                    </a:lnTo>
                    <a:lnTo>
                      <a:pt x="74" y="24"/>
                    </a:lnTo>
                    <a:close/>
                  </a:path>
                </a:pathLst>
              </a:custGeom>
              <a:solidFill>
                <a:srgbClr val="007F70"/>
              </a:solidFill>
              <a:ln w="0">
                <a:solidFill>
                  <a:srgbClr val="007F7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39" name="Freeform 3007"/>
              <p:cNvSpPr>
                <a:spLocks/>
              </p:cNvSpPr>
              <p:nvPr/>
            </p:nvSpPr>
            <p:spPr bwMode="auto">
              <a:xfrm>
                <a:off x="2246" y="3042"/>
                <a:ext cx="74" cy="32"/>
              </a:xfrm>
              <a:custGeom>
                <a:avLst/>
                <a:gdLst/>
                <a:ahLst/>
                <a:cxnLst>
                  <a:cxn ang="0">
                    <a:pos x="74" y="24"/>
                  </a:cxn>
                  <a:cxn ang="0">
                    <a:pos x="22" y="0"/>
                  </a:cxn>
                  <a:cxn ang="0">
                    <a:pos x="0" y="10"/>
                  </a:cxn>
                  <a:cxn ang="0">
                    <a:pos x="52" y="32"/>
                  </a:cxn>
                  <a:cxn ang="0">
                    <a:pos x="74" y="24"/>
                  </a:cxn>
                </a:cxnLst>
                <a:rect l="0" t="0" r="r" b="b"/>
                <a:pathLst>
                  <a:path w="74" h="32">
                    <a:moveTo>
                      <a:pt x="74" y="24"/>
                    </a:moveTo>
                    <a:lnTo>
                      <a:pt x="22" y="0"/>
                    </a:lnTo>
                    <a:lnTo>
                      <a:pt x="0" y="10"/>
                    </a:lnTo>
                    <a:lnTo>
                      <a:pt x="52" y="32"/>
                    </a:lnTo>
                    <a:lnTo>
                      <a:pt x="74" y="2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40" name="Freeform 3008"/>
              <p:cNvSpPr>
                <a:spLocks/>
              </p:cNvSpPr>
              <p:nvPr/>
            </p:nvSpPr>
            <p:spPr bwMode="auto">
              <a:xfrm>
                <a:off x="2224" y="3052"/>
                <a:ext cx="74" cy="32"/>
              </a:xfrm>
              <a:custGeom>
                <a:avLst/>
                <a:gdLst/>
                <a:ahLst/>
                <a:cxnLst>
                  <a:cxn ang="0">
                    <a:pos x="74" y="22"/>
                  </a:cxn>
                  <a:cxn ang="0">
                    <a:pos x="22" y="0"/>
                  </a:cxn>
                  <a:cxn ang="0">
                    <a:pos x="0" y="8"/>
                  </a:cxn>
                  <a:cxn ang="0">
                    <a:pos x="52" y="32"/>
                  </a:cxn>
                  <a:cxn ang="0">
                    <a:pos x="74" y="22"/>
                  </a:cxn>
                </a:cxnLst>
                <a:rect l="0" t="0" r="r" b="b"/>
                <a:pathLst>
                  <a:path w="74" h="32">
                    <a:moveTo>
                      <a:pt x="74" y="22"/>
                    </a:moveTo>
                    <a:lnTo>
                      <a:pt x="22" y="0"/>
                    </a:lnTo>
                    <a:lnTo>
                      <a:pt x="0" y="8"/>
                    </a:lnTo>
                    <a:lnTo>
                      <a:pt x="52" y="32"/>
                    </a:lnTo>
                    <a:lnTo>
                      <a:pt x="74" y="22"/>
                    </a:lnTo>
                    <a:close/>
                  </a:path>
                </a:pathLst>
              </a:custGeom>
              <a:solidFill>
                <a:srgbClr val="007F71"/>
              </a:solidFill>
              <a:ln w="0">
                <a:solidFill>
                  <a:srgbClr val="007F7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41" name="Freeform 3009"/>
              <p:cNvSpPr>
                <a:spLocks/>
              </p:cNvSpPr>
              <p:nvPr/>
            </p:nvSpPr>
            <p:spPr bwMode="auto">
              <a:xfrm>
                <a:off x="2224" y="3052"/>
                <a:ext cx="74" cy="32"/>
              </a:xfrm>
              <a:custGeom>
                <a:avLst/>
                <a:gdLst/>
                <a:ahLst/>
                <a:cxnLst>
                  <a:cxn ang="0">
                    <a:pos x="74" y="22"/>
                  </a:cxn>
                  <a:cxn ang="0">
                    <a:pos x="22" y="0"/>
                  </a:cxn>
                  <a:cxn ang="0">
                    <a:pos x="0" y="8"/>
                  </a:cxn>
                  <a:cxn ang="0">
                    <a:pos x="52" y="32"/>
                  </a:cxn>
                  <a:cxn ang="0">
                    <a:pos x="74" y="22"/>
                  </a:cxn>
                </a:cxnLst>
                <a:rect l="0" t="0" r="r" b="b"/>
                <a:pathLst>
                  <a:path w="74" h="32">
                    <a:moveTo>
                      <a:pt x="74" y="22"/>
                    </a:moveTo>
                    <a:lnTo>
                      <a:pt x="22" y="0"/>
                    </a:lnTo>
                    <a:lnTo>
                      <a:pt x="0" y="8"/>
                    </a:lnTo>
                    <a:lnTo>
                      <a:pt x="52" y="32"/>
                    </a:lnTo>
                    <a:lnTo>
                      <a:pt x="74" y="2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42" name="Freeform 3010"/>
              <p:cNvSpPr>
                <a:spLocks/>
              </p:cNvSpPr>
              <p:nvPr/>
            </p:nvSpPr>
            <p:spPr bwMode="auto">
              <a:xfrm>
                <a:off x="2202" y="3060"/>
                <a:ext cx="74" cy="34"/>
              </a:xfrm>
              <a:custGeom>
                <a:avLst/>
                <a:gdLst/>
                <a:ahLst/>
                <a:cxnLst>
                  <a:cxn ang="0">
                    <a:pos x="74" y="24"/>
                  </a:cxn>
                  <a:cxn ang="0">
                    <a:pos x="22" y="0"/>
                  </a:cxn>
                  <a:cxn ang="0">
                    <a:pos x="0" y="10"/>
                  </a:cxn>
                  <a:cxn ang="0">
                    <a:pos x="54" y="34"/>
                  </a:cxn>
                  <a:cxn ang="0">
                    <a:pos x="74" y="24"/>
                  </a:cxn>
                </a:cxnLst>
                <a:rect l="0" t="0" r="r" b="b"/>
                <a:pathLst>
                  <a:path w="74" h="34">
                    <a:moveTo>
                      <a:pt x="74" y="24"/>
                    </a:moveTo>
                    <a:lnTo>
                      <a:pt x="22" y="0"/>
                    </a:lnTo>
                    <a:lnTo>
                      <a:pt x="0" y="10"/>
                    </a:lnTo>
                    <a:lnTo>
                      <a:pt x="54" y="34"/>
                    </a:lnTo>
                    <a:lnTo>
                      <a:pt x="74" y="24"/>
                    </a:lnTo>
                    <a:close/>
                  </a:path>
                </a:pathLst>
              </a:custGeom>
              <a:solidFill>
                <a:srgbClr val="008072"/>
              </a:solidFill>
              <a:ln w="0">
                <a:solidFill>
                  <a:srgbClr val="00807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43" name="Freeform 3011"/>
              <p:cNvSpPr>
                <a:spLocks/>
              </p:cNvSpPr>
              <p:nvPr/>
            </p:nvSpPr>
            <p:spPr bwMode="auto">
              <a:xfrm>
                <a:off x="2202" y="3060"/>
                <a:ext cx="74" cy="34"/>
              </a:xfrm>
              <a:custGeom>
                <a:avLst/>
                <a:gdLst/>
                <a:ahLst/>
                <a:cxnLst>
                  <a:cxn ang="0">
                    <a:pos x="74" y="24"/>
                  </a:cxn>
                  <a:cxn ang="0">
                    <a:pos x="22" y="0"/>
                  </a:cxn>
                  <a:cxn ang="0">
                    <a:pos x="0" y="10"/>
                  </a:cxn>
                  <a:cxn ang="0">
                    <a:pos x="54" y="34"/>
                  </a:cxn>
                  <a:cxn ang="0">
                    <a:pos x="74" y="24"/>
                  </a:cxn>
                </a:cxnLst>
                <a:rect l="0" t="0" r="r" b="b"/>
                <a:pathLst>
                  <a:path w="74" h="34">
                    <a:moveTo>
                      <a:pt x="74" y="24"/>
                    </a:moveTo>
                    <a:lnTo>
                      <a:pt x="22" y="0"/>
                    </a:lnTo>
                    <a:lnTo>
                      <a:pt x="0" y="10"/>
                    </a:lnTo>
                    <a:lnTo>
                      <a:pt x="54" y="34"/>
                    </a:lnTo>
                    <a:lnTo>
                      <a:pt x="74" y="2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44" name="Freeform 3012"/>
              <p:cNvSpPr>
                <a:spLocks/>
              </p:cNvSpPr>
              <p:nvPr/>
            </p:nvSpPr>
            <p:spPr bwMode="auto">
              <a:xfrm>
                <a:off x="2180" y="3070"/>
                <a:ext cx="76" cy="34"/>
              </a:xfrm>
              <a:custGeom>
                <a:avLst/>
                <a:gdLst/>
                <a:ahLst/>
                <a:cxnLst>
                  <a:cxn ang="0">
                    <a:pos x="76" y="24"/>
                  </a:cxn>
                  <a:cxn ang="0">
                    <a:pos x="22" y="0"/>
                  </a:cxn>
                  <a:cxn ang="0">
                    <a:pos x="0" y="8"/>
                  </a:cxn>
                  <a:cxn ang="0">
                    <a:pos x="54" y="34"/>
                  </a:cxn>
                  <a:cxn ang="0">
                    <a:pos x="76" y="24"/>
                  </a:cxn>
                </a:cxnLst>
                <a:rect l="0" t="0" r="r" b="b"/>
                <a:pathLst>
                  <a:path w="76" h="34">
                    <a:moveTo>
                      <a:pt x="76" y="24"/>
                    </a:moveTo>
                    <a:lnTo>
                      <a:pt x="22" y="0"/>
                    </a:lnTo>
                    <a:lnTo>
                      <a:pt x="0" y="8"/>
                    </a:lnTo>
                    <a:lnTo>
                      <a:pt x="54" y="34"/>
                    </a:lnTo>
                    <a:lnTo>
                      <a:pt x="76" y="24"/>
                    </a:lnTo>
                    <a:close/>
                  </a:path>
                </a:pathLst>
              </a:custGeom>
              <a:solidFill>
                <a:srgbClr val="008073"/>
              </a:solidFill>
              <a:ln w="0">
                <a:solidFill>
                  <a:srgbClr val="00807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45" name="Freeform 3013"/>
              <p:cNvSpPr>
                <a:spLocks/>
              </p:cNvSpPr>
              <p:nvPr/>
            </p:nvSpPr>
            <p:spPr bwMode="auto">
              <a:xfrm>
                <a:off x="2180" y="3070"/>
                <a:ext cx="76" cy="34"/>
              </a:xfrm>
              <a:custGeom>
                <a:avLst/>
                <a:gdLst/>
                <a:ahLst/>
                <a:cxnLst>
                  <a:cxn ang="0">
                    <a:pos x="76" y="24"/>
                  </a:cxn>
                  <a:cxn ang="0">
                    <a:pos x="22" y="0"/>
                  </a:cxn>
                  <a:cxn ang="0">
                    <a:pos x="0" y="8"/>
                  </a:cxn>
                  <a:cxn ang="0">
                    <a:pos x="54" y="34"/>
                  </a:cxn>
                  <a:cxn ang="0">
                    <a:pos x="76" y="24"/>
                  </a:cxn>
                </a:cxnLst>
                <a:rect l="0" t="0" r="r" b="b"/>
                <a:pathLst>
                  <a:path w="76" h="34">
                    <a:moveTo>
                      <a:pt x="76" y="24"/>
                    </a:moveTo>
                    <a:lnTo>
                      <a:pt x="22" y="0"/>
                    </a:lnTo>
                    <a:lnTo>
                      <a:pt x="0" y="8"/>
                    </a:lnTo>
                    <a:lnTo>
                      <a:pt x="54" y="34"/>
                    </a:lnTo>
                    <a:lnTo>
                      <a:pt x="76" y="2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46" name="Freeform 3014"/>
              <p:cNvSpPr>
                <a:spLocks/>
              </p:cNvSpPr>
              <p:nvPr/>
            </p:nvSpPr>
            <p:spPr bwMode="auto">
              <a:xfrm>
                <a:off x="2158" y="3078"/>
                <a:ext cx="76" cy="34"/>
              </a:xfrm>
              <a:custGeom>
                <a:avLst/>
                <a:gdLst/>
                <a:ahLst/>
                <a:cxnLst>
                  <a:cxn ang="0">
                    <a:pos x="76" y="26"/>
                  </a:cxn>
                  <a:cxn ang="0">
                    <a:pos x="22" y="0"/>
                  </a:cxn>
                  <a:cxn ang="0">
                    <a:pos x="0" y="8"/>
                  </a:cxn>
                  <a:cxn ang="0">
                    <a:pos x="52" y="34"/>
                  </a:cxn>
                  <a:cxn ang="0">
                    <a:pos x="76" y="26"/>
                  </a:cxn>
                </a:cxnLst>
                <a:rect l="0" t="0" r="r" b="b"/>
                <a:pathLst>
                  <a:path w="76" h="34">
                    <a:moveTo>
                      <a:pt x="76" y="26"/>
                    </a:moveTo>
                    <a:lnTo>
                      <a:pt x="22" y="0"/>
                    </a:lnTo>
                    <a:lnTo>
                      <a:pt x="0" y="8"/>
                    </a:lnTo>
                    <a:lnTo>
                      <a:pt x="52" y="34"/>
                    </a:lnTo>
                    <a:lnTo>
                      <a:pt x="76" y="26"/>
                    </a:lnTo>
                    <a:close/>
                  </a:path>
                </a:pathLst>
              </a:custGeom>
              <a:solidFill>
                <a:srgbClr val="008172"/>
              </a:solidFill>
              <a:ln w="0">
                <a:solidFill>
                  <a:srgbClr val="00817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47" name="Freeform 3015"/>
              <p:cNvSpPr>
                <a:spLocks/>
              </p:cNvSpPr>
              <p:nvPr/>
            </p:nvSpPr>
            <p:spPr bwMode="auto">
              <a:xfrm>
                <a:off x="2158" y="3078"/>
                <a:ext cx="76" cy="34"/>
              </a:xfrm>
              <a:custGeom>
                <a:avLst/>
                <a:gdLst/>
                <a:ahLst/>
                <a:cxnLst>
                  <a:cxn ang="0">
                    <a:pos x="76" y="26"/>
                  </a:cxn>
                  <a:cxn ang="0">
                    <a:pos x="22" y="0"/>
                  </a:cxn>
                  <a:cxn ang="0">
                    <a:pos x="0" y="8"/>
                  </a:cxn>
                  <a:cxn ang="0">
                    <a:pos x="52" y="34"/>
                  </a:cxn>
                  <a:cxn ang="0">
                    <a:pos x="76" y="26"/>
                  </a:cxn>
                </a:cxnLst>
                <a:rect l="0" t="0" r="r" b="b"/>
                <a:pathLst>
                  <a:path w="76" h="34">
                    <a:moveTo>
                      <a:pt x="76" y="26"/>
                    </a:moveTo>
                    <a:lnTo>
                      <a:pt x="22" y="0"/>
                    </a:lnTo>
                    <a:lnTo>
                      <a:pt x="0" y="8"/>
                    </a:lnTo>
                    <a:lnTo>
                      <a:pt x="52" y="34"/>
                    </a:lnTo>
                    <a:lnTo>
                      <a:pt x="76" y="2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48" name="Freeform 3016"/>
              <p:cNvSpPr>
                <a:spLocks/>
              </p:cNvSpPr>
              <p:nvPr/>
            </p:nvSpPr>
            <p:spPr bwMode="auto">
              <a:xfrm>
                <a:off x="2136" y="3086"/>
                <a:ext cx="74" cy="36"/>
              </a:xfrm>
              <a:custGeom>
                <a:avLst/>
                <a:gdLst/>
                <a:ahLst/>
                <a:cxnLst>
                  <a:cxn ang="0">
                    <a:pos x="74" y="26"/>
                  </a:cxn>
                  <a:cxn ang="0">
                    <a:pos x="22" y="0"/>
                  </a:cxn>
                  <a:cxn ang="0">
                    <a:pos x="0" y="10"/>
                  </a:cxn>
                  <a:cxn ang="0">
                    <a:pos x="52" y="36"/>
                  </a:cxn>
                  <a:cxn ang="0">
                    <a:pos x="74" y="26"/>
                  </a:cxn>
                </a:cxnLst>
                <a:rect l="0" t="0" r="r" b="b"/>
                <a:pathLst>
                  <a:path w="74" h="36">
                    <a:moveTo>
                      <a:pt x="74" y="26"/>
                    </a:moveTo>
                    <a:lnTo>
                      <a:pt x="22" y="0"/>
                    </a:lnTo>
                    <a:lnTo>
                      <a:pt x="0" y="10"/>
                    </a:lnTo>
                    <a:lnTo>
                      <a:pt x="52" y="36"/>
                    </a:lnTo>
                    <a:lnTo>
                      <a:pt x="74" y="26"/>
                    </a:lnTo>
                    <a:close/>
                  </a:path>
                </a:pathLst>
              </a:custGeom>
              <a:solidFill>
                <a:srgbClr val="008271"/>
              </a:solidFill>
              <a:ln w="0">
                <a:solidFill>
                  <a:srgbClr val="00827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49" name="Freeform 3017"/>
              <p:cNvSpPr>
                <a:spLocks/>
              </p:cNvSpPr>
              <p:nvPr/>
            </p:nvSpPr>
            <p:spPr bwMode="auto">
              <a:xfrm>
                <a:off x="2136" y="3086"/>
                <a:ext cx="74" cy="36"/>
              </a:xfrm>
              <a:custGeom>
                <a:avLst/>
                <a:gdLst/>
                <a:ahLst/>
                <a:cxnLst>
                  <a:cxn ang="0">
                    <a:pos x="74" y="26"/>
                  </a:cxn>
                  <a:cxn ang="0">
                    <a:pos x="22" y="0"/>
                  </a:cxn>
                  <a:cxn ang="0">
                    <a:pos x="0" y="10"/>
                  </a:cxn>
                  <a:cxn ang="0">
                    <a:pos x="52" y="36"/>
                  </a:cxn>
                  <a:cxn ang="0">
                    <a:pos x="74" y="26"/>
                  </a:cxn>
                </a:cxnLst>
                <a:rect l="0" t="0" r="r" b="b"/>
                <a:pathLst>
                  <a:path w="74" h="36">
                    <a:moveTo>
                      <a:pt x="74" y="26"/>
                    </a:moveTo>
                    <a:lnTo>
                      <a:pt x="22" y="0"/>
                    </a:lnTo>
                    <a:lnTo>
                      <a:pt x="0" y="10"/>
                    </a:lnTo>
                    <a:lnTo>
                      <a:pt x="52" y="36"/>
                    </a:lnTo>
                    <a:lnTo>
                      <a:pt x="74" y="2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50" name="Freeform 3018"/>
              <p:cNvSpPr>
                <a:spLocks/>
              </p:cNvSpPr>
              <p:nvPr/>
            </p:nvSpPr>
            <p:spPr bwMode="auto">
              <a:xfrm>
                <a:off x="2114" y="3096"/>
                <a:ext cx="74" cy="36"/>
              </a:xfrm>
              <a:custGeom>
                <a:avLst/>
                <a:gdLst/>
                <a:ahLst/>
                <a:cxnLst>
                  <a:cxn ang="0">
                    <a:pos x="74" y="26"/>
                  </a:cxn>
                  <a:cxn ang="0">
                    <a:pos x="22" y="0"/>
                  </a:cxn>
                  <a:cxn ang="0">
                    <a:pos x="0" y="8"/>
                  </a:cxn>
                  <a:cxn ang="0">
                    <a:pos x="52" y="36"/>
                  </a:cxn>
                  <a:cxn ang="0">
                    <a:pos x="74" y="26"/>
                  </a:cxn>
                </a:cxnLst>
                <a:rect l="0" t="0" r="r" b="b"/>
                <a:pathLst>
                  <a:path w="74" h="36">
                    <a:moveTo>
                      <a:pt x="74" y="26"/>
                    </a:moveTo>
                    <a:lnTo>
                      <a:pt x="22" y="0"/>
                    </a:lnTo>
                    <a:lnTo>
                      <a:pt x="0" y="8"/>
                    </a:lnTo>
                    <a:lnTo>
                      <a:pt x="52" y="36"/>
                    </a:lnTo>
                    <a:lnTo>
                      <a:pt x="74" y="26"/>
                    </a:lnTo>
                    <a:close/>
                  </a:path>
                </a:pathLst>
              </a:custGeom>
              <a:solidFill>
                <a:srgbClr val="00846E"/>
              </a:solidFill>
              <a:ln w="0">
                <a:solidFill>
                  <a:srgbClr val="0084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51" name="Freeform 3019"/>
              <p:cNvSpPr>
                <a:spLocks/>
              </p:cNvSpPr>
              <p:nvPr/>
            </p:nvSpPr>
            <p:spPr bwMode="auto">
              <a:xfrm>
                <a:off x="2114" y="3096"/>
                <a:ext cx="74" cy="36"/>
              </a:xfrm>
              <a:custGeom>
                <a:avLst/>
                <a:gdLst/>
                <a:ahLst/>
                <a:cxnLst>
                  <a:cxn ang="0">
                    <a:pos x="74" y="26"/>
                  </a:cxn>
                  <a:cxn ang="0">
                    <a:pos x="22" y="0"/>
                  </a:cxn>
                  <a:cxn ang="0">
                    <a:pos x="0" y="8"/>
                  </a:cxn>
                  <a:cxn ang="0">
                    <a:pos x="52" y="36"/>
                  </a:cxn>
                  <a:cxn ang="0">
                    <a:pos x="74" y="26"/>
                  </a:cxn>
                </a:cxnLst>
                <a:rect l="0" t="0" r="r" b="b"/>
                <a:pathLst>
                  <a:path w="74" h="36">
                    <a:moveTo>
                      <a:pt x="74" y="26"/>
                    </a:moveTo>
                    <a:lnTo>
                      <a:pt x="22" y="0"/>
                    </a:lnTo>
                    <a:lnTo>
                      <a:pt x="0" y="8"/>
                    </a:lnTo>
                    <a:lnTo>
                      <a:pt x="52" y="36"/>
                    </a:lnTo>
                    <a:lnTo>
                      <a:pt x="74" y="2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52" name="Freeform 3020"/>
              <p:cNvSpPr>
                <a:spLocks/>
              </p:cNvSpPr>
              <p:nvPr/>
            </p:nvSpPr>
            <p:spPr bwMode="auto">
              <a:xfrm>
                <a:off x="2090" y="3104"/>
                <a:ext cx="76" cy="36"/>
              </a:xfrm>
              <a:custGeom>
                <a:avLst/>
                <a:gdLst/>
                <a:ahLst/>
                <a:cxnLst>
                  <a:cxn ang="0">
                    <a:pos x="76" y="28"/>
                  </a:cxn>
                  <a:cxn ang="0">
                    <a:pos x="24" y="0"/>
                  </a:cxn>
                  <a:cxn ang="0">
                    <a:pos x="0" y="8"/>
                  </a:cxn>
                  <a:cxn ang="0">
                    <a:pos x="52" y="36"/>
                  </a:cxn>
                  <a:cxn ang="0">
                    <a:pos x="76" y="28"/>
                  </a:cxn>
                </a:cxnLst>
                <a:rect l="0" t="0" r="r" b="b"/>
                <a:pathLst>
                  <a:path w="76" h="36">
                    <a:moveTo>
                      <a:pt x="76" y="28"/>
                    </a:moveTo>
                    <a:lnTo>
                      <a:pt x="24" y="0"/>
                    </a:lnTo>
                    <a:lnTo>
                      <a:pt x="0" y="8"/>
                    </a:lnTo>
                    <a:lnTo>
                      <a:pt x="52" y="36"/>
                    </a:lnTo>
                    <a:lnTo>
                      <a:pt x="76" y="28"/>
                    </a:lnTo>
                    <a:close/>
                  </a:path>
                </a:pathLst>
              </a:custGeom>
              <a:solidFill>
                <a:srgbClr val="00866B"/>
              </a:solidFill>
              <a:ln w="0">
                <a:solidFill>
                  <a:srgbClr val="00866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53" name="Freeform 3021"/>
              <p:cNvSpPr>
                <a:spLocks/>
              </p:cNvSpPr>
              <p:nvPr/>
            </p:nvSpPr>
            <p:spPr bwMode="auto">
              <a:xfrm>
                <a:off x="2090" y="3104"/>
                <a:ext cx="76" cy="36"/>
              </a:xfrm>
              <a:custGeom>
                <a:avLst/>
                <a:gdLst/>
                <a:ahLst/>
                <a:cxnLst>
                  <a:cxn ang="0">
                    <a:pos x="76" y="28"/>
                  </a:cxn>
                  <a:cxn ang="0">
                    <a:pos x="24" y="0"/>
                  </a:cxn>
                  <a:cxn ang="0">
                    <a:pos x="0" y="8"/>
                  </a:cxn>
                  <a:cxn ang="0">
                    <a:pos x="52" y="36"/>
                  </a:cxn>
                  <a:cxn ang="0">
                    <a:pos x="76" y="28"/>
                  </a:cxn>
                </a:cxnLst>
                <a:rect l="0" t="0" r="r" b="b"/>
                <a:pathLst>
                  <a:path w="76" h="36">
                    <a:moveTo>
                      <a:pt x="76" y="28"/>
                    </a:moveTo>
                    <a:lnTo>
                      <a:pt x="24" y="0"/>
                    </a:lnTo>
                    <a:lnTo>
                      <a:pt x="0" y="8"/>
                    </a:lnTo>
                    <a:lnTo>
                      <a:pt x="52" y="36"/>
                    </a:lnTo>
                    <a:lnTo>
                      <a:pt x="76" y="2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54" name="Freeform 3022"/>
              <p:cNvSpPr>
                <a:spLocks/>
              </p:cNvSpPr>
              <p:nvPr/>
            </p:nvSpPr>
            <p:spPr bwMode="auto">
              <a:xfrm>
                <a:off x="2068" y="3112"/>
                <a:ext cx="74" cy="36"/>
              </a:xfrm>
              <a:custGeom>
                <a:avLst/>
                <a:gdLst/>
                <a:ahLst/>
                <a:cxnLst>
                  <a:cxn ang="0">
                    <a:pos x="74" y="28"/>
                  </a:cxn>
                  <a:cxn ang="0">
                    <a:pos x="22" y="0"/>
                  </a:cxn>
                  <a:cxn ang="0">
                    <a:pos x="0" y="8"/>
                  </a:cxn>
                  <a:cxn ang="0">
                    <a:pos x="52" y="36"/>
                  </a:cxn>
                  <a:cxn ang="0">
                    <a:pos x="74" y="28"/>
                  </a:cxn>
                </a:cxnLst>
                <a:rect l="0" t="0" r="r" b="b"/>
                <a:pathLst>
                  <a:path w="74" h="36">
                    <a:moveTo>
                      <a:pt x="74" y="28"/>
                    </a:moveTo>
                    <a:lnTo>
                      <a:pt x="22" y="0"/>
                    </a:lnTo>
                    <a:lnTo>
                      <a:pt x="0" y="8"/>
                    </a:lnTo>
                    <a:lnTo>
                      <a:pt x="52" y="36"/>
                    </a:lnTo>
                    <a:lnTo>
                      <a:pt x="74" y="28"/>
                    </a:lnTo>
                    <a:close/>
                  </a:path>
                </a:pathLst>
              </a:custGeom>
              <a:solidFill>
                <a:srgbClr val="008867"/>
              </a:solidFill>
              <a:ln w="0">
                <a:solidFill>
                  <a:srgbClr val="00886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55" name="Freeform 3023"/>
              <p:cNvSpPr>
                <a:spLocks/>
              </p:cNvSpPr>
              <p:nvPr/>
            </p:nvSpPr>
            <p:spPr bwMode="auto">
              <a:xfrm>
                <a:off x="2068" y="3112"/>
                <a:ext cx="74" cy="36"/>
              </a:xfrm>
              <a:custGeom>
                <a:avLst/>
                <a:gdLst/>
                <a:ahLst/>
                <a:cxnLst>
                  <a:cxn ang="0">
                    <a:pos x="74" y="28"/>
                  </a:cxn>
                  <a:cxn ang="0">
                    <a:pos x="22" y="0"/>
                  </a:cxn>
                  <a:cxn ang="0">
                    <a:pos x="0" y="8"/>
                  </a:cxn>
                  <a:cxn ang="0">
                    <a:pos x="52" y="36"/>
                  </a:cxn>
                  <a:cxn ang="0">
                    <a:pos x="74" y="28"/>
                  </a:cxn>
                </a:cxnLst>
                <a:rect l="0" t="0" r="r" b="b"/>
                <a:pathLst>
                  <a:path w="74" h="36">
                    <a:moveTo>
                      <a:pt x="74" y="28"/>
                    </a:moveTo>
                    <a:lnTo>
                      <a:pt x="22" y="0"/>
                    </a:lnTo>
                    <a:lnTo>
                      <a:pt x="0" y="8"/>
                    </a:lnTo>
                    <a:lnTo>
                      <a:pt x="52" y="36"/>
                    </a:lnTo>
                    <a:lnTo>
                      <a:pt x="74" y="2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56" name="Freeform 3024"/>
              <p:cNvSpPr>
                <a:spLocks/>
              </p:cNvSpPr>
              <p:nvPr/>
            </p:nvSpPr>
            <p:spPr bwMode="auto">
              <a:xfrm>
                <a:off x="2044" y="3120"/>
                <a:ext cx="76" cy="36"/>
              </a:xfrm>
              <a:custGeom>
                <a:avLst/>
                <a:gdLst/>
                <a:ahLst/>
                <a:cxnLst>
                  <a:cxn ang="0">
                    <a:pos x="76" y="28"/>
                  </a:cxn>
                  <a:cxn ang="0">
                    <a:pos x="24" y="0"/>
                  </a:cxn>
                  <a:cxn ang="0">
                    <a:pos x="0" y="8"/>
                  </a:cxn>
                  <a:cxn ang="0">
                    <a:pos x="52" y="36"/>
                  </a:cxn>
                  <a:cxn ang="0">
                    <a:pos x="76" y="28"/>
                  </a:cxn>
                </a:cxnLst>
                <a:rect l="0" t="0" r="r" b="b"/>
                <a:pathLst>
                  <a:path w="76" h="36">
                    <a:moveTo>
                      <a:pt x="76" y="28"/>
                    </a:moveTo>
                    <a:lnTo>
                      <a:pt x="24" y="0"/>
                    </a:lnTo>
                    <a:lnTo>
                      <a:pt x="0" y="8"/>
                    </a:lnTo>
                    <a:lnTo>
                      <a:pt x="52" y="36"/>
                    </a:lnTo>
                    <a:lnTo>
                      <a:pt x="76" y="28"/>
                    </a:lnTo>
                    <a:close/>
                  </a:path>
                </a:pathLst>
              </a:custGeom>
              <a:solidFill>
                <a:srgbClr val="008A62"/>
              </a:solidFill>
              <a:ln w="0">
                <a:solidFill>
                  <a:srgbClr val="008A6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57" name="Freeform 3025"/>
              <p:cNvSpPr>
                <a:spLocks/>
              </p:cNvSpPr>
              <p:nvPr/>
            </p:nvSpPr>
            <p:spPr bwMode="auto">
              <a:xfrm>
                <a:off x="2044" y="3120"/>
                <a:ext cx="76" cy="36"/>
              </a:xfrm>
              <a:custGeom>
                <a:avLst/>
                <a:gdLst/>
                <a:ahLst/>
                <a:cxnLst>
                  <a:cxn ang="0">
                    <a:pos x="76" y="28"/>
                  </a:cxn>
                  <a:cxn ang="0">
                    <a:pos x="24" y="0"/>
                  </a:cxn>
                  <a:cxn ang="0">
                    <a:pos x="0" y="8"/>
                  </a:cxn>
                  <a:cxn ang="0">
                    <a:pos x="52" y="36"/>
                  </a:cxn>
                  <a:cxn ang="0">
                    <a:pos x="76" y="28"/>
                  </a:cxn>
                </a:cxnLst>
                <a:rect l="0" t="0" r="r" b="b"/>
                <a:pathLst>
                  <a:path w="76" h="36">
                    <a:moveTo>
                      <a:pt x="76" y="28"/>
                    </a:moveTo>
                    <a:lnTo>
                      <a:pt x="24" y="0"/>
                    </a:lnTo>
                    <a:lnTo>
                      <a:pt x="0" y="8"/>
                    </a:lnTo>
                    <a:lnTo>
                      <a:pt x="52" y="36"/>
                    </a:lnTo>
                    <a:lnTo>
                      <a:pt x="76" y="2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58" name="Freeform 3026"/>
              <p:cNvSpPr>
                <a:spLocks/>
              </p:cNvSpPr>
              <p:nvPr/>
            </p:nvSpPr>
            <p:spPr bwMode="auto">
              <a:xfrm>
                <a:off x="2020" y="3128"/>
                <a:ext cx="76" cy="36"/>
              </a:xfrm>
              <a:custGeom>
                <a:avLst/>
                <a:gdLst/>
                <a:ahLst/>
                <a:cxnLst>
                  <a:cxn ang="0">
                    <a:pos x="76" y="28"/>
                  </a:cxn>
                  <a:cxn ang="0">
                    <a:pos x="24" y="0"/>
                  </a:cxn>
                  <a:cxn ang="0">
                    <a:pos x="0" y="8"/>
                  </a:cxn>
                  <a:cxn ang="0">
                    <a:pos x="52" y="36"/>
                  </a:cxn>
                  <a:cxn ang="0">
                    <a:pos x="76" y="28"/>
                  </a:cxn>
                </a:cxnLst>
                <a:rect l="0" t="0" r="r" b="b"/>
                <a:pathLst>
                  <a:path w="76" h="36">
                    <a:moveTo>
                      <a:pt x="76" y="28"/>
                    </a:moveTo>
                    <a:lnTo>
                      <a:pt x="24" y="0"/>
                    </a:lnTo>
                    <a:lnTo>
                      <a:pt x="0" y="8"/>
                    </a:lnTo>
                    <a:lnTo>
                      <a:pt x="52" y="36"/>
                    </a:lnTo>
                    <a:lnTo>
                      <a:pt x="76" y="28"/>
                    </a:lnTo>
                    <a:close/>
                  </a:path>
                </a:pathLst>
              </a:custGeom>
              <a:solidFill>
                <a:srgbClr val="008C5D"/>
              </a:solidFill>
              <a:ln w="0">
                <a:solidFill>
                  <a:srgbClr val="008C5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59" name="Freeform 3027"/>
              <p:cNvSpPr>
                <a:spLocks/>
              </p:cNvSpPr>
              <p:nvPr/>
            </p:nvSpPr>
            <p:spPr bwMode="auto">
              <a:xfrm>
                <a:off x="2020" y="3128"/>
                <a:ext cx="76" cy="36"/>
              </a:xfrm>
              <a:custGeom>
                <a:avLst/>
                <a:gdLst/>
                <a:ahLst/>
                <a:cxnLst>
                  <a:cxn ang="0">
                    <a:pos x="76" y="28"/>
                  </a:cxn>
                  <a:cxn ang="0">
                    <a:pos x="24" y="0"/>
                  </a:cxn>
                  <a:cxn ang="0">
                    <a:pos x="0" y="8"/>
                  </a:cxn>
                  <a:cxn ang="0">
                    <a:pos x="52" y="36"/>
                  </a:cxn>
                  <a:cxn ang="0">
                    <a:pos x="76" y="28"/>
                  </a:cxn>
                </a:cxnLst>
                <a:rect l="0" t="0" r="r" b="b"/>
                <a:pathLst>
                  <a:path w="76" h="36">
                    <a:moveTo>
                      <a:pt x="76" y="28"/>
                    </a:moveTo>
                    <a:lnTo>
                      <a:pt x="24" y="0"/>
                    </a:lnTo>
                    <a:lnTo>
                      <a:pt x="0" y="8"/>
                    </a:lnTo>
                    <a:lnTo>
                      <a:pt x="52" y="36"/>
                    </a:lnTo>
                    <a:lnTo>
                      <a:pt x="76" y="2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60" name="Freeform 3028"/>
              <p:cNvSpPr>
                <a:spLocks/>
              </p:cNvSpPr>
              <p:nvPr/>
            </p:nvSpPr>
            <p:spPr bwMode="auto">
              <a:xfrm>
                <a:off x="1996" y="3136"/>
                <a:ext cx="76" cy="36"/>
              </a:xfrm>
              <a:custGeom>
                <a:avLst/>
                <a:gdLst/>
                <a:ahLst/>
                <a:cxnLst>
                  <a:cxn ang="0">
                    <a:pos x="76" y="28"/>
                  </a:cxn>
                  <a:cxn ang="0">
                    <a:pos x="24" y="0"/>
                  </a:cxn>
                  <a:cxn ang="0">
                    <a:pos x="0" y="6"/>
                  </a:cxn>
                  <a:cxn ang="0">
                    <a:pos x="52" y="36"/>
                  </a:cxn>
                  <a:cxn ang="0">
                    <a:pos x="76" y="28"/>
                  </a:cxn>
                </a:cxnLst>
                <a:rect l="0" t="0" r="r" b="b"/>
                <a:pathLst>
                  <a:path w="76" h="36">
                    <a:moveTo>
                      <a:pt x="76" y="28"/>
                    </a:moveTo>
                    <a:lnTo>
                      <a:pt x="24" y="0"/>
                    </a:lnTo>
                    <a:lnTo>
                      <a:pt x="0" y="6"/>
                    </a:lnTo>
                    <a:lnTo>
                      <a:pt x="52" y="36"/>
                    </a:lnTo>
                    <a:lnTo>
                      <a:pt x="76" y="28"/>
                    </a:lnTo>
                    <a:close/>
                  </a:path>
                </a:pathLst>
              </a:custGeom>
              <a:solidFill>
                <a:srgbClr val="008D5A"/>
              </a:solidFill>
              <a:ln w="0">
                <a:solidFill>
                  <a:srgbClr val="008D5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61" name="Freeform 3029"/>
              <p:cNvSpPr>
                <a:spLocks/>
              </p:cNvSpPr>
              <p:nvPr/>
            </p:nvSpPr>
            <p:spPr bwMode="auto">
              <a:xfrm>
                <a:off x="1996" y="3136"/>
                <a:ext cx="76" cy="36"/>
              </a:xfrm>
              <a:custGeom>
                <a:avLst/>
                <a:gdLst/>
                <a:ahLst/>
                <a:cxnLst>
                  <a:cxn ang="0">
                    <a:pos x="76" y="28"/>
                  </a:cxn>
                  <a:cxn ang="0">
                    <a:pos x="24" y="0"/>
                  </a:cxn>
                  <a:cxn ang="0">
                    <a:pos x="0" y="6"/>
                  </a:cxn>
                  <a:cxn ang="0">
                    <a:pos x="52" y="36"/>
                  </a:cxn>
                  <a:cxn ang="0">
                    <a:pos x="76" y="28"/>
                  </a:cxn>
                </a:cxnLst>
                <a:rect l="0" t="0" r="r" b="b"/>
                <a:pathLst>
                  <a:path w="76" h="36">
                    <a:moveTo>
                      <a:pt x="76" y="28"/>
                    </a:moveTo>
                    <a:lnTo>
                      <a:pt x="24" y="0"/>
                    </a:lnTo>
                    <a:lnTo>
                      <a:pt x="0" y="6"/>
                    </a:lnTo>
                    <a:lnTo>
                      <a:pt x="52" y="36"/>
                    </a:lnTo>
                    <a:lnTo>
                      <a:pt x="76" y="2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62" name="Freeform 3030"/>
              <p:cNvSpPr>
                <a:spLocks/>
              </p:cNvSpPr>
              <p:nvPr/>
            </p:nvSpPr>
            <p:spPr bwMode="auto">
              <a:xfrm>
                <a:off x="1972" y="3142"/>
                <a:ext cx="76" cy="36"/>
              </a:xfrm>
              <a:custGeom>
                <a:avLst/>
                <a:gdLst/>
                <a:ahLst/>
                <a:cxnLst>
                  <a:cxn ang="0">
                    <a:pos x="76" y="30"/>
                  </a:cxn>
                  <a:cxn ang="0">
                    <a:pos x="24" y="0"/>
                  </a:cxn>
                  <a:cxn ang="0">
                    <a:pos x="0" y="8"/>
                  </a:cxn>
                  <a:cxn ang="0">
                    <a:pos x="50" y="36"/>
                  </a:cxn>
                  <a:cxn ang="0">
                    <a:pos x="76" y="30"/>
                  </a:cxn>
                </a:cxnLst>
                <a:rect l="0" t="0" r="r" b="b"/>
                <a:pathLst>
                  <a:path w="76" h="36">
                    <a:moveTo>
                      <a:pt x="76" y="30"/>
                    </a:moveTo>
                    <a:lnTo>
                      <a:pt x="24" y="0"/>
                    </a:lnTo>
                    <a:lnTo>
                      <a:pt x="0" y="8"/>
                    </a:lnTo>
                    <a:lnTo>
                      <a:pt x="50" y="36"/>
                    </a:lnTo>
                    <a:lnTo>
                      <a:pt x="76" y="30"/>
                    </a:lnTo>
                    <a:close/>
                  </a:path>
                </a:pathLst>
              </a:custGeom>
              <a:solidFill>
                <a:srgbClr val="008D58"/>
              </a:solidFill>
              <a:ln w="0">
                <a:solidFill>
                  <a:srgbClr val="008D5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63" name="Freeform 3031"/>
              <p:cNvSpPr>
                <a:spLocks/>
              </p:cNvSpPr>
              <p:nvPr/>
            </p:nvSpPr>
            <p:spPr bwMode="auto">
              <a:xfrm>
                <a:off x="1972" y="3142"/>
                <a:ext cx="76" cy="36"/>
              </a:xfrm>
              <a:custGeom>
                <a:avLst/>
                <a:gdLst/>
                <a:ahLst/>
                <a:cxnLst>
                  <a:cxn ang="0">
                    <a:pos x="76" y="30"/>
                  </a:cxn>
                  <a:cxn ang="0">
                    <a:pos x="24" y="0"/>
                  </a:cxn>
                  <a:cxn ang="0">
                    <a:pos x="0" y="8"/>
                  </a:cxn>
                  <a:cxn ang="0">
                    <a:pos x="50" y="36"/>
                  </a:cxn>
                  <a:cxn ang="0">
                    <a:pos x="76" y="30"/>
                  </a:cxn>
                </a:cxnLst>
                <a:rect l="0" t="0" r="r" b="b"/>
                <a:pathLst>
                  <a:path w="76" h="36">
                    <a:moveTo>
                      <a:pt x="76" y="30"/>
                    </a:moveTo>
                    <a:lnTo>
                      <a:pt x="24" y="0"/>
                    </a:lnTo>
                    <a:lnTo>
                      <a:pt x="0" y="8"/>
                    </a:lnTo>
                    <a:lnTo>
                      <a:pt x="50" y="36"/>
                    </a:lnTo>
                    <a:lnTo>
                      <a:pt x="76" y="3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64" name="Freeform 3032"/>
              <p:cNvSpPr>
                <a:spLocks/>
              </p:cNvSpPr>
              <p:nvPr/>
            </p:nvSpPr>
            <p:spPr bwMode="auto">
              <a:xfrm>
                <a:off x="1946" y="3150"/>
                <a:ext cx="76" cy="36"/>
              </a:xfrm>
              <a:custGeom>
                <a:avLst/>
                <a:gdLst/>
                <a:ahLst/>
                <a:cxnLst>
                  <a:cxn ang="0">
                    <a:pos x="76" y="28"/>
                  </a:cxn>
                  <a:cxn ang="0">
                    <a:pos x="26" y="0"/>
                  </a:cxn>
                  <a:cxn ang="0">
                    <a:pos x="0" y="6"/>
                  </a:cxn>
                  <a:cxn ang="0">
                    <a:pos x="52" y="36"/>
                  </a:cxn>
                  <a:cxn ang="0">
                    <a:pos x="76" y="28"/>
                  </a:cxn>
                </a:cxnLst>
                <a:rect l="0" t="0" r="r" b="b"/>
                <a:pathLst>
                  <a:path w="76" h="36">
                    <a:moveTo>
                      <a:pt x="76" y="28"/>
                    </a:moveTo>
                    <a:lnTo>
                      <a:pt x="26" y="0"/>
                    </a:lnTo>
                    <a:lnTo>
                      <a:pt x="0" y="6"/>
                    </a:lnTo>
                    <a:lnTo>
                      <a:pt x="52" y="36"/>
                    </a:lnTo>
                    <a:lnTo>
                      <a:pt x="76" y="28"/>
                    </a:lnTo>
                    <a:close/>
                  </a:path>
                </a:pathLst>
              </a:custGeom>
              <a:solidFill>
                <a:srgbClr val="008C58"/>
              </a:solidFill>
              <a:ln w="0">
                <a:solidFill>
                  <a:srgbClr val="008C5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65" name="Freeform 3033"/>
              <p:cNvSpPr>
                <a:spLocks/>
              </p:cNvSpPr>
              <p:nvPr/>
            </p:nvSpPr>
            <p:spPr bwMode="auto">
              <a:xfrm>
                <a:off x="1946" y="3150"/>
                <a:ext cx="76" cy="36"/>
              </a:xfrm>
              <a:custGeom>
                <a:avLst/>
                <a:gdLst/>
                <a:ahLst/>
                <a:cxnLst>
                  <a:cxn ang="0">
                    <a:pos x="76" y="28"/>
                  </a:cxn>
                  <a:cxn ang="0">
                    <a:pos x="26" y="0"/>
                  </a:cxn>
                  <a:cxn ang="0">
                    <a:pos x="0" y="6"/>
                  </a:cxn>
                  <a:cxn ang="0">
                    <a:pos x="52" y="36"/>
                  </a:cxn>
                  <a:cxn ang="0">
                    <a:pos x="76" y="28"/>
                  </a:cxn>
                </a:cxnLst>
                <a:rect l="0" t="0" r="r" b="b"/>
                <a:pathLst>
                  <a:path w="76" h="36">
                    <a:moveTo>
                      <a:pt x="76" y="28"/>
                    </a:moveTo>
                    <a:lnTo>
                      <a:pt x="26" y="0"/>
                    </a:lnTo>
                    <a:lnTo>
                      <a:pt x="0" y="6"/>
                    </a:lnTo>
                    <a:lnTo>
                      <a:pt x="52" y="36"/>
                    </a:lnTo>
                    <a:lnTo>
                      <a:pt x="76" y="2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66" name="Freeform 3034"/>
              <p:cNvSpPr>
                <a:spLocks/>
              </p:cNvSpPr>
              <p:nvPr/>
            </p:nvSpPr>
            <p:spPr bwMode="auto">
              <a:xfrm>
                <a:off x="1922" y="3156"/>
                <a:ext cx="76" cy="36"/>
              </a:xfrm>
              <a:custGeom>
                <a:avLst/>
                <a:gdLst/>
                <a:ahLst/>
                <a:cxnLst>
                  <a:cxn ang="0">
                    <a:pos x="76" y="30"/>
                  </a:cxn>
                  <a:cxn ang="0">
                    <a:pos x="24" y="0"/>
                  </a:cxn>
                  <a:cxn ang="0">
                    <a:pos x="0" y="8"/>
                  </a:cxn>
                  <a:cxn ang="0">
                    <a:pos x="50" y="36"/>
                  </a:cxn>
                  <a:cxn ang="0">
                    <a:pos x="76" y="30"/>
                  </a:cxn>
                </a:cxnLst>
                <a:rect l="0" t="0" r="r" b="b"/>
                <a:pathLst>
                  <a:path w="76" h="36">
                    <a:moveTo>
                      <a:pt x="76" y="30"/>
                    </a:moveTo>
                    <a:lnTo>
                      <a:pt x="24" y="0"/>
                    </a:lnTo>
                    <a:lnTo>
                      <a:pt x="0" y="8"/>
                    </a:lnTo>
                    <a:lnTo>
                      <a:pt x="50" y="36"/>
                    </a:lnTo>
                    <a:lnTo>
                      <a:pt x="76" y="30"/>
                    </a:lnTo>
                    <a:close/>
                  </a:path>
                </a:pathLst>
              </a:custGeom>
              <a:solidFill>
                <a:srgbClr val="008A5B"/>
              </a:solidFill>
              <a:ln w="0">
                <a:solidFill>
                  <a:srgbClr val="008A5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67" name="Freeform 3035"/>
              <p:cNvSpPr>
                <a:spLocks/>
              </p:cNvSpPr>
              <p:nvPr/>
            </p:nvSpPr>
            <p:spPr bwMode="auto">
              <a:xfrm>
                <a:off x="1922" y="3156"/>
                <a:ext cx="76" cy="36"/>
              </a:xfrm>
              <a:custGeom>
                <a:avLst/>
                <a:gdLst/>
                <a:ahLst/>
                <a:cxnLst>
                  <a:cxn ang="0">
                    <a:pos x="76" y="30"/>
                  </a:cxn>
                  <a:cxn ang="0">
                    <a:pos x="24" y="0"/>
                  </a:cxn>
                  <a:cxn ang="0">
                    <a:pos x="0" y="8"/>
                  </a:cxn>
                  <a:cxn ang="0">
                    <a:pos x="50" y="36"/>
                  </a:cxn>
                  <a:cxn ang="0">
                    <a:pos x="76" y="30"/>
                  </a:cxn>
                </a:cxnLst>
                <a:rect l="0" t="0" r="r" b="b"/>
                <a:pathLst>
                  <a:path w="76" h="36">
                    <a:moveTo>
                      <a:pt x="76" y="30"/>
                    </a:moveTo>
                    <a:lnTo>
                      <a:pt x="24" y="0"/>
                    </a:lnTo>
                    <a:lnTo>
                      <a:pt x="0" y="8"/>
                    </a:lnTo>
                    <a:lnTo>
                      <a:pt x="50" y="36"/>
                    </a:lnTo>
                    <a:lnTo>
                      <a:pt x="76" y="3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68" name="Freeform 3036"/>
              <p:cNvSpPr>
                <a:spLocks/>
              </p:cNvSpPr>
              <p:nvPr/>
            </p:nvSpPr>
            <p:spPr bwMode="auto">
              <a:xfrm>
                <a:off x="1896" y="3164"/>
                <a:ext cx="76" cy="36"/>
              </a:xfrm>
              <a:custGeom>
                <a:avLst/>
                <a:gdLst/>
                <a:ahLst/>
                <a:cxnLst>
                  <a:cxn ang="0">
                    <a:pos x="76" y="28"/>
                  </a:cxn>
                  <a:cxn ang="0">
                    <a:pos x="26" y="0"/>
                  </a:cxn>
                  <a:cxn ang="0">
                    <a:pos x="0" y="8"/>
                  </a:cxn>
                  <a:cxn ang="0">
                    <a:pos x="52" y="36"/>
                  </a:cxn>
                  <a:cxn ang="0">
                    <a:pos x="76" y="28"/>
                  </a:cxn>
                </a:cxnLst>
                <a:rect l="0" t="0" r="r" b="b"/>
                <a:pathLst>
                  <a:path w="76" h="36">
                    <a:moveTo>
                      <a:pt x="76" y="28"/>
                    </a:moveTo>
                    <a:lnTo>
                      <a:pt x="26" y="0"/>
                    </a:lnTo>
                    <a:lnTo>
                      <a:pt x="0" y="8"/>
                    </a:lnTo>
                    <a:lnTo>
                      <a:pt x="52" y="36"/>
                    </a:lnTo>
                    <a:lnTo>
                      <a:pt x="76" y="28"/>
                    </a:lnTo>
                    <a:close/>
                  </a:path>
                </a:pathLst>
              </a:custGeom>
              <a:solidFill>
                <a:srgbClr val="00885F"/>
              </a:solidFill>
              <a:ln w="0">
                <a:solidFill>
                  <a:srgbClr val="00885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69" name="Freeform 3037"/>
              <p:cNvSpPr>
                <a:spLocks/>
              </p:cNvSpPr>
              <p:nvPr/>
            </p:nvSpPr>
            <p:spPr bwMode="auto">
              <a:xfrm>
                <a:off x="1896" y="3164"/>
                <a:ext cx="76" cy="36"/>
              </a:xfrm>
              <a:custGeom>
                <a:avLst/>
                <a:gdLst/>
                <a:ahLst/>
                <a:cxnLst>
                  <a:cxn ang="0">
                    <a:pos x="76" y="28"/>
                  </a:cxn>
                  <a:cxn ang="0">
                    <a:pos x="26" y="0"/>
                  </a:cxn>
                  <a:cxn ang="0">
                    <a:pos x="0" y="8"/>
                  </a:cxn>
                  <a:cxn ang="0">
                    <a:pos x="52" y="36"/>
                  </a:cxn>
                  <a:cxn ang="0">
                    <a:pos x="76" y="28"/>
                  </a:cxn>
                </a:cxnLst>
                <a:rect l="0" t="0" r="r" b="b"/>
                <a:pathLst>
                  <a:path w="76" h="36">
                    <a:moveTo>
                      <a:pt x="76" y="28"/>
                    </a:moveTo>
                    <a:lnTo>
                      <a:pt x="26" y="0"/>
                    </a:lnTo>
                    <a:lnTo>
                      <a:pt x="0" y="8"/>
                    </a:lnTo>
                    <a:lnTo>
                      <a:pt x="52" y="36"/>
                    </a:lnTo>
                    <a:lnTo>
                      <a:pt x="76" y="2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70" name="Freeform 3038"/>
              <p:cNvSpPr>
                <a:spLocks/>
              </p:cNvSpPr>
              <p:nvPr/>
            </p:nvSpPr>
            <p:spPr bwMode="auto">
              <a:xfrm>
                <a:off x="1872" y="3172"/>
                <a:ext cx="76" cy="38"/>
              </a:xfrm>
              <a:custGeom>
                <a:avLst/>
                <a:gdLst/>
                <a:ahLst/>
                <a:cxnLst>
                  <a:cxn ang="0">
                    <a:pos x="76" y="28"/>
                  </a:cxn>
                  <a:cxn ang="0">
                    <a:pos x="24" y="0"/>
                  </a:cxn>
                  <a:cxn ang="0">
                    <a:pos x="0" y="8"/>
                  </a:cxn>
                  <a:cxn ang="0">
                    <a:pos x="50" y="38"/>
                  </a:cxn>
                  <a:cxn ang="0">
                    <a:pos x="76" y="28"/>
                  </a:cxn>
                </a:cxnLst>
                <a:rect l="0" t="0" r="r" b="b"/>
                <a:pathLst>
                  <a:path w="76" h="38">
                    <a:moveTo>
                      <a:pt x="76" y="28"/>
                    </a:moveTo>
                    <a:lnTo>
                      <a:pt x="24" y="0"/>
                    </a:lnTo>
                    <a:lnTo>
                      <a:pt x="0" y="8"/>
                    </a:lnTo>
                    <a:lnTo>
                      <a:pt x="50" y="38"/>
                    </a:lnTo>
                    <a:lnTo>
                      <a:pt x="76" y="28"/>
                    </a:lnTo>
                    <a:close/>
                  </a:path>
                </a:pathLst>
              </a:custGeom>
              <a:solidFill>
                <a:srgbClr val="008665"/>
              </a:solidFill>
              <a:ln w="0">
                <a:solidFill>
                  <a:srgbClr val="00866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71" name="Freeform 3039"/>
              <p:cNvSpPr>
                <a:spLocks/>
              </p:cNvSpPr>
              <p:nvPr/>
            </p:nvSpPr>
            <p:spPr bwMode="auto">
              <a:xfrm>
                <a:off x="1872" y="3172"/>
                <a:ext cx="76" cy="38"/>
              </a:xfrm>
              <a:custGeom>
                <a:avLst/>
                <a:gdLst/>
                <a:ahLst/>
                <a:cxnLst>
                  <a:cxn ang="0">
                    <a:pos x="76" y="28"/>
                  </a:cxn>
                  <a:cxn ang="0">
                    <a:pos x="24" y="0"/>
                  </a:cxn>
                  <a:cxn ang="0">
                    <a:pos x="0" y="8"/>
                  </a:cxn>
                  <a:cxn ang="0">
                    <a:pos x="50" y="38"/>
                  </a:cxn>
                  <a:cxn ang="0">
                    <a:pos x="76" y="28"/>
                  </a:cxn>
                </a:cxnLst>
                <a:rect l="0" t="0" r="r" b="b"/>
                <a:pathLst>
                  <a:path w="76" h="38">
                    <a:moveTo>
                      <a:pt x="76" y="28"/>
                    </a:moveTo>
                    <a:lnTo>
                      <a:pt x="24" y="0"/>
                    </a:lnTo>
                    <a:lnTo>
                      <a:pt x="0" y="8"/>
                    </a:lnTo>
                    <a:lnTo>
                      <a:pt x="50" y="38"/>
                    </a:lnTo>
                    <a:lnTo>
                      <a:pt x="76" y="2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72" name="Freeform 3040"/>
              <p:cNvSpPr>
                <a:spLocks/>
              </p:cNvSpPr>
              <p:nvPr/>
            </p:nvSpPr>
            <p:spPr bwMode="auto">
              <a:xfrm>
                <a:off x="2890" y="2870"/>
                <a:ext cx="70" cy="24"/>
              </a:xfrm>
              <a:custGeom>
                <a:avLst/>
                <a:gdLst/>
                <a:ahLst/>
                <a:cxnLst>
                  <a:cxn ang="0">
                    <a:pos x="70" y="18"/>
                  </a:cxn>
                  <a:cxn ang="0">
                    <a:pos x="14" y="0"/>
                  </a:cxn>
                  <a:cxn ang="0">
                    <a:pos x="0" y="4"/>
                  </a:cxn>
                  <a:cxn ang="0">
                    <a:pos x="54" y="24"/>
                  </a:cxn>
                  <a:cxn ang="0">
                    <a:pos x="70" y="18"/>
                  </a:cxn>
                </a:cxnLst>
                <a:rect l="0" t="0" r="r" b="b"/>
                <a:pathLst>
                  <a:path w="70" h="24">
                    <a:moveTo>
                      <a:pt x="70" y="18"/>
                    </a:moveTo>
                    <a:lnTo>
                      <a:pt x="14" y="0"/>
                    </a:lnTo>
                    <a:lnTo>
                      <a:pt x="0" y="4"/>
                    </a:lnTo>
                    <a:lnTo>
                      <a:pt x="54" y="24"/>
                    </a:lnTo>
                    <a:lnTo>
                      <a:pt x="70" y="18"/>
                    </a:lnTo>
                    <a:close/>
                  </a:path>
                </a:pathLst>
              </a:custGeom>
              <a:solidFill>
                <a:srgbClr val="008763"/>
              </a:solidFill>
              <a:ln w="0">
                <a:solidFill>
                  <a:srgbClr val="00876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73" name="Freeform 3041"/>
              <p:cNvSpPr>
                <a:spLocks/>
              </p:cNvSpPr>
              <p:nvPr/>
            </p:nvSpPr>
            <p:spPr bwMode="auto">
              <a:xfrm>
                <a:off x="2890" y="2870"/>
                <a:ext cx="70" cy="24"/>
              </a:xfrm>
              <a:custGeom>
                <a:avLst/>
                <a:gdLst/>
                <a:ahLst/>
                <a:cxnLst>
                  <a:cxn ang="0">
                    <a:pos x="70" y="18"/>
                  </a:cxn>
                  <a:cxn ang="0">
                    <a:pos x="14" y="0"/>
                  </a:cxn>
                  <a:cxn ang="0">
                    <a:pos x="0" y="4"/>
                  </a:cxn>
                  <a:cxn ang="0">
                    <a:pos x="54" y="24"/>
                  </a:cxn>
                  <a:cxn ang="0">
                    <a:pos x="70" y="18"/>
                  </a:cxn>
                </a:cxnLst>
                <a:rect l="0" t="0" r="r" b="b"/>
                <a:pathLst>
                  <a:path w="70" h="24">
                    <a:moveTo>
                      <a:pt x="70" y="18"/>
                    </a:moveTo>
                    <a:lnTo>
                      <a:pt x="14" y="0"/>
                    </a:lnTo>
                    <a:lnTo>
                      <a:pt x="0" y="4"/>
                    </a:lnTo>
                    <a:lnTo>
                      <a:pt x="54" y="24"/>
                    </a:lnTo>
                    <a:lnTo>
                      <a:pt x="70" y="1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74" name="Freeform 3042"/>
              <p:cNvSpPr>
                <a:spLocks/>
              </p:cNvSpPr>
              <p:nvPr/>
            </p:nvSpPr>
            <p:spPr bwMode="auto">
              <a:xfrm>
                <a:off x="2874" y="2874"/>
                <a:ext cx="70" cy="26"/>
              </a:xfrm>
              <a:custGeom>
                <a:avLst/>
                <a:gdLst/>
                <a:ahLst/>
                <a:cxnLst>
                  <a:cxn ang="0">
                    <a:pos x="70" y="20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6" y="26"/>
                  </a:cxn>
                  <a:cxn ang="0">
                    <a:pos x="70" y="20"/>
                  </a:cxn>
                </a:cxnLst>
                <a:rect l="0" t="0" r="r" b="b"/>
                <a:pathLst>
                  <a:path w="70" h="26">
                    <a:moveTo>
                      <a:pt x="70" y="20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6" y="26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008763"/>
              </a:solidFill>
              <a:ln w="0">
                <a:solidFill>
                  <a:srgbClr val="00876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75" name="Freeform 3043"/>
              <p:cNvSpPr>
                <a:spLocks/>
              </p:cNvSpPr>
              <p:nvPr/>
            </p:nvSpPr>
            <p:spPr bwMode="auto">
              <a:xfrm>
                <a:off x="2874" y="2874"/>
                <a:ext cx="70" cy="26"/>
              </a:xfrm>
              <a:custGeom>
                <a:avLst/>
                <a:gdLst/>
                <a:ahLst/>
                <a:cxnLst>
                  <a:cxn ang="0">
                    <a:pos x="70" y="20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6" y="26"/>
                  </a:cxn>
                  <a:cxn ang="0">
                    <a:pos x="70" y="20"/>
                  </a:cxn>
                </a:cxnLst>
                <a:rect l="0" t="0" r="r" b="b"/>
                <a:pathLst>
                  <a:path w="70" h="26">
                    <a:moveTo>
                      <a:pt x="70" y="20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6" y="26"/>
                    </a:lnTo>
                    <a:lnTo>
                      <a:pt x="70" y="2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76" name="Freeform 3044"/>
              <p:cNvSpPr>
                <a:spLocks/>
              </p:cNvSpPr>
              <p:nvPr/>
            </p:nvSpPr>
            <p:spPr bwMode="auto">
              <a:xfrm>
                <a:off x="2858" y="2880"/>
                <a:ext cx="72" cy="24"/>
              </a:xfrm>
              <a:custGeom>
                <a:avLst/>
                <a:gdLst/>
                <a:ahLst/>
                <a:cxnLst>
                  <a:cxn ang="0">
                    <a:pos x="72" y="20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6" y="24"/>
                  </a:cxn>
                  <a:cxn ang="0">
                    <a:pos x="72" y="20"/>
                  </a:cxn>
                </a:cxnLst>
                <a:rect l="0" t="0" r="r" b="b"/>
                <a:pathLst>
                  <a:path w="72" h="24">
                    <a:moveTo>
                      <a:pt x="72" y="20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6" y="24"/>
                    </a:lnTo>
                    <a:lnTo>
                      <a:pt x="72" y="20"/>
                    </a:lnTo>
                    <a:close/>
                  </a:path>
                </a:pathLst>
              </a:custGeom>
              <a:solidFill>
                <a:srgbClr val="008763"/>
              </a:solidFill>
              <a:ln w="0">
                <a:solidFill>
                  <a:srgbClr val="00876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77" name="Freeform 3045"/>
              <p:cNvSpPr>
                <a:spLocks/>
              </p:cNvSpPr>
              <p:nvPr/>
            </p:nvSpPr>
            <p:spPr bwMode="auto">
              <a:xfrm>
                <a:off x="2858" y="2880"/>
                <a:ext cx="72" cy="24"/>
              </a:xfrm>
              <a:custGeom>
                <a:avLst/>
                <a:gdLst/>
                <a:ahLst/>
                <a:cxnLst>
                  <a:cxn ang="0">
                    <a:pos x="72" y="20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6" y="24"/>
                  </a:cxn>
                  <a:cxn ang="0">
                    <a:pos x="72" y="20"/>
                  </a:cxn>
                </a:cxnLst>
                <a:rect l="0" t="0" r="r" b="b"/>
                <a:pathLst>
                  <a:path w="72" h="24">
                    <a:moveTo>
                      <a:pt x="72" y="20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6" y="24"/>
                    </a:lnTo>
                    <a:lnTo>
                      <a:pt x="72" y="2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78" name="Freeform 3046"/>
              <p:cNvSpPr>
                <a:spLocks/>
              </p:cNvSpPr>
              <p:nvPr/>
            </p:nvSpPr>
            <p:spPr bwMode="auto">
              <a:xfrm>
                <a:off x="2842" y="2886"/>
                <a:ext cx="72" cy="24"/>
              </a:xfrm>
              <a:custGeom>
                <a:avLst/>
                <a:gdLst/>
                <a:ahLst/>
                <a:cxnLst>
                  <a:cxn ang="0">
                    <a:pos x="72" y="18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6" y="24"/>
                  </a:cxn>
                  <a:cxn ang="0">
                    <a:pos x="72" y="18"/>
                  </a:cxn>
                </a:cxnLst>
                <a:rect l="0" t="0" r="r" b="b"/>
                <a:pathLst>
                  <a:path w="72" h="24">
                    <a:moveTo>
                      <a:pt x="72" y="18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6" y="24"/>
                    </a:lnTo>
                    <a:lnTo>
                      <a:pt x="72" y="18"/>
                    </a:lnTo>
                    <a:close/>
                  </a:path>
                </a:pathLst>
              </a:custGeom>
              <a:solidFill>
                <a:srgbClr val="008763"/>
              </a:solidFill>
              <a:ln w="0">
                <a:solidFill>
                  <a:srgbClr val="00876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79" name="Freeform 3047"/>
              <p:cNvSpPr>
                <a:spLocks/>
              </p:cNvSpPr>
              <p:nvPr/>
            </p:nvSpPr>
            <p:spPr bwMode="auto">
              <a:xfrm>
                <a:off x="2842" y="2886"/>
                <a:ext cx="72" cy="24"/>
              </a:xfrm>
              <a:custGeom>
                <a:avLst/>
                <a:gdLst/>
                <a:ahLst/>
                <a:cxnLst>
                  <a:cxn ang="0">
                    <a:pos x="72" y="18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6" y="24"/>
                  </a:cxn>
                  <a:cxn ang="0">
                    <a:pos x="72" y="18"/>
                  </a:cxn>
                </a:cxnLst>
                <a:rect l="0" t="0" r="r" b="b"/>
                <a:pathLst>
                  <a:path w="72" h="24">
                    <a:moveTo>
                      <a:pt x="72" y="18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6" y="24"/>
                    </a:lnTo>
                    <a:lnTo>
                      <a:pt x="72" y="1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80" name="Freeform 3048"/>
              <p:cNvSpPr>
                <a:spLocks/>
              </p:cNvSpPr>
              <p:nvPr/>
            </p:nvSpPr>
            <p:spPr bwMode="auto">
              <a:xfrm>
                <a:off x="2824" y="2892"/>
                <a:ext cx="74" cy="24"/>
              </a:xfrm>
              <a:custGeom>
                <a:avLst/>
                <a:gdLst/>
                <a:ahLst/>
                <a:cxnLst>
                  <a:cxn ang="0">
                    <a:pos x="74" y="18"/>
                  </a:cxn>
                  <a:cxn ang="0">
                    <a:pos x="18" y="0"/>
                  </a:cxn>
                  <a:cxn ang="0">
                    <a:pos x="0" y="6"/>
                  </a:cxn>
                  <a:cxn ang="0">
                    <a:pos x="56" y="24"/>
                  </a:cxn>
                  <a:cxn ang="0">
                    <a:pos x="74" y="18"/>
                  </a:cxn>
                </a:cxnLst>
                <a:rect l="0" t="0" r="r" b="b"/>
                <a:pathLst>
                  <a:path w="74" h="24">
                    <a:moveTo>
                      <a:pt x="74" y="18"/>
                    </a:moveTo>
                    <a:lnTo>
                      <a:pt x="18" y="0"/>
                    </a:lnTo>
                    <a:lnTo>
                      <a:pt x="0" y="6"/>
                    </a:lnTo>
                    <a:lnTo>
                      <a:pt x="56" y="24"/>
                    </a:lnTo>
                    <a:lnTo>
                      <a:pt x="74" y="18"/>
                    </a:lnTo>
                    <a:close/>
                  </a:path>
                </a:pathLst>
              </a:custGeom>
              <a:solidFill>
                <a:srgbClr val="008763"/>
              </a:solidFill>
              <a:ln w="0">
                <a:solidFill>
                  <a:srgbClr val="00876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81" name="Freeform 3049"/>
              <p:cNvSpPr>
                <a:spLocks/>
              </p:cNvSpPr>
              <p:nvPr/>
            </p:nvSpPr>
            <p:spPr bwMode="auto">
              <a:xfrm>
                <a:off x="2824" y="2892"/>
                <a:ext cx="74" cy="24"/>
              </a:xfrm>
              <a:custGeom>
                <a:avLst/>
                <a:gdLst/>
                <a:ahLst/>
                <a:cxnLst>
                  <a:cxn ang="0">
                    <a:pos x="74" y="18"/>
                  </a:cxn>
                  <a:cxn ang="0">
                    <a:pos x="18" y="0"/>
                  </a:cxn>
                  <a:cxn ang="0">
                    <a:pos x="0" y="6"/>
                  </a:cxn>
                  <a:cxn ang="0">
                    <a:pos x="56" y="24"/>
                  </a:cxn>
                  <a:cxn ang="0">
                    <a:pos x="74" y="18"/>
                  </a:cxn>
                </a:cxnLst>
                <a:rect l="0" t="0" r="r" b="b"/>
                <a:pathLst>
                  <a:path w="74" h="24">
                    <a:moveTo>
                      <a:pt x="74" y="18"/>
                    </a:moveTo>
                    <a:lnTo>
                      <a:pt x="18" y="0"/>
                    </a:lnTo>
                    <a:lnTo>
                      <a:pt x="0" y="6"/>
                    </a:lnTo>
                    <a:lnTo>
                      <a:pt x="56" y="24"/>
                    </a:lnTo>
                    <a:lnTo>
                      <a:pt x="74" y="1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82" name="Freeform 3050"/>
              <p:cNvSpPr>
                <a:spLocks/>
              </p:cNvSpPr>
              <p:nvPr/>
            </p:nvSpPr>
            <p:spPr bwMode="auto">
              <a:xfrm>
                <a:off x="2808" y="2898"/>
                <a:ext cx="72" cy="24"/>
              </a:xfrm>
              <a:custGeom>
                <a:avLst/>
                <a:gdLst/>
                <a:ahLst/>
                <a:cxnLst>
                  <a:cxn ang="0">
                    <a:pos x="72" y="18"/>
                  </a:cxn>
                  <a:cxn ang="0">
                    <a:pos x="16" y="0"/>
                  </a:cxn>
                  <a:cxn ang="0">
                    <a:pos x="0" y="4"/>
                  </a:cxn>
                  <a:cxn ang="0">
                    <a:pos x="56" y="24"/>
                  </a:cxn>
                  <a:cxn ang="0">
                    <a:pos x="72" y="18"/>
                  </a:cxn>
                </a:cxnLst>
                <a:rect l="0" t="0" r="r" b="b"/>
                <a:pathLst>
                  <a:path w="72" h="24">
                    <a:moveTo>
                      <a:pt x="72" y="18"/>
                    </a:moveTo>
                    <a:lnTo>
                      <a:pt x="16" y="0"/>
                    </a:lnTo>
                    <a:lnTo>
                      <a:pt x="0" y="4"/>
                    </a:lnTo>
                    <a:lnTo>
                      <a:pt x="56" y="24"/>
                    </a:lnTo>
                    <a:lnTo>
                      <a:pt x="72" y="18"/>
                    </a:lnTo>
                    <a:close/>
                  </a:path>
                </a:pathLst>
              </a:custGeom>
              <a:solidFill>
                <a:srgbClr val="008763"/>
              </a:solidFill>
              <a:ln w="0">
                <a:solidFill>
                  <a:srgbClr val="00876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83" name="Freeform 3051"/>
              <p:cNvSpPr>
                <a:spLocks/>
              </p:cNvSpPr>
              <p:nvPr/>
            </p:nvSpPr>
            <p:spPr bwMode="auto">
              <a:xfrm>
                <a:off x="2808" y="2898"/>
                <a:ext cx="72" cy="24"/>
              </a:xfrm>
              <a:custGeom>
                <a:avLst/>
                <a:gdLst/>
                <a:ahLst/>
                <a:cxnLst>
                  <a:cxn ang="0">
                    <a:pos x="72" y="18"/>
                  </a:cxn>
                  <a:cxn ang="0">
                    <a:pos x="16" y="0"/>
                  </a:cxn>
                  <a:cxn ang="0">
                    <a:pos x="0" y="4"/>
                  </a:cxn>
                  <a:cxn ang="0">
                    <a:pos x="56" y="24"/>
                  </a:cxn>
                  <a:cxn ang="0">
                    <a:pos x="72" y="18"/>
                  </a:cxn>
                </a:cxnLst>
                <a:rect l="0" t="0" r="r" b="b"/>
                <a:pathLst>
                  <a:path w="72" h="24">
                    <a:moveTo>
                      <a:pt x="72" y="18"/>
                    </a:moveTo>
                    <a:lnTo>
                      <a:pt x="16" y="0"/>
                    </a:lnTo>
                    <a:lnTo>
                      <a:pt x="0" y="4"/>
                    </a:lnTo>
                    <a:lnTo>
                      <a:pt x="56" y="24"/>
                    </a:lnTo>
                    <a:lnTo>
                      <a:pt x="72" y="1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84" name="Freeform 3052"/>
              <p:cNvSpPr>
                <a:spLocks/>
              </p:cNvSpPr>
              <p:nvPr/>
            </p:nvSpPr>
            <p:spPr bwMode="auto">
              <a:xfrm>
                <a:off x="2792" y="2902"/>
                <a:ext cx="72" cy="26"/>
              </a:xfrm>
              <a:custGeom>
                <a:avLst/>
                <a:gdLst/>
                <a:ahLst/>
                <a:cxnLst>
                  <a:cxn ang="0">
                    <a:pos x="72" y="20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6" y="26"/>
                  </a:cxn>
                  <a:cxn ang="0">
                    <a:pos x="72" y="20"/>
                  </a:cxn>
                </a:cxnLst>
                <a:rect l="0" t="0" r="r" b="b"/>
                <a:pathLst>
                  <a:path w="72" h="26">
                    <a:moveTo>
                      <a:pt x="72" y="20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6" y="26"/>
                    </a:lnTo>
                    <a:lnTo>
                      <a:pt x="72" y="20"/>
                    </a:lnTo>
                    <a:close/>
                  </a:path>
                </a:pathLst>
              </a:custGeom>
              <a:solidFill>
                <a:srgbClr val="008762"/>
              </a:solidFill>
              <a:ln w="0">
                <a:solidFill>
                  <a:srgbClr val="00876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85" name="Freeform 3053"/>
              <p:cNvSpPr>
                <a:spLocks/>
              </p:cNvSpPr>
              <p:nvPr/>
            </p:nvSpPr>
            <p:spPr bwMode="auto">
              <a:xfrm>
                <a:off x="2792" y="2902"/>
                <a:ext cx="72" cy="26"/>
              </a:xfrm>
              <a:custGeom>
                <a:avLst/>
                <a:gdLst/>
                <a:ahLst/>
                <a:cxnLst>
                  <a:cxn ang="0">
                    <a:pos x="72" y="20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6" y="26"/>
                  </a:cxn>
                  <a:cxn ang="0">
                    <a:pos x="72" y="20"/>
                  </a:cxn>
                </a:cxnLst>
                <a:rect l="0" t="0" r="r" b="b"/>
                <a:pathLst>
                  <a:path w="72" h="26">
                    <a:moveTo>
                      <a:pt x="72" y="20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6" y="26"/>
                    </a:lnTo>
                    <a:lnTo>
                      <a:pt x="72" y="2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86" name="Freeform 3054"/>
              <p:cNvSpPr>
                <a:spLocks/>
              </p:cNvSpPr>
              <p:nvPr/>
            </p:nvSpPr>
            <p:spPr bwMode="auto">
              <a:xfrm>
                <a:off x="2776" y="2908"/>
                <a:ext cx="72" cy="26"/>
              </a:xfrm>
              <a:custGeom>
                <a:avLst/>
                <a:gdLst/>
                <a:ahLst/>
                <a:cxnLst>
                  <a:cxn ang="0">
                    <a:pos x="72" y="20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4" y="26"/>
                  </a:cxn>
                  <a:cxn ang="0">
                    <a:pos x="72" y="20"/>
                  </a:cxn>
                </a:cxnLst>
                <a:rect l="0" t="0" r="r" b="b"/>
                <a:pathLst>
                  <a:path w="72" h="26">
                    <a:moveTo>
                      <a:pt x="72" y="20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4" y="26"/>
                    </a:lnTo>
                    <a:lnTo>
                      <a:pt x="72" y="20"/>
                    </a:lnTo>
                    <a:close/>
                  </a:path>
                </a:pathLst>
              </a:custGeom>
              <a:solidFill>
                <a:srgbClr val="008761"/>
              </a:solidFill>
              <a:ln w="0">
                <a:solidFill>
                  <a:srgbClr val="00876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87" name="Freeform 3055"/>
              <p:cNvSpPr>
                <a:spLocks/>
              </p:cNvSpPr>
              <p:nvPr/>
            </p:nvSpPr>
            <p:spPr bwMode="auto">
              <a:xfrm>
                <a:off x="2776" y="2908"/>
                <a:ext cx="72" cy="26"/>
              </a:xfrm>
              <a:custGeom>
                <a:avLst/>
                <a:gdLst/>
                <a:ahLst/>
                <a:cxnLst>
                  <a:cxn ang="0">
                    <a:pos x="72" y="20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4" y="26"/>
                  </a:cxn>
                  <a:cxn ang="0">
                    <a:pos x="72" y="20"/>
                  </a:cxn>
                </a:cxnLst>
                <a:rect l="0" t="0" r="r" b="b"/>
                <a:pathLst>
                  <a:path w="72" h="26">
                    <a:moveTo>
                      <a:pt x="72" y="20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4" y="26"/>
                    </a:lnTo>
                    <a:lnTo>
                      <a:pt x="72" y="2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88" name="Freeform 3056"/>
              <p:cNvSpPr>
                <a:spLocks/>
              </p:cNvSpPr>
              <p:nvPr/>
            </p:nvSpPr>
            <p:spPr bwMode="auto">
              <a:xfrm>
                <a:off x="2758" y="2914"/>
                <a:ext cx="72" cy="26"/>
              </a:xfrm>
              <a:custGeom>
                <a:avLst/>
                <a:gdLst/>
                <a:ahLst/>
                <a:cxnLst>
                  <a:cxn ang="0">
                    <a:pos x="72" y="20"/>
                  </a:cxn>
                  <a:cxn ang="0">
                    <a:pos x="18" y="0"/>
                  </a:cxn>
                  <a:cxn ang="0">
                    <a:pos x="0" y="6"/>
                  </a:cxn>
                  <a:cxn ang="0">
                    <a:pos x="56" y="26"/>
                  </a:cxn>
                  <a:cxn ang="0">
                    <a:pos x="72" y="20"/>
                  </a:cxn>
                </a:cxnLst>
                <a:rect l="0" t="0" r="r" b="b"/>
                <a:pathLst>
                  <a:path w="72" h="26">
                    <a:moveTo>
                      <a:pt x="72" y="20"/>
                    </a:moveTo>
                    <a:lnTo>
                      <a:pt x="18" y="0"/>
                    </a:lnTo>
                    <a:lnTo>
                      <a:pt x="0" y="6"/>
                    </a:lnTo>
                    <a:lnTo>
                      <a:pt x="56" y="26"/>
                    </a:lnTo>
                    <a:lnTo>
                      <a:pt x="72" y="20"/>
                    </a:lnTo>
                    <a:close/>
                  </a:path>
                </a:pathLst>
              </a:custGeom>
              <a:solidFill>
                <a:srgbClr val="008760"/>
              </a:solidFill>
              <a:ln w="0">
                <a:solidFill>
                  <a:srgbClr val="00876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89" name="Freeform 3057"/>
              <p:cNvSpPr>
                <a:spLocks/>
              </p:cNvSpPr>
              <p:nvPr/>
            </p:nvSpPr>
            <p:spPr bwMode="auto">
              <a:xfrm>
                <a:off x="2758" y="2914"/>
                <a:ext cx="72" cy="26"/>
              </a:xfrm>
              <a:custGeom>
                <a:avLst/>
                <a:gdLst/>
                <a:ahLst/>
                <a:cxnLst>
                  <a:cxn ang="0">
                    <a:pos x="72" y="20"/>
                  </a:cxn>
                  <a:cxn ang="0">
                    <a:pos x="18" y="0"/>
                  </a:cxn>
                  <a:cxn ang="0">
                    <a:pos x="0" y="6"/>
                  </a:cxn>
                  <a:cxn ang="0">
                    <a:pos x="56" y="26"/>
                  </a:cxn>
                  <a:cxn ang="0">
                    <a:pos x="72" y="20"/>
                  </a:cxn>
                </a:cxnLst>
                <a:rect l="0" t="0" r="r" b="b"/>
                <a:pathLst>
                  <a:path w="72" h="26">
                    <a:moveTo>
                      <a:pt x="72" y="20"/>
                    </a:moveTo>
                    <a:lnTo>
                      <a:pt x="18" y="0"/>
                    </a:lnTo>
                    <a:lnTo>
                      <a:pt x="0" y="6"/>
                    </a:lnTo>
                    <a:lnTo>
                      <a:pt x="56" y="26"/>
                    </a:lnTo>
                    <a:lnTo>
                      <a:pt x="72" y="2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90" name="Freeform 3058"/>
              <p:cNvSpPr>
                <a:spLocks/>
              </p:cNvSpPr>
              <p:nvPr/>
            </p:nvSpPr>
            <p:spPr bwMode="auto">
              <a:xfrm>
                <a:off x="2742" y="2920"/>
                <a:ext cx="72" cy="26"/>
              </a:xfrm>
              <a:custGeom>
                <a:avLst/>
                <a:gdLst/>
                <a:ahLst/>
                <a:cxnLst>
                  <a:cxn ang="0">
                    <a:pos x="72" y="20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4" y="26"/>
                  </a:cxn>
                  <a:cxn ang="0">
                    <a:pos x="72" y="20"/>
                  </a:cxn>
                </a:cxnLst>
                <a:rect l="0" t="0" r="r" b="b"/>
                <a:pathLst>
                  <a:path w="72" h="26">
                    <a:moveTo>
                      <a:pt x="72" y="20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4" y="26"/>
                    </a:lnTo>
                    <a:lnTo>
                      <a:pt x="72" y="20"/>
                    </a:lnTo>
                    <a:close/>
                  </a:path>
                </a:pathLst>
              </a:custGeom>
              <a:solidFill>
                <a:srgbClr val="008760"/>
              </a:solidFill>
              <a:ln w="0">
                <a:solidFill>
                  <a:srgbClr val="00876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91" name="Freeform 3059"/>
              <p:cNvSpPr>
                <a:spLocks/>
              </p:cNvSpPr>
              <p:nvPr/>
            </p:nvSpPr>
            <p:spPr bwMode="auto">
              <a:xfrm>
                <a:off x="2742" y="2920"/>
                <a:ext cx="72" cy="26"/>
              </a:xfrm>
              <a:custGeom>
                <a:avLst/>
                <a:gdLst/>
                <a:ahLst/>
                <a:cxnLst>
                  <a:cxn ang="0">
                    <a:pos x="72" y="20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4" y="26"/>
                  </a:cxn>
                  <a:cxn ang="0">
                    <a:pos x="72" y="20"/>
                  </a:cxn>
                </a:cxnLst>
                <a:rect l="0" t="0" r="r" b="b"/>
                <a:pathLst>
                  <a:path w="72" h="26">
                    <a:moveTo>
                      <a:pt x="72" y="20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4" y="26"/>
                    </a:lnTo>
                    <a:lnTo>
                      <a:pt x="72" y="2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92" name="Freeform 3060"/>
              <p:cNvSpPr>
                <a:spLocks/>
              </p:cNvSpPr>
              <p:nvPr/>
            </p:nvSpPr>
            <p:spPr bwMode="auto">
              <a:xfrm>
                <a:off x="2724" y="2926"/>
                <a:ext cx="72" cy="26"/>
              </a:xfrm>
              <a:custGeom>
                <a:avLst/>
                <a:gdLst/>
                <a:ahLst/>
                <a:cxnLst>
                  <a:cxn ang="0">
                    <a:pos x="72" y="20"/>
                  </a:cxn>
                  <a:cxn ang="0">
                    <a:pos x="18" y="0"/>
                  </a:cxn>
                  <a:cxn ang="0">
                    <a:pos x="0" y="4"/>
                  </a:cxn>
                  <a:cxn ang="0">
                    <a:pos x="56" y="26"/>
                  </a:cxn>
                  <a:cxn ang="0">
                    <a:pos x="72" y="20"/>
                  </a:cxn>
                </a:cxnLst>
                <a:rect l="0" t="0" r="r" b="b"/>
                <a:pathLst>
                  <a:path w="72" h="26">
                    <a:moveTo>
                      <a:pt x="72" y="20"/>
                    </a:moveTo>
                    <a:lnTo>
                      <a:pt x="18" y="0"/>
                    </a:lnTo>
                    <a:lnTo>
                      <a:pt x="0" y="4"/>
                    </a:lnTo>
                    <a:lnTo>
                      <a:pt x="56" y="26"/>
                    </a:lnTo>
                    <a:lnTo>
                      <a:pt x="72" y="20"/>
                    </a:lnTo>
                    <a:close/>
                  </a:path>
                </a:pathLst>
              </a:custGeom>
              <a:solidFill>
                <a:srgbClr val="00875E"/>
              </a:solidFill>
              <a:ln w="0">
                <a:solidFill>
                  <a:srgbClr val="00875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93" name="Freeform 3061"/>
              <p:cNvSpPr>
                <a:spLocks/>
              </p:cNvSpPr>
              <p:nvPr/>
            </p:nvSpPr>
            <p:spPr bwMode="auto">
              <a:xfrm>
                <a:off x="2724" y="2926"/>
                <a:ext cx="72" cy="26"/>
              </a:xfrm>
              <a:custGeom>
                <a:avLst/>
                <a:gdLst/>
                <a:ahLst/>
                <a:cxnLst>
                  <a:cxn ang="0">
                    <a:pos x="72" y="20"/>
                  </a:cxn>
                  <a:cxn ang="0">
                    <a:pos x="18" y="0"/>
                  </a:cxn>
                  <a:cxn ang="0">
                    <a:pos x="0" y="4"/>
                  </a:cxn>
                  <a:cxn ang="0">
                    <a:pos x="56" y="26"/>
                  </a:cxn>
                  <a:cxn ang="0">
                    <a:pos x="72" y="20"/>
                  </a:cxn>
                </a:cxnLst>
                <a:rect l="0" t="0" r="r" b="b"/>
                <a:pathLst>
                  <a:path w="72" h="26">
                    <a:moveTo>
                      <a:pt x="72" y="20"/>
                    </a:moveTo>
                    <a:lnTo>
                      <a:pt x="18" y="0"/>
                    </a:lnTo>
                    <a:lnTo>
                      <a:pt x="0" y="4"/>
                    </a:lnTo>
                    <a:lnTo>
                      <a:pt x="56" y="26"/>
                    </a:lnTo>
                    <a:lnTo>
                      <a:pt x="72" y="2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94" name="Freeform 3062"/>
              <p:cNvSpPr>
                <a:spLocks/>
              </p:cNvSpPr>
              <p:nvPr/>
            </p:nvSpPr>
            <p:spPr bwMode="auto">
              <a:xfrm>
                <a:off x="2706" y="2930"/>
                <a:ext cx="74" cy="26"/>
              </a:xfrm>
              <a:custGeom>
                <a:avLst/>
                <a:gdLst/>
                <a:ahLst/>
                <a:cxnLst>
                  <a:cxn ang="0">
                    <a:pos x="74" y="22"/>
                  </a:cxn>
                  <a:cxn ang="0">
                    <a:pos x="18" y="0"/>
                  </a:cxn>
                  <a:cxn ang="0">
                    <a:pos x="0" y="6"/>
                  </a:cxn>
                  <a:cxn ang="0">
                    <a:pos x="56" y="26"/>
                  </a:cxn>
                  <a:cxn ang="0">
                    <a:pos x="74" y="22"/>
                  </a:cxn>
                </a:cxnLst>
                <a:rect l="0" t="0" r="r" b="b"/>
                <a:pathLst>
                  <a:path w="74" h="26">
                    <a:moveTo>
                      <a:pt x="74" y="22"/>
                    </a:moveTo>
                    <a:lnTo>
                      <a:pt x="18" y="0"/>
                    </a:lnTo>
                    <a:lnTo>
                      <a:pt x="0" y="6"/>
                    </a:lnTo>
                    <a:lnTo>
                      <a:pt x="56" y="26"/>
                    </a:lnTo>
                    <a:lnTo>
                      <a:pt x="74" y="22"/>
                    </a:lnTo>
                    <a:close/>
                  </a:path>
                </a:pathLst>
              </a:custGeom>
              <a:solidFill>
                <a:srgbClr val="00885D"/>
              </a:solidFill>
              <a:ln w="0">
                <a:solidFill>
                  <a:srgbClr val="00885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95" name="Freeform 3063"/>
              <p:cNvSpPr>
                <a:spLocks/>
              </p:cNvSpPr>
              <p:nvPr/>
            </p:nvSpPr>
            <p:spPr bwMode="auto">
              <a:xfrm>
                <a:off x="2706" y="2930"/>
                <a:ext cx="74" cy="26"/>
              </a:xfrm>
              <a:custGeom>
                <a:avLst/>
                <a:gdLst/>
                <a:ahLst/>
                <a:cxnLst>
                  <a:cxn ang="0">
                    <a:pos x="74" y="22"/>
                  </a:cxn>
                  <a:cxn ang="0">
                    <a:pos x="18" y="0"/>
                  </a:cxn>
                  <a:cxn ang="0">
                    <a:pos x="0" y="6"/>
                  </a:cxn>
                  <a:cxn ang="0">
                    <a:pos x="56" y="26"/>
                  </a:cxn>
                  <a:cxn ang="0">
                    <a:pos x="74" y="22"/>
                  </a:cxn>
                </a:cxnLst>
                <a:rect l="0" t="0" r="r" b="b"/>
                <a:pathLst>
                  <a:path w="74" h="26">
                    <a:moveTo>
                      <a:pt x="74" y="22"/>
                    </a:moveTo>
                    <a:lnTo>
                      <a:pt x="18" y="0"/>
                    </a:lnTo>
                    <a:lnTo>
                      <a:pt x="0" y="6"/>
                    </a:lnTo>
                    <a:lnTo>
                      <a:pt x="56" y="26"/>
                    </a:lnTo>
                    <a:lnTo>
                      <a:pt x="74" y="2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96" name="Freeform 3064"/>
              <p:cNvSpPr>
                <a:spLocks/>
              </p:cNvSpPr>
              <p:nvPr/>
            </p:nvSpPr>
            <p:spPr bwMode="auto">
              <a:xfrm>
                <a:off x="2688" y="2936"/>
                <a:ext cx="74" cy="26"/>
              </a:xfrm>
              <a:custGeom>
                <a:avLst/>
                <a:gdLst/>
                <a:ahLst/>
                <a:cxnLst>
                  <a:cxn ang="0">
                    <a:pos x="74" y="20"/>
                  </a:cxn>
                  <a:cxn ang="0">
                    <a:pos x="18" y="0"/>
                  </a:cxn>
                  <a:cxn ang="0">
                    <a:pos x="0" y="6"/>
                  </a:cxn>
                  <a:cxn ang="0">
                    <a:pos x="56" y="26"/>
                  </a:cxn>
                  <a:cxn ang="0">
                    <a:pos x="74" y="20"/>
                  </a:cxn>
                </a:cxnLst>
                <a:rect l="0" t="0" r="r" b="b"/>
                <a:pathLst>
                  <a:path w="74" h="26">
                    <a:moveTo>
                      <a:pt x="74" y="20"/>
                    </a:moveTo>
                    <a:lnTo>
                      <a:pt x="18" y="0"/>
                    </a:lnTo>
                    <a:lnTo>
                      <a:pt x="0" y="6"/>
                    </a:lnTo>
                    <a:lnTo>
                      <a:pt x="56" y="26"/>
                    </a:lnTo>
                    <a:lnTo>
                      <a:pt x="74" y="20"/>
                    </a:lnTo>
                    <a:close/>
                  </a:path>
                </a:pathLst>
              </a:custGeom>
              <a:solidFill>
                <a:srgbClr val="00885C"/>
              </a:solidFill>
              <a:ln w="0">
                <a:solidFill>
                  <a:srgbClr val="00885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97" name="Freeform 3065"/>
              <p:cNvSpPr>
                <a:spLocks/>
              </p:cNvSpPr>
              <p:nvPr/>
            </p:nvSpPr>
            <p:spPr bwMode="auto">
              <a:xfrm>
                <a:off x="2688" y="2936"/>
                <a:ext cx="74" cy="26"/>
              </a:xfrm>
              <a:custGeom>
                <a:avLst/>
                <a:gdLst/>
                <a:ahLst/>
                <a:cxnLst>
                  <a:cxn ang="0">
                    <a:pos x="74" y="20"/>
                  </a:cxn>
                  <a:cxn ang="0">
                    <a:pos x="18" y="0"/>
                  </a:cxn>
                  <a:cxn ang="0">
                    <a:pos x="0" y="6"/>
                  </a:cxn>
                  <a:cxn ang="0">
                    <a:pos x="56" y="26"/>
                  </a:cxn>
                  <a:cxn ang="0">
                    <a:pos x="74" y="20"/>
                  </a:cxn>
                </a:cxnLst>
                <a:rect l="0" t="0" r="r" b="b"/>
                <a:pathLst>
                  <a:path w="74" h="26">
                    <a:moveTo>
                      <a:pt x="74" y="20"/>
                    </a:moveTo>
                    <a:lnTo>
                      <a:pt x="18" y="0"/>
                    </a:lnTo>
                    <a:lnTo>
                      <a:pt x="0" y="6"/>
                    </a:lnTo>
                    <a:lnTo>
                      <a:pt x="56" y="26"/>
                    </a:lnTo>
                    <a:lnTo>
                      <a:pt x="74" y="2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98" name="Freeform 3066"/>
              <p:cNvSpPr>
                <a:spLocks/>
              </p:cNvSpPr>
              <p:nvPr/>
            </p:nvSpPr>
            <p:spPr bwMode="auto">
              <a:xfrm>
                <a:off x="2672" y="2942"/>
                <a:ext cx="72" cy="26"/>
              </a:xfrm>
              <a:custGeom>
                <a:avLst/>
                <a:gdLst/>
                <a:ahLst/>
                <a:cxnLst>
                  <a:cxn ang="0">
                    <a:pos x="72" y="20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4" y="26"/>
                  </a:cxn>
                  <a:cxn ang="0">
                    <a:pos x="72" y="20"/>
                  </a:cxn>
                </a:cxnLst>
                <a:rect l="0" t="0" r="r" b="b"/>
                <a:pathLst>
                  <a:path w="72" h="26">
                    <a:moveTo>
                      <a:pt x="72" y="20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4" y="26"/>
                    </a:lnTo>
                    <a:lnTo>
                      <a:pt x="72" y="20"/>
                    </a:lnTo>
                    <a:close/>
                  </a:path>
                </a:pathLst>
              </a:custGeom>
              <a:solidFill>
                <a:srgbClr val="00885B"/>
              </a:solidFill>
              <a:ln w="0">
                <a:solidFill>
                  <a:srgbClr val="00885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499" name="Freeform 3067"/>
              <p:cNvSpPr>
                <a:spLocks/>
              </p:cNvSpPr>
              <p:nvPr/>
            </p:nvSpPr>
            <p:spPr bwMode="auto">
              <a:xfrm>
                <a:off x="2672" y="2942"/>
                <a:ext cx="72" cy="26"/>
              </a:xfrm>
              <a:custGeom>
                <a:avLst/>
                <a:gdLst/>
                <a:ahLst/>
                <a:cxnLst>
                  <a:cxn ang="0">
                    <a:pos x="72" y="20"/>
                  </a:cxn>
                  <a:cxn ang="0">
                    <a:pos x="16" y="0"/>
                  </a:cxn>
                  <a:cxn ang="0">
                    <a:pos x="0" y="6"/>
                  </a:cxn>
                  <a:cxn ang="0">
                    <a:pos x="54" y="26"/>
                  </a:cxn>
                  <a:cxn ang="0">
                    <a:pos x="72" y="20"/>
                  </a:cxn>
                </a:cxnLst>
                <a:rect l="0" t="0" r="r" b="b"/>
                <a:pathLst>
                  <a:path w="72" h="26">
                    <a:moveTo>
                      <a:pt x="72" y="20"/>
                    </a:moveTo>
                    <a:lnTo>
                      <a:pt x="16" y="0"/>
                    </a:lnTo>
                    <a:lnTo>
                      <a:pt x="0" y="6"/>
                    </a:lnTo>
                    <a:lnTo>
                      <a:pt x="54" y="26"/>
                    </a:lnTo>
                    <a:lnTo>
                      <a:pt x="72" y="2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500" name="Freeform 3068"/>
              <p:cNvSpPr>
                <a:spLocks/>
              </p:cNvSpPr>
              <p:nvPr/>
            </p:nvSpPr>
            <p:spPr bwMode="auto">
              <a:xfrm>
                <a:off x="2654" y="2948"/>
                <a:ext cx="72" cy="26"/>
              </a:xfrm>
              <a:custGeom>
                <a:avLst/>
                <a:gdLst/>
                <a:ahLst/>
                <a:cxnLst>
                  <a:cxn ang="0">
                    <a:pos x="72" y="20"/>
                  </a:cxn>
                  <a:cxn ang="0">
                    <a:pos x="18" y="0"/>
                  </a:cxn>
                  <a:cxn ang="0">
                    <a:pos x="0" y="6"/>
                  </a:cxn>
                  <a:cxn ang="0">
                    <a:pos x="56" y="26"/>
                  </a:cxn>
                  <a:cxn ang="0">
                    <a:pos x="72" y="20"/>
                  </a:cxn>
                </a:cxnLst>
                <a:rect l="0" t="0" r="r" b="b"/>
                <a:pathLst>
                  <a:path w="72" h="26">
                    <a:moveTo>
                      <a:pt x="72" y="20"/>
                    </a:moveTo>
                    <a:lnTo>
                      <a:pt x="18" y="0"/>
                    </a:lnTo>
                    <a:lnTo>
                      <a:pt x="0" y="6"/>
                    </a:lnTo>
                    <a:lnTo>
                      <a:pt x="56" y="26"/>
                    </a:lnTo>
                    <a:lnTo>
                      <a:pt x="72" y="20"/>
                    </a:lnTo>
                    <a:close/>
                  </a:path>
                </a:pathLst>
              </a:custGeom>
              <a:solidFill>
                <a:srgbClr val="00885A"/>
              </a:solidFill>
              <a:ln w="0">
                <a:solidFill>
                  <a:srgbClr val="00885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501" name="Freeform 3069"/>
              <p:cNvSpPr>
                <a:spLocks/>
              </p:cNvSpPr>
              <p:nvPr/>
            </p:nvSpPr>
            <p:spPr bwMode="auto">
              <a:xfrm>
                <a:off x="2654" y="2948"/>
                <a:ext cx="72" cy="26"/>
              </a:xfrm>
              <a:custGeom>
                <a:avLst/>
                <a:gdLst/>
                <a:ahLst/>
                <a:cxnLst>
                  <a:cxn ang="0">
                    <a:pos x="72" y="20"/>
                  </a:cxn>
                  <a:cxn ang="0">
                    <a:pos x="18" y="0"/>
                  </a:cxn>
                  <a:cxn ang="0">
                    <a:pos x="0" y="6"/>
                  </a:cxn>
                  <a:cxn ang="0">
                    <a:pos x="56" y="26"/>
                  </a:cxn>
                  <a:cxn ang="0">
                    <a:pos x="72" y="20"/>
                  </a:cxn>
                </a:cxnLst>
                <a:rect l="0" t="0" r="r" b="b"/>
                <a:pathLst>
                  <a:path w="72" h="26">
                    <a:moveTo>
                      <a:pt x="72" y="20"/>
                    </a:moveTo>
                    <a:lnTo>
                      <a:pt x="18" y="0"/>
                    </a:lnTo>
                    <a:lnTo>
                      <a:pt x="0" y="6"/>
                    </a:lnTo>
                    <a:lnTo>
                      <a:pt x="56" y="26"/>
                    </a:lnTo>
                    <a:lnTo>
                      <a:pt x="72" y="2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502" name="Freeform 3070"/>
              <p:cNvSpPr>
                <a:spLocks/>
              </p:cNvSpPr>
              <p:nvPr/>
            </p:nvSpPr>
            <p:spPr bwMode="auto">
              <a:xfrm>
                <a:off x="2636" y="2954"/>
                <a:ext cx="74" cy="26"/>
              </a:xfrm>
              <a:custGeom>
                <a:avLst/>
                <a:gdLst/>
                <a:ahLst/>
                <a:cxnLst>
                  <a:cxn ang="0">
                    <a:pos x="74" y="20"/>
                  </a:cxn>
                  <a:cxn ang="0">
                    <a:pos x="18" y="0"/>
                  </a:cxn>
                  <a:cxn ang="0">
                    <a:pos x="0" y="4"/>
                  </a:cxn>
                  <a:cxn ang="0">
                    <a:pos x="54" y="26"/>
                  </a:cxn>
                  <a:cxn ang="0">
                    <a:pos x="74" y="20"/>
                  </a:cxn>
                </a:cxnLst>
                <a:rect l="0" t="0" r="r" b="b"/>
                <a:pathLst>
                  <a:path w="74" h="26">
                    <a:moveTo>
                      <a:pt x="74" y="20"/>
                    </a:moveTo>
                    <a:lnTo>
                      <a:pt x="18" y="0"/>
                    </a:lnTo>
                    <a:lnTo>
                      <a:pt x="0" y="4"/>
                    </a:lnTo>
                    <a:lnTo>
                      <a:pt x="54" y="26"/>
                    </a:lnTo>
                    <a:lnTo>
                      <a:pt x="74" y="20"/>
                    </a:lnTo>
                    <a:close/>
                  </a:path>
                </a:pathLst>
              </a:custGeom>
              <a:solidFill>
                <a:srgbClr val="008859"/>
              </a:solidFill>
              <a:ln w="0">
                <a:solidFill>
                  <a:srgbClr val="00885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503" name="Freeform 3071"/>
              <p:cNvSpPr>
                <a:spLocks/>
              </p:cNvSpPr>
              <p:nvPr/>
            </p:nvSpPr>
            <p:spPr bwMode="auto">
              <a:xfrm>
                <a:off x="2636" y="2954"/>
                <a:ext cx="74" cy="26"/>
              </a:xfrm>
              <a:custGeom>
                <a:avLst/>
                <a:gdLst/>
                <a:ahLst/>
                <a:cxnLst>
                  <a:cxn ang="0">
                    <a:pos x="74" y="20"/>
                  </a:cxn>
                  <a:cxn ang="0">
                    <a:pos x="18" y="0"/>
                  </a:cxn>
                  <a:cxn ang="0">
                    <a:pos x="0" y="4"/>
                  </a:cxn>
                  <a:cxn ang="0">
                    <a:pos x="54" y="26"/>
                  </a:cxn>
                  <a:cxn ang="0">
                    <a:pos x="74" y="20"/>
                  </a:cxn>
                </a:cxnLst>
                <a:rect l="0" t="0" r="r" b="b"/>
                <a:pathLst>
                  <a:path w="74" h="26">
                    <a:moveTo>
                      <a:pt x="74" y="20"/>
                    </a:moveTo>
                    <a:lnTo>
                      <a:pt x="18" y="0"/>
                    </a:lnTo>
                    <a:lnTo>
                      <a:pt x="0" y="4"/>
                    </a:lnTo>
                    <a:lnTo>
                      <a:pt x="54" y="26"/>
                    </a:lnTo>
                    <a:lnTo>
                      <a:pt x="74" y="2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504" name="Freeform 3072"/>
              <p:cNvSpPr>
                <a:spLocks/>
              </p:cNvSpPr>
              <p:nvPr/>
            </p:nvSpPr>
            <p:spPr bwMode="auto">
              <a:xfrm>
                <a:off x="2616" y="2958"/>
                <a:ext cx="74" cy="26"/>
              </a:xfrm>
              <a:custGeom>
                <a:avLst/>
                <a:gdLst/>
                <a:ahLst/>
                <a:cxnLst>
                  <a:cxn ang="0">
                    <a:pos x="74" y="22"/>
                  </a:cxn>
                  <a:cxn ang="0">
                    <a:pos x="20" y="0"/>
                  </a:cxn>
                  <a:cxn ang="0">
                    <a:pos x="0" y="6"/>
                  </a:cxn>
                  <a:cxn ang="0">
                    <a:pos x="56" y="26"/>
                  </a:cxn>
                  <a:cxn ang="0">
                    <a:pos x="74" y="22"/>
                  </a:cxn>
                </a:cxnLst>
                <a:rect l="0" t="0" r="r" b="b"/>
                <a:pathLst>
                  <a:path w="74" h="26">
                    <a:moveTo>
                      <a:pt x="74" y="22"/>
                    </a:moveTo>
                    <a:lnTo>
                      <a:pt x="20" y="0"/>
                    </a:lnTo>
                    <a:lnTo>
                      <a:pt x="0" y="6"/>
                    </a:lnTo>
                    <a:lnTo>
                      <a:pt x="56" y="26"/>
                    </a:lnTo>
                    <a:lnTo>
                      <a:pt x="74" y="22"/>
                    </a:lnTo>
                    <a:close/>
                  </a:path>
                </a:pathLst>
              </a:custGeom>
              <a:solidFill>
                <a:srgbClr val="008758"/>
              </a:solidFill>
              <a:ln w="0">
                <a:solidFill>
                  <a:srgbClr val="00875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505" name="Freeform 3073"/>
              <p:cNvSpPr>
                <a:spLocks/>
              </p:cNvSpPr>
              <p:nvPr/>
            </p:nvSpPr>
            <p:spPr bwMode="auto">
              <a:xfrm>
                <a:off x="2616" y="2958"/>
                <a:ext cx="74" cy="26"/>
              </a:xfrm>
              <a:custGeom>
                <a:avLst/>
                <a:gdLst/>
                <a:ahLst/>
                <a:cxnLst>
                  <a:cxn ang="0">
                    <a:pos x="74" y="22"/>
                  </a:cxn>
                  <a:cxn ang="0">
                    <a:pos x="20" y="0"/>
                  </a:cxn>
                  <a:cxn ang="0">
                    <a:pos x="0" y="6"/>
                  </a:cxn>
                  <a:cxn ang="0">
                    <a:pos x="56" y="26"/>
                  </a:cxn>
                  <a:cxn ang="0">
                    <a:pos x="74" y="22"/>
                  </a:cxn>
                </a:cxnLst>
                <a:rect l="0" t="0" r="r" b="b"/>
                <a:pathLst>
                  <a:path w="74" h="26">
                    <a:moveTo>
                      <a:pt x="74" y="22"/>
                    </a:moveTo>
                    <a:lnTo>
                      <a:pt x="20" y="0"/>
                    </a:lnTo>
                    <a:lnTo>
                      <a:pt x="0" y="6"/>
                    </a:lnTo>
                    <a:lnTo>
                      <a:pt x="56" y="26"/>
                    </a:lnTo>
                    <a:lnTo>
                      <a:pt x="74" y="2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506" name="Freeform 3074"/>
              <p:cNvSpPr>
                <a:spLocks/>
              </p:cNvSpPr>
              <p:nvPr/>
            </p:nvSpPr>
            <p:spPr bwMode="auto">
              <a:xfrm>
                <a:off x="2598" y="2964"/>
                <a:ext cx="74" cy="26"/>
              </a:xfrm>
              <a:custGeom>
                <a:avLst/>
                <a:gdLst/>
                <a:ahLst/>
                <a:cxnLst>
                  <a:cxn ang="0">
                    <a:pos x="74" y="20"/>
                  </a:cxn>
                  <a:cxn ang="0">
                    <a:pos x="18" y="0"/>
                  </a:cxn>
                  <a:cxn ang="0">
                    <a:pos x="0" y="6"/>
                  </a:cxn>
                  <a:cxn ang="0">
                    <a:pos x="56" y="26"/>
                  </a:cxn>
                  <a:cxn ang="0">
                    <a:pos x="74" y="20"/>
                  </a:cxn>
                </a:cxnLst>
                <a:rect l="0" t="0" r="r" b="b"/>
                <a:pathLst>
                  <a:path w="74" h="26">
                    <a:moveTo>
                      <a:pt x="74" y="20"/>
                    </a:moveTo>
                    <a:lnTo>
                      <a:pt x="18" y="0"/>
                    </a:lnTo>
                    <a:lnTo>
                      <a:pt x="0" y="6"/>
                    </a:lnTo>
                    <a:lnTo>
                      <a:pt x="56" y="26"/>
                    </a:lnTo>
                    <a:lnTo>
                      <a:pt x="74" y="20"/>
                    </a:lnTo>
                    <a:close/>
                  </a:path>
                </a:pathLst>
              </a:custGeom>
              <a:solidFill>
                <a:srgbClr val="008758"/>
              </a:solidFill>
              <a:ln w="0">
                <a:solidFill>
                  <a:srgbClr val="00875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507" name="Freeform 3075"/>
              <p:cNvSpPr>
                <a:spLocks/>
              </p:cNvSpPr>
              <p:nvPr/>
            </p:nvSpPr>
            <p:spPr bwMode="auto">
              <a:xfrm>
                <a:off x="2598" y="2964"/>
                <a:ext cx="74" cy="26"/>
              </a:xfrm>
              <a:custGeom>
                <a:avLst/>
                <a:gdLst/>
                <a:ahLst/>
                <a:cxnLst>
                  <a:cxn ang="0">
                    <a:pos x="74" y="20"/>
                  </a:cxn>
                  <a:cxn ang="0">
                    <a:pos x="18" y="0"/>
                  </a:cxn>
                  <a:cxn ang="0">
                    <a:pos x="0" y="6"/>
                  </a:cxn>
                  <a:cxn ang="0">
                    <a:pos x="56" y="26"/>
                  </a:cxn>
                  <a:cxn ang="0">
                    <a:pos x="74" y="20"/>
                  </a:cxn>
                </a:cxnLst>
                <a:rect l="0" t="0" r="r" b="b"/>
                <a:pathLst>
                  <a:path w="74" h="26">
                    <a:moveTo>
                      <a:pt x="74" y="20"/>
                    </a:moveTo>
                    <a:lnTo>
                      <a:pt x="18" y="0"/>
                    </a:lnTo>
                    <a:lnTo>
                      <a:pt x="0" y="6"/>
                    </a:lnTo>
                    <a:lnTo>
                      <a:pt x="56" y="26"/>
                    </a:lnTo>
                    <a:lnTo>
                      <a:pt x="74" y="2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508" name="Freeform 3076"/>
              <p:cNvSpPr>
                <a:spLocks/>
              </p:cNvSpPr>
              <p:nvPr/>
            </p:nvSpPr>
            <p:spPr bwMode="auto">
              <a:xfrm>
                <a:off x="2580" y="2970"/>
                <a:ext cx="74" cy="26"/>
              </a:xfrm>
              <a:custGeom>
                <a:avLst/>
                <a:gdLst/>
                <a:ahLst/>
                <a:cxnLst>
                  <a:cxn ang="0">
                    <a:pos x="74" y="20"/>
                  </a:cxn>
                  <a:cxn ang="0">
                    <a:pos x="18" y="0"/>
                  </a:cxn>
                  <a:cxn ang="0">
                    <a:pos x="0" y="6"/>
                  </a:cxn>
                  <a:cxn ang="0">
                    <a:pos x="56" y="26"/>
                  </a:cxn>
                  <a:cxn ang="0">
                    <a:pos x="74" y="20"/>
                  </a:cxn>
                </a:cxnLst>
                <a:rect l="0" t="0" r="r" b="b"/>
                <a:pathLst>
                  <a:path w="74" h="26">
                    <a:moveTo>
                      <a:pt x="74" y="20"/>
                    </a:moveTo>
                    <a:lnTo>
                      <a:pt x="18" y="0"/>
                    </a:lnTo>
                    <a:lnTo>
                      <a:pt x="0" y="6"/>
                    </a:lnTo>
                    <a:lnTo>
                      <a:pt x="56" y="26"/>
                    </a:lnTo>
                    <a:lnTo>
                      <a:pt x="74" y="20"/>
                    </a:lnTo>
                    <a:close/>
                  </a:path>
                </a:pathLst>
              </a:custGeom>
              <a:solidFill>
                <a:srgbClr val="008757"/>
              </a:solidFill>
              <a:ln w="0">
                <a:solidFill>
                  <a:srgbClr val="00875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509" name="Freeform 3077"/>
              <p:cNvSpPr>
                <a:spLocks/>
              </p:cNvSpPr>
              <p:nvPr/>
            </p:nvSpPr>
            <p:spPr bwMode="auto">
              <a:xfrm>
                <a:off x="2580" y="2970"/>
                <a:ext cx="74" cy="26"/>
              </a:xfrm>
              <a:custGeom>
                <a:avLst/>
                <a:gdLst/>
                <a:ahLst/>
                <a:cxnLst>
                  <a:cxn ang="0">
                    <a:pos x="74" y="20"/>
                  </a:cxn>
                  <a:cxn ang="0">
                    <a:pos x="18" y="0"/>
                  </a:cxn>
                  <a:cxn ang="0">
                    <a:pos x="0" y="6"/>
                  </a:cxn>
                  <a:cxn ang="0">
                    <a:pos x="56" y="26"/>
                  </a:cxn>
                  <a:cxn ang="0">
                    <a:pos x="74" y="20"/>
                  </a:cxn>
                </a:cxnLst>
                <a:rect l="0" t="0" r="r" b="b"/>
                <a:pathLst>
                  <a:path w="74" h="26">
                    <a:moveTo>
                      <a:pt x="74" y="20"/>
                    </a:moveTo>
                    <a:lnTo>
                      <a:pt x="18" y="0"/>
                    </a:lnTo>
                    <a:lnTo>
                      <a:pt x="0" y="6"/>
                    </a:lnTo>
                    <a:lnTo>
                      <a:pt x="56" y="26"/>
                    </a:lnTo>
                    <a:lnTo>
                      <a:pt x="74" y="2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510" name="Freeform 3078"/>
              <p:cNvSpPr>
                <a:spLocks/>
              </p:cNvSpPr>
              <p:nvPr/>
            </p:nvSpPr>
            <p:spPr bwMode="auto">
              <a:xfrm>
                <a:off x="2560" y="2976"/>
                <a:ext cx="76" cy="26"/>
              </a:xfrm>
              <a:custGeom>
                <a:avLst/>
                <a:gdLst/>
                <a:ahLst/>
                <a:cxnLst>
                  <a:cxn ang="0">
                    <a:pos x="76" y="20"/>
                  </a:cxn>
                  <a:cxn ang="0">
                    <a:pos x="20" y="0"/>
                  </a:cxn>
                  <a:cxn ang="0">
                    <a:pos x="0" y="6"/>
                  </a:cxn>
                  <a:cxn ang="0">
                    <a:pos x="56" y="26"/>
                  </a:cxn>
                  <a:cxn ang="0">
                    <a:pos x="76" y="20"/>
                  </a:cxn>
                </a:cxnLst>
                <a:rect l="0" t="0" r="r" b="b"/>
                <a:pathLst>
                  <a:path w="76" h="26">
                    <a:moveTo>
                      <a:pt x="76" y="20"/>
                    </a:moveTo>
                    <a:lnTo>
                      <a:pt x="20" y="0"/>
                    </a:lnTo>
                    <a:lnTo>
                      <a:pt x="0" y="6"/>
                    </a:lnTo>
                    <a:lnTo>
                      <a:pt x="56" y="26"/>
                    </a:lnTo>
                    <a:lnTo>
                      <a:pt x="76" y="20"/>
                    </a:lnTo>
                    <a:close/>
                  </a:path>
                </a:pathLst>
              </a:custGeom>
              <a:solidFill>
                <a:srgbClr val="008657"/>
              </a:solidFill>
              <a:ln w="0">
                <a:solidFill>
                  <a:srgbClr val="00865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511" name="Freeform 3079"/>
              <p:cNvSpPr>
                <a:spLocks/>
              </p:cNvSpPr>
              <p:nvPr/>
            </p:nvSpPr>
            <p:spPr bwMode="auto">
              <a:xfrm>
                <a:off x="2560" y="2976"/>
                <a:ext cx="76" cy="26"/>
              </a:xfrm>
              <a:custGeom>
                <a:avLst/>
                <a:gdLst/>
                <a:ahLst/>
                <a:cxnLst>
                  <a:cxn ang="0">
                    <a:pos x="76" y="20"/>
                  </a:cxn>
                  <a:cxn ang="0">
                    <a:pos x="20" y="0"/>
                  </a:cxn>
                  <a:cxn ang="0">
                    <a:pos x="0" y="6"/>
                  </a:cxn>
                  <a:cxn ang="0">
                    <a:pos x="56" y="26"/>
                  </a:cxn>
                  <a:cxn ang="0">
                    <a:pos x="76" y="20"/>
                  </a:cxn>
                </a:cxnLst>
                <a:rect l="0" t="0" r="r" b="b"/>
                <a:pathLst>
                  <a:path w="76" h="26">
                    <a:moveTo>
                      <a:pt x="76" y="20"/>
                    </a:moveTo>
                    <a:lnTo>
                      <a:pt x="20" y="0"/>
                    </a:lnTo>
                    <a:lnTo>
                      <a:pt x="0" y="6"/>
                    </a:lnTo>
                    <a:lnTo>
                      <a:pt x="56" y="26"/>
                    </a:lnTo>
                    <a:lnTo>
                      <a:pt x="76" y="2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512" name="Freeform 3080"/>
              <p:cNvSpPr>
                <a:spLocks/>
              </p:cNvSpPr>
              <p:nvPr/>
            </p:nvSpPr>
            <p:spPr bwMode="auto">
              <a:xfrm>
                <a:off x="2542" y="2982"/>
                <a:ext cx="74" cy="26"/>
              </a:xfrm>
              <a:custGeom>
                <a:avLst/>
                <a:gdLst/>
                <a:ahLst/>
                <a:cxnLst>
                  <a:cxn ang="0">
                    <a:pos x="74" y="20"/>
                  </a:cxn>
                  <a:cxn ang="0">
                    <a:pos x="18" y="0"/>
                  </a:cxn>
                  <a:cxn ang="0">
                    <a:pos x="0" y="4"/>
                  </a:cxn>
                  <a:cxn ang="0">
                    <a:pos x="56" y="26"/>
                  </a:cxn>
                  <a:cxn ang="0">
                    <a:pos x="74" y="20"/>
                  </a:cxn>
                </a:cxnLst>
                <a:rect l="0" t="0" r="r" b="b"/>
                <a:pathLst>
                  <a:path w="74" h="26">
                    <a:moveTo>
                      <a:pt x="74" y="20"/>
                    </a:moveTo>
                    <a:lnTo>
                      <a:pt x="18" y="0"/>
                    </a:lnTo>
                    <a:lnTo>
                      <a:pt x="0" y="4"/>
                    </a:lnTo>
                    <a:lnTo>
                      <a:pt x="56" y="26"/>
                    </a:lnTo>
                    <a:lnTo>
                      <a:pt x="74" y="20"/>
                    </a:lnTo>
                    <a:close/>
                  </a:path>
                </a:pathLst>
              </a:custGeom>
              <a:solidFill>
                <a:srgbClr val="008658"/>
              </a:solidFill>
              <a:ln w="0">
                <a:solidFill>
                  <a:srgbClr val="00865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513" name="Freeform 3081"/>
              <p:cNvSpPr>
                <a:spLocks/>
              </p:cNvSpPr>
              <p:nvPr/>
            </p:nvSpPr>
            <p:spPr bwMode="auto">
              <a:xfrm>
                <a:off x="2542" y="2982"/>
                <a:ext cx="74" cy="26"/>
              </a:xfrm>
              <a:custGeom>
                <a:avLst/>
                <a:gdLst/>
                <a:ahLst/>
                <a:cxnLst>
                  <a:cxn ang="0">
                    <a:pos x="74" y="20"/>
                  </a:cxn>
                  <a:cxn ang="0">
                    <a:pos x="18" y="0"/>
                  </a:cxn>
                  <a:cxn ang="0">
                    <a:pos x="0" y="4"/>
                  </a:cxn>
                  <a:cxn ang="0">
                    <a:pos x="56" y="26"/>
                  </a:cxn>
                  <a:cxn ang="0">
                    <a:pos x="74" y="20"/>
                  </a:cxn>
                </a:cxnLst>
                <a:rect l="0" t="0" r="r" b="b"/>
                <a:pathLst>
                  <a:path w="74" h="26">
                    <a:moveTo>
                      <a:pt x="74" y="20"/>
                    </a:moveTo>
                    <a:lnTo>
                      <a:pt x="18" y="0"/>
                    </a:lnTo>
                    <a:lnTo>
                      <a:pt x="0" y="4"/>
                    </a:lnTo>
                    <a:lnTo>
                      <a:pt x="56" y="26"/>
                    </a:lnTo>
                    <a:lnTo>
                      <a:pt x="74" y="2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514" name="Freeform 3082"/>
              <p:cNvSpPr>
                <a:spLocks/>
              </p:cNvSpPr>
              <p:nvPr/>
            </p:nvSpPr>
            <p:spPr bwMode="auto">
              <a:xfrm>
                <a:off x="2522" y="2986"/>
                <a:ext cx="76" cy="28"/>
              </a:xfrm>
              <a:custGeom>
                <a:avLst/>
                <a:gdLst/>
                <a:ahLst/>
                <a:cxnLst>
                  <a:cxn ang="0">
                    <a:pos x="76" y="22"/>
                  </a:cxn>
                  <a:cxn ang="0">
                    <a:pos x="20" y="0"/>
                  </a:cxn>
                  <a:cxn ang="0">
                    <a:pos x="0" y="6"/>
                  </a:cxn>
                  <a:cxn ang="0">
                    <a:pos x="56" y="28"/>
                  </a:cxn>
                  <a:cxn ang="0">
                    <a:pos x="76" y="22"/>
                  </a:cxn>
                </a:cxnLst>
                <a:rect l="0" t="0" r="r" b="b"/>
                <a:pathLst>
                  <a:path w="76" h="28">
                    <a:moveTo>
                      <a:pt x="76" y="22"/>
                    </a:moveTo>
                    <a:lnTo>
                      <a:pt x="20" y="0"/>
                    </a:lnTo>
                    <a:lnTo>
                      <a:pt x="0" y="6"/>
                    </a:lnTo>
                    <a:lnTo>
                      <a:pt x="56" y="28"/>
                    </a:lnTo>
                    <a:lnTo>
                      <a:pt x="76" y="22"/>
                    </a:lnTo>
                    <a:close/>
                  </a:path>
                </a:pathLst>
              </a:custGeom>
              <a:solidFill>
                <a:srgbClr val="008559"/>
              </a:solidFill>
              <a:ln w="0">
                <a:solidFill>
                  <a:srgbClr val="00855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515" name="Freeform 3083"/>
              <p:cNvSpPr>
                <a:spLocks/>
              </p:cNvSpPr>
              <p:nvPr/>
            </p:nvSpPr>
            <p:spPr bwMode="auto">
              <a:xfrm>
                <a:off x="2522" y="2986"/>
                <a:ext cx="76" cy="28"/>
              </a:xfrm>
              <a:custGeom>
                <a:avLst/>
                <a:gdLst/>
                <a:ahLst/>
                <a:cxnLst>
                  <a:cxn ang="0">
                    <a:pos x="76" y="22"/>
                  </a:cxn>
                  <a:cxn ang="0">
                    <a:pos x="20" y="0"/>
                  </a:cxn>
                  <a:cxn ang="0">
                    <a:pos x="0" y="6"/>
                  </a:cxn>
                  <a:cxn ang="0">
                    <a:pos x="56" y="28"/>
                  </a:cxn>
                  <a:cxn ang="0">
                    <a:pos x="76" y="22"/>
                  </a:cxn>
                </a:cxnLst>
                <a:rect l="0" t="0" r="r" b="b"/>
                <a:pathLst>
                  <a:path w="76" h="28">
                    <a:moveTo>
                      <a:pt x="76" y="22"/>
                    </a:moveTo>
                    <a:lnTo>
                      <a:pt x="20" y="0"/>
                    </a:lnTo>
                    <a:lnTo>
                      <a:pt x="0" y="6"/>
                    </a:lnTo>
                    <a:lnTo>
                      <a:pt x="56" y="28"/>
                    </a:lnTo>
                    <a:lnTo>
                      <a:pt x="76" y="2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516" name="Freeform 3084"/>
              <p:cNvSpPr>
                <a:spLocks/>
              </p:cNvSpPr>
              <p:nvPr/>
            </p:nvSpPr>
            <p:spPr bwMode="auto">
              <a:xfrm>
                <a:off x="2504" y="2992"/>
                <a:ext cx="74" cy="28"/>
              </a:xfrm>
              <a:custGeom>
                <a:avLst/>
                <a:gdLst/>
                <a:ahLst/>
                <a:cxnLst>
                  <a:cxn ang="0">
                    <a:pos x="74" y="22"/>
                  </a:cxn>
                  <a:cxn ang="0">
                    <a:pos x="18" y="0"/>
                  </a:cxn>
                  <a:cxn ang="0">
                    <a:pos x="0" y="6"/>
                  </a:cxn>
                  <a:cxn ang="0">
                    <a:pos x="54" y="28"/>
                  </a:cxn>
                  <a:cxn ang="0">
                    <a:pos x="74" y="22"/>
                  </a:cxn>
                </a:cxnLst>
                <a:rect l="0" t="0" r="r" b="b"/>
                <a:pathLst>
                  <a:path w="74" h="28">
                    <a:moveTo>
                      <a:pt x="74" y="22"/>
                    </a:moveTo>
                    <a:lnTo>
                      <a:pt x="18" y="0"/>
                    </a:lnTo>
                    <a:lnTo>
                      <a:pt x="0" y="6"/>
                    </a:lnTo>
                    <a:lnTo>
                      <a:pt x="54" y="28"/>
                    </a:lnTo>
                    <a:lnTo>
                      <a:pt x="74" y="22"/>
                    </a:lnTo>
                    <a:close/>
                  </a:path>
                </a:pathLst>
              </a:custGeom>
              <a:solidFill>
                <a:srgbClr val="00855A"/>
              </a:solidFill>
              <a:ln w="0">
                <a:solidFill>
                  <a:srgbClr val="00855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517" name="Freeform 3085"/>
              <p:cNvSpPr>
                <a:spLocks/>
              </p:cNvSpPr>
              <p:nvPr/>
            </p:nvSpPr>
            <p:spPr bwMode="auto">
              <a:xfrm>
                <a:off x="2504" y="2992"/>
                <a:ext cx="74" cy="28"/>
              </a:xfrm>
              <a:custGeom>
                <a:avLst/>
                <a:gdLst/>
                <a:ahLst/>
                <a:cxnLst>
                  <a:cxn ang="0">
                    <a:pos x="74" y="22"/>
                  </a:cxn>
                  <a:cxn ang="0">
                    <a:pos x="18" y="0"/>
                  </a:cxn>
                  <a:cxn ang="0">
                    <a:pos x="0" y="6"/>
                  </a:cxn>
                  <a:cxn ang="0">
                    <a:pos x="54" y="28"/>
                  </a:cxn>
                  <a:cxn ang="0">
                    <a:pos x="74" y="22"/>
                  </a:cxn>
                </a:cxnLst>
                <a:rect l="0" t="0" r="r" b="b"/>
                <a:pathLst>
                  <a:path w="74" h="28">
                    <a:moveTo>
                      <a:pt x="74" y="22"/>
                    </a:moveTo>
                    <a:lnTo>
                      <a:pt x="18" y="0"/>
                    </a:lnTo>
                    <a:lnTo>
                      <a:pt x="0" y="6"/>
                    </a:lnTo>
                    <a:lnTo>
                      <a:pt x="54" y="28"/>
                    </a:lnTo>
                    <a:lnTo>
                      <a:pt x="74" y="2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21" name="Group 3086"/>
              <p:cNvGrpSpPr>
                <a:grpSpLocks/>
              </p:cNvGrpSpPr>
              <p:nvPr/>
            </p:nvGrpSpPr>
            <p:grpSpPr bwMode="auto">
              <a:xfrm>
                <a:off x="1922" y="2888"/>
                <a:ext cx="1156" cy="384"/>
                <a:chOff x="1942" y="2644"/>
                <a:chExt cx="1156" cy="384"/>
              </a:xfrm>
            </p:grpSpPr>
            <p:sp>
              <p:nvSpPr>
                <p:cNvPr id="149519" name="Freeform 3087"/>
                <p:cNvSpPr>
                  <a:spLocks/>
                </p:cNvSpPr>
                <p:nvPr/>
              </p:nvSpPr>
              <p:spPr bwMode="auto">
                <a:xfrm>
                  <a:off x="2504" y="2754"/>
                  <a:ext cx="74" cy="28"/>
                </a:xfrm>
                <a:custGeom>
                  <a:avLst/>
                  <a:gdLst/>
                  <a:ahLst/>
                  <a:cxnLst>
                    <a:cxn ang="0">
                      <a:pos x="74" y="22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56" y="28"/>
                    </a:cxn>
                    <a:cxn ang="0">
                      <a:pos x="74" y="22"/>
                    </a:cxn>
                  </a:cxnLst>
                  <a:rect l="0" t="0" r="r" b="b"/>
                  <a:pathLst>
                    <a:path w="74" h="28">
                      <a:moveTo>
                        <a:pt x="74" y="22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56" y="28"/>
                      </a:lnTo>
                      <a:lnTo>
                        <a:pt x="74" y="22"/>
                      </a:lnTo>
                      <a:close/>
                    </a:path>
                  </a:pathLst>
                </a:custGeom>
                <a:solidFill>
                  <a:srgbClr val="00845C"/>
                </a:solidFill>
                <a:ln w="0">
                  <a:solidFill>
                    <a:srgbClr val="00845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20" name="Freeform 3088"/>
                <p:cNvSpPr>
                  <a:spLocks/>
                </p:cNvSpPr>
                <p:nvPr/>
              </p:nvSpPr>
              <p:spPr bwMode="auto">
                <a:xfrm>
                  <a:off x="2504" y="2754"/>
                  <a:ext cx="74" cy="28"/>
                </a:xfrm>
                <a:custGeom>
                  <a:avLst/>
                  <a:gdLst/>
                  <a:ahLst/>
                  <a:cxnLst>
                    <a:cxn ang="0">
                      <a:pos x="74" y="22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56" y="28"/>
                    </a:cxn>
                    <a:cxn ang="0">
                      <a:pos x="74" y="22"/>
                    </a:cxn>
                  </a:cxnLst>
                  <a:rect l="0" t="0" r="r" b="b"/>
                  <a:pathLst>
                    <a:path w="74" h="28">
                      <a:moveTo>
                        <a:pt x="74" y="22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56" y="28"/>
                      </a:lnTo>
                      <a:lnTo>
                        <a:pt x="7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21" name="Freeform 3089"/>
                <p:cNvSpPr>
                  <a:spLocks/>
                </p:cNvSpPr>
                <p:nvPr/>
              </p:nvSpPr>
              <p:spPr bwMode="auto">
                <a:xfrm>
                  <a:off x="2484" y="2762"/>
                  <a:ext cx="76" cy="26"/>
                </a:xfrm>
                <a:custGeom>
                  <a:avLst/>
                  <a:gdLst/>
                  <a:ahLst/>
                  <a:cxnLst>
                    <a:cxn ang="0">
                      <a:pos x="76" y="20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56" y="26"/>
                    </a:cxn>
                    <a:cxn ang="0">
                      <a:pos x="76" y="20"/>
                    </a:cxn>
                  </a:cxnLst>
                  <a:rect l="0" t="0" r="r" b="b"/>
                  <a:pathLst>
                    <a:path w="76" h="26">
                      <a:moveTo>
                        <a:pt x="76" y="20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56" y="26"/>
                      </a:lnTo>
                      <a:lnTo>
                        <a:pt x="76" y="20"/>
                      </a:lnTo>
                      <a:close/>
                    </a:path>
                  </a:pathLst>
                </a:custGeom>
                <a:solidFill>
                  <a:srgbClr val="00835D"/>
                </a:solidFill>
                <a:ln w="0">
                  <a:solidFill>
                    <a:srgbClr val="00835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22" name="Freeform 3090"/>
                <p:cNvSpPr>
                  <a:spLocks/>
                </p:cNvSpPr>
                <p:nvPr/>
              </p:nvSpPr>
              <p:spPr bwMode="auto">
                <a:xfrm>
                  <a:off x="2484" y="2762"/>
                  <a:ext cx="76" cy="26"/>
                </a:xfrm>
                <a:custGeom>
                  <a:avLst/>
                  <a:gdLst/>
                  <a:ahLst/>
                  <a:cxnLst>
                    <a:cxn ang="0">
                      <a:pos x="76" y="20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56" y="26"/>
                    </a:cxn>
                    <a:cxn ang="0">
                      <a:pos x="76" y="20"/>
                    </a:cxn>
                  </a:cxnLst>
                  <a:rect l="0" t="0" r="r" b="b"/>
                  <a:pathLst>
                    <a:path w="76" h="26">
                      <a:moveTo>
                        <a:pt x="76" y="20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56" y="26"/>
                      </a:lnTo>
                      <a:lnTo>
                        <a:pt x="7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23" name="Freeform 3091"/>
                <p:cNvSpPr>
                  <a:spLocks/>
                </p:cNvSpPr>
                <p:nvPr/>
              </p:nvSpPr>
              <p:spPr bwMode="auto">
                <a:xfrm>
                  <a:off x="2464" y="2768"/>
                  <a:ext cx="76" cy="28"/>
                </a:xfrm>
                <a:custGeom>
                  <a:avLst/>
                  <a:gdLst/>
                  <a:ahLst/>
                  <a:cxnLst>
                    <a:cxn ang="0">
                      <a:pos x="76" y="20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56" y="28"/>
                    </a:cxn>
                    <a:cxn ang="0">
                      <a:pos x="76" y="20"/>
                    </a:cxn>
                  </a:cxnLst>
                  <a:rect l="0" t="0" r="r" b="b"/>
                  <a:pathLst>
                    <a:path w="76" h="28">
                      <a:moveTo>
                        <a:pt x="76" y="20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56" y="28"/>
                      </a:lnTo>
                      <a:lnTo>
                        <a:pt x="76" y="20"/>
                      </a:lnTo>
                      <a:close/>
                    </a:path>
                  </a:pathLst>
                </a:custGeom>
                <a:solidFill>
                  <a:srgbClr val="008260"/>
                </a:solidFill>
                <a:ln w="0">
                  <a:solidFill>
                    <a:srgbClr val="00826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24" name="Freeform 3092"/>
                <p:cNvSpPr>
                  <a:spLocks/>
                </p:cNvSpPr>
                <p:nvPr/>
              </p:nvSpPr>
              <p:spPr bwMode="auto">
                <a:xfrm>
                  <a:off x="2464" y="2768"/>
                  <a:ext cx="76" cy="28"/>
                </a:xfrm>
                <a:custGeom>
                  <a:avLst/>
                  <a:gdLst/>
                  <a:ahLst/>
                  <a:cxnLst>
                    <a:cxn ang="0">
                      <a:pos x="76" y="20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56" y="28"/>
                    </a:cxn>
                    <a:cxn ang="0">
                      <a:pos x="76" y="20"/>
                    </a:cxn>
                  </a:cxnLst>
                  <a:rect l="0" t="0" r="r" b="b"/>
                  <a:pathLst>
                    <a:path w="76" h="28">
                      <a:moveTo>
                        <a:pt x="76" y="20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56" y="28"/>
                      </a:lnTo>
                      <a:lnTo>
                        <a:pt x="7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25" name="Freeform 3093"/>
                <p:cNvSpPr>
                  <a:spLocks/>
                </p:cNvSpPr>
                <p:nvPr/>
              </p:nvSpPr>
              <p:spPr bwMode="auto">
                <a:xfrm>
                  <a:off x="2444" y="2774"/>
                  <a:ext cx="76" cy="28"/>
                </a:xfrm>
                <a:custGeom>
                  <a:avLst/>
                  <a:gdLst/>
                  <a:ahLst/>
                  <a:cxnLst>
                    <a:cxn ang="0">
                      <a:pos x="76" y="22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54" y="28"/>
                    </a:cxn>
                    <a:cxn ang="0">
                      <a:pos x="76" y="22"/>
                    </a:cxn>
                  </a:cxnLst>
                  <a:rect l="0" t="0" r="r" b="b"/>
                  <a:pathLst>
                    <a:path w="76" h="28">
                      <a:moveTo>
                        <a:pt x="76" y="22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54" y="28"/>
                      </a:lnTo>
                      <a:lnTo>
                        <a:pt x="76" y="22"/>
                      </a:lnTo>
                      <a:close/>
                    </a:path>
                  </a:pathLst>
                </a:custGeom>
                <a:solidFill>
                  <a:srgbClr val="008262"/>
                </a:solidFill>
                <a:ln w="0">
                  <a:solidFill>
                    <a:srgbClr val="00826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26" name="Freeform 3094"/>
                <p:cNvSpPr>
                  <a:spLocks/>
                </p:cNvSpPr>
                <p:nvPr/>
              </p:nvSpPr>
              <p:spPr bwMode="auto">
                <a:xfrm>
                  <a:off x="2444" y="2774"/>
                  <a:ext cx="76" cy="28"/>
                </a:xfrm>
                <a:custGeom>
                  <a:avLst/>
                  <a:gdLst/>
                  <a:ahLst/>
                  <a:cxnLst>
                    <a:cxn ang="0">
                      <a:pos x="76" y="22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54" y="28"/>
                    </a:cxn>
                    <a:cxn ang="0">
                      <a:pos x="76" y="22"/>
                    </a:cxn>
                  </a:cxnLst>
                  <a:rect l="0" t="0" r="r" b="b"/>
                  <a:pathLst>
                    <a:path w="76" h="28">
                      <a:moveTo>
                        <a:pt x="76" y="22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54" y="28"/>
                      </a:lnTo>
                      <a:lnTo>
                        <a:pt x="7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27" name="Freeform 3095"/>
                <p:cNvSpPr>
                  <a:spLocks/>
                </p:cNvSpPr>
                <p:nvPr/>
              </p:nvSpPr>
              <p:spPr bwMode="auto">
                <a:xfrm>
                  <a:off x="2424" y="2782"/>
                  <a:ext cx="74" cy="28"/>
                </a:xfrm>
                <a:custGeom>
                  <a:avLst/>
                  <a:gdLst/>
                  <a:ahLst/>
                  <a:cxnLst>
                    <a:cxn ang="0">
                      <a:pos x="74" y="20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54" y="28"/>
                    </a:cxn>
                    <a:cxn ang="0">
                      <a:pos x="74" y="20"/>
                    </a:cxn>
                  </a:cxnLst>
                  <a:rect l="0" t="0" r="r" b="b"/>
                  <a:pathLst>
                    <a:path w="74" h="28">
                      <a:moveTo>
                        <a:pt x="74" y="20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54" y="28"/>
                      </a:lnTo>
                      <a:lnTo>
                        <a:pt x="74" y="20"/>
                      </a:lnTo>
                      <a:close/>
                    </a:path>
                  </a:pathLst>
                </a:custGeom>
                <a:solidFill>
                  <a:srgbClr val="008165"/>
                </a:solidFill>
                <a:ln w="0">
                  <a:solidFill>
                    <a:srgbClr val="00816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28" name="Freeform 3096"/>
                <p:cNvSpPr>
                  <a:spLocks/>
                </p:cNvSpPr>
                <p:nvPr/>
              </p:nvSpPr>
              <p:spPr bwMode="auto">
                <a:xfrm>
                  <a:off x="2424" y="2782"/>
                  <a:ext cx="74" cy="28"/>
                </a:xfrm>
                <a:custGeom>
                  <a:avLst/>
                  <a:gdLst/>
                  <a:ahLst/>
                  <a:cxnLst>
                    <a:cxn ang="0">
                      <a:pos x="74" y="20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54" y="28"/>
                    </a:cxn>
                    <a:cxn ang="0">
                      <a:pos x="74" y="20"/>
                    </a:cxn>
                  </a:cxnLst>
                  <a:rect l="0" t="0" r="r" b="b"/>
                  <a:pathLst>
                    <a:path w="74" h="28">
                      <a:moveTo>
                        <a:pt x="74" y="20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54" y="28"/>
                      </a:lnTo>
                      <a:lnTo>
                        <a:pt x="74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29" name="Freeform 3097"/>
                <p:cNvSpPr>
                  <a:spLocks/>
                </p:cNvSpPr>
                <p:nvPr/>
              </p:nvSpPr>
              <p:spPr bwMode="auto">
                <a:xfrm>
                  <a:off x="2402" y="2788"/>
                  <a:ext cx="76" cy="30"/>
                </a:xfrm>
                <a:custGeom>
                  <a:avLst/>
                  <a:gdLst/>
                  <a:ahLst/>
                  <a:cxnLst>
                    <a:cxn ang="0">
                      <a:pos x="76" y="22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56" y="30"/>
                    </a:cxn>
                    <a:cxn ang="0">
                      <a:pos x="76" y="22"/>
                    </a:cxn>
                  </a:cxnLst>
                  <a:rect l="0" t="0" r="r" b="b"/>
                  <a:pathLst>
                    <a:path w="76" h="30">
                      <a:moveTo>
                        <a:pt x="76" y="22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56" y="30"/>
                      </a:lnTo>
                      <a:lnTo>
                        <a:pt x="76" y="22"/>
                      </a:lnTo>
                      <a:close/>
                    </a:path>
                  </a:pathLst>
                </a:custGeom>
                <a:solidFill>
                  <a:srgbClr val="008068"/>
                </a:solidFill>
                <a:ln w="0">
                  <a:solidFill>
                    <a:srgbClr val="00806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30" name="Freeform 3098"/>
                <p:cNvSpPr>
                  <a:spLocks/>
                </p:cNvSpPr>
                <p:nvPr/>
              </p:nvSpPr>
              <p:spPr bwMode="auto">
                <a:xfrm>
                  <a:off x="2402" y="2788"/>
                  <a:ext cx="76" cy="30"/>
                </a:xfrm>
                <a:custGeom>
                  <a:avLst/>
                  <a:gdLst/>
                  <a:ahLst/>
                  <a:cxnLst>
                    <a:cxn ang="0">
                      <a:pos x="76" y="22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56" y="30"/>
                    </a:cxn>
                    <a:cxn ang="0">
                      <a:pos x="76" y="22"/>
                    </a:cxn>
                  </a:cxnLst>
                  <a:rect l="0" t="0" r="r" b="b"/>
                  <a:pathLst>
                    <a:path w="76" h="30">
                      <a:moveTo>
                        <a:pt x="76" y="22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56" y="30"/>
                      </a:lnTo>
                      <a:lnTo>
                        <a:pt x="7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31" name="Freeform 3099"/>
                <p:cNvSpPr>
                  <a:spLocks/>
                </p:cNvSpPr>
                <p:nvPr/>
              </p:nvSpPr>
              <p:spPr bwMode="auto">
                <a:xfrm>
                  <a:off x="2382" y="2796"/>
                  <a:ext cx="76" cy="32"/>
                </a:xfrm>
                <a:custGeom>
                  <a:avLst/>
                  <a:gdLst/>
                  <a:ahLst/>
                  <a:cxnLst>
                    <a:cxn ang="0">
                      <a:pos x="76" y="22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54" y="32"/>
                    </a:cxn>
                    <a:cxn ang="0">
                      <a:pos x="76" y="22"/>
                    </a:cxn>
                  </a:cxnLst>
                  <a:rect l="0" t="0" r="r" b="b"/>
                  <a:pathLst>
                    <a:path w="76" h="32">
                      <a:moveTo>
                        <a:pt x="76" y="22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54" y="32"/>
                      </a:lnTo>
                      <a:lnTo>
                        <a:pt x="76" y="22"/>
                      </a:lnTo>
                      <a:close/>
                    </a:path>
                  </a:pathLst>
                </a:custGeom>
                <a:solidFill>
                  <a:srgbClr val="007F6B"/>
                </a:solidFill>
                <a:ln w="0">
                  <a:solidFill>
                    <a:srgbClr val="007F6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32" name="Freeform 3100"/>
                <p:cNvSpPr>
                  <a:spLocks/>
                </p:cNvSpPr>
                <p:nvPr/>
              </p:nvSpPr>
              <p:spPr bwMode="auto">
                <a:xfrm>
                  <a:off x="2382" y="2796"/>
                  <a:ext cx="76" cy="32"/>
                </a:xfrm>
                <a:custGeom>
                  <a:avLst/>
                  <a:gdLst/>
                  <a:ahLst/>
                  <a:cxnLst>
                    <a:cxn ang="0">
                      <a:pos x="76" y="22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54" y="32"/>
                    </a:cxn>
                    <a:cxn ang="0">
                      <a:pos x="76" y="22"/>
                    </a:cxn>
                  </a:cxnLst>
                  <a:rect l="0" t="0" r="r" b="b"/>
                  <a:pathLst>
                    <a:path w="76" h="32">
                      <a:moveTo>
                        <a:pt x="76" y="22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54" y="32"/>
                      </a:lnTo>
                      <a:lnTo>
                        <a:pt x="7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33" name="Freeform 3101"/>
                <p:cNvSpPr>
                  <a:spLocks/>
                </p:cNvSpPr>
                <p:nvPr/>
              </p:nvSpPr>
              <p:spPr bwMode="auto">
                <a:xfrm>
                  <a:off x="2362" y="2804"/>
                  <a:ext cx="74" cy="32"/>
                </a:xfrm>
                <a:custGeom>
                  <a:avLst/>
                  <a:gdLst/>
                  <a:ahLst/>
                  <a:cxnLst>
                    <a:cxn ang="0">
                      <a:pos x="74" y="24"/>
                    </a:cxn>
                    <a:cxn ang="0">
                      <a:pos x="20" y="0"/>
                    </a:cxn>
                    <a:cxn ang="0">
                      <a:pos x="0" y="10"/>
                    </a:cxn>
                    <a:cxn ang="0">
                      <a:pos x="54" y="32"/>
                    </a:cxn>
                    <a:cxn ang="0">
                      <a:pos x="74" y="24"/>
                    </a:cxn>
                  </a:cxnLst>
                  <a:rect l="0" t="0" r="r" b="b"/>
                  <a:pathLst>
                    <a:path w="74" h="32">
                      <a:moveTo>
                        <a:pt x="74" y="24"/>
                      </a:move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54" y="32"/>
                      </a:lnTo>
                      <a:lnTo>
                        <a:pt x="74" y="24"/>
                      </a:lnTo>
                      <a:close/>
                    </a:path>
                  </a:pathLst>
                </a:custGeom>
                <a:solidFill>
                  <a:srgbClr val="007E6D"/>
                </a:solidFill>
                <a:ln w="0">
                  <a:solidFill>
                    <a:srgbClr val="007E6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34" name="Freeform 3102"/>
                <p:cNvSpPr>
                  <a:spLocks/>
                </p:cNvSpPr>
                <p:nvPr/>
              </p:nvSpPr>
              <p:spPr bwMode="auto">
                <a:xfrm>
                  <a:off x="2362" y="2804"/>
                  <a:ext cx="74" cy="32"/>
                </a:xfrm>
                <a:custGeom>
                  <a:avLst/>
                  <a:gdLst/>
                  <a:ahLst/>
                  <a:cxnLst>
                    <a:cxn ang="0">
                      <a:pos x="74" y="24"/>
                    </a:cxn>
                    <a:cxn ang="0">
                      <a:pos x="20" y="0"/>
                    </a:cxn>
                    <a:cxn ang="0">
                      <a:pos x="0" y="10"/>
                    </a:cxn>
                    <a:cxn ang="0">
                      <a:pos x="54" y="32"/>
                    </a:cxn>
                    <a:cxn ang="0">
                      <a:pos x="74" y="24"/>
                    </a:cxn>
                  </a:cxnLst>
                  <a:rect l="0" t="0" r="r" b="b"/>
                  <a:pathLst>
                    <a:path w="74" h="32">
                      <a:moveTo>
                        <a:pt x="74" y="24"/>
                      </a:move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54" y="32"/>
                      </a:lnTo>
                      <a:lnTo>
                        <a:pt x="74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35" name="Freeform 3103"/>
                <p:cNvSpPr>
                  <a:spLocks/>
                </p:cNvSpPr>
                <p:nvPr/>
              </p:nvSpPr>
              <p:spPr bwMode="auto">
                <a:xfrm>
                  <a:off x="2340" y="2814"/>
                  <a:ext cx="76" cy="32"/>
                </a:xfrm>
                <a:custGeom>
                  <a:avLst/>
                  <a:gdLst/>
                  <a:ahLst/>
                  <a:cxnLst>
                    <a:cxn ang="0">
                      <a:pos x="76" y="22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54" y="32"/>
                    </a:cxn>
                    <a:cxn ang="0">
                      <a:pos x="76" y="22"/>
                    </a:cxn>
                  </a:cxnLst>
                  <a:rect l="0" t="0" r="r" b="b"/>
                  <a:pathLst>
                    <a:path w="76" h="32">
                      <a:moveTo>
                        <a:pt x="76" y="22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54" y="32"/>
                      </a:lnTo>
                      <a:lnTo>
                        <a:pt x="76" y="22"/>
                      </a:lnTo>
                      <a:close/>
                    </a:path>
                  </a:pathLst>
                </a:custGeom>
                <a:solidFill>
                  <a:srgbClr val="007E70"/>
                </a:solidFill>
                <a:ln w="0">
                  <a:solidFill>
                    <a:srgbClr val="007E7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36" name="Freeform 3104"/>
                <p:cNvSpPr>
                  <a:spLocks/>
                </p:cNvSpPr>
                <p:nvPr/>
              </p:nvSpPr>
              <p:spPr bwMode="auto">
                <a:xfrm>
                  <a:off x="2340" y="2814"/>
                  <a:ext cx="76" cy="32"/>
                </a:xfrm>
                <a:custGeom>
                  <a:avLst/>
                  <a:gdLst/>
                  <a:ahLst/>
                  <a:cxnLst>
                    <a:cxn ang="0">
                      <a:pos x="76" y="22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54" y="32"/>
                    </a:cxn>
                    <a:cxn ang="0">
                      <a:pos x="76" y="22"/>
                    </a:cxn>
                  </a:cxnLst>
                  <a:rect l="0" t="0" r="r" b="b"/>
                  <a:pathLst>
                    <a:path w="76" h="32">
                      <a:moveTo>
                        <a:pt x="76" y="22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54" y="32"/>
                      </a:lnTo>
                      <a:lnTo>
                        <a:pt x="7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37" name="Freeform 3105"/>
                <p:cNvSpPr>
                  <a:spLocks/>
                </p:cNvSpPr>
                <p:nvPr/>
              </p:nvSpPr>
              <p:spPr bwMode="auto">
                <a:xfrm>
                  <a:off x="2318" y="2822"/>
                  <a:ext cx="76" cy="32"/>
                </a:xfrm>
                <a:custGeom>
                  <a:avLst/>
                  <a:gdLst/>
                  <a:ahLst/>
                  <a:cxnLst>
                    <a:cxn ang="0">
                      <a:pos x="76" y="24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56" y="32"/>
                    </a:cxn>
                    <a:cxn ang="0">
                      <a:pos x="76" y="24"/>
                    </a:cxn>
                  </a:cxnLst>
                  <a:rect l="0" t="0" r="r" b="b"/>
                  <a:pathLst>
                    <a:path w="76" h="32">
                      <a:moveTo>
                        <a:pt x="76" y="24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56" y="32"/>
                      </a:lnTo>
                      <a:lnTo>
                        <a:pt x="76" y="24"/>
                      </a:lnTo>
                      <a:close/>
                    </a:path>
                  </a:pathLst>
                </a:custGeom>
                <a:solidFill>
                  <a:srgbClr val="007D72"/>
                </a:solidFill>
                <a:ln w="0">
                  <a:solidFill>
                    <a:srgbClr val="007D7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38" name="Freeform 3106"/>
                <p:cNvSpPr>
                  <a:spLocks/>
                </p:cNvSpPr>
                <p:nvPr/>
              </p:nvSpPr>
              <p:spPr bwMode="auto">
                <a:xfrm>
                  <a:off x="2318" y="2822"/>
                  <a:ext cx="76" cy="32"/>
                </a:xfrm>
                <a:custGeom>
                  <a:avLst/>
                  <a:gdLst/>
                  <a:ahLst/>
                  <a:cxnLst>
                    <a:cxn ang="0">
                      <a:pos x="76" y="24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56" y="32"/>
                    </a:cxn>
                    <a:cxn ang="0">
                      <a:pos x="76" y="24"/>
                    </a:cxn>
                  </a:cxnLst>
                  <a:rect l="0" t="0" r="r" b="b"/>
                  <a:pathLst>
                    <a:path w="76" h="32">
                      <a:moveTo>
                        <a:pt x="76" y="24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56" y="32"/>
                      </a:lnTo>
                      <a:lnTo>
                        <a:pt x="7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39" name="Freeform 3107"/>
                <p:cNvSpPr>
                  <a:spLocks/>
                </p:cNvSpPr>
                <p:nvPr/>
              </p:nvSpPr>
              <p:spPr bwMode="auto">
                <a:xfrm>
                  <a:off x="2296" y="2830"/>
                  <a:ext cx="78" cy="34"/>
                </a:xfrm>
                <a:custGeom>
                  <a:avLst/>
                  <a:gdLst/>
                  <a:ahLst/>
                  <a:cxnLst>
                    <a:cxn ang="0">
                      <a:pos x="78" y="24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56" y="34"/>
                    </a:cxn>
                    <a:cxn ang="0">
                      <a:pos x="78" y="24"/>
                    </a:cxn>
                  </a:cxnLst>
                  <a:rect l="0" t="0" r="r" b="b"/>
                  <a:pathLst>
                    <a:path w="78" h="34">
                      <a:moveTo>
                        <a:pt x="78" y="24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56" y="34"/>
                      </a:lnTo>
                      <a:lnTo>
                        <a:pt x="78" y="24"/>
                      </a:lnTo>
                      <a:close/>
                    </a:path>
                  </a:pathLst>
                </a:custGeom>
                <a:solidFill>
                  <a:srgbClr val="007D74"/>
                </a:solidFill>
                <a:ln w="0">
                  <a:solidFill>
                    <a:srgbClr val="007D7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40" name="Freeform 3108"/>
                <p:cNvSpPr>
                  <a:spLocks/>
                </p:cNvSpPr>
                <p:nvPr/>
              </p:nvSpPr>
              <p:spPr bwMode="auto">
                <a:xfrm>
                  <a:off x="2296" y="2830"/>
                  <a:ext cx="78" cy="34"/>
                </a:xfrm>
                <a:custGeom>
                  <a:avLst/>
                  <a:gdLst/>
                  <a:ahLst/>
                  <a:cxnLst>
                    <a:cxn ang="0">
                      <a:pos x="78" y="24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56" y="34"/>
                    </a:cxn>
                    <a:cxn ang="0">
                      <a:pos x="78" y="24"/>
                    </a:cxn>
                  </a:cxnLst>
                  <a:rect l="0" t="0" r="r" b="b"/>
                  <a:pathLst>
                    <a:path w="78" h="34">
                      <a:moveTo>
                        <a:pt x="78" y="24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56" y="34"/>
                      </a:lnTo>
                      <a:lnTo>
                        <a:pt x="78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41" name="Freeform 3109"/>
                <p:cNvSpPr>
                  <a:spLocks/>
                </p:cNvSpPr>
                <p:nvPr/>
              </p:nvSpPr>
              <p:spPr bwMode="auto">
                <a:xfrm>
                  <a:off x="2276" y="2840"/>
                  <a:ext cx="76" cy="34"/>
                </a:xfrm>
                <a:custGeom>
                  <a:avLst/>
                  <a:gdLst/>
                  <a:ahLst/>
                  <a:cxnLst>
                    <a:cxn ang="0">
                      <a:pos x="76" y="24"/>
                    </a:cxn>
                    <a:cxn ang="0">
                      <a:pos x="20" y="0"/>
                    </a:cxn>
                    <a:cxn ang="0">
                      <a:pos x="0" y="10"/>
                    </a:cxn>
                    <a:cxn ang="0">
                      <a:pos x="54" y="34"/>
                    </a:cxn>
                    <a:cxn ang="0">
                      <a:pos x="76" y="24"/>
                    </a:cxn>
                  </a:cxnLst>
                  <a:rect l="0" t="0" r="r" b="b"/>
                  <a:pathLst>
                    <a:path w="76" h="34">
                      <a:moveTo>
                        <a:pt x="76" y="24"/>
                      </a:move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54" y="34"/>
                      </a:lnTo>
                      <a:lnTo>
                        <a:pt x="76" y="24"/>
                      </a:lnTo>
                      <a:close/>
                    </a:path>
                  </a:pathLst>
                </a:custGeom>
                <a:solidFill>
                  <a:srgbClr val="007E75"/>
                </a:solidFill>
                <a:ln w="0">
                  <a:solidFill>
                    <a:srgbClr val="007E7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42" name="Freeform 3110"/>
                <p:cNvSpPr>
                  <a:spLocks/>
                </p:cNvSpPr>
                <p:nvPr/>
              </p:nvSpPr>
              <p:spPr bwMode="auto">
                <a:xfrm>
                  <a:off x="2276" y="2840"/>
                  <a:ext cx="76" cy="34"/>
                </a:xfrm>
                <a:custGeom>
                  <a:avLst/>
                  <a:gdLst/>
                  <a:ahLst/>
                  <a:cxnLst>
                    <a:cxn ang="0">
                      <a:pos x="76" y="24"/>
                    </a:cxn>
                    <a:cxn ang="0">
                      <a:pos x="20" y="0"/>
                    </a:cxn>
                    <a:cxn ang="0">
                      <a:pos x="0" y="10"/>
                    </a:cxn>
                    <a:cxn ang="0">
                      <a:pos x="54" y="34"/>
                    </a:cxn>
                    <a:cxn ang="0">
                      <a:pos x="76" y="24"/>
                    </a:cxn>
                  </a:cxnLst>
                  <a:rect l="0" t="0" r="r" b="b"/>
                  <a:pathLst>
                    <a:path w="76" h="34">
                      <a:moveTo>
                        <a:pt x="76" y="24"/>
                      </a:move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54" y="34"/>
                      </a:lnTo>
                      <a:lnTo>
                        <a:pt x="7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43" name="Freeform 3111"/>
                <p:cNvSpPr>
                  <a:spLocks/>
                </p:cNvSpPr>
                <p:nvPr/>
              </p:nvSpPr>
              <p:spPr bwMode="auto">
                <a:xfrm>
                  <a:off x="2254" y="2850"/>
                  <a:ext cx="76" cy="36"/>
                </a:xfrm>
                <a:custGeom>
                  <a:avLst/>
                  <a:gdLst/>
                  <a:ahLst/>
                  <a:cxnLst>
                    <a:cxn ang="0">
                      <a:pos x="76" y="24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54" y="36"/>
                    </a:cxn>
                    <a:cxn ang="0">
                      <a:pos x="76" y="24"/>
                    </a:cxn>
                  </a:cxnLst>
                  <a:rect l="0" t="0" r="r" b="b"/>
                  <a:pathLst>
                    <a:path w="76" h="36">
                      <a:moveTo>
                        <a:pt x="76" y="24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54" y="36"/>
                      </a:lnTo>
                      <a:lnTo>
                        <a:pt x="76" y="24"/>
                      </a:lnTo>
                      <a:close/>
                    </a:path>
                  </a:pathLst>
                </a:custGeom>
                <a:solidFill>
                  <a:srgbClr val="007E76"/>
                </a:solidFill>
                <a:ln w="0">
                  <a:solidFill>
                    <a:srgbClr val="007E7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44" name="Freeform 3112"/>
                <p:cNvSpPr>
                  <a:spLocks/>
                </p:cNvSpPr>
                <p:nvPr/>
              </p:nvSpPr>
              <p:spPr bwMode="auto">
                <a:xfrm>
                  <a:off x="2254" y="2850"/>
                  <a:ext cx="76" cy="36"/>
                </a:xfrm>
                <a:custGeom>
                  <a:avLst/>
                  <a:gdLst/>
                  <a:ahLst/>
                  <a:cxnLst>
                    <a:cxn ang="0">
                      <a:pos x="76" y="24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54" y="36"/>
                    </a:cxn>
                    <a:cxn ang="0">
                      <a:pos x="76" y="24"/>
                    </a:cxn>
                  </a:cxnLst>
                  <a:rect l="0" t="0" r="r" b="b"/>
                  <a:pathLst>
                    <a:path w="76" h="36">
                      <a:moveTo>
                        <a:pt x="76" y="24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54" y="36"/>
                      </a:lnTo>
                      <a:lnTo>
                        <a:pt x="7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45" name="Freeform 3113"/>
                <p:cNvSpPr>
                  <a:spLocks/>
                </p:cNvSpPr>
                <p:nvPr/>
              </p:nvSpPr>
              <p:spPr bwMode="auto">
                <a:xfrm>
                  <a:off x="2230" y="2860"/>
                  <a:ext cx="78" cy="36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4" y="0"/>
                    </a:cxn>
                    <a:cxn ang="0">
                      <a:pos x="0" y="8"/>
                    </a:cxn>
                    <a:cxn ang="0">
                      <a:pos x="56" y="36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6">
                      <a:moveTo>
                        <a:pt x="78" y="26"/>
                      </a:move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56" y="36"/>
                      </a:lnTo>
                      <a:lnTo>
                        <a:pt x="78" y="26"/>
                      </a:lnTo>
                      <a:close/>
                    </a:path>
                  </a:pathLst>
                </a:custGeom>
                <a:solidFill>
                  <a:srgbClr val="008075"/>
                </a:solidFill>
                <a:ln w="0">
                  <a:solidFill>
                    <a:srgbClr val="00807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46" name="Freeform 3114"/>
                <p:cNvSpPr>
                  <a:spLocks/>
                </p:cNvSpPr>
                <p:nvPr/>
              </p:nvSpPr>
              <p:spPr bwMode="auto">
                <a:xfrm>
                  <a:off x="2230" y="2860"/>
                  <a:ext cx="78" cy="36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4" y="0"/>
                    </a:cxn>
                    <a:cxn ang="0">
                      <a:pos x="0" y="8"/>
                    </a:cxn>
                    <a:cxn ang="0">
                      <a:pos x="56" y="36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6">
                      <a:moveTo>
                        <a:pt x="78" y="26"/>
                      </a:move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56" y="36"/>
                      </a:lnTo>
                      <a:lnTo>
                        <a:pt x="7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47" name="Freeform 3115"/>
                <p:cNvSpPr>
                  <a:spLocks/>
                </p:cNvSpPr>
                <p:nvPr/>
              </p:nvSpPr>
              <p:spPr bwMode="auto">
                <a:xfrm>
                  <a:off x="2208" y="2868"/>
                  <a:ext cx="78" cy="38"/>
                </a:xfrm>
                <a:custGeom>
                  <a:avLst/>
                  <a:gdLst/>
                  <a:ahLst/>
                  <a:cxnLst>
                    <a:cxn ang="0">
                      <a:pos x="78" y="28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54" y="38"/>
                    </a:cxn>
                    <a:cxn ang="0">
                      <a:pos x="78" y="28"/>
                    </a:cxn>
                  </a:cxnLst>
                  <a:rect l="0" t="0" r="r" b="b"/>
                  <a:pathLst>
                    <a:path w="78" h="38">
                      <a:moveTo>
                        <a:pt x="78" y="28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54" y="38"/>
                      </a:lnTo>
                      <a:lnTo>
                        <a:pt x="78" y="28"/>
                      </a:lnTo>
                      <a:close/>
                    </a:path>
                  </a:pathLst>
                </a:custGeom>
                <a:solidFill>
                  <a:srgbClr val="008174"/>
                </a:solidFill>
                <a:ln w="0">
                  <a:solidFill>
                    <a:srgbClr val="00817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48" name="Freeform 3116"/>
                <p:cNvSpPr>
                  <a:spLocks/>
                </p:cNvSpPr>
                <p:nvPr/>
              </p:nvSpPr>
              <p:spPr bwMode="auto">
                <a:xfrm>
                  <a:off x="2208" y="2868"/>
                  <a:ext cx="78" cy="38"/>
                </a:xfrm>
                <a:custGeom>
                  <a:avLst/>
                  <a:gdLst/>
                  <a:ahLst/>
                  <a:cxnLst>
                    <a:cxn ang="0">
                      <a:pos x="78" y="28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54" y="38"/>
                    </a:cxn>
                    <a:cxn ang="0">
                      <a:pos x="78" y="28"/>
                    </a:cxn>
                  </a:cxnLst>
                  <a:rect l="0" t="0" r="r" b="b"/>
                  <a:pathLst>
                    <a:path w="78" h="38">
                      <a:moveTo>
                        <a:pt x="78" y="28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54" y="38"/>
                      </a:lnTo>
                      <a:lnTo>
                        <a:pt x="78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49" name="Freeform 3117"/>
                <p:cNvSpPr>
                  <a:spLocks/>
                </p:cNvSpPr>
                <p:nvPr/>
              </p:nvSpPr>
              <p:spPr bwMode="auto">
                <a:xfrm>
                  <a:off x="2186" y="2878"/>
                  <a:ext cx="76" cy="38"/>
                </a:xfrm>
                <a:custGeom>
                  <a:avLst/>
                  <a:gdLst/>
                  <a:ahLst/>
                  <a:cxnLst>
                    <a:cxn ang="0">
                      <a:pos x="76" y="28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54" y="38"/>
                    </a:cxn>
                    <a:cxn ang="0">
                      <a:pos x="76" y="28"/>
                    </a:cxn>
                  </a:cxnLst>
                  <a:rect l="0" t="0" r="r" b="b"/>
                  <a:pathLst>
                    <a:path w="76" h="38">
                      <a:moveTo>
                        <a:pt x="76" y="28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54" y="38"/>
                      </a:lnTo>
                      <a:lnTo>
                        <a:pt x="76" y="28"/>
                      </a:lnTo>
                      <a:close/>
                    </a:path>
                  </a:pathLst>
                </a:custGeom>
                <a:solidFill>
                  <a:srgbClr val="008371"/>
                </a:solidFill>
                <a:ln w="0">
                  <a:solidFill>
                    <a:srgbClr val="00837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50" name="Freeform 3118"/>
                <p:cNvSpPr>
                  <a:spLocks/>
                </p:cNvSpPr>
                <p:nvPr/>
              </p:nvSpPr>
              <p:spPr bwMode="auto">
                <a:xfrm>
                  <a:off x="2186" y="2878"/>
                  <a:ext cx="76" cy="38"/>
                </a:xfrm>
                <a:custGeom>
                  <a:avLst/>
                  <a:gdLst/>
                  <a:ahLst/>
                  <a:cxnLst>
                    <a:cxn ang="0">
                      <a:pos x="76" y="28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54" y="38"/>
                    </a:cxn>
                    <a:cxn ang="0">
                      <a:pos x="76" y="28"/>
                    </a:cxn>
                  </a:cxnLst>
                  <a:rect l="0" t="0" r="r" b="b"/>
                  <a:pathLst>
                    <a:path w="76" h="38">
                      <a:moveTo>
                        <a:pt x="76" y="28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54" y="38"/>
                      </a:lnTo>
                      <a:lnTo>
                        <a:pt x="76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51" name="Freeform 3119"/>
                <p:cNvSpPr>
                  <a:spLocks/>
                </p:cNvSpPr>
                <p:nvPr/>
              </p:nvSpPr>
              <p:spPr bwMode="auto">
                <a:xfrm>
                  <a:off x="2162" y="2888"/>
                  <a:ext cx="78" cy="38"/>
                </a:xfrm>
                <a:custGeom>
                  <a:avLst/>
                  <a:gdLst/>
                  <a:ahLst/>
                  <a:cxnLst>
                    <a:cxn ang="0">
                      <a:pos x="78" y="28"/>
                    </a:cxn>
                    <a:cxn ang="0">
                      <a:pos x="24" y="0"/>
                    </a:cxn>
                    <a:cxn ang="0">
                      <a:pos x="0" y="8"/>
                    </a:cxn>
                    <a:cxn ang="0">
                      <a:pos x="54" y="38"/>
                    </a:cxn>
                    <a:cxn ang="0">
                      <a:pos x="78" y="28"/>
                    </a:cxn>
                  </a:cxnLst>
                  <a:rect l="0" t="0" r="r" b="b"/>
                  <a:pathLst>
                    <a:path w="78" h="38">
                      <a:moveTo>
                        <a:pt x="78" y="28"/>
                      </a:move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54" y="38"/>
                      </a:lnTo>
                      <a:lnTo>
                        <a:pt x="78" y="28"/>
                      </a:lnTo>
                      <a:close/>
                    </a:path>
                  </a:pathLst>
                </a:custGeom>
                <a:solidFill>
                  <a:srgbClr val="00856D"/>
                </a:solidFill>
                <a:ln w="0">
                  <a:solidFill>
                    <a:srgbClr val="00856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52" name="Freeform 3120"/>
                <p:cNvSpPr>
                  <a:spLocks/>
                </p:cNvSpPr>
                <p:nvPr/>
              </p:nvSpPr>
              <p:spPr bwMode="auto">
                <a:xfrm>
                  <a:off x="2162" y="2888"/>
                  <a:ext cx="78" cy="38"/>
                </a:xfrm>
                <a:custGeom>
                  <a:avLst/>
                  <a:gdLst/>
                  <a:ahLst/>
                  <a:cxnLst>
                    <a:cxn ang="0">
                      <a:pos x="78" y="28"/>
                    </a:cxn>
                    <a:cxn ang="0">
                      <a:pos x="24" y="0"/>
                    </a:cxn>
                    <a:cxn ang="0">
                      <a:pos x="0" y="8"/>
                    </a:cxn>
                    <a:cxn ang="0">
                      <a:pos x="54" y="38"/>
                    </a:cxn>
                    <a:cxn ang="0">
                      <a:pos x="78" y="28"/>
                    </a:cxn>
                  </a:cxnLst>
                  <a:rect l="0" t="0" r="r" b="b"/>
                  <a:pathLst>
                    <a:path w="78" h="38">
                      <a:moveTo>
                        <a:pt x="78" y="28"/>
                      </a:move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54" y="38"/>
                      </a:lnTo>
                      <a:lnTo>
                        <a:pt x="78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53" name="Freeform 3121"/>
                <p:cNvSpPr>
                  <a:spLocks/>
                </p:cNvSpPr>
                <p:nvPr/>
              </p:nvSpPr>
              <p:spPr bwMode="auto">
                <a:xfrm>
                  <a:off x="2140" y="2896"/>
                  <a:ext cx="76" cy="38"/>
                </a:xfrm>
                <a:custGeom>
                  <a:avLst/>
                  <a:gdLst/>
                  <a:ahLst/>
                  <a:cxnLst>
                    <a:cxn ang="0">
                      <a:pos x="76" y="30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54" y="38"/>
                    </a:cxn>
                    <a:cxn ang="0">
                      <a:pos x="76" y="30"/>
                    </a:cxn>
                  </a:cxnLst>
                  <a:rect l="0" t="0" r="r" b="b"/>
                  <a:pathLst>
                    <a:path w="76" h="38">
                      <a:moveTo>
                        <a:pt x="76" y="30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54" y="38"/>
                      </a:lnTo>
                      <a:lnTo>
                        <a:pt x="76" y="30"/>
                      </a:lnTo>
                      <a:close/>
                    </a:path>
                  </a:pathLst>
                </a:custGeom>
                <a:solidFill>
                  <a:srgbClr val="008869"/>
                </a:solidFill>
                <a:ln w="0">
                  <a:solidFill>
                    <a:srgbClr val="00886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54" name="Freeform 3122"/>
                <p:cNvSpPr>
                  <a:spLocks/>
                </p:cNvSpPr>
                <p:nvPr/>
              </p:nvSpPr>
              <p:spPr bwMode="auto">
                <a:xfrm>
                  <a:off x="2140" y="2896"/>
                  <a:ext cx="76" cy="38"/>
                </a:xfrm>
                <a:custGeom>
                  <a:avLst/>
                  <a:gdLst/>
                  <a:ahLst/>
                  <a:cxnLst>
                    <a:cxn ang="0">
                      <a:pos x="76" y="30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54" y="38"/>
                    </a:cxn>
                    <a:cxn ang="0">
                      <a:pos x="76" y="30"/>
                    </a:cxn>
                  </a:cxnLst>
                  <a:rect l="0" t="0" r="r" b="b"/>
                  <a:pathLst>
                    <a:path w="76" h="38">
                      <a:moveTo>
                        <a:pt x="76" y="30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54" y="38"/>
                      </a:lnTo>
                      <a:lnTo>
                        <a:pt x="76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55" name="Freeform 3123"/>
                <p:cNvSpPr>
                  <a:spLocks/>
                </p:cNvSpPr>
                <p:nvPr/>
              </p:nvSpPr>
              <p:spPr bwMode="auto">
                <a:xfrm>
                  <a:off x="2116" y="2904"/>
                  <a:ext cx="78" cy="38"/>
                </a:xfrm>
                <a:custGeom>
                  <a:avLst/>
                  <a:gdLst/>
                  <a:ahLst/>
                  <a:cxnLst>
                    <a:cxn ang="0">
                      <a:pos x="78" y="30"/>
                    </a:cxn>
                    <a:cxn ang="0">
                      <a:pos x="24" y="0"/>
                    </a:cxn>
                    <a:cxn ang="0">
                      <a:pos x="0" y="8"/>
                    </a:cxn>
                    <a:cxn ang="0">
                      <a:pos x="54" y="38"/>
                    </a:cxn>
                    <a:cxn ang="0">
                      <a:pos x="78" y="30"/>
                    </a:cxn>
                  </a:cxnLst>
                  <a:rect l="0" t="0" r="r" b="b"/>
                  <a:pathLst>
                    <a:path w="78" h="38">
                      <a:moveTo>
                        <a:pt x="78" y="30"/>
                      </a:move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54" y="38"/>
                      </a:lnTo>
                      <a:lnTo>
                        <a:pt x="78" y="30"/>
                      </a:lnTo>
                      <a:close/>
                    </a:path>
                  </a:pathLst>
                </a:custGeom>
                <a:solidFill>
                  <a:srgbClr val="008A63"/>
                </a:solidFill>
                <a:ln w="0">
                  <a:solidFill>
                    <a:srgbClr val="008A6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56" name="Freeform 3124"/>
                <p:cNvSpPr>
                  <a:spLocks/>
                </p:cNvSpPr>
                <p:nvPr/>
              </p:nvSpPr>
              <p:spPr bwMode="auto">
                <a:xfrm>
                  <a:off x="2116" y="2904"/>
                  <a:ext cx="78" cy="38"/>
                </a:xfrm>
                <a:custGeom>
                  <a:avLst/>
                  <a:gdLst/>
                  <a:ahLst/>
                  <a:cxnLst>
                    <a:cxn ang="0">
                      <a:pos x="78" y="30"/>
                    </a:cxn>
                    <a:cxn ang="0">
                      <a:pos x="24" y="0"/>
                    </a:cxn>
                    <a:cxn ang="0">
                      <a:pos x="0" y="8"/>
                    </a:cxn>
                    <a:cxn ang="0">
                      <a:pos x="54" y="38"/>
                    </a:cxn>
                    <a:cxn ang="0">
                      <a:pos x="78" y="30"/>
                    </a:cxn>
                  </a:cxnLst>
                  <a:rect l="0" t="0" r="r" b="b"/>
                  <a:pathLst>
                    <a:path w="78" h="38">
                      <a:moveTo>
                        <a:pt x="78" y="30"/>
                      </a:move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54" y="38"/>
                      </a:lnTo>
                      <a:lnTo>
                        <a:pt x="78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57" name="Freeform 3125"/>
                <p:cNvSpPr>
                  <a:spLocks/>
                </p:cNvSpPr>
                <p:nvPr/>
              </p:nvSpPr>
              <p:spPr bwMode="auto">
                <a:xfrm>
                  <a:off x="2092" y="2912"/>
                  <a:ext cx="78" cy="38"/>
                </a:xfrm>
                <a:custGeom>
                  <a:avLst/>
                  <a:gdLst/>
                  <a:ahLst/>
                  <a:cxnLst>
                    <a:cxn ang="0">
                      <a:pos x="78" y="30"/>
                    </a:cxn>
                    <a:cxn ang="0">
                      <a:pos x="24" y="0"/>
                    </a:cxn>
                    <a:cxn ang="0">
                      <a:pos x="0" y="8"/>
                    </a:cxn>
                    <a:cxn ang="0">
                      <a:pos x="54" y="38"/>
                    </a:cxn>
                    <a:cxn ang="0">
                      <a:pos x="78" y="30"/>
                    </a:cxn>
                  </a:cxnLst>
                  <a:rect l="0" t="0" r="r" b="b"/>
                  <a:pathLst>
                    <a:path w="78" h="38">
                      <a:moveTo>
                        <a:pt x="78" y="30"/>
                      </a:move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54" y="38"/>
                      </a:lnTo>
                      <a:lnTo>
                        <a:pt x="78" y="30"/>
                      </a:lnTo>
                      <a:close/>
                    </a:path>
                  </a:pathLst>
                </a:custGeom>
                <a:solidFill>
                  <a:srgbClr val="008D5C"/>
                </a:solidFill>
                <a:ln w="0">
                  <a:solidFill>
                    <a:srgbClr val="008D5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58" name="Freeform 3126"/>
                <p:cNvSpPr>
                  <a:spLocks/>
                </p:cNvSpPr>
                <p:nvPr/>
              </p:nvSpPr>
              <p:spPr bwMode="auto">
                <a:xfrm>
                  <a:off x="2092" y="2912"/>
                  <a:ext cx="78" cy="38"/>
                </a:xfrm>
                <a:custGeom>
                  <a:avLst/>
                  <a:gdLst/>
                  <a:ahLst/>
                  <a:cxnLst>
                    <a:cxn ang="0">
                      <a:pos x="78" y="30"/>
                    </a:cxn>
                    <a:cxn ang="0">
                      <a:pos x="24" y="0"/>
                    </a:cxn>
                    <a:cxn ang="0">
                      <a:pos x="0" y="8"/>
                    </a:cxn>
                    <a:cxn ang="0">
                      <a:pos x="54" y="38"/>
                    </a:cxn>
                    <a:cxn ang="0">
                      <a:pos x="78" y="30"/>
                    </a:cxn>
                  </a:cxnLst>
                  <a:rect l="0" t="0" r="r" b="b"/>
                  <a:pathLst>
                    <a:path w="78" h="38">
                      <a:moveTo>
                        <a:pt x="78" y="30"/>
                      </a:move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54" y="38"/>
                      </a:lnTo>
                      <a:lnTo>
                        <a:pt x="78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59" name="Freeform 3127"/>
                <p:cNvSpPr>
                  <a:spLocks/>
                </p:cNvSpPr>
                <p:nvPr/>
              </p:nvSpPr>
              <p:spPr bwMode="auto">
                <a:xfrm>
                  <a:off x="2068" y="2920"/>
                  <a:ext cx="78" cy="38"/>
                </a:xfrm>
                <a:custGeom>
                  <a:avLst/>
                  <a:gdLst/>
                  <a:ahLst/>
                  <a:cxnLst>
                    <a:cxn ang="0">
                      <a:pos x="78" y="30"/>
                    </a:cxn>
                    <a:cxn ang="0">
                      <a:pos x="24" y="0"/>
                    </a:cxn>
                    <a:cxn ang="0">
                      <a:pos x="0" y="8"/>
                    </a:cxn>
                    <a:cxn ang="0">
                      <a:pos x="52" y="38"/>
                    </a:cxn>
                    <a:cxn ang="0">
                      <a:pos x="78" y="30"/>
                    </a:cxn>
                  </a:cxnLst>
                  <a:rect l="0" t="0" r="r" b="b"/>
                  <a:pathLst>
                    <a:path w="78" h="38">
                      <a:moveTo>
                        <a:pt x="78" y="30"/>
                      </a:move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52" y="38"/>
                      </a:lnTo>
                      <a:lnTo>
                        <a:pt x="78" y="30"/>
                      </a:lnTo>
                      <a:close/>
                    </a:path>
                  </a:pathLst>
                </a:custGeom>
                <a:solidFill>
                  <a:srgbClr val="008E58"/>
                </a:solidFill>
                <a:ln w="0">
                  <a:solidFill>
                    <a:srgbClr val="008E5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60" name="Freeform 3128"/>
                <p:cNvSpPr>
                  <a:spLocks/>
                </p:cNvSpPr>
                <p:nvPr/>
              </p:nvSpPr>
              <p:spPr bwMode="auto">
                <a:xfrm>
                  <a:off x="2068" y="2920"/>
                  <a:ext cx="78" cy="38"/>
                </a:xfrm>
                <a:custGeom>
                  <a:avLst/>
                  <a:gdLst/>
                  <a:ahLst/>
                  <a:cxnLst>
                    <a:cxn ang="0">
                      <a:pos x="78" y="30"/>
                    </a:cxn>
                    <a:cxn ang="0">
                      <a:pos x="24" y="0"/>
                    </a:cxn>
                    <a:cxn ang="0">
                      <a:pos x="0" y="8"/>
                    </a:cxn>
                    <a:cxn ang="0">
                      <a:pos x="52" y="38"/>
                    </a:cxn>
                    <a:cxn ang="0">
                      <a:pos x="78" y="30"/>
                    </a:cxn>
                  </a:cxnLst>
                  <a:rect l="0" t="0" r="r" b="b"/>
                  <a:pathLst>
                    <a:path w="78" h="38">
                      <a:moveTo>
                        <a:pt x="78" y="30"/>
                      </a:move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52" y="38"/>
                      </a:lnTo>
                      <a:lnTo>
                        <a:pt x="78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61" name="Freeform 3129"/>
                <p:cNvSpPr>
                  <a:spLocks/>
                </p:cNvSpPr>
                <p:nvPr/>
              </p:nvSpPr>
              <p:spPr bwMode="auto">
                <a:xfrm>
                  <a:off x="2042" y="2928"/>
                  <a:ext cx="78" cy="36"/>
                </a:xfrm>
                <a:custGeom>
                  <a:avLst/>
                  <a:gdLst/>
                  <a:ahLst/>
                  <a:cxnLst>
                    <a:cxn ang="0">
                      <a:pos x="78" y="30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54" y="36"/>
                    </a:cxn>
                    <a:cxn ang="0">
                      <a:pos x="78" y="30"/>
                    </a:cxn>
                  </a:cxnLst>
                  <a:rect l="0" t="0" r="r" b="b"/>
                  <a:pathLst>
                    <a:path w="78" h="36">
                      <a:moveTo>
                        <a:pt x="78" y="30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54" y="36"/>
                      </a:lnTo>
                      <a:lnTo>
                        <a:pt x="78" y="30"/>
                      </a:lnTo>
                      <a:close/>
                    </a:path>
                  </a:pathLst>
                </a:custGeom>
                <a:solidFill>
                  <a:srgbClr val="008E55"/>
                </a:solidFill>
                <a:ln w="0">
                  <a:solidFill>
                    <a:srgbClr val="008E5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62" name="Freeform 3130"/>
                <p:cNvSpPr>
                  <a:spLocks/>
                </p:cNvSpPr>
                <p:nvPr/>
              </p:nvSpPr>
              <p:spPr bwMode="auto">
                <a:xfrm>
                  <a:off x="2042" y="2928"/>
                  <a:ext cx="78" cy="36"/>
                </a:xfrm>
                <a:custGeom>
                  <a:avLst/>
                  <a:gdLst/>
                  <a:ahLst/>
                  <a:cxnLst>
                    <a:cxn ang="0">
                      <a:pos x="78" y="30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54" y="36"/>
                    </a:cxn>
                    <a:cxn ang="0">
                      <a:pos x="78" y="30"/>
                    </a:cxn>
                  </a:cxnLst>
                  <a:rect l="0" t="0" r="r" b="b"/>
                  <a:pathLst>
                    <a:path w="78" h="36">
                      <a:moveTo>
                        <a:pt x="78" y="30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54" y="36"/>
                      </a:lnTo>
                      <a:lnTo>
                        <a:pt x="78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63" name="Freeform 3131"/>
                <p:cNvSpPr>
                  <a:spLocks/>
                </p:cNvSpPr>
                <p:nvPr/>
              </p:nvSpPr>
              <p:spPr bwMode="auto">
                <a:xfrm>
                  <a:off x="2018" y="2934"/>
                  <a:ext cx="78" cy="36"/>
                </a:xfrm>
                <a:custGeom>
                  <a:avLst/>
                  <a:gdLst/>
                  <a:ahLst/>
                  <a:cxnLst>
                    <a:cxn ang="0">
                      <a:pos x="78" y="30"/>
                    </a:cxn>
                    <a:cxn ang="0">
                      <a:pos x="24" y="0"/>
                    </a:cxn>
                    <a:cxn ang="0">
                      <a:pos x="0" y="8"/>
                    </a:cxn>
                    <a:cxn ang="0">
                      <a:pos x="54" y="36"/>
                    </a:cxn>
                    <a:cxn ang="0">
                      <a:pos x="78" y="30"/>
                    </a:cxn>
                  </a:cxnLst>
                  <a:rect l="0" t="0" r="r" b="b"/>
                  <a:pathLst>
                    <a:path w="78" h="36">
                      <a:moveTo>
                        <a:pt x="78" y="30"/>
                      </a:move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54" y="36"/>
                      </a:lnTo>
                      <a:lnTo>
                        <a:pt x="78" y="30"/>
                      </a:lnTo>
                      <a:close/>
                    </a:path>
                  </a:pathLst>
                </a:custGeom>
                <a:solidFill>
                  <a:srgbClr val="008E55"/>
                </a:solidFill>
                <a:ln w="0">
                  <a:solidFill>
                    <a:srgbClr val="008E5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64" name="Freeform 3132"/>
                <p:cNvSpPr>
                  <a:spLocks/>
                </p:cNvSpPr>
                <p:nvPr/>
              </p:nvSpPr>
              <p:spPr bwMode="auto">
                <a:xfrm>
                  <a:off x="2018" y="2934"/>
                  <a:ext cx="78" cy="36"/>
                </a:xfrm>
                <a:custGeom>
                  <a:avLst/>
                  <a:gdLst/>
                  <a:ahLst/>
                  <a:cxnLst>
                    <a:cxn ang="0">
                      <a:pos x="78" y="30"/>
                    </a:cxn>
                    <a:cxn ang="0">
                      <a:pos x="24" y="0"/>
                    </a:cxn>
                    <a:cxn ang="0">
                      <a:pos x="0" y="8"/>
                    </a:cxn>
                    <a:cxn ang="0">
                      <a:pos x="54" y="36"/>
                    </a:cxn>
                    <a:cxn ang="0">
                      <a:pos x="78" y="30"/>
                    </a:cxn>
                  </a:cxnLst>
                  <a:rect l="0" t="0" r="r" b="b"/>
                  <a:pathLst>
                    <a:path w="78" h="36">
                      <a:moveTo>
                        <a:pt x="78" y="30"/>
                      </a:move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54" y="36"/>
                      </a:lnTo>
                      <a:lnTo>
                        <a:pt x="78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65" name="Freeform 3133"/>
                <p:cNvSpPr>
                  <a:spLocks/>
                </p:cNvSpPr>
                <p:nvPr/>
              </p:nvSpPr>
              <p:spPr bwMode="auto">
                <a:xfrm>
                  <a:off x="1992" y="2942"/>
                  <a:ext cx="80" cy="36"/>
                </a:xfrm>
                <a:custGeom>
                  <a:avLst/>
                  <a:gdLst/>
                  <a:ahLst/>
                  <a:cxnLst>
                    <a:cxn ang="0">
                      <a:pos x="80" y="28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54" y="36"/>
                    </a:cxn>
                    <a:cxn ang="0">
                      <a:pos x="80" y="28"/>
                    </a:cxn>
                  </a:cxnLst>
                  <a:rect l="0" t="0" r="r" b="b"/>
                  <a:pathLst>
                    <a:path w="80" h="36">
                      <a:moveTo>
                        <a:pt x="80" y="28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54" y="36"/>
                      </a:lnTo>
                      <a:lnTo>
                        <a:pt x="80" y="28"/>
                      </a:lnTo>
                      <a:close/>
                    </a:path>
                  </a:pathLst>
                </a:custGeom>
                <a:solidFill>
                  <a:srgbClr val="008B58"/>
                </a:solidFill>
                <a:ln w="0">
                  <a:solidFill>
                    <a:srgbClr val="008B5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66" name="Freeform 3134"/>
                <p:cNvSpPr>
                  <a:spLocks/>
                </p:cNvSpPr>
                <p:nvPr/>
              </p:nvSpPr>
              <p:spPr bwMode="auto">
                <a:xfrm>
                  <a:off x="1992" y="2942"/>
                  <a:ext cx="80" cy="36"/>
                </a:xfrm>
                <a:custGeom>
                  <a:avLst/>
                  <a:gdLst/>
                  <a:ahLst/>
                  <a:cxnLst>
                    <a:cxn ang="0">
                      <a:pos x="80" y="28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54" y="36"/>
                    </a:cxn>
                    <a:cxn ang="0">
                      <a:pos x="80" y="28"/>
                    </a:cxn>
                  </a:cxnLst>
                  <a:rect l="0" t="0" r="r" b="b"/>
                  <a:pathLst>
                    <a:path w="80" h="36">
                      <a:moveTo>
                        <a:pt x="80" y="28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54" y="36"/>
                      </a:lnTo>
                      <a:lnTo>
                        <a:pt x="80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67" name="Freeform 3135"/>
                <p:cNvSpPr>
                  <a:spLocks/>
                </p:cNvSpPr>
                <p:nvPr/>
              </p:nvSpPr>
              <p:spPr bwMode="auto">
                <a:xfrm>
                  <a:off x="1968" y="2948"/>
                  <a:ext cx="78" cy="38"/>
                </a:xfrm>
                <a:custGeom>
                  <a:avLst/>
                  <a:gdLst/>
                  <a:ahLst/>
                  <a:cxnLst>
                    <a:cxn ang="0">
                      <a:pos x="78" y="30"/>
                    </a:cxn>
                    <a:cxn ang="0">
                      <a:pos x="24" y="0"/>
                    </a:cxn>
                    <a:cxn ang="0">
                      <a:pos x="0" y="8"/>
                    </a:cxn>
                    <a:cxn ang="0">
                      <a:pos x="52" y="38"/>
                    </a:cxn>
                    <a:cxn ang="0">
                      <a:pos x="78" y="30"/>
                    </a:cxn>
                  </a:cxnLst>
                  <a:rect l="0" t="0" r="r" b="b"/>
                  <a:pathLst>
                    <a:path w="78" h="38">
                      <a:moveTo>
                        <a:pt x="78" y="30"/>
                      </a:move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52" y="38"/>
                      </a:lnTo>
                      <a:lnTo>
                        <a:pt x="78" y="30"/>
                      </a:lnTo>
                      <a:close/>
                    </a:path>
                  </a:pathLst>
                </a:custGeom>
                <a:solidFill>
                  <a:srgbClr val="00895E"/>
                </a:solidFill>
                <a:ln w="0">
                  <a:solidFill>
                    <a:srgbClr val="00895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68" name="Freeform 3136"/>
                <p:cNvSpPr>
                  <a:spLocks/>
                </p:cNvSpPr>
                <p:nvPr/>
              </p:nvSpPr>
              <p:spPr bwMode="auto">
                <a:xfrm>
                  <a:off x="1968" y="2948"/>
                  <a:ext cx="78" cy="38"/>
                </a:xfrm>
                <a:custGeom>
                  <a:avLst/>
                  <a:gdLst/>
                  <a:ahLst/>
                  <a:cxnLst>
                    <a:cxn ang="0">
                      <a:pos x="78" y="30"/>
                    </a:cxn>
                    <a:cxn ang="0">
                      <a:pos x="24" y="0"/>
                    </a:cxn>
                    <a:cxn ang="0">
                      <a:pos x="0" y="8"/>
                    </a:cxn>
                    <a:cxn ang="0">
                      <a:pos x="52" y="38"/>
                    </a:cxn>
                    <a:cxn ang="0">
                      <a:pos x="78" y="30"/>
                    </a:cxn>
                  </a:cxnLst>
                  <a:rect l="0" t="0" r="r" b="b"/>
                  <a:pathLst>
                    <a:path w="78" h="38">
                      <a:moveTo>
                        <a:pt x="78" y="30"/>
                      </a:move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52" y="38"/>
                      </a:lnTo>
                      <a:lnTo>
                        <a:pt x="78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69" name="Freeform 3137"/>
                <p:cNvSpPr>
                  <a:spLocks/>
                </p:cNvSpPr>
                <p:nvPr/>
              </p:nvSpPr>
              <p:spPr bwMode="auto">
                <a:xfrm>
                  <a:off x="1942" y="2956"/>
                  <a:ext cx="78" cy="40"/>
                </a:xfrm>
                <a:custGeom>
                  <a:avLst/>
                  <a:gdLst/>
                  <a:ahLst/>
                  <a:cxnLst>
                    <a:cxn ang="0">
                      <a:pos x="78" y="30"/>
                    </a:cxn>
                    <a:cxn ang="0">
                      <a:pos x="26" y="0"/>
                    </a:cxn>
                    <a:cxn ang="0">
                      <a:pos x="0" y="10"/>
                    </a:cxn>
                    <a:cxn ang="0">
                      <a:pos x="52" y="40"/>
                    </a:cxn>
                    <a:cxn ang="0">
                      <a:pos x="78" y="30"/>
                    </a:cxn>
                  </a:cxnLst>
                  <a:rect l="0" t="0" r="r" b="b"/>
                  <a:pathLst>
                    <a:path w="78" h="40">
                      <a:moveTo>
                        <a:pt x="78" y="30"/>
                      </a:moveTo>
                      <a:lnTo>
                        <a:pt x="26" y="0"/>
                      </a:lnTo>
                      <a:lnTo>
                        <a:pt x="0" y="10"/>
                      </a:lnTo>
                      <a:lnTo>
                        <a:pt x="52" y="40"/>
                      </a:lnTo>
                      <a:lnTo>
                        <a:pt x="78" y="30"/>
                      </a:lnTo>
                      <a:close/>
                    </a:path>
                  </a:pathLst>
                </a:custGeom>
                <a:solidFill>
                  <a:srgbClr val="008666"/>
                </a:solidFill>
                <a:ln w="0">
                  <a:solidFill>
                    <a:srgbClr val="00866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70" name="Freeform 3138"/>
                <p:cNvSpPr>
                  <a:spLocks/>
                </p:cNvSpPr>
                <p:nvPr/>
              </p:nvSpPr>
              <p:spPr bwMode="auto">
                <a:xfrm>
                  <a:off x="1942" y="2956"/>
                  <a:ext cx="78" cy="40"/>
                </a:xfrm>
                <a:custGeom>
                  <a:avLst/>
                  <a:gdLst/>
                  <a:ahLst/>
                  <a:cxnLst>
                    <a:cxn ang="0">
                      <a:pos x="78" y="30"/>
                    </a:cxn>
                    <a:cxn ang="0">
                      <a:pos x="26" y="0"/>
                    </a:cxn>
                    <a:cxn ang="0">
                      <a:pos x="0" y="10"/>
                    </a:cxn>
                    <a:cxn ang="0">
                      <a:pos x="52" y="40"/>
                    </a:cxn>
                    <a:cxn ang="0">
                      <a:pos x="78" y="30"/>
                    </a:cxn>
                  </a:cxnLst>
                  <a:rect l="0" t="0" r="r" b="b"/>
                  <a:pathLst>
                    <a:path w="78" h="40">
                      <a:moveTo>
                        <a:pt x="78" y="30"/>
                      </a:moveTo>
                      <a:lnTo>
                        <a:pt x="26" y="0"/>
                      </a:lnTo>
                      <a:lnTo>
                        <a:pt x="0" y="10"/>
                      </a:lnTo>
                      <a:lnTo>
                        <a:pt x="52" y="40"/>
                      </a:lnTo>
                      <a:lnTo>
                        <a:pt x="78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71" name="Freeform 3139"/>
                <p:cNvSpPr>
                  <a:spLocks/>
                </p:cNvSpPr>
                <p:nvPr/>
              </p:nvSpPr>
              <p:spPr bwMode="auto">
                <a:xfrm>
                  <a:off x="2964" y="2644"/>
                  <a:ext cx="74" cy="24"/>
                </a:xfrm>
                <a:custGeom>
                  <a:avLst/>
                  <a:gdLst/>
                  <a:ahLst/>
                  <a:cxnLst>
                    <a:cxn ang="0">
                      <a:pos x="74" y="18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58" y="24"/>
                    </a:cxn>
                    <a:cxn ang="0">
                      <a:pos x="74" y="18"/>
                    </a:cxn>
                  </a:cxnLst>
                  <a:rect l="0" t="0" r="r" b="b"/>
                  <a:pathLst>
                    <a:path w="74" h="24">
                      <a:moveTo>
                        <a:pt x="74" y="18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58" y="24"/>
                      </a:lnTo>
                      <a:lnTo>
                        <a:pt x="74" y="18"/>
                      </a:lnTo>
                      <a:close/>
                    </a:path>
                  </a:pathLst>
                </a:custGeom>
                <a:solidFill>
                  <a:srgbClr val="008763"/>
                </a:solidFill>
                <a:ln w="0">
                  <a:solidFill>
                    <a:srgbClr val="00876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72" name="Freeform 3140"/>
                <p:cNvSpPr>
                  <a:spLocks/>
                </p:cNvSpPr>
                <p:nvPr/>
              </p:nvSpPr>
              <p:spPr bwMode="auto">
                <a:xfrm>
                  <a:off x="2964" y="2644"/>
                  <a:ext cx="74" cy="24"/>
                </a:xfrm>
                <a:custGeom>
                  <a:avLst/>
                  <a:gdLst/>
                  <a:ahLst/>
                  <a:cxnLst>
                    <a:cxn ang="0">
                      <a:pos x="74" y="18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58" y="24"/>
                    </a:cxn>
                    <a:cxn ang="0">
                      <a:pos x="74" y="18"/>
                    </a:cxn>
                  </a:cxnLst>
                  <a:rect l="0" t="0" r="r" b="b"/>
                  <a:pathLst>
                    <a:path w="74" h="24">
                      <a:moveTo>
                        <a:pt x="74" y="18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58" y="24"/>
                      </a:lnTo>
                      <a:lnTo>
                        <a:pt x="7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73" name="Freeform 3141"/>
                <p:cNvSpPr>
                  <a:spLocks/>
                </p:cNvSpPr>
                <p:nvPr/>
              </p:nvSpPr>
              <p:spPr bwMode="auto">
                <a:xfrm>
                  <a:off x="2950" y="2650"/>
                  <a:ext cx="72" cy="24"/>
                </a:xfrm>
                <a:custGeom>
                  <a:avLst/>
                  <a:gdLst/>
                  <a:ahLst/>
                  <a:cxnLst>
                    <a:cxn ang="0">
                      <a:pos x="72" y="18"/>
                    </a:cxn>
                    <a:cxn ang="0">
                      <a:pos x="14" y="0"/>
                    </a:cxn>
                    <a:cxn ang="0">
                      <a:pos x="0" y="6"/>
                    </a:cxn>
                    <a:cxn ang="0">
                      <a:pos x="56" y="24"/>
                    </a:cxn>
                    <a:cxn ang="0">
                      <a:pos x="72" y="18"/>
                    </a:cxn>
                  </a:cxnLst>
                  <a:rect l="0" t="0" r="r" b="b"/>
                  <a:pathLst>
                    <a:path w="72" h="24">
                      <a:moveTo>
                        <a:pt x="72" y="18"/>
                      </a:moveTo>
                      <a:lnTo>
                        <a:pt x="14" y="0"/>
                      </a:lnTo>
                      <a:lnTo>
                        <a:pt x="0" y="6"/>
                      </a:lnTo>
                      <a:lnTo>
                        <a:pt x="56" y="24"/>
                      </a:lnTo>
                      <a:lnTo>
                        <a:pt x="72" y="18"/>
                      </a:lnTo>
                      <a:close/>
                    </a:path>
                  </a:pathLst>
                </a:custGeom>
                <a:solidFill>
                  <a:srgbClr val="008763"/>
                </a:solidFill>
                <a:ln w="0">
                  <a:solidFill>
                    <a:srgbClr val="00876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74" name="Freeform 3142"/>
                <p:cNvSpPr>
                  <a:spLocks/>
                </p:cNvSpPr>
                <p:nvPr/>
              </p:nvSpPr>
              <p:spPr bwMode="auto">
                <a:xfrm>
                  <a:off x="2950" y="2650"/>
                  <a:ext cx="72" cy="24"/>
                </a:xfrm>
                <a:custGeom>
                  <a:avLst/>
                  <a:gdLst/>
                  <a:ahLst/>
                  <a:cxnLst>
                    <a:cxn ang="0">
                      <a:pos x="72" y="18"/>
                    </a:cxn>
                    <a:cxn ang="0">
                      <a:pos x="14" y="0"/>
                    </a:cxn>
                    <a:cxn ang="0">
                      <a:pos x="0" y="6"/>
                    </a:cxn>
                    <a:cxn ang="0">
                      <a:pos x="56" y="24"/>
                    </a:cxn>
                    <a:cxn ang="0">
                      <a:pos x="72" y="18"/>
                    </a:cxn>
                  </a:cxnLst>
                  <a:rect l="0" t="0" r="r" b="b"/>
                  <a:pathLst>
                    <a:path w="72" h="24">
                      <a:moveTo>
                        <a:pt x="72" y="18"/>
                      </a:moveTo>
                      <a:lnTo>
                        <a:pt x="14" y="0"/>
                      </a:lnTo>
                      <a:lnTo>
                        <a:pt x="0" y="6"/>
                      </a:lnTo>
                      <a:lnTo>
                        <a:pt x="56" y="24"/>
                      </a:lnTo>
                      <a:lnTo>
                        <a:pt x="7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75" name="Freeform 3143"/>
                <p:cNvSpPr>
                  <a:spLocks/>
                </p:cNvSpPr>
                <p:nvPr/>
              </p:nvSpPr>
              <p:spPr bwMode="auto">
                <a:xfrm>
                  <a:off x="2934" y="2656"/>
                  <a:ext cx="72" cy="24"/>
                </a:xfrm>
                <a:custGeom>
                  <a:avLst/>
                  <a:gdLst/>
                  <a:ahLst/>
                  <a:cxnLst>
                    <a:cxn ang="0">
                      <a:pos x="72" y="18"/>
                    </a:cxn>
                    <a:cxn ang="0">
                      <a:pos x="16" y="0"/>
                    </a:cxn>
                    <a:cxn ang="0">
                      <a:pos x="0" y="4"/>
                    </a:cxn>
                    <a:cxn ang="0">
                      <a:pos x="56" y="24"/>
                    </a:cxn>
                    <a:cxn ang="0">
                      <a:pos x="72" y="18"/>
                    </a:cxn>
                  </a:cxnLst>
                  <a:rect l="0" t="0" r="r" b="b"/>
                  <a:pathLst>
                    <a:path w="72" h="24">
                      <a:moveTo>
                        <a:pt x="72" y="18"/>
                      </a:moveTo>
                      <a:lnTo>
                        <a:pt x="16" y="0"/>
                      </a:lnTo>
                      <a:lnTo>
                        <a:pt x="0" y="4"/>
                      </a:lnTo>
                      <a:lnTo>
                        <a:pt x="56" y="24"/>
                      </a:lnTo>
                      <a:lnTo>
                        <a:pt x="72" y="18"/>
                      </a:lnTo>
                      <a:close/>
                    </a:path>
                  </a:pathLst>
                </a:custGeom>
                <a:solidFill>
                  <a:srgbClr val="008763"/>
                </a:solidFill>
                <a:ln w="0">
                  <a:solidFill>
                    <a:srgbClr val="00876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76" name="Freeform 3144"/>
                <p:cNvSpPr>
                  <a:spLocks/>
                </p:cNvSpPr>
                <p:nvPr/>
              </p:nvSpPr>
              <p:spPr bwMode="auto">
                <a:xfrm>
                  <a:off x="2934" y="2656"/>
                  <a:ext cx="72" cy="24"/>
                </a:xfrm>
                <a:custGeom>
                  <a:avLst/>
                  <a:gdLst/>
                  <a:ahLst/>
                  <a:cxnLst>
                    <a:cxn ang="0">
                      <a:pos x="72" y="18"/>
                    </a:cxn>
                    <a:cxn ang="0">
                      <a:pos x="16" y="0"/>
                    </a:cxn>
                    <a:cxn ang="0">
                      <a:pos x="0" y="4"/>
                    </a:cxn>
                    <a:cxn ang="0">
                      <a:pos x="56" y="24"/>
                    </a:cxn>
                    <a:cxn ang="0">
                      <a:pos x="72" y="18"/>
                    </a:cxn>
                  </a:cxnLst>
                  <a:rect l="0" t="0" r="r" b="b"/>
                  <a:pathLst>
                    <a:path w="72" h="24">
                      <a:moveTo>
                        <a:pt x="72" y="18"/>
                      </a:moveTo>
                      <a:lnTo>
                        <a:pt x="16" y="0"/>
                      </a:lnTo>
                      <a:lnTo>
                        <a:pt x="0" y="4"/>
                      </a:lnTo>
                      <a:lnTo>
                        <a:pt x="56" y="24"/>
                      </a:lnTo>
                      <a:lnTo>
                        <a:pt x="7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77" name="Freeform 3145"/>
                <p:cNvSpPr>
                  <a:spLocks/>
                </p:cNvSpPr>
                <p:nvPr/>
              </p:nvSpPr>
              <p:spPr bwMode="auto">
                <a:xfrm>
                  <a:off x="2918" y="2660"/>
                  <a:ext cx="72" cy="26"/>
                </a:xfrm>
                <a:custGeom>
                  <a:avLst/>
                  <a:gdLst/>
                  <a:ahLst/>
                  <a:cxnLst>
                    <a:cxn ang="0">
                      <a:pos x="72" y="20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56" y="26"/>
                    </a:cxn>
                    <a:cxn ang="0">
                      <a:pos x="72" y="20"/>
                    </a:cxn>
                  </a:cxnLst>
                  <a:rect l="0" t="0" r="r" b="b"/>
                  <a:pathLst>
                    <a:path w="72" h="26">
                      <a:moveTo>
                        <a:pt x="72" y="20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56" y="26"/>
                      </a:lnTo>
                      <a:lnTo>
                        <a:pt x="72" y="20"/>
                      </a:lnTo>
                      <a:close/>
                    </a:path>
                  </a:pathLst>
                </a:custGeom>
                <a:solidFill>
                  <a:srgbClr val="008763"/>
                </a:solidFill>
                <a:ln w="0">
                  <a:solidFill>
                    <a:srgbClr val="00876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78" name="Freeform 3146"/>
                <p:cNvSpPr>
                  <a:spLocks/>
                </p:cNvSpPr>
                <p:nvPr/>
              </p:nvSpPr>
              <p:spPr bwMode="auto">
                <a:xfrm>
                  <a:off x="2918" y="2660"/>
                  <a:ext cx="72" cy="26"/>
                </a:xfrm>
                <a:custGeom>
                  <a:avLst/>
                  <a:gdLst/>
                  <a:ahLst/>
                  <a:cxnLst>
                    <a:cxn ang="0">
                      <a:pos x="72" y="20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56" y="26"/>
                    </a:cxn>
                    <a:cxn ang="0">
                      <a:pos x="72" y="20"/>
                    </a:cxn>
                  </a:cxnLst>
                  <a:rect l="0" t="0" r="r" b="b"/>
                  <a:pathLst>
                    <a:path w="72" h="26">
                      <a:moveTo>
                        <a:pt x="72" y="20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56" y="26"/>
                      </a:lnTo>
                      <a:lnTo>
                        <a:pt x="72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79" name="Freeform 3147"/>
                <p:cNvSpPr>
                  <a:spLocks/>
                </p:cNvSpPr>
                <p:nvPr/>
              </p:nvSpPr>
              <p:spPr bwMode="auto">
                <a:xfrm>
                  <a:off x="2900" y="2666"/>
                  <a:ext cx="74" cy="26"/>
                </a:xfrm>
                <a:custGeom>
                  <a:avLst/>
                  <a:gdLst/>
                  <a:ahLst/>
                  <a:cxnLst>
                    <a:cxn ang="0">
                      <a:pos x="74" y="20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8" y="26"/>
                    </a:cxn>
                    <a:cxn ang="0">
                      <a:pos x="74" y="20"/>
                    </a:cxn>
                  </a:cxnLst>
                  <a:rect l="0" t="0" r="r" b="b"/>
                  <a:pathLst>
                    <a:path w="74" h="26">
                      <a:moveTo>
                        <a:pt x="74" y="20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8" y="26"/>
                      </a:lnTo>
                      <a:lnTo>
                        <a:pt x="74" y="20"/>
                      </a:lnTo>
                      <a:close/>
                    </a:path>
                  </a:pathLst>
                </a:custGeom>
                <a:solidFill>
                  <a:srgbClr val="008763"/>
                </a:solidFill>
                <a:ln w="0">
                  <a:solidFill>
                    <a:srgbClr val="00876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80" name="Freeform 3148"/>
                <p:cNvSpPr>
                  <a:spLocks/>
                </p:cNvSpPr>
                <p:nvPr/>
              </p:nvSpPr>
              <p:spPr bwMode="auto">
                <a:xfrm>
                  <a:off x="2900" y="2666"/>
                  <a:ext cx="74" cy="26"/>
                </a:xfrm>
                <a:custGeom>
                  <a:avLst/>
                  <a:gdLst/>
                  <a:ahLst/>
                  <a:cxnLst>
                    <a:cxn ang="0">
                      <a:pos x="74" y="20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8" y="26"/>
                    </a:cxn>
                    <a:cxn ang="0">
                      <a:pos x="74" y="20"/>
                    </a:cxn>
                  </a:cxnLst>
                  <a:rect l="0" t="0" r="r" b="b"/>
                  <a:pathLst>
                    <a:path w="74" h="26">
                      <a:moveTo>
                        <a:pt x="74" y="20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8" y="26"/>
                      </a:lnTo>
                      <a:lnTo>
                        <a:pt x="74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81" name="Freeform 3149"/>
                <p:cNvSpPr>
                  <a:spLocks/>
                </p:cNvSpPr>
                <p:nvPr/>
              </p:nvSpPr>
              <p:spPr bwMode="auto">
                <a:xfrm>
                  <a:off x="2884" y="2672"/>
                  <a:ext cx="74" cy="26"/>
                </a:xfrm>
                <a:custGeom>
                  <a:avLst/>
                  <a:gdLst/>
                  <a:ahLst/>
                  <a:cxnLst>
                    <a:cxn ang="0">
                      <a:pos x="74" y="20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58" y="26"/>
                    </a:cxn>
                    <a:cxn ang="0">
                      <a:pos x="74" y="20"/>
                    </a:cxn>
                  </a:cxnLst>
                  <a:rect l="0" t="0" r="r" b="b"/>
                  <a:pathLst>
                    <a:path w="74" h="26">
                      <a:moveTo>
                        <a:pt x="74" y="20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58" y="26"/>
                      </a:lnTo>
                      <a:lnTo>
                        <a:pt x="74" y="20"/>
                      </a:lnTo>
                      <a:close/>
                    </a:path>
                  </a:pathLst>
                </a:custGeom>
                <a:solidFill>
                  <a:srgbClr val="008762"/>
                </a:solidFill>
                <a:ln w="0">
                  <a:solidFill>
                    <a:srgbClr val="00876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82" name="Freeform 3150"/>
                <p:cNvSpPr>
                  <a:spLocks/>
                </p:cNvSpPr>
                <p:nvPr/>
              </p:nvSpPr>
              <p:spPr bwMode="auto">
                <a:xfrm>
                  <a:off x="2884" y="2672"/>
                  <a:ext cx="74" cy="26"/>
                </a:xfrm>
                <a:custGeom>
                  <a:avLst/>
                  <a:gdLst/>
                  <a:ahLst/>
                  <a:cxnLst>
                    <a:cxn ang="0">
                      <a:pos x="74" y="20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58" y="26"/>
                    </a:cxn>
                    <a:cxn ang="0">
                      <a:pos x="74" y="20"/>
                    </a:cxn>
                  </a:cxnLst>
                  <a:rect l="0" t="0" r="r" b="b"/>
                  <a:pathLst>
                    <a:path w="74" h="26">
                      <a:moveTo>
                        <a:pt x="74" y="20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58" y="26"/>
                      </a:lnTo>
                      <a:lnTo>
                        <a:pt x="74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83" name="Freeform 3151"/>
                <p:cNvSpPr>
                  <a:spLocks/>
                </p:cNvSpPr>
                <p:nvPr/>
              </p:nvSpPr>
              <p:spPr bwMode="auto">
                <a:xfrm>
                  <a:off x="2868" y="2678"/>
                  <a:ext cx="74" cy="26"/>
                </a:xfrm>
                <a:custGeom>
                  <a:avLst/>
                  <a:gdLst/>
                  <a:ahLst/>
                  <a:cxnLst>
                    <a:cxn ang="0">
                      <a:pos x="74" y="20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58" y="26"/>
                    </a:cxn>
                    <a:cxn ang="0">
                      <a:pos x="74" y="20"/>
                    </a:cxn>
                  </a:cxnLst>
                  <a:rect l="0" t="0" r="r" b="b"/>
                  <a:pathLst>
                    <a:path w="74" h="26">
                      <a:moveTo>
                        <a:pt x="74" y="20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58" y="26"/>
                      </a:lnTo>
                      <a:lnTo>
                        <a:pt x="74" y="20"/>
                      </a:lnTo>
                      <a:close/>
                    </a:path>
                  </a:pathLst>
                </a:custGeom>
                <a:solidFill>
                  <a:srgbClr val="008762"/>
                </a:solidFill>
                <a:ln w="0">
                  <a:solidFill>
                    <a:srgbClr val="00876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84" name="Freeform 3152"/>
                <p:cNvSpPr>
                  <a:spLocks/>
                </p:cNvSpPr>
                <p:nvPr/>
              </p:nvSpPr>
              <p:spPr bwMode="auto">
                <a:xfrm>
                  <a:off x="2868" y="2678"/>
                  <a:ext cx="74" cy="26"/>
                </a:xfrm>
                <a:custGeom>
                  <a:avLst/>
                  <a:gdLst/>
                  <a:ahLst/>
                  <a:cxnLst>
                    <a:cxn ang="0">
                      <a:pos x="74" y="20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58" y="26"/>
                    </a:cxn>
                    <a:cxn ang="0">
                      <a:pos x="74" y="20"/>
                    </a:cxn>
                  </a:cxnLst>
                  <a:rect l="0" t="0" r="r" b="b"/>
                  <a:pathLst>
                    <a:path w="74" h="26">
                      <a:moveTo>
                        <a:pt x="74" y="20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58" y="26"/>
                      </a:lnTo>
                      <a:lnTo>
                        <a:pt x="74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85" name="Freeform 3153"/>
                <p:cNvSpPr>
                  <a:spLocks/>
                </p:cNvSpPr>
                <p:nvPr/>
              </p:nvSpPr>
              <p:spPr bwMode="auto">
                <a:xfrm>
                  <a:off x="2850" y="2684"/>
                  <a:ext cx="76" cy="26"/>
                </a:xfrm>
                <a:custGeom>
                  <a:avLst/>
                  <a:gdLst/>
                  <a:ahLst/>
                  <a:cxnLst>
                    <a:cxn ang="0">
                      <a:pos x="76" y="20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8" y="26"/>
                    </a:cxn>
                    <a:cxn ang="0">
                      <a:pos x="76" y="20"/>
                    </a:cxn>
                  </a:cxnLst>
                  <a:rect l="0" t="0" r="r" b="b"/>
                  <a:pathLst>
                    <a:path w="76" h="26">
                      <a:moveTo>
                        <a:pt x="76" y="20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8" y="26"/>
                      </a:lnTo>
                      <a:lnTo>
                        <a:pt x="76" y="20"/>
                      </a:lnTo>
                      <a:close/>
                    </a:path>
                  </a:pathLst>
                </a:custGeom>
                <a:solidFill>
                  <a:srgbClr val="008761"/>
                </a:solidFill>
                <a:ln w="0">
                  <a:solidFill>
                    <a:srgbClr val="00876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86" name="Freeform 3154"/>
                <p:cNvSpPr>
                  <a:spLocks/>
                </p:cNvSpPr>
                <p:nvPr/>
              </p:nvSpPr>
              <p:spPr bwMode="auto">
                <a:xfrm>
                  <a:off x="2850" y="2684"/>
                  <a:ext cx="76" cy="26"/>
                </a:xfrm>
                <a:custGeom>
                  <a:avLst/>
                  <a:gdLst/>
                  <a:ahLst/>
                  <a:cxnLst>
                    <a:cxn ang="0">
                      <a:pos x="76" y="20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8" y="26"/>
                    </a:cxn>
                    <a:cxn ang="0">
                      <a:pos x="76" y="20"/>
                    </a:cxn>
                  </a:cxnLst>
                  <a:rect l="0" t="0" r="r" b="b"/>
                  <a:pathLst>
                    <a:path w="76" h="26">
                      <a:moveTo>
                        <a:pt x="76" y="20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8" y="26"/>
                      </a:lnTo>
                      <a:lnTo>
                        <a:pt x="7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87" name="Freeform 3155"/>
                <p:cNvSpPr>
                  <a:spLocks/>
                </p:cNvSpPr>
                <p:nvPr/>
              </p:nvSpPr>
              <p:spPr bwMode="auto">
                <a:xfrm>
                  <a:off x="2834" y="2690"/>
                  <a:ext cx="74" cy="26"/>
                </a:xfrm>
                <a:custGeom>
                  <a:avLst/>
                  <a:gdLst/>
                  <a:ahLst/>
                  <a:cxnLst>
                    <a:cxn ang="0">
                      <a:pos x="74" y="20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58" y="26"/>
                    </a:cxn>
                    <a:cxn ang="0">
                      <a:pos x="74" y="20"/>
                    </a:cxn>
                  </a:cxnLst>
                  <a:rect l="0" t="0" r="r" b="b"/>
                  <a:pathLst>
                    <a:path w="74" h="26">
                      <a:moveTo>
                        <a:pt x="74" y="20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58" y="26"/>
                      </a:lnTo>
                      <a:lnTo>
                        <a:pt x="74" y="20"/>
                      </a:lnTo>
                      <a:close/>
                    </a:path>
                  </a:pathLst>
                </a:custGeom>
                <a:solidFill>
                  <a:srgbClr val="008760"/>
                </a:solidFill>
                <a:ln w="0">
                  <a:solidFill>
                    <a:srgbClr val="00876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88" name="Freeform 3156"/>
                <p:cNvSpPr>
                  <a:spLocks/>
                </p:cNvSpPr>
                <p:nvPr/>
              </p:nvSpPr>
              <p:spPr bwMode="auto">
                <a:xfrm>
                  <a:off x="2834" y="2690"/>
                  <a:ext cx="74" cy="26"/>
                </a:xfrm>
                <a:custGeom>
                  <a:avLst/>
                  <a:gdLst/>
                  <a:ahLst/>
                  <a:cxnLst>
                    <a:cxn ang="0">
                      <a:pos x="74" y="20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58" y="26"/>
                    </a:cxn>
                    <a:cxn ang="0">
                      <a:pos x="74" y="20"/>
                    </a:cxn>
                  </a:cxnLst>
                  <a:rect l="0" t="0" r="r" b="b"/>
                  <a:pathLst>
                    <a:path w="74" h="26">
                      <a:moveTo>
                        <a:pt x="74" y="20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58" y="26"/>
                      </a:lnTo>
                      <a:lnTo>
                        <a:pt x="74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89" name="Freeform 3157"/>
                <p:cNvSpPr>
                  <a:spLocks/>
                </p:cNvSpPr>
                <p:nvPr/>
              </p:nvSpPr>
              <p:spPr bwMode="auto">
                <a:xfrm>
                  <a:off x="2816" y="2696"/>
                  <a:ext cx="76" cy="26"/>
                </a:xfrm>
                <a:custGeom>
                  <a:avLst/>
                  <a:gdLst/>
                  <a:ahLst/>
                  <a:cxnLst>
                    <a:cxn ang="0">
                      <a:pos x="76" y="20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8" y="26"/>
                    </a:cxn>
                    <a:cxn ang="0">
                      <a:pos x="76" y="20"/>
                    </a:cxn>
                  </a:cxnLst>
                  <a:rect l="0" t="0" r="r" b="b"/>
                  <a:pathLst>
                    <a:path w="76" h="26">
                      <a:moveTo>
                        <a:pt x="76" y="20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8" y="26"/>
                      </a:lnTo>
                      <a:lnTo>
                        <a:pt x="76" y="20"/>
                      </a:lnTo>
                      <a:close/>
                    </a:path>
                  </a:pathLst>
                </a:custGeom>
                <a:solidFill>
                  <a:srgbClr val="00875F"/>
                </a:solidFill>
                <a:ln w="0">
                  <a:solidFill>
                    <a:srgbClr val="00875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90" name="Freeform 3158"/>
                <p:cNvSpPr>
                  <a:spLocks/>
                </p:cNvSpPr>
                <p:nvPr/>
              </p:nvSpPr>
              <p:spPr bwMode="auto">
                <a:xfrm>
                  <a:off x="2816" y="2696"/>
                  <a:ext cx="76" cy="26"/>
                </a:xfrm>
                <a:custGeom>
                  <a:avLst/>
                  <a:gdLst/>
                  <a:ahLst/>
                  <a:cxnLst>
                    <a:cxn ang="0">
                      <a:pos x="76" y="20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8" y="26"/>
                    </a:cxn>
                    <a:cxn ang="0">
                      <a:pos x="76" y="20"/>
                    </a:cxn>
                  </a:cxnLst>
                  <a:rect l="0" t="0" r="r" b="b"/>
                  <a:pathLst>
                    <a:path w="76" h="26">
                      <a:moveTo>
                        <a:pt x="76" y="20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8" y="26"/>
                      </a:lnTo>
                      <a:lnTo>
                        <a:pt x="7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91" name="Freeform 3159"/>
                <p:cNvSpPr>
                  <a:spLocks/>
                </p:cNvSpPr>
                <p:nvPr/>
              </p:nvSpPr>
              <p:spPr bwMode="auto">
                <a:xfrm>
                  <a:off x="2800" y="2702"/>
                  <a:ext cx="74" cy="26"/>
                </a:xfrm>
                <a:custGeom>
                  <a:avLst/>
                  <a:gdLst/>
                  <a:ahLst/>
                  <a:cxnLst>
                    <a:cxn ang="0">
                      <a:pos x="74" y="20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58" y="26"/>
                    </a:cxn>
                    <a:cxn ang="0">
                      <a:pos x="74" y="20"/>
                    </a:cxn>
                  </a:cxnLst>
                  <a:rect l="0" t="0" r="r" b="b"/>
                  <a:pathLst>
                    <a:path w="74" h="26">
                      <a:moveTo>
                        <a:pt x="74" y="20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58" y="26"/>
                      </a:lnTo>
                      <a:lnTo>
                        <a:pt x="74" y="20"/>
                      </a:lnTo>
                      <a:close/>
                    </a:path>
                  </a:pathLst>
                </a:custGeom>
                <a:solidFill>
                  <a:srgbClr val="00885E"/>
                </a:solidFill>
                <a:ln w="0">
                  <a:solidFill>
                    <a:srgbClr val="00885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92" name="Freeform 3160"/>
                <p:cNvSpPr>
                  <a:spLocks/>
                </p:cNvSpPr>
                <p:nvPr/>
              </p:nvSpPr>
              <p:spPr bwMode="auto">
                <a:xfrm>
                  <a:off x="2800" y="2702"/>
                  <a:ext cx="74" cy="26"/>
                </a:xfrm>
                <a:custGeom>
                  <a:avLst/>
                  <a:gdLst/>
                  <a:ahLst/>
                  <a:cxnLst>
                    <a:cxn ang="0">
                      <a:pos x="74" y="20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58" y="26"/>
                    </a:cxn>
                    <a:cxn ang="0">
                      <a:pos x="74" y="20"/>
                    </a:cxn>
                  </a:cxnLst>
                  <a:rect l="0" t="0" r="r" b="b"/>
                  <a:pathLst>
                    <a:path w="74" h="26">
                      <a:moveTo>
                        <a:pt x="74" y="20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58" y="26"/>
                      </a:lnTo>
                      <a:lnTo>
                        <a:pt x="74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93" name="Freeform 3161"/>
                <p:cNvSpPr>
                  <a:spLocks/>
                </p:cNvSpPr>
                <p:nvPr/>
              </p:nvSpPr>
              <p:spPr bwMode="auto">
                <a:xfrm>
                  <a:off x="2782" y="2708"/>
                  <a:ext cx="76" cy="26"/>
                </a:xfrm>
                <a:custGeom>
                  <a:avLst/>
                  <a:gdLst/>
                  <a:ahLst/>
                  <a:cxnLst>
                    <a:cxn ang="0">
                      <a:pos x="76" y="20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58" y="26"/>
                    </a:cxn>
                    <a:cxn ang="0">
                      <a:pos x="76" y="20"/>
                    </a:cxn>
                  </a:cxnLst>
                  <a:rect l="0" t="0" r="r" b="b"/>
                  <a:pathLst>
                    <a:path w="76" h="26">
                      <a:moveTo>
                        <a:pt x="76" y="20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58" y="26"/>
                      </a:lnTo>
                      <a:lnTo>
                        <a:pt x="76" y="20"/>
                      </a:lnTo>
                      <a:close/>
                    </a:path>
                  </a:pathLst>
                </a:custGeom>
                <a:solidFill>
                  <a:srgbClr val="00885C"/>
                </a:solidFill>
                <a:ln w="0">
                  <a:solidFill>
                    <a:srgbClr val="00885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94" name="Freeform 3162"/>
                <p:cNvSpPr>
                  <a:spLocks/>
                </p:cNvSpPr>
                <p:nvPr/>
              </p:nvSpPr>
              <p:spPr bwMode="auto">
                <a:xfrm>
                  <a:off x="2782" y="2708"/>
                  <a:ext cx="76" cy="26"/>
                </a:xfrm>
                <a:custGeom>
                  <a:avLst/>
                  <a:gdLst/>
                  <a:ahLst/>
                  <a:cxnLst>
                    <a:cxn ang="0">
                      <a:pos x="76" y="20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58" y="26"/>
                    </a:cxn>
                    <a:cxn ang="0">
                      <a:pos x="76" y="20"/>
                    </a:cxn>
                  </a:cxnLst>
                  <a:rect l="0" t="0" r="r" b="b"/>
                  <a:pathLst>
                    <a:path w="76" h="26">
                      <a:moveTo>
                        <a:pt x="76" y="20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58" y="26"/>
                      </a:lnTo>
                      <a:lnTo>
                        <a:pt x="7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95" name="Freeform 3163"/>
                <p:cNvSpPr>
                  <a:spLocks/>
                </p:cNvSpPr>
                <p:nvPr/>
              </p:nvSpPr>
              <p:spPr bwMode="auto">
                <a:xfrm>
                  <a:off x="2764" y="2712"/>
                  <a:ext cx="76" cy="28"/>
                </a:xfrm>
                <a:custGeom>
                  <a:avLst/>
                  <a:gdLst/>
                  <a:ahLst/>
                  <a:cxnLst>
                    <a:cxn ang="0">
                      <a:pos x="76" y="2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8" y="28"/>
                    </a:cxn>
                    <a:cxn ang="0">
                      <a:pos x="76" y="22"/>
                    </a:cxn>
                  </a:cxnLst>
                  <a:rect l="0" t="0" r="r" b="b"/>
                  <a:pathLst>
                    <a:path w="76" h="28">
                      <a:moveTo>
                        <a:pt x="76" y="2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8" y="28"/>
                      </a:lnTo>
                      <a:lnTo>
                        <a:pt x="76" y="22"/>
                      </a:lnTo>
                      <a:close/>
                    </a:path>
                  </a:pathLst>
                </a:custGeom>
                <a:solidFill>
                  <a:srgbClr val="00885B"/>
                </a:solidFill>
                <a:ln w="0">
                  <a:solidFill>
                    <a:srgbClr val="00885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96" name="Freeform 3164"/>
                <p:cNvSpPr>
                  <a:spLocks/>
                </p:cNvSpPr>
                <p:nvPr/>
              </p:nvSpPr>
              <p:spPr bwMode="auto">
                <a:xfrm>
                  <a:off x="2764" y="2712"/>
                  <a:ext cx="76" cy="28"/>
                </a:xfrm>
                <a:custGeom>
                  <a:avLst/>
                  <a:gdLst/>
                  <a:ahLst/>
                  <a:cxnLst>
                    <a:cxn ang="0">
                      <a:pos x="76" y="2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8" y="28"/>
                    </a:cxn>
                    <a:cxn ang="0">
                      <a:pos x="76" y="22"/>
                    </a:cxn>
                  </a:cxnLst>
                  <a:rect l="0" t="0" r="r" b="b"/>
                  <a:pathLst>
                    <a:path w="76" h="28">
                      <a:moveTo>
                        <a:pt x="76" y="2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8" y="28"/>
                      </a:lnTo>
                      <a:lnTo>
                        <a:pt x="7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97" name="Freeform 3165"/>
                <p:cNvSpPr>
                  <a:spLocks/>
                </p:cNvSpPr>
                <p:nvPr/>
              </p:nvSpPr>
              <p:spPr bwMode="auto">
                <a:xfrm>
                  <a:off x="2746" y="2718"/>
                  <a:ext cx="76" cy="26"/>
                </a:xfrm>
                <a:custGeom>
                  <a:avLst/>
                  <a:gdLst/>
                  <a:ahLst/>
                  <a:cxnLst>
                    <a:cxn ang="0">
                      <a:pos x="76" y="2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8" y="26"/>
                    </a:cxn>
                    <a:cxn ang="0">
                      <a:pos x="76" y="22"/>
                    </a:cxn>
                  </a:cxnLst>
                  <a:rect l="0" t="0" r="r" b="b"/>
                  <a:pathLst>
                    <a:path w="76" h="26">
                      <a:moveTo>
                        <a:pt x="76" y="2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8" y="26"/>
                      </a:lnTo>
                      <a:lnTo>
                        <a:pt x="76" y="22"/>
                      </a:lnTo>
                      <a:close/>
                    </a:path>
                  </a:pathLst>
                </a:custGeom>
                <a:solidFill>
                  <a:srgbClr val="00885A"/>
                </a:solidFill>
                <a:ln w="0">
                  <a:solidFill>
                    <a:srgbClr val="00885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98" name="Freeform 3166"/>
                <p:cNvSpPr>
                  <a:spLocks/>
                </p:cNvSpPr>
                <p:nvPr/>
              </p:nvSpPr>
              <p:spPr bwMode="auto">
                <a:xfrm>
                  <a:off x="2746" y="2718"/>
                  <a:ext cx="76" cy="26"/>
                </a:xfrm>
                <a:custGeom>
                  <a:avLst/>
                  <a:gdLst/>
                  <a:ahLst/>
                  <a:cxnLst>
                    <a:cxn ang="0">
                      <a:pos x="76" y="2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8" y="26"/>
                    </a:cxn>
                    <a:cxn ang="0">
                      <a:pos x="76" y="22"/>
                    </a:cxn>
                  </a:cxnLst>
                  <a:rect l="0" t="0" r="r" b="b"/>
                  <a:pathLst>
                    <a:path w="76" h="26">
                      <a:moveTo>
                        <a:pt x="76" y="2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8" y="26"/>
                      </a:lnTo>
                      <a:lnTo>
                        <a:pt x="7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599" name="Freeform 3167"/>
                <p:cNvSpPr>
                  <a:spLocks/>
                </p:cNvSpPr>
                <p:nvPr/>
              </p:nvSpPr>
              <p:spPr bwMode="auto">
                <a:xfrm>
                  <a:off x="2730" y="2724"/>
                  <a:ext cx="74" cy="26"/>
                </a:xfrm>
                <a:custGeom>
                  <a:avLst/>
                  <a:gdLst/>
                  <a:ahLst/>
                  <a:cxnLst>
                    <a:cxn ang="0">
                      <a:pos x="74" y="20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56" y="26"/>
                    </a:cxn>
                    <a:cxn ang="0">
                      <a:pos x="74" y="20"/>
                    </a:cxn>
                  </a:cxnLst>
                  <a:rect l="0" t="0" r="r" b="b"/>
                  <a:pathLst>
                    <a:path w="74" h="26">
                      <a:moveTo>
                        <a:pt x="74" y="20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56" y="26"/>
                      </a:lnTo>
                      <a:lnTo>
                        <a:pt x="74" y="20"/>
                      </a:lnTo>
                      <a:close/>
                    </a:path>
                  </a:pathLst>
                </a:custGeom>
                <a:solidFill>
                  <a:srgbClr val="008858"/>
                </a:solidFill>
                <a:ln w="0">
                  <a:solidFill>
                    <a:srgbClr val="00885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00" name="Freeform 3168"/>
                <p:cNvSpPr>
                  <a:spLocks/>
                </p:cNvSpPr>
                <p:nvPr/>
              </p:nvSpPr>
              <p:spPr bwMode="auto">
                <a:xfrm>
                  <a:off x="2730" y="2724"/>
                  <a:ext cx="74" cy="26"/>
                </a:xfrm>
                <a:custGeom>
                  <a:avLst/>
                  <a:gdLst/>
                  <a:ahLst/>
                  <a:cxnLst>
                    <a:cxn ang="0">
                      <a:pos x="74" y="20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56" y="26"/>
                    </a:cxn>
                    <a:cxn ang="0">
                      <a:pos x="74" y="20"/>
                    </a:cxn>
                  </a:cxnLst>
                  <a:rect l="0" t="0" r="r" b="b"/>
                  <a:pathLst>
                    <a:path w="74" h="26">
                      <a:moveTo>
                        <a:pt x="74" y="20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56" y="26"/>
                      </a:lnTo>
                      <a:lnTo>
                        <a:pt x="74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01" name="Freeform 3169"/>
                <p:cNvSpPr>
                  <a:spLocks/>
                </p:cNvSpPr>
                <p:nvPr/>
              </p:nvSpPr>
              <p:spPr bwMode="auto">
                <a:xfrm>
                  <a:off x="2710" y="2730"/>
                  <a:ext cx="76" cy="26"/>
                </a:xfrm>
                <a:custGeom>
                  <a:avLst/>
                  <a:gdLst/>
                  <a:ahLst/>
                  <a:cxnLst>
                    <a:cxn ang="0">
                      <a:pos x="76" y="20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58" y="26"/>
                    </a:cxn>
                    <a:cxn ang="0">
                      <a:pos x="76" y="20"/>
                    </a:cxn>
                  </a:cxnLst>
                  <a:rect l="0" t="0" r="r" b="b"/>
                  <a:pathLst>
                    <a:path w="76" h="26">
                      <a:moveTo>
                        <a:pt x="76" y="20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58" y="26"/>
                      </a:lnTo>
                      <a:lnTo>
                        <a:pt x="76" y="20"/>
                      </a:lnTo>
                      <a:close/>
                    </a:path>
                  </a:pathLst>
                </a:custGeom>
                <a:solidFill>
                  <a:srgbClr val="008857"/>
                </a:solidFill>
                <a:ln w="0">
                  <a:solidFill>
                    <a:srgbClr val="00885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02" name="Freeform 3170"/>
                <p:cNvSpPr>
                  <a:spLocks/>
                </p:cNvSpPr>
                <p:nvPr/>
              </p:nvSpPr>
              <p:spPr bwMode="auto">
                <a:xfrm>
                  <a:off x="2710" y="2730"/>
                  <a:ext cx="76" cy="26"/>
                </a:xfrm>
                <a:custGeom>
                  <a:avLst/>
                  <a:gdLst/>
                  <a:ahLst/>
                  <a:cxnLst>
                    <a:cxn ang="0">
                      <a:pos x="76" y="20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58" y="26"/>
                    </a:cxn>
                    <a:cxn ang="0">
                      <a:pos x="76" y="20"/>
                    </a:cxn>
                  </a:cxnLst>
                  <a:rect l="0" t="0" r="r" b="b"/>
                  <a:pathLst>
                    <a:path w="76" h="26">
                      <a:moveTo>
                        <a:pt x="76" y="20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58" y="26"/>
                      </a:lnTo>
                      <a:lnTo>
                        <a:pt x="7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03" name="Freeform 3171"/>
                <p:cNvSpPr>
                  <a:spLocks/>
                </p:cNvSpPr>
                <p:nvPr/>
              </p:nvSpPr>
              <p:spPr bwMode="auto">
                <a:xfrm>
                  <a:off x="2692" y="2736"/>
                  <a:ext cx="76" cy="26"/>
                </a:xfrm>
                <a:custGeom>
                  <a:avLst/>
                  <a:gdLst/>
                  <a:ahLst/>
                  <a:cxnLst>
                    <a:cxn ang="0">
                      <a:pos x="76" y="20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58" y="26"/>
                    </a:cxn>
                    <a:cxn ang="0">
                      <a:pos x="76" y="20"/>
                    </a:cxn>
                  </a:cxnLst>
                  <a:rect l="0" t="0" r="r" b="b"/>
                  <a:pathLst>
                    <a:path w="76" h="26">
                      <a:moveTo>
                        <a:pt x="76" y="20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58" y="26"/>
                      </a:lnTo>
                      <a:lnTo>
                        <a:pt x="76" y="20"/>
                      </a:lnTo>
                      <a:close/>
                    </a:path>
                  </a:pathLst>
                </a:custGeom>
                <a:solidFill>
                  <a:srgbClr val="008856"/>
                </a:solidFill>
                <a:ln w="0">
                  <a:solidFill>
                    <a:srgbClr val="00885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04" name="Freeform 3172"/>
                <p:cNvSpPr>
                  <a:spLocks/>
                </p:cNvSpPr>
                <p:nvPr/>
              </p:nvSpPr>
              <p:spPr bwMode="auto">
                <a:xfrm>
                  <a:off x="2692" y="2736"/>
                  <a:ext cx="76" cy="26"/>
                </a:xfrm>
                <a:custGeom>
                  <a:avLst/>
                  <a:gdLst/>
                  <a:ahLst/>
                  <a:cxnLst>
                    <a:cxn ang="0">
                      <a:pos x="76" y="20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58" y="26"/>
                    </a:cxn>
                    <a:cxn ang="0">
                      <a:pos x="76" y="20"/>
                    </a:cxn>
                  </a:cxnLst>
                  <a:rect l="0" t="0" r="r" b="b"/>
                  <a:pathLst>
                    <a:path w="76" h="26">
                      <a:moveTo>
                        <a:pt x="76" y="20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58" y="26"/>
                      </a:lnTo>
                      <a:lnTo>
                        <a:pt x="7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05" name="Freeform 3173"/>
                <p:cNvSpPr>
                  <a:spLocks/>
                </p:cNvSpPr>
                <p:nvPr/>
              </p:nvSpPr>
              <p:spPr bwMode="auto">
                <a:xfrm>
                  <a:off x="2674" y="2740"/>
                  <a:ext cx="76" cy="28"/>
                </a:xfrm>
                <a:custGeom>
                  <a:avLst/>
                  <a:gdLst/>
                  <a:ahLst/>
                  <a:cxnLst>
                    <a:cxn ang="0">
                      <a:pos x="76" y="2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8" y="28"/>
                    </a:cxn>
                    <a:cxn ang="0">
                      <a:pos x="76" y="22"/>
                    </a:cxn>
                  </a:cxnLst>
                  <a:rect l="0" t="0" r="r" b="b"/>
                  <a:pathLst>
                    <a:path w="76" h="28">
                      <a:moveTo>
                        <a:pt x="76" y="2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8" y="28"/>
                      </a:lnTo>
                      <a:lnTo>
                        <a:pt x="76" y="22"/>
                      </a:lnTo>
                      <a:close/>
                    </a:path>
                  </a:pathLst>
                </a:custGeom>
                <a:solidFill>
                  <a:srgbClr val="008755"/>
                </a:solidFill>
                <a:ln w="0">
                  <a:solidFill>
                    <a:srgbClr val="00875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06" name="Freeform 3174"/>
                <p:cNvSpPr>
                  <a:spLocks/>
                </p:cNvSpPr>
                <p:nvPr/>
              </p:nvSpPr>
              <p:spPr bwMode="auto">
                <a:xfrm>
                  <a:off x="2674" y="2740"/>
                  <a:ext cx="76" cy="28"/>
                </a:xfrm>
                <a:custGeom>
                  <a:avLst/>
                  <a:gdLst/>
                  <a:ahLst/>
                  <a:cxnLst>
                    <a:cxn ang="0">
                      <a:pos x="76" y="2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8" y="28"/>
                    </a:cxn>
                    <a:cxn ang="0">
                      <a:pos x="76" y="22"/>
                    </a:cxn>
                  </a:cxnLst>
                  <a:rect l="0" t="0" r="r" b="b"/>
                  <a:pathLst>
                    <a:path w="76" h="28">
                      <a:moveTo>
                        <a:pt x="76" y="2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8" y="28"/>
                      </a:lnTo>
                      <a:lnTo>
                        <a:pt x="7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07" name="Freeform 3175"/>
                <p:cNvSpPr>
                  <a:spLocks/>
                </p:cNvSpPr>
                <p:nvPr/>
              </p:nvSpPr>
              <p:spPr bwMode="auto">
                <a:xfrm>
                  <a:off x="2656" y="2746"/>
                  <a:ext cx="76" cy="28"/>
                </a:xfrm>
                <a:custGeom>
                  <a:avLst/>
                  <a:gdLst/>
                  <a:ahLst/>
                  <a:cxnLst>
                    <a:cxn ang="0">
                      <a:pos x="76" y="2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6" y="28"/>
                    </a:cxn>
                    <a:cxn ang="0">
                      <a:pos x="76" y="22"/>
                    </a:cxn>
                  </a:cxnLst>
                  <a:rect l="0" t="0" r="r" b="b"/>
                  <a:pathLst>
                    <a:path w="76" h="28">
                      <a:moveTo>
                        <a:pt x="76" y="2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6" y="28"/>
                      </a:lnTo>
                      <a:lnTo>
                        <a:pt x="76" y="22"/>
                      </a:lnTo>
                      <a:close/>
                    </a:path>
                  </a:pathLst>
                </a:custGeom>
                <a:solidFill>
                  <a:srgbClr val="008755"/>
                </a:solidFill>
                <a:ln w="0">
                  <a:solidFill>
                    <a:srgbClr val="00875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08" name="Freeform 3176"/>
                <p:cNvSpPr>
                  <a:spLocks/>
                </p:cNvSpPr>
                <p:nvPr/>
              </p:nvSpPr>
              <p:spPr bwMode="auto">
                <a:xfrm>
                  <a:off x="2656" y="2746"/>
                  <a:ext cx="76" cy="28"/>
                </a:xfrm>
                <a:custGeom>
                  <a:avLst/>
                  <a:gdLst/>
                  <a:ahLst/>
                  <a:cxnLst>
                    <a:cxn ang="0">
                      <a:pos x="76" y="2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6" y="28"/>
                    </a:cxn>
                    <a:cxn ang="0">
                      <a:pos x="76" y="22"/>
                    </a:cxn>
                  </a:cxnLst>
                  <a:rect l="0" t="0" r="r" b="b"/>
                  <a:pathLst>
                    <a:path w="76" h="28">
                      <a:moveTo>
                        <a:pt x="76" y="2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6" y="28"/>
                      </a:lnTo>
                      <a:lnTo>
                        <a:pt x="7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09" name="Freeform 3177"/>
                <p:cNvSpPr>
                  <a:spLocks/>
                </p:cNvSpPr>
                <p:nvPr/>
              </p:nvSpPr>
              <p:spPr bwMode="auto">
                <a:xfrm>
                  <a:off x="2636" y="2752"/>
                  <a:ext cx="76" cy="26"/>
                </a:xfrm>
                <a:custGeom>
                  <a:avLst/>
                  <a:gdLst/>
                  <a:ahLst/>
                  <a:cxnLst>
                    <a:cxn ang="0">
                      <a:pos x="76" y="22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58" y="26"/>
                    </a:cxn>
                    <a:cxn ang="0">
                      <a:pos x="76" y="22"/>
                    </a:cxn>
                  </a:cxnLst>
                  <a:rect l="0" t="0" r="r" b="b"/>
                  <a:pathLst>
                    <a:path w="76" h="26">
                      <a:moveTo>
                        <a:pt x="76" y="22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58" y="26"/>
                      </a:lnTo>
                      <a:lnTo>
                        <a:pt x="76" y="22"/>
                      </a:lnTo>
                      <a:close/>
                    </a:path>
                  </a:pathLst>
                </a:custGeom>
                <a:solidFill>
                  <a:srgbClr val="008655"/>
                </a:solidFill>
                <a:ln w="0">
                  <a:solidFill>
                    <a:srgbClr val="00865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10" name="Freeform 3178"/>
                <p:cNvSpPr>
                  <a:spLocks/>
                </p:cNvSpPr>
                <p:nvPr/>
              </p:nvSpPr>
              <p:spPr bwMode="auto">
                <a:xfrm>
                  <a:off x="2636" y="2752"/>
                  <a:ext cx="76" cy="26"/>
                </a:xfrm>
                <a:custGeom>
                  <a:avLst/>
                  <a:gdLst/>
                  <a:ahLst/>
                  <a:cxnLst>
                    <a:cxn ang="0">
                      <a:pos x="76" y="22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58" y="26"/>
                    </a:cxn>
                    <a:cxn ang="0">
                      <a:pos x="76" y="22"/>
                    </a:cxn>
                  </a:cxnLst>
                  <a:rect l="0" t="0" r="r" b="b"/>
                  <a:pathLst>
                    <a:path w="76" h="26">
                      <a:moveTo>
                        <a:pt x="76" y="22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58" y="26"/>
                      </a:lnTo>
                      <a:lnTo>
                        <a:pt x="7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11" name="Freeform 3179"/>
                <p:cNvSpPr>
                  <a:spLocks/>
                </p:cNvSpPr>
                <p:nvPr/>
              </p:nvSpPr>
              <p:spPr bwMode="auto">
                <a:xfrm>
                  <a:off x="2618" y="2758"/>
                  <a:ext cx="76" cy="26"/>
                </a:xfrm>
                <a:custGeom>
                  <a:avLst/>
                  <a:gdLst/>
                  <a:ahLst/>
                  <a:cxnLst>
                    <a:cxn ang="0">
                      <a:pos x="76" y="20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6" y="26"/>
                    </a:cxn>
                    <a:cxn ang="0">
                      <a:pos x="76" y="20"/>
                    </a:cxn>
                  </a:cxnLst>
                  <a:rect l="0" t="0" r="r" b="b"/>
                  <a:pathLst>
                    <a:path w="76" h="26">
                      <a:moveTo>
                        <a:pt x="76" y="20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6" y="26"/>
                      </a:lnTo>
                      <a:lnTo>
                        <a:pt x="76" y="20"/>
                      </a:lnTo>
                      <a:close/>
                    </a:path>
                  </a:pathLst>
                </a:custGeom>
                <a:solidFill>
                  <a:srgbClr val="008655"/>
                </a:solidFill>
                <a:ln w="0">
                  <a:solidFill>
                    <a:srgbClr val="00865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12" name="Freeform 3180"/>
                <p:cNvSpPr>
                  <a:spLocks/>
                </p:cNvSpPr>
                <p:nvPr/>
              </p:nvSpPr>
              <p:spPr bwMode="auto">
                <a:xfrm>
                  <a:off x="2618" y="2758"/>
                  <a:ext cx="76" cy="26"/>
                </a:xfrm>
                <a:custGeom>
                  <a:avLst/>
                  <a:gdLst/>
                  <a:ahLst/>
                  <a:cxnLst>
                    <a:cxn ang="0">
                      <a:pos x="76" y="20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6" y="26"/>
                    </a:cxn>
                    <a:cxn ang="0">
                      <a:pos x="76" y="20"/>
                    </a:cxn>
                  </a:cxnLst>
                  <a:rect l="0" t="0" r="r" b="b"/>
                  <a:pathLst>
                    <a:path w="76" h="26">
                      <a:moveTo>
                        <a:pt x="76" y="20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6" y="26"/>
                      </a:lnTo>
                      <a:lnTo>
                        <a:pt x="7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13" name="Freeform 3181"/>
                <p:cNvSpPr>
                  <a:spLocks/>
                </p:cNvSpPr>
                <p:nvPr/>
              </p:nvSpPr>
              <p:spPr bwMode="auto">
                <a:xfrm>
                  <a:off x="2598" y="2764"/>
                  <a:ext cx="76" cy="26"/>
                </a:xfrm>
                <a:custGeom>
                  <a:avLst/>
                  <a:gdLst/>
                  <a:ahLst/>
                  <a:cxnLst>
                    <a:cxn ang="0">
                      <a:pos x="76" y="20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58" y="26"/>
                    </a:cxn>
                    <a:cxn ang="0">
                      <a:pos x="76" y="20"/>
                    </a:cxn>
                  </a:cxnLst>
                  <a:rect l="0" t="0" r="r" b="b"/>
                  <a:pathLst>
                    <a:path w="76" h="26">
                      <a:moveTo>
                        <a:pt x="76" y="20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58" y="26"/>
                      </a:lnTo>
                      <a:lnTo>
                        <a:pt x="76" y="20"/>
                      </a:lnTo>
                      <a:close/>
                    </a:path>
                  </a:pathLst>
                </a:custGeom>
                <a:solidFill>
                  <a:srgbClr val="008556"/>
                </a:solidFill>
                <a:ln w="0">
                  <a:solidFill>
                    <a:srgbClr val="00855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14" name="Freeform 3182"/>
                <p:cNvSpPr>
                  <a:spLocks/>
                </p:cNvSpPr>
                <p:nvPr/>
              </p:nvSpPr>
              <p:spPr bwMode="auto">
                <a:xfrm>
                  <a:off x="2598" y="2764"/>
                  <a:ext cx="76" cy="26"/>
                </a:xfrm>
                <a:custGeom>
                  <a:avLst/>
                  <a:gdLst/>
                  <a:ahLst/>
                  <a:cxnLst>
                    <a:cxn ang="0">
                      <a:pos x="76" y="20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58" y="26"/>
                    </a:cxn>
                    <a:cxn ang="0">
                      <a:pos x="76" y="20"/>
                    </a:cxn>
                  </a:cxnLst>
                  <a:rect l="0" t="0" r="r" b="b"/>
                  <a:pathLst>
                    <a:path w="76" h="26">
                      <a:moveTo>
                        <a:pt x="76" y="20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58" y="26"/>
                      </a:lnTo>
                      <a:lnTo>
                        <a:pt x="7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15" name="Freeform 3183"/>
                <p:cNvSpPr>
                  <a:spLocks/>
                </p:cNvSpPr>
                <p:nvPr/>
              </p:nvSpPr>
              <p:spPr bwMode="auto">
                <a:xfrm>
                  <a:off x="2578" y="2770"/>
                  <a:ext cx="78" cy="26"/>
                </a:xfrm>
                <a:custGeom>
                  <a:avLst/>
                  <a:gdLst/>
                  <a:ahLst/>
                  <a:cxnLst>
                    <a:cxn ang="0">
                      <a:pos x="78" y="20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58" y="26"/>
                    </a:cxn>
                    <a:cxn ang="0">
                      <a:pos x="78" y="20"/>
                    </a:cxn>
                  </a:cxnLst>
                  <a:rect l="0" t="0" r="r" b="b"/>
                  <a:pathLst>
                    <a:path w="78" h="26">
                      <a:moveTo>
                        <a:pt x="78" y="20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58" y="26"/>
                      </a:lnTo>
                      <a:lnTo>
                        <a:pt x="78" y="20"/>
                      </a:lnTo>
                      <a:close/>
                    </a:path>
                  </a:pathLst>
                </a:custGeom>
                <a:solidFill>
                  <a:srgbClr val="008458"/>
                </a:solidFill>
                <a:ln w="0">
                  <a:solidFill>
                    <a:srgbClr val="00845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16" name="Freeform 3184"/>
                <p:cNvSpPr>
                  <a:spLocks/>
                </p:cNvSpPr>
                <p:nvPr/>
              </p:nvSpPr>
              <p:spPr bwMode="auto">
                <a:xfrm>
                  <a:off x="2578" y="2770"/>
                  <a:ext cx="78" cy="26"/>
                </a:xfrm>
                <a:custGeom>
                  <a:avLst/>
                  <a:gdLst/>
                  <a:ahLst/>
                  <a:cxnLst>
                    <a:cxn ang="0">
                      <a:pos x="78" y="20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58" y="26"/>
                    </a:cxn>
                    <a:cxn ang="0">
                      <a:pos x="78" y="20"/>
                    </a:cxn>
                  </a:cxnLst>
                  <a:rect l="0" t="0" r="r" b="b"/>
                  <a:pathLst>
                    <a:path w="78" h="26">
                      <a:moveTo>
                        <a:pt x="78" y="20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58" y="26"/>
                      </a:lnTo>
                      <a:lnTo>
                        <a:pt x="78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17" name="Freeform 3185"/>
                <p:cNvSpPr>
                  <a:spLocks/>
                </p:cNvSpPr>
                <p:nvPr/>
              </p:nvSpPr>
              <p:spPr bwMode="auto">
                <a:xfrm>
                  <a:off x="2560" y="2776"/>
                  <a:ext cx="76" cy="28"/>
                </a:xfrm>
                <a:custGeom>
                  <a:avLst/>
                  <a:gdLst/>
                  <a:ahLst/>
                  <a:cxnLst>
                    <a:cxn ang="0">
                      <a:pos x="76" y="20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6" y="28"/>
                    </a:cxn>
                    <a:cxn ang="0">
                      <a:pos x="76" y="20"/>
                    </a:cxn>
                  </a:cxnLst>
                  <a:rect l="0" t="0" r="r" b="b"/>
                  <a:pathLst>
                    <a:path w="76" h="28">
                      <a:moveTo>
                        <a:pt x="76" y="20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6" y="28"/>
                      </a:lnTo>
                      <a:lnTo>
                        <a:pt x="76" y="20"/>
                      </a:lnTo>
                      <a:close/>
                    </a:path>
                  </a:pathLst>
                </a:custGeom>
                <a:solidFill>
                  <a:srgbClr val="00845A"/>
                </a:solidFill>
                <a:ln w="0">
                  <a:solidFill>
                    <a:srgbClr val="00845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18" name="Freeform 3186"/>
                <p:cNvSpPr>
                  <a:spLocks/>
                </p:cNvSpPr>
                <p:nvPr/>
              </p:nvSpPr>
              <p:spPr bwMode="auto">
                <a:xfrm>
                  <a:off x="2560" y="2776"/>
                  <a:ext cx="76" cy="28"/>
                </a:xfrm>
                <a:custGeom>
                  <a:avLst/>
                  <a:gdLst/>
                  <a:ahLst/>
                  <a:cxnLst>
                    <a:cxn ang="0">
                      <a:pos x="76" y="20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56" y="28"/>
                    </a:cxn>
                    <a:cxn ang="0">
                      <a:pos x="76" y="20"/>
                    </a:cxn>
                  </a:cxnLst>
                  <a:rect l="0" t="0" r="r" b="b"/>
                  <a:pathLst>
                    <a:path w="76" h="28">
                      <a:moveTo>
                        <a:pt x="76" y="20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56" y="28"/>
                      </a:lnTo>
                      <a:lnTo>
                        <a:pt x="7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19" name="Freeform 3187"/>
                <p:cNvSpPr>
                  <a:spLocks/>
                </p:cNvSpPr>
                <p:nvPr/>
              </p:nvSpPr>
              <p:spPr bwMode="auto">
                <a:xfrm>
                  <a:off x="2540" y="2782"/>
                  <a:ext cx="76" cy="28"/>
                </a:xfrm>
                <a:custGeom>
                  <a:avLst/>
                  <a:gdLst/>
                  <a:ahLst/>
                  <a:cxnLst>
                    <a:cxn ang="0">
                      <a:pos x="76" y="22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56" y="28"/>
                    </a:cxn>
                    <a:cxn ang="0">
                      <a:pos x="76" y="22"/>
                    </a:cxn>
                  </a:cxnLst>
                  <a:rect l="0" t="0" r="r" b="b"/>
                  <a:pathLst>
                    <a:path w="76" h="28">
                      <a:moveTo>
                        <a:pt x="76" y="22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56" y="28"/>
                      </a:lnTo>
                      <a:lnTo>
                        <a:pt x="76" y="22"/>
                      </a:lnTo>
                      <a:close/>
                    </a:path>
                  </a:pathLst>
                </a:custGeom>
                <a:solidFill>
                  <a:srgbClr val="00835C"/>
                </a:solidFill>
                <a:ln w="0">
                  <a:solidFill>
                    <a:srgbClr val="00835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20" name="Freeform 3188"/>
                <p:cNvSpPr>
                  <a:spLocks/>
                </p:cNvSpPr>
                <p:nvPr/>
              </p:nvSpPr>
              <p:spPr bwMode="auto">
                <a:xfrm>
                  <a:off x="2540" y="2782"/>
                  <a:ext cx="76" cy="28"/>
                </a:xfrm>
                <a:custGeom>
                  <a:avLst/>
                  <a:gdLst/>
                  <a:ahLst/>
                  <a:cxnLst>
                    <a:cxn ang="0">
                      <a:pos x="76" y="22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56" y="28"/>
                    </a:cxn>
                    <a:cxn ang="0">
                      <a:pos x="76" y="22"/>
                    </a:cxn>
                  </a:cxnLst>
                  <a:rect l="0" t="0" r="r" b="b"/>
                  <a:pathLst>
                    <a:path w="76" h="28">
                      <a:moveTo>
                        <a:pt x="76" y="22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56" y="28"/>
                      </a:lnTo>
                      <a:lnTo>
                        <a:pt x="7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21" name="Freeform 3189"/>
                <p:cNvSpPr>
                  <a:spLocks/>
                </p:cNvSpPr>
                <p:nvPr/>
              </p:nvSpPr>
              <p:spPr bwMode="auto">
                <a:xfrm>
                  <a:off x="2520" y="2788"/>
                  <a:ext cx="76" cy="30"/>
                </a:xfrm>
                <a:custGeom>
                  <a:avLst/>
                  <a:gdLst/>
                  <a:ahLst/>
                  <a:cxnLst>
                    <a:cxn ang="0">
                      <a:pos x="76" y="22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56" y="30"/>
                    </a:cxn>
                    <a:cxn ang="0">
                      <a:pos x="76" y="22"/>
                    </a:cxn>
                  </a:cxnLst>
                  <a:rect l="0" t="0" r="r" b="b"/>
                  <a:pathLst>
                    <a:path w="76" h="30">
                      <a:moveTo>
                        <a:pt x="76" y="22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56" y="30"/>
                      </a:lnTo>
                      <a:lnTo>
                        <a:pt x="76" y="22"/>
                      </a:lnTo>
                      <a:close/>
                    </a:path>
                  </a:pathLst>
                </a:custGeom>
                <a:solidFill>
                  <a:srgbClr val="00825E"/>
                </a:solidFill>
                <a:ln w="0">
                  <a:solidFill>
                    <a:srgbClr val="00825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22" name="Freeform 3190"/>
                <p:cNvSpPr>
                  <a:spLocks/>
                </p:cNvSpPr>
                <p:nvPr/>
              </p:nvSpPr>
              <p:spPr bwMode="auto">
                <a:xfrm>
                  <a:off x="2520" y="2788"/>
                  <a:ext cx="76" cy="30"/>
                </a:xfrm>
                <a:custGeom>
                  <a:avLst/>
                  <a:gdLst/>
                  <a:ahLst/>
                  <a:cxnLst>
                    <a:cxn ang="0">
                      <a:pos x="76" y="22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56" y="30"/>
                    </a:cxn>
                    <a:cxn ang="0">
                      <a:pos x="76" y="22"/>
                    </a:cxn>
                  </a:cxnLst>
                  <a:rect l="0" t="0" r="r" b="b"/>
                  <a:pathLst>
                    <a:path w="76" h="30">
                      <a:moveTo>
                        <a:pt x="76" y="22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56" y="30"/>
                      </a:lnTo>
                      <a:lnTo>
                        <a:pt x="7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23" name="Freeform 3191"/>
                <p:cNvSpPr>
                  <a:spLocks/>
                </p:cNvSpPr>
                <p:nvPr/>
              </p:nvSpPr>
              <p:spPr bwMode="auto">
                <a:xfrm>
                  <a:off x="2498" y="2796"/>
                  <a:ext cx="78" cy="28"/>
                </a:xfrm>
                <a:custGeom>
                  <a:avLst/>
                  <a:gdLst/>
                  <a:ahLst/>
                  <a:cxnLst>
                    <a:cxn ang="0">
                      <a:pos x="78" y="22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58" y="28"/>
                    </a:cxn>
                    <a:cxn ang="0">
                      <a:pos x="78" y="22"/>
                    </a:cxn>
                  </a:cxnLst>
                  <a:rect l="0" t="0" r="r" b="b"/>
                  <a:pathLst>
                    <a:path w="78" h="28">
                      <a:moveTo>
                        <a:pt x="78" y="22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58" y="28"/>
                      </a:lnTo>
                      <a:lnTo>
                        <a:pt x="78" y="22"/>
                      </a:lnTo>
                      <a:close/>
                    </a:path>
                  </a:pathLst>
                </a:custGeom>
                <a:solidFill>
                  <a:srgbClr val="008161"/>
                </a:solidFill>
                <a:ln w="0">
                  <a:solidFill>
                    <a:srgbClr val="00816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24" name="Freeform 3192"/>
                <p:cNvSpPr>
                  <a:spLocks/>
                </p:cNvSpPr>
                <p:nvPr/>
              </p:nvSpPr>
              <p:spPr bwMode="auto">
                <a:xfrm>
                  <a:off x="2498" y="2796"/>
                  <a:ext cx="78" cy="28"/>
                </a:xfrm>
                <a:custGeom>
                  <a:avLst/>
                  <a:gdLst/>
                  <a:ahLst/>
                  <a:cxnLst>
                    <a:cxn ang="0">
                      <a:pos x="78" y="22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58" y="28"/>
                    </a:cxn>
                    <a:cxn ang="0">
                      <a:pos x="78" y="22"/>
                    </a:cxn>
                  </a:cxnLst>
                  <a:rect l="0" t="0" r="r" b="b"/>
                  <a:pathLst>
                    <a:path w="78" h="28">
                      <a:moveTo>
                        <a:pt x="78" y="22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58" y="28"/>
                      </a:lnTo>
                      <a:lnTo>
                        <a:pt x="7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25" name="Freeform 3193"/>
                <p:cNvSpPr>
                  <a:spLocks/>
                </p:cNvSpPr>
                <p:nvPr/>
              </p:nvSpPr>
              <p:spPr bwMode="auto">
                <a:xfrm>
                  <a:off x="2478" y="2802"/>
                  <a:ext cx="78" cy="30"/>
                </a:xfrm>
                <a:custGeom>
                  <a:avLst/>
                  <a:gdLst/>
                  <a:ahLst/>
                  <a:cxnLst>
                    <a:cxn ang="0">
                      <a:pos x="78" y="22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58" y="30"/>
                    </a:cxn>
                    <a:cxn ang="0">
                      <a:pos x="78" y="22"/>
                    </a:cxn>
                  </a:cxnLst>
                  <a:rect l="0" t="0" r="r" b="b"/>
                  <a:pathLst>
                    <a:path w="78" h="30">
                      <a:moveTo>
                        <a:pt x="78" y="22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58" y="30"/>
                      </a:lnTo>
                      <a:lnTo>
                        <a:pt x="78" y="22"/>
                      </a:lnTo>
                      <a:close/>
                    </a:path>
                  </a:pathLst>
                </a:custGeom>
                <a:solidFill>
                  <a:srgbClr val="008064"/>
                </a:solidFill>
                <a:ln w="0">
                  <a:solidFill>
                    <a:srgbClr val="00806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26" name="Freeform 3194"/>
                <p:cNvSpPr>
                  <a:spLocks/>
                </p:cNvSpPr>
                <p:nvPr/>
              </p:nvSpPr>
              <p:spPr bwMode="auto">
                <a:xfrm>
                  <a:off x="2478" y="2802"/>
                  <a:ext cx="78" cy="30"/>
                </a:xfrm>
                <a:custGeom>
                  <a:avLst/>
                  <a:gdLst/>
                  <a:ahLst/>
                  <a:cxnLst>
                    <a:cxn ang="0">
                      <a:pos x="78" y="22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58" y="30"/>
                    </a:cxn>
                    <a:cxn ang="0">
                      <a:pos x="78" y="22"/>
                    </a:cxn>
                  </a:cxnLst>
                  <a:rect l="0" t="0" r="r" b="b"/>
                  <a:pathLst>
                    <a:path w="78" h="30">
                      <a:moveTo>
                        <a:pt x="78" y="22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58" y="30"/>
                      </a:lnTo>
                      <a:lnTo>
                        <a:pt x="7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27" name="Freeform 3195"/>
                <p:cNvSpPr>
                  <a:spLocks/>
                </p:cNvSpPr>
                <p:nvPr/>
              </p:nvSpPr>
              <p:spPr bwMode="auto">
                <a:xfrm>
                  <a:off x="2458" y="2810"/>
                  <a:ext cx="78" cy="30"/>
                </a:xfrm>
                <a:custGeom>
                  <a:avLst/>
                  <a:gdLst/>
                  <a:ahLst/>
                  <a:cxnLst>
                    <a:cxn ang="0">
                      <a:pos x="78" y="22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56" y="30"/>
                    </a:cxn>
                    <a:cxn ang="0">
                      <a:pos x="78" y="22"/>
                    </a:cxn>
                  </a:cxnLst>
                  <a:rect l="0" t="0" r="r" b="b"/>
                  <a:pathLst>
                    <a:path w="78" h="30">
                      <a:moveTo>
                        <a:pt x="78" y="22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56" y="30"/>
                      </a:lnTo>
                      <a:lnTo>
                        <a:pt x="78" y="22"/>
                      </a:lnTo>
                      <a:close/>
                    </a:path>
                  </a:pathLst>
                </a:custGeom>
                <a:solidFill>
                  <a:srgbClr val="007E68"/>
                </a:solidFill>
                <a:ln w="0">
                  <a:solidFill>
                    <a:srgbClr val="007E6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28" name="Freeform 3196"/>
                <p:cNvSpPr>
                  <a:spLocks/>
                </p:cNvSpPr>
                <p:nvPr/>
              </p:nvSpPr>
              <p:spPr bwMode="auto">
                <a:xfrm>
                  <a:off x="2458" y="2810"/>
                  <a:ext cx="78" cy="30"/>
                </a:xfrm>
                <a:custGeom>
                  <a:avLst/>
                  <a:gdLst/>
                  <a:ahLst/>
                  <a:cxnLst>
                    <a:cxn ang="0">
                      <a:pos x="78" y="22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56" y="30"/>
                    </a:cxn>
                    <a:cxn ang="0">
                      <a:pos x="78" y="22"/>
                    </a:cxn>
                  </a:cxnLst>
                  <a:rect l="0" t="0" r="r" b="b"/>
                  <a:pathLst>
                    <a:path w="78" h="30">
                      <a:moveTo>
                        <a:pt x="78" y="22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56" y="30"/>
                      </a:lnTo>
                      <a:lnTo>
                        <a:pt x="7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29" name="Freeform 3197"/>
                <p:cNvSpPr>
                  <a:spLocks/>
                </p:cNvSpPr>
                <p:nvPr/>
              </p:nvSpPr>
              <p:spPr bwMode="auto">
                <a:xfrm>
                  <a:off x="2436" y="2818"/>
                  <a:ext cx="78" cy="32"/>
                </a:xfrm>
                <a:custGeom>
                  <a:avLst/>
                  <a:gdLst/>
                  <a:ahLst/>
                  <a:cxnLst>
                    <a:cxn ang="0">
                      <a:pos x="78" y="22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58" y="32"/>
                    </a:cxn>
                    <a:cxn ang="0">
                      <a:pos x="78" y="22"/>
                    </a:cxn>
                  </a:cxnLst>
                  <a:rect l="0" t="0" r="r" b="b"/>
                  <a:pathLst>
                    <a:path w="78" h="32">
                      <a:moveTo>
                        <a:pt x="78" y="22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58" y="32"/>
                      </a:lnTo>
                      <a:lnTo>
                        <a:pt x="78" y="22"/>
                      </a:lnTo>
                      <a:close/>
                    </a:path>
                  </a:pathLst>
                </a:custGeom>
                <a:solidFill>
                  <a:srgbClr val="007E6B"/>
                </a:solidFill>
                <a:ln w="0">
                  <a:solidFill>
                    <a:srgbClr val="007E6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30" name="Freeform 3198"/>
                <p:cNvSpPr>
                  <a:spLocks/>
                </p:cNvSpPr>
                <p:nvPr/>
              </p:nvSpPr>
              <p:spPr bwMode="auto">
                <a:xfrm>
                  <a:off x="2436" y="2818"/>
                  <a:ext cx="78" cy="32"/>
                </a:xfrm>
                <a:custGeom>
                  <a:avLst/>
                  <a:gdLst/>
                  <a:ahLst/>
                  <a:cxnLst>
                    <a:cxn ang="0">
                      <a:pos x="78" y="22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58" y="32"/>
                    </a:cxn>
                    <a:cxn ang="0">
                      <a:pos x="78" y="22"/>
                    </a:cxn>
                  </a:cxnLst>
                  <a:rect l="0" t="0" r="r" b="b"/>
                  <a:pathLst>
                    <a:path w="78" h="32">
                      <a:moveTo>
                        <a:pt x="78" y="22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58" y="32"/>
                      </a:lnTo>
                      <a:lnTo>
                        <a:pt x="7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31" name="Freeform 3199"/>
                <p:cNvSpPr>
                  <a:spLocks/>
                </p:cNvSpPr>
                <p:nvPr/>
              </p:nvSpPr>
              <p:spPr bwMode="auto">
                <a:xfrm>
                  <a:off x="2416" y="2828"/>
                  <a:ext cx="78" cy="32"/>
                </a:xfrm>
                <a:custGeom>
                  <a:avLst/>
                  <a:gdLst/>
                  <a:ahLst/>
                  <a:cxnLst>
                    <a:cxn ang="0">
                      <a:pos x="78" y="22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56" y="32"/>
                    </a:cxn>
                    <a:cxn ang="0">
                      <a:pos x="78" y="22"/>
                    </a:cxn>
                  </a:cxnLst>
                  <a:rect l="0" t="0" r="r" b="b"/>
                  <a:pathLst>
                    <a:path w="78" h="32">
                      <a:moveTo>
                        <a:pt x="78" y="22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56" y="32"/>
                      </a:lnTo>
                      <a:lnTo>
                        <a:pt x="78" y="22"/>
                      </a:lnTo>
                      <a:close/>
                    </a:path>
                  </a:pathLst>
                </a:custGeom>
                <a:solidFill>
                  <a:srgbClr val="007D6F"/>
                </a:solidFill>
                <a:ln w="0">
                  <a:solidFill>
                    <a:srgbClr val="007D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32" name="Freeform 3200"/>
                <p:cNvSpPr>
                  <a:spLocks/>
                </p:cNvSpPr>
                <p:nvPr/>
              </p:nvSpPr>
              <p:spPr bwMode="auto">
                <a:xfrm>
                  <a:off x="2416" y="2828"/>
                  <a:ext cx="78" cy="32"/>
                </a:xfrm>
                <a:custGeom>
                  <a:avLst/>
                  <a:gdLst/>
                  <a:ahLst/>
                  <a:cxnLst>
                    <a:cxn ang="0">
                      <a:pos x="78" y="22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56" y="32"/>
                    </a:cxn>
                    <a:cxn ang="0">
                      <a:pos x="78" y="22"/>
                    </a:cxn>
                  </a:cxnLst>
                  <a:rect l="0" t="0" r="r" b="b"/>
                  <a:pathLst>
                    <a:path w="78" h="32">
                      <a:moveTo>
                        <a:pt x="78" y="22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56" y="32"/>
                      </a:lnTo>
                      <a:lnTo>
                        <a:pt x="7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33" name="Freeform 3201"/>
                <p:cNvSpPr>
                  <a:spLocks/>
                </p:cNvSpPr>
                <p:nvPr/>
              </p:nvSpPr>
              <p:spPr bwMode="auto">
                <a:xfrm>
                  <a:off x="2394" y="2836"/>
                  <a:ext cx="78" cy="32"/>
                </a:xfrm>
                <a:custGeom>
                  <a:avLst/>
                  <a:gdLst/>
                  <a:ahLst/>
                  <a:cxnLst>
                    <a:cxn ang="0">
                      <a:pos x="78" y="24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58" y="32"/>
                    </a:cxn>
                    <a:cxn ang="0">
                      <a:pos x="78" y="24"/>
                    </a:cxn>
                  </a:cxnLst>
                  <a:rect l="0" t="0" r="r" b="b"/>
                  <a:pathLst>
                    <a:path w="78" h="32">
                      <a:moveTo>
                        <a:pt x="78" y="24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58" y="32"/>
                      </a:lnTo>
                      <a:lnTo>
                        <a:pt x="78" y="24"/>
                      </a:lnTo>
                      <a:close/>
                    </a:path>
                  </a:pathLst>
                </a:custGeom>
                <a:solidFill>
                  <a:srgbClr val="007C72"/>
                </a:solidFill>
                <a:ln w="0">
                  <a:solidFill>
                    <a:srgbClr val="007C7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34" name="Freeform 3202"/>
                <p:cNvSpPr>
                  <a:spLocks/>
                </p:cNvSpPr>
                <p:nvPr/>
              </p:nvSpPr>
              <p:spPr bwMode="auto">
                <a:xfrm>
                  <a:off x="2394" y="2836"/>
                  <a:ext cx="78" cy="32"/>
                </a:xfrm>
                <a:custGeom>
                  <a:avLst/>
                  <a:gdLst/>
                  <a:ahLst/>
                  <a:cxnLst>
                    <a:cxn ang="0">
                      <a:pos x="78" y="24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58" y="32"/>
                    </a:cxn>
                    <a:cxn ang="0">
                      <a:pos x="78" y="24"/>
                    </a:cxn>
                  </a:cxnLst>
                  <a:rect l="0" t="0" r="r" b="b"/>
                  <a:pathLst>
                    <a:path w="78" h="32">
                      <a:moveTo>
                        <a:pt x="78" y="24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58" y="32"/>
                      </a:lnTo>
                      <a:lnTo>
                        <a:pt x="78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35" name="Freeform 3203"/>
                <p:cNvSpPr>
                  <a:spLocks/>
                </p:cNvSpPr>
                <p:nvPr/>
              </p:nvSpPr>
              <p:spPr bwMode="auto">
                <a:xfrm>
                  <a:off x="2374" y="2846"/>
                  <a:ext cx="78" cy="34"/>
                </a:xfrm>
                <a:custGeom>
                  <a:avLst/>
                  <a:gdLst/>
                  <a:ahLst/>
                  <a:cxnLst>
                    <a:cxn ang="0">
                      <a:pos x="78" y="22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56" y="34"/>
                    </a:cxn>
                    <a:cxn ang="0">
                      <a:pos x="78" y="22"/>
                    </a:cxn>
                  </a:cxnLst>
                  <a:rect l="0" t="0" r="r" b="b"/>
                  <a:pathLst>
                    <a:path w="78" h="34">
                      <a:moveTo>
                        <a:pt x="78" y="22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56" y="34"/>
                      </a:lnTo>
                      <a:lnTo>
                        <a:pt x="78" y="22"/>
                      </a:lnTo>
                      <a:close/>
                    </a:path>
                  </a:pathLst>
                </a:custGeom>
                <a:solidFill>
                  <a:srgbClr val="007C75"/>
                </a:solidFill>
                <a:ln w="0">
                  <a:solidFill>
                    <a:srgbClr val="007C7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36" name="Freeform 3204"/>
                <p:cNvSpPr>
                  <a:spLocks/>
                </p:cNvSpPr>
                <p:nvPr/>
              </p:nvSpPr>
              <p:spPr bwMode="auto">
                <a:xfrm>
                  <a:off x="2374" y="2846"/>
                  <a:ext cx="78" cy="34"/>
                </a:xfrm>
                <a:custGeom>
                  <a:avLst/>
                  <a:gdLst/>
                  <a:ahLst/>
                  <a:cxnLst>
                    <a:cxn ang="0">
                      <a:pos x="78" y="22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56" y="34"/>
                    </a:cxn>
                    <a:cxn ang="0">
                      <a:pos x="78" y="22"/>
                    </a:cxn>
                  </a:cxnLst>
                  <a:rect l="0" t="0" r="r" b="b"/>
                  <a:pathLst>
                    <a:path w="78" h="34">
                      <a:moveTo>
                        <a:pt x="78" y="22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56" y="34"/>
                      </a:lnTo>
                      <a:lnTo>
                        <a:pt x="7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37" name="Freeform 3205"/>
                <p:cNvSpPr>
                  <a:spLocks/>
                </p:cNvSpPr>
                <p:nvPr/>
              </p:nvSpPr>
              <p:spPr bwMode="auto">
                <a:xfrm>
                  <a:off x="2352" y="2854"/>
                  <a:ext cx="78" cy="36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56" y="36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6">
                      <a:moveTo>
                        <a:pt x="78" y="26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56" y="36"/>
                      </a:lnTo>
                      <a:lnTo>
                        <a:pt x="78" y="26"/>
                      </a:lnTo>
                      <a:close/>
                    </a:path>
                  </a:pathLst>
                </a:custGeom>
                <a:solidFill>
                  <a:srgbClr val="007C77"/>
                </a:solidFill>
                <a:ln w="0">
                  <a:solidFill>
                    <a:srgbClr val="007C7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38" name="Freeform 3206"/>
                <p:cNvSpPr>
                  <a:spLocks/>
                </p:cNvSpPr>
                <p:nvPr/>
              </p:nvSpPr>
              <p:spPr bwMode="auto">
                <a:xfrm>
                  <a:off x="2352" y="2854"/>
                  <a:ext cx="78" cy="36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56" y="36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6">
                      <a:moveTo>
                        <a:pt x="78" y="26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56" y="36"/>
                      </a:lnTo>
                      <a:lnTo>
                        <a:pt x="7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39" name="Freeform 3207"/>
                <p:cNvSpPr>
                  <a:spLocks/>
                </p:cNvSpPr>
                <p:nvPr/>
              </p:nvSpPr>
              <p:spPr bwMode="auto">
                <a:xfrm>
                  <a:off x="2330" y="2864"/>
                  <a:ext cx="78" cy="36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56" y="36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6">
                      <a:moveTo>
                        <a:pt x="78" y="26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56" y="36"/>
                      </a:lnTo>
                      <a:lnTo>
                        <a:pt x="78" y="26"/>
                      </a:lnTo>
                      <a:close/>
                    </a:path>
                  </a:pathLst>
                </a:custGeom>
                <a:solidFill>
                  <a:srgbClr val="007C79"/>
                </a:solidFill>
                <a:ln w="0">
                  <a:solidFill>
                    <a:srgbClr val="007C7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40" name="Freeform 3208"/>
                <p:cNvSpPr>
                  <a:spLocks/>
                </p:cNvSpPr>
                <p:nvPr/>
              </p:nvSpPr>
              <p:spPr bwMode="auto">
                <a:xfrm>
                  <a:off x="2330" y="2864"/>
                  <a:ext cx="78" cy="36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56" y="36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6">
                      <a:moveTo>
                        <a:pt x="78" y="26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56" y="36"/>
                      </a:lnTo>
                      <a:lnTo>
                        <a:pt x="7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41" name="Freeform 3209"/>
                <p:cNvSpPr>
                  <a:spLocks/>
                </p:cNvSpPr>
                <p:nvPr/>
              </p:nvSpPr>
              <p:spPr bwMode="auto">
                <a:xfrm>
                  <a:off x="2308" y="2874"/>
                  <a:ext cx="78" cy="38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56" y="38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8">
                      <a:moveTo>
                        <a:pt x="78" y="26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56" y="38"/>
                      </a:lnTo>
                      <a:lnTo>
                        <a:pt x="78" y="26"/>
                      </a:lnTo>
                      <a:close/>
                    </a:path>
                  </a:pathLst>
                </a:custGeom>
                <a:solidFill>
                  <a:srgbClr val="007C79"/>
                </a:solidFill>
                <a:ln w="0">
                  <a:solidFill>
                    <a:srgbClr val="007C7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42" name="Freeform 3210"/>
                <p:cNvSpPr>
                  <a:spLocks/>
                </p:cNvSpPr>
                <p:nvPr/>
              </p:nvSpPr>
              <p:spPr bwMode="auto">
                <a:xfrm>
                  <a:off x="2308" y="2874"/>
                  <a:ext cx="78" cy="38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56" y="38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8">
                      <a:moveTo>
                        <a:pt x="78" y="26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56" y="38"/>
                      </a:lnTo>
                      <a:lnTo>
                        <a:pt x="7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43" name="Freeform 3211"/>
                <p:cNvSpPr>
                  <a:spLocks/>
                </p:cNvSpPr>
                <p:nvPr/>
              </p:nvSpPr>
              <p:spPr bwMode="auto">
                <a:xfrm>
                  <a:off x="2286" y="2886"/>
                  <a:ext cx="78" cy="36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56" y="36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6">
                      <a:moveTo>
                        <a:pt x="78" y="26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56" y="36"/>
                      </a:lnTo>
                      <a:lnTo>
                        <a:pt x="78" y="26"/>
                      </a:lnTo>
                      <a:close/>
                    </a:path>
                  </a:pathLst>
                </a:custGeom>
                <a:solidFill>
                  <a:srgbClr val="007D79"/>
                </a:solidFill>
                <a:ln w="0">
                  <a:solidFill>
                    <a:srgbClr val="007D7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44" name="Freeform 3212"/>
                <p:cNvSpPr>
                  <a:spLocks/>
                </p:cNvSpPr>
                <p:nvPr/>
              </p:nvSpPr>
              <p:spPr bwMode="auto">
                <a:xfrm>
                  <a:off x="2286" y="2886"/>
                  <a:ext cx="78" cy="36"/>
                </a:xfrm>
                <a:custGeom>
                  <a:avLst/>
                  <a:gdLst/>
                  <a:ahLst/>
                  <a:cxnLst>
                    <a:cxn ang="0">
                      <a:pos x="78" y="26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56" y="36"/>
                    </a:cxn>
                    <a:cxn ang="0">
                      <a:pos x="78" y="26"/>
                    </a:cxn>
                  </a:cxnLst>
                  <a:rect l="0" t="0" r="r" b="b"/>
                  <a:pathLst>
                    <a:path w="78" h="36">
                      <a:moveTo>
                        <a:pt x="78" y="26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56" y="36"/>
                      </a:lnTo>
                      <a:lnTo>
                        <a:pt x="7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45" name="Freeform 3213"/>
                <p:cNvSpPr>
                  <a:spLocks/>
                </p:cNvSpPr>
                <p:nvPr/>
              </p:nvSpPr>
              <p:spPr bwMode="auto">
                <a:xfrm>
                  <a:off x="2262" y="2896"/>
                  <a:ext cx="80" cy="38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24" y="0"/>
                    </a:cxn>
                    <a:cxn ang="0">
                      <a:pos x="0" y="10"/>
                    </a:cxn>
                    <a:cxn ang="0">
                      <a:pos x="56" y="38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8">
                      <a:moveTo>
                        <a:pt x="80" y="26"/>
                      </a:move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56" y="38"/>
                      </a:lnTo>
                      <a:lnTo>
                        <a:pt x="80" y="26"/>
                      </a:lnTo>
                      <a:close/>
                    </a:path>
                  </a:pathLst>
                </a:custGeom>
                <a:solidFill>
                  <a:srgbClr val="007F78"/>
                </a:solidFill>
                <a:ln w="0">
                  <a:solidFill>
                    <a:srgbClr val="007F7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46" name="Freeform 3214"/>
                <p:cNvSpPr>
                  <a:spLocks/>
                </p:cNvSpPr>
                <p:nvPr/>
              </p:nvSpPr>
              <p:spPr bwMode="auto">
                <a:xfrm>
                  <a:off x="2262" y="2896"/>
                  <a:ext cx="80" cy="38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24" y="0"/>
                    </a:cxn>
                    <a:cxn ang="0">
                      <a:pos x="0" y="10"/>
                    </a:cxn>
                    <a:cxn ang="0">
                      <a:pos x="56" y="38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8">
                      <a:moveTo>
                        <a:pt x="80" y="26"/>
                      </a:move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56" y="38"/>
                      </a:lnTo>
                      <a:lnTo>
                        <a:pt x="80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47" name="Freeform 3215"/>
                <p:cNvSpPr>
                  <a:spLocks/>
                </p:cNvSpPr>
                <p:nvPr/>
              </p:nvSpPr>
              <p:spPr bwMode="auto">
                <a:xfrm>
                  <a:off x="2240" y="2906"/>
                  <a:ext cx="78" cy="38"/>
                </a:xfrm>
                <a:custGeom>
                  <a:avLst/>
                  <a:gdLst/>
                  <a:ahLst/>
                  <a:cxnLst>
                    <a:cxn ang="0">
                      <a:pos x="78" y="28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56" y="38"/>
                    </a:cxn>
                    <a:cxn ang="0">
                      <a:pos x="78" y="28"/>
                    </a:cxn>
                  </a:cxnLst>
                  <a:rect l="0" t="0" r="r" b="b"/>
                  <a:pathLst>
                    <a:path w="78" h="38">
                      <a:moveTo>
                        <a:pt x="78" y="28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56" y="38"/>
                      </a:lnTo>
                      <a:lnTo>
                        <a:pt x="78" y="28"/>
                      </a:lnTo>
                      <a:close/>
                    </a:path>
                  </a:pathLst>
                </a:custGeom>
                <a:solidFill>
                  <a:srgbClr val="008175"/>
                </a:solidFill>
                <a:ln w="0">
                  <a:solidFill>
                    <a:srgbClr val="00817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48" name="Freeform 3216"/>
                <p:cNvSpPr>
                  <a:spLocks/>
                </p:cNvSpPr>
                <p:nvPr/>
              </p:nvSpPr>
              <p:spPr bwMode="auto">
                <a:xfrm>
                  <a:off x="2240" y="2906"/>
                  <a:ext cx="78" cy="38"/>
                </a:xfrm>
                <a:custGeom>
                  <a:avLst/>
                  <a:gdLst/>
                  <a:ahLst/>
                  <a:cxnLst>
                    <a:cxn ang="0">
                      <a:pos x="78" y="28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56" y="38"/>
                    </a:cxn>
                    <a:cxn ang="0">
                      <a:pos x="78" y="28"/>
                    </a:cxn>
                  </a:cxnLst>
                  <a:rect l="0" t="0" r="r" b="b"/>
                  <a:pathLst>
                    <a:path w="78" h="38">
                      <a:moveTo>
                        <a:pt x="78" y="28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56" y="38"/>
                      </a:lnTo>
                      <a:lnTo>
                        <a:pt x="78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49" name="Freeform 3217"/>
                <p:cNvSpPr>
                  <a:spLocks/>
                </p:cNvSpPr>
                <p:nvPr/>
              </p:nvSpPr>
              <p:spPr bwMode="auto">
                <a:xfrm>
                  <a:off x="2216" y="2916"/>
                  <a:ext cx="80" cy="40"/>
                </a:xfrm>
                <a:custGeom>
                  <a:avLst/>
                  <a:gdLst/>
                  <a:ahLst/>
                  <a:cxnLst>
                    <a:cxn ang="0">
                      <a:pos x="80" y="28"/>
                    </a:cxn>
                    <a:cxn ang="0">
                      <a:pos x="24" y="0"/>
                    </a:cxn>
                    <a:cxn ang="0">
                      <a:pos x="0" y="10"/>
                    </a:cxn>
                    <a:cxn ang="0">
                      <a:pos x="56" y="40"/>
                    </a:cxn>
                    <a:cxn ang="0">
                      <a:pos x="80" y="28"/>
                    </a:cxn>
                  </a:cxnLst>
                  <a:rect l="0" t="0" r="r" b="b"/>
                  <a:pathLst>
                    <a:path w="80" h="40">
                      <a:moveTo>
                        <a:pt x="80" y="28"/>
                      </a:move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56" y="40"/>
                      </a:lnTo>
                      <a:lnTo>
                        <a:pt x="80" y="28"/>
                      </a:lnTo>
                      <a:close/>
                    </a:path>
                  </a:pathLst>
                </a:custGeom>
                <a:solidFill>
                  <a:srgbClr val="008470"/>
                </a:solidFill>
                <a:ln w="0">
                  <a:solidFill>
                    <a:srgbClr val="00847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50" name="Freeform 3218"/>
                <p:cNvSpPr>
                  <a:spLocks/>
                </p:cNvSpPr>
                <p:nvPr/>
              </p:nvSpPr>
              <p:spPr bwMode="auto">
                <a:xfrm>
                  <a:off x="2216" y="2916"/>
                  <a:ext cx="80" cy="40"/>
                </a:xfrm>
                <a:custGeom>
                  <a:avLst/>
                  <a:gdLst/>
                  <a:ahLst/>
                  <a:cxnLst>
                    <a:cxn ang="0">
                      <a:pos x="80" y="28"/>
                    </a:cxn>
                    <a:cxn ang="0">
                      <a:pos x="24" y="0"/>
                    </a:cxn>
                    <a:cxn ang="0">
                      <a:pos x="0" y="10"/>
                    </a:cxn>
                    <a:cxn ang="0">
                      <a:pos x="56" y="40"/>
                    </a:cxn>
                    <a:cxn ang="0">
                      <a:pos x="80" y="28"/>
                    </a:cxn>
                  </a:cxnLst>
                  <a:rect l="0" t="0" r="r" b="b"/>
                  <a:pathLst>
                    <a:path w="80" h="40">
                      <a:moveTo>
                        <a:pt x="80" y="28"/>
                      </a:move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56" y="40"/>
                      </a:lnTo>
                      <a:lnTo>
                        <a:pt x="80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51" name="Freeform 3219"/>
                <p:cNvSpPr>
                  <a:spLocks/>
                </p:cNvSpPr>
                <p:nvPr/>
              </p:nvSpPr>
              <p:spPr bwMode="auto">
                <a:xfrm>
                  <a:off x="2194" y="2926"/>
                  <a:ext cx="78" cy="38"/>
                </a:xfrm>
                <a:custGeom>
                  <a:avLst/>
                  <a:gdLst/>
                  <a:ahLst/>
                  <a:cxnLst>
                    <a:cxn ang="0">
                      <a:pos x="78" y="30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56" y="38"/>
                    </a:cxn>
                    <a:cxn ang="0">
                      <a:pos x="78" y="30"/>
                    </a:cxn>
                  </a:cxnLst>
                  <a:rect l="0" t="0" r="r" b="b"/>
                  <a:pathLst>
                    <a:path w="78" h="38">
                      <a:moveTo>
                        <a:pt x="78" y="30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56" y="38"/>
                      </a:lnTo>
                      <a:lnTo>
                        <a:pt x="78" y="30"/>
                      </a:lnTo>
                      <a:close/>
                    </a:path>
                  </a:pathLst>
                </a:custGeom>
                <a:solidFill>
                  <a:srgbClr val="00876B"/>
                </a:solidFill>
                <a:ln w="0">
                  <a:solidFill>
                    <a:srgbClr val="00876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52" name="Freeform 3220"/>
                <p:cNvSpPr>
                  <a:spLocks/>
                </p:cNvSpPr>
                <p:nvPr/>
              </p:nvSpPr>
              <p:spPr bwMode="auto">
                <a:xfrm>
                  <a:off x="2194" y="2926"/>
                  <a:ext cx="78" cy="38"/>
                </a:xfrm>
                <a:custGeom>
                  <a:avLst/>
                  <a:gdLst/>
                  <a:ahLst/>
                  <a:cxnLst>
                    <a:cxn ang="0">
                      <a:pos x="78" y="30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56" y="38"/>
                    </a:cxn>
                    <a:cxn ang="0">
                      <a:pos x="78" y="30"/>
                    </a:cxn>
                  </a:cxnLst>
                  <a:rect l="0" t="0" r="r" b="b"/>
                  <a:pathLst>
                    <a:path w="78" h="38">
                      <a:moveTo>
                        <a:pt x="78" y="30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56" y="38"/>
                      </a:lnTo>
                      <a:lnTo>
                        <a:pt x="78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53" name="Freeform 3221"/>
                <p:cNvSpPr>
                  <a:spLocks/>
                </p:cNvSpPr>
                <p:nvPr/>
              </p:nvSpPr>
              <p:spPr bwMode="auto">
                <a:xfrm>
                  <a:off x="2170" y="2934"/>
                  <a:ext cx="80" cy="40"/>
                </a:xfrm>
                <a:custGeom>
                  <a:avLst/>
                  <a:gdLst/>
                  <a:ahLst/>
                  <a:cxnLst>
                    <a:cxn ang="0">
                      <a:pos x="80" y="30"/>
                    </a:cxn>
                    <a:cxn ang="0">
                      <a:pos x="24" y="0"/>
                    </a:cxn>
                    <a:cxn ang="0">
                      <a:pos x="0" y="8"/>
                    </a:cxn>
                    <a:cxn ang="0">
                      <a:pos x="56" y="40"/>
                    </a:cxn>
                    <a:cxn ang="0">
                      <a:pos x="80" y="30"/>
                    </a:cxn>
                  </a:cxnLst>
                  <a:rect l="0" t="0" r="r" b="b"/>
                  <a:pathLst>
                    <a:path w="80" h="40">
                      <a:moveTo>
                        <a:pt x="80" y="30"/>
                      </a:move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56" y="40"/>
                      </a:lnTo>
                      <a:lnTo>
                        <a:pt x="80" y="30"/>
                      </a:lnTo>
                      <a:close/>
                    </a:path>
                  </a:pathLst>
                </a:custGeom>
                <a:solidFill>
                  <a:srgbClr val="008B64"/>
                </a:solidFill>
                <a:ln w="0">
                  <a:solidFill>
                    <a:srgbClr val="008B6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54" name="Freeform 3222"/>
                <p:cNvSpPr>
                  <a:spLocks/>
                </p:cNvSpPr>
                <p:nvPr/>
              </p:nvSpPr>
              <p:spPr bwMode="auto">
                <a:xfrm>
                  <a:off x="2170" y="2934"/>
                  <a:ext cx="80" cy="40"/>
                </a:xfrm>
                <a:custGeom>
                  <a:avLst/>
                  <a:gdLst/>
                  <a:ahLst/>
                  <a:cxnLst>
                    <a:cxn ang="0">
                      <a:pos x="80" y="30"/>
                    </a:cxn>
                    <a:cxn ang="0">
                      <a:pos x="24" y="0"/>
                    </a:cxn>
                    <a:cxn ang="0">
                      <a:pos x="0" y="8"/>
                    </a:cxn>
                    <a:cxn ang="0">
                      <a:pos x="56" y="40"/>
                    </a:cxn>
                    <a:cxn ang="0">
                      <a:pos x="80" y="30"/>
                    </a:cxn>
                  </a:cxnLst>
                  <a:rect l="0" t="0" r="r" b="b"/>
                  <a:pathLst>
                    <a:path w="80" h="40">
                      <a:moveTo>
                        <a:pt x="80" y="30"/>
                      </a:move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56" y="40"/>
                      </a:lnTo>
                      <a:lnTo>
                        <a:pt x="80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55" name="Freeform 3223"/>
                <p:cNvSpPr>
                  <a:spLocks/>
                </p:cNvSpPr>
                <p:nvPr/>
              </p:nvSpPr>
              <p:spPr bwMode="auto">
                <a:xfrm>
                  <a:off x="2146" y="2942"/>
                  <a:ext cx="80" cy="40"/>
                </a:xfrm>
                <a:custGeom>
                  <a:avLst/>
                  <a:gdLst/>
                  <a:ahLst/>
                  <a:cxnLst>
                    <a:cxn ang="0">
                      <a:pos x="80" y="32"/>
                    </a:cxn>
                    <a:cxn ang="0">
                      <a:pos x="24" y="0"/>
                    </a:cxn>
                    <a:cxn ang="0">
                      <a:pos x="0" y="8"/>
                    </a:cxn>
                    <a:cxn ang="0">
                      <a:pos x="56" y="40"/>
                    </a:cxn>
                    <a:cxn ang="0">
                      <a:pos x="80" y="32"/>
                    </a:cxn>
                  </a:cxnLst>
                  <a:rect l="0" t="0" r="r" b="b"/>
                  <a:pathLst>
                    <a:path w="80" h="40">
                      <a:moveTo>
                        <a:pt x="80" y="32"/>
                      </a:move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56" y="40"/>
                      </a:lnTo>
                      <a:lnTo>
                        <a:pt x="80" y="32"/>
                      </a:lnTo>
                      <a:close/>
                    </a:path>
                  </a:pathLst>
                </a:custGeom>
                <a:solidFill>
                  <a:srgbClr val="008E5B"/>
                </a:solidFill>
                <a:ln w="0">
                  <a:solidFill>
                    <a:srgbClr val="008E5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56" name="Freeform 3224"/>
                <p:cNvSpPr>
                  <a:spLocks/>
                </p:cNvSpPr>
                <p:nvPr/>
              </p:nvSpPr>
              <p:spPr bwMode="auto">
                <a:xfrm>
                  <a:off x="2146" y="2942"/>
                  <a:ext cx="80" cy="40"/>
                </a:xfrm>
                <a:custGeom>
                  <a:avLst/>
                  <a:gdLst/>
                  <a:ahLst/>
                  <a:cxnLst>
                    <a:cxn ang="0">
                      <a:pos x="80" y="32"/>
                    </a:cxn>
                    <a:cxn ang="0">
                      <a:pos x="24" y="0"/>
                    </a:cxn>
                    <a:cxn ang="0">
                      <a:pos x="0" y="8"/>
                    </a:cxn>
                    <a:cxn ang="0">
                      <a:pos x="56" y="40"/>
                    </a:cxn>
                    <a:cxn ang="0">
                      <a:pos x="80" y="32"/>
                    </a:cxn>
                  </a:cxnLst>
                  <a:rect l="0" t="0" r="r" b="b"/>
                  <a:pathLst>
                    <a:path w="80" h="40">
                      <a:moveTo>
                        <a:pt x="80" y="32"/>
                      </a:move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56" y="40"/>
                      </a:lnTo>
                      <a:lnTo>
                        <a:pt x="80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57" name="Freeform 3225"/>
                <p:cNvSpPr>
                  <a:spLocks/>
                </p:cNvSpPr>
                <p:nvPr/>
              </p:nvSpPr>
              <p:spPr bwMode="auto">
                <a:xfrm>
                  <a:off x="2120" y="2950"/>
                  <a:ext cx="82" cy="38"/>
                </a:xfrm>
                <a:custGeom>
                  <a:avLst/>
                  <a:gdLst/>
                  <a:ahLst/>
                  <a:cxnLst>
                    <a:cxn ang="0">
                      <a:pos x="82" y="32"/>
                    </a:cxn>
                    <a:cxn ang="0">
                      <a:pos x="26" y="0"/>
                    </a:cxn>
                    <a:cxn ang="0">
                      <a:pos x="0" y="8"/>
                    </a:cxn>
                    <a:cxn ang="0">
                      <a:pos x="56" y="38"/>
                    </a:cxn>
                    <a:cxn ang="0">
                      <a:pos x="82" y="32"/>
                    </a:cxn>
                  </a:cxnLst>
                  <a:rect l="0" t="0" r="r" b="b"/>
                  <a:pathLst>
                    <a:path w="82" h="38">
                      <a:moveTo>
                        <a:pt x="82" y="32"/>
                      </a:moveTo>
                      <a:lnTo>
                        <a:pt x="26" y="0"/>
                      </a:lnTo>
                      <a:lnTo>
                        <a:pt x="0" y="8"/>
                      </a:lnTo>
                      <a:lnTo>
                        <a:pt x="56" y="38"/>
                      </a:lnTo>
                      <a:lnTo>
                        <a:pt x="82" y="32"/>
                      </a:lnTo>
                      <a:close/>
                    </a:path>
                  </a:pathLst>
                </a:custGeom>
                <a:solidFill>
                  <a:srgbClr val="008F56"/>
                </a:solidFill>
                <a:ln w="0">
                  <a:solidFill>
                    <a:srgbClr val="008F5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58" name="Freeform 3226"/>
                <p:cNvSpPr>
                  <a:spLocks/>
                </p:cNvSpPr>
                <p:nvPr/>
              </p:nvSpPr>
              <p:spPr bwMode="auto">
                <a:xfrm>
                  <a:off x="2120" y="2950"/>
                  <a:ext cx="82" cy="38"/>
                </a:xfrm>
                <a:custGeom>
                  <a:avLst/>
                  <a:gdLst/>
                  <a:ahLst/>
                  <a:cxnLst>
                    <a:cxn ang="0">
                      <a:pos x="82" y="32"/>
                    </a:cxn>
                    <a:cxn ang="0">
                      <a:pos x="26" y="0"/>
                    </a:cxn>
                    <a:cxn ang="0">
                      <a:pos x="0" y="8"/>
                    </a:cxn>
                    <a:cxn ang="0">
                      <a:pos x="56" y="38"/>
                    </a:cxn>
                    <a:cxn ang="0">
                      <a:pos x="82" y="32"/>
                    </a:cxn>
                  </a:cxnLst>
                  <a:rect l="0" t="0" r="r" b="b"/>
                  <a:pathLst>
                    <a:path w="82" h="38">
                      <a:moveTo>
                        <a:pt x="82" y="32"/>
                      </a:moveTo>
                      <a:lnTo>
                        <a:pt x="26" y="0"/>
                      </a:lnTo>
                      <a:lnTo>
                        <a:pt x="0" y="8"/>
                      </a:lnTo>
                      <a:lnTo>
                        <a:pt x="56" y="38"/>
                      </a:lnTo>
                      <a:lnTo>
                        <a:pt x="82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59" name="Freeform 3227"/>
                <p:cNvSpPr>
                  <a:spLocks/>
                </p:cNvSpPr>
                <p:nvPr/>
              </p:nvSpPr>
              <p:spPr bwMode="auto">
                <a:xfrm>
                  <a:off x="2096" y="2958"/>
                  <a:ext cx="80" cy="38"/>
                </a:xfrm>
                <a:custGeom>
                  <a:avLst/>
                  <a:gdLst/>
                  <a:ahLst/>
                  <a:cxnLst>
                    <a:cxn ang="0">
                      <a:pos x="80" y="30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56" y="38"/>
                    </a:cxn>
                    <a:cxn ang="0">
                      <a:pos x="80" y="30"/>
                    </a:cxn>
                  </a:cxnLst>
                  <a:rect l="0" t="0" r="r" b="b"/>
                  <a:pathLst>
                    <a:path w="80" h="38">
                      <a:moveTo>
                        <a:pt x="80" y="30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56" y="38"/>
                      </a:lnTo>
                      <a:lnTo>
                        <a:pt x="80" y="30"/>
                      </a:lnTo>
                      <a:close/>
                    </a:path>
                  </a:pathLst>
                </a:custGeom>
                <a:solidFill>
                  <a:srgbClr val="009051"/>
                </a:solidFill>
                <a:ln w="0">
                  <a:solidFill>
                    <a:srgbClr val="00905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60" name="Freeform 3228"/>
                <p:cNvSpPr>
                  <a:spLocks/>
                </p:cNvSpPr>
                <p:nvPr/>
              </p:nvSpPr>
              <p:spPr bwMode="auto">
                <a:xfrm>
                  <a:off x="2096" y="2958"/>
                  <a:ext cx="80" cy="38"/>
                </a:xfrm>
                <a:custGeom>
                  <a:avLst/>
                  <a:gdLst/>
                  <a:ahLst/>
                  <a:cxnLst>
                    <a:cxn ang="0">
                      <a:pos x="80" y="30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56" y="38"/>
                    </a:cxn>
                    <a:cxn ang="0">
                      <a:pos x="80" y="30"/>
                    </a:cxn>
                  </a:cxnLst>
                  <a:rect l="0" t="0" r="r" b="b"/>
                  <a:pathLst>
                    <a:path w="80" h="38">
                      <a:moveTo>
                        <a:pt x="80" y="30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56" y="38"/>
                      </a:lnTo>
                      <a:lnTo>
                        <a:pt x="80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61" name="Freeform 3229"/>
                <p:cNvSpPr>
                  <a:spLocks/>
                </p:cNvSpPr>
                <p:nvPr/>
              </p:nvSpPr>
              <p:spPr bwMode="auto">
                <a:xfrm>
                  <a:off x="2072" y="2964"/>
                  <a:ext cx="80" cy="38"/>
                </a:xfrm>
                <a:custGeom>
                  <a:avLst/>
                  <a:gdLst/>
                  <a:ahLst/>
                  <a:cxnLst>
                    <a:cxn ang="0">
                      <a:pos x="80" y="32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54" y="38"/>
                    </a:cxn>
                    <a:cxn ang="0">
                      <a:pos x="80" y="32"/>
                    </a:cxn>
                  </a:cxnLst>
                  <a:rect l="0" t="0" r="r" b="b"/>
                  <a:pathLst>
                    <a:path w="80" h="38">
                      <a:moveTo>
                        <a:pt x="80" y="32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54" y="38"/>
                      </a:lnTo>
                      <a:lnTo>
                        <a:pt x="80" y="32"/>
                      </a:lnTo>
                      <a:close/>
                    </a:path>
                  </a:pathLst>
                </a:custGeom>
                <a:solidFill>
                  <a:srgbClr val="008F51"/>
                </a:solidFill>
                <a:ln w="0">
                  <a:solidFill>
                    <a:srgbClr val="008F5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62" name="Freeform 3230"/>
                <p:cNvSpPr>
                  <a:spLocks/>
                </p:cNvSpPr>
                <p:nvPr/>
              </p:nvSpPr>
              <p:spPr bwMode="auto">
                <a:xfrm>
                  <a:off x="2072" y="2964"/>
                  <a:ext cx="80" cy="38"/>
                </a:xfrm>
                <a:custGeom>
                  <a:avLst/>
                  <a:gdLst/>
                  <a:ahLst/>
                  <a:cxnLst>
                    <a:cxn ang="0">
                      <a:pos x="80" y="32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54" y="38"/>
                    </a:cxn>
                    <a:cxn ang="0">
                      <a:pos x="80" y="32"/>
                    </a:cxn>
                  </a:cxnLst>
                  <a:rect l="0" t="0" r="r" b="b"/>
                  <a:pathLst>
                    <a:path w="80" h="38">
                      <a:moveTo>
                        <a:pt x="80" y="32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54" y="38"/>
                      </a:lnTo>
                      <a:lnTo>
                        <a:pt x="80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63" name="Freeform 3231"/>
                <p:cNvSpPr>
                  <a:spLocks/>
                </p:cNvSpPr>
                <p:nvPr/>
              </p:nvSpPr>
              <p:spPr bwMode="auto">
                <a:xfrm>
                  <a:off x="2046" y="2970"/>
                  <a:ext cx="80" cy="40"/>
                </a:xfrm>
                <a:custGeom>
                  <a:avLst/>
                  <a:gdLst/>
                  <a:ahLst/>
                  <a:cxnLst>
                    <a:cxn ang="0">
                      <a:pos x="80" y="32"/>
                    </a:cxn>
                    <a:cxn ang="0">
                      <a:pos x="26" y="0"/>
                    </a:cxn>
                    <a:cxn ang="0">
                      <a:pos x="0" y="8"/>
                    </a:cxn>
                    <a:cxn ang="0">
                      <a:pos x="54" y="40"/>
                    </a:cxn>
                    <a:cxn ang="0">
                      <a:pos x="80" y="32"/>
                    </a:cxn>
                  </a:cxnLst>
                  <a:rect l="0" t="0" r="r" b="b"/>
                  <a:pathLst>
                    <a:path w="80" h="40">
                      <a:moveTo>
                        <a:pt x="80" y="32"/>
                      </a:moveTo>
                      <a:lnTo>
                        <a:pt x="26" y="0"/>
                      </a:lnTo>
                      <a:lnTo>
                        <a:pt x="0" y="8"/>
                      </a:lnTo>
                      <a:lnTo>
                        <a:pt x="54" y="40"/>
                      </a:lnTo>
                      <a:lnTo>
                        <a:pt x="80" y="32"/>
                      </a:lnTo>
                      <a:close/>
                    </a:path>
                  </a:pathLst>
                </a:custGeom>
                <a:solidFill>
                  <a:srgbClr val="008D55"/>
                </a:solidFill>
                <a:ln w="0">
                  <a:solidFill>
                    <a:srgbClr val="008D5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64" name="Freeform 3232"/>
                <p:cNvSpPr>
                  <a:spLocks/>
                </p:cNvSpPr>
                <p:nvPr/>
              </p:nvSpPr>
              <p:spPr bwMode="auto">
                <a:xfrm>
                  <a:off x="2046" y="2970"/>
                  <a:ext cx="80" cy="40"/>
                </a:xfrm>
                <a:custGeom>
                  <a:avLst/>
                  <a:gdLst/>
                  <a:ahLst/>
                  <a:cxnLst>
                    <a:cxn ang="0">
                      <a:pos x="80" y="32"/>
                    </a:cxn>
                    <a:cxn ang="0">
                      <a:pos x="26" y="0"/>
                    </a:cxn>
                    <a:cxn ang="0">
                      <a:pos x="0" y="8"/>
                    </a:cxn>
                    <a:cxn ang="0">
                      <a:pos x="54" y="40"/>
                    </a:cxn>
                    <a:cxn ang="0">
                      <a:pos x="80" y="32"/>
                    </a:cxn>
                  </a:cxnLst>
                  <a:rect l="0" t="0" r="r" b="b"/>
                  <a:pathLst>
                    <a:path w="80" h="40">
                      <a:moveTo>
                        <a:pt x="80" y="32"/>
                      </a:moveTo>
                      <a:lnTo>
                        <a:pt x="26" y="0"/>
                      </a:lnTo>
                      <a:lnTo>
                        <a:pt x="0" y="8"/>
                      </a:lnTo>
                      <a:lnTo>
                        <a:pt x="54" y="40"/>
                      </a:lnTo>
                      <a:lnTo>
                        <a:pt x="80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65" name="Freeform 3233"/>
                <p:cNvSpPr>
                  <a:spLocks/>
                </p:cNvSpPr>
                <p:nvPr/>
              </p:nvSpPr>
              <p:spPr bwMode="auto">
                <a:xfrm>
                  <a:off x="2020" y="2978"/>
                  <a:ext cx="80" cy="40"/>
                </a:xfrm>
                <a:custGeom>
                  <a:avLst/>
                  <a:gdLst/>
                  <a:ahLst/>
                  <a:cxnLst>
                    <a:cxn ang="0">
                      <a:pos x="80" y="32"/>
                    </a:cxn>
                    <a:cxn ang="0">
                      <a:pos x="26" y="0"/>
                    </a:cxn>
                    <a:cxn ang="0">
                      <a:pos x="0" y="8"/>
                    </a:cxn>
                    <a:cxn ang="0">
                      <a:pos x="54" y="40"/>
                    </a:cxn>
                    <a:cxn ang="0">
                      <a:pos x="80" y="32"/>
                    </a:cxn>
                  </a:cxnLst>
                  <a:rect l="0" t="0" r="r" b="b"/>
                  <a:pathLst>
                    <a:path w="80" h="40">
                      <a:moveTo>
                        <a:pt x="80" y="32"/>
                      </a:moveTo>
                      <a:lnTo>
                        <a:pt x="26" y="0"/>
                      </a:lnTo>
                      <a:lnTo>
                        <a:pt x="0" y="8"/>
                      </a:lnTo>
                      <a:lnTo>
                        <a:pt x="54" y="40"/>
                      </a:lnTo>
                      <a:lnTo>
                        <a:pt x="80" y="32"/>
                      </a:lnTo>
                      <a:close/>
                    </a:path>
                  </a:pathLst>
                </a:custGeom>
                <a:solidFill>
                  <a:srgbClr val="008A5C"/>
                </a:solidFill>
                <a:ln w="0">
                  <a:solidFill>
                    <a:srgbClr val="008A5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66" name="Freeform 3234"/>
                <p:cNvSpPr>
                  <a:spLocks/>
                </p:cNvSpPr>
                <p:nvPr/>
              </p:nvSpPr>
              <p:spPr bwMode="auto">
                <a:xfrm>
                  <a:off x="2020" y="2978"/>
                  <a:ext cx="80" cy="40"/>
                </a:xfrm>
                <a:custGeom>
                  <a:avLst/>
                  <a:gdLst/>
                  <a:ahLst/>
                  <a:cxnLst>
                    <a:cxn ang="0">
                      <a:pos x="80" y="32"/>
                    </a:cxn>
                    <a:cxn ang="0">
                      <a:pos x="26" y="0"/>
                    </a:cxn>
                    <a:cxn ang="0">
                      <a:pos x="0" y="8"/>
                    </a:cxn>
                    <a:cxn ang="0">
                      <a:pos x="54" y="40"/>
                    </a:cxn>
                    <a:cxn ang="0">
                      <a:pos x="80" y="32"/>
                    </a:cxn>
                  </a:cxnLst>
                  <a:rect l="0" t="0" r="r" b="b"/>
                  <a:pathLst>
                    <a:path w="80" h="40">
                      <a:moveTo>
                        <a:pt x="80" y="32"/>
                      </a:moveTo>
                      <a:lnTo>
                        <a:pt x="26" y="0"/>
                      </a:lnTo>
                      <a:lnTo>
                        <a:pt x="0" y="8"/>
                      </a:lnTo>
                      <a:lnTo>
                        <a:pt x="54" y="40"/>
                      </a:lnTo>
                      <a:lnTo>
                        <a:pt x="80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67" name="Freeform 3235"/>
                <p:cNvSpPr>
                  <a:spLocks/>
                </p:cNvSpPr>
                <p:nvPr/>
              </p:nvSpPr>
              <p:spPr bwMode="auto">
                <a:xfrm>
                  <a:off x="1994" y="2986"/>
                  <a:ext cx="80" cy="42"/>
                </a:xfrm>
                <a:custGeom>
                  <a:avLst/>
                  <a:gdLst/>
                  <a:ahLst/>
                  <a:cxnLst>
                    <a:cxn ang="0">
                      <a:pos x="80" y="32"/>
                    </a:cxn>
                    <a:cxn ang="0">
                      <a:pos x="26" y="0"/>
                    </a:cxn>
                    <a:cxn ang="0">
                      <a:pos x="0" y="10"/>
                    </a:cxn>
                    <a:cxn ang="0">
                      <a:pos x="54" y="42"/>
                    </a:cxn>
                    <a:cxn ang="0">
                      <a:pos x="80" y="32"/>
                    </a:cxn>
                  </a:cxnLst>
                  <a:rect l="0" t="0" r="r" b="b"/>
                  <a:pathLst>
                    <a:path w="80" h="42">
                      <a:moveTo>
                        <a:pt x="80" y="32"/>
                      </a:moveTo>
                      <a:lnTo>
                        <a:pt x="26" y="0"/>
                      </a:lnTo>
                      <a:lnTo>
                        <a:pt x="0" y="10"/>
                      </a:lnTo>
                      <a:lnTo>
                        <a:pt x="54" y="42"/>
                      </a:lnTo>
                      <a:lnTo>
                        <a:pt x="80" y="32"/>
                      </a:lnTo>
                      <a:close/>
                    </a:path>
                  </a:pathLst>
                </a:custGeom>
                <a:solidFill>
                  <a:srgbClr val="008566"/>
                </a:solidFill>
                <a:ln w="0">
                  <a:solidFill>
                    <a:srgbClr val="00856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68" name="Freeform 3236"/>
                <p:cNvSpPr>
                  <a:spLocks/>
                </p:cNvSpPr>
                <p:nvPr/>
              </p:nvSpPr>
              <p:spPr bwMode="auto">
                <a:xfrm>
                  <a:off x="1994" y="2986"/>
                  <a:ext cx="80" cy="42"/>
                </a:xfrm>
                <a:custGeom>
                  <a:avLst/>
                  <a:gdLst/>
                  <a:ahLst/>
                  <a:cxnLst>
                    <a:cxn ang="0">
                      <a:pos x="80" y="32"/>
                    </a:cxn>
                    <a:cxn ang="0">
                      <a:pos x="26" y="0"/>
                    </a:cxn>
                    <a:cxn ang="0">
                      <a:pos x="0" y="10"/>
                    </a:cxn>
                    <a:cxn ang="0">
                      <a:pos x="54" y="42"/>
                    </a:cxn>
                    <a:cxn ang="0">
                      <a:pos x="80" y="32"/>
                    </a:cxn>
                  </a:cxnLst>
                  <a:rect l="0" t="0" r="r" b="b"/>
                  <a:pathLst>
                    <a:path w="80" h="42">
                      <a:moveTo>
                        <a:pt x="80" y="32"/>
                      </a:moveTo>
                      <a:lnTo>
                        <a:pt x="26" y="0"/>
                      </a:lnTo>
                      <a:lnTo>
                        <a:pt x="0" y="10"/>
                      </a:lnTo>
                      <a:lnTo>
                        <a:pt x="54" y="42"/>
                      </a:lnTo>
                      <a:lnTo>
                        <a:pt x="80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69" name="Freeform 3237"/>
                <p:cNvSpPr>
                  <a:spLocks/>
                </p:cNvSpPr>
                <p:nvPr/>
              </p:nvSpPr>
              <p:spPr bwMode="auto">
                <a:xfrm>
                  <a:off x="3022" y="2662"/>
                  <a:ext cx="76" cy="26"/>
                </a:xfrm>
                <a:custGeom>
                  <a:avLst/>
                  <a:gdLst/>
                  <a:ahLst/>
                  <a:cxnLst>
                    <a:cxn ang="0">
                      <a:pos x="76" y="20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0" y="26"/>
                    </a:cxn>
                    <a:cxn ang="0">
                      <a:pos x="76" y="20"/>
                    </a:cxn>
                  </a:cxnLst>
                  <a:rect l="0" t="0" r="r" b="b"/>
                  <a:pathLst>
                    <a:path w="76" h="26">
                      <a:moveTo>
                        <a:pt x="76" y="20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0" y="26"/>
                      </a:lnTo>
                      <a:lnTo>
                        <a:pt x="76" y="20"/>
                      </a:lnTo>
                      <a:close/>
                    </a:path>
                  </a:pathLst>
                </a:custGeom>
                <a:solidFill>
                  <a:srgbClr val="008763"/>
                </a:solidFill>
                <a:ln w="0">
                  <a:solidFill>
                    <a:srgbClr val="00876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70" name="Freeform 3238"/>
                <p:cNvSpPr>
                  <a:spLocks/>
                </p:cNvSpPr>
                <p:nvPr/>
              </p:nvSpPr>
              <p:spPr bwMode="auto">
                <a:xfrm>
                  <a:off x="3022" y="2662"/>
                  <a:ext cx="76" cy="26"/>
                </a:xfrm>
                <a:custGeom>
                  <a:avLst/>
                  <a:gdLst/>
                  <a:ahLst/>
                  <a:cxnLst>
                    <a:cxn ang="0">
                      <a:pos x="76" y="20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0" y="26"/>
                    </a:cxn>
                    <a:cxn ang="0">
                      <a:pos x="76" y="20"/>
                    </a:cxn>
                  </a:cxnLst>
                  <a:rect l="0" t="0" r="r" b="b"/>
                  <a:pathLst>
                    <a:path w="76" h="26">
                      <a:moveTo>
                        <a:pt x="76" y="20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0" y="26"/>
                      </a:lnTo>
                      <a:lnTo>
                        <a:pt x="7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71" name="Freeform 3239"/>
                <p:cNvSpPr>
                  <a:spLocks/>
                </p:cNvSpPr>
                <p:nvPr/>
              </p:nvSpPr>
              <p:spPr bwMode="auto">
                <a:xfrm>
                  <a:off x="3006" y="2668"/>
                  <a:ext cx="76" cy="26"/>
                </a:xfrm>
                <a:custGeom>
                  <a:avLst/>
                  <a:gdLst/>
                  <a:ahLst/>
                  <a:cxnLst>
                    <a:cxn ang="0">
                      <a:pos x="76" y="20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0" y="26"/>
                    </a:cxn>
                    <a:cxn ang="0">
                      <a:pos x="76" y="20"/>
                    </a:cxn>
                  </a:cxnLst>
                  <a:rect l="0" t="0" r="r" b="b"/>
                  <a:pathLst>
                    <a:path w="76" h="26">
                      <a:moveTo>
                        <a:pt x="76" y="20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0" y="26"/>
                      </a:lnTo>
                      <a:lnTo>
                        <a:pt x="76" y="20"/>
                      </a:lnTo>
                      <a:close/>
                    </a:path>
                  </a:pathLst>
                </a:custGeom>
                <a:solidFill>
                  <a:srgbClr val="008763"/>
                </a:solidFill>
                <a:ln w="0">
                  <a:solidFill>
                    <a:srgbClr val="00876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72" name="Freeform 3240"/>
                <p:cNvSpPr>
                  <a:spLocks/>
                </p:cNvSpPr>
                <p:nvPr/>
              </p:nvSpPr>
              <p:spPr bwMode="auto">
                <a:xfrm>
                  <a:off x="3006" y="2668"/>
                  <a:ext cx="76" cy="26"/>
                </a:xfrm>
                <a:custGeom>
                  <a:avLst/>
                  <a:gdLst/>
                  <a:ahLst/>
                  <a:cxnLst>
                    <a:cxn ang="0">
                      <a:pos x="76" y="20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0" y="26"/>
                    </a:cxn>
                    <a:cxn ang="0">
                      <a:pos x="76" y="20"/>
                    </a:cxn>
                  </a:cxnLst>
                  <a:rect l="0" t="0" r="r" b="b"/>
                  <a:pathLst>
                    <a:path w="76" h="26">
                      <a:moveTo>
                        <a:pt x="76" y="20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0" y="26"/>
                      </a:lnTo>
                      <a:lnTo>
                        <a:pt x="7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73" name="Freeform 3241"/>
                <p:cNvSpPr>
                  <a:spLocks/>
                </p:cNvSpPr>
                <p:nvPr/>
              </p:nvSpPr>
              <p:spPr bwMode="auto">
                <a:xfrm>
                  <a:off x="2990" y="2674"/>
                  <a:ext cx="76" cy="26"/>
                </a:xfrm>
                <a:custGeom>
                  <a:avLst/>
                  <a:gdLst/>
                  <a:ahLst/>
                  <a:cxnLst>
                    <a:cxn ang="0">
                      <a:pos x="76" y="20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0" y="26"/>
                    </a:cxn>
                    <a:cxn ang="0">
                      <a:pos x="76" y="20"/>
                    </a:cxn>
                  </a:cxnLst>
                  <a:rect l="0" t="0" r="r" b="b"/>
                  <a:pathLst>
                    <a:path w="76" h="26">
                      <a:moveTo>
                        <a:pt x="76" y="20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0" y="26"/>
                      </a:lnTo>
                      <a:lnTo>
                        <a:pt x="76" y="20"/>
                      </a:lnTo>
                      <a:close/>
                    </a:path>
                  </a:pathLst>
                </a:custGeom>
                <a:solidFill>
                  <a:srgbClr val="008763"/>
                </a:solidFill>
                <a:ln w="0">
                  <a:solidFill>
                    <a:srgbClr val="00876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74" name="Freeform 3242"/>
                <p:cNvSpPr>
                  <a:spLocks/>
                </p:cNvSpPr>
                <p:nvPr/>
              </p:nvSpPr>
              <p:spPr bwMode="auto">
                <a:xfrm>
                  <a:off x="2990" y="2674"/>
                  <a:ext cx="76" cy="26"/>
                </a:xfrm>
                <a:custGeom>
                  <a:avLst/>
                  <a:gdLst/>
                  <a:ahLst/>
                  <a:cxnLst>
                    <a:cxn ang="0">
                      <a:pos x="76" y="20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0" y="26"/>
                    </a:cxn>
                    <a:cxn ang="0">
                      <a:pos x="76" y="20"/>
                    </a:cxn>
                  </a:cxnLst>
                  <a:rect l="0" t="0" r="r" b="b"/>
                  <a:pathLst>
                    <a:path w="76" h="26">
                      <a:moveTo>
                        <a:pt x="76" y="20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0" y="26"/>
                      </a:lnTo>
                      <a:lnTo>
                        <a:pt x="7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75" name="Freeform 3243"/>
                <p:cNvSpPr>
                  <a:spLocks/>
                </p:cNvSpPr>
                <p:nvPr/>
              </p:nvSpPr>
              <p:spPr bwMode="auto">
                <a:xfrm>
                  <a:off x="2974" y="2680"/>
                  <a:ext cx="76" cy="26"/>
                </a:xfrm>
                <a:custGeom>
                  <a:avLst/>
                  <a:gdLst/>
                  <a:ahLst/>
                  <a:cxnLst>
                    <a:cxn ang="0">
                      <a:pos x="76" y="20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0" y="26"/>
                    </a:cxn>
                    <a:cxn ang="0">
                      <a:pos x="76" y="20"/>
                    </a:cxn>
                  </a:cxnLst>
                  <a:rect l="0" t="0" r="r" b="b"/>
                  <a:pathLst>
                    <a:path w="76" h="26">
                      <a:moveTo>
                        <a:pt x="76" y="20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0" y="26"/>
                      </a:lnTo>
                      <a:lnTo>
                        <a:pt x="76" y="20"/>
                      </a:lnTo>
                      <a:close/>
                    </a:path>
                  </a:pathLst>
                </a:custGeom>
                <a:solidFill>
                  <a:srgbClr val="008763"/>
                </a:solidFill>
                <a:ln w="0">
                  <a:solidFill>
                    <a:srgbClr val="00876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76" name="Freeform 3244"/>
                <p:cNvSpPr>
                  <a:spLocks/>
                </p:cNvSpPr>
                <p:nvPr/>
              </p:nvSpPr>
              <p:spPr bwMode="auto">
                <a:xfrm>
                  <a:off x="2974" y="2680"/>
                  <a:ext cx="76" cy="26"/>
                </a:xfrm>
                <a:custGeom>
                  <a:avLst/>
                  <a:gdLst/>
                  <a:ahLst/>
                  <a:cxnLst>
                    <a:cxn ang="0">
                      <a:pos x="76" y="20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0" y="26"/>
                    </a:cxn>
                    <a:cxn ang="0">
                      <a:pos x="76" y="20"/>
                    </a:cxn>
                  </a:cxnLst>
                  <a:rect l="0" t="0" r="r" b="b"/>
                  <a:pathLst>
                    <a:path w="76" h="26">
                      <a:moveTo>
                        <a:pt x="76" y="20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0" y="26"/>
                      </a:lnTo>
                      <a:lnTo>
                        <a:pt x="7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77" name="Freeform 3245"/>
                <p:cNvSpPr>
                  <a:spLocks/>
                </p:cNvSpPr>
                <p:nvPr/>
              </p:nvSpPr>
              <p:spPr bwMode="auto">
                <a:xfrm>
                  <a:off x="2958" y="2686"/>
                  <a:ext cx="76" cy="26"/>
                </a:xfrm>
                <a:custGeom>
                  <a:avLst/>
                  <a:gdLst/>
                  <a:ahLst/>
                  <a:cxnLst>
                    <a:cxn ang="0">
                      <a:pos x="76" y="20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0" y="26"/>
                    </a:cxn>
                    <a:cxn ang="0">
                      <a:pos x="76" y="20"/>
                    </a:cxn>
                  </a:cxnLst>
                  <a:rect l="0" t="0" r="r" b="b"/>
                  <a:pathLst>
                    <a:path w="76" h="26">
                      <a:moveTo>
                        <a:pt x="76" y="20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0" y="26"/>
                      </a:lnTo>
                      <a:lnTo>
                        <a:pt x="76" y="20"/>
                      </a:lnTo>
                      <a:close/>
                    </a:path>
                  </a:pathLst>
                </a:custGeom>
                <a:solidFill>
                  <a:srgbClr val="008763"/>
                </a:solidFill>
                <a:ln w="0">
                  <a:solidFill>
                    <a:srgbClr val="00876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78" name="Freeform 3246"/>
                <p:cNvSpPr>
                  <a:spLocks/>
                </p:cNvSpPr>
                <p:nvPr/>
              </p:nvSpPr>
              <p:spPr bwMode="auto">
                <a:xfrm>
                  <a:off x="2958" y="2686"/>
                  <a:ext cx="76" cy="26"/>
                </a:xfrm>
                <a:custGeom>
                  <a:avLst/>
                  <a:gdLst/>
                  <a:ahLst/>
                  <a:cxnLst>
                    <a:cxn ang="0">
                      <a:pos x="76" y="20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0" y="26"/>
                    </a:cxn>
                    <a:cxn ang="0">
                      <a:pos x="76" y="20"/>
                    </a:cxn>
                  </a:cxnLst>
                  <a:rect l="0" t="0" r="r" b="b"/>
                  <a:pathLst>
                    <a:path w="76" h="26">
                      <a:moveTo>
                        <a:pt x="76" y="20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0" y="26"/>
                      </a:lnTo>
                      <a:lnTo>
                        <a:pt x="7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79" name="Freeform 3247"/>
                <p:cNvSpPr>
                  <a:spLocks/>
                </p:cNvSpPr>
                <p:nvPr/>
              </p:nvSpPr>
              <p:spPr bwMode="auto">
                <a:xfrm>
                  <a:off x="2942" y="2692"/>
                  <a:ext cx="76" cy="26"/>
                </a:xfrm>
                <a:custGeom>
                  <a:avLst/>
                  <a:gdLst/>
                  <a:ahLst/>
                  <a:cxnLst>
                    <a:cxn ang="0">
                      <a:pos x="76" y="20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0" y="26"/>
                    </a:cxn>
                    <a:cxn ang="0">
                      <a:pos x="76" y="20"/>
                    </a:cxn>
                  </a:cxnLst>
                  <a:rect l="0" t="0" r="r" b="b"/>
                  <a:pathLst>
                    <a:path w="76" h="26">
                      <a:moveTo>
                        <a:pt x="76" y="20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0" y="26"/>
                      </a:lnTo>
                      <a:lnTo>
                        <a:pt x="76" y="20"/>
                      </a:lnTo>
                      <a:close/>
                    </a:path>
                  </a:pathLst>
                </a:custGeom>
                <a:solidFill>
                  <a:srgbClr val="008762"/>
                </a:solidFill>
                <a:ln w="0">
                  <a:solidFill>
                    <a:srgbClr val="00876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80" name="Freeform 3248"/>
                <p:cNvSpPr>
                  <a:spLocks/>
                </p:cNvSpPr>
                <p:nvPr/>
              </p:nvSpPr>
              <p:spPr bwMode="auto">
                <a:xfrm>
                  <a:off x="2942" y="2692"/>
                  <a:ext cx="76" cy="26"/>
                </a:xfrm>
                <a:custGeom>
                  <a:avLst/>
                  <a:gdLst/>
                  <a:ahLst/>
                  <a:cxnLst>
                    <a:cxn ang="0">
                      <a:pos x="76" y="20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0" y="26"/>
                    </a:cxn>
                    <a:cxn ang="0">
                      <a:pos x="76" y="20"/>
                    </a:cxn>
                  </a:cxnLst>
                  <a:rect l="0" t="0" r="r" b="b"/>
                  <a:pathLst>
                    <a:path w="76" h="26">
                      <a:moveTo>
                        <a:pt x="76" y="20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0" y="26"/>
                      </a:lnTo>
                      <a:lnTo>
                        <a:pt x="7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81" name="Freeform 3249"/>
                <p:cNvSpPr>
                  <a:spLocks/>
                </p:cNvSpPr>
                <p:nvPr/>
              </p:nvSpPr>
              <p:spPr bwMode="auto">
                <a:xfrm>
                  <a:off x="2926" y="2698"/>
                  <a:ext cx="76" cy="26"/>
                </a:xfrm>
                <a:custGeom>
                  <a:avLst/>
                  <a:gdLst/>
                  <a:ahLst/>
                  <a:cxnLst>
                    <a:cxn ang="0">
                      <a:pos x="76" y="20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58" y="26"/>
                    </a:cxn>
                    <a:cxn ang="0">
                      <a:pos x="76" y="20"/>
                    </a:cxn>
                  </a:cxnLst>
                  <a:rect l="0" t="0" r="r" b="b"/>
                  <a:pathLst>
                    <a:path w="76" h="26">
                      <a:moveTo>
                        <a:pt x="76" y="20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58" y="26"/>
                      </a:lnTo>
                      <a:lnTo>
                        <a:pt x="76" y="20"/>
                      </a:lnTo>
                      <a:close/>
                    </a:path>
                  </a:pathLst>
                </a:custGeom>
                <a:solidFill>
                  <a:srgbClr val="008761"/>
                </a:solidFill>
                <a:ln w="0">
                  <a:solidFill>
                    <a:srgbClr val="00876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82" name="Freeform 3250"/>
                <p:cNvSpPr>
                  <a:spLocks/>
                </p:cNvSpPr>
                <p:nvPr/>
              </p:nvSpPr>
              <p:spPr bwMode="auto">
                <a:xfrm>
                  <a:off x="2926" y="2698"/>
                  <a:ext cx="76" cy="26"/>
                </a:xfrm>
                <a:custGeom>
                  <a:avLst/>
                  <a:gdLst/>
                  <a:ahLst/>
                  <a:cxnLst>
                    <a:cxn ang="0">
                      <a:pos x="76" y="20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58" y="26"/>
                    </a:cxn>
                    <a:cxn ang="0">
                      <a:pos x="76" y="20"/>
                    </a:cxn>
                  </a:cxnLst>
                  <a:rect l="0" t="0" r="r" b="b"/>
                  <a:pathLst>
                    <a:path w="76" h="26">
                      <a:moveTo>
                        <a:pt x="76" y="20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58" y="26"/>
                      </a:lnTo>
                      <a:lnTo>
                        <a:pt x="7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83" name="Freeform 3251"/>
                <p:cNvSpPr>
                  <a:spLocks/>
                </p:cNvSpPr>
                <p:nvPr/>
              </p:nvSpPr>
              <p:spPr bwMode="auto">
                <a:xfrm>
                  <a:off x="2908" y="2704"/>
                  <a:ext cx="76" cy="26"/>
                </a:xfrm>
                <a:custGeom>
                  <a:avLst/>
                  <a:gdLst/>
                  <a:ahLst/>
                  <a:cxnLst>
                    <a:cxn ang="0">
                      <a:pos x="76" y="20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0" y="26"/>
                    </a:cxn>
                    <a:cxn ang="0">
                      <a:pos x="76" y="20"/>
                    </a:cxn>
                  </a:cxnLst>
                  <a:rect l="0" t="0" r="r" b="b"/>
                  <a:pathLst>
                    <a:path w="76" h="26">
                      <a:moveTo>
                        <a:pt x="76" y="20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0" y="26"/>
                      </a:lnTo>
                      <a:lnTo>
                        <a:pt x="76" y="20"/>
                      </a:lnTo>
                      <a:close/>
                    </a:path>
                  </a:pathLst>
                </a:custGeom>
                <a:solidFill>
                  <a:srgbClr val="008761"/>
                </a:solidFill>
                <a:ln w="0">
                  <a:solidFill>
                    <a:srgbClr val="00876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84" name="Freeform 3252"/>
                <p:cNvSpPr>
                  <a:spLocks/>
                </p:cNvSpPr>
                <p:nvPr/>
              </p:nvSpPr>
              <p:spPr bwMode="auto">
                <a:xfrm>
                  <a:off x="2908" y="2704"/>
                  <a:ext cx="76" cy="26"/>
                </a:xfrm>
                <a:custGeom>
                  <a:avLst/>
                  <a:gdLst/>
                  <a:ahLst/>
                  <a:cxnLst>
                    <a:cxn ang="0">
                      <a:pos x="76" y="20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0" y="26"/>
                    </a:cxn>
                    <a:cxn ang="0">
                      <a:pos x="76" y="20"/>
                    </a:cxn>
                  </a:cxnLst>
                  <a:rect l="0" t="0" r="r" b="b"/>
                  <a:pathLst>
                    <a:path w="76" h="26">
                      <a:moveTo>
                        <a:pt x="76" y="20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0" y="26"/>
                      </a:lnTo>
                      <a:lnTo>
                        <a:pt x="7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85" name="Freeform 3253"/>
                <p:cNvSpPr>
                  <a:spLocks/>
                </p:cNvSpPr>
                <p:nvPr/>
              </p:nvSpPr>
              <p:spPr bwMode="auto">
                <a:xfrm>
                  <a:off x="2892" y="2710"/>
                  <a:ext cx="76" cy="28"/>
                </a:xfrm>
                <a:custGeom>
                  <a:avLst/>
                  <a:gdLst/>
                  <a:ahLst/>
                  <a:cxnLst>
                    <a:cxn ang="0">
                      <a:pos x="76" y="20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0" y="28"/>
                    </a:cxn>
                    <a:cxn ang="0">
                      <a:pos x="76" y="20"/>
                    </a:cxn>
                  </a:cxnLst>
                  <a:rect l="0" t="0" r="r" b="b"/>
                  <a:pathLst>
                    <a:path w="76" h="28">
                      <a:moveTo>
                        <a:pt x="76" y="20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0" y="28"/>
                      </a:lnTo>
                      <a:lnTo>
                        <a:pt x="76" y="20"/>
                      </a:lnTo>
                      <a:close/>
                    </a:path>
                  </a:pathLst>
                </a:custGeom>
                <a:solidFill>
                  <a:srgbClr val="00875F"/>
                </a:solidFill>
                <a:ln w="0">
                  <a:solidFill>
                    <a:srgbClr val="00875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86" name="Freeform 3254"/>
                <p:cNvSpPr>
                  <a:spLocks/>
                </p:cNvSpPr>
                <p:nvPr/>
              </p:nvSpPr>
              <p:spPr bwMode="auto">
                <a:xfrm>
                  <a:off x="2892" y="2710"/>
                  <a:ext cx="76" cy="28"/>
                </a:xfrm>
                <a:custGeom>
                  <a:avLst/>
                  <a:gdLst/>
                  <a:ahLst/>
                  <a:cxnLst>
                    <a:cxn ang="0">
                      <a:pos x="76" y="20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0" y="28"/>
                    </a:cxn>
                    <a:cxn ang="0">
                      <a:pos x="76" y="20"/>
                    </a:cxn>
                  </a:cxnLst>
                  <a:rect l="0" t="0" r="r" b="b"/>
                  <a:pathLst>
                    <a:path w="76" h="28">
                      <a:moveTo>
                        <a:pt x="76" y="20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0" y="28"/>
                      </a:lnTo>
                      <a:lnTo>
                        <a:pt x="7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87" name="Freeform 3255"/>
                <p:cNvSpPr>
                  <a:spLocks/>
                </p:cNvSpPr>
                <p:nvPr/>
              </p:nvSpPr>
              <p:spPr bwMode="auto">
                <a:xfrm>
                  <a:off x="2874" y="2716"/>
                  <a:ext cx="78" cy="28"/>
                </a:xfrm>
                <a:custGeom>
                  <a:avLst/>
                  <a:gdLst/>
                  <a:ahLst/>
                  <a:cxnLst>
                    <a:cxn ang="0">
                      <a:pos x="78" y="2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0" y="28"/>
                    </a:cxn>
                    <a:cxn ang="0">
                      <a:pos x="78" y="22"/>
                    </a:cxn>
                  </a:cxnLst>
                  <a:rect l="0" t="0" r="r" b="b"/>
                  <a:pathLst>
                    <a:path w="78" h="28">
                      <a:moveTo>
                        <a:pt x="78" y="2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0" y="28"/>
                      </a:lnTo>
                      <a:lnTo>
                        <a:pt x="78" y="22"/>
                      </a:lnTo>
                      <a:close/>
                    </a:path>
                  </a:pathLst>
                </a:custGeom>
                <a:solidFill>
                  <a:srgbClr val="00885E"/>
                </a:solidFill>
                <a:ln w="0">
                  <a:solidFill>
                    <a:srgbClr val="00885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88" name="Freeform 3256"/>
                <p:cNvSpPr>
                  <a:spLocks/>
                </p:cNvSpPr>
                <p:nvPr/>
              </p:nvSpPr>
              <p:spPr bwMode="auto">
                <a:xfrm>
                  <a:off x="2874" y="2716"/>
                  <a:ext cx="78" cy="28"/>
                </a:xfrm>
                <a:custGeom>
                  <a:avLst/>
                  <a:gdLst/>
                  <a:ahLst/>
                  <a:cxnLst>
                    <a:cxn ang="0">
                      <a:pos x="78" y="2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0" y="28"/>
                    </a:cxn>
                    <a:cxn ang="0">
                      <a:pos x="78" y="22"/>
                    </a:cxn>
                  </a:cxnLst>
                  <a:rect l="0" t="0" r="r" b="b"/>
                  <a:pathLst>
                    <a:path w="78" h="28">
                      <a:moveTo>
                        <a:pt x="78" y="2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0" y="28"/>
                      </a:lnTo>
                      <a:lnTo>
                        <a:pt x="7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89" name="Freeform 3257"/>
                <p:cNvSpPr>
                  <a:spLocks/>
                </p:cNvSpPr>
                <p:nvPr/>
              </p:nvSpPr>
              <p:spPr bwMode="auto">
                <a:xfrm>
                  <a:off x="2858" y="2722"/>
                  <a:ext cx="76" cy="28"/>
                </a:xfrm>
                <a:custGeom>
                  <a:avLst/>
                  <a:gdLst/>
                  <a:ahLst/>
                  <a:cxnLst>
                    <a:cxn ang="0">
                      <a:pos x="76" y="22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58" y="28"/>
                    </a:cxn>
                    <a:cxn ang="0">
                      <a:pos x="76" y="22"/>
                    </a:cxn>
                  </a:cxnLst>
                  <a:rect l="0" t="0" r="r" b="b"/>
                  <a:pathLst>
                    <a:path w="76" h="28">
                      <a:moveTo>
                        <a:pt x="76" y="22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58" y="28"/>
                      </a:lnTo>
                      <a:lnTo>
                        <a:pt x="76" y="22"/>
                      </a:lnTo>
                      <a:close/>
                    </a:path>
                  </a:pathLst>
                </a:custGeom>
                <a:solidFill>
                  <a:srgbClr val="00885C"/>
                </a:solidFill>
                <a:ln w="0">
                  <a:solidFill>
                    <a:srgbClr val="00885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90" name="Freeform 3258"/>
                <p:cNvSpPr>
                  <a:spLocks/>
                </p:cNvSpPr>
                <p:nvPr/>
              </p:nvSpPr>
              <p:spPr bwMode="auto">
                <a:xfrm>
                  <a:off x="2858" y="2722"/>
                  <a:ext cx="76" cy="28"/>
                </a:xfrm>
                <a:custGeom>
                  <a:avLst/>
                  <a:gdLst/>
                  <a:ahLst/>
                  <a:cxnLst>
                    <a:cxn ang="0">
                      <a:pos x="76" y="22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58" y="28"/>
                    </a:cxn>
                    <a:cxn ang="0">
                      <a:pos x="76" y="22"/>
                    </a:cxn>
                  </a:cxnLst>
                  <a:rect l="0" t="0" r="r" b="b"/>
                  <a:pathLst>
                    <a:path w="76" h="28">
                      <a:moveTo>
                        <a:pt x="76" y="22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58" y="28"/>
                      </a:lnTo>
                      <a:lnTo>
                        <a:pt x="7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91" name="Freeform 3259"/>
                <p:cNvSpPr>
                  <a:spLocks/>
                </p:cNvSpPr>
                <p:nvPr/>
              </p:nvSpPr>
              <p:spPr bwMode="auto">
                <a:xfrm>
                  <a:off x="2840" y="2728"/>
                  <a:ext cx="76" cy="26"/>
                </a:xfrm>
                <a:custGeom>
                  <a:avLst/>
                  <a:gdLst/>
                  <a:ahLst/>
                  <a:cxnLst>
                    <a:cxn ang="0">
                      <a:pos x="76" y="2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0" y="26"/>
                    </a:cxn>
                    <a:cxn ang="0">
                      <a:pos x="76" y="22"/>
                    </a:cxn>
                  </a:cxnLst>
                  <a:rect l="0" t="0" r="r" b="b"/>
                  <a:pathLst>
                    <a:path w="76" h="26">
                      <a:moveTo>
                        <a:pt x="76" y="2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0" y="26"/>
                      </a:lnTo>
                      <a:lnTo>
                        <a:pt x="76" y="22"/>
                      </a:lnTo>
                      <a:close/>
                    </a:path>
                  </a:pathLst>
                </a:custGeom>
                <a:solidFill>
                  <a:srgbClr val="00885B"/>
                </a:solidFill>
                <a:ln w="0">
                  <a:solidFill>
                    <a:srgbClr val="00885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92" name="Freeform 3260"/>
                <p:cNvSpPr>
                  <a:spLocks/>
                </p:cNvSpPr>
                <p:nvPr/>
              </p:nvSpPr>
              <p:spPr bwMode="auto">
                <a:xfrm>
                  <a:off x="2840" y="2728"/>
                  <a:ext cx="76" cy="26"/>
                </a:xfrm>
                <a:custGeom>
                  <a:avLst/>
                  <a:gdLst/>
                  <a:ahLst/>
                  <a:cxnLst>
                    <a:cxn ang="0">
                      <a:pos x="76" y="2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0" y="26"/>
                    </a:cxn>
                    <a:cxn ang="0">
                      <a:pos x="76" y="22"/>
                    </a:cxn>
                  </a:cxnLst>
                  <a:rect l="0" t="0" r="r" b="b"/>
                  <a:pathLst>
                    <a:path w="76" h="26">
                      <a:moveTo>
                        <a:pt x="76" y="2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0" y="26"/>
                      </a:lnTo>
                      <a:lnTo>
                        <a:pt x="7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93" name="Freeform 3261"/>
                <p:cNvSpPr>
                  <a:spLocks/>
                </p:cNvSpPr>
                <p:nvPr/>
              </p:nvSpPr>
              <p:spPr bwMode="auto">
                <a:xfrm>
                  <a:off x="2822" y="2734"/>
                  <a:ext cx="78" cy="26"/>
                </a:xfrm>
                <a:custGeom>
                  <a:avLst/>
                  <a:gdLst/>
                  <a:ahLst/>
                  <a:cxnLst>
                    <a:cxn ang="0">
                      <a:pos x="78" y="20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0" y="26"/>
                    </a:cxn>
                    <a:cxn ang="0">
                      <a:pos x="78" y="20"/>
                    </a:cxn>
                  </a:cxnLst>
                  <a:rect l="0" t="0" r="r" b="b"/>
                  <a:pathLst>
                    <a:path w="78" h="26">
                      <a:moveTo>
                        <a:pt x="78" y="20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0" y="26"/>
                      </a:lnTo>
                      <a:lnTo>
                        <a:pt x="78" y="20"/>
                      </a:lnTo>
                      <a:close/>
                    </a:path>
                  </a:pathLst>
                </a:custGeom>
                <a:solidFill>
                  <a:srgbClr val="008859"/>
                </a:solidFill>
                <a:ln w="0">
                  <a:solidFill>
                    <a:srgbClr val="00885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94" name="Freeform 3262"/>
                <p:cNvSpPr>
                  <a:spLocks/>
                </p:cNvSpPr>
                <p:nvPr/>
              </p:nvSpPr>
              <p:spPr bwMode="auto">
                <a:xfrm>
                  <a:off x="2822" y="2734"/>
                  <a:ext cx="78" cy="26"/>
                </a:xfrm>
                <a:custGeom>
                  <a:avLst/>
                  <a:gdLst/>
                  <a:ahLst/>
                  <a:cxnLst>
                    <a:cxn ang="0">
                      <a:pos x="78" y="20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0" y="26"/>
                    </a:cxn>
                    <a:cxn ang="0">
                      <a:pos x="78" y="20"/>
                    </a:cxn>
                  </a:cxnLst>
                  <a:rect l="0" t="0" r="r" b="b"/>
                  <a:pathLst>
                    <a:path w="78" h="26">
                      <a:moveTo>
                        <a:pt x="78" y="20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0" y="26"/>
                      </a:lnTo>
                      <a:lnTo>
                        <a:pt x="78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95" name="Freeform 3263"/>
                <p:cNvSpPr>
                  <a:spLocks/>
                </p:cNvSpPr>
                <p:nvPr/>
              </p:nvSpPr>
              <p:spPr bwMode="auto">
                <a:xfrm>
                  <a:off x="2804" y="2740"/>
                  <a:ext cx="78" cy="26"/>
                </a:xfrm>
                <a:custGeom>
                  <a:avLst/>
                  <a:gdLst/>
                  <a:ahLst/>
                  <a:cxnLst>
                    <a:cxn ang="0">
                      <a:pos x="78" y="20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60" y="26"/>
                    </a:cxn>
                    <a:cxn ang="0">
                      <a:pos x="78" y="20"/>
                    </a:cxn>
                  </a:cxnLst>
                  <a:rect l="0" t="0" r="r" b="b"/>
                  <a:pathLst>
                    <a:path w="78" h="26">
                      <a:moveTo>
                        <a:pt x="78" y="20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60" y="26"/>
                      </a:lnTo>
                      <a:lnTo>
                        <a:pt x="78" y="20"/>
                      </a:lnTo>
                      <a:close/>
                    </a:path>
                  </a:pathLst>
                </a:custGeom>
                <a:solidFill>
                  <a:srgbClr val="008857"/>
                </a:solidFill>
                <a:ln w="0">
                  <a:solidFill>
                    <a:srgbClr val="00885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96" name="Freeform 3264"/>
                <p:cNvSpPr>
                  <a:spLocks/>
                </p:cNvSpPr>
                <p:nvPr/>
              </p:nvSpPr>
              <p:spPr bwMode="auto">
                <a:xfrm>
                  <a:off x="2804" y="2740"/>
                  <a:ext cx="78" cy="26"/>
                </a:xfrm>
                <a:custGeom>
                  <a:avLst/>
                  <a:gdLst/>
                  <a:ahLst/>
                  <a:cxnLst>
                    <a:cxn ang="0">
                      <a:pos x="78" y="20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60" y="26"/>
                    </a:cxn>
                    <a:cxn ang="0">
                      <a:pos x="78" y="20"/>
                    </a:cxn>
                  </a:cxnLst>
                  <a:rect l="0" t="0" r="r" b="b"/>
                  <a:pathLst>
                    <a:path w="78" h="26">
                      <a:moveTo>
                        <a:pt x="78" y="20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60" y="26"/>
                      </a:lnTo>
                      <a:lnTo>
                        <a:pt x="78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97" name="Freeform 3265"/>
                <p:cNvSpPr>
                  <a:spLocks/>
                </p:cNvSpPr>
                <p:nvPr/>
              </p:nvSpPr>
              <p:spPr bwMode="auto">
                <a:xfrm>
                  <a:off x="2786" y="2744"/>
                  <a:ext cx="78" cy="28"/>
                </a:xfrm>
                <a:custGeom>
                  <a:avLst/>
                  <a:gdLst/>
                  <a:ahLst/>
                  <a:cxnLst>
                    <a:cxn ang="0">
                      <a:pos x="78" y="2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0" y="28"/>
                    </a:cxn>
                    <a:cxn ang="0">
                      <a:pos x="78" y="22"/>
                    </a:cxn>
                  </a:cxnLst>
                  <a:rect l="0" t="0" r="r" b="b"/>
                  <a:pathLst>
                    <a:path w="78" h="28">
                      <a:moveTo>
                        <a:pt x="78" y="2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0" y="28"/>
                      </a:lnTo>
                      <a:lnTo>
                        <a:pt x="78" y="22"/>
                      </a:lnTo>
                      <a:close/>
                    </a:path>
                  </a:pathLst>
                </a:custGeom>
                <a:solidFill>
                  <a:srgbClr val="008856"/>
                </a:solidFill>
                <a:ln w="0">
                  <a:solidFill>
                    <a:srgbClr val="00885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98" name="Freeform 3266"/>
                <p:cNvSpPr>
                  <a:spLocks/>
                </p:cNvSpPr>
                <p:nvPr/>
              </p:nvSpPr>
              <p:spPr bwMode="auto">
                <a:xfrm>
                  <a:off x="2786" y="2744"/>
                  <a:ext cx="78" cy="28"/>
                </a:xfrm>
                <a:custGeom>
                  <a:avLst/>
                  <a:gdLst/>
                  <a:ahLst/>
                  <a:cxnLst>
                    <a:cxn ang="0">
                      <a:pos x="78" y="2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0" y="28"/>
                    </a:cxn>
                    <a:cxn ang="0">
                      <a:pos x="78" y="22"/>
                    </a:cxn>
                  </a:cxnLst>
                  <a:rect l="0" t="0" r="r" b="b"/>
                  <a:pathLst>
                    <a:path w="78" h="28">
                      <a:moveTo>
                        <a:pt x="78" y="2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0" y="28"/>
                      </a:lnTo>
                      <a:lnTo>
                        <a:pt x="7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699" name="Freeform 3267"/>
                <p:cNvSpPr>
                  <a:spLocks/>
                </p:cNvSpPr>
                <p:nvPr/>
              </p:nvSpPr>
              <p:spPr bwMode="auto">
                <a:xfrm>
                  <a:off x="2768" y="2750"/>
                  <a:ext cx="78" cy="28"/>
                </a:xfrm>
                <a:custGeom>
                  <a:avLst/>
                  <a:gdLst/>
                  <a:ahLst/>
                  <a:cxnLst>
                    <a:cxn ang="0">
                      <a:pos x="78" y="2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0" y="28"/>
                    </a:cxn>
                    <a:cxn ang="0">
                      <a:pos x="78" y="22"/>
                    </a:cxn>
                  </a:cxnLst>
                  <a:rect l="0" t="0" r="r" b="b"/>
                  <a:pathLst>
                    <a:path w="78" h="28">
                      <a:moveTo>
                        <a:pt x="78" y="2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0" y="28"/>
                      </a:lnTo>
                      <a:lnTo>
                        <a:pt x="78" y="22"/>
                      </a:lnTo>
                      <a:close/>
                    </a:path>
                  </a:pathLst>
                </a:custGeom>
                <a:solidFill>
                  <a:srgbClr val="008854"/>
                </a:solidFill>
                <a:ln w="0">
                  <a:solidFill>
                    <a:srgbClr val="00885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00" name="Freeform 3268"/>
                <p:cNvSpPr>
                  <a:spLocks/>
                </p:cNvSpPr>
                <p:nvPr/>
              </p:nvSpPr>
              <p:spPr bwMode="auto">
                <a:xfrm>
                  <a:off x="2768" y="2750"/>
                  <a:ext cx="78" cy="28"/>
                </a:xfrm>
                <a:custGeom>
                  <a:avLst/>
                  <a:gdLst/>
                  <a:ahLst/>
                  <a:cxnLst>
                    <a:cxn ang="0">
                      <a:pos x="78" y="2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0" y="28"/>
                    </a:cxn>
                    <a:cxn ang="0">
                      <a:pos x="78" y="22"/>
                    </a:cxn>
                  </a:cxnLst>
                  <a:rect l="0" t="0" r="r" b="b"/>
                  <a:pathLst>
                    <a:path w="78" h="28">
                      <a:moveTo>
                        <a:pt x="78" y="2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0" y="28"/>
                      </a:lnTo>
                      <a:lnTo>
                        <a:pt x="7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01" name="Freeform 3269"/>
                <p:cNvSpPr>
                  <a:spLocks/>
                </p:cNvSpPr>
                <p:nvPr/>
              </p:nvSpPr>
              <p:spPr bwMode="auto">
                <a:xfrm>
                  <a:off x="2750" y="2756"/>
                  <a:ext cx="78" cy="28"/>
                </a:xfrm>
                <a:custGeom>
                  <a:avLst/>
                  <a:gdLst/>
                  <a:ahLst/>
                  <a:cxnLst>
                    <a:cxn ang="0">
                      <a:pos x="78" y="2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0" y="28"/>
                    </a:cxn>
                    <a:cxn ang="0">
                      <a:pos x="78" y="22"/>
                    </a:cxn>
                  </a:cxnLst>
                  <a:rect l="0" t="0" r="r" b="b"/>
                  <a:pathLst>
                    <a:path w="78" h="28">
                      <a:moveTo>
                        <a:pt x="78" y="2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0" y="28"/>
                      </a:lnTo>
                      <a:lnTo>
                        <a:pt x="78" y="22"/>
                      </a:lnTo>
                      <a:close/>
                    </a:path>
                  </a:pathLst>
                </a:custGeom>
                <a:solidFill>
                  <a:srgbClr val="008853"/>
                </a:solidFill>
                <a:ln w="0">
                  <a:solidFill>
                    <a:srgbClr val="00885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02" name="Freeform 3270"/>
                <p:cNvSpPr>
                  <a:spLocks/>
                </p:cNvSpPr>
                <p:nvPr/>
              </p:nvSpPr>
              <p:spPr bwMode="auto">
                <a:xfrm>
                  <a:off x="2750" y="2756"/>
                  <a:ext cx="78" cy="28"/>
                </a:xfrm>
                <a:custGeom>
                  <a:avLst/>
                  <a:gdLst/>
                  <a:ahLst/>
                  <a:cxnLst>
                    <a:cxn ang="0">
                      <a:pos x="78" y="2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0" y="28"/>
                    </a:cxn>
                    <a:cxn ang="0">
                      <a:pos x="78" y="22"/>
                    </a:cxn>
                  </a:cxnLst>
                  <a:rect l="0" t="0" r="r" b="b"/>
                  <a:pathLst>
                    <a:path w="78" h="28">
                      <a:moveTo>
                        <a:pt x="78" y="2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0" y="28"/>
                      </a:lnTo>
                      <a:lnTo>
                        <a:pt x="7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03" name="Freeform 3271"/>
                <p:cNvSpPr>
                  <a:spLocks/>
                </p:cNvSpPr>
                <p:nvPr/>
              </p:nvSpPr>
              <p:spPr bwMode="auto">
                <a:xfrm>
                  <a:off x="2732" y="2762"/>
                  <a:ext cx="78" cy="26"/>
                </a:xfrm>
                <a:custGeom>
                  <a:avLst/>
                  <a:gdLst/>
                  <a:ahLst/>
                  <a:cxnLst>
                    <a:cxn ang="0">
                      <a:pos x="78" y="2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0" y="26"/>
                    </a:cxn>
                    <a:cxn ang="0">
                      <a:pos x="78" y="22"/>
                    </a:cxn>
                  </a:cxnLst>
                  <a:rect l="0" t="0" r="r" b="b"/>
                  <a:pathLst>
                    <a:path w="78" h="26">
                      <a:moveTo>
                        <a:pt x="78" y="2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0" y="26"/>
                      </a:lnTo>
                      <a:lnTo>
                        <a:pt x="78" y="22"/>
                      </a:lnTo>
                      <a:close/>
                    </a:path>
                  </a:pathLst>
                </a:custGeom>
                <a:solidFill>
                  <a:srgbClr val="008752"/>
                </a:solidFill>
                <a:ln w="0">
                  <a:solidFill>
                    <a:srgbClr val="00875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04" name="Freeform 3272"/>
                <p:cNvSpPr>
                  <a:spLocks/>
                </p:cNvSpPr>
                <p:nvPr/>
              </p:nvSpPr>
              <p:spPr bwMode="auto">
                <a:xfrm>
                  <a:off x="2732" y="2762"/>
                  <a:ext cx="78" cy="26"/>
                </a:xfrm>
                <a:custGeom>
                  <a:avLst/>
                  <a:gdLst/>
                  <a:ahLst/>
                  <a:cxnLst>
                    <a:cxn ang="0">
                      <a:pos x="78" y="2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0" y="26"/>
                    </a:cxn>
                    <a:cxn ang="0">
                      <a:pos x="78" y="22"/>
                    </a:cxn>
                  </a:cxnLst>
                  <a:rect l="0" t="0" r="r" b="b"/>
                  <a:pathLst>
                    <a:path w="78" h="26">
                      <a:moveTo>
                        <a:pt x="78" y="2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0" y="26"/>
                      </a:lnTo>
                      <a:lnTo>
                        <a:pt x="7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05" name="Freeform 3273"/>
                <p:cNvSpPr>
                  <a:spLocks/>
                </p:cNvSpPr>
                <p:nvPr/>
              </p:nvSpPr>
              <p:spPr bwMode="auto">
                <a:xfrm>
                  <a:off x="2712" y="2768"/>
                  <a:ext cx="80" cy="26"/>
                </a:xfrm>
                <a:custGeom>
                  <a:avLst/>
                  <a:gdLst/>
                  <a:ahLst/>
                  <a:cxnLst>
                    <a:cxn ang="0">
                      <a:pos x="80" y="20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0" y="26"/>
                    </a:cxn>
                    <a:cxn ang="0">
                      <a:pos x="80" y="20"/>
                    </a:cxn>
                  </a:cxnLst>
                  <a:rect l="0" t="0" r="r" b="b"/>
                  <a:pathLst>
                    <a:path w="80" h="26">
                      <a:moveTo>
                        <a:pt x="80" y="20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0" y="26"/>
                      </a:lnTo>
                      <a:lnTo>
                        <a:pt x="80" y="20"/>
                      </a:lnTo>
                      <a:close/>
                    </a:path>
                  </a:pathLst>
                </a:custGeom>
                <a:solidFill>
                  <a:srgbClr val="008752"/>
                </a:solidFill>
                <a:ln w="0">
                  <a:solidFill>
                    <a:srgbClr val="00875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06" name="Freeform 3274"/>
                <p:cNvSpPr>
                  <a:spLocks/>
                </p:cNvSpPr>
                <p:nvPr/>
              </p:nvSpPr>
              <p:spPr bwMode="auto">
                <a:xfrm>
                  <a:off x="2712" y="2768"/>
                  <a:ext cx="80" cy="26"/>
                </a:xfrm>
                <a:custGeom>
                  <a:avLst/>
                  <a:gdLst/>
                  <a:ahLst/>
                  <a:cxnLst>
                    <a:cxn ang="0">
                      <a:pos x="80" y="20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0" y="26"/>
                    </a:cxn>
                    <a:cxn ang="0">
                      <a:pos x="80" y="20"/>
                    </a:cxn>
                  </a:cxnLst>
                  <a:rect l="0" t="0" r="r" b="b"/>
                  <a:pathLst>
                    <a:path w="80" h="26">
                      <a:moveTo>
                        <a:pt x="80" y="20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0" y="26"/>
                      </a:lnTo>
                      <a:lnTo>
                        <a:pt x="80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07" name="Freeform 3275"/>
                <p:cNvSpPr>
                  <a:spLocks/>
                </p:cNvSpPr>
                <p:nvPr/>
              </p:nvSpPr>
              <p:spPr bwMode="auto">
                <a:xfrm>
                  <a:off x="2694" y="2774"/>
                  <a:ext cx="78" cy="26"/>
                </a:xfrm>
                <a:custGeom>
                  <a:avLst/>
                  <a:gdLst/>
                  <a:ahLst/>
                  <a:cxnLst>
                    <a:cxn ang="0">
                      <a:pos x="78" y="20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60" y="26"/>
                    </a:cxn>
                    <a:cxn ang="0">
                      <a:pos x="78" y="20"/>
                    </a:cxn>
                  </a:cxnLst>
                  <a:rect l="0" t="0" r="r" b="b"/>
                  <a:pathLst>
                    <a:path w="78" h="26">
                      <a:moveTo>
                        <a:pt x="78" y="20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60" y="26"/>
                      </a:lnTo>
                      <a:lnTo>
                        <a:pt x="78" y="20"/>
                      </a:lnTo>
                      <a:close/>
                    </a:path>
                  </a:pathLst>
                </a:custGeom>
                <a:solidFill>
                  <a:srgbClr val="008652"/>
                </a:solidFill>
                <a:ln w="0">
                  <a:solidFill>
                    <a:srgbClr val="00865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08" name="Freeform 3276"/>
                <p:cNvSpPr>
                  <a:spLocks/>
                </p:cNvSpPr>
                <p:nvPr/>
              </p:nvSpPr>
              <p:spPr bwMode="auto">
                <a:xfrm>
                  <a:off x="2694" y="2774"/>
                  <a:ext cx="78" cy="26"/>
                </a:xfrm>
                <a:custGeom>
                  <a:avLst/>
                  <a:gdLst/>
                  <a:ahLst/>
                  <a:cxnLst>
                    <a:cxn ang="0">
                      <a:pos x="78" y="20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60" y="26"/>
                    </a:cxn>
                    <a:cxn ang="0">
                      <a:pos x="78" y="20"/>
                    </a:cxn>
                  </a:cxnLst>
                  <a:rect l="0" t="0" r="r" b="b"/>
                  <a:pathLst>
                    <a:path w="78" h="26">
                      <a:moveTo>
                        <a:pt x="78" y="20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60" y="26"/>
                      </a:lnTo>
                      <a:lnTo>
                        <a:pt x="78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09" name="Freeform 3277"/>
                <p:cNvSpPr>
                  <a:spLocks/>
                </p:cNvSpPr>
                <p:nvPr/>
              </p:nvSpPr>
              <p:spPr bwMode="auto">
                <a:xfrm>
                  <a:off x="2674" y="2778"/>
                  <a:ext cx="80" cy="28"/>
                </a:xfrm>
                <a:custGeom>
                  <a:avLst/>
                  <a:gdLst/>
                  <a:ahLst/>
                  <a:cxnLst>
                    <a:cxn ang="0">
                      <a:pos x="80" y="22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0" y="28"/>
                    </a:cxn>
                    <a:cxn ang="0">
                      <a:pos x="80" y="22"/>
                    </a:cxn>
                  </a:cxnLst>
                  <a:rect l="0" t="0" r="r" b="b"/>
                  <a:pathLst>
                    <a:path w="80" h="28">
                      <a:moveTo>
                        <a:pt x="80" y="22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0" y="28"/>
                      </a:lnTo>
                      <a:lnTo>
                        <a:pt x="80" y="22"/>
                      </a:lnTo>
                      <a:close/>
                    </a:path>
                  </a:pathLst>
                </a:custGeom>
                <a:solidFill>
                  <a:srgbClr val="008652"/>
                </a:solidFill>
                <a:ln w="0">
                  <a:solidFill>
                    <a:srgbClr val="00865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10" name="Freeform 3278"/>
                <p:cNvSpPr>
                  <a:spLocks/>
                </p:cNvSpPr>
                <p:nvPr/>
              </p:nvSpPr>
              <p:spPr bwMode="auto">
                <a:xfrm>
                  <a:off x="2674" y="2778"/>
                  <a:ext cx="80" cy="28"/>
                </a:xfrm>
                <a:custGeom>
                  <a:avLst/>
                  <a:gdLst/>
                  <a:ahLst/>
                  <a:cxnLst>
                    <a:cxn ang="0">
                      <a:pos x="80" y="22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0" y="28"/>
                    </a:cxn>
                    <a:cxn ang="0">
                      <a:pos x="80" y="22"/>
                    </a:cxn>
                  </a:cxnLst>
                  <a:rect l="0" t="0" r="r" b="b"/>
                  <a:pathLst>
                    <a:path w="80" h="28">
                      <a:moveTo>
                        <a:pt x="80" y="22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0" y="28"/>
                      </a:lnTo>
                      <a:lnTo>
                        <a:pt x="80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11" name="Freeform 3279"/>
                <p:cNvSpPr>
                  <a:spLocks/>
                </p:cNvSpPr>
                <p:nvPr/>
              </p:nvSpPr>
              <p:spPr bwMode="auto">
                <a:xfrm>
                  <a:off x="2656" y="2784"/>
                  <a:ext cx="78" cy="28"/>
                </a:xfrm>
                <a:custGeom>
                  <a:avLst/>
                  <a:gdLst/>
                  <a:ahLst/>
                  <a:cxnLst>
                    <a:cxn ang="0">
                      <a:pos x="78" y="2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0" y="28"/>
                    </a:cxn>
                    <a:cxn ang="0">
                      <a:pos x="78" y="22"/>
                    </a:cxn>
                  </a:cxnLst>
                  <a:rect l="0" t="0" r="r" b="b"/>
                  <a:pathLst>
                    <a:path w="78" h="28">
                      <a:moveTo>
                        <a:pt x="78" y="2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0" y="28"/>
                      </a:lnTo>
                      <a:lnTo>
                        <a:pt x="78" y="22"/>
                      </a:lnTo>
                      <a:close/>
                    </a:path>
                  </a:pathLst>
                </a:custGeom>
                <a:solidFill>
                  <a:srgbClr val="008553"/>
                </a:solidFill>
                <a:ln w="0">
                  <a:solidFill>
                    <a:srgbClr val="00855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12" name="Freeform 3280"/>
                <p:cNvSpPr>
                  <a:spLocks/>
                </p:cNvSpPr>
                <p:nvPr/>
              </p:nvSpPr>
              <p:spPr bwMode="auto">
                <a:xfrm>
                  <a:off x="2656" y="2784"/>
                  <a:ext cx="78" cy="28"/>
                </a:xfrm>
                <a:custGeom>
                  <a:avLst/>
                  <a:gdLst/>
                  <a:ahLst/>
                  <a:cxnLst>
                    <a:cxn ang="0">
                      <a:pos x="78" y="2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0" y="28"/>
                    </a:cxn>
                    <a:cxn ang="0">
                      <a:pos x="78" y="22"/>
                    </a:cxn>
                  </a:cxnLst>
                  <a:rect l="0" t="0" r="r" b="b"/>
                  <a:pathLst>
                    <a:path w="78" h="28">
                      <a:moveTo>
                        <a:pt x="78" y="2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0" y="28"/>
                      </a:lnTo>
                      <a:lnTo>
                        <a:pt x="7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13" name="Freeform 3281"/>
                <p:cNvSpPr>
                  <a:spLocks/>
                </p:cNvSpPr>
                <p:nvPr/>
              </p:nvSpPr>
              <p:spPr bwMode="auto">
                <a:xfrm>
                  <a:off x="2636" y="2790"/>
                  <a:ext cx="80" cy="28"/>
                </a:xfrm>
                <a:custGeom>
                  <a:avLst/>
                  <a:gdLst/>
                  <a:ahLst/>
                  <a:cxnLst>
                    <a:cxn ang="0">
                      <a:pos x="80" y="22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0" y="28"/>
                    </a:cxn>
                    <a:cxn ang="0">
                      <a:pos x="80" y="22"/>
                    </a:cxn>
                  </a:cxnLst>
                  <a:rect l="0" t="0" r="r" b="b"/>
                  <a:pathLst>
                    <a:path w="80" h="28">
                      <a:moveTo>
                        <a:pt x="80" y="22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0" y="28"/>
                      </a:lnTo>
                      <a:lnTo>
                        <a:pt x="80" y="22"/>
                      </a:lnTo>
                      <a:close/>
                    </a:path>
                  </a:pathLst>
                </a:custGeom>
                <a:solidFill>
                  <a:srgbClr val="008455"/>
                </a:solidFill>
                <a:ln w="0">
                  <a:solidFill>
                    <a:srgbClr val="00845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14" name="Freeform 3282"/>
                <p:cNvSpPr>
                  <a:spLocks/>
                </p:cNvSpPr>
                <p:nvPr/>
              </p:nvSpPr>
              <p:spPr bwMode="auto">
                <a:xfrm>
                  <a:off x="2636" y="2790"/>
                  <a:ext cx="80" cy="28"/>
                </a:xfrm>
                <a:custGeom>
                  <a:avLst/>
                  <a:gdLst/>
                  <a:ahLst/>
                  <a:cxnLst>
                    <a:cxn ang="0">
                      <a:pos x="80" y="22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0" y="28"/>
                    </a:cxn>
                    <a:cxn ang="0">
                      <a:pos x="80" y="22"/>
                    </a:cxn>
                  </a:cxnLst>
                  <a:rect l="0" t="0" r="r" b="b"/>
                  <a:pathLst>
                    <a:path w="80" h="28">
                      <a:moveTo>
                        <a:pt x="80" y="22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0" y="28"/>
                      </a:lnTo>
                      <a:lnTo>
                        <a:pt x="80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15" name="Freeform 3283"/>
                <p:cNvSpPr>
                  <a:spLocks/>
                </p:cNvSpPr>
                <p:nvPr/>
              </p:nvSpPr>
              <p:spPr bwMode="auto">
                <a:xfrm>
                  <a:off x="2616" y="2796"/>
                  <a:ext cx="80" cy="28"/>
                </a:xfrm>
                <a:custGeom>
                  <a:avLst/>
                  <a:gdLst/>
                  <a:ahLst/>
                  <a:cxnLst>
                    <a:cxn ang="0">
                      <a:pos x="80" y="22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60" y="28"/>
                    </a:cxn>
                    <a:cxn ang="0">
                      <a:pos x="80" y="22"/>
                    </a:cxn>
                  </a:cxnLst>
                  <a:rect l="0" t="0" r="r" b="b"/>
                  <a:pathLst>
                    <a:path w="80" h="28">
                      <a:moveTo>
                        <a:pt x="80" y="22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60" y="28"/>
                      </a:lnTo>
                      <a:lnTo>
                        <a:pt x="80" y="22"/>
                      </a:lnTo>
                      <a:close/>
                    </a:path>
                  </a:pathLst>
                </a:custGeom>
                <a:solidFill>
                  <a:srgbClr val="008357"/>
                </a:solidFill>
                <a:ln w="0">
                  <a:solidFill>
                    <a:srgbClr val="00835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16" name="Freeform 3284"/>
                <p:cNvSpPr>
                  <a:spLocks/>
                </p:cNvSpPr>
                <p:nvPr/>
              </p:nvSpPr>
              <p:spPr bwMode="auto">
                <a:xfrm>
                  <a:off x="2616" y="2796"/>
                  <a:ext cx="80" cy="28"/>
                </a:xfrm>
                <a:custGeom>
                  <a:avLst/>
                  <a:gdLst/>
                  <a:ahLst/>
                  <a:cxnLst>
                    <a:cxn ang="0">
                      <a:pos x="80" y="22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60" y="28"/>
                    </a:cxn>
                    <a:cxn ang="0">
                      <a:pos x="80" y="22"/>
                    </a:cxn>
                  </a:cxnLst>
                  <a:rect l="0" t="0" r="r" b="b"/>
                  <a:pathLst>
                    <a:path w="80" h="28">
                      <a:moveTo>
                        <a:pt x="80" y="22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60" y="28"/>
                      </a:lnTo>
                      <a:lnTo>
                        <a:pt x="80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17" name="Freeform 3285"/>
                <p:cNvSpPr>
                  <a:spLocks/>
                </p:cNvSpPr>
                <p:nvPr/>
              </p:nvSpPr>
              <p:spPr bwMode="auto">
                <a:xfrm>
                  <a:off x="2596" y="2804"/>
                  <a:ext cx="80" cy="28"/>
                </a:xfrm>
                <a:custGeom>
                  <a:avLst/>
                  <a:gdLst/>
                  <a:ahLst/>
                  <a:cxnLst>
                    <a:cxn ang="0">
                      <a:pos x="80" y="20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0" y="28"/>
                    </a:cxn>
                    <a:cxn ang="0">
                      <a:pos x="80" y="20"/>
                    </a:cxn>
                  </a:cxnLst>
                  <a:rect l="0" t="0" r="r" b="b"/>
                  <a:pathLst>
                    <a:path w="80" h="28">
                      <a:moveTo>
                        <a:pt x="80" y="20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0" y="28"/>
                      </a:lnTo>
                      <a:lnTo>
                        <a:pt x="80" y="20"/>
                      </a:lnTo>
                      <a:close/>
                    </a:path>
                  </a:pathLst>
                </a:custGeom>
                <a:solidFill>
                  <a:srgbClr val="008259"/>
                </a:solidFill>
                <a:ln w="0">
                  <a:solidFill>
                    <a:srgbClr val="00825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18" name="Freeform 3286"/>
                <p:cNvSpPr>
                  <a:spLocks/>
                </p:cNvSpPr>
                <p:nvPr/>
              </p:nvSpPr>
              <p:spPr bwMode="auto">
                <a:xfrm>
                  <a:off x="2596" y="2804"/>
                  <a:ext cx="80" cy="28"/>
                </a:xfrm>
                <a:custGeom>
                  <a:avLst/>
                  <a:gdLst/>
                  <a:ahLst/>
                  <a:cxnLst>
                    <a:cxn ang="0">
                      <a:pos x="80" y="20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0" y="28"/>
                    </a:cxn>
                    <a:cxn ang="0">
                      <a:pos x="80" y="20"/>
                    </a:cxn>
                  </a:cxnLst>
                  <a:rect l="0" t="0" r="r" b="b"/>
                  <a:pathLst>
                    <a:path w="80" h="28">
                      <a:moveTo>
                        <a:pt x="80" y="20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0" y="28"/>
                      </a:lnTo>
                      <a:lnTo>
                        <a:pt x="80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22" name="Group 3287"/>
              <p:cNvGrpSpPr>
                <a:grpSpLocks/>
              </p:cNvGrpSpPr>
              <p:nvPr/>
            </p:nvGrpSpPr>
            <p:grpSpPr bwMode="auto">
              <a:xfrm>
                <a:off x="2028" y="2926"/>
                <a:ext cx="1174" cy="412"/>
                <a:chOff x="2048" y="2682"/>
                <a:chExt cx="1174" cy="412"/>
              </a:xfrm>
            </p:grpSpPr>
            <p:sp>
              <p:nvSpPr>
                <p:cNvPr id="149720" name="Freeform 3288"/>
                <p:cNvSpPr>
                  <a:spLocks/>
                </p:cNvSpPr>
                <p:nvPr/>
              </p:nvSpPr>
              <p:spPr bwMode="auto">
                <a:xfrm>
                  <a:off x="2576" y="2810"/>
                  <a:ext cx="80" cy="28"/>
                </a:xfrm>
                <a:custGeom>
                  <a:avLst/>
                  <a:gdLst/>
                  <a:ahLst/>
                  <a:cxnLst>
                    <a:cxn ang="0">
                      <a:pos x="80" y="22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60" y="28"/>
                    </a:cxn>
                    <a:cxn ang="0">
                      <a:pos x="80" y="22"/>
                    </a:cxn>
                  </a:cxnLst>
                  <a:rect l="0" t="0" r="r" b="b"/>
                  <a:pathLst>
                    <a:path w="80" h="28">
                      <a:moveTo>
                        <a:pt x="80" y="22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60" y="28"/>
                      </a:lnTo>
                      <a:lnTo>
                        <a:pt x="80" y="22"/>
                      </a:lnTo>
                      <a:close/>
                    </a:path>
                  </a:pathLst>
                </a:custGeom>
                <a:solidFill>
                  <a:srgbClr val="00815C"/>
                </a:solidFill>
                <a:ln w="0">
                  <a:solidFill>
                    <a:srgbClr val="00815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21" name="Freeform 3289"/>
                <p:cNvSpPr>
                  <a:spLocks/>
                </p:cNvSpPr>
                <p:nvPr/>
              </p:nvSpPr>
              <p:spPr bwMode="auto">
                <a:xfrm>
                  <a:off x="2576" y="2810"/>
                  <a:ext cx="80" cy="28"/>
                </a:xfrm>
                <a:custGeom>
                  <a:avLst/>
                  <a:gdLst/>
                  <a:ahLst/>
                  <a:cxnLst>
                    <a:cxn ang="0">
                      <a:pos x="80" y="22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60" y="28"/>
                    </a:cxn>
                    <a:cxn ang="0">
                      <a:pos x="80" y="22"/>
                    </a:cxn>
                  </a:cxnLst>
                  <a:rect l="0" t="0" r="r" b="b"/>
                  <a:pathLst>
                    <a:path w="80" h="28">
                      <a:moveTo>
                        <a:pt x="80" y="22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60" y="28"/>
                      </a:lnTo>
                      <a:lnTo>
                        <a:pt x="80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22" name="Freeform 3290"/>
                <p:cNvSpPr>
                  <a:spLocks/>
                </p:cNvSpPr>
                <p:nvPr/>
              </p:nvSpPr>
              <p:spPr bwMode="auto">
                <a:xfrm>
                  <a:off x="2556" y="2818"/>
                  <a:ext cx="80" cy="28"/>
                </a:xfrm>
                <a:custGeom>
                  <a:avLst/>
                  <a:gdLst/>
                  <a:ahLst/>
                  <a:cxnLst>
                    <a:cxn ang="0">
                      <a:pos x="80" y="20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0" y="28"/>
                    </a:cxn>
                    <a:cxn ang="0">
                      <a:pos x="80" y="20"/>
                    </a:cxn>
                  </a:cxnLst>
                  <a:rect l="0" t="0" r="r" b="b"/>
                  <a:pathLst>
                    <a:path w="80" h="28">
                      <a:moveTo>
                        <a:pt x="80" y="20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0" y="28"/>
                      </a:lnTo>
                      <a:lnTo>
                        <a:pt x="80" y="20"/>
                      </a:lnTo>
                      <a:close/>
                    </a:path>
                  </a:pathLst>
                </a:custGeom>
                <a:solidFill>
                  <a:srgbClr val="007F60"/>
                </a:solidFill>
                <a:ln w="0">
                  <a:solidFill>
                    <a:srgbClr val="007F6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23" name="Freeform 3291"/>
                <p:cNvSpPr>
                  <a:spLocks/>
                </p:cNvSpPr>
                <p:nvPr/>
              </p:nvSpPr>
              <p:spPr bwMode="auto">
                <a:xfrm>
                  <a:off x="2556" y="2818"/>
                  <a:ext cx="80" cy="28"/>
                </a:xfrm>
                <a:custGeom>
                  <a:avLst/>
                  <a:gdLst/>
                  <a:ahLst/>
                  <a:cxnLst>
                    <a:cxn ang="0">
                      <a:pos x="80" y="20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0" y="28"/>
                    </a:cxn>
                    <a:cxn ang="0">
                      <a:pos x="80" y="20"/>
                    </a:cxn>
                  </a:cxnLst>
                  <a:rect l="0" t="0" r="r" b="b"/>
                  <a:pathLst>
                    <a:path w="80" h="28">
                      <a:moveTo>
                        <a:pt x="80" y="20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0" y="28"/>
                      </a:lnTo>
                      <a:lnTo>
                        <a:pt x="80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24" name="Freeform 3292"/>
                <p:cNvSpPr>
                  <a:spLocks/>
                </p:cNvSpPr>
                <p:nvPr/>
              </p:nvSpPr>
              <p:spPr bwMode="auto">
                <a:xfrm>
                  <a:off x="2536" y="2824"/>
                  <a:ext cx="80" cy="30"/>
                </a:xfrm>
                <a:custGeom>
                  <a:avLst/>
                  <a:gdLst/>
                  <a:ahLst/>
                  <a:cxnLst>
                    <a:cxn ang="0">
                      <a:pos x="80" y="22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58" y="30"/>
                    </a:cxn>
                    <a:cxn ang="0">
                      <a:pos x="80" y="22"/>
                    </a:cxn>
                  </a:cxnLst>
                  <a:rect l="0" t="0" r="r" b="b"/>
                  <a:pathLst>
                    <a:path w="80" h="30">
                      <a:moveTo>
                        <a:pt x="80" y="22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58" y="30"/>
                      </a:lnTo>
                      <a:lnTo>
                        <a:pt x="80" y="22"/>
                      </a:lnTo>
                      <a:close/>
                    </a:path>
                  </a:pathLst>
                </a:custGeom>
                <a:solidFill>
                  <a:srgbClr val="007E64"/>
                </a:solidFill>
                <a:ln w="0">
                  <a:solidFill>
                    <a:srgbClr val="007E6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25" name="Freeform 3293"/>
                <p:cNvSpPr>
                  <a:spLocks/>
                </p:cNvSpPr>
                <p:nvPr/>
              </p:nvSpPr>
              <p:spPr bwMode="auto">
                <a:xfrm>
                  <a:off x="2536" y="2824"/>
                  <a:ext cx="80" cy="30"/>
                </a:xfrm>
                <a:custGeom>
                  <a:avLst/>
                  <a:gdLst/>
                  <a:ahLst/>
                  <a:cxnLst>
                    <a:cxn ang="0">
                      <a:pos x="80" y="22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58" y="30"/>
                    </a:cxn>
                    <a:cxn ang="0">
                      <a:pos x="80" y="22"/>
                    </a:cxn>
                  </a:cxnLst>
                  <a:rect l="0" t="0" r="r" b="b"/>
                  <a:pathLst>
                    <a:path w="80" h="30">
                      <a:moveTo>
                        <a:pt x="80" y="22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58" y="30"/>
                      </a:lnTo>
                      <a:lnTo>
                        <a:pt x="80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26" name="Freeform 3294"/>
                <p:cNvSpPr>
                  <a:spLocks/>
                </p:cNvSpPr>
                <p:nvPr/>
              </p:nvSpPr>
              <p:spPr bwMode="auto">
                <a:xfrm>
                  <a:off x="2514" y="2832"/>
                  <a:ext cx="80" cy="32"/>
                </a:xfrm>
                <a:custGeom>
                  <a:avLst/>
                  <a:gdLst/>
                  <a:ahLst/>
                  <a:cxnLst>
                    <a:cxn ang="0">
                      <a:pos x="80" y="22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60" y="32"/>
                    </a:cxn>
                    <a:cxn ang="0">
                      <a:pos x="80" y="22"/>
                    </a:cxn>
                  </a:cxnLst>
                  <a:rect l="0" t="0" r="r" b="b"/>
                  <a:pathLst>
                    <a:path w="80" h="32">
                      <a:moveTo>
                        <a:pt x="80" y="22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60" y="32"/>
                      </a:lnTo>
                      <a:lnTo>
                        <a:pt x="80" y="22"/>
                      </a:lnTo>
                      <a:close/>
                    </a:path>
                  </a:pathLst>
                </a:custGeom>
                <a:solidFill>
                  <a:srgbClr val="007D68"/>
                </a:solidFill>
                <a:ln w="0">
                  <a:solidFill>
                    <a:srgbClr val="007D6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27" name="Freeform 3295"/>
                <p:cNvSpPr>
                  <a:spLocks/>
                </p:cNvSpPr>
                <p:nvPr/>
              </p:nvSpPr>
              <p:spPr bwMode="auto">
                <a:xfrm>
                  <a:off x="2514" y="2832"/>
                  <a:ext cx="80" cy="32"/>
                </a:xfrm>
                <a:custGeom>
                  <a:avLst/>
                  <a:gdLst/>
                  <a:ahLst/>
                  <a:cxnLst>
                    <a:cxn ang="0">
                      <a:pos x="80" y="22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60" y="32"/>
                    </a:cxn>
                    <a:cxn ang="0">
                      <a:pos x="80" y="22"/>
                    </a:cxn>
                  </a:cxnLst>
                  <a:rect l="0" t="0" r="r" b="b"/>
                  <a:pathLst>
                    <a:path w="80" h="32">
                      <a:moveTo>
                        <a:pt x="80" y="22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60" y="32"/>
                      </a:lnTo>
                      <a:lnTo>
                        <a:pt x="80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28" name="Freeform 3296"/>
                <p:cNvSpPr>
                  <a:spLocks/>
                </p:cNvSpPr>
                <p:nvPr/>
              </p:nvSpPr>
              <p:spPr bwMode="auto">
                <a:xfrm>
                  <a:off x="2494" y="2840"/>
                  <a:ext cx="80" cy="32"/>
                </a:xfrm>
                <a:custGeom>
                  <a:avLst/>
                  <a:gdLst/>
                  <a:ahLst/>
                  <a:cxnLst>
                    <a:cxn ang="0">
                      <a:pos x="80" y="24"/>
                    </a:cxn>
                    <a:cxn ang="0">
                      <a:pos x="20" y="0"/>
                    </a:cxn>
                    <a:cxn ang="0">
                      <a:pos x="0" y="10"/>
                    </a:cxn>
                    <a:cxn ang="0">
                      <a:pos x="58" y="32"/>
                    </a:cxn>
                    <a:cxn ang="0">
                      <a:pos x="80" y="24"/>
                    </a:cxn>
                  </a:cxnLst>
                  <a:rect l="0" t="0" r="r" b="b"/>
                  <a:pathLst>
                    <a:path w="80" h="32">
                      <a:moveTo>
                        <a:pt x="80" y="24"/>
                      </a:move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58" y="32"/>
                      </a:lnTo>
                      <a:lnTo>
                        <a:pt x="80" y="24"/>
                      </a:lnTo>
                      <a:close/>
                    </a:path>
                  </a:pathLst>
                </a:custGeom>
                <a:solidFill>
                  <a:srgbClr val="007C6C"/>
                </a:solidFill>
                <a:ln w="0">
                  <a:solidFill>
                    <a:srgbClr val="007C6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29" name="Freeform 3297"/>
                <p:cNvSpPr>
                  <a:spLocks/>
                </p:cNvSpPr>
                <p:nvPr/>
              </p:nvSpPr>
              <p:spPr bwMode="auto">
                <a:xfrm>
                  <a:off x="2494" y="2840"/>
                  <a:ext cx="80" cy="32"/>
                </a:xfrm>
                <a:custGeom>
                  <a:avLst/>
                  <a:gdLst/>
                  <a:ahLst/>
                  <a:cxnLst>
                    <a:cxn ang="0">
                      <a:pos x="80" y="24"/>
                    </a:cxn>
                    <a:cxn ang="0">
                      <a:pos x="20" y="0"/>
                    </a:cxn>
                    <a:cxn ang="0">
                      <a:pos x="0" y="10"/>
                    </a:cxn>
                    <a:cxn ang="0">
                      <a:pos x="58" y="32"/>
                    </a:cxn>
                    <a:cxn ang="0">
                      <a:pos x="80" y="24"/>
                    </a:cxn>
                  </a:cxnLst>
                  <a:rect l="0" t="0" r="r" b="b"/>
                  <a:pathLst>
                    <a:path w="80" h="32">
                      <a:moveTo>
                        <a:pt x="80" y="24"/>
                      </a:move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58" y="32"/>
                      </a:lnTo>
                      <a:lnTo>
                        <a:pt x="80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30" name="Freeform 3298"/>
                <p:cNvSpPr>
                  <a:spLocks/>
                </p:cNvSpPr>
                <p:nvPr/>
              </p:nvSpPr>
              <p:spPr bwMode="auto">
                <a:xfrm>
                  <a:off x="2472" y="2850"/>
                  <a:ext cx="80" cy="32"/>
                </a:xfrm>
                <a:custGeom>
                  <a:avLst/>
                  <a:gdLst/>
                  <a:ahLst/>
                  <a:cxnLst>
                    <a:cxn ang="0">
                      <a:pos x="80" y="22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60" y="32"/>
                    </a:cxn>
                    <a:cxn ang="0">
                      <a:pos x="80" y="22"/>
                    </a:cxn>
                  </a:cxnLst>
                  <a:rect l="0" t="0" r="r" b="b"/>
                  <a:pathLst>
                    <a:path w="80" h="32">
                      <a:moveTo>
                        <a:pt x="80" y="22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60" y="32"/>
                      </a:lnTo>
                      <a:lnTo>
                        <a:pt x="80" y="22"/>
                      </a:lnTo>
                      <a:close/>
                    </a:path>
                  </a:pathLst>
                </a:custGeom>
                <a:solidFill>
                  <a:srgbClr val="007B70"/>
                </a:solidFill>
                <a:ln w="0">
                  <a:solidFill>
                    <a:srgbClr val="007B7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31" name="Freeform 3299"/>
                <p:cNvSpPr>
                  <a:spLocks/>
                </p:cNvSpPr>
                <p:nvPr/>
              </p:nvSpPr>
              <p:spPr bwMode="auto">
                <a:xfrm>
                  <a:off x="2472" y="2850"/>
                  <a:ext cx="80" cy="32"/>
                </a:xfrm>
                <a:custGeom>
                  <a:avLst/>
                  <a:gdLst/>
                  <a:ahLst/>
                  <a:cxnLst>
                    <a:cxn ang="0">
                      <a:pos x="80" y="22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60" y="32"/>
                    </a:cxn>
                    <a:cxn ang="0">
                      <a:pos x="80" y="22"/>
                    </a:cxn>
                  </a:cxnLst>
                  <a:rect l="0" t="0" r="r" b="b"/>
                  <a:pathLst>
                    <a:path w="80" h="32">
                      <a:moveTo>
                        <a:pt x="80" y="22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60" y="32"/>
                      </a:lnTo>
                      <a:lnTo>
                        <a:pt x="80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32" name="Freeform 3300"/>
                <p:cNvSpPr>
                  <a:spLocks/>
                </p:cNvSpPr>
                <p:nvPr/>
              </p:nvSpPr>
              <p:spPr bwMode="auto">
                <a:xfrm>
                  <a:off x="2452" y="2860"/>
                  <a:ext cx="80" cy="32"/>
                </a:xfrm>
                <a:custGeom>
                  <a:avLst/>
                  <a:gdLst/>
                  <a:ahLst/>
                  <a:cxnLst>
                    <a:cxn ang="0">
                      <a:pos x="80" y="22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58" y="32"/>
                    </a:cxn>
                    <a:cxn ang="0">
                      <a:pos x="80" y="22"/>
                    </a:cxn>
                  </a:cxnLst>
                  <a:rect l="0" t="0" r="r" b="b"/>
                  <a:pathLst>
                    <a:path w="80" h="32">
                      <a:moveTo>
                        <a:pt x="80" y="22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58" y="32"/>
                      </a:lnTo>
                      <a:lnTo>
                        <a:pt x="80" y="22"/>
                      </a:lnTo>
                      <a:close/>
                    </a:path>
                  </a:pathLst>
                </a:custGeom>
                <a:solidFill>
                  <a:srgbClr val="007A74"/>
                </a:solidFill>
                <a:ln w="0">
                  <a:solidFill>
                    <a:srgbClr val="007A7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33" name="Freeform 3301"/>
                <p:cNvSpPr>
                  <a:spLocks/>
                </p:cNvSpPr>
                <p:nvPr/>
              </p:nvSpPr>
              <p:spPr bwMode="auto">
                <a:xfrm>
                  <a:off x="2452" y="2860"/>
                  <a:ext cx="80" cy="32"/>
                </a:xfrm>
                <a:custGeom>
                  <a:avLst/>
                  <a:gdLst/>
                  <a:ahLst/>
                  <a:cxnLst>
                    <a:cxn ang="0">
                      <a:pos x="80" y="22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58" y="32"/>
                    </a:cxn>
                    <a:cxn ang="0">
                      <a:pos x="80" y="22"/>
                    </a:cxn>
                  </a:cxnLst>
                  <a:rect l="0" t="0" r="r" b="b"/>
                  <a:pathLst>
                    <a:path w="80" h="32">
                      <a:moveTo>
                        <a:pt x="80" y="22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58" y="32"/>
                      </a:lnTo>
                      <a:lnTo>
                        <a:pt x="80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34" name="Freeform 3302"/>
                <p:cNvSpPr>
                  <a:spLocks/>
                </p:cNvSpPr>
                <p:nvPr/>
              </p:nvSpPr>
              <p:spPr bwMode="auto">
                <a:xfrm>
                  <a:off x="2430" y="2868"/>
                  <a:ext cx="80" cy="36"/>
                </a:xfrm>
                <a:custGeom>
                  <a:avLst/>
                  <a:gdLst/>
                  <a:ahLst/>
                  <a:cxnLst>
                    <a:cxn ang="0">
                      <a:pos x="80" y="24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58" y="36"/>
                    </a:cxn>
                    <a:cxn ang="0">
                      <a:pos x="80" y="24"/>
                    </a:cxn>
                  </a:cxnLst>
                  <a:rect l="0" t="0" r="r" b="b"/>
                  <a:pathLst>
                    <a:path w="80" h="36">
                      <a:moveTo>
                        <a:pt x="80" y="24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58" y="36"/>
                      </a:lnTo>
                      <a:lnTo>
                        <a:pt x="80" y="24"/>
                      </a:lnTo>
                      <a:close/>
                    </a:path>
                  </a:pathLst>
                </a:custGeom>
                <a:solidFill>
                  <a:srgbClr val="007978"/>
                </a:solidFill>
                <a:ln w="0">
                  <a:solidFill>
                    <a:srgbClr val="00797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35" name="Freeform 3303"/>
                <p:cNvSpPr>
                  <a:spLocks/>
                </p:cNvSpPr>
                <p:nvPr/>
              </p:nvSpPr>
              <p:spPr bwMode="auto">
                <a:xfrm>
                  <a:off x="2430" y="2868"/>
                  <a:ext cx="80" cy="36"/>
                </a:xfrm>
                <a:custGeom>
                  <a:avLst/>
                  <a:gdLst/>
                  <a:ahLst/>
                  <a:cxnLst>
                    <a:cxn ang="0">
                      <a:pos x="80" y="24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58" y="36"/>
                    </a:cxn>
                    <a:cxn ang="0">
                      <a:pos x="80" y="24"/>
                    </a:cxn>
                  </a:cxnLst>
                  <a:rect l="0" t="0" r="r" b="b"/>
                  <a:pathLst>
                    <a:path w="80" h="36">
                      <a:moveTo>
                        <a:pt x="80" y="24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58" y="36"/>
                      </a:lnTo>
                      <a:lnTo>
                        <a:pt x="80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36" name="Freeform 3304"/>
                <p:cNvSpPr>
                  <a:spLocks/>
                </p:cNvSpPr>
                <p:nvPr/>
              </p:nvSpPr>
              <p:spPr bwMode="auto">
                <a:xfrm>
                  <a:off x="2408" y="2880"/>
                  <a:ext cx="80" cy="36"/>
                </a:xfrm>
                <a:custGeom>
                  <a:avLst/>
                  <a:gdLst/>
                  <a:ahLst/>
                  <a:cxnLst>
                    <a:cxn ang="0">
                      <a:pos x="80" y="24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58" y="36"/>
                    </a:cxn>
                    <a:cxn ang="0">
                      <a:pos x="80" y="24"/>
                    </a:cxn>
                  </a:cxnLst>
                  <a:rect l="0" t="0" r="r" b="b"/>
                  <a:pathLst>
                    <a:path w="80" h="36">
                      <a:moveTo>
                        <a:pt x="80" y="24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58" y="36"/>
                      </a:lnTo>
                      <a:lnTo>
                        <a:pt x="80" y="24"/>
                      </a:lnTo>
                      <a:close/>
                    </a:path>
                  </a:pathLst>
                </a:custGeom>
                <a:solidFill>
                  <a:srgbClr val="00797A"/>
                </a:solidFill>
                <a:ln w="0">
                  <a:solidFill>
                    <a:srgbClr val="00797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37" name="Freeform 3305"/>
                <p:cNvSpPr>
                  <a:spLocks/>
                </p:cNvSpPr>
                <p:nvPr/>
              </p:nvSpPr>
              <p:spPr bwMode="auto">
                <a:xfrm>
                  <a:off x="2408" y="2880"/>
                  <a:ext cx="80" cy="36"/>
                </a:xfrm>
                <a:custGeom>
                  <a:avLst/>
                  <a:gdLst/>
                  <a:ahLst/>
                  <a:cxnLst>
                    <a:cxn ang="0">
                      <a:pos x="80" y="24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58" y="36"/>
                    </a:cxn>
                    <a:cxn ang="0">
                      <a:pos x="80" y="24"/>
                    </a:cxn>
                  </a:cxnLst>
                  <a:rect l="0" t="0" r="r" b="b"/>
                  <a:pathLst>
                    <a:path w="80" h="36">
                      <a:moveTo>
                        <a:pt x="80" y="24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58" y="36"/>
                      </a:lnTo>
                      <a:lnTo>
                        <a:pt x="80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38" name="Freeform 3306"/>
                <p:cNvSpPr>
                  <a:spLocks/>
                </p:cNvSpPr>
                <p:nvPr/>
              </p:nvSpPr>
              <p:spPr bwMode="auto">
                <a:xfrm>
                  <a:off x="2386" y="2890"/>
                  <a:ext cx="80" cy="38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58" y="38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8">
                      <a:moveTo>
                        <a:pt x="80" y="26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58" y="38"/>
                      </a:lnTo>
                      <a:lnTo>
                        <a:pt x="80" y="26"/>
                      </a:lnTo>
                      <a:close/>
                    </a:path>
                  </a:pathLst>
                </a:custGeom>
                <a:solidFill>
                  <a:srgbClr val="00797D"/>
                </a:solidFill>
                <a:ln w="0">
                  <a:solidFill>
                    <a:srgbClr val="00797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39" name="Freeform 3307"/>
                <p:cNvSpPr>
                  <a:spLocks/>
                </p:cNvSpPr>
                <p:nvPr/>
              </p:nvSpPr>
              <p:spPr bwMode="auto">
                <a:xfrm>
                  <a:off x="2386" y="2890"/>
                  <a:ext cx="80" cy="38"/>
                </a:xfrm>
                <a:custGeom>
                  <a:avLst/>
                  <a:gdLst/>
                  <a:ahLst/>
                  <a:cxnLst>
                    <a:cxn ang="0">
                      <a:pos x="80" y="26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58" y="38"/>
                    </a:cxn>
                    <a:cxn ang="0">
                      <a:pos x="80" y="26"/>
                    </a:cxn>
                  </a:cxnLst>
                  <a:rect l="0" t="0" r="r" b="b"/>
                  <a:pathLst>
                    <a:path w="80" h="38">
                      <a:moveTo>
                        <a:pt x="80" y="26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58" y="38"/>
                      </a:lnTo>
                      <a:lnTo>
                        <a:pt x="80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40" name="Freeform 3308"/>
                <p:cNvSpPr>
                  <a:spLocks/>
                </p:cNvSpPr>
                <p:nvPr/>
              </p:nvSpPr>
              <p:spPr bwMode="auto">
                <a:xfrm>
                  <a:off x="2364" y="2900"/>
                  <a:ext cx="80" cy="40"/>
                </a:xfrm>
                <a:custGeom>
                  <a:avLst/>
                  <a:gdLst/>
                  <a:ahLst/>
                  <a:cxnLst>
                    <a:cxn ang="0">
                      <a:pos x="80" y="28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58" y="40"/>
                    </a:cxn>
                    <a:cxn ang="0">
                      <a:pos x="80" y="28"/>
                    </a:cxn>
                  </a:cxnLst>
                  <a:rect l="0" t="0" r="r" b="b"/>
                  <a:pathLst>
                    <a:path w="80" h="40">
                      <a:moveTo>
                        <a:pt x="80" y="28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58" y="40"/>
                      </a:lnTo>
                      <a:lnTo>
                        <a:pt x="80" y="28"/>
                      </a:lnTo>
                      <a:close/>
                    </a:path>
                  </a:pathLst>
                </a:custGeom>
                <a:solidFill>
                  <a:srgbClr val="007A7E"/>
                </a:solidFill>
                <a:ln w="0">
                  <a:solidFill>
                    <a:srgbClr val="007A7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41" name="Freeform 3309"/>
                <p:cNvSpPr>
                  <a:spLocks/>
                </p:cNvSpPr>
                <p:nvPr/>
              </p:nvSpPr>
              <p:spPr bwMode="auto">
                <a:xfrm>
                  <a:off x="2364" y="2900"/>
                  <a:ext cx="80" cy="40"/>
                </a:xfrm>
                <a:custGeom>
                  <a:avLst/>
                  <a:gdLst/>
                  <a:ahLst/>
                  <a:cxnLst>
                    <a:cxn ang="0">
                      <a:pos x="80" y="28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58" y="40"/>
                    </a:cxn>
                    <a:cxn ang="0">
                      <a:pos x="80" y="28"/>
                    </a:cxn>
                  </a:cxnLst>
                  <a:rect l="0" t="0" r="r" b="b"/>
                  <a:pathLst>
                    <a:path w="80" h="40">
                      <a:moveTo>
                        <a:pt x="80" y="28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58" y="40"/>
                      </a:lnTo>
                      <a:lnTo>
                        <a:pt x="80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42" name="Freeform 3310"/>
                <p:cNvSpPr>
                  <a:spLocks/>
                </p:cNvSpPr>
                <p:nvPr/>
              </p:nvSpPr>
              <p:spPr bwMode="auto">
                <a:xfrm>
                  <a:off x="2342" y="2912"/>
                  <a:ext cx="80" cy="40"/>
                </a:xfrm>
                <a:custGeom>
                  <a:avLst/>
                  <a:gdLst/>
                  <a:ahLst/>
                  <a:cxnLst>
                    <a:cxn ang="0">
                      <a:pos x="80" y="28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58" y="40"/>
                    </a:cxn>
                    <a:cxn ang="0">
                      <a:pos x="80" y="28"/>
                    </a:cxn>
                  </a:cxnLst>
                  <a:rect l="0" t="0" r="r" b="b"/>
                  <a:pathLst>
                    <a:path w="80" h="40">
                      <a:moveTo>
                        <a:pt x="80" y="28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58" y="40"/>
                      </a:lnTo>
                      <a:lnTo>
                        <a:pt x="80" y="28"/>
                      </a:lnTo>
                      <a:close/>
                    </a:path>
                  </a:pathLst>
                </a:custGeom>
                <a:solidFill>
                  <a:srgbClr val="007B7E"/>
                </a:solidFill>
                <a:ln w="0">
                  <a:solidFill>
                    <a:srgbClr val="007B7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43" name="Freeform 3311"/>
                <p:cNvSpPr>
                  <a:spLocks/>
                </p:cNvSpPr>
                <p:nvPr/>
              </p:nvSpPr>
              <p:spPr bwMode="auto">
                <a:xfrm>
                  <a:off x="2342" y="2912"/>
                  <a:ext cx="80" cy="40"/>
                </a:xfrm>
                <a:custGeom>
                  <a:avLst/>
                  <a:gdLst/>
                  <a:ahLst/>
                  <a:cxnLst>
                    <a:cxn ang="0">
                      <a:pos x="80" y="28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58" y="40"/>
                    </a:cxn>
                    <a:cxn ang="0">
                      <a:pos x="80" y="28"/>
                    </a:cxn>
                  </a:cxnLst>
                  <a:rect l="0" t="0" r="r" b="b"/>
                  <a:pathLst>
                    <a:path w="80" h="40">
                      <a:moveTo>
                        <a:pt x="80" y="28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58" y="40"/>
                      </a:lnTo>
                      <a:lnTo>
                        <a:pt x="80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44" name="Freeform 3312"/>
                <p:cNvSpPr>
                  <a:spLocks/>
                </p:cNvSpPr>
                <p:nvPr/>
              </p:nvSpPr>
              <p:spPr bwMode="auto">
                <a:xfrm>
                  <a:off x="2318" y="2922"/>
                  <a:ext cx="82" cy="42"/>
                </a:xfrm>
                <a:custGeom>
                  <a:avLst/>
                  <a:gdLst/>
                  <a:ahLst/>
                  <a:cxnLst>
                    <a:cxn ang="0">
                      <a:pos x="82" y="30"/>
                    </a:cxn>
                    <a:cxn ang="0">
                      <a:pos x="24" y="0"/>
                    </a:cxn>
                    <a:cxn ang="0">
                      <a:pos x="0" y="12"/>
                    </a:cxn>
                    <a:cxn ang="0">
                      <a:pos x="60" y="42"/>
                    </a:cxn>
                    <a:cxn ang="0">
                      <a:pos x="82" y="30"/>
                    </a:cxn>
                  </a:cxnLst>
                  <a:rect l="0" t="0" r="r" b="b"/>
                  <a:pathLst>
                    <a:path w="82" h="42">
                      <a:moveTo>
                        <a:pt x="82" y="30"/>
                      </a:move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60" y="42"/>
                      </a:lnTo>
                      <a:lnTo>
                        <a:pt x="82" y="30"/>
                      </a:lnTo>
                      <a:close/>
                    </a:path>
                  </a:pathLst>
                </a:custGeom>
                <a:solidFill>
                  <a:srgbClr val="007D7D"/>
                </a:solidFill>
                <a:ln w="0">
                  <a:solidFill>
                    <a:srgbClr val="007D7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45" name="Freeform 3313"/>
                <p:cNvSpPr>
                  <a:spLocks/>
                </p:cNvSpPr>
                <p:nvPr/>
              </p:nvSpPr>
              <p:spPr bwMode="auto">
                <a:xfrm>
                  <a:off x="2318" y="2922"/>
                  <a:ext cx="82" cy="42"/>
                </a:xfrm>
                <a:custGeom>
                  <a:avLst/>
                  <a:gdLst/>
                  <a:ahLst/>
                  <a:cxnLst>
                    <a:cxn ang="0">
                      <a:pos x="82" y="30"/>
                    </a:cxn>
                    <a:cxn ang="0">
                      <a:pos x="24" y="0"/>
                    </a:cxn>
                    <a:cxn ang="0">
                      <a:pos x="0" y="12"/>
                    </a:cxn>
                    <a:cxn ang="0">
                      <a:pos x="60" y="42"/>
                    </a:cxn>
                    <a:cxn ang="0">
                      <a:pos x="82" y="30"/>
                    </a:cxn>
                  </a:cxnLst>
                  <a:rect l="0" t="0" r="r" b="b"/>
                  <a:pathLst>
                    <a:path w="82" h="42">
                      <a:moveTo>
                        <a:pt x="82" y="30"/>
                      </a:move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60" y="42"/>
                      </a:lnTo>
                      <a:lnTo>
                        <a:pt x="82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46" name="Freeform 3314"/>
                <p:cNvSpPr>
                  <a:spLocks/>
                </p:cNvSpPr>
                <p:nvPr/>
              </p:nvSpPr>
              <p:spPr bwMode="auto">
                <a:xfrm>
                  <a:off x="2296" y="2934"/>
                  <a:ext cx="82" cy="42"/>
                </a:xfrm>
                <a:custGeom>
                  <a:avLst/>
                  <a:gdLst/>
                  <a:ahLst/>
                  <a:cxnLst>
                    <a:cxn ang="0">
                      <a:pos x="82" y="30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58" y="42"/>
                    </a:cxn>
                    <a:cxn ang="0">
                      <a:pos x="82" y="30"/>
                    </a:cxn>
                  </a:cxnLst>
                  <a:rect l="0" t="0" r="r" b="b"/>
                  <a:pathLst>
                    <a:path w="82" h="42">
                      <a:moveTo>
                        <a:pt x="82" y="30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58" y="42"/>
                      </a:lnTo>
                      <a:lnTo>
                        <a:pt x="82" y="30"/>
                      </a:lnTo>
                      <a:close/>
                    </a:path>
                  </a:pathLst>
                </a:custGeom>
                <a:solidFill>
                  <a:srgbClr val="00807A"/>
                </a:solidFill>
                <a:ln w="0">
                  <a:solidFill>
                    <a:srgbClr val="00807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47" name="Freeform 3315"/>
                <p:cNvSpPr>
                  <a:spLocks/>
                </p:cNvSpPr>
                <p:nvPr/>
              </p:nvSpPr>
              <p:spPr bwMode="auto">
                <a:xfrm>
                  <a:off x="2296" y="2934"/>
                  <a:ext cx="82" cy="42"/>
                </a:xfrm>
                <a:custGeom>
                  <a:avLst/>
                  <a:gdLst/>
                  <a:ahLst/>
                  <a:cxnLst>
                    <a:cxn ang="0">
                      <a:pos x="82" y="30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58" y="42"/>
                    </a:cxn>
                    <a:cxn ang="0">
                      <a:pos x="82" y="30"/>
                    </a:cxn>
                  </a:cxnLst>
                  <a:rect l="0" t="0" r="r" b="b"/>
                  <a:pathLst>
                    <a:path w="82" h="42">
                      <a:moveTo>
                        <a:pt x="82" y="30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58" y="42"/>
                      </a:lnTo>
                      <a:lnTo>
                        <a:pt x="82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48" name="Freeform 3316"/>
                <p:cNvSpPr>
                  <a:spLocks/>
                </p:cNvSpPr>
                <p:nvPr/>
              </p:nvSpPr>
              <p:spPr bwMode="auto">
                <a:xfrm>
                  <a:off x="2272" y="2944"/>
                  <a:ext cx="82" cy="42"/>
                </a:xfrm>
                <a:custGeom>
                  <a:avLst/>
                  <a:gdLst/>
                  <a:ahLst/>
                  <a:cxnLst>
                    <a:cxn ang="0">
                      <a:pos x="82" y="32"/>
                    </a:cxn>
                    <a:cxn ang="0">
                      <a:pos x="24" y="0"/>
                    </a:cxn>
                    <a:cxn ang="0">
                      <a:pos x="0" y="12"/>
                    </a:cxn>
                    <a:cxn ang="0">
                      <a:pos x="60" y="42"/>
                    </a:cxn>
                    <a:cxn ang="0">
                      <a:pos x="82" y="32"/>
                    </a:cxn>
                  </a:cxnLst>
                  <a:rect l="0" t="0" r="r" b="b"/>
                  <a:pathLst>
                    <a:path w="82" h="42">
                      <a:moveTo>
                        <a:pt x="82" y="32"/>
                      </a:move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60" y="42"/>
                      </a:lnTo>
                      <a:lnTo>
                        <a:pt x="82" y="32"/>
                      </a:lnTo>
                      <a:close/>
                    </a:path>
                  </a:pathLst>
                </a:custGeom>
                <a:solidFill>
                  <a:srgbClr val="008375"/>
                </a:solidFill>
                <a:ln w="0">
                  <a:solidFill>
                    <a:srgbClr val="00837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49" name="Freeform 3317"/>
                <p:cNvSpPr>
                  <a:spLocks/>
                </p:cNvSpPr>
                <p:nvPr/>
              </p:nvSpPr>
              <p:spPr bwMode="auto">
                <a:xfrm>
                  <a:off x="2272" y="2944"/>
                  <a:ext cx="82" cy="42"/>
                </a:xfrm>
                <a:custGeom>
                  <a:avLst/>
                  <a:gdLst/>
                  <a:ahLst/>
                  <a:cxnLst>
                    <a:cxn ang="0">
                      <a:pos x="82" y="32"/>
                    </a:cxn>
                    <a:cxn ang="0">
                      <a:pos x="24" y="0"/>
                    </a:cxn>
                    <a:cxn ang="0">
                      <a:pos x="0" y="12"/>
                    </a:cxn>
                    <a:cxn ang="0">
                      <a:pos x="60" y="42"/>
                    </a:cxn>
                    <a:cxn ang="0">
                      <a:pos x="82" y="32"/>
                    </a:cxn>
                  </a:cxnLst>
                  <a:rect l="0" t="0" r="r" b="b"/>
                  <a:pathLst>
                    <a:path w="82" h="42">
                      <a:moveTo>
                        <a:pt x="82" y="32"/>
                      </a:move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60" y="42"/>
                      </a:lnTo>
                      <a:lnTo>
                        <a:pt x="82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50" name="Freeform 3318"/>
                <p:cNvSpPr>
                  <a:spLocks/>
                </p:cNvSpPr>
                <p:nvPr/>
              </p:nvSpPr>
              <p:spPr bwMode="auto">
                <a:xfrm>
                  <a:off x="2250" y="2956"/>
                  <a:ext cx="82" cy="42"/>
                </a:xfrm>
                <a:custGeom>
                  <a:avLst/>
                  <a:gdLst/>
                  <a:ahLst/>
                  <a:cxnLst>
                    <a:cxn ang="0">
                      <a:pos x="82" y="30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58" y="42"/>
                    </a:cxn>
                    <a:cxn ang="0">
                      <a:pos x="82" y="30"/>
                    </a:cxn>
                  </a:cxnLst>
                  <a:rect l="0" t="0" r="r" b="b"/>
                  <a:pathLst>
                    <a:path w="82" h="42">
                      <a:moveTo>
                        <a:pt x="82" y="30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58" y="42"/>
                      </a:lnTo>
                      <a:lnTo>
                        <a:pt x="82" y="30"/>
                      </a:lnTo>
                      <a:close/>
                    </a:path>
                  </a:pathLst>
                </a:custGeom>
                <a:solidFill>
                  <a:srgbClr val="00876E"/>
                </a:solidFill>
                <a:ln w="0">
                  <a:solidFill>
                    <a:srgbClr val="00876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51" name="Freeform 3319"/>
                <p:cNvSpPr>
                  <a:spLocks/>
                </p:cNvSpPr>
                <p:nvPr/>
              </p:nvSpPr>
              <p:spPr bwMode="auto">
                <a:xfrm>
                  <a:off x="2250" y="2956"/>
                  <a:ext cx="82" cy="42"/>
                </a:xfrm>
                <a:custGeom>
                  <a:avLst/>
                  <a:gdLst/>
                  <a:ahLst/>
                  <a:cxnLst>
                    <a:cxn ang="0">
                      <a:pos x="82" y="30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58" y="42"/>
                    </a:cxn>
                    <a:cxn ang="0">
                      <a:pos x="82" y="30"/>
                    </a:cxn>
                  </a:cxnLst>
                  <a:rect l="0" t="0" r="r" b="b"/>
                  <a:pathLst>
                    <a:path w="82" h="42">
                      <a:moveTo>
                        <a:pt x="82" y="30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58" y="42"/>
                      </a:lnTo>
                      <a:lnTo>
                        <a:pt x="82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52" name="Freeform 3320"/>
                <p:cNvSpPr>
                  <a:spLocks/>
                </p:cNvSpPr>
                <p:nvPr/>
              </p:nvSpPr>
              <p:spPr bwMode="auto">
                <a:xfrm>
                  <a:off x="2226" y="2964"/>
                  <a:ext cx="82" cy="42"/>
                </a:xfrm>
                <a:custGeom>
                  <a:avLst/>
                  <a:gdLst/>
                  <a:ahLst/>
                  <a:cxnLst>
                    <a:cxn ang="0">
                      <a:pos x="82" y="34"/>
                    </a:cxn>
                    <a:cxn ang="0">
                      <a:pos x="24" y="0"/>
                    </a:cxn>
                    <a:cxn ang="0">
                      <a:pos x="0" y="10"/>
                    </a:cxn>
                    <a:cxn ang="0">
                      <a:pos x="58" y="42"/>
                    </a:cxn>
                    <a:cxn ang="0">
                      <a:pos x="82" y="34"/>
                    </a:cxn>
                  </a:cxnLst>
                  <a:rect l="0" t="0" r="r" b="b"/>
                  <a:pathLst>
                    <a:path w="82" h="42">
                      <a:moveTo>
                        <a:pt x="82" y="34"/>
                      </a:move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58" y="42"/>
                      </a:lnTo>
                      <a:lnTo>
                        <a:pt x="82" y="34"/>
                      </a:lnTo>
                      <a:close/>
                    </a:path>
                  </a:pathLst>
                </a:custGeom>
                <a:solidFill>
                  <a:srgbClr val="008B65"/>
                </a:solidFill>
                <a:ln w="0">
                  <a:solidFill>
                    <a:srgbClr val="008B6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53" name="Freeform 3321"/>
                <p:cNvSpPr>
                  <a:spLocks/>
                </p:cNvSpPr>
                <p:nvPr/>
              </p:nvSpPr>
              <p:spPr bwMode="auto">
                <a:xfrm>
                  <a:off x="2226" y="2964"/>
                  <a:ext cx="82" cy="42"/>
                </a:xfrm>
                <a:custGeom>
                  <a:avLst/>
                  <a:gdLst/>
                  <a:ahLst/>
                  <a:cxnLst>
                    <a:cxn ang="0">
                      <a:pos x="82" y="34"/>
                    </a:cxn>
                    <a:cxn ang="0">
                      <a:pos x="24" y="0"/>
                    </a:cxn>
                    <a:cxn ang="0">
                      <a:pos x="0" y="10"/>
                    </a:cxn>
                    <a:cxn ang="0">
                      <a:pos x="58" y="42"/>
                    </a:cxn>
                    <a:cxn ang="0">
                      <a:pos x="82" y="34"/>
                    </a:cxn>
                  </a:cxnLst>
                  <a:rect l="0" t="0" r="r" b="b"/>
                  <a:pathLst>
                    <a:path w="82" h="42">
                      <a:moveTo>
                        <a:pt x="82" y="34"/>
                      </a:move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58" y="42"/>
                      </a:lnTo>
                      <a:lnTo>
                        <a:pt x="82" y="3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54" name="Freeform 3322"/>
                <p:cNvSpPr>
                  <a:spLocks/>
                </p:cNvSpPr>
                <p:nvPr/>
              </p:nvSpPr>
              <p:spPr bwMode="auto">
                <a:xfrm>
                  <a:off x="2202" y="2974"/>
                  <a:ext cx="82" cy="40"/>
                </a:xfrm>
                <a:custGeom>
                  <a:avLst/>
                  <a:gdLst/>
                  <a:ahLst/>
                  <a:cxnLst>
                    <a:cxn ang="0">
                      <a:pos x="82" y="32"/>
                    </a:cxn>
                    <a:cxn ang="0">
                      <a:pos x="24" y="0"/>
                    </a:cxn>
                    <a:cxn ang="0">
                      <a:pos x="0" y="8"/>
                    </a:cxn>
                    <a:cxn ang="0">
                      <a:pos x="58" y="40"/>
                    </a:cxn>
                    <a:cxn ang="0">
                      <a:pos x="82" y="32"/>
                    </a:cxn>
                  </a:cxnLst>
                  <a:rect l="0" t="0" r="r" b="b"/>
                  <a:pathLst>
                    <a:path w="82" h="40">
                      <a:moveTo>
                        <a:pt x="82" y="32"/>
                      </a:move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58" y="40"/>
                      </a:lnTo>
                      <a:lnTo>
                        <a:pt x="82" y="32"/>
                      </a:lnTo>
                      <a:close/>
                    </a:path>
                  </a:pathLst>
                </a:custGeom>
                <a:solidFill>
                  <a:srgbClr val="008F5B"/>
                </a:solidFill>
                <a:ln w="0">
                  <a:solidFill>
                    <a:srgbClr val="008F5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55" name="Freeform 3323"/>
                <p:cNvSpPr>
                  <a:spLocks/>
                </p:cNvSpPr>
                <p:nvPr/>
              </p:nvSpPr>
              <p:spPr bwMode="auto">
                <a:xfrm>
                  <a:off x="2202" y="2974"/>
                  <a:ext cx="82" cy="40"/>
                </a:xfrm>
                <a:custGeom>
                  <a:avLst/>
                  <a:gdLst/>
                  <a:ahLst/>
                  <a:cxnLst>
                    <a:cxn ang="0">
                      <a:pos x="82" y="32"/>
                    </a:cxn>
                    <a:cxn ang="0">
                      <a:pos x="24" y="0"/>
                    </a:cxn>
                    <a:cxn ang="0">
                      <a:pos x="0" y="8"/>
                    </a:cxn>
                    <a:cxn ang="0">
                      <a:pos x="58" y="40"/>
                    </a:cxn>
                    <a:cxn ang="0">
                      <a:pos x="82" y="32"/>
                    </a:cxn>
                  </a:cxnLst>
                  <a:rect l="0" t="0" r="r" b="b"/>
                  <a:pathLst>
                    <a:path w="82" h="40">
                      <a:moveTo>
                        <a:pt x="82" y="32"/>
                      </a:move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58" y="40"/>
                      </a:lnTo>
                      <a:lnTo>
                        <a:pt x="82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56" name="Freeform 3324"/>
                <p:cNvSpPr>
                  <a:spLocks/>
                </p:cNvSpPr>
                <p:nvPr/>
              </p:nvSpPr>
              <p:spPr bwMode="auto">
                <a:xfrm>
                  <a:off x="2176" y="2982"/>
                  <a:ext cx="84" cy="40"/>
                </a:xfrm>
                <a:custGeom>
                  <a:avLst/>
                  <a:gdLst/>
                  <a:ahLst/>
                  <a:cxnLst>
                    <a:cxn ang="0">
                      <a:pos x="84" y="32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58" y="40"/>
                    </a:cxn>
                    <a:cxn ang="0">
                      <a:pos x="84" y="32"/>
                    </a:cxn>
                  </a:cxnLst>
                  <a:rect l="0" t="0" r="r" b="b"/>
                  <a:pathLst>
                    <a:path w="84" h="40">
                      <a:moveTo>
                        <a:pt x="84" y="32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58" y="40"/>
                      </a:lnTo>
                      <a:lnTo>
                        <a:pt x="84" y="32"/>
                      </a:lnTo>
                      <a:close/>
                    </a:path>
                  </a:pathLst>
                </a:custGeom>
                <a:solidFill>
                  <a:srgbClr val="009154"/>
                </a:solidFill>
                <a:ln w="0">
                  <a:solidFill>
                    <a:srgbClr val="00915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57" name="Freeform 3325"/>
                <p:cNvSpPr>
                  <a:spLocks/>
                </p:cNvSpPr>
                <p:nvPr/>
              </p:nvSpPr>
              <p:spPr bwMode="auto">
                <a:xfrm>
                  <a:off x="2176" y="2982"/>
                  <a:ext cx="84" cy="40"/>
                </a:xfrm>
                <a:custGeom>
                  <a:avLst/>
                  <a:gdLst/>
                  <a:ahLst/>
                  <a:cxnLst>
                    <a:cxn ang="0">
                      <a:pos x="84" y="32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58" y="40"/>
                    </a:cxn>
                    <a:cxn ang="0">
                      <a:pos x="84" y="32"/>
                    </a:cxn>
                  </a:cxnLst>
                  <a:rect l="0" t="0" r="r" b="b"/>
                  <a:pathLst>
                    <a:path w="84" h="40">
                      <a:moveTo>
                        <a:pt x="84" y="32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58" y="40"/>
                      </a:lnTo>
                      <a:lnTo>
                        <a:pt x="84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58" name="Freeform 3326"/>
                <p:cNvSpPr>
                  <a:spLocks/>
                </p:cNvSpPr>
                <p:nvPr/>
              </p:nvSpPr>
              <p:spPr bwMode="auto">
                <a:xfrm>
                  <a:off x="2152" y="2988"/>
                  <a:ext cx="82" cy="40"/>
                </a:xfrm>
                <a:custGeom>
                  <a:avLst/>
                  <a:gdLst/>
                  <a:ahLst/>
                  <a:cxnLst>
                    <a:cxn ang="0">
                      <a:pos x="82" y="34"/>
                    </a:cxn>
                    <a:cxn ang="0">
                      <a:pos x="24" y="0"/>
                    </a:cxn>
                    <a:cxn ang="0">
                      <a:pos x="0" y="8"/>
                    </a:cxn>
                    <a:cxn ang="0">
                      <a:pos x="58" y="40"/>
                    </a:cxn>
                    <a:cxn ang="0">
                      <a:pos x="82" y="34"/>
                    </a:cxn>
                  </a:cxnLst>
                  <a:rect l="0" t="0" r="r" b="b"/>
                  <a:pathLst>
                    <a:path w="82" h="40">
                      <a:moveTo>
                        <a:pt x="82" y="34"/>
                      </a:move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58" y="40"/>
                      </a:lnTo>
                      <a:lnTo>
                        <a:pt x="82" y="34"/>
                      </a:lnTo>
                      <a:close/>
                    </a:path>
                  </a:pathLst>
                </a:custGeom>
                <a:solidFill>
                  <a:srgbClr val="00934C"/>
                </a:solidFill>
                <a:ln w="0">
                  <a:solidFill>
                    <a:srgbClr val="00934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59" name="Freeform 3327"/>
                <p:cNvSpPr>
                  <a:spLocks/>
                </p:cNvSpPr>
                <p:nvPr/>
              </p:nvSpPr>
              <p:spPr bwMode="auto">
                <a:xfrm>
                  <a:off x="2152" y="2988"/>
                  <a:ext cx="82" cy="40"/>
                </a:xfrm>
                <a:custGeom>
                  <a:avLst/>
                  <a:gdLst/>
                  <a:ahLst/>
                  <a:cxnLst>
                    <a:cxn ang="0">
                      <a:pos x="82" y="34"/>
                    </a:cxn>
                    <a:cxn ang="0">
                      <a:pos x="24" y="0"/>
                    </a:cxn>
                    <a:cxn ang="0">
                      <a:pos x="0" y="8"/>
                    </a:cxn>
                    <a:cxn ang="0">
                      <a:pos x="58" y="40"/>
                    </a:cxn>
                    <a:cxn ang="0">
                      <a:pos x="82" y="34"/>
                    </a:cxn>
                  </a:cxnLst>
                  <a:rect l="0" t="0" r="r" b="b"/>
                  <a:pathLst>
                    <a:path w="82" h="40">
                      <a:moveTo>
                        <a:pt x="82" y="34"/>
                      </a:move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58" y="40"/>
                      </a:lnTo>
                      <a:lnTo>
                        <a:pt x="82" y="3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60" name="Freeform 3328"/>
                <p:cNvSpPr>
                  <a:spLocks/>
                </p:cNvSpPr>
                <p:nvPr/>
              </p:nvSpPr>
              <p:spPr bwMode="auto">
                <a:xfrm>
                  <a:off x="2126" y="2996"/>
                  <a:ext cx="84" cy="38"/>
                </a:xfrm>
                <a:custGeom>
                  <a:avLst/>
                  <a:gdLst/>
                  <a:ahLst/>
                  <a:cxnLst>
                    <a:cxn ang="0">
                      <a:pos x="84" y="32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58" y="38"/>
                    </a:cxn>
                    <a:cxn ang="0">
                      <a:pos x="84" y="32"/>
                    </a:cxn>
                  </a:cxnLst>
                  <a:rect l="0" t="0" r="r" b="b"/>
                  <a:pathLst>
                    <a:path w="84" h="38">
                      <a:moveTo>
                        <a:pt x="84" y="32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58" y="38"/>
                      </a:lnTo>
                      <a:lnTo>
                        <a:pt x="84" y="32"/>
                      </a:lnTo>
                      <a:close/>
                    </a:path>
                  </a:pathLst>
                </a:custGeom>
                <a:solidFill>
                  <a:srgbClr val="00924B"/>
                </a:solidFill>
                <a:ln w="0">
                  <a:solidFill>
                    <a:srgbClr val="00924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61" name="Freeform 3329"/>
                <p:cNvSpPr>
                  <a:spLocks/>
                </p:cNvSpPr>
                <p:nvPr/>
              </p:nvSpPr>
              <p:spPr bwMode="auto">
                <a:xfrm>
                  <a:off x="2126" y="2996"/>
                  <a:ext cx="84" cy="38"/>
                </a:xfrm>
                <a:custGeom>
                  <a:avLst/>
                  <a:gdLst/>
                  <a:ahLst/>
                  <a:cxnLst>
                    <a:cxn ang="0">
                      <a:pos x="84" y="32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58" y="38"/>
                    </a:cxn>
                    <a:cxn ang="0">
                      <a:pos x="84" y="32"/>
                    </a:cxn>
                  </a:cxnLst>
                  <a:rect l="0" t="0" r="r" b="b"/>
                  <a:pathLst>
                    <a:path w="84" h="38">
                      <a:moveTo>
                        <a:pt x="84" y="32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58" y="38"/>
                      </a:lnTo>
                      <a:lnTo>
                        <a:pt x="84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62" name="Freeform 3330"/>
                <p:cNvSpPr>
                  <a:spLocks/>
                </p:cNvSpPr>
                <p:nvPr/>
              </p:nvSpPr>
              <p:spPr bwMode="auto">
                <a:xfrm>
                  <a:off x="2100" y="3002"/>
                  <a:ext cx="84" cy="40"/>
                </a:xfrm>
                <a:custGeom>
                  <a:avLst/>
                  <a:gdLst/>
                  <a:ahLst/>
                  <a:cxnLst>
                    <a:cxn ang="0">
                      <a:pos x="84" y="32"/>
                    </a:cxn>
                    <a:cxn ang="0">
                      <a:pos x="26" y="0"/>
                    </a:cxn>
                    <a:cxn ang="0">
                      <a:pos x="0" y="8"/>
                    </a:cxn>
                    <a:cxn ang="0">
                      <a:pos x="58" y="40"/>
                    </a:cxn>
                    <a:cxn ang="0">
                      <a:pos x="84" y="32"/>
                    </a:cxn>
                  </a:cxnLst>
                  <a:rect l="0" t="0" r="r" b="b"/>
                  <a:pathLst>
                    <a:path w="84" h="40">
                      <a:moveTo>
                        <a:pt x="84" y="32"/>
                      </a:moveTo>
                      <a:lnTo>
                        <a:pt x="26" y="0"/>
                      </a:lnTo>
                      <a:lnTo>
                        <a:pt x="0" y="8"/>
                      </a:lnTo>
                      <a:lnTo>
                        <a:pt x="58" y="40"/>
                      </a:lnTo>
                      <a:lnTo>
                        <a:pt x="84" y="32"/>
                      </a:lnTo>
                      <a:close/>
                    </a:path>
                  </a:pathLst>
                </a:custGeom>
                <a:solidFill>
                  <a:srgbClr val="008F50"/>
                </a:solidFill>
                <a:ln w="0">
                  <a:solidFill>
                    <a:srgbClr val="008F5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63" name="Freeform 3331"/>
                <p:cNvSpPr>
                  <a:spLocks/>
                </p:cNvSpPr>
                <p:nvPr/>
              </p:nvSpPr>
              <p:spPr bwMode="auto">
                <a:xfrm>
                  <a:off x="2100" y="3002"/>
                  <a:ext cx="84" cy="40"/>
                </a:xfrm>
                <a:custGeom>
                  <a:avLst/>
                  <a:gdLst/>
                  <a:ahLst/>
                  <a:cxnLst>
                    <a:cxn ang="0">
                      <a:pos x="84" y="32"/>
                    </a:cxn>
                    <a:cxn ang="0">
                      <a:pos x="26" y="0"/>
                    </a:cxn>
                    <a:cxn ang="0">
                      <a:pos x="0" y="8"/>
                    </a:cxn>
                    <a:cxn ang="0">
                      <a:pos x="58" y="40"/>
                    </a:cxn>
                    <a:cxn ang="0">
                      <a:pos x="84" y="32"/>
                    </a:cxn>
                  </a:cxnLst>
                  <a:rect l="0" t="0" r="r" b="b"/>
                  <a:pathLst>
                    <a:path w="84" h="40">
                      <a:moveTo>
                        <a:pt x="84" y="32"/>
                      </a:moveTo>
                      <a:lnTo>
                        <a:pt x="26" y="0"/>
                      </a:lnTo>
                      <a:lnTo>
                        <a:pt x="0" y="8"/>
                      </a:lnTo>
                      <a:lnTo>
                        <a:pt x="58" y="40"/>
                      </a:lnTo>
                      <a:lnTo>
                        <a:pt x="84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64" name="Freeform 3332"/>
                <p:cNvSpPr>
                  <a:spLocks/>
                </p:cNvSpPr>
                <p:nvPr/>
              </p:nvSpPr>
              <p:spPr bwMode="auto">
                <a:xfrm>
                  <a:off x="2074" y="3010"/>
                  <a:ext cx="84" cy="40"/>
                </a:xfrm>
                <a:custGeom>
                  <a:avLst/>
                  <a:gdLst/>
                  <a:ahLst/>
                  <a:cxnLst>
                    <a:cxn ang="0">
                      <a:pos x="84" y="32"/>
                    </a:cxn>
                    <a:cxn ang="0">
                      <a:pos x="26" y="0"/>
                    </a:cxn>
                    <a:cxn ang="0">
                      <a:pos x="0" y="8"/>
                    </a:cxn>
                    <a:cxn ang="0">
                      <a:pos x="58" y="40"/>
                    </a:cxn>
                    <a:cxn ang="0">
                      <a:pos x="84" y="32"/>
                    </a:cxn>
                  </a:cxnLst>
                  <a:rect l="0" t="0" r="r" b="b"/>
                  <a:pathLst>
                    <a:path w="84" h="40">
                      <a:moveTo>
                        <a:pt x="84" y="32"/>
                      </a:moveTo>
                      <a:lnTo>
                        <a:pt x="26" y="0"/>
                      </a:lnTo>
                      <a:lnTo>
                        <a:pt x="0" y="8"/>
                      </a:lnTo>
                      <a:lnTo>
                        <a:pt x="58" y="40"/>
                      </a:lnTo>
                      <a:lnTo>
                        <a:pt x="84" y="32"/>
                      </a:lnTo>
                      <a:close/>
                    </a:path>
                  </a:pathLst>
                </a:custGeom>
                <a:solidFill>
                  <a:srgbClr val="008B5A"/>
                </a:solidFill>
                <a:ln w="0">
                  <a:solidFill>
                    <a:srgbClr val="008B5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65" name="Freeform 3333"/>
                <p:cNvSpPr>
                  <a:spLocks/>
                </p:cNvSpPr>
                <p:nvPr/>
              </p:nvSpPr>
              <p:spPr bwMode="auto">
                <a:xfrm>
                  <a:off x="2074" y="3010"/>
                  <a:ext cx="84" cy="40"/>
                </a:xfrm>
                <a:custGeom>
                  <a:avLst/>
                  <a:gdLst/>
                  <a:ahLst/>
                  <a:cxnLst>
                    <a:cxn ang="0">
                      <a:pos x="84" y="32"/>
                    </a:cxn>
                    <a:cxn ang="0">
                      <a:pos x="26" y="0"/>
                    </a:cxn>
                    <a:cxn ang="0">
                      <a:pos x="0" y="8"/>
                    </a:cxn>
                    <a:cxn ang="0">
                      <a:pos x="58" y="40"/>
                    </a:cxn>
                    <a:cxn ang="0">
                      <a:pos x="84" y="32"/>
                    </a:cxn>
                  </a:cxnLst>
                  <a:rect l="0" t="0" r="r" b="b"/>
                  <a:pathLst>
                    <a:path w="84" h="40">
                      <a:moveTo>
                        <a:pt x="84" y="32"/>
                      </a:moveTo>
                      <a:lnTo>
                        <a:pt x="26" y="0"/>
                      </a:lnTo>
                      <a:lnTo>
                        <a:pt x="0" y="8"/>
                      </a:lnTo>
                      <a:lnTo>
                        <a:pt x="58" y="40"/>
                      </a:lnTo>
                      <a:lnTo>
                        <a:pt x="84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66" name="Freeform 3334"/>
                <p:cNvSpPr>
                  <a:spLocks/>
                </p:cNvSpPr>
                <p:nvPr/>
              </p:nvSpPr>
              <p:spPr bwMode="auto">
                <a:xfrm>
                  <a:off x="2048" y="3018"/>
                  <a:ext cx="84" cy="42"/>
                </a:xfrm>
                <a:custGeom>
                  <a:avLst/>
                  <a:gdLst/>
                  <a:ahLst/>
                  <a:cxnLst>
                    <a:cxn ang="0">
                      <a:pos x="84" y="32"/>
                    </a:cxn>
                    <a:cxn ang="0">
                      <a:pos x="26" y="0"/>
                    </a:cxn>
                    <a:cxn ang="0">
                      <a:pos x="0" y="10"/>
                    </a:cxn>
                    <a:cxn ang="0">
                      <a:pos x="58" y="42"/>
                    </a:cxn>
                    <a:cxn ang="0">
                      <a:pos x="84" y="32"/>
                    </a:cxn>
                  </a:cxnLst>
                  <a:rect l="0" t="0" r="r" b="b"/>
                  <a:pathLst>
                    <a:path w="84" h="42">
                      <a:moveTo>
                        <a:pt x="84" y="32"/>
                      </a:moveTo>
                      <a:lnTo>
                        <a:pt x="26" y="0"/>
                      </a:lnTo>
                      <a:lnTo>
                        <a:pt x="0" y="10"/>
                      </a:lnTo>
                      <a:lnTo>
                        <a:pt x="58" y="42"/>
                      </a:lnTo>
                      <a:lnTo>
                        <a:pt x="84" y="32"/>
                      </a:lnTo>
                      <a:close/>
                    </a:path>
                  </a:pathLst>
                </a:custGeom>
                <a:solidFill>
                  <a:srgbClr val="008567"/>
                </a:solidFill>
                <a:ln w="0">
                  <a:solidFill>
                    <a:srgbClr val="00856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67" name="Freeform 3335"/>
                <p:cNvSpPr>
                  <a:spLocks/>
                </p:cNvSpPr>
                <p:nvPr/>
              </p:nvSpPr>
              <p:spPr bwMode="auto">
                <a:xfrm>
                  <a:off x="2048" y="3018"/>
                  <a:ext cx="84" cy="42"/>
                </a:xfrm>
                <a:custGeom>
                  <a:avLst/>
                  <a:gdLst/>
                  <a:ahLst/>
                  <a:cxnLst>
                    <a:cxn ang="0">
                      <a:pos x="84" y="32"/>
                    </a:cxn>
                    <a:cxn ang="0">
                      <a:pos x="26" y="0"/>
                    </a:cxn>
                    <a:cxn ang="0">
                      <a:pos x="0" y="10"/>
                    </a:cxn>
                    <a:cxn ang="0">
                      <a:pos x="58" y="42"/>
                    </a:cxn>
                    <a:cxn ang="0">
                      <a:pos x="84" y="32"/>
                    </a:cxn>
                  </a:cxnLst>
                  <a:rect l="0" t="0" r="r" b="b"/>
                  <a:pathLst>
                    <a:path w="84" h="42">
                      <a:moveTo>
                        <a:pt x="84" y="32"/>
                      </a:moveTo>
                      <a:lnTo>
                        <a:pt x="26" y="0"/>
                      </a:lnTo>
                      <a:lnTo>
                        <a:pt x="0" y="10"/>
                      </a:lnTo>
                      <a:lnTo>
                        <a:pt x="58" y="42"/>
                      </a:lnTo>
                      <a:lnTo>
                        <a:pt x="84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68" name="Freeform 3336"/>
                <p:cNvSpPr>
                  <a:spLocks/>
                </p:cNvSpPr>
                <p:nvPr/>
              </p:nvSpPr>
              <p:spPr bwMode="auto">
                <a:xfrm>
                  <a:off x="3082" y="2682"/>
                  <a:ext cx="76" cy="26"/>
                </a:xfrm>
                <a:custGeom>
                  <a:avLst/>
                  <a:gdLst/>
                  <a:ahLst/>
                  <a:cxnLst>
                    <a:cxn ang="0">
                      <a:pos x="76" y="20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0" y="26"/>
                    </a:cxn>
                    <a:cxn ang="0">
                      <a:pos x="76" y="20"/>
                    </a:cxn>
                  </a:cxnLst>
                  <a:rect l="0" t="0" r="r" b="b"/>
                  <a:pathLst>
                    <a:path w="76" h="26">
                      <a:moveTo>
                        <a:pt x="76" y="20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0" y="26"/>
                      </a:lnTo>
                      <a:lnTo>
                        <a:pt x="76" y="20"/>
                      </a:lnTo>
                      <a:close/>
                    </a:path>
                  </a:pathLst>
                </a:custGeom>
                <a:solidFill>
                  <a:srgbClr val="008763"/>
                </a:solidFill>
                <a:ln w="0">
                  <a:solidFill>
                    <a:srgbClr val="00876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69" name="Freeform 3337"/>
                <p:cNvSpPr>
                  <a:spLocks/>
                </p:cNvSpPr>
                <p:nvPr/>
              </p:nvSpPr>
              <p:spPr bwMode="auto">
                <a:xfrm>
                  <a:off x="3082" y="2682"/>
                  <a:ext cx="76" cy="26"/>
                </a:xfrm>
                <a:custGeom>
                  <a:avLst/>
                  <a:gdLst/>
                  <a:ahLst/>
                  <a:cxnLst>
                    <a:cxn ang="0">
                      <a:pos x="76" y="20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0" y="26"/>
                    </a:cxn>
                    <a:cxn ang="0">
                      <a:pos x="76" y="20"/>
                    </a:cxn>
                  </a:cxnLst>
                  <a:rect l="0" t="0" r="r" b="b"/>
                  <a:pathLst>
                    <a:path w="76" h="26">
                      <a:moveTo>
                        <a:pt x="76" y="20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0" y="26"/>
                      </a:lnTo>
                      <a:lnTo>
                        <a:pt x="7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70" name="Freeform 3338"/>
                <p:cNvSpPr>
                  <a:spLocks/>
                </p:cNvSpPr>
                <p:nvPr/>
              </p:nvSpPr>
              <p:spPr bwMode="auto">
                <a:xfrm>
                  <a:off x="3066" y="2688"/>
                  <a:ext cx="76" cy="26"/>
                </a:xfrm>
                <a:custGeom>
                  <a:avLst/>
                  <a:gdLst/>
                  <a:ahLst/>
                  <a:cxnLst>
                    <a:cxn ang="0">
                      <a:pos x="76" y="20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2" y="26"/>
                    </a:cxn>
                    <a:cxn ang="0">
                      <a:pos x="76" y="20"/>
                    </a:cxn>
                  </a:cxnLst>
                  <a:rect l="0" t="0" r="r" b="b"/>
                  <a:pathLst>
                    <a:path w="76" h="26">
                      <a:moveTo>
                        <a:pt x="76" y="20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2" y="26"/>
                      </a:lnTo>
                      <a:lnTo>
                        <a:pt x="76" y="20"/>
                      </a:lnTo>
                      <a:close/>
                    </a:path>
                  </a:pathLst>
                </a:custGeom>
                <a:solidFill>
                  <a:srgbClr val="008763"/>
                </a:solidFill>
                <a:ln w="0">
                  <a:solidFill>
                    <a:srgbClr val="00876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71" name="Freeform 3339"/>
                <p:cNvSpPr>
                  <a:spLocks/>
                </p:cNvSpPr>
                <p:nvPr/>
              </p:nvSpPr>
              <p:spPr bwMode="auto">
                <a:xfrm>
                  <a:off x="3066" y="2688"/>
                  <a:ext cx="76" cy="26"/>
                </a:xfrm>
                <a:custGeom>
                  <a:avLst/>
                  <a:gdLst/>
                  <a:ahLst/>
                  <a:cxnLst>
                    <a:cxn ang="0">
                      <a:pos x="76" y="20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2" y="26"/>
                    </a:cxn>
                    <a:cxn ang="0">
                      <a:pos x="76" y="20"/>
                    </a:cxn>
                  </a:cxnLst>
                  <a:rect l="0" t="0" r="r" b="b"/>
                  <a:pathLst>
                    <a:path w="76" h="26">
                      <a:moveTo>
                        <a:pt x="76" y="20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2" y="26"/>
                      </a:lnTo>
                      <a:lnTo>
                        <a:pt x="7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72" name="Freeform 3340"/>
                <p:cNvSpPr>
                  <a:spLocks/>
                </p:cNvSpPr>
                <p:nvPr/>
              </p:nvSpPr>
              <p:spPr bwMode="auto">
                <a:xfrm>
                  <a:off x="3050" y="2694"/>
                  <a:ext cx="78" cy="26"/>
                </a:xfrm>
                <a:custGeom>
                  <a:avLst/>
                  <a:gdLst/>
                  <a:ahLst/>
                  <a:cxnLst>
                    <a:cxn ang="0">
                      <a:pos x="78" y="20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2" y="26"/>
                    </a:cxn>
                    <a:cxn ang="0">
                      <a:pos x="78" y="20"/>
                    </a:cxn>
                  </a:cxnLst>
                  <a:rect l="0" t="0" r="r" b="b"/>
                  <a:pathLst>
                    <a:path w="78" h="26">
                      <a:moveTo>
                        <a:pt x="78" y="20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2" y="26"/>
                      </a:lnTo>
                      <a:lnTo>
                        <a:pt x="78" y="20"/>
                      </a:lnTo>
                      <a:close/>
                    </a:path>
                  </a:pathLst>
                </a:custGeom>
                <a:solidFill>
                  <a:srgbClr val="008763"/>
                </a:solidFill>
                <a:ln w="0">
                  <a:solidFill>
                    <a:srgbClr val="00876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73" name="Freeform 3341"/>
                <p:cNvSpPr>
                  <a:spLocks/>
                </p:cNvSpPr>
                <p:nvPr/>
              </p:nvSpPr>
              <p:spPr bwMode="auto">
                <a:xfrm>
                  <a:off x="3050" y="2694"/>
                  <a:ext cx="78" cy="26"/>
                </a:xfrm>
                <a:custGeom>
                  <a:avLst/>
                  <a:gdLst/>
                  <a:ahLst/>
                  <a:cxnLst>
                    <a:cxn ang="0">
                      <a:pos x="78" y="20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2" y="26"/>
                    </a:cxn>
                    <a:cxn ang="0">
                      <a:pos x="78" y="20"/>
                    </a:cxn>
                  </a:cxnLst>
                  <a:rect l="0" t="0" r="r" b="b"/>
                  <a:pathLst>
                    <a:path w="78" h="26">
                      <a:moveTo>
                        <a:pt x="78" y="20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2" y="26"/>
                      </a:lnTo>
                      <a:lnTo>
                        <a:pt x="78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74" name="Freeform 3342"/>
                <p:cNvSpPr>
                  <a:spLocks/>
                </p:cNvSpPr>
                <p:nvPr/>
              </p:nvSpPr>
              <p:spPr bwMode="auto">
                <a:xfrm>
                  <a:off x="3034" y="2700"/>
                  <a:ext cx="78" cy="28"/>
                </a:xfrm>
                <a:custGeom>
                  <a:avLst/>
                  <a:gdLst/>
                  <a:ahLst/>
                  <a:cxnLst>
                    <a:cxn ang="0">
                      <a:pos x="78" y="20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2" y="28"/>
                    </a:cxn>
                    <a:cxn ang="0">
                      <a:pos x="78" y="20"/>
                    </a:cxn>
                  </a:cxnLst>
                  <a:rect l="0" t="0" r="r" b="b"/>
                  <a:pathLst>
                    <a:path w="78" h="28">
                      <a:moveTo>
                        <a:pt x="78" y="20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2" y="28"/>
                      </a:lnTo>
                      <a:lnTo>
                        <a:pt x="78" y="20"/>
                      </a:lnTo>
                      <a:close/>
                    </a:path>
                  </a:pathLst>
                </a:custGeom>
                <a:solidFill>
                  <a:srgbClr val="008763"/>
                </a:solidFill>
                <a:ln w="0">
                  <a:solidFill>
                    <a:srgbClr val="00876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75" name="Freeform 3343"/>
                <p:cNvSpPr>
                  <a:spLocks/>
                </p:cNvSpPr>
                <p:nvPr/>
              </p:nvSpPr>
              <p:spPr bwMode="auto">
                <a:xfrm>
                  <a:off x="3034" y="2700"/>
                  <a:ext cx="78" cy="28"/>
                </a:xfrm>
                <a:custGeom>
                  <a:avLst/>
                  <a:gdLst/>
                  <a:ahLst/>
                  <a:cxnLst>
                    <a:cxn ang="0">
                      <a:pos x="78" y="20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2" y="28"/>
                    </a:cxn>
                    <a:cxn ang="0">
                      <a:pos x="78" y="20"/>
                    </a:cxn>
                  </a:cxnLst>
                  <a:rect l="0" t="0" r="r" b="b"/>
                  <a:pathLst>
                    <a:path w="78" h="28">
                      <a:moveTo>
                        <a:pt x="78" y="20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2" y="28"/>
                      </a:lnTo>
                      <a:lnTo>
                        <a:pt x="78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76" name="Freeform 3344"/>
                <p:cNvSpPr>
                  <a:spLocks/>
                </p:cNvSpPr>
                <p:nvPr/>
              </p:nvSpPr>
              <p:spPr bwMode="auto">
                <a:xfrm>
                  <a:off x="3018" y="2706"/>
                  <a:ext cx="78" cy="28"/>
                </a:xfrm>
                <a:custGeom>
                  <a:avLst/>
                  <a:gdLst/>
                  <a:ahLst/>
                  <a:cxnLst>
                    <a:cxn ang="0">
                      <a:pos x="78" y="22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0" y="28"/>
                    </a:cxn>
                    <a:cxn ang="0">
                      <a:pos x="78" y="22"/>
                    </a:cxn>
                  </a:cxnLst>
                  <a:rect l="0" t="0" r="r" b="b"/>
                  <a:pathLst>
                    <a:path w="78" h="28">
                      <a:moveTo>
                        <a:pt x="78" y="22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0" y="28"/>
                      </a:lnTo>
                      <a:lnTo>
                        <a:pt x="78" y="22"/>
                      </a:lnTo>
                      <a:close/>
                    </a:path>
                  </a:pathLst>
                </a:custGeom>
                <a:solidFill>
                  <a:srgbClr val="008763"/>
                </a:solidFill>
                <a:ln w="0">
                  <a:solidFill>
                    <a:srgbClr val="00876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77" name="Freeform 3345"/>
                <p:cNvSpPr>
                  <a:spLocks/>
                </p:cNvSpPr>
                <p:nvPr/>
              </p:nvSpPr>
              <p:spPr bwMode="auto">
                <a:xfrm>
                  <a:off x="3018" y="2706"/>
                  <a:ext cx="78" cy="28"/>
                </a:xfrm>
                <a:custGeom>
                  <a:avLst/>
                  <a:gdLst/>
                  <a:ahLst/>
                  <a:cxnLst>
                    <a:cxn ang="0">
                      <a:pos x="78" y="22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0" y="28"/>
                    </a:cxn>
                    <a:cxn ang="0">
                      <a:pos x="78" y="22"/>
                    </a:cxn>
                  </a:cxnLst>
                  <a:rect l="0" t="0" r="r" b="b"/>
                  <a:pathLst>
                    <a:path w="78" h="28">
                      <a:moveTo>
                        <a:pt x="78" y="22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0" y="28"/>
                      </a:lnTo>
                      <a:lnTo>
                        <a:pt x="7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78" name="Freeform 3346"/>
                <p:cNvSpPr>
                  <a:spLocks/>
                </p:cNvSpPr>
                <p:nvPr/>
              </p:nvSpPr>
              <p:spPr bwMode="auto">
                <a:xfrm>
                  <a:off x="3002" y="2712"/>
                  <a:ext cx="76" cy="28"/>
                </a:xfrm>
                <a:custGeom>
                  <a:avLst/>
                  <a:gdLst/>
                  <a:ahLst/>
                  <a:cxnLst>
                    <a:cxn ang="0">
                      <a:pos x="76" y="22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0" y="28"/>
                    </a:cxn>
                    <a:cxn ang="0">
                      <a:pos x="76" y="22"/>
                    </a:cxn>
                  </a:cxnLst>
                  <a:rect l="0" t="0" r="r" b="b"/>
                  <a:pathLst>
                    <a:path w="76" h="28">
                      <a:moveTo>
                        <a:pt x="76" y="22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0" y="28"/>
                      </a:lnTo>
                      <a:lnTo>
                        <a:pt x="76" y="22"/>
                      </a:lnTo>
                      <a:close/>
                    </a:path>
                  </a:pathLst>
                </a:custGeom>
                <a:solidFill>
                  <a:srgbClr val="008762"/>
                </a:solidFill>
                <a:ln w="0">
                  <a:solidFill>
                    <a:srgbClr val="00876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79" name="Freeform 3347"/>
                <p:cNvSpPr>
                  <a:spLocks/>
                </p:cNvSpPr>
                <p:nvPr/>
              </p:nvSpPr>
              <p:spPr bwMode="auto">
                <a:xfrm>
                  <a:off x="3002" y="2712"/>
                  <a:ext cx="76" cy="28"/>
                </a:xfrm>
                <a:custGeom>
                  <a:avLst/>
                  <a:gdLst/>
                  <a:ahLst/>
                  <a:cxnLst>
                    <a:cxn ang="0">
                      <a:pos x="76" y="22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0" y="28"/>
                    </a:cxn>
                    <a:cxn ang="0">
                      <a:pos x="76" y="22"/>
                    </a:cxn>
                  </a:cxnLst>
                  <a:rect l="0" t="0" r="r" b="b"/>
                  <a:pathLst>
                    <a:path w="76" h="28">
                      <a:moveTo>
                        <a:pt x="76" y="22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0" y="28"/>
                      </a:lnTo>
                      <a:lnTo>
                        <a:pt x="7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80" name="Freeform 3348"/>
                <p:cNvSpPr>
                  <a:spLocks/>
                </p:cNvSpPr>
                <p:nvPr/>
              </p:nvSpPr>
              <p:spPr bwMode="auto">
                <a:xfrm>
                  <a:off x="2984" y="2718"/>
                  <a:ext cx="78" cy="28"/>
                </a:xfrm>
                <a:custGeom>
                  <a:avLst/>
                  <a:gdLst/>
                  <a:ahLst/>
                  <a:cxnLst>
                    <a:cxn ang="0">
                      <a:pos x="78" y="2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2" y="28"/>
                    </a:cxn>
                    <a:cxn ang="0">
                      <a:pos x="78" y="22"/>
                    </a:cxn>
                  </a:cxnLst>
                  <a:rect l="0" t="0" r="r" b="b"/>
                  <a:pathLst>
                    <a:path w="78" h="28">
                      <a:moveTo>
                        <a:pt x="78" y="2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2" y="28"/>
                      </a:lnTo>
                      <a:lnTo>
                        <a:pt x="78" y="22"/>
                      </a:lnTo>
                      <a:close/>
                    </a:path>
                  </a:pathLst>
                </a:custGeom>
                <a:solidFill>
                  <a:srgbClr val="008761"/>
                </a:solidFill>
                <a:ln w="0">
                  <a:solidFill>
                    <a:srgbClr val="00876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81" name="Freeform 3349"/>
                <p:cNvSpPr>
                  <a:spLocks/>
                </p:cNvSpPr>
                <p:nvPr/>
              </p:nvSpPr>
              <p:spPr bwMode="auto">
                <a:xfrm>
                  <a:off x="2984" y="2718"/>
                  <a:ext cx="78" cy="28"/>
                </a:xfrm>
                <a:custGeom>
                  <a:avLst/>
                  <a:gdLst/>
                  <a:ahLst/>
                  <a:cxnLst>
                    <a:cxn ang="0">
                      <a:pos x="78" y="2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2" y="28"/>
                    </a:cxn>
                    <a:cxn ang="0">
                      <a:pos x="78" y="22"/>
                    </a:cxn>
                  </a:cxnLst>
                  <a:rect l="0" t="0" r="r" b="b"/>
                  <a:pathLst>
                    <a:path w="78" h="28">
                      <a:moveTo>
                        <a:pt x="78" y="2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2" y="28"/>
                      </a:lnTo>
                      <a:lnTo>
                        <a:pt x="7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82" name="Freeform 3350"/>
                <p:cNvSpPr>
                  <a:spLocks/>
                </p:cNvSpPr>
                <p:nvPr/>
              </p:nvSpPr>
              <p:spPr bwMode="auto">
                <a:xfrm>
                  <a:off x="2968" y="2724"/>
                  <a:ext cx="78" cy="28"/>
                </a:xfrm>
                <a:custGeom>
                  <a:avLst/>
                  <a:gdLst/>
                  <a:ahLst/>
                  <a:cxnLst>
                    <a:cxn ang="0">
                      <a:pos x="78" y="22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2" y="28"/>
                    </a:cxn>
                    <a:cxn ang="0">
                      <a:pos x="78" y="22"/>
                    </a:cxn>
                  </a:cxnLst>
                  <a:rect l="0" t="0" r="r" b="b"/>
                  <a:pathLst>
                    <a:path w="78" h="28">
                      <a:moveTo>
                        <a:pt x="78" y="22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2" y="28"/>
                      </a:lnTo>
                      <a:lnTo>
                        <a:pt x="78" y="22"/>
                      </a:lnTo>
                      <a:close/>
                    </a:path>
                  </a:pathLst>
                </a:custGeom>
                <a:solidFill>
                  <a:srgbClr val="008760"/>
                </a:solidFill>
                <a:ln w="0">
                  <a:solidFill>
                    <a:srgbClr val="00876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83" name="Freeform 3351"/>
                <p:cNvSpPr>
                  <a:spLocks/>
                </p:cNvSpPr>
                <p:nvPr/>
              </p:nvSpPr>
              <p:spPr bwMode="auto">
                <a:xfrm>
                  <a:off x="2968" y="2724"/>
                  <a:ext cx="78" cy="28"/>
                </a:xfrm>
                <a:custGeom>
                  <a:avLst/>
                  <a:gdLst/>
                  <a:ahLst/>
                  <a:cxnLst>
                    <a:cxn ang="0">
                      <a:pos x="78" y="22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2" y="28"/>
                    </a:cxn>
                    <a:cxn ang="0">
                      <a:pos x="78" y="22"/>
                    </a:cxn>
                  </a:cxnLst>
                  <a:rect l="0" t="0" r="r" b="b"/>
                  <a:pathLst>
                    <a:path w="78" h="28">
                      <a:moveTo>
                        <a:pt x="78" y="22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2" y="28"/>
                      </a:lnTo>
                      <a:lnTo>
                        <a:pt x="7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84" name="Freeform 3352"/>
                <p:cNvSpPr>
                  <a:spLocks/>
                </p:cNvSpPr>
                <p:nvPr/>
              </p:nvSpPr>
              <p:spPr bwMode="auto">
                <a:xfrm>
                  <a:off x="2952" y="2730"/>
                  <a:ext cx="78" cy="28"/>
                </a:xfrm>
                <a:custGeom>
                  <a:avLst/>
                  <a:gdLst/>
                  <a:ahLst/>
                  <a:cxnLst>
                    <a:cxn ang="0">
                      <a:pos x="78" y="22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0" y="28"/>
                    </a:cxn>
                    <a:cxn ang="0">
                      <a:pos x="78" y="22"/>
                    </a:cxn>
                  </a:cxnLst>
                  <a:rect l="0" t="0" r="r" b="b"/>
                  <a:pathLst>
                    <a:path w="78" h="28">
                      <a:moveTo>
                        <a:pt x="78" y="22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0" y="28"/>
                      </a:lnTo>
                      <a:lnTo>
                        <a:pt x="78" y="22"/>
                      </a:lnTo>
                      <a:close/>
                    </a:path>
                  </a:pathLst>
                </a:custGeom>
                <a:solidFill>
                  <a:srgbClr val="00875F"/>
                </a:solidFill>
                <a:ln w="0">
                  <a:solidFill>
                    <a:srgbClr val="00875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85" name="Freeform 3353"/>
                <p:cNvSpPr>
                  <a:spLocks/>
                </p:cNvSpPr>
                <p:nvPr/>
              </p:nvSpPr>
              <p:spPr bwMode="auto">
                <a:xfrm>
                  <a:off x="2952" y="2730"/>
                  <a:ext cx="78" cy="28"/>
                </a:xfrm>
                <a:custGeom>
                  <a:avLst/>
                  <a:gdLst/>
                  <a:ahLst/>
                  <a:cxnLst>
                    <a:cxn ang="0">
                      <a:pos x="78" y="22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0" y="28"/>
                    </a:cxn>
                    <a:cxn ang="0">
                      <a:pos x="78" y="22"/>
                    </a:cxn>
                  </a:cxnLst>
                  <a:rect l="0" t="0" r="r" b="b"/>
                  <a:pathLst>
                    <a:path w="78" h="28">
                      <a:moveTo>
                        <a:pt x="78" y="22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0" y="28"/>
                      </a:lnTo>
                      <a:lnTo>
                        <a:pt x="7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86" name="Freeform 3354"/>
                <p:cNvSpPr>
                  <a:spLocks/>
                </p:cNvSpPr>
                <p:nvPr/>
              </p:nvSpPr>
              <p:spPr bwMode="auto">
                <a:xfrm>
                  <a:off x="2934" y="2738"/>
                  <a:ext cx="78" cy="28"/>
                </a:xfrm>
                <a:custGeom>
                  <a:avLst/>
                  <a:gdLst/>
                  <a:ahLst/>
                  <a:cxnLst>
                    <a:cxn ang="0">
                      <a:pos x="78" y="20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2" y="28"/>
                    </a:cxn>
                    <a:cxn ang="0">
                      <a:pos x="78" y="20"/>
                    </a:cxn>
                  </a:cxnLst>
                  <a:rect l="0" t="0" r="r" b="b"/>
                  <a:pathLst>
                    <a:path w="78" h="28">
                      <a:moveTo>
                        <a:pt x="78" y="20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2" y="28"/>
                      </a:lnTo>
                      <a:lnTo>
                        <a:pt x="78" y="20"/>
                      </a:lnTo>
                      <a:close/>
                    </a:path>
                  </a:pathLst>
                </a:custGeom>
                <a:solidFill>
                  <a:srgbClr val="00885D"/>
                </a:solidFill>
                <a:ln w="0">
                  <a:solidFill>
                    <a:srgbClr val="00885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87" name="Freeform 3355"/>
                <p:cNvSpPr>
                  <a:spLocks/>
                </p:cNvSpPr>
                <p:nvPr/>
              </p:nvSpPr>
              <p:spPr bwMode="auto">
                <a:xfrm>
                  <a:off x="2934" y="2738"/>
                  <a:ext cx="78" cy="28"/>
                </a:xfrm>
                <a:custGeom>
                  <a:avLst/>
                  <a:gdLst/>
                  <a:ahLst/>
                  <a:cxnLst>
                    <a:cxn ang="0">
                      <a:pos x="78" y="20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2" y="28"/>
                    </a:cxn>
                    <a:cxn ang="0">
                      <a:pos x="78" y="20"/>
                    </a:cxn>
                  </a:cxnLst>
                  <a:rect l="0" t="0" r="r" b="b"/>
                  <a:pathLst>
                    <a:path w="78" h="28">
                      <a:moveTo>
                        <a:pt x="78" y="20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2" y="28"/>
                      </a:lnTo>
                      <a:lnTo>
                        <a:pt x="78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88" name="Freeform 3356"/>
                <p:cNvSpPr>
                  <a:spLocks/>
                </p:cNvSpPr>
                <p:nvPr/>
              </p:nvSpPr>
              <p:spPr bwMode="auto">
                <a:xfrm>
                  <a:off x="2916" y="2744"/>
                  <a:ext cx="80" cy="28"/>
                </a:xfrm>
                <a:custGeom>
                  <a:avLst/>
                  <a:gdLst/>
                  <a:ahLst/>
                  <a:cxnLst>
                    <a:cxn ang="0">
                      <a:pos x="80" y="2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2" y="28"/>
                    </a:cxn>
                    <a:cxn ang="0">
                      <a:pos x="80" y="22"/>
                    </a:cxn>
                  </a:cxnLst>
                  <a:rect l="0" t="0" r="r" b="b"/>
                  <a:pathLst>
                    <a:path w="80" h="28">
                      <a:moveTo>
                        <a:pt x="80" y="2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2" y="28"/>
                      </a:lnTo>
                      <a:lnTo>
                        <a:pt x="80" y="22"/>
                      </a:lnTo>
                      <a:close/>
                    </a:path>
                  </a:pathLst>
                </a:custGeom>
                <a:solidFill>
                  <a:srgbClr val="00885B"/>
                </a:solidFill>
                <a:ln w="0">
                  <a:solidFill>
                    <a:srgbClr val="00885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89" name="Freeform 3357"/>
                <p:cNvSpPr>
                  <a:spLocks/>
                </p:cNvSpPr>
                <p:nvPr/>
              </p:nvSpPr>
              <p:spPr bwMode="auto">
                <a:xfrm>
                  <a:off x="2916" y="2744"/>
                  <a:ext cx="80" cy="28"/>
                </a:xfrm>
                <a:custGeom>
                  <a:avLst/>
                  <a:gdLst/>
                  <a:ahLst/>
                  <a:cxnLst>
                    <a:cxn ang="0">
                      <a:pos x="80" y="2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2" y="28"/>
                    </a:cxn>
                    <a:cxn ang="0">
                      <a:pos x="80" y="22"/>
                    </a:cxn>
                  </a:cxnLst>
                  <a:rect l="0" t="0" r="r" b="b"/>
                  <a:pathLst>
                    <a:path w="80" h="28">
                      <a:moveTo>
                        <a:pt x="80" y="2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2" y="28"/>
                      </a:lnTo>
                      <a:lnTo>
                        <a:pt x="80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90" name="Freeform 3358"/>
                <p:cNvSpPr>
                  <a:spLocks/>
                </p:cNvSpPr>
                <p:nvPr/>
              </p:nvSpPr>
              <p:spPr bwMode="auto">
                <a:xfrm>
                  <a:off x="2900" y="2750"/>
                  <a:ext cx="78" cy="28"/>
                </a:xfrm>
                <a:custGeom>
                  <a:avLst/>
                  <a:gdLst/>
                  <a:ahLst/>
                  <a:cxnLst>
                    <a:cxn ang="0">
                      <a:pos x="78" y="22"/>
                    </a:cxn>
                    <a:cxn ang="0">
                      <a:pos x="16" y="0"/>
                    </a:cxn>
                    <a:cxn ang="0">
                      <a:pos x="0" y="4"/>
                    </a:cxn>
                    <a:cxn ang="0">
                      <a:pos x="60" y="28"/>
                    </a:cxn>
                    <a:cxn ang="0">
                      <a:pos x="78" y="22"/>
                    </a:cxn>
                  </a:cxnLst>
                  <a:rect l="0" t="0" r="r" b="b"/>
                  <a:pathLst>
                    <a:path w="78" h="28">
                      <a:moveTo>
                        <a:pt x="78" y="22"/>
                      </a:moveTo>
                      <a:lnTo>
                        <a:pt x="16" y="0"/>
                      </a:lnTo>
                      <a:lnTo>
                        <a:pt x="0" y="4"/>
                      </a:lnTo>
                      <a:lnTo>
                        <a:pt x="60" y="28"/>
                      </a:lnTo>
                      <a:lnTo>
                        <a:pt x="78" y="22"/>
                      </a:lnTo>
                      <a:close/>
                    </a:path>
                  </a:pathLst>
                </a:custGeom>
                <a:solidFill>
                  <a:srgbClr val="008859"/>
                </a:solidFill>
                <a:ln w="0">
                  <a:solidFill>
                    <a:srgbClr val="00885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91" name="Freeform 3359"/>
                <p:cNvSpPr>
                  <a:spLocks/>
                </p:cNvSpPr>
                <p:nvPr/>
              </p:nvSpPr>
              <p:spPr bwMode="auto">
                <a:xfrm>
                  <a:off x="2900" y="2750"/>
                  <a:ext cx="78" cy="28"/>
                </a:xfrm>
                <a:custGeom>
                  <a:avLst/>
                  <a:gdLst/>
                  <a:ahLst/>
                  <a:cxnLst>
                    <a:cxn ang="0">
                      <a:pos x="78" y="22"/>
                    </a:cxn>
                    <a:cxn ang="0">
                      <a:pos x="16" y="0"/>
                    </a:cxn>
                    <a:cxn ang="0">
                      <a:pos x="0" y="4"/>
                    </a:cxn>
                    <a:cxn ang="0">
                      <a:pos x="60" y="28"/>
                    </a:cxn>
                    <a:cxn ang="0">
                      <a:pos x="78" y="22"/>
                    </a:cxn>
                  </a:cxnLst>
                  <a:rect l="0" t="0" r="r" b="b"/>
                  <a:pathLst>
                    <a:path w="78" h="28">
                      <a:moveTo>
                        <a:pt x="78" y="22"/>
                      </a:moveTo>
                      <a:lnTo>
                        <a:pt x="16" y="0"/>
                      </a:lnTo>
                      <a:lnTo>
                        <a:pt x="0" y="4"/>
                      </a:lnTo>
                      <a:lnTo>
                        <a:pt x="60" y="28"/>
                      </a:lnTo>
                      <a:lnTo>
                        <a:pt x="7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92" name="Freeform 3360"/>
                <p:cNvSpPr>
                  <a:spLocks/>
                </p:cNvSpPr>
                <p:nvPr/>
              </p:nvSpPr>
              <p:spPr bwMode="auto">
                <a:xfrm>
                  <a:off x="2882" y="2754"/>
                  <a:ext cx="78" cy="28"/>
                </a:xfrm>
                <a:custGeom>
                  <a:avLst/>
                  <a:gdLst/>
                  <a:ahLst/>
                  <a:cxnLst>
                    <a:cxn ang="0">
                      <a:pos x="78" y="24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2" y="28"/>
                    </a:cxn>
                    <a:cxn ang="0">
                      <a:pos x="78" y="24"/>
                    </a:cxn>
                  </a:cxnLst>
                  <a:rect l="0" t="0" r="r" b="b"/>
                  <a:pathLst>
                    <a:path w="78" h="28">
                      <a:moveTo>
                        <a:pt x="78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2" y="28"/>
                      </a:lnTo>
                      <a:lnTo>
                        <a:pt x="78" y="24"/>
                      </a:lnTo>
                      <a:close/>
                    </a:path>
                  </a:pathLst>
                </a:custGeom>
                <a:solidFill>
                  <a:srgbClr val="008857"/>
                </a:solidFill>
                <a:ln w="0">
                  <a:solidFill>
                    <a:srgbClr val="00885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93" name="Freeform 3361"/>
                <p:cNvSpPr>
                  <a:spLocks/>
                </p:cNvSpPr>
                <p:nvPr/>
              </p:nvSpPr>
              <p:spPr bwMode="auto">
                <a:xfrm>
                  <a:off x="2882" y="2754"/>
                  <a:ext cx="78" cy="28"/>
                </a:xfrm>
                <a:custGeom>
                  <a:avLst/>
                  <a:gdLst/>
                  <a:ahLst/>
                  <a:cxnLst>
                    <a:cxn ang="0">
                      <a:pos x="78" y="24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2" y="28"/>
                    </a:cxn>
                    <a:cxn ang="0">
                      <a:pos x="78" y="24"/>
                    </a:cxn>
                  </a:cxnLst>
                  <a:rect l="0" t="0" r="r" b="b"/>
                  <a:pathLst>
                    <a:path w="78" h="28">
                      <a:moveTo>
                        <a:pt x="78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2" y="28"/>
                      </a:lnTo>
                      <a:lnTo>
                        <a:pt x="78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94" name="Freeform 3362"/>
                <p:cNvSpPr>
                  <a:spLocks/>
                </p:cNvSpPr>
                <p:nvPr/>
              </p:nvSpPr>
              <p:spPr bwMode="auto">
                <a:xfrm>
                  <a:off x="2864" y="2760"/>
                  <a:ext cx="80" cy="28"/>
                </a:xfrm>
                <a:custGeom>
                  <a:avLst/>
                  <a:gdLst/>
                  <a:ahLst/>
                  <a:cxnLst>
                    <a:cxn ang="0">
                      <a:pos x="80" y="2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2" y="28"/>
                    </a:cxn>
                    <a:cxn ang="0">
                      <a:pos x="80" y="22"/>
                    </a:cxn>
                  </a:cxnLst>
                  <a:rect l="0" t="0" r="r" b="b"/>
                  <a:pathLst>
                    <a:path w="80" h="28">
                      <a:moveTo>
                        <a:pt x="80" y="2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2" y="28"/>
                      </a:lnTo>
                      <a:lnTo>
                        <a:pt x="80" y="22"/>
                      </a:lnTo>
                      <a:close/>
                    </a:path>
                  </a:pathLst>
                </a:custGeom>
                <a:solidFill>
                  <a:srgbClr val="008855"/>
                </a:solidFill>
                <a:ln w="0">
                  <a:solidFill>
                    <a:srgbClr val="00885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95" name="Freeform 3363"/>
                <p:cNvSpPr>
                  <a:spLocks/>
                </p:cNvSpPr>
                <p:nvPr/>
              </p:nvSpPr>
              <p:spPr bwMode="auto">
                <a:xfrm>
                  <a:off x="2864" y="2760"/>
                  <a:ext cx="80" cy="28"/>
                </a:xfrm>
                <a:custGeom>
                  <a:avLst/>
                  <a:gdLst/>
                  <a:ahLst/>
                  <a:cxnLst>
                    <a:cxn ang="0">
                      <a:pos x="80" y="2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2" y="28"/>
                    </a:cxn>
                    <a:cxn ang="0">
                      <a:pos x="80" y="22"/>
                    </a:cxn>
                  </a:cxnLst>
                  <a:rect l="0" t="0" r="r" b="b"/>
                  <a:pathLst>
                    <a:path w="80" h="28">
                      <a:moveTo>
                        <a:pt x="80" y="2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2" y="28"/>
                      </a:lnTo>
                      <a:lnTo>
                        <a:pt x="80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96" name="Freeform 3364"/>
                <p:cNvSpPr>
                  <a:spLocks/>
                </p:cNvSpPr>
                <p:nvPr/>
              </p:nvSpPr>
              <p:spPr bwMode="auto">
                <a:xfrm>
                  <a:off x="2846" y="2766"/>
                  <a:ext cx="80" cy="28"/>
                </a:xfrm>
                <a:custGeom>
                  <a:avLst/>
                  <a:gdLst/>
                  <a:ahLst/>
                  <a:cxnLst>
                    <a:cxn ang="0">
                      <a:pos x="80" y="2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2" y="28"/>
                    </a:cxn>
                    <a:cxn ang="0">
                      <a:pos x="80" y="22"/>
                    </a:cxn>
                  </a:cxnLst>
                  <a:rect l="0" t="0" r="r" b="b"/>
                  <a:pathLst>
                    <a:path w="80" h="28">
                      <a:moveTo>
                        <a:pt x="80" y="2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2" y="28"/>
                      </a:lnTo>
                      <a:lnTo>
                        <a:pt x="80" y="22"/>
                      </a:lnTo>
                      <a:close/>
                    </a:path>
                  </a:pathLst>
                </a:custGeom>
                <a:solidFill>
                  <a:srgbClr val="008853"/>
                </a:solidFill>
                <a:ln w="0">
                  <a:solidFill>
                    <a:srgbClr val="00885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97" name="Freeform 3365"/>
                <p:cNvSpPr>
                  <a:spLocks/>
                </p:cNvSpPr>
                <p:nvPr/>
              </p:nvSpPr>
              <p:spPr bwMode="auto">
                <a:xfrm>
                  <a:off x="2846" y="2766"/>
                  <a:ext cx="80" cy="28"/>
                </a:xfrm>
                <a:custGeom>
                  <a:avLst/>
                  <a:gdLst/>
                  <a:ahLst/>
                  <a:cxnLst>
                    <a:cxn ang="0">
                      <a:pos x="80" y="2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2" y="28"/>
                    </a:cxn>
                    <a:cxn ang="0">
                      <a:pos x="80" y="22"/>
                    </a:cxn>
                  </a:cxnLst>
                  <a:rect l="0" t="0" r="r" b="b"/>
                  <a:pathLst>
                    <a:path w="80" h="28">
                      <a:moveTo>
                        <a:pt x="80" y="2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2" y="28"/>
                      </a:lnTo>
                      <a:lnTo>
                        <a:pt x="80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98" name="Freeform 3366"/>
                <p:cNvSpPr>
                  <a:spLocks/>
                </p:cNvSpPr>
                <p:nvPr/>
              </p:nvSpPr>
              <p:spPr bwMode="auto">
                <a:xfrm>
                  <a:off x="2828" y="2772"/>
                  <a:ext cx="80" cy="28"/>
                </a:xfrm>
                <a:custGeom>
                  <a:avLst/>
                  <a:gdLst/>
                  <a:ahLst/>
                  <a:cxnLst>
                    <a:cxn ang="0">
                      <a:pos x="80" y="2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2" y="28"/>
                    </a:cxn>
                    <a:cxn ang="0">
                      <a:pos x="80" y="22"/>
                    </a:cxn>
                  </a:cxnLst>
                  <a:rect l="0" t="0" r="r" b="b"/>
                  <a:pathLst>
                    <a:path w="80" h="28">
                      <a:moveTo>
                        <a:pt x="80" y="2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2" y="28"/>
                      </a:lnTo>
                      <a:lnTo>
                        <a:pt x="80" y="22"/>
                      </a:lnTo>
                      <a:close/>
                    </a:path>
                  </a:pathLst>
                </a:custGeom>
                <a:solidFill>
                  <a:srgbClr val="008851"/>
                </a:solidFill>
                <a:ln w="0">
                  <a:solidFill>
                    <a:srgbClr val="00885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799" name="Freeform 3367"/>
                <p:cNvSpPr>
                  <a:spLocks/>
                </p:cNvSpPr>
                <p:nvPr/>
              </p:nvSpPr>
              <p:spPr bwMode="auto">
                <a:xfrm>
                  <a:off x="2828" y="2772"/>
                  <a:ext cx="80" cy="28"/>
                </a:xfrm>
                <a:custGeom>
                  <a:avLst/>
                  <a:gdLst/>
                  <a:ahLst/>
                  <a:cxnLst>
                    <a:cxn ang="0">
                      <a:pos x="80" y="2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2" y="28"/>
                    </a:cxn>
                    <a:cxn ang="0">
                      <a:pos x="80" y="22"/>
                    </a:cxn>
                  </a:cxnLst>
                  <a:rect l="0" t="0" r="r" b="b"/>
                  <a:pathLst>
                    <a:path w="80" h="28">
                      <a:moveTo>
                        <a:pt x="80" y="2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2" y="28"/>
                      </a:lnTo>
                      <a:lnTo>
                        <a:pt x="80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00" name="Freeform 3368"/>
                <p:cNvSpPr>
                  <a:spLocks/>
                </p:cNvSpPr>
                <p:nvPr/>
              </p:nvSpPr>
              <p:spPr bwMode="auto">
                <a:xfrm>
                  <a:off x="2810" y="2778"/>
                  <a:ext cx="80" cy="28"/>
                </a:xfrm>
                <a:custGeom>
                  <a:avLst/>
                  <a:gdLst/>
                  <a:ahLst/>
                  <a:cxnLst>
                    <a:cxn ang="0">
                      <a:pos x="80" y="2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2" y="28"/>
                    </a:cxn>
                    <a:cxn ang="0">
                      <a:pos x="80" y="22"/>
                    </a:cxn>
                  </a:cxnLst>
                  <a:rect l="0" t="0" r="r" b="b"/>
                  <a:pathLst>
                    <a:path w="80" h="28">
                      <a:moveTo>
                        <a:pt x="80" y="2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2" y="28"/>
                      </a:lnTo>
                      <a:lnTo>
                        <a:pt x="80" y="22"/>
                      </a:lnTo>
                      <a:close/>
                    </a:path>
                  </a:pathLst>
                </a:custGeom>
                <a:solidFill>
                  <a:srgbClr val="008850"/>
                </a:solidFill>
                <a:ln w="0">
                  <a:solidFill>
                    <a:srgbClr val="00885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01" name="Freeform 3369"/>
                <p:cNvSpPr>
                  <a:spLocks/>
                </p:cNvSpPr>
                <p:nvPr/>
              </p:nvSpPr>
              <p:spPr bwMode="auto">
                <a:xfrm>
                  <a:off x="2810" y="2778"/>
                  <a:ext cx="80" cy="28"/>
                </a:xfrm>
                <a:custGeom>
                  <a:avLst/>
                  <a:gdLst/>
                  <a:ahLst/>
                  <a:cxnLst>
                    <a:cxn ang="0">
                      <a:pos x="80" y="2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2" y="28"/>
                    </a:cxn>
                    <a:cxn ang="0">
                      <a:pos x="80" y="22"/>
                    </a:cxn>
                  </a:cxnLst>
                  <a:rect l="0" t="0" r="r" b="b"/>
                  <a:pathLst>
                    <a:path w="80" h="28">
                      <a:moveTo>
                        <a:pt x="80" y="2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2" y="28"/>
                      </a:lnTo>
                      <a:lnTo>
                        <a:pt x="80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02" name="Freeform 3370"/>
                <p:cNvSpPr>
                  <a:spLocks/>
                </p:cNvSpPr>
                <p:nvPr/>
              </p:nvSpPr>
              <p:spPr bwMode="auto">
                <a:xfrm>
                  <a:off x="2792" y="2784"/>
                  <a:ext cx="80" cy="26"/>
                </a:xfrm>
                <a:custGeom>
                  <a:avLst/>
                  <a:gdLst/>
                  <a:ahLst/>
                  <a:cxnLst>
                    <a:cxn ang="0">
                      <a:pos x="80" y="22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60" y="26"/>
                    </a:cxn>
                    <a:cxn ang="0">
                      <a:pos x="80" y="22"/>
                    </a:cxn>
                  </a:cxnLst>
                  <a:rect l="0" t="0" r="r" b="b"/>
                  <a:pathLst>
                    <a:path w="80" h="26">
                      <a:moveTo>
                        <a:pt x="80" y="22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60" y="26"/>
                      </a:lnTo>
                      <a:lnTo>
                        <a:pt x="80" y="22"/>
                      </a:lnTo>
                      <a:close/>
                    </a:path>
                  </a:pathLst>
                </a:custGeom>
                <a:solidFill>
                  <a:srgbClr val="00874F"/>
                </a:solidFill>
                <a:ln w="0">
                  <a:solidFill>
                    <a:srgbClr val="00874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03" name="Freeform 3371"/>
                <p:cNvSpPr>
                  <a:spLocks/>
                </p:cNvSpPr>
                <p:nvPr/>
              </p:nvSpPr>
              <p:spPr bwMode="auto">
                <a:xfrm>
                  <a:off x="2792" y="2784"/>
                  <a:ext cx="80" cy="26"/>
                </a:xfrm>
                <a:custGeom>
                  <a:avLst/>
                  <a:gdLst/>
                  <a:ahLst/>
                  <a:cxnLst>
                    <a:cxn ang="0">
                      <a:pos x="80" y="22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60" y="26"/>
                    </a:cxn>
                    <a:cxn ang="0">
                      <a:pos x="80" y="22"/>
                    </a:cxn>
                  </a:cxnLst>
                  <a:rect l="0" t="0" r="r" b="b"/>
                  <a:pathLst>
                    <a:path w="80" h="26">
                      <a:moveTo>
                        <a:pt x="80" y="22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60" y="26"/>
                      </a:lnTo>
                      <a:lnTo>
                        <a:pt x="80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04" name="Freeform 3372"/>
                <p:cNvSpPr>
                  <a:spLocks/>
                </p:cNvSpPr>
                <p:nvPr/>
              </p:nvSpPr>
              <p:spPr bwMode="auto">
                <a:xfrm>
                  <a:off x="2772" y="2788"/>
                  <a:ext cx="80" cy="28"/>
                </a:xfrm>
                <a:custGeom>
                  <a:avLst/>
                  <a:gdLst/>
                  <a:ahLst/>
                  <a:cxnLst>
                    <a:cxn ang="0">
                      <a:pos x="80" y="22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2" y="28"/>
                    </a:cxn>
                    <a:cxn ang="0">
                      <a:pos x="80" y="22"/>
                    </a:cxn>
                  </a:cxnLst>
                  <a:rect l="0" t="0" r="r" b="b"/>
                  <a:pathLst>
                    <a:path w="80" h="28">
                      <a:moveTo>
                        <a:pt x="80" y="22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2" y="28"/>
                      </a:lnTo>
                      <a:lnTo>
                        <a:pt x="80" y="22"/>
                      </a:lnTo>
                      <a:close/>
                    </a:path>
                  </a:pathLst>
                </a:custGeom>
                <a:solidFill>
                  <a:srgbClr val="00874E"/>
                </a:solidFill>
                <a:ln w="0">
                  <a:solidFill>
                    <a:srgbClr val="00874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05" name="Freeform 3373"/>
                <p:cNvSpPr>
                  <a:spLocks/>
                </p:cNvSpPr>
                <p:nvPr/>
              </p:nvSpPr>
              <p:spPr bwMode="auto">
                <a:xfrm>
                  <a:off x="2772" y="2788"/>
                  <a:ext cx="80" cy="28"/>
                </a:xfrm>
                <a:custGeom>
                  <a:avLst/>
                  <a:gdLst/>
                  <a:ahLst/>
                  <a:cxnLst>
                    <a:cxn ang="0">
                      <a:pos x="80" y="22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2" y="28"/>
                    </a:cxn>
                    <a:cxn ang="0">
                      <a:pos x="80" y="22"/>
                    </a:cxn>
                  </a:cxnLst>
                  <a:rect l="0" t="0" r="r" b="b"/>
                  <a:pathLst>
                    <a:path w="80" h="28">
                      <a:moveTo>
                        <a:pt x="80" y="22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2" y="28"/>
                      </a:lnTo>
                      <a:lnTo>
                        <a:pt x="80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06" name="Freeform 3374"/>
                <p:cNvSpPr>
                  <a:spLocks/>
                </p:cNvSpPr>
                <p:nvPr/>
              </p:nvSpPr>
              <p:spPr bwMode="auto">
                <a:xfrm>
                  <a:off x="2754" y="2794"/>
                  <a:ext cx="80" cy="28"/>
                </a:xfrm>
                <a:custGeom>
                  <a:avLst/>
                  <a:gdLst/>
                  <a:ahLst/>
                  <a:cxnLst>
                    <a:cxn ang="0">
                      <a:pos x="80" y="2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2" y="28"/>
                    </a:cxn>
                    <a:cxn ang="0">
                      <a:pos x="80" y="22"/>
                    </a:cxn>
                  </a:cxnLst>
                  <a:rect l="0" t="0" r="r" b="b"/>
                  <a:pathLst>
                    <a:path w="80" h="28">
                      <a:moveTo>
                        <a:pt x="80" y="2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2" y="28"/>
                      </a:lnTo>
                      <a:lnTo>
                        <a:pt x="80" y="22"/>
                      </a:lnTo>
                      <a:close/>
                    </a:path>
                  </a:pathLst>
                </a:custGeom>
                <a:solidFill>
                  <a:srgbClr val="00864E"/>
                </a:solidFill>
                <a:ln w="0">
                  <a:solidFill>
                    <a:srgbClr val="00864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07" name="Freeform 3375"/>
                <p:cNvSpPr>
                  <a:spLocks/>
                </p:cNvSpPr>
                <p:nvPr/>
              </p:nvSpPr>
              <p:spPr bwMode="auto">
                <a:xfrm>
                  <a:off x="2754" y="2794"/>
                  <a:ext cx="80" cy="28"/>
                </a:xfrm>
                <a:custGeom>
                  <a:avLst/>
                  <a:gdLst/>
                  <a:ahLst/>
                  <a:cxnLst>
                    <a:cxn ang="0">
                      <a:pos x="80" y="2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2" y="28"/>
                    </a:cxn>
                    <a:cxn ang="0">
                      <a:pos x="80" y="22"/>
                    </a:cxn>
                  </a:cxnLst>
                  <a:rect l="0" t="0" r="r" b="b"/>
                  <a:pathLst>
                    <a:path w="80" h="28">
                      <a:moveTo>
                        <a:pt x="80" y="2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2" y="28"/>
                      </a:lnTo>
                      <a:lnTo>
                        <a:pt x="80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08" name="Freeform 3376"/>
                <p:cNvSpPr>
                  <a:spLocks/>
                </p:cNvSpPr>
                <p:nvPr/>
              </p:nvSpPr>
              <p:spPr bwMode="auto">
                <a:xfrm>
                  <a:off x="2734" y="2800"/>
                  <a:ext cx="82" cy="28"/>
                </a:xfrm>
                <a:custGeom>
                  <a:avLst/>
                  <a:gdLst/>
                  <a:ahLst/>
                  <a:cxnLst>
                    <a:cxn ang="0">
                      <a:pos x="82" y="22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2" y="28"/>
                    </a:cxn>
                    <a:cxn ang="0">
                      <a:pos x="82" y="22"/>
                    </a:cxn>
                  </a:cxnLst>
                  <a:rect l="0" t="0" r="r" b="b"/>
                  <a:pathLst>
                    <a:path w="82" h="28">
                      <a:moveTo>
                        <a:pt x="82" y="22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2" y="28"/>
                      </a:lnTo>
                      <a:lnTo>
                        <a:pt x="82" y="22"/>
                      </a:lnTo>
                      <a:close/>
                    </a:path>
                  </a:pathLst>
                </a:custGeom>
                <a:solidFill>
                  <a:srgbClr val="00854E"/>
                </a:solidFill>
                <a:ln w="0">
                  <a:solidFill>
                    <a:srgbClr val="00854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09" name="Freeform 3377"/>
                <p:cNvSpPr>
                  <a:spLocks/>
                </p:cNvSpPr>
                <p:nvPr/>
              </p:nvSpPr>
              <p:spPr bwMode="auto">
                <a:xfrm>
                  <a:off x="2734" y="2800"/>
                  <a:ext cx="82" cy="28"/>
                </a:xfrm>
                <a:custGeom>
                  <a:avLst/>
                  <a:gdLst/>
                  <a:ahLst/>
                  <a:cxnLst>
                    <a:cxn ang="0">
                      <a:pos x="82" y="22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2" y="28"/>
                    </a:cxn>
                    <a:cxn ang="0">
                      <a:pos x="82" y="22"/>
                    </a:cxn>
                  </a:cxnLst>
                  <a:rect l="0" t="0" r="r" b="b"/>
                  <a:pathLst>
                    <a:path w="82" h="28">
                      <a:moveTo>
                        <a:pt x="82" y="22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2" y="28"/>
                      </a:lnTo>
                      <a:lnTo>
                        <a:pt x="82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10" name="Freeform 3378"/>
                <p:cNvSpPr>
                  <a:spLocks/>
                </p:cNvSpPr>
                <p:nvPr/>
              </p:nvSpPr>
              <p:spPr bwMode="auto">
                <a:xfrm>
                  <a:off x="2716" y="2806"/>
                  <a:ext cx="80" cy="28"/>
                </a:xfrm>
                <a:custGeom>
                  <a:avLst/>
                  <a:gdLst/>
                  <a:ahLst/>
                  <a:cxnLst>
                    <a:cxn ang="0">
                      <a:pos x="80" y="2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0" y="28"/>
                    </a:cxn>
                    <a:cxn ang="0">
                      <a:pos x="80" y="22"/>
                    </a:cxn>
                  </a:cxnLst>
                  <a:rect l="0" t="0" r="r" b="b"/>
                  <a:pathLst>
                    <a:path w="80" h="28">
                      <a:moveTo>
                        <a:pt x="80" y="2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0" y="28"/>
                      </a:lnTo>
                      <a:lnTo>
                        <a:pt x="80" y="22"/>
                      </a:lnTo>
                      <a:close/>
                    </a:path>
                  </a:pathLst>
                </a:custGeom>
                <a:solidFill>
                  <a:srgbClr val="00844F"/>
                </a:solidFill>
                <a:ln w="0">
                  <a:solidFill>
                    <a:srgbClr val="00844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11" name="Freeform 3379"/>
                <p:cNvSpPr>
                  <a:spLocks/>
                </p:cNvSpPr>
                <p:nvPr/>
              </p:nvSpPr>
              <p:spPr bwMode="auto">
                <a:xfrm>
                  <a:off x="2716" y="2806"/>
                  <a:ext cx="80" cy="28"/>
                </a:xfrm>
                <a:custGeom>
                  <a:avLst/>
                  <a:gdLst/>
                  <a:ahLst/>
                  <a:cxnLst>
                    <a:cxn ang="0">
                      <a:pos x="80" y="2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0" y="28"/>
                    </a:cxn>
                    <a:cxn ang="0">
                      <a:pos x="80" y="22"/>
                    </a:cxn>
                  </a:cxnLst>
                  <a:rect l="0" t="0" r="r" b="b"/>
                  <a:pathLst>
                    <a:path w="80" h="28">
                      <a:moveTo>
                        <a:pt x="80" y="2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0" y="28"/>
                      </a:lnTo>
                      <a:lnTo>
                        <a:pt x="80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12" name="Freeform 3380"/>
                <p:cNvSpPr>
                  <a:spLocks/>
                </p:cNvSpPr>
                <p:nvPr/>
              </p:nvSpPr>
              <p:spPr bwMode="auto">
                <a:xfrm>
                  <a:off x="2696" y="2812"/>
                  <a:ext cx="80" cy="28"/>
                </a:xfrm>
                <a:custGeom>
                  <a:avLst/>
                  <a:gdLst/>
                  <a:ahLst/>
                  <a:cxnLst>
                    <a:cxn ang="0">
                      <a:pos x="80" y="22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2" y="28"/>
                    </a:cxn>
                    <a:cxn ang="0">
                      <a:pos x="80" y="22"/>
                    </a:cxn>
                  </a:cxnLst>
                  <a:rect l="0" t="0" r="r" b="b"/>
                  <a:pathLst>
                    <a:path w="80" h="28">
                      <a:moveTo>
                        <a:pt x="80" y="22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2" y="28"/>
                      </a:lnTo>
                      <a:lnTo>
                        <a:pt x="80" y="22"/>
                      </a:lnTo>
                      <a:close/>
                    </a:path>
                  </a:pathLst>
                </a:custGeom>
                <a:solidFill>
                  <a:srgbClr val="008351"/>
                </a:solidFill>
                <a:ln w="0">
                  <a:solidFill>
                    <a:srgbClr val="00835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13" name="Freeform 3381"/>
                <p:cNvSpPr>
                  <a:spLocks/>
                </p:cNvSpPr>
                <p:nvPr/>
              </p:nvSpPr>
              <p:spPr bwMode="auto">
                <a:xfrm>
                  <a:off x="2696" y="2812"/>
                  <a:ext cx="80" cy="28"/>
                </a:xfrm>
                <a:custGeom>
                  <a:avLst/>
                  <a:gdLst/>
                  <a:ahLst/>
                  <a:cxnLst>
                    <a:cxn ang="0">
                      <a:pos x="80" y="22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2" y="28"/>
                    </a:cxn>
                    <a:cxn ang="0">
                      <a:pos x="80" y="22"/>
                    </a:cxn>
                  </a:cxnLst>
                  <a:rect l="0" t="0" r="r" b="b"/>
                  <a:pathLst>
                    <a:path w="80" h="28">
                      <a:moveTo>
                        <a:pt x="80" y="22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2" y="28"/>
                      </a:lnTo>
                      <a:lnTo>
                        <a:pt x="80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14" name="Freeform 3382"/>
                <p:cNvSpPr>
                  <a:spLocks/>
                </p:cNvSpPr>
                <p:nvPr/>
              </p:nvSpPr>
              <p:spPr bwMode="auto">
                <a:xfrm>
                  <a:off x="2676" y="2818"/>
                  <a:ext cx="82" cy="28"/>
                </a:xfrm>
                <a:custGeom>
                  <a:avLst/>
                  <a:gdLst/>
                  <a:ahLst/>
                  <a:cxnLst>
                    <a:cxn ang="0">
                      <a:pos x="82" y="22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2" y="28"/>
                    </a:cxn>
                    <a:cxn ang="0">
                      <a:pos x="82" y="22"/>
                    </a:cxn>
                  </a:cxnLst>
                  <a:rect l="0" t="0" r="r" b="b"/>
                  <a:pathLst>
                    <a:path w="82" h="28">
                      <a:moveTo>
                        <a:pt x="82" y="22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2" y="28"/>
                      </a:lnTo>
                      <a:lnTo>
                        <a:pt x="82" y="22"/>
                      </a:lnTo>
                      <a:close/>
                    </a:path>
                  </a:pathLst>
                </a:custGeom>
                <a:solidFill>
                  <a:srgbClr val="008253"/>
                </a:solidFill>
                <a:ln w="0">
                  <a:solidFill>
                    <a:srgbClr val="00825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15" name="Freeform 3383"/>
                <p:cNvSpPr>
                  <a:spLocks/>
                </p:cNvSpPr>
                <p:nvPr/>
              </p:nvSpPr>
              <p:spPr bwMode="auto">
                <a:xfrm>
                  <a:off x="2676" y="2818"/>
                  <a:ext cx="82" cy="28"/>
                </a:xfrm>
                <a:custGeom>
                  <a:avLst/>
                  <a:gdLst/>
                  <a:ahLst/>
                  <a:cxnLst>
                    <a:cxn ang="0">
                      <a:pos x="82" y="22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2" y="28"/>
                    </a:cxn>
                    <a:cxn ang="0">
                      <a:pos x="82" y="22"/>
                    </a:cxn>
                  </a:cxnLst>
                  <a:rect l="0" t="0" r="r" b="b"/>
                  <a:pathLst>
                    <a:path w="82" h="28">
                      <a:moveTo>
                        <a:pt x="82" y="22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2" y="28"/>
                      </a:lnTo>
                      <a:lnTo>
                        <a:pt x="82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16" name="Freeform 3384"/>
                <p:cNvSpPr>
                  <a:spLocks/>
                </p:cNvSpPr>
                <p:nvPr/>
              </p:nvSpPr>
              <p:spPr bwMode="auto">
                <a:xfrm>
                  <a:off x="2656" y="2824"/>
                  <a:ext cx="82" cy="28"/>
                </a:xfrm>
                <a:custGeom>
                  <a:avLst/>
                  <a:gdLst/>
                  <a:ahLst/>
                  <a:cxnLst>
                    <a:cxn ang="0">
                      <a:pos x="82" y="22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62" y="28"/>
                    </a:cxn>
                    <a:cxn ang="0">
                      <a:pos x="82" y="22"/>
                    </a:cxn>
                  </a:cxnLst>
                  <a:rect l="0" t="0" r="r" b="b"/>
                  <a:pathLst>
                    <a:path w="82" h="28">
                      <a:moveTo>
                        <a:pt x="82" y="22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62" y="28"/>
                      </a:lnTo>
                      <a:lnTo>
                        <a:pt x="82" y="22"/>
                      </a:lnTo>
                      <a:close/>
                    </a:path>
                  </a:pathLst>
                </a:custGeom>
                <a:solidFill>
                  <a:srgbClr val="008156"/>
                </a:solidFill>
                <a:ln w="0">
                  <a:solidFill>
                    <a:srgbClr val="00815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17" name="Freeform 3385"/>
                <p:cNvSpPr>
                  <a:spLocks/>
                </p:cNvSpPr>
                <p:nvPr/>
              </p:nvSpPr>
              <p:spPr bwMode="auto">
                <a:xfrm>
                  <a:off x="2656" y="2824"/>
                  <a:ext cx="82" cy="28"/>
                </a:xfrm>
                <a:custGeom>
                  <a:avLst/>
                  <a:gdLst/>
                  <a:ahLst/>
                  <a:cxnLst>
                    <a:cxn ang="0">
                      <a:pos x="82" y="22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62" y="28"/>
                    </a:cxn>
                    <a:cxn ang="0">
                      <a:pos x="82" y="22"/>
                    </a:cxn>
                  </a:cxnLst>
                  <a:rect l="0" t="0" r="r" b="b"/>
                  <a:pathLst>
                    <a:path w="82" h="28">
                      <a:moveTo>
                        <a:pt x="82" y="22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62" y="28"/>
                      </a:lnTo>
                      <a:lnTo>
                        <a:pt x="82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18" name="Freeform 3386"/>
                <p:cNvSpPr>
                  <a:spLocks/>
                </p:cNvSpPr>
                <p:nvPr/>
              </p:nvSpPr>
              <p:spPr bwMode="auto">
                <a:xfrm>
                  <a:off x="2636" y="2832"/>
                  <a:ext cx="82" cy="28"/>
                </a:xfrm>
                <a:custGeom>
                  <a:avLst/>
                  <a:gdLst/>
                  <a:ahLst/>
                  <a:cxnLst>
                    <a:cxn ang="0">
                      <a:pos x="82" y="20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2" y="28"/>
                    </a:cxn>
                    <a:cxn ang="0">
                      <a:pos x="82" y="20"/>
                    </a:cxn>
                  </a:cxnLst>
                  <a:rect l="0" t="0" r="r" b="b"/>
                  <a:pathLst>
                    <a:path w="82" h="28">
                      <a:moveTo>
                        <a:pt x="82" y="20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2" y="28"/>
                      </a:lnTo>
                      <a:lnTo>
                        <a:pt x="82" y="20"/>
                      </a:lnTo>
                      <a:close/>
                    </a:path>
                  </a:pathLst>
                </a:custGeom>
                <a:solidFill>
                  <a:srgbClr val="007F5A"/>
                </a:solidFill>
                <a:ln w="0">
                  <a:solidFill>
                    <a:srgbClr val="007F5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19" name="Freeform 3387"/>
                <p:cNvSpPr>
                  <a:spLocks/>
                </p:cNvSpPr>
                <p:nvPr/>
              </p:nvSpPr>
              <p:spPr bwMode="auto">
                <a:xfrm>
                  <a:off x="2636" y="2832"/>
                  <a:ext cx="82" cy="28"/>
                </a:xfrm>
                <a:custGeom>
                  <a:avLst/>
                  <a:gdLst/>
                  <a:ahLst/>
                  <a:cxnLst>
                    <a:cxn ang="0">
                      <a:pos x="82" y="20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2" y="28"/>
                    </a:cxn>
                    <a:cxn ang="0">
                      <a:pos x="82" y="20"/>
                    </a:cxn>
                  </a:cxnLst>
                  <a:rect l="0" t="0" r="r" b="b"/>
                  <a:pathLst>
                    <a:path w="82" h="28">
                      <a:moveTo>
                        <a:pt x="82" y="20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2" y="28"/>
                      </a:lnTo>
                      <a:lnTo>
                        <a:pt x="82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20" name="Freeform 3388"/>
                <p:cNvSpPr>
                  <a:spLocks/>
                </p:cNvSpPr>
                <p:nvPr/>
              </p:nvSpPr>
              <p:spPr bwMode="auto">
                <a:xfrm>
                  <a:off x="2616" y="2838"/>
                  <a:ext cx="82" cy="30"/>
                </a:xfrm>
                <a:custGeom>
                  <a:avLst/>
                  <a:gdLst/>
                  <a:ahLst/>
                  <a:cxnLst>
                    <a:cxn ang="0">
                      <a:pos x="82" y="22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60" y="30"/>
                    </a:cxn>
                    <a:cxn ang="0">
                      <a:pos x="82" y="22"/>
                    </a:cxn>
                  </a:cxnLst>
                  <a:rect l="0" t="0" r="r" b="b"/>
                  <a:pathLst>
                    <a:path w="82" h="30">
                      <a:moveTo>
                        <a:pt x="82" y="22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60" y="30"/>
                      </a:lnTo>
                      <a:lnTo>
                        <a:pt x="82" y="22"/>
                      </a:lnTo>
                      <a:close/>
                    </a:path>
                  </a:pathLst>
                </a:custGeom>
                <a:solidFill>
                  <a:srgbClr val="007E5E"/>
                </a:solidFill>
                <a:ln w="0">
                  <a:solidFill>
                    <a:srgbClr val="007E5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21" name="Freeform 3389"/>
                <p:cNvSpPr>
                  <a:spLocks/>
                </p:cNvSpPr>
                <p:nvPr/>
              </p:nvSpPr>
              <p:spPr bwMode="auto">
                <a:xfrm>
                  <a:off x="2616" y="2838"/>
                  <a:ext cx="82" cy="30"/>
                </a:xfrm>
                <a:custGeom>
                  <a:avLst/>
                  <a:gdLst/>
                  <a:ahLst/>
                  <a:cxnLst>
                    <a:cxn ang="0">
                      <a:pos x="82" y="22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60" y="30"/>
                    </a:cxn>
                    <a:cxn ang="0">
                      <a:pos x="82" y="22"/>
                    </a:cxn>
                  </a:cxnLst>
                  <a:rect l="0" t="0" r="r" b="b"/>
                  <a:pathLst>
                    <a:path w="82" h="30">
                      <a:moveTo>
                        <a:pt x="82" y="22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60" y="30"/>
                      </a:lnTo>
                      <a:lnTo>
                        <a:pt x="82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22" name="Freeform 3390"/>
                <p:cNvSpPr>
                  <a:spLocks/>
                </p:cNvSpPr>
                <p:nvPr/>
              </p:nvSpPr>
              <p:spPr bwMode="auto">
                <a:xfrm>
                  <a:off x="2594" y="2846"/>
                  <a:ext cx="82" cy="30"/>
                </a:xfrm>
                <a:custGeom>
                  <a:avLst/>
                  <a:gdLst/>
                  <a:ahLst/>
                  <a:cxnLst>
                    <a:cxn ang="0">
                      <a:pos x="82" y="22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62" y="30"/>
                    </a:cxn>
                    <a:cxn ang="0">
                      <a:pos x="82" y="22"/>
                    </a:cxn>
                  </a:cxnLst>
                  <a:rect l="0" t="0" r="r" b="b"/>
                  <a:pathLst>
                    <a:path w="82" h="30">
                      <a:moveTo>
                        <a:pt x="82" y="22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62" y="30"/>
                      </a:lnTo>
                      <a:lnTo>
                        <a:pt x="82" y="22"/>
                      </a:lnTo>
                      <a:close/>
                    </a:path>
                  </a:pathLst>
                </a:custGeom>
                <a:solidFill>
                  <a:srgbClr val="007C63"/>
                </a:solidFill>
                <a:ln w="0">
                  <a:solidFill>
                    <a:srgbClr val="007C6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23" name="Freeform 3391"/>
                <p:cNvSpPr>
                  <a:spLocks/>
                </p:cNvSpPr>
                <p:nvPr/>
              </p:nvSpPr>
              <p:spPr bwMode="auto">
                <a:xfrm>
                  <a:off x="2594" y="2846"/>
                  <a:ext cx="82" cy="30"/>
                </a:xfrm>
                <a:custGeom>
                  <a:avLst/>
                  <a:gdLst/>
                  <a:ahLst/>
                  <a:cxnLst>
                    <a:cxn ang="0">
                      <a:pos x="82" y="22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62" y="30"/>
                    </a:cxn>
                    <a:cxn ang="0">
                      <a:pos x="82" y="22"/>
                    </a:cxn>
                  </a:cxnLst>
                  <a:rect l="0" t="0" r="r" b="b"/>
                  <a:pathLst>
                    <a:path w="82" h="30">
                      <a:moveTo>
                        <a:pt x="82" y="22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62" y="30"/>
                      </a:lnTo>
                      <a:lnTo>
                        <a:pt x="82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24" name="Freeform 3392"/>
                <p:cNvSpPr>
                  <a:spLocks/>
                </p:cNvSpPr>
                <p:nvPr/>
              </p:nvSpPr>
              <p:spPr bwMode="auto">
                <a:xfrm>
                  <a:off x="2574" y="2854"/>
                  <a:ext cx="82" cy="32"/>
                </a:xfrm>
                <a:custGeom>
                  <a:avLst/>
                  <a:gdLst/>
                  <a:ahLst/>
                  <a:cxnLst>
                    <a:cxn ang="0">
                      <a:pos x="82" y="22"/>
                    </a:cxn>
                    <a:cxn ang="0">
                      <a:pos x="20" y="0"/>
                    </a:cxn>
                    <a:cxn ang="0">
                      <a:pos x="0" y="10"/>
                    </a:cxn>
                    <a:cxn ang="0">
                      <a:pos x="62" y="32"/>
                    </a:cxn>
                    <a:cxn ang="0">
                      <a:pos x="82" y="22"/>
                    </a:cxn>
                  </a:cxnLst>
                  <a:rect l="0" t="0" r="r" b="b"/>
                  <a:pathLst>
                    <a:path w="82" h="32">
                      <a:moveTo>
                        <a:pt x="82" y="22"/>
                      </a:move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62" y="32"/>
                      </a:lnTo>
                      <a:lnTo>
                        <a:pt x="82" y="22"/>
                      </a:lnTo>
                      <a:close/>
                    </a:path>
                  </a:pathLst>
                </a:custGeom>
                <a:solidFill>
                  <a:srgbClr val="007B68"/>
                </a:solidFill>
                <a:ln w="0">
                  <a:solidFill>
                    <a:srgbClr val="007B6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25" name="Freeform 3393"/>
                <p:cNvSpPr>
                  <a:spLocks/>
                </p:cNvSpPr>
                <p:nvPr/>
              </p:nvSpPr>
              <p:spPr bwMode="auto">
                <a:xfrm>
                  <a:off x="2574" y="2854"/>
                  <a:ext cx="82" cy="32"/>
                </a:xfrm>
                <a:custGeom>
                  <a:avLst/>
                  <a:gdLst/>
                  <a:ahLst/>
                  <a:cxnLst>
                    <a:cxn ang="0">
                      <a:pos x="82" y="22"/>
                    </a:cxn>
                    <a:cxn ang="0">
                      <a:pos x="20" y="0"/>
                    </a:cxn>
                    <a:cxn ang="0">
                      <a:pos x="0" y="10"/>
                    </a:cxn>
                    <a:cxn ang="0">
                      <a:pos x="62" y="32"/>
                    </a:cxn>
                    <a:cxn ang="0">
                      <a:pos x="82" y="22"/>
                    </a:cxn>
                  </a:cxnLst>
                  <a:rect l="0" t="0" r="r" b="b"/>
                  <a:pathLst>
                    <a:path w="82" h="32">
                      <a:moveTo>
                        <a:pt x="82" y="22"/>
                      </a:move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62" y="32"/>
                      </a:lnTo>
                      <a:lnTo>
                        <a:pt x="82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26" name="Freeform 3394"/>
                <p:cNvSpPr>
                  <a:spLocks/>
                </p:cNvSpPr>
                <p:nvPr/>
              </p:nvSpPr>
              <p:spPr bwMode="auto">
                <a:xfrm>
                  <a:off x="2552" y="2864"/>
                  <a:ext cx="84" cy="32"/>
                </a:xfrm>
                <a:custGeom>
                  <a:avLst/>
                  <a:gdLst/>
                  <a:ahLst/>
                  <a:cxnLst>
                    <a:cxn ang="0">
                      <a:pos x="84" y="22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62" y="32"/>
                    </a:cxn>
                    <a:cxn ang="0">
                      <a:pos x="84" y="22"/>
                    </a:cxn>
                  </a:cxnLst>
                  <a:rect l="0" t="0" r="r" b="b"/>
                  <a:pathLst>
                    <a:path w="84" h="32">
                      <a:moveTo>
                        <a:pt x="84" y="22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62" y="32"/>
                      </a:lnTo>
                      <a:lnTo>
                        <a:pt x="84" y="22"/>
                      </a:lnTo>
                      <a:close/>
                    </a:path>
                  </a:pathLst>
                </a:custGeom>
                <a:solidFill>
                  <a:srgbClr val="00796D"/>
                </a:solidFill>
                <a:ln w="0">
                  <a:solidFill>
                    <a:srgbClr val="00796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27" name="Freeform 3395"/>
                <p:cNvSpPr>
                  <a:spLocks/>
                </p:cNvSpPr>
                <p:nvPr/>
              </p:nvSpPr>
              <p:spPr bwMode="auto">
                <a:xfrm>
                  <a:off x="2552" y="2864"/>
                  <a:ext cx="84" cy="32"/>
                </a:xfrm>
                <a:custGeom>
                  <a:avLst/>
                  <a:gdLst/>
                  <a:ahLst/>
                  <a:cxnLst>
                    <a:cxn ang="0">
                      <a:pos x="84" y="22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62" y="32"/>
                    </a:cxn>
                    <a:cxn ang="0">
                      <a:pos x="84" y="22"/>
                    </a:cxn>
                  </a:cxnLst>
                  <a:rect l="0" t="0" r="r" b="b"/>
                  <a:pathLst>
                    <a:path w="84" h="32">
                      <a:moveTo>
                        <a:pt x="84" y="22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62" y="32"/>
                      </a:lnTo>
                      <a:lnTo>
                        <a:pt x="8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28" name="Freeform 3396"/>
                <p:cNvSpPr>
                  <a:spLocks/>
                </p:cNvSpPr>
                <p:nvPr/>
              </p:nvSpPr>
              <p:spPr bwMode="auto">
                <a:xfrm>
                  <a:off x="2532" y="2872"/>
                  <a:ext cx="82" cy="34"/>
                </a:xfrm>
                <a:custGeom>
                  <a:avLst/>
                  <a:gdLst/>
                  <a:ahLst/>
                  <a:cxnLst>
                    <a:cxn ang="0">
                      <a:pos x="82" y="24"/>
                    </a:cxn>
                    <a:cxn ang="0">
                      <a:pos x="20" y="0"/>
                    </a:cxn>
                    <a:cxn ang="0">
                      <a:pos x="0" y="10"/>
                    </a:cxn>
                    <a:cxn ang="0">
                      <a:pos x="60" y="34"/>
                    </a:cxn>
                    <a:cxn ang="0">
                      <a:pos x="82" y="24"/>
                    </a:cxn>
                  </a:cxnLst>
                  <a:rect l="0" t="0" r="r" b="b"/>
                  <a:pathLst>
                    <a:path w="82" h="34">
                      <a:moveTo>
                        <a:pt x="82" y="24"/>
                      </a:move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60" y="34"/>
                      </a:lnTo>
                      <a:lnTo>
                        <a:pt x="82" y="24"/>
                      </a:lnTo>
                      <a:close/>
                    </a:path>
                  </a:pathLst>
                </a:custGeom>
                <a:solidFill>
                  <a:srgbClr val="007872"/>
                </a:solidFill>
                <a:ln w="0">
                  <a:solidFill>
                    <a:srgbClr val="00787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29" name="Freeform 3397"/>
                <p:cNvSpPr>
                  <a:spLocks/>
                </p:cNvSpPr>
                <p:nvPr/>
              </p:nvSpPr>
              <p:spPr bwMode="auto">
                <a:xfrm>
                  <a:off x="2532" y="2872"/>
                  <a:ext cx="82" cy="34"/>
                </a:xfrm>
                <a:custGeom>
                  <a:avLst/>
                  <a:gdLst/>
                  <a:ahLst/>
                  <a:cxnLst>
                    <a:cxn ang="0">
                      <a:pos x="82" y="24"/>
                    </a:cxn>
                    <a:cxn ang="0">
                      <a:pos x="20" y="0"/>
                    </a:cxn>
                    <a:cxn ang="0">
                      <a:pos x="0" y="10"/>
                    </a:cxn>
                    <a:cxn ang="0">
                      <a:pos x="60" y="34"/>
                    </a:cxn>
                    <a:cxn ang="0">
                      <a:pos x="82" y="24"/>
                    </a:cxn>
                  </a:cxnLst>
                  <a:rect l="0" t="0" r="r" b="b"/>
                  <a:pathLst>
                    <a:path w="82" h="34">
                      <a:moveTo>
                        <a:pt x="82" y="24"/>
                      </a:move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60" y="34"/>
                      </a:lnTo>
                      <a:lnTo>
                        <a:pt x="82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30" name="Freeform 3398"/>
                <p:cNvSpPr>
                  <a:spLocks/>
                </p:cNvSpPr>
                <p:nvPr/>
              </p:nvSpPr>
              <p:spPr bwMode="auto">
                <a:xfrm>
                  <a:off x="2510" y="2882"/>
                  <a:ext cx="82" cy="34"/>
                </a:xfrm>
                <a:custGeom>
                  <a:avLst/>
                  <a:gdLst/>
                  <a:ahLst/>
                  <a:cxnLst>
                    <a:cxn ang="0">
                      <a:pos x="82" y="24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62" y="34"/>
                    </a:cxn>
                    <a:cxn ang="0">
                      <a:pos x="82" y="24"/>
                    </a:cxn>
                  </a:cxnLst>
                  <a:rect l="0" t="0" r="r" b="b"/>
                  <a:pathLst>
                    <a:path w="82" h="34">
                      <a:moveTo>
                        <a:pt x="82" y="24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62" y="34"/>
                      </a:lnTo>
                      <a:lnTo>
                        <a:pt x="82" y="24"/>
                      </a:lnTo>
                      <a:close/>
                    </a:path>
                  </a:pathLst>
                </a:custGeom>
                <a:solidFill>
                  <a:srgbClr val="007777"/>
                </a:solidFill>
                <a:ln w="0">
                  <a:solidFill>
                    <a:srgbClr val="00777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31" name="Freeform 3399"/>
                <p:cNvSpPr>
                  <a:spLocks/>
                </p:cNvSpPr>
                <p:nvPr/>
              </p:nvSpPr>
              <p:spPr bwMode="auto">
                <a:xfrm>
                  <a:off x="2510" y="2882"/>
                  <a:ext cx="82" cy="34"/>
                </a:xfrm>
                <a:custGeom>
                  <a:avLst/>
                  <a:gdLst/>
                  <a:ahLst/>
                  <a:cxnLst>
                    <a:cxn ang="0">
                      <a:pos x="82" y="24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62" y="34"/>
                    </a:cxn>
                    <a:cxn ang="0">
                      <a:pos x="82" y="24"/>
                    </a:cxn>
                  </a:cxnLst>
                  <a:rect l="0" t="0" r="r" b="b"/>
                  <a:pathLst>
                    <a:path w="82" h="34">
                      <a:moveTo>
                        <a:pt x="82" y="24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62" y="34"/>
                      </a:lnTo>
                      <a:lnTo>
                        <a:pt x="82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32" name="Freeform 3400"/>
                <p:cNvSpPr>
                  <a:spLocks/>
                </p:cNvSpPr>
                <p:nvPr/>
              </p:nvSpPr>
              <p:spPr bwMode="auto">
                <a:xfrm>
                  <a:off x="2488" y="2892"/>
                  <a:ext cx="84" cy="36"/>
                </a:xfrm>
                <a:custGeom>
                  <a:avLst/>
                  <a:gdLst/>
                  <a:ahLst/>
                  <a:cxnLst>
                    <a:cxn ang="0">
                      <a:pos x="84" y="24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62" y="36"/>
                    </a:cxn>
                    <a:cxn ang="0">
                      <a:pos x="84" y="24"/>
                    </a:cxn>
                  </a:cxnLst>
                  <a:rect l="0" t="0" r="r" b="b"/>
                  <a:pathLst>
                    <a:path w="84" h="36">
                      <a:moveTo>
                        <a:pt x="84" y="24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62" y="36"/>
                      </a:lnTo>
                      <a:lnTo>
                        <a:pt x="84" y="24"/>
                      </a:lnTo>
                      <a:close/>
                    </a:path>
                  </a:pathLst>
                </a:custGeom>
                <a:solidFill>
                  <a:srgbClr val="00767B"/>
                </a:solidFill>
                <a:ln w="0">
                  <a:solidFill>
                    <a:srgbClr val="00767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33" name="Freeform 3401"/>
                <p:cNvSpPr>
                  <a:spLocks/>
                </p:cNvSpPr>
                <p:nvPr/>
              </p:nvSpPr>
              <p:spPr bwMode="auto">
                <a:xfrm>
                  <a:off x="2488" y="2892"/>
                  <a:ext cx="84" cy="36"/>
                </a:xfrm>
                <a:custGeom>
                  <a:avLst/>
                  <a:gdLst/>
                  <a:ahLst/>
                  <a:cxnLst>
                    <a:cxn ang="0">
                      <a:pos x="84" y="24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62" y="36"/>
                    </a:cxn>
                    <a:cxn ang="0">
                      <a:pos x="84" y="24"/>
                    </a:cxn>
                  </a:cxnLst>
                  <a:rect l="0" t="0" r="r" b="b"/>
                  <a:pathLst>
                    <a:path w="84" h="36">
                      <a:moveTo>
                        <a:pt x="84" y="24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62" y="36"/>
                      </a:lnTo>
                      <a:lnTo>
                        <a:pt x="84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34" name="Freeform 3402"/>
                <p:cNvSpPr>
                  <a:spLocks/>
                </p:cNvSpPr>
                <p:nvPr/>
              </p:nvSpPr>
              <p:spPr bwMode="auto">
                <a:xfrm>
                  <a:off x="2466" y="2904"/>
                  <a:ext cx="84" cy="36"/>
                </a:xfrm>
                <a:custGeom>
                  <a:avLst/>
                  <a:gdLst/>
                  <a:ahLst/>
                  <a:cxnLst>
                    <a:cxn ang="0">
                      <a:pos x="84" y="24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62" y="36"/>
                    </a:cxn>
                    <a:cxn ang="0">
                      <a:pos x="84" y="24"/>
                    </a:cxn>
                  </a:cxnLst>
                  <a:rect l="0" t="0" r="r" b="b"/>
                  <a:pathLst>
                    <a:path w="84" h="36">
                      <a:moveTo>
                        <a:pt x="84" y="24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62" y="36"/>
                      </a:lnTo>
                      <a:lnTo>
                        <a:pt x="84" y="24"/>
                      </a:lnTo>
                      <a:close/>
                    </a:path>
                  </a:pathLst>
                </a:custGeom>
                <a:solidFill>
                  <a:srgbClr val="00767E"/>
                </a:solidFill>
                <a:ln w="0">
                  <a:solidFill>
                    <a:srgbClr val="00767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35" name="Freeform 3403"/>
                <p:cNvSpPr>
                  <a:spLocks/>
                </p:cNvSpPr>
                <p:nvPr/>
              </p:nvSpPr>
              <p:spPr bwMode="auto">
                <a:xfrm>
                  <a:off x="2466" y="2904"/>
                  <a:ext cx="84" cy="36"/>
                </a:xfrm>
                <a:custGeom>
                  <a:avLst/>
                  <a:gdLst/>
                  <a:ahLst/>
                  <a:cxnLst>
                    <a:cxn ang="0">
                      <a:pos x="84" y="24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62" y="36"/>
                    </a:cxn>
                    <a:cxn ang="0">
                      <a:pos x="84" y="24"/>
                    </a:cxn>
                  </a:cxnLst>
                  <a:rect l="0" t="0" r="r" b="b"/>
                  <a:pathLst>
                    <a:path w="84" h="36">
                      <a:moveTo>
                        <a:pt x="84" y="24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62" y="36"/>
                      </a:lnTo>
                      <a:lnTo>
                        <a:pt x="84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36" name="Freeform 3404"/>
                <p:cNvSpPr>
                  <a:spLocks/>
                </p:cNvSpPr>
                <p:nvPr/>
              </p:nvSpPr>
              <p:spPr bwMode="auto">
                <a:xfrm>
                  <a:off x="2444" y="2916"/>
                  <a:ext cx="84" cy="38"/>
                </a:xfrm>
                <a:custGeom>
                  <a:avLst/>
                  <a:gdLst/>
                  <a:ahLst/>
                  <a:cxnLst>
                    <a:cxn ang="0">
                      <a:pos x="84" y="24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62" y="38"/>
                    </a:cxn>
                    <a:cxn ang="0">
                      <a:pos x="84" y="24"/>
                    </a:cxn>
                  </a:cxnLst>
                  <a:rect l="0" t="0" r="r" b="b"/>
                  <a:pathLst>
                    <a:path w="84" h="38">
                      <a:moveTo>
                        <a:pt x="84" y="24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62" y="38"/>
                      </a:lnTo>
                      <a:lnTo>
                        <a:pt x="84" y="24"/>
                      </a:lnTo>
                      <a:close/>
                    </a:path>
                  </a:pathLst>
                </a:custGeom>
                <a:solidFill>
                  <a:srgbClr val="007682"/>
                </a:solidFill>
                <a:ln w="0">
                  <a:solidFill>
                    <a:srgbClr val="00768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37" name="Freeform 3405"/>
                <p:cNvSpPr>
                  <a:spLocks/>
                </p:cNvSpPr>
                <p:nvPr/>
              </p:nvSpPr>
              <p:spPr bwMode="auto">
                <a:xfrm>
                  <a:off x="2444" y="2916"/>
                  <a:ext cx="84" cy="38"/>
                </a:xfrm>
                <a:custGeom>
                  <a:avLst/>
                  <a:gdLst/>
                  <a:ahLst/>
                  <a:cxnLst>
                    <a:cxn ang="0">
                      <a:pos x="84" y="24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62" y="38"/>
                    </a:cxn>
                    <a:cxn ang="0">
                      <a:pos x="84" y="24"/>
                    </a:cxn>
                  </a:cxnLst>
                  <a:rect l="0" t="0" r="r" b="b"/>
                  <a:pathLst>
                    <a:path w="84" h="38">
                      <a:moveTo>
                        <a:pt x="84" y="24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62" y="38"/>
                      </a:lnTo>
                      <a:lnTo>
                        <a:pt x="84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38" name="Freeform 3406"/>
                <p:cNvSpPr>
                  <a:spLocks/>
                </p:cNvSpPr>
                <p:nvPr/>
              </p:nvSpPr>
              <p:spPr bwMode="auto">
                <a:xfrm>
                  <a:off x="2422" y="2928"/>
                  <a:ext cx="84" cy="40"/>
                </a:xfrm>
                <a:custGeom>
                  <a:avLst/>
                  <a:gdLst/>
                  <a:ahLst/>
                  <a:cxnLst>
                    <a:cxn ang="0">
                      <a:pos x="84" y="26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62" y="40"/>
                    </a:cxn>
                    <a:cxn ang="0">
                      <a:pos x="84" y="26"/>
                    </a:cxn>
                  </a:cxnLst>
                  <a:rect l="0" t="0" r="r" b="b"/>
                  <a:pathLst>
                    <a:path w="84" h="40">
                      <a:moveTo>
                        <a:pt x="84" y="26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62" y="40"/>
                      </a:lnTo>
                      <a:lnTo>
                        <a:pt x="84" y="26"/>
                      </a:lnTo>
                      <a:close/>
                    </a:path>
                  </a:pathLst>
                </a:custGeom>
                <a:solidFill>
                  <a:srgbClr val="007683"/>
                </a:solidFill>
                <a:ln w="0">
                  <a:solidFill>
                    <a:srgbClr val="00768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39" name="Freeform 3407"/>
                <p:cNvSpPr>
                  <a:spLocks/>
                </p:cNvSpPr>
                <p:nvPr/>
              </p:nvSpPr>
              <p:spPr bwMode="auto">
                <a:xfrm>
                  <a:off x="2422" y="2928"/>
                  <a:ext cx="84" cy="40"/>
                </a:xfrm>
                <a:custGeom>
                  <a:avLst/>
                  <a:gdLst/>
                  <a:ahLst/>
                  <a:cxnLst>
                    <a:cxn ang="0">
                      <a:pos x="84" y="26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62" y="40"/>
                    </a:cxn>
                    <a:cxn ang="0">
                      <a:pos x="84" y="26"/>
                    </a:cxn>
                  </a:cxnLst>
                  <a:rect l="0" t="0" r="r" b="b"/>
                  <a:pathLst>
                    <a:path w="84" h="40">
                      <a:moveTo>
                        <a:pt x="84" y="26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62" y="40"/>
                      </a:lnTo>
                      <a:lnTo>
                        <a:pt x="84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40" name="Freeform 3408"/>
                <p:cNvSpPr>
                  <a:spLocks/>
                </p:cNvSpPr>
                <p:nvPr/>
              </p:nvSpPr>
              <p:spPr bwMode="auto">
                <a:xfrm>
                  <a:off x="2400" y="2940"/>
                  <a:ext cx="84" cy="40"/>
                </a:xfrm>
                <a:custGeom>
                  <a:avLst/>
                  <a:gdLst/>
                  <a:ahLst/>
                  <a:cxnLst>
                    <a:cxn ang="0">
                      <a:pos x="84" y="28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60" y="40"/>
                    </a:cxn>
                    <a:cxn ang="0">
                      <a:pos x="84" y="28"/>
                    </a:cxn>
                  </a:cxnLst>
                  <a:rect l="0" t="0" r="r" b="b"/>
                  <a:pathLst>
                    <a:path w="84" h="40">
                      <a:moveTo>
                        <a:pt x="84" y="28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60" y="40"/>
                      </a:lnTo>
                      <a:lnTo>
                        <a:pt x="84" y="28"/>
                      </a:lnTo>
                      <a:close/>
                    </a:path>
                  </a:pathLst>
                </a:custGeom>
                <a:solidFill>
                  <a:srgbClr val="007884"/>
                </a:solidFill>
                <a:ln w="0">
                  <a:solidFill>
                    <a:srgbClr val="00788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41" name="Freeform 3409"/>
                <p:cNvSpPr>
                  <a:spLocks/>
                </p:cNvSpPr>
                <p:nvPr/>
              </p:nvSpPr>
              <p:spPr bwMode="auto">
                <a:xfrm>
                  <a:off x="2400" y="2940"/>
                  <a:ext cx="84" cy="40"/>
                </a:xfrm>
                <a:custGeom>
                  <a:avLst/>
                  <a:gdLst/>
                  <a:ahLst/>
                  <a:cxnLst>
                    <a:cxn ang="0">
                      <a:pos x="84" y="28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60" y="40"/>
                    </a:cxn>
                    <a:cxn ang="0">
                      <a:pos x="84" y="28"/>
                    </a:cxn>
                  </a:cxnLst>
                  <a:rect l="0" t="0" r="r" b="b"/>
                  <a:pathLst>
                    <a:path w="84" h="40">
                      <a:moveTo>
                        <a:pt x="84" y="28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60" y="40"/>
                      </a:lnTo>
                      <a:lnTo>
                        <a:pt x="84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42" name="Freeform 3410"/>
                <p:cNvSpPr>
                  <a:spLocks/>
                </p:cNvSpPr>
                <p:nvPr/>
              </p:nvSpPr>
              <p:spPr bwMode="auto">
                <a:xfrm>
                  <a:off x="2378" y="2952"/>
                  <a:ext cx="82" cy="42"/>
                </a:xfrm>
                <a:custGeom>
                  <a:avLst/>
                  <a:gdLst/>
                  <a:ahLst/>
                  <a:cxnLst>
                    <a:cxn ang="0">
                      <a:pos x="82" y="28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60" y="42"/>
                    </a:cxn>
                    <a:cxn ang="0">
                      <a:pos x="82" y="28"/>
                    </a:cxn>
                  </a:cxnLst>
                  <a:rect l="0" t="0" r="r" b="b"/>
                  <a:pathLst>
                    <a:path w="82" h="42">
                      <a:moveTo>
                        <a:pt x="82" y="28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60" y="42"/>
                      </a:lnTo>
                      <a:lnTo>
                        <a:pt x="82" y="28"/>
                      </a:lnTo>
                      <a:close/>
                    </a:path>
                  </a:pathLst>
                </a:custGeom>
                <a:solidFill>
                  <a:srgbClr val="007A83"/>
                </a:solidFill>
                <a:ln w="0">
                  <a:solidFill>
                    <a:srgbClr val="007A8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43" name="Freeform 3411"/>
                <p:cNvSpPr>
                  <a:spLocks/>
                </p:cNvSpPr>
                <p:nvPr/>
              </p:nvSpPr>
              <p:spPr bwMode="auto">
                <a:xfrm>
                  <a:off x="2378" y="2952"/>
                  <a:ext cx="82" cy="42"/>
                </a:xfrm>
                <a:custGeom>
                  <a:avLst/>
                  <a:gdLst/>
                  <a:ahLst/>
                  <a:cxnLst>
                    <a:cxn ang="0">
                      <a:pos x="82" y="28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60" y="42"/>
                    </a:cxn>
                    <a:cxn ang="0">
                      <a:pos x="82" y="28"/>
                    </a:cxn>
                  </a:cxnLst>
                  <a:rect l="0" t="0" r="r" b="b"/>
                  <a:pathLst>
                    <a:path w="82" h="42">
                      <a:moveTo>
                        <a:pt x="82" y="28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60" y="42"/>
                      </a:lnTo>
                      <a:lnTo>
                        <a:pt x="82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44" name="Freeform 3412"/>
                <p:cNvSpPr>
                  <a:spLocks/>
                </p:cNvSpPr>
                <p:nvPr/>
              </p:nvSpPr>
              <p:spPr bwMode="auto">
                <a:xfrm>
                  <a:off x="2354" y="2964"/>
                  <a:ext cx="84" cy="44"/>
                </a:xfrm>
                <a:custGeom>
                  <a:avLst/>
                  <a:gdLst/>
                  <a:ahLst/>
                  <a:cxnLst>
                    <a:cxn ang="0">
                      <a:pos x="84" y="30"/>
                    </a:cxn>
                    <a:cxn ang="0">
                      <a:pos x="24" y="0"/>
                    </a:cxn>
                    <a:cxn ang="0">
                      <a:pos x="0" y="12"/>
                    </a:cxn>
                    <a:cxn ang="0">
                      <a:pos x="60" y="44"/>
                    </a:cxn>
                    <a:cxn ang="0">
                      <a:pos x="84" y="30"/>
                    </a:cxn>
                  </a:cxnLst>
                  <a:rect l="0" t="0" r="r" b="b"/>
                  <a:pathLst>
                    <a:path w="84" h="44">
                      <a:moveTo>
                        <a:pt x="84" y="30"/>
                      </a:move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60" y="44"/>
                      </a:lnTo>
                      <a:lnTo>
                        <a:pt x="84" y="30"/>
                      </a:lnTo>
                      <a:close/>
                    </a:path>
                  </a:pathLst>
                </a:custGeom>
                <a:solidFill>
                  <a:srgbClr val="007D80"/>
                </a:solidFill>
                <a:ln w="0">
                  <a:solidFill>
                    <a:srgbClr val="007D8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45" name="Freeform 3413"/>
                <p:cNvSpPr>
                  <a:spLocks/>
                </p:cNvSpPr>
                <p:nvPr/>
              </p:nvSpPr>
              <p:spPr bwMode="auto">
                <a:xfrm>
                  <a:off x="2354" y="2964"/>
                  <a:ext cx="84" cy="44"/>
                </a:xfrm>
                <a:custGeom>
                  <a:avLst/>
                  <a:gdLst/>
                  <a:ahLst/>
                  <a:cxnLst>
                    <a:cxn ang="0">
                      <a:pos x="84" y="30"/>
                    </a:cxn>
                    <a:cxn ang="0">
                      <a:pos x="24" y="0"/>
                    </a:cxn>
                    <a:cxn ang="0">
                      <a:pos x="0" y="12"/>
                    </a:cxn>
                    <a:cxn ang="0">
                      <a:pos x="60" y="44"/>
                    </a:cxn>
                    <a:cxn ang="0">
                      <a:pos x="84" y="30"/>
                    </a:cxn>
                  </a:cxnLst>
                  <a:rect l="0" t="0" r="r" b="b"/>
                  <a:pathLst>
                    <a:path w="84" h="44">
                      <a:moveTo>
                        <a:pt x="84" y="30"/>
                      </a:move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60" y="44"/>
                      </a:lnTo>
                      <a:lnTo>
                        <a:pt x="84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46" name="Freeform 3414"/>
                <p:cNvSpPr>
                  <a:spLocks/>
                </p:cNvSpPr>
                <p:nvPr/>
              </p:nvSpPr>
              <p:spPr bwMode="auto">
                <a:xfrm>
                  <a:off x="2332" y="2976"/>
                  <a:ext cx="82" cy="44"/>
                </a:xfrm>
                <a:custGeom>
                  <a:avLst/>
                  <a:gdLst/>
                  <a:ahLst/>
                  <a:cxnLst>
                    <a:cxn ang="0">
                      <a:pos x="82" y="32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60" y="44"/>
                    </a:cxn>
                    <a:cxn ang="0">
                      <a:pos x="82" y="32"/>
                    </a:cxn>
                  </a:cxnLst>
                  <a:rect l="0" t="0" r="r" b="b"/>
                  <a:pathLst>
                    <a:path w="82" h="44">
                      <a:moveTo>
                        <a:pt x="82" y="32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60" y="44"/>
                      </a:lnTo>
                      <a:lnTo>
                        <a:pt x="82" y="32"/>
                      </a:lnTo>
                      <a:close/>
                    </a:path>
                  </a:pathLst>
                </a:custGeom>
                <a:solidFill>
                  <a:srgbClr val="00817A"/>
                </a:solidFill>
                <a:ln w="0">
                  <a:solidFill>
                    <a:srgbClr val="00817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47" name="Freeform 3415"/>
                <p:cNvSpPr>
                  <a:spLocks/>
                </p:cNvSpPr>
                <p:nvPr/>
              </p:nvSpPr>
              <p:spPr bwMode="auto">
                <a:xfrm>
                  <a:off x="2332" y="2976"/>
                  <a:ext cx="82" cy="44"/>
                </a:xfrm>
                <a:custGeom>
                  <a:avLst/>
                  <a:gdLst/>
                  <a:ahLst/>
                  <a:cxnLst>
                    <a:cxn ang="0">
                      <a:pos x="82" y="32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60" y="44"/>
                    </a:cxn>
                    <a:cxn ang="0">
                      <a:pos x="82" y="32"/>
                    </a:cxn>
                  </a:cxnLst>
                  <a:rect l="0" t="0" r="r" b="b"/>
                  <a:pathLst>
                    <a:path w="82" h="44">
                      <a:moveTo>
                        <a:pt x="82" y="32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60" y="44"/>
                      </a:lnTo>
                      <a:lnTo>
                        <a:pt x="82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48" name="Freeform 3416"/>
                <p:cNvSpPr>
                  <a:spLocks/>
                </p:cNvSpPr>
                <p:nvPr/>
              </p:nvSpPr>
              <p:spPr bwMode="auto">
                <a:xfrm>
                  <a:off x="2308" y="2986"/>
                  <a:ext cx="84" cy="46"/>
                </a:xfrm>
                <a:custGeom>
                  <a:avLst/>
                  <a:gdLst/>
                  <a:ahLst/>
                  <a:cxnLst>
                    <a:cxn ang="0">
                      <a:pos x="84" y="34"/>
                    </a:cxn>
                    <a:cxn ang="0">
                      <a:pos x="24" y="0"/>
                    </a:cxn>
                    <a:cxn ang="0">
                      <a:pos x="0" y="12"/>
                    </a:cxn>
                    <a:cxn ang="0">
                      <a:pos x="60" y="46"/>
                    </a:cxn>
                    <a:cxn ang="0">
                      <a:pos x="84" y="34"/>
                    </a:cxn>
                  </a:cxnLst>
                  <a:rect l="0" t="0" r="r" b="b"/>
                  <a:pathLst>
                    <a:path w="84" h="46">
                      <a:moveTo>
                        <a:pt x="84" y="34"/>
                      </a:move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60" y="46"/>
                      </a:lnTo>
                      <a:lnTo>
                        <a:pt x="84" y="34"/>
                      </a:lnTo>
                      <a:close/>
                    </a:path>
                  </a:pathLst>
                </a:custGeom>
                <a:solidFill>
                  <a:srgbClr val="008672"/>
                </a:solidFill>
                <a:ln w="0">
                  <a:solidFill>
                    <a:srgbClr val="00867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49" name="Freeform 3417"/>
                <p:cNvSpPr>
                  <a:spLocks/>
                </p:cNvSpPr>
                <p:nvPr/>
              </p:nvSpPr>
              <p:spPr bwMode="auto">
                <a:xfrm>
                  <a:off x="2308" y="2986"/>
                  <a:ext cx="84" cy="46"/>
                </a:xfrm>
                <a:custGeom>
                  <a:avLst/>
                  <a:gdLst/>
                  <a:ahLst/>
                  <a:cxnLst>
                    <a:cxn ang="0">
                      <a:pos x="84" y="34"/>
                    </a:cxn>
                    <a:cxn ang="0">
                      <a:pos x="24" y="0"/>
                    </a:cxn>
                    <a:cxn ang="0">
                      <a:pos x="0" y="12"/>
                    </a:cxn>
                    <a:cxn ang="0">
                      <a:pos x="60" y="46"/>
                    </a:cxn>
                    <a:cxn ang="0">
                      <a:pos x="84" y="34"/>
                    </a:cxn>
                  </a:cxnLst>
                  <a:rect l="0" t="0" r="r" b="b"/>
                  <a:pathLst>
                    <a:path w="84" h="46">
                      <a:moveTo>
                        <a:pt x="84" y="34"/>
                      </a:move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60" y="46"/>
                      </a:lnTo>
                      <a:lnTo>
                        <a:pt x="84" y="3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50" name="Freeform 3418"/>
                <p:cNvSpPr>
                  <a:spLocks/>
                </p:cNvSpPr>
                <p:nvPr/>
              </p:nvSpPr>
              <p:spPr bwMode="auto">
                <a:xfrm>
                  <a:off x="2284" y="2998"/>
                  <a:ext cx="84" cy="44"/>
                </a:xfrm>
                <a:custGeom>
                  <a:avLst/>
                  <a:gdLst/>
                  <a:ahLst/>
                  <a:cxnLst>
                    <a:cxn ang="0">
                      <a:pos x="84" y="34"/>
                    </a:cxn>
                    <a:cxn ang="0">
                      <a:pos x="24" y="0"/>
                    </a:cxn>
                    <a:cxn ang="0">
                      <a:pos x="0" y="8"/>
                    </a:cxn>
                    <a:cxn ang="0">
                      <a:pos x="60" y="44"/>
                    </a:cxn>
                    <a:cxn ang="0">
                      <a:pos x="84" y="34"/>
                    </a:cxn>
                  </a:cxnLst>
                  <a:rect l="0" t="0" r="r" b="b"/>
                  <a:pathLst>
                    <a:path w="84" h="44">
                      <a:moveTo>
                        <a:pt x="84" y="34"/>
                      </a:move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60" y="44"/>
                      </a:lnTo>
                      <a:lnTo>
                        <a:pt x="84" y="34"/>
                      </a:lnTo>
                      <a:close/>
                    </a:path>
                  </a:pathLst>
                </a:custGeom>
                <a:solidFill>
                  <a:srgbClr val="008B68"/>
                </a:solidFill>
                <a:ln w="0">
                  <a:solidFill>
                    <a:srgbClr val="008B6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51" name="Freeform 3419"/>
                <p:cNvSpPr>
                  <a:spLocks/>
                </p:cNvSpPr>
                <p:nvPr/>
              </p:nvSpPr>
              <p:spPr bwMode="auto">
                <a:xfrm>
                  <a:off x="2284" y="2998"/>
                  <a:ext cx="84" cy="44"/>
                </a:xfrm>
                <a:custGeom>
                  <a:avLst/>
                  <a:gdLst/>
                  <a:ahLst/>
                  <a:cxnLst>
                    <a:cxn ang="0">
                      <a:pos x="84" y="34"/>
                    </a:cxn>
                    <a:cxn ang="0">
                      <a:pos x="24" y="0"/>
                    </a:cxn>
                    <a:cxn ang="0">
                      <a:pos x="0" y="8"/>
                    </a:cxn>
                    <a:cxn ang="0">
                      <a:pos x="60" y="44"/>
                    </a:cxn>
                    <a:cxn ang="0">
                      <a:pos x="84" y="34"/>
                    </a:cxn>
                  </a:cxnLst>
                  <a:rect l="0" t="0" r="r" b="b"/>
                  <a:pathLst>
                    <a:path w="84" h="44">
                      <a:moveTo>
                        <a:pt x="84" y="34"/>
                      </a:move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60" y="44"/>
                      </a:lnTo>
                      <a:lnTo>
                        <a:pt x="84" y="3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52" name="Freeform 3420"/>
                <p:cNvSpPr>
                  <a:spLocks/>
                </p:cNvSpPr>
                <p:nvPr/>
              </p:nvSpPr>
              <p:spPr bwMode="auto">
                <a:xfrm>
                  <a:off x="2260" y="3006"/>
                  <a:ext cx="84" cy="44"/>
                </a:xfrm>
                <a:custGeom>
                  <a:avLst/>
                  <a:gdLst/>
                  <a:ahLst/>
                  <a:cxnLst>
                    <a:cxn ang="0">
                      <a:pos x="84" y="36"/>
                    </a:cxn>
                    <a:cxn ang="0">
                      <a:pos x="24" y="0"/>
                    </a:cxn>
                    <a:cxn ang="0">
                      <a:pos x="0" y="8"/>
                    </a:cxn>
                    <a:cxn ang="0">
                      <a:pos x="60" y="44"/>
                    </a:cxn>
                    <a:cxn ang="0">
                      <a:pos x="84" y="36"/>
                    </a:cxn>
                  </a:cxnLst>
                  <a:rect l="0" t="0" r="r" b="b"/>
                  <a:pathLst>
                    <a:path w="84" h="44">
                      <a:moveTo>
                        <a:pt x="84" y="36"/>
                      </a:move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60" y="44"/>
                      </a:lnTo>
                      <a:lnTo>
                        <a:pt x="84" y="36"/>
                      </a:lnTo>
                      <a:close/>
                    </a:path>
                  </a:pathLst>
                </a:custGeom>
                <a:solidFill>
                  <a:srgbClr val="00915B"/>
                </a:solidFill>
                <a:ln w="0">
                  <a:solidFill>
                    <a:srgbClr val="00915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53" name="Freeform 3421"/>
                <p:cNvSpPr>
                  <a:spLocks/>
                </p:cNvSpPr>
                <p:nvPr/>
              </p:nvSpPr>
              <p:spPr bwMode="auto">
                <a:xfrm>
                  <a:off x="2260" y="3006"/>
                  <a:ext cx="84" cy="44"/>
                </a:xfrm>
                <a:custGeom>
                  <a:avLst/>
                  <a:gdLst/>
                  <a:ahLst/>
                  <a:cxnLst>
                    <a:cxn ang="0">
                      <a:pos x="84" y="36"/>
                    </a:cxn>
                    <a:cxn ang="0">
                      <a:pos x="24" y="0"/>
                    </a:cxn>
                    <a:cxn ang="0">
                      <a:pos x="0" y="8"/>
                    </a:cxn>
                    <a:cxn ang="0">
                      <a:pos x="60" y="44"/>
                    </a:cxn>
                    <a:cxn ang="0">
                      <a:pos x="84" y="36"/>
                    </a:cxn>
                  </a:cxnLst>
                  <a:rect l="0" t="0" r="r" b="b"/>
                  <a:pathLst>
                    <a:path w="84" h="44">
                      <a:moveTo>
                        <a:pt x="84" y="36"/>
                      </a:move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60" y="44"/>
                      </a:lnTo>
                      <a:lnTo>
                        <a:pt x="84" y="3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54" name="Freeform 3422"/>
                <p:cNvSpPr>
                  <a:spLocks/>
                </p:cNvSpPr>
                <p:nvPr/>
              </p:nvSpPr>
              <p:spPr bwMode="auto">
                <a:xfrm>
                  <a:off x="2234" y="3014"/>
                  <a:ext cx="86" cy="42"/>
                </a:xfrm>
                <a:custGeom>
                  <a:avLst/>
                  <a:gdLst/>
                  <a:ahLst/>
                  <a:cxnLst>
                    <a:cxn ang="0">
                      <a:pos x="86" y="36"/>
                    </a:cxn>
                    <a:cxn ang="0">
                      <a:pos x="26" y="0"/>
                    </a:cxn>
                    <a:cxn ang="0">
                      <a:pos x="0" y="8"/>
                    </a:cxn>
                    <a:cxn ang="0">
                      <a:pos x="60" y="42"/>
                    </a:cxn>
                    <a:cxn ang="0">
                      <a:pos x="86" y="36"/>
                    </a:cxn>
                  </a:cxnLst>
                  <a:rect l="0" t="0" r="r" b="b"/>
                  <a:pathLst>
                    <a:path w="86" h="42">
                      <a:moveTo>
                        <a:pt x="86" y="36"/>
                      </a:moveTo>
                      <a:lnTo>
                        <a:pt x="26" y="0"/>
                      </a:lnTo>
                      <a:lnTo>
                        <a:pt x="0" y="8"/>
                      </a:lnTo>
                      <a:lnTo>
                        <a:pt x="60" y="42"/>
                      </a:lnTo>
                      <a:lnTo>
                        <a:pt x="86" y="36"/>
                      </a:lnTo>
                      <a:close/>
                    </a:path>
                  </a:pathLst>
                </a:custGeom>
                <a:solidFill>
                  <a:srgbClr val="009451"/>
                </a:solidFill>
                <a:ln w="0">
                  <a:solidFill>
                    <a:srgbClr val="00945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55" name="Freeform 3423"/>
                <p:cNvSpPr>
                  <a:spLocks/>
                </p:cNvSpPr>
                <p:nvPr/>
              </p:nvSpPr>
              <p:spPr bwMode="auto">
                <a:xfrm>
                  <a:off x="2234" y="3014"/>
                  <a:ext cx="86" cy="42"/>
                </a:xfrm>
                <a:custGeom>
                  <a:avLst/>
                  <a:gdLst/>
                  <a:ahLst/>
                  <a:cxnLst>
                    <a:cxn ang="0">
                      <a:pos x="86" y="36"/>
                    </a:cxn>
                    <a:cxn ang="0">
                      <a:pos x="26" y="0"/>
                    </a:cxn>
                    <a:cxn ang="0">
                      <a:pos x="0" y="8"/>
                    </a:cxn>
                    <a:cxn ang="0">
                      <a:pos x="60" y="42"/>
                    </a:cxn>
                    <a:cxn ang="0">
                      <a:pos x="86" y="36"/>
                    </a:cxn>
                  </a:cxnLst>
                  <a:rect l="0" t="0" r="r" b="b"/>
                  <a:pathLst>
                    <a:path w="86" h="42">
                      <a:moveTo>
                        <a:pt x="86" y="36"/>
                      </a:moveTo>
                      <a:lnTo>
                        <a:pt x="26" y="0"/>
                      </a:lnTo>
                      <a:lnTo>
                        <a:pt x="0" y="8"/>
                      </a:lnTo>
                      <a:lnTo>
                        <a:pt x="60" y="42"/>
                      </a:lnTo>
                      <a:lnTo>
                        <a:pt x="86" y="3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56" name="Freeform 3424"/>
                <p:cNvSpPr>
                  <a:spLocks/>
                </p:cNvSpPr>
                <p:nvPr/>
              </p:nvSpPr>
              <p:spPr bwMode="auto">
                <a:xfrm>
                  <a:off x="2210" y="3022"/>
                  <a:ext cx="84" cy="40"/>
                </a:xfrm>
                <a:custGeom>
                  <a:avLst/>
                  <a:gdLst/>
                  <a:ahLst/>
                  <a:cxnLst>
                    <a:cxn ang="0">
                      <a:pos x="84" y="34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60" y="40"/>
                    </a:cxn>
                    <a:cxn ang="0">
                      <a:pos x="84" y="34"/>
                    </a:cxn>
                  </a:cxnLst>
                  <a:rect l="0" t="0" r="r" b="b"/>
                  <a:pathLst>
                    <a:path w="84" h="40">
                      <a:moveTo>
                        <a:pt x="84" y="34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60" y="40"/>
                      </a:lnTo>
                      <a:lnTo>
                        <a:pt x="84" y="34"/>
                      </a:lnTo>
                      <a:close/>
                    </a:path>
                  </a:pathLst>
                </a:custGeom>
                <a:solidFill>
                  <a:srgbClr val="009646"/>
                </a:solidFill>
                <a:ln w="0">
                  <a:solidFill>
                    <a:srgbClr val="0096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57" name="Freeform 3425"/>
                <p:cNvSpPr>
                  <a:spLocks/>
                </p:cNvSpPr>
                <p:nvPr/>
              </p:nvSpPr>
              <p:spPr bwMode="auto">
                <a:xfrm>
                  <a:off x="2210" y="3022"/>
                  <a:ext cx="84" cy="40"/>
                </a:xfrm>
                <a:custGeom>
                  <a:avLst/>
                  <a:gdLst/>
                  <a:ahLst/>
                  <a:cxnLst>
                    <a:cxn ang="0">
                      <a:pos x="84" y="34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60" y="40"/>
                    </a:cxn>
                    <a:cxn ang="0">
                      <a:pos x="84" y="34"/>
                    </a:cxn>
                  </a:cxnLst>
                  <a:rect l="0" t="0" r="r" b="b"/>
                  <a:pathLst>
                    <a:path w="84" h="40">
                      <a:moveTo>
                        <a:pt x="84" y="34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60" y="40"/>
                      </a:lnTo>
                      <a:lnTo>
                        <a:pt x="84" y="3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58" name="Freeform 3426"/>
                <p:cNvSpPr>
                  <a:spLocks/>
                </p:cNvSpPr>
                <p:nvPr/>
              </p:nvSpPr>
              <p:spPr bwMode="auto">
                <a:xfrm>
                  <a:off x="2184" y="3028"/>
                  <a:ext cx="86" cy="40"/>
                </a:xfrm>
                <a:custGeom>
                  <a:avLst/>
                  <a:gdLst/>
                  <a:ahLst/>
                  <a:cxnLst>
                    <a:cxn ang="0">
                      <a:pos x="86" y="34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60" y="40"/>
                    </a:cxn>
                    <a:cxn ang="0">
                      <a:pos x="86" y="34"/>
                    </a:cxn>
                  </a:cxnLst>
                  <a:rect l="0" t="0" r="r" b="b"/>
                  <a:pathLst>
                    <a:path w="86" h="40">
                      <a:moveTo>
                        <a:pt x="86" y="34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60" y="40"/>
                      </a:lnTo>
                      <a:lnTo>
                        <a:pt x="86" y="34"/>
                      </a:lnTo>
                      <a:close/>
                    </a:path>
                  </a:pathLst>
                </a:custGeom>
                <a:solidFill>
                  <a:srgbClr val="009544"/>
                </a:solidFill>
                <a:ln w="0">
                  <a:solidFill>
                    <a:srgbClr val="00954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59" name="Freeform 3427"/>
                <p:cNvSpPr>
                  <a:spLocks/>
                </p:cNvSpPr>
                <p:nvPr/>
              </p:nvSpPr>
              <p:spPr bwMode="auto">
                <a:xfrm>
                  <a:off x="2184" y="3028"/>
                  <a:ext cx="86" cy="40"/>
                </a:xfrm>
                <a:custGeom>
                  <a:avLst/>
                  <a:gdLst/>
                  <a:ahLst/>
                  <a:cxnLst>
                    <a:cxn ang="0">
                      <a:pos x="86" y="34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60" y="40"/>
                    </a:cxn>
                    <a:cxn ang="0">
                      <a:pos x="86" y="34"/>
                    </a:cxn>
                  </a:cxnLst>
                  <a:rect l="0" t="0" r="r" b="b"/>
                  <a:pathLst>
                    <a:path w="86" h="40">
                      <a:moveTo>
                        <a:pt x="86" y="34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60" y="40"/>
                      </a:lnTo>
                      <a:lnTo>
                        <a:pt x="86" y="3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60" name="Freeform 3428"/>
                <p:cNvSpPr>
                  <a:spLocks/>
                </p:cNvSpPr>
                <p:nvPr/>
              </p:nvSpPr>
              <p:spPr bwMode="auto">
                <a:xfrm>
                  <a:off x="2158" y="3034"/>
                  <a:ext cx="86" cy="42"/>
                </a:xfrm>
                <a:custGeom>
                  <a:avLst/>
                  <a:gdLst/>
                  <a:ahLst/>
                  <a:cxnLst>
                    <a:cxn ang="0">
                      <a:pos x="86" y="34"/>
                    </a:cxn>
                    <a:cxn ang="0">
                      <a:pos x="26" y="0"/>
                    </a:cxn>
                    <a:cxn ang="0">
                      <a:pos x="0" y="8"/>
                    </a:cxn>
                    <a:cxn ang="0">
                      <a:pos x="60" y="42"/>
                    </a:cxn>
                    <a:cxn ang="0">
                      <a:pos x="86" y="34"/>
                    </a:cxn>
                  </a:cxnLst>
                  <a:rect l="0" t="0" r="r" b="b"/>
                  <a:pathLst>
                    <a:path w="86" h="42">
                      <a:moveTo>
                        <a:pt x="86" y="34"/>
                      </a:moveTo>
                      <a:lnTo>
                        <a:pt x="26" y="0"/>
                      </a:lnTo>
                      <a:lnTo>
                        <a:pt x="0" y="8"/>
                      </a:lnTo>
                      <a:lnTo>
                        <a:pt x="60" y="42"/>
                      </a:lnTo>
                      <a:lnTo>
                        <a:pt x="86" y="34"/>
                      </a:lnTo>
                      <a:close/>
                    </a:path>
                  </a:pathLst>
                </a:custGeom>
                <a:solidFill>
                  <a:srgbClr val="009249"/>
                </a:solidFill>
                <a:ln w="0">
                  <a:solidFill>
                    <a:srgbClr val="00924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61" name="Freeform 3429"/>
                <p:cNvSpPr>
                  <a:spLocks/>
                </p:cNvSpPr>
                <p:nvPr/>
              </p:nvSpPr>
              <p:spPr bwMode="auto">
                <a:xfrm>
                  <a:off x="2158" y="3034"/>
                  <a:ext cx="86" cy="42"/>
                </a:xfrm>
                <a:custGeom>
                  <a:avLst/>
                  <a:gdLst/>
                  <a:ahLst/>
                  <a:cxnLst>
                    <a:cxn ang="0">
                      <a:pos x="86" y="34"/>
                    </a:cxn>
                    <a:cxn ang="0">
                      <a:pos x="26" y="0"/>
                    </a:cxn>
                    <a:cxn ang="0">
                      <a:pos x="0" y="8"/>
                    </a:cxn>
                    <a:cxn ang="0">
                      <a:pos x="60" y="42"/>
                    </a:cxn>
                    <a:cxn ang="0">
                      <a:pos x="86" y="34"/>
                    </a:cxn>
                  </a:cxnLst>
                  <a:rect l="0" t="0" r="r" b="b"/>
                  <a:pathLst>
                    <a:path w="86" h="42">
                      <a:moveTo>
                        <a:pt x="86" y="34"/>
                      </a:moveTo>
                      <a:lnTo>
                        <a:pt x="26" y="0"/>
                      </a:lnTo>
                      <a:lnTo>
                        <a:pt x="0" y="8"/>
                      </a:lnTo>
                      <a:lnTo>
                        <a:pt x="60" y="42"/>
                      </a:lnTo>
                      <a:lnTo>
                        <a:pt x="86" y="3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62" name="Freeform 3430"/>
                <p:cNvSpPr>
                  <a:spLocks/>
                </p:cNvSpPr>
                <p:nvPr/>
              </p:nvSpPr>
              <p:spPr bwMode="auto">
                <a:xfrm>
                  <a:off x="2132" y="3042"/>
                  <a:ext cx="86" cy="42"/>
                </a:xfrm>
                <a:custGeom>
                  <a:avLst/>
                  <a:gdLst/>
                  <a:ahLst/>
                  <a:cxnLst>
                    <a:cxn ang="0">
                      <a:pos x="86" y="34"/>
                    </a:cxn>
                    <a:cxn ang="0">
                      <a:pos x="26" y="0"/>
                    </a:cxn>
                    <a:cxn ang="0">
                      <a:pos x="0" y="8"/>
                    </a:cxn>
                    <a:cxn ang="0">
                      <a:pos x="60" y="42"/>
                    </a:cxn>
                    <a:cxn ang="0">
                      <a:pos x="86" y="34"/>
                    </a:cxn>
                  </a:cxnLst>
                  <a:rect l="0" t="0" r="r" b="b"/>
                  <a:pathLst>
                    <a:path w="86" h="42">
                      <a:moveTo>
                        <a:pt x="86" y="34"/>
                      </a:moveTo>
                      <a:lnTo>
                        <a:pt x="26" y="0"/>
                      </a:lnTo>
                      <a:lnTo>
                        <a:pt x="0" y="8"/>
                      </a:lnTo>
                      <a:lnTo>
                        <a:pt x="60" y="42"/>
                      </a:lnTo>
                      <a:lnTo>
                        <a:pt x="86" y="34"/>
                      </a:lnTo>
                      <a:close/>
                    </a:path>
                  </a:pathLst>
                </a:custGeom>
                <a:solidFill>
                  <a:srgbClr val="008C56"/>
                </a:solidFill>
                <a:ln w="0">
                  <a:solidFill>
                    <a:srgbClr val="008C5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63" name="Freeform 3431"/>
                <p:cNvSpPr>
                  <a:spLocks/>
                </p:cNvSpPr>
                <p:nvPr/>
              </p:nvSpPr>
              <p:spPr bwMode="auto">
                <a:xfrm>
                  <a:off x="2132" y="3042"/>
                  <a:ext cx="86" cy="42"/>
                </a:xfrm>
                <a:custGeom>
                  <a:avLst/>
                  <a:gdLst/>
                  <a:ahLst/>
                  <a:cxnLst>
                    <a:cxn ang="0">
                      <a:pos x="86" y="34"/>
                    </a:cxn>
                    <a:cxn ang="0">
                      <a:pos x="26" y="0"/>
                    </a:cxn>
                    <a:cxn ang="0">
                      <a:pos x="0" y="8"/>
                    </a:cxn>
                    <a:cxn ang="0">
                      <a:pos x="60" y="42"/>
                    </a:cxn>
                    <a:cxn ang="0">
                      <a:pos x="86" y="34"/>
                    </a:cxn>
                  </a:cxnLst>
                  <a:rect l="0" t="0" r="r" b="b"/>
                  <a:pathLst>
                    <a:path w="86" h="42">
                      <a:moveTo>
                        <a:pt x="86" y="34"/>
                      </a:moveTo>
                      <a:lnTo>
                        <a:pt x="26" y="0"/>
                      </a:lnTo>
                      <a:lnTo>
                        <a:pt x="0" y="8"/>
                      </a:lnTo>
                      <a:lnTo>
                        <a:pt x="60" y="42"/>
                      </a:lnTo>
                      <a:lnTo>
                        <a:pt x="86" y="3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64" name="Freeform 3432"/>
                <p:cNvSpPr>
                  <a:spLocks/>
                </p:cNvSpPr>
                <p:nvPr/>
              </p:nvSpPr>
              <p:spPr bwMode="auto">
                <a:xfrm>
                  <a:off x="2106" y="3050"/>
                  <a:ext cx="86" cy="44"/>
                </a:xfrm>
                <a:custGeom>
                  <a:avLst/>
                  <a:gdLst/>
                  <a:ahLst/>
                  <a:cxnLst>
                    <a:cxn ang="0">
                      <a:pos x="86" y="34"/>
                    </a:cxn>
                    <a:cxn ang="0">
                      <a:pos x="26" y="0"/>
                    </a:cxn>
                    <a:cxn ang="0">
                      <a:pos x="0" y="10"/>
                    </a:cxn>
                    <a:cxn ang="0">
                      <a:pos x="58" y="44"/>
                    </a:cxn>
                    <a:cxn ang="0">
                      <a:pos x="86" y="34"/>
                    </a:cxn>
                  </a:cxnLst>
                  <a:rect l="0" t="0" r="r" b="b"/>
                  <a:pathLst>
                    <a:path w="86" h="44">
                      <a:moveTo>
                        <a:pt x="86" y="34"/>
                      </a:moveTo>
                      <a:lnTo>
                        <a:pt x="26" y="0"/>
                      </a:lnTo>
                      <a:lnTo>
                        <a:pt x="0" y="10"/>
                      </a:lnTo>
                      <a:lnTo>
                        <a:pt x="58" y="44"/>
                      </a:lnTo>
                      <a:lnTo>
                        <a:pt x="86" y="34"/>
                      </a:lnTo>
                      <a:close/>
                    </a:path>
                  </a:pathLst>
                </a:custGeom>
                <a:solidFill>
                  <a:srgbClr val="008568"/>
                </a:solidFill>
                <a:ln w="0">
                  <a:solidFill>
                    <a:srgbClr val="00856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65" name="Freeform 3433"/>
                <p:cNvSpPr>
                  <a:spLocks/>
                </p:cNvSpPr>
                <p:nvPr/>
              </p:nvSpPr>
              <p:spPr bwMode="auto">
                <a:xfrm>
                  <a:off x="2106" y="3050"/>
                  <a:ext cx="86" cy="44"/>
                </a:xfrm>
                <a:custGeom>
                  <a:avLst/>
                  <a:gdLst/>
                  <a:ahLst/>
                  <a:cxnLst>
                    <a:cxn ang="0">
                      <a:pos x="86" y="34"/>
                    </a:cxn>
                    <a:cxn ang="0">
                      <a:pos x="26" y="0"/>
                    </a:cxn>
                    <a:cxn ang="0">
                      <a:pos x="0" y="10"/>
                    </a:cxn>
                    <a:cxn ang="0">
                      <a:pos x="58" y="44"/>
                    </a:cxn>
                    <a:cxn ang="0">
                      <a:pos x="86" y="34"/>
                    </a:cxn>
                  </a:cxnLst>
                  <a:rect l="0" t="0" r="r" b="b"/>
                  <a:pathLst>
                    <a:path w="86" h="44">
                      <a:moveTo>
                        <a:pt x="86" y="34"/>
                      </a:moveTo>
                      <a:lnTo>
                        <a:pt x="26" y="0"/>
                      </a:lnTo>
                      <a:lnTo>
                        <a:pt x="0" y="10"/>
                      </a:lnTo>
                      <a:lnTo>
                        <a:pt x="58" y="44"/>
                      </a:lnTo>
                      <a:lnTo>
                        <a:pt x="86" y="3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66" name="Freeform 3434"/>
                <p:cNvSpPr>
                  <a:spLocks/>
                </p:cNvSpPr>
                <p:nvPr/>
              </p:nvSpPr>
              <p:spPr bwMode="auto">
                <a:xfrm>
                  <a:off x="3142" y="2702"/>
                  <a:ext cx="80" cy="28"/>
                </a:xfrm>
                <a:custGeom>
                  <a:avLst/>
                  <a:gdLst/>
                  <a:ahLst/>
                  <a:cxnLst>
                    <a:cxn ang="0">
                      <a:pos x="80" y="22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4" y="28"/>
                    </a:cxn>
                    <a:cxn ang="0">
                      <a:pos x="80" y="22"/>
                    </a:cxn>
                  </a:cxnLst>
                  <a:rect l="0" t="0" r="r" b="b"/>
                  <a:pathLst>
                    <a:path w="80" h="28">
                      <a:moveTo>
                        <a:pt x="80" y="22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4" y="28"/>
                      </a:lnTo>
                      <a:lnTo>
                        <a:pt x="80" y="22"/>
                      </a:lnTo>
                      <a:close/>
                    </a:path>
                  </a:pathLst>
                </a:custGeom>
                <a:solidFill>
                  <a:srgbClr val="008763"/>
                </a:solidFill>
                <a:ln w="0">
                  <a:solidFill>
                    <a:srgbClr val="00876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67" name="Freeform 3435"/>
                <p:cNvSpPr>
                  <a:spLocks/>
                </p:cNvSpPr>
                <p:nvPr/>
              </p:nvSpPr>
              <p:spPr bwMode="auto">
                <a:xfrm>
                  <a:off x="3142" y="2702"/>
                  <a:ext cx="80" cy="28"/>
                </a:xfrm>
                <a:custGeom>
                  <a:avLst/>
                  <a:gdLst/>
                  <a:ahLst/>
                  <a:cxnLst>
                    <a:cxn ang="0">
                      <a:pos x="80" y="22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4" y="28"/>
                    </a:cxn>
                    <a:cxn ang="0">
                      <a:pos x="80" y="22"/>
                    </a:cxn>
                  </a:cxnLst>
                  <a:rect l="0" t="0" r="r" b="b"/>
                  <a:pathLst>
                    <a:path w="80" h="28">
                      <a:moveTo>
                        <a:pt x="80" y="22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4" y="28"/>
                      </a:lnTo>
                      <a:lnTo>
                        <a:pt x="80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68" name="Freeform 3436"/>
                <p:cNvSpPr>
                  <a:spLocks/>
                </p:cNvSpPr>
                <p:nvPr/>
              </p:nvSpPr>
              <p:spPr bwMode="auto">
                <a:xfrm>
                  <a:off x="3128" y="2708"/>
                  <a:ext cx="78" cy="28"/>
                </a:xfrm>
                <a:custGeom>
                  <a:avLst/>
                  <a:gdLst/>
                  <a:ahLst/>
                  <a:cxnLst>
                    <a:cxn ang="0">
                      <a:pos x="78" y="22"/>
                    </a:cxn>
                    <a:cxn ang="0">
                      <a:pos x="14" y="0"/>
                    </a:cxn>
                    <a:cxn ang="0">
                      <a:pos x="0" y="6"/>
                    </a:cxn>
                    <a:cxn ang="0">
                      <a:pos x="62" y="28"/>
                    </a:cxn>
                    <a:cxn ang="0">
                      <a:pos x="78" y="22"/>
                    </a:cxn>
                  </a:cxnLst>
                  <a:rect l="0" t="0" r="r" b="b"/>
                  <a:pathLst>
                    <a:path w="78" h="28">
                      <a:moveTo>
                        <a:pt x="78" y="22"/>
                      </a:moveTo>
                      <a:lnTo>
                        <a:pt x="14" y="0"/>
                      </a:lnTo>
                      <a:lnTo>
                        <a:pt x="0" y="6"/>
                      </a:lnTo>
                      <a:lnTo>
                        <a:pt x="62" y="28"/>
                      </a:lnTo>
                      <a:lnTo>
                        <a:pt x="78" y="22"/>
                      </a:lnTo>
                      <a:close/>
                    </a:path>
                  </a:pathLst>
                </a:custGeom>
                <a:solidFill>
                  <a:srgbClr val="008763"/>
                </a:solidFill>
                <a:ln w="0">
                  <a:solidFill>
                    <a:srgbClr val="00876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69" name="Freeform 3437"/>
                <p:cNvSpPr>
                  <a:spLocks/>
                </p:cNvSpPr>
                <p:nvPr/>
              </p:nvSpPr>
              <p:spPr bwMode="auto">
                <a:xfrm>
                  <a:off x="3128" y="2708"/>
                  <a:ext cx="78" cy="28"/>
                </a:xfrm>
                <a:custGeom>
                  <a:avLst/>
                  <a:gdLst/>
                  <a:ahLst/>
                  <a:cxnLst>
                    <a:cxn ang="0">
                      <a:pos x="78" y="22"/>
                    </a:cxn>
                    <a:cxn ang="0">
                      <a:pos x="14" y="0"/>
                    </a:cxn>
                    <a:cxn ang="0">
                      <a:pos x="0" y="6"/>
                    </a:cxn>
                    <a:cxn ang="0">
                      <a:pos x="62" y="28"/>
                    </a:cxn>
                    <a:cxn ang="0">
                      <a:pos x="78" y="22"/>
                    </a:cxn>
                  </a:cxnLst>
                  <a:rect l="0" t="0" r="r" b="b"/>
                  <a:pathLst>
                    <a:path w="78" h="28">
                      <a:moveTo>
                        <a:pt x="78" y="22"/>
                      </a:moveTo>
                      <a:lnTo>
                        <a:pt x="14" y="0"/>
                      </a:lnTo>
                      <a:lnTo>
                        <a:pt x="0" y="6"/>
                      </a:lnTo>
                      <a:lnTo>
                        <a:pt x="62" y="28"/>
                      </a:lnTo>
                      <a:lnTo>
                        <a:pt x="7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70" name="Freeform 3438"/>
                <p:cNvSpPr>
                  <a:spLocks/>
                </p:cNvSpPr>
                <p:nvPr/>
              </p:nvSpPr>
              <p:spPr bwMode="auto">
                <a:xfrm>
                  <a:off x="3112" y="2714"/>
                  <a:ext cx="78" cy="28"/>
                </a:xfrm>
                <a:custGeom>
                  <a:avLst/>
                  <a:gdLst/>
                  <a:ahLst/>
                  <a:cxnLst>
                    <a:cxn ang="0">
                      <a:pos x="78" y="22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2" y="28"/>
                    </a:cxn>
                    <a:cxn ang="0">
                      <a:pos x="78" y="22"/>
                    </a:cxn>
                  </a:cxnLst>
                  <a:rect l="0" t="0" r="r" b="b"/>
                  <a:pathLst>
                    <a:path w="78" h="28">
                      <a:moveTo>
                        <a:pt x="78" y="22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2" y="28"/>
                      </a:lnTo>
                      <a:lnTo>
                        <a:pt x="78" y="22"/>
                      </a:lnTo>
                      <a:close/>
                    </a:path>
                  </a:pathLst>
                </a:custGeom>
                <a:solidFill>
                  <a:srgbClr val="008763"/>
                </a:solidFill>
                <a:ln w="0">
                  <a:solidFill>
                    <a:srgbClr val="00876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71" name="Freeform 3439"/>
                <p:cNvSpPr>
                  <a:spLocks/>
                </p:cNvSpPr>
                <p:nvPr/>
              </p:nvSpPr>
              <p:spPr bwMode="auto">
                <a:xfrm>
                  <a:off x="3112" y="2714"/>
                  <a:ext cx="78" cy="28"/>
                </a:xfrm>
                <a:custGeom>
                  <a:avLst/>
                  <a:gdLst/>
                  <a:ahLst/>
                  <a:cxnLst>
                    <a:cxn ang="0">
                      <a:pos x="78" y="22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2" y="28"/>
                    </a:cxn>
                    <a:cxn ang="0">
                      <a:pos x="78" y="22"/>
                    </a:cxn>
                  </a:cxnLst>
                  <a:rect l="0" t="0" r="r" b="b"/>
                  <a:pathLst>
                    <a:path w="78" h="28">
                      <a:moveTo>
                        <a:pt x="78" y="22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2" y="28"/>
                      </a:lnTo>
                      <a:lnTo>
                        <a:pt x="7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72" name="Freeform 3440"/>
                <p:cNvSpPr>
                  <a:spLocks/>
                </p:cNvSpPr>
                <p:nvPr/>
              </p:nvSpPr>
              <p:spPr bwMode="auto">
                <a:xfrm>
                  <a:off x="3096" y="2720"/>
                  <a:ext cx="78" cy="28"/>
                </a:xfrm>
                <a:custGeom>
                  <a:avLst/>
                  <a:gdLst/>
                  <a:ahLst/>
                  <a:cxnLst>
                    <a:cxn ang="0">
                      <a:pos x="78" y="22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2" y="28"/>
                    </a:cxn>
                    <a:cxn ang="0">
                      <a:pos x="78" y="22"/>
                    </a:cxn>
                  </a:cxnLst>
                  <a:rect l="0" t="0" r="r" b="b"/>
                  <a:pathLst>
                    <a:path w="78" h="28">
                      <a:moveTo>
                        <a:pt x="78" y="22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2" y="28"/>
                      </a:lnTo>
                      <a:lnTo>
                        <a:pt x="78" y="22"/>
                      </a:lnTo>
                      <a:close/>
                    </a:path>
                  </a:pathLst>
                </a:custGeom>
                <a:solidFill>
                  <a:srgbClr val="008763"/>
                </a:solidFill>
                <a:ln w="0">
                  <a:solidFill>
                    <a:srgbClr val="00876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73" name="Freeform 3441"/>
                <p:cNvSpPr>
                  <a:spLocks/>
                </p:cNvSpPr>
                <p:nvPr/>
              </p:nvSpPr>
              <p:spPr bwMode="auto">
                <a:xfrm>
                  <a:off x="3096" y="2720"/>
                  <a:ext cx="78" cy="28"/>
                </a:xfrm>
                <a:custGeom>
                  <a:avLst/>
                  <a:gdLst/>
                  <a:ahLst/>
                  <a:cxnLst>
                    <a:cxn ang="0">
                      <a:pos x="78" y="22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2" y="28"/>
                    </a:cxn>
                    <a:cxn ang="0">
                      <a:pos x="78" y="22"/>
                    </a:cxn>
                  </a:cxnLst>
                  <a:rect l="0" t="0" r="r" b="b"/>
                  <a:pathLst>
                    <a:path w="78" h="28">
                      <a:moveTo>
                        <a:pt x="78" y="22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2" y="28"/>
                      </a:lnTo>
                      <a:lnTo>
                        <a:pt x="7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74" name="Freeform 3442"/>
                <p:cNvSpPr>
                  <a:spLocks/>
                </p:cNvSpPr>
                <p:nvPr/>
              </p:nvSpPr>
              <p:spPr bwMode="auto">
                <a:xfrm>
                  <a:off x="3078" y="2728"/>
                  <a:ext cx="80" cy="28"/>
                </a:xfrm>
                <a:custGeom>
                  <a:avLst/>
                  <a:gdLst/>
                  <a:ahLst/>
                  <a:cxnLst>
                    <a:cxn ang="0">
                      <a:pos x="80" y="20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4" y="28"/>
                    </a:cxn>
                    <a:cxn ang="0">
                      <a:pos x="80" y="20"/>
                    </a:cxn>
                  </a:cxnLst>
                  <a:rect l="0" t="0" r="r" b="b"/>
                  <a:pathLst>
                    <a:path w="80" h="28">
                      <a:moveTo>
                        <a:pt x="80" y="20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4" y="28"/>
                      </a:lnTo>
                      <a:lnTo>
                        <a:pt x="80" y="20"/>
                      </a:lnTo>
                      <a:close/>
                    </a:path>
                  </a:pathLst>
                </a:custGeom>
                <a:solidFill>
                  <a:srgbClr val="008762"/>
                </a:solidFill>
                <a:ln w="0">
                  <a:solidFill>
                    <a:srgbClr val="00876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75" name="Freeform 3443"/>
                <p:cNvSpPr>
                  <a:spLocks/>
                </p:cNvSpPr>
                <p:nvPr/>
              </p:nvSpPr>
              <p:spPr bwMode="auto">
                <a:xfrm>
                  <a:off x="3078" y="2728"/>
                  <a:ext cx="80" cy="28"/>
                </a:xfrm>
                <a:custGeom>
                  <a:avLst/>
                  <a:gdLst/>
                  <a:ahLst/>
                  <a:cxnLst>
                    <a:cxn ang="0">
                      <a:pos x="80" y="20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4" y="28"/>
                    </a:cxn>
                    <a:cxn ang="0">
                      <a:pos x="80" y="20"/>
                    </a:cxn>
                  </a:cxnLst>
                  <a:rect l="0" t="0" r="r" b="b"/>
                  <a:pathLst>
                    <a:path w="80" h="28">
                      <a:moveTo>
                        <a:pt x="80" y="20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4" y="28"/>
                      </a:lnTo>
                      <a:lnTo>
                        <a:pt x="80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76" name="Freeform 3444"/>
                <p:cNvSpPr>
                  <a:spLocks/>
                </p:cNvSpPr>
                <p:nvPr/>
              </p:nvSpPr>
              <p:spPr bwMode="auto">
                <a:xfrm>
                  <a:off x="3062" y="2734"/>
                  <a:ext cx="80" cy="28"/>
                </a:xfrm>
                <a:custGeom>
                  <a:avLst/>
                  <a:gdLst/>
                  <a:ahLst/>
                  <a:cxnLst>
                    <a:cxn ang="0">
                      <a:pos x="80" y="22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4" y="28"/>
                    </a:cxn>
                    <a:cxn ang="0">
                      <a:pos x="80" y="22"/>
                    </a:cxn>
                  </a:cxnLst>
                  <a:rect l="0" t="0" r="r" b="b"/>
                  <a:pathLst>
                    <a:path w="80" h="28">
                      <a:moveTo>
                        <a:pt x="80" y="22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4" y="28"/>
                      </a:lnTo>
                      <a:lnTo>
                        <a:pt x="80" y="22"/>
                      </a:lnTo>
                      <a:close/>
                    </a:path>
                  </a:pathLst>
                </a:custGeom>
                <a:solidFill>
                  <a:srgbClr val="008762"/>
                </a:solidFill>
                <a:ln w="0">
                  <a:solidFill>
                    <a:srgbClr val="00876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77" name="Freeform 3445"/>
                <p:cNvSpPr>
                  <a:spLocks/>
                </p:cNvSpPr>
                <p:nvPr/>
              </p:nvSpPr>
              <p:spPr bwMode="auto">
                <a:xfrm>
                  <a:off x="3062" y="2734"/>
                  <a:ext cx="80" cy="28"/>
                </a:xfrm>
                <a:custGeom>
                  <a:avLst/>
                  <a:gdLst/>
                  <a:ahLst/>
                  <a:cxnLst>
                    <a:cxn ang="0">
                      <a:pos x="80" y="22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4" y="28"/>
                    </a:cxn>
                    <a:cxn ang="0">
                      <a:pos x="80" y="22"/>
                    </a:cxn>
                  </a:cxnLst>
                  <a:rect l="0" t="0" r="r" b="b"/>
                  <a:pathLst>
                    <a:path w="80" h="28">
                      <a:moveTo>
                        <a:pt x="80" y="22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4" y="28"/>
                      </a:lnTo>
                      <a:lnTo>
                        <a:pt x="80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78" name="Freeform 3446"/>
                <p:cNvSpPr>
                  <a:spLocks/>
                </p:cNvSpPr>
                <p:nvPr/>
              </p:nvSpPr>
              <p:spPr bwMode="auto">
                <a:xfrm>
                  <a:off x="3046" y="2740"/>
                  <a:ext cx="80" cy="28"/>
                </a:xfrm>
                <a:custGeom>
                  <a:avLst/>
                  <a:gdLst/>
                  <a:ahLst/>
                  <a:cxnLst>
                    <a:cxn ang="0">
                      <a:pos x="80" y="22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4" y="28"/>
                    </a:cxn>
                    <a:cxn ang="0">
                      <a:pos x="80" y="22"/>
                    </a:cxn>
                  </a:cxnLst>
                  <a:rect l="0" t="0" r="r" b="b"/>
                  <a:pathLst>
                    <a:path w="80" h="28">
                      <a:moveTo>
                        <a:pt x="80" y="22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4" y="28"/>
                      </a:lnTo>
                      <a:lnTo>
                        <a:pt x="80" y="22"/>
                      </a:lnTo>
                      <a:close/>
                    </a:path>
                  </a:pathLst>
                </a:custGeom>
                <a:solidFill>
                  <a:srgbClr val="008761"/>
                </a:solidFill>
                <a:ln w="0">
                  <a:solidFill>
                    <a:srgbClr val="00876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79" name="Freeform 3447"/>
                <p:cNvSpPr>
                  <a:spLocks/>
                </p:cNvSpPr>
                <p:nvPr/>
              </p:nvSpPr>
              <p:spPr bwMode="auto">
                <a:xfrm>
                  <a:off x="3046" y="2740"/>
                  <a:ext cx="80" cy="28"/>
                </a:xfrm>
                <a:custGeom>
                  <a:avLst/>
                  <a:gdLst/>
                  <a:ahLst/>
                  <a:cxnLst>
                    <a:cxn ang="0">
                      <a:pos x="80" y="22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4" y="28"/>
                    </a:cxn>
                    <a:cxn ang="0">
                      <a:pos x="80" y="22"/>
                    </a:cxn>
                  </a:cxnLst>
                  <a:rect l="0" t="0" r="r" b="b"/>
                  <a:pathLst>
                    <a:path w="80" h="28">
                      <a:moveTo>
                        <a:pt x="80" y="22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4" y="28"/>
                      </a:lnTo>
                      <a:lnTo>
                        <a:pt x="80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80" name="Freeform 3448"/>
                <p:cNvSpPr>
                  <a:spLocks/>
                </p:cNvSpPr>
                <p:nvPr/>
              </p:nvSpPr>
              <p:spPr bwMode="auto">
                <a:xfrm>
                  <a:off x="3030" y="2746"/>
                  <a:ext cx="80" cy="28"/>
                </a:xfrm>
                <a:custGeom>
                  <a:avLst/>
                  <a:gdLst/>
                  <a:ahLst/>
                  <a:cxnLst>
                    <a:cxn ang="0">
                      <a:pos x="80" y="22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2" y="28"/>
                    </a:cxn>
                    <a:cxn ang="0">
                      <a:pos x="80" y="22"/>
                    </a:cxn>
                  </a:cxnLst>
                  <a:rect l="0" t="0" r="r" b="b"/>
                  <a:pathLst>
                    <a:path w="80" h="28">
                      <a:moveTo>
                        <a:pt x="80" y="22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2" y="28"/>
                      </a:lnTo>
                      <a:lnTo>
                        <a:pt x="80" y="22"/>
                      </a:lnTo>
                      <a:close/>
                    </a:path>
                  </a:pathLst>
                </a:custGeom>
                <a:solidFill>
                  <a:srgbClr val="00875F"/>
                </a:solidFill>
                <a:ln w="0">
                  <a:solidFill>
                    <a:srgbClr val="00875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81" name="Freeform 3449"/>
                <p:cNvSpPr>
                  <a:spLocks/>
                </p:cNvSpPr>
                <p:nvPr/>
              </p:nvSpPr>
              <p:spPr bwMode="auto">
                <a:xfrm>
                  <a:off x="3030" y="2746"/>
                  <a:ext cx="80" cy="28"/>
                </a:xfrm>
                <a:custGeom>
                  <a:avLst/>
                  <a:gdLst/>
                  <a:ahLst/>
                  <a:cxnLst>
                    <a:cxn ang="0">
                      <a:pos x="80" y="22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2" y="28"/>
                    </a:cxn>
                    <a:cxn ang="0">
                      <a:pos x="80" y="22"/>
                    </a:cxn>
                  </a:cxnLst>
                  <a:rect l="0" t="0" r="r" b="b"/>
                  <a:pathLst>
                    <a:path w="80" h="28">
                      <a:moveTo>
                        <a:pt x="80" y="22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2" y="28"/>
                      </a:lnTo>
                      <a:lnTo>
                        <a:pt x="80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82" name="Freeform 3450"/>
                <p:cNvSpPr>
                  <a:spLocks/>
                </p:cNvSpPr>
                <p:nvPr/>
              </p:nvSpPr>
              <p:spPr bwMode="auto">
                <a:xfrm>
                  <a:off x="3012" y="2752"/>
                  <a:ext cx="80" cy="30"/>
                </a:xfrm>
                <a:custGeom>
                  <a:avLst/>
                  <a:gdLst/>
                  <a:ahLst/>
                  <a:cxnLst>
                    <a:cxn ang="0">
                      <a:pos x="80" y="2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4" y="30"/>
                    </a:cxn>
                    <a:cxn ang="0">
                      <a:pos x="80" y="22"/>
                    </a:cxn>
                  </a:cxnLst>
                  <a:rect l="0" t="0" r="r" b="b"/>
                  <a:pathLst>
                    <a:path w="80" h="30">
                      <a:moveTo>
                        <a:pt x="80" y="2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4" y="30"/>
                      </a:lnTo>
                      <a:lnTo>
                        <a:pt x="80" y="22"/>
                      </a:lnTo>
                      <a:close/>
                    </a:path>
                  </a:pathLst>
                </a:custGeom>
                <a:solidFill>
                  <a:srgbClr val="00885E"/>
                </a:solidFill>
                <a:ln w="0">
                  <a:solidFill>
                    <a:srgbClr val="00885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83" name="Freeform 3451"/>
                <p:cNvSpPr>
                  <a:spLocks/>
                </p:cNvSpPr>
                <p:nvPr/>
              </p:nvSpPr>
              <p:spPr bwMode="auto">
                <a:xfrm>
                  <a:off x="3012" y="2752"/>
                  <a:ext cx="80" cy="30"/>
                </a:xfrm>
                <a:custGeom>
                  <a:avLst/>
                  <a:gdLst/>
                  <a:ahLst/>
                  <a:cxnLst>
                    <a:cxn ang="0">
                      <a:pos x="80" y="2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4" y="30"/>
                    </a:cxn>
                    <a:cxn ang="0">
                      <a:pos x="80" y="22"/>
                    </a:cxn>
                  </a:cxnLst>
                  <a:rect l="0" t="0" r="r" b="b"/>
                  <a:pathLst>
                    <a:path w="80" h="30">
                      <a:moveTo>
                        <a:pt x="80" y="2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4" y="30"/>
                      </a:lnTo>
                      <a:lnTo>
                        <a:pt x="80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84" name="Freeform 3452"/>
                <p:cNvSpPr>
                  <a:spLocks/>
                </p:cNvSpPr>
                <p:nvPr/>
              </p:nvSpPr>
              <p:spPr bwMode="auto">
                <a:xfrm>
                  <a:off x="2996" y="2758"/>
                  <a:ext cx="80" cy="30"/>
                </a:xfrm>
                <a:custGeom>
                  <a:avLst/>
                  <a:gdLst/>
                  <a:ahLst/>
                  <a:cxnLst>
                    <a:cxn ang="0">
                      <a:pos x="80" y="2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4" y="30"/>
                    </a:cxn>
                    <a:cxn ang="0">
                      <a:pos x="80" y="24"/>
                    </a:cxn>
                  </a:cxnLst>
                  <a:rect l="0" t="0" r="r" b="b"/>
                  <a:pathLst>
                    <a:path w="80" h="30">
                      <a:moveTo>
                        <a:pt x="80" y="2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4" y="30"/>
                      </a:lnTo>
                      <a:lnTo>
                        <a:pt x="80" y="24"/>
                      </a:lnTo>
                      <a:close/>
                    </a:path>
                  </a:pathLst>
                </a:custGeom>
                <a:solidFill>
                  <a:srgbClr val="00885C"/>
                </a:solidFill>
                <a:ln w="0">
                  <a:solidFill>
                    <a:srgbClr val="00885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85" name="Freeform 3453"/>
                <p:cNvSpPr>
                  <a:spLocks/>
                </p:cNvSpPr>
                <p:nvPr/>
              </p:nvSpPr>
              <p:spPr bwMode="auto">
                <a:xfrm>
                  <a:off x="2996" y="2758"/>
                  <a:ext cx="80" cy="30"/>
                </a:xfrm>
                <a:custGeom>
                  <a:avLst/>
                  <a:gdLst/>
                  <a:ahLst/>
                  <a:cxnLst>
                    <a:cxn ang="0">
                      <a:pos x="80" y="2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4" y="30"/>
                    </a:cxn>
                    <a:cxn ang="0">
                      <a:pos x="80" y="24"/>
                    </a:cxn>
                  </a:cxnLst>
                  <a:rect l="0" t="0" r="r" b="b"/>
                  <a:pathLst>
                    <a:path w="80" h="30">
                      <a:moveTo>
                        <a:pt x="80" y="2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4" y="30"/>
                      </a:lnTo>
                      <a:lnTo>
                        <a:pt x="80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86" name="Freeform 3454"/>
                <p:cNvSpPr>
                  <a:spLocks/>
                </p:cNvSpPr>
                <p:nvPr/>
              </p:nvSpPr>
              <p:spPr bwMode="auto">
                <a:xfrm>
                  <a:off x="2978" y="2766"/>
                  <a:ext cx="82" cy="28"/>
                </a:xfrm>
                <a:custGeom>
                  <a:avLst/>
                  <a:gdLst/>
                  <a:ahLst/>
                  <a:cxnLst>
                    <a:cxn ang="0">
                      <a:pos x="82" y="2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4" y="28"/>
                    </a:cxn>
                    <a:cxn ang="0">
                      <a:pos x="82" y="22"/>
                    </a:cxn>
                  </a:cxnLst>
                  <a:rect l="0" t="0" r="r" b="b"/>
                  <a:pathLst>
                    <a:path w="82" h="28">
                      <a:moveTo>
                        <a:pt x="82" y="2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4" y="28"/>
                      </a:lnTo>
                      <a:lnTo>
                        <a:pt x="82" y="22"/>
                      </a:lnTo>
                      <a:close/>
                    </a:path>
                  </a:pathLst>
                </a:custGeom>
                <a:solidFill>
                  <a:srgbClr val="00885A"/>
                </a:solidFill>
                <a:ln w="0">
                  <a:solidFill>
                    <a:srgbClr val="00885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87" name="Freeform 3455"/>
                <p:cNvSpPr>
                  <a:spLocks/>
                </p:cNvSpPr>
                <p:nvPr/>
              </p:nvSpPr>
              <p:spPr bwMode="auto">
                <a:xfrm>
                  <a:off x="2978" y="2766"/>
                  <a:ext cx="82" cy="28"/>
                </a:xfrm>
                <a:custGeom>
                  <a:avLst/>
                  <a:gdLst/>
                  <a:ahLst/>
                  <a:cxnLst>
                    <a:cxn ang="0">
                      <a:pos x="82" y="2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4" y="28"/>
                    </a:cxn>
                    <a:cxn ang="0">
                      <a:pos x="82" y="22"/>
                    </a:cxn>
                  </a:cxnLst>
                  <a:rect l="0" t="0" r="r" b="b"/>
                  <a:pathLst>
                    <a:path w="82" h="28">
                      <a:moveTo>
                        <a:pt x="82" y="2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4" y="28"/>
                      </a:lnTo>
                      <a:lnTo>
                        <a:pt x="82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88" name="Freeform 3456"/>
                <p:cNvSpPr>
                  <a:spLocks/>
                </p:cNvSpPr>
                <p:nvPr/>
              </p:nvSpPr>
              <p:spPr bwMode="auto">
                <a:xfrm>
                  <a:off x="2960" y="2772"/>
                  <a:ext cx="82" cy="28"/>
                </a:xfrm>
                <a:custGeom>
                  <a:avLst/>
                  <a:gdLst/>
                  <a:ahLst/>
                  <a:cxnLst>
                    <a:cxn ang="0">
                      <a:pos x="82" y="2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4" y="28"/>
                    </a:cxn>
                    <a:cxn ang="0">
                      <a:pos x="82" y="22"/>
                    </a:cxn>
                  </a:cxnLst>
                  <a:rect l="0" t="0" r="r" b="b"/>
                  <a:pathLst>
                    <a:path w="82" h="28">
                      <a:moveTo>
                        <a:pt x="82" y="2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4" y="28"/>
                      </a:lnTo>
                      <a:lnTo>
                        <a:pt x="82" y="22"/>
                      </a:lnTo>
                      <a:close/>
                    </a:path>
                  </a:pathLst>
                </a:custGeom>
                <a:solidFill>
                  <a:srgbClr val="008857"/>
                </a:solidFill>
                <a:ln w="0">
                  <a:solidFill>
                    <a:srgbClr val="00885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89" name="Freeform 3457"/>
                <p:cNvSpPr>
                  <a:spLocks/>
                </p:cNvSpPr>
                <p:nvPr/>
              </p:nvSpPr>
              <p:spPr bwMode="auto">
                <a:xfrm>
                  <a:off x="2960" y="2772"/>
                  <a:ext cx="82" cy="28"/>
                </a:xfrm>
                <a:custGeom>
                  <a:avLst/>
                  <a:gdLst/>
                  <a:ahLst/>
                  <a:cxnLst>
                    <a:cxn ang="0">
                      <a:pos x="82" y="2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4" y="28"/>
                    </a:cxn>
                    <a:cxn ang="0">
                      <a:pos x="82" y="22"/>
                    </a:cxn>
                  </a:cxnLst>
                  <a:rect l="0" t="0" r="r" b="b"/>
                  <a:pathLst>
                    <a:path w="82" h="28">
                      <a:moveTo>
                        <a:pt x="82" y="2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4" y="28"/>
                      </a:lnTo>
                      <a:lnTo>
                        <a:pt x="82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90" name="Freeform 3458"/>
                <p:cNvSpPr>
                  <a:spLocks/>
                </p:cNvSpPr>
                <p:nvPr/>
              </p:nvSpPr>
              <p:spPr bwMode="auto">
                <a:xfrm>
                  <a:off x="2944" y="2778"/>
                  <a:ext cx="80" cy="28"/>
                </a:xfrm>
                <a:custGeom>
                  <a:avLst/>
                  <a:gdLst/>
                  <a:ahLst/>
                  <a:cxnLst>
                    <a:cxn ang="0">
                      <a:pos x="80" y="22"/>
                    </a:cxn>
                    <a:cxn ang="0">
                      <a:pos x="16" y="0"/>
                    </a:cxn>
                    <a:cxn ang="0">
                      <a:pos x="0" y="4"/>
                    </a:cxn>
                    <a:cxn ang="0">
                      <a:pos x="64" y="28"/>
                    </a:cxn>
                    <a:cxn ang="0">
                      <a:pos x="80" y="22"/>
                    </a:cxn>
                  </a:cxnLst>
                  <a:rect l="0" t="0" r="r" b="b"/>
                  <a:pathLst>
                    <a:path w="80" h="28">
                      <a:moveTo>
                        <a:pt x="80" y="22"/>
                      </a:moveTo>
                      <a:lnTo>
                        <a:pt x="16" y="0"/>
                      </a:lnTo>
                      <a:lnTo>
                        <a:pt x="0" y="4"/>
                      </a:lnTo>
                      <a:lnTo>
                        <a:pt x="64" y="28"/>
                      </a:lnTo>
                      <a:lnTo>
                        <a:pt x="80" y="22"/>
                      </a:lnTo>
                      <a:close/>
                    </a:path>
                  </a:pathLst>
                </a:custGeom>
                <a:solidFill>
                  <a:srgbClr val="008855"/>
                </a:solidFill>
                <a:ln w="0">
                  <a:solidFill>
                    <a:srgbClr val="00885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91" name="Freeform 3459"/>
                <p:cNvSpPr>
                  <a:spLocks/>
                </p:cNvSpPr>
                <p:nvPr/>
              </p:nvSpPr>
              <p:spPr bwMode="auto">
                <a:xfrm>
                  <a:off x="2944" y="2778"/>
                  <a:ext cx="80" cy="28"/>
                </a:xfrm>
                <a:custGeom>
                  <a:avLst/>
                  <a:gdLst/>
                  <a:ahLst/>
                  <a:cxnLst>
                    <a:cxn ang="0">
                      <a:pos x="80" y="22"/>
                    </a:cxn>
                    <a:cxn ang="0">
                      <a:pos x="16" y="0"/>
                    </a:cxn>
                    <a:cxn ang="0">
                      <a:pos x="0" y="4"/>
                    </a:cxn>
                    <a:cxn ang="0">
                      <a:pos x="64" y="28"/>
                    </a:cxn>
                    <a:cxn ang="0">
                      <a:pos x="80" y="22"/>
                    </a:cxn>
                  </a:cxnLst>
                  <a:rect l="0" t="0" r="r" b="b"/>
                  <a:pathLst>
                    <a:path w="80" h="28">
                      <a:moveTo>
                        <a:pt x="80" y="22"/>
                      </a:moveTo>
                      <a:lnTo>
                        <a:pt x="16" y="0"/>
                      </a:lnTo>
                      <a:lnTo>
                        <a:pt x="0" y="4"/>
                      </a:lnTo>
                      <a:lnTo>
                        <a:pt x="64" y="28"/>
                      </a:lnTo>
                      <a:lnTo>
                        <a:pt x="80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92" name="Freeform 3460"/>
                <p:cNvSpPr>
                  <a:spLocks/>
                </p:cNvSpPr>
                <p:nvPr/>
              </p:nvSpPr>
              <p:spPr bwMode="auto">
                <a:xfrm>
                  <a:off x="2926" y="2782"/>
                  <a:ext cx="82" cy="30"/>
                </a:xfrm>
                <a:custGeom>
                  <a:avLst/>
                  <a:gdLst/>
                  <a:ahLst/>
                  <a:cxnLst>
                    <a:cxn ang="0">
                      <a:pos x="82" y="24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4" y="30"/>
                    </a:cxn>
                    <a:cxn ang="0">
                      <a:pos x="82" y="24"/>
                    </a:cxn>
                  </a:cxnLst>
                  <a:rect l="0" t="0" r="r" b="b"/>
                  <a:pathLst>
                    <a:path w="82" h="30">
                      <a:moveTo>
                        <a:pt x="82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4" y="30"/>
                      </a:lnTo>
                      <a:lnTo>
                        <a:pt x="82" y="24"/>
                      </a:lnTo>
                      <a:close/>
                    </a:path>
                  </a:pathLst>
                </a:custGeom>
                <a:solidFill>
                  <a:srgbClr val="008852"/>
                </a:solidFill>
                <a:ln w="0">
                  <a:solidFill>
                    <a:srgbClr val="00885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93" name="Freeform 3461"/>
                <p:cNvSpPr>
                  <a:spLocks/>
                </p:cNvSpPr>
                <p:nvPr/>
              </p:nvSpPr>
              <p:spPr bwMode="auto">
                <a:xfrm>
                  <a:off x="2926" y="2782"/>
                  <a:ext cx="82" cy="30"/>
                </a:xfrm>
                <a:custGeom>
                  <a:avLst/>
                  <a:gdLst/>
                  <a:ahLst/>
                  <a:cxnLst>
                    <a:cxn ang="0">
                      <a:pos x="82" y="24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4" y="30"/>
                    </a:cxn>
                    <a:cxn ang="0">
                      <a:pos x="82" y="24"/>
                    </a:cxn>
                  </a:cxnLst>
                  <a:rect l="0" t="0" r="r" b="b"/>
                  <a:pathLst>
                    <a:path w="82" h="30">
                      <a:moveTo>
                        <a:pt x="82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4" y="30"/>
                      </a:lnTo>
                      <a:lnTo>
                        <a:pt x="82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94" name="Freeform 3462"/>
                <p:cNvSpPr>
                  <a:spLocks/>
                </p:cNvSpPr>
                <p:nvPr/>
              </p:nvSpPr>
              <p:spPr bwMode="auto">
                <a:xfrm>
                  <a:off x="2908" y="2788"/>
                  <a:ext cx="82" cy="28"/>
                </a:xfrm>
                <a:custGeom>
                  <a:avLst/>
                  <a:gdLst/>
                  <a:ahLst/>
                  <a:cxnLst>
                    <a:cxn ang="0">
                      <a:pos x="82" y="24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4" y="28"/>
                    </a:cxn>
                    <a:cxn ang="0">
                      <a:pos x="82" y="24"/>
                    </a:cxn>
                  </a:cxnLst>
                  <a:rect l="0" t="0" r="r" b="b"/>
                  <a:pathLst>
                    <a:path w="82" h="28">
                      <a:moveTo>
                        <a:pt x="82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4" y="28"/>
                      </a:lnTo>
                      <a:lnTo>
                        <a:pt x="82" y="24"/>
                      </a:lnTo>
                      <a:close/>
                    </a:path>
                  </a:pathLst>
                </a:custGeom>
                <a:solidFill>
                  <a:srgbClr val="008850"/>
                </a:solidFill>
                <a:ln w="0">
                  <a:solidFill>
                    <a:srgbClr val="00885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95" name="Freeform 3463"/>
                <p:cNvSpPr>
                  <a:spLocks/>
                </p:cNvSpPr>
                <p:nvPr/>
              </p:nvSpPr>
              <p:spPr bwMode="auto">
                <a:xfrm>
                  <a:off x="2908" y="2788"/>
                  <a:ext cx="82" cy="28"/>
                </a:xfrm>
                <a:custGeom>
                  <a:avLst/>
                  <a:gdLst/>
                  <a:ahLst/>
                  <a:cxnLst>
                    <a:cxn ang="0">
                      <a:pos x="82" y="24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4" y="28"/>
                    </a:cxn>
                    <a:cxn ang="0">
                      <a:pos x="82" y="24"/>
                    </a:cxn>
                  </a:cxnLst>
                  <a:rect l="0" t="0" r="r" b="b"/>
                  <a:pathLst>
                    <a:path w="82" h="28">
                      <a:moveTo>
                        <a:pt x="82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4" y="28"/>
                      </a:lnTo>
                      <a:lnTo>
                        <a:pt x="82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96" name="Freeform 3464"/>
                <p:cNvSpPr>
                  <a:spLocks/>
                </p:cNvSpPr>
                <p:nvPr/>
              </p:nvSpPr>
              <p:spPr bwMode="auto">
                <a:xfrm>
                  <a:off x="2890" y="2794"/>
                  <a:ext cx="82" cy="28"/>
                </a:xfrm>
                <a:custGeom>
                  <a:avLst/>
                  <a:gdLst/>
                  <a:ahLst/>
                  <a:cxnLst>
                    <a:cxn ang="0">
                      <a:pos x="82" y="2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4" y="28"/>
                    </a:cxn>
                    <a:cxn ang="0">
                      <a:pos x="82" y="22"/>
                    </a:cxn>
                  </a:cxnLst>
                  <a:rect l="0" t="0" r="r" b="b"/>
                  <a:pathLst>
                    <a:path w="82" h="28">
                      <a:moveTo>
                        <a:pt x="82" y="2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4" y="28"/>
                      </a:lnTo>
                      <a:lnTo>
                        <a:pt x="82" y="22"/>
                      </a:lnTo>
                      <a:close/>
                    </a:path>
                  </a:pathLst>
                </a:custGeom>
                <a:solidFill>
                  <a:srgbClr val="00884D"/>
                </a:solidFill>
                <a:ln w="0">
                  <a:solidFill>
                    <a:srgbClr val="00884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97" name="Freeform 3465"/>
                <p:cNvSpPr>
                  <a:spLocks/>
                </p:cNvSpPr>
                <p:nvPr/>
              </p:nvSpPr>
              <p:spPr bwMode="auto">
                <a:xfrm>
                  <a:off x="2890" y="2794"/>
                  <a:ext cx="82" cy="28"/>
                </a:xfrm>
                <a:custGeom>
                  <a:avLst/>
                  <a:gdLst/>
                  <a:ahLst/>
                  <a:cxnLst>
                    <a:cxn ang="0">
                      <a:pos x="82" y="2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4" y="28"/>
                    </a:cxn>
                    <a:cxn ang="0">
                      <a:pos x="82" y="22"/>
                    </a:cxn>
                  </a:cxnLst>
                  <a:rect l="0" t="0" r="r" b="b"/>
                  <a:pathLst>
                    <a:path w="82" h="28">
                      <a:moveTo>
                        <a:pt x="82" y="2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4" y="28"/>
                      </a:lnTo>
                      <a:lnTo>
                        <a:pt x="82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98" name="Freeform 3466"/>
                <p:cNvSpPr>
                  <a:spLocks/>
                </p:cNvSpPr>
                <p:nvPr/>
              </p:nvSpPr>
              <p:spPr bwMode="auto">
                <a:xfrm>
                  <a:off x="2872" y="2800"/>
                  <a:ext cx="82" cy="28"/>
                </a:xfrm>
                <a:custGeom>
                  <a:avLst/>
                  <a:gdLst/>
                  <a:ahLst/>
                  <a:cxnLst>
                    <a:cxn ang="0">
                      <a:pos x="82" y="2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4" y="28"/>
                    </a:cxn>
                    <a:cxn ang="0">
                      <a:pos x="82" y="22"/>
                    </a:cxn>
                  </a:cxnLst>
                  <a:rect l="0" t="0" r="r" b="b"/>
                  <a:pathLst>
                    <a:path w="82" h="28">
                      <a:moveTo>
                        <a:pt x="82" y="2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4" y="28"/>
                      </a:lnTo>
                      <a:lnTo>
                        <a:pt x="82" y="22"/>
                      </a:lnTo>
                      <a:close/>
                    </a:path>
                  </a:pathLst>
                </a:custGeom>
                <a:solidFill>
                  <a:srgbClr val="00884B"/>
                </a:solidFill>
                <a:ln w="0">
                  <a:solidFill>
                    <a:srgbClr val="00884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899" name="Freeform 3467"/>
                <p:cNvSpPr>
                  <a:spLocks/>
                </p:cNvSpPr>
                <p:nvPr/>
              </p:nvSpPr>
              <p:spPr bwMode="auto">
                <a:xfrm>
                  <a:off x="2872" y="2800"/>
                  <a:ext cx="82" cy="28"/>
                </a:xfrm>
                <a:custGeom>
                  <a:avLst/>
                  <a:gdLst/>
                  <a:ahLst/>
                  <a:cxnLst>
                    <a:cxn ang="0">
                      <a:pos x="82" y="2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4" y="28"/>
                    </a:cxn>
                    <a:cxn ang="0">
                      <a:pos x="82" y="22"/>
                    </a:cxn>
                  </a:cxnLst>
                  <a:rect l="0" t="0" r="r" b="b"/>
                  <a:pathLst>
                    <a:path w="82" h="28">
                      <a:moveTo>
                        <a:pt x="82" y="2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4" y="28"/>
                      </a:lnTo>
                      <a:lnTo>
                        <a:pt x="82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00" name="Freeform 3468"/>
                <p:cNvSpPr>
                  <a:spLocks/>
                </p:cNvSpPr>
                <p:nvPr/>
              </p:nvSpPr>
              <p:spPr bwMode="auto">
                <a:xfrm>
                  <a:off x="2852" y="2806"/>
                  <a:ext cx="84" cy="28"/>
                </a:xfrm>
                <a:custGeom>
                  <a:avLst/>
                  <a:gdLst/>
                  <a:ahLst/>
                  <a:cxnLst>
                    <a:cxn ang="0">
                      <a:pos x="84" y="22"/>
                    </a:cxn>
                    <a:cxn ang="0">
                      <a:pos x="20" y="0"/>
                    </a:cxn>
                    <a:cxn ang="0">
                      <a:pos x="0" y="4"/>
                    </a:cxn>
                    <a:cxn ang="0">
                      <a:pos x="64" y="28"/>
                    </a:cxn>
                    <a:cxn ang="0">
                      <a:pos x="84" y="22"/>
                    </a:cxn>
                  </a:cxnLst>
                  <a:rect l="0" t="0" r="r" b="b"/>
                  <a:pathLst>
                    <a:path w="84" h="28">
                      <a:moveTo>
                        <a:pt x="84" y="22"/>
                      </a:moveTo>
                      <a:lnTo>
                        <a:pt x="20" y="0"/>
                      </a:lnTo>
                      <a:lnTo>
                        <a:pt x="0" y="4"/>
                      </a:lnTo>
                      <a:lnTo>
                        <a:pt x="64" y="28"/>
                      </a:lnTo>
                      <a:lnTo>
                        <a:pt x="84" y="22"/>
                      </a:lnTo>
                      <a:close/>
                    </a:path>
                  </a:pathLst>
                </a:custGeom>
                <a:solidFill>
                  <a:srgbClr val="00874A"/>
                </a:solidFill>
                <a:ln w="0">
                  <a:solidFill>
                    <a:srgbClr val="00874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01" name="Freeform 3469"/>
                <p:cNvSpPr>
                  <a:spLocks/>
                </p:cNvSpPr>
                <p:nvPr/>
              </p:nvSpPr>
              <p:spPr bwMode="auto">
                <a:xfrm>
                  <a:off x="2852" y="2806"/>
                  <a:ext cx="84" cy="28"/>
                </a:xfrm>
                <a:custGeom>
                  <a:avLst/>
                  <a:gdLst/>
                  <a:ahLst/>
                  <a:cxnLst>
                    <a:cxn ang="0">
                      <a:pos x="84" y="22"/>
                    </a:cxn>
                    <a:cxn ang="0">
                      <a:pos x="20" y="0"/>
                    </a:cxn>
                    <a:cxn ang="0">
                      <a:pos x="0" y="4"/>
                    </a:cxn>
                    <a:cxn ang="0">
                      <a:pos x="64" y="28"/>
                    </a:cxn>
                    <a:cxn ang="0">
                      <a:pos x="84" y="22"/>
                    </a:cxn>
                  </a:cxnLst>
                  <a:rect l="0" t="0" r="r" b="b"/>
                  <a:pathLst>
                    <a:path w="84" h="28">
                      <a:moveTo>
                        <a:pt x="84" y="22"/>
                      </a:moveTo>
                      <a:lnTo>
                        <a:pt x="20" y="0"/>
                      </a:lnTo>
                      <a:lnTo>
                        <a:pt x="0" y="4"/>
                      </a:lnTo>
                      <a:lnTo>
                        <a:pt x="64" y="28"/>
                      </a:lnTo>
                      <a:lnTo>
                        <a:pt x="8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02" name="Freeform 3470"/>
                <p:cNvSpPr>
                  <a:spLocks/>
                </p:cNvSpPr>
                <p:nvPr/>
              </p:nvSpPr>
              <p:spPr bwMode="auto">
                <a:xfrm>
                  <a:off x="2834" y="2810"/>
                  <a:ext cx="82" cy="28"/>
                </a:xfrm>
                <a:custGeom>
                  <a:avLst/>
                  <a:gdLst/>
                  <a:ahLst/>
                  <a:cxnLst>
                    <a:cxn ang="0">
                      <a:pos x="82" y="24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4" y="28"/>
                    </a:cxn>
                    <a:cxn ang="0">
                      <a:pos x="82" y="24"/>
                    </a:cxn>
                  </a:cxnLst>
                  <a:rect l="0" t="0" r="r" b="b"/>
                  <a:pathLst>
                    <a:path w="82" h="28">
                      <a:moveTo>
                        <a:pt x="82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4" y="28"/>
                      </a:lnTo>
                      <a:lnTo>
                        <a:pt x="82" y="24"/>
                      </a:lnTo>
                      <a:close/>
                    </a:path>
                  </a:pathLst>
                </a:custGeom>
                <a:solidFill>
                  <a:srgbClr val="008649"/>
                </a:solidFill>
                <a:ln w="0">
                  <a:solidFill>
                    <a:srgbClr val="00864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03" name="Freeform 3471"/>
                <p:cNvSpPr>
                  <a:spLocks/>
                </p:cNvSpPr>
                <p:nvPr/>
              </p:nvSpPr>
              <p:spPr bwMode="auto">
                <a:xfrm>
                  <a:off x="2834" y="2810"/>
                  <a:ext cx="82" cy="28"/>
                </a:xfrm>
                <a:custGeom>
                  <a:avLst/>
                  <a:gdLst/>
                  <a:ahLst/>
                  <a:cxnLst>
                    <a:cxn ang="0">
                      <a:pos x="82" y="24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4" y="28"/>
                    </a:cxn>
                    <a:cxn ang="0">
                      <a:pos x="82" y="24"/>
                    </a:cxn>
                  </a:cxnLst>
                  <a:rect l="0" t="0" r="r" b="b"/>
                  <a:pathLst>
                    <a:path w="82" h="28">
                      <a:moveTo>
                        <a:pt x="82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4" y="28"/>
                      </a:lnTo>
                      <a:lnTo>
                        <a:pt x="82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04" name="Freeform 3472"/>
                <p:cNvSpPr>
                  <a:spLocks/>
                </p:cNvSpPr>
                <p:nvPr/>
              </p:nvSpPr>
              <p:spPr bwMode="auto">
                <a:xfrm>
                  <a:off x="2816" y="2816"/>
                  <a:ext cx="82" cy="28"/>
                </a:xfrm>
                <a:custGeom>
                  <a:avLst/>
                  <a:gdLst/>
                  <a:ahLst/>
                  <a:cxnLst>
                    <a:cxn ang="0">
                      <a:pos x="82" y="2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4" y="28"/>
                    </a:cxn>
                    <a:cxn ang="0">
                      <a:pos x="82" y="22"/>
                    </a:cxn>
                  </a:cxnLst>
                  <a:rect l="0" t="0" r="r" b="b"/>
                  <a:pathLst>
                    <a:path w="82" h="28">
                      <a:moveTo>
                        <a:pt x="82" y="2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4" y="28"/>
                      </a:lnTo>
                      <a:lnTo>
                        <a:pt x="82" y="22"/>
                      </a:lnTo>
                      <a:close/>
                    </a:path>
                  </a:pathLst>
                </a:custGeom>
                <a:solidFill>
                  <a:srgbClr val="008648"/>
                </a:solidFill>
                <a:ln w="0">
                  <a:solidFill>
                    <a:srgbClr val="00864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05" name="Freeform 3473"/>
                <p:cNvSpPr>
                  <a:spLocks/>
                </p:cNvSpPr>
                <p:nvPr/>
              </p:nvSpPr>
              <p:spPr bwMode="auto">
                <a:xfrm>
                  <a:off x="2816" y="2816"/>
                  <a:ext cx="82" cy="28"/>
                </a:xfrm>
                <a:custGeom>
                  <a:avLst/>
                  <a:gdLst/>
                  <a:ahLst/>
                  <a:cxnLst>
                    <a:cxn ang="0">
                      <a:pos x="82" y="2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4" y="28"/>
                    </a:cxn>
                    <a:cxn ang="0">
                      <a:pos x="82" y="22"/>
                    </a:cxn>
                  </a:cxnLst>
                  <a:rect l="0" t="0" r="r" b="b"/>
                  <a:pathLst>
                    <a:path w="82" h="28">
                      <a:moveTo>
                        <a:pt x="82" y="2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4" y="28"/>
                      </a:lnTo>
                      <a:lnTo>
                        <a:pt x="82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06" name="Freeform 3474"/>
                <p:cNvSpPr>
                  <a:spLocks/>
                </p:cNvSpPr>
                <p:nvPr/>
              </p:nvSpPr>
              <p:spPr bwMode="auto">
                <a:xfrm>
                  <a:off x="2796" y="2822"/>
                  <a:ext cx="84" cy="28"/>
                </a:xfrm>
                <a:custGeom>
                  <a:avLst/>
                  <a:gdLst/>
                  <a:ahLst/>
                  <a:cxnLst>
                    <a:cxn ang="0">
                      <a:pos x="84" y="22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4" y="28"/>
                    </a:cxn>
                    <a:cxn ang="0">
                      <a:pos x="84" y="22"/>
                    </a:cxn>
                  </a:cxnLst>
                  <a:rect l="0" t="0" r="r" b="b"/>
                  <a:pathLst>
                    <a:path w="84" h="28">
                      <a:moveTo>
                        <a:pt x="84" y="22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4" y="28"/>
                      </a:lnTo>
                      <a:lnTo>
                        <a:pt x="84" y="22"/>
                      </a:lnTo>
                      <a:close/>
                    </a:path>
                  </a:pathLst>
                </a:custGeom>
                <a:solidFill>
                  <a:srgbClr val="008549"/>
                </a:solidFill>
                <a:ln w="0">
                  <a:solidFill>
                    <a:srgbClr val="00854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07" name="Freeform 3475"/>
                <p:cNvSpPr>
                  <a:spLocks/>
                </p:cNvSpPr>
                <p:nvPr/>
              </p:nvSpPr>
              <p:spPr bwMode="auto">
                <a:xfrm>
                  <a:off x="2796" y="2822"/>
                  <a:ext cx="84" cy="28"/>
                </a:xfrm>
                <a:custGeom>
                  <a:avLst/>
                  <a:gdLst/>
                  <a:ahLst/>
                  <a:cxnLst>
                    <a:cxn ang="0">
                      <a:pos x="84" y="22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4" y="28"/>
                    </a:cxn>
                    <a:cxn ang="0">
                      <a:pos x="84" y="22"/>
                    </a:cxn>
                  </a:cxnLst>
                  <a:rect l="0" t="0" r="r" b="b"/>
                  <a:pathLst>
                    <a:path w="84" h="28">
                      <a:moveTo>
                        <a:pt x="84" y="22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4" y="28"/>
                      </a:lnTo>
                      <a:lnTo>
                        <a:pt x="8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08" name="Freeform 3476"/>
                <p:cNvSpPr>
                  <a:spLocks/>
                </p:cNvSpPr>
                <p:nvPr/>
              </p:nvSpPr>
              <p:spPr bwMode="auto">
                <a:xfrm>
                  <a:off x="2776" y="2828"/>
                  <a:ext cx="84" cy="28"/>
                </a:xfrm>
                <a:custGeom>
                  <a:avLst/>
                  <a:gdLst/>
                  <a:ahLst/>
                  <a:cxnLst>
                    <a:cxn ang="0">
                      <a:pos x="84" y="22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4" y="28"/>
                    </a:cxn>
                    <a:cxn ang="0">
                      <a:pos x="84" y="22"/>
                    </a:cxn>
                  </a:cxnLst>
                  <a:rect l="0" t="0" r="r" b="b"/>
                  <a:pathLst>
                    <a:path w="84" h="28">
                      <a:moveTo>
                        <a:pt x="84" y="22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4" y="28"/>
                      </a:lnTo>
                      <a:lnTo>
                        <a:pt x="84" y="22"/>
                      </a:lnTo>
                      <a:close/>
                    </a:path>
                  </a:pathLst>
                </a:custGeom>
                <a:solidFill>
                  <a:srgbClr val="00834A"/>
                </a:solidFill>
                <a:ln w="0">
                  <a:solidFill>
                    <a:srgbClr val="00834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09" name="Freeform 3477"/>
                <p:cNvSpPr>
                  <a:spLocks/>
                </p:cNvSpPr>
                <p:nvPr/>
              </p:nvSpPr>
              <p:spPr bwMode="auto">
                <a:xfrm>
                  <a:off x="2776" y="2828"/>
                  <a:ext cx="84" cy="28"/>
                </a:xfrm>
                <a:custGeom>
                  <a:avLst/>
                  <a:gdLst/>
                  <a:ahLst/>
                  <a:cxnLst>
                    <a:cxn ang="0">
                      <a:pos x="84" y="22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4" y="28"/>
                    </a:cxn>
                    <a:cxn ang="0">
                      <a:pos x="84" y="22"/>
                    </a:cxn>
                  </a:cxnLst>
                  <a:rect l="0" t="0" r="r" b="b"/>
                  <a:pathLst>
                    <a:path w="84" h="28">
                      <a:moveTo>
                        <a:pt x="84" y="22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4" y="28"/>
                      </a:lnTo>
                      <a:lnTo>
                        <a:pt x="8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10" name="Freeform 3478"/>
                <p:cNvSpPr>
                  <a:spLocks/>
                </p:cNvSpPr>
                <p:nvPr/>
              </p:nvSpPr>
              <p:spPr bwMode="auto">
                <a:xfrm>
                  <a:off x="2758" y="2834"/>
                  <a:ext cx="82" cy="28"/>
                </a:xfrm>
                <a:custGeom>
                  <a:avLst/>
                  <a:gdLst/>
                  <a:ahLst/>
                  <a:cxnLst>
                    <a:cxn ang="0">
                      <a:pos x="82" y="2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2" y="28"/>
                    </a:cxn>
                    <a:cxn ang="0">
                      <a:pos x="82" y="22"/>
                    </a:cxn>
                  </a:cxnLst>
                  <a:rect l="0" t="0" r="r" b="b"/>
                  <a:pathLst>
                    <a:path w="82" h="28">
                      <a:moveTo>
                        <a:pt x="82" y="2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2" y="28"/>
                      </a:lnTo>
                      <a:lnTo>
                        <a:pt x="82" y="22"/>
                      </a:lnTo>
                      <a:close/>
                    </a:path>
                  </a:pathLst>
                </a:custGeom>
                <a:solidFill>
                  <a:srgbClr val="00824C"/>
                </a:solidFill>
                <a:ln w="0">
                  <a:solidFill>
                    <a:srgbClr val="00824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11" name="Freeform 3479"/>
                <p:cNvSpPr>
                  <a:spLocks/>
                </p:cNvSpPr>
                <p:nvPr/>
              </p:nvSpPr>
              <p:spPr bwMode="auto">
                <a:xfrm>
                  <a:off x="2758" y="2834"/>
                  <a:ext cx="82" cy="28"/>
                </a:xfrm>
                <a:custGeom>
                  <a:avLst/>
                  <a:gdLst/>
                  <a:ahLst/>
                  <a:cxnLst>
                    <a:cxn ang="0">
                      <a:pos x="82" y="2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2" y="28"/>
                    </a:cxn>
                    <a:cxn ang="0">
                      <a:pos x="82" y="22"/>
                    </a:cxn>
                  </a:cxnLst>
                  <a:rect l="0" t="0" r="r" b="b"/>
                  <a:pathLst>
                    <a:path w="82" h="28">
                      <a:moveTo>
                        <a:pt x="82" y="2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2" y="28"/>
                      </a:lnTo>
                      <a:lnTo>
                        <a:pt x="82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12" name="Freeform 3480"/>
                <p:cNvSpPr>
                  <a:spLocks/>
                </p:cNvSpPr>
                <p:nvPr/>
              </p:nvSpPr>
              <p:spPr bwMode="auto">
                <a:xfrm>
                  <a:off x="2738" y="2840"/>
                  <a:ext cx="82" cy="28"/>
                </a:xfrm>
                <a:custGeom>
                  <a:avLst/>
                  <a:gdLst/>
                  <a:ahLst/>
                  <a:cxnLst>
                    <a:cxn ang="0">
                      <a:pos x="82" y="22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4" y="28"/>
                    </a:cxn>
                    <a:cxn ang="0">
                      <a:pos x="82" y="22"/>
                    </a:cxn>
                  </a:cxnLst>
                  <a:rect l="0" t="0" r="r" b="b"/>
                  <a:pathLst>
                    <a:path w="82" h="28">
                      <a:moveTo>
                        <a:pt x="82" y="22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4" y="28"/>
                      </a:lnTo>
                      <a:lnTo>
                        <a:pt x="82" y="22"/>
                      </a:lnTo>
                      <a:close/>
                    </a:path>
                  </a:pathLst>
                </a:custGeom>
                <a:solidFill>
                  <a:srgbClr val="00814E"/>
                </a:solidFill>
                <a:ln w="0">
                  <a:solidFill>
                    <a:srgbClr val="00814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13" name="Freeform 3481"/>
                <p:cNvSpPr>
                  <a:spLocks/>
                </p:cNvSpPr>
                <p:nvPr/>
              </p:nvSpPr>
              <p:spPr bwMode="auto">
                <a:xfrm>
                  <a:off x="2738" y="2840"/>
                  <a:ext cx="82" cy="28"/>
                </a:xfrm>
                <a:custGeom>
                  <a:avLst/>
                  <a:gdLst/>
                  <a:ahLst/>
                  <a:cxnLst>
                    <a:cxn ang="0">
                      <a:pos x="82" y="22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4" y="28"/>
                    </a:cxn>
                    <a:cxn ang="0">
                      <a:pos x="82" y="22"/>
                    </a:cxn>
                  </a:cxnLst>
                  <a:rect l="0" t="0" r="r" b="b"/>
                  <a:pathLst>
                    <a:path w="82" h="28">
                      <a:moveTo>
                        <a:pt x="82" y="22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4" y="28"/>
                      </a:lnTo>
                      <a:lnTo>
                        <a:pt x="82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14" name="Freeform 3482"/>
                <p:cNvSpPr>
                  <a:spLocks/>
                </p:cNvSpPr>
                <p:nvPr/>
              </p:nvSpPr>
              <p:spPr bwMode="auto">
                <a:xfrm>
                  <a:off x="2718" y="2846"/>
                  <a:ext cx="84" cy="28"/>
                </a:xfrm>
                <a:custGeom>
                  <a:avLst/>
                  <a:gdLst/>
                  <a:ahLst/>
                  <a:cxnLst>
                    <a:cxn ang="0">
                      <a:pos x="84" y="22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4" y="28"/>
                    </a:cxn>
                    <a:cxn ang="0">
                      <a:pos x="84" y="22"/>
                    </a:cxn>
                  </a:cxnLst>
                  <a:rect l="0" t="0" r="r" b="b"/>
                  <a:pathLst>
                    <a:path w="84" h="28">
                      <a:moveTo>
                        <a:pt x="84" y="22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4" y="28"/>
                      </a:lnTo>
                      <a:lnTo>
                        <a:pt x="84" y="22"/>
                      </a:lnTo>
                      <a:close/>
                    </a:path>
                  </a:pathLst>
                </a:custGeom>
                <a:solidFill>
                  <a:srgbClr val="007F52"/>
                </a:solidFill>
                <a:ln w="0">
                  <a:solidFill>
                    <a:srgbClr val="007F5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15" name="Freeform 3483"/>
                <p:cNvSpPr>
                  <a:spLocks/>
                </p:cNvSpPr>
                <p:nvPr/>
              </p:nvSpPr>
              <p:spPr bwMode="auto">
                <a:xfrm>
                  <a:off x="2718" y="2846"/>
                  <a:ext cx="84" cy="28"/>
                </a:xfrm>
                <a:custGeom>
                  <a:avLst/>
                  <a:gdLst/>
                  <a:ahLst/>
                  <a:cxnLst>
                    <a:cxn ang="0">
                      <a:pos x="84" y="22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4" y="28"/>
                    </a:cxn>
                    <a:cxn ang="0">
                      <a:pos x="84" y="22"/>
                    </a:cxn>
                  </a:cxnLst>
                  <a:rect l="0" t="0" r="r" b="b"/>
                  <a:pathLst>
                    <a:path w="84" h="28">
                      <a:moveTo>
                        <a:pt x="84" y="22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4" y="28"/>
                      </a:lnTo>
                      <a:lnTo>
                        <a:pt x="8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16" name="Freeform 3484"/>
                <p:cNvSpPr>
                  <a:spLocks/>
                </p:cNvSpPr>
                <p:nvPr/>
              </p:nvSpPr>
              <p:spPr bwMode="auto">
                <a:xfrm>
                  <a:off x="2698" y="2852"/>
                  <a:ext cx="84" cy="30"/>
                </a:xfrm>
                <a:custGeom>
                  <a:avLst/>
                  <a:gdLst/>
                  <a:ahLst/>
                  <a:cxnLst>
                    <a:cxn ang="0">
                      <a:pos x="84" y="22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62" y="30"/>
                    </a:cxn>
                    <a:cxn ang="0">
                      <a:pos x="84" y="22"/>
                    </a:cxn>
                  </a:cxnLst>
                  <a:rect l="0" t="0" r="r" b="b"/>
                  <a:pathLst>
                    <a:path w="84" h="30">
                      <a:moveTo>
                        <a:pt x="84" y="22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62" y="30"/>
                      </a:lnTo>
                      <a:lnTo>
                        <a:pt x="84" y="22"/>
                      </a:lnTo>
                      <a:close/>
                    </a:path>
                  </a:pathLst>
                </a:custGeom>
                <a:solidFill>
                  <a:srgbClr val="007D56"/>
                </a:solidFill>
                <a:ln w="0">
                  <a:solidFill>
                    <a:srgbClr val="007D5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17" name="Freeform 3485"/>
                <p:cNvSpPr>
                  <a:spLocks/>
                </p:cNvSpPr>
                <p:nvPr/>
              </p:nvSpPr>
              <p:spPr bwMode="auto">
                <a:xfrm>
                  <a:off x="2698" y="2852"/>
                  <a:ext cx="84" cy="30"/>
                </a:xfrm>
                <a:custGeom>
                  <a:avLst/>
                  <a:gdLst/>
                  <a:ahLst/>
                  <a:cxnLst>
                    <a:cxn ang="0">
                      <a:pos x="84" y="22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62" y="30"/>
                    </a:cxn>
                    <a:cxn ang="0">
                      <a:pos x="84" y="22"/>
                    </a:cxn>
                  </a:cxnLst>
                  <a:rect l="0" t="0" r="r" b="b"/>
                  <a:pathLst>
                    <a:path w="84" h="30">
                      <a:moveTo>
                        <a:pt x="84" y="22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62" y="30"/>
                      </a:lnTo>
                      <a:lnTo>
                        <a:pt x="8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18" name="Freeform 3486"/>
                <p:cNvSpPr>
                  <a:spLocks/>
                </p:cNvSpPr>
                <p:nvPr/>
              </p:nvSpPr>
              <p:spPr bwMode="auto">
                <a:xfrm>
                  <a:off x="2676" y="2860"/>
                  <a:ext cx="84" cy="30"/>
                </a:xfrm>
                <a:custGeom>
                  <a:avLst/>
                  <a:gdLst/>
                  <a:ahLst/>
                  <a:cxnLst>
                    <a:cxn ang="0">
                      <a:pos x="84" y="22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64" y="30"/>
                    </a:cxn>
                    <a:cxn ang="0">
                      <a:pos x="84" y="22"/>
                    </a:cxn>
                  </a:cxnLst>
                  <a:rect l="0" t="0" r="r" b="b"/>
                  <a:pathLst>
                    <a:path w="84" h="30">
                      <a:moveTo>
                        <a:pt x="84" y="22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64" y="30"/>
                      </a:lnTo>
                      <a:lnTo>
                        <a:pt x="84" y="22"/>
                      </a:lnTo>
                      <a:close/>
                    </a:path>
                  </a:pathLst>
                </a:custGeom>
                <a:solidFill>
                  <a:srgbClr val="007B5C"/>
                </a:solidFill>
                <a:ln w="0">
                  <a:solidFill>
                    <a:srgbClr val="007B5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19" name="Freeform 3487"/>
                <p:cNvSpPr>
                  <a:spLocks/>
                </p:cNvSpPr>
                <p:nvPr/>
              </p:nvSpPr>
              <p:spPr bwMode="auto">
                <a:xfrm>
                  <a:off x="2676" y="2860"/>
                  <a:ext cx="84" cy="30"/>
                </a:xfrm>
                <a:custGeom>
                  <a:avLst/>
                  <a:gdLst/>
                  <a:ahLst/>
                  <a:cxnLst>
                    <a:cxn ang="0">
                      <a:pos x="84" y="22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64" y="30"/>
                    </a:cxn>
                    <a:cxn ang="0">
                      <a:pos x="84" y="22"/>
                    </a:cxn>
                  </a:cxnLst>
                  <a:rect l="0" t="0" r="r" b="b"/>
                  <a:pathLst>
                    <a:path w="84" h="30">
                      <a:moveTo>
                        <a:pt x="84" y="22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64" y="30"/>
                      </a:lnTo>
                      <a:lnTo>
                        <a:pt x="8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23" name="Group 3488"/>
              <p:cNvGrpSpPr>
                <a:grpSpLocks/>
              </p:cNvGrpSpPr>
              <p:nvPr/>
            </p:nvGrpSpPr>
            <p:grpSpPr bwMode="auto">
              <a:xfrm>
                <a:off x="2144" y="2968"/>
                <a:ext cx="1190" cy="444"/>
                <a:chOff x="2164" y="2724"/>
                <a:chExt cx="1190" cy="444"/>
              </a:xfrm>
            </p:grpSpPr>
            <p:sp>
              <p:nvSpPr>
                <p:cNvPr id="149921" name="Freeform 3489"/>
                <p:cNvSpPr>
                  <a:spLocks/>
                </p:cNvSpPr>
                <p:nvPr/>
              </p:nvSpPr>
              <p:spPr bwMode="auto">
                <a:xfrm>
                  <a:off x="2656" y="2868"/>
                  <a:ext cx="84" cy="30"/>
                </a:xfrm>
                <a:custGeom>
                  <a:avLst/>
                  <a:gdLst/>
                  <a:ahLst/>
                  <a:cxnLst>
                    <a:cxn ang="0">
                      <a:pos x="84" y="22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64" y="30"/>
                    </a:cxn>
                    <a:cxn ang="0">
                      <a:pos x="84" y="22"/>
                    </a:cxn>
                  </a:cxnLst>
                  <a:rect l="0" t="0" r="r" b="b"/>
                  <a:pathLst>
                    <a:path w="84" h="30">
                      <a:moveTo>
                        <a:pt x="84" y="22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64" y="30"/>
                      </a:lnTo>
                      <a:lnTo>
                        <a:pt x="84" y="22"/>
                      </a:lnTo>
                      <a:close/>
                    </a:path>
                  </a:pathLst>
                </a:custGeom>
                <a:solidFill>
                  <a:srgbClr val="007A61"/>
                </a:solidFill>
                <a:ln w="0">
                  <a:solidFill>
                    <a:srgbClr val="007A6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22" name="Freeform 3490"/>
                <p:cNvSpPr>
                  <a:spLocks/>
                </p:cNvSpPr>
                <p:nvPr/>
              </p:nvSpPr>
              <p:spPr bwMode="auto">
                <a:xfrm>
                  <a:off x="2656" y="2868"/>
                  <a:ext cx="84" cy="30"/>
                </a:xfrm>
                <a:custGeom>
                  <a:avLst/>
                  <a:gdLst/>
                  <a:ahLst/>
                  <a:cxnLst>
                    <a:cxn ang="0">
                      <a:pos x="84" y="22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64" y="30"/>
                    </a:cxn>
                    <a:cxn ang="0">
                      <a:pos x="84" y="22"/>
                    </a:cxn>
                  </a:cxnLst>
                  <a:rect l="0" t="0" r="r" b="b"/>
                  <a:pathLst>
                    <a:path w="84" h="30">
                      <a:moveTo>
                        <a:pt x="84" y="22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64" y="30"/>
                      </a:lnTo>
                      <a:lnTo>
                        <a:pt x="8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23" name="Freeform 3491"/>
                <p:cNvSpPr>
                  <a:spLocks/>
                </p:cNvSpPr>
                <p:nvPr/>
              </p:nvSpPr>
              <p:spPr bwMode="auto">
                <a:xfrm>
                  <a:off x="2636" y="2876"/>
                  <a:ext cx="84" cy="32"/>
                </a:xfrm>
                <a:custGeom>
                  <a:avLst/>
                  <a:gdLst/>
                  <a:ahLst/>
                  <a:cxnLst>
                    <a:cxn ang="0">
                      <a:pos x="84" y="22"/>
                    </a:cxn>
                    <a:cxn ang="0">
                      <a:pos x="20" y="0"/>
                    </a:cxn>
                    <a:cxn ang="0">
                      <a:pos x="0" y="10"/>
                    </a:cxn>
                    <a:cxn ang="0">
                      <a:pos x="62" y="32"/>
                    </a:cxn>
                    <a:cxn ang="0">
                      <a:pos x="84" y="22"/>
                    </a:cxn>
                  </a:cxnLst>
                  <a:rect l="0" t="0" r="r" b="b"/>
                  <a:pathLst>
                    <a:path w="84" h="32">
                      <a:moveTo>
                        <a:pt x="84" y="22"/>
                      </a:move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62" y="32"/>
                      </a:lnTo>
                      <a:lnTo>
                        <a:pt x="84" y="22"/>
                      </a:lnTo>
                      <a:close/>
                    </a:path>
                  </a:pathLst>
                </a:custGeom>
                <a:solidFill>
                  <a:srgbClr val="007867"/>
                </a:solidFill>
                <a:ln w="0">
                  <a:solidFill>
                    <a:srgbClr val="00786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24" name="Freeform 3492"/>
                <p:cNvSpPr>
                  <a:spLocks/>
                </p:cNvSpPr>
                <p:nvPr/>
              </p:nvSpPr>
              <p:spPr bwMode="auto">
                <a:xfrm>
                  <a:off x="2636" y="2876"/>
                  <a:ext cx="84" cy="32"/>
                </a:xfrm>
                <a:custGeom>
                  <a:avLst/>
                  <a:gdLst/>
                  <a:ahLst/>
                  <a:cxnLst>
                    <a:cxn ang="0">
                      <a:pos x="84" y="22"/>
                    </a:cxn>
                    <a:cxn ang="0">
                      <a:pos x="20" y="0"/>
                    </a:cxn>
                    <a:cxn ang="0">
                      <a:pos x="0" y="10"/>
                    </a:cxn>
                    <a:cxn ang="0">
                      <a:pos x="62" y="32"/>
                    </a:cxn>
                    <a:cxn ang="0">
                      <a:pos x="84" y="22"/>
                    </a:cxn>
                  </a:cxnLst>
                  <a:rect l="0" t="0" r="r" b="b"/>
                  <a:pathLst>
                    <a:path w="84" h="32">
                      <a:moveTo>
                        <a:pt x="84" y="22"/>
                      </a:move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62" y="32"/>
                      </a:lnTo>
                      <a:lnTo>
                        <a:pt x="8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25" name="Freeform 3493"/>
                <p:cNvSpPr>
                  <a:spLocks/>
                </p:cNvSpPr>
                <p:nvPr/>
              </p:nvSpPr>
              <p:spPr bwMode="auto">
                <a:xfrm>
                  <a:off x="2614" y="2886"/>
                  <a:ext cx="84" cy="32"/>
                </a:xfrm>
                <a:custGeom>
                  <a:avLst/>
                  <a:gdLst/>
                  <a:ahLst/>
                  <a:cxnLst>
                    <a:cxn ang="0">
                      <a:pos x="84" y="22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64" y="32"/>
                    </a:cxn>
                    <a:cxn ang="0">
                      <a:pos x="84" y="22"/>
                    </a:cxn>
                  </a:cxnLst>
                  <a:rect l="0" t="0" r="r" b="b"/>
                  <a:pathLst>
                    <a:path w="84" h="32">
                      <a:moveTo>
                        <a:pt x="84" y="22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64" y="32"/>
                      </a:lnTo>
                      <a:lnTo>
                        <a:pt x="84" y="22"/>
                      </a:lnTo>
                      <a:close/>
                    </a:path>
                  </a:pathLst>
                </a:custGeom>
                <a:solidFill>
                  <a:srgbClr val="00766E"/>
                </a:solidFill>
                <a:ln w="0">
                  <a:solidFill>
                    <a:srgbClr val="00766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26" name="Freeform 3494"/>
                <p:cNvSpPr>
                  <a:spLocks/>
                </p:cNvSpPr>
                <p:nvPr/>
              </p:nvSpPr>
              <p:spPr bwMode="auto">
                <a:xfrm>
                  <a:off x="2614" y="2886"/>
                  <a:ext cx="84" cy="32"/>
                </a:xfrm>
                <a:custGeom>
                  <a:avLst/>
                  <a:gdLst/>
                  <a:ahLst/>
                  <a:cxnLst>
                    <a:cxn ang="0">
                      <a:pos x="84" y="22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64" y="32"/>
                    </a:cxn>
                    <a:cxn ang="0">
                      <a:pos x="84" y="22"/>
                    </a:cxn>
                  </a:cxnLst>
                  <a:rect l="0" t="0" r="r" b="b"/>
                  <a:pathLst>
                    <a:path w="84" h="32">
                      <a:moveTo>
                        <a:pt x="84" y="22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64" y="32"/>
                      </a:lnTo>
                      <a:lnTo>
                        <a:pt x="8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27" name="Freeform 3495"/>
                <p:cNvSpPr>
                  <a:spLocks/>
                </p:cNvSpPr>
                <p:nvPr/>
              </p:nvSpPr>
              <p:spPr bwMode="auto">
                <a:xfrm>
                  <a:off x="2592" y="2896"/>
                  <a:ext cx="86" cy="32"/>
                </a:xfrm>
                <a:custGeom>
                  <a:avLst/>
                  <a:gdLst/>
                  <a:ahLst/>
                  <a:cxnLst>
                    <a:cxn ang="0">
                      <a:pos x="86" y="22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64" y="32"/>
                    </a:cxn>
                    <a:cxn ang="0">
                      <a:pos x="86" y="22"/>
                    </a:cxn>
                  </a:cxnLst>
                  <a:rect l="0" t="0" r="r" b="b"/>
                  <a:pathLst>
                    <a:path w="86" h="32">
                      <a:moveTo>
                        <a:pt x="86" y="22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64" y="32"/>
                      </a:lnTo>
                      <a:lnTo>
                        <a:pt x="86" y="22"/>
                      </a:lnTo>
                      <a:close/>
                    </a:path>
                  </a:pathLst>
                </a:custGeom>
                <a:solidFill>
                  <a:srgbClr val="007574"/>
                </a:solidFill>
                <a:ln w="0">
                  <a:solidFill>
                    <a:srgbClr val="00757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28" name="Freeform 3496"/>
                <p:cNvSpPr>
                  <a:spLocks/>
                </p:cNvSpPr>
                <p:nvPr/>
              </p:nvSpPr>
              <p:spPr bwMode="auto">
                <a:xfrm>
                  <a:off x="2592" y="2896"/>
                  <a:ext cx="86" cy="32"/>
                </a:xfrm>
                <a:custGeom>
                  <a:avLst/>
                  <a:gdLst/>
                  <a:ahLst/>
                  <a:cxnLst>
                    <a:cxn ang="0">
                      <a:pos x="86" y="22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64" y="32"/>
                    </a:cxn>
                    <a:cxn ang="0">
                      <a:pos x="86" y="22"/>
                    </a:cxn>
                  </a:cxnLst>
                  <a:rect l="0" t="0" r="r" b="b"/>
                  <a:pathLst>
                    <a:path w="86" h="32">
                      <a:moveTo>
                        <a:pt x="86" y="22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64" y="32"/>
                      </a:lnTo>
                      <a:lnTo>
                        <a:pt x="8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29" name="Freeform 3497"/>
                <p:cNvSpPr>
                  <a:spLocks/>
                </p:cNvSpPr>
                <p:nvPr/>
              </p:nvSpPr>
              <p:spPr bwMode="auto">
                <a:xfrm>
                  <a:off x="2572" y="2906"/>
                  <a:ext cx="84" cy="34"/>
                </a:xfrm>
                <a:custGeom>
                  <a:avLst/>
                  <a:gdLst/>
                  <a:ahLst/>
                  <a:cxnLst>
                    <a:cxn ang="0">
                      <a:pos x="84" y="22"/>
                    </a:cxn>
                    <a:cxn ang="0">
                      <a:pos x="20" y="0"/>
                    </a:cxn>
                    <a:cxn ang="0">
                      <a:pos x="0" y="10"/>
                    </a:cxn>
                    <a:cxn ang="0">
                      <a:pos x="62" y="34"/>
                    </a:cxn>
                    <a:cxn ang="0">
                      <a:pos x="84" y="22"/>
                    </a:cxn>
                  </a:cxnLst>
                  <a:rect l="0" t="0" r="r" b="b"/>
                  <a:pathLst>
                    <a:path w="84" h="34">
                      <a:moveTo>
                        <a:pt x="84" y="22"/>
                      </a:move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62" y="34"/>
                      </a:lnTo>
                      <a:lnTo>
                        <a:pt x="84" y="22"/>
                      </a:lnTo>
                      <a:close/>
                    </a:path>
                  </a:pathLst>
                </a:custGeom>
                <a:solidFill>
                  <a:srgbClr val="007479"/>
                </a:solidFill>
                <a:ln w="0">
                  <a:solidFill>
                    <a:srgbClr val="00747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30" name="Freeform 3498"/>
                <p:cNvSpPr>
                  <a:spLocks/>
                </p:cNvSpPr>
                <p:nvPr/>
              </p:nvSpPr>
              <p:spPr bwMode="auto">
                <a:xfrm>
                  <a:off x="2572" y="2906"/>
                  <a:ext cx="84" cy="34"/>
                </a:xfrm>
                <a:custGeom>
                  <a:avLst/>
                  <a:gdLst/>
                  <a:ahLst/>
                  <a:cxnLst>
                    <a:cxn ang="0">
                      <a:pos x="84" y="22"/>
                    </a:cxn>
                    <a:cxn ang="0">
                      <a:pos x="20" y="0"/>
                    </a:cxn>
                    <a:cxn ang="0">
                      <a:pos x="0" y="10"/>
                    </a:cxn>
                    <a:cxn ang="0">
                      <a:pos x="62" y="34"/>
                    </a:cxn>
                    <a:cxn ang="0">
                      <a:pos x="84" y="22"/>
                    </a:cxn>
                  </a:cxnLst>
                  <a:rect l="0" t="0" r="r" b="b"/>
                  <a:pathLst>
                    <a:path w="84" h="34">
                      <a:moveTo>
                        <a:pt x="84" y="22"/>
                      </a:move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62" y="34"/>
                      </a:lnTo>
                      <a:lnTo>
                        <a:pt x="8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31" name="Freeform 3499"/>
                <p:cNvSpPr>
                  <a:spLocks/>
                </p:cNvSpPr>
                <p:nvPr/>
              </p:nvSpPr>
              <p:spPr bwMode="auto">
                <a:xfrm>
                  <a:off x="2550" y="2916"/>
                  <a:ext cx="84" cy="36"/>
                </a:xfrm>
                <a:custGeom>
                  <a:avLst/>
                  <a:gdLst/>
                  <a:ahLst/>
                  <a:cxnLst>
                    <a:cxn ang="0">
                      <a:pos x="84" y="24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62" y="36"/>
                    </a:cxn>
                    <a:cxn ang="0">
                      <a:pos x="84" y="24"/>
                    </a:cxn>
                  </a:cxnLst>
                  <a:rect l="0" t="0" r="r" b="b"/>
                  <a:pathLst>
                    <a:path w="84" h="36">
                      <a:moveTo>
                        <a:pt x="84" y="24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62" y="36"/>
                      </a:lnTo>
                      <a:lnTo>
                        <a:pt x="84" y="24"/>
                      </a:lnTo>
                      <a:close/>
                    </a:path>
                  </a:pathLst>
                </a:custGeom>
                <a:solidFill>
                  <a:srgbClr val="00727F"/>
                </a:solidFill>
                <a:ln w="0">
                  <a:solidFill>
                    <a:srgbClr val="0072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32" name="Freeform 3500"/>
                <p:cNvSpPr>
                  <a:spLocks/>
                </p:cNvSpPr>
                <p:nvPr/>
              </p:nvSpPr>
              <p:spPr bwMode="auto">
                <a:xfrm>
                  <a:off x="2550" y="2916"/>
                  <a:ext cx="84" cy="36"/>
                </a:xfrm>
                <a:custGeom>
                  <a:avLst/>
                  <a:gdLst/>
                  <a:ahLst/>
                  <a:cxnLst>
                    <a:cxn ang="0">
                      <a:pos x="84" y="24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62" y="36"/>
                    </a:cxn>
                    <a:cxn ang="0">
                      <a:pos x="84" y="24"/>
                    </a:cxn>
                  </a:cxnLst>
                  <a:rect l="0" t="0" r="r" b="b"/>
                  <a:pathLst>
                    <a:path w="84" h="36">
                      <a:moveTo>
                        <a:pt x="84" y="24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62" y="36"/>
                      </a:lnTo>
                      <a:lnTo>
                        <a:pt x="84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33" name="Freeform 3501"/>
                <p:cNvSpPr>
                  <a:spLocks/>
                </p:cNvSpPr>
                <p:nvPr/>
              </p:nvSpPr>
              <p:spPr bwMode="auto">
                <a:xfrm>
                  <a:off x="2528" y="2928"/>
                  <a:ext cx="84" cy="38"/>
                </a:xfrm>
                <a:custGeom>
                  <a:avLst/>
                  <a:gdLst/>
                  <a:ahLst/>
                  <a:cxnLst>
                    <a:cxn ang="0">
                      <a:pos x="84" y="24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64" y="38"/>
                    </a:cxn>
                    <a:cxn ang="0">
                      <a:pos x="84" y="24"/>
                    </a:cxn>
                  </a:cxnLst>
                  <a:rect l="0" t="0" r="r" b="b"/>
                  <a:pathLst>
                    <a:path w="84" h="38">
                      <a:moveTo>
                        <a:pt x="84" y="24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64" y="38"/>
                      </a:lnTo>
                      <a:lnTo>
                        <a:pt x="84" y="24"/>
                      </a:lnTo>
                      <a:close/>
                    </a:path>
                  </a:pathLst>
                </a:custGeom>
                <a:solidFill>
                  <a:srgbClr val="007283"/>
                </a:solidFill>
                <a:ln w="0">
                  <a:solidFill>
                    <a:srgbClr val="00728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34" name="Freeform 3502"/>
                <p:cNvSpPr>
                  <a:spLocks/>
                </p:cNvSpPr>
                <p:nvPr/>
              </p:nvSpPr>
              <p:spPr bwMode="auto">
                <a:xfrm>
                  <a:off x="2528" y="2928"/>
                  <a:ext cx="84" cy="38"/>
                </a:xfrm>
                <a:custGeom>
                  <a:avLst/>
                  <a:gdLst/>
                  <a:ahLst/>
                  <a:cxnLst>
                    <a:cxn ang="0">
                      <a:pos x="84" y="24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64" y="38"/>
                    </a:cxn>
                    <a:cxn ang="0">
                      <a:pos x="84" y="24"/>
                    </a:cxn>
                  </a:cxnLst>
                  <a:rect l="0" t="0" r="r" b="b"/>
                  <a:pathLst>
                    <a:path w="84" h="38">
                      <a:moveTo>
                        <a:pt x="84" y="24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64" y="38"/>
                      </a:lnTo>
                      <a:lnTo>
                        <a:pt x="84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35" name="Freeform 3503"/>
                <p:cNvSpPr>
                  <a:spLocks/>
                </p:cNvSpPr>
                <p:nvPr/>
              </p:nvSpPr>
              <p:spPr bwMode="auto">
                <a:xfrm>
                  <a:off x="2506" y="2940"/>
                  <a:ext cx="86" cy="40"/>
                </a:xfrm>
                <a:custGeom>
                  <a:avLst/>
                  <a:gdLst/>
                  <a:ahLst/>
                  <a:cxnLst>
                    <a:cxn ang="0">
                      <a:pos x="86" y="26"/>
                    </a:cxn>
                    <a:cxn ang="0">
                      <a:pos x="22" y="0"/>
                    </a:cxn>
                    <a:cxn ang="0">
                      <a:pos x="0" y="14"/>
                    </a:cxn>
                    <a:cxn ang="0">
                      <a:pos x="62" y="40"/>
                    </a:cxn>
                    <a:cxn ang="0">
                      <a:pos x="86" y="26"/>
                    </a:cxn>
                  </a:cxnLst>
                  <a:rect l="0" t="0" r="r" b="b"/>
                  <a:pathLst>
                    <a:path w="86" h="40">
                      <a:moveTo>
                        <a:pt x="86" y="26"/>
                      </a:moveTo>
                      <a:lnTo>
                        <a:pt x="22" y="0"/>
                      </a:lnTo>
                      <a:lnTo>
                        <a:pt x="0" y="14"/>
                      </a:lnTo>
                      <a:lnTo>
                        <a:pt x="62" y="40"/>
                      </a:lnTo>
                      <a:lnTo>
                        <a:pt x="86" y="26"/>
                      </a:lnTo>
                      <a:close/>
                    </a:path>
                  </a:pathLst>
                </a:custGeom>
                <a:solidFill>
                  <a:srgbClr val="007187"/>
                </a:solidFill>
                <a:ln w="0">
                  <a:solidFill>
                    <a:srgbClr val="00718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36" name="Freeform 3504"/>
                <p:cNvSpPr>
                  <a:spLocks/>
                </p:cNvSpPr>
                <p:nvPr/>
              </p:nvSpPr>
              <p:spPr bwMode="auto">
                <a:xfrm>
                  <a:off x="2506" y="2940"/>
                  <a:ext cx="86" cy="40"/>
                </a:xfrm>
                <a:custGeom>
                  <a:avLst/>
                  <a:gdLst/>
                  <a:ahLst/>
                  <a:cxnLst>
                    <a:cxn ang="0">
                      <a:pos x="86" y="26"/>
                    </a:cxn>
                    <a:cxn ang="0">
                      <a:pos x="22" y="0"/>
                    </a:cxn>
                    <a:cxn ang="0">
                      <a:pos x="0" y="14"/>
                    </a:cxn>
                    <a:cxn ang="0">
                      <a:pos x="62" y="40"/>
                    </a:cxn>
                    <a:cxn ang="0">
                      <a:pos x="86" y="26"/>
                    </a:cxn>
                  </a:cxnLst>
                  <a:rect l="0" t="0" r="r" b="b"/>
                  <a:pathLst>
                    <a:path w="86" h="40">
                      <a:moveTo>
                        <a:pt x="86" y="26"/>
                      </a:moveTo>
                      <a:lnTo>
                        <a:pt x="22" y="0"/>
                      </a:lnTo>
                      <a:lnTo>
                        <a:pt x="0" y="14"/>
                      </a:lnTo>
                      <a:lnTo>
                        <a:pt x="62" y="40"/>
                      </a:lnTo>
                      <a:lnTo>
                        <a:pt x="8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37" name="Freeform 3505"/>
                <p:cNvSpPr>
                  <a:spLocks/>
                </p:cNvSpPr>
                <p:nvPr/>
              </p:nvSpPr>
              <p:spPr bwMode="auto">
                <a:xfrm>
                  <a:off x="2484" y="2954"/>
                  <a:ext cx="84" cy="42"/>
                </a:xfrm>
                <a:custGeom>
                  <a:avLst/>
                  <a:gdLst/>
                  <a:ahLst/>
                  <a:cxnLst>
                    <a:cxn ang="0">
                      <a:pos x="84" y="26"/>
                    </a:cxn>
                    <a:cxn ang="0">
                      <a:pos x="22" y="0"/>
                    </a:cxn>
                    <a:cxn ang="0">
                      <a:pos x="0" y="14"/>
                    </a:cxn>
                    <a:cxn ang="0">
                      <a:pos x="62" y="42"/>
                    </a:cxn>
                    <a:cxn ang="0">
                      <a:pos x="84" y="26"/>
                    </a:cxn>
                  </a:cxnLst>
                  <a:rect l="0" t="0" r="r" b="b"/>
                  <a:pathLst>
                    <a:path w="84" h="42">
                      <a:moveTo>
                        <a:pt x="84" y="26"/>
                      </a:moveTo>
                      <a:lnTo>
                        <a:pt x="22" y="0"/>
                      </a:lnTo>
                      <a:lnTo>
                        <a:pt x="0" y="14"/>
                      </a:lnTo>
                      <a:lnTo>
                        <a:pt x="62" y="42"/>
                      </a:lnTo>
                      <a:lnTo>
                        <a:pt x="84" y="26"/>
                      </a:lnTo>
                      <a:close/>
                    </a:path>
                  </a:pathLst>
                </a:custGeom>
                <a:solidFill>
                  <a:srgbClr val="00728A"/>
                </a:solidFill>
                <a:ln w="0">
                  <a:solidFill>
                    <a:srgbClr val="00728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38" name="Freeform 3506"/>
                <p:cNvSpPr>
                  <a:spLocks/>
                </p:cNvSpPr>
                <p:nvPr/>
              </p:nvSpPr>
              <p:spPr bwMode="auto">
                <a:xfrm>
                  <a:off x="2484" y="2954"/>
                  <a:ext cx="84" cy="42"/>
                </a:xfrm>
                <a:custGeom>
                  <a:avLst/>
                  <a:gdLst/>
                  <a:ahLst/>
                  <a:cxnLst>
                    <a:cxn ang="0">
                      <a:pos x="84" y="26"/>
                    </a:cxn>
                    <a:cxn ang="0">
                      <a:pos x="22" y="0"/>
                    </a:cxn>
                    <a:cxn ang="0">
                      <a:pos x="0" y="14"/>
                    </a:cxn>
                    <a:cxn ang="0">
                      <a:pos x="62" y="42"/>
                    </a:cxn>
                    <a:cxn ang="0">
                      <a:pos x="84" y="26"/>
                    </a:cxn>
                  </a:cxnLst>
                  <a:rect l="0" t="0" r="r" b="b"/>
                  <a:pathLst>
                    <a:path w="84" h="42">
                      <a:moveTo>
                        <a:pt x="84" y="26"/>
                      </a:moveTo>
                      <a:lnTo>
                        <a:pt x="22" y="0"/>
                      </a:lnTo>
                      <a:lnTo>
                        <a:pt x="0" y="14"/>
                      </a:lnTo>
                      <a:lnTo>
                        <a:pt x="62" y="42"/>
                      </a:lnTo>
                      <a:lnTo>
                        <a:pt x="84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39" name="Freeform 3507"/>
                <p:cNvSpPr>
                  <a:spLocks/>
                </p:cNvSpPr>
                <p:nvPr/>
              </p:nvSpPr>
              <p:spPr bwMode="auto">
                <a:xfrm>
                  <a:off x="2460" y="2968"/>
                  <a:ext cx="86" cy="42"/>
                </a:xfrm>
                <a:custGeom>
                  <a:avLst/>
                  <a:gdLst/>
                  <a:ahLst/>
                  <a:cxnLst>
                    <a:cxn ang="0">
                      <a:pos x="86" y="28"/>
                    </a:cxn>
                    <a:cxn ang="0">
                      <a:pos x="24" y="0"/>
                    </a:cxn>
                    <a:cxn ang="0">
                      <a:pos x="0" y="12"/>
                    </a:cxn>
                    <a:cxn ang="0">
                      <a:pos x="64" y="42"/>
                    </a:cxn>
                    <a:cxn ang="0">
                      <a:pos x="86" y="28"/>
                    </a:cxn>
                  </a:cxnLst>
                  <a:rect l="0" t="0" r="r" b="b"/>
                  <a:pathLst>
                    <a:path w="86" h="42">
                      <a:moveTo>
                        <a:pt x="86" y="28"/>
                      </a:move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64" y="42"/>
                      </a:lnTo>
                      <a:lnTo>
                        <a:pt x="86" y="28"/>
                      </a:lnTo>
                      <a:close/>
                    </a:path>
                  </a:pathLst>
                </a:custGeom>
                <a:solidFill>
                  <a:srgbClr val="00748A"/>
                </a:solidFill>
                <a:ln w="0">
                  <a:solidFill>
                    <a:srgbClr val="00748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40" name="Freeform 3508"/>
                <p:cNvSpPr>
                  <a:spLocks/>
                </p:cNvSpPr>
                <p:nvPr/>
              </p:nvSpPr>
              <p:spPr bwMode="auto">
                <a:xfrm>
                  <a:off x="2460" y="2968"/>
                  <a:ext cx="86" cy="42"/>
                </a:xfrm>
                <a:custGeom>
                  <a:avLst/>
                  <a:gdLst/>
                  <a:ahLst/>
                  <a:cxnLst>
                    <a:cxn ang="0">
                      <a:pos x="86" y="28"/>
                    </a:cxn>
                    <a:cxn ang="0">
                      <a:pos x="24" y="0"/>
                    </a:cxn>
                    <a:cxn ang="0">
                      <a:pos x="0" y="12"/>
                    </a:cxn>
                    <a:cxn ang="0">
                      <a:pos x="64" y="42"/>
                    </a:cxn>
                    <a:cxn ang="0">
                      <a:pos x="86" y="28"/>
                    </a:cxn>
                  </a:cxnLst>
                  <a:rect l="0" t="0" r="r" b="b"/>
                  <a:pathLst>
                    <a:path w="86" h="42">
                      <a:moveTo>
                        <a:pt x="86" y="28"/>
                      </a:move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64" y="42"/>
                      </a:lnTo>
                      <a:lnTo>
                        <a:pt x="86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41" name="Freeform 3509"/>
                <p:cNvSpPr>
                  <a:spLocks/>
                </p:cNvSpPr>
                <p:nvPr/>
              </p:nvSpPr>
              <p:spPr bwMode="auto">
                <a:xfrm>
                  <a:off x="2438" y="2980"/>
                  <a:ext cx="86" cy="46"/>
                </a:xfrm>
                <a:custGeom>
                  <a:avLst/>
                  <a:gdLst/>
                  <a:ahLst/>
                  <a:cxnLst>
                    <a:cxn ang="0">
                      <a:pos x="86" y="30"/>
                    </a:cxn>
                    <a:cxn ang="0">
                      <a:pos x="22" y="0"/>
                    </a:cxn>
                    <a:cxn ang="0">
                      <a:pos x="0" y="14"/>
                    </a:cxn>
                    <a:cxn ang="0">
                      <a:pos x="62" y="46"/>
                    </a:cxn>
                    <a:cxn ang="0">
                      <a:pos x="86" y="30"/>
                    </a:cxn>
                  </a:cxnLst>
                  <a:rect l="0" t="0" r="r" b="b"/>
                  <a:pathLst>
                    <a:path w="86" h="46">
                      <a:moveTo>
                        <a:pt x="86" y="30"/>
                      </a:moveTo>
                      <a:lnTo>
                        <a:pt x="22" y="0"/>
                      </a:lnTo>
                      <a:lnTo>
                        <a:pt x="0" y="14"/>
                      </a:lnTo>
                      <a:lnTo>
                        <a:pt x="62" y="46"/>
                      </a:lnTo>
                      <a:lnTo>
                        <a:pt x="86" y="30"/>
                      </a:lnTo>
                      <a:close/>
                    </a:path>
                  </a:pathLst>
                </a:custGeom>
                <a:solidFill>
                  <a:srgbClr val="00768A"/>
                </a:solidFill>
                <a:ln w="0">
                  <a:solidFill>
                    <a:srgbClr val="00768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42" name="Freeform 3510"/>
                <p:cNvSpPr>
                  <a:spLocks/>
                </p:cNvSpPr>
                <p:nvPr/>
              </p:nvSpPr>
              <p:spPr bwMode="auto">
                <a:xfrm>
                  <a:off x="2438" y="2980"/>
                  <a:ext cx="86" cy="46"/>
                </a:xfrm>
                <a:custGeom>
                  <a:avLst/>
                  <a:gdLst/>
                  <a:ahLst/>
                  <a:cxnLst>
                    <a:cxn ang="0">
                      <a:pos x="86" y="30"/>
                    </a:cxn>
                    <a:cxn ang="0">
                      <a:pos x="22" y="0"/>
                    </a:cxn>
                    <a:cxn ang="0">
                      <a:pos x="0" y="14"/>
                    </a:cxn>
                    <a:cxn ang="0">
                      <a:pos x="62" y="46"/>
                    </a:cxn>
                    <a:cxn ang="0">
                      <a:pos x="86" y="30"/>
                    </a:cxn>
                  </a:cxnLst>
                  <a:rect l="0" t="0" r="r" b="b"/>
                  <a:pathLst>
                    <a:path w="86" h="46">
                      <a:moveTo>
                        <a:pt x="86" y="30"/>
                      </a:moveTo>
                      <a:lnTo>
                        <a:pt x="22" y="0"/>
                      </a:lnTo>
                      <a:lnTo>
                        <a:pt x="0" y="14"/>
                      </a:lnTo>
                      <a:lnTo>
                        <a:pt x="62" y="46"/>
                      </a:lnTo>
                      <a:lnTo>
                        <a:pt x="86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43" name="Freeform 3511"/>
                <p:cNvSpPr>
                  <a:spLocks/>
                </p:cNvSpPr>
                <p:nvPr/>
              </p:nvSpPr>
              <p:spPr bwMode="auto">
                <a:xfrm>
                  <a:off x="2414" y="2994"/>
                  <a:ext cx="86" cy="48"/>
                </a:xfrm>
                <a:custGeom>
                  <a:avLst/>
                  <a:gdLst/>
                  <a:ahLst/>
                  <a:cxnLst>
                    <a:cxn ang="0">
                      <a:pos x="86" y="32"/>
                    </a:cxn>
                    <a:cxn ang="0">
                      <a:pos x="24" y="0"/>
                    </a:cxn>
                    <a:cxn ang="0">
                      <a:pos x="0" y="14"/>
                    </a:cxn>
                    <a:cxn ang="0">
                      <a:pos x="64" y="48"/>
                    </a:cxn>
                    <a:cxn ang="0">
                      <a:pos x="86" y="32"/>
                    </a:cxn>
                  </a:cxnLst>
                  <a:rect l="0" t="0" r="r" b="b"/>
                  <a:pathLst>
                    <a:path w="86" h="48">
                      <a:moveTo>
                        <a:pt x="86" y="32"/>
                      </a:moveTo>
                      <a:lnTo>
                        <a:pt x="24" y="0"/>
                      </a:lnTo>
                      <a:lnTo>
                        <a:pt x="0" y="14"/>
                      </a:lnTo>
                      <a:lnTo>
                        <a:pt x="64" y="48"/>
                      </a:lnTo>
                      <a:lnTo>
                        <a:pt x="86" y="32"/>
                      </a:lnTo>
                      <a:close/>
                    </a:path>
                  </a:pathLst>
                </a:custGeom>
                <a:solidFill>
                  <a:srgbClr val="007987"/>
                </a:solidFill>
                <a:ln w="0">
                  <a:solidFill>
                    <a:srgbClr val="00798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44" name="Freeform 3512"/>
                <p:cNvSpPr>
                  <a:spLocks/>
                </p:cNvSpPr>
                <p:nvPr/>
              </p:nvSpPr>
              <p:spPr bwMode="auto">
                <a:xfrm>
                  <a:off x="2414" y="2994"/>
                  <a:ext cx="86" cy="48"/>
                </a:xfrm>
                <a:custGeom>
                  <a:avLst/>
                  <a:gdLst/>
                  <a:ahLst/>
                  <a:cxnLst>
                    <a:cxn ang="0">
                      <a:pos x="86" y="32"/>
                    </a:cxn>
                    <a:cxn ang="0">
                      <a:pos x="24" y="0"/>
                    </a:cxn>
                    <a:cxn ang="0">
                      <a:pos x="0" y="14"/>
                    </a:cxn>
                    <a:cxn ang="0">
                      <a:pos x="64" y="48"/>
                    </a:cxn>
                    <a:cxn ang="0">
                      <a:pos x="86" y="32"/>
                    </a:cxn>
                  </a:cxnLst>
                  <a:rect l="0" t="0" r="r" b="b"/>
                  <a:pathLst>
                    <a:path w="86" h="48">
                      <a:moveTo>
                        <a:pt x="86" y="32"/>
                      </a:moveTo>
                      <a:lnTo>
                        <a:pt x="24" y="0"/>
                      </a:lnTo>
                      <a:lnTo>
                        <a:pt x="0" y="14"/>
                      </a:lnTo>
                      <a:lnTo>
                        <a:pt x="64" y="48"/>
                      </a:lnTo>
                      <a:lnTo>
                        <a:pt x="86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45" name="Freeform 3513"/>
                <p:cNvSpPr>
                  <a:spLocks/>
                </p:cNvSpPr>
                <p:nvPr/>
              </p:nvSpPr>
              <p:spPr bwMode="auto">
                <a:xfrm>
                  <a:off x="2392" y="3008"/>
                  <a:ext cx="86" cy="48"/>
                </a:xfrm>
                <a:custGeom>
                  <a:avLst/>
                  <a:gdLst/>
                  <a:ahLst/>
                  <a:cxnLst>
                    <a:cxn ang="0">
                      <a:pos x="86" y="34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62" y="48"/>
                    </a:cxn>
                    <a:cxn ang="0">
                      <a:pos x="86" y="34"/>
                    </a:cxn>
                  </a:cxnLst>
                  <a:rect l="0" t="0" r="r" b="b"/>
                  <a:pathLst>
                    <a:path w="86" h="48">
                      <a:moveTo>
                        <a:pt x="86" y="34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62" y="48"/>
                      </a:lnTo>
                      <a:lnTo>
                        <a:pt x="86" y="34"/>
                      </a:lnTo>
                      <a:close/>
                    </a:path>
                  </a:pathLst>
                </a:custGeom>
                <a:solidFill>
                  <a:srgbClr val="007E81"/>
                </a:solidFill>
                <a:ln w="0">
                  <a:solidFill>
                    <a:srgbClr val="007E8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46" name="Freeform 3514"/>
                <p:cNvSpPr>
                  <a:spLocks/>
                </p:cNvSpPr>
                <p:nvPr/>
              </p:nvSpPr>
              <p:spPr bwMode="auto">
                <a:xfrm>
                  <a:off x="2392" y="3008"/>
                  <a:ext cx="86" cy="48"/>
                </a:xfrm>
                <a:custGeom>
                  <a:avLst/>
                  <a:gdLst/>
                  <a:ahLst/>
                  <a:cxnLst>
                    <a:cxn ang="0">
                      <a:pos x="86" y="34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62" y="48"/>
                    </a:cxn>
                    <a:cxn ang="0">
                      <a:pos x="86" y="34"/>
                    </a:cxn>
                  </a:cxnLst>
                  <a:rect l="0" t="0" r="r" b="b"/>
                  <a:pathLst>
                    <a:path w="86" h="48">
                      <a:moveTo>
                        <a:pt x="86" y="34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62" y="48"/>
                      </a:lnTo>
                      <a:lnTo>
                        <a:pt x="86" y="3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47" name="Freeform 3515"/>
                <p:cNvSpPr>
                  <a:spLocks/>
                </p:cNvSpPr>
                <p:nvPr/>
              </p:nvSpPr>
              <p:spPr bwMode="auto">
                <a:xfrm>
                  <a:off x="2368" y="3020"/>
                  <a:ext cx="86" cy="48"/>
                </a:xfrm>
                <a:custGeom>
                  <a:avLst/>
                  <a:gdLst/>
                  <a:ahLst/>
                  <a:cxnLst>
                    <a:cxn ang="0">
                      <a:pos x="86" y="36"/>
                    </a:cxn>
                    <a:cxn ang="0">
                      <a:pos x="24" y="0"/>
                    </a:cxn>
                    <a:cxn ang="0">
                      <a:pos x="0" y="12"/>
                    </a:cxn>
                    <a:cxn ang="0">
                      <a:pos x="62" y="48"/>
                    </a:cxn>
                    <a:cxn ang="0">
                      <a:pos x="86" y="36"/>
                    </a:cxn>
                  </a:cxnLst>
                  <a:rect l="0" t="0" r="r" b="b"/>
                  <a:pathLst>
                    <a:path w="86" h="48">
                      <a:moveTo>
                        <a:pt x="86" y="36"/>
                      </a:move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62" y="48"/>
                      </a:lnTo>
                      <a:lnTo>
                        <a:pt x="86" y="36"/>
                      </a:lnTo>
                      <a:close/>
                    </a:path>
                  </a:pathLst>
                </a:custGeom>
                <a:solidFill>
                  <a:srgbClr val="008478"/>
                </a:solidFill>
                <a:ln w="0">
                  <a:solidFill>
                    <a:srgbClr val="00847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48" name="Freeform 3516"/>
                <p:cNvSpPr>
                  <a:spLocks/>
                </p:cNvSpPr>
                <p:nvPr/>
              </p:nvSpPr>
              <p:spPr bwMode="auto">
                <a:xfrm>
                  <a:off x="2368" y="3020"/>
                  <a:ext cx="86" cy="48"/>
                </a:xfrm>
                <a:custGeom>
                  <a:avLst/>
                  <a:gdLst/>
                  <a:ahLst/>
                  <a:cxnLst>
                    <a:cxn ang="0">
                      <a:pos x="86" y="36"/>
                    </a:cxn>
                    <a:cxn ang="0">
                      <a:pos x="24" y="0"/>
                    </a:cxn>
                    <a:cxn ang="0">
                      <a:pos x="0" y="12"/>
                    </a:cxn>
                    <a:cxn ang="0">
                      <a:pos x="62" y="48"/>
                    </a:cxn>
                    <a:cxn ang="0">
                      <a:pos x="86" y="36"/>
                    </a:cxn>
                  </a:cxnLst>
                  <a:rect l="0" t="0" r="r" b="b"/>
                  <a:pathLst>
                    <a:path w="86" h="48">
                      <a:moveTo>
                        <a:pt x="86" y="36"/>
                      </a:move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62" y="48"/>
                      </a:lnTo>
                      <a:lnTo>
                        <a:pt x="86" y="3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49" name="Freeform 3517"/>
                <p:cNvSpPr>
                  <a:spLocks/>
                </p:cNvSpPr>
                <p:nvPr/>
              </p:nvSpPr>
              <p:spPr bwMode="auto">
                <a:xfrm>
                  <a:off x="2344" y="3032"/>
                  <a:ext cx="86" cy="46"/>
                </a:xfrm>
                <a:custGeom>
                  <a:avLst/>
                  <a:gdLst/>
                  <a:ahLst/>
                  <a:cxnLst>
                    <a:cxn ang="0">
                      <a:pos x="86" y="36"/>
                    </a:cxn>
                    <a:cxn ang="0">
                      <a:pos x="24" y="0"/>
                    </a:cxn>
                    <a:cxn ang="0">
                      <a:pos x="0" y="10"/>
                    </a:cxn>
                    <a:cxn ang="0">
                      <a:pos x="62" y="46"/>
                    </a:cxn>
                    <a:cxn ang="0">
                      <a:pos x="86" y="36"/>
                    </a:cxn>
                  </a:cxnLst>
                  <a:rect l="0" t="0" r="r" b="b"/>
                  <a:pathLst>
                    <a:path w="86" h="46">
                      <a:moveTo>
                        <a:pt x="86" y="36"/>
                      </a:move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62" y="46"/>
                      </a:lnTo>
                      <a:lnTo>
                        <a:pt x="86" y="36"/>
                      </a:lnTo>
                      <a:close/>
                    </a:path>
                  </a:pathLst>
                </a:custGeom>
                <a:solidFill>
                  <a:srgbClr val="008B6C"/>
                </a:solidFill>
                <a:ln w="0">
                  <a:solidFill>
                    <a:srgbClr val="008B6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50" name="Freeform 3518"/>
                <p:cNvSpPr>
                  <a:spLocks/>
                </p:cNvSpPr>
                <p:nvPr/>
              </p:nvSpPr>
              <p:spPr bwMode="auto">
                <a:xfrm>
                  <a:off x="2344" y="3032"/>
                  <a:ext cx="86" cy="46"/>
                </a:xfrm>
                <a:custGeom>
                  <a:avLst/>
                  <a:gdLst/>
                  <a:ahLst/>
                  <a:cxnLst>
                    <a:cxn ang="0">
                      <a:pos x="86" y="36"/>
                    </a:cxn>
                    <a:cxn ang="0">
                      <a:pos x="24" y="0"/>
                    </a:cxn>
                    <a:cxn ang="0">
                      <a:pos x="0" y="10"/>
                    </a:cxn>
                    <a:cxn ang="0">
                      <a:pos x="62" y="46"/>
                    </a:cxn>
                    <a:cxn ang="0">
                      <a:pos x="86" y="36"/>
                    </a:cxn>
                  </a:cxnLst>
                  <a:rect l="0" t="0" r="r" b="b"/>
                  <a:pathLst>
                    <a:path w="86" h="46">
                      <a:moveTo>
                        <a:pt x="86" y="36"/>
                      </a:move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62" y="46"/>
                      </a:lnTo>
                      <a:lnTo>
                        <a:pt x="86" y="3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51" name="Freeform 3519"/>
                <p:cNvSpPr>
                  <a:spLocks/>
                </p:cNvSpPr>
                <p:nvPr/>
              </p:nvSpPr>
              <p:spPr bwMode="auto">
                <a:xfrm>
                  <a:off x="2320" y="3042"/>
                  <a:ext cx="86" cy="46"/>
                </a:xfrm>
                <a:custGeom>
                  <a:avLst/>
                  <a:gdLst/>
                  <a:ahLst/>
                  <a:cxnLst>
                    <a:cxn ang="0">
                      <a:pos x="86" y="36"/>
                    </a:cxn>
                    <a:cxn ang="0">
                      <a:pos x="24" y="0"/>
                    </a:cxn>
                    <a:cxn ang="0">
                      <a:pos x="0" y="8"/>
                    </a:cxn>
                    <a:cxn ang="0">
                      <a:pos x="62" y="46"/>
                    </a:cxn>
                    <a:cxn ang="0">
                      <a:pos x="86" y="36"/>
                    </a:cxn>
                  </a:cxnLst>
                  <a:rect l="0" t="0" r="r" b="b"/>
                  <a:pathLst>
                    <a:path w="86" h="46">
                      <a:moveTo>
                        <a:pt x="86" y="36"/>
                      </a:move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62" y="46"/>
                      </a:lnTo>
                      <a:lnTo>
                        <a:pt x="86" y="36"/>
                      </a:lnTo>
                      <a:close/>
                    </a:path>
                  </a:pathLst>
                </a:custGeom>
                <a:solidFill>
                  <a:srgbClr val="00925B"/>
                </a:solidFill>
                <a:ln w="0">
                  <a:solidFill>
                    <a:srgbClr val="00925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52" name="Freeform 3520"/>
                <p:cNvSpPr>
                  <a:spLocks/>
                </p:cNvSpPr>
                <p:nvPr/>
              </p:nvSpPr>
              <p:spPr bwMode="auto">
                <a:xfrm>
                  <a:off x="2320" y="3042"/>
                  <a:ext cx="86" cy="46"/>
                </a:xfrm>
                <a:custGeom>
                  <a:avLst/>
                  <a:gdLst/>
                  <a:ahLst/>
                  <a:cxnLst>
                    <a:cxn ang="0">
                      <a:pos x="86" y="36"/>
                    </a:cxn>
                    <a:cxn ang="0">
                      <a:pos x="24" y="0"/>
                    </a:cxn>
                    <a:cxn ang="0">
                      <a:pos x="0" y="8"/>
                    </a:cxn>
                    <a:cxn ang="0">
                      <a:pos x="62" y="46"/>
                    </a:cxn>
                    <a:cxn ang="0">
                      <a:pos x="86" y="36"/>
                    </a:cxn>
                  </a:cxnLst>
                  <a:rect l="0" t="0" r="r" b="b"/>
                  <a:pathLst>
                    <a:path w="86" h="46">
                      <a:moveTo>
                        <a:pt x="86" y="36"/>
                      </a:move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62" y="46"/>
                      </a:lnTo>
                      <a:lnTo>
                        <a:pt x="86" y="3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53" name="Freeform 3521"/>
                <p:cNvSpPr>
                  <a:spLocks/>
                </p:cNvSpPr>
                <p:nvPr/>
              </p:nvSpPr>
              <p:spPr bwMode="auto">
                <a:xfrm>
                  <a:off x="2294" y="3050"/>
                  <a:ext cx="88" cy="44"/>
                </a:xfrm>
                <a:custGeom>
                  <a:avLst/>
                  <a:gdLst/>
                  <a:ahLst/>
                  <a:cxnLst>
                    <a:cxn ang="0">
                      <a:pos x="88" y="38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64" y="44"/>
                    </a:cxn>
                    <a:cxn ang="0">
                      <a:pos x="88" y="38"/>
                    </a:cxn>
                  </a:cxnLst>
                  <a:rect l="0" t="0" r="r" b="b"/>
                  <a:pathLst>
                    <a:path w="88" h="44">
                      <a:moveTo>
                        <a:pt x="88" y="38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64" y="44"/>
                      </a:lnTo>
                      <a:lnTo>
                        <a:pt x="88" y="38"/>
                      </a:lnTo>
                      <a:close/>
                    </a:path>
                  </a:pathLst>
                </a:custGeom>
                <a:solidFill>
                  <a:srgbClr val="00974E"/>
                </a:solidFill>
                <a:ln w="0">
                  <a:solidFill>
                    <a:srgbClr val="00974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54" name="Freeform 3522"/>
                <p:cNvSpPr>
                  <a:spLocks/>
                </p:cNvSpPr>
                <p:nvPr/>
              </p:nvSpPr>
              <p:spPr bwMode="auto">
                <a:xfrm>
                  <a:off x="2294" y="3050"/>
                  <a:ext cx="88" cy="44"/>
                </a:xfrm>
                <a:custGeom>
                  <a:avLst/>
                  <a:gdLst/>
                  <a:ahLst/>
                  <a:cxnLst>
                    <a:cxn ang="0">
                      <a:pos x="88" y="38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64" y="44"/>
                    </a:cxn>
                    <a:cxn ang="0">
                      <a:pos x="88" y="38"/>
                    </a:cxn>
                  </a:cxnLst>
                  <a:rect l="0" t="0" r="r" b="b"/>
                  <a:pathLst>
                    <a:path w="88" h="44">
                      <a:moveTo>
                        <a:pt x="88" y="38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64" y="44"/>
                      </a:lnTo>
                      <a:lnTo>
                        <a:pt x="88" y="3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55" name="Freeform 3523"/>
                <p:cNvSpPr>
                  <a:spLocks/>
                </p:cNvSpPr>
                <p:nvPr/>
              </p:nvSpPr>
              <p:spPr bwMode="auto">
                <a:xfrm>
                  <a:off x="2270" y="3056"/>
                  <a:ext cx="88" cy="44"/>
                </a:xfrm>
                <a:custGeom>
                  <a:avLst/>
                  <a:gdLst/>
                  <a:ahLst/>
                  <a:cxnLst>
                    <a:cxn ang="0">
                      <a:pos x="88" y="3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62" y="44"/>
                    </a:cxn>
                    <a:cxn ang="0">
                      <a:pos x="88" y="38"/>
                    </a:cxn>
                  </a:cxnLst>
                  <a:rect l="0" t="0" r="r" b="b"/>
                  <a:pathLst>
                    <a:path w="88" h="44">
                      <a:moveTo>
                        <a:pt x="88" y="3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62" y="44"/>
                      </a:lnTo>
                      <a:lnTo>
                        <a:pt x="88" y="38"/>
                      </a:lnTo>
                      <a:close/>
                    </a:path>
                  </a:pathLst>
                </a:custGeom>
                <a:solidFill>
                  <a:srgbClr val="009B3D"/>
                </a:solidFill>
                <a:ln w="0">
                  <a:solidFill>
                    <a:srgbClr val="009B3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56" name="Freeform 3524"/>
                <p:cNvSpPr>
                  <a:spLocks/>
                </p:cNvSpPr>
                <p:nvPr/>
              </p:nvSpPr>
              <p:spPr bwMode="auto">
                <a:xfrm>
                  <a:off x="2270" y="3056"/>
                  <a:ext cx="88" cy="44"/>
                </a:xfrm>
                <a:custGeom>
                  <a:avLst/>
                  <a:gdLst/>
                  <a:ahLst/>
                  <a:cxnLst>
                    <a:cxn ang="0">
                      <a:pos x="88" y="3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62" y="44"/>
                    </a:cxn>
                    <a:cxn ang="0">
                      <a:pos x="88" y="38"/>
                    </a:cxn>
                  </a:cxnLst>
                  <a:rect l="0" t="0" r="r" b="b"/>
                  <a:pathLst>
                    <a:path w="88" h="44">
                      <a:moveTo>
                        <a:pt x="88" y="3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62" y="44"/>
                      </a:lnTo>
                      <a:lnTo>
                        <a:pt x="88" y="3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57" name="Freeform 3525"/>
                <p:cNvSpPr>
                  <a:spLocks/>
                </p:cNvSpPr>
                <p:nvPr/>
              </p:nvSpPr>
              <p:spPr bwMode="auto">
                <a:xfrm>
                  <a:off x="2244" y="3062"/>
                  <a:ext cx="88" cy="42"/>
                </a:xfrm>
                <a:custGeom>
                  <a:avLst/>
                  <a:gdLst/>
                  <a:ahLst/>
                  <a:cxnLst>
                    <a:cxn ang="0">
                      <a:pos x="88" y="38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62" y="42"/>
                    </a:cxn>
                    <a:cxn ang="0">
                      <a:pos x="88" y="38"/>
                    </a:cxn>
                  </a:cxnLst>
                  <a:rect l="0" t="0" r="r" b="b"/>
                  <a:pathLst>
                    <a:path w="88" h="42">
                      <a:moveTo>
                        <a:pt x="88" y="38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62" y="42"/>
                      </a:lnTo>
                      <a:lnTo>
                        <a:pt x="88" y="38"/>
                      </a:lnTo>
                      <a:close/>
                    </a:path>
                  </a:pathLst>
                </a:custGeom>
                <a:solidFill>
                  <a:srgbClr val="009A39"/>
                </a:solidFill>
                <a:ln w="0">
                  <a:solidFill>
                    <a:srgbClr val="009A3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58" name="Freeform 3526"/>
                <p:cNvSpPr>
                  <a:spLocks/>
                </p:cNvSpPr>
                <p:nvPr/>
              </p:nvSpPr>
              <p:spPr bwMode="auto">
                <a:xfrm>
                  <a:off x="2244" y="3062"/>
                  <a:ext cx="88" cy="42"/>
                </a:xfrm>
                <a:custGeom>
                  <a:avLst/>
                  <a:gdLst/>
                  <a:ahLst/>
                  <a:cxnLst>
                    <a:cxn ang="0">
                      <a:pos x="88" y="38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62" y="42"/>
                    </a:cxn>
                    <a:cxn ang="0">
                      <a:pos x="88" y="38"/>
                    </a:cxn>
                  </a:cxnLst>
                  <a:rect l="0" t="0" r="r" b="b"/>
                  <a:pathLst>
                    <a:path w="88" h="42">
                      <a:moveTo>
                        <a:pt x="88" y="38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62" y="42"/>
                      </a:lnTo>
                      <a:lnTo>
                        <a:pt x="88" y="3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59" name="Freeform 3527"/>
                <p:cNvSpPr>
                  <a:spLocks/>
                </p:cNvSpPr>
                <p:nvPr/>
              </p:nvSpPr>
              <p:spPr bwMode="auto">
                <a:xfrm>
                  <a:off x="2218" y="3068"/>
                  <a:ext cx="88" cy="42"/>
                </a:xfrm>
                <a:custGeom>
                  <a:avLst/>
                  <a:gdLst/>
                  <a:ahLst/>
                  <a:cxnLst>
                    <a:cxn ang="0">
                      <a:pos x="88" y="36"/>
                    </a:cxn>
                    <a:cxn ang="0">
                      <a:pos x="26" y="0"/>
                    </a:cxn>
                    <a:cxn ang="0">
                      <a:pos x="0" y="8"/>
                    </a:cxn>
                    <a:cxn ang="0">
                      <a:pos x="62" y="42"/>
                    </a:cxn>
                    <a:cxn ang="0">
                      <a:pos x="88" y="36"/>
                    </a:cxn>
                  </a:cxnLst>
                  <a:rect l="0" t="0" r="r" b="b"/>
                  <a:pathLst>
                    <a:path w="88" h="42">
                      <a:moveTo>
                        <a:pt x="88" y="36"/>
                      </a:moveTo>
                      <a:lnTo>
                        <a:pt x="26" y="0"/>
                      </a:lnTo>
                      <a:lnTo>
                        <a:pt x="0" y="8"/>
                      </a:lnTo>
                      <a:lnTo>
                        <a:pt x="62" y="42"/>
                      </a:lnTo>
                      <a:lnTo>
                        <a:pt x="88" y="36"/>
                      </a:lnTo>
                      <a:close/>
                    </a:path>
                  </a:pathLst>
                </a:custGeom>
                <a:solidFill>
                  <a:srgbClr val="009540"/>
                </a:solidFill>
                <a:ln w="0">
                  <a:solidFill>
                    <a:srgbClr val="00954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60" name="Freeform 3528"/>
                <p:cNvSpPr>
                  <a:spLocks/>
                </p:cNvSpPr>
                <p:nvPr/>
              </p:nvSpPr>
              <p:spPr bwMode="auto">
                <a:xfrm>
                  <a:off x="2218" y="3068"/>
                  <a:ext cx="88" cy="42"/>
                </a:xfrm>
                <a:custGeom>
                  <a:avLst/>
                  <a:gdLst/>
                  <a:ahLst/>
                  <a:cxnLst>
                    <a:cxn ang="0">
                      <a:pos x="88" y="36"/>
                    </a:cxn>
                    <a:cxn ang="0">
                      <a:pos x="26" y="0"/>
                    </a:cxn>
                    <a:cxn ang="0">
                      <a:pos x="0" y="8"/>
                    </a:cxn>
                    <a:cxn ang="0">
                      <a:pos x="62" y="42"/>
                    </a:cxn>
                    <a:cxn ang="0">
                      <a:pos x="88" y="36"/>
                    </a:cxn>
                  </a:cxnLst>
                  <a:rect l="0" t="0" r="r" b="b"/>
                  <a:pathLst>
                    <a:path w="88" h="42">
                      <a:moveTo>
                        <a:pt x="88" y="36"/>
                      </a:moveTo>
                      <a:lnTo>
                        <a:pt x="26" y="0"/>
                      </a:lnTo>
                      <a:lnTo>
                        <a:pt x="0" y="8"/>
                      </a:lnTo>
                      <a:lnTo>
                        <a:pt x="62" y="42"/>
                      </a:lnTo>
                      <a:lnTo>
                        <a:pt x="88" y="3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61" name="Freeform 3529"/>
                <p:cNvSpPr>
                  <a:spLocks/>
                </p:cNvSpPr>
                <p:nvPr/>
              </p:nvSpPr>
              <p:spPr bwMode="auto">
                <a:xfrm>
                  <a:off x="2192" y="3076"/>
                  <a:ext cx="88" cy="42"/>
                </a:xfrm>
                <a:custGeom>
                  <a:avLst/>
                  <a:gdLst/>
                  <a:ahLst/>
                  <a:cxnLst>
                    <a:cxn ang="0">
                      <a:pos x="88" y="34"/>
                    </a:cxn>
                    <a:cxn ang="0">
                      <a:pos x="26" y="0"/>
                    </a:cxn>
                    <a:cxn ang="0">
                      <a:pos x="0" y="8"/>
                    </a:cxn>
                    <a:cxn ang="0">
                      <a:pos x="62" y="42"/>
                    </a:cxn>
                    <a:cxn ang="0">
                      <a:pos x="88" y="34"/>
                    </a:cxn>
                  </a:cxnLst>
                  <a:rect l="0" t="0" r="r" b="b"/>
                  <a:pathLst>
                    <a:path w="88" h="42">
                      <a:moveTo>
                        <a:pt x="88" y="34"/>
                      </a:moveTo>
                      <a:lnTo>
                        <a:pt x="26" y="0"/>
                      </a:lnTo>
                      <a:lnTo>
                        <a:pt x="0" y="8"/>
                      </a:lnTo>
                      <a:lnTo>
                        <a:pt x="62" y="42"/>
                      </a:lnTo>
                      <a:lnTo>
                        <a:pt x="88" y="34"/>
                      </a:lnTo>
                      <a:close/>
                    </a:path>
                  </a:pathLst>
                </a:custGeom>
                <a:solidFill>
                  <a:srgbClr val="008E51"/>
                </a:solidFill>
                <a:ln w="0">
                  <a:solidFill>
                    <a:srgbClr val="008E5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62" name="Freeform 3530"/>
                <p:cNvSpPr>
                  <a:spLocks/>
                </p:cNvSpPr>
                <p:nvPr/>
              </p:nvSpPr>
              <p:spPr bwMode="auto">
                <a:xfrm>
                  <a:off x="2192" y="3076"/>
                  <a:ext cx="88" cy="42"/>
                </a:xfrm>
                <a:custGeom>
                  <a:avLst/>
                  <a:gdLst/>
                  <a:ahLst/>
                  <a:cxnLst>
                    <a:cxn ang="0">
                      <a:pos x="88" y="34"/>
                    </a:cxn>
                    <a:cxn ang="0">
                      <a:pos x="26" y="0"/>
                    </a:cxn>
                    <a:cxn ang="0">
                      <a:pos x="0" y="8"/>
                    </a:cxn>
                    <a:cxn ang="0">
                      <a:pos x="62" y="42"/>
                    </a:cxn>
                    <a:cxn ang="0">
                      <a:pos x="88" y="34"/>
                    </a:cxn>
                  </a:cxnLst>
                  <a:rect l="0" t="0" r="r" b="b"/>
                  <a:pathLst>
                    <a:path w="88" h="42">
                      <a:moveTo>
                        <a:pt x="88" y="34"/>
                      </a:moveTo>
                      <a:lnTo>
                        <a:pt x="26" y="0"/>
                      </a:lnTo>
                      <a:lnTo>
                        <a:pt x="0" y="8"/>
                      </a:lnTo>
                      <a:lnTo>
                        <a:pt x="62" y="42"/>
                      </a:lnTo>
                      <a:lnTo>
                        <a:pt x="88" y="3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63" name="Freeform 3531"/>
                <p:cNvSpPr>
                  <a:spLocks/>
                </p:cNvSpPr>
                <p:nvPr/>
              </p:nvSpPr>
              <p:spPr bwMode="auto">
                <a:xfrm>
                  <a:off x="2164" y="3084"/>
                  <a:ext cx="90" cy="46"/>
                </a:xfrm>
                <a:custGeom>
                  <a:avLst/>
                  <a:gdLst/>
                  <a:ahLst/>
                  <a:cxnLst>
                    <a:cxn ang="0">
                      <a:pos x="90" y="34"/>
                    </a:cxn>
                    <a:cxn ang="0">
                      <a:pos x="28" y="0"/>
                    </a:cxn>
                    <a:cxn ang="0">
                      <a:pos x="0" y="10"/>
                    </a:cxn>
                    <a:cxn ang="0">
                      <a:pos x="62" y="46"/>
                    </a:cxn>
                    <a:cxn ang="0">
                      <a:pos x="90" y="34"/>
                    </a:cxn>
                  </a:cxnLst>
                  <a:rect l="0" t="0" r="r" b="b"/>
                  <a:pathLst>
                    <a:path w="90" h="46">
                      <a:moveTo>
                        <a:pt x="90" y="34"/>
                      </a:moveTo>
                      <a:lnTo>
                        <a:pt x="28" y="0"/>
                      </a:lnTo>
                      <a:lnTo>
                        <a:pt x="0" y="10"/>
                      </a:lnTo>
                      <a:lnTo>
                        <a:pt x="62" y="46"/>
                      </a:lnTo>
                      <a:lnTo>
                        <a:pt x="90" y="34"/>
                      </a:lnTo>
                      <a:close/>
                    </a:path>
                  </a:pathLst>
                </a:custGeom>
                <a:solidFill>
                  <a:srgbClr val="008568"/>
                </a:solidFill>
                <a:ln w="0">
                  <a:solidFill>
                    <a:srgbClr val="00856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64" name="Freeform 3532"/>
                <p:cNvSpPr>
                  <a:spLocks/>
                </p:cNvSpPr>
                <p:nvPr/>
              </p:nvSpPr>
              <p:spPr bwMode="auto">
                <a:xfrm>
                  <a:off x="2164" y="3084"/>
                  <a:ext cx="90" cy="46"/>
                </a:xfrm>
                <a:custGeom>
                  <a:avLst/>
                  <a:gdLst/>
                  <a:ahLst/>
                  <a:cxnLst>
                    <a:cxn ang="0">
                      <a:pos x="90" y="34"/>
                    </a:cxn>
                    <a:cxn ang="0">
                      <a:pos x="28" y="0"/>
                    </a:cxn>
                    <a:cxn ang="0">
                      <a:pos x="0" y="10"/>
                    </a:cxn>
                    <a:cxn ang="0">
                      <a:pos x="62" y="46"/>
                    </a:cxn>
                    <a:cxn ang="0">
                      <a:pos x="90" y="34"/>
                    </a:cxn>
                  </a:cxnLst>
                  <a:rect l="0" t="0" r="r" b="b"/>
                  <a:pathLst>
                    <a:path w="90" h="46">
                      <a:moveTo>
                        <a:pt x="90" y="34"/>
                      </a:moveTo>
                      <a:lnTo>
                        <a:pt x="28" y="0"/>
                      </a:lnTo>
                      <a:lnTo>
                        <a:pt x="0" y="10"/>
                      </a:lnTo>
                      <a:lnTo>
                        <a:pt x="62" y="46"/>
                      </a:lnTo>
                      <a:lnTo>
                        <a:pt x="90" y="3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65" name="Freeform 3533"/>
                <p:cNvSpPr>
                  <a:spLocks/>
                </p:cNvSpPr>
                <p:nvPr/>
              </p:nvSpPr>
              <p:spPr bwMode="auto">
                <a:xfrm>
                  <a:off x="3206" y="2724"/>
                  <a:ext cx="80" cy="28"/>
                </a:xfrm>
                <a:custGeom>
                  <a:avLst/>
                  <a:gdLst/>
                  <a:ahLst/>
                  <a:cxnLst>
                    <a:cxn ang="0">
                      <a:pos x="80" y="20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6" y="28"/>
                    </a:cxn>
                    <a:cxn ang="0">
                      <a:pos x="80" y="20"/>
                    </a:cxn>
                  </a:cxnLst>
                  <a:rect l="0" t="0" r="r" b="b"/>
                  <a:pathLst>
                    <a:path w="80" h="28">
                      <a:moveTo>
                        <a:pt x="80" y="20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6" y="28"/>
                      </a:lnTo>
                      <a:lnTo>
                        <a:pt x="80" y="20"/>
                      </a:lnTo>
                      <a:close/>
                    </a:path>
                  </a:pathLst>
                </a:custGeom>
                <a:solidFill>
                  <a:srgbClr val="008763"/>
                </a:solidFill>
                <a:ln w="0">
                  <a:solidFill>
                    <a:srgbClr val="00876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66" name="Freeform 3534"/>
                <p:cNvSpPr>
                  <a:spLocks/>
                </p:cNvSpPr>
                <p:nvPr/>
              </p:nvSpPr>
              <p:spPr bwMode="auto">
                <a:xfrm>
                  <a:off x="3206" y="2724"/>
                  <a:ext cx="80" cy="28"/>
                </a:xfrm>
                <a:custGeom>
                  <a:avLst/>
                  <a:gdLst/>
                  <a:ahLst/>
                  <a:cxnLst>
                    <a:cxn ang="0">
                      <a:pos x="80" y="20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6" y="28"/>
                    </a:cxn>
                    <a:cxn ang="0">
                      <a:pos x="80" y="20"/>
                    </a:cxn>
                  </a:cxnLst>
                  <a:rect l="0" t="0" r="r" b="b"/>
                  <a:pathLst>
                    <a:path w="80" h="28">
                      <a:moveTo>
                        <a:pt x="80" y="20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6" y="28"/>
                      </a:lnTo>
                      <a:lnTo>
                        <a:pt x="80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67" name="Freeform 3535"/>
                <p:cNvSpPr>
                  <a:spLocks/>
                </p:cNvSpPr>
                <p:nvPr/>
              </p:nvSpPr>
              <p:spPr bwMode="auto">
                <a:xfrm>
                  <a:off x="3190" y="2730"/>
                  <a:ext cx="82" cy="28"/>
                </a:xfrm>
                <a:custGeom>
                  <a:avLst/>
                  <a:gdLst/>
                  <a:ahLst/>
                  <a:cxnLst>
                    <a:cxn ang="0">
                      <a:pos x="82" y="22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6" y="28"/>
                    </a:cxn>
                    <a:cxn ang="0">
                      <a:pos x="82" y="22"/>
                    </a:cxn>
                  </a:cxnLst>
                  <a:rect l="0" t="0" r="r" b="b"/>
                  <a:pathLst>
                    <a:path w="82" h="28">
                      <a:moveTo>
                        <a:pt x="82" y="22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6" y="28"/>
                      </a:lnTo>
                      <a:lnTo>
                        <a:pt x="82" y="22"/>
                      </a:lnTo>
                      <a:close/>
                    </a:path>
                  </a:pathLst>
                </a:custGeom>
                <a:solidFill>
                  <a:srgbClr val="008763"/>
                </a:solidFill>
                <a:ln w="0">
                  <a:solidFill>
                    <a:srgbClr val="00876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68" name="Freeform 3536"/>
                <p:cNvSpPr>
                  <a:spLocks/>
                </p:cNvSpPr>
                <p:nvPr/>
              </p:nvSpPr>
              <p:spPr bwMode="auto">
                <a:xfrm>
                  <a:off x="3190" y="2730"/>
                  <a:ext cx="82" cy="28"/>
                </a:xfrm>
                <a:custGeom>
                  <a:avLst/>
                  <a:gdLst/>
                  <a:ahLst/>
                  <a:cxnLst>
                    <a:cxn ang="0">
                      <a:pos x="82" y="22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6" y="28"/>
                    </a:cxn>
                    <a:cxn ang="0">
                      <a:pos x="82" y="22"/>
                    </a:cxn>
                  </a:cxnLst>
                  <a:rect l="0" t="0" r="r" b="b"/>
                  <a:pathLst>
                    <a:path w="82" h="28">
                      <a:moveTo>
                        <a:pt x="82" y="22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6" y="28"/>
                      </a:lnTo>
                      <a:lnTo>
                        <a:pt x="82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69" name="Freeform 3537"/>
                <p:cNvSpPr>
                  <a:spLocks/>
                </p:cNvSpPr>
                <p:nvPr/>
              </p:nvSpPr>
              <p:spPr bwMode="auto">
                <a:xfrm>
                  <a:off x="3174" y="2736"/>
                  <a:ext cx="82" cy="28"/>
                </a:xfrm>
                <a:custGeom>
                  <a:avLst/>
                  <a:gdLst/>
                  <a:ahLst/>
                  <a:cxnLst>
                    <a:cxn ang="0">
                      <a:pos x="82" y="22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6" y="28"/>
                    </a:cxn>
                    <a:cxn ang="0">
                      <a:pos x="82" y="22"/>
                    </a:cxn>
                  </a:cxnLst>
                  <a:rect l="0" t="0" r="r" b="b"/>
                  <a:pathLst>
                    <a:path w="82" h="28">
                      <a:moveTo>
                        <a:pt x="82" y="22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6" y="28"/>
                      </a:lnTo>
                      <a:lnTo>
                        <a:pt x="82" y="22"/>
                      </a:lnTo>
                      <a:close/>
                    </a:path>
                  </a:pathLst>
                </a:custGeom>
                <a:solidFill>
                  <a:srgbClr val="008763"/>
                </a:solidFill>
                <a:ln w="0">
                  <a:solidFill>
                    <a:srgbClr val="00876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70" name="Freeform 3538"/>
                <p:cNvSpPr>
                  <a:spLocks/>
                </p:cNvSpPr>
                <p:nvPr/>
              </p:nvSpPr>
              <p:spPr bwMode="auto">
                <a:xfrm>
                  <a:off x="3174" y="2736"/>
                  <a:ext cx="82" cy="28"/>
                </a:xfrm>
                <a:custGeom>
                  <a:avLst/>
                  <a:gdLst/>
                  <a:ahLst/>
                  <a:cxnLst>
                    <a:cxn ang="0">
                      <a:pos x="82" y="22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6" y="28"/>
                    </a:cxn>
                    <a:cxn ang="0">
                      <a:pos x="82" y="22"/>
                    </a:cxn>
                  </a:cxnLst>
                  <a:rect l="0" t="0" r="r" b="b"/>
                  <a:pathLst>
                    <a:path w="82" h="28">
                      <a:moveTo>
                        <a:pt x="82" y="22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6" y="28"/>
                      </a:lnTo>
                      <a:lnTo>
                        <a:pt x="82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71" name="Freeform 3539"/>
                <p:cNvSpPr>
                  <a:spLocks/>
                </p:cNvSpPr>
                <p:nvPr/>
              </p:nvSpPr>
              <p:spPr bwMode="auto">
                <a:xfrm>
                  <a:off x="3158" y="2742"/>
                  <a:ext cx="82" cy="30"/>
                </a:xfrm>
                <a:custGeom>
                  <a:avLst/>
                  <a:gdLst/>
                  <a:ahLst/>
                  <a:cxnLst>
                    <a:cxn ang="0">
                      <a:pos x="82" y="22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6" y="30"/>
                    </a:cxn>
                    <a:cxn ang="0">
                      <a:pos x="82" y="22"/>
                    </a:cxn>
                  </a:cxnLst>
                  <a:rect l="0" t="0" r="r" b="b"/>
                  <a:pathLst>
                    <a:path w="82" h="30">
                      <a:moveTo>
                        <a:pt x="82" y="22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6" y="30"/>
                      </a:lnTo>
                      <a:lnTo>
                        <a:pt x="82" y="22"/>
                      </a:lnTo>
                      <a:close/>
                    </a:path>
                  </a:pathLst>
                </a:custGeom>
                <a:solidFill>
                  <a:srgbClr val="008763"/>
                </a:solidFill>
                <a:ln w="0">
                  <a:solidFill>
                    <a:srgbClr val="00876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72" name="Freeform 3540"/>
                <p:cNvSpPr>
                  <a:spLocks/>
                </p:cNvSpPr>
                <p:nvPr/>
              </p:nvSpPr>
              <p:spPr bwMode="auto">
                <a:xfrm>
                  <a:off x="3158" y="2742"/>
                  <a:ext cx="82" cy="30"/>
                </a:xfrm>
                <a:custGeom>
                  <a:avLst/>
                  <a:gdLst/>
                  <a:ahLst/>
                  <a:cxnLst>
                    <a:cxn ang="0">
                      <a:pos x="82" y="22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6" y="30"/>
                    </a:cxn>
                    <a:cxn ang="0">
                      <a:pos x="82" y="22"/>
                    </a:cxn>
                  </a:cxnLst>
                  <a:rect l="0" t="0" r="r" b="b"/>
                  <a:pathLst>
                    <a:path w="82" h="30">
                      <a:moveTo>
                        <a:pt x="82" y="22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6" y="30"/>
                      </a:lnTo>
                      <a:lnTo>
                        <a:pt x="82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73" name="Freeform 3541"/>
                <p:cNvSpPr>
                  <a:spLocks/>
                </p:cNvSpPr>
                <p:nvPr/>
              </p:nvSpPr>
              <p:spPr bwMode="auto">
                <a:xfrm>
                  <a:off x="3142" y="2748"/>
                  <a:ext cx="82" cy="30"/>
                </a:xfrm>
                <a:custGeom>
                  <a:avLst/>
                  <a:gdLst/>
                  <a:ahLst/>
                  <a:cxnLst>
                    <a:cxn ang="0">
                      <a:pos x="82" y="2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6" y="30"/>
                    </a:cxn>
                    <a:cxn ang="0">
                      <a:pos x="82" y="24"/>
                    </a:cxn>
                  </a:cxnLst>
                  <a:rect l="0" t="0" r="r" b="b"/>
                  <a:pathLst>
                    <a:path w="82" h="30">
                      <a:moveTo>
                        <a:pt x="82" y="2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6" y="30"/>
                      </a:lnTo>
                      <a:lnTo>
                        <a:pt x="82" y="24"/>
                      </a:lnTo>
                      <a:close/>
                    </a:path>
                  </a:pathLst>
                </a:custGeom>
                <a:solidFill>
                  <a:srgbClr val="008762"/>
                </a:solidFill>
                <a:ln w="0">
                  <a:solidFill>
                    <a:srgbClr val="00876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74" name="Freeform 3542"/>
                <p:cNvSpPr>
                  <a:spLocks/>
                </p:cNvSpPr>
                <p:nvPr/>
              </p:nvSpPr>
              <p:spPr bwMode="auto">
                <a:xfrm>
                  <a:off x="3142" y="2748"/>
                  <a:ext cx="82" cy="30"/>
                </a:xfrm>
                <a:custGeom>
                  <a:avLst/>
                  <a:gdLst/>
                  <a:ahLst/>
                  <a:cxnLst>
                    <a:cxn ang="0">
                      <a:pos x="82" y="2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6" y="30"/>
                    </a:cxn>
                    <a:cxn ang="0">
                      <a:pos x="82" y="24"/>
                    </a:cxn>
                  </a:cxnLst>
                  <a:rect l="0" t="0" r="r" b="b"/>
                  <a:pathLst>
                    <a:path w="82" h="30">
                      <a:moveTo>
                        <a:pt x="82" y="2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6" y="30"/>
                      </a:lnTo>
                      <a:lnTo>
                        <a:pt x="82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75" name="Freeform 3543"/>
                <p:cNvSpPr>
                  <a:spLocks/>
                </p:cNvSpPr>
                <p:nvPr/>
              </p:nvSpPr>
              <p:spPr bwMode="auto">
                <a:xfrm>
                  <a:off x="3126" y="2756"/>
                  <a:ext cx="82" cy="28"/>
                </a:xfrm>
                <a:custGeom>
                  <a:avLst/>
                  <a:gdLst/>
                  <a:ahLst/>
                  <a:cxnLst>
                    <a:cxn ang="0">
                      <a:pos x="82" y="22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6" y="28"/>
                    </a:cxn>
                    <a:cxn ang="0">
                      <a:pos x="82" y="22"/>
                    </a:cxn>
                  </a:cxnLst>
                  <a:rect l="0" t="0" r="r" b="b"/>
                  <a:pathLst>
                    <a:path w="82" h="28">
                      <a:moveTo>
                        <a:pt x="82" y="22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6" y="28"/>
                      </a:lnTo>
                      <a:lnTo>
                        <a:pt x="82" y="22"/>
                      </a:lnTo>
                      <a:close/>
                    </a:path>
                  </a:pathLst>
                </a:custGeom>
                <a:solidFill>
                  <a:srgbClr val="008761"/>
                </a:solidFill>
                <a:ln w="0">
                  <a:solidFill>
                    <a:srgbClr val="00876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76" name="Freeform 3544"/>
                <p:cNvSpPr>
                  <a:spLocks/>
                </p:cNvSpPr>
                <p:nvPr/>
              </p:nvSpPr>
              <p:spPr bwMode="auto">
                <a:xfrm>
                  <a:off x="3126" y="2756"/>
                  <a:ext cx="82" cy="28"/>
                </a:xfrm>
                <a:custGeom>
                  <a:avLst/>
                  <a:gdLst/>
                  <a:ahLst/>
                  <a:cxnLst>
                    <a:cxn ang="0">
                      <a:pos x="82" y="22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6" y="28"/>
                    </a:cxn>
                    <a:cxn ang="0">
                      <a:pos x="82" y="22"/>
                    </a:cxn>
                  </a:cxnLst>
                  <a:rect l="0" t="0" r="r" b="b"/>
                  <a:pathLst>
                    <a:path w="82" h="28">
                      <a:moveTo>
                        <a:pt x="82" y="22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6" y="28"/>
                      </a:lnTo>
                      <a:lnTo>
                        <a:pt x="82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77" name="Freeform 3545"/>
                <p:cNvSpPr>
                  <a:spLocks/>
                </p:cNvSpPr>
                <p:nvPr/>
              </p:nvSpPr>
              <p:spPr bwMode="auto">
                <a:xfrm>
                  <a:off x="3110" y="2762"/>
                  <a:ext cx="82" cy="30"/>
                </a:xfrm>
                <a:custGeom>
                  <a:avLst/>
                  <a:gdLst/>
                  <a:ahLst/>
                  <a:cxnLst>
                    <a:cxn ang="0">
                      <a:pos x="82" y="22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6" y="30"/>
                    </a:cxn>
                    <a:cxn ang="0">
                      <a:pos x="82" y="22"/>
                    </a:cxn>
                  </a:cxnLst>
                  <a:rect l="0" t="0" r="r" b="b"/>
                  <a:pathLst>
                    <a:path w="82" h="30">
                      <a:moveTo>
                        <a:pt x="82" y="22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6" y="30"/>
                      </a:lnTo>
                      <a:lnTo>
                        <a:pt x="82" y="22"/>
                      </a:lnTo>
                      <a:close/>
                    </a:path>
                  </a:pathLst>
                </a:custGeom>
                <a:solidFill>
                  <a:srgbClr val="008760"/>
                </a:solidFill>
                <a:ln w="0">
                  <a:solidFill>
                    <a:srgbClr val="00876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78" name="Freeform 3546"/>
                <p:cNvSpPr>
                  <a:spLocks/>
                </p:cNvSpPr>
                <p:nvPr/>
              </p:nvSpPr>
              <p:spPr bwMode="auto">
                <a:xfrm>
                  <a:off x="3110" y="2762"/>
                  <a:ext cx="82" cy="30"/>
                </a:xfrm>
                <a:custGeom>
                  <a:avLst/>
                  <a:gdLst/>
                  <a:ahLst/>
                  <a:cxnLst>
                    <a:cxn ang="0">
                      <a:pos x="82" y="22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6" y="30"/>
                    </a:cxn>
                    <a:cxn ang="0">
                      <a:pos x="82" y="22"/>
                    </a:cxn>
                  </a:cxnLst>
                  <a:rect l="0" t="0" r="r" b="b"/>
                  <a:pathLst>
                    <a:path w="82" h="30">
                      <a:moveTo>
                        <a:pt x="82" y="22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6" y="30"/>
                      </a:lnTo>
                      <a:lnTo>
                        <a:pt x="82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79" name="Freeform 3547"/>
                <p:cNvSpPr>
                  <a:spLocks/>
                </p:cNvSpPr>
                <p:nvPr/>
              </p:nvSpPr>
              <p:spPr bwMode="auto">
                <a:xfrm>
                  <a:off x="3092" y="2768"/>
                  <a:ext cx="84" cy="30"/>
                </a:xfrm>
                <a:custGeom>
                  <a:avLst/>
                  <a:gdLst/>
                  <a:ahLst/>
                  <a:cxnLst>
                    <a:cxn ang="0">
                      <a:pos x="84" y="24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6" y="30"/>
                    </a:cxn>
                    <a:cxn ang="0">
                      <a:pos x="84" y="24"/>
                    </a:cxn>
                  </a:cxnLst>
                  <a:rect l="0" t="0" r="r" b="b"/>
                  <a:pathLst>
                    <a:path w="84" h="30">
                      <a:moveTo>
                        <a:pt x="84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6" y="30"/>
                      </a:lnTo>
                      <a:lnTo>
                        <a:pt x="84" y="24"/>
                      </a:lnTo>
                      <a:close/>
                    </a:path>
                  </a:pathLst>
                </a:custGeom>
                <a:solidFill>
                  <a:srgbClr val="00875F"/>
                </a:solidFill>
                <a:ln w="0">
                  <a:solidFill>
                    <a:srgbClr val="00875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80" name="Freeform 3548"/>
                <p:cNvSpPr>
                  <a:spLocks/>
                </p:cNvSpPr>
                <p:nvPr/>
              </p:nvSpPr>
              <p:spPr bwMode="auto">
                <a:xfrm>
                  <a:off x="3092" y="2768"/>
                  <a:ext cx="84" cy="30"/>
                </a:xfrm>
                <a:custGeom>
                  <a:avLst/>
                  <a:gdLst/>
                  <a:ahLst/>
                  <a:cxnLst>
                    <a:cxn ang="0">
                      <a:pos x="84" y="24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6" y="30"/>
                    </a:cxn>
                    <a:cxn ang="0">
                      <a:pos x="84" y="24"/>
                    </a:cxn>
                  </a:cxnLst>
                  <a:rect l="0" t="0" r="r" b="b"/>
                  <a:pathLst>
                    <a:path w="84" h="30">
                      <a:moveTo>
                        <a:pt x="84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6" y="30"/>
                      </a:lnTo>
                      <a:lnTo>
                        <a:pt x="84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81" name="Freeform 3549"/>
                <p:cNvSpPr>
                  <a:spLocks/>
                </p:cNvSpPr>
                <p:nvPr/>
              </p:nvSpPr>
              <p:spPr bwMode="auto">
                <a:xfrm>
                  <a:off x="3076" y="2774"/>
                  <a:ext cx="82" cy="30"/>
                </a:xfrm>
                <a:custGeom>
                  <a:avLst/>
                  <a:gdLst/>
                  <a:ahLst/>
                  <a:cxnLst>
                    <a:cxn ang="0">
                      <a:pos x="82" y="2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6" y="30"/>
                    </a:cxn>
                    <a:cxn ang="0">
                      <a:pos x="82" y="24"/>
                    </a:cxn>
                  </a:cxnLst>
                  <a:rect l="0" t="0" r="r" b="b"/>
                  <a:pathLst>
                    <a:path w="82" h="30">
                      <a:moveTo>
                        <a:pt x="82" y="2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6" y="30"/>
                      </a:lnTo>
                      <a:lnTo>
                        <a:pt x="82" y="24"/>
                      </a:lnTo>
                      <a:close/>
                    </a:path>
                  </a:pathLst>
                </a:custGeom>
                <a:solidFill>
                  <a:srgbClr val="00885D"/>
                </a:solidFill>
                <a:ln w="0">
                  <a:solidFill>
                    <a:srgbClr val="00885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82" name="Freeform 3550"/>
                <p:cNvSpPr>
                  <a:spLocks/>
                </p:cNvSpPr>
                <p:nvPr/>
              </p:nvSpPr>
              <p:spPr bwMode="auto">
                <a:xfrm>
                  <a:off x="3076" y="2774"/>
                  <a:ext cx="82" cy="30"/>
                </a:xfrm>
                <a:custGeom>
                  <a:avLst/>
                  <a:gdLst/>
                  <a:ahLst/>
                  <a:cxnLst>
                    <a:cxn ang="0">
                      <a:pos x="82" y="2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6" y="30"/>
                    </a:cxn>
                    <a:cxn ang="0">
                      <a:pos x="82" y="24"/>
                    </a:cxn>
                  </a:cxnLst>
                  <a:rect l="0" t="0" r="r" b="b"/>
                  <a:pathLst>
                    <a:path w="82" h="30">
                      <a:moveTo>
                        <a:pt x="82" y="2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6" y="30"/>
                      </a:lnTo>
                      <a:lnTo>
                        <a:pt x="82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83" name="Freeform 3551"/>
                <p:cNvSpPr>
                  <a:spLocks/>
                </p:cNvSpPr>
                <p:nvPr/>
              </p:nvSpPr>
              <p:spPr bwMode="auto">
                <a:xfrm>
                  <a:off x="3060" y="2782"/>
                  <a:ext cx="82" cy="28"/>
                </a:xfrm>
                <a:custGeom>
                  <a:avLst/>
                  <a:gdLst/>
                  <a:ahLst/>
                  <a:cxnLst>
                    <a:cxn ang="0">
                      <a:pos x="82" y="22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4" y="28"/>
                    </a:cxn>
                    <a:cxn ang="0">
                      <a:pos x="82" y="22"/>
                    </a:cxn>
                  </a:cxnLst>
                  <a:rect l="0" t="0" r="r" b="b"/>
                  <a:pathLst>
                    <a:path w="82" h="28">
                      <a:moveTo>
                        <a:pt x="82" y="22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4" y="28"/>
                      </a:lnTo>
                      <a:lnTo>
                        <a:pt x="82" y="22"/>
                      </a:lnTo>
                      <a:close/>
                    </a:path>
                  </a:pathLst>
                </a:custGeom>
                <a:solidFill>
                  <a:srgbClr val="00885A"/>
                </a:solidFill>
                <a:ln w="0">
                  <a:solidFill>
                    <a:srgbClr val="00885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84" name="Freeform 3552"/>
                <p:cNvSpPr>
                  <a:spLocks/>
                </p:cNvSpPr>
                <p:nvPr/>
              </p:nvSpPr>
              <p:spPr bwMode="auto">
                <a:xfrm>
                  <a:off x="3060" y="2782"/>
                  <a:ext cx="82" cy="28"/>
                </a:xfrm>
                <a:custGeom>
                  <a:avLst/>
                  <a:gdLst/>
                  <a:ahLst/>
                  <a:cxnLst>
                    <a:cxn ang="0">
                      <a:pos x="82" y="22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4" y="28"/>
                    </a:cxn>
                    <a:cxn ang="0">
                      <a:pos x="82" y="22"/>
                    </a:cxn>
                  </a:cxnLst>
                  <a:rect l="0" t="0" r="r" b="b"/>
                  <a:pathLst>
                    <a:path w="82" h="28">
                      <a:moveTo>
                        <a:pt x="82" y="22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4" y="28"/>
                      </a:lnTo>
                      <a:lnTo>
                        <a:pt x="82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85" name="Freeform 3553"/>
                <p:cNvSpPr>
                  <a:spLocks/>
                </p:cNvSpPr>
                <p:nvPr/>
              </p:nvSpPr>
              <p:spPr bwMode="auto">
                <a:xfrm>
                  <a:off x="3042" y="2788"/>
                  <a:ext cx="82" cy="30"/>
                </a:xfrm>
                <a:custGeom>
                  <a:avLst/>
                  <a:gdLst/>
                  <a:ahLst/>
                  <a:cxnLst>
                    <a:cxn ang="0">
                      <a:pos x="82" y="2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6" y="30"/>
                    </a:cxn>
                    <a:cxn ang="0">
                      <a:pos x="82" y="22"/>
                    </a:cxn>
                  </a:cxnLst>
                  <a:rect l="0" t="0" r="r" b="b"/>
                  <a:pathLst>
                    <a:path w="82" h="30">
                      <a:moveTo>
                        <a:pt x="82" y="2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6" y="30"/>
                      </a:lnTo>
                      <a:lnTo>
                        <a:pt x="82" y="22"/>
                      </a:lnTo>
                      <a:close/>
                    </a:path>
                  </a:pathLst>
                </a:custGeom>
                <a:solidFill>
                  <a:srgbClr val="008857"/>
                </a:solidFill>
                <a:ln w="0">
                  <a:solidFill>
                    <a:srgbClr val="00885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86" name="Freeform 3554"/>
                <p:cNvSpPr>
                  <a:spLocks/>
                </p:cNvSpPr>
                <p:nvPr/>
              </p:nvSpPr>
              <p:spPr bwMode="auto">
                <a:xfrm>
                  <a:off x="3042" y="2788"/>
                  <a:ext cx="82" cy="30"/>
                </a:xfrm>
                <a:custGeom>
                  <a:avLst/>
                  <a:gdLst/>
                  <a:ahLst/>
                  <a:cxnLst>
                    <a:cxn ang="0">
                      <a:pos x="82" y="2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6" y="30"/>
                    </a:cxn>
                    <a:cxn ang="0">
                      <a:pos x="82" y="22"/>
                    </a:cxn>
                  </a:cxnLst>
                  <a:rect l="0" t="0" r="r" b="b"/>
                  <a:pathLst>
                    <a:path w="82" h="30">
                      <a:moveTo>
                        <a:pt x="82" y="2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6" y="30"/>
                      </a:lnTo>
                      <a:lnTo>
                        <a:pt x="82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87" name="Freeform 3555"/>
                <p:cNvSpPr>
                  <a:spLocks/>
                </p:cNvSpPr>
                <p:nvPr/>
              </p:nvSpPr>
              <p:spPr bwMode="auto">
                <a:xfrm>
                  <a:off x="3024" y="2794"/>
                  <a:ext cx="84" cy="30"/>
                </a:xfrm>
                <a:custGeom>
                  <a:avLst/>
                  <a:gdLst/>
                  <a:ahLst/>
                  <a:cxnLst>
                    <a:cxn ang="0">
                      <a:pos x="84" y="24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6" y="30"/>
                    </a:cxn>
                    <a:cxn ang="0">
                      <a:pos x="84" y="24"/>
                    </a:cxn>
                  </a:cxnLst>
                  <a:rect l="0" t="0" r="r" b="b"/>
                  <a:pathLst>
                    <a:path w="84" h="30">
                      <a:moveTo>
                        <a:pt x="84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6" y="30"/>
                      </a:lnTo>
                      <a:lnTo>
                        <a:pt x="84" y="24"/>
                      </a:lnTo>
                      <a:close/>
                    </a:path>
                  </a:pathLst>
                </a:custGeom>
                <a:solidFill>
                  <a:srgbClr val="008955"/>
                </a:solidFill>
                <a:ln w="0">
                  <a:solidFill>
                    <a:srgbClr val="00895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88" name="Freeform 3556"/>
                <p:cNvSpPr>
                  <a:spLocks/>
                </p:cNvSpPr>
                <p:nvPr/>
              </p:nvSpPr>
              <p:spPr bwMode="auto">
                <a:xfrm>
                  <a:off x="3024" y="2794"/>
                  <a:ext cx="84" cy="30"/>
                </a:xfrm>
                <a:custGeom>
                  <a:avLst/>
                  <a:gdLst/>
                  <a:ahLst/>
                  <a:cxnLst>
                    <a:cxn ang="0">
                      <a:pos x="84" y="24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6" y="30"/>
                    </a:cxn>
                    <a:cxn ang="0">
                      <a:pos x="84" y="24"/>
                    </a:cxn>
                  </a:cxnLst>
                  <a:rect l="0" t="0" r="r" b="b"/>
                  <a:pathLst>
                    <a:path w="84" h="30">
                      <a:moveTo>
                        <a:pt x="84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6" y="30"/>
                      </a:lnTo>
                      <a:lnTo>
                        <a:pt x="84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89" name="Freeform 3557"/>
                <p:cNvSpPr>
                  <a:spLocks/>
                </p:cNvSpPr>
                <p:nvPr/>
              </p:nvSpPr>
              <p:spPr bwMode="auto">
                <a:xfrm>
                  <a:off x="3008" y="2800"/>
                  <a:ext cx="82" cy="28"/>
                </a:xfrm>
                <a:custGeom>
                  <a:avLst/>
                  <a:gdLst/>
                  <a:ahLst/>
                  <a:cxnLst>
                    <a:cxn ang="0">
                      <a:pos x="82" y="24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6" y="28"/>
                    </a:cxn>
                    <a:cxn ang="0">
                      <a:pos x="82" y="24"/>
                    </a:cxn>
                  </a:cxnLst>
                  <a:rect l="0" t="0" r="r" b="b"/>
                  <a:pathLst>
                    <a:path w="82" h="28">
                      <a:moveTo>
                        <a:pt x="82" y="24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6" y="28"/>
                      </a:lnTo>
                      <a:lnTo>
                        <a:pt x="82" y="24"/>
                      </a:lnTo>
                      <a:close/>
                    </a:path>
                  </a:pathLst>
                </a:custGeom>
                <a:solidFill>
                  <a:srgbClr val="008951"/>
                </a:solidFill>
                <a:ln w="0">
                  <a:solidFill>
                    <a:srgbClr val="00895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90" name="Freeform 3558"/>
                <p:cNvSpPr>
                  <a:spLocks/>
                </p:cNvSpPr>
                <p:nvPr/>
              </p:nvSpPr>
              <p:spPr bwMode="auto">
                <a:xfrm>
                  <a:off x="3008" y="2800"/>
                  <a:ext cx="82" cy="28"/>
                </a:xfrm>
                <a:custGeom>
                  <a:avLst/>
                  <a:gdLst/>
                  <a:ahLst/>
                  <a:cxnLst>
                    <a:cxn ang="0">
                      <a:pos x="82" y="24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6" y="28"/>
                    </a:cxn>
                    <a:cxn ang="0">
                      <a:pos x="82" y="24"/>
                    </a:cxn>
                  </a:cxnLst>
                  <a:rect l="0" t="0" r="r" b="b"/>
                  <a:pathLst>
                    <a:path w="82" h="28">
                      <a:moveTo>
                        <a:pt x="82" y="24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6" y="28"/>
                      </a:lnTo>
                      <a:lnTo>
                        <a:pt x="82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91" name="Freeform 3559"/>
                <p:cNvSpPr>
                  <a:spLocks/>
                </p:cNvSpPr>
                <p:nvPr/>
              </p:nvSpPr>
              <p:spPr bwMode="auto">
                <a:xfrm>
                  <a:off x="2990" y="2806"/>
                  <a:ext cx="84" cy="28"/>
                </a:xfrm>
                <a:custGeom>
                  <a:avLst/>
                  <a:gdLst/>
                  <a:ahLst/>
                  <a:cxnLst>
                    <a:cxn ang="0">
                      <a:pos x="84" y="2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6" y="28"/>
                    </a:cxn>
                    <a:cxn ang="0">
                      <a:pos x="84" y="22"/>
                    </a:cxn>
                  </a:cxnLst>
                  <a:rect l="0" t="0" r="r" b="b"/>
                  <a:pathLst>
                    <a:path w="84" h="28">
                      <a:moveTo>
                        <a:pt x="84" y="2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6" y="28"/>
                      </a:lnTo>
                      <a:lnTo>
                        <a:pt x="84" y="22"/>
                      </a:lnTo>
                      <a:close/>
                    </a:path>
                  </a:pathLst>
                </a:custGeom>
                <a:solidFill>
                  <a:srgbClr val="00894E"/>
                </a:solidFill>
                <a:ln w="0">
                  <a:solidFill>
                    <a:srgbClr val="00894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92" name="Freeform 3560"/>
                <p:cNvSpPr>
                  <a:spLocks/>
                </p:cNvSpPr>
                <p:nvPr/>
              </p:nvSpPr>
              <p:spPr bwMode="auto">
                <a:xfrm>
                  <a:off x="2990" y="2806"/>
                  <a:ext cx="84" cy="28"/>
                </a:xfrm>
                <a:custGeom>
                  <a:avLst/>
                  <a:gdLst/>
                  <a:ahLst/>
                  <a:cxnLst>
                    <a:cxn ang="0">
                      <a:pos x="84" y="2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6" y="28"/>
                    </a:cxn>
                    <a:cxn ang="0">
                      <a:pos x="84" y="22"/>
                    </a:cxn>
                  </a:cxnLst>
                  <a:rect l="0" t="0" r="r" b="b"/>
                  <a:pathLst>
                    <a:path w="84" h="28">
                      <a:moveTo>
                        <a:pt x="84" y="2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6" y="28"/>
                      </a:lnTo>
                      <a:lnTo>
                        <a:pt x="8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93" name="Freeform 3561"/>
                <p:cNvSpPr>
                  <a:spLocks/>
                </p:cNvSpPr>
                <p:nvPr/>
              </p:nvSpPr>
              <p:spPr bwMode="auto">
                <a:xfrm>
                  <a:off x="2972" y="2812"/>
                  <a:ext cx="84" cy="28"/>
                </a:xfrm>
                <a:custGeom>
                  <a:avLst/>
                  <a:gdLst/>
                  <a:ahLst/>
                  <a:cxnLst>
                    <a:cxn ang="0">
                      <a:pos x="84" y="22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66" y="28"/>
                    </a:cxn>
                    <a:cxn ang="0">
                      <a:pos x="84" y="22"/>
                    </a:cxn>
                  </a:cxnLst>
                  <a:rect l="0" t="0" r="r" b="b"/>
                  <a:pathLst>
                    <a:path w="84" h="28">
                      <a:moveTo>
                        <a:pt x="84" y="22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66" y="28"/>
                      </a:lnTo>
                      <a:lnTo>
                        <a:pt x="84" y="22"/>
                      </a:lnTo>
                      <a:close/>
                    </a:path>
                  </a:pathLst>
                </a:custGeom>
                <a:solidFill>
                  <a:srgbClr val="00894B"/>
                </a:solidFill>
                <a:ln w="0">
                  <a:solidFill>
                    <a:srgbClr val="00894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94" name="Freeform 3562"/>
                <p:cNvSpPr>
                  <a:spLocks/>
                </p:cNvSpPr>
                <p:nvPr/>
              </p:nvSpPr>
              <p:spPr bwMode="auto">
                <a:xfrm>
                  <a:off x="2972" y="2812"/>
                  <a:ext cx="84" cy="28"/>
                </a:xfrm>
                <a:custGeom>
                  <a:avLst/>
                  <a:gdLst/>
                  <a:ahLst/>
                  <a:cxnLst>
                    <a:cxn ang="0">
                      <a:pos x="84" y="22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66" y="28"/>
                    </a:cxn>
                    <a:cxn ang="0">
                      <a:pos x="84" y="22"/>
                    </a:cxn>
                  </a:cxnLst>
                  <a:rect l="0" t="0" r="r" b="b"/>
                  <a:pathLst>
                    <a:path w="84" h="28">
                      <a:moveTo>
                        <a:pt x="84" y="22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66" y="28"/>
                      </a:lnTo>
                      <a:lnTo>
                        <a:pt x="8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95" name="Freeform 3563"/>
                <p:cNvSpPr>
                  <a:spLocks/>
                </p:cNvSpPr>
                <p:nvPr/>
              </p:nvSpPr>
              <p:spPr bwMode="auto">
                <a:xfrm>
                  <a:off x="2954" y="2816"/>
                  <a:ext cx="84" cy="30"/>
                </a:xfrm>
                <a:custGeom>
                  <a:avLst/>
                  <a:gdLst/>
                  <a:ahLst/>
                  <a:cxnLst>
                    <a:cxn ang="0">
                      <a:pos x="84" y="24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6" y="30"/>
                    </a:cxn>
                    <a:cxn ang="0">
                      <a:pos x="84" y="24"/>
                    </a:cxn>
                  </a:cxnLst>
                  <a:rect l="0" t="0" r="r" b="b"/>
                  <a:pathLst>
                    <a:path w="84" h="30">
                      <a:moveTo>
                        <a:pt x="84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6" y="30"/>
                      </a:lnTo>
                      <a:lnTo>
                        <a:pt x="84" y="24"/>
                      </a:lnTo>
                      <a:close/>
                    </a:path>
                  </a:pathLst>
                </a:custGeom>
                <a:solidFill>
                  <a:srgbClr val="008848"/>
                </a:solidFill>
                <a:ln w="0">
                  <a:solidFill>
                    <a:srgbClr val="00884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96" name="Freeform 3564"/>
                <p:cNvSpPr>
                  <a:spLocks/>
                </p:cNvSpPr>
                <p:nvPr/>
              </p:nvSpPr>
              <p:spPr bwMode="auto">
                <a:xfrm>
                  <a:off x="2954" y="2816"/>
                  <a:ext cx="84" cy="30"/>
                </a:xfrm>
                <a:custGeom>
                  <a:avLst/>
                  <a:gdLst/>
                  <a:ahLst/>
                  <a:cxnLst>
                    <a:cxn ang="0">
                      <a:pos x="84" y="24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6" y="30"/>
                    </a:cxn>
                    <a:cxn ang="0">
                      <a:pos x="84" y="24"/>
                    </a:cxn>
                  </a:cxnLst>
                  <a:rect l="0" t="0" r="r" b="b"/>
                  <a:pathLst>
                    <a:path w="84" h="30">
                      <a:moveTo>
                        <a:pt x="84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6" y="30"/>
                      </a:lnTo>
                      <a:lnTo>
                        <a:pt x="84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97" name="Freeform 3565"/>
                <p:cNvSpPr>
                  <a:spLocks/>
                </p:cNvSpPr>
                <p:nvPr/>
              </p:nvSpPr>
              <p:spPr bwMode="auto">
                <a:xfrm>
                  <a:off x="2936" y="2822"/>
                  <a:ext cx="84" cy="28"/>
                </a:xfrm>
                <a:custGeom>
                  <a:avLst/>
                  <a:gdLst/>
                  <a:ahLst/>
                  <a:cxnLst>
                    <a:cxn ang="0">
                      <a:pos x="84" y="24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6" y="28"/>
                    </a:cxn>
                    <a:cxn ang="0">
                      <a:pos x="84" y="24"/>
                    </a:cxn>
                  </a:cxnLst>
                  <a:rect l="0" t="0" r="r" b="b"/>
                  <a:pathLst>
                    <a:path w="84" h="28">
                      <a:moveTo>
                        <a:pt x="84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6" y="28"/>
                      </a:lnTo>
                      <a:lnTo>
                        <a:pt x="84" y="24"/>
                      </a:lnTo>
                      <a:close/>
                    </a:path>
                  </a:pathLst>
                </a:custGeom>
                <a:solidFill>
                  <a:srgbClr val="008846"/>
                </a:solidFill>
                <a:ln w="0">
                  <a:solidFill>
                    <a:srgbClr val="0088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98" name="Freeform 3566"/>
                <p:cNvSpPr>
                  <a:spLocks/>
                </p:cNvSpPr>
                <p:nvPr/>
              </p:nvSpPr>
              <p:spPr bwMode="auto">
                <a:xfrm>
                  <a:off x="2936" y="2822"/>
                  <a:ext cx="84" cy="28"/>
                </a:xfrm>
                <a:custGeom>
                  <a:avLst/>
                  <a:gdLst/>
                  <a:ahLst/>
                  <a:cxnLst>
                    <a:cxn ang="0">
                      <a:pos x="84" y="24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6" y="28"/>
                    </a:cxn>
                    <a:cxn ang="0">
                      <a:pos x="84" y="24"/>
                    </a:cxn>
                  </a:cxnLst>
                  <a:rect l="0" t="0" r="r" b="b"/>
                  <a:pathLst>
                    <a:path w="84" h="28">
                      <a:moveTo>
                        <a:pt x="84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6" y="28"/>
                      </a:lnTo>
                      <a:lnTo>
                        <a:pt x="84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9999" name="Freeform 3567"/>
                <p:cNvSpPr>
                  <a:spLocks/>
                </p:cNvSpPr>
                <p:nvPr/>
              </p:nvSpPr>
              <p:spPr bwMode="auto">
                <a:xfrm>
                  <a:off x="2916" y="2828"/>
                  <a:ext cx="86" cy="28"/>
                </a:xfrm>
                <a:custGeom>
                  <a:avLst/>
                  <a:gdLst/>
                  <a:ahLst/>
                  <a:cxnLst>
                    <a:cxn ang="0">
                      <a:pos x="86" y="22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6" y="28"/>
                    </a:cxn>
                    <a:cxn ang="0">
                      <a:pos x="86" y="22"/>
                    </a:cxn>
                  </a:cxnLst>
                  <a:rect l="0" t="0" r="r" b="b"/>
                  <a:pathLst>
                    <a:path w="86" h="28">
                      <a:moveTo>
                        <a:pt x="86" y="22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6" y="28"/>
                      </a:lnTo>
                      <a:lnTo>
                        <a:pt x="86" y="22"/>
                      </a:lnTo>
                      <a:close/>
                    </a:path>
                  </a:pathLst>
                </a:custGeom>
                <a:solidFill>
                  <a:srgbClr val="008744"/>
                </a:solidFill>
                <a:ln w="0">
                  <a:solidFill>
                    <a:srgbClr val="00874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00" name="Freeform 3568"/>
                <p:cNvSpPr>
                  <a:spLocks/>
                </p:cNvSpPr>
                <p:nvPr/>
              </p:nvSpPr>
              <p:spPr bwMode="auto">
                <a:xfrm>
                  <a:off x="2916" y="2828"/>
                  <a:ext cx="86" cy="28"/>
                </a:xfrm>
                <a:custGeom>
                  <a:avLst/>
                  <a:gdLst/>
                  <a:ahLst/>
                  <a:cxnLst>
                    <a:cxn ang="0">
                      <a:pos x="86" y="22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6" y="28"/>
                    </a:cxn>
                    <a:cxn ang="0">
                      <a:pos x="86" y="22"/>
                    </a:cxn>
                  </a:cxnLst>
                  <a:rect l="0" t="0" r="r" b="b"/>
                  <a:pathLst>
                    <a:path w="86" h="28">
                      <a:moveTo>
                        <a:pt x="86" y="22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6" y="28"/>
                      </a:lnTo>
                      <a:lnTo>
                        <a:pt x="8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01" name="Freeform 3569"/>
                <p:cNvSpPr>
                  <a:spLocks/>
                </p:cNvSpPr>
                <p:nvPr/>
              </p:nvSpPr>
              <p:spPr bwMode="auto">
                <a:xfrm>
                  <a:off x="2898" y="2834"/>
                  <a:ext cx="84" cy="26"/>
                </a:xfrm>
                <a:custGeom>
                  <a:avLst/>
                  <a:gdLst/>
                  <a:ahLst/>
                  <a:cxnLst>
                    <a:cxn ang="0">
                      <a:pos x="84" y="22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66" y="26"/>
                    </a:cxn>
                    <a:cxn ang="0">
                      <a:pos x="84" y="22"/>
                    </a:cxn>
                  </a:cxnLst>
                  <a:rect l="0" t="0" r="r" b="b"/>
                  <a:pathLst>
                    <a:path w="84" h="26">
                      <a:moveTo>
                        <a:pt x="84" y="22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66" y="26"/>
                      </a:lnTo>
                      <a:lnTo>
                        <a:pt x="84" y="22"/>
                      </a:lnTo>
                      <a:close/>
                    </a:path>
                  </a:pathLst>
                </a:custGeom>
                <a:solidFill>
                  <a:srgbClr val="008642"/>
                </a:solidFill>
                <a:ln w="0">
                  <a:solidFill>
                    <a:srgbClr val="00864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02" name="Freeform 3570"/>
                <p:cNvSpPr>
                  <a:spLocks/>
                </p:cNvSpPr>
                <p:nvPr/>
              </p:nvSpPr>
              <p:spPr bwMode="auto">
                <a:xfrm>
                  <a:off x="2898" y="2834"/>
                  <a:ext cx="84" cy="26"/>
                </a:xfrm>
                <a:custGeom>
                  <a:avLst/>
                  <a:gdLst/>
                  <a:ahLst/>
                  <a:cxnLst>
                    <a:cxn ang="0">
                      <a:pos x="84" y="22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66" y="26"/>
                    </a:cxn>
                    <a:cxn ang="0">
                      <a:pos x="84" y="22"/>
                    </a:cxn>
                  </a:cxnLst>
                  <a:rect l="0" t="0" r="r" b="b"/>
                  <a:pathLst>
                    <a:path w="84" h="26">
                      <a:moveTo>
                        <a:pt x="84" y="22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66" y="26"/>
                      </a:lnTo>
                      <a:lnTo>
                        <a:pt x="8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03" name="Freeform 3571"/>
                <p:cNvSpPr>
                  <a:spLocks/>
                </p:cNvSpPr>
                <p:nvPr/>
              </p:nvSpPr>
              <p:spPr bwMode="auto">
                <a:xfrm>
                  <a:off x="2880" y="2838"/>
                  <a:ext cx="84" cy="28"/>
                </a:xfrm>
                <a:custGeom>
                  <a:avLst/>
                  <a:gdLst/>
                  <a:ahLst/>
                  <a:cxnLst>
                    <a:cxn ang="0">
                      <a:pos x="84" y="2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6" y="28"/>
                    </a:cxn>
                    <a:cxn ang="0">
                      <a:pos x="84" y="22"/>
                    </a:cxn>
                  </a:cxnLst>
                  <a:rect l="0" t="0" r="r" b="b"/>
                  <a:pathLst>
                    <a:path w="84" h="28">
                      <a:moveTo>
                        <a:pt x="84" y="2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6" y="28"/>
                      </a:lnTo>
                      <a:lnTo>
                        <a:pt x="84" y="22"/>
                      </a:lnTo>
                      <a:close/>
                    </a:path>
                  </a:pathLst>
                </a:custGeom>
                <a:solidFill>
                  <a:srgbClr val="008542"/>
                </a:solidFill>
                <a:ln w="0">
                  <a:solidFill>
                    <a:srgbClr val="00854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04" name="Freeform 3572"/>
                <p:cNvSpPr>
                  <a:spLocks/>
                </p:cNvSpPr>
                <p:nvPr/>
              </p:nvSpPr>
              <p:spPr bwMode="auto">
                <a:xfrm>
                  <a:off x="2880" y="2838"/>
                  <a:ext cx="84" cy="28"/>
                </a:xfrm>
                <a:custGeom>
                  <a:avLst/>
                  <a:gdLst/>
                  <a:ahLst/>
                  <a:cxnLst>
                    <a:cxn ang="0">
                      <a:pos x="84" y="2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6" y="28"/>
                    </a:cxn>
                    <a:cxn ang="0">
                      <a:pos x="84" y="22"/>
                    </a:cxn>
                  </a:cxnLst>
                  <a:rect l="0" t="0" r="r" b="b"/>
                  <a:pathLst>
                    <a:path w="84" h="28">
                      <a:moveTo>
                        <a:pt x="84" y="2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6" y="28"/>
                      </a:lnTo>
                      <a:lnTo>
                        <a:pt x="8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05" name="Freeform 3573"/>
                <p:cNvSpPr>
                  <a:spLocks/>
                </p:cNvSpPr>
                <p:nvPr/>
              </p:nvSpPr>
              <p:spPr bwMode="auto">
                <a:xfrm>
                  <a:off x="2860" y="2844"/>
                  <a:ext cx="86" cy="28"/>
                </a:xfrm>
                <a:custGeom>
                  <a:avLst/>
                  <a:gdLst/>
                  <a:ahLst/>
                  <a:cxnLst>
                    <a:cxn ang="0">
                      <a:pos x="86" y="22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6" y="28"/>
                    </a:cxn>
                    <a:cxn ang="0">
                      <a:pos x="86" y="22"/>
                    </a:cxn>
                  </a:cxnLst>
                  <a:rect l="0" t="0" r="r" b="b"/>
                  <a:pathLst>
                    <a:path w="86" h="28">
                      <a:moveTo>
                        <a:pt x="86" y="22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6" y="28"/>
                      </a:lnTo>
                      <a:lnTo>
                        <a:pt x="86" y="22"/>
                      </a:lnTo>
                      <a:close/>
                    </a:path>
                  </a:pathLst>
                </a:custGeom>
                <a:solidFill>
                  <a:srgbClr val="008442"/>
                </a:solidFill>
                <a:ln w="0">
                  <a:solidFill>
                    <a:srgbClr val="00844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06" name="Freeform 3574"/>
                <p:cNvSpPr>
                  <a:spLocks/>
                </p:cNvSpPr>
                <p:nvPr/>
              </p:nvSpPr>
              <p:spPr bwMode="auto">
                <a:xfrm>
                  <a:off x="2860" y="2844"/>
                  <a:ext cx="86" cy="28"/>
                </a:xfrm>
                <a:custGeom>
                  <a:avLst/>
                  <a:gdLst/>
                  <a:ahLst/>
                  <a:cxnLst>
                    <a:cxn ang="0">
                      <a:pos x="86" y="22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6" y="28"/>
                    </a:cxn>
                    <a:cxn ang="0">
                      <a:pos x="86" y="22"/>
                    </a:cxn>
                  </a:cxnLst>
                  <a:rect l="0" t="0" r="r" b="b"/>
                  <a:pathLst>
                    <a:path w="86" h="28">
                      <a:moveTo>
                        <a:pt x="86" y="22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6" y="28"/>
                      </a:lnTo>
                      <a:lnTo>
                        <a:pt x="8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07" name="Freeform 3575"/>
                <p:cNvSpPr>
                  <a:spLocks/>
                </p:cNvSpPr>
                <p:nvPr/>
              </p:nvSpPr>
              <p:spPr bwMode="auto">
                <a:xfrm>
                  <a:off x="2840" y="2850"/>
                  <a:ext cx="86" cy="26"/>
                </a:xfrm>
                <a:custGeom>
                  <a:avLst/>
                  <a:gdLst/>
                  <a:ahLst/>
                  <a:cxnLst>
                    <a:cxn ang="0">
                      <a:pos x="86" y="22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6" y="26"/>
                    </a:cxn>
                    <a:cxn ang="0">
                      <a:pos x="86" y="22"/>
                    </a:cxn>
                  </a:cxnLst>
                  <a:rect l="0" t="0" r="r" b="b"/>
                  <a:pathLst>
                    <a:path w="86" h="26">
                      <a:moveTo>
                        <a:pt x="86" y="22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6" y="26"/>
                      </a:lnTo>
                      <a:lnTo>
                        <a:pt x="86" y="22"/>
                      </a:lnTo>
                      <a:close/>
                    </a:path>
                  </a:pathLst>
                </a:custGeom>
                <a:solidFill>
                  <a:srgbClr val="008243"/>
                </a:solidFill>
                <a:ln w="0">
                  <a:solidFill>
                    <a:srgbClr val="00824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08" name="Freeform 3576"/>
                <p:cNvSpPr>
                  <a:spLocks/>
                </p:cNvSpPr>
                <p:nvPr/>
              </p:nvSpPr>
              <p:spPr bwMode="auto">
                <a:xfrm>
                  <a:off x="2840" y="2850"/>
                  <a:ext cx="86" cy="26"/>
                </a:xfrm>
                <a:custGeom>
                  <a:avLst/>
                  <a:gdLst/>
                  <a:ahLst/>
                  <a:cxnLst>
                    <a:cxn ang="0">
                      <a:pos x="86" y="22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6" y="26"/>
                    </a:cxn>
                    <a:cxn ang="0">
                      <a:pos x="86" y="22"/>
                    </a:cxn>
                  </a:cxnLst>
                  <a:rect l="0" t="0" r="r" b="b"/>
                  <a:pathLst>
                    <a:path w="86" h="26">
                      <a:moveTo>
                        <a:pt x="86" y="22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6" y="26"/>
                      </a:lnTo>
                      <a:lnTo>
                        <a:pt x="8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09" name="Freeform 3577"/>
                <p:cNvSpPr>
                  <a:spLocks/>
                </p:cNvSpPr>
                <p:nvPr/>
              </p:nvSpPr>
              <p:spPr bwMode="auto">
                <a:xfrm>
                  <a:off x="2820" y="2856"/>
                  <a:ext cx="86" cy="26"/>
                </a:xfrm>
                <a:custGeom>
                  <a:avLst/>
                  <a:gdLst/>
                  <a:ahLst/>
                  <a:cxnLst>
                    <a:cxn ang="0">
                      <a:pos x="86" y="20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8" y="26"/>
                    </a:cxn>
                    <a:cxn ang="0">
                      <a:pos x="86" y="20"/>
                    </a:cxn>
                  </a:cxnLst>
                  <a:rect l="0" t="0" r="r" b="b"/>
                  <a:pathLst>
                    <a:path w="86" h="26">
                      <a:moveTo>
                        <a:pt x="86" y="20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8" y="26"/>
                      </a:lnTo>
                      <a:lnTo>
                        <a:pt x="86" y="20"/>
                      </a:lnTo>
                      <a:close/>
                    </a:path>
                  </a:pathLst>
                </a:custGeom>
                <a:solidFill>
                  <a:srgbClr val="008145"/>
                </a:solidFill>
                <a:ln w="0">
                  <a:solidFill>
                    <a:srgbClr val="00814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10" name="Freeform 3578"/>
                <p:cNvSpPr>
                  <a:spLocks/>
                </p:cNvSpPr>
                <p:nvPr/>
              </p:nvSpPr>
              <p:spPr bwMode="auto">
                <a:xfrm>
                  <a:off x="2820" y="2856"/>
                  <a:ext cx="86" cy="26"/>
                </a:xfrm>
                <a:custGeom>
                  <a:avLst/>
                  <a:gdLst/>
                  <a:ahLst/>
                  <a:cxnLst>
                    <a:cxn ang="0">
                      <a:pos x="86" y="20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8" y="26"/>
                    </a:cxn>
                    <a:cxn ang="0">
                      <a:pos x="86" y="20"/>
                    </a:cxn>
                  </a:cxnLst>
                  <a:rect l="0" t="0" r="r" b="b"/>
                  <a:pathLst>
                    <a:path w="86" h="26">
                      <a:moveTo>
                        <a:pt x="86" y="20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8" y="26"/>
                      </a:lnTo>
                      <a:lnTo>
                        <a:pt x="8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11" name="Freeform 3579"/>
                <p:cNvSpPr>
                  <a:spLocks/>
                </p:cNvSpPr>
                <p:nvPr/>
              </p:nvSpPr>
              <p:spPr bwMode="auto">
                <a:xfrm>
                  <a:off x="2802" y="2862"/>
                  <a:ext cx="86" cy="26"/>
                </a:xfrm>
                <a:custGeom>
                  <a:avLst/>
                  <a:gdLst/>
                  <a:ahLst/>
                  <a:cxnLst>
                    <a:cxn ang="0">
                      <a:pos x="86" y="20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6" y="26"/>
                    </a:cxn>
                    <a:cxn ang="0">
                      <a:pos x="86" y="20"/>
                    </a:cxn>
                  </a:cxnLst>
                  <a:rect l="0" t="0" r="r" b="b"/>
                  <a:pathLst>
                    <a:path w="86" h="26">
                      <a:moveTo>
                        <a:pt x="86" y="20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6" y="26"/>
                      </a:lnTo>
                      <a:lnTo>
                        <a:pt x="86" y="20"/>
                      </a:lnTo>
                      <a:close/>
                    </a:path>
                  </a:pathLst>
                </a:custGeom>
                <a:solidFill>
                  <a:srgbClr val="007F48"/>
                </a:solidFill>
                <a:ln w="0">
                  <a:solidFill>
                    <a:srgbClr val="007F4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12" name="Freeform 3580"/>
                <p:cNvSpPr>
                  <a:spLocks/>
                </p:cNvSpPr>
                <p:nvPr/>
              </p:nvSpPr>
              <p:spPr bwMode="auto">
                <a:xfrm>
                  <a:off x="2802" y="2862"/>
                  <a:ext cx="86" cy="26"/>
                </a:xfrm>
                <a:custGeom>
                  <a:avLst/>
                  <a:gdLst/>
                  <a:ahLst/>
                  <a:cxnLst>
                    <a:cxn ang="0">
                      <a:pos x="86" y="20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6" y="26"/>
                    </a:cxn>
                    <a:cxn ang="0">
                      <a:pos x="86" y="20"/>
                    </a:cxn>
                  </a:cxnLst>
                  <a:rect l="0" t="0" r="r" b="b"/>
                  <a:pathLst>
                    <a:path w="86" h="26">
                      <a:moveTo>
                        <a:pt x="86" y="20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6" y="26"/>
                      </a:lnTo>
                      <a:lnTo>
                        <a:pt x="8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13" name="Freeform 3581"/>
                <p:cNvSpPr>
                  <a:spLocks/>
                </p:cNvSpPr>
                <p:nvPr/>
              </p:nvSpPr>
              <p:spPr bwMode="auto">
                <a:xfrm>
                  <a:off x="2782" y="2868"/>
                  <a:ext cx="86" cy="26"/>
                </a:xfrm>
                <a:custGeom>
                  <a:avLst/>
                  <a:gdLst/>
                  <a:ahLst/>
                  <a:cxnLst>
                    <a:cxn ang="0">
                      <a:pos x="86" y="20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6" y="26"/>
                    </a:cxn>
                    <a:cxn ang="0">
                      <a:pos x="86" y="20"/>
                    </a:cxn>
                  </a:cxnLst>
                  <a:rect l="0" t="0" r="r" b="b"/>
                  <a:pathLst>
                    <a:path w="86" h="26">
                      <a:moveTo>
                        <a:pt x="86" y="20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6" y="26"/>
                      </a:lnTo>
                      <a:lnTo>
                        <a:pt x="86" y="20"/>
                      </a:lnTo>
                      <a:close/>
                    </a:path>
                  </a:pathLst>
                </a:custGeom>
                <a:solidFill>
                  <a:srgbClr val="007D4C"/>
                </a:solidFill>
                <a:ln w="0">
                  <a:solidFill>
                    <a:srgbClr val="007D4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14" name="Freeform 3582"/>
                <p:cNvSpPr>
                  <a:spLocks/>
                </p:cNvSpPr>
                <p:nvPr/>
              </p:nvSpPr>
              <p:spPr bwMode="auto">
                <a:xfrm>
                  <a:off x="2782" y="2868"/>
                  <a:ext cx="86" cy="26"/>
                </a:xfrm>
                <a:custGeom>
                  <a:avLst/>
                  <a:gdLst/>
                  <a:ahLst/>
                  <a:cxnLst>
                    <a:cxn ang="0">
                      <a:pos x="86" y="20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6" y="26"/>
                    </a:cxn>
                    <a:cxn ang="0">
                      <a:pos x="86" y="20"/>
                    </a:cxn>
                  </a:cxnLst>
                  <a:rect l="0" t="0" r="r" b="b"/>
                  <a:pathLst>
                    <a:path w="86" h="26">
                      <a:moveTo>
                        <a:pt x="86" y="20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6" y="26"/>
                      </a:lnTo>
                      <a:lnTo>
                        <a:pt x="8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15" name="Freeform 3583"/>
                <p:cNvSpPr>
                  <a:spLocks/>
                </p:cNvSpPr>
                <p:nvPr/>
              </p:nvSpPr>
              <p:spPr bwMode="auto">
                <a:xfrm>
                  <a:off x="2760" y="2874"/>
                  <a:ext cx="88" cy="28"/>
                </a:xfrm>
                <a:custGeom>
                  <a:avLst/>
                  <a:gdLst/>
                  <a:ahLst/>
                  <a:cxnLst>
                    <a:cxn ang="0">
                      <a:pos x="88" y="20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68" y="28"/>
                    </a:cxn>
                    <a:cxn ang="0">
                      <a:pos x="88" y="20"/>
                    </a:cxn>
                  </a:cxnLst>
                  <a:rect l="0" t="0" r="r" b="b"/>
                  <a:pathLst>
                    <a:path w="88" h="28">
                      <a:moveTo>
                        <a:pt x="88" y="20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68" y="28"/>
                      </a:lnTo>
                      <a:lnTo>
                        <a:pt x="88" y="20"/>
                      </a:lnTo>
                      <a:close/>
                    </a:path>
                  </a:pathLst>
                </a:custGeom>
                <a:solidFill>
                  <a:srgbClr val="007B52"/>
                </a:solidFill>
                <a:ln w="0">
                  <a:solidFill>
                    <a:srgbClr val="007B5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16" name="Freeform 3584"/>
                <p:cNvSpPr>
                  <a:spLocks/>
                </p:cNvSpPr>
                <p:nvPr/>
              </p:nvSpPr>
              <p:spPr bwMode="auto">
                <a:xfrm>
                  <a:off x="2760" y="2874"/>
                  <a:ext cx="88" cy="28"/>
                </a:xfrm>
                <a:custGeom>
                  <a:avLst/>
                  <a:gdLst/>
                  <a:ahLst/>
                  <a:cxnLst>
                    <a:cxn ang="0">
                      <a:pos x="88" y="20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68" y="28"/>
                    </a:cxn>
                    <a:cxn ang="0">
                      <a:pos x="88" y="20"/>
                    </a:cxn>
                  </a:cxnLst>
                  <a:rect l="0" t="0" r="r" b="b"/>
                  <a:pathLst>
                    <a:path w="88" h="28">
                      <a:moveTo>
                        <a:pt x="88" y="20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68" y="28"/>
                      </a:lnTo>
                      <a:lnTo>
                        <a:pt x="88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17" name="Freeform 3585"/>
                <p:cNvSpPr>
                  <a:spLocks/>
                </p:cNvSpPr>
                <p:nvPr/>
              </p:nvSpPr>
              <p:spPr bwMode="auto">
                <a:xfrm>
                  <a:off x="2740" y="2882"/>
                  <a:ext cx="88" cy="28"/>
                </a:xfrm>
                <a:custGeom>
                  <a:avLst/>
                  <a:gdLst/>
                  <a:ahLst/>
                  <a:cxnLst>
                    <a:cxn ang="0">
                      <a:pos x="88" y="20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66" y="28"/>
                    </a:cxn>
                    <a:cxn ang="0">
                      <a:pos x="88" y="20"/>
                    </a:cxn>
                  </a:cxnLst>
                  <a:rect l="0" t="0" r="r" b="b"/>
                  <a:pathLst>
                    <a:path w="88" h="28">
                      <a:moveTo>
                        <a:pt x="88" y="20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66" y="28"/>
                      </a:lnTo>
                      <a:lnTo>
                        <a:pt x="88" y="20"/>
                      </a:lnTo>
                      <a:close/>
                    </a:path>
                  </a:pathLst>
                </a:custGeom>
                <a:solidFill>
                  <a:srgbClr val="007958"/>
                </a:solidFill>
                <a:ln w="0">
                  <a:solidFill>
                    <a:srgbClr val="00795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18" name="Freeform 3586"/>
                <p:cNvSpPr>
                  <a:spLocks/>
                </p:cNvSpPr>
                <p:nvPr/>
              </p:nvSpPr>
              <p:spPr bwMode="auto">
                <a:xfrm>
                  <a:off x="2740" y="2882"/>
                  <a:ext cx="88" cy="28"/>
                </a:xfrm>
                <a:custGeom>
                  <a:avLst/>
                  <a:gdLst/>
                  <a:ahLst/>
                  <a:cxnLst>
                    <a:cxn ang="0">
                      <a:pos x="88" y="20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66" y="28"/>
                    </a:cxn>
                    <a:cxn ang="0">
                      <a:pos x="88" y="20"/>
                    </a:cxn>
                  </a:cxnLst>
                  <a:rect l="0" t="0" r="r" b="b"/>
                  <a:pathLst>
                    <a:path w="88" h="28">
                      <a:moveTo>
                        <a:pt x="88" y="20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66" y="28"/>
                      </a:lnTo>
                      <a:lnTo>
                        <a:pt x="88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19" name="Freeform 3587"/>
                <p:cNvSpPr>
                  <a:spLocks/>
                </p:cNvSpPr>
                <p:nvPr/>
              </p:nvSpPr>
              <p:spPr bwMode="auto">
                <a:xfrm>
                  <a:off x="2720" y="2890"/>
                  <a:ext cx="86" cy="28"/>
                </a:xfrm>
                <a:custGeom>
                  <a:avLst/>
                  <a:gdLst/>
                  <a:ahLst/>
                  <a:cxnLst>
                    <a:cxn ang="0">
                      <a:pos x="86" y="20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66" y="28"/>
                    </a:cxn>
                    <a:cxn ang="0">
                      <a:pos x="86" y="20"/>
                    </a:cxn>
                  </a:cxnLst>
                  <a:rect l="0" t="0" r="r" b="b"/>
                  <a:pathLst>
                    <a:path w="86" h="28">
                      <a:moveTo>
                        <a:pt x="86" y="20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66" y="28"/>
                      </a:lnTo>
                      <a:lnTo>
                        <a:pt x="86" y="20"/>
                      </a:lnTo>
                      <a:close/>
                    </a:path>
                  </a:pathLst>
                </a:custGeom>
                <a:solidFill>
                  <a:srgbClr val="00775F"/>
                </a:solidFill>
                <a:ln w="0">
                  <a:solidFill>
                    <a:srgbClr val="00775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20" name="Freeform 3588"/>
                <p:cNvSpPr>
                  <a:spLocks/>
                </p:cNvSpPr>
                <p:nvPr/>
              </p:nvSpPr>
              <p:spPr bwMode="auto">
                <a:xfrm>
                  <a:off x="2720" y="2890"/>
                  <a:ext cx="86" cy="28"/>
                </a:xfrm>
                <a:custGeom>
                  <a:avLst/>
                  <a:gdLst/>
                  <a:ahLst/>
                  <a:cxnLst>
                    <a:cxn ang="0">
                      <a:pos x="86" y="20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66" y="28"/>
                    </a:cxn>
                    <a:cxn ang="0">
                      <a:pos x="86" y="20"/>
                    </a:cxn>
                  </a:cxnLst>
                  <a:rect l="0" t="0" r="r" b="b"/>
                  <a:pathLst>
                    <a:path w="86" h="28">
                      <a:moveTo>
                        <a:pt x="86" y="20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66" y="28"/>
                      </a:lnTo>
                      <a:lnTo>
                        <a:pt x="8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21" name="Freeform 3589"/>
                <p:cNvSpPr>
                  <a:spLocks/>
                </p:cNvSpPr>
                <p:nvPr/>
              </p:nvSpPr>
              <p:spPr bwMode="auto">
                <a:xfrm>
                  <a:off x="2698" y="2898"/>
                  <a:ext cx="88" cy="30"/>
                </a:xfrm>
                <a:custGeom>
                  <a:avLst/>
                  <a:gdLst/>
                  <a:ahLst/>
                  <a:cxnLst>
                    <a:cxn ang="0">
                      <a:pos x="88" y="20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68" y="30"/>
                    </a:cxn>
                    <a:cxn ang="0">
                      <a:pos x="88" y="20"/>
                    </a:cxn>
                  </a:cxnLst>
                  <a:rect l="0" t="0" r="r" b="b"/>
                  <a:pathLst>
                    <a:path w="88" h="30">
                      <a:moveTo>
                        <a:pt x="88" y="20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68" y="30"/>
                      </a:lnTo>
                      <a:lnTo>
                        <a:pt x="88" y="20"/>
                      </a:lnTo>
                      <a:close/>
                    </a:path>
                  </a:pathLst>
                </a:custGeom>
                <a:solidFill>
                  <a:srgbClr val="007566"/>
                </a:solidFill>
                <a:ln w="0">
                  <a:solidFill>
                    <a:srgbClr val="00756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22" name="Freeform 3590"/>
                <p:cNvSpPr>
                  <a:spLocks/>
                </p:cNvSpPr>
                <p:nvPr/>
              </p:nvSpPr>
              <p:spPr bwMode="auto">
                <a:xfrm>
                  <a:off x="2698" y="2898"/>
                  <a:ext cx="88" cy="30"/>
                </a:xfrm>
                <a:custGeom>
                  <a:avLst/>
                  <a:gdLst/>
                  <a:ahLst/>
                  <a:cxnLst>
                    <a:cxn ang="0">
                      <a:pos x="88" y="20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68" y="30"/>
                    </a:cxn>
                    <a:cxn ang="0">
                      <a:pos x="88" y="20"/>
                    </a:cxn>
                  </a:cxnLst>
                  <a:rect l="0" t="0" r="r" b="b"/>
                  <a:pathLst>
                    <a:path w="88" h="30">
                      <a:moveTo>
                        <a:pt x="88" y="20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68" y="30"/>
                      </a:lnTo>
                      <a:lnTo>
                        <a:pt x="88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23" name="Freeform 3591"/>
                <p:cNvSpPr>
                  <a:spLocks/>
                </p:cNvSpPr>
                <p:nvPr/>
              </p:nvSpPr>
              <p:spPr bwMode="auto">
                <a:xfrm>
                  <a:off x="2678" y="2908"/>
                  <a:ext cx="88" cy="30"/>
                </a:xfrm>
                <a:custGeom>
                  <a:avLst/>
                  <a:gdLst/>
                  <a:ahLst/>
                  <a:cxnLst>
                    <a:cxn ang="0">
                      <a:pos x="88" y="20"/>
                    </a:cxn>
                    <a:cxn ang="0">
                      <a:pos x="20" y="0"/>
                    </a:cxn>
                    <a:cxn ang="0">
                      <a:pos x="0" y="10"/>
                    </a:cxn>
                    <a:cxn ang="0">
                      <a:pos x="66" y="30"/>
                    </a:cxn>
                    <a:cxn ang="0">
                      <a:pos x="88" y="20"/>
                    </a:cxn>
                  </a:cxnLst>
                  <a:rect l="0" t="0" r="r" b="b"/>
                  <a:pathLst>
                    <a:path w="88" h="30">
                      <a:moveTo>
                        <a:pt x="88" y="20"/>
                      </a:move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66" y="30"/>
                      </a:lnTo>
                      <a:lnTo>
                        <a:pt x="88" y="20"/>
                      </a:lnTo>
                      <a:close/>
                    </a:path>
                  </a:pathLst>
                </a:custGeom>
                <a:solidFill>
                  <a:srgbClr val="00726E"/>
                </a:solidFill>
                <a:ln w="0">
                  <a:solidFill>
                    <a:srgbClr val="00726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24" name="Freeform 3592"/>
                <p:cNvSpPr>
                  <a:spLocks/>
                </p:cNvSpPr>
                <p:nvPr/>
              </p:nvSpPr>
              <p:spPr bwMode="auto">
                <a:xfrm>
                  <a:off x="2678" y="2908"/>
                  <a:ext cx="88" cy="30"/>
                </a:xfrm>
                <a:custGeom>
                  <a:avLst/>
                  <a:gdLst/>
                  <a:ahLst/>
                  <a:cxnLst>
                    <a:cxn ang="0">
                      <a:pos x="88" y="20"/>
                    </a:cxn>
                    <a:cxn ang="0">
                      <a:pos x="20" y="0"/>
                    </a:cxn>
                    <a:cxn ang="0">
                      <a:pos x="0" y="10"/>
                    </a:cxn>
                    <a:cxn ang="0">
                      <a:pos x="66" y="30"/>
                    </a:cxn>
                    <a:cxn ang="0">
                      <a:pos x="88" y="20"/>
                    </a:cxn>
                  </a:cxnLst>
                  <a:rect l="0" t="0" r="r" b="b"/>
                  <a:pathLst>
                    <a:path w="88" h="30">
                      <a:moveTo>
                        <a:pt x="88" y="20"/>
                      </a:move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66" y="30"/>
                      </a:lnTo>
                      <a:lnTo>
                        <a:pt x="88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25" name="Freeform 3593"/>
                <p:cNvSpPr>
                  <a:spLocks/>
                </p:cNvSpPr>
                <p:nvPr/>
              </p:nvSpPr>
              <p:spPr bwMode="auto">
                <a:xfrm>
                  <a:off x="2656" y="2918"/>
                  <a:ext cx="88" cy="32"/>
                </a:xfrm>
                <a:custGeom>
                  <a:avLst/>
                  <a:gdLst/>
                  <a:ahLst/>
                  <a:cxnLst>
                    <a:cxn ang="0">
                      <a:pos x="88" y="20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66" y="32"/>
                    </a:cxn>
                    <a:cxn ang="0">
                      <a:pos x="88" y="20"/>
                    </a:cxn>
                  </a:cxnLst>
                  <a:rect l="0" t="0" r="r" b="b"/>
                  <a:pathLst>
                    <a:path w="88" h="32">
                      <a:moveTo>
                        <a:pt x="88" y="20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66" y="32"/>
                      </a:lnTo>
                      <a:lnTo>
                        <a:pt x="88" y="20"/>
                      </a:lnTo>
                      <a:close/>
                    </a:path>
                  </a:pathLst>
                </a:custGeom>
                <a:solidFill>
                  <a:srgbClr val="007076"/>
                </a:solidFill>
                <a:ln w="0">
                  <a:solidFill>
                    <a:srgbClr val="00707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26" name="Freeform 3594"/>
                <p:cNvSpPr>
                  <a:spLocks/>
                </p:cNvSpPr>
                <p:nvPr/>
              </p:nvSpPr>
              <p:spPr bwMode="auto">
                <a:xfrm>
                  <a:off x="2656" y="2918"/>
                  <a:ext cx="88" cy="32"/>
                </a:xfrm>
                <a:custGeom>
                  <a:avLst/>
                  <a:gdLst/>
                  <a:ahLst/>
                  <a:cxnLst>
                    <a:cxn ang="0">
                      <a:pos x="88" y="20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66" y="32"/>
                    </a:cxn>
                    <a:cxn ang="0">
                      <a:pos x="88" y="20"/>
                    </a:cxn>
                  </a:cxnLst>
                  <a:rect l="0" t="0" r="r" b="b"/>
                  <a:pathLst>
                    <a:path w="88" h="32">
                      <a:moveTo>
                        <a:pt x="88" y="20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66" y="32"/>
                      </a:lnTo>
                      <a:lnTo>
                        <a:pt x="88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27" name="Freeform 3595"/>
                <p:cNvSpPr>
                  <a:spLocks/>
                </p:cNvSpPr>
                <p:nvPr/>
              </p:nvSpPr>
              <p:spPr bwMode="auto">
                <a:xfrm>
                  <a:off x="2634" y="2928"/>
                  <a:ext cx="88" cy="34"/>
                </a:xfrm>
                <a:custGeom>
                  <a:avLst/>
                  <a:gdLst/>
                  <a:ahLst/>
                  <a:cxnLst>
                    <a:cxn ang="0">
                      <a:pos x="88" y="22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66" y="34"/>
                    </a:cxn>
                    <a:cxn ang="0">
                      <a:pos x="88" y="22"/>
                    </a:cxn>
                  </a:cxnLst>
                  <a:rect l="0" t="0" r="r" b="b"/>
                  <a:pathLst>
                    <a:path w="88" h="34">
                      <a:moveTo>
                        <a:pt x="88" y="22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66" y="34"/>
                      </a:lnTo>
                      <a:lnTo>
                        <a:pt x="88" y="22"/>
                      </a:lnTo>
                      <a:close/>
                    </a:path>
                  </a:pathLst>
                </a:custGeom>
                <a:solidFill>
                  <a:srgbClr val="006F7D"/>
                </a:solidFill>
                <a:ln w="0">
                  <a:solidFill>
                    <a:srgbClr val="006F7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28" name="Freeform 3596"/>
                <p:cNvSpPr>
                  <a:spLocks/>
                </p:cNvSpPr>
                <p:nvPr/>
              </p:nvSpPr>
              <p:spPr bwMode="auto">
                <a:xfrm>
                  <a:off x="2634" y="2928"/>
                  <a:ext cx="88" cy="34"/>
                </a:xfrm>
                <a:custGeom>
                  <a:avLst/>
                  <a:gdLst/>
                  <a:ahLst/>
                  <a:cxnLst>
                    <a:cxn ang="0">
                      <a:pos x="88" y="22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66" y="34"/>
                    </a:cxn>
                    <a:cxn ang="0">
                      <a:pos x="88" y="22"/>
                    </a:cxn>
                  </a:cxnLst>
                  <a:rect l="0" t="0" r="r" b="b"/>
                  <a:pathLst>
                    <a:path w="88" h="34">
                      <a:moveTo>
                        <a:pt x="88" y="22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66" y="34"/>
                      </a:lnTo>
                      <a:lnTo>
                        <a:pt x="8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29" name="Freeform 3597"/>
                <p:cNvSpPr>
                  <a:spLocks/>
                </p:cNvSpPr>
                <p:nvPr/>
              </p:nvSpPr>
              <p:spPr bwMode="auto">
                <a:xfrm>
                  <a:off x="2612" y="2940"/>
                  <a:ext cx="88" cy="36"/>
                </a:xfrm>
                <a:custGeom>
                  <a:avLst/>
                  <a:gdLst/>
                  <a:ahLst/>
                  <a:cxnLst>
                    <a:cxn ang="0">
                      <a:pos x="88" y="22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66" y="36"/>
                    </a:cxn>
                    <a:cxn ang="0">
                      <a:pos x="88" y="22"/>
                    </a:cxn>
                  </a:cxnLst>
                  <a:rect l="0" t="0" r="r" b="b"/>
                  <a:pathLst>
                    <a:path w="88" h="36">
                      <a:moveTo>
                        <a:pt x="88" y="22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66" y="36"/>
                      </a:lnTo>
                      <a:lnTo>
                        <a:pt x="88" y="22"/>
                      </a:lnTo>
                      <a:close/>
                    </a:path>
                  </a:pathLst>
                </a:custGeom>
                <a:solidFill>
                  <a:srgbClr val="006D84"/>
                </a:solidFill>
                <a:ln w="0">
                  <a:solidFill>
                    <a:srgbClr val="006D8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30" name="Freeform 3598"/>
                <p:cNvSpPr>
                  <a:spLocks/>
                </p:cNvSpPr>
                <p:nvPr/>
              </p:nvSpPr>
              <p:spPr bwMode="auto">
                <a:xfrm>
                  <a:off x="2612" y="2940"/>
                  <a:ext cx="88" cy="36"/>
                </a:xfrm>
                <a:custGeom>
                  <a:avLst/>
                  <a:gdLst/>
                  <a:ahLst/>
                  <a:cxnLst>
                    <a:cxn ang="0">
                      <a:pos x="88" y="22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66" y="36"/>
                    </a:cxn>
                    <a:cxn ang="0">
                      <a:pos x="88" y="22"/>
                    </a:cxn>
                  </a:cxnLst>
                  <a:rect l="0" t="0" r="r" b="b"/>
                  <a:pathLst>
                    <a:path w="88" h="36">
                      <a:moveTo>
                        <a:pt x="88" y="22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66" y="36"/>
                      </a:lnTo>
                      <a:lnTo>
                        <a:pt x="8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31" name="Freeform 3599"/>
                <p:cNvSpPr>
                  <a:spLocks/>
                </p:cNvSpPr>
                <p:nvPr/>
              </p:nvSpPr>
              <p:spPr bwMode="auto">
                <a:xfrm>
                  <a:off x="2592" y="2952"/>
                  <a:ext cx="86" cy="40"/>
                </a:xfrm>
                <a:custGeom>
                  <a:avLst/>
                  <a:gdLst/>
                  <a:ahLst/>
                  <a:cxnLst>
                    <a:cxn ang="0">
                      <a:pos x="86" y="24"/>
                    </a:cxn>
                    <a:cxn ang="0">
                      <a:pos x="20" y="0"/>
                    </a:cxn>
                    <a:cxn ang="0">
                      <a:pos x="0" y="14"/>
                    </a:cxn>
                    <a:cxn ang="0">
                      <a:pos x="64" y="40"/>
                    </a:cxn>
                    <a:cxn ang="0">
                      <a:pos x="86" y="24"/>
                    </a:cxn>
                  </a:cxnLst>
                  <a:rect l="0" t="0" r="r" b="b"/>
                  <a:pathLst>
                    <a:path w="86" h="40">
                      <a:moveTo>
                        <a:pt x="86" y="24"/>
                      </a:moveTo>
                      <a:lnTo>
                        <a:pt x="20" y="0"/>
                      </a:lnTo>
                      <a:lnTo>
                        <a:pt x="0" y="14"/>
                      </a:lnTo>
                      <a:lnTo>
                        <a:pt x="64" y="40"/>
                      </a:lnTo>
                      <a:lnTo>
                        <a:pt x="86" y="24"/>
                      </a:lnTo>
                      <a:close/>
                    </a:path>
                  </a:pathLst>
                </a:custGeom>
                <a:solidFill>
                  <a:srgbClr val="006D89"/>
                </a:solidFill>
                <a:ln w="0">
                  <a:solidFill>
                    <a:srgbClr val="006D8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32" name="Freeform 3600"/>
                <p:cNvSpPr>
                  <a:spLocks/>
                </p:cNvSpPr>
                <p:nvPr/>
              </p:nvSpPr>
              <p:spPr bwMode="auto">
                <a:xfrm>
                  <a:off x="2592" y="2952"/>
                  <a:ext cx="86" cy="40"/>
                </a:xfrm>
                <a:custGeom>
                  <a:avLst/>
                  <a:gdLst/>
                  <a:ahLst/>
                  <a:cxnLst>
                    <a:cxn ang="0">
                      <a:pos x="86" y="24"/>
                    </a:cxn>
                    <a:cxn ang="0">
                      <a:pos x="20" y="0"/>
                    </a:cxn>
                    <a:cxn ang="0">
                      <a:pos x="0" y="14"/>
                    </a:cxn>
                    <a:cxn ang="0">
                      <a:pos x="64" y="40"/>
                    </a:cxn>
                    <a:cxn ang="0">
                      <a:pos x="86" y="24"/>
                    </a:cxn>
                  </a:cxnLst>
                  <a:rect l="0" t="0" r="r" b="b"/>
                  <a:pathLst>
                    <a:path w="86" h="40">
                      <a:moveTo>
                        <a:pt x="86" y="24"/>
                      </a:moveTo>
                      <a:lnTo>
                        <a:pt x="20" y="0"/>
                      </a:lnTo>
                      <a:lnTo>
                        <a:pt x="0" y="14"/>
                      </a:lnTo>
                      <a:lnTo>
                        <a:pt x="64" y="40"/>
                      </a:lnTo>
                      <a:lnTo>
                        <a:pt x="8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33" name="Freeform 3601"/>
                <p:cNvSpPr>
                  <a:spLocks/>
                </p:cNvSpPr>
                <p:nvPr/>
              </p:nvSpPr>
              <p:spPr bwMode="auto">
                <a:xfrm>
                  <a:off x="2568" y="2966"/>
                  <a:ext cx="88" cy="42"/>
                </a:xfrm>
                <a:custGeom>
                  <a:avLst/>
                  <a:gdLst/>
                  <a:ahLst/>
                  <a:cxnLst>
                    <a:cxn ang="0">
                      <a:pos x="88" y="26"/>
                    </a:cxn>
                    <a:cxn ang="0">
                      <a:pos x="24" y="0"/>
                    </a:cxn>
                    <a:cxn ang="0">
                      <a:pos x="0" y="14"/>
                    </a:cxn>
                    <a:cxn ang="0">
                      <a:pos x="66" y="42"/>
                    </a:cxn>
                    <a:cxn ang="0">
                      <a:pos x="88" y="26"/>
                    </a:cxn>
                  </a:cxnLst>
                  <a:rect l="0" t="0" r="r" b="b"/>
                  <a:pathLst>
                    <a:path w="88" h="42">
                      <a:moveTo>
                        <a:pt x="88" y="26"/>
                      </a:moveTo>
                      <a:lnTo>
                        <a:pt x="24" y="0"/>
                      </a:lnTo>
                      <a:lnTo>
                        <a:pt x="0" y="14"/>
                      </a:lnTo>
                      <a:lnTo>
                        <a:pt x="66" y="42"/>
                      </a:lnTo>
                      <a:lnTo>
                        <a:pt x="88" y="26"/>
                      </a:lnTo>
                      <a:close/>
                    </a:path>
                  </a:pathLst>
                </a:custGeom>
                <a:solidFill>
                  <a:srgbClr val="006C8E"/>
                </a:solidFill>
                <a:ln w="0">
                  <a:solidFill>
                    <a:srgbClr val="006C8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34" name="Freeform 3602"/>
                <p:cNvSpPr>
                  <a:spLocks/>
                </p:cNvSpPr>
                <p:nvPr/>
              </p:nvSpPr>
              <p:spPr bwMode="auto">
                <a:xfrm>
                  <a:off x="2568" y="2966"/>
                  <a:ext cx="88" cy="42"/>
                </a:xfrm>
                <a:custGeom>
                  <a:avLst/>
                  <a:gdLst/>
                  <a:ahLst/>
                  <a:cxnLst>
                    <a:cxn ang="0">
                      <a:pos x="88" y="26"/>
                    </a:cxn>
                    <a:cxn ang="0">
                      <a:pos x="24" y="0"/>
                    </a:cxn>
                    <a:cxn ang="0">
                      <a:pos x="0" y="14"/>
                    </a:cxn>
                    <a:cxn ang="0">
                      <a:pos x="66" y="42"/>
                    </a:cxn>
                    <a:cxn ang="0">
                      <a:pos x="88" y="26"/>
                    </a:cxn>
                  </a:cxnLst>
                  <a:rect l="0" t="0" r="r" b="b"/>
                  <a:pathLst>
                    <a:path w="88" h="42">
                      <a:moveTo>
                        <a:pt x="88" y="26"/>
                      </a:moveTo>
                      <a:lnTo>
                        <a:pt x="24" y="0"/>
                      </a:lnTo>
                      <a:lnTo>
                        <a:pt x="0" y="14"/>
                      </a:lnTo>
                      <a:lnTo>
                        <a:pt x="66" y="42"/>
                      </a:lnTo>
                      <a:lnTo>
                        <a:pt x="8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35" name="Freeform 3603"/>
                <p:cNvSpPr>
                  <a:spLocks/>
                </p:cNvSpPr>
                <p:nvPr/>
              </p:nvSpPr>
              <p:spPr bwMode="auto">
                <a:xfrm>
                  <a:off x="2546" y="2980"/>
                  <a:ext cx="88" cy="44"/>
                </a:xfrm>
                <a:custGeom>
                  <a:avLst/>
                  <a:gdLst/>
                  <a:ahLst/>
                  <a:cxnLst>
                    <a:cxn ang="0">
                      <a:pos x="88" y="28"/>
                    </a:cxn>
                    <a:cxn ang="0">
                      <a:pos x="22" y="0"/>
                    </a:cxn>
                    <a:cxn ang="0">
                      <a:pos x="0" y="16"/>
                    </a:cxn>
                    <a:cxn ang="0">
                      <a:pos x="66" y="44"/>
                    </a:cxn>
                    <a:cxn ang="0">
                      <a:pos x="88" y="28"/>
                    </a:cxn>
                  </a:cxnLst>
                  <a:rect l="0" t="0" r="r" b="b"/>
                  <a:pathLst>
                    <a:path w="88" h="44">
                      <a:moveTo>
                        <a:pt x="88" y="28"/>
                      </a:moveTo>
                      <a:lnTo>
                        <a:pt x="22" y="0"/>
                      </a:lnTo>
                      <a:lnTo>
                        <a:pt x="0" y="16"/>
                      </a:lnTo>
                      <a:lnTo>
                        <a:pt x="66" y="44"/>
                      </a:lnTo>
                      <a:lnTo>
                        <a:pt x="88" y="28"/>
                      </a:lnTo>
                      <a:close/>
                    </a:path>
                  </a:pathLst>
                </a:custGeom>
                <a:solidFill>
                  <a:srgbClr val="006C91"/>
                </a:solidFill>
                <a:ln w="0">
                  <a:solidFill>
                    <a:srgbClr val="006C9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36" name="Freeform 3604"/>
                <p:cNvSpPr>
                  <a:spLocks/>
                </p:cNvSpPr>
                <p:nvPr/>
              </p:nvSpPr>
              <p:spPr bwMode="auto">
                <a:xfrm>
                  <a:off x="2546" y="2980"/>
                  <a:ext cx="88" cy="44"/>
                </a:xfrm>
                <a:custGeom>
                  <a:avLst/>
                  <a:gdLst/>
                  <a:ahLst/>
                  <a:cxnLst>
                    <a:cxn ang="0">
                      <a:pos x="88" y="28"/>
                    </a:cxn>
                    <a:cxn ang="0">
                      <a:pos x="22" y="0"/>
                    </a:cxn>
                    <a:cxn ang="0">
                      <a:pos x="0" y="16"/>
                    </a:cxn>
                    <a:cxn ang="0">
                      <a:pos x="66" y="44"/>
                    </a:cxn>
                    <a:cxn ang="0">
                      <a:pos x="88" y="28"/>
                    </a:cxn>
                  </a:cxnLst>
                  <a:rect l="0" t="0" r="r" b="b"/>
                  <a:pathLst>
                    <a:path w="88" h="44">
                      <a:moveTo>
                        <a:pt x="88" y="28"/>
                      </a:moveTo>
                      <a:lnTo>
                        <a:pt x="22" y="0"/>
                      </a:lnTo>
                      <a:lnTo>
                        <a:pt x="0" y="16"/>
                      </a:lnTo>
                      <a:lnTo>
                        <a:pt x="66" y="44"/>
                      </a:lnTo>
                      <a:lnTo>
                        <a:pt x="88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37" name="Freeform 3605"/>
                <p:cNvSpPr>
                  <a:spLocks/>
                </p:cNvSpPr>
                <p:nvPr/>
              </p:nvSpPr>
              <p:spPr bwMode="auto">
                <a:xfrm>
                  <a:off x="2524" y="2996"/>
                  <a:ext cx="88" cy="46"/>
                </a:xfrm>
                <a:custGeom>
                  <a:avLst/>
                  <a:gdLst/>
                  <a:ahLst/>
                  <a:cxnLst>
                    <a:cxn ang="0">
                      <a:pos x="88" y="28"/>
                    </a:cxn>
                    <a:cxn ang="0">
                      <a:pos x="22" y="0"/>
                    </a:cxn>
                    <a:cxn ang="0">
                      <a:pos x="0" y="14"/>
                    </a:cxn>
                    <a:cxn ang="0">
                      <a:pos x="66" y="46"/>
                    </a:cxn>
                    <a:cxn ang="0">
                      <a:pos x="88" y="28"/>
                    </a:cxn>
                  </a:cxnLst>
                  <a:rect l="0" t="0" r="r" b="b"/>
                  <a:pathLst>
                    <a:path w="88" h="46">
                      <a:moveTo>
                        <a:pt x="88" y="28"/>
                      </a:moveTo>
                      <a:lnTo>
                        <a:pt x="22" y="0"/>
                      </a:lnTo>
                      <a:lnTo>
                        <a:pt x="0" y="14"/>
                      </a:lnTo>
                      <a:lnTo>
                        <a:pt x="66" y="46"/>
                      </a:lnTo>
                      <a:lnTo>
                        <a:pt x="88" y="28"/>
                      </a:lnTo>
                      <a:close/>
                    </a:path>
                  </a:pathLst>
                </a:custGeom>
                <a:solidFill>
                  <a:srgbClr val="006E93"/>
                </a:solidFill>
                <a:ln w="0">
                  <a:solidFill>
                    <a:srgbClr val="006E9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38" name="Freeform 3606"/>
                <p:cNvSpPr>
                  <a:spLocks/>
                </p:cNvSpPr>
                <p:nvPr/>
              </p:nvSpPr>
              <p:spPr bwMode="auto">
                <a:xfrm>
                  <a:off x="2524" y="2996"/>
                  <a:ext cx="88" cy="46"/>
                </a:xfrm>
                <a:custGeom>
                  <a:avLst/>
                  <a:gdLst/>
                  <a:ahLst/>
                  <a:cxnLst>
                    <a:cxn ang="0">
                      <a:pos x="88" y="28"/>
                    </a:cxn>
                    <a:cxn ang="0">
                      <a:pos x="22" y="0"/>
                    </a:cxn>
                    <a:cxn ang="0">
                      <a:pos x="0" y="14"/>
                    </a:cxn>
                    <a:cxn ang="0">
                      <a:pos x="66" y="46"/>
                    </a:cxn>
                    <a:cxn ang="0">
                      <a:pos x="88" y="28"/>
                    </a:cxn>
                  </a:cxnLst>
                  <a:rect l="0" t="0" r="r" b="b"/>
                  <a:pathLst>
                    <a:path w="88" h="46">
                      <a:moveTo>
                        <a:pt x="88" y="28"/>
                      </a:moveTo>
                      <a:lnTo>
                        <a:pt x="22" y="0"/>
                      </a:lnTo>
                      <a:lnTo>
                        <a:pt x="0" y="14"/>
                      </a:lnTo>
                      <a:lnTo>
                        <a:pt x="66" y="46"/>
                      </a:lnTo>
                      <a:lnTo>
                        <a:pt x="88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39" name="Freeform 3607"/>
                <p:cNvSpPr>
                  <a:spLocks/>
                </p:cNvSpPr>
                <p:nvPr/>
              </p:nvSpPr>
              <p:spPr bwMode="auto">
                <a:xfrm>
                  <a:off x="2500" y="3010"/>
                  <a:ext cx="90" cy="50"/>
                </a:xfrm>
                <a:custGeom>
                  <a:avLst/>
                  <a:gdLst/>
                  <a:ahLst/>
                  <a:cxnLst>
                    <a:cxn ang="0">
                      <a:pos x="90" y="32"/>
                    </a:cxn>
                    <a:cxn ang="0">
                      <a:pos x="24" y="0"/>
                    </a:cxn>
                    <a:cxn ang="0">
                      <a:pos x="0" y="16"/>
                    </a:cxn>
                    <a:cxn ang="0">
                      <a:pos x="66" y="50"/>
                    </a:cxn>
                    <a:cxn ang="0">
                      <a:pos x="90" y="32"/>
                    </a:cxn>
                  </a:cxnLst>
                  <a:rect l="0" t="0" r="r" b="b"/>
                  <a:pathLst>
                    <a:path w="90" h="50">
                      <a:moveTo>
                        <a:pt x="90" y="32"/>
                      </a:moveTo>
                      <a:lnTo>
                        <a:pt x="24" y="0"/>
                      </a:lnTo>
                      <a:lnTo>
                        <a:pt x="0" y="16"/>
                      </a:lnTo>
                      <a:lnTo>
                        <a:pt x="66" y="50"/>
                      </a:lnTo>
                      <a:lnTo>
                        <a:pt x="90" y="32"/>
                      </a:lnTo>
                      <a:close/>
                    </a:path>
                  </a:pathLst>
                </a:custGeom>
                <a:solidFill>
                  <a:srgbClr val="007093"/>
                </a:solidFill>
                <a:ln w="0">
                  <a:solidFill>
                    <a:srgbClr val="00709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40" name="Freeform 3608"/>
                <p:cNvSpPr>
                  <a:spLocks/>
                </p:cNvSpPr>
                <p:nvPr/>
              </p:nvSpPr>
              <p:spPr bwMode="auto">
                <a:xfrm>
                  <a:off x="2500" y="3010"/>
                  <a:ext cx="90" cy="50"/>
                </a:xfrm>
                <a:custGeom>
                  <a:avLst/>
                  <a:gdLst/>
                  <a:ahLst/>
                  <a:cxnLst>
                    <a:cxn ang="0">
                      <a:pos x="90" y="32"/>
                    </a:cxn>
                    <a:cxn ang="0">
                      <a:pos x="24" y="0"/>
                    </a:cxn>
                    <a:cxn ang="0">
                      <a:pos x="0" y="16"/>
                    </a:cxn>
                    <a:cxn ang="0">
                      <a:pos x="66" y="50"/>
                    </a:cxn>
                    <a:cxn ang="0">
                      <a:pos x="90" y="32"/>
                    </a:cxn>
                  </a:cxnLst>
                  <a:rect l="0" t="0" r="r" b="b"/>
                  <a:pathLst>
                    <a:path w="90" h="50">
                      <a:moveTo>
                        <a:pt x="90" y="32"/>
                      </a:moveTo>
                      <a:lnTo>
                        <a:pt x="24" y="0"/>
                      </a:lnTo>
                      <a:lnTo>
                        <a:pt x="0" y="16"/>
                      </a:lnTo>
                      <a:lnTo>
                        <a:pt x="66" y="50"/>
                      </a:lnTo>
                      <a:lnTo>
                        <a:pt x="90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41" name="Freeform 3609"/>
                <p:cNvSpPr>
                  <a:spLocks/>
                </p:cNvSpPr>
                <p:nvPr/>
              </p:nvSpPr>
              <p:spPr bwMode="auto">
                <a:xfrm>
                  <a:off x="2478" y="3026"/>
                  <a:ext cx="88" cy="50"/>
                </a:xfrm>
                <a:custGeom>
                  <a:avLst/>
                  <a:gdLst/>
                  <a:ahLst/>
                  <a:cxnLst>
                    <a:cxn ang="0">
                      <a:pos x="88" y="34"/>
                    </a:cxn>
                    <a:cxn ang="0">
                      <a:pos x="22" y="0"/>
                    </a:cxn>
                    <a:cxn ang="0">
                      <a:pos x="0" y="16"/>
                    </a:cxn>
                    <a:cxn ang="0">
                      <a:pos x="66" y="50"/>
                    </a:cxn>
                    <a:cxn ang="0">
                      <a:pos x="88" y="34"/>
                    </a:cxn>
                  </a:cxnLst>
                  <a:rect l="0" t="0" r="r" b="b"/>
                  <a:pathLst>
                    <a:path w="88" h="50">
                      <a:moveTo>
                        <a:pt x="88" y="34"/>
                      </a:moveTo>
                      <a:lnTo>
                        <a:pt x="22" y="0"/>
                      </a:lnTo>
                      <a:lnTo>
                        <a:pt x="0" y="16"/>
                      </a:lnTo>
                      <a:lnTo>
                        <a:pt x="66" y="50"/>
                      </a:lnTo>
                      <a:lnTo>
                        <a:pt x="88" y="34"/>
                      </a:lnTo>
                      <a:close/>
                    </a:path>
                  </a:pathLst>
                </a:custGeom>
                <a:solidFill>
                  <a:srgbClr val="00748F"/>
                </a:solidFill>
                <a:ln w="0">
                  <a:solidFill>
                    <a:srgbClr val="00748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42" name="Freeform 3610"/>
                <p:cNvSpPr>
                  <a:spLocks/>
                </p:cNvSpPr>
                <p:nvPr/>
              </p:nvSpPr>
              <p:spPr bwMode="auto">
                <a:xfrm>
                  <a:off x="2478" y="3026"/>
                  <a:ext cx="88" cy="50"/>
                </a:xfrm>
                <a:custGeom>
                  <a:avLst/>
                  <a:gdLst/>
                  <a:ahLst/>
                  <a:cxnLst>
                    <a:cxn ang="0">
                      <a:pos x="88" y="34"/>
                    </a:cxn>
                    <a:cxn ang="0">
                      <a:pos x="22" y="0"/>
                    </a:cxn>
                    <a:cxn ang="0">
                      <a:pos x="0" y="16"/>
                    </a:cxn>
                    <a:cxn ang="0">
                      <a:pos x="66" y="50"/>
                    </a:cxn>
                    <a:cxn ang="0">
                      <a:pos x="88" y="34"/>
                    </a:cxn>
                  </a:cxnLst>
                  <a:rect l="0" t="0" r="r" b="b"/>
                  <a:pathLst>
                    <a:path w="88" h="50">
                      <a:moveTo>
                        <a:pt x="88" y="34"/>
                      </a:moveTo>
                      <a:lnTo>
                        <a:pt x="22" y="0"/>
                      </a:lnTo>
                      <a:lnTo>
                        <a:pt x="0" y="16"/>
                      </a:lnTo>
                      <a:lnTo>
                        <a:pt x="66" y="50"/>
                      </a:lnTo>
                      <a:lnTo>
                        <a:pt x="88" y="3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43" name="Freeform 3611"/>
                <p:cNvSpPr>
                  <a:spLocks/>
                </p:cNvSpPr>
                <p:nvPr/>
              </p:nvSpPr>
              <p:spPr bwMode="auto">
                <a:xfrm>
                  <a:off x="2454" y="3042"/>
                  <a:ext cx="90" cy="50"/>
                </a:xfrm>
                <a:custGeom>
                  <a:avLst/>
                  <a:gdLst/>
                  <a:ahLst/>
                  <a:cxnLst>
                    <a:cxn ang="0">
                      <a:pos x="90" y="34"/>
                    </a:cxn>
                    <a:cxn ang="0">
                      <a:pos x="24" y="0"/>
                    </a:cxn>
                    <a:cxn ang="0">
                      <a:pos x="0" y="14"/>
                    </a:cxn>
                    <a:cxn ang="0">
                      <a:pos x="66" y="50"/>
                    </a:cxn>
                    <a:cxn ang="0">
                      <a:pos x="90" y="34"/>
                    </a:cxn>
                  </a:cxnLst>
                  <a:rect l="0" t="0" r="r" b="b"/>
                  <a:pathLst>
                    <a:path w="90" h="50">
                      <a:moveTo>
                        <a:pt x="90" y="34"/>
                      </a:moveTo>
                      <a:lnTo>
                        <a:pt x="24" y="0"/>
                      </a:lnTo>
                      <a:lnTo>
                        <a:pt x="0" y="14"/>
                      </a:lnTo>
                      <a:lnTo>
                        <a:pt x="66" y="50"/>
                      </a:lnTo>
                      <a:lnTo>
                        <a:pt x="90" y="34"/>
                      </a:lnTo>
                      <a:close/>
                    </a:path>
                  </a:pathLst>
                </a:custGeom>
                <a:solidFill>
                  <a:srgbClr val="007A89"/>
                </a:solidFill>
                <a:ln w="0">
                  <a:solidFill>
                    <a:srgbClr val="007A8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44" name="Freeform 3612"/>
                <p:cNvSpPr>
                  <a:spLocks/>
                </p:cNvSpPr>
                <p:nvPr/>
              </p:nvSpPr>
              <p:spPr bwMode="auto">
                <a:xfrm>
                  <a:off x="2454" y="3042"/>
                  <a:ext cx="90" cy="50"/>
                </a:xfrm>
                <a:custGeom>
                  <a:avLst/>
                  <a:gdLst/>
                  <a:ahLst/>
                  <a:cxnLst>
                    <a:cxn ang="0">
                      <a:pos x="90" y="34"/>
                    </a:cxn>
                    <a:cxn ang="0">
                      <a:pos x="24" y="0"/>
                    </a:cxn>
                    <a:cxn ang="0">
                      <a:pos x="0" y="14"/>
                    </a:cxn>
                    <a:cxn ang="0">
                      <a:pos x="66" y="50"/>
                    </a:cxn>
                    <a:cxn ang="0">
                      <a:pos x="90" y="34"/>
                    </a:cxn>
                  </a:cxnLst>
                  <a:rect l="0" t="0" r="r" b="b"/>
                  <a:pathLst>
                    <a:path w="90" h="50">
                      <a:moveTo>
                        <a:pt x="90" y="34"/>
                      </a:moveTo>
                      <a:lnTo>
                        <a:pt x="24" y="0"/>
                      </a:lnTo>
                      <a:lnTo>
                        <a:pt x="0" y="14"/>
                      </a:lnTo>
                      <a:lnTo>
                        <a:pt x="66" y="50"/>
                      </a:lnTo>
                      <a:lnTo>
                        <a:pt x="90" y="3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45" name="Freeform 3613"/>
                <p:cNvSpPr>
                  <a:spLocks/>
                </p:cNvSpPr>
                <p:nvPr/>
              </p:nvSpPr>
              <p:spPr bwMode="auto">
                <a:xfrm>
                  <a:off x="2430" y="3056"/>
                  <a:ext cx="90" cy="50"/>
                </a:xfrm>
                <a:custGeom>
                  <a:avLst/>
                  <a:gdLst/>
                  <a:ahLst/>
                  <a:cxnLst>
                    <a:cxn ang="0">
                      <a:pos x="90" y="36"/>
                    </a:cxn>
                    <a:cxn ang="0">
                      <a:pos x="24" y="0"/>
                    </a:cxn>
                    <a:cxn ang="0">
                      <a:pos x="0" y="12"/>
                    </a:cxn>
                    <a:cxn ang="0">
                      <a:pos x="66" y="50"/>
                    </a:cxn>
                    <a:cxn ang="0">
                      <a:pos x="90" y="36"/>
                    </a:cxn>
                  </a:cxnLst>
                  <a:rect l="0" t="0" r="r" b="b"/>
                  <a:pathLst>
                    <a:path w="90" h="50">
                      <a:moveTo>
                        <a:pt x="90" y="36"/>
                      </a:move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66" y="50"/>
                      </a:lnTo>
                      <a:lnTo>
                        <a:pt x="90" y="36"/>
                      </a:lnTo>
                      <a:close/>
                    </a:path>
                  </a:pathLst>
                </a:custGeom>
                <a:solidFill>
                  <a:srgbClr val="008180"/>
                </a:solidFill>
                <a:ln w="0">
                  <a:solidFill>
                    <a:srgbClr val="00818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46" name="Freeform 3614"/>
                <p:cNvSpPr>
                  <a:spLocks/>
                </p:cNvSpPr>
                <p:nvPr/>
              </p:nvSpPr>
              <p:spPr bwMode="auto">
                <a:xfrm>
                  <a:off x="2430" y="3056"/>
                  <a:ext cx="90" cy="50"/>
                </a:xfrm>
                <a:custGeom>
                  <a:avLst/>
                  <a:gdLst/>
                  <a:ahLst/>
                  <a:cxnLst>
                    <a:cxn ang="0">
                      <a:pos x="90" y="36"/>
                    </a:cxn>
                    <a:cxn ang="0">
                      <a:pos x="24" y="0"/>
                    </a:cxn>
                    <a:cxn ang="0">
                      <a:pos x="0" y="12"/>
                    </a:cxn>
                    <a:cxn ang="0">
                      <a:pos x="66" y="50"/>
                    </a:cxn>
                    <a:cxn ang="0">
                      <a:pos x="90" y="36"/>
                    </a:cxn>
                  </a:cxnLst>
                  <a:rect l="0" t="0" r="r" b="b"/>
                  <a:pathLst>
                    <a:path w="90" h="50">
                      <a:moveTo>
                        <a:pt x="90" y="36"/>
                      </a:move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66" y="50"/>
                      </a:lnTo>
                      <a:lnTo>
                        <a:pt x="90" y="3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47" name="Freeform 3615"/>
                <p:cNvSpPr>
                  <a:spLocks/>
                </p:cNvSpPr>
                <p:nvPr/>
              </p:nvSpPr>
              <p:spPr bwMode="auto">
                <a:xfrm>
                  <a:off x="2406" y="3068"/>
                  <a:ext cx="90" cy="52"/>
                </a:xfrm>
                <a:custGeom>
                  <a:avLst/>
                  <a:gdLst/>
                  <a:ahLst/>
                  <a:cxnLst>
                    <a:cxn ang="0">
                      <a:pos x="90" y="38"/>
                    </a:cxn>
                    <a:cxn ang="0">
                      <a:pos x="24" y="0"/>
                    </a:cxn>
                    <a:cxn ang="0">
                      <a:pos x="0" y="10"/>
                    </a:cxn>
                    <a:cxn ang="0">
                      <a:pos x="66" y="52"/>
                    </a:cxn>
                    <a:cxn ang="0">
                      <a:pos x="90" y="38"/>
                    </a:cxn>
                  </a:cxnLst>
                  <a:rect l="0" t="0" r="r" b="b"/>
                  <a:pathLst>
                    <a:path w="90" h="52">
                      <a:moveTo>
                        <a:pt x="90" y="38"/>
                      </a:move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66" y="52"/>
                      </a:lnTo>
                      <a:lnTo>
                        <a:pt x="90" y="38"/>
                      </a:lnTo>
                      <a:close/>
                    </a:path>
                  </a:pathLst>
                </a:custGeom>
                <a:solidFill>
                  <a:srgbClr val="008A71"/>
                </a:solidFill>
                <a:ln w="0">
                  <a:solidFill>
                    <a:srgbClr val="008A7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48" name="Freeform 3616"/>
                <p:cNvSpPr>
                  <a:spLocks/>
                </p:cNvSpPr>
                <p:nvPr/>
              </p:nvSpPr>
              <p:spPr bwMode="auto">
                <a:xfrm>
                  <a:off x="2406" y="3068"/>
                  <a:ext cx="90" cy="52"/>
                </a:xfrm>
                <a:custGeom>
                  <a:avLst/>
                  <a:gdLst/>
                  <a:ahLst/>
                  <a:cxnLst>
                    <a:cxn ang="0">
                      <a:pos x="90" y="38"/>
                    </a:cxn>
                    <a:cxn ang="0">
                      <a:pos x="24" y="0"/>
                    </a:cxn>
                    <a:cxn ang="0">
                      <a:pos x="0" y="10"/>
                    </a:cxn>
                    <a:cxn ang="0">
                      <a:pos x="66" y="52"/>
                    </a:cxn>
                    <a:cxn ang="0">
                      <a:pos x="90" y="38"/>
                    </a:cxn>
                  </a:cxnLst>
                  <a:rect l="0" t="0" r="r" b="b"/>
                  <a:pathLst>
                    <a:path w="90" h="52">
                      <a:moveTo>
                        <a:pt x="90" y="38"/>
                      </a:move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66" y="52"/>
                      </a:lnTo>
                      <a:lnTo>
                        <a:pt x="90" y="3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49" name="Freeform 3617"/>
                <p:cNvSpPr>
                  <a:spLocks/>
                </p:cNvSpPr>
                <p:nvPr/>
              </p:nvSpPr>
              <p:spPr bwMode="auto">
                <a:xfrm>
                  <a:off x="2382" y="3078"/>
                  <a:ext cx="90" cy="50"/>
                </a:xfrm>
                <a:custGeom>
                  <a:avLst/>
                  <a:gdLst/>
                  <a:ahLst/>
                  <a:cxnLst>
                    <a:cxn ang="0">
                      <a:pos x="90" y="42"/>
                    </a:cxn>
                    <a:cxn ang="0">
                      <a:pos x="24" y="0"/>
                    </a:cxn>
                    <a:cxn ang="0">
                      <a:pos x="0" y="10"/>
                    </a:cxn>
                    <a:cxn ang="0">
                      <a:pos x="66" y="50"/>
                    </a:cxn>
                    <a:cxn ang="0">
                      <a:pos x="90" y="42"/>
                    </a:cxn>
                  </a:cxnLst>
                  <a:rect l="0" t="0" r="r" b="b"/>
                  <a:pathLst>
                    <a:path w="90" h="50">
                      <a:moveTo>
                        <a:pt x="90" y="42"/>
                      </a:move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66" y="50"/>
                      </a:lnTo>
                      <a:lnTo>
                        <a:pt x="90" y="42"/>
                      </a:lnTo>
                      <a:close/>
                    </a:path>
                  </a:pathLst>
                </a:custGeom>
                <a:solidFill>
                  <a:srgbClr val="00945D"/>
                </a:solidFill>
                <a:ln w="0">
                  <a:solidFill>
                    <a:srgbClr val="00945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50" name="Freeform 3618"/>
                <p:cNvSpPr>
                  <a:spLocks/>
                </p:cNvSpPr>
                <p:nvPr/>
              </p:nvSpPr>
              <p:spPr bwMode="auto">
                <a:xfrm>
                  <a:off x="2382" y="3078"/>
                  <a:ext cx="90" cy="50"/>
                </a:xfrm>
                <a:custGeom>
                  <a:avLst/>
                  <a:gdLst/>
                  <a:ahLst/>
                  <a:cxnLst>
                    <a:cxn ang="0">
                      <a:pos x="90" y="42"/>
                    </a:cxn>
                    <a:cxn ang="0">
                      <a:pos x="24" y="0"/>
                    </a:cxn>
                    <a:cxn ang="0">
                      <a:pos x="0" y="10"/>
                    </a:cxn>
                    <a:cxn ang="0">
                      <a:pos x="66" y="50"/>
                    </a:cxn>
                    <a:cxn ang="0">
                      <a:pos x="90" y="42"/>
                    </a:cxn>
                  </a:cxnLst>
                  <a:rect l="0" t="0" r="r" b="b"/>
                  <a:pathLst>
                    <a:path w="90" h="50">
                      <a:moveTo>
                        <a:pt x="90" y="42"/>
                      </a:move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66" y="50"/>
                      </a:lnTo>
                      <a:lnTo>
                        <a:pt x="90" y="4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51" name="Freeform 3619"/>
                <p:cNvSpPr>
                  <a:spLocks/>
                </p:cNvSpPr>
                <p:nvPr/>
              </p:nvSpPr>
              <p:spPr bwMode="auto">
                <a:xfrm>
                  <a:off x="2358" y="3088"/>
                  <a:ext cx="90" cy="48"/>
                </a:xfrm>
                <a:custGeom>
                  <a:avLst/>
                  <a:gdLst/>
                  <a:ahLst/>
                  <a:cxnLst>
                    <a:cxn ang="0">
                      <a:pos x="90" y="40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64" y="48"/>
                    </a:cxn>
                    <a:cxn ang="0">
                      <a:pos x="90" y="40"/>
                    </a:cxn>
                  </a:cxnLst>
                  <a:rect l="0" t="0" r="r" b="b"/>
                  <a:pathLst>
                    <a:path w="90" h="48">
                      <a:moveTo>
                        <a:pt x="90" y="40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64" y="48"/>
                      </a:lnTo>
                      <a:lnTo>
                        <a:pt x="90" y="40"/>
                      </a:lnTo>
                      <a:close/>
                    </a:path>
                  </a:pathLst>
                </a:custGeom>
                <a:solidFill>
                  <a:srgbClr val="009A4B"/>
                </a:solidFill>
                <a:ln w="0">
                  <a:solidFill>
                    <a:srgbClr val="009A4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52" name="Freeform 3620"/>
                <p:cNvSpPr>
                  <a:spLocks/>
                </p:cNvSpPr>
                <p:nvPr/>
              </p:nvSpPr>
              <p:spPr bwMode="auto">
                <a:xfrm>
                  <a:off x="2358" y="3088"/>
                  <a:ext cx="90" cy="48"/>
                </a:xfrm>
                <a:custGeom>
                  <a:avLst/>
                  <a:gdLst/>
                  <a:ahLst/>
                  <a:cxnLst>
                    <a:cxn ang="0">
                      <a:pos x="90" y="40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64" y="48"/>
                    </a:cxn>
                    <a:cxn ang="0">
                      <a:pos x="90" y="40"/>
                    </a:cxn>
                  </a:cxnLst>
                  <a:rect l="0" t="0" r="r" b="b"/>
                  <a:pathLst>
                    <a:path w="90" h="48">
                      <a:moveTo>
                        <a:pt x="90" y="40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64" y="48"/>
                      </a:lnTo>
                      <a:lnTo>
                        <a:pt x="90" y="4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53" name="Freeform 3621"/>
                <p:cNvSpPr>
                  <a:spLocks/>
                </p:cNvSpPr>
                <p:nvPr/>
              </p:nvSpPr>
              <p:spPr bwMode="auto">
                <a:xfrm>
                  <a:off x="2332" y="3094"/>
                  <a:ext cx="90" cy="46"/>
                </a:xfrm>
                <a:custGeom>
                  <a:avLst/>
                  <a:gdLst/>
                  <a:ahLst/>
                  <a:cxnLst>
                    <a:cxn ang="0">
                      <a:pos x="90" y="42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64" y="46"/>
                    </a:cxn>
                    <a:cxn ang="0">
                      <a:pos x="90" y="42"/>
                    </a:cxn>
                  </a:cxnLst>
                  <a:rect l="0" t="0" r="r" b="b"/>
                  <a:pathLst>
                    <a:path w="90" h="46">
                      <a:moveTo>
                        <a:pt x="90" y="42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64" y="46"/>
                      </a:lnTo>
                      <a:lnTo>
                        <a:pt x="90" y="42"/>
                      </a:lnTo>
                      <a:close/>
                    </a:path>
                  </a:pathLst>
                </a:custGeom>
                <a:solidFill>
                  <a:srgbClr val="00A032"/>
                </a:solidFill>
                <a:ln w="0">
                  <a:solidFill>
                    <a:srgbClr val="00A03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54" name="Freeform 3622"/>
                <p:cNvSpPr>
                  <a:spLocks/>
                </p:cNvSpPr>
                <p:nvPr/>
              </p:nvSpPr>
              <p:spPr bwMode="auto">
                <a:xfrm>
                  <a:off x="2332" y="3094"/>
                  <a:ext cx="90" cy="46"/>
                </a:xfrm>
                <a:custGeom>
                  <a:avLst/>
                  <a:gdLst/>
                  <a:ahLst/>
                  <a:cxnLst>
                    <a:cxn ang="0">
                      <a:pos x="90" y="42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64" y="46"/>
                    </a:cxn>
                    <a:cxn ang="0">
                      <a:pos x="90" y="42"/>
                    </a:cxn>
                  </a:cxnLst>
                  <a:rect l="0" t="0" r="r" b="b"/>
                  <a:pathLst>
                    <a:path w="90" h="46">
                      <a:moveTo>
                        <a:pt x="90" y="42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64" y="46"/>
                      </a:lnTo>
                      <a:lnTo>
                        <a:pt x="90" y="4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55" name="Freeform 3623"/>
                <p:cNvSpPr>
                  <a:spLocks/>
                </p:cNvSpPr>
                <p:nvPr/>
              </p:nvSpPr>
              <p:spPr bwMode="auto">
                <a:xfrm>
                  <a:off x="2306" y="3100"/>
                  <a:ext cx="90" cy="44"/>
                </a:xfrm>
                <a:custGeom>
                  <a:avLst/>
                  <a:gdLst/>
                  <a:ahLst/>
                  <a:cxnLst>
                    <a:cxn ang="0">
                      <a:pos x="90" y="40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64" y="44"/>
                    </a:cxn>
                    <a:cxn ang="0">
                      <a:pos x="90" y="40"/>
                    </a:cxn>
                  </a:cxnLst>
                  <a:rect l="0" t="0" r="r" b="b"/>
                  <a:pathLst>
                    <a:path w="90" h="44">
                      <a:moveTo>
                        <a:pt x="90" y="40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64" y="44"/>
                      </a:lnTo>
                      <a:lnTo>
                        <a:pt x="90" y="40"/>
                      </a:lnTo>
                      <a:close/>
                    </a:path>
                  </a:pathLst>
                </a:custGeom>
                <a:solidFill>
                  <a:srgbClr val="009F2B"/>
                </a:solidFill>
                <a:ln w="0">
                  <a:solidFill>
                    <a:srgbClr val="009F2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56" name="Freeform 3624"/>
                <p:cNvSpPr>
                  <a:spLocks/>
                </p:cNvSpPr>
                <p:nvPr/>
              </p:nvSpPr>
              <p:spPr bwMode="auto">
                <a:xfrm>
                  <a:off x="2306" y="3100"/>
                  <a:ext cx="90" cy="44"/>
                </a:xfrm>
                <a:custGeom>
                  <a:avLst/>
                  <a:gdLst/>
                  <a:ahLst/>
                  <a:cxnLst>
                    <a:cxn ang="0">
                      <a:pos x="90" y="40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64" y="44"/>
                    </a:cxn>
                    <a:cxn ang="0">
                      <a:pos x="90" y="40"/>
                    </a:cxn>
                  </a:cxnLst>
                  <a:rect l="0" t="0" r="r" b="b"/>
                  <a:pathLst>
                    <a:path w="90" h="44">
                      <a:moveTo>
                        <a:pt x="90" y="40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64" y="44"/>
                      </a:lnTo>
                      <a:lnTo>
                        <a:pt x="90" y="4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57" name="Freeform 3625"/>
                <p:cNvSpPr>
                  <a:spLocks/>
                </p:cNvSpPr>
                <p:nvPr/>
              </p:nvSpPr>
              <p:spPr bwMode="auto">
                <a:xfrm>
                  <a:off x="2280" y="3104"/>
                  <a:ext cx="90" cy="44"/>
                </a:xfrm>
                <a:custGeom>
                  <a:avLst/>
                  <a:gdLst/>
                  <a:ahLst/>
                  <a:cxnLst>
                    <a:cxn ang="0">
                      <a:pos x="90" y="40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64" y="44"/>
                    </a:cxn>
                    <a:cxn ang="0">
                      <a:pos x="90" y="40"/>
                    </a:cxn>
                  </a:cxnLst>
                  <a:rect l="0" t="0" r="r" b="b"/>
                  <a:pathLst>
                    <a:path w="90" h="44">
                      <a:moveTo>
                        <a:pt x="90" y="40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64" y="44"/>
                      </a:lnTo>
                      <a:lnTo>
                        <a:pt x="90" y="40"/>
                      </a:lnTo>
                      <a:close/>
                    </a:path>
                  </a:pathLst>
                </a:custGeom>
                <a:solidFill>
                  <a:srgbClr val="009A33"/>
                </a:solidFill>
                <a:ln w="0">
                  <a:solidFill>
                    <a:srgbClr val="009A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58" name="Freeform 3626"/>
                <p:cNvSpPr>
                  <a:spLocks/>
                </p:cNvSpPr>
                <p:nvPr/>
              </p:nvSpPr>
              <p:spPr bwMode="auto">
                <a:xfrm>
                  <a:off x="2280" y="3104"/>
                  <a:ext cx="90" cy="44"/>
                </a:xfrm>
                <a:custGeom>
                  <a:avLst/>
                  <a:gdLst/>
                  <a:ahLst/>
                  <a:cxnLst>
                    <a:cxn ang="0">
                      <a:pos x="90" y="40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64" y="44"/>
                    </a:cxn>
                    <a:cxn ang="0">
                      <a:pos x="90" y="40"/>
                    </a:cxn>
                  </a:cxnLst>
                  <a:rect l="0" t="0" r="r" b="b"/>
                  <a:pathLst>
                    <a:path w="90" h="44">
                      <a:moveTo>
                        <a:pt x="90" y="40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64" y="44"/>
                      </a:lnTo>
                      <a:lnTo>
                        <a:pt x="90" y="4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59" name="Freeform 3627"/>
                <p:cNvSpPr>
                  <a:spLocks/>
                </p:cNvSpPr>
                <p:nvPr/>
              </p:nvSpPr>
              <p:spPr bwMode="auto">
                <a:xfrm>
                  <a:off x="2254" y="3110"/>
                  <a:ext cx="90" cy="46"/>
                </a:xfrm>
                <a:custGeom>
                  <a:avLst/>
                  <a:gdLst/>
                  <a:ahLst/>
                  <a:cxnLst>
                    <a:cxn ang="0">
                      <a:pos x="90" y="38"/>
                    </a:cxn>
                    <a:cxn ang="0">
                      <a:pos x="26" y="0"/>
                    </a:cxn>
                    <a:cxn ang="0">
                      <a:pos x="0" y="8"/>
                    </a:cxn>
                    <a:cxn ang="0">
                      <a:pos x="64" y="46"/>
                    </a:cxn>
                    <a:cxn ang="0">
                      <a:pos x="90" y="38"/>
                    </a:cxn>
                  </a:cxnLst>
                  <a:rect l="0" t="0" r="r" b="b"/>
                  <a:pathLst>
                    <a:path w="90" h="46">
                      <a:moveTo>
                        <a:pt x="90" y="38"/>
                      </a:moveTo>
                      <a:lnTo>
                        <a:pt x="26" y="0"/>
                      </a:lnTo>
                      <a:lnTo>
                        <a:pt x="0" y="8"/>
                      </a:lnTo>
                      <a:lnTo>
                        <a:pt x="64" y="46"/>
                      </a:lnTo>
                      <a:lnTo>
                        <a:pt x="90" y="38"/>
                      </a:lnTo>
                      <a:close/>
                    </a:path>
                  </a:pathLst>
                </a:custGeom>
                <a:solidFill>
                  <a:srgbClr val="009149"/>
                </a:solidFill>
                <a:ln w="0">
                  <a:solidFill>
                    <a:srgbClr val="00914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60" name="Freeform 3628"/>
                <p:cNvSpPr>
                  <a:spLocks/>
                </p:cNvSpPr>
                <p:nvPr/>
              </p:nvSpPr>
              <p:spPr bwMode="auto">
                <a:xfrm>
                  <a:off x="2254" y="3110"/>
                  <a:ext cx="90" cy="46"/>
                </a:xfrm>
                <a:custGeom>
                  <a:avLst/>
                  <a:gdLst/>
                  <a:ahLst/>
                  <a:cxnLst>
                    <a:cxn ang="0">
                      <a:pos x="90" y="38"/>
                    </a:cxn>
                    <a:cxn ang="0">
                      <a:pos x="26" y="0"/>
                    </a:cxn>
                    <a:cxn ang="0">
                      <a:pos x="0" y="8"/>
                    </a:cxn>
                    <a:cxn ang="0">
                      <a:pos x="64" y="46"/>
                    </a:cxn>
                    <a:cxn ang="0">
                      <a:pos x="90" y="38"/>
                    </a:cxn>
                  </a:cxnLst>
                  <a:rect l="0" t="0" r="r" b="b"/>
                  <a:pathLst>
                    <a:path w="90" h="46">
                      <a:moveTo>
                        <a:pt x="90" y="38"/>
                      </a:moveTo>
                      <a:lnTo>
                        <a:pt x="26" y="0"/>
                      </a:lnTo>
                      <a:lnTo>
                        <a:pt x="0" y="8"/>
                      </a:lnTo>
                      <a:lnTo>
                        <a:pt x="64" y="46"/>
                      </a:lnTo>
                      <a:lnTo>
                        <a:pt x="90" y="3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61" name="Freeform 3629"/>
                <p:cNvSpPr>
                  <a:spLocks/>
                </p:cNvSpPr>
                <p:nvPr/>
              </p:nvSpPr>
              <p:spPr bwMode="auto">
                <a:xfrm>
                  <a:off x="2226" y="3118"/>
                  <a:ext cx="92" cy="50"/>
                </a:xfrm>
                <a:custGeom>
                  <a:avLst/>
                  <a:gdLst/>
                  <a:ahLst/>
                  <a:cxnLst>
                    <a:cxn ang="0">
                      <a:pos x="92" y="38"/>
                    </a:cxn>
                    <a:cxn ang="0">
                      <a:pos x="28" y="0"/>
                    </a:cxn>
                    <a:cxn ang="0">
                      <a:pos x="0" y="12"/>
                    </a:cxn>
                    <a:cxn ang="0">
                      <a:pos x="66" y="50"/>
                    </a:cxn>
                    <a:cxn ang="0">
                      <a:pos x="92" y="38"/>
                    </a:cxn>
                  </a:cxnLst>
                  <a:rect l="0" t="0" r="r" b="b"/>
                  <a:pathLst>
                    <a:path w="92" h="50">
                      <a:moveTo>
                        <a:pt x="92" y="38"/>
                      </a:moveTo>
                      <a:lnTo>
                        <a:pt x="28" y="0"/>
                      </a:lnTo>
                      <a:lnTo>
                        <a:pt x="0" y="12"/>
                      </a:lnTo>
                      <a:lnTo>
                        <a:pt x="66" y="50"/>
                      </a:lnTo>
                      <a:lnTo>
                        <a:pt x="92" y="38"/>
                      </a:lnTo>
                      <a:close/>
                    </a:path>
                  </a:pathLst>
                </a:custGeom>
                <a:solidFill>
                  <a:srgbClr val="008468"/>
                </a:solidFill>
                <a:ln w="0">
                  <a:solidFill>
                    <a:srgbClr val="00846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62" name="Freeform 3630"/>
                <p:cNvSpPr>
                  <a:spLocks/>
                </p:cNvSpPr>
                <p:nvPr/>
              </p:nvSpPr>
              <p:spPr bwMode="auto">
                <a:xfrm>
                  <a:off x="2226" y="3118"/>
                  <a:ext cx="92" cy="50"/>
                </a:xfrm>
                <a:custGeom>
                  <a:avLst/>
                  <a:gdLst/>
                  <a:ahLst/>
                  <a:cxnLst>
                    <a:cxn ang="0">
                      <a:pos x="92" y="38"/>
                    </a:cxn>
                    <a:cxn ang="0">
                      <a:pos x="28" y="0"/>
                    </a:cxn>
                    <a:cxn ang="0">
                      <a:pos x="0" y="12"/>
                    </a:cxn>
                    <a:cxn ang="0">
                      <a:pos x="66" y="50"/>
                    </a:cxn>
                    <a:cxn ang="0">
                      <a:pos x="92" y="38"/>
                    </a:cxn>
                  </a:cxnLst>
                  <a:rect l="0" t="0" r="r" b="b"/>
                  <a:pathLst>
                    <a:path w="92" h="50">
                      <a:moveTo>
                        <a:pt x="92" y="38"/>
                      </a:moveTo>
                      <a:lnTo>
                        <a:pt x="28" y="0"/>
                      </a:lnTo>
                      <a:lnTo>
                        <a:pt x="0" y="12"/>
                      </a:lnTo>
                      <a:lnTo>
                        <a:pt x="66" y="50"/>
                      </a:lnTo>
                      <a:lnTo>
                        <a:pt x="92" y="3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63" name="Freeform 3631"/>
                <p:cNvSpPr>
                  <a:spLocks/>
                </p:cNvSpPr>
                <p:nvPr/>
              </p:nvSpPr>
              <p:spPr bwMode="auto">
                <a:xfrm>
                  <a:off x="3272" y="2744"/>
                  <a:ext cx="82" cy="30"/>
                </a:xfrm>
                <a:custGeom>
                  <a:avLst/>
                  <a:gdLst/>
                  <a:ahLst/>
                  <a:cxnLst>
                    <a:cxn ang="0">
                      <a:pos x="82" y="22"/>
                    </a:cxn>
                    <a:cxn ang="0">
                      <a:pos x="14" y="0"/>
                    </a:cxn>
                    <a:cxn ang="0">
                      <a:pos x="0" y="8"/>
                    </a:cxn>
                    <a:cxn ang="0">
                      <a:pos x="66" y="30"/>
                    </a:cxn>
                    <a:cxn ang="0">
                      <a:pos x="82" y="22"/>
                    </a:cxn>
                  </a:cxnLst>
                  <a:rect l="0" t="0" r="r" b="b"/>
                  <a:pathLst>
                    <a:path w="82" h="30">
                      <a:moveTo>
                        <a:pt x="82" y="22"/>
                      </a:moveTo>
                      <a:lnTo>
                        <a:pt x="14" y="0"/>
                      </a:lnTo>
                      <a:lnTo>
                        <a:pt x="0" y="8"/>
                      </a:lnTo>
                      <a:lnTo>
                        <a:pt x="66" y="30"/>
                      </a:lnTo>
                      <a:lnTo>
                        <a:pt x="82" y="22"/>
                      </a:lnTo>
                      <a:close/>
                    </a:path>
                  </a:pathLst>
                </a:custGeom>
                <a:solidFill>
                  <a:srgbClr val="008763"/>
                </a:solidFill>
                <a:ln w="0">
                  <a:solidFill>
                    <a:srgbClr val="00876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64" name="Freeform 3632"/>
                <p:cNvSpPr>
                  <a:spLocks/>
                </p:cNvSpPr>
                <p:nvPr/>
              </p:nvSpPr>
              <p:spPr bwMode="auto">
                <a:xfrm>
                  <a:off x="3272" y="2744"/>
                  <a:ext cx="82" cy="30"/>
                </a:xfrm>
                <a:custGeom>
                  <a:avLst/>
                  <a:gdLst/>
                  <a:ahLst/>
                  <a:cxnLst>
                    <a:cxn ang="0">
                      <a:pos x="82" y="22"/>
                    </a:cxn>
                    <a:cxn ang="0">
                      <a:pos x="14" y="0"/>
                    </a:cxn>
                    <a:cxn ang="0">
                      <a:pos x="0" y="8"/>
                    </a:cxn>
                    <a:cxn ang="0">
                      <a:pos x="66" y="30"/>
                    </a:cxn>
                    <a:cxn ang="0">
                      <a:pos x="82" y="22"/>
                    </a:cxn>
                  </a:cxnLst>
                  <a:rect l="0" t="0" r="r" b="b"/>
                  <a:pathLst>
                    <a:path w="82" h="30">
                      <a:moveTo>
                        <a:pt x="82" y="22"/>
                      </a:moveTo>
                      <a:lnTo>
                        <a:pt x="14" y="0"/>
                      </a:lnTo>
                      <a:lnTo>
                        <a:pt x="0" y="8"/>
                      </a:lnTo>
                      <a:lnTo>
                        <a:pt x="66" y="30"/>
                      </a:lnTo>
                      <a:lnTo>
                        <a:pt x="82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65" name="Freeform 3633"/>
                <p:cNvSpPr>
                  <a:spLocks/>
                </p:cNvSpPr>
                <p:nvPr/>
              </p:nvSpPr>
              <p:spPr bwMode="auto">
                <a:xfrm>
                  <a:off x="3256" y="2752"/>
                  <a:ext cx="82" cy="28"/>
                </a:xfrm>
                <a:custGeom>
                  <a:avLst/>
                  <a:gdLst/>
                  <a:ahLst/>
                  <a:cxnLst>
                    <a:cxn ang="0">
                      <a:pos x="82" y="22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8" y="28"/>
                    </a:cxn>
                    <a:cxn ang="0">
                      <a:pos x="82" y="22"/>
                    </a:cxn>
                  </a:cxnLst>
                  <a:rect l="0" t="0" r="r" b="b"/>
                  <a:pathLst>
                    <a:path w="82" h="28">
                      <a:moveTo>
                        <a:pt x="82" y="22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8" y="28"/>
                      </a:lnTo>
                      <a:lnTo>
                        <a:pt x="82" y="22"/>
                      </a:lnTo>
                      <a:close/>
                    </a:path>
                  </a:pathLst>
                </a:custGeom>
                <a:solidFill>
                  <a:srgbClr val="008763"/>
                </a:solidFill>
                <a:ln w="0">
                  <a:solidFill>
                    <a:srgbClr val="00876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66" name="Freeform 3634"/>
                <p:cNvSpPr>
                  <a:spLocks/>
                </p:cNvSpPr>
                <p:nvPr/>
              </p:nvSpPr>
              <p:spPr bwMode="auto">
                <a:xfrm>
                  <a:off x="3256" y="2752"/>
                  <a:ext cx="82" cy="28"/>
                </a:xfrm>
                <a:custGeom>
                  <a:avLst/>
                  <a:gdLst/>
                  <a:ahLst/>
                  <a:cxnLst>
                    <a:cxn ang="0">
                      <a:pos x="82" y="22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8" y="28"/>
                    </a:cxn>
                    <a:cxn ang="0">
                      <a:pos x="82" y="22"/>
                    </a:cxn>
                  </a:cxnLst>
                  <a:rect l="0" t="0" r="r" b="b"/>
                  <a:pathLst>
                    <a:path w="82" h="28">
                      <a:moveTo>
                        <a:pt x="82" y="22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8" y="28"/>
                      </a:lnTo>
                      <a:lnTo>
                        <a:pt x="82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67" name="Freeform 3635"/>
                <p:cNvSpPr>
                  <a:spLocks/>
                </p:cNvSpPr>
                <p:nvPr/>
              </p:nvSpPr>
              <p:spPr bwMode="auto">
                <a:xfrm>
                  <a:off x="3240" y="2758"/>
                  <a:ext cx="84" cy="30"/>
                </a:xfrm>
                <a:custGeom>
                  <a:avLst/>
                  <a:gdLst/>
                  <a:ahLst/>
                  <a:cxnLst>
                    <a:cxn ang="0">
                      <a:pos x="84" y="22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8" y="30"/>
                    </a:cxn>
                    <a:cxn ang="0">
                      <a:pos x="84" y="22"/>
                    </a:cxn>
                  </a:cxnLst>
                  <a:rect l="0" t="0" r="r" b="b"/>
                  <a:pathLst>
                    <a:path w="84" h="30">
                      <a:moveTo>
                        <a:pt x="84" y="22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8" y="30"/>
                      </a:lnTo>
                      <a:lnTo>
                        <a:pt x="84" y="22"/>
                      </a:lnTo>
                      <a:close/>
                    </a:path>
                  </a:pathLst>
                </a:custGeom>
                <a:solidFill>
                  <a:srgbClr val="008763"/>
                </a:solidFill>
                <a:ln w="0">
                  <a:solidFill>
                    <a:srgbClr val="00876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68" name="Freeform 3636"/>
                <p:cNvSpPr>
                  <a:spLocks/>
                </p:cNvSpPr>
                <p:nvPr/>
              </p:nvSpPr>
              <p:spPr bwMode="auto">
                <a:xfrm>
                  <a:off x="3240" y="2758"/>
                  <a:ext cx="84" cy="30"/>
                </a:xfrm>
                <a:custGeom>
                  <a:avLst/>
                  <a:gdLst/>
                  <a:ahLst/>
                  <a:cxnLst>
                    <a:cxn ang="0">
                      <a:pos x="84" y="22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8" y="30"/>
                    </a:cxn>
                    <a:cxn ang="0">
                      <a:pos x="84" y="22"/>
                    </a:cxn>
                  </a:cxnLst>
                  <a:rect l="0" t="0" r="r" b="b"/>
                  <a:pathLst>
                    <a:path w="84" h="30">
                      <a:moveTo>
                        <a:pt x="84" y="22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8" y="30"/>
                      </a:lnTo>
                      <a:lnTo>
                        <a:pt x="8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69" name="Freeform 3637"/>
                <p:cNvSpPr>
                  <a:spLocks/>
                </p:cNvSpPr>
                <p:nvPr/>
              </p:nvSpPr>
              <p:spPr bwMode="auto">
                <a:xfrm>
                  <a:off x="3224" y="2764"/>
                  <a:ext cx="84" cy="30"/>
                </a:xfrm>
                <a:custGeom>
                  <a:avLst/>
                  <a:gdLst/>
                  <a:ahLst/>
                  <a:cxnLst>
                    <a:cxn ang="0">
                      <a:pos x="84" y="2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8" y="30"/>
                    </a:cxn>
                    <a:cxn ang="0">
                      <a:pos x="84" y="24"/>
                    </a:cxn>
                  </a:cxnLst>
                  <a:rect l="0" t="0" r="r" b="b"/>
                  <a:pathLst>
                    <a:path w="84" h="30">
                      <a:moveTo>
                        <a:pt x="84" y="2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8" y="30"/>
                      </a:lnTo>
                      <a:lnTo>
                        <a:pt x="84" y="24"/>
                      </a:lnTo>
                      <a:close/>
                    </a:path>
                  </a:pathLst>
                </a:custGeom>
                <a:solidFill>
                  <a:srgbClr val="008763"/>
                </a:solidFill>
                <a:ln w="0">
                  <a:solidFill>
                    <a:srgbClr val="00876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70" name="Freeform 3638"/>
                <p:cNvSpPr>
                  <a:spLocks/>
                </p:cNvSpPr>
                <p:nvPr/>
              </p:nvSpPr>
              <p:spPr bwMode="auto">
                <a:xfrm>
                  <a:off x="3224" y="2764"/>
                  <a:ext cx="84" cy="30"/>
                </a:xfrm>
                <a:custGeom>
                  <a:avLst/>
                  <a:gdLst/>
                  <a:ahLst/>
                  <a:cxnLst>
                    <a:cxn ang="0">
                      <a:pos x="84" y="2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8" y="30"/>
                    </a:cxn>
                    <a:cxn ang="0">
                      <a:pos x="84" y="24"/>
                    </a:cxn>
                  </a:cxnLst>
                  <a:rect l="0" t="0" r="r" b="b"/>
                  <a:pathLst>
                    <a:path w="84" h="30">
                      <a:moveTo>
                        <a:pt x="84" y="2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8" y="30"/>
                      </a:lnTo>
                      <a:lnTo>
                        <a:pt x="84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71" name="Freeform 3639"/>
                <p:cNvSpPr>
                  <a:spLocks/>
                </p:cNvSpPr>
                <p:nvPr/>
              </p:nvSpPr>
              <p:spPr bwMode="auto">
                <a:xfrm>
                  <a:off x="3208" y="2772"/>
                  <a:ext cx="84" cy="30"/>
                </a:xfrm>
                <a:custGeom>
                  <a:avLst/>
                  <a:gdLst/>
                  <a:ahLst/>
                  <a:cxnLst>
                    <a:cxn ang="0">
                      <a:pos x="84" y="22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8" y="30"/>
                    </a:cxn>
                    <a:cxn ang="0">
                      <a:pos x="84" y="22"/>
                    </a:cxn>
                  </a:cxnLst>
                  <a:rect l="0" t="0" r="r" b="b"/>
                  <a:pathLst>
                    <a:path w="84" h="30">
                      <a:moveTo>
                        <a:pt x="84" y="22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8" y="30"/>
                      </a:lnTo>
                      <a:lnTo>
                        <a:pt x="84" y="22"/>
                      </a:lnTo>
                      <a:close/>
                    </a:path>
                  </a:pathLst>
                </a:custGeom>
                <a:solidFill>
                  <a:srgbClr val="008762"/>
                </a:solidFill>
                <a:ln w="0">
                  <a:solidFill>
                    <a:srgbClr val="00876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72" name="Freeform 3640"/>
                <p:cNvSpPr>
                  <a:spLocks/>
                </p:cNvSpPr>
                <p:nvPr/>
              </p:nvSpPr>
              <p:spPr bwMode="auto">
                <a:xfrm>
                  <a:off x="3208" y="2772"/>
                  <a:ext cx="84" cy="30"/>
                </a:xfrm>
                <a:custGeom>
                  <a:avLst/>
                  <a:gdLst/>
                  <a:ahLst/>
                  <a:cxnLst>
                    <a:cxn ang="0">
                      <a:pos x="84" y="22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8" y="30"/>
                    </a:cxn>
                    <a:cxn ang="0">
                      <a:pos x="84" y="22"/>
                    </a:cxn>
                  </a:cxnLst>
                  <a:rect l="0" t="0" r="r" b="b"/>
                  <a:pathLst>
                    <a:path w="84" h="30">
                      <a:moveTo>
                        <a:pt x="84" y="22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8" y="30"/>
                      </a:lnTo>
                      <a:lnTo>
                        <a:pt x="8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73" name="Freeform 3641"/>
                <p:cNvSpPr>
                  <a:spLocks/>
                </p:cNvSpPr>
                <p:nvPr/>
              </p:nvSpPr>
              <p:spPr bwMode="auto">
                <a:xfrm>
                  <a:off x="3192" y="2778"/>
                  <a:ext cx="84" cy="30"/>
                </a:xfrm>
                <a:custGeom>
                  <a:avLst/>
                  <a:gdLst/>
                  <a:ahLst/>
                  <a:cxnLst>
                    <a:cxn ang="0">
                      <a:pos x="84" y="24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8" y="30"/>
                    </a:cxn>
                    <a:cxn ang="0">
                      <a:pos x="84" y="24"/>
                    </a:cxn>
                  </a:cxnLst>
                  <a:rect l="0" t="0" r="r" b="b"/>
                  <a:pathLst>
                    <a:path w="84" h="30">
                      <a:moveTo>
                        <a:pt x="84" y="24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8" y="30"/>
                      </a:lnTo>
                      <a:lnTo>
                        <a:pt x="84" y="24"/>
                      </a:lnTo>
                      <a:close/>
                    </a:path>
                  </a:pathLst>
                </a:custGeom>
                <a:solidFill>
                  <a:srgbClr val="008761"/>
                </a:solidFill>
                <a:ln w="0">
                  <a:solidFill>
                    <a:srgbClr val="00876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74" name="Freeform 3642"/>
                <p:cNvSpPr>
                  <a:spLocks/>
                </p:cNvSpPr>
                <p:nvPr/>
              </p:nvSpPr>
              <p:spPr bwMode="auto">
                <a:xfrm>
                  <a:off x="3192" y="2778"/>
                  <a:ext cx="84" cy="30"/>
                </a:xfrm>
                <a:custGeom>
                  <a:avLst/>
                  <a:gdLst/>
                  <a:ahLst/>
                  <a:cxnLst>
                    <a:cxn ang="0">
                      <a:pos x="84" y="24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8" y="30"/>
                    </a:cxn>
                    <a:cxn ang="0">
                      <a:pos x="84" y="24"/>
                    </a:cxn>
                  </a:cxnLst>
                  <a:rect l="0" t="0" r="r" b="b"/>
                  <a:pathLst>
                    <a:path w="84" h="30">
                      <a:moveTo>
                        <a:pt x="84" y="24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8" y="30"/>
                      </a:lnTo>
                      <a:lnTo>
                        <a:pt x="84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75" name="Freeform 3643"/>
                <p:cNvSpPr>
                  <a:spLocks/>
                </p:cNvSpPr>
                <p:nvPr/>
              </p:nvSpPr>
              <p:spPr bwMode="auto">
                <a:xfrm>
                  <a:off x="3176" y="2784"/>
                  <a:ext cx="84" cy="32"/>
                </a:xfrm>
                <a:custGeom>
                  <a:avLst/>
                  <a:gdLst/>
                  <a:ahLst/>
                  <a:cxnLst>
                    <a:cxn ang="0">
                      <a:pos x="84" y="2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6" y="32"/>
                    </a:cxn>
                    <a:cxn ang="0">
                      <a:pos x="84" y="24"/>
                    </a:cxn>
                  </a:cxnLst>
                  <a:rect l="0" t="0" r="r" b="b"/>
                  <a:pathLst>
                    <a:path w="84" h="32">
                      <a:moveTo>
                        <a:pt x="84" y="2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6" y="32"/>
                      </a:lnTo>
                      <a:lnTo>
                        <a:pt x="84" y="24"/>
                      </a:lnTo>
                      <a:close/>
                    </a:path>
                  </a:pathLst>
                </a:custGeom>
                <a:solidFill>
                  <a:srgbClr val="008760"/>
                </a:solidFill>
                <a:ln w="0">
                  <a:solidFill>
                    <a:srgbClr val="00876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76" name="Freeform 3644"/>
                <p:cNvSpPr>
                  <a:spLocks/>
                </p:cNvSpPr>
                <p:nvPr/>
              </p:nvSpPr>
              <p:spPr bwMode="auto">
                <a:xfrm>
                  <a:off x="3176" y="2784"/>
                  <a:ext cx="84" cy="32"/>
                </a:xfrm>
                <a:custGeom>
                  <a:avLst/>
                  <a:gdLst/>
                  <a:ahLst/>
                  <a:cxnLst>
                    <a:cxn ang="0">
                      <a:pos x="84" y="2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6" y="32"/>
                    </a:cxn>
                    <a:cxn ang="0">
                      <a:pos x="84" y="24"/>
                    </a:cxn>
                  </a:cxnLst>
                  <a:rect l="0" t="0" r="r" b="b"/>
                  <a:pathLst>
                    <a:path w="84" h="32">
                      <a:moveTo>
                        <a:pt x="84" y="2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6" y="32"/>
                      </a:lnTo>
                      <a:lnTo>
                        <a:pt x="84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77" name="Freeform 3645"/>
                <p:cNvSpPr>
                  <a:spLocks/>
                </p:cNvSpPr>
                <p:nvPr/>
              </p:nvSpPr>
              <p:spPr bwMode="auto">
                <a:xfrm>
                  <a:off x="3158" y="2792"/>
                  <a:ext cx="84" cy="30"/>
                </a:xfrm>
                <a:custGeom>
                  <a:avLst/>
                  <a:gdLst/>
                  <a:ahLst/>
                  <a:cxnLst>
                    <a:cxn ang="0">
                      <a:pos x="84" y="24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8" y="30"/>
                    </a:cxn>
                    <a:cxn ang="0">
                      <a:pos x="84" y="24"/>
                    </a:cxn>
                  </a:cxnLst>
                  <a:rect l="0" t="0" r="r" b="b"/>
                  <a:pathLst>
                    <a:path w="84" h="30">
                      <a:moveTo>
                        <a:pt x="84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8" y="30"/>
                      </a:lnTo>
                      <a:lnTo>
                        <a:pt x="84" y="24"/>
                      </a:lnTo>
                      <a:close/>
                    </a:path>
                  </a:pathLst>
                </a:custGeom>
                <a:solidFill>
                  <a:srgbClr val="00885E"/>
                </a:solidFill>
                <a:ln w="0">
                  <a:solidFill>
                    <a:srgbClr val="00885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78" name="Freeform 3646"/>
                <p:cNvSpPr>
                  <a:spLocks/>
                </p:cNvSpPr>
                <p:nvPr/>
              </p:nvSpPr>
              <p:spPr bwMode="auto">
                <a:xfrm>
                  <a:off x="3158" y="2792"/>
                  <a:ext cx="84" cy="30"/>
                </a:xfrm>
                <a:custGeom>
                  <a:avLst/>
                  <a:gdLst/>
                  <a:ahLst/>
                  <a:cxnLst>
                    <a:cxn ang="0">
                      <a:pos x="84" y="24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8" y="30"/>
                    </a:cxn>
                    <a:cxn ang="0">
                      <a:pos x="84" y="24"/>
                    </a:cxn>
                  </a:cxnLst>
                  <a:rect l="0" t="0" r="r" b="b"/>
                  <a:pathLst>
                    <a:path w="84" h="30">
                      <a:moveTo>
                        <a:pt x="84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8" y="30"/>
                      </a:lnTo>
                      <a:lnTo>
                        <a:pt x="84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79" name="Freeform 3647"/>
                <p:cNvSpPr>
                  <a:spLocks/>
                </p:cNvSpPr>
                <p:nvPr/>
              </p:nvSpPr>
              <p:spPr bwMode="auto">
                <a:xfrm>
                  <a:off x="3142" y="2798"/>
                  <a:ext cx="84" cy="30"/>
                </a:xfrm>
                <a:custGeom>
                  <a:avLst/>
                  <a:gdLst/>
                  <a:ahLst/>
                  <a:cxnLst>
                    <a:cxn ang="0">
                      <a:pos x="84" y="24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8" y="30"/>
                    </a:cxn>
                    <a:cxn ang="0">
                      <a:pos x="84" y="24"/>
                    </a:cxn>
                  </a:cxnLst>
                  <a:rect l="0" t="0" r="r" b="b"/>
                  <a:pathLst>
                    <a:path w="84" h="30">
                      <a:moveTo>
                        <a:pt x="84" y="24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8" y="30"/>
                      </a:lnTo>
                      <a:lnTo>
                        <a:pt x="84" y="24"/>
                      </a:lnTo>
                      <a:close/>
                    </a:path>
                  </a:pathLst>
                </a:custGeom>
                <a:solidFill>
                  <a:srgbClr val="00885B"/>
                </a:solidFill>
                <a:ln w="0">
                  <a:solidFill>
                    <a:srgbClr val="00885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80" name="Freeform 3648"/>
                <p:cNvSpPr>
                  <a:spLocks/>
                </p:cNvSpPr>
                <p:nvPr/>
              </p:nvSpPr>
              <p:spPr bwMode="auto">
                <a:xfrm>
                  <a:off x="3142" y="2798"/>
                  <a:ext cx="84" cy="30"/>
                </a:xfrm>
                <a:custGeom>
                  <a:avLst/>
                  <a:gdLst/>
                  <a:ahLst/>
                  <a:cxnLst>
                    <a:cxn ang="0">
                      <a:pos x="84" y="24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68" y="30"/>
                    </a:cxn>
                    <a:cxn ang="0">
                      <a:pos x="84" y="24"/>
                    </a:cxn>
                  </a:cxnLst>
                  <a:rect l="0" t="0" r="r" b="b"/>
                  <a:pathLst>
                    <a:path w="84" h="30">
                      <a:moveTo>
                        <a:pt x="84" y="24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68" y="30"/>
                      </a:lnTo>
                      <a:lnTo>
                        <a:pt x="84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81" name="Freeform 3649"/>
                <p:cNvSpPr>
                  <a:spLocks/>
                </p:cNvSpPr>
                <p:nvPr/>
              </p:nvSpPr>
              <p:spPr bwMode="auto">
                <a:xfrm>
                  <a:off x="3124" y="2804"/>
                  <a:ext cx="86" cy="30"/>
                </a:xfrm>
                <a:custGeom>
                  <a:avLst/>
                  <a:gdLst/>
                  <a:ahLst/>
                  <a:cxnLst>
                    <a:cxn ang="0">
                      <a:pos x="86" y="24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8" y="30"/>
                    </a:cxn>
                    <a:cxn ang="0">
                      <a:pos x="86" y="24"/>
                    </a:cxn>
                  </a:cxnLst>
                  <a:rect l="0" t="0" r="r" b="b"/>
                  <a:pathLst>
                    <a:path w="86" h="30">
                      <a:moveTo>
                        <a:pt x="86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8" y="30"/>
                      </a:lnTo>
                      <a:lnTo>
                        <a:pt x="86" y="24"/>
                      </a:lnTo>
                      <a:close/>
                    </a:path>
                  </a:pathLst>
                </a:custGeom>
                <a:solidFill>
                  <a:srgbClr val="008858"/>
                </a:solidFill>
                <a:ln w="0">
                  <a:solidFill>
                    <a:srgbClr val="00885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82" name="Freeform 3650"/>
                <p:cNvSpPr>
                  <a:spLocks/>
                </p:cNvSpPr>
                <p:nvPr/>
              </p:nvSpPr>
              <p:spPr bwMode="auto">
                <a:xfrm>
                  <a:off x="3124" y="2804"/>
                  <a:ext cx="86" cy="30"/>
                </a:xfrm>
                <a:custGeom>
                  <a:avLst/>
                  <a:gdLst/>
                  <a:ahLst/>
                  <a:cxnLst>
                    <a:cxn ang="0">
                      <a:pos x="86" y="24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8" y="30"/>
                    </a:cxn>
                    <a:cxn ang="0">
                      <a:pos x="86" y="24"/>
                    </a:cxn>
                  </a:cxnLst>
                  <a:rect l="0" t="0" r="r" b="b"/>
                  <a:pathLst>
                    <a:path w="86" h="30">
                      <a:moveTo>
                        <a:pt x="86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8" y="30"/>
                      </a:lnTo>
                      <a:lnTo>
                        <a:pt x="8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83" name="Freeform 3651"/>
                <p:cNvSpPr>
                  <a:spLocks/>
                </p:cNvSpPr>
                <p:nvPr/>
              </p:nvSpPr>
              <p:spPr bwMode="auto">
                <a:xfrm>
                  <a:off x="3108" y="2810"/>
                  <a:ext cx="84" cy="32"/>
                </a:xfrm>
                <a:custGeom>
                  <a:avLst/>
                  <a:gdLst/>
                  <a:ahLst/>
                  <a:cxnLst>
                    <a:cxn ang="0">
                      <a:pos x="84" y="2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8" y="32"/>
                    </a:cxn>
                    <a:cxn ang="0">
                      <a:pos x="84" y="24"/>
                    </a:cxn>
                  </a:cxnLst>
                  <a:rect l="0" t="0" r="r" b="b"/>
                  <a:pathLst>
                    <a:path w="84" h="32">
                      <a:moveTo>
                        <a:pt x="84" y="2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8" y="32"/>
                      </a:lnTo>
                      <a:lnTo>
                        <a:pt x="84" y="24"/>
                      </a:lnTo>
                      <a:close/>
                    </a:path>
                  </a:pathLst>
                </a:custGeom>
                <a:solidFill>
                  <a:srgbClr val="008955"/>
                </a:solidFill>
                <a:ln w="0">
                  <a:solidFill>
                    <a:srgbClr val="00895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84" name="Freeform 3652"/>
                <p:cNvSpPr>
                  <a:spLocks/>
                </p:cNvSpPr>
                <p:nvPr/>
              </p:nvSpPr>
              <p:spPr bwMode="auto">
                <a:xfrm>
                  <a:off x="3108" y="2810"/>
                  <a:ext cx="84" cy="32"/>
                </a:xfrm>
                <a:custGeom>
                  <a:avLst/>
                  <a:gdLst/>
                  <a:ahLst/>
                  <a:cxnLst>
                    <a:cxn ang="0">
                      <a:pos x="84" y="2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68" y="32"/>
                    </a:cxn>
                    <a:cxn ang="0">
                      <a:pos x="84" y="24"/>
                    </a:cxn>
                  </a:cxnLst>
                  <a:rect l="0" t="0" r="r" b="b"/>
                  <a:pathLst>
                    <a:path w="84" h="32">
                      <a:moveTo>
                        <a:pt x="84" y="2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68" y="32"/>
                      </a:lnTo>
                      <a:lnTo>
                        <a:pt x="84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85" name="Freeform 3653"/>
                <p:cNvSpPr>
                  <a:spLocks/>
                </p:cNvSpPr>
                <p:nvPr/>
              </p:nvSpPr>
              <p:spPr bwMode="auto">
                <a:xfrm>
                  <a:off x="3090" y="2818"/>
                  <a:ext cx="86" cy="30"/>
                </a:xfrm>
                <a:custGeom>
                  <a:avLst/>
                  <a:gdLst/>
                  <a:ahLst/>
                  <a:cxnLst>
                    <a:cxn ang="0">
                      <a:pos x="86" y="24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8" y="30"/>
                    </a:cxn>
                    <a:cxn ang="0">
                      <a:pos x="86" y="24"/>
                    </a:cxn>
                  </a:cxnLst>
                  <a:rect l="0" t="0" r="r" b="b"/>
                  <a:pathLst>
                    <a:path w="86" h="30">
                      <a:moveTo>
                        <a:pt x="86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8" y="30"/>
                      </a:lnTo>
                      <a:lnTo>
                        <a:pt x="86" y="24"/>
                      </a:lnTo>
                      <a:close/>
                    </a:path>
                  </a:pathLst>
                </a:custGeom>
                <a:solidFill>
                  <a:srgbClr val="008951"/>
                </a:solidFill>
                <a:ln w="0">
                  <a:solidFill>
                    <a:srgbClr val="00895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86" name="Freeform 3654"/>
                <p:cNvSpPr>
                  <a:spLocks/>
                </p:cNvSpPr>
                <p:nvPr/>
              </p:nvSpPr>
              <p:spPr bwMode="auto">
                <a:xfrm>
                  <a:off x="3090" y="2818"/>
                  <a:ext cx="86" cy="30"/>
                </a:xfrm>
                <a:custGeom>
                  <a:avLst/>
                  <a:gdLst/>
                  <a:ahLst/>
                  <a:cxnLst>
                    <a:cxn ang="0">
                      <a:pos x="86" y="24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8" y="30"/>
                    </a:cxn>
                    <a:cxn ang="0">
                      <a:pos x="86" y="24"/>
                    </a:cxn>
                  </a:cxnLst>
                  <a:rect l="0" t="0" r="r" b="b"/>
                  <a:pathLst>
                    <a:path w="86" h="30">
                      <a:moveTo>
                        <a:pt x="86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8" y="30"/>
                      </a:lnTo>
                      <a:lnTo>
                        <a:pt x="8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87" name="Freeform 3655"/>
                <p:cNvSpPr>
                  <a:spLocks/>
                </p:cNvSpPr>
                <p:nvPr/>
              </p:nvSpPr>
              <p:spPr bwMode="auto">
                <a:xfrm>
                  <a:off x="3074" y="2824"/>
                  <a:ext cx="84" cy="28"/>
                </a:xfrm>
                <a:custGeom>
                  <a:avLst/>
                  <a:gdLst/>
                  <a:ahLst/>
                  <a:cxnLst>
                    <a:cxn ang="0">
                      <a:pos x="84" y="24"/>
                    </a:cxn>
                    <a:cxn ang="0">
                      <a:pos x="16" y="0"/>
                    </a:cxn>
                    <a:cxn ang="0">
                      <a:pos x="0" y="4"/>
                    </a:cxn>
                    <a:cxn ang="0">
                      <a:pos x="68" y="28"/>
                    </a:cxn>
                    <a:cxn ang="0">
                      <a:pos x="84" y="24"/>
                    </a:cxn>
                  </a:cxnLst>
                  <a:rect l="0" t="0" r="r" b="b"/>
                  <a:pathLst>
                    <a:path w="84" h="28">
                      <a:moveTo>
                        <a:pt x="84" y="24"/>
                      </a:moveTo>
                      <a:lnTo>
                        <a:pt x="16" y="0"/>
                      </a:lnTo>
                      <a:lnTo>
                        <a:pt x="0" y="4"/>
                      </a:lnTo>
                      <a:lnTo>
                        <a:pt x="68" y="28"/>
                      </a:lnTo>
                      <a:lnTo>
                        <a:pt x="84" y="24"/>
                      </a:lnTo>
                      <a:close/>
                    </a:path>
                  </a:pathLst>
                </a:custGeom>
                <a:solidFill>
                  <a:srgbClr val="00894D"/>
                </a:solidFill>
                <a:ln w="0">
                  <a:solidFill>
                    <a:srgbClr val="00894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88" name="Freeform 3656"/>
                <p:cNvSpPr>
                  <a:spLocks/>
                </p:cNvSpPr>
                <p:nvPr/>
              </p:nvSpPr>
              <p:spPr bwMode="auto">
                <a:xfrm>
                  <a:off x="3074" y="2824"/>
                  <a:ext cx="84" cy="28"/>
                </a:xfrm>
                <a:custGeom>
                  <a:avLst/>
                  <a:gdLst/>
                  <a:ahLst/>
                  <a:cxnLst>
                    <a:cxn ang="0">
                      <a:pos x="84" y="24"/>
                    </a:cxn>
                    <a:cxn ang="0">
                      <a:pos x="16" y="0"/>
                    </a:cxn>
                    <a:cxn ang="0">
                      <a:pos x="0" y="4"/>
                    </a:cxn>
                    <a:cxn ang="0">
                      <a:pos x="68" y="28"/>
                    </a:cxn>
                    <a:cxn ang="0">
                      <a:pos x="84" y="24"/>
                    </a:cxn>
                  </a:cxnLst>
                  <a:rect l="0" t="0" r="r" b="b"/>
                  <a:pathLst>
                    <a:path w="84" h="28">
                      <a:moveTo>
                        <a:pt x="84" y="24"/>
                      </a:moveTo>
                      <a:lnTo>
                        <a:pt x="16" y="0"/>
                      </a:lnTo>
                      <a:lnTo>
                        <a:pt x="0" y="4"/>
                      </a:lnTo>
                      <a:lnTo>
                        <a:pt x="68" y="28"/>
                      </a:lnTo>
                      <a:lnTo>
                        <a:pt x="84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89" name="Freeform 3657"/>
                <p:cNvSpPr>
                  <a:spLocks/>
                </p:cNvSpPr>
                <p:nvPr/>
              </p:nvSpPr>
              <p:spPr bwMode="auto">
                <a:xfrm>
                  <a:off x="3056" y="2828"/>
                  <a:ext cx="86" cy="30"/>
                </a:xfrm>
                <a:custGeom>
                  <a:avLst/>
                  <a:gdLst/>
                  <a:ahLst/>
                  <a:cxnLst>
                    <a:cxn ang="0">
                      <a:pos x="86" y="24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8" y="30"/>
                    </a:cxn>
                    <a:cxn ang="0">
                      <a:pos x="86" y="24"/>
                    </a:cxn>
                  </a:cxnLst>
                  <a:rect l="0" t="0" r="r" b="b"/>
                  <a:pathLst>
                    <a:path w="86" h="30">
                      <a:moveTo>
                        <a:pt x="86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8" y="30"/>
                      </a:lnTo>
                      <a:lnTo>
                        <a:pt x="86" y="24"/>
                      </a:lnTo>
                      <a:close/>
                    </a:path>
                  </a:pathLst>
                </a:custGeom>
                <a:solidFill>
                  <a:srgbClr val="008949"/>
                </a:solidFill>
                <a:ln w="0">
                  <a:solidFill>
                    <a:srgbClr val="00894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90" name="Freeform 3658"/>
                <p:cNvSpPr>
                  <a:spLocks/>
                </p:cNvSpPr>
                <p:nvPr/>
              </p:nvSpPr>
              <p:spPr bwMode="auto">
                <a:xfrm>
                  <a:off x="3056" y="2828"/>
                  <a:ext cx="86" cy="30"/>
                </a:xfrm>
                <a:custGeom>
                  <a:avLst/>
                  <a:gdLst/>
                  <a:ahLst/>
                  <a:cxnLst>
                    <a:cxn ang="0">
                      <a:pos x="86" y="24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8" y="30"/>
                    </a:cxn>
                    <a:cxn ang="0">
                      <a:pos x="86" y="24"/>
                    </a:cxn>
                  </a:cxnLst>
                  <a:rect l="0" t="0" r="r" b="b"/>
                  <a:pathLst>
                    <a:path w="86" h="30">
                      <a:moveTo>
                        <a:pt x="86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8" y="30"/>
                      </a:lnTo>
                      <a:lnTo>
                        <a:pt x="8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91" name="Freeform 3659"/>
                <p:cNvSpPr>
                  <a:spLocks/>
                </p:cNvSpPr>
                <p:nvPr/>
              </p:nvSpPr>
              <p:spPr bwMode="auto">
                <a:xfrm>
                  <a:off x="3038" y="2834"/>
                  <a:ext cx="86" cy="30"/>
                </a:xfrm>
                <a:custGeom>
                  <a:avLst/>
                  <a:gdLst/>
                  <a:ahLst/>
                  <a:cxnLst>
                    <a:cxn ang="0">
                      <a:pos x="86" y="24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8" y="30"/>
                    </a:cxn>
                    <a:cxn ang="0">
                      <a:pos x="86" y="24"/>
                    </a:cxn>
                  </a:cxnLst>
                  <a:rect l="0" t="0" r="r" b="b"/>
                  <a:pathLst>
                    <a:path w="86" h="30">
                      <a:moveTo>
                        <a:pt x="86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8" y="30"/>
                      </a:lnTo>
                      <a:lnTo>
                        <a:pt x="86" y="24"/>
                      </a:lnTo>
                      <a:close/>
                    </a:path>
                  </a:pathLst>
                </a:custGeom>
                <a:solidFill>
                  <a:srgbClr val="008946"/>
                </a:solidFill>
                <a:ln w="0">
                  <a:solidFill>
                    <a:srgbClr val="0089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92" name="Freeform 3660"/>
                <p:cNvSpPr>
                  <a:spLocks/>
                </p:cNvSpPr>
                <p:nvPr/>
              </p:nvSpPr>
              <p:spPr bwMode="auto">
                <a:xfrm>
                  <a:off x="3038" y="2834"/>
                  <a:ext cx="86" cy="30"/>
                </a:xfrm>
                <a:custGeom>
                  <a:avLst/>
                  <a:gdLst/>
                  <a:ahLst/>
                  <a:cxnLst>
                    <a:cxn ang="0">
                      <a:pos x="86" y="24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8" y="30"/>
                    </a:cxn>
                    <a:cxn ang="0">
                      <a:pos x="86" y="24"/>
                    </a:cxn>
                  </a:cxnLst>
                  <a:rect l="0" t="0" r="r" b="b"/>
                  <a:pathLst>
                    <a:path w="86" h="30">
                      <a:moveTo>
                        <a:pt x="86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8" y="30"/>
                      </a:lnTo>
                      <a:lnTo>
                        <a:pt x="8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93" name="Freeform 3661"/>
                <p:cNvSpPr>
                  <a:spLocks/>
                </p:cNvSpPr>
                <p:nvPr/>
              </p:nvSpPr>
              <p:spPr bwMode="auto">
                <a:xfrm>
                  <a:off x="3020" y="2840"/>
                  <a:ext cx="86" cy="28"/>
                </a:xfrm>
                <a:custGeom>
                  <a:avLst/>
                  <a:gdLst/>
                  <a:ahLst/>
                  <a:cxnLst>
                    <a:cxn ang="0">
                      <a:pos x="86" y="24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8" y="28"/>
                    </a:cxn>
                    <a:cxn ang="0">
                      <a:pos x="86" y="24"/>
                    </a:cxn>
                  </a:cxnLst>
                  <a:rect l="0" t="0" r="r" b="b"/>
                  <a:pathLst>
                    <a:path w="86" h="28">
                      <a:moveTo>
                        <a:pt x="86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8" y="28"/>
                      </a:lnTo>
                      <a:lnTo>
                        <a:pt x="86" y="24"/>
                      </a:lnTo>
                      <a:close/>
                    </a:path>
                  </a:pathLst>
                </a:custGeom>
                <a:solidFill>
                  <a:srgbClr val="008842"/>
                </a:solidFill>
                <a:ln w="0">
                  <a:solidFill>
                    <a:srgbClr val="00884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94" name="Freeform 3662"/>
                <p:cNvSpPr>
                  <a:spLocks/>
                </p:cNvSpPr>
                <p:nvPr/>
              </p:nvSpPr>
              <p:spPr bwMode="auto">
                <a:xfrm>
                  <a:off x="3020" y="2840"/>
                  <a:ext cx="86" cy="28"/>
                </a:xfrm>
                <a:custGeom>
                  <a:avLst/>
                  <a:gdLst/>
                  <a:ahLst/>
                  <a:cxnLst>
                    <a:cxn ang="0">
                      <a:pos x="86" y="24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8" y="28"/>
                    </a:cxn>
                    <a:cxn ang="0">
                      <a:pos x="86" y="24"/>
                    </a:cxn>
                  </a:cxnLst>
                  <a:rect l="0" t="0" r="r" b="b"/>
                  <a:pathLst>
                    <a:path w="86" h="28">
                      <a:moveTo>
                        <a:pt x="86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8" y="28"/>
                      </a:lnTo>
                      <a:lnTo>
                        <a:pt x="8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95" name="Freeform 3663"/>
                <p:cNvSpPr>
                  <a:spLocks/>
                </p:cNvSpPr>
                <p:nvPr/>
              </p:nvSpPr>
              <p:spPr bwMode="auto">
                <a:xfrm>
                  <a:off x="3002" y="2846"/>
                  <a:ext cx="86" cy="28"/>
                </a:xfrm>
                <a:custGeom>
                  <a:avLst/>
                  <a:gdLst/>
                  <a:ahLst/>
                  <a:cxnLst>
                    <a:cxn ang="0">
                      <a:pos x="86" y="22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68" y="28"/>
                    </a:cxn>
                    <a:cxn ang="0">
                      <a:pos x="86" y="22"/>
                    </a:cxn>
                  </a:cxnLst>
                  <a:rect l="0" t="0" r="r" b="b"/>
                  <a:pathLst>
                    <a:path w="86" h="28">
                      <a:moveTo>
                        <a:pt x="86" y="22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68" y="28"/>
                      </a:lnTo>
                      <a:lnTo>
                        <a:pt x="86" y="22"/>
                      </a:lnTo>
                      <a:close/>
                    </a:path>
                  </a:pathLst>
                </a:custGeom>
                <a:solidFill>
                  <a:srgbClr val="00873E"/>
                </a:solidFill>
                <a:ln w="0">
                  <a:solidFill>
                    <a:srgbClr val="00873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96" name="Freeform 3664"/>
                <p:cNvSpPr>
                  <a:spLocks/>
                </p:cNvSpPr>
                <p:nvPr/>
              </p:nvSpPr>
              <p:spPr bwMode="auto">
                <a:xfrm>
                  <a:off x="3002" y="2846"/>
                  <a:ext cx="86" cy="28"/>
                </a:xfrm>
                <a:custGeom>
                  <a:avLst/>
                  <a:gdLst/>
                  <a:ahLst/>
                  <a:cxnLst>
                    <a:cxn ang="0">
                      <a:pos x="86" y="22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68" y="28"/>
                    </a:cxn>
                    <a:cxn ang="0">
                      <a:pos x="86" y="22"/>
                    </a:cxn>
                  </a:cxnLst>
                  <a:rect l="0" t="0" r="r" b="b"/>
                  <a:pathLst>
                    <a:path w="86" h="28">
                      <a:moveTo>
                        <a:pt x="86" y="22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68" y="28"/>
                      </a:lnTo>
                      <a:lnTo>
                        <a:pt x="8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97" name="Freeform 3665"/>
                <p:cNvSpPr>
                  <a:spLocks/>
                </p:cNvSpPr>
                <p:nvPr/>
              </p:nvSpPr>
              <p:spPr bwMode="auto">
                <a:xfrm>
                  <a:off x="2982" y="2850"/>
                  <a:ext cx="88" cy="28"/>
                </a:xfrm>
                <a:custGeom>
                  <a:avLst/>
                  <a:gdLst/>
                  <a:ahLst/>
                  <a:cxnLst>
                    <a:cxn ang="0">
                      <a:pos x="88" y="24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70" y="28"/>
                    </a:cxn>
                    <a:cxn ang="0">
                      <a:pos x="88" y="24"/>
                    </a:cxn>
                  </a:cxnLst>
                  <a:rect l="0" t="0" r="r" b="b"/>
                  <a:pathLst>
                    <a:path w="88" h="28">
                      <a:moveTo>
                        <a:pt x="88" y="24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70" y="28"/>
                      </a:lnTo>
                      <a:lnTo>
                        <a:pt x="88" y="24"/>
                      </a:lnTo>
                      <a:close/>
                    </a:path>
                  </a:pathLst>
                </a:custGeom>
                <a:solidFill>
                  <a:srgbClr val="00863C"/>
                </a:solidFill>
                <a:ln w="0">
                  <a:solidFill>
                    <a:srgbClr val="00863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98" name="Freeform 3666"/>
                <p:cNvSpPr>
                  <a:spLocks/>
                </p:cNvSpPr>
                <p:nvPr/>
              </p:nvSpPr>
              <p:spPr bwMode="auto">
                <a:xfrm>
                  <a:off x="2982" y="2850"/>
                  <a:ext cx="88" cy="28"/>
                </a:xfrm>
                <a:custGeom>
                  <a:avLst/>
                  <a:gdLst/>
                  <a:ahLst/>
                  <a:cxnLst>
                    <a:cxn ang="0">
                      <a:pos x="88" y="24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70" y="28"/>
                    </a:cxn>
                    <a:cxn ang="0">
                      <a:pos x="88" y="24"/>
                    </a:cxn>
                  </a:cxnLst>
                  <a:rect l="0" t="0" r="r" b="b"/>
                  <a:pathLst>
                    <a:path w="88" h="28">
                      <a:moveTo>
                        <a:pt x="88" y="24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70" y="28"/>
                      </a:lnTo>
                      <a:lnTo>
                        <a:pt x="88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099" name="Freeform 3667"/>
                <p:cNvSpPr>
                  <a:spLocks/>
                </p:cNvSpPr>
                <p:nvPr/>
              </p:nvSpPr>
              <p:spPr bwMode="auto">
                <a:xfrm>
                  <a:off x="2964" y="2856"/>
                  <a:ext cx="88" cy="26"/>
                </a:xfrm>
                <a:custGeom>
                  <a:avLst/>
                  <a:gdLst/>
                  <a:ahLst/>
                  <a:cxnLst>
                    <a:cxn ang="0">
                      <a:pos x="88" y="22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70" y="26"/>
                    </a:cxn>
                    <a:cxn ang="0">
                      <a:pos x="88" y="22"/>
                    </a:cxn>
                  </a:cxnLst>
                  <a:rect l="0" t="0" r="r" b="b"/>
                  <a:pathLst>
                    <a:path w="88" h="26">
                      <a:moveTo>
                        <a:pt x="88" y="22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70" y="26"/>
                      </a:lnTo>
                      <a:lnTo>
                        <a:pt x="88" y="22"/>
                      </a:lnTo>
                      <a:close/>
                    </a:path>
                  </a:pathLst>
                </a:custGeom>
                <a:solidFill>
                  <a:srgbClr val="00853A"/>
                </a:solidFill>
                <a:ln w="0">
                  <a:solidFill>
                    <a:srgbClr val="00853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00" name="Freeform 3668"/>
                <p:cNvSpPr>
                  <a:spLocks/>
                </p:cNvSpPr>
                <p:nvPr/>
              </p:nvSpPr>
              <p:spPr bwMode="auto">
                <a:xfrm>
                  <a:off x="2964" y="2856"/>
                  <a:ext cx="88" cy="26"/>
                </a:xfrm>
                <a:custGeom>
                  <a:avLst/>
                  <a:gdLst/>
                  <a:ahLst/>
                  <a:cxnLst>
                    <a:cxn ang="0">
                      <a:pos x="88" y="22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70" y="26"/>
                    </a:cxn>
                    <a:cxn ang="0">
                      <a:pos x="88" y="22"/>
                    </a:cxn>
                  </a:cxnLst>
                  <a:rect l="0" t="0" r="r" b="b"/>
                  <a:pathLst>
                    <a:path w="88" h="26">
                      <a:moveTo>
                        <a:pt x="88" y="22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70" y="26"/>
                      </a:lnTo>
                      <a:lnTo>
                        <a:pt x="8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01" name="Freeform 3669"/>
                <p:cNvSpPr>
                  <a:spLocks/>
                </p:cNvSpPr>
                <p:nvPr/>
              </p:nvSpPr>
              <p:spPr bwMode="auto">
                <a:xfrm>
                  <a:off x="2946" y="2860"/>
                  <a:ext cx="88" cy="28"/>
                </a:xfrm>
                <a:custGeom>
                  <a:avLst/>
                  <a:gdLst/>
                  <a:ahLst/>
                  <a:cxnLst>
                    <a:cxn ang="0">
                      <a:pos x="88" y="2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8" y="28"/>
                    </a:cxn>
                    <a:cxn ang="0">
                      <a:pos x="88" y="22"/>
                    </a:cxn>
                  </a:cxnLst>
                  <a:rect l="0" t="0" r="r" b="b"/>
                  <a:pathLst>
                    <a:path w="88" h="28">
                      <a:moveTo>
                        <a:pt x="88" y="2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8" y="28"/>
                      </a:lnTo>
                      <a:lnTo>
                        <a:pt x="88" y="22"/>
                      </a:lnTo>
                      <a:close/>
                    </a:path>
                  </a:pathLst>
                </a:custGeom>
                <a:solidFill>
                  <a:srgbClr val="008438"/>
                </a:solidFill>
                <a:ln w="0">
                  <a:solidFill>
                    <a:srgbClr val="00843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02" name="Freeform 3670"/>
                <p:cNvSpPr>
                  <a:spLocks/>
                </p:cNvSpPr>
                <p:nvPr/>
              </p:nvSpPr>
              <p:spPr bwMode="auto">
                <a:xfrm>
                  <a:off x="2946" y="2860"/>
                  <a:ext cx="88" cy="28"/>
                </a:xfrm>
                <a:custGeom>
                  <a:avLst/>
                  <a:gdLst/>
                  <a:ahLst/>
                  <a:cxnLst>
                    <a:cxn ang="0">
                      <a:pos x="88" y="2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8" y="28"/>
                    </a:cxn>
                    <a:cxn ang="0">
                      <a:pos x="88" y="22"/>
                    </a:cxn>
                  </a:cxnLst>
                  <a:rect l="0" t="0" r="r" b="b"/>
                  <a:pathLst>
                    <a:path w="88" h="28">
                      <a:moveTo>
                        <a:pt x="88" y="2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8" y="28"/>
                      </a:lnTo>
                      <a:lnTo>
                        <a:pt x="8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03" name="Freeform 3671"/>
                <p:cNvSpPr>
                  <a:spLocks/>
                </p:cNvSpPr>
                <p:nvPr/>
              </p:nvSpPr>
              <p:spPr bwMode="auto">
                <a:xfrm>
                  <a:off x="2926" y="2866"/>
                  <a:ext cx="88" cy="26"/>
                </a:xfrm>
                <a:custGeom>
                  <a:avLst/>
                  <a:gdLst/>
                  <a:ahLst/>
                  <a:cxnLst>
                    <a:cxn ang="0">
                      <a:pos x="88" y="22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70" y="26"/>
                    </a:cxn>
                    <a:cxn ang="0">
                      <a:pos x="88" y="22"/>
                    </a:cxn>
                  </a:cxnLst>
                  <a:rect l="0" t="0" r="r" b="b"/>
                  <a:pathLst>
                    <a:path w="88" h="26">
                      <a:moveTo>
                        <a:pt x="88" y="22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70" y="26"/>
                      </a:lnTo>
                      <a:lnTo>
                        <a:pt x="88" y="22"/>
                      </a:lnTo>
                      <a:close/>
                    </a:path>
                  </a:pathLst>
                </a:custGeom>
                <a:solidFill>
                  <a:srgbClr val="008238"/>
                </a:solidFill>
                <a:ln w="0">
                  <a:solidFill>
                    <a:srgbClr val="00823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04" name="Freeform 3672"/>
                <p:cNvSpPr>
                  <a:spLocks/>
                </p:cNvSpPr>
                <p:nvPr/>
              </p:nvSpPr>
              <p:spPr bwMode="auto">
                <a:xfrm>
                  <a:off x="2926" y="2866"/>
                  <a:ext cx="88" cy="26"/>
                </a:xfrm>
                <a:custGeom>
                  <a:avLst/>
                  <a:gdLst/>
                  <a:ahLst/>
                  <a:cxnLst>
                    <a:cxn ang="0">
                      <a:pos x="88" y="22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70" y="26"/>
                    </a:cxn>
                    <a:cxn ang="0">
                      <a:pos x="88" y="22"/>
                    </a:cxn>
                  </a:cxnLst>
                  <a:rect l="0" t="0" r="r" b="b"/>
                  <a:pathLst>
                    <a:path w="88" h="26">
                      <a:moveTo>
                        <a:pt x="88" y="22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70" y="26"/>
                      </a:lnTo>
                      <a:lnTo>
                        <a:pt x="8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05" name="Freeform 3673"/>
                <p:cNvSpPr>
                  <a:spLocks/>
                </p:cNvSpPr>
                <p:nvPr/>
              </p:nvSpPr>
              <p:spPr bwMode="auto">
                <a:xfrm>
                  <a:off x="2906" y="2872"/>
                  <a:ext cx="90" cy="26"/>
                </a:xfrm>
                <a:custGeom>
                  <a:avLst/>
                  <a:gdLst/>
                  <a:ahLst/>
                  <a:cxnLst>
                    <a:cxn ang="0">
                      <a:pos x="90" y="20"/>
                    </a:cxn>
                    <a:cxn ang="0">
                      <a:pos x="20" y="0"/>
                    </a:cxn>
                    <a:cxn ang="0">
                      <a:pos x="0" y="4"/>
                    </a:cxn>
                    <a:cxn ang="0">
                      <a:pos x="70" y="26"/>
                    </a:cxn>
                    <a:cxn ang="0">
                      <a:pos x="90" y="20"/>
                    </a:cxn>
                  </a:cxnLst>
                  <a:rect l="0" t="0" r="r" b="b"/>
                  <a:pathLst>
                    <a:path w="90" h="26">
                      <a:moveTo>
                        <a:pt x="90" y="20"/>
                      </a:moveTo>
                      <a:lnTo>
                        <a:pt x="20" y="0"/>
                      </a:lnTo>
                      <a:lnTo>
                        <a:pt x="0" y="4"/>
                      </a:lnTo>
                      <a:lnTo>
                        <a:pt x="70" y="26"/>
                      </a:lnTo>
                      <a:lnTo>
                        <a:pt x="90" y="20"/>
                      </a:lnTo>
                      <a:close/>
                    </a:path>
                  </a:pathLst>
                </a:custGeom>
                <a:solidFill>
                  <a:srgbClr val="008039"/>
                </a:solidFill>
                <a:ln w="0">
                  <a:solidFill>
                    <a:srgbClr val="00803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06" name="Freeform 3674"/>
                <p:cNvSpPr>
                  <a:spLocks/>
                </p:cNvSpPr>
                <p:nvPr/>
              </p:nvSpPr>
              <p:spPr bwMode="auto">
                <a:xfrm>
                  <a:off x="2906" y="2872"/>
                  <a:ext cx="90" cy="26"/>
                </a:xfrm>
                <a:custGeom>
                  <a:avLst/>
                  <a:gdLst/>
                  <a:ahLst/>
                  <a:cxnLst>
                    <a:cxn ang="0">
                      <a:pos x="90" y="20"/>
                    </a:cxn>
                    <a:cxn ang="0">
                      <a:pos x="20" y="0"/>
                    </a:cxn>
                    <a:cxn ang="0">
                      <a:pos x="0" y="4"/>
                    </a:cxn>
                    <a:cxn ang="0">
                      <a:pos x="70" y="26"/>
                    </a:cxn>
                    <a:cxn ang="0">
                      <a:pos x="90" y="20"/>
                    </a:cxn>
                  </a:cxnLst>
                  <a:rect l="0" t="0" r="r" b="b"/>
                  <a:pathLst>
                    <a:path w="90" h="26">
                      <a:moveTo>
                        <a:pt x="90" y="20"/>
                      </a:moveTo>
                      <a:lnTo>
                        <a:pt x="20" y="0"/>
                      </a:lnTo>
                      <a:lnTo>
                        <a:pt x="0" y="4"/>
                      </a:lnTo>
                      <a:lnTo>
                        <a:pt x="70" y="26"/>
                      </a:lnTo>
                      <a:lnTo>
                        <a:pt x="90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07" name="Freeform 3675"/>
                <p:cNvSpPr>
                  <a:spLocks/>
                </p:cNvSpPr>
                <p:nvPr/>
              </p:nvSpPr>
              <p:spPr bwMode="auto">
                <a:xfrm>
                  <a:off x="2888" y="2876"/>
                  <a:ext cx="88" cy="26"/>
                </a:xfrm>
                <a:custGeom>
                  <a:avLst/>
                  <a:gdLst/>
                  <a:ahLst/>
                  <a:cxnLst>
                    <a:cxn ang="0">
                      <a:pos x="88" y="2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8" y="26"/>
                    </a:cxn>
                    <a:cxn ang="0">
                      <a:pos x="88" y="22"/>
                    </a:cxn>
                  </a:cxnLst>
                  <a:rect l="0" t="0" r="r" b="b"/>
                  <a:pathLst>
                    <a:path w="88" h="26">
                      <a:moveTo>
                        <a:pt x="88" y="2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8" y="26"/>
                      </a:lnTo>
                      <a:lnTo>
                        <a:pt x="88" y="22"/>
                      </a:lnTo>
                      <a:close/>
                    </a:path>
                  </a:pathLst>
                </a:custGeom>
                <a:solidFill>
                  <a:srgbClr val="007E3B"/>
                </a:solidFill>
                <a:ln w="0">
                  <a:solidFill>
                    <a:srgbClr val="007E3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08" name="Freeform 3676"/>
                <p:cNvSpPr>
                  <a:spLocks/>
                </p:cNvSpPr>
                <p:nvPr/>
              </p:nvSpPr>
              <p:spPr bwMode="auto">
                <a:xfrm>
                  <a:off x="2888" y="2876"/>
                  <a:ext cx="88" cy="26"/>
                </a:xfrm>
                <a:custGeom>
                  <a:avLst/>
                  <a:gdLst/>
                  <a:ahLst/>
                  <a:cxnLst>
                    <a:cxn ang="0">
                      <a:pos x="88" y="22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68" y="26"/>
                    </a:cxn>
                    <a:cxn ang="0">
                      <a:pos x="88" y="22"/>
                    </a:cxn>
                  </a:cxnLst>
                  <a:rect l="0" t="0" r="r" b="b"/>
                  <a:pathLst>
                    <a:path w="88" h="26">
                      <a:moveTo>
                        <a:pt x="88" y="22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68" y="26"/>
                      </a:lnTo>
                      <a:lnTo>
                        <a:pt x="88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09" name="Freeform 3677"/>
                <p:cNvSpPr>
                  <a:spLocks/>
                </p:cNvSpPr>
                <p:nvPr/>
              </p:nvSpPr>
              <p:spPr bwMode="auto">
                <a:xfrm>
                  <a:off x="2868" y="2882"/>
                  <a:ext cx="88" cy="26"/>
                </a:xfrm>
                <a:custGeom>
                  <a:avLst/>
                  <a:gdLst/>
                  <a:ahLst/>
                  <a:cxnLst>
                    <a:cxn ang="0">
                      <a:pos x="88" y="20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8" y="26"/>
                    </a:cxn>
                    <a:cxn ang="0">
                      <a:pos x="88" y="20"/>
                    </a:cxn>
                  </a:cxnLst>
                  <a:rect l="0" t="0" r="r" b="b"/>
                  <a:pathLst>
                    <a:path w="88" h="26">
                      <a:moveTo>
                        <a:pt x="88" y="20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8" y="26"/>
                      </a:lnTo>
                      <a:lnTo>
                        <a:pt x="88" y="20"/>
                      </a:lnTo>
                      <a:close/>
                    </a:path>
                  </a:pathLst>
                </a:custGeom>
                <a:solidFill>
                  <a:srgbClr val="007C3F"/>
                </a:solidFill>
                <a:ln w="0">
                  <a:solidFill>
                    <a:srgbClr val="007C3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10" name="Freeform 3678"/>
                <p:cNvSpPr>
                  <a:spLocks/>
                </p:cNvSpPr>
                <p:nvPr/>
              </p:nvSpPr>
              <p:spPr bwMode="auto">
                <a:xfrm>
                  <a:off x="2868" y="2882"/>
                  <a:ext cx="88" cy="26"/>
                </a:xfrm>
                <a:custGeom>
                  <a:avLst/>
                  <a:gdLst/>
                  <a:ahLst/>
                  <a:cxnLst>
                    <a:cxn ang="0">
                      <a:pos x="88" y="20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8" y="26"/>
                    </a:cxn>
                    <a:cxn ang="0">
                      <a:pos x="88" y="20"/>
                    </a:cxn>
                  </a:cxnLst>
                  <a:rect l="0" t="0" r="r" b="b"/>
                  <a:pathLst>
                    <a:path w="88" h="26">
                      <a:moveTo>
                        <a:pt x="88" y="20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8" y="26"/>
                      </a:lnTo>
                      <a:lnTo>
                        <a:pt x="88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11" name="Freeform 3679"/>
                <p:cNvSpPr>
                  <a:spLocks/>
                </p:cNvSpPr>
                <p:nvPr/>
              </p:nvSpPr>
              <p:spPr bwMode="auto">
                <a:xfrm>
                  <a:off x="2848" y="2888"/>
                  <a:ext cx="88" cy="26"/>
                </a:xfrm>
                <a:custGeom>
                  <a:avLst/>
                  <a:gdLst/>
                  <a:ahLst/>
                  <a:cxnLst>
                    <a:cxn ang="0">
                      <a:pos x="88" y="20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8" y="26"/>
                    </a:cxn>
                    <a:cxn ang="0">
                      <a:pos x="88" y="20"/>
                    </a:cxn>
                  </a:cxnLst>
                  <a:rect l="0" t="0" r="r" b="b"/>
                  <a:pathLst>
                    <a:path w="88" h="26">
                      <a:moveTo>
                        <a:pt x="88" y="20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8" y="26"/>
                      </a:lnTo>
                      <a:lnTo>
                        <a:pt x="88" y="20"/>
                      </a:lnTo>
                      <a:close/>
                    </a:path>
                  </a:pathLst>
                </a:custGeom>
                <a:solidFill>
                  <a:srgbClr val="007A44"/>
                </a:solidFill>
                <a:ln w="0">
                  <a:solidFill>
                    <a:srgbClr val="007A4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12" name="Freeform 3680"/>
                <p:cNvSpPr>
                  <a:spLocks/>
                </p:cNvSpPr>
                <p:nvPr/>
              </p:nvSpPr>
              <p:spPr bwMode="auto">
                <a:xfrm>
                  <a:off x="2848" y="2888"/>
                  <a:ext cx="88" cy="26"/>
                </a:xfrm>
                <a:custGeom>
                  <a:avLst/>
                  <a:gdLst/>
                  <a:ahLst/>
                  <a:cxnLst>
                    <a:cxn ang="0">
                      <a:pos x="88" y="20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68" y="26"/>
                    </a:cxn>
                    <a:cxn ang="0">
                      <a:pos x="88" y="20"/>
                    </a:cxn>
                  </a:cxnLst>
                  <a:rect l="0" t="0" r="r" b="b"/>
                  <a:pathLst>
                    <a:path w="88" h="26">
                      <a:moveTo>
                        <a:pt x="88" y="20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68" y="26"/>
                      </a:lnTo>
                      <a:lnTo>
                        <a:pt x="88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13" name="Freeform 3681"/>
                <p:cNvSpPr>
                  <a:spLocks/>
                </p:cNvSpPr>
                <p:nvPr/>
              </p:nvSpPr>
              <p:spPr bwMode="auto">
                <a:xfrm>
                  <a:off x="2828" y="2894"/>
                  <a:ext cx="88" cy="26"/>
                </a:xfrm>
                <a:custGeom>
                  <a:avLst/>
                  <a:gdLst/>
                  <a:ahLst/>
                  <a:cxnLst>
                    <a:cxn ang="0">
                      <a:pos x="88" y="20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68" y="26"/>
                    </a:cxn>
                    <a:cxn ang="0">
                      <a:pos x="88" y="20"/>
                    </a:cxn>
                  </a:cxnLst>
                  <a:rect l="0" t="0" r="r" b="b"/>
                  <a:pathLst>
                    <a:path w="88" h="26">
                      <a:moveTo>
                        <a:pt x="88" y="20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68" y="26"/>
                      </a:lnTo>
                      <a:lnTo>
                        <a:pt x="88" y="20"/>
                      </a:lnTo>
                      <a:close/>
                    </a:path>
                  </a:pathLst>
                </a:custGeom>
                <a:solidFill>
                  <a:srgbClr val="00774A"/>
                </a:solidFill>
                <a:ln w="0">
                  <a:solidFill>
                    <a:srgbClr val="00774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14" name="Freeform 3682"/>
                <p:cNvSpPr>
                  <a:spLocks/>
                </p:cNvSpPr>
                <p:nvPr/>
              </p:nvSpPr>
              <p:spPr bwMode="auto">
                <a:xfrm>
                  <a:off x="2828" y="2894"/>
                  <a:ext cx="88" cy="26"/>
                </a:xfrm>
                <a:custGeom>
                  <a:avLst/>
                  <a:gdLst/>
                  <a:ahLst/>
                  <a:cxnLst>
                    <a:cxn ang="0">
                      <a:pos x="88" y="20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68" y="26"/>
                    </a:cxn>
                    <a:cxn ang="0">
                      <a:pos x="88" y="20"/>
                    </a:cxn>
                  </a:cxnLst>
                  <a:rect l="0" t="0" r="r" b="b"/>
                  <a:pathLst>
                    <a:path w="88" h="26">
                      <a:moveTo>
                        <a:pt x="88" y="20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68" y="26"/>
                      </a:lnTo>
                      <a:lnTo>
                        <a:pt x="88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15" name="Freeform 3683"/>
                <p:cNvSpPr>
                  <a:spLocks/>
                </p:cNvSpPr>
                <p:nvPr/>
              </p:nvSpPr>
              <p:spPr bwMode="auto">
                <a:xfrm>
                  <a:off x="2806" y="2902"/>
                  <a:ext cx="90" cy="26"/>
                </a:xfrm>
                <a:custGeom>
                  <a:avLst/>
                  <a:gdLst/>
                  <a:ahLst/>
                  <a:cxnLst>
                    <a:cxn ang="0">
                      <a:pos x="90" y="1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70" y="26"/>
                    </a:cxn>
                    <a:cxn ang="0">
                      <a:pos x="90" y="18"/>
                    </a:cxn>
                  </a:cxnLst>
                  <a:rect l="0" t="0" r="r" b="b"/>
                  <a:pathLst>
                    <a:path w="90" h="26">
                      <a:moveTo>
                        <a:pt x="90" y="1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70" y="26"/>
                      </a:lnTo>
                      <a:lnTo>
                        <a:pt x="90" y="18"/>
                      </a:lnTo>
                      <a:close/>
                    </a:path>
                  </a:pathLst>
                </a:custGeom>
                <a:solidFill>
                  <a:srgbClr val="007552"/>
                </a:solidFill>
                <a:ln w="0">
                  <a:solidFill>
                    <a:srgbClr val="00755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16" name="Freeform 3684"/>
                <p:cNvSpPr>
                  <a:spLocks/>
                </p:cNvSpPr>
                <p:nvPr/>
              </p:nvSpPr>
              <p:spPr bwMode="auto">
                <a:xfrm>
                  <a:off x="2806" y="2902"/>
                  <a:ext cx="90" cy="26"/>
                </a:xfrm>
                <a:custGeom>
                  <a:avLst/>
                  <a:gdLst/>
                  <a:ahLst/>
                  <a:cxnLst>
                    <a:cxn ang="0">
                      <a:pos x="90" y="1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70" y="26"/>
                    </a:cxn>
                    <a:cxn ang="0">
                      <a:pos x="90" y="18"/>
                    </a:cxn>
                  </a:cxnLst>
                  <a:rect l="0" t="0" r="r" b="b"/>
                  <a:pathLst>
                    <a:path w="90" h="26">
                      <a:moveTo>
                        <a:pt x="90" y="1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70" y="26"/>
                      </a:lnTo>
                      <a:lnTo>
                        <a:pt x="90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17" name="Freeform 3685"/>
                <p:cNvSpPr>
                  <a:spLocks/>
                </p:cNvSpPr>
                <p:nvPr/>
              </p:nvSpPr>
              <p:spPr bwMode="auto">
                <a:xfrm>
                  <a:off x="2786" y="2910"/>
                  <a:ext cx="90" cy="28"/>
                </a:xfrm>
                <a:custGeom>
                  <a:avLst/>
                  <a:gdLst/>
                  <a:ahLst/>
                  <a:cxnLst>
                    <a:cxn ang="0">
                      <a:pos x="90" y="18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70" y="28"/>
                    </a:cxn>
                    <a:cxn ang="0">
                      <a:pos x="90" y="18"/>
                    </a:cxn>
                  </a:cxnLst>
                  <a:rect l="0" t="0" r="r" b="b"/>
                  <a:pathLst>
                    <a:path w="90" h="28">
                      <a:moveTo>
                        <a:pt x="90" y="18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70" y="28"/>
                      </a:lnTo>
                      <a:lnTo>
                        <a:pt x="90" y="18"/>
                      </a:lnTo>
                      <a:close/>
                    </a:path>
                  </a:pathLst>
                </a:custGeom>
                <a:solidFill>
                  <a:srgbClr val="00725B"/>
                </a:solidFill>
                <a:ln w="0">
                  <a:solidFill>
                    <a:srgbClr val="00725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18" name="Freeform 3686"/>
                <p:cNvSpPr>
                  <a:spLocks/>
                </p:cNvSpPr>
                <p:nvPr/>
              </p:nvSpPr>
              <p:spPr bwMode="auto">
                <a:xfrm>
                  <a:off x="2786" y="2910"/>
                  <a:ext cx="90" cy="28"/>
                </a:xfrm>
                <a:custGeom>
                  <a:avLst/>
                  <a:gdLst/>
                  <a:ahLst/>
                  <a:cxnLst>
                    <a:cxn ang="0">
                      <a:pos x="90" y="18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70" y="28"/>
                    </a:cxn>
                    <a:cxn ang="0">
                      <a:pos x="90" y="18"/>
                    </a:cxn>
                  </a:cxnLst>
                  <a:rect l="0" t="0" r="r" b="b"/>
                  <a:pathLst>
                    <a:path w="90" h="28">
                      <a:moveTo>
                        <a:pt x="90" y="18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70" y="28"/>
                      </a:lnTo>
                      <a:lnTo>
                        <a:pt x="90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19" name="Freeform 3687"/>
                <p:cNvSpPr>
                  <a:spLocks/>
                </p:cNvSpPr>
                <p:nvPr/>
              </p:nvSpPr>
              <p:spPr bwMode="auto">
                <a:xfrm>
                  <a:off x="2766" y="2918"/>
                  <a:ext cx="90" cy="28"/>
                </a:xfrm>
                <a:custGeom>
                  <a:avLst/>
                  <a:gdLst/>
                  <a:ahLst/>
                  <a:cxnLst>
                    <a:cxn ang="0">
                      <a:pos x="90" y="20"/>
                    </a:cxn>
                    <a:cxn ang="0">
                      <a:pos x="20" y="0"/>
                    </a:cxn>
                    <a:cxn ang="0">
                      <a:pos x="0" y="10"/>
                    </a:cxn>
                    <a:cxn ang="0">
                      <a:pos x="68" y="28"/>
                    </a:cxn>
                    <a:cxn ang="0">
                      <a:pos x="90" y="20"/>
                    </a:cxn>
                  </a:cxnLst>
                  <a:rect l="0" t="0" r="r" b="b"/>
                  <a:pathLst>
                    <a:path w="90" h="28">
                      <a:moveTo>
                        <a:pt x="90" y="20"/>
                      </a:move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68" y="28"/>
                      </a:lnTo>
                      <a:lnTo>
                        <a:pt x="90" y="20"/>
                      </a:lnTo>
                      <a:close/>
                    </a:path>
                  </a:pathLst>
                </a:custGeom>
                <a:solidFill>
                  <a:srgbClr val="007063"/>
                </a:solidFill>
                <a:ln w="0">
                  <a:solidFill>
                    <a:srgbClr val="00706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20" name="Freeform 3688"/>
                <p:cNvSpPr>
                  <a:spLocks/>
                </p:cNvSpPr>
                <p:nvPr/>
              </p:nvSpPr>
              <p:spPr bwMode="auto">
                <a:xfrm>
                  <a:off x="2766" y="2918"/>
                  <a:ext cx="90" cy="28"/>
                </a:xfrm>
                <a:custGeom>
                  <a:avLst/>
                  <a:gdLst/>
                  <a:ahLst/>
                  <a:cxnLst>
                    <a:cxn ang="0">
                      <a:pos x="90" y="20"/>
                    </a:cxn>
                    <a:cxn ang="0">
                      <a:pos x="20" y="0"/>
                    </a:cxn>
                    <a:cxn ang="0">
                      <a:pos x="0" y="10"/>
                    </a:cxn>
                    <a:cxn ang="0">
                      <a:pos x="68" y="28"/>
                    </a:cxn>
                    <a:cxn ang="0">
                      <a:pos x="90" y="20"/>
                    </a:cxn>
                  </a:cxnLst>
                  <a:rect l="0" t="0" r="r" b="b"/>
                  <a:pathLst>
                    <a:path w="90" h="28">
                      <a:moveTo>
                        <a:pt x="90" y="20"/>
                      </a:move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68" y="28"/>
                      </a:lnTo>
                      <a:lnTo>
                        <a:pt x="90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24" name="Group 3689"/>
              <p:cNvGrpSpPr>
                <a:grpSpLocks/>
              </p:cNvGrpSpPr>
              <p:nvPr/>
            </p:nvGrpSpPr>
            <p:grpSpPr bwMode="auto">
              <a:xfrm>
                <a:off x="2272" y="3010"/>
                <a:ext cx="1204" cy="482"/>
                <a:chOff x="2292" y="2766"/>
                <a:chExt cx="1204" cy="482"/>
              </a:xfrm>
            </p:grpSpPr>
            <p:sp>
              <p:nvSpPr>
                <p:cNvPr id="150122" name="Freeform 3690"/>
                <p:cNvSpPr>
                  <a:spLocks/>
                </p:cNvSpPr>
                <p:nvPr/>
              </p:nvSpPr>
              <p:spPr bwMode="auto">
                <a:xfrm>
                  <a:off x="2744" y="2928"/>
                  <a:ext cx="90" cy="30"/>
                </a:xfrm>
                <a:custGeom>
                  <a:avLst/>
                  <a:gdLst/>
                  <a:ahLst/>
                  <a:cxnLst>
                    <a:cxn ang="0">
                      <a:pos x="90" y="18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68" y="30"/>
                    </a:cxn>
                    <a:cxn ang="0">
                      <a:pos x="90" y="18"/>
                    </a:cxn>
                  </a:cxnLst>
                  <a:rect l="0" t="0" r="r" b="b"/>
                  <a:pathLst>
                    <a:path w="90" h="30">
                      <a:moveTo>
                        <a:pt x="90" y="18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68" y="30"/>
                      </a:lnTo>
                      <a:lnTo>
                        <a:pt x="90" y="18"/>
                      </a:lnTo>
                      <a:close/>
                    </a:path>
                  </a:pathLst>
                </a:custGeom>
                <a:solidFill>
                  <a:srgbClr val="006D6D"/>
                </a:solidFill>
                <a:ln w="0">
                  <a:solidFill>
                    <a:srgbClr val="006D6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23" name="Freeform 3691"/>
                <p:cNvSpPr>
                  <a:spLocks/>
                </p:cNvSpPr>
                <p:nvPr/>
              </p:nvSpPr>
              <p:spPr bwMode="auto">
                <a:xfrm>
                  <a:off x="2744" y="2928"/>
                  <a:ext cx="90" cy="30"/>
                </a:xfrm>
                <a:custGeom>
                  <a:avLst/>
                  <a:gdLst/>
                  <a:ahLst/>
                  <a:cxnLst>
                    <a:cxn ang="0">
                      <a:pos x="90" y="18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68" y="30"/>
                    </a:cxn>
                    <a:cxn ang="0">
                      <a:pos x="90" y="18"/>
                    </a:cxn>
                  </a:cxnLst>
                  <a:rect l="0" t="0" r="r" b="b"/>
                  <a:pathLst>
                    <a:path w="90" h="30">
                      <a:moveTo>
                        <a:pt x="90" y="18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68" y="30"/>
                      </a:lnTo>
                      <a:lnTo>
                        <a:pt x="90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24" name="Freeform 3692"/>
                <p:cNvSpPr>
                  <a:spLocks/>
                </p:cNvSpPr>
                <p:nvPr/>
              </p:nvSpPr>
              <p:spPr bwMode="auto">
                <a:xfrm>
                  <a:off x="2722" y="2938"/>
                  <a:ext cx="90" cy="32"/>
                </a:xfrm>
                <a:custGeom>
                  <a:avLst/>
                  <a:gdLst/>
                  <a:ahLst/>
                  <a:cxnLst>
                    <a:cxn ang="0">
                      <a:pos x="90" y="20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70" y="32"/>
                    </a:cxn>
                    <a:cxn ang="0">
                      <a:pos x="90" y="20"/>
                    </a:cxn>
                  </a:cxnLst>
                  <a:rect l="0" t="0" r="r" b="b"/>
                  <a:pathLst>
                    <a:path w="90" h="32">
                      <a:moveTo>
                        <a:pt x="90" y="20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70" y="32"/>
                      </a:lnTo>
                      <a:lnTo>
                        <a:pt x="90" y="20"/>
                      </a:lnTo>
                      <a:close/>
                    </a:path>
                  </a:pathLst>
                </a:custGeom>
                <a:solidFill>
                  <a:srgbClr val="006B77"/>
                </a:solidFill>
                <a:ln w="0">
                  <a:solidFill>
                    <a:srgbClr val="006B7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25" name="Freeform 3693"/>
                <p:cNvSpPr>
                  <a:spLocks/>
                </p:cNvSpPr>
                <p:nvPr/>
              </p:nvSpPr>
              <p:spPr bwMode="auto">
                <a:xfrm>
                  <a:off x="2722" y="2938"/>
                  <a:ext cx="90" cy="32"/>
                </a:xfrm>
                <a:custGeom>
                  <a:avLst/>
                  <a:gdLst/>
                  <a:ahLst/>
                  <a:cxnLst>
                    <a:cxn ang="0">
                      <a:pos x="90" y="20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70" y="32"/>
                    </a:cxn>
                    <a:cxn ang="0">
                      <a:pos x="90" y="20"/>
                    </a:cxn>
                  </a:cxnLst>
                  <a:rect l="0" t="0" r="r" b="b"/>
                  <a:pathLst>
                    <a:path w="90" h="32">
                      <a:moveTo>
                        <a:pt x="90" y="20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70" y="32"/>
                      </a:lnTo>
                      <a:lnTo>
                        <a:pt x="90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26" name="Freeform 3694"/>
                <p:cNvSpPr>
                  <a:spLocks/>
                </p:cNvSpPr>
                <p:nvPr/>
              </p:nvSpPr>
              <p:spPr bwMode="auto">
                <a:xfrm>
                  <a:off x="2700" y="2950"/>
                  <a:ext cx="92" cy="34"/>
                </a:xfrm>
                <a:custGeom>
                  <a:avLst/>
                  <a:gdLst/>
                  <a:ahLst/>
                  <a:cxnLst>
                    <a:cxn ang="0">
                      <a:pos x="92" y="20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70" y="34"/>
                    </a:cxn>
                    <a:cxn ang="0">
                      <a:pos x="92" y="20"/>
                    </a:cxn>
                  </a:cxnLst>
                  <a:rect l="0" t="0" r="r" b="b"/>
                  <a:pathLst>
                    <a:path w="92" h="34">
                      <a:moveTo>
                        <a:pt x="92" y="20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70" y="34"/>
                      </a:lnTo>
                      <a:lnTo>
                        <a:pt x="92" y="20"/>
                      </a:lnTo>
                      <a:close/>
                    </a:path>
                  </a:pathLst>
                </a:custGeom>
                <a:solidFill>
                  <a:srgbClr val="006980"/>
                </a:solidFill>
                <a:ln w="0">
                  <a:solidFill>
                    <a:srgbClr val="00698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27" name="Freeform 3695"/>
                <p:cNvSpPr>
                  <a:spLocks/>
                </p:cNvSpPr>
                <p:nvPr/>
              </p:nvSpPr>
              <p:spPr bwMode="auto">
                <a:xfrm>
                  <a:off x="2700" y="2950"/>
                  <a:ext cx="92" cy="34"/>
                </a:xfrm>
                <a:custGeom>
                  <a:avLst/>
                  <a:gdLst/>
                  <a:ahLst/>
                  <a:cxnLst>
                    <a:cxn ang="0">
                      <a:pos x="92" y="20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70" y="34"/>
                    </a:cxn>
                    <a:cxn ang="0">
                      <a:pos x="92" y="20"/>
                    </a:cxn>
                  </a:cxnLst>
                  <a:rect l="0" t="0" r="r" b="b"/>
                  <a:pathLst>
                    <a:path w="92" h="34">
                      <a:moveTo>
                        <a:pt x="92" y="20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70" y="34"/>
                      </a:lnTo>
                      <a:lnTo>
                        <a:pt x="92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28" name="Freeform 3696"/>
                <p:cNvSpPr>
                  <a:spLocks/>
                </p:cNvSpPr>
                <p:nvPr/>
              </p:nvSpPr>
              <p:spPr bwMode="auto">
                <a:xfrm>
                  <a:off x="2678" y="2962"/>
                  <a:ext cx="92" cy="38"/>
                </a:xfrm>
                <a:custGeom>
                  <a:avLst/>
                  <a:gdLst/>
                  <a:ahLst/>
                  <a:cxnLst>
                    <a:cxn ang="0">
                      <a:pos x="92" y="22"/>
                    </a:cxn>
                    <a:cxn ang="0">
                      <a:pos x="22" y="0"/>
                    </a:cxn>
                    <a:cxn ang="0">
                      <a:pos x="0" y="14"/>
                    </a:cxn>
                    <a:cxn ang="0">
                      <a:pos x="70" y="38"/>
                    </a:cxn>
                    <a:cxn ang="0">
                      <a:pos x="92" y="22"/>
                    </a:cxn>
                  </a:cxnLst>
                  <a:rect l="0" t="0" r="r" b="b"/>
                  <a:pathLst>
                    <a:path w="92" h="38">
                      <a:moveTo>
                        <a:pt x="92" y="22"/>
                      </a:moveTo>
                      <a:lnTo>
                        <a:pt x="22" y="0"/>
                      </a:lnTo>
                      <a:lnTo>
                        <a:pt x="0" y="14"/>
                      </a:lnTo>
                      <a:lnTo>
                        <a:pt x="70" y="38"/>
                      </a:lnTo>
                      <a:lnTo>
                        <a:pt x="92" y="22"/>
                      </a:lnTo>
                      <a:close/>
                    </a:path>
                  </a:pathLst>
                </a:custGeom>
                <a:solidFill>
                  <a:srgbClr val="006789"/>
                </a:solidFill>
                <a:ln w="0">
                  <a:solidFill>
                    <a:srgbClr val="00678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29" name="Freeform 3697"/>
                <p:cNvSpPr>
                  <a:spLocks/>
                </p:cNvSpPr>
                <p:nvPr/>
              </p:nvSpPr>
              <p:spPr bwMode="auto">
                <a:xfrm>
                  <a:off x="2678" y="2962"/>
                  <a:ext cx="92" cy="38"/>
                </a:xfrm>
                <a:custGeom>
                  <a:avLst/>
                  <a:gdLst/>
                  <a:ahLst/>
                  <a:cxnLst>
                    <a:cxn ang="0">
                      <a:pos x="92" y="22"/>
                    </a:cxn>
                    <a:cxn ang="0">
                      <a:pos x="22" y="0"/>
                    </a:cxn>
                    <a:cxn ang="0">
                      <a:pos x="0" y="14"/>
                    </a:cxn>
                    <a:cxn ang="0">
                      <a:pos x="70" y="38"/>
                    </a:cxn>
                    <a:cxn ang="0">
                      <a:pos x="92" y="22"/>
                    </a:cxn>
                  </a:cxnLst>
                  <a:rect l="0" t="0" r="r" b="b"/>
                  <a:pathLst>
                    <a:path w="92" h="38">
                      <a:moveTo>
                        <a:pt x="92" y="22"/>
                      </a:moveTo>
                      <a:lnTo>
                        <a:pt x="22" y="0"/>
                      </a:lnTo>
                      <a:lnTo>
                        <a:pt x="0" y="14"/>
                      </a:lnTo>
                      <a:lnTo>
                        <a:pt x="70" y="38"/>
                      </a:lnTo>
                      <a:lnTo>
                        <a:pt x="92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30" name="Freeform 3698"/>
                <p:cNvSpPr>
                  <a:spLocks/>
                </p:cNvSpPr>
                <p:nvPr/>
              </p:nvSpPr>
              <p:spPr bwMode="auto">
                <a:xfrm>
                  <a:off x="2656" y="2976"/>
                  <a:ext cx="92" cy="40"/>
                </a:xfrm>
                <a:custGeom>
                  <a:avLst/>
                  <a:gdLst/>
                  <a:ahLst/>
                  <a:cxnLst>
                    <a:cxn ang="0">
                      <a:pos x="92" y="24"/>
                    </a:cxn>
                    <a:cxn ang="0">
                      <a:pos x="22" y="0"/>
                    </a:cxn>
                    <a:cxn ang="0">
                      <a:pos x="0" y="16"/>
                    </a:cxn>
                    <a:cxn ang="0">
                      <a:pos x="70" y="40"/>
                    </a:cxn>
                    <a:cxn ang="0">
                      <a:pos x="92" y="24"/>
                    </a:cxn>
                  </a:cxnLst>
                  <a:rect l="0" t="0" r="r" b="b"/>
                  <a:pathLst>
                    <a:path w="92" h="40">
                      <a:moveTo>
                        <a:pt x="92" y="24"/>
                      </a:moveTo>
                      <a:lnTo>
                        <a:pt x="22" y="0"/>
                      </a:lnTo>
                      <a:lnTo>
                        <a:pt x="0" y="16"/>
                      </a:lnTo>
                      <a:lnTo>
                        <a:pt x="70" y="40"/>
                      </a:lnTo>
                      <a:lnTo>
                        <a:pt x="92" y="24"/>
                      </a:lnTo>
                      <a:close/>
                    </a:path>
                  </a:pathLst>
                </a:custGeom>
                <a:solidFill>
                  <a:srgbClr val="006690"/>
                </a:solidFill>
                <a:ln w="0">
                  <a:solidFill>
                    <a:srgbClr val="00669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31" name="Freeform 3699"/>
                <p:cNvSpPr>
                  <a:spLocks/>
                </p:cNvSpPr>
                <p:nvPr/>
              </p:nvSpPr>
              <p:spPr bwMode="auto">
                <a:xfrm>
                  <a:off x="2656" y="2976"/>
                  <a:ext cx="92" cy="40"/>
                </a:xfrm>
                <a:custGeom>
                  <a:avLst/>
                  <a:gdLst/>
                  <a:ahLst/>
                  <a:cxnLst>
                    <a:cxn ang="0">
                      <a:pos x="92" y="24"/>
                    </a:cxn>
                    <a:cxn ang="0">
                      <a:pos x="22" y="0"/>
                    </a:cxn>
                    <a:cxn ang="0">
                      <a:pos x="0" y="16"/>
                    </a:cxn>
                    <a:cxn ang="0">
                      <a:pos x="70" y="40"/>
                    </a:cxn>
                    <a:cxn ang="0">
                      <a:pos x="92" y="24"/>
                    </a:cxn>
                  </a:cxnLst>
                  <a:rect l="0" t="0" r="r" b="b"/>
                  <a:pathLst>
                    <a:path w="92" h="40">
                      <a:moveTo>
                        <a:pt x="92" y="24"/>
                      </a:moveTo>
                      <a:lnTo>
                        <a:pt x="22" y="0"/>
                      </a:lnTo>
                      <a:lnTo>
                        <a:pt x="0" y="16"/>
                      </a:lnTo>
                      <a:lnTo>
                        <a:pt x="70" y="40"/>
                      </a:lnTo>
                      <a:lnTo>
                        <a:pt x="92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32" name="Freeform 3700"/>
                <p:cNvSpPr>
                  <a:spLocks/>
                </p:cNvSpPr>
                <p:nvPr/>
              </p:nvSpPr>
              <p:spPr bwMode="auto">
                <a:xfrm>
                  <a:off x="2634" y="2992"/>
                  <a:ext cx="92" cy="42"/>
                </a:xfrm>
                <a:custGeom>
                  <a:avLst/>
                  <a:gdLst/>
                  <a:ahLst/>
                  <a:cxnLst>
                    <a:cxn ang="0">
                      <a:pos x="92" y="24"/>
                    </a:cxn>
                    <a:cxn ang="0">
                      <a:pos x="22" y="0"/>
                    </a:cxn>
                    <a:cxn ang="0">
                      <a:pos x="0" y="16"/>
                    </a:cxn>
                    <a:cxn ang="0">
                      <a:pos x="70" y="42"/>
                    </a:cxn>
                    <a:cxn ang="0">
                      <a:pos x="92" y="24"/>
                    </a:cxn>
                  </a:cxnLst>
                  <a:rect l="0" t="0" r="r" b="b"/>
                  <a:pathLst>
                    <a:path w="92" h="42">
                      <a:moveTo>
                        <a:pt x="92" y="24"/>
                      </a:moveTo>
                      <a:lnTo>
                        <a:pt x="22" y="0"/>
                      </a:lnTo>
                      <a:lnTo>
                        <a:pt x="0" y="16"/>
                      </a:lnTo>
                      <a:lnTo>
                        <a:pt x="70" y="42"/>
                      </a:lnTo>
                      <a:lnTo>
                        <a:pt x="92" y="24"/>
                      </a:lnTo>
                      <a:close/>
                    </a:path>
                  </a:pathLst>
                </a:custGeom>
                <a:solidFill>
                  <a:srgbClr val="006596"/>
                </a:solidFill>
                <a:ln w="0">
                  <a:solidFill>
                    <a:srgbClr val="00659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33" name="Freeform 3701"/>
                <p:cNvSpPr>
                  <a:spLocks/>
                </p:cNvSpPr>
                <p:nvPr/>
              </p:nvSpPr>
              <p:spPr bwMode="auto">
                <a:xfrm>
                  <a:off x="2634" y="2992"/>
                  <a:ext cx="92" cy="42"/>
                </a:xfrm>
                <a:custGeom>
                  <a:avLst/>
                  <a:gdLst/>
                  <a:ahLst/>
                  <a:cxnLst>
                    <a:cxn ang="0">
                      <a:pos x="92" y="24"/>
                    </a:cxn>
                    <a:cxn ang="0">
                      <a:pos x="22" y="0"/>
                    </a:cxn>
                    <a:cxn ang="0">
                      <a:pos x="0" y="16"/>
                    </a:cxn>
                    <a:cxn ang="0">
                      <a:pos x="70" y="42"/>
                    </a:cxn>
                    <a:cxn ang="0">
                      <a:pos x="92" y="24"/>
                    </a:cxn>
                  </a:cxnLst>
                  <a:rect l="0" t="0" r="r" b="b"/>
                  <a:pathLst>
                    <a:path w="92" h="42">
                      <a:moveTo>
                        <a:pt x="92" y="24"/>
                      </a:moveTo>
                      <a:lnTo>
                        <a:pt x="22" y="0"/>
                      </a:lnTo>
                      <a:lnTo>
                        <a:pt x="0" y="16"/>
                      </a:lnTo>
                      <a:lnTo>
                        <a:pt x="70" y="42"/>
                      </a:lnTo>
                      <a:lnTo>
                        <a:pt x="92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34" name="Freeform 3702"/>
                <p:cNvSpPr>
                  <a:spLocks/>
                </p:cNvSpPr>
                <p:nvPr/>
              </p:nvSpPr>
              <p:spPr bwMode="auto">
                <a:xfrm>
                  <a:off x="2612" y="3008"/>
                  <a:ext cx="92" cy="44"/>
                </a:xfrm>
                <a:custGeom>
                  <a:avLst/>
                  <a:gdLst/>
                  <a:ahLst/>
                  <a:cxnLst>
                    <a:cxn ang="0">
                      <a:pos x="92" y="26"/>
                    </a:cxn>
                    <a:cxn ang="0">
                      <a:pos x="22" y="0"/>
                    </a:cxn>
                    <a:cxn ang="0">
                      <a:pos x="0" y="16"/>
                    </a:cxn>
                    <a:cxn ang="0">
                      <a:pos x="68" y="44"/>
                    </a:cxn>
                    <a:cxn ang="0">
                      <a:pos x="92" y="26"/>
                    </a:cxn>
                  </a:cxnLst>
                  <a:rect l="0" t="0" r="r" b="b"/>
                  <a:pathLst>
                    <a:path w="92" h="44">
                      <a:moveTo>
                        <a:pt x="92" y="26"/>
                      </a:moveTo>
                      <a:lnTo>
                        <a:pt x="22" y="0"/>
                      </a:lnTo>
                      <a:lnTo>
                        <a:pt x="0" y="16"/>
                      </a:lnTo>
                      <a:lnTo>
                        <a:pt x="68" y="44"/>
                      </a:lnTo>
                      <a:lnTo>
                        <a:pt x="92" y="26"/>
                      </a:lnTo>
                      <a:close/>
                    </a:path>
                  </a:pathLst>
                </a:custGeom>
                <a:solidFill>
                  <a:srgbClr val="00659A"/>
                </a:solidFill>
                <a:ln w="0">
                  <a:solidFill>
                    <a:srgbClr val="00659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35" name="Freeform 3703"/>
                <p:cNvSpPr>
                  <a:spLocks/>
                </p:cNvSpPr>
                <p:nvPr/>
              </p:nvSpPr>
              <p:spPr bwMode="auto">
                <a:xfrm>
                  <a:off x="2612" y="3008"/>
                  <a:ext cx="92" cy="44"/>
                </a:xfrm>
                <a:custGeom>
                  <a:avLst/>
                  <a:gdLst/>
                  <a:ahLst/>
                  <a:cxnLst>
                    <a:cxn ang="0">
                      <a:pos x="92" y="26"/>
                    </a:cxn>
                    <a:cxn ang="0">
                      <a:pos x="22" y="0"/>
                    </a:cxn>
                    <a:cxn ang="0">
                      <a:pos x="0" y="16"/>
                    </a:cxn>
                    <a:cxn ang="0">
                      <a:pos x="68" y="44"/>
                    </a:cxn>
                    <a:cxn ang="0">
                      <a:pos x="92" y="26"/>
                    </a:cxn>
                  </a:cxnLst>
                  <a:rect l="0" t="0" r="r" b="b"/>
                  <a:pathLst>
                    <a:path w="92" h="44">
                      <a:moveTo>
                        <a:pt x="92" y="26"/>
                      </a:moveTo>
                      <a:lnTo>
                        <a:pt x="22" y="0"/>
                      </a:lnTo>
                      <a:lnTo>
                        <a:pt x="0" y="16"/>
                      </a:lnTo>
                      <a:lnTo>
                        <a:pt x="68" y="44"/>
                      </a:lnTo>
                      <a:lnTo>
                        <a:pt x="92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36" name="Freeform 3704"/>
                <p:cNvSpPr>
                  <a:spLocks/>
                </p:cNvSpPr>
                <p:nvPr/>
              </p:nvSpPr>
              <p:spPr bwMode="auto">
                <a:xfrm>
                  <a:off x="2590" y="3024"/>
                  <a:ext cx="90" cy="48"/>
                </a:xfrm>
                <a:custGeom>
                  <a:avLst/>
                  <a:gdLst/>
                  <a:ahLst/>
                  <a:cxnLst>
                    <a:cxn ang="0">
                      <a:pos x="90" y="28"/>
                    </a:cxn>
                    <a:cxn ang="0">
                      <a:pos x="22" y="0"/>
                    </a:cxn>
                    <a:cxn ang="0">
                      <a:pos x="0" y="18"/>
                    </a:cxn>
                    <a:cxn ang="0">
                      <a:pos x="68" y="48"/>
                    </a:cxn>
                    <a:cxn ang="0">
                      <a:pos x="90" y="28"/>
                    </a:cxn>
                  </a:cxnLst>
                  <a:rect l="0" t="0" r="r" b="b"/>
                  <a:pathLst>
                    <a:path w="90" h="48">
                      <a:moveTo>
                        <a:pt x="90" y="28"/>
                      </a:moveTo>
                      <a:lnTo>
                        <a:pt x="22" y="0"/>
                      </a:lnTo>
                      <a:lnTo>
                        <a:pt x="0" y="18"/>
                      </a:lnTo>
                      <a:lnTo>
                        <a:pt x="68" y="48"/>
                      </a:lnTo>
                      <a:lnTo>
                        <a:pt x="90" y="28"/>
                      </a:lnTo>
                      <a:close/>
                    </a:path>
                  </a:pathLst>
                </a:custGeom>
                <a:solidFill>
                  <a:srgbClr val="00679C"/>
                </a:solidFill>
                <a:ln w="0">
                  <a:solidFill>
                    <a:srgbClr val="00679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37" name="Freeform 3705"/>
                <p:cNvSpPr>
                  <a:spLocks/>
                </p:cNvSpPr>
                <p:nvPr/>
              </p:nvSpPr>
              <p:spPr bwMode="auto">
                <a:xfrm>
                  <a:off x="2590" y="3024"/>
                  <a:ext cx="90" cy="48"/>
                </a:xfrm>
                <a:custGeom>
                  <a:avLst/>
                  <a:gdLst/>
                  <a:ahLst/>
                  <a:cxnLst>
                    <a:cxn ang="0">
                      <a:pos x="90" y="28"/>
                    </a:cxn>
                    <a:cxn ang="0">
                      <a:pos x="22" y="0"/>
                    </a:cxn>
                    <a:cxn ang="0">
                      <a:pos x="0" y="18"/>
                    </a:cxn>
                    <a:cxn ang="0">
                      <a:pos x="68" y="48"/>
                    </a:cxn>
                    <a:cxn ang="0">
                      <a:pos x="90" y="28"/>
                    </a:cxn>
                  </a:cxnLst>
                  <a:rect l="0" t="0" r="r" b="b"/>
                  <a:pathLst>
                    <a:path w="90" h="48">
                      <a:moveTo>
                        <a:pt x="90" y="28"/>
                      </a:moveTo>
                      <a:lnTo>
                        <a:pt x="22" y="0"/>
                      </a:lnTo>
                      <a:lnTo>
                        <a:pt x="0" y="18"/>
                      </a:lnTo>
                      <a:lnTo>
                        <a:pt x="68" y="48"/>
                      </a:lnTo>
                      <a:lnTo>
                        <a:pt x="90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38" name="Freeform 3706"/>
                <p:cNvSpPr>
                  <a:spLocks/>
                </p:cNvSpPr>
                <p:nvPr/>
              </p:nvSpPr>
              <p:spPr bwMode="auto">
                <a:xfrm>
                  <a:off x="2566" y="3042"/>
                  <a:ext cx="92" cy="50"/>
                </a:xfrm>
                <a:custGeom>
                  <a:avLst/>
                  <a:gdLst/>
                  <a:ahLst/>
                  <a:cxnLst>
                    <a:cxn ang="0">
                      <a:pos x="92" y="30"/>
                    </a:cxn>
                    <a:cxn ang="0">
                      <a:pos x="24" y="0"/>
                    </a:cxn>
                    <a:cxn ang="0">
                      <a:pos x="0" y="18"/>
                    </a:cxn>
                    <a:cxn ang="0">
                      <a:pos x="68" y="50"/>
                    </a:cxn>
                    <a:cxn ang="0">
                      <a:pos x="92" y="30"/>
                    </a:cxn>
                  </a:cxnLst>
                  <a:rect l="0" t="0" r="r" b="b"/>
                  <a:pathLst>
                    <a:path w="92" h="50">
                      <a:moveTo>
                        <a:pt x="92" y="30"/>
                      </a:moveTo>
                      <a:lnTo>
                        <a:pt x="24" y="0"/>
                      </a:lnTo>
                      <a:lnTo>
                        <a:pt x="0" y="18"/>
                      </a:lnTo>
                      <a:lnTo>
                        <a:pt x="68" y="50"/>
                      </a:lnTo>
                      <a:lnTo>
                        <a:pt x="92" y="30"/>
                      </a:lnTo>
                      <a:close/>
                    </a:path>
                  </a:pathLst>
                </a:custGeom>
                <a:solidFill>
                  <a:srgbClr val="00699D"/>
                </a:solidFill>
                <a:ln w="0">
                  <a:solidFill>
                    <a:srgbClr val="00699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39" name="Freeform 3707"/>
                <p:cNvSpPr>
                  <a:spLocks/>
                </p:cNvSpPr>
                <p:nvPr/>
              </p:nvSpPr>
              <p:spPr bwMode="auto">
                <a:xfrm>
                  <a:off x="2566" y="3042"/>
                  <a:ext cx="92" cy="50"/>
                </a:xfrm>
                <a:custGeom>
                  <a:avLst/>
                  <a:gdLst/>
                  <a:ahLst/>
                  <a:cxnLst>
                    <a:cxn ang="0">
                      <a:pos x="92" y="30"/>
                    </a:cxn>
                    <a:cxn ang="0">
                      <a:pos x="24" y="0"/>
                    </a:cxn>
                    <a:cxn ang="0">
                      <a:pos x="0" y="18"/>
                    </a:cxn>
                    <a:cxn ang="0">
                      <a:pos x="68" y="50"/>
                    </a:cxn>
                    <a:cxn ang="0">
                      <a:pos x="92" y="30"/>
                    </a:cxn>
                  </a:cxnLst>
                  <a:rect l="0" t="0" r="r" b="b"/>
                  <a:pathLst>
                    <a:path w="92" h="50">
                      <a:moveTo>
                        <a:pt x="92" y="30"/>
                      </a:moveTo>
                      <a:lnTo>
                        <a:pt x="24" y="0"/>
                      </a:lnTo>
                      <a:lnTo>
                        <a:pt x="0" y="18"/>
                      </a:lnTo>
                      <a:lnTo>
                        <a:pt x="68" y="50"/>
                      </a:lnTo>
                      <a:lnTo>
                        <a:pt x="92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40" name="Freeform 3708"/>
                <p:cNvSpPr>
                  <a:spLocks/>
                </p:cNvSpPr>
                <p:nvPr/>
              </p:nvSpPr>
              <p:spPr bwMode="auto">
                <a:xfrm>
                  <a:off x="2544" y="3060"/>
                  <a:ext cx="90" cy="52"/>
                </a:xfrm>
                <a:custGeom>
                  <a:avLst/>
                  <a:gdLst/>
                  <a:ahLst/>
                  <a:cxnLst>
                    <a:cxn ang="0">
                      <a:pos x="90" y="32"/>
                    </a:cxn>
                    <a:cxn ang="0">
                      <a:pos x="22" y="0"/>
                    </a:cxn>
                    <a:cxn ang="0">
                      <a:pos x="0" y="16"/>
                    </a:cxn>
                    <a:cxn ang="0">
                      <a:pos x="68" y="52"/>
                    </a:cxn>
                    <a:cxn ang="0">
                      <a:pos x="90" y="32"/>
                    </a:cxn>
                  </a:cxnLst>
                  <a:rect l="0" t="0" r="r" b="b"/>
                  <a:pathLst>
                    <a:path w="90" h="52">
                      <a:moveTo>
                        <a:pt x="90" y="32"/>
                      </a:moveTo>
                      <a:lnTo>
                        <a:pt x="22" y="0"/>
                      </a:lnTo>
                      <a:lnTo>
                        <a:pt x="0" y="16"/>
                      </a:lnTo>
                      <a:lnTo>
                        <a:pt x="68" y="52"/>
                      </a:lnTo>
                      <a:lnTo>
                        <a:pt x="90" y="32"/>
                      </a:lnTo>
                      <a:close/>
                    </a:path>
                  </a:pathLst>
                </a:custGeom>
                <a:solidFill>
                  <a:srgbClr val="006E9A"/>
                </a:solidFill>
                <a:ln w="0">
                  <a:solidFill>
                    <a:srgbClr val="006E9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41" name="Freeform 3709"/>
                <p:cNvSpPr>
                  <a:spLocks/>
                </p:cNvSpPr>
                <p:nvPr/>
              </p:nvSpPr>
              <p:spPr bwMode="auto">
                <a:xfrm>
                  <a:off x="2544" y="3060"/>
                  <a:ext cx="90" cy="52"/>
                </a:xfrm>
                <a:custGeom>
                  <a:avLst/>
                  <a:gdLst/>
                  <a:ahLst/>
                  <a:cxnLst>
                    <a:cxn ang="0">
                      <a:pos x="90" y="32"/>
                    </a:cxn>
                    <a:cxn ang="0">
                      <a:pos x="22" y="0"/>
                    </a:cxn>
                    <a:cxn ang="0">
                      <a:pos x="0" y="16"/>
                    </a:cxn>
                    <a:cxn ang="0">
                      <a:pos x="68" y="52"/>
                    </a:cxn>
                    <a:cxn ang="0">
                      <a:pos x="90" y="32"/>
                    </a:cxn>
                  </a:cxnLst>
                  <a:rect l="0" t="0" r="r" b="b"/>
                  <a:pathLst>
                    <a:path w="90" h="52">
                      <a:moveTo>
                        <a:pt x="90" y="32"/>
                      </a:moveTo>
                      <a:lnTo>
                        <a:pt x="22" y="0"/>
                      </a:lnTo>
                      <a:lnTo>
                        <a:pt x="0" y="16"/>
                      </a:lnTo>
                      <a:lnTo>
                        <a:pt x="68" y="52"/>
                      </a:lnTo>
                      <a:lnTo>
                        <a:pt x="90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42" name="Freeform 3710"/>
                <p:cNvSpPr>
                  <a:spLocks/>
                </p:cNvSpPr>
                <p:nvPr/>
              </p:nvSpPr>
              <p:spPr bwMode="auto">
                <a:xfrm>
                  <a:off x="2520" y="3076"/>
                  <a:ext cx="92" cy="56"/>
                </a:xfrm>
                <a:custGeom>
                  <a:avLst/>
                  <a:gdLst/>
                  <a:ahLst/>
                  <a:cxnLst>
                    <a:cxn ang="0">
                      <a:pos x="92" y="36"/>
                    </a:cxn>
                    <a:cxn ang="0">
                      <a:pos x="24" y="0"/>
                    </a:cxn>
                    <a:cxn ang="0">
                      <a:pos x="0" y="16"/>
                    </a:cxn>
                    <a:cxn ang="0">
                      <a:pos x="68" y="56"/>
                    </a:cxn>
                    <a:cxn ang="0">
                      <a:pos x="92" y="36"/>
                    </a:cxn>
                  </a:cxnLst>
                  <a:rect l="0" t="0" r="r" b="b"/>
                  <a:pathLst>
                    <a:path w="92" h="56">
                      <a:moveTo>
                        <a:pt x="92" y="36"/>
                      </a:moveTo>
                      <a:lnTo>
                        <a:pt x="24" y="0"/>
                      </a:lnTo>
                      <a:lnTo>
                        <a:pt x="0" y="16"/>
                      </a:lnTo>
                      <a:lnTo>
                        <a:pt x="68" y="56"/>
                      </a:lnTo>
                      <a:lnTo>
                        <a:pt x="92" y="36"/>
                      </a:lnTo>
                      <a:close/>
                    </a:path>
                  </a:pathLst>
                </a:custGeom>
                <a:solidFill>
                  <a:srgbClr val="007494"/>
                </a:solidFill>
                <a:ln w="0">
                  <a:solidFill>
                    <a:srgbClr val="00749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43" name="Freeform 3711"/>
                <p:cNvSpPr>
                  <a:spLocks/>
                </p:cNvSpPr>
                <p:nvPr/>
              </p:nvSpPr>
              <p:spPr bwMode="auto">
                <a:xfrm>
                  <a:off x="2520" y="3076"/>
                  <a:ext cx="92" cy="56"/>
                </a:xfrm>
                <a:custGeom>
                  <a:avLst/>
                  <a:gdLst/>
                  <a:ahLst/>
                  <a:cxnLst>
                    <a:cxn ang="0">
                      <a:pos x="92" y="36"/>
                    </a:cxn>
                    <a:cxn ang="0">
                      <a:pos x="24" y="0"/>
                    </a:cxn>
                    <a:cxn ang="0">
                      <a:pos x="0" y="16"/>
                    </a:cxn>
                    <a:cxn ang="0">
                      <a:pos x="68" y="56"/>
                    </a:cxn>
                    <a:cxn ang="0">
                      <a:pos x="92" y="36"/>
                    </a:cxn>
                  </a:cxnLst>
                  <a:rect l="0" t="0" r="r" b="b"/>
                  <a:pathLst>
                    <a:path w="92" h="56">
                      <a:moveTo>
                        <a:pt x="92" y="36"/>
                      </a:moveTo>
                      <a:lnTo>
                        <a:pt x="24" y="0"/>
                      </a:lnTo>
                      <a:lnTo>
                        <a:pt x="0" y="16"/>
                      </a:lnTo>
                      <a:lnTo>
                        <a:pt x="68" y="56"/>
                      </a:lnTo>
                      <a:lnTo>
                        <a:pt x="92" y="3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44" name="Freeform 3712"/>
                <p:cNvSpPr>
                  <a:spLocks/>
                </p:cNvSpPr>
                <p:nvPr/>
              </p:nvSpPr>
              <p:spPr bwMode="auto">
                <a:xfrm>
                  <a:off x="2496" y="3092"/>
                  <a:ext cx="92" cy="56"/>
                </a:xfrm>
                <a:custGeom>
                  <a:avLst/>
                  <a:gdLst/>
                  <a:ahLst/>
                  <a:cxnLst>
                    <a:cxn ang="0">
                      <a:pos x="92" y="40"/>
                    </a:cxn>
                    <a:cxn ang="0">
                      <a:pos x="24" y="0"/>
                    </a:cxn>
                    <a:cxn ang="0">
                      <a:pos x="0" y="14"/>
                    </a:cxn>
                    <a:cxn ang="0">
                      <a:pos x="68" y="56"/>
                    </a:cxn>
                    <a:cxn ang="0">
                      <a:pos x="92" y="40"/>
                    </a:cxn>
                  </a:cxnLst>
                  <a:rect l="0" t="0" r="r" b="b"/>
                  <a:pathLst>
                    <a:path w="92" h="56">
                      <a:moveTo>
                        <a:pt x="92" y="40"/>
                      </a:moveTo>
                      <a:lnTo>
                        <a:pt x="24" y="0"/>
                      </a:lnTo>
                      <a:lnTo>
                        <a:pt x="0" y="14"/>
                      </a:lnTo>
                      <a:lnTo>
                        <a:pt x="68" y="56"/>
                      </a:lnTo>
                      <a:lnTo>
                        <a:pt x="92" y="40"/>
                      </a:lnTo>
                      <a:close/>
                    </a:path>
                  </a:pathLst>
                </a:custGeom>
                <a:solidFill>
                  <a:srgbClr val="007D8B"/>
                </a:solidFill>
                <a:ln w="0">
                  <a:solidFill>
                    <a:srgbClr val="007D8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45" name="Freeform 3713"/>
                <p:cNvSpPr>
                  <a:spLocks/>
                </p:cNvSpPr>
                <p:nvPr/>
              </p:nvSpPr>
              <p:spPr bwMode="auto">
                <a:xfrm>
                  <a:off x="2496" y="3092"/>
                  <a:ext cx="92" cy="56"/>
                </a:xfrm>
                <a:custGeom>
                  <a:avLst/>
                  <a:gdLst/>
                  <a:ahLst/>
                  <a:cxnLst>
                    <a:cxn ang="0">
                      <a:pos x="92" y="40"/>
                    </a:cxn>
                    <a:cxn ang="0">
                      <a:pos x="24" y="0"/>
                    </a:cxn>
                    <a:cxn ang="0">
                      <a:pos x="0" y="14"/>
                    </a:cxn>
                    <a:cxn ang="0">
                      <a:pos x="68" y="56"/>
                    </a:cxn>
                    <a:cxn ang="0">
                      <a:pos x="92" y="40"/>
                    </a:cxn>
                  </a:cxnLst>
                  <a:rect l="0" t="0" r="r" b="b"/>
                  <a:pathLst>
                    <a:path w="92" h="56">
                      <a:moveTo>
                        <a:pt x="92" y="40"/>
                      </a:moveTo>
                      <a:lnTo>
                        <a:pt x="24" y="0"/>
                      </a:lnTo>
                      <a:lnTo>
                        <a:pt x="0" y="14"/>
                      </a:lnTo>
                      <a:lnTo>
                        <a:pt x="68" y="56"/>
                      </a:lnTo>
                      <a:lnTo>
                        <a:pt x="92" y="4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46" name="Freeform 3714"/>
                <p:cNvSpPr>
                  <a:spLocks/>
                </p:cNvSpPr>
                <p:nvPr/>
              </p:nvSpPr>
              <p:spPr bwMode="auto">
                <a:xfrm>
                  <a:off x="2472" y="3106"/>
                  <a:ext cx="92" cy="58"/>
                </a:xfrm>
                <a:custGeom>
                  <a:avLst/>
                  <a:gdLst/>
                  <a:ahLst/>
                  <a:cxnLst>
                    <a:cxn ang="0">
                      <a:pos x="92" y="42"/>
                    </a:cxn>
                    <a:cxn ang="0">
                      <a:pos x="24" y="0"/>
                    </a:cxn>
                    <a:cxn ang="0">
                      <a:pos x="0" y="14"/>
                    </a:cxn>
                    <a:cxn ang="0">
                      <a:pos x="68" y="58"/>
                    </a:cxn>
                    <a:cxn ang="0">
                      <a:pos x="92" y="42"/>
                    </a:cxn>
                  </a:cxnLst>
                  <a:rect l="0" t="0" r="r" b="b"/>
                  <a:pathLst>
                    <a:path w="92" h="58">
                      <a:moveTo>
                        <a:pt x="92" y="42"/>
                      </a:moveTo>
                      <a:lnTo>
                        <a:pt x="24" y="0"/>
                      </a:lnTo>
                      <a:lnTo>
                        <a:pt x="0" y="14"/>
                      </a:lnTo>
                      <a:lnTo>
                        <a:pt x="68" y="58"/>
                      </a:lnTo>
                      <a:lnTo>
                        <a:pt x="92" y="42"/>
                      </a:lnTo>
                      <a:close/>
                    </a:path>
                  </a:pathLst>
                </a:custGeom>
                <a:solidFill>
                  <a:srgbClr val="00887A"/>
                </a:solidFill>
                <a:ln w="0">
                  <a:solidFill>
                    <a:srgbClr val="00887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47" name="Freeform 3715"/>
                <p:cNvSpPr>
                  <a:spLocks/>
                </p:cNvSpPr>
                <p:nvPr/>
              </p:nvSpPr>
              <p:spPr bwMode="auto">
                <a:xfrm>
                  <a:off x="2472" y="3106"/>
                  <a:ext cx="92" cy="58"/>
                </a:xfrm>
                <a:custGeom>
                  <a:avLst/>
                  <a:gdLst/>
                  <a:ahLst/>
                  <a:cxnLst>
                    <a:cxn ang="0">
                      <a:pos x="92" y="42"/>
                    </a:cxn>
                    <a:cxn ang="0">
                      <a:pos x="24" y="0"/>
                    </a:cxn>
                    <a:cxn ang="0">
                      <a:pos x="0" y="14"/>
                    </a:cxn>
                    <a:cxn ang="0">
                      <a:pos x="68" y="58"/>
                    </a:cxn>
                    <a:cxn ang="0">
                      <a:pos x="92" y="42"/>
                    </a:cxn>
                  </a:cxnLst>
                  <a:rect l="0" t="0" r="r" b="b"/>
                  <a:pathLst>
                    <a:path w="92" h="58">
                      <a:moveTo>
                        <a:pt x="92" y="42"/>
                      </a:moveTo>
                      <a:lnTo>
                        <a:pt x="24" y="0"/>
                      </a:lnTo>
                      <a:lnTo>
                        <a:pt x="0" y="14"/>
                      </a:lnTo>
                      <a:lnTo>
                        <a:pt x="68" y="58"/>
                      </a:lnTo>
                      <a:lnTo>
                        <a:pt x="92" y="4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48" name="Freeform 3716"/>
                <p:cNvSpPr>
                  <a:spLocks/>
                </p:cNvSpPr>
                <p:nvPr/>
              </p:nvSpPr>
              <p:spPr bwMode="auto">
                <a:xfrm>
                  <a:off x="2448" y="3120"/>
                  <a:ext cx="92" cy="54"/>
                </a:xfrm>
                <a:custGeom>
                  <a:avLst/>
                  <a:gdLst/>
                  <a:ahLst/>
                  <a:cxnLst>
                    <a:cxn ang="0">
                      <a:pos x="92" y="44"/>
                    </a:cxn>
                    <a:cxn ang="0">
                      <a:pos x="24" y="0"/>
                    </a:cxn>
                    <a:cxn ang="0">
                      <a:pos x="0" y="8"/>
                    </a:cxn>
                    <a:cxn ang="0">
                      <a:pos x="68" y="54"/>
                    </a:cxn>
                    <a:cxn ang="0">
                      <a:pos x="92" y="44"/>
                    </a:cxn>
                  </a:cxnLst>
                  <a:rect l="0" t="0" r="r" b="b"/>
                  <a:pathLst>
                    <a:path w="92" h="54">
                      <a:moveTo>
                        <a:pt x="92" y="44"/>
                      </a:move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68" y="54"/>
                      </a:lnTo>
                      <a:lnTo>
                        <a:pt x="92" y="44"/>
                      </a:lnTo>
                      <a:close/>
                    </a:path>
                  </a:pathLst>
                </a:custGeom>
                <a:solidFill>
                  <a:srgbClr val="009561"/>
                </a:solidFill>
                <a:ln w="0">
                  <a:solidFill>
                    <a:srgbClr val="00956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49" name="Freeform 3717"/>
                <p:cNvSpPr>
                  <a:spLocks/>
                </p:cNvSpPr>
                <p:nvPr/>
              </p:nvSpPr>
              <p:spPr bwMode="auto">
                <a:xfrm>
                  <a:off x="2448" y="3120"/>
                  <a:ext cx="92" cy="54"/>
                </a:xfrm>
                <a:custGeom>
                  <a:avLst/>
                  <a:gdLst/>
                  <a:ahLst/>
                  <a:cxnLst>
                    <a:cxn ang="0">
                      <a:pos x="92" y="44"/>
                    </a:cxn>
                    <a:cxn ang="0">
                      <a:pos x="24" y="0"/>
                    </a:cxn>
                    <a:cxn ang="0">
                      <a:pos x="0" y="8"/>
                    </a:cxn>
                    <a:cxn ang="0">
                      <a:pos x="68" y="54"/>
                    </a:cxn>
                    <a:cxn ang="0">
                      <a:pos x="92" y="44"/>
                    </a:cxn>
                  </a:cxnLst>
                  <a:rect l="0" t="0" r="r" b="b"/>
                  <a:pathLst>
                    <a:path w="92" h="54">
                      <a:moveTo>
                        <a:pt x="92" y="44"/>
                      </a:move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68" y="54"/>
                      </a:lnTo>
                      <a:lnTo>
                        <a:pt x="92" y="4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50" name="Freeform 3718"/>
                <p:cNvSpPr>
                  <a:spLocks/>
                </p:cNvSpPr>
                <p:nvPr/>
              </p:nvSpPr>
              <p:spPr bwMode="auto">
                <a:xfrm>
                  <a:off x="2422" y="3128"/>
                  <a:ext cx="94" cy="52"/>
                </a:xfrm>
                <a:custGeom>
                  <a:avLst/>
                  <a:gdLst/>
                  <a:ahLst/>
                  <a:cxnLst>
                    <a:cxn ang="0">
                      <a:pos x="94" y="46"/>
                    </a:cxn>
                    <a:cxn ang="0">
                      <a:pos x="26" y="0"/>
                    </a:cxn>
                    <a:cxn ang="0">
                      <a:pos x="0" y="8"/>
                    </a:cxn>
                    <a:cxn ang="0">
                      <a:pos x="68" y="52"/>
                    </a:cxn>
                    <a:cxn ang="0">
                      <a:pos x="94" y="46"/>
                    </a:cxn>
                  </a:cxnLst>
                  <a:rect l="0" t="0" r="r" b="b"/>
                  <a:pathLst>
                    <a:path w="94" h="52">
                      <a:moveTo>
                        <a:pt x="94" y="46"/>
                      </a:moveTo>
                      <a:lnTo>
                        <a:pt x="26" y="0"/>
                      </a:lnTo>
                      <a:lnTo>
                        <a:pt x="0" y="8"/>
                      </a:lnTo>
                      <a:lnTo>
                        <a:pt x="68" y="52"/>
                      </a:lnTo>
                      <a:lnTo>
                        <a:pt x="94" y="46"/>
                      </a:lnTo>
                      <a:close/>
                    </a:path>
                  </a:pathLst>
                </a:custGeom>
                <a:solidFill>
                  <a:srgbClr val="009F4A"/>
                </a:solidFill>
                <a:ln w="0">
                  <a:solidFill>
                    <a:srgbClr val="009F4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51" name="Freeform 3719"/>
                <p:cNvSpPr>
                  <a:spLocks/>
                </p:cNvSpPr>
                <p:nvPr/>
              </p:nvSpPr>
              <p:spPr bwMode="auto">
                <a:xfrm>
                  <a:off x="2422" y="3128"/>
                  <a:ext cx="94" cy="52"/>
                </a:xfrm>
                <a:custGeom>
                  <a:avLst/>
                  <a:gdLst/>
                  <a:ahLst/>
                  <a:cxnLst>
                    <a:cxn ang="0">
                      <a:pos x="94" y="46"/>
                    </a:cxn>
                    <a:cxn ang="0">
                      <a:pos x="26" y="0"/>
                    </a:cxn>
                    <a:cxn ang="0">
                      <a:pos x="0" y="8"/>
                    </a:cxn>
                    <a:cxn ang="0">
                      <a:pos x="68" y="52"/>
                    </a:cxn>
                    <a:cxn ang="0">
                      <a:pos x="94" y="46"/>
                    </a:cxn>
                  </a:cxnLst>
                  <a:rect l="0" t="0" r="r" b="b"/>
                  <a:pathLst>
                    <a:path w="94" h="52">
                      <a:moveTo>
                        <a:pt x="94" y="46"/>
                      </a:moveTo>
                      <a:lnTo>
                        <a:pt x="26" y="0"/>
                      </a:lnTo>
                      <a:lnTo>
                        <a:pt x="0" y="8"/>
                      </a:lnTo>
                      <a:lnTo>
                        <a:pt x="68" y="52"/>
                      </a:lnTo>
                      <a:lnTo>
                        <a:pt x="94" y="4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52" name="Freeform 3720"/>
                <p:cNvSpPr>
                  <a:spLocks/>
                </p:cNvSpPr>
                <p:nvPr/>
              </p:nvSpPr>
              <p:spPr bwMode="auto">
                <a:xfrm>
                  <a:off x="2396" y="3136"/>
                  <a:ext cx="94" cy="48"/>
                </a:xfrm>
                <a:custGeom>
                  <a:avLst/>
                  <a:gdLst/>
                  <a:ahLst/>
                  <a:cxnLst>
                    <a:cxn ang="0">
                      <a:pos x="94" y="44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68" y="48"/>
                    </a:cxn>
                    <a:cxn ang="0">
                      <a:pos x="94" y="44"/>
                    </a:cxn>
                  </a:cxnLst>
                  <a:rect l="0" t="0" r="r" b="b"/>
                  <a:pathLst>
                    <a:path w="94" h="48">
                      <a:moveTo>
                        <a:pt x="94" y="44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68" y="48"/>
                      </a:lnTo>
                      <a:lnTo>
                        <a:pt x="94" y="44"/>
                      </a:lnTo>
                      <a:close/>
                    </a:path>
                  </a:pathLst>
                </a:custGeom>
                <a:solidFill>
                  <a:srgbClr val="00A822"/>
                </a:solidFill>
                <a:ln w="0">
                  <a:solidFill>
                    <a:srgbClr val="00A82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53" name="Freeform 3721"/>
                <p:cNvSpPr>
                  <a:spLocks/>
                </p:cNvSpPr>
                <p:nvPr/>
              </p:nvSpPr>
              <p:spPr bwMode="auto">
                <a:xfrm>
                  <a:off x="2396" y="3136"/>
                  <a:ext cx="94" cy="48"/>
                </a:xfrm>
                <a:custGeom>
                  <a:avLst/>
                  <a:gdLst/>
                  <a:ahLst/>
                  <a:cxnLst>
                    <a:cxn ang="0">
                      <a:pos x="94" y="44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68" y="48"/>
                    </a:cxn>
                    <a:cxn ang="0">
                      <a:pos x="94" y="44"/>
                    </a:cxn>
                  </a:cxnLst>
                  <a:rect l="0" t="0" r="r" b="b"/>
                  <a:pathLst>
                    <a:path w="94" h="48">
                      <a:moveTo>
                        <a:pt x="94" y="44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68" y="48"/>
                      </a:lnTo>
                      <a:lnTo>
                        <a:pt x="94" y="4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54" name="Freeform 3722"/>
                <p:cNvSpPr>
                  <a:spLocks/>
                </p:cNvSpPr>
                <p:nvPr/>
              </p:nvSpPr>
              <p:spPr bwMode="auto">
                <a:xfrm>
                  <a:off x="2370" y="3140"/>
                  <a:ext cx="94" cy="44"/>
                </a:xfrm>
                <a:custGeom>
                  <a:avLst/>
                  <a:gdLst/>
                  <a:ahLst/>
                  <a:cxnLst>
                    <a:cxn ang="0">
                      <a:pos x="94" y="44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68" y="44"/>
                    </a:cxn>
                    <a:cxn ang="0">
                      <a:pos x="94" y="44"/>
                    </a:cxn>
                  </a:cxnLst>
                  <a:rect l="0" t="0" r="r" b="b"/>
                  <a:pathLst>
                    <a:path w="94" h="44">
                      <a:moveTo>
                        <a:pt x="94" y="44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68" y="44"/>
                      </a:lnTo>
                      <a:lnTo>
                        <a:pt x="94" y="44"/>
                      </a:lnTo>
                      <a:close/>
                    </a:path>
                  </a:pathLst>
                </a:custGeom>
                <a:solidFill>
                  <a:srgbClr val="00A716"/>
                </a:solidFill>
                <a:ln w="0">
                  <a:solidFill>
                    <a:srgbClr val="00A71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55" name="Freeform 3723"/>
                <p:cNvSpPr>
                  <a:spLocks/>
                </p:cNvSpPr>
                <p:nvPr/>
              </p:nvSpPr>
              <p:spPr bwMode="auto">
                <a:xfrm>
                  <a:off x="2370" y="3140"/>
                  <a:ext cx="94" cy="44"/>
                </a:xfrm>
                <a:custGeom>
                  <a:avLst/>
                  <a:gdLst/>
                  <a:ahLst/>
                  <a:cxnLst>
                    <a:cxn ang="0">
                      <a:pos x="94" y="44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68" y="44"/>
                    </a:cxn>
                    <a:cxn ang="0">
                      <a:pos x="94" y="44"/>
                    </a:cxn>
                  </a:cxnLst>
                  <a:rect l="0" t="0" r="r" b="b"/>
                  <a:pathLst>
                    <a:path w="94" h="44">
                      <a:moveTo>
                        <a:pt x="94" y="44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68" y="44"/>
                      </a:lnTo>
                      <a:lnTo>
                        <a:pt x="94" y="4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56" name="Freeform 3724"/>
                <p:cNvSpPr>
                  <a:spLocks/>
                </p:cNvSpPr>
                <p:nvPr/>
              </p:nvSpPr>
              <p:spPr bwMode="auto">
                <a:xfrm>
                  <a:off x="2344" y="3144"/>
                  <a:ext cx="94" cy="44"/>
                </a:xfrm>
                <a:custGeom>
                  <a:avLst/>
                  <a:gdLst/>
                  <a:ahLst/>
                  <a:cxnLst>
                    <a:cxn ang="0">
                      <a:pos x="94" y="40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68" y="44"/>
                    </a:cxn>
                    <a:cxn ang="0">
                      <a:pos x="94" y="40"/>
                    </a:cxn>
                  </a:cxnLst>
                  <a:rect l="0" t="0" r="r" b="b"/>
                  <a:pathLst>
                    <a:path w="94" h="44">
                      <a:moveTo>
                        <a:pt x="94" y="40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68" y="44"/>
                      </a:lnTo>
                      <a:lnTo>
                        <a:pt x="94" y="40"/>
                      </a:lnTo>
                      <a:close/>
                    </a:path>
                  </a:pathLst>
                </a:custGeom>
                <a:solidFill>
                  <a:srgbClr val="00A01F"/>
                </a:solidFill>
                <a:ln w="0">
                  <a:solidFill>
                    <a:srgbClr val="00A01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57" name="Freeform 3725"/>
                <p:cNvSpPr>
                  <a:spLocks/>
                </p:cNvSpPr>
                <p:nvPr/>
              </p:nvSpPr>
              <p:spPr bwMode="auto">
                <a:xfrm>
                  <a:off x="2344" y="3144"/>
                  <a:ext cx="94" cy="44"/>
                </a:xfrm>
                <a:custGeom>
                  <a:avLst/>
                  <a:gdLst/>
                  <a:ahLst/>
                  <a:cxnLst>
                    <a:cxn ang="0">
                      <a:pos x="94" y="40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68" y="44"/>
                    </a:cxn>
                    <a:cxn ang="0">
                      <a:pos x="94" y="40"/>
                    </a:cxn>
                  </a:cxnLst>
                  <a:rect l="0" t="0" r="r" b="b"/>
                  <a:pathLst>
                    <a:path w="94" h="44">
                      <a:moveTo>
                        <a:pt x="94" y="40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68" y="44"/>
                      </a:lnTo>
                      <a:lnTo>
                        <a:pt x="94" y="4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58" name="Freeform 3726"/>
                <p:cNvSpPr>
                  <a:spLocks/>
                </p:cNvSpPr>
                <p:nvPr/>
              </p:nvSpPr>
              <p:spPr bwMode="auto">
                <a:xfrm>
                  <a:off x="2318" y="3148"/>
                  <a:ext cx="94" cy="46"/>
                </a:xfrm>
                <a:custGeom>
                  <a:avLst/>
                  <a:gdLst/>
                  <a:ahLst/>
                  <a:cxnLst>
                    <a:cxn ang="0">
                      <a:pos x="94" y="40"/>
                    </a:cxn>
                    <a:cxn ang="0">
                      <a:pos x="26" y="0"/>
                    </a:cxn>
                    <a:cxn ang="0">
                      <a:pos x="0" y="8"/>
                    </a:cxn>
                    <a:cxn ang="0">
                      <a:pos x="66" y="46"/>
                    </a:cxn>
                    <a:cxn ang="0">
                      <a:pos x="94" y="40"/>
                    </a:cxn>
                  </a:cxnLst>
                  <a:rect l="0" t="0" r="r" b="b"/>
                  <a:pathLst>
                    <a:path w="94" h="46">
                      <a:moveTo>
                        <a:pt x="94" y="40"/>
                      </a:moveTo>
                      <a:lnTo>
                        <a:pt x="26" y="0"/>
                      </a:lnTo>
                      <a:lnTo>
                        <a:pt x="0" y="8"/>
                      </a:lnTo>
                      <a:lnTo>
                        <a:pt x="66" y="46"/>
                      </a:lnTo>
                      <a:lnTo>
                        <a:pt x="94" y="40"/>
                      </a:lnTo>
                      <a:close/>
                    </a:path>
                  </a:pathLst>
                </a:custGeom>
                <a:solidFill>
                  <a:srgbClr val="00953D"/>
                </a:solidFill>
                <a:ln w="0">
                  <a:solidFill>
                    <a:srgbClr val="00953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59" name="Freeform 3727"/>
                <p:cNvSpPr>
                  <a:spLocks/>
                </p:cNvSpPr>
                <p:nvPr/>
              </p:nvSpPr>
              <p:spPr bwMode="auto">
                <a:xfrm>
                  <a:off x="2318" y="3148"/>
                  <a:ext cx="94" cy="46"/>
                </a:xfrm>
                <a:custGeom>
                  <a:avLst/>
                  <a:gdLst/>
                  <a:ahLst/>
                  <a:cxnLst>
                    <a:cxn ang="0">
                      <a:pos x="94" y="40"/>
                    </a:cxn>
                    <a:cxn ang="0">
                      <a:pos x="26" y="0"/>
                    </a:cxn>
                    <a:cxn ang="0">
                      <a:pos x="0" y="8"/>
                    </a:cxn>
                    <a:cxn ang="0">
                      <a:pos x="66" y="46"/>
                    </a:cxn>
                    <a:cxn ang="0">
                      <a:pos x="94" y="40"/>
                    </a:cxn>
                  </a:cxnLst>
                  <a:rect l="0" t="0" r="r" b="b"/>
                  <a:pathLst>
                    <a:path w="94" h="46">
                      <a:moveTo>
                        <a:pt x="94" y="40"/>
                      </a:moveTo>
                      <a:lnTo>
                        <a:pt x="26" y="0"/>
                      </a:lnTo>
                      <a:lnTo>
                        <a:pt x="0" y="8"/>
                      </a:lnTo>
                      <a:lnTo>
                        <a:pt x="66" y="46"/>
                      </a:lnTo>
                      <a:lnTo>
                        <a:pt x="94" y="4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60" name="Freeform 3728"/>
                <p:cNvSpPr>
                  <a:spLocks/>
                </p:cNvSpPr>
                <p:nvPr/>
              </p:nvSpPr>
              <p:spPr bwMode="auto">
                <a:xfrm>
                  <a:off x="2292" y="3156"/>
                  <a:ext cx="92" cy="50"/>
                </a:xfrm>
                <a:custGeom>
                  <a:avLst/>
                  <a:gdLst/>
                  <a:ahLst/>
                  <a:cxnLst>
                    <a:cxn ang="0">
                      <a:pos x="92" y="38"/>
                    </a:cxn>
                    <a:cxn ang="0">
                      <a:pos x="26" y="0"/>
                    </a:cxn>
                    <a:cxn ang="0">
                      <a:pos x="0" y="12"/>
                    </a:cxn>
                    <a:cxn ang="0">
                      <a:pos x="66" y="50"/>
                    </a:cxn>
                    <a:cxn ang="0">
                      <a:pos x="92" y="38"/>
                    </a:cxn>
                  </a:cxnLst>
                  <a:rect l="0" t="0" r="r" b="b"/>
                  <a:pathLst>
                    <a:path w="92" h="50">
                      <a:moveTo>
                        <a:pt x="92" y="38"/>
                      </a:move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66" y="50"/>
                      </a:lnTo>
                      <a:lnTo>
                        <a:pt x="92" y="38"/>
                      </a:lnTo>
                      <a:close/>
                    </a:path>
                  </a:pathLst>
                </a:custGeom>
                <a:solidFill>
                  <a:srgbClr val="008568"/>
                </a:solidFill>
                <a:ln w="0">
                  <a:solidFill>
                    <a:srgbClr val="00856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61" name="Freeform 3729"/>
                <p:cNvSpPr>
                  <a:spLocks/>
                </p:cNvSpPr>
                <p:nvPr/>
              </p:nvSpPr>
              <p:spPr bwMode="auto">
                <a:xfrm>
                  <a:off x="2292" y="3156"/>
                  <a:ext cx="92" cy="50"/>
                </a:xfrm>
                <a:custGeom>
                  <a:avLst/>
                  <a:gdLst/>
                  <a:ahLst/>
                  <a:cxnLst>
                    <a:cxn ang="0">
                      <a:pos x="92" y="38"/>
                    </a:cxn>
                    <a:cxn ang="0">
                      <a:pos x="26" y="0"/>
                    </a:cxn>
                    <a:cxn ang="0">
                      <a:pos x="0" y="12"/>
                    </a:cxn>
                    <a:cxn ang="0">
                      <a:pos x="66" y="50"/>
                    </a:cxn>
                    <a:cxn ang="0">
                      <a:pos x="92" y="38"/>
                    </a:cxn>
                  </a:cxnLst>
                  <a:rect l="0" t="0" r="r" b="b"/>
                  <a:pathLst>
                    <a:path w="92" h="50">
                      <a:moveTo>
                        <a:pt x="92" y="38"/>
                      </a:move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66" y="50"/>
                      </a:lnTo>
                      <a:lnTo>
                        <a:pt x="92" y="3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62" name="Freeform 3730"/>
                <p:cNvSpPr>
                  <a:spLocks/>
                </p:cNvSpPr>
                <p:nvPr/>
              </p:nvSpPr>
              <p:spPr bwMode="auto">
                <a:xfrm>
                  <a:off x="3338" y="2766"/>
                  <a:ext cx="86" cy="30"/>
                </a:xfrm>
                <a:custGeom>
                  <a:avLst/>
                  <a:gdLst/>
                  <a:ahLst/>
                  <a:cxnLst>
                    <a:cxn ang="0">
                      <a:pos x="86" y="2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0" y="30"/>
                    </a:cxn>
                    <a:cxn ang="0">
                      <a:pos x="86" y="24"/>
                    </a:cxn>
                  </a:cxnLst>
                  <a:rect l="0" t="0" r="r" b="b"/>
                  <a:pathLst>
                    <a:path w="86" h="30">
                      <a:moveTo>
                        <a:pt x="86" y="2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0" y="30"/>
                      </a:lnTo>
                      <a:lnTo>
                        <a:pt x="86" y="24"/>
                      </a:lnTo>
                      <a:close/>
                    </a:path>
                  </a:pathLst>
                </a:custGeom>
                <a:solidFill>
                  <a:srgbClr val="008763"/>
                </a:solidFill>
                <a:ln w="0">
                  <a:solidFill>
                    <a:srgbClr val="00876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63" name="Freeform 3731"/>
                <p:cNvSpPr>
                  <a:spLocks/>
                </p:cNvSpPr>
                <p:nvPr/>
              </p:nvSpPr>
              <p:spPr bwMode="auto">
                <a:xfrm>
                  <a:off x="3338" y="2766"/>
                  <a:ext cx="86" cy="30"/>
                </a:xfrm>
                <a:custGeom>
                  <a:avLst/>
                  <a:gdLst/>
                  <a:ahLst/>
                  <a:cxnLst>
                    <a:cxn ang="0">
                      <a:pos x="86" y="2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0" y="30"/>
                    </a:cxn>
                    <a:cxn ang="0">
                      <a:pos x="86" y="24"/>
                    </a:cxn>
                  </a:cxnLst>
                  <a:rect l="0" t="0" r="r" b="b"/>
                  <a:pathLst>
                    <a:path w="86" h="30">
                      <a:moveTo>
                        <a:pt x="86" y="2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0" y="30"/>
                      </a:lnTo>
                      <a:lnTo>
                        <a:pt x="8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64" name="Freeform 3732"/>
                <p:cNvSpPr>
                  <a:spLocks/>
                </p:cNvSpPr>
                <p:nvPr/>
              </p:nvSpPr>
              <p:spPr bwMode="auto">
                <a:xfrm>
                  <a:off x="3324" y="2774"/>
                  <a:ext cx="84" cy="30"/>
                </a:xfrm>
                <a:custGeom>
                  <a:avLst/>
                  <a:gdLst/>
                  <a:ahLst/>
                  <a:cxnLst>
                    <a:cxn ang="0">
                      <a:pos x="84" y="22"/>
                    </a:cxn>
                    <a:cxn ang="0">
                      <a:pos x="14" y="0"/>
                    </a:cxn>
                    <a:cxn ang="0">
                      <a:pos x="0" y="6"/>
                    </a:cxn>
                    <a:cxn ang="0">
                      <a:pos x="68" y="30"/>
                    </a:cxn>
                    <a:cxn ang="0">
                      <a:pos x="84" y="22"/>
                    </a:cxn>
                  </a:cxnLst>
                  <a:rect l="0" t="0" r="r" b="b"/>
                  <a:pathLst>
                    <a:path w="84" h="30">
                      <a:moveTo>
                        <a:pt x="84" y="22"/>
                      </a:moveTo>
                      <a:lnTo>
                        <a:pt x="14" y="0"/>
                      </a:lnTo>
                      <a:lnTo>
                        <a:pt x="0" y="6"/>
                      </a:lnTo>
                      <a:lnTo>
                        <a:pt x="68" y="30"/>
                      </a:lnTo>
                      <a:lnTo>
                        <a:pt x="84" y="22"/>
                      </a:lnTo>
                      <a:close/>
                    </a:path>
                  </a:pathLst>
                </a:custGeom>
                <a:solidFill>
                  <a:srgbClr val="008763"/>
                </a:solidFill>
                <a:ln w="0">
                  <a:solidFill>
                    <a:srgbClr val="00876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65" name="Freeform 3733"/>
                <p:cNvSpPr>
                  <a:spLocks/>
                </p:cNvSpPr>
                <p:nvPr/>
              </p:nvSpPr>
              <p:spPr bwMode="auto">
                <a:xfrm>
                  <a:off x="3324" y="2774"/>
                  <a:ext cx="84" cy="30"/>
                </a:xfrm>
                <a:custGeom>
                  <a:avLst/>
                  <a:gdLst/>
                  <a:ahLst/>
                  <a:cxnLst>
                    <a:cxn ang="0">
                      <a:pos x="84" y="22"/>
                    </a:cxn>
                    <a:cxn ang="0">
                      <a:pos x="14" y="0"/>
                    </a:cxn>
                    <a:cxn ang="0">
                      <a:pos x="0" y="6"/>
                    </a:cxn>
                    <a:cxn ang="0">
                      <a:pos x="68" y="30"/>
                    </a:cxn>
                    <a:cxn ang="0">
                      <a:pos x="84" y="22"/>
                    </a:cxn>
                  </a:cxnLst>
                  <a:rect l="0" t="0" r="r" b="b"/>
                  <a:pathLst>
                    <a:path w="84" h="30">
                      <a:moveTo>
                        <a:pt x="84" y="22"/>
                      </a:moveTo>
                      <a:lnTo>
                        <a:pt x="14" y="0"/>
                      </a:lnTo>
                      <a:lnTo>
                        <a:pt x="0" y="6"/>
                      </a:lnTo>
                      <a:lnTo>
                        <a:pt x="68" y="30"/>
                      </a:lnTo>
                      <a:lnTo>
                        <a:pt x="8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66" name="Freeform 3734"/>
                <p:cNvSpPr>
                  <a:spLocks/>
                </p:cNvSpPr>
                <p:nvPr/>
              </p:nvSpPr>
              <p:spPr bwMode="auto">
                <a:xfrm>
                  <a:off x="3308" y="2780"/>
                  <a:ext cx="84" cy="30"/>
                </a:xfrm>
                <a:custGeom>
                  <a:avLst/>
                  <a:gdLst/>
                  <a:ahLst/>
                  <a:cxnLst>
                    <a:cxn ang="0">
                      <a:pos x="84" y="2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0" y="30"/>
                    </a:cxn>
                    <a:cxn ang="0">
                      <a:pos x="84" y="24"/>
                    </a:cxn>
                  </a:cxnLst>
                  <a:rect l="0" t="0" r="r" b="b"/>
                  <a:pathLst>
                    <a:path w="84" h="30">
                      <a:moveTo>
                        <a:pt x="84" y="2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0" y="30"/>
                      </a:lnTo>
                      <a:lnTo>
                        <a:pt x="84" y="24"/>
                      </a:lnTo>
                      <a:close/>
                    </a:path>
                  </a:pathLst>
                </a:custGeom>
                <a:solidFill>
                  <a:srgbClr val="008763"/>
                </a:solidFill>
                <a:ln w="0">
                  <a:solidFill>
                    <a:srgbClr val="00876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67" name="Freeform 3735"/>
                <p:cNvSpPr>
                  <a:spLocks/>
                </p:cNvSpPr>
                <p:nvPr/>
              </p:nvSpPr>
              <p:spPr bwMode="auto">
                <a:xfrm>
                  <a:off x="3308" y="2780"/>
                  <a:ext cx="84" cy="30"/>
                </a:xfrm>
                <a:custGeom>
                  <a:avLst/>
                  <a:gdLst/>
                  <a:ahLst/>
                  <a:cxnLst>
                    <a:cxn ang="0">
                      <a:pos x="84" y="2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0" y="30"/>
                    </a:cxn>
                    <a:cxn ang="0">
                      <a:pos x="84" y="24"/>
                    </a:cxn>
                  </a:cxnLst>
                  <a:rect l="0" t="0" r="r" b="b"/>
                  <a:pathLst>
                    <a:path w="84" h="30">
                      <a:moveTo>
                        <a:pt x="84" y="2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0" y="30"/>
                      </a:lnTo>
                      <a:lnTo>
                        <a:pt x="84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68" name="Freeform 3736"/>
                <p:cNvSpPr>
                  <a:spLocks/>
                </p:cNvSpPr>
                <p:nvPr/>
              </p:nvSpPr>
              <p:spPr bwMode="auto">
                <a:xfrm>
                  <a:off x="3292" y="2788"/>
                  <a:ext cx="86" cy="30"/>
                </a:xfrm>
                <a:custGeom>
                  <a:avLst/>
                  <a:gdLst/>
                  <a:ahLst/>
                  <a:cxnLst>
                    <a:cxn ang="0">
                      <a:pos x="86" y="22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70" y="30"/>
                    </a:cxn>
                    <a:cxn ang="0">
                      <a:pos x="86" y="22"/>
                    </a:cxn>
                  </a:cxnLst>
                  <a:rect l="0" t="0" r="r" b="b"/>
                  <a:pathLst>
                    <a:path w="86" h="30">
                      <a:moveTo>
                        <a:pt x="86" y="22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70" y="30"/>
                      </a:lnTo>
                      <a:lnTo>
                        <a:pt x="86" y="22"/>
                      </a:lnTo>
                      <a:close/>
                    </a:path>
                  </a:pathLst>
                </a:custGeom>
                <a:solidFill>
                  <a:srgbClr val="008763"/>
                </a:solidFill>
                <a:ln w="0">
                  <a:solidFill>
                    <a:srgbClr val="00876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69" name="Freeform 3737"/>
                <p:cNvSpPr>
                  <a:spLocks/>
                </p:cNvSpPr>
                <p:nvPr/>
              </p:nvSpPr>
              <p:spPr bwMode="auto">
                <a:xfrm>
                  <a:off x="3292" y="2788"/>
                  <a:ext cx="86" cy="30"/>
                </a:xfrm>
                <a:custGeom>
                  <a:avLst/>
                  <a:gdLst/>
                  <a:ahLst/>
                  <a:cxnLst>
                    <a:cxn ang="0">
                      <a:pos x="86" y="22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70" y="30"/>
                    </a:cxn>
                    <a:cxn ang="0">
                      <a:pos x="86" y="22"/>
                    </a:cxn>
                  </a:cxnLst>
                  <a:rect l="0" t="0" r="r" b="b"/>
                  <a:pathLst>
                    <a:path w="86" h="30">
                      <a:moveTo>
                        <a:pt x="86" y="22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70" y="30"/>
                      </a:lnTo>
                      <a:lnTo>
                        <a:pt x="8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70" name="Freeform 3738"/>
                <p:cNvSpPr>
                  <a:spLocks/>
                </p:cNvSpPr>
                <p:nvPr/>
              </p:nvSpPr>
              <p:spPr bwMode="auto">
                <a:xfrm>
                  <a:off x="3276" y="2794"/>
                  <a:ext cx="86" cy="32"/>
                </a:xfrm>
                <a:custGeom>
                  <a:avLst/>
                  <a:gdLst/>
                  <a:ahLst/>
                  <a:cxnLst>
                    <a:cxn ang="0">
                      <a:pos x="86" y="2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0" y="32"/>
                    </a:cxn>
                    <a:cxn ang="0">
                      <a:pos x="86" y="24"/>
                    </a:cxn>
                  </a:cxnLst>
                  <a:rect l="0" t="0" r="r" b="b"/>
                  <a:pathLst>
                    <a:path w="86" h="32">
                      <a:moveTo>
                        <a:pt x="86" y="2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0" y="32"/>
                      </a:lnTo>
                      <a:lnTo>
                        <a:pt x="86" y="24"/>
                      </a:lnTo>
                      <a:close/>
                    </a:path>
                  </a:pathLst>
                </a:custGeom>
                <a:solidFill>
                  <a:srgbClr val="008762"/>
                </a:solidFill>
                <a:ln w="0">
                  <a:solidFill>
                    <a:srgbClr val="00876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71" name="Freeform 3739"/>
                <p:cNvSpPr>
                  <a:spLocks/>
                </p:cNvSpPr>
                <p:nvPr/>
              </p:nvSpPr>
              <p:spPr bwMode="auto">
                <a:xfrm>
                  <a:off x="3276" y="2794"/>
                  <a:ext cx="86" cy="32"/>
                </a:xfrm>
                <a:custGeom>
                  <a:avLst/>
                  <a:gdLst/>
                  <a:ahLst/>
                  <a:cxnLst>
                    <a:cxn ang="0">
                      <a:pos x="86" y="2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0" y="32"/>
                    </a:cxn>
                    <a:cxn ang="0">
                      <a:pos x="86" y="24"/>
                    </a:cxn>
                  </a:cxnLst>
                  <a:rect l="0" t="0" r="r" b="b"/>
                  <a:pathLst>
                    <a:path w="86" h="32">
                      <a:moveTo>
                        <a:pt x="86" y="2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0" y="32"/>
                      </a:lnTo>
                      <a:lnTo>
                        <a:pt x="8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72" name="Freeform 3740"/>
                <p:cNvSpPr>
                  <a:spLocks/>
                </p:cNvSpPr>
                <p:nvPr/>
              </p:nvSpPr>
              <p:spPr bwMode="auto">
                <a:xfrm>
                  <a:off x="3260" y="2802"/>
                  <a:ext cx="86" cy="30"/>
                </a:xfrm>
                <a:custGeom>
                  <a:avLst/>
                  <a:gdLst/>
                  <a:ahLst/>
                  <a:cxnLst>
                    <a:cxn ang="0">
                      <a:pos x="86" y="24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70" y="30"/>
                    </a:cxn>
                    <a:cxn ang="0">
                      <a:pos x="86" y="24"/>
                    </a:cxn>
                  </a:cxnLst>
                  <a:rect l="0" t="0" r="r" b="b"/>
                  <a:pathLst>
                    <a:path w="86" h="30">
                      <a:moveTo>
                        <a:pt x="86" y="24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70" y="30"/>
                      </a:lnTo>
                      <a:lnTo>
                        <a:pt x="86" y="24"/>
                      </a:lnTo>
                      <a:close/>
                    </a:path>
                  </a:pathLst>
                </a:custGeom>
                <a:solidFill>
                  <a:srgbClr val="008761"/>
                </a:solidFill>
                <a:ln w="0">
                  <a:solidFill>
                    <a:srgbClr val="00876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73" name="Freeform 3741"/>
                <p:cNvSpPr>
                  <a:spLocks/>
                </p:cNvSpPr>
                <p:nvPr/>
              </p:nvSpPr>
              <p:spPr bwMode="auto">
                <a:xfrm>
                  <a:off x="3260" y="2802"/>
                  <a:ext cx="86" cy="30"/>
                </a:xfrm>
                <a:custGeom>
                  <a:avLst/>
                  <a:gdLst/>
                  <a:ahLst/>
                  <a:cxnLst>
                    <a:cxn ang="0">
                      <a:pos x="86" y="24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70" y="30"/>
                    </a:cxn>
                    <a:cxn ang="0">
                      <a:pos x="86" y="24"/>
                    </a:cxn>
                  </a:cxnLst>
                  <a:rect l="0" t="0" r="r" b="b"/>
                  <a:pathLst>
                    <a:path w="86" h="30">
                      <a:moveTo>
                        <a:pt x="86" y="24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70" y="30"/>
                      </a:lnTo>
                      <a:lnTo>
                        <a:pt x="8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74" name="Freeform 3742"/>
                <p:cNvSpPr>
                  <a:spLocks/>
                </p:cNvSpPr>
                <p:nvPr/>
              </p:nvSpPr>
              <p:spPr bwMode="auto">
                <a:xfrm>
                  <a:off x="3242" y="2808"/>
                  <a:ext cx="88" cy="32"/>
                </a:xfrm>
                <a:custGeom>
                  <a:avLst/>
                  <a:gdLst/>
                  <a:ahLst/>
                  <a:cxnLst>
                    <a:cxn ang="0">
                      <a:pos x="88" y="24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72" y="32"/>
                    </a:cxn>
                    <a:cxn ang="0">
                      <a:pos x="88" y="24"/>
                    </a:cxn>
                  </a:cxnLst>
                  <a:rect l="0" t="0" r="r" b="b"/>
                  <a:pathLst>
                    <a:path w="88" h="32">
                      <a:moveTo>
                        <a:pt x="88" y="24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72" y="32"/>
                      </a:lnTo>
                      <a:lnTo>
                        <a:pt x="88" y="24"/>
                      </a:lnTo>
                      <a:close/>
                    </a:path>
                  </a:pathLst>
                </a:custGeom>
                <a:solidFill>
                  <a:srgbClr val="00875F"/>
                </a:solidFill>
                <a:ln w="0">
                  <a:solidFill>
                    <a:srgbClr val="00875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75" name="Freeform 3743"/>
                <p:cNvSpPr>
                  <a:spLocks/>
                </p:cNvSpPr>
                <p:nvPr/>
              </p:nvSpPr>
              <p:spPr bwMode="auto">
                <a:xfrm>
                  <a:off x="3242" y="2808"/>
                  <a:ext cx="88" cy="32"/>
                </a:xfrm>
                <a:custGeom>
                  <a:avLst/>
                  <a:gdLst/>
                  <a:ahLst/>
                  <a:cxnLst>
                    <a:cxn ang="0">
                      <a:pos x="88" y="24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72" y="32"/>
                    </a:cxn>
                    <a:cxn ang="0">
                      <a:pos x="88" y="24"/>
                    </a:cxn>
                  </a:cxnLst>
                  <a:rect l="0" t="0" r="r" b="b"/>
                  <a:pathLst>
                    <a:path w="88" h="32">
                      <a:moveTo>
                        <a:pt x="88" y="24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72" y="32"/>
                      </a:lnTo>
                      <a:lnTo>
                        <a:pt x="88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76" name="Freeform 3744"/>
                <p:cNvSpPr>
                  <a:spLocks/>
                </p:cNvSpPr>
                <p:nvPr/>
              </p:nvSpPr>
              <p:spPr bwMode="auto">
                <a:xfrm>
                  <a:off x="3226" y="2816"/>
                  <a:ext cx="88" cy="30"/>
                </a:xfrm>
                <a:custGeom>
                  <a:avLst/>
                  <a:gdLst/>
                  <a:ahLst/>
                  <a:cxnLst>
                    <a:cxn ang="0">
                      <a:pos x="88" y="24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70" y="30"/>
                    </a:cxn>
                    <a:cxn ang="0">
                      <a:pos x="88" y="24"/>
                    </a:cxn>
                  </a:cxnLst>
                  <a:rect l="0" t="0" r="r" b="b"/>
                  <a:pathLst>
                    <a:path w="88" h="30">
                      <a:moveTo>
                        <a:pt x="88" y="24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70" y="30"/>
                      </a:lnTo>
                      <a:lnTo>
                        <a:pt x="88" y="24"/>
                      </a:lnTo>
                      <a:close/>
                    </a:path>
                  </a:pathLst>
                </a:custGeom>
                <a:solidFill>
                  <a:srgbClr val="00885C"/>
                </a:solidFill>
                <a:ln w="0">
                  <a:solidFill>
                    <a:srgbClr val="00885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77" name="Freeform 3745"/>
                <p:cNvSpPr>
                  <a:spLocks/>
                </p:cNvSpPr>
                <p:nvPr/>
              </p:nvSpPr>
              <p:spPr bwMode="auto">
                <a:xfrm>
                  <a:off x="3226" y="2816"/>
                  <a:ext cx="88" cy="30"/>
                </a:xfrm>
                <a:custGeom>
                  <a:avLst/>
                  <a:gdLst/>
                  <a:ahLst/>
                  <a:cxnLst>
                    <a:cxn ang="0">
                      <a:pos x="88" y="24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70" y="30"/>
                    </a:cxn>
                    <a:cxn ang="0">
                      <a:pos x="88" y="24"/>
                    </a:cxn>
                  </a:cxnLst>
                  <a:rect l="0" t="0" r="r" b="b"/>
                  <a:pathLst>
                    <a:path w="88" h="30">
                      <a:moveTo>
                        <a:pt x="88" y="24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70" y="30"/>
                      </a:lnTo>
                      <a:lnTo>
                        <a:pt x="88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78" name="Freeform 3746"/>
                <p:cNvSpPr>
                  <a:spLocks/>
                </p:cNvSpPr>
                <p:nvPr/>
              </p:nvSpPr>
              <p:spPr bwMode="auto">
                <a:xfrm>
                  <a:off x="3210" y="2822"/>
                  <a:ext cx="86" cy="32"/>
                </a:xfrm>
                <a:custGeom>
                  <a:avLst/>
                  <a:gdLst/>
                  <a:ahLst/>
                  <a:cxnLst>
                    <a:cxn ang="0">
                      <a:pos x="86" y="24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70" y="32"/>
                    </a:cxn>
                    <a:cxn ang="0">
                      <a:pos x="86" y="24"/>
                    </a:cxn>
                  </a:cxnLst>
                  <a:rect l="0" t="0" r="r" b="b"/>
                  <a:pathLst>
                    <a:path w="86" h="32">
                      <a:moveTo>
                        <a:pt x="86" y="24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70" y="32"/>
                      </a:lnTo>
                      <a:lnTo>
                        <a:pt x="86" y="24"/>
                      </a:lnTo>
                      <a:close/>
                    </a:path>
                  </a:pathLst>
                </a:custGeom>
                <a:solidFill>
                  <a:srgbClr val="008859"/>
                </a:solidFill>
                <a:ln w="0">
                  <a:solidFill>
                    <a:srgbClr val="00885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79" name="Freeform 3747"/>
                <p:cNvSpPr>
                  <a:spLocks/>
                </p:cNvSpPr>
                <p:nvPr/>
              </p:nvSpPr>
              <p:spPr bwMode="auto">
                <a:xfrm>
                  <a:off x="3210" y="2822"/>
                  <a:ext cx="86" cy="32"/>
                </a:xfrm>
                <a:custGeom>
                  <a:avLst/>
                  <a:gdLst/>
                  <a:ahLst/>
                  <a:cxnLst>
                    <a:cxn ang="0">
                      <a:pos x="86" y="24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70" y="32"/>
                    </a:cxn>
                    <a:cxn ang="0">
                      <a:pos x="86" y="24"/>
                    </a:cxn>
                  </a:cxnLst>
                  <a:rect l="0" t="0" r="r" b="b"/>
                  <a:pathLst>
                    <a:path w="86" h="32">
                      <a:moveTo>
                        <a:pt x="86" y="24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70" y="32"/>
                      </a:lnTo>
                      <a:lnTo>
                        <a:pt x="86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80" name="Freeform 3748"/>
                <p:cNvSpPr>
                  <a:spLocks/>
                </p:cNvSpPr>
                <p:nvPr/>
              </p:nvSpPr>
              <p:spPr bwMode="auto">
                <a:xfrm>
                  <a:off x="3192" y="2828"/>
                  <a:ext cx="88" cy="32"/>
                </a:xfrm>
                <a:custGeom>
                  <a:avLst/>
                  <a:gdLst/>
                  <a:ahLst/>
                  <a:cxnLst>
                    <a:cxn ang="0">
                      <a:pos x="88" y="26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72" y="32"/>
                    </a:cxn>
                    <a:cxn ang="0">
                      <a:pos x="88" y="26"/>
                    </a:cxn>
                  </a:cxnLst>
                  <a:rect l="0" t="0" r="r" b="b"/>
                  <a:pathLst>
                    <a:path w="88" h="32">
                      <a:moveTo>
                        <a:pt x="88" y="26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72" y="32"/>
                      </a:lnTo>
                      <a:lnTo>
                        <a:pt x="88" y="26"/>
                      </a:lnTo>
                      <a:close/>
                    </a:path>
                  </a:pathLst>
                </a:custGeom>
                <a:solidFill>
                  <a:srgbClr val="008956"/>
                </a:solidFill>
                <a:ln w="0">
                  <a:solidFill>
                    <a:srgbClr val="00895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81" name="Freeform 3749"/>
                <p:cNvSpPr>
                  <a:spLocks/>
                </p:cNvSpPr>
                <p:nvPr/>
              </p:nvSpPr>
              <p:spPr bwMode="auto">
                <a:xfrm>
                  <a:off x="3192" y="2828"/>
                  <a:ext cx="88" cy="32"/>
                </a:xfrm>
                <a:custGeom>
                  <a:avLst/>
                  <a:gdLst/>
                  <a:ahLst/>
                  <a:cxnLst>
                    <a:cxn ang="0">
                      <a:pos x="88" y="26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72" y="32"/>
                    </a:cxn>
                    <a:cxn ang="0">
                      <a:pos x="88" y="26"/>
                    </a:cxn>
                  </a:cxnLst>
                  <a:rect l="0" t="0" r="r" b="b"/>
                  <a:pathLst>
                    <a:path w="88" h="32">
                      <a:moveTo>
                        <a:pt x="88" y="26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72" y="32"/>
                      </a:lnTo>
                      <a:lnTo>
                        <a:pt x="8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82" name="Freeform 3750"/>
                <p:cNvSpPr>
                  <a:spLocks/>
                </p:cNvSpPr>
                <p:nvPr/>
              </p:nvSpPr>
              <p:spPr bwMode="auto">
                <a:xfrm>
                  <a:off x="3176" y="2834"/>
                  <a:ext cx="88" cy="32"/>
                </a:xfrm>
                <a:custGeom>
                  <a:avLst/>
                  <a:gdLst/>
                  <a:ahLst/>
                  <a:cxnLst>
                    <a:cxn ang="0">
                      <a:pos x="88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0" y="32"/>
                    </a:cxn>
                    <a:cxn ang="0">
                      <a:pos x="88" y="26"/>
                    </a:cxn>
                  </a:cxnLst>
                  <a:rect l="0" t="0" r="r" b="b"/>
                  <a:pathLst>
                    <a:path w="88" h="32">
                      <a:moveTo>
                        <a:pt x="88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0" y="32"/>
                      </a:lnTo>
                      <a:lnTo>
                        <a:pt x="88" y="26"/>
                      </a:lnTo>
                      <a:close/>
                    </a:path>
                  </a:pathLst>
                </a:custGeom>
                <a:solidFill>
                  <a:srgbClr val="008952"/>
                </a:solidFill>
                <a:ln w="0">
                  <a:solidFill>
                    <a:srgbClr val="00895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83" name="Freeform 3751"/>
                <p:cNvSpPr>
                  <a:spLocks/>
                </p:cNvSpPr>
                <p:nvPr/>
              </p:nvSpPr>
              <p:spPr bwMode="auto">
                <a:xfrm>
                  <a:off x="3176" y="2834"/>
                  <a:ext cx="88" cy="32"/>
                </a:xfrm>
                <a:custGeom>
                  <a:avLst/>
                  <a:gdLst/>
                  <a:ahLst/>
                  <a:cxnLst>
                    <a:cxn ang="0">
                      <a:pos x="88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0" y="32"/>
                    </a:cxn>
                    <a:cxn ang="0">
                      <a:pos x="88" y="26"/>
                    </a:cxn>
                  </a:cxnLst>
                  <a:rect l="0" t="0" r="r" b="b"/>
                  <a:pathLst>
                    <a:path w="88" h="32">
                      <a:moveTo>
                        <a:pt x="88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0" y="32"/>
                      </a:lnTo>
                      <a:lnTo>
                        <a:pt x="8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84" name="Freeform 3752"/>
                <p:cNvSpPr>
                  <a:spLocks/>
                </p:cNvSpPr>
                <p:nvPr/>
              </p:nvSpPr>
              <p:spPr bwMode="auto">
                <a:xfrm>
                  <a:off x="3158" y="2842"/>
                  <a:ext cx="88" cy="30"/>
                </a:xfrm>
                <a:custGeom>
                  <a:avLst/>
                  <a:gdLst/>
                  <a:ahLst/>
                  <a:cxnLst>
                    <a:cxn ang="0">
                      <a:pos x="88" y="24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72" y="30"/>
                    </a:cxn>
                    <a:cxn ang="0">
                      <a:pos x="88" y="24"/>
                    </a:cxn>
                  </a:cxnLst>
                  <a:rect l="0" t="0" r="r" b="b"/>
                  <a:pathLst>
                    <a:path w="88" h="30">
                      <a:moveTo>
                        <a:pt x="88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72" y="30"/>
                      </a:lnTo>
                      <a:lnTo>
                        <a:pt x="88" y="24"/>
                      </a:lnTo>
                      <a:close/>
                    </a:path>
                  </a:pathLst>
                </a:custGeom>
                <a:solidFill>
                  <a:srgbClr val="00894D"/>
                </a:solidFill>
                <a:ln w="0">
                  <a:solidFill>
                    <a:srgbClr val="00894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85" name="Freeform 3753"/>
                <p:cNvSpPr>
                  <a:spLocks/>
                </p:cNvSpPr>
                <p:nvPr/>
              </p:nvSpPr>
              <p:spPr bwMode="auto">
                <a:xfrm>
                  <a:off x="3158" y="2842"/>
                  <a:ext cx="88" cy="30"/>
                </a:xfrm>
                <a:custGeom>
                  <a:avLst/>
                  <a:gdLst/>
                  <a:ahLst/>
                  <a:cxnLst>
                    <a:cxn ang="0">
                      <a:pos x="88" y="24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72" y="30"/>
                    </a:cxn>
                    <a:cxn ang="0">
                      <a:pos x="88" y="24"/>
                    </a:cxn>
                  </a:cxnLst>
                  <a:rect l="0" t="0" r="r" b="b"/>
                  <a:pathLst>
                    <a:path w="88" h="30">
                      <a:moveTo>
                        <a:pt x="88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72" y="30"/>
                      </a:lnTo>
                      <a:lnTo>
                        <a:pt x="88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86" name="Freeform 3754"/>
                <p:cNvSpPr>
                  <a:spLocks/>
                </p:cNvSpPr>
                <p:nvPr/>
              </p:nvSpPr>
              <p:spPr bwMode="auto">
                <a:xfrm>
                  <a:off x="3142" y="2848"/>
                  <a:ext cx="88" cy="30"/>
                </a:xfrm>
                <a:custGeom>
                  <a:avLst/>
                  <a:gdLst/>
                  <a:ahLst/>
                  <a:cxnLst>
                    <a:cxn ang="0">
                      <a:pos x="88" y="24"/>
                    </a:cxn>
                    <a:cxn ang="0">
                      <a:pos x="16" y="0"/>
                    </a:cxn>
                    <a:cxn ang="0">
                      <a:pos x="0" y="4"/>
                    </a:cxn>
                    <a:cxn ang="0">
                      <a:pos x="70" y="30"/>
                    </a:cxn>
                    <a:cxn ang="0">
                      <a:pos x="88" y="24"/>
                    </a:cxn>
                  </a:cxnLst>
                  <a:rect l="0" t="0" r="r" b="b"/>
                  <a:pathLst>
                    <a:path w="88" h="30">
                      <a:moveTo>
                        <a:pt x="88" y="24"/>
                      </a:moveTo>
                      <a:lnTo>
                        <a:pt x="16" y="0"/>
                      </a:lnTo>
                      <a:lnTo>
                        <a:pt x="0" y="4"/>
                      </a:lnTo>
                      <a:lnTo>
                        <a:pt x="70" y="30"/>
                      </a:lnTo>
                      <a:lnTo>
                        <a:pt x="88" y="24"/>
                      </a:lnTo>
                      <a:close/>
                    </a:path>
                  </a:pathLst>
                </a:custGeom>
                <a:solidFill>
                  <a:srgbClr val="008948"/>
                </a:solidFill>
                <a:ln w="0">
                  <a:solidFill>
                    <a:srgbClr val="00894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87" name="Freeform 3755"/>
                <p:cNvSpPr>
                  <a:spLocks/>
                </p:cNvSpPr>
                <p:nvPr/>
              </p:nvSpPr>
              <p:spPr bwMode="auto">
                <a:xfrm>
                  <a:off x="3142" y="2848"/>
                  <a:ext cx="88" cy="30"/>
                </a:xfrm>
                <a:custGeom>
                  <a:avLst/>
                  <a:gdLst/>
                  <a:ahLst/>
                  <a:cxnLst>
                    <a:cxn ang="0">
                      <a:pos x="88" y="24"/>
                    </a:cxn>
                    <a:cxn ang="0">
                      <a:pos x="16" y="0"/>
                    </a:cxn>
                    <a:cxn ang="0">
                      <a:pos x="0" y="4"/>
                    </a:cxn>
                    <a:cxn ang="0">
                      <a:pos x="70" y="30"/>
                    </a:cxn>
                    <a:cxn ang="0">
                      <a:pos x="88" y="24"/>
                    </a:cxn>
                  </a:cxnLst>
                  <a:rect l="0" t="0" r="r" b="b"/>
                  <a:pathLst>
                    <a:path w="88" h="30">
                      <a:moveTo>
                        <a:pt x="88" y="24"/>
                      </a:moveTo>
                      <a:lnTo>
                        <a:pt x="16" y="0"/>
                      </a:lnTo>
                      <a:lnTo>
                        <a:pt x="0" y="4"/>
                      </a:lnTo>
                      <a:lnTo>
                        <a:pt x="70" y="30"/>
                      </a:lnTo>
                      <a:lnTo>
                        <a:pt x="88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88" name="Freeform 3756"/>
                <p:cNvSpPr>
                  <a:spLocks/>
                </p:cNvSpPr>
                <p:nvPr/>
              </p:nvSpPr>
              <p:spPr bwMode="auto">
                <a:xfrm>
                  <a:off x="3124" y="2852"/>
                  <a:ext cx="88" cy="30"/>
                </a:xfrm>
                <a:custGeom>
                  <a:avLst/>
                  <a:gdLst/>
                  <a:ahLst/>
                  <a:cxnLst>
                    <a:cxn ang="0">
                      <a:pos x="88" y="26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70" y="30"/>
                    </a:cxn>
                    <a:cxn ang="0">
                      <a:pos x="88" y="26"/>
                    </a:cxn>
                  </a:cxnLst>
                  <a:rect l="0" t="0" r="r" b="b"/>
                  <a:pathLst>
                    <a:path w="88" h="30">
                      <a:moveTo>
                        <a:pt x="88" y="26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70" y="30"/>
                      </a:lnTo>
                      <a:lnTo>
                        <a:pt x="88" y="26"/>
                      </a:lnTo>
                      <a:close/>
                    </a:path>
                  </a:pathLst>
                </a:custGeom>
                <a:solidFill>
                  <a:srgbClr val="008943"/>
                </a:solidFill>
                <a:ln w="0">
                  <a:solidFill>
                    <a:srgbClr val="00894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89" name="Freeform 3757"/>
                <p:cNvSpPr>
                  <a:spLocks/>
                </p:cNvSpPr>
                <p:nvPr/>
              </p:nvSpPr>
              <p:spPr bwMode="auto">
                <a:xfrm>
                  <a:off x="3124" y="2852"/>
                  <a:ext cx="88" cy="30"/>
                </a:xfrm>
                <a:custGeom>
                  <a:avLst/>
                  <a:gdLst/>
                  <a:ahLst/>
                  <a:cxnLst>
                    <a:cxn ang="0">
                      <a:pos x="88" y="26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70" y="30"/>
                    </a:cxn>
                    <a:cxn ang="0">
                      <a:pos x="88" y="26"/>
                    </a:cxn>
                  </a:cxnLst>
                  <a:rect l="0" t="0" r="r" b="b"/>
                  <a:pathLst>
                    <a:path w="88" h="30">
                      <a:moveTo>
                        <a:pt x="88" y="26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70" y="30"/>
                      </a:lnTo>
                      <a:lnTo>
                        <a:pt x="8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90" name="Freeform 3758"/>
                <p:cNvSpPr>
                  <a:spLocks/>
                </p:cNvSpPr>
                <p:nvPr/>
              </p:nvSpPr>
              <p:spPr bwMode="auto">
                <a:xfrm>
                  <a:off x="3106" y="2858"/>
                  <a:ext cx="88" cy="30"/>
                </a:xfrm>
                <a:custGeom>
                  <a:avLst/>
                  <a:gdLst/>
                  <a:ahLst/>
                  <a:cxnLst>
                    <a:cxn ang="0">
                      <a:pos x="88" y="24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72" y="30"/>
                    </a:cxn>
                    <a:cxn ang="0">
                      <a:pos x="88" y="24"/>
                    </a:cxn>
                  </a:cxnLst>
                  <a:rect l="0" t="0" r="r" b="b"/>
                  <a:pathLst>
                    <a:path w="88" h="30">
                      <a:moveTo>
                        <a:pt x="88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72" y="30"/>
                      </a:lnTo>
                      <a:lnTo>
                        <a:pt x="88" y="24"/>
                      </a:lnTo>
                      <a:close/>
                    </a:path>
                  </a:pathLst>
                </a:custGeom>
                <a:solidFill>
                  <a:srgbClr val="00893E"/>
                </a:solidFill>
                <a:ln w="0">
                  <a:solidFill>
                    <a:srgbClr val="00893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91" name="Freeform 3759"/>
                <p:cNvSpPr>
                  <a:spLocks/>
                </p:cNvSpPr>
                <p:nvPr/>
              </p:nvSpPr>
              <p:spPr bwMode="auto">
                <a:xfrm>
                  <a:off x="3106" y="2858"/>
                  <a:ext cx="88" cy="30"/>
                </a:xfrm>
                <a:custGeom>
                  <a:avLst/>
                  <a:gdLst/>
                  <a:ahLst/>
                  <a:cxnLst>
                    <a:cxn ang="0">
                      <a:pos x="88" y="24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72" y="30"/>
                    </a:cxn>
                    <a:cxn ang="0">
                      <a:pos x="88" y="24"/>
                    </a:cxn>
                  </a:cxnLst>
                  <a:rect l="0" t="0" r="r" b="b"/>
                  <a:pathLst>
                    <a:path w="88" h="30">
                      <a:moveTo>
                        <a:pt x="88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72" y="30"/>
                      </a:lnTo>
                      <a:lnTo>
                        <a:pt x="88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92" name="Freeform 3760"/>
                <p:cNvSpPr>
                  <a:spLocks/>
                </p:cNvSpPr>
                <p:nvPr/>
              </p:nvSpPr>
              <p:spPr bwMode="auto">
                <a:xfrm>
                  <a:off x="3088" y="2864"/>
                  <a:ext cx="90" cy="28"/>
                </a:xfrm>
                <a:custGeom>
                  <a:avLst/>
                  <a:gdLst/>
                  <a:ahLst/>
                  <a:cxnLst>
                    <a:cxn ang="0">
                      <a:pos x="90" y="24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72" y="28"/>
                    </a:cxn>
                    <a:cxn ang="0">
                      <a:pos x="90" y="24"/>
                    </a:cxn>
                  </a:cxnLst>
                  <a:rect l="0" t="0" r="r" b="b"/>
                  <a:pathLst>
                    <a:path w="90" h="28">
                      <a:moveTo>
                        <a:pt x="90" y="24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72" y="28"/>
                      </a:lnTo>
                      <a:lnTo>
                        <a:pt x="90" y="24"/>
                      </a:lnTo>
                      <a:close/>
                    </a:path>
                  </a:pathLst>
                </a:custGeom>
                <a:solidFill>
                  <a:srgbClr val="008839"/>
                </a:solidFill>
                <a:ln w="0">
                  <a:solidFill>
                    <a:srgbClr val="00883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93" name="Freeform 3761"/>
                <p:cNvSpPr>
                  <a:spLocks/>
                </p:cNvSpPr>
                <p:nvPr/>
              </p:nvSpPr>
              <p:spPr bwMode="auto">
                <a:xfrm>
                  <a:off x="3088" y="2864"/>
                  <a:ext cx="90" cy="28"/>
                </a:xfrm>
                <a:custGeom>
                  <a:avLst/>
                  <a:gdLst/>
                  <a:ahLst/>
                  <a:cxnLst>
                    <a:cxn ang="0">
                      <a:pos x="90" y="24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72" y="28"/>
                    </a:cxn>
                    <a:cxn ang="0">
                      <a:pos x="90" y="24"/>
                    </a:cxn>
                  </a:cxnLst>
                  <a:rect l="0" t="0" r="r" b="b"/>
                  <a:pathLst>
                    <a:path w="90" h="28">
                      <a:moveTo>
                        <a:pt x="90" y="24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72" y="28"/>
                      </a:lnTo>
                      <a:lnTo>
                        <a:pt x="90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94" name="Freeform 3762"/>
                <p:cNvSpPr>
                  <a:spLocks/>
                </p:cNvSpPr>
                <p:nvPr/>
              </p:nvSpPr>
              <p:spPr bwMode="auto">
                <a:xfrm>
                  <a:off x="3070" y="2868"/>
                  <a:ext cx="90" cy="28"/>
                </a:xfrm>
                <a:custGeom>
                  <a:avLst/>
                  <a:gdLst/>
                  <a:ahLst/>
                  <a:cxnLst>
                    <a:cxn ang="0">
                      <a:pos x="90" y="24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72" y="28"/>
                    </a:cxn>
                    <a:cxn ang="0">
                      <a:pos x="90" y="24"/>
                    </a:cxn>
                  </a:cxnLst>
                  <a:rect l="0" t="0" r="r" b="b"/>
                  <a:pathLst>
                    <a:path w="90" h="28">
                      <a:moveTo>
                        <a:pt x="90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72" y="28"/>
                      </a:lnTo>
                      <a:lnTo>
                        <a:pt x="90" y="24"/>
                      </a:lnTo>
                      <a:close/>
                    </a:path>
                  </a:pathLst>
                </a:custGeom>
                <a:solidFill>
                  <a:srgbClr val="008735"/>
                </a:solidFill>
                <a:ln w="0">
                  <a:solidFill>
                    <a:srgbClr val="00873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95" name="Freeform 3763"/>
                <p:cNvSpPr>
                  <a:spLocks/>
                </p:cNvSpPr>
                <p:nvPr/>
              </p:nvSpPr>
              <p:spPr bwMode="auto">
                <a:xfrm>
                  <a:off x="3070" y="2868"/>
                  <a:ext cx="90" cy="28"/>
                </a:xfrm>
                <a:custGeom>
                  <a:avLst/>
                  <a:gdLst/>
                  <a:ahLst/>
                  <a:cxnLst>
                    <a:cxn ang="0">
                      <a:pos x="90" y="24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72" y="28"/>
                    </a:cxn>
                    <a:cxn ang="0">
                      <a:pos x="90" y="24"/>
                    </a:cxn>
                  </a:cxnLst>
                  <a:rect l="0" t="0" r="r" b="b"/>
                  <a:pathLst>
                    <a:path w="90" h="28">
                      <a:moveTo>
                        <a:pt x="90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72" y="28"/>
                      </a:lnTo>
                      <a:lnTo>
                        <a:pt x="90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96" name="Freeform 3764"/>
                <p:cNvSpPr>
                  <a:spLocks/>
                </p:cNvSpPr>
                <p:nvPr/>
              </p:nvSpPr>
              <p:spPr bwMode="auto">
                <a:xfrm>
                  <a:off x="3052" y="2874"/>
                  <a:ext cx="90" cy="26"/>
                </a:xfrm>
                <a:custGeom>
                  <a:avLst/>
                  <a:gdLst/>
                  <a:ahLst/>
                  <a:cxnLst>
                    <a:cxn ang="0">
                      <a:pos x="90" y="22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72" y="26"/>
                    </a:cxn>
                    <a:cxn ang="0">
                      <a:pos x="90" y="22"/>
                    </a:cxn>
                  </a:cxnLst>
                  <a:rect l="0" t="0" r="r" b="b"/>
                  <a:pathLst>
                    <a:path w="90" h="26">
                      <a:moveTo>
                        <a:pt x="90" y="22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72" y="26"/>
                      </a:lnTo>
                      <a:lnTo>
                        <a:pt x="90" y="22"/>
                      </a:lnTo>
                      <a:close/>
                    </a:path>
                  </a:pathLst>
                </a:custGeom>
                <a:solidFill>
                  <a:srgbClr val="008531"/>
                </a:solidFill>
                <a:ln w="0">
                  <a:solidFill>
                    <a:srgbClr val="00853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97" name="Freeform 3765"/>
                <p:cNvSpPr>
                  <a:spLocks/>
                </p:cNvSpPr>
                <p:nvPr/>
              </p:nvSpPr>
              <p:spPr bwMode="auto">
                <a:xfrm>
                  <a:off x="3052" y="2874"/>
                  <a:ext cx="90" cy="26"/>
                </a:xfrm>
                <a:custGeom>
                  <a:avLst/>
                  <a:gdLst/>
                  <a:ahLst/>
                  <a:cxnLst>
                    <a:cxn ang="0">
                      <a:pos x="90" y="22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72" y="26"/>
                    </a:cxn>
                    <a:cxn ang="0">
                      <a:pos x="90" y="22"/>
                    </a:cxn>
                  </a:cxnLst>
                  <a:rect l="0" t="0" r="r" b="b"/>
                  <a:pathLst>
                    <a:path w="90" h="26">
                      <a:moveTo>
                        <a:pt x="90" y="22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72" y="26"/>
                      </a:lnTo>
                      <a:lnTo>
                        <a:pt x="90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98" name="Freeform 3766"/>
                <p:cNvSpPr>
                  <a:spLocks/>
                </p:cNvSpPr>
                <p:nvPr/>
              </p:nvSpPr>
              <p:spPr bwMode="auto">
                <a:xfrm>
                  <a:off x="3034" y="2878"/>
                  <a:ext cx="90" cy="26"/>
                </a:xfrm>
                <a:custGeom>
                  <a:avLst/>
                  <a:gdLst/>
                  <a:ahLst/>
                  <a:cxnLst>
                    <a:cxn ang="0">
                      <a:pos x="90" y="22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70" y="26"/>
                    </a:cxn>
                    <a:cxn ang="0">
                      <a:pos x="90" y="22"/>
                    </a:cxn>
                  </a:cxnLst>
                  <a:rect l="0" t="0" r="r" b="b"/>
                  <a:pathLst>
                    <a:path w="90" h="26">
                      <a:moveTo>
                        <a:pt x="90" y="22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70" y="26"/>
                      </a:lnTo>
                      <a:lnTo>
                        <a:pt x="90" y="22"/>
                      </a:lnTo>
                      <a:close/>
                    </a:path>
                  </a:pathLst>
                </a:custGeom>
                <a:solidFill>
                  <a:srgbClr val="00842E"/>
                </a:solidFill>
                <a:ln w="0">
                  <a:solidFill>
                    <a:srgbClr val="00842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199" name="Freeform 3767"/>
                <p:cNvSpPr>
                  <a:spLocks/>
                </p:cNvSpPr>
                <p:nvPr/>
              </p:nvSpPr>
              <p:spPr bwMode="auto">
                <a:xfrm>
                  <a:off x="3034" y="2878"/>
                  <a:ext cx="90" cy="26"/>
                </a:xfrm>
                <a:custGeom>
                  <a:avLst/>
                  <a:gdLst/>
                  <a:ahLst/>
                  <a:cxnLst>
                    <a:cxn ang="0">
                      <a:pos x="90" y="22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70" y="26"/>
                    </a:cxn>
                    <a:cxn ang="0">
                      <a:pos x="90" y="22"/>
                    </a:cxn>
                  </a:cxnLst>
                  <a:rect l="0" t="0" r="r" b="b"/>
                  <a:pathLst>
                    <a:path w="90" h="26">
                      <a:moveTo>
                        <a:pt x="90" y="22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70" y="26"/>
                      </a:lnTo>
                      <a:lnTo>
                        <a:pt x="90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00" name="Freeform 3768"/>
                <p:cNvSpPr>
                  <a:spLocks/>
                </p:cNvSpPr>
                <p:nvPr/>
              </p:nvSpPr>
              <p:spPr bwMode="auto">
                <a:xfrm>
                  <a:off x="3014" y="2882"/>
                  <a:ext cx="90" cy="26"/>
                </a:xfrm>
                <a:custGeom>
                  <a:avLst/>
                  <a:gdLst/>
                  <a:ahLst/>
                  <a:cxnLst>
                    <a:cxn ang="0">
                      <a:pos x="90" y="22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72" y="26"/>
                    </a:cxn>
                    <a:cxn ang="0">
                      <a:pos x="90" y="22"/>
                    </a:cxn>
                  </a:cxnLst>
                  <a:rect l="0" t="0" r="r" b="b"/>
                  <a:pathLst>
                    <a:path w="90" h="26">
                      <a:moveTo>
                        <a:pt x="90" y="22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72" y="26"/>
                      </a:lnTo>
                      <a:lnTo>
                        <a:pt x="90" y="22"/>
                      </a:lnTo>
                      <a:close/>
                    </a:path>
                  </a:pathLst>
                </a:custGeom>
                <a:solidFill>
                  <a:srgbClr val="00822C"/>
                </a:solidFill>
                <a:ln w="0">
                  <a:solidFill>
                    <a:srgbClr val="00822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01" name="Freeform 3769"/>
                <p:cNvSpPr>
                  <a:spLocks/>
                </p:cNvSpPr>
                <p:nvPr/>
              </p:nvSpPr>
              <p:spPr bwMode="auto">
                <a:xfrm>
                  <a:off x="3014" y="2882"/>
                  <a:ext cx="90" cy="26"/>
                </a:xfrm>
                <a:custGeom>
                  <a:avLst/>
                  <a:gdLst/>
                  <a:ahLst/>
                  <a:cxnLst>
                    <a:cxn ang="0">
                      <a:pos x="90" y="22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72" y="26"/>
                    </a:cxn>
                    <a:cxn ang="0">
                      <a:pos x="90" y="22"/>
                    </a:cxn>
                  </a:cxnLst>
                  <a:rect l="0" t="0" r="r" b="b"/>
                  <a:pathLst>
                    <a:path w="90" h="26">
                      <a:moveTo>
                        <a:pt x="90" y="22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72" y="26"/>
                      </a:lnTo>
                      <a:lnTo>
                        <a:pt x="90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02" name="Freeform 3770"/>
                <p:cNvSpPr>
                  <a:spLocks/>
                </p:cNvSpPr>
                <p:nvPr/>
              </p:nvSpPr>
              <p:spPr bwMode="auto">
                <a:xfrm>
                  <a:off x="2996" y="2888"/>
                  <a:ext cx="90" cy="24"/>
                </a:xfrm>
                <a:custGeom>
                  <a:avLst/>
                  <a:gdLst/>
                  <a:ahLst/>
                  <a:cxnLst>
                    <a:cxn ang="0">
                      <a:pos x="90" y="20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70" y="24"/>
                    </a:cxn>
                    <a:cxn ang="0">
                      <a:pos x="90" y="20"/>
                    </a:cxn>
                  </a:cxnLst>
                  <a:rect l="0" t="0" r="r" b="b"/>
                  <a:pathLst>
                    <a:path w="90" h="24">
                      <a:moveTo>
                        <a:pt x="90" y="20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70" y="24"/>
                      </a:lnTo>
                      <a:lnTo>
                        <a:pt x="90" y="20"/>
                      </a:lnTo>
                      <a:close/>
                    </a:path>
                  </a:pathLst>
                </a:custGeom>
                <a:solidFill>
                  <a:srgbClr val="007F2B"/>
                </a:solidFill>
                <a:ln w="0">
                  <a:solidFill>
                    <a:srgbClr val="007F2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03" name="Freeform 3771"/>
                <p:cNvSpPr>
                  <a:spLocks/>
                </p:cNvSpPr>
                <p:nvPr/>
              </p:nvSpPr>
              <p:spPr bwMode="auto">
                <a:xfrm>
                  <a:off x="2996" y="2888"/>
                  <a:ext cx="90" cy="24"/>
                </a:xfrm>
                <a:custGeom>
                  <a:avLst/>
                  <a:gdLst/>
                  <a:ahLst/>
                  <a:cxnLst>
                    <a:cxn ang="0">
                      <a:pos x="90" y="20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70" y="24"/>
                    </a:cxn>
                    <a:cxn ang="0">
                      <a:pos x="90" y="20"/>
                    </a:cxn>
                  </a:cxnLst>
                  <a:rect l="0" t="0" r="r" b="b"/>
                  <a:pathLst>
                    <a:path w="90" h="24">
                      <a:moveTo>
                        <a:pt x="90" y="20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70" y="24"/>
                      </a:lnTo>
                      <a:lnTo>
                        <a:pt x="90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04" name="Freeform 3772"/>
                <p:cNvSpPr>
                  <a:spLocks/>
                </p:cNvSpPr>
                <p:nvPr/>
              </p:nvSpPr>
              <p:spPr bwMode="auto">
                <a:xfrm>
                  <a:off x="2976" y="2892"/>
                  <a:ext cx="90" cy="24"/>
                </a:xfrm>
                <a:custGeom>
                  <a:avLst/>
                  <a:gdLst/>
                  <a:ahLst/>
                  <a:cxnLst>
                    <a:cxn ang="0">
                      <a:pos x="90" y="20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72" y="24"/>
                    </a:cxn>
                    <a:cxn ang="0">
                      <a:pos x="90" y="20"/>
                    </a:cxn>
                  </a:cxnLst>
                  <a:rect l="0" t="0" r="r" b="b"/>
                  <a:pathLst>
                    <a:path w="90" h="24">
                      <a:moveTo>
                        <a:pt x="90" y="20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72" y="24"/>
                      </a:lnTo>
                      <a:lnTo>
                        <a:pt x="90" y="20"/>
                      </a:lnTo>
                      <a:close/>
                    </a:path>
                  </a:pathLst>
                </a:custGeom>
                <a:solidFill>
                  <a:srgbClr val="007D2C"/>
                </a:solidFill>
                <a:ln w="0">
                  <a:solidFill>
                    <a:srgbClr val="007D2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05" name="Freeform 3773"/>
                <p:cNvSpPr>
                  <a:spLocks/>
                </p:cNvSpPr>
                <p:nvPr/>
              </p:nvSpPr>
              <p:spPr bwMode="auto">
                <a:xfrm>
                  <a:off x="2976" y="2892"/>
                  <a:ext cx="90" cy="24"/>
                </a:xfrm>
                <a:custGeom>
                  <a:avLst/>
                  <a:gdLst/>
                  <a:ahLst/>
                  <a:cxnLst>
                    <a:cxn ang="0">
                      <a:pos x="90" y="20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72" y="24"/>
                    </a:cxn>
                    <a:cxn ang="0">
                      <a:pos x="90" y="20"/>
                    </a:cxn>
                  </a:cxnLst>
                  <a:rect l="0" t="0" r="r" b="b"/>
                  <a:pathLst>
                    <a:path w="90" h="24">
                      <a:moveTo>
                        <a:pt x="90" y="20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72" y="24"/>
                      </a:lnTo>
                      <a:lnTo>
                        <a:pt x="90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06" name="Freeform 3774"/>
                <p:cNvSpPr>
                  <a:spLocks/>
                </p:cNvSpPr>
                <p:nvPr/>
              </p:nvSpPr>
              <p:spPr bwMode="auto">
                <a:xfrm>
                  <a:off x="2956" y="2898"/>
                  <a:ext cx="92" cy="24"/>
                </a:xfrm>
                <a:custGeom>
                  <a:avLst/>
                  <a:gdLst/>
                  <a:ahLst/>
                  <a:cxnLst>
                    <a:cxn ang="0">
                      <a:pos x="92" y="18"/>
                    </a:cxn>
                    <a:cxn ang="0">
                      <a:pos x="20" y="0"/>
                    </a:cxn>
                    <a:cxn ang="0">
                      <a:pos x="0" y="4"/>
                    </a:cxn>
                    <a:cxn ang="0">
                      <a:pos x="72" y="24"/>
                    </a:cxn>
                    <a:cxn ang="0">
                      <a:pos x="92" y="18"/>
                    </a:cxn>
                  </a:cxnLst>
                  <a:rect l="0" t="0" r="r" b="b"/>
                  <a:pathLst>
                    <a:path w="92" h="24">
                      <a:moveTo>
                        <a:pt x="92" y="18"/>
                      </a:moveTo>
                      <a:lnTo>
                        <a:pt x="20" y="0"/>
                      </a:lnTo>
                      <a:lnTo>
                        <a:pt x="0" y="4"/>
                      </a:lnTo>
                      <a:lnTo>
                        <a:pt x="72" y="24"/>
                      </a:lnTo>
                      <a:lnTo>
                        <a:pt x="92" y="18"/>
                      </a:lnTo>
                      <a:close/>
                    </a:path>
                  </a:pathLst>
                </a:custGeom>
                <a:solidFill>
                  <a:srgbClr val="007A2E"/>
                </a:solidFill>
                <a:ln w="0">
                  <a:solidFill>
                    <a:srgbClr val="007A2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07" name="Freeform 3775"/>
                <p:cNvSpPr>
                  <a:spLocks/>
                </p:cNvSpPr>
                <p:nvPr/>
              </p:nvSpPr>
              <p:spPr bwMode="auto">
                <a:xfrm>
                  <a:off x="2956" y="2898"/>
                  <a:ext cx="92" cy="24"/>
                </a:xfrm>
                <a:custGeom>
                  <a:avLst/>
                  <a:gdLst/>
                  <a:ahLst/>
                  <a:cxnLst>
                    <a:cxn ang="0">
                      <a:pos x="92" y="18"/>
                    </a:cxn>
                    <a:cxn ang="0">
                      <a:pos x="20" y="0"/>
                    </a:cxn>
                    <a:cxn ang="0">
                      <a:pos x="0" y="4"/>
                    </a:cxn>
                    <a:cxn ang="0">
                      <a:pos x="72" y="24"/>
                    </a:cxn>
                    <a:cxn ang="0">
                      <a:pos x="92" y="18"/>
                    </a:cxn>
                  </a:cxnLst>
                  <a:rect l="0" t="0" r="r" b="b"/>
                  <a:pathLst>
                    <a:path w="92" h="24">
                      <a:moveTo>
                        <a:pt x="92" y="18"/>
                      </a:moveTo>
                      <a:lnTo>
                        <a:pt x="20" y="0"/>
                      </a:lnTo>
                      <a:lnTo>
                        <a:pt x="0" y="4"/>
                      </a:lnTo>
                      <a:lnTo>
                        <a:pt x="72" y="24"/>
                      </a:lnTo>
                      <a:lnTo>
                        <a:pt x="9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08" name="Freeform 3776"/>
                <p:cNvSpPr>
                  <a:spLocks/>
                </p:cNvSpPr>
                <p:nvPr/>
              </p:nvSpPr>
              <p:spPr bwMode="auto">
                <a:xfrm>
                  <a:off x="2936" y="2902"/>
                  <a:ext cx="92" cy="24"/>
                </a:xfrm>
                <a:custGeom>
                  <a:avLst/>
                  <a:gdLst/>
                  <a:ahLst/>
                  <a:cxnLst>
                    <a:cxn ang="0">
                      <a:pos x="92" y="20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72" y="24"/>
                    </a:cxn>
                    <a:cxn ang="0">
                      <a:pos x="92" y="20"/>
                    </a:cxn>
                  </a:cxnLst>
                  <a:rect l="0" t="0" r="r" b="b"/>
                  <a:pathLst>
                    <a:path w="92" h="24">
                      <a:moveTo>
                        <a:pt x="92" y="20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72" y="24"/>
                      </a:lnTo>
                      <a:lnTo>
                        <a:pt x="92" y="20"/>
                      </a:lnTo>
                      <a:close/>
                    </a:path>
                  </a:pathLst>
                </a:custGeom>
                <a:solidFill>
                  <a:srgbClr val="007832"/>
                </a:solidFill>
                <a:ln w="0">
                  <a:solidFill>
                    <a:srgbClr val="00783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09" name="Freeform 3777"/>
                <p:cNvSpPr>
                  <a:spLocks/>
                </p:cNvSpPr>
                <p:nvPr/>
              </p:nvSpPr>
              <p:spPr bwMode="auto">
                <a:xfrm>
                  <a:off x="2936" y="2902"/>
                  <a:ext cx="92" cy="24"/>
                </a:xfrm>
                <a:custGeom>
                  <a:avLst/>
                  <a:gdLst/>
                  <a:ahLst/>
                  <a:cxnLst>
                    <a:cxn ang="0">
                      <a:pos x="92" y="20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72" y="24"/>
                    </a:cxn>
                    <a:cxn ang="0">
                      <a:pos x="92" y="20"/>
                    </a:cxn>
                  </a:cxnLst>
                  <a:rect l="0" t="0" r="r" b="b"/>
                  <a:pathLst>
                    <a:path w="92" h="24">
                      <a:moveTo>
                        <a:pt x="92" y="20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72" y="24"/>
                      </a:lnTo>
                      <a:lnTo>
                        <a:pt x="92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10" name="Freeform 3778"/>
                <p:cNvSpPr>
                  <a:spLocks/>
                </p:cNvSpPr>
                <p:nvPr/>
              </p:nvSpPr>
              <p:spPr bwMode="auto">
                <a:xfrm>
                  <a:off x="2916" y="2908"/>
                  <a:ext cx="92" cy="24"/>
                </a:xfrm>
                <a:custGeom>
                  <a:avLst/>
                  <a:gdLst/>
                  <a:ahLst/>
                  <a:cxnLst>
                    <a:cxn ang="0">
                      <a:pos x="92" y="18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72" y="24"/>
                    </a:cxn>
                    <a:cxn ang="0">
                      <a:pos x="92" y="18"/>
                    </a:cxn>
                  </a:cxnLst>
                  <a:rect l="0" t="0" r="r" b="b"/>
                  <a:pathLst>
                    <a:path w="92" h="24">
                      <a:moveTo>
                        <a:pt x="92" y="18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72" y="24"/>
                      </a:lnTo>
                      <a:lnTo>
                        <a:pt x="92" y="18"/>
                      </a:lnTo>
                      <a:close/>
                    </a:path>
                  </a:pathLst>
                </a:custGeom>
                <a:solidFill>
                  <a:srgbClr val="007538"/>
                </a:solidFill>
                <a:ln w="0">
                  <a:solidFill>
                    <a:srgbClr val="00753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11" name="Freeform 3779"/>
                <p:cNvSpPr>
                  <a:spLocks/>
                </p:cNvSpPr>
                <p:nvPr/>
              </p:nvSpPr>
              <p:spPr bwMode="auto">
                <a:xfrm>
                  <a:off x="2916" y="2908"/>
                  <a:ext cx="92" cy="24"/>
                </a:xfrm>
                <a:custGeom>
                  <a:avLst/>
                  <a:gdLst/>
                  <a:ahLst/>
                  <a:cxnLst>
                    <a:cxn ang="0">
                      <a:pos x="92" y="18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72" y="24"/>
                    </a:cxn>
                    <a:cxn ang="0">
                      <a:pos x="92" y="18"/>
                    </a:cxn>
                  </a:cxnLst>
                  <a:rect l="0" t="0" r="r" b="b"/>
                  <a:pathLst>
                    <a:path w="92" h="24">
                      <a:moveTo>
                        <a:pt x="92" y="18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72" y="24"/>
                      </a:lnTo>
                      <a:lnTo>
                        <a:pt x="9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12" name="Freeform 3780"/>
                <p:cNvSpPr>
                  <a:spLocks/>
                </p:cNvSpPr>
                <p:nvPr/>
              </p:nvSpPr>
              <p:spPr bwMode="auto">
                <a:xfrm>
                  <a:off x="2896" y="2914"/>
                  <a:ext cx="92" cy="24"/>
                </a:xfrm>
                <a:custGeom>
                  <a:avLst/>
                  <a:gdLst/>
                  <a:ahLst/>
                  <a:cxnLst>
                    <a:cxn ang="0">
                      <a:pos x="92" y="18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72" y="24"/>
                    </a:cxn>
                    <a:cxn ang="0">
                      <a:pos x="92" y="18"/>
                    </a:cxn>
                  </a:cxnLst>
                  <a:rect l="0" t="0" r="r" b="b"/>
                  <a:pathLst>
                    <a:path w="92" h="24">
                      <a:moveTo>
                        <a:pt x="92" y="18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72" y="24"/>
                      </a:lnTo>
                      <a:lnTo>
                        <a:pt x="92" y="18"/>
                      </a:lnTo>
                      <a:close/>
                    </a:path>
                  </a:pathLst>
                </a:custGeom>
                <a:solidFill>
                  <a:srgbClr val="007240"/>
                </a:solidFill>
                <a:ln w="0">
                  <a:solidFill>
                    <a:srgbClr val="00724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13" name="Freeform 3781"/>
                <p:cNvSpPr>
                  <a:spLocks/>
                </p:cNvSpPr>
                <p:nvPr/>
              </p:nvSpPr>
              <p:spPr bwMode="auto">
                <a:xfrm>
                  <a:off x="2896" y="2914"/>
                  <a:ext cx="92" cy="24"/>
                </a:xfrm>
                <a:custGeom>
                  <a:avLst/>
                  <a:gdLst/>
                  <a:ahLst/>
                  <a:cxnLst>
                    <a:cxn ang="0">
                      <a:pos x="92" y="18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72" y="24"/>
                    </a:cxn>
                    <a:cxn ang="0">
                      <a:pos x="92" y="18"/>
                    </a:cxn>
                  </a:cxnLst>
                  <a:rect l="0" t="0" r="r" b="b"/>
                  <a:pathLst>
                    <a:path w="92" h="24">
                      <a:moveTo>
                        <a:pt x="92" y="18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72" y="24"/>
                      </a:lnTo>
                      <a:lnTo>
                        <a:pt x="9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14" name="Freeform 3782"/>
                <p:cNvSpPr>
                  <a:spLocks/>
                </p:cNvSpPr>
                <p:nvPr/>
              </p:nvSpPr>
              <p:spPr bwMode="auto">
                <a:xfrm>
                  <a:off x="2876" y="2920"/>
                  <a:ext cx="92" cy="26"/>
                </a:xfrm>
                <a:custGeom>
                  <a:avLst/>
                  <a:gdLst/>
                  <a:ahLst/>
                  <a:cxnLst>
                    <a:cxn ang="0">
                      <a:pos x="92" y="18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72" y="26"/>
                    </a:cxn>
                    <a:cxn ang="0">
                      <a:pos x="92" y="18"/>
                    </a:cxn>
                  </a:cxnLst>
                  <a:rect l="0" t="0" r="r" b="b"/>
                  <a:pathLst>
                    <a:path w="92" h="26">
                      <a:moveTo>
                        <a:pt x="92" y="18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72" y="26"/>
                      </a:lnTo>
                      <a:lnTo>
                        <a:pt x="92" y="18"/>
                      </a:lnTo>
                      <a:close/>
                    </a:path>
                  </a:pathLst>
                </a:custGeom>
                <a:solidFill>
                  <a:srgbClr val="006F49"/>
                </a:solidFill>
                <a:ln w="0">
                  <a:solidFill>
                    <a:srgbClr val="006F4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15" name="Freeform 3783"/>
                <p:cNvSpPr>
                  <a:spLocks/>
                </p:cNvSpPr>
                <p:nvPr/>
              </p:nvSpPr>
              <p:spPr bwMode="auto">
                <a:xfrm>
                  <a:off x="2876" y="2920"/>
                  <a:ext cx="92" cy="26"/>
                </a:xfrm>
                <a:custGeom>
                  <a:avLst/>
                  <a:gdLst/>
                  <a:ahLst/>
                  <a:cxnLst>
                    <a:cxn ang="0">
                      <a:pos x="92" y="18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72" y="26"/>
                    </a:cxn>
                    <a:cxn ang="0">
                      <a:pos x="92" y="18"/>
                    </a:cxn>
                  </a:cxnLst>
                  <a:rect l="0" t="0" r="r" b="b"/>
                  <a:pathLst>
                    <a:path w="92" h="26">
                      <a:moveTo>
                        <a:pt x="92" y="18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72" y="26"/>
                      </a:lnTo>
                      <a:lnTo>
                        <a:pt x="9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16" name="Freeform 3784"/>
                <p:cNvSpPr>
                  <a:spLocks/>
                </p:cNvSpPr>
                <p:nvPr/>
              </p:nvSpPr>
              <p:spPr bwMode="auto">
                <a:xfrm>
                  <a:off x="2856" y="2928"/>
                  <a:ext cx="92" cy="26"/>
                </a:xfrm>
                <a:custGeom>
                  <a:avLst/>
                  <a:gdLst/>
                  <a:ahLst/>
                  <a:cxnLst>
                    <a:cxn ang="0">
                      <a:pos x="92" y="18"/>
                    </a:cxn>
                    <a:cxn ang="0">
                      <a:pos x="20" y="0"/>
                    </a:cxn>
                    <a:cxn ang="0">
                      <a:pos x="0" y="10"/>
                    </a:cxn>
                    <a:cxn ang="0">
                      <a:pos x="72" y="26"/>
                    </a:cxn>
                    <a:cxn ang="0">
                      <a:pos x="92" y="18"/>
                    </a:cxn>
                  </a:cxnLst>
                  <a:rect l="0" t="0" r="r" b="b"/>
                  <a:pathLst>
                    <a:path w="92" h="26">
                      <a:moveTo>
                        <a:pt x="92" y="18"/>
                      </a:move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72" y="26"/>
                      </a:lnTo>
                      <a:lnTo>
                        <a:pt x="92" y="18"/>
                      </a:lnTo>
                      <a:close/>
                    </a:path>
                  </a:pathLst>
                </a:custGeom>
                <a:solidFill>
                  <a:srgbClr val="006C54"/>
                </a:solidFill>
                <a:ln w="0">
                  <a:solidFill>
                    <a:srgbClr val="006C5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17" name="Freeform 3785"/>
                <p:cNvSpPr>
                  <a:spLocks/>
                </p:cNvSpPr>
                <p:nvPr/>
              </p:nvSpPr>
              <p:spPr bwMode="auto">
                <a:xfrm>
                  <a:off x="2856" y="2928"/>
                  <a:ext cx="92" cy="26"/>
                </a:xfrm>
                <a:custGeom>
                  <a:avLst/>
                  <a:gdLst/>
                  <a:ahLst/>
                  <a:cxnLst>
                    <a:cxn ang="0">
                      <a:pos x="92" y="18"/>
                    </a:cxn>
                    <a:cxn ang="0">
                      <a:pos x="20" y="0"/>
                    </a:cxn>
                    <a:cxn ang="0">
                      <a:pos x="0" y="10"/>
                    </a:cxn>
                    <a:cxn ang="0">
                      <a:pos x="72" y="26"/>
                    </a:cxn>
                    <a:cxn ang="0">
                      <a:pos x="92" y="18"/>
                    </a:cxn>
                  </a:cxnLst>
                  <a:rect l="0" t="0" r="r" b="b"/>
                  <a:pathLst>
                    <a:path w="92" h="26">
                      <a:moveTo>
                        <a:pt x="92" y="18"/>
                      </a:move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72" y="26"/>
                      </a:lnTo>
                      <a:lnTo>
                        <a:pt x="92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18" name="Freeform 3786"/>
                <p:cNvSpPr>
                  <a:spLocks/>
                </p:cNvSpPr>
                <p:nvPr/>
              </p:nvSpPr>
              <p:spPr bwMode="auto">
                <a:xfrm>
                  <a:off x="2834" y="2938"/>
                  <a:ext cx="94" cy="26"/>
                </a:xfrm>
                <a:custGeom>
                  <a:avLst/>
                  <a:gdLst/>
                  <a:ahLst/>
                  <a:cxnLst>
                    <a:cxn ang="0">
                      <a:pos x="94" y="16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72" y="26"/>
                    </a:cxn>
                    <a:cxn ang="0">
                      <a:pos x="94" y="16"/>
                    </a:cxn>
                  </a:cxnLst>
                  <a:rect l="0" t="0" r="r" b="b"/>
                  <a:pathLst>
                    <a:path w="94" h="26">
                      <a:moveTo>
                        <a:pt x="94" y="16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72" y="26"/>
                      </a:lnTo>
                      <a:lnTo>
                        <a:pt x="94" y="16"/>
                      </a:lnTo>
                      <a:close/>
                    </a:path>
                  </a:pathLst>
                </a:custGeom>
                <a:solidFill>
                  <a:srgbClr val="006960"/>
                </a:solidFill>
                <a:ln w="0">
                  <a:solidFill>
                    <a:srgbClr val="00696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19" name="Freeform 3787"/>
                <p:cNvSpPr>
                  <a:spLocks/>
                </p:cNvSpPr>
                <p:nvPr/>
              </p:nvSpPr>
              <p:spPr bwMode="auto">
                <a:xfrm>
                  <a:off x="2834" y="2938"/>
                  <a:ext cx="94" cy="26"/>
                </a:xfrm>
                <a:custGeom>
                  <a:avLst/>
                  <a:gdLst/>
                  <a:ahLst/>
                  <a:cxnLst>
                    <a:cxn ang="0">
                      <a:pos x="94" y="16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72" y="26"/>
                    </a:cxn>
                    <a:cxn ang="0">
                      <a:pos x="94" y="16"/>
                    </a:cxn>
                  </a:cxnLst>
                  <a:rect l="0" t="0" r="r" b="b"/>
                  <a:pathLst>
                    <a:path w="94" h="26">
                      <a:moveTo>
                        <a:pt x="94" y="16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72" y="26"/>
                      </a:lnTo>
                      <a:lnTo>
                        <a:pt x="94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20" name="Freeform 3788"/>
                <p:cNvSpPr>
                  <a:spLocks/>
                </p:cNvSpPr>
                <p:nvPr/>
              </p:nvSpPr>
              <p:spPr bwMode="auto">
                <a:xfrm>
                  <a:off x="2812" y="2946"/>
                  <a:ext cx="94" cy="28"/>
                </a:xfrm>
                <a:custGeom>
                  <a:avLst/>
                  <a:gdLst/>
                  <a:ahLst/>
                  <a:cxnLst>
                    <a:cxn ang="0">
                      <a:pos x="94" y="18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72" y="28"/>
                    </a:cxn>
                    <a:cxn ang="0">
                      <a:pos x="94" y="18"/>
                    </a:cxn>
                  </a:cxnLst>
                  <a:rect l="0" t="0" r="r" b="b"/>
                  <a:pathLst>
                    <a:path w="94" h="28">
                      <a:moveTo>
                        <a:pt x="94" y="18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72" y="28"/>
                      </a:lnTo>
                      <a:lnTo>
                        <a:pt x="94" y="18"/>
                      </a:lnTo>
                      <a:close/>
                    </a:path>
                  </a:pathLst>
                </a:custGeom>
                <a:solidFill>
                  <a:srgbClr val="00666C"/>
                </a:solidFill>
                <a:ln w="0">
                  <a:solidFill>
                    <a:srgbClr val="00666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21" name="Freeform 3789"/>
                <p:cNvSpPr>
                  <a:spLocks/>
                </p:cNvSpPr>
                <p:nvPr/>
              </p:nvSpPr>
              <p:spPr bwMode="auto">
                <a:xfrm>
                  <a:off x="2812" y="2946"/>
                  <a:ext cx="94" cy="28"/>
                </a:xfrm>
                <a:custGeom>
                  <a:avLst/>
                  <a:gdLst/>
                  <a:ahLst/>
                  <a:cxnLst>
                    <a:cxn ang="0">
                      <a:pos x="94" y="18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72" y="28"/>
                    </a:cxn>
                    <a:cxn ang="0">
                      <a:pos x="94" y="18"/>
                    </a:cxn>
                  </a:cxnLst>
                  <a:rect l="0" t="0" r="r" b="b"/>
                  <a:pathLst>
                    <a:path w="94" h="28">
                      <a:moveTo>
                        <a:pt x="94" y="18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72" y="28"/>
                      </a:lnTo>
                      <a:lnTo>
                        <a:pt x="9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22" name="Freeform 3790"/>
                <p:cNvSpPr>
                  <a:spLocks/>
                </p:cNvSpPr>
                <p:nvPr/>
              </p:nvSpPr>
              <p:spPr bwMode="auto">
                <a:xfrm>
                  <a:off x="2792" y="2958"/>
                  <a:ext cx="92" cy="30"/>
                </a:xfrm>
                <a:custGeom>
                  <a:avLst/>
                  <a:gdLst/>
                  <a:ahLst/>
                  <a:cxnLst>
                    <a:cxn ang="0">
                      <a:pos x="92" y="16"/>
                    </a:cxn>
                    <a:cxn ang="0">
                      <a:pos x="20" y="0"/>
                    </a:cxn>
                    <a:cxn ang="0">
                      <a:pos x="0" y="12"/>
                    </a:cxn>
                    <a:cxn ang="0">
                      <a:pos x="72" y="30"/>
                    </a:cxn>
                    <a:cxn ang="0">
                      <a:pos x="92" y="16"/>
                    </a:cxn>
                  </a:cxnLst>
                  <a:rect l="0" t="0" r="r" b="b"/>
                  <a:pathLst>
                    <a:path w="92" h="30">
                      <a:moveTo>
                        <a:pt x="92" y="16"/>
                      </a:moveTo>
                      <a:lnTo>
                        <a:pt x="20" y="0"/>
                      </a:lnTo>
                      <a:lnTo>
                        <a:pt x="0" y="12"/>
                      </a:lnTo>
                      <a:lnTo>
                        <a:pt x="72" y="30"/>
                      </a:lnTo>
                      <a:lnTo>
                        <a:pt x="92" y="16"/>
                      </a:lnTo>
                      <a:close/>
                    </a:path>
                  </a:pathLst>
                </a:custGeom>
                <a:solidFill>
                  <a:srgbClr val="006378"/>
                </a:solidFill>
                <a:ln w="0">
                  <a:solidFill>
                    <a:srgbClr val="00637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23" name="Freeform 3791"/>
                <p:cNvSpPr>
                  <a:spLocks/>
                </p:cNvSpPr>
                <p:nvPr/>
              </p:nvSpPr>
              <p:spPr bwMode="auto">
                <a:xfrm>
                  <a:off x="2792" y="2958"/>
                  <a:ext cx="92" cy="30"/>
                </a:xfrm>
                <a:custGeom>
                  <a:avLst/>
                  <a:gdLst/>
                  <a:ahLst/>
                  <a:cxnLst>
                    <a:cxn ang="0">
                      <a:pos x="92" y="16"/>
                    </a:cxn>
                    <a:cxn ang="0">
                      <a:pos x="20" y="0"/>
                    </a:cxn>
                    <a:cxn ang="0">
                      <a:pos x="0" y="12"/>
                    </a:cxn>
                    <a:cxn ang="0">
                      <a:pos x="72" y="30"/>
                    </a:cxn>
                    <a:cxn ang="0">
                      <a:pos x="92" y="16"/>
                    </a:cxn>
                  </a:cxnLst>
                  <a:rect l="0" t="0" r="r" b="b"/>
                  <a:pathLst>
                    <a:path w="92" h="30">
                      <a:moveTo>
                        <a:pt x="92" y="16"/>
                      </a:moveTo>
                      <a:lnTo>
                        <a:pt x="20" y="0"/>
                      </a:lnTo>
                      <a:lnTo>
                        <a:pt x="0" y="12"/>
                      </a:lnTo>
                      <a:lnTo>
                        <a:pt x="72" y="30"/>
                      </a:lnTo>
                      <a:lnTo>
                        <a:pt x="92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24" name="Freeform 3792"/>
                <p:cNvSpPr>
                  <a:spLocks/>
                </p:cNvSpPr>
                <p:nvPr/>
              </p:nvSpPr>
              <p:spPr bwMode="auto">
                <a:xfrm>
                  <a:off x="2770" y="2970"/>
                  <a:ext cx="94" cy="32"/>
                </a:xfrm>
                <a:custGeom>
                  <a:avLst/>
                  <a:gdLst/>
                  <a:ahLst/>
                  <a:cxnLst>
                    <a:cxn ang="0">
                      <a:pos x="94" y="18"/>
                    </a:cxn>
                    <a:cxn ang="0">
                      <a:pos x="22" y="0"/>
                    </a:cxn>
                    <a:cxn ang="0">
                      <a:pos x="0" y="14"/>
                    </a:cxn>
                    <a:cxn ang="0">
                      <a:pos x="72" y="32"/>
                    </a:cxn>
                    <a:cxn ang="0">
                      <a:pos x="94" y="18"/>
                    </a:cxn>
                  </a:cxnLst>
                  <a:rect l="0" t="0" r="r" b="b"/>
                  <a:pathLst>
                    <a:path w="94" h="32">
                      <a:moveTo>
                        <a:pt x="94" y="18"/>
                      </a:moveTo>
                      <a:lnTo>
                        <a:pt x="22" y="0"/>
                      </a:lnTo>
                      <a:lnTo>
                        <a:pt x="0" y="14"/>
                      </a:lnTo>
                      <a:lnTo>
                        <a:pt x="72" y="32"/>
                      </a:lnTo>
                      <a:lnTo>
                        <a:pt x="94" y="18"/>
                      </a:lnTo>
                      <a:close/>
                    </a:path>
                  </a:pathLst>
                </a:custGeom>
                <a:solidFill>
                  <a:srgbClr val="006184"/>
                </a:solidFill>
                <a:ln w="0">
                  <a:solidFill>
                    <a:srgbClr val="00618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25" name="Freeform 3793"/>
                <p:cNvSpPr>
                  <a:spLocks/>
                </p:cNvSpPr>
                <p:nvPr/>
              </p:nvSpPr>
              <p:spPr bwMode="auto">
                <a:xfrm>
                  <a:off x="2770" y="2970"/>
                  <a:ext cx="94" cy="32"/>
                </a:xfrm>
                <a:custGeom>
                  <a:avLst/>
                  <a:gdLst/>
                  <a:ahLst/>
                  <a:cxnLst>
                    <a:cxn ang="0">
                      <a:pos x="94" y="18"/>
                    </a:cxn>
                    <a:cxn ang="0">
                      <a:pos x="22" y="0"/>
                    </a:cxn>
                    <a:cxn ang="0">
                      <a:pos x="0" y="14"/>
                    </a:cxn>
                    <a:cxn ang="0">
                      <a:pos x="72" y="32"/>
                    </a:cxn>
                    <a:cxn ang="0">
                      <a:pos x="94" y="18"/>
                    </a:cxn>
                  </a:cxnLst>
                  <a:rect l="0" t="0" r="r" b="b"/>
                  <a:pathLst>
                    <a:path w="94" h="32">
                      <a:moveTo>
                        <a:pt x="94" y="18"/>
                      </a:moveTo>
                      <a:lnTo>
                        <a:pt x="22" y="0"/>
                      </a:lnTo>
                      <a:lnTo>
                        <a:pt x="0" y="14"/>
                      </a:lnTo>
                      <a:lnTo>
                        <a:pt x="72" y="32"/>
                      </a:lnTo>
                      <a:lnTo>
                        <a:pt x="9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26" name="Freeform 3794"/>
                <p:cNvSpPr>
                  <a:spLocks/>
                </p:cNvSpPr>
                <p:nvPr/>
              </p:nvSpPr>
              <p:spPr bwMode="auto">
                <a:xfrm>
                  <a:off x="2748" y="2984"/>
                  <a:ext cx="94" cy="36"/>
                </a:xfrm>
                <a:custGeom>
                  <a:avLst/>
                  <a:gdLst/>
                  <a:ahLst/>
                  <a:cxnLst>
                    <a:cxn ang="0">
                      <a:pos x="94" y="18"/>
                    </a:cxn>
                    <a:cxn ang="0">
                      <a:pos x="22" y="0"/>
                    </a:cxn>
                    <a:cxn ang="0">
                      <a:pos x="0" y="16"/>
                    </a:cxn>
                    <a:cxn ang="0">
                      <a:pos x="72" y="36"/>
                    </a:cxn>
                    <a:cxn ang="0">
                      <a:pos x="94" y="18"/>
                    </a:cxn>
                  </a:cxnLst>
                  <a:rect l="0" t="0" r="r" b="b"/>
                  <a:pathLst>
                    <a:path w="94" h="36">
                      <a:moveTo>
                        <a:pt x="94" y="18"/>
                      </a:moveTo>
                      <a:lnTo>
                        <a:pt x="22" y="0"/>
                      </a:lnTo>
                      <a:lnTo>
                        <a:pt x="0" y="16"/>
                      </a:lnTo>
                      <a:lnTo>
                        <a:pt x="72" y="36"/>
                      </a:lnTo>
                      <a:lnTo>
                        <a:pt x="94" y="18"/>
                      </a:lnTo>
                      <a:close/>
                    </a:path>
                  </a:pathLst>
                </a:custGeom>
                <a:solidFill>
                  <a:srgbClr val="005E8F"/>
                </a:solidFill>
                <a:ln w="0">
                  <a:solidFill>
                    <a:srgbClr val="005E8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27" name="Freeform 3795"/>
                <p:cNvSpPr>
                  <a:spLocks/>
                </p:cNvSpPr>
                <p:nvPr/>
              </p:nvSpPr>
              <p:spPr bwMode="auto">
                <a:xfrm>
                  <a:off x="2748" y="2984"/>
                  <a:ext cx="94" cy="36"/>
                </a:xfrm>
                <a:custGeom>
                  <a:avLst/>
                  <a:gdLst/>
                  <a:ahLst/>
                  <a:cxnLst>
                    <a:cxn ang="0">
                      <a:pos x="94" y="18"/>
                    </a:cxn>
                    <a:cxn ang="0">
                      <a:pos x="22" y="0"/>
                    </a:cxn>
                    <a:cxn ang="0">
                      <a:pos x="0" y="16"/>
                    </a:cxn>
                    <a:cxn ang="0">
                      <a:pos x="72" y="36"/>
                    </a:cxn>
                    <a:cxn ang="0">
                      <a:pos x="94" y="18"/>
                    </a:cxn>
                  </a:cxnLst>
                  <a:rect l="0" t="0" r="r" b="b"/>
                  <a:pathLst>
                    <a:path w="94" h="36">
                      <a:moveTo>
                        <a:pt x="94" y="18"/>
                      </a:moveTo>
                      <a:lnTo>
                        <a:pt x="22" y="0"/>
                      </a:lnTo>
                      <a:lnTo>
                        <a:pt x="0" y="16"/>
                      </a:lnTo>
                      <a:lnTo>
                        <a:pt x="72" y="36"/>
                      </a:lnTo>
                      <a:lnTo>
                        <a:pt x="9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28" name="Freeform 3796"/>
                <p:cNvSpPr>
                  <a:spLocks/>
                </p:cNvSpPr>
                <p:nvPr/>
              </p:nvSpPr>
              <p:spPr bwMode="auto">
                <a:xfrm>
                  <a:off x="2726" y="3000"/>
                  <a:ext cx="94" cy="38"/>
                </a:xfrm>
                <a:custGeom>
                  <a:avLst/>
                  <a:gdLst/>
                  <a:ahLst/>
                  <a:cxnLst>
                    <a:cxn ang="0">
                      <a:pos x="94" y="20"/>
                    </a:cxn>
                    <a:cxn ang="0">
                      <a:pos x="22" y="0"/>
                    </a:cxn>
                    <a:cxn ang="0">
                      <a:pos x="0" y="16"/>
                    </a:cxn>
                    <a:cxn ang="0">
                      <a:pos x="72" y="38"/>
                    </a:cxn>
                    <a:cxn ang="0">
                      <a:pos x="94" y="20"/>
                    </a:cxn>
                  </a:cxnLst>
                  <a:rect l="0" t="0" r="r" b="b"/>
                  <a:pathLst>
                    <a:path w="94" h="38">
                      <a:moveTo>
                        <a:pt x="94" y="20"/>
                      </a:moveTo>
                      <a:lnTo>
                        <a:pt x="22" y="0"/>
                      </a:lnTo>
                      <a:lnTo>
                        <a:pt x="0" y="16"/>
                      </a:lnTo>
                      <a:lnTo>
                        <a:pt x="72" y="38"/>
                      </a:lnTo>
                      <a:lnTo>
                        <a:pt x="94" y="20"/>
                      </a:lnTo>
                      <a:close/>
                    </a:path>
                  </a:pathLst>
                </a:custGeom>
                <a:solidFill>
                  <a:srgbClr val="005D97"/>
                </a:solidFill>
                <a:ln w="0">
                  <a:solidFill>
                    <a:srgbClr val="005D9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29" name="Freeform 3797"/>
                <p:cNvSpPr>
                  <a:spLocks/>
                </p:cNvSpPr>
                <p:nvPr/>
              </p:nvSpPr>
              <p:spPr bwMode="auto">
                <a:xfrm>
                  <a:off x="2726" y="3000"/>
                  <a:ext cx="94" cy="38"/>
                </a:xfrm>
                <a:custGeom>
                  <a:avLst/>
                  <a:gdLst/>
                  <a:ahLst/>
                  <a:cxnLst>
                    <a:cxn ang="0">
                      <a:pos x="94" y="20"/>
                    </a:cxn>
                    <a:cxn ang="0">
                      <a:pos x="22" y="0"/>
                    </a:cxn>
                    <a:cxn ang="0">
                      <a:pos x="0" y="16"/>
                    </a:cxn>
                    <a:cxn ang="0">
                      <a:pos x="72" y="38"/>
                    </a:cxn>
                    <a:cxn ang="0">
                      <a:pos x="94" y="20"/>
                    </a:cxn>
                  </a:cxnLst>
                  <a:rect l="0" t="0" r="r" b="b"/>
                  <a:pathLst>
                    <a:path w="94" h="38">
                      <a:moveTo>
                        <a:pt x="94" y="20"/>
                      </a:moveTo>
                      <a:lnTo>
                        <a:pt x="22" y="0"/>
                      </a:lnTo>
                      <a:lnTo>
                        <a:pt x="0" y="16"/>
                      </a:lnTo>
                      <a:lnTo>
                        <a:pt x="72" y="38"/>
                      </a:lnTo>
                      <a:lnTo>
                        <a:pt x="94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30" name="Freeform 3798"/>
                <p:cNvSpPr>
                  <a:spLocks/>
                </p:cNvSpPr>
                <p:nvPr/>
              </p:nvSpPr>
              <p:spPr bwMode="auto">
                <a:xfrm>
                  <a:off x="2704" y="3016"/>
                  <a:ext cx="94" cy="42"/>
                </a:xfrm>
                <a:custGeom>
                  <a:avLst/>
                  <a:gdLst/>
                  <a:ahLst/>
                  <a:cxnLst>
                    <a:cxn ang="0">
                      <a:pos x="94" y="22"/>
                    </a:cxn>
                    <a:cxn ang="0">
                      <a:pos x="22" y="0"/>
                    </a:cxn>
                    <a:cxn ang="0">
                      <a:pos x="0" y="18"/>
                    </a:cxn>
                    <a:cxn ang="0">
                      <a:pos x="70" y="42"/>
                    </a:cxn>
                    <a:cxn ang="0">
                      <a:pos x="94" y="22"/>
                    </a:cxn>
                  </a:cxnLst>
                  <a:rect l="0" t="0" r="r" b="b"/>
                  <a:pathLst>
                    <a:path w="94" h="42">
                      <a:moveTo>
                        <a:pt x="94" y="22"/>
                      </a:moveTo>
                      <a:lnTo>
                        <a:pt x="22" y="0"/>
                      </a:lnTo>
                      <a:lnTo>
                        <a:pt x="0" y="18"/>
                      </a:lnTo>
                      <a:lnTo>
                        <a:pt x="70" y="42"/>
                      </a:lnTo>
                      <a:lnTo>
                        <a:pt x="94" y="22"/>
                      </a:lnTo>
                      <a:close/>
                    </a:path>
                  </a:pathLst>
                </a:custGeom>
                <a:solidFill>
                  <a:srgbClr val="005C9F"/>
                </a:solidFill>
                <a:ln w="0">
                  <a:solidFill>
                    <a:srgbClr val="005C9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31" name="Freeform 3799"/>
                <p:cNvSpPr>
                  <a:spLocks/>
                </p:cNvSpPr>
                <p:nvPr/>
              </p:nvSpPr>
              <p:spPr bwMode="auto">
                <a:xfrm>
                  <a:off x="2704" y="3016"/>
                  <a:ext cx="94" cy="42"/>
                </a:xfrm>
                <a:custGeom>
                  <a:avLst/>
                  <a:gdLst/>
                  <a:ahLst/>
                  <a:cxnLst>
                    <a:cxn ang="0">
                      <a:pos x="94" y="22"/>
                    </a:cxn>
                    <a:cxn ang="0">
                      <a:pos x="22" y="0"/>
                    </a:cxn>
                    <a:cxn ang="0">
                      <a:pos x="0" y="18"/>
                    </a:cxn>
                    <a:cxn ang="0">
                      <a:pos x="70" y="42"/>
                    </a:cxn>
                    <a:cxn ang="0">
                      <a:pos x="94" y="22"/>
                    </a:cxn>
                  </a:cxnLst>
                  <a:rect l="0" t="0" r="r" b="b"/>
                  <a:pathLst>
                    <a:path w="94" h="42">
                      <a:moveTo>
                        <a:pt x="94" y="22"/>
                      </a:moveTo>
                      <a:lnTo>
                        <a:pt x="22" y="0"/>
                      </a:lnTo>
                      <a:lnTo>
                        <a:pt x="0" y="18"/>
                      </a:lnTo>
                      <a:lnTo>
                        <a:pt x="70" y="42"/>
                      </a:lnTo>
                      <a:lnTo>
                        <a:pt x="9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32" name="Freeform 3800"/>
                <p:cNvSpPr>
                  <a:spLocks/>
                </p:cNvSpPr>
                <p:nvPr/>
              </p:nvSpPr>
              <p:spPr bwMode="auto">
                <a:xfrm>
                  <a:off x="2680" y="3034"/>
                  <a:ext cx="94" cy="46"/>
                </a:xfrm>
                <a:custGeom>
                  <a:avLst/>
                  <a:gdLst/>
                  <a:ahLst/>
                  <a:cxnLst>
                    <a:cxn ang="0">
                      <a:pos x="94" y="24"/>
                    </a:cxn>
                    <a:cxn ang="0">
                      <a:pos x="24" y="0"/>
                    </a:cxn>
                    <a:cxn ang="0">
                      <a:pos x="0" y="18"/>
                    </a:cxn>
                    <a:cxn ang="0">
                      <a:pos x="72" y="46"/>
                    </a:cxn>
                    <a:cxn ang="0">
                      <a:pos x="94" y="24"/>
                    </a:cxn>
                  </a:cxnLst>
                  <a:rect l="0" t="0" r="r" b="b"/>
                  <a:pathLst>
                    <a:path w="94" h="46">
                      <a:moveTo>
                        <a:pt x="94" y="24"/>
                      </a:moveTo>
                      <a:lnTo>
                        <a:pt x="24" y="0"/>
                      </a:lnTo>
                      <a:lnTo>
                        <a:pt x="0" y="18"/>
                      </a:lnTo>
                      <a:lnTo>
                        <a:pt x="72" y="46"/>
                      </a:lnTo>
                      <a:lnTo>
                        <a:pt x="94" y="24"/>
                      </a:lnTo>
                      <a:close/>
                    </a:path>
                  </a:pathLst>
                </a:custGeom>
                <a:solidFill>
                  <a:srgbClr val="005CA4"/>
                </a:solidFill>
                <a:ln w="0">
                  <a:solidFill>
                    <a:srgbClr val="005CA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33" name="Freeform 3801"/>
                <p:cNvSpPr>
                  <a:spLocks/>
                </p:cNvSpPr>
                <p:nvPr/>
              </p:nvSpPr>
              <p:spPr bwMode="auto">
                <a:xfrm>
                  <a:off x="2680" y="3034"/>
                  <a:ext cx="94" cy="46"/>
                </a:xfrm>
                <a:custGeom>
                  <a:avLst/>
                  <a:gdLst/>
                  <a:ahLst/>
                  <a:cxnLst>
                    <a:cxn ang="0">
                      <a:pos x="94" y="24"/>
                    </a:cxn>
                    <a:cxn ang="0">
                      <a:pos x="24" y="0"/>
                    </a:cxn>
                    <a:cxn ang="0">
                      <a:pos x="0" y="18"/>
                    </a:cxn>
                    <a:cxn ang="0">
                      <a:pos x="72" y="46"/>
                    </a:cxn>
                    <a:cxn ang="0">
                      <a:pos x="94" y="24"/>
                    </a:cxn>
                  </a:cxnLst>
                  <a:rect l="0" t="0" r="r" b="b"/>
                  <a:pathLst>
                    <a:path w="94" h="46">
                      <a:moveTo>
                        <a:pt x="94" y="24"/>
                      </a:moveTo>
                      <a:lnTo>
                        <a:pt x="24" y="0"/>
                      </a:lnTo>
                      <a:lnTo>
                        <a:pt x="0" y="18"/>
                      </a:lnTo>
                      <a:lnTo>
                        <a:pt x="72" y="46"/>
                      </a:lnTo>
                      <a:lnTo>
                        <a:pt x="94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34" name="Freeform 3802"/>
                <p:cNvSpPr>
                  <a:spLocks/>
                </p:cNvSpPr>
                <p:nvPr/>
              </p:nvSpPr>
              <p:spPr bwMode="auto">
                <a:xfrm>
                  <a:off x="2658" y="3052"/>
                  <a:ext cx="94" cy="50"/>
                </a:xfrm>
                <a:custGeom>
                  <a:avLst/>
                  <a:gdLst/>
                  <a:ahLst/>
                  <a:cxnLst>
                    <a:cxn ang="0">
                      <a:pos x="94" y="28"/>
                    </a:cxn>
                    <a:cxn ang="0">
                      <a:pos x="22" y="0"/>
                    </a:cxn>
                    <a:cxn ang="0">
                      <a:pos x="0" y="20"/>
                    </a:cxn>
                    <a:cxn ang="0">
                      <a:pos x="70" y="50"/>
                    </a:cxn>
                    <a:cxn ang="0">
                      <a:pos x="94" y="28"/>
                    </a:cxn>
                  </a:cxnLst>
                  <a:rect l="0" t="0" r="r" b="b"/>
                  <a:pathLst>
                    <a:path w="94" h="50">
                      <a:moveTo>
                        <a:pt x="94" y="28"/>
                      </a:moveTo>
                      <a:lnTo>
                        <a:pt x="22" y="0"/>
                      </a:lnTo>
                      <a:lnTo>
                        <a:pt x="0" y="20"/>
                      </a:lnTo>
                      <a:lnTo>
                        <a:pt x="70" y="50"/>
                      </a:lnTo>
                      <a:lnTo>
                        <a:pt x="94" y="28"/>
                      </a:lnTo>
                      <a:close/>
                    </a:path>
                  </a:pathLst>
                </a:custGeom>
                <a:solidFill>
                  <a:srgbClr val="005DA7"/>
                </a:solidFill>
                <a:ln w="0">
                  <a:solidFill>
                    <a:srgbClr val="005DA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35" name="Freeform 3803"/>
                <p:cNvSpPr>
                  <a:spLocks/>
                </p:cNvSpPr>
                <p:nvPr/>
              </p:nvSpPr>
              <p:spPr bwMode="auto">
                <a:xfrm>
                  <a:off x="2658" y="3052"/>
                  <a:ext cx="94" cy="50"/>
                </a:xfrm>
                <a:custGeom>
                  <a:avLst/>
                  <a:gdLst/>
                  <a:ahLst/>
                  <a:cxnLst>
                    <a:cxn ang="0">
                      <a:pos x="94" y="28"/>
                    </a:cxn>
                    <a:cxn ang="0">
                      <a:pos x="22" y="0"/>
                    </a:cxn>
                    <a:cxn ang="0">
                      <a:pos x="0" y="20"/>
                    </a:cxn>
                    <a:cxn ang="0">
                      <a:pos x="70" y="50"/>
                    </a:cxn>
                    <a:cxn ang="0">
                      <a:pos x="94" y="28"/>
                    </a:cxn>
                  </a:cxnLst>
                  <a:rect l="0" t="0" r="r" b="b"/>
                  <a:pathLst>
                    <a:path w="94" h="50">
                      <a:moveTo>
                        <a:pt x="94" y="28"/>
                      </a:moveTo>
                      <a:lnTo>
                        <a:pt x="22" y="0"/>
                      </a:lnTo>
                      <a:lnTo>
                        <a:pt x="0" y="20"/>
                      </a:lnTo>
                      <a:lnTo>
                        <a:pt x="70" y="50"/>
                      </a:lnTo>
                      <a:lnTo>
                        <a:pt x="94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36" name="Freeform 3804"/>
                <p:cNvSpPr>
                  <a:spLocks/>
                </p:cNvSpPr>
                <p:nvPr/>
              </p:nvSpPr>
              <p:spPr bwMode="auto">
                <a:xfrm>
                  <a:off x="2634" y="3072"/>
                  <a:ext cx="94" cy="54"/>
                </a:xfrm>
                <a:custGeom>
                  <a:avLst/>
                  <a:gdLst/>
                  <a:ahLst/>
                  <a:cxnLst>
                    <a:cxn ang="0">
                      <a:pos x="94" y="30"/>
                    </a:cxn>
                    <a:cxn ang="0">
                      <a:pos x="24" y="0"/>
                    </a:cxn>
                    <a:cxn ang="0">
                      <a:pos x="0" y="20"/>
                    </a:cxn>
                    <a:cxn ang="0">
                      <a:pos x="72" y="54"/>
                    </a:cxn>
                    <a:cxn ang="0">
                      <a:pos x="94" y="30"/>
                    </a:cxn>
                  </a:cxnLst>
                  <a:rect l="0" t="0" r="r" b="b"/>
                  <a:pathLst>
                    <a:path w="94" h="54">
                      <a:moveTo>
                        <a:pt x="94" y="30"/>
                      </a:moveTo>
                      <a:lnTo>
                        <a:pt x="24" y="0"/>
                      </a:lnTo>
                      <a:lnTo>
                        <a:pt x="0" y="20"/>
                      </a:lnTo>
                      <a:lnTo>
                        <a:pt x="72" y="54"/>
                      </a:lnTo>
                      <a:lnTo>
                        <a:pt x="94" y="30"/>
                      </a:lnTo>
                      <a:close/>
                    </a:path>
                  </a:pathLst>
                </a:custGeom>
                <a:solidFill>
                  <a:srgbClr val="0060A9"/>
                </a:solidFill>
                <a:ln w="0">
                  <a:solidFill>
                    <a:srgbClr val="0060A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37" name="Freeform 3805"/>
                <p:cNvSpPr>
                  <a:spLocks/>
                </p:cNvSpPr>
                <p:nvPr/>
              </p:nvSpPr>
              <p:spPr bwMode="auto">
                <a:xfrm>
                  <a:off x="2634" y="3072"/>
                  <a:ext cx="94" cy="54"/>
                </a:xfrm>
                <a:custGeom>
                  <a:avLst/>
                  <a:gdLst/>
                  <a:ahLst/>
                  <a:cxnLst>
                    <a:cxn ang="0">
                      <a:pos x="94" y="30"/>
                    </a:cxn>
                    <a:cxn ang="0">
                      <a:pos x="24" y="0"/>
                    </a:cxn>
                    <a:cxn ang="0">
                      <a:pos x="0" y="20"/>
                    </a:cxn>
                    <a:cxn ang="0">
                      <a:pos x="72" y="54"/>
                    </a:cxn>
                    <a:cxn ang="0">
                      <a:pos x="94" y="30"/>
                    </a:cxn>
                  </a:cxnLst>
                  <a:rect l="0" t="0" r="r" b="b"/>
                  <a:pathLst>
                    <a:path w="94" h="54">
                      <a:moveTo>
                        <a:pt x="94" y="30"/>
                      </a:moveTo>
                      <a:lnTo>
                        <a:pt x="24" y="0"/>
                      </a:lnTo>
                      <a:lnTo>
                        <a:pt x="0" y="20"/>
                      </a:lnTo>
                      <a:lnTo>
                        <a:pt x="72" y="54"/>
                      </a:lnTo>
                      <a:lnTo>
                        <a:pt x="94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38" name="Freeform 3806"/>
                <p:cNvSpPr>
                  <a:spLocks/>
                </p:cNvSpPr>
                <p:nvPr/>
              </p:nvSpPr>
              <p:spPr bwMode="auto">
                <a:xfrm>
                  <a:off x="2612" y="3092"/>
                  <a:ext cx="94" cy="58"/>
                </a:xfrm>
                <a:custGeom>
                  <a:avLst/>
                  <a:gdLst/>
                  <a:ahLst/>
                  <a:cxnLst>
                    <a:cxn ang="0">
                      <a:pos x="94" y="34"/>
                    </a:cxn>
                    <a:cxn ang="0">
                      <a:pos x="22" y="0"/>
                    </a:cxn>
                    <a:cxn ang="0">
                      <a:pos x="0" y="20"/>
                    </a:cxn>
                    <a:cxn ang="0">
                      <a:pos x="70" y="58"/>
                    </a:cxn>
                    <a:cxn ang="0">
                      <a:pos x="94" y="34"/>
                    </a:cxn>
                  </a:cxnLst>
                  <a:rect l="0" t="0" r="r" b="b"/>
                  <a:pathLst>
                    <a:path w="94" h="58">
                      <a:moveTo>
                        <a:pt x="94" y="34"/>
                      </a:moveTo>
                      <a:lnTo>
                        <a:pt x="22" y="0"/>
                      </a:lnTo>
                      <a:lnTo>
                        <a:pt x="0" y="20"/>
                      </a:lnTo>
                      <a:lnTo>
                        <a:pt x="70" y="58"/>
                      </a:lnTo>
                      <a:lnTo>
                        <a:pt x="94" y="34"/>
                      </a:lnTo>
                      <a:close/>
                    </a:path>
                  </a:pathLst>
                </a:custGeom>
                <a:solidFill>
                  <a:srgbClr val="0065A6"/>
                </a:solidFill>
                <a:ln w="0">
                  <a:solidFill>
                    <a:srgbClr val="0065A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39" name="Freeform 3807"/>
                <p:cNvSpPr>
                  <a:spLocks/>
                </p:cNvSpPr>
                <p:nvPr/>
              </p:nvSpPr>
              <p:spPr bwMode="auto">
                <a:xfrm>
                  <a:off x="2612" y="3092"/>
                  <a:ext cx="94" cy="58"/>
                </a:xfrm>
                <a:custGeom>
                  <a:avLst/>
                  <a:gdLst/>
                  <a:ahLst/>
                  <a:cxnLst>
                    <a:cxn ang="0">
                      <a:pos x="94" y="34"/>
                    </a:cxn>
                    <a:cxn ang="0">
                      <a:pos x="22" y="0"/>
                    </a:cxn>
                    <a:cxn ang="0">
                      <a:pos x="0" y="20"/>
                    </a:cxn>
                    <a:cxn ang="0">
                      <a:pos x="70" y="58"/>
                    </a:cxn>
                    <a:cxn ang="0">
                      <a:pos x="94" y="34"/>
                    </a:cxn>
                  </a:cxnLst>
                  <a:rect l="0" t="0" r="r" b="b"/>
                  <a:pathLst>
                    <a:path w="94" h="58">
                      <a:moveTo>
                        <a:pt x="94" y="34"/>
                      </a:moveTo>
                      <a:lnTo>
                        <a:pt x="22" y="0"/>
                      </a:lnTo>
                      <a:lnTo>
                        <a:pt x="0" y="20"/>
                      </a:lnTo>
                      <a:lnTo>
                        <a:pt x="70" y="58"/>
                      </a:lnTo>
                      <a:lnTo>
                        <a:pt x="94" y="3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40" name="Freeform 3808"/>
                <p:cNvSpPr>
                  <a:spLocks/>
                </p:cNvSpPr>
                <p:nvPr/>
              </p:nvSpPr>
              <p:spPr bwMode="auto">
                <a:xfrm>
                  <a:off x="2588" y="3112"/>
                  <a:ext cx="94" cy="62"/>
                </a:xfrm>
                <a:custGeom>
                  <a:avLst/>
                  <a:gdLst/>
                  <a:ahLst/>
                  <a:cxnLst>
                    <a:cxn ang="0">
                      <a:pos x="94" y="38"/>
                    </a:cxn>
                    <a:cxn ang="0">
                      <a:pos x="24" y="0"/>
                    </a:cxn>
                    <a:cxn ang="0">
                      <a:pos x="0" y="20"/>
                    </a:cxn>
                    <a:cxn ang="0">
                      <a:pos x="72" y="62"/>
                    </a:cxn>
                    <a:cxn ang="0">
                      <a:pos x="94" y="38"/>
                    </a:cxn>
                  </a:cxnLst>
                  <a:rect l="0" t="0" r="r" b="b"/>
                  <a:pathLst>
                    <a:path w="94" h="62">
                      <a:moveTo>
                        <a:pt x="94" y="38"/>
                      </a:moveTo>
                      <a:lnTo>
                        <a:pt x="24" y="0"/>
                      </a:lnTo>
                      <a:lnTo>
                        <a:pt x="0" y="20"/>
                      </a:lnTo>
                      <a:lnTo>
                        <a:pt x="72" y="62"/>
                      </a:lnTo>
                      <a:lnTo>
                        <a:pt x="94" y="38"/>
                      </a:lnTo>
                      <a:close/>
                    </a:path>
                  </a:pathLst>
                </a:custGeom>
                <a:solidFill>
                  <a:srgbClr val="006CA1"/>
                </a:solidFill>
                <a:ln w="0">
                  <a:solidFill>
                    <a:srgbClr val="006CA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41" name="Freeform 3809"/>
                <p:cNvSpPr>
                  <a:spLocks/>
                </p:cNvSpPr>
                <p:nvPr/>
              </p:nvSpPr>
              <p:spPr bwMode="auto">
                <a:xfrm>
                  <a:off x="2588" y="3112"/>
                  <a:ext cx="94" cy="62"/>
                </a:xfrm>
                <a:custGeom>
                  <a:avLst/>
                  <a:gdLst/>
                  <a:ahLst/>
                  <a:cxnLst>
                    <a:cxn ang="0">
                      <a:pos x="94" y="38"/>
                    </a:cxn>
                    <a:cxn ang="0">
                      <a:pos x="24" y="0"/>
                    </a:cxn>
                    <a:cxn ang="0">
                      <a:pos x="0" y="20"/>
                    </a:cxn>
                    <a:cxn ang="0">
                      <a:pos x="72" y="62"/>
                    </a:cxn>
                    <a:cxn ang="0">
                      <a:pos x="94" y="38"/>
                    </a:cxn>
                  </a:cxnLst>
                  <a:rect l="0" t="0" r="r" b="b"/>
                  <a:pathLst>
                    <a:path w="94" h="62">
                      <a:moveTo>
                        <a:pt x="94" y="38"/>
                      </a:moveTo>
                      <a:lnTo>
                        <a:pt x="24" y="0"/>
                      </a:lnTo>
                      <a:lnTo>
                        <a:pt x="0" y="20"/>
                      </a:lnTo>
                      <a:lnTo>
                        <a:pt x="72" y="62"/>
                      </a:lnTo>
                      <a:lnTo>
                        <a:pt x="94" y="3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42" name="Freeform 3810"/>
                <p:cNvSpPr>
                  <a:spLocks/>
                </p:cNvSpPr>
                <p:nvPr/>
              </p:nvSpPr>
              <p:spPr bwMode="auto">
                <a:xfrm>
                  <a:off x="2564" y="3132"/>
                  <a:ext cx="96" cy="62"/>
                </a:xfrm>
                <a:custGeom>
                  <a:avLst/>
                  <a:gdLst/>
                  <a:ahLst/>
                  <a:cxnLst>
                    <a:cxn ang="0">
                      <a:pos x="96" y="42"/>
                    </a:cxn>
                    <a:cxn ang="0">
                      <a:pos x="24" y="0"/>
                    </a:cxn>
                    <a:cxn ang="0">
                      <a:pos x="0" y="16"/>
                    </a:cxn>
                    <a:cxn ang="0">
                      <a:pos x="72" y="62"/>
                    </a:cxn>
                    <a:cxn ang="0">
                      <a:pos x="96" y="42"/>
                    </a:cxn>
                  </a:cxnLst>
                  <a:rect l="0" t="0" r="r" b="b"/>
                  <a:pathLst>
                    <a:path w="96" h="62">
                      <a:moveTo>
                        <a:pt x="96" y="42"/>
                      </a:moveTo>
                      <a:lnTo>
                        <a:pt x="24" y="0"/>
                      </a:lnTo>
                      <a:lnTo>
                        <a:pt x="0" y="16"/>
                      </a:lnTo>
                      <a:lnTo>
                        <a:pt x="72" y="62"/>
                      </a:lnTo>
                      <a:lnTo>
                        <a:pt x="96" y="42"/>
                      </a:lnTo>
                      <a:close/>
                    </a:path>
                  </a:pathLst>
                </a:custGeom>
                <a:solidFill>
                  <a:srgbClr val="007697"/>
                </a:solidFill>
                <a:ln w="0">
                  <a:solidFill>
                    <a:srgbClr val="00769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43" name="Freeform 3811"/>
                <p:cNvSpPr>
                  <a:spLocks/>
                </p:cNvSpPr>
                <p:nvPr/>
              </p:nvSpPr>
              <p:spPr bwMode="auto">
                <a:xfrm>
                  <a:off x="2564" y="3132"/>
                  <a:ext cx="96" cy="62"/>
                </a:xfrm>
                <a:custGeom>
                  <a:avLst/>
                  <a:gdLst/>
                  <a:ahLst/>
                  <a:cxnLst>
                    <a:cxn ang="0">
                      <a:pos x="96" y="42"/>
                    </a:cxn>
                    <a:cxn ang="0">
                      <a:pos x="24" y="0"/>
                    </a:cxn>
                    <a:cxn ang="0">
                      <a:pos x="0" y="16"/>
                    </a:cxn>
                    <a:cxn ang="0">
                      <a:pos x="72" y="62"/>
                    </a:cxn>
                    <a:cxn ang="0">
                      <a:pos x="96" y="42"/>
                    </a:cxn>
                  </a:cxnLst>
                  <a:rect l="0" t="0" r="r" b="b"/>
                  <a:pathLst>
                    <a:path w="96" h="62">
                      <a:moveTo>
                        <a:pt x="96" y="42"/>
                      </a:moveTo>
                      <a:lnTo>
                        <a:pt x="24" y="0"/>
                      </a:lnTo>
                      <a:lnTo>
                        <a:pt x="0" y="16"/>
                      </a:lnTo>
                      <a:lnTo>
                        <a:pt x="72" y="62"/>
                      </a:lnTo>
                      <a:lnTo>
                        <a:pt x="96" y="4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44" name="Freeform 3812"/>
                <p:cNvSpPr>
                  <a:spLocks/>
                </p:cNvSpPr>
                <p:nvPr/>
              </p:nvSpPr>
              <p:spPr bwMode="auto">
                <a:xfrm>
                  <a:off x="2540" y="3148"/>
                  <a:ext cx="96" cy="64"/>
                </a:xfrm>
                <a:custGeom>
                  <a:avLst/>
                  <a:gdLst/>
                  <a:ahLst/>
                  <a:cxnLst>
                    <a:cxn ang="0">
                      <a:pos x="96" y="46"/>
                    </a:cxn>
                    <a:cxn ang="0">
                      <a:pos x="24" y="0"/>
                    </a:cxn>
                    <a:cxn ang="0">
                      <a:pos x="0" y="16"/>
                    </a:cxn>
                    <a:cxn ang="0">
                      <a:pos x="72" y="64"/>
                    </a:cxn>
                    <a:cxn ang="0">
                      <a:pos x="96" y="46"/>
                    </a:cxn>
                  </a:cxnLst>
                  <a:rect l="0" t="0" r="r" b="b"/>
                  <a:pathLst>
                    <a:path w="96" h="64">
                      <a:moveTo>
                        <a:pt x="96" y="46"/>
                      </a:moveTo>
                      <a:lnTo>
                        <a:pt x="24" y="0"/>
                      </a:lnTo>
                      <a:lnTo>
                        <a:pt x="0" y="16"/>
                      </a:lnTo>
                      <a:lnTo>
                        <a:pt x="72" y="64"/>
                      </a:lnTo>
                      <a:lnTo>
                        <a:pt x="96" y="46"/>
                      </a:lnTo>
                      <a:close/>
                    </a:path>
                  </a:pathLst>
                </a:custGeom>
                <a:solidFill>
                  <a:srgbClr val="008485"/>
                </a:solidFill>
                <a:ln w="0">
                  <a:solidFill>
                    <a:srgbClr val="00848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45" name="Freeform 3813"/>
                <p:cNvSpPr>
                  <a:spLocks/>
                </p:cNvSpPr>
                <p:nvPr/>
              </p:nvSpPr>
              <p:spPr bwMode="auto">
                <a:xfrm>
                  <a:off x="2540" y="3148"/>
                  <a:ext cx="96" cy="64"/>
                </a:xfrm>
                <a:custGeom>
                  <a:avLst/>
                  <a:gdLst/>
                  <a:ahLst/>
                  <a:cxnLst>
                    <a:cxn ang="0">
                      <a:pos x="96" y="46"/>
                    </a:cxn>
                    <a:cxn ang="0">
                      <a:pos x="24" y="0"/>
                    </a:cxn>
                    <a:cxn ang="0">
                      <a:pos x="0" y="16"/>
                    </a:cxn>
                    <a:cxn ang="0">
                      <a:pos x="72" y="64"/>
                    </a:cxn>
                    <a:cxn ang="0">
                      <a:pos x="96" y="46"/>
                    </a:cxn>
                  </a:cxnLst>
                  <a:rect l="0" t="0" r="r" b="b"/>
                  <a:pathLst>
                    <a:path w="96" h="64">
                      <a:moveTo>
                        <a:pt x="96" y="46"/>
                      </a:moveTo>
                      <a:lnTo>
                        <a:pt x="24" y="0"/>
                      </a:lnTo>
                      <a:lnTo>
                        <a:pt x="0" y="16"/>
                      </a:lnTo>
                      <a:lnTo>
                        <a:pt x="72" y="64"/>
                      </a:lnTo>
                      <a:lnTo>
                        <a:pt x="96" y="4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46" name="Freeform 3814"/>
                <p:cNvSpPr>
                  <a:spLocks/>
                </p:cNvSpPr>
                <p:nvPr/>
              </p:nvSpPr>
              <p:spPr bwMode="auto">
                <a:xfrm>
                  <a:off x="2516" y="3164"/>
                  <a:ext cx="96" cy="60"/>
                </a:xfrm>
                <a:custGeom>
                  <a:avLst/>
                  <a:gdLst/>
                  <a:ahLst/>
                  <a:cxnLst>
                    <a:cxn ang="0">
                      <a:pos x="96" y="48"/>
                    </a:cxn>
                    <a:cxn ang="0">
                      <a:pos x="24" y="0"/>
                    </a:cxn>
                    <a:cxn ang="0">
                      <a:pos x="0" y="10"/>
                    </a:cxn>
                    <a:cxn ang="0">
                      <a:pos x="70" y="60"/>
                    </a:cxn>
                    <a:cxn ang="0">
                      <a:pos x="96" y="48"/>
                    </a:cxn>
                  </a:cxnLst>
                  <a:rect l="0" t="0" r="r" b="b"/>
                  <a:pathLst>
                    <a:path w="96" h="60">
                      <a:moveTo>
                        <a:pt x="96" y="48"/>
                      </a:move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70" y="60"/>
                      </a:lnTo>
                      <a:lnTo>
                        <a:pt x="96" y="48"/>
                      </a:lnTo>
                      <a:close/>
                    </a:path>
                  </a:pathLst>
                </a:custGeom>
                <a:solidFill>
                  <a:srgbClr val="009668"/>
                </a:solidFill>
                <a:ln w="0">
                  <a:solidFill>
                    <a:srgbClr val="00966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47" name="Freeform 3815"/>
                <p:cNvSpPr>
                  <a:spLocks/>
                </p:cNvSpPr>
                <p:nvPr/>
              </p:nvSpPr>
              <p:spPr bwMode="auto">
                <a:xfrm>
                  <a:off x="2516" y="3164"/>
                  <a:ext cx="96" cy="60"/>
                </a:xfrm>
                <a:custGeom>
                  <a:avLst/>
                  <a:gdLst/>
                  <a:ahLst/>
                  <a:cxnLst>
                    <a:cxn ang="0">
                      <a:pos x="96" y="48"/>
                    </a:cxn>
                    <a:cxn ang="0">
                      <a:pos x="24" y="0"/>
                    </a:cxn>
                    <a:cxn ang="0">
                      <a:pos x="0" y="10"/>
                    </a:cxn>
                    <a:cxn ang="0">
                      <a:pos x="70" y="60"/>
                    </a:cxn>
                    <a:cxn ang="0">
                      <a:pos x="96" y="48"/>
                    </a:cxn>
                  </a:cxnLst>
                  <a:rect l="0" t="0" r="r" b="b"/>
                  <a:pathLst>
                    <a:path w="96" h="60">
                      <a:moveTo>
                        <a:pt x="96" y="48"/>
                      </a:moveTo>
                      <a:lnTo>
                        <a:pt x="24" y="0"/>
                      </a:lnTo>
                      <a:lnTo>
                        <a:pt x="0" y="10"/>
                      </a:lnTo>
                      <a:lnTo>
                        <a:pt x="70" y="60"/>
                      </a:lnTo>
                      <a:lnTo>
                        <a:pt x="96" y="4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48" name="Freeform 3816"/>
                <p:cNvSpPr>
                  <a:spLocks/>
                </p:cNvSpPr>
                <p:nvPr/>
              </p:nvSpPr>
              <p:spPr bwMode="auto">
                <a:xfrm>
                  <a:off x="2490" y="3174"/>
                  <a:ext cx="96" cy="56"/>
                </a:xfrm>
                <a:custGeom>
                  <a:avLst/>
                  <a:gdLst/>
                  <a:ahLst/>
                  <a:cxnLst>
                    <a:cxn ang="0">
                      <a:pos x="96" y="50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72" y="56"/>
                    </a:cxn>
                    <a:cxn ang="0">
                      <a:pos x="96" y="50"/>
                    </a:cxn>
                  </a:cxnLst>
                  <a:rect l="0" t="0" r="r" b="b"/>
                  <a:pathLst>
                    <a:path w="96" h="56">
                      <a:moveTo>
                        <a:pt x="96" y="50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72" y="56"/>
                      </a:lnTo>
                      <a:lnTo>
                        <a:pt x="96" y="50"/>
                      </a:lnTo>
                      <a:close/>
                    </a:path>
                  </a:pathLst>
                </a:custGeom>
                <a:solidFill>
                  <a:srgbClr val="00A449"/>
                </a:solidFill>
                <a:ln w="0">
                  <a:solidFill>
                    <a:srgbClr val="00A44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49" name="Freeform 3817"/>
                <p:cNvSpPr>
                  <a:spLocks/>
                </p:cNvSpPr>
                <p:nvPr/>
              </p:nvSpPr>
              <p:spPr bwMode="auto">
                <a:xfrm>
                  <a:off x="2490" y="3174"/>
                  <a:ext cx="96" cy="56"/>
                </a:xfrm>
                <a:custGeom>
                  <a:avLst/>
                  <a:gdLst/>
                  <a:ahLst/>
                  <a:cxnLst>
                    <a:cxn ang="0">
                      <a:pos x="96" y="50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72" y="56"/>
                    </a:cxn>
                    <a:cxn ang="0">
                      <a:pos x="96" y="50"/>
                    </a:cxn>
                  </a:cxnLst>
                  <a:rect l="0" t="0" r="r" b="b"/>
                  <a:pathLst>
                    <a:path w="96" h="56">
                      <a:moveTo>
                        <a:pt x="96" y="50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72" y="56"/>
                      </a:lnTo>
                      <a:lnTo>
                        <a:pt x="96" y="5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50" name="Freeform 3818"/>
                <p:cNvSpPr>
                  <a:spLocks/>
                </p:cNvSpPr>
                <p:nvPr/>
              </p:nvSpPr>
              <p:spPr bwMode="auto">
                <a:xfrm>
                  <a:off x="2464" y="3180"/>
                  <a:ext cx="98" cy="52"/>
                </a:xfrm>
                <a:custGeom>
                  <a:avLst/>
                  <a:gdLst/>
                  <a:ahLst/>
                  <a:cxnLst>
                    <a:cxn ang="0">
                      <a:pos x="98" y="50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72" y="52"/>
                    </a:cxn>
                    <a:cxn ang="0">
                      <a:pos x="98" y="50"/>
                    </a:cxn>
                  </a:cxnLst>
                  <a:rect l="0" t="0" r="r" b="b"/>
                  <a:pathLst>
                    <a:path w="98" h="52">
                      <a:moveTo>
                        <a:pt x="98" y="50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72" y="52"/>
                      </a:lnTo>
                      <a:lnTo>
                        <a:pt x="98" y="50"/>
                      </a:lnTo>
                      <a:close/>
                    </a:path>
                  </a:pathLst>
                </a:custGeom>
                <a:solidFill>
                  <a:srgbClr val="00B10E"/>
                </a:solidFill>
                <a:ln w="0">
                  <a:solidFill>
                    <a:srgbClr val="00B10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51" name="Freeform 3819"/>
                <p:cNvSpPr>
                  <a:spLocks/>
                </p:cNvSpPr>
                <p:nvPr/>
              </p:nvSpPr>
              <p:spPr bwMode="auto">
                <a:xfrm>
                  <a:off x="2464" y="3180"/>
                  <a:ext cx="98" cy="52"/>
                </a:xfrm>
                <a:custGeom>
                  <a:avLst/>
                  <a:gdLst/>
                  <a:ahLst/>
                  <a:cxnLst>
                    <a:cxn ang="0">
                      <a:pos x="98" y="50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72" y="52"/>
                    </a:cxn>
                    <a:cxn ang="0">
                      <a:pos x="98" y="50"/>
                    </a:cxn>
                  </a:cxnLst>
                  <a:rect l="0" t="0" r="r" b="b"/>
                  <a:pathLst>
                    <a:path w="98" h="52">
                      <a:moveTo>
                        <a:pt x="98" y="50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72" y="52"/>
                      </a:lnTo>
                      <a:lnTo>
                        <a:pt x="98" y="5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52" name="Freeform 3820"/>
                <p:cNvSpPr>
                  <a:spLocks/>
                </p:cNvSpPr>
                <p:nvPr/>
              </p:nvSpPr>
              <p:spPr bwMode="auto">
                <a:xfrm>
                  <a:off x="2438" y="3184"/>
                  <a:ext cx="98" cy="48"/>
                </a:xfrm>
                <a:custGeom>
                  <a:avLst/>
                  <a:gdLst/>
                  <a:ahLst/>
                  <a:cxnLst>
                    <a:cxn ang="0">
                      <a:pos x="98" y="48"/>
                    </a:cxn>
                    <a:cxn ang="0">
                      <a:pos x="26" y="0"/>
                    </a:cxn>
                    <a:cxn ang="0">
                      <a:pos x="0" y="0"/>
                    </a:cxn>
                    <a:cxn ang="0">
                      <a:pos x="72" y="46"/>
                    </a:cxn>
                    <a:cxn ang="0">
                      <a:pos x="98" y="48"/>
                    </a:cxn>
                  </a:cxnLst>
                  <a:rect l="0" t="0" r="r" b="b"/>
                  <a:pathLst>
                    <a:path w="98" h="48">
                      <a:moveTo>
                        <a:pt x="98" y="48"/>
                      </a:moveTo>
                      <a:lnTo>
                        <a:pt x="26" y="0"/>
                      </a:lnTo>
                      <a:lnTo>
                        <a:pt x="0" y="0"/>
                      </a:lnTo>
                      <a:lnTo>
                        <a:pt x="72" y="46"/>
                      </a:lnTo>
                      <a:lnTo>
                        <a:pt x="98" y="48"/>
                      </a:lnTo>
                      <a:close/>
                    </a:path>
                  </a:pathLst>
                </a:custGeom>
                <a:solidFill>
                  <a:srgbClr val="00AF00"/>
                </a:solidFill>
                <a:ln w="0">
                  <a:solidFill>
                    <a:srgbClr val="00AF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53" name="Freeform 3821"/>
                <p:cNvSpPr>
                  <a:spLocks/>
                </p:cNvSpPr>
                <p:nvPr/>
              </p:nvSpPr>
              <p:spPr bwMode="auto">
                <a:xfrm>
                  <a:off x="2438" y="3184"/>
                  <a:ext cx="98" cy="48"/>
                </a:xfrm>
                <a:custGeom>
                  <a:avLst/>
                  <a:gdLst/>
                  <a:ahLst/>
                  <a:cxnLst>
                    <a:cxn ang="0">
                      <a:pos x="98" y="48"/>
                    </a:cxn>
                    <a:cxn ang="0">
                      <a:pos x="26" y="0"/>
                    </a:cxn>
                    <a:cxn ang="0">
                      <a:pos x="0" y="0"/>
                    </a:cxn>
                    <a:cxn ang="0">
                      <a:pos x="72" y="46"/>
                    </a:cxn>
                    <a:cxn ang="0">
                      <a:pos x="98" y="48"/>
                    </a:cxn>
                  </a:cxnLst>
                  <a:rect l="0" t="0" r="r" b="b"/>
                  <a:pathLst>
                    <a:path w="98" h="48">
                      <a:moveTo>
                        <a:pt x="98" y="48"/>
                      </a:moveTo>
                      <a:lnTo>
                        <a:pt x="26" y="0"/>
                      </a:lnTo>
                      <a:lnTo>
                        <a:pt x="0" y="0"/>
                      </a:lnTo>
                      <a:lnTo>
                        <a:pt x="72" y="46"/>
                      </a:lnTo>
                      <a:lnTo>
                        <a:pt x="98" y="4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54" name="Freeform 3822"/>
                <p:cNvSpPr>
                  <a:spLocks/>
                </p:cNvSpPr>
                <p:nvPr/>
              </p:nvSpPr>
              <p:spPr bwMode="auto">
                <a:xfrm>
                  <a:off x="2412" y="3184"/>
                  <a:ext cx="98" cy="46"/>
                </a:xfrm>
                <a:custGeom>
                  <a:avLst/>
                  <a:gdLst/>
                  <a:ahLst/>
                  <a:cxnLst>
                    <a:cxn ang="0">
                      <a:pos x="98" y="4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70" y="46"/>
                    </a:cxn>
                    <a:cxn ang="0">
                      <a:pos x="98" y="46"/>
                    </a:cxn>
                  </a:cxnLst>
                  <a:rect l="0" t="0" r="r" b="b"/>
                  <a:pathLst>
                    <a:path w="98" h="46">
                      <a:moveTo>
                        <a:pt x="98" y="4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70" y="46"/>
                      </a:lnTo>
                      <a:lnTo>
                        <a:pt x="98" y="46"/>
                      </a:lnTo>
                      <a:close/>
                    </a:path>
                  </a:pathLst>
                </a:custGeom>
                <a:solidFill>
                  <a:srgbClr val="00A803"/>
                </a:solidFill>
                <a:ln w="0">
                  <a:solidFill>
                    <a:srgbClr val="00A80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55" name="Freeform 3823"/>
                <p:cNvSpPr>
                  <a:spLocks/>
                </p:cNvSpPr>
                <p:nvPr/>
              </p:nvSpPr>
              <p:spPr bwMode="auto">
                <a:xfrm>
                  <a:off x="2412" y="3184"/>
                  <a:ext cx="98" cy="46"/>
                </a:xfrm>
                <a:custGeom>
                  <a:avLst/>
                  <a:gdLst/>
                  <a:ahLst/>
                  <a:cxnLst>
                    <a:cxn ang="0">
                      <a:pos x="98" y="4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70" y="46"/>
                    </a:cxn>
                    <a:cxn ang="0">
                      <a:pos x="98" y="46"/>
                    </a:cxn>
                  </a:cxnLst>
                  <a:rect l="0" t="0" r="r" b="b"/>
                  <a:pathLst>
                    <a:path w="98" h="46">
                      <a:moveTo>
                        <a:pt x="98" y="4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70" y="46"/>
                      </a:lnTo>
                      <a:lnTo>
                        <a:pt x="98" y="4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56" name="Freeform 3824"/>
                <p:cNvSpPr>
                  <a:spLocks/>
                </p:cNvSpPr>
                <p:nvPr/>
              </p:nvSpPr>
              <p:spPr bwMode="auto">
                <a:xfrm>
                  <a:off x="2384" y="3188"/>
                  <a:ext cx="98" cy="46"/>
                </a:xfrm>
                <a:custGeom>
                  <a:avLst/>
                  <a:gdLst/>
                  <a:ahLst/>
                  <a:cxnLst>
                    <a:cxn ang="0">
                      <a:pos x="98" y="42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72" y="46"/>
                    </a:cxn>
                    <a:cxn ang="0">
                      <a:pos x="98" y="42"/>
                    </a:cxn>
                  </a:cxnLst>
                  <a:rect l="0" t="0" r="r" b="b"/>
                  <a:pathLst>
                    <a:path w="98" h="46">
                      <a:moveTo>
                        <a:pt x="98" y="42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72" y="46"/>
                      </a:lnTo>
                      <a:lnTo>
                        <a:pt x="98" y="42"/>
                      </a:lnTo>
                      <a:close/>
                    </a:path>
                  </a:pathLst>
                </a:custGeom>
                <a:solidFill>
                  <a:srgbClr val="009B2A"/>
                </a:solidFill>
                <a:ln w="0">
                  <a:solidFill>
                    <a:srgbClr val="009B2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57" name="Freeform 3825"/>
                <p:cNvSpPr>
                  <a:spLocks/>
                </p:cNvSpPr>
                <p:nvPr/>
              </p:nvSpPr>
              <p:spPr bwMode="auto">
                <a:xfrm>
                  <a:off x="2384" y="3188"/>
                  <a:ext cx="98" cy="46"/>
                </a:xfrm>
                <a:custGeom>
                  <a:avLst/>
                  <a:gdLst/>
                  <a:ahLst/>
                  <a:cxnLst>
                    <a:cxn ang="0">
                      <a:pos x="98" y="42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72" y="46"/>
                    </a:cxn>
                    <a:cxn ang="0">
                      <a:pos x="98" y="42"/>
                    </a:cxn>
                  </a:cxnLst>
                  <a:rect l="0" t="0" r="r" b="b"/>
                  <a:pathLst>
                    <a:path w="98" h="46">
                      <a:moveTo>
                        <a:pt x="98" y="42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72" y="46"/>
                      </a:lnTo>
                      <a:lnTo>
                        <a:pt x="98" y="4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58" name="Freeform 3826"/>
                <p:cNvSpPr>
                  <a:spLocks/>
                </p:cNvSpPr>
                <p:nvPr/>
              </p:nvSpPr>
              <p:spPr bwMode="auto">
                <a:xfrm>
                  <a:off x="2358" y="3194"/>
                  <a:ext cx="98" cy="54"/>
                </a:xfrm>
                <a:custGeom>
                  <a:avLst/>
                  <a:gdLst/>
                  <a:ahLst/>
                  <a:cxnLst>
                    <a:cxn ang="0">
                      <a:pos x="98" y="40"/>
                    </a:cxn>
                    <a:cxn ang="0">
                      <a:pos x="26" y="0"/>
                    </a:cxn>
                    <a:cxn ang="0">
                      <a:pos x="0" y="12"/>
                    </a:cxn>
                    <a:cxn ang="0">
                      <a:pos x="70" y="54"/>
                    </a:cxn>
                    <a:cxn ang="0">
                      <a:pos x="98" y="40"/>
                    </a:cxn>
                  </a:cxnLst>
                  <a:rect l="0" t="0" r="r" b="b"/>
                  <a:pathLst>
                    <a:path w="98" h="54">
                      <a:moveTo>
                        <a:pt x="98" y="40"/>
                      </a:move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70" y="54"/>
                      </a:lnTo>
                      <a:lnTo>
                        <a:pt x="98" y="40"/>
                      </a:lnTo>
                      <a:close/>
                    </a:path>
                  </a:pathLst>
                </a:custGeom>
                <a:solidFill>
                  <a:srgbClr val="008665"/>
                </a:solidFill>
                <a:ln w="0">
                  <a:solidFill>
                    <a:srgbClr val="00866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59" name="Freeform 3827"/>
                <p:cNvSpPr>
                  <a:spLocks/>
                </p:cNvSpPr>
                <p:nvPr/>
              </p:nvSpPr>
              <p:spPr bwMode="auto">
                <a:xfrm>
                  <a:off x="2358" y="3194"/>
                  <a:ext cx="98" cy="54"/>
                </a:xfrm>
                <a:custGeom>
                  <a:avLst/>
                  <a:gdLst/>
                  <a:ahLst/>
                  <a:cxnLst>
                    <a:cxn ang="0">
                      <a:pos x="98" y="40"/>
                    </a:cxn>
                    <a:cxn ang="0">
                      <a:pos x="26" y="0"/>
                    </a:cxn>
                    <a:cxn ang="0">
                      <a:pos x="0" y="12"/>
                    </a:cxn>
                    <a:cxn ang="0">
                      <a:pos x="70" y="54"/>
                    </a:cxn>
                    <a:cxn ang="0">
                      <a:pos x="98" y="40"/>
                    </a:cxn>
                  </a:cxnLst>
                  <a:rect l="0" t="0" r="r" b="b"/>
                  <a:pathLst>
                    <a:path w="98" h="54">
                      <a:moveTo>
                        <a:pt x="98" y="40"/>
                      </a:move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70" y="54"/>
                      </a:lnTo>
                      <a:lnTo>
                        <a:pt x="98" y="4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60" name="Freeform 3828"/>
                <p:cNvSpPr>
                  <a:spLocks/>
                </p:cNvSpPr>
                <p:nvPr/>
              </p:nvSpPr>
              <p:spPr bwMode="auto">
                <a:xfrm>
                  <a:off x="3408" y="2790"/>
                  <a:ext cx="88" cy="30"/>
                </a:xfrm>
                <a:custGeom>
                  <a:avLst/>
                  <a:gdLst/>
                  <a:ahLst/>
                  <a:cxnLst>
                    <a:cxn ang="0">
                      <a:pos x="88" y="24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72" y="30"/>
                    </a:cxn>
                    <a:cxn ang="0">
                      <a:pos x="88" y="24"/>
                    </a:cxn>
                  </a:cxnLst>
                  <a:rect l="0" t="0" r="r" b="b"/>
                  <a:pathLst>
                    <a:path w="88" h="30">
                      <a:moveTo>
                        <a:pt x="88" y="24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72" y="30"/>
                      </a:lnTo>
                      <a:lnTo>
                        <a:pt x="88" y="24"/>
                      </a:lnTo>
                      <a:close/>
                    </a:path>
                  </a:pathLst>
                </a:custGeom>
                <a:solidFill>
                  <a:srgbClr val="008763"/>
                </a:solidFill>
                <a:ln w="0">
                  <a:solidFill>
                    <a:srgbClr val="00876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61" name="Freeform 3829"/>
                <p:cNvSpPr>
                  <a:spLocks/>
                </p:cNvSpPr>
                <p:nvPr/>
              </p:nvSpPr>
              <p:spPr bwMode="auto">
                <a:xfrm>
                  <a:off x="3408" y="2790"/>
                  <a:ext cx="88" cy="30"/>
                </a:xfrm>
                <a:custGeom>
                  <a:avLst/>
                  <a:gdLst/>
                  <a:ahLst/>
                  <a:cxnLst>
                    <a:cxn ang="0">
                      <a:pos x="88" y="24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72" y="30"/>
                    </a:cxn>
                    <a:cxn ang="0">
                      <a:pos x="88" y="24"/>
                    </a:cxn>
                  </a:cxnLst>
                  <a:rect l="0" t="0" r="r" b="b"/>
                  <a:pathLst>
                    <a:path w="88" h="30">
                      <a:moveTo>
                        <a:pt x="88" y="24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72" y="30"/>
                      </a:lnTo>
                      <a:lnTo>
                        <a:pt x="88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62" name="Freeform 3830"/>
                <p:cNvSpPr>
                  <a:spLocks/>
                </p:cNvSpPr>
                <p:nvPr/>
              </p:nvSpPr>
              <p:spPr bwMode="auto">
                <a:xfrm>
                  <a:off x="3392" y="2796"/>
                  <a:ext cx="88" cy="32"/>
                </a:xfrm>
                <a:custGeom>
                  <a:avLst/>
                  <a:gdLst/>
                  <a:ahLst/>
                  <a:cxnLst>
                    <a:cxn ang="0">
                      <a:pos x="88" y="2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4" y="32"/>
                    </a:cxn>
                    <a:cxn ang="0">
                      <a:pos x="88" y="24"/>
                    </a:cxn>
                  </a:cxnLst>
                  <a:rect l="0" t="0" r="r" b="b"/>
                  <a:pathLst>
                    <a:path w="88" h="32">
                      <a:moveTo>
                        <a:pt x="88" y="2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4" y="32"/>
                      </a:lnTo>
                      <a:lnTo>
                        <a:pt x="88" y="24"/>
                      </a:lnTo>
                      <a:close/>
                    </a:path>
                  </a:pathLst>
                </a:custGeom>
                <a:solidFill>
                  <a:srgbClr val="008763"/>
                </a:solidFill>
                <a:ln w="0">
                  <a:solidFill>
                    <a:srgbClr val="00876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63" name="Freeform 3831"/>
                <p:cNvSpPr>
                  <a:spLocks/>
                </p:cNvSpPr>
                <p:nvPr/>
              </p:nvSpPr>
              <p:spPr bwMode="auto">
                <a:xfrm>
                  <a:off x="3392" y="2796"/>
                  <a:ext cx="88" cy="32"/>
                </a:xfrm>
                <a:custGeom>
                  <a:avLst/>
                  <a:gdLst/>
                  <a:ahLst/>
                  <a:cxnLst>
                    <a:cxn ang="0">
                      <a:pos x="88" y="2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4" y="32"/>
                    </a:cxn>
                    <a:cxn ang="0">
                      <a:pos x="88" y="24"/>
                    </a:cxn>
                  </a:cxnLst>
                  <a:rect l="0" t="0" r="r" b="b"/>
                  <a:pathLst>
                    <a:path w="88" h="32">
                      <a:moveTo>
                        <a:pt x="88" y="2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4" y="32"/>
                      </a:lnTo>
                      <a:lnTo>
                        <a:pt x="88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64" name="Freeform 3832"/>
                <p:cNvSpPr>
                  <a:spLocks/>
                </p:cNvSpPr>
                <p:nvPr/>
              </p:nvSpPr>
              <p:spPr bwMode="auto">
                <a:xfrm>
                  <a:off x="3378" y="2804"/>
                  <a:ext cx="88" cy="32"/>
                </a:xfrm>
                <a:custGeom>
                  <a:avLst/>
                  <a:gdLst/>
                  <a:ahLst/>
                  <a:cxnLst>
                    <a:cxn ang="0">
                      <a:pos x="88" y="24"/>
                    </a:cxn>
                    <a:cxn ang="0">
                      <a:pos x="14" y="0"/>
                    </a:cxn>
                    <a:cxn ang="0">
                      <a:pos x="0" y="6"/>
                    </a:cxn>
                    <a:cxn ang="0">
                      <a:pos x="72" y="32"/>
                    </a:cxn>
                    <a:cxn ang="0">
                      <a:pos x="88" y="24"/>
                    </a:cxn>
                  </a:cxnLst>
                  <a:rect l="0" t="0" r="r" b="b"/>
                  <a:pathLst>
                    <a:path w="88" h="32">
                      <a:moveTo>
                        <a:pt x="88" y="24"/>
                      </a:moveTo>
                      <a:lnTo>
                        <a:pt x="14" y="0"/>
                      </a:lnTo>
                      <a:lnTo>
                        <a:pt x="0" y="6"/>
                      </a:lnTo>
                      <a:lnTo>
                        <a:pt x="72" y="32"/>
                      </a:lnTo>
                      <a:lnTo>
                        <a:pt x="88" y="24"/>
                      </a:lnTo>
                      <a:close/>
                    </a:path>
                  </a:pathLst>
                </a:custGeom>
                <a:solidFill>
                  <a:srgbClr val="008763"/>
                </a:solidFill>
                <a:ln w="0">
                  <a:solidFill>
                    <a:srgbClr val="00876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65" name="Freeform 3833"/>
                <p:cNvSpPr>
                  <a:spLocks/>
                </p:cNvSpPr>
                <p:nvPr/>
              </p:nvSpPr>
              <p:spPr bwMode="auto">
                <a:xfrm>
                  <a:off x="3378" y="2804"/>
                  <a:ext cx="88" cy="32"/>
                </a:xfrm>
                <a:custGeom>
                  <a:avLst/>
                  <a:gdLst/>
                  <a:ahLst/>
                  <a:cxnLst>
                    <a:cxn ang="0">
                      <a:pos x="88" y="24"/>
                    </a:cxn>
                    <a:cxn ang="0">
                      <a:pos x="14" y="0"/>
                    </a:cxn>
                    <a:cxn ang="0">
                      <a:pos x="0" y="6"/>
                    </a:cxn>
                    <a:cxn ang="0">
                      <a:pos x="72" y="32"/>
                    </a:cxn>
                    <a:cxn ang="0">
                      <a:pos x="88" y="24"/>
                    </a:cxn>
                  </a:cxnLst>
                  <a:rect l="0" t="0" r="r" b="b"/>
                  <a:pathLst>
                    <a:path w="88" h="32">
                      <a:moveTo>
                        <a:pt x="88" y="24"/>
                      </a:moveTo>
                      <a:lnTo>
                        <a:pt x="14" y="0"/>
                      </a:lnTo>
                      <a:lnTo>
                        <a:pt x="0" y="6"/>
                      </a:lnTo>
                      <a:lnTo>
                        <a:pt x="72" y="32"/>
                      </a:lnTo>
                      <a:lnTo>
                        <a:pt x="88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66" name="Freeform 3834"/>
                <p:cNvSpPr>
                  <a:spLocks/>
                </p:cNvSpPr>
                <p:nvPr/>
              </p:nvSpPr>
              <p:spPr bwMode="auto">
                <a:xfrm>
                  <a:off x="3362" y="2810"/>
                  <a:ext cx="88" cy="32"/>
                </a:xfrm>
                <a:custGeom>
                  <a:avLst/>
                  <a:gdLst/>
                  <a:ahLst/>
                  <a:cxnLst>
                    <a:cxn ang="0">
                      <a:pos x="88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2" y="32"/>
                    </a:cxn>
                    <a:cxn ang="0">
                      <a:pos x="88" y="26"/>
                    </a:cxn>
                  </a:cxnLst>
                  <a:rect l="0" t="0" r="r" b="b"/>
                  <a:pathLst>
                    <a:path w="88" h="32">
                      <a:moveTo>
                        <a:pt x="88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2" y="32"/>
                      </a:lnTo>
                      <a:lnTo>
                        <a:pt x="88" y="26"/>
                      </a:lnTo>
                      <a:close/>
                    </a:path>
                  </a:pathLst>
                </a:custGeom>
                <a:solidFill>
                  <a:srgbClr val="008763"/>
                </a:solidFill>
                <a:ln w="0">
                  <a:solidFill>
                    <a:srgbClr val="00876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67" name="Freeform 3835"/>
                <p:cNvSpPr>
                  <a:spLocks/>
                </p:cNvSpPr>
                <p:nvPr/>
              </p:nvSpPr>
              <p:spPr bwMode="auto">
                <a:xfrm>
                  <a:off x="3362" y="2810"/>
                  <a:ext cx="88" cy="32"/>
                </a:xfrm>
                <a:custGeom>
                  <a:avLst/>
                  <a:gdLst/>
                  <a:ahLst/>
                  <a:cxnLst>
                    <a:cxn ang="0">
                      <a:pos x="88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2" y="32"/>
                    </a:cxn>
                    <a:cxn ang="0">
                      <a:pos x="88" y="26"/>
                    </a:cxn>
                  </a:cxnLst>
                  <a:rect l="0" t="0" r="r" b="b"/>
                  <a:pathLst>
                    <a:path w="88" h="32">
                      <a:moveTo>
                        <a:pt x="88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2" y="32"/>
                      </a:lnTo>
                      <a:lnTo>
                        <a:pt x="8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68" name="Freeform 3836"/>
                <p:cNvSpPr>
                  <a:spLocks/>
                </p:cNvSpPr>
                <p:nvPr/>
              </p:nvSpPr>
              <p:spPr bwMode="auto">
                <a:xfrm>
                  <a:off x="3346" y="2818"/>
                  <a:ext cx="88" cy="32"/>
                </a:xfrm>
                <a:custGeom>
                  <a:avLst/>
                  <a:gdLst/>
                  <a:ahLst/>
                  <a:cxnLst>
                    <a:cxn ang="0">
                      <a:pos x="88" y="2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2" y="32"/>
                    </a:cxn>
                    <a:cxn ang="0">
                      <a:pos x="88" y="24"/>
                    </a:cxn>
                  </a:cxnLst>
                  <a:rect l="0" t="0" r="r" b="b"/>
                  <a:pathLst>
                    <a:path w="88" h="32">
                      <a:moveTo>
                        <a:pt x="88" y="2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2" y="32"/>
                      </a:lnTo>
                      <a:lnTo>
                        <a:pt x="88" y="24"/>
                      </a:lnTo>
                      <a:close/>
                    </a:path>
                  </a:pathLst>
                </a:custGeom>
                <a:solidFill>
                  <a:srgbClr val="008761"/>
                </a:solidFill>
                <a:ln w="0">
                  <a:solidFill>
                    <a:srgbClr val="00876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69" name="Freeform 3837"/>
                <p:cNvSpPr>
                  <a:spLocks/>
                </p:cNvSpPr>
                <p:nvPr/>
              </p:nvSpPr>
              <p:spPr bwMode="auto">
                <a:xfrm>
                  <a:off x="3346" y="2818"/>
                  <a:ext cx="88" cy="32"/>
                </a:xfrm>
                <a:custGeom>
                  <a:avLst/>
                  <a:gdLst/>
                  <a:ahLst/>
                  <a:cxnLst>
                    <a:cxn ang="0">
                      <a:pos x="88" y="24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2" y="32"/>
                    </a:cxn>
                    <a:cxn ang="0">
                      <a:pos x="88" y="24"/>
                    </a:cxn>
                  </a:cxnLst>
                  <a:rect l="0" t="0" r="r" b="b"/>
                  <a:pathLst>
                    <a:path w="88" h="32">
                      <a:moveTo>
                        <a:pt x="88" y="24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2" y="32"/>
                      </a:lnTo>
                      <a:lnTo>
                        <a:pt x="88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70" name="Freeform 3838"/>
                <p:cNvSpPr>
                  <a:spLocks/>
                </p:cNvSpPr>
                <p:nvPr/>
              </p:nvSpPr>
              <p:spPr bwMode="auto">
                <a:xfrm>
                  <a:off x="3330" y="2826"/>
                  <a:ext cx="88" cy="32"/>
                </a:xfrm>
                <a:custGeom>
                  <a:avLst/>
                  <a:gdLst/>
                  <a:ahLst/>
                  <a:cxnLst>
                    <a:cxn ang="0">
                      <a:pos x="88" y="24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72" y="32"/>
                    </a:cxn>
                    <a:cxn ang="0">
                      <a:pos x="88" y="24"/>
                    </a:cxn>
                  </a:cxnLst>
                  <a:rect l="0" t="0" r="r" b="b"/>
                  <a:pathLst>
                    <a:path w="88" h="32">
                      <a:moveTo>
                        <a:pt x="88" y="24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72" y="32"/>
                      </a:lnTo>
                      <a:lnTo>
                        <a:pt x="88" y="24"/>
                      </a:lnTo>
                      <a:close/>
                    </a:path>
                  </a:pathLst>
                </a:custGeom>
                <a:solidFill>
                  <a:srgbClr val="008760"/>
                </a:solidFill>
                <a:ln w="0">
                  <a:solidFill>
                    <a:srgbClr val="00876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71" name="Freeform 3839"/>
                <p:cNvSpPr>
                  <a:spLocks/>
                </p:cNvSpPr>
                <p:nvPr/>
              </p:nvSpPr>
              <p:spPr bwMode="auto">
                <a:xfrm>
                  <a:off x="3330" y="2826"/>
                  <a:ext cx="88" cy="32"/>
                </a:xfrm>
                <a:custGeom>
                  <a:avLst/>
                  <a:gdLst/>
                  <a:ahLst/>
                  <a:cxnLst>
                    <a:cxn ang="0">
                      <a:pos x="88" y="24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72" y="32"/>
                    </a:cxn>
                    <a:cxn ang="0">
                      <a:pos x="88" y="24"/>
                    </a:cxn>
                  </a:cxnLst>
                  <a:rect l="0" t="0" r="r" b="b"/>
                  <a:pathLst>
                    <a:path w="88" h="32">
                      <a:moveTo>
                        <a:pt x="88" y="24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72" y="32"/>
                      </a:lnTo>
                      <a:lnTo>
                        <a:pt x="88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72" name="Freeform 3840"/>
                <p:cNvSpPr>
                  <a:spLocks/>
                </p:cNvSpPr>
                <p:nvPr/>
              </p:nvSpPr>
              <p:spPr bwMode="auto">
                <a:xfrm>
                  <a:off x="3314" y="2832"/>
                  <a:ext cx="88" cy="32"/>
                </a:xfrm>
                <a:custGeom>
                  <a:avLst/>
                  <a:gdLst/>
                  <a:ahLst/>
                  <a:cxnLst>
                    <a:cxn ang="0">
                      <a:pos x="88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2" y="32"/>
                    </a:cxn>
                    <a:cxn ang="0">
                      <a:pos x="88" y="26"/>
                    </a:cxn>
                  </a:cxnLst>
                  <a:rect l="0" t="0" r="r" b="b"/>
                  <a:pathLst>
                    <a:path w="88" h="32">
                      <a:moveTo>
                        <a:pt x="88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2" y="32"/>
                      </a:lnTo>
                      <a:lnTo>
                        <a:pt x="88" y="26"/>
                      </a:lnTo>
                      <a:close/>
                    </a:path>
                  </a:pathLst>
                </a:custGeom>
                <a:solidFill>
                  <a:srgbClr val="00885E"/>
                </a:solidFill>
                <a:ln w="0">
                  <a:solidFill>
                    <a:srgbClr val="00885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73" name="Freeform 3841"/>
                <p:cNvSpPr>
                  <a:spLocks/>
                </p:cNvSpPr>
                <p:nvPr/>
              </p:nvSpPr>
              <p:spPr bwMode="auto">
                <a:xfrm>
                  <a:off x="3314" y="2832"/>
                  <a:ext cx="88" cy="32"/>
                </a:xfrm>
                <a:custGeom>
                  <a:avLst/>
                  <a:gdLst/>
                  <a:ahLst/>
                  <a:cxnLst>
                    <a:cxn ang="0">
                      <a:pos x="88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2" y="32"/>
                    </a:cxn>
                    <a:cxn ang="0">
                      <a:pos x="88" y="26"/>
                    </a:cxn>
                  </a:cxnLst>
                  <a:rect l="0" t="0" r="r" b="b"/>
                  <a:pathLst>
                    <a:path w="88" h="32">
                      <a:moveTo>
                        <a:pt x="88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2" y="32"/>
                      </a:lnTo>
                      <a:lnTo>
                        <a:pt x="88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74" name="Freeform 3842"/>
                <p:cNvSpPr>
                  <a:spLocks/>
                </p:cNvSpPr>
                <p:nvPr/>
              </p:nvSpPr>
              <p:spPr bwMode="auto">
                <a:xfrm>
                  <a:off x="3296" y="2840"/>
                  <a:ext cx="90" cy="32"/>
                </a:xfrm>
                <a:custGeom>
                  <a:avLst/>
                  <a:gdLst/>
                  <a:ahLst/>
                  <a:cxnLst>
                    <a:cxn ang="0">
                      <a:pos x="90" y="24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74" y="32"/>
                    </a:cxn>
                    <a:cxn ang="0">
                      <a:pos x="90" y="24"/>
                    </a:cxn>
                  </a:cxnLst>
                  <a:rect l="0" t="0" r="r" b="b"/>
                  <a:pathLst>
                    <a:path w="90" h="32">
                      <a:moveTo>
                        <a:pt x="90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74" y="32"/>
                      </a:lnTo>
                      <a:lnTo>
                        <a:pt x="90" y="24"/>
                      </a:lnTo>
                      <a:close/>
                    </a:path>
                  </a:pathLst>
                </a:custGeom>
                <a:solidFill>
                  <a:srgbClr val="00885B"/>
                </a:solidFill>
                <a:ln w="0">
                  <a:solidFill>
                    <a:srgbClr val="00885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75" name="Freeform 3843"/>
                <p:cNvSpPr>
                  <a:spLocks/>
                </p:cNvSpPr>
                <p:nvPr/>
              </p:nvSpPr>
              <p:spPr bwMode="auto">
                <a:xfrm>
                  <a:off x="3296" y="2840"/>
                  <a:ext cx="90" cy="32"/>
                </a:xfrm>
                <a:custGeom>
                  <a:avLst/>
                  <a:gdLst/>
                  <a:ahLst/>
                  <a:cxnLst>
                    <a:cxn ang="0">
                      <a:pos x="90" y="24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74" y="32"/>
                    </a:cxn>
                    <a:cxn ang="0">
                      <a:pos x="90" y="24"/>
                    </a:cxn>
                  </a:cxnLst>
                  <a:rect l="0" t="0" r="r" b="b"/>
                  <a:pathLst>
                    <a:path w="90" h="32">
                      <a:moveTo>
                        <a:pt x="90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74" y="32"/>
                      </a:lnTo>
                      <a:lnTo>
                        <a:pt x="90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76" name="Freeform 3844"/>
                <p:cNvSpPr>
                  <a:spLocks/>
                </p:cNvSpPr>
                <p:nvPr/>
              </p:nvSpPr>
              <p:spPr bwMode="auto">
                <a:xfrm>
                  <a:off x="3280" y="2846"/>
                  <a:ext cx="90" cy="32"/>
                </a:xfrm>
                <a:custGeom>
                  <a:avLst/>
                  <a:gdLst/>
                  <a:ahLst/>
                  <a:cxnLst>
                    <a:cxn ang="0">
                      <a:pos x="90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4" y="32"/>
                    </a:cxn>
                    <a:cxn ang="0">
                      <a:pos x="90" y="26"/>
                    </a:cxn>
                  </a:cxnLst>
                  <a:rect l="0" t="0" r="r" b="b"/>
                  <a:pathLst>
                    <a:path w="90" h="32">
                      <a:moveTo>
                        <a:pt x="90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4" y="32"/>
                      </a:lnTo>
                      <a:lnTo>
                        <a:pt x="90" y="26"/>
                      </a:lnTo>
                      <a:close/>
                    </a:path>
                  </a:pathLst>
                </a:custGeom>
                <a:solidFill>
                  <a:srgbClr val="008957"/>
                </a:solidFill>
                <a:ln w="0">
                  <a:solidFill>
                    <a:srgbClr val="00895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77" name="Freeform 3845"/>
                <p:cNvSpPr>
                  <a:spLocks/>
                </p:cNvSpPr>
                <p:nvPr/>
              </p:nvSpPr>
              <p:spPr bwMode="auto">
                <a:xfrm>
                  <a:off x="3280" y="2846"/>
                  <a:ext cx="90" cy="32"/>
                </a:xfrm>
                <a:custGeom>
                  <a:avLst/>
                  <a:gdLst/>
                  <a:ahLst/>
                  <a:cxnLst>
                    <a:cxn ang="0">
                      <a:pos x="90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4" y="32"/>
                    </a:cxn>
                    <a:cxn ang="0">
                      <a:pos x="90" y="26"/>
                    </a:cxn>
                  </a:cxnLst>
                  <a:rect l="0" t="0" r="r" b="b"/>
                  <a:pathLst>
                    <a:path w="90" h="32">
                      <a:moveTo>
                        <a:pt x="90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4" y="32"/>
                      </a:lnTo>
                      <a:lnTo>
                        <a:pt x="90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78" name="Freeform 3846"/>
                <p:cNvSpPr>
                  <a:spLocks/>
                </p:cNvSpPr>
                <p:nvPr/>
              </p:nvSpPr>
              <p:spPr bwMode="auto">
                <a:xfrm>
                  <a:off x="3264" y="2854"/>
                  <a:ext cx="90" cy="32"/>
                </a:xfrm>
                <a:custGeom>
                  <a:avLst/>
                  <a:gdLst/>
                  <a:ahLst/>
                  <a:cxnLst>
                    <a:cxn ang="0">
                      <a:pos x="90" y="24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72" y="32"/>
                    </a:cxn>
                    <a:cxn ang="0">
                      <a:pos x="90" y="24"/>
                    </a:cxn>
                  </a:cxnLst>
                  <a:rect l="0" t="0" r="r" b="b"/>
                  <a:pathLst>
                    <a:path w="90" h="32">
                      <a:moveTo>
                        <a:pt x="90" y="24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72" y="32"/>
                      </a:lnTo>
                      <a:lnTo>
                        <a:pt x="90" y="24"/>
                      </a:lnTo>
                      <a:close/>
                    </a:path>
                  </a:pathLst>
                </a:custGeom>
                <a:solidFill>
                  <a:srgbClr val="008953"/>
                </a:solidFill>
                <a:ln w="0">
                  <a:solidFill>
                    <a:srgbClr val="00895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79" name="Freeform 3847"/>
                <p:cNvSpPr>
                  <a:spLocks/>
                </p:cNvSpPr>
                <p:nvPr/>
              </p:nvSpPr>
              <p:spPr bwMode="auto">
                <a:xfrm>
                  <a:off x="3264" y="2854"/>
                  <a:ext cx="90" cy="32"/>
                </a:xfrm>
                <a:custGeom>
                  <a:avLst/>
                  <a:gdLst/>
                  <a:ahLst/>
                  <a:cxnLst>
                    <a:cxn ang="0">
                      <a:pos x="90" y="24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72" y="32"/>
                    </a:cxn>
                    <a:cxn ang="0">
                      <a:pos x="90" y="24"/>
                    </a:cxn>
                  </a:cxnLst>
                  <a:rect l="0" t="0" r="r" b="b"/>
                  <a:pathLst>
                    <a:path w="90" h="32">
                      <a:moveTo>
                        <a:pt x="90" y="24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72" y="32"/>
                      </a:lnTo>
                      <a:lnTo>
                        <a:pt x="90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80" name="Freeform 3848"/>
                <p:cNvSpPr>
                  <a:spLocks/>
                </p:cNvSpPr>
                <p:nvPr/>
              </p:nvSpPr>
              <p:spPr bwMode="auto">
                <a:xfrm>
                  <a:off x="3246" y="2860"/>
                  <a:ext cx="90" cy="32"/>
                </a:xfrm>
                <a:custGeom>
                  <a:avLst/>
                  <a:gdLst/>
                  <a:ahLst/>
                  <a:cxnLst>
                    <a:cxn ang="0">
                      <a:pos x="90" y="26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74" y="32"/>
                    </a:cxn>
                    <a:cxn ang="0">
                      <a:pos x="90" y="26"/>
                    </a:cxn>
                  </a:cxnLst>
                  <a:rect l="0" t="0" r="r" b="b"/>
                  <a:pathLst>
                    <a:path w="90" h="32">
                      <a:moveTo>
                        <a:pt x="90" y="26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74" y="32"/>
                      </a:lnTo>
                      <a:lnTo>
                        <a:pt x="90" y="26"/>
                      </a:lnTo>
                      <a:close/>
                    </a:path>
                  </a:pathLst>
                </a:custGeom>
                <a:solidFill>
                  <a:srgbClr val="00894D"/>
                </a:solidFill>
                <a:ln w="0">
                  <a:solidFill>
                    <a:srgbClr val="00894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81" name="Freeform 3849"/>
                <p:cNvSpPr>
                  <a:spLocks/>
                </p:cNvSpPr>
                <p:nvPr/>
              </p:nvSpPr>
              <p:spPr bwMode="auto">
                <a:xfrm>
                  <a:off x="3246" y="2860"/>
                  <a:ext cx="90" cy="32"/>
                </a:xfrm>
                <a:custGeom>
                  <a:avLst/>
                  <a:gdLst/>
                  <a:ahLst/>
                  <a:cxnLst>
                    <a:cxn ang="0">
                      <a:pos x="90" y="26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74" y="32"/>
                    </a:cxn>
                    <a:cxn ang="0">
                      <a:pos x="90" y="26"/>
                    </a:cxn>
                  </a:cxnLst>
                  <a:rect l="0" t="0" r="r" b="b"/>
                  <a:pathLst>
                    <a:path w="90" h="32">
                      <a:moveTo>
                        <a:pt x="90" y="26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74" y="32"/>
                      </a:lnTo>
                      <a:lnTo>
                        <a:pt x="90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82" name="Freeform 3850"/>
                <p:cNvSpPr>
                  <a:spLocks/>
                </p:cNvSpPr>
                <p:nvPr/>
              </p:nvSpPr>
              <p:spPr bwMode="auto">
                <a:xfrm>
                  <a:off x="3230" y="2866"/>
                  <a:ext cx="90" cy="30"/>
                </a:xfrm>
                <a:custGeom>
                  <a:avLst/>
                  <a:gdLst/>
                  <a:ahLst/>
                  <a:cxnLst>
                    <a:cxn ang="0">
                      <a:pos x="90" y="26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72" y="30"/>
                    </a:cxn>
                    <a:cxn ang="0">
                      <a:pos x="90" y="26"/>
                    </a:cxn>
                  </a:cxnLst>
                  <a:rect l="0" t="0" r="r" b="b"/>
                  <a:pathLst>
                    <a:path w="90" h="30">
                      <a:moveTo>
                        <a:pt x="90" y="26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72" y="30"/>
                      </a:lnTo>
                      <a:lnTo>
                        <a:pt x="90" y="26"/>
                      </a:lnTo>
                      <a:close/>
                    </a:path>
                  </a:pathLst>
                </a:custGeom>
                <a:solidFill>
                  <a:srgbClr val="008A48"/>
                </a:solidFill>
                <a:ln w="0">
                  <a:solidFill>
                    <a:srgbClr val="008A4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83" name="Freeform 3851"/>
                <p:cNvSpPr>
                  <a:spLocks/>
                </p:cNvSpPr>
                <p:nvPr/>
              </p:nvSpPr>
              <p:spPr bwMode="auto">
                <a:xfrm>
                  <a:off x="3230" y="2866"/>
                  <a:ext cx="90" cy="30"/>
                </a:xfrm>
                <a:custGeom>
                  <a:avLst/>
                  <a:gdLst/>
                  <a:ahLst/>
                  <a:cxnLst>
                    <a:cxn ang="0">
                      <a:pos x="90" y="26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72" y="30"/>
                    </a:cxn>
                    <a:cxn ang="0">
                      <a:pos x="90" y="26"/>
                    </a:cxn>
                  </a:cxnLst>
                  <a:rect l="0" t="0" r="r" b="b"/>
                  <a:pathLst>
                    <a:path w="90" h="30">
                      <a:moveTo>
                        <a:pt x="90" y="26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72" y="30"/>
                      </a:lnTo>
                      <a:lnTo>
                        <a:pt x="90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84" name="Freeform 3852"/>
                <p:cNvSpPr>
                  <a:spLocks/>
                </p:cNvSpPr>
                <p:nvPr/>
              </p:nvSpPr>
              <p:spPr bwMode="auto">
                <a:xfrm>
                  <a:off x="3212" y="2872"/>
                  <a:ext cx="90" cy="30"/>
                </a:xfrm>
                <a:custGeom>
                  <a:avLst/>
                  <a:gdLst/>
                  <a:ahLst/>
                  <a:cxnLst>
                    <a:cxn ang="0">
                      <a:pos x="90" y="24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74" y="30"/>
                    </a:cxn>
                    <a:cxn ang="0">
                      <a:pos x="90" y="24"/>
                    </a:cxn>
                  </a:cxnLst>
                  <a:rect l="0" t="0" r="r" b="b"/>
                  <a:pathLst>
                    <a:path w="90" h="30">
                      <a:moveTo>
                        <a:pt x="90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74" y="30"/>
                      </a:lnTo>
                      <a:lnTo>
                        <a:pt x="90" y="24"/>
                      </a:lnTo>
                      <a:close/>
                    </a:path>
                  </a:pathLst>
                </a:custGeom>
                <a:solidFill>
                  <a:srgbClr val="008942"/>
                </a:solidFill>
                <a:ln w="0">
                  <a:solidFill>
                    <a:srgbClr val="00894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85" name="Freeform 3853"/>
                <p:cNvSpPr>
                  <a:spLocks/>
                </p:cNvSpPr>
                <p:nvPr/>
              </p:nvSpPr>
              <p:spPr bwMode="auto">
                <a:xfrm>
                  <a:off x="3212" y="2872"/>
                  <a:ext cx="90" cy="30"/>
                </a:xfrm>
                <a:custGeom>
                  <a:avLst/>
                  <a:gdLst/>
                  <a:ahLst/>
                  <a:cxnLst>
                    <a:cxn ang="0">
                      <a:pos x="90" y="24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74" y="30"/>
                    </a:cxn>
                    <a:cxn ang="0">
                      <a:pos x="90" y="24"/>
                    </a:cxn>
                  </a:cxnLst>
                  <a:rect l="0" t="0" r="r" b="b"/>
                  <a:pathLst>
                    <a:path w="90" h="30">
                      <a:moveTo>
                        <a:pt x="90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74" y="30"/>
                      </a:lnTo>
                      <a:lnTo>
                        <a:pt x="90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86" name="Freeform 3854"/>
                <p:cNvSpPr>
                  <a:spLocks/>
                </p:cNvSpPr>
                <p:nvPr/>
              </p:nvSpPr>
              <p:spPr bwMode="auto">
                <a:xfrm>
                  <a:off x="3194" y="2878"/>
                  <a:ext cx="92" cy="30"/>
                </a:xfrm>
                <a:custGeom>
                  <a:avLst/>
                  <a:gdLst/>
                  <a:ahLst/>
                  <a:cxnLst>
                    <a:cxn ang="0">
                      <a:pos x="92" y="24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74" y="30"/>
                    </a:cxn>
                    <a:cxn ang="0">
                      <a:pos x="92" y="24"/>
                    </a:cxn>
                  </a:cxnLst>
                  <a:rect l="0" t="0" r="r" b="b"/>
                  <a:pathLst>
                    <a:path w="92" h="30">
                      <a:moveTo>
                        <a:pt x="92" y="24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74" y="30"/>
                      </a:lnTo>
                      <a:lnTo>
                        <a:pt x="92" y="24"/>
                      </a:lnTo>
                      <a:close/>
                    </a:path>
                  </a:pathLst>
                </a:custGeom>
                <a:solidFill>
                  <a:srgbClr val="00893B"/>
                </a:solidFill>
                <a:ln w="0">
                  <a:solidFill>
                    <a:srgbClr val="00893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87" name="Freeform 3855"/>
                <p:cNvSpPr>
                  <a:spLocks/>
                </p:cNvSpPr>
                <p:nvPr/>
              </p:nvSpPr>
              <p:spPr bwMode="auto">
                <a:xfrm>
                  <a:off x="3194" y="2878"/>
                  <a:ext cx="92" cy="30"/>
                </a:xfrm>
                <a:custGeom>
                  <a:avLst/>
                  <a:gdLst/>
                  <a:ahLst/>
                  <a:cxnLst>
                    <a:cxn ang="0">
                      <a:pos x="92" y="24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74" y="30"/>
                    </a:cxn>
                    <a:cxn ang="0">
                      <a:pos x="92" y="24"/>
                    </a:cxn>
                  </a:cxnLst>
                  <a:rect l="0" t="0" r="r" b="b"/>
                  <a:pathLst>
                    <a:path w="92" h="30">
                      <a:moveTo>
                        <a:pt x="92" y="24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74" y="30"/>
                      </a:lnTo>
                      <a:lnTo>
                        <a:pt x="92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88" name="Freeform 3856"/>
                <p:cNvSpPr>
                  <a:spLocks/>
                </p:cNvSpPr>
                <p:nvPr/>
              </p:nvSpPr>
              <p:spPr bwMode="auto">
                <a:xfrm>
                  <a:off x="3178" y="2882"/>
                  <a:ext cx="90" cy="30"/>
                </a:xfrm>
                <a:custGeom>
                  <a:avLst/>
                  <a:gdLst/>
                  <a:ahLst/>
                  <a:cxnLst>
                    <a:cxn ang="0">
                      <a:pos x="90" y="26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74" y="30"/>
                    </a:cxn>
                    <a:cxn ang="0">
                      <a:pos x="90" y="26"/>
                    </a:cxn>
                  </a:cxnLst>
                  <a:rect l="0" t="0" r="r" b="b"/>
                  <a:pathLst>
                    <a:path w="90" h="30">
                      <a:moveTo>
                        <a:pt x="90" y="26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74" y="30"/>
                      </a:lnTo>
                      <a:lnTo>
                        <a:pt x="90" y="26"/>
                      </a:lnTo>
                      <a:close/>
                    </a:path>
                  </a:pathLst>
                </a:custGeom>
                <a:solidFill>
                  <a:srgbClr val="008835"/>
                </a:solidFill>
                <a:ln w="0">
                  <a:solidFill>
                    <a:srgbClr val="00883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89" name="Freeform 3857"/>
                <p:cNvSpPr>
                  <a:spLocks/>
                </p:cNvSpPr>
                <p:nvPr/>
              </p:nvSpPr>
              <p:spPr bwMode="auto">
                <a:xfrm>
                  <a:off x="3178" y="2882"/>
                  <a:ext cx="90" cy="30"/>
                </a:xfrm>
                <a:custGeom>
                  <a:avLst/>
                  <a:gdLst/>
                  <a:ahLst/>
                  <a:cxnLst>
                    <a:cxn ang="0">
                      <a:pos x="90" y="26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74" y="30"/>
                    </a:cxn>
                    <a:cxn ang="0">
                      <a:pos x="90" y="26"/>
                    </a:cxn>
                  </a:cxnLst>
                  <a:rect l="0" t="0" r="r" b="b"/>
                  <a:pathLst>
                    <a:path w="90" h="30">
                      <a:moveTo>
                        <a:pt x="90" y="26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74" y="30"/>
                      </a:lnTo>
                      <a:lnTo>
                        <a:pt x="90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90" name="Freeform 3858"/>
                <p:cNvSpPr>
                  <a:spLocks/>
                </p:cNvSpPr>
                <p:nvPr/>
              </p:nvSpPr>
              <p:spPr bwMode="auto">
                <a:xfrm>
                  <a:off x="3160" y="2888"/>
                  <a:ext cx="92" cy="28"/>
                </a:xfrm>
                <a:custGeom>
                  <a:avLst/>
                  <a:gdLst/>
                  <a:ahLst/>
                  <a:cxnLst>
                    <a:cxn ang="0">
                      <a:pos x="92" y="24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74" y="28"/>
                    </a:cxn>
                    <a:cxn ang="0">
                      <a:pos x="92" y="24"/>
                    </a:cxn>
                  </a:cxnLst>
                  <a:rect l="0" t="0" r="r" b="b"/>
                  <a:pathLst>
                    <a:path w="92" h="28">
                      <a:moveTo>
                        <a:pt x="92" y="24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74" y="28"/>
                      </a:lnTo>
                      <a:lnTo>
                        <a:pt x="92" y="24"/>
                      </a:lnTo>
                      <a:close/>
                    </a:path>
                  </a:pathLst>
                </a:custGeom>
                <a:solidFill>
                  <a:srgbClr val="00872E"/>
                </a:solidFill>
                <a:ln w="0">
                  <a:solidFill>
                    <a:srgbClr val="00872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91" name="Freeform 3859"/>
                <p:cNvSpPr>
                  <a:spLocks/>
                </p:cNvSpPr>
                <p:nvPr/>
              </p:nvSpPr>
              <p:spPr bwMode="auto">
                <a:xfrm>
                  <a:off x="3160" y="2888"/>
                  <a:ext cx="92" cy="28"/>
                </a:xfrm>
                <a:custGeom>
                  <a:avLst/>
                  <a:gdLst/>
                  <a:ahLst/>
                  <a:cxnLst>
                    <a:cxn ang="0">
                      <a:pos x="92" y="24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74" y="28"/>
                    </a:cxn>
                    <a:cxn ang="0">
                      <a:pos x="92" y="24"/>
                    </a:cxn>
                  </a:cxnLst>
                  <a:rect l="0" t="0" r="r" b="b"/>
                  <a:pathLst>
                    <a:path w="92" h="28">
                      <a:moveTo>
                        <a:pt x="92" y="24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74" y="28"/>
                      </a:lnTo>
                      <a:lnTo>
                        <a:pt x="92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92" name="Freeform 3860"/>
                <p:cNvSpPr>
                  <a:spLocks/>
                </p:cNvSpPr>
                <p:nvPr/>
              </p:nvSpPr>
              <p:spPr bwMode="auto">
                <a:xfrm>
                  <a:off x="3142" y="2892"/>
                  <a:ext cx="92" cy="28"/>
                </a:xfrm>
                <a:custGeom>
                  <a:avLst/>
                  <a:gdLst/>
                  <a:ahLst/>
                  <a:cxnLst>
                    <a:cxn ang="0">
                      <a:pos x="92" y="24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74" y="28"/>
                    </a:cxn>
                    <a:cxn ang="0">
                      <a:pos x="92" y="24"/>
                    </a:cxn>
                  </a:cxnLst>
                  <a:rect l="0" t="0" r="r" b="b"/>
                  <a:pathLst>
                    <a:path w="92" h="28">
                      <a:moveTo>
                        <a:pt x="92" y="24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74" y="28"/>
                      </a:lnTo>
                      <a:lnTo>
                        <a:pt x="92" y="24"/>
                      </a:lnTo>
                      <a:close/>
                    </a:path>
                  </a:pathLst>
                </a:custGeom>
                <a:solidFill>
                  <a:srgbClr val="008528"/>
                </a:solidFill>
                <a:ln w="0">
                  <a:solidFill>
                    <a:srgbClr val="00852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93" name="Freeform 3861"/>
                <p:cNvSpPr>
                  <a:spLocks/>
                </p:cNvSpPr>
                <p:nvPr/>
              </p:nvSpPr>
              <p:spPr bwMode="auto">
                <a:xfrm>
                  <a:off x="3142" y="2892"/>
                  <a:ext cx="92" cy="28"/>
                </a:xfrm>
                <a:custGeom>
                  <a:avLst/>
                  <a:gdLst/>
                  <a:ahLst/>
                  <a:cxnLst>
                    <a:cxn ang="0">
                      <a:pos x="92" y="24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74" y="28"/>
                    </a:cxn>
                    <a:cxn ang="0">
                      <a:pos x="92" y="24"/>
                    </a:cxn>
                  </a:cxnLst>
                  <a:rect l="0" t="0" r="r" b="b"/>
                  <a:pathLst>
                    <a:path w="92" h="28">
                      <a:moveTo>
                        <a:pt x="92" y="24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74" y="28"/>
                      </a:lnTo>
                      <a:lnTo>
                        <a:pt x="92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94" name="Freeform 3862"/>
                <p:cNvSpPr>
                  <a:spLocks/>
                </p:cNvSpPr>
                <p:nvPr/>
              </p:nvSpPr>
              <p:spPr bwMode="auto">
                <a:xfrm>
                  <a:off x="3124" y="2896"/>
                  <a:ext cx="92" cy="26"/>
                </a:xfrm>
                <a:custGeom>
                  <a:avLst/>
                  <a:gdLst/>
                  <a:ahLst/>
                  <a:cxnLst>
                    <a:cxn ang="0">
                      <a:pos x="92" y="24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74" y="26"/>
                    </a:cxn>
                    <a:cxn ang="0">
                      <a:pos x="92" y="24"/>
                    </a:cxn>
                  </a:cxnLst>
                  <a:rect l="0" t="0" r="r" b="b"/>
                  <a:pathLst>
                    <a:path w="92" h="26">
                      <a:moveTo>
                        <a:pt x="92" y="24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74" y="26"/>
                      </a:lnTo>
                      <a:lnTo>
                        <a:pt x="92" y="24"/>
                      </a:lnTo>
                      <a:close/>
                    </a:path>
                  </a:pathLst>
                </a:custGeom>
                <a:solidFill>
                  <a:srgbClr val="008322"/>
                </a:solidFill>
                <a:ln w="0">
                  <a:solidFill>
                    <a:srgbClr val="00832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95" name="Freeform 3863"/>
                <p:cNvSpPr>
                  <a:spLocks/>
                </p:cNvSpPr>
                <p:nvPr/>
              </p:nvSpPr>
              <p:spPr bwMode="auto">
                <a:xfrm>
                  <a:off x="3124" y="2896"/>
                  <a:ext cx="92" cy="26"/>
                </a:xfrm>
                <a:custGeom>
                  <a:avLst/>
                  <a:gdLst/>
                  <a:ahLst/>
                  <a:cxnLst>
                    <a:cxn ang="0">
                      <a:pos x="92" y="24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74" y="26"/>
                    </a:cxn>
                    <a:cxn ang="0">
                      <a:pos x="92" y="24"/>
                    </a:cxn>
                  </a:cxnLst>
                  <a:rect l="0" t="0" r="r" b="b"/>
                  <a:pathLst>
                    <a:path w="92" h="26">
                      <a:moveTo>
                        <a:pt x="92" y="24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74" y="26"/>
                      </a:lnTo>
                      <a:lnTo>
                        <a:pt x="92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96" name="Freeform 3864"/>
                <p:cNvSpPr>
                  <a:spLocks/>
                </p:cNvSpPr>
                <p:nvPr/>
              </p:nvSpPr>
              <p:spPr bwMode="auto">
                <a:xfrm>
                  <a:off x="3104" y="2900"/>
                  <a:ext cx="94" cy="26"/>
                </a:xfrm>
                <a:custGeom>
                  <a:avLst/>
                  <a:gdLst/>
                  <a:ahLst/>
                  <a:cxnLst>
                    <a:cxn ang="0">
                      <a:pos x="94" y="22"/>
                    </a:cxn>
                    <a:cxn ang="0">
                      <a:pos x="20" y="0"/>
                    </a:cxn>
                    <a:cxn ang="0">
                      <a:pos x="0" y="4"/>
                    </a:cxn>
                    <a:cxn ang="0">
                      <a:pos x="76" y="26"/>
                    </a:cxn>
                    <a:cxn ang="0">
                      <a:pos x="94" y="22"/>
                    </a:cxn>
                  </a:cxnLst>
                  <a:rect l="0" t="0" r="r" b="b"/>
                  <a:pathLst>
                    <a:path w="94" h="26">
                      <a:moveTo>
                        <a:pt x="94" y="22"/>
                      </a:moveTo>
                      <a:lnTo>
                        <a:pt x="20" y="0"/>
                      </a:lnTo>
                      <a:lnTo>
                        <a:pt x="0" y="4"/>
                      </a:lnTo>
                      <a:lnTo>
                        <a:pt x="76" y="26"/>
                      </a:lnTo>
                      <a:lnTo>
                        <a:pt x="94" y="22"/>
                      </a:lnTo>
                      <a:close/>
                    </a:path>
                  </a:pathLst>
                </a:custGeom>
                <a:solidFill>
                  <a:srgbClr val="00811E"/>
                </a:solidFill>
                <a:ln w="0">
                  <a:solidFill>
                    <a:srgbClr val="00811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97" name="Freeform 3865"/>
                <p:cNvSpPr>
                  <a:spLocks/>
                </p:cNvSpPr>
                <p:nvPr/>
              </p:nvSpPr>
              <p:spPr bwMode="auto">
                <a:xfrm>
                  <a:off x="3104" y="2900"/>
                  <a:ext cx="94" cy="26"/>
                </a:xfrm>
                <a:custGeom>
                  <a:avLst/>
                  <a:gdLst/>
                  <a:ahLst/>
                  <a:cxnLst>
                    <a:cxn ang="0">
                      <a:pos x="94" y="22"/>
                    </a:cxn>
                    <a:cxn ang="0">
                      <a:pos x="20" y="0"/>
                    </a:cxn>
                    <a:cxn ang="0">
                      <a:pos x="0" y="4"/>
                    </a:cxn>
                    <a:cxn ang="0">
                      <a:pos x="76" y="26"/>
                    </a:cxn>
                    <a:cxn ang="0">
                      <a:pos x="94" y="22"/>
                    </a:cxn>
                  </a:cxnLst>
                  <a:rect l="0" t="0" r="r" b="b"/>
                  <a:pathLst>
                    <a:path w="94" h="26">
                      <a:moveTo>
                        <a:pt x="94" y="22"/>
                      </a:moveTo>
                      <a:lnTo>
                        <a:pt x="20" y="0"/>
                      </a:lnTo>
                      <a:lnTo>
                        <a:pt x="0" y="4"/>
                      </a:lnTo>
                      <a:lnTo>
                        <a:pt x="76" y="26"/>
                      </a:lnTo>
                      <a:lnTo>
                        <a:pt x="9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98" name="Freeform 3866"/>
                <p:cNvSpPr>
                  <a:spLocks/>
                </p:cNvSpPr>
                <p:nvPr/>
              </p:nvSpPr>
              <p:spPr bwMode="auto">
                <a:xfrm>
                  <a:off x="3086" y="2904"/>
                  <a:ext cx="94" cy="24"/>
                </a:xfrm>
                <a:custGeom>
                  <a:avLst/>
                  <a:gdLst/>
                  <a:ahLst/>
                  <a:cxnLst>
                    <a:cxn ang="0">
                      <a:pos x="94" y="22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74" y="24"/>
                    </a:cxn>
                    <a:cxn ang="0">
                      <a:pos x="94" y="22"/>
                    </a:cxn>
                  </a:cxnLst>
                  <a:rect l="0" t="0" r="r" b="b"/>
                  <a:pathLst>
                    <a:path w="94" h="24">
                      <a:moveTo>
                        <a:pt x="94" y="22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74" y="24"/>
                      </a:lnTo>
                      <a:lnTo>
                        <a:pt x="94" y="22"/>
                      </a:lnTo>
                      <a:close/>
                    </a:path>
                  </a:pathLst>
                </a:custGeom>
                <a:solidFill>
                  <a:srgbClr val="007E1B"/>
                </a:solidFill>
                <a:ln w="0">
                  <a:solidFill>
                    <a:srgbClr val="007E1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299" name="Freeform 3867"/>
                <p:cNvSpPr>
                  <a:spLocks/>
                </p:cNvSpPr>
                <p:nvPr/>
              </p:nvSpPr>
              <p:spPr bwMode="auto">
                <a:xfrm>
                  <a:off x="3086" y="2904"/>
                  <a:ext cx="94" cy="24"/>
                </a:xfrm>
                <a:custGeom>
                  <a:avLst/>
                  <a:gdLst/>
                  <a:ahLst/>
                  <a:cxnLst>
                    <a:cxn ang="0">
                      <a:pos x="94" y="22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74" y="24"/>
                    </a:cxn>
                    <a:cxn ang="0">
                      <a:pos x="94" y="22"/>
                    </a:cxn>
                  </a:cxnLst>
                  <a:rect l="0" t="0" r="r" b="b"/>
                  <a:pathLst>
                    <a:path w="94" h="24">
                      <a:moveTo>
                        <a:pt x="94" y="22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74" y="24"/>
                      </a:lnTo>
                      <a:lnTo>
                        <a:pt x="9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00" name="Freeform 3868"/>
                <p:cNvSpPr>
                  <a:spLocks/>
                </p:cNvSpPr>
                <p:nvPr/>
              </p:nvSpPr>
              <p:spPr bwMode="auto">
                <a:xfrm>
                  <a:off x="3066" y="2908"/>
                  <a:ext cx="94" cy="24"/>
                </a:xfrm>
                <a:custGeom>
                  <a:avLst/>
                  <a:gdLst/>
                  <a:ahLst/>
                  <a:cxnLst>
                    <a:cxn ang="0">
                      <a:pos x="94" y="20"/>
                    </a:cxn>
                    <a:cxn ang="0">
                      <a:pos x="20" y="0"/>
                    </a:cxn>
                    <a:cxn ang="0">
                      <a:pos x="0" y="4"/>
                    </a:cxn>
                    <a:cxn ang="0">
                      <a:pos x="76" y="24"/>
                    </a:cxn>
                    <a:cxn ang="0">
                      <a:pos x="94" y="20"/>
                    </a:cxn>
                  </a:cxnLst>
                  <a:rect l="0" t="0" r="r" b="b"/>
                  <a:pathLst>
                    <a:path w="94" h="24">
                      <a:moveTo>
                        <a:pt x="94" y="20"/>
                      </a:moveTo>
                      <a:lnTo>
                        <a:pt x="20" y="0"/>
                      </a:lnTo>
                      <a:lnTo>
                        <a:pt x="0" y="4"/>
                      </a:lnTo>
                      <a:lnTo>
                        <a:pt x="76" y="24"/>
                      </a:lnTo>
                      <a:lnTo>
                        <a:pt x="94" y="20"/>
                      </a:lnTo>
                      <a:close/>
                    </a:path>
                  </a:pathLst>
                </a:custGeom>
                <a:solidFill>
                  <a:srgbClr val="007B1A"/>
                </a:solidFill>
                <a:ln w="0">
                  <a:solidFill>
                    <a:srgbClr val="007B1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01" name="Freeform 3869"/>
                <p:cNvSpPr>
                  <a:spLocks/>
                </p:cNvSpPr>
                <p:nvPr/>
              </p:nvSpPr>
              <p:spPr bwMode="auto">
                <a:xfrm>
                  <a:off x="3066" y="2908"/>
                  <a:ext cx="94" cy="24"/>
                </a:xfrm>
                <a:custGeom>
                  <a:avLst/>
                  <a:gdLst/>
                  <a:ahLst/>
                  <a:cxnLst>
                    <a:cxn ang="0">
                      <a:pos x="94" y="20"/>
                    </a:cxn>
                    <a:cxn ang="0">
                      <a:pos x="20" y="0"/>
                    </a:cxn>
                    <a:cxn ang="0">
                      <a:pos x="0" y="4"/>
                    </a:cxn>
                    <a:cxn ang="0">
                      <a:pos x="76" y="24"/>
                    </a:cxn>
                    <a:cxn ang="0">
                      <a:pos x="94" y="20"/>
                    </a:cxn>
                  </a:cxnLst>
                  <a:rect l="0" t="0" r="r" b="b"/>
                  <a:pathLst>
                    <a:path w="94" h="24">
                      <a:moveTo>
                        <a:pt x="94" y="20"/>
                      </a:moveTo>
                      <a:lnTo>
                        <a:pt x="20" y="0"/>
                      </a:lnTo>
                      <a:lnTo>
                        <a:pt x="0" y="4"/>
                      </a:lnTo>
                      <a:lnTo>
                        <a:pt x="76" y="24"/>
                      </a:lnTo>
                      <a:lnTo>
                        <a:pt x="94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02" name="Freeform 3870"/>
                <p:cNvSpPr>
                  <a:spLocks/>
                </p:cNvSpPr>
                <p:nvPr/>
              </p:nvSpPr>
              <p:spPr bwMode="auto">
                <a:xfrm>
                  <a:off x="3048" y="2912"/>
                  <a:ext cx="94" cy="22"/>
                </a:xfrm>
                <a:custGeom>
                  <a:avLst/>
                  <a:gdLst/>
                  <a:ahLst/>
                  <a:cxnLst>
                    <a:cxn ang="0">
                      <a:pos x="94" y="20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74" y="22"/>
                    </a:cxn>
                    <a:cxn ang="0">
                      <a:pos x="94" y="20"/>
                    </a:cxn>
                  </a:cxnLst>
                  <a:rect l="0" t="0" r="r" b="b"/>
                  <a:pathLst>
                    <a:path w="94" h="22">
                      <a:moveTo>
                        <a:pt x="94" y="20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74" y="22"/>
                      </a:lnTo>
                      <a:lnTo>
                        <a:pt x="94" y="20"/>
                      </a:lnTo>
                      <a:close/>
                    </a:path>
                  </a:pathLst>
                </a:custGeom>
                <a:solidFill>
                  <a:srgbClr val="00781A"/>
                </a:solidFill>
                <a:ln w="0">
                  <a:solidFill>
                    <a:srgbClr val="00781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03" name="Freeform 3871"/>
                <p:cNvSpPr>
                  <a:spLocks/>
                </p:cNvSpPr>
                <p:nvPr/>
              </p:nvSpPr>
              <p:spPr bwMode="auto">
                <a:xfrm>
                  <a:off x="3048" y="2912"/>
                  <a:ext cx="94" cy="22"/>
                </a:xfrm>
                <a:custGeom>
                  <a:avLst/>
                  <a:gdLst/>
                  <a:ahLst/>
                  <a:cxnLst>
                    <a:cxn ang="0">
                      <a:pos x="94" y="20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74" y="22"/>
                    </a:cxn>
                    <a:cxn ang="0">
                      <a:pos x="94" y="20"/>
                    </a:cxn>
                  </a:cxnLst>
                  <a:rect l="0" t="0" r="r" b="b"/>
                  <a:pathLst>
                    <a:path w="94" h="22">
                      <a:moveTo>
                        <a:pt x="94" y="20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74" y="22"/>
                      </a:lnTo>
                      <a:lnTo>
                        <a:pt x="94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04" name="Freeform 3872"/>
                <p:cNvSpPr>
                  <a:spLocks/>
                </p:cNvSpPr>
                <p:nvPr/>
              </p:nvSpPr>
              <p:spPr bwMode="auto">
                <a:xfrm>
                  <a:off x="3028" y="2916"/>
                  <a:ext cx="94" cy="22"/>
                </a:xfrm>
                <a:custGeom>
                  <a:avLst/>
                  <a:gdLst/>
                  <a:ahLst/>
                  <a:cxnLst>
                    <a:cxn ang="0">
                      <a:pos x="94" y="18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76" y="22"/>
                    </a:cxn>
                    <a:cxn ang="0">
                      <a:pos x="94" y="18"/>
                    </a:cxn>
                  </a:cxnLst>
                  <a:rect l="0" t="0" r="r" b="b"/>
                  <a:pathLst>
                    <a:path w="94" h="22">
                      <a:moveTo>
                        <a:pt x="94" y="18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76" y="22"/>
                      </a:lnTo>
                      <a:lnTo>
                        <a:pt x="94" y="18"/>
                      </a:lnTo>
                      <a:close/>
                    </a:path>
                  </a:pathLst>
                </a:custGeom>
                <a:solidFill>
                  <a:srgbClr val="00741C"/>
                </a:solidFill>
                <a:ln w="0">
                  <a:solidFill>
                    <a:srgbClr val="00741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05" name="Freeform 3873"/>
                <p:cNvSpPr>
                  <a:spLocks/>
                </p:cNvSpPr>
                <p:nvPr/>
              </p:nvSpPr>
              <p:spPr bwMode="auto">
                <a:xfrm>
                  <a:off x="3028" y="2916"/>
                  <a:ext cx="94" cy="22"/>
                </a:xfrm>
                <a:custGeom>
                  <a:avLst/>
                  <a:gdLst/>
                  <a:ahLst/>
                  <a:cxnLst>
                    <a:cxn ang="0">
                      <a:pos x="94" y="18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76" y="22"/>
                    </a:cxn>
                    <a:cxn ang="0">
                      <a:pos x="94" y="18"/>
                    </a:cxn>
                  </a:cxnLst>
                  <a:rect l="0" t="0" r="r" b="b"/>
                  <a:pathLst>
                    <a:path w="94" h="22">
                      <a:moveTo>
                        <a:pt x="94" y="18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76" y="22"/>
                      </a:lnTo>
                      <a:lnTo>
                        <a:pt x="9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06" name="Freeform 3874"/>
                <p:cNvSpPr>
                  <a:spLocks/>
                </p:cNvSpPr>
                <p:nvPr/>
              </p:nvSpPr>
              <p:spPr bwMode="auto">
                <a:xfrm>
                  <a:off x="3008" y="2922"/>
                  <a:ext cx="96" cy="20"/>
                </a:xfrm>
                <a:custGeom>
                  <a:avLst/>
                  <a:gdLst/>
                  <a:ahLst/>
                  <a:cxnLst>
                    <a:cxn ang="0">
                      <a:pos x="96" y="16"/>
                    </a:cxn>
                    <a:cxn ang="0">
                      <a:pos x="20" y="0"/>
                    </a:cxn>
                    <a:cxn ang="0">
                      <a:pos x="0" y="4"/>
                    </a:cxn>
                    <a:cxn ang="0">
                      <a:pos x="76" y="20"/>
                    </a:cxn>
                    <a:cxn ang="0">
                      <a:pos x="96" y="16"/>
                    </a:cxn>
                  </a:cxnLst>
                  <a:rect l="0" t="0" r="r" b="b"/>
                  <a:pathLst>
                    <a:path w="96" h="20">
                      <a:moveTo>
                        <a:pt x="96" y="16"/>
                      </a:moveTo>
                      <a:lnTo>
                        <a:pt x="20" y="0"/>
                      </a:lnTo>
                      <a:lnTo>
                        <a:pt x="0" y="4"/>
                      </a:lnTo>
                      <a:lnTo>
                        <a:pt x="76" y="20"/>
                      </a:lnTo>
                      <a:lnTo>
                        <a:pt x="96" y="16"/>
                      </a:lnTo>
                      <a:close/>
                    </a:path>
                  </a:pathLst>
                </a:custGeom>
                <a:solidFill>
                  <a:srgbClr val="007120"/>
                </a:solidFill>
                <a:ln w="0">
                  <a:solidFill>
                    <a:srgbClr val="00712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07" name="Freeform 3875"/>
                <p:cNvSpPr>
                  <a:spLocks/>
                </p:cNvSpPr>
                <p:nvPr/>
              </p:nvSpPr>
              <p:spPr bwMode="auto">
                <a:xfrm>
                  <a:off x="3008" y="2922"/>
                  <a:ext cx="96" cy="20"/>
                </a:xfrm>
                <a:custGeom>
                  <a:avLst/>
                  <a:gdLst/>
                  <a:ahLst/>
                  <a:cxnLst>
                    <a:cxn ang="0">
                      <a:pos x="96" y="16"/>
                    </a:cxn>
                    <a:cxn ang="0">
                      <a:pos x="20" y="0"/>
                    </a:cxn>
                    <a:cxn ang="0">
                      <a:pos x="0" y="4"/>
                    </a:cxn>
                    <a:cxn ang="0">
                      <a:pos x="76" y="20"/>
                    </a:cxn>
                    <a:cxn ang="0">
                      <a:pos x="96" y="16"/>
                    </a:cxn>
                  </a:cxnLst>
                  <a:rect l="0" t="0" r="r" b="b"/>
                  <a:pathLst>
                    <a:path w="96" h="20">
                      <a:moveTo>
                        <a:pt x="96" y="16"/>
                      </a:moveTo>
                      <a:lnTo>
                        <a:pt x="20" y="0"/>
                      </a:lnTo>
                      <a:lnTo>
                        <a:pt x="0" y="4"/>
                      </a:lnTo>
                      <a:lnTo>
                        <a:pt x="76" y="20"/>
                      </a:lnTo>
                      <a:lnTo>
                        <a:pt x="96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08" name="Freeform 3876"/>
                <p:cNvSpPr>
                  <a:spLocks/>
                </p:cNvSpPr>
                <p:nvPr/>
              </p:nvSpPr>
              <p:spPr bwMode="auto">
                <a:xfrm>
                  <a:off x="2988" y="2926"/>
                  <a:ext cx="96" cy="20"/>
                </a:xfrm>
                <a:custGeom>
                  <a:avLst/>
                  <a:gdLst/>
                  <a:ahLst/>
                  <a:cxnLst>
                    <a:cxn ang="0">
                      <a:pos x="96" y="16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76" y="20"/>
                    </a:cxn>
                    <a:cxn ang="0">
                      <a:pos x="96" y="16"/>
                    </a:cxn>
                  </a:cxnLst>
                  <a:rect l="0" t="0" r="r" b="b"/>
                  <a:pathLst>
                    <a:path w="96" h="20">
                      <a:moveTo>
                        <a:pt x="96" y="16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76" y="20"/>
                      </a:lnTo>
                      <a:lnTo>
                        <a:pt x="96" y="16"/>
                      </a:lnTo>
                      <a:close/>
                    </a:path>
                  </a:pathLst>
                </a:custGeom>
                <a:solidFill>
                  <a:srgbClr val="006D27"/>
                </a:solidFill>
                <a:ln w="0">
                  <a:solidFill>
                    <a:srgbClr val="006D2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09" name="Freeform 3877"/>
                <p:cNvSpPr>
                  <a:spLocks/>
                </p:cNvSpPr>
                <p:nvPr/>
              </p:nvSpPr>
              <p:spPr bwMode="auto">
                <a:xfrm>
                  <a:off x="2988" y="2926"/>
                  <a:ext cx="96" cy="20"/>
                </a:xfrm>
                <a:custGeom>
                  <a:avLst/>
                  <a:gdLst/>
                  <a:ahLst/>
                  <a:cxnLst>
                    <a:cxn ang="0">
                      <a:pos x="96" y="16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76" y="20"/>
                    </a:cxn>
                    <a:cxn ang="0">
                      <a:pos x="96" y="16"/>
                    </a:cxn>
                  </a:cxnLst>
                  <a:rect l="0" t="0" r="r" b="b"/>
                  <a:pathLst>
                    <a:path w="96" h="20">
                      <a:moveTo>
                        <a:pt x="96" y="16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76" y="20"/>
                      </a:lnTo>
                      <a:lnTo>
                        <a:pt x="96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10" name="Freeform 3878"/>
                <p:cNvSpPr>
                  <a:spLocks/>
                </p:cNvSpPr>
                <p:nvPr/>
              </p:nvSpPr>
              <p:spPr bwMode="auto">
                <a:xfrm>
                  <a:off x="2968" y="2932"/>
                  <a:ext cx="96" cy="20"/>
                </a:xfrm>
                <a:custGeom>
                  <a:avLst/>
                  <a:gdLst/>
                  <a:ahLst/>
                  <a:cxnLst>
                    <a:cxn ang="0">
                      <a:pos x="96" y="14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76" y="20"/>
                    </a:cxn>
                    <a:cxn ang="0">
                      <a:pos x="96" y="14"/>
                    </a:cxn>
                  </a:cxnLst>
                  <a:rect l="0" t="0" r="r" b="b"/>
                  <a:pathLst>
                    <a:path w="96" h="20">
                      <a:moveTo>
                        <a:pt x="96" y="14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76" y="20"/>
                      </a:lnTo>
                      <a:lnTo>
                        <a:pt x="96" y="14"/>
                      </a:lnTo>
                      <a:close/>
                    </a:path>
                  </a:pathLst>
                </a:custGeom>
                <a:solidFill>
                  <a:srgbClr val="006A30"/>
                </a:solidFill>
                <a:ln w="0">
                  <a:solidFill>
                    <a:srgbClr val="006A3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11" name="Freeform 3879"/>
                <p:cNvSpPr>
                  <a:spLocks/>
                </p:cNvSpPr>
                <p:nvPr/>
              </p:nvSpPr>
              <p:spPr bwMode="auto">
                <a:xfrm>
                  <a:off x="2968" y="2932"/>
                  <a:ext cx="96" cy="20"/>
                </a:xfrm>
                <a:custGeom>
                  <a:avLst/>
                  <a:gdLst/>
                  <a:ahLst/>
                  <a:cxnLst>
                    <a:cxn ang="0">
                      <a:pos x="96" y="14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76" y="20"/>
                    </a:cxn>
                    <a:cxn ang="0">
                      <a:pos x="96" y="14"/>
                    </a:cxn>
                  </a:cxnLst>
                  <a:rect l="0" t="0" r="r" b="b"/>
                  <a:pathLst>
                    <a:path w="96" h="20">
                      <a:moveTo>
                        <a:pt x="96" y="14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76" y="20"/>
                      </a:lnTo>
                      <a:lnTo>
                        <a:pt x="96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12" name="Freeform 3880"/>
                <p:cNvSpPr>
                  <a:spLocks/>
                </p:cNvSpPr>
                <p:nvPr/>
              </p:nvSpPr>
              <p:spPr bwMode="auto">
                <a:xfrm>
                  <a:off x="2948" y="2938"/>
                  <a:ext cx="96" cy="20"/>
                </a:xfrm>
                <a:custGeom>
                  <a:avLst/>
                  <a:gdLst/>
                  <a:ahLst/>
                  <a:cxnLst>
                    <a:cxn ang="0">
                      <a:pos x="96" y="14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76" y="20"/>
                    </a:cxn>
                    <a:cxn ang="0">
                      <a:pos x="96" y="14"/>
                    </a:cxn>
                  </a:cxnLst>
                  <a:rect l="0" t="0" r="r" b="b"/>
                  <a:pathLst>
                    <a:path w="96" h="20">
                      <a:moveTo>
                        <a:pt x="96" y="14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76" y="20"/>
                      </a:lnTo>
                      <a:lnTo>
                        <a:pt x="96" y="14"/>
                      </a:lnTo>
                      <a:close/>
                    </a:path>
                  </a:pathLst>
                </a:custGeom>
                <a:solidFill>
                  <a:srgbClr val="00673C"/>
                </a:solidFill>
                <a:ln w="0">
                  <a:solidFill>
                    <a:srgbClr val="00673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13" name="Freeform 3881"/>
                <p:cNvSpPr>
                  <a:spLocks/>
                </p:cNvSpPr>
                <p:nvPr/>
              </p:nvSpPr>
              <p:spPr bwMode="auto">
                <a:xfrm>
                  <a:off x="2948" y="2938"/>
                  <a:ext cx="96" cy="20"/>
                </a:xfrm>
                <a:custGeom>
                  <a:avLst/>
                  <a:gdLst/>
                  <a:ahLst/>
                  <a:cxnLst>
                    <a:cxn ang="0">
                      <a:pos x="96" y="14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76" y="20"/>
                    </a:cxn>
                    <a:cxn ang="0">
                      <a:pos x="96" y="14"/>
                    </a:cxn>
                  </a:cxnLst>
                  <a:rect l="0" t="0" r="r" b="b"/>
                  <a:pathLst>
                    <a:path w="96" h="20">
                      <a:moveTo>
                        <a:pt x="96" y="14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76" y="20"/>
                      </a:lnTo>
                      <a:lnTo>
                        <a:pt x="96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14" name="Freeform 3882"/>
                <p:cNvSpPr>
                  <a:spLocks/>
                </p:cNvSpPr>
                <p:nvPr/>
              </p:nvSpPr>
              <p:spPr bwMode="auto">
                <a:xfrm>
                  <a:off x="2928" y="2946"/>
                  <a:ext cx="96" cy="20"/>
                </a:xfrm>
                <a:custGeom>
                  <a:avLst/>
                  <a:gdLst/>
                  <a:ahLst/>
                  <a:cxnLst>
                    <a:cxn ang="0">
                      <a:pos x="96" y="12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74" y="20"/>
                    </a:cxn>
                    <a:cxn ang="0">
                      <a:pos x="96" y="12"/>
                    </a:cxn>
                  </a:cxnLst>
                  <a:rect l="0" t="0" r="r" b="b"/>
                  <a:pathLst>
                    <a:path w="96" h="20">
                      <a:moveTo>
                        <a:pt x="96" y="12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74" y="20"/>
                      </a:lnTo>
                      <a:lnTo>
                        <a:pt x="96" y="12"/>
                      </a:lnTo>
                      <a:close/>
                    </a:path>
                  </a:pathLst>
                </a:custGeom>
                <a:solidFill>
                  <a:srgbClr val="006349"/>
                </a:solidFill>
                <a:ln w="0">
                  <a:solidFill>
                    <a:srgbClr val="00634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15" name="Freeform 3883"/>
                <p:cNvSpPr>
                  <a:spLocks/>
                </p:cNvSpPr>
                <p:nvPr/>
              </p:nvSpPr>
              <p:spPr bwMode="auto">
                <a:xfrm>
                  <a:off x="2928" y="2946"/>
                  <a:ext cx="96" cy="20"/>
                </a:xfrm>
                <a:custGeom>
                  <a:avLst/>
                  <a:gdLst/>
                  <a:ahLst/>
                  <a:cxnLst>
                    <a:cxn ang="0">
                      <a:pos x="96" y="12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74" y="20"/>
                    </a:cxn>
                    <a:cxn ang="0">
                      <a:pos x="96" y="12"/>
                    </a:cxn>
                  </a:cxnLst>
                  <a:rect l="0" t="0" r="r" b="b"/>
                  <a:pathLst>
                    <a:path w="96" h="20">
                      <a:moveTo>
                        <a:pt x="96" y="12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74" y="20"/>
                      </a:lnTo>
                      <a:lnTo>
                        <a:pt x="96" y="1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16" name="Freeform 3884"/>
                <p:cNvSpPr>
                  <a:spLocks/>
                </p:cNvSpPr>
                <p:nvPr/>
              </p:nvSpPr>
              <p:spPr bwMode="auto">
                <a:xfrm>
                  <a:off x="2906" y="2954"/>
                  <a:ext cx="96" cy="22"/>
                </a:xfrm>
                <a:custGeom>
                  <a:avLst/>
                  <a:gdLst/>
                  <a:ahLst/>
                  <a:cxnLst>
                    <a:cxn ang="0">
                      <a:pos x="96" y="12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76" y="22"/>
                    </a:cxn>
                    <a:cxn ang="0">
                      <a:pos x="96" y="12"/>
                    </a:cxn>
                  </a:cxnLst>
                  <a:rect l="0" t="0" r="r" b="b"/>
                  <a:pathLst>
                    <a:path w="96" h="22">
                      <a:moveTo>
                        <a:pt x="96" y="12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76" y="22"/>
                      </a:lnTo>
                      <a:lnTo>
                        <a:pt x="96" y="12"/>
                      </a:lnTo>
                      <a:close/>
                    </a:path>
                  </a:pathLst>
                </a:custGeom>
                <a:solidFill>
                  <a:srgbClr val="006058"/>
                </a:solidFill>
                <a:ln w="0">
                  <a:solidFill>
                    <a:srgbClr val="00605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17" name="Freeform 3885"/>
                <p:cNvSpPr>
                  <a:spLocks/>
                </p:cNvSpPr>
                <p:nvPr/>
              </p:nvSpPr>
              <p:spPr bwMode="auto">
                <a:xfrm>
                  <a:off x="2906" y="2954"/>
                  <a:ext cx="96" cy="22"/>
                </a:xfrm>
                <a:custGeom>
                  <a:avLst/>
                  <a:gdLst/>
                  <a:ahLst/>
                  <a:cxnLst>
                    <a:cxn ang="0">
                      <a:pos x="96" y="12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76" y="22"/>
                    </a:cxn>
                    <a:cxn ang="0">
                      <a:pos x="96" y="12"/>
                    </a:cxn>
                  </a:cxnLst>
                  <a:rect l="0" t="0" r="r" b="b"/>
                  <a:pathLst>
                    <a:path w="96" h="22">
                      <a:moveTo>
                        <a:pt x="96" y="12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76" y="22"/>
                      </a:lnTo>
                      <a:lnTo>
                        <a:pt x="96" y="1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18" name="Freeform 3886"/>
                <p:cNvSpPr>
                  <a:spLocks/>
                </p:cNvSpPr>
                <p:nvPr/>
              </p:nvSpPr>
              <p:spPr bwMode="auto">
                <a:xfrm>
                  <a:off x="2884" y="2964"/>
                  <a:ext cx="98" cy="24"/>
                </a:xfrm>
                <a:custGeom>
                  <a:avLst/>
                  <a:gdLst/>
                  <a:ahLst/>
                  <a:cxnLst>
                    <a:cxn ang="0">
                      <a:pos x="98" y="12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76" y="24"/>
                    </a:cxn>
                    <a:cxn ang="0">
                      <a:pos x="98" y="12"/>
                    </a:cxn>
                  </a:cxnLst>
                  <a:rect l="0" t="0" r="r" b="b"/>
                  <a:pathLst>
                    <a:path w="98" h="24">
                      <a:moveTo>
                        <a:pt x="98" y="12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76" y="24"/>
                      </a:lnTo>
                      <a:lnTo>
                        <a:pt x="98" y="12"/>
                      </a:lnTo>
                      <a:close/>
                    </a:path>
                  </a:pathLst>
                </a:custGeom>
                <a:solidFill>
                  <a:srgbClr val="005C68"/>
                </a:solidFill>
                <a:ln w="0">
                  <a:solidFill>
                    <a:srgbClr val="005C6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19" name="Freeform 3887"/>
                <p:cNvSpPr>
                  <a:spLocks/>
                </p:cNvSpPr>
                <p:nvPr/>
              </p:nvSpPr>
              <p:spPr bwMode="auto">
                <a:xfrm>
                  <a:off x="2884" y="2964"/>
                  <a:ext cx="98" cy="24"/>
                </a:xfrm>
                <a:custGeom>
                  <a:avLst/>
                  <a:gdLst/>
                  <a:ahLst/>
                  <a:cxnLst>
                    <a:cxn ang="0">
                      <a:pos x="98" y="12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76" y="24"/>
                    </a:cxn>
                    <a:cxn ang="0">
                      <a:pos x="98" y="12"/>
                    </a:cxn>
                  </a:cxnLst>
                  <a:rect l="0" t="0" r="r" b="b"/>
                  <a:pathLst>
                    <a:path w="98" h="24">
                      <a:moveTo>
                        <a:pt x="98" y="12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76" y="24"/>
                      </a:lnTo>
                      <a:lnTo>
                        <a:pt x="98" y="1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20" name="Freeform 3888"/>
                <p:cNvSpPr>
                  <a:spLocks/>
                </p:cNvSpPr>
                <p:nvPr/>
              </p:nvSpPr>
              <p:spPr bwMode="auto">
                <a:xfrm>
                  <a:off x="2864" y="2974"/>
                  <a:ext cx="96" cy="28"/>
                </a:xfrm>
                <a:custGeom>
                  <a:avLst/>
                  <a:gdLst/>
                  <a:ahLst/>
                  <a:cxnLst>
                    <a:cxn ang="0">
                      <a:pos x="96" y="14"/>
                    </a:cxn>
                    <a:cxn ang="0">
                      <a:pos x="20" y="0"/>
                    </a:cxn>
                    <a:cxn ang="0">
                      <a:pos x="0" y="14"/>
                    </a:cxn>
                    <a:cxn ang="0">
                      <a:pos x="74" y="28"/>
                    </a:cxn>
                    <a:cxn ang="0">
                      <a:pos x="96" y="14"/>
                    </a:cxn>
                  </a:cxnLst>
                  <a:rect l="0" t="0" r="r" b="b"/>
                  <a:pathLst>
                    <a:path w="96" h="28">
                      <a:moveTo>
                        <a:pt x="96" y="14"/>
                      </a:moveTo>
                      <a:lnTo>
                        <a:pt x="20" y="0"/>
                      </a:lnTo>
                      <a:lnTo>
                        <a:pt x="0" y="14"/>
                      </a:lnTo>
                      <a:lnTo>
                        <a:pt x="74" y="28"/>
                      </a:lnTo>
                      <a:lnTo>
                        <a:pt x="96" y="14"/>
                      </a:lnTo>
                      <a:close/>
                    </a:path>
                  </a:pathLst>
                </a:custGeom>
                <a:solidFill>
                  <a:srgbClr val="005978"/>
                </a:solidFill>
                <a:ln w="0">
                  <a:solidFill>
                    <a:srgbClr val="00597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21" name="Freeform 3889"/>
                <p:cNvSpPr>
                  <a:spLocks/>
                </p:cNvSpPr>
                <p:nvPr/>
              </p:nvSpPr>
              <p:spPr bwMode="auto">
                <a:xfrm>
                  <a:off x="2864" y="2974"/>
                  <a:ext cx="96" cy="28"/>
                </a:xfrm>
                <a:custGeom>
                  <a:avLst/>
                  <a:gdLst/>
                  <a:ahLst/>
                  <a:cxnLst>
                    <a:cxn ang="0">
                      <a:pos x="96" y="14"/>
                    </a:cxn>
                    <a:cxn ang="0">
                      <a:pos x="20" y="0"/>
                    </a:cxn>
                    <a:cxn ang="0">
                      <a:pos x="0" y="14"/>
                    </a:cxn>
                    <a:cxn ang="0">
                      <a:pos x="74" y="28"/>
                    </a:cxn>
                    <a:cxn ang="0">
                      <a:pos x="96" y="14"/>
                    </a:cxn>
                  </a:cxnLst>
                  <a:rect l="0" t="0" r="r" b="b"/>
                  <a:pathLst>
                    <a:path w="96" h="28">
                      <a:moveTo>
                        <a:pt x="96" y="14"/>
                      </a:moveTo>
                      <a:lnTo>
                        <a:pt x="20" y="0"/>
                      </a:lnTo>
                      <a:lnTo>
                        <a:pt x="0" y="14"/>
                      </a:lnTo>
                      <a:lnTo>
                        <a:pt x="74" y="28"/>
                      </a:lnTo>
                      <a:lnTo>
                        <a:pt x="96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25" name="Group 3890"/>
              <p:cNvGrpSpPr>
                <a:grpSpLocks/>
              </p:cNvGrpSpPr>
              <p:nvPr/>
            </p:nvGrpSpPr>
            <p:grpSpPr bwMode="auto">
              <a:xfrm>
                <a:off x="2408" y="3058"/>
                <a:ext cx="1220" cy="544"/>
                <a:chOff x="2428" y="2814"/>
                <a:chExt cx="1220" cy="544"/>
              </a:xfrm>
            </p:grpSpPr>
            <p:sp>
              <p:nvSpPr>
                <p:cNvPr id="150323" name="Freeform 3891"/>
                <p:cNvSpPr>
                  <a:spLocks/>
                </p:cNvSpPr>
                <p:nvPr/>
              </p:nvSpPr>
              <p:spPr bwMode="auto">
                <a:xfrm>
                  <a:off x="2842" y="2988"/>
                  <a:ext cx="96" cy="28"/>
                </a:xfrm>
                <a:custGeom>
                  <a:avLst/>
                  <a:gdLst/>
                  <a:ahLst/>
                  <a:cxnLst>
                    <a:cxn ang="0">
                      <a:pos x="96" y="14"/>
                    </a:cxn>
                    <a:cxn ang="0">
                      <a:pos x="22" y="0"/>
                    </a:cxn>
                    <a:cxn ang="0">
                      <a:pos x="0" y="14"/>
                    </a:cxn>
                    <a:cxn ang="0">
                      <a:pos x="74" y="28"/>
                    </a:cxn>
                    <a:cxn ang="0">
                      <a:pos x="96" y="14"/>
                    </a:cxn>
                  </a:cxnLst>
                  <a:rect l="0" t="0" r="r" b="b"/>
                  <a:pathLst>
                    <a:path w="96" h="28">
                      <a:moveTo>
                        <a:pt x="96" y="14"/>
                      </a:moveTo>
                      <a:lnTo>
                        <a:pt x="22" y="0"/>
                      </a:lnTo>
                      <a:lnTo>
                        <a:pt x="0" y="14"/>
                      </a:lnTo>
                      <a:lnTo>
                        <a:pt x="74" y="28"/>
                      </a:lnTo>
                      <a:lnTo>
                        <a:pt x="96" y="14"/>
                      </a:lnTo>
                      <a:close/>
                    </a:path>
                  </a:pathLst>
                </a:custGeom>
                <a:solidFill>
                  <a:srgbClr val="005687"/>
                </a:solidFill>
                <a:ln w="0">
                  <a:solidFill>
                    <a:srgbClr val="00568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24" name="Freeform 3892"/>
                <p:cNvSpPr>
                  <a:spLocks/>
                </p:cNvSpPr>
                <p:nvPr/>
              </p:nvSpPr>
              <p:spPr bwMode="auto">
                <a:xfrm>
                  <a:off x="2842" y="2988"/>
                  <a:ext cx="96" cy="28"/>
                </a:xfrm>
                <a:custGeom>
                  <a:avLst/>
                  <a:gdLst/>
                  <a:ahLst/>
                  <a:cxnLst>
                    <a:cxn ang="0">
                      <a:pos x="96" y="14"/>
                    </a:cxn>
                    <a:cxn ang="0">
                      <a:pos x="22" y="0"/>
                    </a:cxn>
                    <a:cxn ang="0">
                      <a:pos x="0" y="14"/>
                    </a:cxn>
                    <a:cxn ang="0">
                      <a:pos x="74" y="28"/>
                    </a:cxn>
                    <a:cxn ang="0">
                      <a:pos x="96" y="14"/>
                    </a:cxn>
                  </a:cxnLst>
                  <a:rect l="0" t="0" r="r" b="b"/>
                  <a:pathLst>
                    <a:path w="96" h="28">
                      <a:moveTo>
                        <a:pt x="96" y="14"/>
                      </a:moveTo>
                      <a:lnTo>
                        <a:pt x="22" y="0"/>
                      </a:lnTo>
                      <a:lnTo>
                        <a:pt x="0" y="14"/>
                      </a:lnTo>
                      <a:lnTo>
                        <a:pt x="74" y="28"/>
                      </a:lnTo>
                      <a:lnTo>
                        <a:pt x="96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25" name="Freeform 3893"/>
                <p:cNvSpPr>
                  <a:spLocks/>
                </p:cNvSpPr>
                <p:nvPr/>
              </p:nvSpPr>
              <p:spPr bwMode="auto">
                <a:xfrm>
                  <a:off x="2820" y="3002"/>
                  <a:ext cx="96" cy="34"/>
                </a:xfrm>
                <a:custGeom>
                  <a:avLst/>
                  <a:gdLst/>
                  <a:ahLst/>
                  <a:cxnLst>
                    <a:cxn ang="0">
                      <a:pos x="96" y="14"/>
                    </a:cxn>
                    <a:cxn ang="0">
                      <a:pos x="22" y="0"/>
                    </a:cxn>
                    <a:cxn ang="0">
                      <a:pos x="0" y="18"/>
                    </a:cxn>
                    <a:cxn ang="0">
                      <a:pos x="74" y="34"/>
                    </a:cxn>
                    <a:cxn ang="0">
                      <a:pos x="96" y="14"/>
                    </a:cxn>
                  </a:cxnLst>
                  <a:rect l="0" t="0" r="r" b="b"/>
                  <a:pathLst>
                    <a:path w="96" h="34">
                      <a:moveTo>
                        <a:pt x="96" y="14"/>
                      </a:moveTo>
                      <a:lnTo>
                        <a:pt x="22" y="0"/>
                      </a:lnTo>
                      <a:lnTo>
                        <a:pt x="0" y="18"/>
                      </a:lnTo>
                      <a:lnTo>
                        <a:pt x="74" y="34"/>
                      </a:lnTo>
                      <a:lnTo>
                        <a:pt x="96" y="14"/>
                      </a:lnTo>
                      <a:close/>
                    </a:path>
                  </a:pathLst>
                </a:custGeom>
                <a:solidFill>
                  <a:srgbClr val="005395"/>
                </a:solidFill>
                <a:ln w="0">
                  <a:solidFill>
                    <a:srgbClr val="00539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26" name="Freeform 3894"/>
                <p:cNvSpPr>
                  <a:spLocks/>
                </p:cNvSpPr>
                <p:nvPr/>
              </p:nvSpPr>
              <p:spPr bwMode="auto">
                <a:xfrm>
                  <a:off x="2820" y="3002"/>
                  <a:ext cx="96" cy="34"/>
                </a:xfrm>
                <a:custGeom>
                  <a:avLst/>
                  <a:gdLst/>
                  <a:ahLst/>
                  <a:cxnLst>
                    <a:cxn ang="0">
                      <a:pos x="96" y="14"/>
                    </a:cxn>
                    <a:cxn ang="0">
                      <a:pos x="22" y="0"/>
                    </a:cxn>
                    <a:cxn ang="0">
                      <a:pos x="0" y="18"/>
                    </a:cxn>
                    <a:cxn ang="0">
                      <a:pos x="74" y="34"/>
                    </a:cxn>
                    <a:cxn ang="0">
                      <a:pos x="96" y="14"/>
                    </a:cxn>
                  </a:cxnLst>
                  <a:rect l="0" t="0" r="r" b="b"/>
                  <a:pathLst>
                    <a:path w="96" h="34">
                      <a:moveTo>
                        <a:pt x="96" y="14"/>
                      </a:moveTo>
                      <a:lnTo>
                        <a:pt x="22" y="0"/>
                      </a:lnTo>
                      <a:lnTo>
                        <a:pt x="0" y="18"/>
                      </a:lnTo>
                      <a:lnTo>
                        <a:pt x="74" y="34"/>
                      </a:lnTo>
                      <a:lnTo>
                        <a:pt x="96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27" name="Freeform 3895"/>
                <p:cNvSpPr>
                  <a:spLocks/>
                </p:cNvSpPr>
                <p:nvPr/>
              </p:nvSpPr>
              <p:spPr bwMode="auto">
                <a:xfrm>
                  <a:off x="2798" y="3020"/>
                  <a:ext cx="96" cy="36"/>
                </a:xfrm>
                <a:custGeom>
                  <a:avLst/>
                  <a:gdLst/>
                  <a:ahLst/>
                  <a:cxnLst>
                    <a:cxn ang="0">
                      <a:pos x="96" y="16"/>
                    </a:cxn>
                    <a:cxn ang="0">
                      <a:pos x="22" y="0"/>
                    </a:cxn>
                    <a:cxn ang="0">
                      <a:pos x="0" y="18"/>
                    </a:cxn>
                    <a:cxn ang="0">
                      <a:pos x="74" y="36"/>
                    </a:cxn>
                    <a:cxn ang="0">
                      <a:pos x="96" y="16"/>
                    </a:cxn>
                  </a:cxnLst>
                  <a:rect l="0" t="0" r="r" b="b"/>
                  <a:pathLst>
                    <a:path w="96" h="36">
                      <a:moveTo>
                        <a:pt x="96" y="16"/>
                      </a:moveTo>
                      <a:lnTo>
                        <a:pt x="22" y="0"/>
                      </a:lnTo>
                      <a:lnTo>
                        <a:pt x="0" y="18"/>
                      </a:lnTo>
                      <a:lnTo>
                        <a:pt x="74" y="36"/>
                      </a:lnTo>
                      <a:lnTo>
                        <a:pt x="96" y="16"/>
                      </a:lnTo>
                      <a:close/>
                    </a:path>
                  </a:pathLst>
                </a:custGeom>
                <a:solidFill>
                  <a:srgbClr val="0052A0"/>
                </a:solidFill>
                <a:ln w="0">
                  <a:solidFill>
                    <a:srgbClr val="0052A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28" name="Freeform 3896"/>
                <p:cNvSpPr>
                  <a:spLocks/>
                </p:cNvSpPr>
                <p:nvPr/>
              </p:nvSpPr>
              <p:spPr bwMode="auto">
                <a:xfrm>
                  <a:off x="2798" y="3020"/>
                  <a:ext cx="96" cy="36"/>
                </a:xfrm>
                <a:custGeom>
                  <a:avLst/>
                  <a:gdLst/>
                  <a:ahLst/>
                  <a:cxnLst>
                    <a:cxn ang="0">
                      <a:pos x="96" y="16"/>
                    </a:cxn>
                    <a:cxn ang="0">
                      <a:pos x="22" y="0"/>
                    </a:cxn>
                    <a:cxn ang="0">
                      <a:pos x="0" y="18"/>
                    </a:cxn>
                    <a:cxn ang="0">
                      <a:pos x="74" y="36"/>
                    </a:cxn>
                    <a:cxn ang="0">
                      <a:pos x="96" y="16"/>
                    </a:cxn>
                  </a:cxnLst>
                  <a:rect l="0" t="0" r="r" b="b"/>
                  <a:pathLst>
                    <a:path w="96" h="36">
                      <a:moveTo>
                        <a:pt x="96" y="16"/>
                      </a:moveTo>
                      <a:lnTo>
                        <a:pt x="22" y="0"/>
                      </a:lnTo>
                      <a:lnTo>
                        <a:pt x="0" y="18"/>
                      </a:lnTo>
                      <a:lnTo>
                        <a:pt x="74" y="36"/>
                      </a:lnTo>
                      <a:lnTo>
                        <a:pt x="96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29" name="Freeform 3897"/>
                <p:cNvSpPr>
                  <a:spLocks/>
                </p:cNvSpPr>
                <p:nvPr/>
              </p:nvSpPr>
              <p:spPr bwMode="auto">
                <a:xfrm>
                  <a:off x="2774" y="3038"/>
                  <a:ext cx="98" cy="40"/>
                </a:xfrm>
                <a:custGeom>
                  <a:avLst/>
                  <a:gdLst/>
                  <a:ahLst/>
                  <a:cxnLst>
                    <a:cxn ang="0">
                      <a:pos x="98" y="18"/>
                    </a:cxn>
                    <a:cxn ang="0">
                      <a:pos x="24" y="0"/>
                    </a:cxn>
                    <a:cxn ang="0">
                      <a:pos x="0" y="20"/>
                    </a:cxn>
                    <a:cxn ang="0">
                      <a:pos x="76" y="40"/>
                    </a:cxn>
                    <a:cxn ang="0">
                      <a:pos x="98" y="18"/>
                    </a:cxn>
                  </a:cxnLst>
                  <a:rect l="0" t="0" r="r" b="b"/>
                  <a:pathLst>
                    <a:path w="98" h="40">
                      <a:moveTo>
                        <a:pt x="98" y="18"/>
                      </a:moveTo>
                      <a:lnTo>
                        <a:pt x="24" y="0"/>
                      </a:lnTo>
                      <a:lnTo>
                        <a:pt x="0" y="20"/>
                      </a:lnTo>
                      <a:lnTo>
                        <a:pt x="76" y="40"/>
                      </a:lnTo>
                      <a:lnTo>
                        <a:pt x="98" y="18"/>
                      </a:lnTo>
                      <a:close/>
                    </a:path>
                  </a:pathLst>
                </a:custGeom>
                <a:solidFill>
                  <a:srgbClr val="0050A9"/>
                </a:solidFill>
                <a:ln w="0">
                  <a:solidFill>
                    <a:srgbClr val="0050A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30" name="Freeform 3898"/>
                <p:cNvSpPr>
                  <a:spLocks/>
                </p:cNvSpPr>
                <p:nvPr/>
              </p:nvSpPr>
              <p:spPr bwMode="auto">
                <a:xfrm>
                  <a:off x="2774" y="3038"/>
                  <a:ext cx="98" cy="40"/>
                </a:xfrm>
                <a:custGeom>
                  <a:avLst/>
                  <a:gdLst/>
                  <a:ahLst/>
                  <a:cxnLst>
                    <a:cxn ang="0">
                      <a:pos x="98" y="18"/>
                    </a:cxn>
                    <a:cxn ang="0">
                      <a:pos x="24" y="0"/>
                    </a:cxn>
                    <a:cxn ang="0">
                      <a:pos x="0" y="20"/>
                    </a:cxn>
                    <a:cxn ang="0">
                      <a:pos x="76" y="40"/>
                    </a:cxn>
                    <a:cxn ang="0">
                      <a:pos x="98" y="18"/>
                    </a:cxn>
                  </a:cxnLst>
                  <a:rect l="0" t="0" r="r" b="b"/>
                  <a:pathLst>
                    <a:path w="98" h="40">
                      <a:moveTo>
                        <a:pt x="98" y="18"/>
                      </a:moveTo>
                      <a:lnTo>
                        <a:pt x="24" y="0"/>
                      </a:lnTo>
                      <a:lnTo>
                        <a:pt x="0" y="20"/>
                      </a:lnTo>
                      <a:lnTo>
                        <a:pt x="76" y="40"/>
                      </a:lnTo>
                      <a:lnTo>
                        <a:pt x="98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31" name="Freeform 3899"/>
                <p:cNvSpPr>
                  <a:spLocks/>
                </p:cNvSpPr>
                <p:nvPr/>
              </p:nvSpPr>
              <p:spPr bwMode="auto">
                <a:xfrm>
                  <a:off x="2752" y="3058"/>
                  <a:ext cx="98" cy="46"/>
                </a:xfrm>
                <a:custGeom>
                  <a:avLst/>
                  <a:gdLst/>
                  <a:ahLst/>
                  <a:cxnLst>
                    <a:cxn ang="0">
                      <a:pos x="98" y="20"/>
                    </a:cxn>
                    <a:cxn ang="0">
                      <a:pos x="22" y="0"/>
                    </a:cxn>
                    <a:cxn ang="0">
                      <a:pos x="0" y="22"/>
                    </a:cxn>
                    <a:cxn ang="0">
                      <a:pos x="74" y="46"/>
                    </a:cxn>
                    <a:cxn ang="0">
                      <a:pos x="98" y="20"/>
                    </a:cxn>
                  </a:cxnLst>
                  <a:rect l="0" t="0" r="r" b="b"/>
                  <a:pathLst>
                    <a:path w="98" h="46">
                      <a:moveTo>
                        <a:pt x="98" y="20"/>
                      </a:moveTo>
                      <a:lnTo>
                        <a:pt x="22" y="0"/>
                      </a:lnTo>
                      <a:lnTo>
                        <a:pt x="0" y="22"/>
                      </a:lnTo>
                      <a:lnTo>
                        <a:pt x="74" y="46"/>
                      </a:lnTo>
                      <a:lnTo>
                        <a:pt x="98" y="20"/>
                      </a:lnTo>
                      <a:close/>
                    </a:path>
                  </a:pathLst>
                </a:custGeom>
                <a:solidFill>
                  <a:srgbClr val="0050AF"/>
                </a:solidFill>
                <a:ln w="0">
                  <a:solidFill>
                    <a:srgbClr val="0050A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32" name="Freeform 3900"/>
                <p:cNvSpPr>
                  <a:spLocks/>
                </p:cNvSpPr>
                <p:nvPr/>
              </p:nvSpPr>
              <p:spPr bwMode="auto">
                <a:xfrm>
                  <a:off x="2752" y="3058"/>
                  <a:ext cx="98" cy="46"/>
                </a:xfrm>
                <a:custGeom>
                  <a:avLst/>
                  <a:gdLst/>
                  <a:ahLst/>
                  <a:cxnLst>
                    <a:cxn ang="0">
                      <a:pos x="98" y="20"/>
                    </a:cxn>
                    <a:cxn ang="0">
                      <a:pos x="22" y="0"/>
                    </a:cxn>
                    <a:cxn ang="0">
                      <a:pos x="0" y="22"/>
                    </a:cxn>
                    <a:cxn ang="0">
                      <a:pos x="74" y="46"/>
                    </a:cxn>
                    <a:cxn ang="0">
                      <a:pos x="98" y="20"/>
                    </a:cxn>
                  </a:cxnLst>
                  <a:rect l="0" t="0" r="r" b="b"/>
                  <a:pathLst>
                    <a:path w="98" h="46">
                      <a:moveTo>
                        <a:pt x="98" y="20"/>
                      </a:moveTo>
                      <a:lnTo>
                        <a:pt x="22" y="0"/>
                      </a:lnTo>
                      <a:lnTo>
                        <a:pt x="0" y="22"/>
                      </a:lnTo>
                      <a:lnTo>
                        <a:pt x="74" y="46"/>
                      </a:lnTo>
                      <a:lnTo>
                        <a:pt x="98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33" name="Freeform 3901"/>
                <p:cNvSpPr>
                  <a:spLocks/>
                </p:cNvSpPr>
                <p:nvPr/>
              </p:nvSpPr>
              <p:spPr bwMode="auto">
                <a:xfrm>
                  <a:off x="2728" y="3080"/>
                  <a:ext cx="98" cy="52"/>
                </a:xfrm>
                <a:custGeom>
                  <a:avLst/>
                  <a:gdLst/>
                  <a:ahLst/>
                  <a:cxnLst>
                    <a:cxn ang="0">
                      <a:pos x="98" y="24"/>
                    </a:cxn>
                    <a:cxn ang="0">
                      <a:pos x="24" y="0"/>
                    </a:cxn>
                    <a:cxn ang="0">
                      <a:pos x="0" y="22"/>
                    </a:cxn>
                    <a:cxn ang="0">
                      <a:pos x="76" y="52"/>
                    </a:cxn>
                    <a:cxn ang="0">
                      <a:pos x="98" y="24"/>
                    </a:cxn>
                  </a:cxnLst>
                  <a:rect l="0" t="0" r="r" b="b"/>
                  <a:pathLst>
                    <a:path w="98" h="52">
                      <a:moveTo>
                        <a:pt x="98" y="24"/>
                      </a:moveTo>
                      <a:lnTo>
                        <a:pt x="24" y="0"/>
                      </a:lnTo>
                      <a:lnTo>
                        <a:pt x="0" y="22"/>
                      </a:lnTo>
                      <a:lnTo>
                        <a:pt x="76" y="52"/>
                      </a:lnTo>
                      <a:lnTo>
                        <a:pt x="98" y="24"/>
                      </a:lnTo>
                      <a:close/>
                    </a:path>
                  </a:pathLst>
                </a:custGeom>
                <a:solidFill>
                  <a:srgbClr val="0052B4"/>
                </a:solidFill>
                <a:ln w="0">
                  <a:solidFill>
                    <a:srgbClr val="0052B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34" name="Freeform 3902"/>
                <p:cNvSpPr>
                  <a:spLocks/>
                </p:cNvSpPr>
                <p:nvPr/>
              </p:nvSpPr>
              <p:spPr bwMode="auto">
                <a:xfrm>
                  <a:off x="2728" y="3080"/>
                  <a:ext cx="98" cy="52"/>
                </a:xfrm>
                <a:custGeom>
                  <a:avLst/>
                  <a:gdLst/>
                  <a:ahLst/>
                  <a:cxnLst>
                    <a:cxn ang="0">
                      <a:pos x="98" y="24"/>
                    </a:cxn>
                    <a:cxn ang="0">
                      <a:pos x="24" y="0"/>
                    </a:cxn>
                    <a:cxn ang="0">
                      <a:pos x="0" y="22"/>
                    </a:cxn>
                    <a:cxn ang="0">
                      <a:pos x="76" y="52"/>
                    </a:cxn>
                    <a:cxn ang="0">
                      <a:pos x="98" y="24"/>
                    </a:cxn>
                  </a:cxnLst>
                  <a:rect l="0" t="0" r="r" b="b"/>
                  <a:pathLst>
                    <a:path w="98" h="52">
                      <a:moveTo>
                        <a:pt x="98" y="24"/>
                      </a:moveTo>
                      <a:lnTo>
                        <a:pt x="24" y="0"/>
                      </a:lnTo>
                      <a:lnTo>
                        <a:pt x="0" y="22"/>
                      </a:lnTo>
                      <a:lnTo>
                        <a:pt x="76" y="52"/>
                      </a:lnTo>
                      <a:lnTo>
                        <a:pt x="98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35" name="Freeform 3903"/>
                <p:cNvSpPr>
                  <a:spLocks/>
                </p:cNvSpPr>
                <p:nvPr/>
              </p:nvSpPr>
              <p:spPr bwMode="auto">
                <a:xfrm>
                  <a:off x="2706" y="3102"/>
                  <a:ext cx="98" cy="58"/>
                </a:xfrm>
                <a:custGeom>
                  <a:avLst/>
                  <a:gdLst/>
                  <a:ahLst/>
                  <a:cxnLst>
                    <a:cxn ang="0">
                      <a:pos x="98" y="30"/>
                    </a:cxn>
                    <a:cxn ang="0">
                      <a:pos x="22" y="0"/>
                    </a:cxn>
                    <a:cxn ang="0">
                      <a:pos x="0" y="24"/>
                    </a:cxn>
                    <a:cxn ang="0">
                      <a:pos x="74" y="58"/>
                    </a:cxn>
                    <a:cxn ang="0">
                      <a:pos x="98" y="30"/>
                    </a:cxn>
                  </a:cxnLst>
                  <a:rect l="0" t="0" r="r" b="b"/>
                  <a:pathLst>
                    <a:path w="98" h="58">
                      <a:moveTo>
                        <a:pt x="98" y="30"/>
                      </a:moveTo>
                      <a:lnTo>
                        <a:pt x="22" y="0"/>
                      </a:lnTo>
                      <a:lnTo>
                        <a:pt x="0" y="24"/>
                      </a:lnTo>
                      <a:lnTo>
                        <a:pt x="74" y="58"/>
                      </a:lnTo>
                      <a:lnTo>
                        <a:pt x="98" y="30"/>
                      </a:lnTo>
                      <a:close/>
                    </a:path>
                  </a:pathLst>
                </a:custGeom>
                <a:solidFill>
                  <a:srgbClr val="0054B6"/>
                </a:solidFill>
                <a:ln w="0">
                  <a:solidFill>
                    <a:srgbClr val="0054B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36" name="Freeform 3904"/>
                <p:cNvSpPr>
                  <a:spLocks/>
                </p:cNvSpPr>
                <p:nvPr/>
              </p:nvSpPr>
              <p:spPr bwMode="auto">
                <a:xfrm>
                  <a:off x="2706" y="3102"/>
                  <a:ext cx="98" cy="58"/>
                </a:xfrm>
                <a:custGeom>
                  <a:avLst/>
                  <a:gdLst/>
                  <a:ahLst/>
                  <a:cxnLst>
                    <a:cxn ang="0">
                      <a:pos x="98" y="30"/>
                    </a:cxn>
                    <a:cxn ang="0">
                      <a:pos x="22" y="0"/>
                    </a:cxn>
                    <a:cxn ang="0">
                      <a:pos x="0" y="24"/>
                    </a:cxn>
                    <a:cxn ang="0">
                      <a:pos x="74" y="58"/>
                    </a:cxn>
                    <a:cxn ang="0">
                      <a:pos x="98" y="30"/>
                    </a:cxn>
                  </a:cxnLst>
                  <a:rect l="0" t="0" r="r" b="b"/>
                  <a:pathLst>
                    <a:path w="98" h="58">
                      <a:moveTo>
                        <a:pt x="98" y="30"/>
                      </a:moveTo>
                      <a:lnTo>
                        <a:pt x="22" y="0"/>
                      </a:lnTo>
                      <a:lnTo>
                        <a:pt x="0" y="24"/>
                      </a:lnTo>
                      <a:lnTo>
                        <a:pt x="74" y="58"/>
                      </a:lnTo>
                      <a:lnTo>
                        <a:pt x="98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37" name="Freeform 3905"/>
                <p:cNvSpPr>
                  <a:spLocks/>
                </p:cNvSpPr>
                <p:nvPr/>
              </p:nvSpPr>
              <p:spPr bwMode="auto">
                <a:xfrm>
                  <a:off x="2682" y="3126"/>
                  <a:ext cx="98" cy="64"/>
                </a:xfrm>
                <a:custGeom>
                  <a:avLst/>
                  <a:gdLst/>
                  <a:ahLst/>
                  <a:cxnLst>
                    <a:cxn ang="0">
                      <a:pos x="98" y="34"/>
                    </a:cxn>
                    <a:cxn ang="0">
                      <a:pos x="24" y="0"/>
                    </a:cxn>
                    <a:cxn ang="0">
                      <a:pos x="0" y="24"/>
                    </a:cxn>
                    <a:cxn ang="0">
                      <a:pos x="74" y="64"/>
                    </a:cxn>
                    <a:cxn ang="0">
                      <a:pos x="98" y="34"/>
                    </a:cxn>
                  </a:cxnLst>
                  <a:rect l="0" t="0" r="r" b="b"/>
                  <a:pathLst>
                    <a:path w="98" h="64">
                      <a:moveTo>
                        <a:pt x="98" y="34"/>
                      </a:moveTo>
                      <a:lnTo>
                        <a:pt x="24" y="0"/>
                      </a:lnTo>
                      <a:lnTo>
                        <a:pt x="0" y="24"/>
                      </a:lnTo>
                      <a:lnTo>
                        <a:pt x="74" y="64"/>
                      </a:lnTo>
                      <a:lnTo>
                        <a:pt x="98" y="34"/>
                      </a:lnTo>
                      <a:close/>
                    </a:path>
                  </a:pathLst>
                </a:custGeom>
                <a:solidFill>
                  <a:srgbClr val="005AB4"/>
                </a:solidFill>
                <a:ln w="0">
                  <a:solidFill>
                    <a:srgbClr val="005AB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38" name="Freeform 3906"/>
                <p:cNvSpPr>
                  <a:spLocks/>
                </p:cNvSpPr>
                <p:nvPr/>
              </p:nvSpPr>
              <p:spPr bwMode="auto">
                <a:xfrm>
                  <a:off x="2682" y="3126"/>
                  <a:ext cx="98" cy="64"/>
                </a:xfrm>
                <a:custGeom>
                  <a:avLst/>
                  <a:gdLst/>
                  <a:ahLst/>
                  <a:cxnLst>
                    <a:cxn ang="0">
                      <a:pos x="98" y="34"/>
                    </a:cxn>
                    <a:cxn ang="0">
                      <a:pos x="24" y="0"/>
                    </a:cxn>
                    <a:cxn ang="0">
                      <a:pos x="0" y="24"/>
                    </a:cxn>
                    <a:cxn ang="0">
                      <a:pos x="74" y="64"/>
                    </a:cxn>
                    <a:cxn ang="0">
                      <a:pos x="98" y="34"/>
                    </a:cxn>
                  </a:cxnLst>
                  <a:rect l="0" t="0" r="r" b="b"/>
                  <a:pathLst>
                    <a:path w="98" h="64">
                      <a:moveTo>
                        <a:pt x="98" y="34"/>
                      </a:moveTo>
                      <a:lnTo>
                        <a:pt x="24" y="0"/>
                      </a:lnTo>
                      <a:lnTo>
                        <a:pt x="0" y="24"/>
                      </a:lnTo>
                      <a:lnTo>
                        <a:pt x="74" y="64"/>
                      </a:lnTo>
                      <a:lnTo>
                        <a:pt x="98" y="3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39" name="Freeform 3907"/>
                <p:cNvSpPr>
                  <a:spLocks/>
                </p:cNvSpPr>
                <p:nvPr/>
              </p:nvSpPr>
              <p:spPr bwMode="auto">
                <a:xfrm>
                  <a:off x="2660" y="3150"/>
                  <a:ext cx="96" cy="68"/>
                </a:xfrm>
                <a:custGeom>
                  <a:avLst/>
                  <a:gdLst/>
                  <a:ahLst/>
                  <a:cxnLst>
                    <a:cxn ang="0">
                      <a:pos x="96" y="40"/>
                    </a:cxn>
                    <a:cxn ang="0">
                      <a:pos x="22" y="0"/>
                    </a:cxn>
                    <a:cxn ang="0">
                      <a:pos x="0" y="24"/>
                    </a:cxn>
                    <a:cxn ang="0">
                      <a:pos x="74" y="68"/>
                    </a:cxn>
                    <a:cxn ang="0">
                      <a:pos x="96" y="40"/>
                    </a:cxn>
                  </a:cxnLst>
                  <a:rect l="0" t="0" r="r" b="b"/>
                  <a:pathLst>
                    <a:path w="96" h="68">
                      <a:moveTo>
                        <a:pt x="96" y="40"/>
                      </a:moveTo>
                      <a:lnTo>
                        <a:pt x="22" y="0"/>
                      </a:lnTo>
                      <a:lnTo>
                        <a:pt x="0" y="24"/>
                      </a:lnTo>
                      <a:lnTo>
                        <a:pt x="74" y="68"/>
                      </a:lnTo>
                      <a:lnTo>
                        <a:pt x="96" y="40"/>
                      </a:lnTo>
                      <a:close/>
                    </a:path>
                  </a:pathLst>
                </a:custGeom>
                <a:solidFill>
                  <a:srgbClr val="0061B0"/>
                </a:solidFill>
                <a:ln w="0">
                  <a:solidFill>
                    <a:srgbClr val="0061B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40" name="Freeform 3908"/>
                <p:cNvSpPr>
                  <a:spLocks/>
                </p:cNvSpPr>
                <p:nvPr/>
              </p:nvSpPr>
              <p:spPr bwMode="auto">
                <a:xfrm>
                  <a:off x="2660" y="3150"/>
                  <a:ext cx="96" cy="68"/>
                </a:xfrm>
                <a:custGeom>
                  <a:avLst/>
                  <a:gdLst/>
                  <a:ahLst/>
                  <a:cxnLst>
                    <a:cxn ang="0">
                      <a:pos x="96" y="40"/>
                    </a:cxn>
                    <a:cxn ang="0">
                      <a:pos x="22" y="0"/>
                    </a:cxn>
                    <a:cxn ang="0">
                      <a:pos x="0" y="24"/>
                    </a:cxn>
                    <a:cxn ang="0">
                      <a:pos x="74" y="68"/>
                    </a:cxn>
                    <a:cxn ang="0">
                      <a:pos x="96" y="40"/>
                    </a:cxn>
                  </a:cxnLst>
                  <a:rect l="0" t="0" r="r" b="b"/>
                  <a:pathLst>
                    <a:path w="96" h="68">
                      <a:moveTo>
                        <a:pt x="96" y="40"/>
                      </a:moveTo>
                      <a:lnTo>
                        <a:pt x="22" y="0"/>
                      </a:lnTo>
                      <a:lnTo>
                        <a:pt x="0" y="24"/>
                      </a:lnTo>
                      <a:lnTo>
                        <a:pt x="74" y="68"/>
                      </a:lnTo>
                      <a:lnTo>
                        <a:pt x="96" y="4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41" name="Freeform 3909"/>
                <p:cNvSpPr>
                  <a:spLocks/>
                </p:cNvSpPr>
                <p:nvPr/>
              </p:nvSpPr>
              <p:spPr bwMode="auto">
                <a:xfrm>
                  <a:off x="2636" y="3174"/>
                  <a:ext cx="98" cy="70"/>
                </a:xfrm>
                <a:custGeom>
                  <a:avLst/>
                  <a:gdLst/>
                  <a:ahLst/>
                  <a:cxnLst>
                    <a:cxn ang="0">
                      <a:pos x="98" y="44"/>
                    </a:cxn>
                    <a:cxn ang="0">
                      <a:pos x="24" y="0"/>
                    </a:cxn>
                    <a:cxn ang="0">
                      <a:pos x="0" y="20"/>
                    </a:cxn>
                    <a:cxn ang="0">
                      <a:pos x="74" y="70"/>
                    </a:cxn>
                    <a:cxn ang="0">
                      <a:pos x="98" y="44"/>
                    </a:cxn>
                  </a:cxnLst>
                  <a:rect l="0" t="0" r="r" b="b"/>
                  <a:pathLst>
                    <a:path w="98" h="70">
                      <a:moveTo>
                        <a:pt x="98" y="44"/>
                      </a:moveTo>
                      <a:lnTo>
                        <a:pt x="24" y="0"/>
                      </a:lnTo>
                      <a:lnTo>
                        <a:pt x="0" y="20"/>
                      </a:lnTo>
                      <a:lnTo>
                        <a:pt x="74" y="70"/>
                      </a:lnTo>
                      <a:lnTo>
                        <a:pt x="98" y="44"/>
                      </a:lnTo>
                      <a:close/>
                    </a:path>
                  </a:pathLst>
                </a:custGeom>
                <a:solidFill>
                  <a:srgbClr val="006CA7"/>
                </a:solidFill>
                <a:ln w="0">
                  <a:solidFill>
                    <a:srgbClr val="006CA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42" name="Freeform 3910"/>
                <p:cNvSpPr>
                  <a:spLocks/>
                </p:cNvSpPr>
                <p:nvPr/>
              </p:nvSpPr>
              <p:spPr bwMode="auto">
                <a:xfrm>
                  <a:off x="2636" y="3174"/>
                  <a:ext cx="98" cy="70"/>
                </a:xfrm>
                <a:custGeom>
                  <a:avLst/>
                  <a:gdLst/>
                  <a:ahLst/>
                  <a:cxnLst>
                    <a:cxn ang="0">
                      <a:pos x="98" y="44"/>
                    </a:cxn>
                    <a:cxn ang="0">
                      <a:pos x="24" y="0"/>
                    </a:cxn>
                    <a:cxn ang="0">
                      <a:pos x="0" y="20"/>
                    </a:cxn>
                    <a:cxn ang="0">
                      <a:pos x="74" y="70"/>
                    </a:cxn>
                    <a:cxn ang="0">
                      <a:pos x="98" y="44"/>
                    </a:cxn>
                  </a:cxnLst>
                  <a:rect l="0" t="0" r="r" b="b"/>
                  <a:pathLst>
                    <a:path w="98" h="70">
                      <a:moveTo>
                        <a:pt x="98" y="44"/>
                      </a:moveTo>
                      <a:lnTo>
                        <a:pt x="24" y="0"/>
                      </a:lnTo>
                      <a:lnTo>
                        <a:pt x="0" y="20"/>
                      </a:lnTo>
                      <a:lnTo>
                        <a:pt x="74" y="70"/>
                      </a:lnTo>
                      <a:lnTo>
                        <a:pt x="98" y="4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43" name="Freeform 3911"/>
                <p:cNvSpPr>
                  <a:spLocks/>
                </p:cNvSpPr>
                <p:nvPr/>
              </p:nvSpPr>
              <p:spPr bwMode="auto">
                <a:xfrm>
                  <a:off x="2612" y="3194"/>
                  <a:ext cx="98" cy="72"/>
                </a:xfrm>
                <a:custGeom>
                  <a:avLst/>
                  <a:gdLst/>
                  <a:ahLst/>
                  <a:cxnLst>
                    <a:cxn ang="0">
                      <a:pos x="98" y="50"/>
                    </a:cxn>
                    <a:cxn ang="0">
                      <a:pos x="24" y="0"/>
                    </a:cxn>
                    <a:cxn ang="0">
                      <a:pos x="0" y="18"/>
                    </a:cxn>
                    <a:cxn ang="0">
                      <a:pos x="74" y="72"/>
                    </a:cxn>
                    <a:cxn ang="0">
                      <a:pos x="98" y="50"/>
                    </a:cxn>
                  </a:cxnLst>
                  <a:rect l="0" t="0" r="r" b="b"/>
                  <a:pathLst>
                    <a:path w="98" h="72">
                      <a:moveTo>
                        <a:pt x="98" y="50"/>
                      </a:moveTo>
                      <a:lnTo>
                        <a:pt x="24" y="0"/>
                      </a:lnTo>
                      <a:lnTo>
                        <a:pt x="0" y="18"/>
                      </a:lnTo>
                      <a:lnTo>
                        <a:pt x="74" y="72"/>
                      </a:lnTo>
                      <a:lnTo>
                        <a:pt x="98" y="50"/>
                      </a:lnTo>
                      <a:close/>
                    </a:path>
                  </a:pathLst>
                </a:custGeom>
                <a:solidFill>
                  <a:srgbClr val="007D94"/>
                </a:solidFill>
                <a:ln w="0">
                  <a:solidFill>
                    <a:srgbClr val="007D9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44" name="Freeform 3912"/>
                <p:cNvSpPr>
                  <a:spLocks/>
                </p:cNvSpPr>
                <p:nvPr/>
              </p:nvSpPr>
              <p:spPr bwMode="auto">
                <a:xfrm>
                  <a:off x="2612" y="3194"/>
                  <a:ext cx="98" cy="72"/>
                </a:xfrm>
                <a:custGeom>
                  <a:avLst/>
                  <a:gdLst/>
                  <a:ahLst/>
                  <a:cxnLst>
                    <a:cxn ang="0">
                      <a:pos x="98" y="50"/>
                    </a:cxn>
                    <a:cxn ang="0">
                      <a:pos x="24" y="0"/>
                    </a:cxn>
                    <a:cxn ang="0">
                      <a:pos x="0" y="18"/>
                    </a:cxn>
                    <a:cxn ang="0">
                      <a:pos x="74" y="72"/>
                    </a:cxn>
                    <a:cxn ang="0">
                      <a:pos x="98" y="50"/>
                    </a:cxn>
                  </a:cxnLst>
                  <a:rect l="0" t="0" r="r" b="b"/>
                  <a:pathLst>
                    <a:path w="98" h="72">
                      <a:moveTo>
                        <a:pt x="98" y="50"/>
                      </a:moveTo>
                      <a:lnTo>
                        <a:pt x="24" y="0"/>
                      </a:lnTo>
                      <a:lnTo>
                        <a:pt x="0" y="18"/>
                      </a:lnTo>
                      <a:lnTo>
                        <a:pt x="74" y="72"/>
                      </a:lnTo>
                      <a:lnTo>
                        <a:pt x="98" y="5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45" name="Freeform 3913"/>
                <p:cNvSpPr>
                  <a:spLocks/>
                </p:cNvSpPr>
                <p:nvPr/>
              </p:nvSpPr>
              <p:spPr bwMode="auto">
                <a:xfrm>
                  <a:off x="2586" y="3212"/>
                  <a:ext cx="100" cy="68"/>
                </a:xfrm>
                <a:custGeom>
                  <a:avLst/>
                  <a:gdLst/>
                  <a:ahLst/>
                  <a:cxnLst>
                    <a:cxn ang="0">
                      <a:pos x="100" y="54"/>
                    </a:cxn>
                    <a:cxn ang="0">
                      <a:pos x="26" y="0"/>
                    </a:cxn>
                    <a:cxn ang="0">
                      <a:pos x="0" y="12"/>
                    </a:cxn>
                    <a:cxn ang="0">
                      <a:pos x="74" y="68"/>
                    </a:cxn>
                    <a:cxn ang="0">
                      <a:pos x="100" y="54"/>
                    </a:cxn>
                  </a:cxnLst>
                  <a:rect l="0" t="0" r="r" b="b"/>
                  <a:pathLst>
                    <a:path w="100" h="68">
                      <a:moveTo>
                        <a:pt x="100" y="54"/>
                      </a:move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74" y="68"/>
                      </a:lnTo>
                      <a:lnTo>
                        <a:pt x="100" y="54"/>
                      </a:lnTo>
                      <a:close/>
                    </a:path>
                  </a:pathLst>
                </a:custGeom>
                <a:solidFill>
                  <a:srgbClr val="009475"/>
                </a:solidFill>
                <a:ln w="0">
                  <a:solidFill>
                    <a:srgbClr val="00947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46" name="Freeform 3914"/>
                <p:cNvSpPr>
                  <a:spLocks/>
                </p:cNvSpPr>
                <p:nvPr/>
              </p:nvSpPr>
              <p:spPr bwMode="auto">
                <a:xfrm>
                  <a:off x="2586" y="3212"/>
                  <a:ext cx="100" cy="68"/>
                </a:xfrm>
                <a:custGeom>
                  <a:avLst/>
                  <a:gdLst/>
                  <a:ahLst/>
                  <a:cxnLst>
                    <a:cxn ang="0">
                      <a:pos x="100" y="54"/>
                    </a:cxn>
                    <a:cxn ang="0">
                      <a:pos x="26" y="0"/>
                    </a:cxn>
                    <a:cxn ang="0">
                      <a:pos x="0" y="12"/>
                    </a:cxn>
                    <a:cxn ang="0">
                      <a:pos x="74" y="68"/>
                    </a:cxn>
                    <a:cxn ang="0">
                      <a:pos x="100" y="54"/>
                    </a:cxn>
                  </a:cxnLst>
                  <a:rect l="0" t="0" r="r" b="b"/>
                  <a:pathLst>
                    <a:path w="100" h="68">
                      <a:moveTo>
                        <a:pt x="100" y="54"/>
                      </a:moveTo>
                      <a:lnTo>
                        <a:pt x="26" y="0"/>
                      </a:lnTo>
                      <a:lnTo>
                        <a:pt x="0" y="12"/>
                      </a:lnTo>
                      <a:lnTo>
                        <a:pt x="74" y="68"/>
                      </a:lnTo>
                      <a:lnTo>
                        <a:pt x="100" y="5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47" name="Freeform 3915"/>
                <p:cNvSpPr>
                  <a:spLocks/>
                </p:cNvSpPr>
                <p:nvPr/>
              </p:nvSpPr>
              <p:spPr bwMode="auto">
                <a:xfrm>
                  <a:off x="2562" y="3224"/>
                  <a:ext cx="98" cy="64"/>
                </a:xfrm>
                <a:custGeom>
                  <a:avLst/>
                  <a:gdLst/>
                  <a:ahLst/>
                  <a:cxnLst>
                    <a:cxn ang="0">
                      <a:pos x="98" y="5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74" y="64"/>
                    </a:cxn>
                    <a:cxn ang="0">
                      <a:pos x="98" y="56"/>
                    </a:cxn>
                  </a:cxnLst>
                  <a:rect l="0" t="0" r="r" b="b"/>
                  <a:pathLst>
                    <a:path w="98" h="64">
                      <a:moveTo>
                        <a:pt x="98" y="5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74" y="64"/>
                      </a:lnTo>
                      <a:lnTo>
                        <a:pt x="98" y="56"/>
                      </a:lnTo>
                      <a:close/>
                    </a:path>
                  </a:pathLst>
                </a:custGeom>
                <a:solidFill>
                  <a:srgbClr val="00A94D"/>
                </a:solidFill>
                <a:ln w="0">
                  <a:solidFill>
                    <a:srgbClr val="00A94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48" name="Freeform 3916"/>
                <p:cNvSpPr>
                  <a:spLocks/>
                </p:cNvSpPr>
                <p:nvPr/>
              </p:nvSpPr>
              <p:spPr bwMode="auto">
                <a:xfrm>
                  <a:off x="2562" y="3224"/>
                  <a:ext cx="98" cy="64"/>
                </a:xfrm>
                <a:custGeom>
                  <a:avLst/>
                  <a:gdLst/>
                  <a:ahLst/>
                  <a:cxnLst>
                    <a:cxn ang="0">
                      <a:pos x="98" y="5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74" y="64"/>
                    </a:cxn>
                    <a:cxn ang="0">
                      <a:pos x="98" y="56"/>
                    </a:cxn>
                  </a:cxnLst>
                  <a:rect l="0" t="0" r="r" b="b"/>
                  <a:pathLst>
                    <a:path w="98" h="64">
                      <a:moveTo>
                        <a:pt x="98" y="5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74" y="64"/>
                      </a:lnTo>
                      <a:lnTo>
                        <a:pt x="98" y="5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49" name="Freeform 3917"/>
                <p:cNvSpPr>
                  <a:spLocks/>
                </p:cNvSpPr>
                <p:nvPr/>
              </p:nvSpPr>
              <p:spPr bwMode="auto">
                <a:xfrm>
                  <a:off x="2536" y="3230"/>
                  <a:ext cx="100" cy="58"/>
                </a:xfrm>
                <a:custGeom>
                  <a:avLst/>
                  <a:gdLst/>
                  <a:ahLst/>
                  <a:cxnLst>
                    <a:cxn ang="0">
                      <a:pos x="100" y="58"/>
                    </a:cxn>
                    <a:cxn ang="0">
                      <a:pos x="26" y="0"/>
                    </a:cxn>
                    <a:cxn ang="0">
                      <a:pos x="0" y="2"/>
                    </a:cxn>
                    <a:cxn ang="0">
                      <a:pos x="74" y="56"/>
                    </a:cxn>
                    <a:cxn ang="0">
                      <a:pos x="100" y="58"/>
                    </a:cxn>
                  </a:cxnLst>
                  <a:rect l="0" t="0" r="r" b="b"/>
                  <a:pathLst>
                    <a:path w="100" h="58">
                      <a:moveTo>
                        <a:pt x="100" y="58"/>
                      </a:moveTo>
                      <a:lnTo>
                        <a:pt x="26" y="0"/>
                      </a:lnTo>
                      <a:lnTo>
                        <a:pt x="0" y="2"/>
                      </a:lnTo>
                      <a:lnTo>
                        <a:pt x="74" y="56"/>
                      </a:lnTo>
                      <a:lnTo>
                        <a:pt x="100" y="58"/>
                      </a:lnTo>
                      <a:close/>
                    </a:path>
                  </a:pathLst>
                </a:custGeom>
                <a:solidFill>
                  <a:srgbClr val="00BD00"/>
                </a:solidFill>
                <a:ln w="0">
                  <a:solidFill>
                    <a:srgbClr val="00BD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50" name="Freeform 3918"/>
                <p:cNvSpPr>
                  <a:spLocks/>
                </p:cNvSpPr>
                <p:nvPr/>
              </p:nvSpPr>
              <p:spPr bwMode="auto">
                <a:xfrm>
                  <a:off x="2536" y="3230"/>
                  <a:ext cx="100" cy="58"/>
                </a:xfrm>
                <a:custGeom>
                  <a:avLst/>
                  <a:gdLst/>
                  <a:ahLst/>
                  <a:cxnLst>
                    <a:cxn ang="0">
                      <a:pos x="100" y="58"/>
                    </a:cxn>
                    <a:cxn ang="0">
                      <a:pos x="26" y="0"/>
                    </a:cxn>
                    <a:cxn ang="0">
                      <a:pos x="0" y="2"/>
                    </a:cxn>
                    <a:cxn ang="0">
                      <a:pos x="74" y="56"/>
                    </a:cxn>
                    <a:cxn ang="0">
                      <a:pos x="100" y="58"/>
                    </a:cxn>
                  </a:cxnLst>
                  <a:rect l="0" t="0" r="r" b="b"/>
                  <a:pathLst>
                    <a:path w="100" h="58">
                      <a:moveTo>
                        <a:pt x="100" y="58"/>
                      </a:moveTo>
                      <a:lnTo>
                        <a:pt x="26" y="0"/>
                      </a:lnTo>
                      <a:lnTo>
                        <a:pt x="0" y="2"/>
                      </a:lnTo>
                      <a:lnTo>
                        <a:pt x="74" y="56"/>
                      </a:lnTo>
                      <a:lnTo>
                        <a:pt x="100" y="5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51" name="Freeform 3919"/>
                <p:cNvSpPr>
                  <a:spLocks/>
                </p:cNvSpPr>
                <p:nvPr/>
              </p:nvSpPr>
              <p:spPr bwMode="auto">
                <a:xfrm>
                  <a:off x="2510" y="3230"/>
                  <a:ext cx="100" cy="56"/>
                </a:xfrm>
                <a:custGeom>
                  <a:avLst/>
                  <a:gdLst/>
                  <a:ahLst/>
                  <a:cxnLst>
                    <a:cxn ang="0">
                      <a:pos x="100" y="56"/>
                    </a:cxn>
                    <a:cxn ang="0">
                      <a:pos x="26" y="2"/>
                    </a:cxn>
                    <a:cxn ang="0">
                      <a:pos x="0" y="0"/>
                    </a:cxn>
                    <a:cxn ang="0">
                      <a:pos x="74" y="50"/>
                    </a:cxn>
                    <a:cxn ang="0">
                      <a:pos x="100" y="56"/>
                    </a:cxn>
                  </a:cxnLst>
                  <a:rect l="0" t="0" r="r" b="b"/>
                  <a:pathLst>
                    <a:path w="100" h="56">
                      <a:moveTo>
                        <a:pt x="100" y="56"/>
                      </a:moveTo>
                      <a:lnTo>
                        <a:pt x="26" y="2"/>
                      </a:lnTo>
                      <a:lnTo>
                        <a:pt x="0" y="0"/>
                      </a:lnTo>
                      <a:lnTo>
                        <a:pt x="74" y="50"/>
                      </a:lnTo>
                      <a:lnTo>
                        <a:pt x="100" y="56"/>
                      </a:lnTo>
                      <a:close/>
                    </a:path>
                  </a:pathLst>
                </a:custGeom>
                <a:solidFill>
                  <a:srgbClr val="00B800"/>
                </a:solidFill>
                <a:ln w="0">
                  <a:solidFill>
                    <a:srgbClr val="00B8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52" name="Freeform 3920"/>
                <p:cNvSpPr>
                  <a:spLocks/>
                </p:cNvSpPr>
                <p:nvPr/>
              </p:nvSpPr>
              <p:spPr bwMode="auto">
                <a:xfrm>
                  <a:off x="2510" y="3230"/>
                  <a:ext cx="100" cy="56"/>
                </a:xfrm>
                <a:custGeom>
                  <a:avLst/>
                  <a:gdLst/>
                  <a:ahLst/>
                  <a:cxnLst>
                    <a:cxn ang="0">
                      <a:pos x="100" y="56"/>
                    </a:cxn>
                    <a:cxn ang="0">
                      <a:pos x="26" y="2"/>
                    </a:cxn>
                    <a:cxn ang="0">
                      <a:pos x="0" y="0"/>
                    </a:cxn>
                    <a:cxn ang="0">
                      <a:pos x="74" y="50"/>
                    </a:cxn>
                    <a:cxn ang="0">
                      <a:pos x="100" y="56"/>
                    </a:cxn>
                  </a:cxnLst>
                  <a:rect l="0" t="0" r="r" b="b"/>
                  <a:pathLst>
                    <a:path w="100" h="56">
                      <a:moveTo>
                        <a:pt x="100" y="56"/>
                      </a:moveTo>
                      <a:lnTo>
                        <a:pt x="26" y="2"/>
                      </a:lnTo>
                      <a:lnTo>
                        <a:pt x="0" y="0"/>
                      </a:lnTo>
                      <a:lnTo>
                        <a:pt x="74" y="50"/>
                      </a:lnTo>
                      <a:lnTo>
                        <a:pt x="100" y="5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53" name="Freeform 3921"/>
                <p:cNvSpPr>
                  <a:spLocks/>
                </p:cNvSpPr>
                <p:nvPr/>
              </p:nvSpPr>
              <p:spPr bwMode="auto">
                <a:xfrm>
                  <a:off x="2482" y="3230"/>
                  <a:ext cx="102" cy="50"/>
                </a:xfrm>
                <a:custGeom>
                  <a:avLst/>
                  <a:gdLst/>
                  <a:ahLst/>
                  <a:cxnLst>
                    <a:cxn ang="0">
                      <a:pos x="102" y="50"/>
                    </a:cxn>
                    <a:cxn ang="0">
                      <a:pos x="28" y="0"/>
                    </a:cxn>
                    <a:cxn ang="0">
                      <a:pos x="0" y="0"/>
                    </a:cxn>
                    <a:cxn ang="0">
                      <a:pos x="74" y="46"/>
                    </a:cxn>
                    <a:cxn ang="0">
                      <a:pos x="102" y="50"/>
                    </a:cxn>
                  </a:cxnLst>
                  <a:rect l="0" t="0" r="r" b="b"/>
                  <a:pathLst>
                    <a:path w="102" h="50">
                      <a:moveTo>
                        <a:pt x="102" y="50"/>
                      </a:moveTo>
                      <a:lnTo>
                        <a:pt x="28" y="0"/>
                      </a:lnTo>
                      <a:lnTo>
                        <a:pt x="0" y="0"/>
                      </a:lnTo>
                      <a:lnTo>
                        <a:pt x="74" y="46"/>
                      </a:lnTo>
                      <a:lnTo>
                        <a:pt x="102" y="50"/>
                      </a:lnTo>
                      <a:close/>
                    </a:path>
                  </a:pathLst>
                </a:custGeom>
                <a:solidFill>
                  <a:srgbClr val="00AF00"/>
                </a:solidFill>
                <a:ln w="0">
                  <a:solidFill>
                    <a:srgbClr val="00AF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54" name="Freeform 3922"/>
                <p:cNvSpPr>
                  <a:spLocks/>
                </p:cNvSpPr>
                <p:nvPr/>
              </p:nvSpPr>
              <p:spPr bwMode="auto">
                <a:xfrm>
                  <a:off x="2482" y="3230"/>
                  <a:ext cx="102" cy="50"/>
                </a:xfrm>
                <a:custGeom>
                  <a:avLst/>
                  <a:gdLst/>
                  <a:ahLst/>
                  <a:cxnLst>
                    <a:cxn ang="0">
                      <a:pos x="102" y="50"/>
                    </a:cxn>
                    <a:cxn ang="0">
                      <a:pos x="28" y="0"/>
                    </a:cxn>
                    <a:cxn ang="0">
                      <a:pos x="0" y="0"/>
                    </a:cxn>
                    <a:cxn ang="0">
                      <a:pos x="74" y="46"/>
                    </a:cxn>
                    <a:cxn ang="0">
                      <a:pos x="102" y="50"/>
                    </a:cxn>
                  </a:cxnLst>
                  <a:rect l="0" t="0" r="r" b="b"/>
                  <a:pathLst>
                    <a:path w="102" h="50">
                      <a:moveTo>
                        <a:pt x="102" y="50"/>
                      </a:moveTo>
                      <a:lnTo>
                        <a:pt x="28" y="0"/>
                      </a:lnTo>
                      <a:lnTo>
                        <a:pt x="0" y="0"/>
                      </a:lnTo>
                      <a:lnTo>
                        <a:pt x="74" y="46"/>
                      </a:lnTo>
                      <a:lnTo>
                        <a:pt x="102" y="5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55" name="Freeform 3923"/>
                <p:cNvSpPr>
                  <a:spLocks/>
                </p:cNvSpPr>
                <p:nvPr/>
              </p:nvSpPr>
              <p:spPr bwMode="auto">
                <a:xfrm>
                  <a:off x="2456" y="3230"/>
                  <a:ext cx="100" cy="48"/>
                </a:xfrm>
                <a:custGeom>
                  <a:avLst/>
                  <a:gdLst/>
                  <a:ahLst/>
                  <a:cxnLst>
                    <a:cxn ang="0">
                      <a:pos x="100" y="4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74" y="48"/>
                    </a:cxn>
                    <a:cxn ang="0">
                      <a:pos x="100" y="46"/>
                    </a:cxn>
                  </a:cxnLst>
                  <a:rect l="0" t="0" r="r" b="b"/>
                  <a:pathLst>
                    <a:path w="100" h="48">
                      <a:moveTo>
                        <a:pt x="100" y="4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74" y="48"/>
                      </a:lnTo>
                      <a:lnTo>
                        <a:pt x="100" y="46"/>
                      </a:lnTo>
                      <a:close/>
                    </a:path>
                  </a:pathLst>
                </a:custGeom>
                <a:solidFill>
                  <a:srgbClr val="00A30B"/>
                </a:solidFill>
                <a:ln w="0">
                  <a:solidFill>
                    <a:srgbClr val="00A30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56" name="Freeform 3924"/>
                <p:cNvSpPr>
                  <a:spLocks/>
                </p:cNvSpPr>
                <p:nvPr/>
              </p:nvSpPr>
              <p:spPr bwMode="auto">
                <a:xfrm>
                  <a:off x="2456" y="3230"/>
                  <a:ext cx="100" cy="48"/>
                </a:xfrm>
                <a:custGeom>
                  <a:avLst/>
                  <a:gdLst/>
                  <a:ahLst/>
                  <a:cxnLst>
                    <a:cxn ang="0">
                      <a:pos x="100" y="4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74" y="48"/>
                    </a:cxn>
                    <a:cxn ang="0">
                      <a:pos x="100" y="46"/>
                    </a:cxn>
                  </a:cxnLst>
                  <a:rect l="0" t="0" r="r" b="b"/>
                  <a:pathLst>
                    <a:path w="100" h="48">
                      <a:moveTo>
                        <a:pt x="100" y="4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74" y="48"/>
                      </a:lnTo>
                      <a:lnTo>
                        <a:pt x="100" y="4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57" name="Freeform 3925"/>
                <p:cNvSpPr>
                  <a:spLocks/>
                </p:cNvSpPr>
                <p:nvPr/>
              </p:nvSpPr>
              <p:spPr bwMode="auto">
                <a:xfrm>
                  <a:off x="2428" y="3234"/>
                  <a:ext cx="102" cy="56"/>
                </a:xfrm>
                <a:custGeom>
                  <a:avLst/>
                  <a:gdLst/>
                  <a:ahLst/>
                  <a:cxnLst>
                    <a:cxn ang="0">
                      <a:pos x="102" y="44"/>
                    </a:cxn>
                    <a:cxn ang="0">
                      <a:pos x="28" y="0"/>
                    </a:cxn>
                    <a:cxn ang="0">
                      <a:pos x="0" y="14"/>
                    </a:cxn>
                    <a:cxn ang="0">
                      <a:pos x="74" y="56"/>
                    </a:cxn>
                    <a:cxn ang="0">
                      <a:pos x="102" y="44"/>
                    </a:cxn>
                  </a:cxnLst>
                  <a:rect l="0" t="0" r="r" b="b"/>
                  <a:pathLst>
                    <a:path w="102" h="56">
                      <a:moveTo>
                        <a:pt x="102" y="44"/>
                      </a:move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74" y="56"/>
                      </a:lnTo>
                      <a:lnTo>
                        <a:pt x="102" y="44"/>
                      </a:lnTo>
                      <a:close/>
                    </a:path>
                  </a:pathLst>
                </a:custGeom>
                <a:solidFill>
                  <a:srgbClr val="00895F"/>
                </a:solidFill>
                <a:ln w="0">
                  <a:solidFill>
                    <a:srgbClr val="00895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58" name="Freeform 3926"/>
                <p:cNvSpPr>
                  <a:spLocks/>
                </p:cNvSpPr>
                <p:nvPr/>
              </p:nvSpPr>
              <p:spPr bwMode="auto">
                <a:xfrm>
                  <a:off x="2428" y="3234"/>
                  <a:ext cx="102" cy="56"/>
                </a:xfrm>
                <a:custGeom>
                  <a:avLst/>
                  <a:gdLst/>
                  <a:ahLst/>
                  <a:cxnLst>
                    <a:cxn ang="0">
                      <a:pos x="102" y="44"/>
                    </a:cxn>
                    <a:cxn ang="0">
                      <a:pos x="28" y="0"/>
                    </a:cxn>
                    <a:cxn ang="0">
                      <a:pos x="0" y="14"/>
                    </a:cxn>
                    <a:cxn ang="0">
                      <a:pos x="74" y="56"/>
                    </a:cxn>
                    <a:cxn ang="0">
                      <a:pos x="102" y="44"/>
                    </a:cxn>
                  </a:cxnLst>
                  <a:rect l="0" t="0" r="r" b="b"/>
                  <a:pathLst>
                    <a:path w="102" h="56">
                      <a:moveTo>
                        <a:pt x="102" y="44"/>
                      </a:moveTo>
                      <a:lnTo>
                        <a:pt x="28" y="0"/>
                      </a:lnTo>
                      <a:lnTo>
                        <a:pt x="0" y="14"/>
                      </a:lnTo>
                      <a:lnTo>
                        <a:pt x="74" y="56"/>
                      </a:lnTo>
                      <a:lnTo>
                        <a:pt x="102" y="4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59" name="Freeform 3927"/>
                <p:cNvSpPr>
                  <a:spLocks/>
                </p:cNvSpPr>
                <p:nvPr/>
              </p:nvSpPr>
              <p:spPr bwMode="auto">
                <a:xfrm>
                  <a:off x="3480" y="2814"/>
                  <a:ext cx="90" cy="32"/>
                </a:xfrm>
                <a:custGeom>
                  <a:avLst/>
                  <a:gdLst/>
                  <a:ahLst/>
                  <a:cxnLst>
                    <a:cxn ang="0">
                      <a:pos x="90" y="24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76" y="32"/>
                    </a:cxn>
                    <a:cxn ang="0">
                      <a:pos x="90" y="24"/>
                    </a:cxn>
                  </a:cxnLst>
                  <a:rect l="0" t="0" r="r" b="b"/>
                  <a:pathLst>
                    <a:path w="90" h="32">
                      <a:moveTo>
                        <a:pt x="90" y="24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76" y="32"/>
                      </a:lnTo>
                      <a:lnTo>
                        <a:pt x="90" y="24"/>
                      </a:lnTo>
                      <a:close/>
                    </a:path>
                  </a:pathLst>
                </a:custGeom>
                <a:solidFill>
                  <a:srgbClr val="008763"/>
                </a:solidFill>
                <a:ln w="0">
                  <a:solidFill>
                    <a:srgbClr val="00876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60" name="Freeform 3928"/>
                <p:cNvSpPr>
                  <a:spLocks/>
                </p:cNvSpPr>
                <p:nvPr/>
              </p:nvSpPr>
              <p:spPr bwMode="auto">
                <a:xfrm>
                  <a:off x="3480" y="2814"/>
                  <a:ext cx="90" cy="32"/>
                </a:xfrm>
                <a:custGeom>
                  <a:avLst/>
                  <a:gdLst/>
                  <a:ahLst/>
                  <a:cxnLst>
                    <a:cxn ang="0">
                      <a:pos x="90" y="24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76" y="32"/>
                    </a:cxn>
                    <a:cxn ang="0">
                      <a:pos x="90" y="24"/>
                    </a:cxn>
                  </a:cxnLst>
                  <a:rect l="0" t="0" r="r" b="b"/>
                  <a:pathLst>
                    <a:path w="90" h="32">
                      <a:moveTo>
                        <a:pt x="90" y="24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76" y="32"/>
                      </a:lnTo>
                      <a:lnTo>
                        <a:pt x="90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61" name="Freeform 3929"/>
                <p:cNvSpPr>
                  <a:spLocks/>
                </p:cNvSpPr>
                <p:nvPr/>
              </p:nvSpPr>
              <p:spPr bwMode="auto">
                <a:xfrm>
                  <a:off x="3466" y="2820"/>
                  <a:ext cx="90" cy="34"/>
                </a:xfrm>
                <a:custGeom>
                  <a:avLst/>
                  <a:gdLst/>
                  <a:ahLst/>
                  <a:cxnLst>
                    <a:cxn ang="0">
                      <a:pos x="90" y="26"/>
                    </a:cxn>
                    <a:cxn ang="0">
                      <a:pos x="14" y="0"/>
                    </a:cxn>
                    <a:cxn ang="0">
                      <a:pos x="0" y="8"/>
                    </a:cxn>
                    <a:cxn ang="0">
                      <a:pos x="74" y="34"/>
                    </a:cxn>
                    <a:cxn ang="0">
                      <a:pos x="90" y="26"/>
                    </a:cxn>
                  </a:cxnLst>
                  <a:rect l="0" t="0" r="r" b="b"/>
                  <a:pathLst>
                    <a:path w="90" h="34">
                      <a:moveTo>
                        <a:pt x="90" y="26"/>
                      </a:moveTo>
                      <a:lnTo>
                        <a:pt x="14" y="0"/>
                      </a:lnTo>
                      <a:lnTo>
                        <a:pt x="0" y="8"/>
                      </a:lnTo>
                      <a:lnTo>
                        <a:pt x="74" y="34"/>
                      </a:lnTo>
                      <a:lnTo>
                        <a:pt x="90" y="26"/>
                      </a:lnTo>
                      <a:close/>
                    </a:path>
                  </a:pathLst>
                </a:custGeom>
                <a:solidFill>
                  <a:srgbClr val="008763"/>
                </a:solidFill>
                <a:ln w="0">
                  <a:solidFill>
                    <a:srgbClr val="00876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62" name="Freeform 3930"/>
                <p:cNvSpPr>
                  <a:spLocks/>
                </p:cNvSpPr>
                <p:nvPr/>
              </p:nvSpPr>
              <p:spPr bwMode="auto">
                <a:xfrm>
                  <a:off x="3466" y="2820"/>
                  <a:ext cx="90" cy="34"/>
                </a:xfrm>
                <a:custGeom>
                  <a:avLst/>
                  <a:gdLst/>
                  <a:ahLst/>
                  <a:cxnLst>
                    <a:cxn ang="0">
                      <a:pos x="90" y="26"/>
                    </a:cxn>
                    <a:cxn ang="0">
                      <a:pos x="14" y="0"/>
                    </a:cxn>
                    <a:cxn ang="0">
                      <a:pos x="0" y="8"/>
                    </a:cxn>
                    <a:cxn ang="0">
                      <a:pos x="74" y="34"/>
                    </a:cxn>
                    <a:cxn ang="0">
                      <a:pos x="90" y="26"/>
                    </a:cxn>
                  </a:cxnLst>
                  <a:rect l="0" t="0" r="r" b="b"/>
                  <a:pathLst>
                    <a:path w="90" h="34">
                      <a:moveTo>
                        <a:pt x="90" y="26"/>
                      </a:moveTo>
                      <a:lnTo>
                        <a:pt x="14" y="0"/>
                      </a:lnTo>
                      <a:lnTo>
                        <a:pt x="0" y="8"/>
                      </a:lnTo>
                      <a:lnTo>
                        <a:pt x="74" y="34"/>
                      </a:lnTo>
                      <a:lnTo>
                        <a:pt x="90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63" name="Freeform 3931"/>
                <p:cNvSpPr>
                  <a:spLocks/>
                </p:cNvSpPr>
                <p:nvPr/>
              </p:nvSpPr>
              <p:spPr bwMode="auto">
                <a:xfrm>
                  <a:off x="3450" y="2828"/>
                  <a:ext cx="90" cy="32"/>
                </a:xfrm>
                <a:custGeom>
                  <a:avLst/>
                  <a:gdLst/>
                  <a:ahLst/>
                  <a:cxnLst>
                    <a:cxn ang="0">
                      <a:pos x="90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4" y="32"/>
                    </a:cxn>
                    <a:cxn ang="0">
                      <a:pos x="90" y="26"/>
                    </a:cxn>
                  </a:cxnLst>
                  <a:rect l="0" t="0" r="r" b="b"/>
                  <a:pathLst>
                    <a:path w="90" h="32">
                      <a:moveTo>
                        <a:pt x="90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4" y="32"/>
                      </a:lnTo>
                      <a:lnTo>
                        <a:pt x="90" y="26"/>
                      </a:lnTo>
                      <a:close/>
                    </a:path>
                  </a:pathLst>
                </a:custGeom>
                <a:solidFill>
                  <a:srgbClr val="008763"/>
                </a:solidFill>
                <a:ln w="0">
                  <a:solidFill>
                    <a:srgbClr val="00876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64" name="Freeform 3932"/>
                <p:cNvSpPr>
                  <a:spLocks/>
                </p:cNvSpPr>
                <p:nvPr/>
              </p:nvSpPr>
              <p:spPr bwMode="auto">
                <a:xfrm>
                  <a:off x="3450" y="2828"/>
                  <a:ext cx="90" cy="32"/>
                </a:xfrm>
                <a:custGeom>
                  <a:avLst/>
                  <a:gdLst/>
                  <a:ahLst/>
                  <a:cxnLst>
                    <a:cxn ang="0">
                      <a:pos x="90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4" y="32"/>
                    </a:cxn>
                    <a:cxn ang="0">
                      <a:pos x="90" y="26"/>
                    </a:cxn>
                  </a:cxnLst>
                  <a:rect l="0" t="0" r="r" b="b"/>
                  <a:pathLst>
                    <a:path w="90" h="32">
                      <a:moveTo>
                        <a:pt x="90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4" y="32"/>
                      </a:lnTo>
                      <a:lnTo>
                        <a:pt x="90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65" name="Freeform 3933"/>
                <p:cNvSpPr>
                  <a:spLocks/>
                </p:cNvSpPr>
                <p:nvPr/>
              </p:nvSpPr>
              <p:spPr bwMode="auto">
                <a:xfrm>
                  <a:off x="3434" y="2836"/>
                  <a:ext cx="90" cy="32"/>
                </a:xfrm>
                <a:custGeom>
                  <a:avLst/>
                  <a:gdLst/>
                  <a:ahLst/>
                  <a:cxnLst>
                    <a:cxn ang="0">
                      <a:pos x="90" y="24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76" y="32"/>
                    </a:cxn>
                    <a:cxn ang="0">
                      <a:pos x="90" y="24"/>
                    </a:cxn>
                  </a:cxnLst>
                  <a:rect l="0" t="0" r="r" b="b"/>
                  <a:pathLst>
                    <a:path w="90" h="32">
                      <a:moveTo>
                        <a:pt x="90" y="24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76" y="32"/>
                      </a:lnTo>
                      <a:lnTo>
                        <a:pt x="90" y="24"/>
                      </a:lnTo>
                      <a:close/>
                    </a:path>
                  </a:pathLst>
                </a:custGeom>
                <a:solidFill>
                  <a:srgbClr val="008762"/>
                </a:solidFill>
                <a:ln w="0">
                  <a:solidFill>
                    <a:srgbClr val="00876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66" name="Freeform 3934"/>
                <p:cNvSpPr>
                  <a:spLocks/>
                </p:cNvSpPr>
                <p:nvPr/>
              </p:nvSpPr>
              <p:spPr bwMode="auto">
                <a:xfrm>
                  <a:off x="3434" y="2836"/>
                  <a:ext cx="90" cy="32"/>
                </a:xfrm>
                <a:custGeom>
                  <a:avLst/>
                  <a:gdLst/>
                  <a:ahLst/>
                  <a:cxnLst>
                    <a:cxn ang="0">
                      <a:pos x="90" y="24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76" y="32"/>
                    </a:cxn>
                    <a:cxn ang="0">
                      <a:pos x="90" y="24"/>
                    </a:cxn>
                  </a:cxnLst>
                  <a:rect l="0" t="0" r="r" b="b"/>
                  <a:pathLst>
                    <a:path w="90" h="32">
                      <a:moveTo>
                        <a:pt x="90" y="24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76" y="32"/>
                      </a:lnTo>
                      <a:lnTo>
                        <a:pt x="90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67" name="Freeform 3935"/>
                <p:cNvSpPr>
                  <a:spLocks/>
                </p:cNvSpPr>
                <p:nvPr/>
              </p:nvSpPr>
              <p:spPr bwMode="auto">
                <a:xfrm>
                  <a:off x="3418" y="2842"/>
                  <a:ext cx="92" cy="34"/>
                </a:xfrm>
                <a:custGeom>
                  <a:avLst/>
                  <a:gdLst/>
                  <a:ahLst/>
                  <a:cxnLst>
                    <a:cxn ang="0">
                      <a:pos x="92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6" y="34"/>
                    </a:cxn>
                    <a:cxn ang="0">
                      <a:pos x="92" y="26"/>
                    </a:cxn>
                  </a:cxnLst>
                  <a:rect l="0" t="0" r="r" b="b"/>
                  <a:pathLst>
                    <a:path w="92" h="34">
                      <a:moveTo>
                        <a:pt x="92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6" y="34"/>
                      </a:lnTo>
                      <a:lnTo>
                        <a:pt x="92" y="26"/>
                      </a:lnTo>
                      <a:close/>
                    </a:path>
                  </a:pathLst>
                </a:custGeom>
                <a:solidFill>
                  <a:srgbClr val="008761"/>
                </a:solidFill>
                <a:ln w="0">
                  <a:solidFill>
                    <a:srgbClr val="00876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68" name="Freeform 3936"/>
                <p:cNvSpPr>
                  <a:spLocks/>
                </p:cNvSpPr>
                <p:nvPr/>
              </p:nvSpPr>
              <p:spPr bwMode="auto">
                <a:xfrm>
                  <a:off x="3418" y="2842"/>
                  <a:ext cx="92" cy="34"/>
                </a:xfrm>
                <a:custGeom>
                  <a:avLst/>
                  <a:gdLst/>
                  <a:ahLst/>
                  <a:cxnLst>
                    <a:cxn ang="0">
                      <a:pos x="92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6" y="34"/>
                    </a:cxn>
                    <a:cxn ang="0">
                      <a:pos x="92" y="26"/>
                    </a:cxn>
                  </a:cxnLst>
                  <a:rect l="0" t="0" r="r" b="b"/>
                  <a:pathLst>
                    <a:path w="92" h="34">
                      <a:moveTo>
                        <a:pt x="92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6" y="34"/>
                      </a:lnTo>
                      <a:lnTo>
                        <a:pt x="92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69" name="Freeform 3937"/>
                <p:cNvSpPr>
                  <a:spLocks/>
                </p:cNvSpPr>
                <p:nvPr/>
              </p:nvSpPr>
              <p:spPr bwMode="auto">
                <a:xfrm>
                  <a:off x="3402" y="2850"/>
                  <a:ext cx="92" cy="34"/>
                </a:xfrm>
                <a:custGeom>
                  <a:avLst/>
                  <a:gdLst/>
                  <a:ahLst/>
                  <a:cxnLst>
                    <a:cxn ang="0">
                      <a:pos x="92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6" y="34"/>
                    </a:cxn>
                    <a:cxn ang="0">
                      <a:pos x="92" y="26"/>
                    </a:cxn>
                  </a:cxnLst>
                  <a:rect l="0" t="0" r="r" b="b"/>
                  <a:pathLst>
                    <a:path w="92" h="34">
                      <a:moveTo>
                        <a:pt x="92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6" y="34"/>
                      </a:lnTo>
                      <a:lnTo>
                        <a:pt x="92" y="26"/>
                      </a:lnTo>
                      <a:close/>
                    </a:path>
                  </a:pathLst>
                </a:custGeom>
                <a:solidFill>
                  <a:srgbClr val="00875F"/>
                </a:solidFill>
                <a:ln w="0">
                  <a:solidFill>
                    <a:srgbClr val="00875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70" name="Freeform 3938"/>
                <p:cNvSpPr>
                  <a:spLocks/>
                </p:cNvSpPr>
                <p:nvPr/>
              </p:nvSpPr>
              <p:spPr bwMode="auto">
                <a:xfrm>
                  <a:off x="3402" y="2850"/>
                  <a:ext cx="92" cy="34"/>
                </a:xfrm>
                <a:custGeom>
                  <a:avLst/>
                  <a:gdLst/>
                  <a:ahLst/>
                  <a:cxnLst>
                    <a:cxn ang="0">
                      <a:pos x="92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6" y="34"/>
                    </a:cxn>
                    <a:cxn ang="0">
                      <a:pos x="92" y="26"/>
                    </a:cxn>
                  </a:cxnLst>
                  <a:rect l="0" t="0" r="r" b="b"/>
                  <a:pathLst>
                    <a:path w="92" h="34">
                      <a:moveTo>
                        <a:pt x="92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6" y="34"/>
                      </a:lnTo>
                      <a:lnTo>
                        <a:pt x="92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71" name="Freeform 3939"/>
                <p:cNvSpPr>
                  <a:spLocks/>
                </p:cNvSpPr>
                <p:nvPr/>
              </p:nvSpPr>
              <p:spPr bwMode="auto">
                <a:xfrm>
                  <a:off x="3386" y="2858"/>
                  <a:ext cx="92" cy="34"/>
                </a:xfrm>
                <a:custGeom>
                  <a:avLst/>
                  <a:gdLst/>
                  <a:ahLst/>
                  <a:cxnLst>
                    <a:cxn ang="0">
                      <a:pos x="92" y="26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76" y="34"/>
                    </a:cxn>
                    <a:cxn ang="0">
                      <a:pos x="92" y="26"/>
                    </a:cxn>
                  </a:cxnLst>
                  <a:rect l="0" t="0" r="r" b="b"/>
                  <a:pathLst>
                    <a:path w="92" h="34">
                      <a:moveTo>
                        <a:pt x="92" y="26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76" y="34"/>
                      </a:lnTo>
                      <a:lnTo>
                        <a:pt x="92" y="26"/>
                      </a:lnTo>
                      <a:close/>
                    </a:path>
                  </a:pathLst>
                </a:custGeom>
                <a:solidFill>
                  <a:srgbClr val="00885D"/>
                </a:solidFill>
                <a:ln w="0">
                  <a:solidFill>
                    <a:srgbClr val="00885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72" name="Freeform 3940"/>
                <p:cNvSpPr>
                  <a:spLocks/>
                </p:cNvSpPr>
                <p:nvPr/>
              </p:nvSpPr>
              <p:spPr bwMode="auto">
                <a:xfrm>
                  <a:off x="3386" y="2858"/>
                  <a:ext cx="92" cy="34"/>
                </a:xfrm>
                <a:custGeom>
                  <a:avLst/>
                  <a:gdLst/>
                  <a:ahLst/>
                  <a:cxnLst>
                    <a:cxn ang="0">
                      <a:pos x="92" y="26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76" y="34"/>
                    </a:cxn>
                    <a:cxn ang="0">
                      <a:pos x="92" y="26"/>
                    </a:cxn>
                  </a:cxnLst>
                  <a:rect l="0" t="0" r="r" b="b"/>
                  <a:pathLst>
                    <a:path w="92" h="34">
                      <a:moveTo>
                        <a:pt x="92" y="26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76" y="34"/>
                      </a:lnTo>
                      <a:lnTo>
                        <a:pt x="92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73" name="Freeform 3941"/>
                <p:cNvSpPr>
                  <a:spLocks/>
                </p:cNvSpPr>
                <p:nvPr/>
              </p:nvSpPr>
              <p:spPr bwMode="auto">
                <a:xfrm>
                  <a:off x="3370" y="2864"/>
                  <a:ext cx="92" cy="34"/>
                </a:xfrm>
                <a:custGeom>
                  <a:avLst/>
                  <a:gdLst/>
                  <a:ahLst/>
                  <a:cxnLst>
                    <a:cxn ang="0">
                      <a:pos x="92" y="28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6" y="34"/>
                    </a:cxn>
                    <a:cxn ang="0">
                      <a:pos x="92" y="28"/>
                    </a:cxn>
                  </a:cxnLst>
                  <a:rect l="0" t="0" r="r" b="b"/>
                  <a:pathLst>
                    <a:path w="92" h="34">
                      <a:moveTo>
                        <a:pt x="92" y="28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6" y="34"/>
                      </a:lnTo>
                      <a:lnTo>
                        <a:pt x="92" y="28"/>
                      </a:lnTo>
                      <a:close/>
                    </a:path>
                  </a:pathLst>
                </a:custGeom>
                <a:solidFill>
                  <a:srgbClr val="008859"/>
                </a:solidFill>
                <a:ln w="0">
                  <a:solidFill>
                    <a:srgbClr val="00885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74" name="Freeform 3942"/>
                <p:cNvSpPr>
                  <a:spLocks/>
                </p:cNvSpPr>
                <p:nvPr/>
              </p:nvSpPr>
              <p:spPr bwMode="auto">
                <a:xfrm>
                  <a:off x="3370" y="2864"/>
                  <a:ext cx="92" cy="34"/>
                </a:xfrm>
                <a:custGeom>
                  <a:avLst/>
                  <a:gdLst/>
                  <a:ahLst/>
                  <a:cxnLst>
                    <a:cxn ang="0">
                      <a:pos x="92" y="28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6" y="34"/>
                    </a:cxn>
                    <a:cxn ang="0">
                      <a:pos x="92" y="28"/>
                    </a:cxn>
                  </a:cxnLst>
                  <a:rect l="0" t="0" r="r" b="b"/>
                  <a:pathLst>
                    <a:path w="92" h="34">
                      <a:moveTo>
                        <a:pt x="92" y="28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6" y="34"/>
                      </a:lnTo>
                      <a:lnTo>
                        <a:pt x="92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75" name="Freeform 3943"/>
                <p:cNvSpPr>
                  <a:spLocks/>
                </p:cNvSpPr>
                <p:nvPr/>
              </p:nvSpPr>
              <p:spPr bwMode="auto">
                <a:xfrm>
                  <a:off x="3354" y="2872"/>
                  <a:ext cx="92" cy="34"/>
                </a:xfrm>
                <a:custGeom>
                  <a:avLst/>
                  <a:gdLst/>
                  <a:ahLst/>
                  <a:cxnLst>
                    <a:cxn ang="0">
                      <a:pos x="92" y="26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76" y="34"/>
                    </a:cxn>
                    <a:cxn ang="0">
                      <a:pos x="92" y="26"/>
                    </a:cxn>
                  </a:cxnLst>
                  <a:rect l="0" t="0" r="r" b="b"/>
                  <a:pathLst>
                    <a:path w="92" h="34">
                      <a:moveTo>
                        <a:pt x="92" y="26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76" y="34"/>
                      </a:lnTo>
                      <a:lnTo>
                        <a:pt x="92" y="26"/>
                      </a:lnTo>
                      <a:close/>
                    </a:path>
                  </a:pathLst>
                </a:custGeom>
                <a:solidFill>
                  <a:srgbClr val="008954"/>
                </a:solidFill>
                <a:ln w="0">
                  <a:solidFill>
                    <a:srgbClr val="00895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76" name="Freeform 3944"/>
                <p:cNvSpPr>
                  <a:spLocks/>
                </p:cNvSpPr>
                <p:nvPr/>
              </p:nvSpPr>
              <p:spPr bwMode="auto">
                <a:xfrm>
                  <a:off x="3354" y="2872"/>
                  <a:ext cx="92" cy="34"/>
                </a:xfrm>
                <a:custGeom>
                  <a:avLst/>
                  <a:gdLst/>
                  <a:ahLst/>
                  <a:cxnLst>
                    <a:cxn ang="0">
                      <a:pos x="92" y="26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76" y="34"/>
                    </a:cxn>
                    <a:cxn ang="0">
                      <a:pos x="92" y="26"/>
                    </a:cxn>
                  </a:cxnLst>
                  <a:rect l="0" t="0" r="r" b="b"/>
                  <a:pathLst>
                    <a:path w="92" h="34">
                      <a:moveTo>
                        <a:pt x="92" y="26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76" y="34"/>
                      </a:lnTo>
                      <a:lnTo>
                        <a:pt x="92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77" name="Freeform 3945"/>
                <p:cNvSpPr>
                  <a:spLocks/>
                </p:cNvSpPr>
                <p:nvPr/>
              </p:nvSpPr>
              <p:spPr bwMode="auto">
                <a:xfrm>
                  <a:off x="3336" y="2878"/>
                  <a:ext cx="94" cy="34"/>
                </a:xfrm>
                <a:custGeom>
                  <a:avLst/>
                  <a:gdLst/>
                  <a:ahLst/>
                  <a:cxnLst>
                    <a:cxn ang="0">
                      <a:pos x="94" y="28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76" y="34"/>
                    </a:cxn>
                    <a:cxn ang="0">
                      <a:pos x="94" y="28"/>
                    </a:cxn>
                  </a:cxnLst>
                  <a:rect l="0" t="0" r="r" b="b"/>
                  <a:pathLst>
                    <a:path w="94" h="34">
                      <a:moveTo>
                        <a:pt x="94" y="28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76" y="34"/>
                      </a:lnTo>
                      <a:lnTo>
                        <a:pt x="94" y="28"/>
                      </a:lnTo>
                      <a:close/>
                    </a:path>
                  </a:pathLst>
                </a:custGeom>
                <a:solidFill>
                  <a:srgbClr val="00894F"/>
                </a:solidFill>
                <a:ln w="0">
                  <a:solidFill>
                    <a:srgbClr val="00894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78" name="Freeform 3946"/>
                <p:cNvSpPr>
                  <a:spLocks/>
                </p:cNvSpPr>
                <p:nvPr/>
              </p:nvSpPr>
              <p:spPr bwMode="auto">
                <a:xfrm>
                  <a:off x="3336" y="2878"/>
                  <a:ext cx="94" cy="34"/>
                </a:xfrm>
                <a:custGeom>
                  <a:avLst/>
                  <a:gdLst/>
                  <a:ahLst/>
                  <a:cxnLst>
                    <a:cxn ang="0">
                      <a:pos x="94" y="28"/>
                    </a:cxn>
                    <a:cxn ang="0">
                      <a:pos x="18" y="0"/>
                    </a:cxn>
                    <a:cxn ang="0">
                      <a:pos x="0" y="8"/>
                    </a:cxn>
                    <a:cxn ang="0">
                      <a:pos x="76" y="34"/>
                    </a:cxn>
                    <a:cxn ang="0">
                      <a:pos x="94" y="28"/>
                    </a:cxn>
                  </a:cxnLst>
                  <a:rect l="0" t="0" r="r" b="b"/>
                  <a:pathLst>
                    <a:path w="94" h="34">
                      <a:moveTo>
                        <a:pt x="94" y="28"/>
                      </a:moveTo>
                      <a:lnTo>
                        <a:pt x="18" y="0"/>
                      </a:lnTo>
                      <a:lnTo>
                        <a:pt x="0" y="8"/>
                      </a:lnTo>
                      <a:lnTo>
                        <a:pt x="76" y="34"/>
                      </a:lnTo>
                      <a:lnTo>
                        <a:pt x="94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79" name="Freeform 3947"/>
                <p:cNvSpPr>
                  <a:spLocks/>
                </p:cNvSpPr>
                <p:nvPr/>
              </p:nvSpPr>
              <p:spPr bwMode="auto">
                <a:xfrm>
                  <a:off x="3320" y="2886"/>
                  <a:ext cx="92" cy="32"/>
                </a:xfrm>
                <a:custGeom>
                  <a:avLst/>
                  <a:gdLst/>
                  <a:ahLst/>
                  <a:cxnLst>
                    <a:cxn ang="0">
                      <a:pos x="92" y="26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76" y="32"/>
                    </a:cxn>
                    <a:cxn ang="0">
                      <a:pos x="92" y="26"/>
                    </a:cxn>
                  </a:cxnLst>
                  <a:rect l="0" t="0" r="r" b="b"/>
                  <a:pathLst>
                    <a:path w="92" h="32">
                      <a:moveTo>
                        <a:pt x="92" y="26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76" y="32"/>
                      </a:lnTo>
                      <a:lnTo>
                        <a:pt x="92" y="26"/>
                      </a:lnTo>
                      <a:close/>
                    </a:path>
                  </a:pathLst>
                </a:custGeom>
                <a:solidFill>
                  <a:srgbClr val="008A48"/>
                </a:solidFill>
                <a:ln w="0">
                  <a:solidFill>
                    <a:srgbClr val="008A4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80" name="Freeform 3948"/>
                <p:cNvSpPr>
                  <a:spLocks/>
                </p:cNvSpPr>
                <p:nvPr/>
              </p:nvSpPr>
              <p:spPr bwMode="auto">
                <a:xfrm>
                  <a:off x="3320" y="2886"/>
                  <a:ext cx="92" cy="32"/>
                </a:xfrm>
                <a:custGeom>
                  <a:avLst/>
                  <a:gdLst/>
                  <a:ahLst/>
                  <a:cxnLst>
                    <a:cxn ang="0">
                      <a:pos x="92" y="26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76" y="32"/>
                    </a:cxn>
                    <a:cxn ang="0">
                      <a:pos x="92" y="26"/>
                    </a:cxn>
                  </a:cxnLst>
                  <a:rect l="0" t="0" r="r" b="b"/>
                  <a:pathLst>
                    <a:path w="92" h="32">
                      <a:moveTo>
                        <a:pt x="92" y="26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76" y="32"/>
                      </a:lnTo>
                      <a:lnTo>
                        <a:pt x="92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81" name="Freeform 3949"/>
                <p:cNvSpPr>
                  <a:spLocks/>
                </p:cNvSpPr>
                <p:nvPr/>
              </p:nvSpPr>
              <p:spPr bwMode="auto">
                <a:xfrm>
                  <a:off x="3302" y="2892"/>
                  <a:ext cx="94" cy="30"/>
                </a:xfrm>
                <a:custGeom>
                  <a:avLst/>
                  <a:gdLst/>
                  <a:ahLst/>
                  <a:cxnLst>
                    <a:cxn ang="0">
                      <a:pos x="94" y="26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78" y="30"/>
                    </a:cxn>
                    <a:cxn ang="0">
                      <a:pos x="94" y="26"/>
                    </a:cxn>
                  </a:cxnLst>
                  <a:rect l="0" t="0" r="r" b="b"/>
                  <a:pathLst>
                    <a:path w="94" h="30">
                      <a:moveTo>
                        <a:pt x="94" y="26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78" y="30"/>
                      </a:lnTo>
                      <a:lnTo>
                        <a:pt x="94" y="26"/>
                      </a:lnTo>
                      <a:close/>
                    </a:path>
                  </a:pathLst>
                </a:custGeom>
                <a:solidFill>
                  <a:srgbClr val="008A41"/>
                </a:solidFill>
                <a:ln w="0">
                  <a:solidFill>
                    <a:srgbClr val="008A4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82" name="Freeform 3950"/>
                <p:cNvSpPr>
                  <a:spLocks/>
                </p:cNvSpPr>
                <p:nvPr/>
              </p:nvSpPr>
              <p:spPr bwMode="auto">
                <a:xfrm>
                  <a:off x="3302" y="2892"/>
                  <a:ext cx="94" cy="30"/>
                </a:xfrm>
                <a:custGeom>
                  <a:avLst/>
                  <a:gdLst/>
                  <a:ahLst/>
                  <a:cxnLst>
                    <a:cxn ang="0">
                      <a:pos x="94" y="26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78" y="30"/>
                    </a:cxn>
                    <a:cxn ang="0">
                      <a:pos x="94" y="26"/>
                    </a:cxn>
                  </a:cxnLst>
                  <a:rect l="0" t="0" r="r" b="b"/>
                  <a:pathLst>
                    <a:path w="94" h="30">
                      <a:moveTo>
                        <a:pt x="94" y="26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78" y="30"/>
                      </a:lnTo>
                      <a:lnTo>
                        <a:pt x="94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83" name="Freeform 3951"/>
                <p:cNvSpPr>
                  <a:spLocks/>
                </p:cNvSpPr>
                <p:nvPr/>
              </p:nvSpPr>
              <p:spPr bwMode="auto">
                <a:xfrm>
                  <a:off x="3286" y="2896"/>
                  <a:ext cx="94" cy="32"/>
                </a:xfrm>
                <a:custGeom>
                  <a:avLst/>
                  <a:gdLst/>
                  <a:ahLst/>
                  <a:cxnLst>
                    <a:cxn ang="0">
                      <a:pos x="94" y="26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76" y="32"/>
                    </a:cxn>
                    <a:cxn ang="0">
                      <a:pos x="94" y="26"/>
                    </a:cxn>
                  </a:cxnLst>
                  <a:rect l="0" t="0" r="r" b="b"/>
                  <a:pathLst>
                    <a:path w="94" h="32">
                      <a:moveTo>
                        <a:pt x="94" y="26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76" y="32"/>
                      </a:lnTo>
                      <a:lnTo>
                        <a:pt x="94" y="26"/>
                      </a:lnTo>
                      <a:close/>
                    </a:path>
                  </a:pathLst>
                </a:custGeom>
                <a:solidFill>
                  <a:srgbClr val="008A39"/>
                </a:solidFill>
                <a:ln w="0">
                  <a:solidFill>
                    <a:srgbClr val="008A3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84" name="Freeform 3952"/>
                <p:cNvSpPr>
                  <a:spLocks/>
                </p:cNvSpPr>
                <p:nvPr/>
              </p:nvSpPr>
              <p:spPr bwMode="auto">
                <a:xfrm>
                  <a:off x="3286" y="2896"/>
                  <a:ext cx="94" cy="32"/>
                </a:xfrm>
                <a:custGeom>
                  <a:avLst/>
                  <a:gdLst/>
                  <a:ahLst/>
                  <a:cxnLst>
                    <a:cxn ang="0">
                      <a:pos x="94" y="26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76" y="32"/>
                    </a:cxn>
                    <a:cxn ang="0">
                      <a:pos x="94" y="26"/>
                    </a:cxn>
                  </a:cxnLst>
                  <a:rect l="0" t="0" r="r" b="b"/>
                  <a:pathLst>
                    <a:path w="94" h="32">
                      <a:moveTo>
                        <a:pt x="94" y="26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76" y="32"/>
                      </a:lnTo>
                      <a:lnTo>
                        <a:pt x="94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85" name="Freeform 3953"/>
                <p:cNvSpPr>
                  <a:spLocks/>
                </p:cNvSpPr>
                <p:nvPr/>
              </p:nvSpPr>
              <p:spPr bwMode="auto">
                <a:xfrm>
                  <a:off x="3268" y="2902"/>
                  <a:ext cx="94" cy="30"/>
                </a:xfrm>
                <a:custGeom>
                  <a:avLst/>
                  <a:gdLst/>
                  <a:ahLst/>
                  <a:cxnLst>
                    <a:cxn ang="0">
                      <a:pos x="94" y="26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78" y="30"/>
                    </a:cxn>
                    <a:cxn ang="0">
                      <a:pos x="94" y="26"/>
                    </a:cxn>
                  </a:cxnLst>
                  <a:rect l="0" t="0" r="r" b="b"/>
                  <a:pathLst>
                    <a:path w="94" h="30">
                      <a:moveTo>
                        <a:pt x="94" y="26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78" y="30"/>
                      </a:lnTo>
                      <a:lnTo>
                        <a:pt x="94" y="26"/>
                      </a:lnTo>
                      <a:close/>
                    </a:path>
                  </a:pathLst>
                </a:custGeom>
                <a:solidFill>
                  <a:srgbClr val="008930"/>
                </a:solidFill>
                <a:ln w="0">
                  <a:solidFill>
                    <a:srgbClr val="00893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86" name="Freeform 3954"/>
                <p:cNvSpPr>
                  <a:spLocks/>
                </p:cNvSpPr>
                <p:nvPr/>
              </p:nvSpPr>
              <p:spPr bwMode="auto">
                <a:xfrm>
                  <a:off x="3268" y="2902"/>
                  <a:ext cx="94" cy="30"/>
                </a:xfrm>
                <a:custGeom>
                  <a:avLst/>
                  <a:gdLst/>
                  <a:ahLst/>
                  <a:cxnLst>
                    <a:cxn ang="0">
                      <a:pos x="94" y="26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78" y="30"/>
                    </a:cxn>
                    <a:cxn ang="0">
                      <a:pos x="94" y="26"/>
                    </a:cxn>
                  </a:cxnLst>
                  <a:rect l="0" t="0" r="r" b="b"/>
                  <a:pathLst>
                    <a:path w="94" h="30">
                      <a:moveTo>
                        <a:pt x="94" y="26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78" y="30"/>
                      </a:lnTo>
                      <a:lnTo>
                        <a:pt x="94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87" name="Freeform 3955"/>
                <p:cNvSpPr>
                  <a:spLocks/>
                </p:cNvSpPr>
                <p:nvPr/>
              </p:nvSpPr>
              <p:spPr bwMode="auto">
                <a:xfrm>
                  <a:off x="3252" y="2908"/>
                  <a:ext cx="94" cy="28"/>
                </a:xfrm>
                <a:custGeom>
                  <a:avLst/>
                  <a:gdLst/>
                  <a:ahLst/>
                  <a:cxnLst>
                    <a:cxn ang="0">
                      <a:pos x="94" y="24"/>
                    </a:cxn>
                    <a:cxn ang="0">
                      <a:pos x="16" y="0"/>
                    </a:cxn>
                    <a:cxn ang="0">
                      <a:pos x="0" y="4"/>
                    </a:cxn>
                    <a:cxn ang="0">
                      <a:pos x="76" y="28"/>
                    </a:cxn>
                    <a:cxn ang="0">
                      <a:pos x="94" y="24"/>
                    </a:cxn>
                  </a:cxnLst>
                  <a:rect l="0" t="0" r="r" b="b"/>
                  <a:pathLst>
                    <a:path w="94" h="28">
                      <a:moveTo>
                        <a:pt x="94" y="24"/>
                      </a:moveTo>
                      <a:lnTo>
                        <a:pt x="16" y="0"/>
                      </a:lnTo>
                      <a:lnTo>
                        <a:pt x="0" y="4"/>
                      </a:lnTo>
                      <a:lnTo>
                        <a:pt x="76" y="28"/>
                      </a:lnTo>
                      <a:lnTo>
                        <a:pt x="94" y="24"/>
                      </a:lnTo>
                      <a:close/>
                    </a:path>
                  </a:pathLst>
                </a:custGeom>
                <a:solidFill>
                  <a:srgbClr val="008728"/>
                </a:solidFill>
                <a:ln w="0">
                  <a:solidFill>
                    <a:srgbClr val="00872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88" name="Freeform 3956"/>
                <p:cNvSpPr>
                  <a:spLocks/>
                </p:cNvSpPr>
                <p:nvPr/>
              </p:nvSpPr>
              <p:spPr bwMode="auto">
                <a:xfrm>
                  <a:off x="3252" y="2908"/>
                  <a:ext cx="94" cy="28"/>
                </a:xfrm>
                <a:custGeom>
                  <a:avLst/>
                  <a:gdLst/>
                  <a:ahLst/>
                  <a:cxnLst>
                    <a:cxn ang="0">
                      <a:pos x="94" y="24"/>
                    </a:cxn>
                    <a:cxn ang="0">
                      <a:pos x="16" y="0"/>
                    </a:cxn>
                    <a:cxn ang="0">
                      <a:pos x="0" y="4"/>
                    </a:cxn>
                    <a:cxn ang="0">
                      <a:pos x="76" y="28"/>
                    </a:cxn>
                    <a:cxn ang="0">
                      <a:pos x="94" y="24"/>
                    </a:cxn>
                  </a:cxnLst>
                  <a:rect l="0" t="0" r="r" b="b"/>
                  <a:pathLst>
                    <a:path w="94" h="28">
                      <a:moveTo>
                        <a:pt x="94" y="24"/>
                      </a:moveTo>
                      <a:lnTo>
                        <a:pt x="16" y="0"/>
                      </a:lnTo>
                      <a:lnTo>
                        <a:pt x="0" y="4"/>
                      </a:lnTo>
                      <a:lnTo>
                        <a:pt x="76" y="28"/>
                      </a:lnTo>
                      <a:lnTo>
                        <a:pt x="94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89" name="Freeform 3957"/>
                <p:cNvSpPr>
                  <a:spLocks/>
                </p:cNvSpPr>
                <p:nvPr/>
              </p:nvSpPr>
              <p:spPr bwMode="auto">
                <a:xfrm>
                  <a:off x="3234" y="2912"/>
                  <a:ext cx="94" cy="26"/>
                </a:xfrm>
                <a:custGeom>
                  <a:avLst/>
                  <a:gdLst/>
                  <a:ahLst/>
                  <a:cxnLst>
                    <a:cxn ang="0">
                      <a:pos x="94" y="24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76" y="26"/>
                    </a:cxn>
                    <a:cxn ang="0">
                      <a:pos x="94" y="24"/>
                    </a:cxn>
                  </a:cxnLst>
                  <a:rect l="0" t="0" r="r" b="b"/>
                  <a:pathLst>
                    <a:path w="94" h="26">
                      <a:moveTo>
                        <a:pt x="94" y="24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76" y="26"/>
                      </a:lnTo>
                      <a:lnTo>
                        <a:pt x="94" y="24"/>
                      </a:lnTo>
                      <a:close/>
                    </a:path>
                  </a:pathLst>
                </a:custGeom>
                <a:solidFill>
                  <a:srgbClr val="00851F"/>
                </a:solidFill>
                <a:ln w="0">
                  <a:solidFill>
                    <a:srgbClr val="00851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90" name="Freeform 3958"/>
                <p:cNvSpPr>
                  <a:spLocks/>
                </p:cNvSpPr>
                <p:nvPr/>
              </p:nvSpPr>
              <p:spPr bwMode="auto">
                <a:xfrm>
                  <a:off x="3234" y="2912"/>
                  <a:ext cx="94" cy="26"/>
                </a:xfrm>
                <a:custGeom>
                  <a:avLst/>
                  <a:gdLst/>
                  <a:ahLst/>
                  <a:cxnLst>
                    <a:cxn ang="0">
                      <a:pos x="94" y="24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76" y="26"/>
                    </a:cxn>
                    <a:cxn ang="0">
                      <a:pos x="94" y="24"/>
                    </a:cxn>
                  </a:cxnLst>
                  <a:rect l="0" t="0" r="r" b="b"/>
                  <a:pathLst>
                    <a:path w="94" h="26">
                      <a:moveTo>
                        <a:pt x="94" y="24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76" y="26"/>
                      </a:lnTo>
                      <a:lnTo>
                        <a:pt x="94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91" name="Freeform 3959"/>
                <p:cNvSpPr>
                  <a:spLocks/>
                </p:cNvSpPr>
                <p:nvPr/>
              </p:nvSpPr>
              <p:spPr bwMode="auto">
                <a:xfrm>
                  <a:off x="3216" y="2916"/>
                  <a:ext cx="94" cy="26"/>
                </a:xfrm>
                <a:custGeom>
                  <a:avLst/>
                  <a:gdLst/>
                  <a:ahLst/>
                  <a:cxnLst>
                    <a:cxn ang="0">
                      <a:pos x="94" y="22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76" y="26"/>
                    </a:cxn>
                    <a:cxn ang="0">
                      <a:pos x="94" y="22"/>
                    </a:cxn>
                  </a:cxnLst>
                  <a:rect l="0" t="0" r="r" b="b"/>
                  <a:pathLst>
                    <a:path w="94" h="26">
                      <a:moveTo>
                        <a:pt x="94" y="22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76" y="26"/>
                      </a:lnTo>
                      <a:lnTo>
                        <a:pt x="94" y="22"/>
                      </a:lnTo>
                      <a:close/>
                    </a:path>
                  </a:pathLst>
                </a:custGeom>
                <a:solidFill>
                  <a:srgbClr val="008317"/>
                </a:solidFill>
                <a:ln w="0">
                  <a:solidFill>
                    <a:srgbClr val="00831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92" name="Freeform 3960"/>
                <p:cNvSpPr>
                  <a:spLocks/>
                </p:cNvSpPr>
                <p:nvPr/>
              </p:nvSpPr>
              <p:spPr bwMode="auto">
                <a:xfrm>
                  <a:off x="3216" y="2916"/>
                  <a:ext cx="94" cy="26"/>
                </a:xfrm>
                <a:custGeom>
                  <a:avLst/>
                  <a:gdLst/>
                  <a:ahLst/>
                  <a:cxnLst>
                    <a:cxn ang="0">
                      <a:pos x="94" y="22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76" y="26"/>
                    </a:cxn>
                    <a:cxn ang="0">
                      <a:pos x="94" y="22"/>
                    </a:cxn>
                  </a:cxnLst>
                  <a:rect l="0" t="0" r="r" b="b"/>
                  <a:pathLst>
                    <a:path w="94" h="26">
                      <a:moveTo>
                        <a:pt x="94" y="22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76" y="26"/>
                      </a:lnTo>
                      <a:lnTo>
                        <a:pt x="9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93" name="Freeform 3961"/>
                <p:cNvSpPr>
                  <a:spLocks/>
                </p:cNvSpPr>
                <p:nvPr/>
              </p:nvSpPr>
              <p:spPr bwMode="auto">
                <a:xfrm>
                  <a:off x="3198" y="2920"/>
                  <a:ext cx="94" cy="24"/>
                </a:xfrm>
                <a:custGeom>
                  <a:avLst/>
                  <a:gdLst/>
                  <a:ahLst/>
                  <a:cxnLst>
                    <a:cxn ang="0">
                      <a:pos x="94" y="22"/>
                    </a:cxn>
                    <a:cxn ang="0">
                      <a:pos x="18" y="0"/>
                    </a:cxn>
                    <a:cxn ang="0">
                      <a:pos x="0" y="2"/>
                    </a:cxn>
                    <a:cxn ang="0">
                      <a:pos x="78" y="24"/>
                    </a:cxn>
                    <a:cxn ang="0">
                      <a:pos x="94" y="22"/>
                    </a:cxn>
                  </a:cxnLst>
                  <a:rect l="0" t="0" r="r" b="b"/>
                  <a:pathLst>
                    <a:path w="94" h="24">
                      <a:moveTo>
                        <a:pt x="94" y="22"/>
                      </a:moveTo>
                      <a:lnTo>
                        <a:pt x="18" y="0"/>
                      </a:lnTo>
                      <a:lnTo>
                        <a:pt x="0" y="2"/>
                      </a:lnTo>
                      <a:lnTo>
                        <a:pt x="78" y="24"/>
                      </a:lnTo>
                      <a:lnTo>
                        <a:pt x="94" y="22"/>
                      </a:lnTo>
                      <a:close/>
                    </a:path>
                  </a:pathLst>
                </a:custGeom>
                <a:solidFill>
                  <a:srgbClr val="00800F"/>
                </a:solidFill>
                <a:ln w="0">
                  <a:solidFill>
                    <a:srgbClr val="00800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94" name="Freeform 3962"/>
                <p:cNvSpPr>
                  <a:spLocks/>
                </p:cNvSpPr>
                <p:nvPr/>
              </p:nvSpPr>
              <p:spPr bwMode="auto">
                <a:xfrm>
                  <a:off x="3198" y="2920"/>
                  <a:ext cx="94" cy="24"/>
                </a:xfrm>
                <a:custGeom>
                  <a:avLst/>
                  <a:gdLst/>
                  <a:ahLst/>
                  <a:cxnLst>
                    <a:cxn ang="0">
                      <a:pos x="94" y="22"/>
                    </a:cxn>
                    <a:cxn ang="0">
                      <a:pos x="18" y="0"/>
                    </a:cxn>
                    <a:cxn ang="0">
                      <a:pos x="0" y="2"/>
                    </a:cxn>
                    <a:cxn ang="0">
                      <a:pos x="78" y="24"/>
                    </a:cxn>
                    <a:cxn ang="0">
                      <a:pos x="94" y="22"/>
                    </a:cxn>
                  </a:cxnLst>
                  <a:rect l="0" t="0" r="r" b="b"/>
                  <a:pathLst>
                    <a:path w="94" h="24">
                      <a:moveTo>
                        <a:pt x="94" y="22"/>
                      </a:moveTo>
                      <a:lnTo>
                        <a:pt x="18" y="0"/>
                      </a:lnTo>
                      <a:lnTo>
                        <a:pt x="0" y="2"/>
                      </a:lnTo>
                      <a:lnTo>
                        <a:pt x="78" y="24"/>
                      </a:lnTo>
                      <a:lnTo>
                        <a:pt x="9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95" name="Freeform 3963"/>
                <p:cNvSpPr>
                  <a:spLocks/>
                </p:cNvSpPr>
                <p:nvPr/>
              </p:nvSpPr>
              <p:spPr bwMode="auto">
                <a:xfrm>
                  <a:off x="3180" y="2922"/>
                  <a:ext cx="96" cy="24"/>
                </a:xfrm>
                <a:custGeom>
                  <a:avLst/>
                  <a:gdLst/>
                  <a:ahLst/>
                  <a:cxnLst>
                    <a:cxn ang="0">
                      <a:pos x="96" y="22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76" y="24"/>
                    </a:cxn>
                    <a:cxn ang="0">
                      <a:pos x="96" y="22"/>
                    </a:cxn>
                  </a:cxnLst>
                  <a:rect l="0" t="0" r="r" b="b"/>
                  <a:pathLst>
                    <a:path w="96" h="24">
                      <a:moveTo>
                        <a:pt x="96" y="22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76" y="24"/>
                      </a:lnTo>
                      <a:lnTo>
                        <a:pt x="96" y="22"/>
                      </a:lnTo>
                      <a:close/>
                    </a:path>
                  </a:pathLst>
                </a:custGeom>
                <a:solidFill>
                  <a:srgbClr val="007C09"/>
                </a:solidFill>
                <a:ln w="0">
                  <a:solidFill>
                    <a:srgbClr val="007C0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96" name="Freeform 3964"/>
                <p:cNvSpPr>
                  <a:spLocks/>
                </p:cNvSpPr>
                <p:nvPr/>
              </p:nvSpPr>
              <p:spPr bwMode="auto">
                <a:xfrm>
                  <a:off x="3180" y="2922"/>
                  <a:ext cx="96" cy="24"/>
                </a:xfrm>
                <a:custGeom>
                  <a:avLst/>
                  <a:gdLst/>
                  <a:ahLst/>
                  <a:cxnLst>
                    <a:cxn ang="0">
                      <a:pos x="96" y="22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76" y="24"/>
                    </a:cxn>
                    <a:cxn ang="0">
                      <a:pos x="96" y="22"/>
                    </a:cxn>
                  </a:cxnLst>
                  <a:rect l="0" t="0" r="r" b="b"/>
                  <a:pathLst>
                    <a:path w="96" h="24">
                      <a:moveTo>
                        <a:pt x="96" y="22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76" y="24"/>
                      </a:lnTo>
                      <a:lnTo>
                        <a:pt x="96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97" name="Freeform 3965"/>
                <p:cNvSpPr>
                  <a:spLocks/>
                </p:cNvSpPr>
                <p:nvPr/>
              </p:nvSpPr>
              <p:spPr bwMode="auto">
                <a:xfrm>
                  <a:off x="3160" y="2926"/>
                  <a:ext cx="96" cy="22"/>
                </a:xfrm>
                <a:custGeom>
                  <a:avLst/>
                  <a:gdLst/>
                  <a:ahLst/>
                  <a:cxnLst>
                    <a:cxn ang="0">
                      <a:pos x="96" y="20"/>
                    </a:cxn>
                    <a:cxn ang="0">
                      <a:pos x="20" y="0"/>
                    </a:cxn>
                    <a:cxn ang="0">
                      <a:pos x="0" y="2"/>
                    </a:cxn>
                    <a:cxn ang="0">
                      <a:pos x="78" y="22"/>
                    </a:cxn>
                    <a:cxn ang="0">
                      <a:pos x="96" y="20"/>
                    </a:cxn>
                  </a:cxnLst>
                  <a:rect l="0" t="0" r="r" b="b"/>
                  <a:pathLst>
                    <a:path w="96" h="22">
                      <a:moveTo>
                        <a:pt x="96" y="20"/>
                      </a:moveTo>
                      <a:lnTo>
                        <a:pt x="20" y="0"/>
                      </a:lnTo>
                      <a:lnTo>
                        <a:pt x="0" y="2"/>
                      </a:lnTo>
                      <a:lnTo>
                        <a:pt x="78" y="22"/>
                      </a:lnTo>
                      <a:lnTo>
                        <a:pt x="96" y="20"/>
                      </a:lnTo>
                      <a:close/>
                    </a:path>
                  </a:pathLst>
                </a:custGeom>
                <a:solidFill>
                  <a:srgbClr val="007804"/>
                </a:solidFill>
                <a:ln w="0">
                  <a:solidFill>
                    <a:srgbClr val="00780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98" name="Freeform 3966"/>
                <p:cNvSpPr>
                  <a:spLocks/>
                </p:cNvSpPr>
                <p:nvPr/>
              </p:nvSpPr>
              <p:spPr bwMode="auto">
                <a:xfrm>
                  <a:off x="3160" y="2926"/>
                  <a:ext cx="96" cy="22"/>
                </a:xfrm>
                <a:custGeom>
                  <a:avLst/>
                  <a:gdLst/>
                  <a:ahLst/>
                  <a:cxnLst>
                    <a:cxn ang="0">
                      <a:pos x="96" y="20"/>
                    </a:cxn>
                    <a:cxn ang="0">
                      <a:pos x="20" y="0"/>
                    </a:cxn>
                    <a:cxn ang="0">
                      <a:pos x="0" y="2"/>
                    </a:cxn>
                    <a:cxn ang="0">
                      <a:pos x="78" y="22"/>
                    </a:cxn>
                    <a:cxn ang="0">
                      <a:pos x="96" y="20"/>
                    </a:cxn>
                  </a:cxnLst>
                  <a:rect l="0" t="0" r="r" b="b"/>
                  <a:pathLst>
                    <a:path w="96" h="22">
                      <a:moveTo>
                        <a:pt x="96" y="20"/>
                      </a:moveTo>
                      <a:lnTo>
                        <a:pt x="20" y="0"/>
                      </a:lnTo>
                      <a:lnTo>
                        <a:pt x="0" y="2"/>
                      </a:lnTo>
                      <a:lnTo>
                        <a:pt x="78" y="22"/>
                      </a:lnTo>
                      <a:lnTo>
                        <a:pt x="9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399" name="Freeform 3967"/>
                <p:cNvSpPr>
                  <a:spLocks/>
                </p:cNvSpPr>
                <p:nvPr/>
              </p:nvSpPr>
              <p:spPr bwMode="auto">
                <a:xfrm>
                  <a:off x="3142" y="2928"/>
                  <a:ext cx="96" cy="20"/>
                </a:xfrm>
                <a:custGeom>
                  <a:avLst/>
                  <a:gdLst/>
                  <a:ahLst/>
                  <a:cxnLst>
                    <a:cxn ang="0">
                      <a:pos x="96" y="20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78" y="20"/>
                    </a:cxn>
                    <a:cxn ang="0">
                      <a:pos x="96" y="20"/>
                    </a:cxn>
                  </a:cxnLst>
                  <a:rect l="0" t="0" r="r" b="b"/>
                  <a:pathLst>
                    <a:path w="96" h="20">
                      <a:moveTo>
                        <a:pt x="96" y="20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78" y="20"/>
                      </a:lnTo>
                      <a:lnTo>
                        <a:pt x="96" y="20"/>
                      </a:lnTo>
                      <a:close/>
                    </a:path>
                  </a:pathLst>
                </a:custGeom>
                <a:solidFill>
                  <a:srgbClr val="007301"/>
                </a:solidFill>
                <a:ln w="0">
                  <a:solidFill>
                    <a:srgbClr val="00730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00" name="Freeform 3968"/>
                <p:cNvSpPr>
                  <a:spLocks/>
                </p:cNvSpPr>
                <p:nvPr/>
              </p:nvSpPr>
              <p:spPr bwMode="auto">
                <a:xfrm>
                  <a:off x="3142" y="2928"/>
                  <a:ext cx="96" cy="20"/>
                </a:xfrm>
                <a:custGeom>
                  <a:avLst/>
                  <a:gdLst/>
                  <a:ahLst/>
                  <a:cxnLst>
                    <a:cxn ang="0">
                      <a:pos x="96" y="20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78" y="20"/>
                    </a:cxn>
                    <a:cxn ang="0">
                      <a:pos x="96" y="20"/>
                    </a:cxn>
                  </a:cxnLst>
                  <a:rect l="0" t="0" r="r" b="b"/>
                  <a:pathLst>
                    <a:path w="96" h="20">
                      <a:moveTo>
                        <a:pt x="96" y="20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78" y="20"/>
                      </a:lnTo>
                      <a:lnTo>
                        <a:pt x="9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01" name="Freeform 3969"/>
                <p:cNvSpPr>
                  <a:spLocks/>
                </p:cNvSpPr>
                <p:nvPr/>
              </p:nvSpPr>
              <p:spPr bwMode="auto">
                <a:xfrm>
                  <a:off x="3122" y="2932"/>
                  <a:ext cx="98" cy="18"/>
                </a:xfrm>
                <a:custGeom>
                  <a:avLst/>
                  <a:gdLst/>
                  <a:ahLst/>
                  <a:cxnLst>
                    <a:cxn ang="0">
                      <a:pos x="98" y="16"/>
                    </a:cxn>
                    <a:cxn ang="0">
                      <a:pos x="20" y="0"/>
                    </a:cxn>
                    <a:cxn ang="0">
                      <a:pos x="0" y="2"/>
                    </a:cxn>
                    <a:cxn ang="0">
                      <a:pos x="80" y="18"/>
                    </a:cxn>
                    <a:cxn ang="0">
                      <a:pos x="98" y="16"/>
                    </a:cxn>
                  </a:cxnLst>
                  <a:rect l="0" t="0" r="r" b="b"/>
                  <a:pathLst>
                    <a:path w="98" h="18">
                      <a:moveTo>
                        <a:pt x="98" y="16"/>
                      </a:moveTo>
                      <a:lnTo>
                        <a:pt x="20" y="0"/>
                      </a:lnTo>
                      <a:lnTo>
                        <a:pt x="0" y="2"/>
                      </a:lnTo>
                      <a:lnTo>
                        <a:pt x="80" y="18"/>
                      </a:lnTo>
                      <a:lnTo>
                        <a:pt x="98" y="16"/>
                      </a:lnTo>
                      <a:close/>
                    </a:path>
                  </a:pathLst>
                </a:custGeom>
                <a:solidFill>
                  <a:srgbClr val="006E00"/>
                </a:solidFill>
                <a:ln w="0">
                  <a:solidFill>
                    <a:srgbClr val="006E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02" name="Freeform 3970"/>
                <p:cNvSpPr>
                  <a:spLocks/>
                </p:cNvSpPr>
                <p:nvPr/>
              </p:nvSpPr>
              <p:spPr bwMode="auto">
                <a:xfrm>
                  <a:off x="3122" y="2932"/>
                  <a:ext cx="98" cy="18"/>
                </a:xfrm>
                <a:custGeom>
                  <a:avLst/>
                  <a:gdLst/>
                  <a:ahLst/>
                  <a:cxnLst>
                    <a:cxn ang="0">
                      <a:pos x="98" y="16"/>
                    </a:cxn>
                    <a:cxn ang="0">
                      <a:pos x="20" y="0"/>
                    </a:cxn>
                    <a:cxn ang="0">
                      <a:pos x="0" y="2"/>
                    </a:cxn>
                    <a:cxn ang="0">
                      <a:pos x="80" y="18"/>
                    </a:cxn>
                    <a:cxn ang="0">
                      <a:pos x="98" y="16"/>
                    </a:cxn>
                  </a:cxnLst>
                  <a:rect l="0" t="0" r="r" b="b"/>
                  <a:pathLst>
                    <a:path w="98" h="18">
                      <a:moveTo>
                        <a:pt x="98" y="16"/>
                      </a:moveTo>
                      <a:lnTo>
                        <a:pt x="20" y="0"/>
                      </a:lnTo>
                      <a:lnTo>
                        <a:pt x="0" y="2"/>
                      </a:lnTo>
                      <a:lnTo>
                        <a:pt x="80" y="18"/>
                      </a:lnTo>
                      <a:lnTo>
                        <a:pt x="98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03" name="Freeform 3971"/>
                <p:cNvSpPr>
                  <a:spLocks/>
                </p:cNvSpPr>
                <p:nvPr/>
              </p:nvSpPr>
              <p:spPr bwMode="auto">
                <a:xfrm>
                  <a:off x="3104" y="2934"/>
                  <a:ext cx="98" cy="18"/>
                </a:xfrm>
                <a:custGeom>
                  <a:avLst/>
                  <a:gdLst/>
                  <a:ahLst/>
                  <a:cxnLst>
                    <a:cxn ang="0">
                      <a:pos x="98" y="16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78" y="18"/>
                    </a:cxn>
                    <a:cxn ang="0">
                      <a:pos x="98" y="16"/>
                    </a:cxn>
                  </a:cxnLst>
                  <a:rect l="0" t="0" r="r" b="b"/>
                  <a:pathLst>
                    <a:path w="98" h="18">
                      <a:moveTo>
                        <a:pt x="98" y="16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78" y="18"/>
                      </a:lnTo>
                      <a:lnTo>
                        <a:pt x="98" y="16"/>
                      </a:lnTo>
                      <a:close/>
                    </a:path>
                  </a:pathLst>
                </a:custGeom>
                <a:solidFill>
                  <a:srgbClr val="006A02"/>
                </a:solidFill>
                <a:ln w="0">
                  <a:solidFill>
                    <a:srgbClr val="006A0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04" name="Freeform 3972"/>
                <p:cNvSpPr>
                  <a:spLocks/>
                </p:cNvSpPr>
                <p:nvPr/>
              </p:nvSpPr>
              <p:spPr bwMode="auto">
                <a:xfrm>
                  <a:off x="3104" y="2934"/>
                  <a:ext cx="98" cy="18"/>
                </a:xfrm>
                <a:custGeom>
                  <a:avLst/>
                  <a:gdLst/>
                  <a:ahLst/>
                  <a:cxnLst>
                    <a:cxn ang="0">
                      <a:pos x="98" y="16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78" y="18"/>
                    </a:cxn>
                    <a:cxn ang="0">
                      <a:pos x="98" y="16"/>
                    </a:cxn>
                  </a:cxnLst>
                  <a:rect l="0" t="0" r="r" b="b"/>
                  <a:pathLst>
                    <a:path w="98" h="18">
                      <a:moveTo>
                        <a:pt x="98" y="16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78" y="18"/>
                      </a:lnTo>
                      <a:lnTo>
                        <a:pt x="98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05" name="Freeform 3973"/>
                <p:cNvSpPr>
                  <a:spLocks/>
                </p:cNvSpPr>
                <p:nvPr/>
              </p:nvSpPr>
              <p:spPr bwMode="auto">
                <a:xfrm>
                  <a:off x="3084" y="2938"/>
                  <a:ext cx="98" cy="16"/>
                </a:xfrm>
                <a:custGeom>
                  <a:avLst/>
                  <a:gdLst/>
                  <a:ahLst/>
                  <a:cxnLst>
                    <a:cxn ang="0">
                      <a:pos x="98" y="14"/>
                    </a:cxn>
                    <a:cxn ang="0">
                      <a:pos x="20" y="0"/>
                    </a:cxn>
                    <a:cxn ang="0">
                      <a:pos x="0" y="4"/>
                    </a:cxn>
                    <a:cxn ang="0">
                      <a:pos x="78" y="16"/>
                    </a:cxn>
                    <a:cxn ang="0">
                      <a:pos x="98" y="14"/>
                    </a:cxn>
                  </a:cxnLst>
                  <a:rect l="0" t="0" r="r" b="b"/>
                  <a:pathLst>
                    <a:path w="98" h="16">
                      <a:moveTo>
                        <a:pt x="98" y="14"/>
                      </a:moveTo>
                      <a:lnTo>
                        <a:pt x="20" y="0"/>
                      </a:lnTo>
                      <a:lnTo>
                        <a:pt x="0" y="4"/>
                      </a:lnTo>
                      <a:lnTo>
                        <a:pt x="78" y="16"/>
                      </a:lnTo>
                      <a:lnTo>
                        <a:pt x="98" y="14"/>
                      </a:lnTo>
                      <a:close/>
                    </a:path>
                  </a:pathLst>
                </a:custGeom>
                <a:solidFill>
                  <a:srgbClr val="006607"/>
                </a:solidFill>
                <a:ln w="0">
                  <a:solidFill>
                    <a:srgbClr val="00660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06" name="Freeform 3974"/>
                <p:cNvSpPr>
                  <a:spLocks/>
                </p:cNvSpPr>
                <p:nvPr/>
              </p:nvSpPr>
              <p:spPr bwMode="auto">
                <a:xfrm>
                  <a:off x="3084" y="2938"/>
                  <a:ext cx="98" cy="16"/>
                </a:xfrm>
                <a:custGeom>
                  <a:avLst/>
                  <a:gdLst/>
                  <a:ahLst/>
                  <a:cxnLst>
                    <a:cxn ang="0">
                      <a:pos x="98" y="14"/>
                    </a:cxn>
                    <a:cxn ang="0">
                      <a:pos x="20" y="0"/>
                    </a:cxn>
                    <a:cxn ang="0">
                      <a:pos x="0" y="4"/>
                    </a:cxn>
                    <a:cxn ang="0">
                      <a:pos x="78" y="16"/>
                    </a:cxn>
                    <a:cxn ang="0">
                      <a:pos x="98" y="14"/>
                    </a:cxn>
                  </a:cxnLst>
                  <a:rect l="0" t="0" r="r" b="b"/>
                  <a:pathLst>
                    <a:path w="98" h="16">
                      <a:moveTo>
                        <a:pt x="98" y="14"/>
                      </a:moveTo>
                      <a:lnTo>
                        <a:pt x="20" y="0"/>
                      </a:lnTo>
                      <a:lnTo>
                        <a:pt x="0" y="4"/>
                      </a:lnTo>
                      <a:lnTo>
                        <a:pt x="78" y="16"/>
                      </a:lnTo>
                      <a:lnTo>
                        <a:pt x="98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07" name="Freeform 3975"/>
                <p:cNvSpPr>
                  <a:spLocks/>
                </p:cNvSpPr>
                <p:nvPr/>
              </p:nvSpPr>
              <p:spPr bwMode="auto">
                <a:xfrm>
                  <a:off x="3064" y="2942"/>
                  <a:ext cx="98" cy="16"/>
                </a:xfrm>
                <a:custGeom>
                  <a:avLst/>
                  <a:gdLst/>
                  <a:ahLst/>
                  <a:cxnLst>
                    <a:cxn ang="0">
                      <a:pos x="98" y="12"/>
                    </a:cxn>
                    <a:cxn ang="0">
                      <a:pos x="20" y="0"/>
                    </a:cxn>
                    <a:cxn ang="0">
                      <a:pos x="0" y="4"/>
                    </a:cxn>
                    <a:cxn ang="0">
                      <a:pos x="80" y="16"/>
                    </a:cxn>
                    <a:cxn ang="0">
                      <a:pos x="98" y="12"/>
                    </a:cxn>
                  </a:cxnLst>
                  <a:rect l="0" t="0" r="r" b="b"/>
                  <a:pathLst>
                    <a:path w="98" h="16">
                      <a:moveTo>
                        <a:pt x="98" y="12"/>
                      </a:moveTo>
                      <a:lnTo>
                        <a:pt x="20" y="0"/>
                      </a:lnTo>
                      <a:lnTo>
                        <a:pt x="0" y="4"/>
                      </a:lnTo>
                      <a:lnTo>
                        <a:pt x="80" y="16"/>
                      </a:lnTo>
                      <a:lnTo>
                        <a:pt x="98" y="12"/>
                      </a:lnTo>
                      <a:close/>
                    </a:path>
                  </a:pathLst>
                </a:custGeom>
                <a:solidFill>
                  <a:srgbClr val="00610F"/>
                </a:solidFill>
                <a:ln w="0">
                  <a:solidFill>
                    <a:srgbClr val="00610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08" name="Freeform 3976"/>
                <p:cNvSpPr>
                  <a:spLocks/>
                </p:cNvSpPr>
                <p:nvPr/>
              </p:nvSpPr>
              <p:spPr bwMode="auto">
                <a:xfrm>
                  <a:off x="3064" y="2942"/>
                  <a:ext cx="98" cy="16"/>
                </a:xfrm>
                <a:custGeom>
                  <a:avLst/>
                  <a:gdLst/>
                  <a:ahLst/>
                  <a:cxnLst>
                    <a:cxn ang="0">
                      <a:pos x="98" y="12"/>
                    </a:cxn>
                    <a:cxn ang="0">
                      <a:pos x="20" y="0"/>
                    </a:cxn>
                    <a:cxn ang="0">
                      <a:pos x="0" y="4"/>
                    </a:cxn>
                    <a:cxn ang="0">
                      <a:pos x="80" y="16"/>
                    </a:cxn>
                    <a:cxn ang="0">
                      <a:pos x="98" y="12"/>
                    </a:cxn>
                  </a:cxnLst>
                  <a:rect l="0" t="0" r="r" b="b"/>
                  <a:pathLst>
                    <a:path w="98" h="16">
                      <a:moveTo>
                        <a:pt x="98" y="12"/>
                      </a:moveTo>
                      <a:lnTo>
                        <a:pt x="20" y="0"/>
                      </a:lnTo>
                      <a:lnTo>
                        <a:pt x="0" y="4"/>
                      </a:lnTo>
                      <a:lnTo>
                        <a:pt x="80" y="16"/>
                      </a:lnTo>
                      <a:lnTo>
                        <a:pt x="98" y="1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09" name="Freeform 3977"/>
                <p:cNvSpPr>
                  <a:spLocks/>
                </p:cNvSpPr>
                <p:nvPr/>
              </p:nvSpPr>
              <p:spPr bwMode="auto">
                <a:xfrm>
                  <a:off x="3044" y="2946"/>
                  <a:ext cx="100" cy="16"/>
                </a:xfrm>
                <a:custGeom>
                  <a:avLst/>
                  <a:gdLst/>
                  <a:ahLst/>
                  <a:cxnLst>
                    <a:cxn ang="0">
                      <a:pos x="100" y="12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78" y="16"/>
                    </a:cxn>
                    <a:cxn ang="0">
                      <a:pos x="100" y="12"/>
                    </a:cxn>
                  </a:cxnLst>
                  <a:rect l="0" t="0" r="r" b="b"/>
                  <a:pathLst>
                    <a:path w="100" h="16">
                      <a:moveTo>
                        <a:pt x="100" y="12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78" y="16"/>
                      </a:lnTo>
                      <a:lnTo>
                        <a:pt x="100" y="12"/>
                      </a:lnTo>
                      <a:close/>
                    </a:path>
                  </a:pathLst>
                </a:custGeom>
                <a:solidFill>
                  <a:srgbClr val="005D19"/>
                </a:solidFill>
                <a:ln w="0">
                  <a:solidFill>
                    <a:srgbClr val="005D1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10" name="Freeform 3978"/>
                <p:cNvSpPr>
                  <a:spLocks/>
                </p:cNvSpPr>
                <p:nvPr/>
              </p:nvSpPr>
              <p:spPr bwMode="auto">
                <a:xfrm>
                  <a:off x="3044" y="2946"/>
                  <a:ext cx="100" cy="16"/>
                </a:xfrm>
                <a:custGeom>
                  <a:avLst/>
                  <a:gdLst/>
                  <a:ahLst/>
                  <a:cxnLst>
                    <a:cxn ang="0">
                      <a:pos x="100" y="12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78" y="16"/>
                    </a:cxn>
                    <a:cxn ang="0">
                      <a:pos x="100" y="12"/>
                    </a:cxn>
                  </a:cxnLst>
                  <a:rect l="0" t="0" r="r" b="b"/>
                  <a:pathLst>
                    <a:path w="100" h="16">
                      <a:moveTo>
                        <a:pt x="100" y="12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78" y="16"/>
                      </a:lnTo>
                      <a:lnTo>
                        <a:pt x="100" y="1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11" name="Freeform 3979"/>
                <p:cNvSpPr>
                  <a:spLocks/>
                </p:cNvSpPr>
                <p:nvPr/>
              </p:nvSpPr>
              <p:spPr bwMode="auto">
                <a:xfrm>
                  <a:off x="3024" y="2952"/>
                  <a:ext cx="98" cy="16"/>
                </a:xfrm>
                <a:custGeom>
                  <a:avLst/>
                  <a:gdLst/>
                  <a:ahLst/>
                  <a:cxnLst>
                    <a:cxn ang="0">
                      <a:pos x="98" y="10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78" y="16"/>
                    </a:cxn>
                    <a:cxn ang="0">
                      <a:pos x="98" y="10"/>
                    </a:cxn>
                  </a:cxnLst>
                  <a:rect l="0" t="0" r="r" b="b"/>
                  <a:pathLst>
                    <a:path w="98" h="16">
                      <a:moveTo>
                        <a:pt x="98" y="10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78" y="16"/>
                      </a:lnTo>
                      <a:lnTo>
                        <a:pt x="98" y="10"/>
                      </a:lnTo>
                      <a:close/>
                    </a:path>
                  </a:pathLst>
                </a:custGeom>
                <a:solidFill>
                  <a:srgbClr val="005927"/>
                </a:solidFill>
                <a:ln w="0">
                  <a:solidFill>
                    <a:srgbClr val="00592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12" name="Freeform 3980"/>
                <p:cNvSpPr>
                  <a:spLocks/>
                </p:cNvSpPr>
                <p:nvPr/>
              </p:nvSpPr>
              <p:spPr bwMode="auto">
                <a:xfrm>
                  <a:off x="3024" y="2952"/>
                  <a:ext cx="98" cy="16"/>
                </a:xfrm>
                <a:custGeom>
                  <a:avLst/>
                  <a:gdLst/>
                  <a:ahLst/>
                  <a:cxnLst>
                    <a:cxn ang="0">
                      <a:pos x="98" y="10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78" y="16"/>
                    </a:cxn>
                    <a:cxn ang="0">
                      <a:pos x="98" y="10"/>
                    </a:cxn>
                  </a:cxnLst>
                  <a:rect l="0" t="0" r="r" b="b"/>
                  <a:pathLst>
                    <a:path w="98" h="16">
                      <a:moveTo>
                        <a:pt x="98" y="10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78" y="16"/>
                      </a:lnTo>
                      <a:lnTo>
                        <a:pt x="98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13" name="Freeform 3981"/>
                <p:cNvSpPr>
                  <a:spLocks/>
                </p:cNvSpPr>
                <p:nvPr/>
              </p:nvSpPr>
              <p:spPr bwMode="auto">
                <a:xfrm>
                  <a:off x="3002" y="2958"/>
                  <a:ext cx="100" cy="16"/>
                </a:xfrm>
                <a:custGeom>
                  <a:avLst/>
                  <a:gdLst/>
                  <a:ahLst/>
                  <a:cxnLst>
                    <a:cxn ang="0">
                      <a:pos x="100" y="10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80" y="16"/>
                    </a:cxn>
                    <a:cxn ang="0">
                      <a:pos x="100" y="10"/>
                    </a:cxn>
                  </a:cxnLst>
                  <a:rect l="0" t="0" r="r" b="b"/>
                  <a:pathLst>
                    <a:path w="100" h="16">
                      <a:moveTo>
                        <a:pt x="100" y="10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80" y="16"/>
                      </a:lnTo>
                      <a:lnTo>
                        <a:pt x="100" y="10"/>
                      </a:lnTo>
                      <a:close/>
                    </a:path>
                  </a:pathLst>
                </a:custGeom>
                <a:solidFill>
                  <a:srgbClr val="005539"/>
                </a:solidFill>
                <a:ln w="0">
                  <a:solidFill>
                    <a:srgbClr val="00553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14" name="Freeform 3982"/>
                <p:cNvSpPr>
                  <a:spLocks/>
                </p:cNvSpPr>
                <p:nvPr/>
              </p:nvSpPr>
              <p:spPr bwMode="auto">
                <a:xfrm>
                  <a:off x="3002" y="2958"/>
                  <a:ext cx="100" cy="16"/>
                </a:xfrm>
                <a:custGeom>
                  <a:avLst/>
                  <a:gdLst/>
                  <a:ahLst/>
                  <a:cxnLst>
                    <a:cxn ang="0">
                      <a:pos x="100" y="10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80" y="16"/>
                    </a:cxn>
                    <a:cxn ang="0">
                      <a:pos x="100" y="10"/>
                    </a:cxn>
                  </a:cxnLst>
                  <a:rect l="0" t="0" r="r" b="b"/>
                  <a:pathLst>
                    <a:path w="100" h="16">
                      <a:moveTo>
                        <a:pt x="100" y="10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80" y="16"/>
                      </a:lnTo>
                      <a:lnTo>
                        <a:pt x="100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15" name="Freeform 3983"/>
                <p:cNvSpPr>
                  <a:spLocks/>
                </p:cNvSpPr>
                <p:nvPr/>
              </p:nvSpPr>
              <p:spPr bwMode="auto">
                <a:xfrm>
                  <a:off x="2982" y="2966"/>
                  <a:ext cx="100" cy="18"/>
                </a:xfrm>
                <a:custGeom>
                  <a:avLst/>
                  <a:gdLst/>
                  <a:ahLst/>
                  <a:cxnLst>
                    <a:cxn ang="0">
                      <a:pos x="100" y="8"/>
                    </a:cxn>
                    <a:cxn ang="0">
                      <a:pos x="20" y="0"/>
                    </a:cxn>
                    <a:cxn ang="0">
                      <a:pos x="0" y="10"/>
                    </a:cxn>
                    <a:cxn ang="0">
                      <a:pos x="78" y="18"/>
                    </a:cxn>
                    <a:cxn ang="0">
                      <a:pos x="100" y="8"/>
                    </a:cxn>
                  </a:cxnLst>
                  <a:rect l="0" t="0" r="r" b="b"/>
                  <a:pathLst>
                    <a:path w="100" h="18">
                      <a:moveTo>
                        <a:pt x="100" y="8"/>
                      </a:move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78" y="18"/>
                      </a:lnTo>
                      <a:lnTo>
                        <a:pt x="100" y="8"/>
                      </a:lnTo>
                      <a:close/>
                    </a:path>
                  </a:pathLst>
                </a:custGeom>
                <a:solidFill>
                  <a:srgbClr val="00514C"/>
                </a:solidFill>
                <a:ln w="0">
                  <a:solidFill>
                    <a:srgbClr val="00514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16" name="Freeform 3984"/>
                <p:cNvSpPr>
                  <a:spLocks/>
                </p:cNvSpPr>
                <p:nvPr/>
              </p:nvSpPr>
              <p:spPr bwMode="auto">
                <a:xfrm>
                  <a:off x="2982" y="2966"/>
                  <a:ext cx="100" cy="18"/>
                </a:xfrm>
                <a:custGeom>
                  <a:avLst/>
                  <a:gdLst/>
                  <a:ahLst/>
                  <a:cxnLst>
                    <a:cxn ang="0">
                      <a:pos x="100" y="8"/>
                    </a:cxn>
                    <a:cxn ang="0">
                      <a:pos x="20" y="0"/>
                    </a:cxn>
                    <a:cxn ang="0">
                      <a:pos x="0" y="10"/>
                    </a:cxn>
                    <a:cxn ang="0">
                      <a:pos x="78" y="18"/>
                    </a:cxn>
                    <a:cxn ang="0">
                      <a:pos x="100" y="8"/>
                    </a:cxn>
                  </a:cxnLst>
                  <a:rect l="0" t="0" r="r" b="b"/>
                  <a:pathLst>
                    <a:path w="100" h="18">
                      <a:moveTo>
                        <a:pt x="100" y="8"/>
                      </a:move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78" y="18"/>
                      </a:lnTo>
                      <a:lnTo>
                        <a:pt x="100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17" name="Freeform 3985"/>
                <p:cNvSpPr>
                  <a:spLocks/>
                </p:cNvSpPr>
                <p:nvPr/>
              </p:nvSpPr>
              <p:spPr bwMode="auto">
                <a:xfrm>
                  <a:off x="2960" y="2976"/>
                  <a:ext cx="100" cy="18"/>
                </a:xfrm>
                <a:custGeom>
                  <a:avLst/>
                  <a:gdLst/>
                  <a:ahLst/>
                  <a:cxnLst>
                    <a:cxn ang="0">
                      <a:pos x="100" y="8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80" y="18"/>
                    </a:cxn>
                    <a:cxn ang="0">
                      <a:pos x="100" y="8"/>
                    </a:cxn>
                  </a:cxnLst>
                  <a:rect l="0" t="0" r="r" b="b"/>
                  <a:pathLst>
                    <a:path w="100" h="18">
                      <a:moveTo>
                        <a:pt x="100" y="8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80" y="18"/>
                      </a:lnTo>
                      <a:lnTo>
                        <a:pt x="100" y="8"/>
                      </a:lnTo>
                      <a:close/>
                    </a:path>
                  </a:pathLst>
                </a:custGeom>
                <a:solidFill>
                  <a:srgbClr val="004E60"/>
                </a:solidFill>
                <a:ln w="0">
                  <a:solidFill>
                    <a:srgbClr val="004E6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18" name="Freeform 3986"/>
                <p:cNvSpPr>
                  <a:spLocks/>
                </p:cNvSpPr>
                <p:nvPr/>
              </p:nvSpPr>
              <p:spPr bwMode="auto">
                <a:xfrm>
                  <a:off x="2960" y="2976"/>
                  <a:ext cx="100" cy="18"/>
                </a:xfrm>
                <a:custGeom>
                  <a:avLst/>
                  <a:gdLst/>
                  <a:ahLst/>
                  <a:cxnLst>
                    <a:cxn ang="0">
                      <a:pos x="100" y="8"/>
                    </a:cxn>
                    <a:cxn ang="0">
                      <a:pos x="22" y="0"/>
                    </a:cxn>
                    <a:cxn ang="0">
                      <a:pos x="0" y="12"/>
                    </a:cxn>
                    <a:cxn ang="0">
                      <a:pos x="80" y="18"/>
                    </a:cxn>
                    <a:cxn ang="0">
                      <a:pos x="100" y="8"/>
                    </a:cxn>
                  </a:cxnLst>
                  <a:rect l="0" t="0" r="r" b="b"/>
                  <a:pathLst>
                    <a:path w="100" h="18">
                      <a:moveTo>
                        <a:pt x="100" y="8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80" y="18"/>
                      </a:lnTo>
                      <a:lnTo>
                        <a:pt x="100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19" name="Freeform 3987"/>
                <p:cNvSpPr>
                  <a:spLocks/>
                </p:cNvSpPr>
                <p:nvPr/>
              </p:nvSpPr>
              <p:spPr bwMode="auto">
                <a:xfrm>
                  <a:off x="2938" y="2988"/>
                  <a:ext cx="102" cy="20"/>
                </a:xfrm>
                <a:custGeom>
                  <a:avLst/>
                  <a:gdLst/>
                  <a:ahLst/>
                  <a:cxnLst>
                    <a:cxn ang="0">
                      <a:pos x="102" y="6"/>
                    </a:cxn>
                    <a:cxn ang="0">
                      <a:pos x="22" y="0"/>
                    </a:cxn>
                    <a:cxn ang="0">
                      <a:pos x="0" y="14"/>
                    </a:cxn>
                    <a:cxn ang="0">
                      <a:pos x="80" y="20"/>
                    </a:cxn>
                    <a:cxn ang="0">
                      <a:pos x="102" y="6"/>
                    </a:cxn>
                  </a:cxnLst>
                  <a:rect l="0" t="0" r="r" b="b"/>
                  <a:pathLst>
                    <a:path w="102" h="20">
                      <a:moveTo>
                        <a:pt x="102" y="6"/>
                      </a:moveTo>
                      <a:lnTo>
                        <a:pt x="22" y="0"/>
                      </a:lnTo>
                      <a:lnTo>
                        <a:pt x="0" y="14"/>
                      </a:lnTo>
                      <a:lnTo>
                        <a:pt x="80" y="20"/>
                      </a:lnTo>
                      <a:lnTo>
                        <a:pt x="102" y="6"/>
                      </a:lnTo>
                      <a:close/>
                    </a:path>
                  </a:pathLst>
                </a:custGeom>
                <a:solidFill>
                  <a:srgbClr val="004A75"/>
                </a:solidFill>
                <a:ln w="0">
                  <a:solidFill>
                    <a:srgbClr val="004A7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20" name="Freeform 3988"/>
                <p:cNvSpPr>
                  <a:spLocks/>
                </p:cNvSpPr>
                <p:nvPr/>
              </p:nvSpPr>
              <p:spPr bwMode="auto">
                <a:xfrm>
                  <a:off x="2938" y="2988"/>
                  <a:ext cx="102" cy="20"/>
                </a:xfrm>
                <a:custGeom>
                  <a:avLst/>
                  <a:gdLst/>
                  <a:ahLst/>
                  <a:cxnLst>
                    <a:cxn ang="0">
                      <a:pos x="102" y="6"/>
                    </a:cxn>
                    <a:cxn ang="0">
                      <a:pos x="22" y="0"/>
                    </a:cxn>
                    <a:cxn ang="0">
                      <a:pos x="0" y="14"/>
                    </a:cxn>
                    <a:cxn ang="0">
                      <a:pos x="80" y="20"/>
                    </a:cxn>
                    <a:cxn ang="0">
                      <a:pos x="102" y="6"/>
                    </a:cxn>
                  </a:cxnLst>
                  <a:rect l="0" t="0" r="r" b="b"/>
                  <a:pathLst>
                    <a:path w="102" h="20">
                      <a:moveTo>
                        <a:pt x="102" y="6"/>
                      </a:moveTo>
                      <a:lnTo>
                        <a:pt x="22" y="0"/>
                      </a:lnTo>
                      <a:lnTo>
                        <a:pt x="0" y="14"/>
                      </a:lnTo>
                      <a:lnTo>
                        <a:pt x="80" y="20"/>
                      </a:lnTo>
                      <a:lnTo>
                        <a:pt x="10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21" name="Freeform 3989"/>
                <p:cNvSpPr>
                  <a:spLocks/>
                </p:cNvSpPr>
                <p:nvPr/>
              </p:nvSpPr>
              <p:spPr bwMode="auto">
                <a:xfrm>
                  <a:off x="2916" y="3002"/>
                  <a:ext cx="102" cy="22"/>
                </a:xfrm>
                <a:custGeom>
                  <a:avLst/>
                  <a:gdLst/>
                  <a:ahLst/>
                  <a:cxnLst>
                    <a:cxn ang="0">
                      <a:pos x="102" y="6"/>
                    </a:cxn>
                    <a:cxn ang="0">
                      <a:pos x="22" y="0"/>
                    </a:cxn>
                    <a:cxn ang="0">
                      <a:pos x="0" y="14"/>
                    </a:cxn>
                    <a:cxn ang="0">
                      <a:pos x="80" y="22"/>
                    </a:cxn>
                    <a:cxn ang="0">
                      <a:pos x="102" y="6"/>
                    </a:cxn>
                  </a:cxnLst>
                  <a:rect l="0" t="0" r="r" b="b"/>
                  <a:pathLst>
                    <a:path w="102" h="22">
                      <a:moveTo>
                        <a:pt x="102" y="6"/>
                      </a:moveTo>
                      <a:lnTo>
                        <a:pt x="22" y="0"/>
                      </a:lnTo>
                      <a:lnTo>
                        <a:pt x="0" y="14"/>
                      </a:lnTo>
                      <a:lnTo>
                        <a:pt x="80" y="22"/>
                      </a:lnTo>
                      <a:lnTo>
                        <a:pt x="102" y="6"/>
                      </a:lnTo>
                      <a:close/>
                    </a:path>
                  </a:pathLst>
                </a:custGeom>
                <a:solidFill>
                  <a:srgbClr val="004789"/>
                </a:solidFill>
                <a:ln w="0">
                  <a:solidFill>
                    <a:srgbClr val="00478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22" name="Freeform 3990"/>
                <p:cNvSpPr>
                  <a:spLocks/>
                </p:cNvSpPr>
                <p:nvPr/>
              </p:nvSpPr>
              <p:spPr bwMode="auto">
                <a:xfrm>
                  <a:off x="2916" y="3002"/>
                  <a:ext cx="102" cy="22"/>
                </a:xfrm>
                <a:custGeom>
                  <a:avLst/>
                  <a:gdLst/>
                  <a:ahLst/>
                  <a:cxnLst>
                    <a:cxn ang="0">
                      <a:pos x="102" y="6"/>
                    </a:cxn>
                    <a:cxn ang="0">
                      <a:pos x="22" y="0"/>
                    </a:cxn>
                    <a:cxn ang="0">
                      <a:pos x="0" y="14"/>
                    </a:cxn>
                    <a:cxn ang="0">
                      <a:pos x="80" y="22"/>
                    </a:cxn>
                    <a:cxn ang="0">
                      <a:pos x="102" y="6"/>
                    </a:cxn>
                  </a:cxnLst>
                  <a:rect l="0" t="0" r="r" b="b"/>
                  <a:pathLst>
                    <a:path w="102" h="22">
                      <a:moveTo>
                        <a:pt x="102" y="6"/>
                      </a:moveTo>
                      <a:lnTo>
                        <a:pt x="22" y="0"/>
                      </a:lnTo>
                      <a:lnTo>
                        <a:pt x="0" y="14"/>
                      </a:lnTo>
                      <a:lnTo>
                        <a:pt x="80" y="22"/>
                      </a:lnTo>
                      <a:lnTo>
                        <a:pt x="10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23" name="Freeform 3991"/>
                <p:cNvSpPr>
                  <a:spLocks/>
                </p:cNvSpPr>
                <p:nvPr/>
              </p:nvSpPr>
              <p:spPr bwMode="auto">
                <a:xfrm>
                  <a:off x="2894" y="3016"/>
                  <a:ext cx="102" cy="28"/>
                </a:xfrm>
                <a:custGeom>
                  <a:avLst/>
                  <a:gdLst/>
                  <a:ahLst/>
                  <a:cxnLst>
                    <a:cxn ang="0">
                      <a:pos x="102" y="8"/>
                    </a:cxn>
                    <a:cxn ang="0">
                      <a:pos x="22" y="0"/>
                    </a:cxn>
                    <a:cxn ang="0">
                      <a:pos x="0" y="20"/>
                    </a:cxn>
                    <a:cxn ang="0">
                      <a:pos x="80" y="28"/>
                    </a:cxn>
                    <a:cxn ang="0">
                      <a:pos x="102" y="8"/>
                    </a:cxn>
                  </a:cxnLst>
                  <a:rect l="0" t="0" r="r" b="b"/>
                  <a:pathLst>
                    <a:path w="102" h="28">
                      <a:moveTo>
                        <a:pt x="102" y="8"/>
                      </a:moveTo>
                      <a:lnTo>
                        <a:pt x="22" y="0"/>
                      </a:lnTo>
                      <a:lnTo>
                        <a:pt x="0" y="20"/>
                      </a:lnTo>
                      <a:lnTo>
                        <a:pt x="80" y="28"/>
                      </a:lnTo>
                      <a:lnTo>
                        <a:pt x="102" y="8"/>
                      </a:lnTo>
                      <a:close/>
                    </a:path>
                  </a:pathLst>
                </a:custGeom>
                <a:solidFill>
                  <a:srgbClr val="00449B"/>
                </a:solidFill>
                <a:ln w="0">
                  <a:solidFill>
                    <a:srgbClr val="00449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24" name="Freeform 3992"/>
                <p:cNvSpPr>
                  <a:spLocks/>
                </p:cNvSpPr>
                <p:nvPr/>
              </p:nvSpPr>
              <p:spPr bwMode="auto">
                <a:xfrm>
                  <a:off x="2894" y="3016"/>
                  <a:ext cx="102" cy="28"/>
                </a:xfrm>
                <a:custGeom>
                  <a:avLst/>
                  <a:gdLst/>
                  <a:ahLst/>
                  <a:cxnLst>
                    <a:cxn ang="0">
                      <a:pos x="102" y="8"/>
                    </a:cxn>
                    <a:cxn ang="0">
                      <a:pos x="22" y="0"/>
                    </a:cxn>
                    <a:cxn ang="0">
                      <a:pos x="0" y="20"/>
                    </a:cxn>
                    <a:cxn ang="0">
                      <a:pos x="80" y="28"/>
                    </a:cxn>
                    <a:cxn ang="0">
                      <a:pos x="102" y="8"/>
                    </a:cxn>
                  </a:cxnLst>
                  <a:rect l="0" t="0" r="r" b="b"/>
                  <a:pathLst>
                    <a:path w="102" h="28">
                      <a:moveTo>
                        <a:pt x="102" y="8"/>
                      </a:moveTo>
                      <a:lnTo>
                        <a:pt x="22" y="0"/>
                      </a:lnTo>
                      <a:lnTo>
                        <a:pt x="0" y="20"/>
                      </a:lnTo>
                      <a:lnTo>
                        <a:pt x="80" y="28"/>
                      </a:lnTo>
                      <a:lnTo>
                        <a:pt x="102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25" name="Freeform 3993"/>
                <p:cNvSpPr>
                  <a:spLocks/>
                </p:cNvSpPr>
                <p:nvPr/>
              </p:nvSpPr>
              <p:spPr bwMode="auto">
                <a:xfrm>
                  <a:off x="2872" y="3036"/>
                  <a:ext cx="102" cy="32"/>
                </a:xfrm>
                <a:custGeom>
                  <a:avLst/>
                  <a:gdLst/>
                  <a:ahLst/>
                  <a:cxnLst>
                    <a:cxn ang="0">
                      <a:pos x="102" y="8"/>
                    </a:cxn>
                    <a:cxn ang="0">
                      <a:pos x="22" y="0"/>
                    </a:cxn>
                    <a:cxn ang="0">
                      <a:pos x="0" y="20"/>
                    </a:cxn>
                    <a:cxn ang="0">
                      <a:pos x="78" y="32"/>
                    </a:cxn>
                    <a:cxn ang="0">
                      <a:pos x="102" y="8"/>
                    </a:cxn>
                  </a:cxnLst>
                  <a:rect l="0" t="0" r="r" b="b"/>
                  <a:pathLst>
                    <a:path w="102" h="32">
                      <a:moveTo>
                        <a:pt x="102" y="8"/>
                      </a:moveTo>
                      <a:lnTo>
                        <a:pt x="22" y="0"/>
                      </a:lnTo>
                      <a:lnTo>
                        <a:pt x="0" y="20"/>
                      </a:lnTo>
                      <a:lnTo>
                        <a:pt x="78" y="32"/>
                      </a:lnTo>
                      <a:lnTo>
                        <a:pt x="102" y="8"/>
                      </a:lnTo>
                      <a:close/>
                    </a:path>
                  </a:pathLst>
                </a:custGeom>
                <a:solidFill>
                  <a:srgbClr val="0042A9"/>
                </a:solidFill>
                <a:ln w="0">
                  <a:solidFill>
                    <a:srgbClr val="0042A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26" name="Freeform 3994"/>
                <p:cNvSpPr>
                  <a:spLocks/>
                </p:cNvSpPr>
                <p:nvPr/>
              </p:nvSpPr>
              <p:spPr bwMode="auto">
                <a:xfrm>
                  <a:off x="2872" y="3036"/>
                  <a:ext cx="102" cy="32"/>
                </a:xfrm>
                <a:custGeom>
                  <a:avLst/>
                  <a:gdLst/>
                  <a:ahLst/>
                  <a:cxnLst>
                    <a:cxn ang="0">
                      <a:pos x="102" y="8"/>
                    </a:cxn>
                    <a:cxn ang="0">
                      <a:pos x="22" y="0"/>
                    </a:cxn>
                    <a:cxn ang="0">
                      <a:pos x="0" y="20"/>
                    </a:cxn>
                    <a:cxn ang="0">
                      <a:pos x="78" y="32"/>
                    </a:cxn>
                    <a:cxn ang="0">
                      <a:pos x="102" y="8"/>
                    </a:cxn>
                  </a:cxnLst>
                  <a:rect l="0" t="0" r="r" b="b"/>
                  <a:pathLst>
                    <a:path w="102" h="32">
                      <a:moveTo>
                        <a:pt x="102" y="8"/>
                      </a:moveTo>
                      <a:lnTo>
                        <a:pt x="22" y="0"/>
                      </a:lnTo>
                      <a:lnTo>
                        <a:pt x="0" y="20"/>
                      </a:lnTo>
                      <a:lnTo>
                        <a:pt x="78" y="32"/>
                      </a:lnTo>
                      <a:lnTo>
                        <a:pt x="102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27" name="Freeform 3995"/>
                <p:cNvSpPr>
                  <a:spLocks/>
                </p:cNvSpPr>
                <p:nvPr/>
              </p:nvSpPr>
              <p:spPr bwMode="auto">
                <a:xfrm>
                  <a:off x="2850" y="3056"/>
                  <a:ext cx="100" cy="38"/>
                </a:xfrm>
                <a:custGeom>
                  <a:avLst/>
                  <a:gdLst/>
                  <a:ahLst/>
                  <a:cxnLst>
                    <a:cxn ang="0">
                      <a:pos x="100" y="12"/>
                    </a:cxn>
                    <a:cxn ang="0">
                      <a:pos x="22" y="0"/>
                    </a:cxn>
                    <a:cxn ang="0">
                      <a:pos x="0" y="22"/>
                    </a:cxn>
                    <a:cxn ang="0">
                      <a:pos x="78" y="38"/>
                    </a:cxn>
                    <a:cxn ang="0">
                      <a:pos x="100" y="12"/>
                    </a:cxn>
                  </a:cxnLst>
                  <a:rect l="0" t="0" r="r" b="b"/>
                  <a:pathLst>
                    <a:path w="100" h="38">
                      <a:moveTo>
                        <a:pt x="100" y="12"/>
                      </a:moveTo>
                      <a:lnTo>
                        <a:pt x="22" y="0"/>
                      </a:lnTo>
                      <a:lnTo>
                        <a:pt x="0" y="22"/>
                      </a:lnTo>
                      <a:lnTo>
                        <a:pt x="78" y="38"/>
                      </a:lnTo>
                      <a:lnTo>
                        <a:pt x="100" y="12"/>
                      </a:lnTo>
                      <a:close/>
                    </a:path>
                  </a:pathLst>
                </a:custGeom>
                <a:solidFill>
                  <a:srgbClr val="0041B4"/>
                </a:solidFill>
                <a:ln w="0">
                  <a:solidFill>
                    <a:srgbClr val="0041B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28" name="Freeform 3996"/>
                <p:cNvSpPr>
                  <a:spLocks/>
                </p:cNvSpPr>
                <p:nvPr/>
              </p:nvSpPr>
              <p:spPr bwMode="auto">
                <a:xfrm>
                  <a:off x="2850" y="3056"/>
                  <a:ext cx="100" cy="38"/>
                </a:xfrm>
                <a:custGeom>
                  <a:avLst/>
                  <a:gdLst/>
                  <a:ahLst/>
                  <a:cxnLst>
                    <a:cxn ang="0">
                      <a:pos x="100" y="12"/>
                    </a:cxn>
                    <a:cxn ang="0">
                      <a:pos x="22" y="0"/>
                    </a:cxn>
                    <a:cxn ang="0">
                      <a:pos x="0" y="22"/>
                    </a:cxn>
                    <a:cxn ang="0">
                      <a:pos x="78" y="38"/>
                    </a:cxn>
                    <a:cxn ang="0">
                      <a:pos x="100" y="12"/>
                    </a:cxn>
                  </a:cxnLst>
                  <a:rect l="0" t="0" r="r" b="b"/>
                  <a:pathLst>
                    <a:path w="100" h="38">
                      <a:moveTo>
                        <a:pt x="100" y="12"/>
                      </a:moveTo>
                      <a:lnTo>
                        <a:pt x="22" y="0"/>
                      </a:lnTo>
                      <a:lnTo>
                        <a:pt x="0" y="22"/>
                      </a:lnTo>
                      <a:lnTo>
                        <a:pt x="78" y="38"/>
                      </a:lnTo>
                      <a:lnTo>
                        <a:pt x="100" y="1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29" name="Freeform 3997"/>
                <p:cNvSpPr>
                  <a:spLocks/>
                </p:cNvSpPr>
                <p:nvPr/>
              </p:nvSpPr>
              <p:spPr bwMode="auto">
                <a:xfrm>
                  <a:off x="2826" y="3078"/>
                  <a:ext cx="102" cy="46"/>
                </a:xfrm>
                <a:custGeom>
                  <a:avLst/>
                  <a:gdLst/>
                  <a:ahLst/>
                  <a:cxnLst>
                    <a:cxn ang="0">
                      <a:pos x="102" y="16"/>
                    </a:cxn>
                    <a:cxn ang="0">
                      <a:pos x="24" y="0"/>
                    </a:cxn>
                    <a:cxn ang="0">
                      <a:pos x="0" y="26"/>
                    </a:cxn>
                    <a:cxn ang="0">
                      <a:pos x="78" y="46"/>
                    </a:cxn>
                    <a:cxn ang="0">
                      <a:pos x="102" y="16"/>
                    </a:cxn>
                  </a:cxnLst>
                  <a:rect l="0" t="0" r="r" b="b"/>
                  <a:pathLst>
                    <a:path w="102" h="46">
                      <a:moveTo>
                        <a:pt x="102" y="16"/>
                      </a:moveTo>
                      <a:lnTo>
                        <a:pt x="24" y="0"/>
                      </a:lnTo>
                      <a:lnTo>
                        <a:pt x="0" y="26"/>
                      </a:lnTo>
                      <a:lnTo>
                        <a:pt x="78" y="46"/>
                      </a:lnTo>
                      <a:lnTo>
                        <a:pt x="102" y="16"/>
                      </a:lnTo>
                      <a:close/>
                    </a:path>
                  </a:pathLst>
                </a:custGeom>
                <a:solidFill>
                  <a:srgbClr val="0041BC"/>
                </a:solidFill>
                <a:ln w="0">
                  <a:solidFill>
                    <a:srgbClr val="0041B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30" name="Freeform 3998"/>
                <p:cNvSpPr>
                  <a:spLocks/>
                </p:cNvSpPr>
                <p:nvPr/>
              </p:nvSpPr>
              <p:spPr bwMode="auto">
                <a:xfrm>
                  <a:off x="2826" y="3078"/>
                  <a:ext cx="102" cy="46"/>
                </a:xfrm>
                <a:custGeom>
                  <a:avLst/>
                  <a:gdLst/>
                  <a:ahLst/>
                  <a:cxnLst>
                    <a:cxn ang="0">
                      <a:pos x="102" y="16"/>
                    </a:cxn>
                    <a:cxn ang="0">
                      <a:pos x="24" y="0"/>
                    </a:cxn>
                    <a:cxn ang="0">
                      <a:pos x="0" y="26"/>
                    </a:cxn>
                    <a:cxn ang="0">
                      <a:pos x="78" y="46"/>
                    </a:cxn>
                    <a:cxn ang="0">
                      <a:pos x="102" y="16"/>
                    </a:cxn>
                  </a:cxnLst>
                  <a:rect l="0" t="0" r="r" b="b"/>
                  <a:pathLst>
                    <a:path w="102" h="46">
                      <a:moveTo>
                        <a:pt x="102" y="16"/>
                      </a:moveTo>
                      <a:lnTo>
                        <a:pt x="24" y="0"/>
                      </a:lnTo>
                      <a:lnTo>
                        <a:pt x="0" y="26"/>
                      </a:lnTo>
                      <a:lnTo>
                        <a:pt x="78" y="46"/>
                      </a:lnTo>
                      <a:lnTo>
                        <a:pt x="102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31" name="Freeform 3999"/>
                <p:cNvSpPr>
                  <a:spLocks/>
                </p:cNvSpPr>
                <p:nvPr/>
              </p:nvSpPr>
              <p:spPr bwMode="auto">
                <a:xfrm>
                  <a:off x="2804" y="3104"/>
                  <a:ext cx="100" cy="54"/>
                </a:xfrm>
                <a:custGeom>
                  <a:avLst/>
                  <a:gdLst/>
                  <a:ahLst/>
                  <a:cxnLst>
                    <a:cxn ang="0">
                      <a:pos x="100" y="20"/>
                    </a:cxn>
                    <a:cxn ang="0">
                      <a:pos x="22" y="0"/>
                    </a:cxn>
                    <a:cxn ang="0">
                      <a:pos x="0" y="28"/>
                    </a:cxn>
                    <a:cxn ang="0">
                      <a:pos x="78" y="54"/>
                    </a:cxn>
                    <a:cxn ang="0">
                      <a:pos x="100" y="20"/>
                    </a:cxn>
                  </a:cxnLst>
                  <a:rect l="0" t="0" r="r" b="b"/>
                  <a:pathLst>
                    <a:path w="100" h="54">
                      <a:moveTo>
                        <a:pt x="100" y="20"/>
                      </a:moveTo>
                      <a:lnTo>
                        <a:pt x="22" y="0"/>
                      </a:lnTo>
                      <a:lnTo>
                        <a:pt x="0" y="28"/>
                      </a:lnTo>
                      <a:lnTo>
                        <a:pt x="78" y="54"/>
                      </a:lnTo>
                      <a:lnTo>
                        <a:pt x="100" y="20"/>
                      </a:lnTo>
                      <a:close/>
                    </a:path>
                  </a:pathLst>
                </a:custGeom>
                <a:solidFill>
                  <a:srgbClr val="0043C1"/>
                </a:solidFill>
                <a:ln w="0">
                  <a:solidFill>
                    <a:srgbClr val="0043C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32" name="Freeform 4000"/>
                <p:cNvSpPr>
                  <a:spLocks/>
                </p:cNvSpPr>
                <p:nvPr/>
              </p:nvSpPr>
              <p:spPr bwMode="auto">
                <a:xfrm>
                  <a:off x="2804" y="3104"/>
                  <a:ext cx="100" cy="54"/>
                </a:xfrm>
                <a:custGeom>
                  <a:avLst/>
                  <a:gdLst/>
                  <a:ahLst/>
                  <a:cxnLst>
                    <a:cxn ang="0">
                      <a:pos x="100" y="20"/>
                    </a:cxn>
                    <a:cxn ang="0">
                      <a:pos x="22" y="0"/>
                    </a:cxn>
                    <a:cxn ang="0">
                      <a:pos x="0" y="28"/>
                    </a:cxn>
                    <a:cxn ang="0">
                      <a:pos x="78" y="54"/>
                    </a:cxn>
                    <a:cxn ang="0">
                      <a:pos x="100" y="20"/>
                    </a:cxn>
                  </a:cxnLst>
                  <a:rect l="0" t="0" r="r" b="b"/>
                  <a:pathLst>
                    <a:path w="100" h="54">
                      <a:moveTo>
                        <a:pt x="100" y="20"/>
                      </a:moveTo>
                      <a:lnTo>
                        <a:pt x="22" y="0"/>
                      </a:lnTo>
                      <a:lnTo>
                        <a:pt x="0" y="28"/>
                      </a:lnTo>
                      <a:lnTo>
                        <a:pt x="78" y="54"/>
                      </a:lnTo>
                      <a:lnTo>
                        <a:pt x="100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33" name="Freeform 4001"/>
                <p:cNvSpPr>
                  <a:spLocks/>
                </p:cNvSpPr>
                <p:nvPr/>
              </p:nvSpPr>
              <p:spPr bwMode="auto">
                <a:xfrm>
                  <a:off x="2780" y="3132"/>
                  <a:ext cx="102" cy="60"/>
                </a:xfrm>
                <a:custGeom>
                  <a:avLst/>
                  <a:gdLst/>
                  <a:ahLst/>
                  <a:cxnLst>
                    <a:cxn ang="0">
                      <a:pos x="102" y="26"/>
                    </a:cxn>
                    <a:cxn ang="0">
                      <a:pos x="24" y="0"/>
                    </a:cxn>
                    <a:cxn ang="0">
                      <a:pos x="0" y="28"/>
                    </a:cxn>
                    <a:cxn ang="0">
                      <a:pos x="78" y="60"/>
                    </a:cxn>
                    <a:cxn ang="0">
                      <a:pos x="102" y="26"/>
                    </a:cxn>
                  </a:cxnLst>
                  <a:rect l="0" t="0" r="r" b="b"/>
                  <a:pathLst>
                    <a:path w="102" h="60">
                      <a:moveTo>
                        <a:pt x="102" y="26"/>
                      </a:moveTo>
                      <a:lnTo>
                        <a:pt x="24" y="0"/>
                      </a:lnTo>
                      <a:lnTo>
                        <a:pt x="0" y="28"/>
                      </a:lnTo>
                      <a:lnTo>
                        <a:pt x="78" y="60"/>
                      </a:lnTo>
                      <a:lnTo>
                        <a:pt x="102" y="26"/>
                      </a:lnTo>
                      <a:close/>
                    </a:path>
                  </a:pathLst>
                </a:custGeom>
                <a:solidFill>
                  <a:srgbClr val="0046C3"/>
                </a:solidFill>
                <a:ln w="0">
                  <a:solidFill>
                    <a:srgbClr val="0046C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34" name="Freeform 4002"/>
                <p:cNvSpPr>
                  <a:spLocks/>
                </p:cNvSpPr>
                <p:nvPr/>
              </p:nvSpPr>
              <p:spPr bwMode="auto">
                <a:xfrm>
                  <a:off x="2780" y="3132"/>
                  <a:ext cx="102" cy="60"/>
                </a:xfrm>
                <a:custGeom>
                  <a:avLst/>
                  <a:gdLst/>
                  <a:ahLst/>
                  <a:cxnLst>
                    <a:cxn ang="0">
                      <a:pos x="102" y="26"/>
                    </a:cxn>
                    <a:cxn ang="0">
                      <a:pos x="24" y="0"/>
                    </a:cxn>
                    <a:cxn ang="0">
                      <a:pos x="0" y="28"/>
                    </a:cxn>
                    <a:cxn ang="0">
                      <a:pos x="78" y="60"/>
                    </a:cxn>
                    <a:cxn ang="0">
                      <a:pos x="102" y="26"/>
                    </a:cxn>
                  </a:cxnLst>
                  <a:rect l="0" t="0" r="r" b="b"/>
                  <a:pathLst>
                    <a:path w="102" h="60">
                      <a:moveTo>
                        <a:pt x="102" y="26"/>
                      </a:moveTo>
                      <a:lnTo>
                        <a:pt x="24" y="0"/>
                      </a:lnTo>
                      <a:lnTo>
                        <a:pt x="0" y="28"/>
                      </a:lnTo>
                      <a:lnTo>
                        <a:pt x="78" y="60"/>
                      </a:lnTo>
                      <a:lnTo>
                        <a:pt x="102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35" name="Freeform 4003"/>
                <p:cNvSpPr>
                  <a:spLocks/>
                </p:cNvSpPr>
                <p:nvPr/>
              </p:nvSpPr>
              <p:spPr bwMode="auto">
                <a:xfrm>
                  <a:off x="2756" y="3160"/>
                  <a:ext cx="102" cy="68"/>
                </a:xfrm>
                <a:custGeom>
                  <a:avLst/>
                  <a:gdLst/>
                  <a:ahLst/>
                  <a:cxnLst>
                    <a:cxn ang="0">
                      <a:pos x="102" y="32"/>
                    </a:cxn>
                    <a:cxn ang="0">
                      <a:pos x="24" y="0"/>
                    </a:cxn>
                    <a:cxn ang="0">
                      <a:pos x="0" y="30"/>
                    </a:cxn>
                    <a:cxn ang="0">
                      <a:pos x="78" y="68"/>
                    </a:cxn>
                    <a:cxn ang="0">
                      <a:pos x="102" y="32"/>
                    </a:cxn>
                  </a:cxnLst>
                  <a:rect l="0" t="0" r="r" b="b"/>
                  <a:pathLst>
                    <a:path w="102" h="68">
                      <a:moveTo>
                        <a:pt x="102" y="32"/>
                      </a:moveTo>
                      <a:lnTo>
                        <a:pt x="24" y="0"/>
                      </a:lnTo>
                      <a:lnTo>
                        <a:pt x="0" y="30"/>
                      </a:lnTo>
                      <a:lnTo>
                        <a:pt x="78" y="68"/>
                      </a:lnTo>
                      <a:lnTo>
                        <a:pt x="102" y="32"/>
                      </a:lnTo>
                      <a:close/>
                    </a:path>
                  </a:pathLst>
                </a:custGeom>
                <a:solidFill>
                  <a:srgbClr val="044CC2"/>
                </a:solidFill>
                <a:ln w="0">
                  <a:solidFill>
                    <a:srgbClr val="044CC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36" name="Freeform 4004"/>
                <p:cNvSpPr>
                  <a:spLocks/>
                </p:cNvSpPr>
                <p:nvPr/>
              </p:nvSpPr>
              <p:spPr bwMode="auto">
                <a:xfrm>
                  <a:off x="2756" y="3160"/>
                  <a:ext cx="102" cy="68"/>
                </a:xfrm>
                <a:custGeom>
                  <a:avLst/>
                  <a:gdLst/>
                  <a:ahLst/>
                  <a:cxnLst>
                    <a:cxn ang="0">
                      <a:pos x="102" y="32"/>
                    </a:cxn>
                    <a:cxn ang="0">
                      <a:pos x="24" y="0"/>
                    </a:cxn>
                    <a:cxn ang="0">
                      <a:pos x="0" y="30"/>
                    </a:cxn>
                    <a:cxn ang="0">
                      <a:pos x="78" y="68"/>
                    </a:cxn>
                    <a:cxn ang="0">
                      <a:pos x="102" y="32"/>
                    </a:cxn>
                  </a:cxnLst>
                  <a:rect l="0" t="0" r="r" b="b"/>
                  <a:pathLst>
                    <a:path w="102" h="68">
                      <a:moveTo>
                        <a:pt x="102" y="32"/>
                      </a:moveTo>
                      <a:lnTo>
                        <a:pt x="24" y="0"/>
                      </a:lnTo>
                      <a:lnTo>
                        <a:pt x="0" y="30"/>
                      </a:lnTo>
                      <a:lnTo>
                        <a:pt x="78" y="68"/>
                      </a:lnTo>
                      <a:lnTo>
                        <a:pt x="102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37" name="Freeform 4005"/>
                <p:cNvSpPr>
                  <a:spLocks/>
                </p:cNvSpPr>
                <p:nvPr/>
              </p:nvSpPr>
              <p:spPr bwMode="auto">
                <a:xfrm>
                  <a:off x="2734" y="3190"/>
                  <a:ext cx="100" cy="76"/>
                </a:xfrm>
                <a:custGeom>
                  <a:avLst/>
                  <a:gdLst/>
                  <a:ahLst/>
                  <a:cxnLst>
                    <a:cxn ang="0">
                      <a:pos x="100" y="38"/>
                    </a:cxn>
                    <a:cxn ang="0">
                      <a:pos x="22" y="0"/>
                    </a:cxn>
                    <a:cxn ang="0">
                      <a:pos x="0" y="28"/>
                    </a:cxn>
                    <a:cxn ang="0">
                      <a:pos x="76" y="76"/>
                    </a:cxn>
                    <a:cxn ang="0">
                      <a:pos x="100" y="38"/>
                    </a:cxn>
                  </a:cxnLst>
                  <a:rect l="0" t="0" r="r" b="b"/>
                  <a:pathLst>
                    <a:path w="100" h="76">
                      <a:moveTo>
                        <a:pt x="100" y="38"/>
                      </a:moveTo>
                      <a:lnTo>
                        <a:pt x="22" y="0"/>
                      </a:lnTo>
                      <a:lnTo>
                        <a:pt x="0" y="28"/>
                      </a:lnTo>
                      <a:lnTo>
                        <a:pt x="76" y="76"/>
                      </a:lnTo>
                      <a:lnTo>
                        <a:pt x="100" y="38"/>
                      </a:lnTo>
                      <a:close/>
                    </a:path>
                  </a:pathLst>
                </a:custGeom>
                <a:solidFill>
                  <a:srgbClr val="0B53BF"/>
                </a:solidFill>
                <a:ln w="0">
                  <a:solidFill>
                    <a:srgbClr val="0B53B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38" name="Freeform 4006"/>
                <p:cNvSpPr>
                  <a:spLocks/>
                </p:cNvSpPr>
                <p:nvPr/>
              </p:nvSpPr>
              <p:spPr bwMode="auto">
                <a:xfrm>
                  <a:off x="2734" y="3190"/>
                  <a:ext cx="100" cy="76"/>
                </a:xfrm>
                <a:custGeom>
                  <a:avLst/>
                  <a:gdLst/>
                  <a:ahLst/>
                  <a:cxnLst>
                    <a:cxn ang="0">
                      <a:pos x="100" y="38"/>
                    </a:cxn>
                    <a:cxn ang="0">
                      <a:pos x="22" y="0"/>
                    </a:cxn>
                    <a:cxn ang="0">
                      <a:pos x="0" y="28"/>
                    </a:cxn>
                    <a:cxn ang="0">
                      <a:pos x="76" y="76"/>
                    </a:cxn>
                    <a:cxn ang="0">
                      <a:pos x="100" y="38"/>
                    </a:cxn>
                  </a:cxnLst>
                  <a:rect l="0" t="0" r="r" b="b"/>
                  <a:pathLst>
                    <a:path w="100" h="76">
                      <a:moveTo>
                        <a:pt x="100" y="38"/>
                      </a:moveTo>
                      <a:lnTo>
                        <a:pt x="22" y="0"/>
                      </a:lnTo>
                      <a:lnTo>
                        <a:pt x="0" y="28"/>
                      </a:lnTo>
                      <a:lnTo>
                        <a:pt x="76" y="76"/>
                      </a:lnTo>
                      <a:lnTo>
                        <a:pt x="100" y="3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39" name="Freeform 4007"/>
                <p:cNvSpPr>
                  <a:spLocks/>
                </p:cNvSpPr>
                <p:nvPr/>
              </p:nvSpPr>
              <p:spPr bwMode="auto">
                <a:xfrm>
                  <a:off x="2710" y="3218"/>
                  <a:ext cx="100" cy="82"/>
                </a:xfrm>
                <a:custGeom>
                  <a:avLst/>
                  <a:gdLst/>
                  <a:ahLst/>
                  <a:cxnLst>
                    <a:cxn ang="0">
                      <a:pos x="100" y="48"/>
                    </a:cxn>
                    <a:cxn ang="0">
                      <a:pos x="24" y="0"/>
                    </a:cxn>
                    <a:cxn ang="0">
                      <a:pos x="0" y="26"/>
                    </a:cxn>
                    <a:cxn ang="0">
                      <a:pos x="76" y="82"/>
                    </a:cxn>
                    <a:cxn ang="0">
                      <a:pos x="100" y="48"/>
                    </a:cxn>
                  </a:cxnLst>
                  <a:rect l="0" t="0" r="r" b="b"/>
                  <a:pathLst>
                    <a:path w="100" h="82">
                      <a:moveTo>
                        <a:pt x="100" y="48"/>
                      </a:moveTo>
                      <a:lnTo>
                        <a:pt x="24" y="0"/>
                      </a:lnTo>
                      <a:lnTo>
                        <a:pt x="0" y="26"/>
                      </a:lnTo>
                      <a:lnTo>
                        <a:pt x="76" y="82"/>
                      </a:lnTo>
                      <a:lnTo>
                        <a:pt x="100" y="48"/>
                      </a:lnTo>
                      <a:close/>
                    </a:path>
                  </a:pathLst>
                </a:custGeom>
                <a:solidFill>
                  <a:srgbClr val="0C5FB7"/>
                </a:solidFill>
                <a:ln w="0">
                  <a:solidFill>
                    <a:srgbClr val="0C5FB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40" name="Freeform 4008"/>
                <p:cNvSpPr>
                  <a:spLocks/>
                </p:cNvSpPr>
                <p:nvPr/>
              </p:nvSpPr>
              <p:spPr bwMode="auto">
                <a:xfrm>
                  <a:off x="2710" y="3218"/>
                  <a:ext cx="100" cy="82"/>
                </a:xfrm>
                <a:custGeom>
                  <a:avLst/>
                  <a:gdLst/>
                  <a:ahLst/>
                  <a:cxnLst>
                    <a:cxn ang="0">
                      <a:pos x="100" y="48"/>
                    </a:cxn>
                    <a:cxn ang="0">
                      <a:pos x="24" y="0"/>
                    </a:cxn>
                    <a:cxn ang="0">
                      <a:pos x="0" y="26"/>
                    </a:cxn>
                    <a:cxn ang="0">
                      <a:pos x="76" y="82"/>
                    </a:cxn>
                    <a:cxn ang="0">
                      <a:pos x="100" y="48"/>
                    </a:cxn>
                  </a:cxnLst>
                  <a:rect l="0" t="0" r="r" b="b"/>
                  <a:pathLst>
                    <a:path w="100" h="82">
                      <a:moveTo>
                        <a:pt x="100" y="48"/>
                      </a:moveTo>
                      <a:lnTo>
                        <a:pt x="24" y="0"/>
                      </a:lnTo>
                      <a:lnTo>
                        <a:pt x="0" y="26"/>
                      </a:lnTo>
                      <a:lnTo>
                        <a:pt x="76" y="82"/>
                      </a:lnTo>
                      <a:lnTo>
                        <a:pt x="100" y="4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41" name="Freeform 4009"/>
                <p:cNvSpPr>
                  <a:spLocks/>
                </p:cNvSpPr>
                <p:nvPr/>
              </p:nvSpPr>
              <p:spPr bwMode="auto">
                <a:xfrm>
                  <a:off x="2686" y="3244"/>
                  <a:ext cx="100" cy="84"/>
                </a:xfrm>
                <a:custGeom>
                  <a:avLst/>
                  <a:gdLst/>
                  <a:ahLst/>
                  <a:cxnLst>
                    <a:cxn ang="0">
                      <a:pos x="100" y="56"/>
                    </a:cxn>
                    <a:cxn ang="0">
                      <a:pos x="24" y="0"/>
                    </a:cxn>
                    <a:cxn ang="0">
                      <a:pos x="0" y="22"/>
                    </a:cxn>
                    <a:cxn ang="0">
                      <a:pos x="76" y="84"/>
                    </a:cxn>
                    <a:cxn ang="0">
                      <a:pos x="100" y="56"/>
                    </a:cxn>
                  </a:cxnLst>
                  <a:rect l="0" t="0" r="r" b="b"/>
                  <a:pathLst>
                    <a:path w="100" h="84">
                      <a:moveTo>
                        <a:pt x="100" y="56"/>
                      </a:moveTo>
                      <a:lnTo>
                        <a:pt x="24" y="0"/>
                      </a:lnTo>
                      <a:lnTo>
                        <a:pt x="0" y="22"/>
                      </a:lnTo>
                      <a:lnTo>
                        <a:pt x="76" y="84"/>
                      </a:lnTo>
                      <a:lnTo>
                        <a:pt x="100" y="56"/>
                      </a:lnTo>
                      <a:close/>
                    </a:path>
                  </a:pathLst>
                </a:custGeom>
                <a:solidFill>
                  <a:srgbClr val="0672A5"/>
                </a:solidFill>
                <a:ln w="0">
                  <a:solidFill>
                    <a:srgbClr val="0672A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42" name="Freeform 4010"/>
                <p:cNvSpPr>
                  <a:spLocks/>
                </p:cNvSpPr>
                <p:nvPr/>
              </p:nvSpPr>
              <p:spPr bwMode="auto">
                <a:xfrm>
                  <a:off x="2686" y="3244"/>
                  <a:ext cx="100" cy="84"/>
                </a:xfrm>
                <a:custGeom>
                  <a:avLst/>
                  <a:gdLst/>
                  <a:ahLst/>
                  <a:cxnLst>
                    <a:cxn ang="0">
                      <a:pos x="100" y="56"/>
                    </a:cxn>
                    <a:cxn ang="0">
                      <a:pos x="24" y="0"/>
                    </a:cxn>
                    <a:cxn ang="0">
                      <a:pos x="0" y="22"/>
                    </a:cxn>
                    <a:cxn ang="0">
                      <a:pos x="76" y="84"/>
                    </a:cxn>
                    <a:cxn ang="0">
                      <a:pos x="100" y="56"/>
                    </a:cxn>
                  </a:cxnLst>
                  <a:rect l="0" t="0" r="r" b="b"/>
                  <a:pathLst>
                    <a:path w="100" h="84">
                      <a:moveTo>
                        <a:pt x="100" y="56"/>
                      </a:moveTo>
                      <a:lnTo>
                        <a:pt x="24" y="0"/>
                      </a:lnTo>
                      <a:lnTo>
                        <a:pt x="0" y="22"/>
                      </a:lnTo>
                      <a:lnTo>
                        <a:pt x="76" y="84"/>
                      </a:lnTo>
                      <a:lnTo>
                        <a:pt x="100" y="5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43" name="Freeform 4011"/>
                <p:cNvSpPr>
                  <a:spLocks/>
                </p:cNvSpPr>
                <p:nvPr/>
              </p:nvSpPr>
              <p:spPr bwMode="auto">
                <a:xfrm>
                  <a:off x="2660" y="3266"/>
                  <a:ext cx="102" cy="82"/>
                </a:xfrm>
                <a:custGeom>
                  <a:avLst/>
                  <a:gdLst/>
                  <a:ahLst/>
                  <a:cxnLst>
                    <a:cxn ang="0">
                      <a:pos x="102" y="62"/>
                    </a:cxn>
                    <a:cxn ang="0">
                      <a:pos x="26" y="0"/>
                    </a:cxn>
                    <a:cxn ang="0">
                      <a:pos x="0" y="14"/>
                    </a:cxn>
                    <a:cxn ang="0">
                      <a:pos x="78" y="82"/>
                    </a:cxn>
                    <a:cxn ang="0">
                      <a:pos x="102" y="62"/>
                    </a:cxn>
                  </a:cxnLst>
                  <a:rect l="0" t="0" r="r" b="b"/>
                  <a:pathLst>
                    <a:path w="102" h="82">
                      <a:moveTo>
                        <a:pt x="102" y="62"/>
                      </a:move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78" y="82"/>
                      </a:lnTo>
                      <a:lnTo>
                        <a:pt x="102" y="62"/>
                      </a:lnTo>
                      <a:close/>
                    </a:path>
                  </a:pathLst>
                </a:custGeom>
                <a:solidFill>
                  <a:srgbClr val="008D87"/>
                </a:solidFill>
                <a:ln w="0">
                  <a:solidFill>
                    <a:srgbClr val="008D8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44" name="Freeform 4012"/>
                <p:cNvSpPr>
                  <a:spLocks/>
                </p:cNvSpPr>
                <p:nvPr/>
              </p:nvSpPr>
              <p:spPr bwMode="auto">
                <a:xfrm>
                  <a:off x="2660" y="3266"/>
                  <a:ext cx="102" cy="82"/>
                </a:xfrm>
                <a:custGeom>
                  <a:avLst/>
                  <a:gdLst/>
                  <a:ahLst/>
                  <a:cxnLst>
                    <a:cxn ang="0">
                      <a:pos x="102" y="62"/>
                    </a:cxn>
                    <a:cxn ang="0">
                      <a:pos x="26" y="0"/>
                    </a:cxn>
                    <a:cxn ang="0">
                      <a:pos x="0" y="14"/>
                    </a:cxn>
                    <a:cxn ang="0">
                      <a:pos x="78" y="82"/>
                    </a:cxn>
                    <a:cxn ang="0">
                      <a:pos x="102" y="62"/>
                    </a:cxn>
                  </a:cxnLst>
                  <a:rect l="0" t="0" r="r" b="b"/>
                  <a:pathLst>
                    <a:path w="102" h="82">
                      <a:moveTo>
                        <a:pt x="102" y="62"/>
                      </a:move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78" y="82"/>
                      </a:lnTo>
                      <a:lnTo>
                        <a:pt x="102" y="6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45" name="Freeform 4013"/>
                <p:cNvSpPr>
                  <a:spLocks/>
                </p:cNvSpPr>
                <p:nvPr/>
              </p:nvSpPr>
              <p:spPr bwMode="auto">
                <a:xfrm>
                  <a:off x="2636" y="3280"/>
                  <a:ext cx="102" cy="78"/>
                </a:xfrm>
                <a:custGeom>
                  <a:avLst/>
                  <a:gdLst/>
                  <a:ahLst/>
                  <a:cxnLst>
                    <a:cxn ang="0">
                      <a:pos x="102" y="68"/>
                    </a:cxn>
                    <a:cxn ang="0">
                      <a:pos x="24" y="0"/>
                    </a:cxn>
                    <a:cxn ang="0">
                      <a:pos x="0" y="8"/>
                    </a:cxn>
                    <a:cxn ang="0">
                      <a:pos x="76" y="78"/>
                    </a:cxn>
                    <a:cxn ang="0">
                      <a:pos x="102" y="68"/>
                    </a:cxn>
                  </a:cxnLst>
                  <a:rect l="0" t="0" r="r" b="b"/>
                  <a:pathLst>
                    <a:path w="102" h="78">
                      <a:moveTo>
                        <a:pt x="102" y="68"/>
                      </a:move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76" y="78"/>
                      </a:lnTo>
                      <a:lnTo>
                        <a:pt x="102" y="68"/>
                      </a:lnTo>
                      <a:close/>
                    </a:path>
                  </a:pathLst>
                </a:custGeom>
                <a:solidFill>
                  <a:srgbClr val="00AB58"/>
                </a:solidFill>
                <a:ln w="0">
                  <a:solidFill>
                    <a:srgbClr val="00AB5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46" name="Freeform 4014"/>
                <p:cNvSpPr>
                  <a:spLocks/>
                </p:cNvSpPr>
                <p:nvPr/>
              </p:nvSpPr>
              <p:spPr bwMode="auto">
                <a:xfrm>
                  <a:off x="2636" y="3280"/>
                  <a:ext cx="102" cy="78"/>
                </a:xfrm>
                <a:custGeom>
                  <a:avLst/>
                  <a:gdLst/>
                  <a:ahLst/>
                  <a:cxnLst>
                    <a:cxn ang="0">
                      <a:pos x="102" y="68"/>
                    </a:cxn>
                    <a:cxn ang="0">
                      <a:pos x="24" y="0"/>
                    </a:cxn>
                    <a:cxn ang="0">
                      <a:pos x="0" y="8"/>
                    </a:cxn>
                    <a:cxn ang="0">
                      <a:pos x="76" y="78"/>
                    </a:cxn>
                    <a:cxn ang="0">
                      <a:pos x="102" y="68"/>
                    </a:cxn>
                  </a:cxnLst>
                  <a:rect l="0" t="0" r="r" b="b"/>
                  <a:pathLst>
                    <a:path w="102" h="78">
                      <a:moveTo>
                        <a:pt x="102" y="68"/>
                      </a:move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76" y="78"/>
                      </a:lnTo>
                      <a:lnTo>
                        <a:pt x="102" y="6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47" name="Freeform 4015"/>
                <p:cNvSpPr>
                  <a:spLocks/>
                </p:cNvSpPr>
                <p:nvPr/>
              </p:nvSpPr>
              <p:spPr bwMode="auto">
                <a:xfrm>
                  <a:off x="2610" y="3286"/>
                  <a:ext cx="102" cy="72"/>
                </a:xfrm>
                <a:custGeom>
                  <a:avLst/>
                  <a:gdLst/>
                  <a:ahLst/>
                  <a:cxnLst>
                    <a:cxn ang="0">
                      <a:pos x="102" y="72"/>
                    </a:cxn>
                    <a:cxn ang="0">
                      <a:pos x="26" y="2"/>
                    </a:cxn>
                    <a:cxn ang="0">
                      <a:pos x="0" y="0"/>
                    </a:cxn>
                    <a:cxn ang="0">
                      <a:pos x="76" y="66"/>
                    </a:cxn>
                    <a:cxn ang="0">
                      <a:pos x="102" y="72"/>
                    </a:cxn>
                  </a:cxnLst>
                  <a:rect l="0" t="0" r="r" b="b"/>
                  <a:pathLst>
                    <a:path w="102" h="72">
                      <a:moveTo>
                        <a:pt x="102" y="72"/>
                      </a:moveTo>
                      <a:lnTo>
                        <a:pt x="26" y="2"/>
                      </a:lnTo>
                      <a:lnTo>
                        <a:pt x="0" y="0"/>
                      </a:lnTo>
                      <a:lnTo>
                        <a:pt x="76" y="66"/>
                      </a:lnTo>
                      <a:lnTo>
                        <a:pt x="102" y="72"/>
                      </a:lnTo>
                      <a:close/>
                    </a:path>
                  </a:pathLst>
                </a:custGeom>
                <a:solidFill>
                  <a:srgbClr val="00CA00"/>
                </a:solidFill>
                <a:ln w="0">
                  <a:solidFill>
                    <a:srgbClr val="00CA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48" name="Freeform 4016"/>
                <p:cNvSpPr>
                  <a:spLocks/>
                </p:cNvSpPr>
                <p:nvPr/>
              </p:nvSpPr>
              <p:spPr bwMode="auto">
                <a:xfrm>
                  <a:off x="2610" y="3286"/>
                  <a:ext cx="102" cy="72"/>
                </a:xfrm>
                <a:custGeom>
                  <a:avLst/>
                  <a:gdLst/>
                  <a:ahLst/>
                  <a:cxnLst>
                    <a:cxn ang="0">
                      <a:pos x="102" y="72"/>
                    </a:cxn>
                    <a:cxn ang="0">
                      <a:pos x="26" y="2"/>
                    </a:cxn>
                    <a:cxn ang="0">
                      <a:pos x="0" y="0"/>
                    </a:cxn>
                    <a:cxn ang="0">
                      <a:pos x="76" y="66"/>
                    </a:cxn>
                    <a:cxn ang="0">
                      <a:pos x="102" y="72"/>
                    </a:cxn>
                  </a:cxnLst>
                  <a:rect l="0" t="0" r="r" b="b"/>
                  <a:pathLst>
                    <a:path w="102" h="72">
                      <a:moveTo>
                        <a:pt x="102" y="72"/>
                      </a:moveTo>
                      <a:lnTo>
                        <a:pt x="26" y="2"/>
                      </a:lnTo>
                      <a:lnTo>
                        <a:pt x="0" y="0"/>
                      </a:lnTo>
                      <a:lnTo>
                        <a:pt x="76" y="66"/>
                      </a:lnTo>
                      <a:lnTo>
                        <a:pt x="102" y="7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49" name="Freeform 4017"/>
                <p:cNvSpPr>
                  <a:spLocks/>
                </p:cNvSpPr>
                <p:nvPr/>
              </p:nvSpPr>
              <p:spPr bwMode="auto">
                <a:xfrm>
                  <a:off x="2584" y="3280"/>
                  <a:ext cx="102" cy="72"/>
                </a:xfrm>
                <a:custGeom>
                  <a:avLst/>
                  <a:gdLst/>
                  <a:ahLst/>
                  <a:cxnLst>
                    <a:cxn ang="0">
                      <a:pos x="102" y="72"/>
                    </a:cxn>
                    <a:cxn ang="0">
                      <a:pos x="26" y="6"/>
                    </a:cxn>
                    <a:cxn ang="0">
                      <a:pos x="0" y="0"/>
                    </a:cxn>
                    <a:cxn ang="0">
                      <a:pos x="76" y="60"/>
                    </a:cxn>
                    <a:cxn ang="0">
                      <a:pos x="102" y="72"/>
                    </a:cxn>
                  </a:cxnLst>
                  <a:rect l="0" t="0" r="r" b="b"/>
                  <a:pathLst>
                    <a:path w="102" h="72">
                      <a:moveTo>
                        <a:pt x="102" y="72"/>
                      </a:moveTo>
                      <a:lnTo>
                        <a:pt x="26" y="6"/>
                      </a:lnTo>
                      <a:lnTo>
                        <a:pt x="0" y="0"/>
                      </a:lnTo>
                      <a:lnTo>
                        <a:pt x="76" y="60"/>
                      </a:lnTo>
                      <a:lnTo>
                        <a:pt x="102" y="72"/>
                      </a:lnTo>
                      <a:close/>
                    </a:path>
                  </a:pathLst>
                </a:custGeom>
                <a:solidFill>
                  <a:srgbClr val="00BE00"/>
                </a:solidFill>
                <a:ln w="0">
                  <a:solidFill>
                    <a:srgbClr val="00BE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50" name="Freeform 4018"/>
                <p:cNvSpPr>
                  <a:spLocks/>
                </p:cNvSpPr>
                <p:nvPr/>
              </p:nvSpPr>
              <p:spPr bwMode="auto">
                <a:xfrm>
                  <a:off x="2584" y="3280"/>
                  <a:ext cx="102" cy="72"/>
                </a:xfrm>
                <a:custGeom>
                  <a:avLst/>
                  <a:gdLst/>
                  <a:ahLst/>
                  <a:cxnLst>
                    <a:cxn ang="0">
                      <a:pos x="102" y="72"/>
                    </a:cxn>
                    <a:cxn ang="0">
                      <a:pos x="26" y="6"/>
                    </a:cxn>
                    <a:cxn ang="0">
                      <a:pos x="0" y="0"/>
                    </a:cxn>
                    <a:cxn ang="0">
                      <a:pos x="76" y="60"/>
                    </a:cxn>
                    <a:cxn ang="0">
                      <a:pos x="102" y="72"/>
                    </a:cxn>
                  </a:cxnLst>
                  <a:rect l="0" t="0" r="r" b="b"/>
                  <a:pathLst>
                    <a:path w="102" h="72">
                      <a:moveTo>
                        <a:pt x="102" y="72"/>
                      </a:moveTo>
                      <a:lnTo>
                        <a:pt x="26" y="6"/>
                      </a:lnTo>
                      <a:lnTo>
                        <a:pt x="0" y="0"/>
                      </a:lnTo>
                      <a:lnTo>
                        <a:pt x="76" y="60"/>
                      </a:lnTo>
                      <a:lnTo>
                        <a:pt x="102" y="7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51" name="Freeform 4019"/>
                <p:cNvSpPr>
                  <a:spLocks/>
                </p:cNvSpPr>
                <p:nvPr/>
              </p:nvSpPr>
              <p:spPr bwMode="auto">
                <a:xfrm>
                  <a:off x="2556" y="3276"/>
                  <a:ext cx="104" cy="64"/>
                </a:xfrm>
                <a:custGeom>
                  <a:avLst/>
                  <a:gdLst/>
                  <a:ahLst/>
                  <a:cxnLst>
                    <a:cxn ang="0">
                      <a:pos x="104" y="64"/>
                    </a:cxn>
                    <a:cxn ang="0">
                      <a:pos x="28" y="4"/>
                    </a:cxn>
                    <a:cxn ang="0">
                      <a:pos x="0" y="0"/>
                    </a:cxn>
                    <a:cxn ang="0">
                      <a:pos x="78" y="52"/>
                    </a:cxn>
                    <a:cxn ang="0">
                      <a:pos x="104" y="64"/>
                    </a:cxn>
                  </a:cxnLst>
                  <a:rect l="0" t="0" r="r" b="b"/>
                  <a:pathLst>
                    <a:path w="104" h="64">
                      <a:moveTo>
                        <a:pt x="104" y="64"/>
                      </a:moveTo>
                      <a:lnTo>
                        <a:pt x="28" y="4"/>
                      </a:lnTo>
                      <a:lnTo>
                        <a:pt x="0" y="0"/>
                      </a:lnTo>
                      <a:lnTo>
                        <a:pt x="78" y="52"/>
                      </a:lnTo>
                      <a:lnTo>
                        <a:pt x="104" y="64"/>
                      </a:lnTo>
                      <a:close/>
                    </a:path>
                  </a:pathLst>
                </a:custGeom>
                <a:solidFill>
                  <a:srgbClr val="00B300"/>
                </a:solidFill>
                <a:ln w="0">
                  <a:solidFill>
                    <a:srgbClr val="00B3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52" name="Freeform 4020"/>
                <p:cNvSpPr>
                  <a:spLocks/>
                </p:cNvSpPr>
                <p:nvPr/>
              </p:nvSpPr>
              <p:spPr bwMode="auto">
                <a:xfrm>
                  <a:off x="2556" y="3276"/>
                  <a:ext cx="104" cy="64"/>
                </a:xfrm>
                <a:custGeom>
                  <a:avLst/>
                  <a:gdLst/>
                  <a:ahLst/>
                  <a:cxnLst>
                    <a:cxn ang="0">
                      <a:pos x="104" y="64"/>
                    </a:cxn>
                    <a:cxn ang="0">
                      <a:pos x="28" y="4"/>
                    </a:cxn>
                    <a:cxn ang="0">
                      <a:pos x="0" y="0"/>
                    </a:cxn>
                    <a:cxn ang="0">
                      <a:pos x="78" y="52"/>
                    </a:cxn>
                    <a:cxn ang="0">
                      <a:pos x="104" y="64"/>
                    </a:cxn>
                  </a:cxnLst>
                  <a:rect l="0" t="0" r="r" b="b"/>
                  <a:pathLst>
                    <a:path w="104" h="64">
                      <a:moveTo>
                        <a:pt x="104" y="64"/>
                      </a:moveTo>
                      <a:lnTo>
                        <a:pt x="28" y="4"/>
                      </a:lnTo>
                      <a:lnTo>
                        <a:pt x="0" y="0"/>
                      </a:lnTo>
                      <a:lnTo>
                        <a:pt x="78" y="52"/>
                      </a:lnTo>
                      <a:lnTo>
                        <a:pt x="104" y="6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53" name="Freeform 4021"/>
                <p:cNvSpPr>
                  <a:spLocks/>
                </p:cNvSpPr>
                <p:nvPr/>
              </p:nvSpPr>
              <p:spPr bwMode="auto">
                <a:xfrm>
                  <a:off x="2530" y="3276"/>
                  <a:ext cx="104" cy="52"/>
                </a:xfrm>
                <a:custGeom>
                  <a:avLst/>
                  <a:gdLst/>
                  <a:ahLst/>
                  <a:cxnLst>
                    <a:cxn ang="0">
                      <a:pos x="104" y="52"/>
                    </a:cxn>
                    <a:cxn ang="0">
                      <a:pos x="26" y="0"/>
                    </a:cxn>
                    <a:cxn ang="0">
                      <a:pos x="0" y="2"/>
                    </a:cxn>
                    <a:cxn ang="0">
                      <a:pos x="76" y="48"/>
                    </a:cxn>
                    <a:cxn ang="0">
                      <a:pos x="104" y="52"/>
                    </a:cxn>
                  </a:cxnLst>
                  <a:rect l="0" t="0" r="r" b="b"/>
                  <a:pathLst>
                    <a:path w="104" h="52">
                      <a:moveTo>
                        <a:pt x="104" y="52"/>
                      </a:moveTo>
                      <a:lnTo>
                        <a:pt x="26" y="0"/>
                      </a:lnTo>
                      <a:lnTo>
                        <a:pt x="0" y="2"/>
                      </a:lnTo>
                      <a:lnTo>
                        <a:pt x="76" y="48"/>
                      </a:lnTo>
                      <a:lnTo>
                        <a:pt x="104" y="52"/>
                      </a:lnTo>
                      <a:close/>
                    </a:path>
                  </a:pathLst>
                </a:custGeom>
                <a:solidFill>
                  <a:srgbClr val="00AC00"/>
                </a:solidFill>
                <a:ln w="0">
                  <a:solidFill>
                    <a:srgbClr val="00AC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54" name="Freeform 4022"/>
                <p:cNvSpPr>
                  <a:spLocks/>
                </p:cNvSpPr>
                <p:nvPr/>
              </p:nvSpPr>
              <p:spPr bwMode="auto">
                <a:xfrm>
                  <a:off x="2530" y="3276"/>
                  <a:ext cx="104" cy="52"/>
                </a:xfrm>
                <a:custGeom>
                  <a:avLst/>
                  <a:gdLst/>
                  <a:ahLst/>
                  <a:cxnLst>
                    <a:cxn ang="0">
                      <a:pos x="104" y="52"/>
                    </a:cxn>
                    <a:cxn ang="0">
                      <a:pos x="26" y="0"/>
                    </a:cxn>
                    <a:cxn ang="0">
                      <a:pos x="0" y="2"/>
                    </a:cxn>
                    <a:cxn ang="0">
                      <a:pos x="76" y="48"/>
                    </a:cxn>
                    <a:cxn ang="0">
                      <a:pos x="104" y="52"/>
                    </a:cxn>
                  </a:cxnLst>
                  <a:rect l="0" t="0" r="r" b="b"/>
                  <a:pathLst>
                    <a:path w="104" h="52">
                      <a:moveTo>
                        <a:pt x="104" y="52"/>
                      </a:moveTo>
                      <a:lnTo>
                        <a:pt x="26" y="0"/>
                      </a:lnTo>
                      <a:lnTo>
                        <a:pt x="0" y="2"/>
                      </a:lnTo>
                      <a:lnTo>
                        <a:pt x="76" y="48"/>
                      </a:lnTo>
                      <a:lnTo>
                        <a:pt x="104" y="5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55" name="Freeform 4023"/>
                <p:cNvSpPr>
                  <a:spLocks/>
                </p:cNvSpPr>
                <p:nvPr/>
              </p:nvSpPr>
              <p:spPr bwMode="auto">
                <a:xfrm>
                  <a:off x="2502" y="3278"/>
                  <a:ext cx="104" cy="56"/>
                </a:xfrm>
                <a:custGeom>
                  <a:avLst/>
                  <a:gdLst/>
                  <a:ahLst/>
                  <a:cxnLst>
                    <a:cxn ang="0">
                      <a:pos x="104" y="46"/>
                    </a:cxn>
                    <a:cxn ang="0">
                      <a:pos x="28" y="0"/>
                    </a:cxn>
                    <a:cxn ang="0">
                      <a:pos x="0" y="12"/>
                    </a:cxn>
                    <a:cxn ang="0">
                      <a:pos x="78" y="56"/>
                    </a:cxn>
                    <a:cxn ang="0">
                      <a:pos x="104" y="46"/>
                    </a:cxn>
                  </a:cxnLst>
                  <a:rect l="0" t="0" r="r" b="b"/>
                  <a:pathLst>
                    <a:path w="104" h="56">
                      <a:moveTo>
                        <a:pt x="104" y="46"/>
                      </a:moveTo>
                      <a:lnTo>
                        <a:pt x="28" y="0"/>
                      </a:lnTo>
                      <a:lnTo>
                        <a:pt x="0" y="12"/>
                      </a:lnTo>
                      <a:lnTo>
                        <a:pt x="78" y="56"/>
                      </a:lnTo>
                      <a:lnTo>
                        <a:pt x="104" y="46"/>
                      </a:lnTo>
                      <a:close/>
                    </a:path>
                  </a:pathLst>
                </a:custGeom>
                <a:solidFill>
                  <a:srgbClr val="008F4E"/>
                </a:solidFill>
                <a:ln w="0">
                  <a:solidFill>
                    <a:srgbClr val="008F4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56" name="Freeform 4024"/>
                <p:cNvSpPr>
                  <a:spLocks/>
                </p:cNvSpPr>
                <p:nvPr/>
              </p:nvSpPr>
              <p:spPr bwMode="auto">
                <a:xfrm>
                  <a:off x="2502" y="3278"/>
                  <a:ext cx="104" cy="56"/>
                </a:xfrm>
                <a:custGeom>
                  <a:avLst/>
                  <a:gdLst/>
                  <a:ahLst/>
                  <a:cxnLst>
                    <a:cxn ang="0">
                      <a:pos x="104" y="46"/>
                    </a:cxn>
                    <a:cxn ang="0">
                      <a:pos x="28" y="0"/>
                    </a:cxn>
                    <a:cxn ang="0">
                      <a:pos x="0" y="12"/>
                    </a:cxn>
                    <a:cxn ang="0">
                      <a:pos x="78" y="56"/>
                    </a:cxn>
                    <a:cxn ang="0">
                      <a:pos x="104" y="46"/>
                    </a:cxn>
                  </a:cxnLst>
                  <a:rect l="0" t="0" r="r" b="b"/>
                  <a:pathLst>
                    <a:path w="104" h="56">
                      <a:moveTo>
                        <a:pt x="104" y="46"/>
                      </a:moveTo>
                      <a:lnTo>
                        <a:pt x="28" y="0"/>
                      </a:lnTo>
                      <a:lnTo>
                        <a:pt x="0" y="12"/>
                      </a:lnTo>
                      <a:lnTo>
                        <a:pt x="78" y="56"/>
                      </a:lnTo>
                      <a:lnTo>
                        <a:pt x="104" y="4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57" name="Freeform 4025"/>
                <p:cNvSpPr>
                  <a:spLocks/>
                </p:cNvSpPr>
                <p:nvPr/>
              </p:nvSpPr>
              <p:spPr bwMode="auto">
                <a:xfrm>
                  <a:off x="3556" y="2838"/>
                  <a:ext cx="92" cy="34"/>
                </a:xfrm>
                <a:custGeom>
                  <a:avLst/>
                  <a:gdLst/>
                  <a:ahLst/>
                  <a:cxnLst>
                    <a:cxn ang="0">
                      <a:pos x="92" y="26"/>
                    </a:cxn>
                    <a:cxn ang="0">
                      <a:pos x="14" y="0"/>
                    </a:cxn>
                    <a:cxn ang="0">
                      <a:pos x="0" y="8"/>
                    </a:cxn>
                    <a:cxn ang="0">
                      <a:pos x="76" y="34"/>
                    </a:cxn>
                    <a:cxn ang="0">
                      <a:pos x="92" y="26"/>
                    </a:cxn>
                  </a:cxnLst>
                  <a:rect l="0" t="0" r="r" b="b"/>
                  <a:pathLst>
                    <a:path w="92" h="34">
                      <a:moveTo>
                        <a:pt x="92" y="26"/>
                      </a:moveTo>
                      <a:lnTo>
                        <a:pt x="14" y="0"/>
                      </a:lnTo>
                      <a:lnTo>
                        <a:pt x="0" y="8"/>
                      </a:lnTo>
                      <a:lnTo>
                        <a:pt x="76" y="34"/>
                      </a:lnTo>
                      <a:lnTo>
                        <a:pt x="92" y="26"/>
                      </a:lnTo>
                      <a:close/>
                    </a:path>
                  </a:pathLst>
                </a:custGeom>
                <a:solidFill>
                  <a:srgbClr val="008763"/>
                </a:solidFill>
                <a:ln w="0">
                  <a:solidFill>
                    <a:srgbClr val="00876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58" name="Freeform 4026"/>
                <p:cNvSpPr>
                  <a:spLocks/>
                </p:cNvSpPr>
                <p:nvPr/>
              </p:nvSpPr>
              <p:spPr bwMode="auto">
                <a:xfrm>
                  <a:off x="3556" y="2838"/>
                  <a:ext cx="92" cy="34"/>
                </a:xfrm>
                <a:custGeom>
                  <a:avLst/>
                  <a:gdLst/>
                  <a:ahLst/>
                  <a:cxnLst>
                    <a:cxn ang="0">
                      <a:pos x="92" y="26"/>
                    </a:cxn>
                    <a:cxn ang="0">
                      <a:pos x="14" y="0"/>
                    </a:cxn>
                    <a:cxn ang="0">
                      <a:pos x="0" y="8"/>
                    </a:cxn>
                    <a:cxn ang="0">
                      <a:pos x="76" y="34"/>
                    </a:cxn>
                    <a:cxn ang="0">
                      <a:pos x="92" y="26"/>
                    </a:cxn>
                  </a:cxnLst>
                  <a:rect l="0" t="0" r="r" b="b"/>
                  <a:pathLst>
                    <a:path w="92" h="34">
                      <a:moveTo>
                        <a:pt x="92" y="26"/>
                      </a:moveTo>
                      <a:lnTo>
                        <a:pt x="14" y="0"/>
                      </a:lnTo>
                      <a:lnTo>
                        <a:pt x="0" y="8"/>
                      </a:lnTo>
                      <a:lnTo>
                        <a:pt x="76" y="34"/>
                      </a:lnTo>
                      <a:lnTo>
                        <a:pt x="92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59" name="Freeform 4027"/>
                <p:cNvSpPr>
                  <a:spLocks/>
                </p:cNvSpPr>
                <p:nvPr/>
              </p:nvSpPr>
              <p:spPr bwMode="auto">
                <a:xfrm>
                  <a:off x="3540" y="2846"/>
                  <a:ext cx="92" cy="34"/>
                </a:xfrm>
                <a:custGeom>
                  <a:avLst/>
                  <a:gdLst/>
                  <a:ahLst/>
                  <a:cxnLst>
                    <a:cxn ang="0">
                      <a:pos x="92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8" y="34"/>
                    </a:cxn>
                    <a:cxn ang="0">
                      <a:pos x="92" y="26"/>
                    </a:cxn>
                  </a:cxnLst>
                  <a:rect l="0" t="0" r="r" b="b"/>
                  <a:pathLst>
                    <a:path w="92" h="34">
                      <a:moveTo>
                        <a:pt x="92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8" y="34"/>
                      </a:lnTo>
                      <a:lnTo>
                        <a:pt x="92" y="26"/>
                      </a:lnTo>
                      <a:close/>
                    </a:path>
                  </a:pathLst>
                </a:custGeom>
                <a:solidFill>
                  <a:srgbClr val="008763"/>
                </a:solidFill>
                <a:ln w="0">
                  <a:solidFill>
                    <a:srgbClr val="00876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60" name="Freeform 4028"/>
                <p:cNvSpPr>
                  <a:spLocks/>
                </p:cNvSpPr>
                <p:nvPr/>
              </p:nvSpPr>
              <p:spPr bwMode="auto">
                <a:xfrm>
                  <a:off x="3540" y="2846"/>
                  <a:ext cx="92" cy="34"/>
                </a:xfrm>
                <a:custGeom>
                  <a:avLst/>
                  <a:gdLst/>
                  <a:ahLst/>
                  <a:cxnLst>
                    <a:cxn ang="0">
                      <a:pos x="92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8" y="34"/>
                    </a:cxn>
                    <a:cxn ang="0">
                      <a:pos x="92" y="26"/>
                    </a:cxn>
                  </a:cxnLst>
                  <a:rect l="0" t="0" r="r" b="b"/>
                  <a:pathLst>
                    <a:path w="92" h="34">
                      <a:moveTo>
                        <a:pt x="92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8" y="34"/>
                      </a:lnTo>
                      <a:lnTo>
                        <a:pt x="92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61" name="Freeform 4029"/>
                <p:cNvSpPr>
                  <a:spLocks/>
                </p:cNvSpPr>
                <p:nvPr/>
              </p:nvSpPr>
              <p:spPr bwMode="auto">
                <a:xfrm>
                  <a:off x="3524" y="2854"/>
                  <a:ext cx="94" cy="34"/>
                </a:xfrm>
                <a:custGeom>
                  <a:avLst/>
                  <a:gdLst/>
                  <a:ahLst/>
                  <a:cxnLst>
                    <a:cxn ang="0">
                      <a:pos x="94" y="26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78" y="34"/>
                    </a:cxn>
                    <a:cxn ang="0">
                      <a:pos x="94" y="26"/>
                    </a:cxn>
                  </a:cxnLst>
                  <a:rect l="0" t="0" r="r" b="b"/>
                  <a:pathLst>
                    <a:path w="94" h="34">
                      <a:moveTo>
                        <a:pt x="94" y="26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78" y="34"/>
                      </a:lnTo>
                      <a:lnTo>
                        <a:pt x="94" y="26"/>
                      </a:lnTo>
                      <a:close/>
                    </a:path>
                  </a:pathLst>
                </a:custGeom>
                <a:solidFill>
                  <a:srgbClr val="008763"/>
                </a:solidFill>
                <a:ln w="0">
                  <a:solidFill>
                    <a:srgbClr val="00876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62" name="Freeform 4030"/>
                <p:cNvSpPr>
                  <a:spLocks/>
                </p:cNvSpPr>
                <p:nvPr/>
              </p:nvSpPr>
              <p:spPr bwMode="auto">
                <a:xfrm>
                  <a:off x="3524" y="2854"/>
                  <a:ext cx="94" cy="34"/>
                </a:xfrm>
                <a:custGeom>
                  <a:avLst/>
                  <a:gdLst/>
                  <a:ahLst/>
                  <a:cxnLst>
                    <a:cxn ang="0">
                      <a:pos x="94" y="26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78" y="34"/>
                    </a:cxn>
                    <a:cxn ang="0">
                      <a:pos x="94" y="26"/>
                    </a:cxn>
                  </a:cxnLst>
                  <a:rect l="0" t="0" r="r" b="b"/>
                  <a:pathLst>
                    <a:path w="94" h="34">
                      <a:moveTo>
                        <a:pt x="94" y="26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78" y="34"/>
                      </a:lnTo>
                      <a:lnTo>
                        <a:pt x="94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63" name="Freeform 4031"/>
                <p:cNvSpPr>
                  <a:spLocks/>
                </p:cNvSpPr>
                <p:nvPr/>
              </p:nvSpPr>
              <p:spPr bwMode="auto">
                <a:xfrm>
                  <a:off x="3510" y="2860"/>
                  <a:ext cx="92" cy="36"/>
                </a:xfrm>
                <a:custGeom>
                  <a:avLst/>
                  <a:gdLst/>
                  <a:ahLst/>
                  <a:cxnLst>
                    <a:cxn ang="0">
                      <a:pos x="92" y="28"/>
                    </a:cxn>
                    <a:cxn ang="0">
                      <a:pos x="14" y="0"/>
                    </a:cxn>
                    <a:cxn ang="0">
                      <a:pos x="0" y="8"/>
                    </a:cxn>
                    <a:cxn ang="0">
                      <a:pos x="78" y="36"/>
                    </a:cxn>
                    <a:cxn ang="0">
                      <a:pos x="92" y="28"/>
                    </a:cxn>
                  </a:cxnLst>
                  <a:rect l="0" t="0" r="r" b="b"/>
                  <a:pathLst>
                    <a:path w="92" h="36">
                      <a:moveTo>
                        <a:pt x="92" y="28"/>
                      </a:moveTo>
                      <a:lnTo>
                        <a:pt x="14" y="0"/>
                      </a:lnTo>
                      <a:lnTo>
                        <a:pt x="0" y="8"/>
                      </a:lnTo>
                      <a:lnTo>
                        <a:pt x="78" y="36"/>
                      </a:lnTo>
                      <a:lnTo>
                        <a:pt x="92" y="28"/>
                      </a:lnTo>
                      <a:close/>
                    </a:path>
                  </a:pathLst>
                </a:custGeom>
                <a:solidFill>
                  <a:srgbClr val="008762"/>
                </a:solidFill>
                <a:ln w="0">
                  <a:solidFill>
                    <a:srgbClr val="00876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64" name="Freeform 4032"/>
                <p:cNvSpPr>
                  <a:spLocks/>
                </p:cNvSpPr>
                <p:nvPr/>
              </p:nvSpPr>
              <p:spPr bwMode="auto">
                <a:xfrm>
                  <a:off x="3510" y="2860"/>
                  <a:ext cx="92" cy="36"/>
                </a:xfrm>
                <a:custGeom>
                  <a:avLst/>
                  <a:gdLst/>
                  <a:ahLst/>
                  <a:cxnLst>
                    <a:cxn ang="0">
                      <a:pos x="92" y="28"/>
                    </a:cxn>
                    <a:cxn ang="0">
                      <a:pos x="14" y="0"/>
                    </a:cxn>
                    <a:cxn ang="0">
                      <a:pos x="0" y="8"/>
                    </a:cxn>
                    <a:cxn ang="0">
                      <a:pos x="78" y="36"/>
                    </a:cxn>
                    <a:cxn ang="0">
                      <a:pos x="92" y="28"/>
                    </a:cxn>
                  </a:cxnLst>
                  <a:rect l="0" t="0" r="r" b="b"/>
                  <a:pathLst>
                    <a:path w="92" h="36">
                      <a:moveTo>
                        <a:pt x="92" y="28"/>
                      </a:moveTo>
                      <a:lnTo>
                        <a:pt x="14" y="0"/>
                      </a:lnTo>
                      <a:lnTo>
                        <a:pt x="0" y="8"/>
                      </a:lnTo>
                      <a:lnTo>
                        <a:pt x="78" y="36"/>
                      </a:lnTo>
                      <a:lnTo>
                        <a:pt x="92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65" name="Freeform 4033"/>
                <p:cNvSpPr>
                  <a:spLocks/>
                </p:cNvSpPr>
                <p:nvPr/>
              </p:nvSpPr>
              <p:spPr bwMode="auto">
                <a:xfrm>
                  <a:off x="3494" y="2868"/>
                  <a:ext cx="94" cy="34"/>
                </a:xfrm>
                <a:custGeom>
                  <a:avLst/>
                  <a:gdLst/>
                  <a:ahLst/>
                  <a:cxnLst>
                    <a:cxn ang="0">
                      <a:pos x="94" y="28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8" y="34"/>
                    </a:cxn>
                    <a:cxn ang="0">
                      <a:pos x="94" y="28"/>
                    </a:cxn>
                  </a:cxnLst>
                  <a:rect l="0" t="0" r="r" b="b"/>
                  <a:pathLst>
                    <a:path w="94" h="34">
                      <a:moveTo>
                        <a:pt x="94" y="28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8" y="34"/>
                      </a:lnTo>
                      <a:lnTo>
                        <a:pt x="94" y="28"/>
                      </a:lnTo>
                      <a:close/>
                    </a:path>
                  </a:pathLst>
                </a:custGeom>
                <a:solidFill>
                  <a:srgbClr val="008761"/>
                </a:solidFill>
                <a:ln w="0">
                  <a:solidFill>
                    <a:srgbClr val="00876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66" name="Freeform 4034"/>
                <p:cNvSpPr>
                  <a:spLocks/>
                </p:cNvSpPr>
                <p:nvPr/>
              </p:nvSpPr>
              <p:spPr bwMode="auto">
                <a:xfrm>
                  <a:off x="3494" y="2868"/>
                  <a:ext cx="94" cy="34"/>
                </a:xfrm>
                <a:custGeom>
                  <a:avLst/>
                  <a:gdLst/>
                  <a:ahLst/>
                  <a:cxnLst>
                    <a:cxn ang="0">
                      <a:pos x="94" y="28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8" y="34"/>
                    </a:cxn>
                    <a:cxn ang="0">
                      <a:pos x="94" y="28"/>
                    </a:cxn>
                  </a:cxnLst>
                  <a:rect l="0" t="0" r="r" b="b"/>
                  <a:pathLst>
                    <a:path w="94" h="34">
                      <a:moveTo>
                        <a:pt x="94" y="28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8" y="34"/>
                      </a:lnTo>
                      <a:lnTo>
                        <a:pt x="94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67" name="Freeform 4035"/>
                <p:cNvSpPr>
                  <a:spLocks/>
                </p:cNvSpPr>
                <p:nvPr/>
              </p:nvSpPr>
              <p:spPr bwMode="auto">
                <a:xfrm>
                  <a:off x="3478" y="2876"/>
                  <a:ext cx="94" cy="34"/>
                </a:xfrm>
                <a:custGeom>
                  <a:avLst/>
                  <a:gdLst/>
                  <a:ahLst/>
                  <a:cxnLst>
                    <a:cxn ang="0">
                      <a:pos x="94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8" y="34"/>
                    </a:cxn>
                    <a:cxn ang="0">
                      <a:pos x="94" y="26"/>
                    </a:cxn>
                  </a:cxnLst>
                  <a:rect l="0" t="0" r="r" b="b"/>
                  <a:pathLst>
                    <a:path w="94" h="34">
                      <a:moveTo>
                        <a:pt x="94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8" y="34"/>
                      </a:lnTo>
                      <a:lnTo>
                        <a:pt x="94" y="26"/>
                      </a:lnTo>
                      <a:close/>
                    </a:path>
                  </a:pathLst>
                </a:custGeom>
                <a:solidFill>
                  <a:srgbClr val="00885E"/>
                </a:solidFill>
                <a:ln w="0">
                  <a:solidFill>
                    <a:srgbClr val="00885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68" name="Freeform 4036"/>
                <p:cNvSpPr>
                  <a:spLocks/>
                </p:cNvSpPr>
                <p:nvPr/>
              </p:nvSpPr>
              <p:spPr bwMode="auto">
                <a:xfrm>
                  <a:off x="3478" y="2876"/>
                  <a:ext cx="94" cy="34"/>
                </a:xfrm>
                <a:custGeom>
                  <a:avLst/>
                  <a:gdLst/>
                  <a:ahLst/>
                  <a:cxnLst>
                    <a:cxn ang="0">
                      <a:pos x="94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8" y="34"/>
                    </a:cxn>
                    <a:cxn ang="0">
                      <a:pos x="94" y="26"/>
                    </a:cxn>
                  </a:cxnLst>
                  <a:rect l="0" t="0" r="r" b="b"/>
                  <a:pathLst>
                    <a:path w="94" h="34">
                      <a:moveTo>
                        <a:pt x="94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8" y="34"/>
                      </a:lnTo>
                      <a:lnTo>
                        <a:pt x="94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69" name="Freeform 4037"/>
                <p:cNvSpPr>
                  <a:spLocks/>
                </p:cNvSpPr>
                <p:nvPr/>
              </p:nvSpPr>
              <p:spPr bwMode="auto">
                <a:xfrm>
                  <a:off x="3462" y="2884"/>
                  <a:ext cx="94" cy="34"/>
                </a:xfrm>
                <a:custGeom>
                  <a:avLst/>
                  <a:gdLst/>
                  <a:ahLst/>
                  <a:cxnLst>
                    <a:cxn ang="0">
                      <a:pos x="94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8" y="34"/>
                    </a:cxn>
                    <a:cxn ang="0">
                      <a:pos x="94" y="26"/>
                    </a:cxn>
                  </a:cxnLst>
                  <a:rect l="0" t="0" r="r" b="b"/>
                  <a:pathLst>
                    <a:path w="94" h="34">
                      <a:moveTo>
                        <a:pt x="94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8" y="34"/>
                      </a:lnTo>
                      <a:lnTo>
                        <a:pt x="94" y="26"/>
                      </a:lnTo>
                      <a:close/>
                    </a:path>
                  </a:pathLst>
                </a:custGeom>
                <a:solidFill>
                  <a:srgbClr val="00885B"/>
                </a:solidFill>
                <a:ln w="0">
                  <a:solidFill>
                    <a:srgbClr val="00885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70" name="Freeform 4038"/>
                <p:cNvSpPr>
                  <a:spLocks/>
                </p:cNvSpPr>
                <p:nvPr/>
              </p:nvSpPr>
              <p:spPr bwMode="auto">
                <a:xfrm>
                  <a:off x="3462" y="2884"/>
                  <a:ext cx="94" cy="34"/>
                </a:xfrm>
                <a:custGeom>
                  <a:avLst/>
                  <a:gdLst/>
                  <a:ahLst/>
                  <a:cxnLst>
                    <a:cxn ang="0">
                      <a:pos x="94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8" y="34"/>
                    </a:cxn>
                    <a:cxn ang="0">
                      <a:pos x="94" y="26"/>
                    </a:cxn>
                  </a:cxnLst>
                  <a:rect l="0" t="0" r="r" b="b"/>
                  <a:pathLst>
                    <a:path w="94" h="34">
                      <a:moveTo>
                        <a:pt x="94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8" y="34"/>
                      </a:lnTo>
                      <a:lnTo>
                        <a:pt x="94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71" name="Freeform 4039"/>
                <p:cNvSpPr>
                  <a:spLocks/>
                </p:cNvSpPr>
                <p:nvPr/>
              </p:nvSpPr>
              <p:spPr bwMode="auto">
                <a:xfrm>
                  <a:off x="3446" y="2892"/>
                  <a:ext cx="94" cy="34"/>
                </a:xfrm>
                <a:custGeom>
                  <a:avLst/>
                  <a:gdLst/>
                  <a:ahLst/>
                  <a:cxnLst>
                    <a:cxn ang="0">
                      <a:pos x="94" y="26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78" y="34"/>
                    </a:cxn>
                    <a:cxn ang="0">
                      <a:pos x="94" y="26"/>
                    </a:cxn>
                  </a:cxnLst>
                  <a:rect l="0" t="0" r="r" b="b"/>
                  <a:pathLst>
                    <a:path w="94" h="34">
                      <a:moveTo>
                        <a:pt x="94" y="26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78" y="34"/>
                      </a:lnTo>
                      <a:lnTo>
                        <a:pt x="94" y="26"/>
                      </a:lnTo>
                      <a:close/>
                    </a:path>
                  </a:pathLst>
                </a:custGeom>
                <a:solidFill>
                  <a:srgbClr val="008956"/>
                </a:solidFill>
                <a:ln w="0">
                  <a:solidFill>
                    <a:srgbClr val="00895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72" name="Freeform 4040"/>
                <p:cNvSpPr>
                  <a:spLocks/>
                </p:cNvSpPr>
                <p:nvPr/>
              </p:nvSpPr>
              <p:spPr bwMode="auto">
                <a:xfrm>
                  <a:off x="3446" y="2892"/>
                  <a:ext cx="94" cy="34"/>
                </a:xfrm>
                <a:custGeom>
                  <a:avLst/>
                  <a:gdLst/>
                  <a:ahLst/>
                  <a:cxnLst>
                    <a:cxn ang="0">
                      <a:pos x="94" y="26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78" y="34"/>
                    </a:cxn>
                    <a:cxn ang="0">
                      <a:pos x="94" y="26"/>
                    </a:cxn>
                  </a:cxnLst>
                  <a:rect l="0" t="0" r="r" b="b"/>
                  <a:pathLst>
                    <a:path w="94" h="34">
                      <a:moveTo>
                        <a:pt x="94" y="26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78" y="34"/>
                      </a:lnTo>
                      <a:lnTo>
                        <a:pt x="94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73" name="Freeform 4041"/>
                <p:cNvSpPr>
                  <a:spLocks/>
                </p:cNvSpPr>
                <p:nvPr/>
              </p:nvSpPr>
              <p:spPr bwMode="auto">
                <a:xfrm>
                  <a:off x="3430" y="2898"/>
                  <a:ext cx="94" cy="34"/>
                </a:xfrm>
                <a:custGeom>
                  <a:avLst/>
                  <a:gdLst/>
                  <a:ahLst/>
                  <a:cxnLst>
                    <a:cxn ang="0">
                      <a:pos x="94" y="28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8" y="34"/>
                    </a:cxn>
                    <a:cxn ang="0">
                      <a:pos x="94" y="28"/>
                    </a:cxn>
                  </a:cxnLst>
                  <a:rect l="0" t="0" r="r" b="b"/>
                  <a:pathLst>
                    <a:path w="94" h="34">
                      <a:moveTo>
                        <a:pt x="94" y="28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8" y="34"/>
                      </a:lnTo>
                      <a:lnTo>
                        <a:pt x="94" y="28"/>
                      </a:lnTo>
                      <a:close/>
                    </a:path>
                  </a:pathLst>
                </a:custGeom>
                <a:solidFill>
                  <a:srgbClr val="008950"/>
                </a:solidFill>
                <a:ln w="0">
                  <a:solidFill>
                    <a:srgbClr val="00895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74" name="Freeform 4042"/>
                <p:cNvSpPr>
                  <a:spLocks/>
                </p:cNvSpPr>
                <p:nvPr/>
              </p:nvSpPr>
              <p:spPr bwMode="auto">
                <a:xfrm>
                  <a:off x="3430" y="2898"/>
                  <a:ext cx="94" cy="34"/>
                </a:xfrm>
                <a:custGeom>
                  <a:avLst/>
                  <a:gdLst/>
                  <a:ahLst/>
                  <a:cxnLst>
                    <a:cxn ang="0">
                      <a:pos x="94" y="28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78" y="34"/>
                    </a:cxn>
                    <a:cxn ang="0">
                      <a:pos x="94" y="28"/>
                    </a:cxn>
                  </a:cxnLst>
                  <a:rect l="0" t="0" r="r" b="b"/>
                  <a:pathLst>
                    <a:path w="94" h="34">
                      <a:moveTo>
                        <a:pt x="94" y="28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78" y="34"/>
                      </a:lnTo>
                      <a:lnTo>
                        <a:pt x="94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75" name="Freeform 4043"/>
                <p:cNvSpPr>
                  <a:spLocks/>
                </p:cNvSpPr>
                <p:nvPr/>
              </p:nvSpPr>
              <p:spPr bwMode="auto">
                <a:xfrm>
                  <a:off x="3412" y="2906"/>
                  <a:ext cx="96" cy="32"/>
                </a:xfrm>
                <a:custGeom>
                  <a:avLst/>
                  <a:gdLst/>
                  <a:ahLst/>
                  <a:cxnLst>
                    <a:cxn ang="0">
                      <a:pos x="96" y="26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80" y="32"/>
                    </a:cxn>
                    <a:cxn ang="0">
                      <a:pos x="96" y="26"/>
                    </a:cxn>
                  </a:cxnLst>
                  <a:rect l="0" t="0" r="r" b="b"/>
                  <a:pathLst>
                    <a:path w="96" h="32">
                      <a:moveTo>
                        <a:pt x="96" y="26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80" y="32"/>
                      </a:lnTo>
                      <a:lnTo>
                        <a:pt x="96" y="26"/>
                      </a:lnTo>
                      <a:close/>
                    </a:path>
                  </a:pathLst>
                </a:custGeom>
                <a:solidFill>
                  <a:srgbClr val="008A49"/>
                </a:solidFill>
                <a:ln w="0">
                  <a:solidFill>
                    <a:srgbClr val="008A4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76" name="Freeform 4044"/>
                <p:cNvSpPr>
                  <a:spLocks/>
                </p:cNvSpPr>
                <p:nvPr/>
              </p:nvSpPr>
              <p:spPr bwMode="auto">
                <a:xfrm>
                  <a:off x="3412" y="2906"/>
                  <a:ext cx="96" cy="32"/>
                </a:xfrm>
                <a:custGeom>
                  <a:avLst/>
                  <a:gdLst/>
                  <a:ahLst/>
                  <a:cxnLst>
                    <a:cxn ang="0">
                      <a:pos x="96" y="26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80" y="32"/>
                    </a:cxn>
                    <a:cxn ang="0">
                      <a:pos x="96" y="26"/>
                    </a:cxn>
                  </a:cxnLst>
                  <a:rect l="0" t="0" r="r" b="b"/>
                  <a:pathLst>
                    <a:path w="96" h="32">
                      <a:moveTo>
                        <a:pt x="96" y="26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80" y="32"/>
                      </a:lnTo>
                      <a:lnTo>
                        <a:pt x="9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77" name="Freeform 4045"/>
                <p:cNvSpPr>
                  <a:spLocks/>
                </p:cNvSpPr>
                <p:nvPr/>
              </p:nvSpPr>
              <p:spPr bwMode="auto">
                <a:xfrm>
                  <a:off x="3396" y="2912"/>
                  <a:ext cx="96" cy="32"/>
                </a:xfrm>
                <a:custGeom>
                  <a:avLst/>
                  <a:gdLst/>
                  <a:ahLst/>
                  <a:cxnLst>
                    <a:cxn ang="0">
                      <a:pos x="96" y="26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80" y="32"/>
                    </a:cxn>
                    <a:cxn ang="0">
                      <a:pos x="96" y="26"/>
                    </a:cxn>
                  </a:cxnLst>
                  <a:rect l="0" t="0" r="r" b="b"/>
                  <a:pathLst>
                    <a:path w="96" h="32">
                      <a:moveTo>
                        <a:pt x="96" y="26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80" y="32"/>
                      </a:lnTo>
                      <a:lnTo>
                        <a:pt x="96" y="26"/>
                      </a:lnTo>
                      <a:close/>
                    </a:path>
                  </a:pathLst>
                </a:custGeom>
                <a:solidFill>
                  <a:srgbClr val="008A41"/>
                </a:solidFill>
                <a:ln w="0">
                  <a:solidFill>
                    <a:srgbClr val="008A4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78" name="Freeform 4046"/>
                <p:cNvSpPr>
                  <a:spLocks/>
                </p:cNvSpPr>
                <p:nvPr/>
              </p:nvSpPr>
              <p:spPr bwMode="auto">
                <a:xfrm>
                  <a:off x="3396" y="2912"/>
                  <a:ext cx="96" cy="32"/>
                </a:xfrm>
                <a:custGeom>
                  <a:avLst/>
                  <a:gdLst/>
                  <a:ahLst/>
                  <a:cxnLst>
                    <a:cxn ang="0">
                      <a:pos x="96" y="26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80" y="32"/>
                    </a:cxn>
                    <a:cxn ang="0">
                      <a:pos x="96" y="26"/>
                    </a:cxn>
                  </a:cxnLst>
                  <a:rect l="0" t="0" r="r" b="b"/>
                  <a:pathLst>
                    <a:path w="96" h="32">
                      <a:moveTo>
                        <a:pt x="96" y="26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80" y="32"/>
                      </a:lnTo>
                      <a:lnTo>
                        <a:pt x="9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79" name="Freeform 4047"/>
                <p:cNvSpPr>
                  <a:spLocks/>
                </p:cNvSpPr>
                <p:nvPr/>
              </p:nvSpPr>
              <p:spPr bwMode="auto">
                <a:xfrm>
                  <a:off x="3380" y="2918"/>
                  <a:ext cx="96" cy="30"/>
                </a:xfrm>
                <a:custGeom>
                  <a:avLst/>
                  <a:gdLst/>
                  <a:ahLst/>
                  <a:cxnLst>
                    <a:cxn ang="0">
                      <a:pos x="96" y="26"/>
                    </a:cxn>
                    <a:cxn ang="0">
                      <a:pos x="16" y="0"/>
                    </a:cxn>
                    <a:cxn ang="0">
                      <a:pos x="0" y="4"/>
                    </a:cxn>
                    <a:cxn ang="0">
                      <a:pos x="78" y="30"/>
                    </a:cxn>
                    <a:cxn ang="0">
                      <a:pos x="96" y="26"/>
                    </a:cxn>
                  </a:cxnLst>
                  <a:rect l="0" t="0" r="r" b="b"/>
                  <a:pathLst>
                    <a:path w="96" h="30">
                      <a:moveTo>
                        <a:pt x="96" y="26"/>
                      </a:moveTo>
                      <a:lnTo>
                        <a:pt x="16" y="0"/>
                      </a:lnTo>
                      <a:lnTo>
                        <a:pt x="0" y="4"/>
                      </a:lnTo>
                      <a:lnTo>
                        <a:pt x="78" y="30"/>
                      </a:lnTo>
                      <a:lnTo>
                        <a:pt x="96" y="26"/>
                      </a:lnTo>
                      <a:close/>
                    </a:path>
                  </a:pathLst>
                </a:custGeom>
                <a:solidFill>
                  <a:srgbClr val="008A38"/>
                </a:solidFill>
                <a:ln w="0">
                  <a:solidFill>
                    <a:srgbClr val="008A3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80" name="Freeform 4048"/>
                <p:cNvSpPr>
                  <a:spLocks/>
                </p:cNvSpPr>
                <p:nvPr/>
              </p:nvSpPr>
              <p:spPr bwMode="auto">
                <a:xfrm>
                  <a:off x="3380" y="2918"/>
                  <a:ext cx="96" cy="30"/>
                </a:xfrm>
                <a:custGeom>
                  <a:avLst/>
                  <a:gdLst/>
                  <a:ahLst/>
                  <a:cxnLst>
                    <a:cxn ang="0">
                      <a:pos x="96" y="26"/>
                    </a:cxn>
                    <a:cxn ang="0">
                      <a:pos x="16" y="0"/>
                    </a:cxn>
                    <a:cxn ang="0">
                      <a:pos x="0" y="4"/>
                    </a:cxn>
                    <a:cxn ang="0">
                      <a:pos x="78" y="30"/>
                    </a:cxn>
                    <a:cxn ang="0">
                      <a:pos x="96" y="26"/>
                    </a:cxn>
                  </a:cxnLst>
                  <a:rect l="0" t="0" r="r" b="b"/>
                  <a:pathLst>
                    <a:path w="96" h="30">
                      <a:moveTo>
                        <a:pt x="96" y="26"/>
                      </a:moveTo>
                      <a:lnTo>
                        <a:pt x="16" y="0"/>
                      </a:lnTo>
                      <a:lnTo>
                        <a:pt x="0" y="4"/>
                      </a:lnTo>
                      <a:lnTo>
                        <a:pt x="78" y="30"/>
                      </a:lnTo>
                      <a:lnTo>
                        <a:pt x="9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81" name="Freeform 4049"/>
                <p:cNvSpPr>
                  <a:spLocks/>
                </p:cNvSpPr>
                <p:nvPr/>
              </p:nvSpPr>
              <p:spPr bwMode="auto">
                <a:xfrm>
                  <a:off x="3362" y="2922"/>
                  <a:ext cx="96" cy="32"/>
                </a:xfrm>
                <a:custGeom>
                  <a:avLst/>
                  <a:gdLst/>
                  <a:ahLst/>
                  <a:cxnLst>
                    <a:cxn ang="0">
                      <a:pos x="96" y="26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80" y="32"/>
                    </a:cxn>
                    <a:cxn ang="0">
                      <a:pos x="96" y="26"/>
                    </a:cxn>
                  </a:cxnLst>
                  <a:rect l="0" t="0" r="r" b="b"/>
                  <a:pathLst>
                    <a:path w="96" h="32">
                      <a:moveTo>
                        <a:pt x="96" y="26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80" y="32"/>
                      </a:lnTo>
                      <a:lnTo>
                        <a:pt x="96" y="26"/>
                      </a:lnTo>
                      <a:close/>
                    </a:path>
                  </a:pathLst>
                </a:custGeom>
                <a:solidFill>
                  <a:srgbClr val="00892D"/>
                </a:solidFill>
                <a:ln w="0">
                  <a:solidFill>
                    <a:srgbClr val="00892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82" name="Freeform 4050"/>
                <p:cNvSpPr>
                  <a:spLocks/>
                </p:cNvSpPr>
                <p:nvPr/>
              </p:nvSpPr>
              <p:spPr bwMode="auto">
                <a:xfrm>
                  <a:off x="3362" y="2922"/>
                  <a:ext cx="96" cy="32"/>
                </a:xfrm>
                <a:custGeom>
                  <a:avLst/>
                  <a:gdLst/>
                  <a:ahLst/>
                  <a:cxnLst>
                    <a:cxn ang="0">
                      <a:pos x="96" y="26"/>
                    </a:cxn>
                    <a:cxn ang="0">
                      <a:pos x="18" y="0"/>
                    </a:cxn>
                    <a:cxn ang="0">
                      <a:pos x="0" y="6"/>
                    </a:cxn>
                    <a:cxn ang="0">
                      <a:pos x="80" y="32"/>
                    </a:cxn>
                    <a:cxn ang="0">
                      <a:pos x="96" y="26"/>
                    </a:cxn>
                  </a:cxnLst>
                  <a:rect l="0" t="0" r="r" b="b"/>
                  <a:pathLst>
                    <a:path w="96" h="32">
                      <a:moveTo>
                        <a:pt x="96" y="26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80" y="32"/>
                      </a:lnTo>
                      <a:lnTo>
                        <a:pt x="9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83" name="Freeform 4051"/>
                <p:cNvSpPr>
                  <a:spLocks/>
                </p:cNvSpPr>
                <p:nvPr/>
              </p:nvSpPr>
              <p:spPr bwMode="auto">
                <a:xfrm>
                  <a:off x="3346" y="2928"/>
                  <a:ext cx="96" cy="28"/>
                </a:xfrm>
                <a:custGeom>
                  <a:avLst/>
                  <a:gdLst/>
                  <a:ahLst/>
                  <a:cxnLst>
                    <a:cxn ang="0">
                      <a:pos x="96" y="26"/>
                    </a:cxn>
                    <a:cxn ang="0">
                      <a:pos x="16" y="0"/>
                    </a:cxn>
                    <a:cxn ang="0">
                      <a:pos x="0" y="4"/>
                    </a:cxn>
                    <a:cxn ang="0">
                      <a:pos x="80" y="28"/>
                    </a:cxn>
                    <a:cxn ang="0">
                      <a:pos x="96" y="26"/>
                    </a:cxn>
                  </a:cxnLst>
                  <a:rect l="0" t="0" r="r" b="b"/>
                  <a:pathLst>
                    <a:path w="96" h="28">
                      <a:moveTo>
                        <a:pt x="96" y="26"/>
                      </a:moveTo>
                      <a:lnTo>
                        <a:pt x="16" y="0"/>
                      </a:lnTo>
                      <a:lnTo>
                        <a:pt x="0" y="4"/>
                      </a:lnTo>
                      <a:lnTo>
                        <a:pt x="80" y="28"/>
                      </a:lnTo>
                      <a:lnTo>
                        <a:pt x="96" y="26"/>
                      </a:lnTo>
                      <a:close/>
                    </a:path>
                  </a:pathLst>
                </a:custGeom>
                <a:solidFill>
                  <a:srgbClr val="008822"/>
                </a:solidFill>
                <a:ln w="0">
                  <a:solidFill>
                    <a:srgbClr val="00882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84" name="Freeform 4052"/>
                <p:cNvSpPr>
                  <a:spLocks/>
                </p:cNvSpPr>
                <p:nvPr/>
              </p:nvSpPr>
              <p:spPr bwMode="auto">
                <a:xfrm>
                  <a:off x="3346" y="2928"/>
                  <a:ext cx="96" cy="28"/>
                </a:xfrm>
                <a:custGeom>
                  <a:avLst/>
                  <a:gdLst/>
                  <a:ahLst/>
                  <a:cxnLst>
                    <a:cxn ang="0">
                      <a:pos x="96" y="26"/>
                    </a:cxn>
                    <a:cxn ang="0">
                      <a:pos x="16" y="0"/>
                    </a:cxn>
                    <a:cxn ang="0">
                      <a:pos x="0" y="4"/>
                    </a:cxn>
                    <a:cxn ang="0">
                      <a:pos x="80" y="28"/>
                    </a:cxn>
                    <a:cxn ang="0">
                      <a:pos x="96" y="26"/>
                    </a:cxn>
                  </a:cxnLst>
                  <a:rect l="0" t="0" r="r" b="b"/>
                  <a:pathLst>
                    <a:path w="96" h="28">
                      <a:moveTo>
                        <a:pt x="96" y="26"/>
                      </a:moveTo>
                      <a:lnTo>
                        <a:pt x="16" y="0"/>
                      </a:lnTo>
                      <a:lnTo>
                        <a:pt x="0" y="4"/>
                      </a:lnTo>
                      <a:lnTo>
                        <a:pt x="80" y="28"/>
                      </a:lnTo>
                      <a:lnTo>
                        <a:pt x="9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85" name="Freeform 4053"/>
                <p:cNvSpPr>
                  <a:spLocks/>
                </p:cNvSpPr>
                <p:nvPr/>
              </p:nvSpPr>
              <p:spPr bwMode="auto">
                <a:xfrm>
                  <a:off x="3328" y="2932"/>
                  <a:ext cx="98" cy="28"/>
                </a:xfrm>
                <a:custGeom>
                  <a:avLst/>
                  <a:gdLst/>
                  <a:ahLst/>
                  <a:cxnLst>
                    <a:cxn ang="0">
                      <a:pos x="98" y="24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80" y="28"/>
                    </a:cxn>
                    <a:cxn ang="0">
                      <a:pos x="98" y="24"/>
                    </a:cxn>
                  </a:cxnLst>
                  <a:rect l="0" t="0" r="r" b="b"/>
                  <a:pathLst>
                    <a:path w="98" h="28">
                      <a:moveTo>
                        <a:pt x="98" y="24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80" y="28"/>
                      </a:lnTo>
                      <a:lnTo>
                        <a:pt x="98" y="24"/>
                      </a:lnTo>
                      <a:close/>
                    </a:path>
                  </a:pathLst>
                </a:custGeom>
                <a:solidFill>
                  <a:srgbClr val="008516"/>
                </a:solidFill>
                <a:ln w="0">
                  <a:solidFill>
                    <a:srgbClr val="00851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86" name="Freeform 4054"/>
                <p:cNvSpPr>
                  <a:spLocks/>
                </p:cNvSpPr>
                <p:nvPr/>
              </p:nvSpPr>
              <p:spPr bwMode="auto">
                <a:xfrm>
                  <a:off x="3328" y="2932"/>
                  <a:ext cx="98" cy="28"/>
                </a:xfrm>
                <a:custGeom>
                  <a:avLst/>
                  <a:gdLst/>
                  <a:ahLst/>
                  <a:cxnLst>
                    <a:cxn ang="0">
                      <a:pos x="98" y="24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80" y="28"/>
                    </a:cxn>
                    <a:cxn ang="0">
                      <a:pos x="98" y="24"/>
                    </a:cxn>
                  </a:cxnLst>
                  <a:rect l="0" t="0" r="r" b="b"/>
                  <a:pathLst>
                    <a:path w="98" h="28">
                      <a:moveTo>
                        <a:pt x="98" y="24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80" y="28"/>
                      </a:lnTo>
                      <a:lnTo>
                        <a:pt x="98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87" name="Freeform 4055"/>
                <p:cNvSpPr>
                  <a:spLocks/>
                </p:cNvSpPr>
                <p:nvPr/>
              </p:nvSpPr>
              <p:spPr bwMode="auto">
                <a:xfrm>
                  <a:off x="3310" y="2936"/>
                  <a:ext cx="98" cy="26"/>
                </a:xfrm>
                <a:custGeom>
                  <a:avLst/>
                  <a:gdLst/>
                  <a:ahLst/>
                  <a:cxnLst>
                    <a:cxn ang="0">
                      <a:pos x="98" y="24"/>
                    </a:cxn>
                    <a:cxn ang="0">
                      <a:pos x="18" y="0"/>
                    </a:cxn>
                    <a:cxn ang="0">
                      <a:pos x="0" y="2"/>
                    </a:cxn>
                    <a:cxn ang="0">
                      <a:pos x="82" y="26"/>
                    </a:cxn>
                    <a:cxn ang="0">
                      <a:pos x="98" y="24"/>
                    </a:cxn>
                  </a:cxnLst>
                  <a:rect l="0" t="0" r="r" b="b"/>
                  <a:pathLst>
                    <a:path w="98" h="26">
                      <a:moveTo>
                        <a:pt x="98" y="24"/>
                      </a:moveTo>
                      <a:lnTo>
                        <a:pt x="18" y="0"/>
                      </a:lnTo>
                      <a:lnTo>
                        <a:pt x="0" y="2"/>
                      </a:lnTo>
                      <a:lnTo>
                        <a:pt x="82" y="26"/>
                      </a:lnTo>
                      <a:lnTo>
                        <a:pt x="98" y="24"/>
                      </a:lnTo>
                      <a:close/>
                    </a:path>
                  </a:pathLst>
                </a:custGeom>
                <a:solidFill>
                  <a:srgbClr val="00820A"/>
                </a:solidFill>
                <a:ln w="0">
                  <a:solidFill>
                    <a:srgbClr val="00820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88" name="Freeform 4056"/>
                <p:cNvSpPr>
                  <a:spLocks/>
                </p:cNvSpPr>
                <p:nvPr/>
              </p:nvSpPr>
              <p:spPr bwMode="auto">
                <a:xfrm>
                  <a:off x="3310" y="2936"/>
                  <a:ext cx="98" cy="26"/>
                </a:xfrm>
                <a:custGeom>
                  <a:avLst/>
                  <a:gdLst/>
                  <a:ahLst/>
                  <a:cxnLst>
                    <a:cxn ang="0">
                      <a:pos x="98" y="24"/>
                    </a:cxn>
                    <a:cxn ang="0">
                      <a:pos x="18" y="0"/>
                    </a:cxn>
                    <a:cxn ang="0">
                      <a:pos x="0" y="2"/>
                    </a:cxn>
                    <a:cxn ang="0">
                      <a:pos x="82" y="26"/>
                    </a:cxn>
                    <a:cxn ang="0">
                      <a:pos x="98" y="24"/>
                    </a:cxn>
                  </a:cxnLst>
                  <a:rect l="0" t="0" r="r" b="b"/>
                  <a:pathLst>
                    <a:path w="98" h="26">
                      <a:moveTo>
                        <a:pt x="98" y="24"/>
                      </a:moveTo>
                      <a:lnTo>
                        <a:pt x="18" y="0"/>
                      </a:lnTo>
                      <a:lnTo>
                        <a:pt x="0" y="2"/>
                      </a:lnTo>
                      <a:lnTo>
                        <a:pt x="82" y="26"/>
                      </a:lnTo>
                      <a:lnTo>
                        <a:pt x="98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89" name="Freeform 4057"/>
                <p:cNvSpPr>
                  <a:spLocks/>
                </p:cNvSpPr>
                <p:nvPr/>
              </p:nvSpPr>
              <p:spPr bwMode="auto">
                <a:xfrm>
                  <a:off x="3292" y="2938"/>
                  <a:ext cx="100" cy="24"/>
                </a:xfrm>
                <a:custGeom>
                  <a:avLst/>
                  <a:gdLst/>
                  <a:ahLst/>
                  <a:cxnLst>
                    <a:cxn ang="0">
                      <a:pos x="100" y="24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82" y="24"/>
                    </a:cxn>
                    <a:cxn ang="0">
                      <a:pos x="100" y="24"/>
                    </a:cxn>
                  </a:cxnLst>
                  <a:rect l="0" t="0" r="r" b="b"/>
                  <a:pathLst>
                    <a:path w="100" h="24">
                      <a:moveTo>
                        <a:pt x="100" y="24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82" y="24"/>
                      </a:lnTo>
                      <a:lnTo>
                        <a:pt x="100" y="24"/>
                      </a:lnTo>
                      <a:close/>
                    </a:path>
                  </a:pathLst>
                </a:custGeom>
                <a:solidFill>
                  <a:srgbClr val="007E00"/>
                </a:solidFill>
                <a:ln w="0">
                  <a:solidFill>
                    <a:srgbClr val="007E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90" name="Freeform 4058"/>
                <p:cNvSpPr>
                  <a:spLocks/>
                </p:cNvSpPr>
                <p:nvPr/>
              </p:nvSpPr>
              <p:spPr bwMode="auto">
                <a:xfrm>
                  <a:off x="3292" y="2938"/>
                  <a:ext cx="100" cy="24"/>
                </a:xfrm>
                <a:custGeom>
                  <a:avLst/>
                  <a:gdLst/>
                  <a:ahLst/>
                  <a:cxnLst>
                    <a:cxn ang="0">
                      <a:pos x="100" y="24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82" y="24"/>
                    </a:cxn>
                    <a:cxn ang="0">
                      <a:pos x="100" y="24"/>
                    </a:cxn>
                  </a:cxnLst>
                  <a:rect l="0" t="0" r="r" b="b"/>
                  <a:pathLst>
                    <a:path w="100" h="24">
                      <a:moveTo>
                        <a:pt x="100" y="24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82" y="24"/>
                      </a:lnTo>
                      <a:lnTo>
                        <a:pt x="100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91" name="Freeform 4059"/>
                <p:cNvSpPr>
                  <a:spLocks/>
                </p:cNvSpPr>
                <p:nvPr/>
              </p:nvSpPr>
              <p:spPr bwMode="auto">
                <a:xfrm>
                  <a:off x="3276" y="2942"/>
                  <a:ext cx="98" cy="22"/>
                </a:xfrm>
                <a:custGeom>
                  <a:avLst/>
                  <a:gdLst/>
                  <a:ahLst/>
                  <a:cxnLst>
                    <a:cxn ang="0">
                      <a:pos x="98" y="20"/>
                    </a:cxn>
                    <a:cxn ang="0">
                      <a:pos x="16" y="0"/>
                    </a:cxn>
                    <a:cxn ang="0">
                      <a:pos x="0" y="2"/>
                    </a:cxn>
                    <a:cxn ang="0">
                      <a:pos x="80" y="22"/>
                    </a:cxn>
                    <a:cxn ang="0">
                      <a:pos x="98" y="20"/>
                    </a:cxn>
                  </a:cxnLst>
                  <a:rect l="0" t="0" r="r" b="b"/>
                  <a:pathLst>
                    <a:path w="98" h="22">
                      <a:moveTo>
                        <a:pt x="98" y="20"/>
                      </a:moveTo>
                      <a:lnTo>
                        <a:pt x="16" y="0"/>
                      </a:lnTo>
                      <a:lnTo>
                        <a:pt x="0" y="2"/>
                      </a:lnTo>
                      <a:lnTo>
                        <a:pt x="80" y="22"/>
                      </a:lnTo>
                      <a:lnTo>
                        <a:pt x="98" y="20"/>
                      </a:lnTo>
                      <a:close/>
                    </a:path>
                  </a:pathLst>
                </a:custGeom>
                <a:solidFill>
                  <a:srgbClr val="007800"/>
                </a:solidFill>
                <a:ln w="0">
                  <a:solidFill>
                    <a:srgbClr val="0078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92" name="Freeform 4060"/>
                <p:cNvSpPr>
                  <a:spLocks/>
                </p:cNvSpPr>
                <p:nvPr/>
              </p:nvSpPr>
              <p:spPr bwMode="auto">
                <a:xfrm>
                  <a:off x="3276" y="2942"/>
                  <a:ext cx="98" cy="22"/>
                </a:xfrm>
                <a:custGeom>
                  <a:avLst/>
                  <a:gdLst/>
                  <a:ahLst/>
                  <a:cxnLst>
                    <a:cxn ang="0">
                      <a:pos x="98" y="20"/>
                    </a:cxn>
                    <a:cxn ang="0">
                      <a:pos x="16" y="0"/>
                    </a:cxn>
                    <a:cxn ang="0">
                      <a:pos x="0" y="2"/>
                    </a:cxn>
                    <a:cxn ang="0">
                      <a:pos x="80" y="22"/>
                    </a:cxn>
                    <a:cxn ang="0">
                      <a:pos x="98" y="20"/>
                    </a:cxn>
                  </a:cxnLst>
                  <a:rect l="0" t="0" r="r" b="b"/>
                  <a:pathLst>
                    <a:path w="98" h="22">
                      <a:moveTo>
                        <a:pt x="98" y="20"/>
                      </a:moveTo>
                      <a:lnTo>
                        <a:pt x="16" y="0"/>
                      </a:lnTo>
                      <a:lnTo>
                        <a:pt x="0" y="2"/>
                      </a:lnTo>
                      <a:lnTo>
                        <a:pt x="80" y="22"/>
                      </a:lnTo>
                      <a:lnTo>
                        <a:pt x="98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93" name="Freeform 4061"/>
                <p:cNvSpPr>
                  <a:spLocks/>
                </p:cNvSpPr>
                <p:nvPr/>
              </p:nvSpPr>
              <p:spPr bwMode="auto">
                <a:xfrm>
                  <a:off x="3256" y="2944"/>
                  <a:ext cx="100" cy="20"/>
                </a:xfrm>
                <a:custGeom>
                  <a:avLst/>
                  <a:gdLst/>
                  <a:ahLst/>
                  <a:cxnLst>
                    <a:cxn ang="0">
                      <a:pos x="100" y="20"/>
                    </a:cxn>
                    <a:cxn ang="0">
                      <a:pos x="20" y="0"/>
                    </a:cxn>
                    <a:cxn ang="0">
                      <a:pos x="0" y="2"/>
                    </a:cxn>
                    <a:cxn ang="0">
                      <a:pos x="82" y="20"/>
                    </a:cxn>
                    <a:cxn ang="0">
                      <a:pos x="100" y="20"/>
                    </a:cxn>
                  </a:cxnLst>
                  <a:rect l="0" t="0" r="r" b="b"/>
                  <a:pathLst>
                    <a:path w="100" h="20">
                      <a:moveTo>
                        <a:pt x="100" y="20"/>
                      </a:moveTo>
                      <a:lnTo>
                        <a:pt x="20" y="0"/>
                      </a:lnTo>
                      <a:lnTo>
                        <a:pt x="0" y="2"/>
                      </a:lnTo>
                      <a:lnTo>
                        <a:pt x="82" y="20"/>
                      </a:lnTo>
                      <a:lnTo>
                        <a:pt x="100" y="20"/>
                      </a:lnTo>
                      <a:close/>
                    </a:path>
                  </a:pathLst>
                </a:custGeom>
                <a:solidFill>
                  <a:srgbClr val="007300"/>
                </a:solidFill>
                <a:ln w="0">
                  <a:solidFill>
                    <a:srgbClr val="0073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94" name="Freeform 4062"/>
                <p:cNvSpPr>
                  <a:spLocks/>
                </p:cNvSpPr>
                <p:nvPr/>
              </p:nvSpPr>
              <p:spPr bwMode="auto">
                <a:xfrm>
                  <a:off x="3256" y="2944"/>
                  <a:ext cx="100" cy="20"/>
                </a:xfrm>
                <a:custGeom>
                  <a:avLst/>
                  <a:gdLst/>
                  <a:ahLst/>
                  <a:cxnLst>
                    <a:cxn ang="0">
                      <a:pos x="100" y="20"/>
                    </a:cxn>
                    <a:cxn ang="0">
                      <a:pos x="20" y="0"/>
                    </a:cxn>
                    <a:cxn ang="0">
                      <a:pos x="0" y="2"/>
                    </a:cxn>
                    <a:cxn ang="0">
                      <a:pos x="82" y="20"/>
                    </a:cxn>
                    <a:cxn ang="0">
                      <a:pos x="100" y="20"/>
                    </a:cxn>
                  </a:cxnLst>
                  <a:rect l="0" t="0" r="r" b="b"/>
                  <a:pathLst>
                    <a:path w="100" h="20">
                      <a:moveTo>
                        <a:pt x="100" y="20"/>
                      </a:moveTo>
                      <a:lnTo>
                        <a:pt x="20" y="0"/>
                      </a:lnTo>
                      <a:lnTo>
                        <a:pt x="0" y="2"/>
                      </a:lnTo>
                      <a:lnTo>
                        <a:pt x="82" y="20"/>
                      </a:lnTo>
                      <a:lnTo>
                        <a:pt x="100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95" name="Freeform 4063"/>
                <p:cNvSpPr>
                  <a:spLocks/>
                </p:cNvSpPr>
                <p:nvPr/>
              </p:nvSpPr>
              <p:spPr bwMode="auto">
                <a:xfrm>
                  <a:off x="3238" y="2946"/>
                  <a:ext cx="100" cy="18"/>
                </a:xfrm>
                <a:custGeom>
                  <a:avLst/>
                  <a:gdLst/>
                  <a:ahLst/>
                  <a:cxnLst>
                    <a:cxn ang="0">
                      <a:pos x="100" y="18"/>
                    </a:cxn>
                    <a:cxn ang="0">
                      <a:pos x="18" y="0"/>
                    </a:cxn>
                    <a:cxn ang="0">
                      <a:pos x="0" y="2"/>
                    </a:cxn>
                    <a:cxn ang="0">
                      <a:pos x="82" y="18"/>
                    </a:cxn>
                    <a:cxn ang="0">
                      <a:pos x="100" y="18"/>
                    </a:cxn>
                  </a:cxnLst>
                  <a:rect l="0" t="0" r="r" b="b"/>
                  <a:pathLst>
                    <a:path w="100" h="18">
                      <a:moveTo>
                        <a:pt x="100" y="18"/>
                      </a:moveTo>
                      <a:lnTo>
                        <a:pt x="18" y="0"/>
                      </a:lnTo>
                      <a:lnTo>
                        <a:pt x="0" y="2"/>
                      </a:lnTo>
                      <a:lnTo>
                        <a:pt x="82" y="18"/>
                      </a:lnTo>
                      <a:lnTo>
                        <a:pt x="100" y="18"/>
                      </a:lnTo>
                      <a:close/>
                    </a:path>
                  </a:pathLst>
                </a:custGeom>
                <a:solidFill>
                  <a:srgbClr val="006D00"/>
                </a:solidFill>
                <a:ln w="0">
                  <a:solidFill>
                    <a:srgbClr val="006D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96" name="Freeform 4064"/>
                <p:cNvSpPr>
                  <a:spLocks/>
                </p:cNvSpPr>
                <p:nvPr/>
              </p:nvSpPr>
              <p:spPr bwMode="auto">
                <a:xfrm>
                  <a:off x="3238" y="2946"/>
                  <a:ext cx="100" cy="18"/>
                </a:xfrm>
                <a:custGeom>
                  <a:avLst/>
                  <a:gdLst/>
                  <a:ahLst/>
                  <a:cxnLst>
                    <a:cxn ang="0">
                      <a:pos x="100" y="18"/>
                    </a:cxn>
                    <a:cxn ang="0">
                      <a:pos x="18" y="0"/>
                    </a:cxn>
                    <a:cxn ang="0">
                      <a:pos x="0" y="2"/>
                    </a:cxn>
                    <a:cxn ang="0">
                      <a:pos x="82" y="18"/>
                    </a:cxn>
                    <a:cxn ang="0">
                      <a:pos x="100" y="18"/>
                    </a:cxn>
                  </a:cxnLst>
                  <a:rect l="0" t="0" r="r" b="b"/>
                  <a:pathLst>
                    <a:path w="100" h="18">
                      <a:moveTo>
                        <a:pt x="100" y="18"/>
                      </a:moveTo>
                      <a:lnTo>
                        <a:pt x="18" y="0"/>
                      </a:lnTo>
                      <a:lnTo>
                        <a:pt x="0" y="2"/>
                      </a:lnTo>
                      <a:lnTo>
                        <a:pt x="82" y="18"/>
                      </a:lnTo>
                      <a:lnTo>
                        <a:pt x="100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97" name="Freeform 4065"/>
                <p:cNvSpPr>
                  <a:spLocks/>
                </p:cNvSpPr>
                <p:nvPr/>
              </p:nvSpPr>
              <p:spPr bwMode="auto">
                <a:xfrm>
                  <a:off x="3220" y="2948"/>
                  <a:ext cx="100" cy="16"/>
                </a:xfrm>
                <a:custGeom>
                  <a:avLst/>
                  <a:gdLst/>
                  <a:ahLst/>
                  <a:cxnLst>
                    <a:cxn ang="0">
                      <a:pos x="100" y="16"/>
                    </a:cxn>
                    <a:cxn ang="0">
                      <a:pos x="18" y="0"/>
                    </a:cxn>
                    <a:cxn ang="0">
                      <a:pos x="0" y="0"/>
                    </a:cxn>
                    <a:cxn ang="0">
                      <a:pos x="82" y="14"/>
                    </a:cxn>
                    <a:cxn ang="0">
                      <a:pos x="100" y="16"/>
                    </a:cxn>
                  </a:cxnLst>
                  <a:rect l="0" t="0" r="r" b="b"/>
                  <a:pathLst>
                    <a:path w="100" h="16">
                      <a:moveTo>
                        <a:pt x="100" y="16"/>
                      </a:moveTo>
                      <a:lnTo>
                        <a:pt x="18" y="0"/>
                      </a:lnTo>
                      <a:lnTo>
                        <a:pt x="0" y="0"/>
                      </a:lnTo>
                      <a:lnTo>
                        <a:pt x="82" y="14"/>
                      </a:lnTo>
                      <a:lnTo>
                        <a:pt x="100" y="1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 w="0">
                  <a:solidFill>
                    <a:srgbClr val="0066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98" name="Freeform 4066"/>
                <p:cNvSpPr>
                  <a:spLocks/>
                </p:cNvSpPr>
                <p:nvPr/>
              </p:nvSpPr>
              <p:spPr bwMode="auto">
                <a:xfrm>
                  <a:off x="3220" y="2948"/>
                  <a:ext cx="100" cy="16"/>
                </a:xfrm>
                <a:custGeom>
                  <a:avLst/>
                  <a:gdLst/>
                  <a:ahLst/>
                  <a:cxnLst>
                    <a:cxn ang="0">
                      <a:pos x="100" y="16"/>
                    </a:cxn>
                    <a:cxn ang="0">
                      <a:pos x="18" y="0"/>
                    </a:cxn>
                    <a:cxn ang="0">
                      <a:pos x="0" y="0"/>
                    </a:cxn>
                    <a:cxn ang="0">
                      <a:pos x="82" y="14"/>
                    </a:cxn>
                    <a:cxn ang="0">
                      <a:pos x="100" y="16"/>
                    </a:cxn>
                  </a:cxnLst>
                  <a:rect l="0" t="0" r="r" b="b"/>
                  <a:pathLst>
                    <a:path w="100" h="16">
                      <a:moveTo>
                        <a:pt x="100" y="16"/>
                      </a:moveTo>
                      <a:lnTo>
                        <a:pt x="18" y="0"/>
                      </a:lnTo>
                      <a:lnTo>
                        <a:pt x="0" y="0"/>
                      </a:lnTo>
                      <a:lnTo>
                        <a:pt x="82" y="14"/>
                      </a:lnTo>
                      <a:lnTo>
                        <a:pt x="100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499" name="Freeform 4067"/>
                <p:cNvSpPr>
                  <a:spLocks/>
                </p:cNvSpPr>
                <p:nvPr/>
              </p:nvSpPr>
              <p:spPr bwMode="auto">
                <a:xfrm>
                  <a:off x="3202" y="2948"/>
                  <a:ext cx="100" cy="14"/>
                </a:xfrm>
                <a:custGeom>
                  <a:avLst/>
                  <a:gdLst/>
                  <a:ahLst/>
                  <a:cxnLst>
                    <a:cxn ang="0">
                      <a:pos x="100" y="14"/>
                    </a:cxn>
                    <a:cxn ang="0">
                      <a:pos x="18" y="0"/>
                    </a:cxn>
                    <a:cxn ang="0">
                      <a:pos x="0" y="2"/>
                    </a:cxn>
                    <a:cxn ang="0">
                      <a:pos x="82" y="14"/>
                    </a:cxn>
                    <a:cxn ang="0">
                      <a:pos x="100" y="14"/>
                    </a:cxn>
                  </a:cxnLst>
                  <a:rect l="0" t="0" r="r" b="b"/>
                  <a:pathLst>
                    <a:path w="100" h="14">
                      <a:moveTo>
                        <a:pt x="100" y="14"/>
                      </a:moveTo>
                      <a:lnTo>
                        <a:pt x="18" y="0"/>
                      </a:lnTo>
                      <a:lnTo>
                        <a:pt x="0" y="2"/>
                      </a:lnTo>
                      <a:lnTo>
                        <a:pt x="82" y="14"/>
                      </a:lnTo>
                      <a:lnTo>
                        <a:pt x="100" y="14"/>
                      </a:lnTo>
                      <a:close/>
                    </a:path>
                  </a:pathLst>
                </a:custGeom>
                <a:solidFill>
                  <a:srgbClr val="006000"/>
                </a:solidFill>
                <a:ln w="0">
                  <a:solidFill>
                    <a:srgbClr val="006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00" name="Freeform 4068"/>
                <p:cNvSpPr>
                  <a:spLocks/>
                </p:cNvSpPr>
                <p:nvPr/>
              </p:nvSpPr>
              <p:spPr bwMode="auto">
                <a:xfrm>
                  <a:off x="3202" y="2948"/>
                  <a:ext cx="100" cy="14"/>
                </a:xfrm>
                <a:custGeom>
                  <a:avLst/>
                  <a:gdLst/>
                  <a:ahLst/>
                  <a:cxnLst>
                    <a:cxn ang="0">
                      <a:pos x="100" y="14"/>
                    </a:cxn>
                    <a:cxn ang="0">
                      <a:pos x="18" y="0"/>
                    </a:cxn>
                    <a:cxn ang="0">
                      <a:pos x="0" y="2"/>
                    </a:cxn>
                    <a:cxn ang="0">
                      <a:pos x="82" y="14"/>
                    </a:cxn>
                    <a:cxn ang="0">
                      <a:pos x="100" y="14"/>
                    </a:cxn>
                  </a:cxnLst>
                  <a:rect l="0" t="0" r="r" b="b"/>
                  <a:pathLst>
                    <a:path w="100" h="14">
                      <a:moveTo>
                        <a:pt x="100" y="14"/>
                      </a:moveTo>
                      <a:lnTo>
                        <a:pt x="18" y="0"/>
                      </a:lnTo>
                      <a:lnTo>
                        <a:pt x="0" y="2"/>
                      </a:lnTo>
                      <a:lnTo>
                        <a:pt x="82" y="14"/>
                      </a:lnTo>
                      <a:lnTo>
                        <a:pt x="100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01" name="Freeform 4069"/>
                <p:cNvSpPr>
                  <a:spLocks/>
                </p:cNvSpPr>
                <p:nvPr/>
              </p:nvSpPr>
              <p:spPr bwMode="auto">
                <a:xfrm>
                  <a:off x="3182" y="2950"/>
                  <a:ext cx="102" cy="12"/>
                </a:xfrm>
                <a:custGeom>
                  <a:avLst/>
                  <a:gdLst/>
                  <a:ahLst/>
                  <a:cxnLst>
                    <a:cxn ang="0">
                      <a:pos x="102" y="12"/>
                    </a:cxn>
                    <a:cxn ang="0">
                      <a:pos x="20" y="0"/>
                    </a:cxn>
                    <a:cxn ang="0">
                      <a:pos x="0" y="2"/>
                    </a:cxn>
                    <a:cxn ang="0">
                      <a:pos x="82" y="12"/>
                    </a:cxn>
                    <a:cxn ang="0">
                      <a:pos x="102" y="12"/>
                    </a:cxn>
                  </a:cxnLst>
                  <a:rect l="0" t="0" r="r" b="b"/>
                  <a:pathLst>
                    <a:path w="102" h="12">
                      <a:moveTo>
                        <a:pt x="102" y="12"/>
                      </a:moveTo>
                      <a:lnTo>
                        <a:pt x="20" y="0"/>
                      </a:lnTo>
                      <a:lnTo>
                        <a:pt x="0" y="2"/>
                      </a:lnTo>
                      <a:lnTo>
                        <a:pt x="82" y="12"/>
                      </a:lnTo>
                      <a:lnTo>
                        <a:pt x="102" y="12"/>
                      </a:lnTo>
                      <a:close/>
                    </a:path>
                  </a:pathLst>
                </a:custGeom>
                <a:solidFill>
                  <a:srgbClr val="005A00"/>
                </a:solidFill>
                <a:ln w="0">
                  <a:solidFill>
                    <a:srgbClr val="005A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02" name="Freeform 4070"/>
                <p:cNvSpPr>
                  <a:spLocks/>
                </p:cNvSpPr>
                <p:nvPr/>
              </p:nvSpPr>
              <p:spPr bwMode="auto">
                <a:xfrm>
                  <a:off x="3182" y="2950"/>
                  <a:ext cx="102" cy="12"/>
                </a:xfrm>
                <a:custGeom>
                  <a:avLst/>
                  <a:gdLst/>
                  <a:ahLst/>
                  <a:cxnLst>
                    <a:cxn ang="0">
                      <a:pos x="102" y="12"/>
                    </a:cxn>
                    <a:cxn ang="0">
                      <a:pos x="20" y="0"/>
                    </a:cxn>
                    <a:cxn ang="0">
                      <a:pos x="0" y="2"/>
                    </a:cxn>
                    <a:cxn ang="0">
                      <a:pos x="82" y="12"/>
                    </a:cxn>
                    <a:cxn ang="0">
                      <a:pos x="102" y="12"/>
                    </a:cxn>
                  </a:cxnLst>
                  <a:rect l="0" t="0" r="r" b="b"/>
                  <a:pathLst>
                    <a:path w="102" h="12">
                      <a:moveTo>
                        <a:pt x="102" y="12"/>
                      </a:moveTo>
                      <a:lnTo>
                        <a:pt x="20" y="0"/>
                      </a:lnTo>
                      <a:lnTo>
                        <a:pt x="0" y="2"/>
                      </a:lnTo>
                      <a:lnTo>
                        <a:pt x="82" y="12"/>
                      </a:lnTo>
                      <a:lnTo>
                        <a:pt x="102" y="1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03" name="Freeform 4071"/>
                <p:cNvSpPr>
                  <a:spLocks/>
                </p:cNvSpPr>
                <p:nvPr/>
              </p:nvSpPr>
              <p:spPr bwMode="auto">
                <a:xfrm>
                  <a:off x="3162" y="2952"/>
                  <a:ext cx="102" cy="10"/>
                </a:xfrm>
                <a:custGeom>
                  <a:avLst/>
                  <a:gdLst/>
                  <a:ahLst/>
                  <a:cxnLst>
                    <a:cxn ang="0">
                      <a:pos x="102" y="10"/>
                    </a:cxn>
                    <a:cxn ang="0">
                      <a:pos x="20" y="0"/>
                    </a:cxn>
                    <a:cxn ang="0">
                      <a:pos x="0" y="2"/>
                    </a:cxn>
                    <a:cxn ang="0">
                      <a:pos x="84" y="10"/>
                    </a:cxn>
                    <a:cxn ang="0">
                      <a:pos x="102" y="10"/>
                    </a:cxn>
                  </a:cxnLst>
                  <a:rect l="0" t="0" r="r" b="b"/>
                  <a:pathLst>
                    <a:path w="102" h="10">
                      <a:moveTo>
                        <a:pt x="102" y="10"/>
                      </a:moveTo>
                      <a:lnTo>
                        <a:pt x="20" y="0"/>
                      </a:lnTo>
                      <a:lnTo>
                        <a:pt x="0" y="2"/>
                      </a:lnTo>
                      <a:lnTo>
                        <a:pt x="84" y="10"/>
                      </a:lnTo>
                      <a:lnTo>
                        <a:pt x="102" y="10"/>
                      </a:lnTo>
                      <a:close/>
                    </a:path>
                  </a:pathLst>
                </a:custGeom>
                <a:solidFill>
                  <a:srgbClr val="005400"/>
                </a:solidFill>
                <a:ln w="0">
                  <a:solidFill>
                    <a:srgbClr val="0054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04" name="Freeform 4072"/>
                <p:cNvSpPr>
                  <a:spLocks/>
                </p:cNvSpPr>
                <p:nvPr/>
              </p:nvSpPr>
              <p:spPr bwMode="auto">
                <a:xfrm>
                  <a:off x="3162" y="2952"/>
                  <a:ext cx="102" cy="10"/>
                </a:xfrm>
                <a:custGeom>
                  <a:avLst/>
                  <a:gdLst/>
                  <a:ahLst/>
                  <a:cxnLst>
                    <a:cxn ang="0">
                      <a:pos x="102" y="10"/>
                    </a:cxn>
                    <a:cxn ang="0">
                      <a:pos x="20" y="0"/>
                    </a:cxn>
                    <a:cxn ang="0">
                      <a:pos x="0" y="2"/>
                    </a:cxn>
                    <a:cxn ang="0">
                      <a:pos x="84" y="10"/>
                    </a:cxn>
                    <a:cxn ang="0">
                      <a:pos x="102" y="10"/>
                    </a:cxn>
                  </a:cxnLst>
                  <a:rect l="0" t="0" r="r" b="b"/>
                  <a:pathLst>
                    <a:path w="102" h="10">
                      <a:moveTo>
                        <a:pt x="102" y="10"/>
                      </a:moveTo>
                      <a:lnTo>
                        <a:pt x="20" y="0"/>
                      </a:lnTo>
                      <a:lnTo>
                        <a:pt x="0" y="2"/>
                      </a:lnTo>
                      <a:lnTo>
                        <a:pt x="84" y="10"/>
                      </a:lnTo>
                      <a:lnTo>
                        <a:pt x="102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05" name="Freeform 4073"/>
                <p:cNvSpPr>
                  <a:spLocks/>
                </p:cNvSpPr>
                <p:nvPr/>
              </p:nvSpPr>
              <p:spPr bwMode="auto">
                <a:xfrm>
                  <a:off x="3144" y="2954"/>
                  <a:ext cx="102" cy="10"/>
                </a:xfrm>
                <a:custGeom>
                  <a:avLst/>
                  <a:gdLst/>
                  <a:ahLst/>
                  <a:cxnLst>
                    <a:cxn ang="0">
                      <a:pos x="102" y="8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82" y="10"/>
                    </a:cxn>
                    <a:cxn ang="0">
                      <a:pos x="102" y="8"/>
                    </a:cxn>
                  </a:cxnLst>
                  <a:rect l="0" t="0" r="r" b="b"/>
                  <a:pathLst>
                    <a:path w="102" h="10">
                      <a:moveTo>
                        <a:pt x="102" y="8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82" y="10"/>
                      </a:lnTo>
                      <a:lnTo>
                        <a:pt x="102" y="8"/>
                      </a:lnTo>
                      <a:close/>
                    </a:path>
                  </a:pathLst>
                </a:custGeom>
                <a:solidFill>
                  <a:srgbClr val="004E00"/>
                </a:solidFill>
                <a:ln w="0">
                  <a:solidFill>
                    <a:srgbClr val="004E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06" name="Freeform 4074"/>
                <p:cNvSpPr>
                  <a:spLocks/>
                </p:cNvSpPr>
                <p:nvPr/>
              </p:nvSpPr>
              <p:spPr bwMode="auto">
                <a:xfrm>
                  <a:off x="3144" y="2954"/>
                  <a:ext cx="102" cy="10"/>
                </a:xfrm>
                <a:custGeom>
                  <a:avLst/>
                  <a:gdLst/>
                  <a:ahLst/>
                  <a:cxnLst>
                    <a:cxn ang="0">
                      <a:pos x="102" y="8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82" y="10"/>
                    </a:cxn>
                    <a:cxn ang="0">
                      <a:pos x="102" y="8"/>
                    </a:cxn>
                  </a:cxnLst>
                  <a:rect l="0" t="0" r="r" b="b"/>
                  <a:pathLst>
                    <a:path w="102" h="10">
                      <a:moveTo>
                        <a:pt x="102" y="8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82" y="10"/>
                      </a:lnTo>
                      <a:lnTo>
                        <a:pt x="102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07" name="Freeform 4075"/>
                <p:cNvSpPr>
                  <a:spLocks/>
                </p:cNvSpPr>
                <p:nvPr/>
              </p:nvSpPr>
              <p:spPr bwMode="auto">
                <a:xfrm>
                  <a:off x="3122" y="2958"/>
                  <a:ext cx="104" cy="6"/>
                </a:xfrm>
                <a:custGeom>
                  <a:avLst/>
                  <a:gdLst/>
                  <a:ahLst/>
                  <a:cxnLst>
                    <a:cxn ang="0">
                      <a:pos x="104" y="6"/>
                    </a:cxn>
                    <a:cxn ang="0">
                      <a:pos x="22" y="0"/>
                    </a:cxn>
                    <a:cxn ang="0">
                      <a:pos x="0" y="4"/>
                    </a:cxn>
                    <a:cxn ang="0">
                      <a:pos x="84" y="6"/>
                    </a:cxn>
                    <a:cxn ang="0">
                      <a:pos x="104" y="6"/>
                    </a:cxn>
                  </a:cxnLst>
                  <a:rect l="0" t="0" r="r" b="b"/>
                  <a:pathLst>
                    <a:path w="104" h="6">
                      <a:moveTo>
                        <a:pt x="104" y="6"/>
                      </a:moveTo>
                      <a:lnTo>
                        <a:pt x="22" y="0"/>
                      </a:lnTo>
                      <a:lnTo>
                        <a:pt x="0" y="4"/>
                      </a:lnTo>
                      <a:lnTo>
                        <a:pt x="84" y="6"/>
                      </a:lnTo>
                      <a:lnTo>
                        <a:pt x="104" y="6"/>
                      </a:lnTo>
                      <a:close/>
                    </a:path>
                  </a:pathLst>
                </a:custGeom>
                <a:solidFill>
                  <a:srgbClr val="004900"/>
                </a:solidFill>
                <a:ln w="0">
                  <a:solidFill>
                    <a:srgbClr val="0049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08" name="Freeform 4076"/>
                <p:cNvSpPr>
                  <a:spLocks/>
                </p:cNvSpPr>
                <p:nvPr/>
              </p:nvSpPr>
              <p:spPr bwMode="auto">
                <a:xfrm>
                  <a:off x="3122" y="2958"/>
                  <a:ext cx="104" cy="6"/>
                </a:xfrm>
                <a:custGeom>
                  <a:avLst/>
                  <a:gdLst/>
                  <a:ahLst/>
                  <a:cxnLst>
                    <a:cxn ang="0">
                      <a:pos x="104" y="6"/>
                    </a:cxn>
                    <a:cxn ang="0">
                      <a:pos x="22" y="0"/>
                    </a:cxn>
                    <a:cxn ang="0">
                      <a:pos x="0" y="4"/>
                    </a:cxn>
                    <a:cxn ang="0">
                      <a:pos x="84" y="6"/>
                    </a:cxn>
                    <a:cxn ang="0">
                      <a:pos x="104" y="6"/>
                    </a:cxn>
                  </a:cxnLst>
                  <a:rect l="0" t="0" r="r" b="b"/>
                  <a:pathLst>
                    <a:path w="104" h="6">
                      <a:moveTo>
                        <a:pt x="104" y="6"/>
                      </a:moveTo>
                      <a:lnTo>
                        <a:pt x="22" y="0"/>
                      </a:lnTo>
                      <a:lnTo>
                        <a:pt x="0" y="4"/>
                      </a:lnTo>
                      <a:lnTo>
                        <a:pt x="84" y="6"/>
                      </a:lnTo>
                      <a:lnTo>
                        <a:pt x="10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09" name="Freeform 4077"/>
                <p:cNvSpPr>
                  <a:spLocks/>
                </p:cNvSpPr>
                <p:nvPr/>
              </p:nvSpPr>
              <p:spPr bwMode="auto">
                <a:xfrm>
                  <a:off x="3102" y="2962"/>
                  <a:ext cx="104" cy="6"/>
                </a:xfrm>
                <a:custGeom>
                  <a:avLst/>
                  <a:gdLst/>
                  <a:ahLst/>
                  <a:cxnLst>
                    <a:cxn ang="0">
                      <a:pos x="104" y="2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84" y="6"/>
                    </a:cxn>
                    <a:cxn ang="0">
                      <a:pos x="104" y="2"/>
                    </a:cxn>
                  </a:cxnLst>
                  <a:rect l="0" t="0" r="r" b="b"/>
                  <a:pathLst>
                    <a:path w="104" h="6">
                      <a:moveTo>
                        <a:pt x="104" y="2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84" y="6"/>
                      </a:lnTo>
                      <a:lnTo>
                        <a:pt x="104" y="2"/>
                      </a:lnTo>
                      <a:close/>
                    </a:path>
                  </a:pathLst>
                </a:custGeom>
                <a:solidFill>
                  <a:srgbClr val="004408"/>
                </a:solidFill>
                <a:ln w="0">
                  <a:solidFill>
                    <a:srgbClr val="00440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10" name="Freeform 4078"/>
                <p:cNvSpPr>
                  <a:spLocks/>
                </p:cNvSpPr>
                <p:nvPr/>
              </p:nvSpPr>
              <p:spPr bwMode="auto">
                <a:xfrm>
                  <a:off x="3102" y="2962"/>
                  <a:ext cx="104" cy="6"/>
                </a:xfrm>
                <a:custGeom>
                  <a:avLst/>
                  <a:gdLst/>
                  <a:ahLst/>
                  <a:cxnLst>
                    <a:cxn ang="0">
                      <a:pos x="104" y="2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84" y="6"/>
                    </a:cxn>
                    <a:cxn ang="0">
                      <a:pos x="104" y="2"/>
                    </a:cxn>
                  </a:cxnLst>
                  <a:rect l="0" t="0" r="r" b="b"/>
                  <a:pathLst>
                    <a:path w="104" h="6">
                      <a:moveTo>
                        <a:pt x="104" y="2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84" y="6"/>
                      </a:lnTo>
                      <a:lnTo>
                        <a:pt x="104" y="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11" name="Freeform 4079"/>
                <p:cNvSpPr>
                  <a:spLocks/>
                </p:cNvSpPr>
                <p:nvPr/>
              </p:nvSpPr>
              <p:spPr bwMode="auto">
                <a:xfrm>
                  <a:off x="3082" y="2968"/>
                  <a:ext cx="104" cy="6"/>
                </a:xfrm>
                <a:custGeom>
                  <a:avLst/>
                  <a:gdLst/>
                  <a:ahLst/>
                  <a:cxnLst>
                    <a:cxn ang="0">
                      <a:pos x="104" y="0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84" y="6"/>
                    </a:cxn>
                    <a:cxn ang="0">
                      <a:pos x="104" y="0"/>
                    </a:cxn>
                  </a:cxnLst>
                  <a:rect l="0" t="0" r="r" b="b"/>
                  <a:pathLst>
                    <a:path w="104" h="6">
                      <a:moveTo>
                        <a:pt x="104" y="0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84" y="6"/>
                      </a:lnTo>
                      <a:lnTo>
                        <a:pt x="104" y="0"/>
                      </a:lnTo>
                      <a:close/>
                    </a:path>
                  </a:pathLst>
                </a:custGeom>
                <a:solidFill>
                  <a:srgbClr val="003F1C"/>
                </a:solidFill>
                <a:ln w="0">
                  <a:solidFill>
                    <a:srgbClr val="003F1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12" name="Freeform 4080"/>
                <p:cNvSpPr>
                  <a:spLocks/>
                </p:cNvSpPr>
                <p:nvPr/>
              </p:nvSpPr>
              <p:spPr bwMode="auto">
                <a:xfrm>
                  <a:off x="3082" y="2968"/>
                  <a:ext cx="104" cy="6"/>
                </a:xfrm>
                <a:custGeom>
                  <a:avLst/>
                  <a:gdLst/>
                  <a:ahLst/>
                  <a:cxnLst>
                    <a:cxn ang="0">
                      <a:pos x="104" y="0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84" y="6"/>
                    </a:cxn>
                    <a:cxn ang="0">
                      <a:pos x="104" y="0"/>
                    </a:cxn>
                  </a:cxnLst>
                  <a:rect l="0" t="0" r="r" b="b"/>
                  <a:pathLst>
                    <a:path w="104" h="6">
                      <a:moveTo>
                        <a:pt x="104" y="0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84" y="6"/>
                      </a:lnTo>
                      <a:lnTo>
                        <a:pt x="104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13" name="Freeform 4081"/>
                <p:cNvSpPr>
                  <a:spLocks/>
                </p:cNvSpPr>
                <p:nvPr/>
              </p:nvSpPr>
              <p:spPr bwMode="auto">
                <a:xfrm>
                  <a:off x="3060" y="2974"/>
                  <a:ext cx="106" cy="10"/>
                </a:xfrm>
                <a:custGeom>
                  <a:avLst/>
                  <a:gdLst/>
                  <a:ahLst/>
                  <a:cxnLst>
                    <a:cxn ang="0">
                      <a:pos x="106" y="0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84" y="6"/>
                    </a:cxn>
                    <a:cxn ang="0">
                      <a:pos x="106" y="0"/>
                    </a:cxn>
                  </a:cxnLst>
                  <a:rect l="0" t="0" r="r" b="b"/>
                  <a:pathLst>
                    <a:path w="106" h="10">
                      <a:moveTo>
                        <a:pt x="106" y="0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84" y="6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3A34"/>
                </a:solidFill>
                <a:ln w="0">
                  <a:solidFill>
                    <a:srgbClr val="003A3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14" name="Freeform 4082"/>
                <p:cNvSpPr>
                  <a:spLocks/>
                </p:cNvSpPr>
                <p:nvPr/>
              </p:nvSpPr>
              <p:spPr bwMode="auto">
                <a:xfrm>
                  <a:off x="3060" y="2974"/>
                  <a:ext cx="106" cy="10"/>
                </a:xfrm>
                <a:custGeom>
                  <a:avLst/>
                  <a:gdLst/>
                  <a:ahLst/>
                  <a:cxnLst>
                    <a:cxn ang="0">
                      <a:pos x="106" y="0"/>
                    </a:cxn>
                    <a:cxn ang="0">
                      <a:pos x="22" y="0"/>
                    </a:cxn>
                    <a:cxn ang="0">
                      <a:pos x="0" y="10"/>
                    </a:cxn>
                    <a:cxn ang="0">
                      <a:pos x="84" y="6"/>
                    </a:cxn>
                    <a:cxn ang="0">
                      <a:pos x="106" y="0"/>
                    </a:cxn>
                  </a:cxnLst>
                  <a:rect l="0" t="0" r="r" b="b"/>
                  <a:pathLst>
                    <a:path w="106" h="10">
                      <a:moveTo>
                        <a:pt x="106" y="0"/>
                      </a:moveTo>
                      <a:lnTo>
                        <a:pt x="22" y="0"/>
                      </a:lnTo>
                      <a:lnTo>
                        <a:pt x="0" y="10"/>
                      </a:lnTo>
                      <a:lnTo>
                        <a:pt x="84" y="6"/>
                      </a:lnTo>
                      <a:lnTo>
                        <a:pt x="106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15" name="Freeform 4083"/>
                <p:cNvSpPr>
                  <a:spLocks/>
                </p:cNvSpPr>
                <p:nvPr/>
              </p:nvSpPr>
              <p:spPr bwMode="auto">
                <a:xfrm>
                  <a:off x="3040" y="2980"/>
                  <a:ext cx="104" cy="14"/>
                </a:xfrm>
                <a:custGeom>
                  <a:avLst/>
                  <a:gdLst/>
                  <a:ahLst/>
                  <a:cxnLst>
                    <a:cxn ang="0">
                      <a:pos x="104" y="0"/>
                    </a:cxn>
                    <a:cxn ang="0">
                      <a:pos x="20" y="4"/>
                    </a:cxn>
                    <a:cxn ang="0">
                      <a:pos x="0" y="14"/>
                    </a:cxn>
                    <a:cxn ang="0">
                      <a:pos x="84" y="12"/>
                    </a:cxn>
                    <a:cxn ang="0">
                      <a:pos x="104" y="0"/>
                    </a:cxn>
                  </a:cxnLst>
                  <a:rect l="0" t="0" r="r" b="b"/>
                  <a:pathLst>
                    <a:path w="104" h="14">
                      <a:moveTo>
                        <a:pt x="104" y="0"/>
                      </a:moveTo>
                      <a:lnTo>
                        <a:pt x="20" y="4"/>
                      </a:lnTo>
                      <a:lnTo>
                        <a:pt x="0" y="14"/>
                      </a:lnTo>
                      <a:lnTo>
                        <a:pt x="84" y="12"/>
                      </a:lnTo>
                      <a:lnTo>
                        <a:pt x="104" y="0"/>
                      </a:lnTo>
                      <a:close/>
                    </a:path>
                  </a:pathLst>
                </a:custGeom>
                <a:solidFill>
                  <a:srgbClr val="003750"/>
                </a:solidFill>
                <a:ln w="0">
                  <a:solidFill>
                    <a:srgbClr val="00375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16" name="Freeform 4084"/>
                <p:cNvSpPr>
                  <a:spLocks/>
                </p:cNvSpPr>
                <p:nvPr/>
              </p:nvSpPr>
              <p:spPr bwMode="auto">
                <a:xfrm>
                  <a:off x="3040" y="2980"/>
                  <a:ext cx="104" cy="14"/>
                </a:xfrm>
                <a:custGeom>
                  <a:avLst/>
                  <a:gdLst/>
                  <a:ahLst/>
                  <a:cxnLst>
                    <a:cxn ang="0">
                      <a:pos x="104" y="0"/>
                    </a:cxn>
                    <a:cxn ang="0">
                      <a:pos x="20" y="4"/>
                    </a:cxn>
                    <a:cxn ang="0">
                      <a:pos x="0" y="14"/>
                    </a:cxn>
                    <a:cxn ang="0">
                      <a:pos x="84" y="12"/>
                    </a:cxn>
                    <a:cxn ang="0">
                      <a:pos x="104" y="0"/>
                    </a:cxn>
                  </a:cxnLst>
                  <a:rect l="0" t="0" r="r" b="b"/>
                  <a:pathLst>
                    <a:path w="104" h="14">
                      <a:moveTo>
                        <a:pt x="104" y="0"/>
                      </a:moveTo>
                      <a:lnTo>
                        <a:pt x="20" y="4"/>
                      </a:lnTo>
                      <a:lnTo>
                        <a:pt x="0" y="14"/>
                      </a:lnTo>
                      <a:lnTo>
                        <a:pt x="84" y="12"/>
                      </a:lnTo>
                      <a:lnTo>
                        <a:pt x="104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17" name="Freeform 4085"/>
                <p:cNvSpPr>
                  <a:spLocks/>
                </p:cNvSpPr>
                <p:nvPr/>
              </p:nvSpPr>
              <p:spPr bwMode="auto">
                <a:xfrm>
                  <a:off x="3018" y="2992"/>
                  <a:ext cx="106" cy="16"/>
                </a:xfrm>
                <a:custGeom>
                  <a:avLst/>
                  <a:gdLst/>
                  <a:ahLst/>
                  <a:cxnLst>
                    <a:cxn ang="0">
                      <a:pos x="106" y="0"/>
                    </a:cxn>
                    <a:cxn ang="0">
                      <a:pos x="22" y="2"/>
                    </a:cxn>
                    <a:cxn ang="0">
                      <a:pos x="0" y="16"/>
                    </a:cxn>
                    <a:cxn ang="0">
                      <a:pos x="84" y="12"/>
                    </a:cxn>
                    <a:cxn ang="0">
                      <a:pos x="106" y="0"/>
                    </a:cxn>
                  </a:cxnLst>
                  <a:rect l="0" t="0" r="r" b="b"/>
                  <a:pathLst>
                    <a:path w="106" h="16">
                      <a:moveTo>
                        <a:pt x="106" y="0"/>
                      </a:moveTo>
                      <a:lnTo>
                        <a:pt x="22" y="2"/>
                      </a:lnTo>
                      <a:lnTo>
                        <a:pt x="0" y="16"/>
                      </a:lnTo>
                      <a:lnTo>
                        <a:pt x="84" y="12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336D"/>
                </a:solidFill>
                <a:ln w="0">
                  <a:solidFill>
                    <a:srgbClr val="00336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18" name="Freeform 4086"/>
                <p:cNvSpPr>
                  <a:spLocks/>
                </p:cNvSpPr>
                <p:nvPr/>
              </p:nvSpPr>
              <p:spPr bwMode="auto">
                <a:xfrm>
                  <a:off x="3018" y="2992"/>
                  <a:ext cx="106" cy="16"/>
                </a:xfrm>
                <a:custGeom>
                  <a:avLst/>
                  <a:gdLst/>
                  <a:ahLst/>
                  <a:cxnLst>
                    <a:cxn ang="0">
                      <a:pos x="106" y="0"/>
                    </a:cxn>
                    <a:cxn ang="0">
                      <a:pos x="22" y="2"/>
                    </a:cxn>
                    <a:cxn ang="0">
                      <a:pos x="0" y="16"/>
                    </a:cxn>
                    <a:cxn ang="0">
                      <a:pos x="84" y="12"/>
                    </a:cxn>
                    <a:cxn ang="0">
                      <a:pos x="106" y="0"/>
                    </a:cxn>
                  </a:cxnLst>
                  <a:rect l="0" t="0" r="r" b="b"/>
                  <a:pathLst>
                    <a:path w="106" h="16">
                      <a:moveTo>
                        <a:pt x="106" y="0"/>
                      </a:moveTo>
                      <a:lnTo>
                        <a:pt x="22" y="2"/>
                      </a:lnTo>
                      <a:lnTo>
                        <a:pt x="0" y="16"/>
                      </a:lnTo>
                      <a:lnTo>
                        <a:pt x="84" y="12"/>
                      </a:lnTo>
                      <a:lnTo>
                        <a:pt x="106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19" name="Freeform 4087"/>
                <p:cNvSpPr>
                  <a:spLocks/>
                </p:cNvSpPr>
                <p:nvPr/>
              </p:nvSpPr>
              <p:spPr bwMode="auto">
                <a:xfrm>
                  <a:off x="2996" y="3004"/>
                  <a:ext cx="106" cy="20"/>
                </a:xfrm>
                <a:custGeom>
                  <a:avLst/>
                  <a:gdLst/>
                  <a:ahLst/>
                  <a:cxnLst>
                    <a:cxn ang="0">
                      <a:pos x="106" y="0"/>
                    </a:cxn>
                    <a:cxn ang="0">
                      <a:pos x="22" y="4"/>
                    </a:cxn>
                    <a:cxn ang="0">
                      <a:pos x="0" y="20"/>
                    </a:cxn>
                    <a:cxn ang="0">
                      <a:pos x="84" y="18"/>
                    </a:cxn>
                    <a:cxn ang="0">
                      <a:pos x="106" y="0"/>
                    </a:cxn>
                  </a:cxnLst>
                  <a:rect l="0" t="0" r="r" b="b"/>
                  <a:pathLst>
                    <a:path w="106" h="20">
                      <a:moveTo>
                        <a:pt x="106" y="0"/>
                      </a:moveTo>
                      <a:lnTo>
                        <a:pt x="22" y="4"/>
                      </a:lnTo>
                      <a:lnTo>
                        <a:pt x="0" y="20"/>
                      </a:lnTo>
                      <a:lnTo>
                        <a:pt x="84" y="18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3088"/>
                </a:solidFill>
                <a:ln w="0">
                  <a:solidFill>
                    <a:srgbClr val="00308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20" name="Freeform 4088"/>
                <p:cNvSpPr>
                  <a:spLocks/>
                </p:cNvSpPr>
                <p:nvPr/>
              </p:nvSpPr>
              <p:spPr bwMode="auto">
                <a:xfrm>
                  <a:off x="2996" y="3004"/>
                  <a:ext cx="106" cy="20"/>
                </a:xfrm>
                <a:custGeom>
                  <a:avLst/>
                  <a:gdLst/>
                  <a:ahLst/>
                  <a:cxnLst>
                    <a:cxn ang="0">
                      <a:pos x="106" y="0"/>
                    </a:cxn>
                    <a:cxn ang="0">
                      <a:pos x="22" y="4"/>
                    </a:cxn>
                    <a:cxn ang="0">
                      <a:pos x="0" y="20"/>
                    </a:cxn>
                    <a:cxn ang="0">
                      <a:pos x="84" y="18"/>
                    </a:cxn>
                    <a:cxn ang="0">
                      <a:pos x="106" y="0"/>
                    </a:cxn>
                  </a:cxnLst>
                  <a:rect l="0" t="0" r="r" b="b"/>
                  <a:pathLst>
                    <a:path w="106" h="20">
                      <a:moveTo>
                        <a:pt x="106" y="0"/>
                      </a:moveTo>
                      <a:lnTo>
                        <a:pt x="22" y="4"/>
                      </a:lnTo>
                      <a:lnTo>
                        <a:pt x="0" y="20"/>
                      </a:lnTo>
                      <a:lnTo>
                        <a:pt x="84" y="18"/>
                      </a:lnTo>
                      <a:lnTo>
                        <a:pt x="106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21" name="Freeform 4089"/>
                <p:cNvSpPr>
                  <a:spLocks/>
                </p:cNvSpPr>
                <p:nvPr/>
              </p:nvSpPr>
              <p:spPr bwMode="auto">
                <a:xfrm>
                  <a:off x="2974" y="3022"/>
                  <a:ext cx="106" cy="22"/>
                </a:xfrm>
                <a:custGeom>
                  <a:avLst/>
                  <a:gdLst/>
                  <a:ahLst/>
                  <a:cxnLst>
                    <a:cxn ang="0">
                      <a:pos x="106" y="0"/>
                    </a:cxn>
                    <a:cxn ang="0">
                      <a:pos x="22" y="2"/>
                    </a:cxn>
                    <a:cxn ang="0">
                      <a:pos x="0" y="22"/>
                    </a:cxn>
                    <a:cxn ang="0">
                      <a:pos x="82" y="22"/>
                    </a:cxn>
                    <a:cxn ang="0">
                      <a:pos x="106" y="0"/>
                    </a:cxn>
                  </a:cxnLst>
                  <a:rect l="0" t="0" r="r" b="b"/>
                  <a:pathLst>
                    <a:path w="106" h="22">
                      <a:moveTo>
                        <a:pt x="106" y="0"/>
                      </a:moveTo>
                      <a:lnTo>
                        <a:pt x="22" y="2"/>
                      </a:lnTo>
                      <a:lnTo>
                        <a:pt x="0" y="22"/>
                      </a:lnTo>
                      <a:lnTo>
                        <a:pt x="82" y="22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2E9F"/>
                </a:solidFill>
                <a:ln w="0">
                  <a:solidFill>
                    <a:srgbClr val="002E9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22" name="Freeform 4090"/>
                <p:cNvSpPr>
                  <a:spLocks/>
                </p:cNvSpPr>
                <p:nvPr/>
              </p:nvSpPr>
              <p:spPr bwMode="auto">
                <a:xfrm>
                  <a:off x="2974" y="3022"/>
                  <a:ext cx="106" cy="22"/>
                </a:xfrm>
                <a:custGeom>
                  <a:avLst/>
                  <a:gdLst/>
                  <a:ahLst/>
                  <a:cxnLst>
                    <a:cxn ang="0">
                      <a:pos x="106" y="0"/>
                    </a:cxn>
                    <a:cxn ang="0">
                      <a:pos x="22" y="2"/>
                    </a:cxn>
                    <a:cxn ang="0">
                      <a:pos x="0" y="22"/>
                    </a:cxn>
                    <a:cxn ang="0">
                      <a:pos x="82" y="22"/>
                    </a:cxn>
                    <a:cxn ang="0">
                      <a:pos x="106" y="0"/>
                    </a:cxn>
                  </a:cxnLst>
                  <a:rect l="0" t="0" r="r" b="b"/>
                  <a:pathLst>
                    <a:path w="106" h="22">
                      <a:moveTo>
                        <a:pt x="106" y="0"/>
                      </a:moveTo>
                      <a:lnTo>
                        <a:pt x="22" y="2"/>
                      </a:lnTo>
                      <a:lnTo>
                        <a:pt x="0" y="22"/>
                      </a:lnTo>
                      <a:lnTo>
                        <a:pt x="82" y="22"/>
                      </a:lnTo>
                      <a:lnTo>
                        <a:pt x="106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26" name="Group 4091"/>
              <p:cNvGrpSpPr>
                <a:grpSpLocks/>
              </p:cNvGrpSpPr>
              <p:nvPr/>
            </p:nvGrpSpPr>
            <p:grpSpPr bwMode="auto">
              <a:xfrm>
                <a:off x="2560" y="3108"/>
                <a:ext cx="1230" cy="688"/>
                <a:chOff x="2580" y="2864"/>
                <a:chExt cx="1230" cy="688"/>
              </a:xfrm>
            </p:grpSpPr>
            <p:sp>
              <p:nvSpPr>
                <p:cNvPr id="150524" name="Freeform 4092"/>
                <p:cNvSpPr>
                  <a:spLocks/>
                </p:cNvSpPr>
                <p:nvPr/>
              </p:nvSpPr>
              <p:spPr bwMode="auto">
                <a:xfrm>
                  <a:off x="2950" y="3044"/>
                  <a:ext cx="106" cy="26"/>
                </a:xfrm>
                <a:custGeom>
                  <a:avLst/>
                  <a:gdLst/>
                  <a:ahLst/>
                  <a:cxnLst>
                    <a:cxn ang="0">
                      <a:pos x="106" y="0"/>
                    </a:cxn>
                    <a:cxn ang="0">
                      <a:pos x="24" y="0"/>
                    </a:cxn>
                    <a:cxn ang="0">
                      <a:pos x="0" y="24"/>
                    </a:cxn>
                    <a:cxn ang="0">
                      <a:pos x="84" y="26"/>
                    </a:cxn>
                    <a:cxn ang="0">
                      <a:pos x="106" y="0"/>
                    </a:cxn>
                  </a:cxnLst>
                  <a:rect l="0" t="0" r="r" b="b"/>
                  <a:pathLst>
                    <a:path w="106" h="26">
                      <a:moveTo>
                        <a:pt x="106" y="0"/>
                      </a:moveTo>
                      <a:lnTo>
                        <a:pt x="24" y="0"/>
                      </a:lnTo>
                      <a:lnTo>
                        <a:pt x="0" y="24"/>
                      </a:lnTo>
                      <a:lnTo>
                        <a:pt x="84" y="26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2DB1"/>
                </a:solidFill>
                <a:ln w="0">
                  <a:solidFill>
                    <a:srgbClr val="002DB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25" name="Freeform 4093"/>
                <p:cNvSpPr>
                  <a:spLocks/>
                </p:cNvSpPr>
                <p:nvPr/>
              </p:nvSpPr>
              <p:spPr bwMode="auto">
                <a:xfrm>
                  <a:off x="2950" y="3044"/>
                  <a:ext cx="106" cy="26"/>
                </a:xfrm>
                <a:custGeom>
                  <a:avLst/>
                  <a:gdLst/>
                  <a:ahLst/>
                  <a:cxnLst>
                    <a:cxn ang="0">
                      <a:pos x="106" y="0"/>
                    </a:cxn>
                    <a:cxn ang="0">
                      <a:pos x="24" y="0"/>
                    </a:cxn>
                    <a:cxn ang="0">
                      <a:pos x="0" y="24"/>
                    </a:cxn>
                    <a:cxn ang="0">
                      <a:pos x="84" y="26"/>
                    </a:cxn>
                    <a:cxn ang="0">
                      <a:pos x="106" y="0"/>
                    </a:cxn>
                  </a:cxnLst>
                  <a:rect l="0" t="0" r="r" b="b"/>
                  <a:pathLst>
                    <a:path w="106" h="26">
                      <a:moveTo>
                        <a:pt x="106" y="0"/>
                      </a:moveTo>
                      <a:lnTo>
                        <a:pt x="24" y="0"/>
                      </a:lnTo>
                      <a:lnTo>
                        <a:pt x="0" y="24"/>
                      </a:lnTo>
                      <a:lnTo>
                        <a:pt x="84" y="26"/>
                      </a:lnTo>
                      <a:lnTo>
                        <a:pt x="106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26" name="Freeform 4094"/>
                <p:cNvSpPr>
                  <a:spLocks/>
                </p:cNvSpPr>
                <p:nvPr/>
              </p:nvSpPr>
              <p:spPr bwMode="auto">
                <a:xfrm>
                  <a:off x="2928" y="3068"/>
                  <a:ext cx="106" cy="32"/>
                </a:xfrm>
                <a:custGeom>
                  <a:avLst/>
                  <a:gdLst/>
                  <a:ahLst/>
                  <a:cxnLst>
                    <a:cxn ang="0">
                      <a:pos x="106" y="2"/>
                    </a:cxn>
                    <a:cxn ang="0">
                      <a:pos x="22" y="0"/>
                    </a:cxn>
                    <a:cxn ang="0">
                      <a:pos x="0" y="26"/>
                    </a:cxn>
                    <a:cxn ang="0">
                      <a:pos x="82" y="32"/>
                    </a:cxn>
                    <a:cxn ang="0">
                      <a:pos x="106" y="2"/>
                    </a:cxn>
                  </a:cxnLst>
                  <a:rect l="0" t="0" r="r" b="b"/>
                  <a:pathLst>
                    <a:path w="106" h="32">
                      <a:moveTo>
                        <a:pt x="106" y="2"/>
                      </a:moveTo>
                      <a:lnTo>
                        <a:pt x="22" y="0"/>
                      </a:lnTo>
                      <a:lnTo>
                        <a:pt x="0" y="26"/>
                      </a:lnTo>
                      <a:lnTo>
                        <a:pt x="82" y="32"/>
                      </a:lnTo>
                      <a:lnTo>
                        <a:pt x="106" y="2"/>
                      </a:lnTo>
                      <a:close/>
                    </a:path>
                  </a:pathLst>
                </a:custGeom>
                <a:solidFill>
                  <a:srgbClr val="002DC0"/>
                </a:solidFill>
                <a:ln w="0">
                  <a:solidFill>
                    <a:srgbClr val="002DC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27" name="Freeform 4095"/>
                <p:cNvSpPr>
                  <a:spLocks/>
                </p:cNvSpPr>
                <p:nvPr/>
              </p:nvSpPr>
              <p:spPr bwMode="auto">
                <a:xfrm>
                  <a:off x="2928" y="3068"/>
                  <a:ext cx="106" cy="32"/>
                </a:xfrm>
                <a:custGeom>
                  <a:avLst/>
                  <a:gdLst/>
                  <a:ahLst/>
                  <a:cxnLst>
                    <a:cxn ang="0">
                      <a:pos x="106" y="2"/>
                    </a:cxn>
                    <a:cxn ang="0">
                      <a:pos x="22" y="0"/>
                    </a:cxn>
                    <a:cxn ang="0">
                      <a:pos x="0" y="26"/>
                    </a:cxn>
                    <a:cxn ang="0">
                      <a:pos x="82" y="32"/>
                    </a:cxn>
                    <a:cxn ang="0">
                      <a:pos x="106" y="2"/>
                    </a:cxn>
                  </a:cxnLst>
                  <a:rect l="0" t="0" r="r" b="b"/>
                  <a:pathLst>
                    <a:path w="106" h="32">
                      <a:moveTo>
                        <a:pt x="106" y="2"/>
                      </a:moveTo>
                      <a:lnTo>
                        <a:pt x="22" y="0"/>
                      </a:lnTo>
                      <a:lnTo>
                        <a:pt x="0" y="26"/>
                      </a:lnTo>
                      <a:lnTo>
                        <a:pt x="82" y="32"/>
                      </a:lnTo>
                      <a:lnTo>
                        <a:pt x="106" y="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28" name="Freeform 4096"/>
                <p:cNvSpPr>
                  <a:spLocks/>
                </p:cNvSpPr>
                <p:nvPr/>
              </p:nvSpPr>
              <p:spPr bwMode="auto">
                <a:xfrm>
                  <a:off x="2904" y="3094"/>
                  <a:ext cx="106" cy="42"/>
                </a:xfrm>
                <a:custGeom>
                  <a:avLst/>
                  <a:gdLst/>
                  <a:ahLst/>
                  <a:cxnLst>
                    <a:cxn ang="0">
                      <a:pos x="106" y="6"/>
                    </a:cxn>
                    <a:cxn ang="0">
                      <a:pos x="24" y="0"/>
                    </a:cxn>
                    <a:cxn ang="0">
                      <a:pos x="0" y="30"/>
                    </a:cxn>
                    <a:cxn ang="0">
                      <a:pos x="82" y="42"/>
                    </a:cxn>
                    <a:cxn ang="0">
                      <a:pos x="106" y="6"/>
                    </a:cxn>
                  </a:cxnLst>
                  <a:rect l="0" t="0" r="r" b="b"/>
                  <a:pathLst>
                    <a:path w="106" h="42">
                      <a:moveTo>
                        <a:pt x="106" y="6"/>
                      </a:moveTo>
                      <a:lnTo>
                        <a:pt x="24" y="0"/>
                      </a:lnTo>
                      <a:lnTo>
                        <a:pt x="0" y="30"/>
                      </a:lnTo>
                      <a:lnTo>
                        <a:pt x="82" y="42"/>
                      </a:lnTo>
                      <a:lnTo>
                        <a:pt x="106" y="6"/>
                      </a:lnTo>
                      <a:close/>
                    </a:path>
                  </a:pathLst>
                </a:custGeom>
                <a:solidFill>
                  <a:srgbClr val="002EC9"/>
                </a:solidFill>
                <a:ln w="0">
                  <a:solidFill>
                    <a:srgbClr val="002EC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29" name="Freeform 4097"/>
                <p:cNvSpPr>
                  <a:spLocks/>
                </p:cNvSpPr>
                <p:nvPr/>
              </p:nvSpPr>
              <p:spPr bwMode="auto">
                <a:xfrm>
                  <a:off x="2904" y="3094"/>
                  <a:ext cx="106" cy="42"/>
                </a:xfrm>
                <a:custGeom>
                  <a:avLst/>
                  <a:gdLst/>
                  <a:ahLst/>
                  <a:cxnLst>
                    <a:cxn ang="0">
                      <a:pos x="106" y="6"/>
                    </a:cxn>
                    <a:cxn ang="0">
                      <a:pos x="24" y="0"/>
                    </a:cxn>
                    <a:cxn ang="0">
                      <a:pos x="0" y="30"/>
                    </a:cxn>
                    <a:cxn ang="0">
                      <a:pos x="82" y="42"/>
                    </a:cxn>
                    <a:cxn ang="0">
                      <a:pos x="106" y="6"/>
                    </a:cxn>
                  </a:cxnLst>
                  <a:rect l="0" t="0" r="r" b="b"/>
                  <a:pathLst>
                    <a:path w="106" h="42">
                      <a:moveTo>
                        <a:pt x="106" y="6"/>
                      </a:moveTo>
                      <a:lnTo>
                        <a:pt x="24" y="0"/>
                      </a:lnTo>
                      <a:lnTo>
                        <a:pt x="0" y="30"/>
                      </a:lnTo>
                      <a:lnTo>
                        <a:pt x="82" y="42"/>
                      </a:lnTo>
                      <a:lnTo>
                        <a:pt x="10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30" name="Freeform 4098"/>
                <p:cNvSpPr>
                  <a:spLocks/>
                </p:cNvSpPr>
                <p:nvPr/>
              </p:nvSpPr>
              <p:spPr bwMode="auto">
                <a:xfrm>
                  <a:off x="2882" y="3124"/>
                  <a:ext cx="104" cy="52"/>
                </a:xfrm>
                <a:custGeom>
                  <a:avLst/>
                  <a:gdLst/>
                  <a:ahLst/>
                  <a:cxnLst>
                    <a:cxn ang="0">
                      <a:pos x="104" y="12"/>
                    </a:cxn>
                    <a:cxn ang="0">
                      <a:pos x="22" y="0"/>
                    </a:cxn>
                    <a:cxn ang="0">
                      <a:pos x="0" y="34"/>
                    </a:cxn>
                    <a:cxn ang="0">
                      <a:pos x="80" y="52"/>
                    </a:cxn>
                    <a:cxn ang="0">
                      <a:pos x="104" y="12"/>
                    </a:cxn>
                  </a:cxnLst>
                  <a:rect l="0" t="0" r="r" b="b"/>
                  <a:pathLst>
                    <a:path w="104" h="52">
                      <a:moveTo>
                        <a:pt x="104" y="12"/>
                      </a:moveTo>
                      <a:lnTo>
                        <a:pt x="22" y="0"/>
                      </a:lnTo>
                      <a:lnTo>
                        <a:pt x="0" y="34"/>
                      </a:lnTo>
                      <a:lnTo>
                        <a:pt x="80" y="52"/>
                      </a:lnTo>
                      <a:lnTo>
                        <a:pt x="104" y="12"/>
                      </a:lnTo>
                      <a:close/>
                    </a:path>
                  </a:pathLst>
                </a:custGeom>
                <a:solidFill>
                  <a:srgbClr val="0031CE"/>
                </a:solidFill>
                <a:ln w="0">
                  <a:solidFill>
                    <a:srgbClr val="0031C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31" name="Freeform 4099"/>
                <p:cNvSpPr>
                  <a:spLocks/>
                </p:cNvSpPr>
                <p:nvPr/>
              </p:nvSpPr>
              <p:spPr bwMode="auto">
                <a:xfrm>
                  <a:off x="2882" y="3124"/>
                  <a:ext cx="104" cy="52"/>
                </a:xfrm>
                <a:custGeom>
                  <a:avLst/>
                  <a:gdLst/>
                  <a:ahLst/>
                  <a:cxnLst>
                    <a:cxn ang="0">
                      <a:pos x="104" y="12"/>
                    </a:cxn>
                    <a:cxn ang="0">
                      <a:pos x="22" y="0"/>
                    </a:cxn>
                    <a:cxn ang="0">
                      <a:pos x="0" y="34"/>
                    </a:cxn>
                    <a:cxn ang="0">
                      <a:pos x="80" y="52"/>
                    </a:cxn>
                    <a:cxn ang="0">
                      <a:pos x="104" y="12"/>
                    </a:cxn>
                  </a:cxnLst>
                  <a:rect l="0" t="0" r="r" b="b"/>
                  <a:pathLst>
                    <a:path w="104" h="52">
                      <a:moveTo>
                        <a:pt x="104" y="12"/>
                      </a:moveTo>
                      <a:lnTo>
                        <a:pt x="22" y="0"/>
                      </a:lnTo>
                      <a:lnTo>
                        <a:pt x="0" y="34"/>
                      </a:lnTo>
                      <a:lnTo>
                        <a:pt x="80" y="52"/>
                      </a:lnTo>
                      <a:lnTo>
                        <a:pt x="104" y="1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32" name="Freeform 4100"/>
                <p:cNvSpPr>
                  <a:spLocks/>
                </p:cNvSpPr>
                <p:nvPr/>
              </p:nvSpPr>
              <p:spPr bwMode="auto">
                <a:xfrm>
                  <a:off x="2858" y="3158"/>
                  <a:ext cx="104" cy="62"/>
                </a:xfrm>
                <a:custGeom>
                  <a:avLst/>
                  <a:gdLst/>
                  <a:ahLst/>
                  <a:cxnLst>
                    <a:cxn ang="0">
                      <a:pos x="104" y="18"/>
                    </a:cxn>
                    <a:cxn ang="0">
                      <a:pos x="24" y="0"/>
                    </a:cxn>
                    <a:cxn ang="0">
                      <a:pos x="0" y="34"/>
                    </a:cxn>
                    <a:cxn ang="0">
                      <a:pos x="80" y="62"/>
                    </a:cxn>
                    <a:cxn ang="0">
                      <a:pos x="104" y="18"/>
                    </a:cxn>
                  </a:cxnLst>
                  <a:rect l="0" t="0" r="r" b="b"/>
                  <a:pathLst>
                    <a:path w="104" h="62">
                      <a:moveTo>
                        <a:pt x="104" y="18"/>
                      </a:moveTo>
                      <a:lnTo>
                        <a:pt x="24" y="0"/>
                      </a:lnTo>
                      <a:lnTo>
                        <a:pt x="0" y="34"/>
                      </a:lnTo>
                      <a:lnTo>
                        <a:pt x="80" y="62"/>
                      </a:lnTo>
                      <a:lnTo>
                        <a:pt x="104" y="18"/>
                      </a:lnTo>
                      <a:close/>
                    </a:path>
                  </a:pathLst>
                </a:custGeom>
                <a:solidFill>
                  <a:srgbClr val="0735D1"/>
                </a:solidFill>
                <a:ln w="0">
                  <a:solidFill>
                    <a:srgbClr val="0735D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33" name="Freeform 4101"/>
                <p:cNvSpPr>
                  <a:spLocks/>
                </p:cNvSpPr>
                <p:nvPr/>
              </p:nvSpPr>
              <p:spPr bwMode="auto">
                <a:xfrm>
                  <a:off x="2858" y="3158"/>
                  <a:ext cx="104" cy="62"/>
                </a:xfrm>
                <a:custGeom>
                  <a:avLst/>
                  <a:gdLst/>
                  <a:ahLst/>
                  <a:cxnLst>
                    <a:cxn ang="0">
                      <a:pos x="104" y="18"/>
                    </a:cxn>
                    <a:cxn ang="0">
                      <a:pos x="24" y="0"/>
                    </a:cxn>
                    <a:cxn ang="0">
                      <a:pos x="0" y="34"/>
                    </a:cxn>
                    <a:cxn ang="0">
                      <a:pos x="80" y="62"/>
                    </a:cxn>
                    <a:cxn ang="0">
                      <a:pos x="104" y="18"/>
                    </a:cxn>
                  </a:cxnLst>
                  <a:rect l="0" t="0" r="r" b="b"/>
                  <a:pathLst>
                    <a:path w="104" h="62">
                      <a:moveTo>
                        <a:pt x="104" y="18"/>
                      </a:moveTo>
                      <a:lnTo>
                        <a:pt x="24" y="0"/>
                      </a:lnTo>
                      <a:lnTo>
                        <a:pt x="0" y="34"/>
                      </a:lnTo>
                      <a:lnTo>
                        <a:pt x="80" y="62"/>
                      </a:lnTo>
                      <a:lnTo>
                        <a:pt x="10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34" name="Freeform 4102"/>
                <p:cNvSpPr>
                  <a:spLocks/>
                </p:cNvSpPr>
                <p:nvPr/>
              </p:nvSpPr>
              <p:spPr bwMode="auto">
                <a:xfrm>
                  <a:off x="2834" y="3192"/>
                  <a:ext cx="104" cy="74"/>
                </a:xfrm>
                <a:custGeom>
                  <a:avLst/>
                  <a:gdLst/>
                  <a:ahLst/>
                  <a:cxnLst>
                    <a:cxn ang="0">
                      <a:pos x="104" y="28"/>
                    </a:cxn>
                    <a:cxn ang="0">
                      <a:pos x="24" y="0"/>
                    </a:cxn>
                    <a:cxn ang="0">
                      <a:pos x="0" y="36"/>
                    </a:cxn>
                    <a:cxn ang="0">
                      <a:pos x="80" y="74"/>
                    </a:cxn>
                    <a:cxn ang="0">
                      <a:pos x="104" y="28"/>
                    </a:cxn>
                  </a:cxnLst>
                  <a:rect l="0" t="0" r="r" b="b"/>
                  <a:pathLst>
                    <a:path w="104" h="74">
                      <a:moveTo>
                        <a:pt x="104" y="28"/>
                      </a:moveTo>
                      <a:lnTo>
                        <a:pt x="24" y="0"/>
                      </a:lnTo>
                      <a:lnTo>
                        <a:pt x="0" y="36"/>
                      </a:lnTo>
                      <a:lnTo>
                        <a:pt x="80" y="74"/>
                      </a:lnTo>
                      <a:lnTo>
                        <a:pt x="104" y="28"/>
                      </a:lnTo>
                      <a:close/>
                    </a:path>
                  </a:pathLst>
                </a:custGeom>
                <a:solidFill>
                  <a:srgbClr val="123BCF"/>
                </a:solidFill>
                <a:ln w="0">
                  <a:solidFill>
                    <a:srgbClr val="123BC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35" name="Freeform 4103"/>
                <p:cNvSpPr>
                  <a:spLocks/>
                </p:cNvSpPr>
                <p:nvPr/>
              </p:nvSpPr>
              <p:spPr bwMode="auto">
                <a:xfrm>
                  <a:off x="2834" y="3192"/>
                  <a:ext cx="104" cy="74"/>
                </a:xfrm>
                <a:custGeom>
                  <a:avLst/>
                  <a:gdLst/>
                  <a:ahLst/>
                  <a:cxnLst>
                    <a:cxn ang="0">
                      <a:pos x="104" y="28"/>
                    </a:cxn>
                    <a:cxn ang="0">
                      <a:pos x="24" y="0"/>
                    </a:cxn>
                    <a:cxn ang="0">
                      <a:pos x="0" y="36"/>
                    </a:cxn>
                    <a:cxn ang="0">
                      <a:pos x="80" y="74"/>
                    </a:cxn>
                    <a:cxn ang="0">
                      <a:pos x="104" y="28"/>
                    </a:cxn>
                  </a:cxnLst>
                  <a:rect l="0" t="0" r="r" b="b"/>
                  <a:pathLst>
                    <a:path w="104" h="74">
                      <a:moveTo>
                        <a:pt x="104" y="28"/>
                      </a:moveTo>
                      <a:lnTo>
                        <a:pt x="24" y="0"/>
                      </a:lnTo>
                      <a:lnTo>
                        <a:pt x="0" y="36"/>
                      </a:lnTo>
                      <a:lnTo>
                        <a:pt x="80" y="74"/>
                      </a:lnTo>
                      <a:lnTo>
                        <a:pt x="104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36" name="Freeform 4104"/>
                <p:cNvSpPr>
                  <a:spLocks/>
                </p:cNvSpPr>
                <p:nvPr/>
              </p:nvSpPr>
              <p:spPr bwMode="auto">
                <a:xfrm>
                  <a:off x="2810" y="3228"/>
                  <a:ext cx="104" cy="86"/>
                </a:xfrm>
                <a:custGeom>
                  <a:avLst/>
                  <a:gdLst/>
                  <a:ahLst/>
                  <a:cxnLst>
                    <a:cxn ang="0">
                      <a:pos x="104" y="38"/>
                    </a:cxn>
                    <a:cxn ang="0">
                      <a:pos x="24" y="0"/>
                    </a:cxn>
                    <a:cxn ang="0">
                      <a:pos x="0" y="38"/>
                    </a:cxn>
                    <a:cxn ang="0">
                      <a:pos x="80" y="86"/>
                    </a:cxn>
                    <a:cxn ang="0">
                      <a:pos x="104" y="38"/>
                    </a:cxn>
                  </a:cxnLst>
                  <a:rect l="0" t="0" r="r" b="b"/>
                  <a:pathLst>
                    <a:path w="104" h="86">
                      <a:moveTo>
                        <a:pt x="104" y="38"/>
                      </a:moveTo>
                      <a:lnTo>
                        <a:pt x="24" y="0"/>
                      </a:lnTo>
                      <a:lnTo>
                        <a:pt x="0" y="38"/>
                      </a:lnTo>
                      <a:lnTo>
                        <a:pt x="80" y="86"/>
                      </a:lnTo>
                      <a:lnTo>
                        <a:pt x="104" y="38"/>
                      </a:lnTo>
                      <a:close/>
                    </a:path>
                  </a:pathLst>
                </a:custGeom>
                <a:solidFill>
                  <a:srgbClr val="1C43CD"/>
                </a:solidFill>
                <a:ln w="0">
                  <a:solidFill>
                    <a:srgbClr val="1C43C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37" name="Freeform 4105"/>
                <p:cNvSpPr>
                  <a:spLocks/>
                </p:cNvSpPr>
                <p:nvPr/>
              </p:nvSpPr>
              <p:spPr bwMode="auto">
                <a:xfrm>
                  <a:off x="2810" y="3228"/>
                  <a:ext cx="104" cy="86"/>
                </a:xfrm>
                <a:custGeom>
                  <a:avLst/>
                  <a:gdLst/>
                  <a:ahLst/>
                  <a:cxnLst>
                    <a:cxn ang="0">
                      <a:pos x="104" y="38"/>
                    </a:cxn>
                    <a:cxn ang="0">
                      <a:pos x="24" y="0"/>
                    </a:cxn>
                    <a:cxn ang="0">
                      <a:pos x="0" y="38"/>
                    </a:cxn>
                    <a:cxn ang="0">
                      <a:pos x="80" y="86"/>
                    </a:cxn>
                    <a:cxn ang="0">
                      <a:pos x="104" y="38"/>
                    </a:cxn>
                  </a:cxnLst>
                  <a:rect l="0" t="0" r="r" b="b"/>
                  <a:pathLst>
                    <a:path w="104" h="86">
                      <a:moveTo>
                        <a:pt x="104" y="38"/>
                      </a:moveTo>
                      <a:lnTo>
                        <a:pt x="24" y="0"/>
                      </a:lnTo>
                      <a:lnTo>
                        <a:pt x="0" y="38"/>
                      </a:lnTo>
                      <a:lnTo>
                        <a:pt x="80" y="86"/>
                      </a:lnTo>
                      <a:lnTo>
                        <a:pt x="104" y="3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38" name="Freeform 4106"/>
                <p:cNvSpPr>
                  <a:spLocks/>
                </p:cNvSpPr>
                <p:nvPr/>
              </p:nvSpPr>
              <p:spPr bwMode="auto">
                <a:xfrm>
                  <a:off x="2786" y="3266"/>
                  <a:ext cx="104" cy="94"/>
                </a:xfrm>
                <a:custGeom>
                  <a:avLst/>
                  <a:gdLst/>
                  <a:ahLst/>
                  <a:cxnLst>
                    <a:cxn ang="0">
                      <a:pos x="104" y="48"/>
                    </a:cxn>
                    <a:cxn ang="0">
                      <a:pos x="24" y="0"/>
                    </a:cxn>
                    <a:cxn ang="0">
                      <a:pos x="0" y="34"/>
                    </a:cxn>
                    <a:cxn ang="0">
                      <a:pos x="80" y="94"/>
                    </a:cxn>
                    <a:cxn ang="0">
                      <a:pos x="104" y="48"/>
                    </a:cxn>
                  </a:cxnLst>
                  <a:rect l="0" t="0" r="r" b="b"/>
                  <a:pathLst>
                    <a:path w="104" h="94">
                      <a:moveTo>
                        <a:pt x="104" y="48"/>
                      </a:moveTo>
                      <a:lnTo>
                        <a:pt x="24" y="0"/>
                      </a:lnTo>
                      <a:lnTo>
                        <a:pt x="0" y="34"/>
                      </a:lnTo>
                      <a:lnTo>
                        <a:pt x="80" y="94"/>
                      </a:lnTo>
                      <a:lnTo>
                        <a:pt x="104" y="48"/>
                      </a:lnTo>
                      <a:close/>
                    </a:path>
                  </a:pathLst>
                </a:custGeom>
                <a:solidFill>
                  <a:srgbClr val="204FC6"/>
                </a:solidFill>
                <a:ln w="0">
                  <a:solidFill>
                    <a:srgbClr val="204FC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39" name="Freeform 4107"/>
                <p:cNvSpPr>
                  <a:spLocks/>
                </p:cNvSpPr>
                <p:nvPr/>
              </p:nvSpPr>
              <p:spPr bwMode="auto">
                <a:xfrm>
                  <a:off x="2786" y="3266"/>
                  <a:ext cx="104" cy="94"/>
                </a:xfrm>
                <a:custGeom>
                  <a:avLst/>
                  <a:gdLst/>
                  <a:ahLst/>
                  <a:cxnLst>
                    <a:cxn ang="0">
                      <a:pos x="104" y="48"/>
                    </a:cxn>
                    <a:cxn ang="0">
                      <a:pos x="24" y="0"/>
                    </a:cxn>
                    <a:cxn ang="0">
                      <a:pos x="0" y="34"/>
                    </a:cxn>
                    <a:cxn ang="0">
                      <a:pos x="80" y="94"/>
                    </a:cxn>
                    <a:cxn ang="0">
                      <a:pos x="104" y="48"/>
                    </a:cxn>
                  </a:cxnLst>
                  <a:rect l="0" t="0" r="r" b="b"/>
                  <a:pathLst>
                    <a:path w="104" h="94">
                      <a:moveTo>
                        <a:pt x="104" y="48"/>
                      </a:moveTo>
                      <a:lnTo>
                        <a:pt x="24" y="0"/>
                      </a:lnTo>
                      <a:lnTo>
                        <a:pt x="0" y="34"/>
                      </a:lnTo>
                      <a:lnTo>
                        <a:pt x="80" y="94"/>
                      </a:lnTo>
                      <a:lnTo>
                        <a:pt x="104" y="4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40" name="Freeform 4108"/>
                <p:cNvSpPr>
                  <a:spLocks/>
                </p:cNvSpPr>
                <p:nvPr/>
              </p:nvSpPr>
              <p:spPr bwMode="auto">
                <a:xfrm>
                  <a:off x="2762" y="3300"/>
                  <a:ext cx="104" cy="98"/>
                </a:xfrm>
                <a:custGeom>
                  <a:avLst/>
                  <a:gdLst/>
                  <a:ahLst/>
                  <a:cxnLst>
                    <a:cxn ang="0">
                      <a:pos x="104" y="60"/>
                    </a:cxn>
                    <a:cxn ang="0">
                      <a:pos x="24" y="0"/>
                    </a:cxn>
                    <a:cxn ang="0">
                      <a:pos x="0" y="28"/>
                    </a:cxn>
                    <a:cxn ang="0">
                      <a:pos x="80" y="98"/>
                    </a:cxn>
                    <a:cxn ang="0">
                      <a:pos x="104" y="60"/>
                    </a:cxn>
                  </a:cxnLst>
                  <a:rect l="0" t="0" r="r" b="b"/>
                  <a:pathLst>
                    <a:path w="104" h="98">
                      <a:moveTo>
                        <a:pt x="104" y="60"/>
                      </a:moveTo>
                      <a:lnTo>
                        <a:pt x="24" y="0"/>
                      </a:lnTo>
                      <a:lnTo>
                        <a:pt x="0" y="28"/>
                      </a:lnTo>
                      <a:lnTo>
                        <a:pt x="80" y="98"/>
                      </a:lnTo>
                      <a:lnTo>
                        <a:pt x="104" y="60"/>
                      </a:lnTo>
                      <a:close/>
                    </a:path>
                  </a:pathLst>
                </a:custGeom>
                <a:solidFill>
                  <a:srgbClr val="1E63B8"/>
                </a:solidFill>
                <a:ln w="0">
                  <a:solidFill>
                    <a:srgbClr val="1E63B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41" name="Freeform 4109"/>
                <p:cNvSpPr>
                  <a:spLocks/>
                </p:cNvSpPr>
                <p:nvPr/>
              </p:nvSpPr>
              <p:spPr bwMode="auto">
                <a:xfrm>
                  <a:off x="2762" y="3300"/>
                  <a:ext cx="104" cy="98"/>
                </a:xfrm>
                <a:custGeom>
                  <a:avLst/>
                  <a:gdLst/>
                  <a:ahLst/>
                  <a:cxnLst>
                    <a:cxn ang="0">
                      <a:pos x="104" y="60"/>
                    </a:cxn>
                    <a:cxn ang="0">
                      <a:pos x="24" y="0"/>
                    </a:cxn>
                    <a:cxn ang="0">
                      <a:pos x="0" y="28"/>
                    </a:cxn>
                    <a:cxn ang="0">
                      <a:pos x="80" y="98"/>
                    </a:cxn>
                    <a:cxn ang="0">
                      <a:pos x="104" y="60"/>
                    </a:cxn>
                  </a:cxnLst>
                  <a:rect l="0" t="0" r="r" b="b"/>
                  <a:pathLst>
                    <a:path w="104" h="98">
                      <a:moveTo>
                        <a:pt x="104" y="60"/>
                      </a:moveTo>
                      <a:lnTo>
                        <a:pt x="24" y="0"/>
                      </a:lnTo>
                      <a:lnTo>
                        <a:pt x="0" y="28"/>
                      </a:lnTo>
                      <a:lnTo>
                        <a:pt x="80" y="98"/>
                      </a:lnTo>
                      <a:lnTo>
                        <a:pt x="104" y="6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42" name="Freeform 4110"/>
                <p:cNvSpPr>
                  <a:spLocks/>
                </p:cNvSpPr>
                <p:nvPr/>
              </p:nvSpPr>
              <p:spPr bwMode="auto">
                <a:xfrm>
                  <a:off x="2738" y="3328"/>
                  <a:ext cx="104" cy="100"/>
                </a:xfrm>
                <a:custGeom>
                  <a:avLst/>
                  <a:gdLst/>
                  <a:ahLst/>
                  <a:cxnLst>
                    <a:cxn ang="0">
                      <a:pos x="104" y="70"/>
                    </a:cxn>
                    <a:cxn ang="0">
                      <a:pos x="24" y="0"/>
                    </a:cxn>
                    <a:cxn ang="0">
                      <a:pos x="0" y="20"/>
                    </a:cxn>
                    <a:cxn ang="0">
                      <a:pos x="80" y="100"/>
                    </a:cxn>
                    <a:cxn ang="0">
                      <a:pos x="104" y="70"/>
                    </a:cxn>
                  </a:cxnLst>
                  <a:rect l="0" t="0" r="r" b="b"/>
                  <a:pathLst>
                    <a:path w="104" h="100">
                      <a:moveTo>
                        <a:pt x="104" y="70"/>
                      </a:moveTo>
                      <a:lnTo>
                        <a:pt x="24" y="0"/>
                      </a:lnTo>
                      <a:lnTo>
                        <a:pt x="0" y="20"/>
                      </a:lnTo>
                      <a:lnTo>
                        <a:pt x="80" y="100"/>
                      </a:lnTo>
                      <a:lnTo>
                        <a:pt x="104" y="70"/>
                      </a:lnTo>
                      <a:close/>
                    </a:path>
                  </a:pathLst>
                </a:custGeom>
                <a:solidFill>
                  <a:srgbClr val="14809E"/>
                </a:solidFill>
                <a:ln w="0">
                  <a:solidFill>
                    <a:srgbClr val="14809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43" name="Freeform 4111"/>
                <p:cNvSpPr>
                  <a:spLocks/>
                </p:cNvSpPr>
                <p:nvPr/>
              </p:nvSpPr>
              <p:spPr bwMode="auto">
                <a:xfrm>
                  <a:off x="2738" y="3328"/>
                  <a:ext cx="104" cy="100"/>
                </a:xfrm>
                <a:custGeom>
                  <a:avLst/>
                  <a:gdLst/>
                  <a:ahLst/>
                  <a:cxnLst>
                    <a:cxn ang="0">
                      <a:pos x="104" y="70"/>
                    </a:cxn>
                    <a:cxn ang="0">
                      <a:pos x="24" y="0"/>
                    </a:cxn>
                    <a:cxn ang="0">
                      <a:pos x="0" y="20"/>
                    </a:cxn>
                    <a:cxn ang="0">
                      <a:pos x="80" y="100"/>
                    </a:cxn>
                    <a:cxn ang="0">
                      <a:pos x="104" y="70"/>
                    </a:cxn>
                  </a:cxnLst>
                  <a:rect l="0" t="0" r="r" b="b"/>
                  <a:pathLst>
                    <a:path w="104" h="100">
                      <a:moveTo>
                        <a:pt x="104" y="70"/>
                      </a:moveTo>
                      <a:lnTo>
                        <a:pt x="24" y="0"/>
                      </a:lnTo>
                      <a:lnTo>
                        <a:pt x="0" y="20"/>
                      </a:lnTo>
                      <a:lnTo>
                        <a:pt x="80" y="100"/>
                      </a:lnTo>
                      <a:lnTo>
                        <a:pt x="104" y="7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44" name="Freeform 4112"/>
                <p:cNvSpPr>
                  <a:spLocks/>
                </p:cNvSpPr>
                <p:nvPr/>
              </p:nvSpPr>
              <p:spPr bwMode="auto">
                <a:xfrm>
                  <a:off x="2712" y="3348"/>
                  <a:ext cx="106" cy="94"/>
                </a:xfrm>
                <a:custGeom>
                  <a:avLst/>
                  <a:gdLst/>
                  <a:ahLst/>
                  <a:cxnLst>
                    <a:cxn ang="0">
                      <a:pos x="106" y="80"/>
                    </a:cxn>
                    <a:cxn ang="0">
                      <a:pos x="26" y="0"/>
                    </a:cxn>
                    <a:cxn ang="0">
                      <a:pos x="0" y="10"/>
                    </a:cxn>
                    <a:cxn ang="0">
                      <a:pos x="80" y="94"/>
                    </a:cxn>
                    <a:cxn ang="0">
                      <a:pos x="106" y="80"/>
                    </a:cxn>
                  </a:cxnLst>
                  <a:rect l="0" t="0" r="r" b="b"/>
                  <a:pathLst>
                    <a:path w="106" h="94">
                      <a:moveTo>
                        <a:pt x="106" y="80"/>
                      </a:moveTo>
                      <a:lnTo>
                        <a:pt x="26" y="0"/>
                      </a:lnTo>
                      <a:lnTo>
                        <a:pt x="0" y="10"/>
                      </a:lnTo>
                      <a:lnTo>
                        <a:pt x="80" y="94"/>
                      </a:lnTo>
                      <a:lnTo>
                        <a:pt x="106" y="80"/>
                      </a:lnTo>
                      <a:close/>
                    </a:path>
                  </a:pathLst>
                </a:custGeom>
                <a:solidFill>
                  <a:srgbClr val="00A96B"/>
                </a:solidFill>
                <a:ln w="0">
                  <a:solidFill>
                    <a:srgbClr val="00A96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45" name="Freeform 4113"/>
                <p:cNvSpPr>
                  <a:spLocks/>
                </p:cNvSpPr>
                <p:nvPr/>
              </p:nvSpPr>
              <p:spPr bwMode="auto">
                <a:xfrm>
                  <a:off x="2712" y="3348"/>
                  <a:ext cx="106" cy="94"/>
                </a:xfrm>
                <a:custGeom>
                  <a:avLst/>
                  <a:gdLst/>
                  <a:ahLst/>
                  <a:cxnLst>
                    <a:cxn ang="0">
                      <a:pos x="106" y="80"/>
                    </a:cxn>
                    <a:cxn ang="0">
                      <a:pos x="26" y="0"/>
                    </a:cxn>
                    <a:cxn ang="0">
                      <a:pos x="0" y="10"/>
                    </a:cxn>
                    <a:cxn ang="0">
                      <a:pos x="80" y="94"/>
                    </a:cxn>
                    <a:cxn ang="0">
                      <a:pos x="106" y="80"/>
                    </a:cxn>
                  </a:cxnLst>
                  <a:rect l="0" t="0" r="r" b="b"/>
                  <a:pathLst>
                    <a:path w="106" h="94">
                      <a:moveTo>
                        <a:pt x="106" y="80"/>
                      </a:moveTo>
                      <a:lnTo>
                        <a:pt x="26" y="0"/>
                      </a:lnTo>
                      <a:lnTo>
                        <a:pt x="0" y="10"/>
                      </a:lnTo>
                      <a:lnTo>
                        <a:pt x="80" y="94"/>
                      </a:lnTo>
                      <a:lnTo>
                        <a:pt x="106" y="8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46" name="Freeform 4114"/>
                <p:cNvSpPr>
                  <a:spLocks/>
                </p:cNvSpPr>
                <p:nvPr/>
              </p:nvSpPr>
              <p:spPr bwMode="auto">
                <a:xfrm>
                  <a:off x="2686" y="3352"/>
                  <a:ext cx="106" cy="90"/>
                </a:xfrm>
                <a:custGeom>
                  <a:avLst/>
                  <a:gdLst/>
                  <a:ahLst/>
                  <a:cxnLst>
                    <a:cxn ang="0">
                      <a:pos x="106" y="90"/>
                    </a:cxn>
                    <a:cxn ang="0">
                      <a:pos x="26" y="6"/>
                    </a:cxn>
                    <a:cxn ang="0">
                      <a:pos x="0" y="0"/>
                    </a:cxn>
                    <a:cxn ang="0">
                      <a:pos x="82" y="80"/>
                    </a:cxn>
                    <a:cxn ang="0">
                      <a:pos x="106" y="90"/>
                    </a:cxn>
                  </a:cxnLst>
                  <a:rect l="0" t="0" r="r" b="b"/>
                  <a:pathLst>
                    <a:path w="106" h="90">
                      <a:moveTo>
                        <a:pt x="106" y="90"/>
                      </a:moveTo>
                      <a:lnTo>
                        <a:pt x="26" y="6"/>
                      </a:lnTo>
                      <a:lnTo>
                        <a:pt x="0" y="0"/>
                      </a:lnTo>
                      <a:lnTo>
                        <a:pt x="82" y="80"/>
                      </a:lnTo>
                      <a:lnTo>
                        <a:pt x="106" y="90"/>
                      </a:lnTo>
                      <a:close/>
                    </a:path>
                  </a:pathLst>
                </a:custGeom>
                <a:solidFill>
                  <a:srgbClr val="00D800"/>
                </a:solidFill>
                <a:ln w="0">
                  <a:solidFill>
                    <a:srgbClr val="00D8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47" name="Freeform 4115"/>
                <p:cNvSpPr>
                  <a:spLocks/>
                </p:cNvSpPr>
                <p:nvPr/>
              </p:nvSpPr>
              <p:spPr bwMode="auto">
                <a:xfrm>
                  <a:off x="2686" y="3352"/>
                  <a:ext cx="106" cy="90"/>
                </a:xfrm>
                <a:custGeom>
                  <a:avLst/>
                  <a:gdLst/>
                  <a:ahLst/>
                  <a:cxnLst>
                    <a:cxn ang="0">
                      <a:pos x="106" y="90"/>
                    </a:cxn>
                    <a:cxn ang="0">
                      <a:pos x="26" y="6"/>
                    </a:cxn>
                    <a:cxn ang="0">
                      <a:pos x="0" y="0"/>
                    </a:cxn>
                    <a:cxn ang="0">
                      <a:pos x="82" y="80"/>
                    </a:cxn>
                    <a:cxn ang="0">
                      <a:pos x="106" y="90"/>
                    </a:cxn>
                  </a:cxnLst>
                  <a:rect l="0" t="0" r="r" b="b"/>
                  <a:pathLst>
                    <a:path w="106" h="90">
                      <a:moveTo>
                        <a:pt x="106" y="90"/>
                      </a:moveTo>
                      <a:lnTo>
                        <a:pt x="26" y="6"/>
                      </a:lnTo>
                      <a:lnTo>
                        <a:pt x="0" y="0"/>
                      </a:lnTo>
                      <a:lnTo>
                        <a:pt x="82" y="80"/>
                      </a:lnTo>
                      <a:lnTo>
                        <a:pt x="106" y="9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48" name="Freeform 4116"/>
                <p:cNvSpPr>
                  <a:spLocks/>
                </p:cNvSpPr>
                <p:nvPr/>
              </p:nvSpPr>
              <p:spPr bwMode="auto">
                <a:xfrm>
                  <a:off x="2660" y="3340"/>
                  <a:ext cx="108" cy="92"/>
                </a:xfrm>
                <a:custGeom>
                  <a:avLst/>
                  <a:gdLst/>
                  <a:ahLst/>
                  <a:cxnLst>
                    <a:cxn ang="0">
                      <a:pos x="108" y="92"/>
                    </a:cxn>
                    <a:cxn ang="0">
                      <a:pos x="26" y="12"/>
                    </a:cxn>
                    <a:cxn ang="0">
                      <a:pos x="0" y="0"/>
                    </a:cxn>
                    <a:cxn ang="0">
                      <a:pos x="82" y="70"/>
                    </a:cxn>
                    <a:cxn ang="0">
                      <a:pos x="108" y="92"/>
                    </a:cxn>
                  </a:cxnLst>
                  <a:rect l="0" t="0" r="r" b="b"/>
                  <a:pathLst>
                    <a:path w="108" h="92">
                      <a:moveTo>
                        <a:pt x="108" y="92"/>
                      </a:moveTo>
                      <a:lnTo>
                        <a:pt x="26" y="12"/>
                      </a:lnTo>
                      <a:lnTo>
                        <a:pt x="0" y="0"/>
                      </a:lnTo>
                      <a:lnTo>
                        <a:pt x="82" y="70"/>
                      </a:lnTo>
                      <a:lnTo>
                        <a:pt x="108" y="92"/>
                      </a:lnTo>
                      <a:close/>
                    </a:path>
                  </a:pathLst>
                </a:custGeom>
                <a:solidFill>
                  <a:srgbClr val="00C000"/>
                </a:solidFill>
                <a:ln w="0">
                  <a:solidFill>
                    <a:srgbClr val="00C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49" name="Freeform 4117"/>
                <p:cNvSpPr>
                  <a:spLocks/>
                </p:cNvSpPr>
                <p:nvPr/>
              </p:nvSpPr>
              <p:spPr bwMode="auto">
                <a:xfrm>
                  <a:off x="2660" y="3340"/>
                  <a:ext cx="108" cy="92"/>
                </a:xfrm>
                <a:custGeom>
                  <a:avLst/>
                  <a:gdLst/>
                  <a:ahLst/>
                  <a:cxnLst>
                    <a:cxn ang="0">
                      <a:pos x="108" y="92"/>
                    </a:cxn>
                    <a:cxn ang="0">
                      <a:pos x="26" y="12"/>
                    </a:cxn>
                    <a:cxn ang="0">
                      <a:pos x="0" y="0"/>
                    </a:cxn>
                    <a:cxn ang="0">
                      <a:pos x="82" y="70"/>
                    </a:cxn>
                    <a:cxn ang="0">
                      <a:pos x="108" y="92"/>
                    </a:cxn>
                  </a:cxnLst>
                  <a:rect l="0" t="0" r="r" b="b"/>
                  <a:pathLst>
                    <a:path w="108" h="92">
                      <a:moveTo>
                        <a:pt x="108" y="92"/>
                      </a:moveTo>
                      <a:lnTo>
                        <a:pt x="26" y="12"/>
                      </a:lnTo>
                      <a:lnTo>
                        <a:pt x="0" y="0"/>
                      </a:lnTo>
                      <a:lnTo>
                        <a:pt x="82" y="70"/>
                      </a:lnTo>
                      <a:lnTo>
                        <a:pt x="108" y="9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50" name="Freeform 4118"/>
                <p:cNvSpPr>
                  <a:spLocks/>
                </p:cNvSpPr>
                <p:nvPr/>
              </p:nvSpPr>
              <p:spPr bwMode="auto">
                <a:xfrm>
                  <a:off x="2634" y="3328"/>
                  <a:ext cx="108" cy="82"/>
                </a:xfrm>
                <a:custGeom>
                  <a:avLst/>
                  <a:gdLst/>
                  <a:ahLst/>
                  <a:cxnLst>
                    <a:cxn ang="0">
                      <a:pos x="108" y="82"/>
                    </a:cxn>
                    <a:cxn ang="0">
                      <a:pos x="26" y="12"/>
                    </a:cxn>
                    <a:cxn ang="0">
                      <a:pos x="0" y="0"/>
                    </a:cxn>
                    <a:cxn ang="0">
                      <a:pos x="80" y="60"/>
                    </a:cxn>
                    <a:cxn ang="0">
                      <a:pos x="108" y="82"/>
                    </a:cxn>
                  </a:cxnLst>
                  <a:rect l="0" t="0" r="r" b="b"/>
                  <a:pathLst>
                    <a:path w="108" h="82">
                      <a:moveTo>
                        <a:pt x="108" y="82"/>
                      </a:moveTo>
                      <a:lnTo>
                        <a:pt x="26" y="12"/>
                      </a:lnTo>
                      <a:lnTo>
                        <a:pt x="0" y="0"/>
                      </a:lnTo>
                      <a:lnTo>
                        <a:pt x="80" y="60"/>
                      </a:lnTo>
                      <a:lnTo>
                        <a:pt x="108" y="82"/>
                      </a:lnTo>
                      <a:close/>
                    </a:path>
                  </a:pathLst>
                </a:custGeom>
                <a:solidFill>
                  <a:srgbClr val="960096"/>
                </a:solidFill>
                <a:ln w="0">
                  <a:solidFill>
                    <a:srgbClr val="96009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51" name="Freeform 4119"/>
                <p:cNvSpPr>
                  <a:spLocks/>
                </p:cNvSpPr>
                <p:nvPr/>
              </p:nvSpPr>
              <p:spPr bwMode="auto">
                <a:xfrm>
                  <a:off x="2634" y="3328"/>
                  <a:ext cx="108" cy="82"/>
                </a:xfrm>
                <a:custGeom>
                  <a:avLst/>
                  <a:gdLst/>
                  <a:ahLst/>
                  <a:cxnLst>
                    <a:cxn ang="0">
                      <a:pos x="108" y="82"/>
                    </a:cxn>
                    <a:cxn ang="0">
                      <a:pos x="26" y="12"/>
                    </a:cxn>
                    <a:cxn ang="0">
                      <a:pos x="0" y="0"/>
                    </a:cxn>
                    <a:cxn ang="0">
                      <a:pos x="80" y="60"/>
                    </a:cxn>
                    <a:cxn ang="0">
                      <a:pos x="108" y="82"/>
                    </a:cxn>
                  </a:cxnLst>
                  <a:rect l="0" t="0" r="r" b="b"/>
                  <a:pathLst>
                    <a:path w="108" h="82">
                      <a:moveTo>
                        <a:pt x="108" y="82"/>
                      </a:moveTo>
                      <a:lnTo>
                        <a:pt x="26" y="12"/>
                      </a:lnTo>
                      <a:lnTo>
                        <a:pt x="0" y="0"/>
                      </a:lnTo>
                      <a:lnTo>
                        <a:pt x="80" y="60"/>
                      </a:lnTo>
                      <a:lnTo>
                        <a:pt x="108" y="8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52" name="Freeform 4120"/>
                <p:cNvSpPr>
                  <a:spLocks/>
                </p:cNvSpPr>
                <p:nvPr/>
              </p:nvSpPr>
              <p:spPr bwMode="auto">
                <a:xfrm>
                  <a:off x="2606" y="3324"/>
                  <a:ext cx="108" cy="64"/>
                </a:xfrm>
                <a:custGeom>
                  <a:avLst/>
                  <a:gdLst/>
                  <a:ahLst/>
                  <a:cxnLst>
                    <a:cxn ang="0">
                      <a:pos x="108" y="64"/>
                    </a:cxn>
                    <a:cxn ang="0">
                      <a:pos x="28" y="4"/>
                    </a:cxn>
                    <a:cxn ang="0">
                      <a:pos x="0" y="0"/>
                    </a:cxn>
                    <a:cxn ang="0">
                      <a:pos x="82" y="52"/>
                    </a:cxn>
                    <a:cxn ang="0">
                      <a:pos x="108" y="64"/>
                    </a:cxn>
                  </a:cxnLst>
                  <a:rect l="0" t="0" r="r" b="b"/>
                  <a:pathLst>
                    <a:path w="108" h="64">
                      <a:moveTo>
                        <a:pt x="108" y="64"/>
                      </a:moveTo>
                      <a:lnTo>
                        <a:pt x="28" y="4"/>
                      </a:lnTo>
                      <a:lnTo>
                        <a:pt x="0" y="0"/>
                      </a:lnTo>
                      <a:lnTo>
                        <a:pt x="82" y="52"/>
                      </a:lnTo>
                      <a:lnTo>
                        <a:pt x="108" y="64"/>
                      </a:lnTo>
                      <a:close/>
                    </a:path>
                  </a:pathLst>
                </a:custGeom>
                <a:solidFill>
                  <a:srgbClr val="00AD00"/>
                </a:solidFill>
                <a:ln w="0">
                  <a:solidFill>
                    <a:srgbClr val="00AD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53" name="Freeform 4121"/>
                <p:cNvSpPr>
                  <a:spLocks/>
                </p:cNvSpPr>
                <p:nvPr/>
              </p:nvSpPr>
              <p:spPr bwMode="auto">
                <a:xfrm>
                  <a:off x="2606" y="3324"/>
                  <a:ext cx="108" cy="64"/>
                </a:xfrm>
                <a:custGeom>
                  <a:avLst/>
                  <a:gdLst/>
                  <a:ahLst/>
                  <a:cxnLst>
                    <a:cxn ang="0">
                      <a:pos x="108" y="64"/>
                    </a:cxn>
                    <a:cxn ang="0">
                      <a:pos x="28" y="4"/>
                    </a:cxn>
                    <a:cxn ang="0">
                      <a:pos x="0" y="0"/>
                    </a:cxn>
                    <a:cxn ang="0">
                      <a:pos x="82" y="52"/>
                    </a:cxn>
                    <a:cxn ang="0">
                      <a:pos x="108" y="64"/>
                    </a:cxn>
                  </a:cxnLst>
                  <a:rect l="0" t="0" r="r" b="b"/>
                  <a:pathLst>
                    <a:path w="108" h="64">
                      <a:moveTo>
                        <a:pt x="108" y="64"/>
                      </a:moveTo>
                      <a:lnTo>
                        <a:pt x="28" y="4"/>
                      </a:lnTo>
                      <a:lnTo>
                        <a:pt x="0" y="0"/>
                      </a:lnTo>
                      <a:lnTo>
                        <a:pt x="82" y="52"/>
                      </a:lnTo>
                      <a:lnTo>
                        <a:pt x="108" y="6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54" name="Freeform 4122"/>
                <p:cNvSpPr>
                  <a:spLocks/>
                </p:cNvSpPr>
                <p:nvPr/>
              </p:nvSpPr>
              <p:spPr bwMode="auto">
                <a:xfrm>
                  <a:off x="2580" y="3324"/>
                  <a:ext cx="108" cy="56"/>
                </a:xfrm>
                <a:custGeom>
                  <a:avLst/>
                  <a:gdLst/>
                  <a:ahLst/>
                  <a:cxnLst>
                    <a:cxn ang="0">
                      <a:pos x="108" y="52"/>
                    </a:cxn>
                    <a:cxn ang="0">
                      <a:pos x="26" y="0"/>
                    </a:cxn>
                    <a:cxn ang="0">
                      <a:pos x="0" y="10"/>
                    </a:cxn>
                    <a:cxn ang="0">
                      <a:pos x="80" y="56"/>
                    </a:cxn>
                    <a:cxn ang="0">
                      <a:pos x="108" y="52"/>
                    </a:cxn>
                  </a:cxnLst>
                  <a:rect l="0" t="0" r="r" b="b"/>
                  <a:pathLst>
                    <a:path w="108" h="56">
                      <a:moveTo>
                        <a:pt x="108" y="52"/>
                      </a:moveTo>
                      <a:lnTo>
                        <a:pt x="26" y="0"/>
                      </a:lnTo>
                      <a:lnTo>
                        <a:pt x="0" y="10"/>
                      </a:lnTo>
                      <a:lnTo>
                        <a:pt x="80" y="56"/>
                      </a:lnTo>
                      <a:lnTo>
                        <a:pt x="108" y="52"/>
                      </a:lnTo>
                      <a:close/>
                    </a:path>
                  </a:pathLst>
                </a:custGeom>
                <a:solidFill>
                  <a:srgbClr val="009D23"/>
                </a:solidFill>
                <a:ln w="0">
                  <a:solidFill>
                    <a:srgbClr val="009D2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55" name="Freeform 4123"/>
                <p:cNvSpPr>
                  <a:spLocks/>
                </p:cNvSpPr>
                <p:nvPr/>
              </p:nvSpPr>
              <p:spPr bwMode="auto">
                <a:xfrm>
                  <a:off x="2580" y="3324"/>
                  <a:ext cx="108" cy="56"/>
                </a:xfrm>
                <a:custGeom>
                  <a:avLst/>
                  <a:gdLst/>
                  <a:ahLst/>
                  <a:cxnLst>
                    <a:cxn ang="0">
                      <a:pos x="108" y="52"/>
                    </a:cxn>
                    <a:cxn ang="0">
                      <a:pos x="26" y="0"/>
                    </a:cxn>
                    <a:cxn ang="0">
                      <a:pos x="0" y="10"/>
                    </a:cxn>
                    <a:cxn ang="0">
                      <a:pos x="80" y="56"/>
                    </a:cxn>
                    <a:cxn ang="0">
                      <a:pos x="108" y="52"/>
                    </a:cxn>
                  </a:cxnLst>
                  <a:rect l="0" t="0" r="r" b="b"/>
                  <a:pathLst>
                    <a:path w="108" h="56">
                      <a:moveTo>
                        <a:pt x="108" y="52"/>
                      </a:moveTo>
                      <a:lnTo>
                        <a:pt x="26" y="0"/>
                      </a:lnTo>
                      <a:lnTo>
                        <a:pt x="0" y="10"/>
                      </a:lnTo>
                      <a:lnTo>
                        <a:pt x="80" y="56"/>
                      </a:lnTo>
                      <a:lnTo>
                        <a:pt x="108" y="5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56" name="Freeform 4124"/>
                <p:cNvSpPr>
                  <a:spLocks/>
                </p:cNvSpPr>
                <p:nvPr/>
              </p:nvSpPr>
              <p:spPr bwMode="auto">
                <a:xfrm>
                  <a:off x="3632" y="2864"/>
                  <a:ext cx="96" cy="34"/>
                </a:xfrm>
                <a:custGeom>
                  <a:avLst/>
                  <a:gdLst/>
                  <a:ahLst/>
                  <a:cxnLst>
                    <a:cxn ang="0">
                      <a:pos x="96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82" y="34"/>
                    </a:cxn>
                    <a:cxn ang="0">
                      <a:pos x="96" y="26"/>
                    </a:cxn>
                  </a:cxnLst>
                  <a:rect l="0" t="0" r="r" b="b"/>
                  <a:pathLst>
                    <a:path w="96" h="34">
                      <a:moveTo>
                        <a:pt x="96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82" y="34"/>
                      </a:lnTo>
                      <a:lnTo>
                        <a:pt x="96" y="26"/>
                      </a:lnTo>
                      <a:close/>
                    </a:path>
                  </a:pathLst>
                </a:custGeom>
                <a:solidFill>
                  <a:srgbClr val="008763"/>
                </a:solidFill>
                <a:ln w="0">
                  <a:solidFill>
                    <a:srgbClr val="00876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57" name="Freeform 4125"/>
                <p:cNvSpPr>
                  <a:spLocks/>
                </p:cNvSpPr>
                <p:nvPr/>
              </p:nvSpPr>
              <p:spPr bwMode="auto">
                <a:xfrm>
                  <a:off x="3632" y="2864"/>
                  <a:ext cx="96" cy="34"/>
                </a:xfrm>
                <a:custGeom>
                  <a:avLst/>
                  <a:gdLst/>
                  <a:ahLst/>
                  <a:cxnLst>
                    <a:cxn ang="0">
                      <a:pos x="96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82" y="34"/>
                    </a:cxn>
                    <a:cxn ang="0">
                      <a:pos x="96" y="26"/>
                    </a:cxn>
                  </a:cxnLst>
                  <a:rect l="0" t="0" r="r" b="b"/>
                  <a:pathLst>
                    <a:path w="96" h="34">
                      <a:moveTo>
                        <a:pt x="96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82" y="34"/>
                      </a:lnTo>
                      <a:lnTo>
                        <a:pt x="9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58" name="Freeform 4126"/>
                <p:cNvSpPr>
                  <a:spLocks/>
                </p:cNvSpPr>
                <p:nvPr/>
              </p:nvSpPr>
              <p:spPr bwMode="auto">
                <a:xfrm>
                  <a:off x="3618" y="2872"/>
                  <a:ext cx="96" cy="34"/>
                </a:xfrm>
                <a:custGeom>
                  <a:avLst/>
                  <a:gdLst/>
                  <a:ahLst/>
                  <a:cxnLst>
                    <a:cxn ang="0">
                      <a:pos x="96" y="26"/>
                    </a:cxn>
                    <a:cxn ang="0">
                      <a:pos x="14" y="0"/>
                    </a:cxn>
                    <a:cxn ang="0">
                      <a:pos x="0" y="8"/>
                    </a:cxn>
                    <a:cxn ang="0">
                      <a:pos x="80" y="34"/>
                    </a:cxn>
                    <a:cxn ang="0">
                      <a:pos x="96" y="26"/>
                    </a:cxn>
                  </a:cxnLst>
                  <a:rect l="0" t="0" r="r" b="b"/>
                  <a:pathLst>
                    <a:path w="96" h="34">
                      <a:moveTo>
                        <a:pt x="96" y="26"/>
                      </a:moveTo>
                      <a:lnTo>
                        <a:pt x="14" y="0"/>
                      </a:lnTo>
                      <a:lnTo>
                        <a:pt x="0" y="8"/>
                      </a:lnTo>
                      <a:lnTo>
                        <a:pt x="80" y="34"/>
                      </a:lnTo>
                      <a:lnTo>
                        <a:pt x="96" y="26"/>
                      </a:lnTo>
                      <a:close/>
                    </a:path>
                  </a:pathLst>
                </a:custGeom>
                <a:solidFill>
                  <a:srgbClr val="008763"/>
                </a:solidFill>
                <a:ln w="0">
                  <a:solidFill>
                    <a:srgbClr val="00876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59" name="Freeform 4127"/>
                <p:cNvSpPr>
                  <a:spLocks/>
                </p:cNvSpPr>
                <p:nvPr/>
              </p:nvSpPr>
              <p:spPr bwMode="auto">
                <a:xfrm>
                  <a:off x="3618" y="2872"/>
                  <a:ext cx="96" cy="34"/>
                </a:xfrm>
                <a:custGeom>
                  <a:avLst/>
                  <a:gdLst/>
                  <a:ahLst/>
                  <a:cxnLst>
                    <a:cxn ang="0">
                      <a:pos x="96" y="26"/>
                    </a:cxn>
                    <a:cxn ang="0">
                      <a:pos x="14" y="0"/>
                    </a:cxn>
                    <a:cxn ang="0">
                      <a:pos x="0" y="8"/>
                    </a:cxn>
                    <a:cxn ang="0">
                      <a:pos x="80" y="34"/>
                    </a:cxn>
                    <a:cxn ang="0">
                      <a:pos x="96" y="26"/>
                    </a:cxn>
                  </a:cxnLst>
                  <a:rect l="0" t="0" r="r" b="b"/>
                  <a:pathLst>
                    <a:path w="96" h="34">
                      <a:moveTo>
                        <a:pt x="96" y="26"/>
                      </a:moveTo>
                      <a:lnTo>
                        <a:pt x="14" y="0"/>
                      </a:lnTo>
                      <a:lnTo>
                        <a:pt x="0" y="8"/>
                      </a:lnTo>
                      <a:lnTo>
                        <a:pt x="80" y="34"/>
                      </a:lnTo>
                      <a:lnTo>
                        <a:pt x="9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60" name="Freeform 4128"/>
                <p:cNvSpPr>
                  <a:spLocks/>
                </p:cNvSpPr>
                <p:nvPr/>
              </p:nvSpPr>
              <p:spPr bwMode="auto">
                <a:xfrm>
                  <a:off x="3602" y="2880"/>
                  <a:ext cx="96" cy="34"/>
                </a:xfrm>
                <a:custGeom>
                  <a:avLst/>
                  <a:gdLst/>
                  <a:ahLst/>
                  <a:cxnLst>
                    <a:cxn ang="0">
                      <a:pos x="96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82" y="34"/>
                    </a:cxn>
                    <a:cxn ang="0">
                      <a:pos x="96" y="26"/>
                    </a:cxn>
                  </a:cxnLst>
                  <a:rect l="0" t="0" r="r" b="b"/>
                  <a:pathLst>
                    <a:path w="96" h="34">
                      <a:moveTo>
                        <a:pt x="96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82" y="34"/>
                      </a:lnTo>
                      <a:lnTo>
                        <a:pt x="96" y="26"/>
                      </a:lnTo>
                      <a:close/>
                    </a:path>
                  </a:pathLst>
                </a:custGeom>
                <a:solidFill>
                  <a:srgbClr val="008763"/>
                </a:solidFill>
                <a:ln w="0">
                  <a:solidFill>
                    <a:srgbClr val="00876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61" name="Freeform 4129"/>
                <p:cNvSpPr>
                  <a:spLocks/>
                </p:cNvSpPr>
                <p:nvPr/>
              </p:nvSpPr>
              <p:spPr bwMode="auto">
                <a:xfrm>
                  <a:off x="3602" y="2880"/>
                  <a:ext cx="96" cy="34"/>
                </a:xfrm>
                <a:custGeom>
                  <a:avLst/>
                  <a:gdLst/>
                  <a:ahLst/>
                  <a:cxnLst>
                    <a:cxn ang="0">
                      <a:pos x="96" y="26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82" y="34"/>
                    </a:cxn>
                    <a:cxn ang="0">
                      <a:pos x="96" y="26"/>
                    </a:cxn>
                  </a:cxnLst>
                  <a:rect l="0" t="0" r="r" b="b"/>
                  <a:pathLst>
                    <a:path w="96" h="34">
                      <a:moveTo>
                        <a:pt x="96" y="26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82" y="34"/>
                      </a:lnTo>
                      <a:lnTo>
                        <a:pt x="9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62" name="Freeform 4130"/>
                <p:cNvSpPr>
                  <a:spLocks/>
                </p:cNvSpPr>
                <p:nvPr/>
              </p:nvSpPr>
              <p:spPr bwMode="auto">
                <a:xfrm>
                  <a:off x="3588" y="2888"/>
                  <a:ext cx="96" cy="34"/>
                </a:xfrm>
                <a:custGeom>
                  <a:avLst/>
                  <a:gdLst/>
                  <a:ahLst/>
                  <a:cxnLst>
                    <a:cxn ang="0">
                      <a:pos x="96" y="26"/>
                    </a:cxn>
                    <a:cxn ang="0">
                      <a:pos x="14" y="0"/>
                    </a:cxn>
                    <a:cxn ang="0">
                      <a:pos x="0" y="8"/>
                    </a:cxn>
                    <a:cxn ang="0">
                      <a:pos x="80" y="34"/>
                    </a:cxn>
                    <a:cxn ang="0">
                      <a:pos x="96" y="26"/>
                    </a:cxn>
                  </a:cxnLst>
                  <a:rect l="0" t="0" r="r" b="b"/>
                  <a:pathLst>
                    <a:path w="96" h="34">
                      <a:moveTo>
                        <a:pt x="96" y="26"/>
                      </a:moveTo>
                      <a:lnTo>
                        <a:pt x="14" y="0"/>
                      </a:lnTo>
                      <a:lnTo>
                        <a:pt x="0" y="8"/>
                      </a:lnTo>
                      <a:lnTo>
                        <a:pt x="80" y="34"/>
                      </a:lnTo>
                      <a:lnTo>
                        <a:pt x="96" y="26"/>
                      </a:lnTo>
                      <a:close/>
                    </a:path>
                  </a:pathLst>
                </a:custGeom>
                <a:solidFill>
                  <a:srgbClr val="008762"/>
                </a:solidFill>
                <a:ln w="0">
                  <a:solidFill>
                    <a:srgbClr val="00876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63" name="Freeform 4131"/>
                <p:cNvSpPr>
                  <a:spLocks/>
                </p:cNvSpPr>
                <p:nvPr/>
              </p:nvSpPr>
              <p:spPr bwMode="auto">
                <a:xfrm>
                  <a:off x="3588" y="2888"/>
                  <a:ext cx="96" cy="34"/>
                </a:xfrm>
                <a:custGeom>
                  <a:avLst/>
                  <a:gdLst/>
                  <a:ahLst/>
                  <a:cxnLst>
                    <a:cxn ang="0">
                      <a:pos x="96" y="26"/>
                    </a:cxn>
                    <a:cxn ang="0">
                      <a:pos x="14" y="0"/>
                    </a:cxn>
                    <a:cxn ang="0">
                      <a:pos x="0" y="8"/>
                    </a:cxn>
                    <a:cxn ang="0">
                      <a:pos x="80" y="34"/>
                    </a:cxn>
                    <a:cxn ang="0">
                      <a:pos x="96" y="26"/>
                    </a:cxn>
                  </a:cxnLst>
                  <a:rect l="0" t="0" r="r" b="b"/>
                  <a:pathLst>
                    <a:path w="96" h="34">
                      <a:moveTo>
                        <a:pt x="96" y="26"/>
                      </a:moveTo>
                      <a:lnTo>
                        <a:pt x="14" y="0"/>
                      </a:lnTo>
                      <a:lnTo>
                        <a:pt x="0" y="8"/>
                      </a:lnTo>
                      <a:lnTo>
                        <a:pt x="80" y="34"/>
                      </a:lnTo>
                      <a:lnTo>
                        <a:pt x="9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64" name="Freeform 4132"/>
                <p:cNvSpPr>
                  <a:spLocks/>
                </p:cNvSpPr>
                <p:nvPr/>
              </p:nvSpPr>
              <p:spPr bwMode="auto">
                <a:xfrm>
                  <a:off x="3572" y="2896"/>
                  <a:ext cx="96" cy="34"/>
                </a:xfrm>
                <a:custGeom>
                  <a:avLst/>
                  <a:gdLst/>
                  <a:ahLst/>
                  <a:cxnLst>
                    <a:cxn ang="0">
                      <a:pos x="96" y="26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80" y="34"/>
                    </a:cxn>
                    <a:cxn ang="0">
                      <a:pos x="96" y="26"/>
                    </a:cxn>
                  </a:cxnLst>
                  <a:rect l="0" t="0" r="r" b="b"/>
                  <a:pathLst>
                    <a:path w="96" h="34">
                      <a:moveTo>
                        <a:pt x="96" y="26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80" y="34"/>
                      </a:lnTo>
                      <a:lnTo>
                        <a:pt x="96" y="26"/>
                      </a:lnTo>
                      <a:close/>
                    </a:path>
                  </a:pathLst>
                </a:custGeom>
                <a:solidFill>
                  <a:srgbClr val="008760"/>
                </a:solidFill>
                <a:ln w="0">
                  <a:solidFill>
                    <a:srgbClr val="00876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65" name="Freeform 4133"/>
                <p:cNvSpPr>
                  <a:spLocks/>
                </p:cNvSpPr>
                <p:nvPr/>
              </p:nvSpPr>
              <p:spPr bwMode="auto">
                <a:xfrm>
                  <a:off x="3572" y="2896"/>
                  <a:ext cx="96" cy="34"/>
                </a:xfrm>
                <a:custGeom>
                  <a:avLst/>
                  <a:gdLst/>
                  <a:ahLst/>
                  <a:cxnLst>
                    <a:cxn ang="0">
                      <a:pos x="96" y="26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80" y="34"/>
                    </a:cxn>
                    <a:cxn ang="0">
                      <a:pos x="96" y="26"/>
                    </a:cxn>
                  </a:cxnLst>
                  <a:rect l="0" t="0" r="r" b="b"/>
                  <a:pathLst>
                    <a:path w="96" h="34">
                      <a:moveTo>
                        <a:pt x="96" y="26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80" y="34"/>
                      </a:lnTo>
                      <a:lnTo>
                        <a:pt x="96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66" name="Freeform 4134"/>
                <p:cNvSpPr>
                  <a:spLocks/>
                </p:cNvSpPr>
                <p:nvPr/>
              </p:nvSpPr>
              <p:spPr bwMode="auto">
                <a:xfrm>
                  <a:off x="3556" y="2902"/>
                  <a:ext cx="96" cy="36"/>
                </a:xfrm>
                <a:custGeom>
                  <a:avLst/>
                  <a:gdLst/>
                  <a:ahLst/>
                  <a:cxnLst>
                    <a:cxn ang="0">
                      <a:pos x="96" y="28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80" y="36"/>
                    </a:cxn>
                    <a:cxn ang="0">
                      <a:pos x="96" y="28"/>
                    </a:cxn>
                  </a:cxnLst>
                  <a:rect l="0" t="0" r="r" b="b"/>
                  <a:pathLst>
                    <a:path w="96" h="36">
                      <a:moveTo>
                        <a:pt x="96" y="28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80" y="36"/>
                      </a:lnTo>
                      <a:lnTo>
                        <a:pt x="96" y="28"/>
                      </a:lnTo>
                      <a:close/>
                    </a:path>
                  </a:pathLst>
                </a:custGeom>
                <a:solidFill>
                  <a:srgbClr val="00885D"/>
                </a:solidFill>
                <a:ln w="0">
                  <a:solidFill>
                    <a:srgbClr val="00885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67" name="Freeform 4135"/>
                <p:cNvSpPr>
                  <a:spLocks/>
                </p:cNvSpPr>
                <p:nvPr/>
              </p:nvSpPr>
              <p:spPr bwMode="auto">
                <a:xfrm>
                  <a:off x="3556" y="2902"/>
                  <a:ext cx="96" cy="36"/>
                </a:xfrm>
                <a:custGeom>
                  <a:avLst/>
                  <a:gdLst/>
                  <a:ahLst/>
                  <a:cxnLst>
                    <a:cxn ang="0">
                      <a:pos x="96" y="28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80" y="36"/>
                    </a:cxn>
                    <a:cxn ang="0">
                      <a:pos x="96" y="28"/>
                    </a:cxn>
                  </a:cxnLst>
                  <a:rect l="0" t="0" r="r" b="b"/>
                  <a:pathLst>
                    <a:path w="96" h="36">
                      <a:moveTo>
                        <a:pt x="96" y="28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80" y="36"/>
                      </a:lnTo>
                      <a:lnTo>
                        <a:pt x="96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68" name="Freeform 4136"/>
                <p:cNvSpPr>
                  <a:spLocks/>
                </p:cNvSpPr>
                <p:nvPr/>
              </p:nvSpPr>
              <p:spPr bwMode="auto">
                <a:xfrm>
                  <a:off x="3540" y="2910"/>
                  <a:ext cx="96" cy="36"/>
                </a:xfrm>
                <a:custGeom>
                  <a:avLst/>
                  <a:gdLst/>
                  <a:ahLst/>
                  <a:cxnLst>
                    <a:cxn ang="0">
                      <a:pos x="96" y="28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82" y="36"/>
                    </a:cxn>
                    <a:cxn ang="0">
                      <a:pos x="96" y="28"/>
                    </a:cxn>
                  </a:cxnLst>
                  <a:rect l="0" t="0" r="r" b="b"/>
                  <a:pathLst>
                    <a:path w="96" h="36">
                      <a:moveTo>
                        <a:pt x="96" y="28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82" y="36"/>
                      </a:lnTo>
                      <a:lnTo>
                        <a:pt x="96" y="28"/>
                      </a:lnTo>
                      <a:close/>
                    </a:path>
                  </a:pathLst>
                </a:custGeom>
                <a:solidFill>
                  <a:srgbClr val="008859"/>
                </a:solidFill>
                <a:ln w="0">
                  <a:solidFill>
                    <a:srgbClr val="00885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69" name="Freeform 4137"/>
                <p:cNvSpPr>
                  <a:spLocks/>
                </p:cNvSpPr>
                <p:nvPr/>
              </p:nvSpPr>
              <p:spPr bwMode="auto">
                <a:xfrm>
                  <a:off x="3540" y="2910"/>
                  <a:ext cx="96" cy="36"/>
                </a:xfrm>
                <a:custGeom>
                  <a:avLst/>
                  <a:gdLst/>
                  <a:ahLst/>
                  <a:cxnLst>
                    <a:cxn ang="0">
                      <a:pos x="96" y="28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82" y="36"/>
                    </a:cxn>
                    <a:cxn ang="0">
                      <a:pos x="96" y="28"/>
                    </a:cxn>
                  </a:cxnLst>
                  <a:rect l="0" t="0" r="r" b="b"/>
                  <a:pathLst>
                    <a:path w="96" h="36">
                      <a:moveTo>
                        <a:pt x="96" y="28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82" y="36"/>
                      </a:lnTo>
                      <a:lnTo>
                        <a:pt x="96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70" name="Freeform 4138"/>
                <p:cNvSpPr>
                  <a:spLocks/>
                </p:cNvSpPr>
                <p:nvPr/>
              </p:nvSpPr>
              <p:spPr bwMode="auto">
                <a:xfrm>
                  <a:off x="3524" y="2918"/>
                  <a:ext cx="98" cy="36"/>
                </a:xfrm>
                <a:custGeom>
                  <a:avLst/>
                  <a:gdLst/>
                  <a:ahLst/>
                  <a:cxnLst>
                    <a:cxn ang="0">
                      <a:pos x="98" y="28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82" y="36"/>
                    </a:cxn>
                    <a:cxn ang="0">
                      <a:pos x="98" y="28"/>
                    </a:cxn>
                  </a:cxnLst>
                  <a:rect l="0" t="0" r="r" b="b"/>
                  <a:pathLst>
                    <a:path w="98" h="36">
                      <a:moveTo>
                        <a:pt x="98" y="28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82" y="36"/>
                      </a:lnTo>
                      <a:lnTo>
                        <a:pt x="98" y="28"/>
                      </a:lnTo>
                      <a:close/>
                    </a:path>
                  </a:pathLst>
                </a:custGeom>
                <a:solidFill>
                  <a:srgbClr val="008953"/>
                </a:solidFill>
                <a:ln w="0">
                  <a:solidFill>
                    <a:srgbClr val="00895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71" name="Freeform 4139"/>
                <p:cNvSpPr>
                  <a:spLocks/>
                </p:cNvSpPr>
                <p:nvPr/>
              </p:nvSpPr>
              <p:spPr bwMode="auto">
                <a:xfrm>
                  <a:off x="3524" y="2918"/>
                  <a:ext cx="98" cy="36"/>
                </a:xfrm>
                <a:custGeom>
                  <a:avLst/>
                  <a:gdLst/>
                  <a:ahLst/>
                  <a:cxnLst>
                    <a:cxn ang="0">
                      <a:pos x="98" y="28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82" y="36"/>
                    </a:cxn>
                    <a:cxn ang="0">
                      <a:pos x="98" y="28"/>
                    </a:cxn>
                  </a:cxnLst>
                  <a:rect l="0" t="0" r="r" b="b"/>
                  <a:pathLst>
                    <a:path w="98" h="36">
                      <a:moveTo>
                        <a:pt x="98" y="28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82" y="36"/>
                      </a:lnTo>
                      <a:lnTo>
                        <a:pt x="98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72" name="Freeform 4140"/>
                <p:cNvSpPr>
                  <a:spLocks/>
                </p:cNvSpPr>
                <p:nvPr/>
              </p:nvSpPr>
              <p:spPr bwMode="auto">
                <a:xfrm>
                  <a:off x="3508" y="2926"/>
                  <a:ext cx="98" cy="34"/>
                </a:xfrm>
                <a:custGeom>
                  <a:avLst/>
                  <a:gdLst/>
                  <a:ahLst/>
                  <a:cxnLst>
                    <a:cxn ang="0">
                      <a:pos x="98" y="28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82" y="34"/>
                    </a:cxn>
                    <a:cxn ang="0">
                      <a:pos x="98" y="28"/>
                    </a:cxn>
                  </a:cxnLst>
                  <a:rect l="0" t="0" r="r" b="b"/>
                  <a:pathLst>
                    <a:path w="98" h="34">
                      <a:moveTo>
                        <a:pt x="98" y="28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82" y="34"/>
                      </a:lnTo>
                      <a:lnTo>
                        <a:pt x="98" y="28"/>
                      </a:lnTo>
                      <a:close/>
                    </a:path>
                  </a:pathLst>
                </a:custGeom>
                <a:solidFill>
                  <a:srgbClr val="008A4B"/>
                </a:solidFill>
                <a:ln w="0">
                  <a:solidFill>
                    <a:srgbClr val="008A4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73" name="Freeform 4141"/>
                <p:cNvSpPr>
                  <a:spLocks/>
                </p:cNvSpPr>
                <p:nvPr/>
              </p:nvSpPr>
              <p:spPr bwMode="auto">
                <a:xfrm>
                  <a:off x="3508" y="2926"/>
                  <a:ext cx="98" cy="34"/>
                </a:xfrm>
                <a:custGeom>
                  <a:avLst/>
                  <a:gdLst/>
                  <a:ahLst/>
                  <a:cxnLst>
                    <a:cxn ang="0">
                      <a:pos x="98" y="28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82" y="34"/>
                    </a:cxn>
                    <a:cxn ang="0">
                      <a:pos x="98" y="28"/>
                    </a:cxn>
                  </a:cxnLst>
                  <a:rect l="0" t="0" r="r" b="b"/>
                  <a:pathLst>
                    <a:path w="98" h="34">
                      <a:moveTo>
                        <a:pt x="98" y="28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82" y="34"/>
                      </a:lnTo>
                      <a:lnTo>
                        <a:pt x="98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74" name="Freeform 4142"/>
                <p:cNvSpPr>
                  <a:spLocks/>
                </p:cNvSpPr>
                <p:nvPr/>
              </p:nvSpPr>
              <p:spPr bwMode="auto">
                <a:xfrm>
                  <a:off x="3492" y="2932"/>
                  <a:ext cx="98" cy="34"/>
                </a:xfrm>
                <a:custGeom>
                  <a:avLst/>
                  <a:gdLst/>
                  <a:ahLst/>
                  <a:cxnLst>
                    <a:cxn ang="0">
                      <a:pos x="98" y="28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82" y="34"/>
                    </a:cxn>
                    <a:cxn ang="0">
                      <a:pos x="98" y="28"/>
                    </a:cxn>
                  </a:cxnLst>
                  <a:rect l="0" t="0" r="r" b="b"/>
                  <a:pathLst>
                    <a:path w="98" h="34">
                      <a:moveTo>
                        <a:pt x="98" y="28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82" y="34"/>
                      </a:lnTo>
                      <a:lnTo>
                        <a:pt x="98" y="28"/>
                      </a:lnTo>
                      <a:close/>
                    </a:path>
                  </a:pathLst>
                </a:custGeom>
                <a:solidFill>
                  <a:srgbClr val="008A42"/>
                </a:solidFill>
                <a:ln w="0">
                  <a:solidFill>
                    <a:srgbClr val="008A4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75" name="Freeform 4143"/>
                <p:cNvSpPr>
                  <a:spLocks/>
                </p:cNvSpPr>
                <p:nvPr/>
              </p:nvSpPr>
              <p:spPr bwMode="auto">
                <a:xfrm>
                  <a:off x="3492" y="2932"/>
                  <a:ext cx="98" cy="34"/>
                </a:xfrm>
                <a:custGeom>
                  <a:avLst/>
                  <a:gdLst/>
                  <a:ahLst/>
                  <a:cxnLst>
                    <a:cxn ang="0">
                      <a:pos x="98" y="28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82" y="34"/>
                    </a:cxn>
                    <a:cxn ang="0">
                      <a:pos x="98" y="28"/>
                    </a:cxn>
                  </a:cxnLst>
                  <a:rect l="0" t="0" r="r" b="b"/>
                  <a:pathLst>
                    <a:path w="98" h="34">
                      <a:moveTo>
                        <a:pt x="98" y="28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82" y="34"/>
                      </a:lnTo>
                      <a:lnTo>
                        <a:pt x="98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76" name="Freeform 4144"/>
                <p:cNvSpPr>
                  <a:spLocks/>
                </p:cNvSpPr>
                <p:nvPr/>
              </p:nvSpPr>
              <p:spPr bwMode="auto">
                <a:xfrm>
                  <a:off x="3476" y="2938"/>
                  <a:ext cx="98" cy="34"/>
                </a:xfrm>
                <a:custGeom>
                  <a:avLst/>
                  <a:gdLst/>
                  <a:ahLst/>
                  <a:cxnLst>
                    <a:cxn ang="0">
                      <a:pos x="98" y="28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82" y="34"/>
                    </a:cxn>
                    <a:cxn ang="0">
                      <a:pos x="98" y="28"/>
                    </a:cxn>
                  </a:cxnLst>
                  <a:rect l="0" t="0" r="r" b="b"/>
                  <a:pathLst>
                    <a:path w="98" h="34">
                      <a:moveTo>
                        <a:pt x="98" y="28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82" y="34"/>
                      </a:lnTo>
                      <a:lnTo>
                        <a:pt x="98" y="28"/>
                      </a:lnTo>
                      <a:close/>
                    </a:path>
                  </a:pathLst>
                </a:custGeom>
                <a:solidFill>
                  <a:srgbClr val="008A37"/>
                </a:solidFill>
                <a:ln w="0">
                  <a:solidFill>
                    <a:srgbClr val="008A3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77" name="Freeform 4145"/>
                <p:cNvSpPr>
                  <a:spLocks/>
                </p:cNvSpPr>
                <p:nvPr/>
              </p:nvSpPr>
              <p:spPr bwMode="auto">
                <a:xfrm>
                  <a:off x="3476" y="2938"/>
                  <a:ext cx="98" cy="34"/>
                </a:xfrm>
                <a:custGeom>
                  <a:avLst/>
                  <a:gdLst/>
                  <a:ahLst/>
                  <a:cxnLst>
                    <a:cxn ang="0">
                      <a:pos x="98" y="28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82" y="34"/>
                    </a:cxn>
                    <a:cxn ang="0">
                      <a:pos x="98" y="28"/>
                    </a:cxn>
                  </a:cxnLst>
                  <a:rect l="0" t="0" r="r" b="b"/>
                  <a:pathLst>
                    <a:path w="98" h="34">
                      <a:moveTo>
                        <a:pt x="98" y="28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82" y="34"/>
                      </a:lnTo>
                      <a:lnTo>
                        <a:pt x="98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78" name="Freeform 4146"/>
                <p:cNvSpPr>
                  <a:spLocks/>
                </p:cNvSpPr>
                <p:nvPr/>
              </p:nvSpPr>
              <p:spPr bwMode="auto">
                <a:xfrm>
                  <a:off x="3458" y="2944"/>
                  <a:ext cx="100" cy="32"/>
                </a:xfrm>
                <a:custGeom>
                  <a:avLst/>
                  <a:gdLst/>
                  <a:ahLst/>
                  <a:cxnLst>
                    <a:cxn ang="0">
                      <a:pos x="100" y="28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84" y="32"/>
                    </a:cxn>
                    <a:cxn ang="0">
                      <a:pos x="100" y="28"/>
                    </a:cxn>
                  </a:cxnLst>
                  <a:rect l="0" t="0" r="r" b="b"/>
                  <a:pathLst>
                    <a:path w="100" h="32">
                      <a:moveTo>
                        <a:pt x="100" y="28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84" y="32"/>
                      </a:lnTo>
                      <a:lnTo>
                        <a:pt x="100" y="28"/>
                      </a:lnTo>
                      <a:close/>
                    </a:path>
                  </a:pathLst>
                </a:custGeom>
                <a:solidFill>
                  <a:srgbClr val="008A2B"/>
                </a:solidFill>
                <a:ln w="0">
                  <a:solidFill>
                    <a:srgbClr val="008A2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79" name="Freeform 4147"/>
                <p:cNvSpPr>
                  <a:spLocks/>
                </p:cNvSpPr>
                <p:nvPr/>
              </p:nvSpPr>
              <p:spPr bwMode="auto">
                <a:xfrm>
                  <a:off x="3458" y="2944"/>
                  <a:ext cx="100" cy="32"/>
                </a:xfrm>
                <a:custGeom>
                  <a:avLst/>
                  <a:gdLst/>
                  <a:ahLst/>
                  <a:cxnLst>
                    <a:cxn ang="0">
                      <a:pos x="100" y="28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84" y="32"/>
                    </a:cxn>
                    <a:cxn ang="0">
                      <a:pos x="100" y="28"/>
                    </a:cxn>
                  </a:cxnLst>
                  <a:rect l="0" t="0" r="r" b="b"/>
                  <a:pathLst>
                    <a:path w="100" h="32">
                      <a:moveTo>
                        <a:pt x="100" y="28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84" y="32"/>
                      </a:lnTo>
                      <a:lnTo>
                        <a:pt x="100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80" name="Freeform 4148"/>
                <p:cNvSpPr>
                  <a:spLocks/>
                </p:cNvSpPr>
                <p:nvPr/>
              </p:nvSpPr>
              <p:spPr bwMode="auto">
                <a:xfrm>
                  <a:off x="3442" y="2948"/>
                  <a:ext cx="100" cy="30"/>
                </a:xfrm>
                <a:custGeom>
                  <a:avLst/>
                  <a:gdLst/>
                  <a:ahLst/>
                  <a:cxnLst>
                    <a:cxn ang="0">
                      <a:pos x="100" y="28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82" y="30"/>
                    </a:cxn>
                    <a:cxn ang="0">
                      <a:pos x="100" y="28"/>
                    </a:cxn>
                  </a:cxnLst>
                  <a:rect l="0" t="0" r="r" b="b"/>
                  <a:pathLst>
                    <a:path w="100" h="30">
                      <a:moveTo>
                        <a:pt x="100" y="28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82" y="30"/>
                      </a:lnTo>
                      <a:lnTo>
                        <a:pt x="100" y="28"/>
                      </a:lnTo>
                      <a:close/>
                    </a:path>
                  </a:pathLst>
                </a:custGeom>
                <a:solidFill>
                  <a:srgbClr val="00881D"/>
                </a:solidFill>
                <a:ln w="0">
                  <a:solidFill>
                    <a:srgbClr val="00881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81" name="Freeform 4149"/>
                <p:cNvSpPr>
                  <a:spLocks/>
                </p:cNvSpPr>
                <p:nvPr/>
              </p:nvSpPr>
              <p:spPr bwMode="auto">
                <a:xfrm>
                  <a:off x="3442" y="2948"/>
                  <a:ext cx="100" cy="30"/>
                </a:xfrm>
                <a:custGeom>
                  <a:avLst/>
                  <a:gdLst/>
                  <a:ahLst/>
                  <a:cxnLst>
                    <a:cxn ang="0">
                      <a:pos x="100" y="28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82" y="30"/>
                    </a:cxn>
                    <a:cxn ang="0">
                      <a:pos x="100" y="28"/>
                    </a:cxn>
                  </a:cxnLst>
                  <a:rect l="0" t="0" r="r" b="b"/>
                  <a:pathLst>
                    <a:path w="100" h="30">
                      <a:moveTo>
                        <a:pt x="100" y="28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82" y="30"/>
                      </a:lnTo>
                      <a:lnTo>
                        <a:pt x="100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82" name="Freeform 4150"/>
                <p:cNvSpPr>
                  <a:spLocks/>
                </p:cNvSpPr>
                <p:nvPr/>
              </p:nvSpPr>
              <p:spPr bwMode="auto">
                <a:xfrm>
                  <a:off x="3426" y="2954"/>
                  <a:ext cx="98" cy="28"/>
                </a:xfrm>
                <a:custGeom>
                  <a:avLst/>
                  <a:gdLst/>
                  <a:ahLst/>
                  <a:cxnLst>
                    <a:cxn ang="0">
                      <a:pos x="98" y="24"/>
                    </a:cxn>
                    <a:cxn ang="0">
                      <a:pos x="16" y="0"/>
                    </a:cxn>
                    <a:cxn ang="0">
                      <a:pos x="0" y="2"/>
                    </a:cxn>
                    <a:cxn ang="0">
                      <a:pos x="82" y="28"/>
                    </a:cxn>
                    <a:cxn ang="0">
                      <a:pos x="98" y="24"/>
                    </a:cxn>
                  </a:cxnLst>
                  <a:rect l="0" t="0" r="r" b="b"/>
                  <a:pathLst>
                    <a:path w="98" h="28">
                      <a:moveTo>
                        <a:pt x="98" y="24"/>
                      </a:moveTo>
                      <a:lnTo>
                        <a:pt x="16" y="0"/>
                      </a:lnTo>
                      <a:lnTo>
                        <a:pt x="0" y="2"/>
                      </a:lnTo>
                      <a:lnTo>
                        <a:pt x="82" y="28"/>
                      </a:lnTo>
                      <a:lnTo>
                        <a:pt x="98" y="24"/>
                      </a:lnTo>
                      <a:close/>
                    </a:path>
                  </a:pathLst>
                </a:custGeom>
                <a:solidFill>
                  <a:srgbClr val="00850E"/>
                </a:solidFill>
                <a:ln w="0">
                  <a:solidFill>
                    <a:srgbClr val="00850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83" name="Freeform 4151"/>
                <p:cNvSpPr>
                  <a:spLocks/>
                </p:cNvSpPr>
                <p:nvPr/>
              </p:nvSpPr>
              <p:spPr bwMode="auto">
                <a:xfrm>
                  <a:off x="3426" y="2954"/>
                  <a:ext cx="98" cy="28"/>
                </a:xfrm>
                <a:custGeom>
                  <a:avLst/>
                  <a:gdLst/>
                  <a:ahLst/>
                  <a:cxnLst>
                    <a:cxn ang="0">
                      <a:pos x="98" y="24"/>
                    </a:cxn>
                    <a:cxn ang="0">
                      <a:pos x="16" y="0"/>
                    </a:cxn>
                    <a:cxn ang="0">
                      <a:pos x="0" y="2"/>
                    </a:cxn>
                    <a:cxn ang="0">
                      <a:pos x="82" y="28"/>
                    </a:cxn>
                    <a:cxn ang="0">
                      <a:pos x="98" y="24"/>
                    </a:cxn>
                  </a:cxnLst>
                  <a:rect l="0" t="0" r="r" b="b"/>
                  <a:pathLst>
                    <a:path w="98" h="28">
                      <a:moveTo>
                        <a:pt x="98" y="24"/>
                      </a:moveTo>
                      <a:lnTo>
                        <a:pt x="16" y="0"/>
                      </a:lnTo>
                      <a:lnTo>
                        <a:pt x="0" y="2"/>
                      </a:lnTo>
                      <a:lnTo>
                        <a:pt x="82" y="28"/>
                      </a:lnTo>
                      <a:lnTo>
                        <a:pt x="98" y="2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84" name="Freeform 4152"/>
                <p:cNvSpPr>
                  <a:spLocks/>
                </p:cNvSpPr>
                <p:nvPr/>
              </p:nvSpPr>
              <p:spPr bwMode="auto">
                <a:xfrm>
                  <a:off x="3408" y="2956"/>
                  <a:ext cx="100" cy="26"/>
                </a:xfrm>
                <a:custGeom>
                  <a:avLst/>
                  <a:gdLst/>
                  <a:ahLst/>
                  <a:cxnLst>
                    <a:cxn ang="0">
                      <a:pos x="100" y="26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84" y="26"/>
                    </a:cxn>
                    <a:cxn ang="0">
                      <a:pos x="100" y="26"/>
                    </a:cxn>
                  </a:cxnLst>
                  <a:rect l="0" t="0" r="r" b="b"/>
                  <a:pathLst>
                    <a:path w="100" h="26">
                      <a:moveTo>
                        <a:pt x="100" y="26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84" y="26"/>
                      </a:lnTo>
                      <a:lnTo>
                        <a:pt x="100" y="26"/>
                      </a:lnTo>
                      <a:close/>
                    </a:path>
                  </a:pathLst>
                </a:custGeom>
                <a:solidFill>
                  <a:srgbClr val="008100"/>
                </a:solidFill>
                <a:ln w="0">
                  <a:solidFill>
                    <a:srgbClr val="0081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85" name="Freeform 4153"/>
                <p:cNvSpPr>
                  <a:spLocks/>
                </p:cNvSpPr>
                <p:nvPr/>
              </p:nvSpPr>
              <p:spPr bwMode="auto">
                <a:xfrm>
                  <a:off x="3408" y="2956"/>
                  <a:ext cx="100" cy="26"/>
                </a:xfrm>
                <a:custGeom>
                  <a:avLst/>
                  <a:gdLst/>
                  <a:ahLst/>
                  <a:cxnLst>
                    <a:cxn ang="0">
                      <a:pos x="100" y="26"/>
                    </a:cxn>
                    <a:cxn ang="0">
                      <a:pos x="18" y="0"/>
                    </a:cxn>
                    <a:cxn ang="0">
                      <a:pos x="0" y="4"/>
                    </a:cxn>
                    <a:cxn ang="0">
                      <a:pos x="84" y="26"/>
                    </a:cxn>
                    <a:cxn ang="0">
                      <a:pos x="100" y="26"/>
                    </a:cxn>
                  </a:cxnLst>
                  <a:rect l="0" t="0" r="r" b="b"/>
                  <a:pathLst>
                    <a:path w="100" h="26">
                      <a:moveTo>
                        <a:pt x="100" y="26"/>
                      </a:moveTo>
                      <a:lnTo>
                        <a:pt x="18" y="0"/>
                      </a:lnTo>
                      <a:lnTo>
                        <a:pt x="0" y="4"/>
                      </a:lnTo>
                      <a:lnTo>
                        <a:pt x="84" y="26"/>
                      </a:lnTo>
                      <a:lnTo>
                        <a:pt x="100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86" name="Freeform 4154"/>
                <p:cNvSpPr>
                  <a:spLocks/>
                </p:cNvSpPr>
                <p:nvPr/>
              </p:nvSpPr>
              <p:spPr bwMode="auto">
                <a:xfrm>
                  <a:off x="3392" y="2960"/>
                  <a:ext cx="100" cy="22"/>
                </a:xfrm>
                <a:custGeom>
                  <a:avLst/>
                  <a:gdLst/>
                  <a:ahLst/>
                  <a:cxnLst>
                    <a:cxn ang="0">
                      <a:pos x="100" y="22"/>
                    </a:cxn>
                    <a:cxn ang="0">
                      <a:pos x="16" y="0"/>
                    </a:cxn>
                    <a:cxn ang="0">
                      <a:pos x="0" y="2"/>
                    </a:cxn>
                    <a:cxn ang="0">
                      <a:pos x="84" y="22"/>
                    </a:cxn>
                    <a:cxn ang="0">
                      <a:pos x="100" y="22"/>
                    </a:cxn>
                  </a:cxnLst>
                  <a:rect l="0" t="0" r="r" b="b"/>
                  <a:pathLst>
                    <a:path w="100" h="22">
                      <a:moveTo>
                        <a:pt x="100" y="22"/>
                      </a:moveTo>
                      <a:lnTo>
                        <a:pt x="16" y="0"/>
                      </a:lnTo>
                      <a:lnTo>
                        <a:pt x="0" y="2"/>
                      </a:lnTo>
                      <a:lnTo>
                        <a:pt x="84" y="22"/>
                      </a:lnTo>
                      <a:lnTo>
                        <a:pt x="100" y="22"/>
                      </a:lnTo>
                      <a:close/>
                    </a:path>
                  </a:pathLst>
                </a:custGeom>
                <a:solidFill>
                  <a:srgbClr val="007B00"/>
                </a:solidFill>
                <a:ln w="0">
                  <a:solidFill>
                    <a:srgbClr val="007B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87" name="Freeform 4155"/>
                <p:cNvSpPr>
                  <a:spLocks/>
                </p:cNvSpPr>
                <p:nvPr/>
              </p:nvSpPr>
              <p:spPr bwMode="auto">
                <a:xfrm>
                  <a:off x="3392" y="2960"/>
                  <a:ext cx="100" cy="22"/>
                </a:xfrm>
                <a:custGeom>
                  <a:avLst/>
                  <a:gdLst/>
                  <a:ahLst/>
                  <a:cxnLst>
                    <a:cxn ang="0">
                      <a:pos x="100" y="22"/>
                    </a:cxn>
                    <a:cxn ang="0">
                      <a:pos x="16" y="0"/>
                    </a:cxn>
                    <a:cxn ang="0">
                      <a:pos x="0" y="2"/>
                    </a:cxn>
                    <a:cxn ang="0">
                      <a:pos x="84" y="22"/>
                    </a:cxn>
                    <a:cxn ang="0">
                      <a:pos x="100" y="22"/>
                    </a:cxn>
                  </a:cxnLst>
                  <a:rect l="0" t="0" r="r" b="b"/>
                  <a:pathLst>
                    <a:path w="100" h="22">
                      <a:moveTo>
                        <a:pt x="100" y="22"/>
                      </a:moveTo>
                      <a:lnTo>
                        <a:pt x="16" y="0"/>
                      </a:lnTo>
                      <a:lnTo>
                        <a:pt x="0" y="2"/>
                      </a:lnTo>
                      <a:lnTo>
                        <a:pt x="84" y="22"/>
                      </a:lnTo>
                      <a:lnTo>
                        <a:pt x="100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88" name="Freeform 4156"/>
                <p:cNvSpPr>
                  <a:spLocks/>
                </p:cNvSpPr>
                <p:nvPr/>
              </p:nvSpPr>
              <p:spPr bwMode="auto">
                <a:xfrm>
                  <a:off x="3374" y="2962"/>
                  <a:ext cx="102" cy="20"/>
                </a:xfrm>
                <a:custGeom>
                  <a:avLst/>
                  <a:gdLst/>
                  <a:ahLst/>
                  <a:cxnLst>
                    <a:cxn ang="0">
                      <a:pos x="102" y="20"/>
                    </a:cxn>
                    <a:cxn ang="0">
                      <a:pos x="18" y="0"/>
                    </a:cxn>
                    <a:cxn ang="0">
                      <a:pos x="0" y="0"/>
                    </a:cxn>
                    <a:cxn ang="0">
                      <a:pos x="84" y="20"/>
                    </a:cxn>
                    <a:cxn ang="0">
                      <a:pos x="102" y="20"/>
                    </a:cxn>
                  </a:cxnLst>
                  <a:rect l="0" t="0" r="r" b="b"/>
                  <a:pathLst>
                    <a:path w="102" h="20">
                      <a:moveTo>
                        <a:pt x="102" y="20"/>
                      </a:moveTo>
                      <a:lnTo>
                        <a:pt x="18" y="0"/>
                      </a:lnTo>
                      <a:lnTo>
                        <a:pt x="0" y="0"/>
                      </a:lnTo>
                      <a:lnTo>
                        <a:pt x="84" y="20"/>
                      </a:lnTo>
                      <a:lnTo>
                        <a:pt x="102" y="20"/>
                      </a:lnTo>
                      <a:close/>
                    </a:path>
                  </a:pathLst>
                </a:custGeom>
                <a:solidFill>
                  <a:srgbClr val="007500"/>
                </a:solidFill>
                <a:ln w="0">
                  <a:solidFill>
                    <a:srgbClr val="0075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89" name="Freeform 4157"/>
                <p:cNvSpPr>
                  <a:spLocks/>
                </p:cNvSpPr>
                <p:nvPr/>
              </p:nvSpPr>
              <p:spPr bwMode="auto">
                <a:xfrm>
                  <a:off x="3374" y="2962"/>
                  <a:ext cx="102" cy="20"/>
                </a:xfrm>
                <a:custGeom>
                  <a:avLst/>
                  <a:gdLst/>
                  <a:ahLst/>
                  <a:cxnLst>
                    <a:cxn ang="0">
                      <a:pos x="102" y="20"/>
                    </a:cxn>
                    <a:cxn ang="0">
                      <a:pos x="18" y="0"/>
                    </a:cxn>
                    <a:cxn ang="0">
                      <a:pos x="0" y="0"/>
                    </a:cxn>
                    <a:cxn ang="0">
                      <a:pos x="84" y="20"/>
                    </a:cxn>
                    <a:cxn ang="0">
                      <a:pos x="102" y="20"/>
                    </a:cxn>
                  </a:cxnLst>
                  <a:rect l="0" t="0" r="r" b="b"/>
                  <a:pathLst>
                    <a:path w="102" h="20">
                      <a:moveTo>
                        <a:pt x="102" y="20"/>
                      </a:moveTo>
                      <a:lnTo>
                        <a:pt x="18" y="0"/>
                      </a:lnTo>
                      <a:lnTo>
                        <a:pt x="0" y="0"/>
                      </a:lnTo>
                      <a:lnTo>
                        <a:pt x="84" y="20"/>
                      </a:lnTo>
                      <a:lnTo>
                        <a:pt x="102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90" name="Freeform 4158"/>
                <p:cNvSpPr>
                  <a:spLocks/>
                </p:cNvSpPr>
                <p:nvPr/>
              </p:nvSpPr>
              <p:spPr bwMode="auto">
                <a:xfrm>
                  <a:off x="3356" y="2962"/>
                  <a:ext cx="102" cy="20"/>
                </a:xfrm>
                <a:custGeom>
                  <a:avLst/>
                  <a:gdLst/>
                  <a:ahLst/>
                  <a:cxnLst>
                    <a:cxn ang="0">
                      <a:pos x="102" y="20"/>
                    </a:cxn>
                    <a:cxn ang="0">
                      <a:pos x="18" y="0"/>
                    </a:cxn>
                    <a:cxn ang="0">
                      <a:pos x="0" y="2"/>
                    </a:cxn>
                    <a:cxn ang="0">
                      <a:pos x="86" y="18"/>
                    </a:cxn>
                    <a:cxn ang="0">
                      <a:pos x="102" y="20"/>
                    </a:cxn>
                  </a:cxnLst>
                  <a:rect l="0" t="0" r="r" b="b"/>
                  <a:pathLst>
                    <a:path w="102" h="20">
                      <a:moveTo>
                        <a:pt x="102" y="20"/>
                      </a:moveTo>
                      <a:lnTo>
                        <a:pt x="18" y="0"/>
                      </a:lnTo>
                      <a:lnTo>
                        <a:pt x="0" y="2"/>
                      </a:lnTo>
                      <a:lnTo>
                        <a:pt x="86" y="18"/>
                      </a:lnTo>
                      <a:lnTo>
                        <a:pt x="102" y="20"/>
                      </a:lnTo>
                      <a:close/>
                    </a:path>
                  </a:pathLst>
                </a:custGeom>
                <a:solidFill>
                  <a:srgbClr val="006D00"/>
                </a:solidFill>
                <a:ln w="0">
                  <a:solidFill>
                    <a:srgbClr val="006D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91" name="Freeform 4159"/>
                <p:cNvSpPr>
                  <a:spLocks/>
                </p:cNvSpPr>
                <p:nvPr/>
              </p:nvSpPr>
              <p:spPr bwMode="auto">
                <a:xfrm>
                  <a:off x="3356" y="2962"/>
                  <a:ext cx="102" cy="20"/>
                </a:xfrm>
                <a:custGeom>
                  <a:avLst/>
                  <a:gdLst/>
                  <a:ahLst/>
                  <a:cxnLst>
                    <a:cxn ang="0">
                      <a:pos x="102" y="20"/>
                    </a:cxn>
                    <a:cxn ang="0">
                      <a:pos x="18" y="0"/>
                    </a:cxn>
                    <a:cxn ang="0">
                      <a:pos x="0" y="2"/>
                    </a:cxn>
                    <a:cxn ang="0">
                      <a:pos x="86" y="18"/>
                    </a:cxn>
                    <a:cxn ang="0">
                      <a:pos x="102" y="20"/>
                    </a:cxn>
                  </a:cxnLst>
                  <a:rect l="0" t="0" r="r" b="b"/>
                  <a:pathLst>
                    <a:path w="102" h="20">
                      <a:moveTo>
                        <a:pt x="102" y="20"/>
                      </a:moveTo>
                      <a:lnTo>
                        <a:pt x="18" y="0"/>
                      </a:lnTo>
                      <a:lnTo>
                        <a:pt x="0" y="2"/>
                      </a:lnTo>
                      <a:lnTo>
                        <a:pt x="86" y="18"/>
                      </a:lnTo>
                      <a:lnTo>
                        <a:pt x="102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92" name="Freeform 4160"/>
                <p:cNvSpPr>
                  <a:spLocks/>
                </p:cNvSpPr>
                <p:nvPr/>
              </p:nvSpPr>
              <p:spPr bwMode="auto">
                <a:xfrm>
                  <a:off x="3338" y="2964"/>
                  <a:ext cx="104" cy="16"/>
                </a:xfrm>
                <a:custGeom>
                  <a:avLst/>
                  <a:gdLst/>
                  <a:ahLst/>
                  <a:cxnLst>
                    <a:cxn ang="0">
                      <a:pos x="104" y="16"/>
                    </a:cxn>
                    <a:cxn ang="0">
                      <a:pos x="18" y="0"/>
                    </a:cxn>
                    <a:cxn ang="0">
                      <a:pos x="0" y="0"/>
                    </a:cxn>
                    <a:cxn ang="0">
                      <a:pos x="86" y="14"/>
                    </a:cxn>
                    <a:cxn ang="0">
                      <a:pos x="104" y="16"/>
                    </a:cxn>
                  </a:cxnLst>
                  <a:rect l="0" t="0" r="r" b="b"/>
                  <a:pathLst>
                    <a:path w="104" h="16">
                      <a:moveTo>
                        <a:pt x="104" y="16"/>
                      </a:moveTo>
                      <a:lnTo>
                        <a:pt x="18" y="0"/>
                      </a:lnTo>
                      <a:lnTo>
                        <a:pt x="0" y="0"/>
                      </a:lnTo>
                      <a:lnTo>
                        <a:pt x="86" y="14"/>
                      </a:lnTo>
                      <a:lnTo>
                        <a:pt x="104" y="16"/>
                      </a:lnTo>
                      <a:close/>
                    </a:path>
                  </a:pathLst>
                </a:custGeom>
                <a:solidFill>
                  <a:srgbClr val="006400"/>
                </a:solidFill>
                <a:ln w="0">
                  <a:solidFill>
                    <a:srgbClr val="0064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93" name="Freeform 4161"/>
                <p:cNvSpPr>
                  <a:spLocks/>
                </p:cNvSpPr>
                <p:nvPr/>
              </p:nvSpPr>
              <p:spPr bwMode="auto">
                <a:xfrm>
                  <a:off x="3338" y="2964"/>
                  <a:ext cx="104" cy="16"/>
                </a:xfrm>
                <a:custGeom>
                  <a:avLst/>
                  <a:gdLst/>
                  <a:ahLst/>
                  <a:cxnLst>
                    <a:cxn ang="0">
                      <a:pos x="104" y="16"/>
                    </a:cxn>
                    <a:cxn ang="0">
                      <a:pos x="18" y="0"/>
                    </a:cxn>
                    <a:cxn ang="0">
                      <a:pos x="0" y="0"/>
                    </a:cxn>
                    <a:cxn ang="0">
                      <a:pos x="86" y="14"/>
                    </a:cxn>
                    <a:cxn ang="0">
                      <a:pos x="104" y="16"/>
                    </a:cxn>
                  </a:cxnLst>
                  <a:rect l="0" t="0" r="r" b="b"/>
                  <a:pathLst>
                    <a:path w="104" h="16">
                      <a:moveTo>
                        <a:pt x="104" y="16"/>
                      </a:moveTo>
                      <a:lnTo>
                        <a:pt x="18" y="0"/>
                      </a:lnTo>
                      <a:lnTo>
                        <a:pt x="0" y="0"/>
                      </a:lnTo>
                      <a:lnTo>
                        <a:pt x="86" y="14"/>
                      </a:lnTo>
                      <a:lnTo>
                        <a:pt x="104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94" name="Freeform 4162"/>
                <p:cNvSpPr>
                  <a:spLocks/>
                </p:cNvSpPr>
                <p:nvPr/>
              </p:nvSpPr>
              <p:spPr bwMode="auto">
                <a:xfrm>
                  <a:off x="3320" y="2964"/>
                  <a:ext cx="104" cy="14"/>
                </a:xfrm>
                <a:custGeom>
                  <a:avLst/>
                  <a:gdLst/>
                  <a:ahLst/>
                  <a:cxnLst>
                    <a:cxn ang="0">
                      <a:pos x="104" y="14"/>
                    </a:cxn>
                    <a:cxn ang="0">
                      <a:pos x="18" y="0"/>
                    </a:cxn>
                    <a:cxn ang="0">
                      <a:pos x="0" y="0"/>
                    </a:cxn>
                    <a:cxn ang="0">
                      <a:pos x="86" y="12"/>
                    </a:cxn>
                    <a:cxn ang="0">
                      <a:pos x="104" y="14"/>
                    </a:cxn>
                  </a:cxnLst>
                  <a:rect l="0" t="0" r="r" b="b"/>
                  <a:pathLst>
                    <a:path w="104" h="14">
                      <a:moveTo>
                        <a:pt x="104" y="14"/>
                      </a:moveTo>
                      <a:lnTo>
                        <a:pt x="18" y="0"/>
                      </a:lnTo>
                      <a:lnTo>
                        <a:pt x="0" y="0"/>
                      </a:lnTo>
                      <a:lnTo>
                        <a:pt x="86" y="12"/>
                      </a:lnTo>
                      <a:lnTo>
                        <a:pt x="104" y="14"/>
                      </a:lnTo>
                      <a:close/>
                    </a:path>
                  </a:pathLst>
                </a:custGeom>
                <a:solidFill>
                  <a:srgbClr val="DC0041"/>
                </a:solidFill>
                <a:ln w="0">
                  <a:solidFill>
                    <a:srgbClr val="DC004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95" name="Freeform 4163"/>
                <p:cNvSpPr>
                  <a:spLocks/>
                </p:cNvSpPr>
                <p:nvPr/>
              </p:nvSpPr>
              <p:spPr bwMode="auto">
                <a:xfrm>
                  <a:off x="3320" y="2964"/>
                  <a:ext cx="104" cy="14"/>
                </a:xfrm>
                <a:custGeom>
                  <a:avLst/>
                  <a:gdLst/>
                  <a:ahLst/>
                  <a:cxnLst>
                    <a:cxn ang="0">
                      <a:pos x="104" y="14"/>
                    </a:cxn>
                    <a:cxn ang="0">
                      <a:pos x="18" y="0"/>
                    </a:cxn>
                    <a:cxn ang="0">
                      <a:pos x="0" y="0"/>
                    </a:cxn>
                    <a:cxn ang="0">
                      <a:pos x="86" y="12"/>
                    </a:cxn>
                    <a:cxn ang="0">
                      <a:pos x="104" y="14"/>
                    </a:cxn>
                  </a:cxnLst>
                  <a:rect l="0" t="0" r="r" b="b"/>
                  <a:pathLst>
                    <a:path w="104" h="14">
                      <a:moveTo>
                        <a:pt x="104" y="14"/>
                      </a:moveTo>
                      <a:lnTo>
                        <a:pt x="18" y="0"/>
                      </a:lnTo>
                      <a:lnTo>
                        <a:pt x="0" y="0"/>
                      </a:lnTo>
                      <a:lnTo>
                        <a:pt x="86" y="12"/>
                      </a:lnTo>
                      <a:lnTo>
                        <a:pt x="104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96" name="Freeform 4164"/>
                <p:cNvSpPr>
                  <a:spLocks/>
                </p:cNvSpPr>
                <p:nvPr/>
              </p:nvSpPr>
              <p:spPr bwMode="auto">
                <a:xfrm>
                  <a:off x="3302" y="2962"/>
                  <a:ext cx="104" cy="14"/>
                </a:xfrm>
                <a:custGeom>
                  <a:avLst/>
                  <a:gdLst/>
                  <a:ahLst/>
                  <a:cxnLst>
                    <a:cxn ang="0">
                      <a:pos x="104" y="14"/>
                    </a:cxn>
                    <a:cxn ang="0">
                      <a:pos x="18" y="2"/>
                    </a:cxn>
                    <a:cxn ang="0">
                      <a:pos x="0" y="0"/>
                    </a:cxn>
                    <a:cxn ang="0">
                      <a:pos x="86" y="10"/>
                    </a:cxn>
                    <a:cxn ang="0">
                      <a:pos x="104" y="14"/>
                    </a:cxn>
                  </a:cxnLst>
                  <a:rect l="0" t="0" r="r" b="b"/>
                  <a:pathLst>
                    <a:path w="104" h="14">
                      <a:moveTo>
                        <a:pt x="104" y="14"/>
                      </a:moveTo>
                      <a:lnTo>
                        <a:pt x="18" y="2"/>
                      </a:lnTo>
                      <a:lnTo>
                        <a:pt x="0" y="0"/>
                      </a:lnTo>
                      <a:lnTo>
                        <a:pt x="86" y="10"/>
                      </a:lnTo>
                      <a:lnTo>
                        <a:pt x="104" y="14"/>
                      </a:lnTo>
                      <a:close/>
                    </a:path>
                  </a:pathLst>
                </a:custGeom>
                <a:solidFill>
                  <a:srgbClr val="E20048"/>
                </a:solidFill>
                <a:ln w="0">
                  <a:solidFill>
                    <a:srgbClr val="E2004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97" name="Freeform 4165"/>
                <p:cNvSpPr>
                  <a:spLocks/>
                </p:cNvSpPr>
                <p:nvPr/>
              </p:nvSpPr>
              <p:spPr bwMode="auto">
                <a:xfrm>
                  <a:off x="3302" y="2962"/>
                  <a:ext cx="104" cy="14"/>
                </a:xfrm>
                <a:custGeom>
                  <a:avLst/>
                  <a:gdLst/>
                  <a:ahLst/>
                  <a:cxnLst>
                    <a:cxn ang="0">
                      <a:pos x="104" y="14"/>
                    </a:cxn>
                    <a:cxn ang="0">
                      <a:pos x="18" y="2"/>
                    </a:cxn>
                    <a:cxn ang="0">
                      <a:pos x="0" y="0"/>
                    </a:cxn>
                    <a:cxn ang="0">
                      <a:pos x="86" y="10"/>
                    </a:cxn>
                    <a:cxn ang="0">
                      <a:pos x="104" y="14"/>
                    </a:cxn>
                  </a:cxnLst>
                  <a:rect l="0" t="0" r="r" b="b"/>
                  <a:pathLst>
                    <a:path w="104" h="14">
                      <a:moveTo>
                        <a:pt x="104" y="14"/>
                      </a:moveTo>
                      <a:lnTo>
                        <a:pt x="18" y="2"/>
                      </a:lnTo>
                      <a:lnTo>
                        <a:pt x="0" y="0"/>
                      </a:lnTo>
                      <a:lnTo>
                        <a:pt x="86" y="10"/>
                      </a:lnTo>
                      <a:lnTo>
                        <a:pt x="104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98" name="Freeform 4166"/>
                <p:cNvSpPr>
                  <a:spLocks/>
                </p:cNvSpPr>
                <p:nvPr/>
              </p:nvSpPr>
              <p:spPr bwMode="auto">
                <a:xfrm>
                  <a:off x="3284" y="2962"/>
                  <a:ext cx="104" cy="10"/>
                </a:xfrm>
                <a:custGeom>
                  <a:avLst/>
                  <a:gdLst/>
                  <a:ahLst/>
                  <a:cxnLst>
                    <a:cxn ang="0">
                      <a:pos x="104" y="10"/>
                    </a:cxn>
                    <a:cxn ang="0">
                      <a:pos x="18" y="0"/>
                    </a:cxn>
                    <a:cxn ang="0">
                      <a:pos x="0" y="0"/>
                    </a:cxn>
                    <a:cxn ang="0">
                      <a:pos x="86" y="6"/>
                    </a:cxn>
                    <a:cxn ang="0">
                      <a:pos x="104" y="10"/>
                    </a:cxn>
                  </a:cxnLst>
                  <a:rect l="0" t="0" r="r" b="b"/>
                  <a:pathLst>
                    <a:path w="104" h="10">
                      <a:moveTo>
                        <a:pt x="104" y="10"/>
                      </a:moveTo>
                      <a:lnTo>
                        <a:pt x="18" y="0"/>
                      </a:lnTo>
                      <a:lnTo>
                        <a:pt x="0" y="0"/>
                      </a:lnTo>
                      <a:lnTo>
                        <a:pt x="86" y="6"/>
                      </a:lnTo>
                      <a:lnTo>
                        <a:pt x="104" y="10"/>
                      </a:lnTo>
                      <a:close/>
                    </a:path>
                  </a:pathLst>
                </a:custGeom>
                <a:solidFill>
                  <a:srgbClr val="E6004A"/>
                </a:solidFill>
                <a:ln w="0">
                  <a:solidFill>
                    <a:srgbClr val="E6004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599" name="Freeform 4167"/>
                <p:cNvSpPr>
                  <a:spLocks/>
                </p:cNvSpPr>
                <p:nvPr/>
              </p:nvSpPr>
              <p:spPr bwMode="auto">
                <a:xfrm>
                  <a:off x="3284" y="2962"/>
                  <a:ext cx="104" cy="10"/>
                </a:xfrm>
                <a:custGeom>
                  <a:avLst/>
                  <a:gdLst/>
                  <a:ahLst/>
                  <a:cxnLst>
                    <a:cxn ang="0">
                      <a:pos x="104" y="10"/>
                    </a:cxn>
                    <a:cxn ang="0">
                      <a:pos x="18" y="0"/>
                    </a:cxn>
                    <a:cxn ang="0">
                      <a:pos x="0" y="0"/>
                    </a:cxn>
                    <a:cxn ang="0">
                      <a:pos x="86" y="6"/>
                    </a:cxn>
                    <a:cxn ang="0">
                      <a:pos x="104" y="10"/>
                    </a:cxn>
                  </a:cxnLst>
                  <a:rect l="0" t="0" r="r" b="b"/>
                  <a:pathLst>
                    <a:path w="104" h="10">
                      <a:moveTo>
                        <a:pt x="104" y="10"/>
                      </a:moveTo>
                      <a:lnTo>
                        <a:pt x="18" y="0"/>
                      </a:lnTo>
                      <a:lnTo>
                        <a:pt x="0" y="0"/>
                      </a:lnTo>
                      <a:lnTo>
                        <a:pt x="86" y="6"/>
                      </a:lnTo>
                      <a:lnTo>
                        <a:pt x="104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00" name="Freeform 4168"/>
                <p:cNvSpPr>
                  <a:spLocks/>
                </p:cNvSpPr>
                <p:nvPr/>
              </p:nvSpPr>
              <p:spPr bwMode="auto">
                <a:xfrm>
                  <a:off x="3264" y="2962"/>
                  <a:ext cx="106" cy="6"/>
                </a:xfrm>
                <a:custGeom>
                  <a:avLst/>
                  <a:gdLst/>
                  <a:ahLst/>
                  <a:cxnLst>
                    <a:cxn ang="0">
                      <a:pos x="106" y="6"/>
                    </a:cxn>
                    <a:cxn ang="0">
                      <a:pos x="20" y="0"/>
                    </a:cxn>
                    <a:cxn ang="0">
                      <a:pos x="0" y="0"/>
                    </a:cxn>
                    <a:cxn ang="0">
                      <a:pos x="88" y="2"/>
                    </a:cxn>
                    <a:cxn ang="0">
                      <a:pos x="106" y="6"/>
                    </a:cxn>
                  </a:cxnLst>
                  <a:rect l="0" t="0" r="r" b="b"/>
                  <a:pathLst>
                    <a:path w="106" h="6">
                      <a:moveTo>
                        <a:pt x="106" y="6"/>
                      </a:moveTo>
                      <a:lnTo>
                        <a:pt x="20" y="0"/>
                      </a:lnTo>
                      <a:lnTo>
                        <a:pt x="0" y="0"/>
                      </a:lnTo>
                      <a:lnTo>
                        <a:pt x="88" y="2"/>
                      </a:lnTo>
                      <a:lnTo>
                        <a:pt x="106" y="6"/>
                      </a:lnTo>
                      <a:close/>
                    </a:path>
                  </a:pathLst>
                </a:custGeom>
                <a:solidFill>
                  <a:srgbClr val="EA0049"/>
                </a:solidFill>
                <a:ln w="0">
                  <a:solidFill>
                    <a:srgbClr val="EA004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01" name="Freeform 4169"/>
                <p:cNvSpPr>
                  <a:spLocks/>
                </p:cNvSpPr>
                <p:nvPr/>
              </p:nvSpPr>
              <p:spPr bwMode="auto">
                <a:xfrm>
                  <a:off x="3264" y="2962"/>
                  <a:ext cx="106" cy="6"/>
                </a:xfrm>
                <a:custGeom>
                  <a:avLst/>
                  <a:gdLst/>
                  <a:ahLst/>
                  <a:cxnLst>
                    <a:cxn ang="0">
                      <a:pos x="106" y="6"/>
                    </a:cxn>
                    <a:cxn ang="0">
                      <a:pos x="20" y="0"/>
                    </a:cxn>
                    <a:cxn ang="0">
                      <a:pos x="0" y="0"/>
                    </a:cxn>
                    <a:cxn ang="0">
                      <a:pos x="88" y="2"/>
                    </a:cxn>
                    <a:cxn ang="0">
                      <a:pos x="106" y="6"/>
                    </a:cxn>
                  </a:cxnLst>
                  <a:rect l="0" t="0" r="r" b="b"/>
                  <a:pathLst>
                    <a:path w="106" h="6">
                      <a:moveTo>
                        <a:pt x="106" y="6"/>
                      </a:moveTo>
                      <a:lnTo>
                        <a:pt x="20" y="0"/>
                      </a:lnTo>
                      <a:lnTo>
                        <a:pt x="0" y="0"/>
                      </a:lnTo>
                      <a:lnTo>
                        <a:pt x="88" y="2"/>
                      </a:lnTo>
                      <a:lnTo>
                        <a:pt x="10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02" name="Freeform 4170"/>
                <p:cNvSpPr>
                  <a:spLocks/>
                </p:cNvSpPr>
                <p:nvPr/>
              </p:nvSpPr>
              <p:spPr bwMode="auto">
                <a:xfrm>
                  <a:off x="3246" y="2962"/>
                  <a:ext cx="106" cy="2"/>
                </a:xfrm>
                <a:custGeom>
                  <a:avLst/>
                  <a:gdLst/>
                  <a:ahLst/>
                  <a:cxnLst>
                    <a:cxn ang="0">
                      <a:pos x="106" y="2"/>
                    </a:cxn>
                    <a:cxn ang="0">
                      <a:pos x="18" y="0"/>
                    </a:cxn>
                    <a:cxn ang="0">
                      <a:pos x="0" y="0"/>
                    </a:cxn>
                    <a:cxn ang="0">
                      <a:pos x="88" y="0"/>
                    </a:cxn>
                    <a:cxn ang="0">
                      <a:pos x="106" y="2"/>
                    </a:cxn>
                  </a:cxnLst>
                  <a:rect l="0" t="0" r="r" b="b"/>
                  <a:pathLst>
                    <a:path w="106" h="2">
                      <a:moveTo>
                        <a:pt x="106" y="2"/>
                      </a:moveTo>
                      <a:lnTo>
                        <a:pt x="18" y="0"/>
                      </a:lnTo>
                      <a:lnTo>
                        <a:pt x="0" y="0"/>
                      </a:lnTo>
                      <a:lnTo>
                        <a:pt x="88" y="0"/>
                      </a:lnTo>
                      <a:lnTo>
                        <a:pt x="106" y="2"/>
                      </a:lnTo>
                      <a:close/>
                    </a:path>
                  </a:pathLst>
                </a:custGeom>
                <a:solidFill>
                  <a:srgbClr val="ED0045"/>
                </a:solidFill>
                <a:ln w="0">
                  <a:solidFill>
                    <a:srgbClr val="ED004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03" name="Freeform 4171"/>
                <p:cNvSpPr>
                  <a:spLocks/>
                </p:cNvSpPr>
                <p:nvPr/>
              </p:nvSpPr>
              <p:spPr bwMode="auto">
                <a:xfrm>
                  <a:off x="3246" y="2962"/>
                  <a:ext cx="106" cy="2"/>
                </a:xfrm>
                <a:custGeom>
                  <a:avLst/>
                  <a:gdLst/>
                  <a:ahLst/>
                  <a:cxnLst>
                    <a:cxn ang="0">
                      <a:pos x="106" y="2"/>
                    </a:cxn>
                    <a:cxn ang="0">
                      <a:pos x="18" y="0"/>
                    </a:cxn>
                    <a:cxn ang="0">
                      <a:pos x="0" y="0"/>
                    </a:cxn>
                    <a:cxn ang="0">
                      <a:pos x="88" y="0"/>
                    </a:cxn>
                    <a:cxn ang="0">
                      <a:pos x="106" y="2"/>
                    </a:cxn>
                  </a:cxnLst>
                  <a:rect l="0" t="0" r="r" b="b"/>
                  <a:pathLst>
                    <a:path w="106" h="2">
                      <a:moveTo>
                        <a:pt x="106" y="2"/>
                      </a:moveTo>
                      <a:lnTo>
                        <a:pt x="18" y="0"/>
                      </a:lnTo>
                      <a:lnTo>
                        <a:pt x="0" y="0"/>
                      </a:lnTo>
                      <a:lnTo>
                        <a:pt x="88" y="0"/>
                      </a:lnTo>
                      <a:lnTo>
                        <a:pt x="106" y="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04" name="Freeform 4172"/>
                <p:cNvSpPr>
                  <a:spLocks/>
                </p:cNvSpPr>
                <p:nvPr/>
              </p:nvSpPr>
              <p:spPr bwMode="auto">
                <a:xfrm>
                  <a:off x="3226" y="2960"/>
                  <a:ext cx="108" cy="4"/>
                </a:xfrm>
                <a:custGeom>
                  <a:avLst/>
                  <a:gdLst/>
                  <a:ahLst/>
                  <a:cxnLst>
                    <a:cxn ang="0">
                      <a:pos x="108" y="2"/>
                    </a:cxn>
                    <a:cxn ang="0">
                      <a:pos x="20" y="2"/>
                    </a:cxn>
                    <a:cxn ang="0">
                      <a:pos x="0" y="4"/>
                    </a:cxn>
                    <a:cxn ang="0">
                      <a:pos x="88" y="0"/>
                    </a:cxn>
                    <a:cxn ang="0">
                      <a:pos x="108" y="2"/>
                    </a:cxn>
                  </a:cxnLst>
                  <a:rect l="0" t="0" r="r" b="b"/>
                  <a:pathLst>
                    <a:path w="108" h="4">
                      <a:moveTo>
                        <a:pt x="108" y="2"/>
                      </a:moveTo>
                      <a:lnTo>
                        <a:pt x="20" y="2"/>
                      </a:lnTo>
                      <a:lnTo>
                        <a:pt x="0" y="4"/>
                      </a:lnTo>
                      <a:lnTo>
                        <a:pt x="88" y="0"/>
                      </a:lnTo>
                      <a:lnTo>
                        <a:pt x="108" y="2"/>
                      </a:lnTo>
                      <a:close/>
                    </a:path>
                  </a:pathLst>
                </a:custGeom>
                <a:solidFill>
                  <a:srgbClr val="EF003E"/>
                </a:solidFill>
                <a:ln w="0">
                  <a:solidFill>
                    <a:srgbClr val="EF003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05" name="Freeform 4173"/>
                <p:cNvSpPr>
                  <a:spLocks/>
                </p:cNvSpPr>
                <p:nvPr/>
              </p:nvSpPr>
              <p:spPr bwMode="auto">
                <a:xfrm>
                  <a:off x="3226" y="2960"/>
                  <a:ext cx="108" cy="4"/>
                </a:xfrm>
                <a:custGeom>
                  <a:avLst/>
                  <a:gdLst/>
                  <a:ahLst/>
                  <a:cxnLst>
                    <a:cxn ang="0">
                      <a:pos x="108" y="2"/>
                    </a:cxn>
                    <a:cxn ang="0">
                      <a:pos x="20" y="2"/>
                    </a:cxn>
                    <a:cxn ang="0">
                      <a:pos x="0" y="4"/>
                    </a:cxn>
                    <a:cxn ang="0">
                      <a:pos x="88" y="0"/>
                    </a:cxn>
                    <a:cxn ang="0">
                      <a:pos x="108" y="2"/>
                    </a:cxn>
                  </a:cxnLst>
                  <a:rect l="0" t="0" r="r" b="b"/>
                  <a:pathLst>
                    <a:path w="108" h="4">
                      <a:moveTo>
                        <a:pt x="108" y="2"/>
                      </a:moveTo>
                      <a:lnTo>
                        <a:pt x="20" y="2"/>
                      </a:lnTo>
                      <a:lnTo>
                        <a:pt x="0" y="4"/>
                      </a:lnTo>
                      <a:lnTo>
                        <a:pt x="88" y="0"/>
                      </a:lnTo>
                      <a:lnTo>
                        <a:pt x="108" y="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06" name="Freeform 4174"/>
                <p:cNvSpPr>
                  <a:spLocks/>
                </p:cNvSpPr>
                <p:nvPr/>
              </p:nvSpPr>
              <p:spPr bwMode="auto">
                <a:xfrm>
                  <a:off x="3206" y="2958"/>
                  <a:ext cx="108" cy="6"/>
                </a:xfrm>
                <a:custGeom>
                  <a:avLst/>
                  <a:gdLst/>
                  <a:ahLst/>
                  <a:cxnLst>
                    <a:cxn ang="0">
                      <a:pos x="108" y="2"/>
                    </a:cxn>
                    <a:cxn ang="0">
                      <a:pos x="20" y="6"/>
                    </a:cxn>
                    <a:cxn ang="0">
                      <a:pos x="0" y="6"/>
                    </a:cxn>
                    <a:cxn ang="0">
                      <a:pos x="88" y="0"/>
                    </a:cxn>
                    <a:cxn ang="0">
                      <a:pos x="108" y="2"/>
                    </a:cxn>
                  </a:cxnLst>
                  <a:rect l="0" t="0" r="r" b="b"/>
                  <a:pathLst>
                    <a:path w="108" h="6">
                      <a:moveTo>
                        <a:pt x="108" y="2"/>
                      </a:moveTo>
                      <a:lnTo>
                        <a:pt x="20" y="6"/>
                      </a:lnTo>
                      <a:lnTo>
                        <a:pt x="0" y="6"/>
                      </a:lnTo>
                      <a:lnTo>
                        <a:pt x="88" y="0"/>
                      </a:lnTo>
                      <a:lnTo>
                        <a:pt x="108" y="2"/>
                      </a:lnTo>
                      <a:close/>
                    </a:path>
                  </a:pathLst>
                </a:custGeom>
                <a:solidFill>
                  <a:srgbClr val="F10034"/>
                </a:solidFill>
                <a:ln w="0">
                  <a:solidFill>
                    <a:srgbClr val="F1003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07" name="Freeform 4175"/>
                <p:cNvSpPr>
                  <a:spLocks/>
                </p:cNvSpPr>
                <p:nvPr/>
              </p:nvSpPr>
              <p:spPr bwMode="auto">
                <a:xfrm>
                  <a:off x="3206" y="2958"/>
                  <a:ext cx="108" cy="6"/>
                </a:xfrm>
                <a:custGeom>
                  <a:avLst/>
                  <a:gdLst/>
                  <a:ahLst/>
                  <a:cxnLst>
                    <a:cxn ang="0">
                      <a:pos x="108" y="2"/>
                    </a:cxn>
                    <a:cxn ang="0">
                      <a:pos x="20" y="6"/>
                    </a:cxn>
                    <a:cxn ang="0">
                      <a:pos x="0" y="6"/>
                    </a:cxn>
                    <a:cxn ang="0">
                      <a:pos x="88" y="0"/>
                    </a:cxn>
                    <a:cxn ang="0">
                      <a:pos x="108" y="2"/>
                    </a:cxn>
                  </a:cxnLst>
                  <a:rect l="0" t="0" r="r" b="b"/>
                  <a:pathLst>
                    <a:path w="108" h="6">
                      <a:moveTo>
                        <a:pt x="108" y="2"/>
                      </a:moveTo>
                      <a:lnTo>
                        <a:pt x="20" y="6"/>
                      </a:lnTo>
                      <a:lnTo>
                        <a:pt x="0" y="6"/>
                      </a:lnTo>
                      <a:lnTo>
                        <a:pt x="88" y="0"/>
                      </a:lnTo>
                      <a:lnTo>
                        <a:pt x="108" y="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08" name="Freeform 4176"/>
                <p:cNvSpPr>
                  <a:spLocks/>
                </p:cNvSpPr>
                <p:nvPr/>
              </p:nvSpPr>
              <p:spPr bwMode="auto">
                <a:xfrm>
                  <a:off x="3186" y="2958"/>
                  <a:ext cx="108" cy="10"/>
                </a:xfrm>
                <a:custGeom>
                  <a:avLst/>
                  <a:gdLst/>
                  <a:ahLst/>
                  <a:cxnLst>
                    <a:cxn ang="0">
                      <a:pos x="108" y="0"/>
                    </a:cxn>
                    <a:cxn ang="0">
                      <a:pos x="20" y="6"/>
                    </a:cxn>
                    <a:cxn ang="0">
                      <a:pos x="0" y="10"/>
                    </a:cxn>
                    <a:cxn ang="0">
                      <a:pos x="88" y="0"/>
                    </a:cxn>
                    <a:cxn ang="0">
                      <a:pos x="108" y="0"/>
                    </a:cxn>
                  </a:cxnLst>
                  <a:rect l="0" t="0" r="r" b="b"/>
                  <a:pathLst>
                    <a:path w="108" h="10">
                      <a:moveTo>
                        <a:pt x="108" y="0"/>
                      </a:moveTo>
                      <a:lnTo>
                        <a:pt x="20" y="6"/>
                      </a:lnTo>
                      <a:lnTo>
                        <a:pt x="0" y="10"/>
                      </a:lnTo>
                      <a:lnTo>
                        <a:pt x="88" y="0"/>
                      </a:lnTo>
                      <a:lnTo>
                        <a:pt x="108" y="0"/>
                      </a:lnTo>
                      <a:close/>
                    </a:path>
                  </a:pathLst>
                </a:custGeom>
                <a:solidFill>
                  <a:srgbClr val="F10023"/>
                </a:solidFill>
                <a:ln w="0">
                  <a:solidFill>
                    <a:srgbClr val="F1002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09" name="Freeform 4177"/>
                <p:cNvSpPr>
                  <a:spLocks/>
                </p:cNvSpPr>
                <p:nvPr/>
              </p:nvSpPr>
              <p:spPr bwMode="auto">
                <a:xfrm>
                  <a:off x="3186" y="2958"/>
                  <a:ext cx="108" cy="10"/>
                </a:xfrm>
                <a:custGeom>
                  <a:avLst/>
                  <a:gdLst/>
                  <a:ahLst/>
                  <a:cxnLst>
                    <a:cxn ang="0">
                      <a:pos x="108" y="0"/>
                    </a:cxn>
                    <a:cxn ang="0">
                      <a:pos x="20" y="6"/>
                    </a:cxn>
                    <a:cxn ang="0">
                      <a:pos x="0" y="10"/>
                    </a:cxn>
                    <a:cxn ang="0">
                      <a:pos x="88" y="0"/>
                    </a:cxn>
                    <a:cxn ang="0">
                      <a:pos x="108" y="0"/>
                    </a:cxn>
                  </a:cxnLst>
                  <a:rect l="0" t="0" r="r" b="b"/>
                  <a:pathLst>
                    <a:path w="108" h="10">
                      <a:moveTo>
                        <a:pt x="108" y="0"/>
                      </a:moveTo>
                      <a:lnTo>
                        <a:pt x="20" y="6"/>
                      </a:lnTo>
                      <a:lnTo>
                        <a:pt x="0" y="10"/>
                      </a:lnTo>
                      <a:lnTo>
                        <a:pt x="88" y="0"/>
                      </a:lnTo>
                      <a:lnTo>
                        <a:pt x="108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10" name="Freeform 4178"/>
                <p:cNvSpPr>
                  <a:spLocks/>
                </p:cNvSpPr>
                <p:nvPr/>
              </p:nvSpPr>
              <p:spPr bwMode="auto">
                <a:xfrm>
                  <a:off x="3166" y="2958"/>
                  <a:ext cx="108" cy="16"/>
                </a:xfrm>
                <a:custGeom>
                  <a:avLst/>
                  <a:gdLst/>
                  <a:ahLst/>
                  <a:cxnLst>
                    <a:cxn ang="0">
                      <a:pos x="108" y="0"/>
                    </a:cxn>
                    <a:cxn ang="0">
                      <a:pos x="20" y="10"/>
                    </a:cxn>
                    <a:cxn ang="0">
                      <a:pos x="0" y="16"/>
                    </a:cxn>
                    <a:cxn ang="0">
                      <a:pos x="88" y="2"/>
                    </a:cxn>
                    <a:cxn ang="0">
                      <a:pos x="108" y="0"/>
                    </a:cxn>
                  </a:cxnLst>
                  <a:rect l="0" t="0" r="r" b="b"/>
                  <a:pathLst>
                    <a:path w="108" h="16">
                      <a:moveTo>
                        <a:pt x="108" y="0"/>
                      </a:moveTo>
                      <a:lnTo>
                        <a:pt x="20" y="10"/>
                      </a:lnTo>
                      <a:lnTo>
                        <a:pt x="0" y="16"/>
                      </a:lnTo>
                      <a:lnTo>
                        <a:pt x="88" y="2"/>
                      </a:lnTo>
                      <a:lnTo>
                        <a:pt x="108" y="0"/>
                      </a:lnTo>
                      <a:close/>
                    </a:path>
                  </a:pathLst>
                </a:custGeom>
                <a:solidFill>
                  <a:srgbClr val="EE000E"/>
                </a:solidFill>
                <a:ln w="0">
                  <a:solidFill>
                    <a:srgbClr val="EE000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11" name="Freeform 4179"/>
                <p:cNvSpPr>
                  <a:spLocks/>
                </p:cNvSpPr>
                <p:nvPr/>
              </p:nvSpPr>
              <p:spPr bwMode="auto">
                <a:xfrm>
                  <a:off x="3166" y="2958"/>
                  <a:ext cx="108" cy="16"/>
                </a:xfrm>
                <a:custGeom>
                  <a:avLst/>
                  <a:gdLst/>
                  <a:ahLst/>
                  <a:cxnLst>
                    <a:cxn ang="0">
                      <a:pos x="108" y="0"/>
                    </a:cxn>
                    <a:cxn ang="0">
                      <a:pos x="20" y="10"/>
                    </a:cxn>
                    <a:cxn ang="0">
                      <a:pos x="0" y="16"/>
                    </a:cxn>
                    <a:cxn ang="0">
                      <a:pos x="88" y="2"/>
                    </a:cxn>
                    <a:cxn ang="0">
                      <a:pos x="108" y="0"/>
                    </a:cxn>
                  </a:cxnLst>
                  <a:rect l="0" t="0" r="r" b="b"/>
                  <a:pathLst>
                    <a:path w="108" h="16">
                      <a:moveTo>
                        <a:pt x="108" y="0"/>
                      </a:moveTo>
                      <a:lnTo>
                        <a:pt x="20" y="10"/>
                      </a:lnTo>
                      <a:lnTo>
                        <a:pt x="0" y="16"/>
                      </a:lnTo>
                      <a:lnTo>
                        <a:pt x="88" y="2"/>
                      </a:lnTo>
                      <a:lnTo>
                        <a:pt x="108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12" name="Freeform 4180"/>
                <p:cNvSpPr>
                  <a:spLocks/>
                </p:cNvSpPr>
                <p:nvPr/>
              </p:nvSpPr>
              <p:spPr bwMode="auto">
                <a:xfrm>
                  <a:off x="3144" y="2960"/>
                  <a:ext cx="110" cy="20"/>
                </a:xfrm>
                <a:custGeom>
                  <a:avLst/>
                  <a:gdLst/>
                  <a:ahLst/>
                  <a:cxnLst>
                    <a:cxn ang="0">
                      <a:pos x="110" y="0"/>
                    </a:cxn>
                    <a:cxn ang="0">
                      <a:pos x="22" y="14"/>
                    </a:cxn>
                    <a:cxn ang="0">
                      <a:pos x="0" y="20"/>
                    </a:cxn>
                    <a:cxn ang="0">
                      <a:pos x="90" y="6"/>
                    </a:cxn>
                    <a:cxn ang="0">
                      <a:pos x="110" y="0"/>
                    </a:cxn>
                  </a:cxnLst>
                  <a:rect l="0" t="0" r="r" b="b"/>
                  <a:pathLst>
                    <a:path w="110" h="20">
                      <a:moveTo>
                        <a:pt x="110" y="0"/>
                      </a:moveTo>
                      <a:lnTo>
                        <a:pt x="22" y="14"/>
                      </a:lnTo>
                      <a:lnTo>
                        <a:pt x="0" y="20"/>
                      </a:lnTo>
                      <a:lnTo>
                        <a:pt x="90" y="6"/>
                      </a:lnTo>
                      <a:lnTo>
                        <a:pt x="110" y="0"/>
                      </a:lnTo>
                      <a:close/>
                    </a:path>
                  </a:pathLst>
                </a:custGeom>
                <a:solidFill>
                  <a:srgbClr val="00190F"/>
                </a:solidFill>
                <a:ln w="0">
                  <a:solidFill>
                    <a:srgbClr val="00190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13" name="Freeform 4181"/>
                <p:cNvSpPr>
                  <a:spLocks/>
                </p:cNvSpPr>
                <p:nvPr/>
              </p:nvSpPr>
              <p:spPr bwMode="auto">
                <a:xfrm>
                  <a:off x="3144" y="2960"/>
                  <a:ext cx="110" cy="20"/>
                </a:xfrm>
                <a:custGeom>
                  <a:avLst/>
                  <a:gdLst/>
                  <a:ahLst/>
                  <a:cxnLst>
                    <a:cxn ang="0">
                      <a:pos x="110" y="0"/>
                    </a:cxn>
                    <a:cxn ang="0">
                      <a:pos x="22" y="14"/>
                    </a:cxn>
                    <a:cxn ang="0">
                      <a:pos x="0" y="20"/>
                    </a:cxn>
                    <a:cxn ang="0">
                      <a:pos x="90" y="6"/>
                    </a:cxn>
                    <a:cxn ang="0">
                      <a:pos x="110" y="0"/>
                    </a:cxn>
                  </a:cxnLst>
                  <a:rect l="0" t="0" r="r" b="b"/>
                  <a:pathLst>
                    <a:path w="110" h="20">
                      <a:moveTo>
                        <a:pt x="110" y="0"/>
                      </a:moveTo>
                      <a:lnTo>
                        <a:pt x="22" y="14"/>
                      </a:lnTo>
                      <a:lnTo>
                        <a:pt x="0" y="20"/>
                      </a:lnTo>
                      <a:lnTo>
                        <a:pt x="90" y="6"/>
                      </a:lnTo>
                      <a:lnTo>
                        <a:pt x="11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14" name="Freeform 4182"/>
                <p:cNvSpPr>
                  <a:spLocks/>
                </p:cNvSpPr>
                <p:nvPr/>
              </p:nvSpPr>
              <p:spPr bwMode="auto">
                <a:xfrm>
                  <a:off x="3124" y="2966"/>
                  <a:ext cx="110" cy="26"/>
                </a:xfrm>
                <a:custGeom>
                  <a:avLst/>
                  <a:gdLst/>
                  <a:ahLst/>
                  <a:cxnLst>
                    <a:cxn ang="0">
                      <a:pos x="110" y="0"/>
                    </a:cxn>
                    <a:cxn ang="0">
                      <a:pos x="20" y="14"/>
                    </a:cxn>
                    <a:cxn ang="0">
                      <a:pos x="0" y="26"/>
                    </a:cxn>
                    <a:cxn ang="0">
                      <a:pos x="88" y="8"/>
                    </a:cxn>
                    <a:cxn ang="0">
                      <a:pos x="110" y="0"/>
                    </a:cxn>
                  </a:cxnLst>
                  <a:rect l="0" t="0" r="r" b="b"/>
                  <a:pathLst>
                    <a:path w="110" h="26">
                      <a:moveTo>
                        <a:pt x="110" y="0"/>
                      </a:moveTo>
                      <a:lnTo>
                        <a:pt x="20" y="14"/>
                      </a:lnTo>
                      <a:lnTo>
                        <a:pt x="0" y="26"/>
                      </a:lnTo>
                      <a:lnTo>
                        <a:pt x="88" y="8"/>
                      </a:lnTo>
                      <a:lnTo>
                        <a:pt x="110" y="0"/>
                      </a:lnTo>
                      <a:close/>
                    </a:path>
                  </a:pathLst>
                </a:custGeom>
                <a:solidFill>
                  <a:srgbClr val="001431"/>
                </a:solidFill>
                <a:ln w="0">
                  <a:solidFill>
                    <a:srgbClr val="00143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15" name="Freeform 4183"/>
                <p:cNvSpPr>
                  <a:spLocks/>
                </p:cNvSpPr>
                <p:nvPr/>
              </p:nvSpPr>
              <p:spPr bwMode="auto">
                <a:xfrm>
                  <a:off x="3124" y="2966"/>
                  <a:ext cx="110" cy="26"/>
                </a:xfrm>
                <a:custGeom>
                  <a:avLst/>
                  <a:gdLst/>
                  <a:ahLst/>
                  <a:cxnLst>
                    <a:cxn ang="0">
                      <a:pos x="110" y="0"/>
                    </a:cxn>
                    <a:cxn ang="0">
                      <a:pos x="20" y="14"/>
                    </a:cxn>
                    <a:cxn ang="0">
                      <a:pos x="0" y="26"/>
                    </a:cxn>
                    <a:cxn ang="0">
                      <a:pos x="88" y="8"/>
                    </a:cxn>
                    <a:cxn ang="0">
                      <a:pos x="110" y="0"/>
                    </a:cxn>
                  </a:cxnLst>
                  <a:rect l="0" t="0" r="r" b="b"/>
                  <a:pathLst>
                    <a:path w="110" h="26">
                      <a:moveTo>
                        <a:pt x="110" y="0"/>
                      </a:moveTo>
                      <a:lnTo>
                        <a:pt x="20" y="14"/>
                      </a:lnTo>
                      <a:lnTo>
                        <a:pt x="0" y="26"/>
                      </a:lnTo>
                      <a:lnTo>
                        <a:pt x="88" y="8"/>
                      </a:lnTo>
                      <a:lnTo>
                        <a:pt x="11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16" name="Freeform 4184"/>
                <p:cNvSpPr>
                  <a:spLocks/>
                </p:cNvSpPr>
                <p:nvPr/>
              </p:nvSpPr>
              <p:spPr bwMode="auto">
                <a:xfrm>
                  <a:off x="3102" y="2974"/>
                  <a:ext cx="110" cy="30"/>
                </a:xfrm>
                <a:custGeom>
                  <a:avLst/>
                  <a:gdLst/>
                  <a:ahLst/>
                  <a:cxnLst>
                    <a:cxn ang="0">
                      <a:pos x="110" y="0"/>
                    </a:cxn>
                    <a:cxn ang="0">
                      <a:pos x="22" y="18"/>
                    </a:cxn>
                    <a:cxn ang="0">
                      <a:pos x="0" y="30"/>
                    </a:cxn>
                    <a:cxn ang="0">
                      <a:pos x="88" y="12"/>
                    </a:cxn>
                    <a:cxn ang="0">
                      <a:pos x="110" y="0"/>
                    </a:cxn>
                  </a:cxnLst>
                  <a:rect l="0" t="0" r="r" b="b"/>
                  <a:pathLst>
                    <a:path w="110" h="30">
                      <a:moveTo>
                        <a:pt x="110" y="0"/>
                      </a:moveTo>
                      <a:lnTo>
                        <a:pt x="22" y="18"/>
                      </a:lnTo>
                      <a:lnTo>
                        <a:pt x="0" y="30"/>
                      </a:lnTo>
                      <a:lnTo>
                        <a:pt x="88" y="12"/>
                      </a:lnTo>
                      <a:lnTo>
                        <a:pt x="110" y="0"/>
                      </a:lnTo>
                      <a:close/>
                    </a:path>
                  </a:pathLst>
                </a:custGeom>
                <a:solidFill>
                  <a:srgbClr val="001157"/>
                </a:solidFill>
                <a:ln w="0">
                  <a:solidFill>
                    <a:srgbClr val="00115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17" name="Freeform 4185"/>
                <p:cNvSpPr>
                  <a:spLocks/>
                </p:cNvSpPr>
                <p:nvPr/>
              </p:nvSpPr>
              <p:spPr bwMode="auto">
                <a:xfrm>
                  <a:off x="3102" y="2974"/>
                  <a:ext cx="110" cy="30"/>
                </a:xfrm>
                <a:custGeom>
                  <a:avLst/>
                  <a:gdLst/>
                  <a:ahLst/>
                  <a:cxnLst>
                    <a:cxn ang="0">
                      <a:pos x="110" y="0"/>
                    </a:cxn>
                    <a:cxn ang="0">
                      <a:pos x="22" y="18"/>
                    </a:cxn>
                    <a:cxn ang="0">
                      <a:pos x="0" y="30"/>
                    </a:cxn>
                    <a:cxn ang="0">
                      <a:pos x="88" y="12"/>
                    </a:cxn>
                    <a:cxn ang="0">
                      <a:pos x="110" y="0"/>
                    </a:cxn>
                  </a:cxnLst>
                  <a:rect l="0" t="0" r="r" b="b"/>
                  <a:pathLst>
                    <a:path w="110" h="30">
                      <a:moveTo>
                        <a:pt x="110" y="0"/>
                      </a:moveTo>
                      <a:lnTo>
                        <a:pt x="22" y="18"/>
                      </a:lnTo>
                      <a:lnTo>
                        <a:pt x="0" y="30"/>
                      </a:lnTo>
                      <a:lnTo>
                        <a:pt x="88" y="12"/>
                      </a:lnTo>
                      <a:lnTo>
                        <a:pt x="11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18" name="Freeform 4186"/>
                <p:cNvSpPr>
                  <a:spLocks/>
                </p:cNvSpPr>
                <p:nvPr/>
              </p:nvSpPr>
              <p:spPr bwMode="auto">
                <a:xfrm>
                  <a:off x="3080" y="2986"/>
                  <a:ext cx="110" cy="36"/>
                </a:xfrm>
                <a:custGeom>
                  <a:avLst/>
                  <a:gdLst/>
                  <a:ahLst/>
                  <a:cxnLst>
                    <a:cxn ang="0">
                      <a:pos x="110" y="0"/>
                    </a:cxn>
                    <a:cxn ang="0">
                      <a:pos x="22" y="18"/>
                    </a:cxn>
                    <a:cxn ang="0">
                      <a:pos x="0" y="36"/>
                    </a:cxn>
                    <a:cxn ang="0">
                      <a:pos x="88" y="18"/>
                    </a:cxn>
                    <a:cxn ang="0">
                      <a:pos x="110" y="0"/>
                    </a:cxn>
                  </a:cxnLst>
                  <a:rect l="0" t="0" r="r" b="b"/>
                  <a:pathLst>
                    <a:path w="110" h="36">
                      <a:moveTo>
                        <a:pt x="110" y="0"/>
                      </a:moveTo>
                      <a:lnTo>
                        <a:pt x="22" y="18"/>
                      </a:lnTo>
                      <a:lnTo>
                        <a:pt x="0" y="36"/>
                      </a:lnTo>
                      <a:lnTo>
                        <a:pt x="88" y="18"/>
                      </a:lnTo>
                      <a:lnTo>
                        <a:pt x="110" y="0"/>
                      </a:lnTo>
                      <a:close/>
                    </a:path>
                  </a:pathLst>
                </a:custGeom>
                <a:solidFill>
                  <a:srgbClr val="000F7E"/>
                </a:solidFill>
                <a:ln w="0">
                  <a:solidFill>
                    <a:srgbClr val="000F7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19" name="Freeform 4187"/>
                <p:cNvSpPr>
                  <a:spLocks/>
                </p:cNvSpPr>
                <p:nvPr/>
              </p:nvSpPr>
              <p:spPr bwMode="auto">
                <a:xfrm>
                  <a:off x="3080" y="2986"/>
                  <a:ext cx="110" cy="36"/>
                </a:xfrm>
                <a:custGeom>
                  <a:avLst/>
                  <a:gdLst/>
                  <a:ahLst/>
                  <a:cxnLst>
                    <a:cxn ang="0">
                      <a:pos x="110" y="0"/>
                    </a:cxn>
                    <a:cxn ang="0">
                      <a:pos x="22" y="18"/>
                    </a:cxn>
                    <a:cxn ang="0">
                      <a:pos x="0" y="36"/>
                    </a:cxn>
                    <a:cxn ang="0">
                      <a:pos x="88" y="18"/>
                    </a:cxn>
                    <a:cxn ang="0">
                      <a:pos x="110" y="0"/>
                    </a:cxn>
                  </a:cxnLst>
                  <a:rect l="0" t="0" r="r" b="b"/>
                  <a:pathLst>
                    <a:path w="110" h="36">
                      <a:moveTo>
                        <a:pt x="110" y="0"/>
                      </a:moveTo>
                      <a:lnTo>
                        <a:pt x="22" y="18"/>
                      </a:lnTo>
                      <a:lnTo>
                        <a:pt x="0" y="36"/>
                      </a:lnTo>
                      <a:lnTo>
                        <a:pt x="88" y="18"/>
                      </a:lnTo>
                      <a:lnTo>
                        <a:pt x="11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20" name="Freeform 4188"/>
                <p:cNvSpPr>
                  <a:spLocks/>
                </p:cNvSpPr>
                <p:nvPr/>
              </p:nvSpPr>
              <p:spPr bwMode="auto">
                <a:xfrm>
                  <a:off x="3056" y="3004"/>
                  <a:ext cx="112" cy="40"/>
                </a:xfrm>
                <a:custGeom>
                  <a:avLst/>
                  <a:gdLst/>
                  <a:ahLst/>
                  <a:cxnLst>
                    <a:cxn ang="0">
                      <a:pos x="112" y="0"/>
                    </a:cxn>
                    <a:cxn ang="0">
                      <a:pos x="24" y="18"/>
                    </a:cxn>
                    <a:cxn ang="0">
                      <a:pos x="0" y="40"/>
                    </a:cxn>
                    <a:cxn ang="0">
                      <a:pos x="90" y="22"/>
                    </a:cxn>
                    <a:cxn ang="0">
                      <a:pos x="112" y="0"/>
                    </a:cxn>
                  </a:cxnLst>
                  <a:rect l="0" t="0" r="r" b="b"/>
                  <a:pathLst>
                    <a:path w="112" h="40">
                      <a:moveTo>
                        <a:pt x="112" y="0"/>
                      </a:moveTo>
                      <a:lnTo>
                        <a:pt x="24" y="18"/>
                      </a:lnTo>
                      <a:lnTo>
                        <a:pt x="0" y="40"/>
                      </a:lnTo>
                      <a:lnTo>
                        <a:pt x="90" y="22"/>
                      </a:lnTo>
                      <a:lnTo>
                        <a:pt x="112" y="0"/>
                      </a:lnTo>
                      <a:close/>
                    </a:path>
                  </a:pathLst>
                </a:custGeom>
                <a:solidFill>
                  <a:srgbClr val="000F9F"/>
                </a:solidFill>
                <a:ln w="0">
                  <a:solidFill>
                    <a:srgbClr val="000F9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21" name="Freeform 4189"/>
                <p:cNvSpPr>
                  <a:spLocks/>
                </p:cNvSpPr>
                <p:nvPr/>
              </p:nvSpPr>
              <p:spPr bwMode="auto">
                <a:xfrm>
                  <a:off x="3056" y="3004"/>
                  <a:ext cx="112" cy="40"/>
                </a:xfrm>
                <a:custGeom>
                  <a:avLst/>
                  <a:gdLst/>
                  <a:ahLst/>
                  <a:cxnLst>
                    <a:cxn ang="0">
                      <a:pos x="112" y="0"/>
                    </a:cxn>
                    <a:cxn ang="0">
                      <a:pos x="24" y="18"/>
                    </a:cxn>
                    <a:cxn ang="0">
                      <a:pos x="0" y="40"/>
                    </a:cxn>
                    <a:cxn ang="0">
                      <a:pos x="90" y="22"/>
                    </a:cxn>
                    <a:cxn ang="0">
                      <a:pos x="112" y="0"/>
                    </a:cxn>
                  </a:cxnLst>
                  <a:rect l="0" t="0" r="r" b="b"/>
                  <a:pathLst>
                    <a:path w="112" h="40">
                      <a:moveTo>
                        <a:pt x="112" y="0"/>
                      </a:moveTo>
                      <a:lnTo>
                        <a:pt x="24" y="18"/>
                      </a:lnTo>
                      <a:lnTo>
                        <a:pt x="0" y="40"/>
                      </a:lnTo>
                      <a:lnTo>
                        <a:pt x="90" y="22"/>
                      </a:lnTo>
                      <a:lnTo>
                        <a:pt x="112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22" name="Freeform 4190"/>
                <p:cNvSpPr>
                  <a:spLocks/>
                </p:cNvSpPr>
                <p:nvPr/>
              </p:nvSpPr>
              <p:spPr bwMode="auto">
                <a:xfrm>
                  <a:off x="3034" y="3026"/>
                  <a:ext cx="112" cy="44"/>
                </a:xfrm>
                <a:custGeom>
                  <a:avLst/>
                  <a:gdLst/>
                  <a:ahLst/>
                  <a:cxnLst>
                    <a:cxn ang="0">
                      <a:pos x="112" y="0"/>
                    </a:cxn>
                    <a:cxn ang="0">
                      <a:pos x="22" y="18"/>
                    </a:cxn>
                    <a:cxn ang="0">
                      <a:pos x="0" y="44"/>
                    </a:cxn>
                    <a:cxn ang="0">
                      <a:pos x="88" y="28"/>
                    </a:cxn>
                    <a:cxn ang="0">
                      <a:pos x="112" y="0"/>
                    </a:cxn>
                  </a:cxnLst>
                  <a:rect l="0" t="0" r="r" b="b"/>
                  <a:pathLst>
                    <a:path w="112" h="44">
                      <a:moveTo>
                        <a:pt x="112" y="0"/>
                      </a:moveTo>
                      <a:lnTo>
                        <a:pt x="22" y="18"/>
                      </a:lnTo>
                      <a:lnTo>
                        <a:pt x="0" y="44"/>
                      </a:lnTo>
                      <a:lnTo>
                        <a:pt x="88" y="28"/>
                      </a:lnTo>
                      <a:lnTo>
                        <a:pt x="112" y="0"/>
                      </a:lnTo>
                      <a:close/>
                    </a:path>
                  </a:pathLst>
                </a:custGeom>
                <a:solidFill>
                  <a:srgbClr val="0010B9"/>
                </a:solidFill>
                <a:ln w="0">
                  <a:solidFill>
                    <a:srgbClr val="0010B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23" name="Freeform 4191"/>
                <p:cNvSpPr>
                  <a:spLocks/>
                </p:cNvSpPr>
                <p:nvPr/>
              </p:nvSpPr>
              <p:spPr bwMode="auto">
                <a:xfrm>
                  <a:off x="3034" y="3026"/>
                  <a:ext cx="112" cy="44"/>
                </a:xfrm>
                <a:custGeom>
                  <a:avLst/>
                  <a:gdLst/>
                  <a:ahLst/>
                  <a:cxnLst>
                    <a:cxn ang="0">
                      <a:pos x="112" y="0"/>
                    </a:cxn>
                    <a:cxn ang="0">
                      <a:pos x="22" y="18"/>
                    </a:cxn>
                    <a:cxn ang="0">
                      <a:pos x="0" y="44"/>
                    </a:cxn>
                    <a:cxn ang="0">
                      <a:pos x="88" y="28"/>
                    </a:cxn>
                    <a:cxn ang="0">
                      <a:pos x="112" y="0"/>
                    </a:cxn>
                  </a:cxnLst>
                  <a:rect l="0" t="0" r="r" b="b"/>
                  <a:pathLst>
                    <a:path w="112" h="44">
                      <a:moveTo>
                        <a:pt x="112" y="0"/>
                      </a:moveTo>
                      <a:lnTo>
                        <a:pt x="22" y="18"/>
                      </a:lnTo>
                      <a:lnTo>
                        <a:pt x="0" y="44"/>
                      </a:lnTo>
                      <a:lnTo>
                        <a:pt x="88" y="28"/>
                      </a:lnTo>
                      <a:lnTo>
                        <a:pt x="112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24" name="Freeform 4192"/>
                <p:cNvSpPr>
                  <a:spLocks/>
                </p:cNvSpPr>
                <p:nvPr/>
              </p:nvSpPr>
              <p:spPr bwMode="auto">
                <a:xfrm>
                  <a:off x="3010" y="3054"/>
                  <a:ext cx="112" cy="46"/>
                </a:xfrm>
                <a:custGeom>
                  <a:avLst/>
                  <a:gdLst/>
                  <a:ahLst/>
                  <a:cxnLst>
                    <a:cxn ang="0">
                      <a:pos x="112" y="0"/>
                    </a:cxn>
                    <a:cxn ang="0">
                      <a:pos x="24" y="16"/>
                    </a:cxn>
                    <a:cxn ang="0">
                      <a:pos x="0" y="46"/>
                    </a:cxn>
                    <a:cxn ang="0">
                      <a:pos x="88" y="36"/>
                    </a:cxn>
                    <a:cxn ang="0">
                      <a:pos x="112" y="0"/>
                    </a:cxn>
                  </a:cxnLst>
                  <a:rect l="0" t="0" r="r" b="b"/>
                  <a:pathLst>
                    <a:path w="112" h="46">
                      <a:moveTo>
                        <a:pt x="112" y="0"/>
                      </a:moveTo>
                      <a:lnTo>
                        <a:pt x="24" y="16"/>
                      </a:lnTo>
                      <a:lnTo>
                        <a:pt x="0" y="46"/>
                      </a:lnTo>
                      <a:lnTo>
                        <a:pt x="88" y="36"/>
                      </a:lnTo>
                      <a:lnTo>
                        <a:pt x="112" y="0"/>
                      </a:lnTo>
                      <a:close/>
                    </a:path>
                  </a:pathLst>
                </a:custGeom>
                <a:solidFill>
                  <a:srgbClr val="0013CB"/>
                </a:solidFill>
                <a:ln w="0">
                  <a:solidFill>
                    <a:srgbClr val="0013C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25" name="Freeform 4193"/>
                <p:cNvSpPr>
                  <a:spLocks/>
                </p:cNvSpPr>
                <p:nvPr/>
              </p:nvSpPr>
              <p:spPr bwMode="auto">
                <a:xfrm>
                  <a:off x="3010" y="3054"/>
                  <a:ext cx="112" cy="46"/>
                </a:xfrm>
                <a:custGeom>
                  <a:avLst/>
                  <a:gdLst/>
                  <a:ahLst/>
                  <a:cxnLst>
                    <a:cxn ang="0">
                      <a:pos x="112" y="0"/>
                    </a:cxn>
                    <a:cxn ang="0">
                      <a:pos x="24" y="16"/>
                    </a:cxn>
                    <a:cxn ang="0">
                      <a:pos x="0" y="46"/>
                    </a:cxn>
                    <a:cxn ang="0">
                      <a:pos x="88" y="36"/>
                    </a:cxn>
                    <a:cxn ang="0">
                      <a:pos x="112" y="0"/>
                    </a:cxn>
                  </a:cxnLst>
                  <a:rect l="0" t="0" r="r" b="b"/>
                  <a:pathLst>
                    <a:path w="112" h="46">
                      <a:moveTo>
                        <a:pt x="112" y="0"/>
                      </a:moveTo>
                      <a:lnTo>
                        <a:pt x="24" y="16"/>
                      </a:lnTo>
                      <a:lnTo>
                        <a:pt x="0" y="46"/>
                      </a:lnTo>
                      <a:lnTo>
                        <a:pt x="88" y="36"/>
                      </a:lnTo>
                      <a:lnTo>
                        <a:pt x="112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26" name="Freeform 4194"/>
                <p:cNvSpPr>
                  <a:spLocks/>
                </p:cNvSpPr>
                <p:nvPr/>
              </p:nvSpPr>
              <p:spPr bwMode="auto">
                <a:xfrm>
                  <a:off x="2986" y="3090"/>
                  <a:ext cx="112" cy="46"/>
                </a:xfrm>
                <a:custGeom>
                  <a:avLst/>
                  <a:gdLst/>
                  <a:ahLst/>
                  <a:cxnLst>
                    <a:cxn ang="0">
                      <a:pos x="112" y="0"/>
                    </a:cxn>
                    <a:cxn ang="0">
                      <a:pos x="24" y="10"/>
                    </a:cxn>
                    <a:cxn ang="0">
                      <a:pos x="0" y="46"/>
                    </a:cxn>
                    <a:cxn ang="0">
                      <a:pos x="88" y="44"/>
                    </a:cxn>
                    <a:cxn ang="0">
                      <a:pos x="112" y="0"/>
                    </a:cxn>
                  </a:cxnLst>
                  <a:rect l="0" t="0" r="r" b="b"/>
                  <a:pathLst>
                    <a:path w="112" h="46">
                      <a:moveTo>
                        <a:pt x="112" y="0"/>
                      </a:moveTo>
                      <a:lnTo>
                        <a:pt x="24" y="10"/>
                      </a:lnTo>
                      <a:lnTo>
                        <a:pt x="0" y="46"/>
                      </a:lnTo>
                      <a:lnTo>
                        <a:pt x="88" y="44"/>
                      </a:lnTo>
                      <a:lnTo>
                        <a:pt x="112" y="0"/>
                      </a:lnTo>
                      <a:close/>
                    </a:path>
                  </a:pathLst>
                </a:custGeom>
                <a:solidFill>
                  <a:srgbClr val="0017D5"/>
                </a:solidFill>
                <a:ln w="0">
                  <a:solidFill>
                    <a:srgbClr val="0017D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27" name="Freeform 4195"/>
                <p:cNvSpPr>
                  <a:spLocks/>
                </p:cNvSpPr>
                <p:nvPr/>
              </p:nvSpPr>
              <p:spPr bwMode="auto">
                <a:xfrm>
                  <a:off x="2986" y="3090"/>
                  <a:ext cx="112" cy="46"/>
                </a:xfrm>
                <a:custGeom>
                  <a:avLst/>
                  <a:gdLst/>
                  <a:ahLst/>
                  <a:cxnLst>
                    <a:cxn ang="0">
                      <a:pos x="112" y="0"/>
                    </a:cxn>
                    <a:cxn ang="0">
                      <a:pos x="24" y="10"/>
                    </a:cxn>
                    <a:cxn ang="0">
                      <a:pos x="0" y="46"/>
                    </a:cxn>
                    <a:cxn ang="0">
                      <a:pos x="88" y="44"/>
                    </a:cxn>
                    <a:cxn ang="0">
                      <a:pos x="112" y="0"/>
                    </a:cxn>
                  </a:cxnLst>
                  <a:rect l="0" t="0" r="r" b="b"/>
                  <a:pathLst>
                    <a:path w="112" h="46">
                      <a:moveTo>
                        <a:pt x="112" y="0"/>
                      </a:moveTo>
                      <a:lnTo>
                        <a:pt x="24" y="10"/>
                      </a:lnTo>
                      <a:lnTo>
                        <a:pt x="0" y="46"/>
                      </a:lnTo>
                      <a:lnTo>
                        <a:pt x="88" y="44"/>
                      </a:lnTo>
                      <a:lnTo>
                        <a:pt x="112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28" name="Freeform 4196"/>
                <p:cNvSpPr>
                  <a:spLocks/>
                </p:cNvSpPr>
                <p:nvPr/>
              </p:nvSpPr>
              <p:spPr bwMode="auto">
                <a:xfrm>
                  <a:off x="2962" y="3134"/>
                  <a:ext cx="112" cy="48"/>
                </a:xfrm>
                <a:custGeom>
                  <a:avLst/>
                  <a:gdLst/>
                  <a:ahLst/>
                  <a:cxnLst>
                    <a:cxn ang="0">
                      <a:pos x="112" y="0"/>
                    </a:cxn>
                    <a:cxn ang="0">
                      <a:pos x="24" y="2"/>
                    </a:cxn>
                    <a:cxn ang="0">
                      <a:pos x="0" y="42"/>
                    </a:cxn>
                    <a:cxn ang="0">
                      <a:pos x="88" y="48"/>
                    </a:cxn>
                    <a:cxn ang="0">
                      <a:pos x="112" y="0"/>
                    </a:cxn>
                  </a:cxnLst>
                  <a:rect l="0" t="0" r="r" b="b"/>
                  <a:pathLst>
                    <a:path w="112" h="48">
                      <a:moveTo>
                        <a:pt x="112" y="0"/>
                      </a:moveTo>
                      <a:lnTo>
                        <a:pt x="24" y="2"/>
                      </a:lnTo>
                      <a:lnTo>
                        <a:pt x="0" y="42"/>
                      </a:lnTo>
                      <a:lnTo>
                        <a:pt x="88" y="48"/>
                      </a:lnTo>
                      <a:lnTo>
                        <a:pt x="112" y="0"/>
                      </a:lnTo>
                      <a:close/>
                    </a:path>
                  </a:pathLst>
                </a:custGeom>
                <a:solidFill>
                  <a:srgbClr val="001CDB"/>
                </a:solidFill>
                <a:ln w="0">
                  <a:solidFill>
                    <a:srgbClr val="001CD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29" name="Freeform 4197"/>
                <p:cNvSpPr>
                  <a:spLocks/>
                </p:cNvSpPr>
                <p:nvPr/>
              </p:nvSpPr>
              <p:spPr bwMode="auto">
                <a:xfrm>
                  <a:off x="2962" y="3134"/>
                  <a:ext cx="112" cy="48"/>
                </a:xfrm>
                <a:custGeom>
                  <a:avLst/>
                  <a:gdLst/>
                  <a:ahLst/>
                  <a:cxnLst>
                    <a:cxn ang="0">
                      <a:pos x="112" y="0"/>
                    </a:cxn>
                    <a:cxn ang="0">
                      <a:pos x="24" y="2"/>
                    </a:cxn>
                    <a:cxn ang="0">
                      <a:pos x="0" y="42"/>
                    </a:cxn>
                    <a:cxn ang="0">
                      <a:pos x="88" y="48"/>
                    </a:cxn>
                    <a:cxn ang="0">
                      <a:pos x="112" y="0"/>
                    </a:cxn>
                  </a:cxnLst>
                  <a:rect l="0" t="0" r="r" b="b"/>
                  <a:pathLst>
                    <a:path w="112" h="48">
                      <a:moveTo>
                        <a:pt x="112" y="0"/>
                      </a:moveTo>
                      <a:lnTo>
                        <a:pt x="24" y="2"/>
                      </a:lnTo>
                      <a:lnTo>
                        <a:pt x="0" y="42"/>
                      </a:lnTo>
                      <a:lnTo>
                        <a:pt x="88" y="48"/>
                      </a:lnTo>
                      <a:lnTo>
                        <a:pt x="112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30" name="Freeform 4198"/>
                <p:cNvSpPr>
                  <a:spLocks/>
                </p:cNvSpPr>
                <p:nvPr/>
              </p:nvSpPr>
              <p:spPr bwMode="auto">
                <a:xfrm>
                  <a:off x="2938" y="3176"/>
                  <a:ext cx="112" cy="62"/>
                </a:xfrm>
                <a:custGeom>
                  <a:avLst/>
                  <a:gdLst/>
                  <a:ahLst/>
                  <a:cxnLst>
                    <a:cxn ang="0">
                      <a:pos x="112" y="6"/>
                    </a:cxn>
                    <a:cxn ang="0">
                      <a:pos x="24" y="0"/>
                    </a:cxn>
                    <a:cxn ang="0">
                      <a:pos x="0" y="44"/>
                    </a:cxn>
                    <a:cxn ang="0">
                      <a:pos x="86" y="62"/>
                    </a:cxn>
                    <a:cxn ang="0">
                      <a:pos x="112" y="6"/>
                    </a:cxn>
                  </a:cxnLst>
                  <a:rect l="0" t="0" r="r" b="b"/>
                  <a:pathLst>
                    <a:path w="112" h="62">
                      <a:moveTo>
                        <a:pt x="112" y="6"/>
                      </a:moveTo>
                      <a:lnTo>
                        <a:pt x="24" y="0"/>
                      </a:lnTo>
                      <a:lnTo>
                        <a:pt x="0" y="44"/>
                      </a:lnTo>
                      <a:lnTo>
                        <a:pt x="86" y="62"/>
                      </a:lnTo>
                      <a:lnTo>
                        <a:pt x="112" y="6"/>
                      </a:lnTo>
                      <a:close/>
                    </a:path>
                  </a:pathLst>
                </a:custGeom>
                <a:solidFill>
                  <a:srgbClr val="0F21DD"/>
                </a:solidFill>
                <a:ln w="0">
                  <a:solidFill>
                    <a:srgbClr val="0F21D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31" name="Freeform 4199"/>
                <p:cNvSpPr>
                  <a:spLocks/>
                </p:cNvSpPr>
                <p:nvPr/>
              </p:nvSpPr>
              <p:spPr bwMode="auto">
                <a:xfrm>
                  <a:off x="2938" y="3176"/>
                  <a:ext cx="112" cy="62"/>
                </a:xfrm>
                <a:custGeom>
                  <a:avLst/>
                  <a:gdLst/>
                  <a:ahLst/>
                  <a:cxnLst>
                    <a:cxn ang="0">
                      <a:pos x="112" y="6"/>
                    </a:cxn>
                    <a:cxn ang="0">
                      <a:pos x="24" y="0"/>
                    </a:cxn>
                    <a:cxn ang="0">
                      <a:pos x="0" y="44"/>
                    </a:cxn>
                    <a:cxn ang="0">
                      <a:pos x="86" y="62"/>
                    </a:cxn>
                    <a:cxn ang="0">
                      <a:pos x="112" y="6"/>
                    </a:cxn>
                  </a:cxnLst>
                  <a:rect l="0" t="0" r="r" b="b"/>
                  <a:pathLst>
                    <a:path w="112" h="62">
                      <a:moveTo>
                        <a:pt x="112" y="6"/>
                      </a:moveTo>
                      <a:lnTo>
                        <a:pt x="24" y="0"/>
                      </a:lnTo>
                      <a:lnTo>
                        <a:pt x="0" y="44"/>
                      </a:lnTo>
                      <a:lnTo>
                        <a:pt x="86" y="62"/>
                      </a:lnTo>
                      <a:lnTo>
                        <a:pt x="11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32" name="Freeform 4200"/>
                <p:cNvSpPr>
                  <a:spLocks/>
                </p:cNvSpPr>
                <p:nvPr/>
              </p:nvSpPr>
              <p:spPr bwMode="auto">
                <a:xfrm>
                  <a:off x="2914" y="3220"/>
                  <a:ext cx="110" cy="78"/>
                </a:xfrm>
                <a:custGeom>
                  <a:avLst/>
                  <a:gdLst/>
                  <a:ahLst/>
                  <a:cxnLst>
                    <a:cxn ang="0">
                      <a:pos x="110" y="18"/>
                    </a:cxn>
                    <a:cxn ang="0">
                      <a:pos x="24" y="0"/>
                    </a:cxn>
                    <a:cxn ang="0">
                      <a:pos x="0" y="46"/>
                    </a:cxn>
                    <a:cxn ang="0">
                      <a:pos x="86" y="78"/>
                    </a:cxn>
                    <a:cxn ang="0">
                      <a:pos x="110" y="18"/>
                    </a:cxn>
                  </a:cxnLst>
                  <a:rect l="0" t="0" r="r" b="b"/>
                  <a:pathLst>
                    <a:path w="110" h="78">
                      <a:moveTo>
                        <a:pt x="110" y="18"/>
                      </a:moveTo>
                      <a:lnTo>
                        <a:pt x="24" y="0"/>
                      </a:lnTo>
                      <a:lnTo>
                        <a:pt x="0" y="46"/>
                      </a:lnTo>
                      <a:lnTo>
                        <a:pt x="86" y="78"/>
                      </a:lnTo>
                      <a:lnTo>
                        <a:pt x="110" y="18"/>
                      </a:lnTo>
                      <a:close/>
                    </a:path>
                  </a:pathLst>
                </a:custGeom>
                <a:solidFill>
                  <a:srgbClr val="1C28DC"/>
                </a:solidFill>
                <a:ln w="0">
                  <a:solidFill>
                    <a:srgbClr val="1C28D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33" name="Freeform 4201"/>
                <p:cNvSpPr>
                  <a:spLocks/>
                </p:cNvSpPr>
                <p:nvPr/>
              </p:nvSpPr>
              <p:spPr bwMode="auto">
                <a:xfrm>
                  <a:off x="2914" y="3220"/>
                  <a:ext cx="110" cy="78"/>
                </a:xfrm>
                <a:custGeom>
                  <a:avLst/>
                  <a:gdLst/>
                  <a:ahLst/>
                  <a:cxnLst>
                    <a:cxn ang="0">
                      <a:pos x="110" y="18"/>
                    </a:cxn>
                    <a:cxn ang="0">
                      <a:pos x="24" y="0"/>
                    </a:cxn>
                    <a:cxn ang="0">
                      <a:pos x="0" y="46"/>
                    </a:cxn>
                    <a:cxn ang="0">
                      <a:pos x="86" y="78"/>
                    </a:cxn>
                    <a:cxn ang="0">
                      <a:pos x="110" y="18"/>
                    </a:cxn>
                  </a:cxnLst>
                  <a:rect l="0" t="0" r="r" b="b"/>
                  <a:pathLst>
                    <a:path w="110" h="78">
                      <a:moveTo>
                        <a:pt x="110" y="18"/>
                      </a:moveTo>
                      <a:lnTo>
                        <a:pt x="24" y="0"/>
                      </a:lnTo>
                      <a:lnTo>
                        <a:pt x="0" y="46"/>
                      </a:lnTo>
                      <a:lnTo>
                        <a:pt x="86" y="78"/>
                      </a:lnTo>
                      <a:lnTo>
                        <a:pt x="110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34" name="Freeform 4202"/>
                <p:cNvSpPr>
                  <a:spLocks/>
                </p:cNvSpPr>
                <p:nvPr/>
              </p:nvSpPr>
              <p:spPr bwMode="auto">
                <a:xfrm>
                  <a:off x="2890" y="3266"/>
                  <a:ext cx="110" cy="96"/>
                </a:xfrm>
                <a:custGeom>
                  <a:avLst/>
                  <a:gdLst/>
                  <a:ahLst/>
                  <a:cxnLst>
                    <a:cxn ang="0">
                      <a:pos x="110" y="32"/>
                    </a:cxn>
                    <a:cxn ang="0">
                      <a:pos x="24" y="0"/>
                    </a:cxn>
                    <a:cxn ang="0">
                      <a:pos x="0" y="48"/>
                    </a:cxn>
                    <a:cxn ang="0">
                      <a:pos x="84" y="96"/>
                    </a:cxn>
                    <a:cxn ang="0">
                      <a:pos x="110" y="32"/>
                    </a:cxn>
                  </a:cxnLst>
                  <a:rect l="0" t="0" r="r" b="b"/>
                  <a:pathLst>
                    <a:path w="110" h="96">
                      <a:moveTo>
                        <a:pt x="110" y="32"/>
                      </a:moveTo>
                      <a:lnTo>
                        <a:pt x="24" y="0"/>
                      </a:lnTo>
                      <a:lnTo>
                        <a:pt x="0" y="48"/>
                      </a:lnTo>
                      <a:lnTo>
                        <a:pt x="84" y="96"/>
                      </a:lnTo>
                      <a:lnTo>
                        <a:pt x="110" y="32"/>
                      </a:lnTo>
                      <a:close/>
                    </a:path>
                  </a:pathLst>
                </a:custGeom>
                <a:solidFill>
                  <a:srgbClr val="2B30DA"/>
                </a:solidFill>
                <a:ln w="0">
                  <a:solidFill>
                    <a:srgbClr val="2B30D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35" name="Freeform 4203"/>
                <p:cNvSpPr>
                  <a:spLocks/>
                </p:cNvSpPr>
                <p:nvPr/>
              </p:nvSpPr>
              <p:spPr bwMode="auto">
                <a:xfrm>
                  <a:off x="2890" y="3266"/>
                  <a:ext cx="110" cy="96"/>
                </a:xfrm>
                <a:custGeom>
                  <a:avLst/>
                  <a:gdLst/>
                  <a:ahLst/>
                  <a:cxnLst>
                    <a:cxn ang="0">
                      <a:pos x="110" y="32"/>
                    </a:cxn>
                    <a:cxn ang="0">
                      <a:pos x="24" y="0"/>
                    </a:cxn>
                    <a:cxn ang="0">
                      <a:pos x="0" y="48"/>
                    </a:cxn>
                    <a:cxn ang="0">
                      <a:pos x="84" y="96"/>
                    </a:cxn>
                    <a:cxn ang="0">
                      <a:pos x="110" y="32"/>
                    </a:cxn>
                  </a:cxnLst>
                  <a:rect l="0" t="0" r="r" b="b"/>
                  <a:pathLst>
                    <a:path w="110" h="96">
                      <a:moveTo>
                        <a:pt x="110" y="32"/>
                      </a:moveTo>
                      <a:lnTo>
                        <a:pt x="24" y="0"/>
                      </a:lnTo>
                      <a:lnTo>
                        <a:pt x="0" y="48"/>
                      </a:lnTo>
                      <a:lnTo>
                        <a:pt x="84" y="96"/>
                      </a:lnTo>
                      <a:lnTo>
                        <a:pt x="110" y="3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36" name="Freeform 4204"/>
                <p:cNvSpPr>
                  <a:spLocks/>
                </p:cNvSpPr>
                <p:nvPr/>
              </p:nvSpPr>
              <p:spPr bwMode="auto">
                <a:xfrm>
                  <a:off x="2866" y="3314"/>
                  <a:ext cx="108" cy="112"/>
                </a:xfrm>
                <a:custGeom>
                  <a:avLst/>
                  <a:gdLst/>
                  <a:ahLst/>
                  <a:cxnLst>
                    <a:cxn ang="0">
                      <a:pos x="108" y="48"/>
                    </a:cxn>
                    <a:cxn ang="0">
                      <a:pos x="24" y="0"/>
                    </a:cxn>
                    <a:cxn ang="0">
                      <a:pos x="0" y="46"/>
                    </a:cxn>
                    <a:cxn ang="0">
                      <a:pos x="84" y="112"/>
                    </a:cxn>
                    <a:cxn ang="0">
                      <a:pos x="108" y="48"/>
                    </a:cxn>
                  </a:cxnLst>
                  <a:rect l="0" t="0" r="r" b="b"/>
                  <a:pathLst>
                    <a:path w="108" h="112">
                      <a:moveTo>
                        <a:pt x="108" y="48"/>
                      </a:moveTo>
                      <a:lnTo>
                        <a:pt x="24" y="0"/>
                      </a:lnTo>
                      <a:lnTo>
                        <a:pt x="0" y="46"/>
                      </a:lnTo>
                      <a:lnTo>
                        <a:pt x="84" y="112"/>
                      </a:lnTo>
                      <a:lnTo>
                        <a:pt x="108" y="48"/>
                      </a:lnTo>
                      <a:close/>
                    </a:path>
                  </a:pathLst>
                </a:custGeom>
                <a:solidFill>
                  <a:srgbClr val="333CD4"/>
                </a:solidFill>
                <a:ln w="0">
                  <a:solidFill>
                    <a:srgbClr val="333CD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37" name="Freeform 4205"/>
                <p:cNvSpPr>
                  <a:spLocks/>
                </p:cNvSpPr>
                <p:nvPr/>
              </p:nvSpPr>
              <p:spPr bwMode="auto">
                <a:xfrm>
                  <a:off x="2866" y="3314"/>
                  <a:ext cx="108" cy="112"/>
                </a:xfrm>
                <a:custGeom>
                  <a:avLst/>
                  <a:gdLst/>
                  <a:ahLst/>
                  <a:cxnLst>
                    <a:cxn ang="0">
                      <a:pos x="108" y="48"/>
                    </a:cxn>
                    <a:cxn ang="0">
                      <a:pos x="24" y="0"/>
                    </a:cxn>
                    <a:cxn ang="0">
                      <a:pos x="0" y="46"/>
                    </a:cxn>
                    <a:cxn ang="0">
                      <a:pos x="84" y="112"/>
                    </a:cxn>
                    <a:cxn ang="0">
                      <a:pos x="108" y="48"/>
                    </a:cxn>
                  </a:cxnLst>
                  <a:rect l="0" t="0" r="r" b="b"/>
                  <a:pathLst>
                    <a:path w="108" h="112">
                      <a:moveTo>
                        <a:pt x="108" y="48"/>
                      </a:moveTo>
                      <a:lnTo>
                        <a:pt x="24" y="0"/>
                      </a:lnTo>
                      <a:lnTo>
                        <a:pt x="0" y="46"/>
                      </a:lnTo>
                      <a:lnTo>
                        <a:pt x="84" y="112"/>
                      </a:lnTo>
                      <a:lnTo>
                        <a:pt x="108" y="4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38" name="Freeform 4206"/>
                <p:cNvSpPr>
                  <a:spLocks/>
                </p:cNvSpPr>
                <p:nvPr/>
              </p:nvSpPr>
              <p:spPr bwMode="auto">
                <a:xfrm>
                  <a:off x="2842" y="3360"/>
                  <a:ext cx="108" cy="122"/>
                </a:xfrm>
                <a:custGeom>
                  <a:avLst/>
                  <a:gdLst/>
                  <a:ahLst/>
                  <a:cxnLst>
                    <a:cxn ang="0">
                      <a:pos x="108" y="66"/>
                    </a:cxn>
                    <a:cxn ang="0">
                      <a:pos x="24" y="0"/>
                    </a:cxn>
                    <a:cxn ang="0">
                      <a:pos x="0" y="38"/>
                    </a:cxn>
                    <a:cxn ang="0">
                      <a:pos x="84" y="122"/>
                    </a:cxn>
                    <a:cxn ang="0">
                      <a:pos x="108" y="66"/>
                    </a:cxn>
                  </a:cxnLst>
                  <a:rect l="0" t="0" r="r" b="b"/>
                  <a:pathLst>
                    <a:path w="108" h="122">
                      <a:moveTo>
                        <a:pt x="108" y="66"/>
                      </a:moveTo>
                      <a:lnTo>
                        <a:pt x="24" y="0"/>
                      </a:lnTo>
                      <a:lnTo>
                        <a:pt x="0" y="38"/>
                      </a:lnTo>
                      <a:lnTo>
                        <a:pt x="84" y="122"/>
                      </a:lnTo>
                      <a:lnTo>
                        <a:pt x="108" y="66"/>
                      </a:lnTo>
                      <a:close/>
                    </a:path>
                  </a:pathLst>
                </a:custGeom>
                <a:solidFill>
                  <a:srgbClr val="364FC9"/>
                </a:solidFill>
                <a:ln w="0">
                  <a:solidFill>
                    <a:srgbClr val="364FC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39" name="Freeform 4207"/>
                <p:cNvSpPr>
                  <a:spLocks/>
                </p:cNvSpPr>
                <p:nvPr/>
              </p:nvSpPr>
              <p:spPr bwMode="auto">
                <a:xfrm>
                  <a:off x="2842" y="3360"/>
                  <a:ext cx="108" cy="122"/>
                </a:xfrm>
                <a:custGeom>
                  <a:avLst/>
                  <a:gdLst/>
                  <a:ahLst/>
                  <a:cxnLst>
                    <a:cxn ang="0">
                      <a:pos x="108" y="66"/>
                    </a:cxn>
                    <a:cxn ang="0">
                      <a:pos x="24" y="0"/>
                    </a:cxn>
                    <a:cxn ang="0">
                      <a:pos x="0" y="38"/>
                    </a:cxn>
                    <a:cxn ang="0">
                      <a:pos x="84" y="122"/>
                    </a:cxn>
                    <a:cxn ang="0">
                      <a:pos x="108" y="66"/>
                    </a:cxn>
                  </a:cxnLst>
                  <a:rect l="0" t="0" r="r" b="b"/>
                  <a:pathLst>
                    <a:path w="108" h="122">
                      <a:moveTo>
                        <a:pt x="108" y="66"/>
                      </a:moveTo>
                      <a:lnTo>
                        <a:pt x="24" y="0"/>
                      </a:lnTo>
                      <a:lnTo>
                        <a:pt x="0" y="38"/>
                      </a:lnTo>
                      <a:lnTo>
                        <a:pt x="84" y="122"/>
                      </a:lnTo>
                      <a:lnTo>
                        <a:pt x="108" y="6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40" name="Freeform 4208"/>
                <p:cNvSpPr>
                  <a:spLocks/>
                </p:cNvSpPr>
                <p:nvPr/>
              </p:nvSpPr>
              <p:spPr bwMode="auto">
                <a:xfrm>
                  <a:off x="2818" y="3398"/>
                  <a:ext cx="108" cy="128"/>
                </a:xfrm>
                <a:custGeom>
                  <a:avLst/>
                  <a:gdLst/>
                  <a:ahLst/>
                  <a:cxnLst>
                    <a:cxn ang="0">
                      <a:pos x="108" y="84"/>
                    </a:cxn>
                    <a:cxn ang="0">
                      <a:pos x="24" y="0"/>
                    </a:cxn>
                    <a:cxn ang="0">
                      <a:pos x="0" y="30"/>
                    </a:cxn>
                    <a:cxn ang="0">
                      <a:pos x="82" y="128"/>
                    </a:cxn>
                    <a:cxn ang="0">
                      <a:pos x="108" y="84"/>
                    </a:cxn>
                  </a:cxnLst>
                  <a:rect l="0" t="0" r="r" b="b"/>
                  <a:pathLst>
                    <a:path w="108" h="128">
                      <a:moveTo>
                        <a:pt x="108" y="84"/>
                      </a:moveTo>
                      <a:lnTo>
                        <a:pt x="24" y="0"/>
                      </a:lnTo>
                      <a:lnTo>
                        <a:pt x="0" y="30"/>
                      </a:lnTo>
                      <a:lnTo>
                        <a:pt x="82" y="128"/>
                      </a:lnTo>
                      <a:lnTo>
                        <a:pt x="108" y="84"/>
                      </a:lnTo>
                      <a:close/>
                    </a:path>
                  </a:pathLst>
                </a:custGeom>
                <a:solidFill>
                  <a:srgbClr val="346BB4"/>
                </a:solidFill>
                <a:ln w="0">
                  <a:solidFill>
                    <a:srgbClr val="346BB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41" name="Freeform 4209"/>
                <p:cNvSpPr>
                  <a:spLocks/>
                </p:cNvSpPr>
                <p:nvPr/>
              </p:nvSpPr>
              <p:spPr bwMode="auto">
                <a:xfrm>
                  <a:off x="2818" y="3398"/>
                  <a:ext cx="108" cy="128"/>
                </a:xfrm>
                <a:custGeom>
                  <a:avLst/>
                  <a:gdLst/>
                  <a:ahLst/>
                  <a:cxnLst>
                    <a:cxn ang="0">
                      <a:pos x="108" y="84"/>
                    </a:cxn>
                    <a:cxn ang="0">
                      <a:pos x="24" y="0"/>
                    </a:cxn>
                    <a:cxn ang="0">
                      <a:pos x="0" y="30"/>
                    </a:cxn>
                    <a:cxn ang="0">
                      <a:pos x="82" y="128"/>
                    </a:cxn>
                    <a:cxn ang="0">
                      <a:pos x="108" y="84"/>
                    </a:cxn>
                  </a:cxnLst>
                  <a:rect l="0" t="0" r="r" b="b"/>
                  <a:pathLst>
                    <a:path w="108" h="128">
                      <a:moveTo>
                        <a:pt x="108" y="84"/>
                      </a:moveTo>
                      <a:lnTo>
                        <a:pt x="24" y="0"/>
                      </a:lnTo>
                      <a:lnTo>
                        <a:pt x="0" y="30"/>
                      </a:lnTo>
                      <a:lnTo>
                        <a:pt x="82" y="128"/>
                      </a:lnTo>
                      <a:lnTo>
                        <a:pt x="108" y="8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42" name="Freeform 4210"/>
                <p:cNvSpPr>
                  <a:spLocks/>
                </p:cNvSpPr>
                <p:nvPr/>
              </p:nvSpPr>
              <p:spPr bwMode="auto">
                <a:xfrm>
                  <a:off x="2792" y="3428"/>
                  <a:ext cx="108" cy="124"/>
                </a:xfrm>
                <a:custGeom>
                  <a:avLst/>
                  <a:gdLst/>
                  <a:ahLst/>
                  <a:cxnLst>
                    <a:cxn ang="0">
                      <a:pos x="108" y="98"/>
                    </a:cxn>
                    <a:cxn ang="0">
                      <a:pos x="26" y="0"/>
                    </a:cxn>
                    <a:cxn ang="0">
                      <a:pos x="0" y="14"/>
                    </a:cxn>
                    <a:cxn ang="0">
                      <a:pos x="84" y="124"/>
                    </a:cxn>
                    <a:cxn ang="0">
                      <a:pos x="108" y="98"/>
                    </a:cxn>
                  </a:cxnLst>
                  <a:rect l="0" t="0" r="r" b="b"/>
                  <a:pathLst>
                    <a:path w="108" h="124">
                      <a:moveTo>
                        <a:pt x="108" y="98"/>
                      </a:move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84" y="124"/>
                      </a:lnTo>
                      <a:lnTo>
                        <a:pt x="108" y="98"/>
                      </a:lnTo>
                      <a:close/>
                    </a:path>
                  </a:pathLst>
                </a:custGeom>
                <a:solidFill>
                  <a:srgbClr val="239B86"/>
                </a:solidFill>
                <a:ln w="0">
                  <a:solidFill>
                    <a:srgbClr val="239B8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43" name="Freeform 4211"/>
                <p:cNvSpPr>
                  <a:spLocks/>
                </p:cNvSpPr>
                <p:nvPr/>
              </p:nvSpPr>
              <p:spPr bwMode="auto">
                <a:xfrm>
                  <a:off x="2792" y="3428"/>
                  <a:ext cx="108" cy="124"/>
                </a:xfrm>
                <a:custGeom>
                  <a:avLst/>
                  <a:gdLst/>
                  <a:ahLst/>
                  <a:cxnLst>
                    <a:cxn ang="0">
                      <a:pos x="108" y="98"/>
                    </a:cxn>
                    <a:cxn ang="0">
                      <a:pos x="26" y="0"/>
                    </a:cxn>
                    <a:cxn ang="0">
                      <a:pos x="0" y="14"/>
                    </a:cxn>
                    <a:cxn ang="0">
                      <a:pos x="84" y="124"/>
                    </a:cxn>
                    <a:cxn ang="0">
                      <a:pos x="108" y="98"/>
                    </a:cxn>
                  </a:cxnLst>
                  <a:rect l="0" t="0" r="r" b="b"/>
                  <a:pathLst>
                    <a:path w="108" h="124">
                      <a:moveTo>
                        <a:pt x="108" y="98"/>
                      </a:moveTo>
                      <a:lnTo>
                        <a:pt x="26" y="0"/>
                      </a:lnTo>
                      <a:lnTo>
                        <a:pt x="0" y="14"/>
                      </a:lnTo>
                      <a:lnTo>
                        <a:pt x="84" y="124"/>
                      </a:lnTo>
                      <a:lnTo>
                        <a:pt x="108" y="9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44" name="Freeform 4212"/>
                <p:cNvSpPr>
                  <a:spLocks/>
                </p:cNvSpPr>
                <p:nvPr/>
              </p:nvSpPr>
              <p:spPr bwMode="auto">
                <a:xfrm>
                  <a:off x="2768" y="3432"/>
                  <a:ext cx="108" cy="120"/>
                </a:xfrm>
                <a:custGeom>
                  <a:avLst/>
                  <a:gdLst/>
                  <a:ahLst/>
                  <a:cxnLst>
                    <a:cxn ang="0">
                      <a:pos x="108" y="120"/>
                    </a:cxn>
                    <a:cxn ang="0">
                      <a:pos x="24" y="10"/>
                    </a:cxn>
                    <a:cxn ang="0">
                      <a:pos x="0" y="0"/>
                    </a:cxn>
                    <a:cxn ang="0">
                      <a:pos x="82" y="106"/>
                    </a:cxn>
                    <a:cxn ang="0">
                      <a:pos x="108" y="120"/>
                    </a:cxn>
                  </a:cxnLst>
                  <a:rect l="0" t="0" r="r" b="b"/>
                  <a:pathLst>
                    <a:path w="108" h="120">
                      <a:moveTo>
                        <a:pt x="108" y="120"/>
                      </a:moveTo>
                      <a:lnTo>
                        <a:pt x="24" y="10"/>
                      </a:lnTo>
                      <a:lnTo>
                        <a:pt x="0" y="0"/>
                      </a:lnTo>
                      <a:lnTo>
                        <a:pt x="82" y="106"/>
                      </a:lnTo>
                      <a:lnTo>
                        <a:pt x="108" y="120"/>
                      </a:lnTo>
                      <a:close/>
                    </a:path>
                  </a:pathLst>
                </a:custGeom>
                <a:solidFill>
                  <a:srgbClr val="00E700"/>
                </a:solidFill>
                <a:ln w="0">
                  <a:solidFill>
                    <a:srgbClr val="00E7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45" name="Freeform 4213"/>
                <p:cNvSpPr>
                  <a:spLocks/>
                </p:cNvSpPr>
                <p:nvPr/>
              </p:nvSpPr>
              <p:spPr bwMode="auto">
                <a:xfrm>
                  <a:off x="2768" y="3432"/>
                  <a:ext cx="108" cy="120"/>
                </a:xfrm>
                <a:custGeom>
                  <a:avLst/>
                  <a:gdLst/>
                  <a:ahLst/>
                  <a:cxnLst>
                    <a:cxn ang="0">
                      <a:pos x="108" y="120"/>
                    </a:cxn>
                    <a:cxn ang="0">
                      <a:pos x="24" y="10"/>
                    </a:cxn>
                    <a:cxn ang="0">
                      <a:pos x="0" y="0"/>
                    </a:cxn>
                    <a:cxn ang="0">
                      <a:pos x="82" y="106"/>
                    </a:cxn>
                    <a:cxn ang="0">
                      <a:pos x="108" y="120"/>
                    </a:cxn>
                  </a:cxnLst>
                  <a:rect l="0" t="0" r="r" b="b"/>
                  <a:pathLst>
                    <a:path w="108" h="120">
                      <a:moveTo>
                        <a:pt x="108" y="120"/>
                      </a:moveTo>
                      <a:lnTo>
                        <a:pt x="24" y="10"/>
                      </a:lnTo>
                      <a:lnTo>
                        <a:pt x="0" y="0"/>
                      </a:lnTo>
                      <a:lnTo>
                        <a:pt x="82" y="106"/>
                      </a:lnTo>
                      <a:lnTo>
                        <a:pt x="108" y="1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46" name="Freeform 4214"/>
                <p:cNvSpPr>
                  <a:spLocks/>
                </p:cNvSpPr>
                <p:nvPr/>
              </p:nvSpPr>
              <p:spPr bwMode="auto">
                <a:xfrm>
                  <a:off x="2742" y="3410"/>
                  <a:ext cx="108" cy="128"/>
                </a:xfrm>
                <a:custGeom>
                  <a:avLst/>
                  <a:gdLst/>
                  <a:ahLst/>
                  <a:cxnLst>
                    <a:cxn ang="0">
                      <a:pos x="108" y="128"/>
                    </a:cxn>
                    <a:cxn ang="0">
                      <a:pos x="26" y="22"/>
                    </a:cxn>
                    <a:cxn ang="0">
                      <a:pos x="0" y="0"/>
                    </a:cxn>
                    <a:cxn ang="0">
                      <a:pos x="84" y="94"/>
                    </a:cxn>
                    <a:cxn ang="0">
                      <a:pos x="108" y="128"/>
                    </a:cxn>
                  </a:cxnLst>
                  <a:rect l="0" t="0" r="r" b="b"/>
                  <a:pathLst>
                    <a:path w="108" h="128">
                      <a:moveTo>
                        <a:pt x="108" y="128"/>
                      </a:moveTo>
                      <a:lnTo>
                        <a:pt x="26" y="22"/>
                      </a:lnTo>
                      <a:lnTo>
                        <a:pt x="0" y="0"/>
                      </a:lnTo>
                      <a:lnTo>
                        <a:pt x="84" y="94"/>
                      </a:lnTo>
                      <a:lnTo>
                        <a:pt x="108" y="128"/>
                      </a:lnTo>
                      <a:close/>
                    </a:path>
                  </a:pathLst>
                </a:custGeom>
                <a:solidFill>
                  <a:srgbClr val="7200B4"/>
                </a:solidFill>
                <a:ln w="0">
                  <a:solidFill>
                    <a:srgbClr val="7200B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47" name="Freeform 4215"/>
                <p:cNvSpPr>
                  <a:spLocks/>
                </p:cNvSpPr>
                <p:nvPr/>
              </p:nvSpPr>
              <p:spPr bwMode="auto">
                <a:xfrm>
                  <a:off x="2742" y="3410"/>
                  <a:ext cx="108" cy="128"/>
                </a:xfrm>
                <a:custGeom>
                  <a:avLst/>
                  <a:gdLst/>
                  <a:ahLst/>
                  <a:cxnLst>
                    <a:cxn ang="0">
                      <a:pos x="108" y="128"/>
                    </a:cxn>
                    <a:cxn ang="0">
                      <a:pos x="26" y="22"/>
                    </a:cxn>
                    <a:cxn ang="0">
                      <a:pos x="0" y="0"/>
                    </a:cxn>
                    <a:cxn ang="0">
                      <a:pos x="84" y="94"/>
                    </a:cxn>
                    <a:cxn ang="0">
                      <a:pos x="108" y="128"/>
                    </a:cxn>
                  </a:cxnLst>
                  <a:rect l="0" t="0" r="r" b="b"/>
                  <a:pathLst>
                    <a:path w="108" h="128">
                      <a:moveTo>
                        <a:pt x="108" y="128"/>
                      </a:moveTo>
                      <a:lnTo>
                        <a:pt x="26" y="22"/>
                      </a:lnTo>
                      <a:lnTo>
                        <a:pt x="0" y="0"/>
                      </a:lnTo>
                      <a:lnTo>
                        <a:pt x="84" y="94"/>
                      </a:lnTo>
                      <a:lnTo>
                        <a:pt x="108" y="1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48" name="Freeform 4216"/>
                <p:cNvSpPr>
                  <a:spLocks/>
                </p:cNvSpPr>
                <p:nvPr/>
              </p:nvSpPr>
              <p:spPr bwMode="auto">
                <a:xfrm>
                  <a:off x="2714" y="3388"/>
                  <a:ext cx="112" cy="116"/>
                </a:xfrm>
                <a:custGeom>
                  <a:avLst/>
                  <a:gdLst/>
                  <a:ahLst/>
                  <a:cxnLst>
                    <a:cxn ang="0">
                      <a:pos x="112" y="116"/>
                    </a:cxn>
                    <a:cxn ang="0">
                      <a:pos x="28" y="22"/>
                    </a:cxn>
                    <a:cxn ang="0">
                      <a:pos x="0" y="0"/>
                    </a:cxn>
                    <a:cxn ang="0">
                      <a:pos x="86" y="78"/>
                    </a:cxn>
                    <a:cxn ang="0">
                      <a:pos x="112" y="116"/>
                    </a:cxn>
                  </a:cxnLst>
                  <a:rect l="0" t="0" r="r" b="b"/>
                  <a:pathLst>
                    <a:path w="112" h="116">
                      <a:moveTo>
                        <a:pt x="112" y="116"/>
                      </a:moveTo>
                      <a:lnTo>
                        <a:pt x="28" y="22"/>
                      </a:lnTo>
                      <a:lnTo>
                        <a:pt x="0" y="0"/>
                      </a:lnTo>
                      <a:lnTo>
                        <a:pt x="86" y="78"/>
                      </a:lnTo>
                      <a:lnTo>
                        <a:pt x="112" y="116"/>
                      </a:lnTo>
                      <a:close/>
                    </a:path>
                  </a:pathLst>
                </a:custGeom>
                <a:solidFill>
                  <a:srgbClr val="8600C4"/>
                </a:solidFill>
                <a:ln w="0">
                  <a:solidFill>
                    <a:srgbClr val="8600C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49" name="Freeform 4217"/>
                <p:cNvSpPr>
                  <a:spLocks/>
                </p:cNvSpPr>
                <p:nvPr/>
              </p:nvSpPr>
              <p:spPr bwMode="auto">
                <a:xfrm>
                  <a:off x="2714" y="3388"/>
                  <a:ext cx="112" cy="116"/>
                </a:xfrm>
                <a:custGeom>
                  <a:avLst/>
                  <a:gdLst/>
                  <a:ahLst/>
                  <a:cxnLst>
                    <a:cxn ang="0">
                      <a:pos x="112" y="116"/>
                    </a:cxn>
                    <a:cxn ang="0">
                      <a:pos x="28" y="22"/>
                    </a:cxn>
                    <a:cxn ang="0">
                      <a:pos x="0" y="0"/>
                    </a:cxn>
                    <a:cxn ang="0">
                      <a:pos x="86" y="78"/>
                    </a:cxn>
                    <a:cxn ang="0">
                      <a:pos x="112" y="116"/>
                    </a:cxn>
                  </a:cxnLst>
                  <a:rect l="0" t="0" r="r" b="b"/>
                  <a:pathLst>
                    <a:path w="112" h="116">
                      <a:moveTo>
                        <a:pt x="112" y="116"/>
                      </a:moveTo>
                      <a:lnTo>
                        <a:pt x="28" y="22"/>
                      </a:lnTo>
                      <a:lnTo>
                        <a:pt x="0" y="0"/>
                      </a:lnTo>
                      <a:lnTo>
                        <a:pt x="86" y="78"/>
                      </a:lnTo>
                      <a:lnTo>
                        <a:pt x="112" y="1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50" name="Freeform 4218"/>
                <p:cNvSpPr>
                  <a:spLocks/>
                </p:cNvSpPr>
                <p:nvPr/>
              </p:nvSpPr>
              <p:spPr bwMode="auto">
                <a:xfrm>
                  <a:off x="2688" y="3376"/>
                  <a:ext cx="112" cy="90"/>
                </a:xfrm>
                <a:custGeom>
                  <a:avLst/>
                  <a:gdLst/>
                  <a:ahLst/>
                  <a:cxnLst>
                    <a:cxn ang="0">
                      <a:pos x="112" y="90"/>
                    </a:cxn>
                    <a:cxn ang="0">
                      <a:pos x="26" y="12"/>
                    </a:cxn>
                    <a:cxn ang="0">
                      <a:pos x="0" y="0"/>
                    </a:cxn>
                    <a:cxn ang="0">
                      <a:pos x="84" y="62"/>
                    </a:cxn>
                    <a:cxn ang="0">
                      <a:pos x="112" y="90"/>
                    </a:cxn>
                  </a:cxnLst>
                  <a:rect l="0" t="0" r="r" b="b"/>
                  <a:pathLst>
                    <a:path w="112" h="90">
                      <a:moveTo>
                        <a:pt x="112" y="90"/>
                      </a:moveTo>
                      <a:lnTo>
                        <a:pt x="26" y="12"/>
                      </a:lnTo>
                      <a:lnTo>
                        <a:pt x="0" y="0"/>
                      </a:lnTo>
                      <a:lnTo>
                        <a:pt x="84" y="62"/>
                      </a:lnTo>
                      <a:lnTo>
                        <a:pt x="112" y="90"/>
                      </a:lnTo>
                      <a:close/>
                    </a:path>
                  </a:pathLst>
                </a:custGeom>
                <a:solidFill>
                  <a:srgbClr val="9A00B1"/>
                </a:solidFill>
                <a:ln w="0">
                  <a:solidFill>
                    <a:srgbClr val="9A00B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51" name="Freeform 4219"/>
                <p:cNvSpPr>
                  <a:spLocks/>
                </p:cNvSpPr>
                <p:nvPr/>
              </p:nvSpPr>
              <p:spPr bwMode="auto">
                <a:xfrm>
                  <a:off x="2688" y="3376"/>
                  <a:ext cx="112" cy="90"/>
                </a:xfrm>
                <a:custGeom>
                  <a:avLst/>
                  <a:gdLst/>
                  <a:ahLst/>
                  <a:cxnLst>
                    <a:cxn ang="0">
                      <a:pos x="112" y="90"/>
                    </a:cxn>
                    <a:cxn ang="0">
                      <a:pos x="26" y="12"/>
                    </a:cxn>
                    <a:cxn ang="0">
                      <a:pos x="0" y="0"/>
                    </a:cxn>
                    <a:cxn ang="0">
                      <a:pos x="84" y="62"/>
                    </a:cxn>
                    <a:cxn ang="0">
                      <a:pos x="112" y="90"/>
                    </a:cxn>
                  </a:cxnLst>
                  <a:rect l="0" t="0" r="r" b="b"/>
                  <a:pathLst>
                    <a:path w="112" h="90">
                      <a:moveTo>
                        <a:pt x="112" y="90"/>
                      </a:moveTo>
                      <a:lnTo>
                        <a:pt x="26" y="12"/>
                      </a:lnTo>
                      <a:lnTo>
                        <a:pt x="0" y="0"/>
                      </a:lnTo>
                      <a:lnTo>
                        <a:pt x="84" y="62"/>
                      </a:lnTo>
                      <a:lnTo>
                        <a:pt x="112" y="9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52" name="Freeform 4220"/>
                <p:cNvSpPr>
                  <a:spLocks/>
                </p:cNvSpPr>
                <p:nvPr/>
              </p:nvSpPr>
              <p:spPr bwMode="auto">
                <a:xfrm>
                  <a:off x="2660" y="3376"/>
                  <a:ext cx="112" cy="62"/>
                </a:xfrm>
                <a:custGeom>
                  <a:avLst/>
                  <a:gdLst/>
                  <a:ahLst/>
                  <a:cxnLst>
                    <a:cxn ang="0">
                      <a:pos x="112" y="62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84" y="54"/>
                    </a:cxn>
                    <a:cxn ang="0">
                      <a:pos x="112" y="62"/>
                    </a:cxn>
                  </a:cxnLst>
                  <a:rect l="0" t="0" r="r" b="b"/>
                  <a:pathLst>
                    <a:path w="112" h="62">
                      <a:moveTo>
                        <a:pt x="112" y="62"/>
                      </a:moveTo>
                      <a:lnTo>
                        <a:pt x="28" y="0"/>
                      </a:lnTo>
                      <a:lnTo>
                        <a:pt x="0" y="4"/>
                      </a:lnTo>
                      <a:lnTo>
                        <a:pt x="84" y="54"/>
                      </a:lnTo>
                      <a:lnTo>
                        <a:pt x="112" y="62"/>
                      </a:lnTo>
                      <a:close/>
                    </a:path>
                  </a:pathLst>
                </a:custGeom>
                <a:solidFill>
                  <a:srgbClr val="00A800"/>
                </a:solidFill>
                <a:ln w="0">
                  <a:solidFill>
                    <a:srgbClr val="00A8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53" name="Freeform 4221"/>
                <p:cNvSpPr>
                  <a:spLocks/>
                </p:cNvSpPr>
                <p:nvPr/>
              </p:nvSpPr>
              <p:spPr bwMode="auto">
                <a:xfrm>
                  <a:off x="2660" y="3376"/>
                  <a:ext cx="112" cy="62"/>
                </a:xfrm>
                <a:custGeom>
                  <a:avLst/>
                  <a:gdLst/>
                  <a:ahLst/>
                  <a:cxnLst>
                    <a:cxn ang="0">
                      <a:pos x="112" y="62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84" y="54"/>
                    </a:cxn>
                    <a:cxn ang="0">
                      <a:pos x="112" y="62"/>
                    </a:cxn>
                  </a:cxnLst>
                  <a:rect l="0" t="0" r="r" b="b"/>
                  <a:pathLst>
                    <a:path w="112" h="62">
                      <a:moveTo>
                        <a:pt x="112" y="62"/>
                      </a:moveTo>
                      <a:lnTo>
                        <a:pt x="28" y="0"/>
                      </a:lnTo>
                      <a:lnTo>
                        <a:pt x="0" y="4"/>
                      </a:lnTo>
                      <a:lnTo>
                        <a:pt x="84" y="54"/>
                      </a:lnTo>
                      <a:lnTo>
                        <a:pt x="112" y="6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54" name="Freeform 4222"/>
                <p:cNvSpPr>
                  <a:spLocks/>
                </p:cNvSpPr>
                <p:nvPr/>
              </p:nvSpPr>
              <p:spPr bwMode="auto">
                <a:xfrm>
                  <a:off x="3714" y="2890"/>
                  <a:ext cx="96" cy="36"/>
                </a:xfrm>
                <a:custGeom>
                  <a:avLst/>
                  <a:gdLst/>
                  <a:ahLst/>
                  <a:cxnLst>
                    <a:cxn ang="0">
                      <a:pos x="96" y="28"/>
                    </a:cxn>
                    <a:cxn ang="0">
                      <a:pos x="14" y="0"/>
                    </a:cxn>
                    <a:cxn ang="0">
                      <a:pos x="0" y="8"/>
                    </a:cxn>
                    <a:cxn ang="0">
                      <a:pos x="82" y="36"/>
                    </a:cxn>
                    <a:cxn ang="0">
                      <a:pos x="96" y="28"/>
                    </a:cxn>
                  </a:cxnLst>
                  <a:rect l="0" t="0" r="r" b="b"/>
                  <a:pathLst>
                    <a:path w="96" h="36">
                      <a:moveTo>
                        <a:pt x="96" y="28"/>
                      </a:moveTo>
                      <a:lnTo>
                        <a:pt x="14" y="0"/>
                      </a:lnTo>
                      <a:lnTo>
                        <a:pt x="0" y="8"/>
                      </a:lnTo>
                      <a:lnTo>
                        <a:pt x="82" y="36"/>
                      </a:lnTo>
                      <a:lnTo>
                        <a:pt x="96" y="28"/>
                      </a:lnTo>
                      <a:close/>
                    </a:path>
                  </a:pathLst>
                </a:custGeom>
                <a:solidFill>
                  <a:srgbClr val="008763"/>
                </a:solidFill>
                <a:ln w="0">
                  <a:solidFill>
                    <a:srgbClr val="00876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55" name="Freeform 4223"/>
                <p:cNvSpPr>
                  <a:spLocks/>
                </p:cNvSpPr>
                <p:nvPr/>
              </p:nvSpPr>
              <p:spPr bwMode="auto">
                <a:xfrm>
                  <a:off x="3714" y="2890"/>
                  <a:ext cx="96" cy="36"/>
                </a:xfrm>
                <a:custGeom>
                  <a:avLst/>
                  <a:gdLst/>
                  <a:ahLst/>
                  <a:cxnLst>
                    <a:cxn ang="0">
                      <a:pos x="96" y="28"/>
                    </a:cxn>
                    <a:cxn ang="0">
                      <a:pos x="14" y="0"/>
                    </a:cxn>
                    <a:cxn ang="0">
                      <a:pos x="0" y="8"/>
                    </a:cxn>
                    <a:cxn ang="0">
                      <a:pos x="82" y="36"/>
                    </a:cxn>
                    <a:cxn ang="0">
                      <a:pos x="96" y="28"/>
                    </a:cxn>
                  </a:cxnLst>
                  <a:rect l="0" t="0" r="r" b="b"/>
                  <a:pathLst>
                    <a:path w="96" h="36">
                      <a:moveTo>
                        <a:pt x="96" y="28"/>
                      </a:moveTo>
                      <a:lnTo>
                        <a:pt x="14" y="0"/>
                      </a:lnTo>
                      <a:lnTo>
                        <a:pt x="0" y="8"/>
                      </a:lnTo>
                      <a:lnTo>
                        <a:pt x="82" y="36"/>
                      </a:lnTo>
                      <a:lnTo>
                        <a:pt x="96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56" name="Freeform 4224"/>
                <p:cNvSpPr>
                  <a:spLocks/>
                </p:cNvSpPr>
                <p:nvPr/>
              </p:nvSpPr>
              <p:spPr bwMode="auto">
                <a:xfrm>
                  <a:off x="3698" y="2898"/>
                  <a:ext cx="98" cy="36"/>
                </a:xfrm>
                <a:custGeom>
                  <a:avLst/>
                  <a:gdLst/>
                  <a:ahLst/>
                  <a:cxnLst>
                    <a:cxn ang="0">
                      <a:pos x="98" y="28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84" y="36"/>
                    </a:cxn>
                    <a:cxn ang="0">
                      <a:pos x="98" y="28"/>
                    </a:cxn>
                  </a:cxnLst>
                  <a:rect l="0" t="0" r="r" b="b"/>
                  <a:pathLst>
                    <a:path w="98" h="36">
                      <a:moveTo>
                        <a:pt x="98" y="28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84" y="36"/>
                      </a:lnTo>
                      <a:lnTo>
                        <a:pt x="98" y="28"/>
                      </a:lnTo>
                      <a:close/>
                    </a:path>
                  </a:pathLst>
                </a:custGeom>
                <a:solidFill>
                  <a:srgbClr val="008764"/>
                </a:solidFill>
                <a:ln w="0">
                  <a:solidFill>
                    <a:srgbClr val="00876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57" name="Freeform 4225"/>
                <p:cNvSpPr>
                  <a:spLocks/>
                </p:cNvSpPr>
                <p:nvPr/>
              </p:nvSpPr>
              <p:spPr bwMode="auto">
                <a:xfrm>
                  <a:off x="3698" y="2898"/>
                  <a:ext cx="98" cy="36"/>
                </a:xfrm>
                <a:custGeom>
                  <a:avLst/>
                  <a:gdLst/>
                  <a:ahLst/>
                  <a:cxnLst>
                    <a:cxn ang="0">
                      <a:pos x="98" y="28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84" y="36"/>
                    </a:cxn>
                    <a:cxn ang="0">
                      <a:pos x="98" y="28"/>
                    </a:cxn>
                  </a:cxnLst>
                  <a:rect l="0" t="0" r="r" b="b"/>
                  <a:pathLst>
                    <a:path w="98" h="36">
                      <a:moveTo>
                        <a:pt x="98" y="28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84" y="36"/>
                      </a:lnTo>
                      <a:lnTo>
                        <a:pt x="98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58" name="Freeform 4226"/>
                <p:cNvSpPr>
                  <a:spLocks/>
                </p:cNvSpPr>
                <p:nvPr/>
              </p:nvSpPr>
              <p:spPr bwMode="auto">
                <a:xfrm>
                  <a:off x="3684" y="2906"/>
                  <a:ext cx="98" cy="36"/>
                </a:xfrm>
                <a:custGeom>
                  <a:avLst/>
                  <a:gdLst/>
                  <a:ahLst/>
                  <a:cxnLst>
                    <a:cxn ang="0">
                      <a:pos x="98" y="28"/>
                    </a:cxn>
                    <a:cxn ang="0">
                      <a:pos x="14" y="0"/>
                    </a:cxn>
                    <a:cxn ang="0">
                      <a:pos x="0" y="8"/>
                    </a:cxn>
                    <a:cxn ang="0">
                      <a:pos x="82" y="36"/>
                    </a:cxn>
                    <a:cxn ang="0">
                      <a:pos x="98" y="28"/>
                    </a:cxn>
                  </a:cxnLst>
                  <a:rect l="0" t="0" r="r" b="b"/>
                  <a:pathLst>
                    <a:path w="98" h="36">
                      <a:moveTo>
                        <a:pt x="98" y="28"/>
                      </a:moveTo>
                      <a:lnTo>
                        <a:pt x="14" y="0"/>
                      </a:lnTo>
                      <a:lnTo>
                        <a:pt x="0" y="8"/>
                      </a:lnTo>
                      <a:lnTo>
                        <a:pt x="82" y="36"/>
                      </a:lnTo>
                      <a:lnTo>
                        <a:pt x="98" y="28"/>
                      </a:lnTo>
                      <a:close/>
                    </a:path>
                  </a:pathLst>
                </a:custGeom>
                <a:solidFill>
                  <a:srgbClr val="008763"/>
                </a:solidFill>
                <a:ln w="0">
                  <a:solidFill>
                    <a:srgbClr val="00876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59" name="Freeform 4227"/>
                <p:cNvSpPr>
                  <a:spLocks/>
                </p:cNvSpPr>
                <p:nvPr/>
              </p:nvSpPr>
              <p:spPr bwMode="auto">
                <a:xfrm>
                  <a:off x="3684" y="2906"/>
                  <a:ext cx="98" cy="36"/>
                </a:xfrm>
                <a:custGeom>
                  <a:avLst/>
                  <a:gdLst/>
                  <a:ahLst/>
                  <a:cxnLst>
                    <a:cxn ang="0">
                      <a:pos x="98" y="28"/>
                    </a:cxn>
                    <a:cxn ang="0">
                      <a:pos x="14" y="0"/>
                    </a:cxn>
                    <a:cxn ang="0">
                      <a:pos x="0" y="8"/>
                    </a:cxn>
                    <a:cxn ang="0">
                      <a:pos x="82" y="36"/>
                    </a:cxn>
                    <a:cxn ang="0">
                      <a:pos x="98" y="28"/>
                    </a:cxn>
                  </a:cxnLst>
                  <a:rect l="0" t="0" r="r" b="b"/>
                  <a:pathLst>
                    <a:path w="98" h="36">
                      <a:moveTo>
                        <a:pt x="98" y="28"/>
                      </a:moveTo>
                      <a:lnTo>
                        <a:pt x="14" y="0"/>
                      </a:lnTo>
                      <a:lnTo>
                        <a:pt x="0" y="8"/>
                      </a:lnTo>
                      <a:lnTo>
                        <a:pt x="82" y="36"/>
                      </a:lnTo>
                      <a:lnTo>
                        <a:pt x="98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60" name="Freeform 4228"/>
                <p:cNvSpPr>
                  <a:spLocks/>
                </p:cNvSpPr>
                <p:nvPr/>
              </p:nvSpPr>
              <p:spPr bwMode="auto">
                <a:xfrm>
                  <a:off x="3668" y="2914"/>
                  <a:ext cx="98" cy="38"/>
                </a:xfrm>
                <a:custGeom>
                  <a:avLst/>
                  <a:gdLst/>
                  <a:ahLst/>
                  <a:cxnLst>
                    <a:cxn ang="0">
                      <a:pos x="98" y="28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84" y="38"/>
                    </a:cxn>
                    <a:cxn ang="0">
                      <a:pos x="98" y="28"/>
                    </a:cxn>
                  </a:cxnLst>
                  <a:rect l="0" t="0" r="r" b="b"/>
                  <a:pathLst>
                    <a:path w="98" h="38">
                      <a:moveTo>
                        <a:pt x="98" y="28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84" y="38"/>
                      </a:lnTo>
                      <a:lnTo>
                        <a:pt x="98" y="28"/>
                      </a:lnTo>
                      <a:close/>
                    </a:path>
                  </a:pathLst>
                </a:custGeom>
                <a:solidFill>
                  <a:srgbClr val="008762"/>
                </a:solidFill>
                <a:ln w="0">
                  <a:solidFill>
                    <a:srgbClr val="00876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61" name="Freeform 4229"/>
                <p:cNvSpPr>
                  <a:spLocks/>
                </p:cNvSpPr>
                <p:nvPr/>
              </p:nvSpPr>
              <p:spPr bwMode="auto">
                <a:xfrm>
                  <a:off x="3668" y="2914"/>
                  <a:ext cx="98" cy="38"/>
                </a:xfrm>
                <a:custGeom>
                  <a:avLst/>
                  <a:gdLst/>
                  <a:ahLst/>
                  <a:cxnLst>
                    <a:cxn ang="0">
                      <a:pos x="98" y="28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84" y="38"/>
                    </a:cxn>
                    <a:cxn ang="0">
                      <a:pos x="98" y="28"/>
                    </a:cxn>
                  </a:cxnLst>
                  <a:rect l="0" t="0" r="r" b="b"/>
                  <a:pathLst>
                    <a:path w="98" h="38">
                      <a:moveTo>
                        <a:pt x="98" y="28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84" y="38"/>
                      </a:lnTo>
                      <a:lnTo>
                        <a:pt x="98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62" name="Freeform 4230"/>
                <p:cNvSpPr>
                  <a:spLocks/>
                </p:cNvSpPr>
                <p:nvPr/>
              </p:nvSpPr>
              <p:spPr bwMode="auto">
                <a:xfrm>
                  <a:off x="3652" y="2922"/>
                  <a:ext cx="100" cy="38"/>
                </a:xfrm>
                <a:custGeom>
                  <a:avLst/>
                  <a:gdLst/>
                  <a:ahLst/>
                  <a:cxnLst>
                    <a:cxn ang="0">
                      <a:pos x="100" y="30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84" y="38"/>
                    </a:cxn>
                    <a:cxn ang="0">
                      <a:pos x="100" y="30"/>
                    </a:cxn>
                  </a:cxnLst>
                  <a:rect l="0" t="0" r="r" b="b"/>
                  <a:pathLst>
                    <a:path w="100" h="38">
                      <a:moveTo>
                        <a:pt x="100" y="30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84" y="38"/>
                      </a:lnTo>
                      <a:lnTo>
                        <a:pt x="100" y="30"/>
                      </a:lnTo>
                      <a:close/>
                    </a:path>
                  </a:pathLst>
                </a:custGeom>
                <a:solidFill>
                  <a:srgbClr val="00875F"/>
                </a:solidFill>
                <a:ln w="0">
                  <a:solidFill>
                    <a:srgbClr val="00875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63" name="Freeform 4231"/>
                <p:cNvSpPr>
                  <a:spLocks/>
                </p:cNvSpPr>
                <p:nvPr/>
              </p:nvSpPr>
              <p:spPr bwMode="auto">
                <a:xfrm>
                  <a:off x="3652" y="2922"/>
                  <a:ext cx="100" cy="38"/>
                </a:xfrm>
                <a:custGeom>
                  <a:avLst/>
                  <a:gdLst/>
                  <a:ahLst/>
                  <a:cxnLst>
                    <a:cxn ang="0">
                      <a:pos x="100" y="30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84" y="38"/>
                    </a:cxn>
                    <a:cxn ang="0">
                      <a:pos x="100" y="30"/>
                    </a:cxn>
                  </a:cxnLst>
                  <a:rect l="0" t="0" r="r" b="b"/>
                  <a:pathLst>
                    <a:path w="100" h="38">
                      <a:moveTo>
                        <a:pt x="100" y="30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84" y="38"/>
                      </a:lnTo>
                      <a:lnTo>
                        <a:pt x="100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64" name="Freeform 4232"/>
                <p:cNvSpPr>
                  <a:spLocks/>
                </p:cNvSpPr>
                <p:nvPr/>
              </p:nvSpPr>
              <p:spPr bwMode="auto">
                <a:xfrm>
                  <a:off x="3636" y="2930"/>
                  <a:ext cx="100" cy="38"/>
                </a:xfrm>
                <a:custGeom>
                  <a:avLst/>
                  <a:gdLst/>
                  <a:ahLst/>
                  <a:cxnLst>
                    <a:cxn ang="0">
                      <a:pos x="100" y="30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86" y="38"/>
                    </a:cxn>
                    <a:cxn ang="0">
                      <a:pos x="100" y="30"/>
                    </a:cxn>
                  </a:cxnLst>
                  <a:rect l="0" t="0" r="r" b="b"/>
                  <a:pathLst>
                    <a:path w="100" h="38">
                      <a:moveTo>
                        <a:pt x="100" y="30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86" y="38"/>
                      </a:lnTo>
                      <a:lnTo>
                        <a:pt x="100" y="30"/>
                      </a:lnTo>
                      <a:close/>
                    </a:path>
                  </a:pathLst>
                </a:custGeom>
                <a:solidFill>
                  <a:srgbClr val="00885C"/>
                </a:solidFill>
                <a:ln w="0">
                  <a:solidFill>
                    <a:srgbClr val="00885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65" name="Freeform 4233"/>
                <p:cNvSpPr>
                  <a:spLocks/>
                </p:cNvSpPr>
                <p:nvPr/>
              </p:nvSpPr>
              <p:spPr bwMode="auto">
                <a:xfrm>
                  <a:off x="3636" y="2930"/>
                  <a:ext cx="100" cy="38"/>
                </a:xfrm>
                <a:custGeom>
                  <a:avLst/>
                  <a:gdLst/>
                  <a:ahLst/>
                  <a:cxnLst>
                    <a:cxn ang="0">
                      <a:pos x="100" y="30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86" y="38"/>
                    </a:cxn>
                    <a:cxn ang="0">
                      <a:pos x="100" y="30"/>
                    </a:cxn>
                  </a:cxnLst>
                  <a:rect l="0" t="0" r="r" b="b"/>
                  <a:pathLst>
                    <a:path w="100" h="38">
                      <a:moveTo>
                        <a:pt x="100" y="30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86" y="38"/>
                      </a:lnTo>
                      <a:lnTo>
                        <a:pt x="100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66" name="Freeform 4234"/>
                <p:cNvSpPr>
                  <a:spLocks/>
                </p:cNvSpPr>
                <p:nvPr/>
              </p:nvSpPr>
              <p:spPr bwMode="auto">
                <a:xfrm>
                  <a:off x="3622" y="2938"/>
                  <a:ext cx="100" cy="38"/>
                </a:xfrm>
                <a:custGeom>
                  <a:avLst/>
                  <a:gdLst/>
                  <a:ahLst/>
                  <a:cxnLst>
                    <a:cxn ang="0">
                      <a:pos x="100" y="30"/>
                    </a:cxn>
                    <a:cxn ang="0">
                      <a:pos x="14" y="0"/>
                    </a:cxn>
                    <a:cxn ang="0">
                      <a:pos x="0" y="8"/>
                    </a:cxn>
                    <a:cxn ang="0">
                      <a:pos x="84" y="38"/>
                    </a:cxn>
                    <a:cxn ang="0">
                      <a:pos x="100" y="30"/>
                    </a:cxn>
                  </a:cxnLst>
                  <a:rect l="0" t="0" r="r" b="b"/>
                  <a:pathLst>
                    <a:path w="100" h="38">
                      <a:moveTo>
                        <a:pt x="100" y="30"/>
                      </a:moveTo>
                      <a:lnTo>
                        <a:pt x="14" y="0"/>
                      </a:lnTo>
                      <a:lnTo>
                        <a:pt x="0" y="8"/>
                      </a:lnTo>
                      <a:lnTo>
                        <a:pt x="84" y="38"/>
                      </a:lnTo>
                      <a:lnTo>
                        <a:pt x="100" y="30"/>
                      </a:lnTo>
                      <a:close/>
                    </a:path>
                  </a:pathLst>
                </a:custGeom>
                <a:solidFill>
                  <a:srgbClr val="008956"/>
                </a:solidFill>
                <a:ln w="0">
                  <a:solidFill>
                    <a:srgbClr val="00895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67" name="Freeform 4235"/>
                <p:cNvSpPr>
                  <a:spLocks/>
                </p:cNvSpPr>
                <p:nvPr/>
              </p:nvSpPr>
              <p:spPr bwMode="auto">
                <a:xfrm>
                  <a:off x="3622" y="2938"/>
                  <a:ext cx="100" cy="38"/>
                </a:xfrm>
                <a:custGeom>
                  <a:avLst/>
                  <a:gdLst/>
                  <a:ahLst/>
                  <a:cxnLst>
                    <a:cxn ang="0">
                      <a:pos x="100" y="30"/>
                    </a:cxn>
                    <a:cxn ang="0">
                      <a:pos x="14" y="0"/>
                    </a:cxn>
                    <a:cxn ang="0">
                      <a:pos x="0" y="8"/>
                    </a:cxn>
                    <a:cxn ang="0">
                      <a:pos x="84" y="38"/>
                    </a:cxn>
                    <a:cxn ang="0">
                      <a:pos x="100" y="30"/>
                    </a:cxn>
                  </a:cxnLst>
                  <a:rect l="0" t="0" r="r" b="b"/>
                  <a:pathLst>
                    <a:path w="100" h="38">
                      <a:moveTo>
                        <a:pt x="100" y="30"/>
                      </a:moveTo>
                      <a:lnTo>
                        <a:pt x="14" y="0"/>
                      </a:lnTo>
                      <a:lnTo>
                        <a:pt x="0" y="8"/>
                      </a:lnTo>
                      <a:lnTo>
                        <a:pt x="84" y="38"/>
                      </a:lnTo>
                      <a:lnTo>
                        <a:pt x="100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68" name="Freeform 4236"/>
                <p:cNvSpPr>
                  <a:spLocks/>
                </p:cNvSpPr>
                <p:nvPr/>
              </p:nvSpPr>
              <p:spPr bwMode="auto">
                <a:xfrm>
                  <a:off x="3606" y="2946"/>
                  <a:ext cx="100" cy="36"/>
                </a:xfrm>
                <a:custGeom>
                  <a:avLst/>
                  <a:gdLst/>
                  <a:ahLst/>
                  <a:cxnLst>
                    <a:cxn ang="0">
                      <a:pos x="100" y="30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84" y="36"/>
                    </a:cxn>
                    <a:cxn ang="0">
                      <a:pos x="100" y="30"/>
                    </a:cxn>
                  </a:cxnLst>
                  <a:rect l="0" t="0" r="r" b="b"/>
                  <a:pathLst>
                    <a:path w="100" h="36">
                      <a:moveTo>
                        <a:pt x="100" y="30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84" y="36"/>
                      </a:lnTo>
                      <a:lnTo>
                        <a:pt x="100" y="30"/>
                      </a:lnTo>
                      <a:close/>
                    </a:path>
                  </a:pathLst>
                </a:custGeom>
                <a:solidFill>
                  <a:srgbClr val="008A4E"/>
                </a:solidFill>
                <a:ln w="0">
                  <a:solidFill>
                    <a:srgbClr val="008A4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69" name="Freeform 4237"/>
                <p:cNvSpPr>
                  <a:spLocks/>
                </p:cNvSpPr>
                <p:nvPr/>
              </p:nvSpPr>
              <p:spPr bwMode="auto">
                <a:xfrm>
                  <a:off x="3606" y="2946"/>
                  <a:ext cx="100" cy="36"/>
                </a:xfrm>
                <a:custGeom>
                  <a:avLst/>
                  <a:gdLst/>
                  <a:ahLst/>
                  <a:cxnLst>
                    <a:cxn ang="0">
                      <a:pos x="100" y="30"/>
                    </a:cxn>
                    <a:cxn ang="0">
                      <a:pos x="16" y="0"/>
                    </a:cxn>
                    <a:cxn ang="0">
                      <a:pos x="0" y="8"/>
                    </a:cxn>
                    <a:cxn ang="0">
                      <a:pos x="84" y="36"/>
                    </a:cxn>
                    <a:cxn ang="0">
                      <a:pos x="100" y="30"/>
                    </a:cxn>
                  </a:cxnLst>
                  <a:rect l="0" t="0" r="r" b="b"/>
                  <a:pathLst>
                    <a:path w="100" h="36">
                      <a:moveTo>
                        <a:pt x="100" y="30"/>
                      </a:moveTo>
                      <a:lnTo>
                        <a:pt x="16" y="0"/>
                      </a:lnTo>
                      <a:lnTo>
                        <a:pt x="0" y="8"/>
                      </a:lnTo>
                      <a:lnTo>
                        <a:pt x="84" y="36"/>
                      </a:lnTo>
                      <a:lnTo>
                        <a:pt x="100" y="3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70" name="Freeform 4238"/>
                <p:cNvSpPr>
                  <a:spLocks/>
                </p:cNvSpPr>
                <p:nvPr/>
              </p:nvSpPr>
              <p:spPr bwMode="auto">
                <a:xfrm>
                  <a:off x="3590" y="2954"/>
                  <a:ext cx="100" cy="34"/>
                </a:xfrm>
                <a:custGeom>
                  <a:avLst/>
                  <a:gdLst/>
                  <a:ahLst/>
                  <a:cxnLst>
                    <a:cxn ang="0">
                      <a:pos x="100" y="28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84" y="34"/>
                    </a:cxn>
                    <a:cxn ang="0">
                      <a:pos x="100" y="28"/>
                    </a:cxn>
                  </a:cxnLst>
                  <a:rect l="0" t="0" r="r" b="b"/>
                  <a:pathLst>
                    <a:path w="100" h="34">
                      <a:moveTo>
                        <a:pt x="100" y="28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84" y="34"/>
                      </a:lnTo>
                      <a:lnTo>
                        <a:pt x="100" y="28"/>
                      </a:lnTo>
                      <a:close/>
                    </a:path>
                  </a:pathLst>
                </a:custGeom>
                <a:solidFill>
                  <a:srgbClr val="008A44"/>
                </a:solidFill>
                <a:ln w="0">
                  <a:solidFill>
                    <a:srgbClr val="008A4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71" name="Freeform 4239"/>
                <p:cNvSpPr>
                  <a:spLocks/>
                </p:cNvSpPr>
                <p:nvPr/>
              </p:nvSpPr>
              <p:spPr bwMode="auto">
                <a:xfrm>
                  <a:off x="3590" y="2954"/>
                  <a:ext cx="100" cy="34"/>
                </a:xfrm>
                <a:custGeom>
                  <a:avLst/>
                  <a:gdLst/>
                  <a:ahLst/>
                  <a:cxnLst>
                    <a:cxn ang="0">
                      <a:pos x="100" y="28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84" y="34"/>
                    </a:cxn>
                    <a:cxn ang="0">
                      <a:pos x="100" y="28"/>
                    </a:cxn>
                  </a:cxnLst>
                  <a:rect l="0" t="0" r="r" b="b"/>
                  <a:pathLst>
                    <a:path w="100" h="34">
                      <a:moveTo>
                        <a:pt x="100" y="28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84" y="34"/>
                      </a:lnTo>
                      <a:lnTo>
                        <a:pt x="100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72" name="Freeform 4240"/>
                <p:cNvSpPr>
                  <a:spLocks/>
                </p:cNvSpPr>
                <p:nvPr/>
              </p:nvSpPr>
              <p:spPr bwMode="auto">
                <a:xfrm>
                  <a:off x="3574" y="2960"/>
                  <a:ext cx="100" cy="34"/>
                </a:xfrm>
                <a:custGeom>
                  <a:avLst/>
                  <a:gdLst/>
                  <a:ahLst/>
                  <a:cxnLst>
                    <a:cxn ang="0">
                      <a:pos x="100" y="28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84" y="34"/>
                    </a:cxn>
                    <a:cxn ang="0">
                      <a:pos x="100" y="28"/>
                    </a:cxn>
                  </a:cxnLst>
                  <a:rect l="0" t="0" r="r" b="b"/>
                  <a:pathLst>
                    <a:path w="100" h="34">
                      <a:moveTo>
                        <a:pt x="100" y="28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84" y="34"/>
                      </a:lnTo>
                      <a:lnTo>
                        <a:pt x="100" y="28"/>
                      </a:lnTo>
                      <a:close/>
                    </a:path>
                  </a:pathLst>
                </a:custGeom>
                <a:solidFill>
                  <a:srgbClr val="008B38"/>
                </a:solidFill>
                <a:ln w="0">
                  <a:solidFill>
                    <a:srgbClr val="008B3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73" name="Freeform 4241"/>
                <p:cNvSpPr>
                  <a:spLocks/>
                </p:cNvSpPr>
                <p:nvPr/>
              </p:nvSpPr>
              <p:spPr bwMode="auto">
                <a:xfrm>
                  <a:off x="3574" y="2960"/>
                  <a:ext cx="100" cy="34"/>
                </a:xfrm>
                <a:custGeom>
                  <a:avLst/>
                  <a:gdLst/>
                  <a:ahLst/>
                  <a:cxnLst>
                    <a:cxn ang="0">
                      <a:pos x="100" y="28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84" y="34"/>
                    </a:cxn>
                    <a:cxn ang="0">
                      <a:pos x="100" y="28"/>
                    </a:cxn>
                  </a:cxnLst>
                  <a:rect l="0" t="0" r="r" b="b"/>
                  <a:pathLst>
                    <a:path w="100" h="34">
                      <a:moveTo>
                        <a:pt x="100" y="28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84" y="34"/>
                      </a:lnTo>
                      <a:lnTo>
                        <a:pt x="100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74" name="Freeform 4242"/>
                <p:cNvSpPr>
                  <a:spLocks/>
                </p:cNvSpPr>
                <p:nvPr/>
              </p:nvSpPr>
              <p:spPr bwMode="auto">
                <a:xfrm>
                  <a:off x="3558" y="2966"/>
                  <a:ext cx="100" cy="32"/>
                </a:xfrm>
                <a:custGeom>
                  <a:avLst/>
                  <a:gdLst/>
                  <a:ahLst/>
                  <a:cxnLst>
                    <a:cxn ang="0">
                      <a:pos x="100" y="28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86" y="32"/>
                    </a:cxn>
                    <a:cxn ang="0">
                      <a:pos x="100" y="28"/>
                    </a:cxn>
                  </a:cxnLst>
                  <a:rect l="0" t="0" r="r" b="b"/>
                  <a:pathLst>
                    <a:path w="100" h="32">
                      <a:moveTo>
                        <a:pt x="100" y="28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86" y="32"/>
                      </a:lnTo>
                      <a:lnTo>
                        <a:pt x="100" y="28"/>
                      </a:lnTo>
                      <a:close/>
                    </a:path>
                  </a:pathLst>
                </a:custGeom>
                <a:solidFill>
                  <a:srgbClr val="008A29"/>
                </a:solidFill>
                <a:ln w="0">
                  <a:solidFill>
                    <a:srgbClr val="008A2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75" name="Freeform 4243"/>
                <p:cNvSpPr>
                  <a:spLocks/>
                </p:cNvSpPr>
                <p:nvPr/>
              </p:nvSpPr>
              <p:spPr bwMode="auto">
                <a:xfrm>
                  <a:off x="3558" y="2966"/>
                  <a:ext cx="100" cy="32"/>
                </a:xfrm>
                <a:custGeom>
                  <a:avLst/>
                  <a:gdLst/>
                  <a:ahLst/>
                  <a:cxnLst>
                    <a:cxn ang="0">
                      <a:pos x="100" y="28"/>
                    </a:cxn>
                    <a:cxn ang="0">
                      <a:pos x="16" y="0"/>
                    </a:cxn>
                    <a:cxn ang="0">
                      <a:pos x="0" y="6"/>
                    </a:cxn>
                    <a:cxn ang="0">
                      <a:pos x="86" y="32"/>
                    </a:cxn>
                    <a:cxn ang="0">
                      <a:pos x="100" y="28"/>
                    </a:cxn>
                  </a:cxnLst>
                  <a:rect l="0" t="0" r="r" b="b"/>
                  <a:pathLst>
                    <a:path w="100" h="32">
                      <a:moveTo>
                        <a:pt x="100" y="28"/>
                      </a:moveTo>
                      <a:lnTo>
                        <a:pt x="16" y="0"/>
                      </a:lnTo>
                      <a:lnTo>
                        <a:pt x="0" y="6"/>
                      </a:lnTo>
                      <a:lnTo>
                        <a:pt x="86" y="32"/>
                      </a:lnTo>
                      <a:lnTo>
                        <a:pt x="100" y="2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76" name="Freeform 4244"/>
                <p:cNvSpPr>
                  <a:spLocks/>
                </p:cNvSpPr>
                <p:nvPr/>
              </p:nvSpPr>
              <p:spPr bwMode="auto">
                <a:xfrm>
                  <a:off x="3542" y="2972"/>
                  <a:ext cx="102" cy="30"/>
                </a:xfrm>
                <a:custGeom>
                  <a:avLst/>
                  <a:gdLst/>
                  <a:ahLst/>
                  <a:cxnLst>
                    <a:cxn ang="0">
                      <a:pos x="102" y="26"/>
                    </a:cxn>
                    <a:cxn ang="0">
                      <a:pos x="16" y="0"/>
                    </a:cxn>
                    <a:cxn ang="0">
                      <a:pos x="0" y="4"/>
                    </a:cxn>
                    <a:cxn ang="0">
                      <a:pos x="86" y="30"/>
                    </a:cxn>
                    <a:cxn ang="0">
                      <a:pos x="102" y="26"/>
                    </a:cxn>
                  </a:cxnLst>
                  <a:rect l="0" t="0" r="r" b="b"/>
                  <a:pathLst>
                    <a:path w="102" h="30">
                      <a:moveTo>
                        <a:pt x="102" y="26"/>
                      </a:moveTo>
                      <a:lnTo>
                        <a:pt x="16" y="0"/>
                      </a:lnTo>
                      <a:lnTo>
                        <a:pt x="0" y="4"/>
                      </a:lnTo>
                      <a:lnTo>
                        <a:pt x="86" y="30"/>
                      </a:lnTo>
                      <a:lnTo>
                        <a:pt x="102" y="26"/>
                      </a:lnTo>
                      <a:close/>
                    </a:path>
                  </a:pathLst>
                </a:custGeom>
                <a:solidFill>
                  <a:srgbClr val="008819"/>
                </a:solidFill>
                <a:ln w="0">
                  <a:solidFill>
                    <a:srgbClr val="00881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77" name="Freeform 4245"/>
                <p:cNvSpPr>
                  <a:spLocks/>
                </p:cNvSpPr>
                <p:nvPr/>
              </p:nvSpPr>
              <p:spPr bwMode="auto">
                <a:xfrm>
                  <a:off x="3542" y="2972"/>
                  <a:ext cx="102" cy="30"/>
                </a:xfrm>
                <a:custGeom>
                  <a:avLst/>
                  <a:gdLst/>
                  <a:ahLst/>
                  <a:cxnLst>
                    <a:cxn ang="0">
                      <a:pos x="102" y="26"/>
                    </a:cxn>
                    <a:cxn ang="0">
                      <a:pos x="16" y="0"/>
                    </a:cxn>
                    <a:cxn ang="0">
                      <a:pos x="0" y="4"/>
                    </a:cxn>
                    <a:cxn ang="0">
                      <a:pos x="86" y="30"/>
                    </a:cxn>
                    <a:cxn ang="0">
                      <a:pos x="102" y="26"/>
                    </a:cxn>
                  </a:cxnLst>
                  <a:rect l="0" t="0" r="r" b="b"/>
                  <a:pathLst>
                    <a:path w="102" h="30">
                      <a:moveTo>
                        <a:pt x="102" y="26"/>
                      </a:moveTo>
                      <a:lnTo>
                        <a:pt x="16" y="0"/>
                      </a:lnTo>
                      <a:lnTo>
                        <a:pt x="0" y="4"/>
                      </a:lnTo>
                      <a:lnTo>
                        <a:pt x="86" y="30"/>
                      </a:lnTo>
                      <a:lnTo>
                        <a:pt x="102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78" name="Freeform 4246"/>
                <p:cNvSpPr>
                  <a:spLocks/>
                </p:cNvSpPr>
                <p:nvPr/>
              </p:nvSpPr>
              <p:spPr bwMode="auto">
                <a:xfrm>
                  <a:off x="3524" y="2976"/>
                  <a:ext cx="104" cy="28"/>
                </a:xfrm>
                <a:custGeom>
                  <a:avLst/>
                  <a:gdLst/>
                  <a:ahLst/>
                  <a:cxnLst>
                    <a:cxn ang="0">
                      <a:pos x="104" y="26"/>
                    </a:cxn>
                    <a:cxn ang="0">
                      <a:pos x="18" y="0"/>
                    </a:cxn>
                    <a:cxn ang="0">
                      <a:pos x="0" y="2"/>
                    </a:cxn>
                    <a:cxn ang="0">
                      <a:pos x="88" y="28"/>
                    </a:cxn>
                    <a:cxn ang="0">
                      <a:pos x="104" y="26"/>
                    </a:cxn>
                  </a:cxnLst>
                  <a:rect l="0" t="0" r="r" b="b"/>
                  <a:pathLst>
                    <a:path w="104" h="28">
                      <a:moveTo>
                        <a:pt x="104" y="26"/>
                      </a:moveTo>
                      <a:lnTo>
                        <a:pt x="18" y="0"/>
                      </a:lnTo>
                      <a:lnTo>
                        <a:pt x="0" y="2"/>
                      </a:lnTo>
                      <a:lnTo>
                        <a:pt x="88" y="28"/>
                      </a:lnTo>
                      <a:lnTo>
                        <a:pt x="104" y="26"/>
                      </a:lnTo>
                      <a:close/>
                    </a:path>
                  </a:pathLst>
                </a:custGeom>
                <a:solidFill>
                  <a:srgbClr val="008405"/>
                </a:solidFill>
                <a:ln w="0">
                  <a:solidFill>
                    <a:srgbClr val="00840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79" name="Freeform 4247"/>
                <p:cNvSpPr>
                  <a:spLocks/>
                </p:cNvSpPr>
                <p:nvPr/>
              </p:nvSpPr>
              <p:spPr bwMode="auto">
                <a:xfrm>
                  <a:off x="3524" y="2976"/>
                  <a:ext cx="104" cy="28"/>
                </a:xfrm>
                <a:custGeom>
                  <a:avLst/>
                  <a:gdLst/>
                  <a:ahLst/>
                  <a:cxnLst>
                    <a:cxn ang="0">
                      <a:pos x="104" y="26"/>
                    </a:cxn>
                    <a:cxn ang="0">
                      <a:pos x="18" y="0"/>
                    </a:cxn>
                    <a:cxn ang="0">
                      <a:pos x="0" y="2"/>
                    </a:cxn>
                    <a:cxn ang="0">
                      <a:pos x="88" y="28"/>
                    </a:cxn>
                    <a:cxn ang="0">
                      <a:pos x="104" y="26"/>
                    </a:cxn>
                  </a:cxnLst>
                  <a:rect l="0" t="0" r="r" b="b"/>
                  <a:pathLst>
                    <a:path w="104" h="28">
                      <a:moveTo>
                        <a:pt x="104" y="26"/>
                      </a:moveTo>
                      <a:lnTo>
                        <a:pt x="18" y="0"/>
                      </a:lnTo>
                      <a:lnTo>
                        <a:pt x="0" y="2"/>
                      </a:lnTo>
                      <a:lnTo>
                        <a:pt x="88" y="28"/>
                      </a:lnTo>
                      <a:lnTo>
                        <a:pt x="104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80" name="Freeform 4248"/>
                <p:cNvSpPr>
                  <a:spLocks/>
                </p:cNvSpPr>
                <p:nvPr/>
              </p:nvSpPr>
              <p:spPr bwMode="auto">
                <a:xfrm>
                  <a:off x="3508" y="2978"/>
                  <a:ext cx="104" cy="26"/>
                </a:xfrm>
                <a:custGeom>
                  <a:avLst/>
                  <a:gdLst/>
                  <a:ahLst/>
                  <a:cxnLst>
                    <a:cxn ang="0">
                      <a:pos x="104" y="26"/>
                    </a:cxn>
                    <a:cxn ang="0">
                      <a:pos x="16" y="0"/>
                    </a:cxn>
                    <a:cxn ang="0">
                      <a:pos x="0" y="4"/>
                    </a:cxn>
                    <a:cxn ang="0">
                      <a:pos x="88" y="26"/>
                    </a:cxn>
                    <a:cxn ang="0">
                      <a:pos x="104" y="26"/>
                    </a:cxn>
                  </a:cxnLst>
                  <a:rect l="0" t="0" r="r" b="b"/>
                  <a:pathLst>
                    <a:path w="104" h="26">
                      <a:moveTo>
                        <a:pt x="104" y="26"/>
                      </a:moveTo>
                      <a:lnTo>
                        <a:pt x="16" y="0"/>
                      </a:lnTo>
                      <a:lnTo>
                        <a:pt x="0" y="4"/>
                      </a:lnTo>
                      <a:lnTo>
                        <a:pt x="88" y="26"/>
                      </a:lnTo>
                      <a:lnTo>
                        <a:pt x="104" y="26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 w="0">
                  <a:solidFill>
                    <a:srgbClr val="007F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81" name="Freeform 4249"/>
                <p:cNvSpPr>
                  <a:spLocks/>
                </p:cNvSpPr>
                <p:nvPr/>
              </p:nvSpPr>
              <p:spPr bwMode="auto">
                <a:xfrm>
                  <a:off x="3508" y="2978"/>
                  <a:ext cx="104" cy="26"/>
                </a:xfrm>
                <a:custGeom>
                  <a:avLst/>
                  <a:gdLst/>
                  <a:ahLst/>
                  <a:cxnLst>
                    <a:cxn ang="0">
                      <a:pos x="104" y="26"/>
                    </a:cxn>
                    <a:cxn ang="0">
                      <a:pos x="16" y="0"/>
                    </a:cxn>
                    <a:cxn ang="0">
                      <a:pos x="0" y="4"/>
                    </a:cxn>
                    <a:cxn ang="0">
                      <a:pos x="88" y="26"/>
                    </a:cxn>
                    <a:cxn ang="0">
                      <a:pos x="104" y="26"/>
                    </a:cxn>
                  </a:cxnLst>
                  <a:rect l="0" t="0" r="r" b="b"/>
                  <a:pathLst>
                    <a:path w="104" h="26">
                      <a:moveTo>
                        <a:pt x="104" y="26"/>
                      </a:moveTo>
                      <a:lnTo>
                        <a:pt x="16" y="0"/>
                      </a:lnTo>
                      <a:lnTo>
                        <a:pt x="0" y="4"/>
                      </a:lnTo>
                      <a:lnTo>
                        <a:pt x="88" y="26"/>
                      </a:lnTo>
                      <a:lnTo>
                        <a:pt x="104" y="2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82" name="Freeform 4250"/>
                <p:cNvSpPr>
                  <a:spLocks/>
                </p:cNvSpPr>
                <p:nvPr/>
              </p:nvSpPr>
              <p:spPr bwMode="auto">
                <a:xfrm>
                  <a:off x="3492" y="2982"/>
                  <a:ext cx="104" cy="22"/>
                </a:xfrm>
                <a:custGeom>
                  <a:avLst/>
                  <a:gdLst/>
                  <a:ahLst/>
                  <a:cxnLst>
                    <a:cxn ang="0">
                      <a:pos x="104" y="22"/>
                    </a:cxn>
                    <a:cxn ang="0">
                      <a:pos x="16" y="0"/>
                    </a:cxn>
                    <a:cxn ang="0">
                      <a:pos x="0" y="0"/>
                    </a:cxn>
                    <a:cxn ang="0">
                      <a:pos x="88" y="22"/>
                    </a:cxn>
                    <a:cxn ang="0">
                      <a:pos x="104" y="22"/>
                    </a:cxn>
                  </a:cxnLst>
                  <a:rect l="0" t="0" r="r" b="b"/>
                  <a:pathLst>
                    <a:path w="104" h="22">
                      <a:moveTo>
                        <a:pt x="104" y="22"/>
                      </a:move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88" y="22"/>
                      </a:lnTo>
                      <a:lnTo>
                        <a:pt x="104" y="22"/>
                      </a:lnTo>
                      <a:close/>
                    </a:path>
                  </a:pathLst>
                </a:custGeom>
                <a:solidFill>
                  <a:srgbClr val="007700"/>
                </a:solidFill>
                <a:ln w="0">
                  <a:solidFill>
                    <a:srgbClr val="0077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83" name="Freeform 4251"/>
                <p:cNvSpPr>
                  <a:spLocks/>
                </p:cNvSpPr>
                <p:nvPr/>
              </p:nvSpPr>
              <p:spPr bwMode="auto">
                <a:xfrm>
                  <a:off x="3492" y="2982"/>
                  <a:ext cx="104" cy="22"/>
                </a:xfrm>
                <a:custGeom>
                  <a:avLst/>
                  <a:gdLst/>
                  <a:ahLst/>
                  <a:cxnLst>
                    <a:cxn ang="0">
                      <a:pos x="104" y="22"/>
                    </a:cxn>
                    <a:cxn ang="0">
                      <a:pos x="16" y="0"/>
                    </a:cxn>
                    <a:cxn ang="0">
                      <a:pos x="0" y="0"/>
                    </a:cxn>
                    <a:cxn ang="0">
                      <a:pos x="88" y="22"/>
                    </a:cxn>
                    <a:cxn ang="0">
                      <a:pos x="104" y="22"/>
                    </a:cxn>
                  </a:cxnLst>
                  <a:rect l="0" t="0" r="r" b="b"/>
                  <a:pathLst>
                    <a:path w="104" h="22">
                      <a:moveTo>
                        <a:pt x="104" y="22"/>
                      </a:move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88" y="22"/>
                      </a:lnTo>
                      <a:lnTo>
                        <a:pt x="10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84" name="Freeform 4252"/>
                <p:cNvSpPr>
                  <a:spLocks/>
                </p:cNvSpPr>
                <p:nvPr/>
              </p:nvSpPr>
              <p:spPr bwMode="auto">
                <a:xfrm>
                  <a:off x="3476" y="2982"/>
                  <a:ext cx="104" cy="22"/>
                </a:xfrm>
                <a:custGeom>
                  <a:avLst/>
                  <a:gdLst/>
                  <a:ahLst/>
                  <a:cxnLst>
                    <a:cxn ang="0">
                      <a:pos x="104" y="22"/>
                    </a:cxn>
                    <a:cxn ang="0">
                      <a:pos x="16" y="0"/>
                    </a:cxn>
                    <a:cxn ang="0">
                      <a:pos x="0" y="0"/>
                    </a:cxn>
                    <a:cxn ang="0">
                      <a:pos x="88" y="20"/>
                    </a:cxn>
                    <a:cxn ang="0">
                      <a:pos x="104" y="22"/>
                    </a:cxn>
                  </a:cxnLst>
                  <a:rect l="0" t="0" r="r" b="b"/>
                  <a:pathLst>
                    <a:path w="104" h="22">
                      <a:moveTo>
                        <a:pt x="104" y="22"/>
                      </a:move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88" y="20"/>
                      </a:lnTo>
                      <a:lnTo>
                        <a:pt x="104" y="22"/>
                      </a:lnTo>
                      <a:close/>
                    </a:path>
                  </a:pathLst>
                </a:custGeom>
                <a:solidFill>
                  <a:srgbClr val="006D00"/>
                </a:solidFill>
                <a:ln w="0">
                  <a:solidFill>
                    <a:srgbClr val="006D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85" name="Freeform 4253"/>
                <p:cNvSpPr>
                  <a:spLocks/>
                </p:cNvSpPr>
                <p:nvPr/>
              </p:nvSpPr>
              <p:spPr bwMode="auto">
                <a:xfrm>
                  <a:off x="3476" y="2982"/>
                  <a:ext cx="104" cy="22"/>
                </a:xfrm>
                <a:custGeom>
                  <a:avLst/>
                  <a:gdLst/>
                  <a:ahLst/>
                  <a:cxnLst>
                    <a:cxn ang="0">
                      <a:pos x="104" y="22"/>
                    </a:cxn>
                    <a:cxn ang="0">
                      <a:pos x="16" y="0"/>
                    </a:cxn>
                    <a:cxn ang="0">
                      <a:pos x="0" y="0"/>
                    </a:cxn>
                    <a:cxn ang="0">
                      <a:pos x="88" y="20"/>
                    </a:cxn>
                    <a:cxn ang="0">
                      <a:pos x="104" y="22"/>
                    </a:cxn>
                  </a:cxnLst>
                  <a:rect l="0" t="0" r="r" b="b"/>
                  <a:pathLst>
                    <a:path w="104" h="22">
                      <a:moveTo>
                        <a:pt x="104" y="22"/>
                      </a:move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88" y="20"/>
                      </a:lnTo>
                      <a:lnTo>
                        <a:pt x="104" y="2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86" name="Freeform 4254"/>
                <p:cNvSpPr>
                  <a:spLocks/>
                </p:cNvSpPr>
                <p:nvPr/>
              </p:nvSpPr>
              <p:spPr bwMode="auto">
                <a:xfrm>
                  <a:off x="3458" y="2982"/>
                  <a:ext cx="106" cy="20"/>
                </a:xfrm>
                <a:custGeom>
                  <a:avLst/>
                  <a:gdLst/>
                  <a:ahLst/>
                  <a:cxnLst>
                    <a:cxn ang="0">
                      <a:pos x="106" y="20"/>
                    </a:cxn>
                    <a:cxn ang="0">
                      <a:pos x="18" y="0"/>
                    </a:cxn>
                    <a:cxn ang="0">
                      <a:pos x="0" y="0"/>
                    </a:cxn>
                    <a:cxn ang="0">
                      <a:pos x="88" y="16"/>
                    </a:cxn>
                    <a:cxn ang="0">
                      <a:pos x="106" y="20"/>
                    </a:cxn>
                  </a:cxnLst>
                  <a:rect l="0" t="0" r="r" b="b"/>
                  <a:pathLst>
                    <a:path w="106" h="20">
                      <a:moveTo>
                        <a:pt x="106" y="20"/>
                      </a:moveTo>
                      <a:lnTo>
                        <a:pt x="18" y="0"/>
                      </a:lnTo>
                      <a:lnTo>
                        <a:pt x="0" y="0"/>
                      </a:lnTo>
                      <a:lnTo>
                        <a:pt x="88" y="16"/>
                      </a:lnTo>
                      <a:lnTo>
                        <a:pt x="106" y="20"/>
                      </a:lnTo>
                      <a:close/>
                    </a:path>
                  </a:pathLst>
                </a:custGeom>
                <a:solidFill>
                  <a:srgbClr val="D80047"/>
                </a:solidFill>
                <a:ln w="0">
                  <a:solidFill>
                    <a:srgbClr val="D8004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87" name="Freeform 4255"/>
                <p:cNvSpPr>
                  <a:spLocks/>
                </p:cNvSpPr>
                <p:nvPr/>
              </p:nvSpPr>
              <p:spPr bwMode="auto">
                <a:xfrm>
                  <a:off x="3458" y="2982"/>
                  <a:ext cx="106" cy="20"/>
                </a:xfrm>
                <a:custGeom>
                  <a:avLst/>
                  <a:gdLst/>
                  <a:ahLst/>
                  <a:cxnLst>
                    <a:cxn ang="0">
                      <a:pos x="106" y="20"/>
                    </a:cxn>
                    <a:cxn ang="0">
                      <a:pos x="18" y="0"/>
                    </a:cxn>
                    <a:cxn ang="0">
                      <a:pos x="0" y="0"/>
                    </a:cxn>
                    <a:cxn ang="0">
                      <a:pos x="88" y="16"/>
                    </a:cxn>
                    <a:cxn ang="0">
                      <a:pos x="106" y="20"/>
                    </a:cxn>
                  </a:cxnLst>
                  <a:rect l="0" t="0" r="r" b="b"/>
                  <a:pathLst>
                    <a:path w="106" h="20">
                      <a:moveTo>
                        <a:pt x="106" y="20"/>
                      </a:moveTo>
                      <a:lnTo>
                        <a:pt x="18" y="0"/>
                      </a:lnTo>
                      <a:lnTo>
                        <a:pt x="0" y="0"/>
                      </a:lnTo>
                      <a:lnTo>
                        <a:pt x="88" y="16"/>
                      </a:lnTo>
                      <a:lnTo>
                        <a:pt x="106" y="2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88" name="Freeform 4256"/>
                <p:cNvSpPr>
                  <a:spLocks/>
                </p:cNvSpPr>
                <p:nvPr/>
              </p:nvSpPr>
              <p:spPr bwMode="auto">
                <a:xfrm>
                  <a:off x="3442" y="2980"/>
                  <a:ext cx="104" cy="18"/>
                </a:xfrm>
                <a:custGeom>
                  <a:avLst/>
                  <a:gdLst/>
                  <a:ahLst/>
                  <a:cxnLst>
                    <a:cxn ang="0">
                      <a:pos x="104" y="18"/>
                    </a:cxn>
                    <a:cxn ang="0">
                      <a:pos x="16" y="2"/>
                    </a:cxn>
                    <a:cxn ang="0">
                      <a:pos x="0" y="0"/>
                    </a:cxn>
                    <a:cxn ang="0">
                      <a:pos x="88" y="14"/>
                    </a:cxn>
                    <a:cxn ang="0">
                      <a:pos x="104" y="18"/>
                    </a:cxn>
                  </a:cxnLst>
                  <a:rect l="0" t="0" r="r" b="b"/>
                  <a:pathLst>
                    <a:path w="104" h="18">
                      <a:moveTo>
                        <a:pt x="104" y="18"/>
                      </a:moveTo>
                      <a:lnTo>
                        <a:pt x="16" y="2"/>
                      </a:lnTo>
                      <a:lnTo>
                        <a:pt x="0" y="0"/>
                      </a:lnTo>
                      <a:lnTo>
                        <a:pt x="88" y="14"/>
                      </a:lnTo>
                      <a:lnTo>
                        <a:pt x="104" y="18"/>
                      </a:lnTo>
                      <a:close/>
                    </a:path>
                  </a:pathLst>
                </a:custGeom>
                <a:solidFill>
                  <a:srgbClr val="DF0054"/>
                </a:solidFill>
                <a:ln w="0">
                  <a:solidFill>
                    <a:srgbClr val="DF005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89" name="Freeform 4257"/>
                <p:cNvSpPr>
                  <a:spLocks/>
                </p:cNvSpPr>
                <p:nvPr/>
              </p:nvSpPr>
              <p:spPr bwMode="auto">
                <a:xfrm>
                  <a:off x="3442" y="2980"/>
                  <a:ext cx="104" cy="18"/>
                </a:xfrm>
                <a:custGeom>
                  <a:avLst/>
                  <a:gdLst/>
                  <a:ahLst/>
                  <a:cxnLst>
                    <a:cxn ang="0">
                      <a:pos x="104" y="18"/>
                    </a:cxn>
                    <a:cxn ang="0">
                      <a:pos x="16" y="2"/>
                    </a:cxn>
                    <a:cxn ang="0">
                      <a:pos x="0" y="0"/>
                    </a:cxn>
                    <a:cxn ang="0">
                      <a:pos x="88" y="14"/>
                    </a:cxn>
                    <a:cxn ang="0">
                      <a:pos x="104" y="18"/>
                    </a:cxn>
                  </a:cxnLst>
                  <a:rect l="0" t="0" r="r" b="b"/>
                  <a:pathLst>
                    <a:path w="104" h="18">
                      <a:moveTo>
                        <a:pt x="104" y="18"/>
                      </a:moveTo>
                      <a:lnTo>
                        <a:pt x="16" y="2"/>
                      </a:lnTo>
                      <a:lnTo>
                        <a:pt x="0" y="0"/>
                      </a:lnTo>
                      <a:lnTo>
                        <a:pt x="88" y="14"/>
                      </a:lnTo>
                      <a:lnTo>
                        <a:pt x="104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90" name="Freeform 4258"/>
                <p:cNvSpPr>
                  <a:spLocks/>
                </p:cNvSpPr>
                <p:nvPr/>
              </p:nvSpPr>
              <p:spPr bwMode="auto">
                <a:xfrm>
                  <a:off x="3424" y="2978"/>
                  <a:ext cx="106" cy="16"/>
                </a:xfrm>
                <a:custGeom>
                  <a:avLst/>
                  <a:gdLst/>
                  <a:ahLst/>
                  <a:cxnLst>
                    <a:cxn ang="0">
                      <a:pos x="106" y="16"/>
                    </a:cxn>
                    <a:cxn ang="0">
                      <a:pos x="18" y="2"/>
                    </a:cxn>
                    <a:cxn ang="0">
                      <a:pos x="0" y="0"/>
                    </a:cxn>
                    <a:cxn ang="0">
                      <a:pos x="90" y="10"/>
                    </a:cxn>
                    <a:cxn ang="0">
                      <a:pos x="106" y="16"/>
                    </a:cxn>
                  </a:cxnLst>
                  <a:rect l="0" t="0" r="r" b="b"/>
                  <a:pathLst>
                    <a:path w="106" h="16">
                      <a:moveTo>
                        <a:pt x="106" y="16"/>
                      </a:moveTo>
                      <a:lnTo>
                        <a:pt x="18" y="2"/>
                      </a:lnTo>
                      <a:lnTo>
                        <a:pt x="0" y="0"/>
                      </a:lnTo>
                      <a:lnTo>
                        <a:pt x="90" y="10"/>
                      </a:lnTo>
                      <a:lnTo>
                        <a:pt x="106" y="16"/>
                      </a:lnTo>
                      <a:close/>
                    </a:path>
                  </a:pathLst>
                </a:custGeom>
                <a:solidFill>
                  <a:srgbClr val="E4005E"/>
                </a:solidFill>
                <a:ln w="0">
                  <a:solidFill>
                    <a:srgbClr val="E4005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91" name="Freeform 4259"/>
                <p:cNvSpPr>
                  <a:spLocks/>
                </p:cNvSpPr>
                <p:nvPr/>
              </p:nvSpPr>
              <p:spPr bwMode="auto">
                <a:xfrm>
                  <a:off x="3424" y="2978"/>
                  <a:ext cx="106" cy="16"/>
                </a:xfrm>
                <a:custGeom>
                  <a:avLst/>
                  <a:gdLst/>
                  <a:ahLst/>
                  <a:cxnLst>
                    <a:cxn ang="0">
                      <a:pos x="106" y="16"/>
                    </a:cxn>
                    <a:cxn ang="0">
                      <a:pos x="18" y="2"/>
                    </a:cxn>
                    <a:cxn ang="0">
                      <a:pos x="0" y="0"/>
                    </a:cxn>
                    <a:cxn ang="0">
                      <a:pos x="90" y="10"/>
                    </a:cxn>
                    <a:cxn ang="0">
                      <a:pos x="106" y="16"/>
                    </a:cxn>
                  </a:cxnLst>
                  <a:rect l="0" t="0" r="r" b="b"/>
                  <a:pathLst>
                    <a:path w="106" h="16">
                      <a:moveTo>
                        <a:pt x="106" y="16"/>
                      </a:moveTo>
                      <a:lnTo>
                        <a:pt x="18" y="2"/>
                      </a:lnTo>
                      <a:lnTo>
                        <a:pt x="0" y="0"/>
                      </a:lnTo>
                      <a:lnTo>
                        <a:pt x="90" y="10"/>
                      </a:lnTo>
                      <a:lnTo>
                        <a:pt x="106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92" name="Freeform 4260"/>
                <p:cNvSpPr>
                  <a:spLocks/>
                </p:cNvSpPr>
                <p:nvPr/>
              </p:nvSpPr>
              <p:spPr bwMode="auto">
                <a:xfrm>
                  <a:off x="3406" y="2976"/>
                  <a:ext cx="108" cy="12"/>
                </a:xfrm>
                <a:custGeom>
                  <a:avLst/>
                  <a:gdLst/>
                  <a:ahLst/>
                  <a:cxnLst>
                    <a:cxn ang="0">
                      <a:pos x="108" y="12"/>
                    </a:cxn>
                    <a:cxn ang="0">
                      <a:pos x="18" y="2"/>
                    </a:cxn>
                    <a:cxn ang="0">
                      <a:pos x="0" y="0"/>
                    </a:cxn>
                    <a:cxn ang="0">
                      <a:pos x="90" y="6"/>
                    </a:cxn>
                    <a:cxn ang="0">
                      <a:pos x="108" y="12"/>
                    </a:cxn>
                  </a:cxnLst>
                  <a:rect l="0" t="0" r="r" b="b"/>
                  <a:pathLst>
                    <a:path w="108" h="12">
                      <a:moveTo>
                        <a:pt x="108" y="12"/>
                      </a:moveTo>
                      <a:lnTo>
                        <a:pt x="18" y="2"/>
                      </a:lnTo>
                      <a:lnTo>
                        <a:pt x="0" y="0"/>
                      </a:lnTo>
                      <a:lnTo>
                        <a:pt x="90" y="6"/>
                      </a:lnTo>
                      <a:lnTo>
                        <a:pt x="108" y="12"/>
                      </a:lnTo>
                      <a:close/>
                    </a:path>
                  </a:pathLst>
                </a:custGeom>
                <a:solidFill>
                  <a:srgbClr val="E80062"/>
                </a:solidFill>
                <a:ln w="0">
                  <a:solidFill>
                    <a:srgbClr val="E8006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93" name="Freeform 4261"/>
                <p:cNvSpPr>
                  <a:spLocks/>
                </p:cNvSpPr>
                <p:nvPr/>
              </p:nvSpPr>
              <p:spPr bwMode="auto">
                <a:xfrm>
                  <a:off x="3406" y="2976"/>
                  <a:ext cx="108" cy="12"/>
                </a:xfrm>
                <a:custGeom>
                  <a:avLst/>
                  <a:gdLst/>
                  <a:ahLst/>
                  <a:cxnLst>
                    <a:cxn ang="0">
                      <a:pos x="108" y="12"/>
                    </a:cxn>
                    <a:cxn ang="0">
                      <a:pos x="18" y="2"/>
                    </a:cxn>
                    <a:cxn ang="0">
                      <a:pos x="0" y="0"/>
                    </a:cxn>
                    <a:cxn ang="0">
                      <a:pos x="90" y="6"/>
                    </a:cxn>
                    <a:cxn ang="0">
                      <a:pos x="108" y="12"/>
                    </a:cxn>
                  </a:cxnLst>
                  <a:rect l="0" t="0" r="r" b="b"/>
                  <a:pathLst>
                    <a:path w="108" h="12">
                      <a:moveTo>
                        <a:pt x="108" y="12"/>
                      </a:moveTo>
                      <a:lnTo>
                        <a:pt x="18" y="2"/>
                      </a:lnTo>
                      <a:lnTo>
                        <a:pt x="0" y="0"/>
                      </a:lnTo>
                      <a:lnTo>
                        <a:pt x="90" y="6"/>
                      </a:lnTo>
                      <a:lnTo>
                        <a:pt x="108" y="1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94" name="Freeform 4262"/>
                <p:cNvSpPr>
                  <a:spLocks/>
                </p:cNvSpPr>
                <p:nvPr/>
              </p:nvSpPr>
              <p:spPr bwMode="auto">
                <a:xfrm>
                  <a:off x="3388" y="2972"/>
                  <a:ext cx="108" cy="10"/>
                </a:xfrm>
                <a:custGeom>
                  <a:avLst/>
                  <a:gdLst/>
                  <a:ahLst/>
                  <a:cxnLst>
                    <a:cxn ang="0">
                      <a:pos x="108" y="10"/>
                    </a:cxn>
                    <a:cxn ang="0">
                      <a:pos x="18" y="4"/>
                    </a:cxn>
                    <a:cxn ang="0">
                      <a:pos x="0" y="0"/>
                    </a:cxn>
                    <a:cxn ang="0">
                      <a:pos x="92" y="4"/>
                    </a:cxn>
                    <a:cxn ang="0">
                      <a:pos x="108" y="10"/>
                    </a:cxn>
                  </a:cxnLst>
                  <a:rect l="0" t="0" r="r" b="b"/>
                  <a:pathLst>
                    <a:path w="108" h="10">
                      <a:moveTo>
                        <a:pt x="108" y="10"/>
                      </a:moveTo>
                      <a:lnTo>
                        <a:pt x="18" y="4"/>
                      </a:lnTo>
                      <a:lnTo>
                        <a:pt x="0" y="0"/>
                      </a:lnTo>
                      <a:lnTo>
                        <a:pt x="92" y="4"/>
                      </a:lnTo>
                      <a:lnTo>
                        <a:pt x="108" y="10"/>
                      </a:lnTo>
                      <a:close/>
                    </a:path>
                  </a:pathLst>
                </a:custGeom>
                <a:solidFill>
                  <a:srgbClr val="EA0066"/>
                </a:solidFill>
                <a:ln w="0">
                  <a:solidFill>
                    <a:srgbClr val="EA006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95" name="Freeform 4263"/>
                <p:cNvSpPr>
                  <a:spLocks/>
                </p:cNvSpPr>
                <p:nvPr/>
              </p:nvSpPr>
              <p:spPr bwMode="auto">
                <a:xfrm>
                  <a:off x="3388" y="2972"/>
                  <a:ext cx="108" cy="10"/>
                </a:xfrm>
                <a:custGeom>
                  <a:avLst/>
                  <a:gdLst/>
                  <a:ahLst/>
                  <a:cxnLst>
                    <a:cxn ang="0">
                      <a:pos x="108" y="10"/>
                    </a:cxn>
                    <a:cxn ang="0">
                      <a:pos x="18" y="4"/>
                    </a:cxn>
                    <a:cxn ang="0">
                      <a:pos x="0" y="0"/>
                    </a:cxn>
                    <a:cxn ang="0">
                      <a:pos x="92" y="4"/>
                    </a:cxn>
                    <a:cxn ang="0">
                      <a:pos x="108" y="10"/>
                    </a:cxn>
                  </a:cxnLst>
                  <a:rect l="0" t="0" r="r" b="b"/>
                  <a:pathLst>
                    <a:path w="108" h="10">
                      <a:moveTo>
                        <a:pt x="108" y="10"/>
                      </a:moveTo>
                      <a:lnTo>
                        <a:pt x="18" y="4"/>
                      </a:lnTo>
                      <a:lnTo>
                        <a:pt x="0" y="0"/>
                      </a:lnTo>
                      <a:lnTo>
                        <a:pt x="92" y="4"/>
                      </a:lnTo>
                      <a:lnTo>
                        <a:pt x="108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96" name="Freeform 4264"/>
                <p:cNvSpPr>
                  <a:spLocks/>
                </p:cNvSpPr>
                <p:nvPr/>
              </p:nvSpPr>
              <p:spPr bwMode="auto">
                <a:xfrm>
                  <a:off x="3370" y="2968"/>
                  <a:ext cx="110" cy="8"/>
                </a:xfrm>
                <a:custGeom>
                  <a:avLst/>
                  <a:gdLst/>
                  <a:ahLst/>
                  <a:cxnLst>
                    <a:cxn ang="0">
                      <a:pos x="110" y="8"/>
                    </a:cxn>
                    <a:cxn ang="0">
                      <a:pos x="18" y="4"/>
                    </a:cxn>
                    <a:cxn ang="0">
                      <a:pos x="0" y="0"/>
                    </a:cxn>
                    <a:cxn ang="0">
                      <a:pos x="92" y="2"/>
                    </a:cxn>
                    <a:cxn ang="0">
                      <a:pos x="110" y="8"/>
                    </a:cxn>
                  </a:cxnLst>
                  <a:rect l="0" t="0" r="r" b="b"/>
                  <a:pathLst>
                    <a:path w="110" h="8">
                      <a:moveTo>
                        <a:pt x="110" y="8"/>
                      </a:moveTo>
                      <a:lnTo>
                        <a:pt x="18" y="4"/>
                      </a:lnTo>
                      <a:lnTo>
                        <a:pt x="0" y="0"/>
                      </a:lnTo>
                      <a:lnTo>
                        <a:pt x="92" y="2"/>
                      </a:lnTo>
                      <a:lnTo>
                        <a:pt x="110" y="8"/>
                      </a:lnTo>
                      <a:close/>
                    </a:path>
                  </a:pathLst>
                </a:custGeom>
                <a:solidFill>
                  <a:srgbClr val="ED006C"/>
                </a:solidFill>
                <a:ln w="0">
                  <a:solidFill>
                    <a:srgbClr val="ED006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97" name="Freeform 4265"/>
                <p:cNvSpPr>
                  <a:spLocks/>
                </p:cNvSpPr>
                <p:nvPr/>
              </p:nvSpPr>
              <p:spPr bwMode="auto">
                <a:xfrm>
                  <a:off x="3370" y="2968"/>
                  <a:ext cx="110" cy="8"/>
                </a:xfrm>
                <a:custGeom>
                  <a:avLst/>
                  <a:gdLst/>
                  <a:ahLst/>
                  <a:cxnLst>
                    <a:cxn ang="0">
                      <a:pos x="110" y="8"/>
                    </a:cxn>
                    <a:cxn ang="0">
                      <a:pos x="18" y="4"/>
                    </a:cxn>
                    <a:cxn ang="0">
                      <a:pos x="0" y="0"/>
                    </a:cxn>
                    <a:cxn ang="0">
                      <a:pos x="92" y="2"/>
                    </a:cxn>
                    <a:cxn ang="0">
                      <a:pos x="110" y="8"/>
                    </a:cxn>
                  </a:cxnLst>
                  <a:rect l="0" t="0" r="r" b="b"/>
                  <a:pathLst>
                    <a:path w="110" h="8">
                      <a:moveTo>
                        <a:pt x="110" y="8"/>
                      </a:moveTo>
                      <a:lnTo>
                        <a:pt x="18" y="4"/>
                      </a:lnTo>
                      <a:lnTo>
                        <a:pt x="0" y="0"/>
                      </a:lnTo>
                      <a:lnTo>
                        <a:pt x="92" y="2"/>
                      </a:lnTo>
                      <a:lnTo>
                        <a:pt x="110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98" name="Freeform 4266"/>
                <p:cNvSpPr>
                  <a:spLocks/>
                </p:cNvSpPr>
                <p:nvPr/>
              </p:nvSpPr>
              <p:spPr bwMode="auto">
                <a:xfrm>
                  <a:off x="3352" y="2960"/>
                  <a:ext cx="110" cy="10"/>
                </a:xfrm>
                <a:custGeom>
                  <a:avLst/>
                  <a:gdLst/>
                  <a:ahLst/>
                  <a:cxnLst>
                    <a:cxn ang="0">
                      <a:pos x="110" y="10"/>
                    </a:cxn>
                    <a:cxn ang="0">
                      <a:pos x="18" y="8"/>
                    </a:cxn>
                    <a:cxn ang="0">
                      <a:pos x="0" y="4"/>
                    </a:cxn>
                    <a:cxn ang="0">
                      <a:pos x="92" y="0"/>
                    </a:cxn>
                    <a:cxn ang="0">
                      <a:pos x="110" y="10"/>
                    </a:cxn>
                  </a:cxnLst>
                  <a:rect l="0" t="0" r="r" b="b"/>
                  <a:pathLst>
                    <a:path w="110" h="10">
                      <a:moveTo>
                        <a:pt x="110" y="10"/>
                      </a:moveTo>
                      <a:lnTo>
                        <a:pt x="18" y="8"/>
                      </a:lnTo>
                      <a:lnTo>
                        <a:pt x="0" y="4"/>
                      </a:lnTo>
                      <a:lnTo>
                        <a:pt x="92" y="0"/>
                      </a:lnTo>
                      <a:lnTo>
                        <a:pt x="110" y="10"/>
                      </a:lnTo>
                      <a:close/>
                    </a:path>
                  </a:pathLst>
                </a:custGeom>
                <a:solidFill>
                  <a:srgbClr val="EE0079"/>
                </a:solidFill>
                <a:ln w="0">
                  <a:solidFill>
                    <a:srgbClr val="EE007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699" name="Freeform 4267"/>
                <p:cNvSpPr>
                  <a:spLocks/>
                </p:cNvSpPr>
                <p:nvPr/>
              </p:nvSpPr>
              <p:spPr bwMode="auto">
                <a:xfrm>
                  <a:off x="3352" y="2960"/>
                  <a:ext cx="110" cy="10"/>
                </a:xfrm>
                <a:custGeom>
                  <a:avLst/>
                  <a:gdLst/>
                  <a:ahLst/>
                  <a:cxnLst>
                    <a:cxn ang="0">
                      <a:pos x="110" y="10"/>
                    </a:cxn>
                    <a:cxn ang="0">
                      <a:pos x="18" y="8"/>
                    </a:cxn>
                    <a:cxn ang="0">
                      <a:pos x="0" y="4"/>
                    </a:cxn>
                    <a:cxn ang="0">
                      <a:pos x="92" y="0"/>
                    </a:cxn>
                    <a:cxn ang="0">
                      <a:pos x="110" y="10"/>
                    </a:cxn>
                  </a:cxnLst>
                  <a:rect l="0" t="0" r="r" b="b"/>
                  <a:pathLst>
                    <a:path w="110" h="10">
                      <a:moveTo>
                        <a:pt x="110" y="10"/>
                      </a:moveTo>
                      <a:lnTo>
                        <a:pt x="18" y="8"/>
                      </a:lnTo>
                      <a:lnTo>
                        <a:pt x="0" y="4"/>
                      </a:lnTo>
                      <a:lnTo>
                        <a:pt x="92" y="0"/>
                      </a:lnTo>
                      <a:lnTo>
                        <a:pt x="110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700" name="Freeform 4268"/>
                <p:cNvSpPr>
                  <a:spLocks/>
                </p:cNvSpPr>
                <p:nvPr/>
              </p:nvSpPr>
              <p:spPr bwMode="auto">
                <a:xfrm>
                  <a:off x="3334" y="2950"/>
                  <a:ext cx="110" cy="14"/>
                </a:xfrm>
                <a:custGeom>
                  <a:avLst/>
                  <a:gdLst/>
                  <a:ahLst/>
                  <a:cxnLst>
                    <a:cxn ang="0">
                      <a:pos x="110" y="10"/>
                    </a:cxn>
                    <a:cxn ang="0">
                      <a:pos x="18" y="14"/>
                    </a:cxn>
                    <a:cxn ang="0">
                      <a:pos x="0" y="12"/>
                    </a:cxn>
                    <a:cxn ang="0">
                      <a:pos x="92" y="0"/>
                    </a:cxn>
                    <a:cxn ang="0">
                      <a:pos x="110" y="10"/>
                    </a:cxn>
                  </a:cxnLst>
                  <a:rect l="0" t="0" r="r" b="b"/>
                  <a:pathLst>
                    <a:path w="110" h="14">
                      <a:moveTo>
                        <a:pt x="110" y="10"/>
                      </a:moveTo>
                      <a:lnTo>
                        <a:pt x="18" y="14"/>
                      </a:lnTo>
                      <a:lnTo>
                        <a:pt x="0" y="12"/>
                      </a:lnTo>
                      <a:lnTo>
                        <a:pt x="92" y="0"/>
                      </a:lnTo>
                      <a:lnTo>
                        <a:pt x="110" y="10"/>
                      </a:lnTo>
                      <a:close/>
                    </a:path>
                  </a:pathLst>
                </a:custGeom>
                <a:solidFill>
                  <a:srgbClr val="F10079"/>
                </a:solidFill>
                <a:ln w="0">
                  <a:solidFill>
                    <a:srgbClr val="F1007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701" name="Freeform 4269"/>
                <p:cNvSpPr>
                  <a:spLocks/>
                </p:cNvSpPr>
                <p:nvPr/>
              </p:nvSpPr>
              <p:spPr bwMode="auto">
                <a:xfrm>
                  <a:off x="3334" y="2950"/>
                  <a:ext cx="110" cy="14"/>
                </a:xfrm>
                <a:custGeom>
                  <a:avLst/>
                  <a:gdLst/>
                  <a:ahLst/>
                  <a:cxnLst>
                    <a:cxn ang="0">
                      <a:pos x="110" y="10"/>
                    </a:cxn>
                    <a:cxn ang="0">
                      <a:pos x="18" y="14"/>
                    </a:cxn>
                    <a:cxn ang="0">
                      <a:pos x="0" y="12"/>
                    </a:cxn>
                    <a:cxn ang="0">
                      <a:pos x="92" y="0"/>
                    </a:cxn>
                    <a:cxn ang="0">
                      <a:pos x="110" y="10"/>
                    </a:cxn>
                  </a:cxnLst>
                  <a:rect l="0" t="0" r="r" b="b"/>
                  <a:pathLst>
                    <a:path w="110" h="14">
                      <a:moveTo>
                        <a:pt x="110" y="10"/>
                      </a:moveTo>
                      <a:lnTo>
                        <a:pt x="18" y="14"/>
                      </a:lnTo>
                      <a:lnTo>
                        <a:pt x="0" y="12"/>
                      </a:lnTo>
                      <a:lnTo>
                        <a:pt x="92" y="0"/>
                      </a:lnTo>
                      <a:lnTo>
                        <a:pt x="110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702" name="Freeform 4270"/>
                <p:cNvSpPr>
                  <a:spLocks/>
                </p:cNvSpPr>
                <p:nvPr/>
              </p:nvSpPr>
              <p:spPr bwMode="auto">
                <a:xfrm>
                  <a:off x="3314" y="2942"/>
                  <a:ext cx="112" cy="20"/>
                </a:xfrm>
                <a:custGeom>
                  <a:avLst/>
                  <a:gdLst/>
                  <a:ahLst/>
                  <a:cxnLst>
                    <a:cxn ang="0">
                      <a:pos x="112" y="8"/>
                    </a:cxn>
                    <a:cxn ang="0">
                      <a:pos x="20" y="20"/>
                    </a:cxn>
                    <a:cxn ang="0">
                      <a:pos x="0" y="18"/>
                    </a:cxn>
                    <a:cxn ang="0">
                      <a:pos x="94" y="0"/>
                    </a:cxn>
                    <a:cxn ang="0">
                      <a:pos x="112" y="8"/>
                    </a:cxn>
                  </a:cxnLst>
                  <a:rect l="0" t="0" r="r" b="b"/>
                  <a:pathLst>
                    <a:path w="112" h="20">
                      <a:moveTo>
                        <a:pt x="112" y="8"/>
                      </a:moveTo>
                      <a:lnTo>
                        <a:pt x="20" y="20"/>
                      </a:lnTo>
                      <a:lnTo>
                        <a:pt x="0" y="18"/>
                      </a:lnTo>
                      <a:lnTo>
                        <a:pt x="94" y="0"/>
                      </a:lnTo>
                      <a:lnTo>
                        <a:pt x="112" y="8"/>
                      </a:lnTo>
                      <a:close/>
                    </a:path>
                  </a:pathLst>
                </a:custGeom>
                <a:solidFill>
                  <a:srgbClr val="F40071"/>
                </a:solidFill>
                <a:ln w="0">
                  <a:solidFill>
                    <a:srgbClr val="F4007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703" name="Freeform 4271"/>
                <p:cNvSpPr>
                  <a:spLocks/>
                </p:cNvSpPr>
                <p:nvPr/>
              </p:nvSpPr>
              <p:spPr bwMode="auto">
                <a:xfrm>
                  <a:off x="3314" y="2942"/>
                  <a:ext cx="112" cy="20"/>
                </a:xfrm>
                <a:custGeom>
                  <a:avLst/>
                  <a:gdLst/>
                  <a:ahLst/>
                  <a:cxnLst>
                    <a:cxn ang="0">
                      <a:pos x="112" y="8"/>
                    </a:cxn>
                    <a:cxn ang="0">
                      <a:pos x="20" y="20"/>
                    </a:cxn>
                    <a:cxn ang="0">
                      <a:pos x="0" y="18"/>
                    </a:cxn>
                    <a:cxn ang="0">
                      <a:pos x="94" y="0"/>
                    </a:cxn>
                    <a:cxn ang="0">
                      <a:pos x="112" y="8"/>
                    </a:cxn>
                  </a:cxnLst>
                  <a:rect l="0" t="0" r="r" b="b"/>
                  <a:pathLst>
                    <a:path w="112" h="20">
                      <a:moveTo>
                        <a:pt x="112" y="8"/>
                      </a:moveTo>
                      <a:lnTo>
                        <a:pt x="20" y="20"/>
                      </a:lnTo>
                      <a:lnTo>
                        <a:pt x="0" y="18"/>
                      </a:lnTo>
                      <a:lnTo>
                        <a:pt x="94" y="0"/>
                      </a:lnTo>
                      <a:lnTo>
                        <a:pt x="112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704" name="Freeform 4272"/>
                <p:cNvSpPr>
                  <a:spLocks/>
                </p:cNvSpPr>
                <p:nvPr/>
              </p:nvSpPr>
              <p:spPr bwMode="auto">
                <a:xfrm>
                  <a:off x="3294" y="2934"/>
                  <a:ext cx="114" cy="26"/>
                </a:xfrm>
                <a:custGeom>
                  <a:avLst/>
                  <a:gdLst/>
                  <a:ahLst/>
                  <a:cxnLst>
                    <a:cxn ang="0">
                      <a:pos x="114" y="8"/>
                    </a:cxn>
                    <a:cxn ang="0">
                      <a:pos x="20" y="26"/>
                    </a:cxn>
                    <a:cxn ang="0">
                      <a:pos x="0" y="24"/>
                    </a:cxn>
                    <a:cxn ang="0">
                      <a:pos x="96" y="0"/>
                    </a:cxn>
                    <a:cxn ang="0">
                      <a:pos x="114" y="8"/>
                    </a:cxn>
                  </a:cxnLst>
                  <a:rect l="0" t="0" r="r" b="b"/>
                  <a:pathLst>
                    <a:path w="114" h="26">
                      <a:moveTo>
                        <a:pt x="114" y="8"/>
                      </a:moveTo>
                      <a:lnTo>
                        <a:pt x="20" y="26"/>
                      </a:lnTo>
                      <a:lnTo>
                        <a:pt x="0" y="24"/>
                      </a:lnTo>
                      <a:lnTo>
                        <a:pt x="96" y="0"/>
                      </a:lnTo>
                      <a:lnTo>
                        <a:pt x="114" y="8"/>
                      </a:lnTo>
                      <a:close/>
                    </a:path>
                  </a:pathLst>
                </a:custGeom>
                <a:solidFill>
                  <a:srgbClr val="F80064"/>
                </a:solidFill>
                <a:ln w="0">
                  <a:solidFill>
                    <a:srgbClr val="F8006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705" name="Freeform 4273"/>
                <p:cNvSpPr>
                  <a:spLocks/>
                </p:cNvSpPr>
                <p:nvPr/>
              </p:nvSpPr>
              <p:spPr bwMode="auto">
                <a:xfrm>
                  <a:off x="3294" y="2934"/>
                  <a:ext cx="114" cy="26"/>
                </a:xfrm>
                <a:custGeom>
                  <a:avLst/>
                  <a:gdLst/>
                  <a:ahLst/>
                  <a:cxnLst>
                    <a:cxn ang="0">
                      <a:pos x="114" y="8"/>
                    </a:cxn>
                    <a:cxn ang="0">
                      <a:pos x="20" y="26"/>
                    </a:cxn>
                    <a:cxn ang="0">
                      <a:pos x="0" y="24"/>
                    </a:cxn>
                    <a:cxn ang="0">
                      <a:pos x="96" y="0"/>
                    </a:cxn>
                    <a:cxn ang="0">
                      <a:pos x="114" y="8"/>
                    </a:cxn>
                  </a:cxnLst>
                  <a:rect l="0" t="0" r="r" b="b"/>
                  <a:pathLst>
                    <a:path w="114" h="26">
                      <a:moveTo>
                        <a:pt x="114" y="8"/>
                      </a:moveTo>
                      <a:lnTo>
                        <a:pt x="20" y="26"/>
                      </a:lnTo>
                      <a:lnTo>
                        <a:pt x="0" y="24"/>
                      </a:lnTo>
                      <a:lnTo>
                        <a:pt x="96" y="0"/>
                      </a:lnTo>
                      <a:lnTo>
                        <a:pt x="11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706" name="Freeform 4274"/>
                <p:cNvSpPr>
                  <a:spLocks/>
                </p:cNvSpPr>
                <p:nvPr/>
              </p:nvSpPr>
              <p:spPr bwMode="auto">
                <a:xfrm>
                  <a:off x="3274" y="2930"/>
                  <a:ext cx="116" cy="28"/>
                </a:xfrm>
                <a:custGeom>
                  <a:avLst/>
                  <a:gdLst/>
                  <a:ahLst/>
                  <a:cxnLst>
                    <a:cxn ang="0">
                      <a:pos x="116" y="4"/>
                    </a:cxn>
                    <a:cxn ang="0">
                      <a:pos x="20" y="28"/>
                    </a:cxn>
                    <a:cxn ang="0">
                      <a:pos x="0" y="28"/>
                    </a:cxn>
                    <a:cxn ang="0">
                      <a:pos x="96" y="0"/>
                    </a:cxn>
                    <a:cxn ang="0">
                      <a:pos x="116" y="4"/>
                    </a:cxn>
                  </a:cxnLst>
                  <a:rect l="0" t="0" r="r" b="b"/>
                  <a:pathLst>
                    <a:path w="116" h="28">
                      <a:moveTo>
                        <a:pt x="116" y="4"/>
                      </a:moveTo>
                      <a:lnTo>
                        <a:pt x="20" y="28"/>
                      </a:lnTo>
                      <a:lnTo>
                        <a:pt x="0" y="28"/>
                      </a:lnTo>
                      <a:lnTo>
                        <a:pt x="96" y="0"/>
                      </a:lnTo>
                      <a:lnTo>
                        <a:pt x="116" y="4"/>
                      </a:lnTo>
                      <a:close/>
                    </a:path>
                  </a:pathLst>
                </a:custGeom>
                <a:solidFill>
                  <a:srgbClr val="FB0454"/>
                </a:solidFill>
                <a:ln w="0">
                  <a:solidFill>
                    <a:srgbClr val="FB045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707" name="Freeform 4275"/>
                <p:cNvSpPr>
                  <a:spLocks/>
                </p:cNvSpPr>
                <p:nvPr/>
              </p:nvSpPr>
              <p:spPr bwMode="auto">
                <a:xfrm>
                  <a:off x="3274" y="2930"/>
                  <a:ext cx="116" cy="28"/>
                </a:xfrm>
                <a:custGeom>
                  <a:avLst/>
                  <a:gdLst/>
                  <a:ahLst/>
                  <a:cxnLst>
                    <a:cxn ang="0">
                      <a:pos x="116" y="4"/>
                    </a:cxn>
                    <a:cxn ang="0">
                      <a:pos x="20" y="28"/>
                    </a:cxn>
                    <a:cxn ang="0">
                      <a:pos x="0" y="28"/>
                    </a:cxn>
                    <a:cxn ang="0">
                      <a:pos x="96" y="0"/>
                    </a:cxn>
                    <a:cxn ang="0">
                      <a:pos x="116" y="4"/>
                    </a:cxn>
                  </a:cxnLst>
                  <a:rect l="0" t="0" r="r" b="b"/>
                  <a:pathLst>
                    <a:path w="116" h="28">
                      <a:moveTo>
                        <a:pt x="116" y="4"/>
                      </a:moveTo>
                      <a:lnTo>
                        <a:pt x="20" y="28"/>
                      </a:lnTo>
                      <a:lnTo>
                        <a:pt x="0" y="28"/>
                      </a:lnTo>
                      <a:lnTo>
                        <a:pt x="96" y="0"/>
                      </a:lnTo>
                      <a:lnTo>
                        <a:pt x="116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708" name="Freeform 4276"/>
                <p:cNvSpPr>
                  <a:spLocks/>
                </p:cNvSpPr>
                <p:nvPr/>
              </p:nvSpPr>
              <p:spPr bwMode="auto">
                <a:xfrm>
                  <a:off x="3254" y="2928"/>
                  <a:ext cx="116" cy="32"/>
                </a:xfrm>
                <a:custGeom>
                  <a:avLst/>
                  <a:gdLst/>
                  <a:ahLst/>
                  <a:cxnLst>
                    <a:cxn ang="0">
                      <a:pos x="116" y="2"/>
                    </a:cxn>
                    <a:cxn ang="0">
                      <a:pos x="20" y="30"/>
                    </a:cxn>
                    <a:cxn ang="0">
                      <a:pos x="0" y="32"/>
                    </a:cxn>
                    <a:cxn ang="0">
                      <a:pos x="96" y="0"/>
                    </a:cxn>
                    <a:cxn ang="0">
                      <a:pos x="116" y="2"/>
                    </a:cxn>
                  </a:cxnLst>
                  <a:rect l="0" t="0" r="r" b="b"/>
                  <a:pathLst>
                    <a:path w="116" h="32">
                      <a:moveTo>
                        <a:pt x="116" y="2"/>
                      </a:moveTo>
                      <a:lnTo>
                        <a:pt x="20" y="30"/>
                      </a:lnTo>
                      <a:lnTo>
                        <a:pt x="0" y="32"/>
                      </a:lnTo>
                      <a:lnTo>
                        <a:pt x="96" y="0"/>
                      </a:lnTo>
                      <a:lnTo>
                        <a:pt x="116" y="2"/>
                      </a:lnTo>
                      <a:close/>
                    </a:path>
                  </a:pathLst>
                </a:custGeom>
                <a:solidFill>
                  <a:srgbClr val="FD0B37"/>
                </a:solidFill>
                <a:ln w="0">
                  <a:solidFill>
                    <a:srgbClr val="FD0B3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709" name="Freeform 4277"/>
                <p:cNvSpPr>
                  <a:spLocks/>
                </p:cNvSpPr>
                <p:nvPr/>
              </p:nvSpPr>
              <p:spPr bwMode="auto">
                <a:xfrm>
                  <a:off x="3254" y="2928"/>
                  <a:ext cx="116" cy="32"/>
                </a:xfrm>
                <a:custGeom>
                  <a:avLst/>
                  <a:gdLst/>
                  <a:ahLst/>
                  <a:cxnLst>
                    <a:cxn ang="0">
                      <a:pos x="116" y="2"/>
                    </a:cxn>
                    <a:cxn ang="0">
                      <a:pos x="20" y="30"/>
                    </a:cxn>
                    <a:cxn ang="0">
                      <a:pos x="0" y="32"/>
                    </a:cxn>
                    <a:cxn ang="0">
                      <a:pos x="96" y="0"/>
                    </a:cxn>
                    <a:cxn ang="0">
                      <a:pos x="116" y="2"/>
                    </a:cxn>
                  </a:cxnLst>
                  <a:rect l="0" t="0" r="r" b="b"/>
                  <a:pathLst>
                    <a:path w="116" h="32">
                      <a:moveTo>
                        <a:pt x="116" y="2"/>
                      </a:moveTo>
                      <a:lnTo>
                        <a:pt x="20" y="30"/>
                      </a:lnTo>
                      <a:lnTo>
                        <a:pt x="0" y="32"/>
                      </a:lnTo>
                      <a:lnTo>
                        <a:pt x="96" y="0"/>
                      </a:lnTo>
                      <a:lnTo>
                        <a:pt x="116" y="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710" name="Freeform 4278"/>
                <p:cNvSpPr>
                  <a:spLocks/>
                </p:cNvSpPr>
                <p:nvPr/>
              </p:nvSpPr>
              <p:spPr bwMode="auto">
                <a:xfrm>
                  <a:off x="3234" y="2928"/>
                  <a:ext cx="116" cy="38"/>
                </a:xfrm>
                <a:custGeom>
                  <a:avLst/>
                  <a:gdLst/>
                  <a:ahLst/>
                  <a:cxnLst>
                    <a:cxn ang="0">
                      <a:pos x="116" y="0"/>
                    </a:cxn>
                    <a:cxn ang="0">
                      <a:pos x="20" y="32"/>
                    </a:cxn>
                    <a:cxn ang="0">
                      <a:pos x="0" y="38"/>
                    </a:cxn>
                    <a:cxn ang="0">
                      <a:pos x="96" y="10"/>
                    </a:cxn>
                    <a:cxn ang="0">
                      <a:pos x="116" y="0"/>
                    </a:cxn>
                  </a:cxnLst>
                  <a:rect l="0" t="0" r="r" b="b"/>
                  <a:pathLst>
                    <a:path w="116" h="38">
                      <a:moveTo>
                        <a:pt x="116" y="0"/>
                      </a:moveTo>
                      <a:lnTo>
                        <a:pt x="20" y="32"/>
                      </a:lnTo>
                      <a:lnTo>
                        <a:pt x="0" y="38"/>
                      </a:lnTo>
                      <a:lnTo>
                        <a:pt x="96" y="10"/>
                      </a:lnTo>
                      <a:lnTo>
                        <a:pt x="116" y="0"/>
                      </a:lnTo>
                      <a:close/>
                    </a:path>
                  </a:pathLst>
                </a:custGeom>
                <a:solidFill>
                  <a:srgbClr val="000342"/>
                </a:solidFill>
                <a:ln w="0">
                  <a:solidFill>
                    <a:srgbClr val="00034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711" name="Freeform 4279"/>
                <p:cNvSpPr>
                  <a:spLocks/>
                </p:cNvSpPr>
                <p:nvPr/>
              </p:nvSpPr>
              <p:spPr bwMode="auto">
                <a:xfrm>
                  <a:off x="3234" y="2928"/>
                  <a:ext cx="116" cy="38"/>
                </a:xfrm>
                <a:custGeom>
                  <a:avLst/>
                  <a:gdLst/>
                  <a:ahLst/>
                  <a:cxnLst>
                    <a:cxn ang="0">
                      <a:pos x="116" y="0"/>
                    </a:cxn>
                    <a:cxn ang="0">
                      <a:pos x="20" y="32"/>
                    </a:cxn>
                    <a:cxn ang="0">
                      <a:pos x="0" y="38"/>
                    </a:cxn>
                    <a:cxn ang="0">
                      <a:pos x="96" y="10"/>
                    </a:cxn>
                    <a:cxn ang="0">
                      <a:pos x="116" y="0"/>
                    </a:cxn>
                  </a:cxnLst>
                  <a:rect l="0" t="0" r="r" b="b"/>
                  <a:pathLst>
                    <a:path w="116" h="38">
                      <a:moveTo>
                        <a:pt x="116" y="0"/>
                      </a:moveTo>
                      <a:lnTo>
                        <a:pt x="20" y="32"/>
                      </a:lnTo>
                      <a:lnTo>
                        <a:pt x="0" y="38"/>
                      </a:lnTo>
                      <a:lnTo>
                        <a:pt x="96" y="10"/>
                      </a:lnTo>
                      <a:lnTo>
                        <a:pt x="116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712" name="Freeform 4280"/>
                <p:cNvSpPr>
                  <a:spLocks/>
                </p:cNvSpPr>
                <p:nvPr/>
              </p:nvSpPr>
              <p:spPr bwMode="auto">
                <a:xfrm>
                  <a:off x="3212" y="2938"/>
                  <a:ext cx="118" cy="36"/>
                </a:xfrm>
                <a:custGeom>
                  <a:avLst/>
                  <a:gdLst/>
                  <a:ahLst/>
                  <a:cxnLst>
                    <a:cxn ang="0">
                      <a:pos x="118" y="0"/>
                    </a:cxn>
                    <a:cxn ang="0">
                      <a:pos x="22" y="28"/>
                    </a:cxn>
                    <a:cxn ang="0">
                      <a:pos x="0" y="36"/>
                    </a:cxn>
                    <a:cxn ang="0">
                      <a:pos x="96" y="10"/>
                    </a:cxn>
                    <a:cxn ang="0">
                      <a:pos x="118" y="0"/>
                    </a:cxn>
                  </a:cxnLst>
                  <a:rect l="0" t="0" r="r" b="b"/>
                  <a:pathLst>
                    <a:path w="118" h="36">
                      <a:moveTo>
                        <a:pt x="118" y="0"/>
                      </a:moveTo>
                      <a:lnTo>
                        <a:pt x="22" y="28"/>
                      </a:lnTo>
                      <a:lnTo>
                        <a:pt x="0" y="36"/>
                      </a:lnTo>
                      <a:lnTo>
                        <a:pt x="96" y="10"/>
                      </a:lnTo>
                      <a:lnTo>
                        <a:pt x="118" y="0"/>
                      </a:lnTo>
                      <a:close/>
                    </a:path>
                  </a:pathLst>
                </a:custGeom>
                <a:solidFill>
                  <a:srgbClr val="000743"/>
                </a:solidFill>
                <a:ln w="0">
                  <a:solidFill>
                    <a:srgbClr val="00074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713" name="Freeform 4281"/>
                <p:cNvSpPr>
                  <a:spLocks/>
                </p:cNvSpPr>
                <p:nvPr/>
              </p:nvSpPr>
              <p:spPr bwMode="auto">
                <a:xfrm>
                  <a:off x="3212" y="2938"/>
                  <a:ext cx="118" cy="36"/>
                </a:xfrm>
                <a:custGeom>
                  <a:avLst/>
                  <a:gdLst/>
                  <a:ahLst/>
                  <a:cxnLst>
                    <a:cxn ang="0">
                      <a:pos x="118" y="0"/>
                    </a:cxn>
                    <a:cxn ang="0">
                      <a:pos x="22" y="28"/>
                    </a:cxn>
                    <a:cxn ang="0">
                      <a:pos x="0" y="36"/>
                    </a:cxn>
                    <a:cxn ang="0">
                      <a:pos x="96" y="10"/>
                    </a:cxn>
                    <a:cxn ang="0">
                      <a:pos x="118" y="0"/>
                    </a:cxn>
                  </a:cxnLst>
                  <a:rect l="0" t="0" r="r" b="b"/>
                  <a:pathLst>
                    <a:path w="118" h="36">
                      <a:moveTo>
                        <a:pt x="118" y="0"/>
                      </a:moveTo>
                      <a:lnTo>
                        <a:pt x="22" y="28"/>
                      </a:lnTo>
                      <a:lnTo>
                        <a:pt x="0" y="36"/>
                      </a:lnTo>
                      <a:lnTo>
                        <a:pt x="96" y="10"/>
                      </a:lnTo>
                      <a:lnTo>
                        <a:pt x="118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714" name="Freeform 4282"/>
                <p:cNvSpPr>
                  <a:spLocks/>
                </p:cNvSpPr>
                <p:nvPr/>
              </p:nvSpPr>
              <p:spPr bwMode="auto">
                <a:xfrm>
                  <a:off x="3190" y="2948"/>
                  <a:ext cx="118" cy="38"/>
                </a:xfrm>
                <a:custGeom>
                  <a:avLst/>
                  <a:gdLst/>
                  <a:ahLst/>
                  <a:cxnLst>
                    <a:cxn ang="0">
                      <a:pos x="118" y="0"/>
                    </a:cxn>
                    <a:cxn ang="0">
                      <a:pos x="22" y="26"/>
                    </a:cxn>
                    <a:cxn ang="0">
                      <a:pos x="0" y="38"/>
                    </a:cxn>
                    <a:cxn ang="0">
                      <a:pos x="96" y="12"/>
                    </a:cxn>
                    <a:cxn ang="0">
                      <a:pos x="118" y="0"/>
                    </a:cxn>
                  </a:cxnLst>
                  <a:rect l="0" t="0" r="r" b="b"/>
                  <a:pathLst>
                    <a:path w="118" h="38">
                      <a:moveTo>
                        <a:pt x="118" y="0"/>
                      </a:moveTo>
                      <a:lnTo>
                        <a:pt x="22" y="26"/>
                      </a:lnTo>
                      <a:lnTo>
                        <a:pt x="0" y="38"/>
                      </a:lnTo>
                      <a:lnTo>
                        <a:pt x="96" y="12"/>
                      </a:lnTo>
                      <a:lnTo>
                        <a:pt x="118" y="0"/>
                      </a:lnTo>
                      <a:close/>
                    </a:path>
                  </a:pathLst>
                </a:custGeom>
                <a:solidFill>
                  <a:srgbClr val="000342"/>
                </a:solidFill>
                <a:ln w="0">
                  <a:solidFill>
                    <a:srgbClr val="00034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715" name="Freeform 4283"/>
                <p:cNvSpPr>
                  <a:spLocks/>
                </p:cNvSpPr>
                <p:nvPr/>
              </p:nvSpPr>
              <p:spPr bwMode="auto">
                <a:xfrm>
                  <a:off x="3190" y="2948"/>
                  <a:ext cx="118" cy="38"/>
                </a:xfrm>
                <a:custGeom>
                  <a:avLst/>
                  <a:gdLst/>
                  <a:ahLst/>
                  <a:cxnLst>
                    <a:cxn ang="0">
                      <a:pos x="118" y="0"/>
                    </a:cxn>
                    <a:cxn ang="0">
                      <a:pos x="22" y="26"/>
                    </a:cxn>
                    <a:cxn ang="0">
                      <a:pos x="0" y="38"/>
                    </a:cxn>
                    <a:cxn ang="0">
                      <a:pos x="96" y="12"/>
                    </a:cxn>
                    <a:cxn ang="0">
                      <a:pos x="118" y="0"/>
                    </a:cxn>
                  </a:cxnLst>
                  <a:rect l="0" t="0" r="r" b="b"/>
                  <a:pathLst>
                    <a:path w="118" h="38">
                      <a:moveTo>
                        <a:pt x="118" y="0"/>
                      </a:moveTo>
                      <a:lnTo>
                        <a:pt x="22" y="26"/>
                      </a:lnTo>
                      <a:lnTo>
                        <a:pt x="0" y="38"/>
                      </a:lnTo>
                      <a:lnTo>
                        <a:pt x="96" y="12"/>
                      </a:lnTo>
                      <a:lnTo>
                        <a:pt x="118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716" name="Freeform 4284"/>
                <p:cNvSpPr>
                  <a:spLocks/>
                </p:cNvSpPr>
                <p:nvPr/>
              </p:nvSpPr>
              <p:spPr bwMode="auto">
                <a:xfrm>
                  <a:off x="3168" y="2960"/>
                  <a:ext cx="118" cy="44"/>
                </a:xfrm>
                <a:custGeom>
                  <a:avLst/>
                  <a:gdLst/>
                  <a:ahLst/>
                  <a:cxnLst>
                    <a:cxn ang="0">
                      <a:pos x="118" y="0"/>
                    </a:cxn>
                    <a:cxn ang="0">
                      <a:pos x="22" y="26"/>
                    </a:cxn>
                    <a:cxn ang="0">
                      <a:pos x="0" y="44"/>
                    </a:cxn>
                    <a:cxn ang="0">
                      <a:pos x="96" y="10"/>
                    </a:cxn>
                    <a:cxn ang="0">
                      <a:pos x="118" y="0"/>
                    </a:cxn>
                  </a:cxnLst>
                  <a:rect l="0" t="0" r="r" b="b"/>
                  <a:pathLst>
                    <a:path w="118" h="44">
                      <a:moveTo>
                        <a:pt x="118" y="0"/>
                      </a:moveTo>
                      <a:lnTo>
                        <a:pt x="22" y="26"/>
                      </a:lnTo>
                      <a:lnTo>
                        <a:pt x="0" y="44"/>
                      </a:lnTo>
                      <a:lnTo>
                        <a:pt x="96" y="10"/>
                      </a:lnTo>
                      <a:lnTo>
                        <a:pt x="118" y="0"/>
                      </a:lnTo>
                      <a:close/>
                    </a:path>
                  </a:pathLst>
                </a:custGeom>
                <a:solidFill>
                  <a:srgbClr val="00003F"/>
                </a:solidFill>
                <a:ln w="0">
                  <a:solidFill>
                    <a:srgbClr val="00003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717" name="Freeform 4285"/>
                <p:cNvSpPr>
                  <a:spLocks/>
                </p:cNvSpPr>
                <p:nvPr/>
              </p:nvSpPr>
              <p:spPr bwMode="auto">
                <a:xfrm>
                  <a:off x="3168" y="2960"/>
                  <a:ext cx="118" cy="44"/>
                </a:xfrm>
                <a:custGeom>
                  <a:avLst/>
                  <a:gdLst/>
                  <a:ahLst/>
                  <a:cxnLst>
                    <a:cxn ang="0">
                      <a:pos x="118" y="0"/>
                    </a:cxn>
                    <a:cxn ang="0">
                      <a:pos x="22" y="26"/>
                    </a:cxn>
                    <a:cxn ang="0">
                      <a:pos x="0" y="44"/>
                    </a:cxn>
                    <a:cxn ang="0">
                      <a:pos x="96" y="10"/>
                    </a:cxn>
                    <a:cxn ang="0">
                      <a:pos x="118" y="0"/>
                    </a:cxn>
                  </a:cxnLst>
                  <a:rect l="0" t="0" r="r" b="b"/>
                  <a:pathLst>
                    <a:path w="118" h="44">
                      <a:moveTo>
                        <a:pt x="118" y="0"/>
                      </a:moveTo>
                      <a:lnTo>
                        <a:pt x="22" y="26"/>
                      </a:lnTo>
                      <a:lnTo>
                        <a:pt x="0" y="44"/>
                      </a:lnTo>
                      <a:lnTo>
                        <a:pt x="96" y="10"/>
                      </a:lnTo>
                      <a:lnTo>
                        <a:pt x="118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718" name="Freeform 4286"/>
                <p:cNvSpPr>
                  <a:spLocks/>
                </p:cNvSpPr>
                <p:nvPr/>
              </p:nvSpPr>
              <p:spPr bwMode="auto">
                <a:xfrm>
                  <a:off x="3146" y="2970"/>
                  <a:ext cx="118" cy="56"/>
                </a:xfrm>
                <a:custGeom>
                  <a:avLst/>
                  <a:gdLst/>
                  <a:ahLst/>
                  <a:cxnLst>
                    <a:cxn ang="0">
                      <a:pos x="118" y="0"/>
                    </a:cxn>
                    <a:cxn ang="0">
                      <a:pos x="22" y="34"/>
                    </a:cxn>
                    <a:cxn ang="0">
                      <a:pos x="0" y="56"/>
                    </a:cxn>
                    <a:cxn ang="0">
                      <a:pos x="96" y="14"/>
                    </a:cxn>
                    <a:cxn ang="0">
                      <a:pos x="118" y="0"/>
                    </a:cxn>
                  </a:cxnLst>
                  <a:rect l="0" t="0" r="r" b="b"/>
                  <a:pathLst>
                    <a:path w="118" h="56">
                      <a:moveTo>
                        <a:pt x="118" y="0"/>
                      </a:moveTo>
                      <a:lnTo>
                        <a:pt x="22" y="34"/>
                      </a:lnTo>
                      <a:lnTo>
                        <a:pt x="0" y="56"/>
                      </a:lnTo>
                      <a:lnTo>
                        <a:pt x="96" y="14"/>
                      </a:lnTo>
                      <a:lnTo>
                        <a:pt x="118" y="0"/>
                      </a:lnTo>
                      <a:close/>
                    </a:path>
                  </a:pathLst>
                </a:custGeom>
                <a:solidFill>
                  <a:srgbClr val="000054"/>
                </a:solidFill>
                <a:ln w="0">
                  <a:solidFill>
                    <a:srgbClr val="00005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719" name="Freeform 4287"/>
                <p:cNvSpPr>
                  <a:spLocks/>
                </p:cNvSpPr>
                <p:nvPr/>
              </p:nvSpPr>
              <p:spPr bwMode="auto">
                <a:xfrm>
                  <a:off x="3146" y="2970"/>
                  <a:ext cx="118" cy="56"/>
                </a:xfrm>
                <a:custGeom>
                  <a:avLst/>
                  <a:gdLst/>
                  <a:ahLst/>
                  <a:cxnLst>
                    <a:cxn ang="0">
                      <a:pos x="118" y="0"/>
                    </a:cxn>
                    <a:cxn ang="0">
                      <a:pos x="22" y="34"/>
                    </a:cxn>
                    <a:cxn ang="0">
                      <a:pos x="0" y="56"/>
                    </a:cxn>
                    <a:cxn ang="0">
                      <a:pos x="96" y="14"/>
                    </a:cxn>
                    <a:cxn ang="0">
                      <a:pos x="118" y="0"/>
                    </a:cxn>
                  </a:cxnLst>
                  <a:rect l="0" t="0" r="r" b="b"/>
                  <a:pathLst>
                    <a:path w="118" h="56">
                      <a:moveTo>
                        <a:pt x="118" y="0"/>
                      </a:moveTo>
                      <a:lnTo>
                        <a:pt x="22" y="34"/>
                      </a:lnTo>
                      <a:lnTo>
                        <a:pt x="0" y="56"/>
                      </a:lnTo>
                      <a:lnTo>
                        <a:pt x="96" y="14"/>
                      </a:lnTo>
                      <a:lnTo>
                        <a:pt x="118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720" name="Freeform 4288"/>
                <p:cNvSpPr>
                  <a:spLocks/>
                </p:cNvSpPr>
                <p:nvPr/>
              </p:nvSpPr>
              <p:spPr bwMode="auto">
                <a:xfrm>
                  <a:off x="3122" y="2984"/>
                  <a:ext cx="120" cy="70"/>
                </a:xfrm>
                <a:custGeom>
                  <a:avLst/>
                  <a:gdLst/>
                  <a:ahLst/>
                  <a:cxnLst>
                    <a:cxn ang="0">
                      <a:pos x="120" y="0"/>
                    </a:cxn>
                    <a:cxn ang="0">
                      <a:pos x="24" y="42"/>
                    </a:cxn>
                    <a:cxn ang="0">
                      <a:pos x="0" y="70"/>
                    </a:cxn>
                    <a:cxn ang="0">
                      <a:pos x="96" y="34"/>
                    </a:cxn>
                    <a:cxn ang="0">
                      <a:pos x="120" y="0"/>
                    </a:cxn>
                  </a:cxnLst>
                  <a:rect l="0" t="0" r="r" b="b"/>
                  <a:pathLst>
                    <a:path w="120" h="70">
                      <a:moveTo>
                        <a:pt x="120" y="0"/>
                      </a:moveTo>
                      <a:lnTo>
                        <a:pt x="24" y="42"/>
                      </a:lnTo>
                      <a:lnTo>
                        <a:pt x="0" y="70"/>
                      </a:lnTo>
                      <a:lnTo>
                        <a:pt x="96" y="34"/>
                      </a:lnTo>
                      <a:lnTo>
                        <a:pt x="120" y="0"/>
                      </a:lnTo>
                      <a:close/>
                    </a:path>
                  </a:pathLst>
                </a:custGeom>
                <a:solidFill>
                  <a:srgbClr val="0000C0"/>
                </a:solidFill>
                <a:ln w="0">
                  <a:solidFill>
                    <a:srgbClr val="0000C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721" name="Freeform 4289"/>
                <p:cNvSpPr>
                  <a:spLocks/>
                </p:cNvSpPr>
                <p:nvPr/>
              </p:nvSpPr>
              <p:spPr bwMode="auto">
                <a:xfrm>
                  <a:off x="3122" y="2984"/>
                  <a:ext cx="120" cy="70"/>
                </a:xfrm>
                <a:custGeom>
                  <a:avLst/>
                  <a:gdLst/>
                  <a:ahLst/>
                  <a:cxnLst>
                    <a:cxn ang="0">
                      <a:pos x="120" y="0"/>
                    </a:cxn>
                    <a:cxn ang="0">
                      <a:pos x="24" y="42"/>
                    </a:cxn>
                    <a:cxn ang="0">
                      <a:pos x="0" y="70"/>
                    </a:cxn>
                    <a:cxn ang="0">
                      <a:pos x="96" y="34"/>
                    </a:cxn>
                    <a:cxn ang="0">
                      <a:pos x="120" y="0"/>
                    </a:cxn>
                  </a:cxnLst>
                  <a:rect l="0" t="0" r="r" b="b"/>
                  <a:pathLst>
                    <a:path w="120" h="70">
                      <a:moveTo>
                        <a:pt x="120" y="0"/>
                      </a:moveTo>
                      <a:lnTo>
                        <a:pt x="24" y="42"/>
                      </a:lnTo>
                      <a:lnTo>
                        <a:pt x="0" y="70"/>
                      </a:lnTo>
                      <a:lnTo>
                        <a:pt x="96" y="34"/>
                      </a:lnTo>
                      <a:lnTo>
                        <a:pt x="12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722" name="Freeform 4290"/>
                <p:cNvSpPr>
                  <a:spLocks/>
                </p:cNvSpPr>
                <p:nvPr/>
              </p:nvSpPr>
              <p:spPr bwMode="auto">
                <a:xfrm>
                  <a:off x="3098" y="3018"/>
                  <a:ext cx="120" cy="72"/>
                </a:xfrm>
                <a:custGeom>
                  <a:avLst/>
                  <a:gdLst/>
                  <a:ahLst/>
                  <a:cxnLst>
                    <a:cxn ang="0">
                      <a:pos x="120" y="0"/>
                    </a:cxn>
                    <a:cxn ang="0">
                      <a:pos x="24" y="36"/>
                    </a:cxn>
                    <a:cxn ang="0">
                      <a:pos x="0" y="72"/>
                    </a:cxn>
                    <a:cxn ang="0">
                      <a:pos x="94" y="40"/>
                    </a:cxn>
                    <a:cxn ang="0">
                      <a:pos x="120" y="0"/>
                    </a:cxn>
                  </a:cxnLst>
                  <a:rect l="0" t="0" r="r" b="b"/>
                  <a:pathLst>
                    <a:path w="120" h="72">
                      <a:moveTo>
                        <a:pt x="120" y="0"/>
                      </a:moveTo>
                      <a:lnTo>
                        <a:pt x="24" y="36"/>
                      </a:lnTo>
                      <a:lnTo>
                        <a:pt x="0" y="72"/>
                      </a:lnTo>
                      <a:lnTo>
                        <a:pt x="94" y="40"/>
                      </a:lnTo>
                      <a:lnTo>
                        <a:pt x="120" y="0"/>
                      </a:lnTo>
                      <a:close/>
                    </a:path>
                  </a:pathLst>
                </a:custGeom>
                <a:solidFill>
                  <a:srgbClr val="0000D3"/>
                </a:solidFill>
                <a:ln w="0">
                  <a:solidFill>
                    <a:srgbClr val="0000D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0723" name="Freeform 4291"/>
                <p:cNvSpPr>
                  <a:spLocks/>
                </p:cNvSpPr>
                <p:nvPr/>
              </p:nvSpPr>
              <p:spPr bwMode="auto">
                <a:xfrm>
                  <a:off x="3098" y="3018"/>
                  <a:ext cx="120" cy="72"/>
                </a:xfrm>
                <a:custGeom>
                  <a:avLst/>
                  <a:gdLst/>
                  <a:ahLst/>
                  <a:cxnLst>
                    <a:cxn ang="0">
                      <a:pos x="120" y="0"/>
                    </a:cxn>
                    <a:cxn ang="0">
                      <a:pos x="24" y="36"/>
                    </a:cxn>
                    <a:cxn ang="0">
                      <a:pos x="0" y="72"/>
                    </a:cxn>
                    <a:cxn ang="0">
                      <a:pos x="94" y="40"/>
                    </a:cxn>
                    <a:cxn ang="0">
                      <a:pos x="120" y="0"/>
                    </a:cxn>
                  </a:cxnLst>
                  <a:rect l="0" t="0" r="r" b="b"/>
                  <a:pathLst>
                    <a:path w="120" h="72">
                      <a:moveTo>
                        <a:pt x="120" y="0"/>
                      </a:moveTo>
                      <a:lnTo>
                        <a:pt x="24" y="36"/>
                      </a:lnTo>
                      <a:lnTo>
                        <a:pt x="0" y="72"/>
                      </a:lnTo>
                      <a:lnTo>
                        <a:pt x="94" y="40"/>
                      </a:lnTo>
                      <a:lnTo>
                        <a:pt x="12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50724" name="Freeform 4292"/>
              <p:cNvSpPr>
                <a:spLocks/>
              </p:cNvSpPr>
              <p:nvPr/>
            </p:nvSpPr>
            <p:spPr bwMode="auto">
              <a:xfrm>
                <a:off x="3054" y="3302"/>
                <a:ext cx="118" cy="76"/>
              </a:xfrm>
              <a:custGeom>
                <a:avLst/>
                <a:gdLst/>
                <a:ahLst/>
                <a:cxnLst>
                  <a:cxn ang="0">
                    <a:pos x="118" y="0"/>
                  </a:cxn>
                  <a:cxn ang="0">
                    <a:pos x="24" y="32"/>
                  </a:cxn>
                  <a:cxn ang="0">
                    <a:pos x="0" y="76"/>
                  </a:cxn>
                  <a:cxn ang="0">
                    <a:pos x="94" y="50"/>
                  </a:cxn>
                  <a:cxn ang="0">
                    <a:pos x="118" y="0"/>
                  </a:cxn>
                </a:cxnLst>
                <a:rect l="0" t="0" r="r" b="b"/>
                <a:pathLst>
                  <a:path w="118" h="76">
                    <a:moveTo>
                      <a:pt x="118" y="0"/>
                    </a:moveTo>
                    <a:lnTo>
                      <a:pt x="24" y="32"/>
                    </a:lnTo>
                    <a:lnTo>
                      <a:pt x="0" y="76"/>
                    </a:lnTo>
                    <a:lnTo>
                      <a:pt x="94" y="50"/>
                    </a:lnTo>
                    <a:lnTo>
                      <a:pt x="118" y="0"/>
                    </a:lnTo>
                    <a:close/>
                  </a:path>
                </a:pathLst>
              </a:custGeom>
              <a:solidFill>
                <a:srgbClr val="0000DF"/>
              </a:solidFill>
              <a:ln w="0">
                <a:solidFill>
                  <a:srgbClr val="0000D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0725" name="Freeform 4293"/>
              <p:cNvSpPr>
                <a:spLocks/>
              </p:cNvSpPr>
              <p:nvPr/>
            </p:nvSpPr>
            <p:spPr bwMode="auto">
              <a:xfrm>
                <a:off x="3054" y="3302"/>
                <a:ext cx="118" cy="76"/>
              </a:xfrm>
              <a:custGeom>
                <a:avLst/>
                <a:gdLst/>
                <a:ahLst/>
                <a:cxnLst>
                  <a:cxn ang="0">
                    <a:pos x="118" y="0"/>
                  </a:cxn>
                  <a:cxn ang="0">
                    <a:pos x="24" y="32"/>
                  </a:cxn>
                  <a:cxn ang="0">
                    <a:pos x="0" y="76"/>
                  </a:cxn>
                  <a:cxn ang="0">
                    <a:pos x="94" y="50"/>
                  </a:cxn>
                  <a:cxn ang="0">
                    <a:pos x="118" y="0"/>
                  </a:cxn>
                </a:cxnLst>
                <a:rect l="0" t="0" r="r" b="b"/>
                <a:pathLst>
                  <a:path w="118" h="76">
                    <a:moveTo>
                      <a:pt x="118" y="0"/>
                    </a:moveTo>
                    <a:lnTo>
                      <a:pt x="24" y="32"/>
                    </a:lnTo>
                    <a:lnTo>
                      <a:pt x="0" y="76"/>
                    </a:lnTo>
                    <a:lnTo>
                      <a:pt x="94" y="50"/>
                    </a:lnTo>
                    <a:lnTo>
                      <a:pt x="11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0726" name="Freeform 4294"/>
              <p:cNvSpPr>
                <a:spLocks/>
              </p:cNvSpPr>
              <p:nvPr/>
            </p:nvSpPr>
            <p:spPr bwMode="auto">
              <a:xfrm>
                <a:off x="3030" y="3352"/>
                <a:ext cx="118" cy="74"/>
              </a:xfrm>
              <a:custGeom>
                <a:avLst/>
                <a:gdLst/>
                <a:ahLst/>
                <a:cxnLst>
                  <a:cxn ang="0">
                    <a:pos x="118" y="0"/>
                  </a:cxn>
                  <a:cxn ang="0">
                    <a:pos x="24" y="26"/>
                  </a:cxn>
                  <a:cxn ang="0">
                    <a:pos x="0" y="74"/>
                  </a:cxn>
                  <a:cxn ang="0">
                    <a:pos x="92" y="60"/>
                  </a:cxn>
                  <a:cxn ang="0">
                    <a:pos x="118" y="0"/>
                  </a:cxn>
                </a:cxnLst>
                <a:rect l="0" t="0" r="r" b="b"/>
                <a:pathLst>
                  <a:path w="118" h="74">
                    <a:moveTo>
                      <a:pt x="118" y="0"/>
                    </a:moveTo>
                    <a:lnTo>
                      <a:pt x="24" y="26"/>
                    </a:lnTo>
                    <a:lnTo>
                      <a:pt x="0" y="74"/>
                    </a:lnTo>
                    <a:lnTo>
                      <a:pt x="92" y="60"/>
                    </a:lnTo>
                    <a:lnTo>
                      <a:pt x="118" y="0"/>
                    </a:lnTo>
                    <a:close/>
                  </a:path>
                </a:pathLst>
              </a:custGeom>
              <a:solidFill>
                <a:srgbClr val="0004E5"/>
              </a:solidFill>
              <a:ln w="0">
                <a:solidFill>
                  <a:srgbClr val="0004E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0727" name="Freeform 4295"/>
              <p:cNvSpPr>
                <a:spLocks/>
              </p:cNvSpPr>
              <p:nvPr/>
            </p:nvSpPr>
            <p:spPr bwMode="auto">
              <a:xfrm>
                <a:off x="3030" y="3352"/>
                <a:ext cx="118" cy="74"/>
              </a:xfrm>
              <a:custGeom>
                <a:avLst/>
                <a:gdLst/>
                <a:ahLst/>
                <a:cxnLst>
                  <a:cxn ang="0">
                    <a:pos x="118" y="0"/>
                  </a:cxn>
                  <a:cxn ang="0">
                    <a:pos x="24" y="26"/>
                  </a:cxn>
                  <a:cxn ang="0">
                    <a:pos x="0" y="74"/>
                  </a:cxn>
                  <a:cxn ang="0">
                    <a:pos x="92" y="60"/>
                  </a:cxn>
                  <a:cxn ang="0">
                    <a:pos x="118" y="0"/>
                  </a:cxn>
                </a:cxnLst>
                <a:rect l="0" t="0" r="r" b="b"/>
                <a:pathLst>
                  <a:path w="118" h="74">
                    <a:moveTo>
                      <a:pt x="118" y="0"/>
                    </a:moveTo>
                    <a:lnTo>
                      <a:pt x="24" y="26"/>
                    </a:lnTo>
                    <a:lnTo>
                      <a:pt x="0" y="74"/>
                    </a:lnTo>
                    <a:lnTo>
                      <a:pt x="92" y="60"/>
                    </a:lnTo>
                    <a:lnTo>
                      <a:pt x="11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0728" name="Freeform 4296"/>
              <p:cNvSpPr>
                <a:spLocks/>
              </p:cNvSpPr>
              <p:nvPr/>
            </p:nvSpPr>
            <p:spPr bwMode="auto">
              <a:xfrm>
                <a:off x="3004" y="3412"/>
                <a:ext cx="118" cy="74"/>
              </a:xfrm>
              <a:custGeom>
                <a:avLst/>
                <a:gdLst/>
                <a:ahLst/>
                <a:cxnLst>
                  <a:cxn ang="0">
                    <a:pos x="118" y="0"/>
                  </a:cxn>
                  <a:cxn ang="0">
                    <a:pos x="26" y="14"/>
                  </a:cxn>
                  <a:cxn ang="0">
                    <a:pos x="0" y="70"/>
                  </a:cxn>
                  <a:cxn ang="0">
                    <a:pos x="92" y="74"/>
                  </a:cxn>
                  <a:cxn ang="0">
                    <a:pos x="118" y="0"/>
                  </a:cxn>
                </a:cxnLst>
                <a:rect l="0" t="0" r="r" b="b"/>
                <a:pathLst>
                  <a:path w="118" h="74">
                    <a:moveTo>
                      <a:pt x="118" y="0"/>
                    </a:moveTo>
                    <a:lnTo>
                      <a:pt x="26" y="14"/>
                    </a:lnTo>
                    <a:lnTo>
                      <a:pt x="0" y="70"/>
                    </a:lnTo>
                    <a:lnTo>
                      <a:pt x="92" y="74"/>
                    </a:lnTo>
                    <a:lnTo>
                      <a:pt x="118" y="0"/>
                    </a:lnTo>
                    <a:close/>
                  </a:path>
                </a:pathLst>
              </a:custGeom>
              <a:solidFill>
                <a:srgbClr val="180DE8"/>
              </a:solidFill>
              <a:ln w="0">
                <a:solidFill>
                  <a:srgbClr val="180DE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0729" name="Freeform 4297"/>
              <p:cNvSpPr>
                <a:spLocks/>
              </p:cNvSpPr>
              <p:nvPr/>
            </p:nvSpPr>
            <p:spPr bwMode="auto">
              <a:xfrm>
                <a:off x="3004" y="3412"/>
                <a:ext cx="118" cy="74"/>
              </a:xfrm>
              <a:custGeom>
                <a:avLst/>
                <a:gdLst/>
                <a:ahLst/>
                <a:cxnLst>
                  <a:cxn ang="0">
                    <a:pos x="118" y="0"/>
                  </a:cxn>
                  <a:cxn ang="0">
                    <a:pos x="26" y="14"/>
                  </a:cxn>
                  <a:cxn ang="0">
                    <a:pos x="0" y="70"/>
                  </a:cxn>
                  <a:cxn ang="0">
                    <a:pos x="92" y="74"/>
                  </a:cxn>
                  <a:cxn ang="0">
                    <a:pos x="118" y="0"/>
                  </a:cxn>
                </a:cxnLst>
                <a:rect l="0" t="0" r="r" b="b"/>
                <a:pathLst>
                  <a:path w="118" h="74">
                    <a:moveTo>
                      <a:pt x="118" y="0"/>
                    </a:moveTo>
                    <a:lnTo>
                      <a:pt x="26" y="14"/>
                    </a:lnTo>
                    <a:lnTo>
                      <a:pt x="0" y="70"/>
                    </a:lnTo>
                    <a:lnTo>
                      <a:pt x="92" y="74"/>
                    </a:lnTo>
                    <a:lnTo>
                      <a:pt x="11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0730" name="Freeform 4298"/>
              <p:cNvSpPr>
                <a:spLocks/>
              </p:cNvSpPr>
              <p:nvPr/>
            </p:nvSpPr>
            <p:spPr bwMode="auto">
              <a:xfrm>
                <a:off x="2980" y="3482"/>
                <a:ext cx="116" cy="84"/>
              </a:xfrm>
              <a:custGeom>
                <a:avLst/>
                <a:gdLst/>
                <a:ahLst/>
                <a:cxnLst>
                  <a:cxn ang="0">
                    <a:pos x="116" y="4"/>
                  </a:cxn>
                  <a:cxn ang="0">
                    <a:pos x="24" y="0"/>
                  </a:cxn>
                  <a:cxn ang="0">
                    <a:pos x="0" y="60"/>
                  </a:cxn>
                  <a:cxn ang="0">
                    <a:pos x="90" y="84"/>
                  </a:cxn>
                  <a:cxn ang="0">
                    <a:pos x="116" y="4"/>
                  </a:cxn>
                </a:cxnLst>
                <a:rect l="0" t="0" r="r" b="b"/>
                <a:pathLst>
                  <a:path w="116" h="84">
                    <a:moveTo>
                      <a:pt x="116" y="4"/>
                    </a:moveTo>
                    <a:lnTo>
                      <a:pt x="24" y="0"/>
                    </a:lnTo>
                    <a:lnTo>
                      <a:pt x="0" y="60"/>
                    </a:lnTo>
                    <a:lnTo>
                      <a:pt x="90" y="84"/>
                    </a:lnTo>
                    <a:lnTo>
                      <a:pt x="116" y="4"/>
                    </a:lnTo>
                    <a:close/>
                  </a:path>
                </a:pathLst>
              </a:custGeom>
              <a:solidFill>
                <a:srgbClr val="2917E6"/>
              </a:solidFill>
              <a:ln w="0">
                <a:solidFill>
                  <a:srgbClr val="2917E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0731" name="Freeform 4299"/>
              <p:cNvSpPr>
                <a:spLocks/>
              </p:cNvSpPr>
              <p:nvPr/>
            </p:nvSpPr>
            <p:spPr bwMode="auto">
              <a:xfrm>
                <a:off x="2980" y="3482"/>
                <a:ext cx="116" cy="84"/>
              </a:xfrm>
              <a:custGeom>
                <a:avLst/>
                <a:gdLst/>
                <a:ahLst/>
                <a:cxnLst>
                  <a:cxn ang="0">
                    <a:pos x="116" y="4"/>
                  </a:cxn>
                  <a:cxn ang="0">
                    <a:pos x="24" y="0"/>
                  </a:cxn>
                  <a:cxn ang="0">
                    <a:pos x="0" y="60"/>
                  </a:cxn>
                  <a:cxn ang="0">
                    <a:pos x="90" y="84"/>
                  </a:cxn>
                  <a:cxn ang="0">
                    <a:pos x="116" y="4"/>
                  </a:cxn>
                </a:cxnLst>
                <a:rect l="0" t="0" r="r" b="b"/>
                <a:pathLst>
                  <a:path w="116" h="84">
                    <a:moveTo>
                      <a:pt x="116" y="4"/>
                    </a:moveTo>
                    <a:lnTo>
                      <a:pt x="24" y="0"/>
                    </a:lnTo>
                    <a:lnTo>
                      <a:pt x="0" y="60"/>
                    </a:lnTo>
                    <a:lnTo>
                      <a:pt x="90" y="84"/>
                    </a:lnTo>
                    <a:lnTo>
                      <a:pt x="11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0732" name="Freeform 4300"/>
              <p:cNvSpPr>
                <a:spLocks/>
              </p:cNvSpPr>
              <p:nvPr/>
            </p:nvSpPr>
            <p:spPr bwMode="auto">
              <a:xfrm>
                <a:off x="2954" y="3542"/>
                <a:ext cx="116" cy="112"/>
              </a:xfrm>
              <a:custGeom>
                <a:avLst/>
                <a:gdLst/>
                <a:ahLst/>
                <a:cxnLst>
                  <a:cxn ang="0">
                    <a:pos x="116" y="24"/>
                  </a:cxn>
                  <a:cxn ang="0">
                    <a:pos x="26" y="0"/>
                  </a:cxn>
                  <a:cxn ang="0">
                    <a:pos x="0" y="64"/>
                  </a:cxn>
                  <a:cxn ang="0">
                    <a:pos x="88" y="112"/>
                  </a:cxn>
                  <a:cxn ang="0">
                    <a:pos x="116" y="24"/>
                  </a:cxn>
                </a:cxnLst>
                <a:rect l="0" t="0" r="r" b="b"/>
                <a:pathLst>
                  <a:path w="116" h="112">
                    <a:moveTo>
                      <a:pt x="116" y="24"/>
                    </a:moveTo>
                    <a:lnTo>
                      <a:pt x="26" y="0"/>
                    </a:lnTo>
                    <a:lnTo>
                      <a:pt x="0" y="64"/>
                    </a:lnTo>
                    <a:lnTo>
                      <a:pt x="88" y="112"/>
                    </a:lnTo>
                    <a:lnTo>
                      <a:pt x="116" y="24"/>
                    </a:lnTo>
                    <a:close/>
                  </a:path>
                </a:pathLst>
              </a:custGeom>
              <a:solidFill>
                <a:srgbClr val="3720E3"/>
              </a:solidFill>
              <a:ln w="0">
                <a:solidFill>
                  <a:srgbClr val="3720E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0733" name="Freeform 4301"/>
              <p:cNvSpPr>
                <a:spLocks/>
              </p:cNvSpPr>
              <p:nvPr/>
            </p:nvSpPr>
            <p:spPr bwMode="auto">
              <a:xfrm>
                <a:off x="2954" y="3542"/>
                <a:ext cx="116" cy="112"/>
              </a:xfrm>
              <a:custGeom>
                <a:avLst/>
                <a:gdLst/>
                <a:ahLst/>
                <a:cxnLst>
                  <a:cxn ang="0">
                    <a:pos x="116" y="24"/>
                  </a:cxn>
                  <a:cxn ang="0">
                    <a:pos x="26" y="0"/>
                  </a:cxn>
                  <a:cxn ang="0">
                    <a:pos x="0" y="64"/>
                  </a:cxn>
                  <a:cxn ang="0">
                    <a:pos x="88" y="112"/>
                  </a:cxn>
                  <a:cxn ang="0">
                    <a:pos x="116" y="24"/>
                  </a:cxn>
                </a:cxnLst>
                <a:rect l="0" t="0" r="r" b="b"/>
                <a:pathLst>
                  <a:path w="116" h="112">
                    <a:moveTo>
                      <a:pt x="116" y="24"/>
                    </a:moveTo>
                    <a:lnTo>
                      <a:pt x="26" y="0"/>
                    </a:lnTo>
                    <a:lnTo>
                      <a:pt x="0" y="64"/>
                    </a:lnTo>
                    <a:lnTo>
                      <a:pt x="88" y="112"/>
                    </a:lnTo>
                    <a:lnTo>
                      <a:pt x="116" y="2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0734" name="Freeform 4302"/>
              <p:cNvSpPr>
                <a:spLocks/>
              </p:cNvSpPr>
              <p:nvPr/>
            </p:nvSpPr>
            <p:spPr bwMode="auto">
              <a:xfrm>
                <a:off x="2930" y="3606"/>
                <a:ext cx="112" cy="136"/>
              </a:xfrm>
              <a:custGeom>
                <a:avLst/>
                <a:gdLst/>
                <a:ahLst/>
                <a:cxnLst>
                  <a:cxn ang="0">
                    <a:pos x="112" y="48"/>
                  </a:cxn>
                  <a:cxn ang="0">
                    <a:pos x="24" y="0"/>
                  </a:cxn>
                  <a:cxn ang="0">
                    <a:pos x="0" y="64"/>
                  </a:cxn>
                  <a:cxn ang="0">
                    <a:pos x="86" y="136"/>
                  </a:cxn>
                  <a:cxn ang="0">
                    <a:pos x="112" y="48"/>
                  </a:cxn>
                </a:cxnLst>
                <a:rect l="0" t="0" r="r" b="b"/>
                <a:pathLst>
                  <a:path w="112" h="136">
                    <a:moveTo>
                      <a:pt x="112" y="48"/>
                    </a:moveTo>
                    <a:lnTo>
                      <a:pt x="24" y="0"/>
                    </a:lnTo>
                    <a:lnTo>
                      <a:pt x="0" y="64"/>
                    </a:lnTo>
                    <a:lnTo>
                      <a:pt x="86" y="136"/>
                    </a:lnTo>
                    <a:lnTo>
                      <a:pt x="112" y="48"/>
                    </a:lnTo>
                    <a:close/>
                  </a:path>
                </a:pathLst>
              </a:custGeom>
              <a:solidFill>
                <a:srgbClr val="412CDE"/>
              </a:solidFill>
              <a:ln w="0">
                <a:solidFill>
                  <a:srgbClr val="412CD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0735" name="Freeform 4303"/>
              <p:cNvSpPr>
                <a:spLocks/>
              </p:cNvSpPr>
              <p:nvPr/>
            </p:nvSpPr>
            <p:spPr bwMode="auto">
              <a:xfrm>
                <a:off x="2930" y="3606"/>
                <a:ext cx="112" cy="136"/>
              </a:xfrm>
              <a:custGeom>
                <a:avLst/>
                <a:gdLst/>
                <a:ahLst/>
                <a:cxnLst>
                  <a:cxn ang="0">
                    <a:pos x="112" y="48"/>
                  </a:cxn>
                  <a:cxn ang="0">
                    <a:pos x="24" y="0"/>
                  </a:cxn>
                  <a:cxn ang="0">
                    <a:pos x="0" y="64"/>
                  </a:cxn>
                  <a:cxn ang="0">
                    <a:pos x="86" y="136"/>
                  </a:cxn>
                  <a:cxn ang="0">
                    <a:pos x="112" y="48"/>
                  </a:cxn>
                </a:cxnLst>
                <a:rect l="0" t="0" r="r" b="b"/>
                <a:pathLst>
                  <a:path w="112" h="136">
                    <a:moveTo>
                      <a:pt x="112" y="48"/>
                    </a:moveTo>
                    <a:lnTo>
                      <a:pt x="24" y="0"/>
                    </a:lnTo>
                    <a:lnTo>
                      <a:pt x="0" y="64"/>
                    </a:lnTo>
                    <a:lnTo>
                      <a:pt x="86" y="136"/>
                    </a:lnTo>
                    <a:lnTo>
                      <a:pt x="112" y="4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0736" name="Freeform 4304"/>
              <p:cNvSpPr>
                <a:spLocks/>
              </p:cNvSpPr>
              <p:nvPr/>
            </p:nvSpPr>
            <p:spPr bwMode="auto">
              <a:xfrm>
                <a:off x="2906" y="3670"/>
                <a:ext cx="110" cy="154"/>
              </a:xfrm>
              <a:custGeom>
                <a:avLst/>
                <a:gdLst/>
                <a:ahLst/>
                <a:cxnLst>
                  <a:cxn ang="0">
                    <a:pos x="110" y="72"/>
                  </a:cxn>
                  <a:cxn ang="0">
                    <a:pos x="24" y="0"/>
                  </a:cxn>
                  <a:cxn ang="0">
                    <a:pos x="0" y="56"/>
                  </a:cxn>
                  <a:cxn ang="0">
                    <a:pos x="84" y="154"/>
                  </a:cxn>
                  <a:cxn ang="0">
                    <a:pos x="110" y="72"/>
                  </a:cxn>
                </a:cxnLst>
                <a:rect l="0" t="0" r="r" b="b"/>
                <a:pathLst>
                  <a:path w="110" h="154">
                    <a:moveTo>
                      <a:pt x="110" y="72"/>
                    </a:moveTo>
                    <a:lnTo>
                      <a:pt x="24" y="0"/>
                    </a:lnTo>
                    <a:lnTo>
                      <a:pt x="0" y="56"/>
                    </a:lnTo>
                    <a:lnTo>
                      <a:pt x="84" y="154"/>
                    </a:lnTo>
                    <a:lnTo>
                      <a:pt x="110" y="72"/>
                    </a:lnTo>
                    <a:close/>
                  </a:path>
                </a:pathLst>
              </a:custGeom>
              <a:solidFill>
                <a:srgbClr val="483CD5"/>
              </a:solidFill>
              <a:ln w="0">
                <a:solidFill>
                  <a:srgbClr val="483CD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0737" name="Freeform 4305"/>
              <p:cNvSpPr>
                <a:spLocks/>
              </p:cNvSpPr>
              <p:nvPr/>
            </p:nvSpPr>
            <p:spPr bwMode="auto">
              <a:xfrm>
                <a:off x="2906" y="3670"/>
                <a:ext cx="110" cy="154"/>
              </a:xfrm>
              <a:custGeom>
                <a:avLst/>
                <a:gdLst/>
                <a:ahLst/>
                <a:cxnLst>
                  <a:cxn ang="0">
                    <a:pos x="110" y="72"/>
                  </a:cxn>
                  <a:cxn ang="0">
                    <a:pos x="24" y="0"/>
                  </a:cxn>
                  <a:cxn ang="0">
                    <a:pos x="0" y="56"/>
                  </a:cxn>
                  <a:cxn ang="0">
                    <a:pos x="84" y="154"/>
                  </a:cxn>
                  <a:cxn ang="0">
                    <a:pos x="110" y="72"/>
                  </a:cxn>
                </a:cxnLst>
                <a:rect l="0" t="0" r="r" b="b"/>
                <a:pathLst>
                  <a:path w="110" h="154">
                    <a:moveTo>
                      <a:pt x="110" y="72"/>
                    </a:moveTo>
                    <a:lnTo>
                      <a:pt x="24" y="0"/>
                    </a:lnTo>
                    <a:lnTo>
                      <a:pt x="0" y="56"/>
                    </a:lnTo>
                    <a:lnTo>
                      <a:pt x="84" y="154"/>
                    </a:lnTo>
                    <a:lnTo>
                      <a:pt x="110" y="7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0738" name="Freeform 4306"/>
              <p:cNvSpPr>
                <a:spLocks/>
              </p:cNvSpPr>
              <p:nvPr/>
            </p:nvSpPr>
            <p:spPr bwMode="auto">
              <a:xfrm>
                <a:off x="2880" y="3726"/>
                <a:ext cx="110" cy="172"/>
              </a:xfrm>
              <a:custGeom>
                <a:avLst/>
                <a:gdLst/>
                <a:ahLst/>
                <a:cxnLst>
                  <a:cxn ang="0">
                    <a:pos x="110" y="98"/>
                  </a:cxn>
                  <a:cxn ang="0">
                    <a:pos x="26" y="0"/>
                  </a:cxn>
                  <a:cxn ang="0">
                    <a:pos x="0" y="44"/>
                  </a:cxn>
                  <a:cxn ang="0">
                    <a:pos x="84" y="172"/>
                  </a:cxn>
                  <a:cxn ang="0">
                    <a:pos x="110" y="98"/>
                  </a:cxn>
                </a:cxnLst>
                <a:rect l="0" t="0" r="r" b="b"/>
                <a:pathLst>
                  <a:path w="110" h="172">
                    <a:moveTo>
                      <a:pt x="110" y="98"/>
                    </a:moveTo>
                    <a:lnTo>
                      <a:pt x="26" y="0"/>
                    </a:lnTo>
                    <a:lnTo>
                      <a:pt x="0" y="44"/>
                    </a:lnTo>
                    <a:lnTo>
                      <a:pt x="84" y="172"/>
                    </a:lnTo>
                    <a:lnTo>
                      <a:pt x="110" y="98"/>
                    </a:lnTo>
                    <a:close/>
                  </a:path>
                </a:pathLst>
              </a:custGeom>
              <a:solidFill>
                <a:srgbClr val="4E52C7"/>
              </a:solidFill>
              <a:ln w="0">
                <a:solidFill>
                  <a:srgbClr val="4E52C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0739" name="Freeform 4307"/>
              <p:cNvSpPr>
                <a:spLocks/>
              </p:cNvSpPr>
              <p:nvPr/>
            </p:nvSpPr>
            <p:spPr bwMode="auto">
              <a:xfrm>
                <a:off x="2880" y="3726"/>
                <a:ext cx="110" cy="172"/>
              </a:xfrm>
              <a:custGeom>
                <a:avLst/>
                <a:gdLst/>
                <a:ahLst/>
                <a:cxnLst>
                  <a:cxn ang="0">
                    <a:pos x="110" y="98"/>
                  </a:cxn>
                  <a:cxn ang="0">
                    <a:pos x="26" y="0"/>
                  </a:cxn>
                  <a:cxn ang="0">
                    <a:pos x="0" y="44"/>
                  </a:cxn>
                  <a:cxn ang="0">
                    <a:pos x="84" y="172"/>
                  </a:cxn>
                  <a:cxn ang="0">
                    <a:pos x="110" y="98"/>
                  </a:cxn>
                </a:cxnLst>
                <a:rect l="0" t="0" r="r" b="b"/>
                <a:pathLst>
                  <a:path w="110" h="172">
                    <a:moveTo>
                      <a:pt x="110" y="98"/>
                    </a:moveTo>
                    <a:lnTo>
                      <a:pt x="26" y="0"/>
                    </a:lnTo>
                    <a:lnTo>
                      <a:pt x="0" y="44"/>
                    </a:lnTo>
                    <a:lnTo>
                      <a:pt x="84" y="172"/>
                    </a:lnTo>
                    <a:lnTo>
                      <a:pt x="110" y="9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0740" name="Freeform 4308"/>
              <p:cNvSpPr>
                <a:spLocks/>
              </p:cNvSpPr>
              <p:nvPr/>
            </p:nvSpPr>
            <p:spPr bwMode="auto">
              <a:xfrm>
                <a:off x="2856" y="3770"/>
                <a:ext cx="108" cy="172"/>
              </a:xfrm>
              <a:custGeom>
                <a:avLst/>
                <a:gdLst/>
                <a:ahLst/>
                <a:cxnLst>
                  <a:cxn ang="0">
                    <a:pos x="108" y="128"/>
                  </a:cxn>
                  <a:cxn ang="0">
                    <a:pos x="24" y="0"/>
                  </a:cxn>
                  <a:cxn ang="0">
                    <a:pos x="0" y="26"/>
                  </a:cxn>
                  <a:cxn ang="0">
                    <a:pos x="84" y="172"/>
                  </a:cxn>
                  <a:cxn ang="0">
                    <a:pos x="108" y="128"/>
                  </a:cxn>
                </a:cxnLst>
                <a:rect l="0" t="0" r="r" b="b"/>
                <a:pathLst>
                  <a:path w="108" h="172">
                    <a:moveTo>
                      <a:pt x="108" y="128"/>
                    </a:moveTo>
                    <a:lnTo>
                      <a:pt x="24" y="0"/>
                    </a:lnTo>
                    <a:lnTo>
                      <a:pt x="0" y="26"/>
                    </a:lnTo>
                    <a:lnTo>
                      <a:pt x="84" y="172"/>
                    </a:lnTo>
                    <a:lnTo>
                      <a:pt x="108" y="128"/>
                    </a:lnTo>
                    <a:close/>
                  </a:path>
                </a:pathLst>
              </a:custGeom>
              <a:solidFill>
                <a:srgbClr val="4A81A4"/>
              </a:solidFill>
              <a:ln w="0">
                <a:solidFill>
                  <a:srgbClr val="4A81A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0741" name="Freeform 4309"/>
              <p:cNvSpPr>
                <a:spLocks/>
              </p:cNvSpPr>
              <p:nvPr/>
            </p:nvSpPr>
            <p:spPr bwMode="auto">
              <a:xfrm>
                <a:off x="2856" y="3770"/>
                <a:ext cx="108" cy="172"/>
              </a:xfrm>
              <a:custGeom>
                <a:avLst/>
                <a:gdLst/>
                <a:ahLst/>
                <a:cxnLst>
                  <a:cxn ang="0">
                    <a:pos x="108" y="128"/>
                  </a:cxn>
                  <a:cxn ang="0">
                    <a:pos x="24" y="0"/>
                  </a:cxn>
                  <a:cxn ang="0">
                    <a:pos x="0" y="26"/>
                  </a:cxn>
                  <a:cxn ang="0">
                    <a:pos x="84" y="172"/>
                  </a:cxn>
                  <a:cxn ang="0">
                    <a:pos x="108" y="128"/>
                  </a:cxn>
                </a:cxnLst>
                <a:rect l="0" t="0" r="r" b="b"/>
                <a:pathLst>
                  <a:path w="108" h="172">
                    <a:moveTo>
                      <a:pt x="108" y="128"/>
                    </a:moveTo>
                    <a:lnTo>
                      <a:pt x="24" y="0"/>
                    </a:lnTo>
                    <a:lnTo>
                      <a:pt x="0" y="26"/>
                    </a:lnTo>
                    <a:lnTo>
                      <a:pt x="84" y="172"/>
                    </a:lnTo>
                    <a:lnTo>
                      <a:pt x="108" y="12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0742" name="Freeform 4310"/>
              <p:cNvSpPr>
                <a:spLocks/>
              </p:cNvSpPr>
              <p:nvPr/>
            </p:nvSpPr>
            <p:spPr bwMode="auto">
              <a:xfrm>
                <a:off x="2830" y="3782"/>
                <a:ext cx="110" cy="160"/>
              </a:xfrm>
              <a:custGeom>
                <a:avLst/>
                <a:gdLst/>
                <a:ahLst/>
                <a:cxnLst>
                  <a:cxn ang="0">
                    <a:pos x="110" y="160"/>
                  </a:cxn>
                  <a:cxn ang="0">
                    <a:pos x="26" y="14"/>
                  </a:cxn>
                  <a:cxn ang="0">
                    <a:pos x="0" y="0"/>
                  </a:cxn>
                  <a:cxn ang="0">
                    <a:pos x="86" y="144"/>
                  </a:cxn>
                  <a:cxn ang="0">
                    <a:pos x="110" y="160"/>
                  </a:cxn>
                </a:cxnLst>
                <a:rect l="0" t="0" r="r" b="b"/>
                <a:pathLst>
                  <a:path w="110" h="160">
                    <a:moveTo>
                      <a:pt x="110" y="160"/>
                    </a:moveTo>
                    <a:lnTo>
                      <a:pt x="26" y="14"/>
                    </a:lnTo>
                    <a:lnTo>
                      <a:pt x="0" y="0"/>
                    </a:lnTo>
                    <a:lnTo>
                      <a:pt x="86" y="144"/>
                    </a:lnTo>
                    <a:lnTo>
                      <a:pt x="110" y="160"/>
                    </a:lnTo>
                    <a:close/>
                  </a:path>
                </a:pathLst>
              </a:custGeom>
              <a:solidFill>
                <a:srgbClr val="00F700"/>
              </a:solidFill>
              <a:ln w="0">
                <a:solidFill>
                  <a:srgbClr val="00F7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0743" name="Freeform 4311"/>
              <p:cNvSpPr>
                <a:spLocks/>
              </p:cNvSpPr>
              <p:nvPr/>
            </p:nvSpPr>
            <p:spPr bwMode="auto">
              <a:xfrm>
                <a:off x="2830" y="3782"/>
                <a:ext cx="110" cy="160"/>
              </a:xfrm>
              <a:custGeom>
                <a:avLst/>
                <a:gdLst/>
                <a:ahLst/>
                <a:cxnLst>
                  <a:cxn ang="0">
                    <a:pos x="110" y="160"/>
                  </a:cxn>
                  <a:cxn ang="0">
                    <a:pos x="26" y="14"/>
                  </a:cxn>
                  <a:cxn ang="0">
                    <a:pos x="0" y="0"/>
                  </a:cxn>
                  <a:cxn ang="0">
                    <a:pos x="86" y="144"/>
                  </a:cxn>
                  <a:cxn ang="0">
                    <a:pos x="110" y="160"/>
                  </a:cxn>
                </a:cxnLst>
                <a:rect l="0" t="0" r="r" b="b"/>
                <a:pathLst>
                  <a:path w="110" h="160">
                    <a:moveTo>
                      <a:pt x="110" y="160"/>
                    </a:moveTo>
                    <a:lnTo>
                      <a:pt x="26" y="14"/>
                    </a:lnTo>
                    <a:lnTo>
                      <a:pt x="0" y="0"/>
                    </a:lnTo>
                    <a:lnTo>
                      <a:pt x="86" y="144"/>
                    </a:lnTo>
                    <a:lnTo>
                      <a:pt x="110" y="16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0744" name="Freeform 4312"/>
              <p:cNvSpPr>
                <a:spLocks/>
              </p:cNvSpPr>
              <p:nvPr/>
            </p:nvSpPr>
            <p:spPr bwMode="auto">
              <a:xfrm>
                <a:off x="2806" y="3748"/>
                <a:ext cx="110" cy="178"/>
              </a:xfrm>
              <a:custGeom>
                <a:avLst/>
                <a:gdLst/>
                <a:ahLst/>
                <a:cxnLst>
                  <a:cxn ang="0">
                    <a:pos x="110" y="178"/>
                  </a:cxn>
                  <a:cxn ang="0">
                    <a:pos x="24" y="34"/>
                  </a:cxn>
                  <a:cxn ang="0">
                    <a:pos x="0" y="0"/>
                  </a:cxn>
                  <a:cxn ang="0">
                    <a:pos x="86" y="132"/>
                  </a:cxn>
                  <a:cxn ang="0">
                    <a:pos x="110" y="178"/>
                  </a:cxn>
                </a:cxnLst>
                <a:rect l="0" t="0" r="r" b="b"/>
                <a:pathLst>
                  <a:path w="110" h="178">
                    <a:moveTo>
                      <a:pt x="110" y="178"/>
                    </a:moveTo>
                    <a:lnTo>
                      <a:pt x="24" y="34"/>
                    </a:lnTo>
                    <a:lnTo>
                      <a:pt x="0" y="0"/>
                    </a:lnTo>
                    <a:lnTo>
                      <a:pt x="86" y="132"/>
                    </a:lnTo>
                    <a:lnTo>
                      <a:pt x="110" y="178"/>
                    </a:lnTo>
                    <a:close/>
                  </a:path>
                </a:pathLst>
              </a:custGeom>
              <a:solidFill>
                <a:srgbClr val="5700C9"/>
              </a:solidFill>
              <a:ln w="0">
                <a:solidFill>
                  <a:srgbClr val="5700C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0745" name="Freeform 4313"/>
              <p:cNvSpPr>
                <a:spLocks/>
              </p:cNvSpPr>
              <p:nvPr/>
            </p:nvSpPr>
            <p:spPr bwMode="auto">
              <a:xfrm>
                <a:off x="2806" y="3748"/>
                <a:ext cx="110" cy="178"/>
              </a:xfrm>
              <a:custGeom>
                <a:avLst/>
                <a:gdLst/>
                <a:ahLst/>
                <a:cxnLst>
                  <a:cxn ang="0">
                    <a:pos x="110" y="178"/>
                  </a:cxn>
                  <a:cxn ang="0">
                    <a:pos x="24" y="34"/>
                  </a:cxn>
                  <a:cxn ang="0">
                    <a:pos x="0" y="0"/>
                  </a:cxn>
                  <a:cxn ang="0">
                    <a:pos x="86" y="132"/>
                  </a:cxn>
                  <a:cxn ang="0">
                    <a:pos x="110" y="178"/>
                  </a:cxn>
                </a:cxnLst>
                <a:rect l="0" t="0" r="r" b="b"/>
                <a:pathLst>
                  <a:path w="110" h="178">
                    <a:moveTo>
                      <a:pt x="110" y="178"/>
                    </a:moveTo>
                    <a:lnTo>
                      <a:pt x="24" y="34"/>
                    </a:lnTo>
                    <a:lnTo>
                      <a:pt x="0" y="0"/>
                    </a:lnTo>
                    <a:lnTo>
                      <a:pt x="86" y="132"/>
                    </a:lnTo>
                    <a:lnTo>
                      <a:pt x="110" y="17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0746" name="Freeform 4314"/>
              <p:cNvSpPr>
                <a:spLocks/>
              </p:cNvSpPr>
              <p:nvPr/>
            </p:nvSpPr>
            <p:spPr bwMode="auto">
              <a:xfrm>
                <a:off x="2780" y="3710"/>
                <a:ext cx="112" cy="170"/>
              </a:xfrm>
              <a:custGeom>
                <a:avLst/>
                <a:gdLst/>
                <a:ahLst/>
                <a:cxnLst>
                  <a:cxn ang="0">
                    <a:pos x="112" y="170"/>
                  </a:cxn>
                  <a:cxn ang="0">
                    <a:pos x="26" y="38"/>
                  </a:cxn>
                  <a:cxn ang="0">
                    <a:pos x="0" y="0"/>
                  </a:cxn>
                  <a:cxn ang="0">
                    <a:pos x="88" y="110"/>
                  </a:cxn>
                  <a:cxn ang="0">
                    <a:pos x="112" y="170"/>
                  </a:cxn>
                </a:cxnLst>
                <a:rect l="0" t="0" r="r" b="b"/>
                <a:pathLst>
                  <a:path w="112" h="170">
                    <a:moveTo>
                      <a:pt x="112" y="170"/>
                    </a:moveTo>
                    <a:lnTo>
                      <a:pt x="26" y="38"/>
                    </a:lnTo>
                    <a:lnTo>
                      <a:pt x="0" y="0"/>
                    </a:lnTo>
                    <a:lnTo>
                      <a:pt x="88" y="110"/>
                    </a:lnTo>
                    <a:lnTo>
                      <a:pt x="112" y="170"/>
                    </a:lnTo>
                    <a:close/>
                  </a:path>
                </a:pathLst>
              </a:custGeom>
              <a:solidFill>
                <a:srgbClr val="6F00DF"/>
              </a:solidFill>
              <a:ln w="0">
                <a:solidFill>
                  <a:srgbClr val="6F00D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0747" name="Freeform 4315"/>
              <p:cNvSpPr>
                <a:spLocks/>
              </p:cNvSpPr>
              <p:nvPr/>
            </p:nvSpPr>
            <p:spPr bwMode="auto">
              <a:xfrm>
                <a:off x="2780" y="3710"/>
                <a:ext cx="112" cy="170"/>
              </a:xfrm>
              <a:custGeom>
                <a:avLst/>
                <a:gdLst/>
                <a:ahLst/>
                <a:cxnLst>
                  <a:cxn ang="0">
                    <a:pos x="112" y="170"/>
                  </a:cxn>
                  <a:cxn ang="0">
                    <a:pos x="26" y="38"/>
                  </a:cxn>
                  <a:cxn ang="0">
                    <a:pos x="0" y="0"/>
                  </a:cxn>
                  <a:cxn ang="0">
                    <a:pos x="88" y="110"/>
                  </a:cxn>
                  <a:cxn ang="0">
                    <a:pos x="112" y="170"/>
                  </a:cxn>
                </a:cxnLst>
                <a:rect l="0" t="0" r="r" b="b"/>
                <a:pathLst>
                  <a:path w="112" h="170">
                    <a:moveTo>
                      <a:pt x="112" y="170"/>
                    </a:moveTo>
                    <a:lnTo>
                      <a:pt x="26" y="38"/>
                    </a:lnTo>
                    <a:lnTo>
                      <a:pt x="0" y="0"/>
                    </a:lnTo>
                    <a:lnTo>
                      <a:pt x="88" y="110"/>
                    </a:lnTo>
                    <a:lnTo>
                      <a:pt x="112" y="17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0748" name="Freeform 4316"/>
              <p:cNvSpPr>
                <a:spLocks/>
              </p:cNvSpPr>
              <p:nvPr/>
            </p:nvSpPr>
            <p:spPr bwMode="auto">
              <a:xfrm>
                <a:off x="2752" y="3682"/>
                <a:ext cx="116" cy="138"/>
              </a:xfrm>
              <a:custGeom>
                <a:avLst/>
                <a:gdLst/>
                <a:ahLst/>
                <a:cxnLst>
                  <a:cxn ang="0">
                    <a:pos x="116" y="138"/>
                  </a:cxn>
                  <a:cxn ang="0">
                    <a:pos x="28" y="28"/>
                  </a:cxn>
                  <a:cxn ang="0">
                    <a:pos x="0" y="0"/>
                  </a:cxn>
                  <a:cxn ang="0">
                    <a:pos x="90" y="80"/>
                  </a:cxn>
                  <a:cxn ang="0">
                    <a:pos x="116" y="138"/>
                  </a:cxn>
                </a:cxnLst>
                <a:rect l="0" t="0" r="r" b="b"/>
                <a:pathLst>
                  <a:path w="116" h="138">
                    <a:moveTo>
                      <a:pt x="116" y="138"/>
                    </a:moveTo>
                    <a:lnTo>
                      <a:pt x="28" y="28"/>
                    </a:lnTo>
                    <a:lnTo>
                      <a:pt x="0" y="0"/>
                    </a:lnTo>
                    <a:lnTo>
                      <a:pt x="90" y="80"/>
                    </a:lnTo>
                    <a:lnTo>
                      <a:pt x="116" y="138"/>
                    </a:lnTo>
                    <a:close/>
                  </a:path>
                </a:pathLst>
              </a:custGeom>
              <a:solidFill>
                <a:srgbClr val="8400DE"/>
              </a:solidFill>
              <a:ln w="0">
                <a:solidFill>
                  <a:srgbClr val="8400D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0749" name="Freeform 4317"/>
              <p:cNvSpPr>
                <a:spLocks/>
              </p:cNvSpPr>
              <p:nvPr/>
            </p:nvSpPr>
            <p:spPr bwMode="auto">
              <a:xfrm>
                <a:off x="2752" y="3682"/>
                <a:ext cx="116" cy="138"/>
              </a:xfrm>
              <a:custGeom>
                <a:avLst/>
                <a:gdLst/>
                <a:ahLst/>
                <a:cxnLst>
                  <a:cxn ang="0">
                    <a:pos x="116" y="138"/>
                  </a:cxn>
                  <a:cxn ang="0">
                    <a:pos x="28" y="28"/>
                  </a:cxn>
                  <a:cxn ang="0">
                    <a:pos x="0" y="0"/>
                  </a:cxn>
                  <a:cxn ang="0">
                    <a:pos x="90" y="80"/>
                  </a:cxn>
                  <a:cxn ang="0">
                    <a:pos x="116" y="138"/>
                  </a:cxn>
                </a:cxnLst>
                <a:rect l="0" t="0" r="r" b="b"/>
                <a:pathLst>
                  <a:path w="116" h="138">
                    <a:moveTo>
                      <a:pt x="116" y="138"/>
                    </a:moveTo>
                    <a:lnTo>
                      <a:pt x="28" y="28"/>
                    </a:lnTo>
                    <a:lnTo>
                      <a:pt x="0" y="0"/>
                    </a:lnTo>
                    <a:lnTo>
                      <a:pt x="90" y="80"/>
                    </a:lnTo>
                    <a:lnTo>
                      <a:pt x="116" y="13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0750" name="Freeform 4318"/>
              <p:cNvSpPr>
                <a:spLocks/>
              </p:cNvSpPr>
              <p:nvPr/>
            </p:nvSpPr>
            <p:spPr bwMode="auto">
              <a:xfrm>
                <a:off x="2724" y="3674"/>
                <a:ext cx="118" cy="88"/>
              </a:xfrm>
              <a:custGeom>
                <a:avLst/>
                <a:gdLst/>
                <a:ahLst/>
                <a:cxnLst>
                  <a:cxn ang="0">
                    <a:pos x="118" y="88"/>
                  </a:cxn>
                  <a:cxn ang="0">
                    <a:pos x="28" y="8"/>
                  </a:cxn>
                  <a:cxn ang="0">
                    <a:pos x="0" y="0"/>
                  </a:cxn>
                  <a:cxn ang="0">
                    <a:pos x="90" y="52"/>
                  </a:cxn>
                  <a:cxn ang="0">
                    <a:pos x="118" y="88"/>
                  </a:cxn>
                </a:cxnLst>
                <a:rect l="0" t="0" r="r" b="b"/>
                <a:pathLst>
                  <a:path w="118" h="88">
                    <a:moveTo>
                      <a:pt x="118" y="88"/>
                    </a:moveTo>
                    <a:lnTo>
                      <a:pt x="28" y="8"/>
                    </a:lnTo>
                    <a:lnTo>
                      <a:pt x="0" y="0"/>
                    </a:lnTo>
                    <a:lnTo>
                      <a:pt x="90" y="52"/>
                    </a:lnTo>
                    <a:lnTo>
                      <a:pt x="118" y="88"/>
                    </a:lnTo>
                    <a:close/>
                  </a:path>
                </a:pathLst>
              </a:custGeom>
              <a:solidFill>
                <a:srgbClr val="A400C3"/>
              </a:solidFill>
              <a:ln w="0">
                <a:solidFill>
                  <a:srgbClr val="A400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0751" name="Freeform 4319"/>
              <p:cNvSpPr>
                <a:spLocks/>
              </p:cNvSpPr>
              <p:nvPr/>
            </p:nvSpPr>
            <p:spPr bwMode="auto">
              <a:xfrm>
                <a:off x="2724" y="3674"/>
                <a:ext cx="118" cy="88"/>
              </a:xfrm>
              <a:custGeom>
                <a:avLst/>
                <a:gdLst/>
                <a:ahLst/>
                <a:cxnLst>
                  <a:cxn ang="0">
                    <a:pos x="118" y="88"/>
                  </a:cxn>
                  <a:cxn ang="0">
                    <a:pos x="28" y="8"/>
                  </a:cxn>
                  <a:cxn ang="0">
                    <a:pos x="0" y="0"/>
                  </a:cxn>
                  <a:cxn ang="0">
                    <a:pos x="90" y="52"/>
                  </a:cxn>
                  <a:cxn ang="0">
                    <a:pos x="118" y="88"/>
                  </a:cxn>
                </a:cxnLst>
                <a:rect l="0" t="0" r="r" b="b"/>
                <a:pathLst>
                  <a:path w="118" h="88">
                    <a:moveTo>
                      <a:pt x="118" y="88"/>
                    </a:moveTo>
                    <a:lnTo>
                      <a:pt x="28" y="8"/>
                    </a:lnTo>
                    <a:lnTo>
                      <a:pt x="0" y="0"/>
                    </a:lnTo>
                    <a:lnTo>
                      <a:pt x="90" y="52"/>
                    </a:lnTo>
                    <a:lnTo>
                      <a:pt x="118" y="8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0752" name="Line 4320"/>
              <p:cNvSpPr>
                <a:spLocks noChangeShapeType="1"/>
              </p:cNvSpPr>
              <p:nvPr/>
            </p:nvSpPr>
            <p:spPr bwMode="auto">
              <a:xfrm flipV="1">
                <a:off x="2814" y="3426"/>
                <a:ext cx="940" cy="63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0753" name="Line 4321"/>
              <p:cNvSpPr>
                <a:spLocks noChangeShapeType="1"/>
              </p:cNvSpPr>
              <p:nvPr/>
            </p:nvSpPr>
            <p:spPr bwMode="auto">
              <a:xfrm flipH="1" flipV="1">
                <a:off x="3042" y="3890"/>
                <a:ext cx="10" cy="6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0754" name="Freeform 4322"/>
              <p:cNvSpPr>
                <a:spLocks noEditPoints="1"/>
              </p:cNvSpPr>
              <p:nvPr/>
            </p:nvSpPr>
            <p:spPr bwMode="auto">
              <a:xfrm>
                <a:off x="3094" y="3896"/>
                <a:ext cx="40" cy="66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0" y="24"/>
                  </a:cxn>
                  <a:cxn ang="0">
                    <a:pos x="2" y="16"/>
                  </a:cxn>
                  <a:cxn ang="0">
                    <a:pos x="6" y="8"/>
                  </a:cxn>
                  <a:cxn ang="0">
                    <a:pos x="12" y="4"/>
                  </a:cxn>
                  <a:cxn ang="0">
                    <a:pos x="16" y="2"/>
                  </a:cxn>
                  <a:cxn ang="0">
                    <a:pos x="20" y="0"/>
                  </a:cxn>
                  <a:cxn ang="0">
                    <a:pos x="24" y="2"/>
                  </a:cxn>
                  <a:cxn ang="0">
                    <a:pos x="28" y="4"/>
                  </a:cxn>
                  <a:cxn ang="0">
                    <a:pos x="32" y="8"/>
                  </a:cxn>
                  <a:cxn ang="0">
                    <a:pos x="36" y="14"/>
                  </a:cxn>
                  <a:cxn ang="0">
                    <a:pos x="38" y="24"/>
                  </a:cxn>
                  <a:cxn ang="0">
                    <a:pos x="40" y="32"/>
                  </a:cxn>
                  <a:cxn ang="0">
                    <a:pos x="38" y="44"/>
                  </a:cxn>
                  <a:cxn ang="0">
                    <a:pos x="36" y="52"/>
                  </a:cxn>
                  <a:cxn ang="0">
                    <a:pos x="34" y="58"/>
                  </a:cxn>
                  <a:cxn ang="0">
                    <a:pos x="28" y="62"/>
                  </a:cxn>
                  <a:cxn ang="0">
                    <a:pos x="24" y="66"/>
                  </a:cxn>
                  <a:cxn ang="0">
                    <a:pos x="20" y="66"/>
                  </a:cxn>
                  <a:cxn ang="0">
                    <a:pos x="14" y="66"/>
                  </a:cxn>
                  <a:cxn ang="0">
                    <a:pos x="8" y="62"/>
                  </a:cxn>
                  <a:cxn ang="0">
                    <a:pos x="4" y="56"/>
                  </a:cxn>
                  <a:cxn ang="0">
                    <a:pos x="2" y="50"/>
                  </a:cxn>
                  <a:cxn ang="0">
                    <a:pos x="0" y="42"/>
                  </a:cxn>
                  <a:cxn ang="0">
                    <a:pos x="0" y="34"/>
                  </a:cxn>
                  <a:cxn ang="0">
                    <a:pos x="8" y="36"/>
                  </a:cxn>
                  <a:cxn ang="0">
                    <a:pos x="10" y="46"/>
                  </a:cxn>
                  <a:cxn ang="0">
                    <a:pos x="12" y="56"/>
                  </a:cxn>
                  <a:cxn ang="0">
                    <a:pos x="14" y="60"/>
                  </a:cxn>
                  <a:cxn ang="0">
                    <a:pos x="16" y="62"/>
                  </a:cxn>
                  <a:cxn ang="0">
                    <a:pos x="20" y="64"/>
                  </a:cxn>
                  <a:cxn ang="0">
                    <a:pos x="22" y="62"/>
                  </a:cxn>
                  <a:cxn ang="0">
                    <a:pos x="24" y="62"/>
                  </a:cxn>
                  <a:cxn ang="0">
                    <a:pos x="26" y="58"/>
                  </a:cxn>
                  <a:cxn ang="0">
                    <a:pos x="28" y="54"/>
                  </a:cxn>
                  <a:cxn ang="0">
                    <a:pos x="30" y="48"/>
                  </a:cxn>
                  <a:cxn ang="0">
                    <a:pos x="30" y="40"/>
                  </a:cxn>
                  <a:cxn ang="0">
                    <a:pos x="30" y="30"/>
                  </a:cxn>
                  <a:cxn ang="0">
                    <a:pos x="30" y="20"/>
                  </a:cxn>
                  <a:cxn ang="0">
                    <a:pos x="28" y="12"/>
                  </a:cxn>
                  <a:cxn ang="0">
                    <a:pos x="26" y="8"/>
                  </a:cxn>
                  <a:cxn ang="0">
                    <a:pos x="24" y="6"/>
                  </a:cxn>
                  <a:cxn ang="0">
                    <a:pos x="22" y="4"/>
                  </a:cxn>
                  <a:cxn ang="0">
                    <a:pos x="20" y="4"/>
                  </a:cxn>
                  <a:cxn ang="0">
                    <a:pos x="16" y="4"/>
                  </a:cxn>
                  <a:cxn ang="0">
                    <a:pos x="14" y="6"/>
                  </a:cxn>
                  <a:cxn ang="0">
                    <a:pos x="12" y="12"/>
                  </a:cxn>
                  <a:cxn ang="0">
                    <a:pos x="10" y="18"/>
                  </a:cxn>
                  <a:cxn ang="0">
                    <a:pos x="10" y="26"/>
                  </a:cxn>
                  <a:cxn ang="0">
                    <a:pos x="8" y="36"/>
                  </a:cxn>
                </a:cxnLst>
                <a:rect l="0" t="0" r="r" b="b"/>
                <a:pathLst>
                  <a:path w="40" h="66">
                    <a:moveTo>
                      <a:pt x="0" y="34"/>
                    </a:moveTo>
                    <a:lnTo>
                      <a:pt x="0" y="24"/>
                    </a:lnTo>
                    <a:lnTo>
                      <a:pt x="2" y="16"/>
                    </a:lnTo>
                    <a:lnTo>
                      <a:pt x="6" y="8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20" y="0"/>
                    </a:lnTo>
                    <a:lnTo>
                      <a:pt x="24" y="2"/>
                    </a:lnTo>
                    <a:lnTo>
                      <a:pt x="28" y="4"/>
                    </a:lnTo>
                    <a:lnTo>
                      <a:pt x="32" y="8"/>
                    </a:lnTo>
                    <a:lnTo>
                      <a:pt x="36" y="14"/>
                    </a:lnTo>
                    <a:lnTo>
                      <a:pt x="38" y="24"/>
                    </a:lnTo>
                    <a:lnTo>
                      <a:pt x="40" y="32"/>
                    </a:lnTo>
                    <a:lnTo>
                      <a:pt x="38" y="44"/>
                    </a:lnTo>
                    <a:lnTo>
                      <a:pt x="36" y="52"/>
                    </a:lnTo>
                    <a:lnTo>
                      <a:pt x="34" y="58"/>
                    </a:lnTo>
                    <a:lnTo>
                      <a:pt x="28" y="62"/>
                    </a:lnTo>
                    <a:lnTo>
                      <a:pt x="24" y="66"/>
                    </a:lnTo>
                    <a:lnTo>
                      <a:pt x="20" y="66"/>
                    </a:lnTo>
                    <a:lnTo>
                      <a:pt x="14" y="66"/>
                    </a:lnTo>
                    <a:lnTo>
                      <a:pt x="8" y="62"/>
                    </a:lnTo>
                    <a:lnTo>
                      <a:pt x="4" y="56"/>
                    </a:lnTo>
                    <a:lnTo>
                      <a:pt x="2" y="50"/>
                    </a:lnTo>
                    <a:lnTo>
                      <a:pt x="0" y="42"/>
                    </a:lnTo>
                    <a:lnTo>
                      <a:pt x="0" y="34"/>
                    </a:lnTo>
                    <a:close/>
                    <a:moveTo>
                      <a:pt x="8" y="36"/>
                    </a:moveTo>
                    <a:lnTo>
                      <a:pt x="10" y="46"/>
                    </a:lnTo>
                    <a:lnTo>
                      <a:pt x="12" y="56"/>
                    </a:lnTo>
                    <a:lnTo>
                      <a:pt x="14" y="60"/>
                    </a:lnTo>
                    <a:lnTo>
                      <a:pt x="16" y="62"/>
                    </a:lnTo>
                    <a:lnTo>
                      <a:pt x="20" y="64"/>
                    </a:lnTo>
                    <a:lnTo>
                      <a:pt x="22" y="62"/>
                    </a:lnTo>
                    <a:lnTo>
                      <a:pt x="24" y="62"/>
                    </a:lnTo>
                    <a:lnTo>
                      <a:pt x="26" y="58"/>
                    </a:lnTo>
                    <a:lnTo>
                      <a:pt x="28" y="54"/>
                    </a:lnTo>
                    <a:lnTo>
                      <a:pt x="30" y="48"/>
                    </a:lnTo>
                    <a:lnTo>
                      <a:pt x="30" y="40"/>
                    </a:lnTo>
                    <a:lnTo>
                      <a:pt x="30" y="30"/>
                    </a:lnTo>
                    <a:lnTo>
                      <a:pt x="30" y="20"/>
                    </a:lnTo>
                    <a:lnTo>
                      <a:pt x="28" y="12"/>
                    </a:lnTo>
                    <a:lnTo>
                      <a:pt x="26" y="8"/>
                    </a:lnTo>
                    <a:lnTo>
                      <a:pt x="24" y="6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6" y="4"/>
                    </a:lnTo>
                    <a:lnTo>
                      <a:pt x="14" y="6"/>
                    </a:lnTo>
                    <a:lnTo>
                      <a:pt x="12" y="12"/>
                    </a:lnTo>
                    <a:lnTo>
                      <a:pt x="10" y="18"/>
                    </a:lnTo>
                    <a:lnTo>
                      <a:pt x="10" y="26"/>
                    </a:lnTo>
                    <a:lnTo>
                      <a:pt x="8" y="3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0755" name="Freeform 4323"/>
              <p:cNvSpPr>
                <a:spLocks/>
              </p:cNvSpPr>
              <p:nvPr/>
            </p:nvSpPr>
            <p:spPr bwMode="auto">
              <a:xfrm>
                <a:off x="3144" y="3952"/>
                <a:ext cx="12" cy="10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8" y="0"/>
                  </a:cxn>
                  <a:cxn ang="0">
                    <a:pos x="10" y="2"/>
                  </a:cxn>
                  <a:cxn ang="0">
                    <a:pos x="12" y="2"/>
                  </a:cxn>
                  <a:cxn ang="0">
                    <a:pos x="12" y="4"/>
                  </a:cxn>
                  <a:cxn ang="0">
                    <a:pos x="12" y="8"/>
                  </a:cxn>
                  <a:cxn ang="0">
                    <a:pos x="10" y="8"/>
                  </a:cxn>
                  <a:cxn ang="0">
                    <a:pos x="8" y="10"/>
                  </a:cxn>
                  <a:cxn ang="0">
                    <a:pos x="6" y="10"/>
                  </a:cxn>
                  <a:cxn ang="0">
                    <a:pos x="4" y="10"/>
                  </a:cxn>
                  <a:cxn ang="0">
                    <a:pos x="2" y="8"/>
                  </a:cxn>
                  <a:cxn ang="0">
                    <a:pos x="2" y="8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6" y="0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lnTo>
                      <a:pt x="8" y="0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0756" name="Freeform 4324"/>
              <p:cNvSpPr>
                <a:spLocks/>
              </p:cNvSpPr>
              <p:nvPr/>
            </p:nvSpPr>
            <p:spPr bwMode="auto">
              <a:xfrm>
                <a:off x="3164" y="3896"/>
                <a:ext cx="42" cy="66"/>
              </a:xfrm>
              <a:custGeom>
                <a:avLst/>
                <a:gdLst/>
                <a:ahLst/>
                <a:cxnLst>
                  <a:cxn ang="0">
                    <a:pos x="42" y="54"/>
                  </a:cxn>
                  <a:cxn ang="0">
                    <a:pos x="38" y="66"/>
                  </a:cxn>
                  <a:cxn ang="0">
                    <a:pos x="0" y="66"/>
                  </a:cxn>
                  <a:cxn ang="0">
                    <a:pos x="0" y="64"/>
                  </a:cxn>
                  <a:cxn ang="0">
                    <a:pos x="10" y="54"/>
                  </a:cxn>
                  <a:cxn ang="0">
                    <a:pos x="18" y="46"/>
                  </a:cxn>
                  <a:cxn ang="0">
                    <a:pos x="22" y="40"/>
                  </a:cxn>
                  <a:cxn ang="0">
                    <a:pos x="26" y="32"/>
                  </a:cxn>
                  <a:cxn ang="0">
                    <a:pos x="28" y="28"/>
                  </a:cxn>
                  <a:cxn ang="0">
                    <a:pos x="30" y="22"/>
                  </a:cxn>
                  <a:cxn ang="0">
                    <a:pos x="28" y="16"/>
                  </a:cxn>
                  <a:cxn ang="0">
                    <a:pos x="26" y="12"/>
                  </a:cxn>
                  <a:cxn ang="0">
                    <a:pos x="22" y="8"/>
                  </a:cxn>
                  <a:cxn ang="0">
                    <a:pos x="16" y="8"/>
                  </a:cxn>
                  <a:cxn ang="0">
                    <a:pos x="12" y="8"/>
                  </a:cxn>
                  <a:cxn ang="0">
                    <a:pos x="8" y="10"/>
                  </a:cxn>
                  <a:cxn ang="0">
                    <a:pos x="4" y="14"/>
                  </a:cxn>
                  <a:cxn ang="0">
                    <a:pos x="2" y="18"/>
                  </a:cxn>
                  <a:cxn ang="0">
                    <a:pos x="0" y="18"/>
                  </a:cxn>
                  <a:cxn ang="0">
                    <a:pos x="2" y="10"/>
                  </a:cxn>
                  <a:cxn ang="0">
                    <a:pos x="6" y="6"/>
                  </a:cxn>
                  <a:cxn ang="0">
                    <a:pos x="12" y="2"/>
                  </a:cxn>
                  <a:cxn ang="0">
                    <a:pos x="20" y="0"/>
                  </a:cxn>
                  <a:cxn ang="0">
                    <a:pos x="26" y="2"/>
                  </a:cxn>
                  <a:cxn ang="0">
                    <a:pos x="32" y="6"/>
                  </a:cxn>
                  <a:cxn ang="0">
                    <a:pos x="36" y="10"/>
                  </a:cxn>
                  <a:cxn ang="0">
                    <a:pos x="38" y="18"/>
                  </a:cxn>
                  <a:cxn ang="0">
                    <a:pos x="38" y="22"/>
                  </a:cxn>
                  <a:cxn ang="0">
                    <a:pos x="36" y="26"/>
                  </a:cxn>
                  <a:cxn ang="0">
                    <a:pos x="30" y="34"/>
                  </a:cxn>
                  <a:cxn ang="0">
                    <a:pos x="24" y="44"/>
                  </a:cxn>
                  <a:cxn ang="0">
                    <a:pos x="18" y="50"/>
                  </a:cxn>
                  <a:cxn ang="0">
                    <a:pos x="12" y="56"/>
                  </a:cxn>
                  <a:cxn ang="0">
                    <a:pos x="8" y="58"/>
                  </a:cxn>
                  <a:cxn ang="0">
                    <a:pos x="26" y="58"/>
                  </a:cxn>
                  <a:cxn ang="0">
                    <a:pos x="30" y="58"/>
                  </a:cxn>
                  <a:cxn ang="0">
                    <a:pos x="34" y="58"/>
                  </a:cxn>
                  <a:cxn ang="0">
                    <a:pos x="36" y="58"/>
                  </a:cxn>
                  <a:cxn ang="0">
                    <a:pos x="36" y="56"/>
                  </a:cxn>
                  <a:cxn ang="0">
                    <a:pos x="38" y="56"/>
                  </a:cxn>
                  <a:cxn ang="0">
                    <a:pos x="40" y="54"/>
                  </a:cxn>
                  <a:cxn ang="0">
                    <a:pos x="42" y="54"/>
                  </a:cxn>
                </a:cxnLst>
                <a:rect l="0" t="0" r="r" b="b"/>
                <a:pathLst>
                  <a:path w="42" h="66">
                    <a:moveTo>
                      <a:pt x="42" y="54"/>
                    </a:moveTo>
                    <a:lnTo>
                      <a:pt x="38" y="66"/>
                    </a:lnTo>
                    <a:lnTo>
                      <a:pt x="0" y="66"/>
                    </a:lnTo>
                    <a:lnTo>
                      <a:pt x="0" y="64"/>
                    </a:lnTo>
                    <a:lnTo>
                      <a:pt x="10" y="54"/>
                    </a:lnTo>
                    <a:lnTo>
                      <a:pt x="18" y="46"/>
                    </a:lnTo>
                    <a:lnTo>
                      <a:pt x="22" y="40"/>
                    </a:lnTo>
                    <a:lnTo>
                      <a:pt x="26" y="32"/>
                    </a:lnTo>
                    <a:lnTo>
                      <a:pt x="28" y="28"/>
                    </a:lnTo>
                    <a:lnTo>
                      <a:pt x="30" y="22"/>
                    </a:lnTo>
                    <a:lnTo>
                      <a:pt x="28" y="16"/>
                    </a:lnTo>
                    <a:lnTo>
                      <a:pt x="26" y="12"/>
                    </a:lnTo>
                    <a:lnTo>
                      <a:pt x="22" y="8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8" y="10"/>
                    </a:lnTo>
                    <a:lnTo>
                      <a:pt x="4" y="14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2" y="10"/>
                    </a:lnTo>
                    <a:lnTo>
                      <a:pt x="6" y="6"/>
                    </a:lnTo>
                    <a:lnTo>
                      <a:pt x="12" y="2"/>
                    </a:lnTo>
                    <a:lnTo>
                      <a:pt x="20" y="0"/>
                    </a:lnTo>
                    <a:lnTo>
                      <a:pt x="26" y="2"/>
                    </a:lnTo>
                    <a:lnTo>
                      <a:pt x="32" y="6"/>
                    </a:lnTo>
                    <a:lnTo>
                      <a:pt x="36" y="10"/>
                    </a:lnTo>
                    <a:lnTo>
                      <a:pt x="38" y="18"/>
                    </a:lnTo>
                    <a:lnTo>
                      <a:pt x="38" y="22"/>
                    </a:lnTo>
                    <a:lnTo>
                      <a:pt x="36" y="26"/>
                    </a:lnTo>
                    <a:lnTo>
                      <a:pt x="30" y="34"/>
                    </a:lnTo>
                    <a:lnTo>
                      <a:pt x="24" y="44"/>
                    </a:lnTo>
                    <a:lnTo>
                      <a:pt x="18" y="50"/>
                    </a:lnTo>
                    <a:lnTo>
                      <a:pt x="12" y="56"/>
                    </a:lnTo>
                    <a:lnTo>
                      <a:pt x="8" y="58"/>
                    </a:lnTo>
                    <a:lnTo>
                      <a:pt x="26" y="58"/>
                    </a:lnTo>
                    <a:lnTo>
                      <a:pt x="30" y="58"/>
                    </a:lnTo>
                    <a:lnTo>
                      <a:pt x="34" y="58"/>
                    </a:lnTo>
                    <a:lnTo>
                      <a:pt x="36" y="58"/>
                    </a:lnTo>
                    <a:lnTo>
                      <a:pt x="36" y="56"/>
                    </a:lnTo>
                    <a:lnTo>
                      <a:pt x="38" y="56"/>
                    </a:lnTo>
                    <a:lnTo>
                      <a:pt x="40" y="54"/>
                    </a:lnTo>
                    <a:lnTo>
                      <a:pt x="42" y="5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0757" name="Line 4325"/>
              <p:cNvSpPr>
                <a:spLocks noChangeShapeType="1"/>
              </p:cNvSpPr>
              <p:nvPr/>
            </p:nvSpPr>
            <p:spPr bwMode="auto">
              <a:xfrm flipH="1" flipV="1">
                <a:off x="3248" y="3750"/>
                <a:ext cx="12" cy="6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0758" name="Freeform 4326"/>
              <p:cNvSpPr>
                <a:spLocks noEditPoints="1"/>
              </p:cNvSpPr>
              <p:nvPr/>
            </p:nvSpPr>
            <p:spPr bwMode="auto">
              <a:xfrm>
                <a:off x="3302" y="3752"/>
                <a:ext cx="40" cy="66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" y="24"/>
                  </a:cxn>
                  <a:cxn ang="0">
                    <a:pos x="4" y="16"/>
                  </a:cxn>
                  <a:cxn ang="0">
                    <a:pos x="8" y="8"/>
                  </a:cxn>
                  <a:cxn ang="0">
                    <a:pos x="12" y="4"/>
                  </a:cxn>
                  <a:cxn ang="0">
                    <a:pos x="16" y="2"/>
                  </a:cxn>
                  <a:cxn ang="0">
                    <a:pos x="20" y="0"/>
                  </a:cxn>
                  <a:cxn ang="0">
                    <a:pos x="26" y="2"/>
                  </a:cxn>
                  <a:cxn ang="0">
                    <a:pos x="30" y="4"/>
                  </a:cxn>
                  <a:cxn ang="0">
                    <a:pos x="34" y="8"/>
                  </a:cxn>
                  <a:cxn ang="0">
                    <a:pos x="38" y="14"/>
                  </a:cxn>
                  <a:cxn ang="0">
                    <a:pos x="40" y="24"/>
                  </a:cxn>
                  <a:cxn ang="0">
                    <a:pos x="40" y="34"/>
                  </a:cxn>
                  <a:cxn ang="0">
                    <a:pos x="40" y="44"/>
                  </a:cxn>
                  <a:cxn ang="0">
                    <a:pos x="38" y="52"/>
                  </a:cxn>
                  <a:cxn ang="0">
                    <a:pos x="34" y="58"/>
                  </a:cxn>
                  <a:cxn ang="0">
                    <a:pos x="30" y="64"/>
                  </a:cxn>
                  <a:cxn ang="0">
                    <a:pos x="24" y="66"/>
                  </a:cxn>
                  <a:cxn ang="0">
                    <a:pos x="20" y="66"/>
                  </a:cxn>
                  <a:cxn ang="0">
                    <a:pos x="14" y="66"/>
                  </a:cxn>
                  <a:cxn ang="0">
                    <a:pos x="10" y="62"/>
                  </a:cxn>
                  <a:cxn ang="0">
                    <a:pos x="6" y="56"/>
                  </a:cxn>
                  <a:cxn ang="0">
                    <a:pos x="2" y="50"/>
                  </a:cxn>
                  <a:cxn ang="0">
                    <a:pos x="2" y="42"/>
                  </a:cxn>
                  <a:cxn ang="0">
                    <a:pos x="0" y="34"/>
                  </a:cxn>
                  <a:cxn ang="0">
                    <a:pos x="10" y="36"/>
                  </a:cxn>
                  <a:cxn ang="0">
                    <a:pos x="10" y="48"/>
                  </a:cxn>
                  <a:cxn ang="0">
                    <a:pos x="12" y="56"/>
                  </a:cxn>
                  <a:cxn ang="0">
                    <a:pos x="14" y="60"/>
                  </a:cxn>
                  <a:cxn ang="0">
                    <a:pos x="18" y="62"/>
                  </a:cxn>
                  <a:cxn ang="0">
                    <a:pos x="20" y="64"/>
                  </a:cxn>
                  <a:cxn ang="0">
                    <a:pos x="22" y="62"/>
                  </a:cxn>
                  <a:cxn ang="0">
                    <a:pos x="26" y="62"/>
                  </a:cxn>
                  <a:cxn ang="0">
                    <a:pos x="28" y="58"/>
                  </a:cxn>
                  <a:cxn ang="0">
                    <a:pos x="30" y="54"/>
                  </a:cxn>
                  <a:cxn ang="0">
                    <a:pos x="30" y="48"/>
                  </a:cxn>
                  <a:cxn ang="0">
                    <a:pos x="32" y="40"/>
                  </a:cxn>
                  <a:cxn ang="0">
                    <a:pos x="32" y="30"/>
                  </a:cxn>
                  <a:cxn ang="0">
                    <a:pos x="30" y="20"/>
                  </a:cxn>
                  <a:cxn ang="0">
                    <a:pos x="30" y="12"/>
                  </a:cxn>
                  <a:cxn ang="0">
                    <a:pos x="28" y="8"/>
                  </a:cxn>
                  <a:cxn ang="0">
                    <a:pos x="26" y="6"/>
                  </a:cxn>
                  <a:cxn ang="0">
                    <a:pos x="24" y="4"/>
                  </a:cxn>
                  <a:cxn ang="0">
                    <a:pos x="20" y="4"/>
                  </a:cxn>
                  <a:cxn ang="0">
                    <a:pos x="18" y="4"/>
                  </a:cxn>
                  <a:cxn ang="0">
                    <a:pos x="16" y="6"/>
                  </a:cxn>
                  <a:cxn ang="0">
                    <a:pos x="12" y="12"/>
                  </a:cxn>
                  <a:cxn ang="0">
                    <a:pos x="10" y="18"/>
                  </a:cxn>
                  <a:cxn ang="0">
                    <a:pos x="10" y="26"/>
                  </a:cxn>
                  <a:cxn ang="0">
                    <a:pos x="10" y="36"/>
                  </a:cxn>
                </a:cxnLst>
                <a:rect l="0" t="0" r="r" b="b"/>
                <a:pathLst>
                  <a:path w="40" h="66">
                    <a:moveTo>
                      <a:pt x="0" y="34"/>
                    </a:moveTo>
                    <a:lnTo>
                      <a:pt x="2" y="24"/>
                    </a:lnTo>
                    <a:lnTo>
                      <a:pt x="4" y="16"/>
                    </a:lnTo>
                    <a:lnTo>
                      <a:pt x="8" y="8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20" y="0"/>
                    </a:lnTo>
                    <a:lnTo>
                      <a:pt x="26" y="2"/>
                    </a:lnTo>
                    <a:lnTo>
                      <a:pt x="30" y="4"/>
                    </a:lnTo>
                    <a:lnTo>
                      <a:pt x="34" y="8"/>
                    </a:lnTo>
                    <a:lnTo>
                      <a:pt x="38" y="14"/>
                    </a:lnTo>
                    <a:lnTo>
                      <a:pt x="40" y="24"/>
                    </a:lnTo>
                    <a:lnTo>
                      <a:pt x="40" y="34"/>
                    </a:lnTo>
                    <a:lnTo>
                      <a:pt x="40" y="44"/>
                    </a:lnTo>
                    <a:lnTo>
                      <a:pt x="38" y="52"/>
                    </a:lnTo>
                    <a:lnTo>
                      <a:pt x="34" y="58"/>
                    </a:lnTo>
                    <a:lnTo>
                      <a:pt x="30" y="64"/>
                    </a:lnTo>
                    <a:lnTo>
                      <a:pt x="24" y="66"/>
                    </a:lnTo>
                    <a:lnTo>
                      <a:pt x="20" y="66"/>
                    </a:lnTo>
                    <a:lnTo>
                      <a:pt x="14" y="66"/>
                    </a:lnTo>
                    <a:lnTo>
                      <a:pt x="10" y="62"/>
                    </a:lnTo>
                    <a:lnTo>
                      <a:pt x="6" y="56"/>
                    </a:lnTo>
                    <a:lnTo>
                      <a:pt x="2" y="50"/>
                    </a:lnTo>
                    <a:lnTo>
                      <a:pt x="2" y="42"/>
                    </a:lnTo>
                    <a:lnTo>
                      <a:pt x="0" y="34"/>
                    </a:lnTo>
                    <a:close/>
                    <a:moveTo>
                      <a:pt x="10" y="36"/>
                    </a:moveTo>
                    <a:lnTo>
                      <a:pt x="10" y="48"/>
                    </a:lnTo>
                    <a:lnTo>
                      <a:pt x="12" y="56"/>
                    </a:lnTo>
                    <a:lnTo>
                      <a:pt x="14" y="60"/>
                    </a:lnTo>
                    <a:lnTo>
                      <a:pt x="18" y="62"/>
                    </a:lnTo>
                    <a:lnTo>
                      <a:pt x="20" y="64"/>
                    </a:lnTo>
                    <a:lnTo>
                      <a:pt x="22" y="62"/>
                    </a:lnTo>
                    <a:lnTo>
                      <a:pt x="26" y="62"/>
                    </a:lnTo>
                    <a:lnTo>
                      <a:pt x="28" y="58"/>
                    </a:lnTo>
                    <a:lnTo>
                      <a:pt x="30" y="54"/>
                    </a:lnTo>
                    <a:lnTo>
                      <a:pt x="30" y="48"/>
                    </a:lnTo>
                    <a:lnTo>
                      <a:pt x="32" y="40"/>
                    </a:lnTo>
                    <a:lnTo>
                      <a:pt x="32" y="30"/>
                    </a:lnTo>
                    <a:lnTo>
                      <a:pt x="30" y="20"/>
                    </a:lnTo>
                    <a:lnTo>
                      <a:pt x="30" y="12"/>
                    </a:lnTo>
                    <a:lnTo>
                      <a:pt x="28" y="8"/>
                    </a:lnTo>
                    <a:lnTo>
                      <a:pt x="26" y="6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2" y="12"/>
                    </a:lnTo>
                    <a:lnTo>
                      <a:pt x="10" y="18"/>
                    </a:lnTo>
                    <a:lnTo>
                      <a:pt x="10" y="26"/>
                    </a:lnTo>
                    <a:lnTo>
                      <a:pt x="1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0759" name="Freeform 4327"/>
              <p:cNvSpPr>
                <a:spLocks/>
              </p:cNvSpPr>
              <p:nvPr/>
            </p:nvSpPr>
            <p:spPr bwMode="auto">
              <a:xfrm>
                <a:off x="3354" y="3808"/>
                <a:ext cx="10" cy="10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8" y="0"/>
                  </a:cxn>
                  <a:cxn ang="0">
                    <a:pos x="8" y="2"/>
                  </a:cxn>
                  <a:cxn ang="0">
                    <a:pos x="10" y="2"/>
                  </a:cxn>
                  <a:cxn ang="0">
                    <a:pos x="10" y="6"/>
                  </a:cxn>
                  <a:cxn ang="0">
                    <a:pos x="10" y="8"/>
                  </a:cxn>
                  <a:cxn ang="0">
                    <a:pos x="8" y="8"/>
                  </a:cxn>
                  <a:cxn ang="0">
                    <a:pos x="8" y="10"/>
                  </a:cxn>
                  <a:cxn ang="0">
                    <a:pos x="6" y="10"/>
                  </a:cxn>
                  <a:cxn ang="0">
                    <a:pos x="2" y="10"/>
                  </a:cxn>
                  <a:cxn ang="0">
                    <a:pos x="2" y="8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6" y="0"/>
                  </a:cxn>
                </a:cxnLst>
                <a:rect l="0" t="0" r="r" b="b"/>
                <a:pathLst>
                  <a:path w="10" h="10">
                    <a:moveTo>
                      <a:pt x="6" y="0"/>
                    </a:moveTo>
                    <a:lnTo>
                      <a:pt x="8" y="0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0760" name="Freeform 4328"/>
              <p:cNvSpPr>
                <a:spLocks noEditPoints="1"/>
              </p:cNvSpPr>
              <p:nvPr/>
            </p:nvSpPr>
            <p:spPr bwMode="auto">
              <a:xfrm>
                <a:off x="3372" y="3752"/>
                <a:ext cx="42" cy="66"/>
              </a:xfrm>
              <a:custGeom>
                <a:avLst/>
                <a:gdLst/>
                <a:ahLst/>
                <a:cxnLst>
                  <a:cxn ang="0">
                    <a:pos x="42" y="42"/>
                  </a:cxn>
                  <a:cxn ang="0">
                    <a:pos x="42" y="48"/>
                  </a:cxn>
                  <a:cxn ang="0">
                    <a:pos x="34" y="48"/>
                  </a:cxn>
                  <a:cxn ang="0">
                    <a:pos x="34" y="66"/>
                  </a:cxn>
                  <a:cxn ang="0">
                    <a:pos x="26" y="66"/>
                  </a:cxn>
                  <a:cxn ang="0">
                    <a:pos x="26" y="48"/>
                  </a:cxn>
                  <a:cxn ang="0">
                    <a:pos x="0" y="48"/>
                  </a:cxn>
                  <a:cxn ang="0">
                    <a:pos x="0" y="44"/>
                  </a:cxn>
                  <a:cxn ang="0">
                    <a:pos x="28" y="0"/>
                  </a:cxn>
                  <a:cxn ang="0">
                    <a:pos x="34" y="0"/>
                  </a:cxn>
                  <a:cxn ang="0">
                    <a:pos x="34" y="42"/>
                  </a:cxn>
                  <a:cxn ang="0">
                    <a:pos x="42" y="42"/>
                  </a:cxn>
                  <a:cxn ang="0">
                    <a:pos x="26" y="42"/>
                  </a:cxn>
                  <a:cxn ang="0">
                    <a:pos x="26" y="10"/>
                  </a:cxn>
                  <a:cxn ang="0">
                    <a:pos x="4" y="42"/>
                  </a:cxn>
                  <a:cxn ang="0">
                    <a:pos x="26" y="42"/>
                  </a:cxn>
                </a:cxnLst>
                <a:rect l="0" t="0" r="r" b="b"/>
                <a:pathLst>
                  <a:path w="42" h="66">
                    <a:moveTo>
                      <a:pt x="42" y="42"/>
                    </a:moveTo>
                    <a:lnTo>
                      <a:pt x="42" y="48"/>
                    </a:lnTo>
                    <a:lnTo>
                      <a:pt x="34" y="48"/>
                    </a:lnTo>
                    <a:lnTo>
                      <a:pt x="34" y="66"/>
                    </a:lnTo>
                    <a:lnTo>
                      <a:pt x="26" y="66"/>
                    </a:lnTo>
                    <a:lnTo>
                      <a:pt x="26" y="48"/>
                    </a:lnTo>
                    <a:lnTo>
                      <a:pt x="0" y="48"/>
                    </a:lnTo>
                    <a:lnTo>
                      <a:pt x="0" y="44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4" y="42"/>
                    </a:lnTo>
                    <a:lnTo>
                      <a:pt x="42" y="42"/>
                    </a:lnTo>
                    <a:close/>
                    <a:moveTo>
                      <a:pt x="26" y="42"/>
                    </a:moveTo>
                    <a:lnTo>
                      <a:pt x="26" y="10"/>
                    </a:lnTo>
                    <a:lnTo>
                      <a:pt x="4" y="42"/>
                    </a:lnTo>
                    <a:lnTo>
                      <a:pt x="26" y="4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0761" name="Line 4329"/>
              <p:cNvSpPr>
                <a:spLocks noChangeShapeType="1"/>
              </p:cNvSpPr>
              <p:nvPr/>
            </p:nvSpPr>
            <p:spPr bwMode="auto">
              <a:xfrm flipH="1" flipV="1">
                <a:off x="3432" y="3628"/>
                <a:ext cx="12" cy="6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0762" name="Freeform 4330"/>
              <p:cNvSpPr>
                <a:spLocks noEditPoints="1"/>
              </p:cNvSpPr>
              <p:nvPr/>
            </p:nvSpPr>
            <p:spPr bwMode="auto">
              <a:xfrm>
                <a:off x="3486" y="3626"/>
                <a:ext cx="40" cy="66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" y="24"/>
                  </a:cxn>
                  <a:cxn ang="0">
                    <a:pos x="4" y="14"/>
                  </a:cxn>
                  <a:cxn ang="0">
                    <a:pos x="8" y="8"/>
                  </a:cxn>
                  <a:cxn ang="0">
                    <a:pos x="12" y="2"/>
                  </a:cxn>
                  <a:cxn ang="0">
                    <a:pos x="16" y="0"/>
                  </a:cxn>
                  <a:cxn ang="0">
                    <a:pos x="20" y="0"/>
                  </a:cxn>
                  <a:cxn ang="0">
                    <a:pos x="26" y="0"/>
                  </a:cxn>
                  <a:cxn ang="0">
                    <a:pos x="30" y="4"/>
                  </a:cxn>
                  <a:cxn ang="0">
                    <a:pos x="34" y="8"/>
                  </a:cxn>
                  <a:cxn ang="0">
                    <a:pos x="38" y="14"/>
                  </a:cxn>
                  <a:cxn ang="0">
                    <a:pos x="40" y="22"/>
                  </a:cxn>
                  <a:cxn ang="0">
                    <a:pos x="40" y="32"/>
                  </a:cxn>
                  <a:cxn ang="0">
                    <a:pos x="40" y="42"/>
                  </a:cxn>
                  <a:cxn ang="0">
                    <a:pos x="38" y="52"/>
                  </a:cxn>
                  <a:cxn ang="0">
                    <a:pos x="34" y="58"/>
                  </a:cxn>
                  <a:cxn ang="0">
                    <a:pos x="30" y="62"/>
                  </a:cxn>
                  <a:cxn ang="0">
                    <a:pos x="24" y="64"/>
                  </a:cxn>
                  <a:cxn ang="0">
                    <a:pos x="20" y="66"/>
                  </a:cxn>
                  <a:cxn ang="0">
                    <a:pos x="14" y="64"/>
                  </a:cxn>
                  <a:cxn ang="0">
                    <a:pos x="10" y="62"/>
                  </a:cxn>
                  <a:cxn ang="0">
                    <a:pos x="6" y="56"/>
                  </a:cxn>
                  <a:cxn ang="0">
                    <a:pos x="2" y="48"/>
                  </a:cxn>
                  <a:cxn ang="0">
                    <a:pos x="2" y="42"/>
                  </a:cxn>
                  <a:cxn ang="0">
                    <a:pos x="0" y="34"/>
                  </a:cxn>
                  <a:cxn ang="0">
                    <a:pos x="10" y="34"/>
                  </a:cxn>
                  <a:cxn ang="0">
                    <a:pos x="10" y="46"/>
                  </a:cxn>
                  <a:cxn ang="0">
                    <a:pos x="12" y="56"/>
                  </a:cxn>
                  <a:cxn ang="0">
                    <a:pos x="14" y="60"/>
                  </a:cxn>
                  <a:cxn ang="0">
                    <a:pos x="18" y="62"/>
                  </a:cxn>
                  <a:cxn ang="0">
                    <a:pos x="20" y="62"/>
                  </a:cxn>
                  <a:cxn ang="0">
                    <a:pos x="24" y="62"/>
                  </a:cxn>
                  <a:cxn ang="0">
                    <a:pos x="26" y="60"/>
                  </a:cxn>
                  <a:cxn ang="0">
                    <a:pos x="28" y="58"/>
                  </a:cxn>
                  <a:cxn ang="0">
                    <a:pos x="30" y="52"/>
                  </a:cxn>
                  <a:cxn ang="0">
                    <a:pos x="30" y="46"/>
                  </a:cxn>
                  <a:cxn ang="0">
                    <a:pos x="32" y="40"/>
                  </a:cxn>
                  <a:cxn ang="0">
                    <a:pos x="32" y="30"/>
                  </a:cxn>
                  <a:cxn ang="0">
                    <a:pos x="32" y="20"/>
                  </a:cxn>
                  <a:cxn ang="0">
                    <a:pos x="30" y="12"/>
                  </a:cxn>
                  <a:cxn ang="0">
                    <a:pos x="28" y="8"/>
                  </a:cxn>
                  <a:cxn ang="0">
                    <a:pos x="26" y="4"/>
                  </a:cxn>
                  <a:cxn ang="0">
                    <a:pos x="24" y="4"/>
                  </a:cxn>
                  <a:cxn ang="0">
                    <a:pos x="20" y="2"/>
                  </a:cxn>
                  <a:cxn ang="0">
                    <a:pos x="18" y="4"/>
                  </a:cxn>
                  <a:cxn ang="0">
                    <a:pos x="16" y="6"/>
                  </a:cxn>
                  <a:cxn ang="0">
                    <a:pos x="12" y="10"/>
                  </a:cxn>
                  <a:cxn ang="0">
                    <a:pos x="10" y="18"/>
                  </a:cxn>
                  <a:cxn ang="0">
                    <a:pos x="10" y="26"/>
                  </a:cxn>
                  <a:cxn ang="0">
                    <a:pos x="10" y="34"/>
                  </a:cxn>
                </a:cxnLst>
                <a:rect l="0" t="0" r="r" b="b"/>
                <a:pathLst>
                  <a:path w="40" h="66">
                    <a:moveTo>
                      <a:pt x="0" y="34"/>
                    </a:moveTo>
                    <a:lnTo>
                      <a:pt x="2" y="24"/>
                    </a:lnTo>
                    <a:lnTo>
                      <a:pt x="4" y="14"/>
                    </a:lnTo>
                    <a:lnTo>
                      <a:pt x="8" y="8"/>
                    </a:lnTo>
                    <a:lnTo>
                      <a:pt x="12" y="2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6" y="0"/>
                    </a:lnTo>
                    <a:lnTo>
                      <a:pt x="30" y="4"/>
                    </a:lnTo>
                    <a:lnTo>
                      <a:pt x="34" y="8"/>
                    </a:lnTo>
                    <a:lnTo>
                      <a:pt x="38" y="14"/>
                    </a:lnTo>
                    <a:lnTo>
                      <a:pt x="40" y="22"/>
                    </a:lnTo>
                    <a:lnTo>
                      <a:pt x="40" y="32"/>
                    </a:lnTo>
                    <a:lnTo>
                      <a:pt x="40" y="42"/>
                    </a:lnTo>
                    <a:lnTo>
                      <a:pt x="38" y="52"/>
                    </a:lnTo>
                    <a:lnTo>
                      <a:pt x="34" y="58"/>
                    </a:lnTo>
                    <a:lnTo>
                      <a:pt x="30" y="62"/>
                    </a:lnTo>
                    <a:lnTo>
                      <a:pt x="24" y="64"/>
                    </a:lnTo>
                    <a:lnTo>
                      <a:pt x="20" y="66"/>
                    </a:lnTo>
                    <a:lnTo>
                      <a:pt x="14" y="64"/>
                    </a:lnTo>
                    <a:lnTo>
                      <a:pt x="10" y="62"/>
                    </a:lnTo>
                    <a:lnTo>
                      <a:pt x="6" y="56"/>
                    </a:lnTo>
                    <a:lnTo>
                      <a:pt x="2" y="48"/>
                    </a:lnTo>
                    <a:lnTo>
                      <a:pt x="2" y="42"/>
                    </a:lnTo>
                    <a:lnTo>
                      <a:pt x="0" y="34"/>
                    </a:lnTo>
                    <a:close/>
                    <a:moveTo>
                      <a:pt x="10" y="34"/>
                    </a:moveTo>
                    <a:lnTo>
                      <a:pt x="10" y="46"/>
                    </a:lnTo>
                    <a:lnTo>
                      <a:pt x="12" y="56"/>
                    </a:lnTo>
                    <a:lnTo>
                      <a:pt x="14" y="60"/>
                    </a:lnTo>
                    <a:lnTo>
                      <a:pt x="18" y="62"/>
                    </a:lnTo>
                    <a:lnTo>
                      <a:pt x="20" y="62"/>
                    </a:lnTo>
                    <a:lnTo>
                      <a:pt x="24" y="62"/>
                    </a:lnTo>
                    <a:lnTo>
                      <a:pt x="26" y="60"/>
                    </a:lnTo>
                    <a:lnTo>
                      <a:pt x="28" y="58"/>
                    </a:lnTo>
                    <a:lnTo>
                      <a:pt x="30" y="52"/>
                    </a:lnTo>
                    <a:lnTo>
                      <a:pt x="30" y="46"/>
                    </a:lnTo>
                    <a:lnTo>
                      <a:pt x="32" y="40"/>
                    </a:lnTo>
                    <a:lnTo>
                      <a:pt x="32" y="30"/>
                    </a:lnTo>
                    <a:lnTo>
                      <a:pt x="32" y="20"/>
                    </a:lnTo>
                    <a:lnTo>
                      <a:pt x="30" y="12"/>
                    </a:lnTo>
                    <a:lnTo>
                      <a:pt x="28" y="8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0" y="2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2" y="10"/>
                    </a:lnTo>
                    <a:lnTo>
                      <a:pt x="10" y="18"/>
                    </a:lnTo>
                    <a:lnTo>
                      <a:pt x="10" y="26"/>
                    </a:lnTo>
                    <a:lnTo>
                      <a:pt x="1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0763" name="Freeform 4331"/>
              <p:cNvSpPr>
                <a:spLocks/>
              </p:cNvSpPr>
              <p:nvPr/>
            </p:nvSpPr>
            <p:spPr bwMode="auto">
              <a:xfrm>
                <a:off x="3538" y="3680"/>
                <a:ext cx="10" cy="1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8" y="2"/>
                  </a:cxn>
                  <a:cxn ang="0">
                    <a:pos x="10" y="2"/>
                  </a:cxn>
                  <a:cxn ang="0">
                    <a:pos x="10" y="4"/>
                  </a:cxn>
                  <a:cxn ang="0">
                    <a:pos x="10" y="6"/>
                  </a:cxn>
                  <a:cxn ang="0">
                    <a:pos x="10" y="8"/>
                  </a:cxn>
                  <a:cxn ang="0">
                    <a:pos x="10" y="10"/>
                  </a:cxn>
                  <a:cxn ang="0">
                    <a:pos x="8" y="12"/>
                  </a:cxn>
                  <a:cxn ang="0">
                    <a:pos x="6" y="12"/>
                  </a:cxn>
                  <a:cxn ang="0">
                    <a:pos x="4" y="12"/>
                  </a:cxn>
                  <a:cxn ang="0">
                    <a:pos x="2" y="10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2"/>
                  </a:cxn>
                  <a:cxn ang="0">
                    <a:pos x="6" y="0"/>
                  </a:cxn>
                </a:cxnLst>
                <a:rect l="0" t="0" r="r" b="b"/>
                <a:pathLst>
                  <a:path w="10" h="12">
                    <a:moveTo>
                      <a:pt x="6" y="0"/>
                    </a:moveTo>
                    <a:lnTo>
                      <a:pt x="8" y="2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0764" name="Freeform 4332"/>
              <p:cNvSpPr>
                <a:spLocks noEditPoints="1"/>
              </p:cNvSpPr>
              <p:nvPr/>
            </p:nvSpPr>
            <p:spPr bwMode="auto">
              <a:xfrm>
                <a:off x="3558" y="3626"/>
                <a:ext cx="40" cy="66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40" y="2"/>
                  </a:cxn>
                  <a:cxn ang="0">
                    <a:pos x="34" y="2"/>
                  </a:cxn>
                  <a:cxn ang="0">
                    <a:pos x="30" y="4"/>
                  </a:cxn>
                  <a:cxn ang="0">
                    <a:pos x="26" y="6"/>
                  </a:cxn>
                  <a:cxn ang="0">
                    <a:pos x="22" y="10"/>
                  </a:cxn>
                  <a:cxn ang="0">
                    <a:pos x="18" y="14"/>
                  </a:cxn>
                  <a:cxn ang="0">
                    <a:pos x="16" y="18"/>
                  </a:cxn>
                  <a:cxn ang="0">
                    <a:pos x="14" y="24"/>
                  </a:cxn>
                  <a:cxn ang="0">
                    <a:pos x="12" y="30"/>
                  </a:cxn>
                  <a:cxn ang="0">
                    <a:pos x="18" y="26"/>
                  </a:cxn>
                  <a:cxn ang="0">
                    <a:pos x="24" y="24"/>
                  </a:cxn>
                  <a:cxn ang="0">
                    <a:pos x="30" y="26"/>
                  </a:cxn>
                  <a:cxn ang="0">
                    <a:pos x="36" y="30"/>
                  </a:cxn>
                  <a:cxn ang="0">
                    <a:pos x="40" y="36"/>
                  </a:cxn>
                  <a:cxn ang="0">
                    <a:pos x="40" y="44"/>
                  </a:cxn>
                  <a:cxn ang="0">
                    <a:pos x="40" y="52"/>
                  </a:cxn>
                  <a:cxn ang="0">
                    <a:pos x="36" y="58"/>
                  </a:cxn>
                  <a:cxn ang="0">
                    <a:pos x="32" y="62"/>
                  </a:cxn>
                  <a:cxn ang="0">
                    <a:pos x="26" y="64"/>
                  </a:cxn>
                  <a:cxn ang="0">
                    <a:pos x="20" y="66"/>
                  </a:cxn>
                  <a:cxn ang="0">
                    <a:pos x="14" y="64"/>
                  </a:cxn>
                  <a:cxn ang="0">
                    <a:pos x="10" y="62"/>
                  </a:cxn>
                  <a:cxn ang="0">
                    <a:pos x="4" y="56"/>
                  </a:cxn>
                  <a:cxn ang="0">
                    <a:pos x="2" y="48"/>
                  </a:cxn>
                  <a:cxn ang="0">
                    <a:pos x="0" y="40"/>
                  </a:cxn>
                  <a:cxn ang="0">
                    <a:pos x="2" y="32"/>
                  </a:cxn>
                  <a:cxn ang="0">
                    <a:pos x="4" y="24"/>
                  </a:cxn>
                  <a:cxn ang="0">
                    <a:pos x="8" y="16"/>
                  </a:cxn>
                  <a:cxn ang="0">
                    <a:pos x="14" y="10"/>
                  </a:cxn>
                  <a:cxn ang="0">
                    <a:pos x="20" y="4"/>
                  </a:cxn>
                  <a:cxn ang="0">
                    <a:pos x="26" y="2"/>
                  </a:cxn>
                  <a:cxn ang="0">
                    <a:pos x="32" y="0"/>
                  </a:cxn>
                  <a:cxn ang="0">
                    <a:pos x="36" y="0"/>
                  </a:cxn>
                  <a:cxn ang="0">
                    <a:pos x="40" y="0"/>
                  </a:cxn>
                  <a:cxn ang="0">
                    <a:pos x="10" y="32"/>
                  </a:cxn>
                  <a:cxn ang="0">
                    <a:pos x="10" y="38"/>
                  </a:cxn>
                  <a:cxn ang="0">
                    <a:pos x="10" y="42"/>
                  </a:cxn>
                  <a:cxn ang="0">
                    <a:pos x="10" y="48"/>
                  </a:cxn>
                  <a:cxn ang="0">
                    <a:pos x="12" y="52"/>
                  </a:cxn>
                  <a:cxn ang="0">
                    <a:pos x="14" y="58"/>
                  </a:cxn>
                  <a:cxn ang="0">
                    <a:pos x="16" y="60"/>
                  </a:cxn>
                  <a:cxn ang="0">
                    <a:pos x="18" y="62"/>
                  </a:cxn>
                  <a:cxn ang="0">
                    <a:pos x="22" y="62"/>
                  </a:cxn>
                  <a:cxn ang="0">
                    <a:pos x="26" y="62"/>
                  </a:cxn>
                  <a:cxn ang="0">
                    <a:pos x="28" y="60"/>
                  </a:cxn>
                  <a:cxn ang="0">
                    <a:pos x="30" y="54"/>
                  </a:cxn>
                  <a:cxn ang="0">
                    <a:pos x="32" y="48"/>
                  </a:cxn>
                  <a:cxn ang="0">
                    <a:pos x="30" y="40"/>
                  </a:cxn>
                  <a:cxn ang="0">
                    <a:pos x="28" y="34"/>
                  </a:cxn>
                  <a:cxn ang="0">
                    <a:pos x="26" y="32"/>
                  </a:cxn>
                  <a:cxn ang="0">
                    <a:pos x="24" y="30"/>
                  </a:cxn>
                  <a:cxn ang="0">
                    <a:pos x="20" y="28"/>
                  </a:cxn>
                  <a:cxn ang="0">
                    <a:pos x="18" y="30"/>
                  </a:cxn>
                  <a:cxn ang="0">
                    <a:pos x="16" y="30"/>
                  </a:cxn>
                  <a:cxn ang="0">
                    <a:pos x="14" y="30"/>
                  </a:cxn>
                  <a:cxn ang="0">
                    <a:pos x="10" y="32"/>
                  </a:cxn>
                </a:cxnLst>
                <a:rect l="0" t="0" r="r" b="b"/>
                <a:pathLst>
                  <a:path w="40" h="66">
                    <a:moveTo>
                      <a:pt x="40" y="0"/>
                    </a:moveTo>
                    <a:lnTo>
                      <a:pt x="40" y="2"/>
                    </a:lnTo>
                    <a:lnTo>
                      <a:pt x="34" y="2"/>
                    </a:lnTo>
                    <a:lnTo>
                      <a:pt x="30" y="4"/>
                    </a:lnTo>
                    <a:lnTo>
                      <a:pt x="26" y="6"/>
                    </a:lnTo>
                    <a:lnTo>
                      <a:pt x="22" y="10"/>
                    </a:lnTo>
                    <a:lnTo>
                      <a:pt x="18" y="14"/>
                    </a:lnTo>
                    <a:lnTo>
                      <a:pt x="16" y="18"/>
                    </a:lnTo>
                    <a:lnTo>
                      <a:pt x="14" y="24"/>
                    </a:lnTo>
                    <a:lnTo>
                      <a:pt x="12" y="30"/>
                    </a:lnTo>
                    <a:lnTo>
                      <a:pt x="18" y="26"/>
                    </a:lnTo>
                    <a:lnTo>
                      <a:pt x="24" y="24"/>
                    </a:lnTo>
                    <a:lnTo>
                      <a:pt x="30" y="26"/>
                    </a:lnTo>
                    <a:lnTo>
                      <a:pt x="36" y="30"/>
                    </a:lnTo>
                    <a:lnTo>
                      <a:pt x="40" y="36"/>
                    </a:lnTo>
                    <a:lnTo>
                      <a:pt x="40" y="44"/>
                    </a:lnTo>
                    <a:lnTo>
                      <a:pt x="40" y="52"/>
                    </a:lnTo>
                    <a:lnTo>
                      <a:pt x="36" y="58"/>
                    </a:lnTo>
                    <a:lnTo>
                      <a:pt x="32" y="62"/>
                    </a:lnTo>
                    <a:lnTo>
                      <a:pt x="26" y="64"/>
                    </a:lnTo>
                    <a:lnTo>
                      <a:pt x="20" y="66"/>
                    </a:lnTo>
                    <a:lnTo>
                      <a:pt x="14" y="64"/>
                    </a:lnTo>
                    <a:lnTo>
                      <a:pt x="10" y="62"/>
                    </a:lnTo>
                    <a:lnTo>
                      <a:pt x="4" y="56"/>
                    </a:lnTo>
                    <a:lnTo>
                      <a:pt x="2" y="48"/>
                    </a:lnTo>
                    <a:lnTo>
                      <a:pt x="0" y="40"/>
                    </a:lnTo>
                    <a:lnTo>
                      <a:pt x="2" y="32"/>
                    </a:lnTo>
                    <a:lnTo>
                      <a:pt x="4" y="24"/>
                    </a:lnTo>
                    <a:lnTo>
                      <a:pt x="8" y="16"/>
                    </a:lnTo>
                    <a:lnTo>
                      <a:pt x="14" y="10"/>
                    </a:lnTo>
                    <a:lnTo>
                      <a:pt x="20" y="4"/>
                    </a:lnTo>
                    <a:lnTo>
                      <a:pt x="26" y="2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40" y="0"/>
                    </a:lnTo>
                    <a:close/>
                    <a:moveTo>
                      <a:pt x="10" y="32"/>
                    </a:moveTo>
                    <a:lnTo>
                      <a:pt x="10" y="38"/>
                    </a:lnTo>
                    <a:lnTo>
                      <a:pt x="10" y="42"/>
                    </a:lnTo>
                    <a:lnTo>
                      <a:pt x="10" y="48"/>
                    </a:lnTo>
                    <a:lnTo>
                      <a:pt x="12" y="52"/>
                    </a:lnTo>
                    <a:lnTo>
                      <a:pt x="14" y="58"/>
                    </a:lnTo>
                    <a:lnTo>
                      <a:pt x="16" y="60"/>
                    </a:lnTo>
                    <a:lnTo>
                      <a:pt x="18" y="62"/>
                    </a:lnTo>
                    <a:lnTo>
                      <a:pt x="22" y="62"/>
                    </a:lnTo>
                    <a:lnTo>
                      <a:pt x="26" y="62"/>
                    </a:lnTo>
                    <a:lnTo>
                      <a:pt x="28" y="60"/>
                    </a:lnTo>
                    <a:lnTo>
                      <a:pt x="30" y="54"/>
                    </a:lnTo>
                    <a:lnTo>
                      <a:pt x="32" y="48"/>
                    </a:lnTo>
                    <a:lnTo>
                      <a:pt x="30" y="40"/>
                    </a:lnTo>
                    <a:lnTo>
                      <a:pt x="28" y="34"/>
                    </a:lnTo>
                    <a:lnTo>
                      <a:pt x="26" y="32"/>
                    </a:lnTo>
                    <a:lnTo>
                      <a:pt x="24" y="30"/>
                    </a:lnTo>
                    <a:lnTo>
                      <a:pt x="20" y="28"/>
                    </a:lnTo>
                    <a:lnTo>
                      <a:pt x="18" y="30"/>
                    </a:lnTo>
                    <a:lnTo>
                      <a:pt x="16" y="30"/>
                    </a:lnTo>
                    <a:lnTo>
                      <a:pt x="14" y="30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0765" name="Line 4333"/>
              <p:cNvSpPr>
                <a:spLocks noChangeShapeType="1"/>
              </p:cNvSpPr>
              <p:nvPr/>
            </p:nvSpPr>
            <p:spPr bwMode="auto">
              <a:xfrm flipH="1" flipV="1">
                <a:off x="3596" y="3520"/>
                <a:ext cx="12" cy="4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0766" name="Freeform 4334"/>
              <p:cNvSpPr>
                <a:spLocks noEditPoints="1"/>
              </p:cNvSpPr>
              <p:nvPr/>
            </p:nvSpPr>
            <p:spPr bwMode="auto">
              <a:xfrm>
                <a:off x="3650" y="3514"/>
                <a:ext cx="40" cy="6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2" y="22"/>
                  </a:cxn>
                  <a:cxn ang="0">
                    <a:pos x="4" y="14"/>
                  </a:cxn>
                  <a:cxn ang="0">
                    <a:pos x="8" y="8"/>
                  </a:cxn>
                  <a:cxn ang="0">
                    <a:pos x="12" y="2"/>
                  </a:cxn>
                  <a:cxn ang="0">
                    <a:pos x="16" y="0"/>
                  </a:cxn>
                  <a:cxn ang="0">
                    <a:pos x="20" y="0"/>
                  </a:cxn>
                  <a:cxn ang="0">
                    <a:pos x="26" y="0"/>
                  </a:cxn>
                  <a:cxn ang="0">
                    <a:pos x="30" y="2"/>
                  </a:cxn>
                  <a:cxn ang="0">
                    <a:pos x="34" y="6"/>
                  </a:cxn>
                  <a:cxn ang="0">
                    <a:pos x="38" y="14"/>
                  </a:cxn>
                  <a:cxn ang="0">
                    <a:pos x="40" y="22"/>
                  </a:cxn>
                  <a:cxn ang="0">
                    <a:pos x="40" y="32"/>
                  </a:cxn>
                  <a:cxn ang="0">
                    <a:pos x="40" y="42"/>
                  </a:cxn>
                  <a:cxn ang="0">
                    <a:pos x="38" y="50"/>
                  </a:cxn>
                  <a:cxn ang="0">
                    <a:pos x="34" y="58"/>
                  </a:cxn>
                  <a:cxn ang="0">
                    <a:pos x="30" y="62"/>
                  </a:cxn>
                  <a:cxn ang="0">
                    <a:pos x="24" y="64"/>
                  </a:cxn>
                  <a:cxn ang="0">
                    <a:pos x="20" y="66"/>
                  </a:cxn>
                  <a:cxn ang="0">
                    <a:pos x="14" y="64"/>
                  </a:cxn>
                  <a:cxn ang="0">
                    <a:pos x="10" y="60"/>
                  </a:cxn>
                  <a:cxn ang="0">
                    <a:pos x="6" y="54"/>
                  </a:cxn>
                  <a:cxn ang="0">
                    <a:pos x="2" y="48"/>
                  </a:cxn>
                  <a:cxn ang="0">
                    <a:pos x="0" y="42"/>
                  </a:cxn>
                  <a:cxn ang="0">
                    <a:pos x="0" y="32"/>
                  </a:cxn>
                  <a:cxn ang="0">
                    <a:pos x="10" y="34"/>
                  </a:cxn>
                  <a:cxn ang="0">
                    <a:pos x="10" y="46"/>
                  </a:cxn>
                  <a:cxn ang="0">
                    <a:pos x="12" y="56"/>
                  </a:cxn>
                  <a:cxn ang="0">
                    <a:pos x="14" y="60"/>
                  </a:cxn>
                  <a:cxn ang="0">
                    <a:pos x="18" y="62"/>
                  </a:cxn>
                  <a:cxn ang="0">
                    <a:pos x="20" y="62"/>
                  </a:cxn>
                  <a:cxn ang="0">
                    <a:pos x="22" y="62"/>
                  </a:cxn>
                  <a:cxn ang="0">
                    <a:pos x="26" y="60"/>
                  </a:cxn>
                  <a:cxn ang="0">
                    <a:pos x="28" y="58"/>
                  </a:cxn>
                  <a:cxn ang="0">
                    <a:pos x="30" y="52"/>
                  </a:cxn>
                  <a:cxn ang="0">
                    <a:pos x="30" y="46"/>
                  </a:cxn>
                  <a:cxn ang="0">
                    <a:pos x="32" y="38"/>
                  </a:cxn>
                  <a:cxn ang="0">
                    <a:pos x="32" y="30"/>
                  </a:cxn>
                  <a:cxn ang="0">
                    <a:pos x="30" y="20"/>
                  </a:cxn>
                  <a:cxn ang="0">
                    <a:pos x="30" y="12"/>
                  </a:cxn>
                  <a:cxn ang="0">
                    <a:pos x="28" y="8"/>
                  </a:cxn>
                  <a:cxn ang="0">
                    <a:pos x="24" y="4"/>
                  </a:cxn>
                  <a:cxn ang="0">
                    <a:pos x="22" y="2"/>
                  </a:cxn>
                  <a:cxn ang="0">
                    <a:pos x="20" y="2"/>
                  </a:cxn>
                  <a:cxn ang="0">
                    <a:pos x="18" y="4"/>
                  </a:cxn>
                  <a:cxn ang="0">
                    <a:pos x="14" y="6"/>
                  </a:cxn>
                  <a:cxn ang="0">
                    <a:pos x="12" y="10"/>
                  </a:cxn>
                  <a:cxn ang="0">
                    <a:pos x="10" y="18"/>
                  </a:cxn>
                  <a:cxn ang="0">
                    <a:pos x="10" y="26"/>
                  </a:cxn>
                  <a:cxn ang="0">
                    <a:pos x="10" y="34"/>
                  </a:cxn>
                </a:cxnLst>
                <a:rect l="0" t="0" r="r" b="b"/>
                <a:pathLst>
                  <a:path w="40" h="66">
                    <a:moveTo>
                      <a:pt x="0" y="32"/>
                    </a:moveTo>
                    <a:lnTo>
                      <a:pt x="2" y="22"/>
                    </a:lnTo>
                    <a:lnTo>
                      <a:pt x="4" y="14"/>
                    </a:lnTo>
                    <a:lnTo>
                      <a:pt x="8" y="8"/>
                    </a:lnTo>
                    <a:lnTo>
                      <a:pt x="12" y="2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6" y="0"/>
                    </a:lnTo>
                    <a:lnTo>
                      <a:pt x="30" y="2"/>
                    </a:lnTo>
                    <a:lnTo>
                      <a:pt x="34" y="6"/>
                    </a:lnTo>
                    <a:lnTo>
                      <a:pt x="38" y="14"/>
                    </a:lnTo>
                    <a:lnTo>
                      <a:pt x="40" y="22"/>
                    </a:lnTo>
                    <a:lnTo>
                      <a:pt x="40" y="32"/>
                    </a:lnTo>
                    <a:lnTo>
                      <a:pt x="40" y="42"/>
                    </a:lnTo>
                    <a:lnTo>
                      <a:pt x="38" y="50"/>
                    </a:lnTo>
                    <a:lnTo>
                      <a:pt x="34" y="58"/>
                    </a:lnTo>
                    <a:lnTo>
                      <a:pt x="30" y="62"/>
                    </a:lnTo>
                    <a:lnTo>
                      <a:pt x="24" y="64"/>
                    </a:lnTo>
                    <a:lnTo>
                      <a:pt x="20" y="66"/>
                    </a:lnTo>
                    <a:lnTo>
                      <a:pt x="14" y="64"/>
                    </a:lnTo>
                    <a:lnTo>
                      <a:pt x="10" y="60"/>
                    </a:lnTo>
                    <a:lnTo>
                      <a:pt x="6" y="54"/>
                    </a:lnTo>
                    <a:lnTo>
                      <a:pt x="2" y="48"/>
                    </a:lnTo>
                    <a:lnTo>
                      <a:pt x="0" y="42"/>
                    </a:lnTo>
                    <a:lnTo>
                      <a:pt x="0" y="32"/>
                    </a:lnTo>
                    <a:close/>
                    <a:moveTo>
                      <a:pt x="10" y="34"/>
                    </a:moveTo>
                    <a:lnTo>
                      <a:pt x="10" y="46"/>
                    </a:lnTo>
                    <a:lnTo>
                      <a:pt x="12" y="56"/>
                    </a:lnTo>
                    <a:lnTo>
                      <a:pt x="14" y="60"/>
                    </a:lnTo>
                    <a:lnTo>
                      <a:pt x="18" y="62"/>
                    </a:lnTo>
                    <a:lnTo>
                      <a:pt x="20" y="62"/>
                    </a:lnTo>
                    <a:lnTo>
                      <a:pt x="22" y="62"/>
                    </a:lnTo>
                    <a:lnTo>
                      <a:pt x="26" y="60"/>
                    </a:lnTo>
                    <a:lnTo>
                      <a:pt x="28" y="58"/>
                    </a:lnTo>
                    <a:lnTo>
                      <a:pt x="30" y="52"/>
                    </a:lnTo>
                    <a:lnTo>
                      <a:pt x="30" y="46"/>
                    </a:lnTo>
                    <a:lnTo>
                      <a:pt x="32" y="38"/>
                    </a:lnTo>
                    <a:lnTo>
                      <a:pt x="32" y="30"/>
                    </a:lnTo>
                    <a:lnTo>
                      <a:pt x="30" y="20"/>
                    </a:lnTo>
                    <a:lnTo>
                      <a:pt x="30" y="12"/>
                    </a:lnTo>
                    <a:lnTo>
                      <a:pt x="28" y="8"/>
                    </a:lnTo>
                    <a:lnTo>
                      <a:pt x="24" y="4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4"/>
                    </a:lnTo>
                    <a:lnTo>
                      <a:pt x="14" y="6"/>
                    </a:lnTo>
                    <a:lnTo>
                      <a:pt x="12" y="10"/>
                    </a:lnTo>
                    <a:lnTo>
                      <a:pt x="10" y="18"/>
                    </a:lnTo>
                    <a:lnTo>
                      <a:pt x="10" y="26"/>
                    </a:lnTo>
                    <a:lnTo>
                      <a:pt x="1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0767" name="Freeform 4335"/>
              <p:cNvSpPr>
                <a:spLocks/>
              </p:cNvSpPr>
              <p:nvPr/>
            </p:nvSpPr>
            <p:spPr bwMode="auto">
              <a:xfrm>
                <a:off x="3702" y="3568"/>
                <a:ext cx="10" cy="1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6" y="0"/>
                  </a:cxn>
                  <a:cxn ang="0">
                    <a:pos x="8" y="2"/>
                  </a:cxn>
                  <a:cxn ang="0">
                    <a:pos x="10" y="4"/>
                  </a:cxn>
                  <a:cxn ang="0">
                    <a:pos x="10" y="6"/>
                  </a:cxn>
                  <a:cxn ang="0">
                    <a:pos x="10" y="8"/>
                  </a:cxn>
                  <a:cxn ang="0">
                    <a:pos x="8" y="10"/>
                  </a:cxn>
                  <a:cxn ang="0">
                    <a:pos x="6" y="12"/>
                  </a:cxn>
                  <a:cxn ang="0">
                    <a:pos x="4" y="12"/>
                  </a:cxn>
                  <a:cxn ang="0">
                    <a:pos x="2" y="12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4" y="0"/>
                  </a:cxn>
                </a:cxnLst>
                <a:rect l="0" t="0" r="r" b="b"/>
                <a:pathLst>
                  <a:path w="10" h="12">
                    <a:moveTo>
                      <a:pt x="4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0768" name="Freeform 4336"/>
              <p:cNvSpPr>
                <a:spLocks noEditPoints="1"/>
              </p:cNvSpPr>
              <p:nvPr/>
            </p:nvSpPr>
            <p:spPr bwMode="auto">
              <a:xfrm>
                <a:off x="3724" y="3514"/>
                <a:ext cx="38" cy="66"/>
              </a:xfrm>
              <a:custGeom>
                <a:avLst/>
                <a:gdLst/>
                <a:ahLst/>
                <a:cxnLst>
                  <a:cxn ang="0">
                    <a:pos x="6" y="26"/>
                  </a:cxn>
                  <a:cxn ang="0">
                    <a:pos x="2" y="18"/>
                  </a:cxn>
                  <a:cxn ang="0">
                    <a:pos x="2" y="8"/>
                  </a:cxn>
                  <a:cxn ang="0">
                    <a:pos x="12" y="0"/>
                  </a:cxn>
                  <a:cxn ang="0">
                    <a:pos x="26" y="0"/>
                  </a:cxn>
                  <a:cxn ang="0">
                    <a:pos x="36" y="8"/>
                  </a:cxn>
                  <a:cxn ang="0">
                    <a:pos x="36" y="16"/>
                  </a:cxn>
                  <a:cxn ang="0">
                    <a:pos x="30" y="24"/>
                  </a:cxn>
                  <a:cxn ang="0">
                    <a:pos x="28" y="34"/>
                  </a:cxn>
                  <a:cxn ang="0">
                    <a:pos x="34" y="40"/>
                  </a:cxn>
                  <a:cxn ang="0">
                    <a:pos x="38" y="50"/>
                  </a:cxn>
                  <a:cxn ang="0">
                    <a:pos x="32" y="60"/>
                  </a:cxn>
                  <a:cxn ang="0">
                    <a:pos x="18" y="66"/>
                  </a:cxn>
                  <a:cxn ang="0">
                    <a:pos x="8" y="62"/>
                  </a:cxn>
                  <a:cxn ang="0">
                    <a:pos x="2" y="56"/>
                  </a:cxn>
                  <a:cxn ang="0">
                    <a:pos x="2" y="46"/>
                  </a:cxn>
                  <a:cxn ang="0">
                    <a:pos x="8" y="38"/>
                  </a:cxn>
                  <a:cxn ang="0">
                    <a:pos x="20" y="28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6" y="6"/>
                  </a:cxn>
                  <a:cxn ang="0">
                    <a:pos x="20" y="2"/>
                  </a:cxn>
                  <a:cxn ang="0">
                    <a:pos x="12" y="6"/>
                  </a:cxn>
                  <a:cxn ang="0">
                    <a:pos x="10" y="12"/>
                  </a:cxn>
                  <a:cxn ang="0">
                    <a:pos x="12" y="16"/>
                  </a:cxn>
                  <a:cxn ang="0">
                    <a:pos x="14" y="22"/>
                  </a:cxn>
                  <a:cxn ang="0">
                    <a:pos x="16" y="34"/>
                  </a:cxn>
                  <a:cxn ang="0">
                    <a:pos x="10" y="42"/>
                  </a:cxn>
                  <a:cxn ang="0">
                    <a:pos x="10" y="50"/>
                  </a:cxn>
                  <a:cxn ang="0">
                    <a:pos x="12" y="58"/>
                  </a:cxn>
                  <a:cxn ang="0">
                    <a:pos x="20" y="62"/>
                  </a:cxn>
                  <a:cxn ang="0">
                    <a:pos x="26" y="60"/>
                  </a:cxn>
                  <a:cxn ang="0">
                    <a:pos x="28" y="52"/>
                  </a:cxn>
                  <a:cxn ang="0">
                    <a:pos x="26" y="46"/>
                  </a:cxn>
                  <a:cxn ang="0">
                    <a:pos x="20" y="40"/>
                  </a:cxn>
                </a:cxnLst>
                <a:rect l="0" t="0" r="r" b="b"/>
                <a:pathLst>
                  <a:path w="38" h="66">
                    <a:moveTo>
                      <a:pt x="14" y="32"/>
                    </a:moveTo>
                    <a:lnTo>
                      <a:pt x="6" y="26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2" y="14"/>
                    </a:lnTo>
                    <a:lnTo>
                      <a:pt x="2" y="8"/>
                    </a:lnTo>
                    <a:lnTo>
                      <a:pt x="6" y="4"/>
                    </a:lnTo>
                    <a:lnTo>
                      <a:pt x="12" y="0"/>
                    </a:lnTo>
                    <a:lnTo>
                      <a:pt x="20" y="0"/>
                    </a:lnTo>
                    <a:lnTo>
                      <a:pt x="26" y="0"/>
                    </a:lnTo>
                    <a:lnTo>
                      <a:pt x="32" y="4"/>
                    </a:lnTo>
                    <a:lnTo>
                      <a:pt x="36" y="8"/>
                    </a:lnTo>
                    <a:lnTo>
                      <a:pt x="36" y="14"/>
                    </a:lnTo>
                    <a:lnTo>
                      <a:pt x="36" y="16"/>
                    </a:lnTo>
                    <a:lnTo>
                      <a:pt x="34" y="20"/>
                    </a:lnTo>
                    <a:lnTo>
                      <a:pt x="30" y="24"/>
                    </a:lnTo>
                    <a:lnTo>
                      <a:pt x="22" y="30"/>
                    </a:lnTo>
                    <a:lnTo>
                      <a:pt x="28" y="34"/>
                    </a:lnTo>
                    <a:lnTo>
                      <a:pt x="32" y="36"/>
                    </a:lnTo>
                    <a:lnTo>
                      <a:pt x="34" y="40"/>
                    </a:lnTo>
                    <a:lnTo>
                      <a:pt x="36" y="44"/>
                    </a:lnTo>
                    <a:lnTo>
                      <a:pt x="38" y="50"/>
                    </a:lnTo>
                    <a:lnTo>
                      <a:pt x="36" y="56"/>
                    </a:lnTo>
                    <a:lnTo>
                      <a:pt x="32" y="60"/>
                    </a:lnTo>
                    <a:lnTo>
                      <a:pt x="26" y="64"/>
                    </a:lnTo>
                    <a:lnTo>
                      <a:pt x="18" y="66"/>
                    </a:lnTo>
                    <a:lnTo>
                      <a:pt x="12" y="64"/>
                    </a:lnTo>
                    <a:lnTo>
                      <a:pt x="8" y="62"/>
                    </a:lnTo>
                    <a:lnTo>
                      <a:pt x="4" y="60"/>
                    </a:lnTo>
                    <a:lnTo>
                      <a:pt x="2" y="56"/>
                    </a:lnTo>
                    <a:lnTo>
                      <a:pt x="0" y="50"/>
                    </a:lnTo>
                    <a:lnTo>
                      <a:pt x="2" y="46"/>
                    </a:lnTo>
                    <a:lnTo>
                      <a:pt x="4" y="42"/>
                    </a:lnTo>
                    <a:lnTo>
                      <a:pt x="8" y="38"/>
                    </a:lnTo>
                    <a:lnTo>
                      <a:pt x="14" y="32"/>
                    </a:lnTo>
                    <a:close/>
                    <a:moveTo>
                      <a:pt x="20" y="28"/>
                    </a:moveTo>
                    <a:lnTo>
                      <a:pt x="24" y="22"/>
                    </a:lnTo>
                    <a:lnTo>
                      <a:pt x="26" y="20"/>
                    </a:lnTo>
                    <a:lnTo>
                      <a:pt x="28" y="16"/>
                    </a:lnTo>
                    <a:lnTo>
                      <a:pt x="28" y="12"/>
                    </a:lnTo>
                    <a:lnTo>
                      <a:pt x="26" y="8"/>
                    </a:lnTo>
                    <a:lnTo>
                      <a:pt x="26" y="6"/>
                    </a:lnTo>
                    <a:lnTo>
                      <a:pt x="22" y="4"/>
                    </a:lnTo>
                    <a:lnTo>
                      <a:pt x="20" y="2"/>
                    </a:lnTo>
                    <a:lnTo>
                      <a:pt x="16" y="4"/>
                    </a:lnTo>
                    <a:lnTo>
                      <a:pt x="12" y="6"/>
                    </a:lnTo>
                    <a:lnTo>
                      <a:pt x="10" y="8"/>
                    </a:lnTo>
                    <a:lnTo>
                      <a:pt x="10" y="12"/>
                    </a:lnTo>
                    <a:lnTo>
                      <a:pt x="10" y="14"/>
                    </a:lnTo>
                    <a:lnTo>
                      <a:pt x="12" y="16"/>
                    </a:lnTo>
                    <a:lnTo>
                      <a:pt x="12" y="18"/>
                    </a:lnTo>
                    <a:lnTo>
                      <a:pt x="14" y="22"/>
                    </a:lnTo>
                    <a:lnTo>
                      <a:pt x="20" y="28"/>
                    </a:lnTo>
                    <a:close/>
                    <a:moveTo>
                      <a:pt x="16" y="34"/>
                    </a:moveTo>
                    <a:lnTo>
                      <a:pt x="12" y="38"/>
                    </a:lnTo>
                    <a:lnTo>
                      <a:pt x="10" y="42"/>
                    </a:lnTo>
                    <a:lnTo>
                      <a:pt x="10" y="46"/>
                    </a:lnTo>
                    <a:lnTo>
                      <a:pt x="10" y="50"/>
                    </a:lnTo>
                    <a:lnTo>
                      <a:pt x="10" y="54"/>
                    </a:lnTo>
                    <a:lnTo>
                      <a:pt x="12" y="58"/>
                    </a:lnTo>
                    <a:lnTo>
                      <a:pt x="16" y="62"/>
                    </a:lnTo>
                    <a:lnTo>
                      <a:pt x="20" y="62"/>
                    </a:lnTo>
                    <a:lnTo>
                      <a:pt x="22" y="62"/>
                    </a:lnTo>
                    <a:lnTo>
                      <a:pt x="26" y="60"/>
                    </a:lnTo>
                    <a:lnTo>
                      <a:pt x="28" y="56"/>
                    </a:lnTo>
                    <a:lnTo>
                      <a:pt x="28" y="52"/>
                    </a:lnTo>
                    <a:lnTo>
                      <a:pt x="28" y="50"/>
                    </a:lnTo>
                    <a:lnTo>
                      <a:pt x="26" y="46"/>
                    </a:lnTo>
                    <a:lnTo>
                      <a:pt x="24" y="44"/>
                    </a:lnTo>
                    <a:lnTo>
                      <a:pt x="20" y="40"/>
                    </a:lnTo>
                    <a:lnTo>
                      <a:pt x="16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0769" name="Line 4337"/>
              <p:cNvSpPr>
                <a:spLocks noChangeShapeType="1"/>
              </p:cNvSpPr>
              <p:nvPr/>
            </p:nvSpPr>
            <p:spPr bwMode="auto">
              <a:xfrm flipH="1" flipV="1">
                <a:off x="3742" y="3422"/>
                <a:ext cx="12" cy="4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0770" name="Text Box 4338"/>
              <p:cNvSpPr txBox="1">
                <a:spLocks noChangeArrowheads="1"/>
              </p:cNvSpPr>
              <p:nvPr/>
            </p:nvSpPr>
            <p:spPr bwMode="auto">
              <a:xfrm>
                <a:off x="3964" y="2894"/>
                <a:ext cx="624" cy="32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r>
                  <a:rPr lang="en-US" sz="1400" dirty="0"/>
                  <a:t> h</a:t>
                </a:r>
                <a:r>
                  <a:rPr lang="en-US" sz="1400" baseline="-25000" dirty="0"/>
                  <a:t>1T</a:t>
                </a:r>
                <a:r>
                  <a:rPr lang="en-US" sz="1400" baseline="30000" dirty="0">
                    <a:latin typeface="Symbol" pitchFamily="18" charset="2"/>
                    <a:sym typeface="Symbol" pitchFamily="18" charset="2"/>
                  </a:rPr>
                  <a:t></a:t>
                </a:r>
                <a:r>
                  <a:rPr lang="en-US" sz="1400" baseline="30000" dirty="0">
                    <a:sym typeface="Symbol" pitchFamily="18" charset="2"/>
                  </a:rPr>
                  <a:t> u </a:t>
                </a:r>
                <a:br>
                  <a:rPr lang="en-US" sz="1400" baseline="30000" dirty="0">
                    <a:sym typeface="Symbol" pitchFamily="18" charset="2"/>
                  </a:rPr>
                </a:br>
                <a:r>
                  <a:rPr lang="en-US" sz="1400" dirty="0">
                    <a:sym typeface="Symbol" pitchFamily="18" charset="2"/>
                  </a:rPr>
                  <a:t>[GeV</a:t>
                </a:r>
                <a:r>
                  <a:rPr lang="en-US" sz="1400" baseline="30000" dirty="0">
                    <a:sym typeface="Symbol" pitchFamily="18" charset="2"/>
                  </a:rPr>
                  <a:t>-3</a:t>
                </a:r>
                <a:r>
                  <a:rPr lang="en-US" sz="1400" dirty="0">
                    <a:sym typeface="Symbol" pitchFamily="18" charset="2"/>
                  </a:rPr>
                  <a:t>] </a:t>
                </a:r>
              </a:p>
            </p:txBody>
          </p:sp>
          <p:sp>
            <p:nvSpPr>
              <p:cNvPr id="150771" name="Text Box 4339"/>
              <p:cNvSpPr txBox="1">
                <a:spLocks noChangeArrowheads="1"/>
              </p:cNvSpPr>
              <p:nvPr/>
            </p:nvSpPr>
            <p:spPr bwMode="auto">
              <a:xfrm>
                <a:off x="3436" y="3700"/>
                <a:ext cx="192" cy="21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r>
                  <a:rPr lang="en-US" dirty="0"/>
                  <a:t>x</a:t>
                </a:r>
                <a:endParaRPr lang="it-IT"/>
              </a:p>
            </p:txBody>
          </p:sp>
          <p:sp>
            <p:nvSpPr>
              <p:cNvPr id="150772" name="Text Box 4340"/>
              <p:cNvSpPr txBox="1">
                <a:spLocks noChangeArrowheads="1"/>
              </p:cNvSpPr>
              <p:nvPr/>
            </p:nvSpPr>
            <p:spPr bwMode="auto">
              <a:xfrm>
                <a:off x="1900" y="3700"/>
                <a:ext cx="672" cy="21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r>
                  <a:rPr lang="en-US" dirty="0"/>
                  <a:t>k</a:t>
                </a:r>
                <a:r>
                  <a:rPr lang="en-US" baseline="30000" dirty="0"/>
                  <a:t>2</a:t>
                </a:r>
                <a:r>
                  <a:rPr lang="en-US" baseline="-25000" dirty="0">
                    <a:latin typeface="Symbol" pitchFamily="18" charset="2"/>
                    <a:sym typeface="Symbol" pitchFamily="18" charset="2"/>
                  </a:rPr>
                  <a:t></a:t>
                </a:r>
              </a:p>
            </p:txBody>
          </p:sp>
        </p:grpSp>
        <p:sp>
          <p:nvSpPr>
            <p:cNvPr id="150773" name="AutoShape 4341"/>
            <p:cNvSpPr>
              <a:spLocks noChangeArrowheads="1"/>
            </p:cNvSpPr>
            <p:nvPr/>
          </p:nvSpPr>
          <p:spPr bwMode="auto">
            <a:xfrm>
              <a:off x="2761" y="2084"/>
              <a:ext cx="215" cy="669"/>
            </a:xfrm>
            <a:prstGeom prst="downArrow">
              <a:avLst>
                <a:gd name="adj1" fmla="val 50000"/>
                <a:gd name="adj2" fmla="val 77791"/>
              </a:avLst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50774" name="Text Box 4342"/>
            <p:cNvSpPr txBox="1">
              <a:spLocks noChangeArrowheads="1"/>
            </p:cNvSpPr>
            <p:nvPr/>
          </p:nvSpPr>
          <p:spPr bwMode="auto">
            <a:xfrm>
              <a:off x="2352" y="2256"/>
              <a:ext cx="576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r>
                <a:rPr lang="en-US" b="1" dirty="0">
                  <a:solidFill>
                    <a:srgbClr val="0000FF"/>
                  </a:solidFill>
                </a:rPr>
                <a:t>SUM</a:t>
              </a:r>
              <a:endParaRPr lang="it-IT" b="1">
                <a:solidFill>
                  <a:srgbClr val="0000FF"/>
                </a:solidFill>
              </a:endParaRPr>
            </a:p>
          </p:txBody>
        </p:sp>
        <p:sp>
          <p:nvSpPr>
            <p:cNvPr id="150776" name="AutoShape 4344"/>
            <p:cNvSpPr>
              <a:spLocks noChangeArrowheads="1"/>
            </p:cNvSpPr>
            <p:nvPr/>
          </p:nvSpPr>
          <p:spPr bwMode="auto">
            <a:xfrm>
              <a:off x="672" y="3072"/>
              <a:ext cx="96" cy="192"/>
            </a:xfrm>
            <a:prstGeom prst="downArrow">
              <a:avLst>
                <a:gd name="adj1" fmla="val 50000"/>
                <a:gd name="adj2" fmla="val 50000"/>
              </a:avLst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50777" name="Text Box 4345"/>
            <p:cNvSpPr txBox="1">
              <a:spLocks noChangeArrowheads="1"/>
            </p:cNvSpPr>
            <p:nvPr/>
          </p:nvSpPr>
          <p:spPr bwMode="auto">
            <a:xfrm>
              <a:off x="48" y="3264"/>
              <a:ext cx="1632" cy="3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r>
                <a:rPr lang="en-US" dirty="0">
                  <a:solidFill>
                    <a:srgbClr val="0000FF"/>
                  </a:solidFill>
                </a:rPr>
                <a:t>compensation of opposite</a:t>
              </a:r>
              <a:br>
                <a:rPr lang="en-US" dirty="0">
                  <a:solidFill>
                    <a:srgbClr val="0000FF"/>
                  </a:solidFill>
                </a:rPr>
              </a:br>
              <a:r>
                <a:rPr lang="en-US" dirty="0">
                  <a:solidFill>
                    <a:srgbClr val="0000FF"/>
                  </a:solidFill>
                </a:rPr>
                <a:t> sign contributions</a:t>
              </a:r>
              <a:endParaRPr lang="it-IT" dirty="0">
                <a:solidFill>
                  <a:srgbClr val="0000FF"/>
                </a:solidFill>
              </a:endParaRPr>
            </a:p>
          </p:txBody>
        </p:sp>
        <p:sp>
          <p:nvSpPr>
            <p:cNvPr id="150778" name="AutoShape 4346"/>
            <p:cNvSpPr>
              <a:spLocks noChangeArrowheads="1"/>
            </p:cNvSpPr>
            <p:nvPr/>
          </p:nvSpPr>
          <p:spPr bwMode="auto">
            <a:xfrm>
              <a:off x="672" y="3648"/>
              <a:ext cx="96" cy="192"/>
            </a:xfrm>
            <a:prstGeom prst="downArrow">
              <a:avLst>
                <a:gd name="adj1" fmla="val 50000"/>
                <a:gd name="adj2" fmla="val 50000"/>
              </a:avLst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50779" name="Text Box 4347"/>
            <p:cNvSpPr txBox="1">
              <a:spLocks noChangeArrowheads="1"/>
            </p:cNvSpPr>
            <p:nvPr/>
          </p:nvSpPr>
          <p:spPr bwMode="auto">
            <a:xfrm>
              <a:off x="240" y="3840"/>
              <a:ext cx="1200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r>
                <a:rPr lang="en-US" dirty="0">
                  <a:solidFill>
                    <a:srgbClr val="0000FF"/>
                  </a:solidFill>
                </a:rPr>
                <a:t>no deformation</a:t>
              </a:r>
              <a:endParaRPr lang="it-IT">
                <a:solidFill>
                  <a:srgbClr val="0000FF"/>
                </a:solidFill>
              </a:endParaRPr>
            </a:p>
          </p:txBody>
        </p:sp>
        <p:pic>
          <p:nvPicPr>
            <p:cNvPr id="150783" name="Picture 4351" descr="txp_fig"/>
            <p:cNvPicPr>
              <a:picLocks noChangeAspect="1" noChangeArrowheads="1"/>
            </p:cNvPicPr>
            <p:nvPr>
              <p:custDataLst>
                <p:tags r:id="rId2"/>
              </p:custDataLst>
            </p:nvPr>
          </p:nvPicPr>
          <p:blipFill>
            <a:blip r:embed="rId6"/>
            <a:srcRect/>
            <a:stretch>
              <a:fillRect/>
            </a:stretch>
          </p:blipFill>
          <p:spPr bwMode="auto">
            <a:xfrm>
              <a:off x="55" y="2732"/>
              <a:ext cx="1385" cy="2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</p:grpSp>
      <p:sp>
        <p:nvSpPr>
          <p:cNvPr id="150786" name="Text Box 4354"/>
          <p:cNvSpPr txBox="1">
            <a:spLocks noChangeArrowheads="1"/>
          </p:cNvSpPr>
          <p:nvPr/>
        </p:nvSpPr>
        <p:spPr bwMode="auto">
          <a:xfrm>
            <a:off x="5867400" y="6477000"/>
            <a:ext cx="3200400" cy="31432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sz="1400" dirty="0"/>
              <a:t>B.P., Cazzaniga, Boffi, </a:t>
            </a:r>
            <a:r>
              <a:rPr lang="en-US" sz="1400" dirty="0" smtClean="0"/>
              <a:t>PRD78, 2008</a:t>
            </a:r>
            <a:endParaRPr lang="it-IT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6191250" y="1314450"/>
            <a:ext cx="2266950" cy="2266950"/>
            <a:chOff x="3788" y="467"/>
            <a:chExt cx="1428" cy="1428"/>
          </a:xfrm>
        </p:grpSpPr>
        <p:sp>
          <p:nvSpPr>
            <p:cNvPr id="152579" name="Freeform 3"/>
            <p:cNvSpPr>
              <a:spLocks/>
            </p:cNvSpPr>
            <p:nvPr/>
          </p:nvSpPr>
          <p:spPr bwMode="auto">
            <a:xfrm>
              <a:off x="4246" y="467"/>
              <a:ext cx="970" cy="714"/>
            </a:xfrm>
            <a:custGeom>
              <a:avLst/>
              <a:gdLst/>
              <a:ahLst/>
              <a:cxnLst>
                <a:cxn ang="0">
                  <a:pos x="970" y="714"/>
                </a:cxn>
                <a:cxn ang="0">
                  <a:pos x="970" y="709"/>
                </a:cxn>
                <a:cxn ang="0">
                  <a:pos x="970" y="704"/>
                </a:cxn>
                <a:cxn ang="0">
                  <a:pos x="969" y="697"/>
                </a:cxn>
                <a:cxn ang="0">
                  <a:pos x="969" y="692"/>
                </a:cxn>
                <a:cxn ang="0">
                  <a:pos x="969" y="683"/>
                </a:cxn>
                <a:cxn ang="0">
                  <a:pos x="969" y="672"/>
                </a:cxn>
                <a:cxn ang="0">
                  <a:pos x="967" y="661"/>
                </a:cxn>
                <a:cxn ang="0">
                  <a:pos x="966" y="648"/>
                </a:cxn>
                <a:cxn ang="0">
                  <a:pos x="963" y="626"/>
                </a:cxn>
                <a:cxn ang="0">
                  <a:pos x="961" y="603"/>
                </a:cxn>
                <a:cxn ang="0">
                  <a:pos x="957" y="581"/>
                </a:cxn>
                <a:cxn ang="0">
                  <a:pos x="946" y="535"/>
                </a:cxn>
                <a:cxn ang="0">
                  <a:pos x="932" y="486"/>
                </a:cxn>
                <a:cxn ang="0">
                  <a:pos x="917" y="444"/>
                </a:cxn>
                <a:cxn ang="0">
                  <a:pos x="871" y="351"/>
                </a:cxn>
                <a:cxn ang="0">
                  <a:pos x="820" y="277"/>
                </a:cxn>
                <a:cxn ang="0">
                  <a:pos x="755" y="204"/>
                </a:cxn>
                <a:cxn ang="0">
                  <a:pos x="685" y="144"/>
                </a:cxn>
                <a:cxn ang="0">
                  <a:pos x="603" y="91"/>
                </a:cxn>
                <a:cxn ang="0">
                  <a:pos x="560" y="69"/>
                </a:cxn>
                <a:cxn ang="0">
                  <a:pos x="512" y="48"/>
                </a:cxn>
                <a:cxn ang="0">
                  <a:pos x="469" y="33"/>
                </a:cxn>
                <a:cxn ang="0">
                  <a:pos x="421" y="20"/>
                </a:cxn>
                <a:cxn ang="0">
                  <a:pos x="398" y="14"/>
                </a:cxn>
                <a:cxn ang="0">
                  <a:pos x="373" y="11"/>
                </a:cxn>
                <a:cxn ang="0">
                  <a:pos x="352" y="7"/>
                </a:cxn>
                <a:cxn ang="0">
                  <a:pos x="329" y="4"/>
                </a:cxn>
                <a:cxn ang="0">
                  <a:pos x="315" y="3"/>
                </a:cxn>
                <a:cxn ang="0">
                  <a:pos x="302" y="3"/>
                </a:cxn>
                <a:cxn ang="0">
                  <a:pos x="290" y="1"/>
                </a:cxn>
                <a:cxn ang="0">
                  <a:pos x="283" y="1"/>
                </a:cxn>
                <a:cxn ang="0">
                  <a:pos x="277" y="1"/>
                </a:cxn>
                <a:cxn ang="0">
                  <a:pos x="270" y="1"/>
                </a:cxn>
                <a:cxn ang="0">
                  <a:pos x="265" y="0"/>
                </a:cxn>
                <a:cxn ang="0">
                  <a:pos x="259" y="0"/>
                </a:cxn>
                <a:cxn ang="0">
                  <a:pos x="256" y="0"/>
                </a:cxn>
                <a:cxn ang="0">
                  <a:pos x="252" y="0"/>
                </a:cxn>
                <a:cxn ang="0">
                  <a:pos x="247" y="0"/>
                </a:cxn>
                <a:cxn ang="0">
                  <a:pos x="240" y="1"/>
                </a:cxn>
                <a:cxn ang="0">
                  <a:pos x="235" y="1"/>
                </a:cxn>
                <a:cxn ang="0">
                  <a:pos x="230" y="1"/>
                </a:cxn>
                <a:cxn ang="0">
                  <a:pos x="218" y="1"/>
                </a:cxn>
                <a:cxn ang="0">
                  <a:pos x="207" y="3"/>
                </a:cxn>
                <a:cxn ang="0">
                  <a:pos x="183" y="4"/>
                </a:cxn>
                <a:cxn ang="0">
                  <a:pos x="161" y="7"/>
                </a:cxn>
                <a:cxn ang="0">
                  <a:pos x="140" y="11"/>
                </a:cxn>
                <a:cxn ang="0">
                  <a:pos x="93" y="20"/>
                </a:cxn>
                <a:cxn ang="0">
                  <a:pos x="44" y="33"/>
                </a:cxn>
                <a:cxn ang="0">
                  <a:pos x="0" y="48"/>
                </a:cxn>
              </a:cxnLst>
              <a:rect l="0" t="0" r="r" b="b"/>
              <a:pathLst>
                <a:path w="970" h="714">
                  <a:moveTo>
                    <a:pt x="970" y="714"/>
                  </a:moveTo>
                  <a:lnTo>
                    <a:pt x="970" y="709"/>
                  </a:lnTo>
                  <a:lnTo>
                    <a:pt x="970" y="704"/>
                  </a:lnTo>
                  <a:lnTo>
                    <a:pt x="969" y="697"/>
                  </a:lnTo>
                  <a:lnTo>
                    <a:pt x="969" y="692"/>
                  </a:lnTo>
                  <a:lnTo>
                    <a:pt x="969" y="683"/>
                  </a:lnTo>
                  <a:lnTo>
                    <a:pt x="969" y="672"/>
                  </a:lnTo>
                  <a:lnTo>
                    <a:pt x="967" y="661"/>
                  </a:lnTo>
                  <a:lnTo>
                    <a:pt x="966" y="648"/>
                  </a:lnTo>
                  <a:lnTo>
                    <a:pt x="963" y="626"/>
                  </a:lnTo>
                  <a:lnTo>
                    <a:pt x="961" y="603"/>
                  </a:lnTo>
                  <a:lnTo>
                    <a:pt x="957" y="581"/>
                  </a:lnTo>
                  <a:lnTo>
                    <a:pt x="946" y="535"/>
                  </a:lnTo>
                  <a:lnTo>
                    <a:pt x="932" y="486"/>
                  </a:lnTo>
                  <a:lnTo>
                    <a:pt x="917" y="444"/>
                  </a:lnTo>
                  <a:lnTo>
                    <a:pt x="871" y="351"/>
                  </a:lnTo>
                  <a:lnTo>
                    <a:pt x="820" y="277"/>
                  </a:lnTo>
                  <a:lnTo>
                    <a:pt x="755" y="204"/>
                  </a:lnTo>
                  <a:lnTo>
                    <a:pt x="685" y="144"/>
                  </a:lnTo>
                  <a:lnTo>
                    <a:pt x="603" y="91"/>
                  </a:lnTo>
                  <a:lnTo>
                    <a:pt x="560" y="69"/>
                  </a:lnTo>
                  <a:lnTo>
                    <a:pt x="512" y="48"/>
                  </a:lnTo>
                  <a:lnTo>
                    <a:pt x="469" y="33"/>
                  </a:lnTo>
                  <a:lnTo>
                    <a:pt x="421" y="20"/>
                  </a:lnTo>
                  <a:lnTo>
                    <a:pt x="398" y="14"/>
                  </a:lnTo>
                  <a:lnTo>
                    <a:pt x="373" y="11"/>
                  </a:lnTo>
                  <a:lnTo>
                    <a:pt x="352" y="7"/>
                  </a:lnTo>
                  <a:lnTo>
                    <a:pt x="329" y="4"/>
                  </a:lnTo>
                  <a:lnTo>
                    <a:pt x="315" y="3"/>
                  </a:lnTo>
                  <a:lnTo>
                    <a:pt x="302" y="3"/>
                  </a:lnTo>
                  <a:lnTo>
                    <a:pt x="290" y="1"/>
                  </a:lnTo>
                  <a:lnTo>
                    <a:pt x="283" y="1"/>
                  </a:lnTo>
                  <a:lnTo>
                    <a:pt x="277" y="1"/>
                  </a:lnTo>
                  <a:lnTo>
                    <a:pt x="270" y="1"/>
                  </a:lnTo>
                  <a:lnTo>
                    <a:pt x="265" y="0"/>
                  </a:lnTo>
                  <a:lnTo>
                    <a:pt x="259" y="0"/>
                  </a:lnTo>
                  <a:lnTo>
                    <a:pt x="256" y="0"/>
                  </a:lnTo>
                  <a:lnTo>
                    <a:pt x="252" y="0"/>
                  </a:lnTo>
                  <a:lnTo>
                    <a:pt x="247" y="0"/>
                  </a:lnTo>
                  <a:lnTo>
                    <a:pt x="240" y="1"/>
                  </a:lnTo>
                  <a:lnTo>
                    <a:pt x="235" y="1"/>
                  </a:lnTo>
                  <a:lnTo>
                    <a:pt x="230" y="1"/>
                  </a:lnTo>
                  <a:lnTo>
                    <a:pt x="218" y="1"/>
                  </a:lnTo>
                  <a:lnTo>
                    <a:pt x="207" y="3"/>
                  </a:lnTo>
                  <a:lnTo>
                    <a:pt x="183" y="4"/>
                  </a:lnTo>
                  <a:lnTo>
                    <a:pt x="161" y="7"/>
                  </a:lnTo>
                  <a:lnTo>
                    <a:pt x="140" y="11"/>
                  </a:lnTo>
                  <a:lnTo>
                    <a:pt x="93" y="20"/>
                  </a:lnTo>
                  <a:lnTo>
                    <a:pt x="44" y="33"/>
                  </a:lnTo>
                  <a:lnTo>
                    <a:pt x="0" y="48"/>
                  </a:lnTo>
                </a:path>
              </a:pathLst>
            </a:custGeom>
            <a:noFill/>
            <a:ln w="476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580" name="Freeform 4"/>
            <p:cNvSpPr>
              <a:spLocks/>
            </p:cNvSpPr>
            <p:nvPr/>
          </p:nvSpPr>
          <p:spPr bwMode="auto">
            <a:xfrm>
              <a:off x="3788" y="515"/>
              <a:ext cx="674" cy="1379"/>
            </a:xfrm>
            <a:custGeom>
              <a:avLst/>
              <a:gdLst/>
              <a:ahLst/>
              <a:cxnLst>
                <a:cxn ang="0">
                  <a:pos x="458" y="0"/>
                </a:cxn>
                <a:cxn ang="0">
                  <a:pos x="410" y="21"/>
                </a:cxn>
                <a:cxn ang="0">
                  <a:pos x="328" y="67"/>
                </a:cxn>
                <a:cxn ang="0">
                  <a:pos x="252" y="122"/>
                </a:cxn>
                <a:cxn ang="0">
                  <a:pos x="182" y="191"/>
                </a:cxn>
                <a:cxn ang="0">
                  <a:pos x="120" y="271"/>
                </a:cxn>
                <a:cxn ang="0">
                  <a:pos x="73" y="353"/>
                </a:cxn>
                <a:cxn ang="0">
                  <a:pos x="55" y="394"/>
                </a:cxn>
                <a:cxn ang="0">
                  <a:pos x="38" y="441"/>
                </a:cxn>
                <a:cxn ang="0">
                  <a:pos x="25" y="484"/>
                </a:cxn>
                <a:cxn ang="0">
                  <a:pos x="14" y="524"/>
                </a:cxn>
                <a:cxn ang="0">
                  <a:pos x="8" y="568"/>
                </a:cxn>
                <a:cxn ang="0">
                  <a:pos x="4" y="593"/>
                </a:cxn>
                <a:cxn ang="0">
                  <a:pos x="3" y="604"/>
                </a:cxn>
                <a:cxn ang="0">
                  <a:pos x="3" y="617"/>
                </a:cxn>
                <a:cxn ang="0">
                  <a:pos x="1" y="626"/>
                </a:cxn>
                <a:cxn ang="0">
                  <a:pos x="1" y="632"/>
                </a:cxn>
                <a:cxn ang="0">
                  <a:pos x="1" y="637"/>
                </a:cxn>
                <a:cxn ang="0">
                  <a:pos x="1" y="643"/>
                </a:cxn>
                <a:cxn ang="0">
                  <a:pos x="1" y="648"/>
                </a:cxn>
                <a:cxn ang="0">
                  <a:pos x="1" y="653"/>
                </a:cxn>
                <a:cxn ang="0">
                  <a:pos x="0" y="657"/>
                </a:cxn>
                <a:cxn ang="0">
                  <a:pos x="0" y="663"/>
                </a:cxn>
                <a:cxn ang="0">
                  <a:pos x="0" y="669"/>
                </a:cxn>
                <a:cxn ang="0">
                  <a:pos x="0" y="674"/>
                </a:cxn>
                <a:cxn ang="0">
                  <a:pos x="1" y="679"/>
                </a:cxn>
                <a:cxn ang="0">
                  <a:pos x="1" y="684"/>
                </a:cxn>
                <a:cxn ang="0">
                  <a:pos x="1" y="691"/>
                </a:cxn>
                <a:cxn ang="0">
                  <a:pos x="1" y="702"/>
                </a:cxn>
                <a:cxn ang="0">
                  <a:pos x="3" y="714"/>
                </a:cxn>
                <a:cxn ang="0">
                  <a:pos x="3" y="726"/>
                </a:cxn>
                <a:cxn ang="0">
                  <a:pos x="5" y="747"/>
                </a:cxn>
                <a:cxn ang="0">
                  <a:pos x="9" y="773"/>
                </a:cxn>
                <a:cxn ang="0">
                  <a:pos x="13" y="796"/>
                </a:cxn>
                <a:cxn ang="0">
                  <a:pos x="24" y="845"/>
                </a:cxn>
                <a:cxn ang="0">
                  <a:pos x="38" y="891"/>
                </a:cxn>
                <a:cxn ang="0">
                  <a:pos x="73" y="978"/>
                </a:cxn>
                <a:cxn ang="0">
                  <a:pos x="115" y="1054"/>
                </a:cxn>
                <a:cxn ang="0">
                  <a:pos x="167" y="1124"/>
                </a:cxn>
                <a:cxn ang="0">
                  <a:pos x="234" y="1194"/>
                </a:cxn>
                <a:cxn ang="0">
                  <a:pos x="306" y="1250"/>
                </a:cxn>
                <a:cxn ang="0">
                  <a:pos x="389" y="1301"/>
                </a:cxn>
                <a:cxn ang="0">
                  <a:pos x="476" y="1338"/>
                </a:cxn>
                <a:cxn ang="0">
                  <a:pos x="520" y="1353"/>
                </a:cxn>
                <a:cxn ang="0">
                  <a:pos x="546" y="1359"/>
                </a:cxn>
                <a:cxn ang="0">
                  <a:pos x="571" y="1364"/>
                </a:cxn>
                <a:cxn ang="0">
                  <a:pos x="594" y="1369"/>
                </a:cxn>
                <a:cxn ang="0">
                  <a:pos x="619" y="1373"/>
                </a:cxn>
                <a:cxn ang="0">
                  <a:pos x="641" y="1376"/>
                </a:cxn>
                <a:cxn ang="0">
                  <a:pos x="662" y="1377"/>
                </a:cxn>
                <a:cxn ang="0">
                  <a:pos x="674" y="1379"/>
                </a:cxn>
              </a:cxnLst>
              <a:rect l="0" t="0" r="r" b="b"/>
              <a:pathLst>
                <a:path w="674" h="1379">
                  <a:moveTo>
                    <a:pt x="458" y="0"/>
                  </a:moveTo>
                  <a:lnTo>
                    <a:pt x="410" y="21"/>
                  </a:lnTo>
                  <a:lnTo>
                    <a:pt x="328" y="67"/>
                  </a:lnTo>
                  <a:lnTo>
                    <a:pt x="252" y="122"/>
                  </a:lnTo>
                  <a:lnTo>
                    <a:pt x="182" y="191"/>
                  </a:lnTo>
                  <a:lnTo>
                    <a:pt x="120" y="271"/>
                  </a:lnTo>
                  <a:lnTo>
                    <a:pt x="73" y="353"/>
                  </a:lnTo>
                  <a:lnTo>
                    <a:pt x="55" y="394"/>
                  </a:lnTo>
                  <a:lnTo>
                    <a:pt x="38" y="441"/>
                  </a:lnTo>
                  <a:lnTo>
                    <a:pt x="25" y="484"/>
                  </a:lnTo>
                  <a:lnTo>
                    <a:pt x="14" y="524"/>
                  </a:lnTo>
                  <a:lnTo>
                    <a:pt x="8" y="568"/>
                  </a:lnTo>
                  <a:lnTo>
                    <a:pt x="4" y="593"/>
                  </a:lnTo>
                  <a:lnTo>
                    <a:pt x="3" y="604"/>
                  </a:lnTo>
                  <a:lnTo>
                    <a:pt x="3" y="617"/>
                  </a:lnTo>
                  <a:lnTo>
                    <a:pt x="1" y="626"/>
                  </a:lnTo>
                  <a:lnTo>
                    <a:pt x="1" y="632"/>
                  </a:lnTo>
                  <a:lnTo>
                    <a:pt x="1" y="637"/>
                  </a:lnTo>
                  <a:lnTo>
                    <a:pt x="1" y="643"/>
                  </a:lnTo>
                  <a:lnTo>
                    <a:pt x="1" y="648"/>
                  </a:lnTo>
                  <a:lnTo>
                    <a:pt x="1" y="653"/>
                  </a:lnTo>
                  <a:lnTo>
                    <a:pt x="0" y="657"/>
                  </a:lnTo>
                  <a:lnTo>
                    <a:pt x="0" y="663"/>
                  </a:lnTo>
                  <a:lnTo>
                    <a:pt x="0" y="669"/>
                  </a:lnTo>
                  <a:lnTo>
                    <a:pt x="0" y="674"/>
                  </a:lnTo>
                  <a:lnTo>
                    <a:pt x="1" y="679"/>
                  </a:lnTo>
                  <a:lnTo>
                    <a:pt x="1" y="684"/>
                  </a:lnTo>
                  <a:lnTo>
                    <a:pt x="1" y="691"/>
                  </a:lnTo>
                  <a:lnTo>
                    <a:pt x="1" y="702"/>
                  </a:lnTo>
                  <a:lnTo>
                    <a:pt x="3" y="714"/>
                  </a:lnTo>
                  <a:lnTo>
                    <a:pt x="3" y="726"/>
                  </a:lnTo>
                  <a:lnTo>
                    <a:pt x="5" y="747"/>
                  </a:lnTo>
                  <a:lnTo>
                    <a:pt x="9" y="773"/>
                  </a:lnTo>
                  <a:lnTo>
                    <a:pt x="13" y="796"/>
                  </a:lnTo>
                  <a:lnTo>
                    <a:pt x="24" y="845"/>
                  </a:lnTo>
                  <a:lnTo>
                    <a:pt x="38" y="891"/>
                  </a:lnTo>
                  <a:lnTo>
                    <a:pt x="73" y="978"/>
                  </a:lnTo>
                  <a:lnTo>
                    <a:pt x="115" y="1054"/>
                  </a:lnTo>
                  <a:lnTo>
                    <a:pt x="167" y="1124"/>
                  </a:lnTo>
                  <a:lnTo>
                    <a:pt x="234" y="1194"/>
                  </a:lnTo>
                  <a:lnTo>
                    <a:pt x="306" y="1250"/>
                  </a:lnTo>
                  <a:lnTo>
                    <a:pt x="389" y="1301"/>
                  </a:lnTo>
                  <a:lnTo>
                    <a:pt x="476" y="1338"/>
                  </a:lnTo>
                  <a:lnTo>
                    <a:pt x="520" y="1353"/>
                  </a:lnTo>
                  <a:lnTo>
                    <a:pt x="546" y="1359"/>
                  </a:lnTo>
                  <a:lnTo>
                    <a:pt x="571" y="1364"/>
                  </a:lnTo>
                  <a:lnTo>
                    <a:pt x="594" y="1369"/>
                  </a:lnTo>
                  <a:lnTo>
                    <a:pt x="619" y="1373"/>
                  </a:lnTo>
                  <a:lnTo>
                    <a:pt x="641" y="1376"/>
                  </a:lnTo>
                  <a:lnTo>
                    <a:pt x="662" y="1377"/>
                  </a:lnTo>
                  <a:lnTo>
                    <a:pt x="674" y="1379"/>
                  </a:lnTo>
                </a:path>
              </a:pathLst>
            </a:custGeom>
            <a:noFill/>
            <a:ln w="476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581" name="Freeform 5"/>
            <p:cNvSpPr>
              <a:spLocks/>
            </p:cNvSpPr>
            <p:nvPr/>
          </p:nvSpPr>
          <p:spPr bwMode="auto">
            <a:xfrm>
              <a:off x="4462" y="1181"/>
              <a:ext cx="754" cy="714"/>
            </a:xfrm>
            <a:custGeom>
              <a:avLst/>
              <a:gdLst/>
              <a:ahLst/>
              <a:cxnLst>
                <a:cxn ang="0">
                  <a:pos x="0" y="713"/>
                </a:cxn>
                <a:cxn ang="0">
                  <a:pos x="11" y="713"/>
                </a:cxn>
                <a:cxn ang="0">
                  <a:pos x="18" y="713"/>
                </a:cxn>
                <a:cxn ang="0">
                  <a:pos x="23" y="713"/>
                </a:cxn>
                <a:cxn ang="0">
                  <a:pos x="26" y="713"/>
                </a:cxn>
                <a:cxn ang="0">
                  <a:pos x="30" y="714"/>
                </a:cxn>
                <a:cxn ang="0">
                  <a:pos x="33" y="714"/>
                </a:cxn>
                <a:cxn ang="0">
                  <a:pos x="36" y="714"/>
                </a:cxn>
                <a:cxn ang="0">
                  <a:pos x="39" y="714"/>
                </a:cxn>
                <a:cxn ang="0">
                  <a:pos x="43" y="714"/>
                </a:cxn>
                <a:cxn ang="0">
                  <a:pos x="47" y="714"/>
                </a:cxn>
                <a:cxn ang="0">
                  <a:pos x="49" y="714"/>
                </a:cxn>
                <a:cxn ang="0">
                  <a:pos x="54" y="713"/>
                </a:cxn>
                <a:cxn ang="0">
                  <a:pos x="61" y="713"/>
                </a:cxn>
                <a:cxn ang="0">
                  <a:pos x="67" y="713"/>
                </a:cxn>
                <a:cxn ang="0">
                  <a:pos x="73" y="713"/>
                </a:cxn>
                <a:cxn ang="0">
                  <a:pos x="87" y="711"/>
                </a:cxn>
                <a:cxn ang="0">
                  <a:pos x="99" y="711"/>
                </a:cxn>
                <a:cxn ang="0">
                  <a:pos x="110" y="710"/>
                </a:cxn>
                <a:cxn ang="0">
                  <a:pos x="136" y="707"/>
                </a:cxn>
                <a:cxn ang="0">
                  <a:pos x="158" y="703"/>
                </a:cxn>
                <a:cxn ang="0">
                  <a:pos x="182" y="700"/>
                </a:cxn>
                <a:cxn ang="0">
                  <a:pos x="222" y="689"/>
                </a:cxn>
                <a:cxn ang="0">
                  <a:pos x="266" y="676"/>
                </a:cxn>
                <a:cxn ang="0">
                  <a:pos x="351" y="642"/>
                </a:cxn>
                <a:cxn ang="0">
                  <a:pos x="435" y="593"/>
                </a:cxn>
                <a:cxn ang="0">
                  <a:pos x="511" y="536"/>
                </a:cxn>
                <a:cxn ang="0">
                  <a:pos x="581" y="466"/>
                </a:cxn>
                <a:cxn ang="0">
                  <a:pos x="637" y="391"/>
                </a:cxn>
                <a:cxn ang="0">
                  <a:pos x="680" y="316"/>
                </a:cxn>
                <a:cxn ang="0">
                  <a:pos x="699" y="272"/>
                </a:cxn>
                <a:cxn ang="0">
                  <a:pos x="716" y="228"/>
                </a:cxn>
                <a:cxn ang="0">
                  <a:pos x="728" y="187"/>
                </a:cxn>
                <a:cxn ang="0">
                  <a:pos x="738" y="143"/>
                </a:cxn>
                <a:cxn ang="0">
                  <a:pos x="745" y="108"/>
                </a:cxn>
                <a:cxn ang="0">
                  <a:pos x="747" y="88"/>
                </a:cxn>
                <a:cxn ang="0">
                  <a:pos x="750" y="69"/>
                </a:cxn>
                <a:cxn ang="0">
                  <a:pos x="751" y="52"/>
                </a:cxn>
                <a:cxn ang="0">
                  <a:pos x="753" y="36"/>
                </a:cxn>
                <a:cxn ang="0">
                  <a:pos x="753" y="27"/>
                </a:cxn>
                <a:cxn ang="0">
                  <a:pos x="753" y="22"/>
                </a:cxn>
                <a:cxn ang="0">
                  <a:pos x="753" y="17"/>
                </a:cxn>
                <a:cxn ang="0">
                  <a:pos x="753" y="13"/>
                </a:cxn>
                <a:cxn ang="0">
                  <a:pos x="754" y="8"/>
                </a:cxn>
                <a:cxn ang="0">
                  <a:pos x="754" y="4"/>
                </a:cxn>
                <a:cxn ang="0">
                  <a:pos x="754" y="0"/>
                </a:cxn>
              </a:cxnLst>
              <a:rect l="0" t="0" r="r" b="b"/>
              <a:pathLst>
                <a:path w="754" h="714">
                  <a:moveTo>
                    <a:pt x="0" y="713"/>
                  </a:moveTo>
                  <a:lnTo>
                    <a:pt x="11" y="713"/>
                  </a:lnTo>
                  <a:lnTo>
                    <a:pt x="18" y="713"/>
                  </a:lnTo>
                  <a:lnTo>
                    <a:pt x="23" y="713"/>
                  </a:lnTo>
                  <a:lnTo>
                    <a:pt x="26" y="713"/>
                  </a:lnTo>
                  <a:lnTo>
                    <a:pt x="30" y="714"/>
                  </a:lnTo>
                  <a:lnTo>
                    <a:pt x="33" y="714"/>
                  </a:lnTo>
                  <a:lnTo>
                    <a:pt x="36" y="714"/>
                  </a:lnTo>
                  <a:lnTo>
                    <a:pt x="39" y="714"/>
                  </a:lnTo>
                  <a:lnTo>
                    <a:pt x="43" y="714"/>
                  </a:lnTo>
                  <a:lnTo>
                    <a:pt x="47" y="714"/>
                  </a:lnTo>
                  <a:lnTo>
                    <a:pt x="49" y="714"/>
                  </a:lnTo>
                  <a:lnTo>
                    <a:pt x="54" y="713"/>
                  </a:lnTo>
                  <a:lnTo>
                    <a:pt x="61" y="713"/>
                  </a:lnTo>
                  <a:lnTo>
                    <a:pt x="67" y="713"/>
                  </a:lnTo>
                  <a:lnTo>
                    <a:pt x="73" y="713"/>
                  </a:lnTo>
                  <a:lnTo>
                    <a:pt x="87" y="711"/>
                  </a:lnTo>
                  <a:lnTo>
                    <a:pt x="99" y="711"/>
                  </a:lnTo>
                  <a:lnTo>
                    <a:pt x="110" y="710"/>
                  </a:lnTo>
                  <a:lnTo>
                    <a:pt x="136" y="707"/>
                  </a:lnTo>
                  <a:lnTo>
                    <a:pt x="158" y="703"/>
                  </a:lnTo>
                  <a:lnTo>
                    <a:pt x="182" y="700"/>
                  </a:lnTo>
                  <a:lnTo>
                    <a:pt x="222" y="689"/>
                  </a:lnTo>
                  <a:lnTo>
                    <a:pt x="266" y="676"/>
                  </a:lnTo>
                  <a:lnTo>
                    <a:pt x="351" y="642"/>
                  </a:lnTo>
                  <a:lnTo>
                    <a:pt x="435" y="593"/>
                  </a:lnTo>
                  <a:lnTo>
                    <a:pt x="511" y="536"/>
                  </a:lnTo>
                  <a:lnTo>
                    <a:pt x="581" y="466"/>
                  </a:lnTo>
                  <a:lnTo>
                    <a:pt x="637" y="391"/>
                  </a:lnTo>
                  <a:lnTo>
                    <a:pt x="680" y="316"/>
                  </a:lnTo>
                  <a:lnTo>
                    <a:pt x="699" y="272"/>
                  </a:lnTo>
                  <a:lnTo>
                    <a:pt x="716" y="228"/>
                  </a:lnTo>
                  <a:lnTo>
                    <a:pt x="728" y="187"/>
                  </a:lnTo>
                  <a:lnTo>
                    <a:pt x="738" y="143"/>
                  </a:lnTo>
                  <a:lnTo>
                    <a:pt x="745" y="108"/>
                  </a:lnTo>
                  <a:lnTo>
                    <a:pt x="747" y="88"/>
                  </a:lnTo>
                  <a:lnTo>
                    <a:pt x="750" y="69"/>
                  </a:lnTo>
                  <a:lnTo>
                    <a:pt x="751" y="52"/>
                  </a:lnTo>
                  <a:lnTo>
                    <a:pt x="753" y="36"/>
                  </a:lnTo>
                  <a:lnTo>
                    <a:pt x="753" y="27"/>
                  </a:lnTo>
                  <a:lnTo>
                    <a:pt x="753" y="22"/>
                  </a:lnTo>
                  <a:lnTo>
                    <a:pt x="753" y="17"/>
                  </a:lnTo>
                  <a:lnTo>
                    <a:pt x="753" y="13"/>
                  </a:lnTo>
                  <a:lnTo>
                    <a:pt x="754" y="8"/>
                  </a:lnTo>
                  <a:lnTo>
                    <a:pt x="754" y="4"/>
                  </a:lnTo>
                  <a:lnTo>
                    <a:pt x="754" y="0"/>
                  </a:lnTo>
                </a:path>
              </a:pathLst>
            </a:custGeom>
            <a:noFill/>
            <a:ln w="476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582" name="Freeform 6"/>
            <p:cNvSpPr>
              <a:spLocks/>
            </p:cNvSpPr>
            <p:nvPr/>
          </p:nvSpPr>
          <p:spPr bwMode="auto">
            <a:xfrm>
              <a:off x="4248" y="467"/>
              <a:ext cx="909" cy="714"/>
            </a:xfrm>
            <a:custGeom>
              <a:avLst/>
              <a:gdLst/>
              <a:ahLst/>
              <a:cxnLst>
                <a:cxn ang="0">
                  <a:pos x="909" y="714"/>
                </a:cxn>
                <a:cxn ang="0">
                  <a:pos x="909" y="709"/>
                </a:cxn>
                <a:cxn ang="0">
                  <a:pos x="909" y="705"/>
                </a:cxn>
                <a:cxn ang="0">
                  <a:pos x="909" y="698"/>
                </a:cxn>
                <a:cxn ang="0">
                  <a:pos x="909" y="694"/>
                </a:cxn>
                <a:cxn ang="0">
                  <a:pos x="909" y="685"/>
                </a:cxn>
                <a:cxn ang="0">
                  <a:pos x="909" y="675"/>
                </a:cxn>
                <a:cxn ang="0">
                  <a:pos x="908" y="665"/>
                </a:cxn>
                <a:cxn ang="0">
                  <a:pos x="907" y="653"/>
                </a:cxn>
                <a:cxn ang="0">
                  <a:pos x="905" y="633"/>
                </a:cxn>
                <a:cxn ang="0">
                  <a:pos x="903" y="611"/>
                </a:cxn>
                <a:cxn ang="0">
                  <a:pos x="900" y="592"/>
                </a:cxn>
                <a:cxn ang="0">
                  <a:pos x="892" y="548"/>
                </a:cxn>
                <a:cxn ang="0">
                  <a:pos x="881" y="503"/>
                </a:cxn>
                <a:cxn ang="0">
                  <a:pos x="869" y="462"/>
                </a:cxn>
                <a:cxn ang="0">
                  <a:pos x="831" y="373"/>
                </a:cxn>
                <a:cxn ang="0">
                  <a:pos x="790" y="299"/>
                </a:cxn>
                <a:cxn ang="0">
                  <a:pos x="734" y="225"/>
                </a:cxn>
                <a:cxn ang="0">
                  <a:pos x="671" y="161"/>
                </a:cxn>
                <a:cxn ang="0">
                  <a:pos x="595" y="103"/>
                </a:cxn>
                <a:cxn ang="0">
                  <a:pos x="553" y="78"/>
                </a:cxn>
                <a:cxn ang="0">
                  <a:pos x="508" y="55"/>
                </a:cxn>
                <a:cxn ang="0">
                  <a:pos x="466" y="38"/>
                </a:cxn>
                <a:cxn ang="0">
                  <a:pos x="418" y="24"/>
                </a:cxn>
                <a:cxn ang="0">
                  <a:pos x="396" y="17"/>
                </a:cxn>
                <a:cxn ang="0">
                  <a:pos x="371" y="12"/>
                </a:cxn>
                <a:cxn ang="0">
                  <a:pos x="350" y="8"/>
                </a:cxn>
                <a:cxn ang="0">
                  <a:pos x="327" y="5"/>
                </a:cxn>
                <a:cxn ang="0">
                  <a:pos x="313" y="4"/>
                </a:cxn>
                <a:cxn ang="0">
                  <a:pos x="300" y="3"/>
                </a:cxn>
                <a:cxn ang="0">
                  <a:pos x="288" y="1"/>
                </a:cxn>
                <a:cxn ang="0">
                  <a:pos x="281" y="1"/>
                </a:cxn>
                <a:cxn ang="0">
                  <a:pos x="275" y="1"/>
                </a:cxn>
                <a:cxn ang="0">
                  <a:pos x="268" y="1"/>
                </a:cxn>
                <a:cxn ang="0">
                  <a:pos x="263" y="0"/>
                </a:cxn>
                <a:cxn ang="0">
                  <a:pos x="257" y="0"/>
                </a:cxn>
                <a:cxn ang="0">
                  <a:pos x="254" y="0"/>
                </a:cxn>
                <a:cxn ang="0">
                  <a:pos x="250" y="0"/>
                </a:cxn>
                <a:cxn ang="0">
                  <a:pos x="245" y="0"/>
                </a:cxn>
                <a:cxn ang="0">
                  <a:pos x="238" y="1"/>
                </a:cxn>
                <a:cxn ang="0">
                  <a:pos x="233" y="1"/>
                </a:cxn>
                <a:cxn ang="0">
                  <a:pos x="228" y="1"/>
                </a:cxn>
                <a:cxn ang="0">
                  <a:pos x="216" y="1"/>
                </a:cxn>
                <a:cxn ang="0">
                  <a:pos x="205" y="3"/>
                </a:cxn>
                <a:cxn ang="0">
                  <a:pos x="181" y="5"/>
                </a:cxn>
                <a:cxn ang="0">
                  <a:pos x="159" y="8"/>
                </a:cxn>
                <a:cxn ang="0">
                  <a:pos x="138" y="12"/>
                </a:cxn>
                <a:cxn ang="0">
                  <a:pos x="93" y="22"/>
                </a:cxn>
                <a:cxn ang="0">
                  <a:pos x="45" y="38"/>
                </a:cxn>
                <a:cxn ang="0">
                  <a:pos x="0" y="55"/>
                </a:cxn>
              </a:cxnLst>
              <a:rect l="0" t="0" r="r" b="b"/>
              <a:pathLst>
                <a:path w="909" h="714">
                  <a:moveTo>
                    <a:pt x="909" y="714"/>
                  </a:moveTo>
                  <a:lnTo>
                    <a:pt x="909" y="709"/>
                  </a:lnTo>
                  <a:lnTo>
                    <a:pt x="909" y="705"/>
                  </a:lnTo>
                  <a:lnTo>
                    <a:pt x="909" y="698"/>
                  </a:lnTo>
                  <a:lnTo>
                    <a:pt x="909" y="694"/>
                  </a:lnTo>
                  <a:lnTo>
                    <a:pt x="909" y="685"/>
                  </a:lnTo>
                  <a:lnTo>
                    <a:pt x="909" y="675"/>
                  </a:lnTo>
                  <a:lnTo>
                    <a:pt x="908" y="665"/>
                  </a:lnTo>
                  <a:lnTo>
                    <a:pt x="907" y="653"/>
                  </a:lnTo>
                  <a:lnTo>
                    <a:pt x="905" y="633"/>
                  </a:lnTo>
                  <a:lnTo>
                    <a:pt x="903" y="611"/>
                  </a:lnTo>
                  <a:lnTo>
                    <a:pt x="900" y="592"/>
                  </a:lnTo>
                  <a:lnTo>
                    <a:pt x="892" y="548"/>
                  </a:lnTo>
                  <a:lnTo>
                    <a:pt x="881" y="503"/>
                  </a:lnTo>
                  <a:lnTo>
                    <a:pt x="869" y="462"/>
                  </a:lnTo>
                  <a:lnTo>
                    <a:pt x="831" y="373"/>
                  </a:lnTo>
                  <a:lnTo>
                    <a:pt x="790" y="299"/>
                  </a:lnTo>
                  <a:lnTo>
                    <a:pt x="734" y="225"/>
                  </a:lnTo>
                  <a:lnTo>
                    <a:pt x="671" y="161"/>
                  </a:lnTo>
                  <a:lnTo>
                    <a:pt x="595" y="103"/>
                  </a:lnTo>
                  <a:lnTo>
                    <a:pt x="553" y="78"/>
                  </a:lnTo>
                  <a:lnTo>
                    <a:pt x="508" y="55"/>
                  </a:lnTo>
                  <a:lnTo>
                    <a:pt x="466" y="38"/>
                  </a:lnTo>
                  <a:lnTo>
                    <a:pt x="418" y="24"/>
                  </a:lnTo>
                  <a:lnTo>
                    <a:pt x="396" y="17"/>
                  </a:lnTo>
                  <a:lnTo>
                    <a:pt x="371" y="12"/>
                  </a:lnTo>
                  <a:lnTo>
                    <a:pt x="350" y="8"/>
                  </a:lnTo>
                  <a:lnTo>
                    <a:pt x="327" y="5"/>
                  </a:lnTo>
                  <a:lnTo>
                    <a:pt x="313" y="4"/>
                  </a:lnTo>
                  <a:lnTo>
                    <a:pt x="300" y="3"/>
                  </a:lnTo>
                  <a:lnTo>
                    <a:pt x="288" y="1"/>
                  </a:lnTo>
                  <a:lnTo>
                    <a:pt x="281" y="1"/>
                  </a:lnTo>
                  <a:lnTo>
                    <a:pt x="275" y="1"/>
                  </a:lnTo>
                  <a:lnTo>
                    <a:pt x="268" y="1"/>
                  </a:lnTo>
                  <a:lnTo>
                    <a:pt x="263" y="0"/>
                  </a:lnTo>
                  <a:lnTo>
                    <a:pt x="257" y="0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5" y="0"/>
                  </a:lnTo>
                  <a:lnTo>
                    <a:pt x="238" y="1"/>
                  </a:lnTo>
                  <a:lnTo>
                    <a:pt x="233" y="1"/>
                  </a:lnTo>
                  <a:lnTo>
                    <a:pt x="228" y="1"/>
                  </a:lnTo>
                  <a:lnTo>
                    <a:pt x="216" y="1"/>
                  </a:lnTo>
                  <a:lnTo>
                    <a:pt x="205" y="3"/>
                  </a:lnTo>
                  <a:lnTo>
                    <a:pt x="181" y="5"/>
                  </a:lnTo>
                  <a:lnTo>
                    <a:pt x="159" y="8"/>
                  </a:lnTo>
                  <a:lnTo>
                    <a:pt x="138" y="12"/>
                  </a:lnTo>
                  <a:lnTo>
                    <a:pt x="93" y="22"/>
                  </a:lnTo>
                  <a:lnTo>
                    <a:pt x="45" y="38"/>
                  </a:lnTo>
                  <a:lnTo>
                    <a:pt x="0" y="55"/>
                  </a:lnTo>
                </a:path>
              </a:pathLst>
            </a:custGeom>
            <a:noFill/>
            <a:ln w="47625">
              <a:solidFill>
                <a:srgbClr val="40CC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583" name="Freeform 7"/>
            <p:cNvSpPr>
              <a:spLocks/>
            </p:cNvSpPr>
            <p:nvPr/>
          </p:nvSpPr>
          <p:spPr bwMode="auto">
            <a:xfrm>
              <a:off x="3847" y="522"/>
              <a:ext cx="615" cy="1372"/>
            </a:xfrm>
            <a:custGeom>
              <a:avLst/>
              <a:gdLst/>
              <a:ahLst/>
              <a:cxnLst>
                <a:cxn ang="0">
                  <a:pos x="401" y="0"/>
                </a:cxn>
                <a:cxn ang="0">
                  <a:pos x="356" y="23"/>
                </a:cxn>
                <a:cxn ang="0">
                  <a:pos x="278" y="74"/>
                </a:cxn>
                <a:cxn ang="0">
                  <a:pos x="209" y="134"/>
                </a:cxn>
                <a:cxn ang="0">
                  <a:pos x="147" y="205"/>
                </a:cxn>
                <a:cxn ang="0">
                  <a:pos x="95" y="286"/>
                </a:cxn>
                <a:cxn ang="0">
                  <a:pos x="56" y="366"/>
                </a:cxn>
                <a:cxn ang="0">
                  <a:pos x="41" y="407"/>
                </a:cxn>
                <a:cxn ang="0">
                  <a:pos x="27" y="450"/>
                </a:cxn>
                <a:cxn ang="0">
                  <a:pos x="18" y="491"/>
                </a:cxn>
                <a:cxn ang="0">
                  <a:pos x="10" y="529"/>
                </a:cxn>
                <a:cxn ang="0">
                  <a:pos x="5" y="569"/>
                </a:cxn>
                <a:cxn ang="0">
                  <a:pos x="2" y="591"/>
                </a:cxn>
                <a:cxn ang="0">
                  <a:pos x="1" y="602"/>
                </a:cxn>
                <a:cxn ang="0">
                  <a:pos x="1" y="613"/>
                </a:cxn>
                <a:cxn ang="0">
                  <a:pos x="0" y="623"/>
                </a:cxn>
                <a:cxn ang="0">
                  <a:pos x="0" y="628"/>
                </a:cxn>
                <a:cxn ang="0">
                  <a:pos x="0" y="633"/>
                </a:cxn>
                <a:cxn ang="0">
                  <a:pos x="0" y="638"/>
                </a:cxn>
                <a:cxn ang="0">
                  <a:pos x="0" y="642"/>
                </a:cxn>
                <a:cxn ang="0">
                  <a:pos x="0" y="646"/>
                </a:cxn>
                <a:cxn ang="0">
                  <a:pos x="0" y="651"/>
                </a:cxn>
                <a:cxn ang="0">
                  <a:pos x="0" y="656"/>
                </a:cxn>
                <a:cxn ang="0">
                  <a:pos x="0" y="662"/>
                </a:cxn>
                <a:cxn ang="0">
                  <a:pos x="0" y="667"/>
                </a:cxn>
                <a:cxn ang="0">
                  <a:pos x="0" y="671"/>
                </a:cxn>
                <a:cxn ang="0">
                  <a:pos x="0" y="676"/>
                </a:cxn>
                <a:cxn ang="0">
                  <a:pos x="0" y="682"/>
                </a:cxn>
                <a:cxn ang="0">
                  <a:pos x="0" y="693"/>
                </a:cxn>
                <a:cxn ang="0">
                  <a:pos x="1" y="703"/>
                </a:cxn>
                <a:cxn ang="0">
                  <a:pos x="1" y="714"/>
                </a:cxn>
                <a:cxn ang="0">
                  <a:pos x="2" y="733"/>
                </a:cxn>
                <a:cxn ang="0">
                  <a:pos x="5" y="757"/>
                </a:cxn>
                <a:cxn ang="0">
                  <a:pos x="9" y="779"/>
                </a:cxn>
                <a:cxn ang="0">
                  <a:pos x="17" y="824"/>
                </a:cxn>
                <a:cxn ang="0">
                  <a:pos x="27" y="868"/>
                </a:cxn>
                <a:cxn ang="0">
                  <a:pos x="56" y="950"/>
                </a:cxn>
                <a:cxn ang="0">
                  <a:pos x="91" y="1024"/>
                </a:cxn>
                <a:cxn ang="0">
                  <a:pos x="134" y="1095"/>
                </a:cxn>
                <a:cxn ang="0">
                  <a:pos x="192" y="1167"/>
                </a:cxn>
                <a:cxn ang="0">
                  <a:pos x="257" y="1229"/>
                </a:cxn>
                <a:cxn ang="0">
                  <a:pos x="335" y="1283"/>
                </a:cxn>
                <a:cxn ang="0">
                  <a:pos x="418" y="1325"/>
                </a:cxn>
                <a:cxn ang="0">
                  <a:pos x="463" y="1342"/>
                </a:cxn>
                <a:cxn ang="0">
                  <a:pos x="489" y="1349"/>
                </a:cxn>
                <a:cxn ang="0">
                  <a:pos x="512" y="1356"/>
                </a:cxn>
                <a:cxn ang="0">
                  <a:pos x="535" y="1360"/>
                </a:cxn>
                <a:cxn ang="0">
                  <a:pos x="560" y="1365"/>
                </a:cxn>
                <a:cxn ang="0">
                  <a:pos x="582" y="1368"/>
                </a:cxn>
                <a:cxn ang="0">
                  <a:pos x="603" y="1370"/>
                </a:cxn>
                <a:cxn ang="0">
                  <a:pos x="615" y="1372"/>
                </a:cxn>
              </a:cxnLst>
              <a:rect l="0" t="0" r="r" b="b"/>
              <a:pathLst>
                <a:path w="615" h="1372">
                  <a:moveTo>
                    <a:pt x="401" y="0"/>
                  </a:moveTo>
                  <a:lnTo>
                    <a:pt x="356" y="23"/>
                  </a:lnTo>
                  <a:lnTo>
                    <a:pt x="278" y="74"/>
                  </a:lnTo>
                  <a:lnTo>
                    <a:pt x="209" y="134"/>
                  </a:lnTo>
                  <a:lnTo>
                    <a:pt x="147" y="205"/>
                  </a:lnTo>
                  <a:lnTo>
                    <a:pt x="95" y="286"/>
                  </a:lnTo>
                  <a:lnTo>
                    <a:pt x="56" y="366"/>
                  </a:lnTo>
                  <a:lnTo>
                    <a:pt x="41" y="407"/>
                  </a:lnTo>
                  <a:lnTo>
                    <a:pt x="27" y="450"/>
                  </a:lnTo>
                  <a:lnTo>
                    <a:pt x="18" y="491"/>
                  </a:lnTo>
                  <a:lnTo>
                    <a:pt x="10" y="529"/>
                  </a:lnTo>
                  <a:lnTo>
                    <a:pt x="5" y="569"/>
                  </a:lnTo>
                  <a:lnTo>
                    <a:pt x="2" y="591"/>
                  </a:lnTo>
                  <a:lnTo>
                    <a:pt x="1" y="602"/>
                  </a:lnTo>
                  <a:lnTo>
                    <a:pt x="1" y="613"/>
                  </a:lnTo>
                  <a:lnTo>
                    <a:pt x="0" y="623"/>
                  </a:lnTo>
                  <a:lnTo>
                    <a:pt x="0" y="628"/>
                  </a:lnTo>
                  <a:lnTo>
                    <a:pt x="0" y="633"/>
                  </a:lnTo>
                  <a:lnTo>
                    <a:pt x="0" y="638"/>
                  </a:lnTo>
                  <a:lnTo>
                    <a:pt x="0" y="642"/>
                  </a:lnTo>
                  <a:lnTo>
                    <a:pt x="0" y="646"/>
                  </a:lnTo>
                  <a:lnTo>
                    <a:pt x="0" y="651"/>
                  </a:lnTo>
                  <a:lnTo>
                    <a:pt x="0" y="656"/>
                  </a:lnTo>
                  <a:lnTo>
                    <a:pt x="0" y="662"/>
                  </a:lnTo>
                  <a:lnTo>
                    <a:pt x="0" y="667"/>
                  </a:lnTo>
                  <a:lnTo>
                    <a:pt x="0" y="671"/>
                  </a:lnTo>
                  <a:lnTo>
                    <a:pt x="0" y="676"/>
                  </a:lnTo>
                  <a:lnTo>
                    <a:pt x="0" y="682"/>
                  </a:lnTo>
                  <a:lnTo>
                    <a:pt x="0" y="693"/>
                  </a:lnTo>
                  <a:lnTo>
                    <a:pt x="1" y="703"/>
                  </a:lnTo>
                  <a:lnTo>
                    <a:pt x="1" y="714"/>
                  </a:lnTo>
                  <a:lnTo>
                    <a:pt x="2" y="733"/>
                  </a:lnTo>
                  <a:lnTo>
                    <a:pt x="5" y="757"/>
                  </a:lnTo>
                  <a:lnTo>
                    <a:pt x="9" y="779"/>
                  </a:lnTo>
                  <a:lnTo>
                    <a:pt x="17" y="824"/>
                  </a:lnTo>
                  <a:lnTo>
                    <a:pt x="27" y="868"/>
                  </a:lnTo>
                  <a:lnTo>
                    <a:pt x="56" y="950"/>
                  </a:lnTo>
                  <a:lnTo>
                    <a:pt x="91" y="1024"/>
                  </a:lnTo>
                  <a:lnTo>
                    <a:pt x="134" y="1095"/>
                  </a:lnTo>
                  <a:lnTo>
                    <a:pt x="192" y="1167"/>
                  </a:lnTo>
                  <a:lnTo>
                    <a:pt x="257" y="1229"/>
                  </a:lnTo>
                  <a:lnTo>
                    <a:pt x="335" y="1283"/>
                  </a:lnTo>
                  <a:lnTo>
                    <a:pt x="418" y="1325"/>
                  </a:lnTo>
                  <a:lnTo>
                    <a:pt x="463" y="1342"/>
                  </a:lnTo>
                  <a:lnTo>
                    <a:pt x="489" y="1349"/>
                  </a:lnTo>
                  <a:lnTo>
                    <a:pt x="512" y="1356"/>
                  </a:lnTo>
                  <a:lnTo>
                    <a:pt x="535" y="1360"/>
                  </a:lnTo>
                  <a:lnTo>
                    <a:pt x="560" y="1365"/>
                  </a:lnTo>
                  <a:lnTo>
                    <a:pt x="582" y="1368"/>
                  </a:lnTo>
                  <a:lnTo>
                    <a:pt x="603" y="1370"/>
                  </a:lnTo>
                  <a:lnTo>
                    <a:pt x="615" y="1372"/>
                  </a:lnTo>
                </a:path>
              </a:pathLst>
            </a:custGeom>
            <a:noFill/>
            <a:ln w="47625">
              <a:solidFill>
                <a:srgbClr val="40CC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584" name="Freeform 8"/>
            <p:cNvSpPr>
              <a:spLocks/>
            </p:cNvSpPr>
            <p:nvPr/>
          </p:nvSpPr>
          <p:spPr bwMode="auto">
            <a:xfrm>
              <a:off x="4462" y="1181"/>
              <a:ext cx="695" cy="714"/>
            </a:xfrm>
            <a:custGeom>
              <a:avLst/>
              <a:gdLst/>
              <a:ahLst/>
              <a:cxnLst>
                <a:cxn ang="0">
                  <a:pos x="0" y="713"/>
                </a:cxn>
                <a:cxn ang="0">
                  <a:pos x="11" y="713"/>
                </a:cxn>
                <a:cxn ang="0">
                  <a:pos x="18" y="713"/>
                </a:cxn>
                <a:cxn ang="0">
                  <a:pos x="23" y="713"/>
                </a:cxn>
                <a:cxn ang="0">
                  <a:pos x="26" y="713"/>
                </a:cxn>
                <a:cxn ang="0">
                  <a:pos x="30" y="714"/>
                </a:cxn>
                <a:cxn ang="0">
                  <a:pos x="33" y="714"/>
                </a:cxn>
                <a:cxn ang="0">
                  <a:pos x="36" y="714"/>
                </a:cxn>
                <a:cxn ang="0">
                  <a:pos x="39" y="714"/>
                </a:cxn>
                <a:cxn ang="0">
                  <a:pos x="43" y="714"/>
                </a:cxn>
                <a:cxn ang="0">
                  <a:pos x="47" y="714"/>
                </a:cxn>
                <a:cxn ang="0">
                  <a:pos x="49" y="714"/>
                </a:cxn>
                <a:cxn ang="0">
                  <a:pos x="54" y="713"/>
                </a:cxn>
                <a:cxn ang="0">
                  <a:pos x="61" y="713"/>
                </a:cxn>
                <a:cxn ang="0">
                  <a:pos x="67" y="713"/>
                </a:cxn>
                <a:cxn ang="0">
                  <a:pos x="73" y="713"/>
                </a:cxn>
                <a:cxn ang="0">
                  <a:pos x="87" y="711"/>
                </a:cxn>
                <a:cxn ang="0">
                  <a:pos x="99" y="710"/>
                </a:cxn>
                <a:cxn ang="0">
                  <a:pos x="110" y="709"/>
                </a:cxn>
                <a:cxn ang="0">
                  <a:pos x="136" y="706"/>
                </a:cxn>
                <a:cxn ang="0">
                  <a:pos x="158" y="702"/>
                </a:cxn>
                <a:cxn ang="0">
                  <a:pos x="182" y="697"/>
                </a:cxn>
                <a:cxn ang="0">
                  <a:pos x="221" y="687"/>
                </a:cxn>
                <a:cxn ang="0">
                  <a:pos x="264" y="671"/>
                </a:cxn>
                <a:cxn ang="0">
                  <a:pos x="346" y="632"/>
                </a:cxn>
                <a:cxn ang="0">
                  <a:pos x="426" y="579"/>
                </a:cxn>
                <a:cxn ang="0">
                  <a:pos x="494" y="518"/>
                </a:cxn>
                <a:cxn ang="0">
                  <a:pos x="555" y="445"/>
                </a:cxn>
                <a:cxn ang="0">
                  <a:pos x="603" y="369"/>
                </a:cxn>
                <a:cxn ang="0">
                  <a:pos x="638" y="296"/>
                </a:cxn>
                <a:cxn ang="0">
                  <a:pos x="654" y="252"/>
                </a:cxn>
                <a:cxn ang="0">
                  <a:pos x="667" y="211"/>
                </a:cxn>
                <a:cxn ang="0">
                  <a:pos x="677" y="173"/>
                </a:cxn>
                <a:cxn ang="0">
                  <a:pos x="685" y="133"/>
                </a:cxn>
                <a:cxn ang="0">
                  <a:pos x="689" y="100"/>
                </a:cxn>
                <a:cxn ang="0">
                  <a:pos x="691" y="81"/>
                </a:cxn>
                <a:cxn ang="0">
                  <a:pos x="693" y="64"/>
                </a:cxn>
                <a:cxn ang="0">
                  <a:pos x="694" y="48"/>
                </a:cxn>
                <a:cxn ang="0">
                  <a:pos x="695" y="33"/>
                </a:cxn>
                <a:cxn ang="0">
                  <a:pos x="695" y="25"/>
                </a:cxn>
                <a:cxn ang="0">
                  <a:pos x="695" y="21"/>
                </a:cxn>
                <a:cxn ang="0">
                  <a:pos x="695" y="16"/>
                </a:cxn>
                <a:cxn ang="0">
                  <a:pos x="695" y="12"/>
                </a:cxn>
                <a:cxn ang="0">
                  <a:pos x="695" y="8"/>
                </a:cxn>
                <a:cxn ang="0">
                  <a:pos x="695" y="4"/>
                </a:cxn>
                <a:cxn ang="0">
                  <a:pos x="695" y="0"/>
                </a:cxn>
              </a:cxnLst>
              <a:rect l="0" t="0" r="r" b="b"/>
              <a:pathLst>
                <a:path w="695" h="714">
                  <a:moveTo>
                    <a:pt x="0" y="713"/>
                  </a:moveTo>
                  <a:lnTo>
                    <a:pt x="11" y="713"/>
                  </a:lnTo>
                  <a:lnTo>
                    <a:pt x="18" y="713"/>
                  </a:lnTo>
                  <a:lnTo>
                    <a:pt x="23" y="713"/>
                  </a:lnTo>
                  <a:lnTo>
                    <a:pt x="26" y="713"/>
                  </a:lnTo>
                  <a:lnTo>
                    <a:pt x="30" y="714"/>
                  </a:lnTo>
                  <a:lnTo>
                    <a:pt x="33" y="714"/>
                  </a:lnTo>
                  <a:lnTo>
                    <a:pt x="36" y="714"/>
                  </a:lnTo>
                  <a:lnTo>
                    <a:pt x="39" y="714"/>
                  </a:lnTo>
                  <a:lnTo>
                    <a:pt x="43" y="714"/>
                  </a:lnTo>
                  <a:lnTo>
                    <a:pt x="47" y="714"/>
                  </a:lnTo>
                  <a:lnTo>
                    <a:pt x="49" y="714"/>
                  </a:lnTo>
                  <a:lnTo>
                    <a:pt x="54" y="713"/>
                  </a:lnTo>
                  <a:lnTo>
                    <a:pt x="61" y="713"/>
                  </a:lnTo>
                  <a:lnTo>
                    <a:pt x="67" y="713"/>
                  </a:lnTo>
                  <a:lnTo>
                    <a:pt x="73" y="713"/>
                  </a:lnTo>
                  <a:lnTo>
                    <a:pt x="87" y="711"/>
                  </a:lnTo>
                  <a:lnTo>
                    <a:pt x="99" y="710"/>
                  </a:lnTo>
                  <a:lnTo>
                    <a:pt x="110" y="709"/>
                  </a:lnTo>
                  <a:lnTo>
                    <a:pt x="136" y="706"/>
                  </a:lnTo>
                  <a:lnTo>
                    <a:pt x="158" y="702"/>
                  </a:lnTo>
                  <a:lnTo>
                    <a:pt x="182" y="697"/>
                  </a:lnTo>
                  <a:lnTo>
                    <a:pt x="221" y="687"/>
                  </a:lnTo>
                  <a:lnTo>
                    <a:pt x="264" y="671"/>
                  </a:lnTo>
                  <a:lnTo>
                    <a:pt x="346" y="632"/>
                  </a:lnTo>
                  <a:lnTo>
                    <a:pt x="426" y="579"/>
                  </a:lnTo>
                  <a:lnTo>
                    <a:pt x="494" y="518"/>
                  </a:lnTo>
                  <a:lnTo>
                    <a:pt x="555" y="445"/>
                  </a:lnTo>
                  <a:lnTo>
                    <a:pt x="603" y="369"/>
                  </a:lnTo>
                  <a:lnTo>
                    <a:pt x="638" y="296"/>
                  </a:lnTo>
                  <a:lnTo>
                    <a:pt x="654" y="252"/>
                  </a:lnTo>
                  <a:lnTo>
                    <a:pt x="667" y="211"/>
                  </a:lnTo>
                  <a:lnTo>
                    <a:pt x="677" y="173"/>
                  </a:lnTo>
                  <a:lnTo>
                    <a:pt x="685" y="133"/>
                  </a:lnTo>
                  <a:lnTo>
                    <a:pt x="689" y="100"/>
                  </a:lnTo>
                  <a:lnTo>
                    <a:pt x="691" y="81"/>
                  </a:lnTo>
                  <a:lnTo>
                    <a:pt x="693" y="64"/>
                  </a:lnTo>
                  <a:lnTo>
                    <a:pt x="694" y="48"/>
                  </a:lnTo>
                  <a:lnTo>
                    <a:pt x="695" y="33"/>
                  </a:lnTo>
                  <a:lnTo>
                    <a:pt x="695" y="25"/>
                  </a:lnTo>
                  <a:lnTo>
                    <a:pt x="695" y="21"/>
                  </a:lnTo>
                  <a:lnTo>
                    <a:pt x="695" y="16"/>
                  </a:lnTo>
                  <a:lnTo>
                    <a:pt x="695" y="12"/>
                  </a:lnTo>
                  <a:lnTo>
                    <a:pt x="695" y="8"/>
                  </a:lnTo>
                  <a:lnTo>
                    <a:pt x="695" y="4"/>
                  </a:lnTo>
                  <a:lnTo>
                    <a:pt x="695" y="0"/>
                  </a:lnTo>
                </a:path>
              </a:pathLst>
            </a:custGeom>
            <a:noFill/>
            <a:ln w="47625">
              <a:solidFill>
                <a:srgbClr val="40CC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585" name="Freeform 9"/>
            <p:cNvSpPr>
              <a:spLocks/>
            </p:cNvSpPr>
            <p:nvPr/>
          </p:nvSpPr>
          <p:spPr bwMode="auto">
            <a:xfrm>
              <a:off x="4358" y="467"/>
              <a:ext cx="702" cy="714"/>
            </a:xfrm>
            <a:custGeom>
              <a:avLst/>
              <a:gdLst/>
              <a:ahLst/>
              <a:cxnLst>
                <a:cxn ang="0">
                  <a:pos x="702" y="714"/>
                </a:cxn>
                <a:cxn ang="0">
                  <a:pos x="702" y="710"/>
                </a:cxn>
                <a:cxn ang="0">
                  <a:pos x="702" y="706"/>
                </a:cxn>
                <a:cxn ang="0">
                  <a:pos x="701" y="701"/>
                </a:cxn>
                <a:cxn ang="0">
                  <a:pos x="701" y="697"/>
                </a:cxn>
                <a:cxn ang="0">
                  <a:pos x="701" y="689"/>
                </a:cxn>
                <a:cxn ang="0">
                  <a:pos x="701" y="681"/>
                </a:cxn>
                <a:cxn ang="0">
                  <a:pos x="701" y="672"/>
                </a:cxn>
                <a:cxn ang="0">
                  <a:pos x="701" y="662"/>
                </a:cxn>
                <a:cxn ang="0">
                  <a:pos x="699" y="645"/>
                </a:cxn>
                <a:cxn ang="0">
                  <a:pos x="698" y="627"/>
                </a:cxn>
                <a:cxn ang="0">
                  <a:pos x="697" y="610"/>
                </a:cxn>
                <a:cxn ang="0">
                  <a:pos x="693" y="571"/>
                </a:cxn>
                <a:cxn ang="0">
                  <a:pos x="688" y="531"/>
                </a:cxn>
                <a:cxn ang="0">
                  <a:pos x="681" y="494"/>
                </a:cxn>
                <a:cxn ang="0">
                  <a:pos x="671" y="451"/>
                </a:cxn>
                <a:cxn ang="0">
                  <a:pos x="659" y="411"/>
                </a:cxn>
                <a:cxn ang="0">
                  <a:pos x="632" y="337"/>
                </a:cxn>
                <a:cxn ang="0">
                  <a:pos x="590" y="259"/>
                </a:cxn>
                <a:cxn ang="0">
                  <a:pos x="537" y="187"/>
                </a:cxn>
                <a:cxn ang="0">
                  <a:pos x="478" y="128"/>
                </a:cxn>
                <a:cxn ang="0">
                  <a:pos x="407" y="76"/>
                </a:cxn>
                <a:cxn ang="0">
                  <a:pos x="362" y="51"/>
                </a:cxn>
                <a:cxn ang="0">
                  <a:pos x="321" y="33"/>
                </a:cxn>
                <a:cxn ang="0">
                  <a:pos x="277" y="18"/>
                </a:cxn>
                <a:cxn ang="0">
                  <a:pos x="256" y="13"/>
                </a:cxn>
                <a:cxn ang="0">
                  <a:pos x="235" y="9"/>
                </a:cxn>
                <a:cxn ang="0">
                  <a:pos x="212" y="5"/>
                </a:cxn>
                <a:cxn ang="0">
                  <a:pos x="201" y="4"/>
                </a:cxn>
                <a:cxn ang="0">
                  <a:pos x="190" y="3"/>
                </a:cxn>
                <a:cxn ang="0">
                  <a:pos x="183" y="3"/>
                </a:cxn>
                <a:cxn ang="0">
                  <a:pos x="177" y="1"/>
                </a:cxn>
                <a:cxn ang="0">
                  <a:pos x="171" y="1"/>
                </a:cxn>
                <a:cxn ang="0">
                  <a:pos x="165" y="1"/>
                </a:cxn>
                <a:cxn ang="0">
                  <a:pos x="158" y="1"/>
                </a:cxn>
                <a:cxn ang="0">
                  <a:pos x="156" y="1"/>
                </a:cxn>
                <a:cxn ang="0">
                  <a:pos x="152" y="0"/>
                </a:cxn>
                <a:cxn ang="0">
                  <a:pos x="145" y="0"/>
                </a:cxn>
                <a:cxn ang="0">
                  <a:pos x="143" y="0"/>
                </a:cxn>
                <a:cxn ang="0">
                  <a:pos x="139" y="0"/>
                </a:cxn>
                <a:cxn ang="0">
                  <a:pos x="134" y="1"/>
                </a:cxn>
                <a:cxn ang="0">
                  <a:pos x="130" y="1"/>
                </a:cxn>
                <a:cxn ang="0">
                  <a:pos x="127" y="1"/>
                </a:cxn>
                <a:cxn ang="0">
                  <a:pos x="121" y="1"/>
                </a:cxn>
                <a:cxn ang="0">
                  <a:pos x="115" y="1"/>
                </a:cxn>
                <a:cxn ang="0">
                  <a:pos x="102" y="3"/>
                </a:cxn>
                <a:cxn ang="0">
                  <a:pos x="89" y="4"/>
                </a:cxn>
                <a:cxn ang="0">
                  <a:pos x="66" y="7"/>
                </a:cxn>
                <a:cxn ang="0">
                  <a:pos x="44" y="11"/>
                </a:cxn>
                <a:cxn ang="0">
                  <a:pos x="0" y="22"/>
                </a:cxn>
              </a:cxnLst>
              <a:rect l="0" t="0" r="r" b="b"/>
              <a:pathLst>
                <a:path w="702" h="714">
                  <a:moveTo>
                    <a:pt x="702" y="714"/>
                  </a:moveTo>
                  <a:lnTo>
                    <a:pt x="702" y="710"/>
                  </a:lnTo>
                  <a:lnTo>
                    <a:pt x="702" y="706"/>
                  </a:lnTo>
                  <a:lnTo>
                    <a:pt x="701" y="701"/>
                  </a:lnTo>
                  <a:lnTo>
                    <a:pt x="701" y="697"/>
                  </a:lnTo>
                  <a:lnTo>
                    <a:pt x="701" y="689"/>
                  </a:lnTo>
                  <a:lnTo>
                    <a:pt x="701" y="681"/>
                  </a:lnTo>
                  <a:lnTo>
                    <a:pt x="701" y="672"/>
                  </a:lnTo>
                  <a:lnTo>
                    <a:pt x="701" y="662"/>
                  </a:lnTo>
                  <a:lnTo>
                    <a:pt x="699" y="645"/>
                  </a:lnTo>
                  <a:lnTo>
                    <a:pt x="698" y="627"/>
                  </a:lnTo>
                  <a:lnTo>
                    <a:pt x="697" y="610"/>
                  </a:lnTo>
                  <a:lnTo>
                    <a:pt x="693" y="571"/>
                  </a:lnTo>
                  <a:lnTo>
                    <a:pt x="688" y="531"/>
                  </a:lnTo>
                  <a:lnTo>
                    <a:pt x="681" y="494"/>
                  </a:lnTo>
                  <a:lnTo>
                    <a:pt x="671" y="451"/>
                  </a:lnTo>
                  <a:lnTo>
                    <a:pt x="659" y="411"/>
                  </a:lnTo>
                  <a:lnTo>
                    <a:pt x="632" y="337"/>
                  </a:lnTo>
                  <a:lnTo>
                    <a:pt x="590" y="259"/>
                  </a:lnTo>
                  <a:lnTo>
                    <a:pt x="537" y="187"/>
                  </a:lnTo>
                  <a:lnTo>
                    <a:pt x="478" y="128"/>
                  </a:lnTo>
                  <a:lnTo>
                    <a:pt x="407" y="76"/>
                  </a:lnTo>
                  <a:lnTo>
                    <a:pt x="362" y="51"/>
                  </a:lnTo>
                  <a:lnTo>
                    <a:pt x="321" y="33"/>
                  </a:lnTo>
                  <a:lnTo>
                    <a:pt x="277" y="18"/>
                  </a:lnTo>
                  <a:lnTo>
                    <a:pt x="256" y="13"/>
                  </a:lnTo>
                  <a:lnTo>
                    <a:pt x="235" y="9"/>
                  </a:lnTo>
                  <a:lnTo>
                    <a:pt x="212" y="5"/>
                  </a:lnTo>
                  <a:lnTo>
                    <a:pt x="201" y="4"/>
                  </a:lnTo>
                  <a:lnTo>
                    <a:pt x="190" y="3"/>
                  </a:lnTo>
                  <a:lnTo>
                    <a:pt x="183" y="3"/>
                  </a:lnTo>
                  <a:lnTo>
                    <a:pt x="177" y="1"/>
                  </a:lnTo>
                  <a:lnTo>
                    <a:pt x="171" y="1"/>
                  </a:lnTo>
                  <a:lnTo>
                    <a:pt x="165" y="1"/>
                  </a:lnTo>
                  <a:lnTo>
                    <a:pt x="158" y="1"/>
                  </a:lnTo>
                  <a:lnTo>
                    <a:pt x="156" y="1"/>
                  </a:lnTo>
                  <a:lnTo>
                    <a:pt x="152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4" y="1"/>
                  </a:lnTo>
                  <a:lnTo>
                    <a:pt x="130" y="1"/>
                  </a:lnTo>
                  <a:lnTo>
                    <a:pt x="127" y="1"/>
                  </a:lnTo>
                  <a:lnTo>
                    <a:pt x="121" y="1"/>
                  </a:lnTo>
                  <a:lnTo>
                    <a:pt x="115" y="1"/>
                  </a:lnTo>
                  <a:lnTo>
                    <a:pt x="102" y="3"/>
                  </a:lnTo>
                  <a:lnTo>
                    <a:pt x="89" y="4"/>
                  </a:lnTo>
                  <a:lnTo>
                    <a:pt x="66" y="7"/>
                  </a:lnTo>
                  <a:lnTo>
                    <a:pt x="44" y="11"/>
                  </a:lnTo>
                  <a:lnTo>
                    <a:pt x="0" y="22"/>
                  </a:lnTo>
                </a:path>
              </a:pathLst>
            </a:custGeom>
            <a:noFill/>
            <a:ln w="47625">
              <a:solidFill>
                <a:srgbClr val="8099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586" name="Freeform 10"/>
            <p:cNvSpPr>
              <a:spLocks/>
            </p:cNvSpPr>
            <p:nvPr/>
          </p:nvSpPr>
          <p:spPr bwMode="auto">
            <a:xfrm>
              <a:off x="3944" y="489"/>
              <a:ext cx="414" cy="1330"/>
            </a:xfrm>
            <a:custGeom>
              <a:avLst/>
              <a:gdLst/>
              <a:ahLst/>
              <a:cxnLst>
                <a:cxn ang="0">
                  <a:pos x="414" y="0"/>
                </a:cxn>
                <a:cxn ang="0">
                  <a:pos x="375" y="13"/>
                </a:cxn>
                <a:cxn ang="0">
                  <a:pos x="333" y="31"/>
                </a:cxn>
                <a:cxn ang="0">
                  <a:pos x="291" y="55"/>
                </a:cxn>
                <a:cxn ang="0">
                  <a:pos x="224" y="106"/>
                </a:cxn>
                <a:cxn ang="0">
                  <a:pos x="157" y="174"/>
                </a:cxn>
                <a:cxn ang="0">
                  <a:pos x="107" y="246"/>
                </a:cxn>
                <a:cxn ang="0">
                  <a:pos x="68" y="323"/>
                </a:cxn>
                <a:cxn ang="0">
                  <a:pos x="42" y="393"/>
                </a:cxn>
                <a:cxn ang="0">
                  <a:pos x="24" y="466"/>
                </a:cxn>
                <a:cxn ang="0">
                  <a:pos x="16" y="506"/>
                </a:cxn>
                <a:cxn ang="0">
                  <a:pos x="9" y="544"/>
                </a:cxn>
                <a:cxn ang="0">
                  <a:pos x="8" y="563"/>
                </a:cxn>
                <a:cxn ang="0">
                  <a:pos x="5" y="583"/>
                </a:cxn>
                <a:cxn ang="0">
                  <a:pos x="4" y="601"/>
                </a:cxn>
                <a:cxn ang="0">
                  <a:pos x="3" y="620"/>
                </a:cxn>
                <a:cxn ang="0">
                  <a:pos x="1" y="637"/>
                </a:cxn>
                <a:cxn ang="0">
                  <a:pos x="1" y="646"/>
                </a:cxn>
                <a:cxn ang="0">
                  <a:pos x="1" y="656"/>
                </a:cxn>
                <a:cxn ang="0">
                  <a:pos x="1" y="665"/>
                </a:cxn>
                <a:cxn ang="0">
                  <a:pos x="1" y="669"/>
                </a:cxn>
                <a:cxn ang="0">
                  <a:pos x="1" y="672"/>
                </a:cxn>
                <a:cxn ang="0">
                  <a:pos x="1" y="676"/>
                </a:cxn>
                <a:cxn ang="0">
                  <a:pos x="1" y="680"/>
                </a:cxn>
                <a:cxn ang="0">
                  <a:pos x="0" y="684"/>
                </a:cxn>
                <a:cxn ang="0">
                  <a:pos x="0" y="688"/>
                </a:cxn>
                <a:cxn ang="0">
                  <a:pos x="0" y="693"/>
                </a:cxn>
                <a:cxn ang="0">
                  <a:pos x="0" y="696"/>
                </a:cxn>
                <a:cxn ang="0">
                  <a:pos x="0" y="699"/>
                </a:cxn>
                <a:cxn ang="0">
                  <a:pos x="0" y="700"/>
                </a:cxn>
                <a:cxn ang="0">
                  <a:pos x="0" y="702"/>
                </a:cxn>
                <a:cxn ang="0">
                  <a:pos x="1" y="708"/>
                </a:cxn>
                <a:cxn ang="0">
                  <a:pos x="1" y="713"/>
                </a:cxn>
                <a:cxn ang="0">
                  <a:pos x="1" y="717"/>
                </a:cxn>
                <a:cxn ang="0">
                  <a:pos x="1" y="726"/>
                </a:cxn>
                <a:cxn ang="0">
                  <a:pos x="1" y="736"/>
                </a:cxn>
                <a:cxn ang="0">
                  <a:pos x="1" y="748"/>
                </a:cxn>
                <a:cxn ang="0">
                  <a:pos x="3" y="767"/>
                </a:cxn>
                <a:cxn ang="0">
                  <a:pos x="4" y="786"/>
                </a:cxn>
                <a:cxn ang="0">
                  <a:pos x="5" y="803"/>
                </a:cxn>
                <a:cxn ang="0">
                  <a:pos x="11" y="842"/>
                </a:cxn>
                <a:cxn ang="0">
                  <a:pos x="16" y="879"/>
                </a:cxn>
                <a:cxn ang="0">
                  <a:pos x="24" y="918"/>
                </a:cxn>
                <a:cxn ang="0">
                  <a:pos x="42" y="990"/>
                </a:cxn>
                <a:cxn ang="0">
                  <a:pos x="53" y="1026"/>
                </a:cxn>
                <a:cxn ang="0">
                  <a:pos x="69" y="1065"/>
                </a:cxn>
                <a:cxn ang="0">
                  <a:pos x="105" y="1134"/>
                </a:cxn>
                <a:cxn ang="0">
                  <a:pos x="159" y="1211"/>
                </a:cxn>
                <a:cxn ang="0">
                  <a:pos x="221" y="1276"/>
                </a:cxn>
                <a:cxn ang="0">
                  <a:pos x="255" y="1304"/>
                </a:cxn>
                <a:cxn ang="0">
                  <a:pos x="294" y="1330"/>
                </a:cxn>
              </a:cxnLst>
              <a:rect l="0" t="0" r="r" b="b"/>
              <a:pathLst>
                <a:path w="414" h="1330">
                  <a:moveTo>
                    <a:pt x="414" y="0"/>
                  </a:moveTo>
                  <a:lnTo>
                    <a:pt x="375" y="13"/>
                  </a:lnTo>
                  <a:lnTo>
                    <a:pt x="333" y="31"/>
                  </a:lnTo>
                  <a:lnTo>
                    <a:pt x="291" y="55"/>
                  </a:lnTo>
                  <a:lnTo>
                    <a:pt x="224" y="106"/>
                  </a:lnTo>
                  <a:lnTo>
                    <a:pt x="157" y="174"/>
                  </a:lnTo>
                  <a:lnTo>
                    <a:pt x="107" y="246"/>
                  </a:lnTo>
                  <a:lnTo>
                    <a:pt x="68" y="323"/>
                  </a:lnTo>
                  <a:lnTo>
                    <a:pt x="42" y="393"/>
                  </a:lnTo>
                  <a:lnTo>
                    <a:pt x="24" y="466"/>
                  </a:lnTo>
                  <a:lnTo>
                    <a:pt x="16" y="506"/>
                  </a:lnTo>
                  <a:lnTo>
                    <a:pt x="9" y="544"/>
                  </a:lnTo>
                  <a:lnTo>
                    <a:pt x="8" y="563"/>
                  </a:lnTo>
                  <a:lnTo>
                    <a:pt x="5" y="583"/>
                  </a:lnTo>
                  <a:lnTo>
                    <a:pt x="4" y="601"/>
                  </a:lnTo>
                  <a:lnTo>
                    <a:pt x="3" y="620"/>
                  </a:lnTo>
                  <a:lnTo>
                    <a:pt x="1" y="637"/>
                  </a:lnTo>
                  <a:lnTo>
                    <a:pt x="1" y="646"/>
                  </a:lnTo>
                  <a:lnTo>
                    <a:pt x="1" y="656"/>
                  </a:lnTo>
                  <a:lnTo>
                    <a:pt x="1" y="665"/>
                  </a:lnTo>
                  <a:lnTo>
                    <a:pt x="1" y="669"/>
                  </a:lnTo>
                  <a:lnTo>
                    <a:pt x="1" y="672"/>
                  </a:lnTo>
                  <a:lnTo>
                    <a:pt x="1" y="676"/>
                  </a:lnTo>
                  <a:lnTo>
                    <a:pt x="1" y="680"/>
                  </a:lnTo>
                  <a:lnTo>
                    <a:pt x="0" y="684"/>
                  </a:lnTo>
                  <a:lnTo>
                    <a:pt x="0" y="688"/>
                  </a:lnTo>
                  <a:lnTo>
                    <a:pt x="0" y="693"/>
                  </a:lnTo>
                  <a:lnTo>
                    <a:pt x="0" y="696"/>
                  </a:lnTo>
                  <a:lnTo>
                    <a:pt x="0" y="699"/>
                  </a:lnTo>
                  <a:lnTo>
                    <a:pt x="0" y="700"/>
                  </a:lnTo>
                  <a:lnTo>
                    <a:pt x="0" y="702"/>
                  </a:lnTo>
                  <a:lnTo>
                    <a:pt x="1" y="708"/>
                  </a:lnTo>
                  <a:lnTo>
                    <a:pt x="1" y="713"/>
                  </a:lnTo>
                  <a:lnTo>
                    <a:pt x="1" y="717"/>
                  </a:lnTo>
                  <a:lnTo>
                    <a:pt x="1" y="726"/>
                  </a:lnTo>
                  <a:lnTo>
                    <a:pt x="1" y="736"/>
                  </a:lnTo>
                  <a:lnTo>
                    <a:pt x="1" y="748"/>
                  </a:lnTo>
                  <a:lnTo>
                    <a:pt x="3" y="767"/>
                  </a:lnTo>
                  <a:lnTo>
                    <a:pt x="4" y="786"/>
                  </a:lnTo>
                  <a:lnTo>
                    <a:pt x="5" y="803"/>
                  </a:lnTo>
                  <a:lnTo>
                    <a:pt x="11" y="842"/>
                  </a:lnTo>
                  <a:lnTo>
                    <a:pt x="16" y="879"/>
                  </a:lnTo>
                  <a:lnTo>
                    <a:pt x="24" y="918"/>
                  </a:lnTo>
                  <a:lnTo>
                    <a:pt x="42" y="990"/>
                  </a:lnTo>
                  <a:lnTo>
                    <a:pt x="53" y="1026"/>
                  </a:lnTo>
                  <a:lnTo>
                    <a:pt x="69" y="1065"/>
                  </a:lnTo>
                  <a:lnTo>
                    <a:pt x="105" y="1134"/>
                  </a:lnTo>
                  <a:lnTo>
                    <a:pt x="159" y="1211"/>
                  </a:lnTo>
                  <a:lnTo>
                    <a:pt x="221" y="1276"/>
                  </a:lnTo>
                  <a:lnTo>
                    <a:pt x="255" y="1304"/>
                  </a:lnTo>
                  <a:lnTo>
                    <a:pt x="294" y="1330"/>
                  </a:lnTo>
                </a:path>
              </a:pathLst>
            </a:custGeom>
            <a:noFill/>
            <a:ln w="47625">
              <a:solidFill>
                <a:srgbClr val="8099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587" name="Freeform 11"/>
            <p:cNvSpPr>
              <a:spLocks/>
            </p:cNvSpPr>
            <p:nvPr/>
          </p:nvSpPr>
          <p:spPr bwMode="auto">
            <a:xfrm>
              <a:off x="4238" y="1197"/>
              <a:ext cx="821" cy="698"/>
            </a:xfrm>
            <a:custGeom>
              <a:avLst/>
              <a:gdLst/>
              <a:ahLst/>
              <a:cxnLst>
                <a:cxn ang="0">
                  <a:pos x="0" y="622"/>
                </a:cxn>
                <a:cxn ang="0">
                  <a:pos x="39" y="645"/>
                </a:cxn>
                <a:cxn ang="0">
                  <a:pos x="77" y="660"/>
                </a:cxn>
                <a:cxn ang="0">
                  <a:pos x="118" y="676"/>
                </a:cxn>
                <a:cxn ang="0">
                  <a:pos x="140" y="681"/>
                </a:cxn>
                <a:cxn ang="0">
                  <a:pos x="164" y="687"/>
                </a:cxn>
                <a:cxn ang="0">
                  <a:pos x="187" y="691"/>
                </a:cxn>
                <a:cxn ang="0">
                  <a:pos x="198" y="693"/>
                </a:cxn>
                <a:cxn ang="0">
                  <a:pos x="208" y="694"/>
                </a:cxn>
                <a:cxn ang="0">
                  <a:pos x="217" y="695"/>
                </a:cxn>
                <a:cxn ang="0">
                  <a:pos x="228" y="697"/>
                </a:cxn>
                <a:cxn ang="0">
                  <a:pos x="234" y="697"/>
                </a:cxn>
                <a:cxn ang="0">
                  <a:pos x="239" y="697"/>
                </a:cxn>
                <a:cxn ang="0">
                  <a:pos x="244" y="697"/>
                </a:cxn>
                <a:cxn ang="0">
                  <a:pos x="250" y="697"/>
                </a:cxn>
                <a:cxn ang="0">
                  <a:pos x="256" y="698"/>
                </a:cxn>
                <a:cxn ang="0">
                  <a:pos x="261" y="698"/>
                </a:cxn>
                <a:cxn ang="0">
                  <a:pos x="267" y="698"/>
                </a:cxn>
                <a:cxn ang="0">
                  <a:pos x="272" y="698"/>
                </a:cxn>
                <a:cxn ang="0">
                  <a:pos x="277" y="697"/>
                </a:cxn>
                <a:cxn ang="0">
                  <a:pos x="284" y="697"/>
                </a:cxn>
                <a:cxn ang="0">
                  <a:pos x="290" y="697"/>
                </a:cxn>
                <a:cxn ang="0">
                  <a:pos x="295" y="697"/>
                </a:cxn>
                <a:cxn ang="0">
                  <a:pos x="306" y="695"/>
                </a:cxn>
                <a:cxn ang="0">
                  <a:pos x="316" y="694"/>
                </a:cxn>
                <a:cxn ang="0">
                  <a:pos x="338" y="691"/>
                </a:cxn>
                <a:cxn ang="0">
                  <a:pos x="360" y="687"/>
                </a:cxn>
                <a:cxn ang="0">
                  <a:pos x="385" y="682"/>
                </a:cxn>
                <a:cxn ang="0">
                  <a:pos x="432" y="668"/>
                </a:cxn>
                <a:cxn ang="0">
                  <a:pos x="476" y="650"/>
                </a:cxn>
                <a:cxn ang="0">
                  <a:pos x="515" y="630"/>
                </a:cxn>
                <a:cxn ang="0">
                  <a:pos x="593" y="574"/>
                </a:cxn>
                <a:cxn ang="0">
                  <a:pos x="654" y="515"/>
                </a:cxn>
                <a:cxn ang="0">
                  <a:pos x="709" y="440"/>
                </a:cxn>
                <a:cxn ang="0">
                  <a:pos x="749" y="366"/>
                </a:cxn>
                <a:cxn ang="0">
                  <a:pos x="765" y="327"/>
                </a:cxn>
                <a:cxn ang="0">
                  <a:pos x="779" y="286"/>
                </a:cxn>
                <a:cxn ang="0">
                  <a:pos x="791" y="245"/>
                </a:cxn>
                <a:cxn ang="0">
                  <a:pos x="800" y="210"/>
                </a:cxn>
                <a:cxn ang="0">
                  <a:pos x="806" y="176"/>
                </a:cxn>
                <a:cxn ang="0">
                  <a:pos x="811" y="140"/>
                </a:cxn>
                <a:cxn ang="0">
                  <a:pos x="815" y="104"/>
                </a:cxn>
                <a:cxn ang="0">
                  <a:pos x="818" y="70"/>
                </a:cxn>
                <a:cxn ang="0">
                  <a:pos x="819" y="49"/>
                </a:cxn>
                <a:cxn ang="0">
                  <a:pos x="821" y="39"/>
                </a:cxn>
                <a:cxn ang="0">
                  <a:pos x="821" y="30"/>
                </a:cxn>
                <a:cxn ang="0">
                  <a:pos x="821" y="20"/>
                </a:cxn>
                <a:cxn ang="0">
                  <a:pos x="821" y="11"/>
                </a:cxn>
                <a:cxn ang="0">
                  <a:pos x="821" y="7"/>
                </a:cxn>
                <a:cxn ang="0">
                  <a:pos x="821" y="2"/>
                </a:cxn>
                <a:cxn ang="0">
                  <a:pos x="821" y="0"/>
                </a:cxn>
              </a:cxnLst>
              <a:rect l="0" t="0" r="r" b="b"/>
              <a:pathLst>
                <a:path w="821" h="698">
                  <a:moveTo>
                    <a:pt x="0" y="622"/>
                  </a:moveTo>
                  <a:lnTo>
                    <a:pt x="39" y="645"/>
                  </a:lnTo>
                  <a:lnTo>
                    <a:pt x="77" y="660"/>
                  </a:lnTo>
                  <a:lnTo>
                    <a:pt x="118" y="676"/>
                  </a:lnTo>
                  <a:lnTo>
                    <a:pt x="140" y="681"/>
                  </a:lnTo>
                  <a:lnTo>
                    <a:pt x="164" y="687"/>
                  </a:lnTo>
                  <a:lnTo>
                    <a:pt x="187" y="691"/>
                  </a:lnTo>
                  <a:lnTo>
                    <a:pt x="198" y="693"/>
                  </a:lnTo>
                  <a:lnTo>
                    <a:pt x="208" y="694"/>
                  </a:lnTo>
                  <a:lnTo>
                    <a:pt x="217" y="695"/>
                  </a:lnTo>
                  <a:lnTo>
                    <a:pt x="228" y="697"/>
                  </a:lnTo>
                  <a:lnTo>
                    <a:pt x="234" y="697"/>
                  </a:lnTo>
                  <a:lnTo>
                    <a:pt x="239" y="697"/>
                  </a:lnTo>
                  <a:lnTo>
                    <a:pt x="244" y="697"/>
                  </a:lnTo>
                  <a:lnTo>
                    <a:pt x="250" y="697"/>
                  </a:lnTo>
                  <a:lnTo>
                    <a:pt x="256" y="698"/>
                  </a:lnTo>
                  <a:lnTo>
                    <a:pt x="261" y="698"/>
                  </a:lnTo>
                  <a:lnTo>
                    <a:pt x="267" y="698"/>
                  </a:lnTo>
                  <a:lnTo>
                    <a:pt x="272" y="698"/>
                  </a:lnTo>
                  <a:lnTo>
                    <a:pt x="277" y="697"/>
                  </a:lnTo>
                  <a:lnTo>
                    <a:pt x="284" y="697"/>
                  </a:lnTo>
                  <a:lnTo>
                    <a:pt x="290" y="697"/>
                  </a:lnTo>
                  <a:lnTo>
                    <a:pt x="295" y="697"/>
                  </a:lnTo>
                  <a:lnTo>
                    <a:pt x="306" y="695"/>
                  </a:lnTo>
                  <a:lnTo>
                    <a:pt x="316" y="694"/>
                  </a:lnTo>
                  <a:lnTo>
                    <a:pt x="338" y="691"/>
                  </a:lnTo>
                  <a:lnTo>
                    <a:pt x="360" y="687"/>
                  </a:lnTo>
                  <a:lnTo>
                    <a:pt x="385" y="682"/>
                  </a:lnTo>
                  <a:lnTo>
                    <a:pt x="432" y="668"/>
                  </a:lnTo>
                  <a:lnTo>
                    <a:pt x="476" y="650"/>
                  </a:lnTo>
                  <a:lnTo>
                    <a:pt x="515" y="630"/>
                  </a:lnTo>
                  <a:lnTo>
                    <a:pt x="593" y="574"/>
                  </a:lnTo>
                  <a:lnTo>
                    <a:pt x="654" y="515"/>
                  </a:lnTo>
                  <a:lnTo>
                    <a:pt x="709" y="440"/>
                  </a:lnTo>
                  <a:lnTo>
                    <a:pt x="749" y="366"/>
                  </a:lnTo>
                  <a:lnTo>
                    <a:pt x="765" y="327"/>
                  </a:lnTo>
                  <a:lnTo>
                    <a:pt x="779" y="286"/>
                  </a:lnTo>
                  <a:lnTo>
                    <a:pt x="791" y="245"/>
                  </a:lnTo>
                  <a:lnTo>
                    <a:pt x="800" y="210"/>
                  </a:lnTo>
                  <a:lnTo>
                    <a:pt x="806" y="176"/>
                  </a:lnTo>
                  <a:lnTo>
                    <a:pt x="811" y="140"/>
                  </a:lnTo>
                  <a:lnTo>
                    <a:pt x="815" y="104"/>
                  </a:lnTo>
                  <a:lnTo>
                    <a:pt x="818" y="70"/>
                  </a:lnTo>
                  <a:lnTo>
                    <a:pt x="819" y="49"/>
                  </a:lnTo>
                  <a:lnTo>
                    <a:pt x="821" y="39"/>
                  </a:lnTo>
                  <a:lnTo>
                    <a:pt x="821" y="30"/>
                  </a:lnTo>
                  <a:lnTo>
                    <a:pt x="821" y="20"/>
                  </a:lnTo>
                  <a:lnTo>
                    <a:pt x="821" y="11"/>
                  </a:lnTo>
                  <a:lnTo>
                    <a:pt x="821" y="7"/>
                  </a:lnTo>
                  <a:lnTo>
                    <a:pt x="821" y="2"/>
                  </a:lnTo>
                  <a:lnTo>
                    <a:pt x="821" y="0"/>
                  </a:lnTo>
                </a:path>
              </a:pathLst>
            </a:custGeom>
            <a:noFill/>
            <a:ln w="47625">
              <a:solidFill>
                <a:srgbClr val="8099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588" name="Freeform 12"/>
            <p:cNvSpPr>
              <a:spLocks/>
            </p:cNvSpPr>
            <p:nvPr/>
          </p:nvSpPr>
          <p:spPr bwMode="auto">
            <a:xfrm>
              <a:off x="5059" y="1181"/>
              <a:ext cx="1" cy="16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1" y="5"/>
                </a:cxn>
                <a:cxn ang="0">
                  <a:pos x="1" y="0"/>
                </a:cxn>
              </a:cxnLst>
              <a:rect l="0" t="0" r="r" b="b"/>
              <a:pathLst>
                <a:path w="1" h="16">
                  <a:moveTo>
                    <a:pt x="0" y="16"/>
                  </a:moveTo>
                  <a:lnTo>
                    <a:pt x="0" y="13"/>
                  </a:lnTo>
                  <a:lnTo>
                    <a:pt x="1" y="9"/>
                  </a:lnTo>
                  <a:lnTo>
                    <a:pt x="1" y="5"/>
                  </a:lnTo>
                  <a:lnTo>
                    <a:pt x="1" y="0"/>
                  </a:lnTo>
                </a:path>
              </a:pathLst>
            </a:custGeom>
            <a:noFill/>
            <a:ln w="47625">
              <a:solidFill>
                <a:srgbClr val="8099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589" name="Freeform 13"/>
            <p:cNvSpPr>
              <a:spLocks/>
            </p:cNvSpPr>
            <p:nvPr/>
          </p:nvSpPr>
          <p:spPr bwMode="auto">
            <a:xfrm>
              <a:off x="4475" y="467"/>
              <a:ext cx="513" cy="714"/>
            </a:xfrm>
            <a:custGeom>
              <a:avLst/>
              <a:gdLst/>
              <a:ahLst/>
              <a:cxnLst>
                <a:cxn ang="0">
                  <a:pos x="513" y="714"/>
                </a:cxn>
                <a:cxn ang="0">
                  <a:pos x="513" y="710"/>
                </a:cxn>
                <a:cxn ang="0">
                  <a:pos x="513" y="706"/>
                </a:cxn>
                <a:cxn ang="0">
                  <a:pos x="513" y="702"/>
                </a:cxn>
                <a:cxn ang="0">
                  <a:pos x="513" y="700"/>
                </a:cxn>
                <a:cxn ang="0">
                  <a:pos x="513" y="692"/>
                </a:cxn>
                <a:cxn ang="0">
                  <a:pos x="513" y="685"/>
                </a:cxn>
                <a:cxn ang="0">
                  <a:pos x="513" y="678"/>
                </a:cxn>
                <a:cxn ang="0">
                  <a:pos x="513" y="668"/>
                </a:cxn>
                <a:cxn ang="0">
                  <a:pos x="513" y="653"/>
                </a:cxn>
                <a:cxn ang="0">
                  <a:pos x="513" y="646"/>
                </a:cxn>
                <a:cxn ang="0">
                  <a:pos x="512" y="637"/>
                </a:cxn>
                <a:cxn ang="0">
                  <a:pos x="512" y="623"/>
                </a:cxn>
                <a:cxn ang="0">
                  <a:pos x="512" y="605"/>
                </a:cxn>
                <a:cxn ang="0">
                  <a:pos x="512" y="588"/>
                </a:cxn>
                <a:cxn ang="0">
                  <a:pos x="511" y="570"/>
                </a:cxn>
                <a:cxn ang="0">
                  <a:pos x="509" y="553"/>
                </a:cxn>
                <a:cxn ang="0">
                  <a:pos x="508" y="533"/>
                </a:cxn>
                <a:cxn ang="0">
                  <a:pos x="507" y="512"/>
                </a:cxn>
                <a:cxn ang="0">
                  <a:pos x="502" y="473"/>
                </a:cxn>
                <a:cxn ang="0">
                  <a:pos x="496" y="437"/>
                </a:cxn>
                <a:cxn ang="0">
                  <a:pos x="489" y="399"/>
                </a:cxn>
                <a:cxn ang="0">
                  <a:pos x="478" y="364"/>
                </a:cxn>
                <a:cxn ang="0">
                  <a:pos x="464" y="321"/>
                </a:cxn>
                <a:cxn ang="0">
                  <a:pos x="448" y="284"/>
                </a:cxn>
                <a:cxn ang="0">
                  <a:pos x="408" y="212"/>
                </a:cxn>
                <a:cxn ang="0">
                  <a:pos x="382" y="177"/>
                </a:cxn>
                <a:cxn ang="0">
                  <a:pos x="351" y="141"/>
                </a:cxn>
                <a:cxn ang="0">
                  <a:pos x="317" y="108"/>
                </a:cxn>
                <a:cxn ang="0">
                  <a:pos x="275" y="78"/>
                </a:cxn>
                <a:cxn ang="0">
                  <a:pos x="238" y="55"/>
                </a:cxn>
                <a:cxn ang="0">
                  <a:pos x="193" y="34"/>
                </a:cxn>
                <a:cxn ang="0">
                  <a:pos x="173" y="26"/>
                </a:cxn>
                <a:cxn ang="0">
                  <a:pos x="148" y="18"/>
                </a:cxn>
                <a:cxn ang="0">
                  <a:pos x="128" y="13"/>
                </a:cxn>
                <a:cxn ang="0">
                  <a:pos x="105" y="8"/>
                </a:cxn>
                <a:cxn ang="0">
                  <a:pos x="93" y="5"/>
                </a:cxn>
                <a:cxn ang="0">
                  <a:pos x="80" y="4"/>
                </a:cxn>
                <a:cxn ang="0">
                  <a:pos x="66" y="3"/>
                </a:cxn>
                <a:cxn ang="0">
                  <a:pos x="61" y="1"/>
                </a:cxn>
                <a:cxn ang="0">
                  <a:pos x="54" y="1"/>
                </a:cxn>
                <a:cxn ang="0">
                  <a:pos x="47" y="1"/>
                </a:cxn>
                <a:cxn ang="0">
                  <a:pos x="41" y="1"/>
                </a:cxn>
                <a:cxn ang="0">
                  <a:pos x="35" y="0"/>
                </a:cxn>
                <a:cxn ang="0">
                  <a:pos x="28" y="0"/>
                </a:cxn>
                <a:cxn ang="0">
                  <a:pos x="23" y="0"/>
                </a:cxn>
                <a:cxn ang="0">
                  <a:pos x="18" y="0"/>
                </a:cxn>
                <a:cxn ang="0">
                  <a:pos x="13" y="1"/>
                </a:cxn>
                <a:cxn ang="0">
                  <a:pos x="6" y="1"/>
                </a:cxn>
                <a:cxn ang="0">
                  <a:pos x="0" y="1"/>
                </a:cxn>
              </a:cxnLst>
              <a:rect l="0" t="0" r="r" b="b"/>
              <a:pathLst>
                <a:path w="513" h="714">
                  <a:moveTo>
                    <a:pt x="513" y="714"/>
                  </a:moveTo>
                  <a:lnTo>
                    <a:pt x="513" y="710"/>
                  </a:lnTo>
                  <a:lnTo>
                    <a:pt x="513" y="706"/>
                  </a:lnTo>
                  <a:lnTo>
                    <a:pt x="513" y="702"/>
                  </a:lnTo>
                  <a:lnTo>
                    <a:pt x="513" y="700"/>
                  </a:lnTo>
                  <a:lnTo>
                    <a:pt x="513" y="692"/>
                  </a:lnTo>
                  <a:lnTo>
                    <a:pt x="513" y="685"/>
                  </a:lnTo>
                  <a:lnTo>
                    <a:pt x="513" y="678"/>
                  </a:lnTo>
                  <a:lnTo>
                    <a:pt x="513" y="668"/>
                  </a:lnTo>
                  <a:lnTo>
                    <a:pt x="513" y="653"/>
                  </a:lnTo>
                  <a:lnTo>
                    <a:pt x="513" y="646"/>
                  </a:lnTo>
                  <a:lnTo>
                    <a:pt x="512" y="637"/>
                  </a:lnTo>
                  <a:lnTo>
                    <a:pt x="512" y="623"/>
                  </a:lnTo>
                  <a:lnTo>
                    <a:pt x="512" y="605"/>
                  </a:lnTo>
                  <a:lnTo>
                    <a:pt x="512" y="588"/>
                  </a:lnTo>
                  <a:lnTo>
                    <a:pt x="511" y="570"/>
                  </a:lnTo>
                  <a:lnTo>
                    <a:pt x="509" y="553"/>
                  </a:lnTo>
                  <a:lnTo>
                    <a:pt x="508" y="533"/>
                  </a:lnTo>
                  <a:lnTo>
                    <a:pt x="507" y="512"/>
                  </a:lnTo>
                  <a:lnTo>
                    <a:pt x="502" y="473"/>
                  </a:lnTo>
                  <a:lnTo>
                    <a:pt x="496" y="437"/>
                  </a:lnTo>
                  <a:lnTo>
                    <a:pt x="489" y="399"/>
                  </a:lnTo>
                  <a:lnTo>
                    <a:pt x="478" y="364"/>
                  </a:lnTo>
                  <a:lnTo>
                    <a:pt x="464" y="321"/>
                  </a:lnTo>
                  <a:lnTo>
                    <a:pt x="448" y="284"/>
                  </a:lnTo>
                  <a:lnTo>
                    <a:pt x="408" y="212"/>
                  </a:lnTo>
                  <a:lnTo>
                    <a:pt x="382" y="177"/>
                  </a:lnTo>
                  <a:lnTo>
                    <a:pt x="351" y="141"/>
                  </a:lnTo>
                  <a:lnTo>
                    <a:pt x="317" y="108"/>
                  </a:lnTo>
                  <a:lnTo>
                    <a:pt x="275" y="78"/>
                  </a:lnTo>
                  <a:lnTo>
                    <a:pt x="238" y="55"/>
                  </a:lnTo>
                  <a:lnTo>
                    <a:pt x="193" y="34"/>
                  </a:lnTo>
                  <a:lnTo>
                    <a:pt x="173" y="26"/>
                  </a:lnTo>
                  <a:lnTo>
                    <a:pt x="148" y="18"/>
                  </a:lnTo>
                  <a:lnTo>
                    <a:pt x="128" y="13"/>
                  </a:lnTo>
                  <a:lnTo>
                    <a:pt x="105" y="8"/>
                  </a:lnTo>
                  <a:lnTo>
                    <a:pt x="93" y="5"/>
                  </a:lnTo>
                  <a:lnTo>
                    <a:pt x="80" y="4"/>
                  </a:lnTo>
                  <a:lnTo>
                    <a:pt x="66" y="3"/>
                  </a:lnTo>
                  <a:lnTo>
                    <a:pt x="61" y="1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1" y="1"/>
                  </a:lnTo>
                  <a:lnTo>
                    <a:pt x="35" y="0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6" y="1"/>
                  </a:lnTo>
                  <a:lnTo>
                    <a:pt x="0" y="1"/>
                  </a:lnTo>
                </a:path>
              </a:pathLst>
            </a:custGeom>
            <a:noFill/>
            <a:ln w="47625">
              <a:solidFill>
                <a:srgbClr val="80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590" name="Freeform 14"/>
            <p:cNvSpPr>
              <a:spLocks/>
            </p:cNvSpPr>
            <p:nvPr/>
          </p:nvSpPr>
          <p:spPr bwMode="auto">
            <a:xfrm>
              <a:off x="4016" y="468"/>
              <a:ext cx="459" cy="762"/>
            </a:xfrm>
            <a:custGeom>
              <a:avLst/>
              <a:gdLst/>
              <a:ahLst/>
              <a:cxnLst>
                <a:cxn ang="0">
                  <a:pos x="459" y="0"/>
                </a:cxn>
                <a:cxn ang="0">
                  <a:pos x="453" y="0"/>
                </a:cxn>
                <a:cxn ang="0">
                  <a:pos x="440" y="2"/>
                </a:cxn>
                <a:cxn ang="0">
                  <a:pos x="429" y="3"/>
                </a:cxn>
                <a:cxn ang="0">
                  <a:pos x="418" y="6"/>
                </a:cxn>
                <a:cxn ang="0">
                  <a:pos x="394" y="10"/>
                </a:cxn>
                <a:cxn ang="0">
                  <a:pos x="368" y="16"/>
                </a:cxn>
                <a:cxn ang="0">
                  <a:pos x="321" y="32"/>
                </a:cxn>
                <a:cxn ang="0">
                  <a:pos x="281" y="51"/>
                </a:cxn>
                <a:cxn ang="0">
                  <a:pos x="208" y="98"/>
                </a:cxn>
                <a:cxn ang="0">
                  <a:pos x="171" y="130"/>
                </a:cxn>
                <a:cxn ang="0">
                  <a:pos x="140" y="164"/>
                </a:cxn>
                <a:cxn ang="0">
                  <a:pos x="112" y="201"/>
                </a:cxn>
                <a:cxn ang="0">
                  <a:pos x="88" y="237"/>
                </a:cxn>
                <a:cxn ang="0">
                  <a:pos x="53" y="309"/>
                </a:cxn>
                <a:cxn ang="0">
                  <a:pos x="40" y="346"/>
                </a:cxn>
                <a:cxn ang="0">
                  <a:pos x="28" y="385"/>
                </a:cxn>
                <a:cxn ang="0">
                  <a:pos x="19" y="423"/>
                </a:cxn>
                <a:cxn ang="0">
                  <a:pos x="14" y="456"/>
                </a:cxn>
                <a:cxn ang="0">
                  <a:pos x="9" y="491"/>
                </a:cxn>
                <a:cxn ang="0">
                  <a:pos x="6" y="508"/>
                </a:cxn>
                <a:cxn ang="0">
                  <a:pos x="5" y="527"/>
                </a:cxn>
                <a:cxn ang="0">
                  <a:pos x="2" y="558"/>
                </a:cxn>
                <a:cxn ang="0">
                  <a:pos x="2" y="574"/>
                </a:cxn>
                <a:cxn ang="0">
                  <a:pos x="1" y="589"/>
                </a:cxn>
                <a:cxn ang="0">
                  <a:pos x="1" y="606"/>
                </a:cxn>
                <a:cxn ang="0">
                  <a:pos x="1" y="625"/>
                </a:cxn>
                <a:cxn ang="0">
                  <a:pos x="1" y="634"/>
                </a:cxn>
                <a:cxn ang="0">
                  <a:pos x="0" y="641"/>
                </a:cxn>
                <a:cxn ang="0">
                  <a:pos x="0" y="649"/>
                </a:cxn>
                <a:cxn ang="0">
                  <a:pos x="0" y="657"/>
                </a:cxn>
                <a:cxn ang="0">
                  <a:pos x="0" y="665"/>
                </a:cxn>
                <a:cxn ang="0">
                  <a:pos x="0" y="673"/>
                </a:cxn>
                <a:cxn ang="0">
                  <a:pos x="0" y="679"/>
                </a:cxn>
                <a:cxn ang="0">
                  <a:pos x="0" y="686"/>
                </a:cxn>
                <a:cxn ang="0">
                  <a:pos x="0" y="693"/>
                </a:cxn>
                <a:cxn ang="0">
                  <a:pos x="0" y="697"/>
                </a:cxn>
                <a:cxn ang="0">
                  <a:pos x="0" y="700"/>
                </a:cxn>
                <a:cxn ang="0">
                  <a:pos x="0" y="703"/>
                </a:cxn>
                <a:cxn ang="0">
                  <a:pos x="0" y="705"/>
                </a:cxn>
                <a:cxn ang="0">
                  <a:pos x="0" y="709"/>
                </a:cxn>
                <a:cxn ang="0">
                  <a:pos x="0" y="713"/>
                </a:cxn>
                <a:cxn ang="0">
                  <a:pos x="0" y="717"/>
                </a:cxn>
                <a:cxn ang="0">
                  <a:pos x="0" y="721"/>
                </a:cxn>
                <a:cxn ang="0">
                  <a:pos x="0" y="725"/>
                </a:cxn>
                <a:cxn ang="0">
                  <a:pos x="0" y="729"/>
                </a:cxn>
                <a:cxn ang="0">
                  <a:pos x="0" y="733"/>
                </a:cxn>
                <a:cxn ang="0">
                  <a:pos x="0" y="740"/>
                </a:cxn>
                <a:cxn ang="0">
                  <a:pos x="0" y="748"/>
                </a:cxn>
                <a:cxn ang="0">
                  <a:pos x="0" y="756"/>
                </a:cxn>
                <a:cxn ang="0">
                  <a:pos x="0" y="762"/>
                </a:cxn>
              </a:cxnLst>
              <a:rect l="0" t="0" r="r" b="b"/>
              <a:pathLst>
                <a:path w="459" h="762">
                  <a:moveTo>
                    <a:pt x="459" y="0"/>
                  </a:moveTo>
                  <a:lnTo>
                    <a:pt x="453" y="0"/>
                  </a:lnTo>
                  <a:lnTo>
                    <a:pt x="440" y="2"/>
                  </a:lnTo>
                  <a:lnTo>
                    <a:pt x="429" y="3"/>
                  </a:lnTo>
                  <a:lnTo>
                    <a:pt x="418" y="6"/>
                  </a:lnTo>
                  <a:lnTo>
                    <a:pt x="394" y="10"/>
                  </a:lnTo>
                  <a:lnTo>
                    <a:pt x="368" y="16"/>
                  </a:lnTo>
                  <a:lnTo>
                    <a:pt x="321" y="32"/>
                  </a:lnTo>
                  <a:lnTo>
                    <a:pt x="281" y="51"/>
                  </a:lnTo>
                  <a:lnTo>
                    <a:pt x="208" y="98"/>
                  </a:lnTo>
                  <a:lnTo>
                    <a:pt x="171" y="130"/>
                  </a:lnTo>
                  <a:lnTo>
                    <a:pt x="140" y="164"/>
                  </a:lnTo>
                  <a:lnTo>
                    <a:pt x="112" y="201"/>
                  </a:lnTo>
                  <a:lnTo>
                    <a:pt x="88" y="237"/>
                  </a:lnTo>
                  <a:lnTo>
                    <a:pt x="53" y="309"/>
                  </a:lnTo>
                  <a:lnTo>
                    <a:pt x="40" y="346"/>
                  </a:lnTo>
                  <a:lnTo>
                    <a:pt x="28" y="385"/>
                  </a:lnTo>
                  <a:lnTo>
                    <a:pt x="19" y="423"/>
                  </a:lnTo>
                  <a:lnTo>
                    <a:pt x="14" y="456"/>
                  </a:lnTo>
                  <a:lnTo>
                    <a:pt x="9" y="491"/>
                  </a:lnTo>
                  <a:lnTo>
                    <a:pt x="6" y="508"/>
                  </a:lnTo>
                  <a:lnTo>
                    <a:pt x="5" y="527"/>
                  </a:lnTo>
                  <a:lnTo>
                    <a:pt x="2" y="558"/>
                  </a:lnTo>
                  <a:lnTo>
                    <a:pt x="2" y="574"/>
                  </a:lnTo>
                  <a:lnTo>
                    <a:pt x="1" y="589"/>
                  </a:lnTo>
                  <a:lnTo>
                    <a:pt x="1" y="606"/>
                  </a:lnTo>
                  <a:lnTo>
                    <a:pt x="1" y="625"/>
                  </a:lnTo>
                  <a:lnTo>
                    <a:pt x="1" y="634"/>
                  </a:lnTo>
                  <a:lnTo>
                    <a:pt x="0" y="641"/>
                  </a:lnTo>
                  <a:lnTo>
                    <a:pt x="0" y="649"/>
                  </a:lnTo>
                  <a:lnTo>
                    <a:pt x="0" y="657"/>
                  </a:lnTo>
                  <a:lnTo>
                    <a:pt x="0" y="665"/>
                  </a:lnTo>
                  <a:lnTo>
                    <a:pt x="0" y="673"/>
                  </a:lnTo>
                  <a:lnTo>
                    <a:pt x="0" y="679"/>
                  </a:lnTo>
                  <a:lnTo>
                    <a:pt x="0" y="686"/>
                  </a:lnTo>
                  <a:lnTo>
                    <a:pt x="0" y="693"/>
                  </a:lnTo>
                  <a:lnTo>
                    <a:pt x="0" y="697"/>
                  </a:lnTo>
                  <a:lnTo>
                    <a:pt x="0" y="700"/>
                  </a:lnTo>
                  <a:lnTo>
                    <a:pt x="0" y="703"/>
                  </a:lnTo>
                  <a:lnTo>
                    <a:pt x="0" y="705"/>
                  </a:lnTo>
                  <a:lnTo>
                    <a:pt x="0" y="709"/>
                  </a:lnTo>
                  <a:lnTo>
                    <a:pt x="0" y="713"/>
                  </a:lnTo>
                  <a:lnTo>
                    <a:pt x="0" y="717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9"/>
                  </a:lnTo>
                  <a:lnTo>
                    <a:pt x="0" y="733"/>
                  </a:lnTo>
                  <a:lnTo>
                    <a:pt x="0" y="740"/>
                  </a:lnTo>
                  <a:lnTo>
                    <a:pt x="0" y="748"/>
                  </a:lnTo>
                  <a:lnTo>
                    <a:pt x="0" y="756"/>
                  </a:lnTo>
                  <a:lnTo>
                    <a:pt x="0" y="762"/>
                  </a:lnTo>
                </a:path>
              </a:pathLst>
            </a:custGeom>
            <a:noFill/>
            <a:ln w="47625">
              <a:solidFill>
                <a:srgbClr val="80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591" name="Freeform 15"/>
            <p:cNvSpPr>
              <a:spLocks/>
            </p:cNvSpPr>
            <p:nvPr/>
          </p:nvSpPr>
          <p:spPr bwMode="auto">
            <a:xfrm>
              <a:off x="4016" y="1230"/>
              <a:ext cx="734" cy="6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6"/>
                </a:cxn>
                <a:cxn ang="0">
                  <a:pos x="0" y="25"/>
                </a:cxn>
                <a:cxn ang="0">
                  <a:pos x="1" y="33"/>
                </a:cxn>
                <a:cxn ang="0">
                  <a:pos x="1" y="51"/>
                </a:cxn>
                <a:cxn ang="0">
                  <a:pos x="1" y="68"/>
                </a:cxn>
                <a:cxn ang="0">
                  <a:pos x="2" y="85"/>
                </a:cxn>
                <a:cxn ang="0">
                  <a:pos x="2" y="102"/>
                </a:cxn>
                <a:cxn ang="0">
                  <a:pos x="4" y="117"/>
                </a:cxn>
                <a:cxn ang="0">
                  <a:pos x="5" y="136"/>
                </a:cxn>
                <a:cxn ang="0">
                  <a:pos x="6" y="154"/>
                </a:cxn>
                <a:cxn ang="0">
                  <a:pos x="10" y="189"/>
                </a:cxn>
                <a:cxn ang="0">
                  <a:pos x="15" y="221"/>
                </a:cxn>
                <a:cxn ang="0">
                  <a:pos x="23" y="258"/>
                </a:cxn>
                <a:cxn ang="0">
                  <a:pos x="33" y="298"/>
                </a:cxn>
                <a:cxn ang="0">
                  <a:pos x="48" y="340"/>
                </a:cxn>
                <a:cxn ang="0">
                  <a:pos x="63" y="379"/>
                </a:cxn>
                <a:cxn ang="0">
                  <a:pos x="84" y="419"/>
                </a:cxn>
                <a:cxn ang="0">
                  <a:pos x="108" y="456"/>
                </a:cxn>
                <a:cxn ang="0">
                  <a:pos x="158" y="521"/>
                </a:cxn>
                <a:cxn ang="0">
                  <a:pos x="191" y="552"/>
                </a:cxn>
                <a:cxn ang="0">
                  <a:pos x="227" y="580"/>
                </a:cxn>
                <a:cxn ang="0">
                  <a:pos x="265" y="605"/>
                </a:cxn>
                <a:cxn ang="0">
                  <a:pos x="301" y="623"/>
                </a:cxn>
                <a:cxn ang="0">
                  <a:pos x="342" y="640"/>
                </a:cxn>
                <a:cxn ang="0">
                  <a:pos x="364" y="647"/>
                </a:cxn>
                <a:cxn ang="0">
                  <a:pos x="387" y="653"/>
                </a:cxn>
                <a:cxn ang="0">
                  <a:pos x="408" y="657"/>
                </a:cxn>
                <a:cxn ang="0">
                  <a:pos x="429" y="661"/>
                </a:cxn>
                <a:cxn ang="0">
                  <a:pos x="439" y="662"/>
                </a:cxn>
                <a:cxn ang="0">
                  <a:pos x="450" y="662"/>
                </a:cxn>
                <a:cxn ang="0">
                  <a:pos x="455" y="664"/>
                </a:cxn>
                <a:cxn ang="0">
                  <a:pos x="461" y="664"/>
                </a:cxn>
                <a:cxn ang="0">
                  <a:pos x="466" y="664"/>
                </a:cxn>
                <a:cxn ang="0">
                  <a:pos x="473" y="664"/>
                </a:cxn>
                <a:cxn ang="0">
                  <a:pos x="478" y="665"/>
                </a:cxn>
                <a:cxn ang="0">
                  <a:pos x="483" y="665"/>
                </a:cxn>
                <a:cxn ang="0">
                  <a:pos x="489" y="665"/>
                </a:cxn>
                <a:cxn ang="0">
                  <a:pos x="494" y="665"/>
                </a:cxn>
                <a:cxn ang="0">
                  <a:pos x="500" y="664"/>
                </a:cxn>
                <a:cxn ang="0">
                  <a:pos x="504" y="664"/>
                </a:cxn>
                <a:cxn ang="0">
                  <a:pos x="507" y="664"/>
                </a:cxn>
                <a:cxn ang="0">
                  <a:pos x="519" y="664"/>
                </a:cxn>
                <a:cxn ang="0">
                  <a:pos x="529" y="662"/>
                </a:cxn>
                <a:cxn ang="0">
                  <a:pos x="539" y="661"/>
                </a:cxn>
                <a:cxn ang="0">
                  <a:pos x="560" y="658"/>
                </a:cxn>
                <a:cxn ang="0">
                  <a:pos x="585" y="653"/>
                </a:cxn>
                <a:cxn ang="0">
                  <a:pos x="610" y="647"/>
                </a:cxn>
                <a:cxn ang="0">
                  <a:pos x="654" y="631"/>
                </a:cxn>
                <a:cxn ang="0">
                  <a:pos x="693" y="613"/>
                </a:cxn>
                <a:cxn ang="0">
                  <a:pos x="734" y="588"/>
                </a:cxn>
              </a:cxnLst>
              <a:rect l="0" t="0" r="r" b="b"/>
              <a:pathLst>
                <a:path w="734" h="665">
                  <a:moveTo>
                    <a:pt x="0" y="0"/>
                  </a:moveTo>
                  <a:lnTo>
                    <a:pt x="0" y="16"/>
                  </a:lnTo>
                  <a:lnTo>
                    <a:pt x="0" y="25"/>
                  </a:lnTo>
                  <a:lnTo>
                    <a:pt x="1" y="33"/>
                  </a:lnTo>
                  <a:lnTo>
                    <a:pt x="1" y="51"/>
                  </a:lnTo>
                  <a:lnTo>
                    <a:pt x="1" y="68"/>
                  </a:lnTo>
                  <a:lnTo>
                    <a:pt x="2" y="85"/>
                  </a:lnTo>
                  <a:lnTo>
                    <a:pt x="2" y="102"/>
                  </a:lnTo>
                  <a:lnTo>
                    <a:pt x="4" y="117"/>
                  </a:lnTo>
                  <a:lnTo>
                    <a:pt x="5" y="136"/>
                  </a:lnTo>
                  <a:lnTo>
                    <a:pt x="6" y="154"/>
                  </a:lnTo>
                  <a:lnTo>
                    <a:pt x="10" y="189"/>
                  </a:lnTo>
                  <a:lnTo>
                    <a:pt x="15" y="221"/>
                  </a:lnTo>
                  <a:lnTo>
                    <a:pt x="23" y="258"/>
                  </a:lnTo>
                  <a:lnTo>
                    <a:pt x="33" y="298"/>
                  </a:lnTo>
                  <a:lnTo>
                    <a:pt x="48" y="340"/>
                  </a:lnTo>
                  <a:lnTo>
                    <a:pt x="63" y="379"/>
                  </a:lnTo>
                  <a:lnTo>
                    <a:pt x="84" y="419"/>
                  </a:lnTo>
                  <a:lnTo>
                    <a:pt x="108" y="456"/>
                  </a:lnTo>
                  <a:lnTo>
                    <a:pt x="158" y="521"/>
                  </a:lnTo>
                  <a:lnTo>
                    <a:pt x="191" y="552"/>
                  </a:lnTo>
                  <a:lnTo>
                    <a:pt x="227" y="580"/>
                  </a:lnTo>
                  <a:lnTo>
                    <a:pt x="265" y="605"/>
                  </a:lnTo>
                  <a:lnTo>
                    <a:pt x="301" y="623"/>
                  </a:lnTo>
                  <a:lnTo>
                    <a:pt x="342" y="640"/>
                  </a:lnTo>
                  <a:lnTo>
                    <a:pt x="364" y="647"/>
                  </a:lnTo>
                  <a:lnTo>
                    <a:pt x="387" y="653"/>
                  </a:lnTo>
                  <a:lnTo>
                    <a:pt x="408" y="657"/>
                  </a:lnTo>
                  <a:lnTo>
                    <a:pt x="429" y="661"/>
                  </a:lnTo>
                  <a:lnTo>
                    <a:pt x="439" y="662"/>
                  </a:lnTo>
                  <a:lnTo>
                    <a:pt x="450" y="662"/>
                  </a:lnTo>
                  <a:lnTo>
                    <a:pt x="455" y="664"/>
                  </a:lnTo>
                  <a:lnTo>
                    <a:pt x="461" y="664"/>
                  </a:lnTo>
                  <a:lnTo>
                    <a:pt x="466" y="664"/>
                  </a:lnTo>
                  <a:lnTo>
                    <a:pt x="473" y="664"/>
                  </a:lnTo>
                  <a:lnTo>
                    <a:pt x="478" y="665"/>
                  </a:lnTo>
                  <a:lnTo>
                    <a:pt x="483" y="665"/>
                  </a:lnTo>
                  <a:lnTo>
                    <a:pt x="489" y="665"/>
                  </a:lnTo>
                  <a:lnTo>
                    <a:pt x="494" y="665"/>
                  </a:lnTo>
                  <a:lnTo>
                    <a:pt x="500" y="664"/>
                  </a:lnTo>
                  <a:lnTo>
                    <a:pt x="504" y="664"/>
                  </a:lnTo>
                  <a:lnTo>
                    <a:pt x="507" y="664"/>
                  </a:lnTo>
                  <a:lnTo>
                    <a:pt x="519" y="664"/>
                  </a:lnTo>
                  <a:lnTo>
                    <a:pt x="529" y="662"/>
                  </a:lnTo>
                  <a:lnTo>
                    <a:pt x="539" y="661"/>
                  </a:lnTo>
                  <a:lnTo>
                    <a:pt x="560" y="658"/>
                  </a:lnTo>
                  <a:lnTo>
                    <a:pt x="585" y="653"/>
                  </a:lnTo>
                  <a:lnTo>
                    <a:pt x="610" y="647"/>
                  </a:lnTo>
                  <a:lnTo>
                    <a:pt x="654" y="631"/>
                  </a:lnTo>
                  <a:lnTo>
                    <a:pt x="693" y="613"/>
                  </a:lnTo>
                  <a:lnTo>
                    <a:pt x="734" y="588"/>
                  </a:lnTo>
                </a:path>
              </a:pathLst>
            </a:custGeom>
            <a:noFill/>
            <a:ln w="47625">
              <a:solidFill>
                <a:srgbClr val="80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592" name="Freeform 16"/>
            <p:cNvSpPr>
              <a:spLocks/>
            </p:cNvSpPr>
            <p:nvPr/>
          </p:nvSpPr>
          <p:spPr bwMode="auto">
            <a:xfrm>
              <a:off x="4750" y="1181"/>
              <a:ext cx="238" cy="637"/>
            </a:xfrm>
            <a:custGeom>
              <a:avLst/>
              <a:gdLst/>
              <a:ahLst/>
              <a:cxnLst>
                <a:cxn ang="0">
                  <a:pos x="0" y="637"/>
                </a:cxn>
                <a:cxn ang="0">
                  <a:pos x="65" y="584"/>
                </a:cxn>
                <a:cxn ang="0">
                  <a:pos x="97" y="550"/>
                </a:cxn>
                <a:cxn ang="0">
                  <a:pos x="127" y="511"/>
                </a:cxn>
                <a:cxn ang="0">
                  <a:pos x="150" y="476"/>
                </a:cxn>
                <a:cxn ang="0">
                  <a:pos x="171" y="436"/>
                </a:cxn>
                <a:cxn ang="0">
                  <a:pos x="201" y="359"/>
                </a:cxn>
                <a:cxn ang="0">
                  <a:pos x="212" y="317"/>
                </a:cxn>
                <a:cxn ang="0">
                  <a:pos x="221" y="278"/>
                </a:cxn>
                <a:cxn ang="0">
                  <a:pos x="227" y="239"/>
                </a:cxn>
                <a:cxn ang="0">
                  <a:pos x="232" y="204"/>
                </a:cxn>
                <a:cxn ang="0">
                  <a:pos x="234" y="173"/>
                </a:cxn>
                <a:cxn ang="0">
                  <a:pos x="234" y="155"/>
                </a:cxn>
                <a:cxn ang="0">
                  <a:pos x="236" y="139"/>
                </a:cxn>
                <a:cxn ang="0">
                  <a:pos x="237" y="122"/>
                </a:cxn>
                <a:cxn ang="0">
                  <a:pos x="237" y="104"/>
                </a:cxn>
                <a:cxn ang="0">
                  <a:pos x="237" y="87"/>
                </a:cxn>
                <a:cxn ang="0">
                  <a:pos x="238" y="70"/>
                </a:cxn>
                <a:cxn ang="0">
                  <a:pos x="238" y="57"/>
                </a:cxn>
                <a:cxn ang="0">
                  <a:pos x="238" y="49"/>
                </a:cxn>
                <a:cxn ang="0">
                  <a:pos x="238" y="42"/>
                </a:cxn>
                <a:cxn ang="0">
                  <a:pos x="238" y="34"/>
                </a:cxn>
                <a:cxn ang="0">
                  <a:pos x="238" y="26"/>
                </a:cxn>
                <a:cxn ang="0">
                  <a:pos x="238" y="22"/>
                </a:cxn>
                <a:cxn ang="0">
                  <a:pos x="238" y="18"/>
                </a:cxn>
                <a:cxn ang="0">
                  <a:pos x="238" y="14"/>
                </a:cxn>
                <a:cxn ang="0">
                  <a:pos x="238" y="10"/>
                </a:cxn>
                <a:cxn ang="0">
                  <a:pos x="238" y="8"/>
                </a:cxn>
                <a:cxn ang="0">
                  <a:pos x="238" y="5"/>
                </a:cxn>
                <a:cxn ang="0">
                  <a:pos x="238" y="3"/>
                </a:cxn>
                <a:cxn ang="0">
                  <a:pos x="238" y="0"/>
                </a:cxn>
              </a:cxnLst>
              <a:rect l="0" t="0" r="r" b="b"/>
              <a:pathLst>
                <a:path w="238" h="637">
                  <a:moveTo>
                    <a:pt x="0" y="637"/>
                  </a:moveTo>
                  <a:lnTo>
                    <a:pt x="65" y="584"/>
                  </a:lnTo>
                  <a:lnTo>
                    <a:pt x="97" y="550"/>
                  </a:lnTo>
                  <a:lnTo>
                    <a:pt x="127" y="511"/>
                  </a:lnTo>
                  <a:lnTo>
                    <a:pt x="150" y="476"/>
                  </a:lnTo>
                  <a:lnTo>
                    <a:pt x="171" y="436"/>
                  </a:lnTo>
                  <a:lnTo>
                    <a:pt x="201" y="359"/>
                  </a:lnTo>
                  <a:lnTo>
                    <a:pt x="212" y="317"/>
                  </a:lnTo>
                  <a:lnTo>
                    <a:pt x="221" y="278"/>
                  </a:lnTo>
                  <a:lnTo>
                    <a:pt x="227" y="239"/>
                  </a:lnTo>
                  <a:lnTo>
                    <a:pt x="232" y="204"/>
                  </a:lnTo>
                  <a:lnTo>
                    <a:pt x="234" y="173"/>
                  </a:lnTo>
                  <a:lnTo>
                    <a:pt x="234" y="155"/>
                  </a:lnTo>
                  <a:lnTo>
                    <a:pt x="236" y="139"/>
                  </a:lnTo>
                  <a:lnTo>
                    <a:pt x="237" y="122"/>
                  </a:lnTo>
                  <a:lnTo>
                    <a:pt x="237" y="104"/>
                  </a:lnTo>
                  <a:lnTo>
                    <a:pt x="237" y="87"/>
                  </a:lnTo>
                  <a:lnTo>
                    <a:pt x="238" y="70"/>
                  </a:lnTo>
                  <a:lnTo>
                    <a:pt x="238" y="57"/>
                  </a:lnTo>
                  <a:lnTo>
                    <a:pt x="238" y="49"/>
                  </a:lnTo>
                  <a:lnTo>
                    <a:pt x="238" y="42"/>
                  </a:lnTo>
                  <a:lnTo>
                    <a:pt x="238" y="34"/>
                  </a:lnTo>
                  <a:lnTo>
                    <a:pt x="238" y="26"/>
                  </a:lnTo>
                  <a:lnTo>
                    <a:pt x="238" y="22"/>
                  </a:lnTo>
                  <a:lnTo>
                    <a:pt x="238" y="18"/>
                  </a:lnTo>
                  <a:lnTo>
                    <a:pt x="238" y="14"/>
                  </a:lnTo>
                  <a:lnTo>
                    <a:pt x="238" y="10"/>
                  </a:lnTo>
                  <a:lnTo>
                    <a:pt x="238" y="8"/>
                  </a:lnTo>
                  <a:lnTo>
                    <a:pt x="238" y="5"/>
                  </a:lnTo>
                  <a:lnTo>
                    <a:pt x="238" y="3"/>
                  </a:lnTo>
                  <a:lnTo>
                    <a:pt x="238" y="0"/>
                  </a:lnTo>
                </a:path>
              </a:pathLst>
            </a:custGeom>
            <a:noFill/>
            <a:ln w="47625">
              <a:solidFill>
                <a:srgbClr val="80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593" name="Freeform 17"/>
            <p:cNvSpPr>
              <a:spLocks/>
            </p:cNvSpPr>
            <p:nvPr/>
          </p:nvSpPr>
          <p:spPr bwMode="auto">
            <a:xfrm>
              <a:off x="4527" y="468"/>
              <a:ext cx="421" cy="713"/>
            </a:xfrm>
            <a:custGeom>
              <a:avLst/>
              <a:gdLst/>
              <a:ahLst/>
              <a:cxnLst>
                <a:cxn ang="0">
                  <a:pos x="418" y="713"/>
                </a:cxn>
                <a:cxn ang="0">
                  <a:pos x="418" y="709"/>
                </a:cxn>
                <a:cxn ang="0">
                  <a:pos x="418" y="706"/>
                </a:cxn>
                <a:cxn ang="0">
                  <a:pos x="418" y="703"/>
                </a:cxn>
                <a:cxn ang="0">
                  <a:pos x="418" y="700"/>
                </a:cxn>
                <a:cxn ang="0">
                  <a:pos x="418" y="693"/>
                </a:cxn>
                <a:cxn ang="0">
                  <a:pos x="418" y="687"/>
                </a:cxn>
                <a:cxn ang="0">
                  <a:pos x="418" y="671"/>
                </a:cxn>
                <a:cxn ang="0">
                  <a:pos x="418" y="657"/>
                </a:cxn>
                <a:cxn ang="0">
                  <a:pos x="420" y="627"/>
                </a:cxn>
                <a:cxn ang="0">
                  <a:pos x="421" y="597"/>
                </a:cxn>
                <a:cxn ang="0">
                  <a:pos x="421" y="582"/>
                </a:cxn>
                <a:cxn ang="0">
                  <a:pos x="421" y="574"/>
                </a:cxn>
                <a:cxn ang="0">
                  <a:pos x="421" y="566"/>
                </a:cxn>
                <a:cxn ang="0">
                  <a:pos x="421" y="561"/>
                </a:cxn>
                <a:cxn ang="0">
                  <a:pos x="421" y="557"/>
                </a:cxn>
                <a:cxn ang="0">
                  <a:pos x="421" y="554"/>
                </a:cxn>
                <a:cxn ang="0">
                  <a:pos x="421" y="552"/>
                </a:cxn>
                <a:cxn ang="0">
                  <a:pos x="421" y="549"/>
                </a:cxn>
                <a:cxn ang="0">
                  <a:pos x="421" y="548"/>
                </a:cxn>
                <a:cxn ang="0">
                  <a:pos x="421" y="543"/>
                </a:cxn>
                <a:cxn ang="0">
                  <a:pos x="421" y="539"/>
                </a:cxn>
                <a:cxn ang="0">
                  <a:pos x="421" y="535"/>
                </a:cxn>
                <a:cxn ang="0">
                  <a:pos x="421" y="530"/>
                </a:cxn>
                <a:cxn ang="0">
                  <a:pos x="421" y="524"/>
                </a:cxn>
                <a:cxn ang="0">
                  <a:pos x="421" y="521"/>
                </a:cxn>
                <a:cxn ang="0">
                  <a:pos x="421" y="511"/>
                </a:cxn>
                <a:cxn ang="0">
                  <a:pos x="421" y="502"/>
                </a:cxn>
                <a:cxn ang="0">
                  <a:pos x="420" y="493"/>
                </a:cxn>
                <a:cxn ang="0">
                  <a:pos x="418" y="474"/>
                </a:cxn>
                <a:cxn ang="0">
                  <a:pos x="417" y="453"/>
                </a:cxn>
                <a:cxn ang="0">
                  <a:pos x="415" y="435"/>
                </a:cxn>
                <a:cxn ang="0">
                  <a:pos x="412" y="417"/>
                </a:cxn>
                <a:cxn ang="0">
                  <a:pos x="405" y="378"/>
                </a:cxn>
                <a:cxn ang="0">
                  <a:pos x="395" y="337"/>
                </a:cxn>
                <a:cxn ang="0">
                  <a:pos x="381" y="294"/>
                </a:cxn>
                <a:cxn ang="0">
                  <a:pos x="364" y="257"/>
                </a:cxn>
                <a:cxn ang="0">
                  <a:pos x="342" y="216"/>
                </a:cxn>
                <a:cxn ang="0">
                  <a:pos x="314" y="175"/>
                </a:cxn>
                <a:cxn ang="0">
                  <a:pos x="286" y="140"/>
                </a:cxn>
                <a:cxn ang="0">
                  <a:pos x="219" y="80"/>
                </a:cxn>
                <a:cxn ang="0">
                  <a:pos x="177" y="52"/>
                </a:cxn>
                <a:cxn ang="0">
                  <a:pos x="135" y="32"/>
                </a:cxn>
                <a:cxn ang="0">
                  <a:pos x="92" y="17"/>
                </a:cxn>
                <a:cxn ang="0">
                  <a:pos x="69" y="11"/>
                </a:cxn>
                <a:cxn ang="0">
                  <a:pos x="44" y="6"/>
                </a:cxn>
                <a:cxn ang="0">
                  <a:pos x="23" y="3"/>
                </a:cxn>
                <a:cxn ang="0">
                  <a:pos x="11" y="2"/>
                </a:cxn>
                <a:cxn ang="0">
                  <a:pos x="5" y="0"/>
                </a:cxn>
                <a:cxn ang="0">
                  <a:pos x="0" y="0"/>
                </a:cxn>
              </a:cxnLst>
              <a:rect l="0" t="0" r="r" b="b"/>
              <a:pathLst>
                <a:path w="421" h="713">
                  <a:moveTo>
                    <a:pt x="418" y="713"/>
                  </a:moveTo>
                  <a:lnTo>
                    <a:pt x="418" y="709"/>
                  </a:lnTo>
                  <a:lnTo>
                    <a:pt x="418" y="706"/>
                  </a:lnTo>
                  <a:lnTo>
                    <a:pt x="418" y="703"/>
                  </a:lnTo>
                  <a:lnTo>
                    <a:pt x="418" y="700"/>
                  </a:lnTo>
                  <a:lnTo>
                    <a:pt x="418" y="693"/>
                  </a:lnTo>
                  <a:lnTo>
                    <a:pt x="418" y="687"/>
                  </a:lnTo>
                  <a:lnTo>
                    <a:pt x="418" y="671"/>
                  </a:lnTo>
                  <a:lnTo>
                    <a:pt x="418" y="657"/>
                  </a:lnTo>
                  <a:lnTo>
                    <a:pt x="420" y="627"/>
                  </a:lnTo>
                  <a:lnTo>
                    <a:pt x="421" y="597"/>
                  </a:lnTo>
                  <a:lnTo>
                    <a:pt x="421" y="582"/>
                  </a:lnTo>
                  <a:lnTo>
                    <a:pt x="421" y="574"/>
                  </a:lnTo>
                  <a:lnTo>
                    <a:pt x="421" y="566"/>
                  </a:lnTo>
                  <a:lnTo>
                    <a:pt x="421" y="561"/>
                  </a:lnTo>
                  <a:lnTo>
                    <a:pt x="421" y="557"/>
                  </a:lnTo>
                  <a:lnTo>
                    <a:pt x="421" y="554"/>
                  </a:lnTo>
                  <a:lnTo>
                    <a:pt x="421" y="552"/>
                  </a:lnTo>
                  <a:lnTo>
                    <a:pt x="421" y="549"/>
                  </a:lnTo>
                  <a:lnTo>
                    <a:pt x="421" y="548"/>
                  </a:lnTo>
                  <a:lnTo>
                    <a:pt x="421" y="543"/>
                  </a:lnTo>
                  <a:lnTo>
                    <a:pt x="421" y="539"/>
                  </a:lnTo>
                  <a:lnTo>
                    <a:pt x="421" y="535"/>
                  </a:lnTo>
                  <a:lnTo>
                    <a:pt x="421" y="530"/>
                  </a:lnTo>
                  <a:lnTo>
                    <a:pt x="421" y="524"/>
                  </a:lnTo>
                  <a:lnTo>
                    <a:pt x="421" y="521"/>
                  </a:lnTo>
                  <a:lnTo>
                    <a:pt x="421" y="511"/>
                  </a:lnTo>
                  <a:lnTo>
                    <a:pt x="421" y="502"/>
                  </a:lnTo>
                  <a:lnTo>
                    <a:pt x="420" y="493"/>
                  </a:lnTo>
                  <a:lnTo>
                    <a:pt x="418" y="474"/>
                  </a:lnTo>
                  <a:lnTo>
                    <a:pt x="417" y="453"/>
                  </a:lnTo>
                  <a:lnTo>
                    <a:pt x="415" y="435"/>
                  </a:lnTo>
                  <a:lnTo>
                    <a:pt x="412" y="417"/>
                  </a:lnTo>
                  <a:lnTo>
                    <a:pt x="405" y="378"/>
                  </a:lnTo>
                  <a:lnTo>
                    <a:pt x="395" y="337"/>
                  </a:lnTo>
                  <a:lnTo>
                    <a:pt x="381" y="294"/>
                  </a:lnTo>
                  <a:lnTo>
                    <a:pt x="364" y="257"/>
                  </a:lnTo>
                  <a:lnTo>
                    <a:pt x="342" y="216"/>
                  </a:lnTo>
                  <a:lnTo>
                    <a:pt x="314" y="175"/>
                  </a:lnTo>
                  <a:lnTo>
                    <a:pt x="286" y="140"/>
                  </a:lnTo>
                  <a:lnTo>
                    <a:pt x="219" y="80"/>
                  </a:lnTo>
                  <a:lnTo>
                    <a:pt x="177" y="52"/>
                  </a:lnTo>
                  <a:lnTo>
                    <a:pt x="135" y="32"/>
                  </a:lnTo>
                  <a:lnTo>
                    <a:pt x="92" y="17"/>
                  </a:lnTo>
                  <a:lnTo>
                    <a:pt x="69" y="11"/>
                  </a:lnTo>
                  <a:lnTo>
                    <a:pt x="44" y="6"/>
                  </a:lnTo>
                  <a:lnTo>
                    <a:pt x="23" y="3"/>
                  </a:lnTo>
                  <a:lnTo>
                    <a:pt x="11" y="2"/>
                  </a:lnTo>
                  <a:lnTo>
                    <a:pt x="5" y="0"/>
                  </a:lnTo>
                  <a:lnTo>
                    <a:pt x="0" y="0"/>
                  </a:lnTo>
                </a:path>
              </a:pathLst>
            </a:custGeom>
            <a:noFill/>
            <a:ln w="47625">
              <a:solidFill>
                <a:srgbClr val="CC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594" name="Freeform 18"/>
            <p:cNvSpPr>
              <a:spLocks/>
            </p:cNvSpPr>
            <p:nvPr/>
          </p:nvSpPr>
          <p:spPr bwMode="auto">
            <a:xfrm>
              <a:off x="4056" y="467"/>
              <a:ext cx="471" cy="606"/>
            </a:xfrm>
            <a:custGeom>
              <a:avLst/>
              <a:gdLst/>
              <a:ahLst/>
              <a:cxnLst>
                <a:cxn ang="0">
                  <a:pos x="471" y="1"/>
                </a:cxn>
                <a:cxn ang="0">
                  <a:pos x="466" y="1"/>
                </a:cxn>
                <a:cxn ang="0">
                  <a:pos x="460" y="1"/>
                </a:cxn>
                <a:cxn ang="0">
                  <a:pos x="455" y="1"/>
                </a:cxn>
                <a:cxn ang="0">
                  <a:pos x="450" y="0"/>
                </a:cxn>
                <a:cxn ang="0">
                  <a:pos x="445" y="0"/>
                </a:cxn>
                <a:cxn ang="0">
                  <a:pos x="439" y="0"/>
                </a:cxn>
                <a:cxn ang="0">
                  <a:pos x="434" y="1"/>
                </a:cxn>
                <a:cxn ang="0">
                  <a:pos x="429" y="1"/>
                </a:cxn>
                <a:cxn ang="0">
                  <a:pos x="423" y="1"/>
                </a:cxn>
                <a:cxn ang="0">
                  <a:pos x="417" y="1"/>
                </a:cxn>
                <a:cxn ang="0">
                  <a:pos x="407" y="3"/>
                </a:cxn>
                <a:cxn ang="0">
                  <a:pos x="395" y="4"/>
                </a:cxn>
                <a:cxn ang="0">
                  <a:pos x="384" y="5"/>
                </a:cxn>
                <a:cxn ang="0">
                  <a:pos x="361" y="9"/>
                </a:cxn>
                <a:cxn ang="0">
                  <a:pos x="342" y="14"/>
                </a:cxn>
                <a:cxn ang="0">
                  <a:pos x="296" y="29"/>
                </a:cxn>
                <a:cxn ang="0">
                  <a:pos x="251" y="50"/>
                </a:cxn>
                <a:cxn ang="0">
                  <a:pos x="215" y="73"/>
                </a:cxn>
                <a:cxn ang="0">
                  <a:pos x="177" y="100"/>
                </a:cxn>
                <a:cxn ang="0">
                  <a:pos x="118" y="160"/>
                </a:cxn>
                <a:cxn ang="0">
                  <a:pos x="92" y="195"/>
                </a:cxn>
                <a:cxn ang="0">
                  <a:pos x="69" y="234"/>
                </a:cxn>
                <a:cxn ang="0">
                  <a:pos x="48" y="277"/>
                </a:cxn>
                <a:cxn ang="0">
                  <a:pos x="32" y="317"/>
                </a:cxn>
                <a:cxn ang="0">
                  <a:pos x="21" y="358"/>
                </a:cxn>
                <a:cxn ang="0">
                  <a:pos x="13" y="394"/>
                </a:cxn>
                <a:cxn ang="0">
                  <a:pos x="6" y="433"/>
                </a:cxn>
                <a:cxn ang="0">
                  <a:pos x="4" y="454"/>
                </a:cxn>
                <a:cxn ang="0">
                  <a:pos x="3" y="473"/>
                </a:cxn>
                <a:cxn ang="0">
                  <a:pos x="1" y="490"/>
                </a:cxn>
                <a:cxn ang="0">
                  <a:pos x="1" y="499"/>
                </a:cxn>
                <a:cxn ang="0">
                  <a:pos x="0" y="509"/>
                </a:cxn>
                <a:cxn ang="0">
                  <a:pos x="0" y="516"/>
                </a:cxn>
                <a:cxn ang="0">
                  <a:pos x="0" y="520"/>
                </a:cxn>
                <a:cxn ang="0">
                  <a:pos x="0" y="524"/>
                </a:cxn>
                <a:cxn ang="0">
                  <a:pos x="0" y="528"/>
                </a:cxn>
                <a:cxn ang="0">
                  <a:pos x="0" y="532"/>
                </a:cxn>
                <a:cxn ang="0">
                  <a:pos x="0" y="536"/>
                </a:cxn>
                <a:cxn ang="0">
                  <a:pos x="0" y="540"/>
                </a:cxn>
                <a:cxn ang="0">
                  <a:pos x="0" y="544"/>
                </a:cxn>
                <a:cxn ang="0">
                  <a:pos x="0" y="548"/>
                </a:cxn>
                <a:cxn ang="0">
                  <a:pos x="0" y="550"/>
                </a:cxn>
                <a:cxn ang="0">
                  <a:pos x="0" y="553"/>
                </a:cxn>
                <a:cxn ang="0">
                  <a:pos x="0" y="557"/>
                </a:cxn>
                <a:cxn ang="0">
                  <a:pos x="0" y="561"/>
                </a:cxn>
                <a:cxn ang="0">
                  <a:pos x="0" y="564"/>
                </a:cxn>
                <a:cxn ang="0">
                  <a:pos x="0" y="572"/>
                </a:cxn>
                <a:cxn ang="0">
                  <a:pos x="0" y="581"/>
                </a:cxn>
                <a:cxn ang="0">
                  <a:pos x="0" y="589"/>
                </a:cxn>
                <a:cxn ang="0">
                  <a:pos x="0" y="606"/>
                </a:cxn>
              </a:cxnLst>
              <a:rect l="0" t="0" r="r" b="b"/>
              <a:pathLst>
                <a:path w="471" h="606">
                  <a:moveTo>
                    <a:pt x="471" y="1"/>
                  </a:moveTo>
                  <a:lnTo>
                    <a:pt x="466" y="1"/>
                  </a:lnTo>
                  <a:lnTo>
                    <a:pt x="460" y="1"/>
                  </a:lnTo>
                  <a:lnTo>
                    <a:pt x="455" y="1"/>
                  </a:lnTo>
                  <a:lnTo>
                    <a:pt x="450" y="0"/>
                  </a:lnTo>
                  <a:lnTo>
                    <a:pt x="445" y="0"/>
                  </a:lnTo>
                  <a:lnTo>
                    <a:pt x="439" y="0"/>
                  </a:lnTo>
                  <a:lnTo>
                    <a:pt x="434" y="1"/>
                  </a:lnTo>
                  <a:lnTo>
                    <a:pt x="429" y="1"/>
                  </a:lnTo>
                  <a:lnTo>
                    <a:pt x="423" y="1"/>
                  </a:lnTo>
                  <a:lnTo>
                    <a:pt x="417" y="1"/>
                  </a:lnTo>
                  <a:lnTo>
                    <a:pt x="407" y="3"/>
                  </a:lnTo>
                  <a:lnTo>
                    <a:pt x="395" y="4"/>
                  </a:lnTo>
                  <a:lnTo>
                    <a:pt x="384" y="5"/>
                  </a:lnTo>
                  <a:lnTo>
                    <a:pt x="361" y="9"/>
                  </a:lnTo>
                  <a:lnTo>
                    <a:pt x="342" y="14"/>
                  </a:lnTo>
                  <a:lnTo>
                    <a:pt x="296" y="29"/>
                  </a:lnTo>
                  <a:lnTo>
                    <a:pt x="251" y="50"/>
                  </a:lnTo>
                  <a:lnTo>
                    <a:pt x="215" y="73"/>
                  </a:lnTo>
                  <a:lnTo>
                    <a:pt x="177" y="100"/>
                  </a:lnTo>
                  <a:lnTo>
                    <a:pt x="118" y="160"/>
                  </a:lnTo>
                  <a:lnTo>
                    <a:pt x="92" y="195"/>
                  </a:lnTo>
                  <a:lnTo>
                    <a:pt x="69" y="234"/>
                  </a:lnTo>
                  <a:lnTo>
                    <a:pt x="48" y="277"/>
                  </a:lnTo>
                  <a:lnTo>
                    <a:pt x="32" y="317"/>
                  </a:lnTo>
                  <a:lnTo>
                    <a:pt x="21" y="358"/>
                  </a:lnTo>
                  <a:lnTo>
                    <a:pt x="13" y="394"/>
                  </a:lnTo>
                  <a:lnTo>
                    <a:pt x="6" y="433"/>
                  </a:lnTo>
                  <a:lnTo>
                    <a:pt x="4" y="454"/>
                  </a:lnTo>
                  <a:lnTo>
                    <a:pt x="3" y="473"/>
                  </a:lnTo>
                  <a:lnTo>
                    <a:pt x="1" y="490"/>
                  </a:lnTo>
                  <a:lnTo>
                    <a:pt x="1" y="499"/>
                  </a:lnTo>
                  <a:lnTo>
                    <a:pt x="0" y="509"/>
                  </a:lnTo>
                  <a:lnTo>
                    <a:pt x="0" y="516"/>
                  </a:lnTo>
                  <a:lnTo>
                    <a:pt x="0" y="520"/>
                  </a:lnTo>
                  <a:lnTo>
                    <a:pt x="0" y="524"/>
                  </a:lnTo>
                  <a:lnTo>
                    <a:pt x="0" y="528"/>
                  </a:lnTo>
                  <a:lnTo>
                    <a:pt x="0" y="532"/>
                  </a:lnTo>
                  <a:lnTo>
                    <a:pt x="0" y="536"/>
                  </a:lnTo>
                  <a:lnTo>
                    <a:pt x="0" y="540"/>
                  </a:lnTo>
                  <a:lnTo>
                    <a:pt x="0" y="544"/>
                  </a:lnTo>
                  <a:lnTo>
                    <a:pt x="0" y="548"/>
                  </a:lnTo>
                  <a:lnTo>
                    <a:pt x="0" y="550"/>
                  </a:lnTo>
                  <a:lnTo>
                    <a:pt x="0" y="553"/>
                  </a:lnTo>
                  <a:lnTo>
                    <a:pt x="0" y="557"/>
                  </a:lnTo>
                  <a:lnTo>
                    <a:pt x="0" y="561"/>
                  </a:lnTo>
                  <a:lnTo>
                    <a:pt x="0" y="564"/>
                  </a:lnTo>
                  <a:lnTo>
                    <a:pt x="0" y="572"/>
                  </a:lnTo>
                  <a:lnTo>
                    <a:pt x="0" y="581"/>
                  </a:lnTo>
                  <a:lnTo>
                    <a:pt x="0" y="589"/>
                  </a:lnTo>
                  <a:lnTo>
                    <a:pt x="0" y="606"/>
                  </a:lnTo>
                </a:path>
              </a:pathLst>
            </a:custGeom>
            <a:noFill/>
            <a:ln w="47625">
              <a:solidFill>
                <a:srgbClr val="CC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595" name="Freeform 19"/>
            <p:cNvSpPr>
              <a:spLocks/>
            </p:cNvSpPr>
            <p:nvPr/>
          </p:nvSpPr>
          <p:spPr bwMode="auto">
            <a:xfrm>
              <a:off x="4056" y="1073"/>
              <a:ext cx="121" cy="6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31"/>
                </a:cxn>
                <a:cxn ang="0">
                  <a:pos x="1" y="47"/>
                </a:cxn>
                <a:cxn ang="0">
                  <a:pos x="3" y="62"/>
                </a:cxn>
                <a:cxn ang="0">
                  <a:pos x="3" y="77"/>
                </a:cxn>
                <a:cxn ang="0">
                  <a:pos x="3" y="85"/>
                </a:cxn>
                <a:cxn ang="0">
                  <a:pos x="3" y="88"/>
                </a:cxn>
                <a:cxn ang="0">
                  <a:pos x="3" y="91"/>
                </a:cxn>
                <a:cxn ang="0">
                  <a:pos x="3" y="95"/>
                </a:cxn>
                <a:cxn ang="0">
                  <a:pos x="3" y="99"/>
                </a:cxn>
                <a:cxn ang="0">
                  <a:pos x="3" y="101"/>
                </a:cxn>
                <a:cxn ang="0">
                  <a:pos x="3" y="104"/>
                </a:cxn>
                <a:cxn ang="0">
                  <a:pos x="3" y="108"/>
                </a:cxn>
                <a:cxn ang="0">
                  <a:pos x="3" y="111"/>
                </a:cxn>
                <a:cxn ang="0">
                  <a:pos x="3" y="115"/>
                </a:cxn>
                <a:cxn ang="0">
                  <a:pos x="3" y="118"/>
                </a:cxn>
                <a:cxn ang="0">
                  <a:pos x="3" y="122"/>
                </a:cxn>
                <a:cxn ang="0">
                  <a:pos x="3" y="125"/>
                </a:cxn>
                <a:cxn ang="0">
                  <a:pos x="3" y="133"/>
                </a:cxn>
                <a:cxn ang="0">
                  <a:pos x="3" y="139"/>
                </a:cxn>
                <a:cxn ang="0">
                  <a:pos x="3" y="146"/>
                </a:cxn>
                <a:cxn ang="0">
                  <a:pos x="1" y="172"/>
                </a:cxn>
                <a:cxn ang="0">
                  <a:pos x="1" y="200"/>
                </a:cxn>
                <a:cxn ang="0">
                  <a:pos x="0" y="233"/>
                </a:cxn>
                <a:cxn ang="0">
                  <a:pos x="0" y="241"/>
                </a:cxn>
                <a:cxn ang="0">
                  <a:pos x="0" y="248"/>
                </a:cxn>
                <a:cxn ang="0">
                  <a:pos x="0" y="256"/>
                </a:cxn>
                <a:cxn ang="0">
                  <a:pos x="0" y="261"/>
                </a:cxn>
                <a:cxn ang="0">
                  <a:pos x="0" y="264"/>
                </a:cxn>
                <a:cxn ang="0">
                  <a:pos x="0" y="265"/>
                </a:cxn>
                <a:cxn ang="0">
                  <a:pos x="0" y="269"/>
                </a:cxn>
                <a:cxn ang="0">
                  <a:pos x="0" y="273"/>
                </a:cxn>
                <a:cxn ang="0">
                  <a:pos x="0" y="277"/>
                </a:cxn>
                <a:cxn ang="0">
                  <a:pos x="0" y="282"/>
                </a:cxn>
                <a:cxn ang="0">
                  <a:pos x="0" y="286"/>
                </a:cxn>
                <a:cxn ang="0">
                  <a:pos x="0" y="289"/>
                </a:cxn>
                <a:cxn ang="0">
                  <a:pos x="0" y="293"/>
                </a:cxn>
                <a:cxn ang="0">
                  <a:pos x="0" y="298"/>
                </a:cxn>
                <a:cxn ang="0">
                  <a:pos x="0" y="306"/>
                </a:cxn>
                <a:cxn ang="0">
                  <a:pos x="0" y="315"/>
                </a:cxn>
                <a:cxn ang="0">
                  <a:pos x="1" y="330"/>
                </a:cxn>
                <a:cxn ang="0">
                  <a:pos x="3" y="347"/>
                </a:cxn>
                <a:cxn ang="0">
                  <a:pos x="4" y="363"/>
                </a:cxn>
                <a:cxn ang="0">
                  <a:pos x="5" y="381"/>
                </a:cxn>
                <a:cxn ang="0">
                  <a:pos x="8" y="402"/>
                </a:cxn>
                <a:cxn ang="0">
                  <a:pos x="16" y="441"/>
                </a:cxn>
                <a:cxn ang="0">
                  <a:pos x="25" y="479"/>
                </a:cxn>
                <a:cxn ang="0">
                  <a:pos x="36" y="514"/>
                </a:cxn>
                <a:cxn ang="0">
                  <a:pos x="69" y="588"/>
                </a:cxn>
                <a:cxn ang="0">
                  <a:pos x="94" y="628"/>
                </a:cxn>
                <a:cxn ang="0">
                  <a:pos x="121" y="665"/>
                </a:cxn>
              </a:cxnLst>
              <a:rect l="0" t="0" r="r" b="b"/>
              <a:pathLst>
                <a:path w="121" h="665">
                  <a:moveTo>
                    <a:pt x="0" y="0"/>
                  </a:moveTo>
                  <a:lnTo>
                    <a:pt x="1" y="31"/>
                  </a:lnTo>
                  <a:lnTo>
                    <a:pt x="1" y="47"/>
                  </a:lnTo>
                  <a:lnTo>
                    <a:pt x="3" y="62"/>
                  </a:lnTo>
                  <a:lnTo>
                    <a:pt x="3" y="77"/>
                  </a:lnTo>
                  <a:lnTo>
                    <a:pt x="3" y="85"/>
                  </a:lnTo>
                  <a:lnTo>
                    <a:pt x="3" y="88"/>
                  </a:lnTo>
                  <a:lnTo>
                    <a:pt x="3" y="91"/>
                  </a:lnTo>
                  <a:lnTo>
                    <a:pt x="3" y="95"/>
                  </a:lnTo>
                  <a:lnTo>
                    <a:pt x="3" y="99"/>
                  </a:lnTo>
                  <a:lnTo>
                    <a:pt x="3" y="101"/>
                  </a:lnTo>
                  <a:lnTo>
                    <a:pt x="3" y="104"/>
                  </a:lnTo>
                  <a:lnTo>
                    <a:pt x="3" y="108"/>
                  </a:lnTo>
                  <a:lnTo>
                    <a:pt x="3" y="111"/>
                  </a:lnTo>
                  <a:lnTo>
                    <a:pt x="3" y="115"/>
                  </a:lnTo>
                  <a:lnTo>
                    <a:pt x="3" y="118"/>
                  </a:lnTo>
                  <a:lnTo>
                    <a:pt x="3" y="122"/>
                  </a:lnTo>
                  <a:lnTo>
                    <a:pt x="3" y="125"/>
                  </a:lnTo>
                  <a:lnTo>
                    <a:pt x="3" y="133"/>
                  </a:lnTo>
                  <a:lnTo>
                    <a:pt x="3" y="139"/>
                  </a:lnTo>
                  <a:lnTo>
                    <a:pt x="3" y="146"/>
                  </a:lnTo>
                  <a:lnTo>
                    <a:pt x="1" y="172"/>
                  </a:lnTo>
                  <a:lnTo>
                    <a:pt x="1" y="200"/>
                  </a:lnTo>
                  <a:lnTo>
                    <a:pt x="0" y="233"/>
                  </a:lnTo>
                  <a:lnTo>
                    <a:pt x="0" y="241"/>
                  </a:lnTo>
                  <a:lnTo>
                    <a:pt x="0" y="248"/>
                  </a:lnTo>
                  <a:lnTo>
                    <a:pt x="0" y="256"/>
                  </a:lnTo>
                  <a:lnTo>
                    <a:pt x="0" y="261"/>
                  </a:lnTo>
                  <a:lnTo>
                    <a:pt x="0" y="264"/>
                  </a:lnTo>
                  <a:lnTo>
                    <a:pt x="0" y="265"/>
                  </a:lnTo>
                  <a:lnTo>
                    <a:pt x="0" y="269"/>
                  </a:lnTo>
                  <a:lnTo>
                    <a:pt x="0" y="273"/>
                  </a:lnTo>
                  <a:lnTo>
                    <a:pt x="0" y="277"/>
                  </a:lnTo>
                  <a:lnTo>
                    <a:pt x="0" y="282"/>
                  </a:lnTo>
                  <a:lnTo>
                    <a:pt x="0" y="286"/>
                  </a:lnTo>
                  <a:lnTo>
                    <a:pt x="0" y="289"/>
                  </a:lnTo>
                  <a:lnTo>
                    <a:pt x="0" y="293"/>
                  </a:lnTo>
                  <a:lnTo>
                    <a:pt x="0" y="298"/>
                  </a:lnTo>
                  <a:lnTo>
                    <a:pt x="0" y="306"/>
                  </a:lnTo>
                  <a:lnTo>
                    <a:pt x="0" y="315"/>
                  </a:lnTo>
                  <a:lnTo>
                    <a:pt x="1" y="330"/>
                  </a:lnTo>
                  <a:lnTo>
                    <a:pt x="3" y="347"/>
                  </a:lnTo>
                  <a:lnTo>
                    <a:pt x="4" y="363"/>
                  </a:lnTo>
                  <a:lnTo>
                    <a:pt x="5" y="381"/>
                  </a:lnTo>
                  <a:lnTo>
                    <a:pt x="8" y="402"/>
                  </a:lnTo>
                  <a:lnTo>
                    <a:pt x="16" y="441"/>
                  </a:lnTo>
                  <a:lnTo>
                    <a:pt x="25" y="479"/>
                  </a:lnTo>
                  <a:lnTo>
                    <a:pt x="36" y="514"/>
                  </a:lnTo>
                  <a:lnTo>
                    <a:pt x="69" y="588"/>
                  </a:lnTo>
                  <a:lnTo>
                    <a:pt x="94" y="628"/>
                  </a:lnTo>
                  <a:lnTo>
                    <a:pt x="121" y="665"/>
                  </a:lnTo>
                </a:path>
              </a:pathLst>
            </a:custGeom>
            <a:noFill/>
            <a:ln w="47625">
              <a:solidFill>
                <a:srgbClr val="CC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596" name="Freeform 20"/>
            <p:cNvSpPr>
              <a:spLocks/>
            </p:cNvSpPr>
            <p:nvPr/>
          </p:nvSpPr>
          <p:spPr bwMode="auto">
            <a:xfrm>
              <a:off x="4177" y="1370"/>
              <a:ext cx="771" cy="525"/>
            </a:xfrm>
            <a:custGeom>
              <a:avLst/>
              <a:gdLst/>
              <a:ahLst/>
              <a:cxnLst>
                <a:cxn ang="0">
                  <a:pos x="0" y="368"/>
                </a:cxn>
                <a:cxn ang="0">
                  <a:pos x="32" y="403"/>
                </a:cxn>
                <a:cxn ang="0">
                  <a:pos x="66" y="433"/>
                </a:cxn>
                <a:cxn ang="0">
                  <a:pos x="99" y="457"/>
                </a:cxn>
                <a:cxn ang="0">
                  <a:pos x="139" y="479"/>
                </a:cxn>
                <a:cxn ang="0">
                  <a:pos x="181" y="498"/>
                </a:cxn>
                <a:cxn ang="0">
                  <a:pos x="201" y="505"/>
                </a:cxn>
                <a:cxn ang="0">
                  <a:pos x="226" y="512"/>
                </a:cxn>
                <a:cxn ang="0">
                  <a:pos x="248" y="517"/>
                </a:cxn>
                <a:cxn ang="0">
                  <a:pos x="270" y="521"/>
                </a:cxn>
                <a:cxn ang="0">
                  <a:pos x="279" y="522"/>
                </a:cxn>
                <a:cxn ang="0">
                  <a:pos x="291" y="522"/>
                </a:cxn>
                <a:cxn ang="0">
                  <a:pos x="296" y="524"/>
                </a:cxn>
                <a:cxn ang="0">
                  <a:pos x="302" y="524"/>
                </a:cxn>
                <a:cxn ang="0">
                  <a:pos x="307" y="524"/>
                </a:cxn>
                <a:cxn ang="0">
                  <a:pos x="312" y="524"/>
                </a:cxn>
                <a:cxn ang="0">
                  <a:pos x="317" y="525"/>
                </a:cxn>
                <a:cxn ang="0">
                  <a:pos x="322" y="525"/>
                </a:cxn>
                <a:cxn ang="0">
                  <a:pos x="329" y="525"/>
                </a:cxn>
                <a:cxn ang="0">
                  <a:pos x="334" y="524"/>
                </a:cxn>
                <a:cxn ang="0">
                  <a:pos x="338" y="524"/>
                </a:cxn>
                <a:cxn ang="0">
                  <a:pos x="341" y="524"/>
                </a:cxn>
                <a:cxn ang="0">
                  <a:pos x="347" y="524"/>
                </a:cxn>
                <a:cxn ang="0">
                  <a:pos x="354" y="524"/>
                </a:cxn>
                <a:cxn ang="0">
                  <a:pos x="359" y="522"/>
                </a:cxn>
                <a:cxn ang="0">
                  <a:pos x="369" y="522"/>
                </a:cxn>
                <a:cxn ang="0">
                  <a:pos x="380" y="521"/>
                </a:cxn>
                <a:cxn ang="0">
                  <a:pos x="402" y="517"/>
                </a:cxn>
                <a:cxn ang="0">
                  <a:pos x="425" y="512"/>
                </a:cxn>
                <a:cxn ang="0">
                  <a:pos x="451" y="504"/>
                </a:cxn>
                <a:cxn ang="0">
                  <a:pos x="494" y="487"/>
                </a:cxn>
                <a:cxn ang="0">
                  <a:pos x="534" y="466"/>
                </a:cxn>
                <a:cxn ang="0">
                  <a:pos x="575" y="440"/>
                </a:cxn>
                <a:cxn ang="0">
                  <a:pos x="614" y="407"/>
                </a:cxn>
                <a:cxn ang="0">
                  <a:pos x="645" y="374"/>
                </a:cxn>
                <a:cxn ang="0">
                  <a:pos x="696" y="303"/>
                </a:cxn>
                <a:cxn ang="0">
                  <a:pos x="718" y="261"/>
                </a:cxn>
                <a:cxn ang="0">
                  <a:pos x="733" y="221"/>
                </a:cxn>
                <a:cxn ang="0">
                  <a:pos x="746" y="182"/>
                </a:cxn>
                <a:cxn ang="0">
                  <a:pos x="757" y="141"/>
                </a:cxn>
                <a:cxn ang="0">
                  <a:pos x="762" y="107"/>
                </a:cxn>
                <a:cxn ang="0">
                  <a:pos x="765" y="89"/>
                </a:cxn>
                <a:cxn ang="0">
                  <a:pos x="767" y="71"/>
                </a:cxn>
                <a:cxn ang="0">
                  <a:pos x="768" y="53"/>
                </a:cxn>
                <a:cxn ang="0">
                  <a:pos x="770" y="44"/>
                </a:cxn>
                <a:cxn ang="0">
                  <a:pos x="770" y="33"/>
                </a:cxn>
                <a:cxn ang="0">
                  <a:pos x="770" y="24"/>
                </a:cxn>
                <a:cxn ang="0">
                  <a:pos x="771" y="15"/>
                </a:cxn>
                <a:cxn ang="0">
                  <a:pos x="771" y="7"/>
                </a:cxn>
                <a:cxn ang="0">
                  <a:pos x="771" y="3"/>
                </a:cxn>
                <a:cxn ang="0">
                  <a:pos x="771" y="0"/>
                </a:cxn>
              </a:cxnLst>
              <a:rect l="0" t="0" r="r" b="b"/>
              <a:pathLst>
                <a:path w="771" h="525">
                  <a:moveTo>
                    <a:pt x="0" y="368"/>
                  </a:moveTo>
                  <a:lnTo>
                    <a:pt x="32" y="403"/>
                  </a:lnTo>
                  <a:lnTo>
                    <a:pt x="66" y="433"/>
                  </a:lnTo>
                  <a:lnTo>
                    <a:pt x="99" y="457"/>
                  </a:lnTo>
                  <a:lnTo>
                    <a:pt x="139" y="479"/>
                  </a:lnTo>
                  <a:lnTo>
                    <a:pt x="181" y="498"/>
                  </a:lnTo>
                  <a:lnTo>
                    <a:pt x="201" y="505"/>
                  </a:lnTo>
                  <a:lnTo>
                    <a:pt x="226" y="512"/>
                  </a:lnTo>
                  <a:lnTo>
                    <a:pt x="248" y="517"/>
                  </a:lnTo>
                  <a:lnTo>
                    <a:pt x="270" y="521"/>
                  </a:lnTo>
                  <a:lnTo>
                    <a:pt x="279" y="522"/>
                  </a:lnTo>
                  <a:lnTo>
                    <a:pt x="291" y="522"/>
                  </a:lnTo>
                  <a:lnTo>
                    <a:pt x="296" y="524"/>
                  </a:lnTo>
                  <a:lnTo>
                    <a:pt x="302" y="524"/>
                  </a:lnTo>
                  <a:lnTo>
                    <a:pt x="307" y="524"/>
                  </a:lnTo>
                  <a:lnTo>
                    <a:pt x="312" y="524"/>
                  </a:lnTo>
                  <a:lnTo>
                    <a:pt x="317" y="525"/>
                  </a:lnTo>
                  <a:lnTo>
                    <a:pt x="322" y="525"/>
                  </a:lnTo>
                  <a:lnTo>
                    <a:pt x="329" y="525"/>
                  </a:lnTo>
                  <a:lnTo>
                    <a:pt x="334" y="524"/>
                  </a:lnTo>
                  <a:lnTo>
                    <a:pt x="338" y="524"/>
                  </a:lnTo>
                  <a:lnTo>
                    <a:pt x="341" y="524"/>
                  </a:lnTo>
                  <a:lnTo>
                    <a:pt x="347" y="524"/>
                  </a:lnTo>
                  <a:lnTo>
                    <a:pt x="354" y="524"/>
                  </a:lnTo>
                  <a:lnTo>
                    <a:pt x="359" y="522"/>
                  </a:lnTo>
                  <a:lnTo>
                    <a:pt x="369" y="522"/>
                  </a:lnTo>
                  <a:lnTo>
                    <a:pt x="380" y="521"/>
                  </a:lnTo>
                  <a:lnTo>
                    <a:pt x="402" y="517"/>
                  </a:lnTo>
                  <a:lnTo>
                    <a:pt x="425" y="512"/>
                  </a:lnTo>
                  <a:lnTo>
                    <a:pt x="451" y="504"/>
                  </a:lnTo>
                  <a:lnTo>
                    <a:pt x="494" y="487"/>
                  </a:lnTo>
                  <a:lnTo>
                    <a:pt x="534" y="466"/>
                  </a:lnTo>
                  <a:lnTo>
                    <a:pt x="575" y="440"/>
                  </a:lnTo>
                  <a:lnTo>
                    <a:pt x="614" y="407"/>
                  </a:lnTo>
                  <a:lnTo>
                    <a:pt x="645" y="374"/>
                  </a:lnTo>
                  <a:lnTo>
                    <a:pt x="696" y="303"/>
                  </a:lnTo>
                  <a:lnTo>
                    <a:pt x="718" y="261"/>
                  </a:lnTo>
                  <a:lnTo>
                    <a:pt x="733" y="221"/>
                  </a:lnTo>
                  <a:lnTo>
                    <a:pt x="746" y="182"/>
                  </a:lnTo>
                  <a:lnTo>
                    <a:pt x="757" y="141"/>
                  </a:lnTo>
                  <a:lnTo>
                    <a:pt x="762" y="107"/>
                  </a:lnTo>
                  <a:lnTo>
                    <a:pt x="765" y="89"/>
                  </a:lnTo>
                  <a:lnTo>
                    <a:pt x="767" y="71"/>
                  </a:lnTo>
                  <a:lnTo>
                    <a:pt x="768" y="53"/>
                  </a:lnTo>
                  <a:lnTo>
                    <a:pt x="770" y="44"/>
                  </a:lnTo>
                  <a:lnTo>
                    <a:pt x="770" y="33"/>
                  </a:lnTo>
                  <a:lnTo>
                    <a:pt x="770" y="24"/>
                  </a:lnTo>
                  <a:lnTo>
                    <a:pt x="771" y="15"/>
                  </a:lnTo>
                  <a:lnTo>
                    <a:pt x="771" y="7"/>
                  </a:lnTo>
                  <a:lnTo>
                    <a:pt x="771" y="3"/>
                  </a:lnTo>
                  <a:lnTo>
                    <a:pt x="771" y="0"/>
                  </a:lnTo>
                </a:path>
              </a:pathLst>
            </a:custGeom>
            <a:noFill/>
            <a:ln w="47625">
              <a:solidFill>
                <a:srgbClr val="CC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597" name="Freeform 21"/>
            <p:cNvSpPr>
              <a:spLocks/>
            </p:cNvSpPr>
            <p:nvPr/>
          </p:nvSpPr>
          <p:spPr bwMode="auto">
            <a:xfrm>
              <a:off x="4945" y="1181"/>
              <a:ext cx="3" cy="189"/>
            </a:xfrm>
            <a:custGeom>
              <a:avLst/>
              <a:gdLst/>
              <a:ahLst/>
              <a:cxnLst>
                <a:cxn ang="0">
                  <a:pos x="3" y="189"/>
                </a:cxn>
                <a:cxn ang="0">
                  <a:pos x="3" y="185"/>
                </a:cxn>
                <a:cxn ang="0">
                  <a:pos x="3" y="181"/>
                </a:cxn>
                <a:cxn ang="0">
                  <a:pos x="3" y="176"/>
                </a:cxn>
                <a:cxn ang="0">
                  <a:pos x="3" y="172"/>
                </a:cxn>
                <a:cxn ang="0">
                  <a:pos x="3" y="168"/>
                </a:cxn>
                <a:cxn ang="0">
                  <a:pos x="3" y="165"/>
                </a:cxn>
                <a:cxn ang="0">
                  <a:pos x="3" y="161"/>
                </a:cxn>
                <a:cxn ang="0">
                  <a:pos x="3" y="157"/>
                </a:cxn>
                <a:cxn ang="0">
                  <a:pos x="3" y="153"/>
                </a:cxn>
                <a:cxn ang="0">
                  <a:pos x="3" y="150"/>
                </a:cxn>
                <a:cxn ang="0">
                  <a:pos x="3" y="146"/>
                </a:cxn>
                <a:cxn ang="0">
                  <a:pos x="3" y="142"/>
                </a:cxn>
                <a:cxn ang="0">
                  <a:pos x="3" y="126"/>
                </a:cxn>
                <a:cxn ang="0">
                  <a:pos x="2" y="68"/>
                </a:cxn>
                <a:cxn ang="0">
                  <a:pos x="0" y="55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0" y="23"/>
                </a:cxn>
                <a:cxn ang="0">
                  <a:pos x="0" y="21"/>
                </a:cxn>
                <a:cxn ang="0">
                  <a:pos x="0" y="17"/>
                </a:cxn>
                <a:cxn ang="0">
                  <a:pos x="0" y="13"/>
                </a:cxn>
                <a:cxn ang="0">
                  <a:pos x="0" y="9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3" h="189">
                  <a:moveTo>
                    <a:pt x="3" y="189"/>
                  </a:moveTo>
                  <a:lnTo>
                    <a:pt x="3" y="185"/>
                  </a:lnTo>
                  <a:lnTo>
                    <a:pt x="3" y="181"/>
                  </a:lnTo>
                  <a:lnTo>
                    <a:pt x="3" y="176"/>
                  </a:lnTo>
                  <a:lnTo>
                    <a:pt x="3" y="172"/>
                  </a:lnTo>
                  <a:lnTo>
                    <a:pt x="3" y="168"/>
                  </a:lnTo>
                  <a:lnTo>
                    <a:pt x="3" y="165"/>
                  </a:lnTo>
                  <a:lnTo>
                    <a:pt x="3" y="161"/>
                  </a:lnTo>
                  <a:lnTo>
                    <a:pt x="3" y="157"/>
                  </a:lnTo>
                  <a:lnTo>
                    <a:pt x="3" y="153"/>
                  </a:lnTo>
                  <a:lnTo>
                    <a:pt x="3" y="150"/>
                  </a:lnTo>
                  <a:lnTo>
                    <a:pt x="3" y="146"/>
                  </a:lnTo>
                  <a:lnTo>
                    <a:pt x="3" y="142"/>
                  </a:lnTo>
                  <a:lnTo>
                    <a:pt x="3" y="126"/>
                  </a:lnTo>
                  <a:lnTo>
                    <a:pt x="2" y="68"/>
                  </a:lnTo>
                  <a:lnTo>
                    <a:pt x="0" y="55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 w="47625">
              <a:solidFill>
                <a:srgbClr val="CC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598" name="Freeform 22"/>
            <p:cNvSpPr>
              <a:spLocks/>
            </p:cNvSpPr>
            <p:nvPr/>
          </p:nvSpPr>
          <p:spPr bwMode="auto">
            <a:xfrm>
              <a:off x="4564" y="472"/>
              <a:ext cx="365" cy="709"/>
            </a:xfrm>
            <a:custGeom>
              <a:avLst/>
              <a:gdLst/>
              <a:ahLst/>
              <a:cxnLst>
                <a:cxn ang="0">
                  <a:pos x="355" y="709"/>
                </a:cxn>
                <a:cxn ang="0">
                  <a:pos x="355" y="706"/>
                </a:cxn>
                <a:cxn ang="0">
                  <a:pos x="355" y="702"/>
                </a:cxn>
                <a:cxn ang="0">
                  <a:pos x="355" y="700"/>
                </a:cxn>
                <a:cxn ang="0">
                  <a:pos x="355" y="696"/>
                </a:cxn>
                <a:cxn ang="0">
                  <a:pos x="355" y="691"/>
                </a:cxn>
                <a:cxn ang="0">
                  <a:pos x="355" y="684"/>
                </a:cxn>
                <a:cxn ang="0">
                  <a:pos x="355" y="678"/>
                </a:cxn>
                <a:cxn ang="0">
                  <a:pos x="357" y="670"/>
                </a:cxn>
                <a:cxn ang="0">
                  <a:pos x="357" y="657"/>
                </a:cxn>
                <a:cxn ang="0">
                  <a:pos x="361" y="598"/>
                </a:cxn>
                <a:cxn ang="0">
                  <a:pos x="362" y="569"/>
                </a:cxn>
                <a:cxn ang="0">
                  <a:pos x="363" y="552"/>
                </a:cxn>
                <a:cxn ang="0">
                  <a:pos x="363" y="536"/>
                </a:cxn>
                <a:cxn ang="0">
                  <a:pos x="365" y="526"/>
                </a:cxn>
                <a:cxn ang="0">
                  <a:pos x="365" y="520"/>
                </a:cxn>
                <a:cxn ang="0">
                  <a:pos x="365" y="515"/>
                </a:cxn>
                <a:cxn ang="0">
                  <a:pos x="365" y="513"/>
                </a:cxn>
                <a:cxn ang="0">
                  <a:pos x="365" y="510"/>
                </a:cxn>
                <a:cxn ang="0">
                  <a:pos x="365" y="507"/>
                </a:cxn>
                <a:cxn ang="0">
                  <a:pos x="365" y="506"/>
                </a:cxn>
                <a:cxn ang="0">
                  <a:pos x="365" y="501"/>
                </a:cxn>
                <a:cxn ang="0">
                  <a:pos x="365" y="498"/>
                </a:cxn>
                <a:cxn ang="0">
                  <a:pos x="365" y="497"/>
                </a:cxn>
                <a:cxn ang="0">
                  <a:pos x="365" y="492"/>
                </a:cxn>
                <a:cxn ang="0">
                  <a:pos x="365" y="489"/>
                </a:cxn>
                <a:cxn ang="0">
                  <a:pos x="365" y="487"/>
                </a:cxn>
                <a:cxn ang="0">
                  <a:pos x="365" y="483"/>
                </a:cxn>
                <a:cxn ang="0">
                  <a:pos x="365" y="479"/>
                </a:cxn>
                <a:cxn ang="0">
                  <a:pos x="363" y="468"/>
                </a:cxn>
                <a:cxn ang="0">
                  <a:pos x="363" y="463"/>
                </a:cxn>
                <a:cxn ang="0">
                  <a:pos x="363" y="458"/>
                </a:cxn>
                <a:cxn ang="0">
                  <a:pos x="362" y="441"/>
                </a:cxn>
                <a:cxn ang="0">
                  <a:pos x="362" y="431"/>
                </a:cxn>
                <a:cxn ang="0">
                  <a:pos x="361" y="422"/>
                </a:cxn>
                <a:cxn ang="0">
                  <a:pos x="357" y="388"/>
                </a:cxn>
                <a:cxn ang="0">
                  <a:pos x="353" y="368"/>
                </a:cxn>
                <a:cxn ang="0">
                  <a:pos x="349" y="348"/>
                </a:cxn>
                <a:cxn ang="0">
                  <a:pos x="336" y="305"/>
                </a:cxn>
                <a:cxn ang="0">
                  <a:pos x="322" y="264"/>
                </a:cxn>
                <a:cxn ang="0">
                  <a:pos x="303" y="227"/>
                </a:cxn>
                <a:cxn ang="0">
                  <a:pos x="279" y="185"/>
                </a:cxn>
                <a:cxn ang="0">
                  <a:pos x="253" y="149"/>
                </a:cxn>
                <a:cxn ang="0">
                  <a:pos x="190" y="86"/>
                </a:cxn>
                <a:cxn ang="0">
                  <a:pos x="153" y="59"/>
                </a:cxn>
                <a:cxn ang="0">
                  <a:pos x="108" y="34"/>
                </a:cxn>
                <a:cxn ang="0">
                  <a:pos x="68" y="17"/>
                </a:cxn>
                <a:cxn ang="0">
                  <a:pos x="43" y="11"/>
                </a:cxn>
                <a:cxn ang="0">
                  <a:pos x="21" y="4"/>
                </a:cxn>
                <a:cxn ang="0">
                  <a:pos x="0" y="0"/>
                </a:cxn>
              </a:cxnLst>
              <a:rect l="0" t="0" r="r" b="b"/>
              <a:pathLst>
                <a:path w="365" h="709">
                  <a:moveTo>
                    <a:pt x="355" y="709"/>
                  </a:moveTo>
                  <a:lnTo>
                    <a:pt x="355" y="706"/>
                  </a:lnTo>
                  <a:lnTo>
                    <a:pt x="355" y="702"/>
                  </a:lnTo>
                  <a:lnTo>
                    <a:pt x="355" y="700"/>
                  </a:lnTo>
                  <a:lnTo>
                    <a:pt x="355" y="696"/>
                  </a:lnTo>
                  <a:lnTo>
                    <a:pt x="355" y="691"/>
                  </a:lnTo>
                  <a:lnTo>
                    <a:pt x="355" y="684"/>
                  </a:lnTo>
                  <a:lnTo>
                    <a:pt x="355" y="678"/>
                  </a:lnTo>
                  <a:lnTo>
                    <a:pt x="357" y="670"/>
                  </a:lnTo>
                  <a:lnTo>
                    <a:pt x="357" y="657"/>
                  </a:lnTo>
                  <a:lnTo>
                    <a:pt x="361" y="598"/>
                  </a:lnTo>
                  <a:lnTo>
                    <a:pt x="362" y="569"/>
                  </a:lnTo>
                  <a:lnTo>
                    <a:pt x="363" y="552"/>
                  </a:lnTo>
                  <a:lnTo>
                    <a:pt x="363" y="536"/>
                  </a:lnTo>
                  <a:lnTo>
                    <a:pt x="365" y="526"/>
                  </a:lnTo>
                  <a:lnTo>
                    <a:pt x="365" y="520"/>
                  </a:lnTo>
                  <a:lnTo>
                    <a:pt x="365" y="515"/>
                  </a:lnTo>
                  <a:lnTo>
                    <a:pt x="365" y="513"/>
                  </a:lnTo>
                  <a:lnTo>
                    <a:pt x="365" y="510"/>
                  </a:lnTo>
                  <a:lnTo>
                    <a:pt x="365" y="507"/>
                  </a:lnTo>
                  <a:lnTo>
                    <a:pt x="365" y="506"/>
                  </a:lnTo>
                  <a:lnTo>
                    <a:pt x="365" y="501"/>
                  </a:lnTo>
                  <a:lnTo>
                    <a:pt x="365" y="498"/>
                  </a:lnTo>
                  <a:lnTo>
                    <a:pt x="365" y="497"/>
                  </a:lnTo>
                  <a:lnTo>
                    <a:pt x="365" y="492"/>
                  </a:lnTo>
                  <a:lnTo>
                    <a:pt x="365" y="489"/>
                  </a:lnTo>
                  <a:lnTo>
                    <a:pt x="365" y="487"/>
                  </a:lnTo>
                  <a:lnTo>
                    <a:pt x="365" y="483"/>
                  </a:lnTo>
                  <a:lnTo>
                    <a:pt x="365" y="479"/>
                  </a:lnTo>
                  <a:lnTo>
                    <a:pt x="363" y="468"/>
                  </a:lnTo>
                  <a:lnTo>
                    <a:pt x="363" y="463"/>
                  </a:lnTo>
                  <a:lnTo>
                    <a:pt x="363" y="458"/>
                  </a:lnTo>
                  <a:lnTo>
                    <a:pt x="362" y="441"/>
                  </a:lnTo>
                  <a:lnTo>
                    <a:pt x="362" y="431"/>
                  </a:lnTo>
                  <a:lnTo>
                    <a:pt x="361" y="422"/>
                  </a:lnTo>
                  <a:lnTo>
                    <a:pt x="357" y="388"/>
                  </a:lnTo>
                  <a:lnTo>
                    <a:pt x="353" y="368"/>
                  </a:lnTo>
                  <a:lnTo>
                    <a:pt x="349" y="348"/>
                  </a:lnTo>
                  <a:lnTo>
                    <a:pt x="336" y="305"/>
                  </a:lnTo>
                  <a:lnTo>
                    <a:pt x="322" y="264"/>
                  </a:lnTo>
                  <a:lnTo>
                    <a:pt x="303" y="227"/>
                  </a:lnTo>
                  <a:lnTo>
                    <a:pt x="279" y="185"/>
                  </a:lnTo>
                  <a:lnTo>
                    <a:pt x="253" y="149"/>
                  </a:lnTo>
                  <a:lnTo>
                    <a:pt x="190" y="86"/>
                  </a:lnTo>
                  <a:lnTo>
                    <a:pt x="153" y="59"/>
                  </a:lnTo>
                  <a:lnTo>
                    <a:pt x="108" y="34"/>
                  </a:lnTo>
                  <a:lnTo>
                    <a:pt x="68" y="17"/>
                  </a:lnTo>
                  <a:lnTo>
                    <a:pt x="43" y="11"/>
                  </a:lnTo>
                  <a:lnTo>
                    <a:pt x="21" y="4"/>
                  </a:lnTo>
                  <a:lnTo>
                    <a:pt x="0" y="0"/>
                  </a:lnTo>
                </a:path>
              </a:pathLst>
            </a:custGeom>
            <a:noFill/>
            <a:ln w="47625">
              <a:solidFill>
                <a:srgbClr val="E5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599" name="Freeform 23"/>
            <p:cNvSpPr>
              <a:spLocks/>
            </p:cNvSpPr>
            <p:nvPr/>
          </p:nvSpPr>
          <p:spPr bwMode="auto">
            <a:xfrm>
              <a:off x="4075" y="467"/>
              <a:ext cx="489" cy="514"/>
            </a:xfrm>
            <a:custGeom>
              <a:avLst/>
              <a:gdLst/>
              <a:ahLst/>
              <a:cxnLst>
                <a:cxn ang="0">
                  <a:pos x="489" y="5"/>
                </a:cxn>
                <a:cxn ang="0">
                  <a:pos x="478" y="4"/>
                </a:cxn>
                <a:cxn ang="0">
                  <a:pos x="467" y="3"/>
                </a:cxn>
                <a:cxn ang="0">
                  <a:pos x="457" y="1"/>
                </a:cxn>
                <a:cxn ang="0">
                  <a:pos x="452" y="1"/>
                </a:cxn>
                <a:cxn ang="0">
                  <a:pos x="447" y="1"/>
                </a:cxn>
                <a:cxn ang="0">
                  <a:pos x="441" y="1"/>
                </a:cxn>
                <a:cxn ang="0">
                  <a:pos x="436" y="0"/>
                </a:cxn>
                <a:cxn ang="0">
                  <a:pos x="431" y="0"/>
                </a:cxn>
                <a:cxn ang="0">
                  <a:pos x="426" y="0"/>
                </a:cxn>
                <a:cxn ang="0">
                  <a:pos x="419" y="0"/>
                </a:cxn>
                <a:cxn ang="0">
                  <a:pos x="417" y="1"/>
                </a:cxn>
                <a:cxn ang="0">
                  <a:pos x="413" y="1"/>
                </a:cxn>
                <a:cxn ang="0">
                  <a:pos x="407" y="1"/>
                </a:cxn>
                <a:cxn ang="0">
                  <a:pos x="402" y="1"/>
                </a:cxn>
                <a:cxn ang="0">
                  <a:pos x="392" y="3"/>
                </a:cxn>
                <a:cxn ang="0">
                  <a:pos x="380" y="4"/>
                </a:cxn>
                <a:cxn ang="0">
                  <a:pos x="368" y="5"/>
                </a:cxn>
                <a:cxn ang="0">
                  <a:pos x="357" y="7"/>
                </a:cxn>
                <a:cxn ang="0">
                  <a:pos x="333" y="12"/>
                </a:cxn>
                <a:cxn ang="0">
                  <a:pos x="313" y="18"/>
                </a:cxn>
                <a:cxn ang="0">
                  <a:pos x="290" y="25"/>
                </a:cxn>
                <a:cxn ang="0">
                  <a:pos x="253" y="42"/>
                </a:cxn>
                <a:cxn ang="0">
                  <a:pos x="214" y="64"/>
                </a:cxn>
                <a:cxn ang="0">
                  <a:pos x="176" y="91"/>
                </a:cxn>
                <a:cxn ang="0">
                  <a:pos x="115" y="151"/>
                </a:cxn>
                <a:cxn ang="0">
                  <a:pos x="88" y="187"/>
                </a:cxn>
                <a:cxn ang="0">
                  <a:pos x="62" y="230"/>
                </a:cxn>
                <a:cxn ang="0">
                  <a:pos x="42" y="272"/>
                </a:cxn>
                <a:cxn ang="0">
                  <a:pos x="28" y="311"/>
                </a:cxn>
                <a:cxn ang="0">
                  <a:pos x="17" y="350"/>
                </a:cxn>
                <a:cxn ang="0">
                  <a:pos x="10" y="385"/>
                </a:cxn>
                <a:cxn ang="0">
                  <a:pos x="7" y="406"/>
                </a:cxn>
                <a:cxn ang="0">
                  <a:pos x="4" y="424"/>
                </a:cxn>
                <a:cxn ang="0">
                  <a:pos x="3" y="434"/>
                </a:cxn>
                <a:cxn ang="0">
                  <a:pos x="3" y="445"/>
                </a:cxn>
                <a:cxn ang="0">
                  <a:pos x="2" y="454"/>
                </a:cxn>
                <a:cxn ang="0">
                  <a:pos x="2" y="464"/>
                </a:cxn>
                <a:cxn ang="0">
                  <a:pos x="2" y="473"/>
                </a:cxn>
                <a:cxn ang="0">
                  <a:pos x="0" y="477"/>
                </a:cxn>
                <a:cxn ang="0">
                  <a:pos x="0" y="481"/>
                </a:cxn>
                <a:cxn ang="0">
                  <a:pos x="0" y="485"/>
                </a:cxn>
                <a:cxn ang="0">
                  <a:pos x="0" y="489"/>
                </a:cxn>
                <a:cxn ang="0">
                  <a:pos x="0" y="494"/>
                </a:cxn>
                <a:cxn ang="0">
                  <a:pos x="0" y="498"/>
                </a:cxn>
                <a:cxn ang="0">
                  <a:pos x="0" y="501"/>
                </a:cxn>
                <a:cxn ang="0">
                  <a:pos x="0" y="502"/>
                </a:cxn>
                <a:cxn ang="0">
                  <a:pos x="0" y="505"/>
                </a:cxn>
                <a:cxn ang="0">
                  <a:pos x="0" y="507"/>
                </a:cxn>
                <a:cxn ang="0">
                  <a:pos x="0" y="512"/>
                </a:cxn>
                <a:cxn ang="0">
                  <a:pos x="0" y="514"/>
                </a:cxn>
              </a:cxnLst>
              <a:rect l="0" t="0" r="r" b="b"/>
              <a:pathLst>
                <a:path w="489" h="514">
                  <a:moveTo>
                    <a:pt x="489" y="5"/>
                  </a:moveTo>
                  <a:lnTo>
                    <a:pt x="478" y="4"/>
                  </a:lnTo>
                  <a:lnTo>
                    <a:pt x="467" y="3"/>
                  </a:lnTo>
                  <a:lnTo>
                    <a:pt x="457" y="1"/>
                  </a:lnTo>
                  <a:lnTo>
                    <a:pt x="452" y="1"/>
                  </a:lnTo>
                  <a:lnTo>
                    <a:pt x="447" y="1"/>
                  </a:lnTo>
                  <a:lnTo>
                    <a:pt x="441" y="1"/>
                  </a:lnTo>
                  <a:lnTo>
                    <a:pt x="436" y="0"/>
                  </a:lnTo>
                  <a:lnTo>
                    <a:pt x="431" y="0"/>
                  </a:lnTo>
                  <a:lnTo>
                    <a:pt x="426" y="0"/>
                  </a:lnTo>
                  <a:lnTo>
                    <a:pt x="419" y="0"/>
                  </a:lnTo>
                  <a:lnTo>
                    <a:pt x="417" y="1"/>
                  </a:lnTo>
                  <a:lnTo>
                    <a:pt x="413" y="1"/>
                  </a:lnTo>
                  <a:lnTo>
                    <a:pt x="407" y="1"/>
                  </a:lnTo>
                  <a:lnTo>
                    <a:pt x="402" y="1"/>
                  </a:lnTo>
                  <a:lnTo>
                    <a:pt x="392" y="3"/>
                  </a:lnTo>
                  <a:lnTo>
                    <a:pt x="380" y="4"/>
                  </a:lnTo>
                  <a:lnTo>
                    <a:pt x="368" y="5"/>
                  </a:lnTo>
                  <a:lnTo>
                    <a:pt x="357" y="7"/>
                  </a:lnTo>
                  <a:lnTo>
                    <a:pt x="333" y="12"/>
                  </a:lnTo>
                  <a:lnTo>
                    <a:pt x="313" y="18"/>
                  </a:lnTo>
                  <a:lnTo>
                    <a:pt x="290" y="25"/>
                  </a:lnTo>
                  <a:lnTo>
                    <a:pt x="253" y="42"/>
                  </a:lnTo>
                  <a:lnTo>
                    <a:pt x="214" y="64"/>
                  </a:lnTo>
                  <a:lnTo>
                    <a:pt x="176" y="91"/>
                  </a:lnTo>
                  <a:lnTo>
                    <a:pt x="115" y="151"/>
                  </a:lnTo>
                  <a:lnTo>
                    <a:pt x="88" y="187"/>
                  </a:lnTo>
                  <a:lnTo>
                    <a:pt x="62" y="230"/>
                  </a:lnTo>
                  <a:lnTo>
                    <a:pt x="42" y="272"/>
                  </a:lnTo>
                  <a:lnTo>
                    <a:pt x="28" y="311"/>
                  </a:lnTo>
                  <a:lnTo>
                    <a:pt x="17" y="350"/>
                  </a:lnTo>
                  <a:lnTo>
                    <a:pt x="10" y="385"/>
                  </a:lnTo>
                  <a:lnTo>
                    <a:pt x="7" y="406"/>
                  </a:lnTo>
                  <a:lnTo>
                    <a:pt x="4" y="424"/>
                  </a:lnTo>
                  <a:lnTo>
                    <a:pt x="3" y="434"/>
                  </a:lnTo>
                  <a:lnTo>
                    <a:pt x="3" y="445"/>
                  </a:lnTo>
                  <a:lnTo>
                    <a:pt x="2" y="454"/>
                  </a:lnTo>
                  <a:lnTo>
                    <a:pt x="2" y="464"/>
                  </a:lnTo>
                  <a:lnTo>
                    <a:pt x="2" y="473"/>
                  </a:lnTo>
                  <a:lnTo>
                    <a:pt x="0" y="477"/>
                  </a:lnTo>
                  <a:lnTo>
                    <a:pt x="0" y="481"/>
                  </a:lnTo>
                  <a:lnTo>
                    <a:pt x="0" y="485"/>
                  </a:lnTo>
                  <a:lnTo>
                    <a:pt x="0" y="489"/>
                  </a:lnTo>
                  <a:lnTo>
                    <a:pt x="0" y="494"/>
                  </a:lnTo>
                  <a:lnTo>
                    <a:pt x="0" y="498"/>
                  </a:lnTo>
                  <a:lnTo>
                    <a:pt x="0" y="501"/>
                  </a:lnTo>
                  <a:lnTo>
                    <a:pt x="0" y="502"/>
                  </a:lnTo>
                  <a:lnTo>
                    <a:pt x="0" y="505"/>
                  </a:lnTo>
                  <a:lnTo>
                    <a:pt x="0" y="507"/>
                  </a:lnTo>
                  <a:lnTo>
                    <a:pt x="0" y="512"/>
                  </a:lnTo>
                  <a:lnTo>
                    <a:pt x="0" y="514"/>
                  </a:lnTo>
                </a:path>
              </a:pathLst>
            </a:custGeom>
            <a:noFill/>
            <a:ln w="47625">
              <a:solidFill>
                <a:srgbClr val="E5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00" name="Freeform 24"/>
            <p:cNvSpPr>
              <a:spLocks/>
            </p:cNvSpPr>
            <p:nvPr/>
          </p:nvSpPr>
          <p:spPr bwMode="auto">
            <a:xfrm>
              <a:off x="4075" y="981"/>
              <a:ext cx="10" cy="4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"/>
                </a:cxn>
                <a:cxn ang="0">
                  <a:pos x="0" y="10"/>
                </a:cxn>
                <a:cxn ang="0">
                  <a:pos x="0" y="15"/>
                </a:cxn>
                <a:cxn ang="0">
                  <a:pos x="0" y="19"/>
                </a:cxn>
                <a:cxn ang="0">
                  <a:pos x="2" y="36"/>
                </a:cxn>
                <a:cxn ang="0">
                  <a:pos x="3" y="54"/>
                </a:cxn>
                <a:cxn ang="0">
                  <a:pos x="4" y="87"/>
                </a:cxn>
                <a:cxn ang="0">
                  <a:pos x="7" y="119"/>
                </a:cxn>
                <a:cxn ang="0">
                  <a:pos x="7" y="135"/>
                </a:cxn>
                <a:cxn ang="0">
                  <a:pos x="8" y="149"/>
                </a:cxn>
                <a:cxn ang="0">
                  <a:pos x="8" y="161"/>
                </a:cxn>
                <a:cxn ang="0">
                  <a:pos x="10" y="167"/>
                </a:cxn>
                <a:cxn ang="0">
                  <a:pos x="10" y="175"/>
                </a:cxn>
                <a:cxn ang="0">
                  <a:pos x="10" y="178"/>
                </a:cxn>
                <a:cxn ang="0">
                  <a:pos x="10" y="182"/>
                </a:cxn>
                <a:cxn ang="0">
                  <a:pos x="10" y="186"/>
                </a:cxn>
                <a:cxn ang="0">
                  <a:pos x="10" y="188"/>
                </a:cxn>
                <a:cxn ang="0">
                  <a:pos x="10" y="192"/>
                </a:cxn>
                <a:cxn ang="0">
                  <a:pos x="10" y="193"/>
                </a:cxn>
                <a:cxn ang="0">
                  <a:pos x="10" y="196"/>
                </a:cxn>
                <a:cxn ang="0">
                  <a:pos x="10" y="199"/>
                </a:cxn>
                <a:cxn ang="0">
                  <a:pos x="10" y="203"/>
                </a:cxn>
                <a:cxn ang="0">
                  <a:pos x="10" y="205"/>
                </a:cxn>
                <a:cxn ang="0">
                  <a:pos x="10" y="209"/>
                </a:cxn>
                <a:cxn ang="0">
                  <a:pos x="10" y="210"/>
                </a:cxn>
                <a:cxn ang="0">
                  <a:pos x="10" y="213"/>
                </a:cxn>
                <a:cxn ang="0">
                  <a:pos x="10" y="217"/>
                </a:cxn>
                <a:cxn ang="0">
                  <a:pos x="10" y="223"/>
                </a:cxn>
                <a:cxn ang="0">
                  <a:pos x="10" y="230"/>
                </a:cxn>
                <a:cxn ang="0">
                  <a:pos x="8" y="244"/>
                </a:cxn>
                <a:cxn ang="0">
                  <a:pos x="8" y="259"/>
                </a:cxn>
                <a:cxn ang="0">
                  <a:pos x="4" y="314"/>
                </a:cxn>
                <a:cxn ang="0">
                  <a:pos x="3" y="344"/>
                </a:cxn>
                <a:cxn ang="0">
                  <a:pos x="2" y="361"/>
                </a:cxn>
                <a:cxn ang="0">
                  <a:pos x="2" y="370"/>
                </a:cxn>
                <a:cxn ang="0">
                  <a:pos x="2" y="378"/>
                </a:cxn>
                <a:cxn ang="0">
                  <a:pos x="0" y="385"/>
                </a:cxn>
                <a:cxn ang="0">
                  <a:pos x="0" y="392"/>
                </a:cxn>
                <a:cxn ang="0">
                  <a:pos x="0" y="396"/>
                </a:cxn>
                <a:cxn ang="0">
                  <a:pos x="0" y="400"/>
                </a:cxn>
                <a:cxn ang="0">
                  <a:pos x="0" y="404"/>
                </a:cxn>
                <a:cxn ang="0">
                  <a:pos x="0" y="408"/>
                </a:cxn>
                <a:cxn ang="0">
                  <a:pos x="0" y="412"/>
                </a:cxn>
                <a:cxn ang="0">
                  <a:pos x="0" y="415"/>
                </a:cxn>
                <a:cxn ang="0">
                  <a:pos x="0" y="417"/>
                </a:cxn>
                <a:cxn ang="0">
                  <a:pos x="0" y="421"/>
                </a:cxn>
                <a:cxn ang="0">
                  <a:pos x="0" y="426"/>
                </a:cxn>
                <a:cxn ang="0">
                  <a:pos x="0" y="430"/>
                </a:cxn>
                <a:cxn ang="0">
                  <a:pos x="0" y="434"/>
                </a:cxn>
                <a:cxn ang="0">
                  <a:pos x="2" y="443"/>
                </a:cxn>
              </a:cxnLst>
              <a:rect l="0" t="0" r="r" b="b"/>
              <a:pathLst>
                <a:path w="10" h="443">
                  <a:moveTo>
                    <a:pt x="0" y="0"/>
                  </a:moveTo>
                  <a:lnTo>
                    <a:pt x="0" y="2"/>
                  </a:lnTo>
                  <a:lnTo>
                    <a:pt x="0" y="10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2" y="36"/>
                  </a:lnTo>
                  <a:lnTo>
                    <a:pt x="3" y="54"/>
                  </a:lnTo>
                  <a:lnTo>
                    <a:pt x="4" y="87"/>
                  </a:lnTo>
                  <a:lnTo>
                    <a:pt x="7" y="119"/>
                  </a:lnTo>
                  <a:lnTo>
                    <a:pt x="7" y="135"/>
                  </a:lnTo>
                  <a:lnTo>
                    <a:pt x="8" y="149"/>
                  </a:lnTo>
                  <a:lnTo>
                    <a:pt x="8" y="161"/>
                  </a:lnTo>
                  <a:lnTo>
                    <a:pt x="10" y="167"/>
                  </a:lnTo>
                  <a:lnTo>
                    <a:pt x="10" y="175"/>
                  </a:lnTo>
                  <a:lnTo>
                    <a:pt x="10" y="178"/>
                  </a:lnTo>
                  <a:lnTo>
                    <a:pt x="10" y="182"/>
                  </a:lnTo>
                  <a:lnTo>
                    <a:pt x="10" y="186"/>
                  </a:lnTo>
                  <a:lnTo>
                    <a:pt x="10" y="188"/>
                  </a:lnTo>
                  <a:lnTo>
                    <a:pt x="10" y="192"/>
                  </a:lnTo>
                  <a:lnTo>
                    <a:pt x="10" y="193"/>
                  </a:lnTo>
                  <a:lnTo>
                    <a:pt x="10" y="196"/>
                  </a:lnTo>
                  <a:lnTo>
                    <a:pt x="10" y="199"/>
                  </a:lnTo>
                  <a:lnTo>
                    <a:pt x="10" y="203"/>
                  </a:lnTo>
                  <a:lnTo>
                    <a:pt x="10" y="205"/>
                  </a:lnTo>
                  <a:lnTo>
                    <a:pt x="10" y="209"/>
                  </a:lnTo>
                  <a:lnTo>
                    <a:pt x="10" y="210"/>
                  </a:lnTo>
                  <a:lnTo>
                    <a:pt x="10" y="213"/>
                  </a:lnTo>
                  <a:lnTo>
                    <a:pt x="10" y="217"/>
                  </a:lnTo>
                  <a:lnTo>
                    <a:pt x="10" y="223"/>
                  </a:lnTo>
                  <a:lnTo>
                    <a:pt x="10" y="230"/>
                  </a:lnTo>
                  <a:lnTo>
                    <a:pt x="8" y="244"/>
                  </a:lnTo>
                  <a:lnTo>
                    <a:pt x="8" y="259"/>
                  </a:lnTo>
                  <a:lnTo>
                    <a:pt x="4" y="314"/>
                  </a:lnTo>
                  <a:lnTo>
                    <a:pt x="3" y="344"/>
                  </a:lnTo>
                  <a:lnTo>
                    <a:pt x="2" y="361"/>
                  </a:lnTo>
                  <a:lnTo>
                    <a:pt x="2" y="370"/>
                  </a:lnTo>
                  <a:lnTo>
                    <a:pt x="2" y="378"/>
                  </a:lnTo>
                  <a:lnTo>
                    <a:pt x="0" y="385"/>
                  </a:lnTo>
                  <a:lnTo>
                    <a:pt x="0" y="392"/>
                  </a:lnTo>
                  <a:lnTo>
                    <a:pt x="0" y="396"/>
                  </a:lnTo>
                  <a:lnTo>
                    <a:pt x="0" y="400"/>
                  </a:lnTo>
                  <a:lnTo>
                    <a:pt x="0" y="404"/>
                  </a:lnTo>
                  <a:lnTo>
                    <a:pt x="0" y="408"/>
                  </a:lnTo>
                  <a:lnTo>
                    <a:pt x="0" y="412"/>
                  </a:lnTo>
                  <a:lnTo>
                    <a:pt x="0" y="415"/>
                  </a:lnTo>
                  <a:lnTo>
                    <a:pt x="0" y="417"/>
                  </a:lnTo>
                  <a:lnTo>
                    <a:pt x="0" y="421"/>
                  </a:lnTo>
                  <a:lnTo>
                    <a:pt x="0" y="426"/>
                  </a:lnTo>
                  <a:lnTo>
                    <a:pt x="0" y="430"/>
                  </a:lnTo>
                  <a:lnTo>
                    <a:pt x="0" y="434"/>
                  </a:lnTo>
                  <a:lnTo>
                    <a:pt x="2" y="443"/>
                  </a:lnTo>
                </a:path>
              </a:pathLst>
            </a:custGeom>
            <a:noFill/>
            <a:ln w="47625">
              <a:solidFill>
                <a:srgbClr val="E5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01" name="Freeform 25"/>
            <p:cNvSpPr>
              <a:spLocks/>
            </p:cNvSpPr>
            <p:nvPr/>
          </p:nvSpPr>
          <p:spPr bwMode="auto">
            <a:xfrm>
              <a:off x="4077" y="1424"/>
              <a:ext cx="846" cy="4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9"/>
                </a:cxn>
                <a:cxn ang="0">
                  <a:pos x="0" y="18"/>
                </a:cxn>
                <a:cxn ang="0">
                  <a:pos x="2" y="39"/>
                </a:cxn>
                <a:cxn ang="0">
                  <a:pos x="4" y="57"/>
                </a:cxn>
                <a:cxn ang="0">
                  <a:pos x="6" y="77"/>
                </a:cxn>
                <a:cxn ang="0">
                  <a:pos x="13" y="112"/>
                </a:cxn>
                <a:cxn ang="0">
                  <a:pos x="23" y="151"/>
                </a:cxn>
                <a:cxn ang="0">
                  <a:pos x="37" y="191"/>
                </a:cxn>
                <a:cxn ang="0">
                  <a:pos x="53" y="228"/>
                </a:cxn>
                <a:cxn ang="0">
                  <a:pos x="77" y="271"/>
                </a:cxn>
                <a:cxn ang="0">
                  <a:pos x="103" y="307"/>
                </a:cxn>
                <a:cxn ang="0">
                  <a:pos x="162" y="371"/>
                </a:cxn>
                <a:cxn ang="0">
                  <a:pos x="199" y="399"/>
                </a:cxn>
                <a:cxn ang="0">
                  <a:pos x="242" y="425"/>
                </a:cxn>
                <a:cxn ang="0">
                  <a:pos x="286" y="445"/>
                </a:cxn>
                <a:cxn ang="0">
                  <a:pos x="311" y="454"/>
                </a:cxn>
                <a:cxn ang="0">
                  <a:pos x="335" y="460"/>
                </a:cxn>
                <a:cxn ang="0">
                  <a:pos x="357" y="464"/>
                </a:cxn>
                <a:cxn ang="0">
                  <a:pos x="369" y="467"/>
                </a:cxn>
                <a:cxn ang="0">
                  <a:pos x="381" y="468"/>
                </a:cxn>
                <a:cxn ang="0">
                  <a:pos x="392" y="470"/>
                </a:cxn>
                <a:cxn ang="0">
                  <a:pos x="399" y="470"/>
                </a:cxn>
                <a:cxn ang="0">
                  <a:pos x="405" y="470"/>
                </a:cxn>
                <a:cxn ang="0">
                  <a:pos x="412" y="470"/>
                </a:cxn>
                <a:cxn ang="0">
                  <a:pos x="417" y="471"/>
                </a:cxn>
                <a:cxn ang="0">
                  <a:pos x="424" y="471"/>
                </a:cxn>
                <a:cxn ang="0">
                  <a:pos x="426" y="471"/>
                </a:cxn>
                <a:cxn ang="0">
                  <a:pos x="429" y="471"/>
                </a:cxn>
                <a:cxn ang="0">
                  <a:pos x="435" y="470"/>
                </a:cxn>
                <a:cxn ang="0">
                  <a:pos x="441" y="470"/>
                </a:cxn>
                <a:cxn ang="0">
                  <a:pos x="446" y="470"/>
                </a:cxn>
                <a:cxn ang="0">
                  <a:pos x="452" y="470"/>
                </a:cxn>
                <a:cxn ang="0">
                  <a:pos x="465" y="468"/>
                </a:cxn>
                <a:cxn ang="0">
                  <a:pos x="477" y="467"/>
                </a:cxn>
                <a:cxn ang="0">
                  <a:pos x="499" y="463"/>
                </a:cxn>
                <a:cxn ang="0">
                  <a:pos x="520" y="459"/>
                </a:cxn>
                <a:cxn ang="0">
                  <a:pos x="564" y="445"/>
                </a:cxn>
                <a:cxn ang="0">
                  <a:pos x="589" y="434"/>
                </a:cxn>
                <a:cxn ang="0">
                  <a:pos x="611" y="424"/>
                </a:cxn>
                <a:cxn ang="0">
                  <a:pos x="682" y="375"/>
                </a:cxn>
                <a:cxn ang="0">
                  <a:pos x="719" y="341"/>
                </a:cxn>
                <a:cxn ang="0">
                  <a:pos x="747" y="307"/>
                </a:cxn>
                <a:cxn ang="0">
                  <a:pos x="775" y="268"/>
                </a:cxn>
                <a:cxn ang="0">
                  <a:pos x="796" y="230"/>
                </a:cxn>
                <a:cxn ang="0">
                  <a:pos x="813" y="191"/>
                </a:cxn>
                <a:cxn ang="0">
                  <a:pos x="826" y="156"/>
                </a:cxn>
                <a:cxn ang="0">
                  <a:pos x="836" y="117"/>
                </a:cxn>
                <a:cxn ang="0">
                  <a:pos x="840" y="98"/>
                </a:cxn>
                <a:cxn ang="0">
                  <a:pos x="844" y="77"/>
                </a:cxn>
                <a:cxn ang="0">
                  <a:pos x="846" y="57"/>
                </a:cxn>
              </a:cxnLst>
              <a:rect l="0" t="0" r="r" b="b"/>
              <a:pathLst>
                <a:path w="846" h="471">
                  <a:moveTo>
                    <a:pt x="0" y="0"/>
                  </a:moveTo>
                  <a:lnTo>
                    <a:pt x="0" y="9"/>
                  </a:lnTo>
                  <a:lnTo>
                    <a:pt x="0" y="18"/>
                  </a:lnTo>
                  <a:lnTo>
                    <a:pt x="2" y="39"/>
                  </a:lnTo>
                  <a:lnTo>
                    <a:pt x="4" y="57"/>
                  </a:lnTo>
                  <a:lnTo>
                    <a:pt x="6" y="77"/>
                  </a:lnTo>
                  <a:lnTo>
                    <a:pt x="13" y="112"/>
                  </a:lnTo>
                  <a:lnTo>
                    <a:pt x="23" y="151"/>
                  </a:lnTo>
                  <a:lnTo>
                    <a:pt x="37" y="191"/>
                  </a:lnTo>
                  <a:lnTo>
                    <a:pt x="53" y="228"/>
                  </a:lnTo>
                  <a:lnTo>
                    <a:pt x="77" y="271"/>
                  </a:lnTo>
                  <a:lnTo>
                    <a:pt x="103" y="307"/>
                  </a:lnTo>
                  <a:lnTo>
                    <a:pt x="162" y="371"/>
                  </a:lnTo>
                  <a:lnTo>
                    <a:pt x="199" y="399"/>
                  </a:lnTo>
                  <a:lnTo>
                    <a:pt x="242" y="425"/>
                  </a:lnTo>
                  <a:lnTo>
                    <a:pt x="286" y="445"/>
                  </a:lnTo>
                  <a:lnTo>
                    <a:pt x="311" y="454"/>
                  </a:lnTo>
                  <a:lnTo>
                    <a:pt x="335" y="460"/>
                  </a:lnTo>
                  <a:lnTo>
                    <a:pt x="357" y="464"/>
                  </a:lnTo>
                  <a:lnTo>
                    <a:pt x="369" y="467"/>
                  </a:lnTo>
                  <a:lnTo>
                    <a:pt x="381" y="468"/>
                  </a:lnTo>
                  <a:lnTo>
                    <a:pt x="392" y="470"/>
                  </a:lnTo>
                  <a:lnTo>
                    <a:pt x="399" y="470"/>
                  </a:lnTo>
                  <a:lnTo>
                    <a:pt x="405" y="470"/>
                  </a:lnTo>
                  <a:lnTo>
                    <a:pt x="412" y="470"/>
                  </a:lnTo>
                  <a:lnTo>
                    <a:pt x="417" y="471"/>
                  </a:lnTo>
                  <a:lnTo>
                    <a:pt x="424" y="471"/>
                  </a:lnTo>
                  <a:lnTo>
                    <a:pt x="426" y="471"/>
                  </a:lnTo>
                  <a:lnTo>
                    <a:pt x="429" y="471"/>
                  </a:lnTo>
                  <a:lnTo>
                    <a:pt x="435" y="470"/>
                  </a:lnTo>
                  <a:lnTo>
                    <a:pt x="441" y="470"/>
                  </a:lnTo>
                  <a:lnTo>
                    <a:pt x="446" y="470"/>
                  </a:lnTo>
                  <a:lnTo>
                    <a:pt x="452" y="470"/>
                  </a:lnTo>
                  <a:lnTo>
                    <a:pt x="465" y="468"/>
                  </a:lnTo>
                  <a:lnTo>
                    <a:pt x="477" y="467"/>
                  </a:lnTo>
                  <a:lnTo>
                    <a:pt x="499" y="463"/>
                  </a:lnTo>
                  <a:lnTo>
                    <a:pt x="520" y="459"/>
                  </a:lnTo>
                  <a:lnTo>
                    <a:pt x="564" y="445"/>
                  </a:lnTo>
                  <a:lnTo>
                    <a:pt x="589" y="434"/>
                  </a:lnTo>
                  <a:lnTo>
                    <a:pt x="611" y="424"/>
                  </a:lnTo>
                  <a:lnTo>
                    <a:pt x="682" y="375"/>
                  </a:lnTo>
                  <a:lnTo>
                    <a:pt x="719" y="341"/>
                  </a:lnTo>
                  <a:lnTo>
                    <a:pt x="747" y="307"/>
                  </a:lnTo>
                  <a:lnTo>
                    <a:pt x="775" y="268"/>
                  </a:lnTo>
                  <a:lnTo>
                    <a:pt x="796" y="230"/>
                  </a:lnTo>
                  <a:lnTo>
                    <a:pt x="813" y="191"/>
                  </a:lnTo>
                  <a:lnTo>
                    <a:pt x="826" y="156"/>
                  </a:lnTo>
                  <a:lnTo>
                    <a:pt x="836" y="117"/>
                  </a:lnTo>
                  <a:lnTo>
                    <a:pt x="840" y="98"/>
                  </a:lnTo>
                  <a:lnTo>
                    <a:pt x="844" y="77"/>
                  </a:lnTo>
                  <a:lnTo>
                    <a:pt x="846" y="57"/>
                  </a:lnTo>
                </a:path>
              </a:pathLst>
            </a:custGeom>
            <a:noFill/>
            <a:ln w="47625">
              <a:solidFill>
                <a:srgbClr val="E5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02" name="Freeform 26"/>
            <p:cNvSpPr>
              <a:spLocks/>
            </p:cNvSpPr>
            <p:nvPr/>
          </p:nvSpPr>
          <p:spPr bwMode="auto">
            <a:xfrm>
              <a:off x="4919" y="1181"/>
              <a:ext cx="10" cy="300"/>
            </a:xfrm>
            <a:custGeom>
              <a:avLst/>
              <a:gdLst/>
              <a:ahLst/>
              <a:cxnLst>
                <a:cxn ang="0">
                  <a:pos x="4" y="300"/>
                </a:cxn>
                <a:cxn ang="0">
                  <a:pos x="6" y="283"/>
                </a:cxn>
                <a:cxn ang="0">
                  <a:pos x="7" y="267"/>
                </a:cxn>
                <a:cxn ang="0">
                  <a:pos x="8" y="259"/>
                </a:cxn>
                <a:cxn ang="0">
                  <a:pos x="8" y="250"/>
                </a:cxn>
                <a:cxn ang="0">
                  <a:pos x="8" y="241"/>
                </a:cxn>
                <a:cxn ang="0">
                  <a:pos x="10" y="237"/>
                </a:cxn>
                <a:cxn ang="0">
                  <a:pos x="10" y="231"/>
                </a:cxn>
                <a:cxn ang="0">
                  <a:pos x="10" y="228"/>
                </a:cxn>
                <a:cxn ang="0">
                  <a:pos x="10" y="224"/>
                </a:cxn>
                <a:cxn ang="0">
                  <a:pos x="10" y="220"/>
                </a:cxn>
                <a:cxn ang="0">
                  <a:pos x="10" y="216"/>
                </a:cxn>
                <a:cxn ang="0">
                  <a:pos x="10" y="212"/>
                </a:cxn>
                <a:cxn ang="0">
                  <a:pos x="10" y="207"/>
                </a:cxn>
                <a:cxn ang="0">
                  <a:pos x="10" y="203"/>
                </a:cxn>
                <a:cxn ang="0">
                  <a:pos x="10" y="199"/>
                </a:cxn>
                <a:cxn ang="0">
                  <a:pos x="10" y="194"/>
                </a:cxn>
                <a:cxn ang="0">
                  <a:pos x="10" y="190"/>
                </a:cxn>
                <a:cxn ang="0">
                  <a:pos x="10" y="181"/>
                </a:cxn>
                <a:cxn ang="0">
                  <a:pos x="8" y="164"/>
                </a:cxn>
                <a:cxn ang="0">
                  <a:pos x="7" y="150"/>
                </a:cxn>
                <a:cxn ang="0">
                  <a:pos x="6" y="122"/>
                </a:cxn>
                <a:cxn ang="0">
                  <a:pos x="3" y="66"/>
                </a:cxn>
                <a:cxn ang="0">
                  <a:pos x="2" y="53"/>
                </a:cxn>
                <a:cxn ang="0">
                  <a:pos x="2" y="40"/>
                </a:cxn>
                <a:cxn ang="0">
                  <a:pos x="0" y="33"/>
                </a:cxn>
                <a:cxn ang="0">
                  <a:pos x="0" y="25"/>
                </a:cxn>
                <a:cxn ang="0">
                  <a:pos x="0" y="22"/>
                </a:cxn>
                <a:cxn ang="0">
                  <a:pos x="0" y="18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10" h="300">
                  <a:moveTo>
                    <a:pt x="4" y="300"/>
                  </a:moveTo>
                  <a:lnTo>
                    <a:pt x="6" y="283"/>
                  </a:lnTo>
                  <a:lnTo>
                    <a:pt x="7" y="267"/>
                  </a:lnTo>
                  <a:lnTo>
                    <a:pt x="8" y="259"/>
                  </a:lnTo>
                  <a:lnTo>
                    <a:pt x="8" y="250"/>
                  </a:lnTo>
                  <a:lnTo>
                    <a:pt x="8" y="241"/>
                  </a:lnTo>
                  <a:lnTo>
                    <a:pt x="10" y="237"/>
                  </a:lnTo>
                  <a:lnTo>
                    <a:pt x="10" y="231"/>
                  </a:lnTo>
                  <a:lnTo>
                    <a:pt x="10" y="228"/>
                  </a:lnTo>
                  <a:lnTo>
                    <a:pt x="10" y="224"/>
                  </a:lnTo>
                  <a:lnTo>
                    <a:pt x="10" y="220"/>
                  </a:lnTo>
                  <a:lnTo>
                    <a:pt x="10" y="216"/>
                  </a:lnTo>
                  <a:lnTo>
                    <a:pt x="10" y="212"/>
                  </a:lnTo>
                  <a:lnTo>
                    <a:pt x="10" y="207"/>
                  </a:lnTo>
                  <a:lnTo>
                    <a:pt x="10" y="203"/>
                  </a:lnTo>
                  <a:lnTo>
                    <a:pt x="10" y="199"/>
                  </a:lnTo>
                  <a:lnTo>
                    <a:pt x="10" y="194"/>
                  </a:lnTo>
                  <a:lnTo>
                    <a:pt x="10" y="190"/>
                  </a:lnTo>
                  <a:lnTo>
                    <a:pt x="10" y="181"/>
                  </a:lnTo>
                  <a:lnTo>
                    <a:pt x="8" y="164"/>
                  </a:lnTo>
                  <a:lnTo>
                    <a:pt x="7" y="150"/>
                  </a:lnTo>
                  <a:lnTo>
                    <a:pt x="6" y="122"/>
                  </a:lnTo>
                  <a:lnTo>
                    <a:pt x="3" y="66"/>
                  </a:lnTo>
                  <a:lnTo>
                    <a:pt x="2" y="53"/>
                  </a:lnTo>
                  <a:lnTo>
                    <a:pt x="2" y="40"/>
                  </a:lnTo>
                  <a:lnTo>
                    <a:pt x="0" y="33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 w="47625">
              <a:solidFill>
                <a:srgbClr val="E5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03" name="Freeform 27"/>
            <p:cNvSpPr>
              <a:spLocks/>
            </p:cNvSpPr>
            <p:nvPr/>
          </p:nvSpPr>
          <p:spPr bwMode="auto">
            <a:xfrm>
              <a:off x="4505" y="467"/>
              <a:ext cx="412" cy="714"/>
            </a:xfrm>
            <a:custGeom>
              <a:avLst/>
              <a:gdLst/>
              <a:ahLst/>
              <a:cxnLst>
                <a:cxn ang="0">
                  <a:pos x="399" y="714"/>
                </a:cxn>
                <a:cxn ang="0">
                  <a:pos x="404" y="607"/>
                </a:cxn>
                <a:cxn ang="0">
                  <a:pos x="407" y="579"/>
                </a:cxn>
                <a:cxn ang="0">
                  <a:pos x="409" y="545"/>
                </a:cxn>
                <a:cxn ang="0">
                  <a:pos x="411" y="536"/>
                </a:cxn>
                <a:cxn ang="0">
                  <a:pos x="411" y="525"/>
                </a:cxn>
                <a:cxn ang="0">
                  <a:pos x="412" y="516"/>
                </a:cxn>
                <a:cxn ang="0">
                  <a:pos x="412" y="507"/>
                </a:cxn>
                <a:cxn ang="0">
                  <a:pos x="412" y="502"/>
                </a:cxn>
                <a:cxn ang="0">
                  <a:pos x="412" y="498"/>
                </a:cxn>
                <a:cxn ang="0">
                  <a:pos x="412" y="494"/>
                </a:cxn>
                <a:cxn ang="0">
                  <a:pos x="412" y="492"/>
                </a:cxn>
                <a:cxn ang="0">
                  <a:pos x="412" y="489"/>
                </a:cxn>
                <a:cxn ang="0">
                  <a:pos x="412" y="486"/>
                </a:cxn>
                <a:cxn ang="0">
                  <a:pos x="412" y="484"/>
                </a:cxn>
                <a:cxn ang="0">
                  <a:pos x="412" y="481"/>
                </a:cxn>
                <a:cxn ang="0">
                  <a:pos x="412" y="479"/>
                </a:cxn>
                <a:cxn ang="0">
                  <a:pos x="412" y="475"/>
                </a:cxn>
                <a:cxn ang="0">
                  <a:pos x="412" y="472"/>
                </a:cxn>
                <a:cxn ang="0">
                  <a:pos x="412" y="470"/>
                </a:cxn>
                <a:cxn ang="0">
                  <a:pos x="412" y="464"/>
                </a:cxn>
                <a:cxn ang="0">
                  <a:pos x="412" y="460"/>
                </a:cxn>
                <a:cxn ang="0">
                  <a:pos x="412" y="450"/>
                </a:cxn>
                <a:cxn ang="0">
                  <a:pos x="411" y="441"/>
                </a:cxn>
                <a:cxn ang="0">
                  <a:pos x="411" y="433"/>
                </a:cxn>
                <a:cxn ang="0">
                  <a:pos x="409" y="414"/>
                </a:cxn>
                <a:cxn ang="0">
                  <a:pos x="407" y="392"/>
                </a:cxn>
                <a:cxn ang="0">
                  <a:pos x="403" y="371"/>
                </a:cxn>
                <a:cxn ang="0">
                  <a:pos x="399" y="351"/>
                </a:cxn>
                <a:cxn ang="0">
                  <a:pos x="390" y="315"/>
                </a:cxn>
                <a:cxn ang="0">
                  <a:pos x="377" y="276"/>
                </a:cxn>
                <a:cxn ang="0">
                  <a:pos x="358" y="234"/>
                </a:cxn>
                <a:cxn ang="0">
                  <a:pos x="314" y="164"/>
                </a:cxn>
                <a:cxn ang="0">
                  <a:pos x="287" y="131"/>
                </a:cxn>
                <a:cxn ang="0">
                  <a:pos x="254" y="99"/>
                </a:cxn>
                <a:cxn ang="0">
                  <a:pos x="219" y="72"/>
                </a:cxn>
                <a:cxn ang="0">
                  <a:pos x="184" y="50"/>
                </a:cxn>
                <a:cxn ang="0">
                  <a:pos x="144" y="30"/>
                </a:cxn>
                <a:cxn ang="0">
                  <a:pos x="121" y="21"/>
                </a:cxn>
                <a:cxn ang="0">
                  <a:pos x="97" y="14"/>
                </a:cxn>
                <a:cxn ang="0">
                  <a:pos x="74" y="8"/>
                </a:cxn>
                <a:cxn ang="0">
                  <a:pos x="50" y="4"/>
                </a:cxn>
                <a:cxn ang="0">
                  <a:pos x="37" y="3"/>
                </a:cxn>
                <a:cxn ang="0">
                  <a:pos x="26" y="1"/>
                </a:cxn>
                <a:cxn ang="0">
                  <a:pos x="20" y="1"/>
                </a:cxn>
                <a:cxn ang="0">
                  <a:pos x="13" y="1"/>
                </a:cxn>
                <a:cxn ang="0">
                  <a:pos x="10" y="1"/>
                </a:cxn>
                <a:cxn ang="0">
                  <a:pos x="6" y="1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412" h="714">
                  <a:moveTo>
                    <a:pt x="399" y="714"/>
                  </a:moveTo>
                  <a:lnTo>
                    <a:pt x="404" y="607"/>
                  </a:lnTo>
                  <a:lnTo>
                    <a:pt x="407" y="579"/>
                  </a:lnTo>
                  <a:lnTo>
                    <a:pt x="409" y="545"/>
                  </a:lnTo>
                  <a:lnTo>
                    <a:pt x="411" y="536"/>
                  </a:lnTo>
                  <a:lnTo>
                    <a:pt x="411" y="525"/>
                  </a:lnTo>
                  <a:lnTo>
                    <a:pt x="412" y="516"/>
                  </a:lnTo>
                  <a:lnTo>
                    <a:pt x="412" y="507"/>
                  </a:lnTo>
                  <a:lnTo>
                    <a:pt x="412" y="502"/>
                  </a:lnTo>
                  <a:lnTo>
                    <a:pt x="412" y="498"/>
                  </a:lnTo>
                  <a:lnTo>
                    <a:pt x="412" y="494"/>
                  </a:lnTo>
                  <a:lnTo>
                    <a:pt x="412" y="492"/>
                  </a:lnTo>
                  <a:lnTo>
                    <a:pt x="412" y="489"/>
                  </a:lnTo>
                  <a:lnTo>
                    <a:pt x="412" y="486"/>
                  </a:lnTo>
                  <a:lnTo>
                    <a:pt x="412" y="484"/>
                  </a:lnTo>
                  <a:lnTo>
                    <a:pt x="412" y="481"/>
                  </a:lnTo>
                  <a:lnTo>
                    <a:pt x="412" y="479"/>
                  </a:lnTo>
                  <a:lnTo>
                    <a:pt x="412" y="475"/>
                  </a:lnTo>
                  <a:lnTo>
                    <a:pt x="412" y="472"/>
                  </a:lnTo>
                  <a:lnTo>
                    <a:pt x="412" y="470"/>
                  </a:lnTo>
                  <a:lnTo>
                    <a:pt x="412" y="464"/>
                  </a:lnTo>
                  <a:lnTo>
                    <a:pt x="412" y="460"/>
                  </a:lnTo>
                  <a:lnTo>
                    <a:pt x="412" y="450"/>
                  </a:lnTo>
                  <a:lnTo>
                    <a:pt x="411" y="441"/>
                  </a:lnTo>
                  <a:lnTo>
                    <a:pt x="411" y="433"/>
                  </a:lnTo>
                  <a:lnTo>
                    <a:pt x="409" y="414"/>
                  </a:lnTo>
                  <a:lnTo>
                    <a:pt x="407" y="392"/>
                  </a:lnTo>
                  <a:lnTo>
                    <a:pt x="403" y="371"/>
                  </a:lnTo>
                  <a:lnTo>
                    <a:pt x="399" y="351"/>
                  </a:lnTo>
                  <a:lnTo>
                    <a:pt x="390" y="315"/>
                  </a:lnTo>
                  <a:lnTo>
                    <a:pt x="377" y="276"/>
                  </a:lnTo>
                  <a:lnTo>
                    <a:pt x="358" y="234"/>
                  </a:lnTo>
                  <a:lnTo>
                    <a:pt x="314" y="164"/>
                  </a:lnTo>
                  <a:lnTo>
                    <a:pt x="287" y="131"/>
                  </a:lnTo>
                  <a:lnTo>
                    <a:pt x="254" y="99"/>
                  </a:lnTo>
                  <a:lnTo>
                    <a:pt x="219" y="72"/>
                  </a:lnTo>
                  <a:lnTo>
                    <a:pt x="184" y="50"/>
                  </a:lnTo>
                  <a:lnTo>
                    <a:pt x="144" y="30"/>
                  </a:lnTo>
                  <a:lnTo>
                    <a:pt x="121" y="21"/>
                  </a:lnTo>
                  <a:lnTo>
                    <a:pt x="97" y="14"/>
                  </a:lnTo>
                  <a:lnTo>
                    <a:pt x="74" y="8"/>
                  </a:lnTo>
                  <a:lnTo>
                    <a:pt x="50" y="4"/>
                  </a:lnTo>
                  <a:lnTo>
                    <a:pt x="37" y="3"/>
                  </a:lnTo>
                  <a:lnTo>
                    <a:pt x="26" y="1"/>
                  </a:lnTo>
                  <a:lnTo>
                    <a:pt x="20" y="1"/>
                  </a:lnTo>
                  <a:lnTo>
                    <a:pt x="13" y="1"/>
                  </a:lnTo>
                  <a:lnTo>
                    <a:pt x="10" y="1"/>
                  </a:lnTo>
                  <a:lnTo>
                    <a:pt x="6" y="1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47625">
              <a:solidFill>
                <a:srgbClr val="FF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04" name="Freeform 28"/>
            <p:cNvSpPr>
              <a:spLocks/>
            </p:cNvSpPr>
            <p:nvPr/>
          </p:nvSpPr>
          <p:spPr bwMode="auto">
            <a:xfrm>
              <a:off x="4087" y="467"/>
              <a:ext cx="418" cy="687"/>
            </a:xfrm>
            <a:custGeom>
              <a:avLst/>
              <a:gdLst/>
              <a:ahLst/>
              <a:cxnLst>
                <a:cxn ang="0">
                  <a:pos x="418" y="0"/>
                </a:cxn>
                <a:cxn ang="0">
                  <a:pos x="411" y="0"/>
                </a:cxn>
                <a:cxn ang="0">
                  <a:pos x="406" y="1"/>
                </a:cxn>
                <a:cxn ang="0">
                  <a:pos x="401" y="1"/>
                </a:cxn>
                <a:cxn ang="0">
                  <a:pos x="395" y="1"/>
                </a:cxn>
                <a:cxn ang="0">
                  <a:pos x="389" y="1"/>
                </a:cxn>
                <a:cxn ang="0">
                  <a:pos x="382" y="1"/>
                </a:cxn>
                <a:cxn ang="0">
                  <a:pos x="371" y="3"/>
                </a:cxn>
                <a:cxn ang="0">
                  <a:pos x="360" y="4"/>
                </a:cxn>
                <a:cxn ang="0">
                  <a:pos x="351" y="7"/>
                </a:cxn>
                <a:cxn ang="0">
                  <a:pos x="329" y="11"/>
                </a:cxn>
                <a:cxn ang="0">
                  <a:pos x="304" y="17"/>
                </a:cxn>
                <a:cxn ang="0">
                  <a:pos x="284" y="24"/>
                </a:cxn>
                <a:cxn ang="0">
                  <a:pos x="238" y="44"/>
                </a:cxn>
                <a:cxn ang="0">
                  <a:pos x="198" y="68"/>
                </a:cxn>
                <a:cxn ang="0">
                  <a:pos x="164" y="94"/>
                </a:cxn>
                <a:cxn ang="0">
                  <a:pos x="128" y="128"/>
                </a:cxn>
                <a:cxn ang="0">
                  <a:pos x="98" y="163"/>
                </a:cxn>
                <a:cxn ang="0">
                  <a:pos x="54" y="234"/>
                </a:cxn>
                <a:cxn ang="0">
                  <a:pos x="37" y="274"/>
                </a:cxn>
                <a:cxn ang="0">
                  <a:pos x="21" y="317"/>
                </a:cxn>
                <a:cxn ang="0">
                  <a:pos x="12" y="356"/>
                </a:cxn>
                <a:cxn ang="0">
                  <a:pos x="8" y="379"/>
                </a:cxn>
                <a:cxn ang="0">
                  <a:pos x="5" y="398"/>
                </a:cxn>
                <a:cxn ang="0">
                  <a:pos x="3" y="419"/>
                </a:cxn>
                <a:cxn ang="0">
                  <a:pos x="1" y="437"/>
                </a:cxn>
                <a:cxn ang="0">
                  <a:pos x="0" y="447"/>
                </a:cxn>
                <a:cxn ang="0">
                  <a:pos x="0" y="453"/>
                </a:cxn>
                <a:cxn ang="0">
                  <a:pos x="0" y="458"/>
                </a:cxn>
                <a:cxn ang="0">
                  <a:pos x="0" y="463"/>
                </a:cxn>
                <a:cxn ang="0">
                  <a:pos x="0" y="466"/>
                </a:cxn>
                <a:cxn ang="0">
                  <a:pos x="0" y="468"/>
                </a:cxn>
                <a:cxn ang="0">
                  <a:pos x="0" y="473"/>
                </a:cxn>
                <a:cxn ang="0">
                  <a:pos x="0" y="477"/>
                </a:cxn>
                <a:cxn ang="0">
                  <a:pos x="0" y="483"/>
                </a:cxn>
                <a:cxn ang="0">
                  <a:pos x="0" y="485"/>
                </a:cxn>
                <a:cxn ang="0">
                  <a:pos x="0" y="486"/>
                </a:cxn>
                <a:cxn ang="0">
                  <a:pos x="0" y="492"/>
                </a:cxn>
                <a:cxn ang="0">
                  <a:pos x="0" y="494"/>
                </a:cxn>
                <a:cxn ang="0">
                  <a:pos x="0" y="497"/>
                </a:cxn>
                <a:cxn ang="0">
                  <a:pos x="0" y="505"/>
                </a:cxn>
                <a:cxn ang="0">
                  <a:pos x="0" y="509"/>
                </a:cxn>
                <a:cxn ang="0">
                  <a:pos x="0" y="514"/>
                </a:cxn>
                <a:cxn ang="0">
                  <a:pos x="1" y="533"/>
                </a:cxn>
                <a:cxn ang="0">
                  <a:pos x="3" y="550"/>
                </a:cxn>
                <a:cxn ang="0">
                  <a:pos x="8" y="613"/>
                </a:cxn>
                <a:cxn ang="0">
                  <a:pos x="11" y="642"/>
                </a:cxn>
                <a:cxn ang="0">
                  <a:pos x="12" y="657"/>
                </a:cxn>
                <a:cxn ang="0">
                  <a:pos x="12" y="670"/>
                </a:cxn>
                <a:cxn ang="0">
                  <a:pos x="13" y="681"/>
                </a:cxn>
                <a:cxn ang="0">
                  <a:pos x="13" y="687"/>
                </a:cxn>
              </a:cxnLst>
              <a:rect l="0" t="0" r="r" b="b"/>
              <a:pathLst>
                <a:path w="418" h="687">
                  <a:moveTo>
                    <a:pt x="418" y="0"/>
                  </a:moveTo>
                  <a:lnTo>
                    <a:pt x="411" y="0"/>
                  </a:lnTo>
                  <a:lnTo>
                    <a:pt x="406" y="1"/>
                  </a:lnTo>
                  <a:lnTo>
                    <a:pt x="401" y="1"/>
                  </a:lnTo>
                  <a:lnTo>
                    <a:pt x="395" y="1"/>
                  </a:lnTo>
                  <a:lnTo>
                    <a:pt x="389" y="1"/>
                  </a:lnTo>
                  <a:lnTo>
                    <a:pt x="382" y="1"/>
                  </a:lnTo>
                  <a:lnTo>
                    <a:pt x="371" y="3"/>
                  </a:lnTo>
                  <a:lnTo>
                    <a:pt x="360" y="4"/>
                  </a:lnTo>
                  <a:lnTo>
                    <a:pt x="351" y="7"/>
                  </a:lnTo>
                  <a:lnTo>
                    <a:pt x="329" y="11"/>
                  </a:lnTo>
                  <a:lnTo>
                    <a:pt x="304" y="17"/>
                  </a:lnTo>
                  <a:lnTo>
                    <a:pt x="284" y="24"/>
                  </a:lnTo>
                  <a:lnTo>
                    <a:pt x="238" y="44"/>
                  </a:lnTo>
                  <a:lnTo>
                    <a:pt x="198" y="68"/>
                  </a:lnTo>
                  <a:lnTo>
                    <a:pt x="164" y="94"/>
                  </a:lnTo>
                  <a:lnTo>
                    <a:pt x="128" y="128"/>
                  </a:lnTo>
                  <a:lnTo>
                    <a:pt x="98" y="163"/>
                  </a:lnTo>
                  <a:lnTo>
                    <a:pt x="54" y="234"/>
                  </a:lnTo>
                  <a:lnTo>
                    <a:pt x="37" y="274"/>
                  </a:lnTo>
                  <a:lnTo>
                    <a:pt x="21" y="317"/>
                  </a:lnTo>
                  <a:lnTo>
                    <a:pt x="12" y="356"/>
                  </a:lnTo>
                  <a:lnTo>
                    <a:pt x="8" y="379"/>
                  </a:lnTo>
                  <a:lnTo>
                    <a:pt x="5" y="398"/>
                  </a:lnTo>
                  <a:lnTo>
                    <a:pt x="3" y="419"/>
                  </a:lnTo>
                  <a:lnTo>
                    <a:pt x="1" y="437"/>
                  </a:lnTo>
                  <a:lnTo>
                    <a:pt x="0" y="447"/>
                  </a:lnTo>
                  <a:lnTo>
                    <a:pt x="0" y="453"/>
                  </a:lnTo>
                  <a:lnTo>
                    <a:pt x="0" y="458"/>
                  </a:lnTo>
                  <a:lnTo>
                    <a:pt x="0" y="463"/>
                  </a:lnTo>
                  <a:lnTo>
                    <a:pt x="0" y="466"/>
                  </a:lnTo>
                  <a:lnTo>
                    <a:pt x="0" y="468"/>
                  </a:lnTo>
                  <a:lnTo>
                    <a:pt x="0" y="473"/>
                  </a:lnTo>
                  <a:lnTo>
                    <a:pt x="0" y="477"/>
                  </a:lnTo>
                  <a:lnTo>
                    <a:pt x="0" y="483"/>
                  </a:lnTo>
                  <a:lnTo>
                    <a:pt x="0" y="485"/>
                  </a:lnTo>
                  <a:lnTo>
                    <a:pt x="0" y="486"/>
                  </a:lnTo>
                  <a:lnTo>
                    <a:pt x="0" y="492"/>
                  </a:lnTo>
                  <a:lnTo>
                    <a:pt x="0" y="494"/>
                  </a:lnTo>
                  <a:lnTo>
                    <a:pt x="0" y="497"/>
                  </a:lnTo>
                  <a:lnTo>
                    <a:pt x="0" y="505"/>
                  </a:lnTo>
                  <a:lnTo>
                    <a:pt x="0" y="509"/>
                  </a:lnTo>
                  <a:lnTo>
                    <a:pt x="0" y="514"/>
                  </a:lnTo>
                  <a:lnTo>
                    <a:pt x="1" y="533"/>
                  </a:lnTo>
                  <a:lnTo>
                    <a:pt x="3" y="550"/>
                  </a:lnTo>
                  <a:lnTo>
                    <a:pt x="8" y="613"/>
                  </a:lnTo>
                  <a:lnTo>
                    <a:pt x="11" y="642"/>
                  </a:lnTo>
                  <a:lnTo>
                    <a:pt x="12" y="657"/>
                  </a:lnTo>
                  <a:lnTo>
                    <a:pt x="12" y="670"/>
                  </a:lnTo>
                  <a:lnTo>
                    <a:pt x="13" y="681"/>
                  </a:lnTo>
                  <a:lnTo>
                    <a:pt x="13" y="687"/>
                  </a:lnTo>
                </a:path>
              </a:pathLst>
            </a:custGeom>
            <a:noFill/>
            <a:ln w="47625">
              <a:solidFill>
                <a:srgbClr val="FF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05" name="Freeform 29"/>
            <p:cNvSpPr>
              <a:spLocks/>
            </p:cNvSpPr>
            <p:nvPr/>
          </p:nvSpPr>
          <p:spPr bwMode="auto">
            <a:xfrm>
              <a:off x="4087" y="1154"/>
              <a:ext cx="163" cy="647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13" y="6"/>
                </a:cxn>
                <a:cxn ang="0">
                  <a:pos x="13" y="10"/>
                </a:cxn>
                <a:cxn ang="0">
                  <a:pos x="13" y="13"/>
                </a:cxn>
                <a:cxn ang="0">
                  <a:pos x="13" y="15"/>
                </a:cxn>
                <a:cxn ang="0">
                  <a:pos x="13" y="19"/>
                </a:cxn>
                <a:cxn ang="0">
                  <a:pos x="13" y="22"/>
                </a:cxn>
                <a:cxn ang="0">
                  <a:pos x="13" y="23"/>
                </a:cxn>
                <a:cxn ang="0">
                  <a:pos x="13" y="26"/>
                </a:cxn>
                <a:cxn ang="0">
                  <a:pos x="13" y="28"/>
                </a:cxn>
                <a:cxn ang="0">
                  <a:pos x="13" y="32"/>
                </a:cxn>
                <a:cxn ang="0">
                  <a:pos x="13" y="35"/>
                </a:cxn>
                <a:cxn ang="0">
                  <a:pos x="13" y="39"/>
                </a:cxn>
                <a:cxn ang="0">
                  <a:pos x="13" y="41"/>
                </a:cxn>
                <a:cxn ang="0">
                  <a:pos x="13" y="45"/>
                </a:cxn>
                <a:cxn ang="0">
                  <a:pos x="13" y="52"/>
                </a:cxn>
                <a:cxn ang="0">
                  <a:pos x="13" y="58"/>
                </a:cxn>
                <a:cxn ang="0">
                  <a:pos x="12" y="71"/>
                </a:cxn>
                <a:cxn ang="0">
                  <a:pos x="12" y="84"/>
                </a:cxn>
                <a:cxn ang="0">
                  <a:pos x="7" y="143"/>
                </a:cxn>
                <a:cxn ang="0">
                  <a:pos x="4" y="173"/>
                </a:cxn>
                <a:cxn ang="0">
                  <a:pos x="3" y="190"/>
                </a:cxn>
                <a:cxn ang="0">
                  <a:pos x="1" y="206"/>
                </a:cxn>
                <a:cxn ang="0">
                  <a:pos x="0" y="219"/>
                </a:cxn>
                <a:cxn ang="0">
                  <a:pos x="0" y="227"/>
                </a:cxn>
                <a:cxn ang="0">
                  <a:pos x="0" y="235"/>
                </a:cxn>
                <a:cxn ang="0">
                  <a:pos x="0" y="240"/>
                </a:cxn>
                <a:cxn ang="0">
                  <a:pos x="0" y="244"/>
                </a:cxn>
                <a:cxn ang="0">
                  <a:pos x="0" y="247"/>
                </a:cxn>
                <a:cxn ang="0">
                  <a:pos x="0" y="249"/>
                </a:cxn>
                <a:cxn ang="0">
                  <a:pos x="0" y="253"/>
                </a:cxn>
                <a:cxn ang="0">
                  <a:pos x="0" y="257"/>
                </a:cxn>
                <a:cxn ang="0">
                  <a:pos x="0" y="262"/>
                </a:cxn>
                <a:cxn ang="0">
                  <a:pos x="0" y="266"/>
                </a:cxn>
                <a:cxn ang="0">
                  <a:pos x="0" y="270"/>
                </a:cxn>
                <a:cxn ang="0">
                  <a:pos x="0" y="274"/>
                </a:cxn>
                <a:cxn ang="0">
                  <a:pos x="0" y="279"/>
                </a:cxn>
                <a:cxn ang="0">
                  <a:pos x="0" y="287"/>
                </a:cxn>
                <a:cxn ang="0">
                  <a:pos x="0" y="296"/>
                </a:cxn>
                <a:cxn ang="0">
                  <a:pos x="1" y="307"/>
                </a:cxn>
                <a:cxn ang="0">
                  <a:pos x="3" y="325"/>
                </a:cxn>
                <a:cxn ang="0">
                  <a:pos x="5" y="342"/>
                </a:cxn>
                <a:cxn ang="0">
                  <a:pos x="8" y="362"/>
                </a:cxn>
                <a:cxn ang="0">
                  <a:pos x="12" y="381"/>
                </a:cxn>
                <a:cxn ang="0">
                  <a:pos x="22" y="424"/>
                </a:cxn>
                <a:cxn ang="0">
                  <a:pos x="35" y="465"/>
                </a:cxn>
                <a:cxn ang="0">
                  <a:pos x="51" y="502"/>
                </a:cxn>
                <a:cxn ang="0">
                  <a:pos x="73" y="542"/>
                </a:cxn>
                <a:cxn ang="0">
                  <a:pos x="100" y="581"/>
                </a:cxn>
                <a:cxn ang="0">
                  <a:pos x="129" y="615"/>
                </a:cxn>
                <a:cxn ang="0">
                  <a:pos x="163" y="647"/>
                </a:cxn>
              </a:cxnLst>
              <a:rect l="0" t="0" r="r" b="b"/>
              <a:pathLst>
                <a:path w="163" h="647">
                  <a:moveTo>
                    <a:pt x="13" y="0"/>
                  </a:moveTo>
                  <a:lnTo>
                    <a:pt x="13" y="6"/>
                  </a:lnTo>
                  <a:lnTo>
                    <a:pt x="13" y="10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3" y="19"/>
                  </a:lnTo>
                  <a:lnTo>
                    <a:pt x="13" y="22"/>
                  </a:lnTo>
                  <a:lnTo>
                    <a:pt x="13" y="23"/>
                  </a:lnTo>
                  <a:lnTo>
                    <a:pt x="13" y="26"/>
                  </a:lnTo>
                  <a:lnTo>
                    <a:pt x="13" y="28"/>
                  </a:lnTo>
                  <a:lnTo>
                    <a:pt x="13" y="32"/>
                  </a:lnTo>
                  <a:lnTo>
                    <a:pt x="13" y="35"/>
                  </a:lnTo>
                  <a:lnTo>
                    <a:pt x="13" y="39"/>
                  </a:lnTo>
                  <a:lnTo>
                    <a:pt x="13" y="41"/>
                  </a:lnTo>
                  <a:lnTo>
                    <a:pt x="13" y="45"/>
                  </a:lnTo>
                  <a:lnTo>
                    <a:pt x="13" y="52"/>
                  </a:lnTo>
                  <a:lnTo>
                    <a:pt x="13" y="58"/>
                  </a:lnTo>
                  <a:lnTo>
                    <a:pt x="12" y="71"/>
                  </a:lnTo>
                  <a:lnTo>
                    <a:pt x="12" y="84"/>
                  </a:lnTo>
                  <a:lnTo>
                    <a:pt x="7" y="143"/>
                  </a:lnTo>
                  <a:lnTo>
                    <a:pt x="4" y="173"/>
                  </a:lnTo>
                  <a:lnTo>
                    <a:pt x="3" y="190"/>
                  </a:lnTo>
                  <a:lnTo>
                    <a:pt x="1" y="206"/>
                  </a:lnTo>
                  <a:lnTo>
                    <a:pt x="0" y="219"/>
                  </a:lnTo>
                  <a:lnTo>
                    <a:pt x="0" y="227"/>
                  </a:lnTo>
                  <a:lnTo>
                    <a:pt x="0" y="235"/>
                  </a:lnTo>
                  <a:lnTo>
                    <a:pt x="0" y="240"/>
                  </a:lnTo>
                  <a:lnTo>
                    <a:pt x="0" y="244"/>
                  </a:lnTo>
                  <a:lnTo>
                    <a:pt x="0" y="247"/>
                  </a:lnTo>
                  <a:lnTo>
                    <a:pt x="0" y="249"/>
                  </a:lnTo>
                  <a:lnTo>
                    <a:pt x="0" y="253"/>
                  </a:lnTo>
                  <a:lnTo>
                    <a:pt x="0" y="257"/>
                  </a:lnTo>
                  <a:lnTo>
                    <a:pt x="0" y="262"/>
                  </a:lnTo>
                  <a:lnTo>
                    <a:pt x="0" y="266"/>
                  </a:lnTo>
                  <a:lnTo>
                    <a:pt x="0" y="270"/>
                  </a:lnTo>
                  <a:lnTo>
                    <a:pt x="0" y="274"/>
                  </a:lnTo>
                  <a:lnTo>
                    <a:pt x="0" y="279"/>
                  </a:lnTo>
                  <a:lnTo>
                    <a:pt x="0" y="287"/>
                  </a:lnTo>
                  <a:lnTo>
                    <a:pt x="0" y="296"/>
                  </a:lnTo>
                  <a:lnTo>
                    <a:pt x="1" y="307"/>
                  </a:lnTo>
                  <a:lnTo>
                    <a:pt x="3" y="325"/>
                  </a:lnTo>
                  <a:lnTo>
                    <a:pt x="5" y="342"/>
                  </a:lnTo>
                  <a:lnTo>
                    <a:pt x="8" y="362"/>
                  </a:lnTo>
                  <a:lnTo>
                    <a:pt x="12" y="381"/>
                  </a:lnTo>
                  <a:lnTo>
                    <a:pt x="22" y="424"/>
                  </a:lnTo>
                  <a:lnTo>
                    <a:pt x="35" y="465"/>
                  </a:lnTo>
                  <a:lnTo>
                    <a:pt x="51" y="502"/>
                  </a:lnTo>
                  <a:lnTo>
                    <a:pt x="73" y="542"/>
                  </a:lnTo>
                  <a:lnTo>
                    <a:pt x="100" y="581"/>
                  </a:lnTo>
                  <a:lnTo>
                    <a:pt x="129" y="615"/>
                  </a:lnTo>
                  <a:lnTo>
                    <a:pt x="163" y="647"/>
                  </a:lnTo>
                </a:path>
              </a:pathLst>
            </a:custGeom>
            <a:noFill/>
            <a:ln w="47625">
              <a:solidFill>
                <a:srgbClr val="FF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06" name="Freeform 30"/>
            <p:cNvSpPr>
              <a:spLocks/>
            </p:cNvSpPr>
            <p:nvPr/>
          </p:nvSpPr>
          <p:spPr bwMode="auto">
            <a:xfrm>
              <a:off x="4250" y="1412"/>
              <a:ext cx="667" cy="483"/>
            </a:xfrm>
            <a:custGeom>
              <a:avLst/>
              <a:gdLst/>
              <a:ahLst/>
              <a:cxnLst>
                <a:cxn ang="0">
                  <a:pos x="0" y="389"/>
                </a:cxn>
                <a:cxn ang="0">
                  <a:pos x="35" y="415"/>
                </a:cxn>
                <a:cxn ang="0">
                  <a:pos x="71" y="437"/>
                </a:cxn>
                <a:cxn ang="0">
                  <a:pos x="114" y="457"/>
                </a:cxn>
                <a:cxn ang="0">
                  <a:pos x="138" y="465"/>
                </a:cxn>
                <a:cxn ang="0">
                  <a:pos x="164" y="472"/>
                </a:cxn>
                <a:cxn ang="0">
                  <a:pos x="175" y="475"/>
                </a:cxn>
                <a:cxn ang="0">
                  <a:pos x="187" y="476"/>
                </a:cxn>
                <a:cxn ang="0">
                  <a:pos x="197" y="479"/>
                </a:cxn>
                <a:cxn ang="0">
                  <a:pos x="208" y="480"/>
                </a:cxn>
                <a:cxn ang="0">
                  <a:pos x="216" y="480"/>
                </a:cxn>
                <a:cxn ang="0">
                  <a:pos x="222" y="482"/>
                </a:cxn>
                <a:cxn ang="0">
                  <a:pos x="229" y="482"/>
                </a:cxn>
                <a:cxn ang="0">
                  <a:pos x="234" y="482"/>
                </a:cxn>
                <a:cxn ang="0">
                  <a:pos x="240" y="482"/>
                </a:cxn>
                <a:cxn ang="0">
                  <a:pos x="245" y="483"/>
                </a:cxn>
                <a:cxn ang="0">
                  <a:pos x="252" y="483"/>
                </a:cxn>
                <a:cxn ang="0">
                  <a:pos x="255" y="483"/>
                </a:cxn>
                <a:cxn ang="0">
                  <a:pos x="259" y="483"/>
                </a:cxn>
                <a:cxn ang="0">
                  <a:pos x="264" y="482"/>
                </a:cxn>
                <a:cxn ang="0">
                  <a:pos x="269" y="482"/>
                </a:cxn>
                <a:cxn ang="0">
                  <a:pos x="274" y="482"/>
                </a:cxn>
                <a:cxn ang="0">
                  <a:pos x="281" y="482"/>
                </a:cxn>
                <a:cxn ang="0">
                  <a:pos x="292" y="480"/>
                </a:cxn>
                <a:cxn ang="0">
                  <a:pos x="304" y="479"/>
                </a:cxn>
                <a:cxn ang="0">
                  <a:pos x="324" y="475"/>
                </a:cxn>
                <a:cxn ang="0">
                  <a:pos x="346" y="471"/>
                </a:cxn>
                <a:cxn ang="0">
                  <a:pos x="368" y="465"/>
                </a:cxn>
                <a:cxn ang="0">
                  <a:pos x="390" y="457"/>
                </a:cxn>
                <a:cxn ang="0">
                  <a:pos x="435" y="436"/>
                </a:cxn>
                <a:cxn ang="0">
                  <a:pos x="474" y="411"/>
                </a:cxn>
                <a:cxn ang="0">
                  <a:pos x="512" y="381"/>
                </a:cxn>
                <a:cxn ang="0">
                  <a:pos x="569" y="319"/>
                </a:cxn>
                <a:cxn ang="0">
                  <a:pos x="594" y="284"/>
                </a:cxn>
                <a:cxn ang="0">
                  <a:pos x="616" y="244"/>
                </a:cxn>
                <a:cxn ang="0">
                  <a:pos x="632" y="205"/>
                </a:cxn>
                <a:cxn ang="0">
                  <a:pos x="645" y="170"/>
                </a:cxn>
                <a:cxn ang="0">
                  <a:pos x="655" y="128"/>
                </a:cxn>
                <a:cxn ang="0">
                  <a:pos x="659" y="106"/>
                </a:cxn>
                <a:cxn ang="0">
                  <a:pos x="662" y="84"/>
                </a:cxn>
                <a:cxn ang="0">
                  <a:pos x="664" y="64"/>
                </a:cxn>
                <a:cxn ang="0">
                  <a:pos x="666" y="47"/>
                </a:cxn>
                <a:cxn ang="0">
                  <a:pos x="667" y="37"/>
                </a:cxn>
                <a:cxn ang="0">
                  <a:pos x="667" y="28"/>
                </a:cxn>
                <a:cxn ang="0">
                  <a:pos x="667" y="23"/>
                </a:cxn>
                <a:cxn ang="0">
                  <a:pos x="667" y="17"/>
                </a:cxn>
                <a:cxn ang="0">
                  <a:pos x="667" y="15"/>
                </a:cxn>
                <a:cxn ang="0">
                  <a:pos x="667" y="12"/>
                </a:cxn>
                <a:cxn ang="0">
                  <a:pos x="667" y="8"/>
                </a:cxn>
                <a:cxn ang="0">
                  <a:pos x="667" y="3"/>
                </a:cxn>
                <a:cxn ang="0">
                  <a:pos x="667" y="0"/>
                </a:cxn>
              </a:cxnLst>
              <a:rect l="0" t="0" r="r" b="b"/>
              <a:pathLst>
                <a:path w="667" h="483">
                  <a:moveTo>
                    <a:pt x="0" y="389"/>
                  </a:moveTo>
                  <a:lnTo>
                    <a:pt x="35" y="415"/>
                  </a:lnTo>
                  <a:lnTo>
                    <a:pt x="71" y="437"/>
                  </a:lnTo>
                  <a:lnTo>
                    <a:pt x="114" y="457"/>
                  </a:lnTo>
                  <a:lnTo>
                    <a:pt x="138" y="465"/>
                  </a:lnTo>
                  <a:lnTo>
                    <a:pt x="164" y="472"/>
                  </a:lnTo>
                  <a:lnTo>
                    <a:pt x="175" y="475"/>
                  </a:lnTo>
                  <a:lnTo>
                    <a:pt x="187" y="476"/>
                  </a:lnTo>
                  <a:lnTo>
                    <a:pt x="197" y="479"/>
                  </a:lnTo>
                  <a:lnTo>
                    <a:pt x="208" y="480"/>
                  </a:lnTo>
                  <a:lnTo>
                    <a:pt x="216" y="480"/>
                  </a:lnTo>
                  <a:lnTo>
                    <a:pt x="222" y="482"/>
                  </a:lnTo>
                  <a:lnTo>
                    <a:pt x="229" y="482"/>
                  </a:lnTo>
                  <a:lnTo>
                    <a:pt x="234" y="482"/>
                  </a:lnTo>
                  <a:lnTo>
                    <a:pt x="240" y="482"/>
                  </a:lnTo>
                  <a:lnTo>
                    <a:pt x="245" y="483"/>
                  </a:lnTo>
                  <a:lnTo>
                    <a:pt x="252" y="483"/>
                  </a:lnTo>
                  <a:lnTo>
                    <a:pt x="255" y="483"/>
                  </a:lnTo>
                  <a:lnTo>
                    <a:pt x="259" y="483"/>
                  </a:lnTo>
                  <a:lnTo>
                    <a:pt x="264" y="482"/>
                  </a:lnTo>
                  <a:lnTo>
                    <a:pt x="269" y="482"/>
                  </a:lnTo>
                  <a:lnTo>
                    <a:pt x="274" y="482"/>
                  </a:lnTo>
                  <a:lnTo>
                    <a:pt x="281" y="482"/>
                  </a:lnTo>
                  <a:lnTo>
                    <a:pt x="292" y="480"/>
                  </a:lnTo>
                  <a:lnTo>
                    <a:pt x="304" y="479"/>
                  </a:lnTo>
                  <a:lnTo>
                    <a:pt x="324" y="475"/>
                  </a:lnTo>
                  <a:lnTo>
                    <a:pt x="346" y="471"/>
                  </a:lnTo>
                  <a:lnTo>
                    <a:pt x="368" y="465"/>
                  </a:lnTo>
                  <a:lnTo>
                    <a:pt x="390" y="457"/>
                  </a:lnTo>
                  <a:lnTo>
                    <a:pt x="435" y="436"/>
                  </a:lnTo>
                  <a:lnTo>
                    <a:pt x="474" y="411"/>
                  </a:lnTo>
                  <a:lnTo>
                    <a:pt x="512" y="381"/>
                  </a:lnTo>
                  <a:lnTo>
                    <a:pt x="569" y="319"/>
                  </a:lnTo>
                  <a:lnTo>
                    <a:pt x="594" y="284"/>
                  </a:lnTo>
                  <a:lnTo>
                    <a:pt x="616" y="244"/>
                  </a:lnTo>
                  <a:lnTo>
                    <a:pt x="632" y="205"/>
                  </a:lnTo>
                  <a:lnTo>
                    <a:pt x="645" y="170"/>
                  </a:lnTo>
                  <a:lnTo>
                    <a:pt x="655" y="128"/>
                  </a:lnTo>
                  <a:lnTo>
                    <a:pt x="659" y="106"/>
                  </a:lnTo>
                  <a:lnTo>
                    <a:pt x="662" y="84"/>
                  </a:lnTo>
                  <a:lnTo>
                    <a:pt x="664" y="64"/>
                  </a:lnTo>
                  <a:lnTo>
                    <a:pt x="666" y="47"/>
                  </a:lnTo>
                  <a:lnTo>
                    <a:pt x="667" y="37"/>
                  </a:lnTo>
                  <a:lnTo>
                    <a:pt x="667" y="28"/>
                  </a:lnTo>
                  <a:lnTo>
                    <a:pt x="667" y="23"/>
                  </a:lnTo>
                  <a:lnTo>
                    <a:pt x="667" y="17"/>
                  </a:lnTo>
                  <a:lnTo>
                    <a:pt x="667" y="15"/>
                  </a:lnTo>
                  <a:lnTo>
                    <a:pt x="667" y="12"/>
                  </a:lnTo>
                  <a:lnTo>
                    <a:pt x="667" y="8"/>
                  </a:lnTo>
                  <a:lnTo>
                    <a:pt x="667" y="3"/>
                  </a:lnTo>
                  <a:lnTo>
                    <a:pt x="667" y="0"/>
                  </a:lnTo>
                </a:path>
              </a:pathLst>
            </a:custGeom>
            <a:noFill/>
            <a:ln w="47625">
              <a:solidFill>
                <a:srgbClr val="FF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07" name="Freeform 31"/>
            <p:cNvSpPr>
              <a:spLocks/>
            </p:cNvSpPr>
            <p:nvPr/>
          </p:nvSpPr>
          <p:spPr bwMode="auto">
            <a:xfrm>
              <a:off x="4904" y="1181"/>
              <a:ext cx="13" cy="231"/>
            </a:xfrm>
            <a:custGeom>
              <a:avLst/>
              <a:gdLst/>
              <a:ahLst/>
              <a:cxnLst>
                <a:cxn ang="0">
                  <a:pos x="13" y="231"/>
                </a:cxn>
                <a:cxn ang="0">
                  <a:pos x="13" y="229"/>
                </a:cxn>
                <a:cxn ang="0">
                  <a:pos x="13" y="226"/>
                </a:cxn>
                <a:cxn ang="0">
                  <a:pos x="13" y="225"/>
                </a:cxn>
                <a:cxn ang="0">
                  <a:pos x="13" y="222"/>
                </a:cxn>
                <a:cxn ang="0">
                  <a:pos x="13" y="220"/>
                </a:cxn>
                <a:cxn ang="0">
                  <a:pos x="13" y="215"/>
                </a:cxn>
                <a:cxn ang="0">
                  <a:pos x="13" y="211"/>
                </a:cxn>
                <a:cxn ang="0">
                  <a:pos x="13" y="203"/>
                </a:cxn>
                <a:cxn ang="0">
                  <a:pos x="13" y="194"/>
                </a:cxn>
                <a:cxn ang="0">
                  <a:pos x="12" y="183"/>
                </a:cxn>
                <a:cxn ang="0">
                  <a:pos x="10" y="165"/>
                </a:cxn>
                <a:cxn ang="0">
                  <a:pos x="5" y="103"/>
                </a:cxn>
                <a:cxn ang="0">
                  <a:pos x="2" y="78"/>
                </a:cxn>
                <a:cxn ang="0">
                  <a:pos x="1" y="52"/>
                </a:cxn>
                <a:cxn ang="0">
                  <a:pos x="0" y="39"/>
                </a:cxn>
                <a:cxn ang="0">
                  <a:pos x="0" y="33"/>
                </a:cxn>
                <a:cxn ang="0">
                  <a:pos x="0" y="25"/>
                </a:cxn>
                <a:cxn ang="0">
                  <a:pos x="0" y="18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13" h="231">
                  <a:moveTo>
                    <a:pt x="13" y="231"/>
                  </a:moveTo>
                  <a:lnTo>
                    <a:pt x="13" y="229"/>
                  </a:lnTo>
                  <a:lnTo>
                    <a:pt x="13" y="226"/>
                  </a:lnTo>
                  <a:lnTo>
                    <a:pt x="13" y="225"/>
                  </a:lnTo>
                  <a:lnTo>
                    <a:pt x="13" y="222"/>
                  </a:lnTo>
                  <a:lnTo>
                    <a:pt x="13" y="220"/>
                  </a:lnTo>
                  <a:lnTo>
                    <a:pt x="13" y="215"/>
                  </a:lnTo>
                  <a:lnTo>
                    <a:pt x="13" y="211"/>
                  </a:lnTo>
                  <a:lnTo>
                    <a:pt x="13" y="203"/>
                  </a:lnTo>
                  <a:lnTo>
                    <a:pt x="13" y="194"/>
                  </a:lnTo>
                  <a:lnTo>
                    <a:pt x="12" y="183"/>
                  </a:lnTo>
                  <a:lnTo>
                    <a:pt x="10" y="165"/>
                  </a:lnTo>
                  <a:lnTo>
                    <a:pt x="5" y="103"/>
                  </a:lnTo>
                  <a:lnTo>
                    <a:pt x="2" y="78"/>
                  </a:lnTo>
                  <a:lnTo>
                    <a:pt x="1" y="52"/>
                  </a:lnTo>
                  <a:lnTo>
                    <a:pt x="0" y="39"/>
                  </a:lnTo>
                  <a:lnTo>
                    <a:pt x="0" y="33"/>
                  </a:lnTo>
                  <a:lnTo>
                    <a:pt x="0" y="25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 w="47625">
              <a:solidFill>
                <a:srgbClr val="FF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08" name="Freeform 32"/>
            <p:cNvSpPr>
              <a:spLocks/>
            </p:cNvSpPr>
            <p:nvPr/>
          </p:nvSpPr>
          <p:spPr bwMode="auto">
            <a:xfrm>
              <a:off x="4485" y="467"/>
              <a:ext cx="425" cy="714"/>
            </a:xfrm>
            <a:custGeom>
              <a:avLst/>
              <a:gdLst/>
              <a:ahLst/>
              <a:cxnLst>
                <a:cxn ang="0">
                  <a:pos x="407" y="714"/>
                </a:cxn>
                <a:cxn ang="0">
                  <a:pos x="415" y="610"/>
                </a:cxn>
                <a:cxn ang="0">
                  <a:pos x="418" y="581"/>
                </a:cxn>
                <a:cxn ang="0">
                  <a:pos x="421" y="549"/>
                </a:cxn>
                <a:cxn ang="0">
                  <a:pos x="423" y="529"/>
                </a:cxn>
                <a:cxn ang="0">
                  <a:pos x="424" y="511"/>
                </a:cxn>
                <a:cxn ang="0">
                  <a:pos x="424" y="502"/>
                </a:cxn>
                <a:cxn ang="0">
                  <a:pos x="425" y="497"/>
                </a:cxn>
                <a:cxn ang="0">
                  <a:pos x="425" y="492"/>
                </a:cxn>
                <a:cxn ang="0">
                  <a:pos x="425" y="488"/>
                </a:cxn>
                <a:cxn ang="0">
                  <a:pos x="425" y="485"/>
                </a:cxn>
                <a:cxn ang="0">
                  <a:pos x="425" y="483"/>
                </a:cxn>
                <a:cxn ang="0">
                  <a:pos x="425" y="477"/>
                </a:cxn>
                <a:cxn ang="0">
                  <a:pos x="425" y="473"/>
                </a:cxn>
                <a:cxn ang="0">
                  <a:pos x="425" y="468"/>
                </a:cxn>
                <a:cxn ang="0">
                  <a:pos x="425" y="466"/>
                </a:cxn>
                <a:cxn ang="0">
                  <a:pos x="425" y="463"/>
                </a:cxn>
                <a:cxn ang="0">
                  <a:pos x="425" y="459"/>
                </a:cxn>
                <a:cxn ang="0">
                  <a:pos x="425" y="455"/>
                </a:cxn>
                <a:cxn ang="0">
                  <a:pos x="425" y="450"/>
                </a:cxn>
                <a:cxn ang="0">
                  <a:pos x="425" y="445"/>
                </a:cxn>
                <a:cxn ang="0">
                  <a:pos x="424" y="433"/>
                </a:cxn>
                <a:cxn ang="0">
                  <a:pos x="424" y="425"/>
                </a:cxn>
                <a:cxn ang="0">
                  <a:pos x="423" y="415"/>
                </a:cxn>
                <a:cxn ang="0">
                  <a:pos x="421" y="394"/>
                </a:cxn>
                <a:cxn ang="0">
                  <a:pos x="419" y="376"/>
                </a:cxn>
                <a:cxn ang="0">
                  <a:pos x="415" y="355"/>
                </a:cxn>
                <a:cxn ang="0">
                  <a:pos x="406" y="319"/>
                </a:cxn>
                <a:cxn ang="0">
                  <a:pos x="393" y="277"/>
                </a:cxn>
                <a:cxn ang="0">
                  <a:pos x="373" y="232"/>
                </a:cxn>
                <a:cxn ang="0">
                  <a:pos x="350" y="191"/>
                </a:cxn>
                <a:cxn ang="0">
                  <a:pos x="325" y="155"/>
                </a:cxn>
                <a:cxn ang="0">
                  <a:pos x="265" y="94"/>
                </a:cxn>
                <a:cxn ang="0">
                  <a:pos x="226" y="64"/>
                </a:cxn>
                <a:cxn ang="0">
                  <a:pos x="185" y="40"/>
                </a:cxn>
                <a:cxn ang="0">
                  <a:pos x="143" y="22"/>
                </a:cxn>
                <a:cxn ang="0">
                  <a:pos x="121" y="16"/>
                </a:cxn>
                <a:cxn ang="0">
                  <a:pos x="96" y="9"/>
                </a:cxn>
                <a:cxn ang="0">
                  <a:pos x="74" y="5"/>
                </a:cxn>
                <a:cxn ang="0">
                  <a:pos x="63" y="4"/>
                </a:cxn>
                <a:cxn ang="0">
                  <a:pos x="52" y="3"/>
                </a:cxn>
                <a:cxn ang="0">
                  <a:pos x="42" y="1"/>
                </a:cxn>
                <a:cxn ang="0">
                  <a:pos x="35" y="1"/>
                </a:cxn>
                <a:cxn ang="0">
                  <a:pos x="30" y="1"/>
                </a:cxn>
                <a:cxn ang="0">
                  <a:pos x="25" y="0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9" y="0"/>
                </a:cxn>
                <a:cxn ang="0">
                  <a:pos x="4" y="1"/>
                </a:cxn>
                <a:cxn ang="0">
                  <a:pos x="0" y="1"/>
                </a:cxn>
              </a:cxnLst>
              <a:rect l="0" t="0" r="r" b="b"/>
              <a:pathLst>
                <a:path w="425" h="714">
                  <a:moveTo>
                    <a:pt x="407" y="714"/>
                  </a:moveTo>
                  <a:lnTo>
                    <a:pt x="415" y="610"/>
                  </a:lnTo>
                  <a:lnTo>
                    <a:pt x="418" y="581"/>
                  </a:lnTo>
                  <a:lnTo>
                    <a:pt x="421" y="549"/>
                  </a:lnTo>
                  <a:lnTo>
                    <a:pt x="423" y="529"/>
                  </a:lnTo>
                  <a:lnTo>
                    <a:pt x="424" y="511"/>
                  </a:lnTo>
                  <a:lnTo>
                    <a:pt x="424" y="502"/>
                  </a:lnTo>
                  <a:lnTo>
                    <a:pt x="425" y="497"/>
                  </a:lnTo>
                  <a:lnTo>
                    <a:pt x="425" y="492"/>
                  </a:lnTo>
                  <a:lnTo>
                    <a:pt x="425" y="488"/>
                  </a:lnTo>
                  <a:lnTo>
                    <a:pt x="425" y="485"/>
                  </a:lnTo>
                  <a:lnTo>
                    <a:pt x="425" y="483"/>
                  </a:lnTo>
                  <a:lnTo>
                    <a:pt x="425" y="477"/>
                  </a:lnTo>
                  <a:lnTo>
                    <a:pt x="425" y="473"/>
                  </a:lnTo>
                  <a:lnTo>
                    <a:pt x="425" y="468"/>
                  </a:lnTo>
                  <a:lnTo>
                    <a:pt x="425" y="466"/>
                  </a:lnTo>
                  <a:lnTo>
                    <a:pt x="425" y="463"/>
                  </a:lnTo>
                  <a:lnTo>
                    <a:pt x="425" y="459"/>
                  </a:lnTo>
                  <a:lnTo>
                    <a:pt x="425" y="455"/>
                  </a:lnTo>
                  <a:lnTo>
                    <a:pt x="425" y="450"/>
                  </a:lnTo>
                  <a:lnTo>
                    <a:pt x="425" y="445"/>
                  </a:lnTo>
                  <a:lnTo>
                    <a:pt x="424" y="433"/>
                  </a:lnTo>
                  <a:lnTo>
                    <a:pt x="424" y="425"/>
                  </a:lnTo>
                  <a:lnTo>
                    <a:pt x="423" y="415"/>
                  </a:lnTo>
                  <a:lnTo>
                    <a:pt x="421" y="394"/>
                  </a:lnTo>
                  <a:lnTo>
                    <a:pt x="419" y="376"/>
                  </a:lnTo>
                  <a:lnTo>
                    <a:pt x="415" y="355"/>
                  </a:lnTo>
                  <a:lnTo>
                    <a:pt x="406" y="319"/>
                  </a:lnTo>
                  <a:lnTo>
                    <a:pt x="393" y="277"/>
                  </a:lnTo>
                  <a:lnTo>
                    <a:pt x="373" y="232"/>
                  </a:lnTo>
                  <a:lnTo>
                    <a:pt x="350" y="191"/>
                  </a:lnTo>
                  <a:lnTo>
                    <a:pt x="325" y="155"/>
                  </a:lnTo>
                  <a:lnTo>
                    <a:pt x="265" y="94"/>
                  </a:lnTo>
                  <a:lnTo>
                    <a:pt x="226" y="64"/>
                  </a:lnTo>
                  <a:lnTo>
                    <a:pt x="185" y="40"/>
                  </a:lnTo>
                  <a:lnTo>
                    <a:pt x="143" y="22"/>
                  </a:lnTo>
                  <a:lnTo>
                    <a:pt x="121" y="16"/>
                  </a:lnTo>
                  <a:lnTo>
                    <a:pt x="96" y="9"/>
                  </a:lnTo>
                  <a:lnTo>
                    <a:pt x="74" y="5"/>
                  </a:lnTo>
                  <a:lnTo>
                    <a:pt x="63" y="4"/>
                  </a:lnTo>
                  <a:lnTo>
                    <a:pt x="52" y="3"/>
                  </a:lnTo>
                  <a:lnTo>
                    <a:pt x="42" y="1"/>
                  </a:lnTo>
                  <a:lnTo>
                    <a:pt x="35" y="1"/>
                  </a:lnTo>
                  <a:lnTo>
                    <a:pt x="30" y="1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9" y="0"/>
                  </a:lnTo>
                  <a:lnTo>
                    <a:pt x="4" y="1"/>
                  </a:lnTo>
                  <a:lnTo>
                    <a:pt x="0" y="1"/>
                  </a:lnTo>
                </a:path>
              </a:pathLst>
            </a:custGeom>
            <a:noFill/>
            <a:ln w="47625">
              <a:solidFill>
                <a:srgbClr val="FF00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09" name="Freeform 33"/>
            <p:cNvSpPr>
              <a:spLocks/>
            </p:cNvSpPr>
            <p:nvPr/>
          </p:nvSpPr>
          <p:spPr bwMode="auto">
            <a:xfrm>
              <a:off x="4094" y="468"/>
              <a:ext cx="391" cy="704"/>
            </a:xfrm>
            <a:custGeom>
              <a:avLst/>
              <a:gdLst/>
              <a:ahLst/>
              <a:cxnLst>
                <a:cxn ang="0">
                  <a:pos x="391" y="0"/>
                </a:cxn>
                <a:cxn ang="0">
                  <a:pos x="388" y="0"/>
                </a:cxn>
                <a:cxn ang="0">
                  <a:pos x="377" y="0"/>
                </a:cxn>
                <a:cxn ang="0">
                  <a:pos x="372" y="2"/>
                </a:cxn>
                <a:cxn ang="0">
                  <a:pos x="364" y="2"/>
                </a:cxn>
                <a:cxn ang="0">
                  <a:pos x="352" y="4"/>
                </a:cxn>
                <a:cxn ang="0">
                  <a:pos x="329" y="8"/>
                </a:cxn>
                <a:cxn ang="0">
                  <a:pos x="307" y="13"/>
                </a:cxn>
                <a:cxn ang="0">
                  <a:pos x="266" y="28"/>
                </a:cxn>
                <a:cxn ang="0">
                  <a:pos x="226" y="46"/>
                </a:cxn>
                <a:cxn ang="0">
                  <a:pos x="188" y="69"/>
                </a:cxn>
                <a:cxn ang="0">
                  <a:pos x="152" y="99"/>
                </a:cxn>
                <a:cxn ang="0">
                  <a:pos x="95" y="162"/>
                </a:cxn>
                <a:cxn ang="0">
                  <a:pos x="69" y="201"/>
                </a:cxn>
                <a:cxn ang="0">
                  <a:pos x="45" y="244"/>
                </a:cxn>
                <a:cxn ang="0">
                  <a:pos x="28" y="286"/>
                </a:cxn>
                <a:cxn ang="0">
                  <a:pos x="17" y="325"/>
                </a:cxn>
                <a:cxn ang="0">
                  <a:pos x="13" y="345"/>
                </a:cxn>
                <a:cxn ang="0">
                  <a:pos x="9" y="365"/>
                </a:cxn>
                <a:cxn ang="0">
                  <a:pos x="6" y="383"/>
                </a:cxn>
                <a:cxn ang="0">
                  <a:pos x="4" y="401"/>
                </a:cxn>
                <a:cxn ang="0">
                  <a:pos x="1" y="422"/>
                </a:cxn>
                <a:cxn ang="0">
                  <a:pos x="1" y="432"/>
                </a:cxn>
                <a:cxn ang="0">
                  <a:pos x="1" y="437"/>
                </a:cxn>
                <a:cxn ang="0">
                  <a:pos x="0" y="443"/>
                </a:cxn>
                <a:cxn ang="0">
                  <a:pos x="0" y="446"/>
                </a:cxn>
                <a:cxn ang="0">
                  <a:pos x="0" y="452"/>
                </a:cxn>
                <a:cxn ang="0">
                  <a:pos x="0" y="457"/>
                </a:cxn>
                <a:cxn ang="0">
                  <a:pos x="0" y="461"/>
                </a:cxn>
                <a:cxn ang="0">
                  <a:pos x="0" y="465"/>
                </a:cxn>
                <a:cxn ang="0">
                  <a:pos x="0" y="470"/>
                </a:cxn>
                <a:cxn ang="0">
                  <a:pos x="0" y="471"/>
                </a:cxn>
                <a:cxn ang="0">
                  <a:pos x="0" y="474"/>
                </a:cxn>
                <a:cxn ang="0">
                  <a:pos x="0" y="479"/>
                </a:cxn>
                <a:cxn ang="0">
                  <a:pos x="0" y="483"/>
                </a:cxn>
                <a:cxn ang="0">
                  <a:pos x="0" y="488"/>
                </a:cxn>
                <a:cxn ang="0">
                  <a:pos x="1" y="497"/>
                </a:cxn>
                <a:cxn ang="0">
                  <a:pos x="1" y="506"/>
                </a:cxn>
                <a:cxn ang="0">
                  <a:pos x="1" y="514"/>
                </a:cxn>
                <a:cxn ang="0">
                  <a:pos x="2" y="532"/>
                </a:cxn>
                <a:cxn ang="0">
                  <a:pos x="4" y="552"/>
                </a:cxn>
                <a:cxn ang="0">
                  <a:pos x="10" y="613"/>
                </a:cxn>
                <a:cxn ang="0">
                  <a:pos x="14" y="641"/>
                </a:cxn>
                <a:cxn ang="0">
                  <a:pos x="15" y="667"/>
                </a:cxn>
                <a:cxn ang="0">
                  <a:pos x="17" y="680"/>
                </a:cxn>
                <a:cxn ang="0">
                  <a:pos x="17" y="687"/>
                </a:cxn>
                <a:cxn ang="0">
                  <a:pos x="17" y="693"/>
                </a:cxn>
                <a:cxn ang="0">
                  <a:pos x="17" y="697"/>
                </a:cxn>
                <a:cxn ang="0">
                  <a:pos x="18" y="700"/>
                </a:cxn>
                <a:cxn ang="0">
                  <a:pos x="18" y="703"/>
                </a:cxn>
                <a:cxn ang="0">
                  <a:pos x="18" y="704"/>
                </a:cxn>
              </a:cxnLst>
              <a:rect l="0" t="0" r="r" b="b"/>
              <a:pathLst>
                <a:path w="391" h="704">
                  <a:moveTo>
                    <a:pt x="391" y="0"/>
                  </a:moveTo>
                  <a:lnTo>
                    <a:pt x="388" y="0"/>
                  </a:lnTo>
                  <a:lnTo>
                    <a:pt x="377" y="0"/>
                  </a:lnTo>
                  <a:lnTo>
                    <a:pt x="372" y="2"/>
                  </a:lnTo>
                  <a:lnTo>
                    <a:pt x="364" y="2"/>
                  </a:lnTo>
                  <a:lnTo>
                    <a:pt x="352" y="4"/>
                  </a:lnTo>
                  <a:lnTo>
                    <a:pt x="329" y="8"/>
                  </a:lnTo>
                  <a:lnTo>
                    <a:pt x="307" y="13"/>
                  </a:lnTo>
                  <a:lnTo>
                    <a:pt x="266" y="28"/>
                  </a:lnTo>
                  <a:lnTo>
                    <a:pt x="226" y="46"/>
                  </a:lnTo>
                  <a:lnTo>
                    <a:pt x="188" y="69"/>
                  </a:lnTo>
                  <a:lnTo>
                    <a:pt x="152" y="99"/>
                  </a:lnTo>
                  <a:lnTo>
                    <a:pt x="95" y="162"/>
                  </a:lnTo>
                  <a:lnTo>
                    <a:pt x="69" y="201"/>
                  </a:lnTo>
                  <a:lnTo>
                    <a:pt x="45" y="244"/>
                  </a:lnTo>
                  <a:lnTo>
                    <a:pt x="28" y="286"/>
                  </a:lnTo>
                  <a:lnTo>
                    <a:pt x="17" y="325"/>
                  </a:lnTo>
                  <a:lnTo>
                    <a:pt x="13" y="345"/>
                  </a:lnTo>
                  <a:lnTo>
                    <a:pt x="9" y="365"/>
                  </a:lnTo>
                  <a:lnTo>
                    <a:pt x="6" y="383"/>
                  </a:lnTo>
                  <a:lnTo>
                    <a:pt x="4" y="401"/>
                  </a:lnTo>
                  <a:lnTo>
                    <a:pt x="1" y="422"/>
                  </a:lnTo>
                  <a:lnTo>
                    <a:pt x="1" y="432"/>
                  </a:lnTo>
                  <a:lnTo>
                    <a:pt x="1" y="437"/>
                  </a:lnTo>
                  <a:lnTo>
                    <a:pt x="0" y="443"/>
                  </a:lnTo>
                  <a:lnTo>
                    <a:pt x="0" y="446"/>
                  </a:lnTo>
                  <a:lnTo>
                    <a:pt x="0" y="452"/>
                  </a:lnTo>
                  <a:lnTo>
                    <a:pt x="0" y="457"/>
                  </a:lnTo>
                  <a:lnTo>
                    <a:pt x="0" y="461"/>
                  </a:lnTo>
                  <a:lnTo>
                    <a:pt x="0" y="465"/>
                  </a:lnTo>
                  <a:lnTo>
                    <a:pt x="0" y="470"/>
                  </a:lnTo>
                  <a:lnTo>
                    <a:pt x="0" y="471"/>
                  </a:lnTo>
                  <a:lnTo>
                    <a:pt x="0" y="474"/>
                  </a:lnTo>
                  <a:lnTo>
                    <a:pt x="0" y="479"/>
                  </a:lnTo>
                  <a:lnTo>
                    <a:pt x="0" y="483"/>
                  </a:lnTo>
                  <a:lnTo>
                    <a:pt x="0" y="488"/>
                  </a:lnTo>
                  <a:lnTo>
                    <a:pt x="1" y="497"/>
                  </a:lnTo>
                  <a:lnTo>
                    <a:pt x="1" y="506"/>
                  </a:lnTo>
                  <a:lnTo>
                    <a:pt x="1" y="514"/>
                  </a:lnTo>
                  <a:lnTo>
                    <a:pt x="2" y="532"/>
                  </a:lnTo>
                  <a:lnTo>
                    <a:pt x="4" y="552"/>
                  </a:lnTo>
                  <a:lnTo>
                    <a:pt x="10" y="613"/>
                  </a:lnTo>
                  <a:lnTo>
                    <a:pt x="14" y="641"/>
                  </a:lnTo>
                  <a:lnTo>
                    <a:pt x="15" y="667"/>
                  </a:lnTo>
                  <a:lnTo>
                    <a:pt x="17" y="680"/>
                  </a:lnTo>
                  <a:lnTo>
                    <a:pt x="17" y="687"/>
                  </a:lnTo>
                  <a:lnTo>
                    <a:pt x="17" y="693"/>
                  </a:lnTo>
                  <a:lnTo>
                    <a:pt x="17" y="697"/>
                  </a:lnTo>
                  <a:lnTo>
                    <a:pt x="18" y="700"/>
                  </a:lnTo>
                  <a:lnTo>
                    <a:pt x="18" y="703"/>
                  </a:lnTo>
                  <a:lnTo>
                    <a:pt x="18" y="704"/>
                  </a:lnTo>
                </a:path>
              </a:pathLst>
            </a:custGeom>
            <a:noFill/>
            <a:ln w="47625">
              <a:solidFill>
                <a:srgbClr val="FF00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10" name="Freeform 34"/>
            <p:cNvSpPr>
              <a:spLocks/>
            </p:cNvSpPr>
            <p:nvPr/>
          </p:nvSpPr>
          <p:spPr bwMode="auto">
            <a:xfrm>
              <a:off x="4094" y="1172"/>
              <a:ext cx="230" cy="677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2"/>
                </a:cxn>
                <a:cxn ang="0">
                  <a:pos x="18" y="4"/>
                </a:cxn>
                <a:cxn ang="0">
                  <a:pos x="18" y="6"/>
                </a:cxn>
                <a:cxn ang="0">
                  <a:pos x="18" y="8"/>
                </a:cxn>
                <a:cxn ang="0">
                  <a:pos x="18" y="10"/>
                </a:cxn>
                <a:cxn ang="0">
                  <a:pos x="18" y="13"/>
                </a:cxn>
                <a:cxn ang="0">
                  <a:pos x="18" y="14"/>
                </a:cxn>
                <a:cxn ang="0">
                  <a:pos x="18" y="16"/>
                </a:cxn>
                <a:cxn ang="0">
                  <a:pos x="18" y="18"/>
                </a:cxn>
                <a:cxn ang="0">
                  <a:pos x="18" y="21"/>
                </a:cxn>
                <a:cxn ang="0">
                  <a:pos x="17" y="25"/>
                </a:cxn>
                <a:cxn ang="0">
                  <a:pos x="17" y="32"/>
                </a:cxn>
                <a:cxn ang="0">
                  <a:pos x="17" y="39"/>
                </a:cxn>
                <a:cxn ang="0">
                  <a:pos x="17" y="44"/>
                </a:cxn>
                <a:cxn ang="0">
                  <a:pos x="15" y="58"/>
                </a:cxn>
                <a:cxn ang="0">
                  <a:pos x="14" y="74"/>
                </a:cxn>
                <a:cxn ang="0">
                  <a:pos x="7" y="131"/>
                </a:cxn>
                <a:cxn ang="0">
                  <a:pos x="5" y="162"/>
                </a:cxn>
                <a:cxn ang="0">
                  <a:pos x="4" y="181"/>
                </a:cxn>
                <a:cxn ang="0">
                  <a:pos x="2" y="199"/>
                </a:cxn>
                <a:cxn ang="0">
                  <a:pos x="1" y="216"/>
                </a:cxn>
                <a:cxn ang="0">
                  <a:pos x="0" y="226"/>
                </a:cxn>
                <a:cxn ang="0">
                  <a:pos x="0" y="230"/>
                </a:cxn>
                <a:cxn ang="0">
                  <a:pos x="0" y="235"/>
                </a:cxn>
                <a:cxn ang="0">
                  <a:pos x="0" y="239"/>
                </a:cxn>
                <a:cxn ang="0">
                  <a:pos x="0" y="244"/>
                </a:cxn>
                <a:cxn ang="0">
                  <a:pos x="0" y="248"/>
                </a:cxn>
                <a:cxn ang="0">
                  <a:pos x="0" y="252"/>
                </a:cxn>
                <a:cxn ang="0">
                  <a:pos x="0" y="257"/>
                </a:cxn>
                <a:cxn ang="0">
                  <a:pos x="0" y="261"/>
                </a:cxn>
                <a:cxn ang="0">
                  <a:pos x="0" y="264"/>
                </a:cxn>
                <a:cxn ang="0">
                  <a:pos x="0" y="266"/>
                </a:cxn>
                <a:cxn ang="0">
                  <a:pos x="0" y="270"/>
                </a:cxn>
                <a:cxn ang="0">
                  <a:pos x="0" y="276"/>
                </a:cxn>
                <a:cxn ang="0">
                  <a:pos x="0" y="279"/>
                </a:cxn>
                <a:cxn ang="0">
                  <a:pos x="1" y="290"/>
                </a:cxn>
                <a:cxn ang="0">
                  <a:pos x="1" y="298"/>
                </a:cxn>
                <a:cxn ang="0">
                  <a:pos x="2" y="307"/>
                </a:cxn>
                <a:cxn ang="0">
                  <a:pos x="4" y="326"/>
                </a:cxn>
                <a:cxn ang="0">
                  <a:pos x="7" y="348"/>
                </a:cxn>
                <a:cxn ang="0">
                  <a:pos x="11" y="369"/>
                </a:cxn>
                <a:cxn ang="0">
                  <a:pos x="15" y="393"/>
                </a:cxn>
                <a:cxn ang="0">
                  <a:pos x="28" y="433"/>
                </a:cxn>
                <a:cxn ang="0">
                  <a:pos x="44" y="476"/>
                </a:cxn>
                <a:cxn ang="0">
                  <a:pos x="67" y="520"/>
                </a:cxn>
                <a:cxn ang="0">
                  <a:pos x="93" y="559"/>
                </a:cxn>
                <a:cxn ang="0">
                  <a:pos x="122" y="594"/>
                </a:cxn>
                <a:cxn ang="0">
                  <a:pos x="152" y="623"/>
                </a:cxn>
                <a:cxn ang="0">
                  <a:pos x="187" y="651"/>
                </a:cxn>
                <a:cxn ang="0">
                  <a:pos x="230" y="677"/>
                </a:cxn>
              </a:cxnLst>
              <a:rect l="0" t="0" r="r" b="b"/>
              <a:pathLst>
                <a:path w="230" h="677">
                  <a:moveTo>
                    <a:pt x="18" y="0"/>
                  </a:moveTo>
                  <a:lnTo>
                    <a:pt x="18" y="2"/>
                  </a:lnTo>
                  <a:lnTo>
                    <a:pt x="18" y="4"/>
                  </a:lnTo>
                  <a:lnTo>
                    <a:pt x="18" y="6"/>
                  </a:lnTo>
                  <a:lnTo>
                    <a:pt x="18" y="8"/>
                  </a:lnTo>
                  <a:lnTo>
                    <a:pt x="18" y="10"/>
                  </a:lnTo>
                  <a:lnTo>
                    <a:pt x="18" y="13"/>
                  </a:lnTo>
                  <a:lnTo>
                    <a:pt x="18" y="14"/>
                  </a:lnTo>
                  <a:lnTo>
                    <a:pt x="18" y="16"/>
                  </a:lnTo>
                  <a:lnTo>
                    <a:pt x="18" y="18"/>
                  </a:lnTo>
                  <a:lnTo>
                    <a:pt x="18" y="21"/>
                  </a:lnTo>
                  <a:lnTo>
                    <a:pt x="17" y="25"/>
                  </a:lnTo>
                  <a:lnTo>
                    <a:pt x="17" y="32"/>
                  </a:lnTo>
                  <a:lnTo>
                    <a:pt x="17" y="39"/>
                  </a:lnTo>
                  <a:lnTo>
                    <a:pt x="17" y="44"/>
                  </a:lnTo>
                  <a:lnTo>
                    <a:pt x="15" y="58"/>
                  </a:lnTo>
                  <a:lnTo>
                    <a:pt x="14" y="74"/>
                  </a:lnTo>
                  <a:lnTo>
                    <a:pt x="7" y="131"/>
                  </a:lnTo>
                  <a:lnTo>
                    <a:pt x="5" y="162"/>
                  </a:lnTo>
                  <a:lnTo>
                    <a:pt x="4" y="181"/>
                  </a:lnTo>
                  <a:lnTo>
                    <a:pt x="2" y="199"/>
                  </a:lnTo>
                  <a:lnTo>
                    <a:pt x="1" y="216"/>
                  </a:lnTo>
                  <a:lnTo>
                    <a:pt x="0" y="226"/>
                  </a:lnTo>
                  <a:lnTo>
                    <a:pt x="0" y="230"/>
                  </a:lnTo>
                  <a:lnTo>
                    <a:pt x="0" y="235"/>
                  </a:lnTo>
                  <a:lnTo>
                    <a:pt x="0" y="239"/>
                  </a:lnTo>
                  <a:lnTo>
                    <a:pt x="0" y="244"/>
                  </a:lnTo>
                  <a:lnTo>
                    <a:pt x="0" y="248"/>
                  </a:lnTo>
                  <a:lnTo>
                    <a:pt x="0" y="252"/>
                  </a:lnTo>
                  <a:lnTo>
                    <a:pt x="0" y="257"/>
                  </a:lnTo>
                  <a:lnTo>
                    <a:pt x="0" y="261"/>
                  </a:lnTo>
                  <a:lnTo>
                    <a:pt x="0" y="264"/>
                  </a:lnTo>
                  <a:lnTo>
                    <a:pt x="0" y="266"/>
                  </a:lnTo>
                  <a:lnTo>
                    <a:pt x="0" y="270"/>
                  </a:lnTo>
                  <a:lnTo>
                    <a:pt x="0" y="276"/>
                  </a:lnTo>
                  <a:lnTo>
                    <a:pt x="0" y="279"/>
                  </a:lnTo>
                  <a:lnTo>
                    <a:pt x="1" y="290"/>
                  </a:lnTo>
                  <a:lnTo>
                    <a:pt x="1" y="298"/>
                  </a:lnTo>
                  <a:lnTo>
                    <a:pt x="2" y="307"/>
                  </a:lnTo>
                  <a:lnTo>
                    <a:pt x="4" y="326"/>
                  </a:lnTo>
                  <a:lnTo>
                    <a:pt x="7" y="348"/>
                  </a:lnTo>
                  <a:lnTo>
                    <a:pt x="11" y="369"/>
                  </a:lnTo>
                  <a:lnTo>
                    <a:pt x="15" y="393"/>
                  </a:lnTo>
                  <a:lnTo>
                    <a:pt x="28" y="433"/>
                  </a:lnTo>
                  <a:lnTo>
                    <a:pt x="44" y="476"/>
                  </a:lnTo>
                  <a:lnTo>
                    <a:pt x="67" y="520"/>
                  </a:lnTo>
                  <a:lnTo>
                    <a:pt x="93" y="559"/>
                  </a:lnTo>
                  <a:lnTo>
                    <a:pt x="122" y="594"/>
                  </a:lnTo>
                  <a:lnTo>
                    <a:pt x="152" y="623"/>
                  </a:lnTo>
                  <a:lnTo>
                    <a:pt x="187" y="651"/>
                  </a:lnTo>
                  <a:lnTo>
                    <a:pt x="230" y="677"/>
                  </a:lnTo>
                </a:path>
              </a:pathLst>
            </a:custGeom>
            <a:noFill/>
            <a:ln w="47625">
              <a:solidFill>
                <a:srgbClr val="FF00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11" name="Freeform 35"/>
            <p:cNvSpPr>
              <a:spLocks/>
            </p:cNvSpPr>
            <p:nvPr/>
          </p:nvSpPr>
          <p:spPr bwMode="auto">
            <a:xfrm>
              <a:off x="4324" y="1422"/>
              <a:ext cx="586" cy="473"/>
            </a:xfrm>
            <a:custGeom>
              <a:avLst/>
              <a:gdLst/>
              <a:ahLst/>
              <a:cxnLst>
                <a:cxn ang="0">
                  <a:pos x="0" y="427"/>
                </a:cxn>
                <a:cxn ang="0">
                  <a:pos x="43" y="447"/>
                </a:cxn>
                <a:cxn ang="0">
                  <a:pos x="66" y="455"/>
                </a:cxn>
                <a:cxn ang="0">
                  <a:pos x="88" y="461"/>
                </a:cxn>
                <a:cxn ang="0">
                  <a:pos x="113" y="466"/>
                </a:cxn>
                <a:cxn ang="0">
                  <a:pos x="126" y="469"/>
                </a:cxn>
                <a:cxn ang="0">
                  <a:pos x="139" y="470"/>
                </a:cxn>
                <a:cxn ang="0">
                  <a:pos x="145" y="472"/>
                </a:cxn>
                <a:cxn ang="0">
                  <a:pos x="152" y="472"/>
                </a:cxn>
                <a:cxn ang="0">
                  <a:pos x="157" y="472"/>
                </a:cxn>
                <a:cxn ang="0">
                  <a:pos x="164" y="472"/>
                </a:cxn>
                <a:cxn ang="0">
                  <a:pos x="166" y="472"/>
                </a:cxn>
                <a:cxn ang="0">
                  <a:pos x="169" y="473"/>
                </a:cxn>
                <a:cxn ang="0">
                  <a:pos x="173" y="473"/>
                </a:cxn>
                <a:cxn ang="0">
                  <a:pos x="177" y="473"/>
                </a:cxn>
                <a:cxn ang="0">
                  <a:pos x="182" y="473"/>
                </a:cxn>
                <a:cxn ang="0">
                  <a:pos x="186" y="473"/>
                </a:cxn>
                <a:cxn ang="0">
                  <a:pos x="188" y="472"/>
                </a:cxn>
                <a:cxn ang="0">
                  <a:pos x="194" y="472"/>
                </a:cxn>
                <a:cxn ang="0">
                  <a:pos x="199" y="472"/>
                </a:cxn>
                <a:cxn ang="0">
                  <a:pos x="204" y="472"/>
                </a:cxn>
                <a:cxn ang="0">
                  <a:pos x="211" y="470"/>
                </a:cxn>
                <a:cxn ang="0">
                  <a:pos x="224" y="469"/>
                </a:cxn>
                <a:cxn ang="0">
                  <a:pos x="234" y="468"/>
                </a:cxn>
                <a:cxn ang="0">
                  <a:pos x="256" y="464"/>
                </a:cxn>
                <a:cxn ang="0">
                  <a:pos x="279" y="459"/>
                </a:cxn>
                <a:cxn ang="0">
                  <a:pos x="320" y="444"/>
                </a:cxn>
                <a:cxn ang="0">
                  <a:pos x="363" y="425"/>
                </a:cxn>
                <a:cxn ang="0">
                  <a:pos x="404" y="397"/>
                </a:cxn>
                <a:cxn ang="0">
                  <a:pos x="441" y="368"/>
                </a:cxn>
                <a:cxn ang="0">
                  <a:pos x="471" y="336"/>
                </a:cxn>
                <a:cxn ang="0">
                  <a:pos x="500" y="297"/>
                </a:cxn>
                <a:cxn ang="0">
                  <a:pos x="525" y="258"/>
                </a:cxn>
                <a:cxn ang="0">
                  <a:pos x="545" y="219"/>
                </a:cxn>
                <a:cxn ang="0">
                  <a:pos x="558" y="183"/>
                </a:cxn>
                <a:cxn ang="0">
                  <a:pos x="571" y="141"/>
                </a:cxn>
                <a:cxn ang="0">
                  <a:pos x="575" y="119"/>
                </a:cxn>
                <a:cxn ang="0">
                  <a:pos x="579" y="98"/>
                </a:cxn>
                <a:cxn ang="0">
                  <a:pos x="581" y="80"/>
                </a:cxn>
                <a:cxn ang="0">
                  <a:pos x="584" y="61"/>
                </a:cxn>
                <a:cxn ang="0">
                  <a:pos x="585" y="50"/>
                </a:cxn>
                <a:cxn ang="0">
                  <a:pos x="585" y="40"/>
                </a:cxn>
                <a:cxn ang="0">
                  <a:pos x="585" y="35"/>
                </a:cxn>
                <a:cxn ang="0">
                  <a:pos x="586" y="29"/>
                </a:cxn>
                <a:cxn ang="0">
                  <a:pos x="586" y="26"/>
                </a:cxn>
                <a:cxn ang="0">
                  <a:pos x="586" y="20"/>
                </a:cxn>
                <a:cxn ang="0">
                  <a:pos x="586" y="16"/>
                </a:cxn>
                <a:cxn ang="0">
                  <a:pos x="586" y="13"/>
                </a:cxn>
                <a:cxn ang="0">
                  <a:pos x="586" y="9"/>
                </a:cxn>
                <a:cxn ang="0">
                  <a:pos x="586" y="3"/>
                </a:cxn>
                <a:cxn ang="0">
                  <a:pos x="586" y="0"/>
                </a:cxn>
              </a:cxnLst>
              <a:rect l="0" t="0" r="r" b="b"/>
              <a:pathLst>
                <a:path w="586" h="473">
                  <a:moveTo>
                    <a:pt x="0" y="427"/>
                  </a:moveTo>
                  <a:lnTo>
                    <a:pt x="43" y="447"/>
                  </a:lnTo>
                  <a:lnTo>
                    <a:pt x="66" y="455"/>
                  </a:lnTo>
                  <a:lnTo>
                    <a:pt x="88" y="461"/>
                  </a:lnTo>
                  <a:lnTo>
                    <a:pt x="113" y="466"/>
                  </a:lnTo>
                  <a:lnTo>
                    <a:pt x="126" y="469"/>
                  </a:lnTo>
                  <a:lnTo>
                    <a:pt x="139" y="470"/>
                  </a:lnTo>
                  <a:lnTo>
                    <a:pt x="145" y="472"/>
                  </a:lnTo>
                  <a:lnTo>
                    <a:pt x="152" y="472"/>
                  </a:lnTo>
                  <a:lnTo>
                    <a:pt x="157" y="472"/>
                  </a:lnTo>
                  <a:lnTo>
                    <a:pt x="164" y="472"/>
                  </a:lnTo>
                  <a:lnTo>
                    <a:pt x="166" y="472"/>
                  </a:lnTo>
                  <a:lnTo>
                    <a:pt x="169" y="473"/>
                  </a:lnTo>
                  <a:lnTo>
                    <a:pt x="173" y="473"/>
                  </a:lnTo>
                  <a:lnTo>
                    <a:pt x="177" y="473"/>
                  </a:lnTo>
                  <a:lnTo>
                    <a:pt x="182" y="473"/>
                  </a:lnTo>
                  <a:lnTo>
                    <a:pt x="186" y="473"/>
                  </a:lnTo>
                  <a:lnTo>
                    <a:pt x="188" y="472"/>
                  </a:lnTo>
                  <a:lnTo>
                    <a:pt x="194" y="472"/>
                  </a:lnTo>
                  <a:lnTo>
                    <a:pt x="199" y="472"/>
                  </a:lnTo>
                  <a:lnTo>
                    <a:pt x="204" y="472"/>
                  </a:lnTo>
                  <a:lnTo>
                    <a:pt x="211" y="470"/>
                  </a:lnTo>
                  <a:lnTo>
                    <a:pt x="224" y="469"/>
                  </a:lnTo>
                  <a:lnTo>
                    <a:pt x="234" y="468"/>
                  </a:lnTo>
                  <a:lnTo>
                    <a:pt x="256" y="464"/>
                  </a:lnTo>
                  <a:lnTo>
                    <a:pt x="279" y="459"/>
                  </a:lnTo>
                  <a:lnTo>
                    <a:pt x="320" y="444"/>
                  </a:lnTo>
                  <a:lnTo>
                    <a:pt x="363" y="425"/>
                  </a:lnTo>
                  <a:lnTo>
                    <a:pt x="404" y="397"/>
                  </a:lnTo>
                  <a:lnTo>
                    <a:pt x="441" y="368"/>
                  </a:lnTo>
                  <a:lnTo>
                    <a:pt x="471" y="336"/>
                  </a:lnTo>
                  <a:lnTo>
                    <a:pt x="500" y="297"/>
                  </a:lnTo>
                  <a:lnTo>
                    <a:pt x="525" y="258"/>
                  </a:lnTo>
                  <a:lnTo>
                    <a:pt x="545" y="219"/>
                  </a:lnTo>
                  <a:lnTo>
                    <a:pt x="558" y="183"/>
                  </a:lnTo>
                  <a:lnTo>
                    <a:pt x="571" y="141"/>
                  </a:lnTo>
                  <a:lnTo>
                    <a:pt x="575" y="119"/>
                  </a:lnTo>
                  <a:lnTo>
                    <a:pt x="579" y="98"/>
                  </a:lnTo>
                  <a:lnTo>
                    <a:pt x="581" y="80"/>
                  </a:lnTo>
                  <a:lnTo>
                    <a:pt x="584" y="61"/>
                  </a:lnTo>
                  <a:lnTo>
                    <a:pt x="585" y="50"/>
                  </a:lnTo>
                  <a:lnTo>
                    <a:pt x="585" y="40"/>
                  </a:lnTo>
                  <a:lnTo>
                    <a:pt x="585" y="35"/>
                  </a:lnTo>
                  <a:lnTo>
                    <a:pt x="586" y="29"/>
                  </a:lnTo>
                  <a:lnTo>
                    <a:pt x="586" y="26"/>
                  </a:lnTo>
                  <a:lnTo>
                    <a:pt x="586" y="20"/>
                  </a:lnTo>
                  <a:lnTo>
                    <a:pt x="586" y="16"/>
                  </a:lnTo>
                  <a:lnTo>
                    <a:pt x="586" y="13"/>
                  </a:lnTo>
                  <a:lnTo>
                    <a:pt x="586" y="9"/>
                  </a:lnTo>
                  <a:lnTo>
                    <a:pt x="586" y="3"/>
                  </a:lnTo>
                  <a:lnTo>
                    <a:pt x="586" y="0"/>
                  </a:lnTo>
                </a:path>
              </a:pathLst>
            </a:custGeom>
            <a:noFill/>
            <a:ln w="47625">
              <a:solidFill>
                <a:srgbClr val="FF00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12" name="Freeform 36"/>
            <p:cNvSpPr>
              <a:spLocks/>
            </p:cNvSpPr>
            <p:nvPr/>
          </p:nvSpPr>
          <p:spPr bwMode="auto">
            <a:xfrm>
              <a:off x="4892" y="1181"/>
              <a:ext cx="18" cy="241"/>
            </a:xfrm>
            <a:custGeom>
              <a:avLst/>
              <a:gdLst/>
              <a:ahLst/>
              <a:cxnLst>
                <a:cxn ang="0">
                  <a:pos x="18" y="241"/>
                </a:cxn>
                <a:cxn ang="0">
                  <a:pos x="18" y="237"/>
                </a:cxn>
                <a:cxn ang="0">
                  <a:pos x="18" y="233"/>
                </a:cxn>
                <a:cxn ang="0">
                  <a:pos x="18" y="230"/>
                </a:cxn>
                <a:cxn ang="0">
                  <a:pos x="18" y="225"/>
                </a:cxn>
                <a:cxn ang="0">
                  <a:pos x="18" y="221"/>
                </a:cxn>
                <a:cxn ang="0">
                  <a:pos x="17" y="212"/>
                </a:cxn>
                <a:cxn ang="0">
                  <a:pos x="17" y="196"/>
                </a:cxn>
                <a:cxn ang="0">
                  <a:pos x="16" y="179"/>
                </a:cxn>
                <a:cxn ang="0">
                  <a:pos x="14" y="163"/>
                </a:cxn>
                <a:cxn ang="0">
                  <a:pos x="12" y="134"/>
                </a:cxn>
                <a:cxn ang="0">
                  <a:pos x="5" y="74"/>
                </a:cxn>
                <a:cxn ang="0">
                  <a:pos x="3" y="55"/>
                </a:cxn>
                <a:cxn ang="0">
                  <a:pos x="3" y="46"/>
                </a:cxn>
                <a:cxn ang="0">
                  <a:pos x="1" y="35"/>
                </a:cxn>
                <a:cxn ang="0">
                  <a:pos x="1" y="26"/>
                </a:cxn>
                <a:cxn ang="0">
                  <a:pos x="1" y="22"/>
                </a:cxn>
                <a:cxn ang="0">
                  <a:pos x="1" y="17"/>
                </a:cxn>
                <a:cxn ang="0">
                  <a:pos x="1" y="14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18" h="241">
                  <a:moveTo>
                    <a:pt x="18" y="241"/>
                  </a:moveTo>
                  <a:lnTo>
                    <a:pt x="18" y="237"/>
                  </a:lnTo>
                  <a:lnTo>
                    <a:pt x="18" y="233"/>
                  </a:lnTo>
                  <a:lnTo>
                    <a:pt x="18" y="230"/>
                  </a:lnTo>
                  <a:lnTo>
                    <a:pt x="18" y="225"/>
                  </a:lnTo>
                  <a:lnTo>
                    <a:pt x="18" y="221"/>
                  </a:lnTo>
                  <a:lnTo>
                    <a:pt x="17" y="212"/>
                  </a:lnTo>
                  <a:lnTo>
                    <a:pt x="17" y="196"/>
                  </a:lnTo>
                  <a:lnTo>
                    <a:pt x="16" y="179"/>
                  </a:lnTo>
                  <a:lnTo>
                    <a:pt x="14" y="163"/>
                  </a:lnTo>
                  <a:lnTo>
                    <a:pt x="12" y="134"/>
                  </a:lnTo>
                  <a:lnTo>
                    <a:pt x="5" y="74"/>
                  </a:lnTo>
                  <a:lnTo>
                    <a:pt x="3" y="55"/>
                  </a:lnTo>
                  <a:lnTo>
                    <a:pt x="3" y="46"/>
                  </a:lnTo>
                  <a:lnTo>
                    <a:pt x="1" y="35"/>
                  </a:lnTo>
                  <a:lnTo>
                    <a:pt x="1" y="26"/>
                  </a:lnTo>
                  <a:lnTo>
                    <a:pt x="1" y="22"/>
                  </a:lnTo>
                  <a:lnTo>
                    <a:pt x="1" y="17"/>
                  </a:lnTo>
                  <a:lnTo>
                    <a:pt x="1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 w="47625">
              <a:solidFill>
                <a:srgbClr val="FF00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13" name="Freeform 37"/>
            <p:cNvSpPr>
              <a:spLocks/>
            </p:cNvSpPr>
            <p:nvPr/>
          </p:nvSpPr>
          <p:spPr bwMode="auto">
            <a:xfrm>
              <a:off x="4498" y="467"/>
              <a:ext cx="407" cy="714"/>
            </a:xfrm>
            <a:custGeom>
              <a:avLst/>
              <a:gdLst/>
              <a:ahLst/>
              <a:cxnLst>
                <a:cxn ang="0">
                  <a:pos x="388" y="714"/>
                </a:cxn>
                <a:cxn ang="0">
                  <a:pos x="395" y="613"/>
                </a:cxn>
                <a:cxn ang="0">
                  <a:pos x="402" y="551"/>
                </a:cxn>
                <a:cxn ang="0">
                  <a:pos x="405" y="533"/>
                </a:cxn>
                <a:cxn ang="0">
                  <a:pos x="406" y="514"/>
                </a:cxn>
                <a:cxn ang="0">
                  <a:pos x="406" y="503"/>
                </a:cxn>
                <a:cxn ang="0">
                  <a:pos x="407" y="494"/>
                </a:cxn>
                <a:cxn ang="0">
                  <a:pos x="407" y="485"/>
                </a:cxn>
                <a:cxn ang="0">
                  <a:pos x="407" y="481"/>
                </a:cxn>
                <a:cxn ang="0">
                  <a:pos x="407" y="476"/>
                </a:cxn>
                <a:cxn ang="0">
                  <a:pos x="407" y="472"/>
                </a:cxn>
                <a:cxn ang="0">
                  <a:pos x="407" y="468"/>
                </a:cxn>
                <a:cxn ang="0">
                  <a:pos x="407" y="463"/>
                </a:cxn>
                <a:cxn ang="0">
                  <a:pos x="407" y="459"/>
                </a:cxn>
                <a:cxn ang="0">
                  <a:pos x="407" y="455"/>
                </a:cxn>
                <a:cxn ang="0">
                  <a:pos x="407" y="451"/>
                </a:cxn>
                <a:cxn ang="0">
                  <a:pos x="407" y="446"/>
                </a:cxn>
                <a:cxn ang="0">
                  <a:pos x="407" y="442"/>
                </a:cxn>
                <a:cxn ang="0">
                  <a:pos x="407" y="437"/>
                </a:cxn>
                <a:cxn ang="0">
                  <a:pos x="407" y="432"/>
                </a:cxn>
                <a:cxn ang="0">
                  <a:pos x="406" y="421"/>
                </a:cxn>
                <a:cxn ang="0">
                  <a:pos x="406" y="412"/>
                </a:cxn>
                <a:cxn ang="0">
                  <a:pos x="405" y="403"/>
                </a:cxn>
                <a:cxn ang="0">
                  <a:pos x="403" y="385"/>
                </a:cxn>
                <a:cxn ang="0">
                  <a:pos x="399" y="364"/>
                </a:cxn>
                <a:cxn ang="0">
                  <a:pos x="395" y="342"/>
                </a:cxn>
                <a:cxn ang="0">
                  <a:pos x="390" y="321"/>
                </a:cxn>
                <a:cxn ang="0">
                  <a:pos x="377" y="280"/>
                </a:cxn>
                <a:cxn ang="0">
                  <a:pos x="362" y="241"/>
                </a:cxn>
                <a:cxn ang="0">
                  <a:pos x="341" y="202"/>
                </a:cxn>
                <a:cxn ang="0">
                  <a:pos x="313" y="160"/>
                </a:cxn>
                <a:cxn ang="0">
                  <a:pos x="251" y="94"/>
                </a:cxn>
                <a:cxn ang="0">
                  <a:pos x="215" y="65"/>
                </a:cxn>
                <a:cxn ang="0">
                  <a:pos x="170" y="39"/>
                </a:cxn>
                <a:cxn ang="0">
                  <a:pos x="148" y="30"/>
                </a:cxn>
                <a:cxn ang="0">
                  <a:pos x="126" y="21"/>
                </a:cxn>
                <a:cxn ang="0">
                  <a:pos x="105" y="14"/>
                </a:cxn>
                <a:cxn ang="0">
                  <a:pos x="85" y="9"/>
                </a:cxn>
                <a:cxn ang="0">
                  <a:pos x="72" y="7"/>
                </a:cxn>
                <a:cxn ang="0">
                  <a:pos x="60" y="5"/>
                </a:cxn>
                <a:cxn ang="0">
                  <a:pos x="48" y="4"/>
                </a:cxn>
                <a:cxn ang="0">
                  <a:pos x="38" y="3"/>
                </a:cxn>
                <a:cxn ang="0">
                  <a:pos x="31" y="1"/>
                </a:cxn>
                <a:cxn ang="0">
                  <a:pos x="25" y="1"/>
                </a:cxn>
                <a:cxn ang="0">
                  <a:pos x="18" y="1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0" y="0"/>
                </a:cxn>
              </a:cxnLst>
              <a:rect l="0" t="0" r="r" b="b"/>
              <a:pathLst>
                <a:path w="407" h="714">
                  <a:moveTo>
                    <a:pt x="388" y="714"/>
                  </a:moveTo>
                  <a:lnTo>
                    <a:pt x="395" y="613"/>
                  </a:lnTo>
                  <a:lnTo>
                    <a:pt x="402" y="551"/>
                  </a:lnTo>
                  <a:lnTo>
                    <a:pt x="405" y="533"/>
                  </a:lnTo>
                  <a:lnTo>
                    <a:pt x="406" y="514"/>
                  </a:lnTo>
                  <a:lnTo>
                    <a:pt x="406" y="503"/>
                  </a:lnTo>
                  <a:lnTo>
                    <a:pt x="407" y="494"/>
                  </a:lnTo>
                  <a:lnTo>
                    <a:pt x="407" y="485"/>
                  </a:lnTo>
                  <a:lnTo>
                    <a:pt x="407" y="481"/>
                  </a:lnTo>
                  <a:lnTo>
                    <a:pt x="407" y="476"/>
                  </a:lnTo>
                  <a:lnTo>
                    <a:pt x="407" y="472"/>
                  </a:lnTo>
                  <a:lnTo>
                    <a:pt x="407" y="468"/>
                  </a:lnTo>
                  <a:lnTo>
                    <a:pt x="407" y="463"/>
                  </a:lnTo>
                  <a:lnTo>
                    <a:pt x="407" y="459"/>
                  </a:lnTo>
                  <a:lnTo>
                    <a:pt x="407" y="455"/>
                  </a:lnTo>
                  <a:lnTo>
                    <a:pt x="407" y="451"/>
                  </a:lnTo>
                  <a:lnTo>
                    <a:pt x="407" y="446"/>
                  </a:lnTo>
                  <a:lnTo>
                    <a:pt x="407" y="442"/>
                  </a:lnTo>
                  <a:lnTo>
                    <a:pt x="407" y="437"/>
                  </a:lnTo>
                  <a:lnTo>
                    <a:pt x="407" y="432"/>
                  </a:lnTo>
                  <a:lnTo>
                    <a:pt x="406" y="421"/>
                  </a:lnTo>
                  <a:lnTo>
                    <a:pt x="406" y="412"/>
                  </a:lnTo>
                  <a:lnTo>
                    <a:pt x="405" y="403"/>
                  </a:lnTo>
                  <a:lnTo>
                    <a:pt x="403" y="385"/>
                  </a:lnTo>
                  <a:lnTo>
                    <a:pt x="399" y="364"/>
                  </a:lnTo>
                  <a:lnTo>
                    <a:pt x="395" y="342"/>
                  </a:lnTo>
                  <a:lnTo>
                    <a:pt x="390" y="321"/>
                  </a:lnTo>
                  <a:lnTo>
                    <a:pt x="377" y="280"/>
                  </a:lnTo>
                  <a:lnTo>
                    <a:pt x="362" y="241"/>
                  </a:lnTo>
                  <a:lnTo>
                    <a:pt x="341" y="202"/>
                  </a:lnTo>
                  <a:lnTo>
                    <a:pt x="313" y="160"/>
                  </a:lnTo>
                  <a:lnTo>
                    <a:pt x="251" y="94"/>
                  </a:lnTo>
                  <a:lnTo>
                    <a:pt x="215" y="65"/>
                  </a:lnTo>
                  <a:lnTo>
                    <a:pt x="170" y="39"/>
                  </a:lnTo>
                  <a:lnTo>
                    <a:pt x="148" y="30"/>
                  </a:lnTo>
                  <a:lnTo>
                    <a:pt x="126" y="21"/>
                  </a:lnTo>
                  <a:lnTo>
                    <a:pt x="105" y="14"/>
                  </a:lnTo>
                  <a:lnTo>
                    <a:pt x="85" y="9"/>
                  </a:lnTo>
                  <a:lnTo>
                    <a:pt x="72" y="7"/>
                  </a:lnTo>
                  <a:lnTo>
                    <a:pt x="60" y="5"/>
                  </a:lnTo>
                  <a:lnTo>
                    <a:pt x="48" y="4"/>
                  </a:lnTo>
                  <a:lnTo>
                    <a:pt x="38" y="3"/>
                  </a:lnTo>
                  <a:lnTo>
                    <a:pt x="31" y="1"/>
                  </a:lnTo>
                  <a:lnTo>
                    <a:pt x="25" y="1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0" y="0"/>
                  </a:lnTo>
                </a:path>
              </a:pathLst>
            </a:custGeom>
            <a:noFill/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14" name="Freeform 38"/>
            <p:cNvSpPr>
              <a:spLocks/>
            </p:cNvSpPr>
            <p:nvPr/>
          </p:nvSpPr>
          <p:spPr bwMode="auto">
            <a:xfrm>
              <a:off x="4099" y="467"/>
              <a:ext cx="399" cy="688"/>
            </a:xfrm>
            <a:custGeom>
              <a:avLst/>
              <a:gdLst/>
              <a:ahLst/>
              <a:cxnLst>
                <a:cxn ang="0">
                  <a:pos x="399" y="0"/>
                </a:cxn>
                <a:cxn ang="0">
                  <a:pos x="393" y="1"/>
                </a:cxn>
                <a:cxn ang="0">
                  <a:pos x="389" y="1"/>
                </a:cxn>
                <a:cxn ang="0">
                  <a:pos x="386" y="1"/>
                </a:cxn>
                <a:cxn ang="0">
                  <a:pos x="380" y="1"/>
                </a:cxn>
                <a:cxn ang="0">
                  <a:pos x="373" y="1"/>
                </a:cxn>
                <a:cxn ang="0">
                  <a:pos x="361" y="3"/>
                </a:cxn>
                <a:cxn ang="0">
                  <a:pos x="350" y="4"/>
                </a:cxn>
                <a:cxn ang="0">
                  <a:pos x="337" y="7"/>
                </a:cxn>
                <a:cxn ang="0">
                  <a:pos x="312" y="12"/>
                </a:cxn>
                <a:cxn ang="0">
                  <a:pos x="291" y="18"/>
                </a:cxn>
                <a:cxn ang="0">
                  <a:pos x="251" y="33"/>
                </a:cxn>
                <a:cxn ang="0">
                  <a:pos x="212" y="53"/>
                </a:cxn>
                <a:cxn ang="0">
                  <a:pos x="172" y="81"/>
                </a:cxn>
                <a:cxn ang="0">
                  <a:pos x="133" y="115"/>
                </a:cxn>
                <a:cxn ang="0">
                  <a:pos x="104" y="147"/>
                </a:cxn>
                <a:cxn ang="0">
                  <a:pos x="75" y="186"/>
                </a:cxn>
                <a:cxn ang="0">
                  <a:pos x="53" y="224"/>
                </a:cxn>
                <a:cxn ang="0">
                  <a:pos x="35" y="265"/>
                </a:cxn>
                <a:cxn ang="0">
                  <a:pos x="19" y="310"/>
                </a:cxn>
                <a:cxn ang="0">
                  <a:pos x="14" y="330"/>
                </a:cxn>
                <a:cxn ang="0">
                  <a:pos x="10" y="351"/>
                </a:cxn>
                <a:cxn ang="0">
                  <a:pos x="6" y="371"/>
                </a:cxn>
                <a:cxn ang="0">
                  <a:pos x="4" y="390"/>
                </a:cxn>
                <a:cxn ang="0">
                  <a:pos x="1" y="410"/>
                </a:cxn>
                <a:cxn ang="0">
                  <a:pos x="1" y="420"/>
                </a:cxn>
                <a:cxn ang="0">
                  <a:pos x="0" y="431"/>
                </a:cxn>
                <a:cxn ang="0">
                  <a:pos x="0" y="441"/>
                </a:cxn>
                <a:cxn ang="0">
                  <a:pos x="0" y="445"/>
                </a:cxn>
                <a:cxn ang="0">
                  <a:pos x="0" y="447"/>
                </a:cxn>
                <a:cxn ang="0">
                  <a:pos x="0" y="450"/>
                </a:cxn>
                <a:cxn ang="0">
                  <a:pos x="0" y="455"/>
                </a:cxn>
                <a:cxn ang="0">
                  <a:pos x="0" y="460"/>
                </a:cxn>
                <a:cxn ang="0">
                  <a:pos x="0" y="464"/>
                </a:cxn>
                <a:cxn ang="0">
                  <a:pos x="0" y="468"/>
                </a:cxn>
                <a:cxn ang="0">
                  <a:pos x="0" y="473"/>
                </a:cxn>
                <a:cxn ang="0">
                  <a:pos x="0" y="476"/>
                </a:cxn>
                <a:cxn ang="0">
                  <a:pos x="0" y="479"/>
                </a:cxn>
                <a:cxn ang="0">
                  <a:pos x="0" y="488"/>
                </a:cxn>
                <a:cxn ang="0">
                  <a:pos x="0" y="493"/>
                </a:cxn>
                <a:cxn ang="0">
                  <a:pos x="0" y="498"/>
                </a:cxn>
                <a:cxn ang="0">
                  <a:pos x="1" y="507"/>
                </a:cxn>
                <a:cxn ang="0">
                  <a:pos x="2" y="524"/>
                </a:cxn>
                <a:cxn ang="0">
                  <a:pos x="4" y="540"/>
                </a:cxn>
                <a:cxn ang="0">
                  <a:pos x="6" y="574"/>
                </a:cxn>
                <a:cxn ang="0">
                  <a:pos x="12" y="606"/>
                </a:cxn>
                <a:cxn ang="0">
                  <a:pos x="14" y="635"/>
                </a:cxn>
                <a:cxn ang="0">
                  <a:pos x="17" y="661"/>
                </a:cxn>
                <a:cxn ang="0">
                  <a:pos x="18" y="675"/>
                </a:cxn>
                <a:cxn ang="0">
                  <a:pos x="19" y="681"/>
                </a:cxn>
                <a:cxn ang="0">
                  <a:pos x="19" y="688"/>
                </a:cxn>
              </a:cxnLst>
              <a:rect l="0" t="0" r="r" b="b"/>
              <a:pathLst>
                <a:path w="399" h="688">
                  <a:moveTo>
                    <a:pt x="399" y="0"/>
                  </a:moveTo>
                  <a:lnTo>
                    <a:pt x="393" y="1"/>
                  </a:lnTo>
                  <a:lnTo>
                    <a:pt x="389" y="1"/>
                  </a:lnTo>
                  <a:lnTo>
                    <a:pt x="386" y="1"/>
                  </a:lnTo>
                  <a:lnTo>
                    <a:pt x="380" y="1"/>
                  </a:lnTo>
                  <a:lnTo>
                    <a:pt x="373" y="1"/>
                  </a:lnTo>
                  <a:lnTo>
                    <a:pt x="361" y="3"/>
                  </a:lnTo>
                  <a:lnTo>
                    <a:pt x="350" y="4"/>
                  </a:lnTo>
                  <a:lnTo>
                    <a:pt x="337" y="7"/>
                  </a:lnTo>
                  <a:lnTo>
                    <a:pt x="312" y="12"/>
                  </a:lnTo>
                  <a:lnTo>
                    <a:pt x="291" y="18"/>
                  </a:lnTo>
                  <a:lnTo>
                    <a:pt x="251" y="33"/>
                  </a:lnTo>
                  <a:lnTo>
                    <a:pt x="212" y="53"/>
                  </a:lnTo>
                  <a:lnTo>
                    <a:pt x="172" y="81"/>
                  </a:lnTo>
                  <a:lnTo>
                    <a:pt x="133" y="115"/>
                  </a:lnTo>
                  <a:lnTo>
                    <a:pt x="104" y="147"/>
                  </a:lnTo>
                  <a:lnTo>
                    <a:pt x="75" y="186"/>
                  </a:lnTo>
                  <a:lnTo>
                    <a:pt x="53" y="224"/>
                  </a:lnTo>
                  <a:lnTo>
                    <a:pt x="35" y="265"/>
                  </a:lnTo>
                  <a:lnTo>
                    <a:pt x="19" y="310"/>
                  </a:lnTo>
                  <a:lnTo>
                    <a:pt x="14" y="330"/>
                  </a:lnTo>
                  <a:lnTo>
                    <a:pt x="10" y="351"/>
                  </a:lnTo>
                  <a:lnTo>
                    <a:pt x="6" y="371"/>
                  </a:lnTo>
                  <a:lnTo>
                    <a:pt x="4" y="390"/>
                  </a:lnTo>
                  <a:lnTo>
                    <a:pt x="1" y="410"/>
                  </a:lnTo>
                  <a:lnTo>
                    <a:pt x="1" y="420"/>
                  </a:lnTo>
                  <a:lnTo>
                    <a:pt x="0" y="431"/>
                  </a:lnTo>
                  <a:lnTo>
                    <a:pt x="0" y="441"/>
                  </a:lnTo>
                  <a:lnTo>
                    <a:pt x="0" y="445"/>
                  </a:lnTo>
                  <a:lnTo>
                    <a:pt x="0" y="447"/>
                  </a:lnTo>
                  <a:lnTo>
                    <a:pt x="0" y="450"/>
                  </a:lnTo>
                  <a:lnTo>
                    <a:pt x="0" y="455"/>
                  </a:lnTo>
                  <a:lnTo>
                    <a:pt x="0" y="460"/>
                  </a:lnTo>
                  <a:lnTo>
                    <a:pt x="0" y="464"/>
                  </a:lnTo>
                  <a:lnTo>
                    <a:pt x="0" y="468"/>
                  </a:lnTo>
                  <a:lnTo>
                    <a:pt x="0" y="473"/>
                  </a:lnTo>
                  <a:lnTo>
                    <a:pt x="0" y="476"/>
                  </a:lnTo>
                  <a:lnTo>
                    <a:pt x="0" y="479"/>
                  </a:lnTo>
                  <a:lnTo>
                    <a:pt x="0" y="488"/>
                  </a:lnTo>
                  <a:lnTo>
                    <a:pt x="0" y="493"/>
                  </a:lnTo>
                  <a:lnTo>
                    <a:pt x="0" y="498"/>
                  </a:lnTo>
                  <a:lnTo>
                    <a:pt x="1" y="507"/>
                  </a:lnTo>
                  <a:lnTo>
                    <a:pt x="2" y="524"/>
                  </a:lnTo>
                  <a:lnTo>
                    <a:pt x="4" y="540"/>
                  </a:lnTo>
                  <a:lnTo>
                    <a:pt x="6" y="574"/>
                  </a:lnTo>
                  <a:lnTo>
                    <a:pt x="12" y="606"/>
                  </a:lnTo>
                  <a:lnTo>
                    <a:pt x="14" y="635"/>
                  </a:lnTo>
                  <a:lnTo>
                    <a:pt x="17" y="661"/>
                  </a:lnTo>
                  <a:lnTo>
                    <a:pt x="18" y="675"/>
                  </a:lnTo>
                  <a:lnTo>
                    <a:pt x="19" y="681"/>
                  </a:lnTo>
                  <a:lnTo>
                    <a:pt x="19" y="688"/>
                  </a:lnTo>
                </a:path>
              </a:pathLst>
            </a:custGeom>
            <a:noFill/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15" name="Freeform 39"/>
            <p:cNvSpPr>
              <a:spLocks/>
            </p:cNvSpPr>
            <p:nvPr/>
          </p:nvSpPr>
          <p:spPr bwMode="auto">
            <a:xfrm>
              <a:off x="4099" y="1155"/>
              <a:ext cx="230" cy="697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19" y="5"/>
                </a:cxn>
                <a:cxn ang="0">
                  <a:pos x="19" y="10"/>
                </a:cxn>
                <a:cxn ang="0">
                  <a:pos x="19" y="14"/>
                </a:cxn>
                <a:cxn ang="0">
                  <a:pos x="19" y="17"/>
                </a:cxn>
                <a:cxn ang="0">
                  <a:pos x="19" y="19"/>
                </a:cxn>
                <a:cxn ang="0">
                  <a:pos x="19" y="23"/>
                </a:cxn>
                <a:cxn ang="0">
                  <a:pos x="19" y="26"/>
                </a:cxn>
                <a:cxn ang="0">
                  <a:pos x="19" y="29"/>
                </a:cxn>
                <a:cxn ang="0">
                  <a:pos x="19" y="33"/>
                </a:cxn>
                <a:cxn ang="0">
                  <a:pos x="19" y="35"/>
                </a:cxn>
                <a:cxn ang="0">
                  <a:pos x="19" y="38"/>
                </a:cxn>
                <a:cxn ang="0">
                  <a:pos x="19" y="42"/>
                </a:cxn>
                <a:cxn ang="0">
                  <a:pos x="19" y="47"/>
                </a:cxn>
                <a:cxn ang="0">
                  <a:pos x="19" y="53"/>
                </a:cxn>
                <a:cxn ang="0">
                  <a:pos x="18" y="59"/>
                </a:cxn>
                <a:cxn ang="0">
                  <a:pos x="18" y="72"/>
                </a:cxn>
                <a:cxn ang="0">
                  <a:pos x="15" y="96"/>
                </a:cxn>
                <a:cxn ang="0">
                  <a:pos x="9" y="155"/>
                </a:cxn>
                <a:cxn ang="0">
                  <a:pos x="5" y="183"/>
                </a:cxn>
                <a:cxn ang="0">
                  <a:pos x="2" y="216"/>
                </a:cxn>
                <a:cxn ang="0">
                  <a:pos x="1" y="233"/>
                </a:cxn>
                <a:cxn ang="0">
                  <a:pos x="0" y="243"/>
                </a:cxn>
                <a:cxn ang="0">
                  <a:pos x="0" y="248"/>
                </a:cxn>
                <a:cxn ang="0">
                  <a:pos x="0" y="254"/>
                </a:cxn>
                <a:cxn ang="0">
                  <a:pos x="0" y="257"/>
                </a:cxn>
                <a:cxn ang="0">
                  <a:pos x="0" y="261"/>
                </a:cxn>
                <a:cxn ang="0">
                  <a:pos x="0" y="267"/>
                </a:cxn>
                <a:cxn ang="0">
                  <a:pos x="0" y="270"/>
                </a:cxn>
                <a:cxn ang="0">
                  <a:pos x="0" y="276"/>
                </a:cxn>
                <a:cxn ang="0">
                  <a:pos x="0" y="280"/>
                </a:cxn>
                <a:cxn ang="0">
                  <a:pos x="0" y="282"/>
                </a:cxn>
                <a:cxn ang="0">
                  <a:pos x="0" y="285"/>
                </a:cxn>
                <a:cxn ang="0">
                  <a:pos x="0" y="290"/>
                </a:cxn>
                <a:cxn ang="0">
                  <a:pos x="0" y="294"/>
                </a:cxn>
                <a:cxn ang="0">
                  <a:pos x="0" y="298"/>
                </a:cxn>
                <a:cxn ang="0">
                  <a:pos x="0" y="308"/>
                </a:cxn>
                <a:cxn ang="0">
                  <a:pos x="1" y="317"/>
                </a:cxn>
                <a:cxn ang="0">
                  <a:pos x="1" y="326"/>
                </a:cxn>
                <a:cxn ang="0">
                  <a:pos x="2" y="346"/>
                </a:cxn>
                <a:cxn ang="0">
                  <a:pos x="6" y="367"/>
                </a:cxn>
                <a:cxn ang="0">
                  <a:pos x="10" y="389"/>
                </a:cxn>
                <a:cxn ang="0">
                  <a:pos x="14" y="411"/>
                </a:cxn>
                <a:cxn ang="0">
                  <a:pos x="27" y="453"/>
                </a:cxn>
                <a:cxn ang="0">
                  <a:pos x="43" y="495"/>
                </a:cxn>
                <a:cxn ang="0">
                  <a:pos x="66" y="540"/>
                </a:cxn>
                <a:cxn ang="0">
                  <a:pos x="92" y="579"/>
                </a:cxn>
                <a:cxn ang="0">
                  <a:pos x="121" y="614"/>
                </a:cxn>
                <a:cxn ang="0">
                  <a:pos x="151" y="642"/>
                </a:cxn>
                <a:cxn ang="0">
                  <a:pos x="187" y="671"/>
                </a:cxn>
                <a:cxn ang="0">
                  <a:pos x="230" y="697"/>
                </a:cxn>
              </a:cxnLst>
              <a:rect l="0" t="0" r="r" b="b"/>
              <a:pathLst>
                <a:path w="230" h="697">
                  <a:moveTo>
                    <a:pt x="19" y="0"/>
                  </a:moveTo>
                  <a:lnTo>
                    <a:pt x="19" y="5"/>
                  </a:lnTo>
                  <a:lnTo>
                    <a:pt x="19" y="10"/>
                  </a:lnTo>
                  <a:lnTo>
                    <a:pt x="19" y="14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9" y="23"/>
                  </a:lnTo>
                  <a:lnTo>
                    <a:pt x="19" y="26"/>
                  </a:lnTo>
                  <a:lnTo>
                    <a:pt x="19" y="29"/>
                  </a:lnTo>
                  <a:lnTo>
                    <a:pt x="19" y="33"/>
                  </a:lnTo>
                  <a:lnTo>
                    <a:pt x="19" y="35"/>
                  </a:lnTo>
                  <a:lnTo>
                    <a:pt x="19" y="38"/>
                  </a:lnTo>
                  <a:lnTo>
                    <a:pt x="19" y="42"/>
                  </a:lnTo>
                  <a:lnTo>
                    <a:pt x="19" y="47"/>
                  </a:lnTo>
                  <a:lnTo>
                    <a:pt x="19" y="53"/>
                  </a:lnTo>
                  <a:lnTo>
                    <a:pt x="18" y="59"/>
                  </a:lnTo>
                  <a:lnTo>
                    <a:pt x="18" y="72"/>
                  </a:lnTo>
                  <a:lnTo>
                    <a:pt x="15" y="96"/>
                  </a:lnTo>
                  <a:lnTo>
                    <a:pt x="9" y="155"/>
                  </a:lnTo>
                  <a:lnTo>
                    <a:pt x="5" y="183"/>
                  </a:lnTo>
                  <a:lnTo>
                    <a:pt x="2" y="216"/>
                  </a:lnTo>
                  <a:lnTo>
                    <a:pt x="1" y="233"/>
                  </a:lnTo>
                  <a:lnTo>
                    <a:pt x="0" y="243"/>
                  </a:lnTo>
                  <a:lnTo>
                    <a:pt x="0" y="248"/>
                  </a:lnTo>
                  <a:lnTo>
                    <a:pt x="0" y="254"/>
                  </a:lnTo>
                  <a:lnTo>
                    <a:pt x="0" y="257"/>
                  </a:lnTo>
                  <a:lnTo>
                    <a:pt x="0" y="261"/>
                  </a:lnTo>
                  <a:lnTo>
                    <a:pt x="0" y="267"/>
                  </a:lnTo>
                  <a:lnTo>
                    <a:pt x="0" y="270"/>
                  </a:lnTo>
                  <a:lnTo>
                    <a:pt x="0" y="276"/>
                  </a:lnTo>
                  <a:lnTo>
                    <a:pt x="0" y="280"/>
                  </a:lnTo>
                  <a:lnTo>
                    <a:pt x="0" y="282"/>
                  </a:lnTo>
                  <a:lnTo>
                    <a:pt x="0" y="285"/>
                  </a:lnTo>
                  <a:lnTo>
                    <a:pt x="0" y="290"/>
                  </a:lnTo>
                  <a:lnTo>
                    <a:pt x="0" y="294"/>
                  </a:lnTo>
                  <a:lnTo>
                    <a:pt x="0" y="298"/>
                  </a:lnTo>
                  <a:lnTo>
                    <a:pt x="0" y="308"/>
                  </a:lnTo>
                  <a:lnTo>
                    <a:pt x="1" y="317"/>
                  </a:lnTo>
                  <a:lnTo>
                    <a:pt x="1" y="326"/>
                  </a:lnTo>
                  <a:lnTo>
                    <a:pt x="2" y="346"/>
                  </a:lnTo>
                  <a:lnTo>
                    <a:pt x="6" y="367"/>
                  </a:lnTo>
                  <a:lnTo>
                    <a:pt x="10" y="389"/>
                  </a:lnTo>
                  <a:lnTo>
                    <a:pt x="14" y="411"/>
                  </a:lnTo>
                  <a:lnTo>
                    <a:pt x="27" y="453"/>
                  </a:lnTo>
                  <a:lnTo>
                    <a:pt x="43" y="495"/>
                  </a:lnTo>
                  <a:lnTo>
                    <a:pt x="66" y="540"/>
                  </a:lnTo>
                  <a:lnTo>
                    <a:pt x="92" y="579"/>
                  </a:lnTo>
                  <a:lnTo>
                    <a:pt x="121" y="614"/>
                  </a:lnTo>
                  <a:lnTo>
                    <a:pt x="151" y="642"/>
                  </a:lnTo>
                  <a:lnTo>
                    <a:pt x="187" y="671"/>
                  </a:lnTo>
                  <a:lnTo>
                    <a:pt x="230" y="697"/>
                  </a:lnTo>
                </a:path>
              </a:pathLst>
            </a:custGeom>
            <a:noFill/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16" name="Freeform 40"/>
            <p:cNvSpPr>
              <a:spLocks/>
            </p:cNvSpPr>
            <p:nvPr/>
          </p:nvSpPr>
          <p:spPr bwMode="auto">
            <a:xfrm>
              <a:off x="4329" y="1427"/>
              <a:ext cx="576" cy="468"/>
            </a:xfrm>
            <a:custGeom>
              <a:avLst/>
              <a:gdLst/>
              <a:ahLst/>
              <a:cxnLst>
                <a:cxn ang="0">
                  <a:pos x="0" y="425"/>
                </a:cxn>
                <a:cxn ang="0">
                  <a:pos x="43" y="443"/>
                </a:cxn>
                <a:cxn ang="0">
                  <a:pos x="66" y="452"/>
                </a:cxn>
                <a:cxn ang="0">
                  <a:pos x="88" y="457"/>
                </a:cxn>
                <a:cxn ang="0">
                  <a:pos x="113" y="463"/>
                </a:cxn>
                <a:cxn ang="0">
                  <a:pos x="126" y="464"/>
                </a:cxn>
                <a:cxn ang="0">
                  <a:pos x="134" y="465"/>
                </a:cxn>
                <a:cxn ang="0">
                  <a:pos x="140" y="465"/>
                </a:cxn>
                <a:cxn ang="0">
                  <a:pos x="146" y="467"/>
                </a:cxn>
                <a:cxn ang="0">
                  <a:pos x="152" y="467"/>
                </a:cxn>
                <a:cxn ang="0">
                  <a:pos x="159" y="467"/>
                </a:cxn>
                <a:cxn ang="0">
                  <a:pos x="164" y="467"/>
                </a:cxn>
                <a:cxn ang="0">
                  <a:pos x="166" y="468"/>
                </a:cxn>
                <a:cxn ang="0">
                  <a:pos x="170" y="468"/>
                </a:cxn>
                <a:cxn ang="0">
                  <a:pos x="176" y="468"/>
                </a:cxn>
                <a:cxn ang="0">
                  <a:pos x="180" y="468"/>
                </a:cxn>
                <a:cxn ang="0">
                  <a:pos x="182" y="467"/>
                </a:cxn>
                <a:cxn ang="0">
                  <a:pos x="186" y="467"/>
                </a:cxn>
                <a:cxn ang="0">
                  <a:pos x="189" y="467"/>
                </a:cxn>
                <a:cxn ang="0">
                  <a:pos x="195" y="467"/>
                </a:cxn>
                <a:cxn ang="0">
                  <a:pos x="200" y="467"/>
                </a:cxn>
                <a:cxn ang="0">
                  <a:pos x="211" y="465"/>
                </a:cxn>
                <a:cxn ang="0">
                  <a:pos x="224" y="464"/>
                </a:cxn>
                <a:cxn ang="0">
                  <a:pos x="234" y="463"/>
                </a:cxn>
                <a:cxn ang="0">
                  <a:pos x="256" y="457"/>
                </a:cxn>
                <a:cxn ang="0">
                  <a:pos x="280" y="451"/>
                </a:cxn>
                <a:cxn ang="0">
                  <a:pos x="320" y="437"/>
                </a:cxn>
                <a:cxn ang="0">
                  <a:pos x="362" y="416"/>
                </a:cxn>
                <a:cxn ang="0">
                  <a:pos x="404" y="387"/>
                </a:cxn>
                <a:cxn ang="0">
                  <a:pos x="440" y="357"/>
                </a:cxn>
                <a:cxn ang="0">
                  <a:pos x="468" y="326"/>
                </a:cxn>
                <a:cxn ang="0">
                  <a:pos x="498" y="286"/>
                </a:cxn>
                <a:cxn ang="0">
                  <a:pos x="521" y="247"/>
                </a:cxn>
                <a:cxn ang="0">
                  <a:pos x="538" y="210"/>
                </a:cxn>
                <a:cxn ang="0">
                  <a:pos x="553" y="170"/>
                </a:cxn>
                <a:cxn ang="0">
                  <a:pos x="559" y="147"/>
                </a:cxn>
                <a:cxn ang="0">
                  <a:pos x="564" y="126"/>
                </a:cxn>
                <a:cxn ang="0">
                  <a:pos x="568" y="106"/>
                </a:cxn>
                <a:cxn ang="0">
                  <a:pos x="571" y="86"/>
                </a:cxn>
                <a:cxn ang="0">
                  <a:pos x="574" y="66"/>
                </a:cxn>
                <a:cxn ang="0">
                  <a:pos x="575" y="48"/>
                </a:cxn>
                <a:cxn ang="0">
                  <a:pos x="576" y="37"/>
                </a:cxn>
                <a:cxn ang="0">
                  <a:pos x="576" y="28"/>
                </a:cxn>
                <a:cxn ang="0">
                  <a:pos x="576" y="23"/>
                </a:cxn>
                <a:cxn ang="0">
                  <a:pos x="576" y="21"/>
                </a:cxn>
                <a:cxn ang="0">
                  <a:pos x="576" y="18"/>
                </a:cxn>
                <a:cxn ang="0">
                  <a:pos x="576" y="15"/>
                </a:cxn>
                <a:cxn ang="0">
                  <a:pos x="576" y="13"/>
                </a:cxn>
                <a:cxn ang="0">
                  <a:pos x="576" y="9"/>
                </a:cxn>
                <a:cxn ang="0">
                  <a:pos x="576" y="4"/>
                </a:cxn>
                <a:cxn ang="0">
                  <a:pos x="576" y="0"/>
                </a:cxn>
              </a:cxnLst>
              <a:rect l="0" t="0" r="r" b="b"/>
              <a:pathLst>
                <a:path w="576" h="468">
                  <a:moveTo>
                    <a:pt x="0" y="425"/>
                  </a:moveTo>
                  <a:lnTo>
                    <a:pt x="43" y="443"/>
                  </a:lnTo>
                  <a:lnTo>
                    <a:pt x="66" y="452"/>
                  </a:lnTo>
                  <a:lnTo>
                    <a:pt x="88" y="457"/>
                  </a:lnTo>
                  <a:lnTo>
                    <a:pt x="113" y="463"/>
                  </a:lnTo>
                  <a:lnTo>
                    <a:pt x="126" y="464"/>
                  </a:lnTo>
                  <a:lnTo>
                    <a:pt x="134" y="465"/>
                  </a:lnTo>
                  <a:lnTo>
                    <a:pt x="140" y="465"/>
                  </a:lnTo>
                  <a:lnTo>
                    <a:pt x="146" y="467"/>
                  </a:lnTo>
                  <a:lnTo>
                    <a:pt x="152" y="467"/>
                  </a:lnTo>
                  <a:lnTo>
                    <a:pt x="159" y="467"/>
                  </a:lnTo>
                  <a:lnTo>
                    <a:pt x="164" y="467"/>
                  </a:lnTo>
                  <a:lnTo>
                    <a:pt x="166" y="468"/>
                  </a:lnTo>
                  <a:lnTo>
                    <a:pt x="170" y="468"/>
                  </a:lnTo>
                  <a:lnTo>
                    <a:pt x="176" y="468"/>
                  </a:lnTo>
                  <a:lnTo>
                    <a:pt x="180" y="468"/>
                  </a:lnTo>
                  <a:lnTo>
                    <a:pt x="182" y="467"/>
                  </a:lnTo>
                  <a:lnTo>
                    <a:pt x="186" y="467"/>
                  </a:lnTo>
                  <a:lnTo>
                    <a:pt x="189" y="467"/>
                  </a:lnTo>
                  <a:lnTo>
                    <a:pt x="195" y="467"/>
                  </a:lnTo>
                  <a:lnTo>
                    <a:pt x="200" y="467"/>
                  </a:lnTo>
                  <a:lnTo>
                    <a:pt x="211" y="465"/>
                  </a:lnTo>
                  <a:lnTo>
                    <a:pt x="224" y="464"/>
                  </a:lnTo>
                  <a:lnTo>
                    <a:pt x="234" y="463"/>
                  </a:lnTo>
                  <a:lnTo>
                    <a:pt x="256" y="457"/>
                  </a:lnTo>
                  <a:lnTo>
                    <a:pt x="280" y="451"/>
                  </a:lnTo>
                  <a:lnTo>
                    <a:pt x="320" y="437"/>
                  </a:lnTo>
                  <a:lnTo>
                    <a:pt x="362" y="416"/>
                  </a:lnTo>
                  <a:lnTo>
                    <a:pt x="404" y="387"/>
                  </a:lnTo>
                  <a:lnTo>
                    <a:pt x="440" y="357"/>
                  </a:lnTo>
                  <a:lnTo>
                    <a:pt x="468" y="326"/>
                  </a:lnTo>
                  <a:lnTo>
                    <a:pt x="498" y="286"/>
                  </a:lnTo>
                  <a:lnTo>
                    <a:pt x="521" y="247"/>
                  </a:lnTo>
                  <a:lnTo>
                    <a:pt x="538" y="210"/>
                  </a:lnTo>
                  <a:lnTo>
                    <a:pt x="553" y="170"/>
                  </a:lnTo>
                  <a:lnTo>
                    <a:pt x="559" y="147"/>
                  </a:lnTo>
                  <a:lnTo>
                    <a:pt x="564" y="126"/>
                  </a:lnTo>
                  <a:lnTo>
                    <a:pt x="568" y="106"/>
                  </a:lnTo>
                  <a:lnTo>
                    <a:pt x="571" y="86"/>
                  </a:lnTo>
                  <a:lnTo>
                    <a:pt x="574" y="66"/>
                  </a:lnTo>
                  <a:lnTo>
                    <a:pt x="575" y="48"/>
                  </a:lnTo>
                  <a:lnTo>
                    <a:pt x="576" y="37"/>
                  </a:lnTo>
                  <a:lnTo>
                    <a:pt x="576" y="28"/>
                  </a:lnTo>
                  <a:lnTo>
                    <a:pt x="576" y="23"/>
                  </a:lnTo>
                  <a:lnTo>
                    <a:pt x="576" y="21"/>
                  </a:lnTo>
                  <a:lnTo>
                    <a:pt x="576" y="18"/>
                  </a:lnTo>
                  <a:lnTo>
                    <a:pt x="576" y="15"/>
                  </a:lnTo>
                  <a:lnTo>
                    <a:pt x="576" y="13"/>
                  </a:lnTo>
                  <a:lnTo>
                    <a:pt x="576" y="9"/>
                  </a:lnTo>
                  <a:lnTo>
                    <a:pt x="576" y="4"/>
                  </a:lnTo>
                  <a:lnTo>
                    <a:pt x="576" y="0"/>
                  </a:lnTo>
                </a:path>
              </a:pathLst>
            </a:custGeom>
            <a:noFill/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17" name="Freeform 41"/>
            <p:cNvSpPr>
              <a:spLocks/>
            </p:cNvSpPr>
            <p:nvPr/>
          </p:nvSpPr>
          <p:spPr bwMode="auto">
            <a:xfrm>
              <a:off x="4886" y="1181"/>
              <a:ext cx="19" cy="246"/>
            </a:xfrm>
            <a:custGeom>
              <a:avLst/>
              <a:gdLst/>
              <a:ahLst/>
              <a:cxnLst>
                <a:cxn ang="0">
                  <a:pos x="19" y="246"/>
                </a:cxn>
                <a:cxn ang="0">
                  <a:pos x="19" y="242"/>
                </a:cxn>
                <a:cxn ang="0">
                  <a:pos x="19" y="238"/>
                </a:cxn>
                <a:cxn ang="0">
                  <a:pos x="19" y="233"/>
                </a:cxn>
                <a:cxn ang="0">
                  <a:pos x="19" y="229"/>
                </a:cxn>
                <a:cxn ang="0">
                  <a:pos x="19" y="220"/>
                </a:cxn>
                <a:cxn ang="0">
                  <a:pos x="18" y="204"/>
                </a:cxn>
                <a:cxn ang="0">
                  <a:pos x="17" y="190"/>
                </a:cxn>
                <a:cxn ang="0">
                  <a:pos x="14" y="157"/>
                </a:cxn>
                <a:cxn ang="0">
                  <a:pos x="10" y="129"/>
                </a:cxn>
                <a:cxn ang="0">
                  <a:pos x="4" y="70"/>
                </a:cxn>
                <a:cxn ang="0">
                  <a:pos x="2" y="53"/>
                </a:cxn>
                <a:cxn ang="0">
                  <a:pos x="1" y="36"/>
                </a:cxn>
                <a:cxn ang="0">
                  <a:pos x="0" y="26"/>
                </a:cxn>
                <a:cxn ang="0">
                  <a:pos x="0" y="22"/>
                </a:cxn>
                <a:cxn ang="0">
                  <a:pos x="0" y="17"/>
                </a:cxn>
                <a:cxn ang="0">
                  <a:pos x="0" y="13"/>
                </a:cxn>
                <a:cxn ang="0">
                  <a:pos x="0" y="9"/>
                </a:cxn>
                <a:cxn ang="0">
                  <a:pos x="0" y="7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19" h="246">
                  <a:moveTo>
                    <a:pt x="19" y="246"/>
                  </a:moveTo>
                  <a:lnTo>
                    <a:pt x="19" y="242"/>
                  </a:lnTo>
                  <a:lnTo>
                    <a:pt x="19" y="238"/>
                  </a:lnTo>
                  <a:lnTo>
                    <a:pt x="19" y="233"/>
                  </a:lnTo>
                  <a:lnTo>
                    <a:pt x="19" y="229"/>
                  </a:lnTo>
                  <a:lnTo>
                    <a:pt x="19" y="220"/>
                  </a:lnTo>
                  <a:lnTo>
                    <a:pt x="18" y="204"/>
                  </a:lnTo>
                  <a:lnTo>
                    <a:pt x="17" y="190"/>
                  </a:lnTo>
                  <a:lnTo>
                    <a:pt x="14" y="157"/>
                  </a:lnTo>
                  <a:lnTo>
                    <a:pt x="10" y="129"/>
                  </a:lnTo>
                  <a:lnTo>
                    <a:pt x="4" y="70"/>
                  </a:lnTo>
                  <a:lnTo>
                    <a:pt x="2" y="53"/>
                  </a:lnTo>
                  <a:lnTo>
                    <a:pt x="1" y="36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3" name="Group 42"/>
          <p:cNvGrpSpPr>
            <a:grpSpLocks/>
          </p:cNvGrpSpPr>
          <p:nvPr/>
        </p:nvGrpSpPr>
        <p:grpSpPr bwMode="auto">
          <a:xfrm>
            <a:off x="6324600" y="4438650"/>
            <a:ext cx="2035175" cy="2266950"/>
            <a:chOff x="3924" y="2156"/>
            <a:chExt cx="1282" cy="1428"/>
          </a:xfrm>
        </p:grpSpPr>
        <p:sp>
          <p:nvSpPr>
            <p:cNvPr id="152619" name="Freeform 43"/>
            <p:cNvSpPr>
              <a:spLocks/>
            </p:cNvSpPr>
            <p:nvPr/>
          </p:nvSpPr>
          <p:spPr bwMode="auto">
            <a:xfrm>
              <a:off x="4334" y="2228"/>
              <a:ext cx="872" cy="642"/>
            </a:xfrm>
            <a:custGeom>
              <a:avLst/>
              <a:gdLst/>
              <a:ahLst/>
              <a:cxnLst>
                <a:cxn ang="0">
                  <a:pos x="872" y="642"/>
                </a:cxn>
                <a:cxn ang="0">
                  <a:pos x="872" y="636"/>
                </a:cxn>
                <a:cxn ang="0">
                  <a:pos x="872" y="632"/>
                </a:cxn>
                <a:cxn ang="0">
                  <a:pos x="871" y="627"/>
                </a:cxn>
                <a:cxn ang="0">
                  <a:pos x="871" y="622"/>
                </a:cxn>
                <a:cxn ang="0">
                  <a:pos x="871" y="613"/>
                </a:cxn>
                <a:cxn ang="0">
                  <a:pos x="871" y="604"/>
                </a:cxn>
                <a:cxn ang="0">
                  <a:pos x="870" y="593"/>
                </a:cxn>
                <a:cxn ang="0">
                  <a:pos x="868" y="582"/>
                </a:cxn>
                <a:cxn ang="0">
                  <a:pos x="867" y="562"/>
                </a:cxn>
                <a:cxn ang="0">
                  <a:pos x="864" y="543"/>
                </a:cxn>
                <a:cxn ang="0">
                  <a:pos x="860" y="523"/>
                </a:cxn>
                <a:cxn ang="0">
                  <a:pos x="851" y="480"/>
                </a:cxn>
                <a:cxn ang="0">
                  <a:pos x="838" y="437"/>
                </a:cxn>
                <a:cxn ang="0">
                  <a:pos x="824" y="398"/>
                </a:cxn>
                <a:cxn ang="0">
                  <a:pos x="782" y="316"/>
                </a:cxn>
                <a:cxn ang="0">
                  <a:pos x="738" y="250"/>
                </a:cxn>
                <a:cxn ang="0">
                  <a:pos x="679" y="185"/>
                </a:cxn>
                <a:cxn ang="0">
                  <a:pos x="617" y="130"/>
                </a:cxn>
                <a:cxn ang="0">
                  <a:pos x="543" y="82"/>
                </a:cxn>
                <a:cxn ang="0">
                  <a:pos x="504" y="61"/>
                </a:cxn>
                <a:cxn ang="0">
                  <a:pos x="461" y="43"/>
                </a:cxn>
                <a:cxn ang="0">
                  <a:pos x="422" y="30"/>
                </a:cxn>
                <a:cxn ang="0">
                  <a:pos x="379" y="18"/>
                </a:cxn>
                <a:cxn ang="0">
                  <a:pos x="358" y="13"/>
                </a:cxn>
                <a:cxn ang="0">
                  <a:pos x="336" y="9"/>
                </a:cxn>
                <a:cxn ang="0">
                  <a:pos x="316" y="7"/>
                </a:cxn>
                <a:cxn ang="0">
                  <a:pos x="295" y="4"/>
                </a:cxn>
                <a:cxn ang="0">
                  <a:pos x="284" y="3"/>
                </a:cxn>
                <a:cxn ang="0">
                  <a:pos x="272" y="1"/>
                </a:cxn>
                <a:cxn ang="0">
                  <a:pos x="260" y="1"/>
                </a:cxn>
                <a:cxn ang="0">
                  <a:pos x="255" y="1"/>
                </a:cxn>
                <a:cxn ang="0">
                  <a:pos x="250" y="1"/>
                </a:cxn>
                <a:cxn ang="0">
                  <a:pos x="243" y="1"/>
                </a:cxn>
                <a:cxn ang="0">
                  <a:pos x="238" y="0"/>
                </a:cxn>
                <a:cxn ang="0">
                  <a:pos x="233" y="0"/>
                </a:cxn>
                <a:cxn ang="0">
                  <a:pos x="230" y="0"/>
                </a:cxn>
                <a:cxn ang="0">
                  <a:pos x="228" y="0"/>
                </a:cxn>
                <a:cxn ang="0">
                  <a:pos x="222" y="0"/>
                </a:cxn>
                <a:cxn ang="0">
                  <a:pos x="216" y="1"/>
                </a:cxn>
                <a:cxn ang="0">
                  <a:pos x="212" y="1"/>
                </a:cxn>
                <a:cxn ang="0">
                  <a:pos x="207" y="1"/>
                </a:cxn>
                <a:cxn ang="0">
                  <a:pos x="196" y="1"/>
                </a:cxn>
                <a:cxn ang="0">
                  <a:pos x="186" y="3"/>
                </a:cxn>
                <a:cxn ang="0">
                  <a:pos x="165" y="4"/>
                </a:cxn>
                <a:cxn ang="0">
                  <a:pos x="144" y="7"/>
                </a:cxn>
                <a:cxn ang="0">
                  <a:pos x="126" y="9"/>
                </a:cxn>
                <a:cxn ang="0">
                  <a:pos x="84" y="17"/>
                </a:cxn>
                <a:cxn ang="0">
                  <a:pos x="40" y="30"/>
                </a:cxn>
                <a:cxn ang="0">
                  <a:pos x="0" y="43"/>
                </a:cxn>
              </a:cxnLst>
              <a:rect l="0" t="0" r="r" b="b"/>
              <a:pathLst>
                <a:path w="872" h="642">
                  <a:moveTo>
                    <a:pt x="872" y="642"/>
                  </a:moveTo>
                  <a:lnTo>
                    <a:pt x="872" y="636"/>
                  </a:lnTo>
                  <a:lnTo>
                    <a:pt x="872" y="632"/>
                  </a:lnTo>
                  <a:lnTo>
                    <a:pt x="871" y="627"/>
                  </a:lnTo>
                  <a:lnTo>
                    <a:pt x="871" y="622"/>
                  </a:lnTo>
                  <a:lnTo>
                    <a:pt x="871" y="613"/>
                  </a:lnTo>
                  <a:lnTo>
                    <a:pt x="871" y="604"/>
                  </a:lnTo>
                  <a:lnTo>
                    <a:pt x="870" y="593"/>
                  </a:lnTo>
                  <a:lnTo>
                    <a:pt x="868" y="582"/>
                  </a:lnTo>
                  <a:lnTo>
                    <a:pt x="867" y="562"/>
                  </a:lnTo>
                  <a:lnTo>
                    <a:pt x="864" y="543"/>
                  </a:lnTo>
                  <a:lnTo>
                    <a:pt x="860" y="523"/>
                  </a:lnTo>
                  <a:lnTo>
                    <a:pt x="851" y="480"/>
                  </a:lnTo>
                  <a:lnTo>
                    <a:pt x="838" y="437"/>
                  </a:lnTo>
                  <a:lnTo>
                    <a:pt x="824" y="398"/>
                  </a:lnTo>
                  <a:lnTo>
                    <a:pt x="782" y="316"/>
                  </a:lnTo>
                  <a:lnTo>
                    <a:pt x="738" y="250"/>
                  </a:lnTo>
                  <a:lnTo>
                    <a:pt x="679" y="185"/>
                  </a:lnTo>
                  <a:lnTo>
                    <a:pt x="617" y="130"/>
                  </a:lnTo>
                  <a:lnTo>
                    <a:pt x="543" y="82"/>
                  </a:lnTo>
                  <a:lnTo>
                    <a:pt x="504" y="61"/>
                  </a:lnTo>
                  <a:lnTo>
                    <a:pt x="461" y="43"/>
                  </a:lnTo>
                  <a:lnTo>
                    <a:pt x="422" y="30"/>
                  </a:lnTo>
                  <a:lnTo>
                    <a:pt x="379" y="18"/>
                  </a:lnTo>
                  <a:lnTo>
                    <a:pt x="358" y="13"/>
                  </a:lnTo>
                  <a:lnTo>
                    <a:pt x="336" y="9"/>
                  </a:lnTo>
                  <a:lnTo>
                    <a:pt x="316" y="7"/>
                  </a:lnTo>
                  <a:lnTo>
                    <a:pt x="295" y="4"/>
                  </a:lnTo>
                  <a:lnTo>
                    <a:pt x="284" y="3"/>
                  </a:lnTo>
                  <a:lnTo>
                    <a:pt x="272" y="1"/>
                  </a:lnTo>
                  <a:lnTo>
                    <a:pt x="260" y="1"/>
                  </a:lnTo>
                  <a:lnTo>
                    <a:pt x="255" y="1"/>
                  </a:lnTo>
                  <a:lnTo>
                    <a:pt x="250" y="1"/>
                  </a:lnTo>
                  <a:lnTo>
                    <a:pt x="243" y="1"/>
                  </a:lnTo>
                  <a:lnTo>
                    <a:pt x="238" y="0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28" y="0"/>
                  </a:lnTo>
                  <a:lnTo>
                    <a:pt x="222" y="0"/>
                  </a:lnTo>
                  <a:lnTo>
                    <a:pt x="216" y="1"/>
                  </a:lnTo>
                  <a:lnTo>
                    <a:pt x="212" y="1"/>
                  </a:lnTo>
                  <a:lnTo>
                    <a:pt x="207" y="1"/>
                  </a:lnTo>
                  <a:lnTo>
                    <a:pt x="196" y="1"/>
                  </a:lnTo>
                  <a:lnTo>
                    <a:pt x="186" y="3"/>
                  </a:lnTo>
                  <a:lnTo>
                    <a:pt x="165" y="4"/>
                  </a:lnTo>
                  <a:lnTo>
                    <a:pt x="144" y="7"/>
                  </a:lnTo>
                  <a:lnTo>
                    <a:pt x="126" y="9"/>
                  </a:lnTo>
                  <a:lnTo>
                    <a:pt x="84" y="17"/>
                  </a:lnTo>
                  <a:lnTo>
                    <a:pt x="40" y="30"/>
                  </a:lnTo>
                  <a:lnTo>
                    <a:pt x="0" y="43"/>
                  </a:lnTo>
                </a:path>
              </a:pathLst>
            </a:custGeom>
            <a:noFill/>
            <a:ln w="42863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20" name="Freeform 44"/>
            <p:cNvSpPr>
              <a:spLocks/>
            </p:cNvSpPr>
            <p:nvPr/>
          </p:nvSpPr>
          <p:spPr bwMode="auto">
            <a:xfrm>
              <a:off x="3924" y="2271"/>
              <a:ext cx="605" cy="1239"/>
            </a:xfrm>
            <a:custGeom>
              <a:avLst/>
              <a:gdLst/>
              <a:ahLst/>
              <a:cxnLst>
                <a:cxn ang="0">
                  <a:pos x="410" y="0"/>
                </a:cxn>
                <a:cxn ang="0">
                  <a:pos x="367" y="18"/>
                </a:cxn>
                <a:cxn ang="0">
                  <a:pos x="293" y="60"/>
                </a:cxn>
                <a:cxn ang="0">
                  <a:pos x="226" y="109"/>
                </a:cxn>
                <a:cxn ang="0">
                  <a:pos x="162" y="172"/>
                </a:cxn>
                <a:cxn ang="0">
                  <a:pos x="106" y="243"/>
                </a:cxn>
                <a:cxn ang="0">
                  <a:pos x="65" y="317"/>
                </a:cxn>
                <a:cxn ang="0">
                  <a:pos x="48" y="355"/>
                </a:cxn>
                <a:cxn ang="0">
                  <a:pos x="32" y="396"/>
                </a:cxn>
                <a:cxn ang="0">
                  <a:pos x="20" y="435"/>
                </a:cxn>
                <a:cxn ang="0">
                  <a:pos x="11" y="471"/>
                </a:cxn>
                <a:cxn ang="0">
                  <a:pos x="5" y="511"/>
                </a:cxn>
                <a:cxn ang="0">
                  <a:pos x="2" y="533"/>
                </a:cxn>
                <a:cxn ang="0">
                  <a:pos x="2" y="543"/>
                </a:cxn>
                <a:cxn ang="0">
                  <a:pos x="1" y="554"/>
                </a:cxn>
                <a:cxn ang="0">
                  <a:pos x="0" y="563"/>
                </a:cxn>
                <a:cxn ang="0">
                  <a:pos x="0" y="567"/>
                </a:cxn>
                <a:cxn ang="0">
                  <a:pos x="0" y="574"/>
                </a:cxn>
                <a:cxn ang="0">
                  <a:pos x="0" y="578"/>
                </a:cxn>
                <a:cxn ang="0">
                  <a:pos x="0" y="583"/>
                </a:cxn>
                <a:cxn ang="0">
                  <a:pos x="0" y="587"/>
                </a:cxn>
                <a:cxn ang="0">
                  <a:pos x="0" y="591"/>
                </a:cxn>
                <a:cxn ang="0">
                  <a:pos x="0" y="596"/>
                </a:cxn>
                <a:cxn ang="0">
                  <a:pos x="0" y="601"/>
                </a:cxn>
                <a:cxn ang="0">
                  <a:pos x="0" y="606"/>
                </a:cxn>
                <a:cxn ang="0">
                  <a:pos x="0" y="610"/>
                </a:cxn>
                <a:cxn ang="0">
                  <a:pos x="0" y="615"/>
                </a:cxn>
                <a:cxn ang="0">
                  <a:pos x="0" y="621"/>
                </a:cxn>
                <a:cxn ang="0">
                  <a:pos x="0" y="631"/>
                </a:cxn>
                <a:cxn ang="0">
                  <a:pos x="1" y="641"/>
                </a:cxn>
                <a:cxn ang="0">
                  <a:pos x="1" y="652"/>
                </a:cxn>
                <a:cxn ang="0">
                  <a:pos x="3" y="671"/>
                </a:cxn>
                <a:cxn ang="0">
                  <a:pos x="6" y="695"/>
                </a:cxn>
                <a:cxn ang="0">
                  <a:pos x="10" y="714"/>
                </a:cxn>
                <a:cxn ang="0">
                  <a:pos x="19" y="760"/>
                </a:cxn>
                <a:cxn ang="0">
                  <a:pos x="32" y="801"/>
                </a:cxn>
                <a:cxn ang="0">
                  <a:pos x="63" y="878"/>
                </a:cxn>
                <a:cxn ang="0">
                  <a:pos x="102" y="947"/>
                </a:cxn>
                <a:cxn ang="0">
                  <a:pos x="148" y="1010"/>
                </a:cxn>
                <a:cxn ang="0">
                  <a:pos x="209" y="1073"/>
                </a:cxn>
                <a:cxn ang="0">
                  <a:pos x="273" y="1124"/>
                </a:cxn>
                <a:cxn ang="0">
                  <a:pos x="349" y="1170"/>
                </a:cxn>
                <a:cxn ang="0">
                  <a:pos x="425" y="1202"/>
                </a:cxn>
                <a:cxn ang="0">
                  <a:pos x="467" y="1215"/>
                </a:cxn>
                <a:cxn ang="0">
                  <a:pos x="489" y="1222"/>
                </a:cxn>
                <a:cxn ang="0">
                  <a:pos x="511" y="1227"/>
                </a:cxn>
                <a:cxn ang="0">
                  <a:pos x="532" y="1231"/>
                </a:cxn>
                <a:cxn ang="0">
                  <a:pos x="554" y="1233"/>
                </a:cxn>
                <a:cxn ang="0">
                  <a:pos x="575" y="1236"/>
                </a:cxn>
                <a:cxn ang="0">
                  <a:pos x="593" y="1239"/>
                </a:cxn>
                <a:cxn ang="0">
                  <a:pos x="605" y="1239"/>
                </a:cxn>
              </a:cxnLst>
              <a:rect l="0" t="0" r="r" b="b"/>
              <a:pathLst>
                <a:path w="605" h="1239">
                  <a:moveTo>
                    <a:pt x="410" y="0"/>
                  </a:moveTo>
                  <a:lnTo>
                    <a:pt x="367" y="18"/>
                  </a:lnTo>
                  <a:lnTo>
                    <a:pt x="293" y="60"/>
                  </a:lnTo>
                  <a:lnTo>
                    <a:pt x="226" y="109"/>
                  </a:lnTo>
                  <a:lnTo>
                    <a:pt x="162" y="172"/>
                  </a:lnTo>
                  <a:lnTo>
                    <a:pt x="106" y="243"/>
                  </a:lnTo>
                  <a:lnTo>
                    <a:pt x="65" y="317"/>
                  </a:lnTo>
                  <a:lnTo>
                    <a:pt x="48" y="355"/>
                  </a:lnTo>
                  <a:lnTo>
                    <a:pt x="32" y="396"/>
                  </a:lnTo>
                  <a:lnTo>
                    <a:pt x="20" y="435"/>
                  </a:lnTo>
                  <a:lnTo>
                    <a:pt x="11" y="471"/>
                  </a:lnTo>
                  <a:lnTo>
                    <a:pt x="5" y="511"/>
                  </a:lnTo>
                  <a:lnTo>
                    <a:pt x="2" y="533"/>
                  </a:lnTo>
                  <a:lnTo>
                    <a:pt x="2" y="543"/>
                  </a:lnTo>
                  <a:lnTo>
                    <a:pt x="1" y="554"/>
                  </a:lnTo>
                  <a:lnTo>
                    <a:pt x="0" y="563"/>
                  </a:lnTo>
                  <a:lnTo>
                    <a:pt x="0" y="567"/>
                  </a:lnTo>
                  <a:lnTo>
                    <a:pt x="0" y="574"/>
                  </a:lnTo>
                  <a:lnTo>
                    <a:pt x="0" y="578"/>
                  </a:lnTo>
                  <a:lnTo>
                    <a:pt x="0" y="583"/>
                  </a:lnTo>
                  <a:lnTo>
                    <a:pt x="0" y="587"/>
                  </a:lnTo>
                  <a:lnTo>
                    <a:pt x="0" y="591"/>
                  </a:lnTo>
                  <a:lnTo>
                    <a:pt x="0" y="596"/>
                  </a:lnTo>
                  <a:lnTo>
                    <a:pt x="0" y="601"/>
                  </a:lnTo>
                  <a:lnTo>
                    <a:pt x="0" y="606"/>
                  </a:lnTo>
                  <a:lnTo>
                    <a:pt x="0" y="610"/>
                  </a:lnTo>
                  <a:lnTo>
                    <a:pt x="0" y="615"/>
                  </a:lnTo>
                  <a:lnTo>
                    <a:pt x="0" y="621"/>
                  </a:lnTo>
                  <a:lnTo>
                    <a:pt x="0" y="631"/>
                  </a:lnTo>
                  <a:lnTo>
                    <a:pt x="1" y="641"/>
                  </a:lnTo>
                  <a:lnTo>
                    <a:pt x="1" y="652"/>
                  </a:lnTo>
                  <a:lnTo>
                    <a:pt x="3" y="671"/>
                  </a:lnTo>
                  <a:lnTo>
                    <a:pt x="6" y="695"/>
                  </a:lnTo>
                  <a:lnTo>
                    <a:pt x="10" y="714"/>
                  </a:lnTo>
                  <a:lnTo>
                    <a:pt x="19" y="760"/>
                  </a:lnTo>
                  <a:lnTo>
                    <a:pt x="32" y="801"/>
                  </a:lnTo>
                  <a:lnTo>
                    <a:pt x="63" y="878"/>
                  </a:lnTo>
                  <a:lnTo>
                    <a:pt x="102" y="947"/>
                  </a:lnTo>
                  <a:lnTo>
                    <a:pt x="148" y="1010"/>
                  </a:lnTo>
                  <a:lnTo>
                    <a:pt x="209" y="1073"/>
                  </a:lnTo>
                  <a:lnTo>
                    <a:pt x="273" y="1124"/>
                  </a:lnTo>
                  <a:lnTo>
                    <a:pt x="349" y="1170"/>
                  </a:lnTo>
                  <a:lnTo>
                    <a:pt x="425" y="1202"/>
                  </a:lnTo>
                  <a:lnTo>
                    <a:pt x="467" y="1215"/>
                  </a:lnTo>
                  <a:lnTo>
                    <a:pt x="489" y="1222"/>
                  </a:lnTo>
                  <a:lnTo>
                    <a:pt x="511" y="1227"/>
                  </a:lnTo>
                  <a:lnTo>
                    <a:pt x="532" y="1231"/>
                  </a:lnTo>
                  <a:lnTo>
                    <a:pt x="554" y="1233"/>
                  </a:lnTo>
                  <a:lnTo>
                    <a:pt x="575" y="1236"/>
                  </a:lnTo>
                  <a:lnTo>
                    <a:pt x="593" y="1239"/>
                  </a:lnTo>
                  <a:lnTo>
                    <a:pt x="605" y="1239"/>
                  </a:lnTo>
                </a:path>
              </a:pathLst>
            </a:custGeom>
            <a:noFill/>
            <a:ln w="42863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21" name="Freeform 45"/>
            <p:cNvSpPr>
              <a:spLocks/>
            </p:cNvSpPr>
            <p:nvPr/>
          </p:nvSpPr>
          <p:spPr bwMode="auto">
            <a:xfrm>
              <a:off x="4529" y="2870"/>
              <a:ext cx="677" cy="641"/>
            </a:xfrm>
            <a:custGeom>
              <a:avLst/>
              <a:gdLst/>
              <a:ahLst/>
              <a:cxnLst>
                <a:cxn ang="0">
                  <a:pos x="0" y="640"/>
                </a:cxn>
                <a:cxn ang="0">
                  <a:pos x="9" y="640"/>
                </a:cxn>
                <a:cxn ang="0">
                  <a:pos x="14" y="641"/>
                </a:cxn>
                <a:cxn ang="0">
                  <a:pos x="20" y="641"/>
                </a:cxn>
                <a:cxn ang="0">
                  <a:pos x="23" y="641"/>
                </a:cxn>
                <a:cxn ang="0">
                  <a:pos x="26" y="641"/>
                </a:cxn>
                <a:cxn ang="0">
                  <a:pos x="29" y="641"/>
                </a:cxn>
                <a:cxn ang="0">
                  <a:pos x="31" y="641"/>
                </a:cxn>
                <a:cxn ang="0">
                  <a:pos x="35" y="641"/>
                </a:cxn>
                <a:cxn ang="0">
                  <a:pos x="38" y="641"/>
                </a:cxn>
                <a:cxn ang="0">
                  <a:pos x="40" y="641"/>
                </a:cxn>
                <a:cxn ang="0">
                  <a:pos x="43" y="641"/>
                </a:cxn>
                <a:cxn ang="0">
                  <a:pos x="48" y="641"/>
                </a:cxn>
                <a:cxn ang="0">
                  <a:pos x="53" y="641"/>
                </a:cxn>
                <a:cxn ang="0">
                  <a:pos x="60" y="640"/>
                </a:cxn>
                <a:cxn ang="0">
                  <a:pos x="65" y="640"/>
                </a:cxn>
                <a:cxn ang="0">
                  <a:pos x="77" y="640"/>
                </a:cxn>
                <a:cxn ang="0">
                  <a:pos x="89" y="638"/>
                </a:cxn>
                <a:cxn ang="0">
                  <a:pos x="99" y="637"/>
                </a:cxn>
                <a:cxn ang="0">
                  <a:pos x="121" y="634"/>
                </a:cxn>
                <a:cxn ang="0">
                  <a:pos x="142" y="632"/>
                </a:cxn>
                <a:cxn ang="0">
                  <a:pos x="163" y="628"/>
                </a:cxn>
                <a:cxn ang="0">
                  <a:pos x="199" y="619"/>
                </a:cxn>
                <a:cxn ang="0">
                  <a:pos x="238" y="607"/>
                </a:cxn>
                <a:cxn ang="0">
                  <a:pos x="315" y="577"/>
                </a:cxn>
                <a:cxn ang="0">
                  <a:pos x="391" y="533"/>
                </a:cxn>
                <a:cxn ang="0">
                  <a:pos x="458" y="481"/>
                </a:cxn>
                <a:cxn ang="0">
                  <a:pos x="521" y="418"/>
                </a:cxn>
                <a:cxn ang="0">
                  <a:pos x="572" y="351"/>
                </a:cxn>
                <a:cxn ang="0">
                  <a:pos x="609" y="284"/>
                </a:cxn>
                <a:cxn ang="0">
                  <a:pos x="629" y="244"/>
                </a:cxn>
                <a:cxn ang="0">
                  <a:pos x="643" y="204"/>
                </a:cxn>
                <a:cxn ang="0">
                  <a:pos x="654" y="167"/>
                </a:cxn>
                <a:cxn ang="0">
                  <a:pos x="664" y="128"/>
                </a:cxn>
                <a:cxn ang="0">
                  <a:pos x="669" y="97"/>
                </a:cxn>
                <a:cxn ang="0">
                  <a:pos x="672" y="79"/>
                </a:cxn>
                <a:cxn ang="0">
                  <a:pos x="673" y="62"/>
                </a:cxn>
                <a:cxn ang="0">
                  <a:pos x="675" y="46"/>
                </a:cxn>
                <a:cxn ang="0">
                  <a:pos x="676" y="32"/>
                </a:cxn>
                <a:cxn ang="0">
                  <a:pos x="676" y="24"/>
                </a:cxn>
                <a:cxn ang="0">
                  <a:pos x="676" y="20"/>
                </a:cxn>
                <a:cxn ang="0">
                  <a:pos x="676" y="15"/>
                </a:cxn>
                <a:cxn ang="0">
                  <a:pos x="676" y="11"/>
                </a:cxn>
                <a:cxn ang="0">
                  <a:pos x="677" y="7"/>
                </a:cxn>
                <a:cxn ang="0">
                  <a:pos x="677" y="3"/>
                </a:cxn>
                <a:cxn ang="0">
                  <a:pos x="677" y="0"/>
                </a:cxn>
              </a:cxnLst>
              <a:rect l="0" t="0" r="r" b="b"/>
              <a:pathLst>
                <a:path w="677" h="641">
                  <a:moveTo>
                    <a:pt x="0" y="640"/>
                  </a:moveTo>
                  <a:lnTo>
                    <a:pt x="9" y="640"/>
                  </a:lnTo>
                  <a:lnTo>
                    <a:pt x="14" y="641"/>
                  </a:lnTo>
                  <a:lnTo>
                    <a:pt x="20" y="641"/>
                  </a:lnTo>
                  <a:lnTo>
                    <a:pt x="23" y="641"/>
                  </a:lnTo>
                  <a:lnTo>
                    <a:pt x="26" y="641"/>
                  </a:lnTo>
                  <a:lnTo>
                    <a:pt x="29" y="641"/>
                  </a:lnTo>
                  <a:lnTo>
                    <a:pt x="31" y="641"/>
                  </a:lnTo>
                  <a:lnTo>
                    <a:pt x="35" y="641"/>
                  </a:lnTo>
                  <a:lnTo>
                    <a:pt x="38" y="641"/>
                  </a:lnTo>
                  <a:lnTo>
                    <a:pt x="40" y="641"/>
                  </a:lnTo>
                  <a:lnTo>
                    <a:pt x="43" y="641"/>
                  </a:lnTo>
                  <a:lnTo>
                    <a:pt x="48" y="641"/>
                  </a:lnTo>
                  <a:lnTo>
                    <a:pt x="53" y="641"/>
                  </a:lnTo>
                  <a:lnTo>
                    <a:pt x="60" y="640"/>
                  </a:lnTo>
                  <a:lnTo>
                    <a:pt x="65" y="640"/>
                  </a:lnTo>
                  <a:lnTo>
                    <a:pt x="77" y="640"/>
                  </a:lnTo>
                  <a:lnTo>
                    <a:pt x="89" y="638"/>
                  </a:lnTo>
                  <a:lnTo>
                    <a:pt x="99" y="637"/>
                  </a:lnTo>
                  <a:lnTo>
                    <a:pt x="121" y="634"/>
                  </a:lnTo>
                  <a:lnTo>
                    <a:pt x="142" y="632"/>
                  </a:lnTo>
                  <a:lnTo>
                    <a:pt x="163" y="628"/>
                  </a:lnTo>
                  <a:lnTo>
                    <a:pt x="199" y="619"/>
                  </a:lnTo>
                  <a:lnTo>
                    <a:pt x="238" y="607"/>
                  </a:lnTo>
                  <a:lnTo>
                    <a:pt x="315" y="577"/>
                  </a:lnTo>
                  <a:lnTo>
                    <a:pt x="391" y="533"/>
                  </a:lnTo>
                  <a:lnTo>
                    <a:pt x="458" y="481"/>
                  </a:lnTo>
                  <a:lnTo>
                    <a:pt x="521" y="418"/>
                  </a:lnTo>
                  <a:lnTo>
                    <a:pt x="572" y="351"/>
                  </a:lnTo>
                  <a:lnTo>
                    <a:pt x="609" y="284"/>
                  </a:lnTo>
                  <a:lnTo>
                    <a:pt x="629" y="244"/>
                  </a:lnTo>
                  <a:lnTo>
                    <a:pt x="643" y="204"/>
                  </a:lnTo>
                  <a:lnTo>
                    <a:pt x="654" y="167"/>
                  </a:lnTo>
                  <a:lnTo>
                    <a:pt x="664" y="128"/>
                  </a:lnTo>
                  <a:lnTo>
                    <a:pt x="669" y="97"/>
                  </a:lnTo>
                  <a:lnTo>
                    <a:pt x="672" y="79"/>
                  </a:lnTo>
                  <a:lnTo>
                    <a:pt x="673" y="62"/>
                  </a:lnTo>
                  <a:lnTo>
                    <a:pt x="675" y="46"/>
                  </a:lnTo>
                  <a:lnTo>
                    <a:pt x="676" y="32"/>
                  </a:lnTo>
                  <a:lnTo>
                    <a:pt x="676" y="24"/>
                  </a:lnTo>
                  <a:lnTo>
                    <a:pt x="676" y="20"/>
                  </a:lnTo>
                  <a:lnTo>
                    <a:pt x="676" y="15"/>
                  </a:lnTo>
                  <a:lnTo>
                    <a:pt x="676" y="11"/>
                  </a:lnTo>
                  <a:lnTo>
                    <a:pt x="677" y="7"/>
                  </a:lnTo>
                  <a:lnTo>
                    <a:pt x="677" y="3"/>
                  </a:lnTo>
                  <a:lnTo>
                    <a:pt x="677" y="0"/>
                  </a:lnTo>
                </a:path>
              </a:pathLst>
            </a:custGeom>
            <a:noFill/>
            <a:ln w="42863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22" name="Freeform 46"/>
            <p:cNvSpPr>
              <a:spLocks/>
            </p:cNvSpPr>
            <p:nvPr/>
          </p:nvSpPr>
          <p:spPr bwMode="auto">
            <a:xfrm>
              <a:off x="4426" y="2184"/>
              <a:ext cx="689" cy="686"/>
            </a:xfrm>
            <a:custGeom>
              <a:avLst/>
              <a:gdLst/>
              <a:ahLst/>
              <a:cxnLst>
                <a:cxn ang="0">
                  <a:pos x="689" y="686"/>
                </a:cxn>
                <a:cxn ang="0">
                  <a:pos x="689" y="682"/>
                </a:cxn>
                <a:cxn ang="0">
                  <a:pos x="689" y="678"/>
                </a:cxn>
                <a:cxn ang="0">
                  <a:pos x="689" y="672"/>
                </a:cxn>
                <a:cxn ang="0">
                  <a:pos x="689" y="669"/>
                </a:cxn>
                <a:cxn ang="0">
                  <a:pos x="689" y="661"/>
                </a:cxn>
                <a:cxn ang="0">
                  <a:pos x="689" y="653"/>
                </a:cxn>
                <a:cxn ang="0">
                  <a:pos x="689" y="644"/>
                </a:cxn>
                <a:cxn ang="0">
                  <a:pos x="688" y="635"/>
                </a:cxn>
                <a:cxn ang="0">
                  <a:pos x="688" y="618"/>
                </a:cxn>
                <a:cxn ang="0">
                  <a:pos x="686" y="600"/>
                </a:cxn>
                <a:cxn ang="0">
                  <a:pos x="684" y="583"/>
                </a:cxn>
                <a:cxn ang="0">
                  <a:pos x="680" y="545"/>
                </a:cxn>
                <a:cxn ang="0">
                  <a:pos x="673" y="506"/>
                </a:cxn>
                <a:cxn ang="0">
                  <a:pos x="666" y="469"/>
                </a:cxn>
                <a:cxn ang="0">
                  <a:pos x="655" y="428"/>
                </a:cxn>
                <a:cxn ang="0">
                  <a:pos x="643" y="389"/>
                </a:cxn>
                <a:cxn ang="0">
                  <a:pos x="615" y="319"/>
                </a:cxn>
                <a:cxn ang="0">
                  <a:pos x="572" y="243"/>
                </a:cxn>
                <a:cxn ang="0">
                  <a:pos x="520" y="175"/>
                </a:cxn>
                <a:cxn ang="0">
                  <a:pos x="461" y="119"/>
                </a:cxn>
                <a:cxn ang="0">
                  <a:pos x="392" y="70"/>
                </a:cxn>
                <a:cxn ang="0">
                  <a:pos x="349" y="48"/>
                </a:cxn>
                <a:cxn ang="0">
                  <a:pos x="309" y="31"/>
                </a:cxn>
                <a:cxn ang="0">
                  <a:pos x="267" y="17"/>
                </a:cxn>
                <a:cxn ang="0">
                  <a:pos x="246" y="13"/>
                </a:cxn>
                <a:cxn ang="0">
                  <a:pos x="227" y="9"/>
                </a:cxn>
                <a:cxn ang="0">
                  <a:pos x="203" y="5"/>
                </a:cxn>
                <a:cxn ang="0">
                  <a:pos x="193" y="4"/>
                </a:cxn>
                <a:cxn ang="0">
                  <a:pos x="182" y="2"/>
                </a:cxn>
                <a:cxn ang="0">
                  <a:pos x="176" y="2"/>
                </a:cxn>
                <a:cxn ang="0">
                  <a:pos x="169" y="1"/>
                </a:cxn>
                <a:cxn ang="0">
                  <a:pos x="164" y="1"/>
                </a:cxn>
                <a:cxn ang="0">
                  <a:pos x="159" y="1"/>
                </a:cxn>
                <a:cxn ang="0">
                  <a:pos x="153" y="1"/>
                </a:cxn>
                <a:cxn ang="0">
                  <a:pos x="149" y="1"/>
                </a:cxn>
                <a:cxn ang="0">
                  <a:pos x="146" y="1"/>
                </a:cxn>
                <a:cxn ang="0">
                  <a:pos x="140" y="0"/>
                </a:cxn>
                <a:cxn ang="0">
                  <a:pos x="137" y="0"/>
                </a:cxn>
                <a:cxn ang="0">
                  <a:pos x="133" y="0"/>
                </a:cxn>
                <a:cxn ang="0">
                  <a:pos x="128" y="1"/>
                </a:cxn>
                <a:cxn ang="0">
                  <a:pos x="125" y="1"/>
                </a:cxn>
                <a:cxn ang="0">
                  <a:pos x="121" y="1"/>
                </a:cxn>
                <a:cxn ang="0">
                  <a:pos x="116" y="1"/>
                </a:cxn>
                <a:cxn ang="0">
                  <a:pos x="111" y="1"/>
                </a:cxn>
                <a:cxn ang="0">
                  <a:pos x="99" y="2"/>
                </a:cxn>
                <a:cxn ang="0">
                  <a:pos x="86" y="4"/>
                </a:cxn>
                <a:cxn ang="0">
                  <a:pos x="63" y="6"/>
                </a:cxn>
                <a:cxn ang="0">
                  <a:pos x="42" y="10"/>
                </a:cxn>
                <a:cxn ang="0">
                  <a:pos x="0" y="21"/>
                </a:cxn>
              </a:cxnLst>
              <a:rect l="0" t="0" r="r" b="b"/>
              <a:pathLst>
                <a:path w="689" h="686">
                  <a:moveTo>
                    <a:pt x="689" y="686"/>
                  </a:moveTo>
                  <a:lnTo>
                    <a:pt x="689" y="682"/>
                  </a:lnTo>
                  <a:lnTo>
                    <a:pt x="689" y="678"/>
                  </a:lnTo>
                  <a:lnTo>
                    <a:pt x="689" y="672"/>
                  </a:lnTo>
                  <a:lnTo>
                    <a:pt x="689" y="669"/>
                  </a:lnTo>
                  <a:lnTo>
                    <a:pt x="689" y="661"/>
                  </a:lnTo>
                  <a:lnTo>
                    <a:pt x="689" y="653"/>
                  </a:lnTo>
                  <a:lnTo>
                    <a:pt x="689" y="644"/>
                  </a:lnTo>
                  <a:lnTo>
                    <a:pt x="688" y="635"/>
                  </a:lnTo>
                  <a:lnTo>
                    <a:pt x="688" y="618"/>
                  </a:lnTo>
                  <a:lnTo>
                    <a:pt x="686" y="600"/>
                  </a:lnTo>
                  <a:lnTo>
                    <a:pt x="684" y="583"/>
                  </a:lnTo>
                  <a:lnTo>
                    <a:pt x="680" y="545"/>
                  </a:lnTo>
                  <a:lnTo>
                    <a:pt x="673" y="506"/>
                  </a:lnTo>
                  <a:lnTo>
                    <a:pt x="666" y="469"/>
                  </a:lnTo>
                  <a:lnTo>
                    <a:pt x="655" y="428"/>
                  </a:lnTo>
                  <a:lnTo>
                    <a:pt x="643" y="389"/>
                  </a:lnTo>
                  <a:lnTo>
                    <a:pt x="615" y="319"/>
                  </a:lnTo>
                  <a:lnTo>
                    <a:pt x="572" y="243"/>
                  </a:lnTo>
                  <a:lnTo>
                    <a:pt x="520" y="175"/>
                  </a:lnTo>
                  <a:lnTo>
                    <a:pt x="461" y="119"/>
                  </a:lnTo>
                  <a:lnTo>
                    <a:pt x="392" y="70"/>
                  </a:lnTo>
                  <a:lnTo>
                    <a:pt x="349" y="48"/>
                  </a:lnTo>
                  <a:lnTo>
                    <a:pt x="309" y="31"/>
                  </a:lnTo>
                  <a:lnTo>
                    <a:pt x="267" y="17"/>
                  </a:lnTo>
                  <a:lnTo>
                    <a:pt x="246" y="13"/>
                  </a:lnTo>
                  <a:lnTo>
                    <a:pt x="227" y="9"/>
                  </a:lnTo>
                  <a:lnTo>
                    <a:pt x="203" y="5"/>
                  </a:lnTo>
                  <a:lnTo>
                    <a:pt x="193" y="4"/>
                  </a:lnTo>
                  <a:lnTo>
                    <a:pt x="182" y="2"/>
                  </a:lnTo>
                  <a:lnTo>
                    <a:pt x="176" y="2"/>
                  </a:lnTo>
                  <a:lnTo>
                    <a:pt x="169" y="1"/>
                  </a:lnTo>
                  <a:lnTo>
                    <a:pt x="164" y="1"/>
                  </a:lnTo>
                  <a:lnTo>
                    <a:pt x="159" y="1"/>
                  </a:lnTo>
                  <a:lnTo>
                    <a:pt x="153" y="1"/>
                  </a:lnTo>
                  <a:lnTo>
                    <a:pt x="149" y="1"/>
                  </a:lnTo>
                  <a:lnTo>
                    <a:pt x="146" y="1"/>
                  </a:lnTo>
                  <a:lnTo>
                    <a:pt x="140" y="0"/>
                  </a:lnTo>
                  <a:lnTo>
                    <a:pt x="137" y="0"/>
                  </a:lnTo>
                  <a:lnTo>
                    <a:pt x="133" y="0"/>
                  </a:lnTo>
                  <a:lnTo>
                    <a:pt x="128" y="1"/>
                  </a:lnTo>
                  <a:lnTo>
                    <a:pt x="125" y="1"/>
                  </a:lnTo>
                  <a:lnTo>
                    <a:pt x="121" y="1"/>
                  </a:lnTo>
                  <a:lnTo>
                    <a:pt x="116" y="1"/>
                  </a:lnTo>
                  <a:lnTo>
                    <a:pt x="111" y="1"/>
                  </a:lnTo>
                  <a:lnTo>
                    <a:pt x="99" y="2"/>
                  </a:lnTo>
                  <a:lnTo>
                    <a:pt x="86" y="4"/>
                  </a:lnTo>
                  <a:lnTo>
                    <a:pt x="63" y="6"/>
                  </a:lnTo>
                  <a:lnTo>
                    <a:pt x="42" y="10"/>
                  </a:lnTo>
                  <a:lnTo>
                    <a:pt x="0" y="21"/>
                  </a:lnTo>
                </a:path>
              </a:pathLst>
            </a:custGeom>
            <a:noFill/>
            <a:ln w="42863">
              <a:solidFill>
                <a:srgbClr val="40CC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23" name="Freeform 47"/>
            <p:cNvSpPr>
              <a:spLocks/>
            </p:cNvSpPr>
            <p:nvPr/>
          </p:nvSpPr>
          <p:spPr bwMode="auto">
            <a:xfrm>
              <a:off x="4013" y="2205"/>
              <a:ext cx="413" cy="1314"/>
            </a:xfrm>
            <a:custGeom>
              <a:avLst/>
              <a:gdLst/>
              <a:ahLst/>
              <a:cxnLst>
                <a:cxn ang="0">
                  <a:pos x="413" y="0"/>
                </a:cxn>
                <a:cxn ang="0">
                  <a:pos x="374" y="13"/>
                </a:cxn>
                <a:cxn ang="0">
                  <a:pos x="335" y="30"/>
                </a:cxn>
                <a:cxn ang="0">
                  <a:pos x="295" y="50"/>
                </a:cxn>
                <a:cxn ang="0">
                  <a:pos x="228" y="97"/>
                </a:cxn>
                <a:cxn ang="0">
                  <a:pos x="163" y="162"/>
                </a:cxn>
                <a:cxn ang="0">
                  <a:pos x="112" y="231"/>
                </a:cxn>
                <a:cxn ang="0">
                  <a:pos x="72" y="304"/>
                </a:cxn>
                <a:cxn ang="0">
                  <a:pos x="45" y="372"/>
                </a:cxn>
                <a:cxn ang="0">
                  <a:pos x="25" y="442"/>
                </a:cxn>
                <a:cxn ang="0">
                  <a:pos x="16" y="482"/>
                </a:cxn>
                <a:cxn ang="0">
                  <a:pos x="11" y="519"/>
                </a:cxn>
                <a:cxn ang="0">
                  <a:pos x="8" y="537"/>
                </a:cxn>
                <a:cxn ang="0">
                  <a:pos x="6" y="558"/>
                </a:cxn>
                <a:cxn ang="0">
                  <a:pos x="4" y="575"/>
                </a:cxn>
                <a:cxn ang="0">
                  <a:pos x="3" y="593"/>
                </a:cxn>
                <a:cxn ang="0">
                  <a:pos x="2" y="610"/>
                </a:cxn>
                <a:cxn ang="0">
                  <a:pos x="2" y="619"/>
                </a:cxn>
                <a:cxn ang="0">
                  <a:pos x="0" y="628"/>
                </a:cxn>
                <a:cxn ang="0">
                  <a:pos x="0" y="637"/>
                </a:cxn>
                <a:cxn ang="0">
                  <a:pos x="0" y="641"/>
                </a:cxn>
                <a:cxn ang="0">
                  <a:pos x="0" y="645"/>
                </a:cxn>
                <a:cxn ang="0">
                  <a:pos x="0" y="649"/>
                </a:cxn>
                <a:cxn ang="0">
                  <a:pos x="0" y="653"/>
                </a:cxn>
                <a:cxn ang="0">
                  <a:pos x="0" y="657"/>
                </a:cxn>
                <a:cxn ang="0">
                  <a:pos x="0" y="661"/>
                </a:cxn>
                <a:cxn ang="0">
                  <a:pos x="0" y="666"/>
                </a:cxn>
                <a:cxn ang="0">
                  <a:pos x="0" y="668"/>
                </a:cxn>
                <a:cxn ang="0">
                  <a:pos x="0" y="671"/>
                </a:cxn>
                <a:cxn ang="0">
                  <a:pos x="0" y="674"/>
                </a:cxn>
                <a:cxn ang="0">
                  <a:pos x="0" y="675"/>
                </a:cxn>
                <a:cxn ang="0">
                  <a:pos x="0" y="680"/>
                </a:cxn>
                <a:cxn ang="0">
                  <a:pos x="0" y="685"/>
                </a:cxn>
                <a:cxn ang="0">
                  <a:pos x="0" y="689"/>
                </a:cxn>
                <a:cxn ang="0">
                  <a:pos x="0" y="698"/>
                </a:cxn>
                <a:cxn ang="0">
                  <a:pos x="2" y="709"/>
                </a:cxn>
                <a:cxn ang="0">
                  <a:pos x="2" y="719"/>
                </a:cxn>
                <a:cxn ang="0">
                  <a:pos x="3" y="739"/>
                </a:cxn>
                <a:cxn ang="0">
                  <a:pos x="4" y="757"/>
                </a:cxn>
                <a:cxn ang="0">
                  <a:pos x="6" y="774"/>
                </a:cxn>
                <a:cxn ang="0">
                  <a:pos x="11" y="813"/>
                </a:cxn>
                <a:cxn ang="0">
                  <a:pos x="17" y="849"/>
                </a:cxn>
                <a:cxn ang="0">
                  <a:pos x="25" y="887"/>
                </a:cxn>
                <a:cxn ang="0">
                  <a:pos x="45" y="956"/>
                </a:cxn>
                <a:cxn ang="0">
                  <a:pos x="75" y="1029"/>
                </a:cxn>
                <a:cxn ang="0">
                  <a:pos x="110" y="1095"/>
                </a:cxn>
                <a:cxn ang="0">
                  <a:pos x="161" y="1165"/>
                </a:cxn>
                <a:cxn ang="0">
                  <a:pos x="218" y="1221"/>
                </a:cxn>
                <a:cxn ang="0">
                  <a:pos x="284" y="1272"/>
                </a:cxn>
                <a:cxn ang="0">
                  <a:pos x="326" y="1296"/>
                </a:cxn>
                <a:cxn ang="0">
                  <a:pos x="368" y="1314"/>
                </a:cxn>
              </a:cxnLst>
              <a:rect l="0" t="0" r="r" b="b"/>
              <a:pathLst>
                <a:path w="413" h="1314">
                  <a:moveTo>
                    <a:pt x="413" y="0"/>
                  </a:moveTo>
                  <a:lnTo>
                    <a:pt x="374" y="13"/>
                  </a:lnTo>
                  <a:lnTo>
                    <a:pt x="335" y="30"/>
                  </a:lnTo>
                  <a:lnTo>
                    <a:pt x="295" y="50"/>
                  </a:lnTo>
                  <a:lnTo>
                    <a:pt x="228" y="97"/>
                  </a:lnTo>
                  <a:lnTo>
                    <a:pt x="163" y="162"/>
                  </a:lnTo>
                  <a:lnTo>
                    <a:pt x="112" y="231"/>
                  </a:lnTo>
                  <a:lnTo>
                    <a:pt x="72" y="304"/>
                  </a:lnTo>
                  <a:lnTo>
                    <a:pt x="45" y="372"/>
                  </a:lnTo>
                  <a:lnTo>
                    <a:pt x="25" y="442"/>
                  </a:lnTo>
                  <a:lnTo>
                    <a:pt x="16" y="482"/>
                  </a:lnTo>
                  <a:lnTo>
                    <a:pt x="11" y="519"/>
                  </a:lnTo>
                  <a:lnTo>
                    <a:pt x="8" y="537"/>
                  </a:lnTo>
                  <a:lnTo>
                    <a:pt x="6" y="558"/>
                  </a:lnTo>
                  <a:lnTo>
                    <a:pt x="4" y="575"/>
                  </a:lnTo>
                  <a:lnTo>
                    <a:pt x="3" y="593"/>
                  </a:lnTo>
                  <a:lnTo>
                    <a:pt x="2" y="610"/>
                  </a:lnTo>
                  <a:lnTo>
                    <a:pt x="2" y="619"/>
                  </a:lnTo>
                  <a:lnTo>
                    <a:pt x="0" y="628"/>
                  </a:lnTo>
                  <a:lnTo>
                    <a:pt x="0" y="637"/>
                  </a:lnTo>
                  <a:lnTo>
                    <a:pt x="0" y="641"/>
                  </a:lnTo>
                  <a:lnTo>
                    <a:pt x="0" y="645"/>
                  </a:lnTo>
                  <a:lnTo>
                    <a:pt x="0" y="649"/>
                  </a:lnTo>
                  <a:lnTo>
                    <a:pt x="0" y="653"/>
                  </a:lnTo>
                  <a:lnTo>
                    <a:pt x="0" y="657"/>
                  </a:lnTo>
                  <a:lnTo>
                    <a:pt x="0" y="661"/>
                  </a:lnTo>
                  <a:lnTo>
                    <a:pt x="0" y="666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4"/>
                  </a:lnTo>
                  <a:lnTo>
                    <a:pt x="0" y="675"/>
                  </a:lnTo>
                  <a:lnTo>
                    <a:pt x="0" y="680"/>
                  </a:lnTo>
                  <a:lnTo>
                    <a:pt x="0" y="685"/>
                  </a:lnTo>
                  <a:lnTo>
                    <a:pt x="0" y="689"/>
                  </a:lnTo>
                  <a:lnTo>
                    <a:pt x="0" y="698"/>
                  </a:lnTo>
                  <a:lnTo>
                    <a:pt x="2" y="709"/>
                  </a:lnTo>
                  <a:lnTo>
                    <a:pt x="2" y="719"/>
                  </a:lnTo>
                  <a:lnTo>
                    <a:pt x="3" y="739"/>
                  </a:lnTo>
                  <a:lnTo>
                    <a:pt x="4" y="757"/>
                  </a:lnTo>
                  <a:lnTo>
                    <a:pt x="6" y="774"/>
                  </a:lnTo>
                  <a:lnTo>
                    <a:pt x="11" y="813"/>
                  </a:lnTo>
                  <a:lnTo>
                    <a:pt x="17" y="849"/>
                  </a:lnTo>
                  <a:lnTo>
                    <a:pt x="25" y="887"/>
                  </a:lnTo>
                  <a:lnTo>
                    <a:pt x="45" y="956"/>
                  </a:lnTo>
                  <a:lnTo>
                    <a:pt x="75" y="1029"/>
                  </a:lnTo>
                  <a:lnTo>
                    <a:pt x="110" y="1095"/>
                  </a:lnTo>
                  <a:lnTo>
                    <a:pt x="161" y="1165"/>
                  </a:lnTo>
                  <a:lnTo>
                    <a:pt x="218" y="1221"/>
                  </a:lnTo>
                  <a:lnTo>
                    <a:pt x="284" y="1272"/>
                  </a:lnTo>
                  <a:lnTo>
                    <a:pt x="326" y="1296"/>
                  </a:lnTo>
                  <a:lnTo>
                    <a:pt x="368" y="1314"/>
                  </a:lnTo>
                </a:path>
              </a:pathLst>
            </a:custGeom>
            <a:noFill/>
            <a:ln w="42863">
              <a:solidFill>
                <a:srgbClr val="40CC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24" name="Freeform 48"/>
            <p:cNvSpPr>
              <a:spLocks/>
            </p:cNvSpPr>
            <p:nvPr/>
          </p:nvSpPr>
          <p:spPr bwMode="auto">
            <a:xfrm>
              <a:off x="4381" y="2870"/>
              <a:ext cx="734" cy="685"/>
            </a:xfrm>
            <a:custGeom>
              <a:avLst/>
              <a:gdLst/>
              <a:ahLst/>
              <a:cxnLst>
                <a:cxn ang="0">
                  <a:pos x="0" y="649"/>
                </a:cxn>
                <a:cxn ang="0">
                  <a:pos x="40" y="663"/>
                </a:cxn>
                <a:cxn ang="0">
                  <a:pos x="79" y="674"/>
                </a:cxn>
                <a:cxn ang="0">
                  <a:pos x="102" y="679"/>
                </a:cxn>
                <a:cxn ang="0">
                  <a:pos x="123" y="681"/>
                </a:cxn>
                <a:cxn ang="0">
                  <a:pos x="136" y="683"/>
                </a:cxn>
                <a:cxn ang="0">
                  <a:pos x="142" y="683"/>
                </a:cxn>
                <a:cxn ang="0">
                  <a:pos x="148" y="684"/>
                </a:cxn>
                <a:cxn ang="0">
                  <a:pos x="155" y="684"/>
                </a:cxn>
                <a:cxn ang="0">
                  <a:pos x="161" y="684"/>
                </a:cxn>
                <a:cxn ang="0">
                  <a:pos x="166" y="685"/>
                </a:cxn>
                <a:cxn ang="0">
                  <a:pos x="173" y="685"/>
                </a:cxn>
                <a:cxn ang="0">
                  <a:pos x="178" y="685"/>
                </a:cxn>
                <a:cxn ang="0">
                  <a:pos x="183" y="685"/>
                </a:cxn>
                <a:cxn ang="0">
                  <a:pos x="188" y="685"/>
                </a:cxn>
                <a:cxn ang="0">
                  <a:pos x="194" y="685"/>
                </a:cxn>
                <a:cxn ang="0">
                  <a:pos x="199" y="685"/>
                </a:cxn>
                <a:cxn ang="0">
                  <a:pos x="203" y="685"/>
                </a:cxn>
                <a:cxn ang="0">
                  <a:pos x="205" y="684"/>
                </a:cxn>
                <a:cxn ang="0">
                  <a:pos x="216" y="684"/>
                </a:cxn>
                <a:cxn ang="0">
                  <a:pos x="227" y="683"/>
                </a:cxn>
                <a:cxn ang="0">
                  <a:pos x="239" y="681"/>
                </a:cxn>
                <a:cxn ang="0">
                  <a:pos x="263" y="679"/>
                </a:cxn>
                <a:cxn ang="0">
                  <a:pos x="283" y="675"/>
                </a:cxn>
                <a:cxn ang="0">
                  <a:pos x="304" y="670"/>
                </a:cxn>
                <a:cxn ang="0">
                  <a:pos x="343" y="658"/>
                </a:cxn>
                <a:cxn ang="0">
                  <a:pos x="384" y="642"/>
                </a:cxn>
                <a:cxn ang="0">
                  <a:pos x="425" y="621"/>
                </a:cxn>
                <a:cxn ang="0">
                  <a:pos x="502" y="569"/>
                </a:cxn>
                <a:cxn ang="0">
                  <a:pos x="563" y="511"/>
                </a:cxn>
                <a:cxn ang="0">
                  <a:pos x="618" y="441"/>
                </a:cxn>
                <a:cxn ang="0">
                  <a:pos x="661" y="364"/>
                </a:cxn>
                <a:cxn ang="0">
                  <a:pos x="677" y="327"/>
                </a:cxn>
                <a:cxn ang="0">
                  <a:pos x="691" y="290"/>
                </a:cxn>
                <a:cxn ang="0">
                  <a:pos x="701" y="255"/>
                </a:cxn>
                <a:cxn ang="0">
                  <a:pos x="712" y="216"/>
                </a:cxn>
                <a:cxn ang="0">
                  <a:pos x="718" y="180"/>
                </a:cxn>
                <a:cxn ang="0">
                  <a:pos x="724" y="147"/>
                </a:cxn>
                <a:cxn ang="0">
                  <a:pos x="729" y="109"/>
                </a:cxn>
                <a:cxn ang="0">
                  <a:pos x="731" y="75"/>
                </a:cxn>
                <a:cxn ang="0">
                  <a:pos x="733" y="57"/>
                </a:cxn>
                <a:cxn ang="0">
                  <a:pos x="734" y="39"/>
                </a:cxn>
                <a:cxn ang="0">
                  <a:pos x="734" y="29"/>
                </a:cxn>
                <a:cxn ang="0">
                  <a:pos x="734" y="20"/>
                </a:cxn>
                <a:cxn ang="0">
                  <a:pos x="734" y="15"/>
                </a:cxn>
                <a:cxn ang="0">
                  <a:pos x="734" y="13"/>
                </a:cxn>
                <a:cxn ang="0">
                  <a:pos x="734" y="10"/>
                </a:cxn>
                <a:cxn ang="0">
                  <a:pos x="734" y="7"/>
                </a:cxn>
                <a:cxn ang="0">
                  <a:pos x="734" y="5"/>
                </a:cxn>
                <a:cxn ang="0">
                  <a:pos x="734" y="0"/>
                </a:cxn>
              </a:cxnLst>
              <a:rect l="0" t="0" r="r" b="b"/>
              <a:pathLst>
                <a:path w="734" h="685">
                  <a:moveTo>
                    <a:pt x="0" y="649"/>
                  </a:moveTo>
                  <a:lnTo>
                    <a:pt x="40" y="663"/>
                  </a:lnTo>
                  <a:lnTo>
                    <a:pt x="79" y="674"/>
                  </a:lnTo>
                  <a:lnTo>
                    <a:pt x="102" y="679"/>
                  </a:lnTo>
                  <a:lnTo>
                    <a:pt x="123" y="681"/>
                  </a:lnTo>
                  <a:lnTo>
                    <a:pt x="136" y="683"/>
                  </a:lnTo>
                  <a:lnTo>
                    <a:pt x="142" y="683"/>
                  </a:lnTo>
                  <a:lnTo>
                    <a:pt x="148" y="684"/>
                  </a:lnTo>
                  <a:lnTo>
                    <a:pt x="155" y="684"/>
                  </a:lnTo>
                  <a:lnTo>
                    <a:pt x="161" y="684"/>
                  </a:lnTo>
                  <a:lnTo>
                    <a:pt x="166" y="685"/>
                  </a:lnTo>
                  <a:lnTo>
                    <a:pt x="173" y="685"/>
                  </a:lnTo>
                  <a:lnTo>
                    <a:pt x="178" y="685"/>
                  </a:lnTo>
                  <a:lnTo>
                    <a:pt x="183" y="685"/>
                  </a:lnTo>
                  <a:lnTo>
                    <a:pt x="188" y="685"/>
                  </a:lnTo>
                  <a:lnTo>
                    <a:pt x="194" y="685"/>
                  </a:lnTo>
                  <a:lnTo>
                    <a:pt x="199" y="685"/>
                  </a:lnTo>
                  <a:lnTo>
                    <a:pt x="203" y="685"/>
                  </a:lnTo>
                  <a:lnTo>
                    <a:pt x="205" y="684"/>
                  </a:lnTo>
                  <a:lnTo>
                    <a:pt x="216" y="684"/>
                  </a:lnTo>
                  <a:lnTo>
                    <a:pt x="227" y="683"/>
                  </a:lnTo>
                  <a:lnTo>
                    <a:pt x="239" y="681"/>
                  </a:lnTo>
                  <a:lnTo>
                    <a:pt x="263" y="679"/>
                  </a:lnTo>
                  <a:lnTo>
                    <a:pt x="283" y="675"/>
                  </a:lnTo>
                  <a:lnTo>
                    <a:pt x="304" y="670"/>
                  </a:lnTo>
                  <a:lnTo>
                    <a:pt x="343" y="658"/>
                  </a:lnTo>
                  <a:lnTo>
                    <a:pt x="384" y="642"/>
                  </a:lnTo>
                  <a:lnTo>
                    <a:pt x="425" y="621"/>
                  </a:lnTo>
                  <a:lnTo>
                    <a:pt x="502" y="569"/>
                  </a:lnTo>
                  <a:lnTo>
                    <a:pt x="563" y="511"/>
                  </a:lnTo>
                  <a:lnTo>
                    <a:pt x="618" y="441"/>
                  </a:lnTo>
                  <a:lnTo>
                    <a:pt x="661" y="364"/>
                  </a:lnTo>
                  <a:lnTo>
                    <a:pt x="677" y="327"/>
                  </a:lnTo>
                  <a:lnTo>
                    <a:pt x="691" y="290"/>
                  </a:lnTo>
                  <a:lnTo>
                    <a:pt x="701" y="255"/>
                  </a:lnTo>
                  <a:lnTo>
                    <a:pt x="712" y="216"/>
                  </a:lnTo>
                  <a:lnTo>
                    <a:pt x="718" y="180"/>
                  </a:lnTo>
                  <a:lnTo>
                    <a:pt x="724" y="147"/>
                  </a:lnTo>
                  <a:lnTo>
                    <a:pt x="729" y="109"/>
                  </a:lnTo>
                  <a:lnTo>
                    <a:pt x="731" y="75"/>
                  </a:lnTo>
                  <a:lnTo>
                    <a:pt x="733" y="57"/>
                  </a:lnTo>
                  <a:lnTo>
                    <a:pt x="734" y="39"/>
                  </a:lnTo>
                  <a:lnTo>
                    <a:pt x="734" y="29"/>
                  </a:lnTo>
                  <a:lnTo>
                    <a:pt x="734" y="20"/>
                  </a:lnTo>
                  <a:lnTo>
                    <a:pt x="734" y="15"/>
                  </a:lnTo>
                  <a:lnTo>
                    <a:pt x="734" y="13"/>
                  </a:lnTo>
                  <a:lnTo>
                    <a:pt x="734" y="10"/>
                  </a:lnTo>
                  <a:lnTo>
                    <a:pt x="734" y="7"/>
                  </a:lnTo>
                  <a:lnTo>
                    <a:pt x="734" y="5"/>
                  </a:lnTo>
                  <a:lnTo>
                    <a:pt x="734" y="0"/>
                  </a:lnTo>
                </a:path>
              </a:pathLst>
            </a:custGeom>
            <a:noFill/>
            <a:ln w="42863">
              <a:solidFill>
                <a:srgbClr val="40CC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25" name="Freeform 49"/>
            <p:cNvSpPr>
              <a:spLocks/>
            </p:cNvSpPr>
            <p:nvPr/>
          </p:nvSpPr>
          <p:spPr bwMode="auto">
            <a:xfrm>
              <a:off x="4549" y="2156"/>
              <a:ext cx="496" cy="714"/>
            </a:xfrm>
            <a:custGeom>
              <a:avLst/>
              <a:gdLst/>
              <a:ahLst/>
              <a:cxnLst>
                <a:cxn ang="0">
                  <a:pos x="496" y="714"/>
                </a:cxn>
                <a:cxn ang="0">
                  <a:pos x="496" y="710"/>
                </a:cxn>
                <a:cxn ang="0">
                  <a:pos x="496" y="707"/>
                </a:cxn>
                <a:cxn ang="0">
                  <a:pos x="496" y="703"/>
                </a:cxn>
                <a:cxn ang="0">
                  <a:pos x="496" y="699"/>
                </a:cxn>
                <a:cxn ang="0">
                  <a:pos x="496" y="695"/>
                </a:cxn>
                <a:cxn ang="0">
                  <a:pos x="496" y="693"/>
                </a:cxn>
                <a:cxn ang="0">
                  <a:pos x="496" y="685"/>
                </a:cxn>
                <a:cxn ang="0">
                  <a:pos x="496" y="678"/>
                </a:cxn>
                <a:cxn ang="0">
                  <a:pos x="496" y="671"/>
                </a:cxn>
                <a:cxn ang="0">
                  <a:pos x="496" y="661"/>
                </a:cxn>
                <a:cxn ang="0">
                  <a:pos x="496" y="654"/>
                </a:cxn>
                <a:cxn ang="0">
                  <a:pos x="496" y="646"/>
                </a:cxn>
                <a:cxn ang="0">
                  <a:pos x="496" y="638"/>
                </a:cxn>
                <a:cxn ang="0">
                  <a:pos x="496" y="622"/>
                </a:cxn>
                <a:cxn ang="0">
                  <a:pos x="496" y="615"/>
                </a:cxn>
                <a:cxn ang="0">
                  <a:pos x="496" y="607"/>
                </a:cxn>
                <a:cxn ang="0">
                  <a:pos x="496" y="589"/>
                </a:cxn>
                <a:cxn ang="0">
                  <a:pos x="494" y="570"/>
                </a:cxn>
                <a:cxn ang="0">
                  <a:pos x="493" y="552"/>
                </a:cxn>
                <a:cxn ang="0">
                  <a:pos x="493" y="537"/>
                </a:cxn>
                <a:cxn ang="0">
                  <a:pos x="492" y="518"/>
                </a:cxn>
                <a:cxn ang="0">
                  <a:pos x="489" y="499"/>
                </a:cxn>
                <a:cxn ang="0">
                  <a:pos x="487" y="478"/>
                </a:cxn>
                <a:cxn ang="0">
                  <a:pos x="481" y="439"/>
                </a:cxn>
                <a:cxn ang="0">
                  <a:pos x="475" y="403"/>
                </a:cxn>
                <a:cxn ang="0">
                  <a:pos x="464" y="363"/>
                </a:cxn>
                <a:cxn ang="0">
                  <a:pos x="438" y="293"/>
                </a:cxn>
                <a:cxn ang="0">
                  <a:pos x="419" y="253"/>
                </a:cxn>
                <a:cxn ang="0">
                  <a:pos x="395" y="213"/>
                </a:cxn>
                <a:cxn ang="0">
                  <a:pos x="371" y="177"/>
                </a:cxn>
                <a:cxn ang="0">
                  <a:pos x="339" y="141"/>
                </a:cxn>
                <a:cxn ang="0">
                  <a:pos x="270" y="82"/>
                </a:cxn>
                <a:cxn ang="0">
                  <a:pos x="229" y="55"/>
                </a:cxn>
                <a:cxn ang="0">
                  <a:pos x="186" y="34"/>
                </a:cxn>
                <a:cxn ang="0">
                  <a:pos x="143" y="19"/>
                </a:cxn>
                <a:cxn ang="0">
                  <a:pos x="119" y="13"/>
                </a:cxn>
                <a:cxn ang="0">
                  <a:pos x="95" y="7"/>
                </a:cxn>
                <a:cxn ang="0">
                  <a:pos x="74" y="4"/>
                </a:cxn>
                <a:cxn ang="0">
                  <a:pos x="62" y="3"/>
                </a:cxn>
                <a:cxn ang="0">
                  <a:pos x="50" y="2"/>
                </a:cxn>
                <a:cxn ang="0">
                  <a:pos x="40" y="0"/>
                </a:cxn>
                <a:cxn ang="0">
                  <a:pos x="35" y="0"/>
                </a:cxn>
                <a:cxn ang="0">
                  <a:pos x="28" y="0"/>
                </a:cxn>
                <a:cxn ang="0">
                  <a:pos x="24" y="0"/>
                </a:cxn>
                <a:cxn ang="0">
                  <a:pos x="19" y="0"/>
                </a:cxn>
                <a:cxn ang="0">
                  <a:pos x="14" y="0"/>
                </a:cxn>
                <a:cxn ang="0">
                  <a:pos x="9" y="0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496" h="714">
                  <a:moveTo>
                    <a:pt x="496" y="714"/>
                  </a:moveTo>
                  <a:lnTo>
                    <a:pt x="496" y="710"/>
                  </a:lnTo>
                  <a:lnTo>
                    <a:pt x="496" y="707"/>
                  </a:lnTo>
                  <a:lnTo>
                    <a:pt x="496" y="703"/>
                  </a:lnTo>
                  <a:lnTo>
                    <a:pt x="496" y="699"/>
                  </a:lnTo>
                  <a:lnTo>
                    <a:pt x="496" y="695"/>
                  </a:lnTo>
                  <a:lnTo>
                    <a:pt x="496" y="693"/>
                  </a:lnTo>
                  <a:lnTo>
                    <a:pt x="496" y="685"/>
                  </a:lnTo>
                  <a:lnTo>
                    <a:pt x="496" y="678"/>
                  </a:lnTo>
                  <a:lnTo>
                    <a:pt x="496" y="671"/>
                  </a:lnTo>
                  <a:lnTo>
                    <a:pt x="496" y="661"/>
                  </a:lnTo>
                  <a:lnTo>
                    <a:pt x="496" y="654"/>
                  </a:lnTo>
                  <a:lnTo>
                    <a:pt x="496" y="646"/>
                  </a:lnTo>
                  <a:lnTo>
                    <a:pt x="496" y="638"/>
                  </a:lnTo>
                  <a:lnTo>
                    <a:pt x="496" y="622"/>
                  </a:lnTo>
                  <a:lnTo>
                    <a:pt x="496" y="615"/>
                  </a:lnTo>
                  <a:lnTo>
                    <a:pt x="496" y="607"/>
                  </a:lnTo>
                  <a:lnTo>
                    <a:pt x="496" y="589"/>
                  </a:lnTo>
                  <a:lnTo>
                    <a:pt x="494" y="570"/>
                  </a:lnTo>
                  <a:lnTo>
                    <a:pt x="493" y="552"/>
                  </a:lnTo>
                  <a:lnTo>
                    <a:pt x="493" y="537"/>
                  </a:lnTo>
                  <a:lnTo>
                    <a:pt x="492" y="518"/>
                  </a:lnTo>
                  <a:lnTo>
                    <a:pt x="489" y="499"/>
                  </a:lnTo>
                  <a:lnTo>
                    <a:pt x="487" y="478"/>
                  </a:lnTo>
                  <a:lnTo>
                    <a:pt x="481" y="439"/>
                  </a:lnTo>
                  <a:lnTo>
                    <a:pt x="475" y="403"/>
                  </a:lnTo>
                  <a:lnTo>
                    <a:pt x="464" y="363"/>
                  </a:lnTo>
                  <a:lnTo>
                    <a:pt x="438" y="293"/>
                  </a:lnTo>
                  <a:lnTo>
                    <a:pt x="419" y="253"/>
                  </a:lnTo>
                  <a:lnTo>
                    <a:pt x="395" y="213"/>
                  </a:lnTo>
                  <a:lnTo>
                    <a:pt x="371" y="177"/>
                  </a:lnTo>
                  <a:lnTo>
                    <a:pt x="339" y="141"/>
                  </a:lnTo>
                  <a:lnTo>
                    <a:pt x="270" y="82"/>
                  </a:lnTo>
                  <a:lnTo>
                    <a:pt x="229" y="55"/>
                  </a:lnTo>
                  <a:lnTo>
                    <a:pt x="186" y="34"/>
                  </a:lnTo>
                  <a:lnTo>
                    <a:pt x="143" y="19"/>
                  </a:lnTo>
                  <a:lnTo>
                    <a:pt x="119" y="13"/>
                  </a:lnTo>
                  <a:lnTo>
                    <a:pt x="95" y="7"/>
                  </a:lnTo>
                  <a:lnTo>
                    <a:pt x="74" y="4"/>
                  </a:lnTo>
                  <a:lnTo>
                    <a:pt x="62" y="3"/>
                  </a:lnTo>
                  <a:lnTo>
                    <a:pt x="50" y="2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42863">
              <a:solidFill>
                <a:srgbClr val="8099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26" name="Freeform 50"/>
            <p:cNvSpPr>
              <a:spLocks/>
            </p:cNvSpPr>
            <p:nvPr/>
          </p:nvSpPr>
          <p:spPr bwMode="auto">
            <a:xfrm>
              <a:off x="4084" y="2156"/>
              <a:ext cx="465" cy="733"/>
            </a:xfrm>
            <a:custGeom>
              <a:avLst/>
              <a:gdLst/>
              <a:ahLst/>
              <a:cxnLst>
                <a:cxn ang="0">
                  <a:pos x="465" y="0"/>
                </a:cxn>
                <a:cxn ang="0">
                  <a:pos x="461" y="0"/>
                </a:cxn>
                <a:cxn ang="0">
                  <a:pos x="450" y="0"/>
                </a:cxn>
                <a:cxn ang="0">
                  <a:pos x="444" y="2"/>
                </a:cxn>
                <a:cxn ang="0">
                  <a:pos x="437" y="2"/>
                </a:cxn>
                <a:cxn ang="0">
                  <a:pos x="424" y="3"/>
                </a:cxn>
                <a:cxn ang="0">
                  <a:pos x="401" y="7"/>
                </a:cxn>
                <a:cxn ang="0">
                  <a:pos x="379" y="12"/>
                </a:cxn>
                <a:cxn ang="0">
                  <a:pos x="338" y="24"/>
                </a:cxn>
                <a:cxn ang="0">
                  <a:pos x="297" y="41"/>
                </a:cxn>
                <a:cxn ang="0">
                  <a:pos x="258" y="62"/>
                </a:cxn>
                <a:cxn ang="0">
                  <a:pos x="218" y="88"/>
                </a:cxn>
                <a:cxn ang="0">
                  <a:pos x="156" y="142"/>
                </a:cxn>
                <a:cxn ang="0">
                  <a:pos x="126" y="177"/>
                </a:cxn>
                <a:cxn ang="0">
                  <a:pos x="97" y="218"/>
                </a:cxn>
                <a:cxn ang="0">
                  <a:pos x="77" y="253"/>
                </a:cxn>
                <a:cxn ang="0">
                  <a:pos x="57" y="295"/>
                </a:cxn>
                <a:cxn ang="0">
                  <a:pos x="43" y="331"/>
                </a:cxn>
                <a:cxn ang="0">
                  <a:pos x="30" y="371"/>
                </a:cxn>
                <a:cxn ang="0">
                  <a:pos x="19" y="413"/>
                </a:cxn>
                <a:cxn ang="0">
                  <a:pos x="13" y="451"/>
                </a:cxn>
                <a:cxn ang="0">
                  <a:pos x="8" y="487"/>
                </a:cxn>
                <a:cxn ang="0">
                  <a:pos x="5" y="507"/>
                </a:cxn>
                <a:cxn ang="0">
                  <a:pos x="4" y="524"/>
                </a:cxn>
                <a:cxn ang="0">
                  <a:pos x="2" y="543"/>
                </a:cxn>
                <a:cxn ang="0">
                  <a:pos x="2" y="560"/>
                </a:cxn>
                <a:cxn ang="0">
                  <a:pos x="1" y="579"/>
                </a:cxn>
                <a:cxn ang="0">
                  <a:pos x="1" y="596"/>
                </a:cxn>
                <a:cxn ang="0">
                  <a:pos x="0" y="612"/>
                </a:cxn>
                <a:cxn ang="0">
                  <a:pos x="0" y="629"/>
                </a:cxn>
                <a:cxn ang="0">
                  <a:pos x="0" y="637"/>
                </a:cxn>
                <a:cxn ang="0">
                  <a:pos x="0" y="646"/>
                </a:cxn>
                <a:cxn ang="0">
                  <a:pos x="0" y="654"/>
                </a:cxn>
                <a:cxn ang="0">
                  <a:pos x="0" y="661"/>
                </a:cxn>
                <a:cxn ang="0">
                  <a:pos x="0" y="671"/>
                </a:cxn>
                <a:cxn ang="0">
                  <a:pos x="0" y="677"/>
                </a:cxn>
                <a:cxn ang="0">
                  <a:pos x="0" y="685"/>
                </a:cxn>
                <a:cxn ang="0">
                  <a:pos x="0" y="689"/>
                </a:cxn>
                <a:cxn ang="0">
                  <a:pos x="0" y="693"/>
                </a:cxn>
                <a:cxn ang="0">
                  <a:pos x="0" y="697"/>
                </a:cxn>
                <a:cxn ang="0">
                  <a:pos x="0" y="699"/>
                </a:cxn>
                <a:cxn ang="0">
                  <a:pos x="0" y="703"/>
                </a:cxn>
                <a:cxn ang="0">
                  <a:pos x="0" y="706"/>
                </a:cxn>
                <a:cxn ang="0">
                  <a:pos x="0" y="710"/>
                </a:cxn>
                <a:cxn ang="0">
                  <a:pos x="0" y="714"/>
                </a:cxn>
                <a:cxn ang="0">
                  <a:pos x="0" y="716"/>
                </a:cxn>
                <a:cxn ang="0">
                  <a:pos x="0" y="720"/>
                </a:cxn>
                <a:cxn ang="0">
                  <a:pos x="0" y="724"/>
                </a:cxn>
                <a:cxn ang="0">
                  <a:pos x="0" y="727"/>
                </a:cxn>
                <a:cxn ang="0">
                  <a:pos x="0" y="729"/>
                </a:cxn>
                <a:cxn ang="0">
                  <a:pos x="0" y="733"/>
                </a:cxn>
              </a:cxnLst>
              <a:rect l="0" t="0" r="r" b="b"/>
              <a:pathLst>
                <a:path w="465" h="733">
                  <a:moveTo>
                    <a:pt x="465" y="0"/>
                  </a:moveTo>
                  <a:lnTo>
                    <a:pt x="461" y="0"/>
                  </a:lnTo>
                  <a:lnTo>
                    <a:pt x="450" y="0"/>
                  </a:lnTo>
                  <a:lnTo>
                    <a:pt x="444" y="2"/>
                  </a:lnTo>
                  <a:lnTo>
                    <a:pt x="437" y="2"/>
                  </a:lnTo>
                  <a:lnTo>
                    <a:pt x="424" y="3"/>
                  </a:lnTo>
                  <a:lnTo>
                    <a:pt x="401" y="7"/>
                  </a:lnTo>
                  <a:lnTo>
                    <a:pt x="379" y="12"/>
                  </a:lnTo>
                  <a:lnTo>
                    <a:pt x="338" y="24"/>
                  </a:lnTo>
                  <a:lnTo>
                    <a:pt x="297" y="41"/>
                  </a:lnTo>
                  <a:lnTo>
                    <a:pt x="258" y="62"/>
                  </a:lnTo>
                  <a:lnTo>
                    <a:pt x="218" y="88"/>
                  </a:lnTo>
                  <a:lnTo>
                    <a:pt x="156" y="142"/>
                  </a:lnTo>
                  <a:lnTo>
                    <a:pt x="126" y="177"/>
                  </a:lnTo>
                  <a:lnTo>
                    <a:pt x="97" y="218"/>
                  </a:lnTo>
                  <a:lnTo>
                    <a:pt x="77" y="253"/>
                  </a:lnTo>
                  <a:lnTo>
                    <a:pt x="57" y="295"/>
                  </a:lnTo>
                  <a:lnTo>
                    <a:pt x="43" y="331"/>
                  </a:lnTo>
                  <a:lnTo>
                    <a:pt x="30" y="371"/>
                  </a:lnTo>
                  <a:lnTo>
                    <a:pt x="19" y="413"/>
                  </a:lnTo>
                  <a:lnTo>
                    <a:pt x="13" y="451"/>
                  </a:lnTo>
                  <a:lnTo>
                    <a:pt x="8" y="487"/>
                  </a:lnTo>
                  <a:lnTo>
                    <a:pt x="5" y="507"/>
                  </a:lnTo>
                  <a:lnTo>
                    <a:pt x="4" y="524"/>
                  </a:lnTo>
                  <a:lnTo>
                    <a:pt x="2" y="543"/>
                  </a:lnTo>
                  <a:lnTo>
                    <a:pt x="2" y="560"/>
                  </a:lnTo>
                  <a:lnTo>
                    <a:pt x="1" y="579"/>
                  </a:lnTo>
                  <a:lnTo>
                    <a:pt x="1" y="596"/>
                  </a:lnTo>
                  <a:lnTo>
                    <a:pt x="0" y="612"/>
                  </a:lnTo>
                  <a:lnTo>
                    <a:pt x="0" y="629"/>
                  </a:lnTo>
                  <a:lnTo>
                    <a:pt x="0" y="637"/>
                  </a:lnTo>
                  <a:lnTo>
                    <a:pt x="0" y="646"/>
                  </a:lnTo>
                  <a:lnTo>
                    <a:pt x="0" y="654"/>
                  </a:lnTo>
                  <a:lnTo>
                    <a:pt x="0" y="661"/>
                  </a:lnTo>
                  <a:lnTo>
                    <a:pt x="0" y="671"/>
                  </a:lnTo>
                  <a:lnTo>
                    <a:pt x="0" y="677"/>
                  </a:lnTo>
                  <a:lnTo>
                    <a:pt x="0" y="685"/>
                  </a:lnTo>
                  <a:lnTo>
                    <a:pt x="0" y="689"/>
                  </a:lnTo>
                  <a:lnTo>
                    <a:pt x="0" y="693"/>
                  </a:lnTo>
                  <a:lnTo>
                    <a:pt x="0" y="697"/>
                  </a:lnTo>
                  <a:lnTo>
                    <a:pt x="0" y="699"/>
                  </a:lnTo>
                  <a:lnTo>
                    <a:pt x="0" y="703"/>
                  </a:lnTo>
                  <a:lnTo>
                    <a:pt x="0" y="706"/>
                  </a:lnTo>
                  <a:lnTo>
                    <a:pt x="0" y="710"/>
                  </a:lnTo>
                  <a:lnTo>
                    <a:pt x="0" y="714"/>
                  </a:lnTo>
                  <a:lnTo>
                    <a:pt x="0" y="716"/>
                  </a:lnTo>
                  <a:lnTo>
                    <a:pt x="0" y="720"/>
                  </a:lnTo>
                  <a:lnTo>
                    <a:pt x="0" y="724"/>
                  </a:lnTo>
                  <a:lnTo>
                    <a:pt x="0" y="727"/>
                  </a:lnTo>
                  <a:lnTo>
                    <a:pt x="0" y="729"/>
                  </a:lnTo>
                  <a:lnTo>
                    <a:pt x="0" y="733"/>
                  </a:lnTo>
                </a:path>
              </a:pathLst>
            </a:custGeom>
            <a:noFill/>
            <a:ln w="42863">
              <a:solidFill>
                <a:srgbClr val="8099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27" name="Freeform 51"/>
            <p:cNvSpPr>
              <a:spLocks/>
            </p:cNvSpPr>
            <p:nvPr/>
          </p:nvSpPr>
          <p:spPr bwMode="auto">
            <a:xfrm>
              <a:off x="4084" y="2889"/>
              <a:ext cx="509" cy="69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4"/>
                </a:cxn>
                <a:cxn ang="0">
                  <a:pos x="0" y="13"/>
                </a:cxn>
                <a:cxn ang="0">
                  <a:pos x="0" y="20"/>
                </a:cxn>
                <a:cxn ang="0">
                  <a:pos x="0" y="29"/>
                </a:cxn>
                <a:cxn ang="0">
                  <a:pos x="0" y="38"/>
                </a:cxn>
                <a:cxn ang="0">
                  <a:pos x="0" y="47"/>
                </a:cxn>
                <a:cxn ang="0">
                  <a:pos x="0" y="56"/>
                </a:cxn>
                <a:cxn ang="0">
                  <a:pos x="0" y="64"/>
                </a:cxn>
                <a:cxn ang="0">
                  <a:pos x="0" y="73"/>
                </a:cxn>
                <a:cxn ang="0">
                  <a:pos x="0" y="87"/>
                </a:cxn>
                <a:cxn ang="0">
                  <a:pos x="1" y="104"/>
                </a:cxn>
                <a:cxn ang="0">
                  <a:pos x="1" y="122"/>
                </a:cxn>
                <a:cxn ang="0">
                  <a:pos x="2" y="139"/>
                </a:cxn>
                <a:cxn ang="0">
                  <a:pos x="2" y="155"/>
                </a:cxn>
                <a:cxn ang="0">
                  <a:pos x="4" y="174"/>
                </a:cxn>
                <a:cxn ang="0">
                  <a:pos x="6" y="193"/>
                </a:cxn>
                <a:cxn ang="0">
                  <a:pos x="10" y="229"/>
                </a:cxn>
                <a:cxn ang="0">
                  <a:pos x="17" y="271"/>
                </a:cxn>
                <a:cxn ang="0">
                  <a:pos x="26" y="308"/>
                </a:cxn>
                <a:cxn ang="0">
                  <a:pos x="36" y="344"/>
                </a:cxn>
                <a:cxn ang="0">
                  <a:pos x="50" y="385"/>
                </a:cxn>
                <a:cxn ang="0">
                  <a:pos x="67" y="424"/>
                </a:cxn>
                <a:cxn ang="0">
                  <a:pos x="109" y="494"/>
                </a:cxn>
                <a:cxn ang="0">
                  <a:pos x="135" y="530"/>
                </a:cxn>
                <a:cxn ang="0">
                  <a:pos x="169" y="565"/>
                </a:cxn>
                <a:cxn ang="0">
                  <a:pos x="241" y="622"/>
                </a:cxn>
                <a:cxn ang="0">
                  <a:pos x="281" y="645"/>
                </a:cxn>
                <a:cxn ang="0">
                  <a:pos x="328" y="666"/>
                </a:cxn>
                <a:cxn ang="0">
                  <a:pos x="351" y="675"/>
                </a:cxn>
                <a:cxn ang="0">
                  <a:pos x="373" y="681"/>
                </a:cxn>
                <a:cxn ang="0">
                  <a:pos x="394" y="686"/>
                </a:cxn>
                <a:cxn ang="0">
                  <a:pos x="418" y="690"/>
                </a:cxn>
                <a:cxn ang="0">
                  <a:pos x="428" y="691"/>
                </a:cxn>
                <a:cxn ang="0">
                  <a:pos x="441" y="692"/>
                </a:cxn>
                <a:cxn ang="0">
                  <a:pos x="448" y="694"/>
                </a:cxn>
                <a:cxn ang="0">
                  <a:pos x="453" y="694"/>
                </a:cxn>
                <a:cxn ang="0">
                  <a:pos x="459" y="694"/>
                </a:cxn>
                <a:cxn ang="0">
                  <a:pos x="465" y="694"/>
                </a:cxn>
                <a:cxn ang="0">
                  <a:pos x="467" y="694"/>
                </a:cxn>
                <a:cxn ang="0">
                  <a:pos x="471" y="694"/>
                </a:cxn>
                <a:cxn ang="0">
                  <a:pos x="475" y="695"/>
                </a:cxn>
                <a:cxn ang="0">
                  <a:pos x="478" y="695"/>
                </a:cxn>
                <a:cxn ang="0">
                  <a:pos x="482" y="695"/>
                </a:cxn>
                <a:cxn ang="0">
                  <a:pos x="484" y="695"/>
                </a:cxn>
                <a:cxn ang="0">
                  <a:pos x="488" y="695"/>
                </a:cxn>
                <a:cxn ang="0">
                  <a:pos x="491" y="694"/>
                </a:cxn>
                <a:cxn ang="0">
                  <a:pos x="497" y="694"/>
                </a:cxn>
                <a:cxn ang="0">
                  <a:pos x="500" y="694"/>
                </a:cxn>
                <a:cxn ang="0">
                  <a:pos x="502" y="694"/>
                </a:cxn>
                <a:cxn ang="0">
                  <a:pos x="509" y="694"/>
                </a:cxn>
              </a:cxnLst>
              <a:rect l="0" t="0" r="r" b="b"/>
              <a:pathLst>
                <a:path w="509" h="695">
                  <a:moveTo>
                    <a:pt x="0" y="0"/>
                  </a:moveTo>
                  <a:lnTo>
                    <a:pt x="0" y="4"/>
                  </a:lnTo>
                  <a:lnTo>
                    <a:pt x="0" y="13"/>
                  </a:lnTo>
                  <a:lnTo>
                    <a:pt x="0" y="20"/>
                  </a:lnTo>
                  <a:lnTo>
                    <a:pt x="0" y="29"/>
                  </a:lnTo>
                  <a:lnTo>
                    <a:pt x="0" y="38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0" y="64"/>
                  </a:lnTo>
                  <a:lnTo>
                    <a:pt x="0" y="73"/>
                  </a:lnTo>
                  <a:lnTo>
                    <a:pt x="0" y="87"/>
                  </a:lnTo>
                  <a:lnTo>
                    <a:pt x="1" y="104"/>
                  </a:lnTo>
                  <a:lnTo>
                    <a:pt x="1" y="122"/>
                  </a:lnTo>
                  <a:lnTo>
                    <a:pt x="2" y="139"/>
                  </a:lnTo>
                  <a:lnTo>
                    <a:pt x="2" y="155"/>
                  </a:lnTo>
                  <a:lnTo>
                    <a:pt x="4" y="174"/>
                  </a:lnTo>
                  <a:lnTo>
                    <a:pt x="6" y="193"/>
                  </a:lnTo>
                  <a:lnTo>
                    <a:pt x="10" y="229"/>
                  </a:lnTo>
                  <a:lnTo>
                    <a:pt x="17" y="271"/>
                  </a:lnTo>
                  <a:lnTo>
                    <a:pt x="26" y="308"/>
                  </a:lnTo>
                  <a:lnTo>
                    <a:pt x="36" y="344"/>
                  </a:lnTo>
                  <a:lnTo>
                    <a:pt x="50" y="385"/>
                  </a:lnTo>
                  <a:lnTo>
                    <a:pt x="67" y="424"/>
                  </a:lnTo>
                  <a:lnTo>
                    <a:pt x="109" y="494"/>
                  </a:lnTo>
                  <a:lnTo>
                    <a:pt x="135" y="530"/>
                  </a:lnTo>
                  <a:lnTo>
                    <a:pt x="169" y="565"/>
                  </a:lnTo>
                  <a:lnTo>
                    <a:pt x="241" y="622"/>
                  </a:lnTo>
                  <a:lnTo>
                    <a:pt x="281" y="645"/>
                  </a:lnTo>
                  <a:lnTo>
                    <a:pt x="328" y="666"/>
                  </a:lnTo>
                  <a:lnTo>
                    <a:pt x="351" y="675"/>
                  </a:lnTo>
                  <a:lnTo>
                    <a:pt x="373" y="681"/>
                  </a:lnTo>
                  <a:lnTo>
                    <a:pt x="394" y="686"/>
                  </a:lnTo>
                  <a:lnTo>
                    <a:pt x="418" y="690"/>
                  </a:lnTo>
                  <a:lnTo>
                    <a:pt x="428" y="691"/>
                  </a:lnTo>
                  <a:lnTo>
                    <a:pt x="441" y="692"/>
                  </a:lnTo>
                  <a:lnTo>
                    <a:pt x="448" y="694"/>
                  </a:lnTo>
                  <a:lnTo>
                    <a:pt x="453" y="694"/>
                  </a:lnTo>
                  <a:lnTo>
                    <a:pt x="459" y="694"/>
                  </a:lnTo>
                  <a:lnTo>
                    <a:pt x="465" y="694"/>
                  </a:lnTo>
                  <a:lnTo>
                    <a:pt x="467" y="694"/>
                  </a:lnTo>
                  <a:lnTo>
                    <a:pt x="471" y="694"/>
                  </a:lnTo>
                  <a:lnTo>
                    <a:pt x="475" y="695"/>
                  </a:lnTo>
                  <a:lnTo>
                    <a:pt x="478" y="695"/>
                  </a:lnTo>
                  <a:lnTo>
                    <a:pt x="482" y="695"/>
                  </a:lnTo>
                  <a:lnTo>
                    <a:pt x="484" y="695"/>
                  </a:lnTo>
                  <a:lnTo>
                    <a:pt x="488" y="695"/>
                  </a:lnTo>
                  <a:lnTo>
                    <a:pt x="491" y="694"/>
                  </a:lnTo>
                  <a:lnTo>
                    <a:pt x="497" y="694"/>
                  </a:lnTo>
                  <a:lnTo>
                    <a:pt x="500" y="694"/>
                  </a:lnTo>
                  <a:lnTo>
                    <a:pt x="502" y="694"/>
                  </a:lnTo>
                  <a:lnTo>
                    <a:pt x="509" y="694"/>
                  </a:lnTo>
                </a:path>
              </a:pathLst>
            </a:custGeom>
            <a:noFill/>
            <a:ln w="42863">
              <a:solidFill>
                <a:srgbClr val="8099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28" name="Freeform 52"/>
            <p:cNvSpPr>
              <a:spLocks/>
            </p:cNvSpPr>
            <p:nvPr/>
          </p:nvSpPr>
          <p:spPr bwMode="auto">
            <a:xfrm>
              <a:off x="4593" y="2870"/>
              <a:ext cx="452" cy="713"/>
            </a:xfrm>
            <a:custGeom>
              <a:avLst/>
              <a:gdLst/>
              <a:ahLst/>
              <a:cxnLst>
                <a:cxn ang="0">
                  <a:pos x="0" y="713"/>
                </a:cxn>
                <a:cxn ang="0">
                  <a:pos x="6" y="711"/>
                </a:cxn>
                <a:cxn ang="0">
                  <a:pos x="19" y="711"/>
                </a:cxn>
                <a:cxn ang="0">
                  <a:pos x="30" y="710"/>
                </a:cxn>
                <a:cxn ang="0">
                  <a:pos x="56" y="705"/>
                </a:cxn>
                <a:cxn ang="0">
                  <a:pos x="77" y="701"/>
                </a:cxn>
                <a:cxn ang="0">
                  <a:pos x="100" y="693"/>
                </a:cxn>
                <a:cxn ang="0">
                  <a:pos x="143" y="679"/>
                </a:cxn>
                <a:cxn ang="0">
                  <a:pos x="181" y="659"/>
                </a:cxn>
                <a:cxn ang="0">
                  <a:pos x="221" y="634"/>
                </a:cxn>
                <a:cxn ang="0">
                  <a:pos x="258" y="607"/>
                </a:cxn>
                <a:cxn ang="0">
                  <a:pos x="316" y="547"/>
                </a:cxn>
                <a:cxn ang="0">
                  <a:pos x="342" y="513"/>
                </a:cxn>
                <a:cxn ang="0">
                  <a:pos x="367" y="476"/>
                </a:cxn>
                <a:cxn ang="0">
                  <a:pos x="401" y="405"/>
                </a:cxn>
                <a:cxn ang="0">
                  <a:pos x="415" y="365"/>
                </a:cxn>
                <a:cxn ang="0">
                  <a:pos x="427" y="322"/>
                </a:cxn>
                <a:cxn ang="0">
                  <a:pos x="436" y="282"/>
                </a:cxn>
                <a:cxn ang="0">
                  <a:pos x="441" y="245"/>
                </a:cxn>
                <a:cxn ang="0">
                  <a:pos x="444" y="229"/>
                </a:cxn>
                <a:cxn ang="0">
                  <a:pos x="446" y="210"/>
                </a:cxn>
                <a:cxn ang="0">
                  <a:pos x="449" y="178"/>
                </a:cxn>
                <a:cxn ang="0">
                  <a:pos x="449" y="160"/>
                </a:cxn>
                <a:cxn ang="0">
                  <a:pos x="450" y="141"/>
                </a:cxn>
                <a:cxn ang="0">
                  <a:pos x="452" y="126"/>
                </a:cxn>
                <a:cxn ang="0">
                  <a:pos x="452" y="108"/>
                </a:cxn>
                <a:cxn ang="0">
                  <a:pos x="452" y="94"/>
                </a:cxn>
                <a:cxn ang="0">
                  <a:pos x="452" y="83"/>
                </a:cxn>
                <a:cxn ang="0">
                  <a:pos x="452" y="70"/>
                </a:cxn>
                <a:cxn ang="0">
                  <a:pos x="452" y="62"/>
                </a:cxn>
                <a:cxn ang="0">
                  <a:pos x="452" y="55"/>
                </a:cxn>
                <a:cxn ang="0">
                  <a:pos x="452" y="49"/>
                </a:cxn>
                <a:cxn ang="0">
                  <a:pos x="452" y="42"/>
                </a:cxn>
                <a:cxn ang="0">
                  <a:pos x="452" y="35"/>
                </a:cxn>
                <a:cxn ang="0">
                  <a:pos x="452" y="28"/>
                </a:cxn>
                <a:cxn ang="0">
                  <a:pos x="452" y="24"/>
                </a:cxn>
                <a:cxn ang="0">
                  <a:pos x="452" y="20"/>
                </a:cxn>
                <a:cxn ang="0">
                  <a:pos x="452" y="16"/>
                </a:cxn>
                <a:cxn ang="0">
                  <a:pos x="452" y="13"/>
                </a:cxn>
                <a:cxn ang="0">
                  <a:pos x="452" y="10"/>
                </a:cxn>
                <a:cxn ang="0">
                  <a:pos x="452" y="6"/>
                </a:cxn>
                <a:cxn ang="0">
                  <a:pos x="452" y="3"/>
                </a:cxn>
                <a:cxn ang="0">
                  <a:pos x="452" y="0"/>
                </a:cxn>
              </a:cxnLst>
              <a:rect l="0" t="0" r="r" b="b"/>
              <a:pathLst>
                <a:path w="452" h="713">
                  <a:moveTo>
                    <a:pt x="0" y="713"/>
                  </a:moveTo>
                  <a:lnTo>
                    <a:pt x="6" y="711"/>
                  </a:lnTo>
                  <a:lnTo>
                    <a:pt x="19" y="711"/>
                  </a:lnTo>
                  <a:lnTo>
                    <a:pt x="30" y="710"/>
                  </a:lnTo>
                  <a:lnTo>
                    <a:pt x="56" y="705"/>
                  </a:lnTo>
                  <a:lnTo>
                    <a:pt x="77" y="701"/>
                  </a:lnTo>
                  <a:lnTo>
                    <a:pt x="100" y="693"/>
                  </a:lnTo>
                  <a:lnTo>
                    <a:pt x="143" y="679"/>
                  </a:lnTo>
                  <a:lnTo>
                    <a:pt x="181" y="659"/>
                  </a:lnTo>
                  <a:lnTo>
                    <a:pt x="221" y="634"/>
                  </a:lnTo>
                  <a:lnTo>
                    <a:pt x="258" y="607"/>
                  </a:lnTo>
                  <a:lnTo>
                    <a:pt x="316" y="547"/>
                  </a:lnTo>
                  <a:lnTo>
                    <a:pt x="342" y="513"/>
                  </a:lnTo>
                  <a:lnTo>
                    <a:pt x="367" y="476"/>
                  </a:lnTo>
                  <a:lnTo>
                    <a:pt x="401" y="405"/>
                  </a:lnTo>
                  <a:lnTo>
                    <a:pt x="415" y="365"/>
                  </a:lnTo>
                  <a:lnTo>
                    <a:pt x="427" y="322"/>
                  </a:lnTo>
                  <a:lnTo>
                    <a:pt x="436" y="282"/>
                  </a:lnTo>
                  <a:lnTo>
                    <a:pt x="441" y="245"/>
                  </a:lnTo>
                  <a:lnTo>
                    <a:pt x="444" y="229"/>
                  </a:lnTo>
                  <a:lnTo>
                    <a:pt x="446" y="210"/>
                  </a:lnTo>
                  <a:lnTo>
                    <a:pt x="449" y="178"/>
                  </a:lnTo>
                  <a:lnTo>
                    <a:pt x="449" y="160"/>
                  </a:lnTo>
                  <a:lnTo>
                    <a:pt x="450" y="141"/>
                  </a:lnTo>
                  <a:lnTo>
                    <a:pt x="452" y="126"/>
                  </a:lnTo>
                  <a:lnTo>
                    <a:pt x="452" y="108"/>
                  </a:lnTo>
                  <a:lnTo>
                    <a:pt x="452" y="94"/>
                  </a:lnTo>
                  <a:lnTo>
                    <a:pt x="452" y="83"/>
                  </a:lnTo>
                  <a:lnTo>
                    <a:pt x="452" y="70"/>
                  </a:lnTo>
                  <a:lnTo>
                    <a:pt x="452" y="62"/>
                  </a:lnTo>
                  <a:lnTo>
                    <a:pt x="452" y="55"/>
                  </a:lnTo>
                  <a:lnTo>
                    <a:pt x="452" y="49"/>
                  </a:lnTo>
                  <a:lnTo>
                    <a:pt x="452" y="42"/>
                  </a:lnTo>
                  <a:lnTo>
                    <a:pt x="452" y="35"/>
                  </a:lnTo>
                  <a:lnTo>
                    <a:pt x="452" y="28"/>
                  </a:lnTo>
                  <a:lnTo>
                    <a:pt x="452" y="24"/>
                  </a:lnTo>
                  <a:lnTo>
                    <a:pt x="452" y="20"/>
                  </a:lnTo>
                  <a:lnTo>
                    <a:pt x="452" y="16"/>
                  </a:lnTo>
                  <a:lnTo>
                    <a:pt x="452" y="13"/>
                  </a:lnTo>
                  <a:lnTo>
                    <a:pt x="452" y="10"/>
                  </a:lnTo>
                  <a:lnTo>
                    <a:pt x="452" y="6"/>
                  </a:lnTo>
                  <a:lnTo>
                    <a:pt x="452" y="3"/>
                  </a:lnTo>
                  <a:lnTo>
                    <a:pt x="452" y="0"/>
                  </a:lnTo>
                </a:path>
              </a:pathLst>
            </a:custGeom>
            <a:noFill/>
            <a:ln w="42863">
              <a:solidFill>
                <a:srgbClr val="8099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29" name="Freeform 53"/>
            <p:cNvSpPr>
              <a:spLocks/>
            </p:cNvSpPr>
            <p:nvPr/>
          </p:nvSpPr>
          <p:spPr bwMode="auto">
            <a:xfrm>
              <a:off x="4602" y="2163"/>
              <a:ext cx="427" cy="707"/>
            </a:xfrm>
            <a:custGeom>
              <a:avLst/>
              <a:gdLst/>
              <a:ahLst/>
              <a:cxnLst>
                <a:cxn ang="0">
                  <a:pos x="427" y="707"/>
                </a:cxn>
                <a:cxn ang="0">
                  <a:pos x="427" y="703"/>
                </a:cxn>
                <a:cxn ang="0">
                  <a:pos x="427" y="700"/>
                </a:cxn>
                <a:cxn ang="0">
                  <a:pos x="427" y="696"/>
                </a:cxn>
                <a:cxn ang="0">
                  <a:pos x="427" y="692"/>
                </a:cxn>
                <a:cxn ang="0">
                  <a:pos x="427" y="686"/>
                </a:cxn>
                <a:cxn ang="0">
                  <a:pos x="427" y="679"/>
                </a:cxn>
                <a:cxn ang="0">
                  <a:pos x="427" y="649"/>
                </a:cxn>
                <a:cxn ang="0">
                  <a:pos x="427" y="640"/>
                </a:cxn>
                <a:cxn ang="0">
                  <a:pos x="427" y="634"/>
                </a:cxn>
                <a:cxn ang="0">
                  <a:pos x="427" y="630"/>
                </a:cxn>
                <a:cxn ang="0">
                  <a:pos x="427" y="625"/>
                </a:cxn>
                <a:cxn ang="0">
                  <a:pos x="427" y="623"/>
                </a:cxn>
                <a:cxn ang="0">
                  <a:pos x="427" y="621"/>
                </a:cxn>
                <a:cxn ang="0">
                  <a:pos x="427" y="618"/>
                </a:cxn>
                <a:cxn ang="0">
                  <a:pos x="427" y="617"/>
                </a:cxn>
                <a:cxn ang="0">
                  <a:pos x="427" y="613"/>
                </a:cxn>
                <a:cxn ang="0">
                  <a:pos x="427" y="609"/>
                </a:cxn>
                <a:cxn ang="0">
                  <a:pos x="427" y="605"/>
                </a:cxn>
                <a:cxn ang="0">
                  <a:pos x="427" y="601"/>
                </a:cxn>
                <a:cxn ang="0">
                  <a:pos x="427" y="597"/>
                </a:cxn>
                <a:cxn ang="0">
                  <a:pos x="427" y="593"/>
                </a:cxn>
                <a:cxn ang="0">
                  <a:pos x="427" y="585"/>
                </a:cxn>
                <a:cxn ang="0">
                  <a:pos x="427" y="578"/>
                </a:cxn>
                <a:cxn ang="0">
                  <a:pos x="427" y="569"/>
                </a:cxn>
                <a:cxn ang="0">
                  <a:pos x="426" y="561"/>
                </a:cxn>
                <a:cxn ang="0">
                  <a:pos x="426" y="553"/>
                </a:cxn>
                <a:cxn ang="0">
                  <a:pos x="426" y="535"/>
                </a:cxn>
                <a:cxn ang="0">
                  <a:pos x="424" y="517"/>
                </a:cxn>
                <a:cxn ang="0">
                  <a:pos x="423" y="498"/>
                </a:cxn>
                <a:cxn ang="0">
                  <a:pos x="422" y="480"/>
                </a:cxn>
                <a:cxn ang="0">
                  <a:pos x="419" y="461"/>
                </a:cxn>
                <a:cxn ang="0">
                  <a:pos x="417" y="438"/>
                </a:cxn>
                <a:cxn ang="0">
                  <a:pos x="410" y="402"/>
                </a:cxn>
                <a:cxn ang="0">
                  <a:pos x="402" y="368"/>
                </a:cxn>
                <a:cxn ang="0">
                  <a:pos x="391" y="327"/>
                </a:cxn>
                <a:cxn ang="0">
                  <a:pos x="376" y="288"/>
                </a:cxn>
                <a:cxn ang="0">
                  <a:pos x="339" y="216"/>
                </a:cxn>
                <a:cxn ang="0">
                  <a:pos x="312" y="177"/>
                </a:cxn>
                <a:cxn ang="0">
                  <a:pos x="284" y="143"/>
                </a:cxn>
                <a:cxn ang="0">
                  <a:pos x="250" y="109"/>
                </a:cxn>
                <a:cxn ang="0">
                  <a:pos x="215" y="81"/>
                </a:cxn>
                <a:cxn ang="0">
                  <a:pos x="181" y="58"/>
                </a:cxn>
                <a:cxn ang="0">
                  <a:pos x="141" y="38"/>
                </a:cxn>
                <a:cxn ang="0">
                  <a:pos x="99" y="21"/>
                </a:cxn>
                <a:cxn ang="0">
                  <a:pos x="75" y="13"/>
                </a:cxn>
                <a:cxn ang="0">
                  <a:pos x="52" y="8"/>
                </a:cxn>
                <a:cxn ang="0">
                  <a:pos x="31" y="4"/>
                </a:cxn>
                <a:cxn ang="0">
                  <a:pos x="12" y="0"/>
                </a:cxn>
                <a:cxn ang="0">
                  <a:pos x="0" y="0"/>
                </a:cxn>
              </a:cxnLst>
              <a:rect l="0" t="0" r="r" b="b"/>
              <a:pathLst>
                <a:path w="427" h="707">
                  <a:moveTo>
                    <a:pt x="427" y="707"/>
                  </a:moveTo>
                  <a:lnTo>
                    <a:pt x="427" y="703"/>
                  </a:lnTo>
                  <a:lnTo>
                    <a:pt x="427" y="700"/>
                  </a:lnTo>
                  <a:lnTo>
                    <a:pt x="427" y="696"/>
                  </a:lnTo>
                  <a:lnTo>
                    <a:pt x="427" y="692"/>
                  </a:lnTo>
                  <a:lnTo>
                    <a:pt x="427" y="686"/>
                  </a:lnTo>
                  <a:lnTo>
                    <a:pt x="427" y="679"/>
                  </a:lnTo>
                  <a:lnTo>
                    <a:pt x="427" y="649"/>
                  </a:lnTo>
                  <a:lnTo>
                    <a:pt x="427" y="640"/>
                  </a:lnTo>
                  <a:lnTo>
                    <a:pt x="427" y="634"/>
                  </a:lnTo>
                  <a:lnTo>
                    <a:pt x="427" y="630"/>
                  </a:lnTo>
                  <a:lnTo>
                    <a:pt x="427" y="625"/>
                  </a:lnTo>
                  <a:lnTo>
                    <a:pt x="427" y="623"/>
                  </a:lnTo>
                  <a:lnTo>
                    <a:pt x="427" y="621"/>
                  </a:lnTo>
                  <a:lnTo>
                    <a:pt x="427" y="618"/>
                  </a:lnTo>
                  <a:lnTo>
                    <a:pt x="427" y="617"/>
                  </a:lnTo>
                  <a:lnTo>
                    <a:pt x="427" y="613"/>
                  </a:lnTo>
                  <a:lnTo>
                    <a:pt x="427" y="609"/>
                  </a:lnTo>
                  <a:lnTo>
                    <a:pt x="427" y="605"/>
                  </a:lnTo>
                  <a:lnTo>
                    <a:pt x="427" y="601"/>
                  </a:lnTo>
                  <a:lnTo>
                    <a:pt x="427" y="597"/>
                  </a:lnTo>
                  <a:lnTo>
                    <a:pt x="427" y="593"/>
                  </a:lnTo>
                  <a:lnTo>
                    <a:pt x="427" y="585"/>
                  </a:lnTo>
                  <a:lnTo>
                    <a:pt x="427" y="578"/>
                  </a:lnTo>
                  <a:lnTo>
                    <a:pt x="427" y="569"/>
                  </a:lnTo>
                  <a:lnTo>
                    <a:pt x="426" y="561"/>
                  </a:lnTo>
                  <a:lnTo>
                    <a:pt x="426" y="553"/>
                  </a:lnTo>
                  <a:lnTo>
                    <a:pt x="426" y="535"/>
                  </a:lnTo>
                  <a:lnTo>
                    <a:pt x="424" y="517"/>
                  </a:lnTo>
                  <a:lnTo>
                    <a:pt x="423" y="498"/>
                  </a:lnTo>
                  <a:lnTo>
                    <a:pt x="422" y="480"/>
                  </a:lnTo>
                  <a:lnTo>
                    <a:pt x="419" y="461"/>
                  </a:lnTo>
                  <a:lnTo>
                    <a:pt x="417" y="438"/>
                  </a:lnTo>
                  <a:lnTo>
                    <a:pt x="410" y="402"/>
                  </a:lnTo>
                  <a:lnTo>
                    <a:pt x="402" y="368"/>
                  </a:lnTo>
                  <a:lnTo>
                    <a:pt x="391" y="327"/>
                  </a:lnTo>
                  <a:lnTo>
                    <a:pt x="376" y="288"/>
                  </a:lnTo>
                  <a:lnTo>
                    <a:pt x="339" y="216"/>
                  </a:lnTo>
                  <a:lnTo>
                    <a:pt x="312" y="177"/>
                  </a:lnTo>
                  <a:lnTo>
                    <a:pt x="284" y="143"/>
                  </a:lnTo>
                  <a:lnTo>
                    <a:pt x="250" y="109"/>
                  </a:lnTo>
                  <a:lnTo>
                    <a:pt x="215" y="81"/>
                  </a:lnTo>
                  <a:lnTo>
                    <a:pt x="181" y="58"/>
                  </a:lnTo>
                  <a:lnTo>
                    <a:pt x="141" y="38"/>
                  </a:lnTo>
                  <a:lnTo>
                    <a:pt x="99" y="21"/>
                  </a:lnTo>
                  <a:lnTo>
                    <a:pt x="75" y="13"/>
                  </a:lnTo>
                  <a:lnTo>
                    <a:pt x="52" y="8"/>
                  </a:lnTo>
                  <a:lnTo>
                    <a:pt x="31" y="4"/>
                  </a:lnTo>
                  <a:lnTo>
                    <a:pt x="12" y="0"/>
                  </a:lnTo>
                  <a:lnTo>
                    <a:pt x="0" y="0"/>
                  </a:lnTo>
                </a:path>
              </a:pathLst>
            </a:custGeom>
            <a:noFill/>
            <a:ln w="42863">
              <a:solidFill>
                <a:srgbClr val="80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30" name="Freeform 54"/>
            <p:cNvSpPr>
              <a:spLocks/>
            </p:cNvSpPr>
            <p:nvPr/>
          </p:nvSpPr>
          <p:spPr bwMode="auto">
            <a:xfrm>
              <a:off x="4099" y="2160"/>
              <a:ext cx="503" cy="620"/>
            </a:xfrm>
            <a:custGeom>
              <a:avLst/>
              <a:gdLst/>
              <a:ahLst/>
              <a:cxnLst>
                <a:cxn ang="0">
                  <a:pos x="503" y="3"/>
                </a:cxn>
                <a:cxn ang="0">
                  <a:pos x="498" y="2"/>
                </a:cxn>
                <a:cxn ang="0">
                  <a:pos x="491" y="2"/>
                </a:cxn>
                <a:cxn ang="0">
                  <a:pos x="486" y="2"/>
                </a:cxn>
                <a:cxn ang="0">
                  <a:pos x="480" y="0"/>
                </a:cxn>
                <a:cxn ang="0">
                  <a:pos x="474" y="0"/>
                </a:cxn>
                <a:cxn ang="0">
                  <a:pos x="469" y="0"/>
                </a:cxn>
                <a:cxn ang="0">
                  <a:pos x="464" y="0"/>
                </a:cxn>
                <a:cxn ang="0">
                  <a:pos x="459" y="0"/>
                </a:cxn>
                <a:cxn ang="0">
                  <a:pos x="453" y="0"/>
                </a:cxn>
                <a:cxn ang="0">
                  <a:pos x="448" y="2"/>
                </a:cxn>
                <a:cxn ang="0">
                  <a:pos x="442" y="2"/>
                </a:cxn>
                <a:cxn ang="0">
                  <a:pos x="435" y="2"/>
                </a:cxn>
                <a:cxn ang="0">
                  <a:pos x="424" y="3"/>
                </a:cxn>
                <a:cxn ang="0">
                  <a:pos x="412" y="4"/>
                </a:cxn>
                <a:cxn ang="0">
                  <a:pos x="399" y="6"/>
                </a:cxn>
                <a:cxn ang="0">
                  <a:pos x="377" y="11"/>
                </a:cxn>
                <a:cxn ang="0">
                  <a:pos x="356" y="15"/>
                </a:cxn>
                <a:cxn ang="0">
                  <a:pos x="336" y="21"/>
                </a:cxn>
                <a:cxn ang="0">
                  <a:pos x="295" y="37"/>
                </a:cxn>
                <a:cxn ang="0">
                  <a:pos x="254" y="58"/>
                </a:cxn>
                <a:cxn ang="0">
                  <a:pos x="214" y="84"/>
                </a:cxn>
                <a:cxn ang="0">
                  <a:pos x="150" y="140"/>
                </a:cxn>
                <a:cxn ang="0">
                  <a:pos x="123" y="171"/>
                </a:cxn>
                <a:cxn ang="0">
                  <a:pos x="95" y="209"/>
                </a:cxn>
                <a:cxn ang="0">
                  <a:pos x="58" y="277"/>
                </a:cxn>
                <a:cxn ang="0">
                  <a:pos x="42" y="318"/>
                </a:cxn>
                <a:cxn ang="0">
                  <a:pos x="28" y="361"/>
                </a:cxn>
                <a:cxn ang="0">
                  <a:pos x="19" y="401"/>
                </a:cxn>
                <a:cxn ang="0">
                  <a:pos x="12" y="438"/>
                </a:cxn>
                <a:cxn ang="0">
                  <a:pos x="9" y="454"/>
                </a:cxn>
                <a:cxn ang="0">
                  <a:pos x="7" y="473"/>
                </a:cxn>
                <a:cxn ang="0">
                  <a:pos x="6" y="488"/>
                </a:cxn>
                <a:cxn ang="0">
                  <a:pos x="4" y="505"/>
                </a:cxn>
                <a:cxn ang="0">
                  <a:pos x="3" y="525"/>
                </a:cxn>
                <a:cxn ang="0">
                  <a:pos x="3" y="534"/>
                </a:cxn>
                <a:cxn ang="0">
                  <a:pos x="2" y="543"/>
                </a:cxn>
                <a:cxn ang="0">
                  <a:pos x="2" y="551"/>
                </a:cxn>
                <a:cxn ang="0">
                  <a:pos x="2" y="560"/>
                </a:cxn>
                <a:cxn ang="0">
                  <a:pos x="2" y="569"/>
                </a:cxn>
                <a:cxn ang="0">
                  <a:pos x="2" y="575"/>
                </a:cxn>
                <a:cxn ang="0">
                  <a:pos x="0" y="583"/>
                </a:cxn>
                <a:cxn ang="0">
                  <a:pos x="0" y="588"/>
                </a:cxn>
                <a:cxn ang="0">
                  <a:pos x="0" y="592"/>
                </a:cxn>
                <a:cxn ang="0">
                  <a:pos x="0" y="596"/>
                </a:cxn>
                <a:cxn ang="0">
                  <a:pos x="0" y="600"/>
                </a:cxn>
                <a:cxn ang="0">
                  <a:pos x="0" y="604"/>
                </a:cxn>
                <a:cxn ang="0">
                  <a:pos x="0" y="609"/>
                </a:cxn>
                <a:cxn ang="0">
                  <a:pos x="0" y="612"/>
                </a:cxn>
                <a:cxn ang="0">
                  <a:pos x="0" y="616"/>
                </a:cxn>
                <a:cxn ang="0">
                  <a:pos x="0" y="620"/>
                </a:cxn>
              </a:cxnLst>
              <a:rect l="0" t="0" r="r" b="b"/>
              <a:pathLst>
                <a:path w="503" h="620">
                  <a:moveTo>
                    <a:pt x="503" y="3"/>
                  </a:moveTo>
                  <a:lnTo>
                    <a:pt x="498" y="2"/>
                  </a:lnTo>
                  <a:lnTo>
                    <a:pt x="491" y="2"/>
                  </a:lnTo>
                  <a:lnTo>
                    <a:pt x="486" y="2"/>
                  </a:lnTo>
                  <a:lnTo>
                    <a:pt x="480" y="0"/>
                  </a:lnTo>
                  <a:lnTo>
                    <a:pt x="474" y="0"/>
                  </a:lnTo>
                  <a:lnTo>
                    <a:pt x="469" y="0"/>
                  </a:lnTo>
                  <a:lnTo>
                    <a:pt x="464" y="0"/>
                  </a:lnTo>
                  <a:lnTo>
                    <a:pt x="459" y="0"/>
                  </a:lnTo>
                  <a:lnTo>
                    <a:pt x="453" y="0"/>
                  </a:lnTo>
                  <a:lnTo>
                    <a:pt x="448" y="2"/>
                  </a:lnTo>
                  <a:lnTo>
                    <a:pt x="442" y="2"/>
                  </a:lnTo>
                  <a:lnTo>
                    <a:pt x="435" y="2"/>
                  </a:lnTo>
                  <a:lnTo>
                    <a:pt x="424" y="3"/>
                  </a:lnTo>
                  <a:lnTo>
                    <a:pt x="412" y="4"/>
                  </a:lnTo>
                  <a:lnTo>
                    <a:pt x="399" y="6"/>
                  </a:lnTo>
                  <a:lnTo>
                    <a:pt x="377" y="11"/>
                  </a:lnTo>
                  <a:lnTo>
                    <a:pt x="356" y="15"/>
                  </a:lnTo>
                  <a:lnTo>
                    <a:pt x="336" y="21"/>
                  </a:lnTo>
                  <a:lnTo>
                    <a:pt x="295" y="37"/>
                  </a:lnTo>
                  <a:lnTo>
                    <a:pt x="254" y="58"/>
                  </a:lnTo>
                  <a:lnTo>
                    <a:pt x="214" y="84"/>
                  </a:lnTo>
                  <a:lnTo>
                    <a:pt x="150" y="140"/>
                  </a:lnTo>
                  <a:lnTo>
                    <a:pt x="123" y="171"/>
                  </a:lnTo>
                  <a:lnTo>
                    <a:pt x="95" y="209"/>
                  </a:lnTo>
                  <a:lnTo>
                    <a:pt x="58" y="277"/>
                  </a:lnTo>
                  <a:lnTo>
                    <a:pt x="42" y="318"/>
                  </a:lnTo>
                  <a:lnTo>
                    <a:pt x="28" y="361"/>
                  </a:lnTo>
                  <a:lnTo>
                    <a:pt x="19" y="401"/>
                  </a:lnTo>
                  <a:lnTo>
                    <a:pt x="12" y="438"/>
                  </a:lnTo>
                  <a:lnTo>
                    <a:pt x="9" y="454"/>
                  </a:lnTo>
                  <a:lnTo>
                    <a:pt x="7" y="473"/>
                  </a:lnTo>
                  <a:lnTo>
                    <a:pt x="6" y="488"/>
                  </a:lnTo>
                  <a:lnTo>
                    <a:pt x="4" y="505"/>
                  </a:lnTo>
                  <a:lnTo>
                    <a:pt x="3" y="525"/>
                  </a:lnTo>
                  <a:lnTo>
                    <a:pt x="3" y="534"/>
                  </a:lnTo>
                  <a:lnTo>
                    <a:pt x="2" y="543"/>
                  </a:lnTo>
                  <a:lnTo>
                    <a:pt x="2" y="551"/>
                  </a:lnTo>
                  <a:lnTo>
                    <a:pt x="2" y="560"/>
                  </a:lnTo>
                  <a:lnTo>
                    <a:pt x="2" y="569"/>
                  </a:lnTo>
                  <a:lnTo>
                    <a:pt x="2" y="575"/>
                  </a:lnTo>
                  <a:lnTo>
                    <a:pt x="0" y="583"/>
                  </a:lnTo>
                  <a:lnTo>
                    <a:pt x="0" y="588"/>
                  </a:lnTo>
                  <a:lnTo>
                    <a:pt x="0" y="592"/>
                  </a:lnTo>
                  <a:lnTo>
                    <a:pt x="0" y="596"/>
                  </a:lnTo>
                  <a:lnTo>
                    <a:pt x="0" y="600"/>
                  </a:lnTo>
                  <a:lnTo>
                    <a:pt x="0" y="604"/>
                  </a:lnTo>
                  <a:lnTo>
                    <a:pt x="0" y="609"/>
                  </a:lnTo>
                  <a:lnTo>
                    <a:pt x="0" y="612"/>
                  </a:lnTo>
                  <a:lnTo>
                    <a:pt x="0" y="616"/>
                  </a:lnTo>
                  <a:lnTo>
                    <a:pt x="0" y="620"/>
                  </a:lnTo>
                </a:path>
              </a:pathLst>
            </a:custGeom>
            <a:noFill/>
            <a:ln w="42863">
              <a:solidFill>
                <a:srgbClr val="80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31" name="Freeform 55"/>
            <p:cNvSpPr>
              <a:spLocks/>
            </p:cNvSpPr>
            <p:nvPr/>
          </p:nvSpPr>
          <p:spPr bwMode="auto">
            <a:xfrm>
              <a:off x="4099" y="2780"/>
              <a:ext cx="41" cy="47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11"/>
                </a:cxn>
                <a:cxn ang="0">
                  <a:pos x="0" y="14"/>
                </a:cxn>
                <a:cxn ang="0">
                  <a:pos x="0" y="18"/>
                </a:cxn>
                <a:cxn ang="0">
                  <a:pos x="0" y="49"/>
                </a:cxn>
                <a:cxn ang="0">
                  <a:pos x="0" y="58"/>
                </a:cxn>
                <a:cxn ang="0">
                  <a:pos x="0" y="67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2" y="79"/>
                </a:cxn>
                <a:cxn ang="0">
                  <a:pos x="2" y="83"/>
                </a:cxn>
                <a:cxn ang="0">
                  <a:pos x="2" y="87"/>
                </a:cxn>
                <a:cxn ang="0">
                  <a:pos x="2" y="90"/>
                </a:cxn>
                <a:cxn ang="0">
                  <a:pos x="2" y="93"/>
                </a:cxn>
                <a:cxn ang="0">
                  <a:pos x="2" y="97"/>
                </a:cxn>
                <a:cxn ang="0">
                  <a:pos x="2" y="101"/>
                </a:cxn>
                <a:cxn ang="0">
                  <a:pos x="0" y="104"/>
                </a:cxn>
                <a:cxn ang="0">
                  <a:pos x="0" y="112"/>
                </a:cxn>
                <a:cxn ang="0">
                  <a:pos x="0" y="119"/>
                </a:cxn>
                <a:cxn ang="0">
                  <a:pos x="0" y="127"/>
                </a:cxn>
                <a:cxn ang="0">
                  <a:pos x="0" y="143"/>
                </a:cxn>
                <a:cxn ang="0">
                  <a:pos x="0" y="157"/>
                </a:cxn>
                <a:cxn ang="0">
                  <a:pos x="0" y="161"/>
                </a:cxn>
                <a:cxn ang="0">
                  <a:pos x="0" y="166"/>
                </a:cxn>
                <a:cxn ang="0">
                  <a:pos x="0" y="169"/>
                </a:cxn>
                <a:cxn ang="0">
                  <a:pos x="0" y="173"/>
                </a:cxn>
                <a:cxn ang="0">
                  <a:pos x="0" y="177"/>
                </a:cxn>
                <a:cxn ang="0">
                  <a:pos x="0" y="181"/>
                </a:cxn>
                <a:cxn ang="0">
                  <a:pos x="0" y="184"/>
                </a:cxn>
                <a:cxn ang="0">
                  <a:pos x="0" y="188"/>
                </a:cxn>
                <a:cxn ang="0">
                  <a:pos x="0" y="191"/>
                </a:cxn>
                <a:cxn ang="0">
                  <a:pos x="0" y="195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0" y="209"/>
                </a:cxn>
                <a:cxn ang="0">
                  <a:pos x="2" y="218"/>
                </a:cxn>
                <a:cxn ang="0">
                  <a:pos x="2" y="225"/>
                </a:cxn>
                <a:cxn ang="0">
                  <a:pos x="2" y="233"/>
                </a:cxn>
                <a:cxn ang="0">
                  <a:pos x="2" y="242"/>
                </a:cxn>
                <a:cxn ang="0">
                  <a:pos x="2" y="251"/>
                </a:cxn>
                <a:cxn ang="0">
                  <a:pos x="3" y="266"/>
                </a:cxn>
                <a:cxn ang="0">
                  <a:pos x="3" y="285"/>
                </a:cxn>
                <a:cxn ang="0">
                  <a:pos x="4" y="300"/>
                </a:cxn>
                <a:cxn ang="0">
                  <a:pos x="8" y="332"/>
                </a:cxn>
                <a:cxn ang="0">
                  <a:pos x="9" y="348"/>
                </a:cxn>
                <a:cxn ang="0">
                  <a:pos x="12" y="368"/>
                </a:cxn>
                <a:cxn ang="0">
                  <a:pos x="20" y="407"/>
                </a:cxn>
                <a:cxn ang="0">
                  <a:pos x="29" y="443"/>
                </a:cxn>
                <a:cxn ang="0">
                  <a:pos x="41" y="479"/>
                </a:cxn>
              </a:cxnLst>
              <a:rect l="0" t="0" r="r" b="b"/>
              <a:pathLst>
                <a:path w="41" h="479">
                  <a:moveTo>
                    <a:pt x="0" y="0"/>
                  </a:moveTo>
                  <a:lnTo>
                    <a:pt x="0" y="4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49"/>
                  </a:lnTo>
                  <a:lnTo>
                    <a:pt x="0" y="58"/>
                  </a:lnTo>
                  <a:lnTo>
                    <a:pt x="0" y="67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3"/>
                  </a:lnTo>
                  <a:lnTo>
                    <a:pt x="2" y="87"/>
                  </a:lnTo>
                  <a:lnTo>
                    <a:pt x="2" y="90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2" y="101"/>
                  </a:lnTo>
                  <a:lnTo>
                    <a:pt x="0" y="104"/>
                  </a:lnTo>
                  <a:lnTo>
                    <a:pt x="0" y="112"/>
                  </a:lnTo>
                  <a:lnTo>
                    <a:pt x="0" y="119"/>
                  </a:lnTo>
                  <a:lnTo>
                    <a:pt x="0" y="127"/>
                  </a:lnTo>
                  <a:lnTo>
                    <a:pt x="0" y="143"/>
                  </a:lnTo>
                  <a:lnTo>
                    <a:pt x="0" y="157"/>
                  </a:lnTo>
                  <a:lnTo>
                    <a:pt x="0" y="161"/>
                  </a:lnTo>
                  <a:lnTo>
                    <a:pt x="0" y="166"/>
                  </a:lnTo>
                  <a:lnTo>
                    <a:pt x="0" y="169"/>
                  </a:lnTo>
                  <a:lnTo>
                    <a:pt x="0" y="173"/>
                  </a:lnTo>
                  <a:lnTo>
                    <a:pt x="0" y="177"/>
                  </a:lnTo>
                  <a:lnTo>
                    <a:pt x="0" y="181"/>
                  </a:lnTo>
                  <a:lnTo>
                    <a:pt x="0" y="184"/>
                  </a:lnTo>
                  <a:lnTo>
                    <a:pt x="0" y="188"/>
                  </a:lnTo>
                  <a:lnTo>
                    <a:pt x="0" y="191"/>
                  </a:lnTo>
                  <a:lnTo>
                    <a:pt x="0" y="195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0" y="209"/>
                  </a:lnTo>
                  <a:lnTo>
                    <a:pt x="2" y="218"/>
                  </a:lnTo>
                  <a:lnTo>
                    <a:pt x="2" y="225"/>
                  </a:lnTo>
                  <a:lnTo>
                    <a:pt x="2" y="233"/>
                  </a:lnTo>
                  <a:lnTo>
                    <a:pt x="2" y="242"/>
                  </a:lnTo>
                  <a:lnTo>
                    <a:pt x="2" y="251"/>
                  </a:lnTo>
                  <a:lnTo>
                    <a:pt x="3" y="266"/>
                  </a:lnTo>
                  <a:lnTo>
                    <a:pt x="3" y="285"/>
                  </a:lnTo>
                  <a:lnTo>
                    <a:pt x="4" y="300"/>
                  </a:lnTo>
                  <a:lnTo>
                    <a:pt x="8" y="332"/>
                  </a:lnTo>
                  <a:lnTo>
                    <a:pt x="9" y="348"/>
                  </a:lnTo>
                  <a:lnTo>
                    <a:pt x="12" y="368"/>
                  </a:lnTo>
                  <a:lnTo>
                    <a:pt x="20" y="407"/>
                  </a:lnTo>
                  <a:lnTo>
                    <a:pt x="29" y="443"/>
                  </a:lnTo>
                  <a:lnTo>
                    <a:pt x="41" y="479"/>
                  </a:lnTo>
                </a:path>
              </a:pathLst>
            </a:custGeom>
            <a:noFill/>
            <a:ln w="42863">
              <a:solidFill>
                <a:srgbClr val="80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32" name="Freeform 56"/>
            <p:cNvSpPr>
              <a:spLocks/>
            </p:cNvSpPr>
            <p:nvPr/>
          </p:nvSpPr>
          <p:spPr bwMode="auto">
            <a:xfrm>
              <a:off x="4140" y="3028"/>
              <a:ext cx="888" cy="551"/>
            </a:xfrm>
            <a:custGeom>
              <a:avLst/>
              <a:gdLst/>
              <a:ahLst/>
              <a:cxnLst>
                <a:cxn ang="0">
                  <a:pos x="0" y="231"/>
                </a:cxn>
                <a:cxn ang="0">
                  <a:pos x="15" y="271"/>
                </a:cxn>
                <a:cxn ang="0">
                  <a:pos x="35" y="309"/>
                </a:cxn>
                <a:cxn ang="0">
                  <a:pos x="79" y="378"/>
                </a:cxn>
                <a:cxn ang="0">
                  <a:pos x="108" y="410"/>
                </a:cxn>
                <a:cxn ang="0">
                  <a:pos x="140" y="443"/>
                </a:cxn>
                <a:cxn ang="0">
                  <a:pos x="209" y="492"/>
                </a:cxn>
                <a:cxn ang="0">
                  <a:pos x="248" y="512"/>
                </a:cxn>
                <a:cxn ang="0">
                  <a:pos x="271" y="522"/>
                </a:cxn>
                <a:cxn ang="0">
                  <a:pos x="293" y="530"/>
                </a:cxn>
                <a:cxn ang="0">
                  <a:pos x="312" y="535"/>
                </a:cxn>
                <a:cxn ang="0">
                  <a:pos x="336" y="542"/>
                </a:cxn>
                <a:cxn ang="0">
                  <a:pos x="356" y="545"/>
                </a:cxn>
                <a:cxn ang="0">
                  <a:pos x="376" y="548"/>
                </a:cxn>
                <a:cxn ang="0">
                  <a:pos x="388" y="549"/>
                </a:cxn>
                <a:cxn ang="0">
                  <a:pos x="399" y="549"/>
                </a:cxn>
                <a:cxn ang="0">
                  <a:pos x="405" y="551"/>
                </a:cxn>
                <a:cxn ang="0">
                  <a:pos x="409" y="551"/>
                </a:cxn>
                <a:cxn ang="0">
                  <a:pos x="411" y="551"/>
                </a:cxn>
                <a:cxn ang="0">
                  <a:pos x="415" y="551"/>
                </a:cxn>
                <a:cxn ang="0">
                  <a:pos x="418" y="551"/>
                </a:cxn>
                <a:cxn ang="0">
                  <a:pos x="422" y="551"/>
                </a:cxn>
                <a:cxn ang="0">
                  <a:pos x="424" y="551"/>
                </a:cxn>
                <a:cxn ang="0">
                  <a:pos x="431" y="551"/>
                </a:cxn>
                <a:cxn ang="0">
                  <a:pos x="436" y="551"/>
                </a:cxn>
                <a:cxn ang="0">
                  <a:pos x="441" y="551"/>
                </a:cxn>
                <a:cxn ang="0">
                  <a:pos x="448" y="549"/>
                </a:cxn>
                <a:cxn ang="0">
                  <a:pos x="453" y="549"/>
                </a:cxn>
                <a:cxn ang="0">
                  <a:pos x="459" y="549"/>
                </a:cxn>
                <a:cxn ang="0">
                  <a:pos x="471" y="548"/>
                </a:cxn>
                <a:cxn ang="0">
                  <a:pos x="493" y="545"/>
                </a:cxn>
                <a:cxn ang="0">
                  <a:pos x="515" y="540"/>
                </a:cxn>
                <a:cxn ang="0">
                  <a:pos x="556" y="530"/>
                </a:cxn>
                <a:cxn ang="0">
                  <a:pos x="597" y="513"/>
                </a:cxn>
                <a:cxn ang="0">
                  <a:pos x="639" y="492"/>
                </a:cxn>
                <a:cxn ang="0">
                  <a:pos x="708" y="443"/>
                </a:cxn>
                <a:cxn ang="0">
                  <a:pos x="741" y="410"/>
                </a:cxn>
                <a:cxn ang="0">
                  <a:pos x="773" y="372"/>
                </a:cxn>
                <a:cxn ang="0">
                  <a:pos x="798" y="337"/>
                </a:cxn>
                <a:cxn ang="0">
                  <a:pos x="820" y="298"/>
                </a:cxn>
                <a:cxn ang="0">
                  <a:pos x="837" y="262"/>
                </a:cxn>
                <a:cxn ang="0">
                  <a:pos x="853" y="221"/>
                </a:cxn>
                <a:cxn ang="0">
                  <a:pos x="864" y="180"/>
                </a:cxn>
                <a:cxn ang="0">
                  <a:pos x="873" y="141"/>
                </a:cxn>
                <a:cxn ang="0">
                  <a:pos x="880" y="103"/>
                </a:cxn>
                <a:cxn ang="0">
                  <a:pos x="883" y="81"/>
                </a:cxn>
                <a:cxn ang="0">
                  <a:pos x="884" y="63"/>
                </a:cxn>
                <a:cxn ang="0">
                  <a:pos x="885" y="44"/>
                </a:cxn>
                <a:cxn ang="0">
                  <a:pos x="886" y="28"/>
                </a:cxn>
                <a:cxn ang="0">
                  <a:pos x="888" y="9"/>
                </a:cxn>
                <a:cxn ang="0">
                  <a:pos x="888" y="0"/>
                </a:cxn>
              </a:cxnLst>
              <a:rect l="0" t="0" r="r" b="b"/>
              <a:pathLst>
                <a:path w="888" h="551">
                  <a:moveTo>
                    <a:pt x="0" y="231"/>
                  </a:moveTo>
                  <a:lnTo>
                    <a:pt x="15" y="271"/>
                  </a:lnTo>
                  <a:lnTo>
                    <a:pt x="35" y="309"/>
                  </a:lnTo>
                  <a:lnTo>
                    <a:pt x="79" y="378"/>
                  </a:lnTo>
                  <a:lnTo>
                    <a:pt x="108" y="410"/>
                  </a:lnTo>
                  <a:lnTo>
                    <a:pt x="140" y="443"/>
                  </a:lnTo>
                  <a:lnTo>
                    <a:pt x="209" y="492"/>
                  </a:lnTo>
                  <a:lnTo>
                    <a:pt x="248" y="512"/>
                  </a:lnTo>
                  <a:lnTo>
                    <a:pt x="271" y="522"/>
                  </a:lnTo>
                  <a:lnTo>
                    <a:pt x="293" y="530"/>
                  </a:lnTo>
                  <a:lnTo>
                    <a:pt x="312" y="535"/>
                  </a:lnTo>
                  <a:lnTo>
                    <a:pt x="336" y="542"/>
                  </a:lnTo>
                  <a:lnTo>
                    <a:pt x="356" y="545"/>
                  </a:lnTo>
                  <a:lnTo>
                    <a:pt x="376" y="548"/>
                  </a:lnTo>
                  <a:lnTo>
                    <a:pt x="388" y="549"/>
                  </a:lnTo>
                  <a:lnTo>
                    <a:pt x="399" y="549"/>
                  </a:lnTo>
                  <a:lnTo>
                    <a:pt x="405" y="551"/>
                  </a:lnTo>
                  <a:lnTo>
                    <a:pt x="409" y="551"/>
                  </a:lnTo>
                  <a:lnTo>
                    <a:pt x="411" y="551"/>
                  </a:lnTo>
                  <a:lnTo>
                    <a:pt x="415" y="551"/>
                  </a:lnTo>
                  <a:lnTo>
                    <a:pt x="418" y="551"/>
                  </a:lnTo>
                  <a:lnTo>
                    <a:pt x="422" y="551"/>
                  </a:lnTo>
                  <a:lnTo>
                    <a:pt x="424" y="551"/>
                  </a:lnTo>
                  <a:lnTo>
                    <a:pt x="431" y="551"/>
                  </a:lnTo>
                  <a:lnTo>
                    <a:pt x="436" y="551"/>
                  </a:lnTo>
                  <a:lnTo>
                    <a:pt x="441" y="551"/>
                  </a:lnTo>
                  <a:lnTo>
                    <a:pt x="448" y="549"/>
                  </a:lnTo>
                  <a:lnTo>
                    <a:pt x="453" y="549"/>
                  </a:lnTo>
                  <a:lnTo>
                    <a:pt x="459" y="549"/>
                  </a:lnTo>
                  <a:lnTo>
                    <a:pt x="471" y="548"/>
                  </a:lnTo>
                  <a:lnTo>
                    <a:pt x="493" y="545"/>
                  </a:lnTo>
                  <a:lnTo>
                    <a:pt x="515" y="540"/>
                  </a:lnTo>
                  <a:lnTo>
                    <a:pt x="556" y="530"/>
                  </a:lnTo>
                  <a:lnTo>
                    <a:pt x="597" y="513"/>
                  </a:lnTo>
                  <a:lnTo>
                    <a:pt x="639" y="492"/>
                  </a:lnTo>
                  <a:lnTo>
                    <a:pt x="708" y="443"/>
                  </a:lnTo>
                  <a:lnTo>
                    <a:pt x="741" y="410"/>
                  </a:lnTo>
                  <a:lnTo>
                    <a:pt x="773" y="372"/>
                  </a:lnTo>
                  <a:lnTo>
                    <a:pt x="798" y="337"/>
                  </a:lnTo>
                  <a:lnTo>
                    <a:pt x="820" y="298"/>
                  </a:lnTo>
                  <a:lnTo>
                    <a:pt x="837" y="262"/>
                  </a:lnTo>
                  <a:lnTo>
                    <a:pt x="853" y="221"/>
                  </a:lnTo>
                  <a:lnTo>
                    <a:pt x="864" y="180"/>
                  </a:lnTo>
                  <a:lnTo>
                    <a:pt x="873" y="141"/>
                  </a:lnTo>
                  <a:lnTo>
                    <a:pt x="880" y="103"/>
                  </a:lnTo>
                  <a:lnTo>
                    <a:pt x="883" y="81"/>
                  </a:lnTo>
                  <a:lnTo>
                    <a:pt x="884" y="63"/>
                  </a:lnTo>
                  <a:lnTo>
                    <a:pt x="885" y="44"/>
                  </a:lnTo>
                  <a:lnTo>
                    <a:pt x="886" y="28"/>
                  </a:lnTo>
                  <a:lnTo>
                    <a:pt x="888" y="9"/>
                  </a:lnTo>
                  <a:lnTo>
                    <a:pt x="888" y="0"/>
                  </a:lnTo>
                </a:path>
              </a:pathLst>
            </a:custGeom>
            <a:noFill/>
            <a:ln w="42863">
              <a:solidFill>
                <a:srgbClr val="80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33" name="Freeform 57"/>
            <p:cNvSpPr>
              <a:spLocks/>
            </p:cNvSpPr>
            <p:nvPr/>
          </p:nvSpPr>
          <p:spPr bwMode="auto">
            <a:xfrm>
              <a:off x="5028" y="2870"/>
              <a:ext cx="1" cy="158"/>
            </a:xfrm>
            <a:custGeom>
              <a:avLst/>
              <a:gdLst/>
              <a:ahLst/>
              <a:cxnLst>
                <a:cxn ang="0">
                  <a:pos x="0" y="158"/>
                </a:cxn>
                <a:cxn ang="0">
                  <a:pos x="0" y="150"/>
                </a:cxn>
                <a:cxn ang="0">
                  <a:pos x="1" y="143"/>
                </a:cxn>
                <a:cxn ang="0">
                  <a:pos x="1" y="135"/>
                </a:cxn>
                <a:cxn ang="0">
                  <a:pos x="1" y="127"/>
                </a:cxn>
                <a:cxn ang="0">
                  <a:pos x="1" y="122"/>
                </a:cxn>
                <a:cxn ang="0">
                  <a:pos x="1" y="118"/>
                </a:cxn>
                <a:cxn ang="0">
                  <a:pos x="1" y="114"/>
                </a:cxn>
                <a:cxn ang="0">
                  <a:pos x="1" y="110"/>
                </a:cxn>
                <a:cxn ang="0">
                  <a:pos x="1" y="106"/>
                </a:cxn>
                <a:cxn ang="0">
                  <a:pos x="1" y="104"/>
                </a:cxn>
                <a:cxn ang="0">
                  <a:pos x="1" y="101"/>
                </a:cxn>
                <a:cxn ang="0">
                  <a:pos x="1" y="97"/>
                </a:cxn>
                <a:cxn ang="0">
                  <a:pos x="1" y="94"/>
                </a:cxn>
                <a:cxn ang="0">
                  <a:pos x="1" y="93"/>
                </a:cxn>
                <a:cxn ang="0">
                  <a:pos x="1" y="89"/>
                </a:cxn>
                <a:cxn ang="0">
                  <a:pos x="1" y="85"/>
                </a:cxn>
                <a:cxn ang="0">
                  <a:pos x="1" y="81"/>
                </a:cxn>
                <a:cxn ang="0">
                  <a:pos x="1" y="78"/>
                </a:cxn>
                <a:cxn ang="0">
                  <a:pos x="1" y="74"/>
                </a:cxn>
                <a:cxn ang="0">
                  <a:pos x="1" y="71"/>
                </a:cxn>
                <a:cxn ang="0">
                  <a:pos x="1" y="55"/>
                </a:cxn>
                <a:cxn ang="0">
                  <a:pos x="1" y="42"/>
                </a:cxn>
                <a:cxn ang="0">
                  <a:pos x="1" y="35"/>
                </a:cxn>
                <a:cxn ang="0">
                  <a:pos x="1" y="28"/>
                </a:cxn>
                <a:cxn ang="0">
                  <a:pos x="1" y="20"/>
                </a:cxn>
                <a:cxn ang="0">
                  <a:pos x="1" y="14"/>
                </a:cxn>
                <a:cxn ang="0">
                  <a:pos x="1" y="10"/>
                </a:cxn>
                <a:cxn ang="0">
                  <a:pos x="1" y="7"/>
                </a:cxn>
                <a:cxn ang="0">
                  <a:pos x="1" y="3"/>
                </a:cxn>
                <a:cxn ang="0">
                  <a:pos x="1" y="0"/>
                </a:cxn>
              </a:cxnLst>
              <a:rect l="0" t="0" r="r" b="b"/>
              <a:pathLst>
                <a:path w="1" h="158">
                  <a:moveTo>
                    <a:pt x="0" y="158"/>
                  </a:moveTo>
                  <a:lnTo>
                    <a:pt x="0" y="150"/>
                  </a:lnTo>
                  <a:lnTo>
                    <a:pt x="1" y="143"/>
                  </a:lnTo>
                  <a:lnTo>
                    <a:pt x="1" y="135"/>
                  </a:lnTo>
                  <a:lnTo>
                    <a:pt x="1" y="127"/>
                  </a:lnTo>
                  <a:lnTo>
                    <a:pt x="1" y="122"/>
                  </a:lnTo>
                  <a:lnTo>
                    <a:pt x="1" y="118"/>
                  </a:lnTo>
                  <a:lnTo>
                    <a:pt x="1" y="114"/>
                  </a:lnTo>
                  <a:lnTo>
                    <a:pt x="1" y="110"/>
                  </a:lnTo>
                  <a:lnTo>
                    <a:pt x="1" y="106"/>
                  </a:lnTo>
                  <a:lnTo>
                    <a:pt x="1" y="104"/>
                  </a:lnTo>
                  <a:lnTo>
                    <a:pt x="1" y="101"/>
                  </a:lnTo>
                  <a:lnTo>
                    <a:pt x="1" y="97"/>
                  </a:lnTo>
                  <a:lnTo>
                    <a:pt x="1" y="94"/>
                  </a:lnTo>
                  <a:lnTo>
                    <a:pt x="1" y="93"/>
                  </a:lnTo>
                  <a:lnTo>
                    <a:pt x="1" y="89"/>
                  </a:lnTo>
                  <a:lnTo>
                    <a:pt x="1" y="85"/>
                  </a:lnTo>
                  <a:lnTo>
                    <a:pt x="1" y="81"/>
                  </a:lnTo>
                  <a:lnTo>
                    <a:pt x="1" y="78"/>
                  </a:lnTo>
                  <a:lnTo>
                    <a:pt x="1" y="74"/>
                  </a:lnTo>
                  <a:lnTo>
                    <a:pt x="1" y="71"/>
                  </a:lnTo>
                  <a:lnTo>
                    <a:pt x="1" y="55"/>
                  </a:lnTo>
                  <a:lnTo>
                    <a:pt x="1" y="42"/>
                  </a:lnTo>
                  <a:lnTo>
                    <a:pt x="1" y="35"/>
                  </a:lnTo>
                  <a:lnTo>
                    <a:pt x="1" y="28"/>
                  </a:lnTo>
                  <a:lnTo>
                    <a:pt x="1" y="20"/>
                  </a:lnTo>
                  <a:lnTo>
                    <a:pt x="1" y="14"/>
                  </a:lnTo>
                  <a:lnTo>
                    <a:pt x="1" y="10"/>
                  </a:lnTo>
                  <a:lnTo>
                    <a:pt x="1" y="7"/>
                  </a:lnTo>
                  <a:lnTo>
                    <a:pt x="1" y="3"/>
                  </a:lnTo>
                  <a:lnTo>
                    <a:pt x="1" y="0"/>
                  </a:lnTo>
                </a:path>
              </a:pathLst>
            </a:custGeom>
            <a:noFill/>
            <a:ln w="42863">
              <a:solidFill>
                <a:srgbClr val="80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34" name="Freeform 58"/>
            <p:cNvSpPr>
              <a:spLocks/>
            </p:cNvSpPr>
            <p:nvPr/>
          </p:nvSpPr>
          <p:spPr bwMode="auto">
            <a:xfrm>
              <a:off x="4549" y="2176"/>
              <a:ext cx="483" cy="694"/>
            </a:xfrm>
            <a:custGeom>
              <a:avLst/>
              <a:gdLst/>
              <a:ahLst/>
              <a:cxnLst>
                <a:cxn ang="0">
                  <a:pos x="483" y="694"/>
                </a:cxn>
                <a:cxn ang="0">
                  <a:pos x="483" y="690"/>
                </a:cxn>
                <a:cxn ang="0">
                  <a:pos x="483" y="687"/>
                </a:cxn>
                <a:cxn ang="0">
                  <a:pos x="483" y="683"/>
                </a:cxn>
                <a:cxn ang="0">
                  <a:pos x="483" y="679"/>
                </a:cxn>
                <a:cxn ang="0">
                  <a:pos x="483" y="677"/>
                </a:cxn>
                <a:cxn ang="0">
                  <a:pos x="483" y="673"/>
                </a:cxn>
                <a:cxn ang="0">
                  <a:pos x="483" y="666"/>
                </a:cxn>
                <a:cxn ang="0">
                  <a:pos x="483" y="658"/>
                </a:cxn>
                <a:cxn ang="0">
                  <a:pos x="483" y="651"/>
                </a:cxn>
                <a:cxn ang="0">
                  <a:pos x="483" y="643"/>
                </a:cxn>
                <a:cxn ang="0">
                  <a:pos x="483" y="635"/>
                </a:cxn>
                <a:cxn ang="0">
                  <a:pos x="483" y="627"/>
                </a:cxn>
                <a:cxn ang="0">
                  <a:pos x="483" y="619"/>
                </a:cxn>
                <a:cxn ang="0">
                  <a:pos x="481" y="605"/>
                </a:cxn>
                <a:cxn ang="0">
                  <a:pos x="481" y="597"/>
                </a:cxn>
                <a:cxn ang="0">
                  <a:pos x="481" y="589"/>
                </a:cxn>
                <a:cxn ang="0">
                  <a:pos x="481" y="572"/>
                </a:cxn>
                <a:cxn ang="0">
                  <a:pos x="481" y="554"/>
                </a:cxn>
                <a:cxn ang="0">
                  <a:pos x="480" y="537"/>
                </a:cxn>
                <a:cxn ang="0">
                  <a:pos x="479" y="522"/>
                </a:cxn>
                <a:cxn ang="0">
                  <a:pos x="477" y="504"/>
                </a:cxn>
                <a:cxn ang="0">
                  <a:pos x="476" y="485"/>
                </a:cxn>
                <a:cxn ang="0">
                  <a:pos x="474" y="464"/>
                </a:cxn>
                <a:cxn ang="0">
                  <a:pos x="468" y="427"/>
                </a:cxn>
                <a:cxn ang="0">
                  <a:pos x="462" y="392"/>
                </a:cxn>
                <a:cxn ang="0">
                  <a:pos x="451" y="354"/>
                </a:cxn>
                <a:cxn ang="0">
                  <a:pos x="427" y="285"/>
                </a:cxn>
                <a:cxn ang="0">
                  <a:pos x="408" y="246"/>
                </a:cxn>
                <a:cxn ang="0">
                  <a:pos x="385" y="206"/>
                </a:cxn>
                <a:cxn ang="0">
                  <a:pos x="360" y="172"/>
                </a:cxn>
                <a:cxn ang="0">
                  <a:pos x="330" y="138"/>
                </a:cxn>
                <a:cxn ang="0">
                  <a:pos x="264" y="79"/>
                </a:cxn>
                <a:cxn ang="0">
                  <a:pos x="222" y="53"/>
                </a:cxn>
                <a:cxn ang="0">
                  <a:pos x="181" y="34"/>
                </a:cxn>
                <a:cxn ang="0">
                  <a:pos x="139" y="18"/>
                </a:cxn>
                <a:cxn ang="0">
                  <a:pos x="117" y="12"/>
                </a:cxn>
                <a:cxn ang="0">
                  <a:pos x="93" y="6"/>
                </a:cxn>
                <a:cxn ang="0">
                  <a:pos x="72" y="4"/>
                </a:cxn>
                <a:cxn ang="0">
                  <a:pos x="61" y="1"/>
                </a:cxn>
                <a:cxn ang="0">
                  <a:pos x="49" y="1"/>
                </a:cxn>
                <a:cxn ang="0">
                  <a:pos x="40" y="0"/>
                </a:cxn>
                <a:cxn ang="0">
                  <a:pos x="33" y="0"/>
                </a:cxn>
                <a:cxn ang="0">
                  <a:pos x="28" y="0"/>
                </a:cxn>
                <a:cxn ang="0">
                  <a:pos x="24" y="0"/>
                </a:cxn>
                <a:cxn ang="0">
                  <a:pos x="19" y="0"/>
                </a:cxn>
                <a:cxn ang="0">
                  <a:pos x="14" y="0"/>
                </a:cxn>
                <a:cxn ang="0">
                  <a:pos x="9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483" h="694">
                  <a:moveTo>
                    <a:pt x="483" y="694"/>
                  </a:moveTo>
                  <a:lnTo>
                    <a:pt x="483" y="690"/>
                  </a:lnTo>
                  <a:lnTo>
                    <a:pt x="483" y="687"/>
                  </a:lnTo>
                  <a:lnTo>
                    <a:pt x="483" y="683"/>
                  </a:lnTo>
                  <a:lnTo>
                    <a:pt x="483" y="679"/>
                  </a:lnTo>
                  <a:lnTo>
                    <a:pt x="483" y="677"/>
                  </a:lnTo>
                  <a:lnTo>
                    <a:pt x="483" y="673"/>
                  </a:lnTo>
                  <a:lnTo>
                    <a:pt x="483" y="666"/>
                  </a:lnTo>
                  <a:lnTo>
                    <a:pt x="483" y="658"/>
                  </a:lnTo>
                  <a:lnTo>
                    <a:pt x="483" y="651"/>
                  </a:lnTo>
                  <a:lnTo>
                    <a:pt x="483" y="643"/>
                  </a:lnTo>
                  <a:lnTo>
                    <a:pt x="483" y="635"/>
                  </a:lnTo>
                  <a:lnTo>
                    <a:pt x="483" y="627"/>
                  </a:lnTo>
                  <a:lnTo>
                    <a:pt x="483" y="619"/>
                  </a:lnTo>
                  <a:lnTo>
                    <a:pt x="481" y="605"/>
                  </a:lnTo>
                  <a:lnTo>
                    <a:pt x="481" y="597"/>
                  </a:lnTo>
                  <a:lnTo>
                    <a:pt x="481" y="589"/>
                  </a:lnTo>
                  <a:lnTo>
                    <a:pt x="481" y="572"/>
                  </a:lnTo>
                  <a:lnTo>
                    <a:pt x="481" y="554"/>
                  </a:lnTo>
                  <a:lnTo>
                    <a:pt x="480" y="537"/>
                  </a:lnTo>
                  <a:lnTo>
                    <a:pt x="479" y="522"/>
                  </a:lnTo>
                  <a:lnTo>
                    <a:pt x="477" y="504"/>
                  </a:lnTo>
                  <a:lnTo>
                    <a:pt x="476" y="485"/>
                  </a:lnTo>
                  <a:lnTo>
                    <a:pt x="474" y="464"/>
                  </a:lnTo>
                  <a:lnTo>
                    <a:pt x="468" y="427"/>
                  </a:lnTo>
                  <a:lnTo>
                    <a:pt x="462" y="392"/>
                  </a:lnTo>
                  <a:lnTo>
                    <a:pt x="451" y="354"/>
                  </a:lnTo>
                  <a:lnTo>
                    <a:pt x="427" y="285"/>
                  </a:lnTo>
                  <a:lnTo>
                    <a:pt x="408" y="246"/>
                  </a:lnTo>
                  <a:lnTo>
                    <a:pt x="385" y="206"/>
                  </a:lnTo>
                  <a:lnTo>
                    <a:pt x="360" y="172"/>
                  </a:lnTo>
                  <a:lnTo>
                    <a:pt x="330" y="138"/>
                  </a:lnTo>
                  <a:lnTo>
                    <a:pt x="264" y="79"/>
                  </a:lnTo>
                  <a:lnTo>
                    <a:pt x="222" y="53"/>
                  </a:lnTo>
                  <a:lnTo>
                    <a:pt x="181" y="34"/>
                  </a:lnTo>
                  <a:lnTo>
                    <a:pt x="139" y="18"/>
                  </a:lnTo>
                  <a:lnTo>
                    <a:pt x="117" y="12"/>
                  </a:lnTo>
                  <a:lnTo>
                    <a:pt x="93" y="6"/>
                  </a:lnTo>
                  <a:lnTo>
                    <a:pt x="72" y="4"/>
                  </a:lnTo>
                  <a:lnTo>
                    <a:pt x="61" y="1"/>
                  </a:lnTo>
                  <a:lnTo>
                    <a:pt x="49" y="1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9" y="0"/>
                  </a:ln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42863">
              <a:solidFill>
                <a:srgbClr val="CC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35" name="Freeform 59"/>
            <p:cNvSpPr>
              <a:spLocks/>
            </p:cNvSpPr>
            <p:nvPr/>
          </p:nvSpPr>
          <p:spPr bwMode="auto">
            <a:xfrm>
              <a:off x="4097" y="2176"/>
              <a:ext cx="452" cy="713"/>
            </a:xfrm>
            <a:custGeom>
              <a:avLst/>
              <a:gdLst/>
              <a:ahLst/>
              <a:cxnLst>
                <a:cxn ang="0">
                  <a:pos x="452" y="0"/>
                </a:cxn>
                <a:cxn ang="0">
                  <a:pos x="449" y="0"/>
                </a:cxn>
                <a:cxn ang="0">
                  <a:pos x="437" y="0"/>
                </a:cxn>
                <a:cxn ang="0">
                  <a:pos x="432" y="1"/>
                </a:cxn>
                <a:cxn ang="0">
                  <a:pos x="426" y="1"/>
                </a:cxn>
                <a:cxn ang="0">
                  <a:pos x="413" y="3"/>
                </a:cxn>
                <a:cxn ang="0">
                  <a:pos x="390" y="6"/>
                </a:cxn>
                <a:cxn ang="0">
                  <a:pos x="368" y="12"/>
                </a:cxn>
                <a:cxn ang="0">
                  <a:pos x="329" y="22"/>
                </a:cxn>
                <a:cxn ang="0">
                  <a:pos x="289" y="39"/>
                </a:cxn>
                <a:cxn ang="0">
                  <a:pos x="251" y="59"/>
                </a:cxn>
                <a:cxn ang="0">
                  <a:pos x="212" y="85"/>
                </a:cxn>
                <a:cxn ang="0">
                  <a:pos x="152" y="138"/>
                </a:cxn>
                <a:cxn ang="0">
                  <a:pos x="122" y="172"/>
                </a:cxn>
                <a:cxn ang="0">
                  <a:pos x="95" y="211"/>
                </a:cxn>
                <a:cxn ang="0">
                  <a:pos x="74" y="246"/>
                </a:cxn>
                <a:cxn ang="0">
                  <a:pos x="56" y="286"/>
                </a:cxn>
                <a:cxn ang="0">
                  <a:pos x="41" y="321"/>
                </a:cxn>
                <a:cxn ang="0">
                  <a:pos x="30" y="360"/>
                </a:cxn>
                <a:cxn ang="0">
                  <a:pos x="19" y="401"/>
                </a:cxn>
                <a:cxn ang="0">
                  <a:pos x="13" y="438"/>
                </a:cxn>
                <a:cxn ang="0">
                  <a:pos x="8" y="472"/>
                </a:cxn>
                <a:cxn ang="0">
                  <a:pos x="6" y="492"/>
                </a:cxn>
                <a:cxn ang="0">
                  <a:pos x="5" y="510"/>
                </a:cxn>
                <a:cxn ang="0">
                  <a:pos x="4" y="527"/>
                </a:cxn>
                <a:cxn ang="0">
                  <a:pos x="2" y="544"/>
                </a:cxn>
                <a:cxn ang="0">
                  <a:pos x="1" y="563"/>
                </a:cxn>
                <a:cxn ang="0">
                  <a:pos x="1" y="580"/>
                </a:cxn>
                <a:cxn ang="0">
                  <a:pos x="1" y="595"/>
                </a:cxn>
                <a:cxn ang="0">
                  <a:pos x="1" y="604"/>
                </a:cxn>
                <a:cxn ang="0">
                  <a:pos x="1" y="612"/>
                </a:cxn>
                <a:cxn ang="0">
                  <a:pos x="1" y="619"/>
                </a:cxn>
                <a:cxn ang="0">
                  <a:pos x="1" y="627"/>
                </a:cxn>
                <a:cxn ang="0">
                  <a:pos x="1" y="635"/>
                </a:cxn>
                <a:cxn ang="0">
                  <a:pos x="0" y="643"/>
                </a:cxn>
                <a:cxn ang="0">
                  <a:pos x="0" y="651"/>
                </a:cxn>
                <a:cxn ang="0">
                  <a:pos x="0" y="657"/>
                </a:cxn>
                <a:cxn ang="0">
                  <a:pos x="0" y="664"/>
                </a:cxn>
                <a:cxn ang="0">
                  <a:pos x="0" y="671"/>
                </a:cxn>
                <a:cxn ang="0">
                  <a:pos x="0" y="674"/>
                </a:cxn>
                <a:cxn ang="0">
                  <a:pos x="0" y="678"/>
                </a:cxn>
                <a:cxn ang="0">
                  <a:pos x="0" y="682"/>
                </a:cxn>
                <a:cxn ang="0">
                  <a:pos x="0" y="686"/>
                </a:cxn>
                <a:cxn ang="0">
                  <a:pos x="0" y="690"/>
                </a:cxn>
                <a:cxn ang="0">
                  <a:pos x="0" y="694"/>
                </a:cxn>
                <a:cxn ang="0">
                  <a:pos x="0" y="696"/>
                </a:cxn>
                <a:cxn ang="0">
                  <a:pos x="0" y="700"/>
                </a:cxn>
                <a:cxn ang="0">
                  <a:pos x="0" y="704"/>
                </a:cxn>
                <a:cxn ang="0">
                  <a:pos x="0" y="707"/>
                </a:cxn>
                <a:cxn ang="0">
                  <a:pos x="0" y="708"/>
                </a:cxn>
                <a:cxn ang="0">
                  <a:pos x="0" y="713"/>
                </a:cxn>
              </a:cxnLst>
              <a:rect l="0" t="0" r="r" b="b"/>
              <a:pathLst>
                <a:path w="452" h="713">
                  <a:moveTo>
                    <a:pt x="452" y="0"/>
                  </a:moveTo>
                  <a:lnTo>
                    <a:pt x="449" y="0"/>
                  </a:lnTo>
                  <a:lnTo>
                    <a:pt x="437" y="0"/>
                  </a:lnTo>
                  <a:lnTo>
                    <a:pt x="432" y="1"/>
                  </a:lnTo>
                  <a:lnTo>
                    <a:pt x="426" y="1"/>
                  </a:lnTo>
                  <a:lnTo>
                    <a:pt x="413" y="3"/>
                  </a:lnTo>
                  <a:lnTo>
                    <a:pt x="390" y="6"/>
                  </a:lnTo>
                  <a:lnTo>
                    <a:pt x="368" y="12"/>
                  </a:lnTo>
                  <a:lnTo>
                    <a:pt x="329" y="22"/>
                  </a:lnTo>
                  <a:lnTo>
                    <a:pt x="289" y="39"/>
                  </a:lnTo>
                  <a:lnTo>
                    <a:pt x="251" y="59"/>
                  </a:lnTo>
                  <a:lnTo>
                    <a:pt x="212" y="85"/>
                  </a:lnTo>
                  <a:lnTo>
                    <a:pt x="152" y="138"/>
                  </a:lnTo>
                  <a:lnTo>
                    <a:pt x="122" y="172"/>
                  </a:lnTo>
                  <a:lnTo>
                    <a:pt x="95" y="211"/>
                  </a:lnTo>
                  <a:lnTo>
                    <a:pt x="74" y="246"/>
                  </a:lnTo>
                  <a:lnTo>
                    <a:pt x="56" y="286"/>
                  </a:lnTo>
                  <a:lnTo>
                    <a:pt x="41" y="321"/>
                  </a:lnTo>
                  <a:lnTo>
                    <a:pt x="30" y="360"/>
                  </a:lnTo>
                  <a:lnTo>
                    <a:pt x="19" y="401"/>
                  </a:lnTo>
                  <a:lnTo>
                    <a:pt x="13" y="438"/>
                  </a:lnTo>
                  <a:lnTo>
                    <a:pt x="8" y="472"/>
                  </a:lnTo>
                  <a:lnTo>
                    <a:pt x="6" y="492"/>
                  </a:lnTo>
                  <a:lnTo>
                    <a:pt x="5" y="510"/>
                  </a:lnTo>
                  <a:lnTo>
                    <a:pt x="4" y="527"/>
                  </a:lnTo>
                  <a:lnTo>
                    <a:pt x="2" y="544"/>
                  </a:lnTo>
                  <a:lnTo>
                    <a:pt x="1" y="563"/>
                  </a:lnTo>
                  <a:lnTo>
                    <a:pt x="1" y="580"/>
                  </a:lnTo>
                  <a:lnTo>
                    <a:pt x="1" y="595"/>
                  </a:lnTo>
                  <a:lnTo>
                    <a:pt x="1" y="604"/>
                  </a:lnTo>
                  <a:lnTo>
                    <a:pt x="1" y="612"/>
                  </a:lnTo>
                  <a:lnTo>
                    <a:pt x="1" y="619"/>
                  </a:lnTo>
                  <a:lnTo>
                    <a:pt x="1" y="627"/>
                  </a:lnTo>
                  <a:lnTo>
                    <a:pt x="1" y="635"/>
                  </a:lnTo>
                  <a:lnTo>
                    <a:pt x="0" y="643"/>
                  </a:lnTo>
                  <a:lnTo>
                    <a:pt x="0" y="651"/>
                  </a:lnTo>
                  <a:lnTo>
                    <a:pt x="0" y="657"/>
                  </a:lnTo>
                  <a:lnTo>
                    <a:pt x="0" y="664"/>
                  </a:lnTo>
                  <a:lnTo>
                    <a:pt x="0" y="671"/>
                  </a:lnTo>
                  <a:lnTo>
                    <a:pt x="0" y="674"/>
                  </a:lnTo>
                  <a:lnTo>
                    <a:pt x="0" y="678"/>
                  </a:lnTo>
                  <a:lnTo>
                    <a:pt x="0" y="682"/>
                  </a:lnTo>
                  <a:lnTo>
                    <a:pt x="0" y="686"/>
                  </a:lnTo>
                  <a:lnTo>
                    <a:pt x="0" y="690"/>
                  </a:lnTo>
                  <a:lnTo>
                    <a:pt x="0" y="694"/>
                  </a:lnTo>
                  <a:lnTo>
                    <a:pt x="0" y="696"/>
                  </a:lnTo>
                  <a:lnTo>
                    <a:pt x="0" y="700"/>
                  </a:lnTo>
                  <a:lnTo>
                    <a:pt x="0" y="704"/>
                  </a:lnTo>
                  <a:lnTo>
                    <a:pt x="0" y="707"/>
                  </a:lnTo>
                  <a:lnTo>
                    <a:pt x="0" y="708"/>
                  </a:lnTo>
                  <a:lnTo>
                    <a:pt x="0" y="713"/>
                  </a:lnTo>
                </a:path>
              </a:pathLst>
            </a:custGeom>
            <a:noFill/>
            <a:ln w="42863">
              <a:solidFill>
                <a:srgbClr val="CC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36" name="Freeform 60"/>
            <p:cNvSpPr>
              <a:spLocks/>
            </p:cNvSpPr>
            <p:nvPr/>
          </p:nvSpPr>
          <p:spPr bwMode="auto">
            <a:xfrm>
              <a:off x="4097" y="2889"/>
              <a:ext cx="496" cy="6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4"/>
                </a:cxn>
                <a:cxn ang="0">
                  <a:pos x="0" y="12"/>
                </a:cxn>
                <a:cxn ang="0">
                  <a:pos x="0" y="20"/>
                </a:cxn>
                <a:cxn ang="0">
                  <a:pos x="0" y="27"/>
                </a:cxn>
                <a:cxn ang="0">
                  <a:pos x="1" y="36"/>
                </a:cxn>
                <a:cxn ang="0">
                  <a:pos x="1" y="46"/>
                </a:cxn>
                <a:cxn ang="0">
                  <a:pos x="1" y="53"/>
                </a:cxn>
                <a:cxn ang="0">
                  <a:pos x="1" y="62"/>
                </a:cxn>
                <a:cxn ang="0">
                  <a:pos x="1" y="70"/>
                </a:cxn>
                <a:cxn ang="0">
                  <a:pos x="1" y="85"/>
                </a:cxn>
                <a:cxn ang="0">
                  <a:pos x="1" y="100"/>
                </a:cxn>
                <a:cxn ang="0">
                  <a:pos x="2" y="118"/>
                </a:cxn>
                <a:cxn ang="0">
                  <a:pos x="2" y="135"/>
                </a:cxn>
                <a:cxn ang="0">
                  <a:pos x="4" y="150"/>
                </a:cxn>
                <a:cxn ang="0">
                  <a:pos x="5" y="169"/>
                </a:cxn>
                <a:cxn ang="0">
                  <a:pos x="6" y="186"/>
                </a:cxn>
                <a:cxn ang="0">
                  <a:pos x="10" y="223"/>
                </a:cxn>
                <a:cxn ang="0">
                  <a:pos x="17" y="262"/>
                </a:cxn>
                <a:cxn ang="0">
                  <a:pos x="26" y="299"/>
                </a:cxn>
                <a:cxn ang="0">
                  <a:pos x="35" y="333"/>
                </a:cxn>
                <a:cxn ang="0">
                  <a:pos x="49" y="373"/>
                </a:cxn>
                <a:cxn ang="0">
                  <a:pos x="66" y="411"/>
                </a:cxn>
                <a:cxn ang="0">
                  <a:pos x="107" y="480"/>
                </a:cxn>
                <a:cxn ang="0">
                  <a:pos x="133" y="514"/>
                </a:cxn>
                <a:cxn ang="0">
                  <a:pos x="164" y="549"/>
                </a:cxn>
                <a:cxn ang="0">
                  <a:pos x="234" y="605"/>
                </a:cxn>
                <a:cxn ang="0">
                  <a:pos x="273" y="627"/>
                </a:cxn>
                <a:cxn ang="0">
                  <a:pos x="319" y="648"/>
                </a:cxn>
                <a:cxn ang="0">
                  <a:pos x="342" y="656"/>
                </a:cxn>
                <a:cxn ang="0">
                  <a:pos x="364" y="662"/>
                </a:cxn>
                <a:cxn ang="0">
                  <a:pos x="384" y="666"/>
                </a:cxn>
                <a:cxn ang="0">
                  <a:pos x="406" y="670"/>
                </a:cxn>
                <a:cxn ang="0">
                  <a:pos x="418" y="671"/>
                </a:cxn>
                <a:cxn ang="0">
                  <a:pos x="429" y="673"/>
                </a:cxn>
                <a:cxn ang="0">
                  <a:pos x="435" y="674"/>
                </a:cxn>
                <a:cxn ang="0">
                  <a:pos x="441" y="674"/>
                </a:cxn>
                <a:cxn ang="0">
                  <a:pos x="446" y="674"/>
                </a:cxn>
                <a:cxn ang="0">
                  <a:pos x="452" y="674"/>
                </a:cxn>
                <a:cxn ang="0">
                  <a:pos x="454" y="675"/>
                </a:cxn>
                <a:cxn ang="0">
                  <a:pos x="458" y="675"/>
                </a:cxn>
                <a:cxn ang="0">
                  <a:pos x="462" y="675"/>
                </a:cxn>
                <a:cxn ang="0">
                  <a:pos x="465" y="675"/>
                </a:cxn>
                <a:cxn ang="0">
                  <a:pos x="469" y="675"/>
                </a:cxn>
                <a:cxn ang="0">
                  <a:pos x="471" y="675"/>
                </a:cxn>
                <a:cxn ang="0">
                  <a:pos x="475" y="675"/>
                </a:cxn>
                <a:cxn ang="0">
                  <a:pos x="478" y="675"/>
                </a:cxn>
                <a:cxn ang="0">
                  <a:pos x="483" y="674"/>
                </a:cxn>
                <a:cxn ang="0">
                  <a:pos x="487" y="674"/>
                </a:cxn>
                <a:cxn ang="0">
                  <a:pos x="489" y="674"/>
                </a:cxn>
                <a:cxn ang="0">
                  <a:pos x="496" y="674"/>
                </a:cxn>
              </a:cxnLst>
              <a:rect l="0" t="0" r="r" b="b"/>
              <a:pathLst>
                <a:path w="496" h="675">
                  <a:moveTo>
                    <a:pt x="0" y="0"/>
                  </a:moveTo>
                  <a:lnTo>
                    <a:pt x="0" y="4"/>
                  </a:lnTo>
                  <a:lnTo>
                    <a:pt x="0" y="12"/>
                  </a:lnTo>
                  <a:lnTo>
                    <a:pt x="0" y="20"/>
                  </a:lnTo>
                  <a:lnTo>
                    <a:pt x="0" y="27"/>
                  </a:lnTo>
                  <a:lnTo>
                    <a:pt x="1" y="36"/>
                  </a:lnTo>
                  <a:lnTo>
                    <a:pt x="1" y="46"/>
                  </a:lnTo>
                  <a:lnTo>
                    <a:pt x="1" y="53"/>
                  </a:lnTo>
                  <a:lnTo>
                    <a:pt x="1" y="62"/>
                  </a:lnTo>
                  <a:lnTo>
                    <a:pt x="1" y="70"/>
                  </a:lnTo>
                  <a:lnTo>
                    <a:pt x="1" y="85"/>
                  </a:lnTo>
                  <a:lnTo>
                    <a:pt x="1" y="100"/>
                  </a:lnTo>
                  <a:lnTo>
                    <a:pt x="2" y="118"/>
                  </a:lnTo>
                  <a:lnTo>
                    <a:pt x="2" y="135"/>
                  </a:lnTo>
                  <a:lnTo>
                    <a:pt x="4" y="150"/>
                  </a:lnTo>
                  <a:lnTo>
                    <a:pt x="5" y="169"/>
                  </a:lnTo>
                  <a:lnTo>
                    <a:pt x="6" y="186"/>
                  </a:lnTo>
                  <a:lnTo>
                    <a:pt x="10" y="223"/>
                  </a:lnTo>
                  <a:lnTo>
                    <a:pt x="17" y="262"/>
                  </a:lnTo>
                  <a:lnTo>
                    <a:pt x="26" y="299"/>
                  </a:lnTo>
                  <a:lnTo>
                    <a:pt x="35" y="333"/>
                  </a:lnTo>
                  <a:lnTo>
                    <a:pt x="49" y="373"/>
                  </a:lnTo>
                  <a:lnTo>
                    <a:pt x="66" y="411"/>
                  </a:lnTo>
                  <a:lnTo>
                    <a:pt x="107" y="480"/>
                  </a:lnTo>
                  <a:lnTo>
                    <a:pt x="133" y="514"/>
                  </a:lnTo>
                  <a:lnTo>
                    <a:pt x="164" y="549"/>
                  </a:lnTo>
                  <a:lnTo>
                    <a:pt x="234" y="605"/>
                  </a:lnTo>
                  <a:lnTo>
                    <a:pt x="273" y="627"/>
                  </a:lnTo>
                  <a:lnTo>
                    <a:pt x="319" y="648"/>
                  </a:lnTo>
                  <a:lnTo>
                    <a:pt x="342" y="656"/>
                  </a:lnTo>
                  <a:lnTo>
                    <a:pt x="364" y="662"/>
                  </a:lnTo>
                  <a:lnTo>
                    <a:pt x="384" y="666"/>
                  </a:lnTo>
                  <a:lnTo>
                    <a:pt x="406" y="670"/>
                  </a:lnTo>
                  <a:lnTo>
                    <a:pt x="418" y="671"/>
                  </a:lnTo>
                  <a:lnTo>
                    <a:pt x="429" y="673"/>
                  </a:lnTo>
                  <a:lnTo>
                    <a:pt x="435" y="674"/>
                  </a:lnTo>
                  <a:lnTo>
                    <a:pt x="441" y="674"/>
                  </a:lnTo>
                  <a:lnTo>
                    <a:pt x="446" y="674"/>
                  </a:lnTo>
                  <a:lnTo>
                    <a:pt x="452" y="674"/>
                  </a:lnTo>
                  <a:lnTo>
                    <a:pt x="454" y="675"/>
                  </a:lnTo>
                  <a:lnTo>
                    <a:pt x="458" y="675"/>
                  </a:lnTo>
                  <a:lnTo>
                    <a:pt x="462" y="675"/>
                  </a:lnTo>
                  <a:lnTo>
                    <a:pt x="465" y="675"/>
                  </a:lnTo>
                  <a:lnTo>
                    <a:pt x="469" y="675"/>
                  </a:lnTo>
                  <a:lnTo>
                    <a:pt x="471" y="675"/>
                  </a:lnTo>
                  <a:lnTo>
                    <a:pt x="475" y="675"/>
                  </a:lnTo>
                  <a:lnTo>
                    <a:pt x="478" y="675"/>
                  </a:lnTo>
                  <a:lnTo>
                    <a:pt x="483" y="674"/>
                  </a:lnTo>
                  <a:lnTo>
                    <a:pt x="487" y="674"/>
                  </a:lnTo>
                  <a:lnTo>
                    <a:pt x="489" y="674"/>
                  </a:lnTo>
                  <a:lnTo>
                    <a:pt x="496" y="674"/>
                  </a:lnTo>
                </a:path>
              </a:pathLst>
            </a:custGeom>
            <a:noFill/>
            <a:ln w="42863">
              <a:solidFill>
                <a:srgbClr val="CC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37" name="Freeform 61"/>
            <p:cNvSpPr>
              <a:spLocks/>
            </p:cNvSpPr>
            <p:nvPr/>
          </p:nvSpPr>
          <p:spPr bwMode="auto">
            <a:xfrm>
              <a:off x="4593" y="2870"/>
              <a:ext cx="439" cy="693"/>
            </a:xfrm>
            <a:custGeom>
              <a:avLst/>
              <a:gdLst/>
              <a:ahLst/>
              <a:cxnLst>
                <a:cxn ang="0">
                  <a:pos x="0" y="693"/>
                </a:cxn>
                <a:cxn ang="0">
                  <a:pos x="5" y="693"/>
                </a:cxn>
                <a:cxn ang="0">
                  <a:pos x="18" y="692"/>
                </a:cxn>
                <a:cxn ang="0">
                  <a:pos x="28" y="690"/>
                </a:cxn>
                <a:cxn ang="0">
                  <a:pos x="53" y="687"/>
                </a:cxn>
                <a:cxn ang="0">
                  <a:pos x="74" y="681"/>
                </a:cxn>
                <a:cxn ang="0">
                  <a:pos x="98" y="675"/>
                </a:cxn>
                <a:cxn ang="0">
                  <a:pos x="138" y="659"/>
                </a:cxn>
                <a:cxn ang="0">
                  <a:pos x="174" y="642"/>
                </a:cxn>
                <a:cxn ang="0">
                  <a:pos x="215" y="618"/>
                </a:cxn>
                <a:cxn ang="0">
                  <a:pos x="250" y="590"/>
                </a:cxn>
                <a:cxn ang="0">
                  <a:pos x="307" y="533"/>
                </a:cxn>
                <a:cxn ang="0">
                  <a:pos x="332" y="499"/>
                </a:cxn>
                <a:cxn ang="0">
                  <a:pos x="355" y="463"/>
                </a:cxn>
                <a:cxn ang="0">
                  <a:pos x="389" y="394"/>
                </a:cxn>
                <a:cxn ang="0">
                  <a:pos x="404" y="355"/>
                </a:cxn>
                <a:cxn ang="0">
                  <a:pos x="415" y="313"/>
                </a:cxn>
                <a:cxn ang="0">
                  <a:pos x="423" y="274"/>
                </a:cxn>
                <a:cxn ang="0">
                  <a:pos x="428" y="239"/>
                </a:cxn>
                <a:cxn ang="0">
                  <a:pos x="431" y="222"/>
                </a:cxn>
                <a:cxn ang="0">
                  <a:pos x="432" y="205"/>
                </a:cxn>
                <a:cxn ang="0">
                  <a:pos x="435" y="173"/>
                </a:cxn>
                <a:cxn ang="0">
                  <a:pos x="436" y="154"/>
                </a:cxn>
                <a:cxn ang="0">
                  <a:pos x="437" y="137"/>
                </a:cxn>
                <a:cxn ang="0">
                  <a:pos x="437" y="122"/>
                </a:cxn>
                <a:cxn ang="0">
                  <a:pos x="437" y="105"/>
                </a:cxn>
                <a:cxn ang="0">
                  <a:pos x="437" y="92"/>
                </a:cxn>
                <a:cxn ang="0">
                  <a:pos x="439" y="80"/>
                </a:cxn>
                <a:cxn ang="0">
                  <a:pos x="439" y="67"/>
                </a:cxn>
                <a:cxn ang="0">
                  <a:pos x="439" y="59"/>
                </a:cxn>
                <a:cxn ang="0">
                  <a:pos x="439" y="53"/>
                </a:cxn>
                <a:cxn ang="0">
                  <a:pos x="439" y="48"/>
                </a:cxn>
                <a:cxn ang="0">
                  <a:pos x="439" y="41"/>
                </a:cxn>
                <a:cxn ang="0">
                  <a:pos x="439" y="33"/>
                </a:cxn>
                <a:cxn ang="0">
                  <a:pos x="439" y="27"/>
                </a:cxn>
                <a:cxn ang="0">
                  <a:pos x="439" y="23"/>
                </a:cxn>
                <a:cxn ang="0">
                  <a:pos x="439" y="20"/>
                </a:cxn>
                <a:cxn ang="0">
                  <a:pos x="439" y="16"/>
                </a:cxn>
                <a:cxn ang="0">
                  <a:pos x="439" y="13"/>
                </a:cxn>
                <a:cxn ang="0">
                  <a:pos x="439" y="10"/>
                </a:cxn>
                <a:cxn ang="0">
                  <a:pos x="439" y="6"/>
                </a:cxn>
                <a:cxn ang="0">
                  <a:pos x="439" y="2"/>
                </a:cxn>
                <a:cxn ang="0">
                  <a:pos x="439" y="0"/>
                </a:cxn>
              </a:cxnLst>
              <a:rect l="0" t="0" r="r" b="b"/>
              <a:pathLst>
                <a:path w="439" h="693">
                  <a:moveTo>
                    <a:pt x="0" y="693"/>
                  </a:moveTo>
                  <a:lnTo>
                    <a:pt x="5" y="693"/>
                  </a:lnTo>
                  <a:lnTo>
                    <a:pt x="18" y="692"/>
                  </a:lnTo>
                  <a:lnTo>
                    <a:pt x="28" y="690"/>
                  </a:lnTo>
                  <a:lnTo>
                    <a:pt x="53" y="687"/>
                  </a:lnTo>
                  <a:lnTo>
                    <a:pt x="74" y="681"/>
                  </a:lnTo>
                  <a:lnTo>
                    <a:pt x="98" y="675"/>
                  </a:lnTo>
                  <a:lnTo>
                    <a:pt x="138" y="659"/>
                  </a:lnTo>
                  <a:lnTo>
                    <a:pt x="174" y="642"/>
                  </a:lnTo>
                  <a:lnTo>
                    <a:pt x="215" y="618"/>
                  </a:lnTo>
                  <a:lnTo>
                    <a:pt x="250" y="590"/>
                  </a:lnTo>
                  <a:lnTo>
                    <a:pt x="307" y="533"/>
                  </a:lnTo>
                  <a:lnTo>
                    <a:pt x="332" y="499"/>
                  </a:lnTo>
                  <a:lnTo>
                    <a:pt x="355" y="463"/>
                  </a:lnTo>
                  <a:lnTo>
                    <a:pt x="389" y="394"/>
                  </a:lnTo>
                  <a:lnTo>
                    <a:pt x="404" y="355"/>
                  </a:lnTo>
                  <a:lnTo>
                    <a:pt x="415" y="313"/>
                  </a:lnTo>
                  <a:lnTo>
                    <a:pt x="423" y="274"/>
                  </a:lnTo>
                  <a:lnTo>
                    <a:pt x="428" y="239"/>
                  </a:lnTo>
                  <a:lnTo>
                    <a:pt x="431" y="222"/>
                  </a:lnTo>
                  <a:lnTo>
                    <a:pt x="432" y="205"/>
                  </a:lnTo>
                  <a:lnTo>
                    <a:pt x="435" y="173"/>
                  </a:lnTo>
                  <a:lnTo>
                    <a:pt x="436" y="154"/>
                  </a:lnTo>
                  <a:lnTo>
                    <a:pt x="437" y="137"/>
                  </a:lnTo>
                  <a:lnTo>
                    <a:pt x="437" y="122"/>
                  </a:lnTo>
                  <a:lnTo>
                    <a:pt x="437" y="105"/>
                  </a:lnTo>
                  <a:lnTo>
                    <a:pt x="437" y="92"/>
                  </a:lnTo>
                  <a:lnTo>
                    <a:pt x="439" y="80"/>
                  </a:lnTo>
                  <a:lnTo>
                    <a:pt x="439" y="67"/>
                  </a:lnTo>
                  <a:lnTo>
                    <a:pt x="439" y="59"/>
                  </a:lnTo>
                  <a:lnTo>
                    <a:pt x="439" y="53"/>
                  </a:lnTo>
                  <a:lnTo>
                    <a:pt x="439" y="48"/>
                  </a:lnTo>
                  <a:lnTo>
                    <a:pt x="439" y="41"/>
                  </a:lnTo>
                  <a:lnTo>
                    <a:pt x="439" y="33"/>
                  </a:lnTo>
                  <a:lnTo>
                    <a:pt x="439" y="27"/>
                  </a:lnTo>
                  <a:lnTo>
                    <a:pt x="439" y="23"/>
                  </a:lnTo>
                  <a:lnTo>
                    <a:pt x="439" y="20"/>
                  </a:lnTo>
                  <a:lnTo>
                    <a:pt x="439" y="16"/>
                  </a:lnTo>
                  <a:lnTo>
                    <a:pt x="439" y="13"/>
                  </a:lnTo>
                  <a:lnTo>
                    <a:pt x="439" y="10"/>
                  </a:lnTo>
                  <a:lnTo>
                    <a:pt x="439" y="6"/>
                  </a:lnTo>
                  <a:lnTo>
                    <a:pt x="439" y="2"/>
                  </a:lnTo>
                  <a:lnTo>
                    <a:pt x="439" y="0"/>
                  </a:lnTo>
                </a:path>
              </a:pathLst>
            </a:custGeom>
            <a:noFill/>
            <a:ln w="42863">
              <a:solidFill>
                <a:srgbClr val="CC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38" name="Freeform 62"/>
            <p:cNvSpPr>
              <a:spLocks/>
            </p:cNvSpPr>
            <p:nvPr/>
          </p:nvSpPr>
          <p:spPr bwMode="auto">
            <a:xfrm>
              <a:off x="4502" y="2190"/>
              <a:ext cx="537" cy="680"/>
            </a:xfrm>
            <a:custGeom>
              <a:avLst/>
              <a:gdLst/>
              <a:ahLst/>
              <a:cxnLst>
                <a:cxn ang="0">
                  <a:pos x="537" y="680"/>
                </a:cxn>
                <a:cxn ang="0">
                  <a:pos x="537" y="676"/>
                </a:cxn>
                <a:cxn ang="0">
                  <a:pos x="537" y="673"/>
                </a:cxn>
                <a:cxn ang="0">
                  <a:pos x="537" y="669"/>
                </a:cxn>
                <a:cxn ang="0">
                  <a:pos x="537" y="665"/>
                </a:cxn>
                <a:cxn ang="0">
                  <a:pos x="537" y="659"/>
                </a:cxn>
                <a:cxn ang="0">
                  <a:pos x="537" y="651"/>
                </a:cxn>
                <a:cxn ang="0">
                  <a:pos x="537" y="644"/>
                </a:cxn>
                <a:cxn ang="0">
                  <a:pos x="537" y="635"/>
                </a:cxn>
                <a:cxn ang="0">
                  <a:pos x="536" y="621"/>
                </a:cxn>
                <a:cxn ang="0">
                  <a:pos x="536" y="605"/>
                </a:cxn>
                <a:cxn ang="0">
                  <a:pos x="536" y="591"/>
                </a:cxn>
                <a:cxn ang="0">
                  <a:pos x="535" y="574"/>
                </a:cxn>
                <a:cxn ang="0">
                  <a:pos x="535" y="557"/>
                </a:cxn>
                <a:cxn ang="0">
                  <a:pos x="534" y="539"/>
                </a:cxn>
                <a:cxn ang="0">
                  <a:pos x="532" y="519"/>
                </a:cxn>
                <a:cxn ang="0">
                  <a:pos x="528" y="483"/>
                </a:cxn>
                <a:cxn ang="0">
                  <a:pos x="523" y="447"/>
                </a:cxn>
                <a:cxn ang="0">
                  <a:pos x="517" y="411"/>
                </a:cxn>
                <a:cxn ang="0">
                  <a:pos x="508" y="374"/>
                </a:cxn>
                <a:cxn ang="0">
                  <a:pos x="497" y="337"/>
                </a:cxn>
                <a:cxn ang="0">
                  <a:pos x="468" y="268"/>
                </a:cxn>
                <a:cxn ang="0">
                  <a:pos x="450" y="233"/>
                </a:cxn>
                <a:cxn ang="0">
                  <a:pos x="427" y="197"/>
                </a:cxn>
                <a:cxn ang="0">
                  <a:pos x="377" y="137"/>
                </a:cxn>
                <a:cxn ang="0">
                  <a:pos x="347" y="108"/>
                </a:cxn>
                <a:cxn ang="0">
                  <a:pos x="312" y="81"/>
                </a:cxn>
                <a:cxn ang="0">
                  <a:pos x="277" y="59"/>
                </a:cxn>
                <a:cxn ang="0">
                  <a:pos x="243" y="41"/>
                </a:cxn>
                <a:cxn ang="0">
                  <a:pos x="200" y="24"/>
                </a:cxn>
                <a:cxn ang="0">
                  <a:pos x="178" y="17"/>
                </a:cxn>
                <a:cxn ang="0">
                  <a:pos x="153" y="11"/>
                </a:cxn>
                <a:cxn ang="0">
                  <a:pos x="131" y="7"/>
                </a:cxn>
                <a:cxn ang="0">
                  <a:pos x="110" y="4"/>
                </a:cxn>
                <a:cxn ang="0">
                  <a:pos x="99" y="3"/>
                </a:cxn>
                <a:cxn ang="0">
                  <a:pos x="88" y="2"/>
                </a:cxn>
                <a:cxn ang="0">
                  <a:pos x="83" y="2"/>
                </a:cxn>
                <a:cxn ang="0">
                  <a:pos x="77" y="2"/>
                </a:cxn>
                <a:cxn ang="0">
                  <a:pos x="73" y="2"/>
                </a:cxn>
                <a:cxn ang="0">
                  <a:pos x="70" y="0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58" y="0"/>
                </a:cxn>
                <a:cxn ang="0">
                  <a:pos x="53" y="0"/>
                </a:cxn>
                <a:cxn ang="0">
                  <a:pos x="48" y="2"/>
                </a:cxn>
                <a:cxn ang="0">
                  <a:pos x="43" y="2"/>
                </a:cxn>
                <a:cxn ang="0">
                  <a:pos x="36" y="2"/>
                </a:cxn>
                <a:cxn ang="0">
                  <a:pos x="30" y="2"/>
                </a:cxn>
                <a:cxn ang="0">
                  <a:pos x="19" y="3"/>
                </a:cxn>
                <a:cxn ang="0">
                  <a:pos x="0" y="5"/>
                </a:cxn>
              </a:cxnLst>
              <a:rect l="0" t="0" r="r" b="b"/>
              <a:pathLst>
                <a:path w="537" h="680">
                  <a:moveTo>
                    <a:pt x="537" y="680"/>
                  </a:moveTo>
                  <a:lnTo>
                    <a:pt x="537" y="676"/>
                  </a:lnTo>
                  <a:lnTo>
                    <a:pt x="537" y="673"/>
                  </a:lnTo>
                  <a:lnTo>
                    <a:pt x="537" y="669"/>
                  </a:lnTo>
                  <a:lnTo>
                    <a:pt x="537" y="665"/>
                  </a:lnTo>
                  <a:lnTo>
                    <a:pt x="537" y="659"/>
                  </a:lnTo>
                  <a:lnTo>
                    <a:pt x="537" y="651"/>
                  </a:lnTo>
                  <a:lnTo>
                    <a:pt x="537" y="644"/>
                  </a:lnTo>
                  <a:lnTo>
                    <a:pt x="537" y="635"/>
                  </a:lnTo>
                  <a:lnTo>
                    <a:pt x="536" y="621"/>
                  </a:lnTo>
                  <a:lnTo>
                    <a:pt x="536" y="605"/>
                  </a:lnTo>
                  <a:lnTo>
                    <a:pt x="536" y="591"/>
                  </a:lnTo>
                  <a:lnTo>
                    <a:pt x="535" y="574"/>
                  </a:lnTo>
                  <a:lnTo>
                    <a:pt x="535" y="557"/>
                  </a:lnTo>
                  <a:lnTo>
                    <a:pt x="534" y="539"/>
                  </a:lnTo>
                  <a:lnTo>
                    <a:pt x="532" y="519"/>
                  </a:lnTo>
                  <a:lnTo>
                    <a:pt x="528" y="483"/>
                  </a:lnTo>
                  <a:lnTo>
                    <a:pt x="523" y="447"/>
                  </a:lnTo>
                  <a:lnTo>
                    <a:pt x="517" y="411"/>
                  </a:lnTo>
                  <a:lnTo>
                    <a:pt x="508" y="374"/>
                  </a:lnTo>
                  <a:lnTo>
                    <a:pt x="497" y="337"/>
                  </a:lnTo>
                  <a:lnTo>
                    <a:pt x="468" y="268"/>
                  </a:lnTo>
                  <a:lnTo>
                    <a:pt x="450" y="233"/>
                  </a:lnTo>
                  <a:lnTo>
                    <a:pt x="427" y="197"/>
                  </a:lnTo>
                  <a:lnTo>
                    <a:pt x="377" y="137"/>
                  </a:lnTo>
                  <a:lnTo>
                    <a:pt x="347" y="108"/>
                  </a:lnTo>
                  <a:lnTo>
                    <a:pt x="312" y="81"/>
                  </a:lnTo>
                  <a:lnTo>
                    <a:pt x="277" y="59"/>
                  </a:lnTo>
                  <a:lnTo>
                    <a:pt x="243" y="41"/>
                  </a:lnTo>
                  <a:lnTo>
                    <a:pt x="200" y="24"/>
                  </a:lnTo>
                  <a:lnTo>
                    <a:pt x="178" y="17"/>
                  </a:lnTo>
                  <a:lnTo>
                    <a:pt x="153" y="11"/>
                  </a:lnTo>
                  <a:lnTo>
                    <a:pt x="131" y="7"/>
                  </a:lnTo>
                  <a:lnTo>
                    <a:pt x="110" y="4"/>
                  </a:lnTo>
                  <a:lnTo>
                    <a:pt x="99" y="3"/>
                  </a:lnTo>
                  <a:lnTo>
                    <a:pt x="88" y="2"/>
                  </a:lnTo>
                  <a:lnTo>
                    <a:pt x="83" y="2"/>
                  </a:lnTo>
                  <a:lnTo>
                    <a:pt x="77" y="2"/>
                  </a:lnTo>
                  <a:lnTo>
                    <a:pt x="73" y="2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58" y="0"/>
                  </a:lnTo>
                  <a:lnTo>
                    <a:pt x="53" y="0"/>
                  </a:lnTo>
                  <a:lnTo>
                    <a:pt x="48" y="2"/>
                  </a:lnTo>
                  <a:lnTo>
                    <a:pt x="43" y="2"/>
                  </a:lnTo>
                  <a:lnTo>
                    <a:pt x="36" y="2"/>
                  </a:lnTo>
                  <a:lnTo>
                    <a:pt x="30" y="2"/>
                  </a:lnTo>
                  <a:lnTo>
                    <a:pt x="19" y="3"/>
                  </a:lnTo>
                  <a:lnTo>
                    <a:pt x="0" y="5"/>
                  </a:lnTo>
                </a:path>
              </a:pathLst>
            </a:custGeom>
            <a:noFill/>
            <a:ln w="42863">
              <a:solidFill>
                <a:srgbClr val="E5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39" name="Freeform 63"/>
            <p:cNvSpPr>
              <a:spLocks/>
            </p:cNvSpPr>
            <p:nvPr/>
          </p:nvSpPr>
          <p:spPr bwMode="auto">
            <a:xfrm>
              <a:off x="4089" y="2195"/>
              <a:ext cx="413" cy="829"/>
            </a:xfrm>
            <a:custGeom>
              <a:avLst/>
              <a:gdLst/>
              <a:ahLst/>
              <a:cxnLst>
                <a:cxn ang="0">
                  <a:pos x="413" y="0"/>
                </a:cxn>
                <a:cxn ang="0">
                  <a:pos x="392" y="4"/>
                </a:cxn>
                <a:cxn ang="0">
                  <a:pos x="368" y="10"/>
                </a:cxn>
                <a:cxn ang="0">
                  <a:pos x="345" y="16"/>
                </a:cxn>
                <a:cxn ang="0">
                  <a:pos x="303" y="32"/>
                </a:cxn>
                <a:cxn ang="0">
                  <a:pos x="263" y="53"/>
                </a:cxn>
                <a:cxn ang="0">
                  <a:pos x="221" y="79"/>
                </a:cxn>
                <a:cxn ang="0">
                  <a:pos x="189" y="106"/>
                </a:cxn>
                <a:cxn ang="0">
                  <a:pos x="155" y="137"/>
                </a:cxn>
                <a:cxn ang="0">
                  <a:pos x="103" y="203"/>
                </a:cxn>
                <a:cxn ang="0">
                  <a:pos x="79" y="242"/>
                </a:cxn>
                <a:cxn ang="0">
                  <a:pos x="61" y="279"/>
                </a:cxn>
                <a:cxn ang="0">
                  <a:pos x="45" y="318"/>
                </a:cxn>
                <a:cxn ang="0">
                  <a:pos x="34" y="354"/>
                </a:cxn>
                <a:cxn ang="0">
                  <a:pos x="26" y="386"/>
                </a:cxn>
                <a:cxn ang="0">
                  <a:pos x="18" y="421"/>
                </a:cxn>
                <a:cxn ang="0">
                  <a:pos x="13" y="456"/>
                </a:cxn>
                <a:cxn ang="0">
                  <a:pos x="8" y="491"/>
                </a:cxn>
                <a:cxn ang="0">
                  <a:pos x="5" y="524"/>
                </a:cxn>
                <a:cxn ang="0">
                  <a:pos x="3" y="552"/>
                </a:cxn>
                <a:cxn ang="0">
                  <a:pos x="3" y="568"/>
                </a:cxn>
                <a:cxn ang="0">
                  <a:pos x="1" y="585"/>
                </a:cxn>
                <a:cxn ang="0">
                  <a:pos x="1" y="602"/>
                </a:cxn>
                <a:cxn ang="0">
                  <a:pos x="1" y="617"/>
                </a:cxn>
                <a:cxn ang="0">
                  <a:pos x="1" y="625"/>
                </a:cxn>
                <a:cxn ang="0">
                  <a:pos x="1" y="633"/>
                </a:cxn>
                <a:cxn ang="0">
                  <a:pos x="1" y="639"/>
                </a:cxn>
                <a:cxn ang="0">
                  <a:pos x="0" y="646"/>
                </a:cxn>
                <a:cxn ang="0">
                  <a:pos x="0" y="654"/>
                </a:cxn>
                <a:cxn ang="0">
                  <a:pos x="0" y="656"/>
                </a:cxn>
                <a:cxn ang="0">
                  <a:pos x="0" y="660"/>
                </a:cxn>
                <a:cxn ang="0">
                  <a:pos x="0" y="664"/>
                </a:cxn>
                <a:cxn ang="0">
                  <a:pos x="0" y="668"/>
                </a:cxn>
                <a:cxn ang="0">
                  <a:pos x="0" y="669"/>
                </a:cxn>
                <a:cxn ang="0">
                  <a:pos x="0" y="672"/>
                </a:cxn>
                <a:cxn ang="0">
                  <a:pos x="0" y="676"/>
                </a:cxn>
                <a:cxn ang="0">
                  <a:pos x="0" y="680"/>
                </a:cxn>
                <a:cxn ang="0">
                  <a:pos x="0" y="684"/>
                </a:cxn>
                <a:cxn ang="0">
                  <a:pos x="0" y="686"/>
                </a:cxn>
                <a:cxn ang="0">
                  <a:pos x="0" y="690"/>
                </a:cxn>
                <a:cxn ang="0">
                  <a:pos x="0" y="698"/>
                </a:cxn>
                <a:cxn ang="0">
                  <a:pos x="0" y="702"/>
                </a:cxn>
                <a:cxn ang="0">
                  <a:pos x="0" y="706"/>
                </a:cxn>
                <a:cxn ang="0">
                  <a:pos x="1" y="714"/>
                </a:cxn>
                <a:cxn ang="0">
                  <a:pos x="1" y="723"/>
                </a:cxn>
                <a:cxn ang="0">
                  <a:pos x="1" y="738"/>
                </a:cxn>
                <a:cxn ang="0">
                  <a:pos x="1" y="754"/>
                </a:cxn>
                <a:cxn ang="0">
                  <a:pos x="3" y="769"/>
                </a:cxn>
                <a:cxn ang="0">
                  <a:pos x="4" y="798"/>
                </a:cxn>
                <a:cxn ang="0">
                  <a:pos x="4" y="812"/>
                </a:cxn>
                <a:cxn ang="0">
                  <a:pos x="5" y="829"/>
                </a:cxn>
              </a:cxnLst>
              <a:rect l="0" t="0" r="r" b="b"/>
              <a:pathLst>
                <a:path w="413" h="829">
                  <a:moveTo>
                    <a:pt x="413" y="0"/>
                  </a:moveTo>
                  <a:lnTo>
                    <a:pt x="392" y="4"/>
                  </a:lnTo>
                  <a:lnTo>
                    <a:pt x="368" y="10"/>
                  </a:lnTo>
                  <a:lnTo>
                    <a:pt x="345" y="16"/>
                  </a:lnTo>
                  <a:lnTo>
                    <a:pt x="303" y="32"/>
                  </a:lnTo>
                  <a:lnTo>
                    <a:pt x="263" y="53"/>
                  </a:lnTo>
                  <a:lnTo>
                    <a:pt x="221" y="79"/>
                  </a:lnTo>
                  <a:lnTo>
                    <a:pt x="189" y="106"/>
                  </a:lnTo>
                  <a:lnTo>
                    <a:pt x="155" y="137"/>
                  </a:lnTo>
                  <a:lnTo>
                    <a:pt x="103" y="203"/>
                  </a:lnTo>
                  <a:lnTo>
                    <a:pt x="79" y="242"/>
                  </a:lnTo>
                  <a:lnTo>
                    <a:pt x="61" y="279"/>
                  </a:lnTo>
                  <a:lnTo>
                    <a:pt x="45" y="318"/>
                  </a:lnTo>
                  <a:lnTo>
                    <a:pt x="34" y="354"/>
                  </a:lnTo>
                  <a:lnTo>
                    <a:pt x="26" y="386"/>
                  </a:lnTo>
                  <a:lnTo>
                    <a:pt x="18" y="421"/>
                  </a:lnTo>
                  <a:lnTo>
                    <a:pt x="13" y="456"/>
                  </a:lnTo>
                  <a:lnTo>
                    <a:pt x="8" y="491"/>
                  </a:lnTo>
                  <a:lnTo>
                    <a:pt x="5" y="524"/>
                  </a:lnTo>
                  <a:lnTo>
                    <a:pt x="3" y="552"/>
                  </a:lnTo>
                  <a:lnTo>
                    <a:pt x="3" y="568"/>
                  </a:lnTo>
                  <a:lnTo>
                    <a:pt x="1" y="585"/>
                  </a:lnTo>
                  <a:lnTo>
                    <a:pt x="1" y="602"/>
                  </a:lnTo>
                  <a:lnTo>
                    <a:pt x="1" y="617"/>
                  </a:lnTo>
                  <a:lnTo>
                    <a:pt x="1" y="625"/>
                  </a:lnTo>
                  <a:lnTo>
                    <a:pt x="1" y="633"/>
                  </a:lnTo>
                  <a:lnTo>
                    <a:pt x="1" y="639"/>
                  </a:lnTo>
                  <a:lnTo>
                    <a:pt x="0" y="646"/>
                  </a:lnTo>
                  <a:lnTo>
                    <a:pt x="0" y="654"/>
                  </a:lnTo>
                  <a:lnTo>
                    <a:pt x="0" y="656"/>
                  </a:lnTo>
                  <a:lnTo>
                    <a:pt x="0" y="660"/>
                  </a:lnTo>
                  <a:lnTo>
                    <a:pt x="0" y="664"/>
                  </a:lnTo>
                  <a:lnTo>
                    <a:pt x="0" y="668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6"/>
                  </a:lnTo>
                  <a:lnTo>
                    <a:pt x="0" y="680"/>
                  </a:lnTo>
                  <a:lnTo>
                    <a:pt x="0" y="684"/>
                  </a:lnTo>
                  <a:lnTo>
                    <a:pt x="0" y="686"/>
                  </a:lnTo>
                  <a:lnTo>
                    <a:pt x="0" y="690"/>
                  </a:lnTo>
                  <a:lnTo>
                    <a:pt x="0" y="698"/>
                  </a:lnTo>
                  <a:lnTo>
                    <a:pt x="0" y="702"/>
                  </a:lnTo>
                  <a:lnTo>
                    <a:pt x="0" y="706"/>
                  </a:lnTo>
                  <a:lnTo>
                    <a:pt x="1" y="714"/>
                  </a:lnTo>
                  <a:lnTo>
                    <a:pt x="1" y="723"/>
                  </a:lnTo>
                  <a:lnTo>
                    <a:pt x="1" y="738"/>
                  </a:lnTo>
                  <a:lnTo>
                    <a:pt x="1" y="754"/>
                  </a:lnTo>
                  <a:lnTo>
                    <a:pt x="3" y="769"/>
                  </a:lnTo>
                  <a:lnTo>
                    <a:pt x="4" y="798"/>
                  </a:lnTo>
                  <a:lnTo>
                    <a:pt x="4" y="812"/>
                  </a:lnTo>
                  <a:lnTo>
                    <a:pt x="5" y="829"/>
                  </a:lnTo>
                </a:path>
              </a:pathLst>
            </a:custGeom>
            <a:noFill/>
            <a:ln w="42863">
              <a:solidFill>
                <a:srgbClr val="E5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40" name="Freeform 64"/>
            <p:cNvSpPr>
              <a:spLocks/>
            </p:cNvSpPr>
            <p:nvPr/>
          </p:nvSpPr>
          <p:spPr bwMode="auto">
            <a:xfrm>
              <a:off x="4094" y="3024"/>
              <a:ext cx="932" cy="5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35"/>
                </a:cxn>
                <a:cxn ang="0">
                  <a:pos x="8" y="69"/>
                </a:cxn>
                <a:cxn ang="0">
                  <a:pos x="13" y="101"/>
                </a:cxn>
                <a:cxn ang="0">
                  <a:pos x="21" y="138"/>
                </a:cxn>
                <a:cxn ang="0">
                  <a:pos x="31" y="173"/>
                </a:cxn>
                <a:cxn ang="0">
                  <a:pos x="57" y="242"/>
                </a:cxn>
                <a:cxn ang="0">
                  <a:pos x="74" y="276"/>
                </a:cxn>
                <a:cxn ang="0">
                  <a:pos x="95" y="313"/>
                </a:cxn>
                <a:cxn ang="0">
                  <a:pos x="142" y="375"/>
                </a:cxn>
                <a:cxn ang="0">
                  <a:pos x="173" y="406"/>
                </a:cxn>
                <a:cxn ang="0">
                  <a:pos x="211" y="438"/>
                </a:cxn>
                <a:cxn ang="0">
                  <a:pos x="246" y="461"/>
                </a:cxn>
                <a:cxn ang="0">
                  <a:pos x="287" y="483"/>
                </a:cxn>
                <a:cxn ang="0">
                  <a:pos x="330" y="500"/>
                </a:cxn>
                <a:cxn ang="0">
                  <a:pos x="371" y="513"/>
                </a:cxn>
                <a:cxn ang="0">
                  <a:pos x="395" y="518"/>
                </a:cxn>
                <a:cxn ang="0">
                  <a:pos x="416" y="521"/>
                </a:cxn>
                <a:cxn ang="0">
                  <a:pos x="427" y="522"/>
                </a:cxn>
                <a:cxn ang="0">
                  <a:pos x="434" y="523"/>
                </a:cxn>
                <a:cxn ang="0">
                  <a:pos x="440" y="523"/>
                </a:cxn>
                <a:cxn ang="0">
                  <a:pos x="447" y="523"/>
                </a:cxn>
                <a:cxn ang="0">
                  <a:pos x="449" y="523"/>
                </a:cxn>
                <a:cxn ang="0">
                  <a:pos x="453" y="525"/>
                </a:cxn>
                <a:cxn ang="0">
                  <a:pos x="458" y="525"/>
                </a:cxn>
                <a:cxn ang="0">
                  <a:pos x="464" y="525"/>
                </a:cxn>
                <a:cxn ang="0">
                  <a:pos x="470" y="525"/>
                </a:cxn>
                <a:cxn ang="0">
                  <a:pos x="475" y="525"/>
                </a:cxn>
                <a:cxn ang="0">
                  <a:pos x="481" y="525"/>
                </a:cxn>
                <a:cxn ang="0">
                  <a:pos x="486" y="525"/>
                </a:cxn>
                <a:cxn ang="0">
                  <a:pos x="491" y="523"/>
                </a:cxn>
                <a:cxn ang="0">
                  <a:pos x="496" y="523"/>
                </a:cxn>
                <a:cxn ang="0">
                  <a:pos x="507" y="523"/>
                </a:cxn>
                <a:cxn ang="0">
                  <a:pos x="518" y="522"/>
                </a:cxn>
                <a:cxn ang="0">
                  <a:pos x="530" y="521"/>
                </a:cxn>
                <a:cxn ang="0">
                  <a:pos x="554" y="517"/>
                </a:cxn>
                <a:cxn ang="0">
                  <a:pos x="577" y="512"/>
                </a:cxn>
                <a:cxn ang="0">
                  <a:pos x="600" y="504"/>
                </a:cxn>
                <a:cxn ang="0">
                  <a:pos x="643" y="488"/>
                </a:cxn>
                <a:cxn ang="0">
                  <a:pos x="684" y="467"/>
                </a:cxn>
                <a:cxn ang="0">
                  <a:pos x="724" y="441"/>
                </a:cxn>
                <a:cxn ang="0">
                  <a:pos x="761" y="413"/>
                </a:cxn>
                <a:cxn ang="0">
                  <a:pos x="789" y="384"/>
                </a:cxn>
                <a:cxn ang="0">
                  <a:pos x="841" y="319"/>
                </a:cxn>
                <a:cxn ang="0">
                  <a:pos x="865" y="280"/>
                </a:cxn>
                <a:cxn ang="0">
                  <a:pos x="883" y="244"/>
                </a:cxn>
                <a:cxn ang="0">
                  <a:pos x="897" y="207"/>
                </a:cxn>
                <a:cxn ang="0">
                  <a:pos x="910" y="170"/>
                </a:cxn>
                <a:cxn ang="0">
                  <a:pos x="921" y="134"/>
                </a:cxn>
                <a:cxn ang="0">
                  <a:pos x="927" y="102"/>
                </a:cxn>
                <a:cxn ang="0">
                  <a:pos x="932" y="69"/>
                </a:cxn>
              </a:cxnLst>
              <a:rect l="0" t="0" r="r" b="b"/>
              <a:pathLst>
                <a:path w="932" h="525">
                  <a:moveTo>
                    <a:pt x="0" y="0"/>
                  </a:moveTo>
                  <a:lnTo>
                    <a:pt x="4" y="35"/>
                  </a:lnTo>
                  <a:lnTo>
                    <a:pt x="8" y="69"/>
                  </a:lnTo>
                  <a:lnTo>
                    <a:pt x="13" y="101"/>
                  </a:lnTo>
                  <a:lnTo>
                    <a:pt x="21" y="138"/>
                  </a:lnTo>
                  <a:lnTo>
                    <a:pt x="31" y="173"/>
                  </a:lnTo>
                  <a:lnTo>
                    <a:pt x="57" y="242"/>
                  </a:lnTo>
                  <a:lnTo>
                    <a:pt x="74" y="276"/>
                  </a:lnTo>
                  <a:lnTo>
                    <a:pt x="95" y="313"/>
                  </a:lnTo>
                  <a:lnTo>
                    <a:pt x="142" y="375"/>
                  </a:lnTo>
                  <a:lnTo>
                    <a:pt x="173" y="406"/>
                  </a:lnTo>
                  <a:lnTo>
                    <a:pt x="211" y="438"/>
                  </a:lnTo>
                  <a:lnTo>
                    <a:pt x="246" y="461"/>
                  </a:lnTo>
                  <a:lnTo>
                    <a:pt x="287" y="483"/>
                  </a:lnTo>
                  <a:lnTo>
                    <a:pt x="330" y="500"/>
                  </a:lnTo>
                  <a:lnTo>
                    <a:pt x="371" y="513"/>
                  </a:lnTo>
                  <a:lnTo>
                    <a:pt x="395" y="518"/>
                  </a:lnTo>
                  <a:lnTo>
                    <a:pt x="416" y="521"/>
                  </a:lnTo>
                  <a:lnTo>
                    <a:pt x="427" y="522"/>
                  </a:lnTo>
                  <a:lnTo>
                    <a:pt x="434" y="523"/>
                  </a:lnTo>
                  <a:lnTo>
                    <a:pt x="440" y="523"/>
                  </a:lnTo>
                  <a:lnTo>
                    <a:pt x="447" y="523"/>
                  </a:lnTo>
                  <a:lnTo>
                    <a:pt x="449" y="523"/>
                  </a:lnTo>
                  <a:lnTo>
                    <a:pt x="453" y="525"/>
                  </a:lnTo>
                  <a:lnTo>
                    <a:pt x="458" y="525"/>
                  </a:lnTo>
                  <a:lnTo>
                    <a:pt x="464" y="525"/>
                  </a:lnTo>
                  <a:lnTo>
                    <a:pt x="470" y="525"/>
                  </a:lnTo>
                  <a:lnTo>
                    <a:pt x="475" y="525"/>
                  </a:lnTo>
                  <a:lnTo>
                    <a:pt x="481" y="525"/>
                  </a:lnTo>
                  <a:lnTo>
                    <a:pt x="486" y="525"/>
                  </a:lnTo>
                  <a:lnTo>
                    <a:pt x="491" y="523"/>
                  </a:lnTo>
                  <a:lnTo>
                    <a:pt x="496" y="523"/>
                  </a:lnTo>
                  <a:lnTo>
                    <a:pt x="507" y="523"/>
                  </a:lnTo>
                  <a:lnTo>
                    <a:pt x="518" y="522"/>
                  </a:lnTo>
                  <a:lnTo>
                    <a:pt x="530" y="521"/>
                  </a:lnTo>
                  <a:lnTo>
                    <a:pt x="554" y="517"/>
                  </a:lnTo>
                  <a:lnTo>
                    <a:pt x="577" y="512"/>
                  </a:lnTo>
                  <a:lnTo>
                    <a:pt x="600" y="504"/>
                  </a:lnTo>
                  <a:lnTo>
                    <a:pt x="643" y="488"/>
                  </a:lnTo>
                  <a:lnTo>
                    <a:pt x="684" y="467"/>
                  </a:lnTo>
                  <a:lnTo>
                    <a:pt x="724" y="441"/>
                  </a:lnTo>
                  <a:lnTo>
                    <a:pt x="761" y="413"/>
                  </a:lnTo>
                  <a:lnTo>
                    <a:pt x="789" y="384"/>
                  </a:lnTo>
                  <a:lnTo>
                    <a:pt x="841" y="319"/>
                  </a:lnTo>
                  <a:lnTo>
                    <a:pt x="865" y="280"/>
                  </a:lnTo>
                  <a:lnTo>
                    <a:pt x="883" y="244"/>
                  </a:lnTo>
                  <a:lnTo>
                    <a:pt x="897" y="207"/>
                  </a:lnTo>
                  <a:lnTo>
                    <a:pt x="910" y="170"/>
                  </a:lnTo>
                  <a:lnTo>
                    <a:pt x="921" y="134"/>
                  </a:lnTo>
                  <a:lnTo>
                    <a:pt x="927" y="102"/>
                  </a:lnTo>
                  <a:lnTo>
                    <a:pt x="932" y="69"/>
                  </a:lnTo>
                </a:path>
              </a:pathLst>
            </a:custGeom>
            <a:noFill/>
            <a:ln w="42863">
              <a:solidFill>
                <a:srgbClr val="E5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41" name="Freeform 65"/>
            <p:cNvSpPr>
              <a:spLocks/>
            </p:cNvSpPr>
            <p:nvPr/>
          </p:nvSpPr>
          <p:spPr bwMode="auto">
            <a:xfrm>
              <a:off x="5026" y="2870"/>
              <a:ext cx="13" cy="223"/>
            </a:xfrm>
            <a:custGeom>
              <a:avLst/>
              <a:gdLst/>
              <a:ahLst/>
              <a:cxnLst>
                <a:cxn ang="0">
                  <a:pos x="0" y="223"/>
                </a:cxn>
                <a:cxn ang="0">
                  <a:pos x="6" y="187"/>
                </a:cxn>
                <a:cxn ang="0">
                  <a:pos x="8" y="156"/>
                </a:cxn>
                <a:cxn ang="0">
                  <a:pos x="11" y="126"/>
                </a:cxn>
                <a:cxn ang="0">
                  <a:pos x="11" y="111"/>
                </a:cxn>
                <a:cxn ang="0">
                  <a:pos x="12" y="94"/>
                </a:cxn>
                <a:cxn ang="0">
                  <a:pos x="12" y="78"/>
                </a:cxn>
                <a:cxn ang="0">
                  <a:pos x="12" y="62"/>
                </a:cxn>
                <a:cxn ang="0">
                  <a:pos x="13" y="46"/>
                </a:cxn>
                <a:cxn ang="0">
                  <a:pos x="13" y="33"/>
                </a:cxn>
                <a:cxn ang="0">
                  <a:pos x="13" y="26"/>
                </a:cxn>
                <a:cxn ang="0">
                  <a:pos x="13" y="22"/>
                </a:cxn>
                <a:cxn ang="0">
                  <a:pos x="13" y="18"/>
                </a:cxn>
                <a:cxn ang="0">
                  <a:pos x="13" y="14"/>
                </a:cxn>
                <a:cxn ang="0">
                  <a:pos x="13" y="10"/>
                </a:cxn>
                <a:cxn ang="0">
                  <a:pos x="13" y="7"/>
                </a:cxn>
                <a:cxn ang="0">
                  <a:pos x="13" y="3"/>
                </a:cxn>
                <a:cxn ang="0">
                  <a:pos x="13" y="0"/>
                </a:cxn>
              </a:cxnLst>
              <a:rect l="0" t="0" r="r" b="b"/>
              <a:pathLst>
                <a:path w="13" h="223">
                  <a:moveTo>
                    <a:pt x="0" y="223"/>
                  </a:moveTo>
                  <a:lnTo>
                    <a:pt x="6" y="187"/>
                  </a:lnTo>
                  <a:lnTo>
                    <a:pt x="8" y="156"/>
                  </a:lnTo>
                  <a:lnTo>
                    <a:pt x="11" y="126"/>
                  </a:lnTo>
                  <a:lnTo>
                    <a:pt x="11" y="111"/>
                  </a:lnTo>
                  <a:lnTo>
                    <a:pt x="12" y="94"/>
                  </a:lnTo>
                  <a:lnTo>
                    <a:pt x="12" y="78"/>
                  </a:lnTo>
                  <a:lnTo>
                    <a:pt x="12" y="62"/>
                  </a:lnTo>
                  <a:lnTo>
                    <a:pt x="13" y="46"/>
                  </a:lnTo>
                  <a:lnTo>
                    <a:pt x="13" y="33"/>
                  </a:lnTo>
                  <a:lnTo>
                    <a:pt x="13" y="26"/>
                  </a:lnTo>
                  <a:lnTo>
                    <a:pt x="13" y="22"/>
                  </a:lnTo>
                  <a:lnTo>
                    <a:pt x="13" y="18"/>
                  </a:lnTo>
                  <a:lnTo>
                    <a:pt x="13" y="14"/>
                  </a:lnTo>
                  <a:lnTo>
                    <a:pt x="13" y="10"/>
                  </a:lnTo>
                  <a:lnTo>
                    <a:pt x="13" y="7"/>
                  </a:lnTo>
                  <a:lnTo>
                    <a:pt x="13" y="3"/>
                  </a:lnTo>
                  <a:lnTo>
                    <a:pt x="13" y="0"/>
                  </a:lnTo>
                </a:path>
              </a:pathLst>
            </a:custGeom>
            <a:noFill/>
            <a:ln w="42863">
              <a:solidFill>
                <a:srgbClr val="E5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42" name="Freeform 66"/>
            <p:cNvSpPr>
              <a:spLocks/>
            </p:cNvSpPr>
            <p:nvPr/>
          </p:nvSpPr>
          <p:spPr bwMode="auto">
            <a:xfrm>
              <a:off x="4463" y="2205"/>
              <a:ext cx="586" cy="665"/>
            </a:xfrm>
            <a:custGeom>
              <a:avLst/>
              <a:gdLst/>
              <a:ahLst/>
              <a:cxnLst>
                <a:cxn ang="0">
                  <a:pos x="586" y="665"/>
                </a:cxn>
                <a:cxn ang="0">
                  <a:pos x="584" y="661"/>
                </a:cxn>
                <a:cxn ang="0">
                  <a:pos x="584" y="658"/>
                </a:cxn>
                <a:cxn ang="0">
                  <a:pos x="584" y="654"/>
                </a:cxn>
                <a:cxn ang="0">
                  <a:pos x="584" y="650"/>
                </a:cxn>
                <a:cxn ang="0">
                  <a:pos x="584" y="644"/>
                </a:cxn>
                <a:cxn ang="0">
                  <a:pos x="584" y="636"/>
                </a:cxn>
                <a:cxn ang="0">
                  <a:pos x="584" y="628"/>
                </a:cxn>
                <a:cxn ang="0">
                  <a:pos x="584" y="620"/>
                </a:cxn>
                <a:cxn ang="0">
                  <a:pos x="584" y="605"/>
                </a:cxn>
                <a:cxn ang="0">
                  <a:pos x="583" y="589"/>
                </a:cxn>
                <a:cxn ang="0">
                  <a:pos x="583" y="573"/>
                </a:cxn>
                <a:cxn ang="0">
                  <a:pos x="580" y="540"/>
                </a:cxn>
                <a:cxn ang="0">
                  <a:pos x="579" y="521"/>
                </a:cxn>
                <a:cxn ang="0">
                  <a:pos x="578" y="504"/>
                </a:cxn>
                <a:cxn ang="0">
                  <a:pos x="573" y="472"/>
                </a:cxn>
                <a:cxn ang="0">
                  <a:pos x="567" y="435"/>
                </a:cxn>
                <a:cxn ang="0">
                  <a:pos x="558" y="395"/>
                </a:cxn>
                <a:cxn ang="0">
                  <a:pos x="537" y="325"/>
                </a:cxn>
                <a:cxn ang="0">
                  <a:pos x="520" y="286"/>
                </a:cxn>
                <a:cxn ang="0">
                  <a:pos x="504" y="251"/>
                </a:cxn>
                <a:cxn ang="0">
                  <a:pos x="461" y="184"/>
                </a:cxn>
                <a:cxn ang="0">
                  <a:pos x="435" y="153"/>
                </a:cxn>
                <a:cxn ang="0">
                  <a:pos x="403" y="121"/>
                </a:cxn>
                <a:cxn ang="0">
                  <a:pos x="336" y="69"/>
                </a:cxn>
                <a:cxn ang="0">
                  <a:pos x="294" y="45"/>
                </a:cxn>
                <a:cxn ang="0">
                  <a:pos x="254" y="27"/>
                </a:cxn>
                <a:cxn ang="0">
                  <a:pos x="233" y="20"/>
                </a:cxn>
                <a:cxn ang="0">
                  <a:pos x="211" y="14"/>
                </a:cxn>
                <a:cxn ang="0">
                  <a:pos x="190" y="9"/>
                </a:cxn>
                <a:cxn ang="0">
                  <a:pos x="168" y="5"/>
                </a:cxn>
                <a:cxn ang="0">
                  <a:pos x="148" y="2"/>
                </a:cxn>
                <a:cxn ang="0">
                  <a:pos x="136" y="1"/>
                </a:cxn>
                <a:cxn ang="0">
                  <a:pos x="131" y="1"/>
                </a:cxn>
                <a:cxn ang="0">
                  <a:pos x="126" y="1"/>
                </a:cxn>
                <a:cxn ang="0">
                  <a:pos x="121" y="0"/>
                </a:cxn>
                <a:cxn ang="0">
                  <a:pos x="117" y="0"/>
                </a:cxn>
                <a:cxn ang="0">
                  <a:pos x="112" y="0"/>
                </a:cxn>
                <a:cxn ang="0">
                  <a:pos x="108" y="0"/>
                </a:cxn>
                <a:cxn ang="0">
                  <a:pos x="103" y="0"/>
                </a:cxn>
                <a:cxn ang="0">
                  <a:pos x="97" y="0"/>
                </a:cxn>
                <a:cxn ang="0">
                  <a:pos x="92" y="0"/>
                </a:cxn>
                <a:cxn ang="0">
                  <a:pos x="87" y="0"/>
                </a:cxn>
                <a:cxn ang="0">
                  <a:pos x="82" y="0"/>
                </a:cxn>
                <a:cxn ang="0">
                  <a:pos x="76" y="1"/>
                </a:cxn>
                <a:cxn ang="0">
                  <a:pos x="66" y="1"/>
                </a:cxn>
                <a:cxn ang="0">
                  <a:pos x="54" y="2"/>
                </a:cxn>
                <a:cxn ang="0">
                  <a:pos x="44" y="3"/>
                </a:cxn>
                <a:cxn ang="0">
                  <a:pos x="22" y="7"/>
                </a:cxn>
                <a:cxn ang="0">
                  <a:pos x="0" y="11"/>
                </a:cxn>
              </a:cxnLst>
              <a:rect l="0" t="0" r="r" b="b"/>
              <a:pathLst>
                <a:path w="586" h="665">
                  <a:moveTo>
                    <a:pt x="586" y="665"/>
                  </a:moveTo>
                  <a:lnTo>
                    <a:pt x="584" y="661"/>
                  </a:lnTo>
                  <a:lnTo>
                    <a:pt x="584" y="658"/>
                  </a:lnTo>
                  <a:lnTo>
                    <a:pt x="584" y="654"/>
                  </a:lnTo>
                  <a:lnTo>
                    <a:pt x="584" y="650"/>
                  </a:lnTo>
                  <a:lnTo>
                    <a:pt x="584" y="644"/>
                  </a:lnTo>
                  <a:lnTo>
                    <a:pt x="584" y="636"/>
                  </a:lnTo>
                  <a:lnTo>
                    <a:pt x="584" y="628"/>
                  </a:lnTo>
                  <a:lnTo>
                    <a:pt x="584" y="620"/>
                  </a:lnTo>
                  <a:lnTo>
                    <a:pt x="584" y="605"/>
                  </a:lnTo>
                  <a:lnTo>
                    <a:pt x="583" y="589"/>
                  </a:lnTo>
                  <a:lnTo>
                    <a:pt x="583" y="573"/>
                  </a:lnTo>
                  <a:lnTo>
                    <a:pt x="580" y="540"/>
                  </a:lnTo>
                  <a:lnTo>
                    <a:pt x="579" y="521"/>
                  </a:lnTo>
                  <a:lnTo>
                    <a:pt x="578" y="504"/>
                  </a:lnTo>
                  <a:lnTo>
                    <a:pt x="573" y="472"/>
                  </a:lnTo>
                  <a:lnTo>
                    <a:pt x="567" y="435"/>
                  </a:lnTo>
                  <a:lnTo>
                    <a:pt x="558" y="395"/>
                  </a:lnTo>
                  <a:lnTo>
                    <a:pt x="537" y="325"/>
                  </a:lnTo>
                  <a:lnTo>
                    <a:pt x="520" y="286"/>
                  </a:lnTo>
                  <a:lnTo>
                    <a:pt x="504" y="251"/>
                  </a:lnTo>
                  <a:lnTo>
                    <a:pt x="461" y="184"/>
                  </a:lnTo>
                  <a:lnTo>
                    <a:pt x="435" y="153"/>
                  </a:lnTo>
                  <a:lnTo>
                    <a:pt x="403" y="121"/>
                  </a:lnTo>
                  <a:lnTo>
                    <a:pt x="336" y="69"/>
                  </a:lnTo>
                  <a:lnTo>
                    <a:pt x="294" y="45"/>
                  </a:lnTo>
                  <a:lnTo>
                    <a:pt x="254" y="27"/>
                  </a:lnTo>
                  <a:lnTo>
                    <a:pt x="233" y="20"/>
                  </a:lnTo>
                  <a:lnTo>
                    <a:pt x="211" y="14"/>
                  </a:lnTo>
                  <a:lnTo>
                    <a:pt x="190" y="9"/>
                  </a:lnTo>
                  <a:lnTo>
                    <a:pt x="168" y="5"/>
                  </a:lnTo>
                  <a:lnTo>
                    <a:pt x="148" y="2"/>
                  </a:lnTo>
                  <a:lnTo>
                    <a:pt x="136" y="1"/>
                  </a:lnTo>
                  <a:lnTo>
                    <a:pt x="131" y="1"/>
                  </a:lnTo>
                  <a:lnTo>
                    <a:pt x="126" y="1"/>
                  </a:lnTo>
                  <a:lnTo>
                    <a:pt x="121" y="0"/>
                  </a:lnTo>
                  <a:lnTo>
                    <a:pt x="117" y="0"/>
                  </a:lnTo>
                  <a:lnTo>
                    <a:pt x="112" y="0"/>
                  </a:lnTo>
                  <a:lnTo>
                    <a:pt x="108" y="0"/>
                  </a:lnTo>
                  <a:lnTo>
                    <a:pt x="103" y="0"/>
                  </a:lnTo>
                  <a:lnTo>
                    <a:pt x="97" y="0"/>
                  </a:lnTo>
                  <a:lnTo>
                    <a:pt x="92" y="0"/>
                  </a:lnTo>
                  <a:lnTo>
                    <a:pt x="87" y="0"/>
                  </a:lnTo>
                  <a:lnTo>
                    <a:pt x="82" y="0"/>
                  </a:lnTo>
                  <a:lnTo>
                    <a:pt x="76" y="1"/>
                  </a:lnTo>
                  <a:lnTo>
                    <a:pt x="66" y="1"/>
                  </a:lnTo>
                  <a:lnTo>
                    <a:pt x="54" y="2"/>
                  </a:lnTo>
                  <a:lnTo>
                    <a:pt x="44" y="3"/>
                  </a:lnTo>
                  <a:lnTo>
                    <a:pt x="22" y="7"/>
                  </a:lnTo>
                  <a:lnTo>
                    <a:pt x="0" y="11"/>
                  </a:lnTo>
                </a:path>
              </a:pathLst>
            </a:custGeom>
            <a:noFill/>
            <a:ln w="42863">
              <a:solidFill>
                <a:srgbClr val="FF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43" name="Freeform 67"/>
            <p:cNvSpPr>
              <a:spLocks/>
            </p:cNvSpPr>
            <p:nvPr/>
          </p:nvSpPr>
          <p:spPr bwMode="auto">
            <a:xfrm>
              <a:off x="4081" y="2216"/>
              <a:ext cx="382" cy="998"/>
            </a:xfrm>
            <a:custGeom>
              <a:avLst/>
              <a:gdLst/>
              <a:ahLst/>
              <a:cxnLst>
                <a:cxn ang="0">
                  <a:pos x="382" y="0"/>
                </a:cxn>
                <a:cxn ang="0">
                  <a:pos x="345" y="12"/>
                </a:cxn>
                <a:cxn ang="0">
                  <a:pos x="306" y="26"/>
                </a:cxn>
                <a:cxn ang="0">
                  <a:pos x="266" y="47"/>
                </a:cxn>
                <a:cxn ang="0">
                  <a:pos x="232" y="68"/>
                </a:cxn>
                <a:cxn ang="0">
                  <a:pos x="195" y="97"/>
                </a:cxn>
                <a:cxn ang="0">
                  <a:pos x="164" y="127"/>
                </a:cxn>
                <a:cxn ang="0">
                  <a:pos x="113" y="188"/>
                </a:cxn>
                <a:cxn ang="0">
                  <a:pos x="90" y="225"/>
                </a:cxn>
                <a:cxn ang="0">
                  <a:pos x="70" y="261"/>
                </a:cxn>
                <a:cxn ang="0">
                  <a:pos x="43" y="328"/>
                </a:cxn>
                <a:cxn ang="0">
                  <a:pos x="31" y="363"/>
                </a:cxn>
                <a:cxn ang="0">
                  <a:pos x="22" y="401"/>
                </a:cxn>
                <a:cxn ang="0">
                  <a:pos x="16" y="437"/>
                </a:cxn>
                <a:cxn ang="0">
                  <a:pos x="9" y="475"/>
                </a:cxn>
                <a:cxn ang="0">
                  <a:pos x="5" y="510"/>
                </a:cxn>
                <a:cxn ang="0">
                  <a:pos x="4" y="526"/>
                </a:cxn>
                <a:cxn ang="0">
                  <a:pos x="3" y="543"/>
                </a:cxn>
                <a:cxn ang="0">
                  <a:pos x="3" y="559"/>
                </a:cxn>
                <a:cxn ang="0">
                  <a:pos x="1" y="574"/>
                </a:cxn>
                <a:cxn ang="0">
                  <a:pos x="1" y="588"/>
                </a:cxn>
                <a:cxn ang="0">
                  <a:pos x="0" y="603"/>
                </a:cxn>
                <a:cxn ang="0">
                  <a:pos x="0" y="618"/>
                </a:cxn>
                <a:cxn ang="0">
                  <a:pos x="0" y="626"/>
                </a:cxn>
                <a:cxn ang="0">
                  <a:pos x="0" y="635"/>
                </a:cxn>
                <a:cxn ang="0">
                  <a:pos x="0" y="639"/>
                </a:cxn>
                <a:cxn ang="0">
                  <a:pos x="0" y="642"/>
                </a:cxn>
                <a:cxn ang="0">
                  <a:pos x="0" y="644"/>
                </a:cxn>
                <a:cxn ang="0">
                  <a:pos x="0" y="647"/>
                </a:cxn>
                <a:cxn ang="0">
                  <a:pos x="0" y="648"/>
                </a:cxn>
                <a:cxn ang="0">
                  <a:pos x="0" y="652"/>
                </a:cxn>
                <a:cxn ang="0">
                  <a:pos x="0" y="657"/>
                </a:cxn>
                <a:cxn ang="0">
                  <a:pos x="0" y="659"/>
                </a:cxn>
                <a:cxn ang="0">
                  <a:pos x="0" y="661"/>
                </a:cxn>
                <a:cxn ang="0">
                  <a:pos x="0" y="665"/>
                </a:cxn>
                <a:cxn ang="0">
                  <a:pos x="0" y="669"/>
                </a:cxn>
                <a:cxn ang="0">
                  <a:pos x="0" y="673"/>
                </a:cxn>
                <a:cxn ang="0">
                  <a:pos x="0" y="677"/>
                </a:cxn>
                <a:cxn ang="0">
                  <a:pos x="0" y="683"/>
                </a:cxn>
                <a:cxn ang="0">
                  <a:pos x="0" y="693"/>
                </a:cxn>
                <a:cxn ang="0">
                  <a:pos x="0" y="699"/>
                </a:cxn>
                <a:cxn ang="0">
                  <a:pos x="1" y="716"/>
                </a:cxn>
                <a:cxn ang="0">
                  <a:pos x="1" y="733"/>
                </a:cxn>
                <a:cxn ang="0">
                  <a:pos x="3" y="762"/>
                </a:cxn>
                <a:cxn ang="0">
                  <a:pos x="4" y="777"/>
                </a:cxn>
                <a:cxn ang="0">
                  <a:pos x="5" y="793"/>
                </a:cxn>
                <a:cxn ang="0">
                  <a:pos x="9" y="828"/>
                </a:cxn>
                <a:cxn ang="0">
                  <a:pos x="14" y="863"/>
                </a:cxn>
                <a:cxn ang="0">
                  <a:pos x="20" y="893"/>
                </a:cxn>
                <a:cxn ang="0">
                  <a:pos x="27" y="928"/>
                </a:cxn>
                <a:cxn ang="0">
                  <a:pos x="50" y="998"/>
                </a:cxn>
              </a:cxnLst>
              <a:rect l="0" t="0" r="r" b="b"/>
              <a:pathLst>
                <a:path w="382" h="998">
                  <a:moveTo>
                    <a:pt x="382" y="0"/>
                  </a:moveTo>
                  <a:lnTo>
                    <a:pt x="345" y="12"/>
                  </a:lnTo>
                  <a:lnTo>
                    <a:pt x="306" y="26"/>
                  </a:lnTo>
                  <a:lnTo>
                    <a:pt x="266" y="47"/>
                  </a:lnTo>
                  <a:lnTo>
                    <a:pt x="232" y="68"/>
                  </a:lnTo>
                  <a:lnTo>
                    <a:pt x="195" y="97"/>
                  </a:lnTo>
                  <a:lnTo>
                    <a:pt x="164" y="127"/>
                  </a:lnTo>
                  <a:lnTo>
                    <a:pt x="113" y="188"/>
                  </a:lnTo>
                  <a:lnTo>
                    <a:pt x="90" y="225"/>
                  </a:lnTo>
                  <a:lnTo>
                    <a:pt x="70" y="261"/>
                  </a:lnTo>
                  <a:lnTo>
                    <a:pt x="43" y="328"/>
                  </a:lnTo>
                  <a:lnTo>
                    <a:pt x="31" y="363"/>
                  </a:lnTo>
                  <a:lnTo>
                    <a:pt x="22" y="401"/>
                  </a:lnTo>
                  <a:lnTo>
                    <a:pt x="16" y="437"/>
                  </a:lnTo>
                  <a:lnTo>
                    <a:pt x="9" y="475"/>
                  </a:lnTo>
                  <a:lnTo>
                    <a:pt x="5" y="510"/>
                  </a:lnTo>
                  <a:lnTo>
                    <a:pt x="4" y="526"/>
                  </a:lnTo>
                  <a:lnTo>
                    <a:pt x="3" y="543"/>
                  </a:lnTo>
                  <a:lnTo>
                    <a:pt x="3" y="559"/>
                  </a:lnTo>
                  <a:lnTo>
                    <a:pt x="1" y="574"/>
                  </a:lnTo>
                  <a:lnTo>
                    <a:pt x="1" y="588"/>
                  </a:lnTo>
                  <a:lnTo>
                    <a:pt x="0" y="603"/>
                  </a:lnTo>
                  <a:lnTo>
                    <a:pt x="0" y="618"/>
                  </a:lnTo>
                  <a:lnTo>
                    <a:pt x="0" y="626"/>
                  </a:lnTo>
                  <a:lnTo>
                    <a:pt x="0" y="635"/>
                  </a:lnTo>
                  <a:lnTo>
                    <a:pt x="0" y="639"/>
                  </a:lnTo>
                  <a:lnTo>
                    <a:pt x="0" y="642"/>
                  </a:lnTo>
                  <a:lnTo>
                    <a:pt x="0" y="644"/>
                  </a:lnTo>
                  <a:lnTo>
                    <a:pt x="0" y="647"/>
                  </a:lnTo>
                  <a:lnTo>
                    <a:pt x="0" y="648"/>
                  </a:lnTo>
                  <a:lnTo>
                    <a:pt x="0" y="652"/>
                  </a:lnTo>
                  <a:lnTo>
                    <a:pt x="0" y="657"/>
                  </a:lnTo>
                  <a:lnTo>
                    <a:pt x="0" y="659"/>
                  </a:lnTo>
                  <a:lnTo>
                    <a:pt x="0" y="661"/>
                  </a:lnTo>
                  <a:lnTo>
                    <a:pt x="0" y="665"/>
                  </a:lnTo>
                  <a:lnTo>
                    <a:pt x="0" y="669"/>
                  </a:lnTo>
                  <a:lnTo>
                    <a:pt x="0" y="673"/>
                  </a:lnTo>
                  <a:lnTo>
                    <a:pt x="0" y="677"/>
                  </a:lnTo>
                  <a:lnTo>
                    <a:pt x="0" y="683"/>
                  </a:lnTo>
                  <a:lnTo>
                    <a:pt x="0" y="693"/>
                  </a:lnTo>
                  <a:lnTo>
                    <a:pt x="0" y="699"/>
                  </a:lnTo>
                  <a:lnTo>
                    <a:pt x="1" y="716"/>
                  </a:lnTo>
                  <a:lnTo>
                    <a:pt x="1" y="733"/>
                  </a:lnTo>
                  <a:lnTo>
                    <a:pt x="3" y="762"/>
                  </a:lnTo>
                  <a:lnTo>
                    <a:pt x="4" y="777"/>
                  </a:lnTo>
                  <a:lnTo>
                    <a:pt x="5" y="793"/>
                  </a:lnTo>
                  <a:lnTo>
                    <a:pt x="9" y="828"/>
                  </a:lnTo>
                  <a:lnTo>
                    <a:pt x="14" y="863"/>
                  </a:lnTo>
                  <a:lnTo>
                    <a:pt x="20" y="893"/>
                  </a:lnTo>
                  <a:lnTo>
                    <a:pt x="27" y="928"/>
                  </a:lnTo>
                  <a:lnTo>
                    <a:pt x="50" y="998"/>
                  </a:lnTo>
                </a:path>
              </a:pathLst>
            </a:custGeom>
            <a:noFill/>
            <a:ln w="42863">
              <a:solidFill>
                <a:srgbClr val="FF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44" name="Freeform 68"/>
            <p:cNvSpPr>
              <a:spLocks/>
            </p:cNvSpPr>
            <p:nvPr/>
          </p:nvSpPr>
          <p:spPr bwMode="auto">
            <a:xfrm>
              <a:off x="4131" y="2915"/>
              <a:ext cx="916" cy="619"/>
            </a:xfrm>
            <a:custGeom>
              <a:avLst/>
              <a:gdLst/>
              <a:ahLst/>
              <a:cxnLst>
                <a:cxn ang="0">
                  <a:pos x="0" y="299"/>
                </a:cxn>
                <a:cxn ang="0">
                  <a:pos x="15" y="336"/>
                </a:cxn>
                <a:cxn ang="0">
                  <a:pos x="35" y="375"/>
                </a:cxn>
                <a:cxn ang="0">
                  <a:pos x="78" y="440"/>
                </a:cxn>
                <a:cxn ang="0">
                  <a:pos x="138" y="505"/>
                </a:cxn>
                <a:cxn ang="0">
                  <a:pos x="170" y="532"/>
                </a:cxn>
                <a:cxn ang="0">
                  <a:pos x="211" y="558"/>
                </a:cxn>
                <a:cxn ang="0">
                  <a:pos x="250" y="579"/>
                </a:cxn>
                <a:cxn ang="0">
                  <a:pos x="289" y="595"/>
                </a:cxn>
                <a:cxn ang="0">
                  <a:pos x="309" y="601"/>
                </a:cxn>
                <a:cxn ang="0">
                  <a:pos x="333" y="608"/>
                </a:cxn>
                <a:cxn ang="0">
                  <a:pos x="355" y="613"/>
                </a:cxn>
                <a:cxn ang="0">
                  <a:pos x="367" y="614"/>
                </a:cxn>
                <a:cxn ang="0">
                  <a:pos x="376" y="616"/>
                </a:cxn>
                <a:cxn ang="0">
                  <a:pos x="386" y="617"/>
                </a:cxn>
                <a:cxn ang="0">
                  <a:pos x="395" y="618"/>
                </a:cxn>
                <a:cxn ang="0">
                  <a:pos x="405" y="619"/>
                </a:cxn>
                <a:cxn ang="0">
                  <a:pos x="411" y="619"/>
                </a:cxn>
                <a:cxn ang="0">
                  <a:pos x="416" y="619"/>
                </a:cxn>
                <a:cxn ang="0">
                  <a:pos x="421" y="619"/>
                </a:cxn>
                <a:cxn ang="0">
                  <a:pos x="427" y="619"/>
                </a:cxn>
                <a:cxn ang="0">
                  <a:pos x="431" y="619"/>
                </a:cxn>
                <a:cxn ang="0">
                  <a:pos x="436" y="619"/>
                </a:cxn>
                <a:cxn ang="0">
                  <a:pos x="441" y="619"/>
                </a:cxn>
                <a:cxn ang="0">
                  <a:pos x="445" y="619"/>
                </a:cxn>
                <a:cxn ang="0">
                  <a:pos x="448" y="619"/>
                </a:cxn>
                <a:cxn ang="0">
                  <a:pos x="453" y="619"/>
                </a:cxn>
                <a:cxn ang="0">
                  <a:pos x="458" y="619"/>
                </a:cxn>
                <a:cxn ang="0">
                  <a:pos x="470" y="618"/>
                </a:cxn>
                <a:cxn ang="0">
                  <a:pos x="480" y="617"/>
                </a:cxn>
                <a:cxn ang="0">
                  <a:pos x="500" y="614"/>
                </a:cxn>
                <a:cxn ang="0">
                  <a:pos x="520" y="610"/>
                </a:cxn>
                <a:cxn ang="0">
                  <a:pos x="543" y="605"/>
                </a:cxn>
                <a:cxn ang="0">
                  <a:pos x="583" y="593"/>
                </a:cxn>
                <a:cxn ang="0">
                  <a:pos x="618" y="578"/>
                </a:cxn>
                <a:cxn ang="0">
                  <a:pos x="688" y="537"/>
                </a:cxn>
                <a:cxn ang="0">
                  <a:pos x="724" y="509"/>
                </a:cxn>
                <a:cxn ang="0">
                  <a:pos x="755" y="480"/>
                </a:cxn>
                <a:cxn ang="0">
                  <a:pos x="807" y="415"/>
                </a:cxn>
                <a:cxn ang="0">
                  <a:pos x="845" y="350"/>
                </a:cxn>
                <a:cxn ang="0">
                  <a:pos x="873" y="282"/>
                </a:cxn>
                <a:cxn ang="0">
                  <a:pos x="885" y="243"/>
                </a:cxn>
                <a:cxn ang="0">
                  <a:pos x="894" y="208"/>
                </a:cxn>
                <a:cxn ang="0">
                  <a:pos x="901" y="172"/>
                </a:cxn>
                <a:cxn ang="0">
                  <a:pos x="907" y="137"/>
                </a:cxn>
                <a:cxn ang="0">
                  <a:pos x="910" y="107"/>
                </a:cxn>
                <a:cxn ang="0">
                  <a:pos x="912" y="74"/>
                </a:cxn>
                <a:cxn ang="0">
                  <a:pos x="915" y="47"/>
                </a:cxn>
                <a:cxn ang="0">
                  <a:pos x="915" y="30"/>
                </a:cxn>
                <a:cxn ang="0">
                  <a:pos x="916" y="16"/>
                </a:cxn>
                <a:cxn ang="0">
                  <a:pos x="916" y="0"/>
                </a:cxn>
              </a:cxnLst>
              <a:rect l="0" t="0" r="r" b="b"/>
              <a:pathLst>
                <a:path w="916" h="619">
                  <a:moveTo>
                    <a:pt x="0" y="299"/>
                  </a:moveTo>
                  <a:lnTo>
                    <a:pt x="15" y="336"/>
                  </a:lnTo>
                  <a:lnTo>
                    <a:pt x="35" y="375"/>
                  </a:lnTo>
                  <a:lnTo>
                    <a:pt x="78" y="440"/>
                  </a:lnTo>
                  <a:lnTo>
                    <a:pt x="138" y="505"/>
                  </a:lnTo>
                  <a:lnTo>
                    <a:pt x="170" y="532"/>
                  </a:lnTo>
                  <a:lnTo>
                    <a:pt x="211" y="558"/>
                  </a:lnTo>
                  <a:lnTo>
                    <a:pt x="250" y="579"/>
                  </a:lnTo>
                  <a:lnTo>
                    <a:pt x="289" y="595"/>
                  </a:lnTo>
                  <a:lnTo>
                    <a:pt x="309" y="601"/>
                  </a:lnTo>
                  <a:lnTo>
                    <a:pt x="333" y="608"/>
                  </a:lnTo>
                  <a:lnTo>
                    <a:pt x="355" y="613"/>
                  </a:lnTo>
                  <a:lnTo>
                    <a:pt x="367" y="614"/>
                  </a:lnTo>
                  <a:lnTo>
                    <a:pt x="376" y="616"/>
                  </a:lnTo>
                  <a:lnTo>
                    <a:pt x="386" y="617"/>
                  </a:lnTo>
                  <a:lnTo>
                    <a:pt x="395" y="618"/>
                  </a:lnTo>
                  <a:lnTo>
                    <a:pt x="405" y="619"/>
                  </a:lnTo>
                  <a:lnTo>
                    <a:pt x="411" y="619"/>
                  </a:lnTo>
                  <a:lnTo>
                    <a:pt x="416" y="619"/>
                  </a:lnTo>
                  <a:lnTo>
                    <a:pt x="421" y="619"/>
                  </a:lnTo>
                  <a:lnTo>
                    <a:pt x="427" y="619"/>
                  </a:lnTo>
                  <a:lnTo>
                    <a:pt x="431" y="619"/>
                  </a:lnTo>
                  <a:lnTo>
                    <a:pt x="436" y="619"/>
                  </a:lnTo>
                  <a:lnTo>
                    <a:pt x="441" y="619"/>
                  </a:lnTo>
                  <a:lnTo>
                    <a:pt x="445" y="619"/>
                  </a:lnTo>
                  <a:lnTo>
                    <a:pt x="448" y="619"/>
                  </a:lnTo>
                  <a:lnTo>
                    <a:pt x="453" y="619"/>
                  </a:lnTo>
                  <a:lnTo>
                    <a:pt x="458" y="619"/>
                  </a:lnTo>
                  <a:lnTo>
                    <a:pt x="470" y="618"/>
                  </a:lnTo>
                  <a:lnTo>
                    <a:pt x="480" y="617"/>
                  </a:lnTo>
                  <a:lnTo>
                    <a:pt x="500" y="614"/>
                  </a:lnTo>
                  <a:lnTo>
                    <a:pt x="520" y="610"/>
                  </a:lnTo>
                  <a:lnTo>
                    <a:pt x="543" y="605"/>
                  </a:lnTo>
                  <a:lnTo>
                    <a:pt x="583" y="593"/>
                  </a:lnTo>
                  <a:lnTo>
                    <a:pt x="618" y="578"/>
                  </a:lnTo>
                  <a:lnTo>
                    <a:pt x="688" y="537"/>
                  </a:lnTo>
                  <a:lnTo>
                    <a:pt x="724" y="509"/>
                  </a:lnTo>
                  <a:lnTo>
                    <a:pt x="755" y="480"/>
                  </a:lnTo>
                  <a:lnTo>
                    <a:pt x="807" y="415"/>
                  </a:lnTo>
                  <a:lnTo>
                    <a:pt x="845" y="350"/>
                  </a:lnTo>
                  <a:lnTo>
                    <a:pt x="873" y="282"/>
                  </a:lnTo>
                  <a:lnTo>
                    <a:pt x="885" y="243"/>
                  </a:lnTo>
                  <a:lnTo>
                    <a:pt x="894" y="208"/>
                  </a:lnTo>
                  <a:lnTo>
                    <a:pt x="901" y="172"/>
                  </a:lnTo>
                  <a:lnTo>
                    <a:pt x="907" y="137"/>
                  </a:lnTo>
                  <a:lnTo>
                    <a:pt x="910" y="107"/>
                  </a:lnTo>
                  <a:lnTo>
                    <a:pt x="912" y="74"/>
                  </a:lnTo>
                  <a:lnTo>
                    <a:pt x="915" y="47"/>
                  </a:lnTo>
                  <a:lnTo>
                    <a:pt x="915" y="30"/>
                  </a:lnTo>
                  <a:lnTo>
                    <a:pt x="916" y="16"/>
                  </a:lnTo>
                  <a:lnTo>
                    <a:pt x="916" y="0"/>
                  </a:lnTo>
                </a:path>
              </a:pathLst>
            </a:custGeom>
            <a:noFill/>
            <a:ln w="42863">
              <a:solidFill>
                <a:srgbClr val="FF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45" name="Freeform 69"/>
            <p:cNvSpPr>
              <a:spLocks/>
            </p:cNvSpPr>
            <p:nvPr/>
          </p:nvSpPr>
          <p:spPr bwMode="auto">
            <a:xfrm>
              <a:off x="5047" y="2870"/>
              <a:ext cx="2" cy="45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0" y="31"/>
                </a:cxn>
                <a:cxn ang="0">
                  <a:pos x="0" y="23"/>
                </a:cxn>
                <a:cxn ang="0">
                  <a:pos x="0" y="19"/>
                </a:cxn>
                <a:cxn ang="0">
                  <a:pos x="0" y="15"/>
                </a:cxn>
                <a:cxn ang="0">
                  <a:pos x="0" y="11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2" y="0"/>
                </a:cxn>
              </a:cxnLst>
              <a:rect l="0" t="0" r="r" b="b"/>
              <a:pathLst>
                <a:path w="2" h="45">
                  <a:moveTo>
                    <a:pt x="0" y="45"/>
                  </a:moveTo>
                  <a:lnTo>
                    <a:pt x="0" y="31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3"/>
                  </a:lnTo>
                  <a:lnTo>
                    <a:pt x="2" y="0"/>
                  </a:lnTo>
                </a:path>
              </a:pathLst>
            </a:custGeom>
            <a:noFill/>
            <a:ln w="42863">
              <a:solidFill>
                <a:srgbClr val="FF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46" name="Freeform 70"/>
            <p:cNvSpPr>
              <a:spLocks/>
            </p:cNvSpPr>
            <p:nvPr/>
          </p:nvSpPr>
          <p:spPr bwMode="auto">
            <a:xfrm>
              <a:off x="4355" y="2216"/>
              <a:ext cx="701" cy="654"/>
            </a:xfrm>
            <a:custGeom>
              <a:avLst/>
              <a:gdLst/>
              <a:ahLst/>
              <a:cxnLst>
                <a:cxn ang="0">
                  <a:pos x="701" y="654"/>
                </a:cxn>
                <a:cxn ang="0">
                  <a:pos x="701" y="650"/>
                </a:cxn>
                <a:cxn ang="0">
                  <a:pos x="701" y="647"/>
                </a:cxn>
                <a:cxn ang="0">
                  <a:pos x="701" y="642"/>
                </a:cxn>
                <a:cxn ang="0">
                  <a:pos x="701" y="639"/>
                </a:cxn>
                <a:cxn ang="0">
                  <a:pos x="701" y="631"/>
                </a:cxn>
                <a:cxn ang="0">
                  <a:pos x="700" y="625"/>
                </a:cxn>
                <a:cxn ang="0">
                  <a:pos x="700" y="617"/>
                </a:cxn>
                <a:cxn ang="0">
                  <a:pos x="700" y="608"/>
                </a:cxn>
                <a:cxn ang="0">
                  <a:pos x="700" y="592"/>
                </a:cxn>
                <a:cxn ang="0">
                  <a:pos x="699" y="577"/>
                </a:cxn>
                <a:cxn ang="0">
                  <a:pos x="697" y="561"/>
                </a:cxn>
                <a:cxn ang="0">
                  <a:pos x="695" y="527"/>
                </a:cxn>
                <a:cxn ang="0">
                  <a:pos x="691" y="492"/>
                </a:cxn>
                <a:cxn ang="0">
                  <a:pos x="686" y="458"/>
                </a:cxn>
                <a:cxn ang="0">
                  <a:pos x="678" y="421"/>
                </a:cxn>
                <a:cxn ang="0">
                  <a:pos x="669" y="383"/>
                </a:cxn>
                <a:cxn ang="0">
                  <a:pos x="645" y="313"/>
                </a:cxn>
                <a:cxn ang="0">
                  <a:pos x="614" y="249"/>
                </a:cxn>
                <a:cxn ang="0">
                  <a:pos x="570" y="181"/>
                </a:cxn>
                <a:cxn ang="0">
                  <a:pos x="518" y="125"/>
                </a:cxn>
                <a:cxn ang="0">
                  <a:pos x="455" y="74"/>
                </a:cxn>
                <a:cxn ang="0">
                  <a:pos x="415" y="51"/>
                </a:cxn>
                <a:cxn ang="0">
                  <a:pos x="377" y="34"/>
                </a:cxn>
                <a:cxn ang="0">
                  <a:pos x="338" y="20"/>
                </a:cxn>
                <a:cxn ang="0">
                  <a:pos x="299" y="9"/>
                </a:cxn>
                <a:cxn ang="0">
                  <a:pos x="278" y="5"/>
                </a:cxn>
                <a:cxn ang="0">
                  <a:pos x="257" y="3"/>
                </a:cxn>
                <a:cxn ang="0">
                  <a:pos x="246" y="2"/>
                </a:cxn>
                <a:cxn ang="0">
                  <a:pos x="240" y="2"/>
                </a:cxn>
                <a:cxn ang="0">
                  <a:pos x="234" y="2"/>
                </a:cxn>
                <a:cxn ang="0">
                  <a:pos x="229" y="0"/>
                </a:cxn>
                <a:cxn ang="0">
                  <a:pos x="225" y="0"/>
                </a:cxn>
                <a:cxn ang="0">
                  <a:pos x="222" y="0"/>
                </a:cxn>
                <a:cxn ang="0">
                  <a:pos x="217" y="0"/>
                </a:cxn>
                <a:cxn ang="0">
                  <a:pos x="212" y="0"/>
                </a:cxn>
                <a:cxn ang="0">
                  <a:pos x="205" y="0"/>
                </a:cxn>
                <a:cxn ang="0">
                  <a:pos x="201" y="0"/>
                </a:cxn>
                <a:cxn ang="0">
                  <a:pos x="195" y="0"/>
                </a:cxn>
                <a:cxn ang="0">
                  <a:pos x="190" y="0"/>
                </a:cxn>
                <a:cxn ang="0">
                  <a:pos x="184" y="2"/>
                </a:cxn>
                <a:cxn ang="0">
                  <a:pos x="181" y="2"/>
                </a:cxn>
                <a:cxn ang="0">
                  <a:pos x="170" y="2"/>
                </a:cxn>
                <a:cxn ang="0">
                  <a:pos x="160" y="3"/>
                </a:cxn>
                <a:cxn ang="0">
                  <a:pos x="148" y="4"/>
                </a:cxn>
                <a:cxn ang="0">
                  <a:pos x="126" y="8"/>
                </a:cxn>
                <a:cxn ang="0">
                  <a:pos x="104" y="13"/>
                </a:cxn>
                <a:cxn ang="0">
                  <a:pos x="80" y="20"/>
                </a:cxn>
                <a:cxn ang="0">
                  <a:pos x="39" y="34"/>
                </a:cxn>
                <a:cxn ang="0">
                  <a:pos x="0" y="54"/>
                </a:cxn>
              </a:cxnLst>
              <a:rect l="0" t="0" r="r" b="b"/>
              <a:pathLst>
                <a:path w="701" h="654">
                  <a:moveTo>
                    <a:pt x="701" y="654"/>
                  </a:moveTo>
                  <a:lnTo>
                    <a:pt x="701" y="650"/>
                  </a:lnTo>
                  <a:lnTo>
                    <a:pt x="701" y="647"/>
                  </a:lnTo>
                  <a:lnTo>
                    <a:pt x="701" y="642"/>
                  </a:lnTo>
                  <a:lnTo>
                    <a:pt x="701" y="639"/>
                  </a:lnTo>
                  <a:lnTo>
                    <a:pt x="701" y="631"/>
                  </a:lnTo>
                  <a:lnTo>
                    <a:pt x="700" y="625"/>
                  </a:lnTo>
                  <a:lnTo>
                    <a:pt x="700" y="617"/>
                  </a:lnTo>
                  <a:lnTo>
                    <a:pt x="700" y="608"/>
                  </a:lnTo>
                  <a:lnTo>
                    <a:pt x="700" y="592"/>
                  </a:lnTo>
                  <a:lnTo>
                    <a:pt x="699" y="577"/>
                  </a:lnTo>
                  <a:lnTo>
                    <a:pt x="697" y="561"/>
                  </a:lnTo>
                  <a:lnTo>
                    <a:pt x="695" y="527"/>
                  </a:lnTo>
                  <a:lnTo>
                    <a:pt x="691" y="492"/>
                  </a:lnTo>
                  <a:lnTo>
                    <a:pt x="686" y="458"/>
                  </a:lnTo>
                  <a:lnTo>
                    <a:pt x="678" y="421"/>
                  </a:lnTo>
                  <a:lnTo>
                    <a:pt x="669" y="383"/>
                  </a:lnTo>
                  <a:lnTo>
                    <a:pt x="645" y="313"/>
                  </a:lnTo>
                  <a:lnTo>
                    <a:pt x="614" y="249"/>
                  </a:lnTo>
                  <a:lnTo>
                    <a:pt x="570" y="181"/>
                  </a:lnTo>
                  <a:lnTo>
                    <a:pt x="518" y="125"/>
                  </a:lnTo>
                  <a:lnTo>
                    <a:pt x="455" y="74"/>
                  </a:lnTo>
                  <a:lnTo>
                    <a:pt x="415" y="51"/>
                  </a:lnTo>
                  <a:lnTo>
                    <a:pt x="377" y="34"/>
                  </a:lnTo>
                  <a:lnTo>
                    <a:pt x="338" y="20"/>
                  </a:lnTo>
                  <a:lnTo>
                    <a:pt x="299" y="9"/>
                  </a:lnTo>
                  <a:lnTo>
                    <a:pt x="278" y="5"/>
                  </a:lnTo>
                  <a:lnTo>
                    <a:pt x="257" y="3"/>
                  </a:lnTo>
                  <a:lnTo>
                    <a:pt x="246" y="2"/>
                  </a:lnTo>
                  <a:lnTo>
                    <a:pt x="240" y="2"/>
                  </a:lnTo>
                  <a:lnTo>
                    <a:pt x="234" y="2"/>
                  </a:lnTo>
                  <a:lnTo>
                    <a:pt x="229" y="0"/>
                  </a:lnTo>
                  <a:lnTo>
                    <a:pt x="225" y="0"/>
                  </a:lnTo>
                  <a:lnTo>
                    <a:pt x="222" y="0"/>
                  </a:lnTo>
                  <a:lnTo>
                    <a:pt x="217" y="0"/>
                  </a:lnTo>
                  <a:lnTo>
                    <a:pt x="212" y="0"/>
                  </a:lnTo>
                  <a:lnTo>
                    <a:pt x="205" y="0"/>
                  </a:lnTo>
                  <a:lnTo>
                    <a:pt x="201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4" y="2"/>
                  </a:lnTo>
                  <a:lnTo>
                    <a:pt x="181" y="2"/>
                  </a:lnTo>
                  <a:lnTo>
                    <a:pt x="170" y="2"/>
                  </a:lnTo>
                  <a:lnTo>
                    <a:pt x="160" y="3"/>
                  </a:lnTo>
                  <a:lnTo>
                    <a:pt x="148" y="4"/>
                  </a:lnTo>
                  <a:lnTo>
                    <a:pt x="126" y="8"/>
                  </a:lnTo>
                  <a:lnTo>
                    <a:pt x="104" y="13"/>
                  </a:lnTo>
                  <a:lnTo>
                    <a:pt x="80" y="20"/>
                  </a:lnTo>
                  <a:lnTo>
                    <a:pt x="39" y="34"/>
                  </a:lnTo>
                  <a:lnTo>
                    <a:pt x="0" y="54"/>
                  </a:lnTo>
                </a:path>
              </a:pathLst>
            </a:custGeom>
            <a:noFill/>
            <a:ln w="42863">
              <a:solidFill>
                <a:srgbClr val="FF00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47" name="Freeform 71"/>
            <p:cNvSpPr>
              <a:spLocks/>
            </p:cNvSpPr>
            <p:nvPr/>
          </p:nvSpPr>
          <p:spPr bwMode="auto">
            <a:xfrm>
              <a:off x="4073" y="2270"/>
              <a:ext cx="282" cy="1160"/>
            </a:xfrm>
            <a:custGeom>
              <a:avLst/>
              <a:gdLst/>
              <a:ahLst/>
              <a:cxnLst>
                <a:cxn ang="0">
                  <a:pos x="282" y="0"/>
                </a:cxn>
                <a:cxn ang="0">
                  <a:pos x="242" y="23"/>
                </a:cxn>
                <a:cxn ang="0">
                  <a:pos x="177" y="76"/>
                </a:cxn>
                <a:cxn ang="0">
                  <a:pos x="124" y="138"/>
                </a:cxn>
                <a:cxn ang="0">
                  <a:pos x="80" y="208"/>
                </a:cxn>
                <a:cxn ang="0">
                  <a:pos x="63" y="243"/>
                </a:cxn>
                <a:cxn ang="0">
                  <a:pos x="47" y="282"/>
                </a:cxn>
                <a:cxn ang="0">
                  <a:pos x="35" y="316"/>
                </a:cxn>
                <a:cxn ang="0">
                  <a:pos x="25" y="354"/>
                </a:cxn>
                <a:cxn ang="0">
                  <a:pos x="19" y="386"/>
                </a:cxn>
                <a:cxn ang="0">
                  <a:pos x="12" y="423"/>
                </a:cxn>
                <a:cxn ang="0">
                  <a:pos x="7" y="459"/>
                </a:cxn>
                <a:cxn ang="0">
                  <a:pos x="4" y="493"/>
                </a:cxn>
                <a:cxn ang="0">
                  <a:pos x="3" y="510"/>
                </a:cxn>
                <a:cxn ang="0">
                  <a:pos x="2" y="527"/>
                </a:cxn>
                <a:cxn ang="0">
                  <a:pos x="0" y="544"/>
                </a:cxn>
                <a:cxn ang="0">
                  <a:pos x="0" y="553"/>
                </a:cxn>
                <a:cxn ang="0">
                  <a:pos x="0" y="563"/>
                </a:cxn>
                <a:cxn ang="0">
                  <a:pos x="0" y="571"/>
                </a:cxn>
                <a:cxn ang="0">
                  <a:pos x="0" y="575"/>
                </a:cxn>
                <a:cxn ang="0">
                  <a:pos x="0" y="579"/>
                </a:cxn>
                <a:cxn ang="0">
                  <a:pos x="0" y="583"/>
                </a:cxn>
                <a:cxn ang="0">
                  <a:pos x="0" y="586"/>
                </a:cxn>
                <a:cxn ang="0">
                  <a:pos x="0" y="590"/>
                </a:cxn>
                <a:cxn ang="0">
                  <a:pos x="0" y="593"/>
                </a:cxn>
                <a:cxn ang="0">
                  <a:pos x="0" y="596"/>
                </a:cxn>
                <a:cxn ang="0">
                  <a:pos x="0" y="598"/>
                </a:cxn>
                <a:cxn ang="0">
                  <a:pos x="0" y="601"/>
                </a:cxn>
                <a:cxn ang="0">
                  <a:pos x="0" y="603"/>
                </a:cxn>
                <a:cxn ang="0">
                  <a:pos x="0" y="607"/>
                </a:cxn>
                <a:cxn ang="0">
                  <a:pos x="0" y="610"/>
                </a:cxn>
                <a:cxn ang="0">
                  <a:pos x="0" y="611"/>
                </a:cxn>
                <a:cxn ang="0">
                  <a:pos x="0" y="615"/>
                </a:cxn>
                <a:cxn ang="0">
                  <a:pos x="0" y="619"/>
                </a:cxn>
                <a:cxn ang="0">
                  <a:pos x="0" y="628"/>
                </a:cxn>
                <a:cxn ang="0">
                  <a:pos x="0" y="635"/>
                </a:cxn>
                <a:cxn ang="0">
                  <a:pos x="0" y="644"/>
                </a:cxn>
                <a:cxn ang="0">
                  <a:pos x="2" y="659"/>
                </a:cxn>
                <a:cxn ang="0">
                  <a:pos x="2" y="675"/>
                </a:cxn>
                <a:cxn ang="0">
                  <a:pos x="3" y="691"/>
                </a:cxn>
                <a:cxn ang="0">
                  <a:pos x="6" y="723"/>
                </a:cxn>
                <a:cxn ang="0">
                  <a:pos x="9" y="760"/>
                </a:cxn>
                <a:cxn ang="0">
                  <a:pos x="15" y="792"/>
                </a:cxn>
                <a:cxn ang="0">
                  <a:pos x="21" y="827"/>
                </a:cxn>
                <a:cxn ang="0">
                  <a:pos x="30" y="866"/>
                </a:cxn>
                <a:cxn ang="0">
                  <a:pos x="42" y="901"/>
                </a:cxn>
                <a:cxn ang="0">
                  <a:pos x="69" y="970"/>
                </a:cxn>
                <a:cxn ang="0">
                  <a:pos x="110" y="1042"/>
                </a:cxn>
                <a:cxn ang="0">
                  <a:pos x="158" y="1103"/>
                </a:cxn>
                <a:cxn ang="0">
                  <a:pos x="187" y="1132"/>
                </a:cxn>
                <a:cxn ang="0">
                  <a:pos x="220" y="1160"/>
                </a:cxn>
              </a:cxnLst>
              <a:rect l="0" t="0" r="r" b="b"/>
              <a:pathLst>
                <a:path w="282" h="1160">
                  <a:moveTo>
                    <a:pt x="282" y="0"/>
                  </a:moveTo>
                  <a:lnTo>
                    <a:pt x="242" y="23"/>
                  </a:lnTo>
                  <a:lnTo>
                    <a:pt x="177" y="76"/>
                  </a:lnTo>
                  <a:lnTo>
                    <a:pt x="124" y="138"/>
                  </a:lnTo>
                  <a:lnTo>
                    <a:pt x="80" y="208"/>
                  </a:lnTo>
                  <a:lnTo>
                    <a:pt x="63" y="243"/>
                  </a:lnTo>
                  <a:lnTo>
                    <a:pt x="47" y="282"/>
                  </a:lnTo>
                  <a:lnTo>
                    <a:pt x="35" y="316"/>
                  </a:lnTo>
                  <a:lnTo>
                    <a:pt x="25" y="354"/>
                  </a:lnTo>
                  <a:lnTo>
                    <a:pt x="19" y="386"/>
                  </a:lnTo>
                  <a:lnTo>
                    <a:pt x="12" y="423"/>
                  </a:lnTo>
                  <a:lnTo>
                    <a:pt x="7" y="459"/>
                  </a:lnTo>
                  <a:lnTo>
                    <a:pt x="4" y="493"/>
                  </a:lnTo>
                  <a:lnTo>
                    <a:pt x="3" y="510"/>
                  </a:lnTo>
                  <a:lnTo>
                    <a:pt x="2" y="527"/>
                  </a:lnTo>
                  <a:lnTo>
                    <a:pt x="0" y="544"/>
                  </a:lnTo>
                  <a:lnTo>
                    <a:pt x="0" y="553"/>
                  </a:lnTo>
                  <a:lnTo>
                    <a:pt x="0" y="563"/>
                  </a:lnTo>
                  <a:lnTo>
                    <a:pt x="0" y="571"/>
                  </a:lnTo>
                  <a:lnTo>
                    <a:pt x="0" y="575"/>
                  </a:lnTo>
                  <a:lnTo>
                    <a:pt x="0" y="579"/>
                  </a:lnTo>
                  <a:lnTo>
                    <a:pt x="0" y="583"/>
                  </a:lnTo>
                  <a:lnTo>
                    <a:pt x="0" y="586"/>
                  </a:lnTo>
                  <a:lnTo>
                    <a:pt x="0" y="590"/>
                  </a:lnTo>
                  <a:lnTo>
                    <a:pt x="0" y="593"/>
                  </a:lnTo>
                  <a:lnTo>
                    <a:pt x="0" y="596"/>
                  </a:lnTo>
                  <a:lnTo>
                    <a:pt x="0" y="598"/>
                  </a:lnTo>
                  <a:lnTo>
                    <a:pt x="0" y="601"/>
                  </a:lnTo>
                  <a:lnTo>
                    <a:pt x="0" y="603"/>
                  </a:lnTo>
                  <a:lnTo>
                    <a:pt x="0" y="607"/>
                  </a:lnTo>
                  <a:lnTo>
                    <a:pt x="0" y="610"/>
                  </a:lnTo>
                  <a:lnTo>
                    <a:pt x="0" y="611"/>
                  </a:lnTo>
                  <a:lnTo>
                    <a:pt x="0" y="615"/>
                  </a:lnTo>
                  <a:lnTo>
                    <a:pt x="0" y="619"/>
                  </a:lnTo>
                  <a:lnTo>
                    <a:pt x="0" y="628"/>
                  </a:lnTo>
                  <a:lnTo>
                    <a:pt x="0" y="635"/>
                  </a:lnTo>
                  <a:lnTo>
                    <a:pt x="0" y="644"/>
                  </a:lnTo>
                  <a:lnTo>
                    <a:pt x="2" y="659"/>
                  </a:lnTo>
                  <a:lnTo>
                    <a:pt x="2" y="675"/>
                  </a:lnTo>
                  <a:lnTo>
                    <a:pt x="3" y="691"/>
                  </a:lnTo>
                  <a:lnTo>
                    <a:pt x="6" y="723"/>
                  </a:lnTo>
                  <a:lnTo>
                    <a:pt x="9" y="760"/>
                  </a:lnTo>
                  <a:lnTo>
                    <a:pt x="15" y="792"/>
                  </a:lnTo>
                  <a:lnTo>
                    <a:pt x="21" y="827"/>
                  </a:lnTo>
                  <a:lnTo>
                    <a:pt x="30" y="866"/>
                  </a:lnTo>
                  <a:lnTo>
                    <a:pt x="42" y="901"/>
                  </a:lnTo>
                  <a:lnTo>
                    <a:pt x="69" y="970"/>
                  </a:lnTo>
                  <a:lnTo>
                    <a:pt x="110" y="1042"/>
                  </a:lnTo>
                  <a:lnTo>
                    <a:pt x="158" y="1103"/>
                  </a:lnTo>
                  <a:lnTo>
                    <a:pt x="187" y="1132"/>
                  </a:lnTo>
                  <a:lnTo>
                    <a:pt x="220" y="1160"/>
                  </a:lnTo>
                </a:path>
              </a:pathLst>
            </a:custGeom>
            <a:noFill/>
            <a:ln w="42863">
              <a:solidFill>
                <a:srgbClr val="FF00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48" name="Freeform 72"/>
            <p:cNvSpPr>
              <a:spLocks/>
            </p:cNvSpPr>
            <p:nvPr/>
          </p:nvSpPr>
          <p:spPr bwMode="auto">
            <a:xfrm>
              <a:off x="4293" y="2877"/>
              <a:ext cx="763" cy="646"/>
            </a:xfrm>
            <a:custGeom>
              <a:avLst/>
              <a:gdLst/>
              <a:ahLst/>
              <a:cxnLst>
                <a:cxn ang="0">
                  <a:pos x="0" y="553"/>
                </a:cxn>
                <a:cxn ang="0">
                  <a:pos x="72" y="598"/>
                </a:cxn>
                <a:cxn ang="0">
                  <a:pos x="115" y="617"/>
                </a:cxn>
                <a:cxn ang="0">
                  <a:pos x="155" y="630"/>
                </a:cxn>
                <a:cxn ang="0">
                  <a:pos x="176" y="635"/>
                </a:cxn>
                <a:cxn ang="0">
                  <a:pos x="200" y="641"/>
                </a:cxn>
                <a:cxn ang="0">
                  <a:pos x="210" y="642"/>
                </a:cxn>
                <a:cxn ang="0">
                  <a:pos x="222" y="643"/>
                </a:cxn>
                <a:cxn ang="0">
                  <a:pos x="232" y="644"/>
                </a:cxn>
                <a:cxn ang="0">
                  <a:pos x="241" y="644"/>
                </a:cxn>
                <a:cxn ang="0">
                  <a:pos x="246" y="646"/>
                </a:cxn>
                <a:cxn ang="0">
                  <a:pos x="252" y="646"/>
                </a:cxn>
                <a:cxn ang="0">
                  <a:pos x="258" y="646"/>
                </a:cxn>
                <a:cxn ang="0">
                  <a:pos x="261" y="646"/>
                </a:cxn>
                <a:cxn ang="0">
                  <a:pos x="263" y="646"/>
                </a:cxn>
                <a:cxn ang="0">
                  <a:pos x="269" y="646"/>
                </a:cxn>
                <a:cxn ang="0">
                  <a:pos x="273" y="646"/>
                </a:cxn>
                <a:cxn ang="0">
                  <a:pos x="279" y="646"/>
                </a:cxn>
                <a:cxn ang="0">
                  <a:pos x="284" y="646"/>
                </a:cxn>
                <a:cxn ang="0">
                  <a:pos x="288" y="646"/>
                </a:cxn>
                <a:cxn ang="0">
                  <a:pos x="293" y="646"/>
                </a:cxn>
                <a:cxn ang="0">
                  <a:pos x="302" y="644"/>
                </a:cxn>
                <a:cxn ang="0">
                  <a:pos x="312" y="644"/>
                </a:cxn>
                <a:cxn ang="0">
                  <a:pos x="322" y="643"/>
                </a:cxn>
                <a:cxn ang="0">
                  <a:pos x="343" y="641"/>
                </a:cxn>
                <a:cxn ang="0">
                  <a:pos x="365" y="635"/>
                </a:cxn>
                <a:cxn ang="0">
                  <a:pos x="403" y="626"/>
                </a:cxn>
                <a:cxn ang="0">
                  <a:pos x="443" y="611"/>
                </a:cxn>
                <a:cxn ang="0">
                  <a:pos x="485" y="591"/>
                </a:cxn>
                <a:cxn ang="0">
                  <a:pos x="554" y="544"/>
                </a:cxn>
                <a:cxn ang="0">
                  <a:pos x="588" y="514"/>
                </a:cxn>
                <a:cxn ang="0">
                  <a:pos x="615" y="484"/>
                </a:cxn>
                <a:cxn ang="0">
                  <a:pos x="662" y="422"/>
                </a:cxn>
                <a:cxn ang="0">
                  <a:pos x="681" y="388"/>
                </a:cxn>
                <a:cxn ang="0">
                  <a:pos x="700" y="350"/>
                </a:cxn>
                <a:cxn ang="0">
                  <a:pos x="726" y="281"/>
                </a:cxn>
                <a:cxn ang="0">
                  <a:pos x="736" y="242"/>
                </a:cxn>
                <a:cxn ang="0">
                  <a:pos x="744" y="207"/>
                </a:cxn>
                <a:cxn ang="0">
                  <a:pos x="750" y="172"/>
                </a:cxn>
                <a:cxn ang="0">
                  <a:pos x="756" y="138"/>
                </a:cxn>
                <a:cxn ang="0">
                  <a:pos x="758" y="108"/>
                </a:cxn>
                <a:cxn ang="0">
                  <a:pos x="761" y="77"/>
                </a:cxn>
                <a:cxn ang="0">
                  <a:pos x="762" y="55"/>
                </a:cxn>
                <a:cxn ang="0">
                  <a:pos x="762" y="35"/>
                </a:cxn>
                <a:cxn ang="0">
                  <a:pos x="762" y="25"/>
                </a:cxn>
                <a:cxn ang="0">
                  <a:pos x="763" y="19"/>
                </a:cxn>
                <a:cxn ang="0">
                  <a:pos x="763" y="13"/>
                </a:cxn>
                <a:cxn ang="0">
                  <a:pos x="763" y="8"/>
                </a:cxn>
                <a:cxn ang="0">
                  <a:pos x="763" y="6"/>
                </a:cxn>
                <a:cxn ang="0">
                  <a:pos x="763" y="3"/>
                </a:cxn>
                <a:cxn ang="0">
                  <a:pos x="763" y="0"/>
                </a:cxn>
              </a:cxnLst>
              <a:rect l="0" t="0" r="r" b="b"/>
              <a:pathLst>
                <a:path w="763" h="646">
                  <a:moveTo>
                    <a:pt x="0" y="553"/>
                  </a:moveTo>
                  <a:lnTo>
                    <a:pt x="72" y="598"/>
                  </a:lnTo>
                  <a:lnTo>
                    <a:pt x="115" y="617"/>
                  </a:lnTo>
                  <a:lnTo>
                    <a:pt x="155" y="630"/>
                  </a:lnTo>
                  <a:lnTo>
                    <a:pt x="176" y="635"/>
                  </a:lnTo>
                  <a:lnTo>
                    <a:pt x="200" y="641"/>
                  </a:lnTo>
                  <a:lnTo>
                    <a:pt x="210" y="642"/>
                  </a:lnTo>
                  <a:lnTo>
                    <a:pt x="222" y="643"/>
                  </a:lnTo>
                  <a:lnTo>
                    <a:pt x="232" y="644"/>
                  </a:lnTo>
                  <a:lnTo>
                    <a:pt x="241" y="644"/>
                  </a:lnTo>
                  <a:lnTo>
                    <a:pt x="246" y="646"/>
                  </a:lnTo>
                  <a:lnTo>
                    <a:pt x="252" y="646"/>
                  </a:lnTo>
                  <a:lnTo>
                    <a:pt x="258" y="646"/>
                  </a:lnTo>
                  <a:lnTo>
                    <a:pt x="261" y="646"/>
                  </a:lnTo>
                  <a:lnTo>
                    <a:pt x="263" y="646"/>
                  </a:lnTo>
                  <a:lnTo>
                    <a:pt x="269" y="646"/>
                  </a:lnTo>
                  <a:lnTo>
                    <a:pt x="273" y="646"/>
                  </a:lnTo>
                  <a:lnTo>
                    <a:pt x="279" y="646"/>
                  </a:lnTo>
                  <a:lnTo>
                    <a:pt x="284" y="646"/>
                  </a:lnTo>
                  <a:lnTo>
                    <a:pt x="288" y="646"/>
                  </a:lnTo>
                  <a:lnTo>
                    <a:pt x="293" y="646"/>
                  </a:lnTo>
                  <a:lnTo>
                    <a:pt x="302" y="644"/>
                  </a:lnTo>
                  <a:lnTo>
                    <a:pt x="312" y="644"/>
                  </a:lnTo>
                  <a:lnTo>
                    <a:pt x="322" y="643"/>
                  </a:lnTo>
                  <a:lnTo>
                    <a:pt x="343" y="641"/>
                  </a:lnTo>
                  <a:lnTo>
                    <a:pt x="365" y="635"/>
                  </a:lnTo>
                  <a:lnTo>
                    <a:pt x="403" y="626"/>
                  </a:lnTo>
                  <a:lnTo>
                    <a:pt x="443" y="611"/>
                  </a:lnTo>
                  <a:lnTo>
                    <a:pt x="485" y="591"/>
                  </a:lnTo>
                  <a:lnTo>
                    <a:pt x="554" y="544"/>
                  </a:lnTo>
                  <a:lnTo>
                    <a:pt x="588" y="514"/>
                  </a:lnTo>
                  <a:lnTo>
                    <a:pt x="615" y="484"/>
                  </a:lnTo>
                  <a:lnTo>
                    <a:pt x="662" y="422"/>
                  </a:lnTo>
                  <a:lnTo>
                    <a:pt x="681" y="388"/>
                  </a:lnTo>
                  <a:lnTo>
                    <a:pt x="700" y="350"/>
                  </a:lnTo>
                  <a:lnTo>
                    <a:pt x="726" y="281"/>
                  </a:lnTo>
                  <a:lnTo>
                    <a:pt x="736" y="242"/>
                  </a:lnTo>
                  <a:lnTo>
                    <a:pt x="744" y="207"/>
                  </a:lnTo>
                  <a:lnTo>
                    <a:pt x="750" y="172"/>
                  </a:lnTo>
                  <a:lnTo>
                    <a:pt x="756" y="138"/>
                  </a:lnTo>
                  <a:lnTo>
                    <a:pt x="758" y="108"/>
                  </a:lnTo>
                  <a:lnTo>
                    <a:pt x="761" y="77"/>
                  </a:lnTo>
                  <a:lnTo>
                    <a:pt x="762" y="55"/>
                  </a:lnTo>
                  <a:lnTo>
                    <a:pt x="762" y="35"/>
                  </a:lnTo>
                  <a:lnTo>
                    <a:pt x="762" y="25"/>
                  </a:lnTo>
                  <a:lnTo>
                    <a:pt x="763" y="19"/>
                  </a:lnTo>
                  <a:lnTo>
                    <a:pt x="763" y="13"/>
                  </a:lnTo>
                  <a:lnTo>
                    <a:pt x="763" y="8"/>
                  </a:lnTo>
                  <a:lnTo>
                    <a:pt x="763" y="6"/>
                  </a:lnTo>
                  <a:lnTo>
                    <a:pt x="763" y="3"/>
                  </a:lnTo>
                  <a:lnTo>
                    <a:pt x="763" y="0"/>
                  </a:lnTo>
                </a:path>
              </a:pathLst>
            </a:custGeom>
            <a:noFill/>
            <a:ln w="42863">
              <a:solidFill>
                <a:srgbClr val="FF00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49" name="Freeform 73"/>
            <p:cNvSpPr>
              <a:spLocks/>
            </p:cNvSpPr>
            <p:nvPr/>
          </p:nvSpPr>
          <p:spPr bwMode="auto">
            <a:xfrm>
              <a:off x="5056" y="2870"/>
              <a:ext cx="1" cy="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5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h="7">
                  <a:moveTo>
                    <a:pt x="0" y="7"/>
                  </a:moveTo>
                  <a:lnTo>
                    <a:pt x="0" y="5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42863">
              <a:solidFill>
                <a:srgbClr val="FF00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4" name="Group 74"/>
          <p:cNvGrpSpPr>
            <a:grpSpLocks/>
          </p:cNvGrpSpPr>
          <p:nvPr/>
        </p:nvGrpSpPr>
        <p:grpSpPr bwMode="auto">
          <a:xfrm>
            <a:off x="704850" y="4867275"/>
            <a:ext cx="2266950" cy="1457325"/>
            <a:chOff x="275" y="2426"/>
            <a:chExt cx="1428" cy="918"/>
          </a:xfrm>
        </p:grpSpPr>
        <p:sp>
          <p:nvSpPr>
            <p:cNvPr id="152651" name="Freeform 75"/>
            <p:cNvSpPr>
              <a:spLocks/>
            </p:cNvSpPr>
            <p:nvPr/>
          </p:nvSpPr>
          <p:spPr bwMode="auto">
            <a:xfrm>
              <a:off x="824" y="2426"/>
              <a:ext cx="625" cy="459"/>
            </a:xfrm>
            <a:custGeom>
              <a:avLst/>
              <a:gdLst/>
              <a:ahLst/>
              <a:cxnLst>
                <a:cxn ang="0">
                  <a:pos x="625" y="459"/>
                </a:cxn>
                <a:cxn ang="0">
                  <a:pos x="625" y="455"/>
                </a:cxn>
                <a:cxn ang="0">
                  <a:pos x="625" y="452"/>
                </a:cxn>
                <a:cxn ang="0">
                  <a:pos x="625" y="448"/>
                </a:cxn>
                <a:cxn ang="0">
                  <a:pos x="624" y="445"/>
                </a:cxn>
                <a:cxn ang="0">
                  <a:pos x="624" y="438"/>
                </a:cxn>
                <a:cxn ang="0">
                  <a:pos x="624" y="432"/>
                </a:cxn>
                <a:cxn ang="0">
                  <a:pos x="624" y="424"/>
                </a:cxn>
                <a:cxn ang="0">
                  <a:pos x="623" y="416"/>
                </a:cxn>
                <a:cxn ang="0">
                  <a:pos x="621" y="402"/>
                </a:cxn>
                <a:cxn ang="0">
                  <a:pos x="619" y="387"/>
                </a:cxn>
                <a:cxn ang="0">
                  <a:pos x="616" y="374"/>
                </a:cxn>
                <a:cxn ang="0">
                  <a:pos x="610" y="343"/>
                </a:cxn>
                <a:cxn ang="0">
                  <a:pos x="601" y="312"/>
                </a:cxn>
                <a:cxn ang="0">
                  <a:pos x="590" y="285"/>
                </a:cxn>
                <a:cxn ang="0">
                  <a:pos x="560" y="226"/>
                </a:cxn>
                <a:cxn ang="0">
                  <a:pos x="529" y="178"/>
                </a:cxn>
                <a:cxn ang="0">
                  <a:pos x="487" y="131"/>
                </a:cxn>
                <a:cxn ang="0">
                  <a:pos x="442" y="92"/>
                </a:cxn>
                <a:cxn ang="0">
                  <a:pos x="389" y="57"/>
                </a:cxn>
                <a:cxn ang="0">
                  <a:pos x="360" y="43"/>
                </a:cxn>
                <a:cxn ang="0">
                  <a:pos x="330" y="30"/>
                </a:cxn>
                <a:cxn ang="0">
                  <a:pos x="302" y="21"/>
                </a:cxn>
                <a:cxn ang="0">
                  <a:pos x="272" y="12"/>
                </a:cxn>
                <a:cxn ang="0">
                  <a:pos x="256" y="9"/>
                </a:cxn>
                <a:cxn ang="0">
                  <a:pos x="240" y="6"/>
                </a:cxn>
                <a:cxn ang="0">
                  <a:pos x="227" y="4"/>
                </a:cxn>
                <a:cxn ang="0">
                  <a:pos x="212" y="3"/>
                </a:cxn>
                <a:cxn ang="0">
                  <a:pos x="203" y="1"/>
                </a:cxn>
                <a:cxn ang="0">
                  <a:pos x="195" y="1"/>
                </a:cxn>
                <a:cxn ang="0">
                  <a:pos x="187" y="0"/>
                </a:cxn>
                <a:cxn ang="0">
                  <a:pos x="183" y="0"/>
                </a:cxn>
                <a:cxn ang="0">
                  <a:pos x="178" y="0"/>
                </a:cxn>
                <a:cxn ang="0">
                  <a:pos x="174" y="0"/>
                </a:cxn>
                <a:cxn ang="0">
                  <a:pos x="172" y="0"/>
                </a:cxn>
                <a:cxn ang="0">
                  <a:pos x="166" y="0"/>
                </a:cxn>
                <a:cxn ang="0">
                  <a:pos x="165" y="0"/>
                </a:cxn>
                <a:cxn ang="0">
                  <a:pos x="162" y="0"/>
                </a:cxn>
                <a:cxn ang="0">
                  <a:pos x="158" y="0"/>
                </a:cxn>
                <a:cxn ang="0">
                  <a:pos x="155" y="0"/>
                </a:cxn>
                <a:cxn ang="0">
                  <a:pos x="152" y="0"/>
                </a:cxn>
                <a:cxn ang="0">
                  <a:pos x="148" y="0"/>
                </a:cxn>
                <a:cxn ang="0">
                  <a:pos x="142" y="0"/>
                </a:cxn>
                <a:cxn ang="0">
                  <a:pos x="134" y="1"/>
                </a:cxn>
                <a:cxn ang="0">
                  <a:pos x="118" y="3"/>
                </a:cxn>
                <a:cxn ang="0">
                  <a:pos x="104" y="4"/>
                </a:cxn>
                <a:cxn ang="0">
                  <a:pos x="90" y="6"/>
                </a:cxn>
                <a:cxn ang="0">
                  <a:pos x="61" y="12"/>
                </a:cxn>
                <a:cxn ang="0">
                  <a:pos x="28" y="21"/>
                </a:cxn>
                <a:cxn ang="0">
                  <a:pos x="0" y="30"/>
                </a:cxn>
              </a:cxnLst>
              <a:rect l="0" t="0" r="r" b="b"/>
              <a:pathLst>
                <a:path w="625" h="459">
                  <a:moveTo>
                    <a:pt x="625" y="459"/>
                  </a:moveTo>
                  <a:lnTo>
                    <a:pt x="625" y="455"/>
                  </a:lnTo>
                  <a:lnTo>
                    <a:pt x="625" y="452"/>
                  </a:lnTo>
                  <a:lnTo>
                    <a:pt x="625" y="448"/>
                  </a:lnTo>
                  <a:lnTo>
                    <a:pt x="624" y="445"/>
                  </a:lnTo>
                  <a:lnTo>
                    <a:pt x="624" y="438"/>
                  </a:lnTo>
                  <a:lnTo>
                    <a:pt x="624" y="432"/>
                  </a:lnTo>
                  <a:lnTo>
                    <a:pt x="624" y="424"/>
                  </a:lnTo>
                  <a:lnTo>
                    <a:pt x="623" y="416"/>
                  </a:lnTo>
                  <a:lnTo>
                    <a:pt x="621" y="402"/>
                  </a:lnTo>
                  <a:lnTo>
                    <a:pt x="619" y="387"/>
                  </a:lnTo>
                  <a:lnTo>
                    <a:pt x="616" y="374"/>
                  </a:lnTo>
                  <a:lnTo>
                    <a:pt x="610" y="343"/>
                  </a:lnTo>
                  <a:lnTo>
                    <a:pt x="601" y="312"/>
                  </a:lnTo>
                  <a:lnTo>
                    <a:pt x="590" y="285"/>
                  </a:lnTo>
                  <a:lnTo>
                    <a:pt x="560" y="226"/>
                  </a:lnTo>
                  <a:lnTo>
                    <a:pt x="529" y="178"/>
                  </a:lnTo>
                  <a:lnTo>
                    <a:pt x="487" y="131"/>
                  </a:lnTo>
                  <a:lnTo>
                    <a:pt x="442" y="92"/>
                  </a:lnTo>
                  <a:lnTo>
                    <a:pt x="389" y="57"/>
                  </a:lnTo>
                  <a:lnTo>
                    <a:pt x="360" y="43"/>
                  </a:lnTo>
                  <a:lnTo>
                    <a:pt x="330" y="30"/>
                  </a:lnTo>
                  <a:lnTo>
                    <a:pt x="302" y="21"/>
                  </a:lnTo>
                  <a:lnTo>
                    <a:pt x="272" y="12"/>
                  </a:lnTo>
                  <a:lnTo>
                    <a:pt x="256" y="9"/>
                  </a:lnTo>
                  <a:lnTo>
                    <a:pt x="240" y="6"/>
                  </a:lnTo>
                  <a:lnTo>
                    <a:pt x="227" y="4"/>
                  </a:lnTo>
                  <a:lnTo>
                    <a:pt x="212" y="3"/>
                  </a:lnTo>
                  <a:lnTo>
                    <a:pt x="203" y="1"/>
                  </a:lnTo>
                  <a:lnTo>
                    <a:pt x="195" y="1"/>
                  </a:lnTo>
                  <a:lnTo>
                    <a:pt x="187" y="0"/>
                  </a:lnTo>
                  <a:lnTo>
                    <a:pt x="183" y="0"/>
                  </a:lnTo>
                  <a:lnTo>
                    <a:pt x="178" y="0"/>
                  </a:lnTo>
                  <a:lnTo>
                    <a:pt x="174" y="0"/>
                  </a:lnTo>
                  <a:lnTo>
                    <a:pt x="172" y="0"/>
                  </a:lnTo>
                  <a:lnTo>
                    <a:pt x="166" y="0"/>
                  </a:lnTo>
                  <a:lnTo>
                    <a:pt x="165" y="0"/>
                  </a:lnTo>
                  <a:lnTo>
                    <a:pt x="162" y="0"/>
                  </a:lnTo>
                  <a:lnTo>
                    <a:pt x="158" y="0"/>
                  </a:lnTo>
                  <a:lnTo>
                    <a:pt x="155" y="0"/>
                  </a:lnTo>
                  <a:lnTo>
                    <a:pt x="152" y="0"/>
                  </a:lnTo>
                  <a:lnTo>
                    <a:pt x="148" y="0"/>
                  </a:lnTo>
                  <a:lnTo>
                    <a:pt x="142" y="0"/>
                  </a:lnTo>
                  <a:lnTo>
                    <a:pt x="134" y="1"/>
                  </a:lnTo>
                  <a:lnTo>
                    <a:pt x="118" y="3"/>
                  </a:lnTo>
                  <a:lnTo>
                    <a:pt x="104" y="4"/>
                  </a:lnTo>
                  <a:lnTo>
                    <a:pt x="90" y="6"/>
                  </a:lnTo>
                  <a:lnTo>
                    <a:pt x="61" y="12"/>
                  </a:lnTo>
                  <a:lnTo>
                    <a:pt x="28" y="21"/>
                  </a:lnTo>
                  <a:lnTo>
                    <a:pt x="0" y="30"/>
                  </a:lnTo>
                </a:path>
              </a:pathLst>
            </a:custGeom>
            <a:noFill/>
            <a:ln w="476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52" name="Freeform 76"/>
            <p:cNvSpPr>
              <a:spLocks/>
            </p:cNvSpPr>
            <p:nvPr/>
          </p:nvSpPr>
          <p:spPr bwMode="auto">
            <a:xfrm>
              <a:off x="529" y="2456"/>
              <a:ext cx="434" cy="888"/>
            </a:xfrm>
            <a:custGeom>
              <a:avLst/>
              <a:gdLst/>
              <a:ahLst/>
              <a:cxnLst>
                <a:cxn ang="0">
                  <a:pos x="295" y="0"/>
                </a:cxn>
                <a:cxn ang="0">
                  <a:pos x="264" y="14"/>
                </a:cxn>
                <a:cxn ang="0">
                  <a:pos x="210" y="43"/>
                </a:cxn>
                <a:cxn ang="0">
                  <a:pos x="162" y="79"/>
                </a:cxn>
                <a:cxn ang="0">
                  <a:pos x="117" y="123"/>
                </a:cxn>
                <a:cxn ang="0">
                  <a:pos x="78" y="174"/>
                </a:cxn>
                <a:cxn ang="0">
                  <a:pos x="46" y="227"/>
                </a:cxn>
                <a:cxn ang="0">
                  <a:pos x="35" y="255"/>
                </a:cxn>
                <a:cxn ang="0">
                  <a:pos x="24" y="283"/>
                </a:cxn>
                <a:cxn ang="0">
                  <a:pos x="15" y="312"/>
                </a:cxn>
                <a:cxn ang="0">
                  <a:pos x="9" y="338"/>
                </a:cxn>
                <a:cxn ang="0">
                  <a:pos x="5" y="366"/>
                </a:cxn>
                <a:cxn ang="0">
                  <a:pos x="2" y="382"/>
                </a:cxn>
                <a:cxn ang="0">
                  <a:pos x="2" y="389"/>
                </a:cxn>
                <a:cxn ang="0">
                  <a:pos x="1" y="396"/>
                </a:cxn>
                <a:cxn ang="0">
                  <a:pos x="1" y="403"/>
                </a:cxn>
                <a:cxn ang="0">
                  <a:pos x="1" y="407"/>
                </a:cxn>
                <a:cxn ang="0">
                  <a:pos x="1" y="411"/>
                </a:cxn>
                <a:cxn ang="0">
                  <a:pos x="1" y="415"/>
                </a:cxn>
                <a:cxn ang="0">
                  <a:pos x="1" y="417"/>
                </a:cxn>
                <a:cxn ang="0">
                  <a:pos x="0" y="420"/>
                </a:cxn>
                <a:cxn ang="0">
                  <a:pos x="0" y="424"/>
                </a:cxn>
                <a:cxn ang="0">
                  <a:pos x="0" y="428"/>
                </a:cxn>
                <a:cxn ang="0">
                  <a:pos x="0" y="430"/>
                </a:cxn>
                <a:cxn ang="0">
                  <a:pos x="0" y="434"/>
                </a:cxn>
                <a:cxn ang="0">
                  <a:pos x="0" y="438"/>
                </a:cxn>
                <a:cxn ang="0">
                  <a:pos x="1" y="440"/>
                </a:cxn>
                <a:cxn ang="0">
                  <a:pos x="1" y="446"/>
                </a:cxn>
                <a:cxn ang="0">
                  <a:pos x="1" y="452"/>
                </a:cxn>
                <a:cxn ang="0">
                  <a:pos x="1" y="460"/>
                </a:cxn>
                <a:cxn ang="0">
                  <a:pos x="2" y="468"/>
                </a:cxn>
                <a:cxn ang="0">
                  <a:pos x="4" y="481"/>
                </a:cxn>
                <a:cxn ang="0">
                  <a:pos x="5" y="498"/>
                </a:cxn>
                <a:cxn ang="0">
                  <a:pos x="7" y="512"/>
                </a:cxn>
                <a:cxn ang="0">
                  <a:pos x="15" y="544"/>
                </a:cxn>
                <a:cxn ang="0">
                  <a:pos x="24" y="574"/>
                </a:cxn>
                <a:cxn ang="0">
                  <a:pos x="46" y="630"/>
                </a:cxn>
                <a:cxn ang="0">
                  <a:pos x="74" y="678"/>
                </a:cxn>
                <a:cxn ang="0">
                  <a:pos x="108" y="724"/>
                </a:cxn>
                <a:cxn ang="0">
                  <a:pos x="151" y="769"/>
                </a:cxn>
                <a:cxn ang="0">
                  <a:pos x="196" y="806"/>
                </a:cxn>
                <a:cxn ang="0">
                  <a:pos x="251" y="838"/>
                </a:cxn>
                <a:cxn ang="0">
                  <a:pos x="307" y="862"/>
                </a:cxn>
                <a:cxn ang="0">
                  <a:pos x="335" y="871"/>
                </a:cxn>
                <a:cxn ang="0">
                  <a:pos x="352" y="875"/>
                </a:cxn>
                <a:cxn ang="0">
                  <a:pos x="368" y="879"/>
                </a:cxn>
                <a:cxn ang="0">
                  <a:pos x="382" y="881"/>
                </a:cxn>
                <a:cxn ang="0">
                  <a:pos x="399" y="884"/>
                </a:cxn>
                <a:cxn ang="0">
                  <a:pos x="413" y="886"/>
                </a:cxn>
                <a:cxn ang="0">
                  <a:pos x="426" y="886"/>
                </a:cxn>
                <a:cxn ang="0">
                  <a:pos x="434" y="888"/>
                </a:cxn>
              </a:cxnLst>
              <a:rect l="0" t="0" r="r" b="b"/>
              <a:pathLst>
                <a:path w="434" h="888">
                  <a:moveTo>
                    <a:pt x="295" y="0"/>
                  </a:moveTo>
                  <a:lnTo>
                    <a:pt x="264" y="14"/>
                  </a:lnTo>
                  <a:lnTo>
                    <a:pt x="210" y="43"/>
                  </a:lnTo>
                  <a:lnTo>
                    <a:pt x="162" y="79"/>
                  </a:lnTo>
                  <a:lnTo>
                    <a:pt x="117" y="123"/>
                  </a:lnTo>
                  <a:lnTo>
                    <a:pt x="78" y="174"/>
                  </a:lnTo>
                  <a:lnTo>
                    <a:pt x="46" y="227"/>
                  </a:lnTo>
                  <a:lnTo>
                    <a:pt x="35" y="255"/>
                  </a:lnTo>
                  <a:lnTo>
                    <a:pt x="24" y="283"/>
                  </a:lnTo>
                  <a:lnTo>
                    <a:pt x="15" y="312"/>
                  </a:lnTo>
                  <a:lnTo>
                    <a:pt x="9" y="338"/>
                  </a:lnTo>
                  <a:lnTo>
                    <a:pt x="5" y="366"/>
                  </a:lnTo>
                  <a:lnTo>
                    <a:pt x="2" y="382"/>
                  </a:lnTo>
                  <a:lnTo>
                    <a:pt x="2" y="389"/>
                  </a:lnTo>
                  <a:lnTo>
                    <a:pt x="1" y="396"/>
                  </a:lnTo>
                  <a:lnTo>
                    <a:pt x="1" y="403"/>
                  </a:lnTo>
                  <a:lnTo>
                    <a:pt x="1" y="407"/>
                  </a:lnTo>
                  <a:lnTo>
                    <a:pt x="1" y="411"/>
                  </a:lnTo>
                  <a:lnTo>
                    <a:pt x="1" y="415"/>
                  </a:lnTo>
                  <a:lnTo>
                    <a:pt x="1" y="417"/>
                  </a:lnTo>
                  <a:lnTo>
                    <a:pt x="0" y="420"/>
                  </a:lnTo>
                  <a:lnTo>
                    <a:pt x="0" y="424"/>
                  </a:lnTo>
                  <a:lnTo>
                    <a:pt x="0" y="428"/>
                  </a:lnTo>
                  <a:lnTo>
                    <a:pt x="0" y="430"/>
                  </a:lnTo>
                  <a:lnTo>
                    <a:pt x="0" y="434"/>
                  </a:lnTo>
                  <a:lnTo>
                    <a:pt x="0" y="438"/>
                  </a:lnTo>
                  <a:lnTo>
                    <a:pt x="1" y="440"/>
                  </a:lnTo>
                  <a:lnTo>
                    <a:pt x="1" y="446"/>
                  </a:lnTo>
                  <a:lnTo>
                    <a:pt x="1" y="452"/>
                  </a:lnTo>
                  <a:lnTo>
                    <a:pt x="1" y="460"/>
                  </a:lnTo>
                  <a:lnTo>
                    <a:pt x="2" y="468"/>
                  </a:lnTo>
                  <a:lnTo>
                    <a:pt x="4" y="481"/>
                  </a:lnTo>
                  <a:lnTo>
                    <a:pt x="5" y="498"/>
                  </a:lnTo>
                  <a:lnTo>
                    <a:pt x="7" y="512"/>
                  </a:lnTo>
                  <a:lnTo>
                    <a:pt x="15" y="544"/>
                  </a:lnTo>
                  <a:lnTo>
                    <a:pt x="24" y="574"/>
                  </a:lnTo>
                  <a:lnTo>
                    <a:pt x="46" y="630"/>
                  </a:lnTo>
                  <a:lnTo>
                    <a:pt x="74" y="678"/>
                  </a:lnTo>
                  <a:lnTo>
                    <a:pt x="108" y="724"/>
                  </a:lnTo>
                  <a:lnTo>
                    <a:pt x="151" y="769"/>
                  </a:lnTo>
                  <a:lnTo>
                    <a:pt x="196" y="806"/>
                  </a:lnTo>
                  <a:lnTo>
                    <a:pt x="251" y="838"/>
                  </a:lnTo>
                  <a:lnTo>
                    <a:pt x="307" y="862"/>
                  </a:lnTo>
                  <a:lnTo>
                    <a:pt x="335" y="871"/>
                  </a:lnTo>
                  <a:lnTo>
                    <a:pt x="352" y="875"/>
                  </a:lnTo>
                  <a:lnTo>
                    <a:pt x="368" y="879"/>
                  </a:lnTo>
                  <a:lnTo>
                    <a:pt x="382" y="881"/>
                  </a:lnTo>
                  <a:lnTo>
                    <a:pt x="399" y="884"/>
                  </a:lnTo>
                  <a:lnTo>
                    <a:pt x="413" y="886"/>
                  </a:lnTo>
                  <a:lnTo>
                    <a:pt x="426" y="886"/>
                  </a:lnTo>
                  <a:lnTo>
                    <a:pt x="434" y="888"/>
                  </a:lnTo>
                </a:path>
              </a:pathLst>
            </a:custGeom>
            <a:noFill/>
            <a:ln w="476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53" name="Freeform 77"/>
            <p:cNvSpPr>
              <a:spLocks/>
            </p:cNvSpPr>
            <p:nvPr/>
          </p:nvSpPr>
          <p:spPr bwMode="auto">
            <a:xfrm>
              <a:off x="963" y="2885"/>
              <a:ext cx="486" cy="459"/>
            </a:xfrm>
            <a:custGeom>
              <a:avLst/>
              <a:gdLst/>
              <a:ahLst/>
              <a:cxnLst>
                <a:cxn ang="0">
                  <a:pos x="0" y="459"/>
                </a:cxn>
                <a:cxn ang="0">
                  <a:pos x="8" y="459"/>
                </a:cxn>
                <a:cxn ang="0">
                  <a:pos x="12" y="459"/>
                </a:cxn>
                <a:cxn ang="0">
                  <a:pos x="16" y="459"/>
                </a:cxn>
                <a:cxn ang="0">
                  <a:pos x="17" y="459"/>
                </a:cxn>
                <a:cxn ang="0">
                  <a:pos x="19" y="459"/>
                </a:cxn>
                <a:cxn ang="0">
                  <a:pos x="22" y="459"/>
                </a:cxn>
                <a:cxn ang="0">
                  <a:pos x="23" y="459"/>
                </a:cxn>
                <a:cxn ang="0">
                  <a:pos x="26" y="459"/>
                </a:cxn>
                <a:cxn ang="0">
                  <a:pos x="27" y="459"/>
                </a:cxn>
                <a:cxn ang="0">
                  <a:pos x="30" y="459"/>
                </a:cxn>
                <a:cxn ang="0">
                  <a:pos x="31" y="459"/>
                </a:cxn>
                <a:cxn ang="0">
                  <a:pos x="35" y="459"/>
                </a:cxn>
                <a:cxn ang="0">
                  <a:pos x="39" y="459"/>
                </a:cxn>
                <a:cxn ang="0">
                  <a:pos x="43" y="459"/>
                </a:cxn>
                <a:cxn ang="0">
                  <a:pos x="47" y="459"/>
                </a:cxn>
                <a:cxn ang="0">
                  <a:pos x="56" y="459"/>
                </a:cxn>
                <a:cxn ang="0">
                  <a:pos x="64" y="457"/>
                </a:cxn>
                <a:cxn ang="0">
                  <a:pos x="72" y="457"/>
                </a:cxn>
                <a:cxn ang="0">
                  <a:pos x="87" y="455"/>
                </a:cxn>
                <a:cxn ang="0">
                  <a:pos x="101" y="452"/>
                </a:cxn>
                <a:cxn ang="0">
                  <a:pos x="117" y="450"/>
                </a:cxn>
                <a:cxn ang="0">
                  <a:pos x="143" y="444"/>
                </a:cxn>
                <a:cxn ang="0">
                  <a:pos x="172" y="435"/>
                </a:cxn>
                <a:cxn ang="0">
                  <a:pos x="226" y="413"/>
                </a:cxn>
                <a:cxn ang="0">
                  <a:pos x="281" y="382"/>
                </a:cxn>
                <a:cxn ang="0">
                  <a:pos x="329" y="346"/>
                </a:cxn>
                <a:cxn ang="0">
                  <a:pos x="374" y="300"/>
                </a:cxn>
                <a:cxn ang="0">
                  <a:pos x="410" y="252"/>
                </a:cxn>
                <a:cxn ang="0">
                  <a:pos x="438" y="204"/>
                </a:cxn>
                <a:cxn ang="0">
                  <a:pos x="451" y="175"/>
                </a:cxn>
                <a:cxn ang="0">
                  <a:pos x="462" y="147"/>
                </a:cxn>
                <a:cxn ang="0">
                  <a:pos x="469" y="121"/>
                </a:cxn>
                <a:cxn ang="0">
                  <a:pos x="476" y="92"/>
                </a:cxn>
                <a:cxn ang="0">
                  <a:pos x="481" y="70"/>
                </a:cxn>
                <a:cxn ang="0">
                  <a:pos x="482" y="57"/>
                </a:cxn>
                <a:cxn ang="0">
                  <a:pos x="484" y="44"/>
                </a:cxn>
                <a:cxn ang="0">
                  <a:pos x="485" y="34"/>
                </a:cxn>
                <a:cxn ang="0">
                  <a:pos x="485" y="23"/>
                </a:cxn>
                <a:cxn ang="0">
                  <a:pos x="485" y="18"/>
                </a:cxn>
                <a:cxn ang="0">
                  <a:pos x="485" y="14"/>
                </a:cxn>
                <a:cxn ang="0">
                  <a:pos x="486" y="11"/>
                </a:cxn>
                <a:cxn ang="0">
                  <a:pos x="486" y="8"/>
                </a:cxn>
                <a:cxn ang="0">
                  <a:pos x="486" y="5"/>
                </a:cxn>
                <a:cxn ang="0">
                  <a:pos x="486" y="2"/>
                </a:cxn>
                <a:cxn ang="0">
                  <a:pos x="486" y="0"/>
                </a:cxn>
              </a:cxnLst>
              <a:rect l="0" t="0" r="r" b="b"/>
              <a:pathLst>
                <a:path w="486" h="459">
                  <a:moveTo>
                    <a:pt x="0" y="459"/>
                  </a:moveTo>
                  <a:lnTo>
                    <a:pt x="8" y="459"/>
                  </a:lnTo>
                  <a:lnTo>
                    <a:pt x="12" y="459"/>
                  </a:lnTo>
                  <a:lnTo>
                    <a:pt x="16" y="459"/>
                  </a:lnTo>
                  <a:lnTo>
                    <a:pt x="17" y="459"/>
                  </a:lnTo>
                  <a:lnTo>
                    <a:pt x="19" y="459"/>
                  </a:lnTo>
                  <a:lnTo>
                    <a:pt x="22" y="459"/>
                  </a:lnTo>
                  <a:lnTo>
                    <a:pt x="23" y="459"/>
                  </a:lnTo>
                  <a:lnTo>
                    <a:pt x="26" y="459"/>
                  </a:lnTo>
                  <a:lnTo>
                    <a:pt x="27" y="459"/>
                  </a:lnTo>
                  <a:lnTo>
                    <a:pt x="30" y="459"/>
                  </a:lnTo>
                  <a:lnTo>
                    <a:pt x="31" y="459"/>
                  </a:lnTo>
                  <a:lnTo>
                    <a:pt x="35" y="459"/>
                  </a:lnTo>
                  <a:lnTo>
                    <a:pt x="39" y="459"/>
                  </a:lnTo>
                  <a:lnTo>
                    <a:pt x="43" y="459"/>
                  </a:lnTo>
                  <a:lnTo>
                    <a:pt x="47" y="459"/>
                  </a:lnTo>
                  <a:lnTo>
                    <a:pt x="56" y="459"/>
                  </a:lnTo>
                  <a:lnTo>
                    <a:pt x="64" y="457"/>
                  </a:lnTo>
                  <a:lnTo>
                    <a:pt x="72" y="457"/>
                  </a:lnTo>
                  <a:lnTo>
                    <a:pt x="87" y="455"/>
                  </a:lnTo>
                  <a:lnTo>
                    <a:pt x="101" y="452"/>
                  </a:lnTo>
                  <a:lnTo>
                    <a:pt x="117" y="450"/>
                  </a:lnTo>
                  <a:lnTo>
                    <a:pt x="143" y="444"/>
                  </a:lnTo>
                  <a:lnTo>
                    <a:pt x="172" y="435"/>
                  </a:lnTo>
                  <a:lnTo>
                    <a:pt x="226" y="413"/>
                  </a:lnTo>
                  <a:lnTo>
                    <a:pt x="281" y="382"/>
                  </a:lnTo>
                  <a:lnTo>
                    <a:pt x="329" y="346"/>
                  </a:lnTo>
                  <a:lnTo>
                    <a:pt x="374" y="300"/>
                  </a:lnTo>
                  <a:lnTo>
                    <a:pt x="410" y="252"/>
                  </a:lnTo>
                  <a:lnTo>
                    <a:pt x="438" y="204"/>
                  </a:lnTo>
                  <a:lnTo>
                    <a:pt x="451" y="175"/>
                  </a:lnTo>
                  <a:lnTo>
                    <a:pt x="462" y="147"/>
                  </a:lnTo>
                  <a:lnTo>
                    <a:pt x="469" y="121"/>
                  </a:lnTo>
                  <a:lnTo>
                    <a:pt x="476" y="92"/>
                  </a:lnTo>
                  <a:lnTo>
                    <a:pt x="481" y="70"/>
                  </a:lnTo>
                  <a:lnTo>
                    <a:pt x="482" y="57"/>
                  </a:lnTo>
                  <a:lnTo>
                    <a:pt x="484" y="44"/>
                  </a:lnTo>
                  <a:lnTo>
                    <a:pt x="485" y="34"/>
                  </a:lnTo>
                  <a:lnTo>
                    <a:pt x="485" y="23"/>
                  </a:lnTo>
                  <a:lnTo>
                    <a:pt x="485" y="18"/>
                  </a:lnTo>
                  <a:lnTo>
                    <a:pt x="485" y="14"/>
                  </a:lnTo>
                  <a:lnTo>
                    <a:pt x="486" y="11"/>
                  </a:lnTo>
                  <a:lnTo>
                    <a:pt x="486" y="8"/>
                  </a:lnTo>
                  <a:lnTo>
                    <a:pt x="486" y="5"/>
                  </a:lnTo>
                  <a:lnTo>
                    <a:pt x="486" y="2"/>
                  </a:lnTo>
                  <a:lnTo>
                    <a:pt x="486" y="0"/>
                  </a:lnTo>
                </a:path>
              </a:pathLst>
            </a:custGeom>
            <a:noFill/>
            <a:ln w="476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54" name="Freeform 78"/>
            <p:cNvSpPr>
              <a:spLocks/>
            </p:cNvSpPr>
            <p:nvPr/>
          </p:nvSpPr>
          <p:spPr bwMode="auto">
            <a:xfrm>
              <a:off x="984" y="2490"/>
              <a:ext cx="594" cy="395"/>
            </a:xfrm>
            <a:custGeom>
              <a:avLst/>
              <a:gdLst/>
              <a:ahLst/>
              <a:cxnLst>
                <a:cxn ang="0">
                  <a:pos x="594" y="395"/>
                </a:cxn>
                <a:cxn ang="0">
                  <a:pos x="594" y="391"/>
                </a:cxn>
                <a:cxn ang="0">
                  <a:pos x="594" y="386"/>
                </a:cxn>
                <a:cxn ang="0">
                  <a:pos x="594" y="382"/>
                </a:cxn>
                <a:cxn ang="0">
                  <a:pos x="594" y="377"/>
                </a:cxn>
                <a:cxn ang="0">
                  <a:pos x="593" y="369"/>
                </a:cxn>
                <a:cxn ang="0">
                  <a:pos x="593" y="360"/>
                </a:cxn>
                <a:cxn ang="0">
                  <a:pos x="591" y="351"/>
                </a:cxn>
                <a:cxn ang="0">
                  <a:pos x="590" y="340"/>
                </a:cxn>
                <a:cxn ang="0">
                  <a:pos x="586" y="322"/>
                </a:cxn>
                <a:cxn ang="0">
                  <a:pos x="582" y="304"/>
                </a:cxn>
                <a:cxn ang="0">
                  <a:pos x="577" y="287"/>
                </a:cxn>
                <a:cxn ang="0">
                  <a:pos x="563" y="249"/>
                </a:cxn>
                <a:cxn ang="0">
                  <a:pos x="545" y="213"/>
                </a:cxn>
                <a:cxn ang="0">
                  <a:pos x="524" y="182"/>
                </a:cxn>
                <a:cxn ang="0">
                  <a:pos x="498" y="149"/>
                </a:cxn>
                <a:cxn ang="0">
                  <a:pos x="469" y="121"/>
                </a:cxn>
                <a:cxn ang="0">
                  <a:pos x="413" y="79"/>
                </a:cxn>
                <a:cxn ang="0">
                  <a:pos x="382" y="61"/>
                </a:cxn>
                <a:cxn ang="0">
                  <a:pos x="348" y="45"/>
                </a:cxn>
                <a:cxn ang="0">
                  <a:pos x="316" y="32"/>
                </a:cxn>
                <a:cxn ang="0">
                  <a:pos x="281" y="22"/>
                </a:cxn>
                <a:cxn ang="0">
                  <a:pos x="247" y="14"/>
                </a:cxn>
                <a:cxn ang="0">
                  <a:pos x="217" y="9"/>
                </a:cxn>
                <a:cxn ang="0">
                  <a:pos x="187" y="5"/>
                </a:cxn>
                <a:cxn ang="0">
                  <a:pos x="161" y="2"/>
                </a:cxn>
                <a:cxn ang="0">
                  <a:pos x="145" y="2"/>
                </a:cxn>
                <a:cxn ang="0">
                  <a:pos x="132" y="1"/>
                </a:cxn>
                <a:cxn ang="0">
                  <a:pos x="117" y="1"/>
                </a:cxn>
                <a:cxn ang="0">
                  <a:pos x="103" y="0"/>
                </a:cxn>
                <a:cxn ang="0">
                  <a:pos x="90" y="0"/>
                </a:cxn>
                <a:cxn ang="0">
                  <a:pos x="83" y="0"/>
                </a:cxn>
                <a:cxn ang="0">
                  <a:pos x="77" y="0"/>
                </a:cxn>
                <a:cxn ang="0">
                  <a:pos x="70" y="0"/>
                </a:cxn>
                <a:cxn ang="0">
                  <a:pos x="62" y="0"/>
                </a:cxn>
                <a:cxn ang="0">
                  <a:pos x="56" y="0"/>
                </a:cxn>
                <a:cxn ang="0">
                  <a:pos x="49" y="0"/>
                </a:cxn>
                <a:cxn ang="0">
                  <a:pos x="43" y="0"/>
                </a:cxn>
                <a:cxn ang="0">
                  <a:pos x="36" y="0"/>
                </a:cxn>
                <a:cxn ang="0">
                  <a:pos x="31" y="0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19" y="0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0" y="0"/>
                </a:cxn>
              </a:cxnLst>
              <a:rect l="0" t="0" r="r" b="b"/>
              <a:pathLst>
                <a:path w="594" h="395">
                  <a:moveTo>
                    <a:pt x="594" y="395"/>
                  </a:moveTo>
                  <a:lnTo>
                    <a:pt x="594" y="391"/>
                  </a:lnTo>
                  <a:lnTo>
                    <a:pt x="594" y="386"/>
                  </a:lnTo>
                  <a:lnTo>
                    <a:pt x="594" y="382"/>
                  </a:lnTo>
                  <a:lnTo>
                    <a:pt x="594" y="377"/>
                  </a:lnTo>
                  <a:lnTo>
                    <a:pt x="593" y="369"/>
                  </a:lnTo>
                  <a:lnTo>
                    <a:pt x="593" y="360"/>
                  </a:lnTo>
                  <a:lnTo>
                    <a:pt x="591" y="351"/>
                  </a:lnTo>
                  <a:lnTo>
                    <a:pt x="590" y="340"/>
                  </a:lnTo>
                  <a:lnTo>
                    <a:pt x="586" y="322"/>
                  </a:lnTo>
                  <a:lnTo>
                    <a:pt x="582" y="304"/>
                  </a:lnTo>
                  <a:lnTo>
                    <a:pt x="577" y="287"/>
                  </a:lnTo>
                  <a:lnTo>
                    <a:pt x="563" y="249"/>
                  </a:lnTo>
                  <a:lnTo>
                    <a:pt x="545" y="213"/>
                  </a:lnTo>
                  <a:lnTo>
                    <a:pt x="524" y="182"/>
                  </a:lnTo>
                  <a:lnTo>
                    <a:pt x="498" y="149"/>
                  </a:lnTo>
                  <a:lnTo>
                    <a:pt x="469" y="121"/>
                  </a:lnTo>
                  <a:lnTo>
                    <a:pt x="413" y="79"/>
                  </a:lnTo>
                  <a:lnTo>
                    <a:pt x="382" y="61"/>
                  </a:lnTo>
                  <a:lnTo>
                    <a:pt x="348" y="45"/>
                  </a:lnTo>
                  <a:lnTo>
                    <a:pt x="316" y="32"/>
                  </a:lnTo>
                  <a:lnTo>
                    <a:pt x="281" y="22"/>
                  </a:lnTo>
                  <a:lnTo>
                    <a:pt x="247" y="14"/>
                  </a:lnTo>
                  <a:lnTo>
                    <a:pt x="217" y="9"/>
                  </a:lnTo>
                  <a:lnTo>
                    <a:pt x="187" y="5"/>
                  </a:lnTo>
                  <a:lnTo>
                    <a:pt x="161" y="2"/>
                  </a:lnTo>
                  <a:lnTo>
                    <a:pt x="145" y="2"/>
                  </a:lnTo>
                  <a:lnTo>
                    <a:pt x="132" y="1"/>
                  </a:lnTo>
                  <a:lnTo>
                    <a:pt x="117" y="1"/>
                  </a:lnTo>
                  <a:lnTo>
                    <a:pt x="103" y="0"/>
                  </a:lnTo>
                  <a:lnTo>
                    <a:pt x="90" y="0"/>
                  </a:lnTo>
                  <a:lnTo>
                    <a:pt x="83" y="0"/>
                  </a:lnTo>
                  <a:lnTo>
                    <a:pt x="77" y="0"/>
                  </a:lnTo>
                  <a:lnTo>
                    <a:pt x="70" y="0"/>
                  </a:lnTo>
                  <a:lnTo>
                    <a:pt x="62" y="0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0" y="0"/>
                  </a:lnTo>
                </a:path>
              </a:pathLst>
            </a:custGeom>
            <a:noFill/>
            <a:ln w="47625">
              <a:solidFill>
                <a:srgbClr val="40CC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55" name="Freeform 79"/>
            <p:cNvSpPr>
              <a:spLocks/>
            </p:cNvSpPr>
            <p:nvPr/>
          </p:nvSpPr>
          <p:spPr bwMode="auto">
            <a:xfrm>
              <a:off x="400" y="2490"/>
              <a:ext cx="584" cy="408"/>
            </a:xfrm>
            <a:custGeom>
              <a:avLst/>
              <a:gdLst/>
              <a:ahLst/>
              <a:cxnLst>
                <a:cxn ang="0">
                  <a:pos x="584" y="0"/>
                </a:cxn>
                <a:cxn ang="0">
                  <a:pos x="581" y="0"/>
                </a:cxn>
                <a:cxn ang="0">
                  <a:pos x="577" y="0"/>
                </a:cxn>
                <a:cxn ang="0">
                  <a:pos x="575" y="0"/>
                </a:cxn>
                <a:cxn ang="0">
                  <a:pos x="572" y="0"/>
                </a:cxn>
                <a:cxn ang="0">
                  <a:pos x="568" y="0"/>
                </a:cxn>
                <a:cxn ang="0">
                  <a:pos x="564" y="0"/>
                </a:cxn>
                <a:cxn ang="0">
                  <a:pos x="559" y="0"/>
                </a:cxn>
                <a:cxn ang="0">
                  <a:pos x="553" y="0"/>
                </a:cxn>
                <a:cxn ang="0">
                  <a:pos x="547" y="0"/>
                </a:cxn>
                <a:cxn ang="0">
                  <a:pos x="541" y="0"/>
                </a:cxn>
                <a:cxn ang="0">
                  <a:pos x="534" y="0"/>
                </a:cxn>
                <a:cxn ang="0">
                  <a:pos x="527" y="0"/>
                </a:cxn>
                <a:cxn ang="0">
                  <a:pos x="519" y="0"/>
                </a:cxn>
                <a:cxn ang="0">
                  <a:pos x="512" y="0"/>
                </a:cxn>
                <a:cxn ang="0">
                  <a:pos x="506" y="0"/>
                </a:cxn>
                <a:cxn ang="0">
                  <a:pos x="491" y="0"/>
                </a:cxn>
                <a:cxn ang="0">
                  <a:pos x="478" y="1"/>
                </a:cxn>
                <a:cxn ang="0">
                  <a:pos x="464" y="1"/>
                </a:cxn>
                <a:cxn ang="0">
                  <a:pos x="451" y="1"/>
                </a:cxn>
                <a:cxn ang="0">
                  <a:pos x="438" y="2"/>
                </a:cxn>
                <a:cxn ang="0">
                  <a:pos x="423" y="4"/>
                </a:cxn>
                <a:cxn ang="0">
                  <a:pos x="395" y="6"/>
                </a:cxn>
                <a:cxn ang="0">
                  <a:pos x="367" y="10"/>
                </a:cxn>
                <a:cxn ang="0">
                  <a:pos x="334" y="17"/>
                </a:cxn>
                <a:cxn ang="0">
                  <a:pos x="306" y="24"/>
                </a:cxn>
                <a:cxn ang="0">
                  <a:pos x="270" y="35"/>
                </a:cxn>
                <a:cxn ang="0">
                  <a:pos x="238" y="48"/>
                </a:cxn>
                <a:cxn ang="0">
                  <a:pos x="207" y="63"/>
                </a:cxn>
                <a:cxn ang="0">
                  <a:pos x="175" y="83"/>
                </a:cxn>
                <a:cxn ang="0">
                  <a:pos x="121" y="124"/>
                </a:cxn>
                <a:cxn ang="0">
                  <a:pos x="96" y="149"/>
                </a:cxn>
                <a:cxn ang="0">
                  <a:pos x="71" y="179"/>
                </a:cxn>
                <a:cxn ang="0">
                  <a:pos x="52" y="209"/>
                </a:cxn>
                <a:cxn ang="0">
                  <a:pos x="36" y="239"/>
                </a:cxn>
                <a:cxn ang="0">
                  <a:pos x="21" y="275"/>
                </a:cxn>
                <a:cxn ang="0">
                  <a:pos x="14" y="295"/>
                </a:cxn>
                <a:cxn ang="0">
                  <a:pos x="9" y="317"/>
                </a:cxn>
                <a:cxn ang="0">
                  <a:pos x="5" y="335"/>
                </a:cxn>
                <a:cxn ang="0">
                  <a:pos x="3" y="353"/>
                </a:cxn>
                <a:cxn ang="0">
                  <a:pos x="1" y="362"/>
                </a:cxn>
                <a:cxn ang="0">
                  <a:pos x="1" y="373"/>
                </a:cxn>
                <a:cxn ang="0">
                  <a:pos x="0" y="378"/>
                </a:cxn>
                <a:cxn ang="0">
                  <a:pos x="0" y="383"/>
                </a:cxn>
                <a:cxn ang="0">
                  <a:pos x="0" y="386"/>
                </a:cxn>
                <a:cxn ang="0">
                  <a:pos x="0" y="388"/>
                </a:cxn>
                <a:cxn ang="0">
                  <a:pos x="0" y="391"/>
                </a:cxn>
                <a:cxn ang="0">
                  <a:pos x="0" y="394"/>
                </a:cxn>
                <a:cxn ang="0">
                  <a:pos x="0" y="399"/>
                </a:cxn>
                <a:cxn ang="0">
                  <a:pos x="0" y="403"/>
                </a:cxn>
                <a:cxn ang="0">
                  <a:pos x="0" y="408"/>
                </a:cxn>
              </a:cxnLst>
              <a:rect l="0" t="0" r="r" b="b"/>
              <a:pathLst>
                <a:path w="584" h="408">
                  <a:moveTo>
                    <a:pt x="584" y="0"/>
                  </a:moveTo>
                  <a:lnTo>
                    <a:pt x="581" y="0"/>
                  </a:lnTo>
                  <a:lnTo>
                    <a:pt x="577" y="0"/>
                  </a:lnTo>
                  <a:lnTo>
                    <a:pt x="575" y="0"/>
                  </a:lnTo>
                  <a:lnTo>
                    <a:pt x="572" y="0"/>
                  </a:lnTo>
                  <a:lnTo>
                    <a:pt x="568" y="0"/>
                  </a:lnTo>
                  <a:lnTo>
                    <a:pt x="564" y="0"/>
                  </a:lnTo>
                  <a:lnTo>
                    <a:pt x="559" y="0"/>
                  </a:lnTo>
                  <a:lnTo>
                    <a:pt x="553" y="0"/>
                  </a:lnTo>
                  <a:lnTo>
                    <a:pt x="547" y="0"/>
                  </a:lnTo>
                  <a:lnTo>
                    <a:pt x="541" y="0"/>
                  </a:lnTo>
                  <a:lnTo>
                    <a:pt x="534" y="0"/>
                  </a:lnTo>
                  <a:lnTo>
                    <a:pt x="527" y="0"/>
                  </a:lnTo>
                  <a:lnTo>
                    <a:pt x="519" y="0"/>
                  </a:lnTo>
                  <a:lnTo>
                    <a:pt x="512" y="0"/>
                  </a:lnTo>
                  <a:lnTo>
                    <a:pt x="506" y="0"/>
                  </a:lnTo>
                  <a:lnTo>
                    <a:pt x="491" y="0"/>
                  </a:lnTo>
                  <a:lnTo>
                    <a:pt x="478" y="1"/>
                  </a:lnTo>
                  <a:lnTo>
                    <a:pt x="464" y="1"/>
                  </a:lnTo>
                  <a:lnTo>
                    <a:pt x="451" y="1"/>
                  </a:lnTo>
                  <a:lnTo>
                    <a:pt x="438" y="2"/>
                  </a:lnTo>
                  <a:lnTo>
                    <a:pt x="423" y="4"/>
                  </a:lnTo>
                  <a:lnTo>
                    <a:pt x="395" y="6"/>
                  </a:lnTo>
                  <a:lnTo>
                    <a:pt x="367" y="10"/>
                  </a:lnTo>
                  <a:lnTo>
                    <a:pt x="334" y="17"/>
                  </a:lnTo>
                  <a:lnTo>
                    <a:pt x="306" y="24"/>
                  </a:lnTo>
                  <a:lnTo>
                    <a:pt x="270" y="35"/>
                  </a:lnTo>
                  <a:lnTo>
                    <a:pt x="238" y="48"/>
                  </a:lnTo>
                  <a:lnTo>
                    <a:pt x="207" y="63"/>
                  </a:lnTo>
                  <a:lnTo>
                    <a:pt x="175" y="83"/>
                  </a:lnTo>
                  <a:lnTo>
                    <a:pt x="121" y="124"/>
                  </a:lnTo>
                  <a:lnTo>
                    <a:pt x="96" y="149"/>
                  </a:lnTo>
                  <a:lnTo>
                    <a:pt x="71" y="179"/>
                  </a:lnTo>
                  <a:lnTo>
                    <a:pt x="52" y="209"/>
                  </a:lnTo>
                  <a:lnTo>
                    <a:pt x="36" y="239"/>
                  </a:lnTo>
                  <a:lnTo>
                    <a:pt x="21" y="275"/>
                  </a:lnTo>
                  <a:lnTo>
                    <a:pt x="14" y="295"/>
                  </a:lnTo>
                  <a:lnTo>
                    <a:pt x="9" y="317"/>
                  </a:lnTo>
                  <a:lnTo>
                    <a:pt x="5" y="335"/>
                  </a:lnTo>
                  <a:lnTo>
                    <a:pt x="3" y="353"/>
                  </a:lnTo>
                  <a:lnTo>
                    <a:pt x="1" y="362"/>
                  </a:lnTo>
                  <a:lnTo>
                    <a:pt x="1" y="373"/>
                  </a:lnTo>
                  <a:lnTo>
                    <a:pt x="0" y="378"/>
                  </a:lnTo>
                  <a:lnTo>
                    <a:pt x="0" y="383"/>
                  </a:lnTo>
                  <a:lnTo>
                    <a:pt x="0" y="386"/>
                  </a:lnTo>
                  <a:lnTo>
                    <a:pt x="0" y="388"/>
                  </a:lnTo>
                  <a:lnTo>
                    <a:pt x="0" y="391"/>
                  </a:lnTo>
                  <a:lnTo>
                    <a:pt x="0" y="394"/>
                  </a:lnTo>
                  <a:lnTo>
                    <a:pt x="0" y="399"/>
                  </a:lnTo>
                  <a:lnTo>
                    <a:pt x="0" y="403"/>
                  </a:lnTo>
                  <a:lnTo>
                    <a:pt x="0" y="408"/>
                  </a:lnTo>
                </a:path>
              </a:pathLst>
            </a:custGeom>
            <a:noFill/>
            <a:ln w="47625">
              <a:solidFill>
                <a:srgbClr val="40CC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56" name="Freeform 80"/>
            <p:cNvSpPr>
              <a:spLocks/>
            </p:cNvSpPr>
            <p:nvPr/>
          </p:nvSpPr>
          <p:spPr bwMode="auto">
            <a:xfrm>
              <a:off x="400" y="2898"/>
              <a:ext cx="603" cy="38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"/>
                </a:cxn>
                <a:cxn ang="0">
                  <a:pos x="1" y="10"/>
                </a:cxn>
                <a:cxn ang="0">
                  <a:pos x="1" y="15"/>
                </a:cxn>
                <a:cxn ang="0">
                  <a:pos x="1" y="24"/>
                </a:cxn>
                <a:cxn ang="0">
                  <a:pos x="4" y="41"/>
                </a:cxn>
                <a:cxn ang="0">
                  <a:pos x="8" y="60"/>
                </a:cxn>
                <a:cxn ang="0">
                  <a:pos x="12" y="79"/>
                </a:cxn>
                <a:cxn ang="0">
                  <a:pos x="18" y="100"/>
                </a:cxn>
                <a:cxn ang="0">
                  <a:pos x="32" y="136"/>
                </a:cxn>
                <a:cxn ang="0">
                  <a:pos x="51" y="171"/>
                </a:cxn>
                <a:cxn ang="0">
                  <a:pos x="74" y="206"/>
                </a:cxn>
                <a:cxn ang="0">
                  <a:pos x="97" y="234"/>
                </a:cxn>
                <a:cxn ang="0">
                  <a:pos x="126" y="262"/>
                </a:cxn>
                <a:cxn ang="0">
                  <a:pos x="185" y="305"/>
                </a:cxn>
                <a:cxn ang="0">
                  <a:pos x="218" y="325"/>
                </a:cxn>
                <a:cxn ang="0">
                  <a:pos x="251" y="339"/>
                </a:cxn>
                <a:cxn ang="0">
                  <a:pos x="285" y="352"/>
                </a:cxn>
                <a:cxn ang="0">
                  <a:pos x="316" y="361"/>
                </a:cxn>
                <a:cxn ang="0">
                  <a:pos x="345" y="368"/>
                </a:cxn>
                <a:cxn ang="0">
                  <a:pos x="374" y="373"/>
                </a:cxn>
                <a:cxn ang="0">
                  <a:pos x="403" y="377"/>
                </a:cxn>
                <a:cxn ang="0">
                  <a:pos x="419" y="378"/>
                </a:cxn>
                <a:cxn ang="0">
                  <a:pos x="433" y="379"/>
                </a:cxn>
                <a:cxn ang="0">
                  <a:pos x="447" y="381"/>
                </a:cxn>
                <a:cxn ang="0">
                  <a:pos x="463" y="381"/>
                </a:cxn>
                <a:cxn ang="0">
                  <a:pos x="478" y="382"/>
                </a:cxn>
                <a:cxn ang="0">
                  <a:pos x="493" y="382"/>
                </a:cxn>
                <a:cxn ang="0">
                  <a:pos x="501" y="382"/>
                </a:cxn>
                <a:cxn ang="0">
                  <a:pos x="507" y="382"/>
                </a:cxn>
                <a:cxn ang="0">
                  <a:pos x="519" y="382"/>
                </a:cxn>
                <a:cxn ang="0">
                  <a:pos x="525" y="382"/>
                </a:cxn>
                <a:cxn ang="0">
                  <a:pos x="532" y="383"/>
                </a:cxn>
                <a:cxn ang="0">
                  <a:pos x="538" y="383"/>
                </a:cxn>
                <a:cxn ang="0">
                  <a:pos x="546" y="383"/>
                </a:cxn>
                <a:cxn ang="0">
                  <a:pos x="551" y="383"/>
                </a:cxn>
                <a:cxn ang="0">
                  <a:pos x="558" y="383"/>
                </a:cxn>
                <a:cxn ang="0">
                  <a:pos x="564" y="383"/>
                </a:cxn>
                <a:cxn ang="0">
                  <a:pos x="569" y="383"/>
                </a:cxn>
                <a:cxn ang="0">
                  <a:pos x="572" y="383"/>
                </a:cxn>
                <a:cxn ang="0">
                  <a:pos x="575" y="383"/>
                </a:cxn>
                <a:cxn ang="0">
                  <a:pos x="579" y="383"/>
                </a:cxn>
                <a:cxn ang="0">
                  <a:pos x="580" y="383"/>
                </a:cxn>
                <a:cxn ang="0">
                  <a:pos x="582" y="383"/>
                </a:cxn>
                <a:cxn ang="0">
                  <a:pos x="585" y="383"/>
                </a:cxn>
                <a:cxn ang="0">
                  <a:pos x="589" y="383"/>
                </a:cxn>
                <a:cxn ang="0">
                  <a:pos x="592" y="383"/>
                </a:cxn>
                <a:cxn ang="0">
                  <a:pos x="594" y="383"/>
                </a:cxn>
                <a:cxn ang="0">
                  <a:pos x="598" y="383"/>
                </a:cxn>
                <a:cxn ang="0">
                  <a:pos x="601" y="383"/>
                </a:cxn>
                <a:cxn ang="0">
                  <a:pos x="603" y="383"/>
                </a:cxn>
              </a:cxnLst>
              <a:rect l="0" t="0" r="r" b="b"/>
              <a:pathLst>
                <a:path w="603" h="383">
                  <a:moveTo>
                    <a:pt x="0" y="0"/>
                  </a:moveTo>
                  <a:lnTo>
                    <a:pt x="0" y="5"/>
                  </a:lnTo>
                  <a:lnTo>
                    <a:pt x="1" y="10"/>
                  </a:lnTo>
                  <a:lnTo>
                    <a:pt x="1" y="15"/>
                  </a:lnTo>
                  <a:lnTo>
                    <a:pt x="1" y="24"/>
                  </a:lnTo>
                  <a:lnTo>
                    <a:pt x="4" y="41"/>
                  </a:lnTo>
                  <a:lnTo>
                    <a:pt x="8" y="60"/>
                  </a:lnTo>
                  <a:lnTo>
                    <a:pt x="12" y="79"/>
                  </a:lnTo>
                  <a:lnTo>
                    <a:pt x="18" y="100"/>
                  </a:lnTo>
                  <a:lnTo>
                    <a:pt x="32" y="136"/>
                  </a:lnTo>
                  <a:lnTo>
                    <a:pt x="51" y="171"/>
                  </a:lnTo>
                  <a:lnTo>
                    <a:pt x="74" y="206"/>
                  </a:lnTo>
                  <a:lnTo>
                    <a:pt x="97" y="234"/>
                  </a:lnTo>
                  <a:lnTo>
                    <a:pt x="126" y="262"/>
                  </a:lnTo>
                  <a:lnTo>
                    <a:pt x="185" y="305"/>
                  </a:lnTo>
                  <a:lnTo>
                    <a:pt x="218" y="325"/>
                  </a:lnTo>
                  <a:lnTo>
                    <a:pt x="251" y="339"/>
                  </a:lnTo>
                  <a:lnTo>
                    <a:pt x="285" y="352"/>
                  </a:lnTo>
                  <a:lnTo>
                    <a:pt x="316" y="361"/>
                  </a:lnTo>
                  <a:lnTo>
                    <a:pt x="345" y="368"/>
                  </a:lnTo>
                  <a:lnTo>
                    <a:pt x="374" y="373"/>
                  </a:lnTo>
                  <a:lnTo>
                    <a:pt x="403" y="377"/>
                  </a:lnTo>
                  <a:lnTo>
                    <a:pt x="419" y="378"/>
                  </a:lnTo>
                  <a:lnTo>
                    <a:pt x="433" y="379"/>
                  </a:lnTo>
                  <a:lnTo>
                    <a:pt x="447" y="381"/>
                  </a:lnTo>
                  <a:lnTo>
                    <a:pt x="463" y="381"/>
                  </a:lnTo>
                  <a:lnTo>
                    <a:pt x="478" y="382"/>
                  </a:lnTo>
                  <a:lnTo>
                    <a:pt x="493" y="382"/>
                  </a:lnTo>
                  <a:lnTo>
                    <a:pt x="501" y="382"/>
                  </a:lnTo>
                  <a:lnTo>
                    <a:pt x="507" y="382"/>
                  </a:lnTo>
                  <a:lnTo>
                    <a:pt x="519" y="382"/>
                  </a:lnTo>
                  <a:lnTo>
                    <a:pt x="525" y="382"/>
                  </a:lnTo>
                  <a:lnTo>
                    <a:pt x="532" y="383"/>
                  </a:lnTo>
                  <a:lnTo>
                    <a:pt x="538" y="383"/>
                  </a:lnTo>
                  <a:lnTo>
                    <a:pt x="546" y="383"/>
                  </a:lnTo>
                  <a:lnTo>
                    <a:pt x="551" y="383"/>
                  </a:lnTo>
                  <a:lnTo>
                    <a:pt x="558" y="383"/>
                  </a:lnTo>
                  <a:lnTo>
                    <a:pt x="564" y="383"/>
                  </a:lnTo>
                  <a:lnTo>
                    <a:pt x="569" y="383"/>
                  </a:lnTo>
                  <a:lnTo>
                    <a:pt x="572" y="383"/>
                  </a:lnTo>
                  <a:lnTo>
                    <a:pt x="575" y="383"/>
                  </a:lnTo>
                  <a:lnTo>
                    <a:pt x="579" y="383"/>
                  </a:lnTo>
                  <a:lnTo>
                    <a:pt x="580" y="383"/>
                  </a:lnTo>
                  <a:lnTo>
                    <a:pt x="582" y="383"/>
                  </a:lnTo>
                  <a:lnTo>
                    <a:pt x="585" y="383"/>
                  </a:lnTo>
                  <a:lnTo>
                    <a:pt x="589" y="383"/>
                  </a:lnTo>
                  <a:lnTo>
                    <a:pt x="592" y="383"/>
                  </a:lnTo>
                  <a:lnTo>
                    <a:pt x="594" y="383"/>
                  </a:lnTo>
                  <a:lnTo>
                    <a:pt x="598" y="383"/>
                  </a:lnTo>
                  <a:lnTo>
                    <a:pt x="601" y="383"/>
                  </a:lnTo>
                  <a:lnTo>
                    <a:pt x="603" y="383"/>
                  </a:lnTo>
                </a:path>
              </a:pathLst>
            </a:custGeom>
            <a:noFill/>
            <a:ln w="47625">
              <a:solidFill>
                <a:srgbClr val="40CC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57" name="Freeform 81"/>
            <p:cNvSpPr>
              <a:spLocks/>
            </p:cNvSpPr>
            <p:nvPr/>
          </p:nvSpPr>
          <p:spPr bwMode="auto">
            <a:xfrm>
              <a:off x="1003" y="2885"/>
              <a:ext cx="575" cy="396"/>
            </a:xfrm>
            <a:custGeom>
              <a:avLst/>
              <a:gdLst/>
              <a:ahLst/>
              <a:cxnLst>
                <a:cxn ang="0">
                  <a:pos x="0" y="396"/>
                </a:cxn>
                <a:cxn ang="0">
                  <a:pos x="3" y="396"/>
                </a:cxn>
                <a:cxn ang="0">
                  <a:pos x="7" y="396"/>
                </a:cxn>
                <a:cxn ang="0">
                  <a:pos x="11" y="396"/>
                </a:cxn>
                <a:cxn ang="0">
                  <a:pos x="17" y="396"/>
                </a:cxn>
                <a:cxn ang="0">
                  <a:pos x="22" y="396"/>
                </a:cxn>
                <a:cxn ang="0">
                  <a:pos x="28" y="396"/>
                </a:cxn>
                <a:cxn ang="0">
                  <a:pos x="34" y="396"/>
                </a:cxn>
                <a:cxn ang="0">
                  <a:pos x="41" y="396"/>
                </a:cxn>
                <a:cxn ang="0">
                  <a:pos x="48" y="395"/>
                </a:cxn>
                <a:cxn ang="0">
                  <a:pos x="56" y="395"/>
                </a:cxn>
                <a:cxn ang="0">
                  <a:pos x="63" y="395"/>
                </a:cxn>
                <a:cxn ang="0">
                  <a:pos x="69" y="395"/>
                </a:cxn>
                <a:cxn ang="0">
                  <a:pos x="84" y="395"/>
                </a:cxn>
                <a:cxn ang="0">
                  <a:pos x="97" y="395"/>
                </a:cxn>
                <a:cxn ang="0">
                  <a:pos x="112" y="394"/>
                </a:cxn>
                <a:cxn ang="0">
                  <a:pos x="126" y="394"/>
                </a:cxn>
                <a:cxn ang="0">
                  <a:pos x="142" y="392"/>
                </a:cxn>
                <a:cxn ang="0">
                  <a:pos x="159" y="391"/>
                </a:cxn>
                <a:cxn ang="0">
                  <a:pos x="188" y="387"/>
                </a:cxn>
                <a:cxn ang="0">
                  <a:pos x="220" y="382"/>
                </a:cxn>
                <a:cxn ang="0">
                  <a:pos x="251" y="375"/>
                </a:cxn>
                <a:cxn ang="0">
                  <a:pos x="281" y="368"/>
                </a:cxn>
                <a:cxn ang="0">
                  <a:pos x="316" y="356"/>
                </a:cxn>
                <a:cxn ang="0">
                  <a:pos x="349" y="342"/>
                </a:cxn>
                <a:cxn ang="0">
                  <a:pos x="407" y="308"/>
                </a:cxn>
                <a:cxn ang="0">
                  <a:pos x="437" y="284"/>
                </a:cxn>
                <a:cxn ang="0">
                  <a:pos x="467" y="258"/>
                </a:cxn>
                <a:cxn ang="0">
                  <a:pos x="491" y="232"/>
                </a:cxn>
                <a:cxn ang="0">
                  <a:pos x="514" y="201"/>
                </a:cxn>
                <a:cxn ang="0">
                  <a:pos x="531" y="173"/>
                </a:cxn>
                <a:cxn ang="0">
                  <a:pos x="546" y="139"/>
                </a:cxn>
                <a:cxn ang="0">
                  <a:pos x="559" y="105"/>
                </a:cxn>
                <a:cxn ang="0">
                  <a:pos x="567" y="73"/>
                </a:cxn>
                <a:cxn ang="0">
                  <a:pos x="571" y="54"/>
                </a:cxn>
                <a:cxn ang="0">
                  <a:pos x="572" y="37"/>
                </a:cxn>
                <a:cxn ang="0">
                  <a:pos x="574" y="28"/>
                </a:cxn>
                <a:cxn ang="0">
                  <a:pos x="574" y="23"/>
                </a:cxn>
                <a:cxn ang="0">
                  <a:pos x="575" y="18"/>
                </a:cxn>
                <a:cxn ang="0">
                  <a:pos x="575" y="14"/>
                </a:cxn>
                <a:cxn ang="0">
                  <a:pos x="575" y="9"/>
                </a:cxn>
                <a:cxn ang="0">
                  <a:pos x="575" y="4"/>
                </a:cxn>
                <a:cxn ang="0">
                  <a:pos x="575" y="0"/>
                </a:cxn>
              </a:cxnLst>
              <a:rect l="0" t="0" r="r" b="b"/>
              <a:pathLst>
                <a:path w="575" h="396">
                  <a:moveTo>
                    <a:pt x="0" y="396"/>
                  </a:moveTo>
                  <a:lnTo>
                    <a:pt x="3" y="396"/>
                  </a:lnTo>
                  <a:lnTo>
                    <a:pt x="7" y="396"/>
                  </a:lnTo>
                  <a:lnTo>
                    <a:pt x="11" y="396"/>
                  </a:lnTo>
                  <a:lnTo>
                    <a:pt x="17" y="396"/>
                  </a:lnTo>
                  <a:lnTo>
                    <a:pt x="22" y="396"/>
                  </a:lnTo>
                  <a:lnTo>
                    <a:pt x="28" y="396"/>
                  </a:lnTo>
                  <a:lnTo>
                    <a:pt x="34" y="396"/>
                  </a:lnTo>
                  <a:lnTo>
                    <a:pt x="41" y="396"/>
                  </a:lnTo>
                  <a:lnTo>
                    <a:pt x="48" y="395"/>
                  </a:lnTo>
                  <a:lnTo>
                    <a:pt x="56" y="395"/>
                  </a:lnTo>
                  <a:lnTo>
                    <a:pt x="63" y="395"/>
                  </a:lnTo>
                  <a:lnTo>
                    <a:pt x="69" y="395"/>
                  </a:lnTo>
                  <a:lnTo>
                    <a:pt x="84" y="395"/>
                  </a:lnTo>
                  <a:lnTo>
                    <a:pt x="97" y="395"/>
                  </a:lnTo>
                  <a:lnTo>
                    <a:pt x="112" y="394"/>
                  </a:lnTo>
                  <a:lnTo>
                    <a:pt x="126" y="394"/>
                  </a:lnTo>
                  <a:lnTo>
                    <a:pt x="142" y="392"/>
                  </a:lnTo>
                  <a:lnTo>
                    <a:pt x="159" y="391"/>
                  </a:lnTo>
                  <a:lnTo>
                    <a:pt x="188" y="387"/>
                  </a:lnTo>
                  <a:lnTo>
                    <a:pt x="220" y="382"/>
                  </a:lnTo>
                  <a:lnTo>
                    <a:pt x="251" y="375"/>
                  </a:lnTo>
                  <a:lnTo>
                    <a:pt x="281" y="368"/>
                  </a:lnTo>
                  <a:lnTo>
                    <a:pt x="316" y="356"/>
                  </a:lnTo>
                  <a:lnTo>
                    <a:pt x="349" y="342"/>
                  </a:lnTo>
                  <a:lnTo>
                    <a:pt x="407" y="308"/>
                  </a:lnTo>
                  <a:lnTo>
                    <a:pt x="437" y="284"/>
                  </a:lnTo>
                  <a:lnTo>
                    <a:pt x="467" y="258"/>
                  </a:lnTo>
                  <a:lnTo>
                    <a:pt x="491" y="232"/>
                  </a:lnTo>
                  <a:lnTo>
                    <a:pt x="514" y="201"/>
                  </a:lnTo>
                  <a:lnTo>
                    <a:pt x="531" y="173"/>
                  </a:lnTo>
                  <a:lnTo>
                    <a:pt x="546" y="139"/>
                  </a:lnTo>
                  <a:lnTo>
                    <a:pt x="559" y="105"/>
                  </a:lnTo>
                  <a:lnTo>
                    <a:pt x="567" y="73"/>
                  </a:lnTo>
                  <a:lnTo>
                    <a:pt x="571" y="54"/>
                  </a:lnTo>
                  <a:lnTo>
                    <a:pt x="572" y="37"/>
                  </a:lnTo>
                  <a:lnTo>
                    <a:pt x="574" y="28"/>
                  </a:lnTo>
                  <a:lnTo>
                    <a:pt x="574" y="23"/>
                  </a:lnTo>
                  <a:lnTo>
                    <a:pt x="575" y="18"/>
                  </a:lnTo>
                  <a:lnTo>
                    <a:pt x="575" y="14"/>
                  </a:lnTo>
                  <a:lnTo>
                    <a:pt x="575" y="9"/>
                  </a:lnTo>
                  <a:lnTo>
                    <a:pt x="575" y="4"/>
                  </a:lnTo>
                  <a:lnTo>
                    <a:pt x="575" y="0"/>
                  </a:lnTo>
                </a:path>
              </a:pathLst>
            </a:custGeom>
            <a:noFill/>
            <a:ln w="47625">
              <a:solidFill>
                <a:srgbClr val="40CC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58" name="Freeform 82"/>
            <p:cNvSpPr>
              <a:spLocks/>
            </p:cNvSpPr>
            <p:nvPr/>
          </p:nvSpPr>
          <p:spPr bwMode="auto">
            <a:xfrm>
              <a:off x="1024" y="2504"/>
              <a:ext cx="654" cy="381"/>
            </a:xfrm>
            <a:custGeom>
              <a:avLst/>
              <a:gdLst/>
              <a:ahLst/>
              <a:cxnLst>
                <a:cxn ang="0">
                  <a:pos x="654" y="381"/>
                </a:cxn>
                <a:cxn ang="0">
                  <a:pos x="654" y="376"/>
                </a:cxn>
                <a:cxn ang="0">
                  <a:pos x="654" y="370"/>
                </a:cxn>
                <a:cxn ang="0">
                  <a:pos x="654" y="365"/>
                </a:cxn>
                <a:cxn ang="0">
                  <a:pos x="654" y="360"/>
                </a:cxn>
                <a:cxn ang="0">
                  <a:pos x="653" y="351"/>
                </a:cxn>
                <a:cxn ang="0">
                  <a:pos x="652" y="341"/>
                </a:cxn>
                <a:cxn ang="0">
                  <a:pos x="650" y="329"/>
                </a:cxn>
                <a:cxn ang="0">
                  <a:pos x="649" y="317"/>
                </a:cxn>
                <a:cxn ang="0">
                  <a:pos x="644" y="296"/>
                </a:cxn>
                <a:cxn ang="0">
                  <a:pos x="639" y="276"/>
                </a:cxn>
                <a:cxn ang="0">
                  <a:pos x="631" y="256"/>
                </a:cxn>
                <a:cxn ang="0">
                  <a:pos x="611" y="213"/>
                </a:cxn>
                <a:cxn ang="0">
                  <a:pos x="587" y="172"/>
                </a:cxn>
                <a:cxn ang="0">
                  <a:pos x="559" y="138"/>
                </a:cxn>
                <a:cxn ang="0">
                  <a:pos x="523" y="103"/>
                </a:cxn>
                <a:cxn ang="0">
                  <a:pos x="485" y="74"/>
                </a:cxn>
                <a:cxn ang="0">
                  <a:pos x="449" y="53"/>
                </a:cxn>
                <a:cxn ang="0">
                  <a:pos x="408" y="35"/>
                </a:cxn>
                <a:cxn ang="0">
                  <a:pos x="369" y="21"/>
                </a:cxn>
                <a:cxn ang="0">
                  <a:pos x="334" y="12"/>
                </a:cxn>
                <a:cxn ang="0">
                  <a:pos x="315" y="8"/>
                </a:cxn>
                <a:cxn ang="0">
                  <a:pos x="295" y="5"/>
                </a:cxn>
                <a:cxn ang="0">
                  <a:pos x="278" y="3"/>
                </a:cxn>
                <a:cxn ang="0">
                  <a:pos x="268" y="1"/>
                </a:cxn>
                <a:cxn ang="0">
                  <a:pos x="259" y="1"/>
                </a:cxn>
                <a:cxn ang="0">
                  <a:pos x="254" y="1"/>
                </a:cxn>
                <a:cxn ang="0">
                  <a:pos x="248" y="0"/>
                </a:cxn>
                <a:cxn ang="0">
                  <a:pos x="245" y="0"/>
                </a:cxn>
                <a:cxn ang="0">
                  <a:pos x="239" y="0"/>
                </a:cxn>
                <a:cxn ang="0">
                  <a:pos x="234" y="0"/>
                </a:cxn>
                <a:cxn ang="0">
                  <a:pos x="232" y="0"/>
                </a:cxn>
                <a:cxn ang="0">
                  <a:pos x="229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19" y="0"/>
                </a:cxn>
                <a:cxn ang="0">
                  <a:pos x="215" y="0"/>
                </a:cxn>
                <a:cxn ang="0">
                  <a:pos x="211" y="0"/>
                </a:cxn>
                <a:cxn ang="0">
                  <a:pos x="206" y="0"/>
                </a:cxn>
                <a:cxn ang="0">
                  <a:pos x="202" y="0"/>
                </a:cxn>
                <a:cxn ang="0">
                  <a:pos x="193" y="1"/>
                </a:cxn>
                <a:cxn ang="0">
                  <a:pos x="183" y="1"/>
                </a:cxn>
                <a:cxn ang="0">
                  <a:pos x="167" y="3"/>
                </a:cxn>
                <a:cxn ang="0">
                  <a:pos x="150" y="4"/>
                </a:cxn>
                <a:cxn ang="0">
                  <a:pos x="121" y="8"/>
                </a:cxn>
                <a:cxn ang="0">
                  <a:pos x="61" y="17"/>
                </a:cxn>
                <a:cxn ang="0">
                  <a:pos x="37" y="21"/>
                </a:cxn>
                <a:cxn ang="0">
                  <a:pos x="24" y="22"/>
                </a:cxn>
                <a:cxn ang="0">
                  <a:pos x="12" y="23"/>
                </a:cxn>
                <a:cxn ang="0">
                  <a:pos x="0" y="25"/>
                </a:cxn>
              </a:cxnLst>
              <a:rect l="0" t="0" r="r" b="b"/>
              <a:pathLst>
                <a:path w="654" h="381">
                  <a:moveTo>
                    <a:pt x="654" y="381"/>
                  </a:moveTo>
                  <a:lnTo>
                    <a:pt x="654" y="376"/>
                  </a:lnTo>
                  <a:lnTo>
                    <a:pt x="654" y="370"/>
                  </a:lnTo>
                  <a:lnTo>
                    <a:pt x="654" y="365"/>
                  </a:lnTo>
                  <a:lnTo>
                    <a:pt x="654" y="360"/>
                  </a:lnTo>
                  <a:lnTo>
                    <a:pt x="653" y="351"/>
                  </a:lnTo>
                  <a:lnTo>
                    <a:pt x="652" y="341"/>
                  </a:lnTo>
                  <a:lnTo>
                    <a:pt x="650" y="329"/>
                  </a:lnTo>
                  <a:lnTo>
                    <a:pt x="649" y="317"/>
                  </a:lnTo>
                  <a:lnTo>
                    <a:pt x="644" y="296"/>
                  </a:lnTo>
                  <a:lnTo>
                    <a:pt x="639" y="276"/>
                  </a:lnTo>
                  <a:lnTo>
                    <a:pt x="631" y="256"/>
                  </a:lnTo>
                  <a:lnTo>
                    <a:pt x="611" y="213"/>
                  </a:lnTo>
                  <a:lnTo>
                    <a:pt x="587" y="172"/>
                  </a:lnTo>
                  <a:lnTo>
                    <a:pt x="559" y="138"/>
                  </a:lnTo>
                  <a:lnTo>
                    <a:pt x="523" y="103"/>
                  </a:lnTo>
                  <a:lnTo>
                    <a:pt x="485" y="74"/>
                  </a:lnTo>
                  <a:lnTo>
                    <a:pt x="449" y="53"/>
                  </a:lnTo>
                  <a:lnTo>
                    <a:pt x="408" y="35"/>
                  </a:lnTo>
                  <a:lnTo>
                    <a:pt x="369" y="21"/>
                  </a:lnTo>
                  <a:lnTo>
                    <a:pt x="334" y="12"/>
                  </a:lnTo>
                  <a:lnTo>
                    <a:pt x="315" y="8"/>
                  </a:lnTo>
                  <a:lnTo>
                    <a:pt x="295" y="5"/>
                  </a:lnTo>
                  <a:lnTo>
                    <a:pt x="278" y="3"/>
                  </a:lnTo>
                  <a:lnTo>
                    <a:pt x="268" y="1"/>
                  </a:lnTo>
                  <a:lnTo>
                    <a:pt x="259" y="1"/>
                  </a:lnTo>
                  <a:lnTo>
                    <a:pt x="254" y="1"/>
                  </a:lnTo>
                  <a:lnTo>
                    <a:pt x="248" y="0"/>
                  </a:lnTo>
                  <a:lnTo>
                    <a:pt x="245" y="0"/>
                  </a:lnTo>
                  <a:lnTo>
                    <a:pt x="239" y="0"/>
                  </a:lnTo>
                  <a:lnTo>
                    <a:pt x="234" y="0"/>
                  </a:lnTo>
                  <a:lnTo>
                    <a:pt x="232" y="0"/>
                  </a:lnTo>
                  <a:lnTo>
                    <a:pt x="229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19" y="0"/>
                  </a:lnTo>
                  <a:lnTo>
                    <a:pt x="215" y="0"/>
                  </a:lnTo>
                  <a:lnTo>
                    <a:pt x="211" y="0"/>
                  </a:lnTo>
                  <a:lnTo>
                    <a:pt x="206" y="0"/>
                  </a:lnTo>
                  <a:lnTo>
                    <a:pt x="202" y="0"/>
                  </a:lnTo>
                  <a:lnTo>
                    <a:pt x="193" y="1"/>
                  </a:lnTo>
                  <a:lnTo>
                    <a:pt x="183" y="1"/>
                  </a:lnTo>
                  <a:lnTo>
                    <a:pt x="167" y="3"/>
                  </a:lnTo>
                  <a:lnTo>
                    <a:pt x="150" y="4"/>
                  </a:lnTo>
                  <a:lnTo>
                    <a:pt x="121" y="8"/>
                  </a:lnTo>
                  <a:lnTo>
                    <a:pt x="61" y="17"/>
                  </a:lnTo>
                  <a:lnTo>
                    <a:pt x="37" y="21"/>
                  </a:lnTo>
                  <a:lnTo>
                    <a:pt x="24" y="22"/>
                  </a:lnTo>
                  <a:lnTo>
                    <a:pt x="12" y="23"/>
                  </a:lnTo>
                  <a:lnTo>
                    <a:pt x="0" y="25"/>
                  </a:lnTo>
                </a:path>
              </a:pathLst>
            </a:custGeom>
            <a:noFill/>
            <a:ln w="47625">
              <a:solidFill>
                <a:srgbClr val="8099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59" name="Freeform 83"/>
            <p:cNvSpPr>
              <a:spLocks/>
            </p:cNvSpPr>
            <p:nvPr/>
          </p:nvSpPr>
          <p:spPr bwMode="auto">
            <a:xfrm>
              <a:off x="399" y="2504"/>
              <a:ext cx="625" cy="134"/>
            </a:xfrm>
            <a:custGeom>
              <a:avLst/>
              <a:gdLst/>
              <a:ahLst/>
              <a:cxnLst>
                <a:cxn ang="0">
                  <a:pos x="625" y="25"/>
                </a:cxn>
                <a:cxn ang="0">
                  <a:pos x="620" y="25"/>
                </a:cxn>
                <a:cxn ang="0">
                  <a:pos x="613" y="25"/>
                </a:cxn>
                <a:cxn ang="0">
                  <a:pos x="608" y="26"/>
                </a:cxn>
                <a:cxn ang="0">
                  <a:pos x="603" y="26"/>
                </a:cxn>
                <a:cxn ang="0">
                  <a:pos x="600" y="26"/>
                </a:cxn>
                <a:cxn ang="0">
                  <a:pos x="598" y="26"/>
                </a:cxn>
                <a:cxn ang="0">
                  <a:pos x="595" y="26"/>
                </a:cxn>
                <a:cxn ang="0">
                  <a:pos x="593" y="26"/>
                </a:cxn>
                <a:cxn ang="0">
                  <a:pos x="590" y="26"/>
                </a:cxn>
                <a:cxn ang="0">
                  <a:pos x="587" y="26"/>
                </a:cxn>
                <a:cxn ang="0">
                  <a:pos x="585" y="26"/>
                </a:cxn>
                <a:cxn ang="0">
                  <a:pos x="582" y="26"/>
                </a:cxn>
                <a:cxn ang="0">
                  <a:pos x="578" y="26"/>
                </a:cxn>
                <a:cxn ang="0">
                  <a:pos x="576" y="26"/>
                </a:cxn>
                <a:cxn ang="0">
                  <a:pos x="570" y="26"/>
                </a:cxn>
                <a:cxn ang="0">
                  <a:pos x="564" y="25"/>
                </a:cxn>
                <a:cxn ang="0">
                  <a:pos x="560" y="25"/>
                </a:cxn>
                <a:cxn ang="0">
                  <a:pos x="548" y="23"/>
                </a:cxn>
                <a:cxn ang="0">
                  <a:pos x="524" y="21"/>
                </a:cxn>
                <a:cxn ang="0">
                  <a:pos x="496" y="17"/>
                </a:cxn>
                <a:cxn ang="0">
                  <a:pos x="440" y="8"/>
                </a:cxn>
                <a:cxn ang="0">
                  <a:pos x="424" y="6"/>
                </a:cxn>
                <a:cxn ang="0">
                  <a:pos x="405" y="4"/>
                </a:cxn>
                <a:cxn ang="0">
                  <a:pos x="387" y="3"/>
                </a:cxn>
                <a:cxn ang="0">
                  <a:pos x="370" y="1"/>
                </a:cxn>
                <a:cxn ang="0">
                  <a:pos x="361" y="0"/>
                </a:cxn>
                <a:cxn ang="0">
                  <a:pos x="352" y="0"/>
                </a:cxn>
                <a:cxn ang="0">
                  <a:pos x="347" y="0"/>
                </a:cxn>
                <a:cxn ang="0">
                  <a:pos x="343" y="0"/>
                </a:cxn>
                <a:cxn ang="0">
                  <a:pos x="340" y="0"/>
                </a:cxn>
                <a:cxn ang="0">
                  <a:pos x="338" y="0"/>
                </a:cxn>
                <a:cxn ang="0">
                  <a:pos x="335" y="0"/>
                </a:cxn>
                <a:cxn ang="0">
                  <a:pos x="331" y="0"/>
                </a:cxn>
                <a:cxn ang="0">
                  <a:pos x="327" y="0"/>
                </a:cxn>
                <a:cxn ang="0">
                  <a:pos x="322" y="0"/>
                </a:cxn>
                <a:cxn ang="0">
                  <a:pos x="318" y="0"/>
                </a:cxn>
                <a:cxn ang="0">
                  <a:pos x="314" y="0"/>
                </a:cxn>
                <a:cxn ang="0">
                  <a:pos x="309" y="0"/>
                </a:cxn>
                <a:cxn ang="0">
                  <a:pos x="304" y="1"/>
                </a:cxn>
                <a:cxn ang="0">
                  <a:pos x="294" y="1"/>
                </a:cxn>
                <a:cxn ang="0">
                  <a:pos x="286" y="3"/>
                </a:cxn>
                <a:cxn ang="0">
                  <a:pos x="275" y="3"/>
                </a:cxn>
                <a:cxn ang="0">
                  <a:pos x="256" y="5"/>
                </a:cxn>
                <a:cxn ang="0">
                  <a:pos x="238" y="8"/>
                </a:cxn>
                <a:cxn ang="0">
                  <a:pos x="219" y="12"/>
                </a:cxn>
                <a:cxn ang="0">
                  <a:pos x="178" y="23"/>
                </a:cxn>
                <a:cxn ang="0">
                  <a:pos x="139" y="38"/>
                </a:cxn>
                <a:cxn ang="0">
                  <a:pos x="104" y="55"/>
                </a:cxn>
                <a:cxn ang="0">
                  <a:pos x="67" y="77"/>
                </a:cxn>
                <a:cxn ang="0">
                  <a:pos x="0" y="134"/>
                </a:cxn>
              </a:cxnLst>
              <a:rect l="0" t="0" r="r" b="b"/>
              <a:pathLst>
                <a:path w="625" h="134">
                  <a:moveTo>
                    <a:pt x="625" y="25"/>
                  </a:moveTo>
                  <a:lnTo>
                    <a:pt x="620" y="25"/>
                  </a:lnTo>
                  <a:lnTo>
                    <a:pt x="613" y="25"/>
                  </a:lnTo>
                  <a:lnTo>
                    <a:pt x="608" y="26"/>
                  </a:lnTo>
                  <a:lnTo>
                    <a:pt x="603" y="26"/>
                  </a:lnTo>
                  <a:lnTo>
                    <a:pt x="600" y="26"/>
                  </a:lnTo>
                  <a:lnTo>
                    <a:pt x="598" y="26"/>
                  </a:lnTo>
                  <a:lnTo>
                    <a:pt x="595" y="26"/>
                  </a:lnTo>
                  <a:lnTo>
                    <a:pt x="593" y="26"/>
                  </a:lnTo>
                  <a:lnTo>
                    <a:pt x="590" y="26"/>
                  </a:lnTo>
                  <a:lnTo>
                    <a:pt x="587" y="26"/>
                  </a:lnTo>
                  <a:lnTo>
                    <a:pt x="585" y="26"/>
                  </a:lnTo>
                  <a:lnTo>
                    <a:pt x="582" y="26"/>
                  </a:lnTo>
                  <a:lnTo>
                    <a:pt x="578" y="26"/>
                  </a:lnTo>
                  <a:lnTo>
                    <a:pt x="576" y="26"/>
                  </a:lnTo>
                  <a:lnTo>
                    <a:pt x="570" y="26"/>
                  </a:lnTo>
                  <a:lnTo>
                    <a:pt x="564" y="25"/>
                  </a:lnTo>
                  <a:lnTo>
                    <a:pt x="560" y="25"/>
                  </a:lnTo>
                  <a:lnTo>
                    <a:pt x="548" y="23"/>
                  </a:lnTo>
                  <a:lnTo>
                    <a:pt x="524" y="21"/>
                  </a:lnTo>
                  <a:lnTo>
                    <a:pt x="496" y="17"/>
                  </a:lnTo>
                  <a:lnTo>
                    <a:pt x="440" y="8"/>
                  </a:lnTo>
                  <a:lnTo>
                    <a:pt x="424" y="6"/>
                  </a:lnTo>
                  <a:lnTo>
                    <a:pt x="405" y="4"/>
                  </a:lnTo>
                  <a:lnTo>
                    <a:pt x="387" y="3"/>
                  </a:lnTo>
                  <a:lnTo>
                    <a:pt x="370" y="1"/>
                  </a:lnTo>
                  <a:lnTo>
                    <a:pt x="361" y="0"/>
                  </a:lnTo>
                  <a:lnTo>
                    <a:pt x="352" y="0"/>
                  </a:lnTo>
                  <a:lnTo>
                    <a:pt x="347" y="0"/>
                  </a:lnTo>
                  <a:lnTo>
                    <a:pt x="343" y="0"/>
                  </a:lnTo>
                  <a:lnTo>
                    <a:pt x="340" y="0"/>
                  </a:lnTo>
                  <a:lnTo>
                    <a:pt x="338" y="0"/>
                  </a:lnTo>
                  <a:lnTo>
                    <a:pt x="335" y="0"/>
                  </a:lnTo>
                  <a:lnTo>
                    <a:pt x="331" y="0"/>
                  </a:lnTo>
                  <a:lnTo>
                    <a:pt x="327" y="0"/>
                  </a:lnTo>
                  <a:lnTo>
                    <a:pt x="322" y="0"/>
                  </a:lnTo>
                  <a:lnTo>
                    <a:pt x="318" y="0"/>
                  </a:lnTo>
                  <a:lnTo>
                    <a:pt x="314" y="0"/>
                  </a:lnTo>
                  <a:lnTo>
                    <a:pt x="309" y="0"/>
                  </a:lnTo>
                  <a:lnTo>
                    <a:pt x="304" y="1"/>
                  </a:lnTo>
                  <a:lnTo>
                    <a:pt x="294" y="1"/>
                  </a:lnTo>
                  <a:lnTo>
                    <a:pt x="286" y="3"/>
                  </a:lnTo>
                  <a:lnTo>
                    <a:pt x="275" y="3"/>
                  </a:lnTo>
                  <a:lnTo>
                    <a:pt x="256" y="5"/>
                  </a:lnTo>
                  <a:lnTo>
                    <a:pt x="238" y="8"/>
                  </a:lnTo>
                  <a:lnTo>
                    <a:pt x="219" y="12"/>
                  </a:lnTo>
                  <a:lnTo>
                    <a:pt x="178" y="23"/>
                  </a:lnTo>
                  <a:lnTo>
                    <a:pt x="139" y="38"/>
                  </a:lnTo>
                  <a:lnTo>
                    <a:pt x="104" y="55"/>
                  </a:lnTo>
                  <a:lnTo>
                    <a:pt x="67" y="77"/>
                  </a:lnTo>
                  <a:lnTo>
                    <a:pt x="0" y="134"/>
                  </a:lnTo>
                </a:path>
              </a:pathLst>
            </a:custGeom>
            <a:noFill/>
            <a:ln w="47625">
              <a:solidFill>
                <a:srgbClr val="8099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60" name="Freeform 84"/>
            <p:cNvSpPr>
              <a:spLocks/>
            </p:cNvSpPr>
            <p:nvPr/>
          </p:nvSpPr>
          <p:spPr bwMode="auto">
            <a:xfrm>
              <a:off x="300" y="2638"/>
              <a:ext cx="428" cy="628"/>
            </a:xfrm>
            <a:custGeom>
              <a:avLst/>
              <a:gdLst/>
              <a:ahLst/>
              <a:cxnLst>
                <a:cxn ang="0">
                  <a:pos x="99" y="0"/>
                </a:cxn>
                <a:cxn ang="0">
                  <a:pos x="70" y="35"/>
                </a:cxn>
                <a:cxn ang="0">
                  <a:pos x="43" y="77"/>
                </a:cxn>
                <a:cxn ang="0">
                  <a:pos x="32" y="99"/>
                </a:cxn>
                <a:cxn ang="0">
                  <a:pos x="23" y="119"/>
                </a:cxn>
                <a:cxn ang="0">
                  <a:pos x="17" y="138"/>
                </a:cxn>
                <a:cxn ang="0">
                  <a:pos x="10" y="158"/>
                </a:cxn>
                <a:cxn ang="0">
                  <a:pos x="8" y="171"/>
                </a:cxn>
                <a:cxn ang="0">
                  <a:pos x="5" y="182"/>
                </a:cxn>
                <a:cxn ang="0">
                  <a:pos x="4" y="194"/>
                </a:cxn>
                <a:cxn ang="0">
                  <a:pos x="2" y="204"/>
                </a:cxn>
                <a:cxn ang="0">
                  <a:pos x="1" y="216"/>
                </a:cxn>
                <a:cxn ang="0">
                  <a:pos x="0" y="222"/>
                </a:cxn>
                <a:cxn ang="0">
                  <a:pos x="0" y="226"/>
                </a:cxn>
                <a:cxn ang="0">
                  <a:pos x="0" y="229"/>
                </a:cxn>
                <a:cxn ang="0">
                  <a:pos x="0" y="235"/>
                </a:cxn>
                <a:cxn ang="0">
                  <a:pos x="0" y="240"/>
                </a:cxn>
                <a:cxn ang="0">
                  <a:pos x="0" y="244"/>
                </a:cxn>
                <a:cxn ang="0">
                  <a:pos x="0" y="247"/>
                </a:cxn>
                <a:cxn ang="0">
                  <a:pos x="0" y="253"/>
                </a:cxn>
                <a:cxn ang="0">
                  <a:pos x="0" y="258"/>
                </a:cxn>
                <a:cxn ang="0">
                  <a:pos x="0" y="264"/>
                </a:cxn>
                <a:cxn ang="0">
                  <a:pos x="0" y="269"/>
                </a:cxn>
                <a:cxn ang="0">
                  <a:pos x="1" y="274"/>
                </a:cxn>
                <a:cxn ang="0">
                  <a:pos x="1" y="284"/>
                </a:cxn>
                <a:cxn ang="0">
                  <a:pos x="2" y="296"/>
                </a:cxn>
                <a:cxn ang="0">
                  <a:pos x="6" y="318"/>
                </a:cxn>
                <a:cxn ang="0">
                  <a:pos x="13" y="343"/>
                </a:cxn>
                <a:cxn ang="0">
                  <a:pos x="19" y="362"/>
                </a:cxn>
                <a:cxn ang="0">
                  <a:pos x="27" y="383"/>
                </a:cxn>
                <a:cxn ang="0">
                  <a:pos x="44" y="420"/>
                </a:cxn>
                <a:cxn ang="0">
                  <a:pos x="70" y="459"/>
                </a:cxn>
                <a:cxn ang="0">
                  <a:pos x="101" y="496"/>
                </a:cxn>
                <a:cxn ang="0">
                  <a:pos x="136" y="529"/>
                </a:cxn>
                <a:cxn ang="0">
                  <a:pos x="171" y="555"/>
                </a:cxn>
                <a:cxn ang="0">
                  <a:pos x="205" y="574"/>
                </a:cxn>
                <a:cxn ang="0">
                  <a:pos x="243" y="593"/>
                </a:cxn>
                <a:cxn ang="0">
                  <a:pos x="286" y="608"/>
                </a:cxn>
                <a:cxn ang="0">
                  <a:pos x="326" y="617"/>
                </a:cxn>
                <a:cxn ang="0">
                  <a:pos x="347" y="621"/>
                </a:cxn>
                <a:cxn ang="0">
                  <a:pos x="367" y="624"/>
                </a:cxn>
                <a:cxn ang="0">
                  <a:pos x="377" y="625"/>
                </a:cxn>
                <a:cxn ang="0">
                  <a:pos x="387" y="626"/>
                </a:cxn>
                <a:cxn ang="0">
                  <a:pos x="398" y="626"/>
                </a:cxn>
                <a:cxn ang="0">
                  <a:pos x="403" y="628"/>
                </a:cxn>
                <a:cxn ang="0">
                  <a:pos x="408" y="628"/>
                </a:cxn>
                <a:cxn ang="0">
                  <a:pos x="413" y="628"/>
                </a:cxn>
                <a:cxn ang="0">
                  <a:pos x="417" y="628"/>
                </a:cxn>
                <a:cxn ang="0">
                  <a:pos x="420" y="628"/>
                </a:cxn>
                <a:cxn ang="0">
                  <a:pos x="422" y="628"/>
                </a:cxn>
                <a:cxn ang="0">
                  <a:pos x="428" y="628"/>
                </a:cxn>
              </a:cxnLst>
              <a:rect l="0" t="0" r="r" b="b"/>
              <a:pathLst>
                <a:path w="428" h="628">
                  <a:moveTo>
                    <a:pt x="99" y="0"/>
                  </a:moveTo>
                  <a:lnTo>
                    <a:pt x="70" y="35"/>
                  </a:lnTo>
                  <a:lnTo>
                    <a:pt x="43" y="77"/>
                  </a:lnTo>
                  <a:lnTo>
                    <a:pt x="32" y="99"/>
                  </a:lnTo>
                  <a:lnTo>
                    <a:pt x="23" y="119"/>
                  </a:lnTo>
                  <a:lnTo>
                    <a:pt x="17" y="138"/>
                  </a:lnTo>
                  <a:lnTo>
                    <a:pt x="10" y="158"/>
                  </a:lnTo>
                  <a:lnTo>
                    <a:pt x="8" y="171"/>
                  </a:lnTo>
                  <a:lnTo>
                    <a:pt x="5" y="182"/>
                  </a:lnTo>
                  <a:lnTo>
                    <a:pt x="4" y="194"/>
                  </a:lnTo>
                  <a:lnTo>
                    <a:pt x="2" y="204"/>
                  </a:lnTo>
                  <a:lnTo>
                    <a:pt x="1" y="216"/>
                  </a:lnTo>
                  <a:lnTo>
                    <a:pt x="0" y="222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0" y="235"/>
                  </a:lnTo>
                  <a:lnTo>
                    <a:pt x="0" y="240"/>
                  </a:lnTo>
                  <a:lnTo>
                    <a:pt x="0" y="244"/>
                  </a:lnTo>
                  <a:lnTo>
                    <a:pt x="0" y="247"/>
                  </a:lnTo>
                  <a:lnTo>
                    <a:pt x="0" y="253"/>
                  </a:lnTo>
                  <a:lnTo>
                    <a:pt x="0" y="258"/>
                  </a:lnTo>
                  <a:lnTo>
                    <a:pt x="0" y="264"/>
                  </a:lnTo>
                  <a:lnTo>
                    <a:pt x="0" y="269"/>
                  </a:lnTo>
                  <a:lnTo>
                    <a:pt x="1" y="274"/>
                  </a:lnTo>
                  <a:lnTo>
                    <a:pt x="1" y="284"/>
                  </a:lnTo>
                  <a:lnTo>
                    <a:pt x="2" y="296"/>
                  </a:lnTo>
                  <a:lnTo>
                    <a:pt x="6" y="318"/>
                  </a:lnTo>
                  <a:lnTo>
                    <a:pt x="13" y="343"/>
                  </a:lnTo>
                  <a:lnTo>
                    <a:pt x="19" y="362"/>
                  </a:lnTo>
                  <a:lnTo>
                    <a:pt x="27" y="383"/>
                  </a:lnTo>
                  <a:lnTo>
                    <a:pt x="44" y="420"/>
                  </a:lnTo>
                  <a:lnTo>
                    <a:pt x="70" y="459"/>
                  </a:lnTo>
                  <a:lnTo>
                    <a:pt x="101" y="496"/>
                  </a:lnTo>
                  <a:lnTo>
                    <a:pt x="136" y="529"/>
                  </a:lnTo>
                  <a:lnTo>
                    <a:pt x="171" y="555"/>
                  </a:lnTo>
                  <a:lnTo>
                    <a:pt x="205" y="574"/>
                  </a:lnTo>
                  <a:lnTo>
                    <a:pt x="243" y="593"/>
                  </a:lnTo>
                  <a:lnTo>
                    <a:pt x="286" y="608"/>
                  </a:lnTo>
                  <a:lnTo>
                    <a:pt x="326" y="617"/>
                  </a:lnTo>
                  <a:lnTo>
                    <a:pt x="347" y="621"/>
                  </a:lnTo>
                  <a:lnTo>
                    <a:pt x="367" y="624"/>
                  </a:lnTo>
                  <a:lnTo>
                    <a:pt x="377" y="625"/>
                  </a:lnTo>
                  <a:lnTo>
                    <a:pt x="387" y="626"/>
                  </a:lnTo>
                  <a:lnTo>
                    <a:pt x="398" y="626"/>
                  </a:lnTo>
                  <a:lnTo>
                    <a:pt x="403" y="628"/>
                  </a:lnTo>
                  <a:lnTo>
                    <a:pt x="408" y="628"/>
                  </a:lnTo>
                  <a:lnTo>
                    <a:pt x="413" y="628"/>
                  </a:lnTo>
                  <a:lnTo>
                    <a:pt x="417" y="628"/>
                  </a:lnTo>
                  <a:lnTo>
                    <a:pt x="420" y="628"/>
                  </a:lnTo>
                  <a:lnTo>
                    <a:pt x="422" y="628"/>
                  </a:lnTo>
                  <a:lnTo>
                    <a:pt x="428" y="628"/>
                  </a:lnTo>
                </a:path>
              </a:pathLst>
            </a:custGeom>
            <a:noFill/>
            <a:ln w="47625">
              <a:solidFill>
                <a:srgbClr val="8099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61" name="Freeform 85"/>
            <p:cNvSpPr>
              <a:spLocks/>
            </p:cNvSpPr>
            <p:nvPr/>
          </p:nvSpPr>
          <p:spPr bwMode="auto">
            <a:xfrm>
              <a:off x="728" y="3240"/>
              <a:ext cx="525" cy="26"/>
            </a:xfrm>
            <a:custGeom>
              <a:avLst/>
              <a:gdLst/>
              <a:ahLst/>
              <a:cxnLst>
                <a:cxn ang="0">
                  <a:pos x="0" y="26"/>
                </a:cxn>
                <a:cxn ang="0">
                  <a:pos x="4" y="26"/>
                </a:cxn>
                <a:cxn ang="0">
                  <a:pos x="7" y="26"/>
                </a:cxn>
                <a:cxn ang="0">
                  <a:pos x="13" y="26"/>
                </a:cxn>
                <a:cxn ang="0">
                  <a:pos x="17" y="26"/>
                </a:cxn>
                <a:cxn ang="0">
                  <a:pos x="20" y="26"/>
                </a:cxn>
                <a:cxn ang="0">
                  <a:pos x="24" y="26"/>
                </a:cxn>
                <a:cxn ang="0">
                  <a:pos x="33" y="26"/>
                </a:cxn>
                <a:cxn ang="0">
                  <a:pos x="43" y="24"/>
                </a:cxn>
                <a:cxn ang="0">
                  <a:pos x="53" y="24"/>
                </a:cxn>
                <a:cxn ang="0">
                  <a:pos x="85" y="20"/>
                </a:cxn>
                <a:cxn ang="0">
                  <a:pos x="119" y="17"/>
                </a:cxn>
                <a:cxn ang="0">
                  <a:pos x="175" y="7"/>
                </a:cxn>
                <a:cxn ang="0">
                  <a:pos x="201" y="4"/>
                </a:cxn>
                <a:cxn ang="0">
                  <a:pos x="214" y="2"/>
                </a:cxn>
                <a:cxn ang="0">
                  <a:pos x="225" y="2"/>
                </a:cxn>
                <a:cxn ang="0">
                  <a:pos x="231" y="1"/>
                </a:cxn>
                <a:cxn ang="0">
                  <a:pos x="238" y="1"/>
                </a:cxn>
                <a:cxn ang="0">
                  <a:pos x="244" y="1"/>
                </a:cxn>
                <a:cxn ang="0">
                  <a:pos x="248" y="1"/>
                </a:cxn>
                <a:cxn ang="0">
                  <a:pos x="251" y="0"/>
                </a:cxn>
                <a:cxn ang="0">
                  <a:pos x="254" y="0"/>
                </a:cxn>
                <a:cxn ang="0">
                  <a:pos x="257" y="0"/>
                </a:cxn>
                <a:cxn ang="0">
                  <a:pos x="260" y="0"/>
                </a:cxn>
                <a:cxn ang="0">
                  <a:pos x="262" y="0"/>
                </a:cxn>
                <a:cxn ang="0">
                  <a:pos x="265" y="0"/>
                </a:cxn>
                <a:cxn ang="0">
                  <a:pos x="266" y="0"/>
                </a:cxn>
                <a:cxn ang="0">
                  <a:pos x="269" y="0"/>
                </a:cxn>
                <a:cxn ang="0">
                  <a:pos x="271" y="0"/>
                </a:cxn>
                <a:cxn ang="0">
                  <a:pos x="274" y="1"/>
                </a:cxn>
                <a:cxn ang="0">
                  <a:pos x="281" y="1"/>
                </a:cxn>
                <a:cxn ang="0">
                  <a:pos x="286" y="1"/>
                </a:cxn>
                <a:cxn ang="0">
                  <a:pos x="297" y="2"/>
                </a:cxn>
                <a:cxn ang="0">
                  <a:pos x="309" y="2"/>
                </a:cxn>
                <a:cxn ang="0">
                  <a:pos x="323" y="5"/>
                </a:cxn>
                <a:cxn ang="0">
                  <a:pos x="372" y="11"/>
                </a:cxn>
                <a:cxn ang="0">
                  <a:pos x="399" y="15"/>
                </a:cxn>
                <a:cxn ang="0">
                  <a:pos x="430" y="20"/>
                </a:cxn>
                <a:cxn ang="0">
                  <a:pos x="447" y="22"/>
                </a:cxn>
                <a:cxn ang="0">
                  <a:pos x="466" y="24"/>
                </a:cxn>
                <a:cxn ang="0">
                  <a:pos x="476" y="24"/>
                </a:cxn>
                <a:cxn ang="0">
                  <a:pos x="486" y="26"/>
                </a:cxn>
                <a:cxn ang="0">
                  <a:pos x="490" y="26"/>
                </a:cxn>
                <a:cxn ang="0">
                  <a:pos x="495" y="26"/>
                </a:cxn>
                <a:cxn ang="0">
                  <a:pos x="499" y="26"/>
                </a:cxn>
                <a:cxn ang="0">
                  <a:pos x="503" y="26"/>
                </a:cxn>
                <a:cxn ang="0">
                  <a:pos x="508" y="26"/>
                </a:cxn>
                <a:cxn ang="0">
                  <a:pos x="512" y="26"/>
                </a:cxn>
                <a:cxn ang="0">
                  <a:pos x="517" y="26"/>
                </a:cxn>
                <a:cxn ang="0">
                  <a:pos x="521" y="26"/>
                </a:cxn>
                <a:cxn ang="0">
                  <a:pos x="525" y="26"/>
                </a:cxn>
              </a:cxnLst>
              <a:rect l="0" t="0" r="r" b="b"/>
              <a:pathLst>
                <a:path w="525" h="26">
                  <a:moveTo>
                    <a:pt x="0" y="26"/>
                  </a:moveTo>
                  <a:lnTo>
                    <a:pt x="4" y="26"/>
                  </a:lnTo>
                  <a:lnTo>
                    <a:pt x="7" y="26"/>
                  </a:lnTo>
                  <a:lnTo>
                    <a:pt x="13" y="26"/>
                  </a:lnTo>
                  <a:lnTo>
                    <a:pt x="17" y="26"/>
                  </a:lnTo>
                  <a:lnTo>
                    <a:pt x="20" y="26"/>
                  </a:lnTo>
                  <a:lnTo>
                    <a:pt x="24" y="26"/>
                  </a:lnTo>
                  <a:lnTo>
                    <a:pt x="33" y="26"/>
                  </a:lnTo>
                  <a:lnTo>
                    <a:pt x="43" y="24"/>
                  </a:lnTo>
                  <a:lnTo>
                    <a:pt x="53" y="24"/>
                  </a:lnTo>
                  <a:lnTo>
                    <a:pt x="85" y="20"/>
                  </a:lnTo>
                  <a:lnTo>
                    <a:pt x="119" y="17"/>
                  </a:lnTo>
                  <a:lnTo>
                    <a:pt x="175" y="7"/>
                  </a:lnTo>
                  <a:lnTo>
                    <a:pt x="201" y="4"/>
                  </a:lnTo>
                  <a:lnTo>
                    <a:pt x="214" y="2"/>
                  </a:lnTo>
                  <a:lnTo>
                    <a:pt x="225" y="2"/>
                  </a:lnTo>
                  <a:lnTo>
                    <a:pt x="231" y="1"/>
                  </a:lnTo>
                  <a:lnTo>
                    <a:pt x="238" y="1"/>
                  </a:lnTo>
                  <a:lnTo>
                    <a:pt x="244" y="1"/>
                  </a:lnTo>
                  <a:lnTo>
                    <a:pt x="248" y="1"/>
                  </a:lnTo>
                  <a:lnTo>
                    <a:pt x="251" y="0"/>
                  </a:lnTo>
                  <a:lnTo>
                    <a:pt x="254" y="0"/>
                  </a:lnTo>
                  <a:lnTo>
                    <a:pt x="257" y="0"/>
                  </a:lnTo>
                  <a:lnTo>
                    <a:pt x="260" y="0"/>
                  </a:lnTo>
                  <a:lnTo>
                    <a:pt x="262" y="0"/>
                  </a:lnTo>
                  <a:lnTo>
                    <a:pt x="265" y="0"/>
                  </a:lnTo>
                  <a:lnTo>
                    <a:pt x="266" y="0"/>
                  </a:lnTo>
                  <a:lnTo>
                    <a:pt x="269" y="0"/>
                  </a:lnTo>
                  <a:lnTo>
                    <a:pt x="271" y="0"/>
                  </a:lnTo>
                  <a:lnTo>
                    <a:pt x="274" y="1"/>
                  </a:lnTo>
                  <a:lnTo>
                    <a:pt x="281" y="1"/>
                  </a:lnTo>
                  <a:lnTo>
                    <a:pt x="286" y="1"/>
                  </a:lnTo>
                  <a:lnTo>
                    <a:pt x="297" y="2"/>
                  </a:lnTo>
                  <a:lnTo>
                    <a:pt x="309" y="2"/>
                  </a:lnTo>
                  <a:lnTo>
                    <a:pt x="323" y="5"/>
                  </a:lnTo>
                  <a:lnTo>
                    <a:pt x="372" y="11"/>
                  </a:lnTo>
                  <a:lnTo>
                    <a:pt x="399" y="15"/>
                  </a:lnTo>
                  <a:lnTo>
                    <a:pt x="430" y="20"/>
                  </a:lnTo>
                  <a:lnTo>
                    <a:pt x="447" y="22"/>
                  </a:lnTo>
                  <a:lnTo>
                    <a:pt x="466" y="24"/>
                  </a:lnTo>
                  <a:lnTo>
                    <a:pt x="476" y="24"/>
                  </a:lnTo>
                  <a:lnTo>
                    <a:pt x="486" y="26"/>
                  </a:lnTo>
                  <a:lnTo>
                    <a:pt x="490" y="26"/>
                  </a:lnTo>
                  <a:lnTo>
                    <a:pt x="495" y="26"/>
                  </a:lnTo>
                  <a:lnTo>
                    <a:pt x="499" y="26"/>
                  </a:lnTo>
                  <a:lnTo>
                    <a:pt x="503" y="26"/>
                  </a:lnTo>
                  <a:lnTo>
                    <a:pt x="508" y="26"/>
                  </a:lnTo>
                  <a:lnTo>
                    <a:pt x="512" y="26"/>
                  </a:lnTo>
                  <a:lnTo>
                    <a:pt x="517" y="26"/>
                  </a:lnTo>
                  <a:lnTo>
                    <a:pt x="521" y="26"/>
                  </a:lnTo>
                  <a:lnTo>
                    <a:pt x="525" y="26"/>
                  </a:lnTo>
                </a:path>
              </a:pathLst>
            </a:custGeom>
            <a:noFill/>
            <a:ln w="47625">
              <a:solidFill>
                <a:srgbClr val="8099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62" name="Freeform 86"/>
            <p:cNvSpPr>
              <a:spLocks/>
            </p:cNvSpPr>
            <p:nvPr/>
          </p:nvSpPr>
          <p:spPr bwMode="auto">
            <a:xfrm>
              <a:off x="1253" y="2885"/>
              <a:ext cx="425" cy="381"/>
            </a:xfrm>
            <a:custGeom>
              <a:avLst/>
              <a:gdLst/>
              <a:ahLst/>
              <a:cxnLst>
                <a:cxn ang="0">
                  <a:pos x="0" y="381"/>
                </a:cxn>
                <a:cxn ang="0">
                  <a:pos x="5" y="381"/>
                </a:cxn>
                <a:cxn ang="0">
                  <a:pos x="8" y="381"/>
                </a:cxn>
                <a:cxn ang="0">
                  <a:pos x="10" y="381"/>
                </a:cxn>
                <a:cxn ang="0">
                  <a:pos x="14" y="381"/>
                </a:cxn>
                <a:cxn ang="0">
                  <a:pos x="23" y="381"/>
                </a:cxn>
                <a:cxn ang="0">
                  <a:pos x="32" y="379"/>
                </a:cxn>
                <a:cxn ang="0">
                  <a:pos x="49" y="378"/>
                </a:cxn>
                <a:cxn ang="0">
                  <a:pos x="70" y="375"/>
                </a:cxn>
                <a:cxn ang="0">
                  <a:pos x="88" y="373"/>
                </a:cxn>
                <a:cxn ang="0">
                  <a:pos x="109" y="368"/>
                </a:cxn>
                <a:cxn ang="0">
                  <a:pos x="133" y="362"/>
                </a:cxn>
                <a:cxn ang="0">
                  <a:pos x="172" y="349"/>
                </a:cxn>
                <a:cxn ang="0">
                  <a:pos x="207" y="334"/>
                </a:cxn>
                <a:cxn ang="0">
                  <a:pos x="248" y="312"/>
                </a:cxn>
                <a:cxn ang="0">
                  <a:pos x="283" y="286"/>
                </a:cxn>
                <a:cxn ang="0">
                  <a:pos x="315" y="258"/>
                </a:cxn>
                <a:cxn ang="0">
                  <a:pos x="345" y="226"/>
                </a:cxn>
                <a:cxn ang="0">
                  <a:pos x="372" y="187"/>
                </a:cxn>
                <a:cxn ang="0">
                  <a:pos x="394" y="147"/>
                </a:cxn>
                <a:cxn ang="0">
                  <a:pos x="407" y="112"/>
                </a:cxn>
                <a:cxn ang="0">
                  <a:pos x="413" y="92"/>
                </a:cxn>
                <a:cxn ang="0">
                  <a:pos x="417" y="73"/>
                </a:cxn>
                <a:cxn ang="0">
                  <a:pos x="421" y="56"/>
                </a:cxn>
                <a:cxn ang="0">
                  <a:pos x="423" y="47"/>
                </a:cxn>
                <a:cxn ang="0">
                  <a:pos x="424" y="37"/>
                </a:cxn>
                <a:cxn ang="0">
                  <a:pos x="424" y="28"/>
                </a:cxn>
                <a:cxn ang="0">
                  <a:pos x="425" y="23"/>
                </a:cxn>
                <a:cxn ang="0">
                  <a:pos x="425" y="18"/>
                </a:cxn>
                <a:cxn ang="0">
                  <a:pos x="425" y="14"/>
                </a:cxn>
                <a:cxn ang="0">
                  <a:pos x="425" y="9"/>
                </a:cxn>
                <a:cxn ang="0">
                  <a:pos x="425" y="5"/>
                </a:cxn>
                <a:cxn ang="0">
                  <a:pos x="425" y="0"/>
                </a:cxn>
              </a:cxnLst>
              <a:rect l="0" t="0" r="r" b="b"/>
              <a:pathLst>
                <a:path w="425" h="381">
                  <a:moveTo>
                    <a:pt x="0" y="381"/>
                  </a:moveTo>
                  <a:lnTo>
                    <a:pt x="5" y="381"/>
                  </a:lnTo>
                  <a:lnTo>
                    <a:pt x="8" y="381"/>
                  </a:lnTo>
                  <a:lnTo>
                    <a:pt x="10" y="381"/>
                  </a:lnTo>
                  <a:lnTo>
                    <a:pt x="14" y="381"/>
                  </a:lnTo>
                  <a:lnTo>
                    <a:pt x="23" y="381"/>
                  </a:lnTo>
                  <a:lnTo>
                    <a:pt x="32" y="379"/>
                  </a:lnTo>
                  <a:lnTo>
                    <a:pt x="49" y="378"/>
                  </a:lnTo>
                  <a:lnTo>
                    <a:pt x="70" y="375"/>
                  </a:lnTo>
                  <a:lnTo>
                    <a:pt x="88" y="373"/>
                  </a:lnTo>
                  <a:lnTo>
                    <a:pt x="109" y="368"/>
                  </a:lnTo>
                  <a:lnTo>
                    <a:pt x="133" y="362"/>
                  </a:lnTo>
                  <a:lnTo>
                    <a:pt x="172" y="349"/>
                  </a:lnTo>
                  <a:lnTo>
                    <a:pt x="207" y="334"/>
                  </a:lnTo>
                  <a:lnTo>
                    <a:pt x="248" y="312"/>
                  </a:lnTo>
                  <a:lnTo>
                    <a:pt x="283" y="286"/>
                  </a:lnTo>
                  <a:lnTo>
                    <a:pt x="315" y="258"/>
                  </a:lnTo>
                  <a:lnTo>
                    <a:pt x="345" y="226"/>
                  </a:lnTo>
                  <a:lnTo>
                    <a:pt x="372" y="187"/>
                  </a:lnTo>
                  <a:lnTo>
                    <a:pt x="394" y="147"/>
                  </a:lnTo>
                  <a:lnTo>
                    <a:pt x="407" y="112"/>
                  </a:lnTo>
                  <a:lnTo>
                    <a:pt x="413" y="92"/>
                  </a:lnTo>
                  <a:lnTo>
                    <a:pt x="417" y="73"/>
                  </a:lnTo>
                  <a:lnTo>
                    <a:pt x="421" y="56"/>
                  </a:lnTo>
                  <a:lnTo>
                    <a:pt x="423" y="47"/>
                  </a:lnTo>
                  <a:lnTo>
                    <a:pt x="424" y="37"/>
                  </a:lnTo>
                  <a:lnTo>
                    <a:pt x="424" y="28"/>
                  </a:lnTo>
                  <a:lnTo>
                    <a:pt x="425" y="23"/>
                  </a:lnTo>
                  <a:lnTo>
                    <a:pt x="425" y="18"/>
                  </a:lnTo>
                  <a:lnTo>
                    <a:pt x="425" y="14"/>
                  </a:lnTo>
                  <a:lnTo>
                    <a:pt x="425" y="9"/>
                  </a:lnTo>
                  <a:lnTo>
                    <a:pt x="425" y="5"/>
                  </a:lnTo>
                  <a:lnTo>
                    <a:pt x="425" y="0"/>
                  </a:lnTo>
                </a:path>
              </a:pathLst>
            </a:custGeom>
            <a:noFill/>
            <a:ln w="47625">
              <a:solidFill>
                <a:srgbClr val="8099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63" name="Freeform 87"/>
            <p:cNvSpPr>
              <a:spLocks/>
            </p:cNvSpPr>
            <p:nvPr/>
          </p:nvSpPr>
          <p:spPr bwMode="auto">
            <a:xfrm>
              <a:off x="1015" y="2494"/>
              <a:ext cx="688" cy="391"/>
            </a:xfrm>
            <a:custGeom>
              <a:avLst/>
              <a:gdLst/>
              <a:ahLst/>
              <a:cxnLst>
                <a:cxn ang="0">
                  <a:pos x="688" y="391"/>
                </a:cxn>
                <a:cxn ang="0">
                  <a:pos x="687" y="386"/>
                </a:cxn>
                <a:cxn ang="0">
                  <a:pos x="687" y="380"/>
                </a:cxn>
                <a:cxn ang="0">
                  <a:pos x="687" y="375"/>
                </a:cxn>
                <a:cxn ang="0">
                  <a:pos x="687" y="369"/>
                </a:cxn>
                <a:cxn ang="0">
                  <a:pos x="685" y="360"/>
                </a:cxn>
                <a:cxn ang="0">
                  <a:pos x="685" y="349"/>
                </a:cxn>
                <a:cxn ang="0">
                  <a:pos x="683" y="338"/>
                </a:cxn>
                <a:cxn ang="0">
                  <a:pos x="681" y="325"/>
                </a:cxn>
                <a:cxn ang="0">
                  <a:pos x="676" y="304"/>
                </a:cxn>
                <a:cxn ang="0">
                  <a:pos x="670" y="282"/>
                </a:cxn>
                <a:cxn ang="0">
                  <a:pos x="663" y="261"/>
                </a:cxn>
                <a:cxn ang="0">
                  <a:pos x="642" y="217"/>
                </a:cxn>
                <a:cxn ang="0">
                  <a:pos x="616" y="175"/>
                </a:cxn>
                <a:cxn ang="0">
                  <a:pos x="588" y="140"/>
                </a:cxn>
                <a:cxn ang="0">
                  <a:pos x="550" y="104"/>
                </a:cxn>
                <a:cxn ang="0">
                  <a:pos x="510" y="75"/>
                </a:cxn>
                <a:cxn ang="0">
                  <a:pos x="472" y="53"/>
                </a:cxn>
                <a:cxn ang="0">
                  <a:pos x="430" y="33"/>
                </a:cxn>
                <a:cxn ang="0">
                  <a:pos x="391" y="20"/>
                </a:cxn>
                <a:cxn ang="0">
                  <a:pos x="355" y="11"/>
                </a:cxn>
                <a:cxn ang="0">
                  <a:pos x="334" y="7"/>
                </a:cxn>
                <a:cxn ang="0">
                  <a:pos x="313" y="5"/>
                </a:cxn>
                <a:cxn ang="0">
                  <a:pos x="295" y="2"/>
                </a:cxn>
                <a:cxn ang="0">
                  <a:pos x="286" y="1"/>
                </a:cxn>
                <a:cxn ang="0">
                  <a:pos x="276" y="1"/>
                </a:cxn>
                <a:cxn ang="0">
                  <a:pos x="272" y="1"/>
                </a:cxn>
                <a:cxn ang="0">
                  <a:pos x="265" y="1"/>
                </a:cxn>
                <a:cxn ang="0">
                  <a:pos x="260" y="0"/>
                </a:cxn>
                <a:cxn ang="0">
                  <a:pos x="256" y="0"/>
                </a:cxn>
                <a:cxn ang="0">
                  <a:pos x="251" y="0"/>
                </a:cxn>
                <a:cxn ang="0">
                  <a:pos x="247" y="0"/>
                </a:cxn>
                <a:cxn ang="0">
                  <a:pos x="242" y="0"/>
                </a:cxn>
                <a:cxn ang="0">
                  <a:pos x="238" y="0"/>
                </a:cxn>
                <a:cxn ang="0">
                  <a:pos x="233" y="0"/>
                </a:cxn>
                <a:cxn ang="0">
                  <a:pos x="230" y="0"/>
                </a:cxn>
                <a:cxn ang="0">
                  <a:pos x="228" y="0"/>
                </a:cxn>
                <a:cxn ang="0">
                  <a:pos x="218" y="1"/>
                </a:cxn>
                <a:cxn ang="0">
                  <a:pos x="213" y="1"/>
                </a:cxn>
                <a:cxn ang="0">
                  <a:pos x="208" y="1"/>
                </a:cxn>
                <a:cxn ang="0">
                  <a:pos x="198" y="2"/>
                </a:cxn>
                <a:cxn ang="0">
                  <a:pos x="179" y="3"/>
                </a:cxn>
                <a:cxn ang="0">
                  <a:pos x="163" y="5"/>
                </a:cxn>
                <a:cxn ang="0">
                  <a:pos x="126" y="10"/>
                </a:cxn>
                <a:cxn ang="0">
                  <a:pos x="68" y="19"/>
                </a:cxn>
                <a:cxn ang="0">
                  <a:pos x="44" y="23"/>
                </a:cxn>
                <a:cxn ang="0">
                  <a:pos x="20" y="27"/>
                </a:cxn>
                <a:cxn ang="0">
                  <a:pos x="13" y="27"/>
                </a:cxn>
                <a:cxn ang="0">
                  <a:pos x="5" y="28"/>
                </a:cxn>
                <a:cxn ang="0">
                  <a:pos x="0" y="28"/>
                </a:cxn>
              </a:cxnLst>
              <a:rect l="0" t="0" r="r" b="b"/>
              <a:pathLst>
                <a:path w="688" h="391">
                  <a:moveTo>
                    <a:pt x="688" y="391"/>
                  </a:moveTo>
                  <a:lnTo>
                    <a:pt x="687" y="386"/>
                  </a:lnTo>
                  <a:lnTo>
                    <a:pt x="687" y="380"/>
                  </a:lnTo>
                  <a:lnTo>
                    <a:pt x="687" y="375"/>
                  </a:lnTo>
                  <a:lnTo>
                    <a:pt x="687" y="369"/>
                  </a:lnTo>
                  <a:lnTo>
                    <a:pt x="685" y="360"/>
                  </a:lnTo>
                  <a:lnTo>
                    <a:pt x="685" y="349"/>
                  </a:lnTo>
                  <a:lnTo>
                    <a:pt x="683" y="338"/>
                  </a:lnTo>
                  <a:lnTo>
                    <a:pt x="681" y="325"/>
                  </a:lnTo>
                  <a:lnTo>
                    <a:pt x="676" y="304"/>
                  </a:lnTo>
                  <a:lnTo>
                    <a:pt x="670" y="282"/>
                  </a:lnTo>
                  <a:lnTo>
                    <a:pt x="663" y="261"/>
                  </a:lnTo>
                  <a:lnTo>
                    <a:pt x="642" y="217"/>
                  </a:lnTo>
                  <a:lnTo>
                    <a:pt x="616" y="175"/>
                  </a:lnTo>
                  <a:lnTo>
                    <a:pt x="588" y="140"/>
                  </a:lnTo>
                  <a:lnTo>
                    <a:pt x="550" y="104"/>
                  </a:lnTo>
                  <a:lnTo>
                    <a:pt x="510" y="75"/>
                  </a:lnTo>
                  <a:lnTo>
                    <a:pt x="472" y="53"/>
                  </a:lnTo>
                  <a:lnTo>
                    <a:pt x="430" y="33"/>
                  </a:lnTo>
                  <a:lnTo>
                    <a:pt x="391" y="20"/>
                  </a:lnTo>
                  <a:lnTo>
                    <a:pt x="355" y="11"/>
                  </a:lnTo>
                  <a:lnTo>
                    <a:pt x="334" y="7"/>
                  </a:lnTo>
                  <a:lnTo>
                    <a:pt x="313" y="5"/>
                  </a:lnTo>
                  <a:lnTo>
                    <a:pt x="295" y="2"/>
                  </a:lnTo>
                  <a:lnTo>
                    <a:pt x="286" y="1"/>
                  </a:lnTo>
                  <a:lnTo>
                    <a:pt x="276" y="1"/>
                  </a:lnTo>
                  <a:lnTo>
                    <a:pt x="272" y="1"/>
                  </a:lnTo>
                  <a:lnTo>
                    <a:pt x="265" y="1"/>
                  </a:lnTo>
                  <a:lnTo>
                    <a:pt x="260" y="0"/>
                  </a:lnTo>
                  <a:lnTo>
                    <a:pt x="256" y="0"/>
                  </a:lnTo>
                  <a:lnTo>
                    <a:pt x="251" y="0"/>
                  </a:lnTo>
                  <a:lnTo>
                    <a:pt x="247" y="0"/>
                  </a:lnTo>
                  <a:lnTo>
                    <a:pt x="242" y="0"/>
                  </a:lnTo>
                  <a:lnTo>
                    <a:pt x="238" y="0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28" y="0"/>
                  </a:lnTo>
                  <a:lnTo>
                    <a:pt x="218" y="1"/>
                  </a:lnTo>
                  <a:lnTo>
                    <a:pt x="213" y="1"/>
                  </a:lnTo>
                  <a:lnTo>
                    <a:pt x="208" y="1"/>
                  </a:lnTo>
                  <a:lnTo>
                    <a:pt x="198" y="2"/>
                  </a:lnTo>
                  <a:lnTo>
                    <a:pt x="179" y="3"/>
                  </a:lnTo>
                  <a:lnTo>
                    <a:pt x="163" y="5"/>
                  </a:lnTo>
                  <a:lnTo>
                    <a:pt x="126" y="10"/>
                  </a:lnTo>
                  <a:lnTo>
                    <a:pt x="68" y="19"/>
                  </a:lnTo>
                  <a:lnTo>
                    <a:pt x="44" y="23"/>
                  </a:lnTo>
                  <a:lnTo>
                    <a:pt x="20" y="27"/>
                  </a:lnTo>
                  <a:lnTo>
                    <a:pt x="13" y="27"/>
                  </a:lnTo>
                  <a:lnTo>
                    <a:pt x="5" y="28"/>
                  </a:lnTo>
                  <a:lnTo>
                    <a:pt x="0" y="28"/>
                  </a:lnTo>
                </a:path>
              </a:pathLst>
            </a:custGeom>
            <a:noFill/>
            <a:ln w="47625">
              <a:solidFill>
                <a:srgbClr val="80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64" name="Freeform 88"/>
            <p:cNvSpPr>
              <a:spLocks/>
            </p:cNvSpPr>
            <p:nvPr/>
          </p:nvSpPr>
          <p:spPr bwMode="auto">
            <a:xfrm>
              <a:off x="319" y="2494"/>
              <a:ext cx="696" cy="219"/>
            </a:xfrm>
            <a:custGeom>
              <a:avLst/>
              <a:gdLst/>
              <a:ahLst/>
              <a:cxnLst>
                <a:cxn ang="0">
                  <a:pos x="696" y="28"/>
                </a:cxn>
                <a:cxn ang="0">
                  <a:pos x="690" y="28"/>
                </a:cxn>
                <a:cxn ang="0">
                  <a:pos x="684" y="29"/>
                </a:cxn>
                <a:cxn ang="0">
                  <a:pos x="680" y="29"/>
                </a:cxn>
                <a:cxn ang="0">
                  <a:pos x="678" y="29"/>
                </a:cxn>
                <a:cxn ang="0">
                  <a:pos x="675" y="29"/>
                </a:cxn>
                <a:cxn ang="0">
                  <a:pos x="673" y="29"/>
                </a:cxn>
                <a:cxn ang="0">
                  <a:pos x="671" y="29"/>
                </a:cxn>
                <a:cxn ang="0">
                  <a:pos x="669" y="29"/>
                </a:cxn>
                <a:cxn ang="0">
                  <a:pos x="666" y="29"/>
                </a:cxn>
                <a:cxn ang="0">
                  <a:pos x="662" y="29"/>
                </a:cxn>
                <a:cxn ang="0">
                  <a:pos x="661" y="29"/>
                </a:cxn>
                <a:cxn ang="0">
                  <a:pos x="660" y="29"/>
                </a:cxn>
                <a:cxn ang="0">
                  <a:pos x="653" y="28"/>
                </a:cxn>
                <a:cxn ang="0">
                  <a:pos x="648" y="28"/>
                </a:cxn>
                <a:cxn ang="0">
                  <a:pos x="643" y="28"/>
                </a:cxn>
                <a:cxn ang="0">
                  <a:pos x="631" y="27"/>
                </a:cxn>
                <a:cxn ang="0">
                  <a:pos x="618" y="26"/>
                </a:cxn>
                <a:cxn ang="0">
                  <a:pos x="570" y="19"/>
                </a:cxn>
                <a:cxn ang="0">
                  <a:pos x="540" y="14"/>
                </a:cxn>
                <a:cxn ang="0">
                  <a:pos x="507" y="9"/>
                </a:cxn>
                <a:cxn ang="0">
                  <a:pos x="478" y="5"/>
                </a:cxn>
                <a:cxn ang="0">
                  <a:pos x="459" y="2"/>
                </a:cxn>
                <a:cxn ang="0">
                  <a:pos x="442" y="1"/>
                </a:cxn>
                <a:cxn ang="0">
                  <a:pos x="433" y="1"/>
                </a:cxn>
                <a:cxn ang="0">
                  <a:pos x="429" y="1"/>
                </a:cxn>
                <a:cxn ang="0">
                  <a:pos x="424" y="1"/>
                </a:cxn>
                <a:cxn ang="0">
                  <a:pos x="419" y="1"/>
                </a:cxn>
                <a:cxn ang="0">
                  <a:pos x="415" y="0"/>
                </a:cxn>
                <a:cxn ang="0">
                  <a:pos x="410" y="0"/>
                </a:cxn>
                <a:cxn ang="0">
                  <a:pos x="406" y="0"/>
                </a:cxn>
                <a:cxn ang="0">
                  <a:pos x="402" y="0"/>
                </a:cxn>
                <a:cxn ang="0">
                  <a:pos x="398" y="0"/>
                </a:cxn>
                <a:cxn ang="0">
                  <a:pos x="394" y="0"/>
                </a:cxn>
                <a:cxn ang="0">
                  <a:pos x="389" y="0"/>
                </a:cxn>
                <a:cxn ang="0">
                  <a:pos x="385" y="0"/>
                </a:cxn>
                <a:cxn ang="0">
                  <a:pos x="380" y="1"/>
                </a:cxn>
                <a:cxn ang="0">
                  <a:pos x="372" y="1"/>
                </a:cxn>
                <a:cxn ang="0">
                  <a:pos x="362" y="1"/>
                </a:cxn>
                <a:cxn ang="0">
                  <a:pos x="353" y="2"/>
                </a:cxn>
                <a:cxn ang="0">
                  <a:pos x="333" y="3"/>
                </a:cxn>
                <a:cxn ang="0">
                  <a:pos x="311" y="7"/>
                </a:cxn>
                <a:cxn ang="0">
                  <a:pos x="290" y="11"/>
                </a:cxn>
                <a:cxn ang="0">
                  <a:pos x="250" y="22"/>
                </a:cxn>
                <a:cxn ang="0">
                  <a:pos x="212" y="35"/>
                </a:cxn>
                <a:cxn ang="0">
                  <a:pos x="172" y="53"/>
                </a:cxn>
                <a:cxn ang="0">
                  <a:pos x="129" y="78"/>
                </a:cxn>
                <a:cxn ang="0">
                  <a:pos x="91" y="106"/>
                </a:cxn>
                <a:cxn ang="0">
                  <a:pos x="55" y="143"/>
                </a:cxn>
                <a:cxn ang="0">
                  <a:pos x="24" y="180"/>
                </a:cxn>
                <a:cxn ang="0">
                  <a:pos x="0" y="219"/>
                </a:cxn>
              </a:cxnLst>
              <a:rect l="0" t="0" r="r" b="b"/>
              <a:pathLst>
                <a:path w="696" h="219">
                  <a:moveTo>
                    <a:pt x="696" y="28"/>
                  </a:moveTo>
                  <a:lnTo>
                    <a:pt x="690" y="28"/>
                  </a:lnTo>
                  <a:lnTo>
                    <a:pt x="684" y="29"/>
                  </a:lnTo>
                  <a:lnTo>
                    <a:pt x="680" y="29"/>
                  </a:lnTo>
                  <a:lnTo>
                    <a:pt x="678" y="29"/>
                  </a:lnTo>
                  <a:lnTo>
                    <a:pt x="675" y="29"/>
                  </a:lnTo>
                  <a:lnTo>
                    <a:pt x="673" y="29"/>
                  </a:lnTo>
                  <a:lnTo>
                    <a:pt x="671" y="29"/>
                  </a:lnTo>
                  <a:lnTo>
                    <a:pt x="669" y="29"/>
                  </a:lnTo>
                  <a:lnTo>
                    <a:pt x="666" y="29"/>
                  </a:lnTo>
                  <a:lnTo>
                    <a:pt x="662" y="29"/>
                  </a:lnTo>
                  <a:lnTo>
                    <a:pt x="661" y="29"/>
                  </a:lnTo>
                  <a:lnTo>
                    <a:pt x="660" y="29"/>
                  </a:lnTo>
                  <a:lnTo>
                    <a:pt x="653" y="28"/>
                  </a:lnTo>
                  <a:lnTo>
                    <a:pt x="648" y="28"/>
                  </a:lnTo>
                  <a:lnTo>
                    <a:pt x="643" y="28"/>
                  </a:lnTo>
                  <a:lnTo>
                    <a:pt x="631" y="27"/>
                  </a:lnTo>
                  <a:lnTo>
                    <a:pt x="618" y="26"/>
                  </a:lnTo>
                  <a:lnTo>
                    <a:pt x="570" y="19"/>
                  </a:lnTo>
                  <a:lnTo>
                    <a:pt x="540" y="14"/>
                  </a:lnTo>
                  <a:lnTo>
                    <a:pt x="507" y="9"/>
                  </a:lnTo>
                  <a:lnTo>
                    <a:pt x="478" y="5"/>
                  </a:lnTo>
                  <a:lnTo>
                    <a:pt x="459" y="2"/>
                  </a:lnTo>
                  <a:lnTo>
                    <a:pt x="442" y="1"/>
                  </a:lnTo>
                  <a:lnTo>
                    <a:pt x="433" y="1"/>
                  </a:lnTo>
                  <a:lnTo>
                    <a:pt x="429" y="1"/>
                  </a:lnTo>
                  <a:lnTo>
                    <a:pt x="424" y="1"/>
                  </a:lnTo>
                  <a:lnTo>
                    <a:pt x="419" y="1"/>
                  </a:lnTo>
                  <a:lnTo>
                    <a:pt x="415" y="0"/>
                  </a:lnTo>
                  <a:lnTo>
                    <a:pt x="410" y="0"/>
                  </a:lnTo>
                  <a:lnTo>
                    <a:pt x="406" y="0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4" y="0"/>
                  </a:lnTo>
                  <a:lnTo>
                    <a:pt x="389" y="0"/>
                  </a:lnTo>
                  <a:lnTo>
                    <a:pt x="385" y="0"/>
                  </a:lnTo>
                  <a:lnTo>
                    <a:pt x="380" y="1"/>
                  </a:lnTo>
                  <a:lnTo>
                    <a:pt x="372" y="1"/>
                  </a:lnTo>
                  <a:lnTo>
                    <a:pt x="362" y="1"/>
                  </a:lnTo>
                  <a:lnTo>
                    <a:pt x="353" y="2"/>
                  </a:lnTo>
                  <a:lnTo>
                    <a:pt x="333" y="3"/>
                  </a:lnTo>
                  <a:lnTo>
                    <a:pt x="311" y="7"/>
                  </a:lnTo>
                  <a:lnTo>
                    <a:pt x="290" y="11"/>
                  </a:lnTo>
                  <a:lnTo>
                    <a:pt x="250" y="22"/>
                  </a:lnTo>
                  <a:lnTo>
                    <a:pt x="212" y="35"/>
                  </a:lnTo>
                  <a:lnTo>
                    <a:pt x="172" y="53"/>
                  </a:lnTo>
                  <a:lnTo>
                    <a:pt x="129" y="78"/>
                  </a:lnTo>
                  <a:lnTo>
                    <a:pt x="91" y="106"/>
                  </a:lnTo>
                  <a:lnTo>
                    <a:pt x="55" y="143"/>
                  </a:lnTo>
                  <a:lnTo>
                    <a:pt x="24" y="180"/>
                  </a:lnTo>
                  <a:lnTo>
                    <a:pt x="0" y="219"/>
                  </a:lnTo>
                </a:path>
              </a:pathLst>
            </a:custGeom>
            <a:noFill/>
            <a:ln w="47625">
              <a:solidFill>
                <a:srgbClr val="80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65" name="Freeform 89"/>
            <p:cNvSpPr>
              <a:spLocks/>
            </p:cNvSpPr>
            <p:nvPr/>
          </p:nvSpPr>
          <p:spPr bwMode="auto">
            <a:xfrm>
              <a:off x="275" y="2713"/>
              <a:ext cx="449" cy="563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35" y="20"/>
                </a:cxn>
                <a:cxn ang="0">
                  <a:pos x="25" y="41"/>
                </a:cxn>
                <a:cxn ang="0">
                  <a:pos x="18" y="60"/>
                </a:cxn>
                <a:cxn ang="0">
                  <a:pos x="12" y="82"/>
                </a:cxn>
                <a:cxn ang="0">
                  <a:pos x="9" y="95"/>
                </a:cxn>
                <a:cxn ang="0">
                  <a:pos x="7" y="107"/>
                </a:cxn>
                <a:cxn ang="0">
                  <a:pos x="4" y="120"/>
                </a:cxn>
                <a:cxn ang="0">
                  <a:pos x="3" y="132"/>
                </a:cxn>
                <a:cxn ang="0">
                  <a:pos x="3" y="137"/>
                </a:cxn>
                <a:cxn ang="0">
                  <a:pos x="1" y="143"/>
                </a:cxn>
                <a:cxn ang="0">
                  <a:pos x="1" y="148"/>
                </a:cxn>
                <a:cxn ang="0">
                  <a:pos x="1" y="154"/>
                </a:cxn>
                <a:cxn ang="0">
                  <a:pos x="1" y="160"/>
                </a:cxn>
                <a:cxn ang="0">
                  <a:pos x="1" y="163"/>
                </a:cxn>
                <a:cxn ang="0">
                  <a:pos x="1" y="167"/>
                </a:cxn>
                <a:cxn ang="0">
                  <a:pos x="0" y="172"/>
                </a:cxn>
                <a:cxn ang="0">
                  <a:pos x="1" y="177"/>
                </a:cxn>
                <a:cxn ang="0">
                  <a:pos x="1" y="183"/>
                </a:cxn>
                <a:cxn ang="0">
                  <a:pos x="1" y="186"/>
                </a:cxn>
                <a:cxn ang="0">
                  <a:pos x="1" y="190"/>
                </a:cxn>
                <a:cxn ang="0">
                  <a:pos x="1" y="195"/>
                </a:cxn>
                <a:cxn ang="0">
                  <a:pos x="1" y="203"/>
                </a:cxn>
                <a:cxn ang="0">
                  <a:pos x="3" y="215"/>
                </a:cxn>
                <a:cxn ang="0">
                  <a:pos x="5" y="225"/>
                </a:cxn>
                <a:cxn ang="0">
                  <a:pos x="9" y="250"/>
                </a:cxn>
                <a:cxn ang="0">
                  <a:pos x="16" y="276"/>
                </a:cxn>
                <a:cxn ang="0">
                  <a:pos x="31" y="319"/>
                </a:cxn>
                <a:cxn ang="0">
                  <a:pos x="55" y="362"/>
                </a:cxn>
                <a:cxn ang="0">
                  <a:pos x="82" y="402"/>
                </a:cxn>
                <a:cxn ang="0">
                  <a:pos x="111" y="434"/>
                </a:cxn>
                <a:cxn ang="0">
                  <a:pos x="150" y="468"/>
                </a:cxn>
                <a:cxn ang="0">
                  <a:pos x="187" y="494"/>
                </a:cxn>
                <a:cxn ang="0">
                  <a:pos x="224" y="515"/>
                </a:cxn>
                <a:cxn ang="0">
                  <a:pos x="264" y="532"/>
                </a:cxn>
                <a:cxn ang="0">
                  <a:pos x="306" y="545"/>
                </a:cxn>
                <a:cxn ang="0">
                  <a:pos x="329" y="551"/>
                </a:cxn>
                <a:cxn ang="0">
                  <a:pos x="351" y="555"/>
                </a:cxn>
                <a:cxn ang="0">
                  <a:pos x="371" y="558"/>
                </a:cxn>
                <a:cxn ang="0">
                  <a:pos x="382" y="559"/>
                </a:cxn>
                <a:cxn ang="0">
                  <a:pos x="393" y="560"/>
                </a:cxn>
                <a:cxn ang="0">
                  <a:pos x="405" y="562"/>
                </a:cxn>
                <a:cxn ang="0">
                  <a:pos x="414" y="562"/>
                </a:cxn>
                <a:cxn ang="0">
                  <a:pos x="419" y="563"/>
                </a:cxn>
                <a:cxn ang="0">
                  <a:pos x="423" y="563"/>
                </a:cxn>
                <a:cxn ang="0">
                  <a:pos x="428" y="563"/>
                </a:cxn>
                <a:cxn ang="0">
                  <a:pos x="432" y="563"/>
                </a:cxn>
                <a:cxn ang="0">
                  <a:pos x="436" y="563"/>
                </a:cxn>
                <a:cxn ang="0">
                  <a:pos x="441" y="563"/>
                </a:cxn>
                <a:cxn ang="0">
                  <a:pos x="445" y="563"/>
                </a:cxn>
                <a:cxn ang="0">
                  <a:pos x="449" y="563"/>
                </a:cxn>
              </a:cxnLst>
              <a:rect l="0" t="0" r="r" b="b"/>
              <a:pathLst>
                <a:path w="449" h="563">
                  <a:moveTo>
                    <a:pt x="44" y="0"/>
                  </a:moveTo>
                  <a:lnTo>
                    <a:pt x="35" y="20"/>
                  </a:lnTo>
                  <a:lnTo>
                    <a:pt x="25" y="41"/>
                  </a:lnTo>
                  <a:lnTo>
                    <a:pt x="18" y="60"/>
                  </a:lnTo>
                  <a:lnTo>
                    <a:pt x="12" y="82"/>
                  </a:lnTo>
                  <a:lnTo>
                    <a:pt x="9" y="95"/>
                  </a:lnTo>
                  <a:lnTo>
                    <a:pt x="7" y="107"/>
                  </a:lnTo>
                  <a:lnTo>
                    <a:pt x="4" y="120"/>
                  </a:lnTo>
                  <a:lnTo>
                    <a:pt x="3" y="132"/>
                  </a:lnTo>
                  <a:lnTo>
                    <a:pt x="3" y="137"/>
                  </a:lnTo>
                  <a:lnTo>
                    <a:pt x="1" y="143"/>
                  </a:lnTo>
                  <a:lnTo>
                    <a:pt x="1" y="148"/>
                  </a:lnTo>
                  <a:lnTo>
                    <a:pt x="1" y="154"/>
                  </a:lnTo>
                  <a:lnTo>
                    <a:pt x="1" y="160"/>
                  </a:lnTo>
                  <a:lnTo>
                    <a:pt x="1" y="163"/>
                  </a:lnTo>
                  <a:lnTo>
                    <a:pt x="1" y="167"/>
                  </a:lnTo>
                  <a:lnTo>
                    <a:pt x="0" y="172"/>
                  </a:lnTo>
                  <a:lnTo>
                    <a:pt x="1" y="177"/>
                  </a:lnTo>
                  <a:lnTo>
                    <a:pt x="1" y="183"/>
                  </a:lnTo>
                  <a:lnTo>
                    <a:pt x="1" y="186"/>
                  </a:lnTo>
                  <a:lnTo>
                    <a:pt x="1" y="190"/>
                  </a:lnTo>
                  <a:lnTo>
                    <a:pt x="1" y="195"/>
                  </a:lnTo>
                  <a:lnTo>
                    <a:pt x="1" y="203"/>
                  </a:lnTo>
                  <a:lnTo>
                    <a:pt x="3" y="215"/>
                  </a:lnTo>
                  <a:lnTo>
                    <a:pt x="5" y="225"/>
                  </a:lnTo>
                  <a:lnTo>
                    <a:pt x="9" y="250"/>
                  </a:lnTo>
                  <a:lnTo>
                    <a:pt x="16" y="276"/>
                  </a:lnTo>
                  <a:lnTo>
                    <a:pt x="31" y="319"/>
                  </a:lnTo>
                  <a:lnTo>
                    <a:pt x="55" y="362"/>
                  </a:lnTo>
                  <a:lnTo>
                    <a:pt x="82" y="402"/>
                  </a:lnTo>
                  <a:lnTo>
                    <a:pt x="111" y="434"/>
                  </a:lnTo>
                  <a:lnTo>
                    <a:pt x="150" y="468"/>
                  </a:lnTo>
                  <a:lnTo>
                    <a:pt x="187" y="494"/>
                  </a:lnTo>
                  <a:lnTo>
                    <a:pt x="224" y="515"/>
                  </a:lnTo>
                  <a:lnTo>
                    <a:pt x="264" y="532"/>
                  </a:lnTo>
                  <a:lnTo>
                    <a:pt x="306" y="545"/>
                  </a:lnTo>
                  <a:lnTo>
                    <a:pt x="329" y="551"/>
                  </a:lnTo>
                  <a:lnTo>
                    <a:pt x="351" y="555"/>
                  </a:lnTo>
                  <a:lnTo>
                    <a:pt x="371" y="558"/>
                  </a:lnTo>
                  <a:lnTo>
                    <a:pt x="382" y="559"/>
                  </a:lnTo>
                  <a:lnTo>
                    <a:pt x="393" y="560"/>
                  </a:lnTo>
                  <a:lnTo>
                    <a:pt x="405" y="562"/>
                  </a:lnTo>
                  <a:lnTo>
                    <a:pt x="414" y="562"/>
                  </a:lnTo>
                  <a:lnTo>
                    <a:pt x="419" y="563"/>
                  </a:lnTo>
                  <a:lnTo>
                    <a:pt x="423" y="563"/>
                  </a:lnTo>
                  <a:lnTo>
                    <a:pt x="428" y="563"/>
                  </a:lnTo>
                  <a:lnTo>
                    <a:pt x="432" y="563"/>
                  </a:lnTo>
                  <a:lnTo>
                    <a:pt x="436" y="563"/>
                  </a:lnTo>
                  <a:lnTo>
                    <a:pt x="441" y="563"/>
                  </a:lnTo>
                  <a:lnTo>
                    <a:pt x="445" y="563"/>
                  </a:lnTo>
                  <a:lnTo>
                    <a:pt x="449" y="563"/>
                  </a:lnTo>
                </a:path>
              </a:pathLst>
            </a:custGeom>
            <a:noFill/>
            <a:ln w="47625">
              <a:solidFill>
                <a:srgbClr val="80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66" name="Freeform 90"/>
            <p:cNvSpPr>
              <a:spLocks/>
            </p:cNvSpPr>
            <p:nvPr/>
          </p:nvSpPr>
          <p:spPr bwMode="auto">
            <a:xfrm>
              <a:off x="724" y="3247"/>
              <a:ext cx="551" cy="29"/>
            </a:xfrm>
            <a:custGeom>
              <a:avLst/>
              <a:gdLst/>
              <a:ahLst/>
              <a:cxnLst>
                <a:cxn ang="0">
                  <a:pos x="0" y="29"/>
                </a:cxn>
                <a:cxn ang="0">
                  <a:pos x="4" y="29"/>
                </a:cxn>
                <a:cxn ang="0">
                  <a:pos x="9" y="29"/>
                </a:cxn>
                <a:cxn ang="0">
                  <a:pos x="13" y="29"/>
                </a:cxn>
                <a:cxn ang="0">
                  <a:pos x="18" y="29"/>
                </a:cxn>
                <a:cxn ang="0">
                  <a:pos x="26" y="28"/>
                </a:cxn>
                <a:cxn ang="0">
                  <a:pos x="35" y="28"/>
                </a:cxn>
                <a:cxn ang="0">
                  <a:pos x="52" y="26"/>
                </a:cxn>
                <a:cxn ang="0">
                  <a:pos x="70" y="25"/>
                </a:cxn>
                <a:cxn ang="0">
                  <a:pos x="86" y="23"/>
                </a:cxn>
                <a:cxn ang="0">
                  <a:pos x="115" y="19"/>
                </a:cxn>
                <a:cxn ang="0">
                  <a:pos x="175" y="8"/>
                </a:cxn>
                <a:cxn ang="0">
                  <a:pos x="201" y="4"/>
                </a:cxn>
                <a:cxn ang="0">
                  <a:pos x="214" y="3"/>
                </a:cxn>
                <a:cxn ang="0">
                  <a:pos x="226" y="2"/>
                </a:cxn>
                <a:cxn ang="0">
                  <a:pos x="238" y="0"/>
                </a:cxn>
                <a:cxn ang="0">
                  <a:pos x="244" y="0"/>
                </a:cxn>
                <a:cxn ang="0">
                  <a:pos x="249" y="0"/>
                </a:cxn>
                <a:cxn ang="0">
                  <a:pos x="255" y="0"/>
                </a:cxn>
                <a:cxn ang="0">
                  <a:pos x="257" y="0"/>
                </a:cxn>
                <a:cxn ang="0">
                  <a:pos x="260" y="0"/>
                </a:cxn>
                <a:cxn ang="0">
                  <a:pos x="262" y="0"/>
                </a:cxn>
                <a:cxn ang="0">
                  <a:pos x="265" y="0"/>
                </a:cxn>
                <a:cxn ang="0">
                  <a:pos x="268" y="0"/>
                </a:cxn>
                <a:cxn ang="0">
                  <a:pos x="270" y="0"/>
                </a:cxn>
                <a:cxn ang="0">
                  <a:pos x="273" y="0"/>
                </a:cxn>
                <a:cxn ang="0">
                  <a:pos x="277" y="0"/>
                </a:cxn>
                <a:cxn ang="0">
                  <a:pos x="282" y="0"/>
                </a:cxn>
                <a:cxn ang="0">
                  <a:pos x="288" y="0"/>
                </a:cxn>
                <a:cxn ang="0">
                  <a:pos x="294" y="0"/>
                </a:cxn>
                <a:cxn ang="0">
                  <a:pos x="307" y="2"/>
                </a:cxn>
                <a:cxn ang="0">
                  <a:pos x="320" y="3"/>
                </a:cxn>
                <a:cxn ang="0">
                  <a:pos x="368" y="11"/>
                </a:cxn>
                <a:cxn ang="0">
                  <a:pos x="396" y="16"/>
                </a:cxn>
                <a:cxn ang="0">
                  <a:pos x="426" y="20"/>
                </a:cxn>
                <a:cxn ang="0">
                  <a:pos x="457" y="24"/>
                </a:cxn>
                <a:cxn ang="0">
                  <a:pos x="472" y="26"/>
                </a:cxn>
                <a:cxn ang="0">
                  <a:pos x="487" y="28"/>
                </a:cxn>
                <a:cxn ang="0">
                  <a:pos x="495" y="28"/>
                </a:cxn>
                <a:cxn ang="0">
                  <a:pos x="504" y="28"/>
                </a:cxn>
                <a:cxn ang="0">
                  <a:pos x="509" y="29"/>
                </a:cxn>
                <a:cxn ang="0">
                  <a:pos x="513" y="29"/>
                </a:cxn>
                <a:cxn ang="0">
                  <a:pos x="517" y="29"/>
                </a:cxn>
                <a:cxn ang="0">
                  <a:pos x="522" y="29"/>
                </a:cxn>
                <a:cxn ang="0">
                  <a:pos x="528" y="29"/>
                </a:cxn>
                <a:cxn ang="0">
                  <a:pos x="532" y="29"/>
                </a:cxn>
                <a:cxn ang="0">
                  <a:pos x="534" y="29"/>
                </a:cxn>
                <a:cxn ang="0">
                  <a:pos x="537" y="29"/>
                </a:cxn>
                <a:cxn ang="0">
                  <a:pos x="542" y="29"/>
                </a:cxn>
                <a:cxn ang="0">
                  <a:pos x="547" y="29"/>
                </a:cxn>
                <a:cxn ang="0">
                  <a:pos x="551" y="29"/>
                </a:cxn>
              </a:cxnLst>
              <a:rect l="0" t="0" r="r" b="b"/>
              <a:pathLst>
                <a:path w="551" h="29">
                  <a:moveTo>
                    <a:pt x="0" y="29"/>
                  </a:moveTo>
                  <a:lnTo>
                    <a:pt x="4" y="29"/>
                  </a:lnTo>
                  <a:lnTo>
                    <a:pt x="9" y="29"/>
                  </a:lnTo>
                  <a:lnTo>
                    <a:pt x="13" y="29"/>
                  </a:lnTo>
                  <a:lnTo>
                    <a:pt x="18" y="29"/>
                  </a:lnTo>
                  <a:lnTo>
                    <a:pt x="26" y="28"/>
                  </a:lnTo>
                  <a:lnTo>
                    <a:pt x="35" y="28"/>
                  </a:lnTo>
                  <a:lnTo>
                    <a:pt x="52" y="26"/>
                  </a:lnTo>
                  <a:lnTo>
                    <a:pt x="70" y="25"/>
                  </a:lnTo>
                  <a:lnTo>
                    <a:pt x="86" y="23"/>
                  </a:lnTo>
                  <a:lnTo>
                    <a:pt x="115" y="19"/>
                  </a:lnTo>
                  <a:lnTo>
                    <a:pt x="175" y="8"/>
                  </a:lnTo>
                  <a:lnTo>
                    <a:pt x="201" y="4"/>
                  </a:lnTo>
                  <a:lnTo>
                    <a:pt x="214" y="3"/>
                  </a:lnTo>
                  <a:lnTo>
                    <a:pt x="226" y="2"/>
                  </a:lnTo>
                  <a:lnTo>
                    <a:pt x="238" y="0"/>
                  </a:lnTo>
                  <a:lnTo>
                    <a:pt x="244" y="0"/>
                  </a:lnTo>
                  <a:lnTo>
                    <a:pt x="249" y="0"/>
                  </a:lnTo>
                  <a:lnTo>
                    <a:pt x="255" y="0"/>
                  </a:lnTo>
                  <a:lnTo>
                    <a:pt x="257" y="0"/>
                  </a:lnTo>
                  <a:lnTo>
                    <a:pt x="260" y="0"/>
                  </a:lnTo>
                  <a:lnTo>
                    <a:pt x="262" y="0"/>
                  </a:lnTo>
                  <a:lnTo>
                    <a:pt x="265" y="0"/>
                  </a:lnTo>
                  <a:lnTo>
                    <a:pt x="268" y="0"/>
                  </a:lnTo>
                  <a:lnTo>
                    <a:pt x="270" y="0"/>
                  </a:lnTo>
                  <a:lnTo>
                    <a:pt x="273" y="0"/>
                  </a:lnTo>
                  <a:lnTo>
                    <a:pt x="277" y="0"/>
                  </a:lnTo>
                  <a:lnTo>
                    <a:pt x="282" y="0"/>
                  </a:lnTo>
                  <a:lnTo>
                    <a:pt x="288" y="0"/>
                  </a:lnTo>
                  <a:lnTo>
                    <a:pt x="294" y="0"/>
                  </a:lnTo>
                  <a:lnTo>
                    <a:pt x="307" y="2"/>
                  </a:lnTo>
                  <a:lnTo>
                    <a:pt x="320" y="3"/>
                  </a:lnTo>
                  <a:lnTo>
                    <a:pt x="368" y="11"/>
                  </a:lnTo>
                  <a:lnTo>
                    <a:pt x="396" y="16"/>
                  </a:lnTo>
                  <a:lnTo>
                    <a:pt x="426" y="20"/>
                  </a:lnTo>
                  <a:lnTo>
                    <a:pt x="457" y="24"/>
                  </a:lnTo>
                  <a:lnTo>
                    <a:pt x="472" y="26"/>
                  </a:lnTo>
                  <a:lnTo>
                    <a:pt x="487" y="28"/>
                  </a:lnTo>
                  <a:lnTo>
                    <a:pt x="495" y="28"/>
                  </a:lnTo>
                  <a:lnTo>
                    <a:pt x="504" y="28"/>
                  </a:lnTo>
                  <a:lnTo>
                    <a:pt x="509" y="29"/>
                  </a:lnTo>
                  <a:lnTo>
                    <a:pt x="513" y="29"/>
                  </a:lnTo>
                  <a:lnTo>
                    <a:pt x="517" y="29"/>
                  </a:lnTo>
                  <a:lnTo>
                    <a:pt x="522" y="29"/>
                  </a:lnTo>
                  <a:lnTo>
                    <a:pt x="528" y="29"/>
                  </a:lnTo>
                  <a:lnTo>
                    <a:pt x="532" y="29"/>
                  </a:lnTo>
                  <a:lnTo>
                    <a:pt x="534" y="29"/>
                  </a:lnTo>
                  <a:lnTo>
                    <a:pt x="537" y="29"/>
                  </a:lnTo>
                  <a:lnTo>
                    <a:pt x="542" y="29"/>
                  </a:lnTo>
                  <a:lnTo>
                    <a:pt x="547" y="29"/>
                  </a:lnTo>
                  <a:lnTo>
                    <a:pt x="551" y="29"/>
                  </a:lnTo>
                </a:path>
              </a:pathLst>
            </a:custGeom>
            <a:noFill/>
            <a:ln w="47625">
              <a:solidFill>
                <a:srgbClr val="80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67" name="Freeform 91"/>
            <p:cNvSpPr>
              <a:spLocks/>
            </p:cNvSpPr>
            <p:nvPr/>
          </p:nvSpPr>
          <p:spPr bwMode="auto">
            <a:xfrm>
              <a:off x="1275" y="2885"/>
              <a:ext cx="428" cy="391"/>
            </a:xfrm>
            <a:custGeom>
              <a:avLst/>
              <a:gdLst/>
              <a:ahLst/>
              <a:cxnLst>
                <a:cxn ang="0">
                  <a:pos x="0" y="391"/>
                </a:cxn>
                <a:cxn ang="0">
                  <a:pos x="5" y="391"/>
                </a:cxn>
                <a:cxn ang="0">
                  <a:pos x="10" y="391"/>
                </a:cxn>
                <a:cxn ang="0">
                  <a:pos x="20" y="390"/>
                </a:cxn>
                <a:cxn ang="0">
                  <a:pos x="31" y="390"/>
                </a:cxn>
                <a:cxn ang="0">
                  <a:pos x="51" y="387"/>
                </a:cxn>
                <a:cxn ang="0">
                  <a:pos x="74" y="383"/>
                </a:cxn>
                <a:cxn ang="0">
                  <a:pos x="95" y="379"/>
                </a:cxn>
                <a:cxn ang="0">
                  <a:pos x="137" y="369"/>
                </a:cxn>
                <a:cxn ang="0">
                  <a:pos x="174" y="356"/>
                </a:cxn>
                <a:cxn ang="0">
                  <a:pos x="216" y="336"/>
                </a:cxn>
                <a:cxn ang="0">
                  <a:pos x="258" y="312"/>
                </a:cxn>
                <a:cxn ang="0">
                  <a:pos x="291" y="284"/>
                </a:cxn>
                <a:cxn ang="0">
                  <a:pos x="326" y="253"/>
                </a:cxn>
                <a:cxn ang="0">
                  <a:pos x="354" y="218"/>
                </a:cxn>
                <a:cxn ang="0">
                  <a:pos x="377" y="184"/>
                </a:cxn>
                <a:cxn ang="0">
                  <a:pos x="397" y="144"/>
                </a:cxn>
                <a:cxn ang="0">
                  <a:pos x="406" y="122"/>
                </a:cxn>
                <a:cxn ang="0">
                  <a:pos x="414" y="97"/>
                </a:cxn>
                <a:cxn ang="0">
                  <a:pos x="417" y="86"/>
                </a:cxn>
                <a:cxn ang="0">
                  <a:pos x="420" y="71"/>
                </a:cxn>
                <a:cxn ang="0">
                  <a:pos x="423" y="60"/>
                </a:cxn>
                <a:cxn ang="0">
                  <a:pos x="424" y="47"/>
                </a:cxn>
                <a:cxn ang="0">
                  <a:pos x="425" y="35"/>
                </a:cxn>
                <a:cxn ang="0">
                  <a:pos x="427" y="28"/>
                </a:cxn>
                <a:cxn ang="0">
                  <a:pos x="427" y="23"/>
                </a:cxn>
                <a:cxn ang="0">
                  <a:pos x="427" y="17"/>
                </a:cxn>
                <a:cxn ang="0">
                  <a:pos x="427" y="11"/>
                </a:cxn>
                <a:cxn ang="0">
                  <a:pos x="427" y="6"/>
                </a:cxn>
                <a:cxn ang="0">
                  <a:pos x="428" y="0"/>
                </a:cxn>
              </a:cxnLst>
              <a:rect l="0" t="0" r="r" b="b"/>
              <a:pathLst>
                <a:path w="428" h="391">
                  <a:moveTo>
                    <a:pt x="0" y="391"/>
                  </a:moveTo>
                  <a:lnTo>
                    <a:pt x="5" y="391"/>
                  </a:lnTo>
                  <a:lnTo>
                    <a:pt x="10" y="391"/>
                  </a:lnTo>
                  <a:lnTo>
                    <a:pt x="20" y="390"/>
                  </a:lnTo>
                  <a:lnTo>
                    <a:pt x="31" y="390"/>
                  </a:lnTo>
                  <a:lnTo>
                    <a:pt x="51" y="387"/>
                  </a:lnTo>
                  <a:lnTo>
                    <a:pt x="74" y="383"/>
                  </a:lnTo>
                  <a:lnTo>
                    <a:pt x="95" y="379"/>
                  </a:lnTo>
                  <a:lnTo>
                    <a:pt x="137" y="369"/>
                  </a:lnTo>
                  <a:lnTo>
                    <a:pt x="174" y="356"/>
                  </a:lnTo>
                  <a:lnTo>
                    <a:pt x="216" y="336"/>
                  </a:lnTo>
                  <a:lnTo>
                    <a:pt x="258" y="312"/>
                  </a:lnTo>
                  <a:lnTo>
                    <a:pt x="291" y="284"/>
                  </a:lnTo>
                  <a:lnTo>
                    <a:pt x="326" y="253"/>
                  </a:lnTo>
                  <a:lnTo>
                    <a:pt x="354" y="218"/>
                  </a:lnTo>
                  <a:lnTo>
                    <a:pt x="377" y="184"/>
                  </a:lnTo>
                  <a:lnTo>
                    <a:pt x="397" y="144"/>
                  </a:lnTo>
                  <a:lnTo>
                    <a:pt x="406" y="122"/>
                  </a:lnTo>
                  <a:lnTo>
                    <a:pt x="414" y="97"/>
                  </a:lnTo>
                  <a:lnTo>
                    <a:pt x="417" y="86"/>
                  </a:lnTo>
                  <a:lnTo>
                    <a:pt x="420" y="71"/>
                  </a:lnTo>
                  <a:lnTo>
                    <a:pt x="423" y="60"/>
                  </a:lnTo>
                  <a:lnTo>
                    <a:pt x="424" y="47"/>
                  </a:lnTo>
                  <a:lnTo>
                    <a:pt x="425" y="35"/>
                  </a:lnTo>
                  <a:lnTo>
                    <a:pt x="427" y="28"/>
                  </a:lnTo>
                  <a:lnTo>
                    <a:pt x="427" y="23"/>
                  </a:lnTo>
                  <a:lnTo>
                    <a:pt x="427" y="17"/>
                  </a:lnTo>
                  <a:lnTo>
                    <a:pt x="427" y="11"/>
                  </a:lnTo>
                  <a:lnTo>
                    <a:pt x="427" y="6"/>
                  </a:lnTo>
                  <a:lnTo>
                    <a:pt x="428" y="0"/>
                  </a:lnTo>
                </a:path>
              </a:pathLst>
            </a:custGeom>
            <a:noFill/>
            <a:ln w="47625">
              <a:solidFill>
                <a:srgbClr val="80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68" name="Freeform 92"/>
            <p:cNvSpPr>
              <a:spLocks/>
            </p:cNvSpPr>
            <p:nvPr/>
          </p:nvSpPr>
          <p:spPr bwMode="auto">
            <a:xfrm>
              <a:off x="1028" y="2483"/>
              <a:ext cx="671" cy="402"/>
            </a:xfrm>
            <a:custGeom>
              <a:avLst/>
              <a:gdLst/>
              <a:ahLst/>
              <a:cxnLst>
                <a:cxn ang="0">
                  <a:pos x="671" y="402"/>
                </a:cxn>
                <a:cxn ang="0">
                  <a:pos x="670" y="397"/>
                </a:cxn>
                <a:cxn ang="0">
                  <a:pos x="670" y="391"/>
                </a:cxn>
                <a:cxn ang="0">
                  <a:pos x="670" y="386"/>
                </a:cxn>
                <a:cxn ang="0">
                  <a:pos x="670" y="380"/>
                </a:cxn>
                <a:cxn ang="0">
                  <a:pos x="668" y="371"/>
                </a:cxn>
                <a:cxn ang="0">
                  <a:pos x="668" y="360"/>
                </a:cxn>
                <a:cxn ang="0">
                  <a:pos x="667" y="349"/>
                </a:cxn>
                <a:cxn ang="0">
                  <a:pos x="664" y="337"/>
                </a:cxn>
                <a:cxn ang="0">
                  <a:pos x="661" y="315"/>
                </a:cxn>
                <a:cxn ang="0">
                  <a:pos x="654" y="293"/>
                </a:cxn>
                <a:cxn ang="0">
                  <a:pos x="648" y="273"/>
                </a:cxn>
                <a:cxn ang="0">
                  <a:pos x="627" y="229"/>
                </a:cxn>
                <a:cxn ang="0">
                  <a:pos x="602" y="186"/>
                </a:cxn>
                <a:cxn ang="0">
                  <a:pos x="573" y="151"/>
                </a:cxn>
                <a:cxn ang="0">
                  <a:pos x="537" y="115"/>
                </a:cxn>
                <a:cxn ang="0">
                  <a:pos x="499" y="85"/>
                </a:cxn>
                <a:cxn ang="0">
                  <a:pos x="463" y="61"/>
                </a:cxn>
                <a:cxn ang="0">
                  <a:pos x="423" y="42"/>
                </a:cxn>
                <a:cxn ang="0">
                  <a:pos x="384" y="26"/>
                </a:cxn>
                <a:cxn ang="0">
                  <a:pos x="347" y="16"/>
                </a:cxn>
                <a:cxn ang="0">
                  <a:pos x="328" y="12"/>
                </a:cxn>
                <a:cxn ang="0">
                  <a:pos x="307" y="8"/>
                </a:cxn>
                <a:cxn ang="0">
                  <a:pos x="289" y="5"/>
                </a:cxn>
                <a:cxn ang="0">
                  <a:pos x="270" y="3"/>
                </a:cxn>
                <a:cxn ang="0">
                  <a:pos x="260" y="1"/>
                </a:cxn>
                <a:cxn ang="0">
                  <a:pos x="251" y="1"/>
                </a:cxn>
                <a:cxn ang="0">
                  <a:pos x="241" y="0"/>
                </a:cxn>
                <a:cxn ang="0">
                  <a:pos x="233" y="0"/>
                </a:cxn>
                <a:cxn ang="0">
                  <a:pos x="228" y="0"/>
                </a:cxn>
                <a:cxn ang="0">
                  <a:pos x="225" y="0"/>
                </a:cxn>
                <a:cxn ang="0">
                  <a:pos x="222" y="0"/>
                </a:cxn>
                <a:cxn ang="0">
                  <a:pos x="217" y="0"/>
                </a:cxn>
                <a:cxn ang="0">
                  <a:pos x="213" y="0"/>
                </a:cxn>
                <a:cxn ang="0">
                  <a:pos x="211" y="0"/>
                </a:cxn>
                <a:cxn ang="0">
                  <a:pos x="208" y="0"/>
                </a:cxn>
                <a:cxn ang="0">
                  <a:pos x="203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2" y="0"/>
                </a:cxn>
                <a:cxn ang="0">
                  <a:pos x="187" y="0"/>
                </a:cxn>
                <a:cxn ang="0">
                  <a:pos x="183" y="0"/>
                </a:cxn>
                <a:cxn ang="0">
                  <a:pos x="174" y="0"/>
                </a:cxn>
                <a:cxn ang="0">
                  <a:pos x="156" y="1"/>
                </a:cxn>
                <a:cxn ang="0">
                  <a:pos x="140" y="3"/>
                </a:cxn>
                <a:cxn ang="0">
                  <a:pos x="124" y="4"/>
                </a:cxn>
                <a:cxn ang="0">
                  <a:pos x="66" y="11"/>
                </a:cxn>
                <a:cxn ang="0">
                  <a:pos x="39" y="14"/>
                </a:cxn>
                <a:cxn ang="0">
                  <a:pos x="13" y="17"/>
                </a:cxn>
                <a:cxn ang="0">
                  <a:pos x="0" y="17"/>
                </a:cxn>
              </a:cxnLst>
              <a:rect l="0" t="0" r="r" b="b"/>
              <a:pathLst>
                <a:path w="671" h="402">
                  <a:moveTo>
                    <a:pt x="671" y="402"/>
                  </a:moveTo>
                  <a:lnTo>
                    <a:pt x="670" y="397"/>
                  </a:lnTo>
                  <a:lnTo>
                    <a:pt x="670" y="391"/>
                  </a:lnTo>
                  <a:lnTo>
                    <a:pt x="670" y="386"/>
                  </a:lnTo>
                  <a:lnTo>
                    <a:pt x="670" y="380"/>
                  </a:lnTo>
                  <a:lnTo>
                    <a:pt x="668" y="371"/>
                  </a:lnTo>
                  <a:lnTo>
                    <a:pt x="668" y="360"/>
                  </a:lnTo>
                  <a:lnTo>
                    <a:pt x="667" y="349"/>
                  </a:lnTo>
                  <a:lnTo>
                    <a:pt x="664" y="337"/>
                  </a:lnTo>
                  <a:lnTo>
                    <a:pt x="661" y="315"/>
                  </a:lnTo>
                  <a:lnTo>
                    <a:pt x="654" y="293"/>
                  </a:lnTo>
                  <a:lnTo>
                    <a:pt x="648" y="273"/>
                  </a:lnTo>
                  <a:lnTo>
                    <a:pt x="627" y="229"/>
                  </a:lnTo>
                  <a:lnTo>
                    <a:pt x="602" y="186"/>
                  </a:lnTo>
                  <a:lnTo>
                    <a:pt x="573" y="151"/>
                  </a:lnTo>
                  <a:lnTo>
                    <a:pt x="537" y="115"/>
                  </a:lnTo>
                  <a:lnTo>
                    <a:pt x="499" y="85"/>
                  </a:lnTo>
                  <a:lnTo>
                    <a:pt x="463" y="61"/>
                  </a:lnTo>
                  <a:lnTo>
                    <a:pt x="423" y="42"/>
                  </a:lnTo>
                  <a:lnTo>
                    <a:pt x="384" y="26"/>
                  </a:lnTo>
                  <a:lnTo>
                    <a:pt x="347" y="16"/>
                  </a:lnTo>
                  <a:lnTo>
                    <a:pt x="328" y="12"/>
                  </a:lnTo>
                  <a:lnTo>
                    <a:pt x="307" y="8"/>
                  </a:lnTo>
                  <a:lnTo>
                    <a:pt x="289" y="5"/>
                  </a:lnTo>
                  <a:lnTo>
                    <a:pt x="270" y="3"/>
                  </a:lnTo>
                  <a:lnTo>
                    <a:pt x="260" y="1"/>
                  </a:lnTo>
                  <a:lnTo>
                    <a:pt x="251" y="1"/>
                  </a:lnTo>
                  <a:lnTo>
                    <a:pt x="241" y="0"/>
                  </a:lnTo>
                  <a:lnTo>
                    <a:pt x="233" y="0"/>
                  </a:lnTo>
                  <a:lnTo>
                    <a:pt x="228" y="0"/>
                  </a:lnTo>
                  <a:lnTo>
                    <a:pt x="225" y="0"/>
                  </a:lnTo>
                  <a:lnTo>
                    <a:pt x="222" y="0"/>
                  </a:lnTo>
                  <a:lnTo>
                    <a:pt x="217" y="0"/>
                  </a:lnTo>
                  <a:lnTo>
                    <a:pt x="213" y="0"/>
                  </a:lnTo>
                  <a:lnTo>
                    <a:pt x="211" y="0"/>
                  </a:lnTo>
                  <a:lnTo>
                    <a:pt x="208" y="0"/>
                  </a:lnTo>
                  <a:lnTo>
                    <a:pt x="203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2" y="0"/>
                  </a:lnTo>
                  <a:lnTo>
                    <a:pt x="187" y="0"/>
                  </a:lnTo>
                  <a:lnTo>
                    <a:pt x="183" y="0"/>
                  </a:lnTo>
                  <a:lnTo>
                    <a:pt x="174" y="0"/>
                  </a:lnTo>
                  <a:lnTo>
                    <a:pt x="156" y="1"/>
                  </a:lnTo>
                  <a:lnTo>
                    <a:pt x="140" y="3"/>
                  </a:lnTo>
                  <a:lnTo>
                    <a:pt x="124" y="4"/>
                  </a:lnTo>
                  <a:lnTo>
                    <a:pt x="66" y="11"/>
                  </a:lnTo>
                  <a:lnTo>
                    <a:pt x="39" y="14"/>
                  </a:lnTo>
                  <a:lnTo>
                    <a:pt x="13" y="17"/>
                  </a:lnTo>
                  <a:lnTo>
                    <a:pt x="0" y="17"/>
                  </a:lnTo>
                </a:path>
              </a:pathLst>
            </a:custGeom>
            <a:noFill/>
            <a:ln w="47625">
              <a:solidFill>
                <a:srgbClr val="CC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69" name="Freeform 93"/>
            <p:cNvSpPr>
              <a:spLocks/>
            </p:cNvSpPr>
            <p:nvPr/>
          </p:nvSpPr>
          <p:spPr bwMode="auto">
            <a:xfrm>
              <a:off x="487" y="2483"/>
              <a:ext cx="541" cy="63"/>
            </a:xfrm>
            <a:custGeom>
              <a:avLst/>
              <a:gdLst/>
              <a:ahLst/>
              <a:cxnLst>
                <a:cxn ang="0">
                  <a:pos x="541" y="17"/>
                </a:cxn>
                <a:cxn ang="0">
                  <a:pos x="535" y="18"/>
                </a:cxn>
                <a:cxn ang="0">
                  <a:pos x="527" y="18"/>
                </a:cxn>
                <a:cxn ang="0">
                  <a:pos x="523" y="18"/>
                </a:cxn>
                <a:cxn ang="0">
                  <a:pos x="520" y="18"/>
                </a:cxn>
                <a:cxn ang="0">
                  <a:pos x="516" y="18"/>
                </a:cxn>
                <a:cxn ang="0">
                  <a:pos x="514" y="18"/>
                </a:cxn>
                <a:cxn ang="0">
                  <a:pos x="511" y="18"/>
                </a:cxn>
                <a:cxn ang="0">
                  <a:pos x="507" y="20"/>
                </a:cxn>
                <a:cxn ang="0">
                  <a:pos x="505" y="20"/>
                </a:cxn>
                <a:cxn ang="0">
                  <a:pos x="501" y="20"/>
                </a:cxn>
                <a:cxn ang="0">
                  <a:pos x="498" y="20"/>
                </a:cxn>
                <a:cxn ang="0">
                  <a:pos x="494" y="20"/>
                </a:cxn>
                <a:cxn ang="0">
                  <a:pos x="493" y="18"/>
                </a:cxn>
                <a:cxn ang="0">
                  <a:pos x="492" y="18"/>
                </a:cxn>
                <a:cxn ang="0">
                  <a:pos x="488" y="18"/>
                </a:cxn>
                <a:cxn ang="0">
                  <a:pos x="481" y="18"/>
                </a:cxn>
                <a:cxn ang="0">
                  <a:pos x="475" y="18"/>
                </a:cxn>
                <a:cxn ang="0">
                  <a:pos x="464" y="18"/>
                </a:cxn>
                <a:cxn ang="0">
                  <a:pos x="451" y="17"/>
                </a:cxn>
                <a:cxn ang="0">
                  <a:pos x="423" y="14"/>
                </a:cxn>
                <a:cxn ang="0">
                  <a:pos x="394" y="11"/>
                </a:cxn>
                <a:cxn ang="0">
                  <a:pos x="364" y="7"/>
                </a:cxn>
                <a:cxn ang="0">
                  <a:pos x="332" y="4"/>
                </a:cxn>
                <a:cxn ang="0">
                  <a:pos x="315" y="1"/>
                </a:cxn>
                <a:cxn ang="0">
                  <a:pos x="298" y="1"/>
                </a:cxn>
                <a:cxn ang="0">
                  <a:pos x="290" y="0"/>
                </a:cxn>
                <a:cxn ang="0">
                  <a:pos x="282" y="0"/>
                </a:cxn>
                <a:cxn ang="0">
                  <a:pos x="278" y="0"/>
                </a:cxn>
                <a:cxn ang="0">
                  <a:pos x="274" y="0"/>
                </a:cxn>
                <a:cxn ang="0">
                  <a:pos x="269" y="0"/>
                </a:cxn>
                <a:cxn ang="0">
                  <a:pos x="265" y="0"/>
                </a:cxn>
                <a:cxn ang="0">
                  <a:pos x="261" y="0"/>
                </a:cxn>
                <a:cxn ang="0">
                  <a:pos x="259" y="0"/>
                </a:cxn>
                <a:cxn ang="0">
                  <a:pos x="256" y="0"/>
                </a:cxn>
                <a:cxn ang="0">
                  <a:pos x="252" y="0"/>
                </a:cxn>
                <a:cxn ang="0">
                  <a:pos x="247" y="0"/>
                </a:cxn>
                <a:cxn ang="0">
                  <a:pos x="243" y="0"/>
                </a:cxn>
                <a:cxn ang="0">
                  <a:pos x="239" y="0"/>
                </a:cxn>
                <a:cxn ang="0">
                  <a:pos x="234" y="0"/>
                </a:cxn>
                <a:cxn ang="0">
                  <a:pos x="230" y="0"/>
                </a:cxn>
                <a:cxn ang="0">
                  <a:pos x="221" y="0"/>
                </a:cxn>
                <a:cxn ang="0">
                  <a:pos x="212" y="1"/>
                </a:cxn>
                <a:cxn ang="0">
                  <a:pos x="202" y="1"/>
                </a:cxn>
                <a:cxn ang="0">
                  <a:pos x="191" y="3"/>
                </a:cxn>
                <a:cxn ang="0">
                  <a:pos x="173" y="5"/>
                </a:cxn>
                <a:cxn ang="0">
                  <a:pos x="156" y="8"/>
                </a:cxn>
                <a:cxn ang="0">
                  <a:pos x="117" y="16"/>
                </a:cxn>
                <a:cxn ang="0">
                  <a:pos x="77" y="27"/>
                </a:cxn>
                <a:cxn ang="0">
                  <a:pos x="39" y="42"/>
                </a:cxn>
                <a:cxn ang="0">
                  <a:pos x="0" y="63"/>
                </a:cxn>
              </a:cxnLst>
              <a:rect l="0" t="0" r="r" b="b"/>
              <a:pathLst>
                <a:path w="541" h="63">
                  <a:moveTo>
                    <a:pt x="541" y="17"/>
                  </a:moveTo>
                  <a:lnTo>
                    <a:pt x="535" y="18"/>
                  </a:lnTo>
                  <a:lnTo>
                    <a:pt x="527" y="18"/>
                  </a:lnTo>
                  <a:lnTo>
                    <a:pt x="523" y="18"/>
                  </a:lnTo>
                  <a:lnTo>
                    <a:pt x="520" y="18"/>
                  </a:lnTo>
                  <a:lnTo>
                    <a:pt x="516" y="18"/>
                  </a:lnTo>
                  <a:lnTo>
                    <a:pt x="514" y="18"/>
                  </a:lnTo>
                  <a:lnTo>
                    <a:pt x="511" y="18"/>
                  </a:lnTo>
                  <a:lnTo>
                    <a:pt x="507" y="20"/>
                  </a:lnTo>
                  <a:lnTo>
                    <a:pt x="505" y="20"/>
                  </a:lnTo>
                  <a:lnTo>
                    <a:pt x="501" y="20"/>
                  </a:lnTo>
                  <a:lnTo>
                    <a:pt x="498" y="20"/>
                  </a:lnTo>
                  <a:lnTo>
                    <a:pt x="494" y="20"/>
                  </a:lnTo>
                  <a:lnTo>
                    <a:pt x="493" y="18"/>
                  </a:lnTo>
                  <a:lnTo>
                    <a:pt x="492" y="18"/>
                  </a:lnTo>
                  <a:lnTo>
                    <a:pt x="488" y="18"/>
                  </a:lnTo>
                  <a:lnTo>
                    <a:pt x="481" y="18"/>
                  </a:lnTo>
                  <a:lnTo>
                    <a:pt x="475" y="18"/>
                  </a:lnTo>
                  <a:lnTo>
                    <a:pt x="464" y="18"/>
                  </a:lnTo>
                  <a:lnTo>
                    <a:pt x="451" y="17"/>
                  </a:lnTo>
                  <a:lnTo>
                    <a:pt x="423" y="14"/>
                  </a:lnTo>
                  <a:lnTo>
                    <a:pt x="394" y="11"/>
                  </a:lnTo>
                  <a:lnTo>
                    <a:pt x="364" y="7"/>
                  </a:lnTo>
                  <a:lnTo>
                    <a:pt x="332" y="4"/>
                  </a:lnTo>
                  <a:lnTo>
                    <a:pt x="315" y="1"/>
                  </a:lnTo>
                  <a:lnTo>
                    <a:pt x="298" y="1"/>
                  </a:lnTo>
                  <a:lnTo>
                    <a:pt x="290" y="0"/>
                  </a:lnTo>
                  <a:lnTo>
                    <a:pt x="282" y="0"/>
                  </a:lnTo>
                  <a:lnTo>
                    <a:pt x="278" y="0"/>
                  </a:lnTo>
                  <a:lnTo>
                    <a:pt x="274" y="0"/>
                  </a:lnTo>
                  <a:lnTo>
                    <a:pt x="269" y="0"/>
                  </a:lnTo>
                  <a:lnTo>
                    <a:pt x="265" y="0"/>
                  </a:lnTo>
                  <a:lnTo>
                    <a:pt x="261" y="0"/>
                  </a:lnTo>
                  <a:lnTo>
                    <a:pt x="259" y="0"/>
                  </a:lnTo>
                  <a:lnTo>
                    <a:pt x="256" y="0"/>
                  </a:lnTo>
                  <a:lnTo>
                    <a:pt x="252" y="0"/>
                  </a:lnTo>
                  <a:lnTo>
                    <a:pt x="247" y="0"/>
                  </a:lnTo>
                  <a:lnTo>
                    <a:pt x="243" y="0"/>
                  </a:lnTo>
                  <a:lnTo>
                    <a:pt x="239" y="0"/>
                  </a:lnTo>
                  <a:lnTo>
                    <a:pt x="234" y="0"/>
                  </a:lnTo>
                  <a:lnTo>
                    <a:pt x="230" y="0"/>
                  </a:lnTo>
                  <a:lnTo>
                    <a:pt x="221" y="0"/>
                  </a:lnTo>
                  <a:lnTo>
                    <a:pt x="212" y="1"/>
                  </a:lnTo>
                  <a:lnTo>
                    <a:pt x="202" y="1"/>
                  </a:lnTo>
                  <a:lnTo>
                    <a:pt x="191" y="3"/>
                  </a:lnTo>
                  <a:lnTo>
                    <a:pt x="173" y="5"/>
                  </a:lnTo>
                  <a:lnTo>
                    <a:pt x="156" y="8"/>
                  </a:lnTo>
                  <a:lnTo>
                    <a:pt x="117" y="16"/>
                  </a:lnTo>
                  <a:lnTo>
                    <a:pt x="77" y="27"/>
                  </a:lnTo>
                  <a:lnTo>
                    <a:pt x="39" y="42"/>
                  </a:lnTo>
                  <a:lnTo>
                    <a:pt x="0" y="63"/>
                  </a:lnTo>
                </a:path>
              </a:pathLst>
            </a:custGeom>
            <a:noFill/>
            <a:ln w="47625">
              <a:solidFill>
                <a:srgbClr val="CC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70" name="Freeform 94"/>
            <p:cNvSpPr>
              <a:spLocks/>
            </p:cNvSpPr>
            <p:nvPr/>
          </p:nvSpPr>
          <p:spPr bwMode="auto">
            <a:xfrm>
              <a:off x="279" y="2546"/>
              <a:ext cx="447" cy="742"/>
            </a:xfrm>
            <a:custGeom>
              <a:avLst/>
              <a:gdLst/>
              <a:ahLst/>
              <a:cxnLst>
                <a:cxn ang="0">
                  <a:pos x="208" y="0"/>
                </a:cxn>
                <a:cxn ang="0">
                  <a:pos x="166" y="24"/>
                </a:cxn>
                <a:cxn ang="0">
                  <a:pos x="133" y="52"/>
                </a:cxn>
                <a:cxn ang="0">
                  <a:pos x="100" y="84"/>
                </a:cxn>
                <a:cxn ang="0">
                  <a:pos x="73" y="119"/>
                </a:cxn>
                <a:cxn ang="0">
                  <a:pos x="51" y="153"/>
                </a:cxn>
                <a:cxn ang="0">
                  <a:pos x="30" y="196"/>
                </a:cxn>
                <a:cxn ang="0">
                  <a:pos x="21" y="219"/>
                </a:cxn>
                <a:cxn ang="0">
                  <a:pos x="13" y="244"/>
                </a:cxn>
                <a:cxn ang="0">
                  <a:pos x="10" y="256"/>
                </a:cxn>
                <a:cxn ang="0">
                  <a:pos x="8" y="269"/>
                </a:cxn>
                <a:cxn ang="0">
                  <a:pos x="5" y="280"/>
                </a:cxn>
                <a:cxn ang="0">
                  <a:pos x="4" y="292"/>
                </a:cxn>
                <a:cxn ang="0">
                  <a:pos x="3" y="304"/>
                </a:cxn>
                <a:cxn ang="0">
                  <a:pos x="1" y="309"/>
                </a:cxn>
                <a:cxn ang="0">
                  <a:pos x="1" y="315"/>
                </a:cxn>
                <a:cxn ang="0">
                  <a:pos x="1" y="322"/>
                </a:cxn>
                <a:cxn ang="0">
                  <a:pos x="1" y="327"/>
                </a:cxn>
                <a:cxn ang="0">
                  <a:pos x="1" y="332"/>
                </a:cxn>
                <a:cxn ang="0">
                  <a:pos x="0" y="338"/>
                </a:cxn>
                <a:cxn ang="0">
                  <a:pos x="0" y="343"/>
                </a:cxn>
                <a:cxn ang="0">
                  <a:pos x="1" y="348"/>
                </a:cxn>
                <a:cxn ang="0">
                  <a:pos x="1" y="353"/>
                </a:cxn>
                <a:cxn ang="0">
                  <a:pos x="1" y="358"/>
                </a:cxn>
                <a:cxn ang="0">
                  <a:pos x="1" y="363"/>
                </a:cxn>
                <a:cxn ang="0">
                  <a:pos x="1" y="370"/>
                </a:cxn>
                <a:cxn ang="0">
                  <a:pos x="3" y="382"/>
                </a:cxn>
                <a:cxn ang="0">
                  <a:pos x="5" y="395"/>
                </a:cxn>
                <a:cxn ang="0">
                  <a:pos x="7" y="406"/>
                </a:cxn>
                <a:cxn ang="0">
                  <a:pos x="12" y="430"/>
                </a:cxn>
                <a:cxn ang="0">
                  <a:pos x="18" y="452"/>
                </a:cxn>
                <a:cxn ang="0">
                  <a:pos x="26" y="473"/>
                </a:cxn>
                <a:cxn ang="0">
                  <a:pos x="42" y="509"/>
                </a:cxn>
                <a:cxn ang="0">
                  <a:pos x="65" y="548"/>
                </a:cxn>
                <a:cxn ang="0">
                  <a:pos x="94" y="587"/>
                </a:cxn>
                <a:cxn ang="0">
                  <a:pos x="156" y="644"/>
                </a:cxn>
                <a:cxn ang="0">
                  <a:pos x="191" y="669"/>
                </a:cxn>
                <a:cxn ang="0">
                  <a:pos x="230" y="691"/>
                </a:cxn>
                <a:cxn ang="0">
                  <a:pos x="269" y="708"/>
                </a:cxn>
                <a:cxn ang="0">
                  <a:pos x="304" y="720"/>
                </a:cxn>
                <a:cxn ang="0">
                  <a:pos x="324" y="725"/>
                </a:cxn>
                <a:cxn ang="0">
                  <a:pos x="345" y="730"/>
                </a:cxn>
                <a:cxn ang="0">
                  <a:pos x="363" y="733"/>
                </a:cxn>
                <a:cxn ang="0">
                  <a:pos x="381" y="737"/>
                </a:cxn>
                <a:cxn ang="0">
                  <a:pos x="393" y="738"/>
                </a:cxn>
                <a:cxn ang="0">
                  <a:pos x="403" y="739"/>
                </a:cxn>
                <a:cxn ang="0">
                  <a:pos x="414" y="739"/>
                </a:cxn>
                <a:cxn ang="0">
                  <a:pos x="424" y="740"/>
                </a:cxn>
                <a:cxn ang="0">
                  <a:pos x="433" y="740"/>
                </a:cxn>
                <a:cxn ang="0">
                  <a:pos x="442" y="740"/>
                </a:cxn>
                <a:cxn ang="0">
                  <a:pos x="447" y="742"/>
                </a:cxn>
              </a:cxnLst>
              <a:rect l="0" t="0" r="r" b="b"/>
              <a:pathLst>
                <a:path w="447" h="742">
                  <a:moveTo>
                    <a:pt x="208" y="0"/>
                  </a:moveTo>
                  <a:lnTo>
                    <a:pt x="166" y="24"/>
                  </a:lnTo>
                  <a:lnTo>
                    <a:pt x="133" y="52"/>
                  </a:lnTo>
                  <a:lnTo>
                    <a:pt x="100" y="84"/>
                  </a:lnTo>
                  <a:lnTo>
                    <a:pt x="73" y="119"/>
                  </a:lnTo>
                  <a:lnTo>
                    <a:pt x="51" y="153"/>
                  </a:lnTo>
                  <a:lnTo>
                    <a:pt x="30" y="196"/>
                  </a:lnTo>
                  <a:lnTo>
                    <a:pt x="21" y="219"/>
                  </a:lnTo>
                  <a:lnTo>
                    <a:pt x="13" y="244"/>
                  </a:lnTo>
                  <a:lnTo>
                    <a:pt x="10" y="256"/>
                  </a:lnTo>
                  <a:lnTo>
                    <a:pt x="8" y="269"/>
                  </a:lnTo>
                  <a:lnTo>
                    <a:pt x="5" y="280"/>
                  </a:lnTo>
                  <a:lnTo>
                    <a:pt x="4" y="292"/>
                  </a:lnTo>
                  <a:lnTo>
                    <a:pt x="3" y="304"/>
                  </a:lnTo>
                  <a:lnTo>
                    <a:pt x="1" y="309"/>
                  </a:lnTo>
                  <a:lnTo>
                    <a:pt x="1" y="315"/>
                  </a:lnTo>
                  <a:lnTo>
                    <a:pt x="1" y="322"/>
                  </a:lnTo>
                  <a:lnTo>
                    <a:pt x="1" y="327"/>
                  </a:lnTo>
                  <a:lnTo>
                    <a:pt x="1" y="332"/>
                  </a:lnTo>
                  <a:lnTo>
                    <a:pt x="0" y="338"/>
                  </a:lnTo>
                  <a:lnTo>
                    <a:pt x="0" y="343"/>
                  </a:lnTo>
                  <a:lnTo>
                    <a:pt x="1" y="348"/>
                  </a:lnTo>
                  <a:lnTo>
                    <a:pt x="1" y="353"/>
                  </a:lnTo>
                  <a:lnTo>
                    <a:pt x="1" y="358"/>
                  </a:lnTo>
                  <a:lnTo>
                    <a:pt x="1" y="363"/>
                  </a:lnTo>
                  <a:lnTo>
                    <a:pt x="1" y="370"/>
                  </a:lnTo>
                  <a:lnTo>
                    <a:pt x="3" y="382"/>
                  </a:lnTo>
                  <a:lnTo>
                    <a:pt x="5" y="395"/>
                  </a:lnTo>
                  <a:lnTo>
                    <a:pt x="7" y="406"/>
                  </a:lnTo>
                  <a:lnTo>
                    <a:pt x="12" y="430"/>
                  </a:lnTo>
                  <a:lnTo>
                    <a:pt x="18" y="452"/>
                  </a:lnTo>
                  <a:lnTo>
                    <a:pt x="26" y="473"/>
                  </a:lnTo>
                  <a:lnTo>
                    <a:pt x="42" y="509"/>
                  </a:lnTo>
                  <a:lnTo>
                    <a:pt x="65" y="548"/>
                  </a:lnTo>
                  <a:lnTo>
                    <a:pt x="94" y="587"/>
                  </a:lnTo>
                  <a:lnTo>
                    <a:pt x="156" y="644"/>
                  </a:lnTo>
                  <a:lnTo>
                    <a:pt x="191" y="669"/>
                  </a:lnTo>
                  <a:lnTo>
                    <a:pt x="230" y="691"/>
                  </a:lnTo>
                  <a:lnTo>
                    <a:pt x="269" y="708"/>
                  </a:lnTo>
                  <a:lnTo>
                    <a:pt x="304" y="720"/>
                  </a:lnTo>
                  <a:lnTo>
                    <a:pt x="324" y="725"/>
                  </a:lnTo>
                  <a:lnTo>
                    <a:pt x="345" y="730"/>
                  </a:lnTo>
                  <a:lnTo>
                    <a:pt x="363" y="733"/>
                  </a:lnTo>
                  <a:lnTo>
                    <a:pt x="381" y="737"/>
                  </a:lnTo>
                  <a:lnTo>
                    <a:pt x="393" y="738"/>
                  </a:lnTo>
                  <a:lnTo>
                    <a:pt x="403" y="739"/>
                  </a:lnTo>
                  <a:lnTo>
                    <a:pt x="414" y="739"/>
                  </a:lnTo>
                  <a:lnTo>
                    <a:pt x="424" y="740"/>
                  </a:lnTo>
                  <a:lnTo>
                    <a:pt x="433" y="740"/>
                  </a:lnTo>
                  <a:lnTo>
                    <a:pt x="442" y="740"/>
                  </a:lnTo>
                  <a:lnTo>
                    <a:pt x="447" y="742"/>
                  </a:lnTo>
                </a:path>
              </a:pathLst>
            </a:custGeom>
            <a:noFill/>
            <a:ln w="47625">
              <a:solidFill>
                <a:srgbClr val="CC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71" name="Freeform 95"/>
            <p:cNvSpPr>
              <a:spLocks/>
            </p:cNvSpPr>
            <p:nvPr/>
          </p:nvSpPr>
          <p:spPr bwMode="auto">
            <a:xfrm>
              <a:off x="726" y="3268"/>
              <a:ext cx="511" cy="20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4" y="20"/>
                </a:cxn>
                <a:cxn ang="0">
                  <a:pos x="7" y="20"/>
                </a:cxn>
                <a:cxn ang="0">
                  <a:pos x="9" y="20"/>
                </a:cxn>
                <a:cxn ang="0">
                  <a:pos x="13" y="20"/>
                </a:cxn>
                <a:cxn ang="0">
                  <a:pos x="19" y="20"/>
                </a:cxn>
                <a:cxn ang="0">
                  <a:pos x="22" y="20"/>
                </a:cxn>
                <a:cxn ang="0">
                  <a:pos x="28" y="20"/>
                </a:cxn>
                <a:cxn ang="0">
                  <a:pos x="32" y="20"/>
                </a:cxn>
                <a:cxn ang="0">
                  <a:pos x="39" y="18"/>
                </a:cxn>
                <a:cxn ang="0">
                  <a:pos x="47" y="18"/>
                </a:cxn>
                <a:cxn ang="0">
                  <a:pos x="67" y="17"/>
                </a:cxn>
                <a:cxn ang="0">
                  <a:pos x="84" y="16"/>
                </a:cxn>
                <a:cxn ang="0">
                  <a:pos x="149" y="9"/>
                </a:cxn>
                <a:cxn ang="0">
                  <a:pos x="175" y="5"/>
                </a:cxn>
                <a:cxn ang="0">
                  <a:pos x="201" y="3"/>
                </a:cxn>
                <a:cxn ang="0">
                  <a:pos x="214" y="2"/>
                </a:cxn>
                <a:cxn ang="0">
                  <a:pos x="228" y="2"/>
                </a:cxn>
                <a:cxn ang="0">
                  <a:pos x="234" y="0"/>
                </a:cxn>
                <a:cxn ang="0">
                  <a:pos x="241" y="0"/>
                </a:cxn>
                <a:cxn ang="0">
                  <a:pos x="243" y="0"/>
                </a:cxn>
                <a:cxn ang="0">
                  <a:pos x="247" y="0"/>
                </a:cxn>
                <a:cxn ang="0">
                  <a:pos x="250" y="0"/>
                </a:cxn>
                <a:cxn ang="0">
                  <a:pos x="253" y="0"/>
                </a:cxn>
                <a:cxn ang="0">
                  <a:pos x="256" y="0"/>
                </a:cxn>
                <a:cxn ang="0">
                  <a:pos x="258" y="0"/>
                </a:cxn>
                <a:cxn ang="0">
                  <a:pos x="259" y="0"/>
                </a:cxn>
                <a:cxn ang="0">
                  <a:pos x="262" y="0"/>
                </a:cxn>
                <a:cxn ang="0">
                  <a:pos x="263" y="0"/>
                </a:cxn>
                <a:cxn ang="0">
                  <a:pos x="267" y="0"/>
                </a:cxn>
                <a:cxn ang="0">
                  <a:pos x="270" y="0"/>
                </a:cxn>
                <a:cxn ang="0">
                  <a:pos x="272" y="0"/>
                </a:cxn>
                <a:cxn ang="0">
                  <a:pos x="276" y="0"/>
                </a:cxn>
                <a:cxn ang="0">
                  <a:pos x="279" y="0"/>
                </a:cxn>
                <a:cxn ang="0">
                  <a:pos x="286" y="0"/>
                </a:cxn>
                <a:cxn ang="0">
                  <a:pos x="294" y="0"/>
                </a:cxn>
                <a:cxn ang="0">
                  <a:pos x="307" y="2"/>
                </a:cxn>
                <a:cxn ang="0">
                  <a:pos x="333" y="4"/>
                </a:cxn>
                <a:cxn ang="0">
                  <a:pos x="362" y="7"/>
                </a:cxn>
                <a:cxn ang="0">
                  <a:pos x="420" y="15"/>
                </a:cxn>
                <a:cxn ang="0">
                  <a:pos x="437" y="16"/>
                </a:cxn>
                <a:cxn ang="0">
                  <a:pos x="457" y="17"/>
                </a:cxn>
                <a:cxn ang="0">
                  <a:pos x="466" y="18"/>
                </a:cxn>
                <a:cxn ang="0">
                  <a:pos x="475" y="18"/>
                </a:cxn>
                <a:cxn ang="0">
                  <a:pos x="483" y="18"/>
                </a:cxn>
                <a:cxn ang="0">
                  <a:pos x="492" y="20"/>
                </a:cxn>
                <a:cxn ang="0">
                  <a:pos x="497" y="20"/>
                </a:cxn>
                <a:cxn ang="0">
                  <a:pos x="500" y="20"/>
                </a:cxn>
                <a:cxn ang="0">
                  <a:pos x="502" y="20"/>
                </a:cxn>
                <a:cxn ang="0">
                  <a:pos x="506" y="20"/>
                </a:cxn>
                <a:cxn ang="0">
                  <a:pos x="511" y="20"/>
                </a:cxn>
              </a:cxnLst>
              <a:rect l="0" t="0" r="r" b="b"/>
              <a:pathLst>
                <a:path w="511" h="20">
                  <a:moveTo>
                    <a:pt x="0" y="20"/>
                  </a:moveTo>
                  <a:lnTo>
                    <a:pt x="4" y="20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3" y="20"/>
                  </a:lnTo>
                  <a:lnTo>
                    <a:pt x="19" y="20"/>
                  </a:lnTo>
                  <a:lnTo>
                    <a:pt x="22" y="20"/>
                  </a:lnTo>
                  <a:lnTo>
                    <a:pt x="28" y="20"/>
                  </a:lnTo>
                  <a:lnTo>
                    <a:pt x="32" y="20"/>
                  </a:lnTo>
                  <a:lnTo>
                    <a:pt x="39" y="18"/>
                  </a:lnTo>
                  <a:lnTo>
                    <a:pt x="47" y="18"/>
                  </a:lnTo>
                  <a:lnTo>
                    <a:pt x="67" y="17"/>
                  </a:lnTo>
                  <a:lnTo>
                    <a:pt x="84" y="16"/>
                  </a:lnTo>
                  <a:lnTo>
                    <a:pt x="149" y="9"/>
                  </a:lnTo>
                  <a:lnTo>
                    <a:pt x="175" y="5"/>
                  </a:lnTo>
                  <a:lnTo>
                    <a:pt x="201" y="3"/>
                  </a:lnTo>
                  <a:lnTo>
                    <a:pt x="214" y="2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41" y="0"/>
                  </a:lnTo>
                  <a:lnTo>
                    <a:pt x="243" y="0"/>
                  </a:lnTo>
                  <a:lnTo>
                    <a:pt x="247" y="0"/>
                  </a:lnTo>
                  <a:lnTo>
                    <a:pt x="250" y="0"/>
                  </a:lnTo>
                  <a:lnTo>
                    <a:pt x="253" y="0"/>
                  </a:lnTo>
                  <a:lnTo>
                    <a:pt x="256" y="0"/>
                  </a:lnTo>
                  <a:lnTo>
                    <a:pt x="258" y="0"/>
                  </a:lnTo>
                  <a:lnTo>
                    <a:pt x="259" y="0"/>
                  </a:lnTo>
                  <a:lnTo>
                    <a:pt x="262" y="0"/>
                  </a:lnTo>
                  <a:lnTo>
                    <a:pt x="263" y="0"/>
                  </a:lnTo>
                  <a:lnTo>
                    <a:pt x="267" y="0"/>
                  </a:lnTo>
                  <a:lnTo>
                    <a:pt x="270" y="0"/>
                  </a:lnTo>
                  <a:lnTo>
                    <a:pt x="272" y="0"/>
                  </a:lnTo>
                  <a:lnTo>
                    <a:pt x="276" y="0"/>
                  </a:lnTo>
                  <a:lnTo>
                    <a:pt x="279" y="0"/>
                  </a:lnTo>
                  <a:lnTo>
                    <a:pt x="286" y="0"/>
                  </a:lnTo>
                  <a:lnTo>
                    <a:pt x="294" y="0"/>
                  </a:lnTo>
                  <a:lnTo>
                    <a:pt x="307" y="2"/>
                  </a:lnTo>
                  <a:lnTo>
                    <a:pt x="333" y="4"/>
                  </a:lnTo>
                  <a:lnTo>
                    <a:pt x="362" y="7"/>
                  </a:lnTo>
                  <a:lnTo>
                    <a:pt x="420" y="15"/>
                  </a:lnTo>
                  <a:lnTo>
                    <a:pt x="437" y="16"/>
                  </a:lnTo>
                  <a:lnTo>
                    <a:pt x="457" y="17"/>
                  </a:lnTo>
                  <a:lnTo>
                    <a:pt x="466" y="18"/>
                  </a:lnTo>
                  <a:lnTo>
                    <a:pt x="475" y="18"/>
                  </a:lnTo>
                  <a:lnTo>
                    <a:pt x="483" y="18"/>
                  </a:lnTo>
                  <a:lnTo>
                    <a:pt x="492" y="20"/>
                  </a:lnTo>
                  <a:lnTo>
                    <a:pt x="497" y="20"/>
                  </a:lnTo>
                  <a:lnTo>
                    <a:pt x="500" y="20"/>
                  </a:lnTo>
                  <a:lnTo>
                    <a:pt x="502" y="20"/>
                  </a:lnTo>
                  <a:lnTo>
                    <a:pt x="506" y="20"/>
                  </a:lnTo>
                  <a:lnTo>
                    <a:pt x="511" y="20"/>
                  </a:lnTo>
                </a:path>
              </a:pathLst>
            </a:custGeom>
            <a:noFill/>
            <a:ln w="47625">
              <a:solidFill>
                <a:srgbClr val="CC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72" name="Freeform 96"/>
            <p:cNvSpPr>
              <a:spLocks/>
            </p:cNvSpPr>
            <p:nvPr/>
          </p:nvSpPr>
          <p:spPr bwMode="auto">
            <a:xfrm>
              <a:off x="1237" y="2885"/>
              <a:ext cx="462" cy="403"/>
            </a:xfrm>
            <a:custGeom>
              <a:avLst/>
              <a:gdLst/>
              <a:ahLst/>
              <a:cxnLst>
                <a:cxn ang="0">
                  <a:pos x="0" y="403"/>
                </a:cxn>
                <a:cxn ang="0">
                  <a:pos x="4" y="403"/>
                </a:cxn>
                <a:cxn ang="0">
                  <a:pos x="8" y="403"/>
                </a:cxn>
                <a:cxn ang="0">
                  <a:pos x="12" y="403"/>
                </a:cxn>
                <a:cxn ang="0">
                  <a:pos x="17" y="403"/>
                </a:cxn>
                <a:cxn ang="0">
                  <a:pos x="22" y="401"/>
                </a:cxn>
                <a:cxn ang="0">
                  <a:pos x="28" y="401"/>
                </a:cxn>
                <a:cxn ang="0">
                  <a:pos x="38" y="401"/>
                </a:cxn>
                <a:cxn ang="0">
                  <a:pos x="48" y="400"/>
                </a:cxn>
                <a:cxn ang="0">
                  <a:pos x="58" y="400"/>
                </a:cxn>
                <a:cxn ang="0">
                  <a:pos x="74" y="398"/>
                </a:cxn>
                <a:cxn ang="0">
                  <a:pos x="94" y="395"/>
                </a:cxn>
                <a:cxn ang="0">
                  <a:pos x="133" y="387"/>
                </a:cxn>
                <a:cxn ang="0">
                  <a:pos x="154" y="382"/>
                </a:cxn>
                <a:cxn ang="0">
                  <a:pos x="175" y="375"/>
                </a:cxn>
                <a:cxn ang="0">
                  <a:pos x="212" y="361"/>
                </a:cxn>
                <a:cxn ang="0">
                  <a:pos x="251" y="342"/>
                </a:cxn>
                <a:cxn ang="0">
                  <a:pos x="293" y="316"/>
                </a:cxn>
                <a:cxn ang="0">
                  <a:pos x="361" y="256"/>
                </a:cxn>
                <a:cxn ang="0">
                  <a:pos x="392" y="216"/>
                </a:cxn>
                <a:cxn ang="0">
                  <a:pos x="416" y="177"/>
                </a:cxn>
                <a:cxn ang="0">
                  <a:pos x="436" y="135"/>
                </a:cxn>
                <a:cxn ang="0">
                  <a:pos x="449" y="95"/>
                </a:cxn>
                <a:cxn ang="0">
                  <a:pos x="454" y="73"/>
                </a:cxn>
                <a:cxn ang="0">
                  <a:pos x="457" y="61"/>
                </a:cxn>
                <a:cxn ang="0">
                  <a:pos x="458" y="49"/>
                </a:cxn>
                <a:cxn ang="0">
                  <a:pos x="459" y="37"/>
                </a:cxn>
                <a:cxn ang="0">
                  <a:pos x="461" y="30"/>
                </a:cxn>
                <a:cxn ang="0">
                  <a:pos x="461" y="23"/>
                </a:cxn>
                <a:cxn ang="0">
                  <a:pos x="461" y="18"/>
                </a:cxn>
                <a:cxn ang="0">
                  <a:pos x="461" y="13"/>
                </a:cxn>
                <a:cxn ang="0">
                  <a:pos x="461" y="6"/>
                </a:cxn>
                <a:cxn ang="0">
                  <a:pos x="462" y="4"/>
                </a:cxn>
                <a:cxn ang="0">
                  <a:pos x="462" y="0"/>
                </a:cxn>
              </a:cxnLst>
              <a:rect l="0" t="0" r="r" b="b"/>
              <a:pathLst>
                <a:path w="462" h="403">
                  <a:moveTo>
                    <a:pt x="0" y="403"/>
                  </a:moveTo>
                  <a:lnTo>
                    <a:pt x="4" y="403"/>
                  </a:lnTo>
                  <a:lnTo>
                    <a:pt x="8" y="403"/>
                  </a:lnTo>
                  <a:lnTo>
                    <a:pt x="12" y="403"/>
                  </a:lnTo>
                  <a:lnTo>
                    <a:pt x="17" y="403"/>
                  </a:lnTo>
                  <a:lnTo>
                    <a:pt x="22" y="401"/>
                  </a:lnTo>
                  <a:lnTo>
                    <a:pt x="28" y="401"/>
                  </a:lnTo>
                  <a:lnTo>
                    <a:pt x="38" y="401"/>
                  </a:lnTo>
                  <a:lnTo>
                    <a:pt x="48" y="400"/>
                  </a:lnTo>
                  <a:lnTo>
                    <a:pt x="58" y="400"/>
                  </a:lnTo>
                  <a:lnTo>
                    <a:pt x="74" y="398"/>
                  </a:lnTo>
                  <a:lnTo>
                    <a:pt x="94" y="395"/>
                  </a:lnTo>
                  <a:lnTo>
                    <a:pt x="133" y="387"/>
                  </a:lnTo>
                  <a:lnTo>
                    <a:pt x="154" y="382"/>
                  </a:lnTo>
                  <a:lnTo>
                    <a:pt x="175" y="375"/>
                  </a:lnTo>
                  <a:lnTo>
                    <a:pt x="212" y="361"/>
                  </a:lnTo>
                  <a:lnTo>
                    <a:pt x="251" y="342"/>
                  </a:lnTo>
                  <a:lnTo>
                    <a:pt x="293" y="316"/>
                  </a:lnTo>
                  <a:lnTo>
                    <a:pt x="361" y="256"/>
                  </a:lnTo>
                  <a:lnTo>
                    <a:pt x="392" y="216"/>
                  </a:lnTo>
                  <a:lnTo>
                    <a:pt x="416" y="177"/>
                  </a:lnTo>
                  <a:lnTo>
                    <a:pt x="436" y="135"/>
                  </a:lnTo>
                  <a:lnTo>
                    <a:pt x="449" y="95"/>
                  </a:lnTo>
                  <a:lnTo>
                    <a:pt x="454" y="73"/>
                  </a:lnTo>
                  <a:lnTo>
                    <a:pt x="457" y="61"/>
                  </a:lnTo>
                  <a:lnTo>
                    <a:pt x="458" y="49"/>
                  </a:lnTo>
                  <a:lnTo>
                    <a:pt x="459" y="37"/>
                  </a:lnTo>
                  <a:lnTo>
                    <a:pt x="461" y="30"/>
                  </a:lnTo>
                  <a:lnTo>
                    <a:pt x="461" y="23"/>
                  </a:lnTo>
                  <a:lnTo>
                    <a:pt x="461" y="18"/>
                  </a:lnTo>
                  <a:lnTo>
                    <a:pt x="461" y="13"/>
                  </a:lnTo>
                  <a:lnTo>
                    <a:pt x="461" y="6"/>
                  </a:lnTo>
                  <a:lnTo>
                    <a:pt x="462" y="4"/>
                  </a:lnTo>
                  <a:lnTo>
                    <a:pt x="462" y="0"/>
                  </a:lnTo>
                </a:path>
              </a:pathLst>
            </a:custGeom>
            <a:noFill/>
            <a:ln w="47625">
              <a:solidFill>
                <a:srgbClr val="CC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73" name="Freeform 97"/>
            <p:cNvSpPr>
              <a:spLocks/>
            </p:cNvSpPr>
            <p:nvPr/>
          </p:nvSpPr>
          <p:spPr bwMode="auto">
            <a:xfrm>
              <a:off x="1018" y="2470"/>
              <a:ext cx="669" cy="415"/>
            </a:xfrm>
            <a:custGeom>
              <a:avLst/>
              <a:gdLst/>
              <a:ahLst/>
              <a:cxnLst>
                <a:cxn ang="0">
                  <a:pos x="669" y="415"/>
                </a:cxn>
                <a:cxn ang="0">
                  <a:pos x="669" y="410"/>
                </a:cxn>
                <a:cxn ang="0">
                  <a:pos x="669" y="404"/>
                </a:cxn>
                <a:cxn ang="0">
                  <a:pos x="669" y="399"/>
                </a:cxn>
                <a:cxn ang="0">
                  <a:pos x="668" y="394"/>
                </a:cxn>
                <a:cxn ang="0">
                  <a:pos x="668" y="384"/>
                </a:cxn>
                <a:cxn ang="0">
                  <a:pos x="667" y="373"/>
                </a:cxn>
                <a:cxn ang="0">
                  <a:pos x="665" y="363"/>
                </a:cxn>
                <a:cxn ang="0">
                  <a:pos x="664" y="350"/>
                </a:cxn>
                <a:cxn ang="0">
                  <a:pos x="659" y="329"/>
                </a:cxn>
                <a:cxn ang="0">
                  <a:pos x="654" y="307"/>
                </a:cxn>
                <a:cxn ang="0">
                  <a:pos x="647" y="287"/>
                </a:cxn>
                <a:cxn ang="0">
                  <a:pos x="629" y="243"/>
                </a:cxn>
                <a:cxn ang="0">
                  <a:pos x="604" y="202"/>
                </a:cxn>
                <a:cxn ang="0">
                  <a:pos x="578" y="167"/>
                </a:cxn>
                <a:cxn ang="0">
                  <a:pos x="543" y="129"/>
                </a:cxn>
                <a:cxn ang="0">
                  <a:pos x="507" y="99"/>
                </a:cxn>
                <a:cxn ang="0">
                  <a:pos x="437" y="55"/>
                </a:cxn>
                <a:cxn ang="0">
                  <a:pos x="398" y="38"/>
                </a:cxn>
                <a:cxn ang="0">
                  <a:pos x="356" y="24"/>
                </a:cxn>
                <a:cxn ang="0">
                  <a:pos x="316" y="13"/>
                </a:cxn>
                <a:cxn ang="0">
                  <a:pos x="292" y="9"/>
                </a:cxn>
                <a:cxn ang="0">
                  <a:pos x="273" y="5"/>
                </a:cxn>
                <a:cxn ang="0">
                  <a:pos x="254" y="4"/>
                </a:cxn>
                <a:cxn ang="0">
                  <a:pos x="236" y="3"/>
                </a:cxn>
                <a:cxn ang="0">
                  <a:pos x="226" y="1"/>
                </a:cxn>
                <a:cxn ang="0">
                  <a:pos x="217" y="1"/>
                </a:cxn>
                <a:cxn ang="0">
                  <a:pos x="212" y="1"/>
                </a:cxn>
                <a:cxn ang="0">
                  <a:pos x="206" y="0"/>
                </a:cxn>
                <a:cxn ang="0">
                  <a:pos x="202" y="0"/>
                </a:cxn>
                <a:cxn ang="0">
                  <a:pos x="199" y="0"/>
                </a:cxn>
                <a:cxn ang="0">
                  <a:pos x="195" y="0"/>
                </a:cxn>
                <a:cxn ang="0">
                  <a:pos x="191" y="0"/>
                </a:cxn>
                <a:cxn ang="0">
                  <a:pos x="187" y="0"/>
                </a:cxn>
                <a:cxn ang="0">
                  <a:pos x="183" y="0"/>
                </a:cxn>
                <a:cxn ang="0">
                  <a:pos x="178" y="0"/>
                </a:cxn>
                <a:cxn ang="0">
                  <a:pos x="174" y="0"/>
                </a:cxn>
                <a:cxn ang="0">
                  <a:pos x="170" y="0"/>
                </a:cxn>
                <a:cxn ang="0">
                  <a:pos x="167" y="0"/>
                </a:cxn>
                <a:cxn ang="0">
                  <a:pos x="165" y="0"/>
                </a:cxn>
                <a:cxn ang="0">
                  <a:pos x="157" y="0"/>
                </a:cxn>
                <a:cxn ang="0">
                  <a:pos x="148" y="1"/>
                </a:cxn>
                <a:cxn ang="0">
                  <a:pos x="131" y="1"/>
                </a:cxn>
                <a:cxn ang="0">
                  <a:pos x="101" y="3"/>
                </a:cxn>
                <a:cxn ang="0">
                  <a:pos x="75" y="5"/>
                </a:cxn>
                <a:cxn ang="0">
                  <a:pos x="49" y="7"/>
                </a:cxn>
                <a:cxn ang="0">
                  <a:pos x="22" y="8"/>
                </a:cxn>
                <a:cxn ang="0">
                  <a:pos x="14" y="9"/>
                </a:cxn>
                <a:cxn ang="0">
                  <a:pos x="7" y="9"/>
                </a:cxn>
                <a:cxn ang="0">
                  <a:pos x="0" y="9"/>
                </a:cxn>
              </a:cxnLst>
              <a:rect l="0" t="0" r="r" b="b"/>
              <a:pathLst>
                <a:path w="669" h="415">
                  <a:moveTo>
                    <a:pt x="669" y="415"/>
                  </a:moveTo>
                  <a:lnTo>
                    <a:pt x="669" y="410"/>
                  </a:lnTo>
                  <a:lnTo>
                    <a:pt x="669" y="404"/>
                  </a:lnTo>
                  <a:lnTo>
                    <a:pt x="669" y="399"/>
                  </a:lnTo>
                  <a:lnTo>
                    <a:pt x="668" y="394"/>
                  </a:lnTo>
                  <a:lnTo>
                    <a:pt x="668" y="384"/>
                  </a:lnTo>
                  <a:lnTo>
                    <a:pt x="667" y="373"/>
                  </a:lnTo>
                  <a:lnTo>
                    <a:pt x="665" y="363"/>
                  </a:lnTo>
                  <a:lnTo>
                    <a:pt x="664" y="350"/>
                  </a:lnTo>
                  <a:lnTo>
                    <a:pt x="659" y="329"/>
                  </a:lnTo>
                  <a:lnTo>
                    <a:pt x="654" y="307"/>
                  </a:lnTo>
                  <a:lnTo>
                    <a:pt x="647" y="287"/>
                  </a:lnTo>
                  <a:lnTo>
                    <a:pt x="629" y="243"/>
                  </a:lnTo>
                  <a:lnTo>
                    <a:pt x="604" y="202"/>
                  </a:lnTo>
                  <a:lnTo>
                    <a:pt x="578" y="167"/>
                  </a:lnTo>
                  <a:lnTo>
                    <a:pt x="543" y="129"/>
                  </a:lnTo>
                  <a:lnTo>
                    <a:pt x="507" y="99"/>
                  </a:lnTo>
                  <a:lnTo>
                    <a:pt x="437" y="55"/>
                  </a:lnTo>
                  <a:lnTo>
                    <a:pt x="398" y="38"/>
                  </a:lnTo>
                  <a:lnTo>
                    <a:pt x="356" y="24"/>
                  </a:lnTo>
                  <a:lnTo>
                    <a:pt x="316" y="13"/>
                  </a:lnTo>
                  <a:lnTo>
                    <a:pt x="292" y="9"/>
                  </a:lnTo>
                  <a:lnTo>
                    <a:pt x="273" y="5"/>
                  </a:lnTo>
                  <a:lnTo>
                    <a:pt x="254" y="4"/>
                  </a:lnTo>
                  <a:lnTo>
                    <a:pt x="236" y="3"/>
                  </a:lnTo>
                  <a:lnTo>
                    <a:pt x="226" y="1"/>
                  </a:lnTo>
                  <a:lnTo>
                    <a:pt x="217" y="1"/>
                  </a:lnTo>
                  <a:lnTo>
                    <a:pt x="212" y="1"/>
                  </a:lnTo>
                  <a:lnTo>
                    <a:pt x="206" y="0"/>
                  </a:lnTo>
                  <a:lnTo>
                    <a:pt x="202" y="0"/>
                  </a:lnTo>
                  <a:lnTo>
                    <a:pt x="199" y="0"/>
                  </a:lnTo>
                  <a:lnTo>
                    <a:pt x="195" y="0"/>
                  </a:lnTo>
                  <a:lnTo>
                    <a:pt x="191" y="0"/>
                  </a:lnTo>
                  <a:lnTo>
                    <a:pt x="187" y="0"/>
                  </a:lnTo>
                  <a:lnTo>
                    <a:pt x="183" y="0"/>
                  </a:lnTo>
                  <a:lnTo>
                    <a:pt x="178" y="0"/>
                  </a:lnTo>
                  <a:lnTo>
                    <a:pt x="174" y="0"/>
                  </a:lnTo>
                  <a:lnTo>
                    <a:pt x="170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57" y="0"/>
                  </a:lnTo>
                  <a:lnTo>
                    <a:pt x="148" y="1"/>
                  </a:lnTo>
                  <a:lnTo>
                    <a:pt x="131" y="1"/>
                  </a:lnTo>
                  <a:lnTo>
                    <a:pt x="101" y="3"/>
                  </a:lnTo>
                  <a:lnTo>
                    <a:pt x="75" y="5"/>
                  </a:lnTo>
                  <a:lnTo>
                    <a:pt x="49" y="7"/>
                  </a:lnTo>
                  <a:lnTo>
                    <a:pt x="22" y="8"/>
                  </a:lnTo>
                  <a:lnTo>
                    <a:pt x="14" y="9"/>
                  </a:lnTo>
                  <a:lnTo>
                    <a:pt x="7" y="9"/>
                  </a:lnTo>
                  <a:lnTo>
                    <a:pt x="0" y="9"/>
                  </a:lnTo>
                </a:path>
              </a:pathLst>
            </a:custGeom>
            <a:noFill/>
            <a:ln w="47625">
              <a:solidFill>
                <a:srgbClr val="E5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74" name="Freeform 98"/>
            <p:cNvSpPr>
              <a:spLocks/>
            </p:cNvSpPr>
            <p:nvPr/>
          </p:nvSpPr>
          <p:spPr bwMode="auto">
            <a:xfrm>
              <a:off x="328" y="2470"/>
              <a:ext cx="690" cy="251"/>
            </a:xfrm>
            <a:custGeom>
              <a:avLst/>
              <a:gdLst/>
              <a:ahLst/>
              <a:cxnLst>
                <a:cxn ang="0">
                  <a:pos x="690" y="9"/>
                </a:cxn>
                <a:cxn ang="0">
                  <a:pos x="683" y="9"/>
                </a:cxn>
                <a:cxn ang="0">
                  <a:pos x="677" y="9"/>
                </a:cxn>
                <a:cxn ang="0">
                  <a:pos x="674" y="9"/>
                </a:cxn>
                <a:cxn ang="0">
                  <a:pos x="670" y="9"/>
                </a:cxn>
                <a:cxn ang="0">
                  <a:pos x="668" y="9"/>
                </a:cxn>
                <a:cxn ang="0">
                  <a:pos x="665" y="9"/>
                </a:cxn>
                <a:cxn ang="0">
                  <a:pos x="664" y="11"/>
                </a:cxn>
                <a:cxn ang="0">
                  <a:pos x="660" y="11"/>
                </a:cxn>
                <a:cxn ang="0">
                  <a:pos x="657" y="9"/>
                </a:cxn>
                <a:cxn ang="0">
                  <a:pos x="653" y="9"/>
                </a:cxn>
                <a:cxn ang="0">
                  <a:pos x="652" y="9"/>
                </a:cxn>
                <a:cxn ang="0">
                  <a:pos x="649" y="9"/>
                </a:cxn>
                <a:cxn ang="0">
                  <a:pos x="643" y="9"/>
                </a:cxn>
                <a:cxn ang="0">
                  <a:pos x="638" y="9"/>
                </a:cxn>
                <a:cxn ang="0">
                  <a:pos x="631" y="9"/>
                </a:cxn>
                <a:cxn ang="0">
                  <a:pos x="618" y="9"/>
                </a:cxn>
                <a:cxn ang="0">
                  <a:pos x="604" y="8"/>
                </a:cxn>
                <a:cxn ang="0">
                  <a:pos x="550" y="5"/>
                </a:cxn>
                <a:cxn ang="0">
                  <a:pos x="522" y="3"/>
                </a:cxn>
                <a:cxn ang="0">
                  <a:pos x="506" y="1"/>
                </a:cxn>
                <a:cxn ang="0">
                  <a:pos x="491" y="1"/>
                </a:cxn>
                <a:cxn ang="0">
                  <a:pos x="482" y="1"/>
                </a:cxn>
                <a:cxn ang="0">
                  <a:pos x="474" y="0"/>
                </a:cxn>
                <a:cxn ang="0">
                  <a:pos x="470" y="0"/>
                </a:cxn>
                <a:cxn ang="0">
                  <a:pos x="465" y="0"/>
                </a:cxn>
                <a:cxn ang="0">
                  <a:pos x="462" y="0"/>
                </a:cxn>
                <a:cxn ang="0">
                  <a:pos x="459" y="0"/>
                </a:cxn>
                <a:cxn ang="0">
                  <a:pos x="457" y="0"/>
                </a:cxn>
                <a:cxn ang="0">
                  <a:pos x="454" y="0"/>
                </a:cxn>
                <a:cxn ang="0">
                  <a:pos x="450" y="0"/>
                </a:cxn>
                <a:cxn ang="0">
                  <a:pos x="446" y="0"/>
                </a:cxn>
                <a:cxn ang="0">
                  <a:pos x="443" y="0"/>
                </a:cxn>
                <a:cxn ang="0">
                  <a:pos x="439" y="0"/>
                </a:cxn>
                <a:cxn ang="0">
                  <a:pos x="433" y="0"/>
                </a:cxn>
                <a:cxn ang="0">
                  <a:pos x="428" y="0"/>
                </a:cxn>
                <a:cxn ang="0">
                  <a:pos x="419" y="1"/>
                </a:cxn>
                <a:cxn ang="0">
                  <a:pos x="411" y="1"/>
                </a:cxn>
                <a:cxn ang="0">
                  <a:pos x="402" y="1"/>
                </a:cxn>
                <a:cxn ang="0">
                  <a:pos x="385" y="3"/>
                </a:cxn>
                <a:cxn ang="0">
                  <a:pos x="365" y="5"/>
                </a:cxn>
                <a:cxn ang="0">
                  <a:pos x="346" y="8"/>
                </a:cxn>
                <a:cxn ang="0">
                  <a:pos x="306" y="16"/>
                </a:cxn>
                <a:cxn ang="0">
                  <a:pos x="287" y="21"/>
                </a:cxn>
                <a:cxn ang="0">
                  <a:pos x="264" y="27"/>
                </a:cxn>
                <a:cxn ang="0">
                  <a:pos x="188" y="59"/>
                </a:cxn>
                <a:cxn ang="0">
                  <a:pos x="146" y="83"/>
                </a:cxn>
                <a:cxn ang="0">
                  <a:pos x="111" y="109"/>
                </a:cxn>
                <a:cxn ang="0">
                  <a:pos x="50" y="170"/>
                </a:cxn>
                <a:cxn ang="0">
                  <a:pos x="21" y="211"/>
                </a:cxn>
                <a:cxn ang="0">
                  <a:pos x="0" y="251"/>
                </a:cxn>
              </a:cxnLst>
              <a:rect l="0" t="0" r="r" b="b"/>
              <a:pathLst>
                <a:path w="690" h="251">
                  <a:moveTo>
                    <a:pt x="690" y="9"/>
                  </a:moveTo>
                  <a:lnTo>
                    <a:pt x="683" y="9"/>
                  </a:lnTo>
                  <a:lnTo>
                    <a:pt x="677" y="9"/>
                  </a:lnTo>
                  <a:lnTo>
                    <a:pt x="674" y="9"/>
                  </a:lnTo>
                  <a:lnTo>
                    <a:pt x="670" y="9"/>
                  </a:lnTo>
                  <a:lnTo>
                    <a:pt x="668" y="9"/>
                  </a:lnTo>
                  <a:lnTo>
                    <a:pt x="665" y="9"/>
                  </a:lnTo>
                  <a:lnTo>
                    <a:pt x="664" y="11"/>
                  </a:lnTo>
                  <a:lnTo>
                    <a:pt x="660" y="11"/>
                  </a:lnTo>
                  <a:lnTo>
                    <a:pt x="657" y="9"/>
                  </a:lnTo>
                  <a:lnTo>
                    <a:pt x="653" y="9"/>
                  </a:lnTo>
                  <a:lnTo>
                    <a:pt x="652" y="9"/>
                  </a:lnTo>
                  <a:lnTo>
                    <a:pt x="649" y="9"/>
                  </a:lnTo>
                  <a:lnTo>
                    <a:pt x="643" y="9"/>
                  </a:lnTo>
                  <a:lnTo>
                    <a:pt x="638" y="9"/>
                  </a:lnTo>
                  <a:lnTo>
                    <a:pt x="631" y="9"/>
                  </a:lnTo>
                  <a:lnTo>
                    <a:pt x="618" y="9"/>
                  </a:lnTo>
                  <a:lnTo>
                    <a:pt x="604" y="8"/>
                  </a:lnTo>
                  <a:lnTo>
                    <a:pt x="550" y="5"/>
                  </a:lnTo>
                  <a:lnTo>
                    <a:pt x="522" y="3"/>
                  </a:lnTo>
                  <a:lnTo>
                    <a:pt x="506" y="1"/>
                  </a:lnTo>
                  <a:lnTo>
                    <a:pt x="491" y="1"/>
                  </a:lnTo>
                  <a:lnTo>
                    <a:pt x="482" y="1"/>
                  </a:lnTo>
                  <a:lnTo>
                    <a:pt x="474" y="0"/>
                  </a:lnTo>
                  <a:lnTo>
                    <a:pt x="470" y="0"/>
                  </a:lnTo>
                  <a:lnTo>
                    <a:pt x="465" y="0"/>
                  </a:lnTo>
                  <a:lnTo>
                    <a:pt x="462" y="0"/>
                  </a:lnTo>
                  <a:lnTo>
                    <a:pt x="459" y="0"/>
                  </a:lnTo>
                  <a:lnTo>
                    <a:pt x="457" y="0"/>
                  </a:lnTo>
                  <a:lnTo>
                    <a:pt x="454" y="0"/>
                  </a:lnTo>
                  <a:lnTo>
                    <a:pt x="450" y="0"/>
                  </a:lnTo>
                  <a:lnTo>
                    <a:pt x="446" y="0"/>
                  </a:lnTo>
                  <a:lnTo>
                    <a:pt x="443" y="0"/>
                  </a:lnTo>
                  <a:lnTo>
                    <a:pt x="439" y="0"/>
                  </a:lnTo>
                  <a:lnTo>
                    <a:pt x="433" y="0"/>
                  </a:lnTo>
                  <a:lnTo>
                    <a:pt x="428" y="0"/>
                  </a:lnTo>
                  <a:lnTo>
                    <a:pt x="419" y="1"/>
                  </a:lnTo>
                  <a:lnTo>
                    <a:pt x="411" y="1"/>
                  </a:lnTo>
                  <a:lnTo>
                    <a:pt x="402" y="1"/>
                  </a:lnTo>
                  <a:lnTo>
                    <a:pt x="385" y="3"/>
                  </a:lnTo>
                  <a:lnTo>
                    <a:pt x="365" y="5"/>
                  </a:lnTo>
                  <a:lnTo>
                    <a:pt x="346" y="8"/>
                  </a:lnTo>
                  <a:lnTo>
                    <a:pt x="306" y="16"/>
                  </a:lnTo>
                  <a:lnTo>
                    <a:pt x="287" y="21"/>
                  </a:lnTo>
                  <a:lnTo>
                    <a:pt x="264" y="27"/>
                  </a:lnTo>
                  <a:lnTo>
                    <a:pt x="188" y="59"/>
                  </a:lnTo>
                  <a:lnTo>
                    <a:pt x="146" y="83"/>
                  </a:lnTo>
                  <a:lnTo>
                    <a:pt x="111" y="109"/>
                  </a:lnTo>
                  <a:lnTo>
                    <a:pt x="50" y="170"/>
                  </a:lnTo>
                  <a:lnTo>
                    <a:pt x="21" y="211"/>
                  </a:lnTo>
                  <a:lnTo>
                    <a:pt x="0" y="251"/>
                  </a:lnTo>
                </a:path>
              </a:pathLst>
            </a:custGeom>
            <a:noFill/>
            <a:ln w="47625">
              <a:solidFill>
                <a:srgbClr val="E5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75" name="Freeform 99"/>
            <p:cNvSpPr>
              <a:spLocks/>
            </p:cNvSpPr>
            <p:nvPr/>
          </p:nvSpPr>
          <p:spPr bwMode="auto">
            <a:xfrm>
              <a:off x="291" y="2721"/>
              <a:ext cx="486" cy="578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28" y="20"/>
                </a:cxn>
                <a:cxn ang="0">
                  <a:pos x="21" y="42"/>
                </a:cxn>
                <a:cxn ang="0">
                  <a:pos x="14" y="60"/>
                </a:cxn>
                <a:cxn ang="0">
                  <a:pos x="9" y="81"/>
                </a:cxn>
                <a:cxn ang="0">
                  <a:pos x="6" y="94"/>
                </a:cxn>
                <a:cxn ang="0">
                  <a:pos x="5" y="107"/>
                </a:cxn>
                <a:cxn ang="0">
                  <a:pos x="2" y="118"/>
                </a:cxn>
                <a:cxn ang="0">
                  <a:pos x="1" y="130"/>
                </a:cxn>
                <a:cxn ang="0">
                  <a:pos x="1" y="135"/>
                </a:cxn>
                <a:cxn ang="0">
                  <a:pos x="1" y="142"/>
                </a:cxn>
                <a:cxn ang="0">
                  <a:pos x="0" y="147"/>
                </a:cxn>
                <a:cxn ang="0">
                  <a:pos x="0" y="152"/>
                </a:cxn>
                <a:cxn ang="0">
                  <a:pos x="0" y="157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9"/>
                </a:cxn>
                <a:cxn ang="0">
                  <a:pos x="0" y="175"/>
                </a:cxn>
                <a:cxn ang="0">
                  <a:pos x="0" y="181"/>
                </a:cxn>
                <a:cxn ang="0">
                  <a:pos x="1" y="187"/>
                </a:cxn>
                <a:cxn ang="0">
                  <a:pos x="1" y="194"/>
                </a:cxn>
                <a:cxn ang="0">
                  <a:pos x="1" y="200"/>
                </a:cxn>
                <a:cxn ang="0">
                  <a:pos x="2" y="211"/>
                </a:cxn>
                <a:cxn ang="0">
                  <a:pos x="5" y="222"/>
                </a:cxn>
                <a:cxn ang="0">
                  <a:pos x="9" y="248"/>
                </a:cxn>
                <a:cxn ang="0">
                  <a:pos x="15" y="272"/>
                </a:cxn>
                <a:cxn ang="0">
                  <a:pos x="31" y="315"/>
                </a:cxn>
                <a:cxn ang="0">
                  <a:pos x="52" y="356"/>
                </a:cxn>
                <a:cxn ang="0">
                  <a:pos x="75" y="393"/>
                </a:cxn>
                <a:cxn ang="0">
                  <a:pos x="105" y="429"/>
                </a:cxn>
                <a:cxn ang="0">
                  <a:pos x="166" y="484"/>
                </a:cxn>
                <a:cxn ang="0">
                  <a:pos x="204" y="508"/>
                </a:cxn>
                <a:cxn ang="0">
                  <a:pos x="247" y="530"/>
                </a:cxn>
                <a:cxn ang="0">
                  <a:pos x="287" y="547"/>
                </a:cxn>
                <a:cxn ang="0">
                  <a:pos x="326" y="559"/>
                </a:cxn>
                <a:cxn ang="0">
                  <a:pos x="344" y="563"/>
                </a:cxn>
                <a:cxn ang="0">
                  <a:pos x="364" y="568"/>
                </a:cxn>
                <a:cxn ang="0">
                  <a:pos x="381" y="571"/>
                </a:cxn>
                <a:cxn ang="0">
                  <a:pos x="398" y="573"/>
                </a:cxn>
                <a:cxn ang="0">
                  <a:pos x="418" y="576"/>
                </a:cxn>
                <a:cxn ang="0">
                  <a:pos x="429" y="576"/>
                </a:cxn>
                <a:cxn ang="0">
                  <a:pos x="438" y="577"/>
                </a:cxn>
                <a:cxn ang="0">
                  <a:pos x="448" y="577"/>
                </a:cxn>
                <a:cxn ang="0">
                  <a:pos x="457" y="578"/>
                </a:cxn>
                <a:cxn ang="0">
                  <a:pos x="461" y="578"/>
                </a:cxn>
                <a:cxn ang="0">
                  <a:pos x="465" y="578"/>
                </a:cxn>
                <a:cxn ang="0">
                  <a:pos x="469" y="578"/>
                </a:cxn>
                <a:cxn ang="0">
                  <a:pos x="473" y="578"/>
                </a:cxn>
                <a:cxn ang="0">
                  <a:pos x="478" y="578"/>
                </a:cxn>
                <a:cxn ang="0">
                  <a:pos x="482" y="578"/>
                </a:cxn>
                <a:cxn ang="0">
                  <a:pos x="486" y="578"/>
                </a:cxn>
              </a:cxnLst>
              <a:rect l="0" t="0" r="r" b="b"/>
              <a:pathLst>
                <a:path w="486" h="578">
                  <a:moveTo>
                    <a:pt x="37" y="0"/>
                  </a:moveTo>
                  <a:lnTo>
                    <a:pt x="28" y="20"/>
                  </a:lnTo>
                  <a:lnTo>
                    <a:pt x="21" y="42"/>
                  </a:lnTo>
                  <a:lnTo>
                    <a:pt x="14" y="60"/>
                  </a:lnTo>
                  <a:lnTo>
                    <a:pt x="9" y="81"/>
                  </a:lnTo>
                  <a:lnTo>
                    <a:pt x="6" y="94"/>
                  </a:lnTo>
                  <a:lnTo>
                    <a:pt x="5" y="107"/>
                  </a:lnTo>
                  <a:lnTo>
                    <a:pt x="2" y="118"/>
                  </a:lnTo>
                  <a:lnTo>
                    <a:pt x="1" y="130"/>
                  </a:lnTo>
                  <a:lnTo>
                    <a:pt x="1" y="135"/>
                  </a:lnTo>
                  <a:lnTo>
                    <a:pt x="1" y="142"/>
                  </a:lnTo>
                  <a:lnTo>
                    <a:pt x="0" y="147"/>
                  </a:lnTo>
                  <a:lnTo>
                    <a:pt x="0" y="152"/>
                  </a:lnTo>
                  <a:lnTo>
                    <a:pt x="0" y="157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9"/>
                  </a:lnTo>
                  <a:lnTo>
                    <a:pt x="0" y="175"/>
                  </a:lnTo>
                  <a:lnTo>
                    <a:pt x="0" y="181"/>
                  </a:lnTo>
                  <a:lnTo>
                    <a:pt x="1" y="187"/>
                  </a:lnTo>
                  <a:lnTo>
                    <a:pt x="1" y="194"/>
                  </a:lnTo>
                  <a:lnTo>
                    <a:pt x="1" y="200"/>
                  </a:lnTo>
                  <a:lnTo>
                    <a:pt x="2" y="211"/>
                  </a:lnTo>
                  <a:lnTo>
                    <a:pt x="5" y="222"/>
                  </a:lnTo>
                  <a:lnTo>
                    <a:pt x="9" y="248"/>
                  </a:lnTo>
                  <a:lnTo>
                    <a:pt x="15" y="272"/>
                  </a:lnTo>
                  <a:lnTo>
                    <a:pt x="31" y="315"/>
                  </a:lnTo>
                  <a:lnTo>
                    <a:pt x="52" y="356"/>
                  </a:lnTo>
                  <a:lnTo>
                    <a:pt x="75" y="393"/>
                  </a:lnTo>
                  <a:lnTo>
                    <a:pt x="105" y="429"/>
                  </a:lnTo>
                  <a:lnTo>
                    <a:pt x="166" y="484"/>
                  </a:lnTo>
                  <a:lnTo>
                    <a:pt x="204" y="508"/>
                  </a:lnTo>
                  <a:lnTo>
                    <a:pt x="247" y="530"/>
                  </a:lnTo>
                  <a:lnTo>
                    <a:pt x="287" y="547"/>
                  </a:lnTo>
                  <a:lnTo>
                    <a:pt x="326" y="559"/>
                  </a:lnTo>
                  <a:lnTo>
                    <a:pt x="344" y="563"/>
                  </a:lnTo>
                  <a:lnTo>
                    <a:pt x="364" y="568"/>
                  </a:lnTo>
                  <a:lnTo>
                    <a:pt x="381" y="571"/>
                  </a:lnTo>
                  <a:lnTo>
                    <a:pt x="398" y="573"/>
                  </a:lnTo>
                  <a:lnTo>
                    <a:pt x="418" y="576"/>
                  </a:lnTo>
                  <a:lnTo>
                    <a:pt x="429" y="576"/>
                  </a:lnTo>
                  <a:lnTo>
                    <a:pt x="438" y="577"/>
                  </a:lnTo>
                  <a:lnTo>
                    <a:pt x="448" y="577"/>
                  </a:lnTo>
                  <a:lnTo>
                    <a:pt x="457" y="578"/>
                  </a:lnTo>
                  <a:lnTo>
                    <a:pt x="461" y="578"/>
                  </a:lnTo>
                  <a:lnTo>
                    <a:pt x="465" y="578"/>
                  </a:lnTo>
                  <a:lnTo>
                    <a:pt x="469" y="578"/>
                  </a:lnTo>
                  <a:lnTo>
                    <a:pt x="473" y="578"/>
                  </a:lnTo>
                  <a:lnTo>
                    <a:pt x="478" y="578"/>
                  </a:lnTo>
                  <a:lnTo>
                    <a:pt x="482" y="578"/>
                  </a:lnTo>
                  <a:lnTo>
                    <a:pt x="486" y="578"/>
                  </a:lnTo>
                </a:path>
              </a:pathLst>
            </a:custGeom>
            <a:noFill/>
            <a:ln w="47625">
              <a:solidFill>
                <a:srgbClr val="E5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76" name="Freeform 100"/>
            <p:cNvSpPr>
              <a:spLocks/>
            </p:cNvSpPr>
            <p:nvPr/>
          </p:nvSpPr>
          <p:spPr bwMode="auto">
            <a:xfrm>
              <a:off x="777" y="3290"/>
              <a:ext cx="441" cy="9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3" y="9"/>
                </a:cxn>
                <a:cxn ang="0">
                  <a:pos x="5" y="9"/>
                </a:cxn>
                <a:cxn ang="0">
                  <a:pos x="8" y="9"/>
                </a:cxn>
                <a:cxn ang="0">
                  <a:pos x="12" y="9"/>
                </a:cxn>
                <a:cxn ang="0">
                  <a:pos x="17" y="9"/>
                </a:cxn>
                <a:cxn ang="0">
                  <a:pos x="21" y="9"/>
                </a:cxn>
                <a:cxn ang="0">
                  <a:pos x="29" y="9"/>
                </a:cxn>
                <a:cxn ang="0">
                  <a:pos x="36" y="9"/>
                </a:cxn>
                <a:cxn ang="0">
                  <a:pos x="55" y="8"/>
                </a:cxn>
                <a:cxn ang="0">
                  <a:pos x="88" y="6"/>
                </a:cxn>
                <a:cxn ang="0">
                  <a:pos x="118" y="4"/>
                </a:cxn>
                <a:cxn ang="0">
                  <a:pos x="146" y="2"/>
                </a:cxn>
                <a:cxn ang="0">
                  <a:pos x="160" y="2"/>
                </a:cxn>
                <a:cxn ang="0">
                  <a:pos x="173" y="0"/>
                </a:cxn>
                <a:cxn ang="0">
                  <a:pos x="186" y="0"/>
                </a:cxn>
                <a:cxn ang="0">
                  <a:pos x="192" y="0"/>
                </a:cxn>
                <a:cxn ang="0">
                  <a:pos x="196" y="0"/>
                </a:cxn>
                <a:cxn ang="0">
                  <a:pos x="199" y="0"/>
                </a:cxn>
                <a:cxn ang="0">
                  <a:pos x="202" y="0"/>
                </a:cxn>
                <a:cxn ang="0">
                  <a:pos x="205" y="0"/>
                </a:cxn>
                <a:cxn ang="0">
                  <a:pos x="208" y="0"/>
                </a:cxn>
                <a:cxn ang="0">
                  <a:pos x="211" y="0"/>
                </a:cxn>
                <a:cxn ang="0">
                  <a:pos x="213" y="0"/>
                </a:cxn>
                <a:cxn ang="0">
                  <a:pos x="217" y="0"/>
                </a:cxn>
                <a:cxn ang="0">
                  <a:pos x="220" y="0"/>
                </a:cxn>
                <a:cxn ang="0">
                  <a:pos x="222" y="0"/>
                </a:cxn>
                <a:cxn ang="0">
                  <a:pos x="226" y="0"/>
                </a:cxn>
                <a:cxn ang="0">
                  <a:pos x="229" y="0"/>
                </a:cxn>
                <a:cxn ang="0">
                  <a:pos x="235" y="0"/>
                </a:cxn>
                <a:cxn ang="0">
                  <a:pos x="242" y="0"/>
                </a:cxn>
                <a:cxn ang="0">
                  <a:pos x="248" y="0"/>
                </a:cxn>
                <a:cxn ang="0">
                  <a:pos x="273" y="2"/>
                </a:cxn>
                <a:cxn ang="0">
                  <a:pos x="333" y="6"/>
                </a:cxn>
                <a:cxn ang="0">
                  <a:pos x="347" y="7"/>
                </a:cxn>
                <a:cxn ang="0">
                  <a:pos x="364" y="8"/>
                </a:cxn>
                <a:cxn ang="0">
                  <a:pos x="378" y="8"/>
                </a:cxn>
                <a:cxn ang="0">
                  <a:pos x="388" y="9"/>
                </a:cxn>
                <a:cxn ang="0">
                  <a:pos x="395" y="9"/>
                </a:cxn>
                <a:cxn ang="0">
                  <a:pos x="403" y="9"/>
                </a:cxn>
                <a:cxn ang="0">
                  <a:pos x="408" y="9"/>
                </a:cxn>
                <a:cxn ang="0">
                  <a:pos x="411" y="9"/>
                </a:cxn>
                <a:cxn ang="0">
                  <a:pos x="414" y="9"/>
                </a:cxn>
                <a:cxn ang="0">
                  <a:pos x="416" y="9"/>
                </a:cxn>
                <a:cxn ang="0">
                  <a:pos x="419" y="9"/>
                </a:cxn>
                <a:cxn ang="0">
                  <a:pos x="421" y="9"/>
                </a:cxn>
                <a:cxn ang="0">
                  <a:pos x="423" y="9"/>
                </a:cxn>
                <a:cxn ang="0">
                  <a:pos x="428" y="9"/>
                </a:cxn>
                <a:cxn ang="0">
                  <a:pos x="432" y="9"/>
                </a:cxn>
                <a:cxn ang="0">
                  <a:pos x="437" y="9"/>
                </a:cxn>
                <a:cxn ang="0">
                  <a:pos x="441" y="9"/>
                </a:cxn>
              </a:cxnLst>
              <a:rect l="0" t="0" r="r" b="b"/>
              <a:pathLst>
                <a:path w="441" h="9">
                  <a:moveTo>
                    <a:pt x="0" y="9"/>
                  </a:moveTo>
                  <a:lnTo>
                    <a:pt x="3" y="9"/>
                  </a:lnTo>
                  <a:lnTo>
                    <a:pt x="5" y="9"/>
                  </a:lnTo>
                  <a:lnTo>
                    <a:pt x="8" y="9"/>
                  </a:lnTo>
                  <a:lnTo>
                    <a:pt x="12" y="9"/>
                  </a:lnTo>
                  <a:lnTo>
                    <a:pt x="17" y="9"/>
                  </a:lnTo>
                  <a:lnTo>
                    <a:pt x="21" y="9"/>
                  </a:lnTo>
                  <a:lnTo>
                    <a:pt x="29" y="9"/>
                  </a:lnTo>
                  <a:lnTo>
                    <a:pt x="36" y="9"/>
                  </a:lnTo>
                  <a:lnTo>
                    <a:pt x="55" y="8"/>
                  </a:lnTo>
                  <a:lnTo>
                    <a:pt x="88" y="6"/>
                  </a:lnTo>
                  <a:lnTo>
                    <a:pt x="118" y="4"/>
                  </a:lnTo>
                  <a:lnTo>
                    <a:pt x="146" y="2"/>
                  </a:lnTo>
                  <a:lnTo>
                    <a:pt x="160" y="2"/>
                  </a:lnTo>
                  <a:lnTo>
                    <a:pt x="173" y="0"/>
                  </a:lnTo>
                  <a:lnTo>
                    <a:pt x="186" y="0"/>
                  </a:lnTo>
                  <a:lnTo>
                    <a:pt x="192" y="0"/>
                  </a:lnTo>
                  <a:lnTo>
                    <a:pt x="196" y="0"/>
                  </a:lnTo>
                  <a:lnTo>
                    <a:pt x="199" y="0"/>
                  </a:lnTo>
                  <a:lnTo>
                    <a:pt x="202" y="0"/>
                  </a:lnTo>
                  <a:lnTo>
                    <a:pt x="205" y="0"/>
                  </a:lnTo>
                  <a:lnTo>
                    <a:pt x="208" y="0"/>
                  </a:lnTo>
                  <a:lnTo>
                    <a:pt x="211" y="0"/>
                  </a:lnTo>
                  <a:lnTo>
                    <a:pt x="213" y="0"/>
                  </a:lnTo>
                  <a:lnTo>
                    <a:pt x="217" y="0"/>
                  </a:lnTo>
                  <a:lnTo>
                    <a:pt x="220" y="0"/>
                  </a:lnTo>
                  <a:lnTo>
                    <a:pt x="222" y="0"/>
                  </a:lnTo>
                  <a:lnTo>
                    <a:pt x="226" y="0"/>
                  </a:lnTo>
                  <a:lnTo>
                    <a:pt x="229" y="0"/>
                  </a:lnTo>
                  <a:lnTo>
                    <a:pt x="235" y="0"/>
                  </a:lnTo>
                  <a:lnTo>
                    <a:pt x="242" y="0"/>
                  </a:lnTo>
                  <a:lnTo>
                    <a:pt x="248" y="0"/>
                  </a:lnTo>
                  <a:lnTo>
                    <a:pt x="273" y="2"/>
                  </a:lnTo>
                  <a:lnTo>
                    <a:pt x="333" y="6"/>
                  </a:lnTo>
                  <a:lnTo>
                    <a:pt x="347" y="7"/>
                  </a:lnTo>
                  <a:lnTo>
                    <a:pt x="364" y="8"/>
                  </a:lnTo>
                  <a:lnTo>
                    <a:pt x="378" y="8"/>
                  </a:lnTo>
                  <a:lnTo>
                    <a:pt x="388" y="9"/>
                  </a:lnTo>
                  <a:lnTo>
                    <a:pt x="395" y="9"/>
                  </a:lnTo>
                  <a:lnTo>
                    <a:pt x="403" y="9"/>
                  </a:lnTo>
                  <a:lnTo>
                    <a:pt x="408" y="9"/>
                  </a:lnTo>
                  <a:lnTo>
                    <a:pt x="411" y="9"/>
                  </a:lnTo>
                  <a:lnTo>
                    <a:pt x="414" y="9"/>
                  </a:lnTo>
                  <a:lnTo>
                    <a:pt x="416" y="9"/>
                  </a:lnTo>
                  <a:lnTo>
                    <a:pt x="419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8" y="9"/>
                  </a:lnTo>
                  <a:lnTo>
                    <a:pt x="432" y="9"/>
                  </a:lnTo>
                  <a:lnTo>
                    <a:pt x="437" y="9"/>
                  </a:lnTo>
                  <a:lnTo>
                    <a:pt x="441" y="9"/>
                  </a:lnTo>
                </a:path>
              </a:pathLst>
            </a:custGeom>
            <a:noFill/>
            <a:ln w="47625">
              <a:solidFill>
                <a:srgbClr val="E5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77" name="Freeform 101"/>
            <p:cNvSpPr>
              <a:spLocks/>
            </p:cNvSpPr>
            <p:nvPr/>
          </p:nvSpPr>
          <p:spPr bwMode="auto">
            <a:xfrm>
              <a:off x="1218" y="2885"/>
              <a:ext cx="469" cy="414"/>
            </a:xfrm>
            <a:custGeom>
              <a:avLst/>
              <a:gdLst/>
              <a:ahLst/>
              <a:cxnLst>
                <a:cxn ang="0">
                  <a:pos x="0" y="414"/>
                </a:cxn>
                <a:cxn ang="0">
                  <a:pos x="4" y="414"/>
                </a:cxn>
                <a:cxn ang="0">
                  <a:pos x="9" y="414"/>
                </a:cxn>
                <a:cxn ang="0">
                  <a:pos x="17" y="414"/>
                </a:cxn>
                <a:cxn ang="0">
                  <a:pos x="27" y="413"/>
                </a:cxn>
                <a:cxn ang="0">
                  <a:pos x="45" y="412"/>
                </a:cxn>
                <a:cxn ang="0">
                  <a:pos x="65" y="411"/>
                </a:cxn>
                <a:cxn ang="0">
                  <a:pos x="82" y="408"/>
                </a:cxn>
                <a:cxn ang="0">
                  <a:pos x="100" y="404"/>
                </a:cxn>
                <a:cxn ang="0">
                  <a:pos x="143" y="395"/>
                </a:cxn>
                <a:cxn ang="0">
                  <a:pos x="182" y="383"/>
                </a:cxn>
                <a:cxn ang="0">
                  <a:pos x="220" y="368"/>
                </a:cxn>
                <a:cxn ang="0">
                  <a:pos x="255" y="351"/>
                </a:cxn>
                <a:cxn ang="0">
                  <a:pos x="292" y="327"/>
                </a:cxn>
                <a:cxn ang="0">
                  <a:pos x="329" y="299"/>
                </a:cxn>
                <a:cxn ang="0">
                  <a:pos x="360" y="269"/>
                </a:cxn>
                <a:cxn ang="0">
                  <a:pos x="391" y="231"/>
                </a:cxn>
                <a:cxn ang="0">
                  <a:pos x="416" y="195"/>
                </a:cxn>
                <a:cxn ang="0">
                  <a:pos x="434" y="160"/>
                </a:cxn>
                <a:cxn ang="0">
                  <a:pos x="450" y="121"/>
                </a:cxn>
                <a:cxn ang="0">
                  <a:pos x="460" y="84"/>
                </a:cxn>
                <a:cxn ang="0">
                  <a:pos x="464" y="63"/>
                </a:cxn>
                <a:cxn ang="0">
                  <a:pos x="467" y="44"/>
                </a:cxn>
                <a:cxn ang="0">
                  <a:pos x="468" y="34"/>
                </a:cxn>
                <a:cxn ang="0">
                  <a:pos x="468" y="28"/>
                </a:cxn>
                <a:cxn ang="0">
                  <a:pos x="468" y="23"/>
                </a:cxn>
                <a:cxn ang="0">
                  <a:pos x="469" y="17"/>
                </a:cxn>
                <a:cxn ang="0">
                  <a:pos x="469" y="11"/>
                </a:cxn>
                <a:cxn ang="0">
                  <a:pos x="469" y="5"/>
                </a:cxn>
                <a:cxn ang="0">
                  <a:pos x="469" y="0"/>
                </a:cxn>
              </a:cxnLst>
              <a:rect l="0" t="0" r="r" b="b"/>
              <a:pathLst>
                <a:path w="469" h="414">
                  <a:moveTo>
                    <a:pt x="0" y="414"/>
                  </a:moveTo>
                  <a:lnTo>
                    <a:pt x="4" y="414"/>
                  </a:lnTo>
                  <a:lnTo>
                    <a:pt x="9" y="414"/>
                  </a:lnTo>
                  <a:lnTo>
                    <a:pt x="17" y="414"/>
                  </a:lnTo>
                  <a:lnTo>
                    <a:pt x="27" y="413"/>
                  </a:lnTo>
                  <a:lnTo>
                    <a:pt x="45" y="412"/>
                  </a:lnTo>
                  <a:lnTo>
                    <a:pt x="65" y="411"/>
                  </a:lnTo>
                  <a:lnTo>
                    <a:pt x="82" y="408"/>
                  </a:lnTo>
                  <a:lnTo>
                    <a:pt x="100" y="404"/>
                  </a:lnTo>
                  <a:lnTo>
                    <a:pt x="143" y="395"/>
                  </a:lnTo>
                  <a:lnTo>
                    <a:pt x="182" y="383"/>
                  </a:lnTo>
                  <a:lnTo>
                    <a:pt x="220" y="368"/>
                  </a:lnTo>
                  <a:lnTo>
                    <a:pt x="255" y="351"/>
                  </a:lnTo>
                  <a:lnTo>
                    <a:pt x="292" y="327"/>
                  </a:lnTo>
                  <a:lnTo>
                    <a:pt x="329" y="299"/>
                  </a:lnTo>
                  <a:lnTo>
                    <a:pt x="360" y="269"/>
                  </a:lnTo>
                  <a:lnTo>
                    <a:pt x="391" y="231"/>
                  </a:lnTo>
                  <a:lnTo>
                    <a:pt x="416" y="195"/>
                  </a:lnTo>
                  <a:lnTo>
                    <a:pt x="434" y="160"/>
                  </a:lnTo>
                  <a:lnTo>
                    <a:pt x="450" y="121"/>
                  </a:lnTo>
                  <a:lnTo>
                    <a:pt x="460" y="84"/>
                  </a:lnTo>
                  <a:lnTo>
                    <a:pt x="464" y="63"/>
                  </a:lnTo>
                  <a:lnTo>
                    <a:pt x="467" y="44"/>
                  </a:lnTo>
                  <a:lnTo>
                    <a:pt x="468" y="34"/>
                  </a:lnTo>
                  <a:lnTo>
                    <a:pt x="468" y="28"/>
                  </a:lnTo>
                  <a:lnTo>
                    <a:pt x="468" y="23"/>
                  </a:lnTo>
                  <a:lnTo>
                    <a:pt x="469" y="17"/>
                  </a:lnTo>
                  <a:lnTo>
                    <a:pt x="469" y="11"/>
                  </a:lnTo>
                  <a:lnTo>
                    <a:pt x="469" y="5"/>
                  </a:lnTo>
                  <a:lnTo>
                    <a:pt x="469" y="0"/>
                  </a:lnTo>
                </a:path>
              </a:pathLst>
            </a:custGeom>
            <a:noFill/>
            <a:ln w="47625">
              <a:solidFill>
                <a:srgbClr val="E5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78" name="Freeform 102"/>
            <p:cNvSpPr>
              <a:spLocks/>
            </p:cNvSpPr>
            <p:nvPr/>
          </p:nvSpPr>
          <p:spPr bwMode="auto">
            <a:xfrm>
              <a:off x="1020" y="2457"/>
              <a:ext cx="654" cy="428"/>
            </a:xfrm>
            <a:custGeom>
              <a:avLst/>
              <a:gdLst/>
              <a:ahLst/>
              <a:cxnLst>
                <a:cxn ang="0">
                  <a:pos x="654" y="428"/>
                </a:cxn>
                <a:cxn ang="0">
                  <a:pos x="654" y="423"/>
                </a:cxn>
                <a:cxn ang="0">
                  <a:pos x="654" y="417"/>
                </a:cxn>
                <a:cxn ang="0">
                  <a:pos x="654" y="412"/>
                </a:cxn>
                <a:cxn ang="0">
                  <a:pos x="654" y="407"/>
                </a:cxn>
                <a:cxn ang="0">
                  <a:pos x="653" y="398"/>
                </a:cxn>
                <a:cxn ang="0">
                  <a:pos x="653" y="388"/>
                </a:cxn>
                <a:cxn ang="0">
                  <a:pos x="652" y="376"/>
                </a:cxn>
                <a:cxn ang="0">
                  <a:pos x="649" y="364"/>
                </a:cxn>
                <a:cxn ang="0">
                  <a:pos x="645" y="343"/>
                </a:cxn>
                <a:cxn ang="0">
                  <a:pos x="640" y="323"/>
                </a:cxn>
                <a:cxn ang="0">
                  <a:pos x="633" y="303"/>
                </a:cxn>
                <a:cxn ang="0">
                  <a:pos x="617" y="259"/>
                </a:cxn>
                <a:cxn ang="0">
                  <a:pos x="593" y="217"/>
                </a:cxn>
                <a:cxn ang="0">
                  <a:pos x="568" y="182"/>
                </a:cxn>
                <a:cxn ang="0">
                  <a:pos x="536" y="144"/>
                </a:cxn>
                <a:cxn ang="0">
                  <a:pos x="502" y="115"/>
                </a:cxn>
                <a:cxn ang="0">
                  <a:pos x="435" y="68"/>
                </a:cxn>
                <a:cxn ang="0">
                  <a:pos x="397" y="50"/>
                </a:cxn>
                <a:cxn ang="0">
                  <a:pos x="357" y="34"/>
                </a:cxn>
                <a:cxn ang="0">
                  <a:pos x="317" y="21"/>
                </a:cxn>
                <a:cxn ang="0">
                  <a:pos x="297" y="17"/>
                </a:cxn>
                <a:cxn ang="0">
                  <a:pos x="276" y="12"/>
                </a:cxn>
                <a:cxn ang="0">
                  <a:pos x="256" y="9"/>
                </a:cxn>
                <a:cxn ang="0">
                  <a:pos x="237" y="7"/>
                </a:cxn>
                <a:cxn ang="0">
                  <a:pos x="220" y="4"/>
                </a:cxn>
                <a:cxn ang="0">
                  <a:pos x="202" y="3"/>
                </a:cxn>
                <a:cxn ang="0">
                  <a:pos x="193" y="1"/>
                </a:cxn>
                <a:cxn ang="0">
                  <a:pos x="184" y="1"/>
                </a:cxn>
                <a:cxn ang="0">
                  <a:pos x="176" y="1"/>
                </a:cxn>
                <a:cxn ang="0">
                  <a:pos x="167" y="0"/>
                </a:cxn>
                <a:cxn ang="0">
                  <a:pos x="159" y="0"/>
                </a:cxn>
                <a:cxn ang="0">
                  <a:pos x="152" y="0"/>
                </a:cxn>
                <a:cxn ang="0">
                  <a:pos x="148" y="0"/>
                </a:cxn>
                <a:cxn ang="0">
                  <a:pos x="145" y="0"/>
                </a:cxn>
                <a:cxn ang="0">
                  <a:pos x="141" y="0"/>
                </a:cxn>
                <a:cxn ang="0">
                  <a:pos x="137" y="0"/>
                </a:cxn>
                <a:cxn ang="0">
                  <a:pos x="132" y="0"/>
                </a:cxn>
                <a:cxn ang="0">
                  <a:pos x="129" y="0"/>
                </a:cxn>
                <a:cxn ang="0">
                  <a:pos x="126" y="0"/>
                </a:cxn>
                <a:cxn ang="0">
                  <a:pos x="124" y="0"/>
                </a:cxn>
                <a:cxn ang="0">
                  <a:pos x="120" y="0"/>
                </a:cxn>
                <a:cxn ang="0">
                  <a:pos x="116" y="0"/>
                </a:cxn>
                <a:cxn ang="0">
                  <a:pos x="112" y="0"/>
                </a:cxn>
                <a:cxn ang="0">
                  <a:pos x="104" y="0"/>
                </a:cxn>
                <a:cxn ang="0">
                  <a:pos x="89" y="0"/>
                </a:cxn>
                <a:cxn ang="0">
                  <a:pos x="72" y="1"/>
                </a:cxn>
                <a:cxn ang="0">
                  <a:pos x="42" y="1"/>
                </a:cxn>
                <a:cxn ang="0">
                  <a:pos x="15" y="3"/>
                </a:cxn>
                <a:cxn ang="0">
                  <a:pos x="0" y="3"/>
                </a:cxn>
              </a:cxnLst>
              <a:rect l="0" t="0" r="r" b="b"/>
              <a:pathLst>
                <a:path w="654" h="428">
                  <a:moveTo>
                    <a:pt x="654" y="428"/>
                  </a:moveTo>
                  <a:lnTo>
                    <a:pt x="654" y="423"/>
                  </a:lnTo>
                  <a:lnTo>
                    <a:pt x="654" y="417"/>
                  </a:lnTo>
                  <a:lnTo>
                    <a:pt x="654" y="412"/>
                  </a:lnTo>
                  <a:lnTo>
                    <a:pt x="654" y="407"/>
                  </a:lnTo>
                  <a:lnTo>
                    <a:pt x="653" y="398"/>
                  </a:lnTo>
                  <a:lnTo>
                    <a:pt x="653" y="388"/>
                  </a:lnTo>
                  <a:lnTo>
                    <a:pt x="652" y="376"/>
                  </a:lnTo>
                  <a:lnTo>
                    <a:pt x="649" y="364"/>
                  </a:lnTo>
                  <a:lnTo>
                    <a:pt x="645" y="343"/>
                  </a:lnTo>
                  <a:lnTo>
                    <a:pt x="640" y="323"/>
                  </a:lnTo>
                  <a:lnTo>
                    <a:pt x="633" y="303"/>
                  </a:lnTo>
                  <a:lnTo>
                    <a:pt x="617" y="259"/>
                  </a:lnTo>
                  <a:lnTo>
                    <a:pt x="593" y="217"/>
                  </a:lnTo>
                  <a:lnTo>
                    <a:pt x="568" y="182"/>
                  </a:lnTo>
                  <a:lnTo>
                    <a:pt x="536" y="144"/>
                  </a:lnTo>
                  <a:lnTo>
                    <a:pt x="502" y="115"/>
                  </a:lnTo>
                  <a:lnTo>
                    <a:pt x="435" y="68"/>
                  </a:lnTo>
                  <a:lnTo>
                    <a:pt x="397" y="50"/>
                  </a:lnTo>
                  <a:lnTo>
                    <a:pt x="357" y="34"/>
                  </a:lnTo>
                  <a:lnTo>
                    <a:pt x="317" y="21"/>
                  </a:lnTo>
                  <a:lnTo>
                    <a:pt x="297" y="17"/>
                  </a:lnTo>
                  <a:lnTo>
                    <a:pt x="276" y="12"/>
                  </a:lnTo>
                  <a:lnTo>
                    <a:pt x="256" y="9"/>
                  </a:lnTo>
                  <a:lnTo>
                    <a:pt x="237" y="7"/>
                  </a:lnTo>
                  <a:lnTo>
                    <a:pt x="220" y="4"/>
                  </a:lnTo>
                  <a:lnTo>
                    <a:pt x="202" y="3"/>
                  </a:lnTo>
                  <a:lnTo>
                    <a:pt x="193" y="1"/>
                  </a:lnTo>
                  <a:lnTo>
                    <a:pt x="184" y="1"/>
                  </a:lnTo>
                  <a:lnTo>
                    <a:pt x="176" y="1"/>
                  </a:lnTo>
                  <a:lnTo>
                    <a:pt x="167" y="0"/>
                  </a:lnTo>
                  <a:lnTo>
                    <a:pt x="159" y="0"/>
                  </a:lnTo>
                  <a:lnTo>
                    <a:pt x="152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1" y="0"/>
                  </a:lnTo>
                  <a:lnTo>
                    <a:pt x="137" y="0"/>
                  </a:lnTo>
                  <a:lnTo>
                    <a:pt x="132" y="0"/>
                  </a:lnTo>
                  <a:lnTo>
                    <a:pt x="129" y="0"/>
                  </a:lnTo>
                  <a:lnTo>
                    <a:pt x="126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6" y="0"/>
                  </a:lnTo>
                  <a:lnTo>
                    <a:pt x="112" y="0"/>
                  </a:lnTo>
                  <a:lnTo>
                    <a:pt x="104" y="0"/>
                  </a:lnTo>
                  <a:lnTo>
                    <a:pt x="89" y="0"/>
                  </a:lnTo>
                  <a:lnTo>
                    <a:pt x="72" y="1"/>
                  </a:lnTo>
                  <a:lnTo>
                    <a:pt x="42" y="1"/>
                  </a:lnTo>
                  <a:lnTo>
                    <a:pt x="15" y="3"/>
                  </a:lnTo>
                  <a:lnTo>
                    <a:pt x="0" y="3"/>
                  </a:lnTo>
                </a:path>
              </a:pathLst>
            </a:custGeom>
            <a:noFill/>
            <a:ln w="47625">
              <a:solidFill>
                <a:srgbClr val="FF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79" name="Freeform 103"/>
            <p:cNvSpPr>
              <a:spLocks/>
            </p:cNvSpPr>
            <p:nvPr/>
          </p:nvSpPr>
          <p:spPr bwMode="auto">
            <a:xfrm>
              <a:off x="471" y="2457"/>
              <a:ext cx="549" cy="102"/>
            </a:xfrm>
            <a:custGeom>
              <a:avLst/>
              <a:gdLst/>
              <a:ahLst/>
              <a:cxnLst>
                <a:cxn ang="0">
                  <a:pos x="549" y="3"/>
                </a:cxn>
                <a:cxn ang="0">
                  <a:pos x="540" y="3"/>
                </a:cxn>
                <a:cxn ang="0">
                  <a:pos x="536" y="3"/>
                </a:cxn>
                <a:cxn ang="0">
                  <a:pos x="532" y="3"/>
                </a:cxn>
                <a:cxn ang="0">
                  <a:pos x="530" y="3"/>
                </a:cxn>
                <a:cxn ang="0">
                  <a:pos x="526" y="3"/>
                </a:cxn>
                <a:cxn ang="0">
                  <a:pos x="522" y="3"/>
                </a:cxn>
                <a:cxn ang="0">
                  <a:pos x="519" y="3"/>
                </a:cxn>
                <a:cxn ang="0">
                  <a:pos x="515" y="3"/>
                </a:cxn>
                <a:cxn ang="0">
                  <a:pos x="511" y="3"/>
                </a:cxn>
                <a:cxn ang="0">
                  <a:pos x="510" y="3"/>
                </a:cxn>
                <a:cxn ang="0">
                  <a:pos x="509" y="3"/>
                </a:cxn>
                <a:cxn ang="0">
                  <a:pos x="505" y="3"/>
                </a:cxn>
                <a:cxn ang="0">
                  <a:pos x="501" y="3"/>
                </a:cxn>
                <a:cxn ang="0">
                  <a:pos x="497" y="3"/>
                </a:cxn>
                <a:cxn ang="0">
                  <a:pos x="489" y="3"/>
                </a:cxn>
                <a:cxn ang="0">
                  <a:pos x="476" y="3"/>
                </a:cxn>
                <a:cxn ang="0">
                  <a:pos x="459" y="3"/>
                </a:cxn>
                <a:cxn ang="0">
                  <a:pos x="444" y="1"/>
                </a:cxn>
                <a:cxn ang="0">
                  <a:pos x="415" y="1"/>
                </a:cxn>
                <a:cxn ang="0">
                  <a:pos x="400" y="0"/>
                </a:cxn>
                <a:cxn ang="0">
                  <a:pos x="391" y="0"/>
                </a:cxn>
                <a:cxn ang="0">
                  <a:pos x="384" y="0"/>
                </a:cxn>
                <a:cxn ang="0">
                  <a:pos x="380" y="0"/>
                </a:cxn>
                <a:cxn ang="0">
                  <a:pos x="376" y="0"/>
                </a:cxn>
                <a:cxn ang="0">
                  <a:pos x="372" y="0"/>
                </a:cxn>
                <a:cxn ang="0">
                  <a:pos x="368" y="0"/>
                </a:cxn>
                <a:cxn ang="0">
                  <a:pos x="365" y="0"/>
                </a:cxn>
                <a:cxn ang="0">
                  <a:pos x="362" y="0"/>
                </a:cxn>
                <a:cxn ang="0">
                  <a:pos x="361" y="0"/>
                </a:cxn>
                <a:cxn ang="0">
                  <a:pos x="357" y="0"/>
                </a:cxn>
                <a:cxn ang="0">
                  <a:pos x="353" y="0"/>
                </a:cxn>
                <a:cxn ang="0">
                  <a:pos x="350" y="0"/>
                </a:cxn>
                <a:cxn ang="0">
                  <a:pos x="348" y="0"/>
                </a:cxn>
                <a:cxn ang="0">
                  <a:pos x="345" y="0"/>
                </a:cxn>
                <a:cxn ang="0">
                  <a:pos x="344" y="0"/>
                </a:cxn>
                <a:cxn ang="0">
                  <a:pos x="339" y="0"/>
                </a:cxn>
                <a:cxn ang="0">
                  <a:pos x="335" y="0"/>
                </a:cxn>
                <a:cxn ang="0">
                  <a:pos x="326" y="0"/>
                </a:cxn>
                <a:cxn ang="0">
                  <a:pos x="318" y="0"/>
                </a:cxn>
                <a:cxn ang="0">
                  <a:pos x="302" y="1"/>
                </a:cxn>
                <a:cxn ang="0">
                  <a:pos x="288" y="3"/>
                </a:cxn>
                <a:cxn ang="0">
                  <a:pos x="271" y="4"/>
                </a:cxn>
                <a:cxn ang="0">
                  <a:pos x="253" y="5"/>
                </a:cxn>
                <a:cxn ang="0">
                  <a:pos x="219" y="11"/>
                </a:cxn>
                <a:cxn ang="0">
                  <a:pos x="198" y="14"/>
                </a:cxn>
                <a:cxn ang="0">
                  <a:pos x="180" y="18"/>
                </a:cxn>
                <a:cxn ang="0">
                  <a:pos x="111" y="40"/>
                </a:cxn>
                <a:cxn ang="0">
                  <a:pos x="73" y="57"/>
                </a:cxn>
                <a:cxn ang="0">
                  <a:pos x="38" y="77"/>
                </a:cxn>
                <a:cxn ang="0">
                  <a:pos x="0" y="102"/>
                </a:cxn>
              </a:cxnLst>
              <a:rect l="0" t="0" r="r" b="b"/>
              <a:pathLst>
                <a:path w="549" h="102">
                  <a:moveTo>
                    <a:pt x="549" y="3"/>
                  </a:moveTo>
                  <a:lnTo>
                    <a:pt x="540" y="3"/>
                  </a:lnTo>
                  <a:lnTo>
                    <a:pt x="536" y="3"/>
                  </a:lnTo>
                  <a:lnTo>
                    <a:pt x="532" y="3"/>
                  </a:lnTo>
                  <a:lnTo>
                    <a:pt x="530" y="3"/>
                  </a:lnTo>
                  <a:lnTo>
                    <a:pt x="526" y="3"/>
                  </a:lnTo>
                  <a:lnTo>
                    <a:pt x="522" y="3"/>
                  </a:lnTo>
                  <a:lnTo>
                    <a:pt x="519" y="3"/>
                  </a:lnTo>
                  <a:lnTo>
                    <a:pt x="515" y="3"/>
                  </a:lnTo>
                  <a:lnTo>
                    <a:pt x="511" y="3"/>
                  </a:lnTo>
                  <a:lnTo>
                    <a:pt x="510" y="3"/>
                  </a:lnTo>
                  <a:lnTo>
                    <a:pt x="509" y="3"/>
                  </a:lnTo>
                  <a:lnTo>
                    <a:pt x="505" y="3"/>
                  </a:lnTo>
                  <a:lnTo>
                    <a:pt x="501" y="3"/>
                  </a:lnTo>
                  <a:lnTo>
                    <a:pt x="497" y="3"/>
                  </a:lnTo>
                  <a:lnTo>
                    <a:pt x="489" y="3"/>
                  </a:lnTo>
                  <a:lnTo>
                    <a:pt x="476" y="3"/>
                  </a:lnTo>
                  <a:lnTo>
                    <a:pt x="459" y="3"/>
                  </a:lnTo>
                  <a:lnTo>
                    <a:pt x="444" y="1"/>
                  </a:lnTo>
                  <a:lnTo>
                    <a:pt x="415" y="1"/>
                  </a:lnTo>
                  <a:lnTo>
                    <a:pt x="400" y="0"/>
                  </a:lnTo>
                  <a:lnTo>
                    <a:pt x="391" y="0"/>
                  </a:lnTo>
                  <a:lnTo>
                    <a:pt x="384" y="0"/>
                  </a:lnTo>
                  <a:lnTo>
                    <a:pt x="380" y="0"/>
                  </a:lnTo>
                  <a:lnTo>
                    <a:pt x="376" y="0"/>
                  </a:lnTo>
                  <a:lnTo>
                    <a:pt x="372" y="0"/>
                  </a:lnTo>
                  <a:lnTo>
                    <a:pt x="368" y="0"/>
                  </a:lnTo>
                  <a:lnTo>
                    <a:pt x="365" y="0"/>
                  </a:lnTo>
                  <a:lnTo>
                    <a:pt x="362" y="0"/>
                  </a:lnTo>
                  <a:lnTo>
                    <a:pt x="361" y="0"/>
                  </a:lnTo>
                  <a:lnTo>
                    <a:pt x="357" y="0"/>
                  </a:lnTo>
                  <a:lnTo>
                    <a:pt x="353" y="0"/>
                  </a:lnTo>
                  <a:lnTo>
                    <a:pt x="350" y="0"/>
                  </a:lnTo>
                  <a:lnTo>
                    <a:pt x="348" y="0"/>
                  </a:lnTo>
                  <a:lnTo>
                    <a:pt x="345" y="0"/>
                  </a:lnTo>
                  <a:lnTo>
                    <a:pt x="344" y="0"/>
                  </a:lnTo>
                  <a:lnTo>
                    <a:pt x="339" y="0"/>
                  </a:lnTo>
                  <a:lnTo>
                    <a:pt x="335" y="0"/>
                  </a:lnTo>
                  <a:lnTo>
                    <a:pt x="326" y="0"/>
                  </a:lnTo>
                  <a:lnTo>
                    <a:pt x="318" y="0"/>
                  </a:lnTo>
                  <a:lnTo>
                    <a:pt x="302" y="1"/>
                  </a:lnTo>
                  <a:lnTo>
                    <a:pt x="288" y="3"/>
                  </a:lnTo>
                  <a:lnTo>
                    <a:pt x="271" y="4"/>
                  </a:lnTo>
                  <a:lnTo>
                    <a:pt x="253" y="5"/>
                  </a:lnTo>
                  <a:lnTo>
                    <a:pt x="219" y="11"/>
                  </a:lnTo>
                  <a:lnTo>
                    <a:pt x="198" y="14"/>
                  </a:lnTo>
                  <a:lnTo>
                    <a:pt x="180" y="18"/>
                  </a:lnTo>
                  <a:lnTo>
                    <a:pt x="111" y="40"/>
                  </a:lnTo>
                  <a:lnTo>
                    <a:pt x="73" y="57"/>
                  </a:lnTo>
                  <a:lnTo>
                    <a:pt x="38" y="77"/>
                  </a:lnTo>
                  <a:lnTo>
                    <a:pt x="0" y="102"/>
                  </a:lnTo>
                </a:path>
              </a:pathLst>
            </a:custGeom>
            <a:noFill/>
            <a:ln w="47625">
              <a:solidFill>
                <a:srgbClr val="FF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80" name="Freeform 104"/>
            <p:cNvSpPr>
              <a:spLocks/>
            </p:cNvSpPr>
            <p:nvPr/>
          </p:nvSpPr>
          <p:spPr bwMode="auto">
            <a:xfrm>
              <a:off x="304" y="2559"/>
              <a:ext cx="516" cy="753"/>
            </a:xfrm>
            <a:custGeom>
              <a:avLst/>
              <a:gdLst/>
              <a:ahLst/>
              <a:cxnLst>
                <a:cxn ang="0">
                  <a:pos x="167" y="0"/>
                </a:cxn>
                <a:cxn ang="0">
                  <a:pos x="134" y="28"/>
                </a:cxn>
                <a:cxn ang="0">
                  <a:pos x="79" y="89"/>
                </a:cxn>
                <a:cxn ang="0">
                  <a:pos x="54" y="126"/>
                </a:cxn>
                <a:cxn ang="0">
                  <a:pos x="32" y="169"/>
                </a:cxn>
                <a:cxn ang="0">
                  <a:pos x="17" y="211"/>
                </a:cxn>
                <a:cxn ang="0">
                  <a:pos x="10" y="236"/>
                </a:cxn>
                <a:cxn ang="0">
                  <a:pos x="8" y="249"/>
                </a:cxn>
                <a:cxn ang="0">
                  <a:pos x="5" y="260"/>
                </a:cxn>
                <a:cxn ang="0">
                  <a:pos x="4" y="271"/>
                </a:cxn>
                <a:cxn ang="0">
                  <a:pos x="2" y="283"/>
                </a:cxn>
                <a:cxn ang="0">
                  <a:pos x="1" y="293"/>
                </a:cxn>
                <a:cxn ang="0">
                  <a:pos x="0" y="304"/>
                </a:cxn>
                <a:cxn ang="0">
                  <a:pos x="0" y="309"/>
                </a:cxn>
                <a:cxn ang="0">
                  <a:pos x="0" y="314"/>
                </a:cxn>
                <a:cxn ang="0">
                  <a:pos x="0" y="321"/>
                </a:cxn>
                <a:cxn ang="0">
                  <a:pos x="0" y="323"/>
                </a:cxn>
                <a:cxn ang="0">
                  <a:pos x="0" y="326"/>
                </a:cxn>
                <a:cxn ang="0">
                  <a:pos x="0" y="332"/>
                </a:cxn>
                <a:cxn ang="0">
                  <a:pos x="0" y="336"/>
                </a:cxn>
                <a:cxn ang="0">
                  <a:pos x="0" y="339"/>
                </a:cxn>
                <a:cxn ang="0">
                  <a:pos x="0" y="344"/>
                </a:cxn>
                <a:cxn ang="0">
                  <a:pos x="0" y="350"/>
                </a:cxn>
                <a:cxn ang="0">
                  <a:pos x="1" y="361"/>
                </a:cxn>
                <a:cxn ang="0">
                  <a:pos x="2" y="373"/>
                </a:cxn>
                <a:cxn ang="0">
                  <a:pos x="5" y="392"/>
                </a:cxn>
                <a:cxn ang="0">
                  <a:pos x="9" y="414"/>
                </a:cxn>
                <a:cxn ang="0">
                  <a:pos x="15" y="438"/>
                </a:cxn>
                <a:cxn ang="0">
                  <a:pos x="30" y="477"/>
                </a:cxn>
                <a:cxn ang="0">
                  <a:pos x="47" y="513"/>
                </a:cxn>
                <a:cxn ang="0">
                  <a:pos x="71" y="553"/>
                </a:cxn>
                <a:cxn ang="0">
                  <a:pos x="99" y="588"/>
                </a:cxn>
                <a:cxn ang="0">
                  <a:pos x="157" y="644"/>
                </a:cxn>
                <a:cxn ang="0">
                  <a:pos x="191" y="669"/>
                </a:cxn>
                <a:cxn ang="0">
                  <a:pos x="229" y="691"/>
                </a:cxn>
                <a:cxn ang="0">
                  <a:pos x="299" y="721"/>
                </a:cxn>
                <a:cxn ang="0">
                  <a:pos x="335" y="731"/>
                </a:cxn>
                <a:cxn ang="0">
                  <a:pos x="373" y="740"/>
                </a:cxn>
                <a:cxn ang="0">
                  <a:pos x="391" y="744"/>
                </a:cxn>
                <a:cxn ang="0">
                  <a:pos x="408" y="747"/>
                </a:cxn>
                <a:cxn ang="0">
                  <a:pos x="425" y="748"/>
                </a:cxn>
                <a:cxn ang="0">
                  <a:pos x="439" y="751"/>
                </a:cxn>
                <a:cxn ang="0">
                  <a:pos x="457" y="752"/>
                </a:cxn>
                <a:cxn ang="0">
                  <a:pos x="473" y="752"/>
                </a:cxn>
                <a:cxn ang="0">
                  <a:pos x="482" y="753"/>
                </a:cxn>
                <a:cxn ang="0">
                  <a:pos x="490" y="753"/>
                </a:cxn>
                <a:cxn ang="0">
                  <a:pos x="499" y="753"/>
                </a:cxn>
                <a:cxn ang="0">
                  <a:pos x="503" y="753"/>
                </a:cxn>
                <a:cxn ang="0">
                  <a:pos x="508" y="753"/>
                </a:cxn>
                <a:cxn ang="0">
                  <a:pos x="512" y="753"/>
                </a:cxn>
                <a:cxn ang="0">
                  <a:pos x="516" y="753"/>
                </a:cxn>
              </a:cxnLst>
              <a:rect l="0" t="0" r="r" b="b"/>
              <a:pathLst>
                <a:path w="516" h="753">
                  <a:moveTo>
                    <a:pt x="167" y="0"/>
                  </a:moveTo>
                  <a:lnTo>
                    <a:pt x="134" y="28"/>
                  </a:lnTo>
                  <a:lnTo>
                    <a:pt x="79" y="89"/>
                  </a:lnTo>
                  <a:lnTo>
                    <a:pt x="54" y="126"/>
                  </a:lnTo>
                  <a:lnTo>
                    <a:pt x="32" y="169"/>
                  </a:lnTo>
                  <a:lnTo>
                    <a:pt x="17" y="211"/>
                  </a:lnTo>
                  <a:lnTo>
                    <a:pt x="10" y="236"/>
                  </a:lnTo>
                  <a:lnTo>
                    <a:pt x="8" y="249"/>
                  </a:lnTo>
                  <a:lnTo>
                    <a:pt x="5" y="260"/>
                  </a:lnTo>
                  <a:lnTo>
                    <a:pt x="4" y="271"/>
                  </a:lnTo>
                  <a:lnTo>
                    <a:pt x="2" y="283"/>
                  </a:lnTo>
                  <a:lnTo>
                    <a:pt x="1" y="293"/>
                  </a:lnTo>
                  <a:lnTo>
                    <a:pt x="0" y="304"/>
                  </a:lnTo>
                  <a:lnTo>
                    <a:pt x="0" y="309"/>
                  </a:lnTo>
                  <a:lnTo>
                    <a:pt x="0" y="314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6"/>
                  </a:lnTo>
                  <a:lnTo>
                    <a:pt x="0" y="332"/>
                  </a:lnTo>
                  <a:lnTo>
                    <a:pt x="0" y="336"/>
                  </a:lnTo>
                  <a:lnTo>
                    <a:pt x="0" y="339"/>
                  </a:lnTo>
                  <a:lnTo>
                    <a:pt x="0" y="344"/>
                  </a:lnTo>
                  <a:lnTo>
                    <a:pt x="0" y="350"/>
                  </a:lnTo>
                  <a:lnTo>
                    <a:pt x="1" y="361"/>
                  </a:lnTo>
                  <a:lnTo>
                    <a:pt x="2" y="373"/>
                  </a:lnTo>
                  <a:lnTo>
                    <a:pt x="5" y="392"/>
                  </a:lnTo>
                  <a:lnTo>
                    <a:pt x="9" y="414"/>
                  </a:lnTo>
                  <a:lnTo>
                    <a:pt x="15" y="438"/>
                  </a:lnTo>
                  <a:lnTo>
                    <a:pt x="30" y="477"/>
                  </a:lnTo>
                  <a:lnTo>
                    <a:pt x="47" y="513"/>
                  </a:lnTo>
                  <a:lnTo>
                    <a:pt x="71" y="553"/>
                  </a:lnTo>
                  <a:lnTo>
                    <a:pt x="99" y="588"/>
                  </a:lnTo>
                  <a:lnTo>
                    <a:pt x="157" y="644"/>
                  </a:lnTo>
                  <a:lnTo>
                    <a:pt x="191" y="669"/>
                  </a:lnTo>
                  <a:lnTo>
                    <a:pt x="229" y="691"/>
                  </a:lnTo>
                  <a:lnTo>
                    <a:pt x="299" y="721"/>
                  </a:lnTo>
                  <a:lnTo>
                    <a:pt x="335" y="731"/>
                  </a:lnTo>
                  <a:lnTo>
                    <a:pt x="373" y="740"/>
                  </a:lnTo>
                  <a:lnTo>
                    <a:pt x="391" y="744"/>
                  </a:lnTo>
                  <a:lnTo>
                    <a:pt x="408" y="747"/>
                  </a:lnTo>
                  <a:lnTo>
                    <a:pt x="425" y="748"/>
                  </a:lnTo>
                  <a:lnTo>
                    <a:pt x="439" y="751"/>
                  </a:lnTo>
                  <a:lnTo>
                    <a:pt x="457" y="752"/>
                  </a:lnTo>
                  <a:lnTo>
                    <a:pt x="473" y="752"/>
                  </a:lnTo>
                  <a:lnTo>
                    <a:pt x="482" y="753"/>
                  </a:lnTo>
                  <a:lnTo>
                    <a:pt x="490" y="753"/>
                  </a:lnTo>
                  <a:lnTo>
                    <a:pt x="499" y="753"/>
                  </a:lnTo>
                  <a:lnTo>
                    <a:pt x="503" y="753"/>
                  </a:lnTo>
                  <a:lnTo>
                    <a:pt x="508" y="753"/>
                  </a:lnTo>
                  <a:lnTo>
                    <a:pt x="512" y="753"/>
                  </a:lnTo>
                  <a:lnTo>
                    <a:pt x="516" y="753"/>
                  </a:lnTo>
                </a:path>
              </a:pathLst>
            </a:custGeom>
            <a:noFill/>
            <a:ln w="47625">
              <a:solidFill>
                <a:srgbClr val="FF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81" name="Freeform 105"/>
            <p:cNvSpPr>
              <a:spLocks/>
            </p:cNvSpPr>
            <p:nvPr/>
          </p:nvSpPr>
          <p:spPr bwMode="auto">
            <a:xfrm>
              <a:off x="820" y="3310"/>
              <a:ext cx="394" cy="2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3" y="2"/>
                </a:cxn>
                <a:cxn ang="0">
                  <a:pos x="6" y="2"/>
                </a:cxn>
                <a:cxn ang="0">
                  <a:pos x="10" y="2"/>
                </a:cxn>
                <a:cxn ang="0">
                  <a:pos x="14" y="2"/>
                </a:cxn>
                <a:cxn ang="0">
                  <a:pos x="18" y="2"/>
                </a:cxn>
                <a:cxn ang="0">
                  <a:pos x="22" y="2"/>
                </a:cxn>
                <a:cxn ang="0">
                  <a:pos x="30" y="2"/>
                </a:cxn>
                <a:cxn ang="0">
                  <a:pos x="36" y="2"/>
                </a:cxn>
                <a:cxn ang="0">
                  <a:pos x="49" y="2"/>
                </a:cxn>
                <a:cxn ang="0">
                  <a:pos x="108" y="1"/>
                </a:cxn>
                <a:cxn ang="0">
                  <a:pos x="123" y="0"/>
                </a:cxn>
                <a:cxn ang="0">
                  <a:pos x="133" y="0"/>
                </a:cxn>
                <a:cxn ang="0">
                  <a:pos x="140" y="0"/>
                </a:cxn>
                <a:cxn ang="0">
                  <a:pos x="147" y="0"/>
                </a:cxn>
                <a:cxn ang="0">
                  <a:pos x="151" y="0"/>
                </a:cxn>
                <a:cxn ang="0">
                  <a:pos x="155" y="0"/>
                </a:cxn>
                <a:cxn ang="0">
                  <a:pos x="159" y="0"/>
                </a:cxn>
                <a:cxn ang="0">
                  <a:pos x="161" y="0"/>
                </a:cxn>
                <a:cxn ang="0">
                  <a:pos x="162" y="0"/>
                </a:cxn>
                <a:cxn ang="0">
                  <a:pos x="165" y="0"/>
                </a:cxn>
                <a:cxn ang="0">
                  <a:pos x="169" y="0"/>
                </a:cxn>
                <a:cxn ang="0">
                  <a:pos x="173" y="0"/>
                </a:cxn>
                <a:cxn ang="0">
                  <a:pos x="174" y="0"/>
                </a:cxn>
                <a:cxn ang="0">
                  <a:pos x="177" y="0"/>
                </a:cxn>
                <a:cxn ang="0">
                  <a:pos x="181" y="0"/>
                </a:cxn>
                <a:cxn ang="0">
                  <a:pos x="183" y="0"/>
                </a:cxn>
                <a:cxn ang="0">
                  <a:pos x="191" y="0"/>
                </a:cxn>
                <a:cxn ang="0">
                  <a:pos x="199" y="0"/>
                </a:cxn>
                <a:cxn ang="0">
                  <a:pos x="215" y="0"/>
                </a:cxn>
                <a:cxn ang="0">
                  <a:pos x="228" y="1"/>
                </a:cxn>
                <a:cxn ang="0">
                  <a:pos x="256" y="1"/>
                </a:cxn>
                <a:cxn ang="0">
                  <a:pos x="283" y="2"/>
                </a:cxn>
                <a:cxn ang="0">
                  <a:pos x="298" y="2"/>
                </a:cxn>
                <a:cxn ang="0">
                  <a:pos x="306" y="2"/>
                </a:cxn>
                <a:cxn ang="0">
                  <a:pos x="312" y="2"/>
                </a:cxn>
                <a:cxn ang="0">
                  <a:pos x="316" y="2"/>
                </a:cxn>
                <a:cxn ang="0">
                  <a:pos x="320" y="2"/>
                </a:cxn>
                <a:cxn ang="0">
                  <a:pos x="324" y="2"/>
                </a:cxn>
                <a:cxn ang="0">
                  <a:pos x="326" y="2"/>
                </a:cxn>
                <a:cxn ang="0">
                  <a:pos x="328" y="2"/>
                </a:cxn>
                <a:cxn ang="0">
                  <a:pos x="332" y="2"/>
                </a:cxn>
                <a:cxn ang="0">
                  <a:pos x="335" y="2"/>
                </a:cxn>
                <a:cxn ang="0">
                  <a:pos x="339" y="2"/>
                </a:cxn>
                <a:cxn ang="0">
                  <a:pos x="343" y="2"/>
                </a:cxn>
                <a:cxn ang="0">
                  <a:pos x="347" y="2"/>
                </a:cxn>
                <a:cxn ang="0">
                  <a:pos x="351" y="2"/>
                </a:cxn>
                <a:cxn ang="0">
                  <a:pos x="360" y="2"/>
                </a:cxn>
                <a:cxn ang="0">
                  <a:pos x="369" y="2"/>
                </a:cxn>
                <a:cxn ang="0">
                  <a:pos x="377" y="2"/>
                </a:cxn>
                <a:cxn ang="0">
                  <a:pos x="394" y="1"/>
                </a:cxn>
              </a:cxnLst>
              <a:rect l="0" t="0" r="r" b="b"/>
              <a:pathLst>
                <a:path w="394" h="2">
                  <a:moveTo>
                    <a:pt x="0" y="2"/>
                  </a:moveTo>
                  <a:lnTo>
                    <a:pt x="3" y="2"/>
                  </a:lnTo>
                  <a:lnTo>
                    <a:pt x="6" y="2"/>
                  </a:lnTo>
                  <a:lnTo>
                    <a:pt x="10" y="2"/>
                  </a:lnTo>
                  <a:lnTo>
                    <a:pt x="14" y="2"/>
                  </a:lnTo>
                  <a:lnTo>
                    <a:pt x="18" y="2"/>
                  </a:lnTo>
                  <a:lnTo>
                    <a:pt x="22" y="2"/>
                  </a:lnTo>
                  <a:lnTo>
                    <a:pt x="30" y="2"/>
                  </a:lnTo>
                  <a:lnTo>
                    <a:pt x="36" y="2"/>
                  </a:lnTo>
                  <a:lnTo>
                    <a:pt x="49" y="2"/>
                  </a:lnTo>
                  <a:lnTo>
                    <a:pt x="108" y="1"/>
                  </a:lnTo>
                  <a:lnTo>
                    <a:pt x="123" y="0"/>
                  </a:lnTo>
                  <a:lnTo>
                    <a:pt x="133" y="0"/>
                  </a:lnTo>
                  <a:lnTo>
                    <a:pt x="140" y="0"/>
                  </a:lnTo>
                  <a:lnTo>
                    <a:pt x="147" y="0"/>
                  </a:lnTo>
                  <a:lnTo>
                    <a:pt x="151" y="0"/>
                  </a:lnTo>
                  <a:lnTo>
                    <a:pt x="155" y="0"/>
                  </a:lnTo>
                  <a:lnTo>
                    <a:pt x="159" y="0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5" y="0"/>
                  </a:lnTo>
                  <a:lnTo>
                    <a:pt x="169" y="0"/>
                  </a:lnTo>
                  <a:lnTo>
                    <a:pt x="173" y="0"/>
                  </a:lnTo>
                  <a:lnTo>
                    <a:pt x="174" y="0"/>
                  </a:lnTo>
                  <a:lnTo>
                    <a:pt x="177" y="0"/>
                  </a:lnTo>
                  <a:lnTo>
                    <a:pt x="181" y="0"/>
                  </a:lnTo>
                  <a:lnTo>
                    <a:pt x="183" y="0"/>
                  </a:lnTo>
                  <a:lnTo>
                    <a:pt x="191" y="0"/>
                  </a:lnTo>
                  <a:lnTo>
                    <a:pt x="199" y="0"/>
                  </a:lnTo>
                  <a:lnTo>
                    <a:pt x="215" y="0"/>
                  </a:lnTo>
                  <a:lnTo>
                    <a:pt x="228" y="1"/>
                  </a:lnTo>
                  <a:lnTo>
                    <a:pt x="256" y="1"/>
                  </a:lnTo>
                  <a:lnTo>
                    <a:pt x="283" y="2"/>
                  </a:lnTo>
                  <a:lnTo>
                    <a:pt x="298" y="2"/>
                  </a:lnTo>
                  <a:lnTo>
                    <a:pt x="306" y="2"/>
                  </a:lnTo>
                  <a:lnTo>
                    <a:pt x="312" y="2"/>
                  </a:lnTo>
                  <a:lnTo>
                    <a:pt x="316" y="2"/>
                  </a:lnTo>
                  <a:lnTo>
                    <a:pt x="320" y="2"/>
                  </a:lnTo>
                  <a:lnTo>
                    <a:pt x="324" y="2"/>
                  </a:lnTo>
                  <a:lnTo>
                    <a:pt x="326" y="2"/>
                  </a:lnTo>
                  <a:lnTo>
                    <a:pt x="328" y="2"/>
                  </a:lnTo>
                  <a:lnTo>
                    <a:pt x="332" y="2"/>
                  </a:lnTo>
                  <a:lnTo>
                    <a:pt x="335" y="2"/>
                  </a:lnTo>
                  <a:lnTo>
                    <a:pt x="339" y="2"/>
                  </a:lnTo>
                  <a:lnTo>
                    <a:pt x="343" y="2"/>
                  </a:lnTo>
                  <a:lnTo>
                    <a:pt x="347" y="2"/>
                  </a:lnTo>
                  <a:lnTo>
                    <a:pt x="351" y="2"/>
                  </a:lnTo>
                  <a:lnTo>
                    <a:pt x="360" y="2"/>
                  </a:lnTo>
                  <a:lnTo>
                    <a:pt x="369" y="2"/>
                  </a:lnTo>
                  <a:lnTo>
                    <a:pt x="377" y="2"/>
                  </a:lnTo>
                  <a:lnTo>
                    <a:pt x="394" y="1"/>
                  </a:lnTo>
                </a:path>
              </a:pathLst>
            </a:custGeom>
            <a:noFill/>
            <a:ln w="47625">
              <a:solidFill>
                <a:srgbClr val="FF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82" name="Freeform 106"/>
            <p:cNvSpPr>
              <a:spLocks/>
            </p:cNvSpPr>
            <p:nvPr/>
          </p:nvSpPr>
          <p:spPr bwMode="auto">
            <a:xfrm>
              <a:off x="1214" y="2885"/>
              <a:ext cx="460" cy="426"/>
            </a:xfrm>
            <a:custGeom>
              <a:avLst/>
              <a:gdLst/>
              <a:ahLst/>
              <a:cxnLst>
                <a:cxn ang="0">
                  <a:pos x="0" y="426"/>
                </a:cxn>
                <a:cxn ang="0">
                  <a:pos x="10" y="425"/>
                </a:cxn>
                <a:cxn ang="0">
                  <a:pos x="19" y="425"/>
                </a:cxn>
                <a:cxn ang="0">
                  <a:pos x="36" y="422"/>
                </a:cxn>
                <a:cxn ang="0">
                  <a:pos x="55" y="420"/>
                </a:cxn>
                <a:cxn ang="0">
                  <a:pos x="88" y="414"/>
                </a:cxn>
                <a:cxn ang="0">
                  <a:pos x="130" y="404"/>
                </a:cxn>
                <a:cxn ang="0">
                  <a:pos x="166" y="392"/>
                </a:cxn>
                <a:cxn ang="0">
                  <a:pos x="239" y="360"/>
                </a:cxn>
                <a:cxn ang="0">
                  <a:pos x="278" y="336"/>
                </a:cxn>
                <a:cxn ang="0">
                  <a:pos x="312" y="310"/>
                </a:cxn>
                <a:cxn ang="0">
                  <a:pos x="371" y="252"/>
                </a:cxn>
                <a:cxn ang="0">
                  <a:pos x="398" y="213"/>
                </a:cxn>
                <a:cxn ang="0">
                  <a:pos x="420" y="174"/>
                </a:cxn>
                <a:cxn ang="0">
                  <a:pos x="437" y="134"/>
                </a:cxn>
                <a:cxn ang="0">
                  <a:pos x="445" y="113"/>
                </a:cxn>
                <a:cxn ang="0">
                  <a:pos x="450" y="88"/>
                </a:cxn>
                <a:cxn ang="0">
                  <a:pos x="455" y="69"/>
                </a:cxn>
                <a:cxn ang="0">
                  <a:pos x="456" y="57"/>
                </a:cxn>
                <a:cxn ang="0">
                  <a:pos x="458" y="47"/>
                </a:cxn>
                <a:cxn ang="0">
                  <a:pos x="459" y="36"/>
                </a:cxn>
                <a:cxn ang="0">
                  <a:pos x="459" y="31"/>
                </a:cxn>
                <a:cxn ang="0">
                  <a:pos x="460" y="24"/>
                </a:cxn>
                <a:cxn ang="0">
                  <a:pos x="460" y="21"/>
                </a:cxn>
                <a:cxn ang="0">
                  <a:pos x="460" y="15"/>
                </a:cxn>
                <a:cxn ang="0">
                  <a:pos x="460" y="10"/>
                </a:cxn>
                <a:cxn ang="0">
                  <a:pos x="460" y="6"/>
                </a:cxn>
                <a:cxn ang="0">
                  <a:pos x="460" y="0"/>
                </a:cxn>
              </a:cxnLst>
              <a:rect l="0" t="0" r="r" b="b"/>
              <a:pathLst>
                <a:path w="460" h="426">
                  <a:moveTo>
                    <a:pt x="0" y="426"/>
                  </a:moveTo>
                  <a:lnTo>
                    <a:pt x="10" y="425"/>
                  </a:lnTo>
                  <a:lnTo>
                    <a:pt x="19" y="425"/>
                  </a:lnTo>
                  <a:lnTo>
                    <a:pt x="36" y="422"/>
                  </a:lnTo>
                  <a:lnTo>
                    <a:pt x="55" y="420"/>
                  </a:lnTo>
                  <a:lnTo>
                    <a:pt x="88" y="414"/>
                  </a:lnTo>
                  <a:lnTo>
                    <a:pt x="130" y="404"/>
                  </a:lnTo>
                  <a:lnTo>
                    <a:pt x="166" y="392"/>
                  </a:lnTo>
                  <a:lnTo>
                    <a:pt x="239" y="360"/>
                  </a:lnTo>
                  <a:lnTo>
                    <a:pt x="278" y="336"/>
                  </a:lnTo>
                  <a:lnTo>
                    <a:pt x="312" y="310"/>
                  </a:lnTo>
                  <a:lnTo>
                    <a:pt x="371" y="252"/>
                  </a:lnTo>
                  <a:lnTo>
                    <a:pt x="398" y="213"/>
                  </a:lnTo>
                  <a:lnTo>
                    <a:pt x="420" y="174"/>
                  </a:lnTo>
                  <a:lnTo>
                    <a:pt x="437" y="134"/>
                  </a:lnTo>
                  <a:lnTo>
                    <a:pt x="445" y="113"/>
                  </a:lnTo>
                  <a:lnTo>
                    <a:pt x="450" y="88"/>
                  </a:lnTo>
                  <a:lnTo>
                    <a:pt x="455" y="69"/>
                  </a:lnTo>
                  <a:lnTo>
                    <a:pt x="456" y="57"/>
                  </a:lnTo>
                  <a:lnTo>
                    <a:pt x="458" y="47"/>
                  </a:lnTo>
                  <a:lnTo>
                    <a:pt x="459" y="36"/>
                  </a:lnTo>
                  <a:lnTo>
                    <a:pt x="459" y="31"/>
                  </a:lnTo>
                  <a:lnTo>
                    <a:pt x="460" y="24"/>
                  </a:lnTo>
                  <a:lnTo>
                    <a:pt x="460" y="21"/>
                  </a:lnTo>
                  <a:lnTo>
                    <a:pt x="460" y="15"/>
                  </a:lnTo>
                  <a:lnTo>
                    <a:pt x="460" y="10"/>
                  </a:lnTo>
                  <a:lnTo>
                    <a:pt x="460" y="6"/>
                  </a:lnTo>
                  <a:lnTo>
                    <a:pt x="460" y="0"/>
                  </a:lnTo>
                </a:path>
              </a:pathLst>
            </a:custGeom>
            <a:noFill/>
            <a:ln w="47625">
              <a:solidFill>
                <a:srgbClr val="FF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83" name="Freeform 107"/>
            <p:cNvSpPr>
              <a:spLocks/>
            </p:cNvSpPr>
            <p:nvPr/>
          </p:nvSpPr>
          <p:spPr bwMode="auto">
            <a:xfrm>
              <a:off x="1037" y="2443"/>
              <a:ext cx="626" cy="442"/>
            </a:xfrm>
            <a:custGeom>
              <a:avLst/>
              <a:gdLst/>
              <a:ahLst/>
              <a:cxnLst>
                <a:cxn ang="0">
                  <a:pos x="626" y="442"/>
                </a:cxn>
                <a:cxn ang="0">
                  <a:pos x="626" y="437"/>
                </a:cxn>
                <a:cxn ang="0">
                  <a:pos x="626" y="431"/>
                </a:cxn>
                <a:cxn ang="0">
                  <a:pos x="626" y="426"/>
                </a:cxn>
                <a:cxn ang="0">
                  <a:pos x="626" y="421"/>
                </a:cxn>
                <a:cxn ang="0">
                  <a:pos x="626" y="412"/>
                </a:cxn>
                <a:cxn ang="0">
                  <a:pos x="624" y="402"/>
                </a:cxn>
                <a:cxn ang="0">
                  <a:pos x="623" y="391"/>
                </a:cxn>
                <a:cxn ang="0">
                  <a:pos x="622" y="379"/>
                </a:cxn>
                <a:cxn ang="0">
                  <a:pos x="618" y="359"/>
                </a:cxn>
                <a:cxn ang="0">
                  <a:pos x="613" y="338"/>
                </a:cxn>
                <a:cxn ang="0">
                  <a:pos x="606" y="318"/>
                </a:cxn>
                <a:cxn ang="0">
                  <a:pos x="590" y="275"/>
                </a:cxn>
                <a:cxn ang="0">
                  <a:pos x="568" y="234"/>
                </a:cxn>
                <a:cxn ang="0">
                  <a:pos x="545" y="199"/>
                </a:cxn>
                <a:cxn ang="0">
                  <a:pos x="514" y="161"/>
                </a:cxn>
                <a:cxn ang="0">
                  <a:pos x="481" y="130"/>
                </a:cxn>
                <a:cxn ang="0">
                  <a:pos x="416" y="83"/>
                </a:cxn>
                <a:cxn ang="0">
                  <a:pos x="381" y="64"/>
                </a:cxn>
                <a:cxn ang="0">
                  <a:pos x="341" y="45"/>
                </a:cxn>
                <a:cxn ang="0">
                  <a:pos x="303" y="32"/>
                </a:cxn>
                <a:cxn ang="0">
                  <a:pos x="263" y="21"/>
                </a:cxn>
                <a:cxn ang="0">
                  <a:pos x="225" y="13"/>
                </a:cxn>
                <a:cxn ang="0">
                  <a:pos x="190" y="8"/>
                </a:cxn>
                <a:cxn ang="0">
                  <a:pos x="174" y="6"/>
                </a:cxn>
                <a:cxn ang="0">
                  <a:pos x="157" y="4"/>
                </a:cxn>
                <a:cxn ang="0">
                  <a:pos x="142" y="2"/>
                </a:cxn>
                <a:cxn ang="0">
                  <a:pos x="126" y="2"/>
                </a:cxn>
                <a:cxn ang="0">
                  <a:pos x="117" y="1"/>
                </a:cxn>
                <a:cxn ang="0">
                  <a:pos x="108" y="1"/>
                </a:cxn>
                <a:cxn ang="0">
                  <a:pos x="100" y="1"/>
                </a:cxn>
                <a:cxn ang="0">
                  <a:pos x="91" y="1"/>
                </a:cxn>
                <a:cxn ang="0">
                  <a:pos x="85" y="1"/>
                </a:cxn>
                <a:cxn ang="0">
                  <a:pos x="77" y="0"/>
                </a:cxn>
                <a:cxn ang="0">
                  <a:pos x="68" y="0"/>
                </a:cxn>
                <a:cxn ang="0">
                  <a:pos x="64" y="0"/>
                </a:cxn>
                <a:cxn ang="0">
                  <a:pos x="61" y="0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2" y="0"/>
                </a:cxn>
                <a:cxn ang="0">
                  <a:pos x="39" y="0"/>
                </a:cxn>
                <a:cxn ang="0">
                  <a:pos x="35" y="0"/>
                </a:cxn>
                <a:cxn ang="0">
                  <a:pos x="31" y="0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17" y="0"/>
                </a:cxn>
                <a:cxn ang="0">
                  <a:pos x="8" y="0"/>
                </a:cxn>
                <a:cxn ang="0">
                  <a:pos x="0" y="0"/>
                </a:cxn>
              </a:cxnLst>
              <a:rect l="0" t="0" r="r" b="b"/>
              <a:pathLst>
                <a:path w="626" h="442">
                  <a:moveTo>
                    <a:pt x="626" y="442"/>
                  </a:moveTo>
                  <a:lnTo>
                    <a:pt x="626" y="437"/>
                  </a:lnTo>
                  <a:lnTo>
                    <a:pt x="626" y="431"/>
                  </a:lnTo>
                  <a:lnTo>
                    <a:pt x="626" y="426"/>
                  </a:lnTo>
                  <a:lnTo>
                    <a:pt x="626" y="421"/>
                  </a:lnTo>
                  <a:lnTo>
                    <a:pt x="626" y="412"/>
                  </a:lnTo>
                  <a:lnTo>
                    <a:pt x="624" y="402"/>
                  </a:lnTo>
                  <a:lnTo>
                    <a:pt x="623" y="391"/>
                  </a:lnTo>
                  <a:lnTo>
                    <a:pt x="622" y="379"/>
                  </a:lnTo>
                  <a:lnTo>
                    <a:pt x="618" y="359"/>
                  </a:lnTo>
                  <a:lnTo>
                    <a:pt x="613" y="338"/>
                  </a:lnTo>
                  <a:lnTo>
                    <a:pt x="606" y="318"/>
                  </a:lnTo>
                  <a:lnTo>
                    <a:pt x="590" y="275"/>
                  </a:lnTo>
                  <a:lnTo>
                    <a:pt x="568" y="234"/>
                  </a:lnTo>
                  <a:lnTo>
                    <a:pt x="545" y="199"/>
                  </a:lnTo>
                  <a:lnTo>
                    <a:pt x="514" y="161"/>
                  </a:lnTo>
                  <a:lnTo>
                    <a:pt x="481" y="130"/>
                  </a:lnTo>
                  <a:lnTo>
                    <a:pt x="416" y="83"/>
                  </a:lnTo>
                  <a:lnTo>
                    <a:pt x="381" y="64"/>
                  </a:lnTo>
                  <a:lnTo>
                    <a:pt x="341" y="45"/>
                  </a:lnTo>
                  <a:lnTo>
                    <a:pt x="303" y="32"/>
                  </a:lnTo>
                  <a:lnTo>
                    <a:pt x="263" y="21"/>
                  </a:lnTo>
                  <a:lnTo>
                    <a:pt x="225" y="13"/>
                  </a:lnTo>
                  <a:lnTo>
                    <a:pt x="190" y="8"/>
                  </a:lnTo>
                  <a:lnTo>
                    <a:pt x="174" y="6"/>
                  </a:lnTo>
                  <a:lnTo>
                    <a:pt x="157" y="4"/>
                  </a:lnTo>
                  <a:lnTo>
                    <a:pt x="142" y="2"/>
                  </a:lnTo>
                  <a:lnTo>
                    <a:pt x="126" y="2"/>
                  </a:lnTo>
                  <a:lnTo>
                    <a:pt x="117" y="1"/>
                  </a:lnTo>
                  <a:lnTo>
                    <a:pt x="108" y="1"/>
                  </a:lnTo>
                  <a:lnTo>
                    <a:pt x="100" y="1"/>
                  </a:lnTo>
                  <a:lnTo>
                    <a:pt x="91" y="1"/>
                  </a:lnTo>
                  <a:lnTo>
                    <a:pt x="85" y="1"/>
                  </a:lnTo>
                  <a:lnTo>
                    <a:pt x="77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17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47625">
              <a:solidFill>
                <a:srgbClr val="FF00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84" name="Freeform 108"/>
            <p:cNvSpPr>
              <a:spLocks/>
            </p:cNvSpPr>
            <p:nvPr/>
          </p:nvSpPr>
          <p:spPr bwMode="auto">
            <a:xfrm>
              <a:off x="510" y="2443"/>
              <a:ext cx="527" cy="91"/>
            </a:xfrm>
            <a:custGeom>
              <a:avLst/>
              <a:gdLst/>
              <a:ahLst/>
              <a:cxnLst>
                <a:cxn ang="0">
                  <a:pos x="527" y="0"/>
                </a:cxn>
                <a:cxn ang="0">
                  <a:pos x="513" y="0"/>
                </a:cxn>
                <a:cxn ang="0">
                  <a:pos x="505" y="0"/>
                </a:cxn>
                <a:cxn ang="0">
                  <a:pos x="497" y="0"/>
                </a:cxn>
                <a:cxn ang="0">
                  <a:pos x="493" y="0"/>
                </a:cxn>
                <a:cxn ang="0">
                  <a:pos x="491" y="0"/>
                </a:cxn>
                <a:cxn ang="0">
                  <a:pos x="489" y="0"/>
                </a:cxn>
                <a:cxn ang="0">
                  <a:pos x="487" y="0"/>
                </a:cxn>
                <a:cxn ang="0">
                  <a:pos x="484" y="0"/>
                </a:cxn>
                <a:cxn ang="0">
                  <a:pos x="482" y="0"/>
                </a:cxn>
                <a:cxn ang="0">
                  <a:pos x="479" y="0"/>
                </a:cxn>
                <a:cxn ang="0">
                  <a:pos x="478" y="0"/>
                </a:cxn>
                <a:cxn ang="0">
                  <a:pos x="475" y="0"/>
                </a:cxn>
                <a:cxn ang="0">
                  <a:pos x="472" y="0"/>
                </a:cxn>
                <a:cxn ang="0">
                  <a:pos x="470" y="0"/>
                </a:cxn>
                <a:cxn ang="0">
                  <a:pos x="467" y="0"/>
                </a:cxn>
                <a:cxn ang="0">
                  <a:pos x="466" y="0"/>
                </a:cxn>
                <a:cxn ang="0">
                  <a:pos x="458" y="0"/>
                </a:cxn>
                <a:cxn ang="0">
                  <a:pos x="452" y="0"/>
                </a:cxn>
                <a:cxn ang="0">
                  <a:pos x="437" y="0"/>
                </a:cxn>
                <a:cxn ang="0">
                  <a:pos x="423" y="0"/>
                </a:cxn>
                <a:cxn ang="0">
                  <a:pos x="417" y="0"/>
                </a:cxn>
                <a:cxn ang="0">
                  <a:pos x="410" y="0"/>
                </a:cxn>
                <a:cxn ang="0">
                  <a:pos x="407" y="0"/>
                </a:cxn>
                <a:cxn ang="0">
                  <a:pos x="404" y="0"/>
                </a:cxn>
                <a:cxn ang="0">
                  <a:pos x="400" y="0"/>
                </a:cxn>
                <a:cxn ang="0">
                  <a:pos x="396" y="0"/>
                </a:cxn>
                <a:cxn ang="0">
                  <a:pos x="394" y="0"/>
                </a:cxn>
                <a:cxn ang="0">
                  <a:pos x="392" y="0"/>
                </a:cxn>
                <a:cxn ang="0">
                  <a:pos x="389" y="0"/>
                </a:cxn>
                <a:cxn ang="0">
                  <a:pos x="388" y="0"/>
                </a:cxn>
                <a:cxn ang="0">
                  <a:pos x="384" y="0"/>
                </a:cxn>
                <a:cxn ang="0">
                  <a:pos x="380" y="0"/>
                </a:cxn>
                <a:cxn ang="0">
                  <a:pos x="376" y="0"/>
                </a:cxn>
                <a:cxn ang="0">
                  <a:pos x="371" y="0"/>
                </a:cxn>
                <a:cxn ang="0">
                  <a:pos x="363" y="0"/>
                </a:cxn>
                <a:cxn ang="0">
                  <a:pos x="355" y="0"/>
                </a:cxn>
                <a:cxn ang="0">
                  <a:pos x="348" y="0"/>
                </a:cxn>
                <a:cxn ang="0">
                  <a:pos x="332" y="1"/>
                </a:cxn>
                <a:cxn ang="0">
                  <a:pos x="324" y="1"/>
                </a:cxn>
                <a:cxn ang="0">
                  <a:pos x="316" y="1"/>
                </a:cxn>
                <a:cxn ang="0">
                  <a:pos x="302" y="2"/>
                </a:cxn>
                <a:cxn ang="0">
                  <a:pos x="287" y="4"/>
                </a:cxn>
                <a:cxn ang="0">
                  <a:pos x="270" y="5"/>
                </a:cxn>
                <a:cxn ang="0">
                  <a:pos x="253" y="6"/>
                </a:cxn>
                <a:cxn ang="0">
                  <a:pos x="215" y="12"/>
                </a:cxn>
                <a:cxn ang="0">
                  <a:pos x="177" y="18"/>
                </a:cxn>
                <a:cxn ang="0">
                  <a:pos x="141" y="27"/>
                </a:cxn>
                <a:cxn ang="0">
                  <a:pos x="73" y="52"/>
                </a:cxn>
                <a:cxn ang="0">
                  <a:pos x="38" y="70"/>
                </a:cxn>
                <a:cxn ang="0">
                  <a:pos x="0" y="91"/>
                </a:cxn>
              </a:cxnLst>
              <a:rect l="0" t="0" r="r" b="b"/>
              <a:pathLst>
                <a:path w="527" h="91">
                  <a:moveTo>
                    <a:pt x="527" y="0"/>
                  </a:moveTo>
                  <a:lnTo>
                    <a:pt x="513" y="0"/>
                  </a:lnTo>
                  <a:lnTo>
                    <a:pt x="505" y="0"/>
                  </a:lnTo>
                  <a:lnTo>
                    <a:pt x="497" y="0"/>
                  </a:lnTo>
                  <a:lnTo>
                    <a:pt x="493" y="0"/>
                  </a:lnTo>
                  <a:lnTo>
                    <a:pt x="491" y="0"/>
                  </a:lnTo>
                  <a:lnTo>
                    <a:pt x="489" y="0"/>
                  </a:lnTo>
                  <a:lnTo>
                    <a:pt x="487" y="0"/>
                  </a:lnTo>
                  <a:lnTo>
                    <a:pt x="484" y="0"/>
                  </a:lnTo>
                  <a:lnTo>
                    <a:pt x="482" y="0"/>
                  </a:lnTo>
                  <a:lnTo>
                    <a:pt x="479" y="0"/>
                  </a:lnTo>
                  <a:lnTo>
                    <a:pt x="478" y="0"/>
                  </a:lnTo>
                  <a:lnTo>
                    <a:pt x="475" y="0"/>
                  </a:lnTo>
                  <a:lnTo>
                    <a:pt x="472" y="0"/>
                  </a:lnTo>
                  <a:lnTo>
                    <a:pt x="470" y="0"/>
                  </a:lnTo>
                  <a:lnTo>
                    <a:pt x="467" y="0"/>
                  </a:lnTo>
                  <a:lnTo>
                    <a:pt x="466" y="0"/>
                  </a:lnTo>
                  <a:lnTo>
                    <a:pt x="458" y="0"/>
                  </a:lnTo>
                  <a:lnTo>
                    <a:pt x="452" y="0"/>
                  </a:lnTo>
                  <a:lnTo>
                    <a:pt x="437" y="0"/>
                  </a:lnTo>
                  <a:lnTo>
                    <a:pt x="423" y="0"/>
                  </a:lnTo>
                  <a:lnTo>
                    <a:pt x="417" y="0"/>
                  </a:lnTo>
                  <a:lnTo>
                    <a:pt x="410" y="0"/>
                  </a:lnTo>
                  <a:lnTo>
                    <a:pt x="407" y="0"/>
                  </a:lnTo>
                  <a:lnTo>
                    <a:pt x="404" y="0"/>
                  </a:lnTo>
                  <a:lnTo>
                    <a:pt x="400" y="0"/>
                  </a:lnTo>
                  <a:lnTo>
                    <a:pt x="396" y="0"/>
                  </a:lnTo>
                  <a:lnTo>
                    <a:pt x="394" y="0"/>
                  </a:lnTo>
                  <a:lnTo>
                    <a:pt x="392" y="0"/>
                  </a:lnTo>
                  <a:lnTo>
                    <a:pt x="389" y="0"/>
                  </a:lnTo>
                  <a:lnTo>
                    <a:pt x="388" y="0"/>
                  </a:lnTo>
                  <a:lnTo>
                    <a:pt x="384" y="0"/>
                  </a:lnTo>
                  <a:lnTo>
                    <a:pt x="380" y="0"/>
                  </a:lnTo>
                  <a:lnTo>
                    <a:pt x="376" y="0"/>
                  </a:lnTo>
                  <a:lnTo>
                    <a:pt x="371" y="0"/>
                  </a:lnTo>
                  <a:lnTo>
                    <a:pt x="363" y="0"/>
                  </a:lnTo>
                  <a:lnTo>
                    <a:pt x="355" y="0"/>
                  </a:lnTo>
                  <a:lnTo>
                    <a:pt x="348" y="0"/>
                  </a:lnTo>
                  <a:lnTo>
                    <a:pt x="332" y="1"/>
                  </a:lnTo>
                  <a:lnTo>
                    <a:pt x="324" y="1"/>
                  </a:lnTo>
                  <a:lnTo>
                    <a:pt x="316" y="1"/>
                  </a:lnTo>
                  <a:lnTo>
                    <a:pt x="302" y="2"/>
                  </a:lnTo>
                  <a:lnTo>
                    <a:pt x="287" y="4"/>
                  </a:lnTo>
                  <a:lnTo>
                    <a:pt x="270" y="5"/>
                  </a:lnTo>
                  <a:lnTo>
                    <a:pt x="253" y="6"/>
                  </a:lnTo>
                  <a:lnTo>
                    <a:pt x="215" y="12"/>
                  </a:lnTo>
                  <a:lnTo>
                    <a:pt x="177" y="18"/>
                  </a:lnTo>
                  <a:lnTo>
                    <a:pt x="141" y="27"/>
                  </a:lnTo>
                  <a:lnTo>
                    <a:pt x="73" y="52"/>
                  </a:lnTo>
                  <a:lnTo>
                    <a:pt x="38" y="70"/>
                  </a:lnTo>
                  <a:lnTo>
                    <a:pt x="0" y="91"/>
                  </a:lnTo>
                </a:path>
              </a:pathLst>
            </a:custGeom>
            <a:noFill/>
            <a:ln w="47625">
              <a:solidFill>
                <a:srgbClr val="FF00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85" name="Freeform 109"/>
            <p:cNvSpPr>
              <a:spLocks/>
            </p:cNvSpPr>
            <p:nvPr/>
          </p:nvSpPr>
          <p:spPr bwMode="auto">
            <a:xfrm>
              <a:off x="315" y="2534"/>
              <a:ext cx="561" cy="793"/>
            </a:xfrm>
            <a:custGeom>
              <a:avLst/>
              <a:gdLst/>
              <a:ahLst/>
              <a:cxnLst>
                <a:cxn ang="0">
                  <a:pos x="195" y="0"/>
                </a:cxn>
                <a:cxn ang="0">
                  <a:pos x="134" y="48"/>
                </a:cxn>
                <a:cxn ang="0">
                  <a:pos x="106" y="78"/>
                </a:cxn>
                <a:cxn ang="0">
                  <a:pos x="78" y="112"/>
                </a:cxn>
                <a:cxn ang="0">
                  <a:pos x="56" y="147"/>
                </a:cxn>
                <a:cxn ang="0">
                  <a:pos x="38" y="181"/>
                </a:cxn>
                <a:cxn ang="0">
                  <a:pos x="21" y="222"/>
                </a:cxn>
                <a:cxn ang="0">
                  <a:pos x="15" y="244"/>
                </a:cxn>
                <a:cxn ang="0">
                  <a:pos x="8" y="269"/>
                </a:cxn>
                <a:cxn ang="0">
                  <a:pos x="6" y="281"/>
                </a:cxn>
                <a:cxn ang="0">
                  <a:pos x="4" y="294"/>
                </a:cxn>
                <a:cxn ang="0">
                  <a:pos x="3" y="304"/>
                </a:cxn>
                <a:cxn ang="0">
                  <a:pos x="2" y="316"/>
                </a:cxn>
                <a:cxn ang="0">
                  <a:pos x="0" y="326"/>
                </a:cxn>
                <a:cxn ang="0">
                  <a:pos x="0" y="333"/>
                </a:cxn>
                <a:cxn ang="0">
                  <a:pos x="0" y="338"/>
                </a:cxn>
                <a:cxn ang="0">
                  <a:pos x="0" y="343"/>
                </a:cxn>
                <a:cxn ang="0">
                  <a:pos x="0" y="347"/>
                </a:cxn>
                <a:cxn ang="0">
                  <a:pos x="0" y="353"/>
                </a:cxn>
                <a:cxn ang="0">
                  <a:pos x="0" y="359"/>
                </a:cxn>
                <a:cxn ang="0">
                  <a:pos x="0" y="362"/>
                </a:cxn>
                <a:cxn ang="0">
                  <a:pos x="0" y="369"/>
                </a:cxn>
                <a:cxn ang="0">
                  <a:pos x="0" y="374"/>
                </a:cxn>
                <a:cxn ang="0">
                  <a:pos x="0" y="378"/>
                </a:cxn>
                <a:cxn ang="0">
                  <a:pos x="2" y="390"/>
                </a:cxn>
                <a:cxn ang="0">
                  <a:pos x="3" y="401"/>
                </a:cxn>
                <a:cxn ang="0">
                  <a:pos x="7" y="422"/>
                </a:cxn>
                <a:cxn ang="0">
                  <a:pos x="11" y="446"/>
                </a:cxn>
                <a:cxn ang="0">
                  <a:pos x="24" y="486"/>
                </a:cxn>
                <a:cxn ang="0">
                  <a:pos x="38" y="522"/>
                </a:cxn>
                <a:cxn ang="0">
                  <a:pos x="60" y="563"/>
                </a:cxn>
                <a:cxn ang="0">
                  <a:pos x="85" y="599"/>
                </a:cxn>
                <a:cxn ang="0">
                  <a:pos x="140" y="658"/>
                </a:cxn>
                <a:cxn ang="0">
                  <a:pos x="171" y="684"/>
                </a:cxn>
                <a:cxn ang="0">
                  <a:pos x="207" y="708"/>
                </a:cxn>
                <a:cxn ang="0">
                  <a:pos x="273" y="743"/>
                </a:cxn>
                <a:cxn ang="0">
                  <a:pos x="309" y="756"/>
                </a:cxn>
                <a:cxn ang="0">
                  <a:pos x="346" y="768"/>
                </a:cxn>
                <a:cxn ang="0">
                  <a:pos x="381" y="776"/>
                </a:cxn>
                <a:cxn ang="0">
                  <a:pos x="413" y="782"/>
                </a:cxn>
                <a:cxn ang="0">
                  <a:pos x="430" y="785"/>
                </a:cxn>
                <a:cxn ang="0">
                  <a:pos x="446" y="786"/>
                </a:cxn>
                <a:cxn ang="0">
                  <a:pos x="462" y="788"/>
                </a:cxn>
                <a:cxn ang="0">
                  <a:pos x="478" y="790"/>
                </a:cxn>
                <a:cxn ang="0">
                  <a:pos x="497" y="790"/>
                </a:cxn>
                <a:cxn ang="0">
                  <a:pos x="514" y="791"/>
                </a:cxn>
                <a:cxn ang="0">
                  <a:pos x="522" y="791"/>
                </a:cxn>
                <a:cxn ang="0">
                  <a:pos x="531" y="793"/>
                </a:cxn>
                <a:cxn ang="0">
                  <a:pos x="545" y="793"/>
                </a:cxn>
                <a:cxn ang="0">
                  <a:pos x="553" y="793"/>
                </a:cxn>
                <a:cxn ang="0">
                  <a:pos x="561" y="793"/>
                </a:cxn>
              </a:cxnLst>
              <a:rect l="0" t="0" r="r" b="b"/>
              <a:pathLst>
                <a:path w="561" h="793">
                  <a:moveTo>
                    <a:pt x="195" y="0"/>
                  </a:moveTo>
                  <a:lnTo>
                    <a:pt x="134" y="48"/>
                  </a:lnTo>
                  <a:lnTo>
                    <a:pt x="106" y="78"/>
                  </a:lnTo>
                  <a:lnTo>
                    <a:pt x="78" y="112"/>
                  </a:lnTo>
                  <a:lnTo>
                    <a:pt x="56" y="147"/>
                  </a:lnTo>
                  <a:lnTo>
                    <a:pt x="38" y="181"/>
                  </a:lnTo>
                  <a:lnTo>
                    <a:pt x="21" y="222"/>
                  </a:lnTo>
                  <a:lnTo>
                    <a:pt x="15" y="244"/>
                  </a:lnTo>
                  <a:lnTo>
                    <a:pt x="8" y="269"/>
                  </a:lnTo>
                  <a:lnTo>
                    <a:pt x="6" y="281"/>
                  </a:lnTo>
                  <a:lnTo>
                    <a:pt x="4" y="294"/>
                  </a:lnTo>
                  <a:lnTo>
                    <a:pt x="3" y="304"/>
                  </a:lnTo>
                  <a:lnTo>
                    <a:pt x="2" y="316"/>
                  </a:lnTo>
                  <a:lnTo>
                    <a:pt x="0" y="326"/>
                  </a:lnTo>
                  <a:lnTo>
                    <a:pt x="0" y="333"/>
                  </a:lnTo>
                  <a:lnTo>
                    <a:pt x="0" y="338"/>
                  </a:lnTo>
                  <a:lnTo>
                    <a:pt x="0" y="343"/>
                  </a:lnTo>
                  <a:lnTo>
                    <a:pt x="0" y="347"/>
                  </a:lnTo>
                  <a:lnTo>
                    <a:pt x="0" y="353"/>
                  </a:lnTo>
                  <a:lnTo>
                    <a:pt x="0" y="359"/>
                  </a:lnTo>
                  <a:lnTo>
                    <a:pt x="0" y="362"/>
                  </a:lnTo>
                  <a:lnTo>
                    <a:pt x="0" y="369"/>
                  </a:lnTo>
                  <a:lnTo>
                    <a:pt x="0" y="374"/>
                  </a:lnTo>
                  <a:lnTo>
                    <a:pt x="0" y="378"/>
                  </a:lnTo>
                  <a:lnTo>
                    <a:pt x="2" y="390"/>
                  </a:lnTo>
                  <a:lnTo>
                    <a:pt x="3" y="401"/>
                  </a:lnTo>
                  <a:lnTo>
                    <a:pt x="7" y="422"/>
                  </a:lnTo>
                  <a:lnTo>
                    <a:pt x="11" y="446"/>
                  </a:lnTo>
                  <a:lnTo>
                    <a:pt x="24" y="486"/>
                  </a:lnTo>
                  <a:lnTo>
                    <a:pt x="38" y="522"/>
                  </a:lnTo>
                  <a:lnTo>
                    <a:pt x="60" y="563"/>
                  </a:lnTo>
                  <a:lnTo>
                    <a:pt x="85" y="599"/>
                  </a:lnTo>
                  <a:lnTo>
                    <a:pt x="140" y="658"/>
                  </a:lnTo>
                  <a:lnTo>
                    <a:pt x="171" y="684"/>
                  </a:lnTo>
                  <a:lnTo>
                    <a:pt x="207" y="708"/>
                  </a:lnTo>
                  <a:lnTo>
                    <a:pt x="273" y="743"/>
                  </a:lnTo>
                  <a:lnTo>
                    <a:pt x="309" y="756"/>
                  </a:lnTo>
                  <a:lnTo>
                    <a:pt x="346" y="768"/>
                  </a:lnTo>
                  <a:lnTo>
                    <a:pt x="381" y="776"/>
                  </a:lnTo>
                  <a:lnTo>
                    <a:pt x="413" y="782"/>
                  </a:lnTo>
                  <a:lnTo>
                    <a:pt x="430" y="785"/>
                  </a:lnTo>
                  <a:lnTo>
                    <a:pt x="446" y="786"/>
                  </a:lnTo>
                  <a:lnTo>
                    <a:pt x="462" y="788"/>
                  </a:lnTo>
                  <a:lnTo>
                    <a:pt x="478" y="790"/>
                  </a:lnTo>
                  <a:lnTo>
                    <a:pt x="497" y="790"/>
                  </a:lnTo>
                  <a:lnTo>
                    <a:pt x="514" y="791"/>
                  </a:lnTo>
                  <a:lnTo>
                    <a:pt x="522" y="791"/>
                  </a:lnTo>
                  <a:lnTo>
                    <a:pt x="531" y="793"/>
                  </a:lnTo>
                  <a:lnTo>
                    <a:pt x="545" y="793"/>
                  </a:lnTo>
                  <a:lnTo>
                    <a:pt x="553" y="793"/>
                  </a:lnTo>
                  <a:lnTo>
                    <a:pt x="561" y="793"/>
                  </a:lnTo>
                </a:path>
              </a:pathLst>
            </a:custGeom>
            <a:noFill/>
            <a:ln w="47625">
              <a:solidFill>
                <a:srgbClr val="FF00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86" name="Freeform 110"/>
            <p:cNvSpPr>
              <a:spLocks/>
            </p:cNvSpPr>
            <p:nvPr/>
          </p:nvSpPr>
          <p:spPr bwMode="auto">
            <a:xfrm>
              <a:off x="876" y="3327"/>
              <a:ext cx="244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0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8" y="0"/>
                </a:cxn>
                <a:cxn ang="0">
                  <a:pos x="21" y="0"/>
                </a:cxn>
                <a:cxn ang="0">
                  <a:pos x="25" y="0"/>
                </a:cxn>
                <a:cxn ang="0">
                  <a:pos x="27" y="0"/>
                </a:cxn>
                <a:cxn ang="0">
                  <a:pos x="28" y="0"/>
                </a:cxn>
                <a:cxn ang="0">
                  <a:pos x="32" y="0"/>
                </a:cxn>
                <a:cxn ang="0">
                  <a:pos x="35" y="0"/>
                </a:cxn>
                <a:cxn ang="0">
                  <a:pos x="38" y="0"/>
                </a:cxn>
                <a:cxn ang="0">
                  <a:pos x="40" y="0"/>
                </a:cxn>
                <a:cxn ang="0">
                  <a:pos x="45" y="0"/>
                </a:cxn>
                <a:cxn ang="0">
                  <a:pos x="52" y="0"/>
                </a:cxn>
                <a:cxn ang="0">
                  <a:pos x="60" y="0"/>
                </a:cxn>
                <a:cxn ang="0">
                  <a:pos x="73" y="0"/>
                </a:cxn>
                <a:cxn ang="0">
                  <a:pos x="86" y="0"/>
                </a:cxn>
                <a:cxn ang="0">
                  <a:pos x="92" y="0"/>
                </a:cxn>
                <a:cxn ang="0">
                  <a:pos x="99" y="0"/>
                </a:cxn>
                <a:cxn ang="0">
                  <a:pos x="103" y="0"/>
                </a:cxn>
                <a:cxn ang="0">
                  <a:pos x="104" y="0"/>
                </a:cxn>
                <a:cxn ang="0">
                  <a:pos x="106" y="0"/>
                </a:cxn>
                <a:cxn ang="0">
                  <a:pos x="110" y="0"/>
                </a:cxn>
                <a:cxn ang="0">
                  <a:pos x="113" y="0"/>
                </a:cxn>
                <a:cxn ang="0">
                  <a:pos x="117" y="0"/>
                </a:cxn>
                <a:cxn ang="0">
                  <a:pos x="120" y="0"/>
                </a:cxn>
                <a:cxn ang="0">
                  <a:pos x="123" y="0"/>
                </a:cxn>
                <a:cxn ang="0">
                  <a:pos x="126" y="0"/>
                </a:cxn>
                <a:cxn ang="0">
                  <a:pos x="130" y="0"/>
                </a:cxn>
                <a:cxn ang="0">
                  <a:pos x="134" y="0"/>
                </a:cxn>
                <a:cxn ang="0">
                  <a:pos x="143" y="0"/>
                </a:cxn>
                <a:cxn ang="0">
                  <a:pos x="157" y="0"/>
                </a:cxn>
                <a:cxn ang="0">
                  <a:pos x="173" y="0"/>
                </a:cxn>
                <a:cxn ang="0">
                  <a:pos x="177" y="0"/>
                </a:cxn>
                <a:cxn ang="0">
                  <a:pos x="182" y="0"/>
                </a:cxn>
                <a:cxn ang="0">
                  <a:pos x="186" y="0"/>
                </a:cxn>
                <a:cxn ang="0">
                  <a:pos x="187" y="0"/>
                </a:cxn>
                <a:cxn ang="0">
                  <a:pos x="190" y="0"/>
                </a:cxn>
                <a:cxn ang="0">
                  <a:pos x="194" y="0"/>
                </a:cxn>
                <a:cxn ang="0">
                  <a:pos x="196" y="0"/>
                </a:cxn>
                <a:cxn ang="0">
                  <a:pos x="200" y="0"/>
                </a:cxn>
                <a:cxn ang="0">
                  <a:pos x="203" y="0"/>
                </a:cxn>
                <a:cxn ang="0">
                  <a:pos x="204" y="0"/>
                </a:cxn>
                <a:cxn ang="0">
                  <a:pos x="208" y="0"/>
                </a:cxn>
                <a:cxn ang="0">
                  <a:pos x="213" y="0"/>
                </a:cxn>
                <a:cxn ang="0">
                  <a:pos x="217" y="0"/>
                </a:cxn>
                <a:cxn ang="0">
                  <a:pos x="221" y="0"/>
                </a:cxn>
                <a:cxn ang="0">
                  <a:pos x="229" y="0"/>
                </a:cxn>
                <a:cxn ang="0">
                  <a:pos x="237" y="0"/>
                </a:cxn>
                <a:cxn ang="0">
                  <a:pos x="244" y="0"/>
                </a:cxn>
              </a:cxnLst>
              <a:rect l="0" t="0" r="r" b="b"/>
              <a:pathLst>
                <a:path w="244">
                  <a:moveTo>
                    <a:pt x="0" y="0"/>
                  </a:moveTo>
                  <a:lnTo>
                    <a:pt x="6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52" y="0"/>
                  </a:lnTo>
                  <a:lnTo>
                    <a:pt x="60" y="0"/>
                  </a:lnTo>
                  <a:lnTo>
                    <a:pt x="73" y="0"/>
                  </a:lnTo>
                  <a:lnTo>
                    <a:pt x="86" y="0"/>
                  </a:lnTo>
                  <a:lnTo>
                    <a:pt x="92" y="0"/>
                  </a:lnTo>
                  <a:lnTo>
                    <a:pt x="99" y="0"/>
                  </a:lnTo>
                  <a:lnTo>
                    <a:pt x="103" y="0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10" y="0"/>
                  </a:lnTo>
                  <a:lnTo>
                    <a:pt x="113" y="0"/>
                  </a:lnTo>
                  <a:lnTo>
                    <a:pt x="117" y="0"/>
                  </a:lnTo>
                  <a:lnTo>
                    <a:pt x="120" y="0"/>
                  </a:lnTo>
                  <a:lnTo>
                    <a:pt x="123" y="0"/>
                  </a:lnTo>
                  <a:lnTo>
                    <a:pt x="126" y="0"/>
                  </a:lnTo>
                  <a:lnTo>
                    <a:pt x="130" y="0"/>
                  </a:lnTo>
                  <a:lnTo>
                    <a:pt x="134" y="0"/>
                  </a:lnTo>
                  <a:lnTo>
                    <a:pt x="143" y="0"/>
                  </a:lnTo>
                  <a:lnTo>
                    <a:pt x="157" y="0"/>
                  </a:lnTo>
                  <a:lnTo>
                    <a:pt x="173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86" y="0"/>
                  </a:lnTo>
                  <a:lnTo>
                    <a:pt x="187" y="0"/>
                  </a:lnTo>
                  <a:lnTo>
                    <a:pt x="190" y="0"/>
                  </a:lnTo>
                  <a:lnTo>
                    <a:pt x="194" y="0"/>
                  </a:lnTo>
                  <a:lnTo>
                    <a:pt x="196" y="0"/>
                  </a:lnTo>
                  <a:lnTo>
                    <a:pt x="200" y="0"/>
                  </a:lnTo>
                  <a:lnTo>
                    <a:pt x="203" y="0"/>
                  </a:lnTo>
                  <a:lnTo>
                    <a:pt x="204" y="0"/>
                  </a:lnTo>
                  <a:lnTo>
                    <a:pt x="208" y="0"/>
                  </a:lnTo>
                  <a:lnTo>
                    <a:pt x="213" y="0"/>
                  </a:lnTo>
                  <a:lnTo>
                    <a:pt x="217" y="0"/>
                  </a:lnTo>
                  <a:lnTo>
                    <a:pt x="221" y="0"/>
                  </a:lnTo>
                  <a:lnTo>
                    <a:pt x="229" y="0"/>
                  </a:lnTo>
                  <a:lnTo>
                    <a:pt x="237" y="0"/>
                  </a:lnTo>
                  <a:lnTo>
                    <a:pt x="244" y="0"/>
                  </a:lnTo>
                </a:path>
              </a:pathLst>
            </a:custGeom>
            <a:noFill/>
            <a:ln w="47625">
              <a:solidFill>
                <a:srgbClr val="FF00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87" name="Freeform 111"/>
            <p:cNvSpPr>
              <a:spLocks/>
            </p:cNvSpPr>
            <p:nvPr/>
          </p:nvSpPr>
          <p:spPr bwMode="auto">
            <a:xfrm>
              <a:off x="1120" y="2885"/>
              <a:ext cx="543" cy="442"/>
            </a:xfrm>
            <a:custGeom>
              <a:avLst/>
              <a:gdLst/>
              <a:ahLst/>
              <a:cxnLst>
                <a:cxn ang="0">
                  <a:pos x="0" y="442"/>
                </a:cxn>
                <a:cxn ang="0">
                  <a:pos x="9" y="442"/>
                </a:cxn>
                <a:cxn ang="0">
                  <a:pos x="25" y="440"/>
                </a:cxn>
                <a:cxn ang="0">
                  <a:pos x="42" y="440"/>
                </a:cxn>
                <a:cxn ang="0">
                  <a:pos x="58" y="439"/>
                </a:cxn>
                <a:cxn ang="0">
                  <a:pos x="74" y="438"/>
                </a:cxn>
                <a:cxn ang="0">
                  <a:pos x="104" y="435"/>
                </a:cxn>
                <a:cxn ang="0">
                  <a:pos x="124" y="433"/>
                </a:cxn>
                <a:cxn ang="0">
                  <a:pos x="141" y="429"/>
                </a:cxn>
                <a:cxn ang="0">
                  <a:pos x="181" y="421"/>
                </a:cxn>
                <a:cxn ang="0">
                  <a:pos x="216" y="412"/>
                </a:cxn>
                <a:cxn ang="0">
                  <a:pos x="255" y="398"/>
                </a:cxn>
                <a:cxn ang="0">
                  <a:pos x="289" y="383"/>
                </a:cxn>
                <a:cxn ang="0">
                  <a:pos x="325" y="364"/>
                </a:cxn>
                <a:cxn ang="0">
                  <a:pos x="389" y="320"/>
                </a:cxn>
                <a:cxn ang="0">
                  <a:pos x="419" y="292"/>
                </a:cxn>
                <a:cxn ang="0">
                  <a:pos x="450" y="258"/>
                </a:cxn>
                <a:cxn ang="0">
                  <a:pos x="478" y="219"/>
                </a:cxn>
                <a:cxn ang="0">
                  <a:pos x="500" y="182"/>
                </a:cxn>
                <a:cxn ang="0">
                  <a:pos x="518" y="140"/>
                </a:cxn>
                <a:cxn ang="0">
                  <a:pos x="531" y="100"/>
                </a:cxn>
                <a:cxn ang="0">
                  <a:pos x="536" y="78"/>
                </a:cxn>
                <a:cxn ang="0">
                  <a:pos x="539" y="56"/>
                </a:cxn>
                <a:cxn ang="0">
                  <a:pos x="540" y="45"/>
                </a:cxn>
                <a:cxn ang="0">
                  <a:pos x="541" y="34"/>
                </a:cxn>
                <a:cxn ang="0">
                  <a:pos x="543" y="27"/>
                </a:cxn>
                <a:cxn ang="0">
                  <a:pos x="543" y="21"/>
                </a:cxn>
                <a:cxn ang="0">
                  <a:pos x="543" y="17"/>
                </a:cxn>
                <a:cxn ang="0">
                  <a:pos x="543" y="14"/>
                </a:cxn>
                <a:cxn ang="0">
                  <a:pos x="543" y="8"/>
                </a:cxn>
                <a:cxn ang="0">
                  <a:pos x="543" y="4"/>
                </a:cxn>
                <a:cxn ang="0">
                  <a:pos x="543" y="0"/>
                </a:cxn>
              </a:cxnLst>
              <a:rect l="0" t="0" r="r" b="b"/>
              <a:pathLst>
                <a:path w="543" h="442">
                  <a:moveTo>
                    <a:pt x="0" y="442"/>
                  </a:moveTo>
                  <a:lnTo>
                    <a:pt x="9" y="442"/>
                  </a:lnTo>
                  <a:lnTo>
                    <a:pt x="25" y="440"/>
                  </a:lnTo>
                  <a:lnTo>
                    <a:pt x="42" y="440"/>
                  </a:lnTo>
                  <a:lnTo>
                    <a:pt x="58" y="439"/>
                  </a:lnTo>
                  <a:lnTo>
                    <a:pt x="74" y="438"/>
                  </a:lnTo>
                  <a:lnTo>
                    <a:pt x="104" y="435"/>
                  </a:lnTo>
                  <a:lnTo>
                    <a:pt x="124" y="433"/>
                  </a:lnTo>
                  <a:lnTo>
                    <a:pt x="141" y="429"/>
                  </a:lnTo>
                  <a:lnTo>
                    <a:pt x="181" y="421"/>
                  </a:lnTo>
                  <a:lnTo>
                    <a:pt x="216" y="412"/>
                  </a:lnTo>
                  <a:lnTo>
                    <a:pt x="255" y="398"/>
                  </a:lnTo>
                  <a:lnTo>
                    <a:pt x="289" y="383"/>
                  </a:lnTo>
                  <a:lnTo>
                    <a:pt x="325" y="364"/>
                  </a:lnTo>
                  <a:lnTo>
                    <a:pt x="389" y="320"/>
                  </a:lnTo>
                  <a:lnTo>
                    <a:pt x="419" y="292"/>
                  </a:lnTo>
                  <a:lnTo>
                    <a:pt x="450" y="258"/>
                  </a:lnTo>
                  <a:lnTo>
                    <a:pt x="478" y="219"/>
                  </a:lnTo>
                  <a:lnTo>
                    <a:pt x="500" y="182"/>
                  </a:lnTo>
                  <a:lnTo>
                    <a:pt x="518" y="140"/>
                  </a:lnTo>
                  <a:lnTo>
                    <a:pt x="531" y="100"/>
                  </a:lnTo>
                  <a:lnTo>
                    <a:pt x="536" y="78"/>
                  </a:lnTo>
                  <a:lnTo>
                    <a:pt x="539" y="56"/>
                  </a:lnTo>
                  <a:lnTo>
                    <a:pt x="540" y="45"/>
                  </a:lnTo>
                  <a:lnTo>
                    <a:pt x="541" y="34"/>
                  </a:lnTo>
                  <a:lnTo>
                    <a:pt x="543" y="27"/>
                  </a:lnTo>
                  <a:lnTo>
                    <a:pt x="543" y="21"/>
                  </a:lnTo>
                  <a:lnTo>
                    <a:pt x="543" y="17"/>
                  </a:lnTo>
                  <a:lnTo>
                    <a:pt x="543" y="14"/>
                  </a:lnTo>
                  <a:lnTo>
                    <a:pt x="543" y="8"/>
                  </a:lnTo>
                  <a:lnTo>
                    <a:pt x="543" y="4"/>
                  </a:lnTo>
                  <a:lnTo>
                    <a:pt x="543" y="0"/>
                  </a:lnTo>
                </a:path>
              </a:pathLst>
            </a:custGeom>
            <a:noFill/>
            <a:ln w="47625">
              <a:solidFill>
                <a:srgbClr val="FF00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5" name="Group 112"/>
          <p:cNvGrpSpPr>
            <a:grpSpLocks/>
          </p:cNvGrpSpPr>
          <p:nvPr/>
        </p:nvGrpSpPr>
        <p:grpSpPr bwMode="auto">
          <a:xfrm>
            <a:off x="685800" y="1770063"/>
            <a:ext cx="2303463" cy="1277937"/>
            <a:chOff x="276" y="645"/>
            <a:chExt cx="1451" cy="805"/>
          </a:xfrm>
        </p:grpSpPr>
        <p:sp>
          <p:nvSpPr>
            <p:cNvPr id="152689" name="Freeform 113"/>
            <p:cNvSpPr>
              <a:spLocks/>
            </p:cNvSpPr>
            <p:nvPr/>
          </p:nvSpPr>
          <p:spPr bwMode="auto">
            <a:xfrm>
              <a:off x="867" y="670"/>
              <a:ext cx="511" cy="377"/>
            </a:xfrm>
            <a:custGeom>
              <a:avLst/>
              <a:gdLst/>
              <a:ahLst/>
              <a:cxnLst>
                <a:cxn ang="0">
                  <a:pos x="511" y="377"/>
                </a:cxn>
                <a:cxn ang="0">
                  <a:pos x="511" y="374"/>
                </a:cxn>
                <a:cxn ang="0">
                  <a:pos x="511" y="372"/>
                </a:cxn>
                <a:cxn ang="0">
                  <a:pos x="511" y="369"/>
                </a:cxn>
                <a:cxn ang="0">
                  <a:pos x="511" y="366"/>
                </a:cxn>
                <a:cxn ang="0">
                  <a:pos x="511" y="361"/>
                </a:cxn>
                <a:cxn ang="0">
                  <a:pos x="510" y="355"/>
                </a:cxn>
                <a:cxn ang="0">
                  <a:pos x="510" y="349"/>
                </a:cxn>
                <a:cxn ang="0">
                  <a:pos x="510" y="343"/>
                </a:cxn>
                <a:cxn ang="0">
                  <a:pos x="509" y="331"/>
                </a:cxn>
                <a:cxn ang="0">
                  <a:pos x="506" y="319"/>
                </a:cxn>
                <a:cxn ang="0">
                  <a:pos x="505" y="307"/>
                </a:cxn>
                <a:cxn ang="0">
                  <a:pos x="499" y="282"/>
                </a:cxn>
                <a:cxn ang="0">
                  <a:pos x="491" y="257"/>
                </a:cxn>
                <a:cxn ang="0">
                  <a:pos x="484" y="234"/>
                </a:cxn>
                <a:cxn ang="0">
                  <a:pos x="458" y="187"/>
                </a:cxn>
                <a:cxn ang="0">
                  <a:pos x="432" y="147"/>
                </a:cxn>
                <a:cxn ang="0">
                  <a:pos x="399" y="109"/>
                </a:cxn>
                <a:cxn ang="0">
                  <a:pos x="362" y="77"/>
                </a:cxn>
                <a:cxn ang="0">
                  <a:pos x="318" y="48"/>
                </a:cxn>
                <a:cxn ang="0">
                  <a:pos x="294" y="37"/>
                </a:cxn>
                <a:cxn ang="0">
                  <a:pos x="269" y="25"/>
                </a:cxn>
                <a:cxn ang="0">
                  <a:pos x="247" y="17"/>
                </a:cxn>
                <a:cxn ang="0">
                  <a:pos x="222" y="11"/>
                </a:cxn>
                <a:cxn ang="0">
                  <a:pos x="210" y="8"/>
                </a:cxn>
                <a:cxn ang="0">
                  <a:pos x="197" y="6"/>
                </a:cxn>
                <a:cxn ang="0">
                  <a:pos x="185" y="4"/>
                </a:cxn>
                <a:cxn ang="0">
                  <a:pos x="173" y="3"/>
                </a:cxn>
                <a:cxn ang="0">
                  <a:pos x="165" y="2"/>
                </a:cxn>
                <a:cxn ang="0">
                  <a:pos x="158" y="2"/>
                </a:cxn>
                <a:cxn ang="0">
                  <a:pos x="153" y="2"/>
                </a:cxn>
                <a:cxn ang="0">
                  <a:pos x="149" y="2"/>
                </a:cxn>
                <a:cxn ang="0">
                  <a:pos x="145" y="2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6" y="0"/>
                </a:cxn>
                <a:cxn ang="0">
                  <a:pos x="135" y="0"/>
                </a:cxn>
                <a:cxn ang="0">
                  <a:pos x="133" y="0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4" y="2"/>
                </a:cxn>
                <a:cxn ang="0">
                  <a:pos x="120" y="2"/>
                </a:cxn>
                <a:cxn ang="0">
                  <a:pos x="115" y="2"/>
                </a:cxn>
                <a:cxn ang="0">
                  <a:pos x="108" y="2"/>
                </a:cxn>
                <a:cxn ang="0">
                  <a:pos x="96" y="3"/>
                </a:cxn>
                <a:cxn ang="0">
                  <a:pos x="84" y="4"/>
                </a:cxn>
                <a:cxn ang="0">
                  <a:pos x="74" y="6"/>
                </a:cxn>
                <a:cxn ang="0">
                  <a:pos x="49" y="11"/>
                </a:cxn>
                <a:cxn ang="0">
                  <a:pos x="23" y="17"/>
                </a:cxn>
                <a:cxn ang="0">
                  <a:pos x="0" y="25"/>
                </a:cxn>
              </a:cxnLst>
              <a:rect l="0" t="0" r="r" b="b"/>
              <a:pathLst>
                <a:path w="511" h="377">
                  <a:moveTo>
                    <a:pt x="511" y="377"/>
                  </a:moveTo>
                  <a:lnTo>
                    <a:pt x="511" y="374"/>
                  </a:lnTo>
                  <a:lnTo>
                    <a:pt x="511" y="372"/>
                  </a:lnTo>
                  <a:lnTo>
                    <a:pt x="511" y="369"/>
                  </a:lnTo>
                  <a:lnTo>
                    <a:pt x="511" y="366"/>
                  </a:lnTo>
                  <a:lnTo>
                    <a:pt x="511" y="361"/>
                  </a:lnTo>
                  <a:lnTo>
                    <a:pt x="510" y="355"/>
                  </a:lnTo>
                  <a:lnTo>
                    <a:pt x="510" y="349"/>
                  </a:lnTo>
                  <a:lnTo>
                    <a:pt x="510" y="343"/>
                  </a:lnTo>
                  <a:lnTo>
                    <a:pt x="509" y="331"/>
                  </a:lnTo>
                  <a:lnTo>
                    <a:pt x="506" y="319"/>
                  </a:lnTo>
                  <a:lnTo>
                    <a:pt x="505" y="307"/>
                  </a:lnTo>
                  <a:lnTo>
                    <a:pt x="499" y="282"/>
                  </a:lnTo>
                  <a:lnTo>
                    <a:pt x="491" y="257"/>
                  </a:lnTo>
                  <a:lnTo>
                    <a:pt x="484" y="234"/>
                  </a:lnTo>
                  <a:lnTo>
                    <a:pt x="458" y="187"/>
                  </a:lnTo>
                  <a:lnTo>
                    <a:pt x="432" y="147"/>
                  </a:lnTo>
                  <a:lnTo>
                    <a:pt x="399" y="109"/>
                  </a:lnTo>
                  <a:lnTo>
                    <a:pt x="362" y="77"/>
                  </a:lnTo>
                  <a:lnTo>
                    <a:pt x="318" y="48"/>
                  </a:lnTo>
                  <a:lnTo>
                    <a:pt x="294" y="37"/>
                  </a:lnTo>
                  <a:lnTo>
                    <a:pt x="269" y="25"/>
                  </a:lnTo>
                  <a:lnTo>
                    <a:pt x="247" y="17"/>
                  </a:lnTo>
                  <a:lnTo>
                    <a:pt x="222" y="11"/>
                  </a:lnTo>
                  <a:lnTo>
                    <a:pt x="210" y="8"/>
                  </a:lnTo>
                  <a:lnTo>
                    <a:pt x="197" y="6"/>
                  </a:lnTo>
                  <a:lnTo>
                    <a:pt x="185" y="4"/>
                  </a:lnTo>
                  <a:lnTo>
                    <a:pt x="173" y="3"/>
                  </a:lnTo>
                  <a:lnTo>
                    <a:pt x="165" y="2"/>
                  </a:lnTo>
                  <a:lnTo>
                    <a:pt x="158" y="2"/>
                  </a:lnTo>
                  <a:lnTo>
                    <a:pt x="153" y="2"/>
                  </a:lnTo>
                  <a:lnTo>
                    <a:pt x="149" y="2"/>
                  </a:lnTo>
                  <a:lnTo>
                    <a:pt x="145" y="2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6" y="0"/>
                  </a:lnTo>
                  <a:lnTo>
                    <a:pt x="135" y="0"/>
                  </a:lnTo>
                  <a:lnTo>
                    <a:pt x="133" y="0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4" y="2"/>
                  </a:lnTo>
                  <a:lnTo>
                    <a:pt x="120" y="2"/>
                  </a:lnTo>
                  <a:lnTo>
                    <a:pt x="115" y="2"/>
                  </a:lnTo>
                  <a:lnTo>
                    <a:pt x="108" y="2"/>
                  </a:lnTo>
                  <a:lnTo>
                    <a:pt x="96" y="3"/>
                  </a:lnTo>
                  <a:lnTo>
                    <a:pt x="84" y="4"/>
                  </a:lnTo>
                  <a:lnTo>
                    <a:pt x="74" y="6"/>
                  </a:lnTo>
                  <a:lnTo>
                    <a:pt x="49" y="11"/>
                  </a:lnTo>
                  <a:lnTo>
                    <a:pt x="23" y="17"/>
                  </a:lnTo>
                  <a:lnTo>
                    <a:pt x="0" y="25"/>
                  </a:lnTo>
                </a:path>
              </a:pathLst>
            </a:custGeom>
            <a:noFill/>
            <a:ln w="476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90" name="Freeform 114"/>
            <p:cNvSpPr>
              <a:spLocks/>
            </p:cNvSpPr>
            <p:nvPr/>
          </p:nvSpPr>
          <p:spPr bwMode="auto">
            <a:xfrm>
              <a:off x="625" y="695"/>
              <a:ext cx="355" cy="729"/>
            </a:xfrm>
            <a:custGeom>
              <a:avLst/>
              <a:gdLst/>
              <a:ahLst/>
              <a:cxnLst>
                <a:cxn ang="0">
                  <a:pos x="242" y="0"/>
                </a:cxn>
                <a:cxn ang="0">
                  <a:pos x="217" y="12"/>
                </a:cxn>
                <a:cxn ang="0">
                  <a:pos x="173" y="36"/>
                </a:cxn>
                <a:cxn ang="0">
                  <a:pos x="133" y="65"/>
                </a:cxn>
                <a:cxn ang="0">
                  <a:pos x="96" y="101"/>
                </a:cxn>
                <a:cxn ang="0">
                  <a:pos x="63" y="143"/>
                </a:cxn>
                <a:cxn ang="0">
                  <a:pos x="38" y="187"/>
                </a:cxn>
                <a:cxn ang="0">
                  <a:pos x="29" y="209"/>
                </a:cxn>
                <a:cxn ang="0">
                  <a:pos x="20" y="233"/>
                </a:cxn>
                <a:cxn ang="0">
                  <a:pos x="13" y="257"/>
                </a:cxn>
                <a:cxn ang="0">
                  <a:pos x="8" y="278"/>
                </a:cxn>
                <a:cxn ang="0">
                  <a:pos x="4" y="300"/>
                </a:cxn>
                <a:cxn ang="0">
                  <a:pos x="2" y="314"/>
                </a:cxn>
                <a:cxn ang="0">
                  <a:pos x="1" y="320"/>
                </a:cxn>
                <a:cxn ang="0">
                  <a:pos x="1" y="326"/>
                </a:cxn>
                <a:cxn ang="0">
                  <a:pos x="1" y="331"/>
                </a:cxn>
                <a:cxn ang="0">
                  <a:pos x="0" y="335"/>
                </a:cxn>
                <a:cxn ang="0">
                  <a:pos x="0" y="337"/>
                </a:cxn>
                <a:cxn ang="0">
                  <a:pos x="0" y="340"/>
                </a:cxn>
                <a:cxn ang="0">
                  <a:pos x="0" y="343"/>
                </a:cxn>
                <a:cxn ang="0">
                  <a:pos x="0" y="345"/>
                </a:cxn>
                <a:cxn ang="0">
                  <a:pos x="0" y="348"/>
                </a:cxn>
                <a:cxn ang="0">
                  <a:pos x="0" y="351"/>
                </a:cxn>
                <a:cxn ang="0">
                  <a:pos x="0" y="353"/>
                </a:cxn>
                <a:cxn ang="0">
                  <a:pos x="0" y="356"/>
                </a:cxn>
                <a:cxn ang="0">
                  <a:pos x="0" y="359"/>
                </a:cxn>
                <a:cxn ang="0">
                  <a:pos x="0" y="363"/>
                </a:cxn>
                <a:cxn ang="0">
                  <a:pos x="0" y="365"/>
                </a:cxn>
                <a:cxn ang="0">
                  <a:pos x="1" y="372"/>
                </a:cxn>
                <a:cxn ang="0">
                  <a:pos x="1" y="377"/>
                </a:cxn>
                <a:cxn ang="0">
                  <a:pos x="1" y="384"/>
                </a:cxn>
                <a:cxn ang="0">
                  <a:pos x="2" y="396"/>
                </a:cxn>
                <a:cxn ang="0">
                  <a:pos x="4" y="409"/>
                </a:cxn>
                <a:cxn ang="0">
                  <a:pos x="6" y="421"/>
                </a:cxn>
                <a:cxn ang="0">
                  <a:pos x="12" y="447"/>
                </a:cxn>
                <a:cxn ang="0">
                  <a:pos x="20" y="471"/>
                </a:cxn>
                <a:cxn ang="0">
                  <a:pos x="38" y="517"/>
                </a:cxn>
                <a:cxn ang="0">
                  <a:pos x="61" y="557"/>
                </a:cxn>
                <a:cxn ang="0">
                  <a:pos x="88" y="594"/>
                </a:cxn>
                <a:cxn ang="0">
                  <a:pos x="123" y="631"/>
                </a:cxn>
                <a:cxn ang="0">
                  <a:pos x="161" y="661"/>
                </a:cxn>
                <a:cxn ang="0">
                  <a:pos x="205" y="688"/>
                </a:cxn>
                <a:cxn ang="0">
                  <a:pos x="251" y="708"/>
                </a:cxn>
                <a:cxn ang="0">
                  <a:pos x="275" y="714"/>
                </a:cxn>
                <a:cxn ang="0">
                  <a:pos x="288" y="718"/>
                </a:cxn>
                <a:cxn ang="0">
                  <a:pos x="301" y="721"/>
                </a:cxn>
                <a:cxn ang="0">
                  <a:pos x="313" y="723"/>
                </a:cxn>
                <a:cxn ang="0">
                  <a:pos x="326" y="726"/>
                </a:cxn>
                <a:cxn ang="0">
                  <a:pos x="338" y="727"/>
                </a:cxn>
                <a:cxn ang="0">
                  <a:pos x="349" y="727"/>
                </a:cxn>
                <a:cxn ang="0">
                  <a:pos x="355" y="729"/>
                </a:cxn>
              </a:cxnLst>
              <a:rect l="0" t="0" r="r" b="b"/>
              <a:pathLst>
                <a:path w="355" h="729">
                  <a:moveTo>
                    <a:pt x="242" y="0"/>
                  </a:moveTo>
                  <a:lnTo>
                    <a:pt x="217" y="12"/>
                  </a:lnTo>
                  <a:lnTo>
                    <a:pt x="173" y="36"/>
                  </a:lnTo>
                  <a:lnTo>
                    <a:pt x="133" y="65"/>
                  </a:lnTo>
                  <a:lnTo>
                    <a:pt x="96" y="101"/>
                  </a:lnTo>
                  <a:lnTo>
                    <a:pt x="63" y="143"/>
                  </a:lnTo>
                  <a:lnTo>
                    <a:pt x="38" y="187"/>
                  </a:lnTo>
                  <a:lnTo>
                    <a:pt x="29" y="209"/>
                  </a:lnTo>
                  <a:lnTo>
                    <a:pt x="20" y="233"/>
                  </a:lnTo>
                  <a:lnTo>
                    <a:pt x="13" y="257"/>
                  </a:lnTo>
                  <a:lnTo>
                    <a:pt x="8" y="278"/>
                  </a:lnTo>
                  <a:lnTo>
                    <a:pt x="4" y="300"/>
                  </a:lnTo>
                  <a:lnTo>
                    <a:pt x="2" y="314"/>
                  </a:lnTo>
                  <a:lnTo>
                    <a:pt x="1" y="320"/>
                  </a:lnTo>
                  <a:lnTo>
                    <a:pt x="1" y="326"/>
                  </a:lnTo>
                  <a:lnTo>
                    <a:pt x="1" y="331"/>
                  </a:lnTo>
                  <a:lnTo>
                    <a:pt x="0" y="335"/>
                  </a:lnTo>
                  <a:lnTo>
                    <a:pt x="0" y="337"/>
                  </a:lnTo>
                  <a:lnTo>
                    <a:pt x="0" y="340"/>
                  </a:lnTo>
                  <a:lnTo>
                    <a:pt x="0" y="343"/>
                  </a:lnTo>
                  <a:lnTo>
                    <a:pt x="0" y="345"/>
                  </a:lnTo>
                  <a:lnTo>
                    <a:pt x="0" y="348"/>
                  </a:lnTo>
                  <a:lnTo>
                    <a:pt x="0" y="351"/>
                  </a:lnTo>
                  <a:lnTo>
                    <a:pt x="0" y="353"/>
                  </a:lnTo>
                  <a:lnTo>
                    <a:pt x="0" y="356"/>
                  </a:lnTo>
                  <a:lnTo>
                    <a:pt x="0" y="359"/>
                  </a:lnTo>
                  <a:lnTo>
                    <a:pt x="0" y="363"/>
                  </a:lnTo>
                  <a:lnTo>
                    <a:pt x="0" y="365"/>
                  </a:lnTo>
                  <a:lnTo>
                    <a:pt x="1" y="372"/>
                  </a:lnTo>
                  <a:lnTo>
                    <a:pt x="1" y="377"/>
                  </a:lnTo>
                  <a:lnTo>
                    <a:pt x="1" y="384"/>
                  </a:lnTo>
                  <a:lnTo>
                    <a:pt x="2" y="396"/>
                  </a:lnTo>
                  <a:lnTo>
                    <a:pt x="4" y="409"/>
                  </a:lnTo>
                  <a:lnTo>
                    <a:pt x="6" y="421"/>
                  </a:lnTo>
                  <a:lnTo>
                    <a:pt x="12" y="447"/>
                  </a:lnTo>
                  <a:lnTo>
                    <a:pt x="20" y="471"/>
                  </a:lnTo>
                  <a:lnTo>
                    <a:pt x="38" y="517"/>
                  </a:lnTo>
                  <a:lnTo>
                    <a:pt x="61" y="557"/>
                  </a:lnTo>
                  <a:lnTo>
                    <a:pt x="88" y="594"/>
                  </a:lnTo>
                  <a:lnTo>
                    <a:pt x="123" y="631"/>
                  </a:lnTo>
                  <a:lnTo>
                    <a:pt x="161" y="661"/>
                  </a:lnTo>
                  <a:lnTo>
                    <a:pt x="205" y="688"/>
                  </a:lnTo>
                  <a:lnTo>
                    <a:pt x="251" y="708"/>
                  </a:lnTo>
                  <a:lnTo>
                    <a:pt x="275" y="714"/>
                  </a:lnTo>
                  <a:lnTo>
                    <a:pt x="288" y="718"/>
                  </a:lnTo>
                  <a:lnTo>
                    <a:pt x="301" y="721"/>
                  </a:lnTo>
                  <a:lnTo>
                    <a:pt x="313" y="723"/>
                  </a:lnTo>
                  <a:lnTo>
                    <a:pt x="326" y="726"/>
                  </a:lnTo>
                  <a:lnTo>
                    <a:pt x="338" y="727"/>
                  </a:lnTo>
                  <a:lnTo>
                    <a:pt x="349" y="727"/>
                  </a:lnTo>
                  <a:lnTo>
                    <a:pt x="355" y="729"/>
                  </a:lnTo>
                </a:path>
              </a:pathLst>
            </a:custGeom>
            <a:noFill/>
            <a:ln w="476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91" name="Freeform 115"/>
            <p:cNvSpPr>
              <a:spLocks/>
            </p:cNvSpPr>
            <p:nvPr/>
          </p:nvSpPr>
          <p:spPr bwMode="auto">
            <a:xfrm>
              <a:off x="980" y="1047"/>
              <a:ext cx="398" cy="377"/>
            </a:xfrm>
            <a:custGeom>
              <a:avLst/>
              <a:gdLst/>
              <a:ahLst/>
              <a:cxnLst>
                <a:cxn ang="0">
                  <a:pos x="0" y="377"/>
                </a:cxn>
                <a:cxn ang="0">
                  <a:pos x="6" y="377"/>
                </a:cxn>
                <a:cxn ang="0">
                  <a:pos x="10" y="377"/>
                </a:cxn>
                <a:cxn ang="0">
                  <a:pos x="12" y="377"/>
                </a:cxn>
                <a:cxn ang="0">
                  <a:pos x="15" y="377"/>
                </a:cxn>
                <a:cxn ang="0">
                  <a:pos x="16" y="377"/>
                </a:cxn>
                <a:cxn ang="0">
                  <a:pos x="18" y="377"/>
                </a:cxn>
                <a:cxn ang="0">
                  <a:pos x="19" y="377"/>
                </a:cxn>
                <a:cxn ang="0">
                  <a:pos x="22" y="377"/>
                </a:cxn>
                <a:cxn ang="0">
                  <a:pos x="23" y="377"/>
                </a:cxn>
                <a:cxn ang="0">
                  <a:pos x="24" y="377"/>
                </a:cxn>
                <a:cxn ang="0">
                  <a:pos x="27" y="377"/>
                </a:cxn>
                <a:cxn ang="0">
                  <a:pos x="29" y="377"/>
                </a:cxn>
                <a:cxn ang="0">
                  <a:pos x="32" y="377"/>
                </a:cxn>
                <a:cxn ang="0">
                  <a:pos x="36" y="377"/>
                </a:cxn>
                <a:cxn ang="0">
                  <a:pos x="39" y="377"/>
                </a:cxn>
                <a:cxn ang="0">
                  <a:pos x="47" y="377"/>
                </a:cxn>
                <a:cxn ang="0">
                  <a:pos x="53" y="375"/>
                </a:cxn>
                <a:cxn ang="0">
                  <a:pos x="59" y="375"/>
                </a:cxn>
                <a:cxn ang="0">
                  <a:pos x="72" y="374"/>
                </a:cxn>
                <a:cxn ang="0">
                  <a:pos x="84" y="371"/>
                </a:cxn>
                <a:cxn ang="0">
                  <a:pos x="97" y="369"/>
                </a:cxn>
                <a:cxn ang="0">
                  <a:pos x="118" y="365"/>
                </a:cxn>
                <a:cxn ang="0">
                  <a:pos x="140" y="357"/>
                </a:cxn>
                <a:cxn ang="0">
                  <a:pos x="185" y="340"/>
                </a:cxn>
                <a:cxn ang="0">
                  <a:pos x="230" y="313"/>
                </a:cxn>
                <a:cxn ang="0">
                  <a:pos x="270" y="283"/>
                </a:cxn>
                <a:cxn ang="0">
                  <a:pos x="307" y="246"/>
                </a:cxn>
                <a:cxn ang="0">
                  <a:pos x="336" y="208"/>
                </a:cxn>
                <a:cxn ang="0">
                  <a:pos x="359" y="168"/>
                </a:cxn>
                <a:cxn ang="0">
                  <a:pos x="369" y="144"/>
                </a:cxn>
                <a:cxn ang="0">
                  <a:pos x="378" y="120"/>
                </a:cxn>
                <a:cxn ang="0">
                  <a:pos x="385" y="99"/>
                </a:cxn>
                <a:cxn ang="0">
                  <a:pos x="390" y="75"/>
                </a:cxn>
                <a:cxn ang="0">
                  <a:pos x="394" y="57"/>
                </a:cxn>
                <a:cxn ang="0">
                  <a:pos x="396" y="46"/>
                </a:cxn>
                <a:cxn ang="0">
                  <a:pos x="397" y="37"/>
                </a:cxn>
                <a:cxn ang="0">
                  <a:pos x="397" y="28"/>
                </a:cxn>
                <a:cxn ang="0">
                  <a:pos x="398" y="20"/>
                </a:cxn>
                <a:cxn ang="0">
                  <a:pos x="398" y="15"/>
                </a:cxn>
                <a:cxn ang="0">
                  <a:pos x="398" y="12"/>
                </a:cxn>
                <a:cxn ang="0">
                  <a:pos x="398" y="9"/>
                </a:cxn>
                <a:cxn ang="0">
                  <a:pos x="398" y="7"/>
                </a:cxn>
                <a:cxn ang="0">
                  <a:pos x="398" y="5"/>
                </a:cxn>
                <a:cxn ang="0">
                  <a:pos x="398" y="3"/>
                </a:cxn>
                <a:cxn ang="0">
                  <a:pos x="398" y="0"/>
                </a:cxn>
              </a:cxnLst>
              <a:rect l="0" t="0" r="r" b="b"/>
              <a:pathLst>
                <a:path w="398" h="377">
                  <a:moveTo>
                    <a:pt x="0" y="377"/>
                  </a:moveTo>
                  <a:lnTo>
                    <a:pt x="6" y="377"/>
                  </a:lnTo>
                  <a:lnTo>
                    <a:pt x="10" y="377"/>
                  </a:lnTo>
                  <a:lnTo>
                    <a:pt x="12" y="377"/>
                  </a:lnTo>
                  <a:lnTo>
                    <a:pt x="15" y="377"/>
                  </a:lnTo>
                  <a:lnTo>
                    <a:pt x="16" y="377"/>
                  </a:lnTo>
                  <a:lnTo>
                    <a:pt x="18" y="377"/>
                  </a:lnTo>
                  <a:lnTo>
                    <a:pt x="19" y="377"/>
                  </a:lnTo>
                  <a:lnTo>
                    <a:pt x="22" y="377"/>
                  </a:lnTo>
                  <a:lnTo>
                    <a:pt x="23" y="377"/>
                  </a:lnTo>
                  <a:lnTo>
                    <a:pt x="24" y="377"/>
                  </a:lnTo>
                  <a:lnTo>
                    <a:pt x="27" y="377"/>
                  </a:lnTo>
                  <a:lnTo>
                    <a:pt x="29" y="377"/>
                  </a:lnTo>
                  <a:lnTo>
                    <a:pt x="32" y="377"/>
                  </a:lnTo>
                  <a:lnTo>
                    <a:pt x="36" y="377"/>
                  </a:lnTo>
                  <a:lnTo>
                    <a:pt x="39" y="377"/>
                  </a:lnTo>
                  <a:lnTo>
                    <a:pt x="47" y="377"/>
                  </a:lnTo>
                  <a:lnTo>
                    <a:pt x="53" y="375"/>
                  </a:lnTo>
                  <a:lnTo>
                    <a:pt x="59" y="375"/>
                  </a:lnTo>
                  <a:lnTo>
                    <a:pt x="72" y="374"/>
                  </a:lnTo>
                  <a:lnTo>
                    <a:pt x="84" y="371"/>
                  </a:lnTo>
                  <a:lnTo>
                    <a:pt x="97" y="369"/>
                  </a:lnTo>
                  <a:lnTo>
                    <a:pt x="118" y="365"/>
                  </a:lnTo>
                  <a:lnTo>
                    <a:pt x="140" y="357"/>
                  </a:lnTo>
                  <a:lnTo>
                    <a:pt x="185" y="340"/>
                  </a:lnTo>
                  <a:lnTo>
                    <a:pt x="230" y="313"/>
                  </a:lnTo>
                  <a:lnTo>
                    <a:pt x="270" y="283"/>
                  </a:lnTo>
                  <a:lnTo>
                    <a:pt x="307" y="246"/>
                  </a:lnTo>
                  <a:lnTo>
                    <a:pt x="336" y="208"/>
                  </a:lnTo>
                  <a:lnTo>
                    <a:pt x="359" y="168"/>
                  </a:lnTo>
                  <a:lnTo>
                    <a:pt x="369" y="144"/>
                  </a:lnTo>
                  <a:lnTo>
                    <a:pt x="378" y="120"/>
                  </a:lnTo>
                  <a:lnTo>
                    <a:pt x="385" y="99"/>
                  </a:lnTo>
                  <a:lnTo>
                    <a:pt x="390" y="75"/>
                  </a:lnTo>
                  <a:lnTo>
                    <a:pt x="394" y="57"/>
                  </a:lnTo>
                  <a:lnTo>
                    <a:pt x="396" y="46"/>
                  </a:lnTo>
                  <a:lnTo>
                    <a:pt x="397" y="37"/>
                  </a:lnTo>
                  <a:lnTo>
                    <a:pt x="397" y="28"/>
                  </a:lnTo>
                  <a:lnTo>
                    <a:pt x="398" y="20"/>
                  </a:lnTo>
                  <a:lnTo>
                    <a:pt x="398" y="15"/>
                  </a:lnTo>
                  <a:lnTo>
                    <a:pt x="398" y="12"/>
                  </a:lnTo>
                  <a:lnTo>
                    <a:pt x="398" y="9"/>
                  </a:lnTo>
                  <a:lnTo>
                    <a:pt x="398" y="7"/>
                  </a:lnTo>
                  <a:lnTo>
                    <a:pt x="398" y="5"/>
                  </a:lnTo>
                  <a:lnTo>
                    <a:pt x="398" y="3"/>
                  </a:lnTo>
                  <a:lnTo>
                    <a:pt x="398" y="0"/>
                  </a:lnTo>
                </a:path>
              </a:pathLst>
            </a:custGeom>
            <a:noFill/>
            <a:ln w="476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92" name="Freeform 116"/>
            <p:cNvSpPr>
              <a:spLocks/>
            </p:cNvSpPr>
            <p:nvPr/>
          </p:nvSpPr>
          <p:spPr bwMode="auto">
            <a:xfrm>
              <a:off x="863" y="670"/>
              <a:ext cx="576" cy="377"/>
            </a:xfrm>
            <a:custGeom>
              <a:avLst/>
              <a:gdLst/>
              <a:ahLst/>
              <a:cxnLst>
                <a:cxn ang="0">
                  <a:pos x="576" y="377"/>
                </a:cxn>
                <a:cxn ang="0">
                  <a:pos x="576" y="374"/>
                </a:cxn>
                <a:cxn ang="0">
                  <a:pos x="576" y="370"/>
                </a:cxn>
                <a:cxn ang="0">
                  <a:pos x="576" y="368"/>
                </a:cxn>
                <a:cxn ang="0">
                  <a:pos x="576" y="364"/>
                </a:cxn>
                <a:cxn ang="0">
                  <a:pos x="575" y="358"/>
                </a:cxn>
                <a:cxn ang="0">
                  <a:pos x="575" y="352"/>
                </a:cxn>
                <a:cxn ang="0">
                  <a:pos x="575" y="344"/>
                </a:cxn>
                <a:cxn ang="0">
                  <a:pos x="573" y="337"/>
                </a:cxn>
                <a:cxn ang="0">
                  <a:pos x="572" y="323"/>
                </a:cxn>
                <a:cxn ang="0">
                  <a:pos x="569" y="310"/>
                </a:cxn>
                <a:cxn ang="0">
                  <a:pos x="567" y="296"/>
                </a:cxn>
                <a:cxn ang="0">
                  <a:pos x="558" y="269"/>
                </a:cxn>
                <a:cxn ang="0">
                  <a:pos x="547" y="240"/>
                </a:cxn>
                <a:cxn ang="0">
                  <a:pos x="535" y="214"/>
                </a:cxn>
                <a:cxn ang="0">
                  <a:pos x="502" y="163"/>
                </a:cxn>
                <a:cxn ang="0">
                  <a:pos x="466" y="123"/>
                </a:cxn>
                <a:cxn ang="0">
                  <a:pos x="423" y="88"/>
                </a:cxn>
                <a:cxn ang="0">
                  <a:pos x="379" y="58"/>
                </a:cxn>
                <a:cxn ang="0">
                  <a:pos x="329" y="36"/>
                </a:cxn>
                <a:cxn ang="0">
                  <a:pos x="304" y="27"/>
                </a:cxn>
                <a:cxn ang="0">
                  <a:pos x="276" y="19"/>
                </a:cxn>
                <a:cxn ang="0">
                  <a:pos x="252" y="12"/>
                </a:cxn>
                <a:cxn ang="0">
                  <a:pos x="226" y="8"/>
                </a:cxn>
                <a:cxn ang="0">
                  <a:pos x="214" y="6"/>
                </a:cxn>
                <a:cxn ang="0">
                  <a:pos x="201" y="4"/>
                </a:cxn>
                <a:cxn ang="0">
                  <a:pos x="189" y="3"/>
                </a:cxn>
                <a:cxn ang="0">
                  <a:pos x="177" y="2"/>
                </a:cxn>
                <a:cxn ang="0">
                  <a:pos x="170" y="2"/>
                </a:cxn>
                <a:cxn ang="0">
                  <a:pos x="162" y="2"/>
                </a:cxn>
                <a:cxn ang="0">
                  <a:pos x="157" y="2"/>
                </a:cxn>
                <a:cxn ang="0">
                  <a:pos x="153" y="2"/>
                </a:cxn>
                <a:cxn ang="0">
                  <a:pos x="149" y="0"/>
                </a:cxn>
                <a:cxn ang="0">
                  <a:pos x="146" y="0"/>
                </a:cxn>
                <a:cxn ang="0">
                  <a:pos x="144" y="0"/>
                </a:cxn>
                <a:cxn ang="0">
                  <a:pos x="140" y="0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3" y="0"/>
                </a:cxn>
                <a:cxn ang="0">
                  <a:pos x="131" y="0"/>
                </a:cxn>
                <a:cxn ang="0">
                  <a:pos x="128" y="0"/>
                </a:cxn>
                <a:cxn ang="0">
                  <a:pos x="124" y="2"/>
                </a:cxn>
                <a:cxn ang="0">
                  <a:pos x="119" y="2"/>
                </a:cxn>
                <a:cxn ang="0">
                  <a:pos x="112" y="2"/>
                </a:cxn>
                <a:cxn ang="0">
                  <a:pos x="100" y="2"/>
                </a:cxn>
                <a:cxn ang="0">
                  <a:pos x="88" y="3"/>
                </a:cxn>
                <a:cxn ang="0">
                  <a:pos x="76" y="4"/>
                </a:cxn>
                <a:cxn ang="0">
                  <a:pos x="53" y="8"/>
                </a:cxn>
                <a:cxn ang="0">
                  <a:pos x="25" y="12"/>
                </a:cxn>
                <a:cxn ang="0">
                  <a:pos x="0" y="19"/>
                </a:cxn>
              </a:cxnLst>
              <a:rect l="0" t="0" r="r" b="b"/>
              <a:pathLst>
                <a:path w="576" h="377">
                  <a:moveTo>
                    <a:pt x="576" y="377"/>
                  </a:moveTo>
                  <a:lnTo>
                    <a:pt x="576" y="374"/>
                  </a:lnTo>
                  <a:lnTo>
                    <a:pt x="576" y="370"/>
                  </a:lnTo>
                  <a:lnTo>
                    <a:pt x="576" y="368"/>
                  </a:lnTo>
                  <a:lnTo>
                    <a:pt x="576" y="364"/>
                  </a:lnTo>
                  <a:lnTo>
                    <a:pt x="575" y="358"/>
                  </a:lnTo>
                  <a:lnTo>
                    <a:pt x="575" y="352"/>
                  </a:lnTo>
                  <a:lnTo>
                    <a:pt x="575" y="344"/>
                  </a:lnTo>
                  <a:lnTo>
                    <a:pt x="573" y="337"/>
                  </a:lnTo>
                  <a:lnTo>
                    <a:pt x="572" y="323"/>
                  </a:lnTo>
                  <a:lnTo>
                    <a:pt x="569" y="310"/>
                  </a:lnTo>
                  <a:lnTo>
                    <a:pt x="567" y="296"/>
                  </a:lnTo>
                  <a:lnTo>
                    <a:pt x="558" y="269"/>
                  </a:lnTo>
                  <a:lnTo>
                    <a:pt x="547" y="240"/>
                  </a:lnTo>
                  <a:lnTo>
                    <a:pt x="535" y="214"/>
                  </a:lnTo>
                  <a:lnTo>
                    <a:pt x="502" y="163"/>
                  </a:lnTo>
                  <a:lnTo>
                    <a:pt x="466" y="123"/>
                  </a:lnTo>
                  <a:lnTo>
                    <a:pt x="423" y="88"/>
                  </a:lnTo>
                  <a:lnTo>
                    <a:pt x="379" y="58"/>
                  </a:lnTo>
                  <a:lnTo>
                    <a:pt x="329" y="36"/>
                  </a:lnTo>
                  <a:lnTo>
                    <a:pt x="304" y="27"/>
                  </a:lnTo>
                  <a:lnTo>
                    <a:pt x="276" y="19"/>
                  </a:lnTo>
                  <a:lnTo>
                    <a:pt x="252" y="12"/>
                  </a:lnTo>
                  <a:lnTo>
                    <a:pt x="226" y="8"/>
                  </a:lnTo>
                  <a:lnTo>
                    <a:pt x="214" y="6"/>
                  </a:lnTo>
                  <a:lnTo>
                    <a:pt x="201" y="4"/>
                  </a:lnTo>
                  <a:lnTo>
                    <a:pt x="189" y="3"/>
                  </a:lnTo>
                  <a:lnTo>
                    <a:pt x="177" y="2"/>
                  </a:lnTo>
                  <a:lnTo>
                    <a:pt x="170" y="2"/>
                  </a:lnTo>
                  <a:lnTo>
                    <a:pt x="162" y="2"/>
                  </a:lnTo>
                  <a:lnTo>
                    <a:pt x="157" y="2"/>
                  </a:lnTo>
                  <a:lnTo>
                    <a:pt x="153" y="2"/>
                  </a:lnTo>
                  <a:lnTo>
                    <a:pt x="149" y="0"/>
                  </a:lnTo>
                  <a:lnTo>
                    <a:pt x="146" y="0"/>
                  </a:lnTo>
                  <a:lnTo>
                    <a:pt x="144" y="0"/>
                  </a:lnTo>
                  <a:lnTo>
                    <a:pt x="140" y="0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3" y="0"/>
                  </a:lnTo>
                  <a:lnTo>
                    <a:pt x="131" y="0"/>
                  </a:lnTo>
                  <a:lnTo>
                    <a:pt x="128" y="0"/>
                  </a:lnTo>
                  <a:lnTo>
                    <a:pt x="124" y="2"/>
                  </a:lnTo>
                  <a:lnTo>
                    <a:pt x="119" y="2"/>
                  </a:lnTo>
                  <a:lnTo>
                    <a:pt x="112" y="2"/>
                  </a:lnTo>
                  <a:lnTo>
                    <a:pt x="100" y="2"/>
                  </a:lnTo>
                  <a:lnTo>
                    <a:pt x="88" y="3"/>
                  </a:lnTo>
                  <a:lnTo>
                    <a:pt x="76" y="4"/>
                  </a:lnTo>
                  <a:lnTo>
                    <a:pt x="53" y="8"/>
                  </a:lnTo>
                  <a:lnTo>
                    <a:pt x="25" y="12"/>
                  </a:lnTo>
                  <a:lnTo>
                    <a:pt x="0" y="19"/>
                  </a:lnTo>
                </a:path>
              </a:pathLst>
            </a:custGeom>
            <a:noFill/>
            <a:ln w="47625">
              <a:solidFill>
                <a:srgbClr val="40CC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93" name="Freeform 117"/>
            <p:cNvSpPr>
              <a:spLocks/>
            </p:cNvSpPr>
            <p:nvPr/>
          </p:nvSpPr>
          <p:spPr bwMode="auto">
            <a:xfrm>
              <a:off x="564" y="689"/>
              <a:ext cx="412" cy="735"/>
            </a:xfrm>
            <a:custGeom>
              <a:avLst/>
              <a:gdLst/>
              <a:ahLst/>
              <a:cxnLst>
                <a:cxn ang="0">
                  <a:pos x="299" y="0"/>
                </a:cxn>
                <a:cxn ang="0">
                  <a:pos x="272" y="8"/>
                </a:cxn>
                <a:cxn ang="0">
                  <a:pos x="223" y="28"/>
                </a:cxn>
                <a:cxn ang="0">
                  <a:pos x="177" y="51"/>
                </a:cxn>
                <a:cxn ang="0">
                  <a:pos x="131" y="84"/>
                </a:cxn>
                <a:cxn ang="0">
                  <a:pos x="88" y="127"/>
                </a:cxn>
                <a:cxn ang="0">
                  <a:pos x="55" y="172"/>
                </a:cxn>
                <a:cxn ang="0">
                  <a:pos x="41" y="195"/>
                </a:cxn>
                <a:cxn ang="0">
                  <a:pos x="28" y="222"/>
                </a:cxn>
                <a:cxn ang="0">
                  <a:pos x="18" y="248"/>
                </a:cxn>
                <a:cxn ang="0">
                  <a:pos x="10" y="272"/>
                </a:cxn>
                <a:cxn ang="0">
                  <a:pos x="5" y="299"/>
                </a:cxn>
                <a:cxn ang="0">
                  <a:pos x="3" y="313"/>
                </a:cxn>
                <a:cxn ang="0">
                  <a:pos x="3" y="321"/>
                </a:cxn>
                <a:cxn ang="0">
                  <a:pos x="1" y="328"/>
                </a:cxn>
                <a:cxn ang="0">
                  <a:pos x="1" y="334"/>
                </a:cxn>
                <a:cxn ang="0">
                  <a:pos x="1" y="337"/>
                </a:cxn>
                <a:cxn ang="0">
                  <a:pos x="0" y="341"/>
                </a:cxn>
                <a:cxn ang="0">
                  <a:pos x="0" y="345"/>
                </a:cxn>
                <a:cxn ang="0">
                  <a:pos x="0" y="347"/>
                </a:cxn>
                <a:cxn ang="0">
                  <a:pos x="0" y="350"/>
                </a:cxn>
                <a:cxn ang="0">
                  <a:pos x="0" y="353"/>
                </a:cxn>
                <a:cxn ang="0">
                  <a:pos x="0" y="357"/>
                </a:cxn>
                <a:cxn ang="0">
                  <a:pos x="0" y="359"/>
                </a:cxn>
                <a:cxn ang="0">
                  <a:pos x="0" y="363"/>
                </a:cxn>
                <a:cxn ang="0">
                  <a:pos x="0" y="366"/>
                </a:cxn>
                <a:cxn ang="0">
                  <a:pos x="0" y="370"/>
                </a:cxn>
                <a:cxn ang="0">
                  <a:pos x="0" y="374"/>
                </a:cxn>
                <a:cxn ang="0">
                  <a:pos x="1" y="380"/>
                </a:cxn>
                <a:cxn ang="0">
                  <a:pos x="1" y="387"/>
                </a:cxn>
                <a:cxn ang="0">
                  <a:pos x="3" y="395"/>
                </a:cxn>
                <a:cxn ang="0">
                  <a:pos x="4" y="408"/>
                </a:cxn>
                <a:cxn ang="0">
                  <a:pos x="7" y="423"/>
                </a:cxn>
                <a:cxn ang="0">
                  <a:pos x="9" y="437"/>
                </a:cxn>
                <a:cxn ang="0">
                  <a:pos x="18" y="468"/>
                </a:cxn>
                <a:cxn ang="0">
                  <a:pos x="28" y="494"/>
                </a:cxn>
                <a:cxn ang="0">
                  <a:pos x="54" y="544"/>
                </a:cxn>
                <a:cxn ang="0">
                  <a:pos x="86" y="587"/>
                </a:cxn>
                <a:cxn ang="0">
                  <a:pos x="122" y="622"/>
                </a:cxn>
                <a:cxn ang="0">
                  <a:pos x="165" y="657"/>
                </a:cxn>
                <a:cxn ang="0">
                  <a:pos x="210" y="683"/>
                </a:cxn>
                <a:cxn ang="0">
                  <a:pos x="234" y="694"/>
                </a:cxn>
                <a:cxn ang="0">
                  <a:pos x="260" y="704"/>
                </a:cxn>
                <a:cxn ang="0">
                  <a:pos x="309" y="720"/>
                </a:cxn>
                <a:cxn ang="0">
                  <a:pos x="336" y="725"/>
                </a:cxn>
                <a:cxn ang="0">
                  <a:pos x="362" y="729"/>
                </a:cxn>
                <a:cxn ang="0">
                  <a:pos x="374" y="731"/>
                </a:cxn>
                <a:cxn ang="0">
                  <a:pos x="387" y="732"/>
                </a:cxn>
                <a:cxn ang="0">
                  <a:pos x="400" y="733"/>
                </a:cxn>
                <a:cxn ang="0">
                  <a:pos x="407" y="733"/>
                </a:cxn>
                <a:cxn ang="0">
                  <a:pos x="412" y="735"/>
                </a:cxn>
              </a:cxnLst>
              <a:rect l="0" t="0" r="r" b="b"/>
              <a:pathLst>
                <a:path w="412" h="735">
                  <a:moveTo>
                    <a:pt x="299" y="0"/>
                  </a:moveTo>
                  <a:lnTo>
                    <a:pt x="272" y="8"/>
                  </a:lnTo>
                  <a:lnTo>
                    <a:pt x="223" y="28"/>
                  </a:lnTo>
                  <a:lnTo>
                    <a:pt x="177" y="51"/>
                  </a:lnTo>
                  <a:lnTo>
                    <a:pt x="131" y="84"/>
                  </a:lnTo>
                  <a:lnTo>
                    <a:pt x="88" y="127"/>
                  </a:lnTo>
                  <a:lnTo>
                    <a:pt x="55" y="172"/>
                  </a:lnTo>
                  <a:lnTo>
                    <a:pt x="41" y="195"/>
                  </a:lnTo>
                  <a:lnTo>
                    <a:pt x="28" y="222"/>
                  </a:lnTo>
                  <a:lnTo>
                    <a:pt x="18" y="248"/>
                  </a:lnTo>
                  <a:lnTo>
                    <a:pt x="10" y="272"/>
                  </a:lnTo>
                  <a:lnTo>
                    <a:pt x="5" y="299"/>
                  </a:lnTo>
                  <a:lnTo>
                    <a:pt x="3" y="313"/>
                  </a:lnTo>
                  <a:lnTo>
                    <a:pt x="3" y="321"/>
                  </a:lnTo>
                  <a:lnTo>
                    <a:pt x="1" y="328"/>
                  </a:lnTo>
                  <a:lnTo>
                    <a:pt x="1" y="334"/>
                  </a:lnTo>
                  <a:lnTo>
                    <a:pt x="1" y="337"/>
                  </a:lnTo>
                  <a:lnTo>
                    <a:pt x="0" y="341"/>
                  </a:lnTo>
                  <a:lnTo>
                    <a:pt x="0" y="345"/>
                  </a:lnTo>
                  <a:lnTo>
                    <a:pt x="0" y="347"/>
                  </a:lnTo>
                  <a:lnTo>
                    <a:pt x="0" y="350"/>
                  </a:lnTo>
                  <a:lnTo>
                    <a:pt x="0" y="353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0" y="363"/>
                  </a:lnTo>
                  <a:lnTo>
                    <a:pt x="0" y="366"/>
                  </a:lnTo>
                  <a:lnTo>
                    <a:pt x="0" y="370"/>
                  </a:lnTo>
                  <a:lnTo>
                    <a:pt x="0" y="374"/>
                  </a:lnTo>
                  <a:lnTo>
                    <a:pt x="1" y="380"/>
                  </a:lnTo>
                  <a:lnTo>
                    <a:pt x="1" y="387"/>
                  </a:lnTo>
                  <a:lnTo>
                    <a:pt x="3" y="395"/>
                  </a:lnTo>
                  <a:lnTo>
                    <a:pt x="4" y="408"/>
                  </a:lnTo>
                  <a:lnTo>
                    <a:pt x="7" y="423"/>
                  </a:lnTo>
                  <a:lnTo>
                    <a:pt x="9" y="437"/>
                  </a:lnTo>
                  <a:lnTo>
                    <a:pt x="18" y="468"/>
                  </a:lnTo>
                  <a:lnTo>
                    <a:pt x="28" y="494"/>
                  </a:lnTo>
                  <a:lnTo>
                    <a:pt x="54" y="544"/>
                  </a:lnTo>
                  <a:lnTo>
                    <a:pt x="86" y="587"/>
                  </a:lnTo>
                  <a:lnTo>
                    <a:pt x="122" y="622"/>
                  </a:lnTo>
                  <a:lnTo>
                    <a:pt x="165" y="657"/>
                  </a:lnTo>
                  <a:lnTo>
                    <a:pt x="210" y="683"/>
                  </a:lnTo>
                  <a:lnTo>
                    <a:pt x="234" y="694"/>
                  </a:lnTo>
                  <a:lnTo>
                    <a:pt x="260" y="704"/>
                  </a:lnTo>
                  <a:lnTo>
                    <a:pt x="309" y="720"/>
                  </a:lnTo>
                  <a:lnTo>
                    <a:pt x="336" y="725"/>
                  </a:lnTo>
                  <a:lnTo>
                    <a:pt x="362" y="729"/>
                  </a:lnTo>
                  <a:lnTo>
                    <a:pt x="374" y="731"/>
                  </a:lnTo>
                  <a:lnTo>
                    <a:pt x="387" y="732"/>
                  </a:lnTo>
                  <a:lnTo>
                    <a:pt x="400" y="733"/>
                  </a:lnTo>
                  <a:lnTo>
                    <a:pt x="407" y="733"/>
                  </a:lnTo>
                  <a:lnTo>
                    <a:pt x="412" y="735"/>
                  </a:lnTo>
                </a:path>
              </a:pathLst>
            </a:custGeom>
            <a:noFill/>
            <a:ln w="47625">
              <a:solidFill>
                <a:srgbClr val="40CC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94" name="Freeform 118"/>
            <p:cNvSpPr>
              <a:spLocks/>
            </p:cNvSpPr>
            <p:nvPr/>
          </p:nvSpPr>
          <p:spPr bwMode="auto">
            <a:xfrm>
              <a:off x="976" y="1047"/>
              <a:ext cx="463" cy="377"/>
            </a:xfrm>
            <a:custGeom>
              <a:avLst/>
              <a:gdLst/>
              <a:ahLst/>
              <a:cxnLst>
                <a:cxn ang="0">
                  <a:pos x="0" y="377"/>
                </a:cxn>
                <a:cxn ang="0">
                  <a:pos x="6" y="377"/>
                </a:cxn>
                <a:cxn ang="0">
                  <a:pos x="11" y="377"/>
                </a:cxn>
                <a:cxn ang="0">
                  <a:pos x="14" y="377"/>
                </a:cxn>
                <a:cxn ang="0">
                  <a:pos x="16" y="377"/>
                </a:cxn>
                <a:cxn ang="0">
                  <a:pos x="19" y="377"/>
                </a:cxn>
                <a:cxn ang="0">
                  <a:pos x="23" y="377"/>
                </a:cxn>
                <a:cxn ang="0">
                  <a:pos x="26" y="377"/>
                </a:cxn>
                <a:cxn ang="0">
                  <a:pos x="28" y="377"/>
                </a:cxn>
                <a:cxn ang="0">
                  <a:pos x="32" y="377"/>
                </a:cxn>
                <a:cxn ang="0">
                  <a:pos x="35" y="377"/>
                </a:cxn>
                <a:cxn ang="0">
                  <a:pos x="37" y="377"/>
                </a:cxn>
                <a:cxn ang="0">
                  <a:pos x="40" y="377"/>
                </a:cxn>
                <a:cxn ang="0">
                  <a:pos x="47" y="377"/>
                </a:cxn>
                <a:cxn ang="0">
                  <a:pos x="52" y="377"/>
                </a:cxn>
                <a:cxn ang="0">
                  <a:pos x="59" y="375"/>
                </a:cxn>
                <a:cxn ang="0">
                  <a:pos x="70" y="375"/>
                </a:cxn>
                <a:cxn ang="0">
                  <a:pos x="82" y="374"/>
                </a:cxn>
                <a:cxn ang="0">
                  <a:pos x="93" y="373"/>
                </a:cxn>
                <a:cxn ang="0">
                  <a:pos x="118" y="369"/>
                </a:cxn>
                <a:cxn ang="0">
                  <a:pos x="144" y="364"/>
                </a:cxn>
                <a:cxn ang="0">
                  <a:pos x="193" y="350"/>
                </a:cxn>
                <a:cxn ang="0">
                  <a:pos x="217" y="341"/>
                </a:cxn>
                <a:cxn ang="0">
                  <a:pos x="244" y="329"/>
                </a:cxn>
                <a:cxn ang="0">
                  <a:pos x="289" y="305"/>
                </a:cxn>
                <a:cxn ang="0">
                  <a:pos x="335" y="271"/>
                </a:cxn>
                <a:cxn ang="0">
                  <a:pos x="375" y="233"/>
                </a:cxn>
                <a:cxn ang="0">
                  <a:pos x="392" y="210"/>
                </a:cxn>
                <a:cxn ang="0">
                  <a:pos x="409" y="185"/>
                </a:cxn>
                <a:cxn ang="0">
                  <a:pos x="423" y="160"/>
                </a:cxn>
                <a:cxn ang="0">
                  <a:pos x="435" y="135"/>
                </a:cxn>
                <a:cxn ang="0">
                  <a:pos x="445" y="110"/>
                </a:cxn>
                <a:cxn ang="0">
                  <a:pos x="453" y="86"/>
                </a:cxn>
                <a:cxn ang="0">
                  <a:pos x="456" y="66"/>
                </a:cxn>
                <a:cxn ang="0">
                  <a:pos x="460" y="45"/>
                </a:cxn>
                <a:cxn ang="0">
                  <a:pos x="462" y="34"/>
                </a:cxn>
                <a:cxn ang="0">
                  <a:pos x="462" y="24"/>
                </a:cxn>
                <a:cxn ang="0">
                  <a:pos x="463" y="19"/>
                </a:cxn>
                <a:cxn ang="0">
                  <a:pos x="463" y="12"/>
                </a:cxn>
                <a:cxn ang="0">
                  <a:pos x="463" y="9"/>
                </a:cxn>
                <a:cxn ang="0">
                  <a:pos x="463" y="7"/>
                </a:cxn>
                <a:cxn ang="0">
                  <a:pos x="463" y="3"/>
                </a:cxn>
                <a:cxn ang="0">
                  <a:pos x="463" y="0"/>
                </a:cxn>
              </a:cxnLst>
              <a:rect l="0" t="0" r="r" b="b"/>
              <a:pathLst>
                <a:path w="463" h="377">
                  <a:moveTo>
                    <a:pt x="0" y="377"/>
                  </a:moveTo>
                  <a:lnTo>
                    <a:pt x="6" y="377"/>
                  </a:lnTo>
                  <a:lnTo>
                    <a:pt x="11" y="377"/>
                  </a:lnTo>
                  <a:lnTo>
                    <a:pt x="14" y="377"/>
                  </a:lnTo>
                  <a:lnTo>
                    <a:pt x="16" y="377"/>
                  </a:lnTo>
                  <a:lnTo>
                    <a:pt x="19" y="377"/>
                  </a:lnTo>
                  <a:lnTo>
                    <a:pt x="23" y="377"/>
                  </a:lnTo>
                  <a:lnTo>
                    <a:pt x="26" y="377"/>
                  </a:lnTo>
                  <a:lnTo>
                    <a:pt x="28" y="377"/>
                  </a:lnTo>
                  <a:lnTo>
                    <a:pt x="32" y="377"/>
                  </a:lnTo>
                  <a:lnTo>
                    <a:pt x="35" y="377"/>
                  </a:lnTo>
                  <a:lnTo>
                    <a:pt x="37" y="377"/>
                  </a:lnTo>
                  <a:lnTo>
                    <a:pt x="40" y="377"/>
                  </a:lnTo>
                  <a:lnTo>
                    <a:pt x="47" y="377"/>
                  </a:lnTo>
                  <a:lnTo>
                    <a:pt x="52" y="377"/>
                  </a:lnTo>
                  <a:lnTo>
                    <a:pt x="59" y="375"/>
                  </a:lnTo>
                  <a:lnTo>
                    <a:pt x="70" y="375"/>
                  </a:lnTo>
                  <a:lnTo>
                    <a:pt x="82" y="374"/>
                  </a:lnTo>
                  <a:lnTo>
                    <a:pt x="93" y="373"/>
                  </a:lnTo>
                  <a:lnTo>
                    <a:pt x="118" y="369"/>
                  </a:lnTo>
                  <a:lnTo>
                    <a:pt x="144" y="364"/>
                  </a:lnTo>
                  <a:lnTo>
                    <a:pt x="193" y="350"/>
                  </a:lnTo>
                  <a:lnTo>
                    <a:pt x="217" y="341"/>
                  </a:lnTo>
                  <a:lnTo>
                    <a:pt x="244" y="329"/>
                  </a:lnTo>
                  <a:lnTo>
                    <a:pt x="289" y="305"/>
                  </a:lnTo>
                  <a:lnTo>
                    <a:pt x="335" y="271"/>
                  </a:lnTo>
                  <a:lnTo>
                    <a:pt x="375" y="233"/>
                  </a:lnTo>
                  <a:lnTo>
                    <a:pt x="392" y="210"/>
                  </a:lnTo>
                  <a:lnTo>
                    <a:pt x="409" y="185"/>
                  </a:lnTo>
                  <a:lnTo>
                    <a:pt x="423" y="160"/>
                  </a:lnTo>
                  <a:lnTo>
                    <a:pt x="435" y="135"/>
                  </a:lnTo>
                  <a:lnTo>
                    <a:pt x="445" y="110"/>
                  </a:lnTo>
                  <a:lnTo>
                    <a:pt x="453" y="86"/>
                  </a:lnTo>
                  <a:lnTo>
                    <a:pt x="456" y="66"/>
                  </a:lnTo>
                  <a:lnTo>
                    <a:pt x="460" y="45"/>
                  </a:lnTo>
                  <a:lnTo>
                    <a:pt x="462" y="34"/>
                  </a:lnTo>
                  <a:lnTo>
                    <a:pt x="462" y="24"/>
                  </a:lnTo>
                  <a:lnTo>
                    <a:pt x="463" y="19"/>
                  </a:lnTo>
                  <a:lnTo>
                    <a:pt x="463" y="12"/>
                  </a:lnTo>
                  <a:lnTo>
                    <a:pt x="463" y="9"/>
                  </a:lnTo>
                  <a:lnTo>
                    <a:pt x="463" y="7"/>
                  </a:lnTo>
                  <a:lnTo>
                    <a:pt x="463" y="3"/>
                  </a:lnTo>
                  <a:lnTo>
                    <a:pt x="463" y="0"/>
                  </a:lnTo>
                </a:path>
              </a:pathLst>
            </a:custGeom>
            <a:noFill/>
            <a:ln w="47625">
              <a:solidFill>
                <a:srgbClr val="40CC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95" name="Freeform 119"/>
            <p:cNvSpPr>
              <a:spLocks/>
            </p:cNvSpPr>
            <p:nvPr/>
          </p:nvSpPr>
          <p:spPr bwMode="auto">
            <a:xfrm>
              <a:off x="976" y="670"/>
              <a:ext cx="568" cy="377"/>
            </a:xfrm>
            <a:custGeom>
              <a:avLst/>
              <a:gdLst/>
              <a:ahLst/>
              <a:cxnLst>
                <a:cxn ang="0">
                  <a:pos x="568" y="377"/>
                </a:cxn>
                <a:cxn ang="0">
                  <a:pos x="568" y="373"/>
                </a:cxn>
                <a:cxn ang="0">
                  <a:pos x="566" y="369"/>
                </a:cxn>
                <a:cxn ang="0">
                  <a:pos x="566" y="365"/>
                </a:cxn>
                <a:cxn ang="0">
                  <a:pos x="566" y="361"/>
                </a:cxn>
                <a:cxn ang="0">
                  <a:pos x="566" y="353"/>
                </a:cxn>
                <a:cxn ang="0">
                  <a:pos x="565" y="345"/>
                </a:cxn>
                <a:cxn ang="0">
                  <a:pos x="565" y="336"/>
                </a:cxn>
                <a:cxn ang="0">
                  <a:pos x="564" y="327"/>
                </a:cxn>
                <a:cxn ang="0">
                  <a:pos x="560" y="311"/>
                </a:cxn>
                <a:cxn ang="0">
                  <a:pos x="557" y="294"/>
                </a:cxn>
                <a:cxn ang="0">
                  <a:pos x="552" y="278"/>
                </a:cxn>
                <a:cxn ang="0">
                  <a:pos x="540" y="243"/>
                </a:cxn>
                <a:cxn ang="0">
                  <a:pos x="523" y="210"/>
                </a:cxn>
                <a:cxn ang="0">
                  <a:pos x="504" y="181"/>
                </a:cxn>
                <a:cxn ang="0">
                  <a:pos x="480" y="150"/>
                </a:cxn>
                <a:cxn ang="0">
                  <a:pos x="455" y="125"/>
                </a:cxn>
                <a:cxn ang="0">
                  <a:pos x="405" y="84"/>
                </a:cxn>
                <a:cxn ang="0">
                  <a:pos x="377" y="66"/>
                </a:cxn>
                <a:cxn ang="0">
                  <a:pos x="345" y="50"/>
                </a:cxn>
                <a:cxn ang="0">
                  <a:pos x="316" y="39"/>
                </a:cxn>
                <a:cxn ang="0">
                  <a:pos x="283" y="28"/>
                </a:cxn>
                <a:cxn ang="0">
                  <a:pos x="256" y="20"/>
                </a:cxn>
                <a:cxn ang="0">
                  <a:pos x="225" y="13"/>
                </a:cxn>
                <a:cxn ang="0">
                  <a:pos x="196" y="10"/>
                </a:cxn>
                <a:cxn ang="0">
                  <a:pos x="170" y="6"/>
                </a:cxn>
                <a:cxn ang="0">
                  <a:pos x="142" y="4"/>
                </a:cxn>
                <a:cxn ang="0">
                  <a:pos x="127" y="3"/>
                </a:cxn>
                <a:cxn ang="0">
                  <a:pos x="114" y="3"/>
                </a:cxn>
                <a:cxn ang="0">
                  <a:pos x="101" y="2"/>
                </a:cxn>
                <a:cxn ang="0">
                  <a:pos x="89" y="2"/>
                </a:cxn>
                <a:cxn ang="0">
                  <a:pos x="77" y="2"/>
                </a:cxn>
                <a:cxn ang="0">
                  <a:pos x="65" y="2"/>
                </a:cxn>
                <a:cxn ang="0">
                  <a:pos x="59" y="2"/>
                </a:cxn>
                <a:cxn ang="0">
                  <a:pos x="52" y="0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6" y="0"/>
                </a:cxn>
                <a:cxn ang="0">
                  <a:pos x="23" y="0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4" y="0"/>
                </a:cxn>
                <a:cxn ang="0">
                  <a:pos x="11" y="0"/>
                </a:cxn>
                <a:cxn ang="0">
                  <a:pos x="7" y="0"/>
                </a:cxn>
                <a:cxn ang="0">
                  <a:pos x="0" y="0"/>
                </a:cxn>
              </a:cxnLst>
              <a:rect l="0" t="0" r="r" b="b"/>
              <a:pathLst>
                <a:path w="568" h="377">
                  <a:moveTo>
                    <a:pt x="568" y="377"/>
                  </a:moveTo>
                  <a:lnTo>
                    <a:pt x="568" y="373"/>
                  </a:lnTo>
                  <a:lnTo>
                    <a:pt x="566" y="369"/>
                  </a:lnTo>
                  <a:lnTo>
                    <a:pt x="566" y="365"/>
                  </a:lnTo>
                  <a:lnTo>
                    <a:pt x="566" y="361"/>
                  </a:lnTo>
                  <a:lnTo>
                    <a:pt x="566" y="353"/>
                  </a:lnTo>
                  <a:lnTo>
                    <a:pt x="565" y="345"/>
                  </a:lnTo>
                  <a:lnTo>
                    <a:pt x="565" y="336"/>
                  </a:lnTo>
                  <a:lnTo>
                    <a:pt x="564" y="327"/>
                  </a:lnTo>
                  <a:lnTo>
                    <a:pt x="560" y="311"/>
                  </a:lnTo>
                  <a:lnTo>
                    <a:pt x="557" y="294"/>
                  </a:lnTo>
                  <a:lnTo>
                    <a:pt x="552" y="278"/>
                  </a:lnTo>
                  <a:lnTo>
                    <a:pt x="540" y="243"/>
                  </a:lnTo>
                  <a:lnTo>
                    <a:pt x="523" y="210"/>
                  </a:lnTo>
                  <a:lnTo>
                    <a:pt x="504" y="181"/>
                  </a:lnTo>
                  <a:lnTo>
                    <a:pt x="480" y="150"/>
                  </a:lnTo>
                  <a:lnTo>
                    <a:pt x="455" y="125"/>
                  </a:lnTo>
                  <a:lnTo>
                    <a:pt x="405" y="84"/>
                  </a:lnTo>
                  <a:lnTo>
                    <a:pt x="377" y="66"/>
                  </a:lnTo>
                  <a:lnTo>
                    <a:pt x="345" y="50"/>
                  </a:lnTo>
                  <a:lnTo>
                    <a:pt x="316" y="39"/>
                  </a:lnTo>
                  <a:lnTo>
                    <a:pt x="283" y="28"/>
                  </a:lnTo>
                  <a:lnTo>
                    <a:pt x="256" y="20"/>
                  </a:lnTo>
                  <a:lnTo>
                    <a:pt x="225" y="13"/>
                  </a:lnTo>
                  <a:lnTo>
                    <a:pt x="196" y="10"/>
                  </a:lnTo>
                  <a:lnTo>
                    <a:pt x="170" y="6"/>
                  </a:lnTo>
                  <a:lnTo>
                    <a:pt x="142" y="4"/>
                  </a:lnTo>
                  <a:lnTo>
                    <a:pt x="127" y="3"/>
                  </a:lnTo>
                  <a:lnTo>
                    <a:pt x="114" y="3"/>
                  </a:lnTo>
                  <a:lnTo>
                    <a:pt x="101" y="2"/>
                  </a:lnTo>
                  <a:lnTo>
                    <a:pt x="89" y="2"/>
                  </a:lnTo>
                  <a:lnTo>
                    <a:pt x="77" y="2"/>
                  </a:lnTo>
                  <a:lnTo>
                    <a:pt x="65" y="2"/>
                  </a:lnTo>
                  <a:lnTo>
                    <a:pt x="59" y="2"/>
                  </a:lnTo>
                  <a:lnTo>
                    <a:pt x="52" y="0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0" y="0"/>
                  </a:lnTo>
                </a:path>
              </a:pathLst>
            </a:custGeom>
            <a:noFill/>
            <a:ln w="47625">
              <a:solidFill>
                <a:srgbClr val="8099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96" name="Freeform 120"/>
            <p:cNvSpPr>
              <a:spLocks/>
            </p:cNvSpPr>
            <p:nvPr/>
          </p:nvSpPr>
          <p:spPr bwMode="auto">
            <a:xfrm>
              <a:off x="459" y="670"/>
              <a:ext cx="517" cy="562"/>
            </a:xfrm>
            <a:custGeom>
              <a:avLst/>
              <a:gdLst/>
              <a:ahLst/>
              <a:cxnLst>
                <a:cxn ang="0">
                  <a:pos x="517" y="0"/>
                </a:cxn>
                <a:cxn ang="0">
                  <a:pos x="512" y="2"/>
                </a:cxn>
                <a:cxn ang="0">
                  <a:pos x="505" y="2"/>
                </a:cxn>
                <a:cxn ang="0">
                  <a:pos x="494" y="2"/>
                </a:cxn>
                <a:cxn ang="0">
                  <a:pos x="482" y="2"/>
                </a:cxn>
                <a:cxn ang="0">
                  <a:pos x="468" y="2"/>
                </a:cxn>
                <a:cxn ang="0">
                  <a:pos x="454" y="3"/>
                </a:cxn>
                <a:cxn ang="0">
                  <a:pos x="441" y="3"/>
                </a:cxn>
                <a:cxn ang="0">
                  <a:pos x="427" y="4"/>
                </a:cxn>
                <a:cxn ang="0">
                  <a:pos x="401" y="6"/>
                </a:cxn>
                <a:cxn ang="0">
                  <a:pos x="377" y="8"/>
                </a:cxn>
                <a:cxn ang="0">
                  <a:pos x="349" y="12"/>
                </a:cxn>
                <a:cxn ang="0">
                  <a:pos x="318" y="19"/>
                </a:cxn>
                <a:cxn ang="0">
                  <a:pos x="289" y="27"/>
                </a:cxn>
                <a:cxn ang="0">
                  <a:pos x="256" y="37"/>
                </a:cxn>
                <a:cxn ang="0">
                  <a:pos x="228" y="48"/>
                </a:cxn>
                <a:cxn ang="0">
                  <a:pos x="197" y="64"/>
                </a:cxn>
                <a:cxn ang="0">
                  <a:pos x="142" y="99"/>
                </a:cxn>
                <a:cxn ang="0">
                  <a:pos x="114" y="123"/>
                </a:cxn>
                <a:cxn ang="0">
                  <a:pos x="90" y="148"/>
                </a:cxn>
                <a:cxn ang="0">
                  <a:pos x="68" y="175"/>
                </a:cxn>
                <a:cxn ang="0">
                  <a:pos x="48" y="205"/>
                </a:cxn>
                <a:cxn ang="0">
                  <a:pos x="32" y="236"/>
                </a:cxn>
                <a:cxn ang="0">
                  <a:pos x="20" y="265"/>
                </a:cxn>
                <a:cxn ang="0">
                  <a:pos x="11" y="296"/>
                </a:cxn>
                <a:cxn ang="0">
                  <a:pos x="7" y="315"/>
                </a:cxn>
                <a:cxn ang="0">
                  <a:pos x="6" y="323"/>
                </a:cxn>
                <a:cxn ang="0">
                  <a:pos x="4" y="332"/>
                </a:cxn>
                <a:cxn ang="0">
                  <a:pos x="3" y="340"/>
                </a:cxn>
                <a:cxn ang="0">
                  <a:pos x="2" y="349"/>
                </a:cxn>
                <a:cxn ang="0">
                  <a:pos x="2" y="352"/>
                </a:cxn>
                <a:cxn ang="0">
                  <a:pos x="2" y="356"/>
                </a:cxn>
                <a:cxn ang="0">
                  <a:pos x="2" y="360"/>
                </a:cxn>
                <a:cxn ang="0">
                  <a:pos x="2" y="364"/>
                </a:cxn>
                <a:cxn ang="0">
                  <a:pos x="2" y="368"/>
                </a:cxn>
                <a:cxn ang="0">
                  <a:pos x="2" y="370"/>
                </a:cxn>
                <a:cxn ang="0">
                  <a:pos x="0" y="373"/>
                </a:cxn>
                <a:cxn ang="0">
                  <a:pos x="0" y="377"/>
                </a:cxn>
                <a:cxn ang="0">
                  <a:pos x="0" y="381"/>
                </a:cxn>
                <a:cxn ang="0">
                  <a:pos x="2" y="386"/>
                </a:cxn>
                <a:cxn ang="0">
                  <a:pos x="2" y="390"/>
                </a:cxn>
                <a:cxn ang="0">
                  <a:pos x="2" y="394"/>
                </a:cxn>
                <a:cxn ang="0">
                  <a:pos x="2" y="398"/>
                </a:cxn>
                <a:cxn ang="0">
                  <a:pos x="2" y="406"/>
                </a:cxn>
                <a:cxn ang="0">
                  <a:pos x="3" y="414"/>
                </a:cxn>
                <a:cxn ang="0">
                  <a:pos x="6" y="433"/>
                </a:cxn>
                <a:cxn ang="0">
                  <a:pos x="8" y="448"/>
                </a:cxn>
                <a:cxn ang="0">
                  <a:pos x="12" y="464"/>
                </a:cxn>
                <a:cxn ang="0">
                  <a:pos x="23" y="497"/>
                </a:cxn>
                <a:cxn ang="0">
                  <a:pos x="39" y="533"/>
                </a:cxn>
                <a:cxn ang="0">
                  <a:pos x="56" y="562"/>
                </a:cxn>
              </a:cxnLst>
              <a:rect l="0" t="0" r="r" b="b"/>
              <a:pathLst>
                <a:path w="517" h="562">
                  <a:moveTo>
                    <a:pt x="517" y="0"/>
                  </a:moveTo>
                  <a:lnTo>
                    <a:pt x="512" y="2"/>
                  </a:lnTo>
                  <a:lnTo>
                    <a:pt x="505" y="2"/>
                  </a:lnTo>
                  <a:lnTo>
                    <a:pt x="494" y="2"/>
                  </a:lnTo>
                  <a:lnTo>
                    <a:pt x="482" y="2"/>
                  </a:lnTo>
                  <a:lnTo>
                    <a:pt x="468" y="2"/>
                  </a:lnTo>
                  <a:lnTo>
                    <a:pt x="454" y="3"/>
                  </a:lnTo>
                  <a:lnTo>
                    <a:pt x="441" y="3"/>
                  </a:lnTo>
                  <a:lnTo>
                    <a:pt x="427" y="4"/>
                  </a:lnTo>
                  <a:lnTo>
                    <a:pt x="401" y="6"/>
                  </a:lnTo>
                  <a:lnTo>
                    <a:pt x="377" y="8"/>
                  </a:lnTo>
                  <a:lnTo>
                    <a:pt x="349" y="12"/>
                  </a:lnTo>
                  <a:lnTo>
                    <a:pt x="318" y="19"/>
                  </a:lnTo>
                  <a:lnTo>
                    <a:pt x="289" y="27"/>
                  </a:lnTo>
                  <a:lnTo>
                    <a:pt x="256" y="37"/>
                  </a:lnTo>
                  <a:lnTo>
                    <a:pt x="228" y="48"/>
                  </a:lnTo>
                  <a:lnTo>
                    <a:pt x="197" y="64"/>
                  </a:lnTo>
                  <a:lnTo>
                    <a:pt x="142" y="99"/>
                  </a:lnTo>
                  <a:lnTo>
                    <a:pt x="114" y="123"/>
                  </a:lnTo>
                  <a:lnTo>
                    <a:pt x="90" y="148"/>
                  </a:lnTo>
                  <a:lnTo>
                    <a:pt x="68" y="175"/>
                  </a:lnTo>
                  <a:lnTo>
                    <a:pt x="48" y="205"/>
                  </a:lnTo>
                  <a:lnTo>
                    <a:pt x="32" y="236"/>
                  </a:lnTo>
                  <a:lnTo>
                    <a:pt x="20" y="265"/>
                  </a:lnTo>
                  <a:lnTo>
                    <a:pt x="11" y="296"/>
                  </a:lnTo>
                  <a:lnTo>
                    <a:pt x="7" y="315"/>
                  </a:lnTo>
                  <a:lnTo>
                    <a:pt x="6" y="323"/>
                  </a:lnTo>
                  <a:lnTo>
                    <a:pt x="4" y="332"/>
                  </a:lnTo>
                  <a:lnTo>
                    <a:pt x="3" y="340"/>
                  </a:lnTo>
                  <a:lnTo>
                    <a:pt x="2" y="349"/>
                  </a:lnTo>
                  <a:lnTo>
                    <a:pt x="2" y="352"/>
                  </a:lnTo>
                  <a:lnTo>
                    <a:pt x="2" y="356"/>
                  </a:lnTo>
                  <a:lnTo>
                    <a:pt x="2" y="360"/>
                  </a:lnTo>
                  <a:lnTo>
                    <a:pt x="2" y="364"/>
                  </a:lnTo>
                  <a:lnTo>
                    <a:pt x="2" y="368"/>
                  </a:lnTo>
                  <a:lnTo>
                    <a:pt x="2" y="370"/>
                  </a:lnTo>
                  <a:lnTo>
                    <a:pt x="0" y="373"/>
                  </a:lnTo>
                  <a:lnTo>
                    <a:pt x="0" y="377"/>
                  </a:lnTo>
                  <a:lnTo>
                    <a:pt x="0" y="381"/>
                  </a:lnTo>
                  <a:lnTo>
                    <a:pt x="2" y="386"/>
                  </a:lnTo>
                  <a:lnTo>
                    <a:pt x="2" y="390"/>
                  </a:lnTo>
                  <a:lnTo>
                    <a:pt x="2" y="394"/>
                  </a:lnTo>
                  <a:lnTo>
                    <a:pt x="2" y="398"/>
                  </a:lnTo>
                  <a:lnTo>
                    <a:pt x="2" y="406"/>
                  </a:lnTo>
                  <a:lnTo>
                    <a:pt x="3" y="414"/>
                  </a:lnTo>
                  <a:lnTo>
                    <a:pt x="6" y="433"/>
                  </a:lnTo>
                  <a:lnTo>
                    <a:pt x="8" y="448"/>
                  </a:lnTo>
                  <a:lnTo>
                    <a:pt x="12" y="464"/>
                  </a:lnTo>
                  <a:lnTo>
                    <a:pt x="23" y="497"/>
                  </a:lnTo>
                  <a:lnTo>
                    <a:pt x="39" y="533"/>
                  </a:lnTo>
                  <a:lnTo>
                    <a:pt x="56" y="562"/>
                  </a:lnTo>
                </a:path>
              </a:pathLst>
            </a:custGeom>
            <a:noFill/>
            <a:ln w="47625">
              <a:solidFill>
                <a:srgbClr val="8099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97" name="Freeform 121"/>
            <p:cNvSpPr>
              <a:spLocks/>
            </p:cNvSpPr>
            <p:nvPr/>
          </p:nvSpPr>
          <p:spPr bwMode="auto">
            <a:xfrm>
              <a:off x="515" y="1232"/>
              <a:ext cx="775" cy="19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0" y="29"/>
                </a:cxn>
                <a:cxn ang="0">
                  <a:pos x="45" y="58"/>
                </a:cxn>
                <a:cxn ang="0">
                  <a:pos x="70" y="81"/>
                </a:cxn>
                <a:cxn ang="0">
                  <a:pos x="123" y="119"/>
                </a:cxn>
                <a:cxn ang="0">
                  <a:pos x="155" y="136"/>
                </a:cxn>
                <a:cxn ang="0">
                  <a:pos x="184" y="149"/>
                </a:cxn>
                <a:cxn ang="0">
                  <a:pos x="212" y="160"/>
                </a:cxn>
                <a:cxn ang="0">
                  <a:pos x="242" y="169"/>
                </a:cxn>
                <a:cxn ang="0">
                  <a:pos x="270" y="176"/>
                </a:cxn>
                <a:cxn ang="0">
                  <a:pos x="295" y="180"/>
                </a:cxn>
                <a:cxn ang="0">
                  <a:pos x="324" y="184"/>
                </a:cxn>
                <a:cxn ang="0">
                  <a:pos x="338" y="186"/>
                </a:cxn>
                <a:cxn ang="0">
                  <a:pos x="354" y="188"/>
                </a:cxn>
                <a:cxn ang="0">
                  <a:pos x="379" y="189"/>
                </a:cxn>
                <a:cxn ang="0">
                  <a:pos x="394" y="190"/>
                </a:cxn>
                <a:cxn ang="0">
                  <a:pos x="407" y="190"/>
                </a:cxn>
                <a:cxn ang="0">
                  <a:pos x="419" y="190"/>
                </a:cxn>
                <a:cxn ang="0">
                  <a:pos x="434" y="192"/>
                </a:cxn>
                <a:cxn ang="0">
                  <a:pos x="440" y="192"/>
                </a:cxn>
                <a:cxn ang="0">
                  <a:pos x="447" y="192"/>
                </a:cxn>
                <a:cxn ang="0">
                  <a:pos x="452" y="192"/>
                </a:cxn>
                <a:cxn ang="0">
                  <a:pos x="459" y="192"/>
                </a:cxn>
                <a:cxn ang="0">
                  <a:pos x="464" y="192"/>
                </a:cxn>
                <a:cxn ang="0">
                  <a:pos x="469" y="192"/>
                </a:cxn>
                <a:cxn ang="0">
                  <a:pos x="475" y="192"/>
                </a:cxn>
                <a:cxn ang="0">
                  <a:pos x="477" y="192"/>
                </a:cxn>
                <a:cxn ang="0">
                  <a:pos x="480" y="192"/>
                </a:cxn>
                <a:cxn ang="0">
                  <a:pos x="484" y="192"/>
                </a:cxn>
                <a:cxn ang="0">
                  <a:pos x="487" y="192"/>
                </a:cxn>
                <a:cxn ang="0">
                  <a:pos x="488" y="192"/>
                </a:cxn>
                <a:cxn ang="0">
                  <a:pos x="489" y="192"/>
                </a:cxn>
                <a:cxn ang="0">
                  <a:pos x="493" y="192"/>
                </a:cxn>
                <a:cxn ang="0">
                  <a:pos x="496" y="192"/>
                </a:cxn>
                <a:cxn ang="0">
                  <a:pos x="498" y="192"/>
                </a:cxn>
                <a:cxn ang="0">
                  <a:pos x="504" y="192"/>
                </a:cxn>
                <a:cxn ang="0">
                  <a:pos x="510" y="192"/>
                </a:cxn>
                <a:cxn ang="0">
                  <a:pos x="517" y="192"/>
                </a:cxn>
                <a:cxn ang="0">
                  <a:pos x="527" y="192"/>
                </a:cxn>
                <a:cxn ang="0">
                  <a:pos x="541" y="192"/>
                </a:cxn>
                <a:cxn ang="0">
                  <a:pos x="554" y="190"/>
                </a:cxn>
                <a:cxn ang="0">
                  <a:pos x="566" y="190"/>
                </a:cxn>
                <a:cxn ang="0">
                  <a:pos x="578" y="190"/>
                </a:cxn>
                <a:cxn ang="0">
                  <a:pos x="602" y="189"/>
                </a:cxn>
                <a:cxn ang="0">
                  <a:pos x="615" y="188"/>
                </a:cxn>
                <a:cxn ang="0">
                  <a:pos x="629" y="186"/>
                </a:cxn>
                <a:cxn ang="0">
                  <a:pos x="660" y="182"/>
                </a:cxn>
                <a:cxn ang="0">
                  <a:pos x="687" y="179"/>
                </a:cxn>
                <a:cxn ang="0">
                  <a:pos x="717" y="172"/>
                </a:cxn>
                <a:cxn ang="0">
                  <a:pos x="744" y="165"/>
                </a:cxn>
                <a:cxn ang="0">
                  <a:pos x="775" y="155"/>
                </a:cxn>
              </a:cxnLst>
              <a:rect l="0" t="0" r="r" b="b"/>
              <a:pathLst>
                <a:path w="775" h="192">
                  <a:moveTo>
                    <a:pt x="0" y="0"/>
                  </a:moveTo>
                  <a:lnTo>
                    <a:pt x="20" y="29"/>
                  </a:lnTo>
                  <a:lnTo>
                    <a:pt x="45" y="58"/>
                  </a:lnTo>
                  <a:lnTo>
                    <a:pt x="70" y="81"/>
                  </a:lnTo>
                  <a:lnTo>
                    <a:pt x="123" y="119"/>
                  </a:lnTo>
                  <a:lnTo>
                    <a:pt x="155" y="136"/>
                  </a:lnTo>
                  <a:lnTo>
                    <a:pt x="184" y="149"/>
                  </a:lnTo>
                  <a:lnTo>
                    <a:pt x="212" y="160"/>
                  </a:lnTo>
                  <a:lnTo>
                    <a:pt x="242" y="169"/>
                  </a:lnTo>
                  <a:lnTo>
                    <a:pt x="270" y="176"/>
                  </a:lnTo>
                  <a:lnTo>
                    <a:pt x="295" y="180"/>
                  </a:lnTo>
                  <a:lnTo>
                    <a:pt x="324" y="184"/>
                  </a:lnTo>
                  <a:lnTo>
                    <a:pt x="338" y="186"/>
                  </a:lnTo>
                  <a:lnTo>
                    <a:pt x="354" y="188"/>
                  </a:lnTo>
                  <a:lnTo>
                    <a:pt x="379" y="189"/>
                  </a:lnTo>
                  <a:lnTo>
                    <a:pt x="394" y="190"/>
                  </a:lnTo>
                  <a:lnTo>
                    <a:pt x="407" y="190"/>
                  </a:lnTo>
                  <a:lnTo>
                    <a:pt x="419" y="190"/>
                  </a:lnTo>
                  <a:lnTo>
                    <a:pt x="434" y="192"/>
                  </a:lnTo>
                  <a:lnTo>
                    <a:pt x="440" y="192"/>
                  </a:lnTo>
                  <a:lnTo>
                    <a:pt x="447" y="192"/>
                  </a:lnTo>
                  <a:lnTo>
                    <a:pt x="452" y="192"/>
                  </a:lnTo>
                  <a:lnTo>
                    <a:pt x="459" y="192"/>
                  </a:lnTo>
                  <a:lnTo>
                    <a:pt x="464" y="192"/>
                  </a:lnTo>
                  <a:lnTo>
                    <a:pt x="469" y="192"/>
                  </a:lnTo>
                  <a:lnTo>
                    <a:pt x="475" y="192"/>
                  </a:lnTo>
                  <a:lnTo>
                    <a:pt x="477" y="192"/>
                  </a:lnTo>
                  <a:lnTo>
                    <a:pt x="480" y="192"/>
                  </a:lnTo>
                  <a:lnTo>
                    <a:pt x="484" y="192"/>
                  </a:lnTo>
                  <a:lnTo>
                    <a:pt x="487" y="192"/>
                  </a:lnTo>
                  <a:lnTo>
                    <a:pt x="488" y="192"/>
                  </a:lnTo>
                  <a:lnTo>
                    <a:pt x="489" y="192"/>
                  </a:lnTo>
                  <a:lnTo>
                    <a:pt x="493" y="192"/>
                  </a:lnTo>
                  <a:lnTo>
                    <a:pt x="496" y="192"/>
                  </a:lnTo>
                  <a:lnTo>
                    <a:pt x="498" y="192"/>
                  </a:lnTo>
                  <a:lnTo>
                    <a:pt x="504" y="192"/>
                  </a:lnTo>
                  <a:lnTo>
                    <a:pt x="510" y="192"/>
                  </a:lnTo>
                  <a:lnTo>
                    <a:pt x="517" y="192"/>
                  </a:lnTo>
                  <a:lnTo>
                    <a:pt x="527" y="192"/>
                  </a:lnTo>
                  <a:lnTo>
                    <a:pt x="541" y="192"/>
                  </a:lnTo>
                  <a:lnTo>
                    <a:pt x="554" y="190"/>
                  </a:lnTo>
                  <a:lnTo>
                    <a:pt x="566" y="190"/>
                  </a:lnTo>
                  <a:lnTo>
                    <a:pt x="578" y="190"/>
                  </a:lnTo>
                  <a:lnTo>
                    <a:pt x="602" y="189"/>
                  </a:lnTo>
                  <a:lnTo>
                    <a:pt x="615" y="188"/>
                  </a:lnTo>
                  <a:lnTo>
                    <a:pt x="629" y="186"/>
                  </a:lnTo>
                  <a:lnTo>
                    <a:pt x="660" y="182"/>
                  </a:lnTo>
                  <a:lnTo>
                    <a:pt x="687" y="179"/>
                  </a:lnTo>
                  <a:lnTo>
                    <a:pt x="717" y="172"/>
                  </a:lnTo>
                  <a:lnTo>
                    <a:pt x="744" y="165"/>
                  </a:lnTo>
                  <a:lnTo>
                    <a:pt x="775" y="155"/>
                  </a:lnTo>
                </a:path>
              </a:pathLst>
            </a:custGeom>
            <a:noFill/>
            <a:ln w="47625">
              <a:solidFill>
                <a:srgbClr val="8099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98" name="Freeform 122"/>
            <p:cNvSpPr>
              <a:spLocks/>
            </p:cNvSpPr>
            <p:nvPr/>
          </p:nvSpPr>
          <p:spPr bwMode="auto">
            <a:xfrm>
              <a:off x="1290" y="1047"/>
              <a:ext cx="254" cy="340"/>
            </a:xfrm>
            <a:custGeom>
              <a:avLst/>
              <a:gdLst/>
              <a:ahLst/>
              <a:cxnLst>
                <a:cxn ang="0">
                  <a:pos x="0" y="340"/>
                </a:cxn>
                <a:cxn ang="0">
                  <a:pos x="53" y="316"/>
                </a:cxn>
                <a:cxn ang="0">
                  <a:pos x="82" y="300"/>
                </a:cxn>
                <a:cxn ang="0">
                  <a:pos x="112" y="279"/>
                </a:cxn>
                <a:cxn ang="0">
                  <a:pos x="137" y="258"/>
                </a:cxn>
                <a:cxn ang="0">
                  <a:pos x="162" y="231"/>
                </a:cxn>
                <a:cxn ang="0">
                  <a:pos x="203" y="176"/>
                </a:cxn>
                <a:cxn ang="0">
                  <a:pos x="222" y="143"/>
                </a:cxn>
                <a:cxn ang="0">
                  <a:pos x="235" y="108"/>
                </a:cxn>
                <a:cxn ang="0">
                  <a:pos x="239" y="95"/>
                </a:cxn>
                <a:cxn ang="0">
                  <a:pos x="243" y="81"/>
                </a:cxn>
                <a:cxn ang="0">
                  <a:pos x="246" y="67"/>
                </a:cxn>
                <a:cxn ang="0">
                  <a:pos x="248" y="53"/>
                </a:cxn>
                <a:cxn ang="0">
                  <a:pos x="250" y="46"/>
                </a:cxn>
                <a:cxn ang="0">
                  <a:pos x="251" y="38"/>
                </a:cxn>
                <a:cxn ang="0">
                  <a:pos x="251" y="32"/>
                </a:cxn>
                <a:cxn ang="0">
                  <a:pos x="252" y="26"/>
                </a:cxn>
                <a:cxn ang="0">
                  <a:pos x="252" y="20"/>
                </a:cxn>
                <a:cxn ang="0">
                  <a:pos x="252" y="13"/>
                </a:cxn>
                <a:cxn ang="0">
                  <a:pos x="252" y="11"/>
                </a:cxn>
                <a:cxn ang="0">
                  <a:pos x="252" y="7"/>
                </a:cxn>
                <a:cxn ang="0">
                  <a:pos x="254" y="4"/>
                </a:cxn>
                <a:cxn ang="0">
                  <a:pos x="254" y="0"/>
                </a:cxn>
              </a:cxnLst>
              <a:rect l="0" t="0" r="r" b="b"/>
              <a:pathLst>
                <a:path w="254" h="340">
                  <a:moveTo>
                    <a:pt x="0" y="340"/>
                  </a:moveTo>
                  <a:lnTo>
                    <a:pt x="53" y="316"/>
                  </a:lnTo>
                  <a:lnTo>
                    <a:pt x="82" y="300"/>
                  </a:lnTo>
                  <a:lnTo>
                    <a:pt x="112" y="279"/>
                  </a:lnTo>
                  <a:lnTo>
                    <a:pt x="137" y="258"/>
                  </a:lnTo>
                  <a:lnTo>
                    <a:pt x="162" y="231"/>
                  </a:lnTo>
                  <a:lnTo>
                    <a:pt x="203" y="176"/>
                  </a:lnTo>
                  <a:lnTo>
                    <a:pt x="222" y="143"/>
                  </a:lnTo>
                  <a:lnTo>
                    <a:pt x="235" y="108"/>
                  </a:lnTo>
                  <a:lnTo>
                    <a:pt x="239" y="95"/>
                  </a:lnTo>
                  <a:lnTo>
                    <a:pt x="243" y="81"/>
                  </a:lnTo>
                  <a:lnTo>
                    <a:pt x="246" y="67"/>
                  </a:lnTo>
                  <a:lnTo>
                    <a:pt x="248" y="53"/>
                  </a:lnTo>
                  <a:lnTo>
                    <a:pt x="250" y="46"/>
                  </a:lnTo>
                  <a:lnTo>
                    <a:pt x="251" y="38"/>
                  </a:lnTo>
                  <a:lnTo>
                    <a:pt x="251" y="32"/>
                  </a:lnTo>
                  <a:lnTo>
                    <a:pt x="252" y="26"/>
                  </a:lnTo>
                  <a:lnTo>
                    <a:pt x="252" y="20"/>
                  </a:lnTo>
                  <a:lnTo>
                    <a:pt x="252" y="13"/>
                  </a:lnTo>
                  <a:lnTo>
                    <a:pt x="252" y="11"/>
                  </a:lnTo>
                  <a:lnTo>
                    <a:pt x="252" y="7"/>
                  </a:lnTo>
                  <a:lnTo>
                    <a:pt x="254" y="4"/>
                  </a:lnTo>
                  <a:lnTo>
                    <a:pt x="254" y="0"/>
                  </a:lnTo>
                </a:path>
              </a:pathLst>
            </a:custGeom>
            <a:noFill/>
            <a:ln w="47625">
              <a:solidFill>
                <a:srgbClr val="8099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699" name="Freeform 123"/>
            <p:cNvSpPr>
              <a:spLocks/>
            </p:cNvSpPr>
            <p:nvPr/>
          </p:nvSpPr>
          <p:spPr bwMode="auto">
            <a:xfrm>
              <a:off x="1033" y="668"/>
              <a:ext cx="585" cy="379"/>
            </a:xfrm>
            <a:custGeom>
              <a:avLst/>
              <a:gdLst/>
              <a:ahLst/>
              <a:cxnLst>
                <a:cxn ang="0">
                  <a:pos x="585" y="379"/>
                </a:cxn>
                <a:cxn ang="0">
                  <a:pos x="585" y="375"/>
                </a:cxn>
                <a:cxn ang="0">
                  <a:pos x="585" y="370"/>
                </a:cxn>
                <a:cxn ang="0">
                  <a:pos x="585" y="366"/>
                </a:cxn>
                <a:cxn ang="0">
                  <a:pos x="585" y="360"/>
                </a:cxn>
                <a:cxn ang="0">
                  <a:pos x="585" y="353"/>
                </a:cxn>
                <a:cxn ang="0">
                  <a:pos x="583" y="343"/>
                </a:cxn>
                <a:cxn ang="0">
                  <a:pos x="582" y="333"/>
                </a:cxn>
                <a:cxn ang="0">
                  <a:pos x="581" y="322"/>
                </a:cxn>
                <a:cxn ang="0">
                  <a:pos x="577" y="304"/>
                </a:cxn>
                <a:cxn ang="0">
                  <a:pos x="571" y="284"/>
                </a:cxn>
                <a:cxn ang="0">
                  <a:pos x="566" y="267"/>
                </a:cxn>
                <a:cxn ang="0">
                  <a:pos x="550" y="228"/>
                </a:cxn>
                <a:cxn ang="0">
                  <a:pos x="529" y="190"/>
                </a:cxn>
                <a:cxn ang="0">
                  <a:pos x="507" y="158"/>
                </a:cxn>
                <a:cxn ang="0">
                  <a:pos x="477" y="125"/>
                </a:cxn>
                <a:cxn ang="0">
                  <a:pos x="446" y="97"/>
                </a:cxn>
                <a:cxn ang="0">
                  <a:pos x="385" y="58"/>
                </a:cxn>
                <a:cxn ang="0">
                  <a:pos x="352" y="41"/>
                </a:cxn>
                <a:cxn ang="0">
                  <a:pos x="315" y="26"/>
                </a:cxn>
                <a:cxn ang="0">
                  <a:pos x="279" y="17"/>
                </a:cxn>
                <a:cxn ang="0">
                  <a:pos x="261" y="12"/>
                </a:cxn>
                <a:cxn ang="0">
                  <a:pos x="242" y="8"/>
                </a:cxn>
                <a:cxn ang="0">
                  <a:pos x="225" y="5"/>
                </a:cxn>
                <a:cxn ang="0">
                  <a:pos x="208" y="4"/>
                </a:cxn>
                <a:cxn ang="0">
                  <a:pos x="191" y="2"/>
                </a:cxn>
                <a:cxn ang="0">
                  <a:pos x="176" y="1"/>
                </a:cxn>
                <a:cxn ang="0">
                  <a:pos x="168" y="0"/>
                </a:cxn>
                <a:cxn ang="0">
                  <a:pos x="160" y="0"/>
                </a:cxn>
                <a:cxn ang="0">
                  <a:pos x="152" y="0"/>
                </a:cxn>
                <a:cxn ang="0">
                  <a:pos x="148" y="0"/>
                </a:cxn>
                <a:cxn ang="0">
                  <a:pos x="144" y="0"/>
                </a:cxn>
                <a:cxn ang="0">
                  <a:pos x="140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3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5" y="0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2" y="0"/>
                </a:cxn>
                <a:cxn ang="0">
                  <a:pos x="87" y="0"/>
                </a:cxn>
                <a:cxn ang="0">
                  <a:pos x="64" y="1"/>
                </a:cxn>
                <a:cxn ang="0">
                  <a:pos x="36" y="1"/>
                </a:cxn>
                <a:cxn ang="0">
                  <a:pos x="24" y="2"/>
                </a:cxn>
                <a:cxn ang="0">
                  <a:pos x="12" y="2"/>
                </a:cxn>
                <a:cxn ang="0">
                  <a:pos x="0" y="2"/>
                </a:cxn>
              </a:cxnLst>
              <a:rect l="0" t="0" r="r" b="b"/>
              <a:pathLst>
                <a:path w="585" h="379">
                  <a:moveTo>
                    <a:pt x="585" y="379"/>
                  </a:moveTo>
                  <a:lnTo>
                    <a:pt x="585" y="375"/>
                  </a:lnTo>
                  <a:lnTo>
                    <a:pt x="585" y="370"/>
                  </a:lnTo>
                  <a:lnTo>
                    <a:pt x="585" y="366"/>
                  </a:lnTo>
                  <a:lnTo>
                    <a:pt x="585" y="360"/>
                  </a:lnTo>
                  <a:lnTo>
                    <a:pt x="585" y="353"/>
                  </a:lnTo>
                  <a:lnTo>
                    <a:pt x="583" y="343"/>
                  </a:lnTo>
                  <a:lnTo>
                    <a:pt x="582" y="333"/>
                  </a:lnTo>
                  <a:lnTo>
                    <a:pt x="581" y="322"/>
                  </a:lnTo>
                  <a:lnTo>
                    <a:pt x="577" y="304"/>
                  </a:lnTo>
                  <a:lnTo>
                    <a:pt x="571" y="284"/>
                  </a:lnTo>
                  <a:lnTo>
                    <a:pt x="566" y="267"/>
                  </a:lnTo>
                  <a:lnTo>
                    <a:pt x="550" y="228"/>
                  </a:lnTo>
                  <a:lnTo>
                    <a:pt x="529" y="190"/>
                  </a:lnTo>
                  <a:lnTo>
                    <a:pt x="507" y="158"/>
                  </a:lnTo>
                  <a:lnTo>
                    <a:pt x="477" y="125"/>
                  </a:lnTo>
                  <a:lnTo>
                    <a:pt x="446" y="97"/>
                  </a:lnTo>
                  <a:lnTo>
                    <a:pt x="385" y="58"/>
                  </a:lnTo>
                  <a:lnTo>
                    <a:pt x="352" y="41"/>
                  </a:lnTo>
                  <a:lnTo>
                    <a:pt x="315" y="26"/>
                  </a:lnTo>
                  <a:lnTo>
                    <a:pt x="279" y="17"/>
                  </a:lnTo>
                  <a:lnTo>
                    <a:pt x="261" y="12"/>
                  </a:lnTo>
                  <a:lnTo>
                    <a:pt x="242" y="8"/>
                  </a:lnTo>
                  <a:lnTo>
                    <a:pt x="225" y="5"/>
                  </a:lnTo>
                  <a:lnTo>
                    <a:pt x="208" y="4"/>
                  </a:lnTo>
                  <a:lnTo>
                    <a:pt x="191" y="2"/>
                  </a:lnTo>
                  <a:lnTo>
                    <a:pt x="176" y="1"/>
                  </a:lnTo>
                  <a:lnTo>
                    <a:pt x="168" y="0"/>
                  </a:lnTo>
                  <a:lnTo>
                    <a:pt x="160" y="0"/>
                  </a:lnTo>
                  <a:lnTo>
                    <a:pt x="152" y="0"/>
                  </a:lnTo>
                  <a:lnTo>
                    <a:pt x="148" y="0"/>
                  </a:lnTo>
                  <a:lnTo>
                    <a:pt x="144" y="0"/>
                  </a:lnTo>
                  <a:lnTo>
                    <a:pt x="140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3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2" y="0"/>
                  </a:lnTo>
                  <a:lnTo>
                    <a:pt x="87" y="0"/>
                  </a:lnTo>
                  <a:lnTo>
                    <a:pt x="64" y="1"/>
                  </a:lnTo>
                  <a:lnTo>
                    <a:pt x="36" y="1"/>
                  </a:lnTo>
                  <a:lnTo>
                    <a:pt x="24" y="2"/>
                  </a:lnTo>
                  <a:lnTo>
                    <a:pt x="12" y="2"/>
                  </a:lnTo>
                  <a:lnTo>
                    <a:pt x="0" y="2"/>
                  </a:lnTo>
                </a:path>
              </a:pathLst>
            </a:custGeom>
            <a:noFill/>
            <a:ln w="47625">
              <a:solidFill>
                <a:srgbClr val="80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700" name="Freeform 124"/>
            <p:cNvSpPr>
              <a:spLocks/>
            </p:cNvSpPr>
            <p:nvPr/>
          </p:nvSpPr>
          <p:spPr bwMode="auto">
            <a:xfrm>
              <a:off x="421" y="668"/>
              <a:ext cx="612" cy="224"/>
            </a:xfrm>
            <a:custGeom>
              <a:avLst/>
              <a:gdLst/>
              <a:ahLst/>
              <a:cxnLst>
                <a:cxn ang="0">
                  <a:pos x="612" y="2"/>
                </a:cxn>
                <a:cxn ang="0">
                  <a:pos x="602" y="2"/>
                </a:cxn>
                <a:cxn ang="0">
                  <a:pos x="599" y="2"/>
                </a:cxn>
                <a:cxn ang="0">
                  <a:pos x="596" y="2"/>
                </a:cxn>
                <a:cxn ang="0">
                  <a:pos x="594" y="2"/>
                </a:cxn>
                <a:cxn ang="0">
                  <a:pos x="591" y="2"/>
                </a:cxn>
                <a:cxn ang="0">
                  <a:pos x="587" y="2"/>
                </a:cxn>
                <a:cxn ang="0">
                  <a:pos x="584" y="2"/>
                </a:cxn>
                <a:cxn ang="0">
                  <a:pos x="582" y="2"/>
                </a:cxn>
                <a:cxn ang="0">
                  <a:pos x="579" y="2"/>
                </a:cxn>
                <a:cxn ang="0">
                  <a:pos x="575" y="2"/>
                </a:cxn>
                <a:cxn ang="0">
                  <a:pos x="573" y="2"/>
                </a:cxn>
                <a:cxn ang="0">
                  <a:pos x="569" y="2"/>
                </a:cxn>
                <a:cxn ang="0">
                  <a:pos x="566" y="2"/>
                </a:cxn>
                <a:cxn ang="0">
                  <a:pos x="561" y="2"/>
                </a:cxn>
                <a:cxn ang="0">
                  <a:pos x="555" y="2"/>
                </a:cxn>
                <a:cxn ang="0">
                  <a:pos x="543" y="2"/>
                </a:cxn>
                <a:cxn ang="0">
                  <a:pos x="530" y="2"/>
                </a:cxn>
                <a:cxn ang="0">
                  <a:pos x="501" y="1"/>
                </a:cxn>
                <a:cxn ang="0">
                  <a:pos x="475" y="0"/>
                </a:cxn>
                <a:cxn ang="0">
                  <a:pos x="462" y="0"/>
                </a:cxn>
                <a:cxn ang="0">
                  <a:pos x="448" y="0"/>
                </a:cxn>
                <a:cxn ang="0">
                  <a:pos x="442" y="0"/>
                </a:cxn>
                <a:cxn ang="0">
                  <a:pos x="439" y="0"/>
                </a:cxn>
                <a:cxn ang="0">
                  <a:pos x="435" y="0"/>
                </a:cxn>
                <a:cxn ang="0">
                  <a:pos x="431" y="0"/>
                </a:cxn>
                <a:cxn ang="0">
                  <a:pos x="430" y="0"/>
                </a:cxn>
                <a:cxn ang="0">
                  <a:pos x="427" y="0"/>
                </a:cxn>
                <a:cxn ang="0">
                  <a:pos x="424" y="0"/>
                </a:cxn>
                <a:cxn ang="0">
                  <a:pos x="421" y="0"/>
                </a:cxn>
                <a:cxn ang="0">
                  <a:pos x="417" y="0"/>
                </a:cxn>
                <a:cxn ang="0">
                  <a:pos x="413" y="0"/>
                </a:cxn>
                <a:cxn ang="0">
                  <a:pos x="409" y="0"/>
                </a:cxn>
                <a:cxn ang="0">
                  <a:pos x="405" y="0"/>
                </a:cxn>
                <a:cxn ang="0">
                  <a:pos x="398" y="0"/>
                </a:cxn>
                <a:cxn ang="0">
                  <a:pos x="390" y="0"/>
                </a:cxn>
                <a:cxn ang="0">
                  <a:pos x="382" y="0"/>
                </a:cxn>
                <a:cxn ang="0">
                  <a:pos x="373" y="1"/>
                </a:cxn>
                <a:cxn ang="0">
                  <a:pos x="356" y="2"/>
                </a:cxn>
                <a:cxn ang="0">
                  <a:pos x="340" y="4"/>
                </a:cxn>
                <a:cxn ang="0">
                  <a:pos x="325" y="5"/>
                </a:cxn>
                <a:cxn ang="0">
                  <a:pos x="292" y="12"/>
                </a:cxn>
                <a:cxn ang="0">
                  <a:pos x="262" y="18"/>
                </a:cxn>
                <a:cxn ang="0">
                  <a:pos x="229" y="29"/>
                </a:cxn>
                <a:cxn ang="0">
                  <a:pos x="197" y="41"/>
                </a:cxn>
                <a:cxn ang="0">
                  <a:pos x="163" y="58"/>
                </a:cxn>
                <a:cxn ang="0">
                  <a:pos x="103" y="97"/>
                </a:cxn>
                <a:cxn ang="0">
                  <a:pos x="73" y="124"/>
                </a:cxn>
                <a:cxn ang="0">
                  <a:pos x="44" y="157"/>
                </a:cxn>
                <a:cxn ang="0">
                  <a:pos x="21" y="187"/>
                </a:cxn>
                <a:cxn ang="0">
                  <a:pos x="0" y="224"/>
                </a:cxn>
              </a:cxnLst>
              <a:rect l="0" t="0" r="r" b="b"/>
              <a:pathLst>
                <a:path w="612" h="224">
                  <a:moveTo>
                    <a:pt x="612" y="2"/>
                  </a:moveTo>
                  <a:lnTo>
                    <a:pt x="602" y="2"/>
                  </a:lnTo>
                  <a:lnTo>
                    <a:pt x="599" y="2"/>
                  </a:lnTo>
                  <a:lnTo>
                    <a:pt x="596" y="2"/>
                  </a:lnTo>
                  <a:lnTo>
                    <a:pt x="594" y="2"/>
                  </a:lnTo>
                  <a:lnTo>
                    <a:pt x="591" y="2"/>
                  </a:lnTo>
                  <a:lnTo>
                    <a:pt x="587" y="2"/>
                  </a:lnTo>
                  <a:lnTo>
                    <a:pt x="584" y="2"/>
                  </a:lnTo>
                  <a:lnTo>
                    <a:pt x="582" y="2"/>
                  </a:lnTo>
                  <a:lnTo>
                    <a:pt x="579" y="2"/>
                  </a:lnTo>
                  <a:lnTo>
                    <a:pt x="575" y="2"/>
                  </a:lnTo>
                  <a:lnTo>
                    <a:pt x="573" y="2"/>
                  </a:lnTo>
                  <a:lnTo>
                    <a:pt x="569" y="2"/>
                  </a:lnTo>
                  <a:lnTo>
                    <a:pt x="566" y="2"/>
                  </a:lnTo>
                  <a:lnTo>
                    <a:pt x="561" y="2"/>
                  </a:lnTo>
                  <a:lnTo>
                    <a:pt x="555" y="2"/>
                  </a:lnTo>
                  <a:lnTo>
                    <a:pt x="543" y="2"/>
                  </a:lnTo>
                  <a:lnTo>
                    <a:pt x="530" y="2"/>
                  </a:lnTo>
                  <a:lnTo>
                    <a:pt x="501" y="1"/>
                  </a:lnTo>
                  <a:lnTo>
                    <a:pt x="475" y="0"/>
                  </a:lnTo>
                  <a:lnTo>
                    <a:pt x="462" y="0"/>
                  </a:lnTo>
                  <a:lnTo>
                    <a:pt x="448" y="0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5" y="0"/>
                  </a:lnTo>
                  <a:lnTo>
                    <a:pt x="431" y="0"/>
                  </a:lnTo>
                  <a:lnTo>
                    <a:pt x="430" y="0"/>
                  </a:lnTo>
                  <a:lnTo>
                    <a:pt x="427" y="0"/>
                  </a:lnTo>
                  <a:lnTo>
                    <a:pt x="424" y="0"/>
                  </a:lnTo>
                  <a:lnTo>
                    <a:pt x="421" y="0"/>
                  </a:lnTo>
                  <a:lnTo>
                    <a:pt x="417" y="0"/>
                  </a:lnTo>
                  <a:lnTo>
                    <a:pt x="413" y="0"/>
                  </a:lnTo>
                  <a:lnTo>
                    <a:pt x="409" y="0"/>
                  </a:lnTo>
                  <a:lnTo>
                    <a:pt x="405" y="0"/>
                  </a:lnTo>
                  <a:lnTo>
                    <a:pt x="398" y="0"/>
                  </a:lnTo>
                  <a:lnTo>
                    <a:pt x="390" y="0"/>
                  </a:lnTo>
                  <a:lnTo>
                    <a:pt x="382" y="0"/>
                  </a:lnTo>
                  <a:lnTo>
                    <a:pt x="373" y="1"/>
                  </a:lnTo>
                  <a:lnTo>
                    <a:pt x="356" y="2"/>
                  </a:lnTo>
                  <a:lnTo>
                    <a:pt x="340" y="4"/>
                  </a:lnTo>
                  <a:lnTo>
                    <a:pt x="325" y="5"/>
                  </a:lnTo>
                  <a:lnTo>
                    <a:pt x="292" y="12"/>
                  </a:lnTo>
                  <a:lnTo>
                    <a:pt x="262" y="18"/>
                  </a:lnTo>
                  <a:lnTo>
                    <a:pt x="229" y="29"/>
                  </a:lnTo>
                  <a:lnTo>
                    <a:pt x="197" y="41"/>
                  </a:lnTo>
                  <a:lnTo>
                    <a:pt x="163" y="58"/>
                  </a:lnTo>
                  <a:lnTo>
                    <a:pt x="103" y="97"/>
                  </a:lnTo>
                  <a:lnTo>
                    <a:pt x="73" y="124"/>
                  </a:lnTo>
                  <a:lnTo>
                    <a:pt x="44" y="157"/>
                  </a:lnTo>
                  <a:lnTo>
                    <a:pt x="21" y="187"/>
                  </a:lnTo>
                  <a:lnTo>
                    <a:pt x="0" y="224"/>
                  </a:lnTo>
                </a:path>
              </a:pathLst>
            </a:custGeom>
            <a:noFill/>
            <a:ln w="47625">
              <a:solidFill>
                <a:srgbClr val="80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701" name="Freeform 125"/>
            <p:cNvSpPr>
              <a:spLocks/>
            </p:cNvSpPr>
            <p:nvPr/>
          </p:nvSpPr>
          <p:spPr bwMode="auto">
            <a:xfrm>
              <a:off x="385" y="892"/>
              <a:ext cx="449" cy="536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28" y="19"/>
                </a:cxn>
                <a:cxn ang="0">
                  <a:pos x="20" y="39"/>
                </a:cxn>
                <a:cxn ang="0">
                  <a:pos x="15" y="57"/>
                </a:cxn>
                <a:cxn ang="0">
                  <a:pos x="10" y="76"/>
                </a:cxn>
                <a:cxn ang="0">
                  <a:pos x="7" y="88"/>
                </a:cxn>
                <a:cxn ang="0">
                  <a:pos x="4" y="98"/>
                </a:cxn>
                <a:cxn ang="0">
                  <a:pos x="3" y="110"/>
                </a:cxn>
                <a:cxn ang="0">
                  <a:pos x="2" y="121"/>
                </a:cxn>
                <a:cxn ang="0">
                  <a:pos x="2" y="125"/>
                </a:cxn>
                <a:cxn ang="0">
                  <a:pos x="0" y="130"/>
                </a:cxn>
                <a:cxn ang="0">
                  <a:pos x="0" y="135"/>
                </a:cxn>
                <a:cxn ang="0">
                  <a:pos x="0" y="140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0" y="156"/>
                </a:cxn>
                <a:cxn ang="0">
                  <a:pos x="0" y="162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0" y="171"/>
                </a:cxn>
                <a:cxn ang="0">
                  <a:pos x="0" y="176"/>
                </a:cxn>
                <a:cxn ang="0">
                  <a:pos x="0" y="183"/>
                </a:cxn>
                <a:cxn ang="0">
                  <a:pos x="2" y="193"/>
                </a:cxn>
                <a:cxn ang="0">
                  <a:pos x="3" y="203"/>
                </a:cxn>
                <a:cxn ang="0">
                  <a:pos x="7" y="224"/>
                </a:cxn>
                <a:cxn ang="0">
                  <a:pos x="12" y="246"/>
                </a:cxn>
                <a:cxn ang="0">
                  <a:pos x="24" y="283"/>
                </a:cxn>
                <a:cxn ang="0">
                  <a:pos x="43" y="322"/>
                </a:cxn>
                <a:cxn ang="0">
                  <a:pos x="64" y="357"/>
                </a:cxn>
                <a:cxn ang="0">
                  <a:pos x="86" y="386"/>
                </a:cxn>
                <a:cxn ang="0">
                  <a:pos x="117" y="418"/>
                </a:cxn>
                <a:cxn ang="0">
                  <a:pos x="147" y="443"/>
                </a:cxn>
                <a:cxn ang="0">
                  <a:pos x="209" y="483"/>
                </a:cxn>
                <a:cxn ang="0">
                  <a:pos x="244" y="499"/>
                </a:cxn>
                <a:cxn ang="0">
                  <a:pos x="281" y="512"/>
                </a:cxn>
                <a:cxn ang="0">
                  <a:pos x="312" y="520"/>
                </a:cxn>
                <a:cxn ang="0">
                  <a:pos x="330" y="524"/>
                </a:cxn>
                <a:cxn ang="0">
                  <a:pos x="347" y="526"/>
                </a:cxn>
                <a:cxn ang="0">
                  <a:pos x="361" y="529"/>
                </a:cxn>
                <a:cxn ang="0">
                  <a:pos x="379" y="532"/>
                </a:cxn>
                <a:cxn ang="0">
                  <a:pos x="392" y="533"/>
                </a:cxn>
                <a:cxn ang="0">
                  <a:pos x="406" y="534"/>
                </a:cxn>
                <a:cxn ang="0">
                  <a:pos x="416" y="534"/>
                </a:cxn>
                <a:cxn ang="0">
                  <a:pos x="423" y="534"/>
                </a:cxn>
                <a:cxn ang="0">
                  <a:pos x="430" y="536"/>
                </a:cxn>
                <a:cxn ang="0">
                  <a:pos x="434" y="536"/>
                </a:cxn>
                <a:cxn ang="0">
                  <a:pos x="438" y="536"/>
                </a:cxn>
                <a:cxn ang="0">
                  <a:pos x="442" y="536"/>
                </a:cxn>
                <a:cxn ang="0">
                  <a:pos x="445" y="536"/>
                </a:cxn>
                <a:cxn ang="0">
                  <a:pos x="449" y="536"/>
                </a:cxn>
              </a:cxnLst>
              <a:rect l="0" t="0" r="r" b="b"/>
              <a:pathLst>
                <a:path w="449" h="536">
                  <a:moveTo>
                    <a:pt x="36" y="0"/>
                  </a:moveTo>
                  <a:lnTo>
                    <a:pt x="28" y="19"/>
                  </a:lnTo>
                  <a:lnTo>
                    <a:pt x="20" y="39"/>
                  </a:lnTo>
                  <a:lnTo>
                    <a:pt x="15" y="57"/>
                  </a:lnTo>
                  <a:lnTo>
                    <a:pt x="10" y="76"/>
                  </a:lnTo>
                  <a:lnTo>
                    <a:pt x="7" y="88"/>
                  </a:lnTo>
                  <a:lnTo>
                    <a:pt x="4" y="98"/>
                  </a:lnTo>
                  <a:lnTo>
                    <a:pt x="3" y="110"/>
                  </a:lnTo>
                  <a:lnTo>
                    <a:pt x="2" y="121"/>
                  </a:lnTo>
                  <a:lnTo>
                    <a:pt x="2" y="125"/>
                  </a:lnTo>
                  <a:lnTo>
                    <a:pt x="0" y="130"/>
                  </a:lnTo>
                  <a:lnTo>
                    <a:pt x="0" y="135"/>
                  </a:lnTo>
                  <a:lnTo>
                    <a:pt x="0" y="140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0" y="156"/>
                  </a:lnTo>
                  <a:lnTo>
                    <a:pt x="0" y="162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0" y="171"/>
                  </a:lnTo>
                  <a:lnTo>
                    <a:pt x="0" y="176"/>
                  </a:lnTo>
                  <a:lnTo>
                    <a:pt x="0" y="183"/>
                  </a:lnTo>
                  <a:lnTo>
                    <a:pt x="2" y="193"/>
                  </a:lnTo>
                  <a:lnTo>
                    <a:pt x="3" y="203"/>
                  </a:lnTo>
                  <a:lnTo>
                    <a:pt x="7" y="224"/>
                  </a:lnTo>
                  <a:lnTo>
                    <a:pt x="12" y="246"/>
                  </a:lnTo>
                  <a:lnTo>
                    <a:pt x="24" y="283"/>
                  </a:lnTo>
                  <a:lnTo>
                    <a:pt x="43" y="322"/>
                  </a:lnTo>
                  <a:lnTo>
                    <a:pt x="64" y="357"/>
                  </a:lnTo>
                  <a:lnTo>
                    <a:pt x="86" y="386"/>
                  </a:lnTo>
                  <a:lnTo>
                    <a:pt x="117" y="418"/>
                  </a:lnTo>
                  <a:lnTo>
                    <a:pt x="147" y="443"/>
                  </a:lnTo>
                  <a:lnTo>
                    <a:pt x="209" y="483"/>
                  </a:lnTo>
                  <a:lnTo>
                    <a:pt x="244" y="499"/>
                  </a:lnTo>
                  <a:lnTo>
                    <a:pt x="281" y="512"/>
                  </a:lnTo>
                  <a:lnTo>
                    <a:pt x="312" y="520"/>
                  </a:lnTo>
                  <a:lnTo>
                    <a:pt x="330" y="524"/>
                  </a:lnTo>
                  <a:lnTo>
                    <a:pt x="347" y="526"/>
                  </a:lnTo>
                  <a:lnTo>
                    <a:pt x="361" y="529"/>
                  </a:lnTo>
                  <a:lnTo>
                    <a:pt x="379" y="532"/>
                  </a:lnTo>
                  <a:lnTo>
                    <a:pt x="392" y="533"/>
                  </a:lnTo>
                  <a:lnTo>
                    <a:pt x="406" y="534"/>
                  </a:lnTo>
                  <a:lnTo>
                    <a:pt x="416" y="534"/>
                  </a:lnTo>
                  <a:lnTo>
                    <a:pt x="423" y="534"/>
                  </a:lnTo>
                  <a:lnTo>
                    <a:pt x="430" y="536"/>
                  </a:lnTo>
                  <a:lnTo>
                    <a:pt x="434" y="536"/>
                  </a:lnTo>
                  <a:lnTo>
                    <a:pt x="438" y="536"/>
                  </a:lnTo>
                  <a:lnTo>
                    <a:pt x="442" y="536"/>
                  </a:lnTo>
                  <a:lnTo>
                    <a:pt x="445" y="536"/>
                  </a:lnTo>
                  <a:lnTo>
                    <a:pt x="449" y="536"/>
                  </a:lnTo>
                </a:path>
              </a:pathLst>
            </a:custGeom>
            <a:noFill/>
            <a:ln w="47625">
              <a:solidFill>
                <a:srgbClr val="80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702" name="Freeform 126"/>
            <p:cNvSpPr>
              <a:spLocks/>
            </p:cNvSpPr>
            <p:nvPr/>
          </p:nvSpPr>
          <p:spPr bwMode="auto">
            <a:xfrm>
              <a:off x="834" y="1424"/>
              <a:ext cx="342" cy="4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2" y="4"/>
                </a:cxn>
                <a:cxn ang="0">
                  <a:pos x="6" y="4"/>
                </a:cxn>
                <a:cxn ang="0">
                  <a:pos x="10" y="4"/>
                </a:cxn>
                <a:cxn ang="0">
                  <a:pos x="13" y="4"/>
                </a:cxn>
                <a:cxn ang="0">
                  <a:pos x="17" y="4"/>
                </a:cxn>
                <a:cxn ang="0">
                  <a:pos x="21" y="4"/>
                </a:cxn>
                <a:cxn ang="0">
                  <a:pos x="25" y="4"/>
                </a:cxn>
                <a:cxn ang="0">
                  <a:pos x="29" y="4"/>
                </a:cxn>
                <a:cxn ang="0">
                  <a:pos x="31" y="4"/>
                </a:cxn>
                <a:cxn ang="0">
                  <a:pos x="46" y="4"/>
                </a:cxn>
                <a:cxn ang="0">
                  <a:pos x="60" y="2"/>
                </a:cxn>
                <a:cxn ang="0">
                  <a:pos x="75" y="2"/>
                </a:cxn>
                <a:cxn ang="0">
                  <a:pos x="103" y="1"/>
                </a:cxn>
                <a:cxn ang="0">
                  <a:pos x="127" y="1"/>
                </a:cxn>
                <a:cxn ang="0">
                  <a:pos x="140" y="0"/>
                </a:cxn>
                <a:cxn ang="0">
                  <a:pos x="148" y="0"/>
                </a:cxn>
                <a:cxn ang="0">
                  <a:pos x="150" y="0"/>
                </a:cxn>
                <a:cxn ang="0">
                  <a:pos x="154" y="0"/>
                </a:cxn>
                <a:cxn ang="0">
                  <a:pos x="157" y="0"/>
                </a:cxn>
                <a:cxn ang="0">
                  <a:pos x="160" y="0"/>
                </a:cxn>
                <a:cxn ang="0">
                  <a:pos x="162" y="0"/>
                </a:cxn>
                <a:cxn ang="0">
                  <a:pos x="166" y="0"/>
                </a:cxn>
                <a:cxn ang="0">
                  <a:pos x="169" y="0"/>
                </a:cxn>
                <a:cxn ang="0">
                  <a:pos x="171" y="0"/>
                </a:cxn>
                <a:cxn ang="0">
                  <a:pos x="173" y="0"/>
                </a:cxn>
                <a:cxn ang="0">
                  <a:pos x="175" y="0"/>
                </a:cxn>
                <a:cxn ang="0">
                  <a:pos x="179" y="0"/>
                </a:cxn>
                <a:cxn ang="0">
                  <a:pos x="182" y="0"/>
                </a:cxn>
                <a:cxn ang="0">
                  <a:pos x="185" y="0"/>
                </a:cxn>
                <a:cxn ang="0">
                  <a:pos x="191" y="0"/>
                </a:cxn>
                <a:cxn ang="0">
                  <a:pos x="202" y="0"/>
                </a:cxn>
                <a:cxn ang="0">
                  <a:pos x="215" y="1"/>
                </a:cxn>
                <a:cxn ang="0">
                  <a:pos x="228" y="1"/>
                </a:cxn>
                <a:cxn ang="0">
                  <a:pos x="251" y="2"/>
                </a:cxn>
                <a:cxn ang="0">
                  <a:pos x="276" y="2"/>
                </a:cxn>
                <a:cxn ang="0">
                  <a:pos x="284" y="4"/>
                </a:cxn>
                <a:cxn ang="0">
                  <a:pos x="292" y="4"/>
                </a:cxn>
                <a:cxn ang="0">
                  <a:pos x="298" y="4"/>
                </a:cxn>
                <a:cxn ang="0">
                  <a:pos x="305" y="4"/>
                </a:cxn>
                <a:cxn ang="0">
                  <a:pos x="309" y="4"/>
                </a:cxn>
                <a:cxn ang="0">
                  <a:pos x="312" y="4"/>
                </a:cxn>
                <a:cxn ang="0">
                  <a:pos x="316" y="4"/>
                </a:cxn>
                <a:cxn ang="0">
                  <a:pos x="320" y="4"/>
                </a:cxn>
                <a:cxn ang="0">
                  <a:pos x="324" y="4"/>
                </a:cxn>
                <a:cxn ang="0">
                  <a:pos x="326" y="4"/>
                </a:cxn>
                <a:cxn ang="0">
                  <a:pos x="330" y="4"/>
                </a:cxn>
                <a:cxn ang="0">
                  <a:pos x="333" y="4"/>
                </a:cxn>
                <a:cxn ang="0">
                  <a:pos x="334" y="4"/>
                </a:cxn>
                <a:cxn ang="0">
                  <a:pos x="338" y="4"/>
                </a:cxn>
                <a:cxn ang="0">
                  <a:pos x="342" y="4"/>
                </a:cxn>
              </a:cxnLst>
              <a:rect l="0" t="0" r="r" b="b"/>
              <a:pathLst>
                <a:path w="342" h="4">
                  <a:moveTo>
                    <a:pt x="0" y="4"/>
                  </a:moveTo>
                  <a:lnTo>
                    <a:pt x="2" y="4"/>
                  </a:lnTo>
                  <a:lnTo>
                    <a:pt x="6" y="4"/>
                  </a:lnTo>
                  <a:lnTo>
                    <a:pt x="10" y="4"/>
                  </a:lnTo>
                  <a:lnTo>
                    <a:pt x="13" y="4"/>
                  </a:lnTo>
                  <a:lnTo>
                    <a:pt x="17" y="4"/>
                  </a:lnTo>
                  <a:lnTo>
                    <a:pt x="21" y="4"/>
                  </a:lnTo>
                  <a:lnTo>
                    <a:pt x="25" y="4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46" y="4"/>
                  </a:lnTo>
                  <a:lnTo>
                    <a:pt x="60" y="2"/>
                  </a:lnTo>
                  <a:lnTo>
                    <a:pt x="75" y="2"/>
                  </a:lnTo>
                  <a:lnTo>
                    <a:pt x="103" y="1"/>
                  </a:lnTo>
                  <a:lnTo>
                    <a:pt x="127" y="1"/>
                  </a:lnTo>
                  <a:lnTo>
                    <a:pt x="140" y="0"/>
                  </a:lnTo>
                  <a:lnTo>
                    <a:pt x="148" y="0"/>
                  </a:lnTo>
                  <a:lnTo>
                    <a:pt x="150" y="0"/>
                  </a:lnTo>
                  <a:lnTo>
                    <a:pt x="154" y="0"/>
                  </a:lnTo>
                  <a:lnTo>
                    <a:pt x="157" y="0"/>
                  </a:lnTo>
                  <a:lnTo>
                    <a:pt x="160" y="0"/>
                  </a:lnTo>
                  <a:lnTo>
                    <a:pt x="162" y="0"/>
                  </a:lnTo>
                  <a:lnTo>
                    <a:pt x="166" y="0"/>
                  </a:lnTo>
                  <a:lnTo>
                    <a:pt x="169" y="0"/>
                  </a:lnTo>
                  <a:lnTo>
                    <a:pt x="171" y="0"/>
                  </a:lnTo>
                  <a:lnTo>
                    <a:pt x="173" y="0"/>
                  </a:lnTo>
                  <a:lnTo>
                    <a:pt x="175" y="0"/>
                  </a:lnTo>
                  <a:lnTo>
                    <a:pt x="179" y="0"/>
                  </a:lnTo>
                  <a:lnTo>
                    <a:pt x="182" y="0"/>
                  </a:lnTo>
                  <a:lnTo>
                    <a:pt x="185" y="0"/>
                  </a:lnTo>
                  <a:lnTo>
                    <a:pt x="191" y="0"/>
                  </a:lnTo>
                  <a:lnTo>
                    <a:pt x="202" y="0"/>
                  </a:lnTo>
                  <a:lnTo>
                    <a:pt x="215" y="1"/>
                  </a:lnTo>
                  <a:lnTo>
                    <a:pt x="228" y="1"/>
                  </a:lnTo>
                  <a:lnTo>
                    <a:pt x="251" y="2"/>
                  </a:lnTo>
                  <a:lnTo>
                    <a:pt x="276" y="2"/>
                  </a:lnTo>
                  <a:lnTo>
                    <a:pt x="284" y="4"/>
                  </a:lnTo>
                  <a:lnTo>
                    <a:pt x="292" y="4"/>
                  </a:lnTo>
                  <a:lnTo>
                    <a:pt x="298" y="4"/>
                  </a:lnTo>
                  <a:lnTo>
                    <a:pt x="305" y="4"/>
                  </a:lnTo>
                  <a:lnTo>
                    <a:pt x="309" y="4"/>
                  </a:lnTo>
                  <a:lnTo>
                    <a:pt x="312" y="4"/>
                  </a:lnTo>
                  <a:lnTo>
                    <a:pt x="316" y="4"/>
                  </a:lnTo>
                  <a:lnTo>
                    <a:pt x="320" y="4"/>
                  </a:lnTo>
                  <a:lnTo>
                    <a:pt x="324" y="4"/>
                  </a:lnTo>
                  <a:lnTo>
                    <a:pt x="326" y="4"/>
                  </a:lnTo>
                  <a:lnTo>
                    <a:pt x="330" y="4"/>
                  </a:lnTo>
                  <a:lnTo>
                    <a:pt x="333" y="4"/>
                  </a:lnTo>
                  <a:lnTo>
                    <a:pt x="334" y="4"/>
                  </a:lnTo>
                  <a:lnTo>
                    <a:pt x="338" y="4"/>
                  </a:lnTo>
                  <a:lnTo>
                    <a:pt x="342" y="4"/>
                  </a:lnTo>
                </a:path>
              </a:pathLst>
            </a:custGeom>
            <a:noFill/>
            <a:ln w="47625">
              <a:solidFill>
                <a:srgbClr val="80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703" name="Freeform 127"/>
            <p:cNvSpPr>
              <a:spLocks/>
            </p:cNvSpPr>
            <p:nvPr/>
          </p:nvSpPr>
          <p:spPr bwMode="auto">
            <a:xfrm>
              <a:off x="1176" y="1047"/>
              <a:ext cx="442" cy="381"/>
            </a:xfrm>
            <a:custGeom>
              <a:avLst/>
              <a:gdLst/>
              <a:ahLst/>
              <a:cxnLst>
                <a:cxn ang="0">
                  <a:pos x="0" y="381"/>
                </a:cxn>
                <a:cxn ang="0">
                  <a:pos x="7" y="381"/>
                </a:cxn>
                <a:cxn ang="0">
                  <a:pos x="13" y="381"/>
                </a:cxn>
                <a:cxn ang="0">
                  <a:pos x="21" y="379"/>
                </a:cxn>
                <a:cxn ang="0">
                  <a:pos x="36" y="379"/>
                </a:cxn>
                <a:cxn ang="0">
                  <a:pos x="50" y="378"/>
                </a:cxn>
                <a:cxn ang="0">
                  <a:pos x="66" y="377"/>
                </a:cxn>
                <a:cxn ang="0">
                  <a:pos x="85" y="374"/>
                </a:cxn>
                <a:cxn ang="0">
                  <a:pos x="118" y="367"/>
                </a:cxn>
                <a:cxn ang="0">
                  <a:pos x="151" y="360"/>
                </a:cxn>
                <a:cxn ang="0">
                  <a:pos x="181" y="350"/>
                </a:cxn>
                <a:cxn ang="0">
                  <a:pos x="245" y="321"/>
                </a:cxn>
                <a:cxn ang="0">
                  <a:pos x="279" y="300"/>
                </a:cxn>
                <a:cxn ang="0">
                  <a:pos x="309" y="276"/>
                </a:cxn>
                <a:cxn ang="0">
                  <a:pos x="338" y="250"/>
                </a:cxn>
                <a:cxn ang="0">
                  <a:pos x="366" y="219"/>
                </a:cxn>
                <a:cxn ang="0">
                  <a:pos x="387" y="188"/>
                </a:cxn>
                <a:cxn ang="0">
                  <a:pos x="406" y="156"/>
                </a:cxn>
                <a:cxn ang="0">
                  <a:pos x="420" y="120"/>
                </a:cxn>
                <a:cxn ang="0">
                  <a:pos x="427" y="100"/>
                </a:cxn>
                <a:cxn ang="0">
                  <a:pos x="432" y="81"/>
                </a:cxn>
                <a:cxn ang="0">
                  <a:pos x="436" y="62"/>
                </a:cxn>
                <a:cxn ang="0">
                  <a:pos x="439" y="46"/>
                </a:cxn>
                <a:cxn ang="0">
                  <a:pos x="440" y="37"/>
                </a:cxn>
                <a:cxn ang="0">
                  <a:pos x="442" y="26"/>
                </a:cxn>
                <a:cxn ang="0">
                  <a:pos x="442" y="22"/>
                </a:cxn>
                <a:cxn ang="0">
                  <a:pos x="442" y="17"/>
                </a:cxn>
                <a:cxn ang="0">
                  <a:pos x="442" y="12"/>
                </a:cxn>
                <a:cxn ang="0">
                  <a:pos x="442" y="7"/>
                </a:cxn>
                <a:cxn ang="0">
                  <a:pos x="442" y="4"/>
                </a:cxn>
                <a:cxn ang="0">
                  <a:pos x="442" y="0"/>
                </a:cxn>
              </a:cxnLst>
              <a:rect l="0" t="0" r="r" b="b"/>
              <a:pathLst>
                <a:path w="442" h="381">
                  <a:moveTo>
                    <a:pt x="0" y="381"/>
                  </a:moveTo>
                  <a:lnTo>
                    <a:pt x="7" y="381"/>
                  </a:lnTo>
                  <a:lnTo>
                    <a:pt x="13" y="381"/>
                  </a:lnTo>
                  <a:lnTo>
                    <a:pt x="21" y="379"/>
                  </a:lnTo>
                  <a:lnTo>
                    <a:pt x="36" y="379"/>
                  </a:lnTo>
                  <a:lnTo>
                    <a:pt x="50" y="378"/>
                  </a:lnTo>
                  <a:lnTo>
                    <a:pt x="66" y="377"/>
                  </a:lnTo>
                  <a:lnTo>
                    <a:pt x="85" y="374"/>
                  </a:lnTo>
                  <a:lnTo>
                    <a:pt x="118" y="367"/>
                  </a:lnTo>
                  <a:lnTo>
                    <a:pt x="151" y="360"/>
                  </a:lnTo>
                  <a:lnTo>
                    <a:pt x="181" y="350"/>
                  </a:lnTo>
                  <a:lnTo>
                    <a:pt x="245" y="321"/>
                  </a:lnTo>
                  <a:lnTo>
                    <a:pt x="279" y="300"/>
                  </a:lnTo>
                  <a:lnTo>
                    <a:pt x="309" y="276"/>
                  </a:lnTo>
                  <a:lnTo>
                    <a:pt x="338" y="250"/>
                  </a:lnTo>
                  <a:lnTo>
                    <a:pt x="366" y="219"/>
                  </a:lnTo>
                  <a:lnTo>
                    <a:pt x="387" y="188"/>
                  </a:lnTo>
                  <a:lnTo>
                    <a:pt x="406" y="156"/>
                  </a:lnTo>
                  <a:lnTo>
                    <a:pt x="420" y="120"/>
                  </a:lnTo>
                  <a:lnTo>
                    <a:pt x="427" y="100"/>
                  </a:lnTo>
                  <a:lnTo>
                    <a:pt x="432" y="81"/>
                  </a:lnTo>
                  <a:lnTo>
                    <a:pt x="436" y="62"/>
                  </a:lnTo>
                  <a:lnTo>
                    <a:pt x="439" y="46"/>
                  </a:lnTo>
                  <a:lnTo>
                    <a:pt x="440" y="37"/>
                  </a:lnTo>
                  <a:lnTo>
                    <a:pt x="442" y="26"/>
                  </a:lnTo>
                  <a:lnTo>
                    <a:pt x="442" y="22"/>
                  </a:lnTo>
                  <a:lnTo>
                    <a:pt x="442" y="17"/>
                  </a:lnTo>
                  <a:lnTo>
                    <a:pt x="442" y="12"/>
                  </a:lnTo>
                  <a:lnTo>
                    <a:pt x="442" y="7"/>
                  </a:lnTo>
                  <a:lnTo>
                    <a:pt x="442" y="4"/>
                  </a:lnTo>
                  <a:lnTo>
                    <a:pt x="442" y="0"/>
                  </a:lnTo>
                </a:path>
              </a:pathLst>
            </a:custGeom>
            <a:noFill/>
            <a:ln w="47625">
              <a:solidFill>
                <a:srgbClr val="80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704" name="Freeform 128"/>
            <p:cNvSpPr>
              <a:spLocks/>
            </p:cNvSpPr>
            <p:nvPr/>
          </p:nvSpPr>
          <p:spPr bwMode="auto">
            <a:xfrm>
              <a:off x="1019" y="660"/>
              <a:ext cx="645" cy="387"/>
            </a:xfrm>
            <a:custGeom>
              <a:avLst/>
              <a:gdLst/>
              <a:ahLst/>
              <a:cxnLst>
                <a:cxn ang="0">
                  <a:pos x="645" y="387"/>
                </a:cxn>
                <a:cxn ang="0">
                  <a:pos x="645" y="382"/>
                </a:cxn>
                <a:cxn ang="0">
                  <a:pos x="644" y="378"/>
                </a:cxn>
                <a:cxn ang="0">
                  <a:pos x="644" y="372"/>
                </a:cxn>
                <a:cxn ang="0">
                  <a:pos x="644" y="367"/>
                </a:cxn>
                <a:cxn ang="0">
                  <a:pos x="644" y="358"/>
                </a:cxn>
                <a:cxn ang="0">
                  <a:pos x="642" y="349"/>
                </a:cxn>
                <a:cxn ang="0">
                  <a:pos x="641" y="338"/>
                </a:cxn>
                <a:cxn ang="0">
                  <a:pos x="640" y="326"/>
                </a:cxn>
                <a:cxn ang="0">
                  <a:pos x="634" y="306"/>
                </a:cxn>
                <a:cxn ang="0">
                  <a:pos x="629" y="285"/>
                </a:cxn>
                <a:cxn ang="0">
                  <a:pos x="624" y="267"/>
                </a:cxn>
                <a:cxn ang="0">
                  <a:pos x="605" y="226"/>
                </a:cxn>
                <a:cxn ang="0">
                  <a:pos x="583" y="186"/>
                </a:cxn>
                <a:cxn ang="0">
                  <a:pos x="558" y="152"/>
                </a:cxn>
                <a:cxn ang="0">
                  <a:pos x="523" y="117"/>
                </a:cxn>
                <a:cxn ang="0">
                  <a:pos x="489" y="88"/>
                </a:cxn>
                <a:cxn ang="0">
                  <a:pos x="421" y="47"/>
                </a:cxn>
                <a:cxn ang="0">
                  <a:pos x="384" y="31"/>
                </a:cxn>
                <a:cxn ang="0">
                  <a:pos x="345" y="18"/>
                </a:cxn>
                <a:cxn ang="0">
                  <a:pos x="306" y="10"/>
                </a:cxn>
                <a:cxn ang="0">
                  <a:pos x="284" y="6"/>
                </a:cxn>
                <a:cxn ang="0">
                  <a:pos x="265" y="4"/>
                </a:cxn>
                <a:cxn ang="0">
                  <a:pos x="248" y="2"/>
                </a:cxn>
                <a:cxn ang="0">
                  <a:pos x="239" y="1"/>
                </a:cxn>
                <a:cxn ang="0">
                  <a:pos x="231" y="1"/>
                </a:cxn>
                <a:cxn ang="0">
                  <a:pos x="222" y="0"/>
                </a:cxn>
                <a:cxn ang="0">
                  <a:pos x="217" y="0"/>
                </a:cxn>
                <a:cxn ang="0">
                  <a:pos x="213" y="0"/>
                </a:cxn>
                <a:cxn ang="0">
                  <a:pos x="207" y="0"/>
                </a:cxn>
                <a:cxn ang="0">
                  <a:pos x="203" y="0"/>
                </a:cxn>
                <a:cxn ang="0">
                  <a:pos x="199" y="0"/>
                </a:cxn>
                <a:cxn ang="0">
                  <a:pos x="195" y="0"/>
                </a:cxn>
                <a:cxn ang="0">
                  <a:pos x="191" y="0"/>
                </a:cxn>
                <a:cxn ang="0">
                  <a:pos x="187" y="0"/>
                </a:cxn>
                <a:cxn ang="0">
                  <a:pos x="183" y="0"/>
                </a:cxn>
                <a:cxn ang="0">
                  <a:pos x="179" y="0"/>
                </a:cxn>
                <a:cxn ang="0">
                  <a:pos x="176" y="0"/>
                </a:cxn>
                <a:cxn ang="0">
                  <a:pos x="173" y="0"/>
                </a:cxn>
                <a:cxn ang="0">
                  <a:pos x="165" y="0"/>
                </a:cxn>
                <a:cxn ang="0">
                  <a:pos x="157" y="0"/>
                </a:cxn>
                <a:cxn ang="0">
                  <a:pos x="149" y="1"/>
                </a:cxn>
                <a:cxn ang="0">
                  <a:pos x="133" y="1"/>
                </a:cxn>
                <a:cxn ang="0">
                  <a:pos x="82" y="5"/>
                </a:cxn>
                <a:cxn ang="0">
                  <a:pos x="54" y="8"/>
                </a:cxn>
                <a:cxn ang="0">
                  <a:pos x="29" y="9"/>
                </a:cxn>
                <a:cxn ang="0">
                  <a:pos x="17" y="10"/>
                </a:cxn>
                <a:cxn ang="0">
                  <a:pos x="10" y="10"/>
                </a:cxn>
                <a:cxn ang="0">
                  <a:pos x="4" y="10"/>
                </a:cxn>
                <a:cxn ang="0">
                  <a:pos x="0" y="10"/>
                </a:cxn>
              </a:cxnLst>
              <a:rect l="0" t="0" r="r" b="b"/>
              <a:pathLst>
                <a:path w="645" h="387">
                  <a:moveTo>
                    <a:pt x="645" y="387"/>
                  </a:moveTo>
                  <a:lnTo>
                    <a:pt x="645" y="382"/>
                  </a:lnTo>
                  <a:lnTo>
                    <a:pt x="644" y="378"/>
                  </a:lnTo>
                  <a:lnTo>
                    <a:pt x="644" y="372"/>
                  </a:lnTo>
                  <a:lnTo>
                    <a:pt x="644" y="367"/>
                  </a:lnTo>
                  <a:lnTo>
                    <a:pt x="644" y="358"/>
                  </a:lnTo>
                  <a:lnTo>
                    <a:pt x="642" y="349"/>
                  </a:lnTo>
                  <a:lnTo>
                    <a:pt x="641" y="338"/>
                  </a:lnTo>
                  <a:lnTo>
                    <a:pt x="640" y="326"/>
                  </a:lnTo>
                  <a:lnTo>
                    <a:pt x="634" y="306"/>
                  </a:lnTo>
                  <a:lnTo>
                    <a:pt x="629" y="285"/>
                  </a:lnTo>
                  <a:lnTo>
                    <a:pt x="624" y="267"/>
                  </a:lnTo>
                  <a:lnTo>
                    <a:pt x="605" y="226"/>
                  </a:lnTo>
                  <a:lnTo>
                    <a:pt x="583" y="186"/>
                  </a:lnTo>
                  <a:lnTo>
                    <a:pt x="558" y="152"/>
                  </a:lnTo>
                  <a:lnTo>
                    <a:pt x="523" y="117"/>
                  </a:lnTo>
                  <a:lnTo>
                    <a:pt x="489" y="88"/>
                  </a:lnTo>
                  <a:lnTo>
                    <a:pt x="421" y="47"/>
                  </a:lnTo>
                  <a:lnTo>
                    <a:pt x="384" y="31"/>
                  </a:lnTo>
                  <a:lnTo>
                    <a:pt x="345" y="18"/>
                  </a:lnTo>
                  <a:lnTo>
                    <a:pt x="306" y="10"/>
                  </a:lnTo>
                  <a:lnTo>
                    <a:pt x="284" y="6"/>
                  </a:lnTo>
                  <a:lnTo>
                    <a:pt x="265" y="4"/>
                  </a:lnTo>
                  <a:lnTo>
                    <a:pt x="248" y="2"/>
                  </a:lnTo>
                  <a:lnTo>
                    <a:pt x="239" y="1"/>
                  </a:lnTo>
                  <a:lnTo>
                    <a:pt x="231" y="1"/>
                  </a:lnTo>
                  <a:lnTo>
                    <a:pt x="222" y="0"/>
                  </a:lnTo>
                  <a:lnTo>
                    <a:pt x="217" y="0"/>
                  </a:lnTo>
                  <a:lnTo>
                    <a:pt x="213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5" y="0"/>
                  </a:lnTo>
                  <a:lnTo>
                    <a:pt x="191" y="0"/>
                  </a:lnTo>
                  <a:lnTo>
                    <a:pt x="187" y="0"/>
                  </a:lnTo>
                  <a:lnTo>
                    <a:pt x="183" y="0"/>
                  </a:lnTo>
                  <a:lnTo>
                    <a:pt x="179" y="0"/>
                  </a:lnTo>
                  <a:lnTo>
                    <a:pt x="176" y="0"/>
                  </a:lnTo>
                  <a:lnTo>
                    <a:pt x="173" y="0"/>
                  </a:lnTo>
                  <a:lnTo>
                    <a:pt x="165" y="0"/>
                  </a:lnTo>
                  <a:lnTo>
                    <a:pt x="157" y="0"/>
                  </a:lnTo>
                  <a:lnTo>
                    <a:pt x="149" y="1"/>
                  </a:lnTo>
                  <a:lnTo>
                    <a:pt x="133" y="1"/>
                  </a:lnTo>
                  <a:lnTo>
                    <a:pt x="82" y="5"/>
                  </a:lnTo>
                  <a:lnTo>
                    <a:pt x="54" y="8"/>
                  </a:lnTo>
                  <a:lnTo>
                    <a:pt x="29" y="9"/>
                  </a:lnTo>
                  <a:lnTo>
                    <a:pt x="17" y="10"/>
                  </a:lnTo>
                  <a:lnTo>
                    <a:pt x="10" y="10"/>
                  </a:lnTo>
                  <a:lnTo>
                    <a:pt x="4" y="10"/>
                  </a:lnTo>
                  <a:lnTo>
                    <a:pt x="0" y="10"/>
                  </a:lnTo>
                </a:path>
              </a:pathLst>
            </a:custGeom>
            <a:noFill/>
            <a:ln w="47625">
              <a:solidFill>
                <a:srgbClr val="CC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705" name="Freeform 129"/>
            <p:cNvSpPr>
              <a:spLocks/>
            </p:cNvSpPr>
            <p:nvPr/>
          </p:nvSpPr>
          <p:spPr bwMode="auto">
            <a:xfrm>
              <a:off x="420" y="660"/>
              <a:ext cx="599" cy="160"/>
            </a:xfrm>
            <a:custGeom>
              <a:avLst/>
              <a:gdLst/>
              <a:ahLst/>
              <a:cxnLst>
                <a:cxn ang="0">
                  <a:pos x="599" y="10"/>
                </a:cxn>
                <a:cxn ang="0">
                  <a:pos x="595" y="10"/>
                </a:cxn>
                <a:cxn ang="0">
                  <a:pos x="592" y="10"/>
                </a:cxn>
                <a:cxn ang="0">
                  <a:pos x="589" y="10"/>
                </a:cxn>
                <a:cxn ang="0">
                  <a:pos x="588" y="10"/>
                </a:cxn>
                <a:cxn ang="0">
                  <a:pos x="587" y="10"/>
                </a:cxn>
                <a:cxn ang="0">
                  <a:pos x="584" y="10"/>
                </a:cxn>
                <a:cxn ang="0">
                  <a:pos x="583" y="10"/>
                </a:cxn>
                <a:cxn ang="0">
                  <a:pos x="582" y="10"/>
                </a:cxn>
                <a:cxn ang="0">
                  <a:pos x="579" y="10"/>
                </a:cxn>
                <a:cxn ang="0">
                  <a:pos x="575" y="10"/>
                </a:cxn>
                <a:cxn ang="0">
                  <a:pos x="572" y="10"/>
                </a:cxn>
                <a:cxn ang="0">
                  <a:pos x="568" y="10"/>
                </a:cxn>
                <a:cxn ang="0">
                  <a:pos x="566" y="10"/>
                </a:cxn>
                <a:cxn ang="0">
                  <a:pos x="562" y="10"/>
                </a:cxn>
                <a:cxn ang="0">
                  <a:pos x="550" y="10"/>
                </a:cxn>
                <a:cxn ang="0">
                  <a:pos x="538" y="9"/>
                </a:cxn>
                <a:cxn ang="0">
                  <a:pos x="526" y="9"/>
                </a:cxn>
                <a:cxn ang="0">
                  <a:pos x="469" y="5"/>
                </a:cxn>
                <a:cxn ang="0">
                  <a:pos x="443" y="2"/>
                </a:cxn>
                <a:cxn ang="0">
                  <a:pos x="427" y="1"/>
                </a:cxn>
                <a:cxn ang="0">
                  <a:pos x="412" y="1"/>
                </a:cxn>
                <a:cxn ang="0">
                  <a:pos x="404" y="0"/>
                </a:cxn>
                <a:cxn ang="0">
                  <a:pos x="396" y="0"/>
                </a:cxn>
                <a:cxn ang="0">
                  <a:pos x="391" y="0"/>
                </a:cxn>
                <a:cxn ang="0">
                  <a:pos x="387" y="0"/>
                </a:cxn>
                <a:cxn ang="0">
                  <a:pos x="385" y="0"/>
                </a:cxn>
                <a:cxn ang="0">
                  <a:pos x="382" y="0"/>
                </a:cxn>
                <a:cxn ang="0">
                  <a:pos x="379" y="0"/>
                </a:cxn>
                <a:cxn ang="0">
                  <a:pos x="378" y="0"/>
                </a:cxn>
                <a:cxn ang="0">
                  <a:pos x="374" y="0"/>
                </a:cxn>
                <a:cxn ang="0">
                  <a:pos x="370" y="0"/>
                </a:cxn>
                <a:cxn ang="0">
                  <a:pos x="367" y="0"/>
                </a:cxn>
                <a:cxn ang="0">
                  <a:pos x="366" y="0"/>
                </a:cxn>
                <a:cxn ang="0">
                  <a:pos x="361" y="0"/>
                </a:cxn>
                <a:cxn ang="0">
                  <a:pos x="357" y="0"/>
                </a:cxn>
                <a:cxn ang="0">
                  <a:pos x="353" y="0"/>
                </a:cxn>
                <a:cxn ang="0">
                  <a:pos x="344" y="0"/>
                </a:cxn>
                <a:cxn ang="0">
                  <a:pos x="336" y="0"/>
                </a:cxn>
                <a:cxn ang="0">
                  <a:pos x="328" y="1"/>
                </a:cxn>
                <a:cxn ang="0">
                  <a:pos x="310" y="2"/>
                </a:cxn>
                <a:cxn ang="0">
                  <a:pos x="295" y="4"/>
                </a:cxn>
                <a:cxn ang="0">
                  <a:pos x="277" y="6"/>
                </a:cxn>
                <a:cxn ang="0">
                  <a:pos x="242" y="13"/>
                </a:cxn>
                <a:cxn ang="0">
                  <a:pos x="221" y="18"/>
                </a:cxn>
                <a:cxn ang="0">
                  <a:pos x="201" y="25"/>
                </a:cxn>
                <a:cxn ang="0">
                  <a:pos x="161" y="39"/>
                </a:cxn>
                <a:cxn ang="0">
                  <a:pos x="125" y="57"/>
                </a:cxn>
                <a:cxn ang="0">
                  <a:pos x="61" y="100"/>
                </a:cxn>
                <a:cxn ang="0">
                  <a:pos x="30" y="128"/>
                </a:cxn>
                <a:cxn ang="0">
                  <a:pos x="0" y="160"/>
                </a:cxn>
              </a:cxnLst>
              <a:rect l="0" t="0" r="r" b="b"/>
              <a:pathLst>
                <a:path w="599" h="160">
                  <a:moveTo>
                    <a:pt x="599" y="10"/>
                  </a:moveTo>
                  <a:lnTo>
                    <a:pt x="595" y="10"/>
                  </a:lnTo>
                  <a:lnTo>
                    <a:pt x="592" y="10"/>
                  </a:lnTo>
                  <a:lnTo>
                    <a:pt x="589" y="10"/>
                  </a:lnTo>
                  <a:lnTo>
                    <a:pt x="588" y="10"/>
                  </a:lnTo>
                  <a:lnTo>
                    <a:pt x="587" y="10"/>
                  </a:lnTo>
                  <a:lnTo>
                    <a:pt x="584" y="10"/>
                  </a:lnTo>
                  <a:lnTo>
                    <a:pt x="583" y="10"/>
                  </a:lnTo>
                  <a:lnTo>
                    <a:pt x="582" y="10"/>
                  </a:lnTo>
                  <a:lnTo>
                    <a:pt x="579" y="10"/>
                  </a:lnTo>
                  <a:lnTo>
                    <a:pt x="575" y="10"/>
                  </a:lnTo>
                  <a:lnTo>
                    <a:pt x="572" y="10"/>
                  </a:lnTo>
                  <a:lnTo>
                    <a:pt x="568" y="10"/>
                  </a:lnTo>
                  <a:lnTo>
                    <a:pt x="566" y="10"/>
                  </a:lnTo>
                  <a:lnTo>
                    <a:pt x="562" y="10"/>
                  </a:lnTo>
                  <a:lnTo>
                    <a:pt x="550" y="10"/>
                  </a:lnTo>
                  <a:lnTo>
                    <a:pt x="538" y="9"/>
                  </a:lnTo>
                  <a:lnTo>
                    <a:pt x="526" y="9"/>
                  </a:lnTo>
                  <a:lnTo>
                    <a:pt x="469" y="5"/>
                  </a:lnTo>
                  <a:lnTo>
                    <a:pt x="443" y="2"/>
                  </a:lnTo>
                  <a:lnTo>
                    <a:pt x="427" y="1"/>
                  </a:lnTo>
                  <a:lnTo>
                    <a:pt x="412" y="1"/>
                  </a:lnTo>
                  <a:lnTo>
                    <a:pt x="404" y="0"/>
                  </a:lnTo>
                  <a:lnTo>
                    <a:pt x="396" y="0"/>
                  </a:lnTo>
                  <a:lnTo>
                    <a:pt x="391" y="0"/>
                  </a:lnTo>
                  <a:lnTo>
                    <a:pt x="387" y="0"/>
                  </a:lnTo>
                  <a:lnTo>
                    <a:pt x="385" y="0"/>
                  </a:lnTo>
                  <a:lnTo>
                    <a:pt x="382" y="0"/>
                  </a:lnTo>
                  <a:lnTo>
                    <a:pt x="379" y="0"/>
                  </a:lnTo>
                  <a:lnTo>
                    <a:pt x="378" y="0"/>
                  </a:lnTo>
                  <a:lnTo>
                    <a:pt x="374" y="0"/>
                  </a:lnTo>
                  <a:lnTo>
                    <a:pt x="370" y="0"/>
                  </a:lnTo>
                  <a:lnTo>
                    <a:pt x="367" y="0"/>
                  </a:lnTo>
                  <a:lnTo>
                    <a:pt x="366" y="0"/>
                  </a:lnTo>
                  <a:lnTo>
                    <a:pt x="361" y="0"/>
                  </a:lnTo>
                  <a:lnTo>
                    <a:pt x="357" y="0"/>
                  </a:lnTo>
                  <a:lnTo>
                    <a:pt x="353" y="0"/>
                  </a:lnTo>
                  <a:lnTo>
                    <a:pt x="344" y="0"/>
                  </a:lnTo>
                  <a:lnTo>
                    <a:pt x="336" y="0"/>
                  </a:lnTo>
                  <a:lnTo>
                    <a:pt x="328" y="1"/>
                  </a:lnTo>
                  <a:lnTo>
                    <a:pt x="310" y="2"/>
                  </a:lnTo>
                  <a:lnTo>
                    <a:pt x="295" y="4"/>
                  </a:lnTo>
                  <a:lnTo>
                    <a:pt x="277" y="6"/>
                  </a:lnTo>
                  <a:lnTo>
                    <a:pt x="242" y="13"/>
                  </a:lnTo>
                  <a:lnTo>
                    <a:pt x="221" y="18"/>
                  </a:lnTo>
                  <a:lnTo>
                    <a:pt x="201" y="25"/>
                  </a:lnTo>
                  <a:lnTo>
                    <a:pt x="161" y="39"/>
                  </a:lnTo>
                  <a:lnTo>
                    <a:pt x="125" y="57"/>
                  </a:lnTo>
                  <a:lnTo>
                    <a:pt x="61" y="100"/>
                  </a:lnTo>
                  <a:lnTo>
                    <a:pt x="30" y="128"/>
                  </a:lnTo>
                  <a:lnTo>
                    <a:pt x="0" y="160"/>
                  </a:lnTo>
                </a:path>
              </a:pathLst>
            </a:custGeom>
            <a:noFill/>
            <a:ln w="47625">
              <a:solidFill>
                <a:srgbClr val="CC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706" name="Freeform 130"/>
            <p:cNvSpPr>
              <a:spLocks/>
            </p:cNvSpPr>
            <p:nvPr/>
          </p:nvSpPr>
          <p:spPr bwMode="auto">
            <a:xfrm>
              <a:off x="339" y="820"/>
              <a:ext cx="469" cy="616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57" y="34"/>
                </a:cxn>
                <a:cxn ang="0">
                  <a:pos x="38" y="67"/>
                </a:cxn>
                <a:cxn ang="0">
                  <a:pos x="23" y="105"/>
                </a:cxn>
                <a:cxn ang="0">
                  <a:pos x="15" y="127"/>
                </a:cxn>
                <a:cxn ang="0">
                  <a:pos x="9" y="148"/>
                </a:cxn>
                <a:cxn ang="0">
                  <a:pos x="5" y="166"/>
                </a:cxn>
                <a:cxn ang="0">
                  <a:pos x="3" y="185"/>
                </a:cxn>
                <a:cxn ang="0">
                  <a:pos x="3" y="195"/>
                </a:cxn>
                <a:cxn ang="0">
                  <a:pos x="1" y="205"/>
                </a:cxn>
                <a:cxn ang="0">
                  <a:pos x="1" y="210"/>
                </a:cxn>
                <a:cxn ang="0">
                  <a:pos x="1" y="216"/>
                </a:cxn>
                <a:cxn ang="0">
                  <a:pos x="0" y="222"/>
                </a:cxn>
                <a:cxn ang="0">
                  <a:pos x="0" y="227"/>
                </a:cxn>
                <a:cxn ang="0">
                  <a:pos x="0" y="232"/>
                </a:cxn>
                <a:cxn ang="0">
                  <a:pos x="1" y="238"/>
                </a:cxn>
                <a:cxn ang="0">
                  <a:pos x="1" y="242"/>
                </a:cxn>
                <a:cxn ang="0">
                  <a:pos x="1" y="247"/>
                </a:cxn>
                <a:cxn ang="0">
                  <a:pos x="1" y="252"/>
                </a:cxn>
                <a:cxn ang="0">
                  <a:pos x="1" y="259"/>
                </a:cxn>
                <a:cxn ang="0">
                  <a:pos x="3" y="269"/>
                </a:cxn>
                <a:cxn ang="0">
                  <a:pos x="5" y="288"/>
                </a:cxn>
                <a:cxn ang="0">
                  <a:pos x="9" y="308"/>
                </a:cxn>
                <a:cxn ang="0">
                  <a:pos x="16" y="330"/>
                </a:cxn>
                <a:cxn ang="0">
                  <a:pos x="24" y="353"/>
                </a:cxn>
                <a:cxn ang="0">
                  <a:pos x="41" y="392"/>
                </a:cxn>
                <a:cxn ang="0">
                  <a:pos x="62" y="428"/>
                </a:cxn>
                <a:cxn ang="0">
                  <a:pos x="89" y="464"/>
                </a:cxn>
                <a:cxn ang="0">
                  <a:pos x="122" y="498"/>
                </a:cxn>
                <a:cxn ang="0">
                  <a:pos x="155" y="526"/>
                </a:cxn>
                <a:cxn ang="0">
                  <a:pos x="188" y="547"/>
                </a:cxn>
                <a:cxn ang="0">
                  <a:pos x="225" y="568"/>
                </a:cxn>
                <a:cxn ang="0">
                  <a:pos x="265" y="584"/>
                </a:cxn>
                <a:cxn ang="0">
                  <a:pos x="303" y="597"/>
                </a:cxn>
                <a:cxn ang="0">
                  <a:pos x="339" y="605"/>
                </a:cxn>
                <a:cxn ang="0">
                  <a:pos x="358" y="608"/>
                </a:cxn>
                <a:cxn ang="0">
                  <a:pos x="377" y="610"/>
                </a:cxn>
                <a:cxn ang="0">
                  <a:pos x="395" y="613"/>
                </a:cxn>
                <a:cxn ang="0">
                  <a:pos x="413" y="614"/>
                </a:cxn>
                <a:cxn ang="0">
                  <a:pos x="422" y="614"/>
                </a:cxn>
                <a:cxn ang="0">
                  <a:pos x="426" y="614"/>
                </a:cxn>
                <a:cxn ang="0">
                  <a:pos x="431" y="616"/>
                </a:cxn>
                <a:cxn ang="0">
                  <a:pos x="436" y="616"/>
                </a:cxn>
                <a:cxn ang="0">
                  <a:pos x="440" y="616"/>
                </a:cxn>
                <a:cxn ang="0">
                  <a:pos x="446" y="616"/>
                </a:cxn>
                <a:cxn ang="0">
                  <a:pos x="450" y="616"/>
                </a:cxn>
                <a:cxn ang="0">
                  <a:pos x="454" y="616"/>
                </a:cxn>
                <a:cxn ang="0">
                  <a:pos x="458" y="616"/>
                </a:cxn>
                <a:cxn ang="0">
                  <a:pos x="462" y="616"/>
                </a:cxn>
                <a:cxn ang="0">
                  <a:pos x="466" y="616"/>
                </a:cxn>
                <a:cxn ang="0">
                  <a:pos x="469" y="616"/>
                </a:cxn>
              </a:cxnLst>
              <a:rect l="0" t="0" r="r" b="b"/>
              <a:pathLst>
                <a:path w="469" h="616">
                  <a:moveTo>
                    <a:pt x="81" y="0"/>
                  </a:moveTo>
                  <a:lnTo>
                    <a:pt x="57" y="34"/>
                  </a:lnTo>
                  <a:lnTo>
                    <a:pt x="38" y="67"/>
                  </a:lnTo>
                  <a:lnTo>
                    <a:pt x="23" y="105"/>
                  </a:lnTo>
                  <a:lnTo>
                    <a:pt x="15" y="127"/>
                  </a:lnTo>
                  <a:lnTo>
                    <a:pt x="9" y="148"/>
                  </a:lnTo>
                  <a:lnTo>
                    <a:pt x="5" y="166"/>
                  </a:lnTo>
                  <a:lnTo>
                    <a:pt x="3" y="185"/>
                  </a:lnTo>
                  <a:lnTo>
                    <a:pt x="3" y="195"/>
                  </a:lnTo>
                  <a:lnTo>
                    <a:pt x="1" y="205"/>
                  </a:lnTo>
                  <a:lnTo>
                    <a:pt x="1" y="210"/>
                  </a:lnTo>
                  <a:lnTo>
                    <a:pt x="1" y="216"/>
                  </a:lnTo>
                  <a:lnTo>
                    <a:pt x="0" y="222"/>
                  </a:lnTo>
                  <a:lnTo>
                    <a:pt x="0" y="227"/>
                  </a:lnTo>
                  <a:lnTo>
                    <a:pt x="0" y="232"/>
                  </a:lnTo>
                  <a:lnTo>
                    <a:pt x="1" y="238"/>
                  </a:lnTo>
                  <a:lnTo>
                    <a:pt x="1" y="242"/>
                  </a:lnTo>
                  <a:lnTo>
                    <a:pt x="1" y="247"/>
                  </a:lnTo>
                  <a:lnTo>
                    <a:pt x="1" y="252"/>
                  </a:lnTo>
                  <a:lnTo>
                    <a:pt x="1" y="259"/>
                  </a:lnTo>
                  <a:lnTo>
                    <a:pt x="3" y="269"/>
                  </a:lnTo>
                  <a:lnTo>
                    <a:pt x="5" y="288"/>
                  </a:lnTo>
                  <a:lnTo>
                    <a:pt x="9" y="308"/>
                  </a:lnTo>
                  <a:lnTo>
                    <a:pt x="16" y="330"/>
                  </a:lnTo>
                  <a:lnTo>
                    <a:pt x="24" y="353"/>
                  </a:lnTo>
                  <a:lnTo>
                    <a:pt x="41" y="392"/>
                  </a:lnTo>
                  <a:lnTo>
                    <a:pt x="62" y="428"/>
                  </a:lnTo>
                  <a:lnTo>
                    <a:pt x="89" y="464"/>
                  </a:lnTo>
                  <a:lnTo>
                    <a:pt x="122" y="498"/>
                  </a:lnTo>
                  <a:lnTo>
                    <a:pt x="155" y="526"/>
                  </a:lnTo>
                  <a:lnTo>
                    <a:pt x="188" y="547"/>
                  </a:lnTo>
                  <a:lnTo>
                    <a:pt x="225" y="568"/>
                  </a:lnTo>
                  <a:lnTo>
                    <a:pt x="265" y="584"/>
                  </a:lnTo>
                  <a:lnTo>
                    <a:pt x="303" y="597"/>
                  </a:lnTo>
                  <a:lnTo>
                    <a:pt x="339" y="605"/>
                  </a:lnTo>
                  <a:lnTo>
                    <a:pt x="358" y="608"/>
                  </a:lnTo>
                  <a:lnTo>
                    <a:pt x="377" y="610"/>
                  </a:lnTo>
                  <a:lnTo>
                    <a:pt x="395" y="613"/>
                  </a:lnTo>
                  <a:lnTo>
                    <a:pt x="413" y="614"/>
                  </a:lnTo>
                  <a:lnTo>
                    <a:pt x="422" y="614"/>
                  </a:lnTo>
                  <a:lnTo>
                    <a:pt x="426" y="614"/>
                  </a:lnTo>
                  <a:lnTo>
                    <a:pt x="431" y="616"/>
                  </a:lnTo>
                  <a:lnTo>
                    <a:pt x="436" y="616"/>
                  </a:lnTo>
                  <a:lnTo>
                    <a:pt x="440" y="616"/>
                  </a:lnTo>
                  <a:lnTo>
                    <a:pt x="446" y="616"/>
                  </a:lnTo>
                  <a:lnTo>
                    <a:pt x="450" y="616"/>
                  </a:lnTo>
                  <a:lnTo>
                    <a:pt x="454" y="616"/>
                  </a:lnTo>
                  <a:lnTo>
                    <a:pt x="458" y="616"/>
                  </a:lnTo>
                  <a:lnTo>
                    <a:pt x="462" y="616"/>
                  </a:lnTo>
                  <a:lnTo>
                    <a:pt x="466" y="616"/>
                  </a:lnTo>
                  <a:lnTo>
                    <a:pt x="469" y="616"/>
                  </a:lnTo>
                </a:path>
              </a:pathLst>
            </a:custGeom>
            <a:noFill/>
            <a:ln w="47625">
              <a:solidFill>
                <a:srgbClr val="CC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707" name="Freeform 131"/>
            <p:cNvSpPr>
              <a:spLocks/>
            </p:cNvSpPr>
            <p:nvPr/>
          </p:nvSpPr>
          <p:spPr bwMode="auto">
            <a:xfrm>
              <a:off x="808" y="1424"/>
              <a:ext cx="445" cy="12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12" y="10"/>
                </a:cxn>
                <a:cxn ang="0">
                  <a:pos x="20" y="10"/>
                </a:cxn>
                <a:cxn ang="0">
                  <a:pos x="30" y="10"/>
                </a:cxn>
                <a:cxn ang="0">
                  <a:pos x="44" y="9"/>
                </a:cxn>
                <a:cxn ang="0">
                  <a:pos x="97" y="5"/>
                </a:cxn>
                <a:cxn ang="0">
                  <a:pos x="122" y="2"/>
                </a:cxn>
                <a:cxn ang="0">
                  <a:pos x="135" y="2"/>
                </a:cxn>
                <a:cxn ang="0">
                  <a:pos x="149" y="1"/>
                </a:cxn>
                <a:cxn ang="0">
                  <a:pos x="160" y="1"/>
                </a:cxn>
                <a:cxn ang="0">
                  <a:pos x="166" y="1"/>
                </a:cxn>
                <a:cxn ang="0">
                  <a:pos x="172" y="0"/>
                </a:cxn>
                <a:cxn ang="0">
                  <a:pos x="176" y="0"/>
                </a:cxn>
                <a:cxn ang="0">
                  <a:pos x="179" y="0"/>
                </a:cxn>
                <a:cxn ang="0">
                  <a:pos x="182" y="0"/>
                </a:cxn>
                <a:cxn ang="0">
                  <a:pos x="184" y="0"/>
                </a:cxn>
                <a:cxn ang="0">
                  <a:pos x="187" y="0"/>
                </a:cxn>
                <a:cxn ang="0">
                  <a:pos x="190" y="0"/>
                </a:cxn>
                <a:cxn ang="0">
                  <a:pos x="191" y="0"/>
                </a:cxn>
                <a:cxn ang="0">
                  <a:pos x="195" y="0"/>
                </a:cxn>
                <a:cxn ang="0">
                  <a:pos x="197" y="0"/>
                </a:cxn>
                <a:cxn ang="0">
                  <a:pos x="200" y="0"/>
                </a:cxn>
                <a:cxn ang="0">
                  <a:pos x="203" y="0"/>
                </a:cxn>
                <a:cxn ang="0">
                  <a:pos x="204" y="0"/>
                </a:cxn>
                <a:cxn ang="0">
                  <a:pos x="207" y="0"/>
                </a:cxn>
                <a:cxn ang="0">
                  <a:pos x="213" y="0"/>
                </a:cxn>
                <a:cxn ang="0">
                  <a:pos x="220" y="0"/>
                </a:cxn>
                <a:cxn ang="0">
                  <a:pos x="231" y="1"/>
                </a:cxn>
                <a:cxn ang="0">
                  <a:pos x="244" y="1"/>
                </a:cxn>
                <a:cxn ang="0">
                  <a:pos x="299" y="6"/>
                </a:cxn>
                <a:cxn ang="0">
                  <a:pos x="328" y="8"/>
                </a:cxn>
                <a:cxn ang="0">
                  <a:pos x="357" y="10"/>
                </a:cxn>
                <a:cxn ang="0">
                  <a:pos x="373" y="10"/>
                </a:cxn>
                <a:cxn ang="0">
                  <a:pos x="381" y="12"/>
                </a:cxn>
                <a:cxn ang="0">
                  <a:pos x="385" y="12"/>
                </a:cxn>
                <a:cxn ang="0">
                  <a:pos x="389" y="12"/>
                </a:cxn>
                <a:cxn ang="0">
                  <a:pos x="392" y="12"/>
                </a:cxn>
                <a:cxn ang="0">
                  <a:pos x="394" y="12"/>
                </a:cxn>
                <a:cxn ang="0">
                  <a:pos x="398" y="12"/>
                </a:cxn>
                <a:cxn ang="0">
                  <a:pos x="401" y="12"/>
                </a:cxn>
                <a:cxn ang="0">
                  <a:pos x="404" y="12"/>
                </a:cxn>
                <a:cxn ang="0">
                  <a:pos x="405" y="12"/>
                </a:cxn>
                <a:cxn ang="0">
                  <a:pos x="408" y="12"/>
                </a:cxn>
                <a:cxn ang="0">
                  <a:pos x="413" y="12"/>
                </a:cxn>
                <a:cxn ang="0">
                  <a:pos x="414" y="12"/>
                </a:cxn>
                <a:cxn ang="0">
                  <a:pos x="417" y="12"/>
                </a:cxn>
                <a:cxn ang="0">
                  <a:pos x="421" y="12"/>
                </a:cxn>
                <a:cxn ang="0">
                  <a:pos x="426" y="10"/>
                </a:cxn>
                <a:cxn ang="0">
                  <a:pos x="435" y="10"/>
                </a:cxn>
                <a:cxn ang="0">
                  <a:pos x="445" y="10"/>
                </a:cxn>
              </a:cxnLst>
              <a:rect l="0" t="0" r="r" b="b"/>
              <a:pathLst>
                <a:path w="445" h="12">
                  <a:moveTo>
                    <a:pt x="0" y="12"/>
                  </a:moveTo>
                  <a:lnTo>
                    <a:pt x="4" y="12"/>
                  </a:lnTo>
                  <a:lnTo>
                    <a:pt x="12" y="10"/>
                  </a:lnTo>
                  <a:lnTo>
                    <a:pt x="20" y="10"/>
                  </a:lnTo>
                  <a:lnTo>
                    <a:pt x="30" y="10"/>
                  </a:lnTo>
                  <a:lnTo>
                    <a:pt x="44" y="9"/>
                  </a:lnTo>
                  <a:lnTo>
                    <a:pt x="97" y="5"/>
                  </a:lnTo>
                  <a:lnTo>
                    <a:pt x="122" y="2"/>
                  </a:lnTo>
                  <a:lnTo>
                    <a:pt x="135" y="2"/>
                  </a:lnTo>
                  <a:lnTo>
                    <a:pt x="149" y="1"/>
                  </a:lnTo>
                  <a:lnTo>
                    <a:pt x="160" y="1"/>
                  </a:lnTo>
                  <a:lnTo>
                    <a:pt x="166" y="1"/>
                  </a:lnTo>
                  <a:lnTo>
                    <a:pt x="172" y="0"/>
                  </a:lnTo>
                  <a:lnTo>
                    <a:pt x="176" y="0"/>
                  </a:lnTo>
                  <a:lnTo>
                    <a:pt x="179" y="0"/>
                  </a:lnTo>
                  <a:lnTo>
                    <a:pt x="182" y="0"/>
                  </a:lnTo>
                  <a:lnTo>
                    <a:pt x="184" y="0"/>
                  </a:lnTo>
                  <a:lnTo>
                    <a:pt x="187" y="0"/>
                  </a:lnTo>
                  <a:lnTo>
                    <a:pt x="190" y="0"/>
                  </a:lnTo>
                  <a:lnTo>
                    <a:pt x="191" y="0"/>
                  </a:lnTo>
                  <a:lnTo>
                    <a:pt x="195" y="0"/>
                  </a:lnTo>
                  <a:lnTo>
                    <a:pt x="197" y="0"/>
                  </a:lnTo>
                  <a:lnTo>
                    <a:pt x="200" y="0"/>
                  </a:lnTo>
                  <a:lnTo>
                    <a:pt x="203" y="0"/>
                  </a:lnTo>
                  <a:lnTo>
                    <a:pt x="204" y="0"/>
                  </a:lnTo>
                  <a:lnTo>
                    <a:pt x="207" y="0"/>
                  </a:lnTo>
                  <a:lnTo>
                    <a:pt x="213" y="0"/>
                  </a:lnTo>
                  <a:lnTo>
                    <a:pt x="220" y="0"/>
                  </a:lnTo>
                  <a:lnTo>
                    <a:pt x="231" y="1"/>
                  </a:lnTo>
                  <a:lnTo>
                    <a:pt x="244" y="1"/>
                  </a:lnTo>
                  <a:lnTo>
                    <a:pt x="299" y="6"/>
                  </a:lnTo>
                  <a:lnTo>
                    <a:pt x="328" y="8"/>
                  </a:lnTo>
                  <a:lnTo>
                    <a:pt x="357" y="10"/>
                  </a:lnTo>
                  <a:lnTo>
                    <a:pt x="373" y="10"/>
                  </a:lnTo>
                  <a:lnTo>
                    <a:pt x="381" y="12"/>
                  </a:lnTo>
                  <a:lnTo>
                    <a:pt x="385" y="12"/>
                  </a:lnTo>
                  <a:lnTo>
                    <a:pt x="389" y="12"/>
                  </a:lnTo>
                  <a:lnTo>
                    <a:pt x="392" y="12"/>
                  </a:lnTo>
                  <a:lnTo>
                    <a:pt x="394" y="12"/>
                  </a:lnTo>
                  <a:lnTo>
                    <a:pt x="398" y="12"/>
                  </a:lnTo>
                  <a:lnTo>
                    <a:pt x="401" y="12"/>
                  </a:lnTo>
                  <a:lnTo>
                    <a:pt x="404" y="12"/>
                  </a:lnTo>
                  <a:lnTo>
                    <a:pt x="405" y="12"/>
                  </a:lnTo>
                  <a:lnTo>
                    <a:pt x="408" y="12"/>
                  </a:lnTo>
                  <a:lnTo>
                    <a:pt x="413" y="12"/>
                  </a:lnTo>
                  <a:lnTo>
                    <a:pt x="414" y="12"/>
                  </a:lnTo>
                  <a:lnTo>
                    <a:pt x="417" y="12"/>
                  </a:lnTo>
                  <a:lnTo>
                    <a:pt x="421" y="12"/>
                  </a:lnTo>
                  <a:lnTo>
                    <a:pt x="426" y="10"/>
                  </a:lnTo>
                  <a:lnTo>
                    <a:pt x="435" y="10"/>
                  </a:lnTo>
                  <a:lnTo>
                    <a:pt x="445" y="10"/>
                  </a:lnTo>
                </a:path>
              </a:pathLst>
            </a:custGeom>
            <a:noFill/>
            <a:ln w="47625">
              <a:solidFill>
                <a:srgbClr val="CC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708" name="Freeform 132"/>
            <p:cNvSpPr>
              <a:spLocks/>
            </p:cNvSpPr>
            <p:nvPr/>
          </p:nvSpPr>
          <p:spPr bwMode="auto">
            <a:xfrm>
              <a:off x="1253" y="1047"/>
              <a:ext cx="411" cy="387"/>
            </a:xfrm>
            <a:custGeom>
              <a:avLst/>
              <a:gdLst/>
              <a:ahLst/>
              <a:cxnLst>
                <a:cxn ang="0">
                  <a:pos x="0" y="387"/>
                </a:cxn>
                <a:cxn ang="0">
                  <a:pos x="17" y="386"/>
                </a:cxn>
                <a:cxn ang="0">
                  <a:pos x="35" y="383"/>
                </a:cxn>
                <a:cxn ang="0">
                  <a:pos x="57" y="381"/>
                </a:cxn>
                <a:cxn ang="0">
                  <a:pos x="96" y="373"/>
                </a:cxn>
                <a:cxn ang="0">
                  <a:pos x="132" y="362"/>
                </a:cxn>
                <a:cxn ang="0">
                  <a:pos x="172" y="348"/>
                </a:cxn>
                <a:cxn ang="0">
                  <a:pos x="207" y="329"/>
                </a:cxn>
                <a:cxn ang="0">
                  <a:pos x="272" y="286"/>
                </a:cxn>
                <a:cxn ang="0">
                  <a:pos x="302" y="258"/>
                </a:cxn>
                <a:cxn ang="0">
                  <a:pos x="332" y="225"/>
                </a:cxn>
                <a:cxn ang="0">
                  <a:pos x="355" y="190"/>
                </a:cxn>
                <a:cxn ang="0">
                  <a:pos x="374" y="157"/>
                </a:cxn>
                <a:cxn ang="0">
                  <a:pos x="390" y="120"/>
                </a:cxn>
                <a:cxn ang="0">
                  <a:pos x="396" y="100"/>
                </a:cxn>
                <a:cxn ang="0">
                  <a:pos x="402" y="78"/>
                </a:cxn>
                <a:cxn ang="0">
                  <a:pos x="406" y="59"/>
                </a:cxn>
                <a:cxn ang="0">
                  <a:pos x="408" y="41"/>
                </a:cxn>
                <a:cxn ang="0">
                  <a:pos x="410" y="30"/>
                </a:cxn>
                <a:cxn ang="0">
                  <a:pos x="410" y="21"/>
                </a:cxn>
                <a:cxn ang="0">
                  <a:pos x="410" y="16"/>
                </a:cxn>
                <a:cxn ang="0">
                  <a:pos x="410" y="11"/>
                </a:cxn>
                <a:cxn ang="0">
                  <a:pos x="411" y="5"/>
                </a:cxn>
                <a:cxn ang="0">
                  <a:pos x="411" y="0"/>
                </a:cxn>
              </a:cxnLst>
              <a:rect l="0" t="0" r="r" b="b"/>
              <a:pathLst>
                <a:path w="411" h="387">
                  <a:moveTo>
                    <a:pt x="0" y="387"/>
                  </a:moveTo>
                  <a:lnTo>
                    <a:pt x="17" y="386"/>
                  </a:lnTo>
                  <a:lnTo>
                    <a:pt x="35" y="383"/>
                  </a:lnTo>
                  <a:lnTo>
                    <a:pt x="57" y="381"/>
                  </a:lnTo>
                  <a:lnTo>
                    <a:pt x="96" y="373"/>
                  </a:lnTo>
                  <a:lnTo>
                    <a:pt x="132" y="362"/>
                  </a:lnTo>
                  <a:lnTo>
                    <a:pt x="172" y="348"/>
                  </a:lnTo>
                  <a:lnTo>
                    <a:pt x="207" y="329"/>
                  </a:lnTo>
                  <a:lnTo>
                    <a:pt x="272" y="286"/>
                  </a:lnTo>
                  <a:lnTo>
                    <a:pt x="302" y="258"/>
                  </a:lnTo>
                  <a:lnTo>
                    <a:pt x="332" y="225"/>
                  </a:lnTo>
                  <a:lnTo>
                    <a:pt x="355" y="190"/>
                  </a:lnTo>
                  <a:lnTo>
                    <a:pt x="374" y="157"/>
                  </a:lnTo>
                  <a:lnTo>
                    <a:pt x="390" y="120"/>
                  </a:lnTo>
                  <a:lnTo>
                    <a:pt x="396" y="100"/>
                  </a:lnTo>
                  <a:lnTo>
                    <a:pt x="402" y="78"/>
                  </a:lnTo>
                  <a:lnTo>
                    <a:pt x="406" y="59"/>
                  </a:lnTo>
                  <a:lnTo>
                    <a:pt x="408" y="41"/>
                  </a:lnTo>
                  <a:lnTo>
                    <a:pt x="410" y="30"/>
                  </a:lnTo>
                  <a:lnTo>
                    <a:pt x="410" y="21"/>
                  </a:lnTo>
                  <a:lnTo>
                    <a:pt x="410" y="16"/>
                  </a:lnTo>
                  <a:lnTo>
                    <a:pt x="410" y="11"/>
                  </a:lnTo>
                  <a:lnTo>
                    <a:pt x="411" y="5"/>
                  </a:lnTo>
                  <a:lnTo>
                    <a:pt x="411" y="0"/>
                  </a:lnTo>
                </a:path>
              </a:pathLst>
            </a:custGeom>
            <a:noFill/>
            <a:ln w="47625">
              <a:solidFill>
                <a:srgbClr val="CC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709" name="Freeform 133"/>
            <p:cNvSpPr>
              <a:spLocks/>
            </p:cNvSpPr>
            <p:nvPr/>
          </p:nvSpPr>
          <p:spPr bwMode="auto">
            <a:xfrm>
              <a:off x="1040" y="653"/>
              <a:ext cx="650" cy="394"/>
            </a:xfrm>
            <a:custGeom>
              <a:avLst/>
              <a:gdLst/>
              <a:ahLst/>
              <a:cxnLst>
                <a:cxn ang="0">
                  <a:pos x="650" y="394"/>
                </a:cxn>
                <a:cxn ang="0">
                  <a:pos x="650" y="389"/>
                </a:cxn>
                <a:cxn ang="0">
                  <a:pos x="650" y="385"/>
                </a:cxn>
                <a:cxn ang="0">
                  <a:pos x="650" y="378"/>
                </a:cxn>
                <a:cxn ang="0">
                  <a:pos x="650" y="373"/>
                </a:cxn>
                <a:cxn ang="0">
                  <a:pos x="649" y="364"/>
                </a:cxn>
                <a:cxn ang="0">
                  <a:pos x="648" y="353"/>
                </a:cxn>
                <a:cxn ang="0">
                  <a:pos x="646" y="342"/>
                </a:cxn>
                <a:cxn ang="0">
                  <a:pos x="645" y="331"/>
                </a:cxn>
                <a:cxn ang="0">
                  <a:pos x="641" y="309"/>
                </a:cxn>
                <a:cxn ang="0">
                  <a:pos x="634" y="288"/>
                </a:cxn>
                <a:cxn ang="0">
                  <a:pos x="628" y="268"/>
                </a:cxn>
                <a:cxn ang="0">
                  <a:pos x="609" y="226"/>
                </a:cxn>
                <a:cxn ang="0">
                  <a:pos x="584" y="185"/>
                </a:cxn>
                <a:cxn ang="0">
                  <a:pos x="558" y="151"/>
                </a:cxn>
                <a:cxn ang="0">
                  <a:pos x="522" y="115"/>
                </a:cxn>
                <a:cxn ang="0">
                  <a:pos x="485" y="85"/>
                </a:cxn>
                <a:cxn ang="0">
                  <a:pos x="451" y="62"/>
                </a:cxn>
                <a:cxn ang="0">
                  <a:pos x="411" y="42"/>
                </a:cxn>
                <a:cxn ang="0">
                  <a:pos x="373" y="28"/>
                </a:cxn>
                <a:cxn ang="0">
                  <a:pos x="338" y="17"/>
                </a:cxn>
                <a:cxn ang="0">
                  <a:pos x="320" y="13"/>
                </a:cxn>
                <a:cxn ang="0">
                  <a:pos x="300" y="9"/>
                </a:cxn>
                <a:cxn ang="0">
                  <a:pos x="281" y="7"/>
                </a:cxn>
                <a:cxn ang="0">
                  <a:pos x="264" y="4"/>
                </a:cxn>
                <a:cxn ang="0">
                  <a:pos x="254" y="3"/>
                </a:cxn>
                <a:cxn ang="0">
                  <a:pos x="244" y="3"/>
                </a:cxn>
                <a:cxn ang="0">
                  <a:pos x="235" y="1"/>
                </a:cxn>
                <a:cxn ang="0">
                  <a:pos x="227" y="1"/>
                </a:cxn>
                <a:cxn ang="0">
                  <a:pos x="222" y="1"/>
                </a:cxn>
                <a:cxn ang="0">
                  <a:pos x="217" y="1"/>
                </a:cxn>
                <a:cxn ang="0">
                  <a:pos x="211" y="0"/>
                </a:cxn>
                <a:cxn ang="0">
                  <a:pos x="209" y="0"/>
                </a:cxn>
                <a:cxn ang="0">
                  <a:pos x="206" y="0"/>
                </a:cxn>
                <a:cxn ang="0">
                  <a:pos x="205" y="0"/>
                </a:cxn>
                <a:cxn ang="0">
                  <a:pos x="202" y="0"/>
                </a:cxn>
                <a:cxn ang="0">
                  <a:pos x="197" y="0"/>
                </a:cxn>
                <a:cxn ang="0">
                  <a:pos x="193" y="0"/>
                </a:cxn>
                <a:cxn ang="0">
                  <a:pos x="190" y="0"/>
                </a:cxn>
                <a:cxn ang="0">
                  <a:pos x="188" y="0"/>
                </a:cxn>
                <a:cxn ang="0">
                  <a:pos x="184" y="0"/>
                </a:cxn>
                <a:cxn ang="0">
                  <a:pos x="178" y="1"/>
                </a:cxn>
                <a:cxn ang="0">
                  <a:pos x="170" y="1"/>
                </a:cxn>
                <a:cxn ang="0">
                  <a:pos x="161" y="1"/>
                </a:cxn>
                <a:cxn ang="0">
                  <a:pos x="152" y="1"/>
                </a:cxn>
                <a:cxn ang="0">
                  <a:pos x="120" y="4"/>
                </a:cxn>
                <a:cxn ang="0">
                  <a:pos x="66" y="11"/>
                </a:cxn>
                <a:cxn ang="0">
                  <a:pos x="38" y="13"/>
                </a:cxn>
                <a:cxn ang="0">
                  <a:pos x="13" y="16"/>
                </a:cxn>
                <a:cxn ang="0">
                  <a:pos x="0" y="16"/>
                </a:cxn>
              </a:cxnLst>
              <a:rect l="0" t="0" r="r" b="b"/>
              <a:pathLst>
                <a:path w="650" h="394">
                  <a:moveTo>
                    <a:pt x="650" y="394"/>
                  </a:moveTo>
                  <a:lnTo>
                    <a:pt x="650" y="389"/>
                  </a:lnTo>
                  <a:lnTo>
                    <a:pt x="650" y="385"/>
                  </a:lnTo>
                  <a:lnTo>
                    <a:pt x="650" y="378"/>
                  </a:lnTo>
                  <a:lnTo>
                    <a:pt x="650" y="373"/>
                  </a:lnTo>
                  <a:lnTo>
                    <a:pt x="649" y="364"/>
                  </a:lnTo>
                  <a:lnTo>
                    <a:pt x="648" y="353"/>
                  </a:lnTo>
                  <a:lnTo>
                    <a:pt x="646" y="342"/>
                  </a:lnTo>
                  <a:lnTo>
                    <a:pt x="645" y="331"/>
                  </a:lnTo>
                  <a:lnTo>
                    <a:pt x="641" y="309"/>
                  </a:lnTo>
                  <a:lnTo>
                    <a:pt x="634" y="288"/>
                  </a:lnTo>
                  <a:lnTo>
                    <a:pt x="628" y="268"/>
                  </a:lnTo>
                  <a:lnTo>
                    <a:pt x="609" y="226"/>
                  </a:lnTo>
                  <a:lnTo>
                    <a:pt x="584" y="185"/>
                  </a:lnTo>
                  <a:lnTo>
                    <a:pt x="558" y="151"/>
                  </a:lnTo>
                  <a:lnTo>
                    <a:pt x="522" y="115"/>
                  </a:lnTo>
                  <a:lnTo>
                    <a:pt x="485" y="85"/>
                  </a:lnTo>
                  <a:lnTo>
                    <a:pt x="451" y="62"/>
                  </a:lnTo>
                  <a:lnTo>
                    <a:pt x="411" y="42"/>
                  </a:lnTo>
                  <a:lnTo>
                    <a:pt x="373" y="28"/>
                  </a:lnTo>
                  <a:lnTo>
                    <a:pt x="338" y="17"/>
                  </a:lnTo>
                  <a:lnTo>
                    <a:pt x="320" y="13"/>
                  </a:lnTo>
                  <a:lnTo>
                    <a:pt x="300" y="9"/>
                  </a:lnTo>
                  <a:lnTo>
                    <a:pt x="281" y="7"/>
                  </a:lnTo>
                  <a:lnTo>
                    <a:pt x="264" y="4"/>
                  </a:lnTo>
                  <a:lnTo>
                    <a:pt x="254" y="3"/>
                  </a:lnTo>
                  <a:lnTo>
                    <a:pt x="244" y="3"/>
                  </a:lnTo>
                  <a:lnTo>
                    <a:pt x="235" y="1"/>
                  </a:lnTo>
                  <a:lnTo>
                    <a:pt x="227" y="1"/>
                  </a:lnTo>
                  <a:lnTo>
                    <a:pt x="222" y="1"/>
                  </a:lnTo>
                  <a:lnTo>
                    <a:pt x="217" y="1"/>
                  </a:lnTo>
                  <a:lnTo>
                    <a:pt x="211" y="0"/>
                  </a:lnTo>
                  <a:lnTo>
                    <a:pt x="209" y="0"/>
                  </a:lnTo>
                  <a:lnTo>
                    <a:pt x="206" y="0"/>
                  </a:lnTo>
                  <a:lnTo>
                    <a:pt x="205" y="0"/>
                  </a:lnTo>
                  <a:lnTo>
                    <a:pt x="202" y="0"/>
                  </a:lnTo>
                  <a:lnTo>
                    <a:pt x="197" y="0"/>
                  </a:lnTo>
                  <a:lnTo>
                    <a:pt x="193" y="0"/>
                  </a:lnTo>
                  <a:lnTo>
                    <a:pt x="190" y="0"/>
                  </a:lnTo>
                  <a:lnTo>
                    <a:pt x="188" y="0"/>
                  </a:lnTo>
                  <a:lnTo>
                    <a:pt x="184" y="0"/>
                  </a:lnTo>
                  <a:lnTo>
                    <a:pt x="178" y="1"/>
                  </a:lnTo>
                  <a:lnTo>
                    <a:pt x="170" y="1"/>
                  </a:lnTo>
                  <a:lnTo>
                    <a:pt x="161" y="1"/>
                  </a:lnTo>
                  <a:lnTo>
                    <a:pt x="152" y="1"/>
                  </a:lnTo>
                  <a:lnTo>
                    <a:pt x="120" y="4"/>
                  </a:lnTo>
                  <a:lnTo>
                    <a:pt x="66" y="11"/>
                  </a:lnTo>
                  <a:lnTo>
                    <a:pt x="38" y="13"/>
                  </a:lnTo>
                  <a:lnTo>
                    <a:pt x="13" y="16"/>
                  </a:lnTo>
                  <a:lnTo>
                    <a:pt x="0" y="16"/>
                  </a:lnTo>
                </a:path>
              </a:pathLst>
            </a:custGeom>
            <a:noFill/>
            <a:ln w="47625">
              <a:solidFill>
                <a:srgbClr val="E5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710" name="Freeform 134"/>
            <p:cNvSpPr>
              <a:spLocks/>
            </p:cNvSpPr>
            <p:nvPr/>
          </p:nvSpPr>
          <p:spPr bwMode="auto">
            <a:xfrm>
              <a:off x="510" y="653"/>
              <a:ext cx="530" cy="65"/>
            </a:xfrm>
            <a:custGeom>
              <a:avLst/>
              <a:gdLst/>
              <a:ahLst/>
              <a:cxnLst>
                <a:cxn ang="0">
                  <a:pos x="530" y="16"/>
                </a:cxn>
                <a:cxn ang="0">
                  <a:pos x="523" y="17"/>
                </a:cxn>
                <a:cxn ang="0">
                  <a:pos x="515" y="17"/>
                </a:cxn>
                <a:cxn ang="0">
                  <a:pos x="513" y="17"/>
                </a:cxn>
                <a:cxn ang="0">
                  <a:pos x="509" y="17"/>
                </a:cxn>
                <a:cxn ang="0">
                  <a:pos x="506" y="17"/>
                </a:cxn>
                <a:cxn ang="0">
                  <a:pos x="502" y="17"/>
                </a:cxn>
                <a:cxn ang="0">
                  <a:pos x="499" y="17"/>
                </a:cxn>
                <a:cxn ang="0">
                  <a:pos x="497" y="17"/>
                </a:cxn>
                <a:cxn ang="0">
                  <a:pos x="494" y="17"/>
                </a:cxn>
                <a:cxn ang="0">
                  <a:pos x="490" y="17"/>
                </a:cxn>
                <a:cxn ang="0">
                  <a:pos x="488" y="17"/>
                </a:cxn>
                <a:cxn ang="0">
                  <a:pos x="485" y="17"/>
                </a:cxn>
                <a:cxn ang="0">
                  <a:pos x="482" y="17"/>
                </a:cxn>
                <a:cxn ang="0">
                  <a:pos x="481" y="17"/>
                </a:cxn>
                <a:cxn ang="0">
                  <a:pos x="478" y="17"/>
                </a:cxn>
                <a:cxn ang="0">
                  <a:pos x="472" y="17"/>
                </a:cxn>
                <a:cxn ang="0">
                  <a:pos x="465" y="17"/>
                </a:cxn>
                <a:cxn ang="0">
                  <a:pos x="454" y="16"/>
                </a:cxn>
                <a:cxn ang="0">
                  <a:pos x="441" y="16"/>
                </a:cxn>
                <a:cxn ang="0">
                  <a:pos x="413" y="13"/>
                </a:cxn>
                <a:cxn ang="0">
                  <a:pos x="386" y="11"/>
                </a:cxn>
                <a:cxn ang="0">
                  <a:pos x="359" y="7"/>
                </a:cxn>
                <a:cxn ang="0">
                  <a:pos x="329" y="4"/>
                </a:cxn>
                <a:cxn ang="0">
                  <a:pos x="312" y="3"/>
                </a:cxn>
                <a:cxn ang="0">
                  <a:pos x="295" y="1"/>
                </a:cxn>
                <a:cxn ang="0">
                  <a:pos x="287" y="1"/>
                </a:cxn>
                <a:cxn ang="0">
                  <a:pos x="281" y="1"/>
                </a:cxn>
                <a:cxn ang="0">
                  <a:pos x="277" y="1"/>
                </a:cxn>
                <a:cxn ang="0">
                  <a:pos x="273" y="1"/>
                </a:cxn>
                <a:cxn ang="0">
                  <a:pos x="268" y="0"/>
                </a:cxn>
                <a:cxn ang="0">
                  <a:pos x="264" y="0"/>
                </a:cxn>
                <a:cxn ang="0">
                  <a:pos x="260" y="0"/>
                </a:cxn>
                <a:cxn ang="0">
                  <a:pos x="256" y="0"/>
                </a:cxn>
                <a:cxn ang="0">
                  <a:pos x="254" y="0"/>
                </a:cxn>
                <a:cxn ang="0">
                  <a:pos x="251" y="0"/>
                </a:cxn>
                <a:cxn ang="0">
                  <a:pos x="247" y="0"/>
                </a:cxn>
                <a:cxn ang="0">
                  <a:pos x="243" y="0"/>
                </a:cxn>
                <a:cxn ang="0">
                  <a:pos x="240" y="0"/>
                </a:cxn>
                <a:cxn ang="0">
                  <a:pos x="238" y="1"/>
                </a:cxn>
                <a:cxn ang="0">
                  <a:pos x="234" y="1"/>
                </a:cxn>
                <a:cxn ang="0">
                  <a:pos x="223" y="1"/>
                </a:cxn>
                <a:cxn ang="0">
                  <a:pos x="214" y="1"/>
                </a:cxn>
                <a:cxn ang="0">
                  <a:pos x="205" y="3"/>
                </a:cxn>
                <a:cxn ang="0">
                  <a:pos x="186" y="4"/>
                </a:cxn>
                <a:cxn ang="0">
                  <a:pos x="168" y="7"/>
                </a:cxn>
                <a:cxn ang="0">
                  <a:pos x="152" y="9"/>
                </a:cxn>
                <a:cxn ang="0">
                  <a:pos x="113" y="19"/>
                </a:cxn>
                <a:cxn ang="0">
                  <a:pos x="74" y="30"/>
                </a:cxn>
                <a:cxn ang="0">
                  <a:pos x="38" y="45"/>
                </a:cxn>
                <a:cxn ang="0">
                  <a:pos x="0" y="65"/>
                </a:cxn>
              </a:cxnLst>
              <a:rect l="0" t="0" r="r" b="b"/>
              <a:pathLst>
                <a:path w="530" h="65">
                  <a:moveTo>
                    <a:pt x="530" y="16"/>
                  </a:moveTo>
                  <a:lnTo>
                    <a:pt x="523" y="17"/>
                  </a:lnTo>
                  <a:lnTo>
                    <a:pt x="515" y="17"/>
                  </a:lnTo>
                  <a:lnTo>
                    <a:pt x="513" y="17"/>
                  </a:lnTo>
                  <a:lnTo>
                    <a:pt x="509" y="17"/>
                  </a:lnTo>
                  <a:lnTo>
                    <a:pt x="506" y="17"/>
                  </a:lnTo>
                  <a:lnTo>
                    <a:pt x="502" y="17"/>
                  </a:lnTo>
                  <a:lnTo>
                    <a:pt x="499" y="17"/>
                  </a:lnTo>
                  <a:lnTo>
                    <a:pt x="497" y="17"/>
                  </a:lnTo>
                  <a:lnTo>
                    <a:pt x="494" y="17"/>
                  </a:lnTo>
                  <a:lnTo>
                    <a:pt x="490" y="17"/>
                  </a:lnTo>
                  <a:lnTo>
                    <a:pt x="488" y="17"/>
                  </a:lnTo>
                  <a:lnTo>
                    <a:pt x="485" y="17"/>
                  </a:lnTo>
                  <a:lnTo>
                    <a:pt x="482" y="17"/>
                  </a:lnTo>
                  <a:lnTo>
                    <a:pt x="481" y="17"/>
                  </a:lnTo>
                  <a:lnTo>
                    <a:pt x="478" y="17"/>
                  </a:lnTo>
                  <a:lnTo>
                    <a:pt x="472" y="17"/>
                  </a:lnTo>
                  <a:lnTo>
                    <a:pt x="465" y="17"/>
                  </a:lnTo>
                  <a:lnTo>
                    <a:pt x="454" y="16"/>
                  </a:lnTo>
                  <a:lnTo>
                    <a:pt x="441" y="16"/>
                  </a:lnTo>
                  <a:lnTo>
                    <a:pt x="413" y="13"/>
                  </a:lnTo>
                  <a:lnTo>
                    <a:pt x="386" y="11"/>
                  </a:lnTo>
                  <a:lnTo>
                    <a:pt x="359" y="7"/>
                  </a:lnTo>
                  <a:lnTo>
                    <a:pt x="329" y="4"/>
                  </a:lnTo>
                  <a:lnTo>
                    <a:pt x="312" y="3"/>
                  </a:lnTo>
                  <a:lnTo>
                    <a:pt x="295" y="1"/>
                  </a:lnTo>
                  <a:lnTo>
                    <a:pt x="287" y="1"/>
                  </a:lnTo>
                  <a:lnTo>
                    <a:pt x="281" y="1"/>
                  </a:lnTo>
                  <a:lnTo>
                    <a:pt x="277" y="1"/>
                  </a:lnTo>
                  <a:lnTo>
                    <a:pt x="273" y="1"/>
                  </a:lnTo>
                  <a:lnTo>
                    <a:pt x="268" y="0"/>
                  </a:lnTo>
                  <a:lnTo>
                    <a:pt x="264" y="0"/>
                  </a:lnTo>
                  <a:lnTo>
                    <a:pt x="260" y="0"/>
                  </a:lnTo>
                  <a:lnTo>
                    <a:pt x="256" y="0"/>
                  </a:lnTo>
                  <a:lnTo>
                    <a:pt x="254" y="0"/>
                  </a:lnTo>
                  <a:lnTo>
                    <a:pt x="251" y="0"/>
                  </a:lnTo>
                  <a:lnTo>
                    <a:pt x="247" y="0"/>
                  </a:lnTo>
                  <a:lnTo>
                    <a:pt x="243" y="0"/>
                  </a:lnTo>
                  <a:lnTo>
                    <a:pt x="240" y="0"/>
                  </a:lnTo>
                  <a:lnTo>
                    <a:pt x="238" y="1"/>
                  </a:lnTo>
                  <a:lnTo>
                    <a:pt x="234" y="1"/>
                  </a:lnTo>
                  <a:lnTo>
                    <a:pt x="223" y="1"/>
                  </a:lnTo>
                  <a:lnTo>
                    <a:pt x="214" y="1"/>
                  </a:lnTo>
                  <a:lnTo>
                    <a:pt x="205" y="3"/>
                  </a:lnTo>
                  <a:lnTo>
                    <a:pt x="186" y="4"/>
                  </a:lnTo>
                  <a:lnTo>
                    <a:pt x="168" y="7"/>
                  </a:lnTo>
                  <a:lnTo>
                    <a:pt x="152" y="9"/>
                  </a:lnTo>
                  <a:lnTo>
                    <a:pt x="113" y="19"/>
                  </a:lnTo>
                  <a:lnTo>
                    <a:pt x="74" y="30"/>
                  </a:lnTo>
                  <a:lnTo>
                    <a:pt x="38" y="45"/>
                  </a:lnTo>
                  <a:lnTo>
                    <a:pt x="0" y="65"/>
                  </a:lnTo>
                </a:path>
              </a:pathLst>
            </a:custGeom>
            <a:noFill/>
            <a:ln w="47625">
              <a:solidFill>
                <a:srgbClr val="E5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711" name="Freeform 135"/>
            <p:cNvSpPr>
              <a:spLocks/>
            </p:cNvSpPr>
            <p:nvPr/>
          </p:nvSpPr>
          <p:spPr bwMode="auto">
            <a:xfrm>
              <a:off x="313" y="718"/>
              <a:ext cx="447" cy="723"/>
            </a:xfrm>
            <a:custGeom>
              <a:avLst/>
              <a:gdLst/>
              <a:ahLst/>
              <a:cxnLst>
                <a:cxn ang="0">
                  <a:pos x="197" y="0"/>
                </a:cxn>
                <a:cxn ang="0">
                  <a:pos x="157" y="25"/>
                </a:cxn>
                <a:cxn ang="0">
                  <a:pos x="125" y="51"/>
                </a:cxn>
                <a:cxn ang="0">
                  <a:pos x="94" y="84"/>
                </a:cxn>
                <a:cxn ang="0">
                  <a:pos x="67" y="118"/>
                </a:cxn>
                <a:cxn ang="0">
                  <a:pos x="46" y="152"/>
                </a:cxn>
                <a:cxn ang="0">
                  <a:pos x="26" y="193"/>
                </a:cxn>
                <a:cxn ang="0">
                  <a:pos x="18" y="215"/>
                </a:cxn>
                <a:cxn ang="0">
                  <a:pos x="10" y="240"/>
                </a:cxn>
                <a:cxn ang="0">
                  <a:pos x="8" y="252"/>
                </a:cxn>
                <a:cxn ang="0">
                  <a:pos x="5" y="264"/>
                </a:cxn>
                <a:cxn ang="0">
                  <a:pos x="4" y="276"/>
                </a:cxn>
                <a:cxn ang="0">
                  <a:pos x="2" y="288"/>
                </a:cxn>
                <a:cxn ang="0">
                  <a:pos x="1" y="299"/>
                </a:cxn>
                <a:cxn ang="0">
                  <a:pos x="1" y="304"/>
                </a:cxn>
                <a:cxn ang="0">
                  <a:pos x="0" y="310"/>
                </a:cxn>
                <a:cxn ang="0">
                  <a:pos x="0" y="316"/>
                </a:cxn>
                <a:cxn ang="0">
                  <a:pos x="0" y="320"/>
                </a:cxn>
                <a:cxn ang="0">
                  <a:pos x="0" y="325"/>
                </a:cxn>
                <a:cxn ang="0">
                  <a:pos x="0" y="330"/>
                </a:cxn>
                <a:cxn ang="0">
                  <a:pos x="0" y="336"/>
                </a:cxn>
                <a:cxn ang="0">
                  <a:pos x="0" y="341"/>
                </a:cxn>
                <a:cxn ang="0">
                  <a:pos x="0" y="346"/>
                </a:cxn>
                <a:cxn ang="0">
                  <a:pos x="0" y="351"/>
                </a:cxn>
                <a:cxn ang="0">
                  <a:pos x="1" y="363"/>
                </a:cxn>
                <a:cxn ang="0">
                  <a:pos x="2" y="374"/>
                </a:cxn>
                <a:cxn ang="0">
                  <a:pos x="4" y="386"/>
                </a:cxn>
                <a:cxn ang="0">
                  <a:pos x="6" y="396"/>
                </a:cxn>
                <a:cxn ang="0">
                  <a:pos x="12" y="420"/>
                </a:cxn>
                <a:cxn ang="0">
                  <a:pos x="17" y="440"/>
                </a:cxn>
                <a:cxn ang="0">
                  <a:pos x="24" y="459"/>
                </a:cxn>
                <a:cxn ang="0">
                  <a:pos x="41" y="498"/>
                </a:cxn>
                <a:cxn ang="0">
                  <a:pos x="64" y="537"/>
                </a:cxn>
                <a:cxn ang="0">
                  <a:pos x="90" y="570"/>
                </a:cxn>
                <a:cxn ang="0">
                  <a:pos x="123" y="604"/>
                </a:cxn>
                <a:cxn ang="0">
                  <a:pos x="157" y="633"/>
                </a:cxn>
                <a:cxn ang="0">
                  <a:pos x="227" y="675"/>
                </a:cxn>
                <a:cxn ang="0">
                  <a:pos x="265" y="691"/>
                </a:cxn>
                <a:cxn ang="0">
                  <a:pos x="308" y="704"/>
                </a:cxn>
                <a:cxn ang="0">
                  <a:pos x="347" y="714"/>
                </a:cxn>
                <a:cxn ang="0">
                  <a:pos x="370" y="718"/>
                </a:cxn>
                <a:cxn ang="0">
                  <a:pos x="390" y="720"/>
                </a:cxn>
                <a:cxn ang="0">
                  <a:pos x="400" y="722"/>
                </a:cxn>
                <a:cxn ang="0">
                  <a:pos x="410" y="722"/>
                </a:cxn>
                <a:cxn ang="0">
                  <a:pos x="417" y="722"/>
                </a:cxn>
                <a:cxn ang="0">
                  <a:pos x="427" y="723"/>
                </a:cxn>
                <a:cxn ang="0">
                  <a:pos x="431" y="723"/>
                </a:cxn>
                <a:cxn ang="0">
                  <a:pos x="436" y="723"/>
                </a:cxn>
                <a:cxn ang="0">
                  <a:pos x="440" y="723"/>
                </a:cxn>
                <a:cxn ang="0">
                  <a:pos x="444" y="723"/>
                </a:cxn>
                <a:cxn ang="0">
                  <a:pos x="447" y="723"/>
                </a:cxn>
              </a:cxnLst>
              <a:rect l="0" t="0" r="r" b="b"/>
              <a:pathLst>
                <a:path w="447" h="723">
                  <a:moveTo>
                    <a:pt x="197" y="0"/>
                  </a:moveTo>
                  <a:lnTo>
                    <a:pt x="157" y="25"/>
                  </a:lnTo>
                  <a:lnTo>
                    <a:pt x="125" y="51"/>
                  </a:lnTo>
                  <a:lnTo>
                    <a:pt x="94" y="84"/>
                  </a:lnTo>
                  <a:lnTo>
                    <a:pt x="67" y="118"/>
                  </a:lnTo>
                  <a:lnTo>
                    <a:pt x="46" y="152"/>
                  </a:lnTo>
                  <a:lnTo>
                    <a:pt x="26" y="193"/>
                  </a:lnTo>
                  <a:lnTo>
                    <a:pt x="18" y="215"/>
                  </a:lnTo>
                  <a:lnTo>
                    <a:pt x="10" y="240"/>
                  </a:lnTo>
                  <a:lnTo>
                    <a:pt x="8" y="252"/>
                  </a:lnTo>
                  <a:lnTo>
                    <a:pt x="5" y="264"/>
                  </a:lnTo>
                  <a:lnTo>
                    <a:pt x="4" y="276"/>
                  </a:lnTo>
                  <a:lnTo>
                    <a:pt x="2" y="288"/>
                  </a:lnTo>
                  <a:lnTo>
                    <a:pt x="1" y="299"/>
                  </a:lnTo>
                  <a:lnTo>
                    <a:pt x="1" y="304"/>
                  </a:lnTo>
                  <a:lnTo>
                    <a:pt x="0" y="310"/>
                  </a:lnTo>
                  <a:lnTo>
                    <a:pt x="0" y="316"/>
                  </a:lnTo>
                  <a:lnTo>
                    <a:pt x="0" y="320"/>
                  </a:lnTo>
                  <a:lnTo>
                    <a:pt x="0" y="325"/>
                  </a:lnTo>
                  <a:lnTo>
                    <a:pt x="0" y="330"/>
                  </a:lnTo>
                  <a:lnTo>
                    <a:pt x="0" y="336"/>
                  </a:lnTo>
                  <a:lnTo>
                    <a:pt x="0" y="341"/>
                  </a:lnTo>
                  <a:lnTo>
                    <a:pt x="0" y="346"/>
                  </a:lnTo>
                  <a:lnTo>
                    <a:pt x="0" y="351"/>
                  </a:lnTo>
                  <a:lnTo>
                    <a:pt x="1" y="363"/>
                  </a:lnTo>
                  <a:lnTo>
                    <a:pt x="2" y="374"/>
                  </a:lnTo>
                  <a:lnTo>
                    <a:pt x="4" y="386"/>
                  </a:lnTo>
                  <a:lnTo>
                    <a:pt x="6" y="396"/>
                  </a:lnTo>
                  <a:lnTo>
                    <a:pt x="12" y="420"/>
                  </a:lnTo>
                  <a:lnTo>
                    <a:pt x="17" y="440"/>
                  </a:lnTo>
                  <a:lnTo>
                    <a:pt x="24" y="459"/>
                  </a:lnTo>
                  <a:lnTo>
                    <a:pt x="41" y="498"/>
                  </a:lnTo>
                  <a:lnTo>
                    <a:pt x="64" y="537"/>
                  </a:lnTo>
                  <a:lnTo>
                    <a:pt x="90" y="570"/>
                  </a:lnTo>
                  <a:lnTo>
                    <a:pt x="123" y="604"/>
                  </a:lnTo>
                  <a:lnTo>
                    <a:pt x="157" y="633"/>
                  </a:lnTo>
                  <a:lnTo>
                    <a:pt x="227" y="675"/>
                  </a:lnTo>
                  <a:lnTo>
                    <a:pt x="265" y="691"/>
                  </a:lnTo>
                  <a:lnTo>
                    <a:pt x="308" y="704"/>
                  </a:lnTo>
                  <a:lnTo>
                    <a:pt x="347" y="714"/>
                  </a:lnTo>
                  <a:lnTo>
                    <a:pt x="370" y="718"/>
                  </a:lnTo>
                  <a:lnTo>
                    <a:pt x="390" y="720"/>
                  </a:lnTo>
                  <a:lnTo>
                    <a:pt x="400" y="722"/>
                  </a:lnTo>
                  <a:lnTo>
                    <a:pt x="410" y="722"/>
                  </a:lnTo>
                  <a:lnTo>
                    <a:pt x="417" y="722"/>
                  </a:lnTo>
                  <a:lnTo>
                    <a:pt x="427" y="723"/>
                  </a:lnTo>
                  <a:lnTo>
                    <a:pt x="431" y="723"/>
                  </a:lnTo>
                  <a:lnTo>
                    <a:pt x="436" y="723"/>
                  </a:lnTo>
                  <a:lnTo>
                    <a:pt x="440" y="723"/>
                  </a:lnTo>
                  <a:lnTo>
                    <a:pt x="444" y="723"/>
                  </a:lnTo>
                  <a:lnTo>
                    <a:pt x="447" y="723"/>
                  </a:lnTo>
                </a:path>
              </a:pathLst>
            </a:custGeom>
            <a:noFill/>
            <a:ln w="47625">
              <a:solidFill>
                <a:srgbClr val="E5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712" name="Freeform 136"/>
            <p:cNvSpPr>
              <a:spLocks/>
            </p:cNvSpPr>
            <p:nvPr/>
          </p:nvSpPr>
          <p:spPr bwMode="auto">
            <a:xfrm>
              <a:off x="760" y="1424"/>
              <a:ext cx="486" cy="17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2" y="17"/>
                </a:cxn>
                <a:cxn ang="0">
                  <a:pos x="6" y="17"/>
                </a:cxn>
                <a:cxn ang="0">
                  <a:pos x="9" y="17"/>
                </a:cxn>
                <a:cxn ang="0">
                  <a:pos x="11" y="17"/>
                </a:cxn>
                <a:cxn ang="0">
                  <a:pos x="14" y="17"/>
                </a:cxn>
                <a:cxn ang="0">
                  <a:pos x="17" y="17"/>
                </a:cxn>
                <a:cxn ang="0">
                  <a:pos x="21" y="17"/>
                </a:cxn>
                <a:cxn ang="0">
                  <a:pos x="25" y="17"/>
                </a:cxn>
                <a:cxn ang="0">
                  <a:pos x="33" y="17"/>
                </a:cxn>
                <a:cxn ang="0">
                  <a:pos x="41" y="16"/>
                </a:cxn>
                <a:cxn ang="0">
                  <a:pos x="48" y="16"/>
                </a:cxn>
                <a:cxn ang="0">
                  <a:pos x="82" y="13"/>
                </a:cxn>
                <a:cxn ang="0">
                  <a:pos x="136" y="8"/>
                </a:cxn>
                <a:cxn ang="0">
                  <a:pos x="161" y="5"/>
                </a:cxn>
                <a:cxn ang="0">
                  <a:pos x="186" y="2"/>
                </a:cxn>
                <a:cxn ang="0">
                  <a:pos x="199" y="1"/>
                </a:cxn>
                <a:cxn ang="0">
                  <a:pos x="206" y="1"/>
                </a:cxn>
                <a:cxn ang="0">
                  <a:pos x="212" y="1"/>
                </a:cxn>
                <a:cxn ang="0">
                  <a:pos x="219" y="0"/>
                </a:cxn>
                <a:cxn ang="0">
                  <a:pos x="226" y="0"/>
                </a:cxn>
                <a:cxn ang="0">
                  <a:pos x="228" y="0"/>
                </a:cxn>
                <a:cxn ang="0">
                  <a:pos x="231" y="0"/>
                </a:cxn>
                <a:cxn ang="0">
                  <a:pos x="235" y="0"/>
                </a:cxn>
                <a:cxn ang="0">
                  <a:pos x="238" y="0"/>
                </a:cxn>
                <a:cxn ang="0">
                  <a:pos x="240" y="0"/>
                </a:cxn>
                <a:cxn ang="0">
                  <a:pos x="243" y="0"/>
                </a:cxn>
                <a:cxn ang="0">
                  <a:pos x="247" y="0"/>
                </a:cxn>
                <a:cxn ang="0">
                  <a:pos x="249" y="0"/>
                </a:cxn>
                <a:cxn ang="0">
                  <a:pos x="252" y="0"/>
                </a:cxn>
                <a:cxn ang="0">
                  <a:pos x="256" y="0"/>
                </a:cxn>
                <a:cxn ang="0">
                  <a:pos x="263" y="0"/>
                </a:cxn>
                <a:cxn ang="0">
                  <a:pos x="269" y="1"/>
                </a:cxn>
                <a:cxn ang="0">
                  <a:pos x="277" y="1"/>
                </a:cxn>
                <a:cxn ang="0">
                  <a:pos x="290" y="2"/>
                </a:cxn>
                <a:cxn ang="0">
                  <a:pos x="318" y="5"/>
                </a:cxn>
                <a:cxn ang="0">
                  <a:pos x="345" y="8"/>
                </a:cxn>
                <a:cxn ang="0">
                  <a:pos x="374" y="10"/>
                </a:cxn>
                <a:cxn ang="0">
                  <a:pos x="407" y="14"/>
                </a:cxn>
                <a:cxn ang="0">
                  <a:pos x="420" y="14"/>
                </a:cxn>
                <a:cxn ang="0">
                  <a:pos x="436" y="16"/>
                </a:cxn>
                <a:cxn ang="0">
                  <a:pos x="445" y="17"/>
                </a:cxn>
                <a:cxn ang="0">
                  <a:pos x="453" y="17"/>
                </a:cxn>
                <a:cxn ang="0">
                  <a:pos x="457" y="17"/>
                </a:cxn>
                <a:cxn ang="0">
                  <a:pos x="462" y="17"/>
                </a:cxn>
                <a:cxn ang="0">
                  <a:pos x="466" y="17"/>
                </a:cxn>
                <a:cxn ang="0">
                  <a:pos x="470" y="17"/>
                </a:cxn>
                <a:cxn ang="0">
                  <a:pos x="474" y="17"/>
                </a:cxn>
                <a:cxn ang="0">
                  <a:pos x="478" y="17"/>
                </a:cxn>
                <a:cxn ang="0">
                  <a:pos x="483" y="17"/>
                </a:cxn>
                <a:cxn ang="0">
                  <a:pos x="486" y="17"/>
                </a:cxn>
              </a:cxnLst>
              <a:rect l="0" t="0" r="r" b="b"/>
              <a:pathLst>
                <a:path w="486" h="17">
                  <a:moveTo>
                    <a:pt x="0" y="17"/>
                  </a:moveTo>
                  <a:lnTo>
                    <a:pt x="2" y="17"/>
                  </a:lnTo>
                  <a:lnTo>
                    <a:pt x="6" y="17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14" y="17"/>
                  </a:lnTo>
                  <a:lnTo>
                    <a:pt x="17" y="17"/>
                  </a:lnTo>
                  <a:lnTo>
                    <a:pt x="21" y="17"/>
                  </a:lnTo>
                  <a:lnTo>
                    <a:pt x="25" y="17"/>
                  </a:lnTo>
                  <a:lnTo>
                    <a:pt x="33" y="17"/>
                  </a:lnTo>
                  <a:lnTo>
                    <a:pt x="41" y="16"/>
                  </a:lnTo>
                  <a:lnTo>
                    <a:pt x="48" y="16"/>
                  </a:lnTo>
                  <a:lnTo>
                    <a:pt x="82" y="13"/>
                  </a:lnTo>
                  <a:lnTo>
                    <a:pt x="136" y="8"/>
                  </a:lnTo>
                  <a:lnTo>
                    <a:pt x="161" y="5"/>
                  </a:lnTo>
                  <a:lnTo>
                    <a:pt x="186" y="2"/>
                  </a:lnTo>
                  <a:lnTo>
                    <a:pt x="199" y="1"/>
                  </a:lnTo>
                  <a:lnTo>
                    <a:pt x="206" y="1"/>
                  </a:lnTo>
                  <a:lnTo>
                    <a:pt x="212" y="1"/>
                  </a:lnTo>
                  <a:lnTo>
                    <a:pt x="219" y="0"/>
                  </a:lnTo>
                  <a:lnTo>
                    <a:pt x="226" y="0"/>
                  </a:lnTo>
                  <a:lnTo>
                    <a:pt x="228" y="0"/>
                  </a:lnTo>
                  <a:lnTo>
                    <a:pt x="231" y="0"/>
                  </a:lnTo>
                  <a:lnTo>
                    <a:pt x="235" y="0"/>
                  </a:lnTo>
                  <a:lnTo>
                    <a:pt x="238" y="0"/>
                  </a:lnTo>
                  <a:lnTo>
                    <a:pt x="240" y="0"/>
                  </a:lnTo>
                  <a:lnTo>
                    <a:pt x="243" y="0"/>
                  </a:lnTo>
                  <a:lnTo>
                    <a:pt x="247" y="0"/>
                  </a:lnTo>
                  <a:lnTo>
                    <a:pt x="249" y="0"/>
                  </a:lnTo>
                  <a:lnTo>
                    <a:pt x="252" y="0"/>
                  </a:lnTo>
                  <a:lnTo>
                    <a:pt x="256" y="0"/>
                  </a:lnTo>
                  <a:lnTo>
                    <a:pt x="263" y="0"/>
                  </a:lnTo>
                  <a:lnTo>
                    <a:pt x="269" y="1"/>
                  </a:lnTo>
                  <a:lnTo>
                    <a:pt x="277" y="1"/>
                  </a:lnTo>
                  <a:lnTo>
                    <a:pt x="290" y="2"/>
                  </a:lnTo>
                  <a:lnTo>
                    <a:pt x="318" y="5"/>
                  </a:lnTo>
                  <a:lnTo>
                    <a:pt x="345" y="8"/>
                  </a:lnTo>
                  <a:lnTo>
                    <a:pt x="374" y="10"/>
                  </a:lnTo>
                  <a:lnTo>
                    <a:pt x="407" y="14"/>
                  </a:lnTo>
                  <a:lnTo>
                    <a:pt x="420" y="14"/>
                  </a:lnTo>
                  <a:lnTo>
                    <a:pt x="436" y="16"/>
                  </a:lnTo>
                  <a:lnTo>
                    <a:pt x="445" y="17"/>
                  </a:lnTo>
                  <a:lnTo>
                    <a:pt x="453" y="17"/>
                  </a:lnTo>
                  <a:lnTo>
                    <a:pt x="457" y="17"/>
                  </a:lnTo>
                  <a:lnTo>
                    <a:pt x="462" y="17"/>
                  </a:lnTo>
                  <a:lnTo>
                    <a:pt x="466" y="17"/>
                  </a:lnTo>
                  <a:lnTo>
                    <a:pt x="470" y="17"/>
                  </a:lnTo>
                  <a:lnTo>
                    <a:pt x="474" y="17"/>
                  </a:lnTo>
                  <a:lnTo>
                    <a:pt x="478" y="17"/>
                  </a:lnTo>
                  <a:lnTo>
                    <a:pt x="483" y="17"/>
                  </a:lnTo>
                  <a:lnTo>
                    <a:pt x="486" y="17"/>
                  </a:lnTo>
                </a:path>
              </a:pathLst>
            </a:custGeom>
            <a:noFill/>
            <a:ln w="47625">
              <a:solidFill>
                <a:srgbClr val="E5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713" name="Freeform 137"/>
            <p:cNvSpPr>
              <a:spLocks/>
            </p:cNvSpPr>
            <p:nvPr/>
          </p:nvSpPr>
          <p:spPr bwMode="auto">
            <a:xfrm>
              <a:off x="1246" y="1047"/>
              <a:ext cx="444" cy="394"/>
            </a:xfrm>
            <a:custGeom>
              <a:avLst/>
              <a:gdLst/>
              <a:ahLst/>
              <a:cxnLst>
                <a:cxn ang="0">
                  <a:pos x="0" y="394"/>
                </a:cxn>
                <a:cxn ang="0">
                  <a:pos x="1" y="394"/>
                </a:cxn>
                <a:cxn ang="0">
                  <a:pos x="7" y="394"/>
                </a:cxn>
                <a:cxn ang="0">
                  <a:pos x="11" y="394"/>
                </a:cxn>
                <a:cxn ang="0">
                  <a:pos x="19" y="394"/>
                </a:cxn>
                <a:cxn ang="0">
                  <a:pos x="28" y="393"/>
                </a:cxn>
                <a:cxn ang="0">
                  <a:pos x="36" y="393"/>
                </a:cxn>
                <a:cxn ang="0">
                  <a:pos x="52" y="391"/>
                </a:cxn>
                <a:cxn ang="0">
                  <a:pos x="71" y="389"/>
                </a:cxn>
                <a:cxn ang="0">
                  <a:pos x="89" y="386"/>
                </a:cxn>
                <a:cxn ang="0">
                  <a:pos x="128" y="378"/>
                </a:cxn>
                <a:cxn ang="0">
                  <a:pos x="167" y="366"/>
                </a:cxn>
                <a:cxn ang="0">
                  <a:pos x="202" y="353"/>
                </a:cxn>
                <a:cxn ang="0">
                  <a:pos x="241" y="333"/>
                </a:cxn>
                <a:cxn ang="0">
                  <a:pos x="280" y="309"/>
                </a:cxn>
                <a:cxn ang="0">
                  <a:pos x="346" y="250"/>
                </a:cxn>
                <a:cxn ang="0">
                  <a:pos x="376" y="214"/>
                </a:cxn>
                <a:cxn ang="0">
                  <a:pos x="402" y="172"/>
                </a:cxn>
                <a:cxn ang="0">
                  <a:pos x="420" y="131"/>
                </a:cxn>
                <a:cxn ang="0">
                  <a:pos x="432" y="91"/>
                </a:cxn>
                <a:cxn ang="0">
                  <a:pos x="438" y="70"/>
                </a:cxn>
                <a:cxn ang="0">
                  <a:pos x="440" y="57"/>
                </a:cxn>
                <a:cxn ang="0">
                  <a:pos x="442" y="45"/>
                </a:cxn>
                <a:cxn ang="0">
                  <a:pos x="443" y="34"/>
                </a:cxn>
                <a:cxn ang="0">
                  <a:pos x="443" y="29"/>
                </a:cxn>
                <a:cxn ang="0">
                  <a:pos x="444" y="24"/>
                </a:cxn>
                <a:cxn ang="0">
                  <a:pos x="444" y="17"/>
                </a:cxn>
                <a:cxn ang="0">
                  <a:pos x="444" y="15"/>
                </a:cxn>
                <a:cxn ang="0">
                  <a:pos x="444" y="12"/>
                </a:cxn>
                <a:cxn ang="0">
                  <a:pos x="444" y="5"/>
                </a:cxn>
                <a:cxn ang="0">
                  <a:pos x="444" y="0"/>
                </a:cxn>
              </a:cxnLst>
              <a:rect l="0" t="0" r="r" b="b"/>
              <a:pathLst>
                <a:path w="444" h="394">
                  <a:moveTo>
                    <a:pt x="0" y="394"/>
                  </a:moveTo>
                  <a:lnTo>
                    <a:pt x="1" y="394"/>
                  </a:lnTo>
                  <a:lnTo>
                    <a:pt x="7" y="394"/>
                  </a:lnTo>
                  <a:lnTo>
                    <a:pt x="11" y="394"/>
                  </a:lnTo>
                  <a:lnTo>
                    <a:pt x="19" y="394"/>
                  </a:lnTo>
                  <a:lnTo>
                    <a:pt x="28" y="393"/>
                  </a:lnTo>
                  <a:lnTo>
                    <a:pt x="36" y="393"/>
                  </a:lnTo>
                  <a:lnTo>
                    <a:pt x="52" y="391"/>
                  </a:lnTo>
                  <a:lnTo>
                    <a:pt x="71" y="389"/>
                  </a:lnTo>
                  <a:lnTo>
                    <a:pt x="89" y="386"/>
                  </a:lnTo>
                  <a:lnTo>
                    <a:pt x="128" y="378"/>
                  </a:lnTo>
                  <a:lnTo>
                    <a:pt x="167" y="366"/>
                  </a:lnTo>
                  <a:lnTo>
                    <a:pt x="202" y="353"/>
                  </a:lnTo>
                  <a:lnTo>
                    <a:pt x="241" y="333"/>
                  </a:lnTo>
                  <a:lnTo>
                    <a:pt x="280" y="309"/>
                  </a:lnTo>
                  <a:lnTo>
                    <a:pt x="346" y="250"/>
                  </a:lnTo>
                  <a:lnTo>
                    <a:pt x="376" y="214"/>
                  </a:lnTo>
                  <a:lnTo>
                    <a:pt x="402" y="172"/>
                  </a:lnTo>
                  <a:lnTo>
                    <a:pt x="420" y="131"/>
                  </a:lnTo>
                  <a:lnTo>
                    <a:pt x="432" y="91"/>
                  </a:lnTo>
                  <a:lnTo>
                    <a:pt x="438" y="70"/>
                  </a:lnTo>
                  <a:lnTo>
                    <a:pt x="440" y="57"/>
                  </a:lnTo>
                  <a:lnTo>
                    <a:pt x="442" y="45"/>
                  </a:lnTo>
                  <a:lnTo>
                    <a:pt x="443" y="34"/>
                  </a:lnTo>
                  <a:lnTo>
                    <a:pt x="443" y="29"/>
                  </a:lnTo>
                  <a:lnTo>
                    <a:pt x="444" y="24"/>
                  </a:lnTo>
                  <a:lnTo>
                    <a:pt x="444" y="17"/>
                  </a:lnTo>
                  <a:lnTo>
                    <a:pt x="444" y="15"/>
                  </a:lnTo>
                  <a:lnTo>
                    <a:pt x="444" y="12"/>
                  </a:lnTo>
                  <a:lnTo>
                    <a:pt x="444" y="5"/>
                  </a:lnTo>
                  <a:lnTo>
                    <a:pt x="444" y="0"/>
                  </a:lnTo>
                </a:path>
              </a:pathLst>
            </a:custGeom>
            <a:noFill/>
            <a:ln w="47625">
              <a:solidFill>
                <a:srgbClr val="E533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714" name="Freeform 138"/>
            <p:cNvSpPr>
              <a:spLocks/>
            </p:cNvSpPr>
            <p:nvPr/>
          </p:nvSpPr>
          <p:spPr bwMode="auto">
            <a:xfrm>
              <a:off x="1021" y="649"/>
              <a:ext cx="686" cy="398"/>
            </a:xfrm>
            <a:custGeom>
              <a:avLst/>
              <a:gdLst/>
              <a:ahLst/>
              <a:cxnLst>
                <a:cxn ang="0">
                  <a:pos x="686" y="398"/>
                </a:cxn>
                <a:cxn ang="0">
                  <a:pos x="686" y="393"/>
                </a:cxn>
                <a:cxn ang="0">
                  <a:pos x="686" y="387"/>
                </a:cxn>
                <a:cxn ang="0">
                  <a:pos x="686" y="382"/>
                </a:cxn>
                <a:cxn ang="0">
                  <a:pos x="686" y="377"/>
                </a:cxn>
                <a:cxn ang="0">
                  <a:pos x="685" y="368"/>
                </a:cxn>
                <a:cxn ang="0">
                  <a:pos x="684" y="357"/>
                </a:cxn>
                <a:cxn ang="0">
                  <a:pos x="683" y="345"/>
                </a:cxn>
                <a:cxn ang="0">
                  <a:pos x="681" y="333"/>
                </a:cxn>
                <a:cxn ang="0">
                  <a:pos x="676" y="312"/>
                </a:cxn>
                <a:cxn ang="0">
                  <a:pos x="671" y="290"/>
                </a:cxn>
                <a:cxn ang="0">
                  <a:pos x="663" y="270"/>
                </a:cxn>
                <a:cxn ang="0">
                  <a:pos x="644" y="226"/>
                </a:cxn>
                <a:cxn ang="0">
                  <a:pos x="618" y="184"/>
                </a:cxn>
                <a:cxn ang="0">
                  <a:pos x="590" y="148"/>
                </a:cxn>
                <a:cxn ang="0">
                  <a:pos x="554" y="112"/>
                </a:cxn>
                <a:cxn ang="0">
                  <a:pos x="516" y="83"/>
                </a:cxn>
                <a:cxn ang="0">
                  <a:pos x="479" y="60"/>
                </a:cxn>
                <a:cxn ang="0">
                  <a:pos x="438" y="41"/>
                </a:cxn>
                <a:cxn ang="0">
                  <a:pos x="400" y="25"/>
                </a:cxn>
                <a:cxn ang="0">
                  <a:pos x="364" y="16"/>
                </a:cxn>
                <a:cxn ang="0">
                  <a:pos x="344" y="11"/>
                </a:cxn>
                <a:cxn ang="0">
                  <a:pos x="323" y="8"/>
                </a:cxn>
                <a:cxn ang="0">
                  <a:pos x="306" y="5"/>
                </a:cxn>
                <a:cxn ang="0">
                  <a:pos x="287" y="3"/>
                </a:cxn>
                <a:cxn ang="0">
                  <a:pos x="277" y="1"/>
                </a:cxn>
                <a:cxn ang="0">
                  <a:pos x="266" y="1"/>
                </a:cxn>
                <a:cxn ang="0">
                  <a:pos x="262" y="1"/>
                </a:cxn>
                <a:cxn ang="0">
                  <a:pos x="255" y="1"/>
                </a:cxn>
                <a:cxn ang="0">
                  <a:pos x="250" y="1"/>
                </a:cxn>
                <a:cxn ang="0">
                  <a:pos x="246" y="0"/>
                </a:cxn>
                <a:cxn ang="0">
                  <a:pos x="241" y="0"/>
                </a:cxn>
                <a:cxn ang="0">
                  <a:pos x="237" y="0"/>
                </a:cxn>
                <a:cxn ang="0">
                  <a:pos x="233" y="0"/>
                </a:cxn>
                <a:cxn ang="0">
                  <a:pos x="230" y="0"/>
                </a:cxn>
                <a:cxn ang="0">
                  <a:pos x="228" y="0"/>
                </a:cxn>
                <a:cxn ang="0">
                  <a:pos x="224" y="0"/>
                </a:cxn>
                <a:cxn ang="0">
                  <a:pos x="218" y="0"/>
                </a:cxn>
                <a:cxn ang="0">
                  <a:pos x="213" y="1"/>
                </a:cxn>
                <a:cxn ang="0">
                  <a:pos x="209" y="1"/>
                </a:cxn>
                <a:cxn ang="0">
                  <a:pos x="200" y="1"/>
                </a:cxn>
                <a:cxn ang="0">
                  <a:pos x="191" y="1"/>
                </a:cxn>
                <a:cxn ang="0">
                  <a:pos x="172" y="3"/>
                </a:cxn>
                <a:cxn ang="0">
                  <a:pos x="140" y="7"/>
                </a:cxn>
                <a:cxn ang="0">
                  <a:pos x="85" y="13"/>
                </a:cxn>
                <a:cxn ang="0">
                  <a:pos x="60" y="16"/>
                </a:cxn>
                <a:cxn ang="0">
                  <a:pos x="33" y="19"/>
                </a:cxn>
                <a:cxn ang="0">
                  <a:pos x="20" y="20"/>
                </a:cxn>
                <a:cxn ang="0">
                  <a:pos x="7" y="21"/>
                </a:cxn>
                <a:cxn ang="0">
                  <a:pos x="0" y="21"/>
                </a:cxn>
              </a:cxnLst>
              <a:rect l="0" t="0" r="r" b="b"/>
              <a:pathLst>
                <a:path w="686" h="398">
                  <a:moveTo>
                    <a:pt x="686" y="398"/>
                  </a:moveTo>
                  <a:lnTo>
                    <a:pt x="686" y="393"/>
                  </a:lnTo>
                  <a:lnTo>
                    <a:pt x="686" y="387"/>
                  </a:lnTo>
                  <a:lnTo>
                    <a:pt x="686" y="382"/>
                  </a:lnTo>
                  <a:lnTo>
                    <a:pt x="686" y="377"/>
                  </a:lnTo>
                  <a:lnTo>
                    <a:pt x="685" y="368"/>
                  </a:lnTo>
                  <a:lnTo>
                    <a:pt x="684" y="357"/>
                  </a:lnTo>
                  <a:lnTo>
                    <a:pt x="683" y="345"/>
                  </a:lnTo>
                  <a:lnTo>
                    <a:pt x="681" y="333"/>
                  </a:lnTo>
                  <a:lnTo>
                    <a:pt x="676" y="312"/>
                  </a:lnTo>
                  <a:lnTo>
                    <a:pt x="671" y="290"/>
                  </a:lnTo>
                  <a:lnTo>
                    <a:pt x="663" y="270"/>
                  </a:lnTo>
                  <a:lnTo>
                    <a:pt x="644" y="226"/>
                  </a:lnTo>
                  <a:lnTo>
                    <a:pt x="618" y="184"/>
                  </a:lnTo>
                  <a:lnTo>
                    <a:pt x="590" y="148"/>
                  </a:lnTo>
                  <a:lnTo>
                    <a:pt x="554" y="112"/>
                  </a:lnTo>
                  <a:lnTo>
                    <a:pt x="516" y="83"/>
                  </a:lnTo>
                  <a:lnTo>
                    <a:pt x="479" y="60"/>
                  </a:lnTo>
                  <a:lnTo>
                    <a:pt x="438" y="41"/>
                  </a:lnTo>
                  <a:lnTo>
                    <a:pt x="400" y="25"/>
                  </a:lnTo>
                  <a:lnTo>
                    <a:pt x="364" y="16"/>
                  </a:lnTo>
                  <a:lnTo>
                    <a:pt x="344" y="11"/>
                  </a:lnTo>
                  <a:lnTo>
                    <a:pt x="323" y="8"/>
                  </a:lnTo>
                  <a:lnTo>
                    <a:pt x="306" y="5"/>
                  </a:lnTo>
                  <a:lnTo>
                    <a:pt x="287" y="3"/>
                  </a:lnTo>
                  <a:lnTo>
                    <a:pt x="277" y="1"/>
                  </a:lnTo>
                  <a:lnTo>
                    <a:pt x="266" y="1"/>
                  </a:lnTo>
                  <a:lnTo>
                    <a:pt x="262" y="1"/>
                  </a:lnTo>
                  <a:lnTo>
                    <a:pt x="255" y="1"/>
                  </a:lnTo>
                  <a:lnTo>
                    <a:pt x="250" y="1"/>
                  </a:lnTo>
                  <a:lnTo>
                    <a:pt x="246" y="0"/>
                  </a:lnTo>
                  <a:lnTo>
                    <a:pt x="241" y="0"/>
                  </a:lnTo>
                  <a:lnTo>
                    <a:pt x="237" y="0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28" y="0"/>
                  </a:lnTo>
                  <a:lnTo>
                    <a:pt x="224" y="0"/>
                  </a:lnTo>
                  <a:lnTo>
                    <a:pt x="218" y="0"/>
                  </a:lnTo>
                  <a:lnTo>
                    <a:pt x="213" y="1"/>
                  </a:lnTo>
                  <a:lnTo>
                    <a:pt x="209" y="1"/>
                  </a:lnTo>
                  <a:lnTo>
                    <a:pt x="200" y="1"/>
                  </a:lnTo>
                  <a:lnTo>
                    <a:pt x="191" y="1"/>
                  </a:lnTo>
                  <a:lnTo>
                    <a:pt x="172" y="3"/>
                  </a:lnTo>
                  <a:lnTo>
                    <a:pt x="140" y="7"/>
                  </a:lnTo>
                  <a:lnTo>
                    <a:pt x="85" y="13"/>
                  </a:lnTo>
                  <a:lnTo>
                    <a:pt x="60" y="16"/>
                  </a:lnTo>
                  <a:lnTo>
                    <a:pt x="33" y="19"/>
                  </a:lnTo>
                  <a:lnTo>
                    <a:pt x="20" y="20"/>
                  </a:lnTo>
                  <a:lnTo>
                    <a:pt x="7" y="21"/>
                  </a:lnTo>
                  <a:lnTo>
                    <a:pt x="0" y="21"/>
                  </a:lnTo>
                </a:path>
              </a:pathLst>
            </a:custGeom>
            <a:noFill/>
            <a:ln w="47625">
              <a:solidFill>
                <a:srgbClr val="FF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715" name="Freeform 139"/>
            <p:cNvSpPr>
              <a:spLocks/>
            </p:cNvSpPr>
            <p:nvPr/>
          </p:nvSpPr>
          <p:spPr bwMode="auto">
            <a:xfrm>
              <a:off x="403" y="649"/>
              <a:ext cx="618" cy="138"/>
            </a:xfrm>
            <a:custGeom>
              <a:avLst/>
              <a:gdLst/>
              <a:ahLst/>
              <a:cxnLst>
                <a:cxn ang="0">
                  <a:pos x="618" y="21"/>
                </a:cxn>
                <a:cxn ang="0">
                  <a:pos x="616" y="21"/>
                </a:cxn>
                <a:cxn ang="0">
                  <a:pos x="612" y="21"/>
                </a:cxn>
                <a:cxn ang="0">
                  <a:pos x="609" y="21"/>
                </a:cxn>
                <a:cxn ang="0">
                  <a:pos x="606" y="21"/>
                </a:cxn>
                <a:cxn ang="0">
                  <a:pos x="602" y="21"/>
                </a:cxn>
                <a:cxn ang="0">
                  <a:pos x="600" y="21"/>
                </a:cxn>
                <a:cxn ang="0">
                  <a:pos x="597" y="21"/>
                </a:cxn>
                <a:cxn ang="0">
                  <a:pos x="595" y="21"/>
                </a:cxn>
                <a:cxn ang="0">
                  <a:pos x="591" y="21"/>
                </a:cxn>
                <a:cxn ang="0">
                  <a:pos x="588" y="21"/>
                </a:cxn>
                <a:cxn ang="0">
                  <a:pos x="585" y="21"/>
                </a:cxn>
                <a:cxn ang="0">
                  <a:pos x="581" y="21"/>
                </a:cxn>
                <a:cxn ang="0">
                  <a:pos x="576" y="21"/>
                </a:cxn>
                <a:cxn ang="0">
                  <a:pos x="569" y="21"/>
                </a:cxn>
                <a:cxn ang="0">
                  <a:pos x="561" y="20"/>
                </a:cxn>
                <a:cxn ang="0">
                  <a:pos x="550" y="20"/>
                </a:cxn>
                <a:cxn ang="0">
                  <a:pos x="527" y="17"/>
                </a:cxn>
                <a:cxn ang="0">
                  <a:pos x="501" y="13"/>
                </a:cxn>
                <a:cxn ang="0">
                  <a:pos x="470" y="11"/>
                </a:cxn>
                <a:cxn ang="0">
                  <a:pos x="437" y="5"/>
                </a:cxn>
                <a:cxn ang="0">
                  <a:pos x="408" y="3"/>
                </a:cxn>
                <a:cxn ang="0">
                  <a:pos x="399" y="3"/>
                </a:cxn>
                <a:cxn ang="0">
                  <a:pos x="390" y="1"/>
                </a:cxn>
                <a:cxn ang="0">
                  <a:pos x="382" y="1"/>
                </a:cxn>
                <a:cxn ang="0">
                  <a:pos x="372" y="1"/>
                </a:cxn>
                <a:cxn ang="0">
                  <a:pos x="368" y="1"/>
                </a:cxn>
                <a:cxn ang="0">
                  <a:pos x="363" y="0"/>
                </a:cxn>
                <a:cxn ang="0">
                  <a:pos x="359" y="0"/>
                </a:cxn>
                <a:cxn ang="0">
                  <a:pos x="355" y="0"/>
                </a:cxn>
                <a:cxn ang="0">
                  <a:pos x="353" y="0"/>
                </a:cxn>
                <a:cxn ang="0">
                  <a:pos x="350" y="0"/>
                </a:cxn>
                <a:cxn ang="0">
                  <a:pos x="346" y="0"/>
                </a:cxn>
                <a:cxn ang="0">
                  <a:pos x="343" y="0"/>
                </a:cxn>
                <a:cxn ang="0">
                  <a:pos x="341" y="0"/>
                </a:cxn>
                <a:cxn ang="0">
                  <a:pos x="338" y="0"/>
                </a:cxn>
                <a:cxn ang="0">
                  <a:pos x="335" y="0"/>
                </a:cxn>
                <a:cxn ang="0">
                  <a:pos x="330" y="0"/>
                </a:cxn>
                <a:cxn ang="0">
                  <a:pos x="326" y="1"/>
                </a:cxn>
                <a:cxn ang="0">
                  <a:pos x="317" y="1"/>
                </a:cxn>
                <a:cxn ang="0">
                  <a:pos x="308" y="1"/>
                </a:cxn>
                <a:cxn ang="0">
                  <a:pos x="297" y="3"/>
                </a:cxn>
                <a:cxn ang="0">
                  <a:pos x="281" y="4"/>
                </a:cxn>
                <a:cxn ang="0">
                  <a:pos x="263" y="7"/>
                </a:cxn>
                <a:cxn ang="0">
                  <a:pos x="243" y="9"/>
                </a:cxn>
                <a:cxn ang="0">
                  <a:pos x="224" y="13"/>
                </a:cxn>
                <a:cxn ang="0">
                  <a:pos x="181" y="25"/>
                </a:cxn>
                <a:cxn ang="0">
                  <a:pos x="141" y="40"/>
                </a:cxn>
                <a:cxn ang="0">
                  <a:pos x="105" y="57"/>
                </a:cxn>
                <a:cxn ang="0">
                  <a:pos x="68" y="79"/>
                </a:cxn>
                <a:cxn ang="0">
                  <a:pos x="0" y="138"/>
                </a:cxn>
              </a:cxnLst>
              <a:rect l="0" t="0" r="r" b="b"/>
              <a:pathLst>
                <a:path w="618" h="138">
                  <a:moveTo>
                    <a:pt x="618" y="21"/>
                  </a:moveTo>
                  <a:lnTo>
                    <a:pt x="616" y="21"/>
                  </a:lnTo>
                  <a:lnTo>
                    <a:pt x="612" y="21"/>
                  </a:lnTo>
                  <a:lnTo>
                    <a:pt x="609" y="21"/>
                  </a:lnTo>
                  <a:lnTo>
                    <a:pt x="606" y="21"/>
                  </a:lnTo>
                  <a:lnTo>
                    <a:pt x="602" y="21"/>
                  </a:lnTo>
                  <a:lnTo>
                    <a:pt x="600" y="21"/>
                  </a:lnTo>
                  <a:lnTo>
                    <a:pt x="597" y="21"/>
                  </a:lnTo>
                  <a:lnTo>
                    <a:pt x="595" y="21"/>
                  </a:lnTo>
                  <a:lnTo>
                    <a:pt x="591" y="21"/>
                  </a:lnTo>
                  <a:lnTo>
                    <a:pt x="588" y="21"/>
                  </a:lnTo>
                  <a:lnTo>
                    <a:pt x="585" y="21"/>
                  </a:lnTo>
                  <a:lnTo>
                    <a:pt x="581" y="21"/>
                  </a:lnTo>
                  <a:lnTo>
                    <a:pt x="576" y="21"/>
                  </a:lnTo>
                  <a:lnTo>
                    <a:pt x="569" y="21"/>
                  </a:lnTo>
                  <a:lnTo>
                    <a:pt x="561" y="20"/>
                  </a:lnTo>
                  <a:lnTo>
                    <a:pt x="550" y="20"/>
                  </a:lnTo>
                  <a:lnTo>
                    <a:pt x="527" y="17"/>
                  </a:lnTo>
                  <a:lnTo>
                    <a:pt x="501" y="13"/>
                  </a:lnTo>
                  <a:lnTo>
                    <a:pt x="470" y="11"/>
                  </a:lnTo>
                  <a:lnTo>
                    <a:pt x="437" y="5"/>
                  </a:lnTo>
                  <a:lnTo>
                    <a:pt x="408" y="3"/>
                  </a:lnTo>
                  <a:lnTo>
                    <a:pt x="399" y="3"/>
                  </a:lnTo>
                  <a:lnTo>
                    <a:pt x="390" y="1"/>
                  </a:lnTo>
                  <a:lnTo>
                    <a:pt x="382" y="1"/>
                  </a:lnTo>
                  <a:lnTo>
                    <a:pt x="372" y="1"/>
                  </a:lnTo>
                  <a:lnTo>
                    <a:pt x="368" y="1"/>
                  </a:lnTo>
                  <a:lnTo>
                    <a:pt x="363" y="0"/>
                  </a:lnTo>
                  <a:lnTo>
                    <a:pt x="359" y="0"/>
                  </a:lnTo>
                  <a:lnTo>
                    <a:pt x="355" y="0"/>
                  </a:lnTo>
                  <a:lnTo>
                    <a:pt x="353" y="0"/>
                  </a:lnTo>
                  <a:lnTo>
                    <a:pt x="350" y="0"/>
                  </a:lnTo>
                  <a:lnTo>
                    <a:pt x="346" y="0"/>
                  </a:lnTo>
                  <a:lnTo>
                    <a:pt x="343" y="0"/>
                  </a:lnTo>
                  <a:lnTo>
                    <a:pt x="341" y="0"/>
                  </a:lnTo>
                  <a:lnTo>
                    <a:pt x="338" y="0"/>
                  </a:lnTo>
                  <a:lnTo>
                    <a:pt x="335" y="0"/>
                  </a:lnTo>
                  <a:lnTo>
                    <a:pt x="330" y="0"/>
                  </a:lnTo>
                  <a:lnTo>
                    <a:pt x="326" y="1"/>
                  </a:lnTo>
                  <a:lnTo>
                    <a:pt x="317" y="1"/>
                  </a:lnTo>
                  <a:lnTo>
                    <a:pt x="308" y="1"/>
                  </a:lnTo>
                  <a:lnTo>
                    <a:pt x="297" y="3"/>
                  </a:lnTo>
                  <a:lnTo>
                    <a:pt x="281" y="4"/>
                  </a:lnTo>
                  <a:lnTo>
                    <a:pt x="263" y="7"/>
                  </a:lnTo>
                  <a:lnTo>
                    <a:pt x="243" y="9"/>
                  </a:lnTo>
                  <a:lnTo>
                    <a:pt x="224" y="13"/>
                  </a:lnTo>
                  <a:lnTo>
                    <a:pt x="181" y="25"/>
                  </a:lnTo>
                  <a:lnTo>
                    <a:pt x="141" y="40"/>
                  </a:lnTo>
                  <a:lnTo>
                    <a:pt x="105" y="57"/>
                  </a:lnTo>
                  <a:lnTo>
                    <a:pt x="68" y="79"/>
                  </a:lnTo>
                  <a:lnTo>
                    <a:pt x="0" y="138"/>
                  </a:lnTo>
                </a:path>
              </a:pathLst>
            </a:custGeom>
            <a:noFill/>
            <a:ln w="47625">
              <a:solidFill>
                <a:srgbClr val="FF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716" name="Freeform 140"/>
            <p:cNvSpPr>
              <a:spLocks/>
            </p:cNvSpPr>
            <p:nvPr/>
          </p:nvSpPr>
          <p:spPr bwMode="auto">
            <a:xfrm>
              <a:off x="296" y="787"/>
              <a:ext cx="465" cy="658"/>
            </a:xfrm>
            <a:custGeom>
              <a:avLst/>
              <a:gdLst/>
              <a:ahLst/>
              <a:cxnLst>
                <a:cxn ang="0">
                  <a:pos x="107" y="0"/>
                </a:cxn>
                <a:cxn ang="0">
                  <a:pos x="76" y="34"/>
                </a:cxn>
                <a:cxn ang="0">
                  <a:pos x="48" y="78"/>
                </a:cxn>
                <a:cxn ang="0">
                  <a:pos x="27" y="120"/>
                </a:cxn>
                <a:cxn ang="0">
                  <a:pos x="13" y="160"/>
                </a:cxn>
                <a:cxn ang="0">
                  <a:pos x="7" y="183"/>
                </a:cxn>
                <a:cxn ang="0">
                  <a:pos x="5" y="195"/>
                </a:cxn>
                <a:cxn ang="0">
                  <a:pos x="3" y="208"/>
                </a:cxn>
                <a:cxn ang="0">
                  <a:pos x="1" y="222"/>
                </a:cxn>
                <a:cxn ang="0">
                  <a:pos x="1" y="234"/>
                </a:cxn>
                <a:cxn ang="0">
                  <a:pos x="0" y="239"/>
                </a:cxn>
                <a:cxn ang="0">
                  <a:pos x="0" y="245"/>
                </a:cxn>
                <a:cxn ang="0">
                  <a:pos x="0" y="251"/>
                </a:cxn>
                <a:cxn ang="0">
                  <a:pos x="0" y="256"/>
                </a:cxn>
                <a:cxn ang="0">
                  <a:pos x="0" y="263"/>
                </a:cxn>
                <a:cxn ang="0">
                  <a:pos x="0" y="268"/>
                </a:cxn>
                <a:cxn ang="0">
                  <a:pos x="0" y="273"/>
                </a:cxn>
                <a:cxn ang="0">
                  <a:pos x="0" y="279"/>
                </a:cxn>
                <a:cxn ang="0">
                  <a:pos x="0" y="284"/>
                </a:cxn>
                <a:cxn ang="0">
                  <a:pos x="1" y="290"/>
                </a:cxn>
                <a:cxn ang="0">
                  <a:pos x="2" y="301"/>
                </a:cxn>
                <a:cxn ang="0">
                  <a:pos x="3" y="312"/>
                </a:cxn>
                <a:cxn ang="0">
                  <a:pos x="5" y="321"/>
                </a:cxn>
                <a:cxn ang="0">
                  <a:pos x="9" y="343"/>
                </a:cxn>
                <a:cxn ang="0">
                  <a:pos x="15" y="367"/>
                </a:cxn>
                <a:cxn ang="0">
                  <a:pos x="22" y="387"/>
                </a:cxn>
                <a:cxn ang="0">
                  <a:pos x="42" y="433"/>
                </a:cxn>
                <a:cxn ang="0">
                  <a:pos x="66" y="472"/>
                </a:cxn>
                <a:cxn ang="0">
                  <a:pos x="92" y="505"/>
                </a:cxn>
                <a:cxn ang="0">
                  <a:pos x="125" y="540"/>
                </a:cxn>
                <a:cxn ang="0">
                  <a:pos x="161" y="569"/>
                </a:cxn>
                <a:cxn ang="0">
                  <a:pos x="198" y="593"/>
                </a:cxn>
                <a:cxn ang="0">
                  <a:pos x="240" y="616"/>
                </a:cxn>
                <a:cxn ang="0">
                  <a:pos x="280" y="630"/>
                </a:cxn>
                <a:cxn ang="0">
                  <a:pos x="315" y="641"/>
                </a:cxn>
                <a:cxn ang="0">
                  <a:pos x="334" y="646"/>
                </a:cxn>
                <a:cxn ang="0">
                  <a:pos x="355" y="650"/>
                </a:cxn>
                <a:cxn ang="0">
                  <a:pos x="372" y="653"/>
                </a:cxn>
                <a:cxn ang="0">
                  <a:pos x="391" y="655"/>
                </a:cxn>
                <a:cxn ang="0">
                  <a:pos x="403" y="657"/>
                </a:cxn>
                <a:cxn ang="0">
                  <a:pos x="412" y="657"/>
                </a:cxn>
                <a:cxn ang="0">
                  <a:pos x="423" y="658"/>
                </a:cxn>
                <a:cxn ang="0">
                  <a:pos x="427" y="658"/>
                </a:cxn>
                <a:cxn ang="0">
                  <a:pos x="433" y="658"/>
                </a:cxn>
                <a:cxn ang="0">
                  <a:pos x="437" y="658"/>
                </a:cxn>
                <a:cxn ang="0">
                  <a:pos x="442" y="658"/>
                </a:cxn>
                <a:cxn ang="0">
                  <a:pos x="446" y="658"/>
                </a:cxn>
                <a:cxn ang="0">
                  <a:pos x="452" y="658"/>
                </a:cxn>
                <a:cxn ang="0">
                  <a:pos x="456" y="658"/>
                </a:cxn>
                <a:cxn ang="0">
                  <a:pos x="460" y="658"/>
                </a:cxn>
                <a:cxn ang="0">
                  <a:pos x="465" y="658"/>
                </a:cxn>
              </a:cxnLst>
              <a:rect l="0" t="0" r="r" b="b"/>
              <a:pathLst>
                <a:path w="465" h="658">
                  <a:moveTo>
                    <a:pt x="107" y="0"/>
                  </a:moveTo>
                  <a:lnTo>
                    <a:pt x="76" y="34"/>
                  </a:lnTo>
                  <a:lnTo>
                    <a:pt x="48" y="78"/>
                  </a:lnTo>
                  <a:lnTo>
                    <a:pt x="27" y="120"/>
                  </a:lnTo>
                  <a:lnTo>
                    <a:pt x="13" y="160"/>
                  </a:lnTo>
                  <a:lnTo>
                    <a:pt x="7" y="183"/>
                  </a:lnTo>
                  <a:lnTo>
                    <a:pt x="5" y="195"/>
                  </a:lnTo>
                  <a:lnTo>
                    <a:pt x="3" y="208"/>
                  </a:lnTo>
                  <a:lnTo>
                    <a:pt x="1" y="222"/>
                  </a:lnTo>
                  <a:lnTo>
                    <a:pt x="1" y="234"/>
                  </a:lnTo>
                  <a:lnTo>
                    <a:pt x="0" y="239"/>
                  </a:lnTo>
                  <a:lnTo>
                    <a:pt x="0" y="245"/>
                  </a:lnTo>
                  <a:lnTo>
                    <a:pt x="0" y="251"/>
                  </a:lnTo>
                  <a:lnTo>
                    <a:pt x="0" y="256"/>
                  </a:lnTo>
                  <a:lnTo>
                    <a:pt x="0" y="263"/>
                  </a:lnTo>
                  <a:lnTo>
                    <a:pt x="0" y="268"/>
                  </a:lnTo>
                  <a:lnTo>
                    <a:pt x="0" y="273"/>
                  </a:lnTo>
                  <a:lnTo>
                    <a:pt x="0" y="279"/>
                  </a:lnTo>
                  <a:lnTo>
                    <a:pt x="0" y="284"/>
                  </a:lnTo>
                  <a:lnTo>
                    <a:pt x="1" y="290"/>
                  </a:lnTo>
                  <a:lnTo>
                    <a:pt x="2" y="301"/>
                  </a:lnTo>
                  <a:lnTo>
                    <a:pt x="3" y="312"/>
                  </a:lnTo>
                  <a:lnTo>
                    <a:pt x="5" y="321"/>
                  </a:lnTo>
                  <a:lnTo>
                    <a:pt x="9" y="343"/>
                  </a:lnTo>
                  <a:lnTo>
                    <a:pt x="15" y="367"/>
                  </a:lnTo>
                  <a:lnTo>
                    <a:pt x="22" y="387"/>
                  </a:lnTo>
                  <a:lnTo>
                    <a:pt x="42" y="433"/>
                  </a:lnTo>
                  <a:lnTo>
                    <a:pt x="66" y="472"/>
                  </a:lnTo>
                  <a:lnTo>
                    <a:pt x="92" y="505"/>
                  </a:lnTo>
                  <a:lnTo>
                    <a:pt x="125" y="540"/>
                  </a:lnTo>
                  <a:lnTo>
                    <a:pt x="161" y="569"/>
                  </a:lnTo>
                  <a:lnTo>
                    <a:pt x="198" y="593"/>
                  </a:lnTo>
                  <a:lnTo>
                    <a:pt x="240" y="616"/>
                  </a:lnTo>
                  <a:lnTo>
                    <a:pt x="280" y="630"/>
                  </a:lnTo>
                  <a:lnTo>
                    <a:pt x="315" y="641"/>
                  </a:lnTo>
                  <a:lnTo>
                    <a:pt x="334" y="646"/>
                  </a:lnTo>
                  <a:lnTo>
                    <a:pt x="355" y="650"/>
                  </a:lnTo>
                  <a:lnTo>
                    <a:pt x="372" y="653"/>
                  </a:lnTo>
                  <a:lnTo>
                    <a:pt x="391" y="655"/>
                  </a:lnTo>
                  <a:lnTo>
                    <a:pt x="403" y="657"/>
                  </a:lnTo>
                  <a:lnTo>
                    <a:pt x="412" y="657"/>
                  </a:lnTo>
                  <a:lnTo>
                    <a:pt x="423" y="658"/>
                  </a:lnTo>
                  <a:lnTo>
                    <a:pt x="427" y="658"/>
                  </a:lnTo>
                  <a:lnTo>
                    <a:pt x="433" y="658"/>
                  </a:lnTo>
                  <a:lnTo>
                    <a:pt x="437" y="658"/>
                  </a:lnTo>
                  <a:lnTo>
                    <a:pt x="442" y="658"/>
                  </a:lnTo>
                  <a:lnTo>
                    <a:pt x="446" y="658"/>
                  </a:lnTo>
                  <a:lnTo>
                    <a:pt x="452" y="658"/>
                  </a:lnTo>
                  <a:lnTo>
                    <a:pt x="456" y="658"/>
                  </a:lnTo>
                  <a:lnTo>
                    <a:pt x="460" y="658"/>
                  </a:lnTo>
                  <a:lnTo>
                    <a:pt x="465" y="658"/>
                  </a:lnTo>
                </a:path>
              </a:pathLst>
            </a:custGeom>
            <a:noFill/>
            <a:ln w="47625">
              <a:solidFill>
                <a:srgbClr val="FF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717" name="Freeform 141"/>
            <p:cNvSpPr>
              <a:spLocks/>
            </p:cNvSpPr>
            <p:nvPr/>
          </p:nvSpPr>
          <p:spPr bwMode="auto">
            <a:xfrm>
              <a:off x="761" y="1424"/>
              <a:ext cx="515" cy="21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4" y="21"/>
                </a:cxn>
                <a:cxn ang="0">
                  <a:pos x="8" y="21"/>
                </a:cxn>
                <a:cxn ang="0">
                  <a:pos x="13" y="21"/>
                </a:cxn>
                <a:cxn ang="0">
                  <a:pos x="22" y="21"/>
                </a:cxn>
                <a:cxn ang="0">
                  <a:pos x="40" y="20"/>
                </a:cxn>
                <a:cxn ang="0">
                  <a:pos x="59" y="18"/>
                </a:cxn>
                <a:cxn ang="0">
                  <a:pos x="77" y="16"/>
                </a:cxn>
                <a:cxn ang="0">
                  <a:pos x="136" y="9"/>
                </a:cxn>
                <a:cxn ang="0">
                  <a:pos x="165" y="5"/>
                </a:cxn>
                <a:cxn ang="0">
                  <a:pos x="178" y="4"/>
                </a:cxn>
                <a:cxn ang="0">
                  <a:pos x="192" y="2"/>
                </a:cxn>
                <a:cxn ang="0">
                  <a:pos x="203" y="1"/>
                </a:cxn>
                <a:cxn ang="0">
                  <a:pos x="214" y="1"/>
                </a:cxn>
                <a:cxn ang="0">
                  <a:pos x="219" y="0"/>
                </a:cxn>
                <a:cxn ang="0">
                  <a:pos x="225" y="0"/>
                </a:cxn>
                <a:cxn ang="0">
                  <a:pos x="229" y="0"/>
                </a:cxn>
                <a:cxn ang="0">
                  <a:pos x="231" y="0"/>
                </a:cxn>
                <a:cxn ang="0">
                  <a:pos x="234" y="0"/>
                </a:cxn>
                <a:cxn ang="0">
                  <a:pos x="235" y="0"/>
                </a:cxn>
                <a:cxn ang="0">
                  <a:pos x="238" y="0"/>
                </a:cxn>
                <a:cxn ang="0">
                  <a:pos x="241" y="0"/>
                </a:cxn>
                <a:cxn ang="0">
                  <a:pos x="244" y="0"/>
                </a:cxn>
                <a:cxn ang="0">
                  <a:pos x="246" y="0"/>
                </a:cxn>
                <a:cxn ang="0">
                  <a:pos x="247" y="0"/>
                </a:cxn>
                <a:cxn ang="0">
                  <a:pos x="248" y="0"/>
                </a:cxn>
                <a:cxn ang="0">
                  <a:pos x="251" y="0"/>
                </a:cxn>
                <a:cxn ang="0">
                  <a:pos x="256" y="0"/>
                </a:cxn>
                <a:cxn ang="0">
                  <a:pos x="260" y="0"/>
                </a:cxn>
                <a:cxn ang="0">
                  <a:pos x="263" y="1"/>
                </a:cxn>
                <a:cxn ang="0">
                  <a:pos x="275" y="1"/>
                </a:cxn>
                <a:cxn ang="0">
                  <a:pos x="287" y="2"/>
                </a:cxn>
                <a:cxn ang="0">
                  <a:pos x="313" y="5"/>
                </a:cxn>
                <a:cxn ang="0">
                  <a:pos x="342" y="8"/>
                </a:cxn>
                <a:cxn ang="0">
                  <a:pos x="374" y="13"/>
                </a:cxn>
                <a:cxn ang="0">
                  <a:pos x="406" y="16"/>
                </a:cxn>
                <a:cxn ang="0">
                  <a:pos x="436" y="20"/>
                </a:cxn>
                <a:cxn ang="0">
                  <a:pos x="445" y="20"/>
                </a:cxn>
                <a:cxn ang="0">
                  <a:pos x="455" y="20"/>
                </a:cxn>
                <a:cxn ang="0">
                  <a:pos x="464" y="21"/>
                </a:cxn>
                <a:cxn ang="0">
                  <a:pos x="472" y="21"/>
                </a:cxn>
                <a:cxn ang="0">
                  <a:pos x="476" y="21"/>
                </a:cxn>
                <a:cxn ang="0">
                  <a:pos x="480" y="21"/>
                </a:cxn>
                <a:cxn ang="0">
                  <a:pos x="484" y="21"/>
                </a:cxn>
                <a:cxn ang="0">
                  <a:pos x="488" y="21"/>
                </a:cxn>
                <a:cxn ang="0">
                  <a:pos x="493" y="21"/>
                </a:cxn>
                <a:cxn ang="0">
                  <a:pos x="497" y="21"/>
                </a:cxn>
                <a:cxn ang="0">
                  <a:pos x="502" y="21"/>
                </a:cxn>
                <a:cxn ang="0">
                  <a:pos x="506" y="21"/>
                </a:cxn>
                <a:cxn ang="0">
                  <a:pos x="510" y="21"/>
                </a:cxn>
                <a:cxn ang="0">
                  <a:pos x="515" y="21"/>
                </a:cxn>
              </a:cxnLst>
              <a:rect l="0" t="0" r="r" b="b"/>
              <a:pathLst>
                <a:path w="515" h="21">
                  <a:moveTo>
                    <a:pt x="0" y="21"/>
                  </a:moveTo>
                  <a:lnTo>
                    <a:pt x="4" y="21"/>
                  </a:lnTo>
                  <a:lnTo>
                    <a:pt x="8" y="21"/>
                  </a:lnTo>
                  <a:lnTo>
                    <a:pt x="13" y="21"/>
                  </a:lnTo>
                  <a:lnTo>
                    <a:pt x="22" y="21"/>
                  </a:lnTo>
                  <a:lnTo>
                    <a:pt x="40" y="20"/>
                  </a:lnTo>
                  <a:lnTo>
                    <a:pt x="59" y="18"/>
                  </a:lnTo>
                  <a:lnTo>
                    <a:pt x="77" y="16"/>
                  </a:lnTo>
                  <a:lnTo>
                    <a:pt x="136" y="9"/>
                  </a:lnTo>
                  <a:lnTo>
                    <a:pt x="165" y="5"/>
                  </a:lnTo>
                  <a:lnTo>
                    <a:pt x="178" y="4"/>
                  </a:lnTo>
                  <a:lnTo>
                    <a:pt x="192" y="2"/>
                  </a:lnTo>
                  <a:lnTo>
                    <a:pt x="203" y="1"/>
                  </a:lnTo>
                  <a:lnTo>
                    <a:pt x="214" y="1"/>
                  </a:lnTo>
                  <a:lnTo>
                    <a:pt x="219" y="0"/>
                  </a:lnTo>
                  <a:lnTo>
                    <a:pt x="225" y="0"/>
                  </a:lnTo>
                  <a:lnTo>
                    <a:pt x="229" y="0"/>
                  </a:lnTo>
                  <a:lnTo>
                    <a:pt x="231" y="0"/>
                  </a:lnTo>
                  <a:lnTo>
                    <a:pt x="234" y="0"/>
                  </a:lnTo>
                  <a:lnTo>
                    <a:pt x="235" y="0"/>
                  </a:lnTo>
                  <a:lnTo>
                    <a:pt x="238" y="0"/>
                  </a:lnTo>
                  <a:lnTo>
                    <a:pt x="241" y="0"/>
                  </a:lnTo>
                  <a:lnTo>
                    <a:pt x="244" y="0"/>
                  </a:lnTo>
                  <a:lnTo>
                    <a:pt x="246" y="0"/>
                  </a:lnTo>
                  <a:lnTo>
                    <a:pt x="247" y="0"/>
                  </a:lnTo>
                  <a:lnTo>
                    <a:pt x="248" y="0"/>
                  </a:lnTo>
                  <a:lnTo>
                    <a:pt x="251" y="0"/>
                  </a:lnTo>
                  <a:lnTo>
                    <a:pt x="256" y="0"/>
                  </a:lnTo>
                  <a:lnTo>
                    <a:pt x="260" y="0"/>
                  </a:lnTo>
                  <a:lnTo>
                    <a:pt x="263" y="1"/>
                  </a:lnTo>
                  <a:lnTo>
                    <a:pt x="275" y="1"/>
                  </a:lnTo>
                  <a:lnTo>
                    <a:pt x="287" y="2"/>
                  </a:lnTo>
                  <a:lnTo>
                    <a:pt x="313" y="5"/>
                  </a:lnTo>
                  <a:lnTo>
                    <a:pt x="342" y="8"/>
                  </a:lnTo>
                  <a:lnTo>
                    <a:pt x="374" y="13"/>
                  </a:lnTo>
                  <a:lnTo>
                    <a:pt x="406" y="16"/>
                  </a:lnTo>
                  <a:lnTo>
                    <a:pt x="436" y="20"/>
                  </a:lnTo>
                  <a:lnTo>
                    <a:pt x="445" y="20"/>
                  </a:lnTo>
                  <a:lnTo>
                    <a:pt x="455" y="20"/>
                  </a:lnTo>
                  <a:lnTo>
                    <a:pt x="464" y="21"/>
                  </a:lnTo>
                  <a:lnTo>
                    <a:pt x="472" y="21"/>
                  </a:lnTo>
                  <a:lnTo>
                    <a:pt x="476" y="21"/>
                  </a:lnTo>
                  <a:lnTo>
                    <a:pt x="480" y="21"/>
                  </a:lnTo>
                  <a:lnTo>
                    <a:pt x="484" y="21"/>
                  </a:lnTo>
                  <a:lnTo>
                    <a:pt x="488" y="21"/>
                  </a:lnTo>
                  <a:lnTo>
                    <a:pt x="493" y="21"/>
                  </a:lnTo>
                  <a:lnTo>
                    <a:pt x="497" y="21"/>
                  </a:lnTo>
                  <a:lnTo>
                    <a:pt x="502" y="21"/>
                  </a:lnTo>
                  <a:lnTo>
                    <a:pt x="506" y="21"/>
                  </a:lnTo>
                  <a:lnTo>
                    <a:pt x="510" y="21"/>
                  </a:lnTo>
                  <a:lnTo>
                    <a:pt x="515" y="21"/>
                  </a:lnTo>
                </a:path>
              </a:pathLst>
            </a:custGeom>
            <a:noFill/>
            <a:ln w="47625">
              <a:solidFill>
                <a:srgbClr val="FF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718" name="Freeform 142"/>
            <p:cNvSpPr>
              <a:spLocks/>
            </p:cNvSpPr>
            <p:nvPr/>
          </p:nvSpPr>
          <p:spPr bwMode="auto">
            <a:xfrm>
              <a:off x="1276" y="1047"/>
              <a:ext cx="431" cy="398"/>
            </a:xfrm>
            <a:custGeom>
              <a:avLst/>
              <a:gdLst/>
              <a:ahLst/>
              <a:cxnLst>
                <a:cxn ang="0">
                  <a:pos x="0" y="398"/>
                </a:cxn>
                <a:cxn ang="0">
                  <a:pos x="8" y="398"/>
                </a:cxn>
                <a:cxn ang="0">
                  <a:pos x="16" y="397"/>
                </a:cxn>
                <a:cxn ang="0">
                  <a:pos x="26" y="397"/>
                </a:cxn>
                <a:cxn ang="0">
                  <a:pos x="45" y="394"/>
                </a:cxn>
                <a:cxn ang="0">
                  <a:pos x="68" y="391"/>
                </a:cxn>
                <a:cxn ang="0">
                  <a:pos x="88" y="387"/>
                </a:cxn>
                <a:cxn ang="0">
                  <a:pos x="108" y="383"/>
                </a:cxn>
                <a:cxn ang="0">
                  <a:pos x="147" y="371"/>
                </a:cxn>
                <a:cxn ang="0">
                  <a:pos x="186" y="357"/>
                </a:cxn>
                <a:cxn ang="0">
                  <a:pos x="225" y="338"/>
                </a:cxn>
                <a:cxn ang="0">
                  <a:pos x="266" y="312"/>
                </a:cxn>
                <a:cxn ang="0">
                  <a:pos x="299" y="286"/>
                </a:cxn>
                <a:cxn ang="0">
                  <a:pos x="332" y="254"/>
                </a:cxn>
                <a:cxn ang="0">
                  <a:pos x="360" y="219"/>
                </a:cxn>
                <a:cxn ang="0">
                  <a:pos x="381" y="185"/>
                </a:cxn>
                <a:cxn ang="0">
                  <a:pos x="402" y="145"/>
                </a:cxn>
                <a:cxn ang="0">
                  <a:pos x="412" y="122"/>
                </a:cxn>
                <a:cxn ang="0">
                  <a:pos x="418" y="99"/>
                </a:cxn>
                <a:cxn ang="0">
                  <a:pos x="424" y="75"/>
                </a:cxn>
                <a:cxn ang="0">
                  <a:pos x="428" y="53"/>
                </a:cxn>
                <a:cxn ang="0">
                  <a:pos x="429" y="40"/>
                </a:cxn>
                <a:cxn ang="0">
                  <a:pos x="430" y="29"/>
                </a:cxn>
                <a:cxn ang="0">
                  <a:pos x="431" y="22"/>
                </a:cxn>
                <a:cxn ang="0">
                  <a:pos x="431" y="16"/>
                </a:cxn>
                <a:cxn ang="0">
                  <a:pos x="431" y="12"/>
                </a:cxn>
                <a:cxn ang="0">
                  <a:pos x="431" y="9"/>
                </a:cxn>
                <a:cxn ang="0">
                  <a:pos x="431" y="5"/>
                </a:cxn>
                <a:cxn ang="0">
                  <a:pos x="431" y="3"/>
                </a:cxn>
                <a:cxn ang="0">
                  <a:pos x="431" y="0"/>
                </a:cxn>
              </a:cxnLst>
              <a:rect l="0" t="0" r="r" b="b"/>
              <a:pathLst>
                <a:path w="431" h="398">
                  <a:moveTo>
                    <a:pt x="0" y="398"/>
                  </a:moveTo>
                  <a:lnTo>
                    <a:pt x="8" y="398"/>
                  </a:lnTo>
                  <a:lnTo>
                    <a:pt x="16" y="397"/>
                  </a:lnTo>
                  <a:lnTo>
                    <a:pt x="26" y="397"/>
                  </a:lnTo>
                  <a:lnTo>
                    <a:pt x="45" y="394"/>
                  </a:lnTo>
                  <a:lnTo>
                    <a:pt x="68" y="391"/>
                  </a:lnTo>
                  <a:lnTo>
                    <a:pt x="88" y="387"/>
                  </a:lnTo>
                  <a:lnTo>
                    <a:pt x="108" y="383"/>
                  </a:lnTo>
                  <a:lnTo>
                    <a:pt x="147" y="371"/>
                  </a:lnTo>
                  <a:lnTo>
                    <a:pt x="186" y="357"/>
                  </a:lnTo>
                  <a:lnTo>
                    <a:pt x="225" y="338"/>
                  </a:lnTo>
                  <a:lnTo>
                    <a:pt x="266" y="312"/>
                  </a:lnTo>
                  <a:lnTo>
                    <a:pt x="299" y="286"/>
                  </a:lnTo>
                  <a:lnTo>
                    <a:pt x="332" y="254"/>
                  </a:lnTo>
                  <a:lnTo>
                    <a:pt x="360" y="219"/>
                  </a:lnTo>
                  <a:lnTo>
                    <a:pt x="381" y="185"/>
                  </a:lnTo>
                  <a:lnTo>
                    <a:pt x="402" y="145"/>
                  </a:lnTo>
                  <a:lnTo>
                    <a:pt x="412" y="122"/>
                  </a:lnTo>
                  <a:lnTo>
                    <a:pt x="418" y="99"/>
                  </a:lnTo>
                  <a:lnTo>
                    <a:pt x="424" y="75"/>
                  </a:lnTo>
                  <a:lnTo>
                    <a:pt x="428" y="53"/>
                  </a:lnTo>
                  <a:lnTo>
                    <a:pt x="429" y="40"/>
                  </a:lnTo>
                  <a:lnTo>
                    <a:pt x="430" y="29"/>
                  </a:lnTo>
                  <a:lnTo>
                    <a:pt x="431" y="22"/>
                  </a:lnTo>
                  <a:lnTo>
                    <a:pt x="431" y="16"/>
                  </a:lnTo>
                  <a:lnTo>
                    <a:pt x="431" y="12"/>
                  </a:lnTo>
                  <a:lnTo>
                    <a:pt x="431" y="9"/>
                  </a:lnTo>
                  <a:lnTo>
                    <a:pt x="431" y="5"/>
                  </a:lnTo>
                  <a:lnTo>
                    <a:pt x="431" y="3"/>
                  </a:lnTo>
                  <a:lnTo>
                    <a:pt x="431" y="0"/>
                  </a:lnTo>
                </a:path>
              </a:pathLst>
            </a:custGeom>
            <a:noFill/>
            <a:ln w="47625">
              <a:solidFill>
                <a:srgbClr val="FF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719" name="Freeform 143"/>
            <p:cNvSpPr>
              <a:spLocks/>
            </p:cNvSpPr>
            <p:nvPr/>
          </p:nvSpPr>
          <p:spPr bwMode="auto">
            <a:xfrm>
              <a:off x="1035" y="646"/>
              <a:ext cx="684" cy="401"/>
            </a:xfrm>
            <a:custGeom>
              <a:avLst/>
              <a:gdLst/>
              <a:ahLst/>
              <a:cxnLst>
                <a:cxn ang="0">
                  <a:pos x="684" y="401"/>
                </a:cxn>
                <a:cxn ang="0">
                  <a:pos x="684" y="396"/>
                </a:cxn>
                <a:cxn ang="0">
                  <a:pos x="684" y="390"/>
                </a:cxn>
                <a:cxn ang="0">
                  <a:pos x="683" y="385"/>
                </a:cxn>
                <a:cxn ang="0">
                  <a:pos x="683" y="380"/>
                </a:cxn>
                <a:cxn ang="0">
                  <a:pos x="683" y="369"/>
                </a:cxn>
                <a:cxn ang="0">
                  <a:pos x="682" y="359"/>
                </a:cxn>
                <a:cxn ang="0">
                  <a:pos x="680" y="347"/>
                </a:cxn>
                <a:cxn ang="0">
                  <a:pos x="678" y="335"/>
                </a:cxn>
                <a:cxn ang="0">
                  <a:pos x="674" y="314"/>
                </a:cxn>
                <a:cxn ang="0">
                  <a:pos x="667" y="291"/>
                </a:cxn>
                <a:cxn ang="0">
                  <a:pos x="661" y="270"/>
                </a:cxn>
                <a:cxn ang="0">
                  <a:pos x="639" y="227"/>
                </a:cxn>
                <a:cxn ang="0">
                  <a:pos x="613" y="183"/>
                </a:cxn>
                <a:cxn ang="0">
                  <a:pos x="585" y="149"/>
                </a:cxn>
                <a:cxn ang="0">
                  <a:pos x="548" y="112"/>
                </a:cxn>
                <a:cxn ang="0">
                  <a:pos x="509" y="81"/>
                </a:cxn>
                <a:cxn ang="0">
                  <a:pos x="472" y="59"/>
                </a:cxn>
                <a:cxn ang="0">
                  <a:pos x="429" y="39"/>
                </a:cxn>
                <a:cxn ang="0">
                  <a:pos x="390" y="24"/>
                </a:cxn>
                <a:cxn ang="0">
                  <a:pos x="354" y="15"/>
                </a:cxn>
                <a:cxn ang="0">
                  <a:pos x="334" y="11"/>
                </a:cxn>
                <a:cxn ang="0">
                  <a:pos x="313" y="7"/>
                </a:cxn>
                <a:cxn ang="0">
                  <a:pos x="294" y="4"/>
                </a:cxn>
                <a:cxn ang="0">
                  <a:pos x="276" y="3"/>
                </a:cxn>
                <a:cxn ang="0">
                  <a:pos x="264" y="2"/>
                </a:cxn>
                <a:cxn ang="0">
                  <a:pos x="255" y="2"/>
                </a:cxn>
                <a:cxn ang="0">
                  <a:pos x="249" y="2"/>
                </a:cxn>
                <a:cxn ang="0">
                  <a:pos x="247" y="0"/>
                </a:cxn>
                <a:cxn ang="0">
                  <a:pos x="244" y="0"/>
                </a:cxn>
                <a:cxn ang="0">
                  <a:pos x="241" y="0"/>
                </a:cxn>
                <a:cxn ang="0">
                  <a:pos x="239" y="0"/>
                </a:cxn>
                <a:cxn ang="0">
                  <a:pos x="234" y="0"/>
                </a:cxn>
                <a:cxn ang="0">
                  <a:pos x="228" y="0"/>
                </a:cxn>
                <a:cxn ang="0">
                  <a:pos x="224" y="0"/>
                </a:cxn>
                <a:cxn ang="0">
                  <a:pos x="219" y="0"/>
                </a:cxn>
                <a:cxn ang="0">
                  <a:pos x="216" y="0"/>
                </a:cxn>
                <a:cxn ang="0">
                  <a:pos x="214" y="0"/>
                </a:cxn>
                <a:cxn ang="0">
                  <a:pos x="210" y="0"/>
                </a:cxn>
                <a:cxn ang="0">
                  <a:pos x="204" y="2"/>
                </a:cxn>
                <a:cxn ang="0">
                  <a:pos x="197" y="2"/>
                </a:cxn>
                <a:cxn ang="0">
                  <a:pos x="187" y="2"/>
                </a:cxn>
                <a:cxn ang="0">
                  <a:pos x="178" y="3"/>
                </a:cxn>
                <a:cxn ang="0">
                  <a:pos x="161" y="4"/>
                </a:cxn>
                <a:cxn ang="0">
                  <a:pos x="124" y="8"/>
                </a:cxn>
                <a:cxn ang="0">
                  <a:pos x="64" y="16"/>
                </a:cxn>
                <a:cxn ang="0">
                  <a:pos x="38" y="20"/>
                </a:cxn>
                <a:cxn ang="0">
                  <a:pos x="25" y="22"/>
                </a:cxn>
                <a:cxn ang="0">
                  <a:pos x="11" y="23"/>
                </a:cxn>
                <a:cxn ang="0">
                  <a:pos x="0" y="23"/>
                </a:cxn>
              </a:cxnLst>
              <a:rect l="0" t="0" r="r" b="b"/>
              <a:pathLst>
                <a:path w="684" h="401">
                  <a:moveTo>
                    <a:pt x="684" y="401"/>
                  </a:moveTo>
                  <a:lnTo>
                    <a:pt x="684" y="396"/>
                  </a:lnTo>
                  <a:lnTo>
                    <a:pt x="684" y="390"/>
                  </a:lnTo>
                  <a:lnTo>
                    <a:pt x="683" y="385"/>
                  </a:lnTo>
                  <a:lnTo>
                    <a:pt x="683" y="380"/>
                  </a:lnTo>
                  <a:lnTo>
                    <a:pt x="683" y="369"/>
                  </a:lnTo>
                  <a:lnTo>
                    <a:pt x="682" y="359"/>
                  </a:lnTo>
                  <a:lnTo>
                    <a:pt x="680" y="347"/>
                  </a:lnTo>
                  <a:lnTo>
                    <a:pt x="678" y="335"/>
                  </a:lnTo>
                  <a:lnTo>
                    <a:pt x="674" y="314"/>
                  </a:lnTo>
                  <a:lnTo>
                    <a:pt x="667" y="291"/>
                  </a:lnTo>
                  <a:lnTo>
                    <a:pt x="661" y="270"/>
                  </a:lnTo>
                  <a:lnTo>
                    <a:pt x="639" y="227"/>
                  </a:lnTo>
                  <a:lnTo>
                    <a:pt x="613" y="183"/>
                  </a:lnTo>
                  <a:lnTo>
                    <a:pt x="585" y="149"/>
                  </a:lnTo>
                  <a:lnTo>
                    <a:pt x="548" y="112"/>
                  </a:lnTo>
                  <a:lnTo>
                    <a:pt x="509" y="81"/>
                  </a:lnTo>
                  <a:lnTo>
                    <a:pt x="472" y="59"/>
                  </a:lnTo>
                  <a:lnTo>
                    <a:pt x="429" y="39"/>
                  </a:lnTo>
                  <a:lnTo>
                    <a:pt x="390" y="24"/>
                  </a:lnTo>
                  <a:lnTo>
                    <a:pt x="354" y="15"/>
                  </a:lnTo>
                  <a:lnTo>
                    <a:pt x="334" y="11"/>
                  </a:lnTo>
                  <a:lnTo>
                    <a:pt x="313" y="7"/>
                  </a:lnTo>
                  <a:lnTo>
                    <a:pt x="294" y="4"/>
                  </a:lnTo>
                  <a:lnTo>
                    <a:pt x="276" y="3"/>
                  </a:lnTo>
                  <a:lnTo>
                    <a:pt x="264" y="2"/>
                  </a:lnTo>
                  <a:lnTo>
                    <a:pt x="255" y="2"/>
                  </a:lnTo>
                  <a:lnTo>
                    <a:pt x="249" y="2"/>
                  </a:lnTo>
                  <a:lnTo>
                    <a:pt x="247" y="0"/>
                  </a:lnTo>
                  <a:lnTo>
                    <a:pt x="244" y="0"/>
                  </a:lnTo>
                  <a:lnTo>
                    <a:pt x="241" y="0"/>
                  </a:lnTo>
                  <a:lnTo>
                    <a:pt x="239" y="0"/>
                  </a:lnTo>
                  <a:lnTo>
                    <a:pt x="234" y="0"/>
                  </a:lnTo>
                  <a:lnTo>
                    <a:pt x="228" y="0"/>
                  </a:lnTo>
                  <a:lnTo>
                    <a:pt x="224" y="0"/>
                  </a:lnTo>
                  <a:lnTo>
                    <a:pt x="219" y="0"/>
                  </a:lnTo>
                  <a:lnTo>
                    <a:pt x="216" y="0"/>
                  </a:lnTo>
                  <a:lnTo>
                    <a:pt x="214" y="0"/>
                  </a:lnTo>
                  <a:lnTo>
                    <a:pt x="210" y="0"/>
                  </a:lnTo>
                  <a:lnTo>
                    <a:pt x="204" y="2"/>
                  </a:lnTo>
                  <a:lnTo>
                    <a:pt x="197" y="2"/>
                  </a:lnTo>
                  <a:lnTo>
                    <a:pt x="187" y="2"/>
                  </a:lnTo>
                  <a:lnTo>
                    <a:pt x="178" y="3"/>
                  </a:lnTo>
                  <a:lnTo>
                    <a:pt x="161" y="4"/>
                  </a:lnTo>
                  <a:lnTo>
                    <a:pt x="124" y="8"/>
                  </a:lnTo>
                  <a:lnTo>
                    <a:pt x="64" y="16"/>
                  </a:lnTo>
                  <a:lnTo>
                    <a:pt x="38" y="20"/>
                  </a:lnTo>
                  <a:lnTo>
                    <a:pt x="25" y="22"/>
                  </a:lnTo>
                  <a:lnTo>
                    <a:pt x="11" y="23"/>
                  </a:lnTo>
                  <a:lnTo>
                    <a:pt x="0" y="23"/>
                  </a:lnTo>
                </a:path>
              </a:pathLst>
            </a:custGeom>
            <a:noFill/>
            <a:ln w="47625">
              <a:solidFill>
                <a:srgbClr val="FF00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720" name="Freeform 144"/>
            <p:cNvSpPr>
              <a:spLocks/>
            </p:cNvSpPr>
            <p:nvPr/>
          </p:nvSpPr>
          <p:spPr bwMode="auto">
            <a:xfrm>
              <a:off x="458" y="646"/>
              <a:ext cx="577" cy="82"/>
            </a:xfrm>
            <a:custGeom>
              <a:avLst/>
              <a:gdLst/>
              <a:ahLst/>
              <a:cxnLst>
                <a:cxn ang="0">
                  <a:pos x="577" y="23"/>
                </a:cxn>
                <a:cxn ang="0">
                  <a:pos x="571" y="24"/>
                </a:cxn>
                <a:cxn ang="0">
                  <a:pos x="565" y="24"/>
                </a:cxn>
                <a:cxn ang="0">
                  <a:pos x="562" y="24"/>
                </a:cxn>
                <a:cxn ang="0">
                  <a:pos x="558" y="24"/>
                </a:cxn>
                <a:cxn ang="0">
                  <a:pos x="555" y="24"/>
                </a:cxn>
                <a:cxn ang="0">
                  <a:pos x="553" y="24"/>
                </a:cxn>
                <a:cxn ang="0">
                  <a:pos x="550" y="24"/>
                </a:cxn>
                <a:cxn ang="0">
                  <a:pos x="549" y="24"/>
                </a:cxn>
                <a:cxn ang="0">
                  <a:pos x="546" y="24"/>
                </a:cxn>
                <a:cxn ang="0">
                  <a:pos x="542" y="24"/>
                </a:cxn>
                <a:cxn ang="0">
                  <a:pos x="540" y="24"/>
                </a:cxn>
                <a:cxn ang="0">
                  <a:pos x="537" y="24"/>
                </a:cxn>
                <a:cxn ang="0">
                  <a:pos x="534" y="24"/>
                </a:cxn>
                <a:cxn ang="0">
                  <a:pos x="533" y="24"/>
                </a:cxn>
                <a:cxn ang="0">
                  <a:pos x="530" y="24"/>
                </a:cxn>
                <a:cxn ang="0">
                  <a:pos x="524" y="24"/>
                </a:cxn>
                <a:cxn ang="0">
                  <a:pos x="517" y="24"/>
                </a:cxn>
                <a:cxn ang="0">
                  <a:pos x="506" y="23"/>
                </a:cxn>
                <a:cxn ang="0">
                  <a:pos x="493" y="22"/>
                </a:cxn>
                <a:cxn ang="0">
                  <a:pos x="464" y="19"/>
                </a:cxn>
                <a:cxn ang="0">
                  <a:pos x="436" y="15"/>
                </a:cxn>
                <a:cxn ang="0">
                  <a:pos x="407" y="11"/>
                </a:cxn>
                <a:cxn ang="0">
                  <a:pos x="374" y="7"/>
                </a:cxn>
                <a:cxn ang="0">
                  <a:pos x="357" y="4"/>
                </a:cxn>
                <a:cxn ang="0">
                  <a:pos x="341" y="3"/>
                </a:cxn>
                <a:cxn ang="0">
                  <a:pos x="325" y="2"/>
                </a:cxn>
                <a:cxn ang="0">
                  <a:pos x="317" y="2"/>
                </a:cxn>
                <a:cxn ang="0">
                  <a:pos x="308" y="2"/>
                </a:cxn>
                <a:cxn ang="0">
                  <a:pos x="300" y="0"/>
                </a:cxn>
                <a:cxn ang="0">
                  <a:pos x="296" y="0"/>
                </a:cxn>
                <a:cxn ang="0">
                  <a:pos x="292" y="0"/>
                </a:cxn>
                <a:cxn ang="0">
                  <a:pos x="287" y="0"/>
                </a:cxn>
                <a:cxn ang="0">
                  <a:pos x="284" y="0"/>
                </a:cxn>
                <a:cxn ang="0">
                  <a:pos x="282" y="0"/>
                </a:cxn>
                <a:cxn ang="0">
                  <a:pos x="278" y="0"/>
                </a:cxn>
                <a:cxn ang="0">
                  <a:pos x="272" y="0"/>
                </a:cxn>
                <a:cxn ang="0">
                  <a:pos x="269" y="0"/>
                </a:cxn>
                <a:cxn ang="0">
                  <a:pos x="263" y="0"/>
                </a:cxn>
                <a:cxn ang="0">
                  <a:pos x="258" y="2"/>
                </a:cxn>
                <a:cxn ang="0">
                  <a:pos x="254" y="2"/>
                </a:cxn>
                <a:cxn ang="0">
                  <a:pos x="243" y="2"/>
                </a:cxn>
                <a:cxn ang="0">
                  <a:pos x="233" y="3"/>
                </a:cxn>
                <a:cxn ang="0">
                  <a:pos x="214" y="4"/>
                </a:cxn>
                <a:cxn ang="0">
                  <a:pos x="197" y="7"/>
                </a:cxn>
                <a:cxn ang="0">
                  <a:pos x="159" y="14"/>
                </a:cxn>
                <a:cxn ang="0">
                  <a:pos x="138" y="19"/>
                </a:cxn>
                <a:cxn ang="0">
                  <a:pos x="115" y="27"/>
                </a:cxn>
                <a:cxn ang="0">
                  <a:pos x="74" y="41"/>
                </a:cxn>
                <a:cxn ang="0">
                  <a:pos x="35" y="61"/>
                </a:cxn>
                <a:cxn ang="0">
                  <a:pos x="0" y="82"/>
                </a:cxn>
              </a:cxnLst>
              <a:rect l="0" t="0" r="r" b="b"/>
              <a:pathLst>
                <a:path w="577" h="82">
                  <a:moveTo>
                    <a:pt x="577" y="23"/>
                  </a:moveTo>
                  <a:lnTo>
                    <a:pt x="571" y="24"/>
                  </a:lnTo>
                  <a:lnTo>
                    <a:pt x="565" y="24"/>
                  </a:lnTo>
                  <a:lnTo>
                    <a:pt x="562" y="24"/>
                  </a:lnTo>
                  <a:lnTo>
                    <a:pt x="558" y="24"/>
                  </a:lnTo>
                  <a:lnTo>
                    <a:pt x="555" y="24"/>
                  </a:lnTo>
                  <a:lnTo>
                    <a:pt x="553" y="24"/>
                  </a:lnTo>
                  <a:lnTo>
                    <a:pt x="550" y="24"/>
                  </a:lnTo>
                  <a:lnTo>
                    <a:pt x="549" y="24"/>
                  </a:lnTo>
                  <a:lnTo>
                    <a:pt x="546" y="24"/>
                  </a:lnTo>
                  <a:lnTo>
                    <a:pt x="542" y="24"/>
                  </a:lnTo>
                  <a:lnTo>
                    <a:pt x="540" y="24"/>
                  </a:lnTo>
                  <a:lnTo>
                    <a:pt x="537" y="24"/>
                  </a:lnTo>
                  <a:lnTo>
                    <a:pt x="534" y="24"/>
                  </a:lnTo>
                  <a:lnTo>
                    <a:pt x="533" y="24"/>
                  </a:lnTo>
                  <a:lnTo>
                    <a:pt x="530" y="24"/>
                  </a:lnTo>
                  <a:lnTo>
                    <a:pt x="524" y="24"/>
                  </a:lnTo>
                  <a:lnTo>
                    <a:pt x="517" y="24"/>
                  </a:lnTo>
                  <a:lnTo>
                    <a:pt x="506" y="23"/>
                  </a:lnTo>
                  <a:lnTo>
                    <a:pt x="493" y="22"/>
                  </a:lnTo>
                  <a:lnTo>
                    <a:pt x="464" y="19"/>
                  </a:lnTo>
                  <a:lnTo>
                    <a:pt x="436" y="15"/>
                  </a:lnTo>
                  <a:lnTo>
                    <a:pt x="407" y="11"/>
                  </a:lnTo>
                  <a:lnTo>
                    <a:pt x="374" y="7"/>
                  </a:lnTo>
                  <a:lnTo>
                    <a:pt x="357" y="4"/>
                  </a:lnTo>
                  <a:lnTo>
                    <a:pt x="341" y="3"/>
                  </a:lnTo>
                  <a:lnTo>
                    <a:pt x="325" y="2"/>
                  </a:lnTo>
                  <a:lnTo>
                    <a:pt x="317" y="2"/>
                  </a:lnTo>
                  <a:lnTo>
                    <a:pt x="308" y="2"/>
                  </a:lnTo>
                  <a:lnTo>
                    <a:pt x="300" y="0"/>
                  </a:lnTo>
                  <a:lnTo>
                    <a:pt x="296" y="0"/>
                  </a:lnTo>
                  <a:lnTo>
                    <a:pt x="292" y="0"/>
                  </a:lnTo>
                  <a:lnTo>
                    <a:pt x="287" y="0"/>
                  </a:lnTo>
                  <a:lnTo>
                    <a:pt x="284" y="0"/>
                  </a:lnTo>
                  <a:lnTo>
                    <a:pt x="282" y="0"/>
                  </a:lnTo>
                  <a:lnTo>
                    <a:pt x="278" y="0"/>
                  </a:lnTo>
                  <a:lnTo>
                    <a:pt x="272" y="0"/>
                  </a:lnTo>
                  <a:lnTo>
                    <a:pt x="269" y="0"/>
                  </a:lnTo>
                  <a:lnTo>
                    <a:pt x="263" y="0"/>
                  </a:lnTo>
                  <a:lnTo>
                    <a:pt x="258" y="2"/>
                  </a:lnTo>
                  <a:lnTo>
                    <a:pt x="254" y="2"/>
                  </a:lnTo>
                  <a:lnTo>
                    <a:pt x="243" y="2"/>
                  </a:lnTo>
                  <a:lnTo>
                    <a:pt x="233" y="3"/>
                  </a:lnTo>
                  <a:lnTo>
                    <a:pt x="214" y="4"/>
                  </a:lnTo>
                  <a:lnTo>
                    <a:pt x="197" y="7"/>
                  </a:lnTo>
                  <a:lnTo>
                    <a:pt x="159" y="14"/>
                  </a:lnTo>
                  <a:lnTo>
                    <a:pt x="138" y="19"/>
                  </a:lnTo>
                  <a:lnTo>
                    <a:pt x="115" y="27"/>
                  </a:lnTo>
                  <a:lnTo>
                    <a:pt x="74" y="41"/>
                  </a:lnTo>
                  <a:lnTo>
                    <a:pt x="35" y="61"/>
                  </a:lnTo>
                  <a:lnTo>
                    <a:pt x="0" y="82"/>
                  </a:lnTo>
                </a:path>
              </a:pathLst>
            </a:custGeom>
            <a:noFill/>
            <a:ln w="47625">
              <a:solidFill>
                <a:srgbClr val="FF00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721" name="Freeform 145"/>
            <p:cNvSpPr>
              <a:spLocks/>
            </p:cNvSpPr>
            <p:nvPr/>
          </p:nvSpPr>
          <p:spPr bwMode="auto">
            <a:xfrm>
              <a:off x="284" y="728"/>
              <a:ext cx="437" cy="720"/>
            </a:xfrm>
            <a:custGeom>
              <a:avLst/>
              <a:gdLst/>
              <a:ahLst/>
              <a:cxnLst>
                <a:cxn ang="0">
                  <a:pos x="174" y="0"/>
                </a:cxn>
                <a:cxn ang="0">
                  <a:pos x="108" y="56"/>
                </a:cxn>
                <a:cxn ang="0">
                  <a:pos x="75" y="94"/>
                </a:cxn>
                <a:cxn ang="0">
                  <a:pos x="50" y="134"/>
                </a:cxn>
                <a:cxn ang="0">
                  <a:pos x="39" y="155"/>
                </a:cxn>
                <a:cxn ang="0">
                  <a:pos x="29" y="178"/>
                </a:cxn>
                <a:cxn ang="0">
                  <a:pos x="21" y="199"/>
                </a:cxn>
                <a:cxn ang="0">
                  <a:pos x="13" y="223"/>
                </a:cxn>
                <a:cxn ang="0">
                  <a:pos x="8" y="245"/>
                </a:cxn>
                <a:cxn ang="0">
                  <a:pos x="4" y="266"/>
                </a:cxn>
                <a:cxn ang="0">
                  <a:pos x="2" y="277"/>
                </a:cxn>
                <a:cxn ang="0">
                  <a:pos x="2" y="282"/>
                </a:cxn>
                <a:cxn ang="0">
                  <a:pos x="1" y="289"/>
                </a:cxn>
                <a:cxn ang="0">
                  <a:pos x="1" y="293"/>
                </a:cxn>
                <a:cxn ang="0">
                  <a:pos x="1" y="299"/>
                </a:cxn>
                <a:cxn ang="0">
                  <a:pos x="1" y="303"/>
                </a:cxn>
                <a:cxn ang="0">
                  <a:pos x="0" y="308"/>
                </a:cxn>
                <a:cxn ang="0">
                  <a:pos x="0" y="315"/>
                </a:cxn>
                <a:cxn ang="0">
                  <a:pos x="0" y="318"/>
                </a:cxn>
                <a:cxn ang="0">
                  <a:pos x="0" y="320"/>
                </a:cxn>
                <a:cxn ang="0">
                  <a:pos x="0" y="327"/>
                </a:cxn>
                <a:cxn ang="0">
                  <a:pos x="1" y="332"/>
                </a:cxn>
                <a:cxn ang="0">
                  <a:pos x="1" y="335"/>
                </a:cxn>
                <a:cxn ang="0">
                  <a:pos x="1" y="339"/>
                </a:cxn>
                <a:cxn ang="0">
                  <a:pos x="1" y="344"/>
                </a:cxn>
                <a:cxn ang="0">
                  <a:pos x="1" y="351"/>
                </a:cxn>
                <a:cxn ang="0">
                  <a:pos x="2" y="357"/>
                </a:cxn>
                <a:cxn ang="0">
                  <a:pos x="4" y="369"/>
                </a:cxn>
                <a:cxn ang="0">
                  <a:pos x="5" y="382"/>
                </a:cxn>
                <a:cxn ang="0">
                  <a:pos x="10" y="404"/>
                </a:cxn>
                <a:cxn ang="0">
                  <a:pos x="17" y="427"/>
                </a:cxn>
                <a:cxn ang="0">
                  <a:pos x="23" y="449"/>
                </a:cxn>
                <a:cxn ang="0">
                  <a:pos x="39" y="487"/>
                </a:cxn>
                <a:cxn ang="0">
                  <a:pos x="63" y="527"/>
                </a:cxn>
                <a:cxn ang="0">
                  <a:pos x="92" y="565"/>
                </a:cxn>
                <a:cxn ang="0">
                  <a:pos x="154" y="624"/>
                </a:cxn>
                <a:cxn ang="0">
                  <a:pos x="190" y="648"/>
                </a:cxn>
                <a:cxn ang="0">
                  <a:pos x="230" y="671"/>
                </a:cxn>
                <a:cxn ang="0">
                  <a:pos x="269" y="688"/>
                </a:cxn>
                <a:cxn ang="0">
                  <a:pos x="306" y="700"/>
                </a:cxn>
                <a:cxn ang="0">
                  <a:pos x="326" y="705"/>
                </a:cxn>
                <a:cxn ang="0">
                  <a:pos x="347" y="709"/>
                </a:cxn>
                <a:cxn ang="0">
                  <a:pos x="365" y="713"/>
                </a:cxn>
                <a:cxn ang="0">
                  <a:pos x="384" y="716"/>
                </a:cxn>
                <a:cxn ang="0">
                  <a:pos x="396" y="717"/>
                </a:cxn>
                <a:cxn ang="0">
                  <a:pos x="407" y="718"/>
                </a:cxn>
                <a:cxn ang="0">
                  <a:pos x="416" y="718"/>
                </a:cxn>
                <a:cxn ang="0">
                  <a:pos x="421" y="720"/>
                </a:cxn>
                <a:cxn ang="0">
                  <a:pos x="428" y="720"/>
                </a:cxn>
                <a:cxn ang="0">
                  <a:pos x="432" y="720"/>
                </a:cxn>
                <a:cxn ang="0">
                  <a:pos x="437" y="720"/>
                </a:cxn>
              </a:cxnLst>
              <a:rect l="0" t="0" r="r" b="b"/>
              <a:pathLst>
                <a:path w="437" h="720">
                  <a:moveTo>
                    <a:pt x="174" y="0"/>
                  </a:moveTo>
                  <a:lnTo>
                    <a:pt x="108" y="56"/>
                  </a:lnTo>
                  <a:lnTo>
                    <a:pt x="75" y="94"/>
                  </a:lnTo>
                  <a:lnTo>
                    <a:pt x="50" y="134"/>
                  </a:lnTo>
                  <a:lnTo>
                    <a:pt x="39" y="155"/>
                  </a:lnTo>
                  <a:lnTo>
                    <a:pt x="29" y="178"/>
                  </a:lnTo>
                  <a:lnTo>
                    <a:pt x="21" y="199"/>
                  </a:lnTo>
                  <a:lnTo>
                    <a:pt x="13" y="223"/>
                  </a:lnTo>
                  <a:lnTo>
                    <a:pt x="8" y="245"/>
                  </a:lnTo>
                  <a:lnTo>
                    <a:pt x="4" y="266"/>
                  </a:lnTo>
                  <a:lnTo>
                    <a:pt x="2" y="277"/>
                  </a:lnTo>
                  <a:lnTo>
                    <a:pt x="2" y="282"/>
                  </a:lnTo>
                  <a:lnTo>
                    <a:pt x="1" y="289"/>
                  </a:lnTo>
                  <a:lnTo>
                    <a:pt x="1" y="293"/>
                  </a:lnTo>
                  <a:lnTo>
                    <a:pt x="1" y="299"/>
                  </a:lnTo>
                  <a:lnTo>
                    <a:pt x="1" y="303"/>
                  </a:lnTo>
                  <a:lnTo>
                    <a:pt x="0" y="308"/>
                  </a:lnTo>
                  <a:lnTo>
                    <a:pt x="0" y="315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0" y="327"/>
                  </a:lnTo>
                  <a:lnTo>
                    <a:pt x="1" y="332"/>
                  </a:lnTo>
                  <a:lnTo>
                    <a:pt x="1" y="335"/>
                  </a:lnTo>
                  <a:lnTo>
                    <a:pt x="1" y="339"/>
                  </a:lnTo>
                  <a:lnTo>
                    <a:pt x="1" y="344"/>
                  </a:lnTo>
                  <a:lnTo>
                    <a:pt x="1" y="351"/>
                  </a:lnTo>
                  <a:lnTo>
                    <a:pt x="2" y="357"/>
                  </a:lnTo>
                  <a:lnTo>
                    <a:pt x="4" y="369"/>
                  </a:lnTo>
                  <a:lnTo>
                    <a:pt x="5" y="382"/>
                  </a:lnTo>
                  <a:lnTo>
                    <a:pt x="10" y="404"/>
                  </a:lnTo>
                  <a:lnTo>
                    <a:pt x="17" y="427"/>
                  </a:lnTo>
                  <a:lnTo>
                    <a:pt x="23" y="449"/>
                  </a:lnTo>
                  <a:lnTo>
                    <a:pt x="39" y="487"/>
                  </a:lnTo>
                  <a:lnTo>
                    <a:pt x="63" y="527"/>
                  </a:lnTo>
                  <a:lnTo>
                    <a:pt x="92" y="565"/>
                  </a:lnTo>
                  <a:lnTo>
                    <a:pt x="154" y="624"/>
                  </a:lnTo>
                  <a:lnTo>
                    <a:pt x="190" y="648"/>
                  </a:lnTo>
                  <a:lnTo>
                    <a:pt x="230" y="671"/>
                  </a:lnTo>
                  <a:lnTo>
                    <a:pt x="269" y="688"/>
                  </a:lnTo>
                  <a:lnTo>
                    <a:pt x="306" y="700"/>
                  </a:lnTo>
                  <a:lnTo>
                    <a:pt x="326" y="705"/>
                  </a:lnTo>
                  <a:lnTo>
                    <a:pt x="347" y="709"/>
                  </a:lnTo>
                  <a:lnTo>
                    <a:pt x="365" y="713"/>
                  </a:lnTo>
                  <a:lnTo>
                    <a:pt x="384" y="716"/>
                  </a:lnTo>
                  <a:lnTo>
                    <a:pt x="396" y="717"/>
                  </a:lnTo>
                  <a:lnTo>
                    <a:pt x="407" y="718"/>
                  </a:lnTo>
                  <a:lnTo>
                    <a:pt x="416" y="718"/>
                  </a:lnTo>
                  <a:lnTo>
                    <a:pt x="421" y="720"/>
                  </a:lnTo>
                  <a:lnTo>
                    <a:pt x="428" y="720"/>
                  </a:lnTo>
                  <a:lnTo>
                    <a:pt x="432" y="720"/>
                  </a:lnTo>
                  <a:lnTo>
                    <a:pt x="437" y="720"/>
                  </a:lnTo>
                </a:path>
              </a:pathLst>
            </a:custGeom>
            <a:noFill/>
            <a:ln w="47625">
              <a:solidFill>
                <a:srgbClr val="FF00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722" name="Freeform 146"/>
            <p:cNvSpPr>
              <a:spLocks/>
            </p:cNvSpPr>
            <p:nvPr/>
          </p:nvSpPr>
          <p:spPr bwMode="auto">
            <a:xfrm>
              <a:off x="721" y="1424"/>
              <a:ext cx="520" cy="24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4" y="24"/>
                </a:cxn>
                <a:cxn ang="0">
                  <a:pos x="8" y="24"/>
                </a:cxn>
                <a:cxn ang="0">
                  <a:pos x="13" y="24"/>
                </a:cxn>
                <a:cxn ang="0">
                  <a:pos x="17" y="24"/>
                </a:cxn>
                <a:cxn ang="0">
                  <a:pos x="23" y="24"/>
                </a:cxn>
                <a:cxn ang="0">
                  <a:pos x="25" y="24"/>
                </a:cxn>
                <a:cxn ang="0">
                  <a:pos x="28" y="24"/>
                </a:cxn>
                <a:cxn ang="0">
                  <a:pos x="33" y="24"/>
                </a:cxn>
                <a:cxn ang="0">
                  <a:pos x="37" y="24"/>
                </a:cxn>
                <a:cxn ang="0">
                  <a:pos x="43" y="24"/>
                </a:cxn>
                <a:cxn ang="0">
                  <a:pos x="46" y="24"/>
                </a:cxn>
                <a:cxn ang="0">
                  <a:pos x="56" y="24"/>
                </a:cxn>
                <a:cxn ang="0">
                  <a:pos x="65" y="22"/>
                </a:cxn>
                <a:cxn ang="0">
                  <a:pos x="82" y="21"/>
                </a:cxn>
                <a:cxn ang="0">
                  <a:pos x="97" y="20"/>
                </a:cxn>
                <a:cxn ang="0">
                  <a:pos x="162" y="12"/>
                </a:cxn>
                <a:cxn ang="0">
                  <a:pos x="213" y="4"/>
                </a:cxn>
                <a:cxn ang="0">
                  <a:pos x="226" y="2"/>
                </a:cxn>
                <a:cxn ang="0">
                  <a:pos x="240" y="1"/>
                </a:cxn>
                <a:cxn ang="0">
                  <a:pos x="246" y="1"/>
                </a:cxn>
                <a:cxn ang="0">
                  <a:pos x="253" y="1"/>
                </a:cxn>
                <a:cxn ang="0">
                  <a:pos x="258" y="1"/>
                </a:cxn>
                <a:cxn ang="0">
                  <a:pos x="262" y="0"/>
                </a:cxn>
                <a:cxn ang="0">
                  <a:pos x="265" y="0"/>
                </a:cxn>
                <a:cxn ang="0">
                  <a:pos x="267" y="0"/>
                </a:cxn>
                <a:cxn ang="0">
                  <a:pos x="270" y="0"/>
                </a:cxn>
                <a:cxn ang="0">
                  <a:pos x="274" y="0"/>
                </a:cxn>
                <a:cxn ang="0">
                  <a:pos x="275" y="0"/>
                </a:cxn>
                <a:cxn ang="0">
                  <a:pos x="277" y="0"/>
                </a:cxn>
                <a:cxn ang="0">
                  <a:pos x="279" y="0"/>
                </a:cxn>
                <a:cxn ang="0">
                  <a:pos x="282" y="0"/>
                </a:cxn>
                <a:cxn ang="0">
                  <a:pos x="284" y="0"/>
                </a:cxn>
                <a:cxn ang="0">
                  <a:pos x="288" y="0"/>
                </a:cxn>
                <a:cxn ang="0">
                  <a:pos x="290" y="0"/>
                </a:cxn>
                <a:cxn ang="0">
                  <a:pos x="291" y="0"/>
                </a:cxn>
                <a:cxn ang="0">
                  <a:pos x="295" y="0"/>
                </a:cxn>
                <a:cxn ang="0">
                  <a:pos x="302" y="0"/>
                </a:cxn>
                <a:cxn ang="0">
                  <a:pos x="308" y="1"/>
                </a:cxn>
                <a:cxn ang="0">
                  <a:pos x="314" y="1"/>
                </a:cxn>
                <a:cxn ang="0">
                  <a:pos x="327" y="2"/>
                </a:cxn>
                <a:cxn ang="0">
                  <a:pos x="340" y="4"/>
                </a:cxn>
                <a:cxn ang="0">
                  <a:pos x="369" y="8"/>
                </a:cxn>
                <a:cxn ang="0">
                  <a:pos x="423" y="14"/>
                </a:cxn>
                <a:cxn ang="0">
                  <a:pos x="455" y="18"/>
                </a:cxn>
                <a:cxn ang="0">
                  <a:pos x="472" y="21"/>
                </a:cxn>
                <a:cxn ang="0">
                  <a:pos x="489" y="22"/>
                </a:cxn>
                <a:cxn ang="0">
                  <a:pos x="500" y="22"/>
                </a:cxn>
                <a:cxn ang="0">
                  <a:pos x="511" y="24"/>
                </a:cxn>
                <a:cxn ang="0">
                  <a:pos x="516" y="24"/>
                </a:cxn>
                <a:cxn ang="0">
                  <a:pos x="520" y="24"/>
                </a:cxn>
              </a:cxnLst>
              <a:rect l="0" t="0" r="r" b="b"/>
              <a:pathLst>
                <a:path w="520" h="24">
                  <a:moveTo>
                    <a:pt x="0" y="24"/>
                  </a:moveTo>
                  <a:lnTo>
                    <a:pt x="4" y="24"/>
                  </a:lnTo>
                  <a:lnTo>
                    <a:pt x="8" y="24"/>
                  </a:lnTo>
                  <a:lnTo>
                    <a:pt x="13" y="24"/>
                  </a:lnTo>
                  <a:lnTo>
                    <a:pt x="17" y="24"/>
                  </a:lnTo>
                  <a:lnTo>
                    <a:pt x="23" y="24"/>
                  </a:lnTo>
                  <a:lnTo>
                    <a:pt x="25" y="24"/>
                  </a:lnTo>
                  <a:lnTo>
                    <a:pt x="28" y="24"/>
                  </a:lnTo>
                  <a:lnTo>
                    <a:pt x="33" y="24"/>
                  </a:lnTo>
                  <a:lnTo>
                    <a:pt x="37" y="24"/>
                  </a:lnTo>
                  <a:lnTo>
                    <a:pt x="43" y="24"/>
                  </a:lnTo>
                  <a:lnTo>
                    <a:pt x="46" y="24"/>
                  </a:lnTo>
                  <a:lnTo>
                    <a:pt x="56" y="24"/>
                  </a:lnTo>
                  <a:lnTo>
                    <a:pt x="65" y="22"/>
                  </a:lnTo>
                  <a:lnTo>
                    <a:pt x="82" y="21"/>
                  </a:lnTo>
                  <a:lnTo>
                    <a:pt x="97" y="20"/>
                  </a:lnTo>
                  <a:lnTo>
                    <a:pt x="162" y="12"/>
                  </a:lnTo>
                  <a:lnTo>
                    <a:pt x="213" y="4"/>
                  </a:lnTo>
                  <a:lnTo>
                    <a:pt x="226" y="2"/>
                  </a:lnTo>
                  <a:lnTo>
                    <a:pt x="240" y="1"/>
                  </a:lnTo>
                  <a:lnTo>
                    <a:pt x="246" y="1"/>
                  </a:lnTo>
                  <a:lnTo>
                    <a:pt x="253" y="1"/>
                  </a:lnTo>
                  <a:lnTo>
                    <a:pt x="258" y="1"/>
                  </a:lnTo>
                  <a:lnTo>
                    <a:pt x="262" y="0"/>
                  </a:lnTo>
                  <a:lnTo>
                    <a:pt x="265" y="0"/>
                  </a:lnTo>
                  <a:lnTo>
                    <a:pt x="267" y="0"/>
                  </a:lnTo>
                  <a:lnTo>
                    <a:pt x="270" y="0"/>
                  </a:lnTo>
                  <a:lnTo>
                    <a:pt x="274" y="0"/>
                  </a:lnTo>
                  <a:lnTo>
                    <a:pt x="275" y="0"/>
                  </a:lnTo>
                  <a:lnTo>
                    <a:pt x="277" y="0"/>
                  </a:lnTo>
                  <a:lnTo>
                    <a:pt x="279" y="0"/>
                  </a:lnTo>
                  <a:lnTo>
                    <a:pt x="282" y="0"/>
                  </a:lnTo>
                  <a:lnTo>
                    <a:pt x="284" y="0"/>
                  </a:lnTo>
                  <a:lnTo>
                    <a:pt x="288" y="0"/>
                  </a:lnTo>
                  <a:lnTo>
                    <a:pt x="290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302" y="0"/>
                  </a:lnTo>
                  <a:lnTo>
                    <a:pt x="308" y="1"/>
                  </a:lnTo>
                  <a:lnTo>
                    <a:pt x="314" y="1"/>
                  </a:lnTo>
                  <a:lnTo>
                    <a:pt x="327" y="2"/>
                  </a:lnTo>
                  <a:lnTo>
                    <a:pt x="340" y="4"/>
                  </a:lnTo>
                  <a:lnTo>
                    <a:pt x="369" y="8"/>
                  </a:lnTo>
                  <a:lnTo>
                    <a:pt x="423" y="14"/>
                  </a:lnTo>
                  <a:lnTo>
                    <a:pt x="455" y="18"/>
                  </a:lnTo>
                  <a:lnTo>
                    <a:pt x="472" y="21"/>
                  </a:lnTo>
                  <a:lnTo>
                    <a:pt x="489" y="22"/>
                  </a:lnTo>
                  <a:lnTo>
                    <a:pt x="500" y="22"/>
                  </a:lnTo>
                  <a:lnTo>
                    <a:pt x="511" y="24"/>
                  </a:lnTo>
                  <a:lnTo>
                    <a:pt x="516" y="24"/>
                  </a:lnTo>
                  <a:lnTo>
                    <a:pt x="520" y="24"/>
                  </a:lnTo>
                </a:path>
              </a:pathLst>
            </a:custGeom>
            <a:noFill/>
            <a:ln w="47625">
              <a:solidFill>
                <a:srgbClr val="FF00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723" name="Freeform 147"/>
            <p:cNvSpPr>
              <a:spLocks/>
            </p:cNvSpPr>
            <p:nvPr/>
          </p:nvSpPr>
          <p:spPr bwMode="auto">
            <a:xfrm>
              <a:off x="1241" y="1047"/>
              <a:ext cx="478" cy="401"/>
            </a:xfrm>
            <a:custGeom>
              <a:avLst/>
              <a:gdLst/>
              <a:ahLst/>
              <a:cxnLst>
                <a:cxn ang="0">
                  <a:pos x="0" y="401"/>
                </a:cxn>
                <a:cxn ang="0">
                  <a:pos x="5" y="401"/>
                </a:cxn>
                <a:cxn ang="0">
                  <a:pos x="9" y="401"/>
                </a:cxn>
                <a:cxn ang="0">
                  <a:pos x="14" y="401"/>
                </a:cxn>
                <a:cxn ang="0">
                  <a:pos x="18" y="401"/>
                </a:cxn>
                <a:cxn ang="0">
                  <a:pos x="24" y="401"/>
                </a:cxn>
                <a:cxn ang="0">
                  <a:pos x="28" y="401"/>
                </a:cxn>
                <a:cxn ang="0">
                  <a:pos x="30" y="401"/>
                </a:cxn>
                <a:cxn ang="0">
                  <a:pos x="33" y="401"/>
                </a:cxn>
                <a:cxn ang="0">
                  <a:pos x="38" y="401"/>
                </a:cxn>
                <a:cxn ang="0">
                  <a:pos x="42" y="401"/>
                </a:cxn>
                <a:cxn ang="0">
                  <a:pos x="49" y="401"/>
                </a:cxn>
                <a:cxn ang="0">
                  <a:pos x="58" y="399"/>
                </a:cxn>
                <a:cxn ang="0">
                  <a:pos x="67" y="399"/>
                </a:cxn>
                <a:cxn ang="0">
                  <a:pos x="90" y="397"/>
                </a:cxn>
                <a:cxn ang="0">
                  <a:pos x="108" y="394"/>
                </a:cxn>
                <a:cxn ang="0">
                  <a:pos x="129" y="391"/>
                </a:cxn>
                <a:cxn ang="0">
                  <a:pos x="169" y="382"/>
                </a:cxn>
                <a:cxn ang="0">
                  <a:pos x="211" y="367"/>
                </a:cxn>
                <a:cxn ang="0">
                  <a:pos x="250" y="350"/>
                </a:cxn>
                <a:cxn ang="0">
                  <a:pos x="285" y="332"/>
                </a:cxn>
                <a:cxn ang="0">
                  <a:pos x="355" y="278"/>
                </a:cxn>
                <a:cxn ang="0">
                  <a:pos x="390" y="241"/>
                </a:cxn>
                <a:cxn ang="0">
                  <a:pos x="418" y="204"/>
                </a:cxn>
                <a:cxn ang="0">
                  <a:pos x="440" y="163"/>
                </a:cxn>
                <a:cxn ang="0">
                  <a:pos x="457" y="123"/>
                </a:cxn>
                <a:cxn ang="0">
                  <a:pos x="464" y="100"/>
                </a:cxn>
                <a:cxn ang="0">
                  <a:pos x="469" y="78"/>
                </a:cxn>
                <a:cxn ang="0">
                  <a:pos x="472" y="66"/>
                </a:cxn>
                <a:cxn ang="0">
                  <a:pos x="474" y="53"/>
                </a:cxn>
                <a:cxn ang="0">
                  <a:pos x="476" y="40"/>
                </a:cxn>
                <a:cxn ang="0">
                  <a:pos x="477" y="28"/>
                </a:cxn>
                <a:cxn ang="0">
                  <a:pos x="477" y="21"/>
                </a:cxn>
                <a:cxn ang="0">
                  <a:pos x="477" y="15"/>
                </a:cxn>
                <a:cxn ang="0">
                  <a:pos x="478" y="12"/>
                </a:cxn>
                <a:cxn ang="0">
                  <a:pos x="478" y="8"/>
                </a:cxn>
                <a:cxn ang="0">
                  <a:pos x="478" y="4"/>
                </a:cxn>
                <a:cxn ang="0">
                  <a:pos x="478" y="0"/>
                </a:cxn>
              </a:cxnLst>
              <a:rect l="0" t="0" r="r" b="b"/>
              <a:pathLst>
                <a:path w="478" h="401">
                  <a:moveTo>
                    <a:pt x="0" y="401"/>
                  </a:moveTo>
                  <a:lnTo>
                    <a:pt x="5" y="401"/>
                  </a:lnTo>
                  <a:lnTo>
                    <a:pt x="9" y="401"/>
                  </a:lnTo>
                  <a:lnTo>
                    <a:pt x="14" y="401"/>
                  </a:lnTo>
                  <a:lnTo>
                    <a:pt x="18" y="401"/>
                  </a:lnTo>
                  <a:lnTo>
                    <a:pt x="24" y="401"/>
                  </a:lnTo>
                  <a:lnTo>
                    <a:pt x="28" y="401"/>
                  </a:lnTo>
                  <a:lnTo>
                    <a:pt x="30" y="401"/>
                  </a:lnTo>
                  <a:lnTo>
                    <a:pt x="33" y="401"/>
                  </a:lnTo>
                  <a:lnTo>
                    <a:pt x="38" y="401"/>
                  </a:lnTo>
                  <a:lnTo>
                    <a:pt x="42" y="401"/>
                  </a:lnTo>
                  <a:lnTo>
                    <a:pt x="49" y="401"/>
                  </a:lnTo>
                  <a:lnTo>
                    <a:pt x="58" y="399"/>
                  </a:lnTo>
                  <a:lnTo>
                    <a:pt x="67" y="399"/>
                  </a:lnTo>
                  <a:lnTo>
                    <a:pt x="90" y="397"/>
                  </a:lnTo>
                  <a:lnTo>
                    <a:pt x="108" y="394"/>
                  </a:lnTo>
                  <a:lnTo>
                    <a:pt x="129" y="391"/>
                  </a:lnTo>
                  <a:lnTo>
                    <a:pt x="169" y="382"/>
                  </a:lnTo>
                  <a:lnTo>
                    <a:pt x="211" y="367"/>
                  </a:lnTo>
                  <a:lnTo>
                    <a:pt x="250" y="350"/>
                  </a:lnTo>
                  <a:lnTo>
                    <a:pt x="285" y="332"/>
                  </a:lnTo>
                  <a:lnTo>
                    <a:pt x="355" y="278"/>
                  </a:lnTo>
                  <a:lnTo>
                    <a:pt x="390" y="241"/>
                  </a:lnTo>
                  <a:lnTo>
                    <a:pt x="418" y="204"/>
                  </a:lnTo>
                  <a:lnTo>
                    <a:pt x="440" y="163"/>
                  </a:lnTo>
                  <a:lnTo>
                    <a:pt x="457" y="123"/>
                  </a:lnTo>
                  <a:lnTo>
                    <a:pt x="464" y="100"/>
                  </a:lnTo>
                  <a:lnTo>
                    <a:pt x="469" y="78"/>
                  </a:lnTo>
                  <a:lnTo>
                    <a:pt x="472" y="66"/>
                  </a:lnTo>
                  <a:lnTo>
                    <a:pt x="474" y="53"/>
                  </a:lnTo>
                  <a:lnTo>
                    <a:pt x="476" y="40"/>
                  </a:lnTo>
                  <a:lnTo>
                    <a:pt x="477" y="28"/>
                  </a:lnTo>
                  <a:lnTo>
                    <a:pt x="477" y="21"/>
                  </a:lnTo>
                  <a:lnTo>
                    <a:pt x="477" y="15"/>
                  </a:lnTo>
                  <a:lnTo>
                    <a:pt x="478" y="12"/>
                  </a:lnTo>
                  <a:lnTo>
                    <a:pt x="478" y="8"/>
                  </a:lnTo>
                  <a:lnTo>
                    <a:pt x="478" y="4"/>
                  </a:lnTo>
                  <a:lnTo>
                    <a:pt x="478" y="0"/>
                  </a:lnTo>
                </a:path>
              </a:pathLst>
            </a:custGeom>
            <a:noFill/>
            <a:ln w="47625">
              <a:solidFill>
                <a:srgbClr val="FF009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724" name="Freeform 148"/>
            <p:cNvSpPr>
              <a:spLocks/>
            </p:cNvSpPr>
            <p:nvPr/>
          </p:nvSpPr>
          <p:spPr bwMode="auto">
            <a:xfrm>
              <a:off x="1028" y="645"/>
              <a:ext cx="699" cy="402"/>
            </a:xfrm>
            <a:custGeom>
              <a:avLst/>
              <a:gdLst/>
              <a:ahLst/>
              <a:cxnLst>
                <a:cxn ang="0">
                  <a:pos x="699" y="402"/>
                </a:cxn>
                <a:cxn ang="0">
                  <a:pos x="698" y="397"/>
                </a:cxn>
                <a:cxn ang="0">
                  <a:pos x="698" y="391"/>
                </a:cxn>
                <a:cxn ang="0">
                  <a:pos x="698" y="386"/>
                </a:cxn>
                <a:cxn ang="0">
                  <a:pos x="698" y="380"/>
                </a:cxn>
                <a:cxn ang="0">
                  <a:pos x="697" y="370"/>
                </a:cxn>
                <a:cxn ang="0">
                  <a:pos x="697" y="360"/>
                </a:cxn>
                <a:cxn ang="0">
                  <a:pos x="694" y="348"/>
                </a:cxn>
                <a:cxn ang="0">
                  <a:pos x="693" y="336"/>
                </a:cxn>
                <a:cxn ang="0">
                  <a:pos x="687" y="313"/>
                </a:cxn>
                <a:cxn ang="0">
                  <a:pos x="682" y="291"/>
                </a:cxn>
                <a:cxn ang="0">
                  <a:pos x="674" y="270"/>
                </a:cxn>
                <a:cxn ang="0">
                  <a:pos x="654" y="225"/>
                </a:cxn>
                <a:cxn ang="0">
                  <a:pos x="627" y="183"/>
                </a:cxn>
                <a:cxn ang="0">
                  <a:pos x="599" y="147"/>
                </a:cxn>
                <a:cxn ang="0">
                  <a:pos x="560" y="110"/>
                </a:cxn>
                <a:cxn ang="0">
                  <a:pos x="521" y="79"/>
                </a:cxn>
                <a:cxn ang="0">
                  <a:pos x="482" y="57"/>
                </a:cxn>
                <a:cxn ang="0">
                  <a:pos x="440" y="37"/>
                </a:cxn>
                <a:cxn ang="0">
                  <a:pos x="401" y="23"/>
                </a:cxn>
                <a:cxn ang="0">
                  <a:pos x="364" y="13"/>
                </a:cxn>
                <a:cxn ang="0">
                  <a:pos x="342" y="9"/>
                </a:cxn>
                <a:cxn ang="0">
                  <a:pos x="321" y="5"/>
                </a:cxn>
                <a:cxn ang="0">
                  <a:pos x="304" y="3"/>
                </a:cxn>
                <a:cxn ang="0">
                  <a:pos x="293" y="1"/>
                </a:cxn>
                <a:cxn ang="0">
                  <a:pos x="284" y="1"/>
                </a:cxn>
                <a:cxn ang="0">
                  <a:pos x="274" y="0"/>
                </a:cxn>
                <a:cxn ang="0">
                  <a:pos x="263" y="0"/>
                </a:cxn>
                <a:cxn ang="0">
                  <a:pos x="258" y="0"/>
                </a:cxn>
                <a:cxn ang="0">
                  <a:pos x="252" y="0"/>
                </a:cxn>
                <a:cxn ang="0">
                  <a:pos x="250" y="0"/>
                </a:cxn>
                <a:cxn ang="0">
                  <a:pos x="247" y="0"/>
                </a:cxn>
                <a:cxn ang="0">
                  <a:pos x="245" y="0"/>
                </a:cxn>
                <a:cxn ang="0">
                  <a:pos x="242" y="0"/>
                </a:cxn>
                <a:cxn ang="0">
                  <a:pos x="237" y="0"/>
                </a:cxn>
                <a:cxn ang="0">
                  <a:pos x="233" y="0"/>
                </a:cxn>
                <a:cxn ang="0">
                  <a:pos x="229" y="0"/>
                </a:cxn>
                <a:cxn ang="0">
                  <a:pos x="223" y="0"/>
                </a:cxn>
                <a:cxn ang="0">
                  <a:pos x="218" y="0"/>
                </a:cxn>
                <a:cxn ang="0">
                  <a:pos x="214" y="0"/>
                </a:cxn>
                <a:cxn ang="0">
                  <a:pos x="205" y="1"/>
                </a:cxn>
                <a:cxn ang="0">
                  <a:pos x="185" y="1"/>
                </a:cxn>
                <a:cxn ang="0">
                  <a:pos x="168" y="4"/>
                </a:cxn>
                <a:cxn ang="0">
                  <a:pos x="131" y="8"/>
                </a:cxn>
                <a:cxn ang="0">
                  <a:pos x="71" y="17"/>
                </a:cxn>
                <a:cxn ang="0">
                  <a:pos x="46" y="20"/>
                </a:cxn>
                <a:cxn ang="0">
                  <a:pos x="21" y="24"/>
                </a:cxn>
                <a:cxn ang="0">
                  <a:pos x="13" y="24"/>
                </a:cxn>
                <a:cxn ang="0">
                  <a:pos x="7" y="24"/>
                </a:cxn>
                <a:cxn ang="0">
                  <a:pos x="0" y="25"/>
                </a:cxn>
              </a:cxnLst>
              <a:rect l="0" t="0" r="r" b="b"/>
              <a:pathLst>
                <a:path w="699" h="402">
                  <a:moveTo>
                    <a:pt x="699" y="402"/>
                  </a:moveTo>
                  <a:lnTo>
                    <a:pt x="698" y="397"/>
                  </a:lnTo>
                  <a:lnTo>
                    <a:pt x="698" y="391"/>
                  </a:lnTo>
                  <a:lnTo>
                    <a:pt x="698" y="386"/>
                  </a:lnTo>
                  <a:lnTo>
                    <a:pt x="698" y="380"/>
                  </a:lnTo>
                  <a:lnTo>
                    <a:pt x="697" y="370"/>
                  </a:lnTo>
                  <a:lnTo>
                    <a:pt x="697" y="360"/>
                  </a:lnTo>
                  <a:lnTo>
                    <a:pt x="694" y="348"/>
                  </a:lnTo>
                  <a:lnTo>
                    <a:pt x="693" y="336"/>
                  </a:lnTo>
                  <a:lnTo>
                    <a:pt x="687" y="313"/>
                  </a:lnTo>
                  <a:lnTo>
                    <a:pt x="682" y="291"/>
                  </a:lnTo>
                  <a:lnTo>
                    <a:pt x="674" y="270"/>
                  </a:lnTo>
                  <a:lnTo>
                    <a:pt x="654" y="225"/>
                  </a:lnTo>
                  <a:lnTo>
                    <a:pt x="627" y="183"/>
                  </a:lnTo>
                  <a:lnTo>
                    <a:pt x="599" y="147"/>
                  </a:lnTo>
                  <a:lnTo>
                    <a:pt x="560" y="110"/>
                  </a:lnTo>
                  <a:lnTo>
                    <a:pt x="521" y="79"/>
                  </a:lnTo>
                  <a:lnTo>
                    <a:pt x="482" y="57"/>
                  </a:lnTo>
                  <a:lnTo>
                    <a:pt x="440" y="37"/>
                  </a:lnTo>
                  <a:lnTo>
                    <a:pt x="401" y="23"/>
                  </a:lnTo>
                  <a:lnTo>
                    <a:pt x="364" y="13"/>
                  </a:lnTo>
                  <a:lnTo>
                    <a:pt x="342" y="9"/>
                  </a:lnTo>
                  <a:lnTo>
                    <a:pt x="321" y="5"/>
                  </a:lnTo>
                  <a:lnTo>
                    <a:pt x="304" y="3"/>
                  </a:lnTo>
                  <a:lnTo>
                    <a:pt x="293" y="1"/>
                  </a:lnTo>
                  <a:lnTo>
                    <a:pt x="284" y="1"/>
                  </a:lnTo>
                  <a:lnTo>
                    <a:pt x="274" y="0"/>
                  </a:lnTo>
                  <a:lnTo>
                    <a:pt x="263" y="0"/>
                  </a:lnTo>
                  <a:lnTo>
                    <a:pt x="258" y="0"/>
                  </a:lnTo>
                  <a:lnTo>
                    <a:pt x="252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5" y="0"/>
                  </a:lnTo>
                  <a:lnTo>
                    <a:pt x="242" y="0"/>
                  </a:lnTo>
                  <a:lnTo>
                    <a:pt x="237" y="0"/>
                  </a:lnTo>
                  <a:lnTo>
                    <a:pt x="233" y="0"/>
                  </a:lnTo>
                  <a:lnTo>
                    <a:pt x="229" y="0"/>
                  </a:lnTo>
                  <a:lnTo>
                    <a:pt x="223" y="0"/>
                  </a:lnTo>
                  <a:lnTo>
                    <a:pt x="218" y="0"/>
                  </a:lnTo>
                  <a:lnTo>
                    <a:pt x="214" y="0"/>
                  </a:lnTo>
                  <a:lnTo>
                    <a:pt x="205" y="1"/>
                  </a:lnTo>
                  <a:lnTo>
                    <a:pt x="185" y="1"/>
                  </a:lnTo>
                  <a:lnTo>
                    <a:pt x="168" y="4"/>
                  </a:lnTo>
                  <a:lnTo>
                    <a:pt x="131" y="8"/>
                  </a:lnTo>
                  <a:lnTo>
                    <a:pt x="71" y="17"/>
                  </a:lnTo>
                  <a:lnTo>
                    <a:pt x="46" y="20"/>
                  </a:lnTo>
                  <a:lnTo>
                    <a:pt x="21" y="24"/>
                  </a:lnTo>
                  <a:lnTo>
                    <a:pt x="13" y="24"/>
                  </a:lnTo>
                  <a:lnTo>
                    <a:pt x="7" y="24"/>
                  </a:lnTo>
                  <a:lnTo>
                    <a:pt x="0" y="25"/>
                  </a:lnTo>
                </a:path>
              </a:pathLst>
            </a:custGeom>
            <a:noFill/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725" name="Freeform 149"/>
            <p:cNvSpPr>
              <a:spLocks/>
            </p:cNvSpPr>
            <p:nvPr/>
          </p:nvSpPr>
          <p:spPr bwMode="auto">
            <a:xfrm>
              <a:off x="321" y="645"/>
              <a:ext cx="707" cy="228"/>
            </a:xfrm>
            <a:custGeom>
              <a:avLst/>
              <a:gdLst/>
              <a:ahLst/>
              <a:cxnLst>
                <a:cxn ang="0">
                  <a:pos x="707" y="25"/>
                </a:cxn>
                <a:cxn ang="0">
                  <a:pos x="700" y="25"/>
                </a:cxn>
                <a:cxn ang="0">
                  <a:pos x="695" y="25"/>
                </a:cxn>
                <a:cxn ang="0">
                  <a:pos x="692" y="25"/>
                </a:cxn>
                <a:cxn ang="0">
                  <a:pos x="688" y="25"/>
                </a:cxn>
                <a:cxn ang="0">
                  <a:pos x="686" y="25"/>
                </a:cxn>
                <a:cxn ang="0">
                  <a:pos x="684" y="25"/>
                </a:cxn>
                <a:cxn ang="0">
                  <a:pos x="682" y="25"/>
                </a:cxn>
                <a:cxn ang="0">
                  <a:pos x="679" y="25"/>
                </a:cxn>
                <a:cxn ang="0">
                  <a:pos x="677" y="25"/>
                </a:cxn>
                <a:cxn ang="0">
                  <a:pos x="673" y="25"/>
                </a:cxn>
                <a:cxn ang="0">
                  <a:pos x="671" y="25"/>
                </a:cxn>
                <a:cxn ang="0">
                  <a:pos x="670" y="25"/>
                </a:cxn>
                <a:cxn ang="0">
                  <a:pos x="663" y="25"/>
                </a:cxn>
                <a:cxn ang="0">
                  <a:pos x="658" y="25"/>
                </a:cxn>
                <a:cxn ang="0">
                  <a:pos x="653" y="25"/>
                </a:cxn>
                <a:cxn ang="0">
                  <a:pos x="640" y="24"/>
                </a:cxn>
                <a:cxn ang="0">
                  <a:pos x="626" y="23"/>
                </a:cxn>
                <a:cxn ang="0">
                  <a:pos x="576" y="16"/>
                </a:cxn>
                <a:cxn ang="0">
                  <a:pos x="547" y="12"/>
                </a:cxn>
                <a:cxn ang="0">
                  <a:pos x="513" y="7"/>
                </a:cxn>
                <a:cxn ang="0">
                  <a:pos x="482" y="3"/>
                </a:cxn>
                <a:cxn ang="0">
                  <a:pos x="464" y="1"/>
                </a:cxn>
                <a:cxn ang="0">
                  <a:pos x="454" y="1"/>
                </a:cxn>
                <a:cxn ang="0">
                  <a:pos x="446" y="0"/>
                </a:cxn>
                <a:cxn ang="0">
                  <a:pos x="437" y="0"/>
                </a:cxn>
                <a:cxn ang="0">
                  <a:pos x="432" y="0"/>
                </a:cxn>
                <a:cxn ang="0">
                  <a:pos x="427" y="0"/>
                </a:cxn>
                <a:cxn ang="0">
                  <a:pos x="423" y="0"/>
                </a:cxn>
                <a:cxn ang="0">
                  <a:pos x="419" y="0"/>
                </a:cxn>
                <a:cxn ang="0">
                  <a:pos x="413" y="0"/>
                </a:cxn>
                <a:cxn ang="0">
                  <a:pos x="409" y="0"/>
                </a:cxn>
                <a:cxn ang="0">
                  <a:pos x="404" y="0"/>
                </a:cxn>
                <a:cxn ang="0">
                  <a:pos x="400" y="0"/>
                </a:cxn>
                <a:cxn ang="0">
                  <a:pos x="395" y="0"/>
                </a:cxn>
                <a:cxn ang="0">
                  <a:pos x="391" y="0"/>
                </a:cxn>
                <a:cxn ang="0">
                  <a:pos x="383" y="0"/>
                </a:cxn>
                <a:cxn ang="0">
                  <a:pos x="374" y="1"/>
                </a:cxn>
                <a:cxn ang="0">
                  <a:pos x="365" y="1"/>
                </a:cxn>
                <a:cxn ang="0">
                  <a:pos x="354" y="3"/>
                </a:cxn>
                <a:cxn ang="0">
                  <a:pos x="335" y="5"/>
                </a:cxn>
                <a:cxn ang="0">
                  <a:pos x="313" y="8"/>
                </a:cxn>
                <a:cxn ang="0">
                  <a:pos x="292" y="12"/>
                </a:cxn>
                <a:cxn ang="0">
                  <a:pos x="251" y="24"/>
                </a:cxn>
                <a:cxn ang="0">
                  <a:pos x="212" y="37"/>
                </a:cxn>
                <a:cxn ang="0">
                  <a:pos x="172" y="57"/>
                </a:cxn>
                <a:cxn ang="0">
                  <a:pos x="129" y="82"/>
                </a:cxn>
                <a:cxn ang="0">
                  <a:pos x="91" y="113"/>
                </a:cxn>
                <a:cxn ang="0">
                  <a:pos x="54" y="148"/>
                </a:cxn>
                <a:cxn ang="0">
                  <a:pos x="23" y="188"/>
                </a:cxn>
                <a:cxn ang="0">
                  <a:pos x="0" y="228"/>
                </a:cxn>
              </a:cxnLst>
              <a:rect l="0" t="0" r="r" b="b"/>
              <a:pathLst>
                <a:path w="707" h="228">
                  <a:moveTo>
                    <a:pt x="707" y="25"/>
                  </a:moveTo>
                  <a:lnTo>
                    <a:pt x="700" y="25"/>
                  </a:lnTo>
                  <a:lnTo>
                    <a:pt x="695" y="25"/>
                  </a:lnTo>
                  <a:lnTo>
                    <a:pt x="692" y="25"/>
                  </a:lnTo>
                  <a:lnTo>
                    <a:pt x="688" y="25"/>
                  </a:lnTo>
                  <a:lnTo>
                    <a:pt x="686" y="25"/>
                  </a:lnTo>
                  <a:lnTo>
                    <a:pt x="684" y="25"/>
                  </a:lnTo>
                  <a:lnTo>
                    <a:pt x="682" y="25"/>
                  </a:lnTo>
                  <a:lnTo>
                    <a:pt x="679" y="25"/>
                  </a:lnTo>
                  <a:lnTo>
                    <a:pt x="677" y="25"/>
                  </a:lnTo>
                  <a:lnTo>
                    <a:pt x="673" y="25"/>
                  </a:lnTo>
                  <a:lnTo>
                    <a:pt x="671" y="25"/>
                  </a:lnTo>
                  <a:lnTo>
                    <a:pt x="670" y="25"/>
                  </a:lnTo>
                  <a:lnTo>
                    <a:pt x="663" y="25"/>
                  </a:lnTo>
                  <a:lnTo>
                    <a:pt x="658" y="25"/>
                  </a:lnTo>
                  <a:lnTo>
                    <a:pt x="653" y="25"/>
                  </a:lnTo>
                  <a:lnTo>
                    <a:pt x="640" y="24"/>
                  </a:lnTo>
                  <a:lnTo>
                    <a:pt x="626" y="23"/>
                  </a:lnTo>
                  <a:lnTo>
                    <a:pt x="576" y="16"/>
                  </a:lnTo>
                  <a:lnTo>
                    <a:pt x="547" y="12"/>
                  </a:lnTo>
                  <a:lnTo>
                    <a:pt x="513" y="7"/>
                  </a:lnTo>
                  <a:lnTo>
                    <a:pt x="482" y="3"/>
                  </a:lnTo>
                  <a:lnTo>
                    <a:pt x="464" y="1"/>
                  </a:lnTo>
                  <a:lnTo>
                    <a:pt x="454" y="1"/>
                  </a:lnTo>
                  <a:lnTo>
                    <a:pt x="446" y="0"/>
                  </a:lnTo>
                  <a:lnTo>
                    <a:pt x="437" y="0"/>
                  </a:lnTo>
                  <a:lnTo>
                    <a:pt x="432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19" y="0"/>
                  </a:lnTo>
                  <a:lnTo>
                    <a:pt x="413" y="0"/>
                  </a:lnTo>
                  <a:lnTo>
                    <a:pt x="409" y="0"/>
                  </a:lnTo>
                  <a:lnTo>
                    <a:pt x="404" y="0"/>
                  </a:lnTo>
                  <a:lnTo>
                    <a:pt x="400" y="0"/>
                  </a:lnTo>
                  <a:lnTo>
                    <a:pt x="395" y="0"/>
                  </a:lnTo>
                  <a:lnTo>
                    <a:pt x="391" y="0"/>
                  </a:lnTo>
                  <a:lnTo>
                    <a:pt x="383" y="0"/>
                  </a:lnTo>
                  <a:lnTo>
                    <a:pt x="374" y="1"/>
                  </a:lnTo>
                  <a:lnTo>
                    <a:pt x="365" y="1"/>
                  </a:lnTo>
                  <a:lnTo>
                    <a:pt x="354" y="3"/>
                  </a:lnTo>
                  <a:lnTo>
                    <a:pt x="335" y="5"/>
                  </a:lnTo>
                  <a:lnTo>
                    <a:pt x="313" y="8"/>
                  </a:lnTo>
                  <a:lnTo>
                    <a:pt x="292" y="12"/>
                  </a:lnTo>
                  <a:lnTo>
                    <a:pt x="251" y="24"/>
                  </a:lnTo>
                  <a:lnTo>
                    <a:pt x="212" y="37"/>
                  </a:lnTo>
                  <a:lnTo>
                    <a:pt x="172" y="57"/>
                  </a:lnTo>
                  <a:lnTo>
                    <a:pt x="129" y="82"/>
                  </a:lnTo>
                  <a:lnTo>
                    <a:pt x="91" y="113"/>
                  </a:lnTo>
                  <a:lnTo>
                    <a:pt x="54" y="148"/>
                  </a:lnTo>
                  <a:lnTo>
                    <a:pt x="23" y="188"/>
                  </a:lnTo>
                  <a:lnTo>
                    <a:pt x="0" y="228"/>
                  </a:lnTo>
                </a:path>
              </a:pathLst>
            </a:custGeom>
            <a:noFill/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726" name="Freeform 150"/>
            <p:cNvSpPr>
              <a:spLocks/>
            </p:cNvSpPr>
            <p:nvPr/>
          </p:nvSpPr>
          <p:spPr bwMode="auto">
            <a:xfrm>
              <a:off x="276" y="873"/>
              <a:ext cx="458" cy="577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34" y="19"/>
                </a:cxn>
                <a:cxn ang="0">
                  <a:pos x="25" y="40"/>
                </a:cxn>
                <a:cxn ang="0">
                  <a:pos x="18" y="60"/>
                </a:cxn>
                <a:cxn ang="0">
                  <a:pos x="12" y="83"/>
                </a:cxn>
                <a:cxn ang="0">
                  <a:pos x="9" y="96"/>
                </a:cxn>
                <a:cxn ang="0">
                  <a:pos x="6" y="108"/>
                </a:cxn>
                <a:cxn ang="0">
                  <a:pos x="4" y="121"/>
                </a:cxn>
                <a:cxn ang="0">
                  <a:pos x="2" y="133"/>
                </a:cxn>
                <a:cxn ang="0">
                  <a:pos x="2" y="138"/>
                </a:cxn>
                <a:cxn ang="0">
                  <a:pos x="1" y="145"/>
                </a:cxn>
                <a:cxn ang="0">
                  <a:pos x="1" y="150"/>
                </a:cxn>
                <a:cxn ang="0">
                  <a:pos x="1" y="155"/>
                </a:cxn>
                <a:cxn ang="0">
                  <a:pos x="1" y="162"/>
                </a:cxn>
                <a:cxn ang="0">
                  <a:pos x="1" y="165"/>
                </a:cxn>
                <a:cxn ang="0">
                  <a:pos x="1" y="169"/>
                </a:cxn>
                <a:cxn ang="0">
                  <a:pos x="0" y="174"/>
                </a:cxn>
                <a:cxn ang="0">
                  <a:pos x="1" y="181"/>
                </a:cxn>
                <a:cxn ang="0">
                  <a:pos x="1" y="186"/>
                </a:cxn>
                <a:cxn ang="0">
                  <a:pos x="1" y="189"/>
                </a:cxn>
                <a:cxn ang="0">
                  <a:pos x="1" y="193"/>
                </a:cxn>
                <a:cxn ang="0">
                  <a:pos x="1" y="199"/>
                </a:cxn>
                <a:cxn ang="0">
                  <a:pos x="1" y="206"/>
                </a:cxn>
                <a:cxn ang="0">
                  <a:pos x="2" y="218"/>
                </a:cxn>
                <a:cxn ang="0">
                  <a:pos x="5" y="228"/>
                </a:cxn>
                <a:cxn ang="0">
                  <a:pos x="9" y="253"/>
                </a:cxn>
                <a:cxn ang="0">
                  <a:pos x="16" y="280"/>
                </a:cxn>
                <a:cxn ang="0">
                  <a:pos x="31" y="323"/>
                </a:cxn>
                <a:cxn ang="0">
                  <a:pos x="54" y="368"/>
                </a:cxn>
                <a:cxn ang="0">
                  <a:pos x="82" y="408"/>
                </a:cxn>
                <a:cxn ang="0">
                  <a:pos x="111" y="441"/>
                </a:cxn>
                <a:cxn ang="0">
                  <a:pos x="149" y="475"/>
                </a:cxn>
                <a:cxn ang="0">
                  <a:pos x="187" y="503"/>
                </a:cxn>
                <a:cxn ang="0">
                  <a:pos x="224" y="524"/>
                </a:cxn>
                <a:cxn ang="0">
                  <a:pos x="265" y="543"/>
                </a:cxn>
                <a:cxn ang="0">
                  <a:pos x="308" y="557"/>
                </a:cxn>
                <a:cxn ang="0">
                  <a:pos x="332" y="563"/>
                </a:cxn>
                <a:cxn ang="0">
                  <a:pos x="353" y="568"/>
                </a:cxn>
                <a:cxn ang="0">
                  <a:pos x="374" y="571"/>
                </a:cxn>
                <a:cxn ang="0">
                  <a:pos x="384" y="572"/>
                </a:cxn>
                <a:cxn ang="0">
                  <a:pos x="396" y="573"/>
                </a:cxn>
                <a:cxn ang="0">
                  <a:pos x="407" y="575"/>
                </a:cxn>
                <a:cxn ang="0">
                  <a:pos x="417" y="576"/>
                </a:cxn>
                <a:cxn ang="0">
                  <a:pos x="427" y="576"/>
                </a:cxn>
                <a:cxn ang="0">
                  <a:pos x="431" y="576"/>
                </a:cxn>
                <a:cxn ang="0">
                  <a:pos x="436" y="576"/>
                </a:cxn>
                <a:cxn ang="0">
                  <a:pos x="440" y="577"/>
                </a:cxn>
                <a:cxn ang="0">
                  <a:pos x="444" y="577"/>
                </a:cxn>
                <a:cxn ang="0">
                  <a:pos x="449" y="577"/>
                </a:cxn>
                <a:cxn ang="0">
                  <a:pos x="453" y="577"/>
                </a:cxn>
                <a:cxn ang="0">
                  <a:pos x="458" y="577"/>
                </a:cxn>
              </a:cxnLst>
              <a:rect l="0" t="0" r="r" b="b"/>
              <a:pathLst>
                <a:path w="458" h="577">
                  <a:moveTo>
                    <a:pt x="45" y="0"/>
                  </a:moveTo>
                  <a:lnTo>
                    <a:pt x="34" y="19"/>
                  </a:lnTo>
                  <a:lnTo>
                    <a:pt x="25" y="40"/>
                  </a:lnTo>
                  <a:lnTo>
                    <a:pt x="18" y="60"/>
                  </a:lnTo>
                  <a:lnTo>
                    <a:pt x="12" y="83"/>
                  </a:lnTo>
                  <a:lnTo>
                    <a:pt x="9" y="96"/>
                  </a:lnTo>
                  <a:lnTo>
                    <a:pt x="6" y="108"/>
                  </a:lnTo>
                  <a:lnTo>
                    <a:pt x="4" y="121"/>
                  </a:lnTo>
                  <a:lnTo>
                    <a:pt x="2" y="133"/>
                  </a:lnTo>
                  <a:lnTo>
                    <a:pt x="2" y="138"/>
                  </a:lnTo>
                  <a:lnTo>
                    <a:pt x="1" y="145"/>
                  </a:lnTo>
                  <a:lnTo>
                    <a:pt x="1" y="150"/>
                  </a:lnTo>
                  <a:lnTo>
                    <a:pt x="1" y="155"/>
                  </a:lnTo>
                  <a:lnTo>
                    <a:pt x="1" y="162"/>
                  </a:lnTo>
                  <a:lnTo>
                    <a:pt x="1" y="165"/>
                  </a:lnTo>
                  <a:lnTo>
                    <a:pt x="1" y="169"/>
                  </a:lnTo>
                  <a:lnTo>
                    <a:pt x="0" y="174"/>
                  </a:lnTo>
                  <a:lnTo>
                    <a:pt x="1" y="181"/>
                  </a:lnTo>
                  <a:lnTo>
                    <a:pt x="1" y="186"/>
                  </a:lnTo>
                  <a:lnTo>
                    <a:pt x="1" y="189"/>
                  </a:lnTo>
                  <a:lnTo>
                    <a:pt x="1" y="193"/>
                  </a:lnTo>
                  <a:lnTo>
                    <a:pt x="1" y="199"/>
                  </a:lnTo>
                  <a:lnTo>
                    <a:pt x="1" y="206"/>
                  </a:lnTo>
                  <a:lnTo>
                    <a:pt x="2" y="218"/>
                  </a:lnTo>
                  <a:lnTo>
                    <a:pt x="5" y="228"/>
                  </a:lnTo>
                  <a:lnTo>
                    <a:pt x="9" y="253"/>
                  </a:lnTo>
                  <a:lnTo>
                    <a:pt x="16" y="280"/>
                  </a:lnTo>
                  <a:lnTo>
                    <a:pt x="31" y="323"/>
                  </a:lnTo>
                  <a:lnTo>
                    <a:pt x="54" y="368"/>
                  </a:lnTo>
                  <a:lnTo>
                    <a:pt x="82" y="408"/>
                  </a:lnTo>
                  <a:lnTo>
                    <a:pt x="111" y="441"/>
                  </a:lnTo>
                  <a:lnTo>
                    <a:pt x="149" y="475"/>
                  </a:lnTo>
                  <a:lnTo>
                    <a:pt x="187" y="503"/>
                  </a:lnTo>
                  <a:lnTo>
                    <a:pt x="224" y="524"/>
                  </a:lnTo>
                  <a:lnTo>
                    <a:pt x="265" y="543"/>
                  </a:lnTo>
                  <a:lnTo>
                    <a:pt x="308" y="557"/>
                  </a:lnTo>
                  <a:lnTo>
                    <a:pt x="332" y="563"/>
                  </a:lnTo>
                  <a:lnTo>
                    <a:pt x="353" y="568"/>
                  </a:lnTo>
                  <a:lnTo>
                    <a:pt x="374" y="571"/>
                  </a:lnTo>
                  <a:lnTo>
                    <a:pt x="384" y="572"/>
                  </a:lnTo>
                  <a:lnTo>
                    <a:pt x="396" y="573"/>
                  </a:lnTo>
                  <a:lnTo>
                    <a:pt x="407" y="575"/>
                  </a:lnTo>
                  <a:lnTo>
                    <a:pt x="417" y="576"/>
                  </a:lnTo>
                  <a:lnTo>
                    <a:pt x="427" y="576"/>
                  </a:lnTo>
                  <a:lnTo>
                    <a:pt x="431" y="576"/>
                  </a:lnTo>
                  <a:lnTo>
                    <a:pt x="436" y="576"/>
                  </a:lnTo>
                  <a:lnTo>
                    <a:pt x="440" y="577"/>
                  </a:lnTo>
                  <a:lnTo>
                    <a:pt x="444" y="577"/>
                  </a:lnTo>
                  <a:lnTo>
                    <a:pt x="449" y="577"/>
                  </a:lnTo>
                  <a:lnTo>
                    <a:pt x="453" y="577"/>
                  </a:lnTo>
                  <a:lnTo>
                    <a:pt x="458" y="577"/>
                  </a:lnTo>
                </a:path>
              </a:pathLst>
            </a:custGeom>
            <a:noFill/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727" name="Freeform 151"/>
            <p:cNvSpPr>
              <a:spLocks/>
            </p:cNvSpPr>
            <p:nvPr/>
          </p:nvSpPr>
          <p:spPr bwMode="auto">
            <a:xfrm>
              <a:off x="734" y="1424"/>
              <a:ext cx="544" cy="26"/>
            </a:xfrm>
            <a:custGeom>
              <a:avLst/>
              <a:gdLst/>
              <a:ahLst/>
              <a:cxnLst>
                <a:cxn ang="0">
                  <a:pos x="0" y="26"/>
                </a:cxn>
                <a:cxn ang="0">
                  <a:pos x="4" y="26"/>
                </a:cxn>
                <a:cxn ang="0">
                  <a:pos x="8" y="26"/>
                </a:cxn>
                <a:cxn ang="0">
                  <a:pos x="12" y="26"/>
                </a:cxn>
                <a:cxn ang="0">
                  <a:pos x="16" y="26"/>
                </a:cxn>
                <a:cxn ang="0">
                  <a:pos x="22" y="26"/>
                </a:cxn>
                <a:cxn ang="0">
                  <a:pos x="31" y="25"/>
                </a:cxn>
                <a:cxn ang="0">
                  <a:pos x="39" y="25"/>
                </a:cxn>
                <a:cxn ang="0">
                  <a:pos x="48" y="24"/>
                </a:cxn>
                <a:cxn ang="0">
                  <a:pos x="65" y="22"/>
                </a:cxn>
                <a:cxn ang="0">
                  <a:pos x="84" y="21"/>
                </a:cxn>
                <a:cxn ang="0">
                  <a:pos x="115" y="17"/>
                </a:cxn>
                <a:cxn ang="0">
                  <a:pos x="171" y="9"/>
                </a:cxn>
                <a:cxn ang="0">
                  <a:pos x="199" y="5"/>
                </a:cxn>
                <a:cxn ang="0">
                  <a:pos x="223" y="2"/>
                </a:cxn>
                <a:cxn ang="0">
                  <a:pos x="237" y="1"/>
                </a:cxn>
                <a:cxn ang="0">
                  <a:pos x="244" y="1"/>
                </a:cxn>
                <a:cxn ang="0">
                  <a:pos x="248" y="0"/>
                </a:cxn>
                <a:cxn ang="0">
                  <a:pos x="250" y="0"/>
                </a:cxn>
                <a:cxn ang="0">
                  <a:pos x="254" y="0"/>
                </a:cxn>
                <a:cxn ang="0">
                  <a:pos x="257" y="0"/>
                </a:cxn>
                <a:cxn ang="0">
                  <a:pos x="260" y="0"/>
                </a:cxn>
                <a:cxn ang="0">
                  <a:pos x="264" y="0"/>
                </a:cxn>
                <a:cxn ang="0">
                  <a:pos x="266" y="0"/>
                </a:cxn>
                <a:cxn ang="0">
                  <a:pos x="268" y="0"/>
                </a:cxn>
                <a:cxn ang="0">
                  <a:pos x="269" y="0"/>
                </a:cxn>
                <a:cxn ang="0">
                  <a:pos x="273" y="0"/>
                </a:cxn>
                <a:cxn ang="0">
                  <a:pos x="275" y="0"/>
                </a:cxn>
                <a:cxn ang="0">
                  <a:pos x="278" y="0"/>
                </a:cxn>
                <a:cxn ang="0">
                  <a:pos x="282" y="0"/>
                </a:cxn>
                <a:cxn ang="0">
                  <a:pos x="287" y="0"/>
                </a:cxn>
                <a:cxn ang="0">
                  <a:pos x="294" y="1"/>
                </a:cxn>
                <a:cxn ang="0">
                  <a:pos x="299" y="1"/>
                </a:cxn>
                <a:cxn ang="0">
                  <a:pos x="311" y="2"/>
                </a:cxn>
                <a:cxn ang="0">
                  <a:pos x="324" y="4"/>
                </a:cxn>
                <a:cxn ang="0">
                  <a:pos x="375" y="10"/>
                </a:cxn>
                <a:cxn ang="0">
                  <a:pos x="435" y="20"/>
                </a:cxn>
                <a:cxn ang="0">
                  <a:pos x="454" y="21"/>
                </a:cxn>
                <a:cxn ang="0">
                  <a:pos x="474" y="24"/>
                </a:cxn>
                <a:cxn ang="0">
                  <a:pos x="491" y="25"/>
                </a:cxn>
                <a:cxn ang="0">
                  <a:pos x="502" y="25"/>
                </a:cxn>
                <a:cxn ang="0">
                  <a:pos x="507" y="25"/>
                </a:cxn>
                <a:cxn ang="0">
                  <a:pos x="511" y="25"/>
                </a:cxn>
                <a:cxn ang="0">
                  <a:pos x="516" y="26"/>
                </a:cxn>
                <a:cxn ang="0">
                  <a:pos x="520" y="26"/>
                </a:cxn>
                <a:cxn ang="0">
                  <a:pos x="525" y="26"/>
                </a:cxn>
                <a:cxn ang="0">
                  <a:pos x="528" y="26"/>
                </a:cxn>
                <a:cxn ang="0">
                  <a:pos x="531" y="26"/>
                </a:cxn>
                <a:cxn ang="0">
                  <a:pos x="535" y="26"/>
                </a:cxn>
                <a:cxn ang="0">
                  <a:pos x="540" y="26"/>
                </a:cxn>
                <a:cxn ang="0">
                  <a:pos x="544" y="26"/>
                </a:cxn>
              </a:cxnLst>
              <a:rect l="0" t="0" r="r" b="b"/>
              <a:pathLst>
                <a:path w="544" h="26">
                  <a:moveTo>
                    <a:pt x="0" y="26"/>
                  </a:moveTo>
                  <a:lnTo>
                    <a:pt x="4" y="26"/>
                  </a:lnTo>
                  <a:lnTo>
                    <a:pt x="8" y="26"/>
                  </a:lnTo>
                  <a:lnTo>
                    <a:pt x="12" y="26"/>
                  </a:lnTo>
                  <a:lnTo>
                    <a:pt x="16" y="26"/>
                  </a:lnTo>
                  <a:lnTo>
                    <a:pt x="22" y="26"/>
                  </a:lnTo>
                  <a:lnTo>
                    <a:pt x="31" y="25"/>
                  </a:lnTo>
                  <a:lnTo>
                    <a:pt x="39" y="25"/>
                  </a:lnTo>
                  <a:lnTo>
                    <a:pt x="48" y="24"/>
                  </a:lnTo>
                  <a:lnTo>
                    <a:pt x="65" y="22"/>
                  </a:lnTo>
                  <a:lnTo>
                    <a:pt x="84" y="21"/>
                  </a:lnTo>
                  <a:lnTo>
                    <a:pt x="115" y="17"/>
                  </a:lnTo>
                  <a:lnTo>
                    <a:pt x="171" y="9"/>
                  </a:lnTo>
                  <a:lnTo>
                    <a:pt x="199" y="5"/>
                  </a:lnTo>
                  <a:lnTo>
                    <a:pt x="223" y="2"/>
                  </a:lnTo>
                  <a:lnTo>
                    <a:pt x="237" y="1"/>
                  </a:lnTo>
                  <a:lnTo>
                    <a:pt x="244" y="1"/>
                  </a:lnTo>
                  <a:lnTo>
                    <a:pt x="248" y="0"/>
                  </a:lnTo>
                  <a:lnTo>
                    <a:pt x="250" y="0"/>
                  </a:lnTo>
                  <a:lnTo>
                    <a:pt x="254" y="0"/>
                  </a:lnTo>
                  <a:lnTo>
                    <a:pt x="257" y="0"/>
                  </a:lnTo>
                  <a:lnTo>
                    <a:pt x="260" y="0"/>
                  </a:lnTo>
                  <a:lnTo>
                    <a:pt x="264" y="0"/>
                  </a:lnTo>
                  <a:lnTo>
                    <a:pt x="266" y="0"/>
                  </a:lnTo>
                  <a:lnTo>
                    <a:pt x="268" y="0"/>
                  </a:lnTo>
                  <a:lnTo>
                    <a:pt x="269" y="0"/>
                  </a:lnTo>
                  <a:lnTo>
                    <a:pt x="273" y="0"/>
                  </a:lnTo>
                  <a:lnTo>
                    <a:pt x="275" y="0"/>
                  </a:lnTo>
                  <a:lnTo>
                    <a:pt x="278" y="0"/>
                  </a:lnTo>
                  <a:lnTo>
                    <a:pt x="282" y="0"/>
                  </a:lnTo>
                  <a:lnTo>
                    <a:pt x="287" y="0"/>
                  </a:lnTo>
                  <a:lnTo>
                    <a:pt x="294" y="1"/>
                  </a:lnTo>
                  <a:lnTo>
                    <a:pt x="299" y="1"/>
                  </a:lnTo>
                  <a:lnTo>
                    <a:pt x="311" y="2"/>
                  </a:lnTo>
                  <a:lnTo>
                    <a:pt x="324" y="4"/>
                  </a:lnTo>
                  <a:lnTo>
                    <a:pt x="375" y="10"/>
                  </a:lnTo>
                  <a:lnTo>
                    <a:pt x="435" y="20"/>
                  </a:lnTo>
                  <a:lnTo>
                    <a:pt x="454" y="21"/>
                  </a:lnTo>
                  <a:lnTo>
                    <a:pt x="474" y="24"/>
                  </a:lnTo>
                  <a:lnTo>
                    <a:pt x="491" y="25"/>
                  </a:lnTo>
                  <a:lnTo>
                    <a:pt x="502" y="25"/>
                  </a:lnTo>
                  <a:lnTo>
                    <a:pt x="507" y="25"/>
                  </a:lnTo>
                  <a:lnTo>
                    <a:pt x="511" y="25"/>
                  </a:lnTo>
                  <a:lnTo>
                    <a:pt x="516" y="26"/>
                  </a:lnTo>
                  <a:lnTo>
                    <a:pt x="520" y="26"/>
                  </a:lnTo>
                  <a:lnTo>
                    <a:pt x="525" y="26"/>
                  </a:lnTo>
                  <a:lnTo>
                    <a:pt x="528" y="26"/>
                  </a:lnTo>
                  <a:lnTo>
                    <a:pt x="531" y="26"/>
                  </a:lnTo>
                  <a:lnTo>
                    <a:pt x="535" y="26"/>
                  </a:lnTo>
                  <a:lnTo>
                    <a:pt x="540" y="26"/>
                  </a:lnTo>
                  <a:lnTo>
                    <a:pt x="544" y="26"/>
                  </a:lnTo>
                </a:path>
              </a:pathLst>
            </a:custGeom>
            <a:noFill/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728" name="Freeform 152"/>
            <p:cNvSpPr>
              <a:spLocks/>
            </p:cNvSpPr>
            <p:nvPr/>
          </p:nvSpPr>
          <p:spPr bwMode="auto">
            <a:xfrm>
              <a:off x="1278" y="1047"/>
              <a:ext cx="449" cy="403"/>
            </a:xfrm>
            <a:custGeom>
              <a:avLst/>
              <a:gdLst/>
              <a:ahLst/>
              <a:cxnLst>
                <a:cxn ang="0">
                  <a:pos x="0" y="403"/>
                </a:cxn>
                <a:cxn ang="0">
                  <a:pos x="5" y="403"/>
                </a:cxn>
                <a:cxn ang="0">
                  <a:pos x="9" y="403"/>
                </a:cxn>
                <a:cxn ang="0">
                  <a:pos x="14" y="402"/>
                </a:cxn>
                <a:cxn ang="0">
                  <a:pos x="22" y="402"/>
                </a:cxn>
                <a:cxn ang="0">
                  <a:pos x="33" y="402"/>
                </a:cxn>
                <a:cxn ang="0">
                  <a:pos x="42" y="401"/>
                </a:cxn>
                <a:cxn ang="0">
                  <a:pos x="62" y="399"/>
                </a:cxn>
                <a:cxn ang="0">
                  <a:pos x="86" y="395"/>
                </a:cxn>
                <a:cxn ang="0">
                  <a:pos x="107" y="391"/>
                </a:cxn>
                <a:cxn ang="0">
                  <a:pos x="128" y="386"/>
                </a:cxn>
                <a:cxn ang="0">
                  <a:pos x="168" y="374"/>
                </a:cxn>
                <a:cxn ang="0">
                  <a:pos x="206" y="360"/>
                </a:cxn>
                <a:cxn ang="0">
                  <a:pos x="246" y="338"/>
                </a:cxn>
                <a:cxn ang="0">
                  <a:pos x="288" y="311"/>
                </a:cxn>
                <a:cxn ang="0">
                  <a:pos x="322" y="283"/>
                </a:cxn>
                <a:cxn ang="0">
                  <a:pos x="357" y="247"/>
                </a:cxn>
                <a:cxn ang="0">
                  <a:pos x="387" y="205"/>
                </a:cxn>
                <a:cxn ang="0">
                  <a:pos x="411" y="163"/>
                </a:cxn>
                <a:cxn ang="0">
                  <a:pos x="420" y="143"/>
                </a:cxn>
                <a:cxn ang="0">
                  <a:pos x="428" y="120"/>
                </a:cxn>
                <a:cxn ang="0">
                  <a:pos x="435" y="100"/>
                </a:cxn>
                <a:cxn ang="0">
                  <a:pos x="440" y="79"/>
                </a:cxn>
                <a:cxn ang="0">
                  <a:pos x="444" y="61"/>
                </a:cxn>
                <a:cxn ang="0">
                  <a:pos x="445" y="49"/>
                </a:cxn>
                <a:cxn ang="0">
                  <a:pos x="447" y="38"/>
                </a:cxn>
                <a:cxn ang="0">
                  <a:pos x="448" y="29"/>
                </a:cxn>
                <a:cxn ang="0">
                  <a:pos x="448" y="20"/>
                </a:cxn>
                <a:cxn ang="0">
                  <a:pos x="448" y="16"/>
                </a:cxn>
                <a:cxn ang="0">
                  <a:pos x="448" y="11"/>
                </a:cxn>
                <a:cxn ang="0">
                  <a:pos x="448" y="5"/>
                </a:cxn>
                <a:cxn ang="0">
                  <a:pos x="449" y="0"/>
                </a:cxn>
              </a:cxnLst>
              <a:rect l="0" t="0" r="r" b="b"/>
              <a:pathLst>
                <a:path w="449" h="403">
                  <a:moveTo>
                    <a:pt x="0" y="403"/>
                  </a:moveTo>
                  <a:lnTo>
                    <a:pt x="5" y="403"/>
                  </a:lnTo>
                  <a:lnTo>
                    <a:pt x="9" y="403"/>
                  </a:lnTo>
                  <a:lnTo>
                    <a:pt x="14" y="402"/>
                  </a:lnTo>
                  <a:lnTo>
                    <a:pt x="22" y="402"/>
                  </a:lnTo>
                  <a:lnTo>
                    <a:pt x="33" y="402"/>
                  </a:lnTo>
                  <a:lnTo>
                    <a:pt x="42" y="401"/>
                  </a:lnTo>
                  <a:lnTo>
                    <a:pt x="62" y="399"/>
                  </a:lnTo>
                  <a:lnTo>
                    <a:pt x="86" y="395"/>
                  </a:lnTo>
                  <a:lnTo>
                    <a:pt x="107" y="391"/>
                  </a:lnTo>
                  <a:lnTo>
                    <a:pt x="128" y="386"/>
                  </a:lnTo>
                  <a:lnTo>
                    <a:pt x="168" y="374"/>
                  </a:lnTo>
                  <a:lnTo>
                    <a:pt x="206" y="360"/>
                  </a:lnTo>
                  <a:lnTo>
                    <a:pt x="246" y="338"/>
                  </a:lnTo>
                  <a:lnTo>
                    <a:pt x="288" y="311"/>
                  </a:lnTo>
                  <a:lnTo>
                    <a:pt x="322" y="283"/>
                  </a:lnTo>
                  <a:lnTo>
                    <a:pt x="357" y="247"/>
                  </a:lnTo>
                  <a:lnTo>
                    <a:pt x="387" y="205"/>
                  </a:lnTo>
                  <a:lnTo>
                    <a:pt x="411" y="163"/>
                  </a:lnTo>
                  <a:lnTo>
                    <a:pt x="420" y="143"/>
                  </a:lnTo>
                  <a:lnTo>
                    <a:pt x="428" y="120"/>
                  </a:lnTo>
                  <a:lnTo>
                    <a:pt x="435" y="100"/>
                  </a:lnTo>
                  <a:lnTo>
                    <a:pt x="440" y="79"/>
                  </a:lnTo>
                  <a:lnTo>
                    <a:pt x="444" y="61"/>
                  </a:lnTo>
                  <a:lnTo>
                    <a:pt x="445" y="49"/>
                  </a:lnTo>
                  <a:lnTo>
                    <a:pt x="447" y="38"/>
                  </a:lnTo>
                  <a:lnTo>
                    <a:pt x="448" y="29"/>
                  </a:lnTo>
                  <a:lnTo>
                    <a:pt x="448" y="20"/>
                  </a:lnTo>
                  <a:lnTo>
                    <a:pt x="448" y="16"/>
                  </a:lnTo>
                  <a:lnTo>
                    <a:pt x="448" y="11"/>
                  </a:lnTo>
                  <a:lnTo>
                    <a:pt x="448" y="5"/>
                  </a:lnTo>
                  <a:lnTo>
                    <a:pt x="449" y="0"/>
                  </a:lnTo>
                </a:path>
              </a:pathLst>
            </a:custGeom>
            <a:noFill/>
            <a:ln w="254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152729" name="Text Box 153"/>
          <p:cNvSpPr txBox="1">
            <a:spLocks noChangeArrowheads="1"/>
          </p:cNvSpPr>
          <p:nvPr/>
        </p:nvSpPr>
        <p:spPr bwMode="auto">
          <a:xfrm>
            <a:off x="457200" y="0"/>
            <a:ext cx="8153400" cy="396875"/>
          </a:xfrm>
          <a:prstGeom prst="rect">
            <a:avLst/>
          </a:prstGeom>
          <a:noFill/>
          <a:ln w="31750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r>
              <a:rPr lang="en-US" sz="2000" b="1" dirty="0">
                <a:solidFill>
                  <a:srgbClr val="FF33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Spin dependent densities for down quark</a:t>
            </a:r>
            <a:endParaRPr lang="it-IT" sz="2000" b="1">
              <a:solidFill>
                <a:srgbClr val="FF33CC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152730" name="Rectangle 154"/>
          <p:cNvSpPr>
            <a:spLocks noChangeArrowheads="1"/>
          </p:cNvSpPr>
          <p:nvPr/>
        </p:nvSpPr>
        <p:spPr bwMode="auto">
          <a:xfrm>
            <a:off x="46038" y="327025"/>
            <a:ext cx="9021762" cy="53975"/>
          </a:xfrm>
          <a:prstGeom prst="rect">
            <a:avLst/>
          </a:prstGeom>
          <a:gradFill rotWithShape="1">
            <a:gsLst>
              <a:gs pos="0">
                <a:srgbClr val="FF33CC"/>
              </a:gs>
              <a:gs pos="100000">
                <a:schemeClr val="bg1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>
              <a:spcBef>
                <a:spcPct val="0"/>
              </a:spcBef>
            </a:pPr>
            <a:r>
              <a:rPr lang="en-US" sz="4400" dirty="0">
                <a:solidFill>
                  <a:schemeClr val="tx2"/>
                </a:solidFill>
                <a:latin typeface="Arial" charset="0"/>
              </a:rPr>
              <a:t/>
            </a:r>
            <a:br>
              <a:rPr lang="en-US" sz="4400" dirty="0">
                <a:solidFill>
                  <a:schemeClr val="tx2"/>
                </a:solidFill>
                <a:latin typeface="Arial" charset="0"/>
              </a:rPr>
            </a:br>
            <a:endParaRPr lang="it-IT" sz="4400">
              <a:solidFill>
                <a:schemeClr val="tx2"/>
              </a:solidFill>
              <a:latin typeface="Arial" charset="0"/>
            </a:endParaRPr>
          </a:p>
        </p:txBody>
      </p:sp>
      <p:sp>
        <p:nvSpPr>
          <p:cNvPr id="152731" name="Text Box 155"/>
          <p:cNvSpPr txBox="1">
            <a:spLocks noChangeArrowheads="1"/>
          </p:cNvSpPr>
          <p:nvPr/>
        </p:nvSpPr>
        <p:spPr bwMode="auto">
          <a:xfrm>
            <a:off x="0" y="609600"/>
            <a:ext cx="91440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buFont typeface="Wingdings" pitchFamily="2" charset="2"/>
              <a:buChar char="v"/>
            </a:pPr>
            <a:r>
              <a:rPr lang="en-US" dirty="0">
                <a:solidFill>
                  <a:srgbClr val="0000FF"/>
                </a:solidFill>
              </a:rPr>
              <a:t> Diquark spectator model: contribution of L</a:t>
            </a:r>
            <a:r>
              <a:rPr lang="en-US" baseline="-25000" dirty="0">
                <a:solidFill>
                  <a:srgbClr val="0000FF"/>
                </a:solidFill>
              </a:rPr>
              <a:t>z</a:t>
            </a:r>
            <a:r>
              <a:rPr lang="en-US" dirty="0">
                <a:solidFill>
                  <a:srgbClr val="0000FF"/>
                </a:solidFill>
              </a:rPr>
              <a:t>=+1 and L</a:t>
            </a:r>
            <a:r>
              <a:rPr lang="en-US" baseline="-25000" dirty="0">
                <a:solidFill>
                  <a:srgbClr val="0000FF"/>
                </a:solidFill>
              </a:rPr>
              <a:t>z</a:t>
            </a:r>
            <a:r>
              <a:rPr lang="en-US" dirty="0">
                <a:solidFill>
                  <a:srgbClr val="0000FF"/>
                </a:solidFill>
              </a:rPr>
              <a:t>=-1 components</a:t>
            </a:r>
            <a:endParaRPr lang="it-IT" dirty="0">
              <a:solidFill>
                <a:srgbClr val="0000FF"/>
              </a:solidFill>
            </a:endParaRPr>
          </a:p>
        </p:txBody>
      </p:sp>
      <p:sp>
        <p:nvSpPr>
          <p:cNvPr id="152732" name="Text Box 156"/>
          <p:cNvSpPr txBox="1">
            <a:spLocks noChangeArrowheads="1"/>
          </p:cNvSpPr>
          <p:nvPr/>
        </p:nvSpPr>
        <p:spPr bwMode="auto">
          <a:xfrm>
            <a:off x="0" y="3533775"/>
            <a:ext cx="9144000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buFont typeface="Wingdings" pitchFamily="2" charset="2"/>
              <a:buChar char="v"/>
            </a:pPr>
            <a:r>
              <a:rPr lang="en-US" dirty="0">
                <a:solidFill>
                  <a:srgbClr val="0000FF"/>
                </a:solidFill>
              </a:rPr>
              <a:t> Light-cone CQM: contribution of  L</a:t>
            </a:r>
            <a:r>
              <a:rPr lang="en-US" baseline="-25000" dirty="0">
                <a:solidFill>
                  <a:srgbClr val="0000FF"/>
                </a:solidFill>
              </a:rPr>
              <a:t>z</a:t>
            </a:r>
            <a:r>
              <a:rPr lang="en-US" dirty="0">
                <a:solidFill>
                  <a:srgbClr val="0000FF"/>
                </a:solidFill>
              </a:rPr>
              <a:t>=+1 and L</a:t>
            </a:r>
            <a:r>
              <a:rPr lang="en-US" baseline="-25000" dirty="0">
                <a:solidFill>
                  <a:srgbClr val="0000FF"/>
                </a:solidFill>
              </a:rPr>
              <a:t>z</a:t>
            </a:r>
            <a:r>
              <a:rPr lang="en-US" dirty="0">
                <a:solidFill>
                  <a:srgbClr val="0000FF"/>
                </a:solidFill>
              </a:rPr>
              <a:t>=-1 components plus</a:t>
            </a:r>
            <a:br>
              <a:rPr lang="en-US" dirty="0">
                <a:solidFill>
                  <a:srgbClr val="0000FF"/>
                </a:solidFill>
              </a:rPr>
            </a:br>
            <a:r>
              <a:rPr lang="en-US" dirty="0">
                <a:solidFill>
                  <a:srgbClr val="0000FF"/>
                </a:solidFill>
              </a:rPr>
              <a:t>                                contribution of L</a:t>
            </a:r>
            <a:r>
              <a:rPr lang="en-US" baseline="-25000" dirty="0">
                <a:solidFill>
                  <a:srgbClr val="0000FF"/>
                </a:solidFill>
              </a:rPr>
              <a:t>z</a:t>
            </a:r>
            <a:r>
              <a:rPr lang="en-US" dirty="0">
                <a:solidFill>
                  <a:srgbClr val="0000FF"/>
                </a:solidFill>
              </a:rPr>
              <a:t>=0 and L</a:t>
            </a:r>
            <a:r>
              <a:rPr lang="en-US" baseline="-25000" dirty="0">
                <a:solidFill>
                  <a:srgbClr val="0000FF"/>
                </a:solidFill>
              </a:rPr>
              <a:t>z</a:t>
            </a:r>
            <a:r>
              <a:rPr lang="en-US" dirty="0">
                <a:solidFill>
                  <a:srgbClr val="0000FF"/>
                </a:solidFill>
              </a:rPr>
              <a:t>=2 components </a:t>
            </a:r>
            <a:endParaRPr lang="it-IT" dirty="0">
              <a:solidFill>
                <a:srgbClr val="0000FF"/>
              </a:solidFill>
            </a:endParaRPr>
          </a:p>
        </p:txBody>
      </p:sp>
      <p:grpSp>
        <p:nvGrpSpPr>
          <p:cNvPr id="6" name="Group 157"/>
          <p:cNvGrpSpPr>
            <a:grpSpLocks/>
          </p:cNvGrpSpPr>
          <p:nvPr/>
        </p:nvGrpSpPr>
        <p:grpSpPr bwMode="auto">
          <a:xfrm>
            <a:off x="152400" y="1066800"/>
            <a:ext cx="763588" cy="368300"/>
            <a:chOff x="480" y="2208"/>
            <a:chExt cx="481" cy="232"/>
          </a:xfrm>
        </p:grpSpPr>
        <p:sp>
          <p:nvSpPr>
            <p:cNvPr id="152734" name="Oval 158"/>
            <p:cNvSpPr>
              <a:spLocks noChangeAspect="1" noChangeArrowheads="1"/>
            </p:cNvSpPr>
            <p:nvPr/>
          </p:nvSpPr>
          <p:spPr bwMode="auto">
            <a:xfrm>
              <a:off x="480" y="2208"/>
              <a:ext cx="239" cy="232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/>
            </a:p>
          </p:txBody>
        </p:sp>
        <p:grpSp>
          <p:nvGrpSpPr>
            <p:cNvPr id="7" name="Group 159"/>
            <p:cNvGrpSpPr>
              <a:grpSpLocks/>
            </p:cNvGrpSpPr>
            <p:nvPr/>
          </p:nvGrpSpPr>
          <p:grpSpPr bwMode="auto">
            <a:xfrm>
              <a:off x="501" y="2229"/>
              <a:ext cx="460" cy="210"/>
              <a:chOff x="501" y="2229"/>
              <a:chExt cx="460" cy="210"/>
            </a:xfrm>
          </p:grpSpPr>
          <p:sp>
            <p:nvSpPr>
              <p:cNvPr id="152736" name="Line 160"/>
              <p:cNvSpPr>
                <a:spLocks noChangeAspect="1" noChangeShapeType="1"/>
              </p:cNvSpPr>
              <p:nvPr/>
            </p:nvSpPr>
            <p:spPr bwMode="auto">
              <a:xfrm>
                <a:off x="716" y="2321"/>
                <a:ext cx="95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2737" name="Line 161"/>
              <p:cNvSpPr>
                <a:spLocks noChangeAspect="1" noChangeShapeType="1"/>
              </p:cNvSpPr>
              <p:nvPr/>
            </p:nvSpPr>
            <p:spPr bwMode="auto">
              <a:xfrm>
                <a:off x="524" y="2321"/>
                <a:ext cx="98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2738" name="Oval 162"/>
              <p:cNvSpPr>
                <a:spLocks noChangeAspect="1" noChangeArrowheads="1"/>
              </p:cNvSpPr>
              <p:nvPr/>
            </p:nvSpPr>
            <p:spPr bwMode="auto">
              <a:xfrm>
                <a:off x="501" y="2296"/>
                <a:ext cx="47" cy="52"/>
              </a:xfrm>
              <a:prstGeom prst="ellipse">
                <a:avLst/>
              </a:pr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/>
              </a:p>
            </p:txBody>
          </p:sp>
          <p:sp>
            <p:nvSpPr>
              <p:cNvPr id="152739" name="AutoShape 163"/>
              <p:cNvSpPr>
                <a:spLocks noChangeAspect="1" noChangeArrowheads="1" noTextEdit="1"/>
              </p:cNvSpPr>
              <p:nvPr/>
            </p:nvSpPr>
            <p:spPr bwMode="auto">
              <a:xfrm>
                <a:off x="812" y="2239"/>
                <a:ext cx="126" cy="15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2740" name="Rectangle 164"/>
              <p:cNvSpPr>
                <a:spLocks noChangeAspect="1" noChangeArrowheads="1"/>
              </p:cNvSpPr>
              <p:nvPr/>
            </p:nvSpPr>
            <p:spPr bwMode="auto">
              <a:xfrm>
                <a:off x="912" y="2321"/>
                <a:ext cx="49" cy="10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it-IT" sz="1100" b="1">
                    <a:solidFill>
                      <a:srgbClr val="000000"/>
                    </a:solidFill>
                    <a:latin typeface="Arial" charset="0"/>
                  </a:rPr>
                  <a:t>x</a:t>
                </a:r>
                <a:endParaRPr lang="it-IT" sz="1800" b="1">
                  <a:latin typeface="Arial" charset="0"/>
                </a:endParaRPr>
              </a:p>
            </p:txBody>
          </p:sp>
          <p:sp>
            <p:nvSpPr>
              <p:cNvPr id="152741" name="Rectangle 165"/>
              <p:cNvSpPr>
                <a:spLocks noChangeAspect="1" noChangeArrowheads="1"/>
              </p:cNvSpPr>
              <p:nvPr/>
            </p:nvSpPr>
            <p:spPr bwMode="auto">
              <a:xfrm>
                <a:off x="816" y="2257"/>
                <a:ext cx="101" cy="18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it-IT" sz="1900" i="1">
                    <a:solidFill>
                      <a:srgbClr val="000000"/>
                    </a:solidFill>
                    <a:latin typeface="Arial" charset="0"/>
                  </a:rPr>
                  <a:t>S</a:t>
                </a:r>
                <a:endParaRPr lang="it-IT" sz="1800">
                  <a:latin typeface="Arial" charset="0"/>
                </a:endParaRPr>
              </a:p>
            </p:txBody>
          </p:sp>
          <p:grpSp>
            <p:nvGrpSpPr>
              <p:cNvPr id="8" name="Group 166"/>
              <p:cNvGrpSpPr>
                <a:grpSpLocks noChangeAspect="1"/>
              </p:cNvGrpSpPr>
              <p:nvPr/>
            </p:nvGrpSpPr>
            <p:grpSpPr bwMode="auto">
              <a:xfrm>
                <a:off x="617" y="2229"/>
                <a:ext cx="110" cy="161"/>
                <a:chOff x="617" y="2229"/>
                <a:chExt cx="110" cy="161"/>
              </a:xfrm>
            </p:grpSpPr>
            <p:sp>
              <p:nvSpPr>
                <p:cNvPr id="152743" name="AutoShape 167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617" y="2229"/>
                  <a:ext cx="110" cy="15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2744" name="Rectangle 168"/>
                <p:cNvSpPr>
                  <a:spLocks noChangeArrowheads="1"/>
                </p:cNvSpPr>
                <p:nvPr/>
              </p:nvSpPr>
              <p:spPr bwMode="auto">
                <a:xfrm>
                  <a:off x="683" y="2313"/>
                  <a:ext cx="32" cy="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>
                    <a:spcBef>
                      <a:spcPct val="0"/>
                    </a:spcBef>
                  </a:pPr>
                  <a:r>
                    <a:rPr lang="it-IT" sz="800" i="1">
                      <a:solidFill>
                        <a:srgbClr val="000000"/>
                      </a:solidFill>
                      <a:latin typeface="Arial" charset="0"/>
                    </a:rPr>
                    <a:t>x</a:t>
                  </a:r>
                  <a:endParaRPr lang="it-IT" sz="1800"/>
                </a:p>
              </p:txBody>
            </p:sp>
            <p:sp>
              <p:nvSpPr>
                <p:cNvPr id="152745" name="Rectangle 169"/>
                <p:cNvSpPr>
                  <a:spLocks noChangeArrowheads="1"/>
                </p:cNvSpPr>
                <p:nvPr/>
              </p:nvSpPr>
              <p:spPr bwMode="auto">
                <a:xfrm>
                  <a:off x="628" y="2247"/>
                  <a:ext cx="52" cy="12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>
                    <a:spcBef>
                      <a:spcPct val="0"/>
                    </a:spcBef>
                  </a:pPr>
                  <a:r>
                    <a:rPr lang="it-IT" sz="1300" i="1">
                      <a:solidFill>
                        <a:srgbClr val="000000"/>
                      </a:solidFill>
                      <a:latin typeface="Arial" charset="0"/>
                    </a:rPr>
                    <a:t>s</a:t>
                  </a:r>
                  <a:endParaRPr lang="it-IT" sz="1800"/>
                </a:p>
              </p:txBody>
            </p:sp>
          </p:grpSp>
        </p:grpSp>
      </p:grpSp>
      <p:grpSp>
        <p:nvGrpSpPr>
          <p:cNvPr id="9" name="Group 170"/>
          <p:cNvGrpSpPr>
            <a:grpSpLocks/>
          </p:cNvGrpSpPr>
          <p:nvPr/>
        </p:nvGrpSpPr>
        <p:grpSpPr bwMode="auto">
          <a:xfrm>
            <a:off x="8077200" y="1006475"/>
            <a:ext cx="812800" cy="365125"/>
            <a:chOff x="4025" y="2304"/>
            <a:chExt cx="512" cy="230"/>
          </a:xfrm>
        </p:grpSpPr>
        <p:sp>
          <p:nvSpPr>
            <p:cNvPr id="152747" name="Line 171"/>
            <p:cNvSpPr>
              <a:spLocks noChangeAspect="1" noChangeShapeType="1"/>
            </p:cNvSpPr>
            <p:nvPr/>
          </p:nvSpPr>
          <p:spPr bwMode="auto">
            <a:xfrm>
              <a:off x="4261" y="2416"/>
              <a:ext cx="94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748" name="Oval 172"/>
            <p:cNvSpPr>
              <a:spLocks noChangeAspect="1" noChangeArrowheads="1"/>
            </p:cNvSpPr>
            <p:nvPr/>
          </p:nvSpPr>
          <p:spPr bwMode="auto">
            <a:xfrm>
              <a:off x="4026" y="2304"/>
              <a:ext cx="237" cy="229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52749" name="Line 173"/>
            <p:cNvSpPr>
              <a:spLocks noChangeAspect="1" noChangeShapeType="1"/>
            </p:cNvSpPr>
            <p:nvPr/>
          </p:nvSpPr>
          <p:spPr bwMode="auto">
            <a:xfrm>
              <a:off x="4025" y="2416"/>
              <a:ext cx="98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750" name="Oval 174"/>
            <p:cNvSpPr>
              <a:spLocks noChangeAspect="1" noChangeArrowheads="1"/>
            </p:cNvSpPr>
            <p:nvPr/>
          </p:nvSpPr>
          <p:spPr bwMode="auto">
            <a:xfrm>
              <a:off x="4105" y="2391"/>
              <a:ext cx="47" cy="51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/>
            </a:p>
          </p:txBody>
        </p:sp>
        <p:graphicFrame>
          <p:nvGraphicFramePr>
            <p:cNvPr id="152751" name="Object 175"/>
            <p:cNvGraphicFramePr>
              <a:graphicFrameLocks noChangeAspect="1"/>
            </p:cNvGraphicFramePr>
            <p:nvPr/>
          </p:nvGraphicFramePr>
          <p:xfrm>
            <a:off x="4150" y="2324"/>
            <a:ext cx="109" cy="153"/>
          </p:xfrm>
          <a:graphic>
            <a:graphicData uri="http://schemas.openxmlformats.org/presentationml/2006/ole">
              <p:oleObj spid="_x0000_s195587" name="Equation" r:id="rId4" imgW="177480" imgH="228600" progId="Equation.3">
                <p:embed/>
              </p:oleObj>
            </a:graphicData>
          </a:graphic>
        </p:graphicFrame>
        <p:sp>
          <p:nvSpPr>
            <p:cNvPr id="152752" name="AutoShape 176"/>
            <p:cNvSpPr>
              <a:spLocks noChangeAspect="1" noChangeArrowheads="1" noTextEdit="1"/>
            </p:cNvSpPr>
            <p:nvPr/>
          </p:nvSpPr>
          <p:spPr bwMode="auto">
            <a:xfrm>
              <a:off x="4365" y="2335"/>
              <a:ext cx="125" cy="1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753" name="Rectangle 177"/>
            <p:cNvSpPr>
              <a:spLocks noChangeAspect="1" noChangeArrowheads="1"/>
            </p:cNvSpPr>
            <p:nvPr/>
          </p:nvSpPr>
          <p:spPr bwMode="auto">
            <a:xfrm>
              <a:off x="4488" y="2417"/>
              <a:ext cx="49" cy="1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it-IT" sz="1100" b="1">
                  <a:solidFill>
                    <a:srgbClr val="000000"/>
                  </a:solidFill>
                  <a:latin typeface="Arial" charset="0"/>
                </a:rPr>
                <a:t>x</a:t>
              </a:r>
              <a:endParaRPr lang="it-IT" sz="1800" b="1">
                <a:latin typeface="Arial" charset="0"/>
              </a:endParaRPr>
            </a:p>
          </p:txBody>
        </p:sp>
        <p:sp>
          <p:nvSpPr>
            <p:cNvPr id="152754" name="Rectangle 178"/>
            <p:cNvSpPr>
              <a:spLocks noChangeAspect="1" noChangeArrowheads="1"/>
            </p:cNvSpPr>
            <p:nvPr/>
          </p:nvSpPr>
          <p:spPr bwMode="auto">
            <a:xfrm>
              <a:off x="4382" y="2352"/>
              <a:ext cx="101" cy="18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it-IT" sz="1900" i="1">
                  <a:solidFill>
                    <a:srgbClr val="000000"/>
                  </a:solidFill>
                  <a:latin typeface="Arial" charset="0"/>
                </a:rPr>
                <a:t>S</a:t>
              </a:r>
              <a:endParaRPr lang="it-IT" sz="1800">
                <a:latin typeface="Arial" charset="0"/>
              </a:endParaRPr>
            </a:p>
          </p:txBody>
        </p:sp>
      </p:grpSp>
      <p:grpSp>
        <p:nvGrpSpPr>
          <p:cNvPr id="10" name="Group 179"/>
          <p:cNvGrpSpPr>
            <a:grpSpLocks/>
          </p:cNvGrpSpPr>
          <p:nvPr/>
        </p:nvGrpSpPr>
        <p:grpSpPr bwMode="auto">
          <a:xfrm>
            <a:off x="152400" y="4191000"/>
            <a:ext cx="763588" cy="368300"/>
            <a:chOff x="480" y="2208"/>
            <a:chExt cx="481" cy="232"/>
          </a:xfrm>
        </p:grpSpPr>
        <p:sp>
          <p:nvSpPr>
            <p:cNvPr id="152756" name="Oval 180"/>
            <p:cNvSpPr>
              <a:spLocks noChangeAspect="1" noChangeArrowheads="1"/>
            </p:cNvSpPr>
            <p:nvPr/>
          </p:nvSpPr>
          <p:spPr bwMode="auto">
            <a:xfrm>
              <a:off x="480" y="2208"/>
              <a:ext cx="239" cy="232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/>
            </a:p>
          </p:txBody>
        </p:sp>
        <p:grpSp>
          <p:nvGrpSpPr>
            <p:cNvPr id="11" name="Group 181"/>
            <p:cNvGrpSpPr>
              <a:grpSpLocks/>
            </p:cNvGrpSpPr>
            <p:nvPr/>
          </p:nvGrpSpPr>
          <p:grpSpPr bwMode="auto">
            <a:xfrm>
              <a:off x="501" y="2229"/>
              <a:ext cx="460" cy="210"/>
              <a:chOff x="501" y="2229"/>
              <a:chExt cx="460" cy="210"/>
            </a:xfrm>
          </p:grpSpPr>
          <p:sp>
            <p:nvSpPr>
              <p:cNvPr id="152758" name="Line 182"/>
              <p:cNvSpPr>
                <a:spLocks noChangeAspect="1" noChangeShapeType="1"/>
              </p:cNvSpPr>
              <p:nvPr/>
            </p:nvSpPr>
            <p:spPr bwMode="auto">
              <a:xfrm>
                <a:off x="716" y="2321"/>
                <a:ext cx="95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2759" name="Line 183"/>
              <p:cNvSpPr>
                <a:spLocks noChangeAspect="1" noChangeShapeType="1"/>
              </p:cNvSpPr>
              <p:nvPr/>
            </p:nvSpPr>
            <p:spPr bwMode="auto">
              <a:xfrm>
                <a:off x="524" y="2321"/>
                <a:ext cx="98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2760" name="Oval 184"/>
              <p:cNvSpPr>
                <a:spLocks noChangeAspect="1" noChangeArrowheads="1"/>
              </p:cNvSpPr>
              <p:nvPr/>
            </p:nvSpPr>
            <p:spPr bwMode="auto">
              <a:xfrm>
                <a:off x="501" y="2296"/>
                <a:ext cx="47" cy="52"/>
              </a:xfrm>
              <a:prstGeom prst="ellipse">
                <a:avLst/>
              </a:pr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/>
              </a:p>
            </p:txBody>
          </p:sp>
          <p:sp>
            <p:nvSpPr>
              <p:cNvPr id="152761" name="AutoShape 185"/>
              <p:cNvSpPr>
                <a:spLocks noChangeAspect="1" noChangeArrowheads="1" noTextEdit="1"/>
              </p:cNvSpPr>
              <p:nvPr/>
            </p:nvSpPr>
            <p:spPr bwMode="auto">
              <a:xfrm>
                <a:off x="812" y="2239"/>
                <a:ext cx="126" cy="15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2762" name="Rectangle 186"/>
              <p:cNvSpPr>
                <a:spLocks noChangeAspect="1" noChangeArrowheads="1"/>
              </p:cNvSpPr>
              <p:nvPr/>
            </p:nvSpPr>
            <p:spPr bwMode="auto">
              <a:xfrm>
                <a:off x="912" y="2321"/>
                <a:ext cx="49" cy="10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it-IT" sz="1100" b="1">
                    <a:solidFill>
                      <a:srgbClr val="000000"/>
                    </a:solidFill>
                    <a:latin typeface="Arial" charset="0"/>
                  </a:rPr>
                  <a:t>x</a:t>
                </a:r>
                <a:endParaRPr lang="it-IT" sz="1800" b="1">
                  <a:latin typeface="Arial" charset="0"/>
                </a:endParaRPr>
              </a:p>
            </p:txBody>
          </p:sp>
          <p:sp>
            <p:nvSpPr>
              <p:cNvPr id="152763" name="Rectangle 187"/>
              <p:cNvSpPr>
                <a:spLocks noChangeAspect="1" noChangeArrowheads="1"/>
              </p:cNvSpPr>
              <p:nvPr/>
            </p:nvSpPr>
            <p:spPr bwMode="auto">
              <a:xfrm>
                <a:off x="816" y="2257"/>
                <a:ext cx="101" cy="18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it-IT" sz="1900" i="1">
                    <a:solidFill>
                      <a:srgbClr val="000000"/>
                    </a:solidFill>
                    <a:latin typeface="Arial" charset="0"/>
                  </a:rPr>
                  <a:t>S</a:t>
                </a:r>
                <a:endParaRPr lang="it-IT" sz="1800">
                  <a:latin typeface="Arial" charset="0"/>
                </a:endParaRPr>
              </a:p>
            </p:txBody>
          </p:sp>
          <p:grpSp>
            <p:nvGrpSpPr>
              <p:cNvPr id="12" name="Group 188"/>
              <p:cNvGrpSpPr>
                <a:grpSpLocks noChangeAspect="1"/>
              </p:cNvGrpSpPr>
              <p:nvPr/>
            </p:nvGrpSpPr>
            <p:grpSpPr bwMode="auto">
              <a:xfrm>
                <a:off x="617" y="2229"/>
                <a:ext cx="110" cy="161"/>
                <a:chOff x="617" y="2229"/>
                <a:chExt cx="110" cy="161"/>
              </a:xfrm>
            </p:grpSpPr>
            <p:sp>
              <p:nvSpPr>
                <p:cNvPr id="152765" name="AutoShape 189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617" y="2229"/>
                  <a:ext cx="110" cy="15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2766" name="Rectangle 190"/>
                <p:cNvSpPr>
                  <a:spLocks noChangeArrowheads="1"/>
                </p:cNvSpPr>
                <p:nvPr/>
              </p:nvSpPr>
              <p:spPr bwMode="auto">
                <a:xfrm>
                  <a:off x="683" y="2313"/>
                  <a:ext cx="32" cy="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>
                    <a:spcBef>
                      <a:spcPct val="0"/>
                    </a:spcBef>
                  </a:pPr>
                  <a:r>
                    <a:rPr lang="it-IT" sz="800" i="1">
                      <a:solidFill>
                        <a:srgbClr val="000000"/>
                      </a:solidFill>
                      <a:latin typeface="Arial" charset="0"/>
                    </a:rPr>
                    <a:t>x</a:t>
                  </a:r>
                  <a:endParaRPr lang="it-IT" sz="1800"/>
                </a:p>
              </p:txBody>
            </p:sp>
            <p:sp>
              <p:nvSpPr>
                <p:cNvPr id="152767" name="Rectangle 191"/>
                <p:cNvSpPr>
                  <a:spLocks noChangeArrowheads="1"/>
                </p:cNvSpPr>
                <p:nvPr/>
              </p:nvSpPr>
              <p:spPr bwMode="auto">
                <a:xfrm>
                  <a:off x="628" y="2247"/>
                  <a:ext cx="52" cy="12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>
                    <a:spcBef>
                      <a:spcPct val="0"/>
                    </a:spcBef>
                  </a:pPr>
                  <a:r>
                    <a:rPr lang="it-IT" sz="1300" i="1">
                      <a:solidFill>
                        <a:srgbClr val="000000"/>
                      </a:solidFill>
                      <a:latin typeface="Arial" charset="0"/>
                    </a:rPr>
                    <a:t>s</a:t>
                  </a:r>
                  <a:endParaRPr lang="it-IT" sz="1800"/>
                </a:p>
              </p:txBody>
            </p:sp>
          </p:grpSp>
        </p:grpSp>
      </p:grpSp>
      <p:grpSp>
        <p:nvGrpSpPr>
          <p:cNvPr id="13" name="Group 192"/>
          <p:cNvGrpSpPr>
            <a:grpSpLocks/>
          </p:cNvGrpSpPr>
          <p:nvPr/>
        </p:nvGrpSpPr>
        <p:grpSpPr bwMode="auto">
          <a:xfrm>
            <a:off x="8229600" y="4206875"/>
            <a:ext cx="812800" cy="365125"/>
            <a:chOff x="4025" y="2304"/>
            <a:chExt cx="512" cy="230"/>
          </a:xfrm>
        </p:grpSpPr>
        <p:sp>
          <p:nvSpPr>
            <p:cNvPr id="152769" name="Line 193"/>
            <p:cNvSpPr>
              <a:spLocks noChangeAspect="1" noChangeShapeType="1"/>
            </p:cNvSpPr>
            <p:nvPr/>
          </p:nvSpPr>
          <p:spPr bwMode="auto">
            <a:xfrm>
              <a:off x="4261" y="2416"/>
              <a:ext cx="94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770" name="Oval 194"/>
            <p:cNvSpPr>
              <a:spLocks noChangeAspect="1" noChangeArrowheads="1"/>
            </p:cNvSpPr>
            <p:nvPr/>
          </p:nvSpPr>
          <p:spPr bwMode="auto">
            <a:xfrm>
              <a:off x="4026" y="2304"/>
              <a:ext cx="237" cy="229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52771" name="Line 195"/>
            <p:cNvSpPr>
              <a:spLocks noChangeAspect="1" noChangeShapeType="1"/>
            </p:cNvSpPr>
            <p:nvPr/>
          </p:nvSpPr>
          <p:spPr bwMode="auto">
            <a:xfrm>
              <a:off x="4025" y="2416"/>
              <a:ext cx="98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772" name="Oval 196"/>
            <p:cNvSpPr>
              <a:spLocks noChangeAspect="1" noChangeArrowheads="1"/>
            </p:cNvSpPr>
            <p:nvPr/>
          </p:nvSpPr>
          <p:spPr bwMode="auto">
            <a:xfrm>
              <a:off x="4105" y="2391"/>
              <a:ext cx="47" cy="51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/>
            </a:p>
          </p:txBody>
        </p:sp>
        <p:graphicFrame>
          <p:nvGraphicFramePr>
            <p:cNvPr id="152773" name="Object 197"/>
            <p:cNvGraphicFramePr>
              <a:graphicFrameLocks noChangeAspect="1"/>
            </p:cNvGraphicFramePr>
            <p:nvPr/>
          </p:nvGraphicFramePr>
          <p:xfrm>
            <a:off x="4150" y="2324"/>
            <a:ext cx="109" cy="153"/>
          </p:xfrm>
          <a:graphic>
            <a:graphicData uri="http://schemas.openxmlformats.org/presentationml/2006/ole">
              <p:oleObj spid="_x0000_s195586" name="Equation" r:id="rId5" imgW="177480" imgH="228600" progId="Equation.3">
                <p:embed/>
              </p:oleObj>
            </a:graphicData>
          </a:graphic>
        </p:graphicFrame>
        <p:sp>
          <p:nvSpPr>
            <p:cNvPr id="152774" name="AutoShape 198"/>
            <p:cNvSpPr>
              <a:spLocks noChangeAspect="1" noChangeArrowheads="1" noTextEdit="1"/>
            </p:cNvSpPr>
            <p:nvPr/>
          </p:nvSpPr>
          <p:spPr bwMode="auto">
            <a:xfrm>
              <a:off x="4365" y="2335"/>
              <a:ext cx="125" cy="1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775" name="Rectangle 199"/>
            <p:cNvSpPr>
              <a:spLocks noChangeAspect="1" noChangeArrowheads="1"/>
            </p:cNvSpPr>
            <p:nvPr/>
          </p:nvSpPr>
          <p:spPr bwMode="auto">
            <a:xfrm>
              <a:off x="4488" y="2417"/>
              <a:ext cx="49" cy="1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it-IT" sz="1100" b="1">
                  <a:solidFill>
                    <a:srgbClr val="000000"/>
                  </a:solidFill>
                  <a:latin typeface="Arial" charset="0"/>
                </a:rPr>
                <a:t>x</a:t>
              </a:r>
              <a:endParaRPr lang="it-IT" sz="1800" b="1">
                <a:latin typeface="Arial" charset="0"/>
              </a:endParaRPr>
            </a:p>
          </p:txBody>
        </p:sp>
        <p:sp>
          <p:nvSpPr>
            <p:cNvPr id="152776" name="Rectangle 200"/>
            <p:cNvSpPr>
              <a:spLocks noChangeAspect="1" noChangeArrowheads="1"/>
            </p:cNvSpPr>
            <p:nvPr/>
          </p:nvSpPr>
          <p:spPr bwMode="auto">
            <a:xfrm>
              <a:off x="4382" y="2352"/>
              <a:ext cx="101" cy="18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it-IT" sz="1900" i="1">
                  <a:solidFill>
                    <a:srgbClr val="000000"/>
                  </a:solidFill>
                  <a:latin typeface="Arial" charset="0"/>
                </a:rPr>
                <a:t>S</a:t>
              </a:r>
              <a:endParaRPr lang="it-IT" sz="1800">
                <a:latin typeface="Arial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Text Box 2"/>
          <p:cNvSpPr txBox="1">
            <a:spLocks noChangeArrowheads="1"/>
          </p:cNvSpPr>
          <p:nvPr/>
        </p:nvSpPr>
        <p:spPr bwMode="auto">
          <a:xfrm>
            <a:off x="0" y="0"/>
            <a:ext cx="8610600" cy="396875"/>
          </a:xfrm>
          <a:prstGeom prst="rect">
            <a:avLst/>
          </a:prstGeom>
          <a:noFill/>
          <a:ln w="31750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/>
            <a:r>
              <a:rPr lang="en-US" sz="2000" b="1" dirty="0">
                <a:solidFill>
                  <a:srgbClr val="FF33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               Angular Momentum Decomposition of h</a:t>
            </a:r>
            <a:r>
              <a:rPr lang="en-US" sz="2000" b="1" baseline="-25000" dirty="0">
                <a:solidFill>
                  <a:srgbClr val="FF33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1T</a:t>
            </a:r>
            <a:r>
              <a:rPr lang="en-US" sz="2000" b="1" baseline="30000" dirty="0">
                <a:solidFill>
                  <a:srgbClr val="FF33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Symbol" pitchFamily="18" charset="2"/>
                <a:sym typeface="Symbol" pitchFamily="18" charset="2"/>
              </a:rPr>
              <a:t></a:t>
            </a:r>
            <a:r>
              <a:rPr lang="en-US" sz="2000" b="1" baseline="30000" dirty="0">
                <a:solidFill>
                  <a:srgbClr val="FF33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sym typeface="Symbol" pitchFamily="18" charset="2"/>
              </a:rPr>
              <a:t>d</a:t>
            </a:r>
          </a:p>
        </p:txBody>
      </p:sp>
      <p:sp>
        <p:nvSpPr>
          <p:cNvPr id="154627" name="Rectangle 3"/>
          <p:cNvSpPr>
            <a:spLocks noChangeArrowheads="1"/>
          </p:cNvSpPr>
          <p:nvPr/>
        </p:nvSpPr>
        <p:spPr bwMode="auto">
          <a:xfrm>
            <a:off x="46038" y="403225"/>
            <a:ext cx="9021762" cy="53975"/>
          </a:xfrm>
          <a:prstGeom prst="rect">
            <a:avLst/>
          </a:prstGeom>
          <a:gradFill rotWithShape="1">
            <a:gsLst>
              <a:gs pos="0">
                <a:srgbClr val="FF0000"/>
              </a:gs>
              <a:gs pos="100000">
                <a:schemeClr val="bg1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>
              <a:spcBef>
                <a:spcPct val="0"/>
              </a:spcBef>
            </a:pPr>
            <a:r>
              <a:rPr lang="en-US" sz="4400" dirty="0">
                <a:solidFill>
                  <a:srgbClr val="FF3300"/>
                </a:solidFill>
                <a:latin typeface="Arial" charset="0"/>
              </a:rPr>
              <a:t/>
            </a:r>
            <a:br>
              <a:rPr lang="en-US" sz="4400" dirty="0">
                <a:solidFill>
                  <a:srgbClr val="FF3300"/>
                </a:solidFill>
                <a:latin typeface="Arial" charset="0"/>
              </a:rPr>
            </a:br>
            <a:endParaRPr lang="it-IT" sz="4400">
              <a:solidFill>
                <a:srgbClr val="FF3300"/>
              </a:solidFill>
              <a:latin typeface="Arial" charset="0"/>
            </a:endParaRPr>
          </a:p>
        </p:txBody>
      </p:sp>
      <p:sp>
        <p:nvSpPr>
          <p:cNvPr id="154629" name="Line 5"/>
          <p:cNvSpPr>
            <a:spLocks noChangeShapeType="1"/>
          </p:cNvSpPr>
          <p:nvPr/>
        </p:nvSpPr>
        <p:spPr bwMode="auto">
          <a:xfrm flipH="1">
            <a:off x="2819400" y="914400"/>
            <a:ext cx="1143000" cy="7620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 dirty="0"/>
          </a:p>
        </p:txBody>
      </p:sp>
      <p:sp>
        <p:nvSpPr>
          <p:cNvPr id="154630" name="Text Box 6"/>
          <p:cNvSpPr txBox="1">
            <a:spLocks noChangeArrowheads="1"/>
          </p:cNvSpPr>
          <p:nvPr/>
        </p:nvSpPr>
        <p:spPr bwMode="auto">
          <a:xfrm>
            <a:off x="1143000" y="1462088"/>
            <a:ext cx="190500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sz="1800" dirty="0"/>
              <a:t>L</a:t>
            </a:r>
            <a:r>
              <a:rPr lang="en-US" sz="1800" baseline="-25000" dirty="0"/>
              <a:t>z</a:t>
            </a:r>
            <a:r>
              <a:rPr lang="en-US" sz="1800" dirty="0"/>
              <a:t>=+1 and L</a:t>
            </a:r>
            <a:r>
              <a:rPr lang="en-US" sz="1800" baseline="-25000" dirty="0"/>
              <a:t>z</a:t>
            </a:r>
            <a:r>
              <a:rPr lang="en-US" sz="1800" dirty="0"/>
              <a:t>=-1</a:t>
            </a:r>
            <a:endParaRPr lang="it-IT" sz="1800" dirty="0"/>
          </a:p>
        </p:txBody>
      </p:sp>
      <p:sp>
        <p:nvSpPr>
          <p:cNvPr id="154631" name="Line 7"/>
          <p:cNvSpPr>
            <a:spLocks noChangeShapeType="1"/>
          </p:cNvSpPr>
          <p:nvPr/>
        </p:nvSpPr>
        <p:spPr bwMode="auto">
          <a:xfrm>
            <a:off x="7239000" y="914400"/>
            <a:ext cx="0" cy="5651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 dirty="0"/>
          </a:p>
        </p:txBody>
      </p:sp>
      <p:sp>
        <p:nvSpPr>
          <p:cNvPr id="154632" name="Text Box 8"/>
          <p:cNvSpPr txBox="1">
            <a:spLocks noChangeArrowheads="1"/>
          </p:cNvSpPr>
          <p:nvPr/>
        </p:nvSpPr>
        <p:spPr bwMode="auto">
          <a:xfrm>
            <a:off x="990600" y="3016250"/>
            <a:ext cx="5334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dirty="0"/>
              <a:t>k</a:t>
            </a:r>
            <a:r>
              <a:rPr lang="en-US" baseline="30000" dirty="0"/>
              <a:t>2</a:t>
            </a:r>
            <a:r>
              <a:rPr lang="en-US" baseline="-25000" dirty="0">
                <a:latin typeface="Symbol" pitchFamily="18" charset="2"/>
                <a:sym typeface="Symbol" pitchFamily="18" charset="2"/>
              </a:rPr>
              <a:t></a:t>
            </a:r>
          </a:p>
        </p:txBody>
      </p:sp>
      <p:sp>
        <p:nvSpPr>
          <p:cNvPr id="154633" name="Text Box 9"/>
          <p:cNvSpPr txBox="1">
            <a:spLocks noChangeArrowheads="1"/>
          </p:cNvSpPr>
          <p:nvPr/>
        </p:nvSpPr>
        <p:spPr bwMode="auto">
          <a:xfrm>
            <a:off x="3200400" y="3016250"/>
            <a:ext cx="3048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dirty="0"/>
              <a:t>x</a:t>
            </a:r>
            <a:endParaRPr lang="it-IT"/>
          </a:p>
        </p:txBody>
      </p:sp>
      <p:sp>
        <p:nvSpPr>
          <p:cNvPr id="154634" name="Text Box 10"/>
          <p:cNvSpPr txBox="1">
            <a:spLocks noChangeArrowheads="1"/>
          </p:cNvSpPr>
          <p:nvPr/>
        </p:nvSpPr>
        <p:spPr bwMode="auto">
          <a:xfrm>
            <a:off x="76200" y="1295400"/>
            <a:ext cx="990600" cy="51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sz="1400" dirty="0"/>
              <a:t> h</a:t>
            </a:r>
            <a:r>
              <a:rPr lang="en-US" sz="1400" baseline="-25000" dirty="0"/>
              <a:t>1T</a:t>
            </a:r>
            <a:r>
              <a:rPr lang="en-US" sz="1400" baseline="30000" dirty="0">
                <a:latin typeface="Symbol" pitchFamily="18" charset="2"/>
                <a:sym typeface="Symbol" pitchFamily="18" charset="2"/>
              </a:rPr>
              <a:t></a:t>
            </a:r>
            <a:r>
              <a:rPr lang="en-US" sz="1400" baseline="30000" dirty="0">
                <a:sym typeface="Symbol" pitchFamily="18" charset="2"/>
              </a:rPr>
              <a:t> d</a:t>
            </a:r>
            <a:br>
              <a:rPr lang="en-US" sz="1400" baseline="30000" dirty="0">
                <a:sym typeface="Symbol" pitchFamily="18" charset="2"/>
              </a:rPr>
            </a:br>
            <a:r>
              <a:rPr lang="en-US" sz="1400" dirty="0">
                <a:sym typeface="Symbol" pitchFamily="18" charset="2"/>
              </a:rPr>
              <a:t>[GeV</a:t>
            </a:r>
            <a:r>
              <a:rPr lang="en-US" sz="1400" baseline="30000" dirty="0">
                <a:sym typeface="Symbol" pitchFamily="18" charset="2"/>
              </a:rPr>
              <a:t>-3</a:t>
            </a:r>
            <a:r>
              <a:rPr lang="en-US" sz="1400" dirty="0">
                <a:sym typeface="Symbol" pitchFamily="18" charset="2"/>
              </a:rPr>
              <a:t>] </a:t>
            </a:r>
          </a:p>
        </p:txBody>
      </p:sp>
      <p:sp>
        <p:nvSpPr>
          <p:cNvPr id="154642" name="Line 18"/>
          <p:cNvSpPr>
            <a:spLocks noChangeShapeType="1"/>
          </p:cNvSpPr>
          <p:nvPr/>
        </p:nvSpPr>
        <p:spPr bwMode="auto">
          <a:xfrm flipV="1">
            <a:off x="2374900" y="2657475"/>
            <a:ext cx="1520825" cy="69215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643" name="Line 19"/>
          <p:cNvSpPr>
            <a:spLocks noChangeShapeType="1"/>
          </p:cNvSpPr>
          <p:nvPr/>
        </p:nvSpPr>
        <p:spPr bwMode="auto">
          <a:xfrm flipV="1">
            <a:off x="2778125" y="3146425"/>
            <a:ext cx="1588" cy="1905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644" name="Freeform 20"/>
          <p:cNvSpPr>
            <a:spLocks noEditPoints="1"/>
          </p:cNvSpPr>
          <p:nvPr/>
        </p:nvSpPr>
        <p:spPr bwMode="auto">
          <a:xfrm>
            <a:off x="2686050" y="3219450"/>
            <a:ext cx="63500" cy="104775"/>
          </a:xfrm>
          <a:custGeom>
            <a:avLst/>
            <a:gdLst/>
            <a:ahLst/>
            <a:cxnLst>
              <a:cxn ang="0">
                <a:pos x="0" y="34"/>
              </a:cxn>
              <a:cxn ang="0">
                <a:pos x="2" y="24"/>
              </a:cxn>
              <a:cxn ang="0">
                <a:pos x="4" y="14"/>
              </a:cxn>
              <a:cxn ang="0">
                <a:pos x="8" y="8"/>
              </a:cxn>
              <a:cxn ang="0">
                <a:pos x="12" y="2"/>
              </a:cxn>
              <a:cxn ang="0">
                <a:pos x="16" y="0"/>
              </a:cxn>
              <a:cxn ang="0">
                <a:pos x="20" y="0"/>
              </a:cxn>
              <a:cxn ang="0">
                <a:pos x="26" y="0"/>
              </a:cxn>
              <a:cxn ang="0">
                <a:pos x="30" y="4"/>
              </a:cxn>
              <a:cxn ang="0">
                <a:pos x="34" y="8"/>
              </a:cxn>
              <a:cxn ang="0">
                <a:pos x="38" y="14"/>
              </a:cxn>
              <a:cxn ang="0">
                <a:pos x="40" y="22"/>
              </a:cxn>
              <a:cxn ang="0">
                <a:pos x="40" y="32"/>
              </a:cxn>
              <a:cxn ang="0">
                <a:pos x="40" y="42"/>
              </a:cxn>
              <a:cxn ang="0">
                <a:pos x="38" y="52"/>
              </a:cxn>
              <a:cxn ang="0">
                <a:pos x="34" y="58"/>
              </a:cxn>
              <a:cxn ang="0">
                <a:pos x="30" y="62"/>
              </a:cxn>
              <a:cxn ang="0">
                <a:pos x="24" y="64"/>
              </a:cxn>
              <a:cxn ang="0">
                <a:pos x="20" y="66"/>
              </a:cxn>
              <a:cxn ang="0">
                <a:pos x="14" y="64"/>
              </a:cxn>
              <a:cxn ang="0">
                <a:pos x="10" y="62"/>
              </a:cxn>
              <a:cxn ang="0">
                <a:pos x="6" y="56"/>
              </a:cxn>
              <a:cxn ang="0">
                <a:pos x="2" y="48"/>
              </a:cxn>
              <a:cxn ang="0">
                <a:pos x="2" y="42"/>
              </a:cxn>
              <a:cxn ang="0">
                <a:pos x="0" y="34"/>
              </a:cxn>
              <a:cxn ang="0">
                <a:pos x="10" y="34"/>
              </a:cxn>
              <a:cxn ang="0">
                <a:pos x="10" y="46"/>
              </a:cxn>
              <a:cxn ang="0">
                <a:pos x="12" y="56"/>
              </a:cxn>
              <a:cxn ang="0">
                <a:pos x="14" y="60"/>
              </a:cxn>
              <a:cxn ang="0">
                <a:pos x="18" y="62"/>
              </a:cxn>
              <a:cxn ang="0">
                <a:pos x="20" y="62"/>
              </a:cxn>
              <a:cxn ang="0">
                <a:pos x="22" y="62"/>
              </a:cxn>
              <a:cxn ang="0">
                <a:pos x="26" y="60"/>
              </a:cxn>
              <a:cxn ang="0">
                <a:pos x="28" y="58"/>
              </a:cxn>
              <a:cxn ang="0">
                <a:pos x="30" y="52"/>
              </a:cxn>
              <a:cxn ang="0">
                <a:pos x="30" y="46"/>
              </a:cxn>
              <a:cxn ang="0">
                <a:pos x="32" y="40"/>
              </a:cxn>
              <a:cxn ang="0">
                <a:pos x="32" y="30"/>
              </a:cxn>
              <a:cxn ang="0">
                <a:pos x="32" y="20"/>
              </a:cxn>
              <a:cxn ang="0">
                <a:pos x="30" y="12"/>
              </a:cxn>
              <a:cxn ang="0">
                <a:pos x="28" y="8"/>
              </a:cxn>
              <a:cxn ang="0">
                <a:pos x="26" y="4"/>
              </a:cxn>
              <a:cxn ang="0">
                <a:pos x="24" y="4"/>
              </a:cxn>
              <a:cxn ang="0">
                <a:pos x="20" y="2"/>
              </a:cxn>
              <a:cxn ang="0">
                <a:pos x="18" y="4"/>
              </a:cxn>
              <a:cxn ang="0">
                <a:pos x="16" y="6"/>
              </a:cxn>
              <a:cxn ang="0">
                <a:pos x="12" y="10"/>
              </a:cxn>
              <a:cxn ang="0">
                <a:pos x="10" y="18"/>
              </a:cxn>
              <a:cxn ang="0">
                <a:pos x="10" y="26"/>
              </a:cxn>
              <a:cxn ang="0">
                <a:pos x="10" y="34"/>
              </a:cxn>
            </a:cxnLst>
            <a:rect l="0" t="0" r="r" b="b"/>
            <a:pathLst>
              <a:path w="40" h="66">
                <a:moveTo>
                  <a:pt x="0" y="34"/>
                </a:moveTo>
                <a:lnTo>
                  <a:pt x="2" y="24"/>
                </a:lnTo>
                <a:lnTo>
                  <a:pt x="4" y="14"/>
                </a:lnTo>
                <a:lnTo>
                  <a:pt x="8" y="8"/>
                </a:lnTo>
                <a:lnTo>
                  <a:pt x="12" y="2"/>
                </a:lnTo>
                <a:lnTo>
                  <a:pt x="16" y="0"/>
                </a:lnTo>
                <a:lnTo>
                  <a:pt x="20" y="0"/>
                </a:lnTo>
                <a:lnTo>
                  <a:pt x="26" y="0"/>
                </a:lnTo>
                <a:lnTo>
                  <a:pt x="30" y="4"/>
                </a:lnTo>
                <a:lnTo>
                  <a:pt x="34" y="8"/>
                </a:lnTo>
                <a:lnTo>
                  <a:pt x="38" y="14"/>
                </a:lnTo>
                <a:lnTo>
                  <a:pt x="40" y="22"/>
                </a:lnTo>
                <a:lnTo>
                  <a:pt x="40" y="32"/>
                </a:lnTo>
                <a:lnTo>
                  <a:pt x="40" y="42"/>
                </a:lnTo>
                <a:lnTo>
                  <a:pt x="38" y="52"/>
                </a:lnTo>
                <a:lnTo>
                  <a:pt x="34" y="58"/>
                </a:lnTo>
                <a:lnTo>
                  <a:pt x="30" y="62"/>
                </a:lnTo>
                <a:lnTo>
                  <a:pt x="24" y="64"/>
                </a:lnTo>
                <a:lnTo>
                  <a:pt x="20" y="66"/>
                </a:lnTo>
                <a:lnTo>
                  <a:pt x="14" y="64"/>
                </a:lnTo>
                <a:lnTo>
                  <a:pt x="10" y="62"/>
                </a:lnTo>
                <a:lnTo>
                  <a:pt x="6" y="56"/>
                </a:lnTo>
                <a:lnTo>
                  <a:pt x="2" y="48"/>
                </a:lnTo>
                <a:lnTo>
                  <a:pt x="2" y="42"/>
                </a:lnTo>
                <a:lnTo>
                  <a:pt x="0" y="34"/>
                </a:lnTo>
                <a:close/>
                <a:moveTo>
                  <a:pt x="10" y="34"/>
                </a:moveTo>
                <a:lnTo>
                  <a:pt x="10" y="46"/>
                </a:lnTo>
                <a:lnTo>
                  <a:pt x="12" y="56"/>
                </a:lnTo>
                <a:lnTo>
                  <a:pt x="14" y="60"/>
                </a:lnTo>
                <a:lnTo>
                  <a:pt x="18" y="62"/>
                </a:lnTo>
                <a:lnTo>
                  <a:pt x="20" y="62"/>
                </a:lnTo>
                <a:lnTo>
                  <a:pt x="22" y="62"/>
                </a:lnTo>
                <a:lnTo>
                  <a:pt x="26" y="60"/>
                </a:lnTo>
                <a:lnTo>
                  <a:pt x="28" y="58"/>
                </a:lnTo>
                <a:lnTo>
                  <a:pt x="30" y="52"/>
                </a:lnTo>
                <a:lnTo>
                  <a:pt x="30" y="46"/>
                </a:lnTo>
                <a:lnTo>
                  <a:pt x="32" y="40"/>
                </a:lnTo>
                <a:lnTo>
                  <a:pt x="32" y="30"/>
                </a:lnTo>
                <a:lnTo>
                  <a:pt x="32" y="20"/>
                </a:lnTo>
                <a:lnTo>
                  <a:pt x="30" y="12"/>
                </a:lnTo>
                <a:lnTo>
                  <a:pt x="28" y="8"/>
                </a:lnTo>
                <a:lnTo>
                  <a:pt x="26" y="4"/>
                </a:lnTo>
                <a:lnTo>
                  <a:pt x="24" y="4"/>
                </a:lnTo>
                <a:lnTo>
                  <a:pt x="20" y="2"/>
                </a:lnTo>
                <a:lnTo>
                  <a:pt x="18" y="4"/>
                </a:lnTo>
                <a:lnTo>
                  <a:pt x="16" y="6"/>
                </a:lnTo>
                <a:lnTo>
                  <a:pt x="12" y="10"/>
                </a:lnTo>
                <a:lnTo>
                  <a:pt x="10" y="18"/>
                </a:lnTo>
                <a:lnTo>
                  <a:pt x="10" y="26"/>
                </a:lnTo>
                <a:lnTo>
                  <a:pt x="10" y="3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645" name="Freeform 21"/>
          <p:cNvSpPr>
            <a:spLocks/>
          </p:cNvSpPr>
          <p:nvPr/>
        </p:nvSpPr>
        <p:spPr bwMode="auto">
          <a:xfrm>
            <a:off x="2768600" y="3305175"/>
            <a:ext cx="15875" cy="19050"/>
          </a:xfrm>
          <a:custGeom>
            <a:avLst/>
            <a:gdLst/>
            <a:ahLst/>
            <a:cxnLst>
              <a:cxn ang="0">
                <a:pos x="6" y="0"/>
              </a:cxn>
              <a:cxn ang="0">
                <a:pos x="8" y="2"/>
              </a:cxn>
              <a:cxn ang="0">
                <a:pos x="10" y="2"/>
              </a:cxn>
              <a:cxn ang="0">
                <a:pos x="10" y="4"/>
              </a:cxn>
              <a:cxn ang="0">
                <a:pos x="10" y="6"/>
              </a:cxn>
              <a:cxn ang="0">
                <a:pos x="10" y="8"/>
              </a:cxn>
              <a:cxn ang="0">
                <a:pos x="8" y="10"/>
              </a:cxn>
              <a:cxn ang="0">
                <a:pos x="8" y="12"/>
              </a:cxn>
              <a:cxn ang="0">
                <a:pos x="6" y="12"/>
              </a:cxn>
              <a:cxn ang="0">
                <a:pos x="2" y="12"/>
              </a:cxn>
              <a:cxn ang="0">
                <a:pos x="2" y="10"/>
              </a:cxn>
              <a:cxn ang="0">
                <a:pos x="0" y="8"/>
              </a:cxn>
              <a:cxn ang="0">
                <a:pos x="0" y="6"/>
              </a:cxn>
              <a:cxn ang="0">
                <a:pos x="0" y="4"/>
              </a:cxn>
              <a:cxn ang="0">
                <a:pos x="2" y="2"/>
              </a:cxn>
              <a:cxn ang="0">
                <a:pos x="2" y="2"/>
              </a:cxn>
              <a:cxn ang="0">
                <a:pos x="6" y="0"/>
              </a:cxn>
            </a:cxnLst>
            <a:rect l="0" t="0" r="r" b="b"/>
            <a:pathLst>
              <a:path w="10" h="12">
                <a:moveTo>
                  <a:pt x="6" y="0"/>
                </a:moveTo>
                <a:lnTo>
                  <a:pt x="8" y="2"/>
                </a:lnTo>
                <a:lnTo>
                  <a:pt x="10" y="2"/>
                </a:lnTo>
                <a:lnTo>
                  <a:pt x="10" y="4"/>
                </a:lnTo>
                <a:lnTo>
                  <a:pt x="10" y="6"/>
                </a:lnTo>
                <a:lnTo>
                  <a:pt x="10" y="8"/>
                </a:lnTo>
                <a:lnTo>
                  <a:pt x="8" y="10"/>
                </a:lnTo>
                <a:lnTo>
                  <a:pt x="8" y="12"/>
                </a:lnTo>
                <a:lnTo>
                  <a:pt x="6" y="12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646" name="Freeform 22"/>
          <p:cNvSpPr>
            <a:spLocks/>
          </p:cNvSpPr>
          <p:nvPr/>
        </p:nvSpPr>
        <p:spPr bwMode="auto">
          <a:xfrm>
            <a:off x="2797175" y="3219450"/>
            <a:ext cx="66675" cy="101600"/>
          </a:xfrm>
          <a:custGeom>
            <a:avLst/>
            <a:gdLst/>
            <a:ahLst/>
            <a:cxnLst>
              <a:cxn ang="0">
                <a:pos x="42" y="52"/>
              </a:cxn>
              <a:cxn ang="0">
                <a:pos x="38" y="64"/>
              </a:cxn>
              <a:cxn ang="0">
                <a:pos x="0" y="64"/>
              </a:cxn>
              <a:cxn ang="0">
                <a:pos x="0" y="64"/>
              </a:cxn>
              <a:cxn ang="0">
                <a:pos x="10" y="54"/>
              </a:cxn>
              <a:cxn ang="0">
                <a:pos x="18" y="46"/>
              </a:cxn>
              <a:cxn ang="0">
                <a:pos x="24" y="38"/>
              </a:cxn>
              <a:cxn ang="0">
                <a:pos x="28" y="32"/>
              </a:cxn>
              <a:cxn ang="0">
                <a:pos x="30" y="26"/>
              </a:cxn>
              <a:cxn ang="0">
                <a:pos x="30" y="20"/>
              </a:cxn>
              <a:cxn ang="0">
                <a:pos x="30" y="16"/>
              </a:cxn>
              <a:cxn ang="0">
                <a:pos x="26" y="10"/>
              </a:cxn>
              <a:cxn ang="0">
                <a:pos x="22" y="8"/>
              </a:cxn>
              <a:cxn ang="0">
                <a:pos x="18" y="6"/>
              </a:cxn>
              <a:cxn ang="0">
                <a:pos x="14" y="8"/>
              </a:cxn>
              <a:cxn ang="0">
                <a:pos x="10" y="10"/>
              </a:cxn>
              <a:cxn ang="0">
                <a:pos x="6" y="14"/>
              </a:cxn>
              <a:cxn ang="0">
                <a:pos x="4" y="18"/>
              </a:cxn>
              <a:cxn ang="0">
                <a:pos x="2" y="18"/>
              </a:cxn>
              <a:cxn ang="0">
                <a:pos x="4" y="10"/>
              </a:cxn>
              <a:cxn ang="0">
                <a:pos x="8" y="4"/>
              </a:cxn>
              <a:cxn ang="0">
                <a:pos x="14" y="2"/>
              </a:cxn>
              <a:cxn ang="0">
                <a:pos x="20" y="0"/>
              </a:cxn>
              <a:cxn ang="0">
                <a:pos x="28" y="2"/>
              </a:cxn>
              <a:cxn ang="0">
                <a:pos x="34" y="4"/>
              </a:cxn>
              <a:cxn ang="0">
                <a:pos x="38" y="10"/>
              </a:cxn>
              <a:cxn ang="0">
                <a:pos x="38" y="16"/>
              </a:cxn>
              <a:cxn ang="0">
                <a:pos x="38" y="22"/>
              </a:cxn>
              <a:cxn ang="0">
                <a:pos x="36" y="26"/>
              </a:cxn>
              <a:cxn ang="0">
                <a:pos x="32" y="34"/>
              </a:cxn>
              <a:cxn ang="0">
                <a:pos x="24" y="42"/>
              </a:cxn>
              <a:cxn ang="0">
                <a:pos x="18" y="50"/>
              </a:cxn>
              <a:cxn ang="0">
                <a:pos x="12" y="54"/>
              </a:cxn>
              <a:cxn ang="0">
                <a:pos x="10" y="58"/>
              </a:cxn>
              <a:cxn ang="0">
                <a:pos x="26" y="58"/>
              </a:cxn>
              <a:cxn ang="0">
                <a:pos x="32" y="58"/>
              </a:cxn>
              <a:cxn ang="0">
                <a:pos x="34" y="58"/>
              </a:cxn>
              <a:cxn ang="0">
                <a:pos x="36" y="56"/>
              </a:cxn>
              <a:cxn ang="0">
                <a:pos x="38" y="56"/>
              </a:cxn>
              <a:cxn ang="0">
                <a:pos x="40" y="54"/>
              </a:cxn>
              <a:cxn ang="0">
                <a:pos x="40" y="52"/>
              </a:cxn>
              <a:cxn ang="0">
                <a:pos x="42" y="52"/>
              </a:cxn>
            </a:cxnLst>
            <a:rect l="0" t="0" r="r" b="b"/>
            <a:pathLst>
              <a:path w="42" h="64">
                <a:moveTo>
                  <a:pt x="42" y="52"/>
                </a:moveTo>
                <a:lnTo>
                  <a:pt x="38" y="64"/>
                </a:lnTo>
                <a:lnTo>
                  <a:pt x="0" y="64"/>
                </a:lnTo>
                <a:lnTo>
                  <a:pt x="0" y="64"/>
                </a:lnTo>
                <a:lnTo>
                  <a:pt x="10" y="54"/>
                </a:lnTo>
                <a:lnTo>
                  <a:pt x="18" y="46"/>
                </a:lnTo>
                <a:lnTo>
                  <a:pt x="24" y="38"/>
                </a:lnTo>
                <a:lnTo>
                  <a:pt x="28" y="32"/>
                </a:lnTo>
                <a:lnTo>
                  <a:pt x="30" y="26"/>
                </a:lnTo>
                <a:lnTo>
                  <a:pt x="30" y="20"/>
                </a:lnTo>
                <a:lnTo>
                  <a:pt x="30" y="16"/>
                </a:lnTo>
                <a:lnTo>
                  <a:pt x="26" y="10"/>
                </a:lnTo>
                <a:lnTo>
                  <a:pt x="22" y="8"/>
                </a:lnTo>
                <a:lnTo>
                  <a:pt x="18" y="6"/>
                </a:lnTo>
                <a:lnTo>
                  <a:pt x="14" y="8"/>
                </a:lnTo>
                <a:lnTo>
                  <a:pt x="10" y="10"/>
                </a:lnTo>
                <a:lnTo>
                  <a:pt x="6" y="14"/>
                </a:lnTo>
                <a:lnTo>
                  <a:pt x="4" y="18"/>
                </a:lnTo>
                <a:lnTo>
                  <a:pt x="2" y="18"/>
                </a:lnTo>
                <a:lnTo>
                  <a:pt x="4" y="10"/>
                </a:lnTo>
                <a:lnTo>
                  <a:pt x="8" y="4"/>
                </a:lnTo>
                <a:lnTo>
                  <a:pt x="14" y="2"/>
                </a:lnTo>
                <a:lnTo>
                  <a:pt x="20" y="0"/>
                </a:lnTo>
                <a:lnTo>
                  <a:pt x="28" y="2"/>
                </a:lnTo>
                <a:lnTo>
                  <a:pt x="34" y="4"/>
                </a:lnTo>
                <a:lnTo>
                  <a:pt x="38" y="10"/>
                </a:lnTo>
                <a:lnTo>
                  <a:pt x="38" y="16"/>
                </a:lnTo>
                <a:lnTo>
                  <a:pt x="38" y="22"/>
                </a:lnTo>
                <a:lnTo>
                  <a:pt x="36" y="26"/>
                </a:lnTo>
                <a:lnTo>
                  <a:pt x="32" y="34"/>
                </a:lnTo>
                <a:lnTo>
                  <a:pt x="24" y="42"/>
                </a:lnTo>
                <a:lnTo>
                  <a:pt x="18" y="50"/>
                </a:lnTo>
                <a:lnTo>
                  <a:pt x="12" y="54"/>
                </a:lnTo>
                <a:lnTo>
                  <a:pt x="10" y="58"/>
                </a:lnTo>
                <a:lnTo>
                  <a:pt x="26" y="58"/>
                </a:lnTo>
                <a:lnTo>
                  <a:pt x="32" y="58"/>
                </a:lnTo>
                <a:lnTo>
                  <a:pt x="34" y="58"/>
                </a:lnTo>
                <a:lnTo>
                  <a:pt x="36" y="56"/>
                </a:lnTo>
                <a:lnTo>
                  <a:pt x="38" y="56"/>
                </a:lnTo>
                <a:lnTo>
                  <a:pt x="40" y="54"/>
                </a:lnTo>
                <a:lnTo>
                  <a:pt x="40" y="52"/>
                </a:lnTo>
                <a:lnTo>
                  <a:pt x="42" y="5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647" name="Line 23"/>
          <p:cNvSpPr>
            <a:spLocks noChangeShapeType="1"/>
          </p:cNvSpPr>
          <p:nvPr/>
        </p:nvSpPr>
        <p:spPr bwMode="auto">
          <a:xfrm flipV="1">
            <a:off x="3121025" y="2990850"/>
            <a:ext cx="3175" cy="1905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648" name="Freeform 24"/>
          <p:cNvSpPr>
            <a:spLocks noEditPoints="1"/>
          </p:cNvSpPr>
          <p:nvPr/>
        </p:nvSpPr>
        <p:spPr bwMode="auto">
          <a:xfrm>
            <a:off x="3025775" y="3063875"/>
            <a:ext cx="63500" cy="104775"/>
          </a:xfrm>
          <a:custGeom>
            <a:avLst/>
            <a:gdLst/>
            <a:ahLst/>
            <a:cxnLst>
              <a:cxn ang="0">
                <a:pos x="0" y="32"/>
              </a:cxn>
              <a:cxn ang="0">
                <a:pos x="2" y="22"/>
              </a:cxn>
              <a:cxn ang="0">
                <a:pos x="4" y="14"/>
              </a:cxn>
              <a:cxn ang="0">
                <a:pos x="8" y="8"/>
              </a:cxn>
              <a:cxn ang="0">
                <a:pos x="12" y="2"/>
              </a:cxn>
              <a:cxn ang="0">
                <a:pos x="16" y="0"/>
              </a:cxn>
              <a:cxn ang="0">
                <a:pos x="22" y="0"/>
              </a:cxn>
              <a:cxn ang="0">
                <a:pos x="26" y="0"/>
              </a:cxn>
              <a:cxn ang="0">
                <a:pos x="30" y="2"/>
              </a:cxn>
              <a:cxn ang="0">
                <a:pos x="34" y="6"/>
              </a:cxn>
              <a:cxn ang="0">
                <a:pos x="38" y="14"/>
              </a:cxn>
              <a:cxn ang="0">
                <a:pos x="40" y="22"/>
              </a:cxn>
              <a:cxn ang="0">
                <a:pos x="40" y="32"/>
              </a:cxn>
              <a:cxn ang="0">
                <a:pos x="40" y="42"/>
              </a:cxn>
              <a:cxn ang="0">
                <a:pos x="38" y="50"/>
              </a:cxn>
              <a:cxn ang="0">
                <a:pos x="34" y="58"/>
              </a:cxn>
              <a:cxn ang="0">
                <a:pos x="30" y="62"/>
              </a:cxn>
              <a:cxn ang="0">
                <a:pos x="26" y="64"/>
              </a:cxn>
              <a:cxn ang="0">
                <a:pos x="20" y="66"/>
              </a:cxn>
              <a:cxn ang="0">
                <a:pos x="16" y="64"/>
              </a:cxn>
              <a:cxn ang="0">
                <a:pos x="10" y="60"/>
              </a:cxn>
              <a:cxn ang="0">
                <a:pos x="6" y="54"/>
              </a:cxn>
              <a:cxn ang="0">
                <a:pos x="4" y="48"/>
              </a:cxn>
              <a:cxn ang="0">
                <a:pos x="2" y="40"/>
              </a:cxn>
              <a:cxn ang="0">
                <a:pos x="0" y="32"/>
              </a:cxn>
              <a:cxn ang="0">
                <a:pos x="10" y="34"/>
              </a:cxn>
              <a:cxn ang="0">
                <a:pos x="10" y="46"/>
              </a:cxn>
              <a:cxn ang="0">
                <a:pos x="14" y="56"/>
              </a:cxn>
              <a:cxn ang="0">
                <a:pos x="16" y="60"/>
              </a:cxn>
              <a:cxn ang="0">
                <a:pos x="18" y="62"/>
              </a:cxn>
              <a:cxn ang="0">
                <a:pos x="20" y="62"/>
              </a:cxn>
              <a:cxn ang="0">
                <a:pos x="24" y="62"/>
              </a:cxn>
              <a:cxn ang="0">
                <a:pos x="26" y="60"/>
              </a:cxn>
              <a:cxn ang="0">
                <a:pos x="28" y="58"/>
              </a:cxn>
              <a:cxn ang="0">
                <a:pos x="30" y="52"/>
              </a:cxn>
              <a:cxn ang="0">
                <a:pos x="32" y="46"/>
              </a:cxn>
              <a:cxn ang="0">
                <a:pos x="32" y="38"/>
              </a:cxn>
              <a:cxn ang="0">
                <a:pos x="32" y="30"/>
              </a:cxn>
              <a:cxn ang="0">
                <a:pos x="32" y="20"/>
              </a:cxn>
              <a:cxn ang="0">
                <a:pos x="30" y="12"/>
              </a:cxn>
              <a:cxn ang="0">
                <a:pos x="28" y="8"/>
              </a:cxn>
              <a:cxn ang="0">
                <a:pos x="26" y="4"/>
              </a:cxn>
              <a:cxn ang="0">
                <a:pos x="24" y="2"/>
              </a:cxn>
              <a:cxn ang="0">
                <a:pos x="22" y="2"/>
              </a:cxn>
              <a:cxn ang="0">
                <a:pos x="18" y="4"/>
              </a:cxn>
              <a:cxn ang="0">
                <a:pos x="16" y="6"/>
              </a:cxn>
              <a:cxn ang="0">
                <a:pos x="12" y="10"/>
              </a:cxn>
              <a:cxn ang="0">
                <a:pos x="12" y="18"/>
              </a:cxn>
              <a:cxn ang="0">
                <a:pos x="10" y="26"/>
              </a:cxn>
              <a:cxn ang="0">
                <a:pos x="10" y="34"/>
              </a:cxn>
            </a:cxnLst>
            <a:rect l="0" t="0" r="r" b="b"/>
            <a:pathLst>
              <a:path w="40" h="66">
                <a:moveTo>
                  <a:pt x="0" y="32"/>
                </a:moveTo>
                <a:lnTo>
                  <a:pt x="2" y="22"/>
                </a:lnTo>
                <a:lnTo>
                  <a:pt x="4" y="14"/>
                </a:lnTo>
                <a:lnTo>
                  <a:pt x="8" y="8"/>
                </a:lnTo>
                <a:lnTo>
                  <a:pt x="12" y="2"/>
                </a:lnTo>
                <a:lnTo>
                  <a:pt x="16" y="0"/>
                </a:lnTo>
                <a:lnTo>
                  <a:pt x="22" y="0"/>
                </a:lnTo>
                <a:lnTo>
                  <a:pt x="26" y="0"/>
                </a:lnTo>
                <a:lnTo>
                  <a:pt x="30" y="2"/>
                </a:lnTo>
                <a:lnTo>
                  <a:pt x="34" y="6"/>
                </a:lnTo>
                <a:lnTo>
                  <a:pt x="38" y="14"/>
                </a:lnTo>
                <a:lnTo>
                  <a:pt x="40" y="22"/>
                </a:lnTo>
                <a:lnTo>
                  <a:pt x="40" y="32"/>
                </a:lnTo>
                <a:lnTo>
                  <a:pt x="40" y="42"/>
                </a:lnTo>
                <a:lnTo>
                  <a:pt x="38" y="50"/>
                </a:lnTo>
                <a:lnTo>
                  <a:pt x="34" y="58"/>
                </a:lnTo>
                <a:lnTo>
                  <a:pt x="30" y="62"/>
                </a:lnTo>
                <a:lnTo>
                  <a:pt x="26" y="64"/>
                </a:lnTo>
                <a:lnTo>
                  <a:pt x="20" y="66"/>
                </a:lnTo>
                <a:lnTo>
                  <a:pt x="16" y="64"/>
                </a:lnTo>
                <a:lnTo>
                  <a:pt x="10" y="60"/>
                </a:lnTo>
                <a:lnTo>
                  <a:pt x="6" y="54"/>
                </a:lnTo>
                <a:lnTo>
                  <a:pt x="4" y="48"/>
                </a:lnTo>
                <a:lnTo>
                  <a:pt x="2" y="40"/>
                </a:lnTo>
                <a:lnTo>
                  <a:pt x="0" y="32"/>
                </a:lnTo>
                <a:close/>
                <a:moveTo>
                  <a:pt x="10" y="34"/>
                </a:moveTo>
                <a:lnTo>
                  <a:pt x="10" y="46"/>
                </a:lnTo>
                <a:lnTo>
                  <a:pt x="14" y="56"/>
                </a:lnTo>
                <a:lnTo>
                  <a:pt x="16" y="60"/>
                </a:lnTo>
                <a:lnTo>
                  <a:pt x="18" y="62"/>
                </a:lnTo>
                <a:lnTo>
                  <a:pt x="20" y="62"/>
                </a:lnTo>
                <a:lnTo>
                  <a:pt x="24" y="62"/>
                </a:lnTo>
                <a:lnTo>
                  <a:pt x="26" y="60"/>
                </a:lnTo>
                <a:lnTo>
                  <a:pt x="28" y="58"/>
                </a:lnTo>
                <a:lnTo>
                  <a:pt x="30" y="52"/>
                </a:lnTo>
                <a:lnTo>
                  <a:pt x="32" y="46"/>
                </a:lnTo>
                <a:lnTo>
                  <a:pt x="32" y="38"/>
                </a:lnTo>
                <a:lnTo>
                  <a:pt x="32" y="30"/>
                </a:lnTo>
                <a:lnTo>
                  <a:pt x="32" y="20"/>
                </a:lnTo>
                <a:lnTo>
                  <a:pt x="30" y="12"/>
                </a:lnTo>
                <a:lnTo>
                  <a:pt x="28" y="8"/>
                </a:lnTo>
                <a:lnTo>
                  <a:pt x="26" y="4"/>
                </a:lnTo>
                <a:lnTo>
                  <a:pt x="24" y="2"/>
                </a:lnTo>
                <a:lnTo>
                  <a:pt x="22" y="2"/>
                </a:lnTo>
                <a:lnTo>
                  <a:pt x="18" y="4"/>
                </a:lnTo>
                <a:lnTo>
                  <a:pt x="16" y="6"/>
                </a:lnTo>
                <a:lnTo>
                  <a:pt x="12" y="10"/>
                </a:lnTo>
                <a:lnTo>
                  <a:pt x="12" y="18"/>
                </a:lnTo>
                <a:lnTo>
                  <a:pt x="10" y="26"/>
                </a:lnTo>
                <a:lnTo>
                  <a:pt x="10" y="3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649" name="Freeform 25"/>
          <p:cNvSpPr>
            <a:spLocks/>
          </p:cNvSpPr>
          <p:nvPr/>
        </p:nvSpPr>
        <p:spPr bwMode="auto">
          <a:xfrm>
            <a:off x="3108325" y="3149600"/>
            <a:ext cx="15875" cy="19050"/>
          </a:xfrm>
          <a:custGeom>
            <a:avLst/>
            <a:gdLst/>
            <a:ahLst/>
            <a:cxnLst>
              <a:cxn ang="0">
                <a:pos x="6" y="0"/>
              </a:cxn>
              <a:cxn ang="0">
                <a:pos x="8" y="0"/>
              </a:cxn>
              <a:cxn ang="0">
                <a:pos x="10" y="2"/>
              </a:cxn>
              <a:cxn ang="0">
                <a:pos x="10" y="4"/>
              </a:cxn>
              <a:cxn ang="0">
                <a:pos x="10" y="6"/>
              </a:cxn>
              <a:cxn ang="0">
                <a:pos x="10" y="8"/>
              </a:cxn>
              <a:cxn ang="0">
                <a:pos x="10" y="10"/>
              </a:cxn>
              <a:cxn ang="0">
                <a:pos x="8" y="12"/>
              </a:cxn>
              <a:cxn ang="0">
                <a:pos x="6" y="12"/>
              </a:cxn>
              <a:cxn ang="0">
                <a:pos x="4" y="12"/>
              </a:cxn>
              <a:cxn ang="0">
                <a:pos x="2" y="10"/>
              </a:cxn>
              <a:cxn ang="0">
                <a:pos x="0" y="8"/>
              </a:cxn>
              <a:cxn ang="0">
                <a:pos x="0" y="6"/>
              </a:cxn>
              <a:cxn ang="0">
                <a:pos x="0" y="4"/>
              </a:cxn>
              <a:cxn ang="0">
                <a:pos x="2" y="2"/>
              </a:cxn>
              <a:cxn ang="0">
                <a:pos x="4" y="0"/>
              </a:cxn>
              <a:cxn ang="0">
                <a:pos x="6" y="0"/>
              </a:cxn>
            </a:cxnLst>
            <a:rect l="0" t="0" r="r" b="b"/>
            <a:pathLst>
              <a:path w="10" h="12">
                <a:moveTo>
                  <a:pt x="6" y="0"/>
                </a:moveTo>
                <a:lnTo>
                  <a:pt x="8" y="0"/>
                </a:lnTo>
                <a:lnTo>
                  <a:pt x="10" y="2"/>
                </a:lnTo>
                <a:lnTo>
                  <a:pt x="10" y="4"/>
                </a:lnTo>
                <a:lnTo>
                  <a:pt x="10" y="6"/>
                </a:lnTo>
                <a:lnTo>
                  <a:pt x="10" y="8"/>
                </a:lnTo>
                <a:lnTo>
                  <a:pt x="10" y="10"/>
                </a:lnTo>
                <a:lnTo>
                  <a:pt x="8" y="12"/>
                </a:lnTo>
                <a:lnTo>
                  <a:pt x="6" y="12"/>
                </a:lnTo>
                <a:lnTo>
                  <a:pt x="4" y="12"/>
                </a:lnTo>
                <a:lnTo>
                  <a:pt x="2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650" name="Freeform 26"/>
          <p:cNvSpPr>
            <a:spLocks noEditPoints="1"/>
          </p:cNvSpPr>
          <p:nvPr/>
        </p:nvSpPr>
        <p:spPr bwMode="auto">
          <a:xfrm>
            <a:off x="3136900" y="3063875"/>
            <a:ext cx="66675" cy="101600"/>
          </a:xfrm>
          <a:custGeom>
            <a:avLst/>
            <a:gdLst/>
            <a:ahLst/>
            <a:cxnLst>
              <a:cxn ang="0">
                <a:pos x="42" y="42"/>
              </a:cxn>
              <a:cxn ang="0">
                <a:pos x="42" y="48"/>
              </a:cxn>
              <a:cxn ang="0">
                <a:pos x="34" y="48"/>
              </a:cxn>
              <a:cxn ang="0">
                <a:pos x="34" y="64"/>
              </a:cxn>
              <a:cxn ang="0">
                <a:pos x="26" y="64"/>
              </a:cxn>
              <a:cxn ang="0">
                <a:pos x="26" y="48"/>
              </a:cxn>
              <a:cxn ang="0">
                <a:pos x="0" y="48"/>
              </a:cxn>
              <a:cxn ang="0">
                <a:pos x="0" y="42"/>
              </a:cxn>
              <a:cxn ang="0">
                <a:pos x="28" y="0"/>
              </a:cxn>
              <a:cxn ang="0">
                <a:pos x="34" y="0"/>
              </a:cxn>
              <a:cxn ang="0">
                <a:pos x="34" y="42"/>
              </a:cxn>
              <a:cxn ang="0">
                <a:pos x="42" y="42"/>
              </a:cxn>
              <a:cxn ang="0">
                <a:pos x="26" y="42"/>
              </a:cxn>
              <a:cxn ang="0">
                <a:pos x="26" y="8"/>
              </a:cxn>
              <a:cxn ang="0">
                <a:pos x="6" y="42"/>
              </a:cxn>
              <a:cxn ang="0">
                <a:pos x="26" y="42"/>
              </a:cxn>
            </a:cxnLst>
            <a:rect l="0" t="0" r="r" b="b"/>
            <a:pathLst>
              <a:path w="42" h="64">
                <a:moveTo>
                  <a:pt x="42" y="42"/>
                </a:moveTo>
                <a:lnTo>
                  <a:pt x="42" y="48"/>
                </a:lnTo>
                <a:lnTo>
                  <a:pt x="34" y="48"/>
                </a:lnTo>
                <a:lnTo>
                  <a:pt x="34" y="64"/>
                </a:lnTo>
                <a:lnTo>
                  <a:pt x="26" y="64"/>
                </a:lnTo>
                <a:lnTo>
                  <a:pt x="26" y="48"/>
                </a:lnTo>
                <a:lnTo>
                  <a:pt x="0" y="48"/>
                </a:lnTo>
                <a:lnTo>
                  <a:pt x="0" y="42"/>
                </a:lnTo>
                <a:lnTo>
                  <a:pt x="28" y="0"/>
                </a:lnTo>
                <a:lnTo>
                  <a:pt x="34" y="0"/>
                </a:lnTo>
                <a:lnTo>
                  <a:pt x="34" y="42"/>
                </a:lnTo>
                <a:lnTo>
                  <a:pt x="42" y="42"/>
                </a:lnTo>
                <a:close/>
                <a:moveTo>
                  <a:pt x="26" y="42"/>
                </a:moveTo>
                <a:lnTo>
                  <a:pt x="26" y="8"/>
                </a:lnTo>
                <a:lnTo>
                  <a:pt x="6" y="42"/>
                </a:lnTo>
                <a:lnTo>
                  <a:pt x="26" y="4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651" name="Line 27"/>
          <p:cNvSpPr>
            <a:spLocks noChangeShapeType="1"/>
          </p:cNvSpPr>
          <p:nvPr/>
        </p:nvSpPr>
        <p:spPr bwMode="auto">
          <a:xfrm flipV="1">
            <a:off x="3416300" y="2854325"/>
            <a:ext cx="3175" cy="2222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652" name="Freeform 28"/>
          <p:cNvSpPr>
            <a:spLocks noEditPoints="1"/>
          </p:cNvSpPr>
          <p:nvPr/>
        </p:nvSpPr>
        <p:spPr bwMode="auto">
          <a:xfrm>
            <a:off x="3321050" y="2927350"/>
            <a:ext cx="63500" cy="104775"/>
          </a:xfrm>
          <a:custGeom>
            <a:avLst/>
            <a:gdLst/>
            <a:ahLst/>
            <a:cxnLst>
              <a:cxn ang="0">
                <a:pos x="0" y="34"/>
              </a:cxn>
              <a:cxn ang="0">
                <a:pos x="0" y="24"/>
              </a:cxn>
              <a:cxn ang="0">
                <a:pos x="2" y="16"/>
              </a:cxn>
              <a:cxn ang="0">
                <a:pos x="6" y="8"/>
              </a:cxn>
              <a:cxn ang="0">
                <a:pos x="10" y="4"/>
              </a:cxn>
              <a:cxn ang="0">
                <a:pos x="14" y="2"/>
              </a:cxn>
              <a:cxn ang="0">
                <a:pos x="20" y="0"/>
              </a:cxn>
              <a:cxn ang="0">
                <a:pos x="24" y="2"/>
              </a:cxn>
              <a:cxn ang="0">
                <a:pos x="28" y="4"/>
              </a:cxn>
              <a:cxn ang="0">
                <a:pos x="32" y="8"/>
              </a:cxn>
              <a:cxn ang="0">
                <a:pos x="36" y="16"/>
              </a:cxn>
              <a:cxn ang="0">
                <a:pos x="38" y="24"/>
              </a:cxn>
              <a:cxn ang="0">
                <a:pos x="40" y="34"/>
              </a:cxn>
              <a:cxn ang="0">
                <a:pos x="38" y="44"/>
              </a:cxn>
              <a:cxn ang="0">
                <a:pos x="36" y="52"/>
              </a:cxn>
              <a:cxn ang="0">
                <a:pos x="32" y="58"/>
              </a:cxn>
              <a:cxn ang="0">
                <a:pos x="28" y="64"/>
              </a:cxn>
              <a:cxn ang="0">
                <a:pos x="24" y="66"/>
              </a:cxn>
              <a:cxn ang="0">
                <a:pos x="18" y="66"/>
              </a:cxn>
              <a:cxn ang="0">
                <a:pos x="14" y="66"/>
              </a:cxn>
              <a:cxn ang="0">
                <a:pos x="8" y="62"/>
              </a:cxn>
              <a:cxn ang="0">
                <a:pos x="4" y="56"/>
              </a:cxn>
              <a:cxn ang="0">
                <a:pos x="2" y="50"/>
              </a:cxn>
              <a:cxn ang="0">
                <a:pos x="0" y="42"/>
              </a:cxn>
              <a:cxn ang="0">
                <a:pos x="0" y="34"/>
              </a:cxn>
              <a:cxn ang="0">
                <a:pos x="8" y="36"/>
              </a:cxn>
              <a:cxn ang="0">
                <a:pos x="8" y="48"/>
              </a:cxn>
              <a:cxn ang="0">
                <a:pos x="12" y="56"/>
              </a:cxn>
              <a:cxn ang="0">
                <a:pos x="14" y="60"/>
              </a:cxn>
              <a:cxn ang="0">
                <a:pos x="16" y="64"/>
              </a:cxn>
              <a:cxn ang="0">
                <a:pos x="18" y="64"/>
              </a:cxn>
              <a:cxn ang="0">
                <a:pos x="22" y="64"/>
              </a:cxn>
              <a:cxn ang="0">
                <a:pos x="24" y="62"/>
              </a:cxn>
              <a:cxn ang="0">
                <a:pos x="26" y="58"/>
              </a:cxn>
              <a:cxn ang="0">
                <a:pos x="28" y="54"/>
              </a:cxn>
              <a:cxn ang="0">
                <a:pos x="30" y="48"/>
              </a:cxn>
              <a:cxn ang="0">
                <a:pos x="30" y="40"/>
              </a:cxn>
              <a:cxn ang="0">
                <a:pos x="30" y="32"/>
              </a:cxn>
              <a:cxn ang="0">
                <a:pos x="30" y="22"/>
              </a:cxn>
              <a:cxn ang="0">
                <a:pos x="28" y="14"/>
              </a:cxn>
              <a:cxn ang="0">
                <a:pos x="26" y="8"/>
              </a:cxn>
              <a:cxn ang="0">
                <a:pos x="24" y="6"/>
              </a:cxn>
              <a:cxn ang="0">
                <a:pos x="22" y="4"/>
              </a:cxn>
              <a:cxn ang="0">
                <a:pos x="20" y="4"/>
              </a:cxn>
              <a:cxn ang="0">
                <a:pos x="16" y="4"/>
              </a:cxn>
              <a:cxn ang="0">
                <a:pos x="14" y="6"/>
              </a:cxn>
              <a:cxn ang="0">
                <a:pos x="10" y="12"/>
              </a:cxn>
              <a:cxn ang="0">
                <a:pos x="10" y="18"/>
              </a:cxn>
              <a:cxn ang="0">
                <a:pos x="8" y="28"/>
              </a:cxn>
              <a:cxn ang="0">
                <a:pos x="8" y="36"/>
              </a:cxn>
            </a:cxnLst>
            <a:rect l="0" t="0" r="r" b="b"/>
            <a:pathLst>
              <a:path w="40" h="66">
                <a:moveTo>
                  <a:pt x="0" y="34"/>
                </a:moveTo>
                <a:lnTo>
                  <a:pt x="0" y="24"/>
                </a:lnTo>
                <a:lnTo>
                  <a:pt x="2" y="16"/>
                </a:lnTo>
                <a:lnTo>
                  <a:pt x="6" y="8"/>
                </a:lnTo>
                <a:lnTo>
                  <a:pt x="10" y="4"/>
                </a:lnTo>
                <a:lnTo>
                  <a:pt x="14" y="2"/>
                </a:lnTo>
                <a:lnTo>
                  <a:pt x="20" y="0"/>
                </a:lnTo>
                <a:lnTo>
                  <a:pt x="24" y="2"/>
                </a:lnTo>
                <a:lnTo>
                  <a:pt x="28" y="4"/>
                </a:lnTo>
                <a:lnTo>
                  <a:pt x="32" y="8"/>
                </a:lnTo>
                <a:lnTo>
                  <a:pt x="36" y="16"/>
                </a:lnTo>
                <a:lnTo>
                  <a:pt x="38" y="24"/>
                </a:lnTo>
                <a:lnTo>
                  <a:pt x="40" y="34"/>
                </a:lnTo>
                <a:lnTo>
                  <a:pt x="38" y="44"/>
                </a:lnTo>
                <a:lnTo>
                  <a:pt x="36" y="52"/>
                </a:lnTo>
                <a:lnTo>
                  <a:pt x="32" y="58"/>
                </a:lnTo>
                <a:lnTo>
                  <a:pt x="28" y="64"/>
                </a:lnTo>
                <a:lnTo>
                  <a:pt x="24" y="66"/>
                </a:lnTo>
                <a:lnTo>
                  <a:pt x="18" y="66"/>
                </a:lnTo>
                <a:lnTo>
                  <a:pt x="14" y="66"/>
                </a:lnTo>
                <a:lnTo>
                  <a:pt x="8" y="62"/>
                </a:lnTo>
                <a:lnTo>
                  <a:pt x="4" y="56"/>
                </a:lnTo>
                <a:lnTo>
                  <a:pt x="2" y="50"/>
                </a:lnTo>
                <a:lnTo>
                  <a:pt x="0" y="42"/>
                </a:lnTo>
                <a:lnTo>
                  <a:pt x="0" y="34"/>
                </a:lnTo>
                <a:close/>
                <a:moveTo>
                  <a:pt x="8" y="36"/>
                </a:moveTo>
                <a:lnTo>
                  <a:pt x="8" y="48"/>
                </a:lnTo>
                <a:lnTo>
                  <a:pt x="12" y="56"/>
                </a:lnTo>
                <a:lnTo>
                  <a:pt x="14" y="60"/>
                </a:lnTo>
                <a:lnTo>
                  <a:pt x="16" y="64"/>
                </a:lnTo>
                <a:lnTo>
                  <a:pt x="18" y="64"/>
                </a:lnTo>
                <a:lnTo>
                  <a:pt x="22" y="64"/>
                </a:lnTo>
                <a:lnTo>
                  <a:pt x="24" y="62"/>
                </a:lnTo>
                <a:lnTo>
                  <a:pt x="26" y="58"/>
                </a:lnTo>
                <a:lnTo>
                  <a:pt x="28" y="54"/>
                </a:lnTo>
                <a:lnTo>
                  <a:pt x="30" y="48"/>
                </a:lnTo>
                <a:lnTo>
                  <a:pt x="30" y="40"/>
                </a:lnTo>
                <a:lnTo>
                  <a:pt x="30" y="32"/>
                </a:lnTo>
                <a:lnTo>
                  <a:pt x="30" y="22"/>
                </a:lnTo>
                <a:lnTo>
                  <a:pt x="28" y="14"/>
                </a:lnTo>
                <a:lnTo>
                  <a:pt x="26" y="8"/>
                </a:lnTo>
                <a:lnTo>
                  <a:pt x="24" y="6"/>
                </a:lnTo>
                <a:lnTo>
                  <a:pt x="22" y="4"/>
                </a:lnTo>
                <a:lnTo>
                  <a:pt x="20" y="4"/>
                </a:lnTo>
                <a:lnTo>
                  <a:pt x="16" y="4"/>
                </a:lnTo>
                <a:lnTo>
                  <a:pt x="14" y="6"/>
                </a:lnTo>
                <a:lnTo>
                  <a:pt x="10" y="12"/>
                </a:lnTo>
                <a:lnTo>
                  <a:pt x="10" y="18"/>
                </a:lnTo>
                <a:lnTo>
                  <a:pt x="8" y="28"/>
                </a:lnTo>
                <a:lnTo>
                  <a:pt x="8" y="3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653" name="Freeform 29"/>
          <p:cNvSpPr>
            <a:spLocks/>
          </p:cNvSpPr>
          <p:nvPr/>
        </p:nvSpPr>
        <p:spPr bwMode="auto">
          <a:xfrm>
            <a:off x="3400425" y="3016250"/>
            <a:ext cx="19050" cy="15875"/>
          </a:xfrm>
          <a:custGeom>
            <a:avLst/>
            <a:gdLst/>
            <a:ahLst/>
            <a:cxnLst>
              <a:cxn ang="0">
                <a:pos x="6" y="0"/>
              </a:cxn>
              <a:cxn ang="0">
                <a:pos x="8" y="0"/>
              </a:cxn>
              <a:cxn ang="0">
                <a:pos x="10" y="2"/>
              </a:cxn>
              <a:cxn ang="0">
                <a:pos x="10" y="4"/>
              </a:cxn>
              <a:cxn ang="0">
                <a:pos x="12" y="6"/>
              </a:cxn>
              <a:cxn ang="0">
                <a:pos x="10" y="8"/>
              </a:cxn>
              <a:cxn ang="0">
                <a:pos x="10" y="10"/>
              </a:cxn>
              <a:cxn ang="0">
                <a:pos x="8" y="10"/>
              </a:cxn>
              <a:cxn ang="0">
                <a:pos x="6" y="10"/>
              </a:cxn>
              <a:cxn ang="0">
                <a:pos x="4" y="10"/>
              </a:cxn>
              <a:cxn ang="0">
                <a:pos x="2" y="10"/>
              </a:cxn>
              <a:cxn ang="0">
                <a:pos x="0" y="8"/>
              </a:cxn>
              <a:cxn ang="0">
                <a:pos x="0" y="6"/>
              </a:cxn>
              <a:cxn ang="0">
                <a:pos x="0" y="4"/>
              </a:cxn>
              <a:cxn ang="0">
                <a:pos x="2" y="2"/>
              </a:cxn>
              <a:cxn ang="0">
                <a:pos x="4" y="0"/>
              </a:cxn>
              <a:cxn ang="0">
                <a:pos x="6" y="0"/>
              </a:cxn>
            </a:cxnLst>
            <a:rect l="0" t="0" r="r" b="b"/>
            <a:pathLst>
              <a:path w="12" h="10">
                <a:moveTo>
                  <a:pt x="6" y="0"/>
                </a:moveTo>
                <a:lnTo>
                  <a:pt x="8" y="0"/>
                </a:lnTo>
                <a:lnTo>
                  <a:pt x="10" y="2"/>
                </a:lnTo>
                <a:lnTo>
                  <a:pt x="10" y="4"/>
                </a:lnTo>
                <a:lnTo>
                  <a:pt x="12" y="6"/>
                </a:lnTo>
                <a:lnTo>
                  <a:pt x="10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4" y="10"/>
                </a:lnTo>
                <a:lnTo>
                  <a:pt x="2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654" name="Freeform 30"/>
          <p:cNvSpPr>
            <a:spLocks noEditPoints="1"/>
          </p:cNvSpPr>
          <p:nvPr/>
        </p:nvSpPr>
        <p:spPr bwMode="auto">
          <a:xfrm>
            <a:off x="3435350" y="2927350"/>
            <a:ext cx="63500" cy="104775"/>
          </a:xfrm>
          <a:custGeom>
            <a:avLst/>
            <a:gdLst/>
            <a:ahLst/>
            <a:cxnLst>
              <a:cxn ang="0">
                <a:pos x="38" y="0"/>
              </a:cxn>
              <a:cxn ang="0">
                <a:pos x="38" y="2"/>
              </a:cxn>
              <a:cxn ang="0">
                <a:pos x="32" y="4"/>
              </a:cxn>
              <a:cxn ang="0">
                <a:pos x="28" y="6"/>
              </a:cxn>
              <a:cxn ang="0">
                <a:pos x="24" y="8"/>
              </a:cxn>
              <a:cxn ang="0">
                <a:pos x="20" y="10"/>
              </a:cxn>
              <a:cxn ang="0">
                <a:pos x="16" y="14"/>
              </a:cxn>
              <a:cxn ang="0">
                <a:pos x="14" y="20"/>
              </a:cxn>
              <a:cxn ang="0">
                <a:pos x="12" y="24"/>
              </a:cxn>
              <a:cxn ang="0">
                <a:pos x="10" y="30"/>
              </a:cxn>
              <a:cxn ang="0">
                <a:pos x="16" y="28"/>
              </a:cxn>
              <a:cxn ang="0">
                <a:pos x="24" y="26"/>
              </a:cxn>
              <a:cxn ang="0">
                <a:pos x="30" y="28"/>
              </a:cxn>
              <a:cxn ang="0">
                <a:pos x="34" y="32"/>
              </a:cxn>
              <a:cxn ang="0">
                <a:pos x="38" y="38"/>
              </a:cxn>
              <a:cxn ang="0">
                <a:pos x="40" y="44"/>
              </a:cxn>
              <a:cxn ang="0">
                <a:pos x="38" y="52"/>
              </a:cxn>
              <a:cxn ang="0">
                <a:pos x="34" y="58"/>
              </a:cxn>
              <a:cxn ang="0">
                <a:pos x="30" y="64"/>
              </a:cxn>
              <a:cxn ang="0">
                <a:pos x="24" y="66"/>
              </a:cxn>
              <a:cxn ang="0">
                <a:pos x="18" y="66"/>
              </a:cxn>
              <a:cxn ang="0">
                <a:pos x="12" y="66"/>
              </a:cxn>
              <a:cxn ang="0">
                <a:pos x="8" y="62"/>
              </a:cxn>
              <a:cxn ang="0">
                <a:pos x="4" y="56"/>
              </a:cxn>
              <a:cxn ang="0">
                <a:pos x="0" y="50"/>
              </a:cxn>
              <a:cxn ang="0">
                <a:pos x="0" y="40"/>
              </a:cxn>
              <a:cxn ang="0">
                <a:pos x="0" y="32"/>
              </a:cxn>
              <a:cxn ang="0">
                <a:pos x="2" y="24"/>
              </a:cxn>
              <a:cxn ang="0">
                <a:pos x="6" y="18"/>
              </a:cxn>
              <a:cxn ang="0">
                <a:pos x="12" y="10"/>
              </a:cxn>
              <a:cxn ang="0">
                <a:pos x="18" y="6"/>
              </a:cxn>
              <a:cxn ang="0">
                <a:pos x="24" y="2"/>
              </a:cxn>
              <a:cxn ang="0">
                <a:pos x="30" y="2"/>
              </a:cxn>
              <a:cxn ang="0">
                <a:pos x="36" y="0"/>
              </a:cxn>
              <a:cxn ang="0">
                <a:pos x="38" y="0"/>
              </a:cxn>
              <a:cxn ang="0">
                <a:pos x="10" y="34"/>
              </a:cxn>
              <a:cxn ang="0">
                <a:pos x="8" y="40"/>
              </a:cxn>
              <a:cxn ang="0">
                <a:pos x="8" y="44"/>
              </a:cxn>
              <a:cxn ang="0">
                <a:pos x="8" y="48"/>
              </a:cxn>
              <a:cxn ang="0">
                <a:pos x="10" y="54"/>
              </a:cxn>
              <a:cxn ang="0">
                <a:pos x="12" y="58"/>
              </a:cxn>
              <a:cxn ang="0">
                <a:pos x="14" y="62"/>
              </a:cxn>
              <a:cxn ang="0">
                <a:pos x="16" y="64"/>
              </a:cxn>
              <a:cxn ang="0">
                <a:pos x="20" y="64"/>
              </a:cxn>
              <a:cxn ang="0">
                <a:pos x="24" y="62"/>
              </a:cxn>
              <a:cxn ang="0">
                <a:pos x="26" y="60"/>
              </a:cxn>
              <a:cxn ang="0">
                <a:pos x="30" y="56"/>
              </a:cxn>
              <a:cxn ang="0">
                <a:pos x="30" y="50"/>
              </a:cxn>
              <a:cxn ang="0">
                <a:pos x="30" y="42"/>
              </a:cxn>
              <a:cxn ang="0">
                <a:pos x="28" y="36"/>
              </a:cxn>
              <a:cxn ang="0">
                <a:pos x="24" y="32"/>
              </a:cxn>
              <a:cxn ang="0">
                <a:pos x="22" y="30"/>
              </a:cxn>
              <a:cxn ang="0">
                <a:pos x="18" y="30"/>
              </a:cxn>
              <a:cxn ang="0">
                <a:pos x="16" y="30"/>
              </a:cxn>
              <a:cxn ang="0">
                <a:pos x="14" y="30"/>
              </a:cxn>
              <a:cxn ang="0">
                <a:pos x="12" y="32"/>
              </a:cxn>
              <a:cxn ang="0">
                <a:pos x="10" y="34"/>
              </a:cxn>
            </a:cxnLst>
            <a:rect l="0" t="0" r="r" b="b"/>
            <a:pathLst>
              <a:path w="40" h="66">
                <a:moveTo>
                  <a:pt x="38" y="0"/>
                </a:moveTo>
                <a:lnTo>
                  <a:pt x="38" y="2"/>
                </a:lnTo>
                <a:lnTo>
                  <a:pt x="32" y="4"/>
                </a:lnTo>
                <a:lnTo>
                  <a:pt x="28" y="6"/>
                </a:lnTo>
                <a:lnTo>
                  <a:pt x="24" y="8"/>
                </a:lnTo>
                <a:lnTo>
                  <a:pt x="20" y="10"/>
                </a:lnTo>
                <a:lnTo>
                  <a:pt x="16" y="14"/>
                </a:lnTo>
                <a:lnTo>
                  <a:pt x="14" y="20"/>
                </a:lnTo>
                <a:lnTo>
                  <a:pt x="12" y="24"/>
                </a:lnTo>
                <a:lnTo>
                  <a:pt x="10" y="30"/>
                </a:lnTo>
                <a:lnTo>
                  <a:pt x="16" y="28"/>
                </a:lnTo>
                <a:lnTo>
                  <a:pt x="24" y="26"/>
                </a:lnTo>
                <a:lnTo>
                  <a:pt x="30" y="28"/>
                </a:lnTo>
                <a:lnTo>
                  <a:pt x="34" y="32"/>
                </a:lnTo>
                <a:lnTo>
                  <a:pt x="38" y="38"/>
                </a:lnTo>
                <a:lnTo>
                  <a:pt x="40" y="44"/>
                </a:lnTo>
                <a:lnTo>
                  <a:pt x="38" y="52"/>
                </a:lnTo>
                <a:lnTo>
                  <a:pt x="34" y="58"/>
                </a:lnTo>
                <a:lnTo>
                  <a:pt x="30" y="64"/>
                </a:lnTo>
                <a:lnTo>
                  <a:pt x="24" y="66"/>
                </a:lnTo>
                <a:lnTo>
                  <a:pt x="18" y="66"/>
                </a:lnTo>
                <a:lnTo>
                  <a:pt x="12" y="66"/>
                </a:lnTo>
                <a:lnTo>
                  <a:pt x="8" y="62"/>
                </a:lnTo>
                <a:lnTo>
                  <a:pt x="4" y="56"/>
                </a:lnTo>
                <a:lnTo>
                  <a:pt x="0" y="50"/>
                </a:lnTo>
                <a:lnTo>
                  <a:pt x="0" y="40"/>
                </a:lnTo>
                <a:lnTo>
                  <a:pt x="0" y="32"/>
                </a:lnTo>
                <a:lnTo>
                  <a:pt x="2" y="24"/>
                </a:lnTo>
                <a:lnTo>
                  <a:pt x="6" y="18"/>
                </a:lnTo>
                <a:lnTo>
                  <a:pt x="12" y="10"/>
                </a:lnTo>
                <a:lnTo>
                  <a:pt x="18" y="6"/>
                </a:lnTo>
                <a:lnTo>
                  <a:pt x="24" y="2"/>
                </a:lnTo>
                <a:lnTo>
                  <a:pt x="30" y="2"/>
                </a:lnTo>
                <a:lnTo>
                  <a:pt x="36" y="0"/>
                </a:lnTo>
                <a:lnTo>
                  <a:pt x="38" y="0"/>
                </a:lnTo>
                <a:close/>
                <a:moveTo>
                  <a:pt x="10" y="34"/>
                </a:moveTo>
                <a:lnTo>
                  <a:pt x="8" y="40"/>
                </a:lnTo>
                <a:lnTo>
                  <a:pt x="8" y="44"/>
                </a:lnTo>
                <a:lnTo>
                  <a:pt x="8" y="48"/>
                </a:lnTo>
                <a:lnTo>
                  <a:pt x="10" y="54"/>
                </a:lnTo>
                <a:lnTo>
                  <a:pt x="12" y="58"/>
                </a:lnTo>
                <a:lnTo>
                  <a:pt x="14" y="62"/>
                </a:lnTo>
                <a:lnTo>
                  <a:pt x="16" y="64"/>
                </a:lnTo>
                <a:lnTo>
                  <a:pt x="20" y="64"/>
                </a:lnTo>
                <a:lnTo>
                  <a:pt x="24" y="62"/>
                </a:lnTo>
                <a:lnTo>
                  <a:pt x="26" y="60"/>
                </a:lnTo>
                <a:lnTo>
                  <a:pt x="30" y="56"/>
                </a:lnTo>
                <a:lnTo>
                  <a:pt x="30" y="50"/>
                </a:lnTo>
                <a:lnTo>
                  <a:pt x="30" y="42"/>
                </a:lnTo>
                <a:lnTo>
                  <a:pt x="28" y="36"/>
                </a:lnTo>
                <a:lnTo>
                  <a:pt x="24" y="32"/>
                </a:lnTo>
                <a:lnTo>
                  <a:pt x="22" y="30"/>
                </a:lnTo>
                <a:lnTo>
                  <a:pt x="18" y="30"/>
                </a:lnTo>
                <a:lnTo>
                  <a:pt x="16" y="30"/>
                </a:lnTo>
                <a:lnTo>
                  <a:pt x="14" y="30"/>
                </a:lnTo>
                <a:lnTo>
                  <a:pt x="12" y="32"/>
                </a:lnTo>
                <a:lnTo>
                  <a:pt x="10" y="3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655" name="Line 31"/>
          <p:cNvSpPr>
            <a:spLocks noChangeShapeType="1"/>
          </p:cNvSpPr>
          <p:nvPr/>
        </p:nvSpPr>
        <p:spPr bwMode="auto">
          <a:xfrm flipV="1">
            <a:off x="3673475" y="2740025"/>
            <a:ext cx="1588" cy="1905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656" name="Freeform 32"/>
          <p:cNvSpPr>
            <a:spLocks noEditPoints="1"/>
          </p:cNvSpPr>
          <p:nvPr/>
        </p:nvSpPr>
        <p:spPr bwMode="auto">
          <a:xfrm>
            <a:off x="3571875" y="2813050"/>
            <a:ext cx="63500" cy="104775"/>
          </a:xfrm>
          <a:custGeom>
            <a:avLst/>
            <a:gdLst/>
            <a:ahLst/>
            <a:cxnLst>
              <a:cxn ang="0">
                <a:pos x="0" y="32"/>
              </a:cxn>
              <a:cxn ang="0">
                <a:pos x="2" y="22"/>
              </a:cxn>
              <a:cxn ang="0">
                <a:pos x="4" y="14"/>
              </a:cxn>
              <a:cxn ang="0">
                <a:pos x="8" y="8"/>
              </a:cxn>
              <a:cxn ang="0">
                <a:pos x="12" y="2"/>
              </a:cxn>
              <a:cxn ang="0">
                <a:pos x="16" y="0"/>
              </a:cxn>
              <a:cxn ang="0">
                <a:pos x="22" y="0"/>
              </a:cxn>
              <a:cxn ang="0">
                <a:pos x="26" y="0"/>
              </a:cxn>
              <a:cxn ang="0">
                <a:pos x="30" y="2"/>
              </a:cxn>
              <a:cxn ang="0">
                <a:pos x="34" y="6"/>
              </a:cxn>
              <a:cxn ang="0">
                <a:pos x="38" y="14"/>
              </a:cxn>
              <a:cxn ang="0">
                <a:pos x="40" y="22"/>
              </a:cxn>
              <a:cxn ang="0">
                <a:pos x="40" y="32"/>
              </a:cxn>
              <a:cxn ang="0">
                <a:pos x="40" y="42"/>
              </a:cxn>
              <a:cxn ang="0">
                <a:pos x="38" y="50"/>
              </a:cxn>
              <a:cxn ang="0">
                <a:pos x="34" y="58"/>
              </a:cxn>
              <a:cxn ang="0">
                <a:pos x="30" y="62"/>
              </a:cxn>
              <a:cxn ang="0">
                <a:pos x="26" y="64"/>
              </a:cxn>
              <a:cxn ang="0">
                <a:pos x="20" y="66"/>
              </a:cxn>
              <a:cxn ang="0">
                <a:pos x="16" y="64"/>
              </a:cxn>
              <a:cxn ang="0">
                <a:pos x="10" y="60"/>
              </a:cxn>
              <a:cxn ang="0">
                <a:pos x="6" y="54"/>
              </a:cxn>
              <a:cxn ang="0">
                <a:pos x="4" y="48"/>
              </a:cxn>
              <a:cxn ang="0">
                <a:pos x="2" y="42"/>
              </a:cxn>
              <a:cxn ang="0">
                <a:pos x="0" y="32"/>
              </a:cxn>
              <a:cxn ang="0">
                <a:pos x="10" y="34"/>
              </a:cxn>
              <a:cxn ang="0">
                <a:pos x="10" y="46"/>
              </a:cxn>
              <a:cxn ang="0">
                <a:pos x="14" y="56"/>
              </a:cxn>
              <a:cxn ang="0">
                <a:pos x="16" y="60"/>
              </a:cxn>
              <a:cxn ang="0">
                <a:pos x="18" y="62"/>
              </a:cxn>
              <a:cxn ang="0">
                <a:pos x="20" y="62"/>
              </a:cxn>
              <a:cxn ang="0">
                <a:pos x="24" y="62"/>
              </a:cxn>
              <a:cxn ang="0">
                <a:pos x="26" y="60"/>
              </a:cxn>
              <a:cxn ang="0">
                <a:pos x="28" y="58"/>
              </a:cxn>
              <a:cxn ang="0">
                <a:pos x="30" y="52"/>
              </a:cxn>
              <a:cxn ang="0">
                <a:pos x="30" y="46"/>
              </a:cxn>
              <a:cxn ang="0">
                <a:pos x="32" y="38"/>
              </a:cxn>
              <a:cxn ang="0">
                <a:pos x="32" y="30"/>
              </a:cxn>
              <a:cxn ang="0">
                <a:pos x="32" y="20"/>
              </a:cxn>
              <a:cxn ang="0">
                <a:pos x="30" y="12"/>
              </a:cxn>
              <a:cxn ang="0">
                <a:pos x="28" y="8"/>
              </a:cxn>
              <a:cxn ang="0">
                <a:pos x="26" y="4"/>
              </a:cxn>
              <a:cxn ang="0">
                <a:pos x="24" y="2"/>
              </a:cxn>
              <a:cxn ang="0">
                <a:pos x="22" y="2"/>
              </a:cxn>
              <a:cxn ang="0">
                <a:pos x="18" y="4"/>
              </a:cxn>
              <a:cxn ang="0">
                <a:pos x="16" y="6"/>
              </a:cxn>
              <a:cxn ang="0">
                <a:pos x="12" y="10"/>
              </a:cxn>
              <a:cxn ang="0">
                <a:pos x="12" y="18"/>
              </a:cxn>
              <a:cxn ang="0">
                <a:pos x="10" y="26"/>
              </a:cxn>
              <a:cxn ang="0">
                <a:pos x="10" y="34"/>
              </a:cxn>
            </a:cxnLst>
            <a:rect l="0" t="0" r="r" b="b"/>
            <a:pathLst>
              <a:path w="40" h="66">
                <a:moveTo>
                  <a:pt x="0" y="32"/>
                </a:moveTo>
                <a:lnTo>
                  <a:pt x="2" y="22"/>
                </a:lnTo>
                <a:lnTo>
                  <a:pt x="4" y="14"/>
                </a:lnTo>
                <a:lnTo>
                  <a:pt x="8" y="8"/>
                </a:lnTo>
                <a:lnTo>
                  <a:pt x="12" y="2"/>
                </a:lnTo>
                <a:lnTo>
                  <a:pt x="16" y="0"/>
                </a:lnTo>
                <a:lnTo>
                  <a:pt x="22" y="0"/>
                </a:lnTo>
                <a:lnTo>
                  <a:pt x="26" y="0"/>
                </a:lnTo>
                <a:lnTo>
                  <a:pt x="30" y="2"/>
                </a:lnTo>
                <a:lnTo>
                  <a:pt x="34" y="6"/>
                </a:lnTo>
                <a:lnTo>
                  <a:pt x="38" y="14"/>
                </a:lnTo>
                <a:lnTo>
                  <a:pt x="40" y="22"/>
                </a:lnTo>
                <a:lnTo>
                  <a:pt x="40" y="32"/>
                </a:lnTo>
                <a:lnTo>
                  <a:pt x="40" y="42"/>
                </a:lnTo>
                <a:lnTo>
                  <a:pt x="38" y="50"/>
                </a:lnTo>
                <a:lnTo>
                  <a:pt x="34" y="58"/>
                </a:lnTo>
                <a:lnTo>
                  <a:pt x="30" y="62"/>
                </a:lnTo>
                <a:lnTo>
                  <a:pt x="26" y="64"/>
                </a:lnTo>
                <a:lnTo>
                  <a:pt x="20" y="66"/>
                </a:lnTo>
                <a:lnTo>
                  <a:pt x="16" y="64"/>
                </a:lnTo>
                <a:lnTo>
                  <a:pt x="10" y="60"/>
                </a:lnTo>
                <a:lnTo>
                  <a:pt x="6" y="54"/>
                </a:lnTo>
                <a:lnTo>
                  <a:pt x="4" y="48"/>
                </a:lnTo>
                <a:lnTo>
                  <a:pt x="2" y="42"/>
                </a:lnTo>
                <a:lnTo>
                  <a:pt x="0" y="32"/>
                </a:lnTo>
                <a:close/>
                <a:moveTo>
                  <a:pt x="10" y="34"/>
                </a:moveTo>
                <a:lnTo>
                  <a:pt x="10" y="46"/>
                </a:lnTo>
                <a:lnTo>
                  <a:pt x="14" y="56"/>
                </a:lnTo>
                <a:lnTo>
                  <a:pt x="16" y="60"/>
                </a:lnTo>
                <a:lnTo>
                  <a:pt x="18" y="62"/>
                </a:lnTo>
                <a:lnTo>
                  <a:pt x="20" y="62"/>
                </a:lnTo>
                <a:lnTo>
                  <a:pt x="24" y="62"/>
                </a:lnTo>
                <a:lnTo>
                  <a:pt x="26" y="60"/>
                </a:lnTo>
                <a:lnTo>
                  <a:pt x="28" y="58"/>
                </a:lnTo>
                <a:lnTo>
                  <a:pt x="30" y="52"/>
                </a:lnTo>
                <a:lnTo>
                  <a:pt x="30" y="46"/>
                </a:lnTo>
                <a:lnTo>
                  <a:pt x="32" y="38"/>
                </a:lnTo>
                <a:lnTo>
                  <a:pt x="32" y="30"/>
                </a:lnTo>
                <a:lnTo>
                  <a:pt x="32" y="20"/>
                </a:lnTo>
                <a:lnTo>
                  <a:pt x="30" y="12"/>
                </a:lnTo>
                <a:lnTo>
                  <a:pt x="28" y="8"/>
                </a:lnTo>
                <a:lnTo>
                  <a:pt x="26" y="4"/>
                </a:lnTo>
                <a:lnTo>
                  <a:pt x="24" y="2"/>
                </a:lnTo>
                <a:lnTo>
                  <a:pt x="22" y="2"/>
                </a:lnTo>
                <a:lnTo>
                  <a:pt x="18" y="4"/>
                </a:lnTo>
                <a:lnTo>
                  <a:pt x="16" y="6"/>
                </a:lnTo>
                <a:lnTo>
                  <a:pt x="12" y="10"/>
                </a:lnTo>
                <a:lnTo>
                  <a:pt x="12" y="18"/>
                </a:lnTo>
                <a:lnTo>
                  <a:pt x="10" y="26"/>
                </a:lnTo>
                <a:lnTo>
                  <a:pt x="10" y="3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657" name="Freeform 33"/>
          <p:cNvSpPr>
            <a:spLocks/>
          </p:cNvSpPr>
          <p:nvPr/>
        </p:nvSpPr>
        <p:spPr bwMode="auto">
          <a:xfrm>
            <a:off x="3654425" y="2898775"/>
            <a:ext cx="15875" cy="19050"/>
          </a:xfrm>
          <a:custGeom>
            <a:avLst/>
            <a:gdLst/>
            <a:ahLst/>
            <a:cxnLst>
              <a:cxn ang="0">
                <a:pos x="6" y="0"/>
              </a:cxn>
              <a:cxn ang="0">
                <a:pos x="8" y="0"/>
              </a:cxn>
              <a:cxn ang="0">
                <a:pos x="10" y="2"/>
              </a:cxn>
              <a:cxn ang="0">
                <a:pos x="10" y="4"/>
              </a:cxn>
              <a:cxn ang="0">
                <a:pos x="10" y="6"/>
              </a:cxn>
              <a:cxn ang="0">
                <a:pos x="10" y="8"/>
              </a:cxn>
              <a:cxn ang="0">
                <a:pos x="10" y="10"/>
              </a:cxn>
              <a:cxn ang="0">
                <a:pos x="8" y="12"/>
              </a:cxn>
              <a:cxn ang="0">
                <a:pos x="6" y="12"/>
              </a:cxn>
              <a:cxn ang="0">
                <a:pos x="4" y="12"/>
              </a:cxn>
              <a:cxn ang="0">
                <a:pos x="2" y="10"/>
              </a:cxn>
              <a:cxn ang="0">
                <a:pos x="0" y="8"/>
              </a:cxn>
              <a:cxn ang="0">
                <a:pos x="0" y="6"/>
              </a:cxn>
              <a:cxn ang="0">
                <a:pos x="0" y="4"/>
              </a:cxn>
              <a:cxn ang="0">
                <a:pos x="2" y="2"/>
              </a:cxn>
              <a:cxn ang="0">
                <a:pos x="4" y="0"/>
              </a:cxn>
              <a:cxn ang="0">
                <a:pos x="6" y="0"/>
              </a:cxn>
            </a:cxnLst>
            <a:rect l="0" t="0" r="r" b="b"/>
            <a:pathLst>
              <a:path w="10" h="12">
                <a:moveTo>
                  <a:pt x="6" y="0"/>
                </a:moveTo>
                <a:lnTo>
                  <a:pt x="8" y="0"/>
                </a:lnTo>
                <a:lnTo>
                  <a:pt x="10" y="2"/>
                </a:lnTo>
                <a:lnTo>
                  <a:pt x="10" y="4"/>
                </a:lnTo>
                <a:lnTo>
                  <a:pt x="10" y="6"/>
                </a:lnTo>
                <a:lnTo>
                  <a:pt x="10" y="8"/>
                </a:lnTo>
                <a:lnTo>
                  <a:pt x="10" y="10"/>
                </a:lnTo>
                <a:lnTo>
                  <a:pt x="8" y="12"/>
                </a:lnTo>
                <a:lnTo>
                  <a:pt x="6" y="12"/>
                </a:lnTo>
                <a:lnTo>
                  <a:pt x="4" y="12"/>
                </a:lnTo>
                <a:lnTo>
                  <a:pt x="2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658" name="Freeform 34"/>
          <p:cNvSpPr>
            <a:spLocks noEditPoints="1"/>
          </p:cNvSpPr>
          <p:nvPr/>
        </p:nvSpPr>
        <p:spPr bwMode="auto">
          <a:xfrm>
            <a:off x="3689350" y="2813050"/>
            <a:ext cx="60325" cy="104775"/>
          </a:xfrm>
          <a:custGeom>
            <a:avLst/>
            <a:gdLst/>
            <a:ahLst/>
            <a:cxnLst>
              <a:cxn ang="0">
                <a:pos x="8" y="26"/>
              </a:cxn>
              <a:cxn ang="0">
                <a:pos x="2" y="18"/>
              </a:cxn>
              <a:cxn ang="0">
                <a:pos x="4" y="8"/>
              </a:cxn>
              <a:cxn ang="0">
                <a:pos x="12" y="0"/>
              </a:cxn>
              <a:cxn ang="0">
                <a:pos x="26" y="0"/>
              </a:cxn>
              <a:cxn ang="0">
                <a:pos x="36" y="8"/>
              </a:cxn>
              <a:cxn ang="0">
                <a:pos x="36" y="16"/>
              </a:cxn>
              <a:cxn ang="0">
                <a:pos x="30" y="24"/>
              </a:cxn>
              <a:cxn ang="0">
                <a:pos x="28" y="34"/>
              </a:cxn>
              <a:cxn ang="0">
                <a:pos x="34" y="40"/>
              </a:cxn>
              <a:cxn ang="0">
                <a:pos x="38" y="50"/>
              </a:cxn>
              <a:cxn ang="0">
                <a:pos x="32" y="60"/>
              </a:cxn>
              <a:cxn ang="0">
                <a:pos x="20" y="66"/>
              </a:cxn>
              <a:cxn ang="0">
                <a:pos x="8" y="62"/>
              </a:cxn>
              <a:cxn ang="0">
                <a:pos x="2" y="56"/>
              </a:cxn>
              <a:cxn ang="0">
                <a:pos x="2" y="46"/>
              </a:cxn>
              <a:cxn ang="0">
                <a:pos x="8" y="38"/>
              </a:cxn>
              <a:cxn ang="0">
                <a:pos x="22" y="28"/>
              </a:cxn>
              <a:cxn ang="0">
                <a:pos x="26" y="20"/>
              </a:cxn>
              <a:cxn ang="0">
                <a:pos x="28" y="12"/>
              </a:cxn>
              <a:cxn ang="0">
                <a:pos x="26" y="6"/>
              </a:cxn>
              <a:cxn ang="0">
                <a:pos x="20" y="2"/>
              </a:cxn>
              <a:cxn ang="0">
                <a:pos x="14" y="6"/>
              </a:cxn>
              <a:cxn ang="0">
                <a:pos x="10" y="12"/>
              </a:cxn>
              <a:cxn ang="0">
                <a:pos x="12" y="16"/>
              </a:cxn>
              <a:cxn ang="0">
                <a:pos x="14" y="22"/>
              </a:cxn>
              <a:cxn ang="0">
                <a:pos x="16" y="34"/>
              </a:cxn>
              <a:cxn ang="0">
                <a:pos x="12" y="42"/>
              </a:cxn>
              <a:cxn ang="0">
                <a:pos x="10" y="50"/>
              </a:cxn>
              <a:cxn ang="0">
                <a:pos x="12" y="58"/>
              </a:cxn>
              <a:cxn ang="0">
                <a:pos x="20" y="62"/>
              </a:cxn>
              <a:cxn ang="0">
                <a:pos x="26" y="60"/>
              </a:cxn>
              <a:cxn ang="0">
                <a:pos x="28" y="52"/>
              </a:cxn>
              <a:cxn ang="0">
                <a:pos x="28" y="46"/>
              </a:cxn>
              <a:cxn ang="0">
                <a:pos x="22" y="40"/>
              </a:cxn>
            </a:cxnLst>
            <a:rect l="0" t="0" r="r" b="b"/>
            <a:pathLst>
              <a:path w="38" h="66">
                <a:moveTo>
                  <a:pt x="14" y="32"/>
                </a:moveTo>
                <a:lnTo>
                  <a:pt x="8" y="26"/>
                </a:lnTo>
                <a:lnTo>
                  <a:pt x="4" y="22"/>
                </a:lnTo>
                <a:lnTo>
                  <a:pt x="2" y="18"/>
                </a:lnTo>
                <a:lnTo>
                  <a:pt x="2" y="14"/>
                </a:lnTo>
                <a:lnTo>
                  <a:pt x="4" y="8"/>
                </a:lnTo>
                <a:lnTo>
                  <a:pt x="6" y="4"/>
                </a:lnTo>
                <a:lnTo>
                  <a:pt x="12" y="0"/>
                </a:lnTo>
                <a:lnTo>
                  <a:pt x="20" y="0"/>
                </a:lnTo>
                <a:lnTo>
                  <a:pt x="26" y="0"/>
                </a:lnTo>
                <a:lnTo>
                  <a:pt x="32" y="4"/>
                </a:lnTo>
                <a:lnTo>
                  <a:pt x="36" y="8"/>
                </a:lnTo>
                <a:lnTo>
                  <a:pt x="36" y="14"/>
                </a:lnTo>
                <a:lnTo>
                  <a:pt x="36" y="16"/>
                </a:lnTo>
                <a:lnTo>
                  <a:pt x="34" y="20"/>
                </a:lnTo>
                <a:lnTo>
                  <a:pt x="30" y="24"/>
                </a:lnTo>
                <a:lnTo>
                  <a:pt x="24" y="30"/>
                </a:lnTo>
                <a:lnTo>
                  <a:pt x="28" y="34"/>
                </a:lnTo>
                <a:lnTo>
                  <a:pt x="32" y="36"/>
                </a:lnTo>
                <a:lnTo>
                  <a:pt x="34" y="40"/>
                </a:lnTo>
                <a:lnTo>
                  <a:pt x="38" y="44"/>
                </a:lnTo>
                <a:lnTo>
                  <a:pt x="38" y="50"/>
                </a:lnTo>
                <a:lnTo>
                  <a:pt x="36" y="56"/>
                </a:lnTo>
                <a:lnTo>
                  <a:pt x="32" y="60"/>
                </a:lnTo>
                <a:lnTo>
                  <a:pt x="26" y="64"/>
                </a:lnTo>
                <a:lnTo>
                  <a:pt x="20" y="66"/>
                </a:lnTo>
                <a:lnTo>
                  <a:pt x="14" y="64"/>
                </a:lnTo>
                <a:lnTo>
                  <a:pt x="8" y="62"/>
                </a:lnTo>
                <a:lnTo>
                  <a:pt x="4" y="60"/>
                </a:lnTo>
                <a:lnTo>
                  <a:pt x="2" y="56"/>
                </a:lnTo>
                <a:lnTo>
                  <a:pt x="0" y="50"/>
                </a:lnTo>
                <a:lnTo>
                  <a:pt x="2" y="46"/>
                </a:lnTo>
                <a:lnTo>
                  <a:pt x="4" y="42"/>
                </a:lnTo>
                <a:lnTo>
                  <a:pt x="8" y="38"/>
                </a:lnTo>
                <a:lnTo>
                  <a:pt x="14" y="32"/>
                </a:lnTo>
                <a:close/>
                <a:moveTo>
                  <a:pt x="22" y="28"/>
                </a:moveTo>
                <a:lnTo>
                  <a:pt x="24" y="22"/>
                </a:lnTo>
                <a:lnTo>
                  <a:pt x="26" y="20"/>
                </a:lnTo>
                <a:lnTo>
                  <a:pt x="28" y="16"/>
                </a:lnTo>
                <a:lnTo>
                  <a:pt x="28" y="12"/>
                </a:lnTo>
                <a:lnTo>
                  <a:pt x="28" y="8"/>
                </a:lnTo>
                <a:lnTo>
                  <a:pt x="26" y="6"/>
                </a:lnTo>
                <a:lnTo>
                  <a:pt x="24" y="4"/>
                </a:lnTo>
                <a:lnTo>
                  <a:pt x="20" y="2"/>
                </a:lnTo>
                <a:lnTo>
                  <a:pt x="16" y="4"/>
                </a:lnTo>
                <a:lnTo>
                  <a:pt x="14" y="6"/>
                </a:lnTo>
                <a:lnTo>
                  <a:pt x="12" y="8"/>
                </a:lnTo>
                <a:lnTo>
                  <a:pt x="10" y="12"/>
                </a:lnTo>
                <a:lnTo>
                  <a:pt x="12" y="14"/>
                </a:lnTo>
                <a:lnTo>
                  <a:pt x="12" y="16"/>
                </a:lnTo>
                <a:lnTo>
                  <a:pt x="14" y="18"/>
                </a:lnTo>
                <a:lnTo>
                  <a:pt x="14" y="22"/>
                </a:lnTo>
                <a:lnTo>
                  <a:pt x="22" y="28"/>
                </a:lnTo>
                <a:close/>
                <a:moveTo>
                  <a:pt x="16" y="34"/>
                </a:moveTo>
                <a:lnTo>
                  <a:pt x="14" y="38"/>
                </a:lnTo>
                <a:lnTo>
                  <a:pt x="12" y="42"/>
                </a:lnTo>
                <a:lnTo>
                  <a:pt x="10" y="46"/>
                </a:lnTo>
                <a:lnTo>
                  <a:pt x="10" y="50"/>
                </a:lnTo>
                <a:lnTo>
                  <a:pt x="10" y="54"/>
                </a:lnTo>
                <a:lnTo>
                  <a:pt x="12" y="58"/>
                </a:lnTo>
                <a:lnTo>
                  <a:pt x="16" y="62"/>
                </a:lnTo>
                <a:lnTo>
                  <a:pt x="20" y="62"/>
                </a:lnTo>
                <a:lnTo>
                  <a:pt x="24" y="62"/>
                </a:lnTo>
                <a:lnTo>
                  <a:pt x="26" y="60"/>
                </a:lnTo>
                <a:lnTo>
                  <a:pt x="28" y="56"/>
                </a:lnTo>
                <a:lnTo>
                  <a:pt x="28" y="52"/>
                </a:lnTo>
                <a:lnTo>
                  <a:pt x="28" y="50"/>
                </a:lnTo>
                <a:lnTo>
                  <a:pt x="28" y="46"/>
                </a:lnTo>
                <a:lnTo>
                  <a:pt x="24" y="44"/>
                </a:lnTo>
                <a:lnTo>
                  <a:pt x="22" y="40"/>
                </a:lnTo>
                <a:lnTo>
                  <a:pt x="16" y="3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659" name="Line 35"/>
          <p:cNvSpPr>
            <a:spLocks noChangeShapeType="1"/>
          </p:cNvSpPr>
          <p:nvPr/>
        </p:nvSpPr>
        <p:spPr bwMode="auto">
          <a:xfrm flipV="1">
            <a:off x="3895725" y="2638425"/>
            <a:ext cx="3175" cy="1905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660" name="Freeform 36"/>
          <p:cNvSpPr>
            <a:spLocks/>
          </p:cNvSpPr>
          <p:nvPr/>
        </p:nvSpPr>
        <p:spPr bwMode="auto">
          <a:xfrm>
            <a:off x="3867150" y="2711450"/>
            <a:ext cx="41275" cy="101600"/>
          </a:xfrm>
          <a:custGeom>
            <a:avLst/>
            <a:gdLst/>
            <a:ahLst/>
            <a:cxnLst>
              <a:cxn ang="0">
                <a:pos x="0" y="6"/>
              </a:cxn>
              <a:cxn ang="0">
                <a:pos x="16" y="0"/>
              </a:cxn>
              <a:cxn ang="0">
                <a:pos x="18" y="0"/>
              </a:cxn>
              <a:cxn ang="0">
                <a:pos x="18" y="54"/>
              </a:cxn>
              <a:cxn ang="0">
                <a:pos x="18" y="58"/>
              </a:cxn>
              <a:cxn ang="0">
                <a:pos x="18" y="60"/>
              </a:cxn>
              <a:cxn ang="0">
                <a:pos x="18" y="62"/>
              </a:cxn>
              <a:cxn ang="0">
                <a:pos x="20" y="62"/>
              </a:cxn>
              <a:cxn ang="0">
                <a:pos x="22" y="62"/>
              </a:cxn>
              <a:cxn ang="0">
                <a:pos x="26" y="64"/>
              </a:cxn>
              <a:cxn ang="0">
                <a:pos x="26" y="64"/>
              </a:cxn>
              <a:cxn ang="0">
                <a:pos x="2" y="64"/>
              </a:cxn>
              <a:cxn ang="0">
                <a:pos x="2" y="64"/>
              </a:cxn>
              <a:cxn ang="0">
                <a:pos x="6" y="62"/>
              </a:cxn>
              <a:cxn ang="0">
                <a:pos x="8" y="62"/>
              </a:cxn>
              <a:cxn ang="0">
                <a:pos x="8" y="62"/>
              </a:cxn>
              <a:cxn ang="0">
                <a:pos x="10" y="60"/>
              </a:cxn>
              <a:cxn ang="0">
                <a:pos x="10" y="58"/>
              </a:cxn>
              <a:cxn ang="0">
                <a:pos x="10" y="54"/>
              </a:cxn>
              <a:cxn ang="0">
                <a:pos x="10" y="18"/>
              </a:cxn>
              <a:cxn ang="0">
                <a:pos x="10" y="12"/>
              </a:cxn>
              <a:cxn ang="0">
                <a:pos x="10" y="8"/>
              </a:cxn>
              <a:cxn ang="0">
                <a:pos x="8" y="8"/>
              </a:cxn>
              <a:cxn ang="0">
                <a:pos x="8" y="6"/>
              </a:cxn>
              <a:cxn ang="0">
                <a:pos x="8" y="6"/>
              </a:cxn>
              <a:cxn ang="0">
                <a:pos x="6" y="6"/>
              </a:cxn>
              <a:cxn ang="0">
                <a:pos x="4" y="6"/>
              </a:cxn>
              <a:cxn ang="0">
                <a:pos x="2" y="8"/>
              </a:cxn>
              <a:cxn ang="0">
                <a:pos x="0" y="6"/>
              </a:cxn>
            </a:cxnLst>
            <a:rect l="0" t="0" r="r" b="b"/>
            <a:pathLst>
              <a:path w="26" h="64">
                <a:moveTo>
                  <a:pt x="0" y="6"/>
                </a:moveTo>
                <a:lnTo>
                  <a:pt x="16" y="0"/>
                </a:lnTo>
                <a:lnTo>
                  <a:pt x="18" y="0"/>
                </a:lnTo>
                <a:lnTo>
                  <a:pt x="18" y="54"/>
                </a:lnTo>
                <a:lnTo>
                  <a:pt x="18" y="58"/>
                </a:lnTo>
                <a:lnTo>
                  <a:pt x="18" y="60"/>
                </a:lnTo>
                <a:lnTo>
                  <a:pt x="18" y="62"/>
                </a:lnTo>
                <a:lnTo>
                  <a:pt x="20" y="62"/>
                </a:lnTo>
                <a:lnTo>
                  <a:pt x="22" y="62"/>
                </a:lnTo>
                <a:lnTo>
                  <a:pt x="26" y="64"/>
                </a:lnTo>
                <a:lnTo>
                  <a:pt x="26" y="64"/>
                </a:lnTo>
                <a:lnTo>
                  <a:pt x="2" y="64"/>
                </a:lnTo>
                <a:lnTo>
                  <a:pt x="2" y="64"/>
                </a:lnTo>
                <a:lnTo>
                  <a:pt x="6" y="62"/>
                </a:lnTo>
                <a:lnTo>
                  <a:pt x="8" y="62"/>
                </a:lnTo>
                <a:lnTo>
                  <a:pt x="8" y="62"/>
                </a:lnTo>
                <a:lnTo>
                  <a:pt x="10" y="60"/>
                </a:lnTo>
                <a:lnTo>
                  <a:pt x="10" y="58"/>
                </a:lnTo>
                <a:lnTo>
                  <a:pt x="10" y="54"/>
                </a:lnTo>
                <a:lnTo>
                  <a:pt x="10" y="18"/>
                </a:lnTo>
                <a:lnTo>
                  <a:pt x="10" y="12"/>
                </a:lnTo>
                <a:lnTo>
                  <a:pt x="10" y="8"/>
                </a:lnTo>
                <a:lnTo>
                  <a:pt x="8" y="8"/>
                </a:lnTo>
                <a:lnTo>
                  <a:pt x="8" y="6"/>
                </a:lnTo>
                <a:lnTo>
                  <a:pt x="8" y="6"/>
                </a:lnTo>
                <a:lnTo>
                  <a:pt x="6" y="6"/>
                </a:lnTo>
                <a:lnTo>
                  <a:pt x="4" y="6"/>
                </a:lnTo>
                <a:lnTo>
                  <a:pt x="2" y="8"/>
                </a:lnTo>
                <a:lnTo>
                  <a:pt x="0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661" name="Line 37"/>
          <p:cNvSpPr>
            <a:spLocks noChangeShapeType="1"/>
          </p:cNvSpPr>
          <p:nvPr/>
        </p:nvSpPr>
        <p:spPr bwMode="auto">
          <a:xfrm flipH="1" flipV="1">
            <a:off x="850900" y="2657475"/>
            <a:ext cx="1524000" cy="69215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662" name="Line 38"/>
          <p:cNvSpPr>
            <a:spLocks noChangeShapeType="1"/>
          </p:cNvSpPr>
          <p:nvPr/>
        </p:nvSpPr>
        <p:spPr bwMode="auto">
          <a:xfrm flipV="1">
            <a:off x="2374900" y="3330575"/>
            <a:ext cx="1588" cy="1905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663" name="Freeform 39"/>
          <p:cNvSpPr>
            <a:spLocks noEditPoints="1"/>
          </p:cNvSpPr>
          <p:nvPr/>
        </p:nvSpPr>
        <p:spPr bwMode="auto">
          <a:xfrm>
            <a:off x="2343150" y="3403600"/>
            <a:ext cx="63500" cy="104775"/>
          </a:xfrm>
          <a:custGeom>
            <a:avLst/>
            <a:gdLst/>
            <a:ahLst/>
            <a:cxnLst>
              <a:cxn ang="0">
                <a:pos x="0" y="34"/>
              </a:cxn>
              <a:cxn ang="0">
                <a:pos x="0" y="24"/>
              </a:cxn>
              <a:cxn ang="0">
                <a:pos x="4" y="14"/>
              </a:cxn>
              <a:cxn ang="0">
                <a:pos x="6" y="8"/>
              </a:cxn>
              <a:cxn ang="0">
                <a:pos x="12" y="2"/>
              </a:cxn>
              <a:cxn ang="0">
                <a:pos x="16" y="0"/>
              </a:cxn>
              <a:cxn ang="0">
                <a:pos x="20" y="0"/>
              </a:cxn>
              <a:cxn ang="0">
                <a:pos x="24" y="0"/>
              </a:cxn>
              <a:cxn ang="0">
                <a:pos x="28" y="4"/>
              </a:cxn>
              <a:cxn ang="0">
                <a:pos x="32" y="8"/>
              </a:cxn>
              <a:cxn ang="0">
                <a:pos x="36" y="14"/>
              </a:cxn>
              <a:cxn ang="0">
                <a:pos x="40" y="22"/>
              </a:cxn>
              <a:cxn ang="0">
                <a:pos x="40" y="32"/>
              </a:cxn>
              <a:cxn ang="0">
                <a:pos x="40" y="42"/>
              </a:cxn>
              <a:cxn ang="0">
                <a:pos x="36" y="52"/>
              </a:cxn>
              <a:cxn ang="0">
                <a:pos x="34" y="58"/>
              </a:cxn>
              <a:cxn ang="0">
                <a:pos x="28" y="62"/>
              </a:cxn>
              <a:cxn ang="0">
                <a:pos x="24" y="66"/>
              </a:cxn>
              <a:cxn ang="0">
                <a:pos x="20" y="66"/>
              </a:cxn>
              <a:cxn ang="0">
                <a:pos x="14" y="64"/>
              </a:cxn>
              <a:cxn ang="0">
                <a:pos x="10" y="62"/>
              </a:cxn>
              <a:cxn ang="0">
                <a:pos x="4" y="56"/>
              </a:cxn>
              <a:cxn ang="0">
                <a:pos x="2" y="48"/>
              </a:cxn>
              <a:cxn ang="0">
                <a:pos x="0" y="42"/>
              </a:cxn>
              <a:cxn ang="0">
                <a:pos x="0" y="34"/>
              </a:cxn>
              <a:cxn ang="0">
                <a:pos x="8" y="34"/>
              </a:cxn>
              <a:cxn ang="0">
                <a:pos x="10" y="46"/>
              </a:cxn>
              <a:cxn ang="0">
                <a:pos x="12" y="56"/>
              </a:cxn>
              <a:cxn ang="0">
                <a:pos x="14" y="60"/>
              </a:cxn>
              <a:cxn ang="0">
                <a:pos x="16" y="62"/>
              </a:cxn>
              <a:cxn ang="0">
                <a:pos x="20" y="62"/>
              </a:cxn>
              <a:cxn ang="0">
                <a:pos x="22" y="62"/>
              </a:cxn>
              <a:cxn ang="0">
                <a:pos x="24" y="60"/>
              </a:cxn>
              <a:cxn ang="0">
                <a:pos x="28" y="58"/>
              </a:cxn>
              <a:cxn ang="0">
                <a:pos x="28" y="54"/>
              </a:cxn>
              <a:cxn ang="0">
                <a:pos x="30" y="46"/>
              </a:cxn>
              <a:cxn ang="0">
                <a:pos x="30" y="40"/>
              </a:cxn>
              <a:cxn ang="0">
                <a:pos x="30" y="30"/>
              </a:cxn>
              <a:cxn ang="0">
                <a:pos x="30" y="20"/>
              </a:cxn>
              <a:cxn ang="0">
                <a:pos x="28" y="12"/>
              </a:cxn>
              <a:cxn ang="0">
                <a:pos x="26" y="8"/>
              </a:cxn>
              <a:cxn ang="0">
                <a:pos x="24" y="4"/>
              </a:cxn>
              <a:cxn ang="0">
                <a:pos x="22" y="4"/>
              </a:cxn>
              <a:cxn ang="0">
                <a:pos x="20" y="2"/>
              </a:cxn>
              <a:cxn ang="0">
                <a:pos x="18" y="4"/>
              </a:cxn>
              <a:cxn ang="0">
                <a:pos x="14" y="6"/>
              </a:cxn>
              <a:cxn ang="0">
                <a:pos x="12" y="10"/>
              </a:cxn>
              <a:cxn ang="0">
                <a:pos x="10" y="18"/>
              </a:cxn>
              <a:cxn ang="0">
                <a:pos x="10" y="26"/>
              </a:cxn>
              <a:cxn ang="0">
                <a:pos x="8" y="34"/>
              </a:cxn>
            </a:cxnLst>
            <a:rect l="0" t="0" r="r" b="b"/>
            <a:pathLst>
              <a:path w="40" h="66">
                <a:moveTo>
                  <a:pt x="0" y="34"/>
                </a:moveTo>
                <a:lnTo>
                  <a:pt x="0" y="24"/>
                </a:lnTo>
                <a:lnTo>
                  <a:pt x="4" y="14"/>
                </a:lnTo>
                <a:lnTo>
                  <a:pt x="6" y="8"/>
                </a:lnTo>
                <a:lnTo>
                  <a:pt x="12" y="2"/>
                </a:lnTo>
                <a:lnTo>
                  <a:pt x="16" y="0"/>
                </a:lnTo>
                <a:lnTo>
                  <a:pt x="20" y="0"/>
                </a:lnTo>
                <a:lnTo>
                  <a:pt x="24" y="0"/>
                </a:lnTo>
                <a:lnTo>
                  <a:pt x="28" y="4"/>
                </a:lnTo>
                <a:lnTo>
                  <a:pt x="32" y="8"/>
                </a:lnTo>
                <a:lnTo>
                  <a:pt x="36" y="14"/>
                </a:lnTo>
                <a:lnTo>
                  <a:pt x="40" y="22"/>
                </a:lnTo>
                <a:lnTo>
                  <a:pt x="40" y="32"/>
                </a:lnTo>
                <a:lnTo>
                  <a:pt x="40" y="42"/>
                </a:lnTo>
                <a:lnTo>
                  <a:pt x="36" y="52"/>
                </a:lnTo>
                <a:lnTo>
                  <a:pt x="34" y="58"/>
                </a:lnTo>
                <a:lnTo>
                  <a:pt x="28" y="62"/>
                </a:lnTo>
                <a:lnTo>
                  <a:pt x="24" y="66"/>
                </a:lnTo>
                <a:lnTo>
                  <a:pt x="20" y="66"/>
                </a:lnTo>
                <a:lnTo>
                  <a:pt x="14" y="64"/>
                </a:lnTo>
                <a:lnTo>
                  <a:pt x="10" y="62"/>
                </a:lnTo>
                <a:lnTo>
                  <a:pt x="4" y="56"/>
                </a:lnTo>
                <a:lnTo>
                  <a:pt x="2" y="48"/>
                </a:lnTo>
                <a:lnTo>
                  <a:pt x="0" y="42"/>
                </a:lnTo>
                <a:lnTo>
                  <a:pt x="0" y="34"/>
                </a:lnTo>
                <a:close/>
                <a:moveTo>
                  <a:pt x="8" y="34"/>
                </a:moveTo>
                <a:lnTo>
                  <a:pt x="10" y="46"/>
                </a:lnTo>
                <a:lnTo>
                  <a:pt x="12" y="56"/>
                </a:lnTo>
                <a:lnTo>
                  <a:pt x="14" y="60"/>
                </a:lnTo>
                <a:lnTo>
                  <a:pt x="16" y="62"/>
                </a:lnTo>
                <a:lnTo>
                  <a:pt x="20" y="62"/>
                </a:lnTo>
                <a:lnTo>
                  <a:pt x="22" y="62"/>
                </a:lnTo>
                <a:lnTo>
                  <a:pt x="24" y="60"/>
                </a:lnTo>
                <a:lnTo>
                  <a:pt x="28" y="58"/>
                </a:lnTo>
                <a:lnTo>
                  <a:pt x="28" y="54"/>
                </a:lnTo>
                <a:lnTo>
                  <a:pt x="30" y="46"/>
                </a:lnTo>
                <a:lnTo>
                  <a:pt x="30" y="40"/>
                </a:lnTo>
                <a:lnTo>
                  <a:pt x="30" y="30"/>
                </a:lnTo>
                <a:lnTo>
                  <a:pt x="30" y="20"/>
                </a:lnTo>
                <a:lnTo>
                  <a:pt x="28" y="12"/>
                </a:lnTo>
                <a:lnTo>
                  <a:pt x="26" y="8"/>
                </a:lnTo>
                <a:lnTo>
                  <a:pt x="24" y="4"/>
                </a:lnTo>
                <a:lnTo>
                  <a:pt x="22" y="4"/>
                </a:lnTo>
                <a:lnTo>
                  <a:pt x="20" y="2"/>
                </a:lnTo>
                <a:lnTo>
                  <a:pt x="18" y="4"/>
                </a:lnTo>
                <a:lnTo>
                  <a:pt x="14" y="6"/>
                </a:lnTo>
                <a:lnTo>
                  <a:pt x="12" y="10"/>
                </a:lnTo>
                <a:lnTo>
                  <a:pt x="10" y="18"/>
                </a:lnTo>
                <a:lnTo>
                  <a:pt x="10" y="26"/>
                </a:lnTo>
                <a:lnTo>
                  <a:pt x="8" y="3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664" name="Line 40"/>
          <p:cNvSpPr>
            <a:spLocks noChangeShapeType="1"/>
          </p:cNvSpPr>
          <p:nvPr/>
        </p:nvSpPr>
        <p:spPr bwMode="auto">
          <a:xfrm flipH="1" flipV="1">
            <a:off x="1733550" y="3038475"/>
            <a:ext cx="3175" cy="2222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665" name="Freeform 41"/>
          <p:cNvSpPr>
            <a:spLocks noEditPoints="1"/>
          </p:cNvSpPr>
          <p:nvPr/>
        </p:nvSpPr>
        <p:spPr bwMode="auto">
          <a:xfrm>
            <a:off x="1616075" y="3114675"/>
            <a:ext cx="63500" cy="104775"/>
          </a:xfrm>
          <a:custGeom>
            <a:avLst/>
            <a:gdLst/>
            <a:ahLst/>
            <a:cxnLst>
              <a:cxn ang="0">
                <a:pos x="0" y="32"/>
              </a:cxn>
              <a:cxn ang="0">
                <a:pos x="0" y="22"/>
              </a:cxn>
              <a:cxn ang="0">
                <a:pos x="2" y="14"/>
              </a:cxn>
              <a:cxn ang="0">
                <a:pos x="6" y="6"/>
              </a:cxn>
              <a:cxn ang="0">
                <a:pos x="10" y="2"/>
              </a:cxn>
              <a:cxn ang="0">
                <a:pos x="16" y="0"/>
              </a:cxn>
              <a:cxn ang="0">
                <a:pos x="20" y="0"/>
              </a:cxn>
              <a:cxn ang="0">
                <a:pos x="24" y="0"/>
              </a:cxn>
              <a:cxn ang="0">
                <a:pos x="28" y="2"/>
              </a:cxn>
              <a:cxn ang="0">
                <a:pos x="32" y="6"/>
              </a:cxn>
              <a:cxn ang="0">
                <a:pos x="36" y="14"/>
              </a:cxn>
              <a:cxn ang="0">
                <a:pos x="38" y="22"/>
              </a:cxn>
              <a:cxn ang="0">
                <a:pos x="40" y="32"/>
              </a:cxn>
              <a:cxn ang="0">
                <a:pos x="38" y="42"/>
              </a:cxn>
              <a:cxn ang="0">
                <a:pos x="36" y="50"/>
              </a:cxn>
              <a:cxn ang="0">
                <a:pos x="32" y="56"/>
              </a:cxn>
              <a:cxn ang="0">
                <a:pos x="28" y="62"/>
              </a:cxn>
              <a:cxn ang="0">
                <a:pos x="24" y="64"/>
              </a:cxn>
              <a:cxn ang="0">
                <a:pos x="20" y="66"/>
              </a:cxn>
              <a:cxn ang="0">
                <a:pos x="14" y="64"/>
              </a:cxn>
              <a:cxn ang="0">
                <a:pos x="8" y="60"/>
              </a:cxn>
              <a:cxn ang="0">
                <a:pos x="4" y="54"/>
              </a:cxn>
              <a:cxn ang="0">
                <a:pos x="2" y="48"/>
              </a:cxn>
              <a:cxn ang="0">
                <a:pos x="0" y="40"/>
              </a:cxn>
              <a:cxn ang="0">
                <a:pos x="0" y="32"/>
              </a:cxn>
              <a:cxn ang="0">
                <a:pos x="8" y="34"/>
              </a:cxn>
              <a:cxn ang="0">
                <a:pos x="10" y="46"/>
              </a:cxn>
              <a:cxn ang="0">
                <a:pos x="12" y="56"/>
              </a:cxn>
              <a:cxn ang="0">
                <a:pos x="14" y="58"/>
              </a:cxn>
              <a:cxn ang="0">
                <a:pos x="16" y="62"/>
              </a:cxn>
              <a:cxn ang="0">
                <a:pos x="20" y="62"/>
              </a:cxn>
              <a:cxn ang="0">
                <a:pos x="22" y="62"/>
              </a:cxn>
              <a:cxn ang="0">
                <a:pos x="24" y="60"/>
              </a:cxn>
              <a:cxn ang="0">
                <a:pos x="26" y="56"/>
              </a:cxn>
              <a:cxn ang="0">
                <a:pos x="28" y="52"/>
              </a:cxn>
              <a:cxn ang="0">
                <a:pos x="30" y="46"/>
              </a:cxn>
              <a:cxn ang="0">
                <a:pos x="30" y="38"/>
              </a:cxn>
              <a:cxn ang="0">
                <a:pos x="30" y="30"/>
              </a:cxn>
              <a:cxn ang="0">
                <a:pos x="30" y="20"/>
              </a:cxn>
              <a:cxn ang="0">
                <a:pos x="28" y="12"/>
              </a:cxn>
              <a:cxn ang="0">
                <a:pos x="26" y="6"/>
              </a:cxn>
              <a:cxn ang="0">
                <a:pos x="24" y="4"/>
              </a:cxn>
              <a:cxn ang="0">
                <a:pos x="22" y="2"/>
              </a:cxn>
              <a:cxn ang="0">
                <a:pos x="20" y="2"/>
              </a:cxn>
              <a:cxn ang="0">
                <a:pos x="16" y="2"/>
              </a:cxn>
              <a:cxn ang="0">
                <a:pos x="14" y="4"/>
              </a:cxn>
              <a:cxn ang="0">
                <a:pos x="12" y="10"/>
              </a:cxn>
              <a:cxn ang="0">
                <a:pos x="10" y="18"/>
              </a:cxn>
              <a:cxn ang="0">
                <a:pos x="8" y="26"/>
              </a:cxn>
              <a:cxn ang="0">
                <a:pos x="8" y="34"/>
              </a:cxn>
            </a:cxnLst>
            <a:rect l="0" t="0" r="r" b="b"/>
            <a:pathLst>
              <a:path w="40" h="66">
                <a:moveTo>
                  <a:pt x="0" y="32"/>
                </a:moveTo>
                <a:lnTo>
                  <a:pt x="0" y="22"/>
                </a:lnTo>
                <a:lnTo>
                  <a:pt x="2" y="14"/>
                </a:lnTo>
                <a:lnTo>
                  <a:pt x="6" y="6"/>
                </a:lnTo>
                <a:lnTo>
                  <a:pt x="10" y="2"/>
                </a:lnTo>
                <a:lnTo>
                  <a:pt x="16" y="0"/>
                </a:lnTo>
                <a:lnTo>
                  <a:pt x="20" y="0"/>
                </a:lnTo>
                <a:lnTo>
                  <a:pt x="24" y="0"/>
                </a:lnTo>
                <a:lnTo>
                  <a:pt x="28" y="2"/>
                </a:lnTo>
                <a:lnTo>
                  <a:pt x="32" y="6"/>
                </a:lnTo>
                <a:lnTo>
                  <a:pt x="36" y="14"/>
                </a:lnTo>
                <a:lnTo>
                  <a:pt x="38" y="22"/>
                </a:lnTo>
                <a:lnTo>
                  <a:pt x="40" y="32"/>
                </a:lnTo>
                <a:lnTo>
                  <a:pt x="38" y="42"/>
                </a:lnTo>
                <a:lnTo>
                  <a:pt x="36" y="50"/>
                </a:lnTo>
                <a:lnTo>
                  <a:pt x="32" y="56"/>
                </a:lnTo>
                <a:lnTo>
                  <a:pt x="28" y="62"/>
                </a:lnTo>
                <a:lnTo>
                  <a:pt x="24" y="64"/>
                </a:lnTo>
                <a:lnTo>
                  <a:pt x="20" y="66"/>
                </a:lnTo>
                <a:lnTo>
                  <a:pt x="14" y="64"/>
                </a:lnTo>
                <a:lnTo>
                  <a:pt x="8" y="60"/>
                </a:lnTo>
                <a:lnTo>
                  <a:pt x="4" y="54"/>
                </a:lnTo>
                <a:lnTo>
                  <a:pt x="2" y="48"/>
                </a:lnTo>
                <a:lnTo>
                  <a:pt x="0" y="40"/>
                </a:lnTo>
                <a:lnTo>
                  <a:pt x="0" y="32"/>
                </a:lnTo>
                <a:close/>
                <a:moveTo>
                  <a:pt x="8" y="34"/>
                </a:moveTo>
                <a:lnTo>
                  <a:pt x="10" y="46"/>
                </a:lnTo>
                <a:lnTo>
                  <a:pt x="12" y="56"/>
                </a:lnTo>
                <a:lnTo>
                  <a:pt x="14" y="58"/>
                </a:lnTo>
                <a:lnTo>
                  <a:pt x="16" y="62"/>
                </a:lnTo>
                <a:lnTo>
                  <a:pt x="20" y="62"/>
                </a:lnTo>
                <a:lnTo>
                  <a:pt x="22" y="62"/>
                </a:lnTo>
                <a:lnTo>
                  <a:pt x="24" y="60"/>
                </a:lnTo>
                <a:lnTo>
                  <a:pt x="26" y="56"/>
                </a:lnTo>
                <a:lnTo>
                  <a:pt x="28" y="52"/>
                </a:lnTo>
                <a:lnTo>
                  <a:pt x="30" y="46"/>
                </a:lnTo>
                <a:lnTo>
                  <a:pt x="30" y="38"/>
                </a:lnTo>
                <a:lnTo>
                  <a:pt x="30" y="30"/>
                </a:lnTo>
                <a:lnTo>
                  <a:pt x="30" y="20"/>
                </a:lnTo>
                <a:lnTo>
                  <a:pt x="28" y="12"/>
                </a:lnTo>
                <a:lnTo>
                  <a:pt x="26" y="6"/>
                </a:lnTo>
                <a:lnTo>
                  <a:pt x="24" y="4"/>
                </a:lnTo>
                <a:lnTo>
                  <a:pt x="22" y="2"/>
                </a:lnTo>
                <a:lnTo>
                  <a:pt x="20" y="2"/>
                </a:lnTo>
                <a:lnTo>
                  <a:pt x="16" y="2"/>
                </a:lnTo>
                <a:lnTo>
                  <a:pt x="14" y="4"/>
                </a:lnTo>
                <a:lnTo>
                  <a:pt x="12" y="10"/>
                </a:lnTo>
                <a:lnTo>
                  <a:pt x="10" y="18"/>
                </a:lnTo>
                <a:lnTo>
                  <a:pt x="8" y="26"/>
                </a:lnTo>
                <a:lnTo>
                  <a:pt x="8" y="3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666" name="Freeform 42"/>
          <p:cNvSpPr>
            <a:spLocks/>
          </p:cNvSpPr>
          <p:nvPr/>
        </p:nvSpPr>
        <p:spPr bwMode="auto">
          <a:xfrm>
            <a:off x="1695450" y="3200400"/>
            <a:ext cx="19050" cy="19050"/>
          </a:xfrm>
          <a:custGeom>
            <a:avLst/>
            <a:gdLst/>
            <a:ahLst/>
            <a:cxnLst>
              <a:cxn ang="0">
                <a:pos x="6" y="0"/>
              </a:cxn>
              <a:cxn ang="0">
                <a:pos x="8" y="0"/>
              </a:cxn>
              <a:cxn ang="0">
                <a:pos x="10" y="2"/>
              </a:cxn>
              <a:cxn ang="0">
                <a:pos x="10" y="4"/>
              </a:cxn>
              <a:cxn ang="0">
                <a:pos x="12" y="6"/>
              </a:cxn>
              <a:cxn ang="0">
                <a:pos x="10" y="8"/>
              </a:cxn>
              <a:cxn ang="0">
                <a:pos x="10" y="10"/>
              </a:cxn>
              <a:cxn ang="0">
                <a:pos x="8" y="10"/>
              </a:cxn>
              <a:cxn ang="0">
                <a:pos x="6" y="12"/>
              </a:cxn>
              <a:cxn ang="0">
                <a:pos x="4" y="10"/>
              </a:cxn>
              <a:cxn ang="0">
                <a:pos x="2" y="10"/>
              </a:cxn>
              <a:cxn ang="0">
                <a:pos x="0" y="8"/>
              </a:cxn>
              <a:cxn ang="0">
                <a:pos x="0" y="6"/>
              </a:cxn>
              <a:cxn ang="0">
                <a:pos x="0" y="4"/>
              </a:cxn>
              <a:cxn ang="0">
                <a:pos x="2" y="2"/>
              </a:cxn>
              <a:cxn ang="0">
                <a:pos x="4" y="0"/>
              </a:cxn>
              <a:cxn ang="0">
                <a:pos x="6" y="0"/>
              </a:cxn>
            </a:cxnLst>
            <a:rect l="0" t="0" r="r" b="b"/>
            <a:pathLst>
              <a:path w="12" h="12">
                <a:moveTo>
                  <a:pt x="6" y="0"/>
                </a:moveTo>
                <a:lnTo>
                  <a:pt x="8" y="0"/>
                </a:lnTo>
                <a:lnTo>
                  <a:pt x="10" y="2"/>
                </a:lnTo>
                <a:lnTo>
                  <a:pt x="10" y="4"/>
                </a:lnTo>
                <a:lnTo>
                  <a:pt x="12" y="6"/>
                </a:lnTo>
                <a:lnTo>
                  <a:pt x="10" y="8"/>
                </a:lnTo>
                <a:lnTo>
                  <a:pt x="10" y="10"/>
                </a:lnTo>
                <a:lnTo>
                  <a:pt x="8" y="10"/>
                </a:lnTo>
                <a:lnTo>
                  <a:pt x="6" y="12"/>
                </a:lnTo>
                <a:lnTo>
                  <a:pt x="4" y="10"/>
                </a:lnTo>
                <a:lnTo>
                  <a:pt x="2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667" name="Freeform 43"/>
          <p:cNvSpPr>
            <a:spLocks noEditPoints="1"/>
          </p:cNvSpPr>
          <p:nvPr/>
        </p:nvSpPr>
        <p:spPr bwMode="auto">
          <a:xfrm>
            <a:off x="1730375" y="3114675"/>
            <a:ext cx="63500" cy="104775"/>
          </a:xfrm>
          <a:custGeom>
            <a:avLst/>
            <a:gdLst/>
            <a:ahLst/>
            <a:cxnLst>
              <a:cxn ang="0">
                <a:pos x="0" y="32"/>
              </a:cxn>
              <a:cxn ang="0">
                <a:pos x="0" y="22"/>
              </a:cxn>
              <a:cxn ang="0">
                <a:pos x="2" y="14"/>
              </a:cxn>
              <a:cxn ang="0">
                <a:pos x="6" y="6"/>
              </a:cxn>
              <a:cxn ang="0">
                <a:pos x="10" y="2"/>
              </a:cxn>
              <a:cxn ang="0">
                <a:pos x="16" y="0"/>
              </a:cxn>
              <a:cxn ang="0">
                <a:pos x="20" y="0"/>
              </a:cxn>
              <a:cxn ang="0">
                <a:pos x="24" y="0"/>
              </a:cxn>
              <a:cxn ang="0">
                <a:pos x="28" y="2"/>
              </a:cxn>
              <a:cxn ang="0">
                <a:pos x="32" y="6"/>
              </a:cxn>
              <a:cxn ang="0">
                <a:pos x="36" y="14"/>
              </a:cxn>
              <a:cxn ang="0">
                <a:pos x="38" y="22"/>
              </a:cxn>
              <a:cxn ang="0">
                <a:pos x="40" y="32"/>
              </a:cxn>
              <a:cxn ang="0">
                <a:pos x="38" y="42"/>
              </a:cxn>
              <a:cxn ang="0">
                <a:pos x="36" y="50"/>
              </a:cxn>
              <a:cxn ang="0">
                <a:pos x="32" y="56"/>
              </a:cxn>
              <a:cxn ang="0">
                <a:pos x="28" y="62"/>
              </a:cxn>
              <a:cxn ang="0">
                <a:pos x="24" y="64"/>
              </a:cxn>
              <a:cxn ang="0">
                <a:pos x="20" y="66"/>
              </a:cxn>
              <a:cxn ang="0">
                <a:pos x="14" y="64"/>
              </a:cxn>
              <a:cxn ang="0">
                <a:pos x="8" y="60"/>
              </a:cxn>
              <a:cxn ang="0">
                <a:pos x="4" y="54"/>
              </a:cxn>
              <a:cxn ang="0">
                <a:pos x="2" y="48"/>
              </a:cxn>
              <a:cxn ang="0">
                <a:pos x="0" y="40"/>
              </a:cxn>
              <a:cxn ang="0">
                <a:pos x="0" y="32"/>
              </a:cxn>
              <a:cxn ang="0">
                <a:pos x="8" y="34"/>
              </a:cxn>
              <a:cxn ang="0">
                <a:pos x="10" y="46"/>
              </a:cxn>
              <a:cxn ang="0">
                <a:pos x="12" y="56"/>
              </a:cxn>
              <a:cxn ang="0">
                <a:pos x="14" y="58"/>
              </a:cxn>
              <a:cxn ang="0">
                <a:pos x="16" y="62"/>
              </a:cxn>
              <a:cxn ang="0">
                <a:pos x="20" y="62"/>
              </a:cxn>
              <a:cxn ang="0">
                <a:pos x="22" y="62"/>
              </a:cxn>
              <a:cxn ang="0">
                <a:pos x="24" y="60"/>
              </a:cxn>
              <a:cxn ang="0">
                <a:pos x="26" y="56"/>
              </a:cxn>
              <a:cxn ang="0">
                <a:pos x="28" y="52"/>
              </a:cxn>
              <a:cxn ang="0">
                <a:pos x="30" y="46"/>
              </a:cxn>
              <a:cxn ang="0">
                <a:pos x="30" y="38"/>
              </a:cxn>
              <a:cxn ang="0">
                <a:pos x="30" y="30"/>
              </a:cxn>
              <a:cxn ang="0">
                <a:pos x="30" y="20"/>
              </a:cxn>
              <a:cxn ang="0">
                <a:pos x="28" y="12"/>
              </a:cxn>
              <a:cxn ang="0">
                <a:pos x="26" y="6"/>
              </a:cxn>
              <a:cxn ang="0">
                <a:pos x="24" y="4"/>
              </a:cxn>
              <a:cxn ang="0">
                <a:pos x="22" y="2"/>
              </a:cxn>
              <a:cxn ang="0">
                <a:pos x="20" y="2"/>
              </a:cxn>
              <a:cxn ang="0">
                <a:pos x="16" y="2"/>
              </a:cxn>
              <a:cxn ang="0">
                <a:pos x="14" y="4"/>
              </a:cxn>
              <a:cxn ang="0">
                <a:pos x="12" y="10"/>
              </a:cxn>
              <a:cxn ang="0">
                <a:pos x="10" y="18"/>
              </a:cxn>
              <a:cxn ang="0">
                <a:pos x="8" y="26"/>
              </a:cxn>
              <a:cxn ang="0">
                <a:pos x="8" y="34"/>
              </a:cxn>
            </a:cxnLst>
            <a:rect l="0" t="0" r="r" b="b"/>
            <a:pathLst>
              <a:path w="40" h="66">
                <a:moveTo>
                  <a:pt x="0" y="32"/>
                </a:moveTo>
                <a:lnTo>
                  <a:pt x="0" y="22"/>
                </a:lnTo>
                <a:lnTo>
                  <a:pt x="2" y="14"/>
                </a:lnTo>
                <a:lnTo>
                  <a:pt x="6" y="6"/>
                </a:lnTo>
                <a:lnTo>
                  <a:pt x="10" y="2"/>
                </a:lnTo>
                <a:lnTo>
                  <a:pt x="16" y="0"/>
                </a:lnTo>
                <a:lnTo>
                  <a:pt x="20" y="0"/>
                </a:lnTo>
                <a:lnTo>
                  <a:pt x="24" y="0"/>
                </a:lnTo>
                <a:lnTo>
                  <a:pt x="28" y="2"/>
                </a:lnTo>
                <a:lnTo>
                  <a:pt x="32" y="6"/>
                </a:lnTo>
                <a:lnTo>
                  <a:pt x="36" y="14"/>
                </a:lnTo>
                <a:lnTo>
                  <a:pt x="38" y="22"/>
                </a:lnTo>
                <a:lnTo>
                  <a:pt x="40" y="32"/>
                </a:lnTo>
                <a:lnTo>
                  <a:pt x="38" y="42"/>
                </a:lnTo>
                <a:lnTo>
                  <a:pt x="36" y="50"/>
                </a:lnTo>
                <a:lnTo>
                  <a:pt x="32" y="56"/>
                </a:lnTo>
                <a:lnTo>
                  <a:pt x="28" y="62"/>
                </a:lnTo>
                <a:lnTo>
                  <a:pt x="24" y="64"/>
                </a:lnTo>
                <a:lnTo>
                  <a:pt x="20" y="66"/>
                </a:lnTo>
                <a:lnTo>
                  <a:pt x="14" y="64"/>
                </a:lnTo>
                <a:lnTo>
                  <a:pt x="8" y="60"/>
                </a:lnTo>
                <a:lnTo>
                  <a:pt x="4" y="54"/>
                </a:lnTo>
                <a:lnTo>
                  <a:pt x="2" y="48"/>
                </a:lnTo>
                <a:lnTo>
                  <a:pt x="0" y="40"/>
                </a:lnTo>
                <a:lnTo>
                  <a:pt x="0" y="32"/>
                </a:lnTo>
                <a:close/>
                <a:moveTo>
                  <a:pt x="8" y="34"/>
                </a:moveTo>
                <a:lnTo>
                  <a:pt x="10" y="46"/>
                </a:lnTo>
                <a:lnTo>
                  <a:pt x="12" y="56"/>
                </a:lnTo>
                <a:lnTo>
                  <a:pt x="14" y="58"/>
                </a:lnTo>
                <a:lnTo>
                  <a:pt x="16" y="62"/>
                </a:lnTo>
                <a:lnTo>
                  <a:pt x="20" y="62"/>
                </a:lnTo>
                <a:lnTo>
                  <a:pt x="22" y="62"/>
                </a:lnTo>
                <a:lnTo>
                  <a:pt x="24" y="60"/>
                </a:lnTo>
                <a:lnTo>
                  <a:pt x="26" y="56"/>
                </a:lnTo>
                <a:lnTo>
                  <a:pt x="28" y="52"/>
                </a:lnTo>
                <a:lnTo>
                  <a:pt x="30" y="46"/>
                </a:lnTo>
                <a:lnTo>
                  <a:pt x="30" y="38"/>
                </a:lnTo>
                <a:lnTo>
                  <a:pt x="30" y="30"/>
                </a:lnTo>
                <a:lnTo>
                  <a:pt x="30" y="20"/>
                </a:lnTo>
                <a:lnTo>
                  <a:pt x="28" y="12"/>
                </a:lnTo>
                <a:lnTo>
                  <a:pt x="26" y="6"/>
                </a:lnTo>
                <a:lnTo>
                  <a:pt x="24" y="4"/>
                </a:lnTo>
                <a:lnTo>
                  <a:pt x="22" y="2"/>
                </a:lnTo>
                <a:lnTo>
                  <a:pt x="20" y="2"/>
                </a:lnTo>
                <a:lnTo>
                  <a:pt x="16" y="2"/>
                </a:lnTo>
                <a:lnTo>
                  <a:pt x="14" y="4"/>
                </a:lnTo>
                <a:lnTo>
                  <a:pt x="12" y="10"/>
                </a:lnTo>
                <a:lnTo>
                  <a:pt x="10" y="18"/>
                </a:lnTo>
                <a:lnTo>
                  <a:pt x="8" y="26"/>
                </a:lnTo>
                <a:lnTo>
                  <a:pt x="8" y="3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668" name="Freeform 44"/>
          <p:cNvSpPr>
            <a:spLocks/>
          </p:cNvSpPr>
          <p:nvPr/>
        </p:nvSpPr>
        <p:spPr bwMode="auto">
          <a:xfrm>
            <a:off x="1806575" y="3114675"/>
            <a:ext cx="57150" cy="104775"/>
          </a:xfrm>
          <a:custGeom>
            <a:avLst/>
            <a:gdLst/>
            <a:ahLst/>
            <a:cxnLst>
              <a:cxn ang="0">
                <a:pos x="36" y="0"/>
              </a:cxn>
              <a:cxn ang="0">
                <a:pos x="32" y="8"/>
              </a:cxn>
              <a:cxn ang="0">
                <a:pos x="14" y="8"/>
              </a:cxn>
              <a:cxn ang="0">
                <a:pos x="10" y="16"/>
              </a:cxn>
              <a:cxn ang="0">
                <a:pos x="18" y="18"/>
              </a:cxn>
              <a:cxn ang="0">
                <a:pos x="24" y="22"/>
              </a:cxn>
              <a:cxn ang="0">
                <a:pos x="30" y="26"/>
              </a:cxn>
              <a:cxn ang="0">
                <a:pos x="32" y="30"/>
              </a:cxn>
              <a:cxn ang="0">
                <a:pos x="34" y="36"/>
              </a:cxn>
              <a:cxn ang="0">
                <a:pos x="36" y="42"/>
              </a:cxn>
              <a:cxn ang="0">
                <a:pos x="34" y="46"/>
              </a:cxn>
              <a:cxn ang="0">
                <a:pos x="34" y="50"/>
              </a:cxn>
              <a:cxn ang="0">
                <a:pos x="32" y="54"/>
              </a:cxn>
              <a:cxn ang="0">
                <a:pos x="28" y="58"/>
              </a:cxn>
              <a:cxn ang="0">
                <a:pos x="26" y="60"/>
              </a:cxn>
              <a:cxn ang="0">
                <a:pos x="22" y="62"/>
              </a:cxn>
              <a:cxn ang="0">
                <a:pos x="16" y="64"/>
              </a:cxn>
              <a:cxn ang="0">
                <a:pos x="10" y="66"/>
              </a:cxn>
              <a:cxn ang="0">
                <a:pos x="6" y="64"/>
              </a:cxn>
              <a:cxn ang="0">
                <a:pos x="2" y="64"/>
              </a:cxn>
              <a:cxn ang="0">
                <a:pos x="0" y="62"/>
              </a:cxn>
              <a:cxn ang="0">
                <a:pos x="0" y="58"/>
              </a:cxn>
              <a:cxn ang="0">
                <a:pos x="0" y="58"/>
              </a:cxn>
              <a:cxn ang="0">
                <a:pos x="2" y="56"/>
              </a:cxn>
              <a:cxn ang="0">
                <a:pos x="2" y="56"/>
              </a:cxn>
              <a:cxn ang="0">
                <a:pos x="4" y="56"/>
              </a:cxn>
              <a:cxn ang="0">
                <a:pos x="6" y="56"/>
              </a:cxn>
              <a:cxn ang="0">
                <a:pos x="6" y="56"/>
              </a:cxn>
              <a:cxn ang="0">
                <a:pos x="8" y="56"/>
              </a:cxn>
              <a:cxn ang="0">
                <a:pos x="10" y="58"/>
              </a:cxn>
              <a:cxn ang="0">
                <a:pos x="12" y="60"/>
              </a:cxn>
              <a:cxn ang="0">
                <a:pos x="16" y="60"/>
              </a:cxn>
              <a:cxn ang="0">
                <a:pos x="22" y="58"/>
              </a:cxn>
              <a:cxn ang="0">
                <a:pos x="26" y="56"/>
              </a:cxn>
              <a:cxn ang="0">
                <a:pos x="28" y="52"/>
              </a:cxn>
              <a:cxn ang="0">
                <a:pos x="30" y="46"/>
              </a:cxn>
              <a:cxn ang="0">
                <a:pos x="28" y="40"/>
              </a:cxn>
              <a:cxn ang="0">
                <a:pos x="26" y="36"/>
              </a:cxn>
              <a:cxn ang="0">
                <a:pos x="22" y="30"/>
              </a:cxn>
              <a:cxn ang="0">
                <a:pos x="16" y="28"/>
              </a:cxn>
              <a:cxn ang="0">
                <a:pos x="10" y="26"/>
              </a:cxn>
              <a:cxn ang="0">
                <a:pos x="2" y="26"/>
              </a:cxn>
              <a:cxn ang="0">
                <a:pos x="14" y="0"/>
              </a:cxn>
              <a:cxn ang="0">
                <a:pos x="36" y="0"/>
              </a:cxn>
            </a:cxnLst>
            <a:rect l="0" t="0" r="r" b="b"/>
            <a:pathLst>
              <a:path w="36" h="66">
                <a:moveTo>
                  <a:pt x="36" y="0"/>
                </a:moveTo>
                <a:lnTo>
                  <a:pt x="32" y="8"/>
                </a:lnTo>
                <a:lnTo>
                  <a:pt x="14" y="8"/>
                </a:lnTo>
                <a:lnTo>
                  <a:pt x="10" y="16"/>
                </a:lnTo>
                <a:lnTo>
                  <a:pt x="18" y="18"/>
                </a:lnTo>
                <a:lnTo>
                  <a:pt x="24" y="22"/>
                </a:lnTo>
                <a:lnTo>
                  <a:pt x="30" y="26"/>
                </a:lnTo>
                <a:lnTo>
                  <a:pt x="32" y="30"/>
                </a:lnTo>
                <a:lnTo>
                  <a:pt x="34" y="36"/>
                </a:lnTo>
                <a:lnTo>
                  <a:pt x="36" y="42"/>
                </a:lnTo>
                <a:lnTo>
                  <a:pt x="34" y="46"/>
                </a:lnTo>
                <a:lnTo>
                  <a:pt x="34" y="50"/>
                </a:lnTo>
                <a:lnTo>
                  <a:pt x="32" y="54"/>
                </a:lnTo>
                <a:lnTo>
                  <a:pt x="28" y="58"/>
                </a:lnTo>
                <a:lnTo>
                  <a:pt x="26" y="60"/>
                </a:lnTo>
                <a:lnTo>
                  <a:pt x="22" y="62"/>
                </a:lnTo>
                <a:lnTo>
                  <a:pt x="16" y="64"/>
                </a:lnTo>
                <a:lnTo>
                  <a:pt x="10" y="66"/>
                </a:lnTo>
                <a:lnTo>
                  <a:pt x="6" y="64"/>
                </a:lnTo>
                <a:lnTo>
                  <a:pt x="2" y="64"/>
                </a:lnTo>
                <a:lnTo>
                  <a:pt x="0" y="62"/>
                </a:lnTo>
                <a:lnTo>
                  <a:pt x="0" y="58"/>
                </a:lnTo>
                <a:lnTo>
                  <a:pt x="0" y="58"/>
                </a:lnTo>
                <a:lnTo>
                  <a:pt x="2" y="56"/>
                </a:lnTo>
                <a:lnTo>
                  <a:pt x="2" y="56"/>
                </a:lnTo>
                <a:lnTo>
                  <a:pt x="4" y="56"/>
                </a:lnTo>
                <a:lnTo>
                  <a:pt x="6" y="56"/>
                </a:lnTo>
                <a:lnTo>
                  <a:pt x="6" y="56"/>
                </a:lnTo>
                <a:lnTo>
                  <a:pt x="8" y="56"/>
                </a:lnTo>
                <a:lnTo>
                  <a:pt x="10" y="58"/>
                </a:lnTo>
                <a:lnTo>
                  <a:pt x="12" y="60"/>
                </a:lnTo>
                <a:lnTo>
                  <a:pt x="16" y="60"/>
                </a:lnTo>
                <a:lnTo>
                  <a:pt x="22" y="58"/>
                </a:lnTo>
                <a:lnTo>
                  <a:pt x="26" y="56"/>
                </a:lnTo>
                <a:lnTo>
                  <a:pt x="28" y="52"/>
                </a:lnTo>
                <a:lnTo>
                  <a:pt x="30" y="46"/>
                </a:lnTo>
                <a:lnTo>
                  <a:pt x="28" y="40"/>
                </a:lnTo>
                <a:lnTo>
                  <a:pt x="26" y="36"/>
                </a:lnTo>
                <a:lnTo>
                  <a:pt x="22" y="30"/>
                </a:lnTo>
                <a:lnTo>
                  <a:pt x="16" y="28"/>
                </a:lnTo>
                <a:lnTo>
                  <a:pt x="10" y="26"/>
                </a:lnTo>
                <a:lnTo>
                  <a:pt x="2" y="26"/>
                </a:lnTo>
                <a:lnTo>
                  <a:pt x="14" y="0"/>
                </a:lnTo>
                <a:lnTo>
                  <a:pt x="3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669" name="Line 45"/>
          <p:cNvSpPr>
            <a:spLocks noChangeShapeType="1"/>
          </p:cNvSpPr>
          <p:nvPr/>
        </p:nvSpPr>
        <p:spPr bwMode="auto">
          <a:xfrm flipH="1" flipV="1">
            <a:off x="1241425" y="2816225"/>
            <a:ext cx="3175" cy="1905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670" name="Freeform 46"/>
          <p:cNvSpPr>
            <a:spLocks noEditPoints="1"/>
          </p:cNvSpPr>
          <p:nvPr/>
        </p:nvSpPr>
        <p:spPr bwMode="auto">
          <a:xfrm>
            <a:off x="1162050" y="2889250"/>
            <a:ext cx="63500" cy="104775"/>
          </a:xfrm>
          <a:custGeom>
            <a:avLst/>
            <a:gdLst/>
            <a:ahLst/>
            <a:cxnLst>
              <a:cxn ang="0">
                <a:pos x="0" y="32"/>
              </a:cxn>
              <a:cxn ang="0">
                <a:pos x="2" y="22"/>
              </a:cxn>
              <a:cxn ang="0">
                <a:pos x="4" y="14"/>
              </a:cxn>
              <a:cxn ang="0">
                <a:pos x="8" y="8"/>
              </a:cxn>
              <a:cxn ang="0">
                <a:pos x="12" y="2"/>
              </a:cxn>
              <a:cxn ang="0">
                <a:pos x="16" y="0"/>
              </a:cxn>
              <a:cxn ang="0">
                <a:pos x="22" y="0"/>
              </a:cxn>
              <a:cxn ang="0">
                <a:pos x="26" y="0"/>
              </a:cxn>
              <a:cxn ang="0">
                <a:pos x="30" y="2"/>
              </a:cxn>
              <a:cxn ang="0">
                <a:pos x="34" y="6"/>
              </a:cxn>
              <a:cxn ang="0">
                <a:pos x="38" y="14"/>
              </a:cxn>
              <a:cxn ang="0">
                <a:pos x="40" y="22"/>
              </a:cxn>
              <a:cxn ang="0">
                <a:pos x="40" y="32"/>
              </a:cxn>
              <a:cxn ang="0">
                <a:pos x="40" y="42"/>
              </a:cxn>
              <a:cxn ang="0">
                <a:pos x="38" y="50"/>
              </a:cxn>
              <a:cxn ang="0">
                <a:pos x="34" y="58"/>
              </a:cxn>
              <a:cxn ang="0">
                <a:pos x="30" y="62"/>
              </a:cxn>
              <a:cxn ang="0">
                <a:pos x="26" y="64"/>
              </a:cxn>
              <a:cxn ang="0">
                <a:pos x="20" y="66"/>
              </a:cxn>
              <a:cxn ang="0">
                <a:pos x="16" y="64"/>
              </a:cxn>
              <a:cxn ang="0">
                <a:pos x="10" y="60"/>
              </a:cxn>
              <a:cxn ang="0">
                <a:pos x="6" y="54"/>
              </a:cxn>
              <a:cxn ang="0">
                <a:pos x="4" y="48"/>
              </a:cxn>
              <a:cxn ang="0">
                <a:pos x="2" y="40"/>
              </a:cxn>
              <a:cxn ang="0">
                <a:pos x="0" y="32"/>
              </a:cxn>
              <a:cxn ang="0">
                <a:pos x="10" y="34"/>
              </a:cxn>
              <a:cxn ang="0">
                <a:pos x="10" y="46"/>
              </a:cxn>
              <a:cxn ang="0">
                <a:pos x="14" y="56"/>
              </a:cxn>
              <a:cxn ang="0">
                <a:pos x="16" y="60"/>
              </a:cxn>
              <a:cxn ang="0">
                <a:pos x="18" y="62"/>
              </a:cxn>
              <a:cxn ang="0">
                <a:pos x="20" y="62"/>
              </a:cxn>
              <a:cxn ang="0">
                <a:pos x="24" y="62"/>
              </a:cxn>
              <a:cxn ang="0">
                <a:pos x="26" y="60"/>
              </a:cxn>
              <a:cxn ang="0">
                <a:pos x="28" y="56"/>
              </a:cxn>
              <a:cxn ang="0">
                <a:pos x="30" y="52"/>
              </a:cxn>
              <a:cxn ang="0">
                <a:pos x="30" y="46"/>
              </a:cxn>
              <a:cxn ang="0">
                <a:pos x="32" y="38"/>
              </a:cxn>
              <a:cxn ang="0">
                <a:pos x="32" y="30"/>
              </a:cxn>
              <a:cxn ang="0">
                <a:pos x="32" y="20"/>
              </a:cxn>
              <a:cxn ang="0">
                <a:pos x="30" y="12"/>
              </a:cxn>
              <a:cxn ang="0">
                <a:pos x="28" y="6"/>
              </a:cxn>
              <a:cxn ang="0">
                <a:pos x="26" y="4"/>
              </a:cxn>
              <a:cxn ang="0">
                <a:pos x="24" y="2"/>
              </a:cxn>
              <a:cxn ang="0">
                <a:pos x="22" y="2"/>
              </a:cxn>
              <a:cxn ang="0">
                <a:pos x="18" y="4"/>
              </a:cxn>
              <a:cxn ang="0">
                <a:pos x="16" y="6"/>
              </a:cxn>
              <a:cxn ang="0">
                <a:pos x="12" y="10"/>
              </a:cxn>
              <a:cxn ang="0">
                <a:pos x="12" y="18"/>
              </a:cxn>
              <a:cxn ang="0">
                <a:pos x="10" y="26"/>
              </a:cxn>
              <a:cxn ang="0">
                <a:pos x="10" y="34"/>
              </a:cxn>
            </a:cxnLst>
            <a:rect l="0" t="0" r="r" b="b"/>
            <a:pathLst>
              <a:path w="40" h="66">
                <a:moveTo>
                  <a:pt x="0" y="32"/>
                </a:moveTo>
                <a:lnTo>
                  <a:pt x="2" y="22"/>
                </a:lnTo>
                <a:lnTo>
                  <a:pt x="4" y="14"/>
                </a:lnTo>
                <a:lnTo>
                  <a:pt x="8" y="8"/>
                </a:lnTo>
                <a:lnTo>
                  <a:pt x="12" y="2"/>
                </a:lnTo>
                <a:lnTo>
                  <a:pt x="16" y="0"/>
                </a:lnTo>
                <a:lnTo>
                  <a:pt x="22" y="0"/>
                </a:lnTo>
                <a:lnTo>
                  <a:pt x="26" y="0"/>
                </a:lnTo>
                <a:lnTo>
                  <a:pt x="30" y="2"/>
                </a:lnTo>
                <a:lnTo>
                  <a:pt x="34" y="6"/>
                </a:lnTo>
                <a:lnTo>
                  <a:pt x="38" y="14"/>
                </a:lnTo>
                <a:lnTo>
                  <a:pt x="40" y="22"/>
                </a:lnTo>
                <a:lnTo>
                  <a:pt x="40" y="32"/>
                </a:lnTo>
                <a:lnTo>
                  <a:pt x="40" y="42"/>
                </a:lnTo>
                <a:lnTo>
                  <a:pt x="38" y="50"/>
                </a:lnTo>
                <a:lnTo>
                  <a:pt x="34" y="58"/>
                </a:lnTo>
                <a:lnTo>
                  <a:pt x="30" y="62"/>
                </a:lnTo>
                <a:lnTo>
                  <a:pt x="26" y="64"/>
                </a:lnTo>
                <a:lnTo>
                  <a:pt x="20" y="66"/>
                </a:lnTo>
                <a:lnTo>
                  <a:pt x="16" y="64"/>
                </a:lnTo>
                <a:lnTo>
                  <a:pt x="10" y="60"/>
                </a:lnTo>
                <a:lnTo>
                  <a:pt x="6" y="54"/>
                </a:lnTo>
                <a:lnTo>
                  <a:pt x="4" y="48"/>
                </a:lnTo>
                <a:lnTo>
                  <a:pt x="2" y="40"/>
                </a:lnTo>
                <a:lnTo>
                  <a:pt x="0" y="32"/>
                </a:lnTo>
                <a:close/>
                <a:moveTo>
                  <a:pt x="10" y="34"/>
                </a:moveTo>
                <a:lnTo>
                  <a:pt x="10" y="46"/>
                </a:lnTo>
                <a:lnTo>
                  <a:pt x="14" y="56"/>
                </a:lnTo>
                <a:lnTo>
                  <a:pt x="16" y="60"/>
                </a:lnTo>
                <a:lnTo>
                  <a:pt x="18" y="62"/>
                </a:lnTo>
                <a:lnTo>
                  <a:pt x="20" y="62"/>
                </a:lnTo>
                <a:lnTo>
                  <a:pt x="24" y="62"/>
                </a:lnTo>
                <a:lnTo>
                  <a:pt x="26" y="60"/>
                </a:lnTo>
                <a:lnTo>
                  <a:pt x="28" y="56"/>
                </a:lnTo>
                <a:lnTo>
                  <a:pt x="30" y="52"/>
                </a:lnTo>
                <a:lnTo>
                  <a:pt x="30" y="46"/>
                </a:lnTo>
                <a:lnTo>
                  <a:pt x="32" y="38"/>
                </a:lnTo>
                <a:lnTo>
                  <a:pt x="32" y="30"/>
                </a:lnTo>
                <a:lnTo>
                  <a:pt x="32" y="20"/>
                </a:lnTo>
                <a:lnTo>
                  <a:pt x="30" y="12"/>
                </a:lnTo>
                <a:lnTo>
                  <a:pt x="28" y="6"/>
                </a:lnTo>
                <a:lnTo>
                  <a:pt x="26" y="4"/>
                </a:lnTo>
                <a:lnTo>
                  <a:pt x="24" y="2"/>
                </a:lnTo>
                <a:lnTo>
                  <a:pt x="22" y="2"/>
                </a:lnTo>
                <a:lnTo>
                  <a:pt x="18" y="4"/>
                </a:lnTo>
                <a:lnTo>
                  <a:pt x="16" y="6"/>
                </a:lnTo>
                <a:lnTo>
                  <a:pt x="12" y="10"/>
                </a:lnTo>
                <a:lnTo>
                  <a:pt x="12" y="18"/>
                </a:lnTo>
                <a:lnTo>
                  <a:pt x="10" y="26"/>
                </a:lnTo>
                <a:lnTo>
                  <a:pt x="10" y="3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671" name="Freeform 47"/>
          <p:cNvSpPr>
            <a:spLocks/>
          </p:cNvSpPr>
          <p:nvPr/>
        </p:nvSpPr>
        <p:spPr bwMode="auto">
          <a:xfrm>
            <a:off x="1244600" y="2974975"/>
            <a:ext cx="15875" cy="19050"/>
          </a:xfrm>
          <a:custGeom>
            <a:avLst/>
            <a:gdLst/>
            <a:ahLst/>
            <a:cxnLst>
              <a:cxn ang="0">
                <a:pos x="6" y="0"/>
              </a:cxn>
              <a:cxn ang="0">
                <a:pos x="8" y="0"/>
              </a:cxn>
              <a:cxn ang="0">
                <a:pos x="10" y="2"/>
              </a:cxn>
              <a:cxn ang="0">
                <a:pos x="10" y="4"/>
              </a:cxn>
              <a:cxn ang="0">
                <a:pos x="10" y="6"/>
              </a:cxn>
              <a:cxn ang="0">
                <a:pos x="10" y="8"/>
              </a:cxn>
              <a:cxn ang="0">
                <a:pos x="10" y="10"/>
              </a:cxn>
              <a:cxn ang="0">
                <a:pos x="8" y="10"/>
              </a:cxn>
              <a:cxn ang="0">
                <a:pos x="6" y="12"/>
              </a:cxn>
              <a:cxn ang="0">
                <a:pos x="4" y="10"/>
              </a:cxn>
              <a:cxn ang="0">
                <a:pos x="2" y="10"/>
              </a:cxn>
              <a:cxn ang="0">
                <a:pos x="0" y="8"/>
              </a:cxn>
              <a:cxn ang="0">
                <a:pos x="0" y="6"/>
              </a:cxn>
              <a:cxn ang="0">
                <a:pos x="0" y="4"/>
              </a:cxn>
              <a:cxn ang="0">
                <a:pos x="2" y="2"/>
              </a:cxn>
              <a:cxn ang="0">
                <a:pos x="4" y="0"/>
              </a:cxn>
              <a:cxn ang="0">
                <a:pos x="6" y="0"/>
              </a:cxn>
            </a:cxnLst>
            <a:rect l="0" t="0" r="r" b="b"/>
            <a:pathLst>
              <a:path w="10" h="12">
                <a:moveTo>
                  <a:pt x="6" y="0"/>
                </a:moveTo>
                <a:lnTo>
                  <a:pt x="8" y="0"/>
                </a:lnTo>
                <a:lnTo>
                  <a:pt x="10" y="2"/>
                </a:lnTo>
                <a:lnTo>
                  <a:pt x="10" y="4"/>
                </a:lnTo>
                <a:lnTo>
                  <a:pt x="10" y="6"/>
                </a:lnTo>
                <a:lnTo>
                  <a:pt x="10" y="8"/>
                </a:lnTo>
                <a:lnTo>
                  <a:pt x="10" y="10"/>
                </a:lnTo>
                <a:lnTo>
                  <a:pt x="8" y="10"/>
                </a:lnTo>
                <a:lnTo>
                  <a:pt x="6" y="12"/>
                </a:lnTo>
                <a:lnTo>
                  <a:pt x="4" y="10"/>
                </a:lnTo>
                <a:lnTo>
                  <a:pt x="2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672" name="Freeform 48"/>
          <p:cNvSpPr>
            <a:spLocks/>
          </p:cNvSpPr>
          <p:nvPr/>
        </p:nvSpPr>
        <p:spPr bwMode="auto">
          <a:xfrm>
            <a:off x="1289050" y="2889250"/>
            <a:ext cx="38100" cy="101600"/>
          </a:xfrm>
          <a:custGeom>
            <a:avLst/>
            <a:gdLst/>
            <a:ahLst/>
            <a:cxnLst>
              <a:cxn ang="0">
                <a:pos x="0" y="6"/>
              </a:cxn>
              <a:cxn ang="0">
                <a:pos x="16" y="0"/>
              </a:cxn>
              <a:cxn ang="0">
                <a:pos x="16" y="0"/>
              </a:cxn>
              <a:cxn ang="0">
                <a:pos x="16" y="54"/>
              </a:cxn>
              <a:cxn ang="0">
                <a:pos x="18" y="58"/>
              </a:cxn>
              <a:cxn ang="0">
                <a:pos x="18" y="60"/>
              </a:cxn>
              <a:cxn ang="0">
                <a:pos x="18" y="62"/>
              </a:cxn>
              <a:cxn ang="0">
                <a:pos x="20" y="62"/>
              </a:cxn>
              <a:cxn ang="0">
                <a:pos x="22" y="64"/>
              </a:cxn>
              <a:cxn ang="0">
                <a:pos x="24" y="64"/>
              </a:cxn>
              <a:cxn ang="0">
                <a:pos x="24" y="64"/>
              </a:cxn>
              <a:cxn ang="0">
                <a:pos x="0" y="64"/>
              </a:cxn>
              <a:cxn ang="0">
                <a:pos x="0" y="64"/>
              </a:cxn>
              <a:cxn ang="0">
                <a:pos x="4" y="64"/>
              </a:cxn>
              <a:cxn ang="0">
                <a:pos x="6" y="62"/>
              </a:cxn>
              <a:cxn ang="0">
                <a:pos x="8" y="62"/>
              </a:cxn>
              <a:cxn ang="0">
                <a:pos x="8" y="60"/>
              </a:cxn>
              <a:cxn ang="0">
                <a:pos x="8" y="58"/>
              </a:cxn>
              <a:cxn ang="0">
                <a:pos x="8" y="54"/>
              </a:cxn>
              <a:cxn ang="0">
                <a:pos x="8" y="18"/>
              </a:cxn>
              <a:cxn ang="0">
                <a:pos x="8" y="12"/>
              </a:cxn>
              <a:cxn ang="0">
                <a:pos x="8" y="8"/>
              </a:cxn>
              <a:cxn ang="0">
                <a:pos x="8" y="8"/>
              </a:cxn>
              <a:cxn ang="0">
                <a:pos x="8" y="6"/>
              </a:cxn>
              <a:cxn ang="0">
                <a:pos x="6" y="6"/>
              </a:cxn>
              <a:cxn ang="0">
                <a:pos x="6" y="6"/>
              </a:cxn>
              <a:cxn ang="0">
                <a:pos x="4" y="6"/>
              </a:cxn>
              <a:cxn ang="0">
                <a:pos x="0" y="8"/>
              </a:cxn>
              <a:cxn ang="0">
                <a:pos x="0" y="6"/>
              </a:cxn>
            </a:cxnLst>
            <a:rect l="0" t="0" r="r" b="b"/>
            <a:pathLst>
              <a:path w="24" h="64">
                <a:moveTo>
                  <a:pt x="0" y="6"/>
                </a:moveTo>
                <a:lnTo>
                  <a:pt x="16" y="0"/>
                </a:lnTo>
                <a:lnTo>
                  <a:pt x="16" y="0"/>
                </a:lnTo>
                <a:lnTo>
                  <a:pt x="16" y="54"/>
                </a:lnTo>
                <a:lnTo>
                  <a:pt x="18" y="58"/>
                </a:lnTo>
                <a:lnTo>
                  <a:pt x="18" y="60"/>
                </a:lnTo>
                <a:lnTo>
                  <a:pt x="18" y="62"/>
                </a:lnTo>
                <a:lnTo>
                  <a:pt x="20" y="62"/>
                </a:lnTo>
                <a:lnTo>
                  <a:pt x="22" y="64"/>
                </a:lnTo>
                <a:lnTo>
                  <a:pt x="24" y="64"/>
                </a:lnTo>
                <a:lnTo>
                  <a:pt x="24" y="64"/>
                </a:lnTo>
                <a:lnTo>
                  <a:pt x="0" y="64"/>
                </a:lnTo>
                <a:lnTo>
                  <a:pt x="0" y="64"/>
                </a:lnTo>
                <a:lnTo>
                  <a:pt x="4" y="64"/>
                </a:lnTo>
                <a:lnTo>
                  <a:pt x="6" y="62"/>
                </a:lnTo>
                <a:lnTo>
                  <a:pt x="8" y="62"/>
                </a:lnTo>
                <a:lnTo>
                  <a:pt x="8" y="60"/>
                </a:lnTo>
                <a:lnTo>
                  <a:pt x="8" y="58"/>
                </a:lnTo>
                <a:lnTo>
                  <a:pt x="8" y="54"/>
                </a:lnTo>
                <a:lnTo>
                  <a:pt x="8" y="18"/>
                </a:lnTo>
                <a:lnTo>
                  <a:pt x="8" y="12"/>
                </a:lnTo>
                <a:lnTo>
                  <a:pt x="8" y="8"/>
                </a:lnTo>
                <a:lnTo>
                  <a:pt x="8" y="8"/>
                </a:lnTo>
                <a:lnTo>
                  <a:pt x="8" y="6"/>
                </a:lnTo>
                <a:lnTo>
                  <a:pt x="6" y="6"/>
                </a:lnTo>
                <a:lnTo>
                  <a:pt x="6" y="6"/>
                </a:lnTo>
                <a:lnTo>
                  <a:pt x="4" y="6"/>
                </a:lnTo>
                <a:lnTo>
                  <a:pt x="0" y="8"/>
                </a:lnTo>
                <a:lnTo>
                  <a:pt x="0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673" name="Line 49"/>
          <p:cNvSpPr>
            <a:spLocks noChangeShapeType="1"/>
          </p:cNvSpPr>
          <p:nvPr/>
        </p:nvSpPr>
        <p:spPr bwMode="auto">
          <a:xfrm flipH="1" flipV="1">
            <a:off x="787400" y="1800225"/>
            <a:ext cx="63500" cy="85725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674" name="Line 50"/>
          <p:cNvSpPr>
            <a:spLocks noChangeShapeType="1"/>
          </p:cNvSpPr>
          <p:nvPr/>
        </p:nvSpPr>
        <p:spPr bwMode="auto">
          <a:xfrm flipV="1">
            <a:off x="850900" y="2651125"/>
            <a:ext cx="22225" cy="635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675" name="Freeform 51"/>
          <p:cNvSpPr>
            <a:spLocks noEditPoints="1"/>
          </p:cNvSpPr>
          <p:nvPr/>
        </p:nvSpPr>
        <p:spPr bwMode="auto">
          <a:xfrm>
            <a:off x="717550" y="2619375"/>
            <a:ext cx="63500" cy="104775"/>
          </a:xfrm>
          <a:custGeom>
            <a:avLst/>
            <a:gdLst/>
            <a:ahLst/>
            <a:cxnLst>
              <a:cxn ang="0">
                <a:pos x="0" y="32"/>
              </a:cxn>
              <a:cxn ang="0">
                <a:pos x="2" y="22"/>
              </a:cxn>
              <a:cxn ang="0">
                <a:pos x="4" y="14"/>
              </a:cxn>
              <a:cxn ang="0">
                <a:pos x="8" y="8"/>
              </a:cxn>
              <a:cxn ang="0">
                <a:pos x="12" y="2"/>
              </a:cxn>
              <a:cxn ang="0">
                <a:pos x="16" y="0"/>
              </a:cxn>
              <a:cxn ang="0">
                <a:pos x="20" y="0"/>
              </a:cxn>
              <a:cxn ang="0">
                <a:pos x="26" y="0"/>
              </a:cxn>
              <a:cxn ang="0">
                <a:pos x="30" y="2"/>
              </a:cxn>
              <a:cxn ang="0">
                <a:pos x="34" y="6"/>
              </a:cxn>
              <a:cxn ang="0">
                <a:pos x="38" y="14"/>
              </a:cxn>
              <a:cxn ang="0">
                <a:pos x="40" y="22"/>
              </a:cxn>
              <a:cxn ang="0">
                <a:pos x="40" y="32"/>
              </a:cxn>
              <a:cxn ang="0">
                <a:pos x="40" y="42"/>
              </a:cxn>
              <a:cxn ang="0">
                <a:pos x="38" y="50"/>
              </a:cxn>
              <a:cxn ang="0">
                <a:pos x="34" y="58"/>
              </a:cxn>
              <a:cxn ang="0">
                <a:pos x="30" y="62"/>
              </a:cxn>
              <a:cxn ang="0">
                <a:pos x="24" y="64"/>
              </a:cxn>
              <a:cxn ang="0">
                <a:pos x="20" y="66"/>
              </a:cxn>
              <a:cxn ang="0">
                <a:pos x="14" y="64"/>
              </a:cxn>
              <a:cxn ang="0">
                <a:pos x="10" y="60"/>
              </a:cxn>
              <a:cxn ang="0">
                <a:pos x="6" y="54"/>
              </a:cxn>
              <a:cxn ang="0">
                <a:pos x="2" y="48"/>
              </a:cxn>
              <a:cxn ang="0">
                <a:pos x="2" y="40"/>
              </a:cxn>
              <a:cxn ang="0">
                <a:pos x="0" y="32"/>
              </a:cxn>
              <a:cxn ang="0">
                <a:pos x="10" y="34"/>
              </a:cxn>
              <a:cxn ang="0">
                <a:pos x="10" y="46"/>
              </a:cxn>
              <a:cxn ang="0">
                <a:pos x="12" y="56"/>
              </a:cxn>
              <a:cxn ang="0">
                <a:pos x="14" y="60"/>
              </a:cxn>
              <a:cxn ang="0">
                <a:pos x="18" y="62"/>
              </a:cxn>
              <a:cxn ang="0">
                <a:pos x="20" y="62"/>
              </a:cxn>
              <a:cxn ang="0">
                <a:pos x="24" y="62"/>
              </a:cxn>
              <a:cxn ang="0">
                <a:pos x="26" y="60"/>
              </a:cxn>
              <a:cxn ang="0">
                <a:pos x="28" y="58"/>
              </a:cxn>
              <a:cxn ang="0">
                <a:pos x="30" y="52"/>
              </a:cxn>
              <a:cxn ang="0">
                <a:pos x="30" y="46"/>
              </a:cxn>
              <a:cxn ang="0">
                <a:pos x="32" y="38"/>
              </a:cxn>
              <a:cxn ang="0">
                <a:pos x="32" y="30"/>
              </a:cxn>
              <a:cxn ang="0">
                <a:pos x="32" y="20"/>
              </a:cxn>
              <a:cxn ang="0">
                <a:pos x="30" y="12"/>
              </a:cxn>
              <a:cxn ang="0">
                <a:pos x="28" y="6"/>
              </a:cxn>
              <a:cxn ang="0">
                <a:pos x="26" y="4"/>
              </a:cxn>
              <a:cxn ang="0">
                <a:pos x="24" y="2"/>
              </a:cxn>
              <a:cxn ang="0">
                <a:pos x="20" y="2"/>
              </a:cxn>
              <a:cxn ang="0">
                <a:pos x="18" y="4"/>
              </a:cxn>
              <a:cxn ang="0">
                <a:pos x="16" y="6"/>
              </a:cxn>
              <a:cxn ang="0">
                <a:pos x="12" y="10"/>
              </a:cxn>
              <a:cxn ang="0">
                <a:pos x="10" y="18"/>
              </a:cxn>
              <a:cxn ang="0">
                <a:pos x="10" y="26"/>
              </a:cxn>
              <a:cxn ang="0">
                <a:pos x="10" y="34"/>
              </a:cxn>
            </a:cxnLst>
            <a:rect l="0" t="0" r="r" b="b"/>
            <a:pathLst>
              <a:path w="40" h="66">
                <a:moveTo>
                  <a:pt x="0" y="32"/>
                </a:moveTo>
                <a:lnTo>
                  <a:pt x="2" y="22"/>
                </a:lnTo>
                <a:lnTo>
                  <a:pt x="4" y="14"/>
                </a:lnTo>
                <a:lnTo>
                  <a:pt x="8" y="8"/>
                </a:lnTo>
                <a:lnTo>
                  <a:pt x="12" y="2"/>
                </a:lnTo>
                <a:lnTo>
                  <a:pt x="16" y="0"/>
                </a:lnTo>
                <a:lnTo>
                  <a:pt x="20" y="0"/>
                </a:lnTo>
                <a:lnTo>
                  <a:pt x="26" y="0"/>
                </a:lnTo>
                <a:lnTo>
                  <a:pt x="30" y="2"/>
                </a:lnTo>
                <a:lnTo>
                  <a:pt x="34" y="6"/>
                </a:lnTo>
                <a:lnTo>
                  <a:pt x="38" y="14"/>
                </a:lnTo>
                <a:lnTo>
                  <a:pt x="40" y="22"/>
                </a:lnTo>
                <a:lnTo>
                  <a:pt x="40" y="32"/>
                </a:lnTo>
                <a:lnTo>
                  <a:pt x="40" y="42"/>
                </a:lnTo>
                <a:lnTo>
                  <a:pt x="38" y="50"/>
                </a:lnTo>
                <a:lnTo>
                  <a:pt x="34" y="58"/>
                </a:lnTo>
                <a:lnTo>
                  <a:pt x="30" y="62"/>
                </a:lnTo>
                <a:lnTo>
                  <a:pt x="24" y="64"/>
                </a:lnTo>
                <a:lnTo>
                  <a:pt x="20" y="66"/>
                </a:lnTo>
                <a:lnTo>
                  <a:pt x="14" y="64"/>
                </a:lnTo>
                <a:lnTo>
                  <a:pt x="10" y="60"/>
                </a:lnTo>
                <a:lnTo>
                  <a:pt x="6" y="54"/>
                </a:lnTo>
                <a:lnTo>
                  <a:pt x="2" y="48"/>
                </a:lnTo>
                <a:lnTo>
                  <a:pt x="2" y="40"/>
                </a:lnTo>
                <a:lnTo>
                  <a:pt x="0" y="32"/>
                </a:lnTo>
                <a:close/>
                <a:moveTo>
                  <a:pt x="10" y="34"/>
                </a:moveTo>
                <a:lnTo>
                  <a:pt x="10" y="46"/>
                </a:lnTo>
                <a:lnTo>
                  <a:pt x="12" y="56"/>
                </a:lnTo>
                <a:lnTo>
                  <a:pt x="14" y="60"/>
                </a:lnTo>
                <a:lnTo>
                  <a:pt x="18" y="62"/>
                </a:lnTo>
                <a:lnTo>
                  <a:pt x="20" y="62"/>
                </a:lnTo>
                <a:lnTo>
                  <a:pt x="24" y="62"/>
                </a:lnTo>
                <a:lnTo>
                  <a:pt x="26" y="60"/>
                </a:lnTo>
                <a:lnTo>
                  <a:pt x="28" y="58"/>
                </a:lnTo>
                <a:lnTo>
                  <a:pt x="30" y="52"/>
                </a:lnTo>
                <a:lnTo>
                  <a:pt x="30" y="46"/>
                </a:lnTo>
                <a:lnTo>
                  <a:pt x="32" y="38"/>
                </a:lnTo>
                <a:lnTo>
                  <a:pt x="32" y="30"/>
                </a:lnTo>
                <a:lnTo>
                  <a:pt x="32" y="20"/>
                </a:lnTo>
                <a:lnTo>
                  <a:pt x="30" y="12"/>
                </a:lnTo>
                <a:lnTo>
                  <a:pt x="28" y="6"/>
                </a:lnTo>
                <a:lnTo>
                  <a:pt x="26" y="4"/>
                </a:lnTo>
                <a:lnTo>
                  <a:pt x="24" y="2"/>
                </a:lnTo>
                <a:lnTo>
                  <a:pt x="20" y="2"/>
                </a:lnTo>
                <a:lnTo>
                  <a:pt x="18" y="4"/>
                </a:lnTo>
                <a:lnTo>
                  <a:pt x="16" y="6"/>
                </a:lnTo>
                <a:lnTo>
                  <a:pt x="12" y="10"/>
                </a:lnTo>
                <a:lnTo>
                  <a:pt x="10" y="18"/>
                </a:lnTo>
                <a:lnTo>
                  <a:pt x="10" y="26"/>
                </a:lnTo>
                <a:lnTo>
                  <a:pt x="10" y="3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676" name="Line 52"/>
          <p:cNvSpPr>
            <a:spLocks noChangeShapeType="1"/>
          </p:cNvSpPr>
          <p:nvPr/>
        </p:nvSpPr>
        <p:spPr bwMode="auto">
          <a:xfrm flipV="1">
            <a:off x="841375" y="2501900"/>
            <a:ext cx="19050" cy="635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677" name="Freeform 53"/>
          <p:cNvSpPr>
            <a:spLocks/>
          </p:cNvSpPr>
          <p:nvPr/>
        </p:nvSpPr>
        <p:spPr bwMode="auto">
          <a:xfrm>
            <a:off x="565150" y="2463800"/>
            <a:ext cx="41275" cy="104775"/>
          </a:xfrm>
          <a:custGeom>
            <a:avLst/>
            <a:gdLst/>
            <a:ahLst/>
            <a:cxnLst>
              <a:cxn ang="0">
                <a:pos x="0" y="8"/>
              </a:cxn>
              <a:cxn ang="0">
                <a:pos x="16" y="0"/>
              </a:cxn>
              <a:cxn ang="0">
                <a:pos x="18" y="0"/>
              </a:cxn>
              <a:cxn ang="0">
                <a:pos x="18" y="54"/>
              </a:cxn>
              <a:cxn ang="0">
                <a:pos x="18" y="60"/>
              </a:cxn>
              <a:cxn ang="0">
                <a:pos x="18" y="62"/>
              </a:cxn>
              <a:cxn ang="0">
                <a:pos x="18" y="64"/>
              </a:cxn>
              <a:cxn ang="0">
                <a:pos x="20" y="64"/>
              </a:cxn>
              <a:cxn ang="0">
                <a:pos x="22" y="64"/>
              </a:cxn>
              <a:cxn ang="0">
                <a:pos x="26" y="64"/>
              </a:cxn>
              <a:cxn ang="0">
                <a:pos x="26" y="66"/>
              </a:cxn>
              <a:cxn ang="0">
                <a:pos x="2" y="66"/>
              </a:cxn>
              <a:cxn ang="0">
                <a:pos x="2" y="64"/>
              </a:cxn>
              <a:cxn ang="0">
                <a:pos x="4" y="64"/>
              </a:cxn>
              <a:cxn ang="0">
                <a:pos x="8" y="64"/>
              </a:cxn>
              <a:cxn ang="0">
                <a:pos x="8" y="64"/>
              </a:cxn>
              <a:cxn ang="0">
                <a:pos x="8" y="62"/>
              </a:cxn>
              <a:cxn ang="0">
                <a:pos x="10" y="60"/>
              </a:cxn>
              <a:cxn ang="0">
                <a:pos x="10" y="54"/>
              </a:cxn>
              <a:cxn ang="0">
                <a:pos x="10" y="18"/>
              </a:cxn>
              <a:cxn ang="0">
                <a:pos x="10" y="14"/>
              </a:cxn>
              <a:cxn ang="0">
                <a:pos x="8" y="10"/>
              </a:cxn>
              <a:cxn ang="0">
                <a:pos x="8" y="8"/>
              </a:cxn>
              <a:cxn ang="0">
                <a:pos x="8" y="8"/>
              </a:cxn>
              <a:cxn ang="0">
                <a:pos x="6" y="8"/>
              </a:cxn>
              <a:cxn ang="0">
                <a:pos x="6" y="8"/>
              </a:cxn>
              <a:cxn ang="0">
                <a:pos x="4" y="8"/>
              </a:cxn>
              <a:cxn ang="0">
                <a:pos x="0" y="8"/>
              </a:cxn>
              <a:cxn ang="0">
                <a:pos x="0" y="8"/>
              </a:cxn>
            </a:cxnLst>
            <a:rect l="0" t="0" r="r" b="b"/>
            <a:pathLst>
              <a:path w="26" h="66">
                <a:moveTo>
                  <a:pt x="0" y="8"/>
                </a:moveTo>
                <a:lnTo>
                  <a:pt x="16" y="0"/>
                </a:lnTo>
                <a:lnTo>
                  <a:pt x="18" y="0"/>
                </a:lnTo>
                <a:lnTo>
                  <a:pt x="18" y="54"/>
                </a:lnTo>
                <a:lnTo>
                  <a:pt x="18" y="60"/>
                </a:lnTo>
                <a:lnTo>
                  <a:pt x="18" y="62"/>
                </a:lnTo>
                <a:lnTo>
                  <a:pt x="18" y="64"/>
                </a:lnTo>
                <a:lnTo>
                  <a:pt x="20" y="64"/>
                </a:lnTo>
                <a:lnTo>
                  <a:pt x="22" y="64"/>
                </a:lnTo>
                <a:lnTo>
                  <a:pt x="26" y="64"/>
                </a:lnTo>
                <a:lnTo>
                  <a:pt x="26" y="66"/>
                </a:lnTo>
                <a:lnTo>
                  <a:pt x="2" y="66"/>
                </a:lnTo>
                <a:lnTo>
                  <a:pt x="2" y="64"/>
                </a:lnTo>
                <a:lnTo>
                  <a:pt x="4" y="64"/>
                </a:lnTo>
                <a:lnTo>
                  <a:pt x="8" y="64"/>
                </a:lnTo>
                <a:lnTo>
                  <a:pt x="8" y="64"/>
                </a:lnTo>
                <a:lnTo>
                  <a:pt x="8" y="62"/>
                </a:lnTo>
                <a:lnTo>
                  <a:pt x="10" y="60"/>
                </a:lnTo>
                <a:lnTo>
                  <a:pt x="10" y="54"/>
                </a:lnTo>
                <a:lnTo>
                  <a:pt x="10" y="18"/>
                </a:lnTo>
                <a:lnTo>
                  <a:pt x="10" y="14"/>
                </a:lnTo>
                <a:lnTo>
                  <a:pt x="8" y="10"/>
                </a:lnTo>
                <a:lnTo>
                  <a:pt x="8" y="8"/>
                </a:lnTo>
                <a:lnTo>
                  <a:pt x="8" y="8"/>
                </a:lnTo>
                <a:lnTo>
                  <a:pt x="6" y="8"/>
                </a:lnTo>
                <a:lnTo>
                  <a:pt x="6" y="8"/>
                </a:lnTo>
                <a:lnTo>
                  <a:pt x="4" y="8"/>
                </a:lnTo>
                <a:lnTo>
                  <a:pt x="0" y="8"/>
                </a:lnTo>
                <a:lnTo>
                  <a:pt x="0" y="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678" name="Freeform 54"/>
          <p:cNvSpPr>
            <a:spLocks noEditPoints="1"/>
          </p:cNvSpPr>
          <p:nvPr/>
        </p:nvSpPr>
        <p:spPr bwMode="auto">
          <a:xfrm>
            <a:off x="631825" y="2463800"/>
            <a:ext cx="63500" cy="104775"/>
          </a:xfrm>
          <a:custGeom>
            <a:avLst/>
            <a:gdLst/>
            <a:ahLst/>
            <a:cxnLst>
              <a:cxn ang="0">
                <a:pos x="0" y="34"/>
              </a:cxn>
              <a:cxn ang="0">
                <a:pos x="0" y="24"/>
              </a:cxn>
              <a:cxn ang="0">
                <a:pos x="2" y="16"/>
              </a:cxn>
              <a:cxn ang="0">
                <a:pos x="6" y="8"/>
              </a:cxn>
              <a:cxn ang="0">
                <a:pos x="10" y="4"/>
              </a:cxn>
              <a:cxn ang="0">
                <a:pos x="16" y="2"/>
              </a:cxn>
              <a:cxn ang="0">
                <a:pos x="20" y="0"/>
              </a:cxn>
              <a:cxn ang="0">
                <a:pos x="24" y="2"/>
              </a:cxn>
              <a:cxn ang="0">
                <a:pos x="28" y="4"/>
              </a:cxn>
              <a:cxn ang="0">
                <a:pos x="32" y="8"/>
              </a:cxn>
              <a:cxn ang="0">
                <a:pos x="36" y="16"/>
              </a:cxn>
              <a:cxn ang="0">
                <a:pos x="38" y="24"/>
              </a:cxn>
              <a:cxn ang="0">
                <a:pos x="40" y="34"/>
              </a:cxn>
              <a:cxn ang="0">
                <a:pos x="38" y="44"/>
              </a:cxn>
              <a:cxn ang="0">
                <a:pos x="36" y="52"/>
              </a:cxn>
              <a:cxn ang="0">
                <a:pos x="32" y="58"/>
              </a:cxn>
              <a:cxn ang="0">
                <a:pos x="28" y="64"/>
              </a:cxn>
              <a:cxn ang="0">
                <a:pos x="24" y="66"/>
              </a:cxn>
              <a:cxn ang="0">
                <a:pos x="20" y="66"/>
              </a:cxn>
              <a:cxn ang="0">
                <a:pos x="14" y="66"/>
              </a:cxn>
              <a:cxn ang="0">
                <a:pos x="8" y="62"/>
              </a:cxn>
              <a:cxn ang="0">
                <a:pos x="4" y="56"/>
              </a:cxn>
              <a:cxn ang="0">
                <a:pos x="2" y="50"/>
              </a:cxn>
              <a:cxn ang="0">
                <a:pos x="0" y="42"/>
              </a:cxn>
              <a:cxn ang="0">
                <a:pos x="0" y="34"/>
              </a:cxn>
              <a:cxn ang="0">
                <a:pos x="8" y="36"/>
              </a:cxn>
              <a:cxn ang="0">
                <a:pos x="10" y="48"/>
              </a:cxn>
              <a:cxn ang="0">
                <a:pos x="12" y="56"/>
              </a:cxn>
              <a:cxn ang="0">
                <a:pos x="14" y="60"/>
              </a:cxn>
              <a:cxn ang="0">
                <a:pos x="16" y="64"/>
              </a:cxn>
              <a:cxn ang="0">
                <a:pos x="20" y="64"/>
              </a:cxn>
              <a:cxn ang="0">
                <a:pos x="22" y="64"/>
              </a:cxn>
              <a:cxn ang="0">
                <a:pos x="24" y="62"/>
              </a:cxn>
              <a:cxn ang="0">
                <a:pos x="26" y="58"/>
              </a:cxn>
              <a:cxn ang="0">
                <a:pos x="28" y="54"/>
              </a:cxn>
              <a:cxn ang="0">
                <a:pos x="30" y="48"/>
              </a:cxn>
              <a:cxn ang="0">
                <a:pos x="30" y="40"/>
              </a:cxn>
              <a:cxn ang="0">
                <a:pos x="30" y="32"/>
              </a:cxn>
              <a:cxn ang="0">
                <a:pos x="30" y="22"/>
              </a:cxn>
              <a:cxn ang="0">
                <a:pos x="28" y="14"/>
              </a:cxn>
              <a:cxn ang="0">
                <a:pos x="26" y="8"/>
              </a:cxn>
              <a:cxn ang="0">
                <a:pos x="24" y="6"/>
              </a:cxn>
              <a:cxn ang="0">
                <a:pos x="22" y="4"/>
              </a:cxn>
              <a:cxn ang="0">
                <a:pos x="20" y="4"/>
              </a:cxn>
              <a:cxn ang="0">
                <a:pos x="16" y="4"/>
              </a:cxn>
              <a:cxn ang="0">
                <a:pos x="14" y="6"/>
              </a:cxn>
              <a:cxn ang="0">
                <a:pos x="12" y="12"/>
              </a:cxn>
              <a:cxn ang="0">
                <a:pos x="10" y="18"/>
              </a:cxn>
              <a:cxn ang="0">
                <a:pos x="8" y="28"/>
              </a:cxn>
              <a:cxn ang="0">
                <a:pos x="8" y="36"/>
              </a:cxn>
            </a:cxnLst>
            <a:rect l="0" t="0" r="r" b="b"/>
            <a:pathLst>
              <a:path w="40" h="66">
                <a:moveTo>
                  <a:pt x="0" y="34"/>
                </a:moveTo>
                <a:lnTo>
                  <a:pt x="0" y="24"/>
                </a:lnTo>
                <a:lnTo>
                  <a:pt x="2" y="16"/>
                </a:lnTo>
                <a:lnTo>
                  <a:pt x="6" y="8"/>
                </a:lnTo>
                <a:lnTo>
                  <a:pt x="10" y="4"/>
                </a:lnTo>
                <a:lnTo>
                  <a:pt x="16" y="2"/>
                </a:lnTo>
                <a:lnTo>
                  <a:pt x="20" y="0"/>
                </a:lnTo>
                <a:lnTo>
                  <a:pt x="24" y="2"/>
                </a:lnTo>
                <a:lnTo>
                  <a:pt x="28" y="4"/>
                </a:lnTo>
                <a:lnTo>
                  <a:pt x="32" y="8"/>
                </a:lnTo>
                <a:lnTo>
                  <a:pt x="36" y="16"/>
                </a:lnTo>
                <a:lnTo>
                  <a:pt x="38" y="24"/>
                </a:lnTo>
                <a:lnTo>
                  <a:pt x="40" y="34"/>
                </a:lnTo>
                <a:lnTo>
                  <a:pt x="38" y="44"/>
                </a:lnTo>
                <a:lnTo>
                  <a:pt x="36" y="52"/>
                </a:lnTo>
                <a:lnTo>
                  <a:pt x="32" y="58"/>
                </a:lnTo>
                <a:lnTo>
                  <a:pt x="28" y="64"/>
                </a:lnTo>
                <a:lnTo>
                  <a:pt x="24" y="66"/>
                </a:lnTo>
                <a:lnTo>
                  <a:pt x="20" y="66"/>
                </a:lnTo>
                <a:lnTo>
                  <a:pt x="14" y="66"/>
                </a:lnTo>
                <a:lnTo>
                  <a:pt x="8" y="62"/>
                </a:lnTo>
                <a:lnTo>
                  <a:pt x="4" y="56"/>
                </a:lnTo>
                <a:lnTo>
                  <a:pt x="2" y="50"/>
                </a:lnTo>
                <a:lnTo>
                  <a:pt x="0" y="42"/>
                </a:lnTo>
                <a:lnTo>
                  <a:pt x="0" y="34"/>
                </a:lnTo>
                <a:close/>
                <a:moveTo>
                  <a:pt x="8" y="36"/>
                </a:moveTo>
                <a:lnTo>
                  <a:pt x="10" y="48"/>
                </a:lnTo>
                <a:lnTo>
                  <a:pt x="12" y="56"/>
                </a:lnTo>
                <a:lnTo>
                  <a:pt x="14" y="60"/>
                </a:lnTo>
                <a:lnTo>
                  <a:pt x="16" y="64"/>
                </a:lnTo>
                <a:lnTo>
                  <a:pt x="20" y="64"/>
                </a:lnTo>
                <a:lnTo>
                  <a:pt x="22" y="64"/>
                </a:lnTo>
                <a:lnTo>
                  <a:pt x="24" y="62"/>
                </a:lnTo>
                <a:lnTo>
                  <a:pt x="26" y="58"/>
                </a:lnTo>
                <a:lnTo>
                  <a:pt x="28" y="54"/>
                </a:lnTo>
                <a:lnTo>
                  <a:pt x="30" y="48"/>
                </a:lnTo>
                <a:lnTo>
                  <a:pt x="30" y="40"/>
                </a:lnTo>
                <a:lnTo>
                  <a:pt x="30" y="32"/>
                </a:lnTo>
                <a:lnTo>
                  <a:pt x="30" y="22"/>
                </a:lnTo>
                <a:lnTo>
                  <a:pt x="28" y="14"/>
                </a:lnTo>
                <a:lnTo>
                  <a:pt x="26" y="8"/>
                </a:lnTo>
                <a:lnTo>
                  <a:pt x="24" y="6"/>
                </a:lnTo>
                <a:lnTo>
                  <a:pt x="22" y="4"/>
                </a:lnTo>
                <a:lnTo>
                  <a:pt x="20" y="4"/>
                </a:lnTo>
                <a:lnTo>
                  <a:pt x="16" y="4"/>
                </a:lnTo>
                <a:lnTo>
                  <a:pt x="14" y="6"/>
                </a:lnTo>
                <a:lnTo>
                  <a:pt x="12" y="12"/>
                </a:lnTo>
                <a:lnTo>
                  <a:pt x="10" y="18"/>
                </a:lnTo>
                <a:lnTo>
                  <a:pt x="8" y="28"/>
                </a:lnTo>
                <a:lnTo>
                  <a:pt x="8" y="3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679" name="Freeform 55"/>
          <p:cNvSpPr>
            <a:spLocks noEditPoints="1"/>
          </p:cNvSpPr>
          <p:nvPr/>
        </p:nvSpPr>
        <p:spPr bwMode="auto">
          <a:xfrm>
            <a:off x="708025" y="2463800"/>
            <a:ext cx="63500" cy="104775"/>
          </a:xfrm>
          <a:custGeom>
            <a:avLst/>
            <a:gdLst/>
            <a:ahLst/>
            <a:cxnLst>
              <a:cxn ang="0">
                <a:pos x="0" y="34"/>
              </a:cxn>
              <a:cxn ang="0">
                <a:pos x="0" y="24"/>
              </a:cxn>
              <a:cxn ang="0">
                <a:pos x="2" y="16"/>
              </a:cxn>
              <a:cxn ang="0">
                <a:pos x="6" y="8"/>
              </a:cxn>
              <a:cxn ang="0">
                <a:pos x="10" y="4"/>
              </a:cxn>
              <a:cxn ang="0">
                <a:pos x="16" y="2"/>
              </a:cxn>
              <a:cxn ang="0">
                <a:pos x="20" y="0"/>
              </a:cxn>
              <a:cxn ang="0">
                <a:pos x="24" y="2"/>
              </a:cxn>
              <a:cxn ang="0">
                <a:pos x="28" y="4"/>
              </a:cxn>
              <a:cxn ang="0">
                <a:pos x="32" y="8"/>
              </a:cxn>
              <a:cxn ang="0">
                <a:pos x="36" y="16"/>
              </a:cxn>
              <a:cxn ang="0">
                <a:pos x="38" y="24"/>
              </a:cxn>
              <a:cxn ang="0">
                <a:pos x="40" y="34"/>
              </a:cxn>
              <a:cxn ang="0">
                <a:pos x="38" y="44"/>
              </a:cxn>
              <a:cxn ang="0">
                <a:pos x="36" y="52"/>
              </a:cxn>
              <a:cxn ang="0">
                <a:pos x="32" y="58"/>
              </a:cxn>
              <a:cxn ang="0">
                <a:pos x="28" y="64"/>
              </a:cxn>
              <a:cxn ang="0">
                <a:pos x="24" y="66"/>
              </a:cxn>
              <a:cxn ang="0">
                <a:pos x="20" y="66"/>
              </a:cxn>
              <a:cxn ang="0">
                <a:pos x="14" y="66"/>
              </a:cxn>
              <a:cxn ang="0">
                <a:pos x="8" y="62"/>
              </a:cxn>
              <a:cxn ang="0">
                <a:pos x="4" y="56"/>
              </a:cxn>
              <a:cxn ang="0">
                <a:pos x="2" y="50"/>
              </a:cxn>
              <a:cxn ang="0">
                <a:pos x="0" y="42"/>
              </a:cxn>
              <a:cxn ang="0">
                <a:pos x="0" y="34"/>
              </a:cxn>
              <a:cxn ang="0">
                <a:pos x="8" y="36"/>
              </a:cxn>
              <a:cxn ang="0">
                <a:pos x="10" y="48"/>
              </a:cxn>
              <a:cxn ang="0">
                <a:pos x="12" y="56"/>
              </a:cxn>
              <a:cxn ang="0">
                <a:pos x="14" y="60"/>
              </a:cxn>
              <a:cxn ang="0">
                <a:pos x="16" y="64"/>
              </a:cxn>
              <a:cxn ang="0">
                <a:pos x="20" y="64"/>
              </a:cxn>
              <a:cxn ang="0">
                <a:pos x="22" y="64"/>
              </a:cxn>
              <a:cxn ang="0">
                <a:pos x="24" y="62"/>
              </a:cxn>
              <a:cxn ang="0">
                <a:pos x="26" y="58"/>
              </a:cxn>
              <a:cxn ang="0">
                <a:pos x="28" y="54"/>
              </a:cxn>
              <a:cxn ang="0">
                <a:pos x="30" y="48"/>
              </a:cxn>
              <a:cxn ang="0">
                <a:pos x="30" y="40"/>
              </a:cxn>
              <a:cxn ang="0">
                <a:pos x="30" y="32"/>
              </a:cxn>
              <a:cxn ang="0">
                <a:pos x="30" y="22"/>
              </a:cxn>
              <a:cxn ang="0">
                <a:pos x="28" y="14"/>
              </a:cxn>
              <a:cxn ang="0">
                <a:pos x="26" y="8"/>
              </a:cxn>
              <a:cxn ang="0">
                <a:pos x="24" y="6"/>
              </a:cxn>
              <a:cxn ang="0">
                <a:pos x="22" y="4"/>
              </a:cxn>
              <a:cxn ang="0">
                <a:pos x="20" y="4"/>
              </a:cxn>
              <a:cxn ang="0">
                <a:pos x="16" y="4"/>
              </a:cxn>
              <a:cxn ang="0">
                <a:pos x="14" y="6"/>
              </a:cxn>
              <a:cxn ang="0">
                <a:pos x="12" y="12"/>
              </a:cxn>
              <a:cxn ang="0">
                <a:pos x="10" y="18"/>
              </a:cxn>
              <a:cxn ang="0">
                <a:pos x="8" y="28"/>
              </a:cxn>
              <a:cxn ang="0">
                <a:pos x="8" y="36"/>
              </a:cxn>
            </a:cxnLst>
            <a:rect l="0" t="0" r="r" b="b"/>
            <a:pathLst>
              <a:path w="40" h="66">
                <a:moveTo>
                  <a:pt x="0" y="34"/>
                </a:moveTo>
                <a:lnTo>
                  <a:pt x="0" y="24"/>
                </a:lnTo>
                <a:lnTo>
                  <a:pt x="2" y="16"/>
                </a:lnTo>
                <a:lnTo>
                  <a:pt x="6" y="8"/>
                </a:lnTo>
                <a:lnTo>
                  <a:pt x="10" y="4"/>
                </a:lnTo>
                <a:lnTo>
                  <a:pt x="16" y="2"/>
                </a:lnTo>
                <a:lnTo>
                  <a:pt x="20" y="0"/>
                </a:lnTo>
                <a:lnTo>
                  <a:pt x="24" y="2"/>
                </a:lnTo>
                <a:lnTo>
                  <a:pt x="28" y="4"/>
                </a:lnTo>
                <a:lnTo>
                  <a:pt x="32" y="8"/>
                </a:lnTo>
                <a:lnTo>
                  <a:pt x="36" y="16"/>
                </a:lnTo>
                <a:lnTo>
                  <a:pt x="38" y="24"/>
                </a:lnTo>
                <a:lnTo>
                  <a:pt x="40" y="34"/>
                </a:lnTo>
                <a:lnTo>
                  <a:pt x="38" y="44"/>
                </a:lnTo>
                <a:lnTo>
                  <a:pt x="36" y="52"/>
                </a:lnTo>
                <a:lnTo>
                  <a:pt x="32" y="58"/>
                </a:lnTo>
                <a:lnTo>
                  <a:pt x="28" y="64"/>
                </a:lnTo>
                <a:lnTo>
                  <a:pt x="24" y="66"/>
                </a:lnTo>
                <a:lnTo>
                  <a:pt x="20" y="66"/>
                </a:lnTo>
                <a:lnTo>
                  <a:pt x="14" y="66"/>
                </a:lnTo>
                <a:lnTo>
                  <a:pt x="8" y="62"/>
                </a:lnTo>
                <a:lnTo>
                  <a:pt x="4" y="56"/>
                </a:lnTo>
                <a:lnTo>
                  <a:pt x="2" y="50"/>
                </a:lnTo>
                <a:lnTo>
                  <a:pt x="0" y="42"/>
                </a:lnTo>
                <a:lnTo>
                  <a:pt x="0" y="34"/>
                </a:lnTo>
                <a:close/>
                <a:moveTo>
                  <a:pt x="8" y="36"/>
                </a:moveTo>
                <a:lnTo>
                  <a:pt x="10" y="48"/>
                </a:lnTo>
                <a:lnTo>
                  <a:pt x="12" y="56"/>
                </a:lnTo>
                <a:lnTo>
                  <a:pt x="14" y="60"/>
                </a:lnTo>
                <a:lnTo>
                  <a:pt x="16" y="64"/>
                </a:lnTo>
                <a:lnTo>
                  <a:pt x="20" y="64"/>
                </a:lnTo>
                <a:lnTo>
                  <a:pt x="22" y="64"/>
                </a:lnTo>
                <a:lnTo>
                  <a:pt x="24" y="62"/>
                </a:lnTo>
                <a:lnTo>
                  <a:pt x="26" y="58"/>
                </a:lnTo>
                <a:lnTo>
                  <a:pt x="28" y="54"/>
                </a:lnTo>
                <a:lnTo>
                  <a:pt x="30" y="48"/>
                </a:lnTo>
                <a:lnTo>
                  <a:pt x="30" y="40"/>
                </a:lnTo>
                <a:lnTo>
                  <a:pt x="30" y="32"/>
                </a:lnTo>
                <a:lnTo>
                  <a:pt x="30" y="22"/>
                </a:lnTo>
                <a:lnTo>
                  <a:pt x="28" y="14"/>
                </a:lnTo>
                <a:lnTo>
                  <a:pt x="26" y="8"/>
                </a:lnTo>
                <a:lnTo>
                  <a:pt x="24" y="6"/>
                </a:lnTo>
                <a:lnTo>
                  <a:pt x="22" y="4"/>
                </a:lnTo>
                <a:lnTo>
                  <a:pt x="20" y="4"/>
                </a:lnTo>
                <a:lnTo>
                  <a:pt x="16" y="4"/>
                </a:lnTo>
                <a:lnTo>
                  <a:pt x="14" y="6"/>
                </a:lnTo>
                <a:lnTo>
                  <a:pt x="12" y="12"/>
                </a:lnTo>
                <a:lnTo>
                  <a:pt x="10" y="18"/>
                </a:lnTo>
                <a:lnTo>
                  <a:pt x="8" y="28"/>
                </a:lnTo>
                <a:lnTo>
                  <a:pt x="8" y="3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680" name="Line 56"/>
          <p:cNvSpPr>
            <a:spLocks noChangeShapeType="1"/>
          </p:cNvSpPr>
          <p:nvPr/>
        </p:nvSpPr>
        <p:spPr bwMode="auto">
          <a:xfrm flipV="1">
            <a:off x="815975" y="2197100"/>
            <a:ext cx="22225" cy="31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681" name="Freeform 57"/>
          <p:cNvSpPr>
            <a:spLocks/>
          </p:cNvSpPr>
          <p:nvPr/>
        </p:nvSpPr>
        <p:spPr bwMode="auto">
          <a:xfrm>
            <a:off x="530225" y="2152650"/>
            <a:ext cx="57150" cy="104775"/>
          </a:xfrm>
          <a:custGeom>
            <a:avLst/>
            <a:gdLst/>
            <a:ahLst/>
            <a:cxnLst>
              <a:cxn ang="0">
                <a:pos x="4" y="6"/>
              </a:cxn>
              <a:cxn ang="0">
                <a:pos x="12" y="0"/>
              </a:cxn>
              <a:cxn ang="0">
                <a:pos x="24" y="0"/>
              </a:cxn>
              <a:cxn ang="0">
                <a:pos x="30" y="4"/>
              </a:cxn>
              <a:cxn ang="0">
                <a:pos x="34" y="12"/>
              </a:cxn>
              <a:cxn ang="0">
                <a:pos x="30" y="22"/>
              </a:cxn>
              <a:cxn ang="0">
                <a:pos x="30" y="30"/>
              </a:cxn>
              <a:cxn ang="0">
                <a:pos x="36" y="38"/>
              </a:cxn>
              <a:cxn ang="0">
                <a:pos x="34" y="50"/>
              </a:cxn>
              <a:cxn ang="0">
                <a:pos x="26" y="62"/>
              </a:cxn>
              <a:cxn ang="0">
                <a:pos x="12" y="66"/>
              </a:cxn>
              <a:cxn ang="0">
                <a:pos x="2" y="64"/>
              </a:cxn>
              <a:cxn ang="0">
                <a:pos x="0" y="60"/>
              </a:cxn>
              <a:cxn ang="0">
                <a:pos x="2" y="58"/>
              </a:cxn>
              <a:cxn ang="0">
                <a:pos x="4" y="58"/>
              </a:cxn>
              <a:cxn ang="0">
                <a:pos x="6" y="58"/>
              </a:cxn>
              <a:cxn ang="0">
                <a:pos x="10" y="60"/>
              </a:cxn>
              <a:cxn ang="0">
                <a:pos x="14" y="60"/>
              </a:cxn>
              <a:cxn ang="0">
                <a:pos x="18" y="62"/>
              </a:cxn>
              <a:cxn ang="0">
                <a:pos x="26" y="58"/>
              </a:cxn>
              <a:cxn ang="0">
                <a:pos x="30" y="48"/>
              </a:cxn>
              <a:cxn ang="0">
                <a:pos x="28" y="42"/>
              </a:cxn>
              <a:cxn ang="0">
                <a:pos x="26" y="38"/>
              </a:cxn>
              <a:cxn ang="0">
                <a:pos x="20" y="34"/>
              </a:cxn>
              <a:cxn ang="0">
                <a:pos x="12" y="32"/>
              </a:cxn>
              <a:cxn ang="0">
                <a:pos x="12" y="32"/>
              </a:cxn>
              <a:cxn ang="0">
                <a:pos x="18" y="28"/>
              </a:cxn>
              <a:cxn ang="0">
                <a:pos x="24" y="24"/>
              </a:cxn>
              <a:cxn ang="0">
                <a:pos x="26" y="16"/>
              </a:cxn>
              <a:cxn ang="0">
                <a:pos x="24" y="8"/>
              </a:cxn>
              <a:cxn ang="0">
                <a:pos x="16" y="6"/>
              </a:cxn>
              <a:cxn ang="0">
                <a:pos x="6" y="8"/>
              </a:cxn>
              <a:cxn ang="0">
                <a:pos x="2" y="12"/>
              </a:cxn>
            </a:cxnLst>
            <a:rect l="0" t="0" r="r" b="b"/>
            <a:pathLst>
              <a:path w="36" h="66">
                <a:moveTo>
                  <a:pt x="2" y="12"/>
                </a:moveTo>
                <a:lnTo>
                  <a:pt x="4" y="6"/>
                </a:lnTo>
                <a:lnTo>
                  <a:pt x="8" y="2"/>
                </a:lnTo>
                <a:lnTo>
                  <a:pt x="12" y="0"/>
                </a:lnTo>
                <a:lnTo>
                  <a:pt x="18" y="0"/>
                </a:lnTo>
                <a:lnTo>
                  <a:pt x="24" y="0"/>
                </a:lnTo>
                <a:lnTo>
                  <a:pt x="28" y="2"/>
                </a:lnTo>
                <a:lnTo>
                  <a:pt x="30" y="4"/>
                </a:lnTo>
                <a:lnTo>
                  <a:pt x="32" y="8"/>
                </a:lnTo>
                <a:lnTo>
                  <a:pt x="34" y="12"/>
                </a:lnTo>
                <a:lnTo>
                  <a:pt x="32" y="16"/>
                </a:lnTo>
                <a:lnTo>
                  <a:pt x="30" y="22"/>
                </a:lnTo>
                <a:lnTo>
                  <a:pt x="24" y="26"/>
                </a:lnTo>
                <a:lnTo>
                  <a:pt x="30" y="30"/>
                </a:lnTo>
                <a:lnTo>
                  <a:pt x="34" y="34"/>
                </a:lnTo>
                <a:lnTo>
                  <a:pt x="36" y="38"/>
                </a:lnTo>
                <a:lnTo>
                  <a:pt x="36" y="44"/>
                </a:lnTo>
                <a:lnTo>
                  <a:pt x="34" y="50"/>
                </a:lnTo>
                <a:lnTo>
                  <a:pt x="32" y="58"/>
                </a:lnTo>
                <a:lnTo>
                  <a:pt x="26" y="62"/>
                </a:lnTo>
                <a:lnTo>
                  <a:pt x="20" y="64"/>
                </a:lnTo>
                <a:lnTo>
                  <a:pt x="12" y="66"/>
                </a:lnTo>
                <a:lnTo>
                  <a:pt x="6" y="66"/>
                </a:lnTo>
                <a:lnTo>
                  <a:pt x="2" y="64"/>
                </a:lnTo>
                <a:lnTo>
                  <a:pt x="0" y="62"/>
                </a:lnTo>
                <a:lnTo>
                  <a:pt x="0" y="60"/>
                </a:lnTo>
                <a:lnTo>
                  <a:pt x="0" y="60"/>
                </a:lnTo>
                <a:lnTo>
                  <a:pt x="2" y="58"/>
                </a:lnTo>
                <a:lnTo>
                  <a:pt x="2" y="58"/>
                </a:lnTo>
                <a:lnTo>
                  <a:pt x="4" y="58"/>
                </a:lnTo>
                <a:lnTo>
                  <a:pt x="6" y="58"/>
                </a:lnTo>
                <a:lnTo>
                  <a:pt x="6" y="58"/>
                </a:lnTo>
                <a:lnTo>
                  <a:pt x="8" y="58"/>
                </a:lnTo>
                <a:lnTo>
                  <a:pt x="10" y="60"/>
                </a:lnTo>
                <a:lnTo>
                  <a:pt x="12" y="60"/>
                </a:lnTo>
                <a:lnTo>
                  <a:pt x="14" y="60"/>
                </a:lnTo>
                <a:lnTo>
                  <a:pt x="16" y="62"/>
                </a:lnTo>
                <a:lnTo>
                  <a:pt x="18" y="62"/>
                </a:lnTo>
                <a:lnTo>
                  <a:pt x="22" y="60"/>
                </a:lnTo>
                <a:lnTo>
                  <a:pt x="26" y="58"/>
                </a:lnTo>
                <a:lnTo>
                  <a:pt x="28" y="54"/>
                </a:lnTo>
                <a:lnTo>
                  <a:pt x="30" y="48"/>
                </a:lnTo>
                <a:lnTo>
                  <a:pt x="28" y="46"/>
                </a:lnTo>
                <a:lnTo>
                  <a:pt x="28" y="42"/>
                </a:lnTo>
                <a:lnTo>
                  <a:pt x="26" y="40"/>
                </a:lnTo>
                <a:lnTo>
                  <a:pt x="26" y="38"/>
                </a:lnTo>
                <a:lnTo>
                  <a:pt x="22" y="36"/>
                </a:lnTo>
                <a:lnTo>
                  <a:pt x="20" y="34"/>
                </a:lnTo>
                <a:lnTo>
                  <a:pt x="16" y="32"/>
                </a:lnTo>
                <a:lnTo>
                  <a:pt x="12" y="32"/>
                </a:lnTo>
                <a:lnTo>
                  <a:pt x="12" y="32"/>
                </a:lnTo>
                <a:lnTo>
                  <a:pt x="12" y="32"/>
                </a:lnTo>
                <a:lnTo>
                  <a:pt x="16" y="30"/>
                </a:lnTo>
                <a:lnTo>
                  <a:pt x="18" y="28"/>
                </a:lnTo>
                <a:lnTo>
                  <a:pt x="22" y="26"/>
                </a:lnTo>
                <a:lnTo>
                  <a:pt x="24" y="24"/>
                </a:lnTo>
                <a:lnTo>
                  <a:pt x="26" y="20"/>
                </a:lnTo>
                <a:lnTo>
                  <a:pt x="26" y="16"/>
                </a:lnTo>
                <a:lnTo>
                  <a:pt x="26" y="12"/>
                </a:lnTo>
                <a:lnTo>
                  <a:pt x="24" y="8"/>
                </a:lnTo>
                <a:lnTo>
                  <a:pt x="20" y="6"/>
                </a:lnTo>
                <a:lnTo>
                  <a:pt x="16" y="6"/>
                </a:lnTo>
                <a:lnTo>
                  <a:pt x="10" y="6"/>
                </a:lnTo>
                <a:lnTo>
                  <a:pt x="6" y="8"/>
                </a:lnTo>
                <a:lnTo>
                  <a:pt x="2" y="14"/>
                </a:lnTo>
                <a:lnTo>
                  <a:pt x="2" y="1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682" name="Freeform 58"/>
          <p:cNvSpPr>
            <a:spLocks noEditPoints="1"/>
          </p:cNvSpPr>
          <p:nvPr/>
        </p:nvSpPr>
        <p:spPr bwMode="auto">
          <a:xfrm>
            <a:off x="606425" y="2152650"/>
            <a:ext cx="63500" cy="104775"/>
          </a:xfrm>
          <a:custGeom>
            <a:avLst/>
            <a:gdLst/>
            <a:ahLst/>
            <a:cxnLst>
              <a:cxn ang="0">
                <a:pos x="0" y="32"/>
              </a:cxn>
              <a:cxn ang="0">
                <a:pos x="2" y="22"/>
              </a:cxn>
              <a:cxn ang="0">
                <a:pos x="4" y="14"/>
              </a:cxn>
              <a:cxn ang="0">
                <a:pos x="8" y="8"/>
              </a:cxn>
              <a:cxn ang="0">
                <a:pos x="12" y="2"/>
              </a:cxn>
              <a:cxn ang="0">
                <a:pos x="16" y="0"/>
              </a:cxn>
              <a:cxn ang="0">
                <a:pos x="20" y="0"/>
              </a:cxn>
              <a:cxn ang="0">
                <a:pos x="26" y="0"/>
              </a:cxn>
              <a:cxn ang="0">
                <a:pos x="30" y="2"/>
              </a:cxn>
              <a:cxn ang="0">
                <a:pos x="34" y="6"/>
              </a:cxn>
              <a:cxn ang="0">
                <a:pos x="38" y="14"/>
              </a:cxn>
              <a:cxn ang="0">
                <a:pos x="40" y="22"/>
              </a:cxn>
              <a:cxn ang="0">
                <a:pos x="40" y="32"/>
              </a:cxn>
              <a:cxn ang="0">
                <a:pos x="40" y="42"/>
              </a:cxn>
              <a:cxn ang="0">
                <a:pos x="38" y="50"/>
              </a:cxn>
              <a:cxn ang="0">
                <a:pos x="34" y="58"/>
              </a:cxn>
              <a:cxn ang="0">
                <a:pos x="30" y="62"/>
              </a:cxn>
              <a:cxn ang="0">
                <a:pos x="24" y="64"/>
              </a:cxn>
              <a:cxn ang="0">
                <a:pos x="20" y="66"/>
              </a:cxn>
              <a:cxn ang="0">
                <a:pos x="14" y="64"/>
              </a:cxn>
              <a:cxn ang="0">
                <a:pos x="10" y="60"/>
              </a:cxn>
              <a:cxn ang="0">
                <a:pos x="6" y="54"/>
              </a:cxn>
              <a:cxn ang="0">
                <a:pos x="2" y="48"/>
              </a:cxn>
              <a:cxn ang="0">
                <a:pos x="0" y="40"/>
              </a:cxn>
              <a:cxn ang="0">
                <a:pos x="0" y="32"/>
              </a:cxn>
              <a:cxn ang="0">
                <a:pos x="10" y="34"/>
              </a:cxn>
              <a:cxn ang="0">
                <a:pos x="10" y="46"/>
              </a:cxn>
              <a:cxn ang="0">
                <a:pos x="12" y="56"/>
              </a:cxn>
              <a:cxn ang="0">
                <a:pos x="14" y="60"/>
              </a:cxn>
              <a:cxn ang="0">
                <a:pos x="16" y="62"/>
              </a:cxn>
              <a:cxn ang="0">
                <a:pos x="20" y="62"/>
              </a:cxn>
              <a:cxn ang="0">
                <a:pos x="22" y="62"/>
              </a:cxn>
              <a:cxn ang="0">
                <a:pos x="26" y="60"/>
              </a:cxn>
              <a:cxn ang="0">
                <a:pos x="28" y="58"/>
              </a:cxn>
              <a:cxn ang="0">
                <a:pos x="30" y="52"/>
              </a:cxn>
              <a:cxn ang="0">
                <a:pos x="30" y="46"/>
              </a:cxn>
              <a:cxn ang="0">
                <a:pos x="32" y="38"/>
              </a:cxn>
              <a:cxn ang="0">
                <a:pos x="32" y="30"/>
              </a:cxn>
              <a:cxn ang="0">
                <a:pos x="30" y="20"/>
              </a:cxn>
              <a:cxn ang="0">
                <a:pos x="30" y="12"/>
              </a:cxn>
              <a:cxn ang="0">
                <a:pos x="28" y="8"/>
              </a:cxn>
              <a:cxn ang="0">
                <a:pos x="24" y="4"/>
              </a:cxn>
              <a:cxn ang="0">
                <a:pos x="22" y="2"/>
              </a:cxn>
              <a:cxn ang="0">
                <a:pos x="20" y="2"/>
              </a:cxn>
              <a:cxn ang="0">
                <a:pos x="18" y="4"/>
              </a:cxn>
              <a:cxn ang="0">
                <a:pos x="14" y="6"/>
              </a:cxn>
              <a:cxn ang="0">
                <a:pos x="12" y="10"/>
              </a:cxn>
              <a:cxn ang="0">
                <a:pos x="10" y="18"/>
              </a:cxn>
              <a:cxn ang="0">
                <a:pos x="10" y="26"/>
              </a:cxn>
              <a:cxn ang="0">
                <a:pos x="10" y="34"/>
              </a:cxn>
            </a:cxnLst>
            <a:rect l="0" t="0" r="r" b="b"/>
            <a:pathLst>
              <a:path w="40" h="66">
                <a:moveTo>
                  <a:pt x="0" y="32"/>
                </a:moveTo>
                <a:lnTo>
                  <a:pt x="2" y="22"/>
                </a:lnTo>
                <a:lnTo>
                  <a:pt x="4" y="14"/>
                </a:lnTo>
                <a:lnTo>
                  <a:pt x="8" y="8"/>
                </a:lnTo>
                <a:lnTo>
                  <a:pt x="12" y="2"/>
                </a:lnTo>
                <a:lnTo>
                  <a:pt x="16" y="0"/>
                </a:lnTo>
                <a:lnTo>
                  <a:pt x="20" y="0"/>
                </a:lnTo>
                <a:lnTo>
                  <a:pt x="26" y="0"/>
                </a:lnTo>
                <a:lnTo>
                  <a:pt x="30" y="2"/>
                </a:lnTo>
                <a:lnTo>
                  <a:pt x="34" y="6"/>
                </a:lnTo>
                <a:lnTo>
                  <a:pt x="38" y="14"/>
                </a:lnTo>
                <a:lnTo>
                  <a:pt x="40" y="22"/>
                </a:lnTo>
                <a:lnTo>
                  <a:pt x="40" y="32"/>
                </a:lnTo>
                <a:lnTo>
                  <a:pt x="40" y="42"/>
                </a:lnTo>
                <a:lnTo>
                  <a:pt x="38" y="50"/>
                </a:lnTo>
                <a:lnTo>
                  <a:pt x="34" y="58"/>
                </a:lnTo>
                <a:lnTo>
                  <a:pt x="30" y="62"/>
                </a:lnTo>
                <a:lnTo>
                  <a:pt x="24" y="64"/>
                </a:lnTo>
                <a:lnTo>
                  <a:pt x="20" y="66"/>
                </a:lnTo>
                <a:lnTo>
                  <a:pt x="14" y="64"/>
                </a:lnTo>
                <a:lnTo>
                  <a:pt x="10" y="60"/>
                </a:lnTo>
                <a:lnTo>
                  <a:pt x="6" y="54"/>
                </a:lnTo>
                <a:lnTo>
                  <a:pt x="2" y="48"/>
                </a:lnTo>
                <a:lnTo>
                  <a:pt x="0" y="40"/>
                </a:lnTo>
                <a:lnTo>
                  <a:pt x="0" y="32"/>
                </a:lnTo>
                <a:close/>
                <a:moveTo>
                  <a:pt x="10" y="34"/>
                </a:moveTo>
                <a:lnTo>
                  <a:pt x="10" y="46"/>
                </a:lnTo>
                <a:lnTo>
                  <a:pt x="12" y="56"/>
                </a:lnTo>
                <a:lnTo>
                  <a:pt x="14" y="60"/>
                </a:lnTo>
                <a:lnTo>
                  <a:pt x="16" y="62"/>
                </a:lnTo>
                <a:lnTo>
                  <a:pt x="20" y="62"/>
                </a:lnTo>
                <a:lnTo>
                  <a:pt x="22" y="62"/>
                </a:lnTo>
                <a:lnTo>
                  <a:pt x="26" y="60"/>
                </a:lnTo>
                <a:lnTo>
                  <a:pt x="28" y="58"/>
                </a:lnTo>
                <a:lnTo>
                  <a:pt x="30" y="52"/>
                </a:lnTo>
                <a:lnTo>
                  <a:pt x="30" y="46"/>
                </a:lnTo>
                <a:lnTo>
                  <a:pt x="32" y="38"/>
                </a:lnTo>
                <a:lnTo>
                  <a:pt x="32" y="30"/>
                </a:lnTo>
                <a:lnTo>
                  <a:pt x="30" y="20"/>
                </a:lnTo>
                <a:lnTo>
                  <a:pt x="30" y="12"/>
                </a:lnTo>
                <a:lnTo>
                  <a:pt x="28" y="8"/>
                </a:lnTo>
                <a:lnTo>
                  <a:pt x="24" y="4"/>
                </a:lnTo>
                <a:lnTo>
                  <a:pt x="22" y="2"/>
                </a:lnTo>
                <a:lnTo>
                  <a:pt x="20" y="2"/>
                </a:lnTo>
                <a:lnTo>
                  <a:pt x="18" y="4"/>
                </a:lnTo>
                <a:lnTo>
                  <a:pt x="14" y="6"/>
                </a:lnTo>
                <a:lnTo>
                  <a:pt x="12" y="10"/>
                </a:lnTo>
                <a:lnTo>
                  <a:pt x="10" y="18"/>
                </a:lnTo>
                <a:lnTo>
                  <a:pt x="10" y="26"/>
                </a:lnTo>
                <a:lnTo>
                  <a:pt x="10" y="3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683" name="Freeform 59"/>
          <p:cNvSpPr>
            <a:spLocks noEditPoints="1"/>
          </p:cNvSpPr>
          <p:nvPr/>
        </p:nvSpPr>
        <p:spPr bwMode="auto">
          <a:xfrm>
            <a:off x="682625" y="2152650"/>
            <a:ext cx="63500" cy="104775"/>
          </a:xfrm>
          <a:custGeom>
            <a:avLst/>
            <a:gdLst/>
            <a:ahLst/>
            <a:cxnLst>
              <a:cxn ang="0">
                <a:pos x="0" y="32"/>
              </a:cxn>
              <a:cxn ang="0">
                <a:pos x="2" y="22"/>
              </a:cxn>
              <a:cxn ang="0">
                <a:pos x="4" y="14"/>
              </a:cxn>
              <a:cxn ang="0">
                <a:pos x="8" y="8"/>
              </a:cxn>
              <a:cxn ang="0">
                <a:pos x="12" y="2"/>
              </a:cxn>
              <a:cxn ang="0">
                <a:pos x="16" y="0"/>
              </a:cxn>
              <a:cxn ang="0">
                <a:pos x="20" y="0"/>
              </a:cxn>
              <a:cxn ang="0">
                <a:pos x="26" y="0"/>
              </a:cxn>
              <a:cxn ang="0">
                <a:pos x="30" y="2"/>
              </a:cxn>
              <a:cxn ang="0">
                <a:pos x="34" y="6"/>
              </a:cxn>
              <a:cxn ang="0">
                <a:pos x="38" y="14"/>
              </a:cxn>
              <a:cxn ang="0">
                <a:pos x="40" y="22"/>
              </a:cxn>
              <a:cxn ang="0">
                <a:pos x="40" y="32"/>
              </a:cxn>
              <a:cxn ang="0">
                <a:pos x="40" y="42"/>
              </a:cxn>
              <a:cxn ang="0">
                <a:pos x="38" y="50"/>
              </a:cxn>
              <a:cxn ang="0">
                <a:pos x="34" y="58"/>
              </a:cxn>
              <a:cxn ang="0">
                <a:pos x="30" y="62"/>
              </a:cxn>
              <a:cxn ang="0">
                <a:pos x="24" y="64"/>
              </a:cxn>
              <a:cxn ang="0">
                <a:pos x="20" y="66"/>
              </a:cxn>
              <a:cxn ang="0">
                <a:pos x="14" y="64"/>
              </a:cxn>
              <a:cxn ang="0">
                <a:pos x="10" y="60"/>
              </a:cxn>
              <a:cxn ang="0">
                <a:pos x="6" y="54"/>
              </a:cxn>
              <a:cxn ang="0">
                <a:pos x="2" y="48"/>
              </a:cxn>
              <a:cxn ang="0">
                <a:pos x="0" y="40"/>
              </a:cxn>
              <a:cxn ang="0">
                <a:pos x="0" y="32"/>
              </a:cxn>
              <a:cxn ang="0">
                <a:pos x="10" y="34"/>
              </a:cxn>
              <a:cxn ang="0">
                <a:pos x="10" y="46"/>
              </a:cxn>
              <a:cxn ang="0">
                <a:pos x="12" y="56"/>
              </a:cxn>
              <a:cxn ang="0">
                <a:pos x="14" y="60"/>
              </a:cxn>
              <a:cxn ang="0">
                <a:pos x="16" y="62"/>
              </a:cxn>
              <a:cxn ang="0">
                <a:pos x="20" y="62"/>
              </a:cxn>
              <a:cxn ang="0">
                <a:pos x="22" y="62"/>
              </a:cxn>
              <a:cxn ang="0">
                <a:pos x="26" y="60"/>
              </a:cxn>
              <a:cxn ang="0">
                <a:pos x="28" y="58"/>
              </a:cxn>
              <a:cxn ang="0">
                <a:pos x="30" y="52"/>
              </a:cxn>
              <a:cxn ang="0">
                <a:pos x="30" y="46"/>
              </a:cxn>
              <a:cxn ang="0">
                <a:pos x="32" y="38"/>
              </a:cxn>
              <a:cxn ang="0">
                <a:pos x="32" y="30"/>
              </a:cxn>
              <a:cxn ang="0">
                <a:pos x="30" y="20"/>
              </a:cxn>
              <a:cxn ang="0">
                <a:pos x="30" y="12"/>
              </a:cxn>
              <a:cxn ang="0">
                <a:pos x="28" y="8"/>
              </a:cxn>
              <a:cxn ang="0">
                <a:pos x="24" y="4"/>
              </a:cxn>
              <a:cxn ang="0">
                <a:pos x="22" y="2"/>
              </a:cxn>
              <a:cxn ang="0">
                <a:pos x="20" y="2"/>
              </a:cxn>
              <a:cxn ang="0">
                <a:pos x="18" y="4"/>
              </a:cxn>
              <a:cxn ang="0">
                <a:pos x="14" y="6"/>
              </a:cxn>
              <a:cxn ang="0">
                <a:pos x="12" y="10"/>
              </a:cxn>
              <a:cxn ang="0">
                <a:pos x="10" y="18"/>
              </a:cxn>
              <a:cxn ang="0">
                <a:pos x="10" y="26"/>
              </a:cxn>
              <a:cxn ang="0">
                <a:pos x="10" y="34"/>
              </a:cxn>
            </a:cxnLst>
            <a:rect l="0" t="0" r="r" b="b"/>
            <a:pathLst>
              <a:path w="40" h="66">
                <a:moveTo>
                  <a:pt x="0" y="32"/>
                </a:moveTo>
                <a:lnTo>
                  <a:pt x="2" y="22"/>
                </a:lnTo>
                <a:lnTo>
                  <a:pt x="4" y="14"/>
                </a:lnTo>
                <a:lnTo>
                  <a:pt x="8" y="8"/>
                </a:lnTo>
                <a:lnTo>
                  <a:pt x="12" y="2"/>
                </a:lnTo>
                <a:lnTo>
                  <a:pt x="16" y="0"/>
                </a:lnTo>
                <a:lnTo>
                  <a:pt x="20" y="0"/>
                </a:lnTo>
                <a:lnTo>
                  <a:pt x="26" y="0"/>
                </a:lnTo>
                <a:lnTo>
                  <a:pt x="30" y="2"/>
                </a:lnTo>
                <a:lnTo>
                  <a:pt x="34" y="6"/>
                </a:lnTo>
                <a:lnTo>
                  <a:pt x="38" y="14"/>
                </a:lnTo>
                <a:lnTo>
                  <a:pt x="40" y="22"/>
                </a:lnTo>
                <a:lnTo>
                  <a:pt x="40" y="32"/>
                </a:lnTo>
                <a:lnTo>
                  <a:pt x="40" y="42"/>
                </a:lnTo>
                <a:lnTo>
                  <a:pt x="38" y="50"/>
                </a:lnTo>
                <a:lnTo>
                  <a:pt x="34" y="58"/>
                </a:lnTo>
                <a:lnTo>
                  <a:pt x="30" y="62"/>
                </a:lnTo>
                <a:lnTo>
                  <a:pt x="24" y="64"/>
                </a:lnTo>
                <a:lnTo>
                  <a:pt x="20" y="66"/>
                </a:lnTo>
                <a:lnTo>
                  <a:pt x="14" y="64"/>
                </a:lnTo>
                <a:lnTo>
                  <a:pt x="10" y="60"/>
                </a:lnTo>
                <a:lnTo>
                  <a:pt x="6" y="54"/>
                </a:lnTo>
                <a:lnTo>
                  <a:pt x="2" y="48"/>
                </a:lnTo>
                <a:lnTo>
                  <a:pt x="0" y="40"/>
                </a:lnTo>
                <a:lnTo>
                  <a:pt x="0" y="32"/>
                </a:lnTo>
                <a:close/>
                <a:moveTo>
                  <a:pt x="10" y="34"/>
                </a:moveTo>
                <a:lnTo>
                  <a:pt x="10" y="46"/>
                </a:lnTo>
                <a:lnTo>
                  <a:pt x="12" y="56"/>
                </a:lnTo>
                <a:lnTo>
                  <a:pt x="14" y="60"/>
                </a:lnTo>
                <a:lnTo>
                  <a:pt x="16" y="62"/>
                </a:lnTo>
                <a:lnTo>
                  <a:pt x="20" y="62"/>
                </a:lnTo>
                <a:lnTo>
                  <a:pt x="22" y="62"/>
                </a:lnTo>
                <a:lnTo>
                  <a:pt x="26" y="60"/>
                </a:lnTo>
                <a:lnTo>
                  <a:pt x="28" y="58"/>
                </a:lnTo>
                <a:lnTo>
                  <a:pt x="30" y="52"/>
                </a:lnTo>
                <a:lnTo>
                  <a:pt x="30" y="46"/>
                </a:lnTo>
                <a:lnTo>
                  <a:pt x="32" y="38"/>
                </a:lnTo>
                <a:lnTo>
                  <a:pt x="32" y="30"/>
                </a:lnTo>
                <a:lnTo>
                  <a:pt x="30" y="20"/>
                </a:lnTo>
                <a:lnTo>
                  <a:pt x="30" y="12"/>
                </a:lnTo>
                <a:lnTo>
                  <a:pt x="28" y="8"/>
                </a:lnTo>
                <a:lnTo>
                  <a:pt x="24" y="4"/>
                </a:lnTo>
                <a:lnTo>
                  <a:pt x="22" y="2"/>
                </a:lnTo>
                <a:lnTo>
                  <a:pt x="20" y="2"/>
                </a:lnTo>
                <a:lnTo>
                  <a:pt x="18" y="4"/>
                </a:lnTo>
                <a:lnTo>
                  <a:pt x="14" y="6"/>
                </a:lnTo>
                <a:lnTo>
                  <a:pt x="12" y="10"/>
                </a:lnTo>
                <a:lnTo>
                  <a:pt x="10" y="18"/>
                </a:lnTo>
                <a:lnTo>
                  <a:pt x="10" y="26"/>
                </a:lnTo>
                <a:lnTo>
                  <a:pt x="10" y="3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684" name="Line 60"/>
          <p:cNvSpPr>
            <a:spLocks noChangeShapeType="1"/>
          </p:cNvSpPr>
          <p:nvPr/>
        </p:nvSpPr>
        <p:spPr bwMode="auto">
          <a:xfrm flipV="1">
            <a:off x="793750" y="1879600"/>
            <a:ext cx="19050" cy="31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685" name="Freeform 61"/>
          <p:cNvSpPr>
            <a:spLocks/>
          </p:cNvSpPr>
          <p:nvPr/>
        </p:nvSpPr>
        <p:spPr bwMode="auto">
          <a:xfrm>
            <a:off x="508000" y="1831975"/>
            <a:ext cx="57150" cy="101600"/>
          </a:xfrm>
          <a:custGeom>
            <a:avLst/>
            <a:gdLst/>
            <a:ahLst/>
            <a:cxnLst>
              <a:cxn ang="0">
                <a:pos x="36" y="0"/>
              </a:cxn>
              <a:cxn ang="0">
                <a:pos x="32" y="8"/>
              </a:cxn>
              <a:cxn ang="0">
                <a:pos x="14" y="8"/>
              </a:cxn>
              <a:cxn ang="0">
                <a:pos x="8" y="16"/>
              </a:cxn>
              <a:cxn ang="0">
                <a:pos x="16" y="18"/>
              </a:cxn>
              <a:cxn ang="0">
                <a:pos x="24" y="20"/>
              </a:cxn>
              <a:cxn ang="0">
                <a:pos x="28" y="26"/>
              </a:cxn>
              <a:cxn ang="0">
                <a:pos x="32" y="30"/>
              </a:cxn>
              <a:cxn ang="0">
                <a:pos x="34" y="34"/>
              </a:cxn>
              <a:cxn ang="0">
                <a:pos x="34" y="40"/>
              </a:cxn>
              <a:cxn ang="0">
                <a:pos x="34" y="46"/>
              </a:cxn>
              <a:cxn ang="0">
                <a:pos x="32" y="50"/>
              </a:cxn>
              <a:cxn ang="0">
                <a:pos x="30" y="54"/>
              </a:cxn>
              <a:cxn ang="0">
                <a:pos x="28" y="56"/>
              </a:cxn>
              <a:cxn ang="0">
                <a:pos x="24" y="60"/>
              </a:cxn>
              <a:cxn ang="0">
                <a:pos x="22" y="62"/>
              </a:cxn>
              <a:cxn ang="0">
                <a:pos x="16" y="64"/>
              </a:cxn>
              <a:cxn ang="0">
                <a:pos x="10" y="64"/>
              </a:cxn>
              <a:cxn ang="0">
                <a:pos x="6" y="64"/>
              </a:cxn>
              <a:cxn ang="0">
                <a:pos x="2" y="62"/>
              </a:cxn>
              <a:cxn ang="0">
                <a:pos x="0" y="60"/>
              </a:cxn>
              <a:cxn ang="0">
                <a:pos x="0" y="58"/>
              </a:cxn>
              <a:cxn ang="0">
                <a:pos x="0" y="56"/>
              </a:cxn>
              <a:cxn ang="0">
                <a:pos x="0" y="56"/>
              </a:cxn>
              <a:cxn ang="0">
                <a:pos x="2" y="54"/>
              </a:cxn>
              <a:cxn ang="0">
                <a:pos x="4" y="54"/>
              </a:cxn>
              <a:cxn ang="0">
                <a:pos x="4" y="54"/>
              </a:cxn>
              <a:cxn ang="0">
                <a:pos x="6" y="56"/>
              </a:cxn>
              <a:cxn ang="0">
                <a:pos x="6" y="56"/>
              </a:cxn>
              <a:cxn ang="0">
                <a:pos x="8" y="56"/>
              </a:cxn>
              <a:cxn ang="0">
                <a:pos x="12" y="58"/>
              </a:cxn>
              <a:cxn ang="0">
                <a:pos x="16" y="60"/>
              </a:cxn>
              <a:cxn ang="0">
                <a:pos x="20" y="58"/>
              </a:cxn>
              <a:cxn ang="0">
                <a:pos x="24" y="56"/>
              </a:cxn>
              <a:cxn ang="0">
                <a:pos x="28" y="50"/>
              </a:cxn>
              <a:cxn ang="0">
                <a:pos x="28" y="44"/>
              </a:cxn>
              <a:cxn ang="0">
                <a:pos x="28" y="40"/>
              </a:cxn>
              <a:cxn ang="0">
                <a:pos x="26" y="34"/>
              </a:cxn>
              <a:cxn ang="0">
                <a:pos x="20" y="30"/>
              </a:cxn>
              <a:cxn ang="0">
                <a:pos x="16" y="26"/>
              </a:cxn>
              <a:cxn ang="0">
                <a:pos x="10" y="24"/>
              </a:cxn>
              <a:cxn ang="0">
                <a:pos x="2" y="24"/>
              </a:cxn>
              <a:cxn ang="0">
                <a:pos x="14" y="0"/>
              </a:cxn>
              <a:cxn ang="0">
                <a:pos x="36" y="0"/>
              </a:cxn>
            </a:cxnLst>
            <a:rect l="0" t="0" r="r" b="b"/>
            <a:pathLst>
              <a:path w="36" h="64">
                <a:moveTo>
                  <a:pt x="36" y="0"/>
                </a:moveTo>
                <a:lnTo>
                  <a:pt x="32" y="8"/>
                </a:lnTo>
                <a:lnTo>
                  <a:pt x="14" y="8"/>
                </a:lnTo>
                <a:lnTo>
                  <a:pt x="8" y="16"/>
                </a:lnTo>
                <a:lnTo>
                  <a:pt x="16" y="18"/>
                </a:lnTo>
                <a:lnTo>
                  <a:pt x="24" y="20"/>
                </a:lnTo>
                <a:lnTo>
                  <a:pt x="28" y="26"/>
                </a:lnTo>
                <a:lnTo>
                  <a:pt x="32" y="30"/>
                </a:lnTo>
                <a:lnTo>
                  <a:pt x="34" y="34"/>
                </a:lnTo>
                <a:lnTo>
                  <a:pt x="34" y="40"/>
                </a:lnTo>
                <a:lnTo>
                  <a:pt x="34" y="46"/>
                </a:lnTo>
                <a:lnTo>
                  <a:pt x="32" y="50"/>
                </a:lnTo>
                <a:lnTo>
                  <a:pt x="30" y="54"/>
                </a:lnTo>
                <a:lnTo>
                  <a:pt x="28" y="56"/>
                </a:lnTo>
                <a:lnTo>
                  <a:pt x="24" y="60"/>
                </a:lnTo>
                <a:lnTo>
                  <a:pt x="22" y="62"/>
                </a:lnTo>
                <a:lnTo>
                  <a:pt x="16" y="64"/>
                </a:lnTo>
                <a:lnTo>
                  <a:pt x="10" y="64"/>
                </a:lnTo>
                <a:lnTo>
                  <a:pt x="6" y="64"/>
                </a:lnTo>
                <a:lnTo>
                  <a:pt x="2" y="62"/>
                </a:lnTo>
                <a:lnTo>
                  <a:pt x="0" y="60"/>
                </a:lnTo>
                <a:lnTo>
                  <a:pt x="0" y="58"/>
                </a:lnTo>
                <a:lnTo>
                  <a:pt x="0" y="56"/>
                </a:lnTo>
                <a:lnTo>
                  <a:pt x="0" y="56"/>
                </a:lnTo>
                <a:lnTo>
                  <a:pt x="2" y="54"/>
                </a:lnTo>
                <a:lnTo>
                  <a:pt x="4" y="54"/>
                </a:lnTo>
                <a:lnTo>
                  <a:pt x="4" y="54"/>
                </a:lnTo>
                <a:lnTo>
                  <a:pt x="6" y="56"/>
                </a:lnTo>
                <a:lnTo>
                  <a:pt x="6" y="56"/>
                </a:lnTo>
                <a:lnTo>
                  <a:pt x="8" y="56"/>
                </a:lnTo>
                <a:lnTo>
                  <a:pt x="12" y="58"/>
                </a:lnTo>
                <a:lnTo>
                  <a:pt x="16" y="60"/>
                </a:lnTo>
                <a:lnTo>
                  <a:pt x="20" y="58"/>
                </a:lnTo>
                <a:lnTo>
                  <a:pt x="24" y="56"/>
                </a:lnTo>
                <a:lnTo>
                  <a:pt x="28" y="50"/>
                </a:lnTo>
                <a:lnTo>
                  <a:pt x="28" y="44"/>
                </a:lnTo>
                <a:lnTo>
                  <a:pt x="28" y="40"/>
                </a:lnTo>
                <a:lnTo>
                  <a:pt x="26" y="34"/>
                </a:lnTo>
                <a:lnTo>
                  <a:pt x="20" y="30"/>
                </a:lnTo>
                <a:lnTo>
                  <a:pt x="16" y="26"/>
                </a:lnTo>
                <a:lnTo>
                  <a:pt x="10" y="24"/>
                </a:lnTo>
                <a:lnTo>
                  <a:pt x="2" y="24"/>
                </a:lnTo>
                <a:lnTo>
                  <a:pt x="14" y="0"/>
                </a:lnTo>
                <a:lnTo>
                  <a:pt x="3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686" name="Freeform 62"/>
          <p:cNvSpPr>
            <a:spLocks noEditPoints="1"/>
          </p:cNvSpPr>
          <p:nvPr/>
        </p:nvSpPr>
        <p:spPr bwMode="auto">
          <a:xfrm>
            <a:off x="581025" y="1828800"/>
            <a:ext cx="63500" cy="104775"/>
          </a:xfrm>
          <a:custGeom>
            <a:avLst/>
            <a:gdLst/>
            <a:ahLst/>
            <a:cxnLst>
              <a:cxn ang="0">
                <a:pos x="0" y="34"/>
              </a:cxn>
              <a:cxn ang="0">
                <a:pos x="2" y="24"/>
              </a:cxn>
              <a:cxn ang="0">
                <a:pos x="4" y="14"/>
              </a:cxn>
              <a:cxn ang="0">
                <a:pos x="8" y="8"/>
              </a:cxn>
              <a:cxn ang="0">
                <a:pos x="12" y="4"/>
              </a:cxn>
              <a:cxn ang="0">
                <a:pos x="16" y="0"/>
              </a:cxn>
              <a:cxn ang="0">
                <a:pos x="20" y="0"/>
              </a:cxn>
              <a:cxn ang="0">
                <a:pos x="26" y="0"/>
              </a:cxn>
              <a:cxn ang="0">
                <a:pos x="30" y="4"/>
              </a:cxn>
              <a:cxn ang="0">
                <a:pos x="34" y="8"/>
              </a:cxn>
              <a:cxn ang="0">
                <a:pos x="38" y="14"/>
              </a:cxn>
              <a:cxn ang="0">
                <a:pos x="40" y="22"/>
              </a:cxn>
              <a:cxn ang="0">
                <a:pos x="40" y="32"/>
              </a:cxn>
              <a:cxn ang="0">
                <a:pos x="40" y="42"/>
              </a:cxn>
              <a:cxn ang="0">
                <a:pos x="38" y="52"/>
              </a:cxn>
              <a:cxn ang="0">
                <a:pos x="34" y="58"/>
              </a:cxn>
              <a:cxn ang="0">
                <a:pos x="30" y="62"/>
              </a:cxn>
              <a:cxn ang="0">
                <a:pos x="26" y="66"/>
              </a:cxn>
              <a:cxn ang="0">
                <a:pos x="20" y="66"/>
              </a:cxn>
              <a:cxn ang="0">
                <a:pos x="14" y="64"/>
              </a:cxn>
              <a:cxn ang="0">
                <a:pos x="10" y="62"/>
              </a:cxn>
              <a:cxn ang="0">
                <a:pos x="6" y="56"/>
              </a:cxn>
              <a:cxn ang="0">
                <a:pos x="4" y="48"/>
              </a:cxn>
              <a:cxn ang="0">
                <a:pos x="2" y="42"/>
              </a:cxn>
              <a:cxn ang="0">
                <a:pos x="0" y="34"/>
              </a:cxn>
              <a:cxn ang="0">
                <a:pos x="10" y="34"/>
              </a:cxn>
              <a:cxn ang="0">
                <a:pos x="10" y="46"/>
              </a:cxn>
              <a:cxn ang="0">
                <a:pos x="12" y="56"/>
              </a:cxn>
              <a:cxn ang="0">
                <a:pos x="14" y="60"/>
              </a:cxn>
              <a:cxn ang="0">
                <a:pos x="18" y="62"/>
              </a:cxn>
              <a:cxn ang="0">
                <a:pos x="20" y="64"/>
              </a:cxn>
              <a:cxn ang="0">
                <a:pos x="24" y="62"/>
              </a:cxn>
              <a:cxn ang="0">
                <a:pos x="26" y="60"/>
              </a:cxn>
              <a:cxn ang="0">
                <a:pos x="28" y="58"/>
              </a:cxn>
              <a:cxn ang="0">
                <a:pos x="30" y="54"/>
              </a:cxn>
              <a:cxn ang="0">
                <a:pos x="30" y="48"/>
              </a:cxn>
              <a:cxn ang="0">
                <a:pos x="32" y="40"/>
              </a:cxn>
              <a:cxn ang="0">
                <a:pos x="32" y="30"/>
              </a:cxn>
              <a:cxn ang="0">
                <a:pos x="32" y="20"/>
              </a:cxn>
              <a:cxn ang="0">
                <a:pos x="30" y="12"/>
              </a:cxn>
              <a:cxn ang="0">
                <a:pos x="28" y="8"/>
              </a:cxn>
              <a:cxn ang="0">
                <a:pos x="26" y="4"/>
              </a:cxn>
              <a:cxn ang="0">
                <a:pos x="24" y="4"/>
              </a:cxn>
              <a:cxn ang="0">
                <a:pos x="20" y="4"/>
              </a:cxn>
              <a:cxn ang="0">
                <a:pos x="18" y="4"/>
              </a:cxn>
              <a:cxn ang="0">
                <a:pos x="16" y="6"/>
              </a:cxn>
              <a:cxn ang="0">
                <a:pos x="12" y="12"/>
              </a:cxn>
              <a:cxn ang="0">
                <a:pos x="10" y="18"/>
              </a:cxn>
              <a:cxn ang="0">
                <a:pos x="10" y="26"/>
              </a:cxn>
              <a:cxn ang="0">
                <a:pos x="10" y="34"/>
              </a:cxn>
            </a:cxnLst>
            <a:rect l="0" t="0" r="r" b="b"/>
            <a:pathLst>
              <a:path w="40" h="66">
                <a:moveTo>
                  <a:pt x="0" y="34"/>
                </a:moveTo>
                <a:lnTo>
                  <a:pt x="2" y="24"/>
                </a:lnTo>
                <a:lnTo>
                  <a:pt x="4" y="14"/>
                </a:lnTo>
                <a:lnTo>
                  <a:pt x="8" y="8"/>
                </a:lnTo>
                <a:lnTo>
                  <a:pt x="12" y="4"/>
                </a:lnTo>
                <a:lnTo>
                  <a:pt x="16" y="0"/>
                </a:lnTo>
                <a:lnTo>
                  <a:pt x="20" y="0"/>
                </a:lnTo>
                <a:lnTo>
                  <a:pt x="26" y="0"/>
                </a:lnTo>
                <a:lnTo>
                  <a:pt x="30" y="4"/>
                </a:lnTo>
                <a:lnTo>
                  <a:pt x="34" y="8"/>
                </a:lnTo>
                <a:lnTo>
                  <a:pt x="38" y="14"/>
                </a:lnTo>
                <a:lnTo>
                  <a:pt x="40" y="22"/>
                </a:lnTo>
                <a:lnTo>
                  <a:pt x="40" y="32"/>
                </a:lnTo>
                <a:lnTo>
                  <a:pt x="40" y="42"/>
                </a:lnTo>
                <a:lnTo>
                  <a:pt x="38" y="52"/>
                </a:lnTo>
                <a:lnTo>
                  <a:pt x="34" y="58"/>
                </a:lnTo>
                <a:lnTo>
                  <a:pt x="30" y="62"/>
                </a:lnTo>
                <a:lnTo>
                  <a:pt x="26" y="66"/>
                </a:lnTo>
                <a:lnTo>
                  <a:pt x="20" y="66"/>
                </a:lnTo>
                <a:lnTo>
                  <a:pt x="14" y="64"/>
                </a:lnTo>
                <a:lnTo>
                  <a:pt x="10" y="62"/>
                </a:lnTo>
                <a:lnTo>
                  <a:pt x="6" y="56"/>
                </a:lnTo>
                <a:lnTo>
                  <a:pt x="4" y="48"/>
                </a:lnTo>
                <a:lnTo>
                  <a:pt x="2" y="42"/>
                </a:lnTo>
                <a:lnTo>
                  <a:pt x="0" y="34"/>
                </a:lnTo>
                <a:close/>
                <a:moveTo>
                  <a:pt x="10" y="34"/>
                </a:moveTo>
                <a:lnTo>
                  <a:pt x="10" y="46"/>
                </a:lnTo>
                <a:lnTo>
                  <a:pt x="12" y="56"/>
                </a:lnTo>
                <a:lnTo>
                  <a:pt x="14" y="60"/>
                </a:lnTo>
                <a:lnTo>
                  <a:pt x="18" y="62"/>
                </a:lnTo>
                <a:lnTo>
                  <a:pt x="20" y="64"/>
                </a:lnTo>
                <a:lnTo>
                  <a:pt x="24" y="62"/>
                </a:lnTo>
                <a:lnTo>
                  <a:pt x="26" y="60"/>
                </a:lnTo>
                <a:lnTo>
                  <a:pt x="28" y="58"/>
                </a:lnTo>
                <a:lnTo>
                  <a:pt x="30" y="54"/>
                </a:lnTo>
                <a:lnTo>
                  <a:pt x="30" y="48"/>
                </a:lnTo>
                <a:lnTo>
                  <a:pt x="32" y="40"/>
                </a:lnTo>
                <a:lnTo>
                  <a:pt x="32" y="30"/>
                </a:lnTo>
                <a:lnTo>
                  <a:pt x="32" y="20"/>
                </a:lnTo>
                <a:lnTo>
                  <a:pt x="30" y="12"/>
                </a:lnTo>
                <a:lnTo>
                  <a:pt x="28" y="8"/>
                </a:lnTo>
                <a:lnTo>
                  <a:pt x="26" y="4"/>
                </a:lnTo>
                <a:lnTo>
                  <a:pt x="24" y="4"/>
                </a:lnTo>
                <a:lnTo>
                  <a:pt x="20" y="4"/>
                </a:lnTo>
                <a:lnTo>
                  <a:pt x="18" y="4"/>
                </a:lnTo>
                <a:lnTo>
                  <a:pt x="16" y="6"/>
                </a:lnTo>
                <a:lnTo>
                  <a:pt x="12" y="12"/>
                </a:lnTo>
                <a:lnTo>
                  <a:pt x="10" y="18"/>
                </a:lnTo>
                <a:lnTo>
                  <a:pt x="10" y="26"/>
                </a:lnTo>
                <a:lnTo>
                  <a:pt x="10" y="3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687" name="Freeform 63"/>
          <p:cNvSpPr>
            <a:spLocks noEditPoints="1"/>
          </p:cNvSpPr>
          <p:nvPr/>
        </p:nvSpPr>
        <p:spPr bwMode="auto">
          <a:xfrm>
            <a:off x="657225" y="1828800"/>
            <a:ext cx="63500" cy="104775"/>
          </a:xfrm>
          <a:custGeom>
            <a:avLst/>
            <a:gdLst/>
            <a:ahLst/>
            <a:cxnLst>
              <a:cxn ang="0">
                <a:pos x="0" y="34"/>
              </a:cxn>
              <a:cxn ang="0">
                <a:pos x="2" y="24"/>
              </a:cxn>
              <a:cxn ang="0">
                <a:pos x="4" y="14"/>
              </a:cxn>
              <a:cxn ang="0">
                <a:pos x="8" y="8"/>
              </a:cxn>
              <a:cxn ang="0">
                <a:pos x="12" y="4"/>
              </a:cxn>
              <a:cxn ang="0">
                <a:pos x="16" y="0"/>
              </a:cxn>
              <a:cxn ang="0">
                <a:pos x="20" y="0"/>
              </a:cxn>
              <a:cxn ang="0">
                <a:pos x="26" y="0"/>
              </a:cxn>
              <a:cxn ang="0">
                <a:pos x="30" y="4"/>
              </a:cxn>
              <a:cxn ang="0">
                <a:pos x="34" y="8"/>
              </a:cxn>
              <a:cxn ang="0">
                <a:pos x="38" y="14"/>
              </a:cxn>
              <a:cxn ang="0">
                <a:pos x="40" y="22"/>
              </a:cxn>
              <a:cxn ang="0">
                <a:pos x="40" y="32"/>
              </a:cxn>
              <a:cxn ang="0">
                <a:pos x="40" y="42"/>
              </a:cxn>
              <a:cxn ang="0">
                <a:pos x="38" y="52"/>
              </a:cxn>
              <a:cxn ang="0">
                <a:pos x="34" y="58"/>
              </a:cxn>
              <a:cxn ang="0">
                <a:pos x="30" y="62"/>
              </a:cxn>
              <a:cxn ang="0">
                <a:pos x="26" y="66"/>
              </a:cxn>
              <a:cxn ang="0">
                <a:pos x="20" y="66"/>
              </a:cxn>
              <a:cxn ang="0">
                <a:pos x="14" y="64"/>
              </a:cxn>
              <a:cxn ang="0">
                <a:pos x="10" y="62"/>
              </a:cxn>
              <a:cxn ang="0">
                <a:pos x="6" y="56"/>
              </a:cxn>
              <a:cxn ang="0">
                <a:pos x="4" y="48"/>
              </a:cxn>
              <a:cxn ang="0">
                <a:pos x="2" y="42"/>
              </a:cxn>
              <a:cxn ang="0">
                <a:pos x="0" y="34"/>
              </a:cxn>
              <a:cxn ang="0">
                <a:pos x="10" y="34"/>
              </a:cxn>
              <a:cxn ang="0">
                <a:pos x="10" y="46"/>
              </a:cxn>
              <a:cxn ang="0">
                <a:pos x="12" y="56"/>
              </a:cxn>
              <a:cxn ang="0">
                <a:pos x="14" y="60"/>
              </a:cxn>
              <a:cxn ang="0">
                <a:pos x="18" y="62"/>
              </a:cxn>
              <a:cxn ang="0">
                <a:pos x="20" y="64"/>
              </a:cxn>
              <a:cxn ang="0">
                <a:pos x="24" y="62"/>
              </a:cxn>
              <a:cxn ang="0">
                <a:pos x="26" y="60"/>
              </a:cxn>
              <a:cxn ang="0">
                <a:pos x="28" y="58"/>
              </a:cxn>
              <a:cxn ang="0">
                <a:pos x="30" y="54"/>
              </a:cxn>
              <a:cxn ang="0">
                <a:pos x="30" y="48"/>
              </a:cxn>
              <a:cxn ang="0">
                <a:pos x="32" y="40"/>
              </a:cxn>
              <a:cxn ang="0">
                <a:pos x="32" y="30"/>
              </a:cxn>
              <a:cxn ang="0">
                <a:pos x="32" y="20"/>
              </a:cxn>
              <a:cxn ang="0">
                <a:pos x="30" y="12"/>
              </a:cxn>
              <a:cxn ang="0">
                <a:pos x="28" y="8"/>
              </a:cxn>
              <a:cxn ang="0">
                <a:pos x="26" y="4"/>
              </a:cxn>
              <a:cxn ang="0">
                <a:pos x="24" y="4"/>
              </a:cxn>
              <a:cxn ang="0">
                <a:pos x="20" y="4"/>
              </a:cxn>
              <a:cxn ang="0">
                <a:pos x="18" y="4"/>
              </a:cxn>
              <a:cxn ang="0">
                <a:pos x="16" y="6"/>
              </a:cxn>
              <a:cxn ang="0">
                <a:pos x="12" y="12"/>
              </a:cxn>
              <a:cxn ang="0">
                <a:pos x="10" y="18"/>
              </a:cxn>
              <a:cxn ang="0">
                <a:pos x="10" y="26"/>
              </a:cxn>
              <a:cxn ang="0">
                <a:pos x="10" y="34"/>
              </a:cxn>
            </a:cxnLst>
            <a:rect l="0" t="0" r="r" b="b"/>
            <a:pathLst>
              <a:path w="40" h="66">
                <a:moveTo>
                  <a:pt x="0" y="34"/>
                </a:moveTo>
                <a:lnTo>
                  <a:pt x="2" y="24"/>
                </a:lnTo>
                <a:lnTo>
                  <a:pt x="4" y="14"/>
                </a:lnTo>
                <a:lnTo>
                  <a:pt x="8" y="8"/>
                </a:lnTo>
                <a:lnTo>
                  <a:pt x="12" y="4"/>
                </a:lnTo>
                <a:lnTo>
                  <a:pt x="16" y="0"/>
                </a:lnTo>
                <a:lnTo>
                  <a:pt x="20" y="0"/>
                </a:lnTo>
                <a:lnTo>
                  <a:pt x="26" y="0"/>
                </a:lnTo>
                <a:lnTo>
                  <a:pt x="30" y="4"/>
                </a:lnTo>
                <a:lnTo>
                  <a:pt x="34" y="8"/>
                </a:lnTo>
                <a:lnTo>
                  <a:pt x="38" y="14"/>
                </a:lnTo>
                <a:lnTo>
                  <a:pt x="40" y="22"/>
                </a:lnTo>
                <a:lnTo>
                  <a:pt x="40" y="32"/>
                </a:lnTo>
                <a:lnTo>
                  <a:pt x="40" y="42"/>
                </a:lnTo>
                <a:lnTo>
                  <a:pt x="38" y="52"/>
                </a:lnTo>
                <a:lnTo>
                  <a:pt x="34" y="58"/>
                </a:lnTo>
                <a:lnTo>
                  <a:pt x="30" y="62"/>
                </a:lnTo>
                <a:lnTo>
                  <a:pt x="26" y="66"/>
                </a:lnTo>
                <a:lnTo>
                  <a:pt x="20" y="66"/>
                </a:lnTo>
                <a:lnTo>
                  <a:pt x="14" y="64"/>
                </a:lnTo>
                <a:lnTo>
                  <a:pt x="10" y="62"/>
                </a:lnTo>
                <a:lnTo>
                  <a:pt x="6" y="56"/>
                </a:lnTo>
                <a:lnTo>
                  <a:pt x="4" y="48"/>
                </a:lnTo>
                <a:lnTo>
                  <a:pt x="2" y="42"/>
                </a:lnTo>
                <a:lnTo>
                  <a:pt x="0" y="34"/>
                </a:lnTo>
                <a:close/>
                <a:moveTo>
                  <a:pt x="10" y="34"/>
                </a:moveTo>
                <a:lnTo>
                  <a:pt x="10" y="46"/>
                </a:lnTo>
                <a:lnTo>
                  <a:pt x="12" y="56"/>
                </a:lnTo>
                <a:lnTo>
                  <a:pt x="14" y="60"/>
                </a:lnTo>
                <a:lnTo>
                  <a:pt x="18" y="62"/>
                </a:lnTo>
                <a:lnTo>
                  <a:pt x="20" y="64"/>
                </a:lnTo>
                <a:lnTo>
                  <a:pt x="24" y="62"/>
                </a:lnTo>
                <a:lnTo>
                  <a:pt x="26" y="60"/>
                </a:lnTo>
                <a:lnTo>
                  <a:pt x="28" y="58"/>
                </a:lnTo>
                <a:lnTo>
                  <a:pt x="30" y="54"/>
                </a:lnTo>
                <a:lnTo>
                  <a:pt x="30" y="48"/>
                </a:lnTo>
                <a:lnTo>
                  <a:pt x="32" y="40"/>
                </a:lnTo>
                <a:lnTo>
                  <a:pt x="32" y="30"/>
                </a:lnTo>
                <a:lnTo>
                  <a:pt x="32" y="20"/>
                </a:lnTo>
                <a:lnTo>
                  <a:pt x="30" y="12"/>
                </a:lnTo>
                <a:lnTo>
                  <a:pt x="28" y="8"/>
                </a:lnTo>
                <a:lnTo>
                  <a:pt x="26" y="4"/>
                </a:lnTo>
                <a:lnTo>
                  <a:pt x="24" y="4"/>
                </a:lnTo>
                <a:lnTo>
                  <a:pt x="20" y="4"/>
                </a:lnTo>
                <a:lnTo>
                  <a:pt x="18" y="4"/>
                </a:lnTo>
                <a:lnTo>
                  <a:pt x="16" y="6"/>
                </a:lnTo>
                <a:lnTo>
                  <a:pt x="12" y="12"/>
                </a:lnTo>
                <a:lnTo>
                  <a:pt x="10" y="18"/>
                </a:lnTo>
                <a:lnTo>
                  <a:pt x="10" y="26"/>
                </a:lnTo>
                <a:lnTo>
                  <a:pt x="10" y="3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688" name="Freeform 64"/>
          <p:cNvSpPr>
            <a:spLocks/>
          </p:cNvSpPr>
          <p:nvPr/>
        </p:nvSpPr>
        <p:spPr bwMode="auto">
          <a:xfrm>
            <a:off x="2339975" y="2292350"/>
            <a:ext cx="69850" cy="15875"/>
          </a:xfrm>
          <a:custGeom>
            <a:avLst/>
            <a:gdLst/>
            <a:ahLst/>
            <a:cxnLst>
              <a:cxn ang="0">
                <a:pos x="44" y="4"/>
              </a:cxn>
              <a:cxn ang="0">
                <a:pos x="22" y="0"/>
              </a:cxn>
              <a:cxn ang="0">
                <a:pos x="0" y="4"/>
              </a:cxn>
              <a:cxn ang="0">
                <a:pos x="22" y="10"/>
              </a:cxn>
              <a:cxn ang="0">
                <a:pos x="44" y="4"/>
              </a:cxn>
            </a:cxnLst>
            <a:rect l="0" t="0" r="r" b="b"/>
            <a:pathLst>
              <a:path w="44" h="10">
                <a:moveTo>
                  <a:pt x="44" y="4"/>
                </a:moveTo>
                <a:lnTo>
                  <a:pt x="22" y="0"/>
                </a:lnTo>
                <a:lnTo>
                  <a:pt x="0" y="4"/>
                </a:lnTo>
                <a:lnTo>
                  <a:pt x="22" y="10"/>
                </a:lnTo>
                <a:lnTo>
                  <a:pt x="44" y="4"/>
                </a:lnTo>
                <a:close/>
              </a:path>
            </a:pathLst>
          </a:custGeom>
          <a:solidFill>
            <a:srgbClr val="007C46"/>
          </a:solidFill>
          <a:ln w="0">
            <a:solidFill>
              <a:srgbClr val="007C4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689" name="Freeform 65"/>
          <p:cNvSpPr>
            <a:spLocks/>
          </p:cNvSpPr>
          <p:nvPr/>
        </p:nvSpPr>
        <p:spPr bwMode="auto">
          <a:xfrm>
            <a:off x="2339975" y="2292350"/>
            <a:ext cx="69850" cy="15875"/>
          </a:xfrm>
          <a:custGeom>
            <a:avLst/>
            <a:gdLst/>
            <a:ahLst/>
            <a:cxnLst>
              <a:cxn ang="0">
                <a:pos x="44" y="4"/>
              </a:cxn>
              <a:cxn ang="0">
                <a:pos x="22" y="0"/>
              </a:cxn>
              <a:cxn ang="0">
                <a:pos x="0" y="4"/>
              </a:cxn>
              <a:cxn ang="0">
                <a:pos x="22" y="10"/>
              </a:cxn>
              <a:cxn ang="0">
                <a:pos x="44" y="4"/>
              </a:cxn>
            </a:cxnLst>
            <a:rect l="0" t="0" r="r" b="b"/>
            <a:pathLst>
              <a:path w="44" h="10">
                <a:moveTo>
                  <a:pt x="44" y="4"/>
                </a:moveTo>
                <a:lnTo>
                  <a:pt x="22" y="0"/>
                </a:lnTo>
                <a:lnTo>
                  <a:pt x="0" y="4"/>
                </a:lnTo>
                <a:lnTo>
                  <a:pt x="22" y="10"/>
                </a:lnTo>
                <a:lnTo>
                  <a:pt x="44" y="4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690" name="Freeform 66"/>
          <p:cNvSpPr>
            <a:spLocks/>
          </p:cNvSpPr>
          <p:nvPr/>
        </p:nvSpPr>
        <p:spPr bwMode="auto">
          <a:xfrm>
            <a:off x="2305050" y="2298700"/>
            <a:ext cx="69850" cy="19050"/>
          </a:xfrm>
          <a:custGeom>
            <a:avLst/>
            <a:gdLst/>
            <a:ahLst/>
            <a:cxnLst>
              <a:cxn ang="0">
                <a:pos x="44" y="6"/>
              </a:cxn>
              <a:cxn ang="0">
                <a:pos x="22" y="0"/>
              </a:cxn>
              <a:cxn ang="0">
                <a:pos x="0" y="6"/>
              </a:cxn>
              <a:cxn ang="0">
                <a:pos x="22" y="12"/>
              </a:cxn>
              <a:cxn ang="0">
                <a:pos x="44" y="6"/>
              </a:cxn>
            </a:cxnLst>
            <a:rect l="0" t="0" r="r" b="b"/>
            <a:pathLst>
              <a:path w="44" h="12">
                <a:moveTo>
                  <a:pt x="44" y="6"/>
                </a:moveTo>
                <a:lnTo>
                  <a:pt x="22" y="0"/>
                </a:lnTo>
                <a:lnTo>
                  <a:pt x="0" y="6"/>
                </a:lnTo>
                <a:lnTo>
                  <a:pt x="22" y="12"/>
                </a:lnTo>
                <a:lnTo>
                  <a:pt x="44" y="6"/>
                </a:lnTo>
                <a:close/>
              </a:path>
            </a:pathLst>
          </a:custGeom>
          <a:solidFill>
            <a:srgbClr val="007C46"/>
          </a:solidFill>
          <a:ln w="0">
            <a:solidFill>
              <a:srgbClr val="007C4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691" name="Freeform 67"/>
          <p:cNvSpPr>
            <a:spLocks/>
          </p:cNvSpPr>
          <p:nvPr/>
        </p:nvSpPr>
        <p:spPr bwMode="auto">
          <a:xfrm>
            <a:off x="2305050" y="2298700"/>
            <a:ext cx="69850" cy="19050"/>
          </a:xfrm>
          <a:custGeom>
            <a:avLst/>
            <a:gdLst/>
            <a:ahLst/>
            <a:cxnLst>
              <a:cxn ang="0">
                <a:pos x="44" y="6"/>
              </a:cxn>
              <a:cxn ang="0">
                <a:pos x="22" y="0"/>
              </a:cxn>
              <a:cxn ang="0">
                <a:pos x="0" y="6"/>
              </a:cxn>
              <a:cxn ang="0">
                <a:pos x="22" y="12"/>
              </a:cxn>
              <a:cxn ang="0">
                <a:pos x="44" y="6"/>
              </a:cxn>
            </a:cxnLst>
            <a:rect l="0" t="0" r="r" b="b"/>
            <a:pathLst>
              <a:path w="44" h="12">
                <a:moveTo>
                  <a:pt x="44" y="6"/>
                </a:moveTo>
                <a:lnTo>
                  <a:pt x="22" y="0"/>
                </a:lnTo>
                <a:lnTo>
                  <a:pt x="0" y="6"/>
                </a:lnTo>
                <a:lnTo>
                  <a:pt x="22" y="12"/>
                </a:lnTo>
                <a:lnTo>
                  <a:pt x="44" y="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692" name="Freeform 68"/>
          <p:cNvSpPr>
            <a:spLocks/>
          </p:cNvSpPr>
          <p:nvPr/>
        </p:nvSpPr>
        <p:spPr bwMode="auto">
          <a:xfrm>
            <a:off x="2270125" y="2308225"/>
            <a:ext cx="69850" cy="15875"/>
          </a:xfrm>
          <a:custGeom>
            <a:avLst/>
            <a:gdLst/>
            <a:ahLst/>
            <a:cxnLst>
              <a:cxn ang="0">
                <a:pos x="44" y="6"/>
              </a:cxn>
              <a:cxn ang="0">
                <a:pos x="22" y="0"/>
              </a:cxn>
              <a:cxn ang="0">
                <a:pos x="0" y="6"/>
              </a:cxn>
              <a:cxn ang="0">
                <a:pos x="22" y="10"/>
              </a:cxn>
              <a:cxn ang="0">
                <a:pos x="44" y="6"/>
              </a:cxn>
            </a:cxnLst>
            <a:rect l="0" t="0" r="r" b="b"/>
            <a:pathLst>
              <a:path w="44" h="10">
                <a:moveTo>
                  <a:pt x="44" y="6"/>
                </a:moveTo>
                <a:lnTo>
                  <a:pt x="22" y="0"/>
                </a:lnTo>
                <a:lnTo>
                  <a:pt x="0" y="6"/>
                </a:lnTo>
                <a:lnTo>
                  <a:pt x="22" y="10"/>
                </a:lnTo>
                <a:lnTo>
                  <a:pt x="44" y="6"/>
                </a:lnTo>
                <a:close/>
              </a:path>
            </a:pathLst>
          </a:custGeom>
          <a:solidFill>
            <a:srgbClr val="007C46"/>
          </a:solidFill>
          <a:ln w="0">
            <a:solidFill>
              <a:srgbClr val="007C4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693" name="Freeform 69"/>
          <p:cNvSpPr>
            <a:spLocks/>
          </p:cNvSpPr>
          <p:nvPr/>
        </p:nvSpPr>
        <p:spPr bwMode="auto">
          <a:xfrm>
            <a:off x="2270125" y="2308225"/>
            <a:ext cx="69850" cy="15875"/>
          </a:xfrm>
          <a:custGeom>
            <a:avLst/>
            <a:gdLst/>
            <a:ahLst/>
            <a:cxnLst>
              <a:cxn ang="0">
                <a:pos x="44" y="6"/>
              </a:cxn>
              <a:cxn ang="0">
                <a:pos x="22" y="0"/>
              </a:cxn>
              <a:cxn ang="0">
                <a:pos x="0" y="6"/>
              </a:cxn>
              <a:cxn ang="0">
                <a:pos x="22" y="10"/>
              </a:cxn>
              <a:cxn ang="0">
                <a:pos x="44" y="6"/>
              </a:cxn>
            </a:cxnLst>
            <a:rect l="0" t="0" r="r" b="b"/>
            <a:pathLst>
              <a:path w="44" h="10">
                <a:moveTo>
                  <a:pt x="44" y="6"/>
                </a:moveTo>
                <a:lnTo>
                  <a:pt x="22" y="0"/>
                </a:lnTo>
                <a:lnTo>
                  <a:pt x="0" y="6"/>
                </a:lnTo>
                <a:lnTo>
                  <a:pt x="22" y="10"/>
                </a:lnTo>
                <a:lnTo>
                  <a:pt x="44" y="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694" name="Freeform 70"/>
          <p:cNvSpPr>
            <a:spLocks/>
          </p:cNvSpPr>
          <p:nvPr/>
        </p:nvSpPr>
        <p:spPr bwMode="auto">
          <a:xfrm>
            <a:off x="2235200" y="2317750"/>
            <a:ext cx="69850" cy="15875"/>
          </a:xfrm>
          <a:custGeom>
            <a:avLst/>
            <a:gdLst/>
            <a:ahLst/>
            <a:cxnLst>
              <a:cxn ang="0">
                <a:pos x="44" y="4"/>
              </a:cxn>
              <a:cxn ang="0">
                <a:pos x="22" y="0"/>
              </a:cxn>
              <a:cxn ang="0">
                <a:pos x="0" y="4"/>
              </a:cxn>
              <a:cxn ang="0">
                <a:pos x="20" y="10"/>
              </a:cxn>
              <a:cxn ang="0">
                <a:pos x="44" y="4"/>
              </a:cxn>
            </a:cxnLst>
            <a:rect l="0" t="0" r="r" b="b"/>
            <a:pathLst>
              <a:path w="44" h="10">
                <a:moveTo>
                  <a:pt x="44" y="4"/>
                </a:moveTo>
                <a:lnTo>
                  <a:pt x="22" y="0"/>
                </a:lnTo>
                <a:lnTo>
                  <a:pt x="0" y="4"/>
                </a:lnTo>
                <a:lnTo>
                  <a:pt x="20" y="10"/>
                </a:lnTo>
                <a:lnTo>
                  <a:pt x="44" y="4"/>
                </a:lnTo>
                <a:close/>
              </a:path>
            </a:pathLst>
          </a:custGeom>
          <a:solidFill>
            <a:srgbClr val="007C46"/>
          </a:solidFill>
          <a:ln w="0">
            <a:solidFill>
              <a:srgbClr val="007C4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695" name="Freeform 71"/>
          <p:cNvSpPr>
            <a:spLocks/>
          </p:cNvSpPr>
          <p:nvPr/>
        </p:nvSpPr>
        <p:spPr bwMode="auto">
          <a:xfrm>
            <a:off x="2235200" y="2317750"/>
            <a:ext cx="69850" cy="15875"/>
          </a:xfrm>
          <a:custGeom>
            <a:avLst/>
            <a:gdLst/>
            <a:ahLst/>
            <a:cxnLst>
              <a:cxn ang="0">
                <a:pos x="44" y="4"/>
              </a:cxn>
              <a:cxn ang="0">
                <a:pos x="22" y="0"/>
              </a:cxn>
              <a:cxn ang="0">
                <a:pos x="0" y="4"/>
              </a:cxn>
              <a:cxn ang="0">
                <a:pos x="20" y="10"/>
              </a:cxn>
              <a:cxn ang="0">
                <a:pos x="44" y="4"/>
              </a:cxn>
            </a:cxnLst>
            <a:rect l="0" t="0" r="r" b="b"/>
            <a:pathLst>
              <a:path w="44" h="10">
                <a:moveTo>
                  <a:pt x="44" y="4"/>
                </a:moveTo>
                <a:lnTo>
                  <a:pt x="22" y="0"/>
                </a:lnTo>
                <a:lnTo>
                  <a:pt x="0" y="4"/>
                </a:lnTo>
                <a:lnTo>
                  <a:pt x="20" y="10"/>
                </a:lnTo>
                <a:lnTo>
                  <a:pt x="44" y="4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696" name="Freeform 72"/>
          <p:cNvSpPr>
            <a:spLocks/>
          </p:cNvSpPr>
          <p:nvPr/>
        </p:nvSpPr>
        <p:spPr bwMode="auto">
          <a:xfrm>
            <a:off x="2197100" y="2324100"/>
            <a:ext cx="69850" cy="19050"/>
          </a:xfrm>
          <a:custGeom>
            <a:avLst/>
            <a:gdLst/>
            <a:ahLst/>
            <a:cxnLst>
              <a:cxn ang="0">
                <a:pos x="44" y="6"/>
              </a:cxn>
              <a:cxn ang="0">
                <a:pos x="24" y="0"/>
              </a:cxn>
              <a:cxn ang="0">
                <a:pos x="0" y="6"/>
              </a:cxn>
              <a:cxn ang="0">
                <a:pos x="22" y="12"/>
              </a:cxn>
              <a:cxn ang="0">
                <a:pos x="44" y="6"/>
              </a:cxn>
            </a:cxnLst>
            <a:rect l="0" t="0" r="r" b="b"/>
            <a:pathLst>
              <a:path w="44" h="12">
                <a:moveTo>
                  <a:pt x="44" y="6"/>
                </a:moveTo>
                <a:lnTo>
                  <a:pt x="24" y="0"/>
                </a:lnTo>
                <a:lnTo>
                  <a:pt x="0" y="6"/>
                </a:lnTo>
                <a:lnTo>
                  <a:pt x="22" y="12"/>
                </a:lnTo>
                <a:lnTo>
                  <a:pt x="44" y="6"/>
                </a:lnTo>
                <a:close/>
              </a:path>
            </a:pathLst>
          </a:custGeom>
          <a:solidFill>
            <a:srgbClr val="007C45"/>
          </a:solidFill>
          <a:ln w="0">
            <a:solidFill>
              <a:srgbClr val="007C4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697" name="Freeform 73"/>
          <p:cNvSpPr>
            <a:spLocks/>
          </p:cNvSpPr>
          <p:nvPr/>
        </p:nvSpPr>
        <p:spPr bwMode="auto">
          <a:xfrm>
            <a:off x="2197100" y="2324100"/>
            <a:ext cx="69850" cy="19050"/>
          </a:xfrm>
          <a:custGeom>
            <a:avLst/>
            <a:gdLst/>
            <a:ahLst/>
            <a:cxnLst>
              <a:cxn ang="0">
                <a:pos x="44" y="6"/>
              </a:cxn>
              <a:cxn ang="0">
                <a:pos x="24" y="0"/>
              </a:cxn>
              <a:cxn ang="0">
                <a:pos x="0" y="6"/>
              </a:cxn>
              <a:cxn ang="0">
                <a:pos x="22" y="12"/>
              </a:cxn>
              <a:cxn ang="0">
                <a:pos x="44" y="6"/>
              </a:cxn>
            </a:cxnLst>
            <a:rect l="0" t="0" r="r" b="b"/>
            <a:pathLst>
              <a:path w="44" h="12">
                <a:moveTo>
                  <a:pt x="44" y="6"/>
                </a:moveTo>
                <a:lnTo>
                  <a:pt x="24" y="0"/>
                </a:lnTo>
                <a:lnTo>
                  <a:pt x="0" y="6"/>
                </a:lnTo>
                <a:lnTo>
                  <a:pt x="22" y="12"/>
                </a:lnTo>
                <a:lnTo>
                  <a:pt x="44" y="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698" name="Freeform 74"/>
          <p:cNvSpPr>
            <a:spLocks/>
          </p:cNvSpPr>
          <p:nvPr/>
        </p:nvSpPr>
        <p:spPr bwMode="auto">
          <a:xfrm>
            <a:off x="2162175" y="2333625"/>
            <a:ext cx="69850" cy="19050"/>
          </a:xfrm>
          <a:custGeom>
            <a:avLst/>
            <a:gdLst/>
            <a:ahLst/>
            <a:cxnLst>
              <a:cxn ang="0">
                <a:pos x="44" y="6"/>
              </a:cxn>
              <a:cxn ang="0">
                <a:pos x="22" y="0"/>
              </a:cxn>
              <a:cxn ang="0">
                <a:pos x="0" y="6"/>
              </a:cxn>
              <a:cxn ang="0">
                <a:pos x="20" y="12"/>
              </a:cxn>
              <a:cxn ang="0">
                <a:pos x="44" y="6"/>
              </a:cxn>
            </a:cxnLst>
            <a:rect l="0" t="0" r="r" b="b"/>
            <a:pathLst>
              <a:path w="44" h="12">
                <a:moveTo>
                  <a:pt x="44" y="6"/>
                </a:moveTo>
                <a:lnTo>
                  <a:pt x="22" y="0"/>
                </a:lnTo>
                <a:lnTo>
                  <a:pt x="0" y="6"/>
                </a:lnTo>
                <a:lnTo>
                  <a:pt x="20" y="12"/>
                </a:lnTo>
                <a:lnTo>
                  <a:pt x="44" y="6"/>
                </a:lnTo>
                <a:close/>
              </a:path>
            </a:pathLst>
          </a:custGeom>
          <a:solidFill>
            <a:srgbClr val="007C45"/>
          </a:solidFill>
          <a:ln w="0">
            <a:solidFill>
              <a:srgbClr val="007C4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699" name="Freeform 75"/>
          <p:cNvSpPr>
            <a:spLocks/>
          </p:cNvSpPr>
          <p:nvPr/>
        </p:nvSpPr>
        <p:spPr bwMode="auto">
          <a:xfrm>
            <a:off x="2162175" y="2333625"/>
            <a:ext cx="69850" cy="19050"/>
          </a:xfrm>
          <a:custGeom>
            <a:avLst/>
            <a:gdLst/>
            <a:ahLst/>
            <a:cxnLst>
              <a:cxn ang="0">
                <a:pos x="44" y="6"/>
              </a:cxn>
              <a:cxn ang="0">
                <a:pos x="22" y="0"/>
              </a:cxn>
              <a:cxn ang="0">
                <a:pos x="0" y="6"/>
              </a:cxn>
              <a:cxn ang="0">
                <a:pos x="20" y="12"/>
              </a:cxn>
              <a:cxn ang="0">
                <a:pos x="44" y="6"/>
              </a:cxn>
            </a:cxnLst>
            <a:rect l="0" t="0" r="r" b="b"/>
            <a:pathLst>
              <a:path w="44" h="12">
                <a:moveTo>
                  <a:pt x="44" y="6"/>
                </a:moveTo>
                <a:lnTo>
                  <a:pt x="22" y="0"/>
                </a:lnTo>
                <a:lnTo>
                  <a:pt x="0" y="6"/>
                </a:lnTo>
                <a:lnTo>
                  <a:pt x="20" y="12"/>
                </a:lnTo>
                <a:lnTo>
                  <a:pt x="44" y="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00" name="Freeform 76"/>
          <p:cNvSpPr>
            <a:spLocks/>
          </p:cNvSpPr>
          <p:nvPr/>
        </p:nvSpPr>
        <p:spPr bwMode="auto">
          <a:xfrm>
            <a:off x="2124075" y="2343150"/>
            <a:ext cx="69850" cy="15875"/>
          </a:xfrm>
          <a:custGeom>
            <a:avLst/>
            <a:gdLst/>
            <a:ahLst/>
            <a:cxnLst>
              <a:cxn ang="0">
                <a:pos x="44" y="6"/>
              </a:cxn>
              <a:cxn ang="0">
                <a:pos x="24" y="0"/>
              </a:cxn>
              <a:cxn ang="0">
                <a:pos x="0" y="6"/>
              </a:cxn>
              <a:cxn ang="0">
                <a:pos x="22" y="10"/>
              </a:cxn>
              <a:cxn ang="0">
                <a:pos x="44" y="6"/>
              </a:cxn>
            </a:cxnLst>
            <a:rect l="0" t="0" r="r" b="b"/>
            <a:pathLst>
              <a:path w="44" h="10">
                <a:moveTo>
                  <a:pt x="44" y="6"/>
                </a:moveTo>
                <a:lnTo>
                  <a:pt x="24" y="0"/>
                </a:lnTo>
                <a:lnTo>
                  <a:pt x="0" y="6"/>
                </a:lnTo>
                <a:lnTo>
                  <a:pt x="22" y="10"/>
                </a:lnTo>
                <a:lnTo>
                  <a:pt x="44" y="6"/>
                </a:lnTo>
                <a:close/>
              </a:path>
            </a:pathLst>
          </a:custGeom>
          <a:solidFill>
            <a:srgbClr val="007C44"/>
          </a:solidFill>
          <a:ln w="0">
            <a:solidFill>
              <a:srgbClr val="007C44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01" name="Freeform 77"/>
          <p:cNvSpPr>
            <a:spLocks/>
          </p:cNvSpPr>
          <p:nvPr/>
        </p:nvSpPr>
        <p:spPr bwMode="auto">
          <a:xfrm>
            <a:off x="2124075" y="2343150"/>
            <a:ext cx="69850" cy="15875"/>
          </a:xfrm>
          <a:custGeom>
            <a:avLst/>
            <a:gdLst/>
            <a:ahLst/>
            <a:cxnLst>
              <a:cxn ang="0">
                <a:pos x="44" y="6"/>
              </a:cxn>
              <a:cxn ang="0">
                <a:pos x="24" y="0"/>
              </a:cxn>
              <a:cxn ang="0">
                <a:pos x="0" y="6"/>
              </a:cxn>
              <a:cxn ang="0">
                <a:pos x="22" y="10"/>
              </a:cxn>
              <a:cxn ang="0">
                <a:pos x="44" y="6"/>
              </a:cxn>
            </a:cxnLst>
            <a:rect l="0" t="0" r="r" b="b"/>
            <a:pathLst>
              <a:path w="44" h="10">
                <a:moveTo>
                  <a:pt x="44" y="6"/>
                </a:moveTo>
                <a:lnTo>
                  <a:pt x="24" y="0"/>
                </a:lnTo>
                <a:lnTo>
                  <a:pt x="0" y="6"/>
                </a:lnTo>
                <a:lnTo>
                  <a:pt x="22" y="10"/>
                </a:lnTo>
                <a:lnTo>
                  <a:pt x="44" y="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02" name="Freeform 78"/>
          <p:cNvSpPr>
            <a:spLocks/>
          </p:cNvSpPr>
          <p:nvPr/>
        </p:nvSpPr>
        <p:spPr bwMode="auto">
          <a:xfrm>
            <a:off x="2085975" y="2352675"/>
            <a:ext cx="73025" cy="15875"/>
          </a:xfrm>
          <a:custGeom>
            <a:avLst/>
            <a:gdLst/>
            <a:ahLst/>
            <a:cxnLst>
              <a:cxn ang="0">
                <a:pos x="46" y="4"/>
              </a:cxn>
              <a:cxn ang="0">
                <a:pos x="24" y="0"/>
              </a:cxn>
              <a:cxn ang="0">
                <a:pos x="0" y="4"/>
              </a:cxn>
              <a:cxn ang="0">
                <a:pos x="22" y="10"/>
              </a:cxn>
              <a:cxn ang="0">
                <a:pos x="46" y="4"/>
              </a:cxn>
            </a:cxnLst>
            <a:rect l="0" t="0" r="r" b="b"/>
            <a:pathLst>
              <a:path w="46" h="10">
                <a:moveTo>
                  <a:pt x="46" y="4"/>
                </a:moveTo>
                <a:lnTo>
                  <a:pt x="24" y="0"/>
                </a:lnTo>
                <a:lnTo>
                  <a:pt x="0" y="4"/>
                </a:lnTo>
                <a:lnTo>
                  <a:pt x="22" y="10"/>
                </a:lnTo>
                <a:lnTo>
                  <a:pt x="46" y="4"/>
                </a:lnTo>
                <a:close/>
              </a:path>
            </a:pathLst>
          </a:custGeom>
          <a:solidFill>
            <a:srgbClr val="007C44"/>
          </a:solidFill>
          <a:ln w="0">
            <a:solidFill>
              <a:srgbClr val="007C44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03" name="Freeform 79"/>
          <p:cNvSpPr>
            <a:spLocks/>
          </p:cNvSpPr>
          <p:nvPr/>
        </p:nvSpPr>
        <p:spPr bwMode="auto">
          <a:xfrm>
            <a:off x="2085975" y="2352675"/>
            <a:ext cx="73025" cy="15875"/>
          </a:xfrm>
          <a:custGeom>
            <a:avLst/>
            <a:gdLst/>
            <a:ahLst/>
            <a:cxnLst>
              <a:cxn ang="0">
                <a:pos x="46" y="4"/>
              </a:cxn>
              <a:cxn ang="0">
                <a:pos x="24" y="0"/>
              </a:cxn>
              <a:cxn ang="0">
                <a:pos x="0" y="4"/>
              </a:cxn>
              <a:cxn ang="0">
                <a:pos x="22" y="10"/>
              </a:cxn>
              <a:cxn ang="0">
                <a:pos x="46" y="4"/>
              </a:cxn>
            </a:cxnLst>
            <a:rect l="0" t="0" r="r" b="b"/>
            <a:pathLst>
              <a:path w="46" h="10">
                <a:moveTo>
                  <a:pt x="46" y="4"/>
                </a:moveTo>
                <a:lnTo>
                  <a:pt x="24" y="0"/>
                </a:lnTo>
                <a:lnTo>
                  <a:pt x="0" y="4"/>
                </a:lnTo>
                <a:lnTo>
                  <a:pt x="22" y="10"/>
                </a:lnTo>
                <a:lnTo>
                  <a:pt x="46" y="4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04" name="Freeform 80"/>
          <p:cNvSpPr>
            <a:spLocks/>
          </p:cNvSpPr>
          <p:nvPr/>
        </p:nvSpPr>
        <p:spPr bwMode="auto">
          <a:xfrm>
            <a:off x="2047875" y="2359025"/>
            <a:ext cx="73025" cy="19050"/>
          </a:xfrm>
          <a:custGeom>
            <a:avLst/>
            <a:gdLst/>
            <a:ahLst/>
            <a:cxnLst>
              <a:cxn ang="0">
                <a:pos x="46" y="6"/>
              </a:cxn>
              <a:cxn ang="0">
                <a:pos x="24" y="0"/>
              </a:cxn>
              <a:cxn ang="0">
                <a:pos x="0" y="6"/>
              </a:cxn>
              <a:cxn ang="0">
                <a:pos x="20" y="12"/>
              </a:cxn>
              <a:cxn ang="0">
                <a:pos x="46" y="6"/>
              </a:cxn>
            </a:cxnLst>
            <a:rect l="0" t="0" r="r" b="b"/>
            <a:pathLst>
              <a:path w="46" h="12">
                <a:moveTo>
                  <a:pt x="46" y="6"/>
                </a:moveTo>
                <a:lnTo>
                  <a:pt x="24" y="0"/>
                </a:lnTo>
                <a:lnTo>
                  <a:pt x="0" y="6"/>
                </a:lnTo>
                <a:lnTo>
                  <a:pt x="20" y="12"/>
                </a:lnTo>
                <a:lnTo>
                  <a:pt x="46" y="6"/>
                </a:lnTo>
                <a:close/>
              </a:path>
            </a:pathLst>
          </a:custGeom>
          <a:solidFill>
            <a:srgbClr val="007C43"/>
          </a:solidFill>
          <a:ln w="0">
            <a:solidFill>
              <a:srgbClr val="007C43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05" name="Freeform 81"/>
          <p:cNvSpPr>
            <a:spLocks/>
          </p:cNvSpPr>
          <p:nvPr/>
        </p:nvSpPr>
        <p:spPr bwMode="auto">
          <a:xfrm>
            <a:off x="2047875" y="2359025"/>
            <a:ext cx="73025" cy="19050"/>
          </a:xfrm>
          <a:custGeom>
            <a:avLst/>
            <a:gdLst/>
            <a:ahLst/>
            <a:cxnLst>
              <a:cxn ang="0">
                <a:pos x="46" y="6"/>
              </a:cxn>
              <a:cxn ang="0">
                <a:pos x="24" y="0"/>
              </a:cxn>
              <a:cxn ang="0">
                <a:pos x="0" y="6"/>
              </a:cxn>
              <a:cxn ang="0">
                <a:pos x="20" y="12"/>
              </a:cxn>
              <a:cxn ang="0">
                <a:pos x="46" y="6"/>
              </a:cxn>
            </a:cxnLst>
            <a:rect l="0" t="0" r="r" b="b"/>
            <a:pathLst>
              <a:path w="46" h="12">
                <a:moveTo>
                  <a:pt x="46" y="6"/>
                </a:moveTo>
                <a:lnTo>
                  <a:pt x="24" y="0"/>
                </a:lnTo>
                <a:lnTo>
                  <a:pt x="0" y="6"/>
                </a:lnTo>
                <a:lnTo>
                  <a:pt x="20" y="12"/>
                </a:lnTo>
                <a:lnTo>
                  <a:pt x="46" y="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06" name="Freeform 82"/>
          <p:cNvSpPr>
            <a:spLocks/>
          </p:cNvSpPr>
          <p:nvPr/>
        </p:nvSpPr>
        <p:spPr bwMode="auto">
          <a:xfrm>
            <a:off x="2006600" y="2368550"/>
            <a:ext cx="73025" cy="19050"/>
          </a:xfrm>
          <a:custGeom>
            <a:avLst/>
            <a:gdLst/>
            <a:ahLst/>
            <a:cxnLst>
              <a:cxn ang="0">
                <a:pos x="46" y="6"/>
              </a:cxn>
              <a:cxn ang="0">
                <a:pos x="26" y="0"/>
              </a:cxn>
              <a:cxn ang="0">
                <a:pos x="0" y="6"/>
              </a:cxn>
              <a:cxn ang="0">
                <a:pos x="22" y="12"/>
              </a:cxn>
              <a:cxn ang="0">
                <a:pos x="46" y="6"/>
              </a:cxn>
            </a:cxnLst>
            <a:rect l="0" t="0" r="r" b="b"/>
            <a:pathLst>
              <a:path w="46" h="12">
                <a:moveTo>
                  <a:pt x="46" y="6"/>
                </a:moveTo>
                <a:lnTo>
                  <a:pt x="26" y="0"/>
                </a:lnTo>
                <a:lnTo>
                  <a:pt x="0" y="6"/>
                </a:lnTo>
                <a:lnTo>
                  <a:pt x="22" y="12"/>
                </a:lnTo>
                <a:lnTo>
                  <a:pt x="46" y="6"/>
                </a:lnTo>
                <a:close/>
              </a:path>
            </a:pathLst>
          </a:custGeom>
          <a:solidFill>
            <a:srgbClr val="007C42"/>
          </a:solidFill>
          <a:ln w="0">
            <a:solidFill>
              <a:srgbClr val="007C42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07" name="Freeform 83"/>
          <p:cNvSpPr>
            <a:spLocks/>
          </p:cNvSpPr>
          <p:nvPr/>
        </p:nvSpPr>
        <p:spPr bwMode="auto">
          <a:xfrm>
            <a:off x="2006600" y="2368550"/>
            <a:ext cx="73025" cy="19050"/>
          </a:xfrm>
          <a:custGeom>
            <a:avLst/>
            <a:gdLst/>
            <a:ahLst/>
            <a:cxnLst>
              <a:cxn ang="0">
                <a:pos x="46" y="6"/>
              </a:cxn>
              <a:cxn ang="0">
                <a:pos x="26" y="0"/>
              </a:cxn>
              <a:cxn ang="0">
                <a:pos x="0" y="6"/>
              </a:cxn>
              <a:cxn ang="0">
                <a:pos x="22" y="12"/>
              </a:cxn>
              <a:cxn ang="0">
                <a:pos x="46" y="6"/>
              </a:cxn>
            </a:cxnLst>
            <a:rect l="0" t="0" r="r" b="b"/>
            <a:pathLst>
              <a:path w="46" h="12">
                <a:moveTo>
                  <a:pt x="46" y="6"/>
                </a:moveTo>
                <a:lnTo>
                  <a:pt x="26" y="0"/>
                </a:lnTo>
                <a:lnTo>
                  <a:pt x="0" y="6"/>
                </a:lnTo>
                <a:lnTo>
                  <a:pt x="22" y="12"/>
                </a:lnTo>
                <a:lnTo>
                  <a:pt x="46" y="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08" name="Freeform 84"/>
          <p:cNvSpPr>
            <a:spLocks/>
          </p:cNvSpPr>
          <p:nvPr/>
        </p:nvSpPr>
        <p:spPr bwMode="auto">
          <a:xfrm>
            <a:off x="1968500" y="2378075"/>
            <a:ext cx="73025" cy="19050"/>
          </a:xfrm>
          <a:custGeom>
            <a:avLst/>
            <a:gdLst/>
            <a:ahLst/>
            <a:cxnLst>
              <a:cxn ang="0">
                <a:pos x="46" y="6"/>
              </a:cxn>
              <a:cxn ang="0">
                <a:pos x="24" y="0"/>
              </a:cxn>
              <a:cxn ang="0">
                <a:pos x="0" y="6"/>
              </a:cxn>
              <a:cxn ang="0">
                <a:pos x="20" y="12"/>
              </a:cxn>
              <a:cxn ang="0">
                <a:pos x="46" y="6"/>
              </a:cxn>
            </a:cxnLst>
            <a:rect l="0" t="0" r="r" b="b"/>
            <a:pathLst>
              <a:path w="46" h="12">
                <a:moveTo>
                  <a:pt x="46" y="6"/>
                </a:moveTo>
                <a:lnTo>
                  <a:pt x="24" y="0"/>
                </a:lnTo>
                <a:lnTo>
                  <a:pt x="0" y="6"/>
                </a:lnTo>
                <a:lnTo>
                  <a:pt x="20" y="12"/>
                </a:lnTo>
                <a:lnTo>
                  <a:pt x="46" y="6"/>
                </a:lnTo>
                <a:close/>
              </a:path>
            </a:pathLst>
          </a:custGeom>
          <a:solidFill>
            <a:srgbClr val="007C40"/>
          </a:solidFill>
          <a:ln w="0">
            <a:solidFill>
              <a:srgbClr val="007C4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09" name="Freeform 85"/>
          <p:cNvSpPr>
            <a:spLocks/>
          </p:cNvSpPr>
          <p:nvPr/>
        </p:nvSpPr>
        <p:spPr bwMode="auto">
          <a:xfrm>
            <a:off x="1968500" y="2378075"/>
            <a:ext cx="73025" cy="19050"/>
          </a:xfrm>
          <a:custGeom>
            <a:avLst/>
            <a:gdLst/>
            <a:ahLst/>
            <a:cxnLst>
              <a:cxn ang="0">
                <a:pos x="46" y="6"/>
              </a:cxn>
              <a:cxn ang="0">
                <a:pos x="24" y="0"/>
              </a:cxn>
              <a:cxn ang="0">
                <a:pos x="0" y="6"/>
              </a:cxn>
              <a:cxn ang="0">
                <a:pos x="20" y="12"/>
              </a:cxn>
              <a:cxn ang="0">
                <a:pos x="46" y="6"/>
              </a:cxn>
            </a:cxnLst>
            <a:rect l="0" t="0" r="r" b="b"/>
            <a:pathLst>
              <a:path w="46" h="12">
                <a:moveTo>
                  <a:pt x="46" y="6"/>
                </a:moveTo>
                <a:lnTo>
                  <a:pt x="24" y="0"/>
                </a:lnTo>
                <a:lnTo>
                  <a:pt x="0" y="6"/>
                </a:lnTo>
                <a:lnTo>
                  <a:pt x="20" y="12"/>
                </a:lnTo>
                <a:lnTo>
                  <a:pt x="46" y="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10" name="Freeform 86"/>
          <p:cNvSpPr>
            <a:spLocks/>
          </p:cNvSpPr>
          <p:nvPr/>
        </p:nvSpPr>
        <p:spPr bwMode="auto">
          <a:xfrm>
            <a:off x="1927225" y="2387600"/>
            <a:ext cx="73025" cy="15875"/>
          </a:xfrm>
          <a:custGeom>
            <a:avLst/>
            <a:gdLst/>
            <a:ahLst/>
            <a:cxnLst>
              <a:cxn ang="0">
                <a:pos x="46" y="6"/>
              </a:cxn>
              <a:cxn ang="0">
                <a:pos x="26" y="0"/>
              </a:cxn>
              <a:cxn ang="0">
                <a:pos x="0" y="4"/>
              </a:cxn>
              <a:cxn ang="0">
                <a:pos x="22" y="10"/>
              </a:cxn>
              <a:cxn ang="0">
                <a:pos x="46" y="6"/>
              </a:cxn>
            </a:cxnLst>
            <a:rect l="0" t="0" r="r" b="b"/>
            <a:pathLst>
              <a:path w="46" h="10">
                <a:moveTo>
                  <a:pt x="46" y="6"/>
                </a:moveTo>
                <a:lnTo>
                  <a:pt x="26" y="0"/>
                </a:lnTo>
                <a:lnTo>
                  <a:pt x="0" y="4"/>
                </a:lnTo>
                <a:lnTo>
                  <a:pt x="22" y="10"/>
                </a:lnTo>
                <a:lnTo>
                  <a:pt x="46" y="6"/>
                </a:lnTo>
                <a:close/>
              </a:path>
            </a:pathLst>
          </a:custGeom>
          <a:solidFill>
            <a:srgbClr val="007C3F"/>
          </a:solidFill>
          <a:ln w="0">
            <a:solidFill>
              <a:srgbClr val="007C3F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11" name="Freeform 87"/>
          <p:cNvSpPr>
            <a:spLocks/>
          </p:cNvSpPr>
          <p:nvPr/>
        </p:nvSpPr>
        <p:spPr bwMode="auto">
          <a:xfrm>
            <a:off x="1927225" y="2387600"/>
            <a:ext cx="73025" cy="15875"/>
          </a:xfrm>
          <a:custGeom>
            <a:avLst/>
            <a:gdLst/>
            <a:ahLst/>
            <a:cxnLst>
              <a:cxn ang="0">
                <a:pos x="46" y="6"/>
              </a:cxn>
              <a:cxn ang="0">
                <a:pos x="26" y="0"/>
              </a:cxn>
              <a:cxn ang="0">
                <a:pos x="0" y="4"/>
              </a:cxn>
              <a:cxn ang="0">
                <a:pos x="22" y="10"/>
              </a:cxn>
              <a:cxn ang="0">
                <a:pos x="46" y="6"/>
              </a:cxn>
            </a:cxnLst>
            <a:rect l="0" t="0" r="r" b="b"/>
            <a:pathLst>
              <a:path w="46" h="10">
                <a:moveTo>
                  <a:pt x="46" y="6"/>
                </a:moveTo>
                <a:lnTo>
                  <a:pt x="26" y="0"/>
                </a:lnTo>
                <a:lnTo>
                  <a:pt x="0" y="4"/>
                </a:lnTo>
                <a:lnTo>
                  <a:pt x="22" y="10"/>
                </a:lnTo>
                <a:lnTo>
                  <a:pt x="46" y="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12" name="Freeform 88"/>
          <p:cNvSpPr>
            <a:spLocks/>
          </p:cNvSpPr>
          <p:nvPr/>
        </p:nvSpPr>
        <p:spPr bwMode="auto">
          <a:xfrm>
            <a:off x="1885950" y="2393950"/>
            <a:ext cx="76200" cy="19050"/>
          </a:xfrm>
          <a:custGeom>
            <a:avLst/>
            <a:gdLst/>
            <a:ahLst/>
            <a:cxnLst>
              <a:cxn ang="0">
                <a:pos x="48" y="6"/>
              </a:cxn>
              <a:cxn ang="0">
                <a:pos x="26" y="0"/>
              </a:cxn>
              <a:cxn ang="0">
                <a:pos x="0" y="6"/>
              </a:cxn>
              <a:cxn ang="0">
                <a:pos x="22" y="12"/>
              </a:cxn>
              <a:cxn ang="0">
                <a:pos x="48" y="6"/>
              </a:cxn>
            </a:cxnLst>
            <a:rect l="0" t="0" r="r" b="b"/>
            <a:pathLst>
              <a:path w="48" h="12">
                <a:moveTo>
                  <a:pt x="48" y="6"/>
                </a:moveTo>
                <a:lnTo>
                  <a:pt x="26" y="0"/>
                </a:lnTo>
                <a:lnTo>
                  <a:pt x="0" y="6"/>
                </a:lnTo>
                <a:lnTo>
                  <a:pt x="22" y="12"/>
                </a:lnTo>
                <a:lnTo>
                  <a:pt x="48" y="6"/>
                </a:lnTo>
                <a:close/>
              </a:path>
            </a:pathLst>
          </a:custGeom>
          <a:solidFill>
            <a:srgbClr val="007C3E"/>
          </a:solidFill>
          <a:ln w="0">
            <a:solidFill>
              <a:srgbClr val="007C3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13" name="Freeform 89"/>
          <p:cNvSpPr>
            <a:spLocks/>
          </p:cNvSpPr>
          <p:nvPr/>
        </p:nvSpPr>
        <p:spPr bwMode="auto">
          <a:xfrm>
            <a:off x="1885950" y="2393950"/>
            <a:ext cx="76200" cy="19050"/>
          </a:xfrm>
          <a:custGeom>
            <a:avLst/>
            <a:gdLst/>
            <a:ahLst/>
            <a:cxnLst>
              <a:cxn ang="0">
                <a:pos x="48" y="6"/>
              </a:cxn>
              <a:cxn ang="0">
                <a:pos x="26" y="0"/>
              </a:cxn>
              <a:cxn ang="0">
                <a:pos x="0" y="6"/>
              </a:cxn>
              <a:cxn ang="0">
                <a:pos x="22" y="12"/>
              </a:cxn>
              <a:cxn ang="0">
                <a:pos x="48" y="6"/>
              </a:cxn>
            </a:cxnLst>
            <a:rect l="0" t="0" r="r" b="b"/>
            <a:pathLst>
              <a:path w="48" h="12">
                <a:moveTo>
                  <a:pt x="48" y="6"/>
                </a:moveTo>
                <a:lnTo>
                  <a:pt x="26" y="0"/>
                </a:lnTo>
                <a:lnTo>
                  <a:pt x="0" y="6"/>
                </a:lnTo>
                <a:lnTo>
                  <a:pt x="22" y="12"/>
                </a:lnTo>
                <a:lnTo>
                  <a:pt x="48" y="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14" name="Freeform 90"/>
          <p:cNvSpPr>
            <a:spLocks/>
          </p:cNvSpPr>
          <p:nvPr/>
        </p:nvSpPr>
        <p:spPr bwMode="auto">
          <a:xfrm>
            <a:off x="1844675" y="2403475"/>
            <a:ext cx="76200" cy="19050"/>
          </a:xfrm>
          <a:custGeom>
            <a:avLst/>
            <a:gdLst/>
            <a:ahLst/>
            <a:cxnLst>
              <a:cxn ang="0">
                <a:pos x="48" y="6"/>
              </a:cxn>
              <a:cxn ang="0">
                <a:pos x="26" y="0"/>
              </a:cxn>
              <a:cxn ang="0">
                <a:pos x="0" y="6"/>
              </a:cxn>
              <a:cxn ang="0">
                <a:pos x="22" y="12"/>
              </a:cxn>
              <a:cxn ang="0">
                <a:pos x="48" y="6"/>
              </a:cxn>
            </a:cxnLst>
            <a:rect l="0" t="0" r="r" b="b"/>
            <a:pathLst>
              <a:path w="48" h="12">
                <a:moveTo>
                  <a:pt x="48" y="6"/>
                </a:moveTo>
                <a:lnTo>
                  <a:pt x="26" y="0"/>
                </a:lnTo>
                <a:lnTo>
                  <a:pt x="0" y="6"/>
                </a:lnTo>
                <a:lnTo>
                  <a:pt x="22" y="12"/>
                </a:lnTo>
                <a:lnTo>
                  <a:pt x="48" y="6"/>
                </a:lnTo>
                <a:close/>
              </a:path>
            </a:pathLst>
          </a:custGeom>
          <a:solidFill>
            <a:srgbClr val="007B3C"/>
          </a:solidFill>
          <a:ln w="0">
            <a:solidFill>
              <a:srgbClr val="007B3C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15" name="Freeform 91"/>
          <p:cNvSpPr>
            <a:spLocks/>
          </p:cNvSpPr>
          <p:nvPr/>
        </p:nvSpPr>
        <p:spPr bwMode="auto">
          <a:xfrm>
            <a:off x="1844675" y="2403475"/>
            <a:ext cx="76200" cy="19050"/>
          </a:xfrm>
          <a:custGeom>
            <a:avLst/>
            <a:gdLst/>
            <a:ahLst/>
            <a:cxnLst>
              <a:cxn ang="0">
                <a:pos x="48" y="6"/>
              </a:cxn>
              <a:cxn ang="0">
                <a:pos x="26" y="0"/>
              </a:cxn>
              <a:cxn ang="0">
                <a:pos x="0" y="6"/>
              </a:cxn>
              <a:cxn ang="0">
                <a:pos x="22" y="12"/>
              </a:cxn>
              <a:cxn ang="0">
                <a:pos x="48" y="6"/>
              </a:cxn>
            </a:cxnLst>
            <a:rect l="0" t="0" r="r" b="b"/>
            <a:pathLst>
              <a:path w="48" h="12">
                <a:moveTo>
                  <a:pt x="48" y="6"/>
                </a:moveTo>
                <a:lnTo>
                  <a:pt x="26" y="0"/>
                </a:lnTo>
                <a:lnTo>
                  <a:pt x="0" y="6"/>
                </a:lnTo>
                <a:lnTo>
                  <a:pt x="22" y="12"/>
                </a:lnTo>
                <a:lnTo>
                  <a:pt x="48" y="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16" name="Freeform 92"/>
          <p:cNvSpPr>
            <a:spLocks/>
          </p:cNvSpPr>
          <p:nvPr/>
        </p:nvSpPr>
        <p:spPr bwMode="auto">
          <a:xfrm>
            <a:off x="1803400" y="2413000"/>
            <a:ext cx="76200" cy="19050"/>
          </a:xfrm>
          <a:custGeom>
            <a:avLst/>
            <a:gdLst/>
            <a:ahLst/>
            <a:cxnLst>
              <a:cxn ang="0">
                <a:pos x="48" y="6"/>
              </a:cxn>
              <a:cxn ang="0">
                <a:pos x="26" y="0"/>
              </a:cxn>
              <a:cxn ang="0">
                <a:pos x="0" y="6"/>
              </a:cxn>
              <a:cxn ang="0">
                <a:pos x="20" y="12"/>
              </a:cxn>
              <a:cxn ang="0">
                <a:pos x="48" y="6"/>
              </a:cxn>
            </a:cxnLst>
            <a:rect l="0" t="0" r="r" b="b"/>
            <a:pathLst>
              <a:path w="48" h="12">
                <a:moveTo>
                  <a:pt x="48" y="6"/>
                </a:moveTo>
                <a:lnTo>
                  <a:pt x="26" y="0"/>
                </a:lnTo>
                <a:lnTo>
                  <a:pt x="0" y="6"/>
                </a:lnTo>
                <a:lnTo>
                  <a:pt x="20" y="12"/>
                </a:lnTo>
                <a:lnTo>
                  <a:pt x="48" y="6"/>
                </a:lnTo>
                <a:close/>
              </a:path>
            </a:pathLst>
          </a:custGeom>
          <a:solidFill>
            <a:srgbClr val="007B3B"/>
          </a:solidFill>
          <a:ln w="0">
            <a:solidFill>
              <a:srgbClr val="007B3B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17" name="Freeform 93"/>
          <p:cNvSpPr>
            <a:spLocks/>
          </p:cNvSpPr>
          <p:nvPr/>
        </p:nvSpPr>
        <p:spPr bwMode="auto">
          <a:xfrm>
            <a:off x="1803400" y="2413000"/>
            <a:ext cx="76200" cy="19050"/>
          </a:xfrm>
          <a:custGeom>
            <a:avLst/>
            <a:gdLst/>
            <a:ahLst/>
            <a:cxnLst>
              <a:cxn ang="0">
                <a:pos x="48" y="6"/>
              </a:cxn>
              <a:cxn ang="0">
                <a:pos x="26" y="0"/>
              </a:cxn>
              <a:cxn ang="0">
                <a:pos x="0" y="6"/>
              </a:cxn>
              <a:cxn ang="0">
                <a:pos x="20" y="12"/>
              </a:cxn>
              <a:cxn ang="0">
                <a:pos x="48" y="6"/>
              </a:cxn>
            </a:cxnLst>
            <a:rect l="0" t="0" r="r" b="b"/>
            <a:pathLst>
              <a:path w="48" h="12">
                <a:moveTo>
                  <a:pt x="48" y="6"/>
                </a:moveTo>
                <a:lnTo>
                  <a:pt x="26" y="0"/>
                </a:lnTo>
                <a:lnTo>
                  <a:pt x="0" y="6"/>
                </a:lnTo>
                <a:lnTo>
                  <a:pt x="20" y="12"/>
                </a:lnTo>
                <a:lnTo>
                  <a:pt x="48" y="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18" name="Freeform 94"/>
          <p:cNvSpPr>
            <a:spLocks/>
          </p:cNvSpPr>
          <p:nvPr/>
        </p:nvSpPr>
        <p:spPr bwMode="auto">
          <a:xfrm>
            <a:off x="1758950" y="2422525"/>
            <a:ext cx="76200" cy="15875"/>
          </a:xfrm>
          <a:custGeom>
            <a:avLst/>
            <a:gdLst/>
            <a:ahLst/>
            <a:cxnLst>
              <a:cxn ang="0">
                <a:pos x="48" y="6"/>
              </a:cxn>
              <a:cxn ang="0">
                <a:pos x="28" y="0"/>
              </a:cxn>
              <a:cxn ang="0">
                <a:pos x="0" y="4"/>
              </a:cxn>
              <a:cxn ang="0">
                <a:pos x="22" y="10"/>
              </a:cxn>
              <a:cxn ang="0">
                <a:pos x="48" y="6"/>
              </a:cxn>
            </a:cxnLst>
            <a:rect l="0" t="0" r="r" b="b"/>
            <a:pathLst>
              <a:path w="48" h="10">
                <a:moveTo>
                  <a:pt x="48" y="6"/>
                </a:moveTo>
                <a:lnTo>
                  <a:pt x="28" y="0"/>
                </a:lnTo>
                <a:lnTo>
                  <a:pt x="0" y="4"/>
                </a:lnTo>
                <a:lnTo>
                  <a:pt x="22" y="10"/>
                </a:lnTo>
                <a:lnTo>
                  <a:pt x="48" y="6"/>
                </a:lnTo>
                <a:close/>
              </a:path>
            </a:pathLst>
          </a:custGeom>
          <a:solidFill>
            <a:srgbClr val="007B3A"/>
          </a:solidFill>
          <a:ln w="0">
            <a:solidFill>
              <a:srgbClr val="007B3A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19" name="Freeform 95"/>
          <p:cNvSpPr>
            <a:spLocks/>
          </p:cNvSpPr>
          <p:nvPr/>
        </p:nvSpPr>
        <p:spPr bwMode="auto">
          <a:xfrm>
            <a:off x="1758950" y="2422525"/>
            <a:ext cx="76200" cy="15875"/>
          </a:xfrm>
          <a:custGeom>
            <a:avLst/>
            <a:gdLst/>
            <a:ahLst/>
            <a:cxnLst>
              <a:cxn ang="0">
                <a:pos x="48" y="6"/>
              </a:cxn>
              <a:cxn ang="0">
                <a:pos x="28" y="0"/>
              </a:cxn>
              <a:cxn ang="0">
                <a:pos x="0" y="4"/>
              </a:cxn>
              <a:cxn ang="0">
                <a:pos x="22" y="10"/>
              </a:cxn>
              <a:cxn ang="0">
                <a:pos x="48" y="6"/>
              </a:cxn>
            </a:cxnLst>
            <a:rect l="0" t="0" r="r" b="b"/>
            <a:pathLst>
              <a:path w="48" h="10">
                <a:moveTo>
                  <a:pt x="48" y="6"/>
                </a:moveTo>
                <a:lnTo>
                  <a:pt x="28" y="0"/>
                </a:lnTo>
                <a:lnTo>
                  <a:pt x="0" y="4"/>
                </a:lnTo>
                <a:lnTo>
                  <a:pt x="22" y="10"/>
                </a:lnTo>
                <a:lnTo>
                  <a:pt x="48" y="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20" name="Freeform 96"/>
          <p:cNvSpPr>
            <a:spLocks/>
          </p:cNvSpPr>
          <p:nvPr/>
        </p:nvSpPr>
        <p:spPr bwMode="auto">
          <a:xfrm>
            <a:off x="1714500" y="2428875"/>
            <a:ext cx="79375" cy="19050"/>
          </a:xfrm>
          <a:custGeom>
            <a:avLst/>
            <a:gdLst/>
            <a:ahLst/>
            <a:cxnLst>
              <a:cxn ang="0">
                <a:pos x="50" y="6"/>
              </a:cxn>
              <a:cxn ang="0">
                <a:pos x="28" y="0"/>
              </a:cxn>
              <a:cxn ang="0">
                <a:pos x="0" y="6"/>
              </a:cxn>
              <a:cxn ang="0">
                <a:pos x="22" y="12"/>
              </a:cxn>
              <a:cxn ang="0">
                <a:pos x="50" y="6"/>
              </a:cxn>
            </a:cxnLst>
            <a:rect l="0" t="0" r="r" b="b"/>
            <a:pathLst>
              <a:path w="50" h="12">
                <a:moveTo>
                  <a:pt x="50" y="6"/>
                </a:moveTo>
                <a:lnTo>
                  <a:pt x="28" y="0"/>
                </a:lnTo>
                <a:lnTo>
                  <a:pt x="0" y="6"/>
                </a:lnTo>
                <a:lnTo>
                  <a:pt x="22" y="12"/>
                </a:lnTo>
                <a:lnTo>
                  <a:pt x="50" y="6"/>
                </a:lnTo>
                <a:close/>
              </a:path>
            </a:pathLst>
          </a:custGeom>
          <a:solidFill>
            <a:srgbClr val="007A3A"/>
          </a:solidFill>
          <a:ln w="0">
            <a:solidFill>
              <a:srgbClr val="007A3A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21" name="Freeform 97"/>
          <p:cNvSpPr>
            <a:spLocks/>
          </p:cNvSpPr>
          <p:nvPr/>
        </p:nvSpPr>
        <p:spPr bwMode="auto">
          <a:xfrm>
            <a:off x="1714500" y="2428875"/>
            <a:ext cx="79375" cy="19050"/>
          </a:xfrm>
          <a:custGeom>
            <a:avLst/>
            <a:gdLst/>
            <a:ahLst/>
            <a:cxnLst>
              <a:cxn ang="0">
                <a:pos x="50" y="6"/>
              </a:cxn>
              <a:cxn ang="0">
                <a:pos x="28" y="0"/>
              </a:cxn>
              <a:cxn ang="0">
                <a:pos x="0" y="6"/>
              </a:cxn>
              <a:cxn ang="0">
                <a:pos x="22" y="12"/>
              </a:cxn>
              <a:cxn ang="0">
                <a:pos x="50" y="6"/>
              </a:cxn>
            </a:cxnLst>
            <a:rect l="0" t="0" r="r" b="b"/>
            <a:pathLst>
              <a:path w="50" h="12">
                <a:moveTo>
                  <a:pt x="50" y="6"/>
                </a:moveTo>
                <a:lnTo>
                  <a:pt x="28" y="0"/>
                </a:lnTo>
                <a:lnTo>
                  <a:pt x="0" y="6"/>
                </a:lnTo>
                <a:lnTo>
                  <a:pt x="22" y="12"/>
                </a:lnTo>
                <a:lnTo>
                  <a:pt x="50" y="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22" name="Freeform 98"/>
          <p:cNvSpPr>
            <a:spLocks/>
          </p:cNvSpPr>
          <p:nvPr/>
        </p:nvSpPr>
        <p:spPr bwMode="auto">
          <a:xfrm>
            <a:off x="1670050" y="2438400"/>
            <a:ext cx="79375" cy="19050"/>
          </a:xfrm>
          <a:custGeom>
            <a:avLst/>
            <a:gdLst/>
            <a:ahLst/>
            <a:cxnLst>
              <a:cxn ang="0">
                <a:pos x="50" y="6"/>
              </a:cxn>
              <a:cxn ang="0">
                <a:pos x="28" y="0"/>
              </a:cxn>
              <a:cxn ang="0">
                <a:pos x="0" y="6"/>
              </a:cxn>
              <a:cxn ang="0">
                <a:pos x="22" y="12"/>
              </a:cxn>
              <a:cxn ang="0">
                <a:pos x="50" y="6"/>
              </a:cxn>
            </a:cxnLst>
            <a:rect l="0" t="0" r="r" b="b"/>
            <a:pathLst>
              <a:path w="50" h="12">
                <a:moveTo>
                  <a:pt x="50" y="6"/>
                </a:moveTo>
                <a:lnTo>
                  <a:pt x="28" y="0"/>
                </a:lnTo>
                <a:lnTo>
                  <a:pt x="0" y="6"/>
                </a:lnTo>
                <a:lnTo>
                  <a:pt x="22" y="12"/>
                </a:lnTo>
                <a:lnTo>
                  <a:pt x="50" y="6"/>
                </a:lnTo>
                <a:close/>
              </a:path>
            </a:pathLst>
          </a:custGeom>
          <a:solidFill>
            <a:srgbClr val="007A39"/>
          </a:solidFill>
          <a:ln w="0">
            <a:solidFill>
              <a:srgbClr val="007A39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23" name="Freeform 99"/>
          <p:cNvSpPr>
            <a:spLocks/>
          </p:cNvSpPr>
          <p:nvPr/>
        </p:nvSpPr>
        <p:spPr bwMode="auto">
          <a:xfrm>
            <a:off x="1670050" y="2438400"/>
            <a:ext cx="79375" cy="19050"/>
          </a:xfrm>
          <a:custGeom>
            <a:avLst/>
            <a:gdLst/>
            <a:ahLst/>
            <a:cxnLst>
              <a:cxn ang="0">
                <a:pos x="50" y="6"/>
              </a:cxn>
              <a:cxn ang="0">
                <a:pos x="28" y="0"/>
              </a:cxn>
              <a:cxn ang="0">
                <a:pos x="0" y="6"/>
              </a:cxn>
              <a:cxn ang="0">
                <a:pos x="22" y="12"/>
              </a:cxn>
              <a:cxn ang="0">
                <a:pos x="50" y="6"/>
              </a:cxn>
            </a:cxnLst>
            <a:rect l="0" t="0" r="r" b="b"/>
            <a:pathLst>
              <a:path w="50" h="12">
                <a:moveTo>
                  <a:pt x="50" y="6"/>
                </a:moveTo>
                <a:lnTo>
                  <a:pt x="28" y="0"/>
                </a:lnTo>
                <a:lnTo>
                  <a:pt x="0" y="6"/>
                </a:lnTo>
                <a:lnTo>
                  <a:pt x="22" y="12"/>
                </a:lnTo>
                <a:lnTo>
                  <a:pt x="50" y="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24" name="Freeform 100"/>
          <p:cNvSpPr>
            <a:spLocks/>
          </p:cNvSpPr>
          <p:nvPr/>
        </p:nvSpPr>
        <p:spPr bwMode="auto">
          <a:xfrm>
            <a:off x="1625600" y="2447925"/>
            <a:ext cx="79375" cy="19050"/>
          </a:xfrm>
          <a:custGeom>
            <a:avLst/>
            <a:gdLst/>
            <a:ahLst/>
            <a:cxnLst>
              <a:cxn ang="0">
                <a:pos x="50" y="6"/>
              </a:cxn>
              <a:cxn ang="0">
                <a:pos x="28" y="0"/>
              </a:cxn>
              <a:cxn ang="0">
                <a:pos x="0" y="6"/>
              </a:cxn>
              <a:cxn ang="0">
                <a:pos x="22" y="12"/>
              </a:cxn>
              <a:cxn ang="0">
                <a:pos x="50" y="6"/>
              </a:cxn>
            </a:cxnLst>
            <a:rect l="0" t="0" r="r" b="b"/>
            <a:pathLst>
              <a:path w="50" h="12">
                <a:moveTo>
                  <a:pt x="50" y="6"/>
                </a:moveTo>
                <a:lnTo>
                  <a:pt x="28" y="0"/>
                </a:lnTo>
                <a:lnTo>
                  <a:pt x="0" y="6"/>
                </a:lnTo>
                <a:lnTo>
                  <a:pt x="22" y="12"/>
                </a:lnTo>
                <a:lnTo>
                  <a:pt x="50" y="6"/>
                </a:lnTo>
                <a:close/>
              </a:path>
            </a:pathLst>
          </a:custGeom>
          <a:solidFill>
            <a:srgbClr val="007939"/>
          </a:solidFill>
          <a:ln w="0">
            <a:solidFill>
              <a:srgbClr val="007939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25" name="Freeform 101"/>
          <p:cNvSpPr>
            <a:spLocks/>
          </p:cNvSpPr>
          <p:nvPr/>
        </p:nvSpPr>
        <p:spPr bwMode="auto">
          <a:xfrm>
            <a:off x="1625600" y="2447925"/>
            <a:ext cx="79375" cy="19050"/>
          </a:xfrm>
          <a:custGeom>
            <a:avLst/>
            <a:gdLst/>
            <a:ahLst/>
            <a:cxnLst>
              <a:cxn ang="0">
                <a:pos x="50" y="6"/>
              </a:cxn>
              <a:cxn ang="0">
                <a:pos x="28" y="0"/>
              </a:cxn>
              <a:cxn ang="0">
                <a:pos x="0" y="6"/>
              </a:cxn>
              <a:cxn ang="0">
                <a:pos x="22" y="12"/>
              </a:cxn>
              <a:cxn ang="0">
                <a:pos x="50" y="6"/>
              </a:cxn>
            </a:cxnLst>
            <a:rect l="0" t="0" r="r" b="b"/>
            <a:pathLst>
              <a:path w="50" h="12">
                <a:moveTo>
                  <a:pt x="50" y="6"/>
                </a:moveTo>
                <a:lnTo>
                  <a:pt x="28" y="0"/>
                </a:lnTo>
                <a:lnTo>
                  <a:pt x="0" y="6"/>
                </a:lnTo>
                <a:lnTo>
                  <a:pt x="22" y="12"/>
                </a:lnTo>
                <a:lnTo>
                  <a:pt x="50" y="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26" name="Freeform 102"/>
          <p:cNvSpPr>
            <a:spLocks/>
          </p:cNvSpPr>
          <p:nvPr/>
        </p:nvSpPr>
        <p:spPr bwMode="auto">
          <a:xfrm>
            <a:off x="1581150" y="2457450"/>
            <a:ext cx="79375" cy="19050"/>
          </a:xfrm>
          <a:custGeom>
            <a:avLst/>
            <a:gdLst/>
            <a:ahLst/>
            <a:cxnLst>
              <a:cxn ang="0">
                <a:pos x="50" y="6"/>
              </a:cxn>
              <a:cxn ang="0">
                <a:pos x="28" y="0"/>
              </a:cxn>
              <a:cxn ang="0">
                <a:pos x="0" y="6"/>
              </a:cxn>
              <a:cxn ang="0">
                <a:pos x="20" y="12"/>
              </a:cxn>
              <a:cxn ang="0">
                <a:pos x="50" y="6"/>
              </a:cxn>
            </a:cxnLst>
            <a:rect l="0" t="0" r="r" b="b"/>
            <a:pathLst>
              <a:path w="50" h="12">
                <a:moveTo>
                  <a:pt x="50" y="6"/>
                </a:moveTo>
                <a:lnTo>
                  <a:pt x="28" y="0"/>
                </a:lnTo>
                <a:lnTo>
                  <a:pt x="0" y="6"/>
                </a:lnTo>
                <a:lnTo>
                  <a:pt x="20" y="12"/>
                </a:lnTo>
                <a:lnTo>
                  <a:pt x="50" y="6"/>
                </a:lnTo>
                <a:close/>
              </a:path>
            </a:pathLst>
          </a:custGeom>
          <a:solidFill>
            <a:srgbClr val="00783A"/>
          </a:solidFill>
          <a:ln w="0">
            <a:solidFill>
              <a:srgbClr val="00783A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27" name="Freeform 103"/>
          <p:cNvSpPr>
            <a:spLocks/>
          </p:cNvSpPr>
          <p:nvPr/>
        </p:nvSpPr>
        <p:spPr bwMode="auto">
          <a:xfrm>
            <a:off x="1581150" y="2457450"/>
            <a:ext cx="79375" cy="19050"/>
          </a:xfrm>
          <a:custGeom>
            <a:avLst/>
            <a:gdLst/>
            <a:ahLst/>
            <a:cxnLst>
              <a:cxn ang="0">
                <a:pos x="50" y="6"/>
              </a:cxn>
              <a:cxn ang="0">
                <a:pos x="28" y="0"/>
              </a:cxn>
              <a:cxn ang="0">
                <a:pos x="0" y="6"/>
              </a:cxn>
              <a:cxn ang="0">
                <a:pos x="20" y="12"/>
              </a:cxn>
              <a:cxn ang="0">
                <a:pos x="50" y="6"/>
              </a:cxn>
            </a:cxnLst>
            <a:rect l="0" t="0" r="r" b="b"/>
            <a:pathLst>
              <a:path w="50" h="12">
                <a:moveTo>
                  <a:pt x="50" y="6"/>
                </a:moveTo>
                <a:lnTo>
                  <a:pt x="28" y="0"/>
                </a:lnTo>
                <a:lnTo>
                  <a:pt x="0" y="6"/>
                </a:lnTo>
                <a:lnTo>
                  <a:pt x="20" y="12"/>
                </a:lnTo>
                <a:lnTo>
                  <a:pt x="50" y="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28" name="Freeform 104"/>
          <p:cNvSpPr>
            <a:spLocks/>
          </p:cNvSpPr>
          <p:nvPr/>
        </p:nvSpPr>
        <p:spPr bwMode="auto">
          <a:xfrm>
            <a:off x="1533525" y="2466975"/>
            <a:ext cx="79375" cy="19050"/>
          </a:xfrm>
          <a:custGeom>
            <a:avLst/>
            <a:gdLst/>
            <a:ahLst/>
            <a:cxnLst>
              <a:cxn ang="0">
                <a:pos x="50" y="6"/>
              </a:cxn>
              <a:cxn ang="0">
                <a:pos x="30" y="0"/>
              </a:cxn>
              <a:cxn ang="0">
                <a:pos x="0" y="6"/>
              </a:cxn>
              <a:cxn ang="0">
                <a:pos x="20" y="12"/>
              </a:cxn>
              <a:cxn ang="0">
                <a:pos x="50" y="6"/>
              </a:cxn>
            </a:cxnLst>
            <a:rect l="0" t="0" r="r" b="b"/>
            <a:pathLst>
              <a:path w="50" h="12">
                <a:moveTo>
                  <a:pt x="50" y="6"/>
                </a:moveTo>
                <a:lnTo>
                  <a:pt x="30" y="0"/>
                </a:lnTo>
                <a:lnTo>
                  <a:pt x="0" y="6"/>
                </a:lnTo>
                <a:lnTo>
                  <a:pt x="20" y="12"/>
                </a:lnTo>
                <a:lnTo>
                  <a:pt x="50" y="6"/>
                </a:lnTo>
                <a:close/>
              </a:path>
            </a:pathLst>
          </a:custGeom>
          <a:solidFill>
            <a:srgbClr val="00783B"/>
          </a:solidFill>
          <a:ln w="0">
            <a:solidFill>
              <a:srgbClr val="00783B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29" name="Freeform 105"/>
          <p:cNvSpPr>
            <a:spLocks/>
          </p:cNvSpPr>
          <p:nvPr/>
        </p:nvSpPr>
        <p:spPr bwMode="auto">
          <a:xfrm>
            <a:off x="1533525" y="2466975"/>
            <a:ext cx="79375" cy="19050"/>
          </a:xfrm>
          <a:custGeom>
            <a:avLst/>
            <a:gdLst/>
            <a:ahLst/>
            <a:cxnLst>
              <a:cxn ang="0">
                <a:pos x="50" y="6"/>
              </a:cxn>
              <a:cxn ang="0">
                <a:pos x="30" y="0"/>
              </a:cxn>
              <a:cxn ang="0">
                <a:pos x="0" y="6"/>
              </a:cxn>
              <a:cxn ang="0">
                <a:pos x="20" y="12"/>
              </a:cxn>
              <a:cxn ang="0">
                <a:pos x="50" y="6"/>
              </a:cxn>
            </a:cxnLst>
            <a:rect l="0" t="0" r="r" b="b"/>
            <a:pathLst>
              <a:path w="50" h="12">
                <a:moveTo>
                  <a:pt x="50" y="6"/>
                </a:moveTo>
                <a:lnTo>
                  <a:pt x="30" y="0"/>
                </a:lnTo>
                <a:lnTo>
                  <a:pt x="0" y="6"/>
                </a:lnTo>
                <a:lnTo>
                  <a:pt x="20" y="12"/>
                </a:lnTo>
                <a:lnTo>
                  <a:pt x="50" y="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30" name="Freeform 106"/>
          <p:cNvSpPr>
            <a:spLocks/>
          </p:cNvSpPr>
          <p:nvPr/>
        </p:nvSpPr>
        <p:spPr bwMode="auto">
          <a:xfrm>
            <a:off x="1485900" y="2476500"/>
            <a:ext cx="79375" cy="19050"/>
          </a:xfrm>
          <a:custGeom>
            <a:avLst/>
            <a:gdLst/>
            <a:ahLst/>
            <a:cxnLst>
              <a:cxn ang="0">
                <a:pos x="50" y="6"/>
              </a:cxn>
              <a:cxn ang="0">
                <a:pos x="30" y="0"/>
              </a:cxn>
              <a:cxn ang="0">
                <a:pos x="0" y="6"/>
              </a:cxn>
              <a:cxn ang="0">
                <a:pos x="20" y="12"/>
              </a:cxn>
              <a:cxn ang="0">
                <a:pos x="50" y="6"/>
              </a:cxn>
            </a:cxnLst>
            <a:rect l="0" t="0" r="r" b="b"/>
            <a:pathLst>
              <a:path w="50" h="12">
                <a:moveTo>
                  <a:pt x="50" y="6"/>
                </a:moveTo>
                <a:lnTo>
                  <a:pt x="30" y="0"/>
                </a:lnTo>
                <a:lnTo>
                  <a:pt x="0" y="6"/>
                </a:lnTo>
                <a:lnTo>
                  <a:pt x="20" y="12"/>
                </a:lnTo>
                <a:lnTo>
                  <a:pt x="50" y="6"/>
                </a:lnTo>
                <a:close/>
              </a:path>
            </a:pathLst>
          </a:custGeom>
          <a:solidFill>
            <a:srgbClr val="00773C"/>
          </a:solidFill>
          <a:ln w="0">
            <a:solidFill>
              <a:srgbClr val="00773C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31" name="Freeform 107"/>
          <p:cNvSpPr>
            <a:spLocks/>
          </p:cNvSpPr>
          <p:nvPr/>
        </p:nvSpPr>
        <p:spPr bwMode="auto">
          <a:xfrm>
            <a:off x="1485900" y="2476500"/>
            <a:ext cx="79375" cy="19050"/>
          </a:xfrm>
          <a:custGeom>
            <a:avLst/>
            <a:gdLst/>
            <a:ahLst/>
            <a:cxnLst>
              <a:cxn ang="0">
                <a:pos x="50" y="6"/>
              </a:cxn>
              <a:cxn ang="0">
                <a:pos x="30" y="0"/>
              </a:cxn>
              <a:cxn ang="0">
                <a:pos x="0" y="6"/>
              </a:cxn>
              <a:cxn ang="0">
                <a:pos x="20" y="12"/>
              </a:cxn>
              <a:cxn ang="0">
                <a:pos x="50" y="6"/>
              </a:cxn>
            </a:cxnLst>
            <a:rect l="0" t="0" r="r" b="b"/>
            <a:pathLst>
              <a:path w="50" h="12">
                <a:moveTo>
                  <a:pt x="50" y="6"/>
                </a:moveTo>
                <a:lnTo>
                  <a:pt x="30" y="0"/>
                </a:lnTo>
                <a:lnTo>
                  <a:pt x="0" y="6"/>
                </a:lnTo>
                <a:lnTo>
                  <a:pt x="20" y="12"/>
                </a:lnTo>
                <a:lnTo>
                  <a:pt x="50" y="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32" name="Freeform 108"/>
          <p:cNvSpPr>
            <a:spLocks/>
          </p:cNvSpPr>
          <p:nvPr/>
        </p:nvSpPr>
        <p:spPr bwMode="auto">
          <a:xfrm>
            <a:off x="1438275" y="2486025"/>
            <a:ext cx="79375" cy="22225"/>
          </a:xfrm>
          <a:custGeom>
            <a:avLst/>
            <a:gdLst/>
            <a:ahLst/>
            <a:cxnLst>
              <a:cxn ang="0">
                <a:pos x="50" y="6"/>
              </a:cxn>
              <a:cxn ang="0">
                <a:pos x="30" y="0"/>
              </a:cxn>
              <a:cxn ang="0">
                <a:pos x="0" y="6"/>
              </a:cxn>
              <a:cxn ang="0">
                <a:pos x="20" y="14"/>
              </a:cxn>
              <a:cxn ang="0">
                <a:pos x="50" y="6"/>
              </a:cxn>
            </a:cxnLst>
            <a:rect l="0" t="0" r="r" b="b"/>
            <a:pathLst>
              <a:path w="50" h="14">
                <a:moveTo>
                  <a:pt x="50" y="6"/>
                </a:moveTo>
                <a:lnTo>
                  <a:pt x="30" y="0"/>
                </a:lnTo>
                <a:lnTo>
                  <a:pt x="0" y="6"/>
                </a:lnTo>
                <a:lnTo>
                  <a:pt x="20" y="14"/>
                </a:lnTo>
                <a:lnTo>
                  <a:pt x="50" y="6"/>
                </a:lnTo>
                <a:close/>
              </a:path>
            </a:pathLst>
          </a:custGeom>
          <a:solidFill>
            <a:srgbClr val="00763E"/>
          </a:solidFill>
          <a:ln w="0">
            <a:solidFill>
              <a:srgbClr val="00763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33" name="Freeform 109"/>
          <p:cNvSpPr>
            <a:spLocks/>
          </p:cNvSpPr>
          <p:nvPr/>
        </p:nvSpPr>
        <p:spPr bwMode="auto">
          <a:xfrm>
            <a:off x="1438275" y="2486025"/>
            <a:ext cx="79375" cy="22225"/>
          </a:xfrm>
          <a:custGeom>
            <a:avLst/>
            <a:gdLst/>
            <a:ahLst/>
            <a:cxnLst>
              <a:cxn ang="0">
                <a:pos x="50" y="6"/>
              </a:cxn>
              <a:cxn ang="0">
                <a:pos x="30" y="0"/>
              </a:cxn>
              <a:cxn ang="0">
                <a:pos x="0" y="6"/>
              </a:cxn>
              <a:cxn ang="0">
                <a:pos x="20" y="14"/>
              </a:cxn>
              <a:cxn ang="0">
                <a:pos x="50" y="6"/>
              </a:cxn>
            </a:cxnLst>
            <a:rect l="0" t="0" r="r" b="b"/>
            <a:pathLst>
              <a:path w="50" h="14">
                <a:moveTo>
                  <a:pt x="50" y="6"/>
                </a:moveTo>
                <a:lnTo>
                  <a:pt x="30" y="0"/>
                </a:lnTo>
                <a:lnTo>
                  <a:pt x="0" y="6"/>
                </a:lnTo>
                <a:lnTo>
                  <a:pt x="20" y="14"/>
                </a:lnTo>
                <a:lnTo>
                  <a:pt x="50" y="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34" name="Freeform 110"/>
          <p:cNvSpPr>
            <a:spLocks/>
          </p:cNvSpPr>
          <p:nvPr/>
        </p:nvSpPr>
        <p:spPr bwMode="auto">
          <a:xfrm>
            <a:off x="1387475" y="2495550"/>
            <a:ext cx="82550" cy="22225"/>
          </a:xfrm>
          <a:custGeom>
            <a:avLst/>
            <a:gdLst/>
            <a:ahLst/>
            <a:cxnLst>
              <a:cxn ang="0">
                <a:pos x="52" y="8"/>
              </a:cxn>
              <a:cxn ang="0">
                <a:pos x="32" y="0"/>
              </a:cxn>
              <a:cxn ang="0">
                <a:pos x="0" y="8"/>
              </a:cxn>
              <a:cxn ang="0">
                <a:pos x="22" y="14"/>
              </a:cxn>
              <a:cxn ang="0">
                <a:pos x="52" y="8"/>
              </a:cxn>
            </a:cxnLst>
            <a:rect l="0" t="0" r="r" b="b"/>
            <a:pathLst>
              <a:path w="52" h="14">
                <a:moveTo>
                  <a:pt x="52" y="8"/>
                </a:moveTo>
                <a:lnTo>
                  <a:pt x="32" y="0"/>
                </a:lnTo>
                <a:lnTo>
                  <a:pt x="0" y="8"/>
                </a:lnTo>
                <a:lnTo>
                  <a:pt x="22" y="14"/>
                </a:lnTo>
                <a:lnTo>
                  <a:pt x="52" y="8"/>
                </a:lnTo>
                <a:close/>
              </a:path>
            </a:pathLst>
          </a:custGeom>
          <a:solidFill>
            <a:srgbClr val="007541"/>
          </a:solidFill>
          <a:ln w="0">
            <a:solidFill>
              <a:srgbClr val="00754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35" name="Freeform 111"/>
          <p:cNvSpPr>
            <a:spLocks/>
          </p:cNvSpPr>
          <p:nvPr/>
        </p:nvSpPr>
        <p:spPr bwMode="auto">
          <a:xfrm>
            <a:off x="1387475" y="2495550"/>
            <a:ext cx="82550" cy="22225"/>
          </a:xfrm>
          <a:custGeom>
            <a:avLst/>
            <a:gdLst/>
            <a:ahLst/>
            <a:cxnLst>
              <a:cxn ang="0">
                <a:pos x="52" y="8"/>
              </a:cxn>
              <a:cxn ang="0">
                <a:pos x="32" y="0"/>
              </a:cxn>
              <a:cxn ang="0">
                <a:pos x="0" y="8"/>
              </a:cxn>
              <a:cxn ang="0">
                <a:pos x="22" y="14"/>
              </a:cxn>
              <a:cxn ang="0">
                <a:pos x="52" y="8"/>
              </a:cxn>
            </a:cxnLst>
            <a:rect l="0" t="0" r="r" b="b"/>
            <a:pathLst>
              <a:path w="52" h="14">
                <a:moveTo>
                  <a:pt x="52" y="8"/>
                </a:moveTo>
                <a:lnTo>
                  <a:pt x="32" y="0"/>
                </a:lnTo>
                <a:lnTo>
                  <a:pt x="0" y="8"/>
                </a:lnTo>
                <a:lnTo>
                  <a:pt x="22" y="14"/>
                </a:lnTo>
                <a:lnTo>
                  <a:pt x="52" y="8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36" name="Freeform 112"/>
          <p:cNvSpPr>
            <a:spLocks/>
          </p:cNvSpPr>
          <p:nvPr/>
        </p:nvSpPr>
        <p:spPr bwMode="auto">
          <a:xfrm>
            <a:off x="1339850" y="2508250"/>
            <a:ext cx="82550" cy="22225"/>
          </a:xfrm>
          <a:custGeom>
            <a:avLst/>
            <a:gdLst/>
            <a:ahLst/>
            <a:cxnLst>
              <a:cxn ang="0">
                <a:pos x="52" y="6"/>
              </a:cxn>
              <a:cxn ang="0">
                <a:pos x="30" y="0"/>
              </a:cxn>
              <a:cxn ang="0">
                <a:pos x="0" y="8"/>
              </a:cxn>
              <a:cxn ang="0">
                <a:pos x="20" y="14"/>
              </a:cxn>
              <a:cxn ang="0">
                <a:pos x="52" y="6"/>
              </a:cxn>
            </a:cxnLst>
            <a:rect l="0" t="0" r="r" b="b"/>
            <a:pathLst>
              <a:path w="52" h="14">
                <a:moveTo>
                  <a:pt x="52" y="6"/>
                </a:moveTo>
                <a:lnTo>
                  <a:pt x="30" y="0"/>
                </a:lnTo>
                <a:lnTo>
                  <a:pt x="0" y="8"/>
                </a:lnTo>
                <a:lnTo>
                  <a:pt x="20" y="14"/>
                </a:lnTo>
                <a:lnTo>
                  <a:pt x="52" y="6"/>
                </a:lnTo>
                <a:close/>
              </a:path>
            </a:pathLst>
          </a:custGeom>
          <a:solidFill>
            <a:srgbClr val="007545"/>
          </a:solidFill>
          <a:ln w="0">
            <a:solidFill>
              <a:srgbClr val="00754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37" name="Freeform 113"/>
          <p:cNvSpPr>
            <a:spLocks/>
          </p:cNvSpPr>
          <p:nvPr/>
        </p:nvSpPr>
        <p:spPr bwMode="auto">
          <a:xfrm>
            <a:off x="1339850" y="2508250"/>
            <a:ext cx="82550" cy="22225"/>
          </a:xfrm>
          <a:custGeom>
            <a:avLst/>
            <a:gdLst/>
            <a:ahLst/>
            <a:cxnLst>
              <a:cxn ang="0">
                <a:pos x="52" y="6"/>
              </a:cxn>
              <a:cxn ang="0">
                <a:pos x="30" y="0"/>
              </a:cxn>
              <a:cxn ang="0">
                <a:pos x="0" y="8"/>
              </a:cxn>
              <a:cxn ang="0">
                <a:pos x="20" y="14"/>
              </a:cxn>
              <a:cxn ang="0">
                <a:pos x="52" y="6"/>
              </a:cxn>
            </a:cxnLst>
            <a:rect l="0" t="0" r="r" b="b"/>
            <a:pathLst>
              <a:path w="52" h="14">
                <a:moveTo>
                  <a:pt x="52" y="6"/>
                </a:moveTo>
                <a:lnTo>
                  <a:pt x="30" y="0"/>
                </a:lnTo>
                <a:lnTo>
                  <a:pt x="0" y="8"/>
                </a:lnTo>
                <a:lnTo>
                  <a:pt x="20" y="14"/>
                </a:lnTo>
                <a:lnTo>
                  <a:pt x="52" y="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38" name="Freeform 114"/>
          <p:cNvSpPr>
            <a:spLocks/>
          </p:cNvSpPr>
          <p:nvPr/>
        </p:nvSpPr>
        <p:spPr bwMode="auto">
          <a:xfrm>
            <a:off x="1289050" y="2520950"/>
            <a:ext cx="82550" cy="22225"/>
          </a:xfrm>
          <a:custGeom>
            <a:avLst/>
            <a:gdLst/>
            <a:ahLst/>
            <a:cxnLst>
              <a:cxn ang="0">
                <a:pos x="52" y="6"/>
              </a:cxn>
              <a:cxn ang="0">
                <a:pos x="32" y="0"/>
              </a:cxn>
              <a:cxn ang="0">
                <a:pos x="0" y="8"/>
              </a:cxn>
              <a:cxn ang="0">
                <a:pos x="20" y="14"/>
              </a:cxn>
              <a:cxn ang="0">
                <a:pos x="52" y="6"/>
              </a:cxn>
            </a:cxnLst>
            <a:rect l="0" t="0" r="r" b="b"/>
            <a:pathLst>
              <a:path w="52" h="14">
                <a:moveTo>
                  <a:pt x="52" y="6"/>
                </a:moveTo>
                <a:lnTo>
                  <a:pt x="32" y="0"/>
                </a:lnTo>
                <a:lnTo>
                  <a:pt x="0" y="8"/>
                </a:lnTo>
                <a:lnTo>
                  <a:pt x="20" y="14"/>
                </a:lnTo>
                <a:lnTo>
                  <a:pt x="52" y="6"/>
                </a:lnTo>
                <a:close/>
              </a:path>
            </a:pathLst>
          </a:custGeom>
          <a:solidFill>
            <a:srgbClr val="007448"/>
          </a:solidFill>
          <a:ln w="0">
            <a:solidFill>
              <a:srgbClr val="007448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39" name="Freeform 115"/>
          <p:cNvSpPr>
            <a:spLocks/>
          </p:cNvSpPr>
          <p:nvPr/>
        </p:nvSpPr>
        <p:spPr bwMode="auto">
          <a:xfrm>
            <a:off x="1289050" y="2520950"/>
            <a:ext cx="82550" cy="22225"/>
          </a:xfrm>
          <a:custGeom>
            <a:avLst/>
            <a:gdLst/>
            <a:ahLst/>
            <a:cxnLst>
              <a:cxn ang="0">
                <a:pos x="52" y="6"/>
              </a:cxn>
              <a:cxn ang="0">
                <a:pos x="32" y="0"/>
              </a:cxn>
              <a:cxn ang="0">
                <a:pos x="0" y="8"/>
              </a:cxn>
              <a:cxn ang="0">
                <a:pos x="20" y="14"/>
              </a:cxn>
              <a:cxn ang="0">
                <a:pos x="52" y="6"/>
              </a:cxn>
            </a:cxnLst>
            <a:rect l="0" t="0" r="r" b="b"/>
            <a:pathLst>
              <a:path w="52" h="14">
                <a:moveTo>
                  <a:pt x="52" y="6"/>
                </a:moveTo>
                <a:lnTo>
                  <a:pt x="32" y="0"/>
                </a:lnTo>
                <a:lnTo>
                  <a:pt x="0" y="8"/>
                </a:lnTo>
                <a:lnTo>
                  <a:pt x="20" y="14"/>
                </a:lnTo>
                <a:lnTo>
                  <a:pt x="52" y="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40" name="Freeform 116"/>
          <p:cNvSpPr>
            <a:spLocks/>
          </p:cNvSpPr>
          <p:nvPr/>
        </p:nvSpPr>
        <p:spPr bwMode="auto">
          <a:xfrm>
            <a:off x="1238250" y="2533650"/>
            <a:ext cx="82550" cy="25400"/>
          </a:xfrm>
          <a:custGeom>
            <a:avLst/>
            <a:gdLst/>
            <a:ahLst/>
            <a:cxnLst>
              <a:cxn ang="0">
                <a:pos x="52" y="6"/>
              </a:cxn>
              <a:cxn ang="0">
                <a:pos x="32" y="0"/>
              </a:cxn>
              <a:cxn ang="0">
                <a:pos x="0" y="10"/>
              </a:cxn>
              <a:cxn ang="0">
                <a:pos x="20" y="16"/>
              </a:cxn>
              <a:cxn ang="0">
                <a:pos x="52" y="6"/>
              </a:cxn>
            </a:cxnLst>
            <a:rect l="0" t="0" r="r" b="b"/>
            <a:pathLst>
              <a:path w="52" h="16">
                <a:moveTo>
                  <a:pt x="52" y="6"/>
                </a:moveTo>
                <a:lnTo>
                  <a:pt x="32" y="0"/>
                </a:lnTo>
                <a:lnTo>
                  <a:pt x="0" y="10"/>
                </a:lnTo>
                <a:lnTo>
                  <a:pt x="20" y="16"/>
                </a:lnTo>
                <a:lnTo>
                  <a:pt x="52" y="6"/>
                </a:lnTo>
                <a:close/>
              </a:path>
            </a:pathLst>
          </a:custGeom>
          <a:solidFill>
            <a:srgbClr val="00744C"/>
          </a:solidFill>
          <a:ln w="0">
            <a:solidFill>
              <a:srgbClr val="00744C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41" name="Freeform 117"/>
          <p:cNvSpPr>
            <a:spLocks/>
          </p:cNvSpPr>
          <p:nvPr/>
        </p:nvSpPr>
        <p:spPr bwMode="auto">
          <a:xfrm>
            <a:off x="1238250" y="2533650"/>
            <a:ext cx="82550" cy="25400"/>
          </a:xfrm>
          <a:custGeom>
            <a:avLst/>
            <a:gdLst/>
            <a:ahLst/>
            <a:cxnLst>
              <a:cxn ang="0">
                <a:pos x="52" y="6"/>
              </a:cxn>
              <a:cxn ang="0">
                <a:pos x="32" y="0"/>
              </a:cxn>
              <a:cxn ang="0">
                <a:pos x="0" y="10"/>
              </a:cxn>
              <a:cxn ang="0">
                <a:pos x="20" y="16"/>
              </a:cxn>
              <a:cxn ang="0">
                <a:pos x="52" y="6"/>
              </a:cxn>
            </a:cxnLst>
            <a:rect l="0" t="0" r="r" b="b"/>
            <a:pathLst>
              <a:path w="52" h="16">
                <a:moveTo>
                  <a:pt x="52" y="6"/>
                </a:moveTo>
                <a:lnTo>
                  <a:pt x="32" y="0"/>
                </a:lnTo>
                <a:lnTo>
                  <a:pt x="0" y="10"/>
                </a:lnTo>
                <a:lnTo>
                  <a:pt x="20" y="16"/>
                </a:lnTo>
                <a:lnTo>
                  <a:pt x="52" y="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42" name="Freeform 118"/>
          <p:cNvSpPr>
            <a:spLocks/>
          </p:cNvSpPr>
          <p:nvPr/>
        </p:nvSpPr>
        <p:spPr bwMode="auto">
          <a:xfrm>
            <a:off x="1184275" y="2549525"/>
            <a:ext cx="85725" cy="25400"/>
          </a:xfrm>
          <a:custGeom>
            <a:avLst/>
            <a:gdLst/>
            <a:ahLst/>
            <a:cxnLst>
              <a:cxn ang="0">
                <a:pos x="54" y="6"/>
              </a:cxn>
              <a:cxn ang="0">
                <a:pos x="34" y="0"/>
              </a:cxn>
              <a:cxn ang="0">
                <a:pos x="0" y="8"/>
              </a:cxn>
              <a:cxn ang="0">
                <a:pos x="20" y="16"/>
              </a:cxn>
              <a:cxn ang="0">
                <a:pos x="54" y="6"/>
              </a:cxn>
            </a:cxnLst>
            <a:rect l="0" t="0" r="r" b="b"/>
            <a:pathLst>
              <a:path w="54" h="16">
                <a:moveTo>
                  <a:pt x="54" y="6"/>
                </a:moveTo>
                <a:lnTo>
                  <a:pt x="34" y="0"/>
                </a:lnTo>
                <a:lnTo>
                  <a:pt x="0" y="8"/>
                </a:lnTo>
                <a:lnTo>
                  <a:pt x="20" y="16"/>
                </a:lnTo>
                <a:lnTo>
                  <a:pt x="54" y="6"/>
                </a:lnTo>
                <a:close/>
              </a:path>
            </a:pathLst>
          </a:custGeom>
          <a:solidFill>
            <a:srgbClr val="007350"/>
          </a:solidFill>
          <a:ln w="0">
            <a:solidFill>
              <a:srgbClr val="00735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43" name="Freeform 119"/>
          <p:cNvSpPr>
            <a:spLocks/>
          </p:cNvSpPr>
          <p:nvPr/>
        </p:nvSpPr>
        <p:spPr bwMode="auto">
          <a:xfrm>
            <a:off x="1184275" y="2549525"/>
            <a:ext cx="85725" cy="25400"/>
          </a:xfrm>
          <a:custGeom>
            <a:avLst/>
            <a:gdLst/>
            <a:ahLst/>
            <a:cxnLst>
              <a:cxn ang="0">
                <a:pos x="54" y="6"/>
              </a:cxn>
              <a:cxn ang="0">
                <a:pos x="34" y="0"/>
              </a:cxn>
              <a:cxn ang="0">
                <a:pos x="0" y="8"/>
              </a:cxn>
              <a:cxn ang="0">
                <a:pos x="20" y="16"/>
              </a:cxn>
              <a:cxn ang="0">
                <a:pos x="54" y="6"/>
              </a:cxn>
            </a:cxnLst>
            <a:rect l="0" t="0" r="r" b="b"/>
            <a:pathLst>
              <a:path w="54" h="16">
                <a:moveTo>
                  <a:pt x="54" y="6"/>
                </a:moveTo>
                <a:lnTo>
                  <a:pt x="34" y="0"/>
                </a:lnTo>
                <a:lnTo>
                  <a:pt x="0" y="8"/>
                </a:lnTo>
                <a:lnTo>
                  <a:pt x="20" y="16"/>
                </a:lnTo>
                <a:lnTo>
                  <a:pt x="54" y="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44" name="Freeform 120"/>
          <p:cNvSpPr>
            <a:spLocks/>
          </p:cNvSpPr>
          <p:nvPr/>
        </p:nvSpPr>
        <p:spPr bwMode="auto">
          <a:xfrm>
            <a:off x="1133475" y="2562225"/>
            <a:ext cx="82550" cy="28575"/>
          </a:xfrm>
          <a:custGeom>
            <a:avLst/>
            <a:gdLst/>
            <a:ahLst/>
            <a:cxnLst>
              <a:cxn ang="0">
                <a:pos x="52" y="8"/>
              </a:cxn>
              <a:cxn ang="0">
                <a:pos x="32" y="0"/>
              </a:cxn>
              <a:cxn ang="0">
                <a:pos x="0" y="10"/>
              </a:cxn>
              <a:cxn ang="0">
                <a:pos x="20" y="18"/>
              </a:cxn>
              <a:cxn ang="0">
                <a:pos x="52" y="8"/>
              </a:cxn>
            </a:cxnLst>
            <a:rect l="0" t="0" r="r" b="b"/>
            <a:pathLst>
              <a:path w="52" h="18">
                <a:moveTo>
                  <a:pt x="52" y="8"/>
                </a:moveTo>
                <a:lnTo>
                  <a:pt x="32" y="0"/>
                </a:lnTo>
                <a:lnTo>
                  <a:pt x="0" y="10"/>
                </a:lnTo>
                <a:lnTo>
                  <a:pt x="20" y="18"/>
                </a:lnTo>
                <a:lnTo>
                  <a:pt x="52" y="8"/>
                </a:lnTo>
                <a:close/>
              </a:path>
            </a:pathLst>
          </a:custGeom>
          <a:solidFill>
            <a:srgbClr val="007453"/>
          </a:solidFill>
          <a:ln w="0">
            <a:solidFill>
              <a:srgbClr val="007453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45" name="Freeform 121"/>
          <p:cNvSpPr>
            <a:spLocks/>
          </p:cNvSpPr>
          <p:nvPr/>
        </p:nvSpPr>
        <p:spPr bwMode="auto">
          <a:xfrm>
            <a:off x="1133475" y="2562225"/>
            <a:ext cx="82550" cy="28575"/>
          </a:xfrm>
          <a:custGeom>
            <a:avLst/>
            <a:gdLst/>
            <a:ahLst/>
            <a:cxnLst>
              <a:cxn ang="0">
                <a:pos x="52" y="8"/>
              </a:cxn>
              <a:cxn ang="0">
                <a:pos x="32" y="0"/>
              </a:cxn>
              <a:cxn ang="0">
                <a:pos x="0" y="10"/>
              </a:cxn>
              <a:cxn ang="0">
                <a:pos x="20" y="18"/>
              </a:cxn>
              <a:cxn ang="0">
                <a:pos x="52" y="8"/>
              </a:cxn>
            </a:cxnLst>
            <a:rect l="0" t="0" r="r" b="b"/>
            <a:pathLst>
              <a:path w="52" h="18">
                <a:moveTo>
                  <a:pt x="52" y="8"/>
                </a:moveTo>
                <a:lnTo>
                  <a:pt x="32" y="0"/>
                </a:lnTo>
                <a:lnTo>
                  <a:pt x="0" y="10"/>
                </a:lnTo>
                <a:lnTo>
                  <a:pt x="20" y="18"/>
                </a:lnTo>
                <a:lnTo>
                  <a:pt x="52" y="8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46" name="Freeform 122"/>
          <p:cNvSpPr>
            <a:spLocks/>
          </p:cNvSpPr>
          <p:nvPr/>
        </p:nvSpPr>
        <p:spPr bwMode="auto">
          <a:xfrm>
            <a:off x="1079500" y="2578100"/>
            <a:ext cx="85725" cy="31750"/>
          </a:xfrm>
          <a:custGeom>
            <a:avLst/>
            <a:gdLst/>
            <a:ahLst/>
            <a:cxnLst>
              <a:cxn ang="0">
                <a:pos x="54" y="8"/>
              </a:cxn>
              <a:cxn ang="0">
                <a:pos x="34" y="0"/>
              </a:cxn>
              <a:cxn ang="0">
                <a:pos x="0" y="12"/>
              </a:cxn>
              <a:cxn ang="0">
                <a:pos x="20" y="20"/>
              </a:cxn>
              <a:cxn ang="0">
                <a:pos x="54" y="8"/>
              </a:cxn>
            </a:cxnLst>
            <a:rect l="0" t="0" r="r" b="b"/>
            <a:pathLst>
              <a:path w="54" h="20">
                <a:moveTo>
                  <a:pt x="54" y="8"/>
                </a:moveTo>
                <a:lnTo>
                  <a:pt x="34" y="0"/>
                </a:lnTo>
                <a:lnTo>
                  <a:pt x="0" y="12"/>
                </a:lnTo>
                <a:lnTo>
                  <a:pt x="20" y="20"/>
                </a:lnTo>
                <a:lnTo>
                  <a:pt x="54" y="8"/>
                </a:lnTo>
                <a:close/>
              </a:path>
            </a:pathLst>
          </a:custGeom>
          <a:solidFill>
            <a:srgbClr val="007554"/>
          </a:solidFill>
          <a:ln w="0">
            <a:solidFill>
              <a:srgbClr val="007554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47" name="Freeform 123"/>
          <p:cNvSpPr>
            <a:spLocks/>
          </p:cNvSpPr>
          <p:nvPr/>
        </p:nvSpPr>
        <p:spPr bwMode="auto">
          <a:xfrm>
            <a:off x="1079500" y="2578100"/>
            <a:ext cx="85725" cy="31750"/>
          </a:xfrm>
          <a:custGeom>
            <a:avLst/>
            <a:gdLst/>
            <a:ahLst/>
            <a:cxnLst>
              <a:cxn ang="0">
                <a:pos x="54" y="8"/>
              </a:cxn>
              <a:cxn ang="0">
                <a:pos x="34" y="0"/>
              </a:cxn>
              <a:cxn ang="0">
                <a:pos x="0" y="12"/>
              </a:cxn>
              <a:cxn ang="0">
                <a:pos x="20" y="20"/>
              </a:cxn>
              <a:cxn ang="0">
                <a:pos x="54" y="8"/>
              </a:cxn>
            </a:cxnLst>
            <a:rect l="0" t="0" r="r" b="b"/>
            <a:pathLst>
              <a:path w="54" h="20">
                <a:moveTo>
                  <a:pt x="54" y="8"/>
                </a:moveTo>
                <a:lnTo>
                  <a:pt x="34" y="0"/>
                </a:lnTo>
                <a:lnTo>
                  <a:pt x="0" y="12"/>
                </a:lnTo>
                <a:lnTo>
                  <a:pt x="20" y="20"/>
                </a:lnTo>
                <a:lnTo>
                  <a:pt x="54" y="8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48" name="Freeform 124"/>
          <p:cNvSpPr>
            <a:spLocks/>
          </p:cNvSpPr>
          <p:nvPr/>
        </p:nvSpPr>
        <p:spPr bwMode="auto">
          <a:xfrm>
            <a:off x="1022350" y="2597150"/>
            <a:ext cx="88900" cy="28575"/>
          </a:xfrm>
          <a:custGeom>
            <a:avLst/>
            <a:gdLst/>
            <a:ahLst/>
            <a:cxnLst>
              <a:cxn ang="0">
                <a:pos x="56" y="8"/>
              </a:cxn>
              <a:cxn ang="0">
                <a:pos x="36" y="0"/>
              </a:cxn>
              <a:cxn ang="0">
                <a:pos x="0" y="10"/>
              </a:cxn>
              <a:cxn ang="0">
                <a:pos x="20" y="18"/>
              </a:cxn>
              <a:cxn ang="0">
                <a:pos x="56" y="8"/>
              </a:cxn>
            </a:cxnLst>
            <a:rect l="0" t="0" r="r" b="b"/>
            <a:pathLst>
              <a:path w="56" h="18">
                <a:moveTo>
                  <a:pt x="56" y="8"/>
                </a:moveTo>
                <a:lnTo>
                  <a:pt x="36" y="0"/>
                </a:lnTo>
                <a:lnTo>
                  <a:pt x="0" y="10"/>
                </a:lnTo>
                <a:lnTo>
                  <a:pt x="20" y="18"/>
                </a:lnTo>
                <a:lnTo>
                  <a:pt x="56" y="8"/>
                </a:lnTo>
                <a:close/>
              </a:path>
            </a:pathLst>
          </a:custGeom>
          <a:solidFill>
            <a:srgbClr val="007653"/>
          </a:solidFill>
          <a:ln w="0">
            <a:solidFill>
              <a:srgbClr val="007653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49" name="Freeform 125"/>
          <p:cNvSpPr>
            <a:spLocks/>
          </p:cNvSpPr>
          <p:nvPr/>
        </p:nvSpPr>
        <p:spPr bwMode="auto">
          <a:xfrm>
            <a:off x="1022350" y="2597150"/>
            <a:ext cx="88900" cy="28575"/>
          </a:xfrm>
          <a:custGeom>
            <a:avLst/>
            <a:gdLst/>
            <a:ahLst/>
            <a:cxnLst>
              <a:cxn ang="0">
                <a:pos x="56" y="8"/>
              </a:cxn>
              <a:cxn ang="0">
                <a:pos x="36" y="0"/>
              </a:cxn>
              <a:cxn ang="0">
                <a:pos x="0" y="10"/>
              </a:cxn>
              <a:cxn ang="0">
                <a:pos x="20" y="18"/>
              </a:cxn>
              <a:cxn ang="0">
                <a:pos x="56" y="8"/>
              </a:cxn>
            </a:cxnLst>
            <a:rect l="0" t="0" r="r" b="b"/>
            <a:pathLst>
              <a:path w="56" h="18">
                <a:moveTo>
                  <a:pt x="56" y="8"/>
                </a:moveTo>
                <a:lnTo>
                  <a:pt x="36" y="0"/>
                </a:lnTo>
                <a:lnTo>
                  <a:pt x="0" y="10"/>
                </a:lnTo>
                <a:lnTo>
                  <a:pt x="20" y="18"/>
                </a:lnTo>
                <a:lnTo>
                  <a:pt x="56" y="8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50" name="Freeform 126"/>
          <p:cNvSpPr>
            <a:spLocks/>
          </p:cNvSpPr>
          <p:nvPr/>
        </p:nvSpPr>
        <p:spPr bwMode="auto">
          <a:xfrm>
            <a:off x="968375" y="2613025"/>
            <a:ext cx="85725" cy="28575"/>
          </a:xfrm>
          <a:custGeom>
            <a:avLst/>
            <a:gdLst/>
            <a:ahLst/>
            <a:cxnLst>
              <a:cxn ang="0">
                <a:pos x="54" y="8"/>
              </a:cxn>
              <a:cxn ang="0">
                <a:pos x="34" y="0"/>
              </a:cxn>
              <a:cxn ang="0">
                <a:pos x="0" y="10"/>
              </a:cxn>
              <a:cxn ang="0">
                <a:pos x="20" y="18"/>
              </a:cxn>
              <a:cxn ang="0">
                <a:pos x="54" y="8"/>
              </a:cxn>
            </a:cxnLst>
            <a:rect l="0" t="0" r="r" b="b"/>
            <a:pathLst>
              <a:path w="54" h="18">
                <a:moveTo>
                  <a:pt x="54" y="8"/>
                </a:moveTo>
                <a:lnTo>
                  <a:pt x="34" y="0"/>
                </a:lnTo>
                <a:lnTo>
                  <a:pt x="0" y="10"/>
                </a:lnTo>
                <a:lnTo>
                  <a:pt x="20" y="18"/>
                </a:lnTo>
                <a:lnTo>
                  <a:pt x="54" y="8"/>
                </a:lnTo>
                <a:close/>
              </a:path>
            </a:pathLst>
          </a:custGeom>
          <a:solidFill>
            <a:srgbClr val="007850"/>
          </a:solidFill>
          <a:ln w="0">
            <a:solidFill>
              <a:srgbClr val="00785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51" name="Freeform 127"/>
          <p:cNvSpPr>
            <a:spLocks/>
          </p:cNvSpPr>
          <p:nvPr/>
        </p:nvSpPr>
        <p:spPr bwMode="auto">
          <a:xfrm>
            <a:off x="968375" y="2613025"/>
            <a:ext cx="85725" cy="28575"/>
          </a:xfrm>
          <a:custGeom>
            <a:avLst/>
            <a:gdLst/>
            <a:ahLst/>
            <a:cxnLst>
              <a:cxn ang="0">
                <a:pos x="54" y="8"/>
              </a:cxn>
              <a:cxn ang="0">
                <a:pos x="34" y="0"/>
              </a:cxn>
              <a:cxn ang="0">
                <a:pos x="0" y="10"/>
              </a:cxn>
              <a:cxn ang="0">
                <a:pos x="20" y="18"/>
              </a:cxn>
              <a:cxn ang="0">
                <a:pos x="54" y="8"/>
              </a:cxn>
            </a:cxnLst>
            <a:rect l="0" t="0" r="r" b="b"/>
            <a:pathLst>
              <a:path w="54" h="18">
                <a:moveTo>
                  <a:pt x="54" y="8"/>
                </a:moveTo>
                <a:lnTo>
                  <a:pt x="34" y="0"/>
                </a:lnTo>
                <a:lnTo>
                  <a:pt x="0" y="10"/>
                </a:lnTo>
                <a:lnTo>
                  <a:pt x="20" y="18"/>
                </a:lnTo>
                <a:lnTo>
                  <a:pt x="54" y="8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52" name="Freeform 128"/>
          <p:cNvSpPr>
            <a:spLocks/>
          </p:cNvSpPr>
          <p:nvPr/>
        </p:nvSpPr>
        <p:spPr bwMode="auto">
          <a:xfrm>
            <a:off x="911225" y="2628900"/>
            <a:ext cx="88900" cy="28575"/>
          </a:xfrm>
          <a:custGeom>
            <a:avLst/>
            <a:gdLst/>
            <a:ahLst/>
            <a:cxnLst>
              <a:cxn ang="0">
                <a:pos x="56" y="8"/>
              </a:cxn>
              <a:cxn ang="0">
                <a:pos x="36" y="0"/>
              </a:cxn>
              <a:cxn ang="0">
                <a:pos x="0" y="8"/>
              </a:cxn>
              <a:cxn ang="0">
                <a:pos x="20" y="18"/>
              </a:cxn>
              <a:cxn ang="0">
                <a:pos x="56" y="8"/>
              </a:cxn>
            </a:cxnLst>
            <a:rect l="0" t="0" r="r" b="b"/>
            <a:pathLst>
              <a:path w="56" h="18">
                <a:moveTo>
                  <a:pt x="56" y="8"/>
                </a:moveTo>
                <a:lnTo>
                  <a:pt x="36" y="0"/>
                </a:lnTo>
                <a:lnTo>
                  <a:pt x="0" y="8"/>
                </a:lnTo>
                <a:lnTo>
                  <a:pt x="20" y="18"/>
                </a:lnTo>
                <a:lnTo>
                  <a:pt x="56" y="8"/>
                </a:lnTo>
                <a:close/>
              </a:path>
            </a:pathLst>
          </a:custGeom>
          <a:solidFill>
            <a:srgbClr val="007A4B"/>
          </a:solidFill>
          <a:ln w="0">
            <a:solidFill>
              <a:srgbClr val="007A4B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53" name="Freeform 129"/>
          <p:cNvSpPr>
            <a:spLocks/>
          </p:cNvSpPr>
          <p:nvPr/>
        </p:nvSpPr>
        <p:spPr bwMode="auto">
          <a:xfrm>
            <a:off x="911225" y="2628900"/>
            <a:ext cx="88900" cy="28575"/>
          </a:xfrm>
          <a:custGeom>
            <a:avLst/>
            <a:gdLst/>
            <a:ahLst/>
            <a:cxnLst>
              <a:cxn ang="0">
                <a:pos x="56" y="8"/>
              </a:cxn>
              <a:cxn ang="0">
                <a:pos x="36" y="0"/>
              </a:cxn>
              <a:cxn ang="0">
                <a:pos x="0" y="8"/>
              </a:cxn>
              <a:cxn ang="0">
                <a:pos x="20" y="18"/>
              </a:cxn>
              <a:cxn ang="0">
                <a:pos x="56" y="8"/>
              </a:cxn>
            </a:cxnLst>
            <a:rect l="0" t="0" r="r" b="b"/>
            <a:pathLst>
              <a:path w="56" h="18">
                <a:moveTo>
                  <a:pt x="56" y="8"/>
                </a:moveTo>
                <a:lnTo>
                  <a:pt x="36" y="0"/>
                </a:lnTo>
                <a:lnTo>
                  <a:pt x="0" y="8"/>
                </a:lnTo>
                <a:lnTo>
                  <a:pt x="20" y="18"/>
                </a:lnTo>
                <a:lnTo>
                  <a:pt x="56" y="8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54" name="Freeform 130"/>
          <p:cNvSpPr>
            <a:spLocks/>
          </p:cNvSpPr>
          <p:nvPr/>
        </p:nvSpPr>
        <p:spPr bwMode="auto">
          <a:xfrm>
            <a:off x="850900" y="2641600"/>
            <a:ext cx="92075" cy="28575"/>
          </a:xfrm>
          <a:custGeom>
            <a:avLst/>
            <a:gdLst/>
            <a:ahLst/>
            <a:cxnLst>
              <a:cxn ang="0">
                <a:pos x="58" y="10"/>
              </a:cxn>
              <a:cxn ang="0">
                <a:pos x="38" y="0"/>
              </a:cxn>
              <a:cxn ang="0">
                <a:pos x="0" y="10"/>
              </a:cxn>
              <a:cxn ang="0">
                <a:pos x="20" y="18"/>
              </a:cxn>
              <a:cxn ang="0">
                <a:pos x="58" y="10"/>
              </a:cxn>
            </a:cxnLst>
            <a:rect l="0" t="0" r="r" b="b"/>
            <a:pathLst>
              <a:path w="58" h="18">
                <a:moveTo>
                  <a:pt x="58" y="10"/>
                </a:moveTo>
                <a:lnTo>
                  <a:pt x="38" y="0"/>
                </a:lnTo>
                <a:lnTo>
                  <a:pt x="0" y="10"/>
                </a:lnTo>
                <a:lnTo>
                  <a:pt x="20" y="18"/>
                </a:lnTo>
                <a:lnTo>
                  <a:pt x="58" y="10"/>
                </a:lnTo>
                <a:close/>
              </a:path>
            </a:pathLst>
          </a:custGeom>
          <a:solidFill>
            <a:srgbClr val="007C46"/>
          </a:solidFill>
          <a:ln w="0">
            <a:solidFill>
              <a:srgbClr val="007C4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55" name="Freeform 131"/>
          <p:cNvSpPr>
            <a:spLocks/>
          </p:cNvSpPr>
          <p:nvPr/>
        </p:nvSpPr>
        <p:spPr bwMode="auto">
          <a:xfrm>
            <a:off x="850900" y="2641600"/>
            <a:ext cx="92075" cy="28575"/>
          </a:xfrm>
          <a:custGeom>
            <a:avLst/>
            <a:gdLst/>
            <a:ahLst/>
            <a:cxnLst>
              <a:cxn ang="0">
                <a:pos x="58" y="10"/>
              </a:cxn>
              <a:cxn ang="0">
                <a:pos x="38" y="0"/>
              </a:cxn>
              <a:cxn ang="0">
                <a:pos x="0" y="10"/>
              </a:cxn>
              <a:cxn ang="0">
                <a:pos x="20" y="18"/>
              </a:cxn>
              <a:cxn ang="0">
                <a:pos x="58" y="10"/>
              </a:cxn>
            </a:cxnLst>
            <a:rect l="0" t="0" r="r" b="b"/>
            <a:pathLst>
              <a:path w="58" h="18">
                <a:moveTo>
                  <a:pt x="58" y="10"/>
                </a:moveTo>
                <a:lnTo>
                  <a:pt x="38" y="0"/>
                </a:lnTo>
                <a:lnTo>
                  <a:pt x="0" y="10"/>
                </a:lnTo>
                <a:lnTo>
                  <a:pt x="20" y="18"/>
                </a:lnTo>
                <a:lnTo>
                  <a:pt x="58" y="1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56" name="Freeform 132"/>
          <p:cNvSpPr>
            <a:spLocks/>
          </p:cNvSpPr>
          <p:nvPr/>
        </p:nvSpPr>
        <p:spPr bwMode="auto">
          <a:xfrm>
            <a:off x="2374900" y="2298700"/>
            <a:ext cx="69850" cy="19050"/>
          </a:xfrm>
          <a:custGeom>
            <a:avLst/>
            <a:gdLst/>
            <a:ahLst/>
            <a:cxnLst>
              <a:cxn ang="0">
                <a:pos x="44" y="6"/>
              </a:cxn>
              <a:cxn ang="0">
                <a:pos x="22" y="0"/>
              </a:cxn>
              <a:cxn ang="0">
                <a:pos x="0" y="6"/>
              </a:cxn>
              <a:cxn ang="0">
                <a:pos x="22" y="12"/>
              </a:cxn>
              <a:cxn ang="0">
                <a:pos x="44" y="6"/>
              </a:cxn>
            </a:cxnLst>
            <a:rect l="0" t="0" r="r" b="b"/>
            <a:pathLst>
              <a:path w="44" h="12">
                <a:moveTo>
                  <a:pt x="44" y="6"/>
                </a:moveTo>
                <a:lnTo>
                  <a:pt x="22" y="0"/>
                </a:lnTo>
                <a:lnTo>
                  <a:pt x="0" y="6"/>
                </a:lnTo>
                <a:lnTo>
                  <a:pt x="22" y="12"/>
                </a:lnTo>
                <a:lnTo>
                  <a:pt x="44" y="6"/>
                </a:lnTo>
                <a:close/>
              </a:path>
            </a:pathLst>
          </a:custGeom>
          <a:solidFill>
            <a:srgbClr val="007C46"/>
          </a:solidFill>
          <a:ln w="0">
            <a:solidFill>
              <a:srgbClr val="007C4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57" name="Freeform 133"/>
          <p:cNvSpPr>
            <a:spLocks/>
          </p:cNvSpPr>
          <p:nvPr/>
        </p:nvSpPr>
        <p:spPr bwMode="auto">
          <a:xfrm>
            <a:off x="2374900" y="2298700"/>
            <a:ext cx="69850" cy="19050"/>
          </a:xfrm>
          <a:custGeom>
            <a:avLst/>
            <a:gdLst/>
            <a:ahLst/>
            <a:cxnLst>
              <a:cxn ang="0">
                <a:pos x="44" y="6"/>
              </a:cxn>
              <a:cxn ang="0">
                <a:pos x="22" y="0"/>
              </a:cxn>
              <a:cxn ang="0">
                <a:pos x="0" y="6"/>
              </a:cxn>
              <a:cxn ang="0">
                <a:pos x="22" y="12"/>
              </a:cxn>
              <a:cxn ang="0">
                <a:pos x="44" y="6"/>
              </a:cxn>
            </a:cxnLst>
            <a:rect l="0" t="0" r="r" b="b"/>
            <a:pathLst>
              <a:path w="44" h="12">
                <a:moveTo>
                  <a:pt x="44" y="6"/>
                </a:moveTo>
                <a:lnTo>
                  <a:pt x="22" y="0"/>
                </a:lnTo>
                <a:lnTo>
                  <a:pt x="0" y="6"/>
                </a:lnTo>
                <a:lnTo>
                  <a:pt x="22" y="12"/>
                </a:lnTo>
                <a:lnTo>
                  <a:pt x="44" y="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58" name="Freeform 134"/>
          <p:cNvSpPr>
            <a:spLocks/>
          </p:cNvSpPr>
          <p:nvPr/>
        </p:nvSpPr>
        <p:spPr bwMode="auto">
          <a:xfrm>
            <a:off x="2339975" y="2308225"/>
            <a:ext cx="69850" cy="15875"/>
          </a:xfrm>
          <a:custGeom>
            <a:avLst/>
            <a:gdLst/>
            <a:ahLst/>
            <a:cxnLst>
              <a:cxn ang="0">
                <a:pos x="44" y="6"/>
              </a:cxn>
              <a:cxn ang="0">
                <a:pos x="22" y="0"/>
              </a:cxn>
              <a:cxn ang="0">
                <a:pos x="0" y="6"/>
              </a:cxn>
              <a:cxn ang="0">
                <a:pos x="22" y="10"/>
              </a:cxn>
              <a:cxn ang="0">
                <a:pos x="44" y="6"/>
              </a:cxn>
            </a:cxnLst>
            <a:rect l="0" t="0" r="r" b="b"/>
            <a:pathLst>
              <a:path w="44" h="10">
                <a:moveTo>
                  <a:pt x="44" y="6"/>
                </a:moveTo>
                <a:lnTo>
                  <a:pt x="22" y="0"/>
                </a:lnTo>
                <a:lnTo>
                  <a:pt x="0" y="6"/>
                </a:lnTo>
                <a:lnTo>
                  <a:pt x="22" y="10"/>
                </a:lnTo>
                <a:lnTo>
                  <a:pt x="44" y="6"/>
                </a:lnTo>
                <a:close/>
              </a:path>
            </a:pathLst>
          </a:custGeom>
          <a:solidFill>
            <a:srgbClr val="007C46"/>
          </a:solidFill>
          <a:ln w="0">
            <a:solidFill>
              <a:srgbClr val="007C4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59" name="Freeform 135"/>
          <p:cNvSpPr>
            <a:spLocks/>
          </p:cNvSpPr>
          <p:nvPr/>
        </p:nvSpPr>
        <p:spPr bwMode="auto">
          <a:xfrm>
            <a:off x="2339975" y="2308225"/>
            <a:ext cx="69850" cy="15875"/>
          </a:xfrm>
          <a:custGeom>
            <a:avLst/>
            <a:gdLst/>
            <a:ahLst/>
            <a:cxnLst>
              <a:cxn ang="0">
                <a:pos x="44" y="6"/>
              </a:cxn>
              <a:cxn ang="0">
                <a:pos x="22" y="0"/>
              </a:cxn>
              <a:cxn ang="0">
                <a:pos x="0" y="6"/>
              </a:cxn>
              <a:cxn ang="0">
                <a:pos x="22" y="10"/>
              </a:cxn>
              <a:cxn ang="0">
                <a:pos x="44" y="6"/>
              </a:cxn>
            </a:cxnLst>
            <a:rect l="0" t="0" r="r" b="b"/>
            <a:pathLst>
              <a:path w="44" h="10">
                <a:moveTo>
                  <a:pt x="44" y="6"/>
                </a:moveTo>
                <a:lnTo>
                  <a:pt x="22" y="0"/>
                </a:lnTo>
                <a:lnTo>
                  <a:pt x="0" y="6"/>
                </a:lnTo>
                <a:lnTo>
                  <a:pt x="22" y="10"/>
                </a:lnTo>
                <a:lnTo>
                  <a:pt x="44" y="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60" name="Freeform 136"/>
          <p:cNvSpPr>
            <a:spLocks/>
          </p:cNvSpPr>
          <p:nvPr/>
        </p:nvSpPr>
        <p:spPr bwMode="auto">
          <a:xfrm>
            <a:off x="2305050" y="2317750"/>
            <a:ext cx="69850" cy="15875"/>
          </a:xfrm>
          <a:custGeom>
            <a:avLst/>
            <a:gdLst/>
            <a:ahLst/>
            <a:cxnLst>
              <a:cxn ang="0">
                <a:pos x="44" y="4"/>
              </a:cxn>
              <a:cxn ang="0">
                <a:pos x="22" y="0"/>
              </a:cxn>
              <a:cxn ang="0">
                <a:pos x="0" y="4"/>
              </a:cxn>
              <a:cxn ang="0">
                <a:pos x="22" y="10"/>
              </a:cxn>
              <a:cxn ang="0">
                <a:pos x="44" y="4"/>
              </a:cxn>
            </a:cxnLst>
            <a:rect l="0" t="0" r="r" b="b"/>
            <a:pathLst>
              <a:path w="44" h="10">
                <a:moveTo>
                  <a:pt x="44" y="4"/>
                </a:moveTo>
                <a:lnTo>
                  <a:pt x="22" y="0"/>
                </a:lnTo>
                <a:lnTo>
                  <a:pt x="0" y="4"/>
                </a:lnTo>
                <a:lnTo>
                  <a:pt x="22" y="10"/>
                </a:lnTo>
                <a:lnTo>
                  <a:pt x="44" y="4"/>
                </a:lnTo>
                <a:close/>
              </a:path>
            </a:pathLst>
          </a:custGeom>
          <a:solidFill>
            <a:srgbClr val="007C46"/>
          </a:solidFill>
          <a:ln w="0">
            <a:solidFill>
              <a:srgbClr val="007C4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61" name="Freeform 137"/>
          <p:cNvSpPr>
            <a:spLocks/>
          </p:cNvSpPr>
          <p:nvPr/>
        </p:nvSpPr>
        <p:spPr bwMode="auto">
          <a:xfrm>
            <a:off x="2305050" y="2317750"/>
            <a:ext cx="69850" cy="15875"/>
          </a:xfrm>
          <a:custGeom>
            <a:avLst/>
            <a:gdLst/>
            <a:ahLst/>
            <a:cxnLst>
              <a:cxn ang="0">
                <a:pos x="44" y="4"/>
              </a:cxn>
              <a:cxn ang="0">
                <a:pos x="22" y="0"/>
              </a:cxn>
              <a:cxn ang="0">
                <a:pos x="0" y="4"/>
              </a:cxn>
              <a:cxn ang="0">
                <a:pos x="22" y="10"/>
              </a:cxn>
              <a:cxn ang="0">
                <a:pos x="44" y="4"/>
              </a:cxn>
            </a:cxnLst>
            <a:rect l="0" t="0" r="r" b="b"/>
            <a:pathLst>
              <a:path w="44" h="10">
                <a:moveTo>
                  <a:pt x="44" y="4"/>
                </a:moveTo>
                <a:lnTo>
                  <a:pt x="22" y="0"/>
                </a:lnTo>
                <a:lnTo>
                  <a:pt x="0" y="4"/>
                </a:lnTo>
                <a:lnTo>
                  <a:pt x="22" y="10"/>
                </a:lnTo>
                <a:lnTo>
                  <a:pt x="44" y="4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62" name="Freeform 138"/>
          <p:cNvSpPr>
            <a:spLocks/>
          </p:cNvSpPr>
          <p:nvPr/>
        </p:nvSpPr>
        <p:spPr bwMode="auto">
          <a:xfrm>
            <a:off x="2266950" y="2324100"/>
            <a:ext cx="73025" cy="19050"/>
          </a:xfrm>
          <a:custGeom>
            <a:avLst/>
            <a:gdLst/>
            <a:ahLst/>
            <a:cxnLst>
              <a:cxn ang="0">
                <a:pos x="46" y="6"/>
              </a:cxn>
              <a:cxn ang="0">
                <a:pos x="24" y="0"/>
              </a:cxn>
              <a:cxn ang="0">
                <a:pos x="0" y="6"/>
              </a:cxn>
              <a:cxn ang="0">
                <a:pos x="22" y="12"/>
              </a:cxn>
              <a:cxn ang="0">
                <a:pos x="46" y="6"/>
              </a:cxn>
            </a:cxnLst>
            <a:rect l="0" t="0" r="r" b="b"/>
            <a:pathLst>
              <a:path w="46" h="12">
                <a:moveTo>
                  <a:pt x="46" y="6"/>
                </a:moveTo>
                <a:lnTo>
                  <a:pt x="24" y="0"/>
                </a:lnTo>
                <a:lnTo>
                  <a:pt x="0" y="6"/>
                </a:lnTo>
                <a:lnTo>
                  <a:pt x="22" y="12"/>
                </a:lnTo>
                <a:lnTo>
                  <a:pt x="46" y="6"/>
                </a:lnTo>
                <a:close/>
              </a:path>
            </a:pathLst>
          </a:custGeom>
          <a:solidFill>
            <a:srgbClr val="007C46"/>
          </a:solidFill>
          <a:ln w="0">
            <a:solidFill>
              <a:srgbClr val="007C4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63" name="Freeform 139"/>
          <p:cNvSpPr>
            <a:spLocks/>
          </p:cNvSpPr>
          <p:nvPr/>
        </p:nvSpPr>
        <p:spPr bwMode="auto">
          <a:xfrm>
            <a:off x="2266950" y="2324100"/>
            <a:ext cx="73025" cy="19050"/>
          </a:xfrm>
          <a:custGeom>
            <a:avLst/>
            <a:gdLst/>
            <a:ahLst/>
            <a:cxnLst>
              <a:cxn ang="0">
                <a:pos x="46" y="6"/>
              </a:cxn>
              <a:cxn ang="0">
                <a:pos x="24" y="0"/>
              </a:cxn>
              <a:cxn ang="0">
                <a:pos x="0" y="6"/>
              </a:cxn>
              <a:cxn ang="0">
                <a:pos x="22" y="12"/>
              </a:cxn>
              <a:cxn ang="0">
                <a:pos x="46" y="6"/>
              </a:cxn>
            </a:cxnLst>
            <a:rect l="0" t="0" r="r" b="b"/>
            <a:pathLst>
              <a:path w="46" h="12">
                <a:moveTo>
                  <a:pt x="46" y="6"/>
                </a:moveTo>
                <a:lnTo>
                  <a:pt x="24" y="0"/>
                </a:lnTo>
                <a:lnTo>
                  <a:pt x="0" y="6"/>
                </a:lnTo>
                <a:lnTo>
                  <a:pt x="22" y="12"/>
                </a:lnTo>
                <a:lnTo>
                  <a:pt x="46" y="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64" name="Freeform 140"/>
          <p:cNvSpPr>
            <a:spLocks/>
          </p:cNvSpPr>
          <p:nvPr/>
        </p:nvSpPr>
        <p:spPr bwMode="auto">
          <a:xfrm>
            <a:off x="2232025" y="2333625"/>
            <a:ext cx="69850" cy="19050"/>
          </a:xfrm>
          <a:custGeom>
            <a:avLst/>
            <a:gdLst/>
            <a:ahLst/>
            <a:cxnLst>
              <a:cxn ang="0">
                <a:pos x="44" y="6"/>
              </a:cxn>
              <a:cxn ang="0">
                <a:pos x="22" y="0"/>
              </a:cxn>
              <a:cxn ang="0">
                <a:pos x="0" y="6"/>
              </a:cxn>
              <a:cxn ang="0">
                <a:pos x="22" y="12"/>
              </a:cxn>
              <a:cxn ang="0">
                <a:pos x="44" y="6"/>
              </a:cxn>
            </a:cxnLst>
            <a:rect l="0" t="0" r="r" b="b"/>
            <a:pathLst>
              <a:path w="44" h="12">
                <a:moveTo>
                  <a:pt x="44" y="6"/>
                </a:moveTo>
                <a:lnTo>
                  <a:pt x="22" y="0"/>
                </a:lnTo>
                <a:lnTo>
                  <a:pt x="0" y="6"/>
                </a:lnTo>
                <a:lnTo>
                  <a:pt x="22" y="12"/>
                </a:lnTo>
                <a:lnTo>
                  <a:pt x="44" y="6"/>
                </a:lnTo>
                <a:close/>
              </a:path>
            </a:pathLst>
          </a:custGeom>
          <a:solidFill>
            <a:srgbClr val="007C45"/>
          </a:solidFill>
          <a:ln w="0">
            <a:solidFill>
              <a:srgbClr val="007C4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65" name="Freeform 141"/>
          <p:cNvSpPr>
            <a:spLocks/>
          </p:cNvSpPr>
          <p:nvPr/>
        </p:nvSpPr>
        <p:spPr bwMode="auto">
          <a:xfrm>
            <a:off x="2232025" y="2333625"/>
            <a:ext cx="69850" cy="19050"/>
          </a:xfrm>
          <a:custGeom>
            <a:avLst/>
            <a:gdLst/>
            <a:ahLst/>
            <a:cxnLst>
              <a:cxn ang="0">
                <a:pos x="44" y="6"/>
              </a:cxn>
              <a:cxn ang="0">
                <a:pos x="22" y="0"/>
              </a:cxn>
              <a:cxn ang="0">
                <a:pos x="0" y="6"/>
              </a:cxn>
              <a:cxn ang="0">
                <a:pos x="22" y="12"/>
              </a:cxn>
              <a:cxn ang="0">
                <a:pos x="44" y="6"/>
              </a:cxn>
            </a:cxnLst>
            <a:rect l="0" t="0" r="r" b="b"/>
            <a:pathLst>
              <a:path w="44" h="12">
                <a:moveTo>
                  <a:pt x="44" y="6"/>
                </a:moveTo>
                <a:lnTo>
                  <a:pt x="22" y="0"/>
                </a:lnTo>
                <a:lnTo>
                  <a:pt x="0" y="6"/>
                </a:lnTo>
                <a:lnTo>
                  <a:pt x="22" y="12"/>
                </a:lnTo>
                <a:lnTo>
                  <a:pt x="44" y="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66" name="Freeform 142"/>
          <p:cNvSpPr>
            <a:spLocks/>
          </p:cNvSpPr>
          <p:nvPr/>
        </p:nvSpPr>
        <p:spPr bwMode="auto">
          <a:xfrm>
            <a:off x="2193925" y="2343150"/>
            <a:ext cx="73025" cy="19050"/>
          </a:xfrm>
          <a:custGeom>
            <a:avLst/>
            <a:gdLst/>
            <a:ahLst/>
            <a:cxnLst>
              <a:cxn ang="0">
                <a:pos x="46" y="6"/>
              </a:cxn>
              <a:cxn ang="0">
                <a:pos x="24" y="0"/>
              </a:cxn>
              <a:cxn ang="0">
                <a:pos x="0" y="6"/>
              </a:cxn>
              <a:cxn ang="0">
                <a:pos x="22" y="12"/>
              </a:cxn>
              <a:cxn ang="0">
                <a:pos x="46" y="6"/>
              </a:cxn>
            </a:cxnLst>
            <a:rect l="0" t="0" r="r" b="b"/>
            <a:pathLst>
              <a:path w="46" h="12">
                <a:moveTo>
                  <a:pt x="46" y="6"/>
                </a:moveTo>
                <a:lnTo>
                  <a:pt x="24" y="0"/>
                </a:lnTo>
                <a:lnTo>
                  <a:pt x="0" y="6"/>
                </a:lnTo>
                <a:lnTo>
                  <a:pt x="22" y="12"/>
                </a:lnTo>
                <a:lnTo>
                  <a:pt x="46" y="6"/>
                </a:lnTo>
                <a:close/>
              </a:path>
            </a:pathLst>
          </a:custGeom>
          <a:solidFill>
            <a:srgbClr val="007C45"/>
          </a:solidFill>
          <a:ln w="0">
            <a:solidFill>
              <a:srgbClr val="007C4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67" name="Freeform 143"/>
          <p:cNvSpPr>
            <a:spLocks/>
          </p:cNvSpPr>
          <p:nvPr/>
        </p:nvSpPr>
        <p:spPr bwMode="auto">
          <a:xfrm>
            <a:off x="2193925" y="2343150"/>
            <a:ext cx="73025" cy="19050"/>
          </a:xfrm>
          <a:custGeom>
            <a:avLst/>
            <a:gdLst/>
            <a:ahLst/>
            <a:cxnLst>
              <a:cxn ang="0">
                <a:pos x="46" y="6"/>
              </a:cxn>
              <a:cxn ang="0">
                <a:pos x="24" y="0"/>
              </a:cxn>
              <a:cxn ang="0">
                <a:pos x="0" y="6"/>
              </a:cxn>
              <a:cxn ang="0">
                <a:pos x="22" y="12"/>
              </a:cxn>
              <a:cxn ang="0">
                <a:pos x="46" y="6"/>
              </a:cxn>
            </a:cxnLst>
            <a:rect l="0" t="0" r="r" b="b"/>
            <a:pathLst>
              <a:path w="46" h="12">
                <a:moveTo>
                  <a:pt x="46" y="6"/>
                </a:moveTo>
                <a:lnTo>
                  <a:pt x="24" y="0"/>
                </a:lnTo>
                <a:lnTo>
                  <a:pt x="0" y="6"/>
                </a:lnTo>
                <a:lnTo>
                  <a:pt x="22" y="12"/>
                </a:lnTo>
                <a:lnTo>
                  <a:pt x="46" y="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68" name="Freeform 144"/>
          <p:cNvSpPr>
            <a:spLocks/>
          </p:cNvSpPr>
          <p:nvPr/>
        </p:nvSpPr>
        <p:spPr bwMode="auto">
          <a:xfrm>
            <a:off x="2159000" y="2352675"/>
            <a:ext cx="69850" cy="15875"/>
          </a:xfrm>
          <a:custGeom>
            <a:avLst/>
            <a:gdLst/>
            <a:ahLst/>
            <a:cxnLst>
              <a:cxn ang="0">
                <a:pos x="44" y="6"/>
              </a:cxn>
              <a:cxn ang="0">
                <a:pos x="22" y="0"/>
              </a:cxn>
              <a:cxn ang="0">
                <a:pos x="0" y="4"/>
              </a:cxn>
              <a:cxn ang="0">
                <a:pos x="20" y="10"/>
              </a:cxn>
              <a:cxn ang="0">
                <a:pos x="44" y="6"/>
              </a:cxn>
            </a:cxnLst>
            <a:rect l="0" t="0" r="r" b="b"/>
            <a:pathLst>
              <a:path w="44" h="10">
                <a:moveTo>
                  <a:pt x="44" y="6"/>
                </a:moveTo>
                <a:lnTo>
                  <a:pt x="22" y="0"/>
                </a:lnTo>
                <a:lnTo>
                  <a:pt x="0" y="4"/>
                </a:lnTo>
                <a:lnTo>
                  <a:pt x="20" y="10"/>
                </a:lnTo>
                <a:lnTo>
                  <a:pt x="44" y="6"/>
                </a:lnTo>
                <a:close/>
              </a:path>
            </a:pathLst>
          </a:custGeom>
          <a:solidFill>
            <a:srgbClr val="007C44"/>
          </a:solidFill>
          <a:ln w="0">
            <a:solidFill>
              <a:srgbClr val="007C44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69" name="Freeform 145"/>
          <p:cNvSpPr>
            <a:spLocks/>
          </p:cNvSpPr>
          <p:nvPr/>
        </p:nvSpPr>
        <p:spPr bwMode="auto">
          <a:xfrm>
            <a:off x="2159000" y="2352675"/>
            <a:ext cx="69850" cy="15875"/>
          </a:xfrm>
          <a:custGeom>
            <a:avLst/>
            <a:gdLst/>
            <a:ahLst/>
            <a:cxnLst>
              <a:cxn ang="0">
                <a:pos x="44" y="6"/>
              </a:cxn>
              <a:cxn ang="0">
                <a:pos x="22" y="0"/>
              </a:cxn>
              <a:cxn ang="0">
                <a:pos x="0" y="4"/>
              </a:cxn>
              <a:cxn ang="0">
                <a:pos x="20" y="10"/>
              </a:cxn>
              <a:cxn ang="0">
                <a:pos x="44" y="6"/>
              </a:cxn>
            </a:cxnLst>
            <a:rect l="0" t="0" r="r" b="b"/>
            <a:pathLst>
              <a:path w="44" h="10">
                <a:moveTo>
                  <a:pt x="44" y="6"/>
                </a:moveTo>
                <a:lnTo>
                  <a:pt x="22" y="0"/>
                </a:lnTo>
                <a:lnTo>
                  <a:pt x="0" y="4"/>
                </a:lnTo>
                <a:lnTo>
                  <a:pt x="20" y="10"/>
                </a:lnTo>
                <a:lnTo>
                  <a:pt x="44" y="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70" name="Freeform 146"/>
          <p:cNvSpPr>
            <a:spLocks/>
          </p:cNvSpPr>
          <p:nvPr/>
        </p:nvSpPr>
        <p:spPr bwMode="auto">
          <a:xfrm>
            <a:off x="2120900" y="2359025"/>
            <a:ext cx="69850" cy="19050"/>
          </a:xfrm>
          <a:custGeom>
            <a:avLst/>
            <a:gdLst/>
            <a:ahLst/>
            <a:cxnLst>
              <a:cxn ang="0">
                <a:pos x="44" y="6"/>
              </a:cxn>
              <a:cxn ang="0">
                <a:pos x="24" y="0"/>
              </a:cxn>
              <a:cxn ang="0">
                <a:pos x="0" y="6"/>
              </a:cxn>
              <a:cxn ang="0">
                <a:pos x="20" y="12"/>
              </a:cxn>
              <a:cxn ang="0">
                <a:pos x="44" y="6"/>
              </a:cxn>
            </a:cxnLst>
            <a:rect l="0" t="0" r="r" b="b"/>
            <a:pathLst>
              <a:path w="44" h="12">
                <a:moveTo>
                  <a:pt x="44" y="6"/>
                </a:moveTo>
                <a:lnTo>
                  <a:pt x="24" y="0"/>
                </a:lnTo>
                <a:lnTo>
                  <a:pt x="0" y="6"/>
                </a:lnTo>
                <a:lnTo>
                  <a:pt x="20" y="12"/>
                </a:lnTo>
                <a:lnTo>
                  <a:pt x="44" y="6"/>
                </a:lnTo>
                <a:close/>
              </a:path>
            </a:pathLst>
          </a:custGeom>
          <a:solidFill>
            <a:srgbClr val="007C43"/>
          </a:solidFill>
          <a:ln w="0">
            <a:solidFill>
              <a:srgbClr val="007C43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71" name="Freeform 147"/>
          <p:cNvSpPr>
            <a:spLocks/>
          </p:cNvSpPr>
          <p:nvPr/>
        </p:nvSpPr>
        <p:spPr bwMode="auto">
          <a:xfrm>
            <a:off x="2120900" y="2359025"/>
            <a:ext cx="69850" cy="19050"/>
          </a:xfrm>
          <a:custGeom>
            <a:avLst/>
            <a:gdLst/>
            <a:ahLst/>
            <a:cxnLst>
              <a:cxn ang="0">
                <a:pos x="44" y="6"/>
              </a:cxn>
              <a:cxn ang="0">
                <a:pos x="24" y="0"/>
              </a:cxn>
              <a:cxn ang="0">
                <a:pos x="0" y="6"/>
              </a:cxn>
              <a:cxn ang="0">
                <a:pos x="20" y="12"/>
              </a:cxn>
              <a:cxn ang="0">
                <a:pos x="44" y="6"/>
              </a:cxn>
            </a:cxnLst>
            <a:rect l="0" t="0" r="r" b="b"/>
            <a:pathLst>
              <a:path w="44" h="12">
                <a:moveTo>
                  <a:pt x="44" y="6"/>
                </a:moveTo>
                <a:lnTo>
                  <a:pt x="24" y="0"/>
                </a:lnTo>
                <a:lnTo>
                  <a:pt x="0" y="6"/>
                </a:lnTo>
                <a:lnTo>
                  <a:pt x="20" y="12"/>
                </a:lnTo>
                <a:lnTo>
                  <a:pt x="44" y="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72" name="Freeform 148"/>
          <p:cNvSpPr>
            <a:spLocks/>
          </p:cNvSpPr>
          <p:nvPr/>
        </p:nvSpPr>
        <p:spPr bwMode="auto">
          <a:xfrm>
            <a:off x="2079625" y="2368550"/>
            <a:ext cx="73025" cy="19050"/>
          </a:xfrm>
          <a:custGeom>
            <a:avLst/>
            <a:gdLst/>
            <a:ahLst/>
            <a:cxnLst>
              <a:cxn ang="0">
                <a:pos x="46" y="6"/>
              </a:cxn>
              <a:cxn ang="0">
                <a:pos x="26" y="0"/>
              </a:cxn>
              <a:cxn ang="0">
                <a:pos x="0" y="6"/>
              </a:cxn>
              <a:cxn ang="0">
                <a:pos x="22" y="12"/>
              </a:cxn>
              <a:cxn ang="0">
                <a:pos x="46" y="6"/>
              </a:cxn>
            </a:cxnLst>
            <a:rect l="0" t="0" r="r" b="b"/>
            <a:pathLst>
              <a:path w="46" h="12">
                <a:moveTo>
                  <a:pt x="46" y="6"/>
                </a:moveTo>
                <a:lnTo>
                  <a:pt x="26" y="0"/>
                </a:lnTo>
                <a:lnTo>
                  <a:pt x="0" y="6"/>
                </a:lnTo>
                <a:lnTo>
                  <a:pt x="22" y="12"/>
                </a:lnTo>
                <a:lnTo>
                  <a:pt x="46" y="6"/>
                </a:lnTo>
                <a:close/>
              </a:path>
            </a:pathLst>
          </a:custGeom>
          <a:solidFill>
            <a:srgbClr val="007C42"/>
          </a:solidFill>
          <a:ln w="0">
            <a:solidFill>
              <a:srgbClr val="007C42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73" name="Freeform 149"/>
          <p:cNvSpPr>
            <a:spLocks/>
          </p:cNvSpPr>
          <p:nvPr/>
        </p:nvSpPr>
        <p:spPr bwMode="auto">
          <a:xfrm>
            <a:off x="2079625" y="2368550"/>
            <a:ext cx="73025" cy="19050"/>
          </a:xfrm>
          <a:custGeom>
            <a:avLst/>
            <a:gdLst/>
            <a:ahLst/>
            <a:cxnLst>
              <a:cxn ang="0">
                <a:pos x="46" y="6"/>
              </a:cxn>
              <a:cxn ang="0">
                <a:pos x="26" y="0"/>
              </a:cxn>
              <a:cxn ang="0">
                <a:pos x="0" y="6"/>
              </a:cxn>
              <a:cxn ang="0">
                <a:pos x="22" y="12"/>
              </a:cxn>
              <a:cxn ang="0">
                <a:pos x="46" y="6"/>
              </a:cxn>
            </a:cxnLst>
            <a:rect l="0" t="0" r="r" b="b"/>
            <a:pathLst>
              <a:path w="46" h="12">
                <a:moveTo>
                  <a:pt x="46" y="6"/>
                </a:moveTo>
                <a:lnTo>
                  <a:pt x="26" y="0"/>
                </a:lnTo>
                <a:lnTo>
                  <a:pt x="0" y="6"/>
                </a:lnTo>
                <a:lnTo>
                  <a:pt x="22" y="12"/>
                </a:lnTo>
                <a:lnTo>
                  <a:pt x="46" y="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74" name="Freeform 150"/>
          <p:cNvSpPr>
            <a:spLocks/>
          </p:cNvSpPr>
          <p:nvPr/>
        </p:nvSpPr>
        <p:spPr bwMode="auto">
          <a:xfrm>
            <a:off x="2041525" y="2378075"/>
            <a:ext cx="73025" cy="19050"/>
          </a:xfrm>
          <a:custGeom>
            <a:avLst/>
            <a:gdLst/>
            <a:ahLst/>
            <a:cxnLst>
              <a:cxn ang="0">
                <a:pos x="46" y="6"/>
              </a:cxn>
              <a:cxn ang="0">
                <a:pos x="24" y="0"/>
              </a:cxn>
              <a:cxn ang="0">
                <a:pos x="0" y="6"/>
              </a:cxn>
              <a:cxn ang="0">
                <a:pos x="22" y="12"/>
              </a:cxn>
              <a:cxn ang="0">
                <a:pos x="46" y="6"/>
              </a:cxn>
            </a:cxnLst>
            <a:rect l="0" t="0" r="r" b="b"/>
            <a:pathLst>
              <a:path w="46" h="12">
                <a:moveTo>
                  <a:pt x="46" y="6"/>
                </a:moveTo>
                <a:lnTo>
                  <a:pt x="24" y="0"/>
                </a:lnTo>
                <a:lnTo>
                  <a:pt x="0" y="6"/>
                </a:lnTo>
                <a:lnTo>
                  <a:pt x="22" y="12"/>
                </a:lnTo>
                <a:lnTo>
                  <a:pt x="46" y="6"/>
                </a:lnTo>
                <a:close/>
              </a:path>
            </a:pathLst>
          </a:custGeom>
          <a:solidFill>
            <a:srgbClr val="007C41"/>
          </a:solidFill>
          <a:ln w="0">
            <a:solidFill>
              <a:srgbClr val="007C4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75" name="Freeform 151"/>
          <p:cNvSpPr>
            <a:spLocks/>
          </p:cNvSpPr>
          <p:nvPr/>
        </p:nvSpPr>
        <p:spPr bwMode="auto">
          <a:xfrm>
            <a:off x="2041525" y="2378075"/>
            <a:ext cx="73025" cy="19050"/>
          </a:xfrm>
          <a:custGeom>
            <a:avLst/>
            <a:gdLst/>
            <a:ahLst/>
            <a:cxnLst>
              <a:cxn ang="0">
                <a:pos x="46" y="6"/>
              </a:cxn>
              <a:cxn ang="0">
                <a:pos x="24" y="0"/>
              </a:cxn>
              <a:cxn ang="0">
                <a:pos x="0" y="6"/>
              </a:cxn>
              <a:cxn ang="0">
                <a:pos x="22" y="12"/>
              </a:cxn>
              <a:cxn ang="0">
                <a:pos x="46" y="6"/>
              </a:cxn>
            </a:cxnLst>
            <a:rect l="0" t="0" r="r" b="b"/>
            <a:pathLst>
              <a:path w="46" h="12">
                <a:moveTo>
                  <a:pt x="46" y="6"/>
                </a:moveTo>
                <a:lnTo>
                  <a:pt x="24" y="0"/>
                </a:lnTo>
                <a:lnTo>
                  <a:pt x="0" y="6"/>
                </a:lnTo>
                <a:lnTo>
                  <a:pt x="22" y="12"/>
                </a:lnTo>
                <a:lnTo>
                  <a:pt x="46" y="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76" name="Freeform 152"/>
          <p:cNvSpPr>
            <a:spLocks/>
          </p:cNvSpPr>
          <p:nvPr/>
        </p:nvSpPr>
        <p:spPr bwMode="auto">
          <a:xfrm>
            <a:off x="2000250" y="2387600"/>
            <a:ext cx="76200" cy="19050"/>
          </a:xfrm>
          <a:custGeom>
            <a:avLst/>
            <a:gdLst/>
            <a:ahLst/>
            <a:cxnLst>
              <a:cxn ang="0">
                <a:pos x="48" y="6"/>
              </a:cxn>
              <a:cxn ang="0">
                <a:pos x="26" y="0"/>
              </a:cxn>
              <a:cxn ang="0">
                <a:pos x="0" y="6"/>
              </a:cxn>
              <a:cxn ang="0">
                <a:pos x="22" y="12"/>
              </a:cxn>
              <a:cxn ang="0">
                <a:pos x="48" y="6"/>
              </a:cxn>
            </a:cxnLst>
            <a:rect l="0" t="0" r="r" b="b"/>
            <a:pathLst>
              <a:path w="48" h="12">
                <a:moveTo>
                  <a:pt x="48" y="6"/>
                </a:moveTo>
                <a:lnTo>
                  <a:pt x="26" y="0"/>
                </a:lnTo>
                <a:lnTo>
                  <a:pt x="0" y="6"/>
                </a:lnTo>
                <a:lnTo>
                  <a:pt x="22" y="12"/>
                </a:lnTo>
                <a:lnTo>
                  <a:pt x="48" y="6"/>
                </a:lnTo>
                <a:close/>
              </a:path>
            </a:pathLst>
          </a:custGeom>
          <a:solidFill>
            <a:srgbClr val="007C40"/>
          </a:solidFill>
          <a:ln w="0">
            <a:solidFill>
              <a:srgbClr val="007C4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77" name="Freeform 153"/>
          <p:cNvSpPr>
            <a:spLocks/>
          </p:cNvSpPr>
          <p:nvPr/>
        </p:nvSpPr>
        <p:spPr bwMode="auto">
          <a:xfrm>
            <a:off x="2000250" y="2387600"/>
            <a:ext cx="76200" cy="19050"/>
          </a:xfrm>
          <a:custGeom>
            <a:avLst/>
            <a:gdLst/>
            <a:ahLst/>
            <a:cxnLst>
              <a:cxn ang="0">
                <a:pos x="48" y="6"/>
              </a:cxn>
              <a:cxn ang="0">
                <a:pos x="26" y="0"/>
              </a:cxn>
              <a:cxn ang="0">
                <a:pos x="0" y="6"/>
              </a:cxn>
              <a:cxn ang="0">
                <a:pos x="22" y="12"/>
              </a:cxn>
              <a:cxn ang="0">
                <a:pos x="48" y="6"/>
              </a:cxn>
            </a:cxnLst>
            <a:rect l="0" t="0" r="r" b="b"/>
            <a:pathLst>
              <a:path w="48" h="12">
                <a:moveTo>
                  <a:pt x="48" y="6"/>
                </a:moveTo>
                <a:lnTo>
                  <a:pt x="26" y="0"/>
                </a:lnTo>
                <a:lnTo>
                  <a:pt x="0" y="6"/>
                </a:lnTo>
                <a:lnTo>
                  <a:pt x="22" y="12"/>
                </a:lnTo>
                <a:lnTo>
                  <a:pt x="48" y="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78" name="Freeform 154"/>
          <p:cNvSpPr>
            <a:spLocks/>
          </p:cNvSpPr>
          <p:nvPr/>
        </p:nvSpPr>
        <p:spPr bwMode="auto">
          <a:xfrm>
            <a:off x="1962150" y="2397125"/>
            <a:ext cx="73025" cy="15875"/>
          </a:xfrm>
          <a:custGeom>
            <a:avLst/>
            <a:gdLst/>
            <a:ahLst/>
            <a:cxnLst>
              <a:cxn ang="0">
                <a:pos x="46" y="6"/>
              </a:cxn>
              <a:cxn ang="0">
                <a:pos x="24" y="0"/>
              </a:cxn>
              <a:cxn ang="0">
                <a:pos x="0" y="4"/>
              </a:cxn>
              <a:cxn ang="0">
                <a:pos x="22" y="10"/>
              </a:cxn>
              <a:cxn ang="0">
                <a:pos x="46" y="6"/>
              </a:cxn>
            </a:cxnLst>
            <a:rect l="0" t="0" r="r" b="b"/>
            <a:pathLst>
              <a:path w="46" h="10">
                <a:moveTo>
                  <a:pt x="46" y="6"/>
                </a:moveTo>
                <a:lnTo>
                  <a:pt x="24" y="0"/>
                </a:lnTo>
                <a:lnTo>
                  <a:pt x="0" y="4"/>
                </a:lnTo>
                <a:lnTo>
                  <a:pt x="22" y="10"/>
                </a:lnTo>
                <a:lnTo>
                  <a:pt x="46" y="6"/>
                </a:lnTo>
                <a:close/>
              </a:path>
            </a:pathLst>
          </a:custGeom>
          <a:solidFill>
            <a:srgbClr val="007C3E"/>
          </a:solidFill>
          <a:ln w="0">
            <a:solidFill>
              <a:srgbClr val="007C3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79" name="Freeform 155"/>
          <p:cNvSpPr>
            <a:spLocks/>
          </p:cNvSpPr>
          <p:nvPr/>
        </p:nvSpPr>
        <p:spPr bwMode="auto">
          <a:xfrm>
            <a:off x="1962150" y="2397125"/>
            <a:ext cx="73025" cy="15875"/>
          </a:xfrm>
          <a:custGeom>
            <a:avLst/>
            <a:gdLst/>
            <a:ahLst/>
            <a:cxnLst>
              <a:cxn ang="0">
                <a:pos x="46" y="6"/>
              </a:cxn>
              <a:cxn ang="0">
                <a:pos x="24" y="0"/>
              </a:cxn>
              <a:cxn ang="0">
                <a:pos x="0" y="4"/>
              </a:cxn>
              <a:cxn ang="0">
                <a:pos x="22" y="10"/>
              </a:cxn>
              <a:cxn ang="0">
                <a:pos x="46" y="6"/>
              </a:cxn>
            </a:cxnLst>
            <a:rect l="0" t="0" r="r" b="b"/>
            <a:pathLst>
              <a:path w="46" h="10">
                <a:moveTo>
                  <a:pt x="46" y="6"/>
                </a:moveTo>
                <a:lnTo>
                  <a:pt x="24" y="0"/>
                </a:lnTo>
                <a:lnTo>
                  <a:pt x="0" y="4"/>
                </a:lnTo>
                <a:lnTo>
                  <a:pt x="22" y="10"/>
                </a:lnTo>
                <a:lnTo>
                  <a:pt x="46" y="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80" name="Freeform 156"/>
          <p:cNvSpPr>
            <a:spLocks/>
          </p:cNvSpPr>
          <p:nvPr/>
        </p:nvSpPr>
        <p:spPr bwMode="auto">
          <a:xfrm>
            <a:off x="1920875" y="2403475"/>
            <a:ext cx="76200" cy="19050"/>
          </a:xfrm>
          <a:custGeom>
            <a:avLst/>
            <a:gdLst/>
            <a:ahLst/>
            <a:cxnLst>
              <a:cxn ang="0">
                <a:pos x="48" y="6"/>
              </a:cxn>
              <a:cxn ang="0">
                <a:pos x="26" y="0"/>
              </a:cxn>
              <a:cxn ang="0">
                <a:pos x="0" y="6"/>
              </a:cxn>
              <a:cxn ang="0">
                <a:pos x="22" y="12"/>
              </a:cxn>
              <a:cxn ang="0">
                <a:pos x="48" y="6"/>
              </a:cxn>
            </a:cxnLst>
            <a:rect l="0" t="0" r="r" b="b"/>
            <a:pathLst>
              <a:path w="48" h="12">
                <a:moveTo>
                  <a:pt x="48" y="6"/>
                </a:moveTo>
                <a:lnTo>
                  <a:pt x="26" y="0"/>
                </a:lnTo>
                <a:lnTo>
                  <a:pt x="0" y="6"/>
                </a:lnTo>
                <a:lnTo>
                  <a:pt x="22" y="12"/>
                </a:lnTo>
                <a:lnTo>
                  <a:pt x="48" y="6"/>
                </a:lnTo>
                <a:close/>
              </a:path>
            </a:pathLst>
          </a:custGeom>
          <a:solidFill>
            <a:srgbClr val="007C3D"/>
          </a:solidFill>
          <a:ln w="0">
            <a:solidFill>
              <a:srgbClr val="007C3D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81" name="Freeform 157"/>
          <p:cNvSpPr>
            <a:spLocks/>
          </p:cNvSpPr>
          <p:nvPr/>
        </p:nvSpPr>
        <p:spPr bwMode="auto">
          <a:xfrm>
            <a:off x="1920875" y="2403475"/>
            <a:ext cx="76200" cy="19050"/>
          </a:xfrm>
          <a:custGeom>
            <a:avLst/>
            <a:gdLst/>
            <a:ahLst/>
            <a:cxnLst>
              <a:cxn ang="0">
                <a:pos x="48" y="6"/>
              </a:cxn>
              <a:cxn ang="0">
                <a:pos x="26" y="0"/>
              </a:cxn>
              <a:cxn ang="0">
                <a:pos x="0" y="6"/>
              </a:cxn>
              <a:cxn ang="0">
                <a:pos x="22" y="12"/>
              </a:cxn>
              <a:cxn ang="0">
                <a:pos x="48" y="6"/>
              </a:cxn>
            </a:cxnLst>
            <a:rect l="0" t="0" r="r" b="b"/>
            <a:pathLst>
              <a:path w="48" h="12">
                <a:moveTo>
                  <a:pt x="48" y="6"/>
                </a:moveTo>
                <a:lnTo>
                  <a:pt x="26" y="0"/>
                </a:lnTo>
                <a:lnTo>
                  <a:pt x="0" y="6"/>
                </a:lnTo>
                <a:lnTo>
                  <a:pt x="22" y="12"/>
                </a:lnTo>
                <a:lnTo>
                  <a:pt x="48" y="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82" name="Freeform 158"/>
          <p:cNvSpPr>
            <a:spLocks/>
          </p:cNvSpPr>
          <p:nvPr/>
        </p:nvSpPr>
        <p:spPr bwMode="auto">
          <a:xfrm>
            <a:off x="1879600" y="2413000"/>
            <a:ext cx="76200" cy="19050"/>
          </a:xfrm>
          <a:custGeom>
            <a:avLst/>
            <a:gdLst/>
            <a:ahLst/>
            <a:cxnLst>
              <a:cxn ang="0">
                <a:pos x="48" y="6"/>
              </a:cxn>
              <a:cxn ang="0">
                <a:pos x="26" y="0"/>
              </a:cxn>
              <a:cxn ang="0">
                <a:pos x="0" y="6"/>
              </a:cxn>
              <a:cxn ang="0">
                <a:pos x="20" y="12"/>
              </a:cxn>
              <a:cxn ang="0">
                <a:pos x="48" y="6"/>
              </a:cxn>
            </a:cxnLst>
            <a:rect l="0" t="0" r="r" b="b"/>
            <a:pathLst>
              <a:path w="48" h="12">
                <a:moveTo>
                  <a:pt x="48" y="6"/>
                </a:moveTo>
                <a:lnTo>
                  <a:pt x="26" y="0"/>
                </a:lnTo>
                <a:lnTo>
                  <a:pt x="0" y="6"/>
                </a:lnTo>
                <a:lnTo>
                  <a:pt x="20" y="12"/>
                </a:lnTo>
                <a:lnTo>
                  <a:pt x="48" y="6"/>
                </a:lnTo>
                <a:close/>
              </a:path>
            </a:pathLst>
          </a:custGeom>
          <a:solidFill>
            <a:srgbClr val="007B3C"/>
          </a:solidFill>
          <a:ln w="0">
            <a:solidFill>
              <a:srgbClr val="007B3C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83" name="Freeform 159"/>
          <p:cNvSpPr>
            <a:spLocks/>
          </p:cNvSpPr>
          <p:nvPr/>
        </p:nvSpPr>
        <p:spPr bwMode="auto">
          <a:xfrm>
            <a:off x="1879600" y="2413000"/>
            <a:ext cx="76200" cy="19050"/>
          </a:xfrm>
          <a:custGeom>
            <a:avLst/>
            <a:gdLst/>
            <a:ahLst/>
            <a:cxnLst>
              <a:cxn ang="0">
                <a:pos x="48" y="6"/>
              </a:cxn>
              <a:cxn ang="0">
                <a:pos x="26" y="0"/>
              </a:cxn>
              <a:cxn ang="0">
                <a:pos x="0" y="6"/>
              </a:cxn>
              <a:cxn ang="0">
                <a:pos x="20" y="12"/>
              </a:cxn>
              <a:cxn ang="0">
                <a:pos x="48" y="6"/>
              </a:cxn>
            </a:cxnLst>
            <a:rect l="0" t="0" r="r" b="b"/>
            <a:pathLst>
              <a:path w="48" h="12">
                <a:moveTo>
                  <a:pt x="48" y="6"/>
                </a:moveTo>
                <a:lnTo>
                  <a:pt x="26" y="0"/>
                </a:lnTo>
                <a:lnTo>
                  <a:pt x="0" y="6"/>
                </a:lnTo>
                <a:lnTo>
                  <a:pt x="20" y="12"/>
                </a:lnTo>
                <a:lnTo>
                  <a:pt x="48" y="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84" name="Freeform 160"/>
          <p:cNvSpPr>
            <a:spLocks/>
          </p:cNvSpPr>
          <p:nvPr/>
        </p:nvSpPr>
        <p:spPr bwMode="auto">
          <a:xfrm>
            <a:off x="1835150" y="2422525"/>
            <a:ext cx="76200" cy="19050"/>
          </a:xfrm>
          <a:custGeom>
            <a:avLst/>
            <a:gdLst/>
            <a:ahLst/>
            <a:cxnLst>
              <a:cxn ang="0">
                <a:pos x="48" y="6"/>
              </a:cxn>
              <a:cxn ang="0">
                <a:pos x="28" y="0"/>
              </a:cxn>
              <a:cxn ang="0">
                <a:pos x="0" y="6"/>
              </a:cxn>
              <a:cxn ang="0">
                <a:pos x="22" y="12"/>
              </a:cxn>
              <a:cxn ang="0">
                <a:pos x="48" y="6"/>
              </a:cxn>
            </a:cxnLst>
            <a:rect l="0" t="0" r="r" b="b"/>
            <a:pathLst>
              <a:path w="48" h="12">
                <a:moveTo>
                  <a:pt x="48" y="6"/>
                </a:moveTo>
                <a:lnTo>
                  <a:pt x="28" y="0"/>
                </a:lnTo>
                <a:lnTo>
                  <a:pt x="0" y="6"/>
                </a:lnTo>
                <a:lnTo>
                  <a:pt x="22" y="12"/>
                </a:lnTo>
                <a:lnTo>
                  <a:pt x="48" y="6"/>
                </a:lnTo>
                <a:close/>
              </a:path>
            </a:pathLst>
          </a:custGeom>
          <a:solidFill>
            <a:srgbClr val="007B3B"/>
          </a:solidFill>
          <a:ln w="0">
            <a:solidFill>
              <a:srgbClr val="007B3B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85" name="Freeform 161"/>
          <p:cNvSpPr>
            <a:spLocks/>
          </p:cNvSpPr>
          <p:nvPr/>
        </p:nvSpPr>
        <p:spPr bwMode="auto">
          <a:xfrm>
            <a:off x="1835150" y="2422525"/>
            <a:ext cx="76200" cy="19050"/>
          </a:xfrm>
          <a:custGeom>
            <a:avLst/>
            <a:gdLst/>
            <a:ahLst/>
            <a:cxnLst>
              <a:cxn ang="0">
                <a:pos x="48" y="6"/>
              </a:cxn>
              <a:cxn ang="0">
                <a:pos x="28" y="0"/>
              </a:cxn>
              <a:cxn ang="0">
                <a:pos x="0" y="6"/>
              </a:cxn>
              <a:cxn ang="0">
                <a:pos x="22" y="12"/>
              </a:cxn>
              <a:cxn ang="0">
                <a:pos x="48" y="6"/>
              </a:cxn>
            </a:cxnLst>
            <a:rect l="0" t="0" r="r" b="b"/>
            <a:pathLst>
              <a:path w="48" h="12">
                <a:moveTo>
                  <a:pt x="48" y="6"/>
                </a:moveTo>
                <a:lnTo>
                  <a:pt x="28" y="0"/>
                </a:lnTo>
                <a:lnTo>
                  <a:pt x="0" y="6"/>
                </a:lnTo>
                <a:lnTo>
                  <a:pt x="22" y="12"/>
                </a:lnTo>
                <a:lnTo>
                  <a:pt x="48" y="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86" name="Freeform 162"/>
          <p:cNvSpPr>
            <a:spLocks/>
          </p:cNvSpPr>
          <p:nvPr/>
        </p:nvSpPr>
        <p:spPr bwMode="auto">
          <a:xfrm>
            <a:off x="1793875" y="2432050"/>
            <a:ext cx="76200" cy="15875"/>
          </a:xfrm>
          <a:custGeom>
            <a:avLst/>
            <a:gdLst/>
            <a:ahLst/>
            <a:cxnLst>
              <a:cxn ang="0">
                <a:pos x="48" y="6"/>
              </a:cxn>
              <a:cxn ang="0">
                <a:pos x="26" y="0"/>
              </a:cxn>
              <a:cxn ang="0">
                <a:pos x="0" y="4"/>
              </a:cxn>
              <a:cxn ang="0">
                <a:pos x="22" y="10"/>
              </a:cxn>
              <a:cxn ang="0">
                <a:pos x="48" y="6"/>
              </a:cxn>
            </a:cxnLst>
            <a:rect l="0" t="0" r="r" b="b"/>
            <a:pathLst>
              <a:path w="48" h="10">
                <a:moveTo>
                  <a:pt x="48" y="6"/>
                </a:moveTo>
                <a:lnTo>
                  <a:pt x="26" y="0"/>
                </a:lnTo>
                <a:lnTo>
                  <a:pt x="0" y="4"/>
                </a:lnTo>
                <a:lnTo>
                  <a:pt x="22" y="10"/>
                </a:lnTo>
                <a:lnTo>
                  <a:pt x="48" y="6"/>
                </a:lnTo>
                <a:close/>
              </a:path>
            </a:pathLst>
          </a:custGeom>
          <a:solidFill>
            <a:srgbClr val="007A3A"/>
          </a:solidFill>
          <a:ln w="0">
            <a:solidFill>
              <a:srgbClr val="007A3A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87" name="Freeform 163"/>
          <p:cNvSpPr>
            <a:spLocks/>
          </p:cNvSpPr>
          <p:nvPr/>
        </p:nvSpPr>
        <p:spPr bwMode="auto">
          <a:xfrm>
            <a:off x="1793875" y="2432050"/>
            <a:ext cx="76200" cy="15875"/>
          </a:xfrm>
          <a:custGeom>
            <a:avLst/>
            <a:gdLst/>
            <a:ahLst/>
            <a:cxnLst>
              <a:cxn ang="0">
                <a:pos x="48" y="6"/>
              </a:cxn>
              <a:cxn ang="0">
                <a:pos x="26" y="0"/>
              </a:cxn>
              <a:cxn ang="0">
                <a:pos x="0" y="4"/>
              </a:cxn>
              <a:cxn ang="0">
                <a:pos x="22" y="10"/>
              </a:cxn>
              <a:cxn ang="0">
                <a:pos x="48" y="6"/>
              </a:cxn>
            </a:cxnLst>
            <a:rect l="0" t="0" r="r" b="b"/>
            <a:pathLst>
              <a:path w="48" h="10">
                <a:moveTo>
                  <a:pt x="48" y="6"/>
                </a:moveTo>
                <a:lnTo>
                  <a:pt x="26" y="0"/>
                </a:lnTo>
                <a:lnTo>
                  <a:pt x="0" y="4"/>
                </a:lnTo>
                <a:lnTo>
                  <a:pt x="22" y="10"/>
                </a:lnTo>
                <a:lnTo>
                  <a:pt x="48" y="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88" name="Freeform 164"/>
          <p:cNvSpPr>
            <a:spLocks/>
          </p:cNvSpPr>
          <p:nvPr/>
        </p:nvSpPr>
        <p:spPr bwMode="auto">
          <a:xfrm>
            <a:off x="1749425" y="2438400"/>
            <a:ext cx="79375" cy="19050"/>
          </a:xfrm>
          <a:custGeom>
            <a:avLst/>
            <a:gdLst/>
            <a:ahLst/>
            <a:cxnLst>
              <a:cxn ang="0">
                <a:pos x="50" y="6"/>
              </a:cxn>
              <a:cxn ang="0">
                <a:pos x="28" y="0"/>
              </a:cxn>
              <a:cxn ang="0">
                <a:pos x="0" y="6"/>
              </a:cxn>
              <a:cxn ang="0">
                <a:pos x="22" y="12"/>
              </a:cxn>
              <a:cxn ang="0">
                <a:pos x="50" y="6"/>
              </a:cxn>
            </a:cxnLst>
            <a:rect l="0" t="0" r="r" b="b"/>
            <a:pathLst>
              <a:path w="50" h="12">
                <a:moveTo>
                  <a:pt x="50" y="6"/>
                </a:moveTo>
                <a:lnTo>
                  <a:pt x="28" y="0"/>
                </a:lnTo>
                <a:lnTo>
                  <a:pt x="0" y="6"/>
                </a:lnTo>
                <a:lnTo>
                  <a:pt x="22" y="12"/>
                </a:lnTo>
                <a:lnTo>
                  <a:pt x="50" y="6"/>
                </a:lnTo>
                <a:close/>
              </a:path>
            </a:pathLst>
          </a:custGeom>
          <a:solidFill>
            <a:srgbClr val="007A39"/>
          </a:solidFill>
          <a:ln w="0">
            <a:solidFill>
              <a:srgbClr val="007A39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89" name="Freeform 165"/>
          <p:cNvSpPr>
            <a:spLocks/>
          </p:cNvSpPr>
          <p:nvPr/>
        </p:nvSpPr>
        <p:spPr bwMode="auto">
          <a:xfrm>
            <a:off x="1749425" y="2438400"/>
            <a:ext cx="79375" cy="19050"/>
          </a:xfrm>
          <a:custGeom>
            <a:avLst/>
            <a:gdLst/>
            <a:ahLst/>
            <a:cxnLst>
              <a:cxn ang="0">
                <a:pos x="50" y="6"/>
              </a:cxn>
              <a:cxn ang="0">
                <a:pos x="28" y="0"/>
              </a:cxn>
              <a:cxn ang="0">
                <a:pos x="0" y="6"/>
              </a:cxn>
              <a:cxn ang="0">
                <a:pos x="22" y="12"/>
              </a:cxn>
              <a:cxn ang="0">
                <a:pos x="50" y="6"/>
              </a:cxn>
            </a:cxnLst>
            <a:rect l="0" t="0" r="r" b="b"/>
            <a:pathLst>
              <a:path w="50" h="12">
                <a:moveTo>
                  <a:pt x="50" y="6"/>
                </a:moveTo>
                <a:lnTo>
                  <a:pt x="28" y="0"/>
                </a:lnTo>
                <a:lnTo>
                  <a:pt x="0" y="6"/>
                </a:lnTo>
                <a:lnTo>
                  <a:pt x="22" y="12"/>
                </a:lnTo>
                <a:lnTo>
                  <a:pt x="50" y="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90" name="Freeform 166"/>
          <p:cNvSpPr>
            <a:spLocks/>
          </p:cNvSpPr>
          <p:nvPr/>
        </p:nvSpPr>
        <p:spPr bwMode="auto">
          <a:xfrm>
            <a:off x="1704975" y="2447925"/>
            <a:ext cx="79375" cy="19050"/>
          </a:xfrm>
          <a:custGeom>
            <a:avLst/>
            <a:gdLst/>
            <a:ahLst/>
            <a:cxnLst>
              <a:cxn ang="0">
                <a:pos x="50" y="6"/>
              </a:cxn>
              <a:cxn ang="0">
                <a:pos x="28" y="0"/>
              </a:cxn>
              <a:cxn ang="0">
                <a:pos x="0" y="6"/>
              </a:cxn>
              <a:cxn ang="0">
                <a:pos x="22" y="12"/>
              </a:cxn>
              <a:cxn ang="0">
                <a:pos x="50" y="6"/>
              </a:cxn>
            </a:cxnLst>
            <a:rect l="0" t="0" r="r" b="b"/>
            <a:pathLst>
              <a:path w="50" h="12">
                <a:moveTo>
                  <a:pt x="50" y="6"/>
                </a:moveTo>
                <a:lnTo>
                  <a:pt x="28" y="0"/>
                </a:lnTo>
                <a:lnTo>
                  <a:pt x="0" y="6"/>
                </a:lnTo>
                <a:lnTo>
                  <a:pt x="22" y="12"/>
                </a:lnTo>
                <a:lnTo>
                  <a:pt x="50" y="6"/>
                </a:lnTo>
                <a:close/>
              </a:path>
            </a:pathLst>
          </a:custGeom>
          <a:solidFill>
            <a:srgbClr val="007938"/>
          </a:solidFill>
          <a:ln w="0">
            <a:solidFill>
              <a:srgbClr val="007938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91" name="Freeform 167"/>
          <p:cNvSpPr>
            <a:spLocks/>
          </p:cNvSpPr>
          <p:nvPr/>
        </p:nvSpPr>
        <p:spPr bwMode="auto">
          <a:xfrm>
            <a:off x="1704975" y="2447925"/>
            <a:ext cx="79375" cy="19050"/>
          </a:xfrm>
          <a:custGeom>
            <a:avLst/>
            <a:gdLst/>
            <a:ahLst/>
            <a:cxnLst>
              <a:cxn ang="0">
                <a:pos x="50" y="6"/>
              </a:cxn>
              <a:cxn ang="0">
                <a:pos x="28" y="0"/>
              </a:cxn>
              <a:cxn ang="0">
                <a:pos x="0" y="6"/>
              </a:cxn>
              <a:cxn ang="0">
                <a:pos x="22" y="12"/>
              </a:cxn>
              <a:cxn ang="0">
                <a:pos x="50" y="6"/>
              </a:cxn>
            </a:cxnLst>
            <a:rect l="0" t="0" r="r" b="b"/>
            <a:pathLst>
              <a:path w="50" h="12">
                <a:moveTo>
                  <a:pt x="50" y="6"/>
                </a:moveTo>
                <a:lnTo>
                  <a:pt x="28" y="0"/>
                </a:lnTo>
                <a:lnTo>
                  <a:pt x="0" y="6"/>
                </a:lnTo>
                <a:lnTo>
                  <a:pt x="22" y="12"/>
                </a:lnTo>
                <a:lnTo>
                  <a:pt x="50" y="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92" name="Freeform 168"/>
          <p:cNvSpPr>
            <a:spLocks/>
          </p:cNvSpPr>
          <p:nvPr/>
        </p:nvSpPr>
        <p:spPr bwMode="auto">
          <a:xfrm>
            <a:off x="1660525" y="2457450"/>
            <a:ext cx="79375" cy="19050"/>
          </a:xfrm>
          <a:custGeom>
            <a:avLst/>
            <a:gdLst/>
            <a:ahLst/>
            <a:cxnLst>
              <a:cxn ang="0">
                <a:pos x="50" y="6"/>
              </a:cxn>
              <a:cxn ang="0">
                <a:pos x="28" y="0"/>
              </a:cxn>
              <a:cxn ang="0">
                <a:pos x="0" y="6"/>
              </a:cxn>
              <a:cxn ang="0">
                <a:pos x="20" y="12"/>
              </a:cxn>
              <a:cxn ang="0">
                <a:pos x="50" y="6"/>
              </a:cxn>
            </a:cxnLst>
            <a:rect l="0" t="0" r="r" b="b"/>
            <a:pathLst>
              <a:path w="50" h="12">
                <a:moveTo>
                  <a:pt x="50" y="6"/>
                </a:moveTo>
                <a:lnTo>
                  <a:pt x="28" y="0"/>
                </a:lnTo>
                <a:lnTo>
                  <a:pt x="0" y="6"/>
                </a:lnTo>
                <a:lnTo>
                  <a:pt x="20" y="12"/>
                </a:lnTo>
                <a:lnTo>
                  <a:pt x="50" y="6"/>
                </a:lnTo>
                <a:close/>
              </a:path>
            </a:pathLst>
          </a:custGeom>
          <a:solidFill>
            <a:srgbClr val="007938"/>
          </a:solidFill>
          <a:ln w="0">
            <a:solidFill>
              <a:srgbClr val="007938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93" name="Freeform 169"/>
          <p:cNvSpPr>
            <a:spLocks/>
          </p:cNvSpPr>
          <p:nvPr/>
        </p:nvSpPr>
        <p:spPr bwMode="auto">
          <a:xfrm>
            <a:off x="1660525" y="2457450"/>
            <a:ext cx="79375" cy="19050"/>
          </a:xfrm>
          <a:custGeom>
            <a:avLst/>
            <a:gdLst/>
            <a:ahLst/>
            <a:cxnLst>
              <a:cxn ang="0">
                <a:pos x="50" y="6"/>
              </a:cxn>
              <a:cxn ang="0">
                <a:pos x="28" y="0"/>
              </a:cxn>
              <a:cxn ang="0">
                <a:pos x="0" y="6"/>
              </a:cxn>
              <a:cxn ang="0">
                <a:pos x="20" y="12"/>
              </a:cxn>
              <a:cxn ang="0">
                <a:pos x="50" y="6"/>
              </a:cxn>
            </a:cxnLst>
            <a:rect l="0" t="0" r="r" b="b"/>
            <a:pathLst>
              <a:path w="50" h="12">
                <a:moveTo>
                  <a:pt x="50" y="6"/>
                </a:moveTo>
                <a:lnTo>
                  <a:pt x="28" y="0"/>
                </a:lnTo>
                <a:lnTo>
                  <a:pt x="0" y="6"/>
                </a:lnTo>
                <a:lnTo>
                  <a:pt x="20" y="12"/>
                </a:lnTo>
                <a:lnTo>
                  <a:pt x="50" y="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94" name="Freeform 170"/>
          <p:cNvSpPr>
            <a:spLocks/>
          </p:cNvSpPr>
          <p:nvPr/>
        </p:nvSpPr>
        <p:spPr bwMode="auto">
          <a:xfrm>
            <a:off x="1612900" y="2466975"/>
            <a:ext cx="79375" cy="19050"/>
          </a:xfrm>
          <a:custGeom>
            <a:avLst/>
            <a:gdLst/>
            <a:ahLst/>
            <a:cxnLst>
              <a:cxn ang="0">
                <a:pos x="50" y="6"/>
              </a:cxn>
              <a:cxn ang="0">
                <a:pos x="30" y="0"/>
              </a:cxn>
              <a:cxn ang="0">
                <a:pos x="0" y="6"/>
              </a:cxn>
              <a:cxn ang="0">
                <a:pos x="22" y="12"/>
              </a:cxn>
              <a:cxn ang="0">
                <a:pos x="50" y="6"/>
              </a:cxn>
            </a:cxnLst>
            <a:rect l="0" t="0" r="r" b="b"/>
            <a:pathLst>
              <a:path w="50" h="12">
                <a:moveTo>
                  <a:pt x="50" y="6"/>
                </a:moveTo>
                <a:lnTo>
                  <a:pt x="30" y="0"/>
                </a:lnTo>
                <a:lnTo>
                  <a:pt x="0" y="6"/>
                </a:lnTo>
                <a:lnTo>
                  <a:pt x="22" y="12"/>
                </a:lnTo>
                <a:lnTo>
                  <a:pt x="50" y="6"/>
                </a:lnTo>
                <a:close/>
              </a:path>
            </a:pathLst>
          </a:custGeom>
          <a:solidFill>
            <a:srgbClr val="007839"/>
          </a:solidFill>
          <a:ln w="0">
            <a:solidFill>
              <a:srgbClr val="007839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95" name="Freeform 171"/>
          <p:cNvSpPr>
            <a:spLocks/>
          </p:cNvSpPr>
          <p:nvPr/>
        </p:nvSpPr>
        <p:spPr bwMode="auto">
          <a:xfrm>
            <a:off x="1612900" y="2466975"/>
            <a:ext cx="79375" cy="19050"/>
          </a:xfrm>
          <a:custGeom>
            <a:avLst/>
            <a:gdLst/>
            <a:ahLst/>
            <a:cxnLst>
              <a:cxn ang="0">
                <a:pos x="50" y="6"/>
              </a:cxn>
              <a:cxn ang="0">
                <a:pos x="30" y="0"/>
              </a:cxn>
              <a:cxn ang="0">
                <a:pos x="0" y="6"/>
              </a:cxn>
              <a:cxn ang="0">
                <a:pos x="22" y="12"/>
              </a:cxn>
              <a:cxn ang="0">
                <a:pos x="50" y="6"/>
              </a:cxn>
            </a:cxnLst>
            <a:rect l="0" t="0" r="r" b="b"/>
            <a:pathLst>
              <a:path w="50" h="12">
                <a:moveTo>
                  <a:pt x="50" y="6"/>
                </a:moveTo>
                <a:lnTo>
                  <a:pt x="30" y="0"/>
                </a:lnTo>
                <a:lnTo>
                  <a:pt x="0" y="6"/>
                </a:lnTo>
                <a:lnTo>
                  <a:pt x="22" y="12"/>
                </a:lnTo>
                <a:lnTo>
                  <a:pt x="50" y="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96" name="Freeform 172"/>
          <p:cNvSpPr>
            <a:spLocks/>
          </p:cNvSpPr>
          <p:nvPr/>
        </p:nvSpPr>
        <p:spPr bwMode="auto">
          <a:xfrm>
            <a:off x="1565275" y="2476500"/>
            <a:ext cx="82550" cy="19050"/>
          </a:xfrm>
          <a:custGeom>
            <a:avLst/>
            <a:gdLst/>
            <a:ahLst/>
            <a:cxnLst>
              <a:cxn ang="0">
                <a:pos x="52" y="6"/>
              </a:cxn>
              <a:cxn ang="0">
                <a:pos x="30" y="0"/>
              </a:cxn>
              <a:cxn ang="0">
                <a:pos x="0" y="6"/>
              </a:cxn>
              <a:cxn ang="0">
                <a:pos x="22" y="12"/>
              </a:cxn>
              <a:cxn ang="0">
                <a:pos x="52" y="6"/>
              </a:cxn>
            </a:cxnLst>
            <a:rect l="0" t="0" r="r" b="b"/>
            <a:pathLst>
              <a:path w="52" h="12">
                <a:moveTo>
                  <a:pt x="52" y="6"/>
                </a:moveTo>
                <a:lnTo>
                  <a:pt x="30" y="0"/>
                </a:lnTo>
                <a:lnTo>
                  <a:pt x="0" y="6"/>
                </a:lnTo>
                <a:lnTo>
                  <a:pt x="22" y="12"/>
                </a:lnTo>
                <a:lnTo>
                  <a:pt x="52" y="6"/>
                </a:lnTo>
                <a:close/>
              </a:path>
            </a:pathLst>
          </a:custGeom>
          <a:solidFill>
            <a:srgbClr val="00773A"/>
          </a:solidFill>
          <a:ln w="0">
            <a:solidFill>
              <a:srgbClr val="00773A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97" name="Freeform 173"/>
          <p:cNvSpPr>
            <a:spLocks/>
          </p:cNvSpPr>
          <p:nvPr/>
        </p:nvSpPr>
        <p:spPr bwMode="auto">
          <a:xfrm>
            <a:off x="1565275" y="2476500"/>
            <a:ext cx="82550" cy="19050"/>
          </a:xfrm>
          <a:custGeom>
            <a:avLst/>
            <a:gdLst/>
            <a:ahLst/>
            <a:cxnLst>
              <a:cxn ang="0">
                <a:pos x="52" y="6"/>
              </a:cxn>
              <a:cxn ang="0">
                <a:pos x="30" y="0"/>
              </a:cxn>
              <a:cxn ang="0">
                <a:pos x="0" y="6"/>
              </a:cxn>
              <a:cxn ang="0">
                <a:pos x="22" y="12"/>
              </a:cxn>
              <a:cxn ang="0">
                <a:pos x="52" y="6"/>
              </a:cxn>
            </a:cxnLst>
            <a:rect l="0" t="0" r="r" b="b"/>
            <a:pathLst>
              <a:path w="52" h="12">
                <a:moveTo>
                  <a:pt x="52" y="6"/>
                </a:moveTo>
                <a:lnTo>
                  <a:pt x="30" y="0"/>
                </a:lnTo>
                <a:lnTo>
                  <a:pt x="0" y="6"/>
                </a:lnTo>
                <a:lnTo>
                  <a:pt x="22" y="12"/>
                </a:lnTo>
                <a:lnTo>
                  <a:pt x="52" y="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98" name="Freeform 174"/>
          <p:cNvSpPr>
            <a:spLocks/>
          </p:cNvSpPr>
          <p:nvPr/>
        </p:nvSpPr>
        <p:spPr bwMode="auto">
          <a:xfrm>
            <a:off x="1517650" y="2486025"/>
            <a:ext cx="82550" cy="19050"/>
          </a:xfrm>
          <a:custGeom>
            <a:avLst/>
            <a:gdLst/>
            <a:ahLst/>
            <a:cxnLst>
              <a:cxn ang="0">
                <a:pos x="52" y="6"/>
              </a:cxn>
              <a:cxn ang="0">
                <a:pos x="30" y="0"/>
              </a:cxn>
              <a:cxn ang="0">
                <a:pos x="0" y="6"/>
              </a:cxn>
              <a:cxn ang="0">
                <a:pos x="22" y="12"/>
              </a:cxn>
              <a:cxn ang="0">
                <a:pos x="52" y="6"/>
              </a:cxn>
            </a:cxnLst>
            <a:rect l="0" t="0" r="r" b="b"/>
            <a:pathLst>
              <a:path w="52" h="12">
                <a:moveTo>
                  <a:pt x="52" y="6"/>
                </a:moveTo>
                <a:lnTo>
                  <a:pt x="30" y="0"/>
                </a:lnTo>
                <a:lnTo>
                  <a:pt x="0" y="6"/>
                </a:lnTo>
                <a:lnTo>
                  <a:pt x="22" y="12"/>
                </a:lnTo>
                <a:lnTo>
                  <a:pt x="52" y="6"/>
                </a:lnTo>
                <a:close/>
              </a:path>
            </a:pathLst>
          </a:custGeom>
          <a:solidFill>
            <a:srgbClr val="00763B"/>
          </a:solidFill>
          <a:ln w="0">
            <a:solidFill>
              <a:srgbClr val="00763B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799" name="Freeform 175"/>
          <p:cNvSpPr>
            <a:spLocks/>
          </p:cNvSpPr>
          <p:nvPr/>
        </p:nvSpPr>
        <p:spPr bwMode="auto">
          <a:xfrm>
            <a:off x="1517650" y="2486025"/>
            <a:ext cx="82550" cy="19050"/>
          </a:xfrm>
          <a:custGeom>
            <a:avLst/>
            <a:gdLst/>
            <a:ahLst/>
            <a:cxnLst>
              <a:cxn ang="0">
                <a:pos x="52" y="6"/>
              </a:cxn>
              <a:cxn ang="0">
                <a:pos x="30" y="0"/>
              </a:cxn>
              <a:cxn ang="0">
                <a:pos x="0" y="6"/>
              </a:cxn>
              <a:cxn ang="0">
                <a:pos x="22" y="12"/>
              </a:cxn>
              <a:cxn ang="0">
                <a:pos x="52" y="6"/>
              </a:cxn>
            </a:cxnLst>
            <a:rect l="0" t="0" r="r" b="b"/>
            <a:pathLst>
              <a:path w="52" h="12">
                <a:moveTo>
                  <a:pt x="52" y="6"/>
                </a:moveTo>
                <a:lnTo>
                  <a:pt x="30" y="0"/>
                </a:lnTo>
                <a:lnTo>
                  <a:pt x="0" y="6"/>
                </a:lnTo>
                <a:lnTo>
                  <a:pt x="22" y="12"/>
                </a:lnTo>
                <a:lnTo>
                  <a:pt x="52" y="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800" name="Freeform 176"/>
          <p:cNvSpPr>
            <a:spLocks/>
          </p:cNvSpPr>
          <p:nvPr/>
        </p:nvSpPr>
        <p:spPr bwMode="auto">
          <a:xfrm>
            <a:off x="1470025" y="2495550"/>
            <a:ext cx="82550" cy="22225"/>
          </a:xfrm>
          <a:custGeom>
            <a:avLst/>
            <a:gdLst/>
            <a:ahLst/>
            <a:cxnLst>
              <a:cxn ang="0">
                <a:pos x="52" y="6"/>
              </a:cxn>
              <a:cxn ang="0">
                <a:pos x="30" y="0"/>
              </a:cxn>
              <a:cxn ang="0">
                <a:pos x="0" y="8"/>
              </a:cxn>
              <a:cxn ang="0">
                <a:pos x="22" y="14"/>
              </a:cxn>
              <a:cxn ang="0">
                <a:pos x="52" y="6"/>
              </a:cxn>
            </a:cxnLst>
            <a:rect l="0" t="0" r="r" b="b"/>
            <a:pathLst>
              <a:path w="52" h="14">
                <a:moveTo>
                  <a:pt x="52" y="6"/>
                </a:moveTo>
                <a:lnTo>
                  <a:pt x="30" y="0"/>
                </a:lnTo>
                <a:lnTo>
                  <a:pt x="0" y="8"/>
                </a:lnTo>
                <a:lnTo>
                  <a:pt x="22" y="14"/>
                </a:lnTo>
                <a:lnTo>
                  <a:pt x="52" y="6"/>
                </a:lnTo>
                <a:close/>
              </a:path>
            </a:pathLst>
          </a:custGeom>
          <a:solidFill>
            <a:srgbClr val="00763E"/>
          </a:solidFill>
          <a:ln w="0">
            <a:solidFill>
              <a:srgbClr val="00763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801" name="Freeform 177"/>
          <p:cNvSpPr>
            <a:spLocks/>
          </p:cNvSpPr>
          <p:nvPr/>
        </p:nvSpPr>
        <p:spPr bwMode="auto">
          <a:xfrm>
            <a:off x="1470025" y="2495550"/>
            <a:ext cx="82550" cy="22225"/>
          </a:xfrm>
          <a:custGeom>
            <a:avLst/>
            <a:gdLst/>
            <a:ahLst/>
            <a:cxnLst>
              <a:cxn ang="0">
                <a:pos x="52" y="6"/>
              </a:cxn>
              <a:cxn ang="0">
                <a:pos x="30" y="0"/>
              </a:cxn>
              <a:cxn ang="0">
                <a:pos x="0" y="8"/>
              </a:cxn>
              <a:cxn ang="0">
                <a:pos x="22" y="14"/>
              </a:cxn>
              <a:cxn ang="0">
                <a:pos x="52" y="6"/>
              </a:cxn>
            </a:cxnLst>
            <a:rect l="0" t="0" r="r" b="b"/>
            <a:pathLst>
              <a:path w="52" h="14">
                <a:moveTo>
                  <a:pt x="52" y="6"/>
                </a:moveTo>
                <a:lnTo>
                  <a:pt x="30" y="0"/>
                </a:lnTo>
                <a:lnTo>
                  <a:pt x="0" y="8"/>
                </a:lnTo>
                <a:lnTo>
                  <a:pt x="22" y="14"/>
                </a:lnTo>
                <a:lnTo>
                  <a:pt x="52" y="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802" name="Freeform 178"/>
          <p:cNvSpPr>
            <a:spLocks/>
          </p:cNvSpPr>
          <p:nvPr/>
        </p:nvSpPr>
        <p:spPr bwMode="auto">
          <a:xfrm>
            <a:off x="1422400" y="2508250"/>
            <a:ext cx="82550" cy="19050"/>
          </a:xfrm>
          <a:custGeom>
            <a:avLst/>
            <a:gdLst/>
            <a:ahLst/>
            <a:cxnLst>
              <a:cxn ang="0">
                <a:pos x="52" y="6"/>
              </a:cxn>
              <a:cxn ang="0">
                <a:pos x="30" y="0"/>
              </a:cxn>
              <a:cxn ang="0">
                <a:pos x="0" y="6"/>
              </a:cxn>
              <a:cxn ang="0">
                <a:pos x="20" y="12"/>
              </a:cxn>
              <a:cxn ang="0">
                <a:pos x="52" y="6"/>
              </a:cxn>
            </a:cxnLst>
            <a:rect l="0" t="0" r="r" b="b"/>
            <a:pathLst>
              <a:path w="52" h="12">
                <a:moveTo>
                  <a:pt x="52" y="6"/>
                </a:moveTo>
                <a:lnTo>
                  <a:pt x="30" y="0"/>
                </a:lnTo>
                <a:lnTo>
                  <a:pt x="0" y="6"/>
                </a:lnTo>
                <a:lnTo>
                  <a:pt x="20" y="12"/>
                </a:lnTo>
                <a:lnTo>
                  <a:pt x="52" y="6"/>
                </a:lnTo>
                <a:close/>
              </a:path>
            </a:pathLst>
          </a:custGeom>
          <a:solidFill>
            <a:srgbClr val="007541"/>
          </a:solidFill>
          <a:ln w="0">
            <a:solidFill>
              <a:srgbClr val="00754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803" name="Freeform 179"/>
          <p:cNvSpPr>
            <a:spLocks/>
          </p:cNvSpPr>
          <p:nvPr/>
        </p:nvSpPr>
        <p:spPr bwMode="auto">
          <a:xfrm>
            <a:off x="1422400" y="2508250"/>
            <a:ext cx="82550" cy="19050"/>
          </a:xfrm>
          <a:custGeom>
            <a:avLst/>
            <a:gdLst/>
            <a:ahLst/>
            <a:cxnLst>
              <a:cxn ang="0">
                <a:pos x="52" y="6"/>
              </a:cxn>
              <a:cxn ang="0">
                <a:pos x="30" y="0"/>
              </a:cxn>
              <a:cxn ang="0">
                <a:pos x="0" y="6"/>
              </a:cxn>
              <a:cxn ang="0">
                <a:pos x="20" y="12"/>
              </a:cxn>
              <a:cxn ang="0">
                <a:pos x="52" y="6"/>
              </a:cxn>
            </a:cxnLst>
            <a:rect l="0" t="0" r="r" b="b"/>
            <a:pathLst>
              <a:path w="52" h="12">
                <a:moveTo>
                  <a:pt x="52" y="6"/>
                </a:moveTo>
                <a:lnTo>
                  <a:pt x="30" y="0"/>
                </a:lnTo>
                <a:lnTo>
                  <a:pt x="0" y="6"/>
                </a:lnTo>
                <a:lnTo>
                  <a:pt x="20" y="12"/>
                </a:lnTo>
                <a:lnTo>
                  <a:pt x="52" y="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804" name="Freeform 180"/>
          <p:cNvSpPr>
            <a:spLocks/>
          </p:cNvSpPr>
          <p:nvPr/>
        </p:nvSpPr>
        <p:spPr bwMode="auto">
          <a:xfrm>
            <a:off x="1371600" y="2517775"/>
            <a:ext cx="82550" cy="22225"/>
          </a:xfrm>
          <a:custGeom>
            <a:avLst/>
            <a:gdLst/>
            <a:ahLst/>
            <a:cxnLst>
              <a:cxn ang="0">
                <a:pos x="52" y="6"/>
              </a:cxn>
              <a:cxn ang="0">
                <a:pos x="32" y="0"/>
              </a:cxn>
              <a:cxn ang="0">
                <a:pos x="0" y="8"/>
              </a:cxn>
              <a:cxn ang="0">
                <a:pos x="22" y="14"/>
              </a:cxn>
              <a:cxn ang="0">
                <a:pos x="52" y="6"/>
              </a:cxn>
            </a:cxnLst>
            <a:rect l="0" t="0" r="r" b="b"/>
            <a:pathLst>
              <a:path w="52" h="14">
                <a:moveTo>
                  <a:pt x="52" y="6"/>
                </a:moveTo>
                <a:lnTo>
                  <a:pt x="32" y="0"/>
                </a:lnTo>
                <a:lnTo>
                  <a:pt x="0" y="8"/>
                </a:lnTo>
                <a:lnTo>
                  <a:pt x="22" y="14"/>
                </a:lnTo>
                <a:lnTo>
                  <a:pt x="52" y="6"/>
                </a:lnTo>
                <a:close/>
              </a:path>
            </a:pathLst>
          </a:custGeom>
          <a:solidFill>
            <a:srgbClr val="007444"/>
          </a:solidFill>
          <a:ln w="0">
            <a:solidFill>
              <a:srgbClr val="007444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805" name="Freeform 181"/>
          <p:cNvSpPr>
            <a:spLocks/>
          </p:cNvSpPr>
          <p:nvPr/>
        </p:nvSpPr>
        <p:spPr bwMode="auto">
          <a:xfrm>
            <a:off x="1371600" y="2517775"/>
            <a:ext cx="82550" cy="22225"/>
          </a:xfrm>
          <a:custGeom>
            <a:avLst/>
            <a:gdLst/>
            <a:ahLst/>
            <a:cxnLst>
              <a:cxn ang="0">
                <a:pos x="52" y="6"/>
              </a:cxn>
              <a:cxn ang="0">
                <a:pos x="32" y="0"/>
              </a:cxn>
              <a:cxn ang="0">
                <a:pos x="0" y="8"/>
              </a:cxn>
              <a:cxn ang="0">
                <a:pos x="22" y="14"/>
              </a:cxn>
              <a:cxn ang="0">
                <a:pos x="52" y="6"/>
              </a:cxn>
            </a:cxnLst>
            <a:rect l="0" t="0" r="r" b="b"/>
            <a:pathLst>
              <a:path w="52" h="14">
                <a:moveTo>
                  <a:pt x="52" y="6"/>
                </a:moveTo>
                <a:lnTo>
                  <a:pt x="32" y="0"/>
                </a:lnTo>
                <a:lnTo>
                  <a:pt x="0" y="8"/>
                </a:lnTo>
                <a:lnTo>
                  <a:pt x="22" y="14"/>
                </a:lnTo>
                <a:lnTo>
                  <a:pt x="52" y="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806" name="Freeform 182"/>
          <p:cNvSpPr>
            <a:spLocks/>
          </p:cNvSpPr>
          <p:nvPr/>
        </p:nvSpPr>
        <p:spPr bwMode="auto">
          <a:xfrm>
            <a:off x="1320800" y="2530475"/>
            <a:ext cx="85725" cy="25400"/>
          </a:xfrm>
          <a:custGeom>
            <a:avLst/>
            <a:gdLst/>
            <a:ahLst/>
            <a:cxnLst>
              <a:cxn ang="0">
                <a:pos x="54" y="6"/>
              </a:cxn>
              <a:cxn ang="0">
                <a:pos x="32" y="0"/>
              </a:cxn>
              <a:cxn ang="0">
                <a:pos x="0" y="8"/>
              </a:cxn>
              <a:cxn ang="0">
                <a:pos x="22" y="16"/>
              </a:cxn>
              <a:cxn ang="0">
                <a:pos x="54" y="6"/>
              </a:cxn>
            </a:cxnLst>
            <a:rect l="0" t="0" r="r" b="b"/>
            <a:pathLst>
              <a:path w="54" h="16">
                <a:moveTo>
                  <a:pt x="54" y="6"/>
                </a:moveTo>
                <a:lnTo>
                  <a:pt x="32" y="0"/>
                </a:lnTo>
                <a:lnTo>
                  <a:pt x="0" y="8"/>
                </a:lnTo>
                <a:lnTo>
                  <a:pt x="22" y="16"/>
                </a:lnTo>
                <a:lnTo>
                  <a:pt x="54" y="6"/>
                </a:lnTo>
                <a:close/>
              </a:path>
            </a:pathLst>
          </a:custGeom>
          <a:solidFill>
            <a:srgbClr val="007348"/>
          </a:solidFill>
          <a:ln w="0">
            <a:solidFill>
              <a:srgbClr val="007348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807" name="Freeform 183"/>
          <p:cNvSpPr>
            <a:spLocks/>
          </p:cNvSpPr>
          <p:nvPr/>
        </p:nvSpPr>
        <p:spPr bwMode="auto">
          <a:xfrm>
            <a:off x="1320800" y="2530475"/>
            <a:ext cx="85725" cy="25400"/>
          </a:xfrm>
          <a:custGeom>
            <a:avLst/>
            <a:gdLst/>
            <a:ahLst/>
            <a:cxnLst>
              <a:cxn ang="0">
                <a:pos x="54" y="6"/>
              </a:cxn>
              <a:cxn ang="0">
                <a:pos x="32" y="0"/>
              </a:cxn>
              <a:cxn ang="0">
                <a:pos x="0" y="8"/>
              </a:cxn>
              <a:cxn ang="0">
                <a:pos x="22" y="16"/>
              </a:cxn>
              <a:cxn ang="0">
                <a:pos x="54" y="6"/>
              </a:cxn>
            </a:cxnLst>
            <a:rect l="0" t="0" r="r" b="b"/>
            <a:pathLst>
              <a:path w="54" h="16">
                <a:moveTo>
                  <a:pt x="54" y="6"/>
                </a:moveTo>
                <a:lnTo>
                  <a:pt x="32" y="0"/>
                </a:lnTo>
                <a:lnTo>
                  <a:pt x="0" y="8"/>
                </a:lnTo>
                <a:lnTo>
                  <a:pt x="22" y="16"/>
                </a:lnTo>
                <a:lnTo>
                  <a:pt x="54" y="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808" name="Freeform 184"/>
          <p:cNvSpPr>
            <a:spLocks/>
          </p:cNvSpPr>
          <p:nvPr/>
        </p:nvSpPr>
        <p:spPr bwMode="auto">
          <a:xfrm>
            <a:off x="1270000" y="2543175"/>
            <a:ext cx="85725" cy="28575"/>
          </a:xfrm>
          <a:custGeom>
            <a:avLst/>
            <a:gdLst/>
            <a:ahLst/>
            <a:cxnLst>
              <a:cxn ang="0">
                <a:pos x="54" y="8"/>
              </a:cxn>
              <a:cxn ang="0">
                <a:pos x="32" y="0"/>
              </a:cxn>
              <a:cxn ang="0">
                <a:pos x="0" y="10"/>
              </a:cxn>
              <a:cxn ang="0">
                <a:pos x="20" y="18"/>
              </a:cxn>
              <a:cxn ang="0">
                <a:pos x="54" y="8"/>
              </a:cxn>
            </a:cxnLst>
            <a:rect l="0" t="0" r="r" b="b"/>
            <a:pathLst>
              <a:path w="54" h="18">
                <a:moveTo>
                  <a:pt x="54" y="8"/>
                </a:moveTo>
                <a:lnTo>
                  <a:pt x="32" y="0"/>
                </a:lnTo>
                <a:lnTo>
                  <a:pt x="0" y="10"/>
                </a:lnTo>
                <a:lnTo>
                  <a:pt x="20" y="18"/>
                </a:lnTo>
                <a:lnTo>
                  <a:pt x="54" y="8"/>
                </a:lnTo>
                <a:close/>
              </a:path>
            </a:pathLst>
          </a:custGeom>
          <a:solidFill>
            <a:srgbClr val="00734D"/>
          </a:solidFill>
          <a:ln w="0">
            <a:solidFill>
              <a:srgbClr val="00734D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809" name="Freeform 185"/>
          <p:cNvSpPr>
            <a:spLocks/>
          </p:cNvSpPr>
          <p:nvPr/>
        </p:nvSpPr>
        <p:spPr bwMode="auto">
          <a:xfrm>
            <a:off x="1270000" y="2543175"/>
            <a:ext cx="85725" cy="28575"/>
          </a:xfrm>
          <a:custGeom>
            <a:avLst/>
            <a:gdLst/>
            <a:ahLst/>
            <a:cxnLst>
              <a:cxn ang="0">
                <a:pos x="54" y="8"/>
              </a:cxn>
              <a:cxn ang="0">
                <a:pos x="32" y="0"/>
              </a:cxn>
              <a:cxn ang="0">
                <a:pos x="0" y="10"/>
              </a:cxn>
              <a:cxn ang="0">
                <a:pos x="20" y="18"/>
              </a:cxn>
              <a:cxn ang="0">
                <a:pos x="54" y="8"/>
              </a:cxn>
            </a:cxnLst>
            <a:rect l="0" t="0" r="r" b="b"/>
            <a:pathLst>
              <a:path w="54" h="18">
                <a:moveTo>
                  <a:pt x="54" y="8"/>
                </a:moveTo>
                <a:lnTo>
                  <a:pt x="32" y="0"/>
                </a:lnTo>
                <a:lnTo>
                  <a:pt x="0" y="10"/>
                </a:lnTo>
                <a:lnTo>
                  <a:pt x="20" y="18"/>
                </a:lnTo>
                <a:lnTo>
                  <a:pt x="54" y="8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810" name="Freeform 186"/>
          <p:cNvSpPr>
            <a:spLocks/>
          </p:cNvSpPr>
          <p:nvPr/>
        </p:nvSpPr>
        <p:spPr bwMode="auto">
          <a:xfrm>
            <a:off x="1216025" y="2559050"/>
            <a:ext cx="85725" cy="28575"/>
          </a:xfrm>
          <a:custGeom>
            <a:avLst/>
            <a:gdLst/>
            <a:ahLst/>
            <a:cxnLst>
              <a:cxn ang="0">
                <a:pos x="54" y="8"/>
              </a:cxn>
              <a:cxn ang="0">
                <a:pos x="34" y="0"/>
              </a:cxn>
              <a:cxn ang="0">
                <a:pos x="0" y="10"/>
              </a:cxn>
              <a:cxn ang="0">
                <a:pos x="22" y="18"/>
              </a:cxn>
              <a:cxn ang="0">
                <a:pos x="54" y="8"/>
              </a:cxn>
            </a:cxnLst>
            <a:rect l="0" t="0" r="r" b="b"/>
            <a:pathLst>
              <a:path w="54" h="18">
                <a:moveTo>
                  <a:pt x="54" y="8"/>
                </a:moveTo>
                <a:lnTo>
                  <a:pt x="34" y="0"/>
                </a:lnTo>
                <a:lnTo>
                  <a:pt x="0" y="10"/>
                </a:lnTo>
                <a:lnTo>
                  <a:pt x="22" y="18"/>
                </a:lnTo>
                <a:lnTo>
                  <a:pt x="54" y="8"/>
                </a:lnTo>
                <a:close/>
              </a:path>
            </a:pathLst>
          </a:custGeom>
          <a:solidFill>
            <a:srgbClr val="007251"/>
          </a:solidFill>
          <a:ln w="0">
            <a:solidFill>
              <a:srgbClr val="00725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811" name="Freeform 187"/>
          <p:cNvSpPr>
            <a:spLocks/>
          </p:cNvSpPr>
          <p:nvPr/>
        </p:nvSpPr>
        <p:spPr bwMode="auto">
          <a:xfrm>
            <a:off x="1216025" y="2559050"/>
            <a:ext cx="85725" cy="28575"/>
          </a:xfrm>
          <a:custGeom>
            <a:avLst/>
            <a:gdLst/>
            <a:ahLst/>
            <a:cxnLst>
              <a:cxn ang="0">
                <a:pos x="54" y="8"/>
              </a:cxn>
              <a:cxn ang="0">
                <a:pos x="34" y="0"/>
              </a:cxn>
              <a:cxn ang="0">
                <a:pos x="0" y="10"/>
              </a:cxn>
              <a:cxn ang="0">
                <a:pos x="22" y="18"/>
              </a:cxn>
              <a:cxn ang="0">
                <a:pos x="54" y="8"/>
              </a:cxn>
            </a:cxnLst>
            <a:rect l="0" t="0" r="r" b="b"/>
            <a:pathLst>
              <a:path w="54" h="18">
                <a:moveTo>
                  <a:pt x="54" y="8"/>
                </a:moveTo>
                <a:lnTo>
                  <a:pt x="34" y="0"/>
                </a:lnTo>
                <a:lnTo>
                  <a:pt x="0" y="10"/>
                </a:lnTo>
                <a:lnTo>
                  <a:pt x="22" y="18"/>
                </a:lnTo>
                <a:lnTo>
                  <a:pt x="54" y="8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812" name="Freeform 188"/>
          <p:cNvSpPr>
            <a:spLocks/>
          </p:cNvSpPr>
          <p:nvPr/>
        </p:nvSpPr>
        <p:spPr bwMode="auto">
          <a:xfrm>
            <a:off x="1165225" y="2574925"/>
            <a:ext cx="85725" cy="28575"/>
          </a:xfrm>
          <a:custGeom>
            <a:avLst/>
            <a:gdLst/>
            <a:ahLst/>
            <a:cxnLst>
              <a:cxn ang="0">
                <a:pos x="54" y="8"/>
              </a:cxn>
              <a:cxn ang="0">
                <a:pos x="32" y="0"/>
              </a:cxn>
              <a:cxn ang="0">
                <a:pos x="0" y="10"/>
              </a:cxn>
              <a:cxn ang="0">
                <a:pos x="20" y="18"/>
              </a:cxn>
              <a:cxn ang="0">
                <a:pos x="54" y="8"/>
              </a:cxn>
            </a:cxnLst>
            <a:rect l="0" t="0" r="r" b="b"/>
            <a:pathLst>
              <a:path w="54" h="18">
                <a:moveTo>
                  <a:pt x="54" y="8"/>
                </a:moveTo>
                <a:lnTo>
                  <a:pt x="32" y="0"/>
                </a:lnTo>
                <a:lnTo>
                  <a:pt x="0" y="10"/>
                </a:lnTo>
                <a:lnTo>
                  <a:pt x="20" y="18"/>
                </a:lnTo>
                <a:lnTo>
                  <a:pt x="54" y="8"/>
                </a:lnTo>
                <a:close/>
              </a:path>
            </a:pathLst>
          </a:custGeom>
          <a:solidFill>
            <a:srgbClr val="007354"/>
          </a:solidFill>
          <a:ln w="0">
            <a:solidFill>
              <a:srgbClr val="007354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813" name="Freeform 189"/>
          <p:cNvSpPr>
            <a:spLocks/>
          </p:cNvSpPr>
          <p:nvPr/>
        </p:nvSpPr>
        <p:spPr bwMode="auto">
          <a:xfrm>
            <a:off x="1165225" y="2574925"/>
            <a:ext cx="85725" cy="28575"/>
          </a:xfrm>
          <a:custGeom>
            <a:avLst/>
            <a:gdLst/>
            <a:ahLst/>
            <a:cxnLst>
              <a:cxn ang="0">
                <a:pos x="54" y="8"/>
              </a:cxn>
              <a:cxn ang="0">
                <a:pos x="32" y="0"/>
              </a:cxn>
              <a:cxn ang="0">
                <a:pos x="0" y="10"/>
              </a:cxn>
              <a:cxn ang="0">
                <a:pos x="20" y="18"/>
              </a:cxn>
              <a:cxn ang="0">
                <a:pos x="54" y="8"/>
              </a:cxn>
            </a:cxnLst>
            <a:rect l="0" t="0" r="r" b="b"/>
            <a:pathLst>
              <a:path w="54" h="18">
                <a:moveTo>
                  <a:pt x="54" y="8"/>
                </a:moveTo>
                <a:lnTo>
                  <a:pt x="32" y="0"/>
                </a:lnTo>
                <a:lnTo>
                  <a:pt x="0" y="10"/>
                </a:lnTo>
                <a:lnTo>
                  <a:pt x="20" y="18"/>
                </a:lnTo>
                <a:lnTo>
                  <a:pt x="54" y="8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814" name="Freeform 190"/>
          <p:cNvSpPr>
            <a:spLocks/>
          </p:cNvSpPr>
          <p:nvPr/>
        </p:nvSpPr>
        <p:spPr bwMode="auto">
          <a:xfrm>
            <a:off x="1111250" y="2590800"/>
            <a:ext cx="85725" cy="31750"/>
          </a:xfrm>
          <a:custGeom>
            <a:avLst/>
            <a:gdLst/>
            <a:ahLst/>
            <a:cxnLst>
              <a:cxn ang="0">
                <a:pos x="54" y="8"/>
              </a:cxn>
              <a:cxn ang="0">
                <a:pos x="34" y="0"/>
              </a:cxn>
              <a:cxn ang="0">
                <a:pos x="0" y="12"/>
              </a:cxn>
              <a:cxn ang="0">
                <a:pos x="20" y="20"/>
              </a:cxn>
              <a:cxn ang="0">
                <a:pos x="54" y="8"/>
              </a:cxn>
            </a:cxnLst>
            <a:rect l="0" t="0" r="r" b="b"/>
            <a:pathLst>
              <a:path w="54" h="20">
                <a:moveTo>
                  <a:pt x="54" y="8"/>
                </a:moveTo>
                <a:lnTo>
                  <a:pt x="34" y="0"/>
                </a:lnTo>
                <a:lnTo>
                  <a:pt x="0" y="12"/>
                </a:lnTo>
                <a:lnTo>
                  <a:pt x="20" y="20"/>
                </a:lnTo>
                <a:lnTo>
                  <a:pt x="54" y="8"/>
                </a:lnTo>
                <a:close/>
              </a:path>
            </a:pathLst>
          </a:custGeom>
          <a:solidFill>
            <a:srgbClr val="007455"/>
          </a:solidFill>
          <a:ln w="0">
            <a:solidFill>
              <a:srgbClr val="00745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815" name="Freeform 191"/>
          <p:cNvSpPr>
            <a:spLocks/>
          </p:cNvSpPr>
          <p:nvPr/>
        </p:nvSpPr>
        <p:spPr bwMode="auto">
          <a:xfrm>
            <a:off x="1111250" y="2590800"/>
            <a:ext cx="85725" cy="31750"/>
          </a:xfrm>
          <a:custGeom>
            <a:avLst/>
            <a:gdLst/>
            <a:ahLst/>
            <a:cxnLst>
              <a:cxn ang="0">
                <a:pos x="54" y="8"/>
              </a:cxn>
              <a:cxn ang="0">
                <a:pos x="34" y="0"/>
              </a:cxn>
              <a:cxn ang="0">
                <a:pos x="0" y="12"/>
              </a:cxn>
              <a:cxn ang="0">
                <a:pos x="20" y="20"/>
              </a:cxn>
              <a:cxn ang="0">
                <a:pos x="54" y="8"/>
              </a:cxn>
            </a:cxnLst>
            <a:rect l="0" t="0" r="r" b="b"/>
            <a:pathLst>
              <a:path w="54" h="20">
                <a:moveTo>
                  <a:pt x="54" y="8"/>
                </a:moveTo>
                <a:lnTo>
                  <a:pt x="34" y="0"/>
                </a:lnTo>
                <a:lnTo>
                  <a:pt x="0" y="12"/>
                </a:lnTo>
                <a:lnTo>
                  <a:pt x="20" y="20"/>
                </a:lnTo>
                <a:lnTo>
                  <a:pt x="54" y="8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816" name="Freeform 192"/>
          <p:cNvSpPr>
            <a:spLocks/>
          </p:cNvSpPr>
          <p:nvPr/>
        </p:nvSpPr>
        <p:spPr bwMode="auto">
          <a:xfrm>
            <a:off x="1054100" y="2609850"/>
            <a:ext cx="88900" cy="28575"/>
          </a:xfrm>
          <a:custGeom>
            <a:avLst/>
            <a:gdLst/>
            <a:ahLst/>
            <a:cxnLst>
              <a:cxn ang="0">
                <a:pos x="56" y="8"/>
              </a:cxn>
              <a:cxn ang="0">
                <a:pos x="36" y="0"/>
              </a:cxn>
              <a:cxn ang="0">
                <a:pos x="0" y="10"/>
              </a:cxn>
              <a:cxn ang="0">
                <a:pos x="22" y="18"/>
              </a:cxn>
              <a:cxn ang="0">
                <a:pos x="56" y="8"/>
              </a:cxn>
            </a:cxnLst>
            <a:rect l="0" t="0" r="r" b="b"/>
            <a:pathLst>
              <a:path w="56" h="18">
                <a:moveTo>
                  <a:pt x="56" y="8"/>
                </a:moveTo>
                <a:lnTo>
                  <a:pt x="36" y="0"/>
                </a:lnTo>
                <a:lnTo>
                  <a:pt x="0" y="10"/>
                </a:lnTo>
                <a:lnTo>
                  <a:pt x="22" y="18"/>
                </a:lnTo>
                <a:lnTo>
                  <a:pt x="56" y="8"/>
                </a:lnTo>
                <a:close/>
              </a:path>
            </a:pathLst>
          </a:custGeom>
          <a:solidFill>
            <a:srgbClr val="007654"/>
          </a:solidFill>
          <a:ln w="0">
            <a:solidFill>
              <a:srgbClr val="007654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817" name="Freeform 193"/>
          <p:cNvSpPr>
            <a:spLocks/>
          </p:cNvSpPr>
          <p:nvPr/>
        </p:nvSpPr>
        <p:spPr bwMode="auto">
          <a:xfrm>
            <a:off x="1054100" y="2609850"/>
            <a:ext cx="88900" cy="28575"/>
          </a:xfrm>
          <a:custGeom>
            <a:avLst/>
            <a:gdLst/>
            <a:ahLst/>
            <a:cxnLst>
              <a:cxn ang="0">
                <a:pos x="56" y="8"/>
              </a:cxn>
              <a:cxn ang="0">
                <a:pos x="36" y="0"/>
              </a:cxn>
              <a:cxn ang="0">
                <a:pos x="0" y="10"/>
              </a:cxn>
              <a:cxn ang="0">
                <a:pos x="22" y="18"/>
              </a:cxn>
              <a:cxn ang="0">
                <a:pos x="56" y="8"/>
              </a:cxn>
            </a:cxnLst>
            <a:rect l="0" t="0" r="r" b="b"/>
            <a:pathLst>
              <a:path w="56" h="18">
                <a:moveTo>
                  <a:pt x="56" y="8"/>
                </a:moveTo>
                <a:lnTo>
                  <a:pt x="36" y="0"/>
                </a:lnTo>
                <a:lnTo>
                  <a:pt x="0" y="10"/>
                </a:lnTo>
                <a:lnTo>
                  <a:pt x="22" y="18"/>
                </a:lnTo>
                <a:lnTo>
                  <a:pt x="56" y="8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818" name="Freeform 194"/>
          <p:cNvSpPr>
            <a:spLocks/>
          </p:cNvSpPr>
          <p:nvPr/>
        </p:nvSpPr>
        <p:spPr bwMode="auto">
          <a:xfrm>
            <a:off x="1000125" y="2625725"/>
            <a:ext cx="88900" cy="28575"/>
          </a:xfrm>
          <a:custGeom>
            <a:avLst/>
            <a:gdLst/>
            <a:ahLst/>
            <a:cxnLst>
              <a:cxn ang="0">
                <a:pos x="56" y="8"/>
              </a:cxn>
              <a:cxn ang="0">
                <a:pos x="34" y="0"/>
              </a:cxn>
              <a:cxn ang="0">
                <a:pos x="0" y="10"/>
              </a:cxn>
              <a:cxn ang="0">
                <a:pos x="20" y="18"/>
              </a:cxn>
              <a:cxn ang="0">
                <a:pos x="56" y="8"/>
              </a:cxn>
            </a:cxnLst>
            <a:rect l="0" t="0" r="r" b="b"/>
            <a:pathLst>
              <a:path w="56" h="18">
                <a:moveTo>
                  <a:pt x="56" y="8"/>
                </a:moveTo>
                <a:lnTo>
                  <a:pt x="34" y="0"/>
                </a:lnTo>
                <a:lnTo>
                  <a:pt x="0" y="10"/>
                </a:lnTo>
                <a:lnTo>
                  <a:pt x="20" y="18"/>
                </a:lnTo>
                <a:lnTo>
                  <a:pt x="56" y="8"/>
                </a:lnTo>
                <a:close/>
              </a:path>
            </a:pathLst>
          </a:custGeom>
          <a:solidFill>
            <a:srgbClr val="007851"/>
          </a:solidFill>
          <a:ln w="0">
            <a:solidFill>
              <a:srgbClr val="00785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819" name="Freeform 195"/>
          <p:cNvSpPr>
            <a:spLocks/>
          </p:cNvSpPr>
          <p:nvPr/>
        </p:nvSpPr>
        <p:spPr bwMode="auto">
          <a:xfrm>
            <a:off x="1000125" y="2625725"/>
            <a:ext cx="88900" cy="28575"/>
          </a:xfrm>
          <a:custGeom>
            <a:avLst/>
            <a:gdLst/>
            <a:ahLst/>
            <a:cxnLst>
              <a:cxn ang="0">
                <a:pos x="56" y="8"/>
              </a:cxn>
              <a:cxn ang="0">
                <a:pos x="34" y="0"/>
              </a:cxn>
              <a:cxn ang="0">
                <a:pos x="0" y="10"/>
              </a:cxn>
              <a:cxn ang="0">
                <a:pos x="20" y="18"/>
              </a:cxn>
              <a:cxn ang="0">
                <a:pos x="56" y="8"/>
              </a:cxn>
            </a:cxnLst>
            <a:rect l="0" t="0" r="r" b="b"/>
            <a:pathLst>
              <a:path w="56" h="18">
                <a:moveTo>
                  <a:pt x="56" y="8"/>
                </a:moveTo>
                <a:lnTo>
                  <a:pt x="34" y="0"/>
                </a:lnTo>
                <a:lnTo>
                  <a:pt x="0" y="10"/>
                </a:lnTo>
                <a:lnTo>
                  <a:pt x="20" y="18"/>
                </a:lnTo>
                <a:lnTo>
                  <a:pt x="56" y="8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820" name="Freeform 196"/>
          <p:cNvSpPr>
            <a:spLocks/>
          </p:cNvSpPr>
          <p:nvPr/>
        </p:nvSpPr>
        <p:spPr bwMode="auto">
          <a:xfrm>
            <a:off x="942975" y="2641600"/>
            <a:ext cx="88900" cy="28575"/>
          </a:xfrm>
          <a:custGeom>
            <a:avLst/>
            <a:gdLst/>
            <a:ahLst/>
            <a:cxnLst>
              <a:cxn ang="0">
                <a:pos x="56" y="8"/>
              </a:cxn>
              <a:cxn ang="0">
                <a:pos x="36" y="0"/>
              </a:cxn>
              <a:cxn ang="0">
                <a:pos x="0" y="10"/>
              </a:cxn>
              <a:cxn ang="0">
                <a:pos x="20" y="18"/>
              </a:cxn>
              <a:cxn ang="0">
                <a:pos x="56" y="8"/>
              </a:cxn>
            </a:cxnLst>
            <a:rect l="0" t="0" r="r" b="b"/>
            <a:pathLst>
              <a:path w="56" h="18">
                <a:moveTo>
                  <a:pt x="56" y="8"/>
                </a:moveTo>
                <a:lnTo>
                  <a:pt x="36" y="0"/>
                </a:lnTo>
                <a:lnTo>
                  <a:pt x="0" y="10"/>
                </a:lnTo>
                <a:lnTo>
                  <a:pt x="20" y="18"/>
                </a:lnTo>
                <a:lnTo>
                  <a:pt x="56" y="8"/>
                </a:lnTo>
                <a:close/>
              </a:path>
            </a:pathLst>
          </a:custGeom>
          <a:solidFill>
            <a:srgbClr val="007A4C"/>
          </a:solidFill>
          <a:ln w="0">
            <a:solidFill>
              <a:srgbClr val="007A4C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821" name="Freeform 197"/>
          <p:cNvSpPr>
            <a:spLocks/>
          </p:cNvSpPr>
          <p:nvPr/>
        </p:nvSpPr>
        <p:spPr bwMode="auto">
          <a:xfrm>
            <a:off x="942975" y="2641600"/>
            <a:ext cx="88900" cy="28575"/>
          </a:xfrm>
          <a:custGeom>
            <a:avLst/>
            <a:gdLst/>
            <a:ahLst/>
            <a:cxnLst>
              <a:cxn ang="0">
                <a:pos x="56" y="8"/>
              </a:cxn>
              <a:cxn ang="0">
                <a:pos x="36" y="0"/>
              </a:cxn>
              <a:cxn ang="0">
                <a:pos x="0" y="10"/>
              </a:cxn>
              <a:cxn ang="0">
                <a:pos x="20" y="18"/>
              </a:cxn>
              <a:cxn ang="0">
                <a:pos x="56" y="8"/>
              </a:cxn>
            </a:cxnLst>
            <a:rect l="0" t="0" r="r" b="b"/>
            <a:pathLst>
              <a:path w="56" h="18">
                <a:moveTo>
                  <a:pt x="56" y="8"/>
                </a:moveTo>
                <a:lnTo>
                  <a:pt x="36" y="0"/>
                </a:lnTo>
                <a:lnTo>
                  <a:pt x="0" y="10"/>
                </a:lnTo>
                <a:lnTo>
                  <a:pt x="20" y="18"/>
                </a:lnTo>
                <a:lnTo>
                  <a:pt x="56" y="8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822" name="Freeform 198"/>
          <p:cNvSpPr>
            <a:spLocks/>
          </p:cNvSpPr>
          <p:nvPr/>
        </p:nvSpPr>
        <p:spPr bwMode="auto">
          <a:xfrm>
            <a:off x="882650" y="2657475"/>
            <a:ext cx="92075" cy="28575"/>
          </a:xfrm>
          <a:custGeom>
            <a:avLst/>
            <a:gdLst/>
            <a:ahLst/>
            <a:cxnLst>
              <a:cxn ang="0">
                <a:pos x="58" y="8"/>
              </a:cxn>
              <a:cxn ang="0">
                <a:pos x="38" y="0"/>
              </a:cxn>
              <a:cxn ang="0">
                <a:pos x="0" y="8"/>
              </a:cxn>
              <a:cxn ang="0">
                <a:pos x="20" y="18"/>
              </a:cxn>
              <a:cxn ang="0">
                <a:pos x="58" y="8"/>
              </a:cxn>
            </a:cxnLst>
            <a:rect l="0" t="0" r="r" b="b"/>
            <a:pathLst>
              <a:path w="58" h="18">
                <a:moveTo>
                  <a:pt x="58" y="8"/>
                </a:moveTo>
                <a:lnTo>
                  <a:pt x="38" y="0"/>
                </a:lnTo>
                <a:lnTo>
                  <a:pt x="0" y="8"/>
                </a:lnTo>
                <a:lnTo>
                  <a:pt x="20" y="18"/>
                </a:lnTo>
                <a:lnTo>
                  <a:pt x="58" y="8"/>
                </a:lnTo>
                <a:close/>
              </a:path>
            </a:pathLst>
          </a:custGeom>
          <a:solidFill>
            <a:srgbClr val="007C46"/>
          </a:solidFill>
          <a:ln w="0">
            <a:solidFill>
              <a:srgbClr val="007C4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823" name="Freeform 199"/>
          <p:cNvSpPr>
            <a:spLocks/>
          </p:cNvSpPr>
          <p:nvPr/>
        </p:nvSpPr>
        <p:spPr bwMode="auto">
          <a:xfrm>
            <a:off x="882650" y="2657475"/>
            <a:ext cx="92075" cy="28575"/>
          </a:xfrm>
          <a:custGeom>
            <a:avLst/>
            <a:gdLst/>
            <a:ahLst/>
            <a:cxnLst>
              <a:cxn ang="0">
                <a:pos x="58" y="8"/>
              </a:cxn>
              <a:cxn ang="0">
                <a:pos x="38" y="0"/>
              </a:cxn>
              <a:cxn ang="0">
                <a:pos x="0" y="8"/>
              </a:cxn>
              <a:cxn ang="0">
                <a:pos x="20" y="18"/>
              </a:cxn>
              <a:cxn ang="0">
                <a:pos x="58" y="8"/>
              </a:cxn>
            </a:cxnLst>
            <a:rect l="0" t="0" r="r" b="b"/>
            <a:pathLst>
              <a:path w="58" h="18">
                <a:moveTo>
                  <a:pt x="58" y="8"/>
                </a:moveTo>
                <a:lnTo>
                  <a:pt x="38" y="0"/>
                </a:lnTo>
                <a:lnTo>
                  <a:pt x="0" y="8"/>
                </a:lnTo>
                <a:lnTo>
                  <a:pt x="20" y="18"/>
                </a:lnTo>
                <a:lnTo>
                  <a:pt x="58" y="8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824" name="Freeform 200"/>
          <p:cNvSpPr>
            <a:spLocks/>
          </p:cNvSpPr>
          <p:nvPr/>
        </p:nvSpPr>
        <p:spPr bwMode="auto">
          <a:xfrm>
            <a:off x="2409825" y="2308225"/>
            <a:ext cx="69850" cy="15875"/>
          </a:xfrm>
          <a:custGeom>
            <a:avLst/>
            <a:gdLst/>
            <a:ahLst/>
            <a:cxnLst>
              <a:cxn ang="0">
                <a:pos x="44" y="6"/>
              </a:cxn>
              <a:cxn ang="0">
                <a:pos x="22" y="0"/>
              </a:cxn>
              <a:cxn ang="0">
                <a:pos x="0" y="6"/>
              </a:cxn>
              <a:cxn ang="0">
                <a:pos x="22" y="10"/>
              </a:cxn>
              <a:cxn ang="0">
                <a:pos x="44" y="6"/>
              </a:cxn>
            </a:cxnLst>
            <a:rect l="0" t="0" r="r" b="b"/>
            <a:pathLst>
              <a:path w="44" h="10">
                <a:moveTo>
                  <a:pt x="44" y="6"/>
                </a:moveTo>
                <a:lnTo>
                  <a:pt x="22" y="0"/>
                </a:lnTo>
                <a:lnTo>
                  <a:pt x="0" y="6"/>
                </a:lnTo>
                <a:lnTo>
                  <a:pt x="22" y="10"/>
                </a:lnTo>
                <a:lnTo>
                  <a:pt x="44" y="6"/>
                </a:lnTo>
                <a:close/>
              </a:path>
            </a:pathLst>
          </a:custGeom>
          <a:solidFill>
            <a:srgbClr val="007C46"/>
          </a:solidFill>
          <a:ln w="0">
            <a:solidFill>
              <a:srgbClr val="007C4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825" name="Freeform 201"/>
          <p:cNvSpPr>
            <a:spLocks/>
          </p:cNvSpPr>
          <p:nvPr/>
        </p:nvSpPr>
        <p:spPr bwMode="auto">
          <a:xfrm>
            <a:off x="2409825" y="2308225"/>
            <a:ext cx="69850" cy="15875"/>
          </a:xfrm>
          <a:custGeom>
            <a:avLst/>
            <a:gdLst/>
            <a:ahLst/>
            <a:cxnLst>
              <a:cxn ang="0">
                <a:pos x="44" y="6"/>
              </a:cxn>
              <a:cxn ang="0">
                <a:pos x="22" y="0"/>
              </a:cxn>
              <a:cxn ang="0">
                <a:pos x="0" y="6"/>
              </a:cxn>
              <a:cxn ang="0">
                <a:pos x="22" y="10"/>
              </a:cxn>
              <a:cxn ang="0">
                <a:pos x="44" y="6"/>
              </a:cxn>
            </a:cxnLst>
            <a:rect l="0" t="0" r="r" b="b"/>
            <a:pathLst>
              <a:path w="44" h="10">
                <a:moveTo>
                  <a:pt x="44" y="6"/>
                </a:moveTo>
                <a:lnTo>
                  <a:pt x="22" y="0"/>
                </a:lnTo>
                <a:lnTo>
                  <a:pt x="0" y="6"/>
                </a:lnTo>
                <a:lnTo>
                  <a:pt x="22" y="10"/>
                </a:lnTo>
                <a:lnTo>
                  <a:pt x="44" y="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826" name="Freeform 202"/>
          <p:cNvSpPr>
            <a:spLocks/>
          </p:cNvSpPr>
          <p:nvPr/>
        </p:nvSpPr>
        <p:spPr bwMode="auto">
          <a:xfrm>
            <a:off x="2374900" y="2317750"/>
            <a:ext cx="69850" cy="15875"/>
          </a:xfrm>
          <a:custGeom>
            <a:avLst/>
            <a:gdLst/>
            <a:ahLst/>
            <a:cxnLst>
              <a:cxn ang="0">
                <a:pos x="44" y="4"/>
              </a:cxn>
              <a:cxn ang="0">
                <a:pos x="22" y="0"/>
              </a:cxn>
              <a:cxn ang="0">
                <a:pos x="0" y="4"/>
              </a:cxn>
              <a:cxn ang="0">
                <a:pos x="22" y="10"/>
              </a:cxn>
              <a:cxn ang="0">
                <a:pos x="44" y="4"/>
              </a:cxn>
            </a:cxnLst>
            <a:rect l="0" t="0" r="r" b="b"/>
            <a:pathLst>
              <a:path w="44" h="10">
                <a:moveTo>
                  <a:pt x="44" y="4"/>
                </a:moveTo>
                <a:lnTo>
                  <a:pt x="22" y="0"/>
                </a:lnTo>
                <a:lnTo>
                  <a:pt x="0" y="4"/>
                </a:lnTo>
                <a:lnTo>
                  <a:pt x="22" y="10"/>
                </a:lnTo>
                <a:lnTo>
                  <a:pt x="44" y="4"/>
                </a:lnTo>
                <a:close/>
              </a:path>
            </a:pathLst>
          </a:custGeom>
          <a:solidFill>
            <a:srgbClr val="007C46"/>
          </a:solidFill>
          <a:ln w="0">
            <a:solidFill>
              <a:srgbClr val="007C4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827" name="Freeform 203"/>
          <p:cNvSpPr>
            <a:spLocks/>
          </p:cNvSpPr>
          <p:nvPr/>
        </p:nvSpPr>
        <p:spPr bwMode="auto">
          <a:xfrm>
            <a:off x="2374900" y="2317750"/>
            <a:ext cx="69850" cy="15875"/>
          </a:xfrm>
          <a:custGeom>
            <a:avLst/>
            <a:gdLst/>
            <a:ahLst/>
            <a:cxnLst>
              <a:cxn ang="0">
                <a:pos x="44" y="4"/>
              </a:cxn>
              <a:cxn ang="0">
                <a:pos x="22" y="0"/>
              </a:cxn>
              <a:cxn ang="0">
                <a:pos x="0" y="4"/>
              </a:cxn>
              <a:cxn ang="0">
                <a:pos x="22" y="10"/>
              </a:cxn>
              <a:cxn ang="0">
                <a:pos x="44" y="4"/>
              </a:cxn>
            </a:cxnLst>
            <a:rect l="0" t="0" r="r" b="b"/>
            <a:pathLst>
              <a:path w="44" h="10">
                <a:moveTo>
                  <a:pt x="44" y="4"/>
                </a:moveTo>
                <a:lnTo>
                  <a:pt x="22" y="0"/>
                </a:lnTo>
                <a:lnTo>
                  <a:pt x="0" y="4"/>
                </a:lnTo>
                <a:lnTo>
                  <a:pt x="22" y="10"/>
                </a:lnTo>
                <a:lnTo>
                  <a:pt x="44" y="4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828" name="Freeform 204"/>
          <p:cNvSpPr>
            <a:spLocks/>
          </p:cNvSpPr>
          <p:nvPr/>
        </p:nvSpPr>
        <p:spPr bwMode="auto">
          <a:xfrm>
            <a:off x="2339975" y="2324100"/>
            <a:ext cx="69850" cy="19050"/>
          </a:xfrm>
          <a:custGeom>
            <a:avLst/>
            <a:gdLst/>
            <a:ahLst/>
            <a:cxnLst>
              <a:cxn ang="0">
                <a:pos x="44" y="6"/>
              </a:cxn>
              <a:cxn ang="0">
                <a:pos x="22" y="0"/>
              </a:cxn>
              <a:cxn ang="0">
                <a:pos x="0" y="6"/>
              </a:cxn>
              <a:cxn ang="0">
                <a:pos x="22" y="12"/>
              </a:cxn>
              <a:cxn ang="0">
                <a:pos x="44" y="6"/>
              </a:cxn>
            </a:cxnLst>
            <a:rect l="0" t="0" r="r" b="b"/>
            <a:pathLst>
              <a:path w="44" h="12">
                <a:moveTo>
                  <a:pt x="44" y="6"/>
                </a:moveTo>
                <a:lnTo>
                  <a:pt x="22" y="0"/>
                </a:lnTo>
                <a:lnTo>
                  <a:pt x="0" y="6"/>
                </a:lnTo>
                <a:lnTo>
                  <a:pt x="22" y="12"/>
                </a:lnTo>
                <a:lnTo>
                  <a:pt x="44" y="6"/>
                </a:lnTo>
                <a:close/>
              </a:path>
            </a:pathLst>
          </a:custGeom>
          <a:solidFill>
            <a:srgbClr val="007C46"/>
          </a:solidFill>
          <a:ln w="0">
            <a:solidFill>
              <a:srgbClr val="007C4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829" name="Freeform 205"/>
          <p:cNvSpPr>
            <a:spLocks/>
          </p:cNvSpPr>
          <p:nvPr/>
        </p:nvSpPr>
        <p:spPr bwMode="auto">
          <a:xfrm>
            <a:off x="2339975" y="2324100"/>
            <a:ext cx="69850" cy="19050"/>
          </a:xfrm>
          <a:custGeom>
            <a:avLst/>
            <a:gdLst/>
            <a:ahLst/>
            <a:cxnLst>
              <a:cxn ang="0">
                <a:pos x="44" y="6"/>
              </a:cxn>
              <a:cxn ang="0">
                <a:pos x="22" y="0"/>
              </a:cxn>
              <a:cxn ang="0">
                <a:pos x="0" y="6"/>
              </a:cxn>
              <a:cxn ang="0">
                <a:pos x="22" y="12"/>
              </a:cxn>
              <a:cxn ang="0">
                <a:pos x="44" y="6"/>
              </a:cxn>
            </a:cxnLst>
            <a:rect l="0" t="0" r="r" b="b"/>
            <a:pathLst>
              <a:path w="44" h="12">
                <a:moveTo>
                  <a:pt x="44" y="6"/>
                </a:moveTo>
                <a:lnTo>
                  <a:pt x="22" y="0"/>
                </a:lnTo>
                <a:lnTo>
                  <a:pt x="0" y="6"/>
                </a:lnTo>
                <a:lnTo>
                  <a:pt x="22" y="12"/>
                </a:lnTo>
                <a:lnTo>
                  <a:pt x="44" y="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830" name="Freeform 206"/>
          <p:cNvSpPr>
            <a:spLocks/>
          </p:cNvSpPr>
          <p:nvPr/>
        </p:nvSpPr>
        <p:spPr bwMode="auto">
          <a:xfrm>
            <a:off x="2301875" y="2333625"/>
            <a:ext cx="73025" cy="19050"/>
          </a:xfrm>
          <a:custGeom>
            <a:avLst/>
            <a:gdLst/>
            <a:ahLst/>
            <a:cxnLst>
              <a:cxn ang="0">
                <a:pos x="46" y="6"/>
              </a:cxn>
              <a:cxn ang="0">
                <a:pos x="24" y="0"/>
              </a:cxn>
              <a:cxn ang="0">
                <a:pos x="0" y="6"/>
              </a:cxn>
              <a:cxn ang="0">
                <a:pos x="24" y="12"/>
              </a:cxn>
              <a:cxn ang="0">
                <a:pos x="46" y="6"/>
              </a:cxn>
            </a:cxnLst>
            <a:rect l="0" t="0" r="r" b="b"/>
            <a:pathLst>
              <a:path w="46" h="12">
                <a:moveTo>
                  <a:pt x="46" y="6"/>
                </a:moveTo>
                <a:lnTo>
                  <a:pt x="24" y="0"/>
                </a:lnTo>
                <a:lnTo>
                  <a:pt x="0" y="6"/>
                </a:lnTo>
                <a:lnTo>
                  <a:pt x="24" y="12"/>
                </a:lnTo>
                <a:lnTo>
                  <a:pt x="46" y="6"/>
                </a:lnTo>
                <a:close/>
              </a:path>
            </a:pathLst>
          </a:custGeom>
          <a:solidFill>
            <a:srgbClr val="007C46"/>
          </a:solidFill>
          <a:ln w="0">
            <a:solidFill>
              <a:srgbClr val="007C4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4831" name="Freeform 207"/>
          <p:cNvSpPr>
            <a:spLocks/>
          </p:cNvSpPr>
          <p:nvPr/>
        </p:nvSpPr>
        <p:spPr bwMode="auto">
          <a:xfrm>
            <a:off x="2301875" y="2333625"/>
            <a:ext cx="73025" cy="19050"/>
          </a:xfrm>
          <a:custGeom>
            <a:avLst/>
            <a:gdLst/>
            <a:ahLst/>
            <a:cxnLst>
              <a:cxn ang="0">
                <a:pos x="46" y="6"/>
              </a:cxn>
              <a:cxn ang="0">
                <a:pos x="24" y="0"/>
              </a:cxn>
              <a:cxn ang="0">
                <a:pos x="0" y="6"/>
              </a:cxn>
              <a:cxn ang="0">
                <a:pos x="24" y="12"/>
              </a:cxn>
              <a:cxn ang="0">
                <a:pos x="46" y="6"/>
              </a:cxn>
            </a:cxnLst>
            <a:rect l="0" t="0" r="r" b="b"/>
            <a:pathLst>
              <a:path w="46" h="12">
                <a:moveTo>
                  <a:pt x="46" y="6"/>
                </a:moveTo>
                <a:lnTo>
                  <a:pt x="24" y="0"/>
                </a:lnTo>
                <a:lnTo>
                  <a:pt x="0" y="6"/>
                </a:lnTo>
                <a:lnTo>
                  <a:pt x="24" y="12"/>
                </a:lnTo>
                <a:lnTo>
                  <a:pt x="46" y="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grpSp>
        <p:nvGrpSpPr>
          <p:cNvPr id="2" name="Group 208"/>
          <p:cNvGrpSpPr>
            <a:grpSpLocks/>
          </p:cNvGrpSpPr>
          <p:nvPr/>
        </p:nvGrpSpPr>
        <p:grpSpPr bwMode="auto">
          <a:xfrm>
            <a:off x="914400" y="2317750"/>
            <a:ext cx="1673225" cy="412750"/>
            <a:chOff x="576" y="1460"/>
            <a:chExt cx="1054" cy="260"/>
          </a:xfrm>
        </p:grpSpPr>
        <p:sp>
          <p:nvSpPr>
            <p:cNvPr id="154833" name="Freeform 209"/>
            <p:cNvSpPr>
              <a:spLocks/>
            </p:cNvSpPr>
            <p:nvPr/>
          </p:nvSpPr>
          <p:spPr bwMode="auto">
            <a:xfrm>
              <a:off x="1428" y="1476"/>
              <a:ext cx="46" cy="12"/>
            </a:xfrm>
            <a:custGeom>
              <a:avLst/>
              <a:gdLst/>
              <a:ahLst/>
              <a:cxnLst>
                <a:cxn ang="0">
                  <a:pos x="46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46" y="6"/>
                </a:cxn>
              </a:cxnLst>
              <a:rect l="0" t="0" r="r" b="b"/>
              <a:pathLst>
                <a:path w="46" h="12">
                  <a:moveTo>
                    <a:pt x="46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46" y="6"/>
                  </a:lnTo>
                  <a:close/>
                </a:path>
              </a:pathLst>
            </a:custGeom>
            <a:solidFill>
              <a:srgbClr val="007C45"/>
            </a:solidFill>
            <a:ln w="0">
              <a:solidFill>
                <a:srgbClr val="007C4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34" name="Freeform 210"/>
            <p:cNvSpPr>
              <a:spLocks/>
            </p:cNvSpPr>
            <p:nvPr/>
          </p:nvSpPr>
          <p:spPr bwMode="auto">
            <a:xfrm>
              <a:off x="1428" y="1476"/>
              <a:ext cx="46" cy="12"/>
            </a:xfrm>
            <a:custGeom>
              <a:avLst/>
              <a:gdLst/>
              <a:ahLst/>
              <a:cxnLst>
                <a:cxn ang="0">
                  <a:pos x="46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46" y="6"/>
                </a:cxn>
              </a:cxnLst>
              <a:rect l="0" t="0" r="r" b="b"/>
              <a:pathLst>
                <a:path w="46" h="12">
                  <a:moveTo>
                    <a:pt x="46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4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35" name="Freeform 211"/>
            <p:cNvSpPr>
              <a:spLocks/>
            </p:cNvSpPr>
            <p:nvPr/>
          </p:nvSpPr>
          <p:spPr bwMode="auto">
            <a:xfrm>
              <a:off x="1404" y="1482"/>
              <a:ext cx="46" cy="10"/>
            </a:xfrm>
            <a:custGeom>
              <a:avLst/>
              <a:gdLst/>
              <a:ahLst/>
              <a:cxnLst>
                <a:cxn ang="0">
                  <a:pos x="46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2" y="10"/>
                </a:cxn>
                <a:cxn ang="0">
                  <a:pos x="46" y="6"/>
                </a:cxn>
              </a:cxnLst>
              <a:rect l="0" t="0" r="r" b="b"/>
              <a:pathLst>
                <a:path w="46" h="10">
                  <a:moveTo>
                    <a:pt x="46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2" y="10"/>
                  </a:lnTo>
                  <a:lnTo>
                    <a:pt x="46" y="6"/>
                  </a:lnTo>
                  <a:close/>
                </a:path>
              </a:pathLst>
            </a:custGeom>
            <a:solidFill>
              <a:srgbClr val="007C45"/>
            </a:solidFill>
            <a:ln w="0">
              <a:solidFill>
                <a:srgbClr val="007C4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36" name="Freeform 212"/>
            <p:cNvSpPr>
              <a:spLocks/>
            </p:cNvSpPr>
            <p:nvPr/>
          </p:nvSpPr>
          <p:spPr bwMode="auto">
            <a:xfrm>
              <a:off x="1404" y="1482"/>
              <a:ext cx="46" cy="10"/>
            </a:xfrm>
            <a:custGeom>
              <a:avLst/>
              <a:gdLst/>
              <a:ahLst/>
              <a:cxnLst>
                <a:cxn ang="0">
                  <a:pos x="46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2" y="10"/>
                </a:cxn>
                <a:cxn ang="0">
                  <a:pos x="46" y="6"/>
                </a:cxn>
              </a:cxnLst>
              <a:rect l="0" t="0" r="r" b="b"/>
              <a:pathLst>
                <a:path w="46" h="10">
                  <a:moveTo>
                    <a:pt x="46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2" y="10"/>
                  </a:lnTo>
                  <a:lnTo>
                    <a:pt x="4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37" name="Freeform 213"/>
            <p:cNvSpPr>
              <a:spLocks/>
            </p:cNvSpPr>
            <p:nvPr/>
          </p:nvSpPr>
          <p:spPr bwMode="auto">
            <a:xfrm>
              <a:off x="1380" y="1488"/>
              <a:ext cx="46" cy="10"/>
            </a:xfrm>
            <a:custGeom>
              <a:avLst/>
              <a:gdLst/>
              <a:ahLst/>
              <a:cxnLst>
                <a:cxn ang="0">
                  <a:pos x="46" y="4"/>
                </a:cxn>
                <a:cxn ang="0">
                  <a:pos x="24" y="0"/>
                </a:cxn>
                <a:cxn ang="0">
                  <a:pos x="0" y="4"/>
                </a:cxn>
                <a:cxn ang="0">
                  <a:pos x="24" y="10"/>
                </a:cxn>
                <a:cxn ang="0">
                  <a:pos x="46" y="4"/>
                </a:cxn>
              </a:cxnLst>
              <a:rect l="0" t="0" r="r" b="b"/>
              <a:pathLst>
                <a:path w="46" h="10">
                  <a:moveTo>
                    <a:pt x="46" y="4"/>
                  </a:moveTo>
                  <a:lnTo>
                    <a:pt x="24" y="0"/>
                  </a:lnTo>
                  <a:lnTo>
                    <a:pt x="0" y="4"/>
                  </a:lnTo>
                  <a:lnTo>
                    <a:pt x="24" y="10"/>
                  </a:lnTo>
                  <a:lnTo>
                    <a:pt x="46" y="4"/>
                  </a:lnTo>
                  <a:close/>
                </a:path>
              </a:pathLst>
            </a:custGeom>
            <a:solidFill>
              <a:srgbClr val="007C44"/>
            </a:solidFill>
            <a:ln w="0">
              <a:solidFill>
                <a:srgbClr val="007C4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38" name="Freeform 214"/>
            <p:cNvSpPr>
              <a:spLocks/>
            </p:cNvSpPr>
            <p:nvPr/>
          </p:nvSpPr>
          <p:spPr bwMode="auto">
            <a:xfrm>
              <a:off x="1380" y="1488"/>
              <a:ext cx="46" cy="10"/>
            </a:xfrm>
            <a:custGeom>
              <a:avLst/>
              <a:gdLst/>
              <a:ahLst/>
              <a:cxnLst>
                <a:cxn ang="0">
                  <a:pos x="46" y="4"/>
                </a:cxn>
                <a:cxn ang="0">
                  <a:pos x="24" y="0"/>
                </a:cxn>
                <a:cxn ang="0">
                  <a:pos x="0" y="4"/>
                </a:cxn>
                <a:cxn ang="0">
                  <a:pos x="24" y="10"/>
                </a:cxn>
                <a:cxn ang="0">
                  <a:pos x="46" y="4"/>
                </a:cxn>
              </a:cxnLst>
              <a:rect l="0" t="0" r="r" b="b"/>
              <a:pathLst>
                <a:path w="46" h="10">
                  <a:moveTo>
                    <a:pt x="46" y="4"/>
                  </a:moveTo>
                  <a:lnTo>
                    <a:pt x="24" y="0"/>
                  </a:lnTo>
                  <a:lnTo>
                    <a:pt x="0" y="4"/>
                  </a:lnTo>
                  <a:lnTo>
                    <a:pt x="24" y="10"/>
                  </a:lnTo>
                  <a:lnTo>
                    <a:pt x="46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39" name="Freeform 215"/>
            <p:cNvSpPr>
              <a:spLocks/>
            </p:cNvSpPr>
            <p:nvPr/>
          </p:nvSpPr>
          <p:spPr bwMode="auto">
            <a:xfrm>
              <a:off x="1356" y="1492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7C43"/>
            </a:solidFill>
            <a:ln w="0">
              <a:solidFill>
                <a:srgbClr val="007C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40" name="Freeform 216"/>
            <p:cNvSpPr>
              <a:spLocks/>
            </p:cNvSpPr>
            <p:nvPr/>
          </p:nvSpPr>
          <p:spPr bwMode="auto">
            <a:xfrm>
              <a:off x="1356" y="1492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4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41" name="Freeform 217"/>
            <p:cNvSpPr>
              <a:spLocks/>
            </p:cNvSpPr>
            <p:nvPr/>
          </p:nvSpPr>
          <p:spPr bwMode="auto">
            <a:xfrm>
              <a:off x="1332" y="1498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7C42"/>
            </a:solidFill>
            <a:ln w="0">
              <a:solidFill>
                <a:srgbClr val="007C4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42" name="Freeform 218"/>
            <p:cNvSpPr>
              <a:spLocks/>
            </p:cNvSpPr>
            <p:nvPr/>
          </p:nvSpPr>
          <p:spPr bwMode="auto">
            <a:xfrm>
              <a:off x="1332" y="1498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4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43" name="Freeform 219"/>
            <p:cNvSpPr>
              <a:spLocks/>
            </p:cNvSpPr>
            <p:nvPr/>
          </p:nvSpPr>
          <p:spPr bwMode="auto">
            <a:xfrm>
              <a:off x="1308" y="1504"/>
              <a:ext cx="46" cy="12"/>
            </a:xfrm>
            <a:custGeom>
              <a:avLst/>
              <a:gdLst/>
              <a:ahLst/>
              <a:cxnLst>
                <a:cxn ang="0">
                  <a:pos x="46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46" y="6"/>
                </a:cxn>
              </a:cxnLst>
              <a:rect l="0" t="0" r="r" b="b"/>
              <a:pathLst>
                <a:path w="46" h="12">
                  <a:moveTo>
                    <a:pt x="46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46" y="6"/>
                  </a:lnTo>
                  <a:close/>
                </a:path>
              </a:pathLst>
            </a:custGeom>
            <a:solidFill>
              <a:srgbClr val="007C41"/>
            </a:solidFill>
            <a:ln w="0">
              <a:solidFill>
                <a:srgbClr val="007C4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44" name="Freeform 220"/>
            <p:cNvSpPr>
              <a:spLocks/>
            </p:cNvSpPr>
            <p:nvPr/>
          </p:nvSpPr>
          <p:spPr bwMode="auto">
            <a:xfrm>
              <a:off x="1308" y="1504"/>
              <a:ext cx="46" cy="12"/>
            </a:xfrm>
            <a:custGeom>
              <a:avLst/>
              <a:gdLst/>
              <a:ahLst/>
              <a:cxnLst>
                <a:cxn ang="0">
                  <a:pos x="46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46" y="6"/>
                </a:cxn>
              </a:cxnLst>
              <a:rect l="0" t="0" r="r" b="b"/>
              <a:pathLst>
                <a:path w="46" h="12">
                  <a:moveTo>
                    <a:pt x="46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4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45" name="Freeform 221"/>
            <p:cNvSpPr>
              <a:spLocks/>
            </p:cNvSpPr>
            <p:nvPr/>
          </p:nvSpPr>
          <p:spPr bwMode="auto">
            <a:xfrm>
              <a:off x="1282" y="1510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7C3F"/>
            </a:solidFill>
            <a:ln w="0">
              <a:solidFill>
                <a:srgbClr val="007C3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46" name="Freeform 222"/>
            <p:cNvSpPr>
              <a:spLocks/>
            </p:cNvSpPr>
            <p:nvPr/>
          </p:nvSpPr>
          <p:spPr bwMode="auto">
            <a:xfrm>
              <a:off x="1282" y="1510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4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47" name="Freeform 223"/>
            <p:cNvSpPr>
              <a:spLocks/>
            </p:cNvSpPr>
            <p:nvPr/>
          </p:nvSpPr>
          <p:spPr bwMode="auto">
            <a:xfrm>
              <a:off x="1258" y="1516"/>
              <a:ext cx="46" cy="12"/>
            </a:xfrm>
            <a:custGeom>
              <a:avLst/>
              <a:gdLst/>
              <a:ahLst/>
              <a:cxnLst>
                <a:cxn ang="0">
                  <a:pos x="46" y="6"/>
                </a:cxn>
                <a:cxn ang="0">
                  <a:pos x="24" y="0"/>
                </a:cxn>
                <a:cxn ang="0">
                  <a:pos x="0" y="4"/>
                </a:cxn>
                <a:cxn ang="0">
                  <a:pos x="22" y="12"/>
                </a:cxn>
                <a:cxn ang="0">
                  <a:pos x="46" y="6"/>
                </a:cxn>
              </a:cxnLst>
              <a:rect l="0" t="0" r="r" b="b"/>
              <a:pathLst>
                <a:path w="46" h="12">
                  <a:moveTo>
                    <a:pt x="46" y="6"/>
                  </a:moveTo>
                  <a:lnTo>
                    <a:pt x="24" y="0"/>
                  </a:lnTo>
                  <a:lnTo>
                    <a:pt x="0" y="4"/>
                  </a:lnTo>
                  <a:lnTo>
                    <a:pt x="22" y="12"/>
                  </a:lnTo>
                  <a:lnTo>
                    <a:pt x="46" y="6"/>
                  </a:lnTo>
                  <a:close/>
                </a:path>
              </a:pathLst>
            </a:custGeom>
            <a:solidFill>
              <a:srgbClr val="007C3E"/>
            </a:solidFill>
            <a:ln w="0">
              <a:solidFill>
                <a:srgbClr val="007C3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48" name="Freeform 224"/>
            <p:cNvSpPr>
              <a:spLocks/>
            </p:cNvSpPr>
            <p:nvPr/>
          </p:nvSpPr>
          <p:spPr bwMode="auto">
            <a:xfrm>
              <a:off x="1258" y="1516"/>
              <a:ext cx="46" cy="12"/>
            </a:xfrm>
            <a:custGeom>
              <a:avLst/>
              <a:gdLst/>
              <a:ahLst/>
              <a:cxnLst>
                <a:cxn ang="0">
                  <a:pos x="46" y="6"/>
                </a:cxn>
                <a:cxn ang="0">
                  <a:pos x="24" y="0"/>
                </a:cxn>
                <a:cxn ang="0">
                  <a:pos x="0" y="4"/>
                </a:cxn>
                <a:cxn ang="0">
                  <a:pos x="22" y="12"/>
                </a:cxn>
                <a:cxn ang="0">
                  <a:pos x="46" y="6"/>
                </a:cxn>
              </a:cxnLst>
              <a:rect l="0" t="0" r="r" b="b"/>
              <a:pathLst>
                <a:path w="46" h="12">
                  <a:moveTo>
                    <a:pt x="46" y="6"/>
                  </a:moveTo>
                  <a:lnTo>
                    <a:pt x="24" y="0"/>
                  </a:lnTo>
                  <a:lnTo>
                    <a:pt x="0" y="4"/>
                  </a:lnTo>
                  <a:lnTo>
                    <a:pt x="22" y="12"/>
                  </a:lnTo>
                  <a:lnTo>
                    <a:pt x="4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49" name="Freeform 225"/>
            <p:cNvSpPr>
              <a:spLocks/>
            </p:cNvSpPr>
            <p:nvPr/>
          </p:nvSpPr>
          <p:spPr bwMode="auto">
            <a:xfrm>
              <a:off x="1232" y="1520"/>
              <a:ext cx="48" cy="12"/>
            </a:xfrm>
            <a:custGeom>
              <a:avLst/>
              <a:gdLst/>
              <a:ahLst/>
              <a:cxnLst>
                <a:cxn ang="0">
                  <a:pos x="48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48" y="8"/>
                </a:cxn>
              </a:cxnLst>
              <a:rect l="0" t="0" r="r" b="b"/>
              <a:pathLst>
                <a:path w="48" h="12">
                  <a:moveTo>
                    <a:pt x="48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48" y="8"/>
                  </a:lnTo>
                  <a:close/>
                </a:path>
              </a:pathLst>
            </a:custGeom>
            <a:solidFill>
              <a:srgbClr val="007B3D"/>
            </a:solidFill>
            <a:ln w="0">
              <a:solidFill>
                <a:srgbClr val="007B3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50" name="Freeform 226"/>
            <p:cNvSpPr>
              <a:spLocks/>
            </p:cNvSpPr>
            <p:nvPr/>
          </p:nvSpPr>
          <p:spPr bwMode="auto">
            <a:xfrm>
              <a:off x="1232" y="1520"/>
              <a:ext cx="48" cy="12"/>
            </a:xfrm>
            <a:custGeom>
              <a:avLst/>
              <a:gdLst/>
              <a:ahLst/>
              <a:cxnLst>
                <a:cxn ang="0">
                  <a:pos x="48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48" y="8"/>
                </a:cxn>
              </a:cxnLst>
              <a:rect l="0" t="0" r="r" b="b"/>
              <a:pathLst>
                <a:path w="48" h="12">
                  <a:moveTo>
                    <a:pt x="48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48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51" name="Freeform 227"/>
            <p:cNvSpPr>
              <a:spLocks/>
            </p:cNvSpPr>
            <p:nvPr/>
          </p:nvSpPr>
          <p:spPr bwMode="auto">
            <a:xfrm>
              <a:off x="1204" y="1526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0" y="6"/>
                  </a:lnTo>
                  <a:close/>
                </a:path>
              </a:pathLst>
            </a:custGeom>
            <a:solidFill>
              <a:srgbClr val="007B3B"/>
            </a:solidFill>
            <a:ln w="0">
              <a:solidFill>
                <a:srgbClr val="007B3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52" name="Freeform 228"/>
            <p:cNvSpPr>
              <a:spLocks/>
            </p:cNvSpPr>
            <p:nvPr/>
          </p:nvSpPr>
          <p:spPr bwMode="auto">
            <a:xfrm>
              <a:off x="1204" y="1526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53" name="Freeform 229"/>
            <p:cNvSpPr>
              <a:spLocks/>
            </p:cNvSpPr>
            <p:nvPr/>
          </p:nvSpPr>
          <p:spPr bwMode="auto">
            <a:xfrm>
              <a:off x="1178" y="1532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50" y="6"/>
                  </a:lnTo>
                  <a:close/>
                </a:path>
              </a:pathLst>
            </a:custGeom>
            <a:solidFill>
              <a:srgbClr val="007B3A"/>
            </a:solidFill>
            <a:ln w="0">
              <a:solidFill>
                <a:srgbClr val="007B3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54" name="Freeform 230"/>
            <p:cNvSpPr>
              <a:spLocks/>
            </p:cNvSpPr>
            <p:nvPr/>
          </p:nvSpPr>
          <p:spPr bwMode="auto">
            <a:xfrm>
              <a:off x="1178" y="1532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5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55" name="Freeform 231"/>
            <p:cNvSpPr>
              <a:spLocks/>
            </p:cNvSpPr>
            <p:nvPr/>
          </p:nvSpPr>
          <p:spPr bwMode="auto">
            <a:xfrm>
              <a:off x="1152" y="1538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22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22" y="12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7A39"/>
            </a:solidFill>
            <a:ln w="0">
              <a:solidFill>
                <a:srgbClr val="007A3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56" name="Freeform 232"/>
            <p:cNvSpPr>
              <a:spLocks/>
            </p:cNvSpPr>
            <p:nvPr/>
          </p:nvSpPr>
          <p:spPr bwMode="auto">
            <a:xfrm>
              <a:off x="1152" y="1538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22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22" y="12"/>
                  </a:lnTo>
                  <a:lnTo>
                    <a:pt x="4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57" name="Freeform 233"/>
            <p:cNvSpPr>
              <a:spLocks/>
            </p:cNvSpPr>
            <p:nvPr/>
          </p:nvSpPr>
          <p:spPr bwMode="auto">
            <a:xfrm>
              <a:off x="1124" y="1542"/>
              <a:ext cx="50" cy="12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50" y="8"/>
                </a:cxn>
              </a:cxnLst>
              <a:rect l="0" t="0" r="r" b="b"/>
              <a:pathLst>
                <a:path w="50" h="12">
                  <a:moveTo>
                    <a:pt x="50" y="8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50" y="8"/>
                  </a:lnTo>
                  <a:close/>
                </a:path>
              </a:pathLst>
            </a:custGeom>
            <a:solidFill>
              <a:srgbClr val="007A38"/>
            </a:solidFill>
            <a:ln w="0">
              <a:solidFill>
                <a:srgbClr val="007A3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58" name="Freeform 234"/>
            <p:cNvSpPr>
              <a:spLocks/>
            </p:cNvSpPr>
            <p:nvPr/>
          </p:nvSpPr>
          <p:spPr bwMode="auto">
            <a:xfrm>
              <a:off x="1124" y="1542"/>
              <a:ext cx="50" cy="12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50" y="8"/>
                </a:cxn>
              </a:cxnLst>
              <a:rect l="0" t="0" r="r" b="b"/>
              <a:pathLst>
                <a:path w="50" h="12">
                  <a:moveTo>
                    <a:pt x="50" y="8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50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59" name="Freeform 235"/>
            <p:cNvSpPr>
              <a:spLocks/>
            </p:cNvSpPr>
            <p:nvPr/>
          </p:nvSpPr>
          <p:spPr bwMode="auto">
            <a:xfrm>
              <a:off x="1096" y="1548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50" y="6"/>
                  </a:lnTo>
                  <a:close/>
                </a:path>
              </a:pathLst>
            </a:custGeom>
            <a:solidFill>
              <a:srgbClr val="007937"/>
            </a:solidFill>
            <a:ln w="0">
              <a:solidFill>
                <a:srgbClr val="00793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60" name="Freeform 236"/>
            <p:cNvSpPr>
              <a:spLocks/>
            </p:cNvSpPr>
            <p:nvPr/>
          </p:nvSpPr>
          <p:spPr bwMode="auto">
            <a:xfrm>
              <a:off x="1096" y="1548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5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61" name="Freeform 237"/>
            <p:cNvSpPr>
              <a:spLocks/>
            </p:cNvSpPr>
            <p:nvPr/>
          </p:nvSpPr>
          <p:spPr bwMode="auto">
            <a:xfrm>
              <a:off x="1066" y="1554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52" y="6"/>
                  </a:lnTo>
                  <a:close/>
                </a:path>
              </a:pathLst>
            </a:custGeom>
            <a:solidFill>
              <a:srgbClr val="007837"/>
            </a:solidFill>
            <a:ln w="0">
              <a:solidFill>
                <a:srgbClr val="00783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62" name="Freeform 238"/>
            <p:cNvSpPr>
              <a:spLocks/>
            </p:cNvSpPr>
            <p:nvPr/>
          </p:nvSpPr>
          <p:spPr bwMode="auto">
            <a:xfrm>
              <a:off x="1066" y="1554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5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63" name="Freeform 239"/>
            <p:cNvSpPr>
              <a:spLocks/>
            </p:cNvSpPr>
            <p:nvPr/>
          </p:nvSpPr>
          <p:spPr bwMode="auto">
            <a:xfrm>
              <a:off x="1038" y="1560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50" y="6"/>
                  </a:lnTo>
                  <a:close/>
                </a:path>
              </a:pathLst>
            </a:custGeom>
            <a:solidFill>
              <a:srgbClr val="007838"/>
            </a:solidFill>
            <a:ln w="0">
              <a:solidFill>
                <a:srgbClr val="00783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64" name="Freeform 240"/>
            <p:cNvSpPr>
              <a:spLocks/>
            </p:cNvSpPr>
            <p:nvPr/>
          </p:nvSpPr>
          <p:spPr bwMode="auto">
            <a:xfrm>
              <a:off x="1038" y="1560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5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65" name="Freeform 241"/>
            <p:cNvSpPr>
              <a:spLocks/>
            </p:cNvSpPr>
            <p:nvPr/>
          </p:nvSpPr>
          <p:spPr bwMode="auto">
            <a:xfrm>
              <a:off x="1008" y="1566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52" y="6"/>
                  </a:lnTo>
                  <a:close/>
                </a:path>
              </a:pathLst>
            </a:custGeom>
            <a:solidFill>
              <a:srgbClr val="007739"/>
            </a:solidFill>
            <a:ln w="0">
              <a:solidFill>
                <a:srgbClr val="00773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66" name="Freeform 242"/>
            <p:cNvSpPr>
              <a:spLocks/>
            </p:cNvSpPr>
            <p:nvPr/>
          </p:nvSpPr>
          <p:spPr bwMode="auto">
            <a:xfrm>
              <a:off x="1008" y="1566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5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67" name="Freeform 243"/>
            <p:cNvSpPr>
              <a:spLocks/>
            </p:cNvSpPr>
            <p:nvPr/>
          </p:nvSpPr>
          <p:spPr bwMode="auto">
            <a:xfrm>
              <a:off x="978" y="1572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52" y="6"/>
                  </a:lnTo>
                  <a:close/>
                </a:path>
              </a:pathLst>
            </a:custGeom>
            <a:solidFill>
              <a:srgbClr val="00763A"/>
            </a:solidFill>
            <a:ln w="0">
              <a:solidFill>
                <a:srgbClr val="00763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68" name="Freeform 244"/>
            <p:cNvSpPr>
              <a:spLocks/>
            </p:cNvSpPr>
            <p:nvPr/>
          </p:nvSpPr>
          <p:spPr bwMode="auto">
            <a:xfrm>
              <a:off x="978" y="1572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5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69" name="Freeform 245"/>
            <p:cNvSpPr>
              <a:spLocks/>
            </p:cNvSpPr>
            <p:nvPr/>
          </p:nvSpPr>
          <p:spPr bwMode="auto">
            <a:xfrm>
              <a:off x="948" y="1578"/>
              <a:ext cx="52" cy="14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30" y="0"/>
                </a:cxn>
                <a:cxn ang="0">
                  <a:pos x="0" y="8"/>
                </a:cxn>
                <a:cxn ang="0">
                  <a:pos x="22" y="14"/>
                </a:cxn>
                <a:cxn ang="0">
                  <a:pos x="52" y="6"/>
                </a:cxn>
              </a:cxnLst>
              <a:rect l="0" t="0" r="r" b="b"/>
              <a:pathLst>
                <a:path w="52" h="14">
                  <a:moveTo>
                    <a:pt x="52" y="6"/>
                  </a:moveTo>
                  <a:lnTo>
                    <a:pt x="30" y="0"/>
                  </a:lnTo>
                  <a:lnTo>
                    <a:pt x="0" y="8"/>
                  </a:lnTo>
                  <a:lnTo>
                    <a:pt x="22" y="14"/>
                  </a:lnTo>
                  <a:lnTo>
                    <a:pt x="52" y="6"/>
                  </a:lnTo>
                  <a:close/>
                </a:path>
              </a:pathLst>
            </a:custGeom>
            <a:solidFill>
              <a:srgbClr val="00753D"/>
            </a:solidFill>
            <a:ln w="0">
              <a:solidFill>
                <a:srgbClr val="00753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70" name="Freeform 246"/>
            <p:cNvSpPr>
              <a:spLocks/>
            </p:cNvSpPr>
            <p:nvPr/>
          </p:nvSpPr>
          <p:spPr bwMode="auto">
            <a:xfrm>
              <a:off x="948" y="1578"/>
              <a:ext cx="52" cy="14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30" y="0"/>
                </a:cxn>
                <a:cxn ang="0">
                  <a:pos x="0" y="8"/>
                </a:cxn>
                <a:cxn ang="0">
                  <a:pos x="22" y="14"/>
                </a:cxn>
                <a:cxn ang="0">
                  <a:pos x="52" y="6"/>
                </a:cxn>
              </a:cxnLst>
              <a:rect l="0" t="0" r="r" b="b"/>
              <a:pathLst>
                <a:path w="52" h="14">
                  <a:moveTo>
                    <a:pt x="52" y="6"/>
                  </a:moveTo>
                  <a:lnTo>
                    <a:pt x="30" y="0"/>
                  </a:lnTo>
                  <a:lnTo>
                    <a:pt x="0" y="8"/>
                  </a:lnTo>
                  <a:lnTo>
                    <a:pt x="22" y="14"/>
                  </a:lnTo>
                  <a:lnTo>
                    <a:pt x="5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71" name="Freeform 247"/>
            <p:cNvSpPr>
              <a:spLocks/>
            </p:cNvSpPr>
            <p:nvPr/>
          </p:nvSpPr>
          <p:spPr bwMode="auto">
            <a:xfrm>
              <a:off x="916" y="1586"/>
              <a:ext cx="54" cy="14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2" y="0"/>
                </a:cxn>
                <a:cxn ang="0">
                  <a:pos x="0" y="6"/>
                </a:cxn>
                <a:cxn ang="0">
                  <a:pos x="22" y="14"/>
                </a:cxn>
                <a:cxn ang="0">
                  <a:pos x="54" y="6"/>
                </a:cxn>
              </a:cxnLst>
              <a:rect l="0" t="0" r="r" b="b"/>
              <a:pathLst>
                <a:path w="54" h="14">
                  <a:moveTo>
                    <a:pt x="54" y="6"/>
                  </a:moveTo>
                  <a:lnTo>
                    <a:pt x="32" y="0"/>
                  </a:lnTo>
                  <a:lnTo>
                    <a:pt x="0" y="6"/>
                  </a:lnTo>
                  <a:lnTo>
                    <a:pt x="22" y="14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rgbClr val="007440"/>
            </a:solidFill>
            <a:ln w="0">
              <a:solidFill>
                <a:srgbClr val="00744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72" name="Freeform 248"/>
            <p:cNvSpPr>
              <a:spLocks/>
            </p:cNvSpPr>
            <p:nvPr/>
          </p:nvSpPr>
          <p:spPr bwMode="auto">
            <a:xfrm>
              <a:off x="916" y="1586"/>
              <a:ext cx="54" cy="14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2" y="0"/>
                </a:cxn>
                <a:cxn ang="0">
                  <a:pos x="0" y="6"/>
                </a:cxn>
                <a:cxn ang="0">
                  <a:pos x="22" y="14"/>
                </a:cxn>
                <a:cxn ang="0">
                  <a:pos x="54" y="6"/>
                </a:cxn>
              </a:cxnLst>
              <a:rect l="0" t="0" r="r" b="b"/>
              <a:pathLst>
                <a:path w="54" h="14">
                  <a:moveTo>
                    <a:pt x="54" y="6"/>
                  </a:moveTo>
                  <a:lnTo>
                    <a:pt x="32" y="0"/>
                  </a:lnTo>
                  <a:lnTo>
                    <a:pt x="0" y="6"/>
                  </a:lnTo>
                  <a:lnTo>
                    <a:pt x="22" y="14"/>
                  </a:lnTo>
                  <a:lnTo>
                    <a:pt x="54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73" name="Freeform 249"/>
            <p:cNvSpPr>
              <a:spLocks/>
            </p:cNvSpPr>
            <p:nvPr/>
          </p:nvSpPr>
          <p:spPr bwMode="auto">
            <a:xfrm>
              <a:off x="886" y="1592"/>
              <a:ext cx="52" cy="16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30" y="0"/>
                </a:cxn>
                <a:cxn ang="0">
                  <a:pos x="0" y="8"/>
                </a:cxn>
                <a:cxn ang="0">
                  <a:pos x="20" y="16"/>
                </a:cxn>
                <a:cxn ang="0">
                  <a:pos x="52" y="8"/>
                </a:cxn>
              </a:cxnLst>
              <a:rect l="0" t="0" r="r" b="b"/>
              <a:pathLst>
                <a:path w="52" h="16">
                  <a:moveTo>
                    <a:pt x="52" y="8"/>
                  </a:moveTo>
                  <a:lnTo>
                    <a:pt x="30" y="0"/>
                  </a:lnTo>
                  <a:lnTo>
                    <a:pt x="0" y="8"/>
                  </a:lnTo>
                  <a:lnTo>
                    <a:pt x="20" y="16"/>
                  </a:lnTo>
                  <a:lnTo>
                    <a:pt x="52" y="8"/>
                  </a:lnTo>
                  <a:close/>
                </a:path>
              </a:pathLst>
            </a:custGeom>
            <a:solidFill>
              <a:srgbClr val="007344"/>
            </a:solidFill>
            <a:ln w="0">
              <a:solidFill>
                <a:srgbClr val="00734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74" name="Freeform 250"/>
            <p:cNvSpPr>
              <a:spLocks/>
            </p:cNvSpPr>
            <p:nvPr/>
          </p:nvSpPr>
          <p:spPr bwMode="auto">
            <a:xfrm>
              <a:off x="886" y="1592"/>
              <a:ext cx="52" cy="16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30" y="0"/>
                </a:cxn>
                <a:cxn ang="0">
                  <a:pos x="0" y="8"/>
                </a:cxn>
                <a:cxn ang="0">
                  <a:pos x="20" y="16"/>
                </a:cxn>
                <a:cxn ang="0">
                  <a:pos x="52" y="8"/>
                </a:cxn>
              </a:cxnLst>
              <a:rect l="0" t="0" r="r" b="b"/>
              <a:pathLst>
                <a:path w="52" h="16">
                  <a:moveTo>
                    <a:pt x="52" y="8"/>
                  </a:moveTo>
                  <a:lnTo>
                    <a:pt x="30" y="0"/>
                  </a:lnTo>
                  <a:lnTo>
                    <a:pt x="0" y="8"/>
                  </a:lnTo>
                  <a:lnTo>
                    <a:pt x="20" y="16"/>
                  </a:lnTo>
                  <a:lnTo>
                    <a:pt x="5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75" name="Freeform 251"/>
            <p:cNvSpPr>
              <a:spLocks/>
            </p:cNvSpPr>
            <p:nvPr/>
          </p:nvSpPr>
          <p:spPr bwMode="auto">
            <a:xfrm>
              <a:off x="854" y="1600"/>
              <a:ext cx="52" cy="16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32" y="0"/>
                </a:cxn>
                <a:cxn ang="0">
                  <a:pos x="0" y="10"/>
                </a:cxn>
                <a:cxn ang="0">
                  <a:pos x="20" y="16"/>
                </a:cxn>
                <a:cxn ang="0">
                  <a:pos x="52" y="8"/>
                </a:cxn>
              </a:cxnLst>
              <a:rect l="0" t="0" r="r" b="b"/>
              <a:pathLst>
                <a:path w="52" h="16">
                  <a:moveTo>
                    <a:pt x="52" y="8"/>
                  </a:moveTo>
                  <a:lnTo>
                    <a:pt x="32" y="0"/>
                  </a:lnTo>
                  <a:lnTo>
                    <a:pt x="0" y="10"/>
                  </a:lnTo>
                  <a:lnTo>
                    <a:pt x="20" y="16"/>
                  </a:lnTo>
                  <a:lnTo>
                    <a:pt x="52" y="8"/>
                  </a:lnTo>
                  <a:close/>
                </a:path>
              </a:pathLst>
            </a:custGeom>
            <a:solidFill>
              <a:srgbClr val="007248"/>
            </a:solidFill>
            <a:ln w="0">
              <a:solidFill>
                <a:srgbClr val="00724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76" name="Freeform 252"/>
            <p:cNvSpPr>
              <a:spLocks/>
            </p:cNvSpPr>
            <p:nvPr/>
          </p:nvSpPr>
          <p:spPr bwMode="auto">
            <a:xfrm>
              <a:off x="854" y="1600"/>
              <a:ext cx="52" cy="16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32" y="0"/>
                </a:cxn>
                <a:cxn ang="0">
                  <a:pos x="0" y="10"/>
                </a:cxn>
                <a:cxn ang="0">
                  <a:pos x="20" y="16"/>
                </a:cxn>
                <a:cxn ang="0">
                  <a:pos x="52" y="8"/>
                </a:cxn>
              </a:cxnLst>
              <a:rect l="0" t="0" r="r" b="b"/>
              <a:pathLst>
                <a:path w="52" h="16">
                  <a:moveTo>
                    <a:pt x="52" y="8"/>
                  </a:moveTo>
                  <a:lnTo>
                    <a:pt x="32" y="0"/>
                  </a:lnTo>
                  <a:lnTo>
                    <a:pt x="0" y="10"/>
                  </a:lnTo>
                  <a:lnTo>
                    <a:pt x="20" y="16"/>
                  </a:lnTo>
                  <a:lnTo>
                    <a:pt x="5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77" name="Freeform 253"/>
            <p:cNvSpPr>
              <a:spLocks/>
            </p:cNvSpPr>
            <p:nvPr/>
          </p:nvSpPr>
          <p:spPr bwMode="auto">
            <a:xfrm>
              <a:off x="820" y="1610"/>
              <a:ext cx="54" cy="16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4" y="0"/>
                </a:cxn>
                <a:cxn ang="0">
                  <a:pos x="0" y="10"/>
                </a:cxn>
                <a:cxn ang="0">
                  <a:pos x="22" y="16"/>
                </a:cxn>
                <a:cxn ang="0">
                  <a:pos x="54" y="6"/>
                </a:cxn>
              </a:cxnLst>
              <a:rect l="0" t="0" r="r" b="b"/>
              <a:pathLst>
                <a:path w="54" h="16">
                  <a:moveTo>
                    <a:pt x="54" y="6"/>
                  </a:moveTo>
                  <a:lnTo>
                    <a:pt x="34" y="0"/>
                  </a:lnTo>
                  <a:lnTo>
                    <a:pt x="0" y="10"/>
                  </a:lnTo>
                  <a:lnTo>
                    <a:pt x="22" y="16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rgbClr val="00724D"/>
            </a:solidFill>
            <a:ln w="0">
              <a:solidFill>
                <a:srgbClr val="0072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78" name="Freeform 254"/>
            <p:cNvSpPr>
              <a:spLocks/>
            </p:cNvSpPr>
            <p:nvPr/>
          </p:nvSpPr>
          <p:spPr bwMode="auto">
            <a:xfrm>
              <a:off x="820" y="1610"/>
              <a:ext cx="54" cy="16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4" y="0"/>
                </a:cxn>
                <a:cxn ang="0">
                  <a:pos x="0" y="10"/>
                </a:cxn>
                <a:cxn ang="0">
                  <a:pos x="22" y="16"/>
                </a:cxn>
                <a:cxn ang="0">
                  <a:pos x="54" y="6"/>
                </a:cxn>
              </a:cxnLst>
              <a:rect l="0" t="0" r="r" b="b"/>
              <a:pathLst>
                <a:path w="54" h="16">
                  <a:moveTo>
                    <a:pt x="54" y="6"/>
                  </a:moveTo>
                  <a:lnTo>
                    <a:pt x="34" y="0"/>
                  </a:lnTo>
                  <a:lnTo>
                    <a:pt x="0" y="10"/>
                  </a:lnTo>
                  <a:lnTo>
                    <a:pt x="22" y="16"/>
                  </a:lnTo>
                  <a:lnTo>
                    <a:pt x="54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79" name="Freeform 255"/>
            <p:cNvSpPr>
              <a:spLocks/>
            </p:cNvSpPr>
            <p:nvPr/>
          </p:nvSpPr>
          <p:spPr bwMode="auto">
            <a:xfrm>
              <a:off x="788" y="1620"/>
              <a:ext cx="54" cy="16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2" y="0"/>
                </a:cxn>
                <a:cxn ang="0">
                  <a:pos x="0" y="10"/>
                </a:cxn>
                <a:cxn ang="0">
                  <a:pos x="20" y="16"/>
                </a:cxn>
                <a:cxn ang="0">
                  <a:pos x="54" y="6"/>
                </a:cxn>
              </a:cxnLst>
              <a:rect l="0" t="0" r="r" b="b"/>
              <a:pathLst>
                <a:path w="54" h="16">
                  <a:moveTo>
                    <a:pt x="54" y="6"/>
                  </a:moveTo>
                  <a:lnTo>
                    <a:pt x="32" y="0"/>
                  </a:lnTo>
                  <a:lnTo>
                    <a:pt x="0" y="10"/>
                  </a:lnTo>
                  <a:lnTo>
                    <a:pt x="20" y="16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rgbClr val="007251"/>
            </a:solidFill>
            <a:ln w="0">
              <a:solidFill>
                <a:srgbClr val="00725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80" name="Freeform 256"/>
            <p:cNvSpPr>
              <a:spLocks/>
            </p:cNvSpPr>
            <p:nvPr/>
          </p:nvSpPr>
          <p:spPr bwMode="auto">
            <a:xfrm>
              <a:off x="788" y="1620"/>
              <a:ext cx="54" cy="16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2" y="0"/>
                </a:cxn>
                <a:cxn ang="0">
                  <a:pos x="0" y="10"/>
                </a:cxn>
                <a:cxn ang="0">
                  <a:pos x="20" y="16"/>
                </a:cxn>
                <a:cxn ang="0">
                  <a:pos x="54" y="6"/>
                </a:cxn>
              </a:cxnLst>
              <a:rect l="0" t="0" r="r" b="b"/>
              <a:pathLst>
                <a:path w="54" h="16">
                  <a:moveTo>
                    <a:pt x="54" y="6"/>
                  </a:moveTo>
                  <a:lnTo>
                    <a:pt x="32" y="0"/>
                  </a:lnTo>
                  <a:lnTo>
                    <a:pt x="0" y="10"/>
                  </a:lnTo>
                  <a:lnTo>
                    <a:pt x="20" y="16"/>
                  </a:lnTo>
                  <a:lnTo>
                    <a:pt x="54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81" name="Freeform 257"/>
            <p:cNvSpPr>
              <a:spLocks/>
            </p:cNvSpPr>
            <p:nvPr/>
          </p:nvSpPr>
          <p:spPr bwMode="auto">
            <a:xfrm>
              <a:off x="754" y="1630"/>
              <a:ext cx="54" cy="18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4" y="0"/>
                </a:cxn>
                <a:cxn ang="0">
                  <a:pos x="0" y="10"/>
                </a:cxn>
                <a:cxn ang="0">
                  <a:pos x="22" y="18"/>
                </a:cxn>
                <a:cxn ang="0">
                  <a:pos x="54" y="6"/>
                </a:cxn>
              </a:cxnLst>
              <a:rect l="0" t="0" r="r" b="b"/>
              <a:pathLst>
                <a:path w="54" h="18">
                  <a:moveTo>
                    <a:pt x="54" y="6"/>
                  </a:moveTo>
                  <a:lnTo>
                    <a:pt x="34" y="0"/>
                  </a:lnTo>
                  <a:lnTo>
                    <a:pt x="0" y="10"/>
                  </a:lnTo>
                  <a:lnTo>
                    <a:pt x="22" y="18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rgbClr val="007255"/>
            </a:solidFill>
            <a:ln w="0">
              <a:solidFill>
                <a:srgbClr val="00725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82" name="Freeform 258"/>
            <p:cNvSpPr>
              <a:spLocks/>
            </p:cNvSpPr>
            <p:nvPr/>
          </p:nvSpPr>
          <p:spPr bwMode="auto">
            <a:xfrm>
              <a:off x="754" y="1630"/>
              <a:ext cx="54" cy="18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4" y="0"/>
                </a:cxn>
                <a:cxn ang="0">
                  <a:pos x="0" y="10"/>
                </a:cxn>
                <a:cxn ang="0">
                  <a:pos x="22" y="18"/>
                </a:cxn>
                <a:cxn ang="0">
                  <a:pos x="54" y="6"/>
                </a:cxn>
              </a:cxnLst>
              <a:rect l="0" t="0" r="r" b="b"/>
              <a:pathLst>
                <a:path w="54" h="18">
                  <a:moveTo>
                    <a:pt x="54" y="6"/>
                  </a:moveTo>
                  <a:lnTo>
                    <a:pt x="34" y="0"/>
                  </a:lnTo>
                  <a:lnTo>
                    <a:pt x="0" y="10"/>
                  </a:lnTo>
                  <a:lnTo>
                    <a:pt x="22" y="18"/>
                  </a:lnTo>
                  <a:lnTo>
                    <a:pt x="54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83" name="Freeform 259"/>
            <p:cNvSpPr>
              <a:spLocks/>
            </p:cNvSpPr>
            <p:nvPr/>
          </p:nvSpPr>
          <p:spPr bwMode="auto">
            <a:xfrm>
              <a:off x="720" y="1640"/>
              <a:ext cx="56" cy="20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34" y="0"/>
                </a:cxn>
                <a:cxn ang="0">
                  <a:pos x="0" y="12"/>
                </a:cxn>
                <a:cxn ang="0">
                  <a:pos x="20" y="20"/>
                </a:cxn>
                <a:cxn ang="0">
                  <a:pos x="56" y="8"/>
                </a:cxn>
              </a:cxnLst>
              <a:rect l="0" t="0" r="r" b="b"/>
              <a:pathLst>
                <a:path w="56" h="20">
                  <a:moveTo>
                    <a:pt x="56" y="8"/>
                  </a:moveTo>
                  <a:lnTo>
                    <a:pt x="34" y="0"/>
                  </a:lnTo>
                  <a:lnTo>
                    <a:pt x="0" y="12"/>
                  </a:lnTo>
                  <a:lnTo>
                    <a:pt x="20" y="20"/>
                  </a:lnTo>
                  <a:lnTo>
                    <a:pt x="56" y="8"/>
                  </a:lnTo>
                  <a:close/>
                </a:path>
              </a:pathLst>
            </a:custGeom>
            <a:solidFill>
              <a:srgbClr val="007357"/>
            </a:solidFill>
            <a:ln w="0">
              <a:solidFill>
                <a:srgbClr val="00735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84" name="Freeform 260"/>
            <p:cNvSpPr>
              <a:spLocks/>
            </p:cNvSpPr>
            <p:nvPr/>
          </p:nvSpPr>
          <p:spPr bwMode="auto">
            <a:xfrm>
              <a:off x="720" y="1640"/>
              <a:ext cx="56" cy="20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34" y="0"/>
                </a:cxn>
                <a:cxn ang="0">
                  <a:pos x="0" y="12"/>
                </a:cxn>
                <a:cxn ang="0">
                  <a:pos x="20" y="20"/>
                </a:cxn>
                <a:cxn ang="0">
                  <a:pos x="56" y="8"/>
                </a:cxn>
              </a:cxnLst>
              <a:rect l="0" t="0" r="r" b="b"/>
              <a:pathLst>
                <a:path w="56" h="20">
                  <a:moveTo>
                    <a:pt x="56" y="8"/>
                  </a:moveTo>
                  <a:lnTo>
                    <a:pt x="34" y="0"/>
                  </a:lnTo>
                  <a:lnTo>
                    <a:pt x="0" y="12"/>
                  </a:lnTo>
                  <a:lnTo>
                    <a:pt x="20" y="20"/>
                  </a:lnTo>
                  <a:lnTo>
                    <a:pt x="5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85" name="Freeform 261"/>
            <p:cNvSpPr>
              <a:spLocks/>
            </p:cNvSpPr>
            <p:nvPr/>
          </p:nvSpPr>
          <p:spPr bwMode="auto">
            <a:xfrm>
              <a:off x="686" y="1652"/>
              <a:ext cx="54" cy="18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34" y="0"/>
                </a:cxn>
                <a:cxn ang="0">
                  <a:pos x="0" y="10"/>
                </a:cxn>
                <a:cxn ang="0">
                  <a:pos x="20" y="18"/>
                </a:cxn>
                <a:cxn ang="0">
                  <a:pos x="54" y="8"/>
                </a:cxn>
              </a:cxnLst>
              <a:rect l="0" t="0" r="r" b="b"/>
              <a:pathLst>
                <a:path w="54" h="18">
                  <a:moveTo>
                    <a:pt x="54" y="8"/>
                  </a:moveTo>
                  <a:lnTo>
                    <a:pt x="34" y="0"/>
                  </a:lnTo>
                  <a:lnTo>
                    <a:pt x="0" y="10"/>
                  </a:lnTo>
                  <a:lnTo>
                    <a:pt x="20" y="18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555"/>
            </a:solidFill>
            <a:ln w="0">
              <a:solidFill>
                <a:srgbClr val="00755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86" name="Freeform 262"/>
            <p:cNvSpPr>
              <a:spLocks/>
            </p:cNvSpPr>
            <p:nvPr/>
          </p:nvSpPr>
          <p:spPr bwMode="auto">
            <a:xfrm>
              <a:off x="686" y="1652"/>
              <a:ext cx="54" cy="18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34" y="0"/>
                </a:cxn>
                <a:cxn ang="0">
                  <a:pos x="0" y="10"/>
                </a:cxn>
                <a:cxn ang="0">
                  <a:pos x="20" y="18"/>
                </a:cxn>
                <a:cxn ang="0">
                  <a:pos x="54" y="8"/>
                </a:cxn>
              </a:cxnLst>
              <a:rect l="0" t="0" r="r" b="b"/>
              <a:pathLst>
                <a:path w="54" h="18">
                  <a:moveTo>
                    <a:pt x="54" y="8"/>
                  </a:moveTo>
                  <a:lnTo>
                    <a:pt x="34" y="0"/>
                  </a:lnTo>
                  <a:lnTo>
                    <a:pt x="0" y="10"/>
                  </a:lnTo>
                  <a:lnTo>
                    <a:pt x="20" y="18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87" name="Freeform 263"/>
            <p:cNvSpPr>
              <a:spLocks/>
            </p:cNvSpPr>
            <p:nvPr/>
          </p:nvSpPr>
          <p:spPr bwMode="auto">
            <a:xfrm>
              <a:off x="650" y="1662"/>
              <a:ext cx="56" cy="20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36" y="0"/>
                </a:cxn>
                <a:cxn ang="0">
                  <a:pos x="0" y="10"/>
                </a:cxn>
                <a:cxn ang="0">
                  <a:pos x="20" y="20"/>
                </a:cxn>
                <a:cxn ang="0">
                  <a:pos x="56" y="8"/>
                </a:cxn>
              </a:cxnLst>
              <a:rect l="0" t="0" r="r" b="b"/>
              <a:pathLst>
                <a:path w="56" h="20">
                  <a:moveTo>
                    <a:pt x="56" y="8"/>
                  </a:moveTo>
                  <a:lnTo>
                    <a:pt x="36" y="0"/>
                  </a:lnTo>
                  <a:lnTo>
                    <a:pt x="0" y="10"/>
                  </a:lnTo>
                  <a:lnTo>
                    <a:pt x="20" y="20"/>
                  </a:lnTo>
                  <a:lnTo>
                    <a:pt x="56" y="8"/>
                  </a:lnTo>
                  <a:close/>
                </a:path>
              </a:pathLst>
            </a:custGeom>
            <a:solidFill>
              <a:srgbClr val="007752"/>
            </a:solidFill>
            <a:ln w="0">
              <a:solidFill>
                <a:srgbClr val="00775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88" name="Freeform 264"/>
            <p:cNvSpPr>
              <a:spLocks/>
            </p:cNvSpPr>
            <p:nvPr/>
          </p:nvSpPr>
          <p:spPr bwMode="auto">
            <a:xfrm>
              <a:off x="650" y="1662"/>
              <a:ext cx="56" cy="20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36" y="0"/>
                </a:cxn>
                <a:cxn ang="0">
                  <a:pos x="0" y="10"/>
                </a:cxn>
                <a:cxn ang="0">
                  <a:pos x="20" y="20"/>
                </a:cxn>
                <a:cxn ang="0">
                  <a:pos x="56" y="8"/>
                </a:cxn>
              </a:cxnLst>
              <a:rect l="0" t="0" r="r" b="b"/>
              <a:pathLst>
                <a:path w="56" h="20">
                  <a:moveTo>
                    <a:pt x="56" y="8"/>
                  </a:moveTo>
                  <a:lnTo>
                    <a:pt x="36" y="0"/>
                  </a:lnTo>
                  <a:lnTo>
                    <a:pt x="0" y="10"/>
                  </a:lnTo>
                  <a:lnTo>
                    <a:pt x="20" y="20"/>
                  </a:lnTo>
                  <a:lnTo>
                    <a:pt x="5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89" name="Freeform 265"/>
            <p:cNvSpPr>
              <a:spLocks/>
            </p:cNvSpPr>
            <p:nvPr/>
          </p:nvSpPr>
          <p:spPr bwMode="auto">
            <a:xfrm>
              <a:off x="614" y="1672"/>
              <a:ext cx="56" cy="20"/>
            </a:xfrm>
            <a:custGeom>
              <a:avLst/>
              <a:gdLst/>
              <a:ahLst/>
              <a:cxnLst>
                <a:cxn ang="0">
                  <a:pos x="56" y="10"/>
                </a:cxn>
                <a:cxn ang="0">
                  <a:pos x="36" y="0"/>
                </a:cxn>
                <a:cxn ang="0">
                  <a:pos x="0" y="10"/>
                </a:cxn>
                <a:cxn ang="0">
                  <a:pos x="20" y="20"/>
                </a:cxn>
                <a:cxn ang="0">
                  <a:pos x="56" y="10"/>
                </a:cxn>
              </a:cxnLst>
              <a:rect l="0" t="0" r="r" b="b"/>
              <a:pathLst>
                <a:path w="56" h="20">
                  <a:moveTo>
                    <a:pt x="56" y="10"/>
                  </a:moveTo>
                  <a:lnTo>
                    <a:pt x="36" y="0"/>
                  </a:lnTo>
                  <a:lnTo>
                    <a:pt x="0" y="10"/>
                  </a:lnTo>
                  <a:lnTo>
                    <a:pt x="20" y="20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007A4C"/>
            </a:solidFill>
            <a:ln w="0">
              <a:solidFill>
                <a:srgbClr val="007A4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90" name="Freeform 266"/>
            <p:cNvSpPr>
              <a:spLocks/>
            </p:cNvSpPr>
            <p:nvPr/>
          </p:nvSpPr>
          <p:spPr bwMode="auto">
            <a:xfrm>
              <a:off x="614" y="1672"/>
              <a:ext cx="56" cy="20"/>
            </a:xfrm>
            <a:custGeom>
              <a:avLst/>
              <a:gdLst/>
              <a:ahLst/>
              <a:cxnLst>
                <a:cxn ang="0">
                  <a:pos x="56" y="10"/>
                </a:cxn>
                <a:cxn ang="0">
                  <a:pos x="36" y="0"/>
                </a:cxn>
                <a:cxn ang="0">
                  <a:pos x="0" y="10"/>
                </a:cxn>
                <a:cxn ang="0">
                  <a:pos x="20" y="20"/>
                </a:cxn>
                <a:cxn ang="0">
                  <a:pos x="56" y="10"/>
                </a:cxn>
              </a:cxnLst>
              <a:rect l="0" t="0" r="r" b="b"/>
              <a:pathLst>
                <a:path w="56" h="20">
                  <a:moveTo>
                    <a:pt x="56" y="10"/>
                  </a:moveTo>
                  <a:lnTo>
                    <a:pt x="36" y="0"/>
                  </a:lnTo>
                  <a:lnTo>
                    <a:pt x="0" y="10"/>
                  </a:lnTo>
                  <a:lnTo>
                    <a:pt x="20" y="20"/>
                  </a:lnTo>
                  <a:lnTo>
                    <a:pt x="56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91" name="Freeform 267"/>
            <p:cNvSpPr>
              <a:spLocks/>
            </p:cNvSpPr>
            <p:nvPr/>
          </p:nvSpPr>
          <p:spPr bwMode="auto">
            <a:xfrm>
              <a:off x="576" y="1682"/>
              <a:ext cx="58" cy="20"/>
            </a:xfrm>
            <a:custGeom>
              <a:avLst/>
              <a:gdLst/>
              <a:ahLst/>
              <a:cxnLst>
                <a:cxn ang="0">
                  <a:pos x="58" y="10"/>
                </a:cxn>
                <a:cxn ang="0">
                  <a:pos x="38" y="0"/>
                </a:cxn>
                <a:cxn ang="0">
                  <a:pos x="0" y="10"/>
                </a:cxn>
                <a:cxn ang="0">
                  <a:pos x="22" y="20"/>
                </a:cxn>
                <a:cxn ang="0">
                  <a:pos x="58" y="10"/>
                </a:cxn>
              </a:cxnLst>
              <a:rect l="0" t="0" r="r" b="b"/>
              <a:pathLst>
                <a:path w="58" h="20">
                  <a:moveTo>
                    <a:pt x="58" y="10"/>
                  </a:moveTo>
                  <a:lnTo>
                    <a:pt x="38" y="0"/>
                  </a:lnTo>
                  <a:lnTo>
                    <a:pt x="0" y="10"/>
                  </a:lnTo>
                  <a:lnTo>
                    <a:pt x="22" y="20"/>
                  </a:lnTo>
                  <a:lnTo>
                    <a:pt x="58" y="10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92" name="Freeform 268"/>
            <p:cNvSpPr>
              <a:spLocks/>
            </p:cNvSpPr>
            <p:nvPr/>
          </p:nvSpPr>
          <p:spPr bwMode="auto">
            <a:xfrm>
              <a:off x="576" y="1682"/>
              <a:ext cx="58" cy="20"/>
            </a:xfrm>
            <a:custGeom>
              <a:avLst/>
              <a:gdLst/>
              <a:ahLst/>
              <a:cxnLst>
                <a:cxn ang="0">
                  <a:pos x="58" y="10"/>
                </a:cxn>
                <a:cxn ang="0">
                  <a:pos x="38" y="0"/>
                </a:cxn>
                <a:cxn ang="0">
                  <a:pos x="0" y="10"/>
                </a:cxn>
                <a:cxn ang="0">
                  <a:pos x="22" y="20"/>
                </a:cxn>
                <a:cxn ang="0">
                  <a:pos x="58" y="10"/>
                </a:cxn>
              </a:cxnLst>
              <a:rect l="0" t="0" r="r" b="b"/>
              <a:pathLst>
                <a:path w="58" h="20">
                  <a:moveTo>
                    <a:pt x="58" y="10"/>
                  </a:moveTo>
                  <a:lnTo>
                    <a:pt x="38" y="0"/>
                  </a:lnTo>
                  <a:lnTo>
                    <a:pt x="0" y="10"/>
                  </a:lnTo>
                  <a:lnTo>
                    <a:pt x="22" y="20"/>
                  </a:lnTo>
                  <a:lnTo>
                    <a:pt x="58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93" name="Freeform 269"/>
            <p:cNvSpPr>
              <a:spLocks/>
            </p:cNvSpPr>
            <p:nvPr/>
          </p:nvSpPr>
          <p:spPr bwMode="auto">
            <a:xfrm>
              <a:off x="1540" y="1460"/>
              <a:ext cx="44" cy="10"/>
            </a:xfrm>
            <a:custGeom>
              <a:avLst/>
              <a:gdLst/>
              <a:ahLst/>
              <a:cxnLst>
                <a:cxn ang="0">
                  <a:pos x="44" y="4"/>
                </a:cxn>
                <a:cxn ang="0">
                  <a:pos x="22" y="0"/>
                </a:cxn>
                <a:cxn ang="0">
                  <a:pos x="0" y="4"/>
                </a:cxn>
                <a:cxn ang="0">
                  <a:pos x="22" y="10"/>
                </a:cxn>
                <a:cxn ang="0">
                  <a:pos x="44" y="4"/>
                </a:cxn>
              </a:cxnLst>
              <a:rect l="0" t="0" r="r" b="b"/>
              <a:pathLst>
                <a:path w="44" h="10">
                  <a:moveTo>
                    <a:pt x="44" y="4"/>
                  </a:moveTo>
                  <a:lnTo>
                    <a:pt x="22" y="0"/>
                  </a:lnTo>
                  <a:lnTo>
                    <a:pt x="0" y="4"/>
                  </a:lnTo>
                  <a:lnTo>
                    <a:pt x="22" y="10"/>
                  </a:lnTo>
                  <a:lnTo>
                    <a:pt x="44" y="4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94" name="Freeform 270"/>
            <p:cNvSpPr>
              <a:spLocks/>
            </p:cNvSpPr>
            <p:nvPr/>
          </p:nvSpPr>
          <p:spPr bwMode="auto">
            <a:xfrm>
              <a:off x="1540" y="1460"/>
              <a:ext cx="44" cy="10"/>
            </a:xfrm>
            <a:custGeom>
              <a:avLst/>
              <a:gdLst/>
              <a:ahLst/>
              <a:cxnLst>
                <a:cxn ang="0">
                  <a:pos x="44" y="4"/>
                </a:cxn>
                <a:cxn ang="0">
                  <a:pos x="22" y="0"/>
                </a:cxn>
                <a:cxn ang="0">
                  <a:pos x="0" y="4"/>
                </a:cxn>
                <a:cxn ang="0">
                  <a:pos x="22" y="10"/>
                </a:cxn>
                <a:cxn ang="0">
                  <a:pos x="44" y="4"/>
                </a:cxn>
              </a:cxnLst>
              <a:rect l="0" t="0" r="r" b="b"/>
              <a:pathLst>
                <a:path w="44" h="10">
                  <a:moveTo>
                    <a:pt x="44" y="4"/>
                  </a:moveTo>
                  <a:lnTo>
                    <a:pt x="22" y="0"/>
                  </a:lnTo>
                  <a:lnTo>
                    <a:pt x="0" y="4"/>
                  </a:lnTo>
                  <a:lnTo>
                    <a:pt x="22" y="10"/>
                  </a:lnTo>
                  <a:lnTo>
                    <a:pt x="44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95" name="Freeform 271"/>
            <p:cNvSpPr>
              <a:spLocks/>
            </p:cNvSpPr>
            <p:nvPr/>
          </p:nvSpPr>
          <p:spPr bwMode="auto">
            <a:xfrm>
              <a:off x="1518" y="1464"/>
              <a:ext cx="44" cy="12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44" y="6"/>
                </a:cxn>
              </a:cxnLst>
              <a:rect l="0" t="0" r="r" b="b"/>
              <a:pathLst>
                <a:path w="44" h="12">
                  <a:moveTo>
                    <a:pt x="44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96" name="Freeform 272"/>
            <p:cNvSpPr>
              <a:spLocks/>
            </p:cNvSpPr>
            <p:nvPr/>
          </p:nvSpPr>
          <p:spPr bwMode="auto">
            <a:xfrm>
              <a:off x="1518" y="1464"/>
              <a:ext cx="44" cy="12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44" y="6"/>
                </a:cxn>
              </a:cxnLst>
              <a:rect l="0" t="0" r="r" b="b"/>
              <a:pathLst>
                <a:path w="44" h="12">
                  <a:moveTo>
                    <a:pt x="44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44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97" name="Freeform 273"/>
            <p:cNvSpPr>
              <a:spLocks/>
            </p:cNvSpPr>
            <p:nvPr/>
          </p:nvSpPr>
          <p:spPr bwMode="auto">
            <a:xfrm>
              <a:off x="1496" y="1470"/>
              <a:ext cx="44" cy="12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44" y="6"/>
                </a:cxn>
              </a:cxnLst>
              <a:rect l="0" t="0" r="r" b="b"/>
              <a:pathLst>
                <a:path w="44" h="12">
                  <a:moveTo>
                    <a:pt x="44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98" name="Freeform 274"/>
            <p:cNvSpPr>
              <a:spLocks/>
            </p:cNvSpPr>
            <p:nvPr/>
          </p:nvSpPr>
          <p:spPr bwMode="auto">
            <a:xfrm>
              <a:off x="1496" y="1470"/>
              <a:ext cx="44" cy="12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44" y="6"/>
                </a:cxn>
              </a:cxnLst>
              <a:rect l="0" t="0" r="r" b="b"/>
              <a:pathLst>
                <a:path w="44" h="12">
                  <a:moveTo>
                    <a:pt x="44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44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899" name="Freeform 275"/>
            <p:cNvSpPr>
              <a:spLocks/>
            </p:cNvSpPr>
            <p:nvPr/>
          </p:nvSpPr>
          <p:spPr bwMode="auto">
            <a:xfrm>
              <a:off x="1474" y="1476"/>
              <a:ext cx="44" cy="12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44" y="6"/>
                </a:cxn>
              </a:cxnLst>
              <a:rect l="0" t="0" r="r" b="b"/>
              <a:pathLst>
                <a:path w="44" h="12">
                  <a:moveTo>
                    <a:pt x="44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00" name="Freeform 276"/>
            <p:cNvSpPr>
              <a:spLocks/>
            </p:cNvSpPr>
            <p:nvPr/>
          </p:nvSpPr>
          <p:spPr bwMode="auto">
            <a:xfrm>
              <a:off x="1474" y="1476"/>
              <a:ext cx="44" cy="12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44" y="6"/>
                </a:cxn>
              </a:cxnLst>
              <a:rect l="0" t="0" r="r" b="b"/>
              <a:pathLst>
                <a:path w="44" h="12">
                  <a:moveTo>
                    <a:pt x="44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44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01" name="Freeform 277"/>
            <p:cNvSpPr>
              <a:spLocks/>
            </p:cNvSpPr>
            <p:nvPr/>
          </p:nvSpPr>
          <p:spPr bwMode="auto">
            <a:xfrm>
              <a:off x="1450" y="1482"/>
              <a:ext cx="46" cy="10"/>
            </a:xfrm>
            <a:custGeom>
              <a:avLst/>
              <a:gdLst/>
              <a:ahLst/>
              <a:cxnLst>
                <a:cxn ang="0">
                  <a:pos x="46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2" y="10"/>
                </a:cxn>
                <a:cxn ang="0">
                  <a:pos x="46" y="6"/>
                </a:cxn>
              </a:cxnLst>
              <a:rect l="0" t="0" r="r" b="b"/>
              <a:pathLst>
                <a:path w="46" h="10">
                  <a:moveTo>
                    <a:pt x="46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2" y="10"/>
                  </a:lnTo>
                  <a:lnTo>
                    <a:pt x="46" y="6"/>
                  </a:lnTo>
                  <a:close/>
                </a:path>
              </a:pathLst>
            </a:custGeom>
            <a:solidFill>
              <a:srgbClr val="007C45"/>
            </a:solidFill>
            <a:ln w="0">
              <a:solidFill>
                <a:srgbClr val="007C4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02" name="Freeform 278"/>
            <p:cNvSpPr>
              <a:spLocks/>
            </p:cNvSpPr>
            <p:nvPr/>
          </p:nvSpPr>
          <p:spPr bwMode="auto">
            <a:xfrm>
              <a:off x="1450" y="1482"/>
              <a:ext cx="46" cy="10"/>
            </a:xfrm>
            <a:custGeom>
              <a:avLst/>
              <a:gdLst/>
              <a:ahLst/>
              <a:cxnLst>
                <a:cxn ang="0">
                  <a:pos x="46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2" y="10"/>
                </a:cxn>
                <a:cxn ang="0">
                  <a:pos x="46" y="6"/>
                </a:cxn>
              </a:cxnLst>
              <a:rect l="0" t="0" r="r" b="b"/>
              <a:pathLst>
                <a:path w="46" h="10">
                  <a:moveTo>
                    <a:pt x="46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2" y="10"/>
                  </a:lnTo>
                  <a:lnTo>
                    <a:pt x="4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03" name="Freeform 279"/>
            <p:cNvSpPr>
              <a:spLocks/>
            </p:cNvSpPr>
            <p:nvPr/>
          </p:nvSpPr>
          <p:spPr bwMode="auto">
            <a:xfrm>
              <a:off x="1426" y="1488"/>
              <a:ext cx="46" cy="10"/>
            </a:xfrm>
            <a:custGeom>
              <a:avLst/>
              <a:gdLst/>
              <a:ahLst/>
              <a:cxnLst>
                <a:cxn ang="0">
                  <a:pos x="46" y="4"/>
                </a:cxn>
                <a:cxn ang="0">
                  <a:pos x="24" y="0"/>
                </a:cxn>
                <a:cxn ang="0">
                  <a:pos x="0" y="4"/>
                </a:cxn>
                <a:cxn ang="0">
                  <a:pos x="24" y="10"/>
                </a:cxn>
                <a:cxn ang="0">
                  <a:pos x="46" y="4"/>
                </a:cxn>
              </a:cxnLst>
              <a:rect l="0" t="0" r="r" b="b"/>
              <a:pathLst>
                <a:path w="46" h="10">
                  <a:moveTo>
                    <a:pt x="46" y="4"/>
                  </a:moveTo>
                  <a:lnTo>
                    <a:pt x="24" y="0"/>
                  </a:lnTo>
                  <a:lnTo>
                    <a:pt x="0" y="4"/>
                  </a:lnTo>
                  <a:lnTo>
                    <a:pt x="24" y="10"/>
                  </a:lnTo>
                  <a:lnTo>
                    <a:pt x="46" y="4"/>
                  </a:lnTo>
                  <a:close/>
                </a:path>
              </a:pathLst>
            </a:custGeom>
            <a:solidFill>
              <a:srgbClr val="007C45"/>
            </a:solidFill>
            <a:ln w="0">
              <a:solidFill>
                <a:srgbClr val="007C4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04" name="Freeform 280"/>
            <p:cNvSpPr>
              <a:spLocks/>
            </p:cNvSpPr>
            <p:nvPr/>
          </p:nvSpPr>
          <p:spPr bwMode="auto">
            <a:xfrm>
              <a:off x="1426" y="1488"/>
              <a:ext cx="46" cy="10"/>
            </a:xfrm>
            <a:custGeom>
              <a:avLst/>
              <a:gdLst/>
              <a:ahLst/>
              <a:cxnLst>
                <a:cxn ang="0">
                  <a:pos x="46" y="4"/>
                </a:cxn>
                <a:cxn ang="0">
                  <a:pos x="24" y="0"/>
                </a:cxn>
                <a:cxn ang="0">
                  <a:pos x="0" y="4"/>
                </a:cxn>
                <a:cxn ang="0">
                  <a:pos x="24" y="10"/>
                </a:cxn>
                <a:cxn ang="0">
                  <a:pos x="46" y="4"/>
                </a:cxn>
              </a:cxnLst>
              <a:rect l="0" t="0" r="r" b="b"/>
              <a:pathLst>
                <a:path w="46" h="10">
                  <a:moveTo>
                    <a:pt x="46" y="4"/>
                  </a:moveTo>
                  <a:lnTo>
                    <a:pt x="24" y="0"/>
                  </a:lnTo>
                  <a:lnTo>
                    <a:pt x="0" y="4"/>
                  </a:lnTo>
                  <a:lnTo>
                    <a:pt x="24" y="10"/>
                  </a:lnTo>
                  <a:lnTo>
                    <a:pt x="46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05" name="Freeform 281"/>
            <p:cNvSpPr>
              <a:spLocks/>
            </p:cNvSpPr>
            <p:nvPr/>
          </p:nvSpPr>
          <p:spPr bwMode="auto">
            <a:xfrm>
              <a:off x="1404" y="1492"/>
              <a:ext cx="46" cy="12"/>
            </a:xfrm>
            <a:custGeom>
              <a:avLst/>
              <a:gdLst/>
              <a:ahLst/>
              <a:cxnLst>
                <a:cxn ang="0">
                  <a:pos x="46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46" y="6"/>
                </a:cxn>
              </a:cxnLst>
              <a:rect l="0" t="0" r="r" b="b"/>
              <a:pathLst>
                <a:path w="46" h="12">
                  <a:moveTo>
                    <a:pt x="46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46" y="6"/>
                  </a:lnTo>
                  <a:close/>
                </a:path>
              </a:pathLst>
            </a:custGeom>
            <a:solidFill>
              <a:srgbClr val="007C44"/>
            </a:solidFill>
            <a:ln w="0">
              <a:solidFill>
                <a:srgbClr val="007C4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06" name="Freeform 282"/>
            <p:cNvSpPr>
              <a:spLocks/>
            </p:cNvSpPr>
            <p:nvPr/>
          </p:nvSpPr>
          <p:spPr bwMode="auto">
            <a:xfrm>
              <a:off x="1404" y="1492"/>
              <a:ext cx="46" cy="12"/>
            </a:xfrm>
            <a:custGeom>
              <a:avLst/>
              <a:gdLst/>
              <a:ahLst/>
              <a:cxnLst>
                <a:cxn ang="0">
                  <a:pos x="46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46" y="6"/>
                </a:cxn>
              </a:cxnLst>
              <a:rect l="0" t="0" r="r" b="b"/>
              <a:pathLst>
                <a:path w="46" h="12">
                  <a:moveTo>
                    <a:pt x="46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4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07" name="Freeform 283"/>
            <p:cNvSpPr>
              <a:spLocks/>
            </p:cNvSpPr>
            <p:nvPr/>
          </p:nvSpPr>
          <p:spPr bwMode="auto">
            <a:xfrm>
              <a:off x="1380" y="1498"/>
              <a:ext cx="46" cy="12"/>
            </a:xfrm>
            <a:custGeom>
              <a:avLst/>
              <a:gdLst/>
              <a:ahLst/>
              <a:cxnLst>
                <a:cxn ang="0">
                  <a:pos x="46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46" y="6"/>
                </a:cxn>
              </a:cxnLst>
              <a:rect l="0" t="0" r="r" b="b"/>
              <a:pathLst>
                <a:path w="46" h="12">
                  <a:moveTo>
                    <a:pt x="46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46" y="6"/>
                  </a:lnTo>
                  <a:close/>
                </a:path>
              </a:pathLst>
            </a:custGeom>
            <a:solidFill>
              <a:srgbClr val="007C43"/>
            </a:solidFill>
            <a:ln w="0">
              <a:solidFill>
                <a:srgbClr val="007C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08" name="Freeform 284"/>
            <p:cNvSpPr>
              <a:spLocks/>
            </p:cNvSpPr>
            <p:nvPr/>
          </p:nvSpPr>
          <p:spPr bwMode="auto">
            <a:xfrm>
              <a:off x="1380" y="1498"/>
              <a:ext cx="46" cy="12"/>
            </a:xfrm>
            <a:custGeom>
              <a:avLst/>
              <a:gdLst/>
              <a:ahLst/>
              <a:cxnLst>
                <a:cxn ang="0">
                  <a:pos x="46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46" y="6"/>
                </a:cxn>
              </a:cxnLst>
              <a:rect l="0" t="0" r="r" b="b"/>
              <a:pathLst>
                <a:path w="46" h="12">
                  <a:moveTo>
                    <a:pt x="46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4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09" name="Freeform 285"/>
            <p:cNvSpPr>
              <a:spLocks/>
            </p:cNvSpPr>
            <p:nvPr/>
          </p:nvSpPr>
          <p:spPr bwMode="auto">
            <a:xfrm>
              <a:off x="1354" y="1504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7C42"/>
            </a:solidFill>
            <a:ln w="0">
              <a:solidFill>
                <a:srgbClr val="007C4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10" name="Freeform 286"/>
            <p:cNvSpPr>
              <a:spLocks/>
            </p:cNvSpPr>
            <p:nvPr/>
          </p:nvSpPr>
          <p:spPr bwMode="auto">
            <a:xfrm>
              <a:off x="1354" y="1504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4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11" name="Freeform 287"/>
            <p:cNvSpPr>
              <a:spLocks/>
            </p:cNvSpPr>
            <p:nvPr/>
          </p:nvSpPr>
          <p:spPr bwMode="auto">
            <a:xfrm>
              <a:off x="1330" y="1510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7C41"/>
            </a:solidFill>
            <a:ln w="0">
              <a:solidFill>
                <a:srgbClr val="007C4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12" name="Freeform 288"/>
            <p:cNvSpPr>
              <a:spLocks/>
            </p:cNvSpPr>
            <p:nvPr/>
          </p:nvSpPr>
          <p:spPr bwMode="auto">
            <a:xfrm>
              <a:off x="1330" y="1510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4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13" name="Freeform 289"/>
            <p:cNvSpPr>
              <a:spLocks/>
            </p:cNvSpPr>
            <p:nvPr/>
          </p:nvSpPr>
          <p:spPr bwMode="auto">
            <a:xfrm>
              <a:off x="1304" y="1516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7C3F"/>
            </a:solidFill>
            <a:ln w="0">
              <a:solidFill>
                <a:srgbClr val="007C3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14" name="Freeform 290"/>
            <p:cNvSpPr>
              <a:spLocks/>
            </p:cNvSpPr>
            <p:nvPr/>
          </p:nvSpPr>
          <p:spPr bwMode="auto">
            <a:xfrm>
              <a:off x="1304" y="1516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4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15" name="Freeform 291"/>
            <p:cNvSpPr>
              <a:spLocks/>
            </p:cNvSpPr>
            <p:nvPr/>
          </p:nvSpPr>
          <p:spPr bwMode="auto">
            <a:xfrm>
              <a:off x="1280" y="1522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7C3D"/>
            </a:solidFill>
            <a:ln w="0">
              <a:solidFill>
                <a:srgbClr val="007C3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16" name="Freeform 292"/>
            <p:cNvSpPr>
              <a:spLocks/>
            </p:cNvSpPr>
            <p:nvPr/>
          </p:nvSpPr>
          <p:spPr bwMode="auto">
            <a:xfrm>
              <a:off x="1280" y="1522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4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17" name="Freeform 293"/>
            <p:cNvSpPr>
              <a:spLocks/>
            </p:cNvSpPr>
            <p:nvPr/>
          </p:nvSpPr>
          <p:spPr bwMode="auto">
            <a:xfrm>
              <a:off x="1254" y="1528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22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22" y="12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7B3C"/>
            </a:solidFill>
            <a:ln w="0">
              <a:solidFill>
                <a:srgbClr val="007B3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18" name="Freeform 294"/>
            <p:cNvSpPr>
              <a:spLocks/>
            </p:cNvSpPr>
            <p:nvPr/>
          </p:nvSpPr>
          <p:spPr bwMode="auto">
            <a:xfrm>
              <a:off x="1254" y="1528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22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22" y="12"/>
                  </a:lnTo>
                  <a:lnTo>
                    <a:pt x="4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19" name="Freeform 295"/>
            <p:cNvSpPr>
              <a:spLocks/>
            </p:cNvSpPr>
            <p:nvPr/>
          </p:nvSpPr>
          <p:spPr bwMode="auto">
            <a:xfrm>
              <a:off x="1228" y="1532"/>
              <a:ext cx="48" cy="12"/>
            </a:xfrm>
            <a:custGeom>
              <a:avLst/>
              <a:gdLst/>
              <a:ahLst/>
              <a:cxnLst>
                <a:cxn ang="0">
                  <a:pos x="48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48" y="8"/>
                </a:cxn>
              </a:cxnLst>
              <a:rect l="0" t="0" r="r" b="b"/>
              <a:pathLst>
                <a:path w="48" h="12">
                  <a:moveTo>
                    <a:pt x="48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48" y="8"/>
                  </a:lnTo>
                  <a:close/>
                </a:path>
              </a:pathLst>
            </a:custGeom>
            <a:solidFill>
              <a:srgbClr val="007B3A"/>
            </a:solidFill>
            <a:ln w="0">
              <a:solidFill>
                <a:srgbClr val="007B3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20" name="Freeform 296"/>
            <p:cNvSpPr>
              <a:spLocks/>
            </p:cNvSpPr>
            <p:nvPr/>
          </p:nvSpPr>
          <p:spPr bwMode="auto">
            <a:xfrm>
              <a:off x="1228" y="1532"/>
              <a:ext cx="48" cy="12"/>
            </a:xfrm>
            <a:custGeom>
              <a:avLst/>
              <a:gdLst/>
              <a:ahLst/>
              <a:cxnLst>
                <a:cxn ang="0">
                  <a:pos x="48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48" y="8"/>
                </a:cxn>
              </a:cxnLst>
              <a:rect l="0" t="0" r="r" b="b"/>
              <a:pathLst>
                <a:path w="48" h="12">
                  <a:moveTo>
                    <a:pt x="48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48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21" name="Freeform 297"/>
            <p:cNvSpPr>
              <a:spLocks/>
            </p:cNvSpPr>
            <p:nvPr/>
          </p:nvSpPr>
          <p:spPr bwMode="auto">
            <a:xfrm>
              <a:off x="1200" y="1538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50" y="6"/>
                  </a:lnTo>
                  <a:close/>
                </a:path>
              </a:pathLst>
            </a:custGeom>
            <a:solidFill>
              <a:srgbClr val="007B39"/>
            </a:solidFill>
            <a:ln w="0">
              <a:solidFill>
                <a:srgbClr val="007B3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22" name="Freeform 298"/>
            <p:cNvSpPr>
              <a:spLocks/>
            </p:cNvSpPr>
            <p:nvPr/>
          </p:nvSpPr>
          <p:spPr bwMode="auto">
            <a:xfrm>
              <a:off x="1200" y="1538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5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23" name="Freeform 299"/>
            <p:cNvSpPr>
              <a:spLocks/>
            </p:cNvSpPr>
            <p:nvPr/>
          </p:nvSpPr>
          <p:spPr bwMode="auto">
            <a:xfrm>
              <a:off x="1174" y="1544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7A38"/>
            </a:solidFill>
            <a:ln w="0">
              <a:solidFill>
                <a:srgbClr val="007A3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24" name="Freeform 300"/>
            <p:cNvSpPr>
              <a:spLocks/>
            </p:cNvSpPr>
            <p:nvPr/>
          </p:nvSpPr>
          <p:spPr bwMode="auto">
            <a:xfrm>
              <a:off x="1174" y="1544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4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25" name="Freeform 301"/>
            <p:cNvSpPr>
              <a:spLocks/>
            </p:cNvSpPr>
            <p:nvPr/>
          </p:nvSpPr>
          <p:spPr bwMode="auto">
            <a:xfrm>
              <a:off x="1146" y="1550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22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22" y="12"/>
                  </a:lnTo>
                  <a:lnTo>
                    <a:pt x="50" y="6"/>
                  </a:lnTo>
                  <a:close/>
                </a:path>
              </a:pathLst>
            </a:custGeom>
            <a:solidFill>
              <a:srgbClr val="007A37"/>
            </a:solidFill>
            <a:ln w="0">
              <a:solidFill>
                <a:srgbClr val="007A3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26" name="Freeform 302"/>
            <p:cNvSpPr>
              <a:spLocks/>
            </p:cNvSpPr>
            <p:nvPr/>
          </p:nvSpPr>
          <p:spPr bwMode="auto">
            <a:xfrm>
              <a:off x="1146" y="1550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22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22" y="12"/>
                  </a:lnTo>
                  <a:lnTo>
                    <a:pt x="5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27" name="Freeform 303"/>
            <p:cNvSpPr>
              <a:spLocks/>
            </p:cNvSpPr>
            <p:nvPr/>
          </p:nvSpPr>
          <p:spPr bwMode="auto">
            <a:xfrm>
              <a:off x="1118" y="1554"/>
              <a:ext cx="50" cy="12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50" y="8"/>
                </a:cxn>
              </a:cxnLst>
              <a:rect l="0" t="0" r="r" b="b"/>
              <a:pathLst>
                <a:path w="50" h="12">
                  <a:moveTo>
                    <a:pt x="50" y="8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50" y="8"/>
                  </a:lnTo>
                  <a:close/>
                </a:path>
              </a:pathLst>
            </a:custGeom>
            <a:solidFill>
              <a:srgbClr val="007936"/>
            </a:solidFill>
            <a:ln w="0">
              <a:solidFill>
                <a:srgbClr val="00793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28" name="Freeform 304"/>
            <p:cNvSpPr>
              <a:spLocks/>
            </p:cNvSpPr>
            <p:nvPr/>
          </p:nvSpPr>
          <p:spPr bwMode="auto">
            <a:xfrm>
              <a:off x="1118" y="1554"/>
              <a:ext cx="50" cy="12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50" y="8"/>
                </a:cxn>
              </a:cxnLst>
              <a:rect l="0" t="0" r="r" b="b"/>
              <a:pathLst>
                <a:path w="50" h="12">
                  <a:moveTo>
                    <a:pt x="50" y="8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50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29" name="Freeform 305"/>
            <p:cNvSpPr>
              <a:spLocks/>
            </p:cNvSpPr>
            <p:nvPr/>
          </p:nvSpPr>
          <p:spPr bwMode="auto">
            <a:xfrm>
              <a:off x="1088" y="1560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52" y="6"/>
                  </a:lnTo>
                  <a:close/>
                </a:path>
              </a:pathLst>
            </a:custGeom>
            <a:solidFill>
              <a:srgbClr val="007836"/>
            </a:solidFill>
            <a:ln w="0">
              <a:solidFill>
                <a:srgbClr val="00783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30" name="Freeform 306"/>
            <p:cNvSpPr>
              <a:spLocks/>
            </p:cNvSpPr>
            <p:nvPr/>
          </p:nvSpPr>
          <p:spPr bwMode="auto">
            <a:xfrm>
              <a:off x="1088" y="1560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5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31" name="Freeform 307"/>
            <p:cNvSpPr>
              <a:spLocks/>
            </p:cNvSpPr>
            <p:nvPr/>
          </p:nvSpPr>
          <p:spPr bwMode="auto">
            <a:xfrm>
              <a:off x="1060" y="1566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50" y="6"/>
                  </a:lnTo>
                  <a:close/>
                </a:path>
              </a:pathLst>
            </a:custGeom>
            <a:solidFill>
              <a:srgbClr val="007736"/>
            </a:solidFill>
            <a:ln w="0">
              <a:solidFill>
                <a:srgbClr val="00773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32" name="Freeform 308"/>
            <p:cNvSpPr>
              <a:spLocks/>
            </p:cNvSpPr>
            <p:nvPr/>
          </p:nvSpPr>
          <p:spPr bwMode="auto">
            <a:xfrm>
              <a:off x="1060" y="1566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5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33" name="Freeform 309"/>
            <p:cNvSpPr>
              <a:spLocks/>
            </p:cNvSpPr>
            <p:nvPr/>
          </p:nvSpPr>
          <p:spPr bwMode="auto">
            <a:xfrm>
              <a:off x="1030" y="1572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52" y="6"/>
                  </a:lnTo>
                  <a:close/>
                </a:path>
              </a:pathLst>
            </a:custGeom>
            <a:solidFill>
              <a:srgbClr val="007637"/>
            </a:solidFill>
            <a:ln w="0">
              <a:solidFill>
                <a:srgbClr val="00763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34" name="Freeform 310"/>
            <p:cNvSpPr>
              <a:spLocks/>
            </p:cNvSpPr>
            <p:nvPr/>
          </p:nvSpPr>
          <p:spPr bwMode="auto">
            <a:xfrm>
              <a:off x="1030" y="1572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5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35" name="Freeform 311"/>
            <p:cNvSpPr>
              <a:spLocks/>
            </p:cNvSpPr>
            <p:nvPr/>
          </p:nvSpPr>
          <p:spPr bwMode="auto">
            <a:xfrm>
              <a:off x="1000" y="1578"/>
              <a:ext cx="52" cy="14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2" y="14"/>
                </a:cxn>
                <a:cxn ang="0">
                  <a:pos x="52" y="6"/>
                </a:cxn>
              </a:cxnLst>
              <a:rect l="0" t="0" r="r" b="b"/>
              <a:pathLst>
                <a:path w="52" h="14">
                  <a:moveTo>
                    <a:pt x="52" y="6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2" y="14"/>
                  </a:lnTo>
                  <a:lnTo>
                    <a:pt x="52" y="6"/>
                  </a:lnTo>
                  <a:close/>
                </a:path>
              </a:pathLst>
            </a:custGeom>
            <a:solidFill>
              <a:srgbClr val="007539"/>
            </a:solidFill>
            <a:ln w="0">
              <a:solidFill>
                <a:srgbClr val="00753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36" name="Freeform 312"/>
            <p:cNvSpPr>
              <a:spLocks/>
            </p:cNvSpPr>
            <p:nvPr/>
          </p:nvSpPr>
          <p:spPr bwMode="auto">
            <a:xfrm>
              <a:off x="1000" y="1578"/>
              <a:ext cx="52" cy="14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2" y="14"/>
                </a:cxn>
                <a:cxn ang="0">
                  <a:pos x="52" y="6"/>
                </a:cxn>
              </a:cxnLst>
              <a:rect l="0" t="0" r="r" b="b"/>
              <a:pathLst>
                <a:path w="52" h="14">
                  <a:moveTo>
                    <a:pt x="52" y="6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2" y="14"/>
                  </a:lnTo>
                  <a:lnTo>
                    <a:pt x="5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37" name="Freeform 313"/>
            <p:cNvSpPr>
              <a:spLocks/>
            </p:cNvSpPr>
            <p:nvPr/>
          </p:nvSpPr>
          <p:spPr bwMode="auto">
            <a:xfrm>
              <a:off x="970" y="1584"/>
              <a:ext cx="52" cy="1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30" y="0"/>
                </a:cxn>
                <a:cxn ang="0">
                  <a:pos x="0" y="8"/>
                </a:cxn>
                <a:cxn ang="0">
                  <a:pos x="22" y="14"/>
                </a:cxn>
                <a:cxn ang="0">
                  <a:pos x="52" y="8"/>
                </a:cxn>
              </a:cxnLst>
              <a:rect l="0" t="0" r="r" b="b"/>
              <a:pathLst>
                <a:path w="52" h="14">
                  <a:moveTo>
                    <a:pt x="52" y="8"/>
                  </a:moveTo>
                  <a:lnTo>
                    <a:pt x="30" y="0"/>
                  </a:lnTo>
                  <a:lnTo>
                    <a:pt x="0" y="8"/>
                  </a:lnTo>
                  <a:lnTo>
                    <a:pt x="22" y="14"/>
                  </a:lnTo>
                  <a:lnTo>
                    <a:pt x="52" y="8"/>
                  </a:lnTo>
                  <a:close/>
                </a:path>
              </a:pathLst>
            </a:custGeom>
            <a:solidFill>
              <a:srgbClr val="00743C"/>
            </a:solidFill>
            <a:ln w="0">
              <a:solidFill>
                <a:srgbClr val="00743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38" name="Freeform 314"/>
            <p:cNvSpPr>
              <a:spLocks/>
            </p:cNvSpPr>
            <p:nvPr/>
          </p:nvSpPr>
          <p:spPr bwMode="auto">
            <a:xfrm>
              <a:off x="970" y="1584"/>
              <a:ext cx="52" cy="1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30" y="0"/>
                </a:cxn>
                <a:cxn ang="0">
                  <a:pos x="0" y="8"/>
                </a:cxn>
                <a:cxn ang="0">
                  <a:pos x="22" y="14"/>
                </a:cxn>
                <a:cxn ang="0">
                  <a:pos x="52" y="8"/>
                </a:cxn>
              </a:cxnLst>
              <a:rect l="0" t="0" r="r" b="b"/>
              <a:pathLst>
                <a:path w="52" h="14">
                  <a:moveTo>
                    <a:pt x="52" y="8"/>
                  </a:moveTo>
                  <a:lnTo>
                    <a:pt x="30" y="0"/>
                  </a:lnTo>
                  <a:lnTo>
                    <a:pt x="0" y="8"/>
                  </a:lnTo>
                  <a:lnTo>
                    <a:pt x="22" y="14"/>
                  </a:lnTo>
                  <a:lnTo>
                    <a:pt x="5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39" name="Freeform 315"/>
            <p:cNvSpPr>
              <a:spLocks/>
            </p:cNvSpPr>
            <p:nvPr/>
          </p:nvSpPr>
          <p:spPr bwMode="auto">
            <a:xfrm>
              <a:off x="938" y="1592"/>
              <a:ext cx="54" cy="14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2" y="14"/>
                </a:cxn>
                <a:cxn ang="0">
                  <a:pos x="54" y="6"/>
                </a:cxn>
              </a:cxnLst>
              <a:rect l="0" t="0" r="r" b="b"/>
              <a:pathLst>
                <a:path w="54" h="14">
                  <a:moveTo>
                    <a:pt x="54" y="6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2" y="14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rgbClr val="00733F"/>
            </a:solidFill>
            <a:ln w="0">
              <a:solidFill>
                <a:srgbClr val="00733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40" name="Freeform 316"/>
            <p:cNvSpPr>
              <a:spLocks/>
            </p:cNvSpPr>
            <p:nvPr/>
          </p:nvSpPr>
          <p:spPr bwMode="auto">
            <a:xfrm>
              <a:off x="938" y="1592"/>
              <a:ext cx="54" cy="14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2" y="14"/>
                </a:cxn>
                <a:cxn ang="0">
                  <a:pos x="54" y="6"/>
                </a:cxn>
              </a:cxnLst>
              <a:rect l="0" t="0" r="r" b="b"/>
              <a:pathLst>
                <a:path w="54" h="14">
                  <a:moveTo>
                    <a:pt x="54" y="6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2" y="14"/>
                  </a:lnTo>
                  <a:lnTo>
                    <a:pt x="54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41" name="Freeform 317"/>
            <p:cNvSpPr>
              <a:spLocks/>
            </p:cNvSpPr>
            <p:nvPr/>
          </p:nvSpPr>
          <p:spPr bwMode="auto">
            <a:xfrm>
              <a:off x="906" y="1600"/>
              <a:ext cx="54" cy="14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2" y="14"/>
                </a:cxn>
                <a:cxn ang="0">
                  <a:pos x="54" y="6"/>
                </a:cxn>
              </a:cxnLst>
              <a:rect l="0" t="0" r="r" b="b"/>
              <a:pathLst>
                <a:path w="54" h="14">
                  <a:moveTo>
                    <a:pt x="54" y="6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2" y="14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rgbClr val="007243"/>
            </a:solidFill>
            <a:ln w="0">
              <a:solidFill>
                <a:srgbClr val="0072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42" name="Freeform 318"/>
            <p:cNvSpPr>
              <a:spLocks/>
            </p:cNvSpPr>
            <p:nvPr/>
          </p:nvSpPr>
          <p:spPr bwMode="auto">
            <a:xfrm>
              <a:off x="906" y="1600"/>
              <a:ext cx="54" cy="14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2" y="14"/>
                </a:cxn>
                <a:cxn ang="0">
                  <a:pos x="54" y="6"/>
                </a:cxn>
              </a:cxnLst>
              <a:rect l="0" t="0" r="r" b="b"/>
              <a:pathLst>
                <a:path w="54" h="14">
                  <a:moveTo>
                    <a:pt x="54" y="6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2" y="14"/>
                  </a:lnTo>
                  <a:lnTo>
                    <a:pt x="54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43" name="Freeform 319"/>
            <p:cNvSpPr>
              <a:spLocks/>
            </p:cNvSpPr>
            <p:nvPr/>
          </p:nvSpPr>
          <p:spPr bwMode="auto">
            <a:xfrm>
              <a:off x="874" y="1608"/>
              <a:ext cx="54" cy="16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2" y="16"/>
                </a:cxn>
                <a:cxn ang="0">
                  <a:pos x="54" y="6"/>
                </a:cxn>
              </a:cxnLst>
              <a:rect l="0" t="0" r="r" b="b"/>
              <a:pathLst>
                <a:path w="54" h="16">
                  <a:moveTo>
                    <a:pt x="54" y="6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2" y="16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rgbClr val="007148"/>
            </a:solidFill>
            <a:ln w="0">
              <a:solidFill>
                <a:srgbClr val="00714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44" name="Freeform 320"/>
            <p:cNvSpPr>
              <a:spLocks/>
            </p:cNvSpPr>
            <p:nvPr/>
          </p:nvSpPr>
          <p:spPr bwMode="auto">
            <a:xfrm>
              <a:off x="874" y="1608"/>
              <a:ext cx="54" cy="16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2" y="16"/>
                </a:cxn>
                <a:cxn ang="0">
                  <a:pos x="54" y="6"/>
                </a:cxn>
              </a:cxnLst>
              <a:rect l="0" t="0" r="r" b="b"/>
              <a:pathLst>
                <a:path w="54" h="16">
                  <a:moveTo>
                    <a:pt x="54" y="6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2" y="16"/>
                  </a:lnTo>
                  <a:lnTo>
                    <a:pt x="54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45" name="Freeform 321"/>
            <p:cNvSpPr>
              <a:spLocks/>
            </p:cNvSpPr>
            <p:nvPr/>
          </p:nvSpPr>
          <p:spPr bwMode="auto">
            <a:xfrm>
              <a:off x="842" y="1616"/>
              <a:ext cx="54" cy="18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32" y="0"/>
                </a:cxn>
                <a:cxn ang="0">
                  <a:pos x="0" y="10"/>
                </a:cxn>
                <a:cxn ang="0">
                  <a:pos x="22" y="18"/>
                </a:cxn>
                <a:cxn ang="0">
                  <a:pos x="54" y="8"/>
                </a:cxn>
              </a:cxnLst>
              <a:rect l="0" t="0" r="r" b="b"/>
              <a:pathLst>
                <a:path w="54" h="18">
                  <a:moveTo>
                    <a:pt x="54" y="8"/>
                  </a:moveTo>
                  <a:lnTo>
                    <a:pt x="32" y="0"/>
                  </a:lnTo>
                  <a:lnTo>
                    <a:pt x="0" y="10"/>
                  </a:lnTo>
                  <a:lnTo>
                    <a:pt x="22" y="18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14D"/>
            </a:solidFill>
            <a:ln w="0">
              <a:solidFill>
                <a:srgbClr val="0071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46" name="Freeform 322"/>
            <p:cNvSpPr>
              <a:spLocks/>
            </p:cNvSpPr>
            <p:nvPr/>
          </p:nvSpPr>
          <p:spPr bwMode="auto">
            <a:xfrm>
              <a:off x="842" y="1616"/>
              <a:ext cx="54" cy="18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32" y="0"/>
                </a:cxn>
                <a:cxn ang="0">
                  <a:pos x="0" y="10"/>
                </a:cxn>
                <a:cxn ang="0">
                  <a:pos x="22" y="18"/>
                </a:cxn>
                <a:cxn ang="0">
                  <a:pos x="54" y="8"/>
                </a:cxn>
              </a:cxnLst>
              <a:rect l="0" t="0" r="r" b="b"/>
              <a:pathLst>
                <a:path w="54" h="18">
                  <a:moveTo>
                    <a:pt x="54" y="8"/>
                  </a:moveTo>
                  <a:lnTo>
                    <a:pt x="32" y="0"/>
                  </a:lnTo>
                  <a:lnTo>
                    <a:pt x="0" y="10"/>
                  </a:lnTo>
                  <a:lnTo>
                    <a:pt x="22" y="18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47" name="Freeform 323"/>
            <p:cNvSpPr>
              <a:spLocks/>
            </p:cNvSpPr>
            <p:nvPr/>
          </p:nvSpPr>
          <p:spPr bwMode="auto">
            <a:xfrm>
              <a:off x="808" y="1626"/>
              <a:ext cx="56" cy="18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34" y="0"/>
                </a:cxn>
                <a:cxn ang="0">
                  <a:pos x="0" y="10"/>
                </a:cxn>
                <a:cxn ang="0">
                  <a:pos x="22" y="18"/>
                </a:cxn>
                <a:cxn ang="0">
                  <a:pos x="56" y="8"/>
                </a:cxn>
              </a:cxnLst>
              <a:rect l="0" t="0" r="r" b="b"/>
              <a:pathLst>
                <a:path w="56" h="18">
                  <a:moveTo>
                    <a:pt x="56" y="8"/>
                  </a:moveTo>
                  <a:lnTo>
                    <a:pt x="34" y="0"/>
                  </a:lnTo>
                  <a:lnTo>
                    <a:pt x="0" y="10"/>
                  </a:lnTo>
                  <a:lnTo>
                    <a:pt x="22" y="18"/>
                  </a:lnTo>
                  <a:lnTo>
                    <a:pt x="56" y="8"/>
                  </a:lnTo>
                  <a:close/>
                </a:path>
              </a:pathLst>
            </a:custGeom>
            <a:solidFill>
              <a:srgbClr val="007152"/>
            </a:solidFill>
            <a:ln w="0">
              <a:solidFill>
                <a:srgbClr val="00715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48" name="Freeform 324"/>
            <p:cNvSpPr>
              <a:spLocks/>
            </p:cNvSpPr>
            <p:nvPr/>
          </p:nvSpPr>
          <p:spPr bwMode="auto">
            <a:xfrm>
              <a:off x="808" y="1626"/>
              <a:ext cx="56" cy="18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34" y="0"/>
                </a:cxn>
                <a:cxn ang="0">
                  <a:pos x="0" y="10"/>
                </a:cxn>
                <a:cxn ang="0">
                  <a:pos x="22" y="18"/>
                </a:cxn>
                <a:cxn ang="0">
                  <a:pos x="56" y="8"/>
                </a:cxn>
              </a:cxnLst>
              <a:rect l="0" t="0" r="r" b="b"/>
              <a:pathLst>
                <a:path w="56" h="18">
                  <a:moveTo>
                    <a:pt x="56" y="8"/>
                  </a:moveTo>
                  <a:lnTo>
                    <a:pt x="34" y="0"/>
                  </a:lnTo>
                  <a:lnTo>
                    <a:pt x="0" y="10"/>
                  </a:lnTo>
                  <a:lnTo>
                    <a:pt x="22" y="18"/>
                  </a:lnTo>
                  <a:lnTo>
                    <a:pt x="5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49" name="Freeform 325"/>
            <p:cNvSpPr>
              <a:spLocks/>
            </p:cNvSpPr>
            <p:nvPr/>
          </p:nvSpPr>
          <p:spPr bwMode="auto">
            <a:xfrm>
              <a:off x="776" y="1636"/>
              <a:ext cx="54" cy="20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32" y="0"/>
                </a:cxn>
                <a:cxn ang="0">
                  <a:pos x="0" y="12"/>
                </a:cxn>
                <a:cxn ang="0">
                  <a:pos x="20" y="20"/>
                </a:cxn>
                <a:cxn ang="0">
                  <a:pos x="54" y="8"/>
                </a:cxn>
              </a:cxnLst>
              <a:rect l="0" t="0" r="r" b="b"/>
              <a:pathLst>
                <a:path w="54" h="20">
                  <a:moveTo>
                    <a:pt x="54" y="8"/>
                  </a:moveTo>
                  <a:lnTo>
                    <a:pt x="32" y="0"/>
                  </a:lnTo>
                  <a:lnTo>
                    <a:pt x="0" y="12"/>
                  </a:lnTo>
                  <a:lnTo>
                    <a:pt x="20" y="20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156"/>
            </a:solidFill>
            <a:ln w="0">
              <a:solidFill>
                <a:srgbClr val="00715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50" name="Freeform 326"/>
            <p:cNvSpPr>
              <a:spLocks/>
            </p:cNvSpPr>
            <p:nvPr/>
          </p:nvSpPr>
          <p:spPr bwMode="auto">
            <a:xfrm>
              <a:off x="776" y="1636"/>
              <a:ext cx="54" cy="20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32" y="0"/>
                </a:cxn>
                <a:cxn ang="0">
                  <a:pos x="0" y="12"/>
                </a:cxn>
                <a:cxn ang="0">
                  <a:pos x="20" y="20"/>
                </a:cxn>
                <a:cxn ang="0">
                  <a:pos x="54" y="8"/>
                </a:cxn>
              </a:cxnLst>
              <a:rect l="0" t="0" r="r" b="b"/>
              <a:pathLst>
                <a:path w="54" h="20">
                  <a:moveTo>
                    <a:pt x="54" y="8"/>
                  </a:moveTo>
                  <a:lnTo>
                    <a:pt x="32" y="0"/>
                  </a:lnTo>
                  <a:lnTo>
                    <a:pt x="0" y="12"/>
                  </a:lnTo>
                  <a:lnTo>
                    <a:pt x="20" y="20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51" name="Freeform 327"/>
            <p:cNvSpPr>
              <a:spLocks/>
            </p:cNvSpPr>
            <p:nvPr/>
          </p:nvSpPr>
          <p:spPr bwMode="auto">
            <a:xfrm>
              <a:off x="740" y="1648"/>
              <a:ext cx="56" cy="20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36" y="0"/>
                </a:cxn>
                <a:cxn ang="0">
                  <a:pos x="0" y="12"/>
                </a:cxn>
                <a:cxn ang="0">
                  <a:pos x="22" y="20"/>
                </a:cxn>
                <a:cxn ang="0">
                  <a:pos x="56" y="8"/>
                </a:cxn>
              </a:cxnLst>
              <a:rect l="0" t="0" r="r" b="b"/>
              <a:pathLst>
                <a:path w="56" h="20">
                  <a:moveTo>
                    <a:pt x="56" y="8"/>
                  </a:moveTo>
                  <a:lnTo>
                    <a:pt x="36" y="0"/>
                  </a:lnTo>
                  <a:lnTo>
                    <a:pt x="0" y="12"/>
                  </a:lnTo>
                  <a:lnTo>
                    <a:pt x="22" y="20"/>
                  </a:lnTo>
                  <a:lnTo>
                    <a:pt x="56" y="8"/>
                  </a:lnTo>
                  <a:close/>
                </a:path>
              </a:pathLst>
            </a:custGeom>
            <a:solidFill>
              <a:srgbClr val="007258"/>
            </a:solidFill>
            <a:ln w="0">
              <a:solidFill>
                <a:srgbClr val="00725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52" name="Freeform 328"/>
            <p:cNvSpPr>
              <a:spLocks/>
            </p:cNvSpPr>
            <p:nvPr/>
          </p:nvSpPr>
          <p:spPr bwMode="auto">
            <a:xfrm>
              <a:off x="740" y="1648"/>
              <a:ext cx="56" cy="20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36" y="0"/>
                </a:cxn>
                <a:cxn ang="0">
                  <a:pos x="0" y="12"/>
                </a:cxn>
                <a:cxn ang="0">
                  <a:pos x="22" y="20"/>
                </a:cxn>
                <a:cxn ang="0">
                  <a:pos x="56" y="8"/>
                </a:cxn>
              </a:cxnLst>
              <a:rect l="0" t="0" r="r" b="b"/>
              <a:pathLst>
                <a:path w="56" h="20">
                  <a:moveTo>
                    <a:pt x="56" y="8"/>
                  </a:moveTo>
                  <a:lnTo>
                    <a:pt x="36" y="0"/>
                  </a:lnTo>
                  <a:lnTo>
                    <a:pt x="0" y="12"/>
                  </a:lnTo>
                  <a:lnTo>
                    <a:pt x="22" y="20"/>
                  </a:lnTo>
                  <a:lnTo>
                    <a:pt x="5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53" name="Freeform 329"/>
            <p:cNvSpPr>
              <a:spLocks/>
            </p:cNvSpPr>
            <p:nvPr/>
          </p:nvSpPr>
          <p:spPr bwMode="auto">
            <a:xfrm>
              <a:off x="706" y="1660"/>
              <a:ext cx="56" cy="20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34" y="0"/>
                </a:cxn>
                <a:cxn ang="0">
                  <a:pos x="0" y="10"/>
                </a:cxn>
                <a:cxn ang="0">
                  <a:pos x="22" y="20"/>
                </a:cxn>
                <a:cxn ang="0">
                  <a:pos x="56" y="8"/>
                </a:cxn>
              </a:cxnLst>
              <a:rect l="0" t="0" r="r" b="b"/>
              <a:pathLst>
                <a:path w="56" h="20">
                  <a:moveTo>
                    <a:pt x="56" y="8"/>
                  </a:moveTo>
                  <a:lnTo>
                    <a:pt x="34" y="0"/>
                  </a:lnTo>
                  <a:lnTo>
                    <a:pt x="0" y="10"/>
                  </a:lnTo>
                  <a:lnTo>
                    <a:pt x="22" y="20"/>
                  </a:lnTo>
                  <a:lnTo>
                    <a:pt x="56" y="8"/>
                  </a:lnTo>
                  <a:close/>
                </a:path>
              </a:pathLst>
            </a:custGeom>
            <a:solidFill>
              <a:srgbClr val="007457"/>
            </a:solidFill>
            <a:ln w="0">
              <a:solidFill>
                <a:srgbClr val="00745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54" name="Freeform 330"/>
            <p:cNvSpPr>
              <a:spLocks/>
            </p:cNvSpPr>
            <p:nvPr/>
          </p:nvSpPr>
          <p:spPr bwMode="auto">
            <a:xfrm>
              <a:off x="706" y="1660"/>
              <a:ext cx="56" cy="20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34" y="0"/>
                </a:cxn>
                <a:cxn ang="0">
                  <a:pos x="0" y="10"/>
                </a:cxn>
                <a:cxn ang="0">
                  <a:pos x="22" y="20"/>
                </a:cxn>
                <a:cxn ang="0">
                  <a:pos x="56" y="8"/>
                </a:cxn>
              </a:cxnLst>
              <a:rect l="0" t="0" r="r" b="b"/>
              <a:pathLst>
                <a:path w="56" h="20">
                  <a:moveTo>
                    <a:pt x="56" y="8"/>
                  </a:moveTo>
                  <a:lnTo>
                    <a:pt x="34" y="0"/>
                  </a:lnTo>
                  <a:lnTo>
                    <a:pt x="0" y="10"/>
                  </a:lnTo>
                  <a:lnTo>
                    <a:pt x="22" y="20"/>
                  </a:lnTo>
                  <a:lnTo>
                    <a:pt x="5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55" name="Freeform 331"/>
            <p:cNvSpPr>
              <a:spLocks/>
            </p:cNvSpPr>
            <p:nvPr/>
          </p:nvSpPr>
          <p:spPr bwMode="auto">
            <a:xfrm>
              <a:off x="670" y="1670"/>
              <a:ext cx="58" cy="20"/>
            </a:xfrm>
            <a:custGeom>
              <a:avLst/>
              <a:gdLst/>
              <a:ahLst/>
              <a:cxnLst>
                <a:cxn ang="0">
                  <a:pos x="58" y="10"/>
                </a:cxn>
                <a:cxn ang="0">
                  <a:pos x="36" y="0"/>
                </a:cxn>
                <a:cxn ang="0">
                  <a:pos x="0" y="12"/>
                </a:cxn>
                <a:cxn ang="0">
                  <a:pos x="22" y="20"/>
                </a:cxn>
                <a:cxn ang="0">
                  <a:pos x="58" y="10"/>
                </a:cxn>
              </a:cxnLst>
              <a:rect l="0" t="0" r="r" b="b"/>
              <a:pathLst>
                <a:path w="58" h="20">
                  <a:moveTo>
                    <a:pt x="58" y="10"/>
                  </a:moveTo>
                  <a:lnTo>
                    <a:pt x="36" y="0"/>
                  </a:lnTo>
                  <a:lnTo>
                    <a:pt x="0" y="12"/>
                  </a:lnTo>
                  <a:lnTo>
                    <a:pt x="22" y="20"/>
                  </a:lnTo>
                  <a:lnTo>
                    <a:pt x="58" y="10"/>
                  </a:lnTo>
                  <a:close/>
                </a:path>
              </a:pathLst>
            </a:custGeom>
            <a:solidFill>
              <a:srgbClr val="007753"/>
            </a:solidFill>
            <a:ln w="0">
              <a:solidFill>
                <a:srgbClr val="00775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56" name="Freeform 332"/>
            <p:cNvSpPr>
              <a:spLocks/>
            </p:cNvSpPr>
            <p:nvPr/>
          </p:nvSpPr>
          <p:spPr bwMode="auto">
            <a:xfrm>
              <a:off x="670" y="1670"/>
              <a:ext cx="58" cy="20"/>
            </a:xfrm>
            <a:custGeom>
              <a:avLst/>
              <a:gdLst/>
              <a:ahLst/>
              <a:cxnLst>
                <a:cxn ang="0">
                  <a:pos x="58" y="10"/>
                </a:cxn>
                <a:cxn ang="0">
                  <a:pos x="36" y="0"/>
                </a:cxn>
                <a:cxn ang="0">
                  <a:pos x="0" y="12"/>
                </a:cxn>
                <a:cxn ang="0">
                  <a:pos x="22" y="20"/>
                </a:cxn>
                <a:cxn ang="0">
                  <a:pos x="58" y="10"/>
                </a:cxn>
              </a:cxnLst>
              <a:rect l="0" t="0" r="r" b="b"/>
              <a:pathLst>
                <a:path w="58" h="20">
                  <a:moveTo>
                    <a:pt x="58" y="10"/>
                  </a:moveTo>
                  <a:lnTo>
                    <a:pt x="36" y="0"/>
                  </a:lnTo>
                  <a:lnTo>
                    <a:pt x="0" y="12"/>
                  </a:lnTo>
                  <a:lnTo>
                    <a:pt x="22" y="20"/>
                  </a:lnTo>
                  <a:lnTo>
                    <a:pt x="58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57" name="Freeform 333"/>
            <p:cNvSpPr>
              <a:spLocks/>
            </p:cNvSpPr>
            <p:nvPr/>
          </p:nvSpPr>
          <p:spPr bwMode="auto">
            <a:xfrm>
              <a:off x="634" y="1682"/>
              <a:ext cx="58" cy="20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36" y="0"/>
                </a:cxn>
                <a:cxn ang="0">
                  <a:pos x="0" y="10"/>
                </a:cxn>
                <a:cxn ang="0">
                  <a:pos x="22" y="20"/>
                </a:cxn>
                <a:cxn ang="0">
                  <a:pos x="58" y="8"/>
                </a:cxn>
              </a:cxnLst>
              <a:rect l="0" t="0" r="r" b="b"/>
              <a:pathLst>
                <a:path w="58" h="20">
                  <a:moveTo>
                    <a:pt x="58" y="8"/>
                  </a:moveTo>
                  <a:lnTo>
                    <a:pt x="36" y="0"/>
                  </a:lnTo>
                  <a:lnTo>
                    <a:pt x="0" y="10"/>
                  </a:lnTo>
                  <a:lnTo>
                    <a:pt x="22" y="20"/>
                  </a:lnTo>
                  <a:lnTo>
                    <a:pt x="58" y="8"/>
                  </a:lnTo>
                  <a:close/>
                </a:path>
              </a:pathLst>
            </a:custGeom>
            <a:solidFill>
              <a:srgbClr val="007A4D"/>
            </a:solidFill>
            <a:ln w="0">
              <a:solidFill>
                <a:srgbClr val="007A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58" name="Freeform 334"/>
            <p:cNvSpPr>
              <a:spLocks/>
            </p:cNvSpPr>
            <p:nvPr/>
          </p:nvSpPr>
          <p:spPr bwMode="auto">
            <a:xfrm>
              <a:off x="634" y="1682"/>
              <a:ext cx="58" cy="20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36" y="0"/>
                </a:cxn>
                <a:cxn ang="0">
                  <a:pos x="0" y="10"/>
                </a:cxn>
                <a:cxn ang="0">
                  <a:pos x="22" y="20"/>
                </a:cxn>
                <a:cxn ang="0">
                  <a:pos x="58" y="8"/>
                </a:cxn>
              </a:cxnLst>
              <a:rect l="0" t="0" r="r" b="b"/>
              <a:pathLst>
                <a:path w="58" h="20">
                  <a:moveTo>
                    <a:pt x="58" y="8"/>
                  </a:moveTo>
                  <a:lnTo>
                    <a:pt x="36" y="0"/>
                  </a:lnTo>
                  <a:lnTo>
                    <a:pt x="0" y="10"/>
                  </a:lnTo>
                  <a:lnTo>
                    <a:pt x="22" y="20"/>
                  </a:lnTo>
                  <a:lnTo>
                    <a:pt x="58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59" name="Freeform 335"/>
            <p:cNvSpPr>
              <a:spLocks/>
            </p:cNvSpPr>
            <p:nvPr/>
          </p:nvSpPr>
          <p:spPr bwMode="auto">
            <a:xfrm>
              <a:off x="598" y="1692"/>
              <a:ext cx="58" cy="18"/>
            </a:xfrm>
            <a:custGeom>
              <a:avLst/>
              <a:gdLst/>
              <a:ahLst/>
              <a:cxnLst>
                <a:cxn ang="0">
                  <a:pos x="58" y="10"/>
                </a:cxn>
                <a:cxn ang="0">
                  <a:pos x="36" y="0"/>
                </a:cxn>
                <a:cxn ang="0">
                  <a:pos x="0" y="10"/>
                </a:cxn>
                <a:cxn ang="0">
                  <a:pos x="20" y="18"/>
                </a:cxn>
                <a:cxn ang="0">
                  <a:pos x="58" y="10"/>
                </a:cxn>
              </a:cxnLst>
              <a:rect l="0" t="0" r="r" b="b"/>
              <a:pathLst>
                <a:path w="58" h="18">
                  <a:moveTo>
                    <a:pt x="58" y="10"/>
                  </a:moveTo>
                  <a:lnTo>
                    <a:pt x="36" y="0"/>
                  </a:lnTo>
                  <a:lnTo>
                    <a:pt x="0" y="10"/>
                  </a:lnTo>
                  <a:lnTo>
                    <a:pt x="20" y="18"/>
                  </a:lnTo>
                  <a:lnTo>
                    <a:pt x="58" y="10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60" name="Freeform 336"/>
            <p:cNvSpPr>
              <a:spLocks/>
            </p:cNvSpPr>
            <p:nvPr/>
          </p:nvSpPr>
          <p:spPr bwMode="auto">
            <a:xfrm>
              <a:off x="598" y="1692"/>
              <a:ext cx="58" cy="18"/>
            </a:xfrm>
            <a:custGeom>
              <a:avLst/>
              <a:gdLst/>
              <a:ahLst/>
              <a:cxnLst>
                <a:cxn ang="0">
                  <a:pos x="58" y="10"/>
                </a:cxn>
                <a:cxn ang="0">
                  <a:pos x="36" y="0"/>
                </a:cxn>
                <a:cxn ang="0">
                  <a:pos x="0" y="10"/>
                </a:cxn>
                <a:cxn ang="0">
                  <a:pos x="20" y="18"/>
                </a:cxn>
                <a:cxn ang="0">
                  <a:pos x="58" y="10"/>
                </a:cxn>
              </a:cxnLst>
              <a:rect l="0" t="0" r="r" b="b"/>
              <a:pathLst>
                <a:path w="58" h="18">
                  <a:moveTo>
                    <a:pt x="58" y="10"/>
                  </a:moveTo>
                  <a:lnTo>
                    <a:pt x="36" y="0"/>
                  </a:lnTo>
                  <a:lnTo>
                    <a:pt x="0" y="10"/>
                  </a:lnTo>
                  <a:lnTo>
                    <a:pt x="20" y="18"/>
                  </a:lnTo>
                  <a:lnTo>
                    <a:pt x="58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61" name="Freeform 337"/>
            <p:cNvSpPr>
              <a:spLocks/>
            </p:cNvSpPr>
            <p:nvPr/>
          </p:nvSpPr>
          <p:spPr bwMode="auto">
            <a:xfrm>
              <a:off x="1562" y="1464"/>
              <a:ext cx="46" cy="12"/>
            </a:xfrm>
            <a:custGeom>
              <a:avLst/>
              <a:gdLst/>
              <a:ahLst/>
              <a:cxnLst>
                <a:cxn ang="0">
                  <a:pos x="46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46" y="6"/>
                </a:cxn>
              </a:cxnLst>
              <a:rect l="0" t="0" r="r" b="b"/>
              <a:pathLst>
                <a:path w="46" h="12">
                  <a:moveTo>
                    <a:pt x="46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46" y="6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62" name="Freeform 338"/>
            <p:cNvSpPr>
              <a:spLocks/>
            </p:cNvSpPr>
            <p:nvPr/>
          </p:nvSpPr>
          <p:spPr bwMode="auto">
            <a:xfrm>
              <a:off x="1562" y="1464"/>
              <a:ext cx="46" cy="12"/>
            </a:xfrm>
            <a:custGeom>
              <a:avLst/>
              <a:gdLst/>
              <a:ahLst/>
              <a:cxnLst>
                <a:cxn ang="0">
                  <a:pos x="46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46" y="6"/>
                </a:cxn>
              </a:cxnLst>
              <a:rect l="0" t="0" r="r" b="b"/>
              <a:pathLst>
                <a:path w="46" h="12">
                  <a:moveTo>
                    <a:pt x="46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4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63" name="Freeform 339"/>
            <p:cNvSpPr>
              <a:spLocks/>
            </p:cNvSpPr>
            <p:nvPr/>
          </p:nvSpPr>
          <p:spPr bwMode="auto">
            <a:xfrm>
              <a:off x="1540" y="1470"/>
              <a:ext cx="46" cy="12"/>
            </a:xfrm>
            <a:custGeom>
              <a:avLst/>
              <a:gdLst/>
              <a:ahLst/>
              <a:cxnLst>
                <a:cxn ang="0">
                  <a:pos x="46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46" y="6"/>
                </a:cxn>
              </a:cxnLst>
              <a:rect l="0" t="0" r="r" b="b"/>
              <a:pathLst>
                <a:path w="46" h="12">
                  <a:moveTo>
                    <a:pt x="46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46" y="6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64" name="Freeform 340"/>
            <p:cNvSpPr>
              <a:spLocks/>
            </p:cNvSpPr>
            <p:nvPr/>
          </p:nvSpPr>
          <p:spPr bwMode="auto">
            <a:xfrm>
              <a:off x="1540" y="1470"/>
              <a:ext cx="46" cy="12"/>
            </a:xfrm>
            <a:custGeom>
              <a:avLst/>
              <a:gdLst/>
              <a:ahLst/>
              <a:cxnLst>
                <a:cxn ang="0">
                  <a:pos x="46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46" y="6"/>
                </a:cxn>
              </a:cxnLst>
              <a:rect l="0" t="0" r="r" b="b"/>
              <a:pathLst>
                <a:path w="46" h="12">
                  <a:moveTo>
                    <a:pt x="46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4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65" name="Freeform 341"/>
            <p:cNvSpPr>
              <a:spLocks/>
            </p:cNvSpPr>
            <p:nvPr/>
          </p:nvSpPr>
          <p:spPr bwMode="auto">
            <a:xfrm>
              <a:off x="1518" y="1476"/>
              <a:ext cx="46" cy="12"/>
            </a:xfrm>
            <a:custGeom>
              <a:avLst/>
              <a:gdLst/>
              <a:ahLst/>
              <a:cxnLst>
                <a:cxn ang="0">
                  <a:pos x="46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46" y="6"/>
                </a:cxn>
              </a:cxnLst>
              <a:rect l="0" t="0" r="r" b="b"/>
              <a:pathLst>
                <a:path w="46" h="12">
                  <a:moveTo>
                    <a:pt x="46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46" y="6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66" name="Freeform 342"/>
            <p:cNvSpPr>
              <a:spLocks/>
            </p:cNvSpPr>
            <p:nvPr/>
          </p:nvSpPr>
          <p:spPr bwMode="auto">
            <a:xfrm>
              <a:off x="1518" y="1476"/>
              <a:ext cx="46" cy="12"/>
            </a:xfrm>
            <a:custGeom>
              <a:avLst/>
              <a:gdLst/>
              <a:ahLst/>
              <a:cxnLst>
                <a:cxn ang="0">
                  <a:pos x="46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46" y="6"/>
                </a:cxn>
              </a:cxnLst>
              <a:rect l="0" t="0" r="r" b="b"/>
              <a:pathLst>
                <a:path w="46" h="12">
                  <a:moveTo>
                    <a:pt x="46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4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67" name="Freeform 343"/>
            <p:cNvSpPr>
              <a:spLocks/>
            </p:cNvSpPr>
            <p:nvPr/>
          </p:nvSpPr>
          <p:spPr bwMode="auto">
            <a:xfrm>
              <a:off x="1496" y="1482"/>
              <a:ext cx="46" cy="10"/>
            </a:xfrm>
            <a:custGeom>
              <a:avLst/>
              <a:gdLst/>
              <a:ahLst/>
              <a:cxnLst>
                <a:cxn ang="0">
                  <a:pos x="46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2" y="10"/>
                </a:cxn>
                <a:cxn ang="0">
                  <a:pos x="46" y="6"/>
                </a:cxn>
              </a:cxnLst>
              <a:rect l="0" t="0" r="r" b="b"/>
              <a:pathLst>
                <a:path w="46" h="10">
                  <a:moveTo>
                    <a:pt x="46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2" y="10"/>
                  </a:lnTo>
                  <a:lnTo>
                    <a:pt x="46" y="6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68" name="Freeform 344"/>
            <p:cNvSpPr>
              <a:spLocks/>
            </p:cNvSpPr>
            <p:nvPr/>
          </p:nvSpPr>
          <p:spPr bwMode="auto">
            <a:xfrm>
              <a:off x="1496" y="1482"/>
              <a:ext cx="46" cy="10"/>
            </a:xfrm>
            <a:custGeom>
              <a:avLst/>
              <a:gdLst/>
              <a:ahLst/>
              <a:cxnLst>
                <a:cxn ang="0">
                  <a:pos x="46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2" y="10"/>
                </a:cxn>
                <a:cxn ang="0">
                  <a:pos x="46" y="6"/>
                </a:cxn>
              </a:cxnLst>
              <a:rect l="0" t="0" r="r" b="b"/>
              <a:pathLst>
                <a:path w="46" h="10">
                  <a:moveTo>
                    <a:pt x="46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2" y="10"/>
                  </a:lnTo>
                  <a:lnTo>
                    <a:pt x="4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69" name="Freeform 345"/>
            <p:cNvSpPr>
              <a:spLocks/>
            </p:cNvSpPr>
            <p:nvPr/>
          </p:nvSpPr>
          <p:spPr bwMode="auto">
            <a:xfrm>
              <a:off x="1472" y="1488"/>
              <a:ext cx="46" cy="10"/>
            </a:xfrm>
            <a:custGeom>
              <a:avLst/>
              <a:gdLst/>
              <a:ahLst/>
              <a:cxnLst>
                <a:cxn ang="0">
                  <a:pos x="46" y="4"/>
                </a:cxn>
                <a:cxn ang="0">
                  <a:pos x="24" y="0"/>
                </a:cxn>
                <a:cxn ang="0">
                  <a:pos x="0" y="4"/>
                </a:cxn>
                <a:cxn ang="0">
                  <a:pos x="24" y="10"/>
                </a:cxn>
                <a:cxn ang="0">
                  <a:pos x="46" y="4"/>
                </a:cxn>
              </a:cxnLst>
              <a:rect l="0" t="0" r="r" b="b"/>
              <a:pathLst>
                <a:path w="46" h="10">
                  <a:moveTo>
                    <a:pt x="46" y="4"/>
                  </a:moveTo>
                  <a:lnTo>
                    <a:pt x="24" y="0"/>
                  </a:lnTo>
                  <a:lnTo>
                    <a:pt x="0" y="4"/>
                  </a:lnTo>
                  <a:lnTo>
                    <a:pt x="24" y="10"/>
                  </a:lnTo>
                  <a:lnTo>
                    <a:pt x="46" y="4"/>
                  </a:lnTo>
                  <a:close/>
                </a:path>
              </a:pathLst>
            </a:custGeom>
            <a:solidFill>
              <a:srgbClr val="007C45"/>
            </a:solidFill>
            <a:ln w="0">
              <a:solidFill>
                <a:srgbClr val="007C4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70" name="Freeform 346"/>
            <p:cNvSpPr>
              <a:spLocks/>
            </p:cNvSpPr>
            <p:nvPr/>
          </p:nvSpPr>
          <p:spPr bwMode="auto">
            <a:xfrm>
              <a:off x="1472" y="1488"/>
              <a:ext cx="46" cy="10"/>
            </a:xfrm>
            <a:custGeom>
              <a:avLst/>
              <a:gdLst/>
              <a:ahLst/>
              <a:cxnLst>
                <a:cxn ang="0">
                  <a:pos x="46" y="4"/>
                </a:cxn>
                <a:cxn ang="0">
                  <a:pos x="24" y="0"/>
                </a:cxn>
                <a:cxn ang="0">
                  <a:pos x="0" y="4"/>
                </a:cxn>
                <a:cxn ang="0">
                  <a:pos x="24" y="10"/>
                </a:cxn>
                <a:cxn ang="0">
                  <a:pos x="46" y="4"/>
                </a:cxn>
              </a:cxnLst>
              <a:rect l="0" t="0" r="r" b="b"/>
              <a:pathLst>
                <a:path w="46" h="10">
                  <a:moveTo>
                    <a:pt x="46" y="4"/>
                  </a:moveTo>
                  <a:lnTo>
                    <a:pt x="24" y="0"/>
                  </a:lnTo>
                  <a:lnTo>
                    <a:pt x="0" y="4"/>
                  </a:lnTo>
                  <a:lnTo>
                    <a:pt x="24" y="10"/>
                  </a:lnTo>
                  <a:lnTo>
                    <a:pt x="46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71" name="Freeform 347"/>
            <p:cNvSpPr>
              <a:spLocks/>
            </p:cNvSpPr>
            <p:nvPr/>
          </p:nvSpPr>
          <p:spPr bwMode="auto">
            <a:xfrm>
              <a:off x="1450" y="1492"/>
              <a:ext cx="46" cy="12"/>
            </a:xfrm>
            <a:custGeom>
              <a:avLst/>
              <a:gdLst/>
              <a:ahLst/>
              <a:cxnLst>
                <a:cxn ang="0">
                  <a:pos x="46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46" y="6"/>
                </a:cxn>
              </a:cxnLst>
              <a:rect l="0" t="0" r="r" b="b"/>
              <a:pathLst>
                <a:path w="46" h="12">
                  <a:moveTo>
                    <a:pt x="46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46" y="6"/>
                  </a:lnTo>
                  <a:close/>
                </a:path>
              </a:pathLst>
            </a:custGeom>
            <a:solidFill>
              <a:srgbClr val="007C45"/>
            </a:solidFill>
            <a:ln w="0">
              <a:solidFill>
                <a:srgbClr val="007C4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72" name="Freeform 348"/>
            <p:cNvSpPr>
              <a:spLocks/>
            </p:cNvSpPr>
            <p:nvPr/>
          </p:nvSpPr>
          <p:spPr bwMode="auto">
            <a:xfrm>
              <a:off x="1450" y="1492"/>
              <a:ext cx="46" cy="12"/>
            </a:xfrm>
            <a:custGeom>
              <a:avLst/>
              <a:gdLst/>
              <a:ahLst/>
              <a:cxnLst>
                <a:cxn ang="0">
                  <a:pos x="46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46" y="6"/>
                </a:cxn>
              </a:cxnLst>
              <a:rect l="0" t="0" r="r" b="b"/>
              <a:pathLst>
                <a:path w="46" h="12">
                  <a:moveTo>
                    <a:pt x="46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4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73" name="Freeform 349"/>
            <p:cNvSpPr>
              <a:spLocks/>
            </p:cNvSpPr>
            <p:nvPr/>
          </p:nvSpPr>
          <p:spPr bwMode="auto">
            <a:xfrm>
              <a:off x="1426" y="1498"/>
              <a:ext cx="46" cy="12"/>
            </a:xfrm>
            <a:custGeom>
              <a:avLst/>
              <a:gdLst/>
              <a:ahLst/>
              <a:cxnLst>
                <a:cxn ang="0">
                  <a:pos x="46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46" y="6"/>
                </a:cxn>
              </a:cxnLst>
              <a:rect l="0" t="0" r="r" b="b"/>
              <a:pathLst>
                <a:path w="46" h="12">
                  <a:moveTo>
                    <a:pt x="46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46" y="6"/>
                  </a:lnTo>
                  <a:close/>
                </a:path>
              </a:pathLst>
            </a:custGeom>
            <a:solidFill>
              <a:srgbClr val="007C44"/>
            </a:solidFill>
            <a:ln w="0">
              <a:solidFill>
                <a:srgbClr val="007C4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74" name="Freeform 350"/>
            <p:cNvSpPr>
              <a:spLocks/>
            </p:cNvSpPr>
            <p:nvPr/>
          </p:nvSpPr>
          <p:spPr bwMode="auto">
            <a:xfrm>
              <a:off x="1426" y="1498"/>
              <a:ext cx="46" cy="12"/>
            </a:xfrm>
            <a:custGeom>
              <a:avLst/>
              <a:gdLst/>
              <a:ahLst/>
              <a:cxnLst>
                <a:cxn ang="0">
                  <a:pos x="46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46" y="6"/>
                </a:cxn>
              </a:cxnLst>
              <a:rect l="0" t="0" r="r" b="b"/>
              <a:pathLst>
                <a:path w="46" h="12">
                  <a:moveTo>
                    <a:pt x="46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4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75" name="Freeform 351"/>
            <p:cNvSpPr>
              <a:spLocks/>
            </p:cNvSpPr>
            <p:nvPr/>
          </p:nvSpPr>
          <p:spPr bwMode="auto">
            <a:xfrm>
              <a:off x="1402" y="1504"/>
              <a:ext cx="46" cy="12"/>
            </a:xfrm>
            <a:custGeom>
              <a:avLst/>
              <a:gdLst/>
              <a:ahLst/>
              <a:cxnLst>
                <a:cxn ang="0">
                  <a:pos x="46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46" y="6"/>
                </a:cxn>
              </a:cxnLst>
              <a:rect l="0" t="0" r="r" b="b"/>
              <a:pathLst>
                <a:path w="46" h="12">
                  <a:moveTo>
                    <a:pt x="46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46" y="6"/>
                  </a:lnTo>
                  <a:close/>
                </a:path>
              </a:pathLst>
            </a:custGeom>
            <a:solidFill>
              <a:srgbClr val="007C43"/>
            </a:solidFill>
            <a:ln w="0">
              <a:solidFill>
                <a:srgbClr val="007C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76" name="Freeform 352"/>
            <p:cNvSpPr>
              <a:spLocks/>
            </p:cNvSpPr>
            <p:nvPr/>
          </p:nvSpPr>
          <p:spPr bwMode="auto">
            <a:xfrm>
              <a:off x="1402" y="1504"/>
              <a:ext cx="46" cy="12"/>
            </a:xfrm>
            <a:custGeom>
              <a:avLst/>
              <a:gdLst/>
              <a:ahLst/>
              <a:cxnLst>
                <a:cxn ang="0">
                  <a:pos x="46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46" y="6"/>
                </a:cxn>
              </a:cxnLst>
              <a:rect l="0" t="0" r="r" b="b"/>
              <a:pathLst>
                <a:path w="46" h="12">
                  <a:moveTo>
                    <a:pt x="46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4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77" name="Freeform 353"/>
            <p:cNvSpPr>
              <a:spLocks/>
            </p:cNvSpPr>
            <p:nvPr/>
          </p:nvSpPr>
          <p:spPr bwMode="auto">
            <a:xfrm>
              <a:off x="1378" y="1510"/>
              <a:ext cx="46" cy="12"/>
            </a:xfrm>
            <a:custGeom>
              <a:avLst/>
              <a:gdLst/>
              <a:ahLst/>
              <a:cxnLst>
                <a:cxn ang="0">
                  <a:pos x="46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46" y="6"/>
                </a:cxn>
              </a:cxnLst>
              <a:rect l="0" t="0" r="r" b="b"/>
              <a:pathLst>
                <a:path w="46" h="12">
                  <a:moveTo>
                    <a:pt x="46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46" y="6"/>
                  </a:lnTo>
                  <a:close/>
                </a:path>
              </a:pathLst>
            </a:custGeom>
            <a:solidFill>
              <a:srgbClr val="007C42"/>
            </a:solidFill>
            <a:ln w="0">
              <a:solidFill>
                <a:srgbClr val="007C4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78" name="Freeform 354"/>
            <p:cNvSpPr>
              <a:spLocks/>
            </p:cNvSpPr>
            <p:nvPr/>
          </p:nvSpPr>
          <p:spPr bwMode="auto">
            <a:xfrm>
              <a:off x="1378" y="1510"/>
              <a:ext cx="46" cy="12"/>
            </a:xfrm>
            <a:custGeom>
              <a:avLst/>
              <a:gdLst/>
              <a:ahLst/>
              <a:cxnLst>
                <a:cxn ang="0">
                  <a:pos x="46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46" y="6"/>
                </a:cxn>
              </a:cxnLst>
              <a:rect l="0" t="0" r="r" b="b"/>
              <a:pathLst>
                <a:path w="46" h="12">
                  <a:moveTo>
                    <a:pt x="46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4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79" name="Freeform 355"/>
            <p:cNvSpPr>
              <a:spLocks/>
            </p:cNvSpPr>
            <p:nvPr/>
          </p:nvSpPr>
          <p:spPr bwMode="auto">
            <a:xfrm>
              <a:off x="1352" y="1516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7C40"/>
            </a:solidFill>
            <a:ln w="0">
              <a:solidFill>
                <a:srgbClr val="007C4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80" name="Freeform 356"/>
            <p:cNvSpPr>
              <a:spLocks/>
            </p:cNvSpPr>
            <p:nvPr/>
          </p:nvSpPr>
          <p:spPr bwMode="auto">
            <a:xfrm>
              <a:off x="1352" y="1516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4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81" name="Freeform 357"/>
            <p:cNvSpPr>
              <a:spLocks/>
            </p:cNvSpPr>
            <p:nvPr/>
          </p:nvSpPr>
          <p:spPr bwMode="auto">
            <a:xfrm>
              <a:off x="1328" y="1522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7C3E"/>
            </a:solidFill>
            <a:ln w="0">
              <a:solidFill>
                <a:srgbClr val="007C3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82" name="Freeform 358"/>
            <p:cNvSpPr>
              <a:spLocks/>
            </p:cNvSpPr>
            <p:nvPr/>
          </p:nvSpPr>
          <p:spPr bwMode="auto">
            <a:xfrm>
              <a:off x="1328" y="1522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4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83" name="Freeform 359"/>
            <p:cNvSpPr>
              <a:spLocks/>
            </p:cNvSpPr>
            <p:nvPr/>
          </p:nvSpPr>
          <p:spPr bwMode="auto">
            <a:xfrm>
              <a:off x="1302" y="1528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7C3D"/>
            </a:solidFill>
            <a:ln w="0">
              <a:solidFill>
                <a:srgbClr val="007C3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84" name="Freeform 360"/>
            <p:cNvSpPr>
              <a:spLocks/>
            </p:cNvSpPr>
            <p:nvPr/>
          </p:nvSpPr>
          <p:spPr bwMode="auto">
            <a:xfrm>
              <a:off x="1302" y="1528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4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85" name="Freeform 361"/>
            <p:cNvSpPr>
              <a:spLocks/>
            </p:cNvSpPr>
            <p:nvPr/>
          </p:nvSpPr>
          <p:spPr bwMode="auto">
            <a:xfrm>
              <a:off x="1276" y="1534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7B3B"/>
            </a:solidFill>
            <a:ln w="0">
              <a:solidFill>
                <a:srgbClr val="007B3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86" name="Freeform 362"/>
            <p:cNvSpPr>
              <a:spLocks/>
            </p:cNvSpPr>
            <p:nvPr/>
          </p:nvSpPr>
          <p:spPr bwMode="auto">
            <a:xfrm>
              <a:off x="1276" y="1534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4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87" name="Freeform 363"/>
            <p:cNvSpPr>
              <a:spLocks/>
            </p:cNvSpPr>
            <p:nvPr/>
          </p:nvSpPr>
          <p:spPr bwMode="auto">
            <a:xfrm>
              <a:off x="1250" y="1540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22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22" y="12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7B3A"/>
            </a:solidFill>
            <a:ln w="0">
              <a:solidFill>
                <a:srgbClr val="007B3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88" name="Freeform 364"/>
            <p:cNvSpPr>
              <a:spLocks/>
            </p:cNvSpPr>
            <p:nvPr/>
          </p:nvSpPr>
          <p:spPr bwMode="auto">
            <a:xfrm>
              <a:off x="1250" y="1540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22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22" y="12"/>
                  </a:lnTo>
                  <a:lnTo>
                    <a:pt x="4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89" name="Freeform 365"/>
            <p:cNvSpPr>
              <a:spLocks/>
            </p:cNvSpPr>
            <p:nvPr/>
          </p:nvSpPr>
          <p:spPr bwMode="auto">
            <a:xfrm>
              <a:off x="1222" y="1544"/>
              <a:ext cx="50" cy="12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0" y="8"/>
                </a:cxn>
              </a:cxnLst>
              <a:rect l="0" t="0" r="r" b="b"/>
              <a:pathLst>
                <a:path w="50" h="12">
                  <a:moveTo>
                    <a:pt x="50" y="8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0" y="8"/>
                  </a:lnTo>
                  <a:close/>
                </a:path>
              </a:pathLst>
            </a:custGeom>
            <a:solidFill>
              <a:srgbClr val="007B38"/>
            </a:solidFill>
            <a:ln w="0">
              <a:solidFill>
                <a:srgbClr val="007B3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90" name="Freeform 366"/>
            <p:cNvSpPr>
              <a:spLocks/>
            </p:cNvSpPr>
            <p:nvPr/>
          </p:nvSpPr>
          <p:spPr bwMode="auto">
            <a:xfrm>
              <a:off x="1222" y="1544"/>
              <a:ext cx="50" cy="12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0" y="8"/>
                </a:cxn>
              </a:cxnLst>
              <a:rect l="0" t="0" r="r" b="b"/>
              <a:pathLst>
                <a:path w="50" h="12">
                  <a:moveTo>
                    <a:pt x="50" y="8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0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91" name="Freeform 367"/>
            <p:cNvSpPr>
              <a:spLocks/>
            </p:cNvSpPr>
            <p:nvPr/>
          </p:nvSpPr>
          <p:spPr bwMode="auto">
            <a:xfrm>
              <a:off x="1196" y="1550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50" y="6"/>
                  </a:lnTo>
                  <a:close/>
                </a:path>
              </a:pathLst>
            </a:custGeom>
            <a:solidFill>
              <a:srgbClr val="007A37"/>
            </a:solidFill>
            <a:ln w="0">
              <a:solidFill>
                <a:srgbClr val="007A3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92" name="Freeform 368"/>
            <p:cNvSpPr>
              <a:spLocks/>
            </p:cNvSpPr>
            <p:nvPr/>
          </p:nvSpPr>
          <p:spPr bwMode="auto">
            <a:xfrm>
              <a:off x="1196" y="1550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5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93" name="Freeform 369"/>
            <p:cNvSpPr>
              <a:spLocks/>
            </p:cNvSpPr>
            <p:nvPr/>
          </p:nvSpPr>
          <p:spPr bwMode="auto">
            <a:xfrm>
              <a:off x="1168" y="1556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50" y="6"/>
                  </a:lnTo>
                  <a:close/>
                </a:path>
              </a:pathLst>
            </a:custGeom>
            <a:solidFill>
              <a:srgbClr val="007936"/>
            </a:solidFill>
            <a:ln w="0">
              <a:solidFill>
                <a:srgbClr val="00793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94" name="Freeform 370"/>
            <p:cNvSpPr>
              <a:spLocks/>
            </p:cNvSpPr>
            <p:nvPr/>
          </p:nvSpPr>
          <p:spPr bwMode="auto">
            <a:xfrm>
              <a:off x="1168" y="1556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5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95" name="Freeform 371"/>
            <p:cNvSpPr>
              <a:spLocks/>
            </p:cNvSpPr>
            <p:nvPr/>
          </p:nvSpPr>
          <p:spPr bwMode="auto">
            <a:xfrm>
              <a:off x="1140" y="1562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22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22" y="12"/>
                  </a:lnTo>
                  <a:lnTo>
                    <a:pt x="50" y="6"/>
                  </a:lnTo>
                  <a:close/>
                </a:path>
              </a:pathLst>
            </a:custGeom>
            <a:solidFill>
              <a:srgbClr val="007935"/>
            </a:solidFill>
            <a:ln w="0">
              <a:solidFill>
                <a:srgbClr val="0079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96" name="Freeform 372"/>
            <p:cNvSpPr>
              <a:spLocks/>
            </p:cNvSpPr>
            <p:nvPr/>
          </p:nvSpPr>
          <p:spPr bwMode="auto">
            <a:xfrm>
              <a:off x="1140" y="1562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22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22" y="12"/>
                  </a:lnTo>
                  <a:lnTo>
                    <a:pt x="5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97" name="Freeform 373"/>
            <p:cNvSpPr>
              <a:spLocks/>
            </p:cNvSpPr>
            <p:nvPr/>
          </p:nvSpPr>
          <p:spPr bwMode="auto">
            <a:xfrm>
              <a:off x="1110" y="1566"/>
              <a:ext cx="52" cy="12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2" y="8"/>
                </a:cxn>
              </a:cxnLst>
              <a:rect l="0" t="0" r="r" b="b"/>
              <a:pathLst>
                <a:path w="52" h="12">
                  <a:moveTo>
                    <a:pt x="52" y="8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2" y="8"/>
                  </a:lnTo>
                  <a:close/>
                </a:path>
              </a:pathLst>
            </a:custGeom>
            <a:solidFill>
              <a:srgbClr val="007835"/>
            </a:solidFill>
            <a:ln w="0">
              <a:solidFill>
                <a:srgbClr val="0078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98" name="Freeform 374"/>
            <p:cNvSpPr>
              <a:spLocks/>
            </p:cNvSpPr>
            <p:nvPr/>
          </p:nvSpPr>
          <p:spPr bwMode="auto">
            <a:xfrm>
              <a:off x="1110" y="1566"/>
              <a:ext cx="52" cy="12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2" y="8"/>
                </a:cxn>
              </a:cxnLst>
              <a:rect l="0" t="0" r="r" b="b"/>
              <a:pathLst>
                <a:path w="52" h="12">
                  <a:moveTo>
                    <a:pt x="52" y="8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999" name="Freeform 375"/>
            <p:cNvSpPr>
              <a:spLocks/>
            </p:cNvSpPr>
            <p:nvPr/>
          </p:nvSpPr>
          <p:spPr bwMode="auto">
            <a:xfrm>
              <a:off x="1082" y="1572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52" y="6"/>
                  </a:lnTo>
                  <a:close/>
                </a:path>
              </a:pathLst>
            </a:custGeom>
            <a:solidFill>
              <a:srgbClr val="007735"/>
            </a:solidFill>
            <a:ln w="0">
              <a:solidFill>
                <a:srgbClr val="0077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00" name="Freeform 376"/>
            <p:cNvSpPr>
              <a:spLocks/>
            </p:cNvSpPr>
            <p:nvPr/>
          </p:nvSpPr>
          <p:spPr bwMode="auto">
            <a:xfrm>
              <a:off x="1082" y="1572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5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01" name="Freeform 377"/>
            <p:cNvSpPr>
              <a:spLocks/>
            </p:cNvSpPr>
            <p:nvPr/>
          </p:nvSpPr>
          <p:spPr bwMode="auto">
            <a:xfrm>
              <a:off x="1052" y="1578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52" y="6"/>
                  </a:lnTo>
                  <a:close/>
                </a:path>
              </a:pathLst>
            </a:custGeom>
            <a:solidFill>
              <a:srgbClr val="007636"/>
            </a:solidFill>
            <a:ln w="0">
              <a:solidFill>
                <a:srgbClr val="00763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02" name="Freeform 378"/>
            <p:cNvSpPr>
              <a:spLocks/>
            </p:cNvSpPr>
            <p:nvPr/>
          </p:nvSpPr>
          <p:spPr bwMode="auto">
            <a:xfrm>
              <a:off x="1052" y="1578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5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03" name="Freeform 379"/>
            <p:cNvSpPr>
              <a:spLocks/>
            </p:cNvSpPr>
            <p:nvPr/>
          </p:nvSpPr>
          <p:spPr bwMode="auto">
            <a:xfrm>
              <a:off x="1022" y="1584"/>
              <a:ext cx="52" cy="14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30" y="0"/>
                </a:cxn>
                <a:cxn ang="0">
                  <a:pos x="0" y="8"/>
                </a:cxn>
                <a:cxn ang="0">
                  <a:pos x="22" y="14"/>
                </a:cxn>
                <a:cxn ang="0">
                  <a:pos x="52" y="6"/>
                </a:cxn>
              </a:cxnLst>
              <a:rect l="0" t="0" r="r" b="b"/>
              <a:pathLst>
                <a:path w="52" h="14">
                  <a:moveTo>
                    <a:pt x="52" y="6"/>
                  </a:moveTo>
                  <a:lnTo>
                    <a:pt x="30" y="0"/>
                  </a:lnTo>
                  <a:lnTo>
                    <a:pt x="0" y="8"/>
                  </a:lnTo>
                  <a:lnTo>
                    <a:pt x="22" y="14"/>
                  </a:lnTo>
                  <a:lnTo>
                    <a:pt x="52" y="6"/>
                  </a:lnTo>
                  <a:close/>
                </a:path>
              </a:pathLst>
            </a:custGeom>
            <a:solidFill>
              <a:srgbClr val="007538"/>
            </a:solidFill>
            <a:ln w="0">
              <a:solidFill>
                <a:srgbClr val="00753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04" name="Freeform 380"/>
            <p:cNvSpPr>
              <a:spLocks/>
            </p:cNvSpPr>
            <p:nvPr/>
          </p:nvSpPr>
          <p:spPr bwMode="auto">
            <a:xfrm>
              <a:off x="1022" y="1584"/>
              <a:ext cx="52" cy="14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30" y="0"/>
                </a:cxn>
                <a:cxn ang="0">
                  <a:pos x="0" y="8"/>
                </a:cxn>
                <a:cxn ang="0">
                  <a:pos x="22" y="14"/>
                </a:cxn>
                <a:cxn ang="0">
                  <a:pos x="52" y="6"/>
                </a:cxn>
              </a:cxnLst>
              <a:rect l="0" t="0" r="r" b="b"/>
              <a:pathLst>
                <a:path w="52" h="14">
                  <a:moveTo>
                    <a:pt x="52" y="6"/>
                  </a:moveTo>
                  <a:lnTo>
                    <a:pt x="30" y="0"/>
                  </a:lnTo>
                  <a:lnTo>
                    <a:pt x="0" y="8"/>
                  </a:lnTo>
                  <a:lnTo>
                    <a:pt x="22" y="14"/>
                  </a:lnTo>
                  <a:lnTo>
                    <a:pt x="5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05" name="Freeform 381"/>
            <p:cNvSpPr>
              <a:spLocks/>
            </p:cNvSpPr>
            <p:nvPr/>
          </p:nvSpPr>
          <p:spPr bwMode="auto">
            <a:xfrm>
              <a:off x="992" y="1592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52" y="6"/>
                  </a:lnTo>
                  <a:close/>
                </a:path>
              </a:pathLst>
            </a:custGeom>
            <a:solidFill>
              <a:srgbClr val="00743B"/>
            </a:solidFill>
            <a:ln w="0">
              <a:solidFill>
                <a:srgbClr val="00743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06" name="Freeform 382"/>
            <p:cNvSpPr>
              <a:spLocks/>
            </p:cNvSpPr>
            <p:nvPr/>
          </p:nvSpPr>
          <p:spPr bwMode="auto">
            <a:xfrm>
              <a:off x="992" y="1592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5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07" name="Freeform 383"/>
            <p:cNvSpPr>
              <a:spLocks/>
            </p:cNvSpPr>
            <p:nvPr/>
          </p:nvSpPr>
          <p:spPr bwMode="auto">
            <a:xfrm>
              <a:off x="960" y="1598"/>
              <a:ext cx="54" cy="14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2" y="14"/>
                </a:cxn>
                <a:cxn ang="0">
                  <a:pos x="54" y="6"/>
                </a:cxn>
              </a:cxnLst>
              <a:rect l="0" t="0" r="r" b="b"/>
              <a:pathLst>
                <a:path w="54" h="14">
                  <a:moveTo>
                    <a:pt x="54" y="6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2" y="14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rgbClr val="00723E"/>
            </a:solidFill>
            <a:ln w="0">
              <a:solidFill>
                <a:srgbClr val="00723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08" name="Freeform 384"/>
            <p:cNvSpPr>
              <a:spLocks/>
            </p:cNvSpPr>
            <p:nvPr/>
          </p:nvSpPr>
          <p:spPr bwMode="auto">
            <a:xfrm>
              <a:off x="960" y="1598"/>
              <a:ext cx="54" cy="14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2" y="14"/>
                </a:cxn>
                <a:cxn ang="0">
                  <a:pos x="54" y="6"/>
                </a:cxn>
              </a:cxnLst>
              <a:rect l="0" t="0" r="r" b="b"/>
              <a:pathLst>
                <a:path w="54" h="14">
                  <a:moveTo>
                    <a:pt x="54" y="6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2" y="14"/>
                  </a:lnTo>
                  <a:lnTo>
                    <a:pt x="54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09" name="Freeform 385"/>
            <p:cNvSpPr>
              <a:spLocks/>
            </p:cNvSpPr>
            <p:nvPr/>
          </p:nvSpPr>
          <p:spPr bwMode="auto">
            <a:xfrm>
              <a:off x="928" y="1606"/>
              <a:ext cx="54" cy="14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2" y="14"/>
                </a:cxn>
                <a:cxn ang="0">
                  <a:pos x="54" y="6"/>
                </a:cxn>
              </a:cxnLst>
              <a:rect l="0" t="0" r="r" b="b"/>
              <a:pathLst>
                <a:path w="54" h="14">
                  <a:moveTo>
                    <a:pt x="54" y="6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2" y="14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rgbClr val="007143"/>
            </a:solidFill>
            <a:ln w="0">
              <a:solidFill>
                <a:srgbClr val="007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10" name="Freeform 386"/>
            <p:cNvSpPr>
              <a:spLocks/>
            </p:cNvSpPr>
            <p:nvPr/>
          </p:nvSpPr>
          <p:spPr bwMode="auto">
            <a:xfrm>
              <a:off x="928" y="1606"/>
              <a:ext cx="54" cy="14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2" y="14"/>
                </a:cxn>
                <a:cxn ang="0">
                  <a:pos x="54" y="6"/>
                </a:cxn>
              </a:cxnLst>
              <a:rect l="0" t="0" r="r" b="b"/>
              <a:pathLst>
                <a:path w="54" h="14">
                  <a:moveTo>
                    <a:pt x="54" y="6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2" y="14"/>
                  </a:lnTo>
                  <a:lnTo>
                    <a:pt x="54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11" name="Freeform 387"/>
            <p:cNvSpPr>
              <a:spLocks/>
            </p:cNvSpPr>
            <p:nvPr/>
          </p:nvSpPr>
          <p:spPr bwMode="auto">
            <a:xfrm>
              <a:off x="896" y="1614"/>
              <a:ext cx="54" cy="16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2" y="0"/>
                </a:cxn>
                <a:cxn ang="0">
                  <a:pos x="0" y="10"/>
                </a:cxn>
                <a:cxn ang="0">
                  <a:pos x="22" y="16"/>
                </a:cxn>
                <a:cxn ang="0">
                  <a:pos x="54" y="6"/>
                </a:cxn>
              </a:cxnLst>
              <a:rect l="0" t="0" r="r" b="b"/>
              <a:pathLst>
                <a:path w="54" h="16">
                  <a:moveTo>
                    <a:pt x="54" y="6"/>
                  </a:moveTo>
                  <a:lnTo>
                    <a:pt x="32" y="0"/>
                  </a:lnTo>
                  <a:lnTo>
                    <a:pt x="0" y="10"/>
                  </a:lnTo>
                  <a:lnTo>
                    <a:pt x="22" y="16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rgbClr val="007148"/>
            </a:solidFill>
            <a:ln w="0">
              <a:solidFill>
                <a:srgbClr val="00714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12" name="Freeform 388"/>
            <p:cNvSpPr>
              <a:spLocks/>
            </p:cNvSpPr>
            <p:nvPr/>
          </p:nvSpPr>
          <p:spPr bwMode="auto">
            <a:xfrm>
              <a:off x="896" y="1614"/>
              <a:ext cx="54" cy="16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2" y="0"/>
                </a:cxn>
                <a:cxn ang="0">
                  <a:pos x="0" y="10"/>
                </a:cxn>
                <a:cxn ang="0">
                  <a:pos x="22" y="16"/>
                </a:cxn>
                <a:cxn ang="0">
                  <a:pos x="54" y="6"/>
                </a:cxn>
              </a:cxnLst>
              <a:rect l="0" t="0" r="r" b="b"/>
              <a:pathLst>
                <a:path w="54" h="16">
                  <a:moveTo>
                    <a:pt x="54" y="6"/>
                  </a:moveTo>
                  <a:lnTo>
                    <a:pt x="32" y="0"/>
                  </a:lnTo>
                  <a:lnTo>
                    <a:pt x="0" y="10"/>
                  </a:lnTo>
                  <a:lnTo>
                    <a:pt x="22" y="16"/>
                  </a:lnTo>
                  <a:lnTo>
                    <a:pt x="54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13" name="Freeform 389"/>
            <p:cNvSpPr>
              <a:spLocks/>
            </p:cNvSpPr>
            <p:nvPr/>
          </p:nvSpPr>
          <p:spPr bwMode="auto">
            <a:xfrm>
              <a:off x="864" y="1624"/>
              <a:ext cx="54" cy="16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2" y="0"/>
                </a:cxn>
                <a:cxn ang="0">
                  <a:pos x="0" y="10"/>
                </a:cxn>
                <a:cxn ang="0">
                  <a:pos x="22" y="16"/>
                </a:cxn>
                <a:cxn ang="0">
                  <a:pos x="54" y="6"/>
                </a:cxn>
              </a:cxnLst>
              <a:rect l="0" t="0" r="r" b="b"/>
              <a:pathLst>
                <a:path w="54" h="16">
                  <a:moveTo>
                    <a:pt x="54" y="6"/>
                  </a:moveTo>
                  <a:lnTo>
                    <a:pt x="32" y="0"/>
                  </a:lnTo>
                  <a:lnTo>
                    <a:pt x="0" y="10"/>
                  </a:lnTo>
                  <a:lnTo>
                    <a:pt x="22" y="16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rgbClr val="00704E"/>
            </a:solidFill>
            <a:ln w="0">
              <a:solidFill>
                <a:srgbClr val="00704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14" name="Freeform 390"/>
            <p:cNvSpPr>
              <a:spLocks/>
            </p:cNvSpPr>
            <p:nvPr/>
          </p:nvSpPr>
          <p:spPr bwMode="auto">
            <a:xfrm>
              <a:off x="864" y="1624"/>
              <a:ext cx="54" cy="16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2" y="0"/>
                </a:cxn>
                <a:cxn ang="0">
                  <a:pos x="0" y="10"/>
                </a:cxn>
                <a:cxn ang="0">
                  <a:pos x="22" y="16"/>
                </a:cxn>
                <a:cxn ang="0">
                  <a:pos x="54" y="6"/>
                </a:cxn>
              </a:cxnLst>
              <a:rect l="0" t="0" r="r" b="b"/>
              <a:pathLst>
                <a:path w="54" h="16">
                  <a:moveTo>
                    <a:pt x="54" y="6"/>
                  </a:moveTo>
                  <a:lnTo>
                    <a:pt x="32" y="0"/>
                  </a:lnTo>
                  <a:lnTo>
                    <a:pt x="0" y="10"/>
                  </a:lnTo>
                  <a:lnTo>
                    <a:pt x="22" y="16"/>
                  </a:lnTo>
                  <a:lnTo>
                    <a:pt x="54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15" name="Freeform 391"/>
            <p:cNvSpPr>
              <a:spLocks/>
            </p:cNvSpPr>
            <p:nvPr/>
          </p:nvSpPr>
          <p:spPr bwMode="auto">
            <a:xfrm>
              <a:off x="830" y="1634"/>
              <a:ext cx="56" cy="18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4" y="0"/>
                </a:cxn>
                <a:cxn ang="0">
                  <a:pos x="0" y="10"/>
                </a:cxn>
                <a:cxn ang="0">
                  <a:pos x="22" y="18"/>
                </a:cxn>
                <a:cxn ang="0">
                  <a:pos x="56" y="6"/>
                </a:cxn>
              </a:cxnLst>
              <a:rect l="0" t="0" r="r" b="b"/>
              <a:pathLst>
                <a:path w="56" h="18">
                  <a:moveTo>
                    <a:pt x="56" y="6"/>
                  </a:moveTo>
                  <a:lnTo>
                    <a:pt x="34" y="0"/>
                  </a:lnTo>
                  <a:lnTo>
                    <a:pt x="0" y="10"/>
                  </a:lnTo>
                  <a:lnTo>
                    <a:pt x="22" y="18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007053"/>
            </a:solidFill>
            <a:ln w="0">
              <a:solidFill>
                <a:srgbClr val="00705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16" name="Freeform 392"/>
            <p:cNvSpPr>
              <a:spLocks/>
            </p:cNvSpPr>
            <p:nvPr/>
          </p:nvSpPr>
          <p:spPr bwMode="auto">
            <a:xfrm>
              <a:off x="830" y="1634"/>
              <a:ext cx="56" cy="18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4" y="0"/>
                </a:cxn>
                <a:cxn ang="0">
                  <a:pos x="0" y="10"/>
                </a:cxn>
                <a:cxn ang="0">
                  <a:pos x="22" y="18"/>
                </a:cxn>
                <a:cxn ang="0">
                  <a:pos x="56" y="6"/>
                </a:cxn>
              </a:cxnLst>
              <a:rect l="0" t="0" r="r" b="b"/>
              <a:pathLst>
                <a:path w="56" h="18">
                  <a:moveTo>
                    <a:pt x="56" y="6"/>
                  </a:moveTo>
                  <a:lnTo>
                    <a:pt x="34" y="0"/>
                  </a:lnTo>
                  <a:lnTo>
                    <a:pt x="0" y="10"/>
                  </a:lnTo>
                  <a:lnTo>
                    <a:pt x="22" y="18"/>
                  </a:lnTo>
                  <a:lnTo>
                    <a:pt x="5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17" name="Freeform 393"/>
            <p:cNvSpPr>
              <a:spLocks/>
            </p:cNvSpPr>
            <p:nvPr/>
          </p:nvSpPr>
          <p:spPr bwMode="auto">
            <a:xfrm>
              <a:off x="796" y="1644"/>
              <a:ext cx="56" cy="20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34" y="0"/>
                </a:cxn>
                <a:cxn ang="0">
                  <a:pos x="0" y="12"/>
                </a:cxn>
                <a:cxn ang="0">
                  <a:pos x="22" y="20"/>
                </a:cxn>
                <a:cxn ang="0">
                  <a:pos x="56" y="8"/>
                </a:cxn>
              </a:cxnLst>
              <a:rect l="0" t="0" r="r" b="b"/>
              <a:pathLst>
                <a:path w="56" h="20">
                  <a:moveTo>
                    <a:pt x="56" y="8"/>
                  </a:moveTo>
                  <a:lnTo>
                    <a:pt x="34" y="0"/>
                  </a:lnTo>
                  <a:lnTo>
                    <a:pt x="0" y="12"/>
                  </a:lnTo>
                  <a:lnTo>
                    <a:pt x="22" y="20"/>
                  </a:lnTo>
                  <a:lnTo>
                    <a:pt x="56" y="8"/>
                  </a:lnTo>
                  <a:close/>
                </a:path>
              </a:pathLst>
            </a:custGeom>
            <a:solidFill>
              <a:srgbClr val="007057"/>
            </a:solidFill>
            <a:ln w="0">
              <a:solidFill>
                <a:srgbClr val="00705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18" name="Freeform 394"/>
            <p:cNvSpPr>
              <a:spLocks/>
            </p:cNvSpPr>
            <p:nvPr/>
          </p:nvSpPr>
          <p:spPr bwMode="auto">
            <a:xfrm>
              <a:off x="796" y="1644"/>
              <a:ext cx="56" cy="20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34" y="0"/>
                </a:cxn>
                <a:cxn ang="0">
                  <a:pos x="0" y="12"/>
                </a:cxn>
                <a:cxn ang="0">
                  <a:pos x="22" y="20"/>
                </a:cxn>
                <a:cxn ang="0">
                  <a:pos x="56" y="8"/>
                </a:cxn>
              </a:cxnLst>
              <a:rect l="0" t="0" r="r" b="b"/>
              <a:pathLst>
                <a:path w="56" h="20">
                  <a:moveTo>
                    <a:pt x="56" y="8"/>
                  </a:moveTo>
                  <a:lnTo>
                    <a:pt x="34" y="0"/>
                  </a:lnTo>
                  <a:lnTo>
                    <a:pt x="0" y="12"/>
                  </a:lnTo>
                  <a:lnTo>
                    <a:pt x="22" y="20"/>
                  </a:lnTo>
                  <a:lnTo>
                    <a:pt x="5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19" name="Freeform 395"/>
            <p:cNvSpPr>
              <a:spLocks/>
            </p:cNvSpPr>
            <p:nvPr/>
          </p:nvSpPr>
          <p:spPr bwMode="auto">
            <a:xfrm>
              <a:off x="762" y="1656"/>
              <a:ext cx="56" cy="20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34" y="0"/>
                </a:cxn>
                <a:cxn ang="0">
                  <a:pos x="0" y="12"/>
                </a:cxn>
                <a:cxn ang="0">
                  <a:pos x="22" y="20"/>
                </a:cxn>
                <a:cxn ang="0">
                  <a:pos x="56" y="8"/>
                </a:cxn>
              </a:cxnLst>
              <a:rect l="0" t="0" r="r" b="b"/>
              <a:pathLst>
                <a:path w="56" h="20">
                  <a:moveTo>
                    <a:pt x="56" y="8"/>
                  </a:moveTo>
                  <a:lnTo>
                    <a:pt x="34" y="0"/>
                  </a:lnTo>
                  <a:lnTo>
                    <a:pt x="0" y="12"/>
                  </a:lnTo>
                  <a:lnTo>
                    <a:pt x="22" y="20"/>
                  </a:lnTo>
                  <a:lnTo>
                    <a:pt x="56" y="8"/>
                  </a:lnTo>
                  <a:close/>
                </a:path>
              </a:pathLst>
            </a:custGeom>
            <a:solidFill>
              <a:srgbClr val="00715A"/>
            </a:solidFill>
            <a:ln w="0">
              <a:solidFill>
                <a:srgbClr val="0071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20" name="Freeform 396"/>
            <p:cNvSpPr>
              <a:spLocks/>
            </p:cNvSpPr>
            <p:nvPr/>
          </p:nvSpPr>
          <p:spPr bwMode="auto">
            <a:xfrm>
              <a:off x="762" y="1656"/>
              <a:ext cx="56" cy="20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34" y="0"/>
                </a:cxn>
                <a:cxn ang="0">
                  <a:pos x="0" y="12"/>
                </a:cxn>
                <a:cxn ang="0">
                  <a:pos x="22" y="20"/>
                </a:cxn>
                <a:cxn ang="0">
                  <a:pos x="56" y="8"/>
                </a:cxn>
              </a:cxnLst>
              <a:rect l="0" t="0" r="r" b="b"/>
              <a:pathLst>
                <a:path w="56" h="20">
                  <a:moveTo>
                    <a:pt x="56" y="8"/>
                  </a:moveTo>
                  <a:lnTo>
                    <a:pt x="34" y="0"/>
                  </a:lnTo>
                  <a:lnTo>
                    <a:pt x="0" y="12"/>
                  </a:lnTo>
                  <a:lnTo>
                    <a:pt x="22" y="20"/>
                  </a:lnTo>
                  <a:lnTo>
                    <a:pt x="5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21" name="Freeform 397"/>
            <p:cNvSpPr>
              <a:spLocks/>
            </p:cNvSpPr>
            <p:nvPr/>
          </p:nvSpPr>
          <p:spPr bwMode="auto">
            <a:xfrm>
              <a:off x="728" y="1668"/>
              <a:ext cx="56" cy="20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34" y="0"/>
                </a:cxn>
                <a:cxn ang="0">
                  <a:pos x="0" y="12"/>
                </a:cxn>
                <a:cxn ang="0">
                  <a:pos x="20" y="20"/>
                </a:cxn>
                <a:cxn ang="0">
                  <a:pos x="56" y="8"/>
                </a:cxn>
              </a:cxnLst>
              <a:rect l="0" t="0" r="r" b="b"/>
              <a:pathLst>
                <a:path w="56" h="20">
                  <a:moveTo>
                    <a:pt x="56" y="8"/>
                  </a:moveTo>
                  <a:lnTo>
                    <a:pt x="34" y="0"/>
                  </a:lnTo>
                  <a:lnTo>
                    <a:pt x="0" y="12"/>
                  </a:lnTo>
                  <a:lnTo>
                    <a:pt x="20" y="20"/>
                  </a:lnTo>
                  <a:lnTo>
                    <a:pt x="56" y="8"/>
                  </a:lnTo>
                  <a:close/>
                </a:path>
              </a:pathLst>
            </a:custGeom>
            <a:solidFill>
              <a:srgbClr val="007458"/>
            </a:solidFill>
            <a:ln w="0">
              <a:solidFill>
                <a:srgbClr val="00745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22" name="Freeform 398"/>
            <p:cNvSpPr>
              <a:spLocks/>
            </p:cNvSpPr>
            <p:nvPr/>
          </p:nvSpPr>
          <p:spPr bwMode="auto">
            <a:xfrm>
              <a:off x="728" y="1668"/>
              <a:ext cx="56" cy="20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34" y="0"/>
                </a:cxn>
                <a:cxn ang="0">
                  <a:pos x="0" y="12"/>
                </a:cxn>
                <a:cxn ang="0">
                  <a:pos x="20" y="20"/>
                </a:cxn>
                <a:cxn ang="0">
                  <a:pos x="56" y="8"/>
                </a:cxn>
              </a:cxnLst>
              <a:rect l="0" t="0" r="r" b="b"/>
              <a:pathLst>
                <a:path w="56" h="20">
                  <a:moveTo>
                    <a:pt x="56" y="8"/>
                  </a:moveTo>
                  <a:lnTo>
                    <a:pt x="34" y="0"/>
                  </a:lnTo>
                  <a:lnTo>
                    <a:pt x="0" y="12"/>
                  </a:lnTo>
                  <a:lnTo>
                    <a:pt x="20" y="20"/>
                  </a:lnTo>
                  <a:lnTo>
                    <a:pt x="5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23" name="Freeform 399"/>
            <p:cNvSpPr>
              <a:spLocks/>
            </p:cNvSpPr>
            <p:nvPr/>
          </p:nvSpPr>
          <p:spPr bwMode="auto">
            <a:xfrm>
              <a:off x="692" y="1680"/>
              <a:ext cx="56" cy="20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36" y="0"/>
                </a:cxn>
                <a:cxn ang="0">
                  <a:pos x="0" y="10"/>
                </a:cxn>
                <a:cxn ang="0">
                  <a:pos x="20" y="20"/>
                </a:cxn>
                <a:cxn ang="0">
                  <a:pos x="56" y="8"/>
                </a:cxn>
              </a:cxnLst>
              <a:rect l="0" t="0" r="r" b="b"/>
              <a:pathLst>
                <a:path w="56" h="20">
                  <a:moveTo>
                    <a:pt x="56" y="8"/>
                  </a:moveTo>
                  <a:lnTo>
                    <a:pt x="36" y="0"/>
                  </a:lnTo>
                  <a:lnTo>
                    <a:pt x="0" y="10"/>
                  </a:lnTo>
                  <a:lnTo>
                    <a:pt x="20" y="20"/>
                  </a:lnTo>
                  <a:lnTo>
                    <a:pt x="56" y="8"/>
                  </a:lnTo>
                  <a:close/>
                </a:path>
              </a:pathLst>
            </a:custGeom>
            <a:solidFill>
              <a:srgbClr val="007654"/>
            </a:solidFill>
            <a:ln w="0">
              <a:solidFill>
                <a:srgbClr val="00765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24" name="Freeform 400"/>
            <p:cNvSpPr>
              <a:spLocks/>
            </p:cNvSpPr>
            <p:nvPr/>
          </p:nvSpPr>
          <p:spPr bwMode="auto">
            <a:xfrm>
              <a:off x="692" y="1680"/>
              <a:ext cx="56" cy="20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36" y="0"/>
                </a:cxn>
                <a:cxn ang="0">
                  <a:pos x="0" y="10"/>
                </a:cxn>
                <a:cxn ang="0">
                  <a:pos x="20" y="20"/>
                </a:cxn>
                <a:cxn ang="0">
                  <a:pos x="56" y="8"/>
                </a:cxn>
              </a:cxnLst>
              <a:rect l="0" t="0" r="r" b="b"/>
              <a:pathLst>
                <a:path w="56" h="20">
                  <a:moveTo>
                    <a:pt x="56" y="8"/>
                  </a:moveTo>
                  <a:lnTo>
                    <a:pt x="36" y="0"/>
                  </a:lnTo>
                  <a:lnTo>
                    <a:pt x="0" y="10"/>
                  </a:lnTo>
                  <a:lnTo>
                    <a:pt x="20" y="20"/>
                  </a:lnTo>
                  <a:lnTo>
                    <a:pt x="5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25" name="Freeform 401"/>
            <p:cNvSpPr>
              <a:spLocks/>
            </p:cNvSpPr>
            <p:nvPr/>
          </p:nvSpPr>
          <p:spPr bwMode="auto">
            <a:xfrm>
              <a:off x="656" y="1690"/>
              <a:ext cx="56" cy="20"/>
            </a:xfrm>
            <a:custGeom>
              <a:avLst/>
              <a:gdLst/>
              <a:ahLst/>
              <a:cxnLst>
                <a:cxn ang="0">
                  <a:pos x="56" y="10"/>
                </a:cxn>
                <a:cxn ang="0">
                  <a:pos x="36" y="0"/>
                </a:cxn>
                <a:cxn ang="0">
                  <a:pos x="0" y="12"/>
                </a:cxn>
                <a:cxn ang="0">
                  <a:pos x="20" y="20"/>
                </a:cxn>
                <a:cxn ang="0">
                  <a:pos x="56" y="10"/>
                </a:cxn>
              </a:cxnLst>
              <a:rect l="0" t="0" r="r" b="b"/>
              <a:pathLst>
                <a:path w="56" h="20">
                  <a:moveTo>
                    <a:pt x="56" y="10"/>
                  </a:moveTo>
                  <a:lnTo>
                    <a:pt x="36" y="0"/>
                  </a:lnTo>
                  <a:lnTo>
                    <a:pt x="0" y="12"/>
                  </a:lnTo>
                  <a:lnTo>
                    <a:pt x="20" y="20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00794E"/>
            </a:solidFill>
            <a:ln w="0">
              <a:solidFill>
                <a:srgbClr val="00794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26" name="Freeform 402"/>
            <p:cNvSpPr>
              <a:spLocks/>
            </p:cNvSpPr>
            <p:nvPr/>
          </p:nvSpPr>
          <p:spPr bwMode="auto">
            <a:xfrm>
              <a:off x="656" y="1690"/>
              <a:ext cx="56" cy="20"/>
            </a:xfrm>
            <a:custGeom>
              <a:avLst/>
              <a:gdLst/>
              <a:ahLst/>
              <a:cxnLst>
                <a:cxn ang="0">
                  <a:pos x="56" y="10"/>
                </a:cxn>
                <a:cxn ang="0">
                  <a:pos x="36" y="0"/>
                </a:cxn>
                <a:cxn ang="0">
                  <a:pos x="0" y="12"/>
                </a:cxn>
                <a:cxn ang="0">
                  <a:pos x="20" y="20"/>
                </a:cxn>
                <a:cxn ang="0">
                  <a:pos x="56" y="10"/>
                </a:cxn>
              </a:cxnLst>
              <a:rect l="0" t="0" r="r" b="b"/>
              <a:pathLst>
                <a:path w="56" h="20">
                  <a:moveTo>
                    <a:pt x="56" y="10"/>
                  </a:moveTo>
                  <a:lnTo>
                    <a:pt x="36" y="0"/>
                  </a:lnTo>
                  <a:lnTo>
                    <a:pt x="0" y="12"/>
                  </a:lnTo>
                  <a:lnTo>
                    <a:pt x="20" y="20"/>
                  </a:lnTo>
                  <a:lnTo>
                    <a:pt x="56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27" name="Freeform 403"/>
            <p:cNvSpPr>
              <a:spLocks/>
            </p:cNvSpPr>
            <p:nvPr/>
          </p:nvSpPr>
          <p:spPr bwMode="auto">
            <a:xfrm>
              <a:off x="618" y="1702"/>
              <a:ext cx="58" cy="18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38" y="0"/>
                </a:cxn>
                <a:cxn ang="0">
                  <a:pos x="0" y="8"/>
                </a:cxn>
                <a:cxn ang="0">
                  <a:pos x="22" y="18"/>
                </a:cxn>
                <a:cxn ang="0">
                  <a:pos x="58" y="8"/>
                </a:cxn>
              </a:cxnLst>
              <a:rect l="0" t="0" r="r" b="b"/>
              <a:pathLst>
                <a:path w="58" h="18">
                  <a:moveTo>
                    <a:pt x="58" y="8"/>
                  </a:moveTo>
                  <a:lnTo>
                    <a:pt x="38" y="0"/>
                  </a:lnTo>
                  <a:lnTo>
                    <a:pt x="0" y="8"/>
                  </a:lnTo>
                  <a:lnTo>
                    <a:pt x="22" y="18"/>
                  </a:lnTo>
                  <a:lnTo>
                    <a:pt x="58" y="8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28" name="Freeform 404"/>
            <p:cNvSpPr>
              <a:spLocks/>
            </p:cNvSpPr>
            <p:nvPr/>
          </p:nvSpPr>
          <p:spPr bwMode="auto">
            <a:xfrm>
              <a:off x="618" y="1702"/>
              <a:ext cx="58" cy="18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38" y="0"/>
                </a:cxn>
                <a:cxn ang="0">
                  <a:pos x="0" y="8"/>
                </a:cxn>
                <a:cxn ang="0">
                  <a:pos x="22" y="18"/>
                </a:cxn>
                <a:cxn ang="0">
                  <a:pos x="58" y="8"/>
                </a:cxn>
              </a:cxnLst>
              <a:rect l="0" t="0" r="r" b="b"/>
              <a:pathLst>
                <a:path w="58" h="18">
                  <a:moveTo>
                    <a:pt x="58" y="8"/>
                  </a:moveTo>
                  <a:lnTo>
                    <a:pt x="38" y="0"/>
                  </a:lnTo>
                  <a:lnTo>
                    <a:pt x="0" y="8"/>
                  </a:lnTo>
                  <a:lnTo>
                    <a:pt x="22" y="18"/>
                  </a:lnTo>
                  <a:lnTo>
                    <a:pt x="58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29" name="Freeform 405"/>
            <p:cNvSpPr>
              <a:spLocks/>
            </p:cNvSpPr>
            <p:nvPr/>
          </p:nvSpPr>
          <p:spPr bwMode="auto">
            <a:xfrm>
              <a:off x="1586" y="1470"/>
              <a:ext cx="44" cy="12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44" y="6"/>
                </a:cxn>
              </a:cxnLst>
              <a:rect l="0" t="0" r="r" b="b"/>
              <a:pathLst>
                <a:path w="44" h="12">
                  <a:moveTo>
                    <a:pt x="44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30" name="Freeform 406"/>
            <p:cNvSpPr>
              <a:spLocks/>
            </p:cNvSpPr>
            <p:nvPr/>
          </p:nvSpPr>
          <p:spPr bwMode="auto">
            <a:xfrm>
              <a:off x="1586" y="1470"/>
              <a:ext cx="44" cy="12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44" y="6"/>
                </a:cxn>
              </a:cxnLst>
              <a:rect l="0" t="0" r="r" b="b"/>
              <a:pathLst>
                <a:path w="44" h="12">
                  <a:moveTo>
                    <a:pt x="44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44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31" name="Freeform 407"/>
            <p:cNvSpPr>
              <a:spLocks/>
            </p:cNvSpPr>
            <p:nvPr/>
          </p:nvSpPr>
          <p:spPr bwMode="auto">
            <a:xfrm>
              <a:off x="1564" y="1476"/>
              <a:ext cx="46" cy="12"/>
            </a:xfrm>
            <a:custGeom>
              <a:avLst/>
              <a:gdLst/>
              <a:ahLst/>
              <a:cxnLst>
                <a:cxn ang="0">
                  <a:pos x="46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46" y="6"/>
                </a:cxn>
              </a:cxnLst>
              <a:rect l="0" t="0" r="r" b="b"/>
              <a:pathLst>
                <a:path w="46" h="12">
                  <a:moveTo>
                    <a:pt x="46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46" y="6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32" name="Freeform 408"/>
            <p:cNvSpPr>
              <a:spLocks/>
            </p:cNvSpPr>
            <p:nvPr/>
          </p:nvSpPr>
          <p:spPr bwMode="auto">
            <a:xfrm>
              <a:off x="1564" y="1476"/>
              <a:ext cx="46" cy="12"/>
            </a:xfrm>
            <a:custGeom>
              <a:avLst/>
              <a:gdLst/>
              <a:ahLst/>
              <a:cxnLst>
                <a:cxn ang="0">
                  <a:pos x="46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46" y="6"/>
                </a:cxn>
              </a:cxnLst>
              <a:rect l="0" t="0" r="r" b="b"/>
              <a:pathLst>
                <a:path w="46" h="12">
                  <a:moveTo>
                    <a:pt x="46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4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3" name="Group 409"/>
          <p:cNvGrpSpPr>
            <a:grpSpLocks/>
          </p:cNvGrpSpPr>
          <p:nvPr/>
        </p:nvGrpSpPr>
        <p:grpSpPr bwMode="auto">
          <a:xfrm>
            <a:off x="1016000" y="2343150"/>
            <a:ext cx="1647825" cy="434975"/>
            <a:chOff x="640" y="1476"/>
            <a:chExt cx="1038" cy="274"/>
          </a:xfrm>
        </p:grpSpPr>
        <p:sp>
          <p:nvSpPr>
            <p:cNvPr id="155034" name="Freeform 410"/>
            <p:cNvSpPr>
              <a:spLocks/>
            </p:cNvSpPr>
            <p:nvPr/>
          </p:nvSpPr>
          <p:spPr bwMode="auto">
            <a:xfrm>
              <a:off x="1542" y="1482"/>
              <a:ext cx="46" cy="12"/>
            </a:xfrm>
            <a:custGeom>
              <a:avLst/>
              <a:gdLst/>
              <a:ahLst/>
              <a:cxnLst>
                <a:cxn ang="0">
                  <a:pos x="46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46" y="6"/>
                </a:cxn>
              </a:cxnLst>
              <a:rect l="0" t="0" r="r" b="b"/>
              <a:pathLst>
                <a:path w="46" h="12">
                  <a:moveTo>
                    <a:pt x="46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46" y="6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35" name="Freeform 411"/>
            <p:cNvSpPr>
              <a:spLocks/>
            </p:cNvSpPr>
            <p:nvPr/>
          </p:nvSpPr>
          <p:spPr bwMode="auto">
            <a:xfrm>
              <a:off x="1542" y="1482"/>
              <a:ext cx="46" cy="12"/>
            </a:xfrm>
            <a:custGeom>
              <a:avLst/>
              <a:gdLst/>
              <a:ahLst/>
              <a:cxnLst>
                <a:cxn ang="0">
                  <a:pos x="46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46" y="6"/>
                </a:cxn>
              </a:cxnLst>
              <a:rect l="0" t="0" r="r" b="b"/>
              <a:pathLst>
                <a:path w="46" h="12">
                  <a:moveTo>
                    <a:pt x="46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4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36" name="Freeform 412"/>
            <p:cNvSpPr>
              <a:spLocks/>
            </p:cNvSpPr>
            <p:nvPr/>
          </p:nvSpPr>
          <p:spPr bwMode="auto">
            <a:xfrm>
              <a:off x="1518" y="1488"/>
              <a:ext cx="46" cy="10"/>
            </a:xfrm>
            <a:custGeom>
              <a:avLst/>
              <a:gdLst/>
              <a:ahLst/>
              <a:cxnLst>
                <a:cxn ang="0">
                  <a:pos x="46" y="6"/>
                </a:cxn>
                <a:cxn ang="0">
                  <a:pos x="24" y="0"/>
                </a:cxn>
                <a:cxn ang="0">
                  <a:pos x="0" y="4"/>
                </a:cxn>
                <a:cxn ang="0">
                  <a:pos x="24" y="10"/>
                </a:cxn>
                <a:cxn ang="0">
                  <a:pos x="46" y="6"/>
                </a:cxn>
              </a:cxnLst>
              <a:rect l="0" t="0" r="r" b="b"/>
              <a:pathLst>
                <a:path w="46" h="10">
                  <a:moveTo>
                    <a:pt x="46" y="6"/>
                  </a:moveTo>
                  <a:lnTo>
                    <a:pt x="24" y="0"/>
                  </a:lnTo>
                  <a:lnTo>
                    <a:pt x="0" y="4"/>
                  </a:lnTo>
                  <a:lnTo>
                    <a:pt x="24" y="10"/>
                  </a:lnTo>
                  <a:lnTo>
                    <a:pt x="46" y="6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37" name="Freeform 413"/>
            <p:cNvSpPr>
              <a:spLocks/>
            </p:cNvSpPr>
            <p:nvPr/>
          </p:nvSpPr>
          <p:spPr bwMode="auto">
            <a:xfrm>
              <a:off x="1518" y="1488"/>
              <a:ext cx="46" cy="10"/>
            </a:xfrm>
            <a:custGeom>
              <a:avLst/>
              <a:gdLst/>
              <a:ahLst/>
              <a:cxnLst>
                <a:cxn ang="0">
                  <a:pos x="46" y="6"/>
                </a:cxn>
                <a:cxn ang="0">
                  <a:pos x="24" y="0"/>
                </a:cxn>
                <a:cxn ang="0">
                  <a:pos x="0" y="4"/>
                </a:cxn>
                <a:cxn ang="0">
                  <a:pos x="24" y="10"/>
                </a:cxn>
                <a:cxn ang="0">
                  <a:pos x="46" y="6"/>
                </a:cxn>
              </a:cxnLst>
              <a:rect l="0" t="0" r="r" b="b"/>
              <a:pathLst>
                <a:path w="46" h="10">
                  <a:moveTo>
                    <a:pt x="46" y="6"/>
                  </a:moveTo>
                  <a:lnTo>
                    <a:pt x="24" y="0"/>
                  </a:lnTo>
                  <a:lnTo>
                    <a:pt x="0" y="4"/>
                  </a:lnTo>
                  <a:lnTo>
                    <a:pt x="24" y="10"/>
                  </a:lnTo>
                  <a:lnTo>
                    <a:pt x="4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38" name="Freeform 414"/>
            <p:cNvSpPr>
              <a:spLocks/>
            </p:cNvSpPr>
            <p:nvPr/>
          </p:nvSpPr>
          <p:spPr bwMode="auto">
            <a:xfrm>
              <a:off x="1496" y="1492"/>
              <a:ext cx="46" cy="12"/>
            </a:xfrm>
            <a:custGeom>
              <a:avLst/>
              <a:gdLst/>
              <a:ahLst/>
              <a:cxnLst>
                <a:cxn ang="0">
                  <a:pos x="46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46" y="6"/>
                </a:cxn>
              </a:cxnLst>
              <a:rect l="0" t="0" r="r" b="b"/>
              <a:pathLst>
                <a:path w="46" h="12">
                  <a:moveTo>
                    <a:pt x="46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46" y="6"/>
                  </a:lnTo>
                  <a:close/>
                </a:path>
              </a:pathLst>
            </a:custGeom>
            <a:solidFill>
              <a:srgbClr val="007C45"/>
            </a:solidFill>
            <a:ln w="0">
              <a:solidFill>
                <a:srgbClr val="007C4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39" name="Freeform 415"/>
            <p:cNvSpPr>
              <a:spLocks/>
            </p:cNvSpPr>
            <p:nvPr/>
          </p:nvSpPr>
          <p:spPr bwMode="auto">
            <a:xfrm>
              <a:off x="1496" y="1492"/>
              <a:ext cx="46" cy="12"/>
            </a:xfrm>
            <a:custGeom>
              <a:avLst/>
              <a:gdLst/>
              <a:ahLst/>
              <a:cxnLst>
                <a:cxn ang="0">
                  <a:pos x="46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46" y="6"/>
                </a:cxn>
              </a:cxnLst>
              <a:rect l="0" t="0" r="r" b="b"/>
              <a:pathLst>
                <a:path w="46" h="12">
                  <a:moveTo>
                    <a:pt x="46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4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40" name="Freeform 416"/>
            <p:cNvSpPr>
              <a:spLocks/>
            </p:cNvSpPr>
            <p:nvPr/>
          </p:nvSpPr>
          <p:spPr bwMode="auto">
            <a:xfrm>
              <a:off x="1472" y="1498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7C45"/>
            </a:solidFill>
            <a:ln w="0">
              <a:solidFill>
                <a:srgbClr val="007C4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41" name="Freeform 417"/>
            <p:cNvSpPr>
              <a:spLocks/>
            </p:cNvSpPr>
            <p:nvPr/>
          </p:nvSpPr>
          <p:spPr bwMode="auto">
            <a:xfrm>
              <a:off x="1472" y="1498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4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42" name="Freeform 418"/>
            <p:cNvSpPr>
              <a:spLocks/>
            </p:cNvSpPr>
            <p:nvPr/>
          </p:nvSpPr>
          <p:spPr bwMode="auto">
            <a:xfrm>
              <a:off x="1448" y="1504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7C44"/>
            </a:solidFill>
            <a:ln w="0">
              <a:solidFill>
                <a:srgbClr val="007C4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43" name="Freeform 419"/>
            <p:cNvSpPr>
              <a:spLocks/>
            </p:cNvSpPr>
            <p:nvPr/>
          </p:nvSpPr>
          <p:spPr bwMode="auto">
            <a:xfrm>
              <a:off x="1448" y="1504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4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44" name="Freeform 420"/>
            <p:cNvSpPr>
              <a:spLocks/>
            </p:cNvSpPr>
            <p:nvPr/>
          </p:nvSpPr>
          <p:spPr bwMode="auto">
            <a:xfrm>
              <a:off x="1424" y="1510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7C43"/>
            </a:solidFill>
            <a:ln w="0">
              <a:solidFill>
                <a:srgbClr val="007C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45" name="Freeform 421"/>
            <p:cNvSpPr>
              <a:spLocks/>
            </p:cNvSpPr>
            <p:nvPr/>
          </p:nvSpPr>
          <p:spPr bwMode="auto">
            <a:xfrm>
              <a:off x="1424" y="1510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4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46" name="Freeform 422"/>
            <p:cNvSpPr>
              <a:spLocks/>
            </p:cNvSpPr>
            <p:nvPr/>
          </p:nvSpPr>
          <p:spPr bwMode="auto">
            <a:xfrm>
              <a:off x="1400" y="1516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7C41"/>
            </a:solidFill>
            <a:ln w="0">
              <a:solidFill>
                <a:srgbClr val="007C4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47" name="Freeform 423"/>
            <p:cNvSpPr>
              <a:spLocks/>
            </p:cNvSpPr>
            <p:nvPr/>
          </p:nvSpPr>
          <p:spPr bwMode="auto">
            <a:xfrm>
              <a:off x="1400" y="1516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4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48" name="Freeform 424"/>
            <p:cNvSpPr>
              <a:spLocks/>
            </p:cNvSpPr>
            <p:nvPr/>
          </p:nvSpPr>
          <p:spPr bwMode="auto">
            <a:xfrm>
              <a:off x="1376" y="1522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7C40"/>
            </a:solidFill>
            <a:ln w="0">
              <a:solidFill>
                <a:srgbClr val="007C4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49" name="Freeform 425"/>
            <p:cNvSpPr>
              <a:spLocks/>
            </p:cNvSpPr>
            <p:nvPr/>
          </p:nvSpPr>
          <p:spPr bwMode="auto">
            <a:xfrm>
              <a:off x="1376" y="1522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4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50" name="Freeform 426"/>
            <p:cNvSpPr>
              <a:spLocks/>
            </p:cNvSpPr>
            <p:nvPr/>
          </p:nvSpPr>
          <p:spPr bwMode="auto">
            <a:xfrm>
              <a:off x="1350" y="1528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7C3E"/>
            </a:solidFill>
            <a:ln w="0">
              <a:solidFill>
                <a:srgbClr val="007C3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51" name="Freeform 427"/>
            <p:cNvSpPr>
              <a:spLocks/>
            </p:cNvSpPr>
            <p:nvPr/>
          </p:nvSpPr>
          <p:spPr bwMode="auto">
            <a:xfrm>
              <a:off x="1350" y="1528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4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52" name="Freeform 428"/>
            <p:cNvSpPr>
              <a:spLocks/>
            </p:cNvSpPr>
            <p:nvPr/>
          </p:nvSpPr>
          <p:spPr bwMode="auto">
            <a:xfrm>
              <a:off x="1324" y="1534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0" y="6"/>
                  </a:lnTo>
                  <a:close/>
                </a:path>
              </a:pathLst>
            </a:custGeom>
            <a:solidFill>
              <a:srgbClr val="007C3C"/>
            </a:solidFill>
            <a:ln w="0">
              <a:solidFill>
                <a:srgbClr val="007C3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53" name="Freeform 429"/>
            <p:cNvSpPr>
              <a:spLocks/>
            </p:cNvSpPr>
            <p:nvPr/>
          </p:nvSpPr>
          <p:spPr bwMode="auto">
            <a:xfrm>
              <a:off x="1324" y="1534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54" name="Freeform 430"/>
            <p:cNvSpPr>
              <a:spLocks/>
            </p:cNvSpPr>
            <p:nvPr/>
          </p:nvSpPr>
          <p:spPr bwMode="auto">
            <a:xfrm>
              <a:off x="1298" y="1540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0" y="6"/>
                  </a:lnTo>
                  <a:close/>
                </a:path>
              </a:pathLst>
            </a:custGeom>
            <a:solidFill>
              <a:srgbClr val="007B3A"/>
            </a:solidFill>
            <a:ln w="0">
              <a:solidFill>
                <a:srgbClr val="007B3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55" name="Freeform 431"/>
            <p:cNvSpPr>
              <a:spLocks/>
            </p:cNvSpPr>
            <p:nvPr/>
          </p:nvSpPr>
          <p:spPr bwMode="auto">
            <a:xfrm>
              <a:off x="1298" y="1540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56" name="Freeform 432"/>
            <p:cNvSpPr>
              <a:spLocks/>
            </p:cNvSpPr>
            <p:nvPr/>
          </p:nvSpPr>
          <p:spPr bwMode="auto">
            <a:xfrm>
              <a:off x="1272" y="1546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0" y="6"/>
                  </a:lnTo>
                  <a:close/>
                </a:path>
              </a:pathLst>
            </a:custGeom>
            <a:solidFill>
              <a:srgbClr val="007B39"/>
            </a:solidFill>
            <a:ln w="0">
              <a:solidFill>
                <a:srgbClr val="007B3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57" name="Freeform 433"/>
            <p:cNvSpPr>
              <a:spLocks/>
            </p:cNvSpPr>
            <p:nvPr/>
          </p:nvSpPr>
          <p:spPr bwMode="auto">
            <a:xfrm>
              <a:off x="1272" y="1546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58" name="Freeform 434"/>
            <p:cNvSpPr>
              <a:spLocks/>
            </p:cNvSpPr>
            <p:nvPr/>
          </p:nvSpPr>
          <p:spPr bwMode="auto">
            <a:xfrm>
              <a:off x="1246" y="1552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22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22" y="12"/>
                  </a:lnTo>
                  <a:lnTo>
                    <a:pt x="50" y="6"/>
                  </a:lnTo>
                  <a:close/>
                </a:path>
              </a:pathLst>
            </a:custGeom>
            <a:solidFill>
              <a:srgbClr val="007A37"/>
            </a:solidFill>
            <a:ln w="0">
              <a:solidFill>
                <a:srgbClr val="007A3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59" name="Freeform 435"/>
            <p:cNvSpPr>
              <a:spLocks/>
            </p:cNvSpPr>
            <p:nvPr/>
          </p:nvSpPr>
          <p:spPr bwMode="auto">
            <a:xfrm>
              <a:off x="1246" y="1552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22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22" y="12"/>
                  </a:lnTo>
                  <a:lnTo>
                    <a:pt x="5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60" name="Freeform 436"/>
            <p:cNvSpPr>
              <a:spLocks/>
            </p:cNvSpPr>
            <p:nvPr/>
          </p:nvSpPr>
          <p:spPr bwMode="auto">
            <a:xfrm>
              <a:off x="1218" y="1556"/>
              <a:ext cx="50" cy="12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0" y="8"/>
                </a:cxn>
              </a:cxnLst>
              <a:rect l="0" t="0" r="r" b="b"/>
              <a:pathLst>
                <a:path w="50" h="12">
                  <a:moveTo>
                    <a:pt x="50" y="8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0" y="8"/>
                  </a:lnTo>
                  <a:close/>
                </a:path>
              </a:pathLst>
            </a:custGeom>
            <a:solidFill>
              <a:srgbClr val="007A36"/>
            </a:solidFill>
            <a:ln w="0">
              <a:solidFill>
                <a:srgbClr val="007A3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61" name="Freeform 437"/>
            <p:cNvSpPr>
              <a:spLocks/>
            </p:cNvSpPr>
            <p:nvPr/>
          </p:nvSpPr>
          <p:spPr bwMode="auto">
            <a:xfrm>
              <a:off x="1218" y="1556"/>
              <a:ext cx="50" cy="12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0" y="8"/>
                </a:cxn>
              </a:cxnLst>
              <a:rect l="0" t="0" r="r" b="b"/>
              <a:pathLst>
                <a:path w="50" h="12">
                  <a:moveTo>
                    <a:pt x="50" y="8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0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62" name="Freeform 438"/>
            <p:cNvSpPr>
              <a:spLocks/>
            </p:cNvSpPr>
            <p:nvPr/>
          </p:nvSpPr>
          <p:spPr bwMode="auto">
            <a:xfrm>
              <a:off x="1190" y="1562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2" y="6"/>
                  </a:lnTo>
                  <a:close/>
                </a:path>
              </a:pathLst>
            </a:custGeom>
            <a:solidFill>
              <a:srgbClr val="007934"/>
            </a:solidFill>
            <a:ln w="0">
              <a:solidFill>
                <a:srgbClr val="0079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63" name="Freeform 439"/>
            <p:cNvSpPr>
              <a:spLocks/>
            </p:cNvSpPr>
            <p:nvPr/>
          </p:nvSpPr>
          <p:spPr bwMode="auto">
            <a:xfrm>
              <a:off x="1190" y="1562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64" name="Freeform 440"/>
            <p:cNvSpPr>
              <a:spLocks/>
            </p:cNvSpPr>
            <p:nvPr/>
          </p:nvSpPr>
          <p:spPr bwMode="auto">
            <a:xfrm>
              <a:off x="1162" y="1568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2" y="6"/>
                  </a:lnTo>
                  <a:close/>
                </a:path>
              </a:pathLst>
            </a:custGeom>
            <a:solidFill>
              <a:srgbClr val="007834"/>
            </a:solidFill>
            <a:ln w="0">
              <a:solidFill>
                <a:srgbClr val="0078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65" name="Freeform 441"/>
            <p:cNvSpPr>
              <a:spLocks/>
            </p:cNvSpPr>
            <p:nvPr/>
          </p:nvSpPr>
          <p:spPr bwMode="auto">
            <a:xfrm>
              <a:off x="1162" y="1568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66" name="Freeform 442"/>
            <p:cNvSpPr>
              <a:spLocks/>
            </p:cNvSpPr>
            <p:nvPr/>
          </p:nvSpPr>
          <p:spPr bwMode="auto">
            <a:xfrm>
              <a:off x="1134" y="1574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22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22" y="12"/>
                  </a:lnTo>
                  <a:lnTo>
                    <a:pt x="52" y="6"/>
                  </a:lnTo>
                  <a:close/>
                </a:path>
              </a:pathLst>
            </a:custGeom>
            <a:solidFill>
              <a:srgbClr val="007733"/>
            </a:solidFill>
            <a:ln w="0">
              <a:solidFill>
                <a:srgbClr val="0077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67" name="Freeform 443"/>
            <p:cNvSpPr>
              <a:spLocks/>
            </p:cNvSpPr>
            <p:nvPr/>
          </p:nvSpPr>
          <p:spPr bwMode="auto">
            <a:xfrm>
              <a:off x="1134" y="1574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22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22" y="12"/>
                  </a:lnTo>
                  <a:lnTo>
                    <a:pt x="5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68" name="Freeform 444"/>
            <p:cNvSpPr>
              <a:spLocks/>
            </p:cNvSpPr>
            <p:nvPr/>
          </p:nvSpPr>
          <p:spPr bwMode="auto">
            <a:xfrm>
              <a:off x="1104" y="1578"/>
              <a:ext cx="52" cy="1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4" y="14"/>
                </a:cxn>
                <a:cxn ang="0">
                  <a:pos x="52" y="8"/>
                </a:cxn>
              </a:cxnLst>
              <a:rect l="0" t="0" r="r" b="b"/>
              <a:pathLst>
                <a:path w="52" h="14">
                  <a:moveTo>
                    <a:pt x="52" y="8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4" y="14"/>
                  </a:lnTo>
                  <a:lnTo>
                    <a:pt x="52" y="8"/>
                  </a:lnTo>
                  <a:close/>
                </a:path>
              </a:pathLst>
            </a:custGeom>
            <a:solidFill>
              <a:srgbClr val="007634"/>
            </a:solidFill>
            <a:ln w="0">
              <a:solidFill>
                <a:srgbClr val="0076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69" name="Freeform 445"/>
            <p:cNvSpPr>
              <a:spLocks/>
            </p:cNvSpPr>
            <p:nvPr/>
          </p:nvSpPr>
          <p:spPr bwMode="auto">
            <a:xfrm>
              <a:off x="1104" y="1578"/>
              <a:ext cx="52" cy="1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4" y="14"/>
                </a:cxn>
                <a:cxn ang="0">
                  <a:pos x="52" y="8"/>
                </a:cxn>
              </a:cxnLst>
              <a:rect l="0" t="0" r="r" b="b"/>
              <a:pathLst>
                <a:path w="52" h="14">
                  <a:moveTo>
                    <a:pt x="52" y="8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4" y="14"/>
                  </a:lnTo>
                  <a:lnTo>
                    <a:pt x="5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70" name="Freeform 446"/>
            <p:cNvSpPr>
              <a:spLocks/>
            </p:cNvSpPr>
            <p:nvPr/>
          </p:nvSpPr>
          <p:spPr bwMode="auto">
            <a:xfrm>
              <a:off x="1074" y="1584"/>
              <a:ext cx="54" cy="14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4" y="14"/>
                </a:cxn>
                <a:cxn ang="0">
                  <a:pos x="54" y="8"/>
                </a:cxn>
              </a:cxnLst>
              <a:rect l="0" t="0" r="r" b="b"/>
              <a:pathLst>
                <a:path w="54" h="14">
                  <a:moveTo>
                    <a:pt x="54" y="8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4" y="14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535"/>
            </a:solidFill>
            <a:ln w="0">
              <a:solidFill>
                <a:srgbClr val="0075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71" name="Freeform 447"/>
            <p:cNvSpPr>
              <a:spLocks/>
            </p:cNvSpPr>
            <p:nvPr/>
          </p:nvSpPr>
          <p:spPr bwMode="auto">
            <a:xfrm>
              <a:off x="1074" y="1584"/>
              <a:ext cx="54" cy="14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4" y="14"/>
                </a:cxn>
                <a:cxn ang="0">
                  <a:pos x="54" y="8"/>
                </a:cxn>
              </a:cxnLst>
              <a:rect l="0" t="0" r="r" b="b"/>
              <a:pathLst>
                <a:path w="54" h="14">
                  <a:moveTo>
                    <a:pt x="54" y="8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4" y="14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72" name="Freeform 448"/>
            <p:cNvSpPr>
              <a:spLocks/>
            </p:cNvSpPr>
            <p:nvPr/>
          </p:nvSpPr>
          <p:spPr bwMode="auto">
            <a:xfrm>
              <a:off x="1044" y="1590"/>
              <a:ext cx="54" cy="14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30" y="0"/>
                </a:cxn>
                <a:cxn ang="0">
                  <a:pos x="0" y="8"/>
                </a:cxn>
                <a:cxn ang="0">
                  <a:pos x="24" y="14"/>
                </a:cxn>
                <a:cxn ang="0">
                  <a:pos x="54" y="8"/>
                </a:cxn>
              </a:cxnLst>
              <a:rect l="0" t="0" r="r" b="b"/>
              <a:pathLst>
                <a:path w="54" h="14">
                  <a:moveTo>
                    <a:pt x="54" y="8"/>
                  </a:moveTo>
                  <a:lnTo>
                    <a:pt x="30" y="0"/>
                  </a:lnTo>
                  <a:lnTo>
                    <a:pt x="0" y="8"/>
                  </a:lnTo>
                  <a:lnTo>
                    <a:pt x="24" y="14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437"/>
            </a:solidFill>
            <a:ln w="0">
              <a:solidFill>
                <a:srgbClr val="00743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73" name="Freeform 449"/>
            <p:cNvSpPr>
              <a:spLocks/>
            </p:cNvSpPr>
            <p:nvPr/>
          </p:nvSpPr>
          <p:spPr bwMode="auto">
            <a:xfrm>
              <a:off x="1044" y="1590"/>
              <a:ext cx="54" cy="14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30" y="0"/>
                </a:cxn>
                <a:cxn ang="0">
                  <a:pos x="0" y="8"/>
                </a:cxn>
                <a:cxn ang="0">
                  <a:pos x="24" y="14"/>
                </a:cxn>
                <a:cxn ang="0">
                  <a:pos x="54" y="8"/>
                </a:cxn>
              </a:cxnLst>
              <a:rect l="0" t="0" r="r" b="b"/>
              <a:pathLst>
                <a:path w="54" h="14">
                  <a:moveTo>
                    <a:pt x="54" y="8"/>
                  </a:moveTo>
                  <a:lnTo>
                    <a:pt x="30" y="0"/>
                  </a:lnTo>
                  <a:lnTo>
                    <a:pt x="0" y="8"/>
                  </a:lnTo>
                  <a:lnTo>
                    <a:pt x="24" y="14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74" name="Freeform 450"/>
            <p:cNvSpPr>
              <a:spLocks/>
            </p:cNvSpPr>
            <p:nvPr/>
          </p:nvSpPr>
          <p:spPr bwMode="auto">
            <a:xfrm>
              <a:off x="1014" y="1598"/>
              <a:ext cx="54" cy="12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54" y="6"/>
                </a:cxn>
              </a:cxnLst>
              <a:rect l="0" t="0" r="r" b="b"/>
              <a:pathLst>
                <a:path w="54" h="12">
                  <a:moveTo>
                    <a:pt x="54" y="6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rgbClr val="00733A"/>
            </a:solidFill>
            <a:ln w="0">
              <a:solidFill>
                <a:srgbClr val="00733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75" name="Freeform 451"/>
            <p:cNvSpPr>
              <a:spLocks/>
            </p:cNvSpPr>
            <p:nvPr/>
          </p:nvSpPr>
          <p:spPr bwMode="auto">
            <a:xfrm>
              <a:off x="1014" y="1598"/>
              <a:ext cx="54" cy="12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54" y="6"/>
                </a:cxn>
              </a:cxnLst>
              <a:rect l="0" t="0" r="r" b="b"/>
              <a:pathLst>
                <a:path w="54" h="12">
                  <a:moveTo>
                    <a:pt x="54" y="6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54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76" name="Freeform 452"/>
            <p:cNvSpPr>
              <a:spLocks/>
            </p:cNvSpPr>
            <p:nvPr/>
          </p:nvSpPr>
          <p:spPr bwMode="auto">
            <a:xfrm>
              <a:off x="982" y="1604"/>
              <a:ext cx="54" cy="14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4" y="14"/>
                </a:cxn>
                <a:cxn ang="0">
                  <a:pos x="54" y="6"/>
                </a:cxn>
              </a:cxnLst>
              <a:rect l="0" t="0" r="r" b="b"/>
              <a:pathLst>
                <a:path w="54" h="14">
                  <a:moveTo>
                    <a:pt x="54" y="6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4" y="14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rgbClr val="00713D"/>
            </a:solidFill>
            <a:ln w="0">
              <a:solidFill>
                <a:srgbClr val="00713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77" name="Freeform 453"/>
            <p:cNvSpPr>
              <a:spLocks/>
            </p:cNvSpPr>
            <p:nvPr/>
          </p:nvSpPr>
          <p:spPr bwMode="auto">
            <a:xfrm>
              <a:off x="982" y="1604"/>
              <a:ext cx="54" cy="14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4" y="14"/>
                </a:cxn>
                <a:cxn ang="0">
                  <a:pos x="54" y="6"/>
                </a:cxn>
              </a:cxnLst>
              <a:rect l="0" t="0" r="r" b="b"/>
              <a:pathLst>
                <a:path w="54" h="14">
                  <a:moveTo>
                    <a:pt x="54" y="6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4" y="14"/>
                  </a:lnTo>
                  <a:lnTo>
                    <a:pt x="54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78" name="Freeform 454"/>
            <p:cNvSpPr>
              <a:spLocks/>
            </p:cNvSpPr>
            <p:nvPr/>
          </p:nvSpPr>
          <p:spPr bwMode="auto">
            <a:xfrm>
              <a:off x="950" y="1612"/>
              <a:ext cx="56" cy="16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4" y="16"/>
                </a:cxn>
                <a:cxn ang="0">
                  <a:pos x="56" y="6"/>
                </a:cxn>
              </a:cxnLst>
              <a:rect l="0" t="0" r="r" b="b"/>
              <a:pathLst>
                <a:path w="56" h="16">
                  <a:moveTo>
                    <a:pt x="56" y="6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4" y="16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007042"/>
            </a:solidFill>
            <a:ln w="0">
              <a:solidFill>
                <a:srgbClr val="00704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79" name="Freeform 455"/>
            <p:cNvSpPr>
              <a:spLocks/>
            </p:cNvSpPr>
            <p:nvPr/>
          </p:nvSpPr>
          <p:spPr bwMode="auto">
            <a:xfrm>
              <a:off x="950" y="1612"/>
              <a:ext cx="56" cy="16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4" y="16"/>
                </a:cxn>
                <a:cxn ang="0">
                  <a:pos x="56" y="6"/>
                </a:cxn>
              </a:cxnLst>
              <a:rect l="0" t="0" r="r" b="b"/>
              <a:pathLst>
                <a:path w="56" h="16">
                  <a:moveTo>
                    <a:pt x="56" y="6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4" y="16"/>
                  </a:lnTo>
                  <a:lnTo>
                    <a:pt x="5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80" name="Freeform 456"/>
            <p:cNvSpPr>
              <a:spLocks/>
            </p:cNvSpPr>
            <p:nvPr/>
          </p:nvSpPr>
          <p:spPr bwMode="auto">
            <a:xfrm>
              <a:off x="918" y="1620"/>
              <a:ext cx="56" cy="16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32" y="0"/>
                </a:cxn>
                <a:cxn ang="0">
                  <a:pos x="0" y="10"/>
                </a:cxn>
                <a:cxn ang="0">
                  <a:pos x="24" y="16"/>
                </a:cxn>
                <a:cxn ang="0">
                  <a:pos x="56" y="8"/>
                </a:cxn>
              </a:cxnLst>
              <a:rect l="0" t="0" r="r" b="b"/>
              <a:pathLst>
                <a:path w="56" h="16">
                  <a:moveTo>
                    <a:pt x="56" y="8"/>
                  </a:moveTo>
                  <a:lnTo>
                    <a:pt x="32" y="0"/>
                  </a:lnTo>
                  <a:lnTo>
                    <a:pt x="0" y="10"/>
                  </a:lnTo>
                  <a:lnTo>
                    <a:pt x="24" y="16"/>
                  </a:lnTo>
                  <a:lnTo>
                    <a:pt x="56" y="8"/>
                  </a:lnTo>
                  <a:close/>
                </a:path>
              </a:pathLst>
            </a:custGeom>
            <a:solidFill>
              <a:srgbClr val="006F48"/>
            </a:solidFill>
            <a:ln w="0">
              <a:solidFill>
                <a:srgbClr val="006F4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81" name="Freeform 457"/>
            <p:cNvSpPr>
              <a:spLocks/>
            </p:cNvSpPr>
            <p:nvPr/>
          </p:nvSpPr>
          <p:spPr bwMode="auto">
            <a:xfrm>
              <a:off x="918" y="1620"/>
              <a:ext cx="56" cy="16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32" y="0"/>
                </a:cxn>
                <a:cxn ang="0">
                  <a:pos x="0" y="10"/>
                </a:cxn>
                <a:cxn ang="0">
                  <a:pos x="24" y="16"/>
                </a:cxn>
                <a:cxn ang="0">
                  <a:pos x="56" y="8"/>
                </a:cxn>
              </a:cxnLst>
              <a:rect l="0" t="0" r="r" b="b"/>
              <a:pathLst>
                <a:path w="56" h="16">
                  <a:moveTo>
                    <a:pt x="56" y="8"/>
                  </a:moveTo>
                  <a:lnTo>
                    <a:pt x="32" y="0"/>
                  </a:lnTo>
                  <a:lnTo>
                    <a:pt x="0" y="10"/>
                  </a:lnTo>
                  <a:lnTo>
                    <a:pt x="24" y="16"/>
                  </a:lnTo>
                  <a:lnTo>
                    <a:pt x="5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82" name="Freeform 458"/>
            <p:cNvSpPr>
              <a:spLocks/>
            </p:cNvSpPr>
            <p:nvPr/>
          </p:nvSpPr>
          <p:spPr bwMode="auto">
            <a:xfrm>
              <a:off x="886" y="1630"/>
              <a:ext cx="56" cy="16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2" y="0"/>
                </a:cxn>
                <a:cxn ang="0">
                  <a:pos x="0" y="10"/>
                </a:cxn>
                <a:cxn ang="0">
                  <a:pos x="22" y="16"/>
                </a:cxn>
                <a:cxn ang="0">
                  <a:pos x="56" y="6"/>
                </a:cxn>
              </a:cxnLst>
              <a:rect l="0" t="0" r="r" b="b"/>
              <a:pathLst>
                <a:path w="56" h="16">
                  <a:moveTo>
                    <a:pt x="56" y="6"/>
                  </a:moveTo>
                  <a:lnTo>
                    <a:pt x="32" y="0"/>
                  </a:lnTo>
                  <a:lnTo>
                    <a:pt x="0" y="10"/>
                  </a:lnTo>
                  <a:lnTo>
                    <a:pt x="22" y="16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006F4E"/>
            </a:solidFill>
            <a:ln w="0">
              <a:solidFill>
                <a:srgbClr val="006F4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83" name="Freeform 459"/>
            <p:cNvSpPr>
              <a:spLocks/>
            </p:cNvSpPr>
            <p:nvPr/>
          </p:nvSpPr>
          <p:spPr bwMode="auto">
            <a:xfrm>
              <a:off x="886" y="1630"/>
              <a:ext cx="56" cy="16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2" y="0"/>
                </a:cxn>
                <a:cxn ang="0">
                  <a:pos x="0" y="10"/>
                </a:cxn>
                <a:cxn ang="0">
                  <a:pos x="22" y="16"/>
                </a:cxn>
                <a:cxn ang="0">
                  <a:pos x="56" y="6"/>
                </a:cxn>
              </a:cxnLst>
              <a:rect l="0" t="0" r="r" b="b"/>
              <a:pathLst>
                <a:path w="56" h="16">
                  <a:moveTo>
                    <a:pt x="56" y="6"/>
                  </a:moveTo>
                  <a:lnTo>
                    <a:pt x="32" y="0"/>
                  </a:lnTo>
                  <a:lnTo>
                    <a:pt x="0" y="10"/>
                  </a:lnTo>
                  <a:lnTo>
                    <a:pt x="22" y="16"/>
                  </a:lnTo>
                  <a:lnTo>
                    <a:pt x="5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84" name="Freeform 460"/>
            <p:cNvSpPr>
              <a:spLocks/>
            </p:cNvSpPr>
            <p:nvPr/>
          </p:nvSpPr>
          <p:spPr bwMode="auto">
            <a:xfrm>
              <a:off x="852" y="1640"/>
              <a:ext cx="56" cy="18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4" y="0"/>
                </a:cxn>
                <a:cxn ang="0">
                  <a:pos x="0" y="12"/>
                </a:cxn>
                <a:cxn ang="0">
                  <a:pos x="22" y="18"/>
                </a:cxn>
                <a:cxn ang="0">
                  <a:pos x="56" y="6"/>
                </a:cxn>
              </a:cxnLst>
              <a:rect l="0" t="0" r="r" b="b"/>
              <a:pathLst>
                <a:path w="56" h="18">
                  <a:moveTo>
                    <a:pt x="56" y="6"/>
                  </a:moveTo>
                  <a:lnTo>
                    <a:pt x="34" y="0"/>
                  </a:lnTo>
                  <a:lnTo>
                    <a:pt x="0" y="12"/>
                  </a:lnTo>
                  <a:lnTo>
                    <a:pt x="22" y="18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006F54"/>
            </a:solidFill>
            <a:ln w="0">
              <a:solidFill>
                <a:srgbClr val="006F5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85" name="Freeform 461"/>
            <p:cNvSpPr>
              <a:spLocks/>
            </p:cNvSpPr>
            <p:nvPr/>
          </p:nvSpPr>
          <p:spPr bwMode="auto">
            <a:xfrm>
              <a:off x="852" y="1640"/>
              <a:ext cx="56" cy="18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4" y="0"/>
                </a:cxn>
                <a:cxn ang="0">
                  <a:pos x="0" y="12"/>
                </a:cxn>
                <a:cxn ang="0">
                  <a:pos x="22" y="18"/>
                </a:cxn>
                <a:cxn ang="0">
                  <a:pos x="56" y="6"/>
                </a:cxn>
              </a:cxnLst>
              <a:rect l="0" t="0" r="r" b="b"/>
              <a:pathLst>
                <a:path w="56" h="18">
                  <a:moveTo>
                    <a:pt x="56" y="6"/>
                  </a:moveTo>
                  <a:lnTo>
                    <a:pt x="34" y="0"/>
                  </a:lnTo>
                  <a:lnTo>
                    <a:pt x="0" y="12"/>
                  </a:lnTo>
                  <a:lnTo>
                    <a:pt x="22" y="18"/>
                  </a:lnTo>
                  <a:lnTo>
                    <a:pt x="5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86" name="Freeform 462"/>
            <p:cNvSpPr>
              <a:spLocks/>
            </p:cNvSpPr>
            <p:nvPr/>
          </p:nvSpPr>
          <p:spPr bwMode="auto">
            <a:xfrm>
              <a:off x="818" y="1652"/>
              <a:ext cx="56" cy="18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4" y="0"/>
                </a:cxn>
                <a:cxn ang="0">
                  <a:pos x="0" y="12"/>
                </a:cxn>
                <a:cxn ang="0">
                  <a:pos x="22" y="18"/>
                </a:cxn>
                <a:cxn ang="0">
                  <a:pos x="56" y="6"/>
                </a:cxn>
              </a:cxnLst>
              <a:rect l="0" t="0" r="r" b="b"/>
              <a:pathLst>
                <a:path w="56" h="18">
                  <a:moveTo>
                    <a:pt x="56" y="6"/>
                  </a:moveTo>
                  <a:lnTo>
                    <a:pt x="34" y="0"/>
                  </a:lnTo>
                  <a:lnTo>
                    <a:pt x="0" y="12"/>
                  </a:lnTo>
                  <a:lnTo>
                    <a:pt x="22" y="18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006F58"/>
            </a:solidFill>
            <a:ln w="0">
              <a:solidFill>
                <a:srgbClr val="006F5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87" name="Freeform 463"/>
            <p:cNvSpPr>
              <a:spLocks/>
            </p:cNvSpPr>
            <p:nvPr/>
          </p:nvSpPr>
          <p:spPr bwMode="auto">
            <a:xfrm>
              <a:off x="818" y="1652"/>
              <a:ext cx="56" cy="18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4" y="0"/>
                </a:cxn>
                <a:cxn ang="0">
                  <a:pos x="0" y="12"/>
                </a:cxn>
                <a:cxn ang="0">
                  <a:pos x="22" y="18"/>
                </a:cxn>
                <a:cxn ang="0">
                  <a:pos x="56" y="6"/>
                </a:cxn>
              </a:cxnLst>
              <a:rect l="0" t="0" r="r" b="b"/>
              <a:pathLst>
                <a:path w="56" h="18">
                  <a:moveTo>
                    <a:pt x="56" y="6"/>
                  </a:moveTo>
                  <a:lnTo>
                    <a:pt x="34" y="0"/>
                  </a:lnTo>
                  <a:lnTo>
                    <a:pt x="0" y="12"/>
                  </a:lnTo>
                  <a:lnTo>
                    <a:pt x="22" y="18"/>
                  </a:lnTo>
                  <a:lnTo>
                    <a:pt x="5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88" name="Freeform 464"/>
            <p:cNvSpPr>
              <a:spLocks/>
            </p:cNvSpPr>
            <p:nvPr/>
          </p:nvSpPr>
          <p:spPr bwMode="auto">
            <a:xfrm>
              <a:off x="784" y="1664"/>
              <a:ext cx="56" cy="20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4" y="0"/>
                </a:cxn>
                <a:cxn ang="0">
                  <a:pos x="0" y="12"/>
                </a:cxn>
                <a:cxn ang="0">
                  <a:pos x="22" y="20"/>
                </a:cxn>
                <a:cxn ang="0">
                  <a:pos x="56" y="6"/>
                </a:cxn>
              </a:cxnLst>
              <a:rect l="0" t="0" r="r" b="b"/>
              <a:pathLst>
                <a:path w="56" h="20">
                  <a:moveTo>
                    <a:pt x="56" y="6"/>
                  </a:moveTo>
                  <a:lnTo>
                    <a:pt x="34" y="0"/>
                  </a:lnTo>
                  <a:lnTo>
                    <a:pt x="0" y="12"/>
                  </a:lnTo>
                  <a:lnTo>
                    <a:pt x="22" y="20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00705B"/>
            </a:solidFill>
            <a:ln w="0">
              <a:solidFill>
                <a:srgbClr val="00705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89" name="Freeform 465"/>
            <p:cNvSpPr>
              <a:spLocks/>
            </p:cNvSpPr>
            <p:nvPr/>
          </p:nvSpPr>
          <p:spPr bwMode="auto">
            <a:xfrm>
              <a:off x="784" y="1664"/>
              <a:ext cx="56" cy="20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4" y="0"/>
                </a:cxn>
                <a:cxn ang="0">
                  <a:pos x="0" y="12"/>
                </a:cxn>
                <a:cxn ang="0">
                  <a:pos x="22" y="20"/>
                </a:cxn>
                <a:cxn ang="0">
                  <a:pos x="56" y="6"/>
                </a:cxn>
              </a:cxnLst>
              <a:rect l="0" t="0" r="r" b="b"/>
              <a:pathLst>
                <a:path w="56" h="20">
                  <a:moveTo>
                    <a:pt x="56" y="6"/>
                  </a:moveTo>
                  <a:lnTo>
                    <a:pt x="34" y="0"/>
                  </a:lnTo>
                  <a:lnTo>
                    <a:pt x="0" y="12"/>
                  </a:lnTo>
                  <a:lnTo>
                    <a:pt x="22" y="20"/>
                  </a:lnTo>
                  <a:lnTo>
                    <a:pt x="5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90" name="Freeform 466"/>
            <p:cNvSpPr>
              <a:spLocks/>
            </p:cNvSpPr>
            <p:nvPr/>
          </p:nvSpPr>
          <p:spPr bwMode="auto">
            <a:xfrm>
              <a:off x="748" y="1676"/>
              <a:ext cx="58" cy="20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36" y="0"/>
                </a:cxn>
                <a:cxn ang="0">
                  <a:pos x="0" y="12"/>
                </a:cxn>
                <a:cxn ang="0">
                  <a:pos x="22" y="20"/>
                </a:cxn>
                <a:cxn ang="0">
                  <a:pos x="58" y="8"/>
                </a:cxn>
              </a:cxnLst>
              <a:rect l="0" t="0" r="r" b="b"/>
              <a:pathLst>
                <a:path w="58" h="20">
                  <a:moveTo>
                    <a:pt x="58" y="8"/>
                  </a:moveTo>
                  <a:lnTo>
                    <a:pt x="36" y="0"/>
                  </a:lnTo>
                  <a:lnTo>
                    <a:pt x="0" y="12"/>
                  </a:lnTo>
                  <a:lnTo>
                    <a:pt x="22" y="20"/>
                  </a:lnTo>
                  <a:lnTo>
                    <a:pt x="58" y="8"/>
                  </a:lnTo>
                  <a:close/>
                </a:path>
              </a:pathLst>
            </a:custGeom>
            <a:solidFill>
              <a:srgbClr val="00725A"/>
            </a:solidFill>
            <a:ln w="0">
              <a:solidFill>
                <a:srgbClr val="0072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91" name="Freeform 467"/>
            <p:cNvSpPr>
              <a:spLocks/>
            </p:cNvSpPr>
            <p:nvPr/>
          </p:nvSpPr>
          <p:spPr bwMode="auto">
            <a:xfrm>
              <a:off x="748" y="1676"/>
              <a:ext cx="58" cy="20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36" y="0"/>
                </a:cxn>
                <a:cxn ang="0">
                  <a:pos x="0" y="12"/>
                </a:cxn>
                <a:cxn ang="0">
                  <a:pos x="22" y="20"/>
                </a:cxn>
                <a:cxn ang="0">
                  <a:pos x="58" y="8"/>
                </a:cxn>
              </a:cxnLst>
              <a:rect l="0" t="0" r="r" b="b"/>
              <a:pathLst>
                <a:path w="58" h="20">
                  <a:moveTo>
                    <a:pt x="58" y="8"/>
                  </a:moveTo>
                  <a:lnTo>
                    <a:pt x="36" y="0"/>
                  </a:lnTo>
                  <a:lnTo>
                    <a:pt x="0" y="12"/>
                  </a:lnTo>
                  <a:lnTo>
                    <a:pt x="22" y="20"/>
                  </a:lnTo>
                  <a:lnTo>
                    <a:pt x="58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92" name="Freeform 468"/>
            <p:cNvSpPr>
              <a:spLocks/>
            </p:cNvSpPr>
            <p:nvPr/>
          </p:nvSpPr>
          <p:spPr bwMode="auto">
            <a:xfrm>
              <a:off x="712" y="1688"/>
              <a:ext cx="58" cy="22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36" y="0"/>
                </a:cxn>
                <a:cxn ang="0">
                  <a:pos x="0" y="12"/>
                </a:cxn>
                <a:cxn ang="0">
                  <a:pos x="22" y="22"/>
                </a:cxn>
                <a:cxn ang="0">
                  <a:pos x="58" y="8"/>
                </a:cxn>
              </a:cxnLst>
              <a:rect l="0" t="0" r="r" b="b"/>
              <a:pathLst>
                <a:path w="58" h="22">
                  <a:moveTo>
                    <a:pt x="58" y="8"/>
                  </a:moveTo>
                  <a:lnTo>
                    <a:pt x="36" y="0"/>
                  </a:lnTo>
                  <a:lnTo>
                    <a:pt x="0" y="12"/>
                  </a:lnTo>
                  <a:lnTo>
                    <a:pt x="22" y="22"/>
                  </a:lnTo>
                  <a:lnTo>
                    <a:pt x="58" y="8"/>
                  </a:lnTo>
                  <a:close/>
                </a:path>
              </a:pathLst>
            </a:custGeom>
            <a:solidFill>
              <a:srgbClr val="007656"/>
            </a:solidFill>
            <a:ln w="0">
              <a:solidFill>
                <a:srgbClr val="00765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93" name="Freeform 469"/>
            <p:cNvSpPr>
              <a:spLocks/>
            </p:cNvSpPr>
            <p:nvPr/>
          </p:nvSpPr>
          <p:spPr bwMode="auto">
            <a:xfrm>
              <a:off x="712" y="1688"/>
              <a:ext cx="58" cy="22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36" y="0"/>
                </a:cxn>
                <a:cxn ang="0">
                  <a:pos x="0" y="12"/>
                </a:cxn>
                <a:cxn ang="0">
                  <a:pos x="22" y="22"/>
                </a:cxn>
                <a:cxn ang="0">
                  <a:pos x="58" y="8"/>
                </a:cxn>
              </a:cxnLst>
              <a:rect l="0" t="0" r="r" b="b"/>
              <a:pathLst>
                <a:path w="58" h="22">
                  <a:moveTo>
                    <a:pt x="58" y="8"/>
                  </a:moveTo>
                  <a:lnTo>
                    <a:pt x="36" y="0"/>
                  </a:lnTo>
                  <a:lnTo>
                    <a:pt x="0" y="12"/>
                  </a:lnTo>
                  <a:lnTo>
                    <a:pt x="22" y="22"/>
                  </a:lnTo>
                  <a:lnTo>
                    <a:pt x="58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94" name="Freeform 470"/>
            <p:cNvSpPr>
              <a:spLocks/>
            </p:cNvSpPr>
            <p:nvPr/>
          </p:nvSpPr>
          <p:spPr bwMode="auto">
            <a:xfrm>
              <a:off x="676" y="1700"/>
              <a:ext cx="58" cy="20"/>
            </a:xfrm>
            <a:custGeom>
              <a:avLst/>
              <a:gdLst/>
              <a:ahLst/>
              <a:cxnLst>
                <a:cxn ang="0">
                  <a:pos x="58" y="10"/>
                </a:cxn>
                <a:cxn ang="0">
                  <a:pos x="36" y="0"/>
                </a:cxn>
                <a:cxn ang="0">
                  <a:pos x="0" y="10"/>
                </a:cxn>
                <a:cxn ang="0">
                  <a:pos x="22" y="20"/>
                </a:cxn>
                <a:cxn ang="0">
                  <a:pos x="58" y="10"/>
                </a:cxn>
              </a:cxnLst>
              <a:rect l="0" t="0" r="r" b="b"/>
              <a:pathLst>
                <a:path w="58" h="20">
                  <a:moveTo>
                    <a:pt x="58" y="10"/>
                  </a:moveTo>
                  <a:lnTo>
                    <a:pt x="36" y="0"/>
                  </a:lnTo>
                  <a:lnTo>
                    <a:pt x="0" y="10"/>
                  </a:lnTo>
                  <a:lnTo>
                    <a:pt x="22" y="20"/>
                  </a:lnTo>
                  <a:lnTo>
                    <a:pt x="58" y="10"/>
                  </a:lnTo>
                  <a:close/>
                </a:path>
              </a:pathLst>
            </a:custGeom>
            <a:solidFill>
              <a:srgbClr val="00794F"/>
            </a:solidFill>
            <a:ln w="0">
              <a:solidFill>
                <a:srgbClr val="00794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95" name="Freeform 471"/>
            <p:cNvSpPr>
              <a:spLocks/>
            </p:cNvSpPr>
            <p:nvPr/>
          </p:nvSpPr>
          <p:spPr bwMode="auto">
            <a:xfrm>
              <a:off x="676" y="1700"/>
              <a:ext cx="58" cy="20"/>
            </a:xfrm>
            <a:custGeom>
              <a:avLst/>
              <a:gdLst/>
              <a:ahLst/>
              <a:cxnLst>
                <a:cxn ang="0">
                  <a:pos x="58" y="10"/>
                </a:cxn>
                <a:cxn ang="0">
                  <a:pos x="36" y="0"/>
                </a:cxn>
                <a:cxn ang="0">
                  <a:pos x="0" y="10"/>
                </a:cxn>
                <a:cxn ang="0">
                  <a:pos x="22" y="20"/>
                </a:cxn>
                <a:cxn ang="0">
                  <a:pos x="58" y="10"/>
                </a:cxn>
              </a:cxnLst>
              <a:rect l="0" t="0" r="r" b="b"/>
              <a:pathLst>
                <a:path w="58" h="20">
                  <a:moveTo>
                    <a:pt x="58" y="10"/>
                  </a:moveTo>
                  <a:lnTo>
                    <a:pt x="36" y="0"/>
                  </a:lnTo>
                  <a:lnTo>
                    <a:pt x="0" y="10"/>
                  </a:lnTo>
                  <a:lnTo>
                    <a:pt x="22" y="20"/>
                  </a:lnTo>
                  <a:lnTo>
                    <a:pt x="58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96" name="Freeform 472"/>
            <p:cNvSpPr>
              <a:spLocks/>
            </p:cNvSpPr>
            <p:nvPr/>
          </p:nvSpPr>
          <p:spPr bwMode="auto">
            <a:xfrm>
              <a:off x="640" y="1710"/>
              <a:ext cx="58" cy="20"/>
            </a:xfrm>
            <a:custGeom>
              <a:avLst/>
              <a:gdLst/>
              <a:ahLst/>
              <a:cxnLst>
                <a:cxn ang="0">
                  <a:pos x="58" y="10"/>
                </a:cxn>
                <a:cxn ang="0">
                  <a:pos x="36" y="0"/>
                </a:cxn>
                <a:cxn ang="0">
                  <a:pos x="0" y="10"/>
                </a:cxn>
                <a:cxn ang="0">
                  <a:pos x="20" y="20"/>
                </a:cxn>
                <a:cxn ang="0">
                  <a:pos x="58" y="10"/>
                </a:cxn>
              </a:cxnLst>
              <a:rect l="0" t="0" r="r" b="b"/>
              <a:pathLst>
                <a:path w="58" h="20">
                  <a:moveTo>
                    <a:pt x="58" y="10"/>
                  </a:moveTo>
                  <a:lnTo>
                    <a:pt x="36" y="0"/>
                  </a:lnTo>
                  <a:lnTo>
                    <a:pt x="0" y="10"/>
                  </a:lnTo>
                  <a:lnTo>
                    <a:pt x="20" y="20"/>
                  </a:lnTo>
                  <a:lnTo>
                    <a:pt x="58" y="10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97" name="Freeform 473"/>
            <p:cNvSpPr>
              <a:spLocks/>
            </p:cNvSpPr>
            <p:nvPr/>
          </p:nvSpPr>
          <p:spPr bwMode="auto">
            <a:xfrm>
              <a:off x="640" y="1710"/>
              <a:ext cx="58" cy="20"/>
            </a:xfrm>
            <a:custGeom>
              <a:avLst/>
              <a:gdLst/>
              <a:ahLst/>
              <a:cxnLst>
                <a:cxn ang="0">
                  <a:pos x="58" y="10"/>
                </a:cxn>
                <a:cxn ang="0">
                  <a:pos x="36" y="0"/>
                </a:cxn>
                <a:cxn ang="0">
                  <a:pos x="0" y="10"/>
                </a:cxn>
                <a:cxn ang="0">
                  <a:pos x="20" y="20"/>
                </a:cxn>
                <a:cxn ang="0">
                  <a:pos x="58" y="10"/>
                </a:cxn>
              </a:cxnLst>
              <a:rect l="0" t="0" r="r" b="b"/>
              <a:pathLst>
                <a:path w="58" h="20">
                  <a:moveTo>
                    <a:pt x="58" y="10"/>
                  </a:moveTo>
                  <a:lnTo>
                    <a:pt x="36" y="0"/>
                  </a:lnTo>
                  <a:lnTo>
                    <a:pt x="0" y="10"/>
                  </a:lnTo>
                  <a:lnTo>
                    <a:pt x="20" y="20"/>
                  </a:lnTo>
                  <a:lnTo>
                    <a:pt x="58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98" name="Freeform 474"/>
            <p:cNvSpPr>
              <a:spLocks/>
            </p:cNvSpPr>
            <p:nvPr/>
          </p:nvSpPr>
          <p:spPr bwMode="auto">
            <a:xfrm>
              <a:off x="1610" y="1476"/>
              <a:ext cx="44" cy="12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20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44" y="6"/>
                </a:cxn>
              </a:cxnLst>
              <a:rect l="0" t="0" r="r" b="b"/>
              <a:pathLst>
                <a:path w="44" h="12">
                  <a:moveTo>
                    <a:pt x="44" y="6"/>
                  </a:moveTo>
                  <a:lnTo>
                    <a:pt x="20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099" name="Freeform 475"/>
            <p:cNvSpPr>
              <a:spLocks/>
            </p:cNvSpPr>
            <p:nvPr/>
          </p:nvSpPr>
          <p:spPr bwMode="auto">
            <a:xfrm>
              <a:off x="1610" y="1476"/>
              <a:ext cx="44" cy="12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20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44" y="6"/>
                </a:cxn>
              </a:cxnLst>
              <a:rect l="0" t="0" r="r" b="b"/>
              <a:pathLst>
                <a:path w="44" h="12">
                  <a:moveTo>
                    <a:pt x="44" y="6"/>
                  </a:moveTo>
                  <a:lnTo>
                    <a:pt x="20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44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00" name="Freeform 476"/>
            <p:cNvSpPr>
              <a:spLocks/>
            </p:cNvSpPr>
            <p:nvPr/>
          </p:nvSpPr>
          <p:spPr bwMode="auto">
            <a:xfrm>
              <a:off x="1588" y="1482"/>
              <a:ext cx="44" cy="12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44" y="6"/>
                </a:cxn>
              </a:cxnLst>
              <a:rect l="0" t="0" r="r" b="b"/>
              <a:pathLst>
                <a:path w="44" h="12">
                  <a:moveTo>
                    <a:pt x="44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01" name="Freeform 477"/>
            <p:cNvSpPr>
              <a:spLocks/>
            </p:cNvSpPr>
            <p:nvPr/>
          </p:nvSpPr>
          <p:spPr bwMode="auto">
            <a:xfrm>
              <a:off x="1588" y="1482"/>
              <a:ext cx="44" cy="12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44" y="6"/>
                </a:cxn>
              </a:cxnLst>
              <a:rect l="0" t="0" r="r" b="b"/>
              <a:pathLst>
                <a:path w="44" h="12">
                  <a:moveTo>
                    <a:pt x="44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44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02" name="Freeform 478"/>
            <p:cNvSpPr>
              <a:spLocks/>
            </p:cNvSpPr>
            <p:nvPr/>
          </p:nvSpPr>
          <p:spPr bwMode="auto">
            <a:xfrm>
              <a:off x="1564" y="1488"/>
              <a:ext cx="46" cy="10"/>
            </a:xfrm>
            <a:custGeom>
              <a:avLst/>
              <a:gdLst/>
              <a:ahLst/>
              <a:cxnLst>
                <a:cxn ang="0">
                  <a:pos x="46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4" y="10"/>
                </a:cxn>
                <a:cxn ang="0">
                  <a:pos x="46" y="6"/>
                </a:cxn>
              </a:cxnLst>
              <a:rect l="0" t="0" r="r" b="b"/>
              <a:pathLst>
                <a:path w="46" h="10">
                  <a:moveTo>
                    <a:pt x="46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4" y="10"/>
                  </a:lnTo>
                  <a:lnTo>
                    <a:pt x="46" y="6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03" name="Freeform 479"/>
            <p:cNvSpPr>
              <a:spLocks/>
            </p:cNvSpPr>
            <p:nvPr/>
          </p:nvSpPr>
          <p:spPr bwMode="auto">
            <a:xfrm>
              <a:off x="1564" y="1488"/>
              <a:ext cx="46" cy="10"/>
            </a:xfrm>
            <a:custGeom>
              <a:avLst/>
              <a:gdLst/>
              <a:ahLst/>
              <a:cxnLst>
                <a:cxn ang="0">
                  <a:pos x="46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4" y="10"/>
                </a:cxn>
                <a:cxn ang="0">
                  <a:pos x="46" y="6"/>
                </a:cxn>
              </a:cxnLst>
              <a:rect l="0" t="0" r="r" b="b"/>
              <a:pathLst>
                <a:path w="46" h="10">
                  <a:moveTo>
                    <a:pt x="46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4" y="10"/>
                  </a:lnTo>
                  <a:lnTo>
                    <a:pt x="4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04" name="Freeform 480"/>
            <p:cNvSpPr>
              <a:spLocks/>
            </p:cNvSpPr>
            <p:nvPr/>
          </p:nvSpPr>
          <p:spPr bwMode="auto">
            <a:xfrm>
              <a:off x="1542" y="1494"/>
              <a:ext cx="46" cy="10"/>
            </a:xfrm>
            <a:custGeom>
              <a:avLst/>
              <a:gdLst/>
              <a:ahLst/>
              <a:cxnLst>
                <a:cxn ang="0">
                  <a:pos x="46" y="4"/>
                </a:cxn>
                <a:cxn ang="0">
                  <a:pos x="22" y="0"/>
                </a:cxn>
                <a:cxn ang="0">
                  <a:pos x="0" y="4"/>
                </a:cxn>
                <a:cxn ang="0">
                  <a:pos x="24" y="10"/>
                </a:cxn>
                <a:cxn ang="0">
                  <a:pos x="46" y="4"/>
                </a:cxn>
              </a:cxnLst>
              <a:rect l="0" t="0" r="r" b="b"/>
              <a:pathLst>
                <a:path w="46" h="10">
                  <a:moveTo>
                    <a:pt x="46" y="4"/>
                  </a:moveTo>
                  <a:lnTo>
                    <a:pt x="22" y="0"/>
                  </a:lnTo>
                  <a:lnTo>
                    <a:pt x="0" y="4"/>
                  </a:lnTo>
                  <a:lnTo>
                    <a:pt x="24" y="10"/>
                  </a:lnTo>
                  <a:lnTo>
                    <a:pt x="46" y="4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05" name="Freeform 481"/>
            <p:cNvSpPr>
              <a:spLocks/>
            </p:cNvSpPr>
            <p:nvPr/>
          </p:nvSpPr>
          <p:spPr bwMode="auto">
            <a:xfrm>
              <a:off x="1542" y="1494"/>
              <a:ext cx="46" cy="10"/>
            </a:xfrm>
            <a:custGeom>
              <a:avLst/>
              <a:gdLst/>
              <a:ahLst/>
              <a:cxnLst>
                <a:cxn ang="0">
                  <a:pos x="46" y="4"/>
                </a:cxn>
                <a:cxn ang="0">
                  <a:pos x="22" y="0"/>
                </a:cxn>
                <a:cxn ang="0">
                  <a:pos x="0" y="4"/>
                </a:cxn>
                <a:cxn ang="0">
                  <a:pos x="24" y="10"/>
                </a:cxn>
                <a:cxn ang="0">
                  <a:pos x="46" y="4"/>
                </a:cxn>
              </a:cxnLst>
              <a:rect l="0" t="0" r="r" b="b"/>
              <a:pathLst>
                <a:path w="46" h="10">
                  <a:moveTo>
                    <a:pt x="46" y="4"/>
                  </a:moveTo>
                  <a:lnTo>
                    <a:pt x="22" y="0"/>
                  </a:lnTo>
                  <a:lnTo>
                    <a:pt x="0" y="4"/>
                  </a:lnTo>
                  <a:lnTo>
                    <a:pt x="24" y="10"/>
                  </a:lnTo>
                  <a:lnTo>
                    <a:pt x="46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06" name="Freeform 482"/>
            <p:cNvSpPr>
              <a:spLocks/>
            </p:cNvSpPr>
            <p:nvPr/>
          </p:nvSpPr>
          <p:spPr bwMode="auto">
            <a:xfrm>
              <a:off x="1520" y="1498"/>
              <a:ext cx="46" cy="12"/>
            </a:xfrm>
            <a:custGeom>
              <a:avLst/>
              <a:gdLst/>
              <a:ahLst/>
              <a:cxnLst>
                <a:cxn ang="0">
                  <a:pos x="46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46" y="6"/>
                </a:cxn>
              </a:cxnLst>
              <a:rect l="0" t="0" r="r" b="b"/>
              <a:pathLst>
                <a:path w="46" h="12">
                  <a:moveTo>
                    <a:pt x="46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46" y="6"/>
                  </a:lnTo>
                  <a:close/>
                </a:path>
              </a:pathLst>
            </a:custGeom>
            <a:solidFill>
              <a:srgbClr val="007C45"/>
            </a:solidFill>
            <a:ln w="0">
              <a:solidFill>
                <a:srgbClr val="007C4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07" name="Freeform 483"/>
            <p:cNvSpPr>
              <a:spLocks/>
            </p:cNvSpPr>
            <p:nvPr/>
          </p:nvSpPr>
          <p:spPr bwMode="auto">
            <a:xfrm>
              <a:off x="1520" y="1498"/>
              <a:ext cx="46" cy="12"/>
            </a:xfrm>
            <a:custGeom>
              <a:avLst/>
              <a:gdLst/>
              <a:ahLst/>
              <a:cxnLst>
                <a:cxn ang="0">
                  <a:pos x="46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46" y="6"/>
                </a:cxn>
              </a:cxnLst>
              <a:rect l="0" t="0" r="r" b="b"/>
              <a:pathLst>
                <a:path w="46" h="12">
                  <a:moveTo>
                    <a:pt x="46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4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08" name="Freeform 484"/>
            <p:cNvSpPr>
              <a:spLocks/>
            </p:cNvSpPr>
            <p:nvPr/>
          </p:nvSpPr>
          <p:spPr bwMode="auto">
            <a:xfrm>
              <a:off x="1496" y="1504"/>
              <a:ext cx="46" cy="14"/>
            </a:xfrm>
            <a:custGeom>
              <a:avLst/>
              <a:gdLst/>
              <a:ahLst/>
              <a:cxnLst>
                <a:cxn ang="0">
                  <a:pos x="46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4" y="14"/>
                </a:cxn>
                <a:cxn ang="0">
                  <a:pos x="46" y="6"/>
                </a:cxn>
              </a:cxnLst>
              <a:rect l="0" t="0" r="r" b="b"/>
              <a:pathLst>
                <a:path w="46" h="14">
                  <a:moveTo>
                    <a:pt x="46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4" y="14"/>
                  </a:lnTo>
                  <a:lnTo>
                    <a:pt x="46" y="6"/>
                  </a:lnTo>
                  <a:close/>
                </a:path>
              </a:pathLst>
            </a:custGeom>
            <a:solidFill>
              <a:srgbClr val="007C45"/>
            </a:solidFill>
            <a:ln w="0">
              <a:solidFill>
                <a:srgbClr val="007C4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09" name="Freeform 485"/>
            <p:cNvSpPr>
              <a:spLocks/>
            </p:cNvSpPr>
            <p:nvPr/>
          </p:nvSpPr>
          <p:spPr bwMode="auto">
            <a:xfrm>
              <a:off x="1496" y="1504"/>
              <a:ext cx="46" cy="14"/>
            </a:xfrm>
            <a:custGeom>
              <a:avLst/>
              <a:gdLst/>
              <a:ahLst/>
              <a:cxnLst>
                <a:cxn ang="0">
                  <a:pos x="46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4" y="14"/>
                </a:cxn>
                <a:cxn ang="0">
                  <a:pos x="46" y="6"/>
                </a:cxn>
              </a:cxnLst>
              <a:rect l="0" t="0" r="r" b="b"/>
              <a:pathLst>
                <a:path w="46" h="14">
                  <a:moveTo>
                    <a:pt x="46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4" y="14"/>
                  </a:lnTo>
                  <a:lnTo>
                    <a:pt x="4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10" name="Freeform 486"/>
            <p:cNvSpPr>
              <a:spLocks/>
            </p:cNvSpPr>
            <p:nvPr/>
          </p:nvSpPr>
          <p:spPr bwMode="auto">
            <a:xfrm>
              <a:off x="1472" y="1510"/>
              <a:ext cx="48" cy="14"/>
            </a:xfrm>
            <a:custGeom>
              <a:avLst/>
              <a:gdLst/>
              <a:ahLst/>
              <a:cxnLst>
                <a:cxn ang="0">
                  <a:pos x="48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4" y="14"/>
                </a:cxn>
                <a:cxn ang="0">
                  <a:pos x="48" y="8"/>
                </a:cxn>
              </a:cxnLst>
              <a:rect l="0" t="0" r="r" b="b"/>
              <a:pathLst>
                <a:path w="48" h="14">
                  <a:moveTo>
                    <a:pt x="48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4" y="14"/>
                  </a:lnTo>
                  <a:lnTo>
                    <a:pt x="48" y="8"/>
                  </a:lnTo>
                  <a:close/>
                </a:path>
              </a:pathLst>
            </a:custGeom>
            <a:solidFill>
              <a:srgbClr val="007C44"/>
            </a:solidFill>
            <a:ln w="0">
              <a:solidFill>
                <a:srgbClr val="007C4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11" name="Freeform 487"/>
            <p:cNvSpPr>
              <a:spLocks/>
            </p:cNvSpPr>
            <p:nvPr/>
          </p:nvSpPr>
          <p:spPr bwMode="auto">
            <a:xfrm>
              <a:off x="1472" y="1510"/>
              <a:ext cx="48" cy="14"/>
            </a:xfrm>
            <a:custGeom>
              <a:avLst/>
              <a:gdLst/>
              <a:ahLst/>
              <a:cxnLst>
                <a:cxn ang="0">
                  <a:pos x="48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4" y="14"/>
                </a:cxn>
                <a:cxn ang="0">
                  <a:pos x="48" y="8"/>
                </a:cxn>
              </a:cxnLst>
              <a:rect l="0" t="0" r="r" b="b"/>
              <a:pathLst>
                <a:path w="48" h="14">
                  <a:moveTo>
                    <a:pt x="48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4" y="14"/>
                  </a:lnTo>
                  <a:lnTo>
                    <a:pt x="48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12" name="Freeform 488"/>
            <p:cNvSpPr>
              <a:spLocks/>
            </p:cNvSpPr>
            <p:nvPr/>
          </p:nvSpPr>
          <p:spPr bwMode="auto">
            <a:xfrm>
              <a:off x="1448" y="1516"/>
              <a:ext cx="48" cy="14"/>
            </a:xfrm>
            <a:custGeom>
              <a:avLst/>
              <a:gdLst/>
              <a:ahLst/>
              <a:cxnLst>
                <a:cxn ang="0">
                  <a:pos x="48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4" y="14"/>
                </a:cxn>
                <a:cxn ang="0">
                  <a:pos x="48" y="8"/>
                </a:cxn>
              </a:cxnLst>
              <a:rect l="0" t="0" r="r" b="b"/>
              <a:pathLst>
                <a:path w="48" h="14">
                  <a:moveTo>
                    <a:pt x="48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4" y="14"/>
                  </a:lnTo>
                  <a:lnTo>
                    <a:pt x="48" y="8"/>
                  </a:lnTo>
                  <a:close/>
                </a:path>
              </a:pathLst>
            </a:custGeom>
            <a:solidFill>
              <a:srgbClr val="007C42"/>
            </a:solidFill>
            <a:ln w="0">
              <a:solidFill>
                <a:srgbClr val="007C4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13" name="Freeform 489"/>
            <p:cNvSpPr>
              <a:spLocks/>
            </p:cNvSpPr>
            <p:nvPr/>
          </p:nvSpPr>
          <p:spPr bwMode="auto">
            <a:xfrm>
              <a:off x="1448" y="1516"/>
              <a:ext cx="48" cy="14"/>
            </a:xfrm>
            <a:custGeom>
              <a:avLst/>
              <a:gdLst/>
              <a:ahLst/>
              <a:cxnLst>
                <a:cxn ang="0">
                  <a:pos x="48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4" y="14"/>
                </a:cxn>
                <a:cxn ang="0">
                  <a:pos x="48" y="8"/>
                </a:cxn>
              </a:cxnLst>
              <a:rect l="0" t="0" r="r" b="b"/>
              <a:pathLst>
                <a:path w="48" h="14">
                  <a:moveTo>
                    <a:pt x="48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4" y="14"/>
                  </a:lnTo>
                  <a:lnTo>
                    <a:pt x="48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14" name="Freeform 490"/>
            <p:cNvSpPr>
              <a:spLocks/>
            </p:cNvSpPr>
            <p:nvPr/>
          </p:nvSpPr>
          <p:spPr bwMode="auto">
            <a:xfrm>
              <a:off x="1424" y="1522"/>
              <a:ext cx="48" cy="14"/>
            </a:xfrm>
            <a:custGeom>
              <a:avLst/>
              <a:gdLst/>
              <a:ahLst/>
              <a:cxnLst>
                <a:cxn ang="0">
                  <a:pos x="48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4" y="14"/>
                </a:cxn>
                <a:cxn ang="0">
                  <a:pos x="48" y="8"/>
                </a:cxn>
              </a:cxnLst>
              <a:rect l="0" t="0" r="r" b="b"/>
              <a:pathLst>
                <a:path w="48" h="14">
                  <a:moveTo>
                    <a:pt x="48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4" y="14"/>
                  </a:lnTo>
                  <a:lnTo>
                    <a:pt x="48" y="8"/>
                  </a:lnTo>
                  <a:close/>
                </a:path>
              </a:pathLst>
            </a:custGeom>
            <a:solidFill>
              <a:srgbClr val="007C41"/>
            </a:solidFill>
            <a:ln w="0">
              <a:solidFill>
                <a:srgbClr val="007C4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15" name="Freeform 491"/>
            <p:cNvSpPr>
              <a:spLocks/>
            </p:cNvSpPr>
            <p:nvPr/>
          </p:nvSpPr>
          <p:spPr bwMode="auto">
            <a:xfrm>
              <a:off x="1424" y="1522"/>
              <a:ext cx="48" cy="14"/>
            </a:xfrm>
            <a:custGeom>
              <a:avLst/>
              <a:gdLst/>
              <a:ahLst/>
              <a:cxnLst>
                <a:cxn ang="0">
                  <a:pos x="48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4" y="14"/>
                </a:cxn>
                <a:cxn ang="0">
                  <a:pos x="48" y="8"/>
                </a:cxn>
              </a:cxnLst>
              <a:rect l="0" t="0" r="r" b="b"/>
              <a:pathLst>
                <a:path w="48" h="14">
                  <a:moveTo>
                    <a:pt x="48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4" y="14"/>
                  </a:lnTo>
                  <a:lnTo>
                    <a:pt x="48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16" name="Freeform 492"/>
            <p:cNvSpPr>
              <a:spLocks/>
            </p:cNvSpPr>
            <p:nvPr/>
          </p:nvSpPr>
          <p:spPr bwMode="auto">
            <a:xfrm>
              <a:off x="1398" y="1528"/>
              <a:ext cx="50" cy="14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4" y="14"/>
                </a:cxn>
                <a:cxn ang="0">
                  <a:pos x="50" y="8"/>
                </a:cxn>
              </a:cxnLst>
              <a:rect l="0" t="0" r="r" b="b"/>
              <a:pathLst>
                <a:path w="50" h="14">
                  <a:moveTo>
                    <a:pt x="50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4" y="14"/>
                  </a:lnTo>
                  <a:lnTo>
                    <a:pt x="50" y="8"/>
                  </a:lnTo>
                  <a:close/>
                </a:path>
              </a:pathLst>
            </a:custGeom>
            <a:solidFill>
              <a:srgbClr val="007C3F"/>
            </a:solidFill>
            <a:ln w="0">
              <a:solidFill>
                <a:srgbClr val="007C3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17" name="Freeform 493"/>
            <p:cNvSpPr>
              <a:spLocks/>
            </p:cNvSpPr>
            <p:nvPr/>
          </p:nvSpPr>
          <p:spPr bwMode="auto">
            <a:xfrm>
              <a:off x="1398" y="1528"/>
              <a:ext cx="50" cy="14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4" y="14"/>
                </a:cxn>
                <a:cxn ang="0">
                  <a:pos x="50" y="8"/>
                </a:cxn>
              </a:cxnLst>
              <a:rect l="0" t="0" r="r" b="b"/>
              <a:pathLst>
                <a:path w="50" h="14">
                  <a:moveTo>
                    <a:pt x="50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4" y="14"/>
                  </a:lnTo>
                  <a:lnTo>
                    <a:pt x="50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18" name="Freeform 494"/>
            <p:cNvSpPr>
              <a:spLocks/>
            </p:cNvSpPr>
            <p:nvPr/>
          </p:nvSpPr>
          <p:spPr bwMode="auto">
            <a:xfrm>
              <a:off x="1374" y="1534"/>
              <a:ext cx="48" cy="12"/>
            </a:xfrm>
            <a:custGeom>
              <a:avLst/>
              <a:gdLst/>
              <a:ahLst/>
              <a:cxnLst>
                <a:cxn ang="0">
                  <a:pos x="48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48" y="8"/>
                </a:cxn>
              </a:cxnLst>
              <a:rect l="0" t="0" r="r" b="b"/>
              <a:pathLst>
                <a:path w="48" h="12">
                  <a:moveTo>
                    <a:pt x="48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48" y="8"/>
                  </a:lnTo>
                  <a:close/>
                </a:path>
              </a:pathLst>
            </a:custGeom>
            <a:solidFill>
              <a:srgbClr val="007C3D"/>
            </a:solidFill>
            <a:ln w="0">
              <a:solidFill>
                <a:srgbClr val="007C3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19" name="Freeform 495"/>
            <p:cNvSpPr>
              <a:spLocks/>
            </p:cNvSpPr>
            <p:nvPr/>
          </p:nvSpPr>
          <p:spPr bwMode="auto">
            <a:xfrm>
              <a:off x="1374" y="1534"/>
              <a:ext cx="48" cy="12"/>
            </a:xfrm>
            <a:custGeom>
              <a:avLst/>
              <a:gdLst/>
              <a:ahLst/>
              <a:cxnLst>
                <a:cxn ang="0">
                  <a:pos x="48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48" y="8"/>
                </a:cxn>
              </a:cxnLst>
              <a:rect l="0" t="0" r="r" b="b"/>
              <a:pathLst>
                <a:path w="48" h="12">
                  <a:moveTo>
                    <a:pt x="48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48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20" name="Freeform 496"/>
            <p:cNvSpPr>
              <a:spLocks/>
            </p:cNvSpPr>
            <p:nvPr/>
          </p:nvSpPr>
          <p:spPr bwMode="auto">
            <a:xfrm>
              <a:off x="1348" y="1540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0" y="6"/>
                  </a:lnTo>
                  <a:close/>
                </a:path>
              </a:pathLst>
            </a:custGeom>
            <a:solidFill>
              <a:srgbClr val="007C3C"/>
            </a:solidFill>
            <a:ln w="0">
              <a:solidFill>
                <a:srgbClr val="007C3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21" name="Freeform 497"/>
            <p:cNvSpPr>
              <a:spLocks/>
            </p:cNvSpPr>
            <p:nvPr/>
          </p:nvSpPr>
          <p:spPr bwMode="auto">
            <a:xfrm>
              <a:off x="1348" y="1540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22" name="Freeform 498"/>
            <p:cNvSpPr>
              <a:spLocks/>
            </p:cNvSpPr>
            <p:nvPr/>
          </p:nvSpPr>
          <p:spPr bwMode="auto">
            <a:xfrm>
              <a:off x="1322" y="1546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0" y="6"/>
                  </a:lnTo>
                  <a:close/>
                </a:path>
              </a:pathLst>
            </a:custGeom>
            <a:solidFill>
              <a:srgbClr val="007B3A"/>
            </a:solidFill>
            <a:ln w="0">
              <a:solidFill>
                <a:srgbClr val="007B3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23" name="Freeform 499"/>
            <p:cNvSpPr>
              <a:spLocks/>
            </p:cNvSpPr>
            <p:nvPr/>
          </p:nvSpPr>
          <p:spPr bwMode="auto">
            <a:xfrm>
              <a:off x="1322" y="1546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24" name="Freeform 500"/>
            <p:cNvSpPr>
              <a:spLocks/>
            </p:cNvSpPr>
            <p:nvPr/>
          </p:nvSpPr>
          <p:spPr bwMode="auto">
            <a:xfrm>
              <a:off x="1296" y="1552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0" y="6"/>
                  </a:lnTo>
                  <a:close/>
                </a:path>
              </a:pathLst>
            </a:custGeom>
            <a:solidFill>
              <a:srgbClr val="007B38"/>
            </a:solidFill>
            <a:ln w="0">
              <a:solidFill>
                <a:srgbClr val="007B3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25" name="Freeform 501"/>
            <p:cNvSpPr>
              <a:spLocks/>
            </p:cNvSpPr>
            <p:nvPr/>
          </p:nvSpPr>
          <p:spPr bwMode="auto">
            <a:xfrm>
              <a:off x="1296" y="1552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26" name="Freeform 502"/>
            <p:cNvSpPr>
              <a:spLocks/>
            </p:cNvSpPr>
            <p:nvPr/>
          </p:nvSpPr>
          <p:spPr bwMode="auto">
            <a:xfrm>
              <a:off x="1268" y="1558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2" y="6"/>
                  </a:lnTo>
                  <a:close/>
                </a:path>
              </a:pathLst>
            </a:custGeom>
            <a:solidFill>
              <a:srgbClr val="007A36"/>
            </a:solidFill>
            <a:ln w="0">
              <a:solidFill>
                <a:srgbClr val="007A3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27" name="Freeform 503"/>
            <p:cNvSpPr>
              <a:spLocks/>
            </p:cNvSpPr>
            <p:nvPr/>
          </p:nvSpPr>
          <p:spPr bwMode="auto">
            <a:xfrm>
              <a:off x="1268" y="1558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28" name="Freeform 504"/>
            <p:cNvSpPr>
              <a:spLocks/>
            </p:cNvSpPr>
            <p:nvPr/>
          </p:nvSpPr>
          <p:spPr bwMode="auto">
            <a:xfrm>
              <a:off x="1242" y="1564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22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22" y="12"/>
                  </a:lnTo>
                  <a:lnTo>
                    <a:pt x="50" y="6"/>
                  </a:lnTo>
                  <a:close/>
                </a:path>
              </a:pathLst>
            </a:custGeom>
            <a:solidFill>
              <a:srgbClr val="007A34"/>
            </a:solidFill>
            <a:ln w="0">
              <a:solidFill>
                <a:srgbClr val="007A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29" name="Freeform 505"/>
            <p:cNvSpPr>
              <a:spLocks/>
            </p:cNvSpPr>
            <p:nvPr/>
          </p:nvSpPr>
          <p:spPr bwMode="auto">
            <a:xfrm>
              <a:off x="1242" y="1564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22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22" y="12"/>
                  </a:lnTo>
                  <a:lnTo>
                    <a:pt x="5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30" name="Freeform 506"/>
            <p:cNvSpPr>
              <a:spLocks/>
            </p:cNvSpPr>
            <p:nvPr/>
          </p:nvSpPr>
          <p:spPr bwMode="auto">
            <a:xfrm>
              <a:off x="1214" y="1568"/>
              <a:ext cx="50" cy="12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0" y="8"/>
                </a:cxn>
              </a:cxnLst>
              <a:rect l="0" t="0" r="r" b="b"/>
              <a:pathLst>
                <a:path w="50" h="12">
                  <a:moveTo>
                    <a:pt x="50" y="8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0" y="8"/>
                  </a:lnTo>
                  <a:close/>
                </a:path>
              </a:pathLst>
            </a:custGeom>
            <a:solidFill>
              <a:srgbClr val="007933"/>
            </a:solidFill>
            <a:ln w="0">
              <a:solidFill>
                <a:srgbClr val="0079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31" name="Freeform 507"/>
            <p:cNvSpPr>
              <a:spLocks/>
            </p:cNvSpPr>
            <p:nvPr/>
          </p:nvSpPr>
          <p:spPr bwMode="auto">
            <a:xfrm>
              <a:off x="1214" y="1568"/>
              <a:ext cx="50" cy="12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0" y="8"/>
                </a:cxn>
              </a:cxnLst>
              <a:rect l="0" t="0" r="r" b="b"/>
              <a:pathLst>
                <a:path w="50" h="12">
                  <a:moveTo>
                    <a:pt x="50" y="8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0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32" name="Freeform 508"/>
            <p:cNvSpPr>
              <a:spLocks/>
            </p:cNvSpPr>
            <p:nvPr/>
          </p:nvSpPr>
          <p:spPr bwMode="auto">
            <a:xfrm>
              <a:off x="1186" y="1574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52" y="6"/>
                  </a:lnTo>
                  <a:close/>
                </a:path>
              </a:pathLst>
            </a:custGeom>
            <a:solidFill>
              <a:srgbClr val="007832"/>
            </a:solidFill>
            <a:ln w="0">
              <a:solidFill>
                <a:srgbClr val="00783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33" name="Freeform 509"/>
            <p:cNvSpPr>
              <a:spLocks/>
            </p:cNvSpPr>
            <p:nvPr/>
          </p:nvSpPr>
          <p:spPr bwMode="auto">
            <a:xfrm>
              <a:off x="1186" y="1574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5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34" name="Freeform 510"/>
            <p:cNvSpPr>
              <a:spLocks/>
            </p:cNvSpPr>
            <p:nvPr/>
          </p:nvSpPr>
          <p:spPr bwMode="auto">
            <a:xfrm>
              <a:off x="1156" y="1580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2" y="6"/>
                  </a:lnTo>
                  <a:close/>
                </a:path>
              </a:pathLst>
            </a:custGeom>
            <a:solidFill>
              <a:srgbClr val="007731"/>
            </a:solidFill>
            <a:ln w="0">
              <a:solidFill>
                <a:srgbClr val="00773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35" name="Freeform 511"/>
            <p:cNvSpPr>
              <a:spLocks/>
            </p:cNvSpPr>
            <p:nvPr/>
          </p:nvSpPr>
          <p:spPr bwMode="auto">
            <a:xfrm>
              <a:off x="1156" y="1580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36" name="Freeform 512"/>
            <p:cNvSpPr>
              <a:spLocks/>
            </p:cNvSpPr>
            <p:nvPr/>
          </p:nvSpPr>
          <p:spPr bwMode="auto">
            <a:xfrm>
              <a:off x="1128" y="1586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52" y="6"/>
                  </a:lnTo>
                  <a:close/>
                </a:path>
              </a:pathLst>
            </a:custGeom>
            <a:solidFill>
              <a:srgbClr val="007632"/>
            </a:solidFill>
            <a:ln w="0">
              <a:solidFill>
                <a:srgbClr val="00763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37" name="Freeform 513"/>
            <p:cNvSpPr>
              <a:spLocks/>
            </p:cNvSpPr>
            <p:nvPr/>
          </p:nvSpPr>
          <p:spPr bwMode="auto">
            <a:xfrm>
              <a:off x="1128" y="1586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5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38" name="Freeform 514"/>
            <p:cNvSpPr>
              <a:spLocks/>
            </p:cNvSpPr>
            <p:nvPr/>
          </p:nvSpPr>
          <p:spPr bwMode="auto">
            <a:xfrm>
              <a:off x="1098" y="1592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52" y="6"/>
                  </a:lnTo>
                  <a:close/>
                </a:path>
              </a:pathLst>
            </a:custGeom>
            <a:solidFill>
              <a:srgbClr val="007533"/>
            </a:solidFill>
            <a:ln w="0">
              <a:solidFill>
                <a:srgbClr val="0075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39" name="Freeform 515"/>
            <p:cNvSpPr>
              <a:spLocks/>
            </p:cNvSpPr>
            <p:nvPr/>
          </p:nvSpPr>
          <p:spPr bwMode="auto">
            <a:xfrm>
              <a:off x="1098" y="1592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5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40" name="Freeform 516"/>
            <p:cNvSpPr>
              <a:spLocks/>
            </p:cNvSpPr>
            <p:nvPr/>
          </p:nvSpPr>
          <p:spPr bwMode="auto">
            <a:xfrm>
              <a:off x="1068" y="1598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52" y="6"/>
                  </a:lnTo>
                  <a:close/>
                </a:path>
              </a:pathLst>
            </a:custGeom>
            <a:solidFill>
              <a:srgbClr val="007335"/>
            </a:solidFill>
            <a:ln w="0">
              <a:solidFill>
                <a:srgbClr val="0073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41" name="Freeform 517"/>
            <p:cNvSpPr>
              <a:spLocks/>
            </p:cNvSpPr>
            <p:nvPr/>
          </p:nvSpPr>
          <p:spPr bwMode="auto">
            <a:xfrm>
              <a:off x="1068" y="1598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5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42" name="Freeform 518"/>
            <p:cNvSpPr>
              <a:spLocks/>
            </p:cNvSpPr>
            <p:nvPr/>
          </p:nvSpPr>
          <p:spPr bwMode="auto">
            <a:xfrm>
              <a:off x="1036" y="1604"/>
              <a:ext cx="54" cy="14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2" y="0"/>
                </a:cxn>
                <a:cxn ang="0">
                  <a:pos x="0" y="6"/>
                </a:cxn>
                <a:cxn ang="0">
                  <a:pos x="24" y="14"/>
                </a:cxn>
                <a:cxn ang="0">
                  <a:pos x="54" y="6"/>
                </a:cxn>
              </a:cxnLst>
              <a:rect l="0" t="0" r="r" b="b"/>
              <a:pathLst>
                <a:path w="54" h="14">
                  <a:moveTo>
                    <a:pt x="54" y="6"/>
                  </a:moveTo>
                  <a:lnTo>
                    <a:pt x="32" y="0"/>
                  </a:lnTo>
                  <a:lnTo>
                    <a:pt x="0" y="6"/>
                  </a:lnTo>
                  <a:lnTo>
                    <a:pt x="24" y="14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rgbClr val="007238"/>
            </a:solidFill>
            <a:ln w="0">
              <a:solidFill>
                <a:srgbClr val="00723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43" name="Freeform 519"/>
            <p:cNvSpPr>
              <a:spLocks/>
            </p:cNvSpPr>
            <p:nvPr/>
          </p:nvSpPr>
          <p:spPr bwMode="auto">
            <a:xfrm>
              <a:off x="1036" y="1604"/>
              <a:ext cx="54" cy="14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2" y="0"/>
                </a:cxn>
                <a:cxn ang="0">
                  <a:pos x="0" y="6"/>
                </a:cxn>
                <a:cxn ang="0">
                  <a:pos x="24" y="14"/>
                </a:cxn>
                <a:cxn ang="0">
                  <a:pos x="54" y="6"/>
                </a:cxn>
              </a:cxnLst>
              <a:rect l="0" t="0" r="r" b="b"/>
              <a:pathLst>
                <a:path w="54" h="14">
                  <a:moveTo>
                    <a:pt x="54" y="6"/>
                  </a:moveTo>
                  <a:lnTo>
                    <a:pt x="32" y="0"/>
                  </a:lnTo>
                  <a:lnTo>
                    <a:pt x="0" y="6"/>
                  </a:lnTo>
                  <a:lnTo>
                    <a:pt x="24" y="14"/>
                  </a:lnTo>
                  <a:lnTo>
                    <a:pt x="54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44" name="Freeform 520"/>
            <p:cNvSpPr>
              <a:spLocks/>
            </p:cNvSpPr>
            <p:nvPr/>
          </p:nvSpPr>
          <p:spPr bwMode="auto">
            <a:xfrm>
              <a:off x="1006" y="1610"/>
              <a:ext cx="54" cy="14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30" y="0"/>
                </a:cxn>
                <a:cxn ang="0">
                  <a:pos x="0" y="8"/>
                </a:cxn>
                <a:cxn ang="0">
                  <a:pos x="22" y="14"/>
                </a:cxn>
                <a:cxn ang="0">
                  <a:pos x="54" y="8"/>
                </a:cxn>
              </a:cxnLst>
              <a:rect l="0" t="0" r="r" b="b"/>
              <a:pathLst>
                <a:path w="54" h="14">
                  <a:moveTo>
                    <a:pt x="54" y="8"/>
                  </a:moveTo>
                  <a:lnTo>
                    <a:pt x="30" y="0"/>
                  </a:lnTo>
                  <a:lnTo>
                    <a:pt x="0" y="8"/>
                  </a:lnTo>
                  <a:lnTo>
                    <a:pt x="22" y="14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13C"/>
            </a:solidFill>
            <a:ln w="0">
              <a:solidFill>
                <a:srgbClr val="00713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45" name="Freeform 521"/>
            <p:cNvSpPr>
              <a:spLocks/>
            </p:cNvSpPr>
            <p:nvPr/>
          </p:nvSpPr>
          <p:spPr bwMode="auto">
            <a:xfrm>
              <a:off x="1006" y="1610"/>
              <a:ext cx="54" cy="14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30" y="0"/>
                </a:cxn>
                <a:cxn ang="0">
                  <a:pos x="0" y="8"/>
                </a:cxn>
                <a:cxn ang="0">
                  <a:pos x="22" y="14"/>
                </a:cxn>
                <a:cxn ang="0">
                  <a:pos x="54" y="8"/>
                </a:cxn>
              </a:cxnLst>
              <a:rect l="0" t="0" r="r" b="b"/>
              <a:pathLst>
                <a:path w="54" h="14">
                  <a:moveTo>
                    <a:pt x="54" y="8"/>
                  </a:moveTo>
                  <a:lnTo>
                    <a:pt x="30" y="0"/>
                  </a:lnTo>
                  <a:lnTo>
                    <a:pt x="0" y="8"/>
                  </a:lnTo>
                  <a:lnTo>
                    <a:pt x="22" y="14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46" name="Freeform 522"/>
            <p:cNvSpPr>
              <a:spLocks/>
            </p:cNvSpPr>
            <p:nvPr/>
          </p:nvSpPr>
          <p:spPr bwMode="auto">
            <a:xfrm>
              <a:off x="974" y="1618"/>
              <a:ext cx="54" cy="16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2" y="0"/>
                </a:cxn>
                <a:cxn ang="0">
                  <a:pos x="0" y="10"/>
                </a:cxn>
                <a:cxn ang="0">
                  <a:pos x="22" y="16"/>
                </a:cxn>
                <a:cxn ang="0">
                  <a:pos x="54" y="6"/>
                </a:cxn>
              </a:cxnLst>
              <a:rect l="0" t="0" r="r" b="b"/>
              <a:pathLst>
                <a:path w="54" h="16">
                  <a:moveTo>
                    <a:pt x="54" y="6"/>
                  </a:moveTo>
                  <a:lnTo>
                    <a:pt x="32" y="0"/>
                  </a:lnTo>
                  <a:lnTo>
                    <a:pt x="0" y="10"/>
                  </a:lnTo>
                  <a:lnTo>
                    <a:pt x="22" y="16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rgbClr val="006F42"/>
            </a:solidFill>
            <a:ln w="0">
              <a:solidFill>
                <a:srgbClr val="006F4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47" name="Freeform 523"/>
            <p:cNvSpPr>
              <a:spLocks/>
            </p:cNvSpPr>
            <p:nvPr/>
          </p:nvSpPr>
          <p:spPr bwMode="auto">
            <a:xfrm>
              <a:off x="974" y="1618"/>
              <a:ext cx="54" cy="16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2" y="0"/>
                </a:cxn>
                <a:cxn ang="0">
                  <a:pos x="0" y="10"/>
                </a:cxn>
                <a:cxn ang="0">
                  <a:pos x="22" y="16"/>
                </a:cxn>
                <a:cxn ang="0">
                  <a:pos x="54" y="6"/>
                </a:cxn>
              </a:cxnLst>
              <a:rect l="0" t="0" r="r" b="b"/>
              <a:pathLst>
                <a:path w="54" h="16">
                  <a:moveTo>
                    <a:pt x="54" y="6"/>
                  </a:moveTo>
                  <a:lnTo>
                    <a:pt x="32" y="0"/>
                  </a:lnTo>
                  <a:lnTo>
                    <a:pt x="0" y="10"/>
                  </a:lnTo>
                  <a:lnTo>
                    <a:pt x="22" y="16"/>
                  </a:lnTo>
                  <a:lnTo>
                    <a:pt x="54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48" name="Freeform 524"/>
            <p:cNvSpPr>
              <a:spLocks/>
            </p:cNvSpPr>
            <p:nvPr/>
          </p:nvSpPr>
          <p:spPr bwMode="auto">
            <a:xfrm>
              <a:off x="942" y="1628"/>
              <a:ext cx="54" cy="16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2" y="16"/>
                </a:cxn>
                <a:cxn ang="0">
                  <a:pos x="54" y="6"/>
                </a:cxn>
              </a:cxnLst>
              <a:rect l="0" t="0" r="r" b="b"/>
              <a:pathLst>
                <a:path w="54" h="16">
                  <a:moveTo>
                    <a:pt x="54" y="6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2" y="16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rgbClr val="006E48"/>
            </a:solidFill>
            <a:ln w="0">
              <a:solidFill>
                <a:srgbClr val="006E4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49" name="Freeform 525"/>
            <p:cNvSpPr>
              <a:spLocks/>
            </p:cNvSpPr>
            <p:nvPr/>
          </p:nvSpPr>
          <p:spPr bwMode="auto">
            <a:xfrm>
              <a:off x="942" y="1628"/>
              <a:ext cx="54" cy="16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2" y="16"/>
                </a:cxn>
                <a:cxn ang="0">
                  <a:pos x="54" y="6"/>
                </a:cxn>
              </a:cxnLst>
              <a:rect l="0" t="0" r="r" b="b"/>
              <a:pathLst>
                <a:path w="54" h="16">
                  <a:moveTo>
                    <a:pt x="54" y="6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2" y="16"/>
                  </a:lnTo>
                  <a:lnTo>
                    <a:pt x="54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50" name="Freeform 526"/>
            <p:cNvSpPr>
              <a:spLocks/>
            </p:cNvSpPr>
            <p:nvPr/>
          </p:nvSpPr>
          <p:spPr bwMode="auto">
            <a:xfrm>
              <a:off x="908" y="1636"/>
              <a:ext cx="56" cy="18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34" y="0"/>
                </a:cxn>
                <a:cxn ang="0">
                  <a:pos x="0" y="10"/>
                </a:cxn>
                <a:cxn ang="0">
                  <a:pos x="22" y="18"/>
                </a:cxn>
                <a:cxn ang="0">
                  <a:pos x="56" y="8"/>
                </a:cxn>
              </a:cxnLst>
              <a:rect l="0" t="0" r="r" b="b"/>
              <a:pathLst>
                <a:path w="56" h="18">
                  <a:moveTo>
                    <a:pt x="56" y="8"/>
                  </a:moveTo>
                  <a:lnTo>
                    <a:pt x="34" y="0"/>
                  </a:lnTo>
                  <a:lnTo>
                    <a:pt x="0" y="10"/>
                  </a:lnTo>
                  <a:lnTo>
                    <a:pt x="22" y="18"/>
                  </a:lnTo>
                  <a:lnTo>
                    <a:pt x="56" y="8"/>
                  </a:lnTo>
                  <a:close/>
                </a:path>
              </a:pathLst>
            </a:custGeom>
            <a:solidFill>
              <a:srgbClr val="006E4E"/>
            </a:solidFill>
            <a:ln w="0">
              <a:solidFill>
                <a:srgbClr val="006E4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51" name="Freeform 527"/>
            <p:cNvSpPr>
              <a:spLocks/>
            </p:cNvSpPr>
            <p:nvPr/>
          </p:nvSpPr>
          <p:spPr bwMode="auto">
            <a:xfrm>
              <a:off x="908" y="1636"/>
              <a:ext cx="56" cy="18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34" y="0"/>
                </a:cxn>
                <a:cxn ang="0">
                  <a:pos x="0" y="10"/>
                </a:cxn>
                <a:cxn ang="0">
                  <a:pos x="22" y="18"/>
                </a:cxn>
                <a:cxn ang="0">
                  <a:pos x="56" y="8"/>
                </a:cxn>
              </a:cxnLst>
              <a:rect l="0" t="0" r="r" b="b"/>
              <a:pathLst>
                <a:path w="56" h="18">
                  <a:moveTo>
                    <a:pt x="56" y="8"/>
                  </a:moveTo>
                  <a:lnTo>
                    <a:pt x="34" y="0"/>
                  </a:lnTo>
                  <a:lnTo>
                    <a:pt x="0" y="10"/>
                  </a:lnTo>
                  <a:lnTo>
                    <a:pt x="22" y="18"/>
                  </a:lnTo>
                  <a:lnTo>
                    <a:pt x="5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52" name="Freeform 528"/>
            <p:cNvSpPr>
              <a:spLocks/>
            </p:cNvSpPr>
            <p:nvPr/>
          </p:nvSpPr>
          <p:spPr bwMode="auto">
            <a:xfrm>
              <a:off x="874" y="1646"/>
              <a:ext cx="56" cy="20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34" y="0"/>
                </a:cxn>
                <a:cxn ang="0">
                  <a:pos x="0" y="12"/>
                </a:cxn>
                <a:cxn ang="0">
                  <a:pos x="24" y="20"/>
                </a:cxn>
                <a:cxn ang="0">
                  <a:pos x="56" y="8"/>
                </a:cxn>
              </a:cxnLst>
              <a:rect l="0" t="0" r="r" b="b"/>
              <a:pathLst>
                <a:path w="56" h="20">
                  <a:moveTo>
                    <a:pt x="56" y="8"/>
                  </a:moveTo>
                  <a:lnTo>
                    <a:pt x="34" y="0"/>
                  </a:lnTo>
                  <a:lnTo>
                    <a:pt x="0" y="12"/>
                  </a:lnTo>
                  <a:lnTo>
                    <a:pt x="24" y="20"/>
                  </a:lnTo>
                  <a:lnTo>
                    <a:pt x="56" y="8"/>
                  </a:lnTo>
                  <a:close/>
                </a:path>
              </a:pathLst>
            </a:custGeom>
            <a:solidFill>
              <a:srgbClr val="006D55"/>
            </a:solidFill>
            <a:ln w="0">
              <a:solidFill>
                <a:srgbClr val="006D5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53" name="Freeform 529"/>
            <p:cNvSpPr>
              <a:spLocks/>
            </p:cNvSpPr>
            <p:nvPr/>
          </p:nvSpPr>
          <p:spPr bwMode="auto">
            <a:xfrm>
              <a:off x="874" y="1646"/>
              <a:ext cx="56" cy="20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34" y="0"/>
                </a:cxn>
                <a:cxn ang="0">
                  <a:pos x="0" y="12"/>
                </a:cxn>
                <a:cxn ang="0">
                  <a:pos x="24" y="20"/>
                </a:cxn>
                <a:cxn ang="0">
                  <a:pos x="56" y="8"/>
                </a:cxn>
              </a:cxnLst>
              <a:rect l="0" t="0" r="r" b="b"/>
              <a:pathLst>
                <a:path w="56" h="20">
                  <a:moveTo>
                    <a:pt x="56" y="8"/>
                  </a:moveTo>
                  <a:lnTo>
                    <a:pt x="34" y="0"/>
                  </a:lnTo>
                  <a:lnTo>
                    <a:pt x="0" y="12"/>
                  </a:lnTo>
                  <a:lnTo>
                    <a:pt x="24" y="20"/>
                  </a:lnTo>
                  <a:lnTo>
                    <a:pt x="5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54" name="Freeform 530"/>
            <p:cNvSpPr>
              <a:spLocks/>
            </p:cNvSpPr>
            <p:nvPr/>
          </p:nvSpPr>
          <p:spPr bwMode="auto">
            <a:xfrm>
              <a:off x="840" y="1658"/>
              <a:ext cx="58" cy="20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34" y="0"/>
                </a:cxn>
                <a:cxn ang="0">
                  <a:pos x="0" y="12"/>
                </a:cxn>
                <a:cxn ang="0">
                  <a:pos x="24" y="20"/>
                </a:cxn>
                <a:cxn ang="0">
                  <a:pos x="58" y="8"/>
                </a:cxn>
              </a:cxnLst>
              <a:rect l="0" t="0" r="r" b="b"/>
              <a:pathLst>
                <a:path w="58" h="20">
                  <a:moveTo>
                    <a:pt x="58" y="8"/>
                  </a:moveTo>
                  <a:lnTo>
                    <a:pt x="34" y="0"/>
                  </a:lnTo>
                  <a:lnTo>
                    <a:pt x="0" y="12"/>
                  </a:lnTo>
                  <a:lnTo>
                    <a:pt x="24" y="20"/>
                  </a:lnTo>
                  <a:lnTo>
                    <a:pt x="58" y="8"/>
                  </a:lnTo>
                  <a:close/>
                </a:path>
              </a:pathLst>
            </a:custGeom>
            <a:solidFill>
              <a:srgbClr val="006E5A"/>
            </a:solidFill>
            <a:ln w="0">
              <a:solidFill>
                <a:srgbClr val="006E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55" name="Freeform 531"/>
            <p:cNvSpPr>
              <a:spLocks/>
            </p:cNvSpPr>
            <p:nvPr/>
          </p:nvSpPr>
          <p:spPr bwMode="auto">
            <a:xfrm>
              <a:off x="840" y="1658"/>
              <a:ext cx="58" cy="20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34" y="0"/>
                </a:cxn>
                <a:cxn ang="0">
                  <a:pos x="0" y="12"/>
                </a:cxn>
                <a:cxn ang="0">
                  <a:pos x="24" y="20"/>
                </a:cxn>
                <a:cxn ang="0">
                  <a:pos x="58" y="8"/>
                </a:cxn>
              </a:cxnLst>
              <a:rect l="0" t="0" r="r" b="b"/>
              <a:pathLst>
                <a:path w="58" h="20">
                  <a:moveTo>
                    <a:pt x="58" y="8"/>
                  </a:moveTo>
                  <a:lnTo>
                    <a:pt x="34" y="0"/>
                  </a:lnTo>
                  <a:lnTo>
                    <a:pt x="0" y="12"/>
                  </a:lnTo>
                  <a:lnTo>
                    <a:pt x="24" y="20"/>
                  </a:lnTo>
                  <a:lnTo>
                    <a:pt x="58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56" name="Freeform 532"/>
            <p:cNvSpPr>
              <a:spLocks/>
            </p:cNvSpPr>
            <p:nvPr/>
          </p:nvSpPr>
          <p:spPr bwMode="auto">
            <a:xfrm>
              <a:off x="806" y="1670"/>
              <a:ext cx="58" cy="22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34" y="0"/>
                </a:cxn>
                <a:cxn ang="0">
                  <a:pos x="0" y="14"/>
                </a:cxn>
                <a:cxn ang="0">
                  <a:pos x="22" y="22"/>
                </a:cxn>
                <a:cxn ang="0">
                  <a:pos x="58" y="8"/>
                </a:cxn>
              </a:cxnLst>
              <a:rect l="0" t="0" r="r" b="b"/>
              <a:pathLst>
                <a:path w="58" h="22">
                  <a:moveTo>
                    <a:pt x="58" y="8"/>
                  </a:moveTo>
                  <a:lnTo>
                    <a:pt x="34" y="0"/>
                  </a:lnTo>
                  <a:lnTo>
                    <a:pt x="0" y="14"/>
                  </a:lnTo>
                  <a:lnTo>
                    <a:pt x="22" y="22"/>
                  </a:lnTo>
                  <a:lnTo>
                    <a:pt x="58" y="8"/>
                  </a:lnTo>
                  <a:close/>
                </a:path>
              </a:pathLst>
            </a:custGeom>
            <a:solidFill>
              <a:srgbClr val="006F5D"/>
            </a:solidFill>
            <a:ln w="0">
              <a:solidFill>
                <a:srgbClr val="006F5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57" name="Freeform 533"/>
            <p:cNvSpPr>
              <a:spLocks/>
            </p:cNvSpPr>
            <p:nvPr/>
          </p:nvSpPr>
          <p:spPr bwMode="auto">
            <a:xfrm>
              <a:off x="806" y="1670"/>
              <a:ext cx="58" cy="22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34" y="0"/>
                </a:cxn>
                <a:cxn ang="0">
                  <a:pos x="0" y="14"/>
                </a:cxn>
                <a:cxn ang="0">
                  <a:pos x="22" y="22"/>
                </a:cxn>
                <a:cxn ang="0">
                  <a:pos x="58" y="8"/>
                </a:cxn>
              </a:cxnLst>
              <a:rect l="0" t="0" r="r" b="b"/>
              <a:pathLst>
                <a:path w="58" h="22">
                  <a:moveTo>
                    <a:pt x="58" y="8"/>
                  </a:moveTo>
                  <a:lnTo>
                    <a:pt x="34" y="0"/>
                  </a:lnTo>
                  <a:lnTo>
                    <a:pt x="0" y="14"/>
                  </a:lnTo>
                  <a:lnTo>
                    <a:pt x="22" y="22"/>
                  </a:lnTo>
                  <a:lnTo>
                    <a:pt x="58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58" name="Freeform 534"/>
            <p:cNvSpPr>
              <a:spLocks/>
            </p:cNvSpPr>
            <p:nvPr/>
          </p:nvSpPr>
          <p:spPr bwMode="auto">
            <a:xfrm>
              <a:off x="770" y="1684"/>
              <a:ext cx="58" cy="22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36" y="0"/>
                </a:cxn>
                <a:cxn ang="0">
                  <a:pos x="0" y="12"/>
                </a:cxn>
                <a:cxn ang="0">
                  <a:pos x="24" y="22"/>
                </a:cxn>
                <a:cxn ang="0">
                  <a:pos x="58" y="8"/>
                </a:cxn>
              </a:cxnLst>
              <a:rect l="0" t="0" r="r" b="b"/>
              <a:pathLst>
                <a:path w="58" h="22">
                  <a:moveTo>
                    <a:pt x="58" y="8"/>
                  </a:moveTo>
                  <a:lnTo>
                    <a:pt x="36" y="0"/>
                  </a:lnTo>
                  <a:lnTo>
                    <a:pt x="0" y="12"/>
                  </a:lnTo>
                  <a:lnTo>
                    <a:pt x="24" y="22"/>
                  </a:lnTo>
                  <a:lnTo>
                    <a:pt x="58" y="8"/>
                  </a:lnTo>
                  <a:close/>
                </a:path>
              </a:pathLst>
            </a:custGeom>
            <a:solidFill>
              <a:srgbClr val="00715C"/>
            </a:solidFill>
            <a:ln w="0">
              <a:solidFill>
                <a:srgbClr val="00715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59" name="Freeform 535"/>
            <p:cNvSpPr>
              <a:spLocks/>
            </p:cNvSpPr>
            <p:nvPr/>
          </p:nvSpPr>
          <p:spPr bwMode="auto">
            <a:xfrm>
              <a:off x="770" y="1684"/>
              <a:ext cx="58" cy="22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36" y="0"/>
                </a:cxn>
                <a:cxn ang="0">
                  <a:pos x="0" y="12"/>
                </a:cxn>
                <a:cxn ang="0">
                  <a:pos x="24" y="22"/>
                </a:cxn>
                <a:cxn ang="0">
                  <a:pos x="58" y="8"/>
                </a:cxn>
              </a:cxnLst>
              <a:rect l="0" t="0" r="r" b="b"/>
              <a:pathLst>
                <a:path w="58" h="22">
                  <a:moveTo>
                    <a:pt x="58" y="8"/>
                  </a:moveTo>
                  <a:lnTo>
                    <a:pt x="36" y="0"/>
                  </a:lnTo>
                  <a:lnTo>
                    <a:pt x="0" y="12"/>
                  </a:lnTo>
                  <a:lnTo>
                    <a:pt x="24" y="22"/>
                  </a:lnTo>
                  <a:lnTo>
                    <a:pt x="58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60" name="Freeform 536"/>
            <p:cNvSpPr>
              <a:spLocks/>
            </p:cNvSpPr>
            <p:nvPr/>
          </p:nvSpPr>
          <p:spPr bwMode="auto">
            <a:xfrm>
              <a:off x="734" y="1696"/>
              <a:ext cx="60" cy="22"/>
            </a:xfrm>
            <a:custGeom>
              <a:avLst/>
              <a:gdLst/>
              <a:ahLst/>
              <a:cxnLst>
                <a:cxn ang="0">
                  <a:pos x="60" y="10"/>
                </a:cxn>
                <a:cxn ang="0">
                  <a:pos x="36" y="0"/>
                </a:cxn>
                <a:cxn ang="0">
                  <a:pos x="0" y="14"/>
                </a:cxn>
                <a:cxn ang="0">
                  <a:pos x="24" y="22"/>
                </a:cxn>
                <a:cxn ang="0">
                  <a:pos x="60" y="10"/>
                </a:cxn>
              </a:cxnLst>
              <a:rect l="0" t="0" r="r" b="b"/>
              <a:pathLst>
                <a:path w="60" h="22">
                  <a:moveTo>
                    <a:pt x="60" y="10"/>
                  </a:moveTo>
                  <a:lnTo>
                    <a:pt x="36" y="0"/>
                  </a:lnTo>
                  <a:lnTo>
                    <a:pt x="0" y="14"/>
                  </a:lnTo>
                  <a:lnTo>
                    <a:pt x="24" y="22"/>
                  </a:lnTo>
                  <a:lnTo>
                    <a:pt x="60" y="10"/>
                  </a:lnTo>
                  <a:close/>
                </a:path>
              </a:pathLst>
            </a:custGeom>
            <a:solidFill>
              <a:srgbClr val="007557"/>
            </a:solidFill>
            <a:ln w="0">
              <a:solidFill>
                <a:srgbClr val="00755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61" name="Freeform 537"/>
            <p:cNvSpPr>
              <a:spLocks/>
            </p:cNvSpPr>
            <p:nvPr/>
          </p:nvSpPr>
          <p:spPr bwMode="auto">
            <a:xfrm>
              <a:off x="734" y="1696"/>
              <a:ext cx="60" cy="22"/>
            </a:xfrm>
            <a:custGeom>
              <a:avLst/>
              <a:gdLst/>
              <a:ahLst/>
              <a:cxnLst>
                <a:cxn ang="0">
                  <a:pos x="60" y="10"/>
                </a:cxn>
                <a:cxn ang="0">
                  <a:pos x="36" y="0"/>
                </a:cxn>
                <a:cxn ang="0">
                  <a:pos x="0" y="14"/>
                </a:cxn>
                <a:cxn ang="0">
                  <a:pos x="24" y="22"/>
                </a:cxn>
                <a:cxn ang="0">
                  <a:pos x="60" y="10"/>
                </a:cxn>
              </a:cxnLst>
              <a:rect l="0" t="0" r="r" b="b"/>
              <a:pathLst>
                <a:path w="60" h="22">
                  <a:moveTo>
                    <a:pt x="60" y="10"/>
                  </a:moveTo>
                  <a:lnTo>
                    <a:pt x="36" y="0"/>
                  </a:lnTo>
                  <a:lnTo>
                    <a:pt x="0" y="14"/>
                  </a:lnTo>
                  <a:lnTo>
                    <a:pt x="24" y="22"/>
                  </a:lnTo>
                  <a:lnTo>
                    <a:pt x="60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62" name="Freeform 538"/>
            <p:cNvSpPr>
              <a:spLocks/>
            </p:cNvSpPr>
            <p:nvPr/>
          </p:nvSpPr>
          <p:spPr bwMode="auto">
            <a:xfrm>
              <a:off x="698" y="1710"/>
              <a:ext cx="60" cy="20"/>
            </a:xfrm>
            <a:custGeom>
              <a:avLst/>
              <a:gdLst/>
              <a:ahLst/>
              <a:cxnLst>
                <a:cxn ang="0">
                  <a:pos x="60" y="8"/>
                </a:cxn>
                <a:cxn ang="0">
                  <a:pos x="36" y="0"/>
                </a:cxn>
                <a:cxn ang="0">
                  <a:pos x="0" y="10"/>
                </a:cxn>
                <a:cxn ang="0">
                  <a:pos x="22" y="20"/>
                </a:cxn>
                <a:cxn ang="0">
                  <a:pos x="60" y="8"/>
                </a:cxn>
              </a:cxnLst>
              <a:rect l="0" t="0" r="r" b="b"/>
              <a:pathLst>
                <a:path w="60" h="20">
                  <a:moveTo>
                    <a:pt x="60" y="8"/>
                  </a:moveTo>
                  <a:lnTo>
                    <a:pt x="36" y="0"/>
                  </a:lnTo>
                  <a:lnTo>
                    <a:pt x="0" y="10"/>
                  </a:lnTo>
                  <a:lnTo>
                    <a:pt x="22" y="20"/>
                  </a:lnTo>
                  <a:lnTo>
                    <a:pt x="60" y="8"/>
                  </a:lnTo>
                  <a:close/>
                </a:path>
              </a:pathLst>
            </a:custGeom>
            <a:solidFill>
              <a:srgbClr val="007950"/>
            </a:solidFill>
            <a:ln w="0">
              <a:solidFill>
                <a:srgbClr val="00795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63" name="Freeform 539"/>
            <p:cNvSpPr>
              <a:spLocks/>
            </p:cNvSpPr>
            <p:nvPr/>
          </p:nvSpPr>
          <p:spPr bwMode="auto">
            <a:xfrm>
              <a:off x="698" y="1710"/>
              <a:ext cx="60" cy="20"/>
            </a:xfrm>
            <a:custGeom>
              <a:avLst/>
              <a:gdLst/>
              <a:ahLst/>
              <a:cxnLst>
                <a:cxn ang="0">
                  <a:pos x="60" y="8"/>
                </a:cxn>
                <a:cxn ang="0">
                  <a:pos x="36" y="0"/>
                </a:cxn>
                <a:cxn ang="0">
                  <a:pos x="0" y="10"/>
                </a:cxn>
                <a:cxn ang="0">
                  <a:pos x="22" y="20"/>
                </a:cxn>
                <a:cxn ang="0">
                  <a:pos x="60" y="8"/>
                </a:cxn>
              </a:cxnLst>
              <a:rect l="0" t="0" r="r" b="b"/>
              <a:pathLst>
                <a:path w="60" h="20">
                  <a:moveTo>
                    <a:pt x="60" y="8"/>
                  </a:moveTo>
                  <a:lnTo>
                    <a:pt x="36" y="0"/>
                  </a:lnTo>
                  <a:lnTo>
                    <a:pt x="0" y="10"/>
                  </a:lnTo>
                  <a:lnTo>
                    <a:pt x="22" y="20"/>
                  </a:lnTo>
                  <a:lnTo>
                    <a:pt x="60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64" name="Freeform 540"/>
            <p:cNvSpPr>
              <a:spLocks/>
            </p:cNvSpPr>
            <p:nvPr/>
          </p:nvSpPr>
          <p:spPr bwMode="auto">
            <a:xfrm>
              <a:off x="660" y="1720"/>
              <a:ext cx="60" cy="20"/>
            </a:xfrm>
            <a:custGeom>
              <a:avLst/>
              <a:gdLst/>
              <a:ahLst/>
              <a:cxnLst>
                <a:cxn ang="0">
                  <a:pos x="60" y="10"/>
                </a:cxn>
                <a:cxn ang="0">
                  <a:pos x="38" y="0"/>
                </a:cxn>
                <a:cxn ang="0">
                  <a:pos x="0" y="10"/>
                </a:cxn>
                <a:cxn ang="0">
                  <a:pos x="22" y="20"/>
                </a:cxn>
                <a:cxn ang="0">
                  <a:pos x="60" y="10"/>
                </a:cxn>
              </a:cxnLst>
              <a:rect l="0" t="0" r="r" b="b"/>
              <a:pathLst>
                <a:path w="60" h="20">
                  <a:moveTo>
                    <a:pt x="60" y="10"/>
                  </a:moveTo>
                  <a:lnTo>
                    <a:pt x="38" y="0"/>
                  </a:lnTo>
                  <a:lnTo>
                    <a:pt x="0" y="10"/>
                  </a:lnTo>
                  <a:lnTo>
                    <a:pt x="22" y="20"/>
                  </a:lnTo>
                  <a:lnTo>
                    <a:pt x="60" y="10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65" name="Freeform 541"/>
            <p:cNvSpPr>
              <a:spLocks/>
            </p:cNvSpPr>
            <p:nvPr/>
          </p:nvSpPr>
          <p:spPr bwMode="auto">
            <a:xfrm>
              <a:off x="660" y="1720"/>
              <a:ext cx="60" cy="20"/>
            </a:xfrm>
            <a:custGeom>
              <a:avLst/>
              <a:gdLst/>
              <a:ahLst/>
              <a:cxnLst>
                <a:cxn ang="0">
                  <a:pos x="60" y="10"/>
                </a:cxn>
                <a:cxn ang="0">
                  <a:pos x="38" y="0"/>
                </a:cxn>
                <a:cxn ang="0">
                  <a:pos x="0" y="10"/>
                </a:cxn>
                <a:cxn ang="0">
                  <a:pos x="22" y="20"/>
                </a:cxn>
                <a:cxn ang="0">
                  <a:pos x="60" y="10"/>
                </a:cxn>
              </a:cxnLst>
              <a:rect l="0" t="0" r="r" b="b"/>
              <a:pathLst>
                <a:path w="60" h="20">
                  <a:moveTo>
                    <a:pt x="60" y="10"/>
                  </a:moveTo>
                  <a:lnTo>
                    <a:pt x="38" y="0"/>
                  </a:lnTo>
                  <a:lnTo>
                    <a:pt x="0" y="10"/>
                  </a:lnTo>
                  <a:lnTo>
                    <a:pt x="22" y="20"/>
                  </a:lnTo>
                  <a:lnTo>
                    <a:pt x="60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66" name="Freeform 542"/>
            <p:cNvSpPr>
              <a:spLocks/>
            </p:cNvSpPr>
            <p:nvPr/>
          </p:nvSpPr>
          <p:spPr bwMode="auto">
            <a:xfrm>
              <a:off x="1632" y="1482"/>
              <a:ext cx="46" cy="12"/>
            </a:xfrm>
            <a:custGeom>
              <a:avLst/>
              <a:gdLst/>
              <a:ahLst/>
              <a:cxnLst>
                <a:cxn ang="0">
                  <a:pos x="46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46" y="6"/>
                </a:cxn>
              </a:cxnLst>
              <a:rect l="0" t="0" r="r" b="b"/>
              <a:pathLst>
                <a:path w="46" h="12">
                  <a:moveTo>
                    <a:pt x="46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46" y="6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67" name="Freeform 543"/>
            <p:cNvSpPr>
              <a:spLocks/>
            </p:cNvSpPr>
            <p:nvPr/>
          </p:nvSpPr>
          <p:spPr bwMode="auto">
            <a:xfrm>
              <a:off x="1632" y="1482"/>
              <a:ext cx="46" cy="12"/>
            </a:xfrm>
            <a:custGeom>
              <a:avLst/>
              <a:gdLst/>
              <a:ahLst/>
              <a:cxnLst>
                <a:cxn ang="0">
                  <a:pos x="46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46" y="6"/>
                </a:cxn>
              </a:cxnLst>
              <a:rect l="0" t="0" r="r" b="b"/>
              <a:pathLst>
                <a:path w="46" h="12">
                  <a:moveTo>
                    <a:pt x="46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4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68" name="Freeform 544"/>
            <p:cNvSpPr>
              <a:spLocks/>
            </p:cNvSpPr>
            <p:nvPr/>
          </p:nvSpPr>
          <p:spPr bwMode="auto">
            <a:xfrm>
              <a:off x="1610" y="1488"/>
              <a:ext cx="46" cy="10"/>
            </a:xfrm>
            <a:custGeom>
              <a:avLst/>
              <a:gdLst/>
              <a:ahLst/>
              <a:cxnLst>
                <a:cxn ang="0">
                  <a:pos x="46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4" y="10"/>
                </a:cxn>
                <a:cxn ang="0">
                  <a:pos x="46" y="6"/>
                </a:cxn>
              </a:cxnLst>
              <a:rect l="0" t="0" r="r" b="b"/>
              <a:pathLst>
                <a:path w="46" h="10">
                  <a:moveTo>
                    <a:pt x="46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4" y="10"/>
                  </a:lnTo>
                  <a:lnTo>
                    <a:pt x="46" y="6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69" name="Freeform 545"/>
            <p:cNvSpPr>
              <a:spLocks/>
            </p:cNvSpPr>
            <p:nvPr/>
          </p:nvSpPr>
          <p:spPr bwMode="auto">
            <a:xfrm>
              <a:off x="1610" y="1488"/>
              <a:ext cx="46" cy="10"/>
            </a:xfrm>
            <a:custGeom>
              <a:avLst/>
              <a:gdLst/>
              <a:ahLst/>
              <a:cxnLst>
                <a:cxn ang="0">
                  <a:pos x="46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4" y="10"/>
                </a:cxn>
                <a:cxn ang="0">
                  <a:pos x="46" y="6"/>
                </a:cxn>
              </a:cxnLst>
              <a:rect l="0" t="0" r="r" b="b"/>
              <a:pathLst>
                <a:path w="46" h="10">
                  <a:moveTo>
                    <a:pt x="46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4" y="10"/>
                  </a:lnTo>
                  <a:lnTo>
                    <a:pt x="4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70" name="Freeform 546"/>
            <p:cNvSpPr>
              <a:spLocks/>
            </p:cNvSpPr>
            <p:nvPr/>
          </p:nvSpPr>
          <p:spPr bwMode="auto">
            <a:xfrm>
              <a:off x="1588" y="1494"/>
              <a:ext cx="46" cy="10"/>
            </a:xfrm>
            <a:custGeom>
              <a:avLst/>
              <a:gdLst/>
              <a:ahLst/>
              <a:cxnLst>
                <a:cxn ang="0">
                  <a:pos x="46" y="4"/>
                </a:cxn>
                <a:cxn ang="0">
                  <a:pos x="22" y="0"/>
                </a:cxn>
                <a:cxn ang="0">
                  <a:pos x="0" y="4"/>
                </a:cxn>
                <a:cxn ang="0">
                  <a:pos x="24" y="10"/>
                </a:cxn>
                <a:cxn ang="0">
                  <a:pos x="46" y="4"/>
                </a:cxn>
              </a:cxnLst>
              <a:rect l="0" t="0" r="r" b="b"/>
              <a:pathLst>
                <a:path w="46" h="10">
                  <a:moveTo>
                    <a:pt x="46" y="4"/>
                  </a:moveTo>
                  <a:lnTo>
                    <a:pt x="22" y="0"/>
                  </a:lnTo>
                  <a:lnTo>
                    <a:pt x="0" y="4"/>
                  </a:lnTo>
                  <a:lnTo>
                    <a:pt x="24" y="10"/>
                  </a:lnTo>
                  <a:lnTo>
                    <a:pt x="46" y="4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71" name="Freeform 547"/>
            <p:cNvSpPr>
              <a:spLocks/>
            </p:cNvSpPr>
            <p:nvPr/>
          </p:nvSpPr>
          <p:spPr bwMode="auto">
            <a:xfrm>
              <a:off x="1588" y="1494"/>
              <a:ext cx="46" cy="10"/>
            </a:xfrm>
            <a:custGeom>
              <a:avLst/>
              <a:gdLst/>
              <a:ahLst/>
              <a:cxnLst>
                <a:cxn ang="0">
                  <a:pos x="46" y="4"/>
                </a:cxn>
                <a:cxn ang="0">
                  <a:pos x="22" y="0"/>
                </a:cxn>
                <a:cxn ang="0">
                  <a:pos x="0" y="4"/>
                </a:cxn>
                <a:cxn ang="0">
                  <a:pos x="24" y="10"/>
                </a:cxn>
                <a:cxn ang="0">
                  <a:pos x="46" y="4"/>
                </a:cxn>
              </a:cxnLst>
              <a:rect l="0" t="0" r="r" b="b"/>
              <a:pathLst>
                <a:path w="46" h="10">
                  <a:moveTo>
                    <a:pt x="46" y="4"/>
                  </a:moveTo>
                  <a:lnTo>
                    <a:pt x="22" y="0"/>
                  </a:lnTo>
                  <a:lnTo>
                    <a:pt x="0" y="4"/>
                  </a:lnTo>
                  <a:lnTo>
                    <a:pt x="24" y="10"/>
                  </a:lnTo>
                  <a:lnTo>
                    <a:pt x="46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72" name="Freeform 548"/>
            <p:cNvSpPr>
              <a:spLocks/>
            </p:cNvSpPr>
            <p:nvPr/>
          </p:nvSpPr>
          <p:spPr bwMode="auto">
            <a:xfrm>
              <a:off x="1566" y="1498"/>
              <a:ext cx="46" cy="14"/>
            </a:xfrm>
            <a:custGeom>
              <a:avLst/>
              <a:gdLst/>
              <a:ahLst/>
              <a:cxnLst>
                <a:cxn ang="0">
                  <a:pos x="46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4" y="14"/>
                </a:cxn>
                <a:cxn ang="0">
                  <a:pos x="46" y="6"/>
                </a:cxn>
              </a:cxnLst>
              <a:rect l="0" t="0" r="r" b="b"/>
              <a:pathLst>
                <a:path w="46" h="14">
                  <a:moveTo>
                    <a:pt x="46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4" y="14"/>
                  </a:lnTo>
                  <a:lnTo>
                    <a:pt x="46" y="6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73" name="Freeform 549"/>
            <p:cNvSpPr>
              <a:spLocks/>
            </p:cNvSpPr>
            <p:nvPr/>
          </p:nvSpPr>
          <p:spPr bwMode="auto">
            <a:xfrm>
              <a:off x="1566" y="1498"/>
              <a:ext cx="46" cy="14"/>
            </a:xfrm>
            <a:custGeom>
              <a:avLst/>
              <a:gdLst/>
              <a:ahLst/>
              <a:cxnLst>
                <a:cxn ang="0">
                  <a:pos x="46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4" y="14"/>
                </a:cxn>
                <a:cxn ang="0">
                  <a:pos x="46" y="6"/>
                </a:cxn>
              </a:cxnLst>
              <a:rect l="0" t="0" r="r" b="b"/>
              <a:pathLst>
                <a:path w="46" h="14">
                  <a:moveTo>
                    <a:pt x="46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4" y="14"/>
                  </a:lnTo>
                  <a:lnTo>
                    <a:pt x="4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74" name="Freeform 550"/>
            <p:cNvSpPr>
              <a:spLocks/>
            </p:cNvSpPr>
            <p:nvPr/>
          </p:nvSpPr>
          <p:spPr bwMode="auto">
            <a:xfrm>
              <a:off x="1542" y="1504"/>
              <a:ext cx="48" cy="14"/>
            </a:xfrm>
            <a:custGeom>
              <a:avLst/>
              <a:gdLst/>
              <a:ahLst/>
              <a:cxnLst>
                <a:cxn ang="0">
                  <a:pos x="48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4" y="14"/>
                </a:cxn>
                <a:cxn ang="0">
                  <a:pos x="48" y="8"/>
                </a:cxn>
              </a:cxnLst>
              <a:rect l="0" t="0" r="r" b="b"/>
              <a:pathLst>
                <a:path w="48" h="14">
                  <a:moveTo>
                    <a:pt x="48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4" y="14"/>
                  </a:lnTo>
                  <a:lnTo>
                    <a:pt x="48" y="8"/>
                  </a:lnTo>
                  <a:close/>
                </a:path>
              </a:pathLst>
            </a:custGeom>
            <a:solidFill>
              <a:srgbClr val="007C45"/>
            </a:solidFill>
            <a:ln w="0">
              <a:solidFill>
                <a:srgbClr val="007C4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75" name="Freeform 551"/>
            <p:cNvSpPr>
              <a:spLocks/>
            </p:cNvSpPr>
            <p:nvPr/>
          </p:nvSpPr>
          <p:spPr bwMode="auto">
            <a:xfrm>
              <a:off x="1542" y="1504"/>
              <a:ext cx="48" cy="14"/>
            </a:xfrm>
            <a:custGeom>
              <a:avLst/>
              <a:gdLst/>
              <a:ahLst/>
              <a:cxnLst>
                <a:cxn ang="0">
                  <a:pos x="48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4" y="14"/>
                </a:cxn>
                <a:cxn ang="0">
                  <a:pos x="48" y="8"/>
                </a:cxn>
              </a:cxnLst>
              <a:rect l="0" t="0" r="r" b="b"/>
              <a:pathLst>
                <a:path w="48" h="14">
                  <a:moveTo>
                    <a:pt x="48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4" y="14"/>
                  </a:lnTo>
                  <a:lnTo>
                    <a:pt x="48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76" name="Freeform 552"/>
            <p:cNvSpPr>
              <a:spLocks/>
            </p:cNvSpPr>
            <p:nvPr/>
          </p:nvSpPr>
          <p:spPr bwMode="auto">
            <a:xfrm>
              <a:off x="1520" y="1510"/>
              <a:ext cx="46" cy="14"/>
            </a:xfrm>
            <a:custGeom>
              <a:avLst/>
              <a:gdLst/>
              <a:ahLst/>
              <a:cxnLst>
                <a:cxn ang="0">
                  <a:pos x="46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24" y="14"/>
                </a:cxn>
                <a:cxn ang="0">
                  <a:pos x="46" y="8"/>
                </a:cxn>
              </a:cxnLst>
              <a:rect l="0" t="0" r="r" b="b"/>
              <a:pathLst>
                <a:path w="46" h="14">
                  <a:moveTo>
                    <a:pt x="46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24" y="14"/>
                  </a:lnTo>
                  <a:lnTo>
                    <a:pt x="46" y="8"/>
                  </a:lnTo>
                  <a:close/>
                </a:path>
              </a:pathLst>
            </a:custGeom>
            <a:solidFill>
              <a:srgbClr val="007C44"/>
            </a:solidFill>
            <a:ln w="0">
              <a:solidFill>
                <a:srgbClr val="007C4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77" name="Freeform 553"/>
            <p:cNvSpPr>
              <a:spLocks/>
            </p:cNvSpPr>
            <p:nvPr/>
          </p:nvSpPr>
          <p:spPr bwMode="auto">
            <a:xfrm>
              <a:off x="1520" y="1510"/>
              <a:ext cx="46" cy="14"/>
            </a:xfrm>
            <a:custGeom>
              <a:avLst/>
              <a:gdLst/>
              <a:ahLst/>
              <a:cxnLst>
                <a:cxn ang="0">
                  <a:pos x="46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24" y="14"/>
                </a:cxn>
                <a:cxn ang="0">
                  <a:pos x="46" y="8"/>
                </a:cxn>
              </a:cxnLst>
              <a:rect l="0" t="0" r="r" b="b"/>
              <a:pathLst>
                <a:path w="46" h="14">
                  <a:moveTo>
                    <a:pt x="46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24" y="14"/>
                  </a:lnTo>
                  <a:lnTo>
                    <a:pt x="4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78" name="Freeform 554"/>
            <p:cNvSpPr>
              <a:spLocks/>
            </p:cNvSpPr>
            <p:nvPr/>
          </p:nvSpPr>
          <p:spPr bwMode="auto">
            <a:xfrm>
              <a:off x="1496" y="1518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7C43"/>
            </a:solidFill>
            <a:ln w="0">
              <a:solidFill>
                <a:srgbClr val="007C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79" name="Freeform 555"/>
            <p:cNvSpPr>
              <a:spLocks/>
            </p:cNvSpPr>
            <p:nvPr/>
          </p:nvSpPr>
          <p:spPr bwMode="auto">
            <a:xfrm>
              <a:off x="1496" y="1518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4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80" name="Freeform 556"/>
            <p:cNvSpPr>
              <a:spLocks/>
            </p:cNvSpPr>
            <p:nvPr/>
          </p:nvSpPr>
          <p:spPr bwMode="auto">
            <a:xfrm>
              <a:off x="1472" y="1524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7C42"/>
            </a:solidFill>
            <a:ln w="0">
              <a:solidFill>
                <a:srgbClr val="007C4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81" name="Freeform 557"/>
            <p:cNvSpPr>
              <a:spLocks/>
            </p:cNvSpPr>
            <p:nvPr/>
          </p:nvSpPr>
          <p:spPr bwMode="auto">
            <a:xfrm>
              <a:off x="1472" y="1524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4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82" name="Freeform 558"/>
            <p:cNvSpPr>
              <a:spLocks/>
            </p:cNvSpPr>
            <p:nvPr/>
          </p:nvSpPr>
          <p:spPr bwMode="auto">
            <a:xfrm>
              <a:off x="1448" y="1530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7C41"/>
            </a:solidFill>
            <a:ln w="0">
              <a:solidFill>
                <a:srgbClr val="007C4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83" name="Freeform 559"/>
            <p:cNvSpPr>
              <a:spLocks/>
            </p:cNvSpPr>
            <p:nvPr/>
          </p:nvSpPr>
          <p:spPr bwMode="auto">
            <a:xfrm>
              <a:off x="1448" y="1530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4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84" name="Freeform 560"/>
            <p:cNvSpPr>
              <a:spLocks/>
            </p:cNvSpPr>
            <p:nvPr/>
          </p:nvSpPr>
          <p:spPr bwMode="auto">
            <a:xfrm>
              <a:off x="1422" y="1536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0" y="6"/>
                  </a:lnTo>
                  <a:close/>
                </a:path>
              </a:pathLst>
            </a:custGeom>
            <a:solidFill>
              <a:srgbClr val="007C3F"/>
            </a:solidFill>
            <a:ln w="0">
              <a:solidFill>
                <a:srgbClr val="007C3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85" name="Freeform 561"/>
            <p:cNvSpPr>
              <a:spLocks/>
            </p:cNvSpPr>
            <p:nvPr/>
          </p:nvSpPr>
          <p:spPr bwMode="auto">
            <a:xfrm>
              <a:off x="1422" y="1536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86" name="Freeform 562"/>
            <p:cNvSpPr>
              <a:spLocks/>
            </p:cNvSpPr>
            <p:nvPr/>
          </p:nvSpPr>
          <p:spPr bwMode="auto">
            <a:xfrm>
              <a:off x="1398" y="1542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4" y="0"/>
                </a:cxn>
                <a:cxn ang="0">
                  <a:pos x="0" y="4"/>
                </a:cxn>
                <a:cxn ang="0">
                  <a:pos x="24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4" y="0"/>
                  </a:lnTo>
                  <a:lnTo>
                    <a:pt x="0" y="4"/>
                  </a:lnTo>
                  <a:lnTo>
                    <a:pt x="24" y="12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7C3D"/>
            </a:solidFill>
            <a:ln w="0">
              <a:solidFill>
                <a:srgbClr val="007C3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87" name="Freeform 563"/>
            <p:cNvSpPr>
              <a:spLocks/>
            </p:cNvSpPr>
            <p:nvPr/>
          </p:nvSpPr>
          <p:spPr bwMode="auto">
            <a:xfrm>
              <a:off x="1398" y="1542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4" y="0"/>
                </a:cxn>
                <a:cxn ang="0">
                  <a:pos x="0" y="4"/>
                </a:cxn>
                <a:cxn ang="0">
                  <a:pos x="24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4" y="0"/>
                  </a:lnTo>
                  <a:lnTo>
                    <a:pt x="0" y="4"/>
                  </a:lnTo>
                  <a:lnTo>
                    <a:pt x="24" y="12"/>
                  </a:lnTo>
                  <a:lnTo>
                    <a:pt x="4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88" name="Freeform 564"/>
            <p:cNvSpPr>
              <a:spLocks/>
            </p:cNvSpPr>
            <p:nvPr/>
          </p:nvSpPr>
          <p:spPr bwMode="auto">
            <a:xfrm>
              <a:off x="1372" y="1546"/>
              <a:ext cx="50" cy="14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4" y="14"/>
                </a:cxn>
                <a:cxn ang="0">
                  <a:pos x="50" y="8"/>
                </a:cxn>
              </a:cxnLst>
              <a:rect l="0" t="0" r="r" b="b"/>
              <a:pathLst>
                <a:path w="50" h="14">
                  <a:moveTo>
                    <a:pt x="50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4" y="14"/>
                  </a:lnTo>
                  <a:lnTo>
                    <a:pt x="50" y="8"/>
                  </a:lnTo>
                  <a:close/>
                </a:path>
              </a:pathLst>
            </a:custGeom>
            <a:solidFill>
              <a:srgbClr val="007B3B"/>
            </a:solidFill>
            <a:ln w="0">
              <a:solidFill>
                <a:srgbClr val="007B3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89" name="Freeform 565"/>
            <p:cNvSpPr>
              <a:spLocks/>
            </p:cNvSpPr>
            <p:nvPr/>
          </p:nvSpPr>
          <p:spPr bwMode="auto">
            <a:xfrm>
              <a:off x="1372" y="1546"/>
              <a:ext cx="50" cy="14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4" y="14"/>
                </a:cxn>
                <a:cxn ang="0">
                  <a:pos x="50" y="8"/>
                </a:cxn>
              </a:cxnLst>
              <a:rect l="0" t="0" r="r" b="b"/>
              <a:pathLst>
                <a:path w="50" h="14">
                  <a:moveTo>
                    <a:pt x="50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4" y="14"/>
                  </a:lnTo>
                  <a:lnTo>
                    <a:pt x="50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90" name="Freeform 566"/>
            <p:cNvSpPr>
              <a:spLocks/>
            </p:cNvSpPr>
            <p:nvPr/>
          </p:nvSpPr>
          <p:spPr bwMode="auto">
            <a:xfrm>
              <a:off x="1346" y="1552"/>
              <a:ext cx="50" cy="14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4" y="14"/>
                </a:cxn>
                <a:cxn ang="0">
                  <a:pos x="50" y="8"/>
                </a:cxn>
              </a:cxnLst>
              <a:rect l="0" t="0" r="r" b="b"/>
              <a:pathLst>
                <a:path w="50" h="14">
                  <a:moveTo>
                    <a:pt x="50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4" y="14"/>
                  </a:lnTo>
                  <a:lnTo>
                    <a:pt x="50" y="8"/>
                  </a:lnTo>
                  <a:close/>
                </a:path>
              </a:pathLst>
            </a:custGeom>
            <a:solidFill>
              <a:srgbClr val="007B39"/>
            </a:solidFill>
            <a:ln w="0">
              <a:solidFill>
                <a:srgbClr val="007B3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91" name="Freeform 567"/>
            <p:cNvSpPr>
              <a:spLocks/>
            </p:cNvSpPr>
            <p:nvPr/>
          </p:nvSpPr>
          <p:spPr bwMode="auto">
            <a:xfrm>
              <a:off x="1346" y="1552"/>
              <a:ext cx="50" cy="14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4" y="14"/>
                </a:cxn>
                <a:cxn ang="0">
                  <a:pos x="50" y="8"/>
                </a:cxn>
              </a:cxnLst>
              <a:rect l="0" t="0" r="r" b="b"/>
              <a:pathLst>
                <a:path w="50" h="14">
                  <a:moveTo>
                    <a:pt x="50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4" y="14"/>
                  </a:lnTo>
                  <a:lnTo>
                    <a:pt x="50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92" name="Freeform 568"/>
            <p:cNvSpPr>
              <a:spLocks/>
            </p:cNvSpPr>
            <p:nvPr/>
          </p:nvSpPr>
          <p:spPr bwMode="auto">
            <a:xfrm>
              <a:off x="1320" y="1558"/>
              <a:ext cx="50" cy="12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0" y="8"/>
                </a:cxn>
              </a:cxnLst>
              <a:rect l="0" t="0" r="r" b="b"/>
              <a:pathLst>
                <a:path w="50" h="12">
                  <a:moveTo>
                    <a:pt x="50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0" y="8"/>
                  </a:lnTo>
                  <a:close/>
                </a:path>
              </a:pathLst>
            </a:custGeom>
            <a:solidFill>
              <a:srgbClr val="007B37"/>
            </a:solidFill>
            <a:ln w="0">
              <a:solidFill>
                <a:srgbClr val="007B3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93" name="Freeform 569"/>
            <p:cNvSpPr>
              <a:spLocks/>
            </p:cNvSpPr>
            <p:nvPr/>
          </p:nvSpPr>
          <p:spPr bwMode="auto">
            <a:xfrm>
              <a:off x="1320" y="1558"/>
              <a:ext cx="50" cy="12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0" y="8"/>
                </a:cxn>
              </a:cxnLst>
              <a:rect l="0" t="0" r="r" b="b"/>
              <a:pathLst>
                <a:path w="50" h="12">
                  <a:moveTo>
                    <a:pt x="50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0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94" name="Freeform 570"/>
            <p:cNvSpPr>
              <a:spLocks/>
            </p:cNvSpPr>
            <p:nvPr/>
          </p:nvSpPr>
          <p:spPr bwMode="auto">
            <a:xfrm>
              <a:off x="1292" y="1564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2" y="6"/>
                  </a:lnTo>
                  <a:close/>
                </a:path>
              </a:pathLst>
            </a:custGeom>
            <a:solidFill>
              <a:srgbClr val="007A35"/>
            </a:solidFill>
            <a:ln w="0">
              <a:solidFill>
                <a:srgbClr val="007A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95" name="Freeform 571"/>
            <p:cNvSpPr>
              <a:spLocks/>
            </p:cNvSpPr>
            <p:nvPr/>
          </p:nvSpPr>
          <p:spPr bwMode="auto">
            <a:xfrm>
              <a:off x="1292" y="1564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96" name="Freeform 572"/>
            <p:cNvSpPr>
              <a:spLocks/>
            </p:cNvSpPr>
            <p:nvPr/>
          </p:nvSpPr>
          <p:spPr bwMode="auto">
            <a:xfrm>
              <a:off x="1264" y="1570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2" y="6"/>
                  </a:lnTo>
                  <a:close/>
                </a:path>
              </a:pathLst>
            </a:custGeom>
            <a:solidFill>
              <a:srgbClr val="007933"/>
            </a:solidFill>
            <a:ln w="0">
              <a:solidFill>
                <a:srgbClr val="0079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97" name="Freeform 573"/>
            <p:cNvSpPr>
              <a:spLocks/>
            </p:cNvSpPr>
            <p:nvPr/>
          </p:nvSpPr>
          <p:spPr bwMode="auto">
            <a:xfrm>
              <a:off x="1264" y="1570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98" name="Freeform 574"/>
            <p:cNvSpPr>
              <a:spLocks/>
            </p:cNvSpPr>
            <p:nvPr/>
          </p:nvSpPr>
          <p:spPr bwMode="auto">
            <a:xfrm>
              <a:off x="1238" y="1576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24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24" y="12"/>
                  </a:lnTo>
                  <a:lnTo>
                    <a:pt x="50" y="6"/>
                  </a:lnTo>
                  <a:close/>
                </a:path>
              </a:pathLst>
            </a:custGeom>
            <a:solidFill>
              <a:srgbClr val="007931"/>
            </a:solidFill>
            <a:ln w="0">
              <a:solidFill>
                <a:srgbClr val="00793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199" name="Freeform 575"/>
            <p:cNvSpPr>
              <a:spLocks/>
            </p:cNvSpPr>
            <p:nvPr/>
          </p:nvSpPr>
          <p:spPr bwMode="auto">
            <a:xfrm>
              <a:off x="1238" y="1576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24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24" y="12"/>
                  </a:lnTo>
                  <a:lnTo>
                    <a:pt x="5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00" name="Freeform 576"/>
            <p:cNvSpPr>
              <a:spLocks/>
            </p:cNvSpPr>
            <p:nvPr/>
          </p:nvSpPr>
          <p:spPr bwMode="auto">
            <a:xfrm>
              <a:off x="1208" y="1580"/>
              <a:ext cx="54" cy="12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4" y="8"/>
                </a:cxn>
              </a:cxnLst>
              <a:rect l="0" t="0" r="r" b="b"/>
              <a:pathLst>
                <a:path w="54" h="12">
                  <a:moveTo>
                    <a:pt x="54" y="8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830"/>
            </a:solidFill>
            <a:ln w="0">
              <a:solidFill>
                <a:srgbClr val="00783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01" name="Freeform 577"/>
            <p:cNvSpPr>
              <a:spLocks/>
            </p:cNvSpPr>
            <p:nvPr/>
          </p:nvSpPr>
          <p:spPr bwMode="auto">
            <a:xfrm>
              <a:off x="1208" y="1580"/>
              <a:ext cx="54" cy="12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4" y="8"/>
                </a:cxn>
              </a:cxnLst>
              <a:rect l="0" t="0" r="r" b="b"/>
              <a:pathLst>
                <a:path w="54" h="12">
                  <a:moveTo>
                    <a:pt x="54" y="8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02" name="Freeform 578"/>
            <p:cNvSpPr>
              <a:spLocks/>
            </p:cNvSpPr>
            <p:nvPr/>
          </p:nvSpPr>
          <p:spPr bwMode="auto">
            <a:xfrm>
              <a:off x="1180" y="1586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2" y="6"/>
                  </a:lnTo>
                  <a:close/>
                </a:path>
              </a:pathLst>
            </a:custGeom>
            <a:solidFill>
              <a:srgbClr val="007630"/>
            </a:solidFill>
            <a:ln w="0">
              <a:solidFill>
                <a:srgbClr val="00763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03" name="Freeform 579"/>
            <p:cNvSpPr>
              <a:spLocks/>
            </p:cNvSpPr>
            <p:nvPr/>
          </p:nvSpPr>
          <p:spPr bwMode="auto">
            <a:xfrm>
              <a:off x="1180" y="1586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04" name="Freeform 580"/>
            <p:cNvSpPr>
              <a:spLocks/>
            </p:cNvSpPr>
            <p:nvPr/>
          </p:nvSpPr>
          <p:spPr bwMode="auto">
            <a:xfrm>
              <a:off x="1150" y="1592"/>
              <a:ext cx="54" cy="12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4" y="6"/>
                </a:cxn>
              </a:cxnLst>
              <a:rect l="0" t="0" r="r" b="b"/>
              <a:pathLst>
                <a:path w="54" h="12">
                  <a:moveTo>
                    <a:pt x="54" y="6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rgbClr val="007530"/>
            </a:solidFill>
            <a:ln w="0">
              <a:solidFill>
                <a:srgbClr val="00753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05" name="Freeform 581"/>
            <p:cNvSpPr>
              <a:spLocks/>
            </p:cNvSpPr>
            <p:nvPr/>
          </p:nvSpPr>
          <p:spPr bwMode="auto">
            <a:xfrm>
              <a:off x="1150" y="1592"/>
              <a:ext cx="54" cy="12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4" y="6"/>
                </a:cxn>
              </a:cxnLst>
              <a:rect l="0" t="0" r="r" b="b"/>
              <a:pathLst>
                <a:path w="54" h="12">
                  <a:moveTo>
                    <a:pt x="54" y="6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4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06" name="Freeform 582"/>
            <p:cNvSpPr>
              <a:spLocks/>
            </p:cNvSpPr>
            <p:nvPr/>
          </p:nvSpPr>
          <p:spPr bwMode="auto">
            <a:xfrm>
              <a:off x="1120" y="1598"/>
              <a:ext cx="54" cy="12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4" y="6"/>
                </a:cxn>
              </a:cxnLst>
              <a:rect l="0" t="0" r="r" b="b"/>
              <a:pathLst>
                <a:path w="54" h="12">
                  <a:moveTo>
                    <a:pt x="54" y="6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rgbClr val="007431"/>
            </a:solidFill>
            <a:ln w="0">
              <a:solidFill>
                <a:srgbClr val="00743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07" name="Freeform 583"/>
            <p:cNvSpPr>
              <a:spLocks/>
            </p:cNvSpPr>
            <p:nvPr/>
          </p:nvSpPr>
          <p:spPr bwMode="auto">
            <a:xfrm>
              <a:off x="1120" y="1598"/>
              <a:ext cx="54" cy="12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4" y="6"/>
                </a:cxn>
              </a:cxnLst>
              <a:rect l="0" t="0" r="r" b="b"/>
              <a:pathLst>
                <a:path w="54" h="12">
                  <a:moveTo>
                    <a:pt x="54" y="6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4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08" name="Freeform 584"/>
            <p:cNvSpPr>
              <a:spLocks/>
            </p:cNvSpPr>
            <p:nvPr/>
          </p:nvSpPr>
          <p:spPr bwMode="auto">
            <a:xfrm>
              <a:off x="1090" y="1604"/>
              <a:ext cx="54" cy="12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4" y="6"/>
                </a:cxn>
              </a:cxnLst>
              <a:rect l="0" t="0" r="r" b="b"/>
              <a:pathLst>
                <a:path w="54" h="12">
                  <a:moveTo>
                    <a:pt x="54" y="6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rgbClr val="007233"/>
            </a:solidFill>
            <a:ln w="0">
              <a:solidFill>
                <a:srgbClr val="0072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09" name="Freeform 585"/>
            <p:cNvSpPr>
              <a:spLocks/>
            </p:cNvSpPr>
            <p:nvPr/>
          </p:nvSpPr>
          <p:spPr bwMode="auto">
            <a:xfrm>
              <a:off x="1090" y="1604"/>
              <a:ext cx="54" cy="12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4" y="6"/>
                </a:cxn>
              </a:cxnLst>
              <a:rect l="0" t="0" r="r" b="b"/>
              <a:pathLst>
                <a:path w="54" h="12">
                  <a:moveTo>
                    <a:pt x="54" y="6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4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10" name="Freeform 586"/>
            <p:cNvSpPr>
              <a:spLocks/>
            </p:cNvSpPr>
            <p:nvPr/>
          </p:nvSpPr>
          <p:spPr bwMode="auto">
            <a:xfrm>
              <a:off x="1060" y="1610"/>
              <a:ext cx="54" cy="14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0" y="0"/>
                </a:cxn>
                <a:cxn ang="0">
                  <a:pos x="0" y="8"/>
                </a:cxn>
                <a:cxn ang="0">
                  <a:pos x="24" y="14"/>
                </a:cxn>
                <a:cxn ang="0">
                  <a:pos x="54" y="6"/>
                </a:cxn>
              </a:cxnLst>
              <a:rect l="0" t="0" r="r" b="b"/>
              <a:pathLst>
                <a:path w="54" h="14">
                  <a:moveTo>
                    <a:pt x="54" y="6"/>
                  </a:moveTo>
                  <a:lnTo>
                    <a:pt x="30" y="0"/>
                  </a:lnTo>
                  <a:lnTo>
                    <a:pt x="0" y="8"/>
                  </a:lnTo>
                  <a:lnTo>
                    <a:pt x="24" y="14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rgbClr val="007137"/>
            </a:solidFill>
            <a:ln w="0">
              <a:solidFill>
                <a:srgbClr val="00713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11" name="Freeform 587"/>
            <p:cNvSpPr>
              <a:spLocks/>
            </p:cNvSpPr>
            <p:nvPr/>
          </p:nvSpPr>
          <p:spPr bwMode="auto">
            <a:xfrm>
              <a:off x="1060" y="1610"/>
              <a:ext cx="54" cy="14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0" y="0"/>
                </a:cxn>
                <a:cxn ang="0">
                  <a:pos x="0" y="8"/>
                </a:cxn>
                <a:cxn ang="0">
                  <a:pos x="24" y="14"/>
                </a:cxn>
                <a:cxn ang="0">
                  <a:pos x="54" y="6"/>
                </a:cxn>
              </a:cxnLst>
              <a:rect l="0" t="0" r="r" b="b"/>
              <a:pathLst>
                <a:path w="54" h="14">
                  <a:moveTo>
                    <a:pt x="54" y="6"/>
                  </a:moveTo>
                  <a:lnTo>
                    <a:pt x="30" y="0"/>
                  </a:lnTo>
                  <a:lnTo>
                    <a:pt x="0" y="8"/>
                  </a:lnTo>
                  <a:lnTo>
                    <a:pt x="24" y="14"/>
                  </a:lnTo>
                  <a:lnTo>
                    <a:pt x="54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12" name="Freeform 588"/>
            <p:cNvSpPr>
              <a:spLocks/>
            </p:cNvSpPr>
            <p:nvPr/>
          </p:nvSpPr>
          <p:spPr bwMode="auto">
            <a:xfrm>
              <a:off x="1028" y="1618"/>
              <a:ext cx="56" cy="14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2" y="0"/>
                </a:cxn>
                <a:cxn ang="0">
                  <a:pos x="0" y="6"/>
                </a:cxn>
                <a:cxn ang="0">
                  <a:pos x="24" y="14"/>
                </a:cxn>
                <a:cxn ang="0">
                  <a:pos x="56" y="6"/>
                </a:cxn>
              </a:cxnLst>
              <a:rect l="0" t="0" r="r" b="b"/>
              <a:pathLst>
                <a:path w="56" h="14">
                  <a:moveTo>
                    <a:pt x="56" y="6"/>
                  </a:moveTo>
                  <a:lnTo>
                    <a:pt x="32" y="0"/>
                  </a:lnTo>
                  <a:lnTo>
                    <a:pt x="0" y="6"/>
                  </a:lnTo>
                  <a:lnTo>
                    <a:pt x="24" y="14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006F3B"/>
            </a:solidFill>
            <a:ln w="0">
              <a:solidFill>
                <a:srgbClr val="006F3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13" name="Freeform 589"/>
            <p:cNvSpPr>
              <a:spLocks/>
            </p:cNvSpPr>
            <p:nvPr/>
          </p:nvSpPr>
          <p:spPr bwMode="auto">
            <a:xfrm>
              <a:off x="1028" y="1618"/>
              <a:ext cx="56" cy="14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2" y="0"/>
                </a:cxn>
                <a:cxn ang="0">
                  <a:pos x="0" y="6"/>
                </a:cxn>
                <a:cxn ang="0">
                  <a:pos x="24" y="14"/>
                </a:cxn>
                <a:cxn ang="0">
                  <a:pos x="56" y="6"/>
                </a:cxn>
              </a:cxnLst>
              <a:rect l="0" t="0" r="r" b="b"/>
              <a:pathLst>
                <a:path w="56" h="14">
                  <a:moveTo>
                    <a:pt x="56" y="6"/>
                  </a:moveTo>
                  <a:lnTo>
                    <a:pt x="32" y="0"/>
                  </a:lnTo>
                  <a:lnTo>
                    <a:pt x="0" y="6"/>
                  </a:lnTo>
                  <a:lnTo>
                    <a:pt x="24" y="14"/>
                  </a:lnTo>
                  <a:lnTo>
                    <a:pt x="5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14" name="Freeform 590"/>
            <p:cNvSpPr>
              <a:spLocks/>
            </p:cNvSpPr>
            <p:nvPr/>
          </p:nvSpPr>
          <p:spPr bwMode="auto">
            <a:xfrm>
              <a:off x="996" y="1624"/>
              <a:ext cx="56" cy="16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32" y="0"/>
                </a:cxn>
                <a:cxn ang="0">
                  <a:pos x="0" y="10"/>
                </a:cxn>
                <a:cxn ang="0">
                  <a:pos x="24" y="16"/>
                </a:cxn>
                <a:cxn ang="0">
                  <a:pos x="56" y="8"/>
                </a:cxn>
              </a:cxnLst>
              <a:rect l="0" t="0" r="r" b="b"/>
              <a:pathLst>
                <a:path w="56" h="16">
                  <a:moveTo>
                    <a:pt x="56" y="8"/>
                  </a:moveTo>
                  <a:lnTo>
                    <a:pt x="32" y="0"/>
                  </a:lnTo>
                  <a:lnTo>
                    <a:pt x="0" y="10"/>
                  </a:lnTo>
                  <a:lnTo>
                    <a:pt x="24" y="16"/>
                  </a:lnTo>
                  <a:lnTo>
                    <a:pt x="56" y="8"/>
                  </a:lnTo>
                  <a:close/>
                </a:path>
              </a:pathLst>
            </a:custGeom>
            <a:solidFill>
              <a:srgbClr val="006E41"/>
            </a:solidFill>
            <a:ln w="0">
              <a:solidFill>
                <a:srgbClr val="006E4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15" name="Freeform 591"/>
            <p:cNvSpPr>
              <a:spLocks/>
            </p:cNvSpPr>
            <p:nvPr/>
          </p:nvSpPr>
          <p:spPr bwMode="auto">
            <a:xfrm>
              <a:off x="996" y="1624"/>
              <a:ext cx="56" cy="16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32" y="0"/>
                </a:cxn>
                <a:cxn ang="0">
                  <a:pos x="0" y="10"/>
                </a:cxn>
                <a:cxn ang="0">
                  <a:pos x="24" y="16"/>
                </a:cxn>
                <a:cxn ang="0">
                  <a:pos x="56" y="8"/>
                </a:cxn>
              </a:cxnLst>
              <a:rect l="0" t="0" r="r" b="b"/>
              <a:pathLst>
                <a:path w="56" h="16">
                  <a:moveTo>
                    <a:pt x="56" y="8"/>
                  </a:moveTo>
                  <a:lnTo>
                    <a:pt x="32" y="0"/>
                  </a:lnTo>
                  <a:lnTo>
                    <a:pt x="0" y="10"/>
                  </a:lnTo>
                  <a:lnTo>
                    <a:pt x="24" y="16"/>
                  </a:lnTo>
                  <a:lnTo>
                    <a:pt x="5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16" name="Freeform 592"/>
            <p:cNvSpPr>
              <a:spLocks/>
            </p:cNvSpPr>
            <p:nvPr/>
          </p:nvSpPr>
          <p:spPr bwMode="auto">
            <a:xfrm>
              <a:off x="964" y="1634"/>
              <a:ext cx="56" cy="16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2" y="0"/>
                </a:cxn>
                <a:cxn ang="0">
                  <a:pos x="0" y="10"/>
                </a:cxn>
                <a:cxn ang="0">
                  <a:pos x="24" y="16"/>
                </a:cxn>
                <a:cxn ang="0">
                  <a:pos x="56" y="6"/>
                </a:cxn>
              </a:cxnLst>
              <a:rect l="0" t="0" r="r" b="b"/>
              <a:pathLst>
                <a:path w="56" h="16">
                  <a:moveTo>
                    <a:pt x="56" y="6"/>
                  </a:moveTo>
                  <a:lnTo>
                    <a:pt x="32" y="0"/>
                  </a:lnTo>
                  <a:lnTo>
                    <a:pt x="0" y="10"/>
                  </a:lnTo>
                  <a:lnTo>
                    <a:pt x="24" y="16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006D47"/>
            </a:solidFill>
            <a:ln w="0">
              <a:solidFill>
                <a:srgbClr val="006D4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17" name="Freeform 593"/>
            <p:cNvSpPr>
              <a:spLocks/>
            </p:cNvSpPr>
            <p:nvPr/>
          </p:nvSpPr>
          <p:spPr bwMode="auto">
            <a:xfrm>
              <a:off x="964" y="1634"/>
              <a:ext cx="56" cy="16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2" y="0"/>
                </a:cxn>
                <a:cxn ang="0">
                  <a:pos x="0" y="10"/>
                </a:cxn>
                <a:cxn ang="0">
                  <a:pos x="24" y="16"/>
                </a:cxn>
                <a:cxn ang="0">
                  <a:pos x="56" y="6"/>
                </a:cxn>
              </a:cxnLst>
              <a:rect l="0" t="0" r="r" b="b"/>
              <a:pathLst>
                <a:path w="56" h="16">
                  <a:moveTo>
                    <a:pt x="56" y="6"/>
                  </a:moveTo>
                  <a:lnTo>
                    <a:pt x="32" y="0"/>
                  </a:lnTo>
                  <a:lnTo>
                    <a:pt x="0" y="10"/>
                  </a:lnTo>
                  <a:lnTo>
                    <a:pt x="24" y="16"/>
                  </a:lnTo>
                  <a:lnTo>
                    <a:pt x="5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18" name="Freeform 594"/>
            <p:cNvSpPr>
              <a:spLocks/>
            </p:cNvSpPr>
            <p:nvPr/>
          </p:nvSpPr>
          <p:spPr bwMode="auto">
            <a:xfrm>
              <a:off x="930" y="1644"/>
              <a:ext cx="58" cy="16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4" y="0"/>
                </a:cxn>
                <a:cxn ang="0">
                  <a:pos x="0" y="10"/>
                </a:cxn>
                <a:cxn ang="0">
                  <a:pos x="24" y="16"/>
                </a:cxn>
                <a:cxn ang="0">
                  <a:pos x="58" y="6"/>
                </a:cxn>
              </a:cxnLst>
              <a:rect l="0" t="0" r="r" b="b"/>
              <a:pathLst>
                <a:path w="58" h="16">
                  <a:moveTo>
                    <a:pt x="58" y="6"/>
                  </a:moveTo>
                  <a:lnTo>
                    <a:pt x="34" y="0"/>
                  </a:lnTo>
                  <a:lnTo>
                    <a:pt x="0" y="10"/>
                  </a:lnTo>
                  <a:lnTo>
                    <a:pt x="24" y="16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006C4F"/>
            </a:solidFill>
            <a:ln w="0">
              <a:solidFill>
                <a:srgbClr val="006C4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19" name="Freeform 595"/>
            <p:cNvSpPr>
              <a:spLocks/>
            </p:cNvSpPr>
            <p:nvPr/>
          </p:nvSpPr>
          <p:spPr bwMode="auto">
            <a:xfrm>
              <a:off x="930" y="1644"/>
              <a:ext cx="58" cy="16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4" y="0"/>
                </a:cxn>
                <a:cxn ang="0">
                  <a:pos x="0" y="10"/>
                </a:cxn>
                <a:cxn ang="0">
                  <a:pos x="24" y="16"/>
                </a:cxn>
                <a:cxn ang="0">
                  <a:pos x="58" y="6"/>
                </a:cxn>
              </a:cxnLst>
              <a:rect l="0" t="0" r="r" b="b"/>
              <a:pathLst>
                <a:path w="58" h="16">
                  <a:moveTo>
                    <a:pt x="58" y="6"/>
                  </a:moveTo>
                  <a:lnTo>
                    <a:pt x="34" y="0"/>
                  </a:lnTo>
                  <a:lnTo>
                    <a:pt x="0" y="10"/>
                  </a:lnTo>
                  <a:lnTo>
                    <a:pt x="24" y="16"/>
                  </a:lnTo>
                  <a:lnTo>
                    <a:pt x="5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20" name="Freeform 596"/>
            <p:cNvSpPr>
              <a:spLocks/>
            </p:cNvSpPr>
            <p:nvPr/>
          </p:nvSpPr>
          <p:spPr bwMode="auto">
            <a:xfrm>
              <a:off x="898" y="1654"/>
              <a:ext cx="56" cy="20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2" y="0"/>
                </a:cxn>
                <a:cxn ang="0">
                  <a:pos x="0" y="12"/>
                </a:cxn>
                <a:cxn ang="0">
                  <a:pos x="22" y="20"/>
                </a:cxn>
                <a:cxn ang="0">
                  <a:pos x="56" y="6"/>
                </a:cxn>
              </a:cxnLst>
              <a:rect l="0" t="0" r="r" b="b"/>
              <a:pathLst>
                <a:path w="56" h="20">
                  <a:moveTo>
                    <a:pt x="56" y="6"/>
                  </a:moveTo>
                  <a:lnTo>
                    <a:pt x="32" y="0"/>
                  </a:lnTo>
                  <a:lnTo>
                    <a:pt x="0" y="12"/>
                  </a:lnTo>
                  <a:lnTo>
                    <a:pt x="22" y="20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006C56"/>
            </a:solidFill>
            <a:ln w="0">
              <a:solidFill>
                <a:srgbClr val="006C5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21" name="Freeform 597"/>
            <p:cNvSpPr>
              <a:spLocks/>
            </p:cNvSpPr>
            <p:nvPr/>
          </p:nvSpPr>
          <p:spPr bwMode="auto">
            <a:xfrm>
              <a:off x="898" y="1654"/>
              <a:ext cx="56" cy="20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2" y="0"/>
                </a:cxn>
                <a:cxn ang="0">
                  <a:pos x="0" y="12"/>
                </a:cxn>
                <a:cxn ang="0">
                  <a:pos x="22" y="20"/>
                </a:cxn>
                <a:cxn ang="0">
                  <a:pos x="56" y="6"/>
                </a:cxn>
              </a:cxnLst>
              <a:rect l="0" t="0" r="r" b="b"/>
              <a:pathLst>
                <a:path w="56" h="20">
                  <a:moveTo>
                    <a:pt x="56" y="6"/>
                  </a:moveTo>
                  <a:lnTo>
                    <a:pt x="32" y="0"/>
                  </a:lnTo>
                  <a:lnTo>
                    <a:pt x="0" y="12"/>
                  </a:lnTo>
                  <a:lnTo>
                    <a:pt x="22" y="20"/>
                  </a:lnTo>
                  <a:lnTo>
                    <a:pt x="5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22" name="Freeform 598"/>
            <p:cNvSpPr>
              <a:spLocks/>
            </p:cNvSpPr>
            <p:nvPr/>
          </p:nvSpPr>
          <p:spPr bwMode="auto">
            <a:xfrm>
              <a:off x="864" y="1666"/>
              <a:ext cx="56" cy="20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34" y="0"/>
                </a:cxn>
                <a:cxn ang="0">
                  <a:pos x="0" y="12"/>
                </a:cxn>
                <a:cxn ang="0">
                  <a:pos x="22" y="20"/>
                </a:cxn>
                <a:cxn ang="0">
                  <a:pos x="56" y="8"/>
                </a:cxn>
              </a:cxnLst>
              <a:rect l="0" t="0" r="r" b="b"/>
              <a:pathLst>
                <a:path w="56" h="20">
                  <a:moveTo>
                    <a:pt x="56" y="8"/>
                  </a:moveTo>
                  <a:lnTo>
                    <a:pt x="34" y="0"/>
                  </a:lnTo>
                  <a:lnTo>
                    <a:pt x="0" y="12"/>
                  </a:lnTo>
                  <a:lnTo>
                    <a:pt x="22" y="20"/>
                  </a:lnTo>
                  <a:lnTo>
                    <a:pt x="56" y="8"/>
                  </a:lnTo>
                  <a:close/>
                </a:path>
              </a:pathLst>
            </a:custGeom>
            <a:solidFill>
              <a:srgbClr val="006C5B"/>
            </a:solidFill>
            <a:ln w="0">
              <a:solidFill>
                <a:srgbClr val="006C5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23" name="Freeform 599"/>
            <p:cNvSpPr>
              <a:spLocks/>
            </p:cNvSpPr>
            <p:nvPr/>
          </p:nvSpPr>
          <p:spPr bwMode="auto">
            <a:xfrm>
              <a:off x="864" y="1666"/>
              <a:ext cx="56" cy="20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34" y="0"/>
                </a:cxn>
                <a:cxn ang="0">
                  <a:pos x="0" y="12"/>
                </a:cxn>
                <a:cxn ang="0">
                  <a:pos x="22" y="20"/>
                </a:cxn>
                <a:cxn ang="0">
                  <a:pos x="56" y="8"/>
                </a:cxn>
              </a:cxnLst>
              <a:rect l="0" t="0" r="r" b="b"/>
              <a:pathLst>
                <a:path w="56" h="20">
                  <a:moveTo>
                    <a:pt x="56" y="8"/>
                  </a:moveTo>
                  <a:lnTo>
                    <a:pt x="34" y="0"/>
                  </a:lnTo>
                  <a:lnTo>
                    <a:pt x="0" y="12"/>
                  </a:lnTo>
                  <a:lnTo>
                    <a:pt x="22" y="20"/>
                  </a:lnTo>
                  <a:lnTo>
                    <a:pt x="5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24" name="Freeform 600"/>
            <p:cNvSpPr>
              <a:spLocks/>
            </p:cNvSpPr>
            <p:nvPr/>
          </p:nvSpPr>
          <p:spPr bwMode="auto">
            <a:xfrm>
              <a:off x="828" y="1678"/>
              <a:ext cx="58" cy="22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36" y="0"/>
                </a:cxn>
                <a:cxn ang="0">
                  <a:pos x="0" y="14"/>
                </a:cxn>
                <a:cxn ang="0">
                  <a:pos x="24" y="22"/>
                </a:cxn>
                <a:cxn ang="0">
                  <a:pos x="58" y="8"/>
                </a:cxn>
              </a:cxnLst>
              <a:rect l="0" t="0" r="r" b="b"/>
              <a:pathLst>
                <a:path w="58" h="22">
                  <a:moveTo>
                    <a:pt x="58" y="8"/>
                  </a:moveTo>
                  <a:lnTo>
                    <a:pt x="36" y="0"/>
                  </a:lnTo>
                  <a:lnTo>
                    <a:pt x="0" y="14"/>
                  </a:lnTo>
                  <a:lnTo>
                    <a:pt x="24" y="22"/>
                  </a:lnTo>
                  <a:lnTo>
                    <a:pt x="58" y="8"/>
                  </a:lnTo>
                  <a:close/>
                </a:path>
              </a:pathLst>
            </a:custGeom>
            <a:solidFill>
              <a:srgbClr val="006D5F"/>
            </a:solidFill>
            <a:ln w="0">
              <a:solidFill>
                <a:srgbClr val="006D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25" name="Freeform 601"/>
            <p:cNvSpPr>
              <a:spLocks/>
            </p:cNvSpPr>
            <p:nvPr/>
          </p:nvSpPr>
          <p:spPr bwMode="auto">
            <a:xfrm>
              <a:off x="828" y="1678"/>
              <a:ext cx="58" cy="22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36" y="0"/>
                </a:cxn>
                <a:cxn ang="0">
                  <a:pos x="0" y="14"/>
                </a:cxn>
                <a:cxn ang="0">
                  <a:pos x="24" y="22"/>
                </a:cxn>
                <a:cxn ang="0">
                  <a:pos x="58" y="8"/>
                </a:cxn>
              </a:cxnLst>
              <a:rect l="0" t="0" r="r" b="b"/>
              <a:pathLst>
                <a:path w="58" h="22">
                  <a:moveTo>
                    <a:pt x="58" y="8"/>
                  </a:moveTo>
                  <a:lnTo>
                    <a:pt x="36" y="0"/>
                  </a:lnTo>
                  <a:lnTo>
                    <a:pt x="0" y="14"/>
                  </a:lnTo>
                  <a:lnTo>
                    <a:pt x="24" y="22"/>
                  </a:lnTo>
                  <a:lnTo>
                    <a:pt x="58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26" name="Freeform 602"/>
            <p:cNvSpPr>
              <a:spLocks/>
            </p:cNvSpPr>
            <p:nvPr/>
          </p:nvSpPr>
          <p:spPr bwMode="auto">
            <a:xfrm>
              <a:off x="794" y="1692"/>
              <a:ext cx="58" cy="22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34" y="0"/>
                </a:cxn>
                <a:cxn ang="0">
                  <a:pos x="0" y="14"/>
                </a:cxn>
                <a:cxn ang="0">
                  <a:pos x="22" y="22"/>
                </a:cxn>
                <a:cxn ang="0">
                  <a:pos x="58" y="8"/>
                </a:cxn>
              </a:cxnLst>
              <a:rect l="0" t="0" r="r" b="b"/>
              <a:pathLst>
                <a:path w="58" h="22">
                  <a:moveTo>
                    <a:pt x="58" y="8"/>
                  </a:moveTo>
                  <a:lnTo>
                    <a:pt x="34" y="0"/>
                  </a:lnTo>
                  <a:lnTo>
                    <a:pt x="0" y="14"/>
                  </a:lnTo>
                  <a:lnTo>
                    <a:pt x="22" y="22"/>
                  </a:lnTo>
                  <a:lnTo>
                    <a:pt x="58" y="8"/>
                  </a:lnTo>
                  <a:close/>
                </a:path>
              </a:pathLst>
            </a:custGeom>
            <a:solidFill>
              <a:srgbClr val="00705E"/>
            </a:solidFill>
            <a:ln w="0">
              <a:solidFill>
                <a:srgbClr val="00705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27" name="Freeform 603"/>
            <p:cNvSpPr>
              <a:spLocks/>
            </p:cNvSpPr>
            <p:nvPr/>
          </p:nvSpPr>
          <p:spPr bwMode="auto">
            <a:xfrm>
              <a:off x="794" y="1692"/>
              <a:ext cx="58" cy="22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34" y="0"/>
                </a:cxn>
                <a:cxn ang="0">
                  <a:pos x="0" y="14"/>
                </a:cxn>
                <a:cxn ang="0">
                  <a:pos x="22" y="22"/>
                </a:cxn>
                <a:cxn ang="0">
                  <a:pos x="58" y="8"/>
                </a:cxn>
              </a:cxnLst>
              <a:rect l="0" t="0" r="r" b="b"/>
              <a:pathLst>
                <a:path w="58" h="22">
                  <a:moveTo>
                    <a:pt x="58" y="8"/>
                  </a:moveTo>
                  <a:lnTo>
                    <a:pt x="34" y="0"/>
                  </a:lnTo>
                  <a:lnTo>
                    <a:pt x="0" y="14"/>
                  </a:lnTo>
                  <a:lnTo>
                    <a:pt x="22" y="22"/>
                  </a:lnTo>
                  <a:lnTo>
                    <a:pt x="58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28" name="Freeform 604"/>
            <p:cNvSpPr>
              <a:spLocks/>
            </p:cNvSpPr>
            <p:nvPr/>
          </p:nvSpPr>
          <p:spPr bwMode="auto">
            <a:xfrm>
              <a:off x="758" y="1706"/>
              <a:ext cx="58" cy="22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36" y="0"/>
                </a:cxn>
                <a:cxn ang="0">
                  <a:pos x="0" y="12"/>
                </a:cxn>
                <a:cxn ang="0">
                  <a:pos x="22" y="22"/>
                </a:cxn>
                <a:cxn ang="0">
                  <a:pos x="58" y="8"/>
                </a:cxn>
              </a:cxnLst>
              <a:rect l="0" t="0" r="r" b="b"/>
              <a:pathLst>
                <a:path w="58" h="22">
                  <a:moveTo>
                    <a:pt x="58" y="8"/>
                  </a:moveTo>
                  <a:lnTo>
                    <a:pt x="36" y="0"/>
                  </a:lnTo>
                  <a:lnTo>
                    <a:pt x="0" y="12"/>
                  </a:lnTo>
                  <a:lnTo>
                    <a:pt x="22" y="22"/>
                  </a:lnTo>
                  <a:lnTo>
                    <a:pt x="58" y="8"/>
                  </a:lnTo>
                  <a:close/>
                </a:path>
              </a:pathLst>
            </a:custGeom>
            <a:solidFill>
              <a:srgbClr val="007459"/>
            </a:solidFill>
            <a:ln w="0">
              <a:solidFill>
                <a:srgbClr val="00745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29" name="Freeform 605"/>
            <p:cNvSpPr>
              <a:spLocks/>
            </p:cNvSpPr>
            <p:nvPr/>
          </p:nvSpPr>
          <p:spPr bwMode="auto">
            <a:xfrm>
              <a:off x="758" y="1706"/>
              <a:ext cx="58" cy="22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36" y="0"/>
                </a:cxn>
                <a:cxn ang="0">
                  <a:pos x="0" y="12"/>
                </a:cxn>
                <a:cxn ang="0">
                  <a:pos x="22" y="22"/>
                </a:cxn>
                <a:cxn ang="0">
                  <a:pos x="58" y="8"/>
                </a:cxn>
              </a:cxnLst>
              <a:rect l="0" t="0" r="r" b="b"/>
              <a:pathLst>
                <a:path w="58" h="22">
                  <a:moveTo>
                    <a:pt x="58" y="8"/>
                  </a:moveTo>
                  <a:lnTo>
                    <a:pt x="36" y="0"/>
                  </a:lnTo>
                  <a:lnTo>
                    <a:pt x="0" y="12"/>
                  </a:lnTo>
                  <a:lnTo>
                    <a:pt x="22" y="22"/>
                  </a:lnTo>
                  <a:lnTo>
                    <a:pt x="58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30" name="Freeform 606"/>
            <p:cNvSpPr>
              <a:spLocks/>
            </p:cNvSpPr>
            <p:nvPr/>
          </p:nvSpPr>
          <p:spPr bwMode="auto">
            <a:xfrm>
              <a:off x="720" y="1718"/>
              <a:ext cx="60" cy="22"/>
            </a:xfrm>
            <a:custGeom>
              <a:avLst/>
              <a:gdLst/>
              <a:ahLst/>
              <a:cxnLst>
                <a:cxn ang="0">
                  <a:pos x="60" y="10"/>
                </a:cxn>
                <a:cxn ang="0">
                  <a:pos x="38" y="0"/>
                </a:cxn>
                <a:cxn ang="0">
                  <a:pos x="0" y="12"/>
                </a:cxn>
                <a:cxn ang="0">
                  <a:pos x="22" y="22"/>
                </a:cxn>
                <a:cxn ang="0">
                  <a:pos x="60" y="10"/>
                </a:cxn>
              </a:cxnLst>
              <a:rect l="0" t="0" r="r" b="b"/>
              <a:pathLst>
                <a:path w="60" h="22">
                  <a:moveTo>
                    <a:pt x="60" y="10"/>
                  </a:moveTo>
                  <a:lnTo>
                    <a:pt x="38" y="0"/>
                  </a:lnTo>
                  <a:lnTo>
                    <a:pt x="0" y="12"/>
                  </a:lnTo>
                  <a:lnTo>
                    <a:pt x="22" y="22"/>
                  </a:lnTo>
                  <a:lnTo>
                    <a:pt x="60" y="10"/>
                  </a:lnTo>
                  <a:close/>
                </a:path>
              </a:pathLst>
            </a:custGeom>
            <a:solidFill>
              <a:srgbClr val="007851"/>
            </a:solidFill>
            <a:ln w="0">
              <a:solidFill>
                <a:srgbClr val="00785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31" name="Freeform 607"/>
            <p:cNvSpPr>
              <a:spLocks/>
            </p:cNvSpPr>
            <p:nvPr/>
          </p:nvSpPr>
          <p:spPr bwMode="auto">
            <a:xfrm>
              <a:off x="720" y="1718"/>
              <a:ext cx="60" cy="22"/>
            </a:xfrm>
            <a:custGeom>
              <a:avLst/>
              <a:gdLst/>
              <a:ahLst/>
              <a:cxnLst>
                <a:cxn ang="0">
                  <a:pos x="60" y="10"/>
                </a:cxn>
                <a:cxn ang="0">
                  <a:pos x="38" y="0"/>
                </a:cxn>
                <a:cxn ang="0">
                  <a:pos x="0" y="12"/>
                </a:cxn>
                <a:cxn ang="0">
                  <a:pos x="22" y="22"/>
                </a:cxn>
                <a:cxn ang="0">
                  <a:pos x="60" y="10"/>
                </a:cxn>
              </a:cxnLst>
              <a:rect l="0" t="0" r="r" b="b"/>
              <a:pathLst>
                <a:path w="60" h="22">
                  <a:moveTo>
                    <a:pt x="60" y="10"/>
                  </a:moveTo>
                  <a:lnTo>
                    <a:pt x="38" y="0"/>
                  </a:lnTo>
                  <a:lnTo>
                    <a:pt x="0" y="12"/>
                  </a:lnTo>
                  <a:lnTo>
                    <a:pt x="22" y="22"/>
                  </a:lnTo>
                  <a:lnTo>
                    <a:pt x="60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32" name="Freeform 608"/>
            <p:cNvSpPr>
              <a:spLocks/>
            </p:cNvSpPr>
            <p:nvPr/>
          </p:nvSpPr>
          <p:spPr bwMode="auto">
            <a:xfrm>
              <a:off x="682" y="1730"/>
              <a:ext cx="60" cy="20"/>
            </a:xfrm>
            <a:custGeom>
              <a:avLst/>
              <a:gdLst/>
              <a:ahLst/>
              <a:cxnLst>
                <a:cxn ang="0">
                  <a:pos x="60" y="10"/>
                </a:cxn>
                <a:cxn ang="0">
                  <a:pos x="38" y="0"/>
                </a:cxn>
                <a:cxn ang="0">
                  <a:pos x="0" y="10"/>
                </a:cxn>
                <a:cxn ang="0">
                  <a:pos x="24" y="20"/>
                </a:cxn>
                <a:cxn ang="0">
                  <a:pos x="60" y="10"/>
                </a:cxn>
              </a:cxnLst>
              <a:rect l="0" t="0" r="r" b="b"/>
              <a:pathLst>
                <a:path w="60" h="20">
                  <a:moveTo>
                    <a:pt x="60" y="10"/>
                  </a:moveTo>
                  <a:lnTo>
                    <a:pt x="38" y="0"/>
                  </a:lnTo>
                  <a:lnTo>
                    <a:pt x="0" y="10"/>
                  </a:lnTo>
                  <a:lnTo>
                    <a:pt x="24" y="20"/>
                  </a:lnTo>
                  <a:lnTo>
                    <a:pt x="60" y="10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33" name="Freeform 609"/>
            <p:cNvSpPr>
              <a:spLocks/>
            </p:cNvSpPr>
            <p:nvPr/>
          </p:nvSpPr>
          <p:spPr bwMode="auto">
            <a:xfrm>
              <a:off x="682" y="1730"/>
              <a:ext cx="60" cy="20"/>
            </a:xfrm>
            <a:custGeom>
              <a:avLst/>
              <a:gdLst/>
              <a:ahLst/>
              <a:cxnLst>
                <a:cxn ang="0">
                  <a:pos x="60" y="10"/>
                </a:cxn>
                <a:cxn ang="0">
                  <a:pos x="38" y="0"/>
                </a:cxn>
                <a:cxn ang="0">
                  <a:pos x="0" y="10"/>
                </a:cxn>
                <a:cxn ang="0">
                  <a:pos x="24" y="20"/>
                </a:cxn>
                <a:cxn ang="0">
                  <a:pos x="60" y="10"/>
                </a:cxn>
              </a:cxnLst>
              <a:rect l="0" t="0" r="r" b="b"/>
              <a:pathLst>
                <a:path w="60" h="20">
                  <a:moveTo>
                    <a:pt x="60" y="10"/>
                  </a:moveTo>
                  <a:lnTo>
                    <a:pt x="38" y="0"/>
                  </a:lnTo>
                  <a:lnTo>
                    <a:pt x="0" y="10"/>
                  </a:lnTo>
                  <a:lnTo>
                    <a:pt x="24" y="20"/>
                  </a:lnTo>
                  <a:lnTo>
                    <a:pt x="60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4" name="Group 610"/>
          <p:cNvGrpSpPr>
            <a:grpSpLocks/>
          </p:cNvGrpSpPr>
          <p:nvPr/>
        </p:nvGrpSpPr>
        <p:grpSpPr bwMode="auto">
          <a:xfrm>
            <a:off x="1120775" y="2362200"/>
            <a:ext cx="1660525" cy="450850"/>
            <a:chOff x="706" y="1488"/>
            <a:chExt cx="1046" cy="284"/>
          </a:xfrm>
        </p:grpSpPr>
        <p:sp>
          <p:nvSpPr>
            <p:cNvPr id="155235" name="Freeform 611"/>
            <p:cNvSpPr>
              <a:spLocks/>
            </p:cNvSpPr>
            <p:nvPr/>
          </p:nvSpPr>
          <p:spPr bwMode="auto">
            <a:xfrm>
              <a:off x="1656" y="1488"/>
              <a:ext cx="46" cy="10"/>
            </a:xfrm>
            <a:custGeom>
              <a:avLst/>
              <a:gdLst/>
              <a:ahLst/>
              <a:cxnLst>
                <a:cxn ang="0">
                  <a:pos x="46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6" y="10"/>
                </a:cxn>
                <a:cxn ang="0">
                  <a:pos x="46" y="6"/>
                </a:cxn>
              </a:cxnLst>
              <a:rect l="0" t="0" r="r" b="b"/>
              <a:pathLst>
                <a:path w="46" h="10">
                  <a:moveTo>
                    <a:pt x="46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6" y="10"/>
                  </a:lnTo>
                  <a:lnTo>
                    <a:pt x="46" y="6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36" name="Freeform 612"/>
            <p:cNvSpPr>
              <a:spLocks/>
            </p:cNvSpPr>
            <p:nvPr/>
          </p:nvSpPr>
          <p:spPr bwMode="auto">
            <a:xfrm>
              <a:off x="1656" y="1488"/>
              <a:ext cx="46" cy="10"/>
            </a:xfrm>
            <a:custGeom>
              <a:avLst/>
              <a:gdLst/>
              <a:ahLst/>
              <a:cxnLst>
                <a:cxn ang="0">
                  <a:pos x="46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6" y="10"/>
                </a:cxn>
                <a:cxn ang="0">
                  <a:pos x="46" y="6"/>
                </a:cxn>
              </a:cxnLst>
              <a:rect l="0" t="0" r="r" b="b"/>
              <a:pathLst>
                <a:path w="46" h="10">
                  <a:moveTo>
                    <a:pt x="46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6" y="10"/>
                  </a:lnTo>
                  <a:lnTo>
                    <a:pt x="4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37" name="Freeform 613"/>
            <p:cNvSpPr>
              <a:spLocks/>
            </p:cNvSpPr>
            <p:nvPr/>
          </p:nvSpPr>
          <p:spPr bwMode="auto">
            <a:xfrm>
              <a:off x="1634" y="1494"/>
              <a:ext cx="48" cy="10"/>
            </a:xfrm>
            <a:custGeom>
              <a:avLst/>
              <a:gdLst/>
              <a:ahLst/>
              <a:cxnLst>
                <a:cxn ang="0">
                  <a:pos x="48" y="4"/>
                </a:cxn>
                <a:cxn ang="0">
                  <a:pos x="22" y="0"/>
                </a:cxn>
                <a:cxn ang="0">
                  <a:pos x="0" y="4"/>
                </a:cxn>
                <a:cxn ang="0">
                  <a:pos x="26" y="10"/>
                </a:cxn>
                <a:cxn ang="0">
                  <a:pos x="48" y="4"/>
                </a:cxn>
              </a:cxnLst>
              <a:rect l="0" t="0" r="r" b="b"/>
              <a:pathLst>
                <a:path w="48" h="10">
                  <a:moveTo>
                    <a:pt x="48" y="4"/>
                  </a:moveTo>
                  <a:lnTo>
                    <a:pt x="22" y="0"/>
                  </a:lnTo>
                  <a:lnTo>
                    <a:pt x="0" y="4"/>
                  </a:lnTo>
                  <a:lnTo>
                    <a:pt x="26" y="1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38" name="Freeform 614"/>
            <p:cNvSpPr>
              <a:spLocks/>
            </p:cNvSpPr>
            <p:nvPr/>
          </p:nvSpPr>
          <p:spPr bwMode="auto">
            <a:xfrm>
              <a:off x="1634" y="1494"/>
              <a:ext cx="48" cy="10"/>
            </a:xfrm>
            <a:custGeom>
              <a:avLst/>
              <a:gdLst/>
              <a:ahLst/>
              <a:cxnLst>
                <a:cxn ang="0">
                  <a:pos x="48" y="4"/>
                </a:cxn>
                <a:cxn ang="0">
                  <a:pos x="22" y="0"/>
                </a:cxn>
                <a:cxn ang="0">
                  <a:pos x="0" y="4"/>
                </a:cxn>
                <a:cxn ang="0">
                  <a:pos x="26" y="10"/>
                </a:cxn>
                <a:cxn ang="0">
                  <a:pos x="48" y="4"/>
                </a:cxn>
              </a:cxnLst>
              <a:rect l="0" t="0" r="r" b="b"/>
              <a:pathLst>
                <a:path w="48" h="10">
                  <a:moveTo>
                    <a:pt x="48" y="4"/>
                  </a:moveTo>
                  <a:lnTo>
                    <a:pt x="22" y="0"/>
                  </a:lnTo>
                  <a:lnTo>
                    <a:pt x="0" y="4"/>
                  </a:lnTo>
                  <a:lnTo>
                    <a:pt x="26" y="10"/>
                  </a:lnTo>
                  <a:lnTo>
                    <a:pt x="48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39" name="Freeform 615"/>
            <p:cNvSpPr>
              <a:spLocks/>
            </p:cNvSpPr>
            <p:nvPr/>
          </p:nvSpPr>
          <p:spPr bwMode="auto">
            <a:xfrm>
              <a:off x="1612" y="1498"/>
              <a:ext cx="48" cy="14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4" y="14"/>
                </a:cxn>
                <a:cxn ang="0">
                  <a:pos x="48" y="6"/>
                </a:cxn>
              </a:cxnLst>
              <a:rect l="0" t="0" r="r" b="b"/>
              <a:pathLst>
                <a:path w="48" h="14">
                  <a:moveTo>
                    <a:pt x="48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4" y="14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40" name="Freeform 616"/>
            <p:cNvSpPr>
              <a:spLocks/>
            </p:cNvSpPr>
            <p:nvPr/>
          </p:nvSpPr>
          <p:spPr bwMode="auto">
            <a:xfrm>
              <a:off x="1612" y="1498"/>
              <a:ext cx="48" cy="14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4" y="14"/>
                </a:cxn>
                <a:cxn ang="0">
                  <a:pos x="48" y="6"/>
                </a:cxn>
              </a:cxnLst>
              <a:rect l="0" t="0" r="r" b="b"/>
              <a:pathLst>
                <a:path w="48" h="14">
                  <a:moveTo>
                    <a:pt x="48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4" y="14"/>
                  </a:lnTo>
                  <a:lnTo>
                    <a:pt x="4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41" name="Freeform 617"/>
            <p:cNvSpPr>
              <a:spLocks/>
            </p:cNvSpPr>
            <p:nvPr/>
          </p:nvSpPr>
          <p:spPr bwMode="auto">
            <a:xfrm>
              <a:off x="1590" y="1504"/>
              <a:ext cx="46" cy="14"/>
            </a:xfrm>
            <a:custGeom>
              <a:avLst/>
              <a:gdLst/>
              <a:ahLst/>
              <a:cxnLst>
                <a:cxn ang="0">
                  <a:pos x="46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24" y="14"/>
                </a:cxn>
                <a:cxn ang="0">
                  <a:pos x="46" y="8"/>
                </a:cxn>
              </a:cxnLst>
              <a:rect l="0" t="0" r="r" b="b"/>
              <a:pathLst>
                <a:path w="46" h="14">
                  <a:moveTo>
                    <a:pt x="46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24" y="14"/>
                  </a:lnTo>
                  <a:lnTo>
                    <a:pt x="46" y="8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42" name="Freeform 618"/>
            <p:cNvSpPr>
              <a:spLocks/>
            </p:cNvSpPr>
            <p:nvPr/>
          </p:nvSpPr>
          <p:spPr bwMode="auto">
            <a:xfrm>
              <a:off x="1590" y="1504"/>
              <a:ext cx="46" cy="14"/>
            </a:xfrm>
            <a:custGeom>
              <a:avLst/>
              <a:gdLst/>
              <a:ahLst/>
              <a:cxnLst>
                <a:cxn ang="0">
                  <a:pos x="46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24" y="14"/>
                </a:cxn>
                <a:cxn ang="0">
                  <a:pos x="46" y="8"/>
                </a:cxn>
              </a:cxnLst>
              <a:rect l="0" t="0" r="r" b="b"/>
              <a:pathLst>
                <a:path w="46" h="14">
                  <a:moveTo>
                    <a:pt x="46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24" y="14"/>
                  </a:lnTo>
                  <a:lnTo>
                    <a:pt x="4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43" name="Freeform 619"/>
            <p:cNvSpPr>
              <a:spLocks/>
            </p:cNvSpPr>
            <p:nvPr/>
          </p:nvSpPr>
          <p:spPr bwMode="auto">
            <a:xfrm>
              <a:off x="1566" y="1512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7C45"/>
            </a:solidFill>
            <a:ln w="0">
              <a:solidFill>
                <a:srgbClr val="007C4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44" name="Freeform 620"/>
            <p:cNvSpPr>
              <a:spLocks/>
            </p:cNvSpPr>
            <p:nvPr/>
          </p:nvSpPr>
          <p:spPr bwMode="auto">
            <a:xfrm>
              <a:off x="1566" y="1512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4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45" name="Freeform 621"/>
            <p:cNvSpPr>
              <a:spLocks/>
            </p:cNvSpPr>
            <p:nvPr/>
          </p:nvSpPr>
          <p:spPr bwMode="auto">
            <a:xfrm>
              <a:off x="1544" y="1518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7C44"/>
            </a:solidFill>
            <a:ln w="0">
              <a:solidFill>
                <a:srgbClr val="007C4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46" name="Freeform 622"/>
            <p:cNvSpPr>
              <a:spLocks/>
            </p:cNvSpPr>
            <p:nvPr/>
          </p:nvSpPr>
          <p:spPr bwMode="auto">
            <a:xfrm>
              <a:off x="1544" y="1518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4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47" name="Freeform 623"/>
            <p:cNvSpPr>
              <a:spLocks/>
            </p:cNvSpPr>
            <p:nvPr/>
          </p:nvSpPr>
          <p:spPr bwMode="auto">
            <a:xfrm>
              <a:off x="1520" y="1524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7C43"/>
            </a:solidFill>
            <a:ln w="0">
              <a:solidFill>
                <a:srgbClr val="007C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48" name="Freeform 624"/>
            <p:cNvSpPr>
              <a:spLocks/>
            </p:cNvSpPr>
            <p:nvPr/>
          </p:nvSpPr>
          <p:spPr bwMode="auto">
            <a:xfrm>
              <a:off x="1520" y="1524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4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49" name="Freeform 625"/>
            <p:cNvSpPr>
              <a:spLocks/>
            </p:cNvSpPr>
            <p:nvPr/>
          </p:nvSpPr>
          <p:spPr bwMode="auto">
            <a:xfrm>
              <a:off x="1496" y="1530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7C42"/>
            </a:solidFill>
            <a:ln w="0">
              <a:solidFill>
                <a:srgbClr val="007C4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50" name="Freeform 626"/>
            <p:cNvSpPr>
              <a:spLocks/>
            </p:cNvSpPr>
            <p:nvPr/>
          </p:nvSpPr>
          <p:spPr bwMode="auto">
            <a:xfrm>
              <a:off x="1496" y="1530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4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51" name="Freeform 627"/>
            <p:cNvSpPr>
              <a:spLocks/>
            </p:cNvSpPr>
            <p:nvPr/>
          </p:nvSpPr>
          <p:spPr bwMode="auto">
            <a:xfrm>
              <a:off x="1472" y="1536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7C40"/>
            </a:solidFill>
            <a:ln w="0">
              <a:solidFill>
                <a:srgbClr val="007C4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52" name="Freeform 628"/>
            <p:cNvSpPr>
              <a:spLocks/>
            </p:cNvSpPr>
            <p:nvPr/>
          </p:nvSpPr>
          <p:spPr bwMode="auto">
            <a:xfrm>
              <a:off x="1472" y="1536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4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53" name="Freeform 629"/>
            <p:cNvSpPr>
              <a:spLocks/>
            </p:cNvSpPr>
            <p:nvPr/>
          </p:nvSpPr>
          <p:spPr bwMode="auto">
            <a:xfrm>
              <a:off x="1446" y="1542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0" y="6"/>
                  </a:lnTo>
                  <a:close/>
                </a:path>
              </a:pathLst>
            </a:custGeom>
            <a:solidFill>
              <a:srgbClr val="007C3E"/>
            </a:solidFill>
            <a:ln w="0">
              <a:solidFill>
                <a:srgbClr val="007C3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54" name="Freeform 630"/>
            <p:cNvSpPr>
              <a:spLocks/>
            </p:cNvSpPr>
            <p:nvPr/>
          </p:nvSpPr>
          <p:spPr bwMode="auto">
            <a:xfrm>
              <a:off x="1446" y="1542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55" name="Freeform 631"/>
            <p:cNvSpPr>
              <a:spLocks/>
            </p:cNvSpPr>
            <p:nvPr/>
          </p:nvSpPr>
          <p:spPr bwMode="auto">
            <a:xfrm>
              <a:off x="1422" y="1548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0" y="6"/>
                  </a:lnTo>
                  <a:close/>
                </a:path>
              </a:pathLst>
            </a:custGeom>
            <a:solidFill>
              <a:srgbClr val="007C3C"/>
            </a:solidFill>
            <a:ln w="0">
              <a:solidFill>
                <a:srgbClr val="007C3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56" name="Freeform 632"/>
            <p:cNvSpPr>
              <a:spLocks/>
            </p:cNvSpPr>
            <p:nvPr/>
          </p:nvSpPr>
          <p:spPr bwMode="auto">
            <a:xfrm>
              <a:off x="1422" y="1548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57" name="Freeform 633"/>
            <p:cNvSpPr>
              <a:spLocks/>
            </p:cNvSpPr>
            <p:nvPr/>
          </p:nvSpPr>
          <p:spPr bwMode="auto">
            <a:xfrm>
              <a:off x="1396" y="1554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0" y="6"/>
                  </a:lnTo>
                  <a:close/>
                </a:path>
              </a:pathLst>
            </a:custGeom>
            <a:solidFill>
              <a:srgbClr val="007B3A"/>
            </a:solidFill>
            <a:ln w="0">
              <a:solidFill>
                <a:srgbClr val="007B3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58" name="Freeform 634"/>
            <p:cNvSpPr>
              <a:spLocks/>
            </p:cNvSpPr>
            <p:nvPr/>
          </p:nvSpPr>
          <p:spPr bwMode="auto">
            <a:xfrm>
              <a:off x="1396" y="1554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59" name="Freeform 635"/>
            <p:cNvSpPr>
              <a:spLocks/>
            </p:cNvSpPr>
            <p:nvPr/>
          </p:nvSpPr>
          <p:spPr bwMode="auto">
            <a:xfrm>
              <a:off x="1370" y="1560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0" y="6"/>
                  </a:lnTo>
                  <a:close/>
                </a:path>
              </a:pathLst>
            </a:custGeom>
            <a:solidFill>
              <a:srgbClr val="007B38"/>
            </a:solidFill>
            <a:ln w="0">
              <a:solidFill>
                <a:srgbClr val="007B3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60" name="Freeform 636"/>
            <p:cNvSpPr>
              <a:spLocks/>
            </p:cNvSpPr>
            <p:nvPr/>
          </p:nvSpPr>
          <p:spPr bwMode="auto">
            <a:xfrm>
              <a:off x="1370" y="1560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61" name="Freeform 637"/>
            <p:cNvSpPr>
              <a:spLocks/>
            </p:cNvSpPr>
            <p:nvPr/>
          </p:nvSpPr>
          <p:spPr bwMode="auto">
            <a:xfrm>
              <a:off x="1344" y="1566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24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24" y="12"/>
                  </a:lnTo>
                  <a:lnTo>
                    <a:pt x="50" y="6"/>
                  </a:lnTo>
                  <a:close/>
                </a:path>
              </a:pathLst>
            </a:custGeom>
            <a:solidFill>
              <a:srgbClr val="007B36"/>
            </a:solidFill>
            <a:ln w="0">
              <a:solidFill>
                <a:srgbClr val="007B3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62" name="Freeform 638"/>
            <p:cNvSpPr>
              <a:spLocks/>
            </p:cNvSpPr>
            <p:nvPr/>
          </p:nvSpPr>
          <p:spPr bwMode="auto">
            <a:xfrm>
              <a:off x="1344" y="1566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24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24" y="12"/>
                  </a:lnTo>
                  <a:lnTo>
                    <a:pt x="5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63" name="Freeform 639"/>
            <p:cNvSpPr>
              <a:spLocks/>
            </p:cNvSpPr>
            <p:nvPr/>
          </p:nvSpPr>
          <p:spPr bwMode="auto">
            <a:xfrm>
              <a:off x="1316" y="1570"/>
              <a:ext cx="52" cy="12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2" y="8"/>
                </a:cxn>
              </a:cxnLst>
              <a:rect l="0" t="0" r="r" b="b"/>
              <a:pathLst>
                <a:path w="52" h="12">
                  <a:moveTo>
                    <a:pt x="52" y="8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2" y="8"/>
                  </a:lnTo>
                  <a:close/>
                </a:path>
              </a:pathLst>
            </a:custGeom>
            <a:solidFill>
              <a:srgbClr val="007A33"/>
            </a:solidFill>
            <a:ln w="0">
              <a:solidFill>
                <a:srgbClr val="007A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64" name="Freeform 640"/>
            <p:cNvSpPr>
              <a:spLocks/>
            </p:cNvSpPr>
            <p:nvPr/>
          </p:nvSpPr>
          <p:spPr bwMode="auto">
            <a:xfrm>
              <a:off x="1316" y="1570"/>
              <a:ext cx="52" cy="12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2" y="8"/>
                </a:cxn>
              </a:cxnLst>
              <a:rect l="0" t="0" r="r" b="b"/>
              <a:pathLst>
                <a:path w="52" h="12">
                  <a:moveTo>
                    <a:pt x="52" y="8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65" name="Freeform 641"/>
            <p:cNvSpPr>
              <a:spLocks/>
            </p:cNvSpPr>
            <p:nvPr/>
          </p:nvSpPr>
          <p:spPr bwMode="auto">
            <a:xfrm>
              <a:off x="1288" y="1576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2" y="6"/>
                  </a:lnTo>
                  <a:close/>
                </a:path>
              </a:pathLst>
            </a:custGeom>
            <a:solidFill>
              <a:srgbClr val="007931"/>
            </a:solidFill>
            <a:ln w="0">
              <a:solidFill>
                <a:srgbClr val="00793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66" name="Freeform 642"/>
            <p:cNvSpPr>
              <a:spLocks/>
            </p:cNvSpPr>
            <p:nvPr/>
          </p:nvSpPr>
          <p:spPr bwMode="auto">
            <a:xfrm>
              <a:off x="1288" y="1576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67" name="Freeform 643"/>
            <p:cNvSpPr>
              <a:spLocks/>
            </p:cNvSpPr>
            <p:nvPr/>
          </p:nvSpPr>
          <p:spPr bwMode="auto">
            <a:xfrm>
              <a:off x="1262" y="1582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2" y="6"/>
                  </a:lnTo>
                  <a:close/>
                </a:path>
              </a:pathLst>
            </a:custGeom>
            <a:solidFill>
              <a:srgbClr val="007830"/>
            </a:solidFill>
            <a:ln w="0">
              <a:solidFill>
                <a:srgbClr val="00783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68" name="Freeform 644"/>
            <p:cNvSpPr>
              <a:spLocks/>
            </p:cNvSpPr>
            <p:nvPr/>
          </p:nvSpPr>
          <p:spPr bwMode="auto">
            <a:xfrm>
              <a:off x="1262" y="1582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69" name="Freeform 645"/>
            <p:cNvSpPr>
              <a:spLocks/>
            </p:cNvSpPr>
            <p:nvPr/>
          </p:nvSpPr>
          <p:spPr bwMode="auto">
            <a:xfrm>
              <a:off x="1232" y="1588"/>
              <a:ext cx="54" cy="12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0" y="0"/>
                </a:cxn>
                <a:cxn ang="0">
                  <a:pos x="0" y="4"/>
                </a:cxn>
                <a:cxn ang="0">
                  <a:pos x="24" y="12"/>
                </a:cxn>
                <a:cxn ang="0">
                  <a:pos x="54" y="6"/>
                </a:cxn>
              </a:cxnLst>
              <a:rect l="0" t="0" r="r" b="b"/>
              <a:pathLst>
                <a:path w="54" h="12">
                  <a:moveTo>
                    <a:pt x="54" y="6"/>
                  </a:moveTo>
                  <a:lnTo>
                    <a:pt x="30" y="0"/>
                  </a:lnTo>
                  <a:lnTo>
                    <a:pt x="0" y="4"/>
                  </a:lnTo>
                  <a:lnTo>
                    <a:pt x="24" y="12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rgbClr val="00772E"/>
            </a:solidFill>
            <a:ln w="0">
              <a:solidFill>
                <a:srgbClr val="00772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70" name="Freeform 646"/>
            <p:cNvSpPr>
              <a:spLocks/>
            </p:cNvSpPr>
            <p:nvPr/>
          </p:nvSpPr>
          <p:spPr bwMode="auto">
            <a:xfrm>
              <a:off x="1232" y="1588"/>
              <a:ext cx="54" cy="12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0" y="0"/>
                </a:cxn>
                <a:cxn ang="0">
                  <a:pos x="0" y="4"/>
                </a:cxn>
                <a:cxn ang="0">
                  <a:pos x="24" y="12"/>
                </a:cxn>
                <a:cxn ang="0">
                  <a:pos x="54" y="6"/>
                </a:cxn>
              </a:cxnLst>
              <a:rect l="0" t="0" r="r" b="b"/>
              <a:pathLst>
                <a:path w="54" h="12">
                  <a:moveTo>
                    <a:pt x="54" y="6"/>
                  </a:moveTo>
                  <a:lnTo>
                    <a:pt x="30" y="0"/>
                  </a:lnTo>
                  <a:lnTo>
                    <a:pt x="0" y="4"/>
                  </a:lnTo>
                  <a:lnTo>
                    <a:pt x="24" y="12"/>
                  </a:lnTo>
                  <a:lnTo>
                    <a:pt x="54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71" name="Freeform 647"/>
            <p:cNvSpPr>
              <a:spLocks/>
            </p:cNvSpPr>
            <p:nvPr/>
          </p:nvSpPr>
          <p:spPr bwMode="auto">
            <a:xfrm>
              <a:off x="1204" y="1592"/>
              <a:ext cx="52" cy="12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2" y="8"/>
                </a:cxn>
              </a:cxnLst>
              <a:rect l="0" t="0" r="r" b="b"/>
              <a:pathLst>
                <a:path w="52" h="12">
                  <a:moveTo>
                    <a:pt x="52" y="8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2" y="8"/>
                  </a:lnTo>
                  <a:close/>
                </a:path>
              </a:pathLst>
            </a:custGeom>
            <a:solidFill>
              <a:srgbClr val="00762E"/>
            </a:solidFill>
            <a:ln w="0">
              <a:solidFill>
                <a:srgbClr val="00762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72" name="Freeform 648"/>
            <p:cNvSpPr>
              <a:spLocks/>
            </p:cNvSpPr>
            <p:nvPr/>
          </p:nvSpPr>
          <p:spPr bwMode="auto">
            <a:xfrm>
              <a:off x="1204" y="1592"/>
              <a:ext cx="52" cy="12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2" y="8"/>
                </a:cxn>
              </a:cxnLst>
              <a:rect l="0" t="0" r="r" b="b"/>
              <a:pathLst>
                <a:path w="52" h="12">
                  <a:moveTo>
                    <a:pt x="52" y="8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73" name="Freeform 649"/>
            <p:cNvSpPr>
              <a:spLocks/>
            </p:cNvSpPr>
            <p:nvPr/>
          </p:nvSpPr>
          <p:spPr bwMode="auto">
            <a:xfrm>
              <a:off x="1174" y="1598"/>
              <a:ext cx="54" cy="12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4" y="6"/>
                </a:cxn>
              </a:cxnLst>
              <a:rect l="0" t="0" r="r" b="b"/>
              <a:pathLst>
                <a:path w="54" h="12">
                  <a:moveTo>
                    <a:pt x="54" y="6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rgbClr val="00742E"/>
            </a:solidFill>
            <a:ln w="0">
              <a:solidFill>
                <a:srgbClr val="00742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74" name="Freeform 650"/>
            <p:cNvSpPr>
              <a:spLocks/>
            </p:cNvSpPr>
            <p:nvPr/>
          </p:nvSpPr>
          <p:spPr bwMode="auto">
            <a:xfrm>
              <a:off x="1174" y="1598"/>
              <a:ext cx="54" cy="12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4" y="6"/>
                </a:cxn>
              </a:cxnLst>
              <a:rect l="0" t="0" r="r" b="b"/>
              <a:pathLst>
                <a:path w="54" h="12">
                  <a:moveTo>
                    <a:pt x="54" y="6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4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75" name="Freeform 651"/>
            <p:cNvSpPr>
              <a:spLocks/>
            </p:cNvSpPr>
            <p:nvPr/>
          </p:nvSpPr>
          <p:spPr bwMode="auto">
            <a:xfrm>
              <a:off x="1144" y="1604"/>
              <a:ext cx="54" cy="12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4" y="6"/>
                </a:cxn>
              </a:cxnLst>
              <a:rect l="0" t="0" r="r" b="b"/>
              <a:pathLst>
                <a:path w="54" h="12">
                  <a:moveTo>
                    <a:pt x="54" y="6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rgbClr val="00732F"/>
            </a:solidFill>
            <a:ln w="0">
              <a:solidFill>
                <a:srgbClr val="00732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76" name="Freeform 652"/>
            <p:cNvSpPr>
              <a:spLocks/>
            </p:cNvSpPr>
            <p:nvPr/>
          </p:nvSpPr>
          <p:spPr bwMode="auto">
            <a:xfrm>
              <a:off x="1144" y="1604"/>
              <a:ext cx="54" cy="12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4" y="6"/>
                </a:cxn>
              </a:cxnLst>
              <a:rect l="0" t="0" r="r" b="b"/>
              <a:pathLst>
                <a:path w="54" h="12">
                  <a:moveTo>
                    <a:pt x="54" y="6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4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77" name="Freeform 653"/>
            <p:cNvSpPr>
              <a:spLocks/>
            </p:cNvSpPr>
            <p:nvPr/>
          </p:nvSpPr>
          <p:spPr bwMode="auto">
            <a:xfrm>
              <a:off x="1114" y="1610"/>
              <a:ext cx="54" cy="12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4" y="6"/>
                </a:cxn>
              </a:cxnLst>
              <a:rect l="0" t="0" r="r" b="b"/>
              <a:pathLst>
                <a:path w="54" h="12">
                  <a:moveTo>
                    <a:pt x="54" y="6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rgbClr val="007131"/>
            </a:solidFill>
            <a:ln w="0">
              <a:solidFill>
                <a:srgbClr val="00713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78" name="Freeform 654"/>
            <p:cNvSpPr>
              <a:spLocks/>
            </p:cNvSpPr>
            <p:nvPr/>
          </p:nvSpPr>
          <p:spPr bwMode="auto">
            <a:xfrm>
              <a:off x="1114" y="1610"/>
              <a:ext cx="54" cy="12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4" y="6"/>
                </a:cxn>
              </a:cxnLst>
              <a:rect l="0" t="0" r="r" b="b"/>
              <a:pathLst>
                <a:path w="54" h="12">
                  <a:moveTo>
                    <a:pt x="54" y="6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4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79" name="Freeform 655"/>
            <p:cNvSpPr>
              <a:spLocks/>
            </p:cNvSpPr>
            <p:nvPr/>
          </p:nvSpPr>
          <p:spPr bwMode="auto">
            <a:xfrm>
              <a:off x="1084" y="1616"/>
              <a:ext cx="54" cy="14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0" y="0"/>
                </a:cxn>
                <a:cxn ang="0">
                  <a:pos x="0" y="8"/>
                </a:cxn>
                <a:cxn ang="0">
                  <a:pos x="24" y="14"/>
                </a:cxn>
                <a:cxn ang="0">
                  <a:pos x="54" y="6"/>
                </a:cxn>
              </a:cxnLst>
              <a:rect l="0" t="0" r="r" b="b"/>
              <a:pathLst>
                <a:path w="54" h="14">
                  <a:moveTo>
                    <a:pt x="54" y="6"/>
                  </a:moveTo>
                  <a:lnTo>
                    <a:pt x="30" y="0"/>
                  </a:lnTo>
                  <a:lnTo>
                    <a:pt x="0" y="8"/>
                  </a:lnTo>
                  <a:lnTo>
                    <a:pt x="24" y="14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rgbClr val="007035"/>
            </a:solidFill>
            <a:ln w="0">
              <a:solidFill>
                <a:srgbClr val="0070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80" name="Freeform 656"/>
            <p:cNvSpPr>
              <a:spLocks/>
            </p:cNvSpPr>
            <p:nvPr/>
          </p:nvSpPr>
          <p:spPr bwMode="auto">
            <a:xfrm>
              <a:off x="1084" y="1616"/>
              <a:ext cx="54" cy="14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0" y="0"/>
                </a:cxn>
                <a:cxn ang="0">
                  <a:pos x="0" y="8"/>
                </a:cxn>
                <a:cxn ang="0">
                  <a:pos x="24" y="14"/>
                </a:cxn>
                <a:cxn ang="0">
                  <a:pos x="54" y="6"/>
                </a:cxn>
              </a:cxnLst>
              <a:rect l="0" t="0" r="r" b="b"/>
              <a:pathLst>
                <a:path w="54" h="14">
                  <a:moveTo>
                    <a:pt x="54" y="6"/>
                  </a:moveTo>
                  <a:lnTo>
                    <a:pt x="30" y="0"/>
                  </a:lnTo>
                  <a:lnTo>
                    <a:pt x="0" y="8"/>
                  </a:lnTo>
                  <a:lnTo>
                    <a:pt x="24" y="14"/>
                  </a:lnTo>
                  <a:lnTo>
                    <a:pt x="54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81" name="Freeform 657"/>
            <p:cNvSpPr>
              <a:spLocks/>
            </p:cNvSpPr>
            <p:nvPr/>
          </p:nvSpPr>
          <p:spPr bwMode="auto">
            <a:xfrm>
              <a:off x="1052" y="1624"/>
              <a:ext cx="56" cy="14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4" y="14"/>
                </a:cxn>
                <a:cxn ang="0">
                  <a:pos x="56" y="6"/>
                </a:cxn>
              </a:cxnLst>
              <a:rect l="0" t="0" r="r" b="b"/>
              <a:pathLst>
                <a:path w="56" h="14">
                  <a:moveTo>
                    <a:pt x="56" y="6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4" y="14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006E3A"/>
            </a:solidFill>
            <a:ln w="0">
              <a:solidFill>
                <a:srgbClr val="006E3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82" name="Freeform 658"/>
            <p:cNvSpPr>
              <a:spLocks/>
            </p:cNvSpPr>
            <p:nvPr/>
          </p:nvSpPr>
          <p:spPr bwMode="auto">
            <a:xfrm>
              <a:off x="1052" y="1624"/>
              <a:ext cx="56" cy="14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4" y="14"/>
                </a:cxn>
                <a:cxn ang="0">
                  <a:pos x="56" y="6"/>
                </a:cxn>
              </a:cxnLst>
              <a:rect l="0" t="0" r="r" b="b"/>
              <a:pathLst>
                <a:path w="56" h="14">
                  <a:moveTo>
                    <a:pt x="56" y="6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4" y="14"/>
                  </a:lnTo>
                  <a:lnTo>
                    <a:pt x="5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83" name="Freeform 659"/>
            <p:cNvSpPr>
              <a:spLocks/>
            </p:cNvSpPr>
            <p:nvPr/>
          </p:nvSpPr>
          <p:spPr bwMode="auto">
            <a:xfrm>
              <a:off x="1020" y="1632"/>
              <a:ext cx="56" cy="14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4" y="14"/>
                </a:cxn>
                <a:cxn ang="0">
                  <a:pos x="56" y="6"/>
                </a:cxn>
              </a:cxnLst>
              <a:rect l="0" t="0" r="r" b="b"/>
              <a:pathLst>
                <a:path w="56" h="14">
                  <a:moveTo>
                    <a:pt x="56" y="6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4" y="14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006D40"/>
            </a:solidFill>
            <a:ln w="0">
              <a:solidFill>
                <a:srgbClr val="006D4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84" name="Freeform 660"/>
            <p:cNvSpPr>
              <a:spLocks/>
            </p:cNvSpPr>
            <p:nvPr/>
          </p:nvSpPr>
          <p:spPr bwMode="auto">
            <a:xfrm>
              <a:off x="1020" y="1632"/>
              <a:ext cx="56" cy="14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4" y="14"/>
                </a:cxn>
                <a:cxn ang="0">
                  <a:pos x="56" y="6"/>
                </a:cxn>
              </a:cxnLst>
              <a:rect l="0" t="0" r="r" b="b"/>
              <a:pathLst>
                <a:path w="56" h="14">
                  <a:moveTo>
                    <a:pt x="56" y="6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4" y="14"/>
                  </a:lnTo>
                  <a:lnTo>
                    <a:pt x="5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85" name="Freeform 661"/>
            <p:cNvSpPr>
              <a:spLocks/>
            </p:cNvSpPr>
            <p:nvPr/>
          </p:nvSpPr>
          <p:spPr bwMode="auto">
            <a:xfrm>
              <a:off x="988" y="1640"/>
              <a:ext cx="56" cy="16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2" y="0"/>
                </a:cxn>
                <a:cxn ang="0">
                  <a:pos x="0" y="10"/>
                </a:cxn>
                <a:cxn ang="0">
                  <a:pos x="24" y="16"/>
                </a:cxn>
                <a:cxn ang="0">
                  <a:pos x="56" y="6"/>
                </a:cxn>
              </a:cxnLst>
              <a:rect l="0" t="0" r="r" b="b"/>
              <a:pathLst>
                <a:path w="56" h="16">
                  <a:moveTo>
                    <a:pt x="56" y="6"/>
                  </a:moveTo>
                  <a:lnTo>
                    <a:pt x="32" y="0"/>
                  </a:lnTo>
                  <a:lnTo>
                    <a:pt x="0" y="10"/>
                  </a:lnTo>
                  <a:lnTo>
                    <a:pt x="24" y="16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006C47"/>
            </a:solidFill>
            <a:ln w="0">
              <a:solidFill>
                <a:srgbClr val="006C4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86" name="Freeform 662"/>
            <p:cNvSpPr>
              <a:spLocks/>
            </p:cNvSpPr>
            <p:nvPr/>
          </p:nvSpPr>
          <p:spPr bwMode="auto">
            <a:xfrm>
              <a:off x="988" y="1640"/>
              <a:ext cx="56" cy="16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2" y="0"/>
                </a:cxn>
                <a:cxn ang="0">
                  <a:pos x="0" y="10"/>
                </a:cxn>
                <a:cxn ang="0">
                  <a:pos x="24" y="16"/>
                </a:cxn>
                <a:cxn ang="0">
                  <a:pos x="56" y="6"/>
                </a:cxn>
              </a:cxnLst>
              <a:rect l="0" t="0" r="r" b="b"/>
              <a:pathLst>
                <a:path w="56" h="16">
                  <a:moveTo>
                    <a:pt x="56" y="6"/>
                  </a:moveTo>
                  <a:lnTo>
                    <a:pt x="32" y="0"/>
                  </a:lnTo>
                  <a:lnTo>
                    <a:pt x="0" y="10"/>
                  </a:lnTo>
                  <a:lnTo>
                    <a:pt x="24" y="16"/>
                  </a:lnTo>
                  <a:lnTo>
                    <a:pt x="5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87" name="Freeform 663"/>
            <p:cNvSpPr>
              <a:spLocks/>
            </p:cNvSpPr>
            <p:nvPr/>
          </p:nvSpPr>
          <p:spPr bwMode="auto">
            <a:xfrm>
              <a:off x="954" y="1650"/>
              <a:ext cx="58" cy="18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4" y="0"/>
                </a:cxn>
                <a:cxn ang="0">
                  <a:pos x="0" y="10"/>
                </a:cxn>
                <a:cxn ang="0">
                  <a:pos x="24" y="18"/>
                </a:cxn>
                <a:cxn ang="0">
                  <a:pos x="58" y="6"/>
                </a:cxn>
              </a:cxnLst>
              <a:rect l="0" t="0" r="r" b="b"/>
              <a:pathLst>
                <a:path w="58" h="18">
                  <a:moveTo>
                    <a:pt x="58" y="6"/>
                  </a:moveTo>
                  <a:lnTo>
                    <a:pt x="34" y="0"/>
                  </a:lnTo>
                  <a:lnTo>
                    <a:pt x="0" y="10"/>
                  </a:lnTo>
                  <a:lnTo>
                    <a:pt x="24" y="18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006B4F"/>
            </a:solidFill>
            <a:ln w="0">
              <a:solidFill>
                <a:srgbClr val="006B4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88" name="Freeform 664"/>
            <p:cNvSpPr>
              <a:spLocks/>
            </p:cNvSpPr>
            <p:nvPr/>
          </p:nvSpPr>
          <p:spPr bwMode="auto">
            <a:xfrm>
              <a:off x="954" y="1650"/>
              <a:ext cx="58" cy="18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4" y="0"/>
                </a:cxn>
                <a:cxn ang="0">
                  <a:pos x="0" y="10"/>
                </a:cxn>
                <a:cxn ang="0">
                  <a:pos x="24" y="18"/>
                </a:cxn>
                <a:cxn ang="0">
                  <a:pos x="58" y="6"/>
                </a:cxn>
              </a:cxnLst>
              <a:rect l="0" t="0" r="r" b="b"/>
              <a:pathLst>
                <a:path w="58" h="18">
                  <a:moveTo>
                    <a:pt x="58" y="6"/>
                  </a:moveTo>
                  <a:lnTo>
                    <a:pt x="34" y="0"/>
                  </a:lnTo>
                  <a:lnTo>
                    <a:pt x="0" y="10"/>
                  </a:lnTo>
                  <a:lnTo>
                    <a:pt x="24" y="18"/>
                  </a:lnTo>
                  <a:lnTo>
                    <a:pt x="5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89" name="Freeform 665"/>
            <p:cNvSpPr>
              <a:spLocks/>
            </p:cNvSpPr>
            <p:nvPr/>
          </p:nvSpPr>
          <p:spPr bwMode="auto">
            <a:xfrm>
              <a:off x="920" y="1660"/>
              <a:ext cx="58" cy="20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34" y="0"/>
                </a:cxn>
                <a:cxn ang="0">
                  <a:pos x="0" y="14"/>
                </a:cxn>
                <a:cxn ang="0">
                  <a:pos x="24" y="20"/>
                </a:cxn>
                <a:cxn ang="0">
                  <a:pos x="58" y="8"/>
                </a:cxn>
              </a:cxnLst>
              <a:rect l="0" t="0" r="r" b="b"/>
              <a:pathLst>
                <a:path w="58" h="20">
                  <a:moveTo>
                    <a:pt x="58" y="8"/>
                  </a:moveTo>
                  <a:lnTo>
                    <a:pt x="34" y="0"/>
                  </a:lnTo>
                  <a:lnTo>
                    <a:pt x="0" y="14"/>
                  </a:lnTo>
                  <a:lnTo>
                    <a:pt x="24" y="20"/>
                  </a:lnTo>
                  <a:lnTo>
                    <a:pt x="58" y="8"/>
                  </a:lnTo>
                  <a:close/>
                </a:path>
              </a:pathLst>
            </a:custGeom>
            <a:solidFill>
              <a:srgbClr val="006A57"/>
            </a:solidFill>
            <a:ln w="0">
              <a:solidFill>
                <a:srgbClr val="006A5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90" name="Freeform 666"/>
            <p:cNvSpPr>
              <a:spLocks/>
            </p:cNvSpPr>
            <p:nvPr/>
          </p:nvSpPr>
          <p:spPr bwMode="auto">
            <a:xfrm>
              <a:off x="920" y="1660"/>
              <a:ext cx="58" cy="20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34" y="0"/>
                </a:cxn>
                <a:cxn ang="0">
                  <a:pos x="0" y="14"/>
                </a:cxn>
                <a:cxn ang="0">
                  <a:pos x="24" y="20"/>
                </a:cxn>
                <a:cxn ang="0">
                  <a:pos x="58" y="8"/>
                </a:cxn>
              </a:cxnLst>
              <a:rect l="0" t="0" r="r" b="b"/>
              <a:pathLst>
                <a:path w="58" h="20">
                  <a:moveTo>
                    <a:pt x="58" y="8"/>
                  </a:moveTo>
                  <a:lnTo>
                    <a:pt x="34" y="0"/>
                  </a:lnTo>
                  <a:lnTo>
                    <a:pt x="0" y="14"/>
                  </a:lnTo>
                  <a:lnTo>
                    <a:pt x="24" y="20"/>
                  </a:lnTo>
                  <a:lnTo>
                    <a:pt x="58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91" name="Freeform 667"/>
            <p:cNvSpPr>
              <a:spLocks/>
            </p:cNvSpPr>
            <p:nvPr/>
          </p:nvSpPr>
          <p:spPr bwMode="auto">
            <a:xfrm>
              <a:off x="886" y="1674"/>
              <a:ext cx="58" cy="20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4" y="0"/>
                </a:cxn>
                <a:cxn ang="0">
                  <a:pos x="0" y="12"/>
                </a:cxn>
                <a:cxn ang="0">
                  <a:pos x="24" y="20"/>
                </a:cxn>
                <a:cxn ang="0">
                  <a:pos x="58" y="6"/>
                </a:cxn>
              </a:cxnLst>
              <a:rect l="0" t="0" r="r" b="b"/>
              <a:pathLst>
                <a:path w="58" h="20">
                  <a:moveTo>
                    <a:pt x="58" y="6"/>
                  </a:moveTo>
                  <a:lnTo>
                    <a:pt x="34" y="0"/>
                  </a:lnTo>
                  <a:lnTo>
                    <a:pt x="0" y="12"/>
                  </a:lnTo>
                  <a:lnTo>
                    <a:pt x="24" y="20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006B5D"/>
            </a:solidFill>
            <a:ln w="0">
              <a:solidFill>
                <a:srgbClr val="006B5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92" name="Freeform 668"/>
            <p:cNvSpPr>
              <a:spLocks/>
            </p:cNvSpPr>
            <p:nvPr/>
          </p:nvSpPr>
          <p:spPr bwMode="auto">
            <a:xfrm>
              <a:off x="886" y="1674"/>
              <a:ext cx="58" cy="20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4" y="0"/>
                </a:cxn>
                <a:cxn ang="0">
                  <a:pos x="0" y="12"/>
                </a:cxn>
                <a:cxn ang="0">
                  <a:pos x="24" y="20"/>
                </a:cxn>
                <a:cxn ang="0">
                  <a:pos x="58" y="6"/>
                </a:cxn>
              </a:cxnLst>
              <a:rect l="0" t="0" r="r" b="b"/>
              <a:pathLst>
                <a:path w="58" h="20">
                  <a:moveTo>
                    <a:pt x="58" y="6"/>
                  </a:moveTo>
                  <a:lnTo>
                    <a:pt x="34" y="0"/>
                  </a:lnTo>
                  <a:lnTo>
                    <a:pt x="0" y="12"/>
                  </a:lnTo>
                  <a:lnTo>
                    <a:pt x="24" y="20"/>
                  </a:lnTo>
                  <a:lnTo>
                    <a:pt x="5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93" name="Freeform 669"/>
            <p:cNvSpPr>
              <a:spLocks/>
            </p:cNvSpPr>
            <p:nvPr/>
          </p:nvSpPr>
          <p:spPr bwMode="auto">
            <a:xfrm>
              <a:off x="852" y="1686"/>
              <a:ext cx="58" cy="22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34" y="0"/>
                </a:cxn>
                <a:cxn ang="0">
                  <a:pos x="0" y="14"/>
                </a:cxn>
                <a:cxn ang="0">
                  <a:pos x="22" y="22"/>
                </a:cxn>
                <a:cxn ang="0">
                  <a:pos x="58" y="8"/>
                </a:cxn>
              </a:cxnLst>
              <a:rect l="0" t="0" r="r" b="b"/>
              <a:pathLst>
                <a:path w="58" h="22">
                  <a:moveTo>
                    <a:pt x="58" y="8"/>
                  </a:moveTo>
                  <a:lnTo>
                    <a:pt x="34" y="0"/>
                  </a:lnTo>
                  <a:lnTo>
                    <a:pt x="0" y="14"/>
                  </a:lnTo>
                  <a:lnTo>
                    <a:pt x="22" y="22"/>
                  </a:lnTo>
                  <a:lnTo>
                    <a:pt x="58" y="8"/>
                  </a:lnTo>
                  <a:close/>
                </a:path>
              </a:pathLst>
            </a:custGeom>
            <a:solidFill>
              <a:srgbClr val="006C62"/>
            </a:solidFill>
            <a:ln w="0">
              <a:solidFill>
                <a:srgbClr val="006C6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94" name="Freeform 670"/>
            <p:cNvSpPr>
              <a:spLocks/>
            </p:cNvSpPr>
            <p:nvPr/>
          </p:nvSpPr>
          <p:spPr bwMode="auto">
            <a:xfrm>
              <a:off x="852" y="1686"/>
              <a:ext cx="58" cy="22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34" y="0"/>
                </a:cxn>
                <a:cxn ang="0">
                  <a:pos x="0" y="14"/>
                </a:cxn>
                <a:cxn ang="0">
                  <a:pos x="22" y="22"/>
                </a:cxn>
                <a:cxn ang="0">
                  <a:pos x="58" y="8"/>
                </a:cxn>
              </a:cxnLst>
              <a:rect l="0" t="0" r="r" b="b"/>
              <a:pathLst>
                <a:path w="58" h="22">
                  <a:moveTo>
                    <a:pt x="58" y="8"/>
                  </a:moveTo>
                  <a:lnTo>
                    <a:pt x="34" y="0"/>
                  </a:lnTo>
                  <a:lnTo>
                    <a:pt x="0" y="14"/>
                  </a:lnTo>
                  <a:lnTo>
                    <a:pt x="22" y="22"/>
                  </a:lnTo>
                  <a:lnTo>
                    <a:pt x="58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95" name="Freeform 671"/>
            <p:cNvSpPr>
              <a:spLocks/>
            </p:cNvSpPr>
            <p:nvPr/>
          </p:nvSpPr>
          <p:spPr bwMode="auto">
            <a:xfrm>
              <a:off x="816" y="1700"/>
              <a:ext cx="58" cy="24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36" y="0"/>
                </a:cxn>
                <a:cxn ang="0">
                  <a:pos x="0" y="14"/>
                </a:cxn>
                <a:cxn ang="0">
                  <a:pos x="24" y="24"/>
                </a:cxn>
                <a:cxn ang="0">
                  <a:pos x="58" y="8"/>
                </a:cxn>
              </a:cxnLst>
              <a:rect l="0" t="0" r="r" b="b"/>
              <a:pathLst>
                <a:path w="58" h="24">
                  <a:moveTo>
                    <a:pt x="58" y="8"/>
                  </a:moveTo>
                  <a:lnTo>
                    <a:pt x="36" y="0"/>
                  </a:lnTo>
                  <a:lnTo>
                    <a:pt x="0" y="14"/>
                  </a:lnTo>
                  <a:lnTo>
                    <a:pt x="24" y="24"/>
                  </a:lnTo>
                  <a:lnTo>
                    <a:pt x="58" y="8"/>
                  </a:lnTo>
                  <a:close/>
                </a:path>
              </a:pathLst>
            </a:custGeom>
            <a:solidFill>
              <a:srgbClr val="006F61"/>
            </a:solidFill>
            <a:ln w="0">
              <a:solidFill>
                <a:srgbClr val="006F6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96" name="Freeform 672"/>
            <p:cNvSpPr>
              <a:spLocks/>
            </p:cNvSpPr>
            <p:nvPr/>
          </p:nvSpPr>
          <p:spPr bwMode="auto">
            <a:xfrm>
              <a:off x="816" y="1700"/>
              <a:ext cx="58" cy="24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36" y="0"/>
                </a:cxn>
                <a:cxn ang="0">
                  <a:pos x="0" y="14"/>
                </a:cxn>
                <a:cxn ang="0">
                  <a:pos x="24" y="24"/>
                </a:cxn>
                <a:cxn ang="0">
                  <a:pos x="58" y="8"/>
                </a:cxn>
              </a:cxnLst>
              <a:rect l="0" t="0" r="r" b="b"/>
              <a:pathLst>
                <a:path w="58" h="24">
                  <a:moveTo>
                    <a:pt x="58" y="8"/>
                  </a:moveTo>
                  <a:lnTo>
                    <a:pt x="36" y="0"/>
                  </a:lnTo>
                  <a:lnTo>
                    <a:pt x="0" y="14"/>
                  </a:lnTo>
                  <a:lnTo>
                    <a:pt x="24" y="24"/>
                  </a:lnTo>
                  <a:lnTo>
                    <a:pt x="58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97" name="Freeform 673"/>
            <p:cNvSpPr>
              <a:spLocks/>
            </p:cNvSpPr>
            <p:nvPr/>
          </p:nvSpPr>
          <p:spPr bwMode="auto">
            <a:xfrm>
              <a:off x="780" y="1714"/>
              <a:ext cx="60" cy="24"/>
            </a:xfrm>
            <a:custGeom>
              <a:avLst/>
              <a:gdLst/>
              <a:ahLst/>
              <a:cxnLst>
                <a:cxn ang="0">
                  <a:pos x="60" y="10"/>
                </a:cxn>
                <a:cxn ang="0">
                  <a:pos x="36" y="0"/>
                </a:cxn>
                <a:cxn ang="0">
                  <a:pos x="0" y="14"/>
                </a:cxn>
                <a:cxn ang="0">
                  <a:pos x="22" y="24"/>
                </a:cxn>
                <a:cxn ang="0">
                  <a:pos x="60" y="10"/>
                </a:cxn>
              </a:cxnLst>
              <a:rect l="0" t="0" r="r" b="b"/>
              <a:pathLst>
                <a:path w="60" h="24">
                  <a:moveTo>
                    <a:pt x="60" y="10"/>
                  </a:moveTo>
                  <a:lnTo>
                    <a:pt x="36" y="0"/>
                  </a:lnTo>
                  <a:lnTo>
                    <a:pt x="0" y="14"/>
                  </a:lnTo>
                  <a:lnTo>
                    <a:pt x="22" y="24"/>
                  </a:lnTo>
                  <a:lnTo>
                    <a:pt x="60" y="10"/>
                  </a:lnTo>
                  <a:close/>
                </a:path>
              </a:pathLst>
            </a:custGeom>
            <a:solidFill>
              <a:srgbClr val="00735C"/>
            </a:solidFill>
            <a:ln w="0">
              <a:solidFill>
                <a:srgbClr val="00735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98" name="Freeform 674"/>
            <p:cNvSpPr>
              <a:spLocks/>
            </p:cNvSpPr>
            <p:nvPr/>
          </p:nvSpPr>
          <p:spPr bwMode="auto">
            <a:xfrm>
              <a:off x="780" y="1714"/>
              <a:ext cx="60" cy="24"/>
            </a:xfrm>
            <a:custGeom>
              <a:avLst/>
              <a:gdLst/>
              <a:ahLst/>
              <a:cxnLst>
                <a:cxn ang="0">
                  <a:pos x="60" y="10"/>
                </a:cxn>
                <a:cxn ang="0">
                  <a:pos x="36" y="0"/>
                </a:cxn>
                <a:cxn ang="0">
                  <a:pos x="0" y="14"/>
                </a:cxn>
                <a:cxn ang="0">
                  <a:pos x="22" y="24"/>
                </a:cxn>
                <a:cxn ang="0">
                  <a:pos x="60" y="10"/>
                </a:cxn>
              </a:cxnLst>
              <a:rect l="0" t="0" r="r" b="b"/>
              <a:pathLst>
                <a:path w="60" h="24">
                  <a:moveTo>
                    <a:pt x="60" y="10"/>
                  </a:moveTo>
                  <a:lnTo>
                    <a:pt x="36" y="0"/>
                  </a:lnTo>
                  <a:lnTo>
                    <a:pt x="0" y="14"/>
                  </a:lnTo>
                  <a:lnTo>
                    <a:pt x="22" y="24"/>
                  </a:lnTo>
                  <a:lnTo>
                    <a:pt x="60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299" name="Freeform 675"/>
            <p:cNvSpPr>
              <a:spLocks/>
            </p:cNvSpPr>
            <p:nvPr/>
          </p:nvSpPr>
          <p:spPr bwMode="auto">
            <a:xfrm>
              <a:off x="742" y="1728"/>
              <a:ext cx="60" cy="22"/>
            </a:xfrm>
            <a:custGeom>
              <a:avLst/>
              <a:gdLst/>
              <a:ahLst/>
              <a:cxnLst>
                <a:cxn ang="0">
                  <a:pos x="60" y="10"/>
                </a:cxn>
                <a:cxn ang="0">
                  <a:pos x="38" y="0"/>
                </a:cxn>
                <a:cxn ang="0">
                  <a:pos x="0" y="12"/>
                </a:cxn>
                <a:cxn ang="0">
                  <a:pos x="24" y="22"/>
                </a:cxn>
                <a:cxn ang="0">
                  <a:pos x="60" y="10"/>
                </a:cxn>
              </a:cxnLst>
              <a:rect l="0" t="0" r="r" b="b"/>
              <a:pathLst>
                <a:path w="60" h="22">
                  <a:moveTo>
                    <a:pt x="60" y="10"/>
                  </a:moveTo>
                  <a:lnTo>
                    <a:pt x="38" y="0"/>
                  </a:lnTo>
                  <a:lnTo>
                    <a:pt x="0" y="12"/>
                  </a:lnTo>
                  <a:lnTo>
                    <a:pt x="24" y="22"/>
                  </a:lnTo>
                  <a:lnTo>
                    <a:pt x="60" y="10"/>
                  </a:lnTo>
                  <a:close/>
                </a:path>
              </a:pathLst>
            </a:custGeom>
            <a:solidFill>
              <a:srgbClr val="007853"/>
            </a:solidFill>
            <a:ln w="0">
              <a:solidFill>
                <a:srgbClr val="00785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00" name="Freeform 676"/>
            <p:cNvSpPr>
              <a:spLocks/>
            </p:cNvSpPr>
            <p:nvPr/>
          </p:nvSpPr>
          <p:spPr bwMode="auto">
            <a:xfrm>
              <a:off x="742" y="1728"/>
              <a:ext cx="60" cy="22"/>
            </a:xfrm>
            <a:custGeom>
              <a:avLst/>
              <a:gdLst/>
              <a:ahLst/>
              <a:cxnLst>
                <a:cxn ang="0">
                  <a:pos x="60" y="10"/>
                </a:cxn>
                <a:cxn ang="0">
                  <a:pos x="38" y="0"/>
                </a:cxn>
                <a:cxn ang="0">
                  <a:pos x="0" y="12"/>
                </a:cxn>
                <a:cxn ang="0">
                  <a:pos x="24" y="22"/>
                </a:cxn>
                <a:cxn ang="0">
                  <a:pos x="60" y="10"/>
                </a:cxn>
              </a:cxnLst>
              <a:rect l="0" t="0" r="r" b="b"/>
              <a:pathLst>
                <a:path w="60" h="22">
                  <a:moveTo>
                    <a:pt x="60" y="10"/>
                  </a:moveTo>
                  <a:lnTo>
                    <a:pt x="38" y="0"/>
                  </a:lnTo>
                  <a:lnTo>
                    <a:pt x="0" y="12"/>
                  </a:lnTo>
                  <a:lnTo>
                    <a:pt x="24" y="22"/>
                  </a:lnTo>
                  <a:lnTo>
                    <a:pt x="60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01" name="Freeform 677"/>
            <p:cNvSpPr>
              <a:spLocks/>
            </p:cNvSpPr>
            <p:nvPr/>
          </p:nvSpPr>
          <p:spPr bwMode="auto">
            <a:xfrm>
              <a:off x="706" y="1740"/>
              <a:ext cx="60" cy="20"/>
            </a:xfrm>
            <a:custGeom>
              <a:avLst/>
              <a:gdLst/>
              <a:ahLst/>
              <a:cxnLst>
                <a:cxn ang="0">
                  <a:pos x="60" y="10"/>
                </a:cxn>
                <a:cxn ang="0">
                  <a:pos x="36" y="0"/>
                </a:cxn>
                <a:cxn ang="0">
                  <a:pos x="0" y="10"/>
                </a:cxn>
                <a:cxn ang="0">
                  <a:pos x="22" y="20"/>
                </a:cxn>
                <a:cxn ang="0">
                  <a:pos x="60" y="10"/>
                </a:cxn>
              </a:cxnLst>
              <a:rect l="0" t="0" r="r" b="b"/>
              <a:pathLst>
                <a:path w="60" h="20">
                  <a:moveTo>
                    <a:pt x="60" y="10"/>
                  </a:moveTo>
                  <a:lnTo>
                    <a:pt x="36" y="0"/>
                  </a:lnTo>
                  <a:lnTo>
                    <a:pt x="0" y="10"/>
                  </a:lnTo>
                  <a:lnTo>
                    <a:pt x="22" y="20"/>
                  </a:lnTo>
                  <a:lnTo>
                    <a:pt x="60" y="10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02" name="Freeform 678"/>
            <p:cNvSpPr>
              <a:spLocks/>
            </p:cNvSpPr>
            <p:nvPr/>
          </p:nvSpPr>
          <p:spPr bwMode="auto">
            <a:xfrm>
              <a:off x="706" y="1740"/>
              <a:ext cx="60" cy="20"/>
            </a:xfrm>
            <a:custGeom>
              <a:avLst/>
              <a:gdLst/>
              <a:ahLst/>
              <a:cxnLst>
                <a:cxn ang="0">
                  <a:pos x="60" y="10"/>
                </a:cxn>
                <a:cxn ang="0">
                  <a:pos x="36" y="0"/>
                </a:cxn>
                <a:cxn ang="0">
                  <a:pos x="0" y="10"/>
                </a:cxn>
                <a:cxn ang="0">
                  <a:pos x="22" y="20"/>
                </a:cxn>
                <a:cxn ang="0">
                  <a:pos x="60" y="10"/>
                </a:cxn>
              </a:cxnLst>
              <a:rect l="0" t="0" r="r" b="b"/>
              <a:pathLst>
                <a:path w="60" h="20">
                  <a:moveTo>
                    <a:pt x="60" y="10"/>
                  </a:moveTo>
                  <a:lnTo>
                    <a:pt x="36" y="0"/>
                  </a:lnTo>
                  <a:lnTo>
                    <a:pt x="0" y="10"/>
                  </a:lnTo>
                  <a:lnTo>
                    <a:pt x="22" y="20"/>
                  </a:lnTo>
                  <a:lnTo>
                    <a:pt x="60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03" name="Freeform 679"/>
            <p:cNvSpPr>
              <a:spLocks/>
            </p:cNvSpPr>
            <p:nvPr/>
          </p:nvSpPr>
          <p:spPr bwMode="auto">
            <a:xfrm>
              <a:off x="1682" y="1494"/>
              <a:ext cx="46" cy="10"/>
            </a:xfrm>
            <a:custGeom>
              <a:avLst/>
              <a:gdLst/>
              <a:ahLst/>
              <a:cxnLst>
                <a:cxn ang="0">
                  <a:pos x="46" y="4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4" y="10"/>
                </a:cxn>
                <a:cxn ang="0">
                  <a:pos x="46" y="4"/>
                </a:cxn>
              </a:cxnLst>
              <a:rect l="0" t="0" r="r" b="b"/>
              <a:pathLst>
                <a:path w="46" h="10">
                  <a:moveTo>
                    <a:pt x="46" y="4"/>
                  </a:moveTo>
                  <a:lnTo>
                    <a:pt x="20" y="0"/>
                  </a:lnTo>
                  <a:lnTo>
                    <a:pt x="0" y="4"/>
                  </a:lnTo>
                  <a:lnTo>
                    <a:pt x="24" y="10"/>
                  </a:lnTo>
                  <a:lnTo>
                    <a:pt x="46" y="4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04" name="Freeform 680"/>
            <p:cNvSpPr>
              <a:spLocks/>
            </p:cNvSpPr>
            <p:nvPr/>
          </p:nvSpPr>
          <p:spPr bwMode="auto">
            <a:xfrm>
              <a:off x="1682" y="1494"/>
              <a:ext cx="46" cy="10"/>
            </a:xfrm>
            <a:custGeom>
              <a:avLst/>
              <a:gdLst/>
              <a:ahLst/>
              <a:cxnLst>
                <a:cxn ang="0">
                  <a:pos x="46" y="4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4" y="10"/>
                </a:cxn>
                <a:cxn ang="0">
                  <a:pos x="46" y="4"/>
                </a:cxn>
              </a:cxnLst>
              <a:rect l="0" t="0" r="r" b="b"/>
              <a:pathLst>
                <a:path w="46" h="10">
                  <a:moveTo>
                    <a:pt x="46" y="4"/>
                  </a:moveTo>
                  <a:lnTo>
                    <a:pt x="20" y="0"/>
                  </a:lnTo>
                  <a:lnTo>
                    <a:pt x="0" y="4"/>
                  </a:lnTo>
                  <a:lnTo>
                    <a:pt x="24" y="10"/>
                  </a:lnTo>
                  <a:lnTo>
                    <a:pt x="46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05" name="Freeform 681"/>
            <p:cNvSpPr>
              <a:spLocks/>
            </p:cNvSpPr>
            <p:nvPr/>
          </p:nvSpPr>
          <p:spPr bwMode="auto">
            <a:xfrm>
              <a:off x="1660" y="1498"/>
              <a:ext cx="46" cy="14"/>
            </a:xfrm>
            <a:custGeom>
              <a:avLst/>
              <a:gdLst/>
              <a:ahLst/>
              <a:cxnLst>
                <a:cxn ang="0">
                  <a:pos x="46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4" y="14"/>
                </a:cxn>
                <a:cxn ang="0">
                  <a:pos x="46" y="6"/>
                </a:cxn>
              </a:cxnLst>
              <a:rect l="0" t="0" r="r" b="b"/>
              <a:pathLst>
                <a:path w="46" h="14">
                  <a:moveTo>
                    <a:pt x="46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4" y="14"/>
                  </a:lnTo>
                  <a:lnTo>
                    <a:pt x="46" y="6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06" name="Freeform 682"/>
            <p:cNvSpPr>
              <a:spLocks/>
            </p:cNvSpPr>
            <p:nvPr/>
          </p:nvSpPr>
          <p:spPr bwMode="auto">
            <a:xfrm>
              <a:off x="1660" y="1498"/>
              <a:ext cx="46" cy="14"/>
            </a:xfrm>
            <a:custGeom>
              <a:avLst/>
              <a:gdLst/>
              <a:ahLst/>
              <a:cxnLst>
                <a:cxn ang="0">
                  <a:pos x="46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4" y="14"/>
                </a:cxn>
                <a:cxn ang="0">
                  <a:pos x="46" y="6"/>
                </a:cxn>
              </a:cxnLst>
              <a:rect l="0" t="0" r="r" b="b"/>
              <a:pathLst>
                <a:path w="46" h="14">
                  <a:moveTo>
                    <a:pt x="46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4" y="14"/>
                  </a:lnTo>
                  <a:lnTo>
                    <a:pt x="4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07" name="Freeform 683"/>
            <p:cNvSpPr>
              <a:spLocks/>
            </p:cNvSpPr>
            <p:nvPr/>
          </p:nvSpPr>
          <p:spPr bwMode="auto">
            <a:xfrm>
              <a:off x="1636" y="1504"/>
              <a:ext cx="48" cy="14"/>
            </a:xfrm>
            <a:custGeom>
              <a:avLst/>
              <a:gdLst/>
              <a:ahLst/>
              <a:cxnLst>
                <a:cxn ang="0">
                  <a:pos x="48" y="8"/>
                </a:cxn>
                <a:cxn ang="0">
                  <a:pos x="24" y="0"/>
                </a:cxn>
                <a:cxn ang="0">
                  <a:pos x="0" y="8"/>
                </a:cxn>
                <a:cxn ang="0">
                  <a:pos x="26" y="14"/>
                </a:cxn>
                <a:cxn ang="0">
                  <a:pos x="48" y="8"/>
                </a:cxn>
              </a:cxnLst>
              <a:rect l="0" t="0" r="r" b="b"/>
              <a:pathLst>
                <a:path w="48" h="14">
                  <a:moveTo>
                    <a:pt x="48" y="8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26" y="14"/>
                  </a:lnTo>
                  <a:lnTo>
                    <a:pt x="48" y="8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08" name="Freeform 684"/>
            <p:cNvSpPr>
              <a:spLocks/>
            </p:cNvSpPr>
            <p:nvPr/>
          </p:nvSpPr>
          <p:spPr bwMode="auto">
            <a:xfrm>
              <a:off x="1636" y="1504"/>
              <a:ext cx="48" cy="14"/>
            </a:xfrm>
            <a:custGeom>
              <a:avLst/>
              <a:gdLst/>
              <a:ahLst/>
              <a:cxnLst>
                <a:cxn ang="0">
                  <a:pos x="48" y="8"/>
                </a:cxn>
                <a:cxn ang="0">
                  <a:pos x="24" y="0"/>
                </a:cxn>
                <a:cxn ang="0">
                  <a:pos x="0" y="8"/>
                </a:cxn>
                <a:cxn ang="0">
                  <a:pos x="26" y="14"/>
                </a:cxn>
                <a:cxn ang="0">
                  <a:pos x="48" y="8"/>
                </a:cxn>
              </a:cxnLst>
              <a:rect l="0" t="0" r="r" b="b"/>
              <a:pathLst>
                <a:path w="48" h="14">
                  <a:moveTo>
                    <a:pt x="48" y="8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26" y="14"/>
                  </a:lnTo>
                  <a:lnTo>
                    <a:pt x="48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09" name="Freeform 685"/>
            <p:cNvSpPr>
              <a:spLocks/>
            </p:cNvSpPr>
            <p:nvPr/>
          </p:nvSpPr>
          <p:spPr bwMode="auto">
            <a:xfrm>
              <a:off x="1614" y="1512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10" name="Freeform 686"/>
            <p:cNvSpPr>
              <a:spLocks/>
            </p:cNvSpPr>
            <p:nvPr/>
          </p:nvSpPr>
          <p:spPr bwMode="auto">
            <a:xfrm>
              <a:off x="1614" y="1512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4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11" name="Freeform 687"/>
            <p:cNvSpPr>
              <a:spLocks/>
            </p:cNvSpPr>
            <p:nvPr/>
          </p:nvSpPr>
          <p:spPr bwMode="auto">
            <a:xfrm>
              <a:off x="1592" y="1518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7C45"/>
            </a:solidFill>
            <a:ln w="0">
              <a:solidFill>
                <a:srgbClr val="007C4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12" name="Freeform 688"/>
            <p:cNvSpPr>
              <a:spLocks/>
            </p:cNvSpPr>
            <p:nvPr/>
          </p:nvSpPr>
          <p:spPr bwMode="auto">
            <a:xfrm>
              <a:off x="1592" y="1518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4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13" name="Freeform 689"/>
            <p:cNvSpPr>
              <a:spLocks/>
            </p:cNvSpPr>
            <p:nvPr/>
          </p:nvSpPr>
          <p:spPr bwMode="auto">
            <a:xfrm>
              <a:off x="1568" y="1524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7C44"/>
            </a:solidFill>
            <a:ln w="0">
              <a:solidFill>
                <a:srgbClr val="007C4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14" name="Freeform 690"/>
            <p:cNvSpPr>
              <a:spLocks/>
            </p:cNvSpPr>
            <p:nvPr/>
          </p:nvSpPr>
          <p:spPr bwMode="auto">
            <a:xfrm>
              <a:off x="1568" y="1524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4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15" name="Freeform 691"/>
            <p:cNvSpPr>
              <a:spLocks/>
            </p:cNvSpPr>
            <p:nvPr/>
          </p:nvSpPr>
          <p:spPr bwMode="auto">
            <a:xfrm>
              <a:off x="1544" y="1530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7C43"/>
            </a:solidFill>
            <a:ln w="0">
              <a:solidFill>
                <a:srgbClr val="007C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16" name="Freeform 692"/>
            <p:cNvSpPr>
              <a:spLocks/>
            </p:cNvSpPr>
            <p:nvPr/>
          </p:nvSpPr>
          <p:spPr bwMode="auto">
            <a:xfrm>
              <a:off x="1544" y="1530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4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17" name="Freeform 693"/>
            <p:cNvSpPr>
              <a:spLocks/>
            </p:cNvSpPr>
            <p:nvPr/>
          </p:nvSpPr>
          <p:spPr bwMode="auto">
            <a:xfrm>
              <a:off x="1520" y="1536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0" y="6"/>
                  </a:lnTo>
                  <a:close/>
                </a:path>
              </a:pathLst>
            </a:custGeom>
            <a:solidFill>
              <a:srgbClr val="007C42"/>
            </a:solidFill>
            <a:ln w="0">
              <a:solidFill>
                <a:srgbClr val="007C4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18" name="Freeform 694"/>
            <p:cNvSpPr>
              <a:spLocks/>
            </p:cNvSpPr>
            <p:nvPr/>
          </p:nvSpPr>
          <p:spPr bwMode="auto">
            <a:xfrm>
              <a:off x="1520" y="1536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19" name="Freeform 695"/>
            <p:cNvSpPr>
              <a:spLocks/>
            </p:cNvSpPr>
            <p:nvPr/>
          </p:nvSpPr>
          <p:spPr bwMode="auto">
            <a:xfrm>
              <a:off x="1496" y="1542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0" y="6"/>
                  </a:lnTo>
                  <a:close/>
                </a:path>
              </a:pathLst>
            </a:custGeom>
            <a:solidFill>
              <a:srgbClr val="007C40"/>
            </a:solidFill>
            <a:ln w="0">
              <a:solidFill>
                <a:srgbClr val="007C4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20" name="Freeform 696"/>
            <p:cNvSpPr>
              <a:spLocks/>
            </p:cNvSpPr>
            <p:nvPr/>
          </p:nvSpPr>
          <p:spPr bwMode="auto">
            <a:xfrm>
              <a:off x="1496" y="1542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21" name="Freeform 697"/>
            <p:cNvSpPr>
              <a:spLocks/>
            </p:cNvSpPr>
            <p:nvPr/>
          </p:nvSpPr>
          <p:spPr bwMode="auto">
            <a:xfrm>
              <a:off x="1472" y="1548"/>
              <a:ext cx="48" cy="14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4" y="14"/>
                </a:cxn>
                <a:cxn ang="0">
                  <a:pos x="48" y="6"/>
                </a:cxn>
              </a:cxnLst>
              <a:rect l="0" t="0" r="r" b="b"/>
              <a:pathLst>
                <a:path w="48" h="14">
                  <a:moveTo>
                    <a:pt x="48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4" y="14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7C3E"/>
            </a:solidFill>
            <a:ln w="0">
              <a:solidFill>
                <a:srgbClr val="007C3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22" name="Freeform 698"/>
            <p:cNvSpPr>
              <a:spLocks/>
            </p:cNvSpPr>
            <p:nvPr/>
          </p:nvSpPr>
          <p:spPr bwMode="auto">
            <a:xfrm>
              <a:off x="1472" y="1548"/>
              <a:ext cx="48" cy="14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4" y="14"/>
                </a:cxn>
                <a:cxn ang="0">
                  <a:pos x="48" y="6"/>
                </a:cxn>
              </a:cxnLst>
              <a:rect l="0" t="0" r="r" b="b"/>
              <a:pathLst>
                <a:path w="48" h="14">
                  <a:moveTo>
                    <a:pt x="48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4" y="14"/>
                  </a:lnTo>
                  <a:lnTo>
                    <a:pt x="4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23" name="Freeform 699"/>
            <p:cNvSpPr>
              <a:spLocks/>
            </p:cNvSpPr>
            <p:nvPr/>
          </p:nvSpPr>
          <p:spPr bwMode="auto">
            <a:xfrm>
              <a:off x="1446" y="1554"/>
              <a:ext cx="50" cy="14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4" y="14"/>
                </a:cxn>
                <a:cxn ang="0">
                  <a:pos x="50" y="8"/>
                </a:cxn>
              </a:cxnLst>
              <a:rect l="0" t="0" r="r" b="b"/>
              <a:pathLst>
                <a:path w="50" h="14">
                  <a:moveTo>
                    <a:pt x="50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4" y="14"/>
                  </a:lnTo>
                  <a:lnTo>
                    <a:pt x="50" y="8"/>
                  </a:lnTo>
                  <a:close/>
                </a:path>
              </a:pathLst>
            </a:custGeom>
            <a:solidFill>
              <a:srgbClr val="007C3C"/>
            </a:solidFill>
            <a:ln w="0">
              <a:solidFill>
                <a:srgbClr val="007C3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24" name="Freeform 700"/>
            <p:cNvSpPr>
              <a:spLocks/>
            </p:cNvSpPr>
            <p:nvPr/>
          </p:nvSpPr>
          <p:spPr bwMode="auto">
            <a:xfrm>
              <a:off x="1446" y="1554"/>
              <a:ext cx="50" cy="14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4" y="14"/>
                </a:cxn>
                <a:cxn ang="0">
                  <a:pos x="50" y="8"/>
                </a:cxn>
              </a:cxnLst>
              <a:rect l="0" t="0" r="r" b="b"/>
              <a:pathLst>
                <a:path w="50" h="14">
                  <a:moveTo>
                    <a:pt x="50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4" y="14"/>
                  </a:lnTo>
                  <a:lnTo>
                    <a:pt x="50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25" name="Freeform 701"/>
            <p:cNvSpPr>
              <a:spLocks/>
            </p:cNvSpPr>
            <p:nvPr/>
          </p:nvSpPr>
          <p:spPr bwMode="auto">
            <a:xfrm>
              <a:off x="1420" y="1560"/>
              <a:ext cx="50" cy="12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0" y="8"/>
                </a:cxn>
              </a:cxnLst>
              <a:rect l="0" t="0" r="r" b="b"/>
              <a:pathLst>
                <a:path w="50" h="12">
                  <a:moveTo>
                    <a:pt x="50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0" y="8"/>
                  </a:lnTo>
                  <a:close/>
                </a:path>
              </a:pathLst>
            </a:custGeom>
            <a:solidFill>
              <a:srgbClr val="007B39"/>
            </a:solidFill>
            <a:ln w="0">
              <a:solidFill>
                <a:srgbClr val="007B3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26" name="Freeform 702"/>
            <p:cNvSpPr>
              <a:spLocks/>
            </p:cNvSpPr>
            <p:nvPr/>
          </p:nvSpPr>
          <p:spPr bwMode="auto">
            <a:xfrm>
              <a:off x="1420" y="1560"/>
              <a:ext cx="50" cy="12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0" y="8"/>
                </a:cxn>
              </a:cxnLst>
              <a:rect l="0" t="0" r="r" b="b"/>
              <a:pathLst>
                <a:path w="50" h="12">
                  <a:moveTo>
                    <a:pt x="50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0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27" name="Freeform 703"/>
            <p:cNvSpPr>
              <a:spLocks/>
            </p:cNvSpPr>
            <p:nvPr/>
          </p:nvSpPr>
          <p:spPr bwMode="auto">
            <a:xfrm>
              <a:off x="1394" y="1566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2" y="6"/>
                  </a:lnTo>
                  <a:close/>
                </a:path>
              </a:pathLst>
            </a:custGeom>
            <a:solidFill>
              <a:srgbClr val="007B37"/>
            </a:solidFill>
            <a:ln w="0">
              <a:solidFill>
                <a:srgbClr val="007B3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28" name="Freeform 704"/>
            <p:cNvSpPr>
              <a:spLocks/>
            </p:cNvSpPr>
            <p:nvPr/>
          </p:nvSpPr>
          <p:spPr bwMode="auto">
            <a:xfrm>
              <a:off x="1394" y="1566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29" name="Freeform 705"/>
            <p:cNvSpPr>
              <a:spLocks/>
            </p:cNvSpPr>
            <p:nvPr/>
          </p:nvSpPr>
          <p:spPr bwMode="auto">
            <a:xfrm>
              <a:off x="1368" y="1572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0" y="6"/>
                  </a:lnTo>
                  <a:close/>
                </a:path>
              </a:pathLst>
            </a:custGeom>
            <a:solidFill>
              <a:srgbClr val="007A34"/>
            </a:solidFill>
            <a:ln w="0">
              <a:solidFill>
                <a:srgbClr val="007A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30" name="Freeform 706"/>
            <p:cNvSpPr>
              <a:spLocks/>
            </p:cNvSpPr>
            <p:nvPr/>
          </p:nvSpPr>
          <p:spPr bwMode="auto">
            <a:xfrm>
              <a:off x="1368" y="1572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31" name="Freeform 707"/>
            <p:cNvSpPr>
              <a:spLocks/>
            </p:cNvSpPr>
            <p:nvPr/>
          </p:nvSpPr>
          <p:spPr bwMode="auto">
            <a:xfrm>
              <a:off x="1340" y="1578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26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26" y="12"/>
                  </a:lnTo>
                  <a:lnTo>
                    <a:pt x="52" y="6"/>
                  </a:lnTo>
                  <a:close/>
                </a:path>
              </a:pathLst>
            </a:custGeom>
            <a:solidFill>
              <a:srgbClr val="007A32"/>
            </a:solidFill>
            <a:ln w="0">
              <a:solidFill>
                <a:srgbClr val="007A3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32" name="Freeform 708"/>
            <p:cNvSpPr>
              <a:spLocks/>
            </p:cNvSpPr>
            <p:nvPr/>
          </p:nvSpPr>
          <p:spPr bwMode="auto">
            <a:xfrm>
              <a:off x="1340" y="1578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26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26" y="12"/>
                  </a:lnTo>
                  <a:lnTo>
                    <a:pt x="5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33" name="Freeform 709"/>
            <p:cNvSpPr>
              <a:spLocks/>
            </p:cNvSpPr>
            <p:nvPr/>
          </p:nvSpPr>
          <p:spPr bwMode="auto">
            <a:xfrm>
              <a:off x="1314" y="1582"/>
              <a:ext cx="52" cy="12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2" y="8"/>
                </a:cxn>
              </a:cxnLst>
              <a:rect l="0" t="0" r="r" b="b"/>
              <a:pathLst>
                <a:path w="52" h="12">
                  <a:moveTo>
                    <a:pt x="52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2" y="8"/>
                  </a:lnTo>
                  <a:close/>
                </a:path>
              </a:pathLst>
            </a:custGeom>
            <a:solidFill>
              <a:srgbClr val="007930"/>
            </a:solidFill>
            <a:ln w="0">
              <a:solidFill>
                <a:srgbClr val="00793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34" name="Freeform 710"/>
            <p:cNvSpPr>
              <a:spLocks/>
            </p:cNvSpPr>
            <p:nvPr/>
          </p:nvSpPr>
          <p:spPr bwMode="auto">
            <a:xfrm>
              <a:off x="1314" y="1582"/>
              <a:ext cx="52" cy="12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2" y="8"/>
                </a:cxn>
              </a:cxnLst>
              <a:rect l="0" t="0" r="r" b="b"/>
              <a:pathLst>
                <a:path w="52" h="12">
                  <a:moveTo>
                    <a:pt x="52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35" name="Freeform 711"/>
            <p:cNvSpPr>
              <a:spLocks/>
            </p:cNvSpPr>
            <p:nvPr/>
          </p:nvSpPr>
          <p:spPr bwMode="auto">
            <a:xfrm>
              <a:off x="1286" y="1588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2" y="6"/>
                  </a:lnTo>
                  <a:close/>
                </a:path>
              </a:pathLst>
            </a:custGeom>
            <a:solidFill>
              <a:srgbClr val="00782E"/>
            </a:solidFill>
            <a:ln w="0">
              <a:solidFill>
                <a:srgbClr val="00782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36" name="Freeform 712"/>
            <p:cNvSpPr>
              <a:spLocks/>
            </p:cNvSpPr>
            <p:nvPr/>
          </p:nvSpPr>
          <p:spPr bwMode="auto">
            <a:xfrm>
              <a:off x="1286" y="1588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37" name="Freeform 713"/>
            <p:cNvSpPr>
              <a:spLocks/>
            </p:cNvSpPr>
            <p:nvPr/>
          </p:nvSpPr>
          <p:spPr bwMode="auto">
            <a:xfrm>
              <a:off x="1256" y="1594"/>
              <a:ext cx="54" cy="12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4" y="6"/>
                </a:cxn>
              </a:cxnLst>
              <a:rect l="0" t="0" r="r" b="b"/>
              <a:pathLst>
                <a:path w="54" h="12">
                  <a:moveTo>
                    <a:pt x="54" y="6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rgbClr val="00772C"/>
            </a:solidFill>
            <a:ln w="0">
              <a:solidFill>
                <a:srgbClr val="00772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38" name="Freeform 714"/>
            <p:cNvSpPr>
              <a:spLocks/>
            </p:cNvSpPr>
            <p:nvPr/>
          </p:nvSpPr>
          <p:spPr bwMode="auto">
            <a:xfrm>
              <a:off x="1256" y="1594"/>
              <a:ext cx="54" cy="12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4" y="6"/>
                </a:cxn>
              </a:cxnLst>
              <a:rect l="0" t="0" r="r" b="b"/>
              <a:pathLst>
                <a:path w="54" h="12">
                  <a:moveTo>
                    <a:pt x="54" y="6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4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39" name="Freeform 715"/>
            <p:cNvSpPr>
              <a:spLocks/>
            </p:cNvSpPr>
            <p:nvPr/>
          </p:nvSpPr>
          <p:spPr bwMode="auto">
            <a:xfrm>
              <a:off x="1228" y="1600"/>
              <a:ext cx="54" cy="10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24" y="10"/>
                </a:cxn>
                <a:cxn ang="0">
                  <a:pos x="54" y="6"/>
                </a:cxn>
              </a:cxnLst>
              <a:rect l="0" t="0" r="r" b="b"/>
              <a:pathLst>
                <a:path w="54" h="10">
                  <a:moveTo>
                    <a:pt x="54" y="6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24" y="10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rgbClr val="00752C"/>
            </a:solidFill>
            <a:ln w="0">
              <a:solidFill>
                <a:srgbClr val="00752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40" name="Freeform 716"/>
            <p:cNvSpPr>
              <a:spLocks/>
            </p:cNvSpPr>
            <p:nvPr/>
          </p:nvSpPr>
          <p:spPr bwMode="auto">
            <a:xfrm>
              <a:off x="1228" y="1600"/>
              <a:ext cx="54" cy="10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24" y="10"/>
                </a:cxn>
                <a:cxn ang="0">
                  <a:pos x="54" y="6"/>
                </a:cxn>
              </a:cxnLst>
              <a:rect l="0" t="0" r="r" b="b"/>
              <a:pathLst>
                <a:path w="54" h="10">
                  <a:moveTo>
                    <a:pt x="54" y="6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24" y="10"/>
                  </a:lnTo>
                  <a:lnTo>
                    <a:pt x="54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41" name="Freeform 717"/>
            <p:cNvSpPr>
              <a:spLocks/>
            </p:cNvSpPr>
            <p:nvPr/>
          </p:nvSpPr>
          <p:spPr bwMode="auto">
            <a:xfrm>
              <a:off x="1198" y="1604"/>
              <a:ext cx="54" cy="12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4" y="6"/>
                </a:cxn>
              </a:cxnLst>
              <a:rect l="0" t="0" r="r" b="b"/>
              <a:pathLst>
                <a:path w="54" h="12">
                  <a:moveTo>
                    <a:pt x="54" y="6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rgbClr val="00742C"/>
            </a:solidFill>
            <a:ln w="0">
              <a:solidFill>
                <a:srgbClr val="00742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42" name="Freeform 718"/>
            <p:cNvSpPr>
              <a:spLocks/>
            </p:cNvSpPr>
            <p:nvPr/>
          </p:nvSpPr>
          <p:spPr bwMode="auto">
            <a:xfrm>
              <a:off x="1198" y="1604"/>
              <a:ext cx="54" cy="12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4" y="6"/>
                </a:cxn>
              </a:cxnLst>
              <a:rect l="0" t="0" r="r" b="b"/>
              <a:pathLst>
                <a:path w="54" h="12">
                  <a:moveTo>
                    <a:pt x="54" y="6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4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43" name="Freeform 719"/>
            <p:cNvSpPr>
              <a:spLocks/>
            </p:cNvSpPr>
            <p:nvPr/>
          </p:nvSpPr>
          <p:spPr bwMode="auto">
            <a:xfrm>
              <a:off x="1168" y="1610"/>
              <a:ext cx="56" cy="12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6" y="6"/>
                </a:cxn>
              </a:cxnLst>
              <a:rect l="0" t="0" r="r" b="b"/>
              <a:pathLst>
                <a:path w="56" h="12">
                  <a:moveTo>
                    <a:pt x="56" y="6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00722D"/>
            </a:solidFill>
            <a:ln w="0">
              <a:solidFill>
                <a:srgbClr val="00722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44" name="Freeform 720"/>
            <p:cNvSpPr>
              <a:spLocks/>
            </p:cNvSpPr>
            <p:nvPr/>
          </p:nvSpPr>
          <p:spPr bwMode="auto">
            <a:xfrm>
              <a:off x="1168" y="1610"/>
              <a:ext cx="56" cy="12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6" y="6"/>
                </a:cxn>
              </a:cxnLst>
              <a:rect l="0" t="0" r="r" b="b"/>
              <a:pathLst>
                <a:path w="56" h="12">
                  <a:moveTo>
                    <a:pt x="56" y="6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45" name="Freeform 721"/>
            <p:cNvSpPr>
              <a:spLocks/>
            </p:cNvSpPr>
            <p:nvPr/>
          </p:nvSpPr>
          <p:spPr bwMode="auto">
            <a:xfrm>
              <a:off x="1138" y="1616"/>
              <a:ext cx="56" cy="12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6" y="6"/>
                </a:cxn>
              </a:cxnLst>
              <a:rect l="0" t="0" r="r" b="b"/>
              <a:pathLst>
                <a:path w="56" h="12">
                  <a:moveTo>
                    <a:pt x="56" y="6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00702F"/>
            </a:solidFill>
            <a:ln w="0">
              <a:solidFill>
                <a:srgbClr val="00702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46" name="Freeform 722"/>
            <p:cNvSpPr>
              <a:spLocks/>
            </p:cNvSpPr>
            <p:nvPr/>
          </p:nvSpPr>
          <p:spPr bwMode="auto">
            <a:xfrm>
              <a:off x="1138" y="1616"/>
              <a:ext cx="56" cy="12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6" y="6"/>
                </a:cxn>
              </a:cxnLst>
              <a:rect l="0" t="0" r="r" b="b"/>
              <a:pathLst>
                <a:path w="56" h="12">
                  <a:moveTo>
                    <a:pt x="56" y="6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47" name="Freeform 723"/>
            <p:cNvSpPr>
              <a:spLocks/>
            </p:cNvSpPr>
            <p:nvPr/>
          </p:nvSpPr>
          <p:spPr bwMode="auto">
            <a:xfrm>
              <a:off x="1108" y="1622"/>
              <a:ext cx="54" cy="14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0" y="0"/>
                </a:cxn>
                <a:cxn ang="0">
                  <a:pos x="0" y="8"/>
                </a:cxn>
                <a:cxn ang="0">
                  <a:pos x="24" y="14"/>
                </a:cxn>
                <a:cxn ang="0">
                  <a:pos x="54" y="6"/>
                </a:cxn>
              </a:cxnLst>
              <a:rect l="0" t="0" r="r" b="b"/>
              <a:pathLst>
                <a:path w="54" h="14">
                  <a:moveTo>
                    <a:pt x="54" y="6"/>
                  </a:moveTo>
                  <a:lnTo>
                    <a:pt x="30" y="0"/>
                  </a:lnTo>
                  <a:lnTo>
                    <a:pt x="0" y="8"/>
                  </a:lnTo>
                  <a:lnTo>
                    <a:pt x="24" y="14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rgbClr val="006F33"/>
            </a:solidFill>
            <a:ln w="0">
              <a:solidFill>
                <a:srgbClr val="006F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48" name="Freeform 724"/>
            <p:cNvSpPr>
              <a:spLocks/>
            </p:cNvSpPr>
            <p:nvPr/>
          </p:nvSpPr>
          <p:spPr bwMode="auto">
            <a:xfrm>
              <a:off x="1108" y="1622"/>
              <a:ext cx="54" cy="14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0" y="0"/>
                </a:cxn>
                <a:cxn ang="0">
                  <a:pos x="0" y="8"/>
                </a:cxn>
                <a:cxn ang="0">
                  <a:pos x="24" y="14"/>
                </a:cxn>
                <a:cxn ang="0">
                  <a:pos x="54" y="6"/>
                </a:cxn>
              </a:cxnLst>
              <a:rect l="0" t="0" r="r" b="b"/>
              <a:pathLst>
                <a:path w="54" h="14">
                  <a:moveTo>
                    <a:pt x="54" y="6"/>
                  </a:moveTo>
                  <a:lnTo>
                    <a:pt x="30" y="0"/>
                  </a:lnTo>
                  <a:lnTo>
                    <a:pt x="0" y="8"/>
                  </a:lnTo>
                  <a:lnTo>
                    <a:pt x="24" y="14"/>
                  </a:lnTo>
                  <a:lnTo>
                    <a:pt x="54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49" name="Freeform 725"/>
            <p:cNvSpPr>
              <a:spLocks/>
            </p:cNvSpPr>
            <p:nvPr/>
          </p:nvSpPr>
          <p:spPr bwMode="auto">
            <a:xfrm>
              <a:off x="1076" y="1630"/>
              <a:ext cx="56" cy="14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4" y="14"/>
                </a:cxn>
                <a:cxn ang="0">
                  <a:pos x="56" y="6"/>
                </a:cxn>
              </a:cxnLst>
              <a:rect l="0" t="0" r="r" b="b"/>
              <a:pathLst>
                <a:path w="56" h="14">
                  <a:moveTo>
                    <a:pt x="56" y="6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4" y="14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006D38"/>
            </a:solidFill>
            <a:ln w="0">
              <a:solidFill>
                <a:srgbClr val="006D3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50" name="Freeform 726"/>
            <p:cNvSpPr>
              <a:spLocks/>
            </p:cNvSpPr>
            <p:nvPr/>
          </p:nvSpPr>
          <p:spPr bwMode="auto">
            <a:xfrm>
              <a:off x="1076" y="1630"/>
              <a:ext cx="56" cy="14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4" y="14"/>
                </a:cxn>
                <a:cxn ang="0">
                  <a:pos x="56" y="6"/>
                </a:cxn>
              </a:cxnLst>
              <a:rect l="0" t="0" r="r" b="b"/>
              <a:pathLst>
                <a:path w="56" h="14">
                  <a:moveTo>
                    <a:pt x="56" y="6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4" y="14"/>
                  </a:lnTo>
                  <a:lnTo>
                    <a:pt x="5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51" name="Freeform 727"/>
            <p:cNvSpPr>
              <a:spLocks/>
            </p:cNvSpPr>
            <p:nvPr/>
          </p:nvSpPr>
          <p:spPr bwMode="auto">
            <a:xfrm>
              <a:off x="1044" y="1638"/>
              <a:ext cx="56" cy="14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4" y="14"/>
                </a:cxn>
                <a:cxn ang="0">
                  <a:pos x="56" y="6"/>
                </a:cxn>
              </a:cxnLst>
              <a:rect l="0" t="0" r="r" b="b"/>
              <a:pathLst>
                <a:path w="56" h="14">
                  <a:moveTo>
                    <a:pt x="56" y="6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4" y="14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006B3F"/>
            </a:solidFill>
            <a:ln w="0">
              <a:solidFill>
                <a:srgbClr val="006B3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52" name="Freeform 728"/>
            <p:cNvSpPr>
              <a:spLocks/>
            </p:cNvSpPr>
            <p:nvPr/>
          </p:nvSpPr>
          <p:spPr bwMode="auto">
            <a:xfrm>
              <a:off x="1044" y="1638"/>
              <a:ext cx="56" cy="14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4" y="14"/>
                </a:cxn>
                <a:cxn ang="0">
                  <a:pos x="56" y="6"/>
                </a:cxn>
              </a:cxnLst>
              <a:rect l="0" t="0" r="r" b="b"/>
              <a:pathLst>
                <a:path w="56" h="14">
                  <a:moveTo>
                    <a:pt x="56" y="6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4" y="14"/>
                  </a:lnTo>
                  <a:lnTo>
                    <a:pt x="5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53" name="Freeform 729"/>
            <p:cNvSpPr>
              <a:spLocks/>
            </p:cNvSpPr>
            <p:nvPr/>
          </p:nvSpPr>
          <p:spPr bwMode="auto">
            <a:xfrm>
              <a:off x="1012" y="1646"/>
              <a:ext cx="56" cy="16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2" y="0"/>
                </a:cxn>
                <a:cxn ang="0">
                  <a:pos x="0" y="10"/>
                </a:cxn>
                <a:cxn ang="0">
                  <a:pos x="24" y="16"/>
                </a:cxn>
                <a:cxn ang="0">
                  <a:pos x="56" y="6"/>
                </a:cxn>
              </a:cxnLst>
              <a:rect l="0" t="0" r="r" b="b"/>
              <a:pathLst>
                <a:path w="56" h="16">
                  <a:moveTo>
                    <a:pt x="56" y="6"/>
                  </a:moveTo>
                  <a:lnTo>
                    <a:pt x="32" y="0"/>
                  </a:lnTo>
                  <a:lnTo>
                    <a:pt x="0" y="10"/>
                  </a:lnTo>
                  <a:lnTo>
                    <a:pt x="24" y="16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006A47"/>
            </a:solidFill>
            <a:ln w="0">
              <a:solidFill>
                <a:srgbClr val="006A4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54" name="Freeform 730"/>
            <p:cNvSpPr>
              <a:spLocks/>
            </p:cNvSpPr>
            <p:nvPr/>
          </p:nvSpPr>
          <p:spPr bwMode="auto">
            <a:xfrm>
              <a:off x="1012" y="1646"/>
              <a:ext cx="56" cy="16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2" y="0"/>
                </a:cxn>
                <a:cxn ang="0">
                  <a:pos x="0" y="10"/>
                </a:cxn>
                <a:cxn ang="0">
                  <a:pos x="24" y="16"/>
                </a:cxn>
                <a:cxn ang="0">
                  <a:pos x="56" y="6"/>
                </a:cxn>
              </a:cxnLst>
              <a:rect l="0" t="0" r="r" b="b"/>
              <a:pathLst>
                <a:path w="56" h="16">
                  <a:moveTo>
                    <a:pt x="56" y="6"/>
                  </a:moveTo>
                  <a:lnTo>
                    <a:pt x="32" y="0"/>
                  </a:lnTo>
                  <a:lnTo>
                    <a:pt x="0" y="10"/>
                  </a:lnTo>
                  <a:lnTo>
                    <a:pt x="24" y="16"/>
                  </a:lnTo>
                  <a:lnTo>
                    <a:pt x="5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55" name="Freeform 731"/>
            <p:cNvSpPr>
              <a:spLocks/>
            </p:cNvSpPr>
            <p:nvPr/>
          </p:nvSpPr>
          <p:spPr bwMode="auto">
            <a:xfrm>
              <a:off x="978" y="1656"/>
              <a:ext cx="58" cy="18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4" y="0"/>
                </a:cxn>
                <a:cxn ang="0">
                  <a:pos x="0" y="12"/>
                </a:cxn>
                <a:cxn ang="0">
                  <a:pos x="24" y="18"/>
                </a:cxn>
                <a:cxn ang="0">
                  <a:pos x="58" y="6"/>
                </a:cxn>
              </a:cxnLst>
              <a:rect l="0" t="0" r="r" b="b"/>
              <a:pathLst>
                <a:path w="58" h="18">
                  <a:moveTo>
                    <a:pt x="58" y="6"/>
                  </a:moveTo>
                  <a:lnTo>
                    <a:pt x="34" y="0"/>
                  </a:lnTo>
                  <a:lnTo>
                    <a:pt x="0" y="12"/>
                  </a:lnTo>
                  <a:lnTo>
                    <a:pt x="24" y="18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00694F"/>
            </a:solidFill>
            <a:ln w="0">
              <a:solidFill>
                <a:srgbClr val="00694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56" name="Freeform 732"/>
            <p:cNvSpPr>
              <a:spLocks/>
            </p:cNvSpPr>
            <p:nvPr/>
          </p:nvSpPr>
          <p:spPr bwMode="auto">
            <a:xfrm>
              <a:off x="978" y="1656"/>
              <a:ext cx="58" cy="18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4" y="0"/>
                </a:cxn>
                <a:cxn ang="0">
                  <a:pos x="0" y="12"/>
                </a:cxn>
                <a:cxn ang="0">
                  <a:pos x="24" y="18"/>
                </a:cxn>
                <a:cxn ang="0">
                  <a:pos x="58" y="6"/>
                </a:cxn>
              </a:cxnLst>
              <a:rect l="0" t="0" r="r" b="b"/>
              <a:pathLst>
                <a:path w="58" h="18">
                  <a:moveTo>
                    <a:pt x="58" y="6"/>
                  </a:moveTo>
                  <a:lnTo>
                    <a:pt x="34" y="0"/>
                  </a:lnTo>
                  <a:lnTo>
                    <a:pt x="0" y="12"/>
                  </a:lnTo>
                  <a:lnTo>
                    <a:pt x="24" y="18"/>
                  </a:lnTo>
                  <a:lnTo>
                    <a:pt x="5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57" name="Freeform 733"/>
            <p:cNvSpPr>
              <a:spLocks/>
            </p:cNvSpPr>
            <p:nvPr/>
          </p:nvSpPr>
          <p:spPr bwMode="auto">
            <a:xfrm>
              <a:off x="944" y="1668"/>
              <a:ext cx="58" cy="20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4" y="0"/>
                </a:cxn>
                <a:cxn ang="0">
                  <a:pos x="0" y="12"/>
                </a:cxn>
                <a:cxn ang="0">
                  <a:pos x="24" y="20"/>
                </a:cxn>
                <a:cxn ang="0">
                  <a:pos x="58" y="6"/>
                </a:cxn>
              </a:cxnLst>
              <a:rect l="0" t="0" r="r" b="b"/>
              <a:pathLst>
                <a:path w="58" h="20">
                  <a:moveTo>
                    <a:pt x="58" y="6"/>
                  </a:moveTo>
                  <a:lnTo>
                    <a:pt x="34" y="0"/>
                  </a:lnTo>
                  <a:lnTo>
                    <a:pt x="0" y="12"/>
                  </a:lnTo>
                  <a:lnTo>
                    <a:pt x="24" y="20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006858"/>
            </a:solidFill>
            <a:ln w="0">
              <a:solidFill>
                <a:srgbClr val="00685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58" name="Freeform 734"/>
            <p:cNvSpPr>
              <a:spLocks/>
            </p:cNvSpPr>
            <p:nvPr/>
          </p:nvSpPr>
          <p:spPr bwMode="auto">
            <a:xfrm>
              <a:off x="944" y="1668"/>
              <a:ext cx="58" cy="20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4" y="0"/>
                </a:cxn>
                <a:cxn ang="0">
                  <a:pos x="0" y="12"/>
                </a:cxn>
                <a:cxn ang="0">
                  <a:pos x="24" y="20"/>
                </a:cxn>
                <a:cxn ang="0">
                  <a:pos x="58" y="6"/>
                </a:cxn>
              </a:cxnLst>
              <a:rect l="0" t="0" r="r" b="b"/>
              <a:pathLst>
                <a:path w="58" h="20">
                  <a:moveTo>
                    <a:pt x="58" y="6"/>
                  </a:moveTo>
                  <a:lnTo>
                    <a:pt x="34" y="0"/>
                  </a:lnTo>
                  <a:lnTo>
                    <a:pt x="0" y="12"/>
                  </a:lnTo>
                  <a:lnTo>
                    <a:pt x="24" y="20"/>
                  </a:lnTo>
                  <a:lnTo>
                    <a:pt x="5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59" name="Freeform 735"/>
            <p:cNvSpPr>
              <a:spLocks/>
            </p:cNvSpPr>
            <p:nvPr/>
          </p:nvSpPr>
          <p:spPr bwMode="auto">
            <a:xfrm>
              <a:off x="910" y="1680"/>
              <a:ext cx="58" cy="22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34" y="0"/>
                </a:cxn>
                <a:cxn ang="0">
                  <a:pos x="0" y="14"/>
                </a:cxn>
                <a:cxn ang="0">
                  <a:pos x="24" y="22"/>
                </a:cxn>
                <a:cxn ang="0">
                  <a:pos x="58" y="8"/>
                </a:cxn>
              </a:cxnLst>
              <a:rect l="0" t="0" r="r" b="b"/>
              <a:pathLst>
                <a:path w="58" h="22">
                  <a:moveTo>
                    <a:pt x="58" y="8"/>
                  </a:moveTo>
                  <a:lnTo>
                    <a:pt x="34" y="0"/>
                  </a:lnTo>
                  <a:lnTo>
                    <a:pt x="0" y="14"/>
                  </a:lnTo>
                  <a:lnTo>
                    <a:pt x="24" y="22"/>
                  </a:lnTo>
                  <a:lnTo>
                    <a:pt x="58" y="8"/>
                  </a:lnTo>
                  <a:close/>
                </a:path>
              </a:pathLst>
            </a:custGeom>
            <a:solidFill>
              <a:srgbClr val="00695F"/>
            </a:solidFill>
            <a:ln w="0">
              <a:solidFill>
                <a:srgbClr val="0069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60" name="Freeform 736"/>
            <p:cNvSpPr>
              <a:spLocks/>
            </p:cNvSpPr>
            <p:nvPr/>
          </p:nvSpPr>
          <p:spPr bwMode="auto">
            <a:xfrm>
              <a:off x="910" y="1680"/>
              <a:ext cx="58" cy="22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34" y="0"/>
                </a:cxn>
                <a:cxn ang="0">
                  <a:pos x="0" y="14"/>
                </a:cxn>
                <a:cxn ang="0">
                  <a:pos x="24" y="22"/>
                </a:cxn>
                <a:cxn ang="0">
                  <a:pos x="58" y="8"/>
                </a:cxn>
              </a:cxnLst>
              <a:rect l="0" t="0" r="r" b="b"/>
              <a:pathLst>
                <a:path w="58" h="22">
                  <a:moveTo>
                    <a:pt x="58" y="8"/>
                  </a:moveTo>
                  <a:lnTo>
                    <a:pt x="34" y="0"/>
                  </a:lnTo>
                  <a:lnTo>
                    <a:pt x="0" y="14"/>
                  </a:lnTo>
                  <a:lnTo>
                    <a:pt x="24" y="22"/>
                  </a:lnTo>
                  <a:lnTo>
                    <a:pt x="58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61" name="Freeform 737"/>
            <p:cNvSpPr>
              <a:spLocks/>
            </p:cNvSpPr>
            <p:nvPr/>
          </p:nvSpPr>
          <p:spPr bwMode="auto">
            <a:xfrm>
              <a:off x="874" y="1694"/>
              <a:ext cx="60" cy="24"/>
            </a:xfrm>
            <a:custGeom>
              <a:avLst/>
              <a:gdLst/>
              <a:ahLst/>
              <a:cxnLst>
                <a:cxn ang="0">
                  <a:pos x="60" y="8"/>
                </a:cxn>
                <a:cxn ang="0">
                  <a:pos x="36" y="0"/>
                </a:cxn>
                <a:cxn ang="0">
                  <a:pos x="0" y="14"/>
                </a:cxn>
                <a:cxn ang="0">
                  <a:pos x="24" y="24"/>
                </a:cxn>
                <a:cxn ang="0">
                  <a:pos x="60" y="8"/>
                </a:cxn>
              </a:cxnLst>
              <a:rect l="0" t="0" r="r" b="b"/>
              <a:pathLst>
                <a:path w="60" h="24">
                  <a:moveTo>
                    <a:pt x="60" y="8"/>
                  </a:moveTo>
                  <a:lnTo>
                    <a:pt x="36" y="0"/>
                  </a:lnTo>
                  <a:lnTo>
                    <a:pt x="0" y="14"/>
                  </a:lnTo>
                  <a:lnTo>
                    <a:pt x="24" y="24"/>
                  </a:lnTo>
                  <a:lnTo>
                    <a:pt x="60" y="8"/>
                  </a:lnTo>
                  <a:close/>
                </a:path>
              </a:pathLst>
            </a:custGeom>
            <a:solidFill>
              <a:srgbClr val="006A64"/>
            </a:solidFill>
            <a:ln w="0">
              <a:solidFill>
                <a:srgbClr val="006A6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62" name="Freeform 738"/>
            <p:cNvSpPr>
              <a:spLocks/>
            </p:cNvSpPr>
            <p:nvPr/>
          </p:nvSpPr>
          <p:spPr bwMode="auto">
            <a:xfrm>
              <a:off x="874" y="1694"/>
              <a:ext cx="60" cy="24"/>
            </a:xfrm>
            <a:custGeom>
              <a:avLst/>
              <a:gdLst/>
              <a:ahLst/>
              <a:cxnLst>
                <a:cxn ang="0">
                  <a:pos x="60" y="8"/>
                </a:cxn>
                <a:cxn ang="0">
                  <a:pos x="36" y="0"/>
                </a:cxn>
                <a:cxn ang="0">
                  <a:pos x="0" y="14"/>
                </a:cxn>
                <a:cxn ang="0">
                  <a:pos x="24" y="24"/>
                </a:cxn>
                <a:cxn ang="0">
                  <a:pos x="60" y="8"/>
                </a:cxn>
              </a:cxnLst>
              <a:rect l="0" t="0" r="r" b="b"/>
              <a:pathLst>
                <a:path w="60" h="24">
                  <a:moveTo>
                    <a:pt x="60" y="8"/>
                  </a:moveTo>
                  <a:lnTo>
                    <a:pt x="36" y="0"/>
                  </a:lnTo>
                  <a:lnTo>
                    <a:pt x="0" y="14"/>
                  </a:lnTo>
                  <a:lnTo>
                    <a:pt x="24" y="24"/>
                  </a:lnTo>
                  <a:lnTo>
                    <a:pt x="60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63" name="Freeform 739"/>
            <p:cNvSpPr>
              <a:spLocks/>
            </p:cNvSpPr>
            <p:nvPr/>
          </p:nvSpPr>
          <p:spPr bwMode="auto">
            <a:xfrm>
              <a:off x="840" y="1708"/>
              <a:ext cx="58" cy="24"/>
            </a:xfrm>
            <a:custGeom>
              <a:avLst/>
              <a:gdLst/>
              <a:ahLst/>
              <a:cxnLst>
                <a:cxn ang="0">
                  <a:pos x="58" y="10"/>
                </a:cxn>
                <a:cxn ang="0">
                  <a:pos x="34" y="0"/>
                </a:cxn>
                <a:cxn ang="0">
                  <a:pos x="0" y="16"/>
                </a:cxn>
                <a:cxn ang="0">
                  <a:pos x="22" y="24"/>
                </a:cxn>
                <a:cxn ang="0">
                  <a:pos x="58" y="10"/>
                </a:cxn>
              </a:cxnLst>
              <a:rect l="0" t="0" r="r" b="b"/>
              <a:pathLst>
                <a:path w="58" h="24">
                  <a:moveTo>
                    <a:pt x="58" y="10"/>
                  </a:moveTo>
                  <a:lnTo>
                    <a:pt x="34" y="0"/>
                  </a:lnTo>
                  <a:lnTo>
                    <a:pt x="0" y="16"/>
                  </a:lnTo>
                  <a:lnTo>
                    <a:pt x="22" y="24"/>
                  </a:lnTo>
                  <a:lnTo>
                    <a:pt x="58" y="10"/>
                  </a:lnTo>
                  <a:close/>
                </a:path>
              </a:pathLst>
            </a:custGeom>
            <a:solidFill>
              <a:srgbClr val="006D63"/>
            </a:solidFill>
            <a:ln w="0">
              <a:solidFill>
                <a:srgbClr val="006D6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64" name="Freeform 740"/>
            <p:cNvSpPr>
              <a:spLocks/>
            </p:cNvSpPr>
            <p:nvPr/>
          </p:nvSpPr>
          <p:spPr bwMode="auto">
            <a:xfrm>
              <a:off x="840" y="1708"/>
              <a:ext cx="58" cy="24"/>
            </a:xfrm>
            <a:custGeom>
              <a:avLst/>
              <a:gdLst/>
              <a:ahLst/>
              <a:cxnLst>
                <a:cxn ang="0">
                  <a:pos x="58" y="10"/>
                </a:cxn>
                <a:cxn ang="0">
                  <a:pos x="34" y="0"/>
                </a:cxn>
                <a:cxn ang="0">
                  <a:pos x="0" y="16"/>
                </a:cxn>
                <a:cxn ang="0">
                  <a:pos x="22" y="24"/>
                </a:cxn>
                <a:cxn ang="0">
                  <a:pos x="58" y="10"/>
                </a:cxn>
              </a:cxnLst>
              <a:rect l="0" t="0" r="r" b="b"/>
              <a:pathLst>
                <a:path w="58" h="24">
                  <a:moveTo>
                    <a:pt x="58" y="10"/>
                  </a:moveTo>
                  <a:lnTo>
                    <a:pt x="34" y="0"/>
                  </a:lnTo>
                  <a:lnTo>
                    <a:pt x="0" y="16"/>
                  </a:lnTo>
                  <a:lnTo>
                    <a:pt x="22" y="24"/>
                  </a:lnTo>
                  <a:lnTo>
                    <a:pt x="58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65" name="Freeform 741"/>
            <p:cNvSpPr>
              <a:spLocks/>
            </p:cNvSpPr>
            <p:nvPr/>
          </p:nvSpPr>
          <p:spPr bwMode="auto">
            <a:xfrm>
              <a:off x="802" y="1724"/>
              <a:ext cx="60" cy="24"/>
            </a:xfrm>
            <a:custGeom>
              <a:avLst/>
              <a:gdLst/>
              <a:ahLst/>
              <a:cxnLst>
                <a:cxn ang="0">
                  <a:pos x="60" y="8"/>
                </a:cxn>
                <a:cxn ang="0">
                  <a:pos x="38" y="0"/>
                </a:cxn>
                <a:cxn ang="0">
                  <a:pos x="0" y="14"/>
                </a:cxn>
                <a:cxn ang="0">
                  <a:pos x="24" y="24"/>
                </a:cxn>
                <a:cxn ang="0">
                  <a:pos x="60" y="8"/>
                </a:cxn>
              </a:cxnLst>
              <a:rect l="0" t="0" r="r" b="b"/>
              <a:pathLst>
                <a:path w="60" h="24">
                  <a:moveTo>
                    <a:pt x="60" y="8"/>
                  </a:moveTo>
                  <a:lnTo>
                    <a:pt x="38" y="0"/>
                  </a:lnTo>
                  <a:lnTo>
                    <a:pt x="0" y="14"/>
                  </a:lnTo>
                  <a:lnTo>
                    <a:pt x="24" y="24"/>
                  </a:lnTo>
                  <a:lnTo>
                    <a:pt x="60" y="8"/>
                  </a:lnTo>
                  <a:close/>
                </a:path>
              </a:pathLst>
            </a:custGeom>
            <a:solidFill>
              <a:srgbClr val="00725E"/>
            </a:solidFill>
            <a:ln w="0">
              <a:solidFill>
                <a:srgbClr val="00725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66" name="Freeform 742"/>
            <p:cNvSpPr>
              <a:spLocks/>
            </p:cNvSpPr>
            <p:nvPr/>
          </p:nvSpPr>
          <p:spPr bwMode="auto">
            <a:xfrm>
              <a:off x="802" y="1724"/>
              <a:ext cx="60" cy="24"/>
            </a:xfrm>
            <a:custGeom>
              <a:avLst/>
              <a:gdLst/>
              <a:ahLst/>
              <a:cxnLst>
                <a:cxn ang="0">
                  <a:pos x="60" y="8"/>
                </a:cxn>
                <a:cxn ang="0">
                  <a:pos x="38" y="0"/>
                </a:cxn>
                <a:cxn ang="0">
                  <a:pos x="0" y="14"/>
                </a:cxn>
                <a:cxn ang="0">
                  <a:pos x="24" y="24"/>
                </a:cxn>
                <a:cxn ang="0">
                  <a:pos x="60" y="8"/>
                </a:cxn>
              </a:cxnLst>
              <a:rect l="0" t="0" r="r" b="b"/>
              <a:pathLst>
                <a:path w="60" h="24">
                  <a:moveTo>
                    <a:pt x="60" y="8"/>
                  </a:moveTo>
                  <a:lnTo>
                    <a:pt x="38" y="0"/>
                  </a:lnTo>
                  <a:lnTo>
                    <a:pt x="0" y="14"/>
                  </a:lnTo>
                  <a:lnTo>
                    <a:pt x="24" y="24"/>
                  </a:lnTo>
                  <a:lnTo>
                    <a:pt x="60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67" name="Freeform 743"/>
            <p:cNvSpPr>
              <a:spLocks/>
            </p:cNvSpPr>
            <p:nvPr/>
          </p:nvSpPr>
          <p:spPr bwMode="auto">
            <a:xfrm>
              <a:off x="766" y="1738"/>
              <a:ext cx="60" cy="22"/>
            </a:xfrm>
            <a:custGeom>
              <a:avLst/>
              <a:gdLst/>
              <a:ahLst/>
              <a:cxnLst>
                <a:cxn ang="0">
                  <a:pos x="60" y="10"/>
                </a:cxn>
                <a:cxn ang="0">
                  <a:pos x="36" y="0"/>
                </a:cxn>
                <a:cxn ang="0">
                  <a:pos x="0" y="12"/>
                </a:cxn>
                <a:cxn ang="0">
                  <a:pos x="24" y="22"/>
                </a:cxn>
                <a:cxn ang="0">
                  <a:pos x="60" y="10"/>
                </a:cxn>
              </a:cxnLst>
              <a:rect l="0" t="0" r="r" b="b"/>
              <a:pathLst>
                <a:path w="60" h="22">
                  <a:moveTo>
                    <a:pt x="60" y="10"/>
                  </a:moveTo>
                  <a:lnTo>
                    <a:pt x="36" y="0"/>
                  </a:lnTo>
                  <a:lnTo>
                    <a:pt x="0" y="12"/>
                  </a:lnTo>
                  <a:lnTo>
                    <a:pt x="24" y="22"/>
                  </a:lnTo>
                  <a:lnTo>
                    <a:pt x="60" y="10"/>
                  </a:lnTo>
                  <a:close/>
                </a:path>
              </a:pathLst>
            </a:custGeom>
            <a:solidFill>
              <a:srgbClr val="007754"/>
            </a:solidFill>
            <a:ln w="0">
              <a:solidFill>
                <a:srgbClr val="00775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68" name="Freeform 744"/>
            <p:cNvSpPr>
              <a:spLocks/>
            </p:cNvSpPr>
            <p:nvPr/>
          </p:nvSpPr>
          <p:spPr bwMode="auto">
            <a:xfrm>
              <a:off x="766" y="1738"/>
              <a:ext cx="60" cy="22"/>
            </a:xfrm>
            <a:custGeom>
              <a:avLst/>
              <a:gdLst/>
              <a:ahLst/>
              <a:cxnLst>
                <a:cxn ang="0">
                  <a:pos x="60" y="10"/>
                </a:cxn>
                <a:cxn ang="0">
                  <a:pos x="36" y="0"/>
                </a:cxn>
                <a:cxn ang="0">
                  <a:pos x="0" y="12"/>
                </a:cxn>
                <a:cxn ang="0">
                  <a:pos x="24" y="22"/>
                </a:cxn>
                <a:cxn ang="0">
                  <a:pos x="60" y="10"/>
                </a:cxn>
              </a:cxnLst>
              <a:rect l="0" t="0" r="r" b="b"/>
              <a:pathLst>
                <a:path w="60" h="22">
                  <a:moveTo>
                    <a:pt x="60" y="10"/>
                  </a:moveTo>
                  <a:lnTo>
                    <a:pt x="36" y="0"/>
                  </a:lnTo>
                  <a:lnTo>
                    <a:pt x="0" y="12"/>
                  </a:lnTo>
                  <a:lnTo>
                    <a:pt x="24" y="22"/>
                  </a:lnTo>
                  <a:lnTo>
                    <a:pt x="60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69" name="Freeform 745"/>
            <p:cNvSpPr>
              <a:spLocks/>
            </p:cNvSpPr>
            <p:nvPr/>
          </p:nvSpPr>
          <p:spPr bwMode="auto">
            <a:xfrm>
              <a:off x="728" y="1750"/>
              <a:ext cx="62" cy="22"/>
            </a:xfrm>
            <a:custGeom>
              <a:avLst/>
              <a:gdLst/>
              <a:ahLst/>
              <a:cxnLst>
                <a:cxn ang="0">
                  <a:pos x="62" y="10"/>
                </a:cxn>
                <a:cxn ang="0">
                  <a:pos x="38" y="0"/>
                </a:cxn>
                <a:cxn ang="0">
                  <a:pos x="0" y="10"/>
                </a:cxn>
                <a:cxn ang="0">
                  <a:pos x="24" y="22"/>
                </a:cxn>
                <a:cxn ang="0">
                  <a:pos x="62" y="10"/>
                </a:cxn>
              </a:cxnLst>
              <a:rect l="0" t="0" r="r" b="b"/>
              <a:pathLst>
                <a:path w="62" h="22">
                  <a:moveTo>
                    <a:pt x="62" y="10"/>
                  </a:moveTo>
                  <a:lnTo>
                    <a:pt x="38" y="0"/>
                  </a:lnTo>
                  <a:lnTo>
                    <a:pt x="0" y="10"/>
                  </a:lnTo>
                  <a:lnTo>
                    <a:pt x="24" y="22"/>
                  </a:lnTo>
                  <a:lnTo>
                    <a:pt x="62" y="10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70" name="Freeform 746"/>
            <p:cNvSpPr>
              <a:spLocks/>
            </p:cNvSpPr>
            <p:nvPr/>
          </p:nvSpPr>
          <p:spPr bwMode="auto">
            <a:xfrm>
              <a:off x="728" y="1750"/>
              <a:ext cx="62" cy="22"/>
            </a:xfrm>
            <a:custGeom>
              <a:avLst/>
              <a:gdLst/>
              <a:ahLst/>
              <a:cxnLst>
                <a:cxn ang="0">
                  <a:pos x="62" y="10"/>
                </a:cxn>
                <a:cxn ang="0">
                  <a:pos x="38" y="0"/>
                </a:cxn>
                <a:cxn ang="0">
                  <a:pos x="0" y="10"/>
                </a:cxn>
                <a:cxn ang="0">
                  <a:pos x="24" y="22"/>
                </a:cxn>
                <a:cxn ang="0">
                  <a:pos x="62" y="10"/>
                </a:cxn>
              </a:cxnLst>
              <a:rect l="0" t="0" r="r" b="b"/>
              <a:pathLst>
                <a:path w="62" h="22">
                  <a:moveTo>
                    <a:pt x="62" y="10"/>
                  </a:moveTo>
                  <a:lnTo>
                    <a:pt x="38" y="0"/>
                  </a:lnTo>
                  <a:lnTo>
                    <a:pt x="0" y="10"/>
                  </a:lnTo>
                  <a:lnTo>
                    <a:pt x="24" y="22"/>
                  </a:lnTo>
                  <a:lnTo>
                    <a:pt x="62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71" name="Freeform 747"/>
            <p:cNvSpPr>
              <a:spLocks/>
            </p:cNvSpPr>
            <p:nvPr/>
          </p:nvSpPr>
          <p:spPr bwMode="auto">
            <a:xfrm>
              <a:off x="1706" y="1498"/>
              <a:ext cx="46" cy="14"/>
            </a:xfrm>
            <a:custGeom>
              <a:avLst/>
              <a:gdLst/>
              <a:ahLst/>
              <a:cxnLst>
                <a:cxn ang="0">
                  <a:pos x="46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4" y="14"/>
                </a:cxn>
                <a:cxn ang="0">
                  <a:pos x="46" y="6"/>
                </a:cxn>
              </a:cxnLst>
              <a:rect l="0" t="0" r="r" b="b"/>
              <a:pathLst>
                <a:path w="46" h="14">
                  <a:moveTo>
                    <a:pt x="46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4" y="14"/>
                  </a:lnTo>
                  <a:lnTo>
                    <a:pt x="46" y="6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72" name="Freeform 748"/>
            <p:cNvSpPr>
              <a:spLocks/>
            </p:cNvSpPr>
            <p:nvPr/>
          </p:nvSpPr>
          <p:spPr bwMode="auto">
            <a:xfrm>
              <a:off x="1706" y="1498"/>
              <a:ext cx="46" cy="14"/>
            </a:xfrm>
            <a:custGeom>
              <a:avLst/>
              <a:gdLst/>
              <a:ahLst/>
              <a:cxnLst>
                <a:cxn ang="0">
                  <a:pos x="46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4" y="14"/>
                </a:cxn>
                <a:cxn ang="0">
                  <a:pos x="46" y="6"/>
                </a:cxn>
              </a:cxnLst>
              <a:rect l="0" t="0" r="r" b="b"/>
              <a:pathLst>
                <a:path w="46" h="14">
                  <a:moveTo>
                    <a:pt x="46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4" y="14"/>
                  </a:lnTo>
                  <a:lnTo>
                    <a:pt x="4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73" name="Freeform 749"/>
            <p:cNvSpPr>
              <a:spLocks/>
            </p:cNvSpPr>
            <p:nvPr/>
          </p:nvSpPr>
          <p:spPr bwMode="auto">
            <a:xfrm>
              <a:off x="1684" y="1504"/>
              <a:ext cx="46" cy="14"/>
            </a:xfrm>
            <a:custGeom>
              <a:avLst/>
              <a:gdLst/>
              <a:ahLst/>
              <a:cxnLst>
                <a:cxn ang="0">
                  <a:pos x="46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24" y="14"/>
                </a:cxn>
                <a:cxn ang="0">
                  <a:pos x="46" y="8"/>
                </a:cxn>
              </a:cxnLst>
              <a:rect l="0" t="0" r="r" b="b"/>
              <a:pathLst>
                <a:path w="46" h="14">
                  <a:moveTo>
                    <a:pt x="46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24" y="14"/>
                  </a:lnTo>
                  <a:lnTo>
                    <a:pt x="46" y="8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74" name="Freeform 750"/>
            <p:cNvSpPr>
              <a:spLocks/>
            </p:cNvSpPr>
            <p:nvPr/>
          </p:nvSpPr>
          <p:spPr bwMode="auto">
            <a:xfrm>
              <a:off x="1684" y="1504"/>
              <a:ext cx="46" cy="14"/>
            </a:xfrm>
            <a:custGeom>
              <a:avLst/>
              <a:gdLst/>
              <a:ahLst/>
              <a:cxnLst>
                <a:cxn ang="0">
                  <a:pos x="46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24" y="14"/>
                </a:cxn>
                <a:cxn ang="0">
                  <a:pos x="46" y="8"/>
                </a:cxn>
              </a:cxnLst>
              <a:rect l="0" t="0" r="r" b="b"/>
              <a:pathLst>
                <a:path w="46" h="14">
                  <a:moveTo>
                    <a:pt x="46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24" y="14"/>
                  </a:lnTo>
                  <a:lnTo>
                    <a:pt x="4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75" name="Freeform 751"/>
            <p:cNvSpPr>
              <a:spLocks/>
            </p:cNvSpPr>
            <p:nvPr/>
          </p:nvSpPr>
          <p:spPr bwMode="auto">
            <a:xfrm>
              <a:off x="1662" y="1512"/>
              <a:ext cx="46" cy="12"/>
            </a:xfrm>
            <a:custGeom>
              <a:avLst/>
              <a:gdLst/>
              <a:ahLst/>
              <a:cxnLst>
                <a:cxn ang="0">
                  <a:pos x="46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46" y="6"/>
                </a:cxn>
              </a:cxnLst>
              <a:rect l="0" t="0" r="r" b="b"/>
              <a:pathLst>
                <a:path w="46" h="12">
                  <a:moveTo>
                    <a:pt x="46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46" y="6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76" name="Freeform 752"/>
            <p:cNvSpPr>
              <a:spLocks/>
            </p:cNvSpPr>
            <p:nvPr/>
          </p:nvSpPr>
          <p:spPr bwMode="auto">
            <a:xfrm>
              <a:off x="1662" y="1512"/>
              <a:ext cx="46" cy="12"/>
            </a:xfrm>
            <a:custGeom>
              <a:avLst/>
              <a:gdLst/>
              <a:ahLst/>
              <a:cxnLst>
                <a:cxn ang="0">
                  <a:pos x="46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46" y="6"/>
                </a:cxn>
              </a:cxnLst>
              <a:rect l="0" t="0" r="r" b="b"/>
              <a:pathLst>
                <a:path w="46" h="12">
                  <a:moveTo>
                    <a:pt x="46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4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77" name="Freeform 753"/>
            <p:cNvSpPr>
              <a:spLocks/>
            </p:cNvSpPr>
            <p:nvPr/>
          </p:nvSpPr>
          <p:spPr bwMode="auto">
            <a:xfrm>
              <a:off x="1640" y="1518"/>
              <a:ext cx="46" cy="12"/>
            </a:xfrm>
            <a:custGeom>
              <a:avLst/>
              <a:gdLst/>
              <a:ahLst/>
              <a:cxnLst>
                <a:cxn ang="0">
                  <a:pos x="46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46" y="6"/>
                </a:cxn>
              </a:cxnLst>
              <a:rect l="0" t="0" r="r" b="b"/>
              <a:pathLst>
                <a:path w="46" h="12">
                  <a:moveTo>
                    <a:pt x="46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46" y="6"/>
                  </a:lnTo>
                  <a:close/>
                </a:path>
              </a:pathLst>
            </a:custGeom>
            <a:solidFill>
              <a:srgbClr val="007C45"/>
            </a:solidFill>
            <a:ln w="0">
              <a:solidFill>
                <a:srgbClr val="007C4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78" name="Freeform 754"/>
            <p:cNvSpPr>
              <a:spLocks/>
            </p:cNvSpPr>
            <p:nvPr/>
          </p:nvSpPr>
          <p:spPr bwMode="auto">
            <a:xfrm>
              <a:off x="1640" y="1518"/>
              <a:ext cx="46" cy="12"/>
            </a:xfrm>
            <a:custGeom>
              <a:avLst/>
              <a:gdLst/>
              <a:ahLst/>
              <a:cxnLst>
                <a:cxn ang="0">
                  <a:pos x="46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46" y="6"/>
                </a:cxn>
              </a:cxnLst>
              <a:rect l="0" t="0" r="r" b="b"/>
              <a:pathLst>
                <a:path w="46" h="12">
                  <a:moveTo>
                    <a:pt x="46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4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79" name="Freeform 755"/>
            <p:cNvSpPr>
              <a:spLocks/>
            </p:cNvSpPr>
            <p:nvPr/>
          </p:nvSpPr>
          <p:spPr bwMode="auto">
            <a:xfrm>
              <a:off x="1616" y="1524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7C45"/>
            </a:solidFill>
            <a:ln w="0">
              <a:solidFill>
                <a:srgbClr val="007C4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80" name="Freeform 756"/>
            <p:cNvSpPr>
              <a:spLocks/>
            </p:cNvSpPr>
            <p:nvPr/>
          </p:nvSpPr>
          <p:spPr bwMode="auto">
            <a:xfrm>
              <a:off x="1616" y="1524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4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81" name="Freeform 757"/>
            <p:cNvSpPr>
              <a:spLocks/>
            </p:cNvSpPr>
            <p:nvPr/>
          </p:nvSpPr>
          <p:spPr bwMode="auto">
            <a:xfrm>
              <a:off x="1592" y="1530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0" y="6"/>
                  </a:lnTo>
                  <a:close/>
                </a:path>
              </a:pathLst>
            </a:custGeom>
            <a:solidFill>
              <a:srgbClr val="007C44"/>
            </a:solidFill>
            <a:ln w="0">
              <a:solidFill>
                <a:srgbClr val="007C4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82" name="Freeform 758"/>
            <p:cNvSpPr>
              <a:spLocks/>
            </p:cNvSpPr>
            <p:nvPr/>
          </p:nvSpPr>
          <p:spPr bwMode="auto">
            <a:xfrm>
              <a:off x="1592" y="1530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83" name="Freeform 759"/>
            <p:cNvSpPr>
              <a:spLocks/>
            </p:cNvSpPr>
            <p:nvPr/>
          </p:nvSpPr>
          <p:spPr bwMode="auto">
            <a:xfrm>
              <a:off x="1570" y="1536"/>
              <a:ext cx="48" cy="14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4" y="14"/>
                </a:cxn>
                <a:cxn ang="0">
                  <a:pos x="48" y="6"/>
                </a:cxn>
              </a:cxnLst>
              <a:rect l="0" t="0" r="r" b="b"/>
              <a:pathLst>
                <a:path w="48" h="14">
                  <a:moveTo>
                    <a:pt x="48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4" y="14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7C43"/>
            </a:solidFill>
            <a:ln w="0">
              <a:solidFill>
                <a:srgbClr val="007C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84" name="Freeform 760"/>
            <p:cNvSpPr>
              <a:spLocks/>
            </p:cNvSpPr>
            <p:nvPr/>
          </p:nvSpPr>
          <p:spPr bwMode="auto">
            <a:xfrm>
              <a:off x="1570" y="1536"/>
              <a:ext cx="48" cy="14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4" y="14"/>
                </a:cxn>
                <a:cxn ang="0">
                  <a:pos x="48" y="6"/>
                </a:cxn>
              </a:cxnLst>
              <a:rect l="0" t="0" r="r" b="b"/>
              <a:pathLst>
                <a:path w="48" h="14">
                  <a:moveTo>
                    <a:pt x="48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4" y="14"/>
                  </a:lnTo>
                  <a:lnTo>
                    <a:pt x="4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85" name="Freeform 761"/>
            <p:cNvSpPr>
              <a:spLocks/>
            </p:cNvSpPr>
            <p:nvPr/>
          </p:nvSpPr>
          <p:spPr bwMode="auto">
            <a:xfrm>
              <a:off x="1546" y="1542"/>
              <a:ext cx="48" cy="14"/>
            </a:xfrm>
            <a:custGeom>
              <a:avLst/>
              <a:gdLst/>
              <a:ahLst/>
              <a:cxnLst>
                <a:cxn ang="0">
                  <a:pos x="48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4" y="14"/>
                </a:cxn>
                <a:cxn ang="0">
                  <a:pos x="48" y="8"/>
                </a:cxn>
              </a:cxnLst>
              <a:rect l="0" t="0" r="r" b="b"/>
              <a:pathLst>
                <a:path w="48" h="14">
                  <a:moveTo>
                    <a:pt x="48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4" y="14"/>
                  </a:lnTo>
                  <a:lnTo>
                    <a:pt x="48" y="8"/>
                  </a:lnTo>
                  <a:close/>
                </a:path>
              </a:pathLst>
            </a:custGeom>
            <a:solidFill>
              <a:srgbClr val="007C41"/>
            </a:solidFill>
            <a:ln w="0">
              <a:solidFill>
                <a:srgbClr val="007C4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86" name="Freeform 762"/>
            <p:cNvSpPr>
              <a:spLocks/>
            </p:cNvSpPr>
            <p:nvPr/>
          </p:nvSpPr>
          <p:spPr bwMode="auto">
            <a:xfrm>
              <a:off x="1546" y="1542"/>
              <a:ext cx="48" cy="14"/>
            </a:xfrm>
            <a:custGeom>
              <a:avLst/>
              <a:gdLst/>
              <a:ahLst/>
              <a:cxnLst>
                <a:cxn ang="0">
                  <a:pos x="48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4" y="14"/>
                </a:cxn>
                <a:cxn ang="0">
                  <a:pos x="48" y="8"/>
                </a:cxn>
              </a:cxnLst>
              <a:rect l="0" t="0" r="r" b="b"/>
              <a:pathLst>
                <a:path w="48" h="14">
                  <a:moveTo>
                    <a:pt x="48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4" y="14"/>
                  </a:lnTo>
                  <a:lnTo>
                    <a:pt x="48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87" name="Freeform 763"/>
            <p:cNvSpPr>
              <a:spLocks/>
            </p:cNvSpPr>
            <p:nvPr/>
          </p:nvSpPr>
          <p:spPr bwMode="auto">
            <a:xfrm>
              <a:off x="1520" y="1548"/>
              <a:ext cx="50" cy="14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6" y="14"/>
                </a:cxn>
                <a:cxn ang="0">
                  <a:pos x="50" y="8"/>
                </a:cxn>
              </a:cxnLst>
              <a:rect l="0" t="0" r="r" b="b"/>
              <a:pathLst>
                <a:path w="50" h="14">
                  <a:moveTo>
                    <a:pt x="50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6" y="14"/>
                  </a:lnTo>
                  <a:lnTo>
                    <a:pt x="50" y="8"/>
                  </a:lnTo>
                  <a:close/>
                </a:path>
              </a:pathLst>
            </a:custGeom>
            <a:solidFill>
              <a:srgbClr val="007C3F"/>
            </a:solidFill>
            <a:ln w="0">
              <a:solidFill>
                <a:srgbClr val="007C3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88" name="Freeform 764"/>
            <p:cNvSpPr>
              <a:spLocks/>
            </p:cNvSpPr>
            <p:nvPr/>
          </p:nvSpPr>
          <p:spPr bwMode="auto">
            <a:xfrm>
              <a:off x="1520" y="1548"/>
              <a:ext cx="50" cy="14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6" y="14"/>
                </a:cxn>
                <a:cxn ang="0">
                  <a:pos x="50" y="8"/>
                </a:cxn>
              </a:cxnLst>
              <a:rect l="0" t="0" r="r" b="b"/>
              <a:pathLst>
                <a:path w="50" h="14">
                  <a:moveTo>
                    <a:pt x="50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6" y="14"/>
                  </a:lnTo>
                  <a:lnTo>
                    <a:pt x="50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89" name="Freeform 765"/>
            <p:cNvSpPr>
              <a:spLocks/>
            </p:cNvSpPr>
            <p:nvPr/>
          </p:nvSpPr>
          <p:spPr bwMode="auto">
            <a:xfrm>
              <a:off x="1496" y="1554"/>
              <a:ext cx="50" cy="14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4" y="0"/>
                </a:cxn>
                <a:cxn ang="0">
                  <a:pos x="0" y="8"/>
                </a:cxn>
                <a:cxn ang="0">
                  <a:pos x="26" y="14"/>
                </a:cxn>
                <a:cxn ang="0">
                  <a:pos x="50" y="8"/>
                </a:cxn>
              </a:cxnLst>
              <a:rect l="0" t="0" r="r" b="b"/>
              <a:pathLst>
                <a:path w="50" h="14">
                  <a:moveTo>
                    <a:pt x="50" y="8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26" y="14"/>
                  </a:lnTo>
                  <a:lnTo>
                    <a:pt x="50" y="8"/>
                  </a:lnTo>
                  <a:close/>
                </a:path>
              </a:pathLst>
            </a:custGeom>
            <a:solidFill>
              <a:srgbClr val="007C3D"/>
            </a:solidFill>
            <a:ln w="0">
              <a:solidFill>
                <a:srgbClr val="007C3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90" name="Freeform 766"/>
            <p:cNvSpPr>
              <a:spLocks/>
            </p:cNvSpPr>
            <p:nvPr/>
          </p:nvSpPr>
          <p:spPr bwMode="auto">
            <a:xfrm>
              <a:off x="1496" y="1554"/>
              <a:ext cx="50" cy="14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4" y="0"/>
                </a:cxn>
                <a:cxn ang="0">
                  <a:pos x="0" y="8"/>
                </a:cxn>
                <a:cxn ang="0">
                  <a:pos x="26" y="14"/>
                </a:cxn>
                <a:cxn ang="0">
                  <a:pos x="50" y="8"/>
                </a:cxn>
              </a:cxnLst>
              <a:rect l="0" t="0" r="r" b="b"/>
              <a:pathLst>
                <a:path w="50" h="14">
                  <a:moveTo>
                    <a:pt x="50" y="8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26" y="14"/>
                  </a:lnTo>
                  <a:lnTo>
                    <a:pt x="50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91" name="Freeform 767"/>
            <p:cNvSpPr>
              <a:spLocks/>
            </p:cNvSpPr>
            <p:nvPr/>
          </p:nvSpPr>
          <p:spPr bwMode="auto">
            <a:xfrm>
              <a:off x="1470" y="1562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2" y="6"/>
                  </a:lnTo>
                  <a:close/>
                </a:path>
              </a:pathLst>
            </a:custGeom>
            <a:solidFill>
              <a:srgbClr val="007C3B"/>
            </a:solidFill>
            <a:ln w="0">
              <a:solidFill>
                <a:srgbClr val="007C3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92" name="Freeform 768"/>
            <p:cNvSpPr>
              <a:spLocks/>
            </p:cNvSpPr>
            <p:nvPr/>
          </p:nvSpPr>
          <p:spPr bwMode="auto">
            <a:xfrm>
              <a:off x="1470" y="1562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93" name="Freeform 769"/>
            <p:cNvSpPr>
              <a:spLocks/>
            </p:cNvSpPr>
            <p:nvPr/>
          </p:nvSpPr>
          <p:spPr bwMode="auto">
            <a:xfrm>
              <a:off x="1446" y="1568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4" y="0"/>
                </a:cxn>
                <a:cxn ang="0">
                  <a:pos x="0" y="4"/>
                </a:cxn>
                <a:cxn ang="0">
                  <a:pos x="24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4" y="0"/>
                  </a:lnTo>
                  <a:lnTo>
                    <a:pt x="0" y="4"/>
                  </a:lnTo>
                  <a:lnTo>
                    <a:pt x="24" y="12"/>
                  </a:lnTo>
                  <a:lnTo>
                    <a:pt x="50" y="6"/>
                  </a:lnTo>
                  <a:close/>
                </a:path>
              </a:pathLst>
            </a:custGeom>
            <a:solidFill>
              <a:srgbClr val="007B38"/>
            </a:solidFill>
            <a:ln w="0">
              <a:solidFill>
                <a:srgbClr val="007B3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94" name="Freeform 770"/>
            <p:cNvSpPr>
              <a:spLocks/>
            </p:cNvSpPr>
            <p:nvPr/>
          </p:nvSpPr>
          <p:spPr bwMode="auto">
            <a:xfrm>
              <a:off x="1446" y="1568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4" y="0"/>
                </a:cxn>
                <a:cxn ang="0">
                  <a:pos x="0" y="4"/>
                </a:cxn>
                <a:cxn ang="0">
                  <a:pos x="24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4" y="0"/>
                  </a:lnTo>
                  <a:lnTo>
                    <a:pt x="0" y="4"/>
                  </a:lnTo>
                  <a:lnTo>
                    <a:pt x="24" y="12"/>
                  </a:lnTo>
                  <a:lnTo>
                    <a:pt x="5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95" name="Freeform 771"/>
            <p:cNvSpPr>
              <a:spLocks/>
            </p:cNvSpPr>
            <p:nvPr/>
          </p:nvSpPr>
          <p:spPr bwMode="auto">
            <a:xfrm>
              <a:off x="1418" y="1572"/>
              <a:ext cx="52" cy="1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6" y="14"/>
                </a:cxn>
                <a:cxn ang="0">
                  <a:pos x="52" y="8"/>
                </a:cxn>
              </a:cxnLst>
              <a:rect l="0" t="0" r="r" b="b"/>
              <a:pathLst>
                <a:path w="52" h="14">
                  <a:moveTo>
                    <a:pt x="52" y="8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6" y="14"/>
                  </a:lnTo>
                  <a:lnTo>
                    <a:pt x="52" y="8"/>
                  </a:lnTo>
                  <a:close/>
                </a:path>
              </a:pathLst>
            </a:custGeom>
            <a:solidFill>
              <a:srgbClr val="007B36"/>
            </a:solidFill>
            <a:ln w="0">
              <a:solidFill>
                <a:srgbClr val="007B3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96" name="Freeform 772"/>
            <p:cNvSpPr>
              <a:spLocks/>
            </p:cNvSpPr>
            <p:nvPr/>
          </p:nvSpPr>
          <p:spPr bwMode="auto">
            <a:xfrm>
              <a:off x="1418" y="1572"/>
              <a:ext cx="52" cy="1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6" y="14"/>
                </a:cxn>
                <a:cxn ang="0">
                  <a:pos x="52" y="8"/>
                </a:cxn>
              </a:cxnLst>
              <a:rect l="0" t="0" r="r" b="b"/>
              <a:pathLst>
                <a:path w="52" h="14">
                  <a:moveTo>
                    <a:pt x="52" y="8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6" y="14"/>
                  </a:lnTo>
                  <a:lnTo>
                    <a:pt x="5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97" name="Freeform 773"/>
            <p:cNvSpPr>
              <a:spLocks/>
            </p:cNvSpPr>
            <p:nvPr/>
          </p:nvSpPr>
          <p:spPr bwMode="auto">
            <a:xfrm>
              <a:off x="1392" y="1578"/>
              <a:ext cx="52" cy="12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2" y="8"/>
                </a:cxn>
              </a:cxnLst>
              <a:rect l="0" t="0" r="r" b="b"/>
              <a:pathLst>
                <a:path w="52" h="12">
                  <a:moveTo>
                    <a:pt x="52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2" y="8"/>
                  </a:lnTo>
                  <a:close/>
                </a:path>
              </a:pathLst>
            </a:custGeom>
            <a:solidFill>
              <a:srgbClr val="007A33"/>
            </a:solidFill>
            <a:ln w="0">
              <a:solidFill>
                <a:srgbClr val="007A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98" name="Freeform 774"/>
            <p:cNvSpPr>
              <a:spLocks/>
            </p:cNvSpPr>
            <p:nvPr/>
          </p:nvSpPr>
          <p:spPr bwMode="auto">
            <a:xfrm>
              <a:off x="1392" y="1578"/>
              <a:ext cx="52" cy="12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2" y="8"/>
                </a:cxn>
              </a:cxnLst>
              <a:rect l="0" t="0" r="r" b="b"/>
              <a:pathLst>
                <a:path w="52" h="12">
                  <a:moveTo>
                    <a:pt x="52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399" name="Freeform 775"/>
            <p:cNvSpPr>
              <a:spLocks/>
            </p:cNvSpPr>
            <p:nvPr/>
          </p:nvSpPr>
          <p:spPr bwMode="auto">
            <a:xfrm>
              <a:off x="1366" y="1584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2" y="6"/>
                  </a:lnTo>
                  <a:close/>
                </a:path>
              </a:pathLst>
            </a:custGeom>
            <a:solidFill>
              <a:srgbClr val="007930"/>
            </a:solidFill>
            <a:ln w="0">
              <a:solidFill>
                <a:srgbClr val="00793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00" name="Freeform 776"/>
            <p:cNvSpPr>
              <a:spLocks/>
            </p:cNvSpPr>
            <p:nvPr/>
          </p:nvSpPr>
          <p:spPr bwMode="auto">
            <a:xfrm>
              <a:off x="1366" y="1584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01" name="Freeform 777"/>
            <p:cNvSpPr>
              <a:spLocks/>
            </p:cNvSpPr>
            <p:nvPr/>
          </p:nvSpPr>
          <p:spPr bwMode="auto">
            <a:xfrm>
              <a:off x="1338" y="1590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26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26" y="12"/>
                  </a:lnTo>
                  <a:lnTo>
                    <a:pt x="52" y="6"/>
                  </a:lnTo>
                  <a:close/>
                </a:path>
              </a:pathLst>
            </a:custGeom>
            <a:solidFill>
              <a:srgbClr val="00782E"/>
            </a:solidFill>
            <a:ln w="0">
              <a:solidFill>
                <a:srgbClr val="00782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02" name="Freeform 778"/>
            <p:cNvSpPr>
              <a:spLocks/>
            </p:cNvSpPr>
            <p:nvPr/>
          </p:nvSpPr>
          <p:spPr bwMode="auto">
            <a:xfrm>
              <a:off x="1338" y="1590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26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26" y="12"/>
                  </a:lnTo>
                  <a:lnTo>
                    <a:pt x="5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03" name="Freeform 779"/>
            <p:cNvSpPr>
              <a:spLocks/>
            </p:cNvSpPr>
            <p:nvPr/>
          </p:nvSpPr>
          <p:spPr bwMode="auto">
            <a:xfrm>
              <a:off x="1310" y="1594"/>
              <a:ext cx="54" cy="12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4" y="8"/>
                </a:cxn>
              </a:cxnLst>
              <a:rect l="0" t="0" r="r" b="b"/>
              <a:pathLst>
                <a:path w="54" h="12">
                  <a:moveTo>
                    <a:pt x="54" y="8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72C"/>
            </a:solidFill>
            <a:ln w="0">
              <a:solidFill>
                <a:srgbClr val="00772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04" name="Freeform 780"/>
            <p:cNvSpPr>
              <a:spLocks/>
            </p:cNvSpPr>
            <p:nvPr/>
          </p:nvSpPr>
          <p:spPr bwMode="auto">
            <a:xfrm>
              <a:off x="1310" y="1594"/>
              <a:ext cx="54" cy="12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4" y="8"/>
                </a:cxn>
              </a:cxnLst>
              <a:rect l="0" t="0" r="r" b="b"/>
              <a:pathLst>
                <a:path w="54" h="12">
                  <a:moveTo>
                    <a:pt x="54" y="8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05" name="Freeform 781"/>
            <p:cNvSpPr>
              <a:spLocks/>
            </p:cNvSpPr>
            <p:nvPr/>
          </p:nvSpPr>
          <p:spPr bwMode="auto">
            <a:xfrm>
              <a:off x="1282" y="1600"/>
              <a:ext cx="54" cy="12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4" y="6"/>
                </a:cxn>
              </a:cxnLst>
              <a:rect l="0" t="0" r="r" b="b"/>
              <a:pathLst>
                <a:path w="54" h="12">
                  <a:moveTo>
                    <a:pt x="54" y="6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rgbClr val="00762A"/>
            </a:solidFill>
            <a:ln w="0">
              <a:solidFill>
                <a:srgbClr val="00762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06" name="Freeform 782"/>
            <p:cNvSpPr>
              <a:spLocks/>
            </p:cNvSpPr>
            <p:nvPr/>
          </p:nvSpPr>
          <p:spPr bwMode="auto">
            <a:xfrm>
              <a:off x="1282" y="1600"/>
              <a:ext cx="54" cy="12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4" y="6"/>
                </a:cxn>
              </a:cxnLst>
              <a:rect l="0" t="0" r="r" b="b"/>
              <a:pathLst>
                <a:path w="54" h="12">
                  <a:moveTo>
                    <a:pt x="54" y="6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4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07" name="Freeform 783"/>
            <p:cNvSpPr>
              <a:spLocks/>
            </p:cNvSpPr>
            <p:nvPr/>
          </p:nvSpPr>
          <p:spPr bwMode="auto">
            <a:xfrm>
              <a:off x="1252" y="1606"/>
              <a:ext cx="54" cy="12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0" y="0"/>
                </a:cxn>
                <a:cxn ang="0">
                  <a:pos x="0" y="4"/>
                </a:cxn>
                <a:cxn ang="0">
                  <a:pos x="26" y="12"/>
                </a:cxn>
                <a:cxn ang="0">
                  <a:pos x="54" y="6"/>
                </a:cxn>
              </a:cxnLst>
              <a:rect l="0" t="0" r="r" b="b"/>
              <a:pathLst>
                <a:path w="54" h="12">
                  <a:moveTo>
                    <a:pt x="54" y="6"/>
                  </a:moveTo>
                  <a:lnTo>
                    <a:pt x="30" y="0"/>
                  </a:lnTo>
                  <a:lnTo>
                    <a:pt x="0" y="4"/>
                  </a:lnTo>
                  <a:lnTo>
                    <a:pt x="26" y="12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rgbClr val="007429"/>
            </a:solidFill>
            <a:ln w="0">
              <a:solidFill>
                <a:srgbClr val="0074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08" name="Freeform 784"/>
            <p:cNvSpPr>
              <a:spLocks/>
            </p:cNvSpPr>
            <p:nvPr/>
          </p:nvSpPr>
          <p:spPr bwMode="auto">
            <a:xfrm>
              <a:off x="1252" y="1606"/>
              <a:ext cx="54" cy="12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0" y="0"/>
                </a:cxn>
                <a:cxn ang="0">
                  <a:pos x="0" y="4"/>
                </a:cxn>
                <a:cxn ang="0">
                  <a:pos x="26" y="12"/>
                </a:cxn>
                <a:cxn ang="0">
                  <a:pos x="54" y="6"/>
                </a:cxn>
              </a:cxnLst>
              <a:rect l="0" t="0" r="r" b="b"/>
              <a:pathLst>
                <a:path w="54" h="12">
                  <a:moveTo>
                    <a:pt x="54" y="6"/>
                  </a:moveTo>
                  <a:lnTo>
                    <a:pt x="30" y="0"/>
                  </a:lnTo>
                  <a:lnTo>
                    <a:pt x="0" y="4"/>
                  </a:lnTo>
                  <a:lnTo>
                    <a:pt x="26" y="12"/>
                  </a:lnTo>
                  <a:lnTo>
                    <a:pt x="54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09" name="Freeform 785"/>
            <p:cNvSpPr>
              <a:spLocks/>
            </p:cNvSpPr>
            <p:nvPr/>
          </p:nvSpPr>
          <p:spPr bwMode="auto">
            <a:xfrm>
              <a:off x="1224" y="1610"/>
              <a:ext cx="54" cy="12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4" y="8"/>
                </a:cxn>
              </a:cxnLst>
              <a:rect l="0" t="0" r="r" b="b"/>
              <a:pathLst>
                <a:path w="54" h="12">
                  <a:moveTo>
                    <a:pt x="54" y="8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329"/>
            </a:solidFill>
            <a:ln w="0">
              <a:solidFill>
                <a:srgbClr val="0073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10" name="Freeform 786"/>
            <p:cNvSpPr>
              <a:spLocks/>
            </p:cNvSpPr>
            <p:nvPr/>
          </p:nvSpPr>
          <p:spPr bwMode="auto">
            <a:xfrm>
              <a:off x="1224" y="1610"/>
              <a:ext cx="54" cy="12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4" y="8"/>
                </a:cxn>
              </a:cxnLst>
              <a:rect l="0" t="0" r="r" b="b"/>
              <a:pathLst>
                <a:path w="54" h="12">
                  <a:moveTo>
                    <a:pt x="54" y="8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11" name="Freeform 787"/>
            <p:cNvSpPr>
              <a:spLocks/>
            </p:cNvSpPr>
            <p:nvPr/>
          </p:nvSpPr>
          <p:spPr bwMode="auto">
            <a:xfrm>
              <a:off x="1194" y="1616"/>
              <a:ext cx="54" cy="12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4" y="6"/>
                </a:cxn>
              </a:cxnLst>
              <a:rect l="0" t="0" r="r" b="b"/>
              <a:pathLst>
                <a:path w="54" h="12">
                  <a:moveTo>
                    <a:pt x="54" y="6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rgbClr val="00712A"/>
            </a:solidFill>
            <a:ln w="0">
              <a:solidFill>
                <a:srgbClr val="00712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12" name="Freeform 788"/>
            <p:cNvSpPr>
              <a:spLocks/>
            </p:cNvSpPr>
            <p:nvPr/>
          </p:nvSpPr>
          <p:spPr bwMode="auto">
            <a:xfrm>
              <a:off x="1194" y="1616"/>
              <a:ext cx="54" cy="12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4" y="6"/>
                </a:cxn>
              </a:cxnLst>
              <a:rect l="0" t="0" r="r" b="b"/>
              <a:pathLst>
                <a:path w="54" h="12">
                  <a:moveTo>
                    <a:pt x="54" y="6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4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13" name="Freeform 789"/>
            <p:cNvSpPr>
              <a:spLocks/>
            </p:cNvSpPr>
            <p:nvPr/>
          </p:nvSpPr>
          <p:spPr bwMode="auto">
            <a:xfrm>
              <a:off x="1162" y="1622"/>
              <a:ext cx="56" cy="12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2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6" y="6"/>
                </a:cxn>
              </a:cxnLst>
              <a:rect l="0" t="0" r="r" b="b"/>
              <a:pathLst>
                <a:path w="56" h="12">
                  <a:moveTo>
                    <a:pt x="56" y="6"/>
                  </a:moveTo>
                  <a:lnTo>
                    <a:pt x="32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006F2D"/>
            </a:solidFill>
            <a:ln w="0">
              <a:solidFill>
                <a:srgbClr val="006F2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14" name="Freeform 790"/>
            <p:cNvSpPr>
              <a:spLocks/>
            </p:cNvSpPr>
            <p:nvPr/>
          </p:nvSpPr>
          <p:spPr bwMode="auto">
            <a:xfrm>
              <a:off x="1162" y="1622"/>
              <a:ext cx="56" cy="12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2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6" y="6"/>
                </a:cxn>
              </a:cxnLst>
              <a:rect l="0" t="0" r="r" b="b"/>
              <a:pathLst>
                <a:path w="56" h="12">
                  <a:moveTo>
                    <a:pt x="56" y="6"/>
                  </a:moveTo>
                  <a:lnTo>
                    <a:pt x="32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15" name="Freeform 791"/>
            <p:cNvSpPr>
              <a:spLocks/>
            </p:cNvSpPr>
            <p:nvPr/>
          </p:nvSpPr>
          <p:spPr bwMode="auto">
            <a:xfrm>
              <a:off x="1132" y="1628"/>
              <a:ext cx="56" cy="14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0" y="0"/>
                </a:cxn>
                <a:cxn ang="0">
                  <a:pos x="0" y="8"/>
                </a:cxn>
                <a:cxn ang="0">
                  <a:pos x="24" y="14"/>
                </a:cxn>
                <a:cxn ang="0">
                  <a:pos x="56" y="6"/>
                </a:cxn>
              </a:cxnLst>
              <a:rect l="0" t="0" r="r" b="b"/>
              <a:pathLst>
                <a:path w="56" h="14">
                  <a:moveTo>
                    <a:pt x="56" y="6"/>
                  </a:moveTo>
                  <a:lnTo>
                    <a:pt x="30" y="0"/>
                  </a:lnTo>
                  <a:lnTo>
                    <a:pt x="0" y="8"/>
                  </a:lnTo>
                  <a:lnTo>
                    <a:pt x="24" y="14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006D31"/>
            </a:solidFill>
            <a:ln w="0">
              <a:solidFill>
                <a:srgbClr val="006D3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16" name="Freeform 792"/>
            <p:cNvSpPr>
              <a:spLocks/>
            </p:cNvSpPr>
            <p:nvPr/>
          </p:nvSpPr>
          <p:spPr bwMode="auto">
            <a:xfrm>
              <a:off x="1132" y="1628"/>
              <a:ext cx="56" cy="14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0" y="0"/>
                </a:cxn>
                <a:cxn ang="0">
                  <a:pos x="0" y="8"/>
                </a:cxn>
                <a:cxn ang="0">
                  <a:pos x="24" y="14"/>
                </a:cxn>
                <a:cxn ang="0">
                  <a:pos x="56" y="6"/>
                </a:cxn>
              </a:cxnLst>
              <a:rect l="0" t="0" r="r" b="b"/>
              <a:pathLst>
                <a:path w="56" h="14">
                  <a:moveTo>
                    <a:pt x="56" y="6"/>
                  </a:moveTo>
                  <a:lnTo>
                    <a:pt x="30" y="0"/>
                  </a:lnTo>
                  <a:lnTo>
                    <a:pt x="0" y="8"/>
                  </a:lnTo>
                  <a:lnTo>
                    <a:pt x="24" y="14"/>
                  </a:lnTo>
                  <a:lnTo>
                    <a:pt x="5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17" name="Freeform 793"/>
            <p:cNvSpPr>
              <a:spLocks/>
            </p:cNvSpPr>
            <p:nvPr/>
          </p:nvSpPr>
          <p:spPr bwMode="auto">
            <a:xfrm>
              <a:off x="1100" y="1636"/>
              <a:ext cx="56" cy="14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4" y="14"/>
                </a:cxn>
                <a:cxn ang="0">
                  <a:pos x="56" y="6"/>
                </a:cxn>
              </a:cxnLst>
              <a:rect l="0" t="0" r="r" b="b"/>
              <a:pathLst>
                <a:path w="56" h="14">
                  <a:moveTo>
                    <a:pt x="56" y="6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4" y="14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006B36"/>
            </a:solidFill>
            <a:ln w="0">
              <a:solidFill>
                <a:srgbClr val="006B3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18" name="Freeform 794"/>
            <p:cNvSpPr>
              <a:spLocks/>
            </p:cNvSpPr>
            <p:nvPr/>
          </p:nvSpPr>
          <p:spPr bwMode="auto">
            <a:xfrm>
              <a:off x="1100" y="1636"/>
              <a:ext cx="56" cy="14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4" y="14"/>
                </a:cxn>
                <a:cxn ang="0">
                  <a:pos x="56" y="6"/>
                </a:cxn>
              </a:cxnLst>
              <a:rect l="0" t="0" r="r" b="b"/>
              <a:pathLst>
                <a:path w="56" h="14">
                  <a:moveTo>
                    <a:pt x="56" y="6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4" y="14"/>
                  </a:lnTo>
                  <a:lnTo>
                    <a:pt x="5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19" name="Freeform 795"/>
            <p:cNvSpPr>
              <a:spLocks/>
            </p:cNvSpPr>
            <p:nvPr/>
          </p:nvSpPr>
          <p:spPr bwMode="auto">
            <a:xfrm>
              <a:off x="1068" y="1644"/>
              <a:ext cx="56" cy="14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4" y="14"/>
                </a:cxn>
                <a:cxn ang="0">
                  <a:pos x="56" y="6"/>
                </a:cxn>
              </a:cxnLst>
              <a:rect l="0" t="0" r="r" b="b"/>
              <a:pathLst>
                <a:path w="56" h="14">
                  <a:moveTo>
                    <a:pt x="56" y="6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4" y="14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006A3D"/>
            </a:solidFill>
            <a:ln w="0">
              <a:solidFill>
                <a:srgbClr val="006A3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20" name="Freeform 796"/>
            <p:cNvSpPr>
              <a:spLocks/>
            </p:cNvSpPr>
            <p:nvPr/>
          </p:nvSpPr>
          <p:spPr bwMode="auto">
            <a:xfrm>
              <a:off x="1068" y="1644"/>
              <a:ext cx="56" cy="14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4" y="14"/>
                </a:cxn>
                <a:cxn ang="0">
                  <a:pos x="56" y="6"/>
                </a:cxn>
              </a:cxnLst>
              <a:rect l="0" t="0" r="r" b="b"/>
              <a:pathLst>
                <a:path w="56" h="14">
                  <a:moveTo>
                    <a:pt x="56" y="6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4" y="14"/>
                  </a:lnTo>
                  <a:lnTo>
                    <a:pt x="5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21" name="Freeform 797"/>
            <p:cNvSpPr>
              <a:spLocks/>
            </p:cNvSpPr>
            <p:nvPr/>
          </p:nvSpPr>
          <p:spPr bwMode="auto">
            <a:xfrm>
              <a:off x="1036" y="1652"/>
              <a:ext cx="56" cy="16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2" y="0"/>
                </a:cxn>
                <a:cxn ang="0">
                  <a:pos x="0" y="10"/>
                </a:cxn>
                <a:cxn ang="0">
                  <a:pos x="24" y="16"/>
                </a:cxn>
                <a:cxn ang="0">
                  <a:pos x="56" y="6"/>
                </a:cxn>
              </a:cxnLst>
              <a:rect l="0" t="0" r="r" b="b"/>
              <a:pathLst>
                <a:path w="56" h="16">
                  <a:moveTo>
                    <a:pt x="56" y="6"/>
                  </a:moveTo>
                  <a:lnTo>
                    <a:pt x="32" y="0"/>
                  </a:lnTo>
                  <a:lnTo>
                    <a:pt x="0" y="10"/>
                  </a:lnTo>
                  <a:lnTo>
                    <a:pt x="24" y="16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006846"/>
            </a:solidFill>
            <a:ln w="0">
              <a:solidFill>
                <a:srgbClr val="0068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22" name="Freeform 798"/>
            <p:cNvSpPr>
              <a:spLocks/>
            </p:cNvSpPr>
            <p:nvPr/>
          </p:nvSpPr>
          <p:spPr bwMode="auto">
            <a:xfrm>
              <a:off x="1036" y="1652"/>
              <a:ext cx="56" cy="16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2" y="0"/>
                </a:cxn>
                <a:cxn ang="0">
                  <a:pos x="0" y="10"/>
                </a:cxn>
                <a:cxn ang="0">
                  <a:pos x="24" y="16"/>
                </a:cxn>
                <a:cxn ang="0">
                  <a:pos x="56" y="6"/>
                </a:cxn>
              </a:cxnLst>
              <a:rect l="0" t="0" r="r" b="b"/>
              <a:pathLst>
                <a:path w="56" h="16">
                  <a:moveTo>
                    <a:pt x="56" y="6"/>
                  </a:moveTo>
                  <a:lnTo>
                    <a:pt x="32" y="0"/>
                  </a:lnTo>
                  <a:lnTo>
                    <a:pt x="0" y="10"/>
                  </a:lnTo>
                  <a:lnTo>
                    <a:pt x="24" y="16"/>
                  </a:lnTo>
                  <a:lnTo>
                    <a:pt x="5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23" name="Freeform 799"/>
            <p:cNvSpPr>
              <a:spLocks/>
            </p:cNvSpPr>
            <p:nvPr/>
          </p:nvSpPr>
          <p:spPr bwMode="auto">
            <a:xfrm>
              <a:off x="1002" y="1662"/>
              <a:ext cx="58" cy="18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4" y="0"/>
                </a:cxn>
                <a:cxn ang="0">
                  <a:pos x="0" y="12"/>
                </a:cxn>
                <a:cxn ang="0">
                  <a:pos x="24" y="18"/>
                </a:cxn>
                <a:cxn ang="0">
                  <a:pos x="58" y="6"/>
                </a:cxn>
              </a:cxnLst>
              <a:rect l="0" t="0" r="r" b="b"/>
              <a:pathLst>
                <a:path w="58" h="18">
                  <a:moveTo>
                    <a:pt x="58" y="6"/>
                  </a:moveTo>
                  <a:lnTo>
                    <a:pt x="34" y="0"/>
                  </a:lnTo>
                  <a:lnTo>
                    <a:pt x="0" y="12"/>
                  </a:lnTo>
                  <a:lnTo>
                    <a:pt x="24" y="18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00674F"/>
            </a:solidFill>
            <a:ln w="0">
              <a:solidFill>
                <a:srgbClr val="00674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24" name="Freeform 800"/>
            <p:cNvSpPr>
              <a:spLocks/>
            </p:cNvSpPr>
            <p:nvPr/>
          </p:nvSpPr>
          <p:spPr bwMode="auto">
            <a:xfrm>
              <a:off x="1002" y="1662"/>
              <a:ext cx="58" cy="18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4" y="0"/>
                </a:cxn>
                <a:cxn ang="0">
                  <a:pos x="0" y="12"/>
                </a:cxn>
                <a:cxn ang="0">
                  <a:pos x="24" y="18"/>
                </a:cxn>
                <a:cxn ang="0">
                  <a:pos x="58" y="6"/>
                </a:cxn>
              </a:cxnLst>
              <a:rect l="0" t="0" r="r" b="b"/>
              <a:pathLst>
                <a:path w="58" h="18">
                  <a:moveTo>
                    <a:pt x="58" y="6"/>
                  </a:moveTo>
                  <a:lnTo>
                    <a:pt x="34" y="0"/>
                  </a:lnTo>
                  <a:lnTo>
                    <a:pt x="0" y="12"/>
                  </a:lnTo>
                  <a:lnTo>
                    <a:pt x="24" y="18"/>
                  </a:lnTo>
                  <a:lnTo>
                    <a:pt x="5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25" name="Freeform 801"/>
            <p:cNvSpPr>
              <a:spLocks/>
            </p:cNvSpPr>
            <p:nvPr/>
          </p:nvSpPr>
          <p:spPr bwMode="auto">
            <a:xfrm>
              <a:off x="968" y="1674"/>
              <a:ext cx="58" cy="20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4" y="0"/>
                </a:cxn>
                <a:cxn ang="0">
                  <a:pos x="0" y="14"/>
                </a:cxn>
                <a:cxn ang="0">
                  <a:pos x="24" y="20"/>
                </a:cxn>
                <a:cxn ang="0">
                  <a:pos x="58" y="6"/>
                </a:cxn>
              </a:cxnLst>
              <a:rect l="0" t="0" r="r" b="b"/>
              <a:pathLst>
                <a:path w="58" h="20">
                  <a:moveTo>
                    <a:pt x="58" y="6"/>
                  </a:moveTo>
                  <a:lnTo>
                    <a:pt x="34" y="0"/>
                  </a:lnTo>
                  <a:lnTo>
                    <a:pt x="0" y="14"/>
                  </a:lnTo>
                  <a:lnTo>
                    <a:pt x="24" y="20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006659"/>
            </a:solidFill>
            <a:ln w="0">
              <a:solidFill>
                <a:srgbClr val="00665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26" name="Freeform 802"/>
            <p:cNvSpPr>
              <a:spLocks/>
            </p:cNvSpPr>
            <p:nvPr/>
          </p:nvSpPr>
          <p:spPr bwMode="auto">
            <a:xfrm>
              <a:off x="968" y="1674"/>
              <a:ext cx="58" cy="20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4" y="0"/>
                </a:cxn>
                <a:cxn ang="0">
                  <a:pos x="0" y="14"/>
                </a:cxn>
                <a:cxn ang="0">
                  <a:pos x="24" y="20"/>
                </a:cxn>
                <a:cxn ang="0">
                  <a:pos x="58" y="6"/>
                </a:cxn>
              </a:cxnLst>
              <a:rect l="0" t="0" r="r" b="b"/>
              <a:pathLst>
                <a:path w="58" h="20">
                  <a:moveTo>
                    <a:pt x="58" y="6"/>
                  </a:moveTo>
                  <a:lnTo>
                    <a:pt x="34" y="0"/>
                  </a:lnTo>
                  <a:lnTo>
                    <a:pt x="0" y="14"/>
                  </a:lnTo>
                  <a:lnTo>
                    <a:pt x="24" y="20"/>
                  </a:lnTo>
                  <a:lnTo>
                    <a:pt x="5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27" name="Freeform 803"/>
            <p:cNvSpPr>
              <a:spLocks/>
            </p:cNvSpPr>
            <p:nvPr/>
          </p:nvSpPr>
          <p:spPr bwMode="auto">
            <a:xfrm>
              <a:off x="934" y="1688"/>
              <a:ext cx="58" cy="22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4" y="0"/>
                </a:cxn>
                <a:cxn ang="0">
                  <a:pos x="0" y="14"/>
                </a:cxn>
                <a:cxn ang="0">
                  <a:pos x="24" y="22"/>
                </a:cxn>
                <a:cxn ang="0">
                  <a:pos x="58" y="6"/>
                </a:cxn>
              </a:cxnLst>
              <a:rect l="0" t="0" r="r" b="b"/>
              <a:pathLst>
                <a:path w="58" h="22">
                  <a:moveTo>
                    <a:pt x="58" y="6"/>
                  </a:moveTo>
                  <a:lnTo>
                    <a:pt x="34" y="0"/>
                  </a:lnTo>
                  <a:lnTo>
                    <a:pt x="0" y="14"/>
                  </a:lnTo>
                  <a:lnTo>
                    <a:pt x="24" y="22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006761"/>
            </a:solidFill>
            <a:ln w="0">
              <a:solidFill>
                <a:srgbClr val="00676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28" name="Freeform 804"/>
            <p:cNvSpPr>
              <a:spLocks/>
            </p:cNvSpPr>
            <p:nvPr/>
          </p:nvSpPr>
          <p:spPr bwMode="auto">
            <a:xfrm>
              <a:off x="934" y="1688"/>
              <a:ext cx="58" cy="22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4" y="0"/>
                </a:cxn>
                <a:cxn ang="0">
                  <a:pos x="0" y="14"/>
                </a:cxn>
                <a:cxn ang="0">
                  <a:pos x="24" y="22"/>
                </a:cxn>
                <a:cxn ang="0">
                  <a:pos x="58" y="6"/>
                </a:cxn>
              </a:cxnLst>
              <a:rect l="0" t="0" r="r" b="b"/>
              <a:pathLst>
                <a:path w="58" h="22">
                  <a:moveTo>
                    <a:pt x="58" y="6"/>
                  </a:moveTo>
                  <a:lnTo>
                    <a:pt x="34" y="0"/>
                  </a:lnTo>
                  <a:lnTo>
                    <a:pt x="0" y="14"/>
                  </a:lnTo>
                  <a:lnTo>
                    <a:pt x="24" y="22"/>
                  </a:lnTo>
                  <a:lnTo>
                    <a:pt x="5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29" name="Freeform 805"/>
            <p:cNvSpPr>
              <a:spLocks/>
            </p:cNvSpPr>
            <p:nvPr/>
          </p:nvSpPr>
          <p:spPr bwMode="auto">
            <a:xfrm>
              <a:off x="898" y="1702"/>
              <a:ext cx="60" cy="24"/>
            </a:xfrm>
            <a:custGeom>
              <a:avLst/>
              <a:gdLst/>
              <a:ahLst/>
              <a:cxnLst>
                <a:cxn ang="0">
                  <a:pos x="60" y="8"/>
                </a:cxn>
                <a:cxn ang="0">
                  <a:pos x="36" y="0"/>
                </a:cxn>
                <a:cxn ang="0">
                  <a:pos x="0" y="16"/>
                </a:cxn>
                <a:cxn ang="0">
                  <a:pos x="24" y="24"/>
                </a:cxn>
                <a:cxn ang="0">
                  <a:pos x="60" y="8"/>
                </a:cxn>
              </a:cxnLst>
              <a:rect l="0" t="0" r="r" b="b"/>
              <a:pathLst>
                <a:path w="60" h="24">
                  <a:moveTo>
                    <a:pt x="60" y="8"/>
                  </a:moveTo>
                  <a:lnTo>
                    <a:pt x="36" y="0"/>
                  </a:lnTo>
                  <a:lnTo>
                    <a:pt x="0" y="16"/>
                  </a:lnTo>
                  <a:lnTo>
                    <a:pt x="24" y="24"/>
                  </a:lnTo>
                  <a:lnTo>
                    <a:pt x="60" y="8"/>
                  </a:lnTo>
                  <a:close/>
                </a:path>
              </a:pathLst>
            </a:custGeom>
            <a:solidFill>
              <a:srgbClr val="006867"/>
            </a:solidFill>
            <a:ln w="0">
              <a:solidFill>
                <a:srgbClr val="00686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30" name="Freeform 806"/>
            <p:cNvSpPr>
              <a:spLocks/>
            </p:cNvSpPr>
            <p:nvPr/>
          </p:nvSpPr>
          <p:spPr bwMode="auto">
            <a:xfrm>
              <a:off x="898" y="1702"/>
              <a:ext cx="60" cy="24"/>
            </a:xfrm>
            <a:custGeom>
              <a:avLst/>
              <a:gdLst/>
              <a:ahLst/>
              <a:cxnLst>
                <a:cxn ang="0">
                  <a:pos x="60" y="8"/>
                </a:cxn>
                <a:cxn ang="0">
                  <a:pos x="36" y="0"/>
                </a:cxn>
                <a:cxn ang="0">
                  <a:pos x="0" y="16"/>
                </a:cxn>
                <a:cxn ang="0">
                  <a:pos x="24" y="24"/>
                </a:cxn>
                <a:cxn ang="0">
                  <a:pos x="60" y="8"/>
                </a:cxn>
              </a:cxnLst>
              <a:rect l="0" t="0" r="r" b="b"/>
              <a:pathLst>
                <a:path w="60" h="24">
                  <a:moveTo>
                    <a:pt x="60" y="8"/>
                  </a:moveTo>
                  <a:lnTo>
                    <a:pt x="36" y="0"/>
                  </a:lnTo>
                  <a:lnTo>
                    <a:pt x="0" y="16"/>
                  </a:lnTo>
                  <a:lnTo>
                    <a:pt x="24" y="24"/>
                  </a:lnTo>
                  <a:lnTo>
                    <a:pt x="60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31" name="Freeform 807"/>
            <p:cNvSpPr>
              <a:spLocks/>
            </p:cNvSpPr>
            <p:nvPr/>
          </p:nvSpPr>
          <p:spPr bwMode="auto">
            <a:xfrm>
              <a:off x="862" y="1718"/>
              <a:ext cx="60" cy="24"/>
            </a:xfrm>
            <a:custGeom>
              <a:avLst/>
              <a:gdLst/>
              <a:ahLst/>
              <a:cxnLst>
                <a:cxn ang="0">
                  <a:pos x="60" y="8"/>
                </a:cxn>
                <a:cxn ang="0">
                  <a:pos x="36" y="0"/>
                </a:cxn>
                <a:cxn ang="0">
                  <a:pos x="0" y="14"/>
                </a:cxn>
                <a:cxn ang="0">
                  <a:pos x="26" y="24"/>
                </a:cxn>
                <a:cxn ang="0">
                  <a:pos x="60" y="8"/>
                </a:cxn>
              </a:cxnLst>
              <a:rect l="0" t="0" r="r" b="b"/>
              <a:pathLst>
                <a:path w="60" h="24">
                  <a:moveTo>
                    <a:pt x="60" y="8"/>
                  </a:moveTo>
                  <a:lnTo>
                    <a:pt x="36" y="0"/>
                  </a:lnTo>
                  <a:lnTo>
                    <a:pt x="0" y="14"/>
                  </a:lnTo>
                  <a:lnTo>
                    <a:pt x="26" y="24"/>
                  </a:lnTo>
                  <a:lnTo>
                    <a:pt x="60" y="8"/>
                  </a:lnTo>
                  <a:close/>
                </a:path>
              </a:pathLst>
            </a:custGeom>
            <a:solidFill>
              <a:srgbClr val="006C67"/>
            </a:solidFill>
            <a:ln w="0">
              <a:solidFill>
                <a:srgbClr val="006C6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32" name="Freeform 808"/>
            <p:cNvSpPr>
              <a:spLocks/>
            </p:cNvSpPr>
            <p:nvPr/>
          </p:nvSpPr>
          <p:spPr bwMode="auto">
            <a:xfrm>
              <a:off x="862" y="1718"/>
              <a:ext cx="60" cy="24"/>
            </a:xfrm>
            <a:custGeom>
              <a:avLst/>
              <a:gdLst/>
              <a:ahLst/>
              <a:cxnLst>
                <a:cxn ang="0">
                  <a:pos x="60" y="8"/>
                </a:cxn>
                <a:cxn ang="0">
                  <a:pos x="36" y="0"/>
                </a:cxn>
                <a:cxn ang="0">
                  <a:pos x="0" y="14"/>
                </a:cxn>
                <a:cxn ang="0">
                  <a:pos x="26" y="24"/>
                </a:cxn>
                <a:cxn ang="0">
                  <a:pos x="60" y="8"/>
                </a:cxn>
              </a:cxnLst>
              <a:rect l="0" t="0" r="r" b="b"/>
              <a:pathLst>
                <a:path w="60" h="24">
                  <a:moveTo>
                    <a:pt x="60" y="8"/>
                  </a:moveTo>
                  <a:lnTo>
                    <a:pt x="36" y="0"/>
                  </a:lnTo>
                  <a:lnTo>
                    <a:pt x="0" y="14"/>
                  </a:lnTo>
                  <a:lnTo>
                    <a:pt x="26" y="24"/>
                  </a:lnTo>
                  <a:lnTo>
                    <a:pt x="60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33" name="Freeform 809"/>
            <p:cNvSpPr>
              <a:spLocks/>
            </p:cNvSpPr>
            <p:nvPr/>
          </p:nvSpPr>
          <p:spPr bwMode="auto">
            <a:xfrm>
              <a:off x="826" y="1732"/>
              <a:ext cx="62" cy="26"/>
            </a:xfrm>
            <a:custGeom>
              <a:avLst/>
              <a:gdLst/>
              <a:ahLst/>
              <a:cxnLst>
                <a:cxn ang="0">
                  <a:pos x="62" y="10"/>
                </a:cxn>
                <a:cxn ang="0">
                  <a:pos x="36" y="0"/>
                </a:cxn>
                <a:cxn ang="0">
                  <a:pos x="0" y="16"/>
                </a:cxn>
                <a:cxn ang="0">
                  <a:pos x="24" y="26"/>
                </a:cxn>
                <a:cxn ang="0">
                  <a:pos x="62" y="10"/>
                </a:cxn>
              </a:cxnLst>
              <a:rect l="0" t="0" r="r" b="b"/>
              <a:pathLst>
                <a:path w="62" h="26">
                  <a:moveTo>
                    <a:pt x="62" y="10"/>
                  </a:moveTo>
                  <a:lnTo>
                    <a:pt x="36" y="0"/>
                  </a:lnTo>
                  <a:lnTo>
                    <a:pt x="0" y="16"/>
                  </a:lnTo>
                  <a:lnTo>
                    <a:pt x="24" y="26"/>
                  </a:lnTo>
                  <a:lnTo>
                    <a:pt x="62" y="10"/>
                  </a:lnTo>
                  <a:close/>
                </a:path>
              </a:pathLst>
            </a:custGeom>
            <a:solidFill>
              <a:srgbClr val="007161"/>
            </a:solidFill>
            <a:ln w="0">
              <a:solidFill>
                <a:srgbClr val="00716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34" name="Freeform 810"/>
            <p:cNvSpPr>
              <a:spLocks/>
            </p:cNvSpPr>
            <p:nvPr/>
          </p:nvSpPr>
          <p:spPr bwMode="auto">
            <a:xfrm>
              <a:off x="826" y="1732"/>
              <a:ext cx="62" cy="26"/>
            </a:xfrm>
            <a:custGeom>
              <a:avLst/>
              <a:gdLst/>
              <a:ahLst/>
              <a:cxnLst>
                <a:cxn ang="0">
                  <a:pos x="62" y="10"/>
                </a:cxn>
                <a:cxn ang="0">
                  <a:pos x="36" y="0"/>
                </a:cxn>
                <a:cxn ang="0">
                  <a:pos x="0" y="16"/>
                </a:cxn>
                <a:cxn ang="0">
                  <a:pos x="24" y="26"/>
                </a:cxn>
                <a:cxn ang="0">
                  <a:pos x="62" y="10"/>
                </a:cxn>
              </a:cxnLst>
              <a:rect l="0" t="0" r="r" b="b"/>
              <a:pathLst>
                <a:path w="62" h="26">
                  <a:moveTo>
                    <a:pt x="62" y="10"/>
                  </a:moveTo>
                  <a:lnTo>
                    <a:pt x="36" y="0"/>
                  </a:lnTo>
                  <a:lnTo>
                    <a:pt x="0" y="16"/>
                  </a:lnTo>
                  <a:lnTo>
                    <a:pt x="24" y="26"/>
                  </a:lnTo>
                  <a:lnTo>
                    <a:pt x="62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5" name="Group 811"/>
          <p:cNvGrpSpPr>
            <a:grpSpLocks/>
          </p:cNvGrpSpPr>
          <p:nvPr/>
        </p:nvGrpSpPr>
        <p:grpSpPr bwMode="auto">
          <a:xfrm>
            <a:off x="1193800" y="2387600"/>
            <a:ext cx="1711325" cy="476250"/>
            <a:chOff x="752" y="1504"/>
            <a:chExt cx="1078" cy="300"/>
          </a:xfrm>
        </p:grpSpPr>
        <p:sp>
          <p:nvSpPr>
            <p:cNvPr id="155436" name="Freeform 812"/>
            <p:cNvSpPr>
              <a:spLocks/>
            </p:cNvSpPr>
            <p:nvPr/>
          </p:nvSpPr>
          <p:spPr bwMode="auto">
            <a:xfrm>
              <a:off x="790" y="1748"/>
              <a:ext cx="60" cy="24"/>
            </a:xfrm>
            <a:custGeom>
              <a:avLst/>
              <a:gdLst/>
              <a:ahLst/>
              <a:cxnLst>
                <a:cxn ang="0">
                  <a:pos x="60" y="10"/>
                </a:cxn>
                <a:cxn ang="0">
                  <a:pos x="36" y="0"/>
                </a:cxn>
                <a:cxn ang="0">
                  <a:pos x="0" y="12"/>
                </a:cxn>
                <a:cxn ang="0">
                  <a:pos x="24" y="24"/>
                </a:cxn>
                <a:cxn ang="0">
                  <a:pos x="60" y="10"/>
                </a:cxn>
              </a:cxnLst>
              <a:rect l="0" t="0" r="r" b="b"/>
              <a:pathLst>
                <a:path w="60" h="24">
                  <a:moveTo>
                    <a:pt x="60" y="10"/>
                  </a:moveTo>
                  <a:lnTo>
                    <a:pt x="36" y="0"/>
                  </a:lnTo>
                  <a:lnTo>
                    <a:pt x="0" y="12"/>
                  </a:lnTo>
                  <a:lnTo>
                    <a:pt x="24" y="24"/>
                  </a:lnTo>
                  <a:lnTo>
                    <a:pt x="60" y="10"/>
                  </a:lnTo>
                  <a:close/>
                </a:path>
              </a:pathLst>
            </a:custGeom>
            <a:solidFill>
              <a:srgbClr val="007756"/>
            </a:solidFill>
            <a:ln w="0">
              <a:solidFill>
                <a:srgbClr val="00775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37" name="Freeform 813"/>
            <p:cNvSpPr>
              <a:spLocks/>
            </p:cNvSpPr>
            <p:nvPr/>
          </p:nvSpPr>
          <p:spPr bwMode="auto">
            <a:xfrm>
              <a:off x="790" y="1748"/>
              <a:ext cx="60" cy="24"/>
            </a:xfrm>
            <a:custGeom>
              <a:avLst/>
              <a:gdLst/>
              <a:ahLst/>
              <a:cxnLst>
                <a:cxn ang="0">
                  <a:pos x="60" y="10"/>
                </a:cxn>
                <a:cxn ang="0">
                  <a:pos x="36" y="0"/>
                </a:cxn>
                <a:cxn ang="0">
                  <a:pos x="0" y="12"/>
                </a:cxn>
                <a:cxn ang="0">
                  <a:pos x="24" y="24"/>
                </a:cxn>
                <a:cxn ang="0">
                  <a:pos x="60" y="10"/>
                </a:cxn>
              </a:cxnLst>
              <a:rect l="0" t="0" r="r" b="b"/>
              <a:pathLst>
                <a:path w="60" h="24">
                  <a:moveTo>
                    <a:pt x="60" y="10"/>
                  </a:moveTo>
                  <a:lnTo>
                    <a:pt x="36" y="0"/>
                  </a:lnTo>
                  <a:lnTo>
                    <a:pt x="0" y="12"/>
                  </a:lnTo>
                  <a:lnTo>
                    <a:pt x="24" y="24"/>
                  </a:lnTo>
                  <a:lnTo>
                    <a:pt x="60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38" name="Freeform 814"/>
            <p:cNvSpPr>
              <a:spLocks/>
            </p:cNvSpPr>
            <p:nvPr/>
          </p:nvSpPr>
          <p:spPr bwMode="auto">
            <a:xfrm>
              <a:off x="752" y="1760"/>
              <a:ext cx="62" cy="22"/>
            </a:xfrm>
            <a:custGeom>
              <a:avLst/>
              <a:gdLst/>
              <a:ahLst/>
              <a:cxnLst>
                <a:cxn ang="0">
                  <a:pos x="62" y="12"/>
                </a:cxn>
                <a:cxn ang="0">
                  <a:pos x="38" y="0"/>
                </a:cxn>
                <a:cxn ang="0">
                  <a:pos x="0" y="12"/>
                </a:cxn>
                <a:cxn ang="0">
                  <a:pos x="24" y="22"/>
                </a:cxn>
                <a:cxn ang="0">
                  <a:pos x="62" y="12"/>
                </a:cxn>
              </a:cxnLst>
              <a:rect l="0" t="0" r="r" b="b"/>
              <a:pathLst>
                <a:path w="62" h="22">
                  <a:moveTo>
                    <a:pt x="62" y="12"/>
                  </a:moveTo>
                  <a:lnTo>
                    <a:pt x="38" y="0"/>
                  </a:lnTo>
                  <a:lnTo>
                    <a:pt x="0" y="12"/>
                  </a:lnTo>
                  <a:lnTo>
                    <a:pt x="24" y="22"/>
                  </a:lnTo>
                  <a:lnTo>
                    <a:pt x="62" y="12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39" name="Freeform 815"/>
            <p:cNvSpPr>
              <a:spLocks/>
            </p:cNvSpPr>
            <p:nvPr/>
          </p:nvSpPr>
          <p:spPr bwMode="auto">
            <a:xfrm>
              <a:off x="752" y="1760"/>
              <a:ext cx="62" cy="22"/>
            </a:xfrm>
            <a:custGeom>
              <a:avLst/>
              <a:gdLst/>
              <a:ahLst/>
              <a:cxnLst>
                <a:cxn ang="0">
                  <a:pos x="62" y="12"/>
                </a:cxn>
                <a:cxn ang="0">
                  <a:pos x="38" y="0"/>
                </a:cxn>
                <a:cxn ang="0">
                  <a:pos x="0" y="12"/>
                </a:cxn>
                <a:cxn ang="0">
                  <a:pos x="24" y="22"/>
                </a:cxn>
                <a:cxn ang="0">
                  <a:pos x="62" y="12"/>
                </a:cxn>
              </a:cxnLst>
              <a:rect l="0" t="0" r="r" b="b"/>
              <a:pathLst>
                <a:path w="62" h="22">
                  <a:moveTo>
                    <a:pt x="62" y="12"/>
                  </a:moveTo>
                  <a:lnTo>
                    <a:pt x="38" y="0"/>
                  </a:lnTo>
                  <a:lnTo>
                    <a:pt x="0" y="12"/>
                  </a:lnTo>
                  <a:lnTo>
                    <a:pt x="24" y="22"/>
                  </a:lnTo>
                  <a:lnTo>
                    <a:pt x="62" y="1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40" name="Freeform 816"/>
            <p:cNvSpPr>
              <a:spLocks/>
            </p:cNvSpPr>
            <p:nvPr/>
          </p:nvSpPr>
          <p:spPr bwMode="auto">
            <a:xfrm>
              <a:off x="1730" y="1504"/>
              <a:ext cx="48" cy="14"/>
            </a:xfrm>
            <a:custGeom>
              <a:avLst/>
              <a:gdLst/>
              <a:ahLst/>
              <a:cxnLst>
                <a:cxn ang="0">
                  <a:pos x="48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26" y="14"/>
                </a:cxn>
                <a:cxn ang="0">
                  <a:pos x="48" y="8"/>
                </a:cxn>
              </a:cxnLst>
              <a:rect l="0" t="0" r="r" b="b"/>
              <a:pathLst>
                <a:path w="48" h="14">
                  <a:moveTo>
                    <a:pt x="48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26" y="14"/>
                  </a:lnTo>
                  <a:lnTo>
                    <a:pt x="48" y="8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41" name="Freeform 817"/>
            <p:cNvSpPr>
              <a:spLocks/>
            </p:cNvSpPr>
            <p:nvPr/>
          </p:nvSpPr>
          <p:spPr bwMode="auto">
            <a:xfrm>
              <a:off x="1730" y="1504"/>
              <a:ext cx="48" cy="14"/>
            </a:xfrm>
            <a:custGeom>
              <a:avLst/>
              <a:gdLst/>
              <a:ahLst/>
              <a:cxnLst>
                <a:cxn ang="0">
                  <a:pos x="48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26" y="14"/>
                </a:cxn>
                <a:cxn ang="0">
                  <a:pos x="48" y="8"/>
                </a:cxn>
              </a:cxnLst>
              <a:rect l="0" t="0" r="r" b="b"/>
              <a:pathLst>
                <a:path w="48" h="14">
                  <a:moveTo>
                    <a:pt x="48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26" y="14"/>
                  </a:lnTo>
                  <a:lnTo>
                    <a:pt x="48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42" name="Freeform 818"/>
            <p:cNvSpPr>
              <a:spLocks/>
            </p:cNvSpPr>
            <p:nvPr/>
          </p:nvSpPr>
          <p:spPr bwMode="auto">
            <a:xfrm>
              <a:off x="1708" y="1512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43" name="Freeform 819"/>
            <p:cNvSpPr>
              <a:spLocks/>
            </p:cNvSpPr>
            <p:nvPr/>
          </p:nvSpPr>
          <p:spPr bwMode="auto">
            <a:xfrm>
              <a:off x="1708" y="1512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4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44" name="Freeform 820"/>
            <p:cNvSpPr>
              <a:spLocks/>
            </p:cNvSpPr>
            <p:nvPr/>
          </p:nvSpPr>
          <p:spPr bwMode="auto">
            <a:xfrm>
              <a:off x="1686" y="1518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45" name="Freeform 821"/>
            <p:cNvSpPr>
              <a:spLocks/>
            </p:cNvSpPr>
            <p:nvPr/>
          </p:nvSpPr>
          <p:spPr bwMode="auto">
            <a:xfrm>
              <a:off x="1686" y="1518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4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46" name="Freeform 822"/>
            <p:cNvSpPr>
              <a:spLocks/>
            </p:cNvSpPr>
            <p:nvPr/>
          </p:nvSpPr>
          <p:spPr bwMode="auto">
            <a:xfrm>
              <a:off x="1664" y="1524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7C45"/>
            </a:solidFill>
            <a:ln w="0">
              <a:solidFill>
                <a:srgbClr val="007C4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47" name="Freeform 823"/>
            <p:cNvSpPr>
              <a:spLocks/>
            </p:cNvSpPr>
            <p:nvPr/>
          </p:nvSpPr>
          <p:spPr bwMode="auto">
            <a:xfrm>
              <a:off x="1664" y="1524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4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48" name="Freeform 824"/>
            <p:cNvSpPr>
              <a:spLocks/>
            </p:cNvSpPr>
            <p:nvPr/>
          </p:nvSpPr>
          <p:spPr bwMode="auto">
            <a:xfrm>
              <a:off x="1642" y="1530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7C45"/>
            </a:solidFill>
            <a:ln w="0">
              <a:solidFill>
                <a:srgbClr val="007C4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49" name="Freeform 825"/>
            <p:cNvSpPr>
              <a:spLocks/>
            </p:cNvSpPr>
            <p:nvPr/>
          </p:nvSpPr>
          <p:spPr bwMode="auto">
            <a:xfrm>
              <a:off x="1642" y="1530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4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50" name="Freeform 826"/>
            <p:cNvSpPr>
              <a:spLocks/>
            </p:cNvSpPr>
            <p:nvPr/>
          </p:nvSpPr>
          <p:spPr bwMode="auto">
            <a:xfrm>
              <a:off x="1618" y="1536"/>
              <a:ext cx="48" cy="14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6" y="14"/>
                </a:cxn>
                <a:cxn ang="0">
                  <a:pos x="48" y="6"/>
                </a:cxn>
              </a:cxnLst>
              <a:rect l="0" t="0" r="r" b="b"/>
              <a:pathLst>
                <a:path w="48" h="14">
                  <a:moveTo>
                    <a:pt x="48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6" y="14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7C44"/>
            </a:solidFill>
            <a:ln w="0">
              <a:solidFill>
                <a:srgbClr val="007C4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51" name="Freeform 827"/>
            <p:cNvSpPr>
              <a:spLocks/>
            </p:cNvSpPr>
            <p:nvPr/>
          </p:nvSpPr>
          <p:spPr bwMode="auto">
            <a:xfrm>
              <a:off x="1618" y="1536"/>
              <a:ext cx="48" cy="14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6" y="14"/>
                </a:cxn>
                <a:cxn ang="0">
                  <a:pos x="48" y="6"/>
                </a:cxn>
              </a:cxnLst>
              <a:rect l="0" t="0" r="r" b="b"/>
              <a:pathLst>
                <a:path w="48" h="14">
                  <a:moveTo>
                    <a:pt x="48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6" y="14"/>
                  </a:lnTo>
                  <a:lnTo>
                    <a:pt x="4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52" name="Freeform 828"/>
            <p:cNvSpPr>
              <a:spLocks/>
            </p:cNvSpPr>
            <p:nvPr/>
          </p:nvSpPr>
          <p:spPr bwMode="auto">
            <a:xfrm>
              <a:off x="1594" y="1542"/>
              <a:ext cx="50" cy="14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4" y="0"/>
                </a:cxn>
                <a:cxn ang="0">
                  <a:pos x="0" y="8"/>
                </a:cxn>
                <a:cxn ang="0">
                  <a:pos x="26" y="14"/>
                </a:cxn>
                <a:cxn ang="0">
                  <a:pos x="50" y="8"/>
                </a:cxn>
              </a:cxnLst>
              <a:rect l="0" t="0" r="r" b="b"/>
              <a:pathLst>
                <a:path w="50" h="14">
                  <a:moveTo>
                    <a:pt x="50" y="8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26" y="14"/>
                  </a:lnTo>
                  <a:lnTo>
                    <a:pt x="50" y="8"/>
                  </a:lnTo>
                  <a:close/>
                </a:path>
              </a:pathLst>
            </a:custGeom>
            <a:solidFill>
              <a:srgbClr val="007C43"/>
            </a:solidFill>
            <a:ln w="0">
              <a:solidFill>
                <a:srgbClr val="007C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53" name="Freeform 829"/>
            <p:cNvSpPr>
              <a:spLocks/>
            </p:cNvSpPr>
            <p:nvPr/>
          </p:nvSpPr>
          <p:spPr bwMode="auto">
            <a:xfrm>
              <a:off x="1594" y="1542"/>
              <a:ext cx="50" cy="14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4" y="0"/>
                </a:cxn>
                <a:cxn ang="0">
                  <a:pos x="0" y="8"/>
                </a:cxn>
                <a:cxn ang="0">
                  <a:pos x="26" y="14"/>
                </a:cxn>
                <a:cxn ang="0">
                  <a:pos x="50" y="8"/>
                </a:cxn>
              </a:cxnLst>
              <a:rect l="0" t="0" r="r" b="b"/>
              <a:pathLst>
                <a:path w="50" h="14">
                  <a:moveTo>
                    <a:pt x="50" y="8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26" y="14"/>
                  </a:lnTo>
                  <a:lnTo>
                    <a:pt x="50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54" name="Freeform 830"/>
            <p:cNvSpPr>
              <a:spLocks/>
            </p:cNvSpPr>
            <p:nvPr/>
          </p:nvSpPr>
          <p:spPr bwMode="auto">
            <a:xfrm>
              <a:off x="1570" y="1550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0" y="6"/>
                  </a:lnTo>
                  <a:close/>
                </a:path>
              </a:pathLst>
            </a:custGeom>
            <a:solidFill>
              <a:srgbClr val="007C41"/>
            </a:solidFill>
            <a:ln w="0">
              <a:solidFill>
                <a:srgbClr val="007C4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55" name="Freeform 831"/>
            <p:cNvSpPr>
              <a:spLocks/>
            </p:cNvSpPr>
            <p:nvPr/>
          </p:nvSpPr>
          <p:spPr bwMode="auto">
            <a:xfrm>
              <a:off x="1570" y="1550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56" name="Freeform 832"/>
            <p:cNvSpPr>
              <a:spLocks/>
            </p:cNvSpPr>
            <p:nvPr/>
          </p:nvSpPr>
          <p:spPr bwMode="auto">
            <a:xfrm>
              <a:off x="1546" y="1556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0" y="6"/>
                  </a:lnTo>
                  <a:close/>
                </a:path>
              </a:pathLst>
            </a:custGeom>
            <a:solidFill>
              <a:srgbClr val="007C3F"/>
            </a:solidFill>
            <a:ln w="0">
              <a:solidFill>
                <a:srgbClr val="007C3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57" name="Freeform 833"/>
            <p:cNvSpPr>
              <a:spLocks/>
            </p:cNvSpPr>
            <p:nvPr/>
          </p:nvSpPr>
          <p:spPr bwMode="auto">
            <a:xfrm>
              <a:off x="1546" y="1556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58" name="Freeform 834"/>
            <p:cNvSpPr>
              <a:spLocks/>
            </p:cNvSpPr>
            <p:nvPr/>
          </p:nvSpPr>
          <p:spPr bwMode="auto">
            <a:xfrm>
              <a:off x="1522" y="1562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0" y="6"/>
                  </a:lnTo>
                  <a:close/>
                </a:path>
              </a:pathLst>
            </a:custGeom>
            <a:solidFill>
              <a:srgbClr val="007C3C"/>
            </a:solidFill>
            <a:ln w="0">
              <a:solidFill>
                <a:srgbClr val="007C3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59" name="Freeform 835"/>
            <p:cNvSpPr>
              <a:spLocks/>
            </p:cNvSpPr>
            <p:nvPr/>
          </p:nvSpPr>
          <p:spPr bwMode="auto">
            <a:xfrm>
              <a:off x="1522" y="1562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60" name="Freeform 836"/>
            <p:cNvSpPr>
              <a:spLocks/>
            </p:cNvSpPr>
            <p:nvPr/>
          </p:nvSpPr>
          <p:spPr bwMode="auto">
            <a:xfrm>
              <a:off x="1496" y="1568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0" y="6"/>
                  </a:lnTo>
                  <a:close/>
                </a:path>
              </a:pathLst>
            </a:custGeom>
            <a:solidFill>
              <a:srgbClr val="007C3A"/>
            </a:solidFill>
            <a:ln w="0">
              <a:solidFill>
                <a:srgbClr val="007C3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61" name="Freeform 837"/>
            <p:cNvSpPr>
              <a:spLocks/>
            </p:cNvSpPr>
            <p:nvPr/>
          </p:nvSpPr>
          <p:spPr bwMode="auto">
            <a:xfrm>
              <a:off x="1496" y="1568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62" name="Freeform 838"/>
            <p:cNvSpPr>
              <a:spLocks/>
            </p:cNvSpPr>
            <p:nvPr/>
          </p:nvSpPr>
          <p:spPr bwMode="auto">
            <a:xfrm>
              <a:off x="1470" y="1574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2" y="6"/>
                  </a:lnTo>
                  <a:close/>
                </a:path>
              </a:pathLst>
            </a:custGeom>
            <a:solidFill>
              <a:srgbClr val="007B37"/>
            </a:solidFill>
            <a:ln w="0">
              <a:solidFill>
                <a:srgbClr val="007B3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63" name="Freeform 839"/>
            <p:cNvSpPr>
              <a:spLocks/>
            </p:cNvSpPr>
            <p:nvPr/>
          </p:nvSpPr>
          <p:spPr bwMode="auto">
            <a:xfrm>
              <a:off x="1470" y="1574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64" name="Freeform 840"/>
            <p:cNvSpPr>
              <a:spLocks/>
            </p:cNvSpPr>
            <p:nvPr/>
          </p:nvSpPr>
          <p:spPr bwMode="auto">
            <a:xfrm>
              <a:off x="1444" y="1580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2" y="6"/>
                  </a:lnTo>
                  <a:close/>
                </a:path>
              </a:pathLst>
            </a:custGeom>
            <a:solidFill>
              <a:srgbClr val="007B34"/>
            </a:solidFill>
            <a:ln w="0">
              <a:solidFill>
                <a:srgbClr val="007B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65" name="Freeform 841"/>
            <p:cNvSpPr>
              <a:spLocks/>
            </p:cNvSpPr>
            <p:nvPr/>
          </p:nvSpPr>
          <p:spPr bwMode="auto">
            <a:xfrm>
              <a:off x="1444" y="1580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66" name="Freeform 842"/>
            <p:cNvSpPr>
              <a:spLocks/>
            </p:cNvSpPr>
            <p:nvPr/>
          </p:nvSpPr>
          <p:spPr bwMode="auto">
            <a:xfrm>
              <a:off x="1418" y="1586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26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26" y="12"/>
                  </a:lnTo>
                  <a:lnTo>
                    <a:pt x="52" y="6"/>
                  </a:lnTo>
                  <a:close/>
                </a:path>
              </a:pathLst>
            </a:custGeom>
            <a:solidFill>
              <a:srgbClr val="007A31"/>
            </a:solidFill>
            <a:ln w="0">
              <a:solidFill>
                <a:srgbClr val="007A3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67" name="Freeform 843"/>
            <p:cNvSpPr>
              <a:spLocks/>
            </p:cNvSpPr>
            <p:nvPr/>
          </p:nvSpPr>
          <p:spPr bwMode="auto">
            <a:xfrm>
              <a:off x="1418" y="1586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26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26" y="12"/>
                  </a:lnTo>
                  <a:lnTo>
                    <a:pt x="5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68" name="Freeform 844"/>
            <p:cNvSpPr>
              <a:spLocks/>
            </p:cNvSpPr>
            <p:nvPr/>
          </p:nvSpPr>
          <p:spPr bwMode="auto">
            <a:xfrm>
              <a:off x="1390" y="1590"/>
              <a:ext cx="54" cy="14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6" y="14"/>
                </a:cxn>
                <a:cxn ang="0">
                  <a:pos x="54" y="8"/>
                </a:cxn>
              </a:cxnLst>
              <a:rect l="0" t="0" r="r" b="b"/>
              <a:pathLst>
                <a:path w="54" h="14">
                  <a:moveTo>
                    <a:pt x="54" y="8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6" y="14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92E"/>
            </a:solidFill>
            <a:ln w="0">
              <a:solidFill>
                <a:srgbClr val="00792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69" name="Freeform 845"/>
            <p:cNvSpPr>
              <a:spLocks/>
            </p:cNvSpPr>
            <p:nvPr/>
          </p:nvSpPr>
          <p:spPr bwMode="auto">
            <a:xfrm>
              <a:off x="1390" y="1590"/>
              <a:ext cx="54" cy="14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6" y="14"/>
                </a:cxn>
                <a:cxn ang="0">
                  <a:pos x="54" y="8"/>
                </a:cxn>
              </a:cxnLst>
              <a:rect l="0" t="0" r="r" b="b"/>
              <a:pathLst>
                <a:path w="54" h="14">
                  <a:moveTo>
                    <a:pt x="54" y="8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6" y="14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70" name="Freeform 846"/>
            <p:cNvSpPr>
              <a:spLocks/>
            </p:cNvSpPr>
            <p:nvPr/>
          </p:nvSpPr>
          <p:spPr bwMode="auto">
            <a:xfrm>
              <a:off x="1364" y="1596"/>
              <a:ext cx="52" cy="12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2" y="8"/>
                </a:cxn>
              </a:cxnLst>
              <a:rect l="0" t="0" r="r" b="b"/>
              <a:pathLst>
                <a:path w="52" h="12">
                  <a:moveTo>
                    <a:pt x="52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2" y="8"/>
                  </a:lnTo>
                  <a:close/>
                </a:path>
              </a:pathLst>
            </a:custGeom>
            <a:solidFill>
              <a:srgbClr val="00782C"/>
            </a:solidFill>
            <a:ln w="0">
              <a:solidFill>
                <a:srgbClr val="00782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71" name="Freeform 847"/>
            <p:cNvSpPr>
              <a:spLocks/>
            </p:cNvSpPr>
            <p:nvPr/>
          </p:nvSpPr>
          <p:spPr bwMode="auto">
            <a:xfrm>
              <a:off x="1364" y="1596"/>
              <a:ext cx="52" cy="12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2" y="8"/>
                </a:cxn>
              </a:cxnLst>
              <a:rect l="0" t="0" r="r" b="b"/>
              <a:pathLst>
                <a:path w="52" h="12">
                  <a:moveTo>
                    <a:pt x="52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72" name="Freeform 848"/>
            <p:cNvSpPr>
              <a:spLocks/>
            </p:cNvSpPr>
            <p:nvPr/>
          </p:nvSpPr>
          <p:spPr bwMode="auto">
            <a:xfrm>
              <a:off x="1336" y="1602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24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24" y="12"/>
                  </a:lnTo>
                  <a:lnTo>
                    <a:pt x="52" y="6"/>
                  </a:lnTo>
                  <a:close/>
                </a:path>
              </a:pathLst>
            </a:custGeom>
            <a:solidFill>
              <a:srgbClr val="007729"/>
            </a:solidFill>
            <a:ln w="0">
              <a:solidFill>
                <a:srgbClr val="0077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73" name="Freeform 849"/>
            <p:cNvSpPr>
              <a:spLocks/>
            </p:cNvSpPr>
            <p:nvPr/>
          </p:nvSpPr>
          <p:spPr bwMode="auto">
            <a:xfrm>
              <a:off x="1336" y="1602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24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24" y="12"/>
                  </a:lnTo>
                  <a:lnTo>
                    <a:pt x="5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74" name="Freeform 850"/>
            <p:cNvSpPr>
              <a:spLocks/>
            </p:cNvSpPr>
            <p:nvPr/>
          </p:nvSpPr>
          <p:spPr bwMode="auto">
            <a:xfrm>
              <a:off x="1306" y="1606"/>
              <a:ext cx="54" cy="12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4" y="8"/>
                </a:cxn>
              </a:cxnLst>
              <a:rect l="0" t="0" r="r" b="b"/>
              <a:pathLst>
                <a:path w="54" h="12">
                  <a:moveTo>
                    <a:pt x="54" y="8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528"/>
            </a:solidFill>
            <a:ln w="0">
              <a:solidFill>
                <a:srgbClr val="00752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75" name="Freeform 851"/>
            <p:cNvSpPr>
              <a:spLocks/>
            </p:cNvSpPr>
            <p:nvPr/>
          </p:nvSpPr>
          <p:spPr bwMode="auto">
            <a:xfrm>
              <a:off x="1306" y="1606"/>
              <a:ext cx="54" cy="12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4" y="8"/>
                </a:cxn>
              </a:cxnLst>
              <a:rect l="0" t="0" r="r" b="b"/>
              <a:pathLst>
                <a:path w="54" h="12">
                  <a:moveTo>
                    <a:pt x="54" y="8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76" name="Freeform 852"/>
            <p:cNvSpPr>
              <a:spLocks/>
            </p:cNvSpPr>
            <p:nvPr/>
          </p:nvSpPr>
          <p:spPr bwMode="auto">
            <a:xfrm>
              <a:off x="1278" y="1612"/>
              <a:ext cx="54" cy="12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4" y="6"/>
                </a:cxn>
              </a:cxnLst>
              <a:rect l="0" t="0" r="r" b="b"/>
              <a:pathLst>
                <a:path w="54" h="12">
                  <a:moveTo>
                    <a:pt x="54" y="6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rgbClr val="007427"/>
            </a:solidFill>
            <a:ln w="0">
              <a:solidFill>
                <a:srgbClr val="00742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77" name="Freeform 853"/>
            <p:cNvSpPr>
              <a:spLocks/>
            </p:cNvSpPr>
            <p:nvPr/>
          </p:nvSpPr>
          <p:spPr bwMode="auto">
            <a:xfrm>
              <a:off x="1278" y="1612"/>
              <a:ext cx="54" cy="12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4" y="6"/>
                </a:cxn>
              </a:cxnLst>
              <a:rect l="0" t="0" r="r" b="b"/>
              <a:pathLst>
                <a:path w="54" h="12">
                  <a:moveTo>
                    <a:pt x="54" y="6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4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78" name="Freeform 854"/>
            <p:cNvSpPr>
              <a:spLocks/>
            </p:cNvSpPr>
            <p:nvPr/>
          </p:nvSpPr>
          <p:spPr bwMode="auto">
            <a:xfrm>
              <a:off x="1248" y="1618"/>
              <a:ext cx="56" cy="10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0" y="0"/>
                </a:cxn>
                <a:cxn ang="0">
                  <a:pos x="0" y="4"/>
                </a:cxn>
                <a:cxn ang="0">
                  <a:pos x="26" y="10"/>
                </a:cxn>
                <a:cxn ang="0">
                  <a:pos x="56" y="6"/>
                </a:cxn>
              </a:cxnLst>
              <a:rect l="0" t="0" r="r" b="b"/>
              <a:pathLst>
                <a:path w="56" h="10">
                  <a:moveTo>
                    <a:pt x="56" y="6"/>
                  </a:moveTo>
                  <a:lnTo>
                    <a:pt x="30" y="0"/>
                  </a:lnTo>
                  <a:lnTo>
                    <a:pt x="0" y="4"/>
                  </a:lnTo>
                  <a:lnTo>
                    <a:pt x="26" y="10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007227"/>
            </a:solidFill>
            <a:ln w="0">
              <a:solidFill>
                <a:srgbClr val="00722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79" name="Freeform 855"/>
            <p:cNvSpPr>
              <a:spLocks/>
            </p:cNvSpPr>
            <p:nvPr/>
          </p:nvSpPr>
          <p:spPr bwMode="auto">
            <a:xfrm>
              <a:off x="1248" y="1618"/>
              <a:ext cx="56" cy="10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0" y="0"/>
                </a:cxn>
                <a:cxn ang="0">
                  <a:pos x="0" y="4"/>
                </a:cxn>
                <a:cxn ang="0">
                  <a:pos x="26" y="10"/>
                </a:cxn>
                <a:cxn ang="0">
                  <a:pos x="56" y="6"/>
                </a:cxn>
              </a:cxnLst>
              <a:rect l="0" t="0" r="r" b="b"/>
              <a:pathLst>
                <a:path w="56" h="10">
                  <a:moveTo>
                    <a:pt x="56" y="6"/>
                  </a:moveTo>
                  <a:lnTo>
                    <a:pt x="30" y="0"/>
                  </a:lnTo>
                  <a:lnTo>
                    <a:pt x="0" y="4"/>
                  </a:lnTo>
                  <a:lnTo>
                    <a:pt x="26" y="10"/>
                  </a:lnTo>
                  <a:lnTo>
                    <a:pt x="5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80" name="Freeform 856"/>
            <p:cNvSpPr>
              <a:spLocks/>
            </p:cNvSpPr>
            <p:nvPr/>
          </p:nvSpPr>
          <p:spPr bwMode="auto">
            <a:xfrm>
              <a:off x="1218" y="1622"/>
              <a:ext cx="56" cy="12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6" y="6"/>
                </a:cxn>
              </a:cxnLst>
              <a:rect l="0" t="0" r="r" b="b"/>
              <a:pathLst>
                <a:path w="56" h="12">
                  <a:moveTo>
                    <a:pt x="56" y="6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007028"/>
            </a:solidFill>
            <a:ln w="0">
              <a:solidFill>
                <a:srgbClr val="00702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81" name="Freeform 857"/>
            <p:cNvSpPr>
              <a:spLocks/>
            </p:cNvSpPr>
            <p:nvPr/>
          </p:nvSpPr>
          <p:spPr bwMode="auto">
            <a:xfrm>
              <a:off x="1218" y="1622"/>
              <a:ext cx="56" cy="12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6" y="6"/>
                </a:cxn>
              </a:cxnLst>
              <a:rect l="0" t="0" r="r" b="b"/>
              <a:pathLst>
                <a:path w="56" h="12">
                  <a:moveTo>
                    <a:pt x="56" y="6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82" name="Freeform 858"/>
            <p:cNvSpPr>
              <a:spLocks/>
            </p:cNvSpPr>
            <p:nvPr/>
          </p:nvSpPr>
          <p:spPr bwMode="auto">
            <a:xfrm>
              <a:off x="1188" y="1628"/>
              <a:ext cx="56" cy="12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6" y="6"/>
                </a:cxn>
              </a:cxnLst>
              <a:rect l="0" t="0" r="r" b="b"/>
              <a:pathLst>
                <a:path w="56" h="12">
                  <a:moveTo>
                    <a:pt x="56" y="6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006E2A"/>
            </a:solidFill>
            <a:ln w="0">
              <a:solidFill>
                <a:srgbClr val="006E2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83" name="Freeform 859"/>
            <p:cNvSpPr>
              <a:spLocks/>
            </p:cNvSpPr>
            <p:nvPr/>
          </p:nvSpPr>
          <p:spPr bwMode="auto">
            <a:xfrm>
              <a:off x="1188" y="1628"/>
              <a:ext cx="56" cy="12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6" y="6"/>
                </a:cxn>
              </a:cxnLst>
              <a:rect l="0" t="0" r="r" b="b"/>
              <a:pathLst>
                <a:path w="56" h="12">
                  <a:moveTo>
                    <a:pt x="56" y="6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84" name="Freeform 860"/>
            <p:cNvSpPr>
              <a:spLocks/>
            </p:cNvSpPr>
            <p:nvPr/>
          </p:nvSpPr>
          <p:spPr bwMode="auto">
            <a:xfrm>
              <a:off x="1156" y="1634"/>
              <a:ext cx="58" cy="14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6" y="14"/>
                </a:cxn>
                <a:cxn ang="0">
                  <a:pos x="58" y="6"/>
                </a:cxn>
              </a:cxnLst>
              <a:rect l="0" t="0" r="r" b="b"/>
              <a:pathLst>
                <a:path w="58" h="14">
                  <a:moveTo>
                    <a:pt x="58" y="6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6" y="14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006C2E"/>
            </a:solidFill>
            <a:ln w="0">
              <a:solidFill>
                <a:srgbClr val="006C2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85" name="Freeform 861"/>
            <p:cNvSpPr>
              <a:spLocks/>
            </p:cNvSpPr>
            <p:nvPr/>
          </p:nvSpPr>
          <p:spPr bwMode="auto">
            <a:xfrm>
              <a:off x="1156" y="1634"/>
              <a:ext cx="58" cy="14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6" y="14"/>
                </a:cxn>
                <a:cxn ang="0">
                  <a:pos x="58" y="6"/>
                </a:cxn>
              </a:cxnLst>
              <a:rect l="0" t="0" r="r" b="b"/>
              <a:pathLst>
                <a:path w="58" h="14">
                  <a:moveTo>
                    <a:pt x="58" y="6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6" y="14"/>
                  </a:lnTo>
                  <a:lnTo>
                    <a:pt x="5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86" name="Freeform 862"/>
            <p:cNvSpPr>
              <a:spLocks/>
            </p:cNvSpPr>
            <p:nvPr/>
          </p:nvSpPr>
          <p:spPr bwMode="auto">
            <a:xfrm>
              <a:off x="1124" y="1642"/>
              <a:ext cx="58" cy="14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6" y="14"/>
                </a:cxn>
                <a:cxn ang="0">
                  <a:pos x="58" y="6"/>
                </a:cxn>
              </a:cxnLst>
              <a:rect l="0" t="0" r="r" b="b"/>
              <a:pathLst>
                <a:path w="58" h="14">
                  <a:moveTo>
                    <a:pt x="58" y="6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6" y="14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006A34"/>
            </a:solidFill>
            <a:ln w="0">
              <a:solidFill>
                <a:srgbClr val="006A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87" name="Freeform 863"/>
            <p:cNvSpPr>
              <a:spLocks/>
            </p:cNvSpPr>
            <p:nvPr/>
          </p:nvSpPr>
          <p:spPr bwMode="auto">
            <a:xfrm>
              <a:off x="1124" y="1642"/>
              <a:ext cx="58" cy="14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6" y="14"/>
                </a:cxn>
                <a:cxn ang="0">
                  <a:pos x="58" y="6"/>
                </a:cxn>
              </a:cxnLst>
              <a:rect l="0" t="0" r="r" b="b"/>
              <a:pathLst>
                <a:path w="58" h="14">
                  <a:moveTo>
                    <a:pt x="58" y="6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6" y="14"/>
                  </a:lnTo>
                  <a:lnTo>
                    <a:pt x="5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88" name="Freeform 864"/>
            <p:cNvSpPr>
              <a:spLocks/>
            </p:cNvSpPr>
            <p:nvPr/>
          </p:nvSpPr>
          <p:spPr bwMode="auto">
            <a:xfrm>
              <a:off x="1092" y="1650"/>
              <a:ext cx="58" cy="14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6" y="14"/>
                </a:cxn>
                <a:cxn ang="0">
                  <a:pos x="58" y="6"/>
                </a:cxn>
              </a:cxnLst>
              <a:rect l="0" t="0" r="r" b="b"/>
              <a:pathLst>
                <a:path w="58" h="14">
                  <a:moveTo>
                    <a:pt x="58" y="6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6" y="14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00683C"/>
            </a:solidFill>
            <a:ln w="0">
              <a:solidFill>
                <a:srgbClr val="00683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89" name="Freeform 865"/>
            <p:cNvSpPr>
              <a:spLocks/>
            </p:cNvSpPr>
            <p:nvPr/>
          </p:nvSpPr>
          <p:spPr bwMode="auto">
            <a:xfrm>
              <a:off x="1092" y="1650"/>
              <a:ext cx="58" cy="14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6" y="14"/>
                </a:cxn>
                <a:cxn ang="0">
                  <a:pos x="58" y="6"/>
                </a:cxn>
              </a:cxnLst>
              <a:rect l="0" t="0" r="r" b="b"/>
              <a:pathLst>
                <a:path w="58" h="14">
                  <a:moveTo>
                    <a:pt x="58" y="6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6" y="14"/>
                  </a:lnTo>
                  <a:lnTo>
                    <a:pt x="5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90" name="Freeform 866"/>
            <p:cNvSpPr>
              <a:spLocks/>
            </p:cNvSpPr>
            <p:nvPr/>
          </p:nvSpPr>
          <p:spPr bwMode="auto">
            <a:xfrm>
              <a:off x="1060" y="1658"/>
              <a:ext cx="58" cy="16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2" y="0"/>
                </a:cxn>
                <a:cxn ang="0">
                  <a:pos x="0" y="10"/>
                </a:cxn>
                <a:cxn ang="0">
                  <a:pos x="24" y="16"/>
                </a:cxn>
                <a:cxn ang="0">
                  <a:pos x="58" y="6"/>
                </a:cxn>
              </a:cxnLst>
              <a:rect l="0" t="0" r="r" b="b"/>
              <a:pathLst>
                <a:path w="58" h="16">
                  <a:moveTo>
                    <a:pt x="58" y="6"/>
                  </a:moveTo>
                  <a:lnTo>
                    <a:pt x="32" y="0"/>
                  </a:lnTo>
                  <a:lnTo>
                    <a:pt x="0" y="10"/>
                  </a:lnTo>
                  <a:lnTo>
                    <a:pt x="24" y="16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006645"/>
            </a:solidFill>
            <a:ln w="0">
              <a:solidFill>
                <a:srgbClr val="00664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91" name="Freeform 867"/>
            <p:cNvSpPr>
              <a:spLocks/>
            </p:cNvSpPr>
            <p:nvPr/>
          </p:nvSpPr>
          <p:spPr bwMode="auto">
            <a:xfrm>
              <a:off x="1060" y="1658"/>
              <a:ext cx="58" cy="16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2" y="0"/>
                </a:cxn>
                <a:cxn ang="0">
                  <a:pos x="0" y="10"/>
                </a:cxn>
                <a:cxn ang="0">
                  <a:pos x="24" y="16"/>
                </a:cxn>
                <a:cxn ang="0">
                  <a:pos x="58" y="6"/>
                </a:cxn>
              </a:cxnLst>
              <a:rect l="0" t="0" r="r" b="b"/>
              <a:pathLst>
                <a:path w="58" h="16">
                  <a:moveTo>
                    <a:pt x="58" y="6"/>
                  </a:moveTo>
                  <a:lnTo>
                    <a:pt x="32" y="0"/>
                  </a:lnTo>
                  <a:lnTo>
                    <a:pt x="0" y="10"/>
                  </a:lnTo>
                  <a:lnTo>
                    <a:pt x="24" y="16"/>
                  </a:lnTo>
                  <a:lnTo>
                    <a:pt x="5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92" name="Freeform 868"/>
            <p:cNvSpPr>
              <a:spLocks/>
            </p:cNvSpPr>
            <p:nvPr/>
          </p:nvSpPr>
          <p:spPr bwMode="auto">
            <a:xfrm>
              <a:off x="1026" y="1668"/>
              <a:ext cx="58" cy="18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4" y="0"/>
                </a:cxn>
                <a:cxn ang="0">
                  <a:pos x="0" y="12"/>
                </a:cxn>
                <a:cxn ang="0">
                  <a:pos x="26" y="18"/>
                </a:cxn>
                <a:cxn ang="0">
                  <a:pos x="58" y="6"/>
                </a:cxn>
              </a:cxnLst>
              <a:rect l="0" t="0" r="r" b="b"/>
              <a:pathLst>
                <a:path w="58" h="18">
                  <a:moveTo>
                    <a:pt x="58" y="6"/>
                  </a:moveTo>
                  <a:lnTo>
                    <a:pt x="34" y="0"/>
                  </a:lnTo>
                  <a:lnTo>
                    <a:pt x="0" y="12"/>
                  </a:lnTo>
                  <a:lnTo>
                    <a:pt x="26" y="18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006550"/>
            </a:solidFill>
            <a:ln w="0">
              <a:solidFill>
                <a:srgbClr val="00655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93" name="Freeform 869"/>
            <p:cNvSpPr>
              <a:spLocks/>
            </p:cNvSpPr>
            <p:nvPr/>
          </p:nvSpPr>
          <p:spPr bwMode="auto">
            <a:xfrm>
              <a:off x="1026" y="1668"/>
              <a:ext cx="58" cy="18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4" y="0"/>
                </a:cxn>
                <a:cxn ang="0">
                  <a:pos x="0" y="12"/>
                </a:cxn>
                <a:cxn ang="0">
                  <a:pos x="26" y="18"/>
                </a:cxn>
                <a:cxn ang="0">
                  <a:pos x="58" y="6"/>
                </a:cxn>
              </a:cxnLst>
              <a:rect l="0" t="0" r="r" b="b"/>
              <a:pathLst>
                <a:path w="58" h="18">
                  <a:moveTo>
                    <a:pt x="58" y="6"/>
                  </a:moveTo>
                  <a:lnTo>
                    <a:pt x="34" y="0"/>
                  </a:lnTo>
                  <a:lnTo>
                    <a:pt x="0" y="12"/>
                  </a:lnTo>
                  <a:lnTo>
                    <a:pt x="26" y="18"/>
                  </a:lnTo>
                  <a:lnTo>
                    <a:pt x="5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94" name="Freeform 870"/>
            <p:cNvSpPr>
              <a:spLocks/>
            </p:cNvSpPr>
            <p:nvPr/>
          </p:nvSpPr>
          <p:spPr bwMode="auto">
            <a:xfrm>
              <a:off x="992" y="1680"/>
              <a:ext cx="60" cy="20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34" y="0"/>
                </a:cxn>
                <a:cxn ang="0">
                  <a:pos x="0" y="14"/>
                </a:cxn>
                <a:cxn ang="0">
                  <a:pos x="26" y="20"/>
                </a:cxn>
                <a:cxn ang="0">
                  <a:pos x="60" y="6"/>
                </a:cxn>
              </a:cxnLst>
              <a:rect l="0" t="0" r="r" b="b"/>
              <a:pathLst>
                <a:path w="60" h="20">
                  <a:moveTo>
                    <a:pt x="60" y="6"/>
                  </a:moveTo>
                  <a:lnTo>
                    <a:pt x="34" y="0"/>
                  </a:lnTo>
                  <a:lnTo>
                    <a:pt x="0" y="14"/>
                  </a:lnTo>
                  <a:lnTo>
                    <a:pt x="26" y="20"/>
                  </a:lnTo>
                  <a:lnTo>
                    <a:pt x="60" y="6"/>
                  </a:lnTo>
                  <a:close/>
                </a:path>
              </a:pathLst>
            </a:custGeom>
            <a:solidFill>
              <a:srgbClr val="00645B"/>
            </a:solidFill>
            <a:ln w="0">
              <a:solidFill>
                <a:srgbClr val="00645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95" name="Freeform 871"/>
            <p:cNvSpPr>
              <a:spLocks/>
            </p:cNvSpPr>
            <p:nvPr/>
          </p:nvSpPr>
          <p:spPr bwMode="auto">
            <a:xfrm>
              <a:off x="992" y="1680"/>
              <a:ext cx="60" cy="20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34" y="0"/>
                </a:cxn>
                <a:cxn ang="0">
                  <a:pos x="0" y="14"/>
                </a:cxn>
                <a:cxn ang="0">
                  <a:pos x="26" y="20"/>
                </a:cxn>
                <a:cxn ang="0">
                  <a:pos x="60" y="6"/>
                </a:cxn>
              </a:cxnLst>
              <a:rect l="0" t="0" r="r" b="b"/>
              <a:pathLst>
                <a:path w="60" h="20">
                  <a:moveTo>
                    <a:pt x="60" y="6"/>
                  </a:moveTo>
                  <a:lnTo>
                    <a:pt x="34" y="0"/>
                  </a:lnTo>
                  <a:lnTo>
                    <a:pt x="0" y="14"/>
                  </a:lnTo>
                  <a:lnTo>
                    <a:pt x="26" y="20"/>
                  </a:lnTo>
                  <a:lnTo>
                    <a:pt x="6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96" name="Freeform 872"/>
            <p:cNvSpPr>
              <a:spLocks/>
            </p:cNvSpPr>
            <p:nvPr/>
          </p:nvSpPr>
          <p:spPr bwMode="auto">
            <a:xfrm>
              <a:off x="958" y="1694"/>
              <a:ext cx="60" cy="22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34" y="0"/>
                </a:cxn>
                <a:cxn ang="0">
                  <a:pos x="0" y="16"/>
                </a:cxn>
                <a:cxn ang="0">
                  <a:pos x="24" y="22"/>
                </a:cxn>
                <a:cxn ang="0">
                  <a:pos x="60" y="6"/>
                </a:cxn>
              </a:cxnLst>
              <a:rect l="0" t="0" r="r" b="b"/>
              <a:pathLst>
                <a:path w="60" h="22">
                  <a:moveTo>
                    <a:pt x="60" y="6"/>
                  </a:moveTo>
                  <a:lnTo>
                    <a:pt x="34" y="0"/>
                  </a:lnTo>
                  <a:lnTo>
                    <a:pt x="0" y="16"/>
                  </a:lnTo>
                  <a:lnTo>
                    <a:pt x="24" y="22"/>
                  </a:lnTo>
                  <a:lnTo>
                    <a:pt x="60" y="6"/>
                  </a:lnTo>
                  <a:close/>
                </a:path>
              </a:pathLst>
            </a:custGeom>
            <a:solidFill>
              <a:srgbClr val="006463"/>
            </a:solidFill>
            <a:ln w="0">
              <a:solidFill>
                <a:srgbClr val="00646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97" name="Freeform 873"/>
            <p:cNvSpPr>
              <a:spLocks/>
            </p:cNvSpPr>
            <p:nvPr/>
          </p:nvSpPr>
          <p:spPr bwMode="auto">
            <a:xfrm>
              <a:off x="958" y="1694"/>
              <a:ext cx="60" cy="22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34" y="0"/>
                </a:cxn>
                <a:cxn ang="0">
                  <a:pos x="0" y="16"/>
                </a:cxn>
                <a:cxn ang="0">
                  <a:pos x="24" y="22"/>
                </a:cxn>
                <a:cxn ang="0">
                  <a:pos x="60" y="6"/>
                </a:cxn>
              </a:cxnLst>
              <a:rect l="0" t="0" r="r" b="b"/>
              <a:pathLst>
                <a:path w="60" h="22">
                  <a:moveTo>
                    <a:pt x="60" y="6"/>
                  </a:moveTo>
                  <a:lnTo>
                    <a:pt x="34" y="0"/>
                  </a:lnTo>
                  <a:lnTo>
                    <a:pt x="0" y="16"/>
                  </a:lnTo>
                  <a:lnTo>
                    <a:pt x="24" y="22"/>
                  </a:lnTo>
                  <a:lnTo>
                    <a:pt x="6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98" name="Freeform 874"/>
            <p:cNvSpPr>
              <a:spLocks/>
            </p:cNvSpPr>
            <p:nvPr/>
          </p:nvSpPr>
          <p:spPr bwMode="auto">
            <a:xfrm>
              <a:off x="922" y="1710"/>
              <a:ext cx="60" cy="24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36" y="0"/>
                </a:cxn>
                <a:cxn ang="0">
                  <a:pos x="0" y="16"/>
                </a:cxn>
                <a:cxn ang="0">
                  <a:pos x="26" y="24"/>
                </a:cxn>
                <a:cxn ang="0">
                  <a:pos x="60" y="6"/>
                </a:cxn>
              </a:cxnLst>
              <a:rect l="0" t="0" r="r" b="b"/>
              <a:pathLst>
                <a:path w="60" h="24">
                  <a:moveTo>
                    <a:pt x="60" y="6"/>
                  </a:moveTo>
                  <a:lnTo>
                    <a:pt x="36" y="0"/>
                  </a:lnTo>
                  <a:lnTo>
                    <a:pt x="0" y="16"/>
                  </a:lnTo>
                  <a:lnTo>
                    <a:pt x="26" y="24"/>
                  </a:lnTo>
                  <a:lnTo>
                    <a:pt x="60" y="6"/>
                  </a:lnTo>
                  <a:close/>
                </a:path>
              </a:pathLst>
            </a:custGeom>
            <a:solidFill>
              <a:srgbClr val="00666A"/>
            </a:solidFill>
            <a:ln w="0">
              <a:solidFill>
                <a:srgbClr val="00666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499" name="Freeform 875"/>
            <p:cNvSpPr>
              <a:spLocks/>
            </p:cNvSpPr>
            <p:nvPr/>
          </p:nvSpPr>
          <p:spPr bwMode="auto">
            <a:xfrm>
              <a:off x="922" y="1710"/>
              <a:ext cx="60" cy="24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36" y="0"/>
                </a:cxn>
                <a:cxn ang="0">
                  <a:pos x="0" y="16"/>
                </a:cxn>
                <a:cxn ang="0">
                  <a:pos x="26" y="24"/>
                </a:cxn>
                <a:cxn ang="0">
                  <a:pos x="60" y="6"/>
                </a:cxn>
              </a:cxnLst>
              <a:rect l="0" t="0" r="r" b="b"/>
              <a:pathLst>
                <a:path w="60" h="24">
                  <a:moveTo>
                    <a:pt x="60" y="6"/>
                  </a:moveTo>
                  <a:lnTo>
                    <a:pt x="36" y="0"/>
                  </a:lnTo>
                  <a:lnTo>
                    <a:pt x="0" y="16"/>
                  </a:lnTo>
                  <a:lnTo>
                    <a:pt x="26" y="24"/>
                  </a:lnTo>
                  <a:lnTo>
                    <a:pt x="6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00" name="Freeform 876"/>
            <p:cNvSpPr>
              <a:spLocks/>
            </p:cNvSpPr>
            <p:nvPr/>
          </p:nvSpPr>
          <p:spPr bwMode="auto">
            <a:xfrm>
              <a:off x="888" y="1726"/>
              <a:ext cx="60" cy="26"/>
            </a:xfrm>
            <a:custGeom>
              <a:avLst/>
              <a:gdLst/>
              <a:ahLst/>
              <a:cxnLst>
                <a:cxn ang="0">
                  <a:pos x="60" y="8"/>
                </a:cxn>
                <a:cxn ang="0">
                  <a:pos x="34" y="0"/>
                </a:cxn>
                <a:cxn ang="0">
                  <a:pos x="0" y="16"/>
                </a:cxn>
                <a:cxn ang="0">
                  <a:pos x="24" y="26"/>
                </a:cxn>
                <a:cxn ang="0">
                  <a:pos x="60" y="8"/>
                </a:cxn>
              </a:cxnLst>
              <a:rect l="0" t="0" r="r" b="b"/>
              <a:pathLst>
                <a:path w="60" h="26">
                  <a:moveTo>
                    <a:pt x="60" y="8"/>
                  </a:moveTo>
                  <a:lnTo>
                    <a:pt x="34" y="0"/>
                  </a:lnTo>
                  <a:lnTo>
                    <a:pt x="0" y="16"/>
                  </a:lnTo>
                  <a:lnTo>
                    <a:pt x="24" y="26"/>
                  </a:lnTo>
                  <a:lnTo>
                    <a:pt x="60" y="8"/>
                  </a:lnTo>
                  <a:close/>
                </a:path>
              </a:pathLst>
            </a:custGeom>
            <a:solidFill>
              <a:srgbClr val="006A6A"/>
            </a:solidFill>
            <a:ln w="0">
              <a:solidFill>
                <a:srgbClr val="006A6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01" name="Freeform 877"/>
            <p:cNvSpPr>
              <a:spLocks/>
            </p:cNvSpPr>
            <p:nvPr/>
          </p:nvSpPr>
          <p:spPr bwMode="auto">
            <a:xfrm>
              <a:off x="888" y="1726"/>
              <a:ext cx="60" cy="26"/>
            </a:xfrm>
            <a:custGeom>
              <a:avLst/>
              <a:gdLst/>
              <a:ahLst/>
              <a:cxnLst>
                <a:cxn ang="0">
                  <a:pos x="60" y="8"/>
                </a:cxn>
                <a:cxn ang="0">
                  <a:pos x="34" y="0"/>
                </a:cxn>
                <a:cxn ang="0">
                  <a:pos x="0" y="16"/>
                </a:cxn>
                <a:cxn ang="0">
                  <a:pos x="24" y="26"/>
                </a:cxn>
                <a:cxn ang="0">
                  <a:pos x="60" y="8"/>
                </a:cxn>
              </a:cxnLst>
              <a:rect l="0" t="0" r="r" b="b"/>
              <a:pathLst>
                <a:path w="60" h="26">
                  <a:moveTo>
                    <a:pt x="60" y="8"/>
                  </a:moveTo>
                  <a:lnTo>
                    <a:pt x="34" y="0"/>
                  </a:lnTo>
                  <a:lnTo>
                    <a:pt x="0" y="16"/>
                  </a:lnTo>
                  <a:lnTo>
                    <a:pt x="24" y="26"/>
                  </a:lnTo>
                  <a:lnTo>
                    <a:pt x="60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02" name="Freeform 878"/>
            <p:cNvSpPr>
              <a:spLocks/>
            </p:cNvSpPr>
            <p:nvPr/>
          </p:nvSpPr>
          <p:spPr bwMode="auto">
            <a:xfrm>
              <a:off x="850" y="1742"/>
              <a:ext cx="62" cy="26"/>
            </a:xfrm>
            <a:custGeom>
              <a:avLst/>
              <a:gdLst/>
              <a:ahLst/>
              <a:cxnLst>
                <a:cxn ang="0">
                  <a:pos x="62" y="10"/>
                </a:cxn>
                <a:cxn ang="0">
                  <a:pos x="38" y="0"/>
                </a:cxn>
                <a:cxn ang="0">
                  <a:pos x="0" y="16"/>
                </a:cxn>
                <a:cxn ang="0">
                  <a:pos x="26" y="26"/>
                </a:cxn>
                <a:cxn ang="0">
                  <a:pos x="62" y="10"/>
                </a:cxn>
              </a:cxnLst>
              <a:rect l="0" t="0" r="r" b="b"/>
              <a:pathLst>
                <a:path w="62" h="26">
                  <a:moveTo>
                    <a:pt x="62" y="10"/>
                  </a:moveTo>
                  <a:lnTo>
                    <a:pt x="38" y="0"/>
                  </a:lnTo>
                  <a:lnTo>
                    <a:pt x="0" y="16"/>
                  </a:lnTo>
                  <a:lnTo>
                    <a:pt x="26" y="26"/>
                  </a:lnTo>
                  <a:lnTo>
                    <a:pt x="62" y="10"/>
                  </a:lnTo>
                  <a:close/>
                </a:path>
              </a:pathLst>
            </a:custGeom>
            <a:solidFill>
              <a:srgbClr val="006F64"/>
            </a:solidFill>
            <a:ln w="0">
              <a:solidFill>
                <a:srgbClr val="006F6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03" name="Freeform 879"/>
            <p:cNvSpPr>
              <a:spLocks/>
            </p:cNvSpPr>
            <p:nvPr/>
          </p:nvSpPr>
          <p:spPr bwMode="auto">
            <a:xfrm>
              <a:off x="850" y="1742"/>
              <a:ext cx="62" cy="26"/>
            </a:xfrm>
            <a:custGeom>
              <a:avLst/>
              <a:gdLst/>
              <a:ahLst/>
              <a:cxnLst>
                <a:cxn ang="0">
                  <a:pos x="62" y="10"/>
                </a:cxn>
                <a:cxn ang="0">
                  <a:pos x="38" y="0"/>
                </a:cxn>
                <a:cxn ang="0">
                  <a:pos x="0" y="16"/>
                </a:cxn>
                <a:cxn ang="0">
                  <a:pos x="26" y="26"/>
                </a:cxn>
                <a:cxn ang="0">
                  <a:pos x="62" y="10"/>
                </a:cxn>
              </a:cxnLst>
              <a:rect l="0" t="0" r="r" b="b"/>
              <a:pathLst>
                <a:path w="62" h="26">
                  <a:moveTo>
                    <a:pt x="62" y="10"/>
                  </a:moveTo>
                  <a:lnTo>
                    <a:pt x="38" y="0"/>
                  </a:lnTo>
                  <a:lnTo>
                    <a:pt x="0" y="16"/>
                  </a:lnTo>
                  <a:lnTo>
                    <a:pt x="26" y="26"/>
                  </a:lnTo>
                  <a:lnTo>
                    <a:pt x="62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04" name="Freeform 880"/>
            <p:cNvSpPr>
              <a:spLocks/>
            </p:cNvSpPr>
            <p:nvPr/>
          </p:nvSpPr>
          <p:spPr bwMode="auto">
            <a:xfrm>
              <a:off x="814" y="1758"/>
              <a:ext cx="62" cy="24"/>
            </a:xfrm>
            <a:custGeom>
              <a:avLst/>
              <a:gdLst/>
              <a:ahLst/>
              <a:cxnLst>
                <a:cxn ang="0">
                  <a:pos x="62" y="10"/>
                </a:cxn>
                <a:cxn ang="0">
                  <a:pos x="36" y="0"/>
                </a:cxn>
                <a:cxn ang="0">
                  <a:pos x="0" y="14"/>
                </a:cxn>
                <a:cxn ang="0">
                  <a:pos x="24" y="24"/>
                </a:cxn>
                <a:cxn ang="0">
                  <a:pos x="62" y="10"/>
                </a:cxn>
              </a:cxnLst>
              <a:rect l="0" t="0" r="r" b="b"/>
              <a:pathLst>
                <a:path w="62" h="24">
                  <a:moveTo>
                    <a:pt x="62" y="10"/>
                  </a:moveTo>
                  <a:lnTo>
                    <a:pt x="36" y="0"/>
                  </a:lnTo>
                  <a:lnTo>
                    <a:pt x="0" y="14"/>
                  </a:lnTo>
                  <a:lnTo>
                    <a:pt x="24" y="24"/>
                  </a:lnTo>
                  <a:lnTo>
                    <a:pt x="62" y="10"/>
                  </a:lnTo>
                  <a:close/>
                </a:path>
              </a:pathLst>
            </a:custGeom>
            <a:solidFill>
              <a:srgbClr val="007658"/>
            </a:solidFill>
            <a:ln w="0">
              <a:solidFill>
                <a:srgbClr val="00765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05" name="Freeform 881"/>
            <p:cNvSpPr>
              <a:spLocks/>
            </p:cNvSpPr>
            <p:nvPr/>
          </p:nvSpPr>
          <p:spPr bwMode="auto">
            <a:xfrm>
              <a:off x="814" y="1758"/>
              <a:ext cx="62" cy="24"/>
            </a:xfrm>
            <a:custGeom>
              <a:avLst/>
              <a:gdLst/>
              <a:ahLst/>
              <a:cxnLst>
                <a:cxn ang="0">
                  <a:pos x="62" y="10"/>
                </a:cxn>
                <a:cxn ang="0">
                  <a:pos x="36" y="0"/>
                </a:cxn>
                <a:cxn ang="0">
                  <a:pos x="0" y="14"/>
                </a:cxn>
                <a:cxn ang="0">
                  <a:pos x="24" y="24"/>
                </a:cxn>
                <a:cxn ang="0">
                  <a:pos x="62" y="10"/>
                </a:cxn>
              </a:cxnLst>
              <a:rect l="0" t="0" r="r" b="b"/>
              <a:pathLst>
                <a:path w="62" h="24">
                  <a:moveTo>
                    <a:pt x="62" y="10"/>
                  </a:moveTo>
                  <a:lnTo>
                    <a:pt x="36" y="0"/>
                  </a:lnTo>
                  <a:lnTo>
                    <a:pt x="0" y="14"/>
                  </a:lnTo>
                  <a:lnTo>
                    <a:pt x="24" y="24"/>
                  </a:lnTo>
                  <a:lnTo>
                    <a:pt x="62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06" name="Freeform 882"/>
            <p:cNvSpPr>
              <a:spLocks/>
            </p:cNvSpPr>
            <p:nvPr/>
          </p:nvSpPr>
          <p:spPr bwMode="auto">
            <a:xfrm>
              <a:off x="776" y="1772"/>
              <a:ext cx="62" cy="22"/>
            </a:xfrm>
            <a:custGeom>
              <a:avLst/>
              <a:gdLst/>
              <a:ahLst/>
              <a:cxnLst>
                <a:cxn ang="0">
                  <a:pos x="62" y="10"/>
                </a:cxn>
                <a:cxn ang="0">
                  <a:pos x="38" y="0"/>
                </a:cxn>
                <a:cxn ang="0">
                  <a:pos x="0" y="10"/>
                </a:cxn>
                <a:cxn ang="0">
                  <a:pos x="24" y="22"/>
                </a:cxn>
                <a:cxn ang="0">
                  <a:pos x="62" y="10"/>
                </a:cxn>
              </a:cxnLst>
              <a:rect l="0" t="0" r="r" b="b"/>
              <a:pathLst>
                <a:path w="62" h="22">
                  <a:moveTo>
                    <a:pt x="62" y="10"/>
                  </a:moveTo>
                  <a:lnTo>
                    <a:pt x="38" y="0"/>
                  </a:lnTo>
                  <a:lnTo>
                    <a:pt x="0" y="10"/>
                  </a:lnTo>
                  <a:lnTo>
                    <a:pt x="24" y="22"/>
                  </a:lnTo>
                  <a:lnTo>
                    <a:pt x="62" y="10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07" name="Freeform 883"/>
            <p:cNvSpPr>
              <a:spLocks/>
            </p:cNvSpPr>
            <p:nvPr/>
          </p:nvSpPr>
          <p:spPr bwMode="auto">
            <a:xfrm>
              <a:off x="776" y="1772"/>
              <a:ext cx="62" cy="22"/>
            </a:xfrm>
            <a:custGeom>
              <a:avLst/>
              <a:gdLst/>
              <a:ahLst/>
              <a:cxnLst>
                <a:cxn ang="0">
                  <a:pos x="62" y="10"/>
                </a:cxn>
                <a:cxn ang="0">
                  <a:pos x="38" y="0"/>
                </a:cxn>
                <a:cxn ang="0">
                  <a:pos x="0" y="10"/>
                </a:cxn>
                <a:cxn ang="0">
                  <a:pos x="24" y="22"/>
                </a:cxn>
                <a:cxn ang="0">
                  <a:pos x="62" y="10"/>
                </a:cxn>
              </a:cxnLst>
              <a:rect l="0" t="0" r="r" b="b"/>
              <a:pathLst>
                <a:path w="62" h="22">
                  <a:moveTo>
                    <a:pt x="62" y="10"/>
                  </a:moveTo>
                  <a:lnTo>
                    <a:pt x="38" y="0"/>
                  </a:lnTo>
                  <a:lnTo>
                    <a:pt x="0" y="10"/>
                  </a:lnTo>
                  <a:lnTo>
                    <a:pt x="24" y="22"/>
                  </a:lnTo>
                  <a:lnTo>
                    <a:pt x="62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08" name="Freeform 884"/>
            <p:cNvSpPr>
              <a:spLocks/>
            </p:cNvSpPr>
            <p:nvPr/>
          </p:nvSpPr>
          <p:spPr bwMode="auto">
            <a:xfrm>
              <a:off x="1756" y="1512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09" name="Freeform 885"/>
            <p:cNvSpPr>
              <a:spLocks/>
            </p:cNvSpPr>
            <p:nvPr/>
          </p:nvSpPr>
          <p:spPr bwMode="auto">
            <a:xfrm>
              <a:off x="1756" y="1512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4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10" name="Freeform 886"/>
            <p:cNvSpPr>
              <a:spLocks/>
            </p:cNvSpPr>
            <p:nvPr/>
          </p:nvSpPr>
          <p:spPr bwMode="auto">
            <a:xfrm>
              <a:off x="1734" y="1518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11" name="Freeform 887"/>
            <p:cNvSpPr>
              <a:spLocks/>
            </p:cNvSpPr>
            <p:nvPr/>
          </p:nvSpPr>
          <p:spPr bwMode="auto">
            <a:xfrm>
              <a:off x="1734" y="1518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4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12" name="Freeform 888"/>
            <p:cNvSpPr>
              <a:spLocks/>
            </p:cNvSpPr>
            <p:nvPr/>
          </p:nvSpPr>
          <p:spPr bwMode="auto">
            <a:xfrm>
              <a:off x="1712" y="1524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13" name="Freeform 889"/>
            <p:cNvSpPr>
              <a:spLocks/>
            </p:cNvSpPr>
            <p:nvPr/>
          </p:nvSpPr>
          <p:spPr bwMode="auto">
            <a:xfrm>
              <a:off x="1712" y="1524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4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14" name="Freeform 890"/>
            <p:cNvSpPr>
              <a:spLocks/>
            </p:cNvSpPr>
            <p:nvPr/>
          </p:nvSpPr>
          <p:spPr bwMode="auto">
            <a:xfrm>
              <a:off x="1690" y="1530"/>
              <a:ext cx="48" cy="14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6" y="14"/>
                </a:cxn>
                <a:cxn ang="0">
                  <a:pos x="48" y="6"/>
                </a:cxn>
              </a:cxnLst>
              <a:rect l="0" t="0" r="r" b="b"/>
              <a:pathLst>
                <a:path w="48" h="14">
                  <a:moveTo>
                    <a:pt x="48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6" y="14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7C45"/>
            </a:solidFill>
            <a:ln w="0">
              <a:solidFill>
                <a:srgbClr val="007C4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15" name="Freeform 891"/>
            <p:cNvSpPr>
              <a:spLocks/>
            </p:cNvSpPr>
            <p:nvPr/>
          </p:nvSpPr>
          <p:spPr bwMode="auto">
            <a:xfrm>
              <a:off x="1690" y="1530"/>
              <a:ext cx="48" cy="14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6" y="14"/>
                </a:cxn>
                <a:cxn ang="0">
                  <a:pos x="48" y="6"/>
                </a:cxn>
              </a:cxnLst>
              <a:rect l="0" t="0" r="r" b="b"/>
              <a:pathLst>
                <a:path w="48" h="14">
                  <a:moveTo>
                    <a:pt x="48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6" y="14"/>
                  </a:lnTo>
                  <a:lnTo>
                    <a:pt x="4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16" name="Freeform 892"/>
            <p:cNvSpPr>
              <a:spLocks/>
            </p:cNvSpPr>
            <p:nvPr/>
          </p:nvSpPr>
          <p:spPr bwMode="auto">
            <a:xfrm>
              <a:off x="1666" y="1536"/>
              <a:ext cx="50" cy="14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6" y="14"/>
                </a:cxn>
                <a:cxn ang="0">
                  <a:pos x="50" y="8"/>
                </a:cxn>
              </a:cxnLst>
              <a:rect l="0" t="0" r="r" b="b"/>
              <a:pathLst>
                <a:path w="50" h="14">
                  <a:moveTo>
                    <a:pt x="50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6" y="14"/>
                  </a:lnTo>
                  <a:lnTo>
                    <a:pt x="50" y="8"/>
                  </a:lnTo>
                  <a:close/>
                </a:path>
              </a:pathLst>
            </a:custGeom>
            <a:solidFill>
              <a:srgbClr val="007C45"/>
            </a:solidFill>
            <a:ln w="0">
              <a:solidFill>
                <a:srgbClr val="007C4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17" name="Freeform 893"/>
            <p:cNvSpPr>
              <a:spLocks/>
            </p:cNvSpPr>
            <p:nvPr/>
          </p:nvSpPr>
          <p:spPr bwMode="auto">
            <a:xfrm>
              <a:off x="1666" y="1536"/>
              <a:ext cx="50" cy="14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6" y="14"/>
                </a:cxn>
                <a:cxn ang="0">
                  <a:pos x="50" y="8"/>
                </a:cxn>
              </a:cxnLst>
              <a:rect l="0" t="0" r="r" b="b"/>
              <a:pathLst>
                <a:path w="50" h="14">
                  <a:moveTo>
                    <a:pt x="50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6" y="14"/>
                  </a:lnTo>
                  <a:lnTo>
                    <a:pt x="50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18" name="Freeform 894"/>
            <p:cNvSpPr>
              <a:spLocks/>
            </p:cNvSpPr>
            <p:nvPr/>
          </p:nvSpPr>
          <p:spPr bwMode="auto">
            <a:xfrm>
              <a:off x="1644" y="1542"/>
              <a:ext cx="48" cy="14"/>
            </a:xfrm>
            <a:custGeom>
              <a:avLst/>
              <a:gdLst/>
              <a:ahLst/>
              <a:cxnLst>
                <a:cxn ang="0">
                  <a:pos x="48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26" y="14"/>
                </a:cxn>
                <a:cxn ang="0">
                  <a:pos x="48" y="8"/>
                </a:cxn>
              </a:cxnLst>
              <a:rect l="0" t="0" r="r" b="b"/>
              <a:pathLst>
                <a:path w="48" h="14">
                  <a:moveTo>
                    <a:pt x="48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26" y="14"/>
                  </a:lnTo>
                  <a:lnTo>
                    <a:pt x="48" y="8"/>
                  </a:lnTo>
                  <a:close/>
                </a:path>
              </a:pathLst>
            </a:custGeom>
            <a:solidFill>
              <a:srgbClr val="007C44"/>
            </a:solidFill>
            <a:ln w="0">
              <a:solidFill>
                <a:srgbClr val="007C4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19" name="Freeform 895"/>
            <p:cNvSpPr>
              <a:spLocks/>
            </p:cNvSpPr>
            <p:nvPr/>
          </p:nvSpPr>
          <p:spPr bwMode="auto">
            <a:xfrm>
              <a:off x="1644" y="1542"/>
              <a:ext cx="48" cy="14"/>
            </a:xfrm>
            <a:custGeom>
              <a:avLst/>
              <a:gdLst/>
              <a:ahLst/>
              <a:cxnLst>
                <a:cxn ang="0">
                  <a:pos x="48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26" y="14"/>
                </a:cxn>
                <a:cxn ang="0">
                  <a:pos x="48" y="8"/>
                </a:cxn>
              </a:cxnLst>
              <a:rect l="0" t="0" r="r" b="b"/>
              <a:pathLst>
                <a:path w="48" h="14">
                  <a:moveTo>
                    <a:pt x="48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26" y="14"/>
                  </a:lnTo>
                  <a:lnTo>
                    <a:pt x="48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20" name="Freeform 896"/>
            <p:cNvSpPr>
              <a:spLocks/>
            </p:cNvSpPr>
            <p:nvPr/>
          </p:nvSpPr>
          <p:spPr bwMode="auto">
            <a:xfrm>
              <a:off x="1620" y="1550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0" y="6"/>
                  </a:lnTo>
                  <a:close/>
                </a:path>
              </a:pathLst>
            </a:custGeom>
            <a:solidFill>
              <a:srgbClr val="007C42"/>
            </a:solidFill>
            <a:ln w="0">
              <a:solidFill>
                <a:srgbClr val="007C4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21" name="Freeform 897"/>
            <p:cNvSpPr>
              <a:spLocks/>
            </p:cNvSpPr>
            <p:nvPr/>
          </p:nvSpPr>
          <p:spPr bwMode="auto">
            <a:xfrm>
              <a:off x="1620" y="1550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22" name="Freeform 898"/>
            <p:cNvSpPr>
              <a:spLocks/>
            </p:cNvSpPr>
            <p:nvPr/>
          </p:nvSpPr>
          <p:spPr bwMode="auto">
            <a:xfrm>
              <a:off x="1596" y="1556"/>
              <a:ext cx="50" cy="14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6" y="14"/>
                </a:cxn>
                <a:cxn ang="0">
                  <a:pos x="50" y="6"/>
                </a:cxn>
              </a:cxnLst>
              <a:rect l="0" t="0" r="r" b="b"/>
              <a:pathLst>
                <a:path w="50" h="14">
                  <a:moveTo>
                    <a:pt x="50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6" y="14"/>
                  </a:lnTo>
                  <a:lnTo>
                    <a:pt x="50" y="6"/>
                  </a:lnTo>
                  <a:close/>
                </a:path>
              </a:pathLst>
            </a:custGeom>
            <a:solidFill>
              <a:srgbClr val="007C41"/>
            </a:solidFill>
            <a:ln w="0">
              <a:solidFill>
                <a:srgbClr val="007C4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23" name="Freeform 899"/>
            <p:cNvSpPr>
              <a:spLocks/>
            </p:cNvSpPr>
            <p:nvPr/>
          </p:nvSpPr>
          <p:spPr bwMode="auto">
            <a:xfrm>
              <a:off x="1596" y="1556"/>
              <a:ext cx="50" cy="14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6" y="14"/>
                </a:cxn>
                <a:cxn ang="0">
                  <a:pos x="50" y="6"/>
                </a:cxn>
              </a:cxnLst>
              <a:rect l="0" t="0" r="r" b="b"/>
              <a:pathLst>
                <a:path w="50" h="14">
                  <a:moveTo>
                    <a:pt x="50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6" y="14"/>
                  </a:lnTo>
                  <a:lnTo>
                    <a:pt x="5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24" name="Freeform 900"/>
            <p:cNvSpPr>
              <a:spLocks/>
            </p:cNvSpPr>
            <p:nvPr/>
          </p:nvSpPr>
          <p:spPr bwMode="auto">
            <a:xfrm>
              <a:off x="1572" y="1562"/>
              <a:ext cx="50" cy="14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6" y="14"/>
                </a:cxn>
                <a:cxn ang="0">
                  <a:pos x="50" y="8"/>
                </a:cxn>
              </a:cxnLst>
              <a:rect l="0" t="0" r="r" b="b"/>
              <a:pathLst>
                <a:path w="50" h="14">
                  <a:moveTo>
                    <a:pt x="50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6" y="14"/>
                  </a:lnTo>
                  <a:lnTo>
                    <a:pt x="50" y="8"/>
                  </a:lnTo>
                  <a:close/>
                </a:path>
              </a:pathLst>
            </a:custGeom>
            <a:solidFill>
              <a:srgbClr val="007C3E"/>
            </a:solidFill>
            <a:ln w="0">
              <a:solidFill>
                <a:srgbClr val="007C3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25" name="Freeform 901"/>
            <p:cNvSpPr>
              <a:spLocks/>
            </p:cNvSpPr>
            <p:nvPr/>
          </p:nvSpPr>
          <p:spPr bwMode="auto">
            <a:xfrm>
              <a:off x="1572" y="1562"/>
              <a:ext cx="50" cy="14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6" y="14"/>
                </a:cxn>
                <a:cxn ang="0">
                  <a:pos x="50" y="8"/>
                </a:cxn>
              </a:cxnLst>
              <a:rect l="0" t="0" r="r" b="b"/>
              <a:pathLst>
                <a:path w="50" h="14">
                  <a:moveTo>
                    <a:pt x="50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6" y="14"/>
                  </a:lnTo>
                  <a:lnTo>
                    <a:pt x="50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26" name="Freeform 902"/>
            <p:cNvSpPr>
              <a:spLocks/>
            </p:cNvSpPr>
            <p:nvPr/>
          </p:nvSpPr>
          <p:spPr bwMode="auto">
            <a:xfrm>
              <a:off x="1546" y="1568"/>
              <a:ext cx="52" cy="1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6" y="14"/>
                </a:cxn>
                <a:cxn ang="0">
                  <a:pos x="52" y="8"/>
                </a:cxn>
              </a:cxnLst>
              <a:rect l="0" t="0" r="r" b="b"/>
              <a:pathLst>
                <a:path w="52" h="14">
                  <a:moveTo>
                    <a:pt x="52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6" y="14"/>
                  </a:lnTo>
                  <a:lnTo>
                    <a:pt x="52" y="8"/>
                  </a:lnTo>
                  <a:close/>
                </a:path>
              </a:pathLst>
            </a:custGeom>
            <a:solidFill>
              <a:srgbClr val="007C3C"/>
            </a:solidFill>
            <a:ln w="0">
              <a:solidFill>
                <a:srgbClr val="007C3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27" name="Freeform 903"/>
            <p:cNvSpPr>
              <a:spLocks/>
            </p:cNvSpPr>
            <p:nvPr/>
          </p:nvSpPr>
          <p:spPr bwMode="auto">
            <a:xfrm>
              <a:off x="1546" y="1568"/>
              <a:ext cx="52" cy="1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6" y="14"/>
                </a:cxn>
                <a:cxn ang="0">
                  <a:pos x="52" y="8"/>
                </a:cxn>
              </a:cxnLst>
              <a:rect l="0" t="0" r="r" b="b"/>
              <a:pathLst>
                <a:path w="52" h="14">
                  <a:moveTo>
                    <a:pt x="52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6" y="14"/>
                  </a:lnTo>
                  <a:lnTo>
                    <a:pt x="5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28" name="Freeform 904"/>
            <p:cNvSpPr>
              <a:spLocks/>
            </p:cNvSpPr>
            <p:nvPr/>
          </p:nvSpPr>
          <p:spPr bwMode="auto">
            <a:xfrm>
              <a:off x="1522" y="1574"/>
              <a:ext cx="50" cy="14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6" y="14"/>
                </a:cxn>
                <a:cxn ang="0">
                  <a:pos x="50" y="8"/>
                </a:cxn>
              </a:cxnLst>
              <a:rect l="0" t="0" r="r" b="b"/>
              <a:pathLst>
                <a:path w="50" h="14">
                  <a:moveTo>
                    <a:pt x="50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6" y="14"/>
                  </a:lnTo>
                  <a:lnTo>
                    <a:pt x="50" y="8"/>
                  </a:lnTo>
                  <a:close/>
                </a:path>
              </a:pathLst>
            </a:custGeom>
            <a:solidFill>
              <a:srgbClr val="007C39"/>
            </a:solidFill>
            <a:ln w="0">
              <a:solidFill>
                <a:srgbClr val="007C3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29" name="Freeform 905"/>
            <p:cNvSpPr>
              <a:spLocks/>
            </p:cNvSpPr>
            <p:nvPr/>
          </p:nvSpPr>
          <p:spPr bwMode="auto">
            <a:xfrm>
              <a:off x="1522" y="1574"/>
              <a:ext cx="50" cy="14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6" y="14"/>
                </a:cxn>
                <a:cxn ang="0">
                  <a:pos x="50" y="8"/>
                </a:cxn>
              </a:cxnLst>
              <a:rect l="0" t="0" r="r" b="b"/>
              <a:pathLst>
                <a:path w="50" h="14">
                  <a:moveTo>
                    <a:pt x="50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6" y="14"/>
                  </a:lnTo>
                  <a:lnTo>
                    <a:pt x="50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30" name="Freeform 906"/>
            <p:cNvSpPr>
              <a:spLocks/>
            </p:cNvSpPr>
            <p:nvPr/>
          </p:nvSpPr>
          <p:spPr bwMode="auto">
            <a:xfrm>
              <a:off x="1496" y="1580"/>
              <a:ext cx="52" cy="1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6" y="14"/>
                </a:cxn>
                <a:cxn ang="0">
                  <a:pos x="52" y="8"/>
                </a:cxn>
              </a:cxnLst>
              <a:rect l="0" t="0" r="r" b="b"/>
              <a:pathLst>
                <a:path w="52" h="14">
                  <a:moveTo>
                    <a:pt x="52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6" y="14"/>
                  </a:lnTo>
                  <a:lnTo>
                    <a:pt x="52" y="8"/>
                  </a:lnTo>
                  <a:close/>
                </a:path>
              </a:pathLst>
            </a:custGeom>
            <a:solidFill>
              <a:srgbClr val="007B36"/>
            </a:solidFill>
            <a:ln w="0">
              <a:solidFill>
                <a:srgbClr val="007B3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31" name="Freeform 907"/>
            <p:cNvSpPr>
              <a:spLocks/>
            </p:cNvSpPr>
            <p:nvPr/>
          </p:nvSpPr>
          <p:spPr bwMode="auto">
            <a:xfrm>
              <a:off x="1496" y="1580"/>
              <a:ext cx="52" cy="1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6" y="14"/>
                </a:cxn>
                <a:cxn ang="0">
                  <a:pos x="52" y="8"/>
                </a:cxn>
              </a:cxnLst>
              <a:rect l="0" t="0" r="r" b="b"/>
              <a:pathLst>
                <a:path w="52" h="14">
                  <a:moveTo>
                    <a:pt x="52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6" y="14"/>
                  </a:lnTo>
                  <a:lnTo>
                    <a:pt x="5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32" name="Freeform 908"/>
            <p:cNvSpPr>
              <a:spLocks/>
            </p:cNvSpPr>
            <p:nvPr/>
          </p:nvSpPr>
          <p:spPr bwMode="auto">
            <a:xfrm>
              <a:off x="1470" y="1586"/>
              <a:ext cx="52" cy="1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6" y="14"/>
                </a:cxn>
                <a:cxn ang="0">
                  <a:pos x="52" y="8"/>
                </a:cxn>
              </a:cxnLst>
              <a:rect l="0" t="0" r="r" b="b"/>
              <a:pathLst>
                <a:path w="52" h="14">
                  <a:moveTo>
                    <a:pt x="52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6" y="14"/>
                  </a:lnTo>
                  <a:lnTo>
                    <a:pt x="52" y="8"/>
                  </a:lnTo>
                  <a:close/>
                </a:path>
              </a:pathLst>
            </a:custGeom>
            <a:solidFill>
              <a:srgbClr val="007B33"/>
            </a:solidFill>
            <a:ln w="0">
              <a:solidFill>
                <a:srgbClr val="007B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33" name="Freeform 909"/>
            <p:cNvSpPr>
              <a:spLocks/>
            </p:cNvSpPr>
            <p:nvPr/>
          </p:nvSpPr>
          <p:spPr bwMode="auto">
            <a:xfrm>
              <a:off x="1470" y="1586"/>
              <a:ext cx="52" cy="1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6" y="14"/>
                </a:cxn>
                <a:cxn ang="0">
                  <a:pos x="52" y="8"/>
                </a:cxn>
              </a:cxnLst>
              <a:rect l="0" t="0" r="r" b="b"/>
              <a:pathLst>
                <a:path w="52" h="14">
                  <a:moveTo>
                    <a:pt x="52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6" y="14"/>
                  </a:lnTo>
                  <a:lnTo>
                    <a:pt x="5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34" name="Freeform 910"/>
            <p:cNvSpPr>
              <a:spLocks/>
            </p:cNvSpPr>
            <p:nvPr/>
          </p:nvSpPr>
          <p:spPr bwMode="auto">
            <a:xfrm>
              <a:off x="1444" y="1592"/>
              <a:ext cx="52" cy="12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2" y="8"/>
                </a:cxn>
              </a:cxnLst>
              <a:rect l="0" t="0" r="r" b="b"/>
              <a:pathLst>
                <a:path w="52" h="12">
                  <a:moveTo>
                    <a:pt x="52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2" y="8"/>
                  </a:lnTo>
                  <a:close/>
                </a:path>
              </a:pathLst>
            </a:custGeom>
            <a:solidFill>
              <a:srgbClr val="007A30"/>
            </a:solidFill>
            <a:ln w="0">
              <a:solidFill>
                <a:srgbClr val="007A3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35" name="Freeform 911"/>
            <p:cNvSpPr>
              <a:spLocks/>
            </p:cNvSpPr>
            <p:nvPr/>
          </p:nvSpPr>
          <p:spPr bwMode="auto">
            <a:xfrm>
              <a:off x="1444" y="1592"/>
              <a:ext cx="52" cy="12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2" y="8"/>
                </a:cxn>
              </a:cxnLst>
              <a:rect l="0" t="0" r="r" b="b"/>
              <a:pathLst>
                <a:path w="52" h="12">
                  <a:moveTo>
                    <a:pt x="52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36" name="Freeform 912"/>
            <p:cNvSpPr>
              <a:spLocks/>
            </p:cNvSpPr>
            <p:nvPr/>
          </p:nvSpPr>
          <p:spPr bwMode="auto">
            <a:xfrm>
              <a:off x="1416" y="1598"/>
              <a:ext cx="54" cy="12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4" y="6"/>
                </a:cxn>
              </a:cxnLst>
              <a:rect l="0" t="0" r="r" b="b"/>
              <a:pathLst>
                <a:path w="54" h="12">
                  <a:moveTo>
                    <a:pt x="54" y="6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rgbClr val="00792C"/>
            </a:solidFill>
            <a:ln w="0">
              <a:solidFill>
                <a:srgbClr val="00792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37" name="Freeform 913"/>
            <p:cNvSpPr>
              <a:spLocks/>
            </p:cNvSpPr>
            <p:nvPr/>
          </p:nvSpPr>
          <p:spPr bwMode="auto">
            <a:xfrm>
              <a:off x="1416" y="1598"/>
              <a:ext cx="54" cy="12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4" y="6"/>
                </a:cxn>
              </a:cxnLst>
              <a:rect l="0" t="0" r="r" b="b"/>
              <a:pathLst>
                <a:path w="54" h="12">
                  <a:moveTo>
                    <a:pt x="54" y="6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4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38" name="Freeform 914"/>
            <p:cNvSpPr>
              <a:spLocks/>
            </p:cNvSpPr>
            <p:nvPr/>
          </p:nvSpPr>
          <p:spPr bwMode="auto">
            <a:xfrm>
              <a:off x="1388" y="1604"/>
              <a:ext cx="54" cy="12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26" y="12"/>
                </a:cxn>
                <a:cxn ang="0">
                  <a:pos x="54" y="6"/>
                </a:cxn>
              </a:cxnLst>
              <a:rect l="0" t="0" r="r" b="b"/>
              <a:pathLst>
                <a:path w="54" h="12">
                  <a:moveTo>
                    <a:pt x="54" y="6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26" y="12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rgbClr val="007829"/>
            </a:solidFill>
            <a:ln w="0">
              <a:solidFill>
                <a:srgbClr val="0078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39" name="Freeform 915"/>
            <p:cNvSpPr>
              <a:spLocks/>
            </p:cNvSpPr>
            <p:nvPr/>
          </p:nvSpPr>
          <p:spPr bwMode="auto">
            <a:xfrm>
              <a:off x="1388" y="1604"/>
              <a:ext cx="54" cy="12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26" y="12"/>
                </a:cxn>
                <a:cxn ang="0">
                  <a:pos x="54" y="6"/>
                </a:cxn>
              </a:cxnLst>
              <a:rect l="0" t="0" r="r" b="b"/>
              <a:pathLst>
                <a:path w="54" h="12">
                  <a:moveTo>
                    <a:pt x="54" y="6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26" y="12"/>
                  </a:lnTo>
                  <a:lnTo>
                    <a:pt x="54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40" name="Freeform 916"/>
            <p:cNvSpPr>
              <a:spLocks/>
            </p:cNvSpPr>
            <p:nvPr/>
          </p:nvSpPr>
          <p:spPr bwMode="auto">
            <a:xfrm>
              <a:off x="1360" y="1608"/>
              <a:ext cx="54" cy="12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4" y="8"/>
                </a:cxn>
              </a:cxnLst>
              <a:rect l="0" t="0" r="r" b="b"/>
              <a:pathLst>
                <a:path w="54" h="12">
                  <a:moveTo>
                    <a:pt x="54" y="8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627"/>
            </a:solidFill>
            <a:ln w="0">
              <a:solidFill>
                <a:srgbClr val="00762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41" name="Freeform 917"/>
            <p:cNvSpPr>
              <a:spLocks/>
            </p:cNvSpPr>
            <p:nvPr/>
          </p:nvSpPr>
          <p:spPr bwMode="auto">
            <a:xfrm>
              <a:off x="1360" y="1608"/>
              <a:ext cx="54" cy="12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4" y="8"/>
                </a:cxn>
              </a:cxnLst>
              <a:rect l="0" t="0" r="r" b="b"/>
              <a:pathLst>
                <a:path w="54" h="12">
                  <a:moveTo>
                    <a:pt x="54" y="8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42" name="Freeform 918"/>
            <p:cNvSpPr>
              <a:spLocks/>
            </p:cNvSpPr>
            <p:nvPr/>
          </p:nvSpPr>
          <p:spPr bwMode="auto">
            <a:xfrm>
              <a:off x="1332" y="1614"/>
              <a:ext cx="54" cy="10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26" y="10"/>
                </a:cxn>
                <a:cxn ang="0">
                  <a:pos x="54" y="6"/>
                </a:cxn>
              </a:cxnLst>
              <a:rect l="0" t="0" r="r" b="b"/>
              <a:pathLst>
                <a:path w="54" h="10">
                  <a:moveTo>
                    <a:pt x="54" y="6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26" y="10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rgbClr val="007525"/>
            </a:solidFill>
            <a:ln w="0">
              <a:solidFill>
                <a:srgbClr val="00752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43" name="Freeform 919"/>
            <p:cNvSpPr>
              <a:spLocks/>
            </p:cNvSpPr>
            <p:nvPr/>
          </p:nvSpPr>
          <p:spPr bwMode="auto">
            <a:xfrm>
              <a:off x="1332" y="1614"/>
              <a:ext cx="54" cy="10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26" y="10"/>
                </a:cxn>
                <a:cxn ang="0">
                  <a:pos x="54" y="6"/>
                </a:cxn>
              </a:cxnLst>
              <a:rect l="0" t="0" r="r" b="b"/>
              <a:pathLst>
                <a:path w="54" h="10">
                  <a:moveTo>
                    <a:pt x="54" y="6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26" y="10"/>
                  </a:lnTo>
                  <a:lnTo>
                    <a:pt x="54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44" name="Freeform 920"/>
            <p:cNvSpPr>
              <a:spLocks/>
            </p:cNvSpPr>
            <p:nvPr/>
          </p:nvSpPr>
          <p:spPr bwMode="auto">
            <a:xfrm>
              <a:off x="1304" y="1618"/>
              <a:ext cx="54" cy="12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4" y="6"/>
                </a:cxn>
              </a:cxnLst>
              <a:rect l="0" t="0" r="r" b="b"/>
              <a:pathLst>
                <a:path w="54" h="12">
                  <a:moveTo>
                    <a:pt x="54" y="6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rgbClr val="007223"/>
            </a:solidFill>
            <a:ln w="0">
              <a:solidFill>
                <a:srgbClr val="00722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45" name="Freeform 921"/>
            <p:cNvSpPr>
              <a:spLocks/>
            </p:cNvSpPr>
            <p:nvPr/>
          </p:nvSpPr>
          <p:spPr bwMode="auto">
            <a:xfrm>
              <a:off x="1304" y="1618"/>
              <a:ext cx="54" cy="12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4" y="6"/>
                </a:cxn>
              </a:cxnLst>
              <a:rect l="0" t="0" r="r" b="b"/>
              <a:pathLst>
                <a:path w="54" h="12">
                  <a:moveTo>
                    <a:pt x="54" y="6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4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46" name="Freeform 922"/>
            <p:cNvSpPr>
              <a:spLocks/>
            </p:cNvSpPr>
            <p:nvPr/>
          </p:nvSpPr>
          <p:spPr bwMode="auto">
            <a:xfrm>
              <a:off x="1274" y="1624"/>
              <a:ext cx="56" cy="10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0" y="0"/>
                </a:cxn>
                <a:cxn ang="0">
                  <a:pos x="0" y="4"/>
                </a:cxn>
                <a:cxn ang="0">
                  <a:pos x="26" y="10"/>
                </a:cxn>
                <a:cxn ang="0">
                  <a:pos x="56" y="6"/>
                </a:cxn>
              </a:cxnLst>
              <a:rect l="0" t="0" r="r" b="b"/>
              <a:pathLst>
                <a:path w="56" h="10">
                  <a:moveTo>
                    <a:pt x="56" y="6"/>
                  </a:moveTo>
                  <a:lnTo>
                    <a:pt x="30" y="0"/>
                  </a:lnTo>
                  <a:lnTo>
                    <a:pt x="0" y="4"/>
                  </a:lnTo>
                  <a:lnTo>
                    <a:pt x="26" y="10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007023"/>
            </a:solidFill>
            <a:ln w="0">
              <a:solidFill>
                <a:srgbClr val="00702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47" name="Freeform 923"/>
            <p:cNvSpPr>
              <a:spLocks/>
            </p:cNvSpPr>
            <p:nvPr/>
          </p:nvSpPr>
          <p:spPr bwMode="auto">
            <a:xfrm>
              <a:off x="1274" y="1624"/>
              <a:ext cx="56" cy="10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0" y="0"/>
                </a:cxn>
                <a:cxn ang="0">
                  <a:pos x="0" y="4"/>
                </a:cxn>
                <a:cxn ang="0">
                  <a:pos x="26" y="10"/>
                </a:cxn>
                <a:cxn ang="0">
                  <a:pos x="56" y="6"/>
                </a:cxn>
              </a:cxnLst>
              <a:rect l="0" t="0" r="r" b="b"/>
              <a:pathLst>
                <a:path w="56" h="10">
                  <a:moveTo>
                    <a:pt x="56" y="6"/>
                  </a:moveTo>
                  <a:lnTo>
                    <a:pt x="30" y="0"/>
                  </a:lnTo>
                  <a:lnTo>
                    <a:pt x="0" y="4"/>
                  </a:lnTo>
                  <a:lnTo>
                    <a:pt x="26" y="10"/>
                  </a:lnTo>
                  <a:lnTo>
                    <a:pt x="5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48" name="Freeform 924"/>
            <p:cNvSpPr>
              <a:spLocks/>
            </p:cNvSpPr>
            <p:nvPr/>
          </p:nvSpPr>
          <p:spPr bwMode="auto">
            <a:xfrm>
              <a:off x="1244" y="1628"/>
              <a:ext cx="56" cy="12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6" y="6"/>
                </a:cxn>
              </a:cxnLst>
              <a:rect l="0" t="0" r="r" b="b"/>
              <a:pathLst>
                <a:path w="56" h="12">
                  <a:moveTo>
                    <a:pt x="56" y="6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006E24"/>
            </a:solidFill>
            <a:ln w="0">
              <a:solidFill>
                <a:srgbClr val="006E2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49" name="Freeform 925"/>
            <p:cNvSpPr>
              <a:spLocks/>
            </p:cNvSpPr>
            <p:nvPr/>
          </p:nvSpPr>
          <p:spPr bwMode="auto">
            <a:xfrm>
              <a:off x="1244" y="1628"/>
              <a:ext cx="56" cy="12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6" y="6"/>
                </a:cxn>
              </a:cxnLst>
              <a:rect l="0" t="0" r="r" b="b"/>
              <a:pathLst>
                <a:path w="56" h="12">
                  <a:moveTo>
                    <a:pt x="56" y="6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50" name="Freeform 926"/>
            <p:cNvSpPr>
              <a:spLocks/>
            </p:cNvSpPr>
            <p:nvPr/>
          </p:nvSpPr>
          <p:spPr bwMode="auto">
            <a:xfrm>
              <a:off x="1214" y="1634"/>
              <a:ext cx="56" cy="12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6" y="6"/>
                </a:cxn>
              </a:cxnLst>
              <a:rect l="0" t="0" r="r" b="b"/>
              <a:pathLst>
                <a:path w="56" h="12">
                  <a:moveTo>
                    <a:pt x="56" y="6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006C27"/>
            </a:solidFill>
            <a:ln w="0">
              <a:solidFill>
                <a:srgbClr val="006C2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51" name="Freeform 927"/>
            <p:cNvSpPr>
              <a:spLocks/>
            </p:cNvSpPr>
            <p:nvPr/>
          </p:nvSpPr>
          <p:spPr bwMode="auto">
            <a:xfrm>
              <a:off x="1214" y="1634"/>
              <a:ext cx="56" cy="12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4" y="12"/>
                </a:cxn>
                <a:cxn ang="0">
                  <a:pos x="56" y="6"/>
                </a:cxn>
              </a:cxnLst>
              <a:rect l="0" t="0" r="r" b="b"/>
              <a:pathLst>
                <a:path w="56" h="12">
                  <a:moveTo>
                    <a:pt x="56" y="6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5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52" name="Freeform 928"/>
            <p:cNvSpPr>
              <a:spLocks/>
            </p:cNvSpPr>
            <p:nvPr/>
          </p:nvSpPr>
          <p:spPr bwMode="auto">
            <a:xfrm>
              <a:off x="1182" y="1640"/>
              <a:ext cx="56" cy="12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6" y="12"/>
                </a:cxn>
                <a:cxn ang="0">
                  <a:pos x="56" y="6"/>
                </a:cxn>
              </a:cxnLst>
              <a:rect l="0" t="0" r="r" b="b"/>
              <a:pathLst>
                <a:path w="56" h="12">
                  <a:moveTo>
                    <a:pt x="56" y="6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6" y="12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006A2B"/>
            </a:solidFill>
            <a:ln w="0">
              <a:solidFill>
                <a:srgbClr val="006A2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53" name="Freeform 929"/>
            <p:cNvSpPr>
              <a:spLocks/>
            </p:cNvSpPr>
            <p:nvPr/>
          </p:nvSpPr>
          <p:spPr bwMode="auto">
            <a:xfrm>
              <a:off x="1182" y="1640"/>
              <a:ext cx="56" cy="12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6" y="12"/>
                </a:cxn>
                <a:cxn ang="0">
                  <a:pos x="56" y="6"/>
                </a:cxn>
              </a:cxnLst>
              <a:rect l="0" t="0" r="r" b="b"/>
              <a:pathLst>
                <a:path w="56" h="12">
                  <a:moveTo>
                    <a:pt x="56" y="6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6" y="12"/>
                  </a:lnTo>
                  <a:lnTo>
                    <a:pt x="5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54" name="Freeform 930"/>
            <p:cNvSpPr>
              <a:spLocks/>
            </p:cNvSpPr>
            <p:nvPr/>
          </p:nvSpPr>
          <p:spPr bwMode="auto">
            <a:xfrm>
              <a:off x="1150" y="1648"/>
              <a:ext cx="58" cy="12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6" y="12"/>
                </a:cxn>
                <a:cxn ang="0">
                  <a:pos x="58" y="4"/>
                </a:cxn>
              </a:cxnLst>
              <a:rect l="0" t="0" r="r" b="b"/>
              <a:pathLst>
                <a:path w="58" h="12">
                  <a:moveTo>
                    <a:pt x="58" y="4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6" y="12"/>
                  </a:lnTo>
                  <a:lnTo>
                    <a:pt x="58" y="4"/>
                  </a:lnTo>
                  <a:close/>
                </a:path>
              </a:pathLst>
            </a:custGeom>
            <a:solidFill>
              <a:srgbClr val="006831"/>
            </a:solidFill>
            <a:ln w="0">
              <a:solidFill>
                <a:srgbClr val="00683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55" name="Freeform 931"/>
            <p:cNvSpPr>
              <a:spLocks/>
            </p:cNvSpPr>
            <p:nvPr/>
          </p:nvSpPr>
          <p:spPr bwMode="auto">
            <a:xfrm>
              <a:off x="1150" y="1648"/>
              <a:ext cx="58" cy="12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6" y="12"/>
                </a:cxn>
                <a:cxn ang="0">
                  <a:pos x="58" y="4"/>
                </a:cxn>
              </a:cxnLst>
              <a:rect l="0" t="0" r="r" b="b"/>
              <a:pathLst>
                <a:path w="58" h="12">
                  <a:moveTo>
                    <a:pt x="58" y="4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6" y="12"/>
                  </a:lnTo>
                  <a:lnTo>
                    <a:pt x="58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56" name="Freeform 932"/>
            <p:cNvSpPr>
              <a:spLocks/>
            </p:cNvSpPr>
            <p:nvPr/>
          </p:nvSpPr>
          <p:spPr bwMode="auto">
            <a:xfrm>
              <a:off x="1118" y="1656"/>
              <a:ext cx="58" cy="14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6" y="14"/>
                </a:cxn>
                <a:cxn ang="0">
                  <a:pos x="58" y="4"/>
                </a:cxn>
              </a:cxnLst>
              <a:rect l="0" t="0" r="r" b="b"/>
              <a:pathLst>
                <a:path w="58" h="14">
                  <a:moveTo>
                    <a:pt x="58" y="4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6" y="14"/>
                  </a:lnTo>
                  <a:lnTo>
                    <a:pt x="58" y="4"/>
                  </a:lnTo>
                  <a:close/>
                </a:path>
              </a:pathLst>
            </a:custGeom>
            <a:solidFill>
              <a:srgbClr val="00653A"/>
            </a:solidFill>
            <a:ln w="0">
              <a:solidFill>
                <a:srgbClr val="00653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57" name="Freeform 933"/>
            <p:cNvSpPr>
              <a:spLocks/>
            </p:cNvSpPr>
            <p:nvPr/>
          </p:nvSpPr>
          <p:spPr bwMode="auto">
            <a:xfrm>
              <a:off x="1118" y="1656"/>
              <a:ext cx="58" cy="14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6" y="14"/>
                </a:cxn>
                <a:cxn ang="0">
                  <a:pos x="58" y="4"/>
                </a:cxn>
              </a:cxnLst>
              <a:rect l="0" t="0" r="r" b="b"/>
              <a:pathLst>
                <a:path w="58" h="14">
                  <a:moveTo>
                    <a:pt x="58" y="4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6" y="14"/>
                  </a:lnTo>
                  <a:lnTo>
                    <a:pt x="58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58" name="Freeform 934"/>
            <p:cNvSpPr>
              <a:spLocks/>
            </p:cNvSpPr>
            <p:nvPr/>
          </p:nvSpPr>
          <p:spPr bwMode="auto">
            <a:xfrm>
              <a:off x="1084" y="1664"/>
              <a:ext cx="60" cy="16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34" y="0"/>
                </a:cxn>
                <a:cxn ang="0">
                  <a:pos x="0" y="10"/>
                </a:cxn>
                <a:cxn ang="0">
                  <a:pos x="26" y="16"/>
                </a:cxn>
                <a:cxn ang="0">
                  <a:pos x="60" y="6"/>
                </a:cxn>
              </a:cxnLst>
              <a:rect l="0" t="0" r="r" b="b"/>
              <a:pathLst>
                <a:path w="60" h="16">
                  <a:moveTo>
                    <a:pt x="60" y="6"/>
                  </a:moveTo>
                  <a:lnTo>
                    <a:pt x="34" y="0"/>
                  </a:lnTo>
                  <a:lnTo>
                    <a:pt x="0" y="10"/>
                  </a:lnTo>
                  <a:lnTo>
                    <a:pt x="26" y="16"/>
                  </a:lnTo>
                  <a:lnTo>
                    <a:pt x="60" y="6"/>
                  </a:lnTo>
                  <a:close/>
                </a:path>
              </a:pathLst>
            </a:custGeom>
            <a:solidFill>
              <a:srgbClr val="006344"/>
            </a:solidFill>
            <a:ln w="0">
              <a:solidFill>
                <a:srgbClr val="00634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59" name="Freeform 935"/>
            <p:cNvSpPr>
              <a:spLocks/>
            </p:cNvSpPr>
            <p:nvPr/>
          </p:nvSpPr>
          <p:spPr bwMode="auto">
            <a:xfrm>
              <a:off x="1084" y="1664"/>
              <a:ext cx="60" cy="16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34" y="0"/>
                </a:cxn>
                <a:cxn ang="0">
                  <a:pos x="0" y="10"/>
                </a:cxn>
                <a:cxn ang="0">
                  <a:pos x="26" y="16"/>
                </a:cxn>
                <a:cxn ang="0">
                  <a:pos x="60" y="6"/>
                </a:cxn>
              </a:cxnLst>
              <a:rect l="0" t="0" r="r" b="b"/>
              <a:pathLst>
                <a:path w="60" h="16">
                  <a:moveTo>
                    <a:pt x="60" y="6"/>
                  </a:moveTo>
                  <a:lnTo>
                    <a:pt x="34" y="0"/>
                  </a:lnTo>
                  <a:lnTo>
                    <a:pt x="0" y="10"/>
                  </a:lnTo>
                  <a:lnTo>
                    <a:pt x="26" y="16"/>
                  </a:lnTo>
                  <a:lnTo>
                    <a:pt x="6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60" name="Freeform 936"/>
            <p:cNvSpPr>
              <a:spLocks/>
            </p:cNvSpPr>
            <p:nvPr/>
          </p:nvSpPr>
          <p:spPr bwMode="auto">
            <a:xfrm>
              <a:off x="1052" y="1674"/>
              <a:ext cx="58" cy="18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2" y="0"/>
                </a:cxn>
                <a:cxn ang="0">
                  <a:pos x="0" y="12"/>
                </a:cxn>
                <a:cxn ang="0">
                  <a:pos x="24" y="18"/>
                </a:cxn>
                <a:cxn ang="0">
                  <a:pos x="58" y="6"/>
                </a:cxn>
              </a:cxnLst>
              <a:rect l="0" t="0" r="r" b="b"/>
              <a:pathLst>
                <a:path w="58" h="18">
                  <a:moveTo>
                    <a:pt x="58" y="6"/>
                  </a:moveTo>
                  <a:lnTo>
                    <a:pt x="32" y="0"/>
                  </a:lnTo>
                  <a:lnTo>
                    <a:pt x="0" y="12"/>
                  </a:lnTo>
                  <a:lnTo>
                    <a:pt x="24" y="18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006250"/>
            </a:solidFill>
            <a:ln w="0">
              <a:solidFill>
                <a:srgbClr val="00625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61" name="Freeform 937"/>
            <p:cNvSpPr>
              <a:spLocks/>
            </p:cNvSpPr>
            <p:nvPr/>
          </p:nvSpPr>
          <p:spPr bwMode="auto">
            <a:xfrm>
              <a:off x="1052" y="1674"/>
              <a:ext cx="58" cy="18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2" y="0"/>
                </a:cxn>
                <a:cxn ang="0">
                  <a:pos x="0" y="12"/>
                </a:cxn>
                <a:cxn ang="0">
                  <a:pos x="24" y="18"/>
                </a:cxn>
                <a:cxn ang="0">
                  <a:pos x="58" y="6"/>
                </a:cxn>
              </a:cxnLst>
              <a:rect l="0" t="0" r="r" b="b"/>
              <a:pathLst>
                <a:path w="58" h="18">
                  <a:moveTo>
                    <a:pt x="58" y="6"/>
                  </a:moveTo>
                  <a:lnTo>
                    <a:pt x="32" y="0"/>
                  </a:lnTo>
                  <a:lnTo>
                    <a:pt x="0" y="12"/>
                  </a:lnTo>
                  <a:lnTo>
                    <a:pt x="24" y="18"/>
                  </a:lnTo>
                  <a:lnTo>
                    <a:pt x="5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62" name="Freeform 938"/>
            <p:cNvSpPr>
              <a:spLocks/>
            </p:cNvSpPr>
            <p:nvPr/>
          </p:nvSpPr>
          <p:spPr bwMode="auto">
            <a:xfrm>
              <a:off x="1018" y="1686"/>
              <a:ext cx="58" cy="22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4" y="0"/>
                </a:cxn>
                <a:cxn ang="0">
                  <a:pos x="0" y="14"/>
                </a:cxn>
                <a:cxn ang="0">
                  <a:pos x="24" y="22"/>
                </a:cxn>
                <a:cxn ang="0">
                  <a:pos x="58" y="6"/>
                </a:cxn>
              </a:cxnLst>
              <a:rect l="0" t="0" r="r" b="b"/>
              <a:pathLst>
                <a:path w="58" h="22">
                  <a:moveTo>
                    <a:pt x="58" y="6"/>
                  </a:moveTo>
                  <a:lnTo>
                    <a:pt x="34" y="0"/>
                  </a:lnTo>
                  <a:lnTo>
                    <a:pt x="0" y="14"/>
                  </a:lnTo>
                  <a:lnTo>
                    <a:pt x="24" y="22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00615C"/>
            </a:solidFill>
            <a:ln w="0">
              <a:solidFill>
                <a:srgbClr val="00615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63" name="Freeform 939"/>
            <p:cNvSpPr>
              <a:spLocks/>
            </p:cNvSpPr>
            <p:nvPr/>
          </p:nvSpPr>
          <p:spPr bwMode="auto">
            <a:xfrm>
              <a:off x="1018" y="1686"/>
              <a:ext cx="58" cy="22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4" y="0"/>
                </a:cxn>
                <a:cxn ang="0">
                  <a:pos x="0" y="14"/>
                </a:cxn>
                <a:cxn ang="0">
                  <a:pos x="24" y="22"/>
                </a:cxn>
                <a:cxn ang="0">
                  <a:pos x="58" y="6"/>
                </a:cxn>
              </a:cxnLst>
              <a:rect l="0" t="0" r="r" b="b"/>
              <a:pathLst>
                <a:path w="58" h="22">
                  <a:moveTo>
                    <a:pt x="58" y="6"/>
                  </a:moveTo>
                  <a:lnTo>
                    <a:pt x="34" y="0"/>
                  </a:lnTo>
                  <a:lnTo>
                    <a:pt x="0" y="14"/>
                  </a:lnTo>
                  <a:lnTo>
                    <a:pt x="24" y="22"/>
                  </a:lnTo>
                  <a:lnTo>
                    <a:pt x="5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64" name="Freeform 940"/>
            <p:cNvSpPr>
              <a:spLocks/>
            </p:cNvSpPr>
            <p:nvPr/>
          </p:nvSpPr>
          <p:spPr bwMode="auto">
            <a:xfrm>
              <a:off x="982" y="1700"/>
              <a:ext cx="60" cy="24"/>
            </a:xfrm>
            <a:custGeom>
              <a:avLst/>
              <a:gdLst/>
              <a:ahLst/>
              <a:cxnLst>
                <a:cxn ang="0">
                  <a:pos x="60" y="8"/>
                </a:cxn>
                <a:cxn ang="0">
                  <a:pos x="36" y="0"/>
                </a:cxn>
                <a:cxn ang="0">
                  <a:pos x="0" y="16"/>
                </a:cxn>
                <a:cxn ang="0">
                  <a:pos x="26" y="24"/>
                </a:cxn>
                <a:cxn ang="0">
                  <a:pos x="60" y="8"/>
                </a:cxn>
              </a:cxnLst>
              <a:rect l="0" t="0" r="r" b="b"/>
              <a:pathLst>
                <a:path w="60" h="24">
                  <a:moveTo>
                    <a:pt x="60" y="8"/>
                  </a:moveTo>
                  <a:lnTo>
                    <a:pt x="36" y="0"/>
                  </a:lnTo>
                  <a:lnTo>
                    <a:pt x="0" y="16"/>
                  </a:lnTo>
                  <a:lnTo>
                    <a:pt x="26" y="24"/>
                  </a:lnTo>
                  <a:lnTo>
                    <a:pt x="60" y="8"/>
                  </a:lnTo>
                  <a:close/>
                </a:path>
              </a:pathLst>
            </a:custGeom>
            <a:solidFill>
              <a:srgbClr val="006265"/>
            </a:solidFill>
            <a:ln w="0">
              <a:solidFill>
                <a:srgbClr val="00626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65" name="Freeform 941"/>
            <p:cNvSpPr>
              <a:spLocks/>
            </p:cNvSpPr>
            <p:nvPr/>
          </p:nvSpPr>
          <p:spPr bwMode="auto">
            <a:xfrm>
              <a:off x="982" y="1700"/>
              <a:ext cx="60" cy="24"/>
            </a:xfrm>
            <a:custGeom>
              <a:avLst/>
              <a:gdLst/>
              <a:ahLst/>
              <a:cxnLst>
                <a:cxn ang="0">
                  <a:pos x="60" y="8"/>
                </a:cxn>
                <a:cxn ang="0">
                  <a:pos x="36" y="0"/>
                </a:cxn>
                <a:cxn ang="0">
                  <a:pos x="0" y="16"/>
                </a:cxn>
                <a:cxn ang="0">
                  <a:pos x="26" y="24"/>
                </a:cxn>
                <a:cxn ang="0">
                  <a:pos x="60" y="8"/>
                </a:cxn>
              </a:cxnLst>
              <a:rect l="0" t="0" r="r" b="b"/>
              <a:pathLst>
                <a:path w="60" h="24">
                  <a:moveTo>
                    <a:pt x="60" y="8"/>
                  </a:moveTo>
                  <a:lnTo>
                    <a:pt x="36" y="0"/>
                  </a:lnTo>
                  <a:lnTo>
                    <a:pt x="0" y="16"/>
                  </a:lnTo>
                  <a:lnTo>
                    <a:pt x="26" y="24"/>
                  </a:lnTo>
                  <a:lnTo>
                    <a:pt x="60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66" name="Freeform 942"/>
            <p:cNvSpPr>
              <a:spLocks/>
            </p:cNvSpPr>
            <p:nvPr/>
          </p:nvSpPr>
          <p:spPr bwMode="auto">
            <a:xfrm>
              <a:off x="948" y="1716"/>
              <a:ext cx="60" cy="26"/>
            </a:xfrm>
            <a:custGeom>
              <a:avLst/>
              <a:gdLst/>
              <a:ahLst/>
              <a:cxnLst>
                <a:cxn ang="0">
                  <a:pos x="60" y="8"/>
                </a:cxn>
                <a:cxn ang="0">
                  <a:pos x="34" y="0"/>
                </a:cxn>
                <a:cxn ang="0">
                  <a:pos x="0" y="18"/>
                </a:cxn>
                <a:cxn ang="0">
                  <a:pos x="24" y="26"/>
                </a:cxn>
                <a:cxn ang="0">
                  <a:pos x="60" y="8"/>
                </a:cxn>
              </a:cxnLst>
              <a:rect l="0" t="0" r="r" b="b"/>
              <a:pathLst>
                <a:path w="60" h="26">
                  <a:moveTo>
                    <a:pt x="60" y="8"/>
                  </a:moveTo>
                  <a:lnTo>
                    <a:pt x="34" y="0"/>
                  </a:lnTo>
                  <a:lnTo>
                    <a:pt x="0" y="18"/>
                  </a:lnTo>
                  <a:lnTo>
                    <a:pt x="24" y="26"/>
                  </a:lnTo>
                  <a:lnTo>
                    <a:pt x="60" y="8"/>
                  </a:lnTo>
                  <a:close/>
                </a:path>
              </a:pathLst>
            </a:custGeom>
            <a:solidFill>
              <a:srgbClr val="00636D"/>
            </a:solidFill>
            <a:ln w="0">
              <a:solidFill>
                <a:srgbClr val="00636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67" name="Freeform 943"/>
            <p:cNvSpPr>
              <a:spLocks/>
            </p:cNvSpPr>
            <p:nvPr/>
          </p:nvSpPr>
          <p:spPr bwMode="auto">
            <a:xfrm>
              <a:off x="948" y="1716"/>
              <a:ext cx="60" cy="26"/>
            </a:xfrm>
            <a:custGeom>
              <a:avLst/>
              <a:gdLst/>
              <a:ahLst/>
              <a:cxnLst>
                <a:cxn ang="0">
                  <a:pos x="60" y="8"/>
                </a:cxn>
                <a:cxn ang="0">
                  <a:pos x="34" y="0"/>
                </a:cxn>
                <a:cxn ang="0">
                  <a:pos x="0" y="18"/>
                </a:cxn>
                <a:cxn ang="0">
                  <a:pos x="24" y="26"/>
                </a:cxn>
                <a:cxn ang="0">
                  <a:pos x="60" y="8"/>
                </a:cxn>
              </a:cxnLst>
              <a:rect l="0" t="0" r="r" b="b"/>
              <a:pathLst>
                <a:path w="60" h="26">
                  <a:moveTo>
                    <a:pt x="60" y="8"/>
                  </a:moveTo>
                  <a:lnTo>
                    <a:pt x="34" y="0"/>
                  </a:lnTo>
                  <a:lnTo>
                    <a:pt x="0" y="18"/>
                  </a:lnTo>
                  <a:lnTo>
                    <a:pt x="24" y="26"/>
                  </a:lnTo>
                  <a:lnTo>
                    <a:pt x="60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68" name="Freeform 944"/>
            <p:cNvSpPr>
              <a:spLocks/>
            </p:cNvSpPr>
            <p:nvPr/>
          </p:nvSpPr>
          <p:spPr bwMode="auto">
            <a:xfrm>
              <a:off x="912" y="1734"/>
              <a:ext cx="60" cy="26"/>
            </a:xfrm>
            <a:custGeom>
              <a:avLst/>
              <a:gdLst/>
              <a:ahLst/>
              <a:cxnLst>
                <a:cxn ang="0">
                  <a:pos x="60" y="8"/>
                </a:cxn>
                <a:cxn ang="0">
                  <a:pos x="36" y="0"/>
                </a:cxn>
                <a:cxn ang="0">
                  <a:pos x="0" y="18"/>
                </a:cxn>
                <a:cxn ang="0">
                  <a:pos x="24" y="26"/>
                </a:cxn>
                <a:cxn ang="0">
                  <a:pos x="60" y="8"/>
                </a:cxn>
              </a:cxnLst>
              <a:rect l="0" t="0" r="r" b="b"/>
              <a:pathLst>
                <a:path w="60" h="26">
                  <a:moveTo>
                    <a:pt x="60" y="8"/>
                  </a:moveTo>
                  <a:lnTo>
                    <a:pt x="36" y="0"/>
                  </a:lnTo>
                  <a:lnTo>
                    <a:pt x="0" y="18"/>
                  </a:lnTo>
                  <a:lnTo>
                    <a:pt x="24" y="26"/>
                  </a:lnTo>
                  <a:lnTo>
                    <a:pt x="60" y="8"/>
                  </a:lnTo>
                  <a:close/>
                </a:path>
              </a:pathLst>
            </a:custGeom>
            <a:solidFill>
              <a:srgbClr val="00676D"/>
            </a:solidFill>
            <a:ln w="0">
              <a:solidFill>
                <a:srgbClr val="00676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69" name="Freeform 945"/>
            <p:cNvSpPr>
              <a:spLocks/>
            </p:cNvSpPr>
            <p:nvPr/>
          </p:nvSpPr>
          <p:spPr bwMode="auto">
            <a:xfrm>
              <a:off x="912" y="1734"/>
              <a:ext cx="60" cy="26"/>
            </a:xfrm>
            <a:custGeom>
              <a:avLst/>
              <a:gdLst/>
              <a:ahLst/>
              <a:cxnLst>
                <a:cxn ang="0">
                  <a:pos x="60" y="8"/>
                </a:cxn>
                <a:cxn ang="0">
                  <a:pos x="36" y="0"/>
                </a:cxn>
                <a:cxn ang="0">
                  <a:pos x="0" y="18"/>
                </a:cxn>
                <a:cxn ang="0">
                  <a:pos x="24" y="26"/>
                </a:cxn>
                <a:cxn ang="0">
                  <a:pos x="60" y="8"/>
                </a:cxn>
              </a:cxnLst>
              <a:rect l="0" t="0" r="r" b="b"/>
              <a:pathLst>
                <a:path w="60" h="26">
                  <a:moveTo>
                    <a:pt x="60" y="8"/>
                  </a:moveTo>
                  <a:lnTo>
                    <a:pt x="36" y="0"/>
                  </a:lnTo>
                  <a:lnTo>
                    <a:pt x="0" y="18"/>
                  </a:lnTo>
                  <a:lnTo>
                    <a:pt x="24" y="26"/>
                  </a:lnTo>
                  <a:lnTo>
                    <a:pt x="60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70" name="Freeform 946"/>
            <p:cNvSpPr>
              <a:spLocks/>
            </p:cNvSpPr>
            <p:nvPr/>
          </p:nvSpPr>
          <p:spPr bwMode="auto">
            <a:xfrm>
              <a:off x="876" y="1752"/>
              <a:ext cx="60" cy="26"/>
            </a:xfrm>
            <a:custGeom>
              <a:avLst/>
              <a:gdLst/>
              <a:ahLst/>
              <a:cxnLst>
                <a:cxn ang="0">
                  <a:pos x="60" y="8"/>
                </a:cxn>
                <a:cxn ang="0">
                  <a:pos x="36" y="0"/>
                </a:cxn>
                <a:cxn ang="0">
                  <a:pos x="0" y="16"/>
                </a:cxn>
                <a:cxn ang="0">
                  <a:pos x="24" y="26"/>
                </a:cxn>
                <a:cxn ang="0">
                  <a:pos x="60" y="8"/>
                </a:cxn>
              </a:cxnLst>
              <a:rect l="0" t="0" r="r" b="b"/>
              <a:pathLst>
                <a:path w="60" h="26">
                  <a:moveTo>
                    <a:pt x="60" y="8"/>
                  </a:moveTo>
                  <a:lnTo>
                    <a:pt x="36" y="0"/>
                  </a:lnTo>
                  <a:lnTo>
                    <a:pt x="0" y="16"/>
                  </a:lnTo>
                  <a:lnTo>
                    <a:pt x="24" y="26"/>
                  </a:lnTo>
                  <a:lnTo>
                    <a:pt x="60" y="8"/>
                  </a:lnTo>
                  <a:close/>
                </a:path>
              </a:pathLst>
            </a:custGeom>
            <a:solidFill>
              <a:srgbClr val="006D67"/>
            </a:solidFill>
            <a:ln w="0">
              <a:solidFill>
                <a:srgbClr val="006D6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71" name="Freeform 947"/>
            <p:cNvSpPr>
              <a:spLocks/>
            </p:cNvSpPr>
            <p:nvPr/>
          </p:nvSpPr>
          <p:spPr bwMode="auto">
            <a:xfrm>
              <a:off x="876" y="1752"/>
              <a:ext cx="60" cy="26"/>
            </a:xfrm>
            <a:custGeom>
              <a:avLst/>
              <a:gdLst/>
              <a:ahLst/>
              <a:cxnLst>
                <a:cxn ang="0">
                  <a:pos x="60" y="8"/>
                </a:cxn>
                <a:cxn ang="0">
                  <a:pos x="36" y="0"/>
                </a:cxn>
                <a:cxn ang="0">
                  <a:pos x="0" y="16"/>
                </a:cxn>
                <a:cxn ang="0">
                  <a:pos x="24" y="26"/>
                </a:cxn>
                <a:cxn ang="0">
                  <a:pos x="60" y="8"/>
                </a:cxn>
              </a:cxnLst>
              <a:rect l="0" t="0" r="r" b="b"/>
              <a:pathLst>
                <a:path w="60" h="26">
                  <a:moveTo>
                    <a:pt x="60" y="8"/>
                  </a:moveTo>
                  <a:lnTo>
                    <a:pt x="36" y="0"/>
                  </a:lnTo>
                  <a:lnTo>
                    <a:pt x="0" y="16"/>
                  </a:lnTo>
                  <a:lnTo>
                    <a:pt x="24" y="26"/>
                  </a:lnTo>
                  <a:lnTo>
                    <a:pt x="60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72" name="Freeform 948"/>
            <p:cNvSpPr>
              <a:spLocks/>
            </p:cNvSpPr>
            <p:nvPr/>
          </p:nvSpPr>
          <p:spPr bwMode="auto">
            <a:xfrm>
              <a:off x="838" y="1768"/>
              <a:ext cx="62" cy="26"/>
            </a:xfrm>
            <a:custGeom>
              <a:avLst/>
              <a:gdLst/>
              <a:ahLst/>
              <a:cxnLst>
                <a:cxn ang="0">
                  <a:pos x="62" y="10"/>
                </a:cxn>
                <a:cxn ang="0">
                  <a:pos x="38" y="0"/>
                </a:cxn>
                <a:cxn ang="0">
                  <a:pos x="0" y="14"/>
                </a:cxn>
                <a:cxn ang="0">
                  <a:pos x="24" y="26"/>
                </a:cxn>
                <a:cxn ang="0">
                  <a:pos x="62" y="10"/>
                </a:cxn>
              </a:cxnLst>
              <a:rect l="0" t="0" r="r" b="b"/>
              <a:pathLst>
                <a:path w="62" h="26">
                  <a:moveTo>
                    <a:pt x="62" y="10"/>
                  </a:moveTo>
                  <a:lnTo>
                    <a:pt x="38" y="0"/>
                  </a:lnTo>
                  <a:lnTo>
                    <a:pt x="0" y="14"/>
                  </a:lnTo>
                  <a:lnTo>
                    <a:pt x="24" y="26"/>
                  </a:lnTo>
                  <a:lnTo>
                    <a:pt x="62" y="10"/>
                  </a:lnTo>
                  <a:close/>
                </a:path>
              </a:pathLst>
            </a:custGeom>
            <a:solidFill>
              <a:srgbClr val="00755B"/>
            </a:solidFill>
            <a:ln w="0">
              <a:solidFill>
                <a:srgbClr val="00755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73" name="Freeform 949"/>
            <p:cNvSpPr>
              <a:spLocks/>
            </p:cNvSpPr>
            <p:nvPr/>
          </p:nvSpPr>
          <p:spPr bwMode="auto">
            <a:xfrm>
              <a:off x="838" y="1768"/>
              <a:ext cx="62" cy="26"/>
            </a:xfrm>
            <a:custGeom>
              <a:avLst/>
              <a:gdLst/>
              <a:ahLst/>
              <a:cxnLst>
                <a:cxn ang="0">
                  <a:pos x="62" y="10"/>
                </a:cxn>
                <a:cxn ang="0">
                  <a:pos x="38" y="0"/>
                </a:cxn>
                <a:cxn ang="0">
                  <a:pos x="0" y="14"/>
                </a:cxn>
                <a:cxn ang="0">
                  <a:pos x="24" y="26"/>
                </a:cxn>
                <a:cxn ang="0">
                  <a:pos x="62" y="10"/>
                </a:cxn>
              </a:cxnLst>
              <a:rect l="0" t="0" r="r" b="b"/>
              <a:pathLst>
                <a:path w="62" h="26">
                  <a:moveTo>
                    <a:pt x="62" y="10"/>
                  </a:moveTo>
                  <a:lnTo>
                    <a:pt x="38" y="0"/>
                  </a:lnTo>
                  <a:lnTo>
                    <a:pt x="0" y="14"/>
                  </a:lnTo>
                  <a:lnTo>
                    <a:pt x="24" y="26"/>
                  </a:lnTo>
                  <a:lnTo>
                    <a:pt x="62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74" name="Freeform 950"/>
            <p:cNvSpPr>
              <a:spLocks/>
            </p:cNvSpPr>
            <p:nvPr/>
          </p:nvSpPr>
          <p:spPr bwMode="auto">
            <a:xfrm>
              <a:off x="800" y="1782"/>
              <a:ext cx="62" cy="22"/>
            </a:xfrm>
            <a:custGeom>
              <a:avLst/>
              <a:gdLst/>
              <a:ahLst/>
              <a:cxnLst>
                <a:cxn ang="0">
                  <a:pos x="62" y="12"/>
                </a:cxn>
                <a:cxn ang="0">
                  <a:pos x="38" y="0"/>
                </a:cxn>
                <a:cxn ang="0">
                  <a:pos x="0" y="12"/>
                </a:cxn>
                <a:cxn ang="0">
                  <a:pos x="24" y="22"/>
                </a:cxn>
                <a:cxn ang="0">
                  <a:pos x="62" y="12"/>
                </a:cxn>
              </a:cxnLst>
              <a:rect l="0" t="0" r="r" b="b"/>
              <a:pathLst>
                <a:path w="62" h="22">
                  <a:moveTo>
                    <a:pt x="62" y="12"/>
                  </a:moveTo>
                  <a:lnTo>
                    <a:pt x="38" y="0"/>
                  </a:lnTo>
                  <a:lnTo>
                    <a:pt x="0" y="12"/>
                  </a:lnTo>
                  <a:lnTo>
                    <a:pt x="24" y="22"/>
                  </a:lnTo>
                  <a:lnTo>
                    <a:pt x="62" y="12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75" name="Freeform 951"/>
            <p:cNvSpPr>
              <a:spLocks/>
            </p:cNvSpPr>
            <p:nvPr/>
          </p:nvSpPr>
          <p:spPr bwMode="auto">
            <a:xfrm>
              <a:off x="800" y="1782"/>
              <a:ext cx="62" cy="22"/>
            </a:xfrm>
            <a:custGeom>
              <a:avLst/>
              <a:gdLst/>
              <a:ahLst/>
              <a:cxnLst>
                <a:cxn ang="0">
                  <a:pos x="62" y="12"/>
                </a:cxn>
                <a:cxn ang="0">
                  <a:pos x="38" y="0"/>
                </a:cxn>
                <a:cxn ang="0">
                  <a:pos x="0" y="12"/>
                </a:cxn>
                <a:cxn ang="0">
                  <a:pos x="24" y="22"/>
                </a:cxn>
                <a:cxn ang="0">
                  <a:pos x="62" y="12"/>
                </a:cxn>
              </a:cxnLst>
              <a:rect l="0" t="0" r="r" b="b"/>
              <a:pathLst>
                <a:path w="62" h="22">
                  <a:moveTo>
                    <a:pt x="62" y="12"/>
                  </a:moveTo>
                  <a:lnTo>
                    <a:pt x="38" y="0"/>
                  </a:lnTo>
                  <a:lnTo>
                    <a:pt x="0" y="12"/>
                  </a:lnTo>
                  <a:lnTo>
                    <a:pt x="24" y="22"/>
                  </a:lnTo>
                  <a:lnTo>
                    <a:pt x="62" y="1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76" name="Freeform 952"/>
            <p:cNvSpPr>
              <a:spLocks/>
            </p:cNvSpPr>
            <p:nvPr/>
          </p:nvSpPr>
          <p:spPr bwMode="auto">
            <a:xfrm>
              <a:off x="1782" y="1518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77" name="Freeform 953"/>
            <p:cNvSpPr>
              <a:spLocks/>
            </p:cNvSpPr>
            <p:nvPr/>
          </p:nvSpPr>
          <p:spPr bwMode="auto">
            <a:xfrm>
              <a:off x="1782" y="1518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4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78" name="Freeform 954"/>
            <p:cNvSpPr>
              <a:spLocks/>
            </p:cNvSpPr>
            <p:nvPr/>
          </p:nvSpPr>
          <p:spPr bwMode="auto">
            <a:xfrm>
              <a:off x="1760" y="1524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79" name="Freeform 955"/>
            <p:cNvSpPr>
              <a:spLocks/>
            </p:cNvSpPr>
            <p:nvPr/>
          </p:nvSpPr>
          <p:spPr bwMode="auto">
            <a:xfrm>
              <a:off x="1760" y="1524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4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80" name="Freeform 956"/>
            <p:cNvSpPr>
              <a:spLocks/>
            </p:cNvSpPr>
            <p:nvPr/>
          </p:nvSpPr>
          <p:spPr bwMode="auto">
            <a:xfrm>
              <a:off x="1738" y="1530"/>
              <a:ext cx="48" cy="14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6" y="14"/>
                </a:cxn>
                <a:cxn ang="0">
                  <a:pos x="48" y="6"/>
                </a:cxn>
              </a:cxnLst>
              <a:rect l="0" t="0" r="r" b="b"/>
              <a:pathLst>
                <a:path w="48" h="14">
                  <a:moveTo>
                    <a:pt x="48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6" y="14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81" name="Freeform 957"/>
            <p:cNvSpPr>
              <a:spLocks/>
            </p:cNvSpPr>
            <p:nvPr/>
          </p:nvSpPr>
          <p:spPr bwMode="auto">
            <a:xfrm>
              <a:off x="1738" y="1530"/>
              <a:ext cx="48" cy="14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6" y="14"/>
                </a:cxn>
                <a:cxn ang="0">
                  <a:pos x="48" y="6"/>
                </a:cxn>
              </a:cxnLst>
              <a:rect l="0" t="0" r="r" b="b"/>
              <a:pathLst>
                <a:path w="48" h="14">
                  <a:moveTo>
                    <a:pt x="48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6" y="14"/>
                  </a:lnTo>
                  <a:lnTo>
                    <a:pt x="4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82" name="Freeform 958"/>
            <p:cNvSpPr>
              <a:spLocks/>
            </p:cNvSpPr>
            <p:nvPr/>
          </p:nvSpPr>
          <p:spPr bwMode="auto">
            <a:xfrm>
              <a:off x="1716" y="1536"/>
              <a:ext cx="48" cy="14"/>
            </a:xfrm>
            <a:custGeom>
              <a:avLst/>
              <a:gdLst/>
              <a:ahLst/>
              <a:cxnLst>
                <a:cxn ang="0">
                  <a:pos x="48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26" y="14"/>
                </a:cxn>
                <a:cxn ang="0">
                  <a:pos x="48" y="8"/>
                </a:cxn>
              </a:cxnLst>
              <a:rect l="0" t="0" r="r" b="b"/>
              <a:pathLst>
                <a:path w="48" h="14">
                  <a:moveTo>
                    <a:pt x="48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26" y="14"/>
                  </a:lnTo>
                  <a:lnTo>
                    <a:pt x="48" y="8"/>
                  </a:lnTo>
                  <a:close/>
                </a:path>
              </a:pathLst>
            </a:custGeom>
            <a:solidFill>
              <a:srgbClr val="007C45"/>
            </a:solidFill>
            <a:ln w="0">
              <a:solidFill>
                <a:srgbClr val="007C4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83" name="Freeform 959"/>
            <p:cNvSpPr>
              <a:spLocks/>
            </p:cNvSpPr>
            <p:nvPr/>
          </p:nvSpPr>
          <p:spPr bwMode="auto">
            <a:xfrm>
              <a:off x="1716" y="1536"/>
              <a:ext cx="48" cy="14"/>
            </a:xfrm>
            <a:custGeom>
              <a:avLst/>
              <a:gdLst/>
              <a:ahLst/>
              <a:cxnLst>
                <a:cxn ang="0">
                  <a:pos x="48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26" y="14"/>
                </a:cxn>
                <a:cxn ang="0">
                  <a:pos x="48" y="8"/>
                </a:cxn>
              </a:cxnLst>
              <a:rect l="0" t="0" r="r" b="b"/>
              <a:pathLst>
                <a:path w="48" h="14">
                  <a:moveTo>
                    <a:pt x="48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26" y="14"/>
                  </a:lnTo>
                  <a:lnTo>
                    <a:pt x="48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84" name="Freeform 960"/>
            <p:cNvSpPr>
              <a:spLocks/>
            </p:cNvSpPr>
            <p:nvPr/>
          </p:nvSpPr>
          <p:spPr bwMode="auto">
            <a:xfrm>
              <a:off x="1692" y="1544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8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8" y="12"/>
                  </a:lnTo>
                  <a:lnTo>
                    <a:pt x="50" y="6"/>
                  </a:lnTo>
                  <a:close/>
                </a:path>
              </a:pathLst>
            </a:custGeom>
            <a:solidFill>
              <a:srgbClr val="007C45"/>
            </a:solidFill>
            <a:ln w="0">
              <a:solidFill>
                <a:srgbClr val="007C4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85" name="Freeform 961"/>
            <p:cNvSpPr>
              <a:spLocks/>
            </p:cNvSpPr>
            <p:nvPr/>
          </p:nvSpPr>
          <p:spPr bwMode="auto">
            <a:xfrm>
              <a:off x="1692" y="1544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8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8" y="12"/>
                  </a:lnTo>
                  <a:lnTo>
                    <a:pt x="5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86" name="Freeform 962"/>
            <p:cNvSpPr>
              <a:spLocks/>
            </p:cNvSpPr>
            <p:nvPr/>
          </p:nvSpPr>
          <p:spPr bwMode="auto">
            <a:xfrm>
              <a:off x="1670" y="1550"/>
              <a:ext cx="50" cy="14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6" y="14"/>
                </a:cxn>
                <a:cxn ang="0">
                  <a:pos x="50" y="6"/>
                </a:cxn>
              </a:cxnLst>
              <a:rect l="0" t="0" r="r" b="b"/>
              <a:pathLst>
                <a:path w="50" h="14">
                  <a:moveTo>
                    <a:pt x="50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6" y="14"/>
                  </a:lnTo>
                  <a:lnTo>
                    <a:pt x="50" y="6"/>
                  </a:lnTo>
                  <a:close/>
                </a:path>
              </a:pathLst>
            </a:custGeom>
            <a:solidFill>
              <a:srgbClr val="007C44"/>
            </a:solidFill>
            <a:ln w="0">
              <a:solidFill>
                <a:srgbClr val="007C4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87" name="Freeform 963"/>
            <p:cNvSpPr>
              <a:spLocks/>
            </p:cNvSpPr>
            <p:nvPr/>
          </p:nvSpPr>
          <p:spPr bwMode="auto">
            <a:xfrm>
              <a:off x="1670" y="1550"/>
              <a:ext cx="50" cy="14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6" y="14"/>
                </a:cxn>
                <a:cxn ang="0">
                  <a:pos x="50" y="6"/>
                </a:cxn>
              </a:cxnLst>
              <a:rect l="0" t="0" r="r" b="b"/>
              <a:pathLst>
                <a:path w="50" h="14">
                  <a:moveTo>
                    <a:pt x="50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6" y="14"/>
                  </a:lnTo>
                  <a:lnTo>
                    <a:pt x="5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88" name="Freeform 964"/>
            <p:cNvSpPr>
              <a:spLocks/>
            </p:cNvSpPr>
            <p:nvPr/>
          </p:nvSpPr>
          <p:spPr bwMode="auto">
            <a:xfrm>
              <a:off x="1646" y="1556"/>
              <a:ext cx="50" cy="14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6" y="14"/>
                </a:cxn>
                <a:cxn ang="0">
                  <a:pos x="50" y="8"/>
                </a:cxn>
              </a:cxnLst>
              <a:rect l="0" t="0" r="r" b="b"/>
              <a:pathLst>
                <a:path w="50" h="14">
                  <a:moveTo>
                    <a:pt x="50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6" y="14"/>
                  </a:lnTo>
                  <a:lnTo>
                    <a:pt x="50" y="8"/>
                  </a:lnTo>
                  <a:close/>
                </a:path>
              </a:pathLst>
            </a:custGeom>
            <a:solidFill>
              <a:srgbClr val="007C42"/>
            </a:solidFill>
            <a:ln w="0">
              <a:solidFill>
                <a:srgbClr val="007C4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89" name="Freeform 965"/>
            <p:cNvSpPr>
              <a:spLocks/>
            </p:cNvSpPr>
            <p:nvPr/>
          </p:nvSpPr>
          <p:spPr bwMode="auto">
            <a:xfrm>
              <a:off x="1646" y="1556"/>
              <a:ext cx="50" cy="14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6" y="14"/>
                </a:cxn>
                <a:cxn ang="0">
                  <a:pos x="50" y="8"/>
                </a:cxn>
              </a:cxnLst>
              <a:rect l="0" t="0" r="r" b="b"/>
              <a:pathLst>
                <a:path w="50" h="14">
                  <a:moveTo>
                    <a:pt x="50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6" y="14"/>
                  </a:lnTo>
                  <a:lnTo>
                    <a:pt x="50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90" name="Freeform 966"/>
            <p:cNvSpPr>
              <a:spLocks/>
            </p:cNvSpPr>
            <p:nvPr/>
          </p:nvSpPr>
          <p:spPr bwMode="auto">
            <a:xfrm>
              <a:off x="1622" y="1562"/>
              <a:ext cx="50" cy="14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4" y="0"/>
                </a:cxn>
                <a:cxn ang="0">
                  <a:pos x="0" y="8"/>
                </a:cxn>
                <a:cxn ang="0">
                  <a:pos x="26" y="14"/>
                </a:cxn>
                <a:cxn ang="0">
                  <a:pos x="50" y="8"/>
                </a:cxn>
              </a:cxnLst>
              <a:rect l="0" t="0" r="r" b="b"/>
              <a:pathLst>
                <a:path w="50" h="14">
                  <a:moveTo>
                    <a:pt x="50" y="8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26" y="14"/>
                  </a:lnTo>
                  <a:lnTo>
                    <a:pt x="50" y="8"/>
                  </a:lnTo>
                  <a:close/>
                </a:path>
              </a:pathLst>
            </a:custGeom>
            <a:solidFill>
              <a:srgbClr val="007C40"/>
            </a:solidFill>
            <a:ln w="0">
              <a:solidFill>
                <a:srgbClr val="007C4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91" name="Freeform 967"/>
            <p:cNvSpPr>
              <a:spLocks/>
            </p:cNvSpPr>
            <p:nvPr/>
          </p:nvSpPr>
          <p:spPr bwMode="auto">
            <a:xfrm>
              <a:off x="1622" y="1562"/>
              <a:ext cx="50" cy="14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4" y="0"/>
                </a:cxn>
                <a:cxn ang="0">
                  <a:pos x="0" y="8"/>
                </a:cxn>
                <a:cxn ang="0">
                  <a:pos x="26" y="14"/>
                </a:cxn>
                <a:cxn ang="0">
                  <a:pos x="50" y="8"/>
                </a:cxn>
              </a:cxnLst>
              <a:rect l="0" t="0" r="r" b="b"/>
              <a:pathLst>
                <a:path w="50" h="14">
                  <a:moveTo>
                    <a:pt x="50" y="8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26" y="14"/>
                  </a:lnTo>
                  <a:lnTo>
                    <a:pt x="50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92" name="Freeform 968"/>
            <p:cNvSpPr>
              <a:spLocks/>
            </p:cNvSpPr>
            <p:nvPr/>
          </p:nvSpPr>
          <p:spPr bwMode="auto">
            <a:xfrm>
              <a:off x="1598" y="1570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0" y="6"/>
                  </a:lnTo>
                  <a:close/>
                </a:path>
              </a:pathLst>
            </a:custGeom>
            <a:solidFill>
              <a:srgbClr val="007C3E"/>
            </a:solidFill>
            <a:ln w="0">
              <a:solidFill>
                <a:srgbClr val="007C3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93" name="Freeform 969"/>
            <p:cNvSpPr>
              <a:spLocks/>
            </p:cNvSpPr>
            <p:nvPr/>
          </p:nvSpPr>
          <p:spPr bwMode="auto">
            <a:xfrm>
              <a:off x="1598" y="1570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94" name="Freeform 970"/>
            <p:cNvSpPr>
              <a:spLocks/>
            </p:cNvSpPr>
            <p:nvPr/>
          </p:nvSpPr>
          <p:spPr bwMode="auto">
            <a:xfrm>
              <a:off x="1572" y="1576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8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8" y="12"/>
                  </a:lnTo>
                  <a:lnTo>
                    <a:pt x="52" y="6"/>
                  </a:lnTo>
                  <a:close/>
                </a:path>
              </a:pathLst>
            </a:custGeom>
            <a:solidFill>
              <a:srgbClr val="007C3B"/>
            </a:solidFill>
            <a:ln w="0">
              <a:solidFill>
                <a:srgbClr val="007C3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95" name="Freeform 971"/>
            <p:cNvSpPr>
              <a:spLocks/>
            </p:cNvSpPr>
            <p:nvPr/>
          </p:nvSpPr>
          <p:spPr bwMode="auto">
            <a:xfrm>
              <a:off x="1572" y="1576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8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8" y="12"/>
                  </a:lnTo>
                  <a:lnTo>
                    <a:pt x="5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96" name="Freeform 972"/>
            <p:cNvSpPr>
              <a:spLocks/>
            </p:cNvSpPr>
            <p:nvPr/>
          </p:nvSpPr>
          <p:spPr bwMode="auto">
            <a:xfrm>
              <a:off x="1548" y="1582"/>
              <a:ext cx="52" cy="14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6" y="14"/>
                </a:cxn>
                <a:cxn ang="0">
                  <a:pos x="52" y="6"/>
                </a:cxn>
              </a:cxnLst>
              <a:rect l="0" t="0" r="r" b="b"/>
              <a:pathLst>
                <a:path w="52" h="14">
                  <a:moveTo>
                    <a:pt x="52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6" y="14"/>
                  </a:lnTo>
                  <a:lnTo>
                    <a:pt x="52" y="6"/>
                  </a:lnTo>
                  <a:close/>
                </a:path>
              </a:pathLst>
            </a:custGeom>
            <a:solidFill>
              <a:srgbClr val="007B38"/>
            </a:solidFill>
            <a:ln w="0">
              <a:solidFill>
                <a:srgbClr val="007B3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97" name="Freeform 973"/>
            <p:cNvSpPr>
              <a:spLocks/>
            </p:cNvSpPr>
            <p:nvPr/>
          </p:nvSpPr>
          <p:spPr bwMode="auto">
            <a:xfrm>
              <a:off x="1548" y="1582"/>
              <a:ext cx="52" cy="14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6" y="14"/>
                </a:cxn>
                <a:cxn ang="0">
                  <a:pos x="52" y="6"/>
                </a:cxn>
              </a:cxnLst>
              <a:rect l="0" t="0" r="r" b="b"/>
              <a:pathLst>
                <a:path w="52" h="14">
                  <a:moveTo>
                    <a:pt x="52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6" y="14"/>
                  </a:lnTo>
                  <a:lnTo>
                    <a:pt x="5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98" name="Freeform 974"/>
            <p:cNvSpPr>
              <a:spLocks/>
            </p:cNvSpPr>
            <p:nvPr/>
          </p:nvSpPr>
          <p:spPr bwMode="auto">
            <a:xfrm>
              <a:off x="1522" y="1588"/>
              <a:ext cx="52" cy="12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2" y="8"/>
                </a:cxn>
              </a:cxnLst>
              <a:rect l="0" t="0" r="r" b="b"/>
              <a:pathLst>
                <a:path w="52" h="12">
                  <a:moveTo>
                    <a:pt x="52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2" y="8"/>
                  </a:lnTo>
                  <a:close/>
                </a:path>
              </a:pathLst>
            </a:custGeom>
            <a:solidFill>
              <a:srgbClr val="007B35"/>
            </a:solidFill>
            <a:ln w="0">
              <a:solidFill>
                <a:srgbClr val="007B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599" name="Freeform 975"/>
            <p:cNvSpPr>
              <a:spLocks/>
            </p:cNvSpPr>
            <p:nvPr/>
          </p:nvSpPr>
          <p:spPr bwMode="auto">
            <a:xfrm>
              <a:off x="1522" y="1588"/>
              <a:ext cx="52" cy="12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2" y="8"/>
                </a:cxn>
              </a:cxnLst>
              <a:rect l="0" t="0" r="r" b="b"/>
              <a:pathLst>
                <a:path w="52" h="12">
                  <a:moveTo>
                    <a:pt x="52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00" name="Freeform 976"/>
            <p:cNvSpPr>
              <a:spLocks/>
            </p:cNvSpPr>
            <p:nvPr/>
          </p:nvSpPr>
          <p:spPr bwMode="auto">
            <a:xfrm>
              <a:off x="1496" y="1594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2" y="6"/>
                  </a:lnTo>
                  <a:close/>
                </a:path>
              </a:pathLst>
            </a:custGeom>
            <a:solidFill>
              <a:srgbClr val="007A31"/>
            </a:solidFill>
            <a:ln w="0">
              <a:solidFill>
                <a:srgbClr val="007A3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01" name="Freeform 977"/>
            <p:cNvSpPr>
              <a:spLocks/>
            </p:cNvSpPr>
            <p:nvPr/>
          </p:nvSpPr>
          <p:spPr bwMode="auto">
            <a:xfrm>
              <a:off x="1496" y="1594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02" name="Freeform 978"/>
            <p:cNvSpPr>
              <a:spLocks/>
            </p:cNvSpPr>
            <p:nvPr/>
          </p:nvSpPr>
          <p:spPr bwMode="auto">
            <a:xfrm>
              <a:off x="1470" y="1600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26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26" y="12"/>
                  </a:lnTo>
                  <a:lnTo>
                    <a:pt x="52" y="6"/>
                  </a:lnTo>
                  <a:close/>
                </a:path>
              </a:pathLst>
            </a:custGeom>
            <a:solidFill>
              <a:srgbClr val="00792E"/>
            </a:solidFill>
            <a:ln w="0">
              <a:solidFill>
                <a:srgbClr val="00792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03" name="Freeform 979"/>
            <p:cNvSpPr>
              <a:spLocks/>
            </p:cNvSpPr>
            <p:nvPr/>
          </p:nvSpPr>
          <p:spPr bwMode="auto">
            <a:xfrm>
              <a:off x="1470" y="1600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26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26" y="12"/>
                  </a:lnTo>
                  <a:lnTo>
                    <a:pt x="5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04" name="Freeform 980"/>
            <p:cNvSpPr>
              <a:spLocks/>
            </p:cNvSpPr>
            <p:nvPr/>
          </p:nvSpPr>
          <p:spPr bwMode="auto">
            <a:xfrm>
              <a:off x="1442" y="1604"/>
              <a:ext cx="54" cy="12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4" y="8"/>
                </a:cxn>
              </a:cxnLst>
              <a:rect l="0" t="0" r="r" b="b"/>
              <a:pathLst>
                <a:path w="54" h="12">
                  <a:moveTo>
                    <a:pt x="54" y="8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82A"/>
            </a:solidFill>
            <a:ln w="0">
              <a:solidFill>
                <a:srgbClr val="00782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05" name="Freeform 981"/>
            <p:cNvSpPr>
              <a:spLocks/>
            </p:cNvSpPr>
            <p:nvPr/>
          </p:nvSpPr>
          <p:spPr bwMode="auto">
            <a:xfrm>
              <a:off x="1442" y="1604"/>
              <a:ext cx="54" cy="12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4" y="8"/>
                </a:cxn>
              </a:cxnLst>
              <a:rect l="0" t="0" r="r" b="b"/>
              <a:pathLst>
                <a:path w="54" h="12">
                  <a:moveTo>
                    <a:pt x="54" y="8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06" name="Freeform 982"/>
            <p:cNvSpPr>
              <a:spLocks/>
            </p:cNvSpPr>
            <p:nvPr/>
          </p:nvSpPr>
          <p:spPr bwMode="auto">
            <a:xfrm>
              <a:off x="1414" y="1610"/>
              <a:ext cx="54" cy="12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8" y="12"/>
                </a:cxn>
                <a:cxn ang="0">
                  <a:pos x="54" y="6"/>
                </a:cxn>
              </a:cxnLst>
              <a:rect l="0" t="0" r="r" b="b"/>
              <a:pathLst>
                <a:path w="54" h="12">
                  <a:moveTo>
                    <a:pt x="54" y="6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8" y="12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rgbClr val="007727"/>
            </a:solidFill>
            <a:ln w="0">
              <a:solidFill>
                <a:srgbClr val="00772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07" name="Freeform 983"/>
            <p:cNvSpPr>
              <a:spLocks/>
            </p:cNvSpPr>
            <p:nvPr/>
          </p:nvSpPr>
          <p:spPr bwMode="auto">
            <a:xfrm>
              <a:off x="1414" y="1610"/>
              <a:ext cx="54" cy="12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8" y="12"/>
                </a:cxn>
                <a:cxn ang="0">
                  <a:pos x="54" y="6"/>
                </a:cxn>
              </a:cxnLst>
              <a:rect l="0" t="0" r="r" b="b"/>
              <a:pathLst>
                <a:path w="54" h="12">
                  <a:moveTo>
                    <a:pt x="54" y="6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8" y="12"/>
                  </a:lnTo>
                  <a:lnTo>
                    <a:pt x="54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08" name="Freeform 984"/>
            <p:cNvSpPr>
              <a:spLocks/>
            </p:cNvSpPr>
            <p:nvPr/>
          </p:nvSpPr>
          <p:spPr bwMode="auto">
            <a:xfrm>
              <a:off x="1386" y="1616"/>
              <a:ext cx="56" cy="10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28" y="10"/>
                </a:cxn>
                <a:cxn ang="0">
                  <a:pos x="56" y="6"/>
                </a:cxn>
              </a:cxnLst>
              <a:rect l="0" t="0" r="r" b="b"/>
              <a:pathLst>
                <a:path w="56" h="10">
                  <a:moveTo>
                    <a:pt x="56" y="6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28" y="10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007524"/>
            </a:solidFill>
            <a:ln w="0">
              <a:solidFill>
                <a:srgbClr val="00752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09" name="Freeform 985"/>
            <p:cNvSpPr>
              <a:spLocks/>
            </p:cNvSpPr>
            <p:nvPr/>
          </p:nvSpPr>
          <p:spPr bwMode="auto">
            <a:xfrm>
              <a:off x="1386" y="1616"/>
              <a:ext cx="56" cy="10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28" y="10"/>
                </a:cxn>
                <a:cxn ang="0">
                  <a:pos x="56" y="6"/>
                </a:cxn>
              </a:cxnLst>
              <a:rect l="0" t="0" r="r" b="b"/>
              <a:pathLst>
                <a:path w="56" h="10">
                  <a:moveTo>
                    <a:pt x="56" y="6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28" y="10"/>
                  </a:lnTo>
                  <a:lnTo>
                    <a:pt x="5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10" name="Freeform 986"/>
            <p:cNvSpPr>
              <a:spLocks/>
            </p:cNvSpPr>
            <p:nvPr/>
          </p:nvSpPr>
          <p:spPr bwMode="auto">
            <a:xfrm>
              <a:off x="1358" y="1620"/>
              <a:ext cx="56" cy="12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26" y="12"/>
                </a:cxn>
                <a:cxn ang="0">
                  <a:pos x="56" y="6"/>
                </a:cxn>
              </a:cxnLst>
              <a:rect l="0" t="0" r="r" b="b"/>
              <a:pathLst>
                <a:path w="56" h="12">
                  <a:moveTo>
                    <a:pt x="56" y="6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26" y="12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007422"/>
            </a:solidFill>
            <a:ln w="0">
              <a:solidFill>
                <a:srgbClr val="00742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11" name="Freeform 987"/>
            <p:cNvSpPr>
              <a:spLocks/>
            </p:cNvSpPr>
            <p:nvPr/>
          </p:nvSpPr>
          <p:spPr bwMode="auto">
            <a:xfrm>
              <a:off x="1358" y="1620"/>
              <a:ext cx="56" cy="12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26" y="12"/>
                </a:cxn>
                <a:cxn ang="0">
                  <a:pos x="56" y="6"/>
                </a:cxn>
              </a:cxnLst>
              <a:rect l="0" t="0" r="r" b="b"/>
              <a:pathLst>
                <a:path w="56" h="12">
                  <a:moveTo>
                    <a:pt x="56" y="6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26" y="12"/>
                  </a:lnTo>
                  <a:lnTo>
                    <a:pt x="5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12" name="Freeform 988"/>
            <p:cNvSpPr>
              <a:spLocks/>
            </p:cNvSpPr>
            <p:nvPr/>
          </p:nvSpPr>
          <p:spPr bwMode="auto">
            <a:xfrm>
              <a:off x="1330" y="1624"/>
              <a:ext cx="54" cy="12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4" y="8"/>
                </a:cxn>
              </a:cxnLst>
              <a:rect l="0" t="0" r="r" b="b"/>
              <a:pathLst>
                <a:path w="54" h="12">
                  <a:moveTo>
                    <a:pt x="54" y="8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120"/>
            </a:solidFill>
            <a:ln w="0">
              <a:solidFill>
                <a:srgbClr val="00712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13" name="Freeform 989"/>
            <p:cNvSpPr>
              <a:spLocks/>
            </p:cNvSpPr>
            <p:nvPr/>
          </p:nvSpPr>
          <p:spPr bwMode="auto">
            <a:xfrm>
              <a:off x="1330" y="1624"/>
              <a:ext cx="54" cy="12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4" y="8"/>
                </a:cxn>
              </a:cxnLst>
              <a:rect l="0" t="0" r="r" b="b"/>
              <a:pathLst>
                <a:path w="54" h="12">
                  <a:moveTo>
                    <a:pt x="54" y="8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14" name="Freeform 990"/>
            <p:cNvSpPr>
              <a:spLocks/>
            </p:cNvSpPr>
            <p:nvPr/>
          </p:nvSpPr>
          <p:spPr bwMode="auto">
            <a:xfrm>
              <a:off x="1300" y="1630"/>
              <a:ext cx="56" cy="10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0" y="0"/>
                </a:cxn>
                <a:cxn ang="0">
                  <a:pos x="0" y="4"/>
                </a:cxn>
                <a:cxn ang="0">
                  <a:pos x="26" y="10"/>
                </a:cxn>
                <a:cxn ang="0">
                  <a:pos x="56" y="6"/>
                </a:cxn>
              </a:cxnLst>
              <a:rect l="0" t="0" r="r" b="b"/>
              <a:pathLst>
                <a:path w="56" h="10">
                  <a:moveTo>
                    <a:pt x="56" y="6"/>
                  </a:moveTo>
                  <a:lnTo>
                    <a:pt x="30" y="0"/>
                  </a:lnTo>
                  <a:lnTo>
                    <a:pt x="0" y="4"/>
                  </a:lnTo>
                  <a:lnTo>
                    <a:pt x="26" y="10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006F20"/>
            </a:solidFill>
            <a:ln w="0">
              <a:solidFill>
                <a:srgbClr val="006F2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15" name="Freeform 991"/>
            <p:cNvSpPr>
              <a:spLocks/>
            </p:cNvSpPr>
            <p:nvPr/>
          </p:nvSpPr>
          <p:spPr bwMode="auto">
            <a:xfrm>
              <a:off x="1300" y="1630"/>
              <a:ext cx="56" cy="10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0" y="0"/>
                </a:cxn>
                <a:cxn ang="0">
                  <a:pos x="0" y="4"/>
                </a:cxn>
                <a:cxn ang="0">
                  <a:pos x="26" y="10"/>
                </a:cxn>
                <a:cxn ang="0">
                  <a:pos x="56" y="6"/>
                </a:cxn>
              </a:cxnLst>
              <a:rect l="0" t="0" r="r" b="b"/>
              <a:pathLst>
                <a:path w="56" h="10">
                  <a:moveTo>
                    <a:pt x="56" y="6"/>
                  </a:moveTo>
                  <a:lnTo>
                    <a:pt x="30" y="0"/>
                  </a:lnTo>
                  <a:lnTo>
                    <a:pt x="0" y="4"/>
                  </a:lnTo>
                  <a:lnTo>
                    <a:pt x="26" y="10"/>
                  </a:lnTo>
                  <a:lnTo>
                    <a:pt x="5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16" name="Freeform 992"/>
            <p:cNvSpPr>
              <a:spLocks/>
            </p:cNvSpPr>
            <p:nvPr/>
          </p:nvSpPr>
          <p:spPr bwMode="auto">
            <a:xfrm>
              <a:off x="1270" y="1634"/>
              <a:ext cx="56" cy="12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6" y="6"/>
                </a:cxn>
              </a:cxnLst>
              <a:rect l="0" t="0" r="r" b="b"/>
              <a:pathLst>
                <a:path w="56" h="12">
                  <a:moveTo>
                    <a:pt x="56" y="6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006D21"/>
            </a:solidFill>
            <a:ln w="0">
              <a:solidFill>
                <a:srgbClr val="006D2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17" name="Freeform 993"/>
            <p:cNvSpPr>
              <a:spLocks/>
            </p:cNvSpPr>
            <p:nvPr/>
          </p:nvSpPr>
          <p:spPr bwMode="auto">
            <a:xfrm>
              <a:off x="1270" y="1634"/>
              <a:ext cx="56" cy="12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6" y="6"/>
                </a:cxn>
              </a:cxnLst>
              <a:rect l="0" t="0" r="r" b="b"/>
              <a:pathLst>
                <a:path w="56" h="12">
                  <a:moveTo>
                    <a:pt x="56" y="6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18" name="Freeform 994"/>
            <p:cNvSpPr>
              <a:spLocks/>
            </p:cNvSpPr>
            <p:nvPr/>
          </p:nvSpPr>
          <p:spPr bwMode="auto">
            <a:xfrm>
              <a:off x="1238" y="1640"/>
              <a:ext cx="58" cy="12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2" y="0"/>
                </a:cxn>
                <a:cxn ang="0">
                  <a:pos x="0" y="6"/>
                </a:cxn>
                <a:cxn ang="0">
                  <a:pos x="28" y="12"/>
                </a:cxn>
                <a:cxn ang="0">
                  <a:pos x="58" y="6"/>
                </a:cxn>
              </a:cxnLst>
              <a:rect l="0" t="0" r="r" b="b"/>
              <a:pathLst>
                <a:path w="58" h="12">
                  <a:moveTo>
                    <a:pt x="58" y="6"/>
                  </a:moveTo>
                  <a:lnTo>
                    <a:pt x="32" y="0"/>
                  </a:lnTo>
                  <a:lnTo>
                    <a:pt x="0" y="6"/>
                  </a:lnTo>
                  <a:lnTo>
                    <a:pt x="28" y="12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006A23"/>
            </a:solidFill>
            <a:ln w="0">
              <a:solidFill>
                <a:srgbClr val="006A2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19" name="Freeform 995"/>
            <p:cNvSpPr>
              <a:spLocks/>
            </p:cNvSpPr>
            <p:nvPr/>
          </p:nvSpPr>
          <p:spPr bwMode="auto">
            <a:xfrm>
              <a:off x="1238" y="1640"/>
              <a:ext cx="58" cy="12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2" y="0"/>
                </a:cxn>
                <a:cxn ang="0">
                  <a:pos x="0" y="6"/>
                </a:cxn>
                <a:cxn ang="0">
                  <a:pos x="28" y="12"/>
                </a:cxn>
                <a:cxn ang="0">
                  <a:pos x="58" y="6"/>
                </a:cxn>
              </a:cxnLst>
              <a:rect l="0" t="0" r="r" b="b"/>
              <a:pathLst>
                <a:path w="58" h="12">
                  <a:moveTo>
                    <a:pt x="58" y="6"/>
                  </a:moveTo>
                  <a:lnTo>
                    <a:pt x="32" y="0"/>
                  </a:lnTo>
                  <a:lnTo>
                    <a:pt x="0" y="6"/>
                  </a:lnTo>
                  <a:lnTo>
                    <a:pt x="28" y="12"/>
                  </a:lnTo>
                  <a:lnTo>
                    <a:pt x="5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20" name="Freeform 996"/>
            <p:cNvSpPr>
              <a:spLocks/>
            </p:cNvSpPr>
            <p:nvPr/>
          </p:nvSpPr>
          <p:spPr bwMode="auto">
            <a:xfrm>
              <a:off x="1208" y="1646"/>
              <a:ext cx="58" cy="12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8" y="6"/>
                </a:cxn>
              </a:cxnLst>
              <a:rect l="0" t="0" r="r" b="b"/>
              <a:pathLst>
                <a:path w="58" h="12">
                  <a:moveTo>
                    <a:pt x="58" y="6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006828"/>
            </a:solidFill>
            <a:ln w="0">
              <a:solidFill>
                <a:srgbClr val="00682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21" name="Freeform 997"/>
            <p:cNvSpPr>
              <a:spLocks/>
            </p:cNvSpPr>
            <p:nvPr/>
          </p:nvSpPr>
          <p:spPr bwMode="auto">
            <a:xfrm>
              <a:off x="1208" y="1646"/>
              <a:ext cx="58" cy="12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8" y="6"/>
                </a:cxn>
              </a:cxnLst>
              <a:rect l="0" t="0" r="r" b="b"/>
              <a:pathLst>
                <a:path w="58" h="12">
                  <a:moveTo>
                    <a:pt x="58" y="6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22" name="Freeform 998"/>
            <p:cNvSpPr>
              <a:spLocks/>
            </p:cNvSpPr>
            <p:nvPr/>
          </p:nvSpPr>
          <p:spPr bwMode="auto">
            <a:xfrm>
              <a:off x="1176" y="1652"/>
              <a:ext cx="58" cy="14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6" y="14"/>
                </a:cxn>
                <a:cxn ang="0">
                  <a:pos x="58" y="6"/>
                </a:cxn>
              </a:cxnLst>
              <a:rect l="0" t="0" r="r" b="b"/>
              <a:pathLst>
                <a:path w="58" h="14">
                  <a:moveTo>
                    <a:pt x="58" y="6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6" y="14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00652F"/>
            </a:solidFill>
            <a:ln w="0">
              <a:solidFill>
                <a:srgbClr val="00652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23" name="Freeform 999"/>
            <p:cNvSpPr>
              <a:spLocks/>
            </p:cNvSpPr>
            <p:nvPr/>
          </p:nvSpPr>
          <p:spPr bwMode="auto">
            <a:xfrm>
              <a:off x="1176" y="1652"/>
              <a:ext cx="58" cy="14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6" y="14"/>
                </a:cxn>
                <a:cxn ang="0">
                  <a:pos x="58" y="6"/>
                </a:cxn>
              </a:cxnLst>
              <a:rect l="0" t="0" r="r" b="b"/>
              <a:pathLst>
                <a:path w="58" h="14">
                  <a:moveTo>
                    <a:pt x="58" y="6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6" y="14"/>
                  </a:lnTo>
                  <a:lnTo>
                    <a:pt x="5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24" name="Freeform 1000"/>
            <p:cNvSpPr>
              <a:spLocks/>
            </p:cNvSpPr>
            <p:nvPr/>
          </p:nvSpPr>
          <p:spPr bwMode="auto">
            <a:xfrm>
              <a:off x="1144" y="1660"/>
              <a:ext cx="58" cy="14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2" y="0"/>
                </a:cxn>
                <a:cxn ang="0">
                  <a:pos x="0" y="10"/>
                </a:cxn>
                <a:cxn ang="0">
                  <a:pos x="26" y="14"/>
                </a:cxn>
                <a:cxn ang="0">
                  <a:pos x="58" y="6"/>
                </a:cxn>
              </a:cxnLst>
              <a:rect l="0" t="0" r="r" b="b"/>
              <a:pathLst>
                <a:path w="58" h="14">
                  <a:moveTo>
                    <a:pt x="58" y="6"/>
                  </a:moveTo>
                  <a:lnTo>
                    <a:pt x="32" y="0"/>
                  </a:lnTo>
                  <a:lnTo>
                    <a:pt x="0" y="10"/>
                  </a:lnTo>
                  <a:lnTo>
                    <a:pt x="26" y="14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006338"/>
            </a:solidFill>
            <a:ln w="0">
              <a:solidFill>
                <a:srgbClr val="00633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25" name="Freeform 1001"/>
            <p:cNvSpPr>
              <a:spLocks/>
            </p:cNvSpPr>
            <p:nvPr/>
          </p:nvSpPr>
          <p:spPr bwMode="auto">
            <a:xfrm>
              <a:off x="1144" y="1660"/>
              <a:ext cx="58" cy="14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2" y="0"/>
                </a:cxn>
                <a:cxn ang="0">
                  <a:pos x="0" y="10"/>
                </a:cxn>
                <a:cxn ang="0">
                  <a:pos x="26" y="14"/>
                </a:cxn>
                <a:cxn ang="0">
                  <a:pos x="58" y="6"/>
                </a:cxn>
              </a:cxnLst>
              <a:rect l="0" t="0" r="r" b="b"/>
              <a:pathLst>
                <a:path w="58" h="14">
                  <a:moveTo>
                    <a:pt x="58" y="6"/>
                  </a:moveTo>
                  <a:lnTo>
                    <a:pt x="32" y="0"/>
                  </a:lnTo>
                  <a:lnTo>
                    <a:pt x="0" y="10"/>
                  </a:lnTo>
                  <a:lnTo>
                    <a:pt x="26" y="14"/>
                  </a:lnTo>
                  <a:lnTo>
                    <a:pt x="5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26" name="Freeform 1002"/>
            <p:cNvSpPr>
              <a:spLocks/>
            </p:cNvSpPr>
            <p:nvPr/>
          </p:nvSpPr>
          <p:spPr bwMode="auto">
            <a:xfrm>
              <a:off x="1110" y="1670"/>
              <a:ext cx="60" cy="16"/>
            </a:xfrm>
            <a:custGeom>
              <a:avLst/>
              <a:gdLst/>
              <a:ahLst/>
              <a:cxnLst>
                <a:cxn ang="0">
                  <a:pos x="60" y="4"/>
                </a:cxn>
                <a:cxn ang="0">
                  <a:pos x="34" y="0"/>
                </a:cxn>
                <a:cxn ang="0">
                  <a:pos x="0" y="10"/>
                </a:cxn>
                <a:cxn ang="0">
                  <a:pos x="26" y="16"/>
                </a:cxn>
                <a:cxn ang="0">
                  <a:pos x="60" y="4"/>
                </a:cxn>
              </a:cxnLst>
              <a:rect l="0" t="0" r="r" b="b"/>
              <a:pathLst>
                <a:path w="60" h="16">
                  <a:moveTo>
                    <a:pt x="60" y="4"/>
                  </a:moveTo>
                  <a:lnTo>
                    <a:pt x="34" y="0"/>
                  </a:lnTo>
                  <a:lnTo>
                    <a:pt x="0" y="10"/>
                  </a:lnTo>
                  <a:lnTo>
                    <a:pt x="26" y="16"/>
                  </a:lnTo>
                  <a:lnTo>
                    <a:pt x="60" y="4"/>
                  </a:lnTo>
                  <a:close/>
                </a:path>
              </a:pathLst>
            </a:custGeom>
            <a:solidFill>
              <a:srgbClr val="006143"/>
            </a:solidFill>
            <a:ln w="0">
              <a:solidFill>
                <a:srgbClr val="006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27" name="Freeform 1003"/>
            <p:cNvSpPr>
              <a:spLocks/>
            </p:cNvSpPr>
            <p:nvPr/>
          </p:nvSpPr>
          <p:spPr bwMode="auto">
            <a:xfrm>
              <a:off x="1110" y="1670"/>
              <a:ext cx="60" cy="16"/>
            </a:xfrm>
            <a:custGeom>
              <a:avLst/>
              <a:gdLst/>
              <a:ahLst/>
              <a:cxnLst>
                <a:cxn ang="0">
                  <a:pos x="60" y="4"/>
                </a:cxn>
                <a:cxn ang="0">
                  <a:pos x="34" y="0"/>
                </a:cxn>
                <a:cxn ang="0">
                  <a:pos x="0" y="10"/>
                </a:cxn>
                <a:cxn ang="0">
                  <a:pos x="26" y="16"/>
                </a:cxn>
                <a:cxn ang="0">
                  <a:pos x="60" y="4"/>
                </a:cxn>
              </a:cxnLst>
              <a:rect l="0" t="0" r="r" b="b"/>
              <a:pathLst>
                <a:path w="60" h="16">
                  <a:moveTo>
                    <a:pt x="60" y="4"/>
                  </a:moveTo>
                  <a:lnTo>
                    <a:pt x="34" y="0"/>
                  </a:lnTo>
                  <a:lnTo>
                    <a:pt x="0" y="10"/>
                  </a:lnTo>
                  <a:lnTo>
                    <a:pt x="26" y="16"/>
                  </a:lnTo>
                  <a:lnTo>
                    <a:pt x="60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28" name="Freeform 1004"/>
            <p:cNvSpPr>
              <a:spLocks/>
            </p:cNvSpPr>
            <p:nvPr/>
          </p:nvSpPr>
          <p:spPr bwMode="auto">
            <a:xfrm>
              <a:off x="1076" y="1680"/>
              <a:ext cx="60" cy="18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34" y="0"/>
                </a:cxn>
                <a:cxn ang="0">
                  <a:pos x="0" y="12"/>
                </a:cxn>
                <a:cxn ang="0">
                  <a:pos x="26" y="18"/>
                </a:cxn>
                <a:cxn ang="0">
                  <a:pos x="60" y="6"/>
                </a:cxn>
              </a:cxnLst>
              <a:rect l="0" t="0" r="r" b="b"/>
              <a:pathLst>
                <a:path w="60" h="18">
                  <a:moveTo>
                    <a:pt x="60" y="6"/>
                  </a:moveTo>
                  <a:lnTo>
                    <a:pt x="34" y="0"/>
                  </a:lnTo>
                  <a:lnTo>
                    <a:pt x="0" y="12"/>
                  </a:lnTo>
                  <a:lnTo>
                    <a:pt x="26" y="18"/>
                  </a:lnTo>
                  <a:lnTo>
                    <a:pt x="60" y="6"/>
                  </a:lnTo>
                  <a:close/>
                </a:path>
              </a:pathLst>
            </a:custGeom>
            <a:solidFill>
              <a:srgbClr val="005F50"/>
            </a:solidFill>
            <a:ln w="0">
              <a:solidFill>
                <a:srgbClr val="005F5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29" name="Freeform 1005"/>
            <p:cNvSpPr>
              <a:spLocks/>
            </p:cNvSpPr>
            <p:nvPr/>
          </p:nvSpPr>
          <p:spPr bwMode="auto">
            <a:xfrm>
              <a:off x="1076" y="1680"/>
              <a:ext cx="60" cy="18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34" y="0"/>
                </a:cxn>
                <a:cxn ang="0">
                  <a:pos x="0" y="12"/>
                </a:cxn>
                <a:cxn ang="0">
                  <a:pos x="26" y="18"/>
                </a:cxn>
                <a:cxn ang="0">
                  <a:pos x="60" y="6"/>
                </a:cxn>
              </a:cxnLst>
              <a:rect l="0" t="0" r="r" b="b"/>
              <a:pathLst>
                <a:path w="60" h="18">
                  <a:moveTo>
                    <a:pt x="60" y="6"/>
                  </a:moveTo>
                  <a:lnTo>
                    <a:pt x="34" y="0"/>
                  </a:lnTo>
                  <a:lnTo>
                    <a:pt x="0" y="12"/>
                  </a:lnTo>
                  <a:lnTo>
                    <a:pt x="26" y="18"/>
                  </a:lnTo>
                  <a:lnTo>
                    <a:pt x="6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30" name="Freeform 1006"/>
            <p:cNvSpPr>
              <a:spLocks/>
            </p:cNvSpPr>
            <p:nvPr/>
          </p:nvSpPr>
          <p:spPr bwMode="auto">
            <a:xfrm>
              <a:off x="1042" y="1692"/>
              <a:ext cx="60" cy="22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34" y="0"/>
                </a:cxn>
                <a:cxn ang="0">
                  <a:pos x="0" y="16"/>
                </a:cxn>
                <a:cxn ang="0">
                  <a:pos x="26" y="22"/>
                </a:cxn>
                <a:cxn ang="0">
                  <a:pos x="60" y="6"/>
                </a:cxn>
              </a:cxnLst>
              <a:rect l="0" t="0" r="r" b="b"/>
              <a:pathLst>
                <a:path w="60" h="22">
                  <a:moveTo>
                    <a:pt x="60" y="6"/>
                  </a:moveTo>
                  <a:lnTo>
                    <a:pt x="34" y="0"/>
                  </a:lnTo>
                  <a:lnTo>
                    <a:pt x="0" y="16"/>
                  </a:lnTo>
                  <a:lnTo>
                    <a:pt x="26" y="22"/>
                  </a:lnTo>
                  <a:lnTo>
                    <a:pt x="60" y="6"/>
                  </a:lnTo>
                  <a:close/>
                </a:path>
              </a:pathLst>
            </a:custGeom>
            <a:solidFill>
              <a:srgbClr val="005E5D"/>
            </a:solidFill>
            <a:ln w="0">
              <a:solidFill>
                <a:srgbClr val="005E5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31" name="Freeform 1007"/>
            <p:cNvSpPr>
              <a:spLocks/>
            </p:cNvSpPr>
            <p:nvPr/>
          </p:nvSpPr>
          <p:spPr bwMode="auto">
            <a:xfrm>
              <a:off x="1042" y="1692"/>
              <a:ext cx="60" cy="22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34" y="0"/>
                </a:cxn>
                <a:cxn ang="0">
                  <a:pos x="0" y="16"/>
                </a:cxn>
                <a:cxn ang="0">
                  <a:pos x="26" y="22"/>
                </a:cxn>
                <a:cxn ang="0">
                  <a:pos x="60" y="6"/>
                </a:cxn>
              </a:cxnLst>
              <a:rect l="0" t="0" r="r" b="b"/>
              <a:pathLst>
                <a:path w="60" h="22">
                  <a:moveTo>
                    <a:pt x="60" y="6"/>
                  </a:moveTo>
                  <a:lnTo>
                    <a:pt x="34" y="0"/>
                  </a:lnTo>
                  <a:lnTo>
                    <a:pt x="0" y="16"/>
                  </a:lnTo>
                  <a:lnTo>
                    <a:pt x="26" y="22"/>
                  </a:lnTo>
                  <a:lnTo>
                    <a:pt x="6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32" name="Freeform 1008"/>
            <p:cNvSpPr>
              <a:spLocks/>
            </p:cNvSpPr>
            <p:nvPr/>
          </p:nvSpPr>
          <p:spPr bwMode="auto">
            <a:xfrm>
              <a:off x="1008" y="1708"/>
              <a:ext cx="60" cy="22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34" y="0"/>
                </a:cxn>
                <a:cxn ang="0">
                  <a:pos x="0" y="16"/>
                </a:cxn>
                <a:cxn ang="0">
                  <a:pos x="26" y="22"/>
                </a:cxn>
                <a:cxn ang="0">
                  <a:pos x="60" y="6"/>
                </a:cxn>
              </a:cxnLst>
              <a:rect l="0" t="0" r="r" b="b"/>
              <a:pathLst>
                <a:path w="60" h="22">
                  <a:moveTo>
                    <a:pt x="60" y="6"/>
                  </a:moveTo>
                  <a:lnTo>
                    <a:pt x="34" y="0"/>
                  </a:lnTo>
                  <a:lnTo>
                    <a:pt x="0" y="16"/>
                  </a:lnTo>
                  <a:lnTo>
                    <a:pt x="26" y="22"/>
                  </a:lnTo>
                  <a:lnTo>
                    <a:pt x="60" y="6"/>
                  </a:lnTo>
                  <a:close/>
                </a:path>
              </a:pathLst>
            </a:custGeom>
            <a:solidFill>
              <a:srgbClr val="005F68"/>
            </a:solidFill>
            <a:ln w="0">
              <a:solidFill>
                <a:srgbClr val="005F6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33" name="Freeform 1009"/>
            <p:cNvSpPr>
              <a:spLocks/>
            </p:cNvSpPr>
            <p:nvPr/>
          </p:nvSpPr>
          <p:spPr bwMode="auto">
            <a:xfrm>
              <a:off x="1008" y="1708"/>
              <a:ext cx="60" cy="22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34" y="0"/>
                </a:cxn>
                <a:cxn ang="0">
                  <a:pos x="0" y="16"/>
                </a:cxn>
                <a:cxn ang="0">
                  <a:pos x="26" y="22"/>
                </a:cxn>
                <a:cxn ang="0">
                  <a:pos x="60" y="6"/>
                </a:cxn>
              </a:cxnLst>
              <a:rect l="0" t="0" r="r" b="b"/>
              <a:pathLst>
                <a:path w="60" h="22">
                  <a:moveTo>
                    <a:pt x="60" y="6"/>
                  </a:moveTo>
                  <a:lnTo>
                    <a:pt x="34" y="0"/>
                  </a:lnTo>
                  <a:lnTo>
                    <a:pt x="0" y="16"/>
                  </a:lnTo>
                  <a:lnTo>
                    <a:pt x="26" y="22"/>
                  </a:lnTo>
                  <a:lnTo>
                    <a:pt x="6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34" name="Freeform 1010"/>
            <p:cNvSpPr>
              <a:spLocks/>
            </p:cNvSpPr>
            <p:nvPr/>
          </p:nvSpPr>
          <p:spPr bwMode="auto">
            <a:xfrm>
              <a:off x="972" y="1724"/>
              <a:ext cx="62" cy="26"/>
            </a:xfrm>
            <a:custGeom>
              <a:avLst/>
              <a:gdLst/>
              <a:ahLst/>
              <a:cxnLst>
                <a:cxn ang="0">
                  <a:pos x="62" y="6"/>
                </a:cxn>
                <a:cxn ang="0">
                  <a:pos x="36" y="0"/>
                </a:cxn>
                <a:cxn ang="0">
                  <a:pos x="0" y="18"/>
                </a:cxn>
                <a:cxn ang="0">
                  <a:pos x="26" y="26"/>
                </a:cxn>
                <a:cxn ang="0">
                  <a:pos x="62" y="6"/>
                </a:cxn>
              </a:cxnLst>
              <a:rect l="0" t="0" r="r" b="b"/>
              <a:pathLst>
                <a:path w="62" h="26">
                  <a:moveTo>
                    <a:pt x="62" y="6"/>
                  </a:moveTo>
                  <a:lnTo>
                    <a:pt x="36" y="0"/>
                  </a:lnTo>
                  <a:lnTo>
                    <a:pt x="0" y="18"/>
                  </a:lnTo>
                  <a:lnTo>
                    <a:pt x="26" y="26"/>
                  </a:lnTo>
                  <a:lnTo>
                    <a:pt x="62" y="6"/>
                  </a:lnTo>
                  <a:close/>
                </a:path>
              </a:pathLst>
            </a:custGeom>
            <a:solidFill>
              <a:srgbClr val="006071"/>
            </a:solidFill>
            <a:ln w="0">
              <a:solidFill>
                <a:srgbClr val="00607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35" name="Freeform 1011"/>
            <p:cNvSpPr>
              <a:spLocks/>
            </p:cNvSpPr>
            <p:nvPr/>
          </p:nvSpPr>
          <p:spPr bwMode="auto">
            <a:xfrm>
              <a:off x="972" y="1724"/>
              <a:ext cx="62" cy="26"/>
            </a:xfrm>
            <a:custGeom>
              <a:avLst/>
              <a:gdLst/>
              <a:ahLst/>
              <a:cxnLst>
                <a:cxn ang="0">
                  <a:pos x="62" y="6"/>
                </a:cxn>
                <a:cxn ang="0">
                  <a:pos x="36" y="0"/>
                </a:cxn>
                <a:cxn ang="0">
                  <a:pos x="0" y="18"/>
                </a:cxn>
                <a:cxn ang="0">
                  <a:pos x="26" y="26"/>
                </a:cxn>
                <a:cxn ang="0">
                  <a:pos x="62" y="6"/>
                </a:cxn>
              </a:cxnLst>
              <a:rect l="0" t="0" r="r" b="b"/>
              <a:pathLst>
                <a:path w="62" h="26">
                  <a:moveTo>
                    <a:pt x="62" y="6"/>
                  </a:moveTo>
                  <a:lnTo>
                    <a:pt x="36" y="0"/>
                  </a:lnTo>
                  <a:lnTo>
                    <a:pt x="0" y="18"/>
                  </a:lnTo>
                  <a:lnTo>
                    <a:pt x="26" y="26"/>
                  </a:lnTo>
                  <a:lnTo>
                    <a:pt x="6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6" name="Group 1012"/>
          <p:cNvGrpSpPr>
            <a:grpSpLocks/>
          </p:cNvGrpSpPr>
          <p:nvPr/>
        </p:nvGrpSpPr>
        <p:grpSpPr bwMode="auto">
          <a:xfrm>
            <a:off x="1308100" y="2419350"/>
            <a:ext cx="1727200" cy="501650"/>
            <a:chOff x="824" y="1524"/>
            <a:chExt cx="1088" cy="316"/>
          </a:xfrm>
        </p:grpSpPr>
        <p:sp>
          <p:nvSpPr>
            <p:cNvPr id="155637" name="Freeform 1013"/>
            <p:cNvSpPr>
              <a:spLocks/>
            </p:cNvSpPr>
            <p:nvPr/>
          </p:nvSpPr>
          <p:spPr bwMode="auto">
            <a:xfrm>
              <a:off x="936" y="1742"/>
              <a:ext cx="62" cy="28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" y="0"/>
                </a:cxn>
                <a:cxn ang="0">
                  <a:pos x="0" y="18"/>
                </a:cxn>
                <a:cxn ang="0">
                  <a:pos x="26" y="28"/>
                </a:cxn>
                <a:cxn ang="0">
                  <a:pos x="62" y="8"/>
                </a:cxn>
              </a:cxnLst>
              <a:rect l="0" t="0" r="r" b="b"/>
              <a:pathLst>
                <a:path w="62" h="28">
                  <a:moveTo>
                    <a:pt x="62" y="8"/>
                  </a:moveTo>
                  <a:lnTo>
                    <a:pt x="36" y="0"/>
                  </a:lnTo>
                  <a:lnTo>
                    <a:pt x="0" y="18"/>
                  </a:lnTo>
                  <a:lnTo>
                    <a:pt x="26" y="28"/>
                  </a:lnTo>
                  <a:lnTo>
                    <a:pt x="62" y="8"/>
                  </a:lnTo>
                  <a:close/>
                </a:path>
              </a:pathLst>
            </a:custGeom>
            <a:solidFill>
              <a:srgbClr val="006571"/>
            </a:solidFill>
            <a:ln w="0">
              <a:solidFill>
                <a:srgbClr val="00657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38" name="Freeform 1014"/>
            <p:cNvSpPr>
              <a:spLocks/>
            </p:cNvSpPr>
            <p:nvPr/>
          </p:nvSpPr>
          <p:spPr bwMode="auto">
            <a:xfrm>
              <a:off x="936" y="1742"/>
              <a:ext cx="62" cy="28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" y="0"/>
                </a:cxn>
                <a:cxn ang="0">
                  <a:pos x="0" y="18"/>
                </a:cxn>
                <a:cxn ang="0">
                  <a:pos x="26" y="28"/>
                </a:cxn>
                <a:cxn ang="0">
                  <a:pos x="62" y="8"/>
                </a:cxn>
              </a:cxnLst>
              <a:rect l="0" t="0" r="r" b="b"/>
              <a:pathLst>
                <a:path w="62" h="28">
                  <a:moveTo>
                    <a:pt x="62" y="8"/>
                  </a:moveTo>
                  <a:lnTo>
                    <a:pt x="36" y="0"/>
                  </a:lnTo>
                  <a:lnTo>
                    <a:pt x="0" y="18"/>
                  </a:lnTo>
                  <a:lnTo>
                    <a:pt x="26" y="28"/>
                  </a:lnTo>
                  <a:lnTo>
                    <a:pt x="6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39" name="Freeform 1015"/>
            <p:cNvSpPr>
              <a:spLocks/>
            </p:cNvSpPr>
            <p:nvPr/>
          </p:nvSpPr>
          <p:spPr bwMode="auto">
            <a:xfrm>
              <a:off x="900" y="1760"/>
              <a:ext cx="62" cy="28"/>
            </a:xfrm>
            <a:custGeom>
              <a:avLst/>
              <a:gdLst/>
              <a:ahLst/>
              <a:cxnLst>
                <a:cxn ang="0">
                  <a:pos x="62" y="10"/>
                </a:cxn>
                <a:cxn ang="0">
                  <a:pos x="36" y="0"/>
                </a:cxn>
                <a:cxn ang="0">
                  <a:pos x="0" y="18"/>
                </a:cxn>
                <a:cxn ang="0">
                  <a:pos x="26" y="28"/>
                </a:cxn>
                <a:cxn ang="0">
                  <a:pos x="62" y="10"/>
                </a:cxn>
              </a:cxnLst>
              <a:rect l="0" t="0" r="r" b="b"/>
              <a:pathLst>
                <a:path w="62" h="28">
                  <a:moveTo>
                    <a:pt x="62" y="10"/>
                  </a:moveTo>
                  <a:lnTo>
                    <a:pt x="36" y="0"/>
                  </a:lnTo>
                  <a:lnTo>
                    <a:pt x="0" y="18"/>
                  </a:lnTo>
                  <a:lnTo>
                    <a:pt x="26" y="28"/>
                  </a:lnTo>
                  <a:lnTo>
                    <a:pt x="62" y="10"/>
                  </a:lnTo>
                  <a:close/>
                </a:path>
              </a:pathLst>
            </a:custGeom>
            <a:solidFill>
              <a:srgbClr val="006B6B"/>
            </a:solidFill>
            <a:ln w="0">
              <a:solidFill>
                <a:srgbClr val="006B6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40" name="Freeform 1016"/>
            <p:cNvSpPr>
              <a:spLocks/>
            </p:cNvSpPr>
            <p:nvPr/>
          </p:nvSpPr>
          <p:spPr bwMode="auto">
            <a:xfrm>
              <a:off x="900" y="1760"/>
              <a:ext cx="62" cy="28"/>
            </a:xfrm>
            <a:custGeom>
              <a:avLst/>
              <a:gdLst/>
              <a:ahLst/>
              <a:cxnLst>
                <a:cxn ang="0">
                  <a:pos x="62" y="10"/>
                </a:cxn>
                <a:cxn ang="0">
                  <a:pos x="36" y="0"/>
                </a:cxn>
                <a:cxn ang="0">
                  <a:pos x="0" y="18"/>
                </a:cxn>
                <a:cxn ang="0">
                  <a:pos x="26" y="28"/>
                </a:cxn>
                <a:cxn ang="0">
                  <a:pos x="62" y="10"/>
                </a:cxn>
              </a:cxnLst>
              <a:rect l="0" t="0" r="r" b="b"/>
              <a:pathLst>
                <a:path w="62" h="28">
                  <a:moveTo>
                    <a:pt x="62" y="10"/>
                  </a:moveTo>
                  <a:lnTo>
                    <a:pt x="36" y="0"/>
                  </a:lnTo>
                  <a:lnTo>
                    <a:pt x="0" y="18"/>
                  </a:lnTo>
                  <a:lnTo>
                    <a:pt x="26" y="28"/>
                  </a:lnTo>
                  <a:lnTo>
                    <a:pt x="62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41" name="Freeform 1017"/>
            <p:cNvSpPr>
              <a:spLocks/>
            </p:cNvSpPr>
            <p:nvPr/>
          </p:nvSpPr>
          <p:spPr bwMode="auto">
            <a:xfrm>
              <a:off x="862" y="1778"/>
              <a:ext cx="64" cy="26"/>
            </a:xfrm>
            <a:custGeom>
              <a:avLst/>
              <a:gdLst/>
              <a:ahLst/>
              <a:cxnLst>
                <a:cxn ang="0">
                  <a:pos x="64" y="10"/>
                </a:cxn>
                <a:cxn ang="0">
                  <a:pos x="38" y="0"/>
                </a:cxn>
                <a:cxn ang="0">
                  <a:pos x="0" y="16"/>
                </a:cxn>
                <a:cxn ang="0">
                  <a:pos x="26" y="26"/>
                </a:cxn>
                <a:cxn ang="0">
                  <a:pos x="64" y="10"/>
                </a:cxn>
              </a:cxnLst>
              <a:rect l="0" t="0" r="r" b="b"/>
              <a:pathLst>
                <a:path w="64" h="26">
                  <a:moveTo>
                    <a:pt x="64" y="10"/>
                  </a:moveTo>
                  <a:lnTo>
                    <a:pt x="38" y="0"/>
                  </a:lnTo>
                  <a:lnTo>
                    <a:pt x="0" y="16"/>
                  </a:lnTo>
                  <a:lnTo>
                    <a:pt x="26" y="26"/>
                  </a:lnTo>
                  <a:lnTo>
                    <a:pt x="64" y="10"/>
                  </a:lnTo>
                  <a:close/>
                </a:path>
              </a:pathLst>
            </a:custGeom>
            <a:solidFill>
              <a:srgbClr val="00745E"/>
            </a:solidFill>
            <a:ln w="0">
              <a:solidFill>
                <a:srgbClr val="00745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42" name="Freeform 1018"/>
            <p:cNvSpPr>
              <a:spLocks/>
            </p:cNvSpPr>
            <p:nvPr/>
          </p:nvSpPr>
          <p:spPr bwMode="auto">
            <a:xfrm>
              <a:off x="862" y="1778"/>
              <a:ext cx="64" cy="26"/>
            </a:xfrm>
            <a:custGeom>
              <a:avLst/>
              <a:gdLst/>
              <a:ahLst/>
              <a:cxnLst>
                <a:cxn ang="0">
                  <a:pos x="64" y="10"/>
                </a:cxn>
                <a:cxn ang="0">
                  <a:pos x="38" y="0"/>
                </a:cxn>
                <a:cxn ang="0">
                  <a:pos x="0" y="16"/>
                </a:cxn>
                <a:cxn ang="0">
                  <a:pos x="26" y="26"/>
                </a:cxn>
                <a:cxn ang="0">
                  <a:pos x="64" y="10"/>
                </a:cxn>
              </a:cxnLst>
              <a:rect l="0" t="0" r="r" b="b"/>
              <a:pathLst>
                <a:path w="64" h="26">
                  <a:moveTo>
                    <a:pt x="64" y="10"/>
                  </a:moveTo>
                  <a:lnTo>
                    <a:pt x="38" y="0"/>
                  </a:lnTo>
                  <a:lnTo>
                    <a:pt x="0" y="16"/>
                  </a:lnTo>
                  <a:lnTo>
                    <a:pt x="26" y="26"/>
                  </a:lnTo>
                  <a:lnTo>
                    <a:pt x="64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43" name="Freeform 1019"/>
            <p:cNvSpPr>
              <a:spLocks/>
            </p:cNvSpPr>
            <p:nvPr/>
          </p:nvSpPr>
          <p:spPr bwMode="auto">
            <a:xfrm>
              <a:off x="824" y="1794"/>
              <a:ext cx="64" cy="22"/>
            </a:xfrm>
            <a:custGeom>
              <a:avLst/>
              <a:gdLst/>
              <a:ahLst/>
              <a:cxnLst>
                <a:cxn ang="0">
                  <a:pos x="64" y="10"/>
                </a:cxn>
                <a:cxn ang="0">
                  <a:pos x="38" y="0"/>
                </a:cxn>
                <a:cxn ang="0">
                  <a:pos x="0" y="10"/>
                </a:cxn>
                <a:cxn ang="0">
                  <a:pos x="26" y="22"/>
                </a:cxn>
                <a:cxn ang="0">
                  <a:pos x="64" y="10"/>
                </a:cxn>
              </a:cxnLst>
              <a:rect l="0" t="0" r="r" b="b"/>
              <a:pathLst>
                <a:path w="64" h="22">
                  <a:moveTo>
                    <a:pt x="64" y="10"/>
                  </a:moveTo>
                  <a:lnTo>
                    <a:pt x="38" y="0"/>
                  </a:lnTo>
                  <a:lnTo>
                    <a:pt x="0" y="10"/>
                  </a:lnTo>
                  <a:lnTo>
                    <a:pt x="26" y="22"/>
                  </a:lnTo>
                  <a:lnTo>
                    <a:pt x="64" y="10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44" name="Freeform 1020"/>
            <p:cNvSpPr>
              <a:spLocks/>
            </p:cNvSpPr>
            <p:nvPr/>
          </p:nvSpPr>
          <p:spPr bwMode="auto">
            <a:xfrm>
              <a:off x="824" y="1794"/>
              <a:ext cx="64" cy="22"/>
            </a:xfrm>
            <a:custGeom>
              <a:avLst/>
              <a:gdLst/>
              <a:ahLst/>
              <a:cxnLst>
                <a:cxn ang="0">
                  <a:pos x="64" y="10"/>
                </a:cxn>
                <a:cxn ang="0">
                  <a:pos x="38" y="0"/>
                </a:cxn>
                <a:cxn ang="0">
                  <a:pos x="0" y="10"/>
                </a:cxn>
                <a:cxn ang="0">
                  <a:pos x="26" y="22"/>
                </a:cxn>
                <a:cxn ang="0">
                  <a:pos x="64" y="10"/>
                </a:cxn>
              </a:cxnLst>
              <a:rect l="0" t="0" r="r" b="b"/>
              <a:pathLst>
                <a:path w="64" h="22">
                  <a:moveTo>
                    <a:pt x="64" y="10"/>
                  </a:moveTo>
                  <a:lnTo>
                    <a:pt x="38" y="0"/>
                  </a:lnTo>
                  <a:lnTo>
                    <a:pt x="0" y="10"/>
                  </a:lnTo>
                  <a:lnTo>
                    <a:pt x="26" y="22"/>
                  </a:lnTo>
                  <a:lnTo>
                    <a:pt x="64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45" name="Freeform 1021"/>
            <p:cNvSpPr>
              <a:spLocks/>
            </p:cNvSpPr>
            <p:nvPr/>
          </p:nvSpPr>
          <p:spPr bwMode="auto">
            <a:xfrm>
              <a:off x="1808" y="1524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8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8" y="12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46" name="Freeform 1022"/>
            <p:cNvSpPr>
              <a:spLocks/>
            </p:cNvSpPr>
            <p:nvPr/>
          </p:nvSpPr>
          <p:spPr bwMode="auto">
            <a:xfrm>
              <a:off x="1808" y="1524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8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8" y="12"/>
                  </a:lnTo>
                  <a:lnTo>
                    <a:pt x="4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47" name="Freeform 1023"/>
            <p:cNvSpPr>
              <a:spLocks/>
            </p:cNvSpPr>
            <p:nvPr/>
          </p:nvSpPr>
          <p:spPr bwMode="auto">
            <a:xfrm>
              <a:off x="1786" y="1530"/>
              <a:ext cx="50" cy="14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8" y="14"/>
                </a:cxn>
                <a:cxn ang="0">
                  <a:pos x="50" y="6"/>
                </a:cxn>
              </a:cxnLst>
              <a:rect l="0" t="0" r="r" b="b"/>
              <a:pathLst>
                <a:path w="50" h="14">
                  <a:moveTo>
                    <a:pt x="50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8" y="14"/>
                  </a:lnTo>
                  <a:lnTo>
                    <a:pt x="50" y="6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48" name="Freeform 1024"/>
            <p:cNvSpPr>
              <a:spLocks/>
            </p:cNvSpPr>
            <p:nvPr/>
          </p:nvSpPr>
          <p:spPr bwMode="auto">
            <a:xfrm>
              <a:off x="1786" y="1530"/>
              <a:ext cx="50" cy="14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8" y="14"/>
                </a:cxn>
                <a:cxn ang="0">
                  <a:pos x="50" y="6"/>
                </a:cxn>
              </a:cxnLst>
              <a:rect l="0" t="0" r="r" b="b"/>
              <a:pathLst>
                <a:path w="50" h="14">
                  <a:moveTo>
                    <a:pt x="50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8" y="14"/>
                  </a:lnTo>
                  <a:lnTo>
                    <a:pt x="5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49" name="Freeform 1025"/>
            <p:cNvSpPr>
              <a:spLocks/>
            </p:cNvSpPr>
            <p:nvPr/>
          </p:nvSpPr>
          <p:spPr bwMode="auto">
            <a:xfrm>
              <a:off x="1764" y="1536"/>
              <a:ext cx="50" cy="14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28" y="14"/>
                </a:cxn>
                <a:cxn ang="0">
                  <a:pos x="50" y="8"/>
                </a:cxn>
              </a:cxnLst>
              <a:rect l="0" t="0" r="r" b="b"/>
              <a:pathLst>
                <a:path w="50" h="14">
                  <a:moveTo>
                    <a:pt x="50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28" y="14"/>
                  </a:lnTo>
                  <a:lnTo>
                    <a:pt x="50" y="8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50" name="Freeform 1026"/>
            <p:cNvSpPr>
              <a:spLocks/>
            </p:cNvSpPr>
            <p:nvPr/>
          </p:nvSpPr>
          <p:spPr bwMode="auto">
            <a:xfrm>
              <a:off x="1764" y="1536"/>
              <a:ext cx="50" cy="14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28" y="14"/>
                </a:cxn>
                <a:cxn ang="0">
                  <a:pos x="50" y="8"/>
                </a:cxn>
              </a:cxnLst>
              <a:rect l="0" t="0" r="r" b="b"/>
              <a:pathLst>
                <a:path w="50" h="14">
                  <a:moveTo>
                    <a:pt x="50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28" y="14"/>
                  </a:lnTo>
                  <a:lnTo>
                    <a:pt x="50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51" name="Freeform 1027"/>
            <p:cNvSpPr>
              <a:spLocks/>
            </p:cNvSpPr>
            <p:nvPr/>
          </p:nvSpPr>
          <p:spPr bwMode="auto">
            <a:xfrm>
              <a:off x="1742" y="1544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0" y="6"/>
                  </a:lnTo>
                  <a:close/>
                </a:path>
              </a:pathLst>
            </a:custGeom>
            <a:solidFill>
              <a:srgbClr val="007C45"/>
            </a:solidFill>
            <a:ln w="0">
              <a:solidFill>
                <a:srgbClr val="007C4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52" name="Freeform 1028"/>
            <p:cNvSpPr>
              <a:spLocks/>
            </p:cNvSpPr>
            <p:nvPr/>
          </p:nvSpPr>
          <p:spPr bwMode="auto">
            <a:xfrm>
              <a:off x="1742" y="1544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53" name="Freeform 1029"/>
            <p:cNvSpPr>
              <a:spLocks/>
            </p:cNvSpPr>
            <p:nvPr/>
          </p:nvSpPr>
          <p:spPr bwMode="auto">
            <a:xfrm>
              <a:off x="1720" y="1550"/>
              <a:ext cx="48" cy="14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6" y="14"/>
                </a:cxn>
                <a:cxn ang="0">
                  <a:pos x="48" y="6"/>
                </a:cxn>
              </a:cxnLst>
              <a:rect l="0" t="0" r="r" b="b"/>
              <a:pathLst>
                <a:path w="48" h="14">
                  <a:moveTo>
                    <a:pt x="48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6" y="14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7C45"/>
            </a:solidFill>
            <a:ln w="0">
              <a:solidFill>
                <a:srgbClr val="007C4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54" name="Freeform 1030"/>
            <p:cNvSpPr>
              <a:spLocks/>
            </p:cNvSpPr>
            <p:nvPr/>
          </p:nvSpPr>
          <p:spPr bwMode="auto">
            <a:xfrm>
              <a:off x="1720" y="1550"/>
              <a:ext cx="48" cy="14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6" y="14"/>
                </a:cxn>
                <a:cxn ang="0">
                  <a:pos x="48" y="6"/>
                </a:cxn>
              </a:cxnLst>
              <a:rect l="0" t="0" r="r" b="b"/>
              <a:pathLst>
                <a:path w="48" h="14">
                  <a:moveTo>
                    <a:pt x="48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6" y="14"/>
                  </a:lnTo>
                  <a:lnTo>
                    <a:pt x="4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55" name="Freeform 1031"/>
            <p:cNvSpPr>
              <a:spLocks/>
            </p:cNvSpPr>
            <p:nvPr/>
          </p:nvSpPr>
          <p:spPr bwMode="auto">
            <a:xfrm>
              <a:off x="1696" y="1556"/>
              <a:ext cx="50" cy="14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4" y="0"/>
                </a:cxn>
                <a:cxn ang="0">
                  <a:pos x="0" y="8"/>
                </a:cxn>
                <a:cxn ang="0">
                  <a:pos x="26" y="14"/>
                </a:cxn>
                <a:cxn ang="0">
                  <a:pos x="50" y="8"/>
                </a:cxn>
              </a:cxnLst>
              <a:rect l="0" t="0" r="r" b="b"/>
              <a:pathLst>
                <a:path w="50" h="14">
                  <a:moveTo>
                    <a:pt x="50" y="8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26" y="14"/>
                  </a:lnTo>
                  <a:lnTo>
                    <a:pt x="50" y="8"/>
                  </a:lnTo>
                  <a:close/>
                </a:path>
              </a:pathLst>
            </a:custGeom>
            <a:solidFill>
              <a:srgbClr val="007C43"/>
            </a:solidFill>
            <a:ln w="0">
              <a:solidFill>
                <a:srgbClr val="007C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56" name="Freeform 1032"/>
            <p:cNvSpPr>
              <a:spLocks/>
            </p:cNvSpPr>
            <p:nvPr/>
          </p:nvSpPr>
          <p:spPr bwMode="auto">
            <a:xfrm>
              <a:off x="1696" y="1556"/>
              <a:ext cx="50" cy="14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4" y="0"/>
                </a:cxn>
                <a:cxn ang="0">
                  <a:pos x="0" y="8"/>
                </a:cxn>
                <a:cxn ang="0">
                  <a:pos x="26" y="14"/>
                </a:cxn>
                <a:cxn ang="0">
                  <a:pos x="50" y="8"/>
                </a:cxn>
              </a:cxnLst>
              <a:rect l="0" t="0" r="r" b="b"/>
              <a:pathLst>
                <a:path w="50" h="14">
                  <a:moveTo>
                    <a:pt x="50" y="8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26" y="14"/>
                  </a:lnTo>
                  <a:lnTo>
                    <a:pt x="50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57" name="Freeform 1033"/>
            <p:cNvSpPr>
              <a:spLocks/>
            </p:cNvSpPr>
            <p:nvPr/>
          </p:nvSpPr>
          <p:spPr bwMode="auto">
            <a:xfrm>
              <a:off x="1672" y="1564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8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8" y="12"/>
                  </a:lnTo>
                  <a:lnTo>
                    <a:pt x="50" y="6"/>
                  </a:lnTo>
                  <a:close/>
                </a:path>
              </a:pathLst>
            </a:custGeom>
            <a:solidFill>
              <a:srgbClr val="007C42"/>
            </a:solidFill>
            <a:ln w="0">
              <a:solidFill>
                <a:srgbClr val="007C4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58" name="Freeform 1034"/>
            <p:cNvSpPr>
              <a:spLocks/>
            </p:cNvSpPr>
            <p:nvPr/>
          </p:nvSpPr>
          <p:spPr bwMode="auto">
            <a:xfrm>
              <a:off x="1672" y="1564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8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8" y="12"/>
                  </a:lnTo>
                  <a:lnTo>
                    <a:pt x="5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59" name="Freeform 1035"/>
            <p:cNvSpPr>
              <a:spLocks/>
            </p:cNvSpPr>
            <p:nvPr/>
          </p:nvSpPr>
          <p:spPr bwMode="auto">
            <a:xfrm>
              <a:off x="1648" y="1570"/>
              <a:ext cx="52" cy="14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8" y="14"/>
                </a:cxn>
                <a:cxn ang="0">
                  <a:pos x="52" y="6"/>
                </a:cxn>
              </a:cxnLst>
              <a:rect l="0" t="0" r="r" b="b"/>
              <a:pathLst>
                <a:path w="52" h="14">
                  <a:moveTo>
                    <a:pt x="52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8" y="14"/>
                  </a:lnTo>
                  <a:lnTo>
                    <a:pt x="52" y="6"/>
                  </a:lnTo>
                  <a:close/>
                </a:path>
              </a:pathLst>
            </a:custGeom>
            <a:solidFill>
              <a:srgbClr val="007C40"/>
            </a:solidFill>
            <a:ln w="0">
              <a:solidFill>
                <a:srgbClr val="007C4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60" name="Freeform 1036"/>
            <p:cNvSpPr>
              <a:spLocks/>
            </p:cNvSpPr>
            <p:nvPr/>
          </p:nvSpPr>
          <p:spPr bwMode="auto">
            <a:xfrm>
              <a:off x="1648" y="1570"/>
              <a:ext cx="52" cy="14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8" y="14"/>
                </a:cxn>
                <a:cxn ang="0">
                  <a:pos x="52" y="6"/>
                </a:cxn>
              </a:cxnLst>
              <a:rect l="0" t="0" r="r" b="b"/>
              <a:pathLst>
                <a:path w="52" h="14">
                  <a:moveTo>
                    <a:pt x="52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8" y="14"/>
                  </a:lnTo>
                  <a:lnTo>
                    <a:pt x="5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61" name="Freeform 1037"/>
            <p:cNvSpPr>
              <a:spLocks/>
            </p:cNvSpPr>
            <p:nvPr/>
          </p:nvSpPr>
          <p:spPr bwMode="auto">
            <a:xfrm>
              <a:off x="1624" y="1576"/>
              <a:ext cx="52" cy="1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8" y="14"/>
                </a:cxn>
                <a:cxn ang="0">
                  <a:pos x="52" y="8"/>
                </a:cxn>
              </a:cxnLst>
              <a:rect l="0" t="0" r="r" b="b"/>
              <a:pathLst>
                <a:path w="52" h="14">
                  <a:moveTo>
                    <a:pt x="52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8" y="14"/>
                  </a:lnTo>
                  <a:lnTo>
                    <a:pt x="52" y="8"/>
                  </a:lnTo>
                  <a:close/>
                </a:path>
              </a:pathLst>
            </a:custGeom>
            <a:solidFill>
              <a:srgbClr val="007C3D"/>
            </a:solidFill>
            <a:ln w="0">
              <a:solidFill>
                <a:srgbClr val="007C3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62" name="Freeform 1038"/>
            <p:cNvSpPr>
              <a:spLocks/>
            </p:cNvSpPr>
            <p:nvPr/>
          </p:nvSpPr>
          <p:spPr bwMode="auto">
            <a:xfrm>
              <a:off x="1624" y="1576"/>
              <a:ext cx="52" cy="1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8" y="14"/>
                </a:cxn>
                <a:cxn ang="0">
                  <a:pos x="52" y="8"/>
                </a:cxn>
              </a:cxnLst>
              <a:rect l="0" t="0" r="r" b="b"/>
              <a:pathLst>
                <a:path w="52" h="14">
                  <a:moveTo>
                    <a:pt x="52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8" y="14"/>
                  </a:lnTo>
                  <a:lnTo>
                    <a:pt x="5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63" name="Freeform 1039"/>
            <p:cNvSpPr>
              <a:spLocks/>
            </p:cNvSpPr>
            <p:nvPr/>
          </p:nvSpPr>
          <p:spPr bwMode="auto">
            <a:xfrm>
              <a:off x="1600" y="1582"/>
              <a:ext cx="52" cy="1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6" y="14"/>
                </a:cxn>
                <a:cxn ang="0">
                  <a:pos x="52" y="8"/>
                </a:cxn>
              </a:cxnLst>
              <a:rect l="0" t="0" r="r" b="b"/>
              <a:pathLst>
                <a:path w="52" h="14">
                  <a:moveTo>
                    <a:pt x="52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6" y="14"/>
                  </a:lnTo>
                  <a:lnTo>
                    <a:pt x="52" y="8"/>
                  </a:lnTo>
                  <a:close/>
                </a:path>
              </a:pathLst>
            </a:custGeom>
            <a:solidFill>
              <a:srgbClr val="007C3A"/>
            </a:solidFill>
            <a:ln w="0">
              <a:solidFill>
                <a:srgbClr val="007C3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64" name="Freeform 1040"/>
            <p:cNvSpPr>
              <a:spLocks/>
            </p:cNvSpPr>
            <p:nvPr/>
          </p:nvSpPr>
          <p:spPr bwMode="auto">
            <a:xfrm>
              <a:off x="1600" y="1582"/>
              <a:ext cx="52" cy="1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6" y="14"/>
                </a:cxn>
                <a:cxn ang="0">
                  <a:pos x="52" y="8"/>
                </a:cxn>
              </a:cxnLst>
              <a:rect l="0" t="0" r="r" b="b"/>
              <a:pathLst>
                <a:path w="52" h="14">
                  <a:moveTo>
                    <a:pt x="52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6" y="14"/>
                  </a:lnTo>
                  <a:lnTo>
                    <a:pt x="5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65" name="Freeform 1041"/>
            <p:cNvSpPr>
              <a:spLocks/>
            </p:cNvSpPr>
            <p:nvPr/>
          </p:nvSpPr>
          <p:spPr bwMode="auto">
            <a:xfrm>
              <a:off x="1574" y="1588"/>
              <a:ext cx="52" cy="1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6" y="0"/>
                </a:cxn>
                <a:cxn ang="0">
                  <a:pos x="0" y="8"/>
                </a:cxn>
                <a:cxn ang="0">
                  <a:pos x="28" y="14"/>
                </a:cxn>
                <a:cxn ang="0">
                  <a:pos x="52" y="8"/>
                </a:cxn>
              </a:cxnLst>
              <a:rect l="0" t="0" r="r" b="b"/>
              <a:pathLst>
                <a:path w="52" h="14">
                  <a:moveTo>
                    <a:pt x="52" y="8"/>
                  </a:moveTo>
                  <a:lnTo>
                    <a:pt x="26" y="0"/>
                  </a:lnTo>
                  <a:lnTo>
                    <a:pt x="0" y="8"/>
                  </a:lnTo>
                  <a:lnTo>
                    <a:pt x="28" y="14"/>
                  </a:lnTo>
                  <a:lnTo>
                    <a:pt x="52" y="8"/>
                  </a:lnTo>
                  <a:close/>
                </a:path>
              </a:pathLst>
            </a:custGeom>
            <a:solidFill>
              <a:srgbClr val="007B37"/>
            </a:solidFill>
            <a:ln w="0">
              <a:solidFill>
                <a:srgbClr val="007B3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66" name="Freeform 1042"/>
            <p:cNvSpPr>
              <a:spLocks/>
            </p:cNvSpPr>
            <p:nvPr/>
          </p:nvSpPr>
          <p:spPr bwMode="auto">
            <a:xfrm>
              <a:off x="1574" y="1588"/>
              <a:ext cx="52" cy="1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6" y="0"/>
                </a:cxn>
                <a:cxn ang="0">
                  <a:pos x="0" y="8"/>
                </a:cxn>
                <a:cxn ang="0">
                  <a:pos x="28" y="14"/>
                </a:cxn>
                <a:cxn ang="0">
                  <a:pos x="52" y="8"/>
                </a:cxn>
              </a:cxnLst>
              <a:rect l="0" t="0" r="r" b="b"/>
              <a:pathLst>
                <a:path w="52" h="14">
                  <a:moveTo>
                    <a:pt x="52" y="8"/>
                  </a:moveTo>
                  <a:lnTo>
                    <a:pt x="26" y="0"/>
                  </a:lnTo>
                  <a:lnTo>
                    <a:pt x="0" y="8"/>
                  </a:lnTo>
                  <a:lnTo>
                    <a:pt x="28" y="14"/>
                  </a:lnTo>
                  <a:lnTo>
                    <a:pt x="5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67" name="Freeform 1043"/>
            <p:cNvSpPr>
              <a:spLocks/>
            </p:cNvSpPr>
            <p:nvPr/>
          </p:nvSpPr>
          <p:spPr bwMode="auto">
            <a:xfrm>
              <a:off x="1548" y="1596"/>
              <a:ext cx="54" cy="12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28" y="12"/>
                </a:cxn>
                <a:cxn ang="0">
                  <a:pos x="54" y="6"/>
                </a:cxn>
              </a:cxnLst>
              <a:rect l="0" t="0" r="r" b="b"/>
              <a:pathLst>
                <a:path w="54" h="12">
                  <a:moveTo>
                    <a:pt x="54" y="6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28" y="12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rgbClr val="007B33"/>
            </a:solidFill>
            <a:ln w="0">
              <a:solidFill>
                <a:srgbClr val="007B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68" name="Freeform 1044"/>
            <p:cNvSpPr>
              <a:spLocks/>
            </p:cNvSpPr>
            <p:nvPr/>
          </p:nvSpPr>
          <p:spPr bwMode="auto">
            <a:xfrm>
              <a:off x="1548" y="1596"/>
              <a:ext cx="54" cy="12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28" y="12"/>
                </a:cxn>
                <a:cxn ang="0">
                  <a:pos x="54" y="6"/>
                </a:cxn>
              </a:cxnLst>
              <a:rect l="0" t="0" r="r" b="b"/>
              <a:pathLst>
                <a:path w="54" h="12">
                  <a:moveTo>
                    <a:pt x="54" y="6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28" y="12"/>
                  </a:lnTo>
                  <a:lnTo>
                    <a:pt x="54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69" name="Freeform 1045"/>
            <p:cNvSpPr>
              <a:spLocks/>
            </p:cNvSpPr>
            <p:nvPr/>
          </p:nvSpPr>
          <p:spPr bwMode="auto">
            <a:xfrm>
              <a:off x="1522" y="1600"/>
              <a:ext cx="54" cy="14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8" y="14"/>
                </a:cxn>
                <a:cxn ang="0">
                  <a:pos x="54" y="8"/>
                </a:cxn>
              </a:cxnLst>
              <a:rect l="0" t="0" r="r" b="b"/>
              <a:pathLst>
                <a:path w="54" h="14">
                  <a:moveTo>
                    <a:pt x="54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8" y="14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A2F"/>
            </a:solidFill>
            <a:ln w="0">
              <a:solidFill>
                <a:srgbClr val="007A2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70" name="Freeform 1046"/>
            <p:cNvSpPr>
              <a:spLocks/>
            </p:cNvSpPr>
            <p:nvPr/>
          </p:nvSpPr>
          <p:spPr bwMode="auto">
            <a:xfrm>
              <a:off x="1522" y="1600"/>
              <a:ext cx="54" cy="14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8" y="14"/>
                </a:cxn>
                <a:cxn ang="0">
                  <a:pos x="54" y="8"/>
                </a:cxn>
              </a:cxnLst>
              <a:rect l="0" t="0" r="r" b="b"/>
              <a:pathLst>
                <a:path w="54" h="14">
                  <a:moveTo>
                    <a:pt x="54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8" y="14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71" name="Freeform 1047"/>
            <p:cNvSpPr>
              <a:spLocks/>
            </p:cNvSpPr>
            <p:nvPr/>
          </p:nvSpPr>
          <p:spPr bwMode="auto">
            <a:xfrm>
              <a:off x="1496" y="1606"/>
              <a:ext cx="54" cy="12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4" y="8"/>
                </a:cxn>
              </a:cxnLst>
              <a:rect l="0" t="0" r="r" b="b"/>
              <a:pathLst>
                <a:path w="54" h="12">
                  <a:moveTo>
                    <a:pt x="54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92C"/>
            </a:solidFill>
            <a:ln w="0">
              <a:solidFill>
                <a:srgbClr val="00792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72" name="Freeform 1048"/>
            <p:cNvSpPr>
              <a:spLocks/>
            </p:cNvSpPr>
            <p:nvPr/>
          </p:nvSpPr>
          <p:spPr bwMode="auto">
            <a:xfrm>
              <a:off x="1496" y="1606"/>
              <a:ext cx="54" cy="12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4" y="8"/>
                </a:cxn>
              </a:cxnLst>
              <a:rect l="0" t="0" r="r" b="b"/>
              <a:pathLst>
                <a:path w="54" h="12">
                  <a:moveTo>
                    <a:pt x="54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73" name="Freeform 1049"/>
            <p:cNvSpPr>
              <a:spLocks/>
            </p:cNvSpPr>
            <p:nvPr/>
          </p:nvSpPr>
          <p:spPr bwMode="auto">
            <a:xfrm>
              <a:off x="1468" y="1612"/>
              <a:ext cx="54" cy="12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28" y="12"/>
                </a:cxn>
                <a:cxn ang="0">
                  <a:pos x="54" y="6"/>
                </a:cxn>
              </a:cxnLst>
              <a:rect l="0" t="0" r="r" b="b"/>
              <a:pathLst>
                <a:path w="54" h="12">
                  <a:moveTo>
                    <a:pt x="54" y="6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28" y="12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rgbClr val="007828"/>
            </a:solidFill>
            <a:ln w="0">
              <a:solidFill>
                <a:srgbClr val="00782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74" name="Freeform 1050"/>
            <p:cNvSpPr>
              <a:spLocks/>
            </p:cNvSpPr>
            <p:nvPr/>
          </p:nvSpPr>
          <p:spPr bwMode="auto">
            <a:xfrm>
              <a:off x="1468" y="1612"/>
              <a:ext cx="54" cy="12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28" y="12"/>
                </a:cxn>
                <a:cxn ang="0">
                  <a:pos x="54" y="6"/>
                </a:cxn>
              </a:cxnLst>
              <a:rect l="0" t="0" r="r" b="b"/>
              <a:pathLst>
                <a:path w="54" h="12">
                  <a:moveTo>
                    <a:pt x="54" y="6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28" y="12"/>
                  </a:lnTo>
                  <a:lnTo>
                    <a:pt x="54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75" name="Freeform 1051"/>
            <p:cNvSpPr>
              <a:spLocks/>
            </p:cNvSpPr>
            <p:nvPr/>
          </p:nvSpPr>
          <p:spPr bwMode="auto">
            <a:xfrm>
              <a:off x="1442" y="1616"/>
              <a:ext cx="54" cy="12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4" y="8"/>
                </a:cxn>
              </a:cxnLst>
              <a:rect l="0" t="0" r="r" b="b"/>
              <a:pathLst>
                <a:path w="54" h="12">
                  <a:moveTo>
                    <a:pt x="54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624"/>
            </a:solidFill>
            <a:ln w="0">
              <a:solidFill>
                <a:srgbClr val="00762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76" name="Freeform 1052"/>
            <p:cNvSpPr>
              <a:spLocks/>
            </p:cNvSpPr>
            <p:nvPr/>
          </p:nvSpPr>
          <p:spPr bwMode="auto">
            <a:xfrm>
              <a:off x="1442" y="1616"/>
              <a:ext cx="54" cy="12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4" y="8"/>
                </a:cxn>
              </a:cxnLst>
              <a:rect l="0" t="0" r="r" b="b"/>
              <a:pathLst>
                <a:path w="54" h="12">
                  <a:moveTo>
                    <a:pt x="54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77" name="Freeform 1053"/>
            <p:cNvSpPr>
              <a:spLocks/>
            </p:cNvSpPr>
            <p:nvPr/>
          </p:nvSpPr>
          <p:spPr bwMode="auto">
            <a:xfrm>
              <a:off x="1414" y="1622"/>
              <a:ext cx="54" cy="12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26" y="12"/>
                </a:cxn>
                <a:cxn ang="0">
                  <a:pos x="54" y="6"/>
                </a:cxn>
              </a:cxnLst>
              <a:rect l="0" t="0" r="r" b="b"/>
              <a:pathLst>
                <a:path w="54" h="12">
                  <a:moveTo>
                    <a:pt x="54" y="6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26" y="12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rgbClr val="007521"/>
            </a:solidFill>
            <a:ln w="0">
              <a:solidFill>
                <a:srgbClr val="00752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78" name="Freeform 1054"/>
            <p:cNvSpPr>
              <a:spLocks/>
            </p:cNvSpPr>
            <p:nvPr/>
          </p:nvSpPr>
          <p:spPr bwMode="auto">
            <a:xfrm>
              <a:off x="1414" y="1622"/>
              <a:ext cx="54" cy="12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26" y="12"/>
                </a:cxn>
                <a:cxn ang="0">
                  <a:pos x="54" y="6"/>
                </a:cxn>
              </a:cxnLst>
              <a:rect l="0" t="0" r="r" b="b"/>
              <a:pathLst>
                <a:path w="54" h="12">
                  <a:moveTo>
                    <a:pt x="54" y="6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26" y="12"/>
                  </a:lnTo>
                  <a:lnTo>
                    <a:pt x="54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79" name="Freeform 1055"/>
            <p:cNvSpPr>
              <a:spLocks/>
            </p:cNvSpPr>
            <p:nvPr/>
          </p:nvSpPr>
          <p:spPr bwMode="auto">
            <a:xfrm>
              <a:off x="1384" y="1626"/>
              <a:ext cx="56" cy="12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8" y="12"/>
                </a:cxn>
                <a:cxn ang="0">
                  <a:pos x="56" y="8"/>
                </a:cxn>
              </a:cxnLst>
              <a:rect l="0" t="0" r="r" b="b"/>
              <a:pathLst>
                <a:path w="56" h="12">
                  <a:moveTo>
                    <a:pt x="56" y="8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8" y="12"/>
                  </a:lnTo>
                  <a:lnTo>
                    <a:pt x="56" y="8"/>
                  </a:lnTo>
                  <a:close/>
                </a:path>
              </a:pathLst>
            </a:custGeom>
            <a:solidFill>
              <a:srgbClr val="00721E"/>
            </a:solidFill>
            <a:ln w="0">
              <a:solidFill>
                <a:srgbClr val="00721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80" name="Freeform 1056"/>
            <p:cNvSpPr>
              <a:spLocks/>
            </p:cNvSpPr>
            <p:nvPr/>
          </p:nvSpPr>
          <p:spPr bwMode="auto">
            <a:xfrm>
              <a:off x="1384" y="1626"/>
              <a:ext cx="56" cy="12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8" y="12"/>
                </a:cxn>
                <a:cxn ang="0">
                  <a:pos x="56" y="8"/>
                </a:cxn>
              </a:cxnLst>
              <a:rect l="0" t="0" r="r" b="b"/>
              <a:pathLst>
                <a:path w="56" h="12">
                  <a:moveTo>
                    <a:pt x="56" y="8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8" y="12"/>
                  </a:lnTo>
                  <a:lnTo>
                    <a:pt x="5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81" name="Freeform 1057"/>
            <p:cNvSpPr>
              <a:spLocks/>
            </p:cNvSpPr>
            <p:nvPr/>
          </p:nvSpPr>
          <p:spPr bwMode="auto">
            <a:xfrm>
              <a:off x="1356" y="1632"/>
              <a:ext cx="56" cy="10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26" y="10"/>
                </a:cxn>
                <a:cxn ang="0">
                  <a:pos x="56" y="6"/>
                </a:cxn>
              </a:cxnLst>
              <a:rect l="0" t="0" r="r" b="b"/>
              <a:pathLst>
                <a:path w="56" h="10">
                  <a:moveTo>
                    <a:pt x="56" y="6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26" y="10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00701C"/>
            </a:solidFill>
            <a:ln w="0">
              <a:solidFill>
                <a:srgbClr val="00701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82" name="Freeform 1058"/>
            <p:cNvSpPr>
              <a:spLocks/>
            </p:cNvSpPr>
            <p:nvPr/>
          </p:nvSpPr>
          <p:spPr bwMode="auto">
            <a:xfrm>
              <a:off x="1356" y="1632"/>
              <a:ext cx="56" cy="10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26" y="10"/>
                </a:cxn>
                <a:cxn ang="0">
                  <a:pos x="56" y="6"/>
                </a:cxn>
              </a:cxnLst>
              <a:rect l="0" t="0" r="r" b="b"/>
              <a:pathLst>
                <a:path w="56" h="10">
                  <a:moveTo>
                    <a:pt x="56" y="6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26" y="10"/>
                  </a:lnTo>
                  <a:lnTo>
                    <a:pt x="5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83" name="Freeform 1059"/>
            <p:cNvSpPr>
              <a:spLocks/>
            </p:cNvSpPr>
            <p:nvPr/>
          </p:nvSpPr>
          <p:spPr bwMode="auto">
            <a:xfrm>
              <a:off x="1326" y="1636"/>
              <a:ext cx="56" cy="10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0" y="0"/>
                </a:cxn>
                <a:cxn ang="0">
                  <a:pos x="0" y="4"/>
                </a:cxn>
                <a:cxn ang="0">
                  <a:pos x="28" y="10"/>
                </a:cxn>
                <a:cxn ang="0">
                  <a:pos x="56" y="6"/>
                </a:cxn>
              </a:cxnLst>
              <a:rect l="0" t="0" r="r" b="b"/>
              <a:pathLst>
                <a:path w="56" h="10">
                  <a:moveTo>
                    <a:pt x="56" y="6"/>
                  </a:moveTo>
                  <a:lnTo>
                    <a:pt x="30" y="0"/>
                  </a:lnTo>
                  <a:lnTo>
                    <a:pt x="0" y="4"/>
                  </a:lnTo>
                  <a:lnTo>
                    <a:pt x="28" y="10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006E1C"/>
            </a:solidFill>
            <a:ln w="0">
              <a:solidFill>
                <a:srgbClr val="006E1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84" name="Freeform 1060"/>
            <p:cNvSpPr>
              <a:spLocks/>
            </p:cNvSpPr>
            <p:nvPr/>
          </p:nvSpPr>
          <p:spPr bwMode="auto">
            <a:xfrm>
              <a:off x="1326" y="1636"/>
              <a:ext cx="56" cy="10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0" y="0"/>
                </a:cxn>
                <a:cxn ang="0">
                  <a:pos x="0" y="4"/>
                </a:cxn>
                <a:cxn ang="0">
                  <a:pos x="28" y="10"/>
                </a:cxn>
                <a:cxn ang="0">
                  <a:pos x="56" y="6"/>
                </a:cxn>
              </a:cxnLst>
              <a:rect l="0" t="0" r="r" b="b"/>
              <a:pathLst>
                <a:path w="56" h="10">
                  <a:moveTo>
                    <a:pt x="56" y="6"/>
                  </a:moveTo>
                  <a:lnTo>
                    <a:pt x="30" y="0"/>
                  </a:lnTo>
                  <a:lnTo>
                    <a:pt x="0" y="4"/>
                  </a:lnTo>
                  <a:lnTo>
                    <a:pt x="28" y="10"/>
                  </a:lnTo>
                  <a:lnTo>
                    <a:pt x="5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85" name="Freeform 1061"/>
            <p:cNvSpPr>
              <a:spLocks/>
            </p:cNvSpPr>
            <p:nvPr/>
          </p:nvSpPr>
          <p:spPr bwMode="auto">
            <a:xfrm>
              <a:off x="1296" y="1640"/>
              <a:ext cx="58" cy="12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8" y="6"/>
                </a:cxn>
              </a:cxnLst>
              <a:rect l="0" t="0" r="r" b="b"/>
              <a:pathLst>
                <a:path w="58" h="12">
                  <a:moveTo>
                    <a:pt x="58" y="6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006B1D"/>
            </a:solidFill>
            <a:ln w="0">
              <a:solidFill>
                <a:srgbClr val="006B1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86" name="Freeform 1062"/>
            <p:cNvSpPr>
              <a:spLocks/>
            </p:cNvSpPr>
            <p:nvPr/>
          </p:nvSpPr>
          <p:spPr bwMode="auto">
            <a:xfrm>
              <a:off x="1296" y="1640"/>
              <a:ext cx="58" cy="12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8" y="6"/>
                </a:cxn>
              </a:cxnLst>
              <a:rect l="0" t="0" r="r" b="b"/>
              <a:pathLst>
                <a:path w="58" h="12">
                  <a:moveTo>
                    <a:pt x="58" y="6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87" name="Freeform 1063"/>
            <p:cNvSpPr>
              <a:spLocks/>
            </p:cNvSpPr>
            <p:nvPr/>
          </p:nvSpPr>
          <p:spPr bwMode="auto">
            <a:xfrm>
              <a:off x="1266" y="1646"/>
              <a:ext cx="56" cy="12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6" y="6"/>
                </a:cxn>
              </a:cxnLst>
              <a:rect l="0" t="0" r="r" b="b"/>
              <a:pathLst>
                <a:path w="56" h="12">
                  <a:moveTo>
                    <a:pt x="56" y="6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00681F"/>
            </a:solidFill>
            <a:ln w="0">
              <a:solidFill>
                <a:srgbClr val="00681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88" name="Freeform 1064"/>
            <p:cNvSpPr>
              <a:spLocks/>
            </p:cNvSpPr>
            <p:nvPr/>
          </p:nvSpPr>
          <p:spPr bwMode="auto">
            <a:xfrm>
              <a:off x="1266" y="1646"/>
              <a:ext cx="56" cy="12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6" y="6"/>
                </a:cxn>
              </a:cxnLst>
              <a:rect l="0" t="0" r="r" b="b"/>
              <a:pathLst>
                <a:path w="56" h="12">
                  <a:moveTo>
                    <a:pt x="56" y="6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89" name="Freeform 1065"/>
            <p:cNvSpPr>
              <a:spLocks/>
            </p:cNvSpPr>
            <p:nvPr/>
          </p:nvSpPr>
          <p:spPr bwMode="auto">
            <a:xfrm>
              <a:off x="1234" y="1652"/>
              <a:ext cx="58" cy="12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2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8" y="6"/>
                </a:cxn>
              </a:cxnLst>
              <a:rect l="0" t="0" r="r" b="b"/>
              <a:pathLst>
                <a:path w="58" h="12">
                  <a:moveTo>
                    <a:pt x="58" y="6"/>
                  </a:moveTo>
                  <a:lnTo>
                    <a:pt x="32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006524"/>
            </a:solidFill>
            <a:ln w="0">
              <a:solidFill>
                <a:srgbClr val="00652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90" name="Freeform 1066"/>
            <p:cNvSpPr>
              <a:spLocks/>
            </p:cNvSpPr>
            <p:nvPr/>
          </p:nvSpPr>
          <p:spPr bwMode="auto">
            <a:xfrm>
              <a:off x="1234" y="1652"/>
              <a:ext cx="58" cy="12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2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8" y="6"/>
                </a:cxn>
              </a:cxnLst>
              <a:rect l="0" t="0" r="r" b="b"/>
              <a:pathLst>
                <a:path w="58" h="12">
                  <a:moveTo>
                    <a:pt x="58" y="6"/>
                  </a:moveTo>
                  <a:lnTo>
                    <a:pt x="32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91" name="Freeform 1067"/>
            <p:cNvSpPr>
              <a:spLocks/>
            </p:cNvSpPr>
            <p:nvPr/>
          </p:nvSpPr>
          <p:spPr bwMode="auto">
            <a:xfrm>
              <a:off x="1202" y="1658"/>
              <a:ext cx="58" cy="12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6" y="12"/>
                </a:cxn>
                <a:cxn ang="0">
                  <a:pos x="58" y="6"/>
                </a:cxn>
              </a:cxnLst>
              <a:rect l="0" t="0" r="r" b="b"/>
              <a:pathLst>
                <a:path w="58" h="12">
                  <a:moveTo>
                    <a:pt x="58" y="6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6" y="12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00622B"/>
            </a:solidFill>
            <a:ln w="0">
              <a:solidFill>
                <a:srgbClr val="00622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92" name="Freeform 1068"/>
            <p:cNvSpPr>
              <a:spLocks/>
            </p:cNvSpPr>
            <p:nvPr/>
          </p:nvSpPr>
          <p:spPr bwMode="auto">
            <a:xfrm>
              <a:off x="1202" y="1658"/>
              <a:ext cx="58" cy="12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6" y="12"/>
                </a:cxn>
                <a:cxn ang="0">
                  <a:pos x="58" y="6"/>
                </a:cxn>
              </a:cxnLst>
              <a:rect l="0" t="0" r="r" b="b"/>
              <a:pathLst>
                <a:path w="58" h="12">
                  <a:moveTo>
                    <a:pt x="58" y="6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6" y="12"/>
                  </a:lnTo>
                  <a:lnTo>
                    <a:pt x="5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93" name="Freeform 1069"/>
            <p:cNvSpPr>
              <a:spLocks/>
            </p:cNvSpPr>
            <p:nvPr/>
          </p:nvSpPr>
          <p:spPr bwMode="auto">
            <a:xfrm>
              <a:off x="1170" y="1666"/>
              <a:ext cx="58" cy="14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6" y="14"/>
                </a:cxn>
                <a:cxn ang="0">
                  <a:pos x="58" y="4"/>
                </a:cxn>
              </a:cxnLst>
              <a:rect l="0" t="0" r="r" b="b"/>
              <a:pathLst>
                <a:path w="58" h="14">
                  <a:moveTo>
                    <a:pt x="58" y="4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6" y="14"/>
                  </a:lnTo>
                  <a:lnTo>
                    <a:pt x="58" y="4"/>
                  </a:lnTo>
                  <a:close/>
                </a:path>
              </a:pathLst>
            </a:custGeom>
            <a:solidFill>
              <a:srgbClr val="006035"/>
            </a:solidFill>
            <a:ln w="0">
              <a:solidFill>
                <a:srgbClr val="0060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94" name="Freeform 1070"/>
            <p:cNvSpPr>
              <a:spLocks/>
            </p:cNvSpPr>
            <p:nvPr/>
          </p:nvSpPr>
          <p:spPr bwMode="auto">
            <a:xfrm>
              <a:off x="1170" y="1666"/>
              <a:ext cx="58" cy="14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6" y="14"/>
                </a:cxn>
                <a:cxn ang="0">
                  <a:pos x="58" y="4"/>
                </a:cxn>
              </a:cxnLst>
              <a:rect l="0" t="0" r="r" b="b"/>
              <a:pathLst>
                <a:path w="58" h="14">
                  <a:moveTo>
                    <a:pt x="58" y="4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6" y="14"/>
                  </a:lnTo>
                  <a:lnTo>
                    <a:pt x="58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95" name="Freeform 1071"/>
            <p:cNvSpPr>
              <a:spLocks/>
            </p:cNvSpPr>
            <p:nvPr/>
          </p:nvSpPr>
          <p:spPr bwMode="auto">
            <a:xfrm>
              <a:off x="1136" y="1674"/>
              <a:ext cx="60" cy="16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34" y="0"/>
                </a:cxn>
                <a:cxn ang="0">
                  <a:pos x="0" y="12"/>
                </a:cxn>
                <a:cxn ang="0">
                  <a:pos x="28" y="16"/>
                </a:cxn>
                <a:cxn ang="0">
                  <a:pos x="60" y="6"/>
                </a:cxn>
              </a:cxnLst>
              <a:rect l="0" t="0" r="r" b="b"/>
              <a:pathLst>
                <a:path w="60" h="16">
                  <a:moveTo>
                    <a:pt x="60" y="6"/>
                  </a:moveTo>
                  <a:lnTo>
                    <a:pt x="34" y="0"/>
                  </a:lnTo>
                  <a:lnTo>
                    <a:pt x="0" y="12"/>
                  </a:lnTo>
                  <a:lnTo>
                    <a:pt x="28" y="16"/>
                  </a:lnTo>
                  <a:lnTo>
                    <a:pt x="60" y="6"/>
                  </a:lnTo>
                  <a:close/>
                </a:path>
              </a:pathLst>
            </a:custGeom>
            <a:solidFill>
              <a:srgbClr val="005E42"/>
            </a:solidFill>
            <a:ln w="0">
              <a:solidFill>
                <a:srgbClr val="005E4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96" name="Freeform 1072"/>
            <p:cNvSpPr>
              <a:spLocks/>
            </p:cNvSpPr>
            <p:nvPr/>
          </p:nvSpPr>
          <p:spPr bwMode="auto">
            <a:xfrm>
              <a:off x="1136" y="1674"/>
              <a:ext cx="60" cy="16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34" y="0"/>
                </a:cxn>
                <a:cxn ang="0">
                  <a:pos x="0" y="12"/>
                </a:cxn>
                <a:cxn ang="0">
                  <a:pos x="28" y="16"/>
                </a:cxn>
                <a:cxn ang="0">
                  <a:pos x="60" y="6"/>
                </a:cxn>
              </a:cxnLst>
              <a:rect l="0" t="0" r="r" b="b"/>
              <a:pathLst>
                <a:path w="60" h="16">
                  <a:moveTo>
                    <a:pt x="60" y="6"/>
                  </a:moveTo>
                  <a:lnTo>
                    <a:pt x="34" y="0"/>
                  </a:lnTo>
                  <a:lnTo>
                    <a:pt x="0" y="12"/>
                  </a:lnTo>
                  <a:lnTo>
                    <a:pt x="28" y="16"/>
                  </a:lnTo>
                  <a:lnTo>
                    <a:pt x="6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97" name="Freeform 1073"/>
            <p:cNvSpPr>
              <a:spLocks/>
            </p:cNvSpPr>
            <p:nvPr/>
          </p:nvSpPr>
          <p:spPr bwMode="auto">
            <a:xfrm>
              <a:off x="1102" y="1686"/>
              <a:ext cx="62" cy="1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34" y="0"/>
                </a:cxn>
                <a:cxn ang="0">
                  <a:pos x="0" y="12"/>
                </a:cxn>
                <a:cxn ang="0">
                  <a:pos x="28" y="18"/>
                </a:cxn>
                <a:cxn ang="0">
                  <a:pos x="62" y="4"/>
                </a:cxn>
              </a:cxnLst>
              <a:rect l="0" t="0" r="r" b="b"/>
              <a:pathLst>
                <a:path w="62" h="18">
                  <a:moveTo>
                    <a:pt x="62" y="4"/>
                  </a:moveTo>
                  <a:lnTo>
                    <a:pt x="34" y="0"/>
                  </a:lnTo>
                  <a:lnTo>
                    <a:pt x="0" y="12"/>
                  </a:lnTo>
                  <a:lnTo>
                    <a:pt x="28" y="18"/>
                  </a:lnTo>
                  <a:lnTo>
                    <a:pt x="62" y="4"/>
                  </a:lnTo>
                  <a:close/>
                </a:path>
              </a:pathLst>
            </a:custGeom>
            <a:solidFill>
              <a:srgbClr val="005C50"/>
            </a:solidFill>
            <a:ln w="0">
              <a:solidFill>
                <a:srgbClr val="005C5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98" name="Freeform 1074"/>
            <p:cNvSpPr>
              <a:spLocks/>
            </p:cNvSpPr>
            <p:nvPr/>
          </p:nvSpPr>
          <p:spPr bwMode="auto">
            <a:xfrm>
              <a:off x="1102" y="1686"/>
              <a:ext cx="62" cy="1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34" y="0"/>
                </a:cxn>
                <a:cxn ang="0">
                  <a:pos x="0" y="12"/>
                </a:cxn>
                <a:cxn ang="0">
                  <a:pos x="28" y="18"/>
                </a:cxn>
                <a:cxn ang="0">
                  <a:pos x="62" y="4"/>
                </a:cxn>
              </a:cxnLst>
              <a:rect l="0" t="0" r="r" b="b"/>
              <a:pathLst>
                <a:path w="62" h="18">
                  <a:moveTo>
                    <a:pt x="62" y="4"/>
                  </a:moveTo>
                  <a:lnTo>
                    <a:pt x="34" y="0"/>
                  </a:lnTo>
                  <a:lnTo>
                    <a:pt x="0" y="12"/>
                  </a:lnTo>
                  <a:lnTo>
                    <a:pt x="28" y="18"/>
                  </a:lnTo>
                  <a:lnTo>
                    <a:pt x="62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699" name="Freeform 1075"/>
            <p:cNvSpPr>
              <a:spLocks/>
            </p:cNvSpPr>
            <p:nvPr/>
          </p:nvSpPr>
          <p:spPr bwMode="auto">
            <a:xfrm>
              <a:off x="1068" y="1698"/>
              <a:ext cx="62" cy="22"/>
            </a:xfrm>
            <a:custGeom>
              <a:avLst/>
              <a:gdLst/>
              <a:ahLst/>
              <a:cxnLst>
                <a:cxn ang="0">
                  <a:pos x="62" y="6"/>
                </a:cxn>
                <a:cxn ang="0">
                  <a:pos x="34" y="0"/>
                </a:cxn>
                <a:cxn ang="0">
                  <a:pos x="0" y="16"/>
                </a:cxn>
                <a:cxn ang="0">
                  <a:pos x="28" y="22"/>
                </a:cxn>
                <a:cxn ang="0">
                  <a:pos x="62" y="6"/>
                </a:cxn>
              </a:cxnLst>
              <a:rect l="0" t="0" r="r" b="b"/>
              <a:pathLst>
                <a:path w="62" h="22">
                  <a:moveTo>
                    <a:pt x="62" y="6"/>
                  </a:moveTo>
                  <a:lnTo>
                    <a:pt x="34" y="0"/>
                  </a:lnTo>
                  <a:lnTo>
                    <a:pt x="0" y="16"/>
                  </a:lnTo>
                  <a:lnTo>
                    <a:pt x="28" y="22"/>
                  </a:lnTo>
                  <a:lnTo>
                    <a:pt x="62" y="6"/>
                  </a:lnTo>
                  <a:close/>
                </a:path>
              </a:pathLst>
            </a:custGeom>
            <a:solidFill>
              <a:srgbClr val="005B5F"/>
            </a:solidFill>
            <a:ln w="0">
              <a:solidFill>
                <a:srgbClr val="005B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00" name="Freeform 1076"/>
            <p:cNvSpPr>
              <a:spLocks/>
            </p:cNvSpPr>
            <p:nvPr/>
          </p:nvSpPr>
          <p:spPr bwMode="auto">
            <a:xfrm>
              <a:off x="1068" y="1698"/>
              <a:ext cx="62" cy="22"/>
            </a:xfrm>
            <a:custGeom>
              <a:avLst/>
              <a:gdLst/>
              <a:ahLst/>
              <a:cxnLst>
                <a:cxn ang="0">
                  <a:pos x="62" y="6"/>
                </a:cxn>
                <a:cxn ang="0">
                  <a:pos x="34" y="0"/>
                </a:cxn>
                <a:cxn ang="0">
                  <a:pos x="0" y="16"/>
                </a:cxn>
                <a:cxn ang="0">
                  <a:pos x="28" y="22"/>
                </a:cxn>
                <a:cxn ang="0">
                  <a:pos x="62" y="6"/>
                </a:cxn>
              </a:cxnLst>
              <a:rect l="0" t="0" r="r" b="b"/>
              <a:pathLst>
                <a:path w="62" h="22">
                  <a:moveTo>
                    <a:pt x="62" y="6"/>
                  </a:moveTo>
                  <a:lnTo>
                    <a:pt x="34" y="0"/>
                  </a:lnTo>
                  <a:lnTo>
                    <a:pt x="0" y="16"/>
                  </a:lnTo>
                  <a:lnTo>
                    <a:pt x="28" y="22"/>
                  </a:lnTo>
                  <a:lnTo>
                    <a:pt x="6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01" name="Freeform 1077"/>
            <p:cNvSpPr>
              <a:spLocks/>
            </p:cNvSpPr>
            <p:nvPr/>
          </p:nvSpPr>
          <p:spPr bwMode="auto">
            <a:xfrm>
              <a:off x="1034" y="1714"/>
              <a:ext cx="62" cy="24"/>
            </a:xfrm>
            <a:custGeom>
              <a:avLst/>
              <a:gdLst/>
              <a:ahLst/>
              <a:cxnLst>
                <a:cxn ang="0">
                  <a:pos x="62" y="6"/>
                </a:cxn>
                <a:cxn ang="0">
                  <a:pos x="34" y="0"/>
                </a:cxn>
                <a:cxn ang="0">
                  <a:pos x="0" y="16"/>
                </a:cxn>
                <a:cxn ang="0">
                  <a:pos x="26" y="24"/>
                </a:cxn>
                <a:cxn ang="0">
                  <a:pos x="62" y="6"/>
                </a:cxn>
              </a:cxnLst>
              <a:rect l="0" t="0" r="r" b="b"/>
              <a:pathLst>
                <a:path w="62" h="24">
                  <a:moveTo>
                    <a:pt x="62" y="6"/>
                  </a:moveTo>
                  <a:lnTo>
                    <a:pt x="34" y="0"/>
                  </a:lnTo>
                  <a:lnTo>
                    <a:pt x="0" y="16"/>
                  </a:lnTo>
                  <a:lnTo>
                    <a:pt x="26" y="24"/>
                  </a:lnTo>
                  <a:lnTo>
                    <a:pt x="62" y="6"/>
                  </a:lnTo>
                  <a:close/>
                </a:path>
              </a:pathLst>
            </a:custGeom>
            <a:solidFill>
              <a:srgbClr val="005B6B"/>
            </a:solidFill>
            <a:ln w="0">
              <a:solidFill>
                <a:srgbClr val="005B6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02" name="Freeform 1078"/>
            <p:cNvSpPr>
              <a:spLocks/>
            </p:cNvSpPr>
            <p:nvPr/>
          </p:nvSpPr>
          <p:spPr bwMode="auto">
            <a:xfrm>
              <a:off x="1034" y="1714"/>
              <a:ext cx="62" cy="24"/>
            </a:xfrm>
            <a:custGeom>
              <a:avLst/>
              <a:gdLst/>
              <a:ahLst/>
              <a:cxnLst>
                <a:cxn ang="0">
                  <a:pos x="62" y="6"/>
                </a:cxn>
                <a:cxn ang="0">
                  <a:pos x="34" y="0"/>
                </a:cxn>
                <a:cxn ang="0">
                  <a:pos x="0" y="16"/>
                </a:cxn>
                <a:cxn ang="0">
                  <a:pos x="26" y="24"/>
                </a:cxn>
                <a:cxn ang="0">
                  <a:pos x="62" y="6"/>
                </a:cxn>
              </a:cxnLst>
              <a:rect l="0" t="0" r="r" b="b"/>
              <a:pathLst>
                <a:path w="62" h="24">
                  <a:moveTo>
                    <a:pt x="62" y="6"/>
                  </a:moveTo>
                  <a:lnTo>
                    <a:pt x="34" y="0"/>
                  </a:lnTo>
                  <a:lnTo>
                    <a:pt x="0" y="16"/>
                  </a:lnTo>
                  <a:lnTo>
                    <a:pt x="26" y="24"/>
                  </a:lnTo>
                  <a:lnTo>
                    <a:pt x="6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03" name="Freeform 1079"/>
            <p:cNvSpPr>
              <a:spLocks/>
            </p:cNvSpPr>
            <p:nvPr/>
          </p:nvSpPr>
          <p:spPr bwMode="auto">
            <a:xfrm>
              <a:off x="998" y="1730"/>
              <a:ext cx="62" cy="28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" y="0"/>
                </a:cxn>
                <a:cxn ang="0">
                  <a:pos x="0" y="20"/>
                </a:cxn>
                <a:cxn ang="0">
                  <a:pos x="26" y="28"/>
                </a:cxn>
                <a:cxn ang="0">
                  <a:pos x="62" y="8"/>
                </a:cxn>
              </a:cxnLst>
              <a:rect l="0" t="0" r="r" b="b"/>
              <a:pathLst>
                <a:path w="62" h="28">
                  <a:moveTo>
                    <a:pt x="62" y="8"/>
                  </a:moveTo>
                  <a:lnTo>
                    <a:pt x="36" y="0"/>
                  </a:lnTo>
                  <a:lnTo>
                    <a:pt x="0" y="20"/>
                  </a:lnTo>
                  <a:lnTo>
                    <a:pt x="26" y="28"/>
                  </a:lnTo>
                  <a:lnTo>
                    <a:pt x="62" y="8"/>
                  </a:lnTo>
                  <a:close/>
                </a:path>
              </a:pathLst>
            </a:custGeom>
            <a:solidFill>
              <a:srgbClr val="005D75"/>
            </a:solidFill>
            <a:ln w="0">
              <a:solidFill>
                <a:srgbClr val="005D7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04" name="Freeform 1080"/>
            <p:cNvSpPr>
              <a:spLocks/>
            </p:cNvSpPr>
            <p:nvPr/>
          </p:nvSpPr>
          <p:spPr bwMode="auto">
            <a:xfrm>
              <a:off x="998" y="1730"/>
              <a:ext cx="62" cy="28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" y="0"/>
                </a:cxn>
                <a:cxn ang="0">
                  <a:pos x="0" y="20"/>
                </a:cxn>
                <a:cxn ang="0">
                  <a:pos x="26" y="28"/>
                </a:cxn>
                <a:cxn ang="0">
                  <a:pos x="62" y="8"/>
                </a:cxn>
              </a:cxnLst>
              <a:rect l="0" t="0" r="r" b="b"/>
              <a:pathLst>
                <a:path w="62" h="28">
                  <a:moveTo>
                    <a:pt x="62" y="8"/>
                  </a:moveTo>
                  <a:lnTo>
                    <a:pt x="36" y="0"/>
                  </a:lnTo>
                  <a:lnTo>
                    <a:pt x="0" y="20"/>
                  </a:lnTo>
                  <a:lnTo>
                    <a:pt x="26" y="28"/>
                  </a:lnTo>
                  <a:lnTo>
                    <a:pt x="6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05" name="Freeform 1081"/>
            <p:cNvSpPr>
              <a:spLocks/>
            </p:cNvSpPr>
            <p:nvPr/>
          </p:nvSpPr>
          <p:spPr bwMode="auto">
            <a:xfrm>
              <a:off x="962" y="1750"/>
              <a:ext cx="62" cy="30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" y="0"/>
                </a:cxn>
                <a:cxn ang="0">
                  <a:pos x="0" y="20"/>
                </a:cxn>
                <a:cxn ang="0">
                  <a:pos x="26" y="30"/>
                </a:cxn>
                <a:cxn ang="0">
                  <a:pos x="62" y="8"/>
                </a:cxn>
              </a:cxnLst>
              <a:rect l="0" t="0" r="r" b="b"/>
              <a:pathLst>
                <a:path w="62" h="30">
                  <a:moveTo>
                    <a:pt x="62" y="8"/>
                  </a:moveTo>
                  <a:lnTo>
                    <a:pt x="36" y="0"/>
                  </a:lnTo>
                  <a:lnTo>
                    <a:pt x="0" y="20"/>
                  </a:lnTo>
                  <a:lnTo>
                    <a:pt x="26" y="30"/>
                  </a:lnTo>
                  <a:lnTo>
                    <a:pt x="62" y="8"/>
                  </a:lnTo>
                  <a:close/>
                </a:path>
              </a:pathLst>
            </a:custGeom>
            <a:solidFill>
              <a:srgbClr val="006276"/>
            </a:solidFill>
            <a:ln w="0">
              <a:solidFill>
                <a:srgbClr val="00627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06" name="Freeform 1082"/>
            <p:cNvSpPr>
              <a:spLocks/>
            </p:cNvSpPr>
            <p:nvPr/>
          </p:nvSpPr>
          <p:spPr bwMode="auto">
            <a:xfrm>
              <a:off x="962" y="1750"/>
              <a:ext cx="62" cy="30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" y="0"/>
                </a:cxn>
                <a:cxn ang="0">
                  <a:pos x="0" y="20"/>
                </a:cxn>
                <a:cxn ang="0">
                  <a:pos x="26" y="30"/>
                </a:cxn>
                <a:cxn ang="0">
                  <a:pos x="62" y="8"/>
                </a:cxn>
              </a:cxnLst>
              <a:rect l="0" t="0" r="r" b="b"/>
              <a:pathLst>
                <a:path w="62" h="30">
                  <a:moveTo>
                    <a:pt x="62" y="8"/>
                  </a:moveTo>
                  <a:lnTo>
                    <a:pt x="36" y="0"/>
                  </a:lnTo>
                  <a:lnTo>
                    <a:pt x="0" y="20"/>
                  </a:lnTo>
                  <a:lnTo>
                    <a:pt x="26" y="30"/>
                  </a:lnTo>
                  <a:lnTo>
                    <a:pt x="6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07" name="Freeform 1083"/>
            <p:cNvSpPr>
              <a:spLocks/>
            </p:cNvSpPr>
            <p:nvPr/>
          </p:nvSpPr>
          <p:spPr bwMode="auto">
            <a:xfrm>
              <a:off x="926" y="1770"/>
              <a:ext cx="62" cy="30"/>
            </a:xfrm>
            <a:custGeom>
              <a:avLst/>
              <a:gdLst/>
              <a:ahLst/>
              <a:cxnLst>
                <a:cxn ang="0">
                  <a:pos x="62" y="10"/>
                </a:cxn>
                <a:cxn ang="0">
                  <a:pos x="36" y="0"/>
                </a:cxn>
                <a:cxn ang="0">
                  <a:pos x="0" y="18"/>
                </a:cxn>
                <a:cxn ang="0">
                  <a:pos x="26" y="30"/>
                </a:cxn>
                <a:cxn ang="0">
                  <a:pos x="62" y="10"/>
                </a:cxn>
              </a:cxnLst>
              <a:rect l="0" t="0" r="r" b="b"/>
              <a:pathLst>
                <a:path w="62" h="30">
                  <a:moveTo>
                    <a:pt x="62" y="10"/>
                  </a:moveTo>
                  <a:lnTo>
                    <a:pt x="36" y="0"/>
                  </a:lnTo>
                  <a:lnTo>
                    <a:pt x="0" y="18"/>
                  </a:lnTo>
                  <a:lnTo>
                    <a:pt x="26" y="30"/>
                  </a:lnTo>
                  <a:lnTo>
                    <a:pt x="62" y="10"/>
                  </a:lnTo>
                  <a:close/>
                </a:path>
              </a:pathLst>
            </a:custGeom>
            <a:solidFill>
              <a:srgbClr val="006970"/>
            </a:solidFill>
            <a:ln w="0">
              <a:solidFill>
                <a:srgbClr val="00697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08" name="Freeform 1084"/>
            <p:cNvSpPr>
              <a:spLocks/>
            </p:cNvSpPr>
            <p:nvPr/>
          </p:nvSpPr>
          <p:spPr bwMode="auto">
            <a:xfrm>
              <a:off x="926" y="1770"/>
              <a:ext cx="62" cy="30"/>
            </a:xfrm>
            <a:custGeom>
              <a:avLst/>
              <a:gdLst/>
              <a:ahLst/>
              <a:cxnLst>
                <a:cxn ang="0">
                  <a:pos x="62" y="10"/>
                </a:cxn>
                <a:cxn ang="0">
                  <a:pos x="36" y="0"/>
                </a:cxn>
                <a:cxn ang="0">
                  <a:pos x="0" y="18"/>
                </a:cxn>
                <a:cxn ang="0">
                  <a:pos x="26" y="30"/>
                </a:cxn>
                <a:cxn ang="0">
                  <a:pos x="62" y="10"/>
                </a:cxn>
              </a:cxnLst>
              <a:rect l="0" t="0" r="r" b="b"/>
              <a:pathLst>
                <a:path w="62" h="30">
                  <a:moveTo>
                    <a:pt x="62" y="10"/>
                  </a:moveTo>
                  <a:lnTo>
                    <a:pt x="36" y="0"/>
                  </a:lnTo>
                  <a:lnTo>
                    <a:pt x="0" y="18"/>
                  </a:lnTo>
                  <a:lnTo>
                    <a:pt x="26" y="30"/>
                  </a:lnTo>
                  <a:lnTo>
                    <a:pt x="62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09" name="Freeform 1085"/>
            <p:cNvSpPr>
              <a:spLocks/>
            </p:cNvSpPr>
            <p:nvPr/>
          </p:nvSpPr>
          <p:spPr bwMode="auto">
            <a:xfrm>
              <a:off x="888" y="1788"/>
              <a:ext cx="64" cy="28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38" y="0"/>
                </a:cxn>
                <a:cxn ang="0">
                  <a:pos x="0" y="16"/>
                </a:cxn>
                <a:cxn ang="0">
                  <a:pos x="26" y="28"/>
                </a:cxn>
                <a:cxn ang="0">
                  <a:pos x="64" y="12"/>
                </a:cxn>
              </a:cxnLst>
              <a:rect l="0" t="0" r="r" b="b"/>
              <a:pathLst>
                <a:path w="64" h="28">
                  <a:moveTo>
                    <a:pt x="64" y="12"/>
                  </a:moveTo>
                  <a:lnTo>
                    <a:pt x="38" y="0"/>
                  </a:lnTo>
                  <a:lnTo>
                    <a:pt x="0" y="16"/>
                  </a:lnTo>
                  <a:lnTo>
                    <a:pt x="26" y="28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007261"/>
            </a:solidFill>
            <a:ln w="0">
              <a:solidFill>
                <a:srgbClr val="00726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10" name="Freeform 1086"/>
            <p:cNvSpPr>
              <a:spLocks/>
            </p:cNvSpPr>
            <p:nvPr/>
          </p:nvSpPr>
          <p:spPr bwMode="auto">
            <a:xfrm>
              <a:off x="888" y="1788"/>
              <a:ext cx="64" cy="28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38" y="0"/>
                </a:cxn>
                <a:cxn ang="0">
                  <a:pos x="0" y="16"/>
                </a:cxn>
                <a:cxn ang="0">
                  <a:pos x="26" y="28"/>
                </a:cxn>
                <a:cxn ang="0">
                  <a:pos x="64" y="12"/>
                </a:cxn>
              </a:cxnLst>
              <a:rect l="0" t="0" r="r" b="b"/>
              <a:pathLst>
                <a:path w="64" h="28">
                  <a:moveTo>
                    <a:pt x="64" y="12"/>
                  </a:moveTo>
                  <a:lnTo>
                    <a:pt x="38" y="0"/>
                  </a:lnTo>
                  <a:lnTo>
                    <a:pt x="0" y="16"/>
                  </a:lnTo>
                  <a:lnTo>
                    <a:pt x="26" y="28"/>
                  </a:lnTo>
                  <a:lnTo>
                    <a:pt x="64" y="1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11" name="Freeform 1087"/>
            <p:cNvSpPr>
              <a:spLocks/>
            </p:cNvSpPr>
            <p:nvPr/>
          </p:nvSpPr>
          <p:spPr bwMode="auto">
            <a:xfrm>
              <a:off x="850" y="1804"/>
              <a:ext cx="64" cy="24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38" y="0"/>
                </a:cxn>
                <a:cxn ang="0">
                  <a:pos x="0" y="12"/>
                </a:cxn>
                <a:cxn ang="0">
                  <a:pos x="26" y="24"/>
                </a:cxn>
                <a:cxn ang="0">
                  <a:pos x="64" y="12"/>
                </a:cxn>
              </a:cxnLst>
              <a:rect l="0" t="0" r="r" b="b"/>
              <a:pathLst>
                <a:path w="64" h="24">
                  <a:moveTo>
                    <a:pt x="64" y="12"/>
                  </a:moveTo>
                  <a:lnTo>
                    <a:pt x="38" y="0"/>
                  </a:lnTo>
                  <a:lnTo>
                    <a:pt x="0" y="12"/>
                  </a:lnTo>
                  <a:lnTo>
                    <a:pt x="26" y="2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12" name="Freeform 1088"/>
            <p:cNvSpPr>
              <a:spLocks/>
            </p:cNvSpPr>
            <p:nvPr/>
          </p:nvSpPr>
          <p:spPr bwMode="auto">
            <a:xfrm>
              <a:off x="850" y="1804"/>
              <a:ext cx="64" cy="24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38" y="0"/>
                </a:cxn>
                <a:cxn ang="0">
                  <a:pos x="0" y="12"/>
                </a:cxn>
                <a:cxn ang="0">
                  <a:pos x="26" y="24"/>
                </a:cxn>
                <a:cxn ang="0">
                  <a:pos x="64" y="12"/>
                </a:cxn>
              </a:cxnLst>
              <a:rect l="0" t="0" r="r" b="b"/>
              <a:pathLst>
                <a:path w="64" h="24">
                  <a:moveTo>
                    <a:pt x="64" y="12"/>
                  </a:moveTo>
                  <a:lnTo>
                    <a:pt x="38" y="0"/>
                  </a:lnTo>
                  <a:lnTo>
                    <a:pt x="0" y="12"/>
                  </a:lnTo>
                  <a:lnTo>
                    <a:pt x="26" y="24"/>
                  </a:lnTo>
                  <a:lnTo>
                    <a:pt x="64" y="1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13" name="Freeform 1089"/>
            <p:cNvSpPr>
              <a:spLocks/>
            </p:cNvSpPr>
            <p:nvPr/>
          </p:nvSpPr>
          <p:spPr bwMode="auto">
            <a:xfrm>
              <a:off x="1836" y="1530"/>
              <a:ext cx="48" cy="14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0" y="0"/>
                </a:cxn>
                <a:cxn ang="0">
                  <a:pos x="0" y="6"/>
                </a:cxn>
                <a:cxn ang="0">
                  <a:pos x="26" y="14"/>
                </a:cxn>
                <a:cxn ang="0">
                  <a:pos x="48" y="6"/>
                </a:cxn>
              </a:cxnLst>
              <a:rect l="0" t="0" r="r" b="b"/>
              <a:pathLst>
                <a:path w="48" h="14">
                  <a:moveTo>
                    <a:pt x="48" y="6"/>
                  </a:moveTo>
                  <a:lnTo>
                    <a:pt x="20" y="0"/>
                  </a:lnTo>
                  <a:lnTo>
                    <a:pt x="0" y="6"/>
                  </a:lnTo>
                  <a:lnTo>
                    <a:pt x="26" y="14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14" name="Freeform 1090"/>
            <p:cNvSpPr>
              <a:spLocks/>
            </p:cNvSpPr>
            <p:nvPr/>
          </p:nvSpPr>
          <p:spPr bwMode="auto">
            <a:xfrm>
              <a:off x="1836" y="1530"/>
              <a:ext cx="48" cy="14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0" y="0"/>
                </a:cxn>
                <a:cxn ang="0">
                  <a:pos x="0" y="6"/>
                </a:cxn>
                <a:cxn ang="0">
                  <a:pos x="26" y="14"/>
                </a:cxn>
                <a:cxn ang="0">
                  <a:pos x="48" y="6"/>
                </a:cxn>
              </a:cxnLst>
              <a:rect l="0" t="0" r="r" b="b"/>
              <a:pathLst>
                <a:path w="48" h="14">
                  <a:moveTo>
                    <a:pt x="48" y="6"/>
                  </a:moveTo>
                  <a:lnTo>
                    <a:pt x="20" y="0"/>
                  </a:lnTo>
                  <a:lnTo>
                    <a:pt x="0" y="6"/>
                  </a:lnTo>
                  <a:lnTo>
                    <a:pt x="26" y="14"/>
                  </a:lnTo>
                  <a:lnTo>
                    <a:pt x="4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15" name="Freeform 1091"/>
            <p:cNvSpPr>
              <a:spLocks/>
            </p:cNvSpPr>
            <p:nvPr/>
          </p:nvSpPr>
          <p:spPr bwMode="auto">
            <a:xfrm>
              <a:off x="1814" y="1536"/>
              <a:ext cx="48" cy="14"/>
            </a:xfrm>
            <a:custGeom>
              <a:avLst/>
              <a:gdLst/>
              <a:ahLst/>
              <a:cxnLst>
                <a:cxn ang="0">
                  <a:pos x="48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26" y="14"/>
                </a:cxn>
                <a:cxn ang="0">
                  <a:pos x="48" y="8"/>
                </a:cxn>
              </a:cxnLst>
              <a:rect l="0" t="0" r="r" b="b"/>
              <a:pathLst>
                <a:path w="48" h="14">
                  <a:moveTo>
                    <a:pt x="48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26" y="14"/>
                  </a:lnTo>
                  <a:lnTo>
                    <a:pt x="48" y="8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16" name="Freeform 1092"/>
            <p:cNvSpPr>
              <a:spLocks/>
            </p:cNvSpPr>
            <p:nvPr/>
          </p:nvSpPr>
          <p:spPr bwMode="auto">
            <a:xfrm>
              <a:off x="1814" y="1536"/>
              <a:ext cx="48" cy="14"/>
            </a:xfrm>
            <a:custGeom>
              <a:avLst/>
              <a:gdLst/>
              <a:ahLst/>
              <a:cxnLst>
                <a:cxn ang="0">
                  <a:pos x="48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26" y="14"/>
                </a:cxn>
                <a:cxn ang="0">
                  <a:pos x="48" y="8"/>
                </a:cxn>
              </a:cxnLst>
              <a:rect l="0" t="0" r="r" b="b"/>
              <a:pathLst>
                <a:path w="48" h="14">
                  <a:moveTo>
                    <a:pt x="48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26" y="14"/>
                  </a:lnTo>
                  <a:lnTo>
                    <a:pt x="48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17" name="Freeform 1093"/>
            <p:cNvSpPr>
              <a:spLocks/>
            </p:cNvSpPr>
            <p:nvPr/>
          </p:nvSpPr>
          <p:spPr bwMode="auto">
            <a:xfrm>
              <a:off x="1792" y="1544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18" name="Freeform 1094"/>
            <p:cNvSpPr>
              <a:spLocks/>
            </p:cNvSpPr>
            <p:nvPr/>
          </p:nvSpPr>
          <p:spPr bwMode="auto">
            <a:xfrm>
              <a:off x="1792" y="1544"/>
              <a:ext cx="48" cy="12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48" y="6"/>
                </a:cxn>
              </a:cxnLst>
              <a:rect l="0" t="0" r="r" b="b"/>
              <a:pathLst>
                <a:path w="48" h="12">
                  <a:moveTo>
                    <a:pt x="48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4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19" name="Freeform 1095"/>
            <p:cNvSpPr>
              <a:spLocks/>
            </p:cNvSpPr>
            <p:nvPr/>
          </p:nvSpPr>
          <p:spPr bwMode="auto">
            <a:xfrm>
              <a:off x="1768" y="1550"/>
              <a:ext cx="50" cy="14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8" y="14"/>
                </a:cxn>
                <a:cxn ang="0">
                  <a:pos x="50" y="6"/>
                </a:cxn>
              </a:cxnLst>
              <a:rect l="0" t="0" r="r" b="b"/>
              <a:pathLst>
                <a:path w="50" h="14">
                  <a:moveTo>
                    <a:pt x="50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8" y="14"/>
                  </a:lnTo>
                  <a:lnTo>
                    <a:pt x="50" y="6"/>
                  </a:lnTo>
                  <a:close/>
                </a:path>
              </a:pathLst>
            </a:custGeom>
            <a:solidFill>
              <a:srgbClr val="007C45"/>
            </a:solidFill>
            <a:ln w="0">
              <a:solidFill>
                <a:srgbClr val="007C4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20" name="Freeform 1096"/>
            <p:cNvSpPr>
              <a:spLocks/>
            </p:cNvSpPr>
            <p:nvPr/>
          </p:nvSpPr>
          <p:spPr bwMode="auto">
            <a:xfrm>
              <a:off x="1768" y="1550"/>
              <a:ext cx="50" cy="14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8" y="14"/>
                </a:cxn>
                <a:cxn ang="0">
                  <a:pos x="50" y="6"/>
                </a:cxn>
              </a:cxnLst>
              <a:rect l="0" t="0" r="r" b="b"/>
              <a:pathLst>
                <a:path w="50" h="14">
                  <a:moveTo>
                    <a:pt x="50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8" y="14"/>
                  </a:lnTo>
                  <a:lnTo>
                    <a:pt x="5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21" name="Freeform 1097"/>
            <p:cNvSpPr>
              <a:spLocks/>
            </p:cNvSpPr>
            <p:nvPr/>
          </p:nvSpPr>
          <p:spPr bwMode="auto">
            <a:xfrm>
              <a:off x="1746" y="1556"/>
              <a:ext cx="50" cy="14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28" y="14"/>
                </a:cxn>
                <a:cxn ang="0">
                  <a:pos x="50" y="8"/>
                </a:cxn>
              </a:cxnLst>
              <a:rect l="0" t="0" r="r" b="b"/>
              <a:pathLst>
                <a:path w="50" h="14">
                  <a:moveTo>
                    <a:pt x="50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28" y="14"/>
                  </a:lnTo>
                  <a:lnTo>
                    <a:pt x="50" y="8"/>
                  </a:lnTo>
                  <a:close/>
                </a:path>
              </a:pathLst>
            </a:custGeom>
            <a:solidFill>
              <a:srgbClr val="007C44"/>
            </a:solidFill>
            <a:ln w="0">
              <a:solidFill>
                <a:srgbClr val="007C4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22" name="Freeform 1098"/>
            <p:cNvSpPr>
              <a:spLocks/>
            </p:cNvSpPr>
            <p:nvPr/>
          </p:nvSpPr>
          <p:spPr bwMode="auto">
            <a:xfrm>
              <a:off x="1746" y="1556"/>
              <a:ext cx="50" cy="14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28" y="14"/>
                </a:cxn>
                <a:cxn ang="0">
                  <a:pos x="50" y="8"/>
                </a:cxn>
              </a:cxnLst>
              <a:rect l="0" t="0" r="r" b="b"/>
              <a:pathLst>
                <a:path w="50" h="14">
                  <a:moveTo>
                    <a:pt x="50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28" y="14"/>
                  </a:lnTo>
                  <a:lnTo>
                    <a:pt x="50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23" name="Freeform 1099"/>
            <p:cNvSpPr>
              <a:spLocks/>
            </p:cNvSpPr>
            <p:nvPr/>
          </p:nvSpPr>
          <p:spPr bwMode="auto">
            <a:xfrm>
              <a:off x="1722" y="1564"/>
              <a:ext cx="52" cy="14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8" y="14"/>
                </a:cxn>
                <a:cxn ang="0">
                  <a:pos x="52" y="6"/>
                </a:cxn>
              </a:cxnLst>
              <a:rect l="0" t="0" r="r" b="b"/>
              <a:pathLst>
                <a:path w="52" h="14">
                  <a:moveTo>
                    <a:pt x="52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8" y="14"/>
                  </a:lnTo>
                  <a:lnTo>
                    <a:pt x="52" y="6"/>
                  </a:lnTo>
                  <a:close/>
                </a:path>
              </a:pathLst>
            </a:custGeom>
            <a:solidFill>
              <a:srgbClr val="007C43"/>
            </a:solidFill>
            <a:ln w="0">
              <a:solidFill>
                <a:srgbClr val="007C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24" name="Freeform 1100"/>
            <p:cNvSpPr>
              <a:spLocks/>
            </p:cNvSpPr>
            <p:nvPr/>
          </p:nvSpPr>
          <p:spPr bwMode="auto">
            <a:xfrm>
              <a:off x="1722" y="1564"/>
              <a:ext cx="52" cy="14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8" y="14"/>
                </a:cxn>
                <a:cxn ang="0">
                  <a:pos x="52" y="6"/>
                </a:cxn>
              </a:cxnLst>
              <a:rect l="0" t="0" r="r" b="b"/>
              <a:pathLst>
                <a:path w="52" h="14">
                  <a:moveTo>
                    <a:pt x="52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8" y="14"/>
                  </a:lnTo>
                  <a:lnTo>
                    <a:pt x="5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25" name="Freeform 1101"/>
            <p:cNvSpPr>
              <a:spLocks/>
            </p:cNvSpPr>
            <p:nvPr/>
          </p:nvSpPr>
          <p:spPr bwMode="auto">
            <a:xfrm>
              <a:off x="1700" y="1570"/>
              <a:ext cx="50" cy="14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6" y="14"/>
                </a:cxn>
                <a:cxn ang="0">
                  <a:pos x="50" y="8"/>
                </a:cxn>
              </a:cxnLst>
              <a:rect l="0" t="0" r="r" b="b"/>
              <a:pathLst>
                <a:path w="50" h="14">
                  <a:moveTo>
                    <a:pt x="50" y="8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6" y="14"/>
                  </a:lnTo>
                  <a:lnTo>
                    <a:pt x="50" y="8"/>
                  </a:lnTo>
                  <a:close/>
                </a:path>
              </a:pathLst>
            </a:custGeom>
            <a:solidFill>
              <a:srgbClr val="007C42"/>
            </a:solidFill>
            <a:ln w="0">
              <a:solidFill>
                <a:srgbClr val="007C4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26" name="Freeform 1102"/>
            <p:cNvSpPr>
              <a:spLocks/>
            </p:cNvSpPr>
            <p:nvPr/>
          </p:nvSpPr>
          <p:spPr bwMode="auto">
            <a:xfrm>
              <a:off x="1700" y="1570"/>
              <a:ext cx="50" cy="14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6" y="14"/>
                </a:cxn>
                <a:cxn ang="0">
                  <a:pos x="50" y="8"/>
                </a:cxn>
              </a:cxnLst>
              <a:rect l="0" t="0" r="r" b="b"/>
              <a:pathLst>
                <a:path w="50" h="14">
                  <a:moveTo>
                    <a:pt x="50" y="8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6" y="14"/>
                  </a:lnTo>
                  <a:lnTo>
                    <a:pt x="50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27" name="Freeform 1103"/>
            <p:cNvSpPr>
              <a:spLocks/>
            </p:cNvSpPr>
            <p:nvPr/>
          </p:nvSpPr>
          <p:spPr bwMode="auto">
            <a:xfrm>
              <a:off x="1676" y="1576"/>
              <a:ext cx="50" cy="14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4" y="0"/>
                </a:cxn>
                <a:cxn ang="0">
                  <a:pos x="0" y="8"/>
                </a:cxn>
                <a:cxn ang="0">
                  <a:pos x="26" y="14"/>
                </a:cxn>
                <a:cxn ang="0">
                  <a:pos x="50" y="8"/>
                </a:cxn>
              </a:cxnLst>
              <a:rect l="0" t="0" r="r" b="b"/>
              <a:pathLst>
                <a:path w="50" h="14">
                  <a:moveTo>
                    <a:pt x="50" y="8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26" y="14"/>
                  </a:lnTo>
                  <a:lnTo>
                    <a:pt x="50" y="8"/>
                  </a:lnTo>
                  <a:close/>
                </a:path>
              </a:pathLst>
            </a:custGeom>
            <a:solidFill>
              <a:srgbClr val="007C3F"/>
            </a:solidFill>
            <a:ln w="0">
              <a:solidFill>
                <a:srgbClr val="007C3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28" name="Freeform 1104"/>
            <p:cNvSpPr>
              <a:spLocks/>
            </p:cNvSpPr>
            <p:nvPr/>
          </p:nvSpPr>
          <p:spPr bwMode="auto">
            <a:xfrm>
              <a:off x="1676" y="1576"/>
              <a:ext cx="50" cy="14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4" y="0"/>
                </a:cxn>
                <a:cxn ang="0">
                  <a:pos x="0" y="8"/>
                </a:cxn>
                <a:cxn ang="0">
                  <a:pos x="26" y="14"/>
                </a:cxn>
                <a:cxn ang="0">
                  <a:pos x="50" y="8"/>
                </a:cxn>
              </a:cxnLst>
              <a:rect l="0" t="0" r="r" b="b"/>
              <a:pathLst>
                <a:path w="50" h="14">
                  <a:moveTo>
                    <a:pt x="50" y="8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26" y="14"/>
                  </a:lnTo>
                  <a:lnTo>
                    <a:pt x="50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29" name="Freeform 1105"/>
            <p:cNvSpPr>
              <a:spLocks/>
            </p:cNvSpPr>
            <p:nvPr/>
          </p:nvSpPr>
          <p:spPr bwMode="auto">
            <a:xfrm>
              <a:off x="1652" y="1584"/>
              <a:ext cx="50" cy="14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6" y="14"/>
                </a:cxn>
                <a:cxn ang="0">
                  <a:pos x="50" y="6"/>
                </a:cxn>
              </a:cxnLst>
              <a:rect l="0" t="0" r="r" b="b"/>
              <a:pathLst>
                <a:path w="50" h="14">
                  <a:moveTo>
                    <a:pt x="50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6" y="14"/>
                  </a:lnTo>
                  <a:lnTo>
                    <a:pt x="50" y="6"/>
                  </a:lnTo>
                  <a:close/>
                </a:path>
              </a:pathLst>
            </a:custGeom>
            <a:solidFill>
              <a:srgbClr val="007C3C"/>
            </a:solidFill>
            <a:ln w="0">
              <a:solidFill>
                <a:srgbClr val="007C3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30" name="Freeform 1106"/>
            <p:cNvSpPr>
              <a:spLocks/>
            </p:cNvSpPr>
            <p:nvPr/>
          </p:nvSpPr>
          <p:spPr bwMode="auto">
            <a:xfrm>
              <a:off x="1652" y="1584"/>
              <a:ext cx="50" cy="14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6" y="14"/>
                </a:cxn>
                <a:cxn ang="0">
                  <a:pos x="50" y="6"/>
                </a:cxn>
              </a:cxnLst>
              <a:rect l="0" t="0" r="r" b="b"/>
              <a:pathLst>
                <a:path w="50" h="14">
                  <a:moveTo>
                    <a:pt x="50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6" y="14"/>
                  </a:lnTo>
                  <a:lnTo>
                    <a:pt x="5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31" name="Freeform 1107"/>
            <p:cNvSpPr>
              <a:spLocks/>
            </p:cNvSpPr>
            <p:nvPr/>
          </p:nvSpPr>
          <p:spPr bwMode="auto">
            <a:xfrm>
              <a:off x="1626" y="1590"/>
              <a:ext cx="52" cy="1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8" y="14"/>
                </a:cxn>
                <a:cxn ang="0">
                  <a:pos x="52" y="8"/>
                </a:cxn>
              </a:cxnLst>
              <a:rect l="0" t="0" r="r" b="b"/>
              <a:pathLst>
                <a:path w="52" h="14">
                  <a:moveTo>
                    <a:pt x="52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8" y="14"/>
                  </a:lnTo>
                  <a:lnTo>
                    <a:pt x="52" y="8"/>
                  </a:lnTo>
                  <a:close/>
                </a:path>
              </a:pathLst>
            </a:custGeom>
            <a:solidFill>
              <a:srgbClr val="007C39"/>
            </a:solidFill>
            <a:ln w="0">
              <a:solidFill>
                <a:srgbClr val="007C3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32" name="Freeform 1108"/>
            <p:cNvSpPr>
              <a:spLocks/>
            </p:cNvSpPr>
            <p:nvPr/>
          </p:nvSpPr>
          <p:spPr bwMode="auto">
            <a:xfrm>
              <a:off x="1626" y="1590"/>
              <a:ext cx="52" cy="1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8" y="14"/>
                </a:cxn>
                <a:cxn ang="0">
                  <a:pos x="52" y="8"/>
                </a:cxn>
              </a:cxnLst>
              <a:rect l="0" t="0" r="r" b="b"/>
              <a:pathLst>
                <a:path w="52" h="14">
                  <a:moveTo>
                    <a:pt x="52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8" y="14"/>
                  </a:lnTo>
                  <a:lnTo>
                    <a:pt x="5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33" name="Freeform 1109"/>
            <p:cNvSpPr>
              <a:spLocks/>
            </p:cNvSpPr>
            <p:nvPr/>
          </p:nvSpPr>
          <p:spPr bwMode="auto">
            <a:xfrm>
              <a:off x="1602" y="1596"/>
              <a:ext cx="52" cy="1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6" y="14"/>
                </a:cxn>
                <a:cxn ang="0">
                  <a:pos x="52" y="8"/>
                </a:cxn>
              </a:cxnLst>
              <a:rect l="0" t="0" r="r" b="b"/>
              <a:pathLst>
                <a:path w="52" h="14">
                  <a:moveTo>
                    <a:pt x="52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6" y="14"/>
                  </a:lnTo>
                  <a:lnTo>
                    <a:pt x="52" y="8"/>
                  </a:lnTo>
                  <a:close/>
                </a:path>
              </a:pathLst>
            </a:custGeom>
            <a:solidFill>
              <a:srgbClr val="007B36"/>
            </a:solidFill>
            <a:ln w="0">
              <a:solidFill>
                <a:srgbClr val="007B3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34" name="Freeform 1110"/>
            <p:cNvSpPr>
              <a:spLocks/>
            </p:cNvSpPr>
            <p:nvPr/>
          </p:nvSpPr>
          <p:spPr bwMode="auto">
            <a:xfrm>
              <a:off x="1602" y="1596"/>
              <a:ext cx="52" cy="1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6" y="14"/>
                </a:cxn>
                <a:cxn ang="0">
                  <a:pos x="52" y="8"/>
                </a:cxn>
              </a:cxnLst>
              <a:rect l="0" t="0" r="r" b="b"/>
              <a:pathLst>
                <a:path w="52" h="14">
                  <a:moveTo>
                    <a:pt x="52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6" y="14"/>
                  </a:lnTo>
                  <a:lnTo>
                    <a:pt x="5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35" name="Freeform 1111"/>
            <p:cNvSpPr>
              <a:spLocks/>
            </p:cNvSpPr>
            <p:nvPr/>
          </p:nvSpPr>
          <p:spPr bwMode="auto">
            <a:xfrm>
              <a:off x="1576" y="1602"/>
              <a:ext cx="52" cy="1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6" y="14"/>
                </a:cxn>
                <a:cxn ang="0">
                  <a:pos x="52" y="8"/>
                </a:cxn>
              </a:cxnLst>
              <a:rect l="0" t="0" r="r" b="b"/>
              <a:pathLst>
                <a:path w="52" h="14">
                  <a:moveTo>
                    <a:pt x="52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6" y="14"/>
                  </a:lnTo>
                  <a:lnTo>
                    <a:pt x="52" y="8"/>
                  </a:lnTo>
                  <a:close/>
                </a:path>
              </a:pathLst>
            </a:custGeom>
            <a:solidFill>
              <a:srgbClr val="007B32"/>
            </a:solidFill>
            <a:ln w="0">
              <a:solidFill>
                <a:srgbClr val="007B3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36" name="Freeform 1112"/>
            <p:cNvSpPr>
              <a:spLocks/>
            </p:cNvSpPr>
            <p:nvPr/>
          </p:nvSpPr>
          <p:spPr bwMode="auto">
            <a:xfrm>
              <a:off x="1576" y="1602"/>
              <a:ext cx="52" cy="1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6" y="14"/>
                </a:cxn>
                <a:cxn ang="0">
                  <a:pos x="52" y="8"/>
                </a:cxn>
              </a:cxnLst>
              <a:rect l="0" t="0" r="r" b="b"/>
              <a:pathLst>
                <a:path w="52" h="14">
                  <a:moveTo>
                    <a:pt x="52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6" y="14"/>
                  </a:lnTo>
                  <a:lnTo>
                    <a:pt x="5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37" name="Freeform 1113"/>
            <p:cNvSpPr>
              <a:spLocks/>
            </p:cNvSpPr>
            <p:nvPr/>
          </p:nvSpPr>
          <p:spPr bwMode="auto">
            <a:xfrm>
              <a:off x="1550" y="1608"/>
              <a:ext cx="52" cy="12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2" y="8"/>
                </a:cxn>
              </a:cxnLst>
              <a:rect l="0" t="0" r="r" b="b"/>
              <a:pathLst>
                <a:path w="52" h="12">
                  <a:moveTo>
                    <a:pt x="52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2" y="8"/>
                  </a:lnTo>
                  <a:close/>
                </a:path>
              </a:pathLst>
            </a:custGeom>
            <a:solidFill>
              <a:srgbClr val="007A2E"/>
            </a:solidFill>
            <a:ln w="0">
              <a:solidFill>
                <a:srgbClr val="007A2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38" name="Freeform 1114"/>
            <p:cNvSpPr>
              <a:spLocks/>
            </p:cNvSpPr>
            <p:nvPr/>
          </p:nvSpPr>
          <p:spPr bwMode="auto">
            <a:xfrm>
              <a:off x="1550" y="1608"/>
              <a:ext cx="52" cy="12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6" y="12"/>
                </a:cxn>
                <a:cxn ang="0">
                  <a:pos x="52" y="8"/>
                </a:cxn>
              </a:cxnLst>
              <a:rect l="0" t="0" r="r" b="b"/>
              <a:pathLst>
                <a:path w="52" h="12">
                  <a:moveTo>
                    <a:pt x="52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6" y="12"/>
                  </a:lnTo>
                  <a:lnTo>
                    <a:pt x="5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39" name="Freeform 1115"/>
            <p:cNvSpPr>
              <a:spLocks/>
            </p:cNvSpPr>
            <p:nvPr/>
          </p:nvSpPr>
          <p:spPr bwMode="auto">
            <a:xfrm>
              <a:off x="1522" y="1614"/>
              <a:ext cx="54" cy="12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28" y="12"/>
                </a:cxn>
                <a:cxn ang="0">
                  <a:pos x="54" y="6"/>
                </a:cxn>
              </a:cxnLst>
              <a:rect l="0" t="0" r="r" b="b"/>
              <a:pathLst>
                <a:path w="54" h="12">
                  <a:moveTo>
                    <a:pt x="54" y="6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28" y="12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rgbClr val="007929"/>
            </a:solidFill>
            <a:ln w="0">
              <a:solidFill>
                <a:srgbClr val="0079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40" name="Freeform 1116"/>
            <p:cNvSpPr>
              <a:spLocks/>
            </p:cNvSpPr>
            <p:nvPr/>
          </p:nvSpPr>
          <p:spPr bwMode="auto">
            <a:xfrm>
              <a:off x="1522" y="1614"/>
              <a:ext cx="54" cy="12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28" y="12"/>
                </a:cxn>
                <a:cxn ang="0">
                  <a:pos x="54" y="6"/>
                </a:cxn>
              </a:cxnLst>
              <a:rect l="0" t="0" r="r" b="b"/>
              <a:pathLst>
                <a:path w="54" h="12">
                  <a:moveTo>
                    <a:pt x="54" y="6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28" y="12"/>
                  </a:lnTo>
                  <a:lnTo>
                    <a:pt x="54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41" name="Freeform 1117"/>
            <p:cNvSpPr>
              <a:spLocks/>
            </p:cNvSpPr>
            <p:nvPr/>
          </p:nvSpPr>
          <p:spPr bwMode="auto">
            <a:xfrm>
              <a:off x="1496" y="1618"/>
              <a:ext cx="54" cy="12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8" y="12"/>
                </a:cxn>
                <a:cxn ang="0">
                  <a:pos x="54" y="8"/>
                </a:cxn>
              </a:cxnLst>
              <a:rect l="0" t="0" r="r" b="b"/>
              <a:pathLst>
                <a:path w="54" h="12">
                  <a:moveTo>
                    <a:pt x="54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8" y="12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725"/>
            </a:solidFill>
            <a:ln w="0">
              <a:solidFill>
                <a:srgbClr val="00772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42" name="Freeform 1118"/>
            <p:cNvSpPr>
              <a:spLocks/>
            </p:cNvSpPr>
            <p:nvPr/>
          </p:nvSpPr>
          <p:spPr bwMode="auto">
            <a:xfrm>
              <a:off x="1496" y="1618"/>
              <a:ext cx="54" cy="12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8" y="12"/>
                </a:cxn>
                <a:cxn ang="0">
                  <a:pos x="54" y="8"/>
                </a:cxn>
              </a:cxnLst>
              <a:rect l="0" t="0" r="r" b="b"/>
              <a:pathLst>
                <a:path w="54" h="12">
                  <a:moveTo>
                    <a:pt x="54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8" y="12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43" name="Freeform 1119"/>
            <p:cNvSpPr>
              <a:spLocks/>
            </p:cNvSpPr>
            <p:nvPr/>
          </p:nvSpPr>
          <p:spPr bwMode="auto">
            <a:xfrm>
              <a:off x="1468" y="1624"/>
              <a:ext cx="56" cy="12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28" y="12"/>
                </a:cxn>
                <a:cxn ang="0">
                  <a:pos x="56" y="6"/>
                </a:cxn>
              </a:cxnLst>
              <a:rect l="0" t="0" r="r" b="b"/>
              <a:pathLst>
                <a:path w="56" h="12">
                  <a:moveTo>
                    <a:pt x="56" y="6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28" y="12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007621"/>
            </a:solidFill>
            <a:ln w="0">
              <a:solidFill>
                <a:srgbClr val="00762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44" name="Freeform 1120"/>
            <p:cNvSpPr>
              <a:spLocks/>
            </p:cNvSpPr>
            <p:nvPr/>
          </p:nvSpPr>
          <p:spPr bwMode="auto">
            <a:xfrm>
              <a:off x="1468" y="1624"/>
              <a:ext cx="56" cy="12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28" y="12"/>
                </a:cxn>
                <a:cxn ang="0">
                  <a:pos x="56" y="6"/>
                </a:cxn>
              </a:cxnLst>
              <a:rect l="0" t="0" r="r" b="b"/>
              <a:pathLst>
                <a:path w="56" h="12">
                  <a:moveTo>
                    <a:pt x="56" y="6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28" y="12"/>
                  </a:lnTo>
                  <a:lnTo>
                    <a:pt x="5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45" name="Freeform 1121"/>
            <p:cNvSpPr>
              <a:spLocks/>
            </p:cNvSpPr>
            <p:nvPr/>
          </p:nvSpPr>
          <p:spPr bwMode="auto">
            <a:xfrm>
              <a:off x="1440" y="1628"/>
              <a:ext cx="56" cy="12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8" y="12"/>
                </a:cxn>
                <a:cxn ang="0">
                  <a:pos x="56" y="8"/>
                </a:cxn>
              </a:cxnLst>
              <a:rect l="0" t="0" r="r" b="b"/>
              <a:pathLst>
                <a:path w="56" h="12">
                  <a:moveTo>
                    <a:pt x="56" y="8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8" y="12"/>
                  </a:lnTo>
                  <a:lnTo>
                    <a:pt x="56" y="8"/>
                  </a:lnTo>
                  <a:close/>
                </a:path>
              </a:pathLst>
            </a:custGeom>
            <a:solidFill>
              <a:srgbClr val="00741D"/>
            </a:solidFill>
            <a:ln w="0">
              <a:solidFill>
                <a:srgbClr val="00741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46" name="Freeform 1122"/>
            <p:cNvSpPr>
              <a:spLocks/>
            </p:cNvSpPr>
            <p:nvPr/>
          </p:nvSpPr>
          <p:spPr bwMode="auto">
            <a:xfrm>
              <a:off x="1440" y="1628"/>
              <a:ext cx="56" cy="12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8" y="12"/>
                </a:cxn>
                <a:cxn ang="0">
                  <a:pos x="56" y="8"/>
                </a:cxn>
              </a:cxnLst>
              <a:rect l="0" t="0" r="r" b="b"/>
              <a:pathLst>
                <a:path w="56" h="12">
                  <a:moveTo>
                    <a:pt x="56" y="8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8" y="12"/>
                  </a:lnTo>
                  <a:lnTo>
                    <a:pt x="5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47" name="Freeform 1123"/>
            <p:cNvSpPr>
              <a:spLocks/>
            </p:cNvSpPr>
            <p:nvPr/>
          </p:nvSpPr>
          <p:spPr bwMode="auto">
            <a:xfrm>
              <a:off x="1412" y="1634"/>
              <a:ext cx="56" cy="10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28" y="10"/>
                </a:cxn>
                <a:cxn ang="0">
                  <a:pos x="56" y="6"/>
                </a:cxn>
              </a:cxnLst>
              <a:rect l="0" t="0" r="r" b="b"/>
              <a:pathLst>
                <a:path w="56" h="10">
                  <a:moveTo>
                    <a:pt x="56" y="6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28" y="10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00711A"/>
            </a:solidFill>
            <a:ln w="0">
              <a:solidFill>
                <a:srgbClr val="00711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48" name="Freeform 1124"/>
            <p:cNvSpPr>
              <a:spLocks/>
            </p:cNvSpPr>
            <p:nvPr/>
          </p:nvSpPr>
          <p:spPr bwMode="auto">
            <a:xfrm>
              <a:off x="1412" y="1634"/>
              <a:ext cx="56" cy="10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28" y="10"/>
                </a:cxn>
                <a:cxn ang="0">
                  <a:pos x="56" y="6"/>
                </a:cxn>
              </a:cxnLst>
              <a:rect l="0" t="0" r="r" b="b"/>
              <a:pathLst>
                <a:path w="56" h="10">
                  <a:moveTo>
                    <a:pt x="56" y="6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28" y="10"/>
                  </a:lnTo>
                  <a:lnTo>
                    <a:pt x="5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49" name="Freeform 1125"/>
            <p:cNvSpPr>
              <a:spLocks/>
            </p:cNvSpPr>
            <p:nvPr/>
          </p:nvSpPr>
          <p:spPr bwMode="auto">
            <a:xfrm>
              <a:off x="1382" y="1638"/>
              <a:ext cx="58" cy="10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0" y="0"/>
                </a:cxn>
                <a:cxn ang="0">
                  <a:pos x="0" y="4"/>
                </a:cxn>
                <a:cxn ang="0">
                  <a:pos x="28" y="10"/>
                </a:cxn>
                <a:cxn ang="0">
                  <a:pos x="58" y="6"/>
                </a:cxn>
              </a:cxnLst>
              <a:rect l="0" t="0" r="r" b="b"/>
              <a:pathLst>
                <a:path w="58" h="10">
                  <a:moveTo>
                    <a:pt x="58" y="6"/>
                  </a:moveTo>
                  <a:lnTo>
                    <a:pt x="30" y="0"/>
                  </a:lnTo>
                  <a:lnTo>
                    <a:pt x="0" y="4"/>
                  </a:lnTo>
                  <a:lnTo>
                    <a:pt x="28" y="10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006F18"/>
            </a:solidFill>
            <a:ln w="0">
              <a:solidFill>
                <a:srgbClr val="006F1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50" name="Freeform 1126"/>
            <p:cNvSpPr>
              <a:spLocks/>
            </p:cNvSpPr>
            <p:nvPr/>
          </p:nvSpPr>
          <p:spPr bwMode="auto">
            <a:xfrm>
              <a:off x="1382" y="1638"/>
              <a:ext cx="58" cy="10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0" y="0"/>
                </a:cxn>
                <a:cxn ang="0">
                  <a:pos x="0" y="4"/>
                </a:cxn>
                <a:cxn ang="0">
                  <a:pos x="28" y="10"/>
                </a:cxn>
                <a:cxn ang="0">
                  <a:pos x="58" y="6"/>
                </a:cxn>
              </a:cxnLst>
              <a:rect l="0" t="0" r="r" b="b"/>
              <a:pathLst>
                <a:path w="58" h="10">
                  <a:moveTo>
                    <a:pt x="58" y="6"/>
                  </a:moveTo>
                  <a:lnTo>
                    <a:pt x="30" y="0"/>
                  </a:lnTo>
                  <a:lnTo>
                    <a:pt x="0" y="4"/>
                  </a:lnTo>
                  <a:lnTo>
                    <a:pt x="28" y="10"/>
                  </a:lnTo>
                  <a:lnTo>
                    <a:pt x="5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51" name="Freeform 1127"/>
            <p:cNvSpPr>
              <a:spLocks/>
            </p:cNvSpPr>
            <p:nvPr/>
          </p:nvSpPr>
          <p:spPr bwMode="auto">
            <a:xfrm>
              <a:off x="1354" y="1642"/>
              <a:ext cx="56" cy="10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26" y="10"/>
                </a:cxn>
                <a:cxn ang="0">
                  <a:pos x="56" y="6"/>
                </a:cxn>
              </a:cxnLst>
              <a:rect l="0" t="0" r="r" b="b"/>
              <a:pathLst>
                <a:path w="56" h="10">
                  <a:moveTo>
                    <a:pt x="56" y="6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26" y="10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006C17"/>
            </a:solidFill>
            <a:ln w="0">
              <a:solidFill>
                <a:srgbClr val="006C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52" name="Freeform 1128"/>
            <p:cNvSpPr>
              <a:spLocks/>
            </p:cNvSpPr>
            <p:nvPr/>
          </p:nvSpPr>
          <p:spPr bwMode="auto">
            <a:xfrm>
              <a:off x="1354" y="1642"/>
              <a:ext cx="56" cy="10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26" y="10"/>
                </a:cxn>
                <a:cxn ang="0">
                  <a:pos x="56" y="6"/>
                </a:cxn>
              </a:cxnLst>
              <a:rect l="0" t="0" r="r" b="b"/>
              <a:pathLst>
                <a:path w="56" h="10">
                  <a:moveTo>
                    <a:pt x="56" y="6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26" y="10"/>
                  </a:lnTo>
                  <a:lnTo>
                    <a:pt x="5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53" name="Freeform 1129"/>
            <p:cNvSpPr>
              <a:spLocks/>
            </p:cNvSpPr>
            <p:nvPr/>
          </p:nvSpPr>
          <p:spPr bwMode="auto">
            <a:xfrm>
              <a:off x="1322" y="1646"/>
              <a:ext cx="58" cy="10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2" y="0"/>
                </a:cxn>
                <a:cxn ang="0">
                  <a:pos x="0" y="6"/>
                </a:cxn>
                <a:cxn ang="0">
                  <a:pos x="28" y="10"/>
                </a:cxn>
                <a:cxn ang="0">
                  <a:pos x="58" y="6"/>
                </a:cxn>
              </a:cxnLst>
              <a:rect l="0" t="0" r="r" b="b"/>
              <a:pathLst>
                <a:path w="58" h="10">
                  <a:moveTo>
                    <a:pt x="58" y="6"/>
                  </a:moveTo>
                  <a:lnTo>
                    <a:pt x="32" y="0"/>
                  </a:lnTo>
                  <a:lnTo>
                    <a:pt x="0" y="6"/>
                  </a:lnTo>
                  <a:lnTo>
                    <a:pt x="28" y="10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006918"/>
            </a:solidFill>
            <a:ln w="0">
              <a:solidFill>
                <a:srgbClr val="00691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54" name="Freeform 1130"/>
            <p:cNvSpPr>
              <a:spLocks/>
            </p:cNvSpPr>
            <p:nvPr/>
          </p:nvSpPr>
          <p:spPr bwMode="auto">
            <a:xfrm>
              <a:off x="1322" y="1646"/>
              <a:ext cx="58" cy="10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2" y="0"/>
                </a:cxn>
                <a:cxn ang="0">
                  <a:pos x="0" y="6"/>
                </a:cxn>
                <a:cxn ang="0">
                  <a:pos x="28" y="10"/>
                </a:cxn>
                <a:cxn ang="0">
                  <a:pos x="58" y="6"/>
                </a:cxn>
              </a:cxnLst>
              <a:rect l="0" t="0" r="r" b="b"/>
              <a:pathLst>
                <a:path w="58" h="10">
                  <a:moveTo>
                    <a:pt x="58" y="6"/>
                  </a:moveTo>
                  <a:lnTo>
                    <a:pt x="32" y="0"/>
                  </a:lnTo>
                  <a:lnTo>
                    <a:pt x="0" y="6"/>
                  </a:lnTo>
                  <a:lnTo>
                    <a:pt x="28" y="10"/>
                  </a:lnTo>
                  <a:lnTo>
                    <a:pt x="5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55" name="Freeform 1131"/>
            <p:cNvSpPr>
              <a:spLocks/>
            </p:cNvSpPr>
            <p:nvPr/>
          </p:nvSpPr>
          <p:spPr bwMode="auto">
            <a:xfrm>
              <a:off x="1292" y="1652"/>
              <a:ext cx="58" cy="10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8" y="10"/>
                </a:cxn>
                <a:cxn ang="0">
                  <a:pos x="58" y="4"/>
                </a:cxn>
              </a:cxnLst>
              <a:rect l="0" t="0" r="r" b="b"/>
              <a:pathLst>
                <a:path w="58" h="10">
                  <a:moveTo>
                    <a:pt x="58" y="4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8" y="10"/>
                  </a:lnTo>
                  <a:lnTo>
                    <a:pt x="58" y="4"/>
                  </a:lnTo>
                  <a:close/>
                </a:path>
              </a:pathLst>
            </a:custGeom>
            <a:solidFill>
              <a:srgbClr val="00651B"/>
            </a:solidFill>
            <a:ln w="0">
              <a:solidFill>
                <a:srgbClr val="0065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56" name="Freeform 1132"/>
            <p:cNvSpPr>
              <a:spLocks/>
            </p:cNvSpPr>
            <p:nvPr/>
          </p:nvSpPr>
          <p:spPr bwMode="auto">
            <a:xfrm>
              <a:off x="1292" y="1652"/>
              <a:ext cx="58" cy="10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8" y="10"/>
                </a:cxn>
                <a:cxn ang="0">
                  <a:pos x="58" y="4"/>
                </a:cxn>
              </a:cxnLst>
              <a:rect l="0" t="0" r="r" b="b"/>
              <a:pathLst>
                <a:path w="58" h="10">
                  <a:moveTo>
                    <a:pt x="58" y="4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8" y="10"/>
                  </a:lnTo>
                  <a:lnTo>
                    <a:pt x="58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57" name="Freeform 1133"/>
            <p:cNvSpPr>
              <a:spLocks/>
            </p:cNvSpPr>
            <p:nvPr/>
          </p:nvSpPr>
          <p:spPr bwMode="auto">
            <a:xfrm>
              <a:off x="1260" y="1658"/>
              <a:ext cx="60" cy="10"/>
            </a:xfrm>
            <a:custGeom>
              <a:avLst/>
              <a:gdLst/>
              <a:ahLst/>
              <a:cxnLst>
                <a:cxn ang="0">
                  <a:pos x="60" y="4"/>
                </a:cxn>
                <a:cxn ang="0">
                  <a:pos x="32" y="0"/>
                </a:cxn>
                <a:cxn ang="0">
                  <a:pos x="0" y="6"/>
                </a:cxn>
                <a:cxn ang="0">
                  <a:pos x="28" y="10"/>
                </a:cxn>
                <a:cxn ang="0">
                  <a:pos x="60" y="4"/>
                </a:cxn>
              </a:cxnLst>
              <a:rect l="0" t="0" r="r" b="b"/>
              <a:pathLst>
                <a:path w="60" h="10">
                  <a:moveTo>
                    <a:pt x="60" y="4"/>
                  </a:moveTo>
                  <a:lnTo>
                    <a:pt x="32" y="0"/>
                  </a:lnTo>
                  <a:lnTo>
                    <a:pt x="0" y="6"/>
                  </a:lnTo>
                  <a:lnTo>
                    <a:pt x="28" y="10"/>
                  </a:lnTo>
                  <a:lnTo>
                    <a:pt x="60" y="4"/>
                  </a:lnTo>
                  <a:close/>
                </a:path>
              </a:pathLst>
            </a:custGeom>
            <a:solidFill>
              <a:srgbClr val="00621F"/>
            </a:solidFill>
            <a:ln w="0">
              <a:solidFill>
                <a:srgbClr val="00621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58" name="Freeform 1134"/>
            <p:cNvSpPr>
              <a:spLocks/>
            </p:cNvSpPr>
            <p:nvPr/>
          </p:nvSpPr>
          <p:spPr bwMode="auto">
            <a:xfrm>
              <a:off x="1260" y="1658"/>
              <a:ext cx="60" cy="10"/>
            </a:xfrm>
            <a:custGeom>
              <a:avLst/>
              <a:gdLst/>
              <a:ahLst/>
              <a:cxnLst>
                <a:cxn ang="0">
                  <a:pos x="60" y="4"/>
                </a:cxn>
                <a:cxn ang="0">
                  <a:pos x="32" y="0"/>
                </a:cxn>
                <a:cxn ang="0">
                  <a:pos x="0" y="6"/>
                </a:cxn>
                <a:cxn ang="0">
                  <a:pos x="28" y="10"/>
                </a:cxn>
                <a:cxn ang="0">
                  <a:pos x="60" y="4"/>
                </a:cxn>
              </a:cxnLst>
              <a:rect l="0" t="0" r="r" b="b"/>
              <a:pathLst>
                <a:path w="60" h="10">
                  <a:moveTo>
                    <a:pt x="60" y="4"/>
                  </a:moveTo>
                  <a:lnTo>
                    <a:pt x="32" y="0"/>
                  </a:lnTo>
                  <a:lnTo>
                    <a:pt x="0" y="6"/>
                  </a:lnTo>
                  <a:lnTo>
                    <a:pt x="28" y="10"/>
                  </a:lnTo>
                  <a:lnTo>
                    <a:pt x="60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59" name="Freeform 1135"/>
            <p:cNvSpPr>
              <a:spLocks/>
            </p:cNvSpPr>
            <p:nvPr/>
          </p:nvSpPr>
          <p:spPr bwMode="auto">
            <a:xfrm>
              <a:off x="1228" y="1664"/>
              <a:ext cx="60" cy="12"/>
            </a:xfrm>
            <a:custGeom>
              <a:avLst/>
              <a:gdLst/>
              <a:ahLst/>
              <a:cxnLst>
                <a:cxn ang="0">
                  <a:pos x="60" y="4"/>
                </a:cxn>
                <a:cxn ang="0">
                  <a:pos x="32" y="0"/>
                </a:cxn>
                <a:cxn ang="0">
                  <a:pos x="0" y="6"/>
                </a:cxn>
                <a:cxn ang="0">
                  <a:pos x="28" y="12"/>
                </a:cxn>
                <a:cxn ang="0">
                  <a:pos x="60" y="4"/>
                </a:cxn>
              </a:cxnLst>
              <a:rect l="0" t="0" r="r" b="b"/>
              <a:pathLst>
                <a:path w="60" h="12">
                  <a:moveTo>
                    <a:pt x="60" y="4"/>
                  </a:moveTo>
                  <a:lnTo>
                    <a:pt x="32" y="0"/>
                  </a:lnTo>
                  <a:lnTo>
                    <a:pt x="0" y="6"/>
                  </a:lnTo>
                  <a:lnTo>
                    <a:pt x="28" y="12"/>
                  </a:lnTo>
                  <a:lnTo>
                    <a:pt x="60" y="4"/>
                  </a:lnTo>
                  <a:close/>
                </a:path>
              </a:pathLst>
            </a:custGeom>
            <a:solidFill>
              <a:srgbClr val="005F27"/>
            </a:solidFill>
            <a:ln w="0">
              <a:solidFill>
                <a:srgbClr val="005F2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60" name="Freeform 1136"/>
            <p:cNvSpPr>
              <a:spLocks/>
            </p:cNvSpPr>
            <p:nvPr/>
          </p:nvSpPr>
          <p:spPr bwMode="auto">
            <a:xfrm>
              <a:off x="1228" y="1664"/>
              <a:ext cx="60" cy="12"/>
            </a:xfrm>
            <a:custGeom>
              <a:avLst/>
              <a:gdLst/>
              <a:ahLst/>
              <a:cxnLst>
                <a:cxn ang="0">
                  <a:pos x="60" y="4"/>
                </a:cxn>
                <a:cxn ang="0">
                  <a:pos x="32" y="0"/>
                </a:cxn>
                <a:cxn ang="0">
                  <a:pos x="0" y="6"/>
                </a:cxn>
                <a:cxn ang="0">
                  <a:pos x="28" y="12"/>
                </a:cxn>
                <a:cxn ang="0">
                  <a:pos x="60" y="4"/>
                </a:cxn>
              </a:cxnLst>
              <a:rect l="0" t="0" r="r" b="b"/>
              <a:pathLst>
                <a:path w="60" h="12">
                  <a:moveTo>
                    <a:pt x="60" y="4"/>
                  </a:moveTo>
                  <a:lnTo>
                    <a:pt x="32" y="0"/>
                  </a:lnTo>
                  <a:lnTo>
                    <a:pt x="0" y="6"/>
                  </a:lnTo>
                  <a:lnTo>
                    <a:pt x="28" y="12"/>
                  </a:lnTo>
                  <a:lnTo>
                    <a:pt x="60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61" name="Freeform 1137"/>
            <p:cNvSpPr>
              <a:spLocks/>
            </p:cNvSpPr>
            <p:nvPr/>
          </p:nvSpPr>
          <p:spPr bwMode="auto">
            <a:xfrm>
              <a:off x="1196" y="1670"/>
              <a:ext cx="60" cy="14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32" y="0"/>
                </a:cxn>
                <a:cxn ang="0">
                  <a:pos x="0" y="10"/>
                </a:cxn>
                <a:cxn ang="0">
                  <a:pos x="28" y="14"/>
                </a:cxn>
                <a:cxn ang="0">
                  <a:pos x="60" y="6"/>
                </a:cxn>
              </a:cxnLst>
              <a:rect l="0" t="0" r="r" b="b"/>
              <a:pathLst>
                <a:path w="60" h="14">
                  <a:moveTo>
                    <a:pt x="60" y="6"/>
                  </a:moveTo>
                  <a:lnTo>
                    <a:pt x="32" y="0"/>
                  </a:lnTo>
                  <a:lnTo>
                    <a:pt x="0" y="10"/>
                  </a:lnTo>
                  <a:lnTo>
                    <a:pt x="28" y="14"/>
                  </a:lnTo>
                  <a:lnTo>
                    <a:pt x="60" y="6"/>
                  </a:lnTo>
                  <a:close/>
                </a:path>
              </a:pathLst>
            </a:custGeom>
            <a:solidFill>
              <a:srgbClr val="005C32"/>
            </a:solidFill>
            <a:ln w="0">
              <a:solidFill>
                <a:srgbClr val="005C3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62" name="Freeform 1138"/>
            <p:cNvSpPr>
              <a:spLocks/>
            </p:cNvSpPr>
            <p:nvPr/>
          </p:nvSpPr>
          <p:spPr bwMode="auto">
            <a:xfrm>
              <a:off x="1196" y="1670"/>
              <a:ext cx="60" cy="14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32" y="0"/>
                </a:cxn>
                <a:cxn ang="0">
                  <a:pos x="0" y="10"/>
                </a:cxn>
                <a:cxn ang="0">
                  <a:pos x="28" y="14"/>
                </a:cxn>
                <a:cxn ang="0">
                  <a:pos x="60" y="6"/>
                </a:cxn>
              </a:cxnLst>
              <a:rect l="0" t="0" r="r" b="b"/>
              <a:pathLst>
                <a:path w="60" h="14">
                  <a:moveTo>
                    <a:pt x="60" y="6"/>
                  </a:moveTo>
                  <a:lnTo>
                    <a:pt x="32" y="0"/>
                  </a:lnTo>
                  <a:lnTo>
                    <a:pt x="0" y="10"/>
                  </a:lnTo>
                  <a:lnTo>
                    <a:pt x="28" y="14"/>
                  </a:lnTo>
                  <a:lnTo>
                    <a:pt x="6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63" name="Freeform 1139"/>
            <p:cNvSpPr>
              <a:spLocks/>
            </p:cNvSpPr>
            <p:nvPr/>
          </p:nvSpPr>
          <p:spPr bwMode="auto">
            <a:xfrm>
              <a:off x="1164" y="1680"/>
              <a:ext cx="60" cy="14"/>
            </a:xfrm>
            <a:custGeom>
              <a:avLst/>
              <a:gdLst/>
              <a:ahLst/>
              <a:cxnLst>
                <a:cxn ang="0">
                  <a:pos x="60" y="4"/>
                </a:cxn>
                <a:cxn ang="0">
                  <a:pos x="32" y="0"/>
                </a:cxn>
                <a:cxn ang="0">
                  <a:pos x="0" y="10"/>
                </a:cxn>
                <a:cxn ang="0">
                  <a:pos x="26" y="14"/>
                </a:cxn>
                <a:cxn ang="0">
                  <a:pos x="60" y="4"/>
                </a:cxn>
              </a:cxnLst>
              <a:rect l="0" t="0" r="r" b="b"/>
              <a:pathLst>
                <a:path w="60" h="14">
                  <a:moveTo>
                    <a:pt x="60" y="4"/>
                  </a:moveTo>
                  <a:lnTo>
                    <a:pt x="32" y="0"/>
                  </a:lnTo>
                  <a:lnTo>
                    <a:pt x="0" y="10"/>
                  </a:lnTo>
                  <a:lnTo>
                    <a:pt x="26" y="14"/>
                  </a:lnTo>
                  <a:lnTo>
                    <a:pt x="60" y="4"/>
                  </a:lnTo>
                  <a:close/>
                </a:path>
              </a:pathLst>
            </a:custGeom>
            <a:solidFill>
              <a:srgbClr val="005A3F"/>
            </a:solidFill>
            <a:ln w="0">
              <a:solidFill>
                <a:srgbClr val="005A3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64" name="Freeform 1140"/>
            <p:cNvSpPr>
              <a:spLocks/>
            </p:cNvSpPr>
            <p:nvPr/>
          </p:nvSpPr>
          <p:spPr bwMode="auto">
            <a:xfrm>
              <a:off x="1164" y="1680"/>
              <a:ext cx="60" cy="14"/>
            </a:xfrm>
            <a:custGeom>
              <a:avLst/>
              <a:gdLst/>
              <a:ahLst/>
              <a:cxnLst>
                <a:cxn ang="0">
                  <a:pos x="60" y="4"/>
                </a:cxn>
                <a:cxn ang="0">
                  <a:pos x="32" y="0"/>
                </a:cxn>
                <a:cxn ang="0">
                  <a:pos x="0" y="10"/>
                </a:cxn>
                <a:cxn ang="0">
                  <a:pos x="26" y="14"/>
                </a:cxn>
                <a:cxn ang="0">
                  <a:pos x="60" y="4"/>
                </a:cxn>
              </a:cxnLst>
              <a:rect l="0" t="0" r="r" b="b"/>
              <a:pathLst>
                <a:path w="60" h="14">
                  <a:moveTo>
                    <a:pt x="60" y="4"/>
                  </a:moveTo>
                  <a:lnTo>
                    <a:pt x="32" y="0"/>
                  </a:lnTo>
                  <a:lnTo>
                    <a:pt x="0" y="10"/>
                  </a:lnTo>
                  <a:lnTo>
                    <a:pt x="26" y="14"/>
                  </a:lnTo>
                  <a:lnTo>
                    <a:pt x="60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65" name="Freeform 1141"/>
            <p:cNvSpPr>
              <a:spLocks/>
            </p:cNvSpPr>
            <p:nvPr/>
          </p:nvSpPr>
          <p:spPr bwMode="auto">
            <a:xfrm>
              <a:off x="1130" y="1690"/>
              <a:ext cx="60" cy="18"/>
            </a:xfrm>
            <a:custGeom>
              <a:avLst/>
              <a:gdLst/>
              <a:ahLst/>
              <a:cxnLst>
                <a:cxn ang="0">
                  <a:pos x="60" y="4"/>
                </a:cxn>
                <a:cxn ang="0">
                  <a:pos x="34" y="0"/>
                </a:cxn>
                <a:cxn ang="0">
                  <a:pos x="0" y="14"/>
                </a:cxn>
                <a:cxn ang="0">
                  <a:pos x="26" y="18"/>
                </a:cxn>
                <a:cxn ang="0">
                  <a:pos x="60" y="4"/>
                </a:cxn>
              </a:cxnLst>
              <a:rect l="0" t="0" r="r" b="b"/>
              <a:pathLst>
                <a:path w="60" h="18">
                  <a:moveTo>
                    <a:pt x="60" y="4"/>
                  </a:moveTo>
                  <a:lnTo>
                    <a:pt x="34" y="0"/>
                  </a:lnTo>
                  <a:lnTo>
                    <a:pt x="0" y="14"/>
                  </a:lnTo>
                  <a:lnTo>
                    <a:pt x="26" y="18"/>
                  </a:lnTo>
                  <a:lnTo>
                    <a:pt x="60" y="4"/>
                  </a:lnTo>
                  <a:close/>
                </a:path>
              </a:pathLst>
            </a:custGeom>
            <a:solidFill>
              <a:srgbClr val="00584F"/>
            </a:solidFill>
            <a:ln w="0">
              <a:solidFill>
                <a:srgbClr val="00584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66" name="Freeform 1142"/>
            <p:cNvSpPr>
              <a:spLocks/>
            </p:cNvSpPr>
            <p:nvPr/>
          </p:nvSpPr>
          <p:spPr bwMode="auto">
            <a:xfrm>
              <a:off x="1130" y="1690"/>
              <a:ext cx="60" cy="18"/>
            </a:xfrm>
            <a:custGeom>
              <a:avLst/>
              <a:gdLst/>
              <a:ahLst/>
              <a:cxnLst>
                <a:cxn ang="0">
                  <a:pos x="60" y="4"/>
                </a:cxn>
                <a:cxn ang="0">
                  <a:pos x="34" y="0"/>
                </a:cxn>
                <a:cxn ang="0">
                  <a:pos x="0" y="14"/>
                </a:cxn>
                <a:cxn ang="0">
                  <a:pos x="26" y="18"/>
                </a:cxn>
                <a:cxn ang="0">
                  <a:pos x="60" y="4"/>
                </a:cxn>
              </a:cxnLst>
              <a:rect l="0" t="0" r="r" b="b"/>
              <a:pathLst>
                <a:path w="60" h="18">
                  <a:moveTo>
                    <a:pt x="60" y="4"/>
                  </a:moveTo>
                  <a:lnTo>
                    <a:pt x="34" y="0"/>
                  </a:lnTo>
                  <a:lnTo>
                    <a:pt x="0" y="14"/>
                  </a:lnTo>
                  <a:lnTo>
                    <a:pt x="26" y="18"/>
                  </a:lnTo>
                  <a:lnTo>
                    <a:pt x="60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67" name="Freeform 1143"/>
            <p:cNvSpPr>
              <a:spLocks/>
            </p:cNvSpPr>
            <p:nvPr/>
          </p:nvSpPr>
          <p:spPr bwMode="auto">
            <a:xfrm>
              <a:off x="1096" y="1704"/>
              <a:ext cx="60" cy="20"/>
            </a:xfrm>
            <a:custGeom>
              <a:avLst/>
              <a:gdLst/>
              <a:ahLst/>
              <a:cxnLst>
                <a:cxn ang="0">
                  <a:pos x="60" y="4"/>
                </a:cxn>
                <a:cxn ang="0">
                  <a:pos x="34" y="0"/>
                </a:cxn>
                <a:cxn ang="0">
                  <a:pos x="0" y="16"/>
                </a:cxn>
                <a:cxn ang="0">
                  <a:pos x="26" y="20"/>
                </a:cxn>
                <a:cxn ang="0">
                  <a:pos x="60" y="4"/>
                </a:cxn>
              </a:cxnLst>
              <a:rect l="0" t="0" r="r" b="b"/>
              <a:pathLst>
                <a:path w="60" h="20">
                  <a:moveTo>
                    <a:pt x="60" y="4"/>
                  </a:moveTo>
                  <a:lnTo>
                    <a:pt x="34" y="0"/>
                  </a:lnTo>
                  <a:lnTo>
                    <a:pt x="0" y="16"/>
                  </a:lnTo>
                  <a:lnTo>
                    <a:pt x="26" y="20"/>
                  </a:lnTo>
                  <a:lnTo>
                    <a:pt x="60" y="4"/>
                  </a:lnTo>
                  <a:close/>
                </a:path>
              </a:pathLst>
            </a:custGeom>
            <a:solidFill>
              <a:srgbClr val="005760"/>
            </a:solidFill>
            <a:ln w="0">
              <a:solidFill>
                <a:srgbClr val="00576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68" name="Freeform 1144"/>
            <p:cNvSpPr>
              <a:spLocks/>
            </p:cNvSpPr>
            <p:nvPr/>
          </p:nvSpPr>
          <p:spPr bwMode="auto">
            <a:xfrm>
              <a:off x="1096" y="1704"/>
              <a:ext cx="60" cy="20"/>
            </a:xfrm>
            <a:custGeom>
              <a:avLst/>
              <a:gdLst/>
              <a:ahLst/>
              <a:cxnLst>
                <a:cxn ang="0">
                  <a:pos x="60" y="4"/>
                </a:cxn>
                <a:cxn ang="0">
                  <a:pos x="34" y="0"/>
                </a:cxn>
                <a:cxn ang="0">
                  <a:pos x="0" y="16"/>
                </a:cxn>
                <a:cxn ang="0">
                  <a:pos x="26" y="20"/>
                </a:cxn>
                <a:cxn ang="0">
                  <a:pos x="60" y="4"/>
                </a:cxn>
              </a:cxnLst>
              <a:rect l="0" t="0" r="r" b="b"/>
              <a:pathLst>
                <a:path w="60" h="20">
                  <a:moveTo>
                    <a:pt x="60" y="4"/>
                  </a:moveTo>
                  <a:lnTo>
                    <a:pt x="34" y="0"/>
                  </a:lnTo>
                  <a:lnTo>
                    <a:pt x="0" y="16"/>
                  </a:lnTo>
                  <a:lnTo>
                    <a:pt x="26" y="20"/>
                  </a:lnTo>
                  <a:lnTo>
                    <a:pt x="60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69" name="Freeform 1145"/>
            <p:cNvSpPr>
              <a:spLocks/>
            </p:cNvSpPr>
            <p:nvPr/>
          </p:nvSpPr>
          <p:spPr bwMode="auto">
            <a:xfrm>
              <a:off x="1060" y="1720"/>
              <a:ext cx="62" cy="24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36" y="0"/>
                </a:cxn>
                <a:cxn ang="0">
                  <a:pos x="0" y="18"/>
                </a:cxn>
                <a:cxn ang="0">
                  <a:pos x="28" y="24"/>
                </a:cxn>
                <a:cxn ang="0">
                  <a:pos x="62" y="4"/>
                </a:cxn>
              </a:cxnLst>
              <a:rect l="0" t="0" r="r" b="b"/>
              <a:pathLst>
                <a:path w="62" h="24">
                  <a:moveTo>
                    <a:pt x="62" y="4"/>
                  </a:moveTo>
                  <a:lnTo>
                    <a:pt x="36" y="0"/>
                  </a:lnTo>
                  <a:lnTo>
                    <a:pt x="0" y="18"/>
                  </a:lnTo>
                  <a:lnTo>
                    <a:pt x="28" y="24"/>
                  </a:lnTo>
                  <a:lnTo>
                    <a:pt x="62" y="4"/>
                  </a:lnTo>
                  <a:close/>
                </a:path>
              </a:pathLst>
            </a:custGeom>
            <a:solidFill>
              <a:srgbClr val="00576E"/>
            </a:solidFill>
            <a:ln w="0">
              <a:solidFill>
                <a:srgbClr val="00576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70" name="Freeform 1146"/>
            <p:cNvSpPr>
              <a:spLocks/>
            </p:cNvSpPr>
            <p:nvPr/>
          </p:nvSpPr>
          <p:spPr bwMode="auto">
            <a:xfrm>
              <a:off x="1060" y="1720"/>
              <a:ext cx="62" cy="24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36" y="0"/>
                </a:cxn>
                <a:cxn ang="0">
                  <a:pos x="0" y="18"/>
                </a:cxn>
                <a:cxn ang="0">
                  <a:pos x="28" y="24"/>
                </a:cxn>
                <a:cxn ang="0">
                  <a:pos x="62" y="4"/>
                </a:cxn>
              </a:cxnLst>
              <a:rect l="0" t="0" r="r" b="b"/>
              <a:pathLst>
                <a:path w="62" h="24">
                  <a:moveTo>
                    <a:pt x="62" y="4"/>
                  </a:moveTo>
                  <a:lnTo>
                    <a:pt x="36" y="0"/>
                  </a:lnTo>
                  <a:lnTo>
                    <a:pt x="0" y="18"/>
                  </a:lnTo>
                  <a:lnTo>
                    <a:pt x="28" y="24"/>
                  </a:lnTo>
                  <a:lnTo>
                    <a:pt x="62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71" name="Freeform 1147"/>
            <p:cNvSpPr>
              <a:spLocks/>
            </p:cNvSpPr>
            <p:nvPr/>
          </p:nvSpPr>
          <p:spPr bwMode="auto">
            <a:xfrm>
              <a:off x="1024" y="1738"/>
              <a:ext cx="64" cy="28"/>
            </a:xfrm>
            <a:custGeom>
              <a:avLst/>
              <a:gdLst/>
              <a:ahLst/>
              <a:cxnLst>
                <a:cxn ang="0">
                  <a:pos x="64" y="6"/>
                </a:cxn>
                <a:cxn ang="0">
                  <a:pos x="36" y="0"/>
                </a:cxn>
                <a:cxn ang="0">
                  <a:pos x="0" y="20"/>
                </a:cxn>
                <a:cxn ang="0">
                  <a:pos x="28" y="28"/>
                </a:cxn>
                <a:cxn ang="0">
                  <a:pos x="64" y="6"/>
                </a:cxn>
              </a:cxnLst>
              <a:rect l="0" t="0" r="r" b="b"/>
              <a:pathLst>
                <a:path w="64" h="28">
                  <a:moveTo>
                    <a:pt x="64" y="6"/>
                  </a:moveTo>
                  <a:lnTo>
                    <a:pt x="36" y="0"/>
                  </a:lnTo>
                  <a:lnTo>
                    <a:pt x="0" y="20"/>
                  </a:lnTo>
                  <a:lnTo>
                    <a:pt x="28" y="28"/>
                  </a:lnTo>
                  <a:lnTo>
                    <a:pt x="64" y="6"/>
                  </a:lnTo>
                  <a:close/>
                </a:path>
              </a:pathLst>
            </a:custGeom>
            <a:solidFill>
              <a:srgbClr val="005979"/>
            </a:solidFill>
            <a:ln w="0">
              <a:solidFill>
                <a:srgbClr val="00597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72" name="Freeform 1148"/>
            <p:cNvSpPr>
              <a:spLocks/>
            </p:cNvSpPr>
            <p:nvPr/>
          </p:nvSpPr>
          <p:spPr bwMode="auto">
            <a:xfrm>
              <a:off x="1024" y="1738"/>
              <a:ext cx="64" cy="28"/>
            </a:xfrm>
            <a:custGeom>
              <a:avLst/>
              <a:gdLst/>
              <a:ahLst/>
              <a:cxnLst>
                <a:cxn ang="0">
                  <a:pos x="64" y="6"/>
                </a:cxn>
                <a:cxn ang="0">
                  <a:pos x="36" y="0"/>
                </a:cxn>
                <a:cxn ang="0">
                  <a:pos x="0" y="20"/>
                </a:cxn>
                <a:cxn ang="0">
                  <a:pos x="28" y="28"/>
                </a:cxn>
                <a:cxn ang="0">
                  <a:pos x="64" y="6"/>
                </a:cxn>
              </a:cxnLst>
              <a:rect l="0" t="0" r="r" b="b"/>
              <a:pathLst>
                <a:path w="64" h="28">
                  <a:moveTo>
                    <a:pt x="64" y="6"/>
                  </a:moveTo>
                  <a:lnTo>
                    <a:pt x="36" y="0"/>
                  </a:lnTo>
                  <a:lnTo>
                    <a:pt x="0" y="20"/>
                  </a:lnTo>
                  <a:lnTo>
                    <a:pt x="28" y="28"/>
                  </a:lnTo>
                  <a:lnTo>
                    <a:pt x="64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73" name="Freeform 1149"/>
            <p:cNvSpPr>
              <a:spLocks/>
            </p:cNvSpPr>
            <p:nvPr/>
          </p:nvSpPr>
          <p:spPr bwMode="auto">
            <a:xfrm>
              <a:off x="988" y="1758"/>
              <a:ext cx="64" cy="30"/>
            </a:xfrm>
            <a:custGeom>
              <a:avLst/>
              <a:gdLst/>
              <a:ahLst/>
              <a:cxnLst>
                <a:cxn ang="0">
                  <a:pos x="64" y="8"/>
                </a:cxn>
                <a:cxn ang="0">
                  <a:pos x="36" y="0"/>
                </a:cxn>
                <a:cxn ang="0">
                  <a:pos x="0" y="22"/>
                </a:cxn>
                <a:cxn ang="0">
                  <a:pos x="28" y="30"/>
                </a:cxn>
                <a:cxn ang="0">
                  <a:pos x="64" y="8"/>
                </a:cxn>
              </a:cxnLst>
              <a:rect l="0" t="0" r="r" b="b"/>
              <a:pathLst>
                <a:path w="64" h="30">
                  <a:moveTo>
                    <a:pt x="64" y="8"/>
                  </a:moveTo>
                  <a:lnTo>
                    <a:pt x="36" y="0"/>
                  </a:lnTo>
                  <a:lnTo>
                    <a:pt x="0" y="22"/>
                  </a:lnTo>
                  <a:lnTo>
                    <a:pt x="28" y="30"/>
                  </a:lnTo>
                  <a:lnTo>
                    <a:pt x="64" y="8"/>
                  </a:lnTo>
                  <a:close/>
                </a:path>
              </a:pathLst>
            </a:custGeom>
            <a:solidFill>
              <a:srgbClr val="005E7B"/>
            </a:solidFill>
            <a:ln w="0">
              <a:solidFill>
                <a:srgbClr val="005E7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74" name="Freeform 1150"/>
            <p:cNvSpPr>
              <a:spLocks/>
            </p:cNvSpPr>
            <p:nvPr/>
          </p:nvSpPr>
          <p:spPr bwMode="auto">
            <a:xfrm>
              <a:off x="988" y="1758"/>
              <a:ext cx="64" cy="30"/>
            </a:xfrm>
            <a:custGeom>
              <a:avLst/>
              <a:gdLst/>
              <a:ahLst/>
              <a:cxnLst>
                <a:cxn ang="0">
                  <a:pos x="64" y="8"/>
                </a:cxn>
                <a:cxn ang="0">
                  <a:pos x="36" y="0"/>
                </a:cxn>
                <a:cxn ang="0">
                  <a:pos x="0" y="22"/>
                </a:cxn>
                <a:cxn ang="0">
                  <a:pos x="28" y="30"/>
                </a:cxn>
                <a:cxn ang="0">
                  <a:pos x="64" y="8"/>
                </a:cxn>
              </a:cxnLst>
              <a:rect l="0" t="0" r="r" b="b"/>
              <a:pathLst>
                <a:path w="64" h="30">
                  <a:moveTo>
                    <a:pt x="64" y="8"/>
                  </a:moveTo>
                  <a:lnTo>
                    <a:pt x="36" y="0"/>
                  </a:lnTo>
                  <a:lnTo>
                    <a:pt x="0" y="22"/>
                  </a:lnTo>
                  <a:lnTo>
                    <a:pt x="28" y="30"/>
                  </a:lnTo>
                  <a:lnTo>
                    <a:pt x="6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75" name="Freeform 1151"/>
            <p:cNvSpPr>
              <a:spLocks/>
            </p:cNvSpPr>
            <p:nvPr/>
          </p:nvSpPr>
          <p:spPr bwMode="auto">
            <a:xfrm>
              <a:off x="952" y="1780"/>
              <a:ext cx="64" cy="30"/>
            </a:xfrm>
            <a:custGeom>
              <a:avLst/>
              <a:gdLst/>
              <a:ahLst/>
              <a:cxnLst>
                <a:cxn ang="0">
                  <a:pos x="64" y="8"/>
                </a:cxn>
                <a:cxn ang="0">
                  <a:pos x="36" y="0"/>
                </a:cxn>
                <a:cxn ang="0">
                  <a:pos x="0" y="20"/>
                </a:cxn>
                <a:cxn ang="0">
                  <a:pos x="26" y="30"/>
                </a:cxn>
                <a:cxn ang="0">
                  <a:pos x="64" y="8"/>
                </a:cxn>
              </a:cxnLst>
              <a:rect l="0" t="0" r="r" b="b"/>
              <a:pathLst>
                <a:path w="64" h="30">
                  <a:moveTo>
                    <a:pt x="64" y="8"/>
                  </a:moveTo>
                  <a:lnTo>
                    <a:pt x="36" y="0"/>
                  </a:lnTo>
                  <a:lnTo>
                    <a:pt x="0" y="20"/>
                  </a:lnTo>
                  <a:lnTo>
                    <a:pt x="26" y="30"/>
                  </a:lnTo>
                  <a:lnTo>
                    <a:pt x="64" y="8"/>
                  </a:lnTo>
                  <a:close/>
                </a:path>
              </a:pathLst>
            </a:custGeom>
            <a:solidFill>
              <a:srgbClr val="006775"/>
            </a:solidFill>
            <a:ln w="0">
              <a:solidFill>
                <a:srgbClr val="00677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76" name="Freeform 1152"/>
            <p:cNvSpPr>
              <a:spLocks/>
            </p:cNvSpPr>
            <p:nvPr/>
          </p:nvSpPr>
          <p:spPr bwMode="auto">
            <a:xfrm>
              <a:off x="952" y="1780"/>
              <a:ext cx="64" cy="30"/>
            </a:xfrm>
            <a:custGeom>
              <a:avLst/>
              <a:gdLst/>
              <a:ahLst/>
              <a:cxnLst>
                <a:cxn ang="0">
                  <a:pos x="64" y="8"/>
                </a:cxn>
                <a:cxn ang="0">
                  <a:pos x="36" y="0"/>
                </a:cxn>
                <a:cxn ang="0">
                  <a:pos x="0" y="20"/>
                </a:cxn>
                <a:cxn ang="0">
                  <a:pos x="26" y="30"/>
                </a:cxn>
                <a:cxn ang="0">
                  <a:pos x="64" y="8"/>
                </a:cxn>
              </a:cxnLst>
              <a:rect l="0" t="0" r="r" b="b"/>
              <a:pathLst>
                <a:path w="64" h="30">
                  <a:moveTo>
                    <a:pt x="64" y="8"/>
                  </a:moveTo>
                  <a:lnTo>
                    <a:pt x="36" y="0"/>
                  </a:lnTo>
                  <a:lnTo>
                    <a:pt x="0" y="20"/>
                  </a:lnTo>
                  <a:lnTo>
                    <a:pt x="26" y="30"/>
                  </a:lnTo>
                  <a:lnTo>
                    <a:pt x="6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77" name="Freeform 1153"/>
            <p:cNvSpPr>
              <a:spLocks/>
            </p:cNvSpPr>
            <p:nvPr/>
          </p:nvSpPr>
          <p:spPr bwMode="auto">
            <a:xfrm>
              <a:off x="914" y="1800"/>
              <a:ext cx="64" cy="28"/>
            </a:xfrm>
            <a:custGeom>
              <a:avLst/>
              <a:gdLst/>
              <a:ahLst/>
              <a:cxnLst>
                <a:cxn ang="0">
                  <a:pos x="64" y="10"/>
                </a:cxn>
                <a:cxn ang="0">
                  <a:pos x="38" y="0"/>
                </a:cxn>
                <a:cxn ang="0">
                  <a:pos x="0" y="16"/>
                </a:cxn>
                <a:cxn ang="0">
                  <a:pos x="26" y="28"/>
                </a:cxn>
                <a:cxn ang="0">
                  <a:pos x="64" y="10"/>
                </a:cxn>
              </a:cxnLst>
              <a:rect l="0" t="0" r="r" b="b"/>
              <a:pathLst>
                <a:path w="64" h="28">
                  <a:moveTo>
                    <a:pt x="64" y="10"/>
                  </a:moveTo>
                  <a:lnTo>
                    <a:pt x="38" y="0"/>
                  </a:lnTo>
                  <a:lnTo>
                    <a:pt x="0" y="16"/>
                  </a:lnTo>
                  <a:lnTo>
                    <a:pt x="26" y="28"/>
                  </a:lnTo>
                  <a:lnTo>
                    <a:pt x="64" y="10"/>
                  </a:lnTo>
                  <a:close/>
                </a:path>
              </a:pathLst>
            </a:custGeom>
            <a:solidFill>
              <a:srgbClr val="007164"/>
            </a:solidFill>
            <a:ln w="0">
              <a:solidFill>
                <a:srgbClr val="00716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78" name="Freeform 1154"/>
            <p:cNvSpPr>
              <a:spLocks/>
            </p:cNvSpPr>
            <p:nvPr/>
          </p:nvSpPr>
          <p:spPr bwMode="auto">
            <a:xfrm>
              <a:off x="914" y="1800"/>
              <a:ext cx="64" cy="28"/>
            </a:xfrm>
            <a:custGeom>
              <a:avLst/>
              <a:gdLst/>
              <a:ahLst/>
              <a:cxnLst>
                <a:cxn ang="0">
                  <a:pos x="64" y="10"/>
                </a:cxn>
                <a:cxn ang="0">
                  <a:pos x="38" y="0"/>
                </a:cxn>
                <a:cxn ang="0">
                  <a:pos x="0" y="16"/>
                </a:cxn>
                <a:cxn ang="0">
                  <a:pos x="26" y="28"/>
                </a:cxn>
                <a:cxn ang="0">
                  <a:pos x="64" y="10"/>
                </a:cxn>
              </a:cxnLst>
              <a:rect l="0" t="0" r="r" b="b"/>
              <a:pathLst>
                <a:path w="64" h="28">
                  <a:moveTo>
                    <a:pt x="64" y="10"/>
                  </a:moveTo>
                  <a:lnTo>
                    <a:pt x="38" y="0"/>
                  </a:lnTo>
                  <a:lnTo>
                    <a:pt x="0" y="16"/>
                  </a:lnTo>
                  <a:lnTo>
                    <a:pt x="26" y="28"/>
                  </a:lnTo>
                  <a:lnTo>
                    <a:pt x="64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79" name="Freeform 1155"/>
            <p:cNvSpPr>
              <a:spLocks/>
            </p:cNvSpPr>
            <p:nvPr/>
          </p:nvSpPr>
          <p:spPr bwMode="auto">
            <a:xfrm>
              <a:off x="876" y="1816"/>
              <a:ext cx="64" cy="24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38" y="0"/>
                </a:cxn>
                <a:cxn ang="0">
                  <a:pos x="0" y="12"/>
                </a:cxn>
                <a:cxn ang="0">
                  <a:pos x="26" y="24"/>
                </a:cxn>
                <a:cxn ang="0">
                  <a:pos x="64" y="12"/>
                </a:cxn>
              </a:cxnLst>
              <a:rect l="0" t="0" r="r" b="b"/>
              <a:pathLst>
                <a:path w="64" h="24">
                  <a:moveTo>
                    <a:pt x="64" y="12"/>
                  </a:moveTo>
                  <a:lnTo>
                    <a:pt x="38" y="0"/>
                  </a:lnTo>
                  <a:lnTo>
                    <a:pt x="0" y="12"/>
                  </a:lnTo>
                  <a:lnTo>
                    <a:pt x="26" y="2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80" name="Freeform 1156"/>
            <p:cNvSpPr>
              <a:spLocks/>
            </p:cNvSpPr>
            <p:nvPr/>
          </p:nvSpPr>
          <p:spPr bwMode="auto">
            <a:xfrm>
              <a:off x="876" y="1816"/>
              <a:ext cx="64" cy="24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38" y="0"/>
                </a:cxn>
                <a:cxn ang="0">
                  <a:pos x="0" y="12"/>
                </a:cxn>
                <a:cxn ang="0">
                  <a:pos x="26" y="24"/>
                </a:cxn>
                <a:cxn ang="0">
                  <a:pos x="64" y="12"/>
                </a:cxn>
              </a:cxnLst>
              <a:rect l="0" t="0" r="r" b="b"/>
              <a:pathLst>
                <a:path w="64" h="24">
                  <a:moveTo>
                    <a:pt x="64" y="12"/>
                  </a:moveTo>
                  <a:lnTo>
                    <a:pt x="38" y="0"/>
                  </a:lnTo>
                  <a:lnTo>
                    <a:pt x="0" y="12"/>
                  </a:lnTo>
                  <a:lnTo>
                    <a:pt x="26" y="24"/>
                  </a:lnTo>
                  <a:lnTo>
                    <a:pt x="64" y="1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81" name="Freeform 1157"/>
            <p:cNvSpPr>
              <a:spLocks/>
            </p:cNvSpPr>
            <p:nvPr/>
          </p:nvSpPr>
          <p:spPr bwMode="auto">
            <a:xfrm>
              <a:off x="1862" y="1536"/>
              <a:ext cx="50" cy="14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28" y="14"/>
                </a:cxn>
                <a:cxn ang="0">
                  <a:pos x="50" y="8"/>
                </a:cxn>
              </a:cxnLst>
              <a:rect l="0" t="0" r="r" b="b"/>
              <a:pathLst>
                <a:path w="50" h="14">
                  <a:moveTo>
                    <a:pt x="50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28" y="14"/>
                  </a:lnTo>
                  <a:lnTo>
                    <a:pt x="50" y="8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82" name="Freeform 1158"/>
            <p:cNvSpPr>
              <a:spLocks/>
            </p:cNvSpPr>
            <p:nvPr/>
          </p:nvSpPr>
          <p:spPr bwMode="auto">
            <a:xfrm>
              <a:off x="1862" y="1536"/>
              <a:ext cx="50" cy="14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28" y="14"/>
                </a:cxn>
                <a:cxn ang="0">
                  <a:pos x="50" y="8"/>
                </a:cxn>
              </a:cxnLst>
              <a:rect l="0" t="0" r="r" b="b"/>
              <a:pathLst>
                <a:path w="50" h="14">
                  <a:moveTo>
                    <a:pt x="50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28" y="14"/>
                  </a:lnTo>
                  <a:lnTo>
                    <a:pt x="50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83" name="Freeform 1159"/>
            <p:cNvSpPr>
              <a:spLocks/>
            </p:cNvSpPr>
            <p:nvPr/>
          </p:nvSpPr>
          <p:spPr bwMode="auto">
            <a:xfrm>
              <a:off x="1840" y="1544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8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8" y="12"/>
                  </a:lnTo>
                  <a:lnTo>
                    <a:pt x="50" y="6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84" name="Freeform 1160"/>
            <p:cNvSpPr>
              <a:spLocks/>
            </p:cNvSpPr>
            <p:nvPr/>
          </p:nvSpPr>
          <p:spPr bwMode="auto">
            <a:xfrm>
              <a:off x="1840" y="1544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8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8" y="12"/>
                  </a:lnTo>
                  <a:lnTo>
                    <a:pt x="5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85" name="Freeform 1161"/>
            <p:cNvSpPr>
              <a:spLocks/>
            </p:cNvSpPr>
            <p:nvPr/>
          </p:nvSpPr>
          <p:spPr bwMode="auto">
            <a:xfrm>
              <a:off x="1818" y="1550"/>
              <a:ext cx="50" cy="14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8" y="14"/>
                </a:cxn>
                <a:cxn ang="0">
                  <a:pos x="50" y="6"/>
                </a:cxn>
              </a:cxnLst>
              <a:rect l="0" t="0" r="r" b="b"/>
              <a:pathLst>
                <a:path w="50" h="14">
                  <a:moveTo>
                    <a:pt x="50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8" y="14"/>
                  </a:lnTo>
                  <a:lnTo>
                    <a:pt x="50" y="6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86" name="Freeform 1162"/>
            <p:cNvSpPr>
              <a:spLocks/>
            </p:cNvSpPr>
            <p:nvPr/>
          </p:nvSpPr>
          <p:spPr bwMode="auto">
            <a:xfrm>
              <a:off x="1818" y="1550"/>
              <a:ext cx="50" cy="14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8" y="14"/>
                </a:cxn>
                <a:cxn ang="0">
                  <a:pos x="50" y="6"/>
                </a:cxn>
              </a:cxnLst>
              <a:rect l="0" t="0" r="r" b="b"/>
              <a:pathLst>
                <a:path w="50" h="14">
                  <a:moveTo>
                    <a:pt x="50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8" y="14"/>
                  </a:lnTo>
                  <a:lnTo>
                    <a:pt x="5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87" name="Freeform 1163"/>
            <p:cNvSpPr>
              <a:spLocks/>
            </p:cNvSpPr>
            <p:nvPr/>
          </p:nvSpPr>
          <p:spPr bwMode="auto">
            <a:xfrm>
              <a:off x="1796" y="1556"/>
              <a:ext cx="50" cy="14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28" y="14"/>
                </a:cxn>
                <a:cxn ang="0">
                  <a:pos x="50" y="8"/>
                </a:cxn>
              </a:cxnLst>
              <a:rect l="0" t="0" r="r" b="b"/>
              <a:pathLst>
                <a:path w="50" h="14">
                  <a:moveTo>
                    <a:pt x="50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28" y="14"/>
                  </a:lnTo>
                  <a:lnTo>
                    <a:pt x="50" y="8"/>
                  </a:lnTo>
                  <a:close/>
                </a:path>
              </a:pathLst>
            </a:custGeom>
            <a:solidFill>
              <a:srgbClr val="007C45"/>
            </a:solidFill>
            <a:ln w="0">
              <a:solidFill>
                <a:srgbClr val="007C4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88" name="Freeform 1164"/>
            <p:cNvSpPr>
              <a:spLocks/>
            </p:cNvSpPr>
            <p:nvPr/>
          </p:nvSpPr>
          <p:spPr bwMode="auto">
            <a:xfrm>
              <a:off x="1796" y="1556"/>
              <a:ext cx="50" cy="14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28" y="14"/>
                </a:cxn>
                <a:cxn ang="0">
                  <a:pos x="50" y="8"/>
                </a:cxn>
              </a:cxnLst>
              <a:rect l="0" t="0" r="r" b="b"/>
              <a:pathLst>
                <a:path w="50" h="14">
                  <a:moveTo>
                    <a:pt x="50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28" y="14"/>
                  </a:lnTo>
                  <a:lnTo>
                    <a:pt x="50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89" name="Freeform 1165"/>
            <p:cNvSpPr>
              <a:spLocks/>
            </p:cNvSpPr>
            <p:nvPr/>
          </p:nvSpPr>
          <p:spPr bwMode="auto">
            <a:xfrm>
              <a:off x="1774" y="1564"/>
              <a:ext cx="50" cy="14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8" y="14"/>
                </a:cxn>
                <a:cxn ang="0">
                  <a:pos x="50" y="6"/>
                </a:cxn>
              </a:cxnLst>
              <a:rect l="0" t="0" r="r" b="b"/>
              <a:pathLst>
                <a:path w="50" h="14">
                  <a:moveTo>
                    <a:pt x="50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8" y="14"/>
                  </a:lnTo>
                  <a:lnTo>
                    <a:pt x="50" y="6"/>
                  </a:lnTo>
                  <a:close/>
                </a:path>
              </a:pathLst>
            </a:custGeom>
            <a:solidFill>
              <a:srgbClr val="007C44"/>
            </a:solidFill>
            <a:ln w="0">
              <a:solidFill>
                <a:srgbClr val="007C4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90" name="Freeform 1166"/>
            <p:cNvSpPr>
              <a:spLocks/>
            </p:cNvSpPr>
            <p:nvPr/>
          </p:nvSpPr>
          <p:spPr bwMode="auto">
            <a:xfrm>
              <a:off x="1774" y="1564"/>
              <a:ext cx="50" cy="14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8" y="14"/>
                </a:cxn>
                <a:cxn ang="0">
                  <a:pos x="50" y="6"/>
                </a:cxn>
              </a:cxnLst>
              <a:rect l="0" t="0" r="r" b="b"/>
              <a:pathLst>
                <a:path w="50" h="14">
                  <a:moveTo>
                    <a:pt x="50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8" y="14"/>
                  </a:lnTo>
                  <a:lnTo>
                    <a:pt x="5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91" name="Freeform 1167"/>
            <p:cNvSpPr>
              <a:spLocks/>
            </p:cNvSpPr>
            <p:nvPr/>
          </p:nvSpPr>
          <p:spPr bwMode="auto">
            <a:xfrm>
              <a:off x="1750" y="1570"/>
              <a:ext cx="52" cy="1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4" y="0"/>
                </a:cxn>
                <a:cxn ang="0">
                  <a:pos x="0" y="8"/>
                </a:cxn>
                <a:cxn ang="0">
                  <a:pos x="28" y="14"/>
                </a:cxn>
                <a:cxn ang="0">
                  <a:pos x="52" y="8"/>
                </a:cxn>
              </a:cxnLst>
              <a:rect l="0" t="0" r="r" b="b"/>
              <a:pathLst>
                <a:path w="52" h="14">
                  <a:moveTo>
                    <a:pt x="52" y="8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28" y="14"/>
                  </a:lnTo>
                  <a:lnTo>
                    <a:pt x="52" y="8"/>
                  </a:lnTo>
                  <a:close/>
                </a:path>
              </a:pathLst>
            </a:custGeom>
            <a:solidFill>
              <a:srgbClr val="007C43"/>
            </a:solidFill>
            <a:ln w="0">
              <a:solidFill>
                <a:srgbClr val="007C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92" name="Freeform 1168"/>
            <p:cNvSpPr>
              <a:spLocks/>
            </p:cNvSpPr>
            <p:nvPr/>
          </p:nvSpPr>
          <p:spPr bwMode="auto">
            <a:xfrm>
              <a:off x="1750" y="1570"/>
              <a:ext cx="52" cy="1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4" y="0"/>
                </a:cxn>
                <a:cxn ang="0">
                  <a:pos x="0" y="8"/>
                </a:cxn>
                <a:cxn ang="0">
                  <a:pos x="28" y="14"/>
                </a:cxn>
                <a:cxn ang="0">
                  <a:pos x="52" y="8"/>
                </a:cxn>
              </a:cxnLst>
              <a:rect l="0" t="0" r="r" b="b"/>
              <a:pathLst>
                <a:path w="52" h="14">
                  <a:moveTo>
                    <a:pt x="52" y="8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28" y="14"/>
                  </a:lnTo>
                  <a:lnTo>
                    <a:pt x="5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93" name="Freeform 1169"/>
            <p:cNvSpPr>
              <a:spLocks/>
            </p:cNvSpPr>
            <p:nvPr/>
          </p:nvSpPr>
          <p:spPr bwMode="auto">
            <a:xfrm>
              <a:off x="1726" y="1578"/>
              <a:ext cx="52" cy="14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8" y="14"/>
                </a:cxn>
                <a:cxn ang="0">
                  <a:pos x="52" y="6"/>
                </a:cxn>
              </a:cxnLst>
              <a:rect l="0" t="0" r="r" b="b"/>
              <a:pathLst>
                <a:path w="52" h="14">
                  <a:moveTo>
                    <a:pt x="52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8" y="14"/>
                  </a:lnTo>
                  <a:lnTo>
                    <a:pt x="52" y="6"/>
                  </a:lnTo>
                  <a:close/>
                </a:path>
              </a:pathLst>
            </a:custGeom>
            <a:solidFill>
              <a:srgbClr val="007C41"/>
            </a:solidFill>
            <a:ln w="0">
              <a:solidFill>
                <a:srgbClr val="007C4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94" name="Freeform 1170"/>
            <p:cNvSpPr>
              <a:spLocks/>
            </p:cNvSpPr>
            <p:nvPr/>
          </p:nvSpPr>
          <p:spPr bwMode="auto">
            <a:xfrm>
              <a:off x="1726" y="1578"/>
              <a:ext cx="52" cy="14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8" y="14"/>
                </a:cxn>
                <a:cxn ang="0">
                  <a:pos x="52" y="6"/>
                </a:cxn>
              </a:cxnLst>
              <a:rect l="0" t="0" r="r" b="b"/>
              <a:pathLst>
                <a:path w="52" h="14">
                  <a:moveTo>
                    <a:pt x="52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8" y="14"/>
                  </a:lnTo>
                  <a:lnTo>
                    <a:pt x="5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95" name="Freeform 1171"/>
            <p:cNvSpPr>
              <a:spLocks/>
            </p:cNvSpPr>
            <p:nvPr/>
          </p:nvSpPr>
          <p:spPr bwMode="auto">
            <a:xfrm>
              <a:off x="1702" y="1584"/>
              <a:ext cx="52" cy="1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8" y="14"/>
                </a:cxn>
                <a:cxn ang="0">
                  <a:pos x="52" y="8"/>
                </a:cxn>
              </a:cxnLst>
              <a:rect l="0" t="0" r="r" b="b"/>
              <a:pathLst>
                <a:path w="52" h="14">
                  <a:moveTo>
                    <a:pt x="52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8" y="14"/>
                  </a:lnTo>
                  <a:lnTo>
                    <a:pt x="52" y="8"/>
                  </a:lnTo>
                  <a:close/>
                </a:path>
              </a:pathLst>
            </a:custGeom>
            <a:solidFill>
              <a:srgbClr val="007C3F"/>
            </a:solidFill>
            <a:ln w="0">
              <a:solidFill>
                <a:srgbClr val="007C3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96" name="Freeform 1172"/>
            <p:cNvSpPr>
              <a:spLocks/>
            </p:cNvSpPr>
            <p:nvPr/>
          </p:nvSpPr>
          <p:spPr bwMode="auto">
            <a:xfrm>
              <a:off x="1702" y="1584"/>
              <a:ext cx="52" cy="1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8" y="14"/>
                </a:cxn>
                <a:cxn ang="0">
                  <a:pos x="52" y="8"/>
                </a:cxn>
              </a:cxnLst>
              <a:rect l="0" t="0" r="r" b="b"/>
              <a:pathLst>
                <a:path w="52" h="14">
                  <a:moveTo>
                    <a:pt x="52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8" y="14"/>
                  </a:lnTo>
                  <a:lnTo>
                    <a:pt x="5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97" name="Freeform 1173"/>
            <p:cNvSpPr>
              <a:spLocks/>
            </p:cNvSpPr>
            <p:nvPr/>
          </p:nvSpPr>
          <p:spPr bwMode="auto">
            <a:xfrm>
              <a:off x="1678" y="1590"/>
              <a:ext cx="52" cy="1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4" y="0"/>
                </a:cxn>
                <a:cxn ang="0">
                  <a:pos x="0" y="8"/>
                </a:cxn>
                <a:cxn ang="0">
                  <a:pos x="28" y="14"/>
                </a:cxn>
                <a:cxn ang="0">
                  <a:pos x="52" y="8"/>
                </a:cxn>
              </a:cxnLst>
              <a:rect l="0" t="0" r="r" b="b"/>
              <a:pathLst>
                <a:path w="52" h="14">
                  <a:moveTo>
                    <a:pt x="52" y="8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28" y="14"/>
                  </a:lnTo>
                  <a:lnTo>
                    <a:pt x="52" y="8"/>
                  </a:lnTo>
                  <a:close/>
                </a:path>
              </a:pathLst>
            </a:custGeom>
            <a:solidFill>
              <a:srgbClr val="007C3C"/>
            </a:solidFill>
            <a:ln w="0">
              <a:solidFill>
                <a:srgbClr val="007C3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98" name="Freeform 1174"/>
            <p:cNvSpPr>
              <a:spLocks/>
            </p:cNvSpPr>
            <p:nvPr/>
          </p:nvSpPr>
          <p:spPr bwMode="auto">
            <a:xfrm>
              <a:off x="1678" y="1590"/>
              <a:ext cx="52" cy="1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4" y="0"/>
                </a:cxn>
                <a:cxn ang="0">
                  <a:pos x="0" y="8"/>
                </a:cxn>
                <a:cxn ang="0">
                  <a:pos x="28" y="14"/>
                </a:cxn>
                <a:cxn ang="0">
                  <a:pos x="52" y="8"/>
                </a:cxn>
              </a:cxnLst>
              <a:rect l="0" t="0" r="r" b="b"/>
              <a:pathLst>
                <a:path w="52" h="14">
                  <a:moveTo>
                    <a:pt x="52" y="8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28" y="14"/>
                  </a:lnTo>
                  <a:lnTo>
                    <a:pt x="5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799" name="Freeform 1175"/>
            <p:cNvSpPr>
              <a:spLocks/>
            </p:cNvSpPr>
            <p:nvPr/>
          </p:nvSpPr>
          <p:spPr bwMode="auto">
            <a:xfrm>
              <a:off x="1654" y="1598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8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8" y="12"/>
                  </a:lnTo>
                  <a:lnTo>
                    <a:pt x="52" y="6"/>
                  </a:lnTo>
                  <a:close/>
                </a:path>
              </a:pathLst>
            </a:custGeom>
            <a:solidFill>
              <a:srgbClr val="007C38"/>
            </a:solidFill>
            <a:ln w="0">
              <a:solidFill>
                <a:srgbClr val="007C3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00" name="Freeform 1176"/>
            <p:cNvSpPr>
              <a:spLocks/>
            </p:cNvSpPr>
            <p:nvPr/>
          </p:nvSpPr>
          <p:spPr bwMode="auto">
            <a:xfrm>
              <a:off x="1654" y="1598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8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8" y="12"/>
                  </a:lnTo>
                  <a:lnTo>
                    <a:pt x="5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01" name="Freeform 1177"/>
            <p:cNvSpPr>
              <a:spLocks/>
            </p:cNvSpPr>
            <p:nvPr/>
          </p:nvSpPr>
          <p:spPr bwMode="auto">
            <a:xfrm>
              <a:off x="1628" y="1604"/>
              <a:ext cx="54" cy="12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8" y="12"/>
                </a:cxn>
                <a:cxn ang="0">
                  <a:pos x="54" y="6"/>
                </a:cxn>
              </a:cxnLst>
              <a:rect l="0" t="0" r="r" b="b"/>
              <a:pathLst>
                <a:path w="54" h="12">
                  <a:moveTo>
                    <a:pt x="54" y="6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8" y="12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rgbClr val="007B34"/>
            </a:solidFill>
            <a:ln w="0">
              <a:solidFill>
                <a:srgbClr val="007B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02" name="Freeform 1178"/>
            <p:cNvSpPr>
              <a:spLocks/>
            </p:cNvSpPr>
            <p:nvPr/>
          </p:nvSpPr>
          <p:spPr bwMode="auto">
            <a:xfrm>
              <a:off x="1628" y="1604"/>
              <a:ext cx="54" cy="12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8" y="12"/>
                </a:cxn>
                <a:cxn ang="0">
                  <a:pos x="54" y="6"/>
                </a:cxn>
              </a:cxnLst>
              <a:rect l="0" t="0" r="r" b="b"/>
              <a:pathLst>
                <a:path w="54" h="12">
                  <a:moveTo>
                    <a:pt x="54" y="6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8" y="12"/>
                  </a:lnTo>
                  <a:lnTo>
                    <a:pt x="54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03" name="Freeform 1179"/>
            <p:cNvSpPr>
              <a:spLocks/>
            </p:cNvSpPr>
            <p:nvPr/>
          </p:nvSpPr>
          <p:spPr bwMode="auto">
            <a:xfrm>
              <a:off x="1602" y="1610"/>
              <a:ext cx="54" cy="12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8" y="12"/>
                </a:cxn>
                <a:cxn ang="0">
                  <a:pos x="54" y="6"/>
                </a:cxn>
              </a:cxnLst>
              <a:rect l="0" t="0" r="r" b="b"/>
              <a:pathLst>
                <a:path w="54" h="12">
                  <a:moveTo>
                    <a:pt x="54" y="6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8" y="12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rgbClr val="007B30"/>
            </a:solidFill>
            <a:ln w="0">
              <a:solidFill>
                <a:srgbClr val="007B3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04" name="Freeform 1180"/>
            <p:cNvSpPr>
              <a:spLocks/>
            </p:cNvSpPr>
            <p:nvPr/>
          </p:nvSpPr>
          <p:spPr bwMode="auto">
            <a:xfrm>
              <a:off x="1602" y="1610"/>
              <a:ext cx="54" cy="12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8" y="12"/>
                </a:cxn>
                <a:cxn ang="0">
                  <a:pos x="54" y="6"/>
                </a:cxn>
              </a:cxnLst>
              <a:rect l="0" t="0" r="r" b="b"/>
              <a:pathLst>
                <a:path w="54" h="12">
                  <a:moveTo>
                    <a:pt x="54" y="6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8" y="12"/>
                  </a:lnTo>
                  <a:lnTo>
                    <a:pt x="54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05" name="Freeform 1181"/>
            <p:cNvSpPr>
              <a:spLocks/>
            </p:cNvSpPr>
            <p:nvPr/>
          </p:nvSpPr>
          <p:spPr bwMode="auto">
            <a:xfrm>
              <a:off x="1576" y="1616"/>
              <a:ext cx="54" cy="12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28" y="12"/>
                </a:cxn>
                <a:cxn ang="0">
                  <a:pos x="54" y="6"/>
                </a:cxn>
              </a:cxnLst>
              <a:rect l="0" t="0" r="r" b="b"/>
              <a:pathLst>
                <a:path w="54" h="12">
                  <a:moveTo>
                    <a:pt x="54" y="6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28" y="12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rgbClr val="007A2C"/>
            </a:solidFill>
            <a:ln w="0">
              <a:solidFill>
                <a:srgbClr val="007A2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06" name="Freeform 1182"/>
            <p:cNvSpPr>
              <a:spLocks/>
            </p:cNvSpPr>
            <p:nvPr/>
          </p:nvSpPr>
          <p:spPr bwMode="auto">
            <a:xfrm>
              <a:off x="1576" y="1616"/>
              <a:ext cx="54" cy="12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28" y="12"/>
                </a:cxn>
                <a:cxn ang="0">
                  <a:pos x="54" y="6"/>
                </a:cxn>
              </a:cxnLst>
              <a:rect l="0" t="0" r="r" b="b"/>
              <a:pathLst>
                <a:path w="54" h="12">
                  <a:moveTo>
                    <a:pt x="54" y="6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28" y="12"/>
                  </a:lnTo>
                  <a:lnTo>
                    <a:pt x="54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07" name="Freeform 1183"/>
            <p:cNvSpPr>
              <a:spLocks/>
            </p:cNvSpPr>
            <p:nvPr/>
          </p:nvSpPr>
          <p:spPr bwMode="auto">
            <a:xfrm>
              <a:off x="1550" y="1620"/>
              <a:ext cx="54" cy="14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8" y="14"/>
                </a:cxn>
                <a:cxn ang="0">
                  <a:pos x="54" y="8"/>
                </a:cxn>
              </a:cxnLst>
              <a:rect l="0" t="0" r="r" b="b"/>
              <a:pathLst>
                <a:path w="54" h="14">
                  <a:moveTo>
                    <a:pt x="54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8" y="14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827"/>
            </a:solidFill>
            <a:ln w="0">
              <a:solidFill>
                <a:srgbClr val="00782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08" name="Freeform 1184"/>
            <p:cNvSpPr>
              <a:spLocks/>
            </p:cNvSpPr>
            <p:nvPr/>
          </p:nvSpPr>
          <p:spPr bwMode="auto">
            <a:xfrm>
              <a:off x="1550" y="1620"/>
              <a:ext cx="54" cy="14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8" y="14"/>
                </a:cxn>
                <a:cxn ang="0">
                  <a:pos x="54" y="8"/>
                </a:cxn>
              </a:cxnLst>
              <a:rect l="0" t="0" r="r" b="b"/>
              <a:pathLst>
                <a:path w="54" h="14">
                  <a:moveTo>
                    <a:pt x="54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8" y="14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09" name="Freeform 1185"/>
            <p:cNvSpPr>
              <a:spLocks/>
            </p:cNvSpPr>
            <p:nvPr/>
          </p:nvSpPr>
          <p:spPr bwMode="auto">
            <a:xfrm>
              <a:off x="1524" y="1626"/>
              <a:ext cx="54" cy="12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28" y="12"/>
                </a:cxn>
                <a:cxn ang="0">
                  <a:pos x="54" y="8"/>
                </a:cxn>
              </a:cxnLst>
              <a:rect l="0" t="0" r="r" b="b"/>
              <a:pathLst>
                <a:path w="54" h="12">
                  <a:moveTo>
                    <a:pt x="54" y="8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28" y="12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722"/>
            </a:solidFill>
            <a:ln w="0">
              <a:solidFill>
                <a:srgbClr val="00772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10" name="Freeform 1186"/>
            <p:cNvSpPr>
              <a:spLocks/>
            </p:cNvSpPr>
            <p:nvPr/>
          </p:nvSpPr>
          <p:spPr bwMode="auto">
            <a:xfrm>
              <a:off x="1524" y="1626"/>
              <a:ext cx="54" cy="12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28" y="12"/>
                </a:cxn>
                <a:cxn ang="0">
                  <a:pos x="54" y="8"/>
                </a:cxn>
              </a:cxnLst>
              <a:rect l="0" t="0" r="r" b="b"/>
              <a:pathLst>
                <a:path w="54" h="12">
                  <a:moveTo>
                    <a:pt x="54" y="8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28" y="12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11" name="Freeform 1187"/>
            <p:cNvSpPr>
              <a:spLocks/>
            </p:cNvSpPr>
            <p:nvPr/>
          </p:nvSpPr>
          <p:spPr bwMode="auto">
            <a:xfrm>
              <a:off x="1496" y="1630"/>
              <a:ext cx="56" cy="12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8" y="12"/>
                </a:cxn>
                <a:cxn ang="0">
                  <a:pos x="56" y="8"/>
                </a:cxn>
              </a:cxnLst>
              <a:rect l="0" t="0" r="r" b="b"/>
              <a:pathLst>
                <a:path w="56" h="12">
                  <a:moveTo>
                    <a:pt x="56" y="8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8" y="12"/>
                  </a:lnTo>
                  <a:lnTo>
                    <a:pt x="56" y="8"/>
                  </a:lnTo>
                  <a:close/>
                </a:path>
              </a:pathLst>
            </a:custGeom>
            <a:solidFill>
              <a:srgbClr val="00751E"/>
            </a:solidFill>
            <a:ln w="0">
              <a:solidFill>
                <a:srgbClr val="00751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12" name="Freeform 1188"/>
            <p:cNvSpPr>
              <a:spLocks/>
            </p:cNvSpPr>
            <p:nvPr/>
          </p:nvSpPr>
          <p:spPr bwMode="auto">
            <a:xfrm>
              <a:off x="1496" y="1630"/>
              <a:ext cx="56" cy="12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8" y="12"/>
                </a:cxn>
                <a:cxn ang="0">
                  <a:pos x="56" y="8"/>
                </a:cxn>
              </a:cxnLst>
              <a:rect l="0" t="0" r="r" b="b"/>
              <a:pathLst>
                <a:path w="56" h="12">
                  <a:moveTo>
                    <a:pt x="56" y="8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8" y="12"/>
                  </a:lnTo>
                  <a:lnTo>
                    <a:pt x="5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13" name="Freeform 1189"/>
            <p:cNvSpPr>
              <a:spLocks/>
            </p:cNvSpPr>
            <p:nvPr/>
          </p:nvSpPr>
          <p:spPr bwMode="auto">
            <a:xfrm>
              <a:off x="1468" y="1636"/>
              <a:ext cx="56" cy="10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28" y="10"/>
                </a:cxn>
                <a:cxn ang="0">
                  <a:pos x="56" y="6"/>
                </a:cxn>
              </a:cxnLst>
              <a:rect l="0" t="0" r="r" b="b"/>
              <a:pathLst>
                <a:path w="56" h="10">
                  <a:moveTo>
                    <a:pt x="56" y="6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28" y="10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00731A"/>
            </a:solidFill>
            <a:ln w="0">
              <a:solidFill>
                <a:srgbClr val="00731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14" name="Freeform 1190"/>
            <p:cNvSpPr>
              <a:spLocks/>
            </p:cNvSpPr>
            <p:nvPr/>
          </p:nvSpPr>
          <p:spPr bwMode="auto">
            <a:xfrm>
              <a:off x="1468" y="1636"/>
              <a:ext cx="56" cy="10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28" y="10"/>
                </a:cxn>
                <a:cxn ang="0">
                  <a:pos x="56" y="6"/>
                </a:cxn>
              </a:cxnLst>
              <a:rect l="0" t="0" r="r" b="b"/>
              <a:pathLst>
                <a:path w="56" h="10">
                  <a:moveTo>
                    <a:pt x="56" y="6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28" y="10"/>
                  </a:lnTo>
                  <a:lnTo>
                    <a:pt x="5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15" name="Freeform 1191"/>
            <p:cNvSpPr>
              <a:spLocks/>
            </p:cNvSpPr>
            <p:nvPr/>
          </p:nvSpPr>
          <p:spPr bwMode="auto">
            <a:xfrm>
              <a:off x="1440" y="1640"/>
              <a:ext cx="56" cy="10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28" y="10"/>
                </a:cxn>
                <a:cxn ang="0">
                  <a:pos x="56" y="6"/>
                </a:cxn>
              </a:cxnLst>
              <a:rect l="0" t="0" r="r" b="b"/>
              <a:pathLst>
                <a:path w="56" h="10">
                  <a:moveTo>
                    <a:pt x="56" y="6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28" y="10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007016"/>
            </a:solidFill>
            <a:ln w="0">
              <a:solidFill>
                <a:srgbClr val="00701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16" name="Freeform 1192"/>
            <p:cNvSpPr>
              <a:spLocks/>
            </p:cNvSpPr>
            <p:nvPr/>
          </p:nvSpPr>
          <p:spPr bwMode="auto">
            <a:xfrm>
              <a:off x="1440" y="1640"/>
              <a:ext cx="56" cy="10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28" y="10"/>
                </a:cxn>
                <a:cxn ang="0">
                  <a:pos x="56" y="6"/>
                </a:cxn>
              </a:cxnLst>
              <a:rect l="0" t="0" r="r" b="b"/>
              <a:pathLst>
                <a:path w="56" h="10">
                  <a:moveTo>
                    <a:pt x="56" y="6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28" y="10"/>
                  </a:lnTo>
                  <a:lnTo>
                    <a:pt x="5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17" name="Freeform 1193"/>
            <p:cNvSpPr>
              <a:spLocks/>
            </p:cNvSpPr>
            <p:nvPr/>
          </p:nvSpPr>
          <p:spPr bwMode="auto">
            <a:xfrm>
              <a:off x="1410" y="1644"/>
              <a:ext cx="58" cy="10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0" y="0"/>
                </a:cxn>
                <a:cxn ang="0">
                  <a:pos x="0" y="4"/>
                </a:cxn>
                <a:cxn ang="0">
                  <a:pos x="28" y="10"/>
                </a:cxn>
                <a:cxn ang="0">
                  <a:pos x="58" y="6"/>
                </a:cxn>
              </a:cxnLst>
              <a:rect l="0" t="0" r="r" b="b"/>
              <a:pathLst>
                <a:path w="58" h="10">
                  <a:moveTo>
                    <a:pt x="58" y="6"/>
                  </a:moveTo>
                  <a:lnTo>
                    <a:pt x="30" y="0"/>
                  </a:lnTo>
                  <a:lnTo>
                    <a:pt x="0" y="4"/>
                  </a:lnTo>
                  <a:lnTo>
                    <a:pt x="28" y="10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006D13"/>
            </a:solidFill>
            <a:ln w="0">
              <a:solidFill>
                <a:srgbClr val="006D1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18" name="Freeform 1194"/>
            <p:cNvSpPr>
              <a:spLocks/>
            </p:cNvSpPr>
            <p:nvPr/>
          </p:nvSpPr>
          <p:spPr bwMode="auto">
            <a:xfrm>
              <a:off x="1410" y="1644"/>
              <a:ext cx="58" cy="10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0" y="0"/>
                </a:cxn>
                <a:cxn ang="0">
                  <a:pos x="0" y="4"/>
                </a:cxn>
                <a:cxn ang="0">
                  <a:pos x="28" y="10"/>
                </a:cxn>
                <a:cxn ang="0">
                  <a:pos x="58" y="6"/>
                </a:cxn>
              </a:cxnLst>
              <a:rect l="0" t="0" r="r" b="b"/>
              <a:pathLst>
                <a:path w="58" h="10">
                  <a:moveTo>
                    <a:pt x="58" y="6"/>
                  </a:moveTo>
                  <a:lnTo>
                    <a:pt x="30" y="0"/>
                  </a:lnTo>
                  <a:lnTo>
                    <a:pt x="0" y="4"/>
                  </a:lnTo>
                  <a:lnTo>
                    <a:pt x="28" y="10"/>
                  </a:lnTo>
                  <a:lnTo>
                    <a:pt x="5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19" name="Freeform 1195"/>
            <p:cNvSpPr>
              <a:spLocks/>
            </p:cNvSpPr>
            <p:nvPr/>
          </p:nvSpPr>
          <p:spPr bwMode="auto">
            <a:xfrm>
              <a:off x="1380" y="1648"/>
              <a:ext cx="58" cy="10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0" y="0"/>
                </a:cxn>
                <a:cxn ang="0">
                  <a:pos x="0" y="4"/>
                </a:cxn>
                <a:cxn ang="0">
                  <a:pos x="28" y="10"/>
                </a:cxn>
                <a:cxn ang="0">
                  <a:pos x="58" y="6"/>
                </a:cxn>
              </a:cxnLst>
              <a:rect l="0" t="0" r="r" b="b"/>
              <a:pathLst>
                <a:path w="58" h="10">
                  <a:moveTo>
                    <a:pt x="58" y="6"/>
                  </a:moveTo>
                  <a:lnTo>
                    <a:pt x="30" y="0"/>
                  </a:lnTo>
                  <a:lnTo>
                    <a:pt x="0" y="4"/>
                  </a:lnTo>
                  <a:lnTo>
                    <a:pt x="28" y="10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006A12"/>
            </a:solidFill>
            <a:ln w="0">
              <a:solidFill>
                <a:srgbClr val="006A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20" name="Freeform 1196"/>
            <p:cNvSpPr>
              <a:spLocks/>
            </p:cNvSpPr>
            <p:nvPr/>
          </p:nvSpPr>
          <p:spPr bwMode="auto">
            <a:xfrm>
              <a:off x="1380" y="1648"/>
              <a:ext cx="58" cy="10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0" y="0"/>
                </a:cxn>
                <a:cxn ang="0">
                  <a:pos x="0" y="4"/>
                </a:cxn>
                <a:cxn ang="0">
                  <a:pos x="28" y="10"/>
                </a:cxn>
                <a:cxn ang="0">
                  <a:pos x="58" y="6"/>
                </a:cxn>
              </a:cxnLst>
              <a:rect l="0" t="0" r="r" b="b"/>
              <a:pathLst>
                <a:path w="58" h="10">
                  <a:moveTo>
                    <a:pt x="58" y="6"/>
                  </a:moveTo>
                  <a:lnTo>
                    <a:pt x="30" y="0"/>
                  </a:lnTo>
                  <a:lnTo>
                    <a:pt x="0" y="4"/>
                  </a:lnTo>
                  <a:lnTo>
                    <a:pt x="28" y="10"/>
                  </a:lnTo>
                  <a:lnTo>
                    <a:pt x="5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21" name="Freeform 1197"/>
            <p:cNvSpPr>
              <a:spLocks/>
            </p:cNvSpPr>
            <p:nvPr/>
          </p:nvSpPr>
          <p:spPr bwMode="auto">
            <a:xfrm>
              <a:off x="1350" y="1652"/>
              <a:ext cx="58" cy="10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0" y="0"/>
                </a:cxn>
                <a:cxn ang="0">
                  <a:pos x="0" y="4"/>
                </a:cxn>
                <a:cxn ang="0">
                  <a:pos x="28" y="10"/>
                </a:cxn>
                <a:cxn ang="0">
                  <a:pos x="58" y="6"/>
                </a:cxn>
              </a:cxnLst>
              <a:rect l="0" t="0" r="r" b="b"/>
              <a:pathLst>
                <a:path w="58" h="10">
                  <a:moveTo>
                    <a:pt x="58" y="6"/>
                  </a:moveTo>
                  <a:lnTo>
                    <a:pt x="30" y="0"/>
                  </a:lnTo>
                  <a:lnTo>
                    <a:pt x="0" y="4"/>
                  </a:lnTo>
                  <a:lnTo>
                    <a:pt x="28" y="10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006612"/>
            </a:solidFill>
            <a:ln w="0">
              <a:solidFill>
                <a:srgbClr val="0066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22" name="Freeform 1198"/>
            <p:cNvSpPr>
              <a:spLocks/>
            </p:cNvSpPr>
            <p:nvPr/>
          </p:nvSpPr>
          <p:spPr bwMode="auto">
            <a:xfrm>
              <a:off x="1350" y="1652"/>
              <a:ext cx="58" cy="10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0" y="0"/>
                </a:cxn>
                <a:cxn ang="0">
                  <a:pos x="0" y="4"/>
                </a:cxn>
                <a:cxn ang="0">
                  <a:pos x="28" y="10"/>
                </a:cxn>
                <a:cxn ang="0">
                  <a:pos x="58" y="6"/>
                </a:cxn>
              </a:cxnLst>
              <a:rect l="0" t="0" r="r" b="b"/>
              <a:pathLst>
                <a:path w="58" h="10">
                  <a:moveTo>
                    <a:pt x="58" y="6"/>
                  </a:moveTo>
                  <a:lnTo>
                    <a:pt x="30" y="0"/>
                  </a:lnTo>
                  <a:lnTo>
                    <a:pt x="0" y="4"/>
                  </a:lnTo>
                  <a:lnTo>
                    <a:pt x="28" y="10"/>
                  </a:lnTo>
                  <a:lnTo>
                    <a:pt x="5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23" name="Freeform 1199"/>
            <p:cNvSpPr>
              <a:spLocks/>
            </p:cNvSpPr>
            <p:nvPr/>
          </p:nvSpPr>
          <p:spPr bwMode="auto">
            <a:xfrm>
              <a:off x="1320" y="1656"/>
              <a:ext cx="58" cy="10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8" y="10"/>
                </a:cxn>
                <a:cxn ang="0">
                  <a:pos x="58" y="6"/>
                </a:cxn>
              </a:cxnLst>
              <a:rect l="0" t="0" r="r" b="b"/>
              <a:pathLst>
                <a:path w="58" h="10">
                  <a:moveTo>
                    <a:pt x="58" y="6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8" y="10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006315"/>
            </a:solidFill>
            <a:ln w="0">
              <a:solidFill>
                <a:srgbClr val="00631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24" name="Freeform 1200"/>
            <p:cNvSpPr>
              <a:spLocks/>
            </p:cNvSpPr>
            <p:nvPr/>
          </p:nvSpPr>
          <p:spPr bwMode="auto">
            <a:xfrm>
              <a:off x="1320" y="1656"/>
              <a:ext cx="58" cy="10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8" y="10"/>
                </a:cxn>
                <a:cxn ang="0">
                  <a:pos x="58" y="6"/>
                </a:cxn>
              </a:cxnLst>
              <a:rect l="0" t="0" r="r" b="b"/>
              <a:pathLst>
                <a:path w="58" h="10">
                  <a:moveTo>
                    <a:pt x="58" y="6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8" y="10"/>
                  </a:lnTo>
                  <a:lnTo>
                    <a:pt x="5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25" name="Freeform 1201"/>
            <p:cNvSpPr>
              <a:spLocks/>
            </p:cNvSpPr>
            <p:nvPr/>
          </p:nvSpPr>
          <p:spPr bwMode="auto">
            <a:xfrm>
              <a:off x="1288" y="1662"/>
              <a:ext cx="60" cy="10"/>
            </a:xfrm>
            <a:custGeom>
              <a:avLst/>
              <a:gdLst/>
              <a:ahLst/>
              <a:cxnLst>
                <a:cxn ang="0">
                  <a:pos x="60" y="4"/>
                </a:cxn>
                <a:cxn ang="0">
                  <a:pos x="32" y="0"/>
                </a:cxn>
                <a:cxn ang="0">
                  <a:pos x="0" y="6"/>
                </a:cxn>
                <a:cxn ang="0">
                  <a:pos x="28" y="10"/>
                </a:cxn>
                <a:cxn ang="0">
                  <a:pos x="60" y="4"/>
                </a:cxn>
              </a:cxnLst>
              <a:rect l="0" t="0" r="r" b="b"/>
              <a:pathLst>
                <a:path w="60" h="10">
                  <a:moveTo>
                    <a:pt x="60" y="4"/>
                  </a:moveTo>
                  <a:lnTo>
                    <a:pt x="32" y="0"/>
                  </a:lnTo>
                  <a:lnTo>
                    <a:pt x="0" y="6"/>
                  </a:lnTo>
                  <a:lnTo>
                    <a:pt x="28" y="10"/>
                  </a:lnTo>
                  <a:lnTo>
                    <a:pt x="60" y="4"/>
                  </a:lnTo>
                  <a:close/>
                </a:path>
              </a:pathLst>
            </a:custGeom>
            <a:solidFill>
              <a:srgbClr val="005F1A"/>
            </a:solidFill>
            <a:ln w="0">
              <a:solidFill>
                <a:srgbClr val="005F1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26" name="Freeform 1202"/>
            <p:cNvSpPr>
              <a:spLocks/>
            </p:cNvSpPr>
            <p:nvPr/>
          </p:nvSpPr>
          <p:spPr bwMode="auto">
            <a:xfrm>
              <a:off x="1288" y="1662"/>
              <a:ext cx="60" cy="10"/>
            </a:xfrm>
            <a:custGeom>
              <a:avLst/>
              <a:gdLst/>
              <a:ahLst/>
              <a:cxnLst>
                <a:cxn ang="0">
                  <a:pos x="60" y="4"/>
                </a:cxn>
                <a:cxn ang="0">
                  <a:pos x="32" y="0"/>
                </a:cxn>
                <a:cxn ang="0">
                  <a:pos x="0" y="6"/>
                </a:cxn>
                <a:cxn ang="0">
                  <a:pos x="28" y="10"/>
                </a:cxn>
                <a:cxn ang="0">
                  <a:pos x="60" y="4"/>
                </a:cxn>
              </a:cxnLst>
              <a:rect l="0" t="0" r="r" b="b"/>
              <a:pathLst>
                <a:path w="60" h="10">
                  <a:moveTo>
                    <a:pt x="60" y="4"/>
                  </a:moveTo>
                  <a:lnTo>
                    <a:pt x="32" y="0"/>
                  </a:lnTo>
                  <a:lnTo>
                    <a:pt x="0" y="6"/>
                  </a:lnTo>
                  <a:lnTo>
                    <a:pt x="28" y="10"/>
                  </a:lnTo>
                  <a:lnTo>
                    <a:pt x="60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27" name="Freeform 1203"/>
            <p:cNvSpPr>
              <a:spLocks/>
            </p:cNvSpPr>
            <p:nvPr/>
          </p:nvSpPr>
          <p:spPr bwMode="auto">
            <a:xfrm>
              <a:off x="1256" y="1668"/>
              <a:ext cx="60" cy="12"/>
            </a:xfrm>
            <a:custGeom>
              <a:avLst/>
              <a:gdLst/>
              <a:ahLst/>
              <a:cxnLst>
                <a:cxn ang="0">
                  <a:pos x="60" y="4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8" y="12"/>
                </a:cxn>
                <a:cxn ang="0">
                  <a:pos x="60" y="4"/>
                </a:cxn>
              </a:cxnLst>
              <a:rect l="0" t="0" r="r" b="b"/>
              <a:pathLst>
                <a:path w="60" h="12">
                  <a:moveTo>
                    <a:pt x="60" y="4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8" y="12"/>
                  </a:lnTo>
                  <a:lnTo>
                    <a:pt x="60" y="4"/>
                  </a:lnTo>
                  <a:close/>
                </a:path>
              </a:pathLst>
            </a:custGeom>
            <a:solidFill>
              <a:srgbClr val="005C23"/>
            </a:solidFill>
            <a:ln w="0">
              <a:solidFill>
                <a:srgbClr val="005C2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28" name="Freeform 1204"/>
            <p:cNvSpPr>
              <a:spLocks/>
            </p:cNvSpPr>
            <p:nvPr/>
          </p:nvSpPr>
          <p:spPr bwMode="auto">
            <a:xfrm>
              <a:off x="1256" y="1668"/>
              <a:ext cx="60" cy="12"/>
            </a:xfrm>
            <a:custGeom>
              <a:avLst/>
              <a:gdLst/>
              <a:ahLst/>
              <a:cxnLst>
                <a:cxn ang="0">
                  <a:pos x="60" y="4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8" y="12"/>
                </a:cxn>
                <a:cxn ang="0">
                  <a:pos x="60" y="4"/>
                </a:cxn>
              </a:cxnLst>
              <a:rect l="0" t="0" r="r" b="b"/>
              <a:pathLst>
                <a:path w="60" h="12">
                  <a:moveTo>
                    <a:pt x="60" y="4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8" y="12"/>
                  </a:lnTo>
                  <a:lnTo>
                    <a:pt x="60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29" name="Freeform 1205"/>
            <p:cNvSpPr>
              <a:spLocks/>
            </p:cNvSpPr>
            <p:nvPr/>
          </p:nvSpPr>
          <p:spPr bwMode="auto">
            <a:xfrm>
              <a:off x="1224" y="1676"/>
              <a:ext cx="60" cy="12"/>
            </a:xfrm>
            <a:custGeom>
              <a:avLst/>
              <a:gdLst/>
              <a:ahLst/>
              <a:cxnLst>
                <a:cxn ang="0">
                  <a:pos x="60" y="4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8" y="12"/>
                </a:cxn>
                <a:cxn ang="0">
                  <a:pos x="60" y="4"/>
                </a:cxn>
              </a:cxnLst>
              <a:rect l="0" t="0" r="r" b="b"/>
              <a:pathLst>
                <a:path w="60" h="12">
                  <a:moveTo>
                    <a:pt x="60" y="4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8" y="12"/>
                  </a:lnTo>
                  <a:lnTo>
                    <a:pt x="60" y="4"/>
                  </a:lnTo>
                  <a:close/>
                </a:path>
              </a:pathLst>
            </a:custGeom>
            <a:solidFill>
              <a:srgbClr val="00582E"/>
            </a:solidFill>
            <a:ln w="0">
              <a:solidFill>
                <a:srgbClr val="00582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30" name="Freeform 1206"/>
            <p:cNvSpPr>
              <a:spLocks/>
            </p:cNvSpPr>
            <p:nvPr/>
          </p:nvSpPr>
          <p:spPr bwMode="auto">
            <a:xfrm>
              <a:off x="1224" y="1676"/>
              <a:ext cx="60" cy="12"/>
            </a:xfrm>
            <a:custGeom>
              <a:avLst/>
              <a:gdLst/>
              <a:ahLst/>
              <a:cxnLst>
                <a:cxn ang="0">
                  <a:pos x="60" y="4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8" y="12"/>
                </a:cxn>
                <a:cxn ang="0">
                  <a:pos x="60" y="4"/>
                </a:cxn>
              </a:cxnLst>
              <a:rect l="0" t="0" r="r" b="b"/>
              <a:pathLst>
                <a:path w="60" h="12">
                  <a:moveTo>
                    <a:pt x="60" y="4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8" y="12"/>
                  </a:lnTo>
                  <a:lnTo>
                    <a:pt x="60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31" name="Freeform 1207"/>
            <p:cNvSpPr>
              <a:spLocks/>
            </p:cNvSpPr>
            <p:nvPr/>
          </p:nvSpPr>
          <p:spPr bwMode="auto">
            <a:xfrm>
              <a:off x="1190" y="1684"/>
              <a:ext cx="62" cy="14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34" y="0"/>
                </a:cxn>
                <a:cxn ang="0">
                  <a:pos x="0" y="10"/>
                </a:cxn>
                <a:cxn ang="0">
                  <a:pos x="28" y="14"/>
                </a:cxn>
                <a:cxn ang="0">
                  <a:pos x="62" y="4"/>
                </a:cxn>
              </a:cxnLst>
              <a:rect l="0" t="0" r="r" b="b"/>
              <a:pathLst>
                <a:path w="62" h="14">
                  <a:moveTo>
                    <a:pt x="62" y="4"/>
                  </a:moveTo>
                  <a:lnTo>
                    <a:pt x="34" y="0"/>
                  </a:lnTo>
                  <a:lnTo>
                    <a:pt x="0" y="10"/>
                  </a:lnTo>
                  <a:lnTo>
                    <a:pt x="28" y="14"/>
                  </a:lnTo>
                  <a:lnTo>
                    <a:pt x="62" y="4"/>
                  </a:lnTo>
                  <a:close/>
                </a:path>
              </a:pathLst>
            </a:custGeom>
            <a:solidFill>
              <a:srgbClr val="00563D"/>
            </a:solidFill>
            <a:ln w="0">
              <a:solidFill>
                <a:srgbClr val="00563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32" name="Freeform 1208"/>
            <p:cNvSpPr>
              <a:spLocks/>
            </p:cNvSpPr>
            <p:nvPr/>
          </p:nvSpPr>
          <p:spPr bwMode="auto">
            <a:xfrm>
              <a:off x="1190" y="1684"/>
              <a:ext cx="62" cy="14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34" y="0"/>
                </a:cxn>
                <a:cxn ang="0">
                  <a:pos x="0" y="10"/>
                </a:cxn>
                <a:cxn ang="0">
                  <a:pos x="28" y="14"/>
                </a:cxn>
                <a:cxn ang="0">
                  <a:pos x="62" y="4"/>
                </a:cxn>
              </a:cxnLst>
              <a:rect l="0" t="0" r="r" b="b"/>
              <a:pathLst>
                <a:path w="62" h="14">
                  <a:moveTo>
                    <a:pt x="62" y="4"/>
                  </a:moveTo>
                  <a:lnTo>
                    <a:pt x="34" y="0"/>
                  </a:lnTo>
                  <a:lnTo>
                    <a:pt x="0" y="10"/>
                  </a:lnTo>
                  <a:lnTo>
                    <a:pt x="28" y="14"/>
                  </a:lnTo>
                  <a:lnTo>
                    <a:pt x="62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33" name="Freeform 1209"/>
            <p:cNvSpPr>
              <a:spLocks/>
            </p:cNvSpPr>
            <p:nvPr/>
          </p:nvSpPr>
          <p:spPr bwMode="auto">
            <a:xfrm>
              <a:off x="1156" y="1694"/>
              <a:ext cx="62" cy="1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34" y="0"/>
                </a:cxn>
                <a:cxn ang="0">
                  <a:pos x="0" y="14"/>
                </a:cxn>
                <a:cxn ang="0">
                  <a:pos x="28" y="18"/>
                </a:cxn>
                <a:cxn ang="0">
                  <a:pos x="62" y="4"/>
                </a:cxn>
              </a:cxnLst>
              <a:rect l="0" t="0" r="r" b="b"/>
              <a:pathLst>
                <a:path w="62" h="18">
                  <a:moveTo>
                    <a:pt x="62" y="4"/>
                  </a:moveTo>
                  <a:lnTo>
                    <a:pt x="34" y="0"/>
                  </a:lnTo>
                  <a:lnTo>
                    <a:pt x="0" y="14"/>
                  </a:lnTo>
                  <a:lnTo>
                    <a:pt x="28" y="18"/>
                  </a:lnTo>
                  <a:lnTo>
                    <a:pt x="62" y="4"/>
                  </a:lnTo>
                  <a:close/>
                </a:path>
              </a:pathLst>
            </a:custGeom>
            <a:solidFill>
              <a:srgbClr val="00544F"/>
            </a:solidFill>
            <a:ln w="0">
              <a:solidFill>
                <a:srgbClr val="00544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34" name="Freeform 1210"/>
            <p:cNvSpPr>
              <a:spLocks/>
            </p:cNvSpPr>
            <p:nvPr/>
          </p:nvSpPr>
          <p:spPr bwMode="auto">
            <a:xfrm>
              <a:off x="1156" y="1694"/>
              <a:ext cx="62" cy="1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34" y="0"/>
                </a:cxn>
                <a:cxn ang="0">
                  <a:pos x="0" y="14"/>
                </a:cxn>
                <a:cxn ang="0">
                  <a:pos x="28" y="18"/>
                </a:cxn>
                <a:cxn ang="0">
                  <a:pos x="62" y="4"/>
                </a:cxn>
              </a:cxnLst>
              <a:rect l="0" t="0" r="r" b="b"/>
              <a:pathLst>
                <a:path w="62" h="18">
                  <a:moveTo>
                    <a:pt x="62" y="4"/>
                  </a:moveTo>
                  <a:lnTo>
                    <a:pt x="34" y="0"/>
                  </a:lnTo>
                  <a:lnTo>
                    <a:pt x="0" y="14"/>
                  </a:lnTo>
                  <a:lnTo>
                    <a:pt x="28" y="18"/>
                  </a:lnTo>
                  <a:lnTo>
                    <a:pt x="62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35" name="Freeform 1211"/>
            <p:cNvSpPr>
              <a:spLocks/>
            </p:cNvSpPr>
            <p:nvPr/>
          </p:nvSpPr>
          <p:spPr bwMode="auto">
            <a:xfrm>
              <a:off x="1122" y="1708"/>
              <a:ext cx="62" cy="22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34" y="0"/>
                </a:cxn>
                <a:cxn ang="0">
                  <a:pos x="0" y="16"/>
                </a:cxn>
                <a:cxn ang="0">
                  <a:pos x="28" y="22"/>
                </a:cxn>
                <a:cxn ang="0">
                  <a:pos x="62" y="4"/>
                </a:cxn>
              </a:cxnLst>
              <a:rect l="0" t="0" r="r" b="b"/>
              <a:pathLst>
                <a:path w="62" h="22">
                  <a:moveTo>
                    <a:pt x="62" y="4"/>
                  </a:moveTo>
                  <a:lnTo>
                    <a:pt x="34" y="0"/>
                  </a:lnTo>
                  <a:lnTo>
                    <a:pt x="0" y="16"/>
                  </a:lnTo>
                  <a:lnTo>
                    <a:pt x="28" y="22"/>
                  </a:lnTo>
                  <a:lnTo>
                    <a:pt x="62" y="4"/>
                  </a:lnTo>
                  <a:close/>
                </a:path>
              </a:pathLst>
            </a:custGeom>
            <a:solidFill>
              <a:srgbClr val="005261"/>
            </a:solidFill>
            <a:ln w="0">
              <a:solidFill>
                <a:srgbClr val="00526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36" name="Freeform 1212"/>
            <p:cNvSpPr>
              <a:spLocks/>
            </p:cNvSpPr>
            <p:nvPr/>
          </p:nvSpPr>
          <p:spPr bwMode="auto">
            <a:xfrm>
              <a:off x="1122" y="1708"/>
              <a:ext cx="62" cy="22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34" y="0"/>
                </a:cxn>
                <a:cxn ang="0">
                  <a:pos x="0" y="16"/>
                </a:cxn>
                <a:cxn ang="0">
                  <a:pos x="28" y="22"/>
                </a:cxn>
                <a:cxn ang="0">
                  <a:pos x="62" y="4"/>
                </a:cxn>
              </a:cxnLst>
              <a:rect l="0" t="0" r="r" b="b"/>
              <a:pathLst>
                <a:path w="62" h="22">
                  <a:moveTo>
                    <a:pt x="62" y="4"/>
                  </a:moveTo>
                  <a:lnTo>
                    <a:pt x="34" y="0"/>
                  </a:lnTo>
                  <a:lnTo>
                    <a:pt x="0" y="16"/>
                  </a:lnTo>
                  <a:lnTo>
                    <a:pt x="28" y="22"/>
                  </a:lnTo>
                  <a:lnTo>
                    <a:pt x="62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7" name="Group 1213"/>
          <p:cNvGrpSpPr>
            <a:grpSpLocks/>
          </p:cNvGrpSpPr>
          <p:nvPr/>
        </p:nvGrpSpPr>
        <p:grpSpPr bwMode="auto">
          <a:xfrm>
            <a:off x="1431925" y="2451100"/>
            <a:ext cx="1736725" cy="530225"/>
            <a:chOff x="902" y="1544"/>
            <a:chExt cx="1094" cy="334"/>
          </a:xfrm>
        </p:grpSpPr>
        <p:sp>
          <p:nvSpPr>
            <p:cNvPr id="155838" name="Freeform 1214"/>
            <p:cNvSpPr>
              <a:spLocks/>
            </p:cNvSpPr>
            <p:nvPr/>
          </p:nvSpPr>
          <p:spPr bwMode="auto">
            <a:xfrm>
              <a:off x="1088" y="1724"/>
              <a:ext cx="62" cy="26"/>
            </a:xfrm>
            <a:custGeom>
              <a:avLst/>
              <a:gdLst/>
              <a:ahLst/>
              <a:cxnLst>
                <a:cxn ang="0">
                  <a:pos x="62" y="6"/>
                </a:cxn>
                <a:cxn ang="0">
                  <a:pos x="34" y="0"/>
                </a:cxn>
                <a:cxn ang="0">
                  <a:pos x="0" y="20"/>
                </a:cxn>
                <a:cxn ang="0">
                  <a:pos x="26" y="26"/>
                </a:cxn>
                <a:cxn ang="0">
                  <a:pos x="62" y="6"/>
                </a:cxn>
              </a:cxnLst>
              <a:rect l="0" t="0" r="r" b="b"/>
              <a:pathLst>
                <a:path w="62" h="26">
                  <a:moveTo>
                    <a:pt x="62" y="6"/>
                  </a:moveTo>
                  <a:lnTo>
                    <a:pt x="34" y="0"/>
                  </a:lnTo>
                  <a:lnTo>
                    <a:pt x="0" y="20"/>
                  </a:lnTo>
                  <a:lnTo>
                    <a:pt x="26" y="26"/>
                  </a:lnTo>
                  <a:lnTo>
                    <a:pt x="62" y="6"/>
                  </a:lnTo>
                  <a:close/>
                </a:path>
              </a:pathLst>
            </a:custGeom>
            <a:solidFill>
              <a:srgbClr val="005371"/>
            </a:solidFill>
            <a:ln w="0">
              <a:solidFill>
                <a:srgbClr val="00537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39" name="Freeform 1215"/>
            <p:cNvSpPr>
              <a:spLocks/>
            </p:cNvSpPr>
            <p:nvPr/>
          </p:nvSpPr>
          <p:spPr bwMode="auto">
            <a:xfrm>
              <a:off x="1088" y="1724"/>
              <a:ext cx="62" cy="26"/>
            </a:xfrm>
            <a:custGeom>
              <a:avLst/>
              <a:gdLst/>
              <a:ahLst/>
              <a:cxnLst>
                <a:cxn ang="0">
                  <a:pos x="62" y="6"/>
                </a:cxn>
                <a:cxn ang="0">
                  <a:pos x="34" y="0"/>
                </a:cxn>
                <a:cxn ang="0">
                  <a:pos x="0" y="20"/>
                </a:cxn>
                <a:cxn ang="0">
                  <a:pos x="26" y="26"/>
                </a:cxn>
                <a:cxn ang="0">
                  <a:pos x="62" y="6"/>
                </a:cxn>
              </a:cxnLst>
              <a:rect l="0" t="0" r="r" b="b"/>
              <a:pathLst>
                <a:path w="62" h="26">
                  <a:moveTo>
                    <a:pt x="62" y="6"/>
                  </a:moveTo>
                  <a:lnTo>
                    <a:pt x="34" y="0"/>
                  </a:lnTo>
                  <a:lnTo>
                    <a:pt x="0" y="20"/>
                  </a:lnTo>
                  <a:lnTo>
                    <a:pt x="26" y="26"/>
                  </a:lnTo>
                  <a:lnTo>
                    <a:pt x="6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40" name="Freeform 1216"/>
            <p:cNvSpPr>
              <a:spLocks/>
            </p:cNvSpPr>
            <p:nvPr/>
          </p:nvSpPr>
          <p:spPr bwMode="auto">
            <a:xfrm>
              <a:off x="1052" y="1744"/>
              <a:ext cx="62" cy="30"/>
            </a:xfrm>
            <a:custGeom>
              <a:avLst/>
              <a:gdLst/>
              <a:ahLst/>
              <a:cxnLst>
                <a:cxn ang="0">
                  <a:pos x="62" y="6"/>
                </a:cxn>
                <a:cxn ang="0">
                  <a:pos x="36" y="0"/>
                </a:cxn>
                <a:cxn ang="0">
                  <a:pos x="0" y="22"/>
                </a:cxn>
                <a:cxn ang="0">
                  <a:pos x="28" y="30"/>
                </a:cxn>
                <a:cxn ang="0">
                  <a:pos x="62" y="6"/>
                </a:cxn>
              </a:cxnLst>
              <a:rect l="0" t="0" r="r" b="b"/>
              <a:pathLst>
                <a:path w="62" h="30">
                  <a:moveTo>
                    <a:pt x="62" y="6"/>
                  </a:moveTo>
                  <a:lnTo>
                    <a:pt x="36" y="0"/>
                  </a:lnTo>
                  <a:lnTo>
                    <a:pt x="0" y="22"/>
                  </a:lnTo>
                  <a:lnTo>
                    <a:pt x="28" y="30"/>
                  </a:lnTo>
                  <a:lnTo>
                    <a:pt x="62" y="6"/>
                  </a:lnTo>
                  <a:close/>
                </a:path>
              </a:pathLst>
            </a:custGeom>
            <a:solidFill>
              <a:srgbClr val="00557E"/>
            </a:solidFill>
            <a:ln w="0">
              <a:solidFill>
                <a:srgbClr val="00557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41" name="Freeform 1217"/>
            <p:cNvSpPr>
              <a:spLocks/>
            </p:cNvSpPr>
            <p:nvPr/>
          </p:nvSpPr>
          <p:spPr bwMode="auto">
            <a:xfrm>
              <a:off x="1052" y="1744"/>
              <a:ext cx="62" cy="30"/>
            </a:xfrm>
            <a:custGeom>
              <a:avLst/>
              <a:gdLst/>
              <a:ahLst/>
              <a:cxnLst>
                <a:cxn ang="0">
                  <a:pos x="62" y="6"/>
                </a:cxn>
                <a:cxn ang="0">
                  <a:pos x="36" y="0"/>
                </a:cxn>
                <a:cxn ang="0">
                  <a:pos x="0" y="22"/>
                </a:cxn>
                <a:cxn ang="0">
                  <a:pos x="28" y="30"/>
                </a:cxn>
                <a:cxn ang="0">
                  <a:pos x="62" y="6"/>
                </a:cxn>
              </a:cxnLst>
              <a:rect l="0" t="0" r="r" b="b"/>
              <a:pathLst>
                <a:path w="62" h="30">
                  <a:moveTo>
                    <a:pt x="62" y="6"/>
                  </a:moveTo>
                  <a:lnTo>
                    <a:pt x="36" y="0"/>
                  </a:lnTo>
                  <a:lnTo>
                    <a:pt x="0" y="22"/>
                  </a:lnTo>
                  <a:lnTo>
                    <a:pt x="28" y="30"/>
                  </a:lnTo>
                  <a:lnTo>
                    <a:pt x="6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42" name="Freeform 1218"/>
            <p:cNvSpPr>
              <a:spLocks/>
            </p:cNvSpPr>
            <p:nvPr/>
          </p:nvSpPr>
          <p:spPr bwMode="auto">
            <a:xfrm>
              <a:off x="1016" y="1766"/>
              <a:ext cx="64" cy="32"/>
            </a:xfrm>
            <a:custGeom>
              <a:avLst/>
              <a:gdLst/>
              <a:ahLst/>
              <a:cxnLst>
                <a:cxn ang="0">
                  <a:pos x="64" y="8"/>
                </a:cxn>
                <a:cxn ang="0">
                  <a:pos x="36" y="0"/>
                </a:cxn>
                <a:cxn ang="0">
                  <a:pos x="0" y="22"/>
                </a:cxn>
                <a:cxn ang="0">
                  <a:pos x="26" y="32"/>
                </a:cxn>
                <a:cxn ang="0">
                  <a:pos x="64" y="8"/>
                </a:cxn>
              </a:cxnLst>
              <a:rect l="0" t="0" r="r" b="b"/>
              <a:pathLst>
                <a:path w="64" h="32">
                  <a:moveTo>
                    <a:pt x="64" y="8"/>
                  </a:moveTo>
                  <a:lnTo>
                    <a:pt x="36" y="0"/>
                  </a:lnTo>
                  <a:lnTo>
                    <a:pt x="0" y="22"/>
                  </a:lnTo>
                  <a:lnTo>
                    <a:pt x="26" y="32"/>
                  </a:lnTo>
                  <a:lnTo>
                    <a:pt x="64" y="8"/>
                  </a:lnTo>
                  <a:close/>
                </a:path>
              </a:pathLst>
            </a:custGeom>
            <a:solidFill>
              <a:srgbClr val="005B80"/>
            </a:solidFill>
            <a:ln w="0">
              <a:solidFill>
                <a:srgbClr val="005B8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43" name="Freeform 1219"/>
            <p:cNvSpPr>
              <a:spLocks/>
            </p:cNvSpPr>
            <p:nvPr/>
          </p:nvSpPr>
          <p:spPr bwMode="auto">
            <a:xfrm>
              <a:off x="1016" y="1766"/>
              <a:ext cx="64" cy="32"/>
            </a:xfrm>
            <a:custGeom>
              <a:avLst/>
              <a:gdLst/>
              <a:ahLst/>
              <a:cxnLst>
                <a:cxn ang="0">
                  <a:pos x="64" y="8"/>
                </a:cxn>
                <a:cxn ang="0">
                  <a:pos x="36" y="0"/>
                </a:cxn>
                <a:cxn ang="0">
                  <a:pos x="0" y="22"/>
                </a:cxn>
                <a:cxn ang="0">
                  <a:pos x="26" y="32"/>
                </a:cxn>
                <a:cxn ang="0">
                  <a:pos x="64" y="8"/>
                </a:cxn>
              </a:cxnLst>
              <a:rect l="0" t="0" r="r" b="b"/>
              <a:pathLst>
                <a:path w="64" h="32">
                  <a:moveTo>
                    <a:pt x="64" y="8"/>
                  </a:moveTo>
                  <a:lnTo>
                    <a:pt x="36" y="0"/>
                  </a:lnTo>
                  <a:lnTo>
                    <a:pt x="0" y="22"/>
                  </a:lnTo>
                  <a:lnTo>
                    <a:pt x="26" y="32"/>
                  </a:lnTo>
                  <a:lnTo>
                    <a:pt x="6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44" name="Freeform 1220"/>
            <p:cNvSpPr>
              <a:spLocks/>
            </p:cNvSpPr>
            <p:nvPr/>
          </p:nvSpPr>
          <p:spPr bwMode="auto">
            <a:xfrm>
              <a:off x="978" y="1788"/>
              <a:ext cx="64" cy="32"/>
            </a:xfrm>
            <a:custGeom>
              <a:avLst/>
              <a:gdLst/>
              <a:ahLst/>
              <a:cxnLst>
                <a:cxn ang="0">
                  <a:pos x="64" y="10"/>
                </a:cxn>
                <a:cxn ang="0">
                  <a:pos x="38" y="0"/>
                </a:cxn>
                <a:cxn ang="0">
                  <a:pos x="0" y="22"/>
                </a:cxn>
                <a:cxn ang="0">
                  <a:pos x="28" y="32"/>
                </a:cxn>
                <a:cxn ang="0">
                  <a:pos x="64" y="10"/>
                </a:cxn>
              </a:cxnLst>
              <a:rect l="0" t="0" r="r" b="b"/>
              <a:pathLst>
                <a:path w="64" h="32">
                  <a:moveTo>
                    <a:pt x="64" y="10"/>
                  </a:moveTo>
                  <a:lnTo>
                    <a:pt x="38" y="0"/>
                  </a:lnTo>
                  <a:lnTo>
                    <a:pt x="0" y="22"/>
                  </a:lnTo>
                  <a:lnTo>
                    <a:pt x="28" y="32"/>
                  </a:lnTo>
                  <a:lnTo>
                    <a:pt x="64" y="10"/>
                  </a:lnTo>
                  <a:close/>
                </a:path>
              </a:pathLst>
            </a:custGeom>
            <a:solidFill>
              <a:srgbClr val="00637A"/>
            </a:solidFill>
            <a:ln w="0">
              <a:solidFill>
                <a:srgbClr val="00637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45" name="Freeform 1221"/>
            <p:cNvSpPr>
              <a:spLocks/>
            </p:cNvSpPr>
            <p:nvPr/>
          </p:nvSpPr>
          <p:spPr bwMode="auto">
            <a:xfrm>
              <a:off x="978" y="1788"/>
              <a:ext cx="64" cy="32"/>
            </a:xfrm>
            <a:custGeom>
              <a:avLst/>
              <a:gdLst/>
              <a:ahLst/>
              <a:cxnLst>
                <a:cxn ang="0">
                  <a:pos x="64" y="10"/>
                </a:cxn>
                <a:cxn ang="0">
                  <a:pos x="38" y="0"/>
                </a:cxn>
                <a:cxn ang="0">
                  <a:pos x="0" y="22"/>
                </a:cxn>
                <a:cxn ang="0">
                  <a:pos x="28" y="32"/>
                </a:cxn>
                <a:cxn ang="0">
                  <a:pos x="64" y="10"/>
                </a:cxn>
              </a:cxnLst>
              <a:rect l="0" t="0" r="r" b="b"/>
              <a:pathLst>
                <a:path w="64" h="32">
                  <a:moveTo>
                    <a:pt x="64" y="10"/>
                  </a:moveTo>
                  <a:lnTo>
                    <a:pt x="38" y="0"/>
                  </a:lnTo>
                  <a:lnTo>
                    <a:pt x="0" y="22"/>
                  </a:lnTo>
                  <a:lnTo>
                    <a:pt x="28" y="32"/>
                  </a:lnTo>
                  <a:lnTo>
                    <a:pt x="64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46" name="Freeform 1222"/>
            <p:cNvSpPr>
              <a:spLocks/>
            </p:cNvSpPr>
            <p:nvPr/>
          </p:nvSpPr>
          <p:spPr bwMode="auto">
            <a:xfrm>
              <a:off x="940" y="1810"/>
              <a:ext cx="66" cy="30"/>
            </a:xfrm>
            <a:custGeom>
              <a:avLst/>
              <a:gdLst/>
              <a:ahLst/>
              <a:cxnLst>
                <a:cxn ang="0">
                  <a:pos x="66" y="10"/>
                </a:cxn>
                <a:cxn ang="0">
                  <a:pos x="38" y="0"/>
                </a:cxn>
                <a:cxn ang="0">
                  <a:pos x="0" y="18"/>
                </a:cxn>
                <a:cxn ang="0">
                  <a:pos x="28" y="30"/>
                </a:cxn>
                <a:cxn ang="0">
                  <a:pos x="66" y="10"/>
                </a:cxn>
              </a:cxnLst>
              <a:rect l="0" t="0" r="r" b="b"/>
              <a:pathLst>
                <a:path w="66" h="30">
                  <a:moveTo>
                    <a:pt x="66" y="10"/>
                  </a:moveTo>
                  <a:lnTo>
                    <a:pt x="38" y="0"/>
                  </a:lnTo>
                  <a:lnTo>
                    <a:pt x="0" y="18"/>
                  </a:lnTo>
                  <a:lnTo>
                    <a:pt x="28" y="30"/>
                  </a:lnTo>
                  <a:lnTo>
                    <a:pt x="66" y="10"/>
                  </a:lnTo>
                  <a:close/>
                </a:path>
              </a:pathLst>
            </a:custGeom>
            <a:solidFill>
              <a:srgbClr val="006F68"/>
            </a:solidFill>
            <a:ln w="0">
              <a:solidFill>
                <a:srgbClr val="006F6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47" name="Freeform 1223"/>
            <p:cNvSpPr>
              <a:spLocks/>
            </p:cNvSpPr>
            <p:nvPr/>
          </p:nvSpPr>
          <p:spPr bwMode="auto">
            <a:xfrm>
              <a:off x="940" y="1810"/>
              <a:ext cx="66" cy="30"/>
            </a:xfrm>
            <a:custGeom>
              <a:avLst/>
              <a:gdLst/>
              <a:ahLst/>
              <a:cxnLst>
                <a:cxn ang="0">
                  <a:pos x="66" y="10"/>
                </a:cxn>
                <a:cxn ang="0">
                  <a:pos x="38" y="0"/>
                </a:cxn>
                <a:cxn ang="0">
                  <a:pos x="0" y="18"/>
                </a:cxn>
                <a:cxn ang="0">
                  <a:pos x="28" y="30"/>
                </a:cxn>
                <a:cxn ang="0">
                  <a:pos x="66" y="10"/>
                </a:cxn>
              </a:cxnLst>
              <a:rect l="0" t="0" r="r" b="b"/>
              <a:pathLst>
                <a:path w="66" h="30">
                  <a:moveTo>
                    <a:pt x="66" y="10"/>
                  </a:moveTo>
                  <a:lnTo>
                    <a:pt x="38" y="0"/>
                  </a:lnTo>
                  <a:lnTo>
                    <a:pt x="0" y="18"/>
                  </a:lnTo>
                  <a:lnTo>
                    <a:pt x="28" y="30"/>
                  </a:lnTo>
                  <a:lnTo>
                    <a:pt x="66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48" name="Freeform 1224"/>
            <p:cNvSpPr>
              <a:spLocks/>
            </p:cNvSpPr>
            <p:nvPr/>
          </p:nvSpPr>
          <p:spPr bwMode="auto">
            <a:xfrm>
              <a:off x="902" y="1828"/>
              <a:ext cx="66" cy="24"/>
            </a:xfrm>
            <a:custGeom>
              <a:avLst/>
              <a:gdLst/>
              <a:ahLst/>
              <a:cxnLst>
                <a:cxn ang="0">
                  <a:pos x="66" y="12"/>
                </a:cxn>
                <a:cxn ang="0">
                  <a:pos x="38" y="0"/>
                </a:cxn>
                <a:cxn ang="0">
                  <a:pos x="0" y="12"/>
                </a:cxn>
                <a:cxn ang="0">
                  <a:pos x="26" y="24"/>
                </a:cxn>
                <a:cxn ang="0">
                  <a:pos x="66" y="12"/>
                </a:cxn>
              </a:cxnLst>
              <a:rect l="0" t="0" r="r" b="b"/>
              <a:pathLst>
                <a:path w="66" h="24">
                  <a:moveTo>
                    <a:pt x="66" y="12"/>
                  </a:moveTo>
                  <a:lnTo>
                    <a:pt x="38" y="0"/>
                  </a:lnTo>
                  <a:lnTo>
                    <a:pt x="0" y="12"/>
                  </a:lnTo>
                  <a:lnTo>
                    <a:pt x="26" y="24"/>
                  </a:lnTo>
                  <a:lnTo>
                    <a:pt x="66" y="12"/>
                  </a:lnTo>
                  <a:close/>
                </a:path>
              </a:pathLst>
            </a:custGeom>
            <a:solidFill>
              <a:srgbClr val="007C47"/>
            </a:solidFill>
            <a:ln w="0">
              <a:solidFill>
                <a:srgbClr val="007C4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49" name="Freeform 1225"/>
            <p:cNvSpPr>
              <a:spLocks/>
            </p:cNvSpPr>
            <p:nvPr/>
          </p:nvSpPr>
          <p:spPr bwMode="auto">
            <a:xfrm>
              <a:off x="902" y="1828"/>
              <a:ext cx="66" cy="24"/>
            </a:xfrm>
            <a:custGeom>
              <a:avLst/>
              <a:gdLst/>
              <a:ahLst/>
              <a:cxnLst>
                <a:cxn ang="0">
                  <a:pos x="66" y="12"/>
                </a:cxn>
                <a:cxn ang="0">
                  <a:pos x="38" y="0"/>
                </a:cxn>
                <a:cxn ang="0">
                  <a:pos x="0" y="12"/>
                </a:cxn>
                <a:cxn ang="0">
                  <a:pos x="26" y="24"/>
                </a:cxn>
                <a:cxn ang="0">
                  <a:pos x="66" y="12"/>
                </a:cxn>
              </a:cxnLst>
              <a:rect l="0" t="0" r="r" b="b"/>
              <a:pathLst>
                <a:path w="66" h="24">
                  <a:moveTo>
                    <a:pt x="66" y="12"/>
                  </a:moveTo>
                  <a:lnTo>
                    <a:pt x="38" y="0"/>
                  </a:lnTo>
                  <a:lnTo>
                    <a:pt x="0" y="12"/>
                  </a:lnTo>
                  <a:lnTo>
                    <a:pt x="26" y="24"/>
                  </a:lnTo>
                  <a:lnTo>
                    <a:pt x="66" y="1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50" name="Freeform 1226"/>
            <p:cNvSpPr>
              <a:spLocks/>
            </p:cNvSpPr>
            <p:nvPr/>
          </p:nvSpPr>
          <p:spPr bwMode="auto">
            <a:xfrm>
              <a:off x="1890" y="1544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8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8" y="12"/>
                  </a:lnTo>
                  <a:lnTo>
                    <a:pt x="50" y="6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51" name="Freeform 1227"/>
            <p:cNvSpPr>
              <a:spLocks/>
            </p:cNvSpPr>
            <p:nvPr/>
          </p:nvSpPr>
          <p:spPr bwMode="auto">
            <a:xfrm>
              <a:off x="1890" y="1544"/>
              <a:ext cx="50" cy="12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8" y="12"/>
                </a:cxn>
                <a:cxn ang="0">
                  <a:pos x="50" y="6"/>
                </a:cxn>
              </a:cxnLst>
              <a:rect l="0" t="0" r="r" b="b"/>
              <a:pathLst>
                <a:path w="50" h="12">
                  <a:moveTo>
                    <a:pt x="50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8" y="12"/>
                  </a:lnTo>
                  <a:lnTo>
                    <a:pt x="5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52" name="Freeform 1228"/>
            <p:cNvSpPr>
              <a:spLocks/>
            </p:cNvSpPr>
            <p:nvPr/>
          </p:nvSpPr>
          <p:spPr bwMode="auto">
            <a:xfrm>
              <a:off x="1868" y="1550"/>
              <a:ext cx="50" cy="14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8" y="14"/>
                </a:cxn>
                <a:cxn ang="0">
                  <a:pos x="50" y="6"/>
                </a:cxn>
              </a:cxnLst>
              <a:rect l="0" t="0" r="r" b="b"/>
              <a:pathLst>
                <a:path w="50" h="14">
                  <a:moveTo>
                    <a:pt x="50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8" y="14"/>
                  </a:lnTo>
                  <a:lnTo>
                    <a:pt x="50" y="6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53" name="Freeform 1229"/>
            <p:cNvSpPr>
              <a:spLocks/>
            </p:cNvSpPr>
            <p:nvPr/>
          </p:nvSpPr>
          <p:spPr bwMode="auto">
            <a:xfrm>
              <a:off x="1868" y="1550"/>
              <a:ext cx="50" cy="14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8" y="14"/>
                </a:cxn>
                <a:cxn ang="0">
                  <a:pos x="50" y="6"/>
                </a:cxn>
              </a:cxnLst>
              <a:rect l="0" t="0" r="r" b="b"/>
              <a:pathLst>
                <a:path w="50" h="14">
                  <a:moveTo>
                    <a:pt x="50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8" y="14"/>
                  </a:lnTo>
                  <a:lnTo>
                    <a:pt x="5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54" name="Freeform 1230"/>
            <p:cNvSpPr>
              <a:spLocks/>
            </p:cNvSpPr>
            <p:nvPr/>
          </p:nvSpPr>
          <p:spPr bwMode="auto">
            <a:xfrm>
              <a:off x="1846" y="1556"/>
              <a:ext cx="50" cy="14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28" y="14"/>
                </a:cxn>
                <a:cxn ang="0">
                  <a:pos x="50" y="8"/>
                </a:cxn>
              </a:cxnLst>
              <a:rect l="0" t="0" r="r" b="b"/>
              <a:pathLst>
                <a:path w="50" h="14">
                  <a:moveTo>
                    <a:pt x="50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28" y="14"/>
                  </a:lnTo>
                  <a:lnTo>
                    <a:pt x="50" y="8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55" name="Freeform 1231"/>
            <p:cNvSpPr>
              <a:spLocks/>
            </p:cNvSpPr>
            <p:nvPr/>
          </p:nvSpPr>
          <p:spPr bwMode="auto">
            <a:xfrm>
              <a:off x="1846" y="1556"/>
              <a:ext cx="50" cy="14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28" y="14"/>
                </a:cxn>
                <a:cxn ang="0">
                  <a:pos x="50" y="8"/>
                </a:cxn>
              </a:cxnLst>
              <a:rect l="0" t="0" r="r" b="b"/>
              <a:pathLst>
                <a:path w="50" h="14">
                  <a:moveTo>
                    <a:pt x="50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28" y="14"/>
                  </a:lnTo>
                  <a:lnTo>
                    <a:pt x="50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56" name="Freeform 1232"/>
            <p:cNvSpPr>
              <a:spLocks/>
            </p:cNvSpPr>
            <p:nvPr/>
          </p:nvSpPr>
          <p:spPr bwMode="auto">
            <a:xfrm>
              <a:off x="1824" y="1564"/>
              <a:ext cx="50" cy="14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8" y="14"/>
                </a:cxn>
                <a:cxn ang="0">
                  <a:pos x="50" y="6"/>
                </a:cxn>
              </a:cxnLst>
              <a:rect l="0" t="0" r="r" b="b"/>
              <a:pathLst>
                <a:path w="50" h="14">
                  <a:moveTo>
                    <a:pt x="50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8" y="14"/>
                  </a:lnTo>
                  <a:lnTo>
                    <a:pt x="50" y="6"/>
                  </a:lnTo>
                  <a:close/>
                </a:path>
              </a:pathLst>
            </a:custGeom>
            <a:solidFill>
              <a:srgbClr val="007C45"/>
            </a:solidFill>
            <a:ln w="0">
              <a:solidFill>
                <a:srgbClr val="007C4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57" name="Freeform 1233"/>
            <p:cNvSpPr>
              <a:spLocks/>
            </p:cNvSpPr>
            <p:nvPr/>
          </p:nvSpPr>
          <p:spPr bwMode="auto">
            <a:xfrm>
              <a:off x="1824" y="1564"/>
              <a:ext cx="50" cy="14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8" y="14"/>
                </a:cxn>
                <a:cxn ang="0">
                  <a:pos x="50" y="6"/>
                </a:cxn>
              </a:cxnLst>
              <a:rect l="0" t="0" r="r" b="b"/>
              <a:pathLst>
                <a:path w="50" h="14">
                  <a:moveTo>
                    <a:pt x="50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8" y="14"/>
                  </a:lnTo>
                  <a:lnTo>
                    <a:pt x="5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58" name="Freeform 1234"/>
            <p:cNvSpPr>
              <a:spLocks/>
            </p:cNvSpPr>
            <p:nvPr/>
          </p:nvSpPr>
          <p:spPr bwMode="auto">
            <a:xfrm>
              <a:off x="1802" y="1570"/>
              <a:ext cx="50" cy="14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28" y="14"/>
                </a:cxn>
                <a:cxn ang="0">
                  <a:pos x="50" y="8"/>
                </a:cxn>
              </a:cxnLst>
              <a:rect l="0" t="0" r="r" b="b"/>
              <a:pathLst>
                <a:path w="50" h="14">
                  <a:moveTo>
                    <a:pt x="50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28" y="14"/>
                  </a:lnTo>
                  <a:lnTo>
                    <a:pt x="50" y="8"/>
                  </a:lnTo>
                  <a:close/>
                </a:path>
              </a:pathLst>
            </a:custGeom>
            <a:solidFill>
              <a:srgbClr val="007C44"/>
            </a:solidFill>
            <a:ln w="0">
              <a:solidFill>
                <a:srgbClr val="007C4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59" name="Freeform 1235"/>
            <p:cNvSpPr>
              <a:spLocks/>
            </p:cNvSpPr>
            <p:nvPr/>
          </p:nvSpPr>
          <p:spPr bwMode="auto">
            <a:xfrm>
              <a:off x="1802" y="1570"/>
              <a:ext cx="50" cy="14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28" y="14"/>
                </a:cxn>
                <a:cxn ang="0">
                  <a:pos x="50" y="8"/>
                </a:cxn>
              </a:cxnLst>
              <a:rect l="0" t="0" r="r" b="b"/>
              <a:pathLst>
                <a:path w="50" h="14">
                  <a:moveTo>
                    <a:pt x="50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28" y="14"/>
                  </a:lnTo>
                  <a:lnTo>
                    <a:pt x="50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60" name="Freeform 1236"/>
            <p:cNvSpPr>
              <a:spLocks/>
            </p:cNvSpPr>
            <p:nvPr/>
          </p:nvSpPr>
          <p:spPr bwMode="auto">
            <a:xfrm>
              <a:off x="1778" y="1578"/>
              <a:ext cx="52" cy="14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8" y="14"/>
                </a:cxn>
                <a:cxn ang="0">
                  <a:pos x="52" y="6"/>
                </a:cxn>
              </a:cxnLst>
              <a:rect l="0" t="0" r="r" b="b"/>
              <a:pathLst>
                <a:path w="52" h="14">
                  <a:moveTo>
                    <a:pt x="52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8" y="14"/>
                  </a:lnTo>
                  <a:lnTo>
                    <a:pt x="52" y="6"/>
                  </a:lnTo>
                  <a:close/>
                </a:path>
              </a:pathLst>
            </a:custGeom>
            <a:solidFill>
              <a:srgbClr val="007C43"/>
            </a:solidFill>
            <a:ln w="0">
              <a:solidFill>
                <a:srgbClr val="007C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61" name="Freeform 1237"/>
            <p:cNvSpPr>
              <a:spLocks/>
            </p:cNvSpPr>
            <p:nvPr/>
          </p:nvSpPr>
          <p:spPr bwMode="auto">
            <a:xfrm>
              <a:off x="1778" y="1578"/>
              <a:ext cx="52" cy="14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8" y="14"/>
                </a:cxn>
                <a:cxn ang="0">
                  <a:pos x="52" y="6"/>
                </a:cxn>
              </a:cxnLst>
              <a:rect l="0" t="0" r="r" b="b"/>
              <a:pathLst>
                <a:path w="52" h="14">
                  <a:moveTo>
                    <a:pt x="52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8" y="14"/>
                  </a:lnTo>
                  <a:lnTo>
                    <a:pt x="5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62" name="Freeform 1238"/>
            <p:cNvSpPr>
              <a:spLocks/>
            </p:cNvSpPr>
            <p:nvPr/>
          </p:nvSpPr>
          <p:spPr bwMode="auto">
            <a:xfrm>
              <a:off x="1754" y="1584"/>
              <a:ext cx="52" cy="1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4" y="0"/>
                </a:cxn>
                <a:cxn ang="0">
                  <a:pos x="0" y="8"/>
                </a:cxn>
                <a:cxn ang="0">
                  <a:pos x="28" y="14"/>
                </a:cxn>
                <a:cxn ang="0">
                  <a:pos x="52" y="8"/>
                </a:cxn>
              </a:cxnLst>
              <a:rect l="0" t="0" r="r" b="b"/>
              <a:pathLst>
                <a:path w="52" h="14">
                  <a:moveTo>
                    <a:pt x="52" y="8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28" y="14"/>
                  </a:lnTo>
                  <a:lnTo>
                    <a:pt x="52" y="8"/>
                  </a:lnTo>
                  <a:close/>
                </a:path>
              </a:pathLst>
            </a:custGeom>
            <a:solidFill>
              <a:srgbClr val="007C41"/>
            </a:solidFill>
            <a:ln w="0">
              <a:solidFill>
                <a:srgbClr val="007C4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63" name="Freeform 1239"/>
            <p:cNvSpPr>
              <a:spLocks/>
            </p:cNvSpPr>
            <p:nvPr/>
          </p:nvSpPr>
          <p:spPr bwMode="auto">
            <a:xfrm>
              <a:off x="1754" y="1584"/>
              <a:ext cx="52" cy="1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4" y="0"/>
                </a:cxn>
                <a:cxn ang="0">
                  <a:pos x="0" y="8"/>
                </a:cxn>
                <a:cxn ang="0">
                  <a:pos x="28" y="14"/>
                </a:cxn>
                <a:cxn ang="0">
                  <a:pos x="52" y="8"/>
                </a:cxn>
              </a:cxnLst>
              <a:rect l="0" t="0" r="r" b="b"/>
              <a:pathLst>
                <a:path w="52" h="14">
                  <a:moveTo>
                    <a:pt x="52" y="8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28" y="14"/>
                  </a:lnTo>
                  <a:lnTo>
                    <a:pt x="5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64" name="Freeform 1240"/>
            <p:cNvSpPr>
              <a:spLocks/>
            </p:cNvSpPr>
            <p:nvPr/>
          </p:nvSpPr>
          <p:spPr bwMode="auto">
            <a:xfrm>
              <a:off x="1730" y="1592"/>
              <a:ext cx="52" cy="14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8" y="14"/>
                </a:cxn>
                <a:cxn ang="0">
                  <a:pos x="52" y="6"/>
                </a:cxn>
              </a:cxnLst>
              <a:rect l="0" t="0" r="r" b="b"/>
              <a:pathLst>
                <a:path w="52" h="14">
                  <a:moveTo>
                    <a:pt x="52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8" y="14"/>
                  </a:lnTo>
                  <a:lnTo>
                    <a:pt x="52" y="6"/>
                  </a:lnTo>
                  <a:close/>
                </a:path>
              </a:pathLst>
            </a:custGeom>
            <a:solidFill>
              <a:srgbClr val="007C3E"/>
            </a:solidFill>
            <a:ln w="0">
              <a:solidFill>
                <a:srgbClr val="007C3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65" name="Freeform 1241"/>
            <p:cNvSpPr>
              <a:spLocks/>
            </p:cNvSpPr>
            <p:nvPr/>
          </p:nvSpPr>
          <p:spPr bwMode="auto">
            <a:xfrm>
              <a:off x="1730" y="1592"/>
              <a:ext cx="52" cy="14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8" y="14"/>
                </a:cxn>
                <a:cxn ang="0">
                  <a:pos x="52" y="6"/>
                </a:cxn>
              </a:cxnLst>
              <a:rect l="0" t="0" r="r" b="b"/>
              <a:pathLst>
                <a:path w="52" h="14">
                  <a:moveTo>
                    <a:pt x="52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8" y="14"/>
                  </a:lnTo>
                  <a:lnTo>
                    <a:pt x="5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66" name="Freeform 1242"/>
            <p:cNvSpPr>
              <a:spLocks/>
            </p:cNvSpPr>
            <p:nvPr/>
          </p:nvSpPr>
          <p:spPr bwMode="auto">
            <a:xfrm>
              <a:off x="1706" y="1598"/>
              <a:ext cx="52" cy="1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8" y="14"/>
                </a:cxn>
                <a:cxn ang="0">
                  <a:pos x="52" y="8"/>
                </a:cxn>
              </a:cxnLst>
              <a:rect l="0" t="0" r="r" b="b"/>
              <a:pathLst>
                <a:path w="52" h="14">
                  <a:moveTo>
                    <a:pt x="52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8" y="14"/>
                  </a:lnTo>
                  <a:lnTo>
                    <a:pt x="52" y="8"/>
                  </a:lnTo>
                  <a:close/>
                </a:path>
              </a:pathLst>
            </a:custGeom>
            <a:solidFill>
              <a:srgbClr val="007C3B"/>
            </a:solidFill>
            <a:ln w="0">
              <a:solidFill>
                <a:srgbClr val="007C3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67" name="Freeform 1243"/>
            <p:cNvSpPr>
              <a:spLocks/>
            </p:cNvSpPr>
            <p:nvPr/>
          </p:nvSpPr>
          <p:spPr bwMode="auto">
            <a:xfrm>
              <a:off x="1706" y="1598"/>
              <a:ext cx="52" cy="1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8" y="14"/>
                </a:cxn>
                <a:cxn ang="0">
                  <a:pos x="52" y="8"/>
                </a:cxn>
              </a:cxnLst>
              <a:rect l="0" t="0" r="r" b="b"/>
              <a:pathLst>
                <a:path w="52" h="14">
                  <a:moveTo>
                    <a:pt x="52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8" y="14"/>
                  </a:lnTo>
                  <a:lnTo>
                    <a:pt x="5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68" name="Freeform 1244"/>
            <p:cNvSpPr>
              <a:spLocks/>
            </p:cNvSpPr>
            <p:nvPr/>
          </p:nvSpPr>
          <p:spPr bwMode="auto">
            <a:xfrm>
              <a:off x="1682" y="1604"/>
              <a:ext cx="52" cy="1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8" y="14"/>
                </a:cxn>
                <a:cxn ang="0">
                  <a:pos x="52" y="8"/>
                </a:cxn>
              </a:cxnLst>
              <a:rect l="0" t="0" r="r" b="b"/>
              <a:pathLst>
                <a:path w="52" h="14">
                  <a:moveTo>
                    <a:pt x="52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8" y="14"/>
                  </a:lnTo>
                  <a:lnTo>
                    <a:pt x="52" y="8"/>
                  </a:lnTo>
                  <a:close/>
                </a:path>
              </a:pathLst>
            </a:custGeom>
            <a:solidFill>
              <a:srgbClr val="007C37"/>
            </a:solidFill>
            <a:ln w="0">
              <a:solidFill>
                <a:srgbClr val="007C3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69" name="Freeform 1245"/>
            <p:cNvSpPr>
              <a:spLocks/>
            </p:cNvSpPr>
            <p:nvPr/>
          </p:nvSpPr>
          <p:spPr bwMode="auto">
            <a:xfrm>
              <a:off x="1682" y="1604"/>
              <a:ext cx="52" cy="1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8" y="14"/>
                </a:cxn>
                <a:cxn ang="0">
                  <a:pos x="52" y="8"/>
                </a:cxn>
              </a:cxnLst>
              <a:rect l="0" t="0" r="r" b="b"/>
              <a:pathLst>
                <a:path w="52" h="14">
                  <a:moveTo>
                    <a:pt x="52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8" y="14"/>
                  </a:lnTo>
                  <a:lnTo>
                    <a:pt x="5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70" name="Freeform 1246"/>
            <p:cNvSpPr>
              <a:spLocks/>
            </p:cNvSpPr>
            <p:nvPr/>
          </p:nvSpPr>
          <p:spPr bwMode="auto">
            <a:xfrm>
              <a:off x="1656" y="1610"/>
              <a:ext cx="54" cy="14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8" y="14"/>
                </a:cxn>
                <a:cxn ang="0">
                  <a:pos x="54" y="8"/>
                </a:cxn>
              </a:cxnLst>
              <a:rect l="0" t="0" r="r" b="b"/>
              <a:pathLst>
                <a:path w="54" h="14">
                  <a:moveTo>
                    <a:pt x="54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8" y="14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B33"/>
            </a:solidFill>
            <a:ln w="0">
              <a:solidFill>
                <a:srgbClr val="007B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71" name="Freeform 1247"/>
            <p:cNvSpPr>
              <a:spLocks/>
            </p:cNvSpPr>
            <p:nvPr/>
          </p:nvSpPr>
          <p:spPr bwMode="auto">
            <a:xfrm>
              <a:off x="1656" y="1610"/>
              <a:ext cx="54" cy="14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8" y="14"/>
                </a:cxn>
                <a:cxn ang="0">
                  <a:pos x="54" y="8"/>
                </a:cxn>
              </a:cxnLst>
              <a:rect l="0" t="0" r="r" b="b"/>
              <a:pathLst>
                <a:path w="54" h="14">
                  <a:moveTo>
                    <a:pt x="54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8" y="14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72" name="Freeform 1248"/>
            <p:cNvSpPr>
              <a:spLocks/>
            </p:cNvSpPr>
            <p:nvPr/>
          </p:nvSpPr>
          <p:spPr bwMode="auto">
            <a:xfrm>
              <a:off x="1630" y="1616"/>
              <a:ext cx="54" cy="14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30" y="14"/>
                </a:cxn>
                <a:cxn ang="0">
                  <a:pos x="54" y="8"/>
                </a:cxn>
              </a:cxnLst>
              <a:rect l="0" t="0" r="r" b="b"/>
              <a:pathLst>
                <a:path w="54" h="14">
                  <a:moveTo>
                    <a:pt x="54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30" y="14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A2E"/>
            </a:solidFill>
            <a:ln w="0">
              <a:solidFill>
                <a:srgbClr val="007A2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73" name="Freeform 1249"/>
            <p:cNvSpPr>
              <a:spLocks/>
            </p:cNvSpPr>
            <p:nvPr/>
          </p:nvSpPr>
          <p:spPr bwMode="auto">
            <a:xfrm>
              <a:off x="1630" y="1616"/>
              <a:ext cx="54" cy="14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30" y="14"/>
                </a:cxn>
                <a:cxn ang="0">
                  <a:pos x="54" y="8"/>
                </a:cxn>
              </a:cxnLst>
              <a:rect l="0" t="0" r="r" b="b"/>
              <a:pathLst>
                <a:path w="54" h="14">
                  <a:moveTo>
                    <a:pt x="54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30" y="14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74" name="Freeform 1250"/>
            <p:cNvSpPr>
              <a:spLocks/>
            </p:cNvSpPr>
            <p:nvPr/>
          </p:nvSpPr>
          <p:spPr bwMode="auto">
            <a:xfrm>
              <a:off x="1604" y="1622"/>
              <a:ext cx="56" cy="14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30" y="14"/>
                </a:cxn>
                <a:cxn ang="0">
                  <a:pos x="56" y="8"/>
                </a:cxn>
              </a:cxnLst>
              <a:rect l="0" t="0" r="r" b="b"/>
              <a:pathLst>
                <a:path w="56" h="14">
                  <a:moveTo>
                    <a:pt x="56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30" y="14"/>
                  </a:lnTo>
                  <a:lnTo>
                    <a:pt x="56" y="8"/>
                  </a:lnTo>
                  <a:close/>
                </a:path>
              </a:pathLst>
            </a:custGeom>
            <a:solidFill>
              <a:srgbClr val="007929"/>
            </a:solidFill>
            <a:ln w="0">
              <a:solidFill>
                <a:srgbClr val="0079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75" name="Freeform 1251"/>
            <p:cNvSpPr>
              <a:spLocks/>
            </p:cNvSpPr>
            <p:nvPr/>
          </p:nvSpPr>
          <p:spPr bwMode="auto">
            <a:xfrm>
              <a:off x="1604" y="1622"/>
              <a:ext cx="56" cy="14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30" y="14"/>
                </a:cxn>
                <a:cxn ang="0">
                  <a:pos x="56" y="8"/>
                </a:cxn>
              </a:cxnLst>
              <a:rect l="0" t="0" r="r" b="b"/>
              <a:pathLst>
                <a:path w="56" h="14">
                  <a:moveTo>
                    <a:pt x="56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30" y="14"/>
                  </a:lnTo>
                  <a:lnTo>
                    <a:pt x="5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76" name="Freeform 1252"/>
            <p:cNvSpPr>
              <a:spLocks/>
            </p:cNvSpPr>
            <p:nvPr/>
          </p:nvSpPr>
          <p:spPr bwMode="auto">
            <a:xfrm>
              <a:off x="1578" y="1628"/>
              <a:ext cx="56" cy="12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8" y="12"/>
                </a:cxn>
                <a:cxn ang="0">
                  <a:pos x="56" y="8"/>
                </a:cxn>
              </a:cxnLst>
              <a:rect l="0" t="0" r="r" b="b"/>
              <a:pathLst>
                <a:path w="56" h="12">
                  <a:moveTo>
                    <a:pt x="56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8" y="12"/>
                  </a:lnTo>
                  <a:lnTo>
                    <a:pt x="56" y="8"/>
                  </a:lnTo>
                  <a:close/>
                </a:path>
              </a:pathLst>
            </a:custGeom>
            <a:solidFill>
              <a:srgbClr val="007824"/>
            </a:solidFill>
            <a:ln w="0">
              <a:solidFill>
                <a:srgbClr val="00782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77" name="Freeform 1253"/>
            <p:cNvSpPr>
              <a:spLocks/>
            </p:cNvSpPr>
            <p:nvPr/>
          </p:nvSpPr>
          <p:spPr bwMode="auto">
            <a:xfrm>
              <a:off x="1578" y="1628"/>
              <a:ext cx="56" cy="12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8" y="12"/>
                </a:cxn>
                <a:cxn ang="0">
                  <a:pos x="56" y="8"/>
                </a:cxn>
              </a:cxnLst>
              <a:rect l="0" t="0" r="r" b="b"/>
              <a:pathLst>
                <a:path w="56" h="12">
                  <a:moveTo>
                    <a:pt x="56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8" y="12"/>
                  </a:lnTo>
                  <a:lnTo>
                    <a:pt x="5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78" name="Freeform 1254"/>
            <p:cNvSpPr>
              <a:spLocks/>
            </p:cNvSpPr>
            <p:nvPr/>
          </p:nvSpPr>
          <p:spPr bwMode="auto">
            <a:xfrm>
              <a:off x="1552" y="1634"/>
              <a:ext cx="54" cy="10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28" y="10"/>
                </a:cxn>
                <a:cxn ang="0">
                  <a:pos x="54" y="6"/>
                </a:cxn>
              </a:cxnLst>
              <a:rect l="0" t="0" r="r" b="b"/>
              <a:pathLst>
                <a:path w="54" h="10">
                  <a:moveTo>
                    <a:pt x="54" y="6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28" y="10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rgbClr val="00761F"/>
            </a:solidFill>
            <a:ln w="0">
              <a:solidFill>
                <a:srgbClr val="00761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79" name="Freeform 1255"/>
            <p:cNvSpPr>
              <a:spLocks/>
            </p:cNvSpPr>
            <p:nvPr/>
          </p:nvSpPr>
          <p:spPr bwMode="auto">
            <a:xfrm>
              <a:off x="1552" y="1634"/>
              <a:ext cx="54" cy="10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28" y="10"/>
                </a:cxn>
                <a:cxn ang="0">
                  <a:pos x="54" y="6"/>
                </a:cxn>
              </a:cxnLst>
              <a:rect l="0" t="0" r="r" b="b"/>
              <a:pathLst>
                <a:path w="54" h="10">
                  <a:moveTo>
                    <a:pt x="54" y="6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28" y="10"/>
                  </a:lnTo>
                  <a:lnTo>
                    <a:pt x="54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80" name="Freeform 1256"/>
            <p:cNvSpPr>
              <a:spLocks/>
            </p:cNvSpPr>
            <p:nvPr/>
          </p:nvSpPr>
          <p:spPr bwMode="auto">
            <a:xfrm>
              <a:off x="1524" y="1638"/>
              <a:ext cx="56" cy="10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28" y="10"/>
                </a:cxn>
                <a:cxn ang="0">
                  <a:pos x="56" y="6"/>
                </a:cxn>
              </a:cxnLst>
              <a:rect l="0" t="0" r="r" b="b"/>
              <a:pathLst>
                <a:path w="56" h="10">
                  <a:moveTo>
                    <a:pt x="56" y="6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28" y="10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00741A"/>
            </a:solidFill>
            <a:ln w="0">
              <a:solidFill>
                <a:srgbClr val="00741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81" name="Freeform 1257"/>
            <p:cNvSpPr>
              <a:spLocks/>
            </p:cNvSpPr>
            <p:nvPr/>
          </p:nvSpPr>
          <p:spPr bwMode="auto">
            <a:xfrm>
              <a:off x="1524" y="1638"/>
              <a:ext cx="56" cy="10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28" y="10"/>
                </a:cxn>
                <a:cxn ang="0">
                  <a:pos x="56" y="6"/>
                </a:cxn>
              </a:cxnLst>
              <a:rect l="0" t="0" r="r" b="b"/>
              <a:pathLst>
                <a:path w="56" h="10">
                  <a:moveTo>
                    <a:pt x="56" y="6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28" y="10"/>
                  </a:lnTo>
                  <a:lnTo>
                    <a:pt x="5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82" name="Freeform 1258"/>
            <p:cNvSpPr>
              <a:spLocks/>
            </p:cNvSpPr>
            <p:nvPr/>
          </p:nvSpPr>
          <p:spPr bwMode="auto">
            <a:xfrm>
              <a:off x="1496" y="1642"/>
              <a:ext cx="56" cy="10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28" y="10"/>
                </a:cxn>
                <a:cxn ang="0">
                  <a:pos x="56" y="6"/>
                </a:cxn>
              </a:cxnLst>
              <a:rect l="0" t="0" r="r" b="b"/>
              <a:pathLst>
                <a:path w="56" h="10">
                  <a:moveTo>
                    <a:pt x="56" y="6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28" y="10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007115"/>
            </a:solidFill>
            <a:ln w="0">
              <a:solidFill>
                <a:srgbClr val="00711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83" name="Freeform 1259"/>
            <p:cNvSpPr>
              <a:spLocks/>
            </p:cNvSpPr>
            <p:nvPr/>
          </p:nvSpPr>
          <p:spPr bwMode="auto">
            <a:xfrm>
              <a:off x="1496" y="1642"/>
              <a:ext cx="56" cy="10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28" y="10"/>
                </a:cxn>
                <a:cxn ang="0">
                  <a:pos x="56" y="6"/>
                </a:cxn>
              </a:cxnLst>
              <a:rect l="0" t="0" r="r" b="b"/>
              <a:pathLst>
                <a:path w="56" h="10">
                  <a:moveTo>
                    <a:pt x="56" y="6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28" y="10"/>
                  </a:lnTo>
                  <a:lnTo>
                    <a:pt x="5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84" name="Freeform 1260"/>
            <p:cNvSpPr>
              <a:spLocks/>
            </p:cNvSpPr>
            <p:nvPr/>
          </p:nvSpPr>
          <p:spPr bwMode="auto">
            <a:xfrm>
              <a:off x="1468" y="1646"/>
              <a:ext cx="56" cy="10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28" y="10"/>
                </a:cxn>
                <a:cxn ang="0">
                  <a:pos x="56" y="6"/>
                </a:cxn>
              </a:cxnLst>
              <a:rect l="0" t="0" r="r" b="b"/>
              <a:pathLst>
                <a:path w="56" h="10">
                  <a:moveTo>
                    <a:pt x="56" y="6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28" y="10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006E11"/>
            </a:solidFill>
            <a:ln w="0">
              <a:solidFill>
                <a:srgbClr val="006E1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85" name="Freeform 1261"/>
            <p:cNvSpPr>
              <a:spLocks/>
            </p:cNvSpPr>
            <p:nvPr/>
          </p:nvSpPr>
          <p:spPr bwMode="auto">
            <a:xfrm>
              <a:off x="1468" y="1646"/>
              <a:ext cx="56" cy="10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28" y="10"/>
                </a:cxn>
                <a:cxn ang="0">
                  <a:pos x="56" y="6"/>
                </a:cxn>
              </a:cxnLst>
              <a:rect l="0" t="0" r="r" b="b"/>
              <a:pathLst>
                <a:path w="56" h="10">
                  <a:moveTo>
                    <a:pt x="56" y="6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28" y="10"/>
                  </a:lnTo>
                  <a:lnTo>
                    <a:pt x="5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86" name="Freeform 1262"/>
            <p:cNvSpPr>
              <a:spLocks/>
            </p:cNvSpPr>
            <p:nvPr/>
          </p:nvSpPr>
          <p:spPr bwMode="auto">
            <a:xfrm>
              <a:off x="1438" y="1650"/>
              <a:ext cx="58" cy="10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0" y="0"/>
                </a:cxn>
                <a:cxn ang="0">
                  <a:pos x="0" y="4"/>
                </a:cxn>
                <a:cxn ang="0">
                  <a:pos x="28" y="10"/>
                </a:cxn>
                <a:cxn ang="0">
                  <a:pos x="58" y="6"/>
                </a:cxn>
              </a:cxnLst>
              <a:rect l="0" t="0" r="r" b="b"/>
              <a:pathLst>
                <a:path w="58" h="10">
                  <a:moveTo>
                    <a:pt x="58" y="6"/>
                  </a:moveTo>
                  <a:lnTo>
                    <a:pt x="30" y="0"/>
                  </a:lnTo>
                  <a:lnTo>
                    <a:pt x="0" y="4"/>
                  </a:lnTo>
                  <a:lnTo>
                    <a:pt x="28" y="10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006B0E"/>
            </a:solidFill>
            <a:ln w="0">
              <a:solidFill>
                <a:srgbClr val="006B0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87" name="Freeform 1263"/>
            <p:cNvSpPr>
              <a:spLocks/>
            </p:cNvSpPr>
            <p:nvPr/>
          </p:nvSpPr>
          <p:spPr bwMode="auto">
            <a:xfrm>
              <a:off x="1438" y="1650"/>
              <a:ext cx="58" cy="10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0" y="0"/>
                </a:cxn>
                <a:cxn ang="0">
                  <a:pos x="0" y="4"/>
                </a:cxn>
                <a:cxn ang="0">
                  <a:pos x="28" y="10"/>
                </a:cxn>
                <a:cxn ang="0">
                  <a:pos x="58" y="6"/>
                </a:cxn>
              </a:cxnLst>
              <a:rect l="0" t="0" r="r" b="b"/>
              <a:pathLst>
                <a:path w="58" h="10">
                  <a:moveTo>
                    <a:pt x="58" y="6"/>
                  </a:moveTo>
                  <a:lnTo>
                    <a:pt x="30" y="0"/>
                  </a:lnTo>
                  <a:lnTo>
                    <a:pt x="0" y="4"/>
                  </a:lnTo>
                  <a:lnTo>
                    <a:pt x="28" y="10"/>
                  </a:lnTo>
                  <a:lnTo>
                    <a:pt x="5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88" name="Freeform 1264"/>
            <p:cNvSpPr>
              <a:spLocks/>
            </p:cNvSpPr>
            <p:nvPr/>
          </p:nvSpPr>
          <p:spPr bwMode="auto">
            <a:xfrm>
              <a:off x="1408" y="1654"/>
              <a:ext cx="58" cy="8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0" y="0"/>
                </a:cxn>
                <a:cxn ang="0">
                  <a:pos x="0" y="4"/>
                </a:cxn>
                <a:cxn ang="0">
                  <a:pos x="30" y="8"/>
                </a:cxn>
                <a:cxn ang="0">
                  <a:pos x="58" y="6"/>
                </a:cxn>
              </a:cxnLst>
              <a:rect l="0" t="0" r="r" b="b"/>
              <a:pathLst>
                <a:path w="58" h="8">
                  <a:moveTo>
                    <a:pt x="58" y="6"/>
                  </a:moveTo>
                  <a:lnTo>
                    <a:pt x="30" y="0"/>
                  </a:lnTo>
                  <a:lnTo>
                    <a:pt x="0" y="4"/>
                  </a:lnTo>
                  <a:lnTo>
                    <a:pt x="30" y="8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00670C"/>
            </a:solidFill>
            <a:ln w="0">
              <a:solidFill>
                <a:srgbClr val="00670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89" name="Freeform 1265"/>
            <p:cNvSpPr>
              <a:spLocks/>
            </p:cNvSpPr>
            <p:nvPr/>
          </p:nvSpPr>
          <p:spPr bwMode="auto">
            <a:xfrm>
              <a:off x="1408" y="1654"/>
              <a:ext cx="58" cy="8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0" y="0"/>
                </a:cxn>
                <a:cxn ang="0">
                  <a:pos x="0" y="4"/>
                </a:cxn>
                <a:cxn ang="0">
                  <a:pos x="30" y="8"/>
                </a:cxn>
                <a:cxn ang="0">
                  <a:pos x="58" y="6"/>
                </a:cxn>
              </a:cxnLst>
              <a:rect l="0" t="0" r="r" b="b"/>
              <a:pathLst>
                <a:path w="58" h="8">
                  <a:moveTo>
                    <a:pt x="58" y="6"/>
                  </a:moveTo>
                  <a:lnTo>
                    <a:pt x="30" y="0"/>
                  </a:lnTo>
                  <a:lnTo>
                    <a:pt x="0" y="4"/>
                  </a:lnTo>
                  <a:lnTo>
                    <a:pt x="30" y="8"/>
                  </a:lnTo>
                  <a:lnTo>
                    <a:pt x="5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90" name="Freeform 1266"/>
            <p:cNvSpPr>
              <a:spLocks/>
            </p:cNvSpPr>
            <p:nvPr/>
          </p:nvSpPr>
          <p:spPr bwMode="auto">
            <a:xfrm>
              <a:off x="1378" y="1658"/>
              <a:ext cx="60" cy="8"/>
            </a:xfrm>
            <a:custGeom>
              <a:avLst/>
              <a:gdLst/>
              <a:ahLst/>
              <a:cxnLst>
                <a:cxn ang="0">
                  <a:pos x="60" y="4"/>
                </a:cxn>
                <a:cxn ang="0">
                  <a:pos x="30" y="0"/>
                </a:cxn>
                <a:cxn ang="0">
                  <a:pos x="0" y="4"/>
                </a:cxn>
                <a:cxn ang="0">
                  <a:pos x="28" y="8"/>
                </a:cxn>
                <a:cxn ang="0">
                  <a:pos x="60" y="4"/>
                </a:cxn>
              </a:cxnLst>
              <a:rect l="0" t="0" r="r" b="b"/>
              <a:pathLst>
                <a:path w="60" h="8">
                  <a:moveTo>
                    <a:pt x="60" y="4"/>
                  </a:moveTo>
                  <a:lnTo>
                    <a:pt x="30" y="0"/>
                  </a:lnTo>
                  <a:lnTo>
                    <a:pt x="0" y="4"/>
                  </a:lnTo>
                  <a:lnTo>
                    <a:pt x="28" y="8"/>
                  </a:lnTo>
                  <a:lnTo>
                    <a:pt x="60" y="4"/>
                  </a:lnTo>
                  <a:close/>
                </a:path>
              </a:pathLst>
            </a:custGeom>
            <a:solidFill>
              <a:srgbClr val="00630C"/>
            </a:solidFill>
            <a:ln w="0">
              <a:solidFill>
                <a:srgbClr val="00630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91" name="Freeform 1267"/>
            <p:cNvSpPr>
              <a:spLocks/>
            </p:cNvSpPr>
            <p:nvPr/>
          </p:nvSpPr>
          <p:spPr bwMode="auto">
            <a:xfrm>
              <a:off x="1378" y="1658"/>
              <a:ext cx="60" cy="8"/>
            </a:xfrm>
            <a:custGeom>
              <a:avLst/>
              <a:gdLst/>
              <a:ahLst/>
              <a:cxnLst>
                <a:cxn ang="0">
                  <a:pos x="60" y="4"/>
                </a:cxn>
                <a:cxn ang="0">
                  <a:pos x="30" y="0"/>
                </a:cxn>
                <a:cxn ang="0">
                  <a:pos x="0" y="4"/>
                </a:cxn>
                <a:cxn ang="0">
                  <a:pos x="28" y="8"/>
                </a:cxn>
                <a:cxn ang="0">
                  <a:pos x="60" y="4"/>
                </a:cxn>
              </a:cxnLst>
              <a:rect l="0" t="0" r="r" b="b"/>
              <a:pathLst>
                <a:path w="60" h="8">
                  <a:moveTo>
                    <a:pt x="60" y="4"/>
                  </a:moveTo>
                  <a:lnTo>
                    <a:pt x="30" y="0"/>
                  </a:lnTo>
                  <a:lnTo>
                    <a:pt x="0" y="4"/>
                  </a:lnTo>
                  <a:lnTo>
                    <a:pt x="28" y="8"/>
                  </a:lnTo>
                  <a:lnTo>
                    <a:pt x="60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92" name="Freeform 1268"/>
            <p:cNvSpPr>
              <a:spLocks/>
            </p:cNvSpPr>
            <p:nvPr/>
          </p:nvSpPr>
          <p:spPr bwMode="auto">
            <a:xfrm>
              <a:off x="1348" y="1662"/>
              <a:ext cx="58" cy="8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30" y="0"/>
                </a:cxn>
                <a:cxn ang="0">
                  <a:pos x="0" y="4"/>
                </a:cxn>
                <a:cxn ang="0">
                  <a:pos x="28" y="8"/>
                </a:cxn>
                <a:cxn ang="0">
                  <a:pos x="58" y="4"/>
                </a:cxn>
              </a:cxnLst>
              <a:rect l="0" t="0" r="r" b="b"/>
              <a:pathLst>
                <a:path w="58" h="8">
                  <a:moveTo>
                    <a:pt x="58" y="4"/>
                  </a:moveTo>
                  <a:lnTo>
                    <a:pt x="30" y="0"/>
                  </a:lnTo>
                  <a:lnTo>
                    <a:pt x="0" y="4"/>
                  </a:lnTo>
                  <a:lnTo>
                    <a:pt x="28" y="8"/>
                  </a:lnTo>
                  <a:lnTo>
                    <a:pt x="58" y="4"/>
                  </a:lnTo>
                  <a:close/>
                </a:path>
              </a:pathLst>
            </a:custGeom>
            <a:solidFill>
              <a:srgbClr val="005F0F"/>
            </a:solidFill>
            <a:ln w="0">
              <a:solidFill>
                <a:srgbClr val="005F0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93" name="Freeform 1269"/>
            <p:cNvSpPr>
              <a:spLocks/>
            </p:cNvSpPr>
            <p:nvPr/>
          </p:nvSpPr>
          <p:spPr bwMode="auto">
            <a:xfrm>
              <a:off x="1348" y="1662"/>
              <a:ext cx="58" cy="8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30" y="0"/>
                </a:cxn>
                <a:cxn ang="0">
                  <a:pos x="0" y="4"/>
                </a:cxn>
                <a:cxn ang="0">
                  <a:pos x="28" y="8"/>
                </a:cxn>
                <a:cxn ang="0">
                  <a:pos x="58" y="4"/>
                </a:cxn>
              </a:cxnLst>
              <a:rect l="0" t="0" r="r" b="b"/>
              <a:pathLst>
                <a:path w="58" h="8">
                  <a:moveTo>
                    <a:pt x="58" y="4"/>
                  </a:moveTo>
                  <a:lnTo>
                    <a:pt x="30" y="0"/>
                  </a:lnTo>
                  <a:lnTo>
                    <a:pt x="0" y="4"/>
                  </a:lnTo>
                  <a:lnTo>
                    <a:pt x="28" y="8"/>
                  </a:lnTo>
                  <a:lnTo>
                    <a:pt x="58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94" name="Freeform 1270"/>
            <p:cNvSpPr>
              <a:spLocks/>
            </p:cNvSpPr>
            <p:nvPr/>
          </p:nvSpPr>
          <p:spPr bwMode="auto">
            <a:xfrm>
              <a:off x="1316" y="1666"/>
              <a:ext cx="60" cy="10"/>
            </a:xfrm>
            <a:custGeom>
              <a:avLst/>
              <a:gdLst/>
              <a:ahLst/>
              <a:cxnLst>
                <a:cxn ang="0">
                  <a:pos x="60" y="4"/>
                </a:cxn>
                <a:cxn ang="0">
                  <a:pos x="32" y="0"/>
                </a:cxn>
                <a:cxn ang="0">
                  <a:pos x="0" y="6"/>
                </a:cxn>
                <a:cxn ang="0">
                  <a:pos x="28" y="10"/>
                </a:cxn>
                <a:cxn ang="0">
                  <a:pos x="60" y="4"/>
                </a:cxn>
              </a:cxnLst>
              <a:rect l="0" t="0" r="r" b="b"/>
              <a:pathLst>
                <a:path w="60" h="10">
                  <a:moveTo>
                    <a:pt x="60" y="4"/>
                  </a:moveTo>
                  <a:lnTo>
                    <a:pt x="32" y="0"/>
                  </a:lnTo>
                  <a:lnTo>
                    <a:pt x="0" y="6"/>
                  </a:lnTo>
                  <a:lnTo>
                    <a:pt x="28" y="10"/>
                  </a:lnTo>
                  <a:lnTo>
                    <a:pt x="60" y="4"/>
                  </a:lnTo>
                  <a:close/>
                </a:path>
              </a:pathLst>
            </a:custGeom>
            <a:solidFill>
              <a:srgbClr val="005B14"/>
            </a:solidFill>
            <a:ln w="0">
              <a:solidFill>
                <a:srgbClr val="005B1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95" name="Freeform 1271"/>
            <p:cNvSpPr>
              <a:spLocks/>
            </p:cNvSpPr>
            <p:nvPr/>
          </p:nvSpPr>
          <p:spPr bwMode="auto">
            <a:xfrm>
              <a:off x="1316" y="1666"/>
              <a:ext cx="60" cy="10"/>
            </a:xfrm>
            <a:custGeom>
              <a:avLst/>
              <a:gdLst/>
              <a:ahLst/>
              <a:cxnLst>
                <a:cxn ang="0">
                  <a:pos x="60" y="4"/>
                </a:cxn>
                <a:cxn ang="0">
                  <a:pos x="32" y="0"/>
                </a:cxn>
                <a:cxn ang="0">
                  <a:pos x="0" y="6"/>
                </a:cxn>
                <a:cxn ang="0">
                  <a:pos x="28" y="10"/>
                </a:cxn>
                <a:cxn ang="0">
                  <a:pos x="60" y="4"/>
                </a:cxn>
              </a:cxnLst>
              <a:rect l="0" t="0" r="r" b="b"/>
              <a:pathLst>
                <a:path w="60" h="10">
                  <a:moveTo>
                    <a:pt x="60" y="4"/>
                  </a:moveTo>
                  <a:lnTo>
                    <a:pt x="32" y="0"/>
                  </a:lnTo>
                  <a:lnTo>
                    <a:pt x="0" y="6"/>
                  </a:lnTo>
                  <a:lnTo>
                    <a:pt x="28" y="10"/>
                  </a:lnTo>
                  <a:lnTo>
                    <a:pt x="60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96" name="Freeform 1272"/>
            <p:cNvSpPr>
              <a:spLocks/>
            </p:cNvSpPr>
            <p:nvPr/>
          </p:nvSpPr>
          <p:spPr bwMode="auto">
            <a:xfrm>
              <a:off x="1284" y="1672"/>
              <a:ext cx="60" cy="10"/>
            </a:xfrm>
            <a:custGeom>
              <a:avLst/>
              <a:gdLst/>
              <a:ahLst/>
              <a:cxnLst>
                <a:cxn ang="0">
                  <a:pos x="60" y="4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8" y="10"/>
                </a:cxn>
                <a:cxn ang="0">
                  <a:pos x="60" y="4"/>
                </a:cxn>
              </a:cxnLst>
              <a:rect l="0" t="0" r="r" b="b"/>
              <a:pathLst>
                <a:path w="60" h="10">
                  <a:moveTo>
                    <a:pt x="60" y="4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8" y="10"/>
                  </a:lnTo>
                  <a:lnTo>
                    <a:pt x="60" y="4"/>
                  </a:lnTo>
                  <a:close/>
                </a:path>
              </a:pathLst>
            </a:custGeom>
            <a:solidFill>
              <a:srgbClr val="00571D"/>
            </a:solidFill>
            <a:ln w="0">
              <a:solidFill>
                <a:srgbClr val="00571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97" name="Freeform 1273"/>
            <p:cNvSpPr>
              <a:spLocks/>
            </p:cNvSpPr>
            <p:nvPr/>
          </p:nvSpPr>
          <p:spPr bwMode="auto">
            <a:xfrm>
              <a:off x="1284" y="1672"/>
              <a:ext cx="60" cy="10"/>
            </a:xfrm>
            <a:custGeom>
              <a:avLst/>
              <a:gdLst/>
              <a:ahLst/>
              <a:cxnLst>
                <a:cxn ang="0">
                  <a:pos x="60" y="4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8" y="10"/>
                </a:cxn>
                <a:cxn ang="0">
                  <a:pos x="60" y="4"/>
                </a:cxn>
              </a:cxnLst>
              <a:rect l="0" t="0" r="r" b="b"/>
              <a:pathLst>
                <a:path w="60" h="10">
                  <a:moveTo>
                    <a:pt x="60" y="4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8" y="10"/>
                  </a:lnTo>
                  <a:lnTo>
                    <a:pt x="60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98" name="Freeform 1274"/>
            <p:cNvSpPr>
              <a:spLocks/>
            </p:cNvSpPr>
            <p:nvPr/>
          </p:nvSpPr>
          <p:spPr bwMode="auto">
            <a:xfrm>
              <a:off x="1252" y="1680"/>
              <a:ext cx="60" cy="10"/>
            </a:xfrm>
            <a:custGeom>
              <a:avLst/>
              <a:gdLst/>
              <a:ahLst/>
              <a:cxnLst>
                <a:cxn ang="0">
                  <a:pos x="60" y="2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8" y="10"/>
                </a:cxn>
                <a:cxn ang="0">
                  <a:pos x="60" y="2"/>
                </a:cxn>
              </a:cxnLst>
              <a:rect l="0" t="0" r="r" b="b"/>
              <a:pathLst>
                <a:path w="60" h="10">
                  <a:moveTo>
                    <a:pt x="60" y="2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8" y="10"/>
                  </a:lnTo>
                  <a:lnTo>
                    <a:pt x="60" y="2"/>
                  </a:lnTo>
                  <a:close/>
                </a:path>
              </a:pathLst>
            </a:custGeom>
            <a:solidFill>
              <a:srgbClr val="00542A"/>
            </a:solidFill>
            <a:ln w="0">
              <a:solidFill>
                <a:srgbClr val="00542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899" name="Freeform 1275"/>
            <p:cNvSpPr>
              <a:spLocks/>
            </p:cNvSpPr>
            <p:nvPr/>
          </p:nvSpPr>
          <p:spPr bwMode="auto">
            <a:xfrm>
              <a:off x="1252" y="1680"/>
              <a:ext cx="60" cy="10"/>
            </a:xfrm>
            <a:custGeom>
              <a:avLst/>
              <a:gdLst/>
              <a:ahLst/>
              <a:cxnLst>
                <a:cxn ang="0">
                  <a:pos x="60" y="2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8" y="10"/>
                </a:cxn>
                <a:cxn ang="0">
                  <a:pos x="60" y="2"/>
                </a:cxn>
              </a:cxnLst>
              <a:rect l="0" t="0" r="r" b="b"/>
              <a:pathLst>
                <a:path w="60" h="10">
                  <a:moveTo>
                    <a:pt x="60" y="2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8" y="10"/>
                  </a:lnTo>
                  <a:lnTo>
                    <a:pt x="60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00" name="Freeform 1276"/>
            <p:cNvSpPr>
              <a:spLocks/>
            </p:cNvSpPr>
            <p:nvPr/>
          </p:nvSpPr>
          <p:spPr bwMode="auto">
            <a:xfrm>
              <a:off x="1218" y="1688"/>
              <a:ext cx="62" cy="14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34" y="0"/>
                </a:cxn>
                <a:cxn ang="0">
                  <a:pos x="0" y="10"/>
                </a:cxn>
                <a:cxn ang="0">
                  <a:pos x="28" y="14"/>
                </a:cxn>
                <a:cxn ang="0">
                  <a:pos x="62" y="2"/>
                </a:cxn>
              </a:cxnLst>
              <a:rect l="0" t="0" r="r" b="b"/>
              <a:pathLst>
                <a:path w="62" h="14">
                  <a:moveTo>
                    <a:pt x="62" y="2"/>
                  </a:moveTo>
                  <a:lnTo>
                    <a:pt x="34" y="0"/>
                  </a:lnTo>
                  <a:lnTo>
                    <a:pt x="0" y="10"/>
                  </a:lnTo>
                  <a:lnTo>
                    <a:pt x="28" y="14"/>
                  </a:lnTo>
                  <a:lnTo>
                    <a:pt x="62" y="2"/>
                  </a:lnTo>
                  <a:close/>
                </a:path>
              </a:pathLst>
            </a:custGeom>
            <a:solidFill>
              <a:srgbClr val="00513A"/>
            </a:solidFill>
            <a:ln w="0">
              <a:solidFill>
                <a:srgbClr val="00513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01" name="Freeform 1277"/>
            <p:cNvSpPr>
              <a:spLocks/>
            </p:cNvSpPr>
            <p:nvPr/>
          </p:nvSpPr>
          <p:spPr bwMode="auto">
            <a:xfrm>
              <a:off x="1218" y="1688"/>
              <a:ext cx="62" cy="14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34" y="0"/>
                </a:cxn>
                <a:cxn ang="0">
                  <a:pos x="0" y="10"/>
                </a:cxn>
                <a:cxn ang="0">
                  <a:pos x="28" y="14"/>
                </a:cxn>
                <a:cxn ang="0">
                  <a:pos x="62" y="2"/>
                </a:cxn>
              </a:cxnLst>
              <a:rect l="0" t="0" r="r" b="b"/>
              <a:pathLst>
                <a:path w="62" h="14">
                  <a:moveTo>
                    <a:pt x="62" y="2"/>
                  </a:moveTo>
                  <a:lnTo>
                    <a:pt x="34" y="0"/>
                  </a:lnTo>
                  <a:lnTo>
                    <a:pt x="0" y="10"/>
                  </a:lnTo>
                  <a:lnTo>
                    <a:pt x="28" y="14"/>
                  </a:lnTo>
                  <a:lnTo>
                    <a:pt x="62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02" name="Freeform 1278"/>
            <p:cNvSpPr>
              <a:spLocks/>
            </p:cNvSpPr>
            <p:nvPr/>
          </p:nvSpPr>
          <p:spPr bwMode="auto">
            <a:xfrm>
              <a:off x="1184" y="1698"/>
              <a:ext cx="62" cy="1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34" y="0"/>
                </a:cxn>
                <a:cxn ang="0">
                  <a:pos x="0" y="14"/>
                </a:cxn>
                <a:cxn ang="0">
                  <a:pos x="28" y="18"/>
                </a:cxn>
                <a:cxn ang="0">
                  <a:pos x="62" y="4"/>
                </a:cxn>
              </a:cxnLst>
              <a:rect l="0" t="0" r="r" b="b"/>
              <a:pathLst>
                <a:path w="62" h="18">
                  <a:moveTo>
                    <a:pt x="62" y="4"/>
                  </a:moveTo>
                  <a:lnTo>
                    <a:pt x="34" y="0"/>
                  </a:lnTo>
                  <a:lnTo>
                    <a:pt x="0" y="14"/>
                  </a:lnTo>
                  <a:lnTo>
                    <a:pt x="28" y="18"/>
                  </a:lnTo>
                  <a:lnTo>
                    <a:pt x="62" y="4"/>
                  </a:lnTo>
                  <a:close/>
                </a:path>
              </a:pathLst>
            </a:custGeom>
            <a:solidFill>
              <a:srgbClr val="004F4E"/>
            </a:solidFill>
            <a:ln w="0">
              <a:solidFill>
                <a:srgbClr val="004F4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03" name="Freeform 1279"/>
            <p:cNvSpPr>
              <a:spLocks/>
            </p:cNvSpPr>
            <p:nvPr/>
          </p:nvSpPr>
          <p:spPr bwMode="auto">
            <a:xfrm>
              <a:off x="1184" y="1698"/>
              <a:ext cx="62" cy="1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34" y="0"/>
                </a:cxn>
                <a:cxn ang="0">
                  <a:pos x="0" y="14"/>
                </a:cxn>
                <a:cxn ang="0">
                  <a:pos x="28" y="18"/>
                </a:cxn>
                <a:cxn ang="0">
                  <a:pos x="62" y="4"/>
                </a:cxn>
              </a:cxnLst>
              <a:rect l="0" t="0" r="r" b="b"/>
              <a:pathLst>
                <a:path w="62" h="18">
                  <a:moveTo>
                    <a:pt x="62" y="4"/>
                  </a:moveTo>
                  <a:lnTo>
                    <a:pt x="34" y="0"/>
                  </a:lnTo>
                  <a:lnTo>
                    <a:pt x="0" y="14"/>
                  </a:lnTo>
                  <a:lnTo>
                    <a:pt x="28" y="18"/>
                  </a:lnTo>
                  <a:lnTo>
                    <a:pt x="62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04" name="Freeform 1280"/>
            <p:cNvSpPr>
              <a:spLocks/>
            </p:cNvSpPr>
            <p:nvPr/>
          </p:nvSpPr>
          <p:spPr bwMode="auto">
            <a:xfrm>
              <a:off x="1150" y="1712"/>
              <a:ext cx="62" cy="22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34" y="0"/>
                </a:cxn>
                <a:cxn ang="0">
                  <a:pos x="0" y="18"/>
                </a:cxn>
                <a:cxn ang="0">
                  <a:pos x="28" y="22"/>
                </a:cxn>
                <a:cxn ang="0">
                  <a:pos x="62" y="4"/>
                </a:cxn>
              </a:cxnLst>
              <a:rect l="0" t="0" r="r" b="b"/>
              <a:pathLst>
                <a:path w="62" h="22">
                  <a:moveTo>
                    <a:pt x="62" y="4"/>
                  </a:moveTo>
                  <a:lnTo>
                    <a:pt x="34" y="0"/>
                  </a:lnTo>
                  <a:lnTo>
                    <a:pt x="0" y="18"/>
                  </a:lnTo>
                  <a:lnTo>
                    <a:pt x="28" y="22"/>
                  </a:lnTo>
                  <a:lnTo>
                    <a:pt x="62" y="4"/>
                  </a:lnTo>
                  <a:close/>
                </a:path>
              </a:pathLst>
            </a:custGeom>
            <a:solidFill>
              <a:srgbClr val="004D63"/>
            </a:solidFill>
            <a:ln w="0">
              <a:solidFill>
                <a:srgbClr val="004D6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05" name="Freeform 1281"/>
            <p:cNvSpPr>
              <a:spLocks/>
            </p:cNvSpPr>
            <p:nvPr/>
          </p:nvSpPr>
          <p:spPr bwMode="auto">
            <a:xfrm>
              <a:off x="1150" y="1712"/>
              <a:ext cx="62" cy="22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34" y="0"/>
                </a:cxn>
                <a:cxn ang="0">
                  <a:pos x="0" y="18"/>
                </a:cxn>
                <a:cxn ang="0">
                  <a:pos x="28" y="22"/>
                </a:cxn>
                <a:cxn ang="0">
                  <a:pos x="62" y="4"/>
                </a:cxn>
              </a:cxnLst>
              <a:rect l="0" t="0" r="r" b="b"/>
              <a:pathLst>
                <a:path w="62" h="22">
                  <a:moveTo>
                    <a:pt x="62" y="4"/>
                  </a:moveTo>
                  <a:lnTo>
                    <a:pt x="34" y="0"/>
                  </a:lnTo>
                  <a:lnTo>
                    <a:pt x="0" y="18"/>
                  </a:lnTo>
                  <a:lnTo>
                    <a:pt x="28" y="22"/>
                  </a:lnTo>
                  <a:lnTo>
                    <a:pt x="62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06" name="Freeform 1282"/>
            <p:cNvSpPr>
              <a:spLocks/>
            </p:cNvSpPr>
            <p:nvPr/>
          </p:nvSpPr>
          <p:spPr bwMode="auto">
            <a:xfrm>
              <a:off x="1114" y="1730"/>
              <a:ext cx="64" cy="24"/>
            </a:xfrm>
            <a:custGeom>
              <a:avLst/>
              <a:gdLst/>
              <a:ahLst/>
              <a:cxnLst>
                <a:cxn ang="0">
                  <a:pos x="64" y="4"/>
                </a:cxn>
                <a:cxn ang="0">
                  <a:pos x="36" y="0"/>
                </a:cxn>
                <a:cxn ang="0">
                  <a:pos x="0" y="20"/>
                </a:cxn>
                <a:cxn ang="0">
                  <a:pos x="28" y="24"/>
                </a:cxn>
                <a:cxn ang="0">
                  <a:pos x="64" y="4"/>
                </a:cxn>
              </a:cxnLst>
              <a:rect l="0" t="0" r="r" b="b"/>
              <a:pathLst>
                <a:path w="64" h="24">
                  <a:moveTo>
                    <a:pt x="64" y="4"/>
                  </a:moveTo>
                  <a:lnTo>
                    <a:pt x="36" y="0"/>
                  </a:lnTo>
                  <a:lnTo>
                    <a:pt x="0" y="20"/>
                  </a:lnTo>
                  <a:lnTo>
                    <a:pt x="28" y="24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4E75"/>
            </a:solidFill>
            <a:ln w="0">
              <a:solidFill>
                <a:srgbClr val="004E7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07" name="Freeform 1283"/>
            <p:cNvSpPr>
              <a:spLocks/>
            </p:cNvSpPr>
            <p:nvPr/>
          </p:nvSpPr>
          <p:spPr bwMode="auto">
            <a:xfrm>
              <a:off x="1114" y="1730"/>
              <a:ext cx="64" cy="24"/>
            </a:xfrm>
            <a:custGeom>
              <a:avLst/>
              <a:gdLst/>
              <a:ahLst/>
              <a:cxnLst>
                <a:cxn ang="0">
                  <a:pos x="64" y="4"/>
                </a:cxn>
                <a:cxn ang="0">
                  <a:pos x="36" y="0"/>
                </a:cxn>
                <a:cxn ang="0">
                  <a:pos x="0" y="20"/>
                </a:cxn>
                <a:cxn ang="0">
                  <a:pos x="28" y="24"/>
                </a:cxn>
                <a:cxn ang="0">
                  <a:pos x="64" y="4"/>
                </a:cxn>
              </a:cxnLst>
              <a:rect l="0" t="0" r="r" b="b"/>
              <a:pathLst>
                <a:path w="64" h="24">
                  <a:moveTo>
                    <a:pt x="64" y="4"/>
                  </a:moveTo>
                  <a:lnTo>
                    <a:pt x="36" y="0"/>
                  </a:lnTo>
                  <a:lnTo>
                    <a:pt x="0" y="20"/>
                  </a:lnTo>
                  <a:lnTo>
                    <a:pt x="28" y="24"/>
                  </a:lnTo>
                  <a:lnTo>
                    <a:pt x="64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08" name="Freeform 1284"/>
            <p:cNvSpPr>
              <a:spLocks/>
            </p:cNvSpPr>
            <p:nvPr/>
          </p:nvSpPr>
          <p:spPr bwMode="auto">
            <a:xfrm>
              <a:off x="1080" y="1750"/>
              <a:ext cx="62" cy="30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34" y="0"/>
                </a:cxn>
                <a:cxn ang="0">
                  <a:pos x="0" y="24"/>
                </a:cxn>
                <a:cxn ang="0">
                  <a:pos x="26" y="30"/>
                </a:cxn>
                <a:cxn ang="0">
                  <a:pos x="62" y="4"/>
                </a:cxn>
              </a:cxnLst>
              <a:rect l="0" t="0" r="r" b="b"/>
              <a:pathLst>
                <a:path w="62" h="30">
                  <a:moveTo>
                    <a:pt x="62" y="4"/>
                  </a:moveTo>
                  <a:lnTo>
                    <a:pt x="34" y="0"/>
                  </a:lnTo>
                  <a:lnTo>
                    <a:pt x="0" y="24"/>
                  </a:lnTo>
                  <a:lnTo>
                    <a:pt x="26" y="30"/>
                  </a:lnTo>
                  <a:lnTo>
                    <a:pt x="62" y="4"/>
                  </a:lnTo>
                  <a:close/>
                </a:path>
              </a:pathLst>
            </a:custGeom>
            <a:solidFill>
              <a:srgbClr val="005083"/>
            </a:solidFill>
            <a:ln w="0">
              <a:solidFill>
                <a:srgbClr val="00508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09" name="Freeform 1285"/>
            <p:cNvSpPr>
              <a:spLocks/>
            </p:cNvSpPr>
            <p:nvPr/>
          </p:nvSpPr>
          <p:spPr bwMode="auto">
            <a:xfrm>
              <a:off x="1080" y="1750"/>
              <a:ext cx="62" cy="30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34" y="0"/>
                </a:cxn>
                <a:cxn ang="0">
                  <a:pos x="0" y="24"/>
                </a:cxn>
                <a:cxn ang="0">
                  <a:pos x="26" y="30"/>
                </a:cxn>
                <a:cxn ang="0">
                  <a:pos x="62" y="4"/>
                </a:cxn>
              </a:cxnLst>
              <a:rect l="0" t="0" r="r" b="b"/>
              <a:pathLst>
                <a:path w="62" h="30">
                  <a:moveTo>
                    <a:pt x="62" y="4"/>
                  </a:moveTo>
                  <a:lnTo>
                    <a:pt x="34" y="0"/>
                  </a:lnTo>
                  <a:lnTo>
                    <a:pt x="0" y="24"/>
                  </a:lnTo>
                  <a:lnTo>
                    <a:pt x="26" y="30"/>
                  </a:lnTo>
                  <a:lnTo>
                    <a:pt x="62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10" name="Freeform 1286"/>
            <p:cNvSpPr>
              <a:spLocks/>
            </p:cNvSpPr>
            <p:nvPr/>
          </p:nvSpPr>
          <p:spPr bwMode="auto">
            <a:xfrm>
              <a:off x="1042" y="1774"/>
              <a:ext cx="64" cy="32"/>
            </a:xfrm>
            <a:custGeom>
              <a:avLst/>
              <a:gdLst/>
              <a:ahLst/>
              <a:cxnLst>
                <a:cxn ang="0">
                  <a:pos x="64" y="6"/>
                </a:cxn>
                <a:cxn ang="0">
                  <a:pos x="38" y="0"/>
                </a:cxn>
                <a:cxn ang="0">
                  <a:pos x="0" y="24"/>
                </a:cxn>
                <a:cxn ang="0">
                  <a:pos x="28" y="32"/>
                </a:cxn>
                <a:cxn ang="0">
                  <a:pos x="64" y="6"/>
                </a:cxn>
              </a:cxnLst>
              <a:rect l="0" t="0" r="r" b="b"/>
              <a:pathLst>
                <a:path w="64" h="32">
                  <a:moveTo>
                    <a:pt x="64" y="6"/>
                  </a:moveTo>
                  <a:lnTo>
                    <a:pt x="38" y="0"/>
                  </a:lnTo>
                  <a:lnTo>
                    <a:pt x="0" y="24"/>
                  </a:lnTo>
                  <a:lnTo>
                    <a:pt x="28" y="32"/>
                  </a:lnTo>
                  <a:lnTo>
                    <a:pt x="64" y="6"/>
                  </a:lnTo>
                  <a:close/>
                </a:path>
              </a:pathLst>
            </a:custGeom>
            <a:solidFill>
              <a:srgbClr val="005686"/>
            </a:solidFill>
            <a:ln w="0">
              <a:solidFill>
                <a:srgbClr val="00568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11" name="Freeform 1287"/>
            <p:cNvSpPr>
              <a:spLocks/>
            </p:cNvSpPr>
            <p:nvPr/>
          </p:nvSpPr>
          <p:spPr bwMode="auto">
            <a:xfrm>
              <a:off x="1042" y="1774"/>
              <a:ext cx="64" cy="32"/>
            </a:xfrm>
            <a:custGeom>
              <a:avLst/>
              <a:gdLst/>
              <a:ahLst/>
              <a:cxnLst>
                <a:cxn ang="0">
                  <a:pos x="64" y="6"/>
                </a:cxn>
                <a:cxn ang="0">
                  <a:pos x="38" y="0"/>
                </a:cxn>
                <a:cxn ang="0">
                  <a:pos x="0" y="24"/>
                </a:cxn>
                <a:cxn ang="0">
                  <a:pos x="28" y="32"/>
                </a:cxn>
                <a:cxn ang="0">
                  <a:pos x="64" y="6"/>
                </a:cxn>
              </a:cxnLst>
              <a:rect l="0" t="0" r="r" b="b"/>
              <a:pathLst>
                <a:path w="64" h="32">
                  <a:moveTo>
                    <a:pt x="64" y="6"/>
                  </a:moveTo>
                  <a:lnTo>
                    <a:pt x="38" y="0"/>
                  </a:lnTo>
                  <a:lnTo>
                    <a:pt x="0" y="24"/>
                  </a:lnTo>
                  <a:lnTo>
                    <a:pt x="28" y="32"/>
                  </a:lnTo>
                  <a:lnTo>
                    <a:pt x="64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12" name="Freeform 1288"/>
            <p:cNvSpPr>
              <a:spLocks/>
            </p:cNvSpPr>
            <p:nvPr/>
          </p:nvSpPr>
          <p:spPr bwMode="auto">
            <a:xfrm>
              <a:off x="1006" y="1798"/>
              <a:ext cx="64" cy="34"/>
            </a:xfrm>
            <a:custGeom>
              <a:avLst/>
              <a:gdLst/>
              <a:ahLst/>
              <a:cxnLst>
                <a:cxn ang="0">
                  <a:pos x="64" y="8"/>
                </a:cxn>
                <a:cxn ang="0">
                  <a:pos x="36" y="0"/>
                </a:cxn>
                <a:cxn ang="0">
                  <a:pos x="0" y="22"/>
                </a:cxn>
                <a:cxn ang="0">
                  <a:pos x="28" y="34"/>
                </a:cxn>
                <a:cxn ang="0">
                  <a:pos x="64" y="8"/>
                </a:cxn>
              </a:cxnLst>
              <a:rect l="0" t="0" r="r" b="b"/>
              <a:pathLst>
                <a:path w="64" h="34">
                  <a:moveTo>
                    <a:pt x="64" y="8"/>
                  </a:moveTo>
                  <a:lnTo>
                    <a:pt x="36" y="0"/>
                  </a:lnTo>
                  <a:lnTo>
                    <a:pt x="0" y="22"/>
                  </a:lnTo>
                  <a:lnTo>
                    <a:pt x="28" y="34"/>
                  </a:lnTo>
                  <a:lnTo>
                    <a:pt x="64" y="8"/>
                  </a:lnTo>
                  <a:close/>
                </a:path>
              </a:pathLst>
            </a:custGeom>
            <a:solidFill>
              <a:srgbClr val="006080"/>
            </a:solidFill>
            <a:ln w="0">
              <a:solidFill>
                <a:srgbClr val="00608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13" name="Freeform 1289"/>
            <p:cNvSpPr>
              <a:spLocks/>
            </p:cNvSpPr>
            <p:nvPr/>
          </p:nvSpPr>
          <p:spPr bwMode="auto">
            <a:xfrm>
              <a:off x="1006" y="1798"/>
              <a:ext cx="64" cy="34"/>
            </a:xfrm>
            <a:custGeom>
              <a:avLst/>
              <a:gdLst/>
              <a:ahLst/>
              <a:cxnLst>
                <a:cxn ang="0">
                  <a:pos x="64" y="8"/>
                </a:cxn>
                <a:cxn ang="0">
                  <a:pos x="36" y="0"/>
                </a:cxn>
                <a:cxn ang="0">
                  <a:pos x="0" y="22"/>
                </a:cxn>
                <a:cxn ang="0">
                  <a:pos x="28" y="34"/>
                </a:cxn>
                <a:cxn ang="0">
                  <a:pos x="64" y="8"/>
                </a:cxn>
              </a:cxnLst>
              <a:rect l="0" t="0" r="r" b="b"/>
              <a:pathLst>
                <a:path w="64" h="34">
                  <a:moveTo>
                    <a:pt x="64" y="8"/>
                  </a:moveTo>
                  <a:lnTo>
                    <a:pt x="36" y="0"/>
                  </a:lnTo>
                  <a:lnTo>
                    <a:pt x="0" y="22"/>
                  </a:lnTo>
                  <a:lnTo>
                    <a:pt x="28" y="34"/>
                  </a:lnTo>
                  <a:lnTo>
                    <a:pt x="6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14" name="Freeform 1290"/>
            <p:cNvSpPr>
              <a:spLocks/>
            </p:cNvSpPr>
            <p:nvPr/>
          </p:nvSpPr>
          <p:spPr bwMode="auto">
            <a:xfrm>
              <a:off x="968" y="1820"/>
              <a:ext cx="66" cy="32"/>
            </a:xfrm>
            <a:custGeom>
              <a:avLst/>
              <a:gdLst/>
              <a:ahLst/>
              <a:cxnLst>
                <a:cxn ang="0">
                  <a:pos x="66" y="12"/>
                </a:cxn>
                <a:cxn ang="0">
                  <a:pos x="38" y="0"/>
                </a:cxn>
                <a:cxn ang="0">
                  <a:pos x="0" y="20"/>
                </a:cxn>
                <a:cxn ang="0">
                  <a:pos x="28" y="32"/>
                </a:cxn>
                <a:cxn ang="0">
                  <a:pos x="66" y="12"/>
                </a:cxn>
              </a:cxnLst>
              <a:rect l="0" t="0" r="r" b="b"/>
              <a:pathLst>
                <a:path w="66" h="32">
                  <a:moveTo>
                    <a:pt x="66" y="12"/>
                  </a:moveTo>
                  <a:lnTo>
                    <a:pt x="38" y="0"/>
                  </a:lnTo>
                  <a:lnTo>
                    <a:pt x="0" y="20"/>
                  </a:lnTo>
                  <a:lnTo>
                    <a:pt x="28" y="32"/>
                  </a:lnTo>
                  <a:lnTo>
                    <a:pt x="66" y="12"/>
                  </a:lnTo>
                  <a:close/>
                </a:path>
              </a:pathLst>
            </a:custGeom>
            <a:solidFill>
              <a:srgbClr val="006D6D"/>
            </a:solidFill>
            <a:ln w="0">
              <a:solidFill>
                <a:srgbClr val="006D6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15" name="Freeform 1291"/>
            <p:cNvSpPr>
              <a:spLocks/>
            </p:cNvSpPr>
            <p:nvPr/>
          </p:nvSpPr>
          <p:spPr bwMode="auto">
            <a:xfrm>
              <a:off x="968" y="1820"/>
              <a:ext cx="66" cy="32"/>
            </a:xfrm>
            <a:custGeom>
              <a:avLst/>
              <a:gdLst/>
              <a:ahLst/>
              <a:cxnLst>
                <a:cxn ang="0">
                  <a:pos x="66" y="12"/>
                </a:cxn>
                <a:cxn ang="0">
                  <a:pos x="38" y="0"/>
                </a:cxn>
                <a:cxn ang="0">
                  <a:pos x="0" y="20"/>
                </a:cxn>
                <a:cxn ang="0">
                  <a:pos x="28" y="32"/>
                </a:cxn>
                <a:cxn ang="0">
                  <a:pos x="66" y="12"/>
                </a:cxn>
              </a:cxnLst>
              <a:rect l="0" t="0" r="r" b="b"/>
              <a:pathLst>
                <a:path w="66" h="32">
                  <a:moveTo>
                    <a:pt x="66" y="12"/>
                  </a:moveTo>
                  <a:lnTo>
                    <a:pt x="38" y="0"/>
                  </a:lnTo>
                  <a:lnTo>
                    <a:pt x="0" y="20"/>
                  </a:lnTo>
                  <a:lnTo>
                    <a:pt x="28" y="32"/>
                  </a:lnTo>
                  <a:lnTo>
                    <a:pt x="66" y="1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16" name="Freeform 1292"/>
            <p:cNvSpPr>
              <a:spLocks/>
            </p:cNvSpPr>
            <p:nvPr/>
          </p:nvSpPr>
          <p:spPr bwMode="auto">
            <a:xfrm>
              <a:off x="928" y="1840"/>
              <a:ext cx="68" cy="24"/>
            </a:xfrm>
            <a:custGeom>
              <a:avLst/>
              <a:gdLst/>
              <a:ahLst/>
              <a:cxnLst>
                <a:cxn ang="0">
                  <a:pos x="68" y="12"/>
                </a:cxn>
                <a:cxn ang="0">
                  <a:pos x="40" y="0"/>
                </a:cxn>
                <a:cxn ang="0">
                  <a:pos x="0" y="12"/>
                </a:cxn>
                <a:cxn ang="0">
                  <a:pos x="28" y="24"/>
                </a:cxn>
                <a:cxn ang="0">
                  <a:pos x="68" y="12"/>
                </a:cxn>
              </a:cxnLst>
              <a:rect l="0" t="0" r="r" b="b"/>
              <a:pathLst>
                <a:path w="68" h="24">
                  <a:moveTo>
                    <a:pt x="68" y="12"/>
                  </a:moveTo>
                  <a:lnTo>
                    <a:pt x="40" y="0"/>
                  </a:lnTo>
                  <a:lnTo>
                    <a:pt x="0" y="12"/>
                  </a:lnTo>
                  <a:lnTo>
                    <a:pt x="28" y="24"/>
                  </a:lnTo>
                  <a:lnTo>
                    <a:pt x="68" y="12"/>
                  </a:lnTo>
                  <a:close/>
                </a:path>
              </a:pathLst>
            </a:custGeom>
            <a:solidFill>
              <a:srgbClr val="007C47"/>
            </a:solidFill>
            <a:ln w="0">
              <a:solidFill>
                <a:srgbClr val="007C4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17" name="Freeform 1293"/>
            <p:cNvSpPr>
              <a:spLocks/>
            </p:cNvSpPr>
            <p:nvPr/>
          </p:nvSpPr>
          <p:spPr bwMode="auto">
            <a:xfrm>
              <a:off x="928" y="1840"/>
              <a:ext cx="68" cy="24"/>
            </a:xfrm>
            <a:custGeom>
              <a:avLst/>
              <a:gdLst/>
              <a:ahLst/>
              <a:cxnLst>
                <a:cxn ang="0">
                  <a:pos x="68" y="12"/>
                </a:cxn>
                <a:cxn ang="0">
                  <a:pos x="40" y="0"/>
                </a:cxn>
                <a:cxn ang="0">
                  <a:pos x="0" y="12"/>
                </a:cxn>
                <a:cxn ang="0">
                  <a:pos x="28" y="24"/>
                </a:cxn>
                <a:cxn ang="0">
                  <a:pos x="68" y="12"/>
                </a:cxn>
              </a:cxnLst>
              <a:rect l="0" t="0" r="r" b="b"/>
              <a:pathLst>
                <a:path w="68" h="24">
                  <a:moveTo>
                    <a:pt x="68" y="12"/>
                  </a:moveTo>
                  <a:lnTo>
                    <a:pt x="40" y="0"/>
                  </a:lnTo>
                  <a:lnTo>
                    <a:pt x="0" y="12"/>
                  </a:lnTo>
                  <a:lnTo>
                    <a:pt x="28" y="24"/>
                  </a:lnTo>
                  <a:lnTo>
                    <a:pt x="68" y="1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18" name="Freeform 1294"/>
            <p:cNvSpPr>
              <a:spLocks/>
            </p:cNvSpPr>
            <p:nvPr/>
          </p:nvSpPr>
          <p:spPr bwMode="auto">
            <a:xfrm>
              <a:off x="1918" y="1550"/>
              <a:ext cx="50" cy="14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8" y="14"/>
                </a:cxn>
                <a:cxn ang="0">
                  <a:pos x="50" y="6"/>
                </a:cxn>
              </a:cxnLst>
              <a:rect l="0" t="0" r="r" b="b"/>
              <a:pathLst>
                <a:path w="50" h="14">
                  <a:moveTo>
                    <a:pt x="50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8" y="14"/>
                  </a:lnTo>
                  <a:lnTo>
                    <a:pt x="50" y="6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19" name="Freeform 1295"/>
            <p:cNvSpPr>
              <a:spLocks/>
            </p:cNvSpPr>
            <p:nvPr/>
          </p:nvSpPr>
          <p:spPr bwMode="auto">
            <a:xfrm>
              <a:off x="1918" y="1550"/>
              <a:ext cx="50" cy="14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8" y="14"/>
                </a:cxn>
                <a:cxn ang="0">
                  <a:pos x="50" y="6"/>
                </a:cxn>
              </a:cxnLst>
              <a:rect l="0" t="0" r="r" b="b"/>
              <a:pathLst>
                <a:path w="50" h="14">
                  <a:moveTo>
                    <a:pt x="50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8" y="14"/>
                  </a:lnTo>
                  <a:lnTo>
                    <a:pt x="5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20" name="Freeform 1296"/>
            <p:cNvSpPr>
              <a:spLocks/>
            </p:cNvSpPr>
            <p:nvPr/>
          </p:nvSpPr>
          <p:spPr bwMode="auto">
            <a:xfrm>
              <a:off x="1896" y="1556"/>
              <a:ext cx="50" cy="14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28" y="14"/>
                </a:cxn>
                <a:cxn ang="0">
                  <a:pos x="50" y="8"/>
                </a:cxn>
              </a:cxnLst>
              <a:rect l="0" t="0" r="r" b="b"/>
              <a:pathLst>
                <a:path w="50" h="14">
                  <a:moveTo>
                    <a:pt x="50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28" y="14"/>
                  </a:lnTo>
                  <a:lnTo>
                    <a:pt x="50" y="8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21" name="Freeform 1297"/>
            <p:cNvSpPr>
              <a:spLocks/>
            </p:cNvSpPr>
            <p:nvPr/>
          </p:nvSpPr>
          <p:spPr bwMode="auto">
            <a:xfrm>
              <a:off x="1896" y="1556"/>
              <a:ext cx="50" cy="14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28" y="14"/>
                </a:cxn>
                <a:cxn ang="0">
                  <a:pos x="50" y="8"/>
                </a:cxn>
              </a:cxnLst>
              <a:rect l="0" t="0" r="r" b="b"/>
              <a:pathLst>
                <a:path w="50" h="14">
                  <a:moveTo>
                    <a:pt x="50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28" y="14"/>
                  </a:lnTo>
                  <a:lnTo>
                    <a:pt x="50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22" name="Freeform 1298"/>
            <p:cNvSpPr>
              <a:spLocks/>
            </p:cNvSpPr>
            <p:nvPr/>
          </p:nvSpPr>
          <p:spPr bwMode="auto">
            <a:xfrm>
              <a:off x="1874" y="1564"/>
              <a:ext cx="50" cy="14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8" y="14"/>
                </a:cxn>
                <a:cxn ang="0">
                  <a:pos x="50" y="6"/>
                </a:cxn>
              </a:cxnLst>
              <a:rect l="0" t="0" r="r" b="b"/>
              <a:pathLst>
                <a:path w="50" h="14">
                  <a:moveTo>
                    <a:pt x="50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8" y="14"/>
                  </a:lnTo>
                  <a:lnTo>
                    <a:pt x="50" y="6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23" name="Freeform 1299"/>
            <p:cNvSpPr>
              <a:spLocks/>
            </p:cNvSpPr>
            <p:nvPr/>
          </p:nvSpPr>
          <p:spPr bwMode="auto">
            <a:xfrm>
              <a:off x="1874" y="1564"/>
              <a:ext cx="50" cy="14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8" y="14"/>
                </a:cxn>
                <a:cxn ang="0">
                  <a:pos x="50" y="6"/>
                </a:cxn>
              </a:cxnLst>
              <a:rect l="0" t="0" r="r" b="b"/>
              <a:pathLst>
                <a:path w="50" h="14">
                  <a:moveTo>
                    <a:pt x="50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8" y="14"/>
                  </a:lnTo>
                  <a:lnTo>
                    <a:pt x="5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24" name="Freeform 1300"/>
            <p:cNvSpPr>
              <a:spLocks/>
            </p:cNvSpPr>
            <p:nvPr/>
          </p:nvSpPr>
          <p:spPr bwMode="auto">
            <a:xfrm>
              <a:off x="1852" y="1570"/>
              <a:ext cx="50" cy="14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28" y="14"/>
                </a:cxn>
                <a:cxn ang="0">
                  <a:pos x="50" y="8"/>
                </a:cxn>
              </a:cxnLst>
              <a:rect l="0" t="0" r="r" b="b"/>
              <a:pathLst>
                <a:path w="50" h="14">
                  <a:moveTo>
                    <a:pt x="50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28" y="14"/>
                  </a:lnTo>
                  <a:lnTo>
                    <a:pt x="50" y="8"/>
                  </a:lnTo>
                  <a:close/>
                </a:path>
              </a:pathLst>
            </a:custGeom>
            <a:solidFill>
              <a:srgbClr val="007C45"/>
            </a:solidFill>
            <a:ln w="0">
              <a:solidFill>
                <a:srgbClr val="007C4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25" name="Freeform 1301"/>
            <p:cNvSpPr>
              <a:spLocks/>
            </p:cNvSpPr>
            <p:nvPr/>
          </p:nvSpPr>
          <p:spPr bwMode="auto">
            <a:xfrm>
              <a:off x="1852" y="1570"/>
              <a:ext cx="50" cy="14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28" y="14"/>
                </a:cxn>
                <a:cxn ang="0">
                  <a:pos x="50" y="8"/>
                </a:cxn>
              </a:cxnLst>
              <a:rect l="0" t="0" r="r" b="b"/>
              <a:pathLst>
                <a:path w="50" h="14">
                  <a:moveTo>
                    <a:pt x="50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28" y="14"/>
                  </a:lnTo>
                  <a:lnTo>
                    <a:pt x="50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26" name="Freeform 1302"/>
            <p:cNvSpPr>
              <a:spLocks/>
            </p:cNvSpPr>
            <p:nvPr/>
          </p:nvSpPr>
          <p:spPr bwMode="auto">
            <a:xfrm>
              <a:off x="1830" y="1578"/>
              <a:ext cx="50" cy="14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8" y="14"/>
                </a:cxn>
                <a:cxn ang="0">
                  <a:pos x="50" y="6"/>
                </a:cxn>
              </a:cxnLst>
              <a:rect l="0" t="0" r="r" b="b"/>
              <a:pathLst>
                <a:path w="50" h="14">
                  <a:moveTo>
                    <a:pt x="50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8" y="14"/>
                  </a:lnTo>
                  <a:lnTo>
                    <a:pt x="50" y="6"/>
                  </a:lnTo>
                  <a:close/>
                </a:path>
              </a:pathLst>
            </a:custGeom>
            <a:solidFill>
              <a:srgbClr val="007C44"/>
            </a:solidFill>
            <a:ln w="0">
              <a:solidFill>
                <a:srgbClr val="007C4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27" name="Freeform 1303"/>
            <p:cNvSpPr>
              <a:spLocks/>
            </p:cNvSpPr>
            <p:nvPr/>
          </p:nvSpPr>
          <p:spPr bwMode="auto">
            <a:xfrm>
              <a:off x="1830" y="1578"/>
              <a:ext cx="50" cy="14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8" y="14"/>
                </a:cxn>
                <a:cxn ang="0">
                  <a:pos x="50" y="6"/>
                </a:cxn>
              </a:cxnLst>
              <a:rect l="0" t="0" r="r" b="b"/>
              <a:pathLst>
                <a:path w="50" h="14">
                  <a:moveTo>
                    <a:pt x="50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8" y="14"/>
                  </a:lnTo>
                  <a:lnTo>
                    <a:pt x="5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28" name="Freeform 1304"/>
            <p:cNvSpPr>
              <a:spLocks/>
            </p:cNvSpPr>
            <p:nvPr/>
          </p:nvSpPr>
          <p:spPr bwMode="auto">
            <a:xfrm>
              <a:off x="1806" y="1584"/>
              <a:ext cx="52" cy="16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4" y="0"/>
                </a:cxn>
                <a:cxn ang="0">
                  <a:pos x="0" y="8"/>
                </a:cxn>
                <a:cxn ang="0">
                  <a:pos x="28" y="16"/>
                </a:cxn>
                <a:cxn ang="0">
                  <a:pos x="52" y="8"/>
                </a:cxn>
              </a:cxnLst>
              <a:rect l="0" t="0" r="r" b="b"/>
              <a:pathLst>
                <a:path w="52" h="16">
                  <a:moveTo>
                    <a:pt x="52" y="8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28" y="16"/>
                  </a:lnTo>
                  <a:lnTo>
                    <a:pt x="52" y="8"/>
                  </a:lnTo>
                  <a:close/>
                </a:path>
              </a:pathLst>
            </a:custGeom>
            <a:solidFill>
              <a:srgbClr val="007C43"/>
            </a:solidFill>
            <a:ln w="0">
              <a:solidFill>
                <a:srgbClr val="007C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29" name="Freeform 1305"/>
            <p:cNvSpPr>
              <a:spLocks/>
            </p:cNvSpPr>
            <p:nvPr/>
          </p:nvSpPr>
          <p:spPr bwMode="auto">
            <a:xfrm>
              <a:off x="1806" y="1584"/>
              <a:ext cx="52" cy="16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4" y="0"/>
                </a:cxn>
                <a:cxn ang="0">
                  <a:pos x="0" y="8"/>
                </a:cxn>
                <a:cxn ang="0">
                  <a:pos x="28" y="16"/>
                </a:cxn>
                <a:cxn ang="0">
                  <a:pos x="52" y="8"/>
                </a:cxn>
              </a:cxnLst>
              <a:rect l="0" t="0" r="r" b="b"/>
              <a:pathLst>
                <a:path w="52" h="16">
                  <a:moveTo>
                    <a:pt x="52" y="8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28" y="16"/>
                  </a:lnTo>
                  <a:lnTo>
                    <a:pt x="5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30" name="Freeform 1306"/>
            <p:cNvSpPr>
              <a:spLocks/>
            </p:cNvSpPr>
            <p:nvPr/>
          </p:nvSpPr>
          <p:spPr bwMode="auto">
            <a:xfrm>
              <a:off x="1782" y="1592"/>
              <a:ext cx="52" cy="1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30" y="14"/>
                </a:cxn>
                <a:cxn ang="0">
                  <a:pos x="52" y="8"/>
                </a:cxn>
              </a:cxnLst>
              <a:rect l="0" t="0" r="r" b="b"/>
              <a:pathLst>
                <a:path w="52" h="14">
                  <a:moveTo>
                    <a:pt x="52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30" y="14"/>
                  </a:lnTo>
                  <a:lnTo>
                    <a:pt x="52" y="8"/>
                  </a:lnTo>
                  <a:close/>
                </a:path>
              </a:pathLst>
            </a:custGeom>
            <a:solidFill>
              <a:srgbClr val="007C40"/>
            </a:solidFill>
            <a:ln w="0">
              <a:solidFill>
                <a:srgbClr val="007C4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31" name="Freeform 1307"/>
            <p:cNvSpPr>
              <a:spLocks/>
            </p:cNvSpPr>
            <p:nvPr/>
          </p:nvSpPr>
          <p:spPr bwMode="auto">
            <a:xfrm>
              <a:off x="1782" y="1592"/>
              <a:ext cx="52" cy="1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30" y="14"/>
                </a:cxn>
                <a:cxn ang="0">
                  <a:pos x="52" y="8"/>
                </a:cxn>
              </a:cxnLst>
              <a:rect l="0" t="0" r="r" b="b"/>
              <a:pathLst>
                <a:path w="52" h="14">
                  <a:moveTo>
                    <a:pt x="52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30" y="14"/>
                  </a:lnTo>
                  <a:lnTo>
                    <a:pt x="5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32" name="Freeform 1308"/>
            <p:cNvSpPr>
              <a:spLocks/>
            </p:cNvSpPr>
            <p:nvPr/>
          </p:nvSpPr>
          <p:spPr bwMode="auto">
            <a:xfrm>
              <a:off x="1758" y="1598"/>
              <a:ext cx="54" cy="16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4" y="0"/>
                </a:cxn>
                <a:cxn ang="0">
                  <a:pos x="0" y="8"/>
                </a:cxn>
                <a:cxn ang="0">
                  <a:pos x="30" y="16"/>
                </a:cxn>
                <a:cxn ang="0">
                  <a:pos x="54" y="8"/>
                </a:cxn>
              </a:cxnLst>
              <a:rect l="0" t="0" r="r" b="b"/>
              <a:pathLst>
                <a:path w="54" h="16">
                  <a:moveTo>
                    <a:pt x="54" y="8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30" y="16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C3D"/>
            </a:solidFill>
            <a:ln w="0">
              <a:solidFill>
                <a:srgbClr val="007C3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33" name="Freeform 1309"/>
            <p:cNvSpPr>
              <a:spLocks/>
            </p:cNvSpPr>
            <p:nvPr/>
          </p:nvSpPr>
          <p:spPr bwMode="auto">
            <a:xfrm>
              <a:off x="1758" y="1598"/>
              <a:ext cx="54" cy="16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4" y="0"/>
                </a:cxn>
                <a:cxn ang="0">
                  <a:pos x="0" y="8"/>
                </a:cxn>
                <a:cxn ang="0">
                  <a:pos x="30" y="16"/>
                </a:cxn>
                <a:cxn ang="0">
                  <a:pos x="54" y="8"/>
                </a:cxn>
              </a:cxnLst>
              <a:rect l="0" t="0" r="r" b="b"/>
              <a:pathLst>
                <a:path w="54" h="16">
                  <a:moveTo>
                    <a:pt x="54" y="8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30" y="16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34" name="Freeform 1310"/>
            <p:cNvSpPr>
              <a:spLocks/>
            </p:cNvSpPr>
            <p:nvPr/>
          </p:nvSpPr>
          <p:spPr bwMode="auto">
            <a:xfrm>
              <a:off x="1734" y="1606"/>
              <a:ext cx="54" cy="14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30" y="14"/>
                </a:cxn>
                <a:cxn ang="0">
                  <a:pos x="54" y="8"/>
                </a:cxn>
              </a:cxnLst>
              <a:rect l="0" t="0" r="r" b="b"/>
              <a:pathLst>
                <a:path w="54" h="14">
                  <a:moveTo>
                    <a:pt x="54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30" y="14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C3A"/>
            </a:solidFill>
            <a:ln w="0">
              <a:solidFill>
                <a:srgbClr val="007C3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35" name="Freeform 1311"/>
            <p:cNvSpPr>
              <a:spLocks/>
            </p:cNvSpPr>
            <p:nvPr/>
          </p:nvSpPr>
          <p:spPr bwMode="auto">
            <a:xfrm>
              <a:off x="1734" y="1606"/>
              <a:ext cx="54" cy="14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30" y="14"/>
                </a:cxn>
                <a:cxn ang="0">
                  <a:pos x="54" y="8"/>
                </a:cxn>
              </a:cxnLst>
              <a:rect l="0" t="0" r="r" b="b"/>
              <a:pathLst>
                <a:path w="54" h="14">
                  <a:moveTo>
                    <a:pt x="54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30" y="14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36" name="Freeform 1312"/>
            <p:cNvSpPr>
              <a:spLocks/>
            </p:cNvSpPr>
            <p:nvPr/>
          </p:nvSpPr>
          <p:spPr bwMode="auto">
            <a:xfrm>
              <a:off x="1710" y="1612"/>
              <a:ext cx="54" cy="14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8" y="14"/>
                </a:cxn>
                <a:cxn ang="0">
                  <a:pos x="54" y="8"/>
                </a:cxn>
              </a:cxnLst>
              <a:rect l="0" t="0" r="r" b="b"/>
              <a:pathLst>
                <a:path w="54" h="14">
                  <a:moveTo>
                    <a:pt x="54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8" y="14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B36"/>
            </a:solidFill>
            <a:ln w="0">
              <a:solidFill>
                <a:srgbClr val="007B3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37" name="Freeform 1313"/>
            <p:cNvSpPr>
              <a:spLocks/>
            </p:cNvSpPr>
            <p:nvPr/>
          </p:nvSpPr>
          <p:spPr bwMode="auto">
            <a:xfrm>
              <a:off x="1710" y="1612"/>
              <a:ext cx="54" cy="14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8" y="14"/>
                </a:cxn>
                <a:cxn ang="0">
                  <a:pos x="54" y="8"/>
                </a:cxn>
              </a:cxnLst>
              <a:rect l="0" t="0" r="r" b="b"/>
              <a:pathLst>
                <a:path w="54" h="14">
                  <a:moveTo>
                    <a:pt x="54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8" y="14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38" name="Freeform 1314"/>
            <p:cNvSpPr>
              <a:spLocks/>
            </p:cNvSpPr>
            <p:nvPr/>
          </p:nvSpPr>
          <p:spPr bwMode="auto">
            <a:xfrm>
              <a:off x="1684" y="1618"/>
              <a:ext cx="54" cy="14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30" y="14"/>
                </a:cxn>
                <a:cxn ang="0">
                  <a:pos x="54" y="8"/>
                </a:cxn>
              </a:cxnLst>
              <a:rect l="0" t="0" r="r" b="b"/>
              <a:pathLst>
                <a:path w="54" h="14">
                  <a:moveTo>
                    <a:pt x="54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30" y="14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B31"/>
            </a:solidFill>
            <a:ln w="0">
              <a:solidFill>
                <a:srgbClr val="007B3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39" name="Freeform 1315"/>
            <p:cNvSpPr>
              <a:spLocks/>
            </p:cNvSpPr>
            <p:nvPr/>
          </p:nvSpPr>
          <p:spPr bwMode="auto">
            <a:xfrm>
              <a:off x="1684" y="1618"/>
              <a:ext cx="54" cy="14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30" y="14"/>
                </a:cxn>
                <a:cxn ang="0">
                  <a:pos x="54" y="8"/>
                </a:cxn>
              </a:cxnLst>
              <a:rect l="0" t="0" r="r" b="b"/>
              <a:pathLst>
                <a:path w="54" h="14">
                  <a:moveTo>
                    <a:pt x="54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30" y="14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40" name="Freeform 1316"/>
            <p:cNvSpPr>
              <a:spLocks/>
            </p:cNvSpPr>
            <p:nvPr/>
          </p:nvSpPr>
          <p:spPr bwMode="auto">
            <a:xfrm>
              <a:off x="1660" y="1624"/>
              <a:ext cx="54" cy="14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8" y="14"/>
                </a:cxn>
                <a:cxn ang="0">
                  <a:pos x="54" y="8"/>
                </a:cxn>
              </a:cxnLst>
              <a:rect l="0" t="0" r="r" b="b"/>
              <a:pathLst>
                <a:path w="54" h="14">
                  <a:moveTo>
                    <a:pt x="54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8" y="14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A2C"/>
            </a:solidFill>
            <a:ln w="0">
              <a:solidFill>
                <a:srgbClr val="007A2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41" name="Freeform 1317"/>
            <p:cNvSpPr>
              <a:spLocks/>
            </p:cNvSpPr>
            <p:nvPr/>
          </p:nvSpPr>
          <p:spPr bwMode="auto">
            <a:xfrm>
              <a:off x="1660" y="1624"/>
              <a:ext cx="54" cy="14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8" y="14"/>
                </a:cxn>
                <a:cxn ang="0">
                  <a:pos x="54" y="8"/>
                </a:cxn>
              </a:cxnLst>
              <a:rect l="0" t="0" r="r" b="b"/>
              <a:pathLst>
                <a:path w="54" h="14">
                  <a:moveTo>
                    <a:pt x="54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8" y="14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42" name="Freeform 1318"/>
            <p:cNvSpPr>
              <a:spLocks/>
            </p:cNvSpPr>
            <p:nvPr/>
          </p:nvSpPr>
          <p:spPr bwMode="auto">
            <a:xfrm>
              <a:off x="1634" y="1630"/>
              <a:ext cx="54" cy="12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8" y="12"/>
                </a:cxn>
                <a:cxn ang="0">
                  <a:pos x="54" y="8"/>
                </a:cxn>
              </a:cxnLst>
              <a:rect l="0" t="0" r="r" b="b"/>
              <a:pathLst>
                <a:path w="54" h="12">
                  <a:moveTo>
                    <a:pt x="54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8" y="12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927"/>
            </a:solidFill>
            <a:ln w="0">
              <a:solidFill>
                <a:srgbClr val="00792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43" name="Freeform 1319"/>
            <p:cNvSpPr>
              <a:spLocks/>
            </p:cNvSpPr>
            <p:nvPr/>
          </p:nvSpPr>
          <p:spPr bwMode="auto">
            <a:xfrm>
              <a:off x="1634" y="1630"/>
              <a:ext cx="54" cy="12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28" y="12"/>
                </a:cxn>
                <a:cxn ang="0">
                  <a:pos x="54" y="8"/>
                </a:cxn>
              </a:cxnLst>
              <a:rect l="0" t="0" r="r" b="b"/>
              <a:pathLst>
                <a:path w="54" h="12">
                  <a:moveTo>
                    <a:pt x="54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28" y="12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44" name="Freeform 1320"/>
            <p:cNvSpPr>
              <a:spLocks/>
            </p:cNvSpPr>
            <p:nvPr/>
          </p:nvSpPr>
          <p:spPr bwMode="auto">
            <a:xfrm>
              <a:off x="1606" y="1636"/>
              <a:ext cx="56" cy="12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30" y="12"/>
                </a:cxn>
                <a:cxn ang="0">
                  <a:pos x="56" y="6"/>
                </a:cxn>
              </a:cxnLst>
              <a:rect l="0" t="0" r="r" b="b"/>
              <a:pathLst>
                <a:path w="56" h="12">
                  <a:moveTo>
                    <a:pt x="56" y="6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30" y="12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007721"/>
            </a:solidFill>
            <a:ln w="0">
              <a:solidFill>
                <a:srgbClr val="00772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45" name="Freeform 1321"/>
            <p:cNvSpPr>
              <a:spLocks/>
            </p:cNvSpPr>
            <p:nvPr/>
          </p:nvSpPr>
          <p:spPr bwMode="auto">
            <a:xfrm>
              <a:off x="1606" y="1636"/>
              <a:ext cx="56" cy="12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30" y="12"/>
                </a:cxn>
                <a:cxn ang="0">
                  <a:pos x="56" y="6"/>
                </a:cxn>
              </a:cxnLst>
              <a:rect l="0" t="0" r="r" b="b"/>
              <a:pathLst>
                <a:path w="56" h="12">
                  <a:moveTo>
                    <a:pt x="56" y="6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30" y="12"/>
                  </a:lnTo>
                  <a:lnTo>
                    <a:pt x="5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46" name="Freeform 1322"/>
            <p:cNvSpPr>
              <a:spLocks/>
            </p:cNvSpPr>
            <p:nvPr/>
          </p:nvSpPr>
          <p:spPr bwMode="auto">
            <a:xfrm>
              <a:off x="1580" y="1640"/>
              <a:ext cx="56" cy="12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28" y="12"/>
                </a:cxn>
                <a:cxn ang="0">
                  <a:pos x="56" y="8"/>
                </a:cxn>
              </a:cxnLst>
              <a:rect l="0" t="0" r="r" b="b"/>
              <a:pathLst>
                <a:path w="56" h="12">
                  <a:moveTo>
                    <a:pt x="56" y="8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28" y="12"/>
                  </a:lnTo>
                  <a:lnTo>
                    <a:pt x="56" y="8"/>
                  </a:lnTo>
                  <a:close/>
                </a:path>
              </a:pathLst>
            </a:custGeom>
            <a:solidFill>
              <a:srgbClr val="00751B"/>
            </a:solidFill>
            <a:ln w="0">
              <a:solidFill>
                <a:srgbClr val="0075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47" name="Freeform 1323"/>
            <p:cNvSpPr>
              <a:spLocks/>
            </p:cNvSpPr>
            <p:nvPr/>
          </p:nvSpPr>
          <p:spPr bwMode="auto">
            <a:xfrm>
              <a:off x="1580" y="1640"/>
              <a:ext cx="56" cy="12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28" y="12"/>
                </a:cxn>
                <a:cxn ang="0">
                  <a:pos x="56" y="8"/>
                </a:cxn>
              </a:cxnLst>
              <a:rect l="0" t="0" r="r" b="b"/>
              <a:pathLst>
                <a:path w="56" h="12">
                  <a:moveTo>
                    <a:pt x="56" y="8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28" y="12"/>
                  </a:lnTo>
                  <a:lnTo>
                    <a:pt x="5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48" name="Freeform 1324"/>
            <p:cNvSpPr>
              <a:spLocks/>
            </p:cNvSpPr>
            <p:nvPr/>
          </p:nvSpPr>
          <p:spPr bwMode="auto">
            <a:xfrm>
              <a:off x="1552" y="1644"/>
              <a:ext cx="56" cy="12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30" y="12"/>
                </a:cxn>
                <a:cxn ang="0">
                  <a:pos x="56" y="8"/>
                </a:cxn>
              </a:cxnLst>
              <a:rect l="0" t="0" r="r" b="b"/>
              <a:pathLst>
                <a:path w="56" h="12">
                  <a:moveTo>
                    <a:pt x="56" y="8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30" y="12"/>
                  </a:lnTo>
                  <a:lnTo>
                    <a:pt x="56" y="8"/>
                  </a:lnTo>
                  <a:close/>
                </a:path>
              </a:pathLst>
            </a:custGeom>
            <a:solidFill>
              <a:srgbClr val="007316"/>
            </a:solidFill>
            <a:ln w="0">
              <a:solidFill>
                <a:srgbClr val="00731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49" name="Freeform 1325"/>
            <p:cNvSpPr>
              <a:spLocks/>
            </p:cNvSpPr>
            <p:nvPr/>
          </p:nvSpPr>
          <p:spPr bwMode="auto">
            <a:xfrm>
              <a:off x="1552" y="1644"/>
              <a:ext cx="56" cy="12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30" y="12"/>
                </a:cxn>
                <a:cxn ang="0">
                  <a:pos x="56" y="8"/>
                </a:cxn>
              </a:cxnLst>
              <a:rect l="0" t="0" r="r" b="b"/>
              <a:pathLst>
                <a:path w="56" h="12">
                  <a:moveTo>
                    <a:pt x="56" y="8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30" y="12"/>
                  </a:lnTo>
                  <a:lnTo>
                    <a:pt x="5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50" name="Freeform 1326"/>
            <p:cNvSpPr>
              <a:spLocks/>
            </p:cNvSpPr>
            <p:nvPr/>
          </p:nvSpPr>
          <p:spPr bwMode="auto">
            <a:xfrm>
              <a:off x="1524" y="1648"/>
              <a:ext cx="58" cy="10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30" y="10"/>
                </a:cxn>
                <a:cxn ang="0">
                  <a:pos x="58" y="8"/>
                </a:cxn>
              </a:cxnLst>
              <a:rect l="0" t="0" r="r" b="b"/>
              <a:pathLst>
                <a:path w="58" h="10">
                  <a:moveTo>
                    <a:pt x="58" y="8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30" y="10"/>
                  </a:lnTo>
                  <a:lnTo>
                    <a:pt x="58" y="8"/>
                  </a:lnTo>
                  <a:close/>
                </a:path>
              </a:pathLst>
            </a:custGeom>
            <a:solidFill>
              <a:srgbClr val="007010"/>
            </a:solidFill>
            <a:ln w="0">
              <a:solidFill>
                <a:srgbClr val="00701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51" name="Freeform 1327"/>
            <p:cNvSpPr>
              <a:spLocks/>
            </p:cNvSpPr>
            <p:nvPr/>
          </p:nvSpPr>
          <p:spPr bwMode="auto">
            <a:xfrm>
              <a:off x="1524" y="1648"/>
              <a:ext cx="58" cy="10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30" y="10"/>
                </a:cxn>
                <a:cxn ang="0">
                  <a:pos x="58" y="8"/>
                </a:cxn>
              </a:cxnLst>
              <a:rect l="0" t="0" r="r" b="b"/>
              <a:pathLst>
                <a:path w="58" h="10">
                  <a:moveTo>
                    <a:pt x="58" y="8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30" y="10"/>
                  </a:lnTo>
                  <a:lnTo>
                    <a:pt x="58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52" name="Freeform 1328"/>
            <p:cNvSpPr>
              <a:spLocks/>
            </p:cNvSpPr>
            <p:nvPr/>
          </p:nvSpPr>
          <p:spPr bwMode="auto">
            <a:xfrm>
              <a:off x="1496" y="1652"/>
              <a:ext cx="58" cy="10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28" y="10"/>
                </a:cxn>
                <a:cxn ang="0">
                  <a:pos x="58" y="6"/>
                </a:cxn>
              </a:cxnLst>
              <a:rect l="0" t="0" r="r" b="b"/>
              <a:pathLst>
                <a:path w="58" h="10">
                  <a:moveTo>
                    <a:pt x="58" y="6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28" y="10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006D0C"/>
            </a:solidFill>
            <a:ln w="0">
              <a:solidFill>
                <a:srgbClr val="006D0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53" name="Freeform 1329"/>
            <p:cNvSpPr>
              <a:spLocks/>
            </p:cNvSpPr>
            <p:nvPr/>
          </p:nvSpPr>
          <p:spPr bwMode="auto">
            <a:xfrm>
              <a:off x="1496" y="1652"/>
              <a:ext cx="58" cy="10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28" y="10"/>
                </a:cxn>
                <a:cxn ang="0">
                  <a:pos x="58" y="6"/>
                </a:cxn>
              </a:cxnLst>
              <a:rect l="0" t="0" r="r" b="b"/>
              <a:pathLst>
                <a:path w="58" h="10">
                  <a:moveTo>
                    <a:pt x="58" y="6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28" y="10"/>
                  </a:lnTo>
                  <a:lnTo>
                    <a:pt x="5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54" name="Freeform 1330"/>
            <p:cNvSpPr>
              <a:spLocks/>
            </p:cNvSpPr>
            <p:nvPr/>
          </p:nvSpPr>
          <p:spPr bwMode="auto">
            <a:xfrm>
              <a:off x="1466" y="1656"/>
              <a:ext cx="58" cy="8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0" y="0"/>
                </a:cxn>
                <a:cxn ang="0">
                  <a:pos x="0" y="4"/>
                </a:cxn>
                <a:cxn ang="0">
                  <a:pos x="30" y="8"/>
                </a:cxn>
                <a:cxn ang="0">
                  <a:pos x="58" y="6"/>
                </a:cxn>
              </a:cxnLst>
              <a:rect l="0" t="0" r="r" b="b"/>
              <a:pathLst>
                <a:path w="58" h="8">
                  <a:moveTo>
                    <a:pt x="58" y="6"/>
                  </a:moveTo>
                  <a:lnTo>
                    <a:pt x="30" y="0"/>
                  </a:lnTo>
                  <a:lnTo>
                    <a:pt x="0" y="4"/>
                  </a:lnTo>
                  <a:lnTo>
                    <a:pt x="30" y="8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006908"/>
            </a:solidFill>
            <a:ln w="0">
              <a:solidFill>
                <a:srgbClr val="00690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55" name="Freeform 1331"/>
            <p:cNvSpPr>
              <a:spLocks/>
            </p:cNvSpPr>
            <p:nvPr/>
          </p:nvSpPr>
          <p:spPr bwMode="auto">
            <a:xfrm>
              <a:off x="1466" y="1656"/>
              <a:ext cx="58" cy="8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0" y="0"/>
                </a:cxn>
                <a:cxn ang="0">
                  <a:pos x="0" y="4"/>
                </a:cxn>
                <a:cxn ang="0">
                  <a:pos x="30" y="8"/>
                </a:cxn>
                <a:cxn ang="0">
                  <a:pos x="58" y="6"/>
                </a:cxn>
              </a:cxnLst>
              <a:rect l="0" t="0" r="r" b="b"/>
              <a:pathLst>
                <a:path w="58" h="8">
                  <a:moveTo>
                    <a:pt x="58" y="6"/>
                  </a:moveTo>
                  <a:lnTo>
                    <a:pt x="30" y="0"/>
                  </a:lnTo>
                  <a:lnTo>
                    <a:pt x="0" y="4"/>
                  </a:lnTo>
                  <a:lnTo>
                    <a:pt x="30" y="8"/>
                  </a:lnTo>
                  <a:lnTo>
                    <a:pt x="5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56" name="Freeform 1332"/>
            <p:cNvSpPr>
              <a:spLocks/>
            </p:cNvSpPr>
            <p:nvPr/>
          </p:nvSpPr>
          <p:spPr bwMode="auto">
            <a:xfrm>
              <a:off x="1438" y="1660"/>
              <a:ext cx="58" cy="8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28" y="0"/>
                </a:cxn>
                <a:cxn ang="0">
                  <a:pos x="0" y="2"/>
                </a:cxn>
                <a:cxn ang="0">
                  <a:pos x="28" y="8"/>
                </a:cxn>
                <a:cxn ang="0">
                  <a:pos x="58" y="4"/>
                </a:cxn>
              </a:cxnLst>
              <a:rect l="0" t="0" r="r" b="b"/>
              <a:pathLst>
                <a:path w="58" h="8">
                  <a:moveTo>
                    <a:pt x="58" y="4"/>
                  </a:moveTo>
                  <a:lnTo>
                    <a:pt x="28" y="0"/>
                  </a:lnTo>
                  <a:lnTo>
                    <a:pt x="0" y="2"/>
                  </a:lnTo>
                  <a:lnTo>
                    <a:pt x="28" y="8"/>
                  </a:lnTo>
                  <a:lnTo>
                    <a:pt x="58" y="4"/>
                  </a:lnTo>
                  <a:close/>
                </a:path>
              </a:pathLst>
            </a:custGeom>
            <a:solidFill>
              <a:srgbClr val="006406"/>
            </a:solidFill>
            <a:ln w="0">
              <a:solidFill>
                <a:srgbClr val="00640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57" name="Freeform 1333"/>
            <p:cNvSpPr>
              <a:spLocks/>
            </p:cNvSpPr>
            <p:nvPr/>
          </p:nvSpPr>
          <p:spPr bwMode="auto">
            <a:xfrm>
              <a:off x="1438" y="1660"/>
              <a:ext cx="58" cy="8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28" y="0"/>
                </a:cxn>
                <a:cxn ang="0">
                  <a:pos x="0" y="2"/>
                </a:cxn>
                <a:cxn ang="0">
                  <a:pos x="28" y="8"/>
                </a:cxn>
                <a:cxn ang="0">
                  <a:pos x="58" y="4"/>
                </a:cxn>
              </a:cxnLst>
              <a:rect l="0" t="0" r="r" b="b"/>
              <a:pathLst>
                <a:path w="58" h="8">
                  <a:moveTo>
                    <a:pt x="58" y="4"/>
                  </a:moveTo>
                  <a:lnTo>
                    <a:pt x="28" y="0"/>
                  </a:lnTo>
                  <a:lnTo>
                    <a:pt x="0" y="2"/>
                  </a:lnTo>
                  <a:lnTo>
                    <a:pt x="28" y="8"/>
                  </a:lnTo>
                  <a:lnTo>
                    <a:pt x="58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58" name="Freeform 1334"/>
            <p:cNvSpPr>
              <a:spLocks/>
            </p:cNvSpPr>
            <p:nvPr/>
          </p:nvSpPr>
          <p:spPr bwMode="auto">
            <a:xfrm>
              <a:off x="1406" y="1662"/>
              <a:ext cx="60" cy="8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32" y="0"/>
                </a:cxn>
                <a:cxn ang="0">
                  <a:pos x="0" y="4"/>
                </a:cxn>
                <a:cxn ang="0">
                  <a:pos x="30" y="8"/>
                </a:cxn>
                <a:cxn ang="0">
                  <a:pos x="60" y="6"/>
                </a:cxn>
              </a:cxnLst>
              <a:rect l="0" t="0" r="r" b="b"/>
              <a:pathLst>
                <a:path w="60" h="8">
                  <a:moveTo>
                    <a:pt x="60" y="6"/>
                  </a:moveTo>
                  <a:lnTo>
                    <a:pt x="32" y="0"/>
                  </a:lnTo>
                  <a:lnTo>
                    <a:pt x="0" y="4"/>
                  </a:lnTo>
                  <a:lnTo>
                    <a:pt x="30" y="8"/>
                  </a:lnTo>
                  <a:lnTo>
                    <a:pt x="60" y="6"/>
                  </a:lnTo>
                  <a:close/>
                </a:path>
              </a:pathLst>
            </a:custGeom>
            <a:solidFill>
              <a:srgbClr val="006006"/>
            </a:solidFill>
            <a:ln w="0">
              <a:solidFill>
                <a:srgbClr val="00600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59" name="Freeform 1335"/>
            <p:cNvSpPr>
              <a:spLocks/>
            </p:cNvSpPr>
            <p:nvPr/>
          </p:nvSpPr>
          <p:spPr bwMode="auto">
            <a:xfrm>
              <a:off x="1406" y="1662"/>
              <a:ext cx="60" cy="8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32" y="0"/>
                </a:cxn>
                <a:cxn ang="0">
                  <a:pos x="0" y="4"/>
                </a:cxn>
                <a:cxn ang="0">
                  <a:pos x="30" y="8"/>
                </a:cxn>
                <a:cxn ang="0">
                  <a:pos x="60" y="6"/>
                </a:cxn>
              </a:cxnLst>
              <a:rect l="0" t="0" r="r" b="b"/>
              <a:pathLst>
                <a:path w="60" h="8">
                  <a:moveTo>
                    <a:pt x="60" y="6"/>
                  </a:moveTo>
                  <a:lnTo>
                    <a:pt x="32" y="0"/>
                  </a:lnTo>
                  <a:lnTo>
                    <a:pt x="0" y="4"/>
                  </a:lnTo>
                  <a:lnTo>
                    <a:pt x="30" y="8"/>
                  </a:lnTo>
                  <a:lnTo>
                    <a:pt x="6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60" name="Freeform 1336"/>
            <p:cNvSpPr>
              <a:spLocks/>
            </p:cNvSpPr>
            <p:nvPr/>
          </p:nvSpPr>
          <p:spPr bwMode="auto">
            <a:xfrm>
              <a:off x="1376" y="1666"/>
              <a:ext cx="60" cy="8"/>
            </a:xfrm>
            <a:custGeom>
              <a:avLst/>
              <a:gdLst/>
              <a:ahLst/>
              <a:cxnLst>
                <a:cxn ang="0">
                  <a:pos x="60" y="4"/>
                </a:cxn>
                <a:cxn ang="0">
                  <a:pos x="30" y="0"/>
                </a:cxn>
                <a:cxn ang="0">
                  <a:pos x="0" y="4"/>
                </a:cxn>
                <a:cxn ang="0">
                  <a:pos x="30" y="8"/>
                </a:cxn>
                <a:cxn ang="0">
                  <a:pos x="60" y="4"/>
                </a:cxn>
              </a:cxnLst>
              <a:rect l="0" t="0" r="r" b="b"/>
              <a:pathLst>
                <a:path w="60" h="8">
                  <a:moveTo>
                    <a:pt x="60" y="4"/>
                  </a:moveTo>
                  <a:lnTo>
                    <a:pt x="30" y="0"/>
                  </a:lnTo>
                  <a:lnTo>
                    <a:pt x="0" y="4"/>
                  </a:lnTo>
                  <a:lnTo>
                    <a:pt x="30" y="8"/>
                  </a:lnTo>
                  <a:lnTo>
                    <a:pt x="60" y="4"/>
                  </a:lnTo>
                  <a:close/>
                </a:path>
              </a:pathLst>
            </a:custGeom>
            <a:solidFill>
              <a:srgbClr val="005B08"/>
            </a:solidFill>
            <a:ln w="0">
              <a:solidFill>
                <a:srgbClr val="005B0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61" name="Freeform 1337"/>
            <p:cNvSpPr>
              <a:spLocks/>
            </p:cNvSpPr>
            <p:nvPr/>
          </p:nvSpPr>
          <p:spPr bwMode="auto">
            <a:xfrm>
              <a:off x="1376" y="1666"/>
              <a:ext cx="60" cy="8"/>
            </a:xfrm>
            <a:custGeom>
              <a:avLst/>
              <a:gdLst/>
              <a:ahLst/>
              <a:cxnLst>
                <a:cxn ang="0">
                  <a:pos x="60" y="4"/>
                </a:cxn>
                <a:cxn ang="0">
                  <a:pos x="30" y="0"/>
                </a:cxn>
                <a:cxn ang="0">
                  <a:pos x="0" y="4"/>
                </a:cxn>
                <a:cxn ang="0">
                  <a:pos x="30" y="8"/>
                </a:cxn>
                <a:cxn ang="0">
                  <a:pos x="60" y="4"/>
                </a:cxn>
              </a:cxnLst>
              <a:rect l="0" t="0" r="r" b="b"/>
              <a:pathLst>
                <a:path w="60" h="8">
                  <a:moveTo>
                    <a:pt x="60" y="4"/>
                  </a:moveTo>
                  <a:lnTo>
                    <a:pt x="30" y="0"/>
                  </a:lnTo>
                  <a:lnTo>
                    <a:pt x="0" y="4"/>
                  </a:lnTo>
                  <a:lnTo>
                    <a:pt x="30" y="8"/>
                  </a:lnTo>
                  <a:lnTo>
                    <a:pt x="60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62" name="Freeform 1338"/>
            <p:cNvSpPr>
              <a:spLocks/>
            </p:cNvSpPr>
            <p:nvPr/>
          </p:nvSpPr>
          <p:spPr bwMode="auto">
            <a:xfrm>
              <a:off x="1344" y="1670"/>
              <a:ext cx="62" cy="10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32" y="0"/>
                </a:cxn>
                <a:cxn ang="0">
                  <a:pos x="0" y="6"/>
                </a:cxn>
                <a:cxn ang="0">
                  <a:pos x="30" y="10"/>
                </a:cxn>
                <a:cxn ang="0">
                  <a:pos x="62" y="4"/>
                </a:cxn>
              </a:cxnLst>
              <a:rect l="0" t="0" r="r" b="b"/>
              <a:pathLst>
                <a:path w="62" h="10">
                  <a:moveTo>
                    <a:pt x="62" y="4"/>
                  </a:moveTo>
                  <a:lnTo>
                    <a:pt x="32" y="0"/>
                  </a:lnTo>
                  <a:lnTo>
                    <a:pt x="0" y="6"/>
                  </a:lnTo>
                  <a:lnTo>
                    <a:pt x="30" y="10"/>
                  </a:lnTo>
                  <a:lnTo>
                    <a:pt x="62" y="4"/>
                  </a:lnTo>
                  <a:close/>
                </a:path>
              </a:pathLst>
            </a:custGeom>
            <a:solidFill>
              <a:srgbClr val="00570D"/>
            </a:solidFill>
            <a:ln w="0">
              <a:solidFill>
                <a:srgbClr val="00570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63" name="Freeform 1339"/>
            <p:cNvSpPr>
              <a:spLocks/>
            </p:cNvSpPr>
            <p:nvPr/>
          </p:nvSpPr>
          <p:spPr bwMode="auto">
            <a:xfrm>
              <a:off x="1344" y="1670"/>
              <a:ext cx="62" cy="10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32" y="0"/>
                </a:cxn>
                <a:cxn ang="0">
                  <a:pos x="0" y="6"/>
                </a:cxn>
                <a:cxn ang="0">
                  <a:pos x="30" y="10"/>
                </a:cxn>
                <a:cxn ang="0">
                  <a:pos x="62" y="4"/>
                </a:cxn>
              </a:cxnLst>
              <a:rect l="0" t="0" r="r" b="b"/>
              <a:pathLst>
                <a:path w="62" h="10">
                  <a:moveTo>
                    <a:pt x="62" y="4"/>
                  </a:moveTo>
                  <a:lnTo>
                    <a:pt x="32" y="0"/>
                  </a:lnTo>
                  <a:lnTo>
                    <a:pt x="0" y="6"/>
                  </a:lnTo>
                  <a:lnTo>
                    <a:pt x="30" y="10"/>
                  </a:lnTo>
                  <a:lnTo>
                    <a:pt x="62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64" name="Freeform 1340"/>
            <p:cNvSpPr>
              <a:spLocks/>
            </p:cNvSpPr>
            <p:nvPr/>
          </p:nvSpPr>
          <p:spPr bwMode="auto">
            <a:xfrm>
              <a:off x="1312" y="1676"/>
              <a:ext cx="62" cy="10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32" y="0"/>
                </a:cxn>
                <a:cxn ang="0">
                  <a:pos x="0" y="6"/>
                </a:cxn>
                <a:cxn ang="0">
                  <a:pos x="30" y="10"/>
                </a:cxn>
                <a:cxn ang="0">
                  <a:pos x="62" y="4"/>
                </a:cxn>
              </a:cxnLst>
              <a:rect l="0" t="0" r="r" b="b"/>
              <a:pathLst>
                <a:path w="62" h="10">
                  <a:moveTo>
                    <a:pt x="62" y="4"/>
                  </a:moveTo>
                  <a:lnTo>
                    <a:pt x="32" y="0"/>
                  </a:lnTo>
                  <a:lnTo>
                    <a:pt x="0" y="6"/>
                  </a:lnTo>
                  <a:lnTo>
                    <a:pt x="30" y="10"/>
                  </a:lnTo>
                  <a:lnTo>
                    <a:pt x="62" y="4"/>
                  </a:lnTo>
                  <a:close/>
                </a:path>
              </a:pathLst>
            </a:custGeom>
            <a:solidFill>
              <a:srgbClr val="005217"/>
            </a:solidFill>
            <a:ln w="0">
              <a:solidFill>
                <a:srgbClr val="0052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65" name="Freeform 1341"/>
            <p:cNvSpPr>
              <a:spLocks/>
            </p:cNvSpPr>
            <p:nvPr/>
          </p:nvSpPr>
          <p:spPr bwMode="auto">
            <a:xfrm>
              <a:off x="1312" y="1676"/>
              <a:ext cx="62" cy="10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32" y="0"/>
                </a:cxn>
                <a:cxn ang="0">
                  <a:pos x="0" y="6"/>
                </a:cxn>
                <a:cxn ang="0">
                  <a:pos x="30" y="10"/>
                </a:cxn>
                <a:cxn ang="0">
                  <a:pos x="62" y="4"/>
                </a:cxn>
              </a:cxnLst>
              <a:rect l="0" t="0" r="r" b="b"/>
              <a:pathLst>
                <a:path w="62" h="10">
                  <a:moveTo>
                    <a:pt x="62" y="4"/>
                  </a:moveTo>
                  <a:lnTo>
                    <a:pt x="32" y="0"/>
                  </a:lnTo>
                  <a:lnTo>
                    <a:pt x="0" y="6"/>
                  </a:lnTo>
                  <a:lnTo>
                    <a:pt x="30" y="10"/>
                  </a:lnTo>
                  <a:lnTo>
                    <a:pt x="62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66" name="Freeform 1342"/>
            <p:cNvSpPr>
              <a:spLocks/>
            </p:cNvSpPr>
            <p:nvPr/>
          </p:nvSpPr>
          <p:spPr bwMode="auto">
            <a:xfrm>
              <a:off x="1280" y="1682"/>
              <a:ext cx="62" cy="12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8" y="12"/>
                </a:cxn>
                <a:cxn ang="0">
                  <a:pos x="62" y="4"/>
                </a:cxn>
              </a:cxnLst>
              <a:rect l="0" t="0" r="r" b="b"/>
              <a:pathLst>
                <a:path w="62" h="12">
                  <a:moveTo>
                    <a:pt x="62" y="4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8" y="12"/>
                  </a:lnTo>
                  <a:lnTo>
                    <a:pt x="62" y="4"/>
                  </a:lnTo>
                  <a:close/>
                </a:path>
              </a:pathLst>
            </a:custGeom>
            <a:solidFill>
              <a:srgbClr val="004F24"/>
            </a:solidFill>
            <a:ln w="0">
              <a:solidFill>
                <a:srgbClr val="004F2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67" name="Freeform 1343"/>
            <p:cNvSpPr>
              <a:spLocks/>
            </p:cNvSpPr>
            <p:nvPr/>
          </p:nvSpPr>
          <p:spPr bwMode="auto">
            <a:xfrm>
              <a:off x="1280" y="1682"/>
              <a:ext cx="62" cy="12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8" y="12"/>
                </a:cxn>
                <a:cxn ang="0">
                  <a:pos x="62" y="4"/>
                </a:cxn>
              </a:cxnLst>
              <a:rect l="0" t="0" r="r" b="b"/>
              <a:pathLst>
                <a:path w="62" h="12">
                  <a:moveTo>
                    <a:pt x="62" y="4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8" y="12"/>
                  </a:lnTo>
                  <a:lnTo>
                    <a:pt x="62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68" name="Freeform 1344"/>
            <p:cNvSpPr>
              <a:spLocks/>
            </p:cNvSpPr>
            <p:nvPr/>
          </p:nvSpPr>
          <p:spPr bwMode="auto">
            <a:xfrm>
              <a:off x="1246" y="1690"/>
              <a:ext cx="62" cy="14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34" y="0"/>
                </a:cxn>
                <a:cxn ang="0">
                  <a:pos x="0" y="12"/>
                </a:cxn>
                <a:cxn ang="0">
                  <a:pos x="30" y="14"/>
                </a:cxn>
                <a:cxn ang="0">
                  <a:pos x="62" y="4"/>
                </a:cxn>
              </a:cxnLst>
              <a:rect l="0" t="0" r="r" b="b"/>
              <a:pathLst>
                <a:path w="62" h="14">
                  <a:moveTo>
                    <a:pt x="62" y="4"/>
                  </a:moveTo>
                  <a:lnTo>
                    <a:pt x="34" y="0"/>
                  </a:lnTo>
                  <a:lnTo>
                    <a:pt x="0" y="12"/>
                  </a:lnTo>
                  <a:lnTo>
                    <a:pt x="30" y="14"/>
                  </a:lnTo>
                  <a:lnTo>
                    <a:pt x="62" y="4"/>
                  </a:lnTo>
                  <a:close/>
                </a:path>
              </a:pathLst>
            </a:custGeom>
            <a:solidFill>
              <a:srgbClr val="004B37"/>
            </a:solidFill>
            <a:ln w="0">
              <a:solidFill>
                <a:srgbClr val="004B3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69" name="Freeform 1345"/>
            <p:cNvSpPr>
              <a:spLocks/>
            </p:cNvSpPr>
            <p:nvPr/>
          </p:nvSpPr>
          <p:spPr bwMode="auto">
            <a:xfrm>
              <a:off x="1246" y="1690"/>
              <a:ext cx="62" cy="14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34" y="0"/>
                </a:cxn>
                <a:cxn ang="0">
                  <a:pos x="0" y="12"/>
                </a:cxn>
                <a:cxn ang="0">
                  <a:pos x="30" y="14"/>
                </a:cxn>
                <a:cxn ang="0">
                  <a:pos x="62" y="4"/>
                </a:cxn>
              </a:cxnLst>
              <a:rect l="0" t="0" r="r" b="b"/>
              <a:pathLst>
                <a:path w="62" h="14">
                  <a:moveTo>
                    <a:pt x="62" y="4"/>
                  </a:moveTo>
                  <a:lnTo>
                    <a:pt x="34" y="0"/>
                  </a:lnTo>
                  <a:lnTo>
                    <a:pt x="0" y="12"/>
                  </a:lnTo>
                  <a:lnTo>
                    <a:pt x="30" y="14"/>
                  </a:lnTo>
                  <a:lnTo>
                    <a:pt x="62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70" name="Freeform 1346"/>
            <p:cNvSpPr>
              <a:spLocks/>
            </p:cNvSpPr>
            <p:nvPr/>
          </p:nvSpPr>
          <p:spPr bwMode="auto">
            <a:xfrm>
              <a:off x="1212" y="1702"/>
              <a:ext cx="64" cy="16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34" y="0"/>
                </a:cxn>
                <a:cxn ang="0">
                  <a:pos x="0" y="14"/>
                </a:cxn>
                <a:cxn ang="0">
                  <a:pos x="30" y="16"/>
                </a:cxn>
                <a:cxn ang="0">
                  <a:pos x="64" y="2"/>
                </a:cxn>
              </a:cxnLst>
              <a:rect l="0" t="0" r="r" b="b"/>
              <a:pathLst>
                <a:path w="64" h="16">
                  <a:moveTo>
                    <a:pt x="64" y="2"/>
                  </a:moveTo>
                  <a:lnTo>
                    <a:pt x="34" y="0"/>
                  </a:lnTo>
                  <a:lnTo>
                    <a:pt x="0" y="14"/>
                  </a:lnTo>
                  <a:lnTo>
                    <a:pt x="30" y="16"/>
                  </a:lnTo>
                  <a:lnTo>
                    <a:pt x="64" y="2"/>
                  </a:lnTo>
                  <a:close/>
                </a:path>
              </a:pathLst>
            </a:custGeom>
            <a:solidFill>
              <a:srgbClr val="00494C"/>
            </a:solidFill>
            <a:ln w="0">
              <a:solidFill>
                <a:srgbClr val="00494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71" name="Freeform 1347"/>
            <p:cNvSpPr>
              <a:spLocks/>
            </p:cNvSpPr>
            <p:nvPr/>
          </p:nvSpPr>
          <p:spPr bwMode="auto">
            <a:xfrm>
              <a:off x="1212" y="1702"/>
              <a:ext cx="64" cy="16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34" y="0"/>
                </a:cxn>
                <a:cxn ang="0">
                  <a:pos x="0" y="14"/>
                </a:cxn>
                <a:cxn ang="0">
                  <a:pos x="30" y="16"/>
                </a:cxn>
                <a:cxn ang="0">
                  <a:pos x="64" y="2"/>
                </a:cxn>
              </a:cxnLst>
              <a:rect l="0" t="0" r="r" b="b"/>
              <a:pathLst>
                <a:path w="64" h="16">
                  <a:moveTo>
                    <a:pt x="64" y="2"/>
                  </a:moveTo>
                  <a:lnTo>
                    <a:pt x="34" y="0"/>
                  </a:lnTo>
                  <a:lnTo>
                    <a:pt x="0" y="14"/>
                  </a:lnTo>
                  <a:lnTo>
                    <a:pt x="30" y="16"/>
                  </a:lnTo>
                  <a:lnTo>
                    <a:pt x="64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72" name="Freeform 1348"/>
            <p:cNvSpPr>
              <a:spLocks/>
            </p:cNvSpPr>
            <p:nvPr/>
          </p:nvSpPr>
          <p:spPr bwMode="auto">
            <a:xfrm>
              <a:off x="1178" y="1716"/>
              <a:ext cx="64" cy="20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34" y="0"/>
                </a:cxn>
                <a:cxn ang="0">
                  <a:pos x="0" y="18"/>
                </a:cxn>
                <a:cxn ang="0">
                  <a:pos x="28" y="20"/>
                </a:cxn>
                <a:cxn ang="0">
                  <a:pos x="64" y="2"/>
                </a:cxn>
              </a:cxnLst>
              <a:rect l="0" t="0" r="r" b="b"/>
              <a:pathLst>
                <a:path w="64" h="20">
                  <a:moveTo>
                    <a:pt x="64" y="2"/>
                  </a:moveTo>
                  <a:lnTo>
                    <a:pt x="34" y="0"/>
                  </a:lnTo>
                  <a:lnTo>
                    <a:pt x="0" y="18"/>
                  </a:lnTo>
                  <a:lnTo>
                    <a:pt x="28" y="20"/>
                  </a:lnTo>
                  <a:lnTo>
                    <a:pt x="64" y="2"/>
                  </a:lnTo>
                  <a:close/>
                </a:path>
              </a:pathLst>
            </a:custGeom>
            <a:solidFill>
              <a:srgbClr val="004764"/>
            </a:solidFill>
            <a:ln w="0">
              <a:solidFill>
                <a:srgbClr val="00476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73" name="Freeform 1349"/>
            <p:cNvSpPr>
              <a:spLocks/>
            </p:cNvSpPr>
            <p:nvPr/>
          </p:nvSpPr>
          <p:spPr bwMode="auto">
            <a:xfrm>
              <a:off x="1178" y="1716"/>
              <a:ext cx="64" cy="20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34" y="0"/>
                </a:cxn>
                <a:cxn ang="0">
                  <a:pos x="0" y="18"/>
                </a:cxn>
                <a:cxn ang="0">
                  <a:pos x="28" y="20"/>
                </a:cxn>
                <a:cxn ang="0">
                  <a:pos x="64" y="2"/>
                </a:cxn>
              </a:cxnLst>
              <a:rect l="0" t="0" r="r" b="b"/>
              <a:pathLst>
                <a:path w="64" h="20">
                  <a:moveTo>
                    <a:pt x="64" y="2"/>
                  </a:moveTo>
                  <a:lnTo>
                    <a:pt x="34" y="0"/>
                  </a:lnTo>
                  <a:lnTo>
                    <a:pt x="0" y="18"/>
                  </a:lnTo>
                  <a:lnTo>
                    <a:pt x="28" y="20"/>
                  </a:lnTo>
                  <a:lnTo>
                    <a:pt x="64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74" name="Freeform 1350"/>
            <p:cNvSpPr>
              <a:spLocks/>
            </p:cNvSpPr>
            <p:nvPr/>
          </p:nvSpPr>
          <p:spPr bwMode="auto">
            <a:xfrm>
              <a:off x="1142" y="1734"/>
              <a:ext cx="64" cy="26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36" y="0"/>
                </a:cxn>
                <a:cxn ang="0">
                  <a:pos x="0" y="20"/>
                </a:cxn>
                <a:cxn ang="0">
                  <a:pos x="30" y="26"/>
                </a:cxn>
                <a:cxn ang="0">
                  <a:pos x="64" y="2"/>
                </a:cxn>
              </a:cxnLst>
              <a:rect l="0" t="0" r="r" b="b"/>
              <a:pathLst>
                <a:path w="64" h="26">
                  <a:moveTo>
                    <a:pt x="64" y="2"/>
                  </a:moveTo>
                  <a:lnTo>
                    <a:pt x="36" y="0"/>
                  </a:lnTo>
                  <a:lnTo>
                    <a:pt x="0" y="20"/>
                  </a:lnTo>
                  <a:lnTo>
                    <a:pt x="30" y="26"/>
                  </a:lnTo>
                  <a:lnTo>
                    <a:pt x="64" y="2"/>
                  </a:lnTo>
                  <a:close/>
                </a:path>
              </a:pathLst>
            </a:custGeom>
            <a:solidFill>
              <a:srgbClr val="004878"/>
            </a:solidFill>
            <a:ln w="0">
              <a:solidFill>
                <a:srgbClr val="00487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75" name="Freeform 1351"/>
            <p:cNvSpPr>
              <a:spLocks/>
            </p:cNvSpPr>
            <p:nvPr/>
          </p:nvSpPr>
          <p:spPr bwMode="auto">
            <a:xfrm>
              <a:off x="1142" y="1734"/>
              <a:ext cx="64" cy="26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36" y="0"/>
                </a:cxn>
                <a:cxn ang="0">
                  <a:pos x="0" y="20"/>
                </a:cxn>
                <a:cxn ang="0">
                  <a:pos x="30" y="26"/>
                </a:cxn>
                <a:cxn ang="0">
                  <a:pos x="64" y="2"/>
                </a:cxn>
              </a:cxnLst>
              <a:rect l="0" t="0" r="r" b="b"/>
              <a:pathLst>
                <a:path w="64" h="26">
                  <a:moveTo>
                    <a:pt x="64" y="2"/>
                  </a:moveTo>
                  <a:lnTo>
                    <a:pt x="36" y="0"/>
                  </a:lnTo>
                  <a:lnTo>
                    <a:pt x="0" y="20"/>
                  </a:lnTo>
                  <a:lnTo>
                    <a:pt x="30" y="26"/>
                  </a:lnTo>
                  <a:lnTo>
                    <a:pt x="64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76" name="Freeform 1352"/>
            <p:cNvSpPr>
              <a:spLocks/>
            </p:cNvSpPr>
            <p:nvPr/>
          </p:nvSpPr>
          <p:spPr bwMode="auto">
            <a:xfrm>
              <a:off x="1106" y="1754"/>
              <a:ext cx="66" cy="32"/>
            </a:xfrm>
            <a:custGeom>
              <a:avLst/>
              <a:gdLst/>
              <a:ahLst/>
              <a:cxnLst>
                <a:cxn ang="0">
                  <a:pos x="66" y="6"/>
                </a:cxn>
                <a:cxn ang="0">
                  <a:pos x="36" y="0"/>
                </a:cxn>
                <a:cxn ang="0">
                  <a:pos x="0" y="26"/>
                </a:cxn>
                <a:cxn ang="0">
                  <a:pos x="30" y="32"/>
                </a:cxn>
                <a:cxn ang="0">
                  <a:pos x="66" y="6"/>
                </a:cxn>
              </a:cxnLst>
              <a:rect l="0" t="0" r="r" b="b"/>
              <a:pathLst>
                <a:path w="66" h="32">
                  <a:moveTo>
                    <a:pt x="66" y="6"/>
                  </a:moveTo>
                  <a:lnTo>
                    <a:pt x="36" y="0"/>
                  </a:lnTo>
                  <a:lnTo>
                    <a:pt x="0" y="26"/>
                  </a:lnTo>
                  <a:lnTo>
                    <a:pt x="30" y="32"/>
                  </a:lnTo>
                  <a:lnTo>
                    <a:pt x="66" y="6"/>
                  </a:lnTo>
                  <a:close/>
                </a:path>
              </a:pathLst>
            </a:custGeom>
            <a:solidFill>
              <a:srgbClr val="004A89"/>
            </a:solidFill>
            <a:ln w="0">
              <a:solidFill>
                <a:srgbClr val="004A8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77" name="Freeform 1353"/>
            <p:cNvSpPr>
              <a:spLocks/>
            </p:cNvSpPr>
            <p:nvPr/>
          </p:nvSpPr>
          <p:spPr bwMode="auto">
            <a:xfrm>
              <a:off x="1106" y="1754"/>
              <a:ext cx="66" cy="32"/>
            </a:xfrm>
            <a:custGeom>
              <a:avLst/>
              <a:gdLst/>
              <a:ahLst/>
              <a:cxnLst>
                <a:cxn ang="0">
                  <a:pos x="66" y="6"/>
                </a:cxn>
                <a:cxn ang="0">
                  <a:pos x="36" y="0"/>
                </a:cxn>
                <a:cxn ang="0">
                  <a:pos x="0" y="26"/>
                </a:cxn>
                <a:cxn ang="0">
                  <a:pos x="30" y="32"/>
                </a:cxn>
                <a:cxn ang="0">
                  <a:pos x="66" y="6"/>
                </a:cxn>
              </a:cxnLst>
              <a:rect l="0" t="0" r="r" b="b"/>
              <a:pathLst>
                <a:path w="66" h="32">
                  <a:moveTo>
                    <a:pt x="66" y="6"/>
                  </a:moveTo>
                  <a:lnTo>
                    <a:pt x="36" y="0"/>
                  </a:lnTo>
                  <a:lnTo>
                    <a:pt x="0" y="26"/>
                  </a:lnTo>
                  <a:lnTo>
                    <a:pt x="30" y="32"/>
                  </a:lnTo>
                  <a:lnTo>
                    <a:pt x="6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78" name="Freeform 1354"/>
            <p:cNvSpPr>
              <a:spLocks/>
            </p:cNvSpPr>
            <p:nvPr/>
          </p:nvSpPr>
          <p:spPr bwMode="auto">
            <a:xfrm>
              <a:off x="1070" y="1780"/>
              <a:ext cx="66" cy="34"/>
            </a:xfrm>
            <a:custGeom>
              <a:avLst/>
              <a:gdLst/>
              <a:ahLst/>
              <a:cxnLst>
                <a:cxn ang="0">
                  <a:pos x="66" y="6"/>
                </a:cxn>
                <a:cxn ang="0">
                  <a:pos x="36" y="0"/>
                </a:cxn>
                <a:cxn ang="0">
                  <a:pos x="0" y="26"/>
                </a:cxn>
                <a:cxn ang="0">
                  <a:pos x="28" y="34"/>
                </a:cxn>
                <a:cxn ang="0">
                  <a:pos x="66" y="6"/>
                </a:cxn>
              </a:cxnLst>
              <a:rect l="0" t="0" r="r" b="b"/>
              <a:pathLst>
                <a:path w="66" h="34">
                  <a:moveTo>
                    <a:pt x="66" y="6"/>
                  </a:moveTo>
                  <a:lnTo>
                    <a:pt x="36" y="0"/>
                  </a:lnTo>
                  <a:lnTo>
                    <a:pt x="0" y="26"/>
                  </a:lnTo>
                  <a:lnTo>
                    <a:pt x="28" y="34"/>
                  </a:lnTo>
                  <a:lnTo>
                    <a:pt x="66" y="6"/>
                  </a:lnTo>
                  <a:close/>
                </a:path>
              </a:pathLst>
            </a:custGeom>
            <a:solidFill>
              <a:srgbClr val="00518D"/>
            </a:solidFill>
            <a:ln w="0">
              <a:solidFill>
                <a:srgbClr val="00518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79" name="Freeform 1355"/>
            <p:cNvSpPr>
              <a:spLocks/>
            </p:cNvSpPr>
            <p:nvPr/>
          </p:nvSpPr>
          <p:spPr bwMode="auto">
            <a:xfrm>
              <a:off x="1070" y="1780"/>
              <a:ext cx="66" cy="34"/>
            </a:xfrm>
            <a:custGeom>
              <a:avLst/>
              <a:gdLst/>
              <a:ahLst/>
              <a:cxnLst>
                <a:cxn ang="0">
                  <a:pos x="66" y="6"/>
                </a:cxn>
                <a:cxn ang="0">
                  <a:pos x="36" y="0"/>
                </a:cxn>
                <a:cxn ang="0">
                  <a:pos x="0" y="26"/>
                </a:cxn>
                <a:cxn ang="0">
                  <a:pos x="28" y="34"/>
                </a:cxn>
                <a:cxn ang="0">
                  <a:pos x="66" y="6"/>
                </a:cxn>
              </a:cxnLst>
              <a:rect l="0" t="0" r="r" b="b"/>
              <a:pathLst>
                <a:path w="66" h="34">
                  <a:moveTo>
                    <a:pt x="66" y="6"/>
                  </a:moveTo>
                  <a:lnTo>
                    <a:pt x="36" y="0"/>
                  </a:lnTo>
                  <a:lnTo>
                    <a:pt x="0" y="26"/>
                  </a:lnTo>
                  <a:lnTo>
                    <a:pt x="28" y="34"/>
                  </a:lnTo>
                  <a:lnTo>
                    <a:pt x="6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80" name="Freeform 1356"/>
            <p:cNvSpPr>
              <a:spLocks/>
            </p:cNvSpPr>
            <p:nvPr/>
          </p:nvSpPr>
          <p:spPr bwMode="auto">
            <a:xfrm>
              <a:off x="1034" y="1806"/>
              <a:ext cx="64" cy="36"/>
            </a:xfrm>
            <a:custGeom>
              <a:avLst/>
              <a:gdLst/>
              <a:ahLst/>
              <a:cxnLst>
                <a:cxn ang="0">
                  <a:pos x="64" y="8"/>
                </a:cxn>
                <a:cxn ang="0">
                  <a:pos x="36" y="0"/>
                </a:cxn>
                <a:cxn ang="0">
                  <a:pos x="0" y="26"/>
                </a:cxn>
                <a:cxn ang="0">
                  <a:pos x="28" y="36"/>
                </a:cxn>
                <a:cxn ang="0">
                  <a:pos x="64" y="8"/>
                </a:cxn>
              </a:cxnLst>
              <a:rect l="0" t="0" r="r" b="b"/>
              <a:pathLst>
                <a:path w="64" h="36">
                  <a:moveTo>
                    <a:pt x="64" y="8"/>
                  </a:moveTo>
                  <a:lnTo>
                    <a:pt x="36" y="0"/>
                  </a:lnTo>
                  <a:lnTo>
                    <a:pt x="0" y="26"/>
                  </a:lnTo>
                  <a:lnTo>
                    <a:pt x="28" y="36"/>
                  </a:lnTo>
                  <a:lnTo>
                    <a:pt x="64" y="8"/>
                  </a:lnTo>
                  <a:close/>
                </a:path>
              </a:pathLst>
            </a:custGeom>
            <a:solidFill>
              <a:srgbClr val="005C87"/>
            </a:solidFill>
            <a:ln w="0">
              <a:solidFill>
                <a:srgbClr val="005C8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81" name="Freeform 1357"/>
            <p:cNvSpPr>
              <a:spLocks/>
            </p:cNvSpPr>
            <p:nvPr/>
          </p:nvSpPr>
          <p:spPr bwMode="auto">
            <a:xfrm>
              <a:off x="1034" y="1806"/>
              <a:ext cx="64" cy="36"/>
            </a:xfrm>
            <a:custGeom>
              <a:avLst/>
              <a:gdLst/>
              <a:ahLst/>
              <a:cxnLst>
                <a:cxn ang="0">
                  <a:pos x="64" y="8"/>
                </a:cxn>
                <a:cxn ang="0">
                  <a:pos x="36" y="0"/>
                </a:cxn>
                <a:cxn ang="0">
                  <a:pos x="0" y="26"/>
                </a:cxn>
                <a:cxn ang="0">
                  <a:pos x="28" y="36"/>
                </a:cxn>
                <a:cxn ang="0">
                  <a:pos x="64" y="8"/>
                </a:cxn>
              </a:cxnLst>
              <a:rect l="0" t="0" r="r" b="b"/>
              <a:pathLst>
                <a:path w="64" h="36">
                  <a:moveTo>
                    <a:pt x="64" y="8"/>
                  </a:moveTo>
                  <a:lnTo>
                    <a:pt x="36" y="0"/>
                  </a:lnTo>
                  <a:lnTo>
                    <a:pt x="0" y="26"/>
                  </a:lnTo>
                  <a:lnTo>
                    <a:pt x="28" y="36"/>
                  </a:lnTo>
                  <a:lnTo>
                    <a:pt x="6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82" name="Freeform 1358"/>
            <p:cNvSpPr>
              <a:spLocks/>
            </p:cNvSpPr>
            <p:nvPr/>
          </p:nvSpPr>
          <p:spPr bwMode="auto">
            <a:xfrm>
              <a:off x="996" y="1832"/>
              <a:ext cx="66" cy="32"/>
            </a:xfrm>
            <a:custGeom>
              <a:avLst/>
              <a:gdLst/>
              <a:ahLst/>
              <a:cxnLst>
                <a:cxn ang="0">
                  <a:pos x="66" y="10"/>
                </a:cxn>
                <a:cxn ang="0">
                  <a:pos x="38" y="0"/>
                </a:cxn>
                <a:cxn ang="0">
                  <a:pos x="0" y="20"/>
                </a:cxn>
                <a:cxn ang="0">
                  <a:pos x="28" y="32"/>
                </a:cxn>
                <a:cxn ang="0">
                  <a:pos x="66" y="10"/>
                </a:cxn>
              </a:cxnLst>
              <a:rect l="0" t="0" r="r" b="b"/>
              <a:pathLst>
                <a:path w="66" h="32">
                  <a:moveTo>
                    <a:pt x="66" y="10"/>
                  </a:moveTo>
                  <a:lnTo>
                    <a:pt x="38" y="0"/>
                  </a:lnTo>
                  <a:lnTo>
                    <a:pt x="0" y="20"/>
                  </a:lnTo>
                  <a:lnTo>
                    <a:pt x="28" y="32"/>
                  </a:lnTo>
                  <a:lnTo>
                    <a:pt x="66" y="10"/>
                  </a:lnTo>
                  <a:close/>
                </a:path>
              </a:pathLst>
            </a:custGeom>
            <a:solidFill>
              <a:srgbClr val="006B72"/>
            </a:solidFill>
            <a:ln w="0">
              <a:solidFill>
                <a:srgbClr val="006B7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83" name="Freeform 1359"/>
            <p:cNvSpPr>
              <a:spLocks/>
            </p:cNvSpPr>
            <p:nvPr/>
          </p:nvSpPr>
          <p:spPr bwMode="auto">
            <a:xfrm>
              <a:off x="996" y="1832"/>
              <a:ext cx="66" cy="32"/>
            </a:xfrm>
            <a:custGeom>
              <a:avLst/>
              <a:gdLst/>
              <a:ahLst/>
              <a:cxnLst>
                <a:cxn ang="0">
                  <a:pos x="66" y="10"/>
                </a:cxn>
                <a:cxn ang="0">
                  <a:pos x="38" y="0"/>
                </a:cxn>
                <a:cxn ang="0">
                  <a:pos x="0" y="20"/>
                </a:cxn>
                <a:cxn ang="0">
                  <a:pos x="28" y="32"/>
                </a:cxn>
                <a:cxn ang="0">
                  <a:pos x="66" y="10"/>
                </a:cxn>
              </a:cxnLst>
              <a:rect l="0" t="0" r="r" b="b"/>
              <a:pathLst>
                <a:path w="66" h="32">
                  <a:moveTo>
                    <a:pt x="66" y="10"/>
                  </a:moveTo>
                  <a:lnTo>
                    <a:pt x="38" y="0"/>
                  </a:lnTo>
                  <a:lnTo>
                    <a:pt x="0" y="20"/>
                  </a:lnTo>
                  <a:lnTo>
                    <a:pt x="28" y="32"/>
                  </a:lnTo>
                  <a:lnTo>
                    <a:pt x="66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84" name="Freeform 1360"/>
            <p:cNvSpPr>
              <a:spLocks/>
            </p:cNvSpPr>
            <p:nvPr/>
          </p:nvSpPr>
          <p:spPr bwMode="auto">
            <a:xfrm>
              <a:off x="956" y="1852"/>
              <a:ext cx="68" cy="26"/>
            </a:xfrm>
            <a:custGeom>
              <a:avLst/>
              <a:gdLst/>
              <a:ahLst/>
              <a:cxnLst>
                <a:cxn ang="0">
                  <a:pos x="68" y="12"/>
                </a:cxn>
                <a:cxn ang="0">
                  <a:pos x="40" y="0"/>
                </a:cxn>
                <a:cxn ang="0">
                  <a:pos x="0" y="12"/>
                </a:cxn>
                <a:cxn ang="0">
                  <a:pos x="28" y="26"/>
                </a:cxn>
                <a:cxn ang="0">
                  <a:pos x="68" y="12"/>
                </a:cxn>
              </a:cxnLst>
              <a:rect l="0" t="0" r="r" b="b"/>
              <a:pathLst>
                <a:path w="68" h="26">
                  <a:moveTo>
                    <a:pt x="68" y="12"/>
                  </a:moveTo>
                  <a:lnTo>
                    <a:pt x="40" y="0"/>
                  </a:lnTo>
                  <a:lnTo>
                    <a:pt x="0" y="12"/>
                  </a:lnTo>
                  <a:lnTo>
                    <a:pt x="28" y="26"/>
                  </a:lnTo>
                  <a:lnTo>
                    <a:pt x="68" y="12"/>
                  </a:lnTo>
                  <a:close/>
                </a:path>
              </a:pathLst>
            </a:custGeom>
            <a:solidFill>
              <a:srgbClr val="007B48"/>
            </a:solidFill>
            <a:ln w="0">
              <a:solidFill>
                <a:srgbClr val="007B4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85" name="Freeform 1361"/>
            <p:cNvSpPr>
              <a:spLocks/>
            </p:cNvSpPr>
            <p:nvPr/>
          </p:nvSpPr>
          <p:spPr bwMode="auto">
            <a:xfrm>
              <a:off x="956" y="1852"/>
              <a:ext cx="68" cy="26"/>
            </a:xfrm>
            <a:custGeom>
              <a:avLst/>
              <a:gdLst/>
              <a:ahLst/>
              <a:cxnLst>
                <a:cxn ang="0">
                  <a:pos x="68" y="12"/>
                </a:cxn>
                <a:cxn ang="0">
                  <a:pos x="40" y="0"/>
                </a:cxn>
                <a:cxn ang="0">
                  <a:pos x="0" y="12"/>
                </a:cxn>
                <a:cxn ang="0">
                  <a:pos x="28" y="26"/>
                </a:cxn>
                <a:cxn ang="0">
                  <a:pos x="68" y="12"/>
                </a:cxn>
              </a:cxnLst>
              <a:rect l="0" t="0" r="r" b="b"/>
              <a:pathLst>
                <a:path w="68" h="26">
                  <a:moveTo>
                    <a:pt x="68" y="12"/>
                  </a:moveTo>
                  <a:lnTo>
                    <a:pt x="40" y="0"/>
                  </a:lnTo>
                  <a:lnTo>
                    <a:pt x="0" y="12"/>
                  </a:lnTo>
                  <a:lnTo>
                    <a:pt x="28" y="26"/>
                  </a:lnTo>
                  <a:lnTo>
                    <a:pt x="68" y="1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86" name="Freeform 1362"/>
            <p:cNvSpPr>
              <a:spLocks/>
            </p:cNvSpPr>
            <p:nvPr/>
          </p:nvSpPr>
          <p:spPr bwMode="auto">
            <a:xfrm>
              <a:off x="1946" y="1556"/>
              <a:ext cx="50" cy="14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0" y="14"/>
                </a:cxn>
                <a:cxn ang="0">
                  <a:pos x="50" y="8"/>
                </a:cxn>
              </a:cxnLst>
              <a:rect l="0" t="0" r="r" b="b"/>
              <a:pathLst>
                <a:path w="50" h="14">
                  <a:moveTo>
                    <a:pt x="50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0" y="14"/>
                  </a:lnTo>
                  <a:lnTo>
                    <a:pt x="50" y="8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87" name="Freeform 1363"/>
            <p:cNvSpPr>
              <a:spLocks/>
            </p:cNvSpPr>
            <p:nvPr/>
          </p:nvSpPr>
          <p:spPr bwMode="auto">
            <a:xfrm>
              <a:off x="1946" y="1556"/>
              <a:ext cx="50" cy="14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0" y="14"/>
                </a:cxn>
                <a:cxn ang="0">
                  <a:pos x="50" y="8"/>
                </a:cxn>
              </a:cxnLst>
              <a:rect l="0" t="0" r="r" b="b"/>
              <a:pathLst>
                <a:path w="50" h="14">
                  <a:moveTo>
                    <a:pt x="50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0" y="14"/>
                  </a:lnTo>
                  <a:lnTo>
                    <a:pt x="50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88" name="Freeform 1364"/>
            <p:cNvSpPr>
              <a:spLocks/>
            </p:cNvSpPr>
            <p:nvPr/>
          </p:nvSpPr>
          <p:spPr bwMode="auto">
            <a:xfrm>
              <a:off x="1924" y="1564"/>
              <a:ext cx="52" cy="14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30" y="14"/>
                </a:cxn>
                <a:cxn ang="0">
                  <a:pos x="52" y="6"/>
                </a:cxn>
              </a:cxnLst>
              <a:rect l="0" t="0" r="r" b="b"/>
              <a:pathLst>
                <a:path w="52" h="14">
                  <a:moveTo>
                    <a:pt x="52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30" y="14"/>
                  </a:lnTo>
                  <a:lnTo>
                    <a:pt x="52" y="6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89" name="Freeform 1365"/>
            <p:cNvSpPr>
              <a:spLocks/>
            </p:cNvSpPr>
            <p:nvPr/>
          </p:nvSpPr>
          <p:spPr bwMode="auto">
            <a:xfrm>
              <a:off x="1924" y="1564"/>
              <a:ext cx="52" cy="14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30" y="14"/>
                </a:cxn>
                <a:cxn ang="0">
                  <a:pos x="52" y="6"/>
                </a:cxn>
              </a:cxnLst>
              <a:rect l="0" t="0" r="r" b="b"/>
              <a:pathLst>
                <a:path w="52" h="14">
                  <a:moveTo>
                    <a:pt x="52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30" y="14"/>
                  </a:lnTo>
                  <a:lnTo>
                    <a:pt x="5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90" name="Freeform 1366"/>
            <p:cNvSpPr>
              <a:spLocks/>
            </p:cNvSpPr>
            <p:nvPr/>
          </p:nvSpPr>
          <p:spPr bwMode="auto">
            <a:xfrm>
              <a:off x="1902" y="1570"/>
              <a:ext cx="52" cy="1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0" y="14"/>
                </a:cxn>
                <a:cxn ang="0">
                  <a:pos x="52" y="8"/>
                </a:cxn>
              </a:cxnLst>
              <a:rect l="0" t="0" r="r" b="b"/>
              <a:pathLst>
                <a:path w="52" h="14">
                  <a:moveTo>
                    <a:pt x="52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0" y="14"/>
                  </a:lnTo>
                  <a:lnTo>
                    <a:pt x="52" y="8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91" name="Freeform 1367"/>
            <p:cNvSpPr>
              <a:spLocks/>
            </p:cNvSpPr>
            <p:nvPr/>
          </p:nvSpPr>
          <p:spPr bwMode="auto">
            <a:xfrm>
              <a:off x="1902" y="1570"/>
              <a:ext cx="52" cy="1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0" y="14"/>
                </a:cxn>
                <a:cxn ang="0">
                  <a:pos x="52" y="8"/>
                </a:cxn>
              </a:cxnLst>
              <a:rect l="0" t="0" r="r" b="b"/>
              <a:pathLst>
                <a:path w="52" h="14">
                  <a:moveTo>
                    <a:pt x="52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0" y="14"/>
                  </a:lnTo>
                  <a:lnTo>
                    <a:pt x="5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92" name="Freeform 1368"/>
            <p:cNvSpPr>
              <a:spLocks/>
            </p:cNvSpPr>
            <p:nvPr/>
          </p:nvSpPr>
          <p:spPr bwMode="auto">
            <a:xfrm>
              <a:off x="1880" y="1578"/>
              <a:ext cx="52" cy="14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30" y="14"/>
                </a:cxn>
                <a:cxn ang="0">
                  <a:pos x="52" y="6"/>
                </a:cxn>
              </a:cxnLst>
              <a:rect l="0" t="0" r="r" b="b"/>
              <a:pathLst>
                <a:path w="52" h="14">
                  <a:moveTo>
                    <a:pt x="52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30" y="14"/>
                  </a:lnTo>
                  <a:lnTo>
                    <a:pt x="52" y="6"/>
                  </a:lnTo>
                  <a:close/>
                </a:path>
              </a:pathLst>
            </a:custGeom>
            <a:solidFill>
              <a:srgbClr val="007C45"/>
            </a:solidFill>
            <a:ln w="0">
              <a:solidFill>
                <a:srgbClr val="007C4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93" name="Freeform 1369"/>
            <p:cNvSpPr>
              <a:spLocks/>
            </p:cNvSpPr>
            <p:nvPr/>
          </p:nvSpPr>
          <p:spPr bwMode="auto">
            <a:xfrm>
              <a:off x="1880" y="1578"/>
              <a:ext cx="52" cy="14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30" y="14"/>
                </a:cxn>
                <a:cxn ang="0">
                  <a:pos x="52" y="6"/>
                </a:cxn>
              </a:cxnLst>
              <a:rect l="0" t="0" r="r" b="b"/>
              <a:pathLst>
                <a:path w="52" h="14">
                  <a:moveTo>
                    <a:pt x="52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30" y="14"/>
                  </a:lnTo>
                  <a:lnTo>
                    <a:pt x="5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94" name="Freeform 1370"/>
            <p:cNvSpPr>
              <a:spLocks/>
            </p:cNvSpPr>
            <p:nvPr/>
          </p:nvSpPr>
          <p:spPr bwMode="auto">
            <a:xfrm>
              <a:off x="1858" y="1584"/>
              <a:ext cx="52" cy="16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28" y="16"/>
                </a:cxn>
                <a:cxn ang="0">
                  <a:pos x="52" y="8"/>
                </a:cxn>
              </a:cxnLst>
              <a:rect l="0" t="0" r="r" b="b"/>
              <a:pathLst>
                <a:path w="52" h="16">
                  <a:moveTo>
                    <a:pt x="52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28" y="16"/>
                  </a:lnTo>
                  <a:lnTo>
                    <a:pt x="52" y="8"/>
                  </a:lnTo>
                  <a:close/>
                </a:path>
              </a:pathLst>
            </a:custGeom>
            <a:solidFill>
              <a:srgbClr val="007C44"/>
            </a:solidFill>
            <a:ln w="0">
              <a:solidFill>
                <a:srgbClr val="007C4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95" name="Freeform 1371"/>
            <p:cNvSpPr>
              <a:spLocks/>
            </p:cNvSpPr>
            <p:nvPr/>
          </p:nvSpPr>
          <p:spPr bwMode="auto">
            <a:xfrm>
              <a:off x="1858" y="1584"/>
              <a:ext cx="52" cy="16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28" y="16"/>
                </a:cxn>
                <a:cxn ang="0">
                  <a:pos x="52" y="8"/>
                </a:cxn>
              </a:cxnLst>
              <a:rect l="0" t="0" r="r" b="b"/>
              <a:pathLst>
                <a:path w="52" h="16">
                  <a:moveTo>
                    <a:pt x="52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28" y="16"/>
                  </a:lnTo>
                  <a:lnTo>
                    <a:pt x="5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96" name="Freeform 1372"/>
            <p:cNvSpPr>
              <a:spLocks/>
            </p:cNvSpPr>
            <p:nvPr/>
          </p:nvSpPr>
          <p:spPr bwMode="auto">
            <a:xfrm>
              <a:off x="1834" y="1592"/>
              <a:ext cx="52" cy="1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4" y="0"/>
                </a:cxn>
                <a:cxn ang="0">
                  <a:pos x="0" y="8"/>
                </a:cxn>
                <a:cxn ang="0">
                  <a:pos x="30" y="14"/>
                </a:cxn>
                <a:cxn ang="0">
                  <a:pos x="52" y="8"/>
                </a:cxn>
              </a:cxnLst>
              <a:rect l="0" t="0" r="r" b="b"/>
              <a:pathLst>
                <a:path w="52" h="14">
                  <a:moveTo>
                    <a:pt x="52" y="8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30" y="14"/>
                  </a:lnTo>
                  <a:lnTo>
                    <a:pt x="52" y="8"/>
                  </a:lnTo>
                  <a:close/>
                </a:path>
              </a:pathLst>
            </a:custGeom>
            <a:solidFill>
              <a:srgbClr val="007C42"/>
            </a:solidFill>
            <a:ln w="0">
              <a:solidFill>
                <a:srgbClr val="007C4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97" name="Freeform 1373"/>
            <p:cNvSpPr>
              <a:spLocks/>
            </p:cNvSpPr>
            <p:nvPr/>
          </p:nvSpPr>
          <p:spPr bwMode="auto">
            <a:xfrm>
              <a:off x="1834" y="1592"/>
              <a:ext cx="52" cy="1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4" y="0"/>
                </a:cxn>
                <a:cxn ang="0">
                  <a:pos x="0" y="8"/>
                </a:cxn>
                <a:cxn ang="0">
                  <a:pos x="30" y="14"/>
                </a:cxn>
                <a:cxn ang="0">
                  <a:pos x="52" y="8"/>
                </a:cxn>
              </a:cxnLst>
              <a:rect l="0" t="0" r="r" b="b"/>
              <a:pathLst>
                <a:path w="52" h="14">
                  <a:moveTo>
                    <a:pt x="52" y="8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30" y="14"/>
                  </a:lnTo>
                  <a:lnTo>
                    <a:pt x="5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98" name="Freeform 1374"/>
            <p:cNvSpPr>
              <a:spLocks/>
            </p:cNvSpPr>
            <p:nvPr/>
          </p:nvSpPr>
          <p:spPr bwMode="auto">
            <a:xfrm>
              <a:off x="1812" y="1600"/>
              <a:ext cx="52" cy="14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8" y="14"/>
                </a:cxn>
                <a:cxn ang="0">
                  <a:pos x="52" y="6"/>
                </a:cxn>
              </a:cxnLst>
              <a:rect l="0" t="0" r="r" b="b"/>
              <a:pathLst>
                <a:path w="52" h="14">
                  <a:moveTo>
                    <a:pt x="52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8" y="14"/>
                  </a:lnTo>
                  <a:lnTo>
                    <a:pt x="52" y="6"/>
                  </a:lnTo>
                  <a:close/>
                </a:path>
              </a:pathLst>
            </a:custGeom>
            <a:solidFill>
              <a:srgbClr val="007C40"/>
            </a:solidFill>
            <a:ln w="0">
              <a:solidFill>
                <a:srgbClr val="007C4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999" name="Freeform 1375"/>
            <p:cNvSpPr>
              <a:spLocks/>
            </p:cNvSpPr>
            <p:nvPr/>
          </p:nvSpPr>
          <p:spPr bwMode="auto">
            <a:xfrm>
              <a:off x="1812" y="1600"/>
              <a:ext cx="52" cy="14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28" y="14"/>
                </a:cxn>
                <a:cxn ang="0">
                  <a:pos x="52" y="6"/>
                </a:cxn>
              </a:cxnLst>
              <a:rect l="0" t="0" r="r" b="b"/>
              <a:pathLst>
                <a:path w="52" h="14">
                  <a:moveTo>
                    <a:pt x="52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28" y="14"/>
                  </a:lnTo>
                  <a:lnTo>
                    <a:pt x="5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00" name="Freeform 1376"/>
            <p:cNvSpPr>
              <a:spLocks/>
            </p:cNvSpPr>
            <p:nvPr/>
          </p:nvSpPr>
          <p:spPr bwMode="auto">
            <a:xfrm>
              <a:off x="1788" y="1606"/>
              <a:ext cx="52" cy="1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4" y="0"/>
                </a:cxn>
                <a:cxn ang="0">
                  <a:pos x="0" y="8"/>
                </a:cxn>
                <a:cxn ang="0">
                  <a:pos x="28" y="14"/>
                </a:cxn>
                <a:cxn ang="0">
                  <a:pos x="52" y="8"/>
                </a:cxn>
              </a:cxnLst>
              <a:rect l="0" t="0" r="r" b="b"/>
              <a:pathLst>
                <a:path w="52" h="14">
                  <a:moveTo>
                    <a:pt x="52" y="8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28" y="14"/>
                  </a:lnTo>
                  <a:lnTo>
                    <a:pt x="52" y="8"/>
                  </a:lnTo>
                  <a:close/>
                </a:path>
              </a:pathLst>
            </a:custGeom>
            <a:solidFill>
              <a:srgbClr val="007C3D"/>
            </a:solidFill>
            <a:ln w="0">
              <a:solidFill>
                <a:srgbClr val="007C3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01" name="Freeform 1377"/>
            <p:cNvSpPr>
              <a:spLocks/>
            </p:cNvSpPr>
            <p:nvPr/>
          </p:nvSpPr>
          <p:spPr bwMode="auto">
            <a:xfrm>
              <a:off x="1788" y="1606"/>
              <a:ext cx="52" cy="1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4" y="0"/>
                </a:cxn>
                <a:cxn ang="0">
                  <a:pos x="0" y="8"/>
                </a:cxn>
                <a:cxn ang="0">
                  <a:pos x="28" y="14"/>
                </a:cxn>
                <a:cxn ang="0">
                  <a:pos x="52" y="8"/>
                </a:cxn>
              </a:cxnLst>
              <a:rect l="0" t="0" r="r" b="b"/>
              <a:pathLst>
                <a:path w="52" h="14">
                  <a:moveTo>
                    <a:pt x="52" y="8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28" y="14"/>
                  </a:lnTo>
                  <a:lnTo>
                    <a:pt x="5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02" name="Freeform 1378"/>
            <p:cNvSpPr>
              <a:spLocks/>
            </p:cNvSpPr>
            <p:nvPr/>
          </p:nvSpPr>
          <p:spPr bwMode="auto">
            <a:xfrm>
              <a:off x="1764" y="1614"/>
              <a:ext cx="52" cy="14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8" y="14"/>
                </a:cxn>
                <a:cxn ang="0">
                  <a:pos x="52" y="6"/>
                </a:cxn>
              </a:cxnLst>
              <a:rect l="0" t="0" r="r" b="b"/>
              <a:pathLst>
                <a:path w="52" h="14">
                  <a:moveTo>
                    <a:pt x="52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8" y="14"/>
                  </a:lnTo>
                  <a:lnTo>
                    <a:pt x="52" y="6"/>
                  </a:lnTo>
                  <a:close/>
                </a:path>
              </a:pathLst>
            </a:custGeom>
            <a:solidFill>
              <a:srgbClr val="007C39"/>
            </a:solidFill>
            <a:ln w="0">
              <a:solidFill>
                <a:srgbClr val="007C3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03" name="Freeform 1379"/>
            <p:cNvSpPr>
              <a:spLocks/>
            </p:cNvSpPr>
            <p:nvPr/>
          </p:nvSpPr>
          <p:spPr bwMode="auto">
            <a:xfrm>
              <a:off x="1764" y="1614"/>
              <a:ext cx="52" cy="14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28" y="14"/>
                </a:cxn>
                <a:cxn ang="0">
                  <a:pos x="52" y="6"/>
                </a:cxn>
              </a:cxnLst>
              <a:rect l="0" t="0" r="r" b="b"/>
              <a:pathLst>
                <a:path w="52" h="14">
                  <a:moveTo>
                    <a:pt x="52" y="6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28" y="14"/>
                  </a:lnTo>
                  <a:lnTo>
                    <a:pt x="5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04" name="Freeform 1380"/>
            <p:cNvSpPr>
              <a:spLocks/>
            </p:cNvSpPr>
            <p:nvPr/>
          </p:nvSpPr>
          <p:spPr bwMode="auto">
            <a:xfrm>
              <a:off x="1738" y="1620"/>
              <a:ext cx="54" cy="14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30" y="14"/>
                </a:cxn>
                <a:cxn ang="0">
                  <a:pos x="54" y="8"/>
                </a:cxn>
              </a:cxnLst>
              <a:rect l="0" t="0" r="r" b="b"/>
              <a:pathLst>
                <a:path w="54" h="14">
                  <a:moveTo>
                    <a:pt x="54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30" y="14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B35"/>
            </a:solidFill>
            <a:ln w="0">
              <a:solidFill>
                <a:srgbClr val="007B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05" name="Freeform 1381"/>
            <p:cNvSpPr>
              <a:spLocks/>
            </p:cNvSpPr>
            <p:nvPr/>
          </p:nvSpPr>
          <p:spPr bwMode="auto">
            <a:xfrm>
              <a:off x="1738" y="1620"/>
              <a:ext cx="54" cy="14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30" y="14"/>
                </a:cxn>
                <a:cxn ang="0">
                  <a:pos x="54" y="8"/>
                </a:cxn>
              </a:cxnLst>
              <a:rect l="0" t="0" r="r" b="b"/>
              <a:pathLst>
                <a:path w="54" h="14">
                  <a:moveTo>
                    <a:pt x="54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30" y="14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06" name="Freeform 1382"/>
            <p:cNvSpPr>
              <a:spLocks/>
            </p:cNvSpPr>
            <p:nvPr/>
          </p:nvSpPr>
          <p:spPr bwMode="auto">
            <a:xfrm>
              <a:off x="1714" y="1626"/>
              <a:ext cx="54" cy="14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30" y="14"/>
                </a:cxn>
                <a:cxn ang="0">
                  <a:pos x="54" y="8"/>
                </a:cxn>
              </a:cxnLst>
              <a:rect l="0" t="0" r="r" b="b"/>
              <a:pathLst>
                <a:path w="54" h="14">
                  <a:moveTo>
                    <a:pt x="54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30" y="14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B2F"/>
            </a:solidFill>
            <a:ln w="0">
              <a:solidFill>
                <a:srgbClr val="007B2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07" name="Freeform 1383"/>
            <p:cNvSpPr>
              <a:spLocks/>
            </p:cNvSpPr>
            <p:nvPr/>
          </p:nvSpPr>
          <p:spPr bwMode="auto">
            <a:xfrm>
              <a:off x="1714" y="1626"/>
              <a:ext cx="54" cy="14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30" y="14"/>
                </a:cxn>
                <a:cxn ang="0">
                  <a:pos x="54" y="8"/>
                </a:cxn>
              </a:cxnLst>
              <a:rect l="0" t="0" r="r" b="b"/>
              <a:pathLst>
                <a:path w="54" h="14">
                  <a:moveTo>
                    <a:pt x="54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30" y="14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08" name="Freeform 1384"/>
            <p:cNvSpPr>
              <a:spLocks/>
            </p:cNvSpPr>
            <p:nvPr/>
          </p:nvSpPr>
          <p:spPr bwMode="auto">
            <a:xfrm>
              <a:off x="1688" y="1632"/>
              <a:ext cx="56" cy="14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30" y="14"/>
                </a:cxn>
                <a:cxn ang="0">
                  <a:pos x="56" y="8"/>
                </a:cxn>
              </a:cxnLst>
              <a:rect l="0" t="0" r="r" b="b"/>
              <a:pathLst>
                <a:path w="56" h="14">
                  <a:moveTo>
                    <a:pt x="56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30" y="14"/>
                  </a:lnTo>
                  <a:lnTo>
                    <a:pt x="56" y="8"/>
                  </a:lnTo>
                  <a:close/>
                </a:path>
              </a:pathLst>
            </a:custGeom>
            <a:solidFill>
              <a:srgbClr val="007A2A"/>
            </a:solidFill>
            <a:ln w="0">
              <a:solidFill>
                <a:srgbClr val="007A2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09" name="Freeform 1385"/>
            <p:cNvSpPr>
              <a:spLocks/>
            </p:cNvSpPr>
            <p:nvPr/>
          </p:nvSpPr>
          <p:spPr bwMode="auto">
            <a:xfrm>
              <a:off x="1688" y="1632"/>
              <a:ext cx="56" cy="14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30" y="14"/>
                </a:cxn>
                <a:cxn ang="0">
                  <a:pos x="56" y="8"/>
                </a:cxn>
              </a:cxnLst>
              <a:rect l="0" t="0" r="r" b="b"/>
              <a:pathLst>
                <a:path w="56" h="14">
                  <a:moveTo>
                    <a:pt x="56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30" y="14"/>
                  </a:lnTo>
                  <a:lnTo>
                    <a:pt x="5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10" name="Freeform 1386"/>
            <p:cNvSpPr>
              <a:spLocks/>
            </p:cNvSpPr>
            <p:nvPr/>
          </p:nvSpPr>
          <p:spPr bwMode="auto">
            <a:xfrm>
              <a:off x="1662" y="1638"/>
              <a:ext cx="56" cy="12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30" y="12"/>
                </a:cxn>
                <a:cxn ang="0">
                  <a:pos x="56" y="8"/>
                </a:cxn>
              </a:cxnLst>
              <a:rect l="0" t="0" r="r" b="b"/>
              <a:pathLst>
                <a:path w="56" h="12">
                  <a:moveTo>
                    <a:pt x="56" y="8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30" y="12"/>
                  </a:lnTo>
                  <a:lnTo>
                    <a:pt x="56" y="8"/>
                  </a:lnTo>
                  <a:close/>
                </a:path>
              </a:pathLst>
            </a:custGeom>
            <a:solidFill>
              <a:srgbClr val="007824"/>
            </a:solidFill>
            <a:ln w="0">
              <a:solidFill>
                <a:srgbClr val="00782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11" name="Freeform 1387"/>
            <p:cNvSpPr>
              <a:spLocks/>
            </p:cNvSpPr>
            <p:nvPr/>
          </p:nvSpPr>
          <p:spPr bwMode="auto">
            <a:xfrm>
              <a:off x="1662" y="1638"/>
              <a:ext cx="56" cy="12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30" y="12"/>
                </a:cxn>
                <a:cxn ang="0">
                  <a:pos x="56" y="8"/>
                </a:cxn>
              </a:cxnLst>
              <a:rect l="0" t="0" r="r" b="b"/>
              <a:pathLst>
                <a:path w="56" h="12">
                  <a:moveTo>
                    <a:pt x="56" y="8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30" y="12"/>
                  </a:lnTo>
                  <a:lnTo>
                    <a:pt x="5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12" name="Freeform 1388"/>
            <p:cNvSpPr>
              <a:spLocks/>
            </p:cNvSpPr>
            <p:nvPr/>
          </p:nvSpPr>
          <p:spPr bwMode="auto">
            <a:xfrm>
              <a:off x="1636" y="1642"/>
              <a:ext cx="56" cy="12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30" y="12"/>
                </a:cxn>
                <a:cxn ang="0">
                  <a:pos x="56" y="8"/>
                </a:cxn>
              </a:cxnLst>
              <a:rect l="0" t="0" r="r" b="b"/>
              <a:pathLst>
                <a:path w="56" h="12">
                  <a:moveTo>
                    <a:pt x="56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30" y="12"/>
                  </a:lnTo>
                  <a:lnTo>
                    <a:pt x="56" y="8"/>
                  </a:lnTo>
                  <a:close/>
                </a:path>
              </a:pathLst>
            </a:custGeom>
            <a:solidFill>
              <a:srgbClr val="00771E"/>
            </a:solidFill>
            <a:ln w="0">
              <a:solidFill>
                <a:srgbClr val="00771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13" name="Freeform 1389"/>
            <p:cNvSpPr>
              <a:spLocks/>
            </p:cNvSpPr>
            <p:nvPr/>
          </p:nvSpPr>
          <p:spPr bwMode="auto">
            <a:xfrm>
              <a:off x="1636" y="1642"/>
              <a:ext cx="56" cy="12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30" y="12"/>
                </a:cxn>
                <a:cxn ang="0">
                  <a:pos x="56" y="8"/>
                </a:cxn>
              </a:cxnLst>
              <a:rect l="0" t="0" r="r" b="b"/>
              <a:pathLst>
                <a:path w="56" h="12">
                  <a:moveTo>
                    <a:pt x="56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30" y="12"/>
                  </a:lnTo>
                  <a:lnTo>
                    <a:pt x="5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14" name="Freeform 1390"/>
            <p:cNvSpPr>
              <a:spLocks/>
            </p:cNvSpPr>
            <p:nvPr/>
          </p:nvSpPr>
          <p:spPr bwMode="auto">
            <a:xfrm>
              <a:off x="1608" y="1648"/>
              <a:ext cx="58" cy="10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30" y="10"/>
                </a:cxn>
                <a:cxn ang="0">
                  <a:pos x="58" y="6"/>
                </a:cxn>
              </a:cxnLst>
              <a:rect l="0" t="0" r="r" b="b"/>
              <a:pathLst>
                <a:path w="58" h="10">
                  <a:moveTo>
                    <a:pt x="58" y="6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30" y="10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007417"/>
            </a:solidFill>
            <a:ln w="0">
              <a:solidFill>
                <a:srgbClr val="0074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15" name="Freeform 1391"/>
            <p:cNvSpPr>
              <a:spLocks/>
            </p:cNvSpPr>
            <p:nvPr/>
          </p:nvSpPr>
          <p:spPr bwMode="auto">
            <a:xfrm>
              <a:off x="1608" y="1648"/>
              <a:ext cx="58" cy="10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30" y="10"/>
                </a:cxn>
                <a:cxn ang="0">
                  <a:pos x="58" y="6"/>
                </a:cxn>
              </a:cxnLst>
              <a:rect l="0" t="0" r="r" b="b"/>
              <a:pathLst>
                <a:path w="58" h="10">
                  <a:moveTo>
                    <a:pt x="58" y="6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30" y="10"/>
                  </a:lnTo>
                  <a:lnTo>
                    <a:pt x="5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16" name="Freeform 1392"/>
            <p:cNvSpPr>
              <a:spLocks/>
            </p:cNvSpPr>
            <p:nvPr/>
          </p:nvSpPr>
          <p:spPr bwMode="auto">
            <a:xfrm>
              <a:off x="1582" y="1652"/>
              <a:ext cx="56" cy="10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30" y="10"/>
                </a:cxn>
                <a:cxn ang="0">
                  <a:pos x="56" y="6"/>
                </a:cxn>
              </a:cxnLst>
              <a:rect l="0" t="0" r="r" b="b"/>
              <a:pathLst>
                <a:path w="56" h="10">
                  <a:moveTo>
                    <a:pt x="56" y="6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30" y="10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007111"/>
            </a:solidFill>
            <a:ln w="0">
              <a:solidFill>
                <a:srgbClr val="00711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17" name="Freeform 1393"/>
            <p:cNvSpPr>
              <a:spLocks/>
            </p:cNvSpPr>
            <p:nvPr/>
          </p:nvSpPr>
          <p:spPr bwMode="auto">
            <a:xfrm>
              <a:off x="1582" y="1652"/>
              <a:ext cx="56" cy="10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30" y="10"/>
                </a:cxn>
                <a:cxn ang="0">
                  <a:pos x="56" y="6"/>
                </a:cxn>
              </a:cxnLst>
              <a:rect l="0" t="0" r="r" b="b"/>
              <a:pathLst>
                <a:path w="56" h="10">
                  <a:moveTo>
                    <a:pt x="56" y="6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30" y="10"/>
                  </a:lnTo>
                  <a:lnTo>
                    <a:pt x="5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18" name="Freeform 1394"/>
            <p:cNvSpPr>
              <a:spLocks/>
            </p:cNvSpPr>
            <p:nvPr/>
          </p:nvSpPr>
          <p:spPr bwMode="auto">
            <a:xfrm>
              <a:off x="1554" y="1656"/>
              <a:ext cx="58" cy="8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28" y="0"/>
                </a:cxn>
                <a:cxn ang="0">
                  <a:pos x="0" y="2"/>
                </a:cxn>
                <a:cxn ang="0">
                  <a:pos x="30" y="8"/>
                </a:cxn>
                <a:cxn ang="0">
                  <a:pos x="58" y="6"/>
                </a:cxn>
              </a:cxnLst>
              <a:rect l="0" t="0" r="r" b="b"/>
              <a:pathLst>
                <a:path w="58" h="8">
                  <a:moveTo>
                    <a:pt x="58" y="6"/>
                  </a:moveTo>
                  <a:lnTo>
                    <a:pt x="28" y="0"/>
                  </a:lnTo>
                  <a:lnTo>
                    <a:pt x="0" y="2"/>
                  </a:lnTo>
                  <a:lnTo>
                    <a:pt x="30" y="8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006E0B"/>
            </a:solidFill>
            <a:ln w="0">
              <a:solidFill>
                <a:srgbClr val="006E0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19" name="Freeform 1395"/>
            <p:cNvSpPr>
              <a:spLocks/>
            </p:cNvSpPr>
            <p:nvPr/>
          </p:nvSpPr>
          <p:spPr bwMode="auto">
            <a:xfrm>
              <a:off x="1554" y="1656"/>
              <a:ext cx="58" cy="8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28" y="0"/>
                </a:cxn>
                <a:cxn ang="0">
                  <a:pos x="0" y="2"/>
                </a:cxn>
                <a:cxn ang="0">
                  <a:pos x="30" y="8"/>
                </a:cxn>
                <a:cxn ang="0">
                  <a:pos x="58" y="6"/>
                </a:cxn>
              </a:cxnLst>
              <a:rect l="0" t="0" r="r" b="b"/>
              <a:pathLst>
                <a:path w="58" h="8">
                  <a:moveTo>
                    <a:pt x="58" y="6"/>
                  </a:moveTo>
                  <a:lnTo>
                    <a:pt x="28" y="0"/>
                  </a:lnTo>
                  <a:lnTo>
                    <a:pt x="0" y="2"/>
                  </a:lnTo>
                  <a:lnTo>
                    <a:pt x="30" y="8"/>
                  </a:lnTo>
                  <a:lnTo>
                    <a:pt x="5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20" name="Freeform 1396"/>
            <p:cNvSpPr>
              <a:spLocks/>
            </p:cNvSpPr>
            <p:nvPr/>
          </p:nvSpPr>
          <p:spPr bwMode="auto">
            <a:xfrm>
              <a:off x="1524" y="1658"/>
              <a:ext cx="60" cy="10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30" y="0"/>
                </a:cxn>
                <a:cxn ang="0">
                  <a:pos x="0" y="4"/>
                </a:cxn>
                <a:cxn ang="0">
                  <a:pos x="30" y="10"/>
                </a:cxn>
                <a:cxn ang="0">
                  <a:pos x="60" y="6"/>
                </a:cxn>
              </a:cxnLst>
              <a:rect l="0" t="0" r="r" b="b"/>
              <a:pathLst>
                <a:path w="60" h="10">
                  <a:moveTo>
                    <a:pt x="60" y="6"/>
                  </a:moveTo>
                  <a:lnTo>
                    <a:pt x="30" y="0"/>
                  </a:lnTo>
                  <a:lnTo>
                    <a:pt x="0" y="4"/>
                  </a:lnTo>
                  <a:lnTo>
                    <a:pt x="30" y="10"/>
                  </a:lnTo>
                  <a:lnTo>
                    <a:pt x="60" y="6"/>
                  </a:lnTo>
                  <a:close/>
                </a:path>
              </a:pathLst>
            </a:custGeom>
            <a:solidFill>
              <a:srgbClr val="006A05"/>
            </a:solidFill>
            <a:ln w="0">
              <a:solidFill>
                <a:srgbClr val="006A0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21" name="Freeform 1397"/>
            <p:cNvSpPr>
              <a:spLocks/>
            </p:cNvSpPr>
            <p:nvPr/>
          </p:nvSpPr>
          <p:spPr bwMode="auto">
            <a:xfrm>
              <a:off x="1524" y="1658"/>
              <a:ext cx="60" cy="10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30" y="0"/>
                </a:cxn>
                <a:cxn ang="0">
                  <a:pos x="0" y="4"/>
                </a:cxn>
                <a:cxn ang="0">
                  <a:pos x="30" y="10"/>
                </a:cxn>
                <a:cxn ang="0">
                  <a:pos x="60" y="6"/>
                </a:cxn>
              </a:cxnLst>
              <a:rect l="0" t="0" r="r" b="b"/>
              <a:pathLst>
                <a:path w="60" h="10">
                  <a:moveTo>
                    <a:pt x="60" y="6"/>
                  </a:moveTo>
                  <a:lnTo>
                    <a:pt x="30" y="0"/>
                  </a:lnTo>
                  <a:lnTo>
                    <a:pt x="0" y="4"/>
                  </a:lnTo>
                  <a:lnTo>
                    <a:pt x="30" y="10"/>
                  </a:lnTo>
                  <a:lnTo>
                    <a:pt x="6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22" name="Freeform 1398"/>
            <p:cNvSpPr>
              <a:spLocks/>
            </p:cNvSpPr>
            <p:nvPr/>
          </p:nvSpPr>
          <p:spPr bwMode="auto">
            <a:xfrm>
              <a:off x="1496" y="1662"/>
              <a:ext cx="58" cy="8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28" y="0"/>
                </a:cxn>
                <a:cxn ang="0">
                  <a:pos x="0" y="2"/>
                </a:cxn>
                <a:cxn ang="0">
                  <a:pos x="30" y="8"/>
                </a:cxn>
                <a:cxn ang="0">
                  <a:pos x="58" y="6"/>
                </a:cxn>
              </a:cxnLst>
              <a:rect l="0" t="0" r="r" b="b"/>
              <a:pathLst>
                <a:path w="58" h="8">
                  <a:moveTo>
                    <a:pt x="58" y="6"/>
                  </a:moveTo>
                  <a:lnTo>
                    <a:pt x="28" y="0"/>
                  </a:lnTo>
                  <a:lnTo>
                    <a:pt x="0" y="2"/>
                  </a:lnTo>
                  <a:lnTo>
                    <a:pt x="30" y="8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006601"/>
            </a:solidFill>
            <a:ln w="0">
              <a:solidFill>
                <a:srgbClr val="00660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23" name="Freeform 1399"/>
            <p:cNvSpPr>
              <a:spLocks/>
            </p:cNvSpPr>
            <p:nvPr/>
          </p:nvSpPr>
          <p:spPr bwMode="auto">
            <a:xfrm>
              <a:off x="1496" y="1662"/>
              <a:ext cx="58" cy="8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28" y="0"/>
                </a:cxn>
                <a:cxn ang="0">
                  <a:pos x="0" y="2"/>
                </a:cxn>
                <a:cxn ang="0">
                  <a:pos x="30" y="8"/>
                </a:cxn>
                <a:cxn ang="0">
                  <a:pos x="58" y="6"/>
                </a:cxn>
              </a:cxnLst>
              <a:rect l="0" t="0" r="r" b="b"/>
              <a:pathLst>
                <a:path w="58" h="8">
                  <a:moveTo>
                    <a:pt x="58" y="6"/>
                  </a:moveTo>
                  <a:lnTo>
                    <a:pt x="28" y="0"/>
                  </a:lnTo>
                  <a:lnTo>
                    <a:pt x="0" y="2"/>
                  </a:lnTo>
                  <a:lnTo>
                    <a:pt x="30" y="8"/>
                  </a:lnTo>
                  <a:lnTo>
                    <a:pt x="5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24" name="Freeform 1400"/>
            <p:cNvSpPr>
              <a:spLocks/>
            </p:cNvSpPr>
            <p:nvPr/>
          </p:nvSpPr>
          <p:spPr bwMode="auto">
            <a:xfrm>
              <a:off x="1466" y="1664"/>
              <a:ext cx="60" cy="8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30" y="0"/>
                </a:cxn>
                <a:cxn ang="0">
                  <a:pos x="0" y="4"/>
                </a:cxn>
                <a:cxn ang="0">
                  <a:pos x="30" y="8"/>
                </a:cxn>
                <a:cxn ang="0">
                  <a:pos x="60" y="6"/>
                </a:cxn>
              </a:cxnLst>
              <a:rect l="0" t="0" r="r" b="b"/>
              <a:pathLst>
                <a:path w="60" h="8">
                  <a:moveTo>
                    <a:pt x="60" y="6"/>
                  </a:moveTo>
                  <a:lnTo>
                    <a:pt x="30" y="0"/>
                  </a:lnTo>
                  <a:lnTo>
                    <a:pt x="0" y="4"/>
                  </a:lnTo>
                  <a:lnTo>
                    <a:pt x="30" y="8"/>
                  </a:lnTo>
                  <a:lnTo>
                    <a:pt x="60" y="6"/>
                  </a:lnTo>
                  <a:close/>
                </a:path>
              </a:pathLst>
            </a:custGeom>
            <a:solidFill>
              <a:srgbClr val="006100"/>
            </a:solidFill>
            <a:ln w="0">
              <a:solidFill>
                <a:srgbClr val="0061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25" name="Freeform 1401"/>
            <p:cNvSpPr>
              <a:spLocks/>
            </p:cNvSpPr>
            <p:nvPr/>
          </p:nvSpPr>
          <p:spPr bwMode="auto">
            <a:xfrm>
              <a:off x="1466" y="1664"/>
              <a:ext cx="60" cy="8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30" y="0"/>
                </a:cxn>
                <a:cxn ang="0">
                  <a:pos x="0" y="4"/>
                </a:cxn>
                <a:cxn ang="0">
                  <a:pos x="30" y="8"/>
                </a:cxn>
                <a:cxn ang="0">
                  <a:pos x="60" y="6"/>
                </a:cxn>
              </a:cxnLst>
              <a:rect l="0" t="0" r="r" b="b"/>
              <a:pathLst>
                <a:path w="60" h="8">
                  <a:moveTo>
                    <a:pt x="60" y="6"/>
                  </a:moveTo>
                  <a:lnTo>
                    <a:pt x="30" y="0"/>
                  </a:lnTo>
                  <a:lnTo>
                    <a:pt x="0" y="4"/>
                  </a:lnTo>
                  <a:lnTo>
                    <a:pt x="30" y="8"/>
                  </a:lnTo>
                  <a:lnTo>
                    <a:pt x="6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26" name="Freeform 1402"/>
            <p:cNvSpPr>
              <a:spLocks/>
            </p:cNvSpPr>
            <p:nvPr/>
          </p:nvSpPr>
          <p:spPr bwMode="auto">
            <a:xfrm>
              <a:off x="1436" y="1668"/>
              <a:ext cx="60" cy="6"/>
            </a:xfrm>
            <a:custGeom>
              <a:avLst/>
              <a:gdLst/>
              <a:ahLst/>
              <a:cxnLst>
                <a:cxn ang="0">
                  <a:pos x="60" y="4"/>
                </a:cxn>
                <a:cxn ang="0">
                  <a:pos x="30" y="0"/>
                </a:cxn>
                <a:cxn ang="0">
                  <a:pos x="0" y="2"/>
                </a:cxn>
                <a:cxn ang="0">
                  <a:pos x="30" y="6"/>
                </a:cxn>
                <a:cxn ang="0">
                  <a:pos x="60" y="4"/>
                </a:cxn>
              </a:cxnLst>
              <a:rect l="0" t="0" r="r" b="b"/>
              <a:pathLst>
                <a:path w="60" h="6">
                  <a:moveTo>
                    <a:pt x="60" y="4"/>
                  </a:moveTo>
                  <a:lnTo>
                    <a:pt x="30" y="0"/>
                  </a:lnTo>
                  <a:lnTo>
                    <a:pt x="0" y="2"/>
                  </a:lnTo>
                  <a:lnTo>
                    <a:pt x="30" y="6"/>
                  </a:lnTo>
                  <a:lnTo>
                    <a:pt x="60" y="4"/>
                  </a:lnTo>
                  <a:close/>
                </a:path>
              </a:pathLst>
            </a:custGeom>
            <a:solidFill>
              <a:srgbClr val="005C00"/>
            </a:solidFill>
            <a:ln w="0">
              <a:solidFill>
                <a:srgbClr val="005C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27" name="Freeform 1403"/>
            <p:cNvSpPr>
              <a:spLocks/>
            </p:cNvSpPr>
            <p:nvPr/>
          </p:nvSpPr>
          <p:spPr bwMode="auto">
            <a:xfrm>
              <a:off x="1436" y="1668"/>
              <a:ext cx="60" cy="6"/>
            </a:xfrm>
            <a:custGeom>
              <a:avLst/>
              <a:gdLst/>
              <a:ahLst/>
              <a:cxnLst>
                <a:cxn ang="0">
                  <a:pos x="60" y="4"/>
                </a:cxn>
                <a:cxn ang="0">
                  <a:pos x="30" y="0"/>
                </a:cxn>
                <a:cxn ang="0">
                  <a:pos x="0" y="2"/>
                </a:cxn>
                <a:cxn ang="0">
                  <a:pos x="30" y="6"/>
                </a:cxn>
                <a:cxn ang="0">
                  <a:pos x="60" y="4"/>
                </a:cxn>
              </a:cxnLst>
              <a:rect l="0" t="0" r="r" b="b"/>
              <a:pathLst>
                <a:path w="60" h="6">
                  <a:moveTo>
                    <a:pt x="60" y="4"/>
                  </a:moveTo>
                  <a:lnTo>
                    <a:pt x="30" y="0"/>
                  </a:lnTo>
                  <a:lnTo>
                    <a:pt x="0" y="2"/>
                  </a:lnTo>
                  <a:lnTo>
                    <a:pt x="30" y="6"/>
                  </a:lnTo>
                  <a:lnTo>
                    <a:pt x="60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28" name="Freeform 1404"/>
            <p:cNvSpPr>
              <a:spLocks/>
            </p:cNvSpPr>
            <p:nvPr/>
          </p:nvSpPr>
          <p:spPr bwMode="auto">
            <a:xfrm>
              <a:off x="1406" y="1670"/>
              <a:ext cx="60" cy="8"/>
            </a:xfrm>
            <a:custGeom>
              <a:avLst/>
              <a:gdLst/>
              <a:ahLst/>
              <a:cxnLst>
                <a:cxn ang="0">
                  <a:pos x="60" y="4"/>
                </a:cxn>
                <a:cxn ang="0">
                  <a:pos x="30" y="0"/>
                </a:cxn>
                <a:cxn ang="0">
                  <a:pos x="0" y="4"/>
                </a:cxn>
                <a:cxn ang="0">
                  <a:pos x="28" y="8"/>
                </a:cxn>
                <a:cxn ang="0">
                  <a:pos x="60" y="4"/>
                </a:cxn>
              </a:cxnLst>
              <a:rect l="0" t="0" r="r" b="b"/>
              <a:pathLst>
                <a:path w="60" h="8">
                  <a:moveTo>
                    <a:pt x="60" y="4"/>
                  </a:moveTo>
                  <a:lnTo>
                    <a:pt x="30" y="0"/>
                  </a:lnTo>
                  <a:lnTo>
                    <a:pt x="0" y="4"/>
                  </a:lnTo>
                  <a:lnTo>
                    <a:pt x="28" y="8"/>
                  </a:lnTo>
                  <a:lnTo>
                    <a:pt x="60" y="4"/>
                  </a:lnTo>
                  <a:close/>
                </a:path>
              </a:pathLst>
            </a:custGeom>
            <a:solidFill>
              <a:srgbClr val="005600"/>
            </a:solidFill>
            <a:ln w="0">
              <a:solidFill>
                <a:srgbClr val="0056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29" name="Freeform 1405"/>
            <p:cNvSpPr>
              <a:spLocks/>
            </p:cNvSpPr>
            <p:nvPr/>
          </p:nvSpPr>
          <p:spPr bwMode="auto">
            <a:xfrm>
              <a:off x="1406" y="1670"/>
              <a:ext cx="60" cy="8"/>
            </a:xfrm>
            <a:custGeom>
              <a:avLst/>
              <a:gdLst/>
              <a:ahLst/>
              <a:cxnLst>
                <a:cxn ang="0">
                  <a:pos x="60" y="4"/>
                </a:cxn>
                <a:cxn ang="0">
                  <a:pos x="30" y="0"/>
                </a:cxn>
                <a:cxn ang="0">
                  <a:pos x="0" y="4"/>
                </a:cxn>
                <a:cxn ang="0">
                  <a:pos x="28" y="8"/>
                </a:cxn>
                <a:cxn ang="0">
                  <a:pos x="60" y="4"/>
                </a:cxn>
              </a:cxnLst>
              <a:rect l="0" t="0" r="r" b="b"/>
              <a:pathLst>
                <a:path w="60" h="8">
                  <a:moveTo>
                    <a:pt x="60" y="4"/>
                  </a:moveTo>
                  <a:lnTo>
                    <a:pt x="30" y="0"/>
                  </a:lnTo>
                  <a:lnTo>
                    <a:pt x="0" y="4"/>
                  </a:lnTo>
                  <a:lnTo>
                    <a:pt x="28" y="8"/>
                  </a:lnTo>
                  <a:lnTo>
                    <a:pt x="60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30" name="Freeform 1406"/>
            <p:cNvSpPr>
              <a:spLocks/>
            </p:cNvSpPr>
            <p:nvPr/>
          </p:nvSpPr>
          <p:spPr bwMode="auto">
            <a:xfrm>
              <a:off x="1374" y="1674"/>
              <a:ext cx="60" cy="8"/>
            </a:xfrm>
            <a:custGeom>
              <a:avLst/>
              <a:gdLst/>
              <a:ahLst/>
              <a:cxnLst>
                <a:cxn ang="0">
                  <a:pos x="60" y="4"/>
                </a:cxn>
                <a:cxn ang="0">
                  <a:pos x="32" y="0"/>
                </a:cxn>
                <a:cxn ang="0">
                  <a:pos x="0" y="6"/>
                </a:cxn>
                <a:cxn ang="0">
                  <a:pos x="30" y="8"/>
                </a:cxn>
                <a:cxn ang="0">
                  <a:pos x="60" y="4"/>
                </a:cxn>
              </a:cxnLst>
              <a:rect l="0" t="0" r="r" b="b"/>
              <a:pathLst>
                <a:path w="60" h="8">
                  <a:moveTo>
                    <a:pt x="60" y="4"/>
                  </a:moveTo>
                  <a:lnTo>
                    <a:pt x="32" y="0"/>
                  </a:lnTo>
                  <a:lnTo>
                    <a:pt x="0" y="6"/>
                  </a:lnTo>
                  <a:lnTo>
                    <a:pt x="30" y="8"/>
                  </a:lnTo>
                  <a:lnTo>
                    <a:pt x="60" y="4"/>
                  </a:lnTo>
                  <a:close/>
                </a:path>
              </a:pathLst>
            </a:custGeom>
            <a:solidFill>
              <a:srgbClr val="005105"/>
            </a:solidFill>
            <a:ln w="0">
              <a:solidFill>
                <a:srgbClr val="00510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31" name="Freeform 1407"/>
            <p:cNvSpPr>
              <a:spLocks/>
            </p:cNvSpPr>
            <p:nvPr/>
          </p:nvSpPr>
          <p:spPr bwMode="auto">
            <a:xfrm>
              <a:off x="1374" y="1674"/>
              <a:ext cx="60" cy="8"/>
            </a:xfrm>
            <a:custGeom>
              <a:avLst/>
              <a:gdLst/>
              <a:ahLst/>
              <a:cxnLst>
                <a:cxn ang="0">
                  <a:pos x="60" y="4"/>
                </a:cxn>
                <a:cxn ang="0">
                  <a:pos x="32" y="0"/>
                </a:cxn>
                <a:cxn ang="0">
                  <a:pos x="0" y="6"/>
                </a:cxn>
                <a:cxn ang="0">
                  <a:pos x="30" y="8"/>
                </a:cxn>
                <a:cxn ang="0">
                  <a:pos x="60" y="4"/>
                </a:cxn>
              </a:cxnLst>
              <a:rect l="0" t="0" r="r" b="b"/>
              <a:pathLst>
                <a:path w="60" h="8">
                  <a:moveTo>
                    <a:pt x="60" y="4"/>
                  </a:moveTo>
                  <a:lnTo>
                    <a:pt x="32" y="0"/>
                  </a:lnTo>
                  <a:lnTo>
                    <a:pt x="0" y="6"/>
                  </a:lnTo>
                  <a:lnTo>
                    <a:pt x="30" y="8"/>
                  </a:lnTo>
                  <a:lnTo>
                    <a:pt x="60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32" name="Freeform 1408"/>
            <p:cNvSpPr>
              <a:spLocks/>
            </p:cNvSpPr>
            <p:nvPr/>
          </p:nvSpPr>
          <p:spPr bwMode="auto">
            <a:xfrm>
              <a:off x="1342" y="1680"/>
              <a:ext cx="62" cy="6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32" y="0"/>
                </a:cxn>
                <a:cxn ang="0">
                  <a:pos x="0" y="6"/>
                </a:cxn>
                <a:cxn ang="0">
                  <a:pos x="28" y="6"/>
                </a:cxn>
                <a:cxn ang="0">
                  <a:pos x="62" y="2"/>
                </a:cxn>
              </a:cxnLst>
              <a:rect l="0" t="0" r="r" b="b"/>
              <a:pathLst>
                <a:path w="62" h="6">
                  <a:moveTo>
                    <a:pt x="62" y="2"/>
                  </a:moveTo>
                  <a:lnTo>
                    <a:pt x="32" y="0"/>
                  </a:lnTo>
                  <a:lnTo>
                    <a:pt x="0" y="6"/>
                  </a:lnTo>
                  <a:lnTo>
                    <a:pt x="28" y="6"/>
                  </a:lnTo>
                  <a:lnTo>
                    <a:pt x="62" y="2"/>
                  </a:lnTo>
                  <a:close/>
                </a:path>
              </a:pathLst>
            </a:custGeom>
            <a:solidFill>
              <a:srgbClr val="004D0F"/>
            </a:solidFill>
            <a:ln w="0">
              <a:solidFill>
                <a:srgbClr val="004D0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33" name="Freeform 1409"/>
            <p:cNvSpPr>
              <a:spLocks/>
            </p:cNvSpPr>
            <p:nvPr/>
          </p:nvSpPr>
          <p:spPr bwMode="auto">
            <a:xfrm>
              <a:off x="1342" y="1680"/>
              <a:ext cx="62" cy="6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32" y="0"/>
                </a:cxn>
                <a:cxn ang="0">
                  <a:pos x="0" y="6"/>
                </a:cxn>
                <a:cxn ang="0">
                  <a:pos x="28" y="6"/>
                </a:cxn>
                <a:cxn ang="0">
                  <a:pos x="62" y="2"/>
                </a:cxn>
              </a:cxnLst>
              <a:rect l="0" t="0" r="r" b="b"/>
              <a:pathLst>
                <a:path w="62" h="6">
                  <a:moveTo>
                    <a:pt x="62" y="2"/>
                  </a:moveTo>
                  <a:lnTo>
                    <a:pt x="32" y="0"/>
                  </a:lnTo>
                  <a:lnTo>
                    <a:pt x="0" y="6"/>
                  </a:lnTo>
                  <a:lnTo>
                    <a:pt x="28" y="6"/>
                  </a:lnTo>
                  <a:lnTo>
                    <a:pt x="62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34" name="Freeform 1410"/>
            <p:cNvSpPr>
              <a:spLocks/>
            </p:cNvSpPr>
            <p:nvPr/>
          </p:nvSpPr>
          <p:spPr bwMode="auto">
            <a:xfrm>
              <a:off x="1308" y="1686"/>
              <a:ext cx="62" cy="8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34" y="0"/>
                </a:cxn>
                <a:cxn ang="0">
                  <a:pos x="0" y="8"/>
                </a:cxn>
                <a:cxn ang="0">
                  <a:pos x="30" y="8"/>
                </a:cxn>
                <a:cxn ang="0">
                  <a:pos x="62" y="0"/>
                </a:cxn>
              </a:cxnLst>
              <a:rect l="0" t="0" r="r" b="b"/>
              <a:pathLst>
                <a:path w="62" h="8">
                  <a:moveTo>
                    <a:pt x="62" y="0"/>
                  </a:moveTo>
                  <a:lnTo>
                    <a:pt x="34" y="0"/>
                  </a:lnTo>
                  <a:lnTo>
                    <a:pt x="0" y="8"/>
                  </a:lnTo>
                  <a:lnTo>
                    <a:pt x="30" y="8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481E"/>
            </a:solidFill>
            <a:ln w="0">
              <a:solidFill>
                <a:srgbClr val="00481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35" name="Freeform 1411"/>
            <p:cNvSpPr>
              <a:spLocks/>
            </p:cNvSpPr>
            <p:nvPr/>
          </p:nvSpPr>
          <p:spPr bwMode="auto">
            <a:xfrm>
              <a:off x="1308" y="1686"/>
              <a:ext cx="62" cy="8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34" y="0"/>
                </a:cxn>
                <a:cxn ang="0">
                  <a:pos x="0" y="8"/>
                </a:cxn>
                <a:cxn ang="0">
                  <a:pos x="30" y="8"/>
                </a:cxn>
                <a:cxn ang="0">
                  <a:pos x="62" y="0"/>
                </a:cxn>
              </a:cxnLst>
              <a:rect l="0" t="0" r="r" b="b"/>
              <a:pathLst>
                <a:path w="62" h="8">
                  <a:moveTo>
                    <a:pt x="62" y="0"/>
                  </a:moveTo>
                  <a:lnTo>
                    <a:pt x="34" y="0"/>
                  </a:lnTo>
                  <a:lnTo>
                    <a:pt x="0" y="8"/>
                  </a:lnTo>
                  <a:lnTo>
                    <a:pt x="30" y="8"/>
                  </a:lnTo>
                  <a:lnTo>
                    <a:pt x="62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36" name="Freeform 1412"/>
            <p:cNvSpPr>
              <a:spLocks/>
            </p:cNvSpPr>
            <p:nvPr/>
          </p:nvSpPr>
          <p:spPr bwMode="auto">
            <a:xfrm>
              <a:off x="1276" y="1694"/>
              <a:ext cx="62" cy="12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32" y="0"/>
                </a:cxn>
                <a:cxn ang="0">
                  <a:pos x="0" y="10"/>
                </a:cxn>
                <a:cxn ang="0">
                  <a:pos x="28" y="12"/>
                </a:cxn>
                <a:cxn ang="0">
                  <a:pos x="62" y="0"/>
                </a:cxn>
              </a:cxnLst>
              <a:rect l="0" t="0" r="r" b="b"/>
              <a:pathLst>
                <a:path w="62" h="12">
                  <a:moveTo>
                    <a:pt x="62" y="0"/>
                  </a:moveTo>
                  <a:lnTo>
                    <a:pt x="32" y="0"/>
                  </a:lnTo>
                  <a:lnTo>
                    <a:pt x="0" y="10"/>
                  </a:lnTo>
                  <a:lnTo>
                    <a:pt x="28" y="12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4432"/>
            </a:solidFill>
            <a:ln w="0">
              <a:solidFill>
                <a:srgbClr val="00443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37" name="Freeform 1413"/>
            <p:cNvSpPr>
              <a:spLocks/>
            </p:cNvSpPr>
            <p:nvPr/>
          </p:nvSpPr>
          <p:spPr bwMode="auto">
            <a:xfrm>
              <a:off x="1276" y="1694"/>
              <a:ext cx="62" cy="12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32" y="0"/>
                </a:cxn>
                <a:cxn ang="0">
                  <a:pos x="0" y="10"/>
                </a:cxn>
                <a:cxn ang="0">
                  <a:pos x="28" y="12"/>
                </a:cxn>
                <a:cxn ang="0">
                  <a:pos x="62" y="0"/>
                </a:cxn>
              </a:cxnLst>
              <a:rect l="0" t="0" r="r" b="b"/>
              <a:pathLst>
                <a:path w="62" h="12">
                  <a:moveTo>
                    <a:pt x="62" y="0"/>
                  </a:moveTo>
                  <a:lnTo>
                    <a:pt x="32" y="0"/>
                  </a:lnTo>
                  <a:lnTo>
                    <a:pt x="0" y="10"/>
                  </a:lnTo>
                  <a:lnTo>
                    <a:pt x="28" y="12"/>
                  </a:lnTo>
                  <a:lnTo>
                    <a:pt x="62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8" name="Group 1414"/>
          <p:cNvGrpSpPr>
            <a:grpSpLocks/>
          </p:cNvGrpSpPr>
          <p:nvPr/>
        </p:nvGrpSpPr>
        <p:grpSpPr bwMode="auto">
          <a:xfrm>
            <a:off x="1562100" y="2482850"/>
            <a:ext cx="1749425" cy="561975"/>
            <a:chOff x="984" y="1564"/>
            <a:chExt cx="1102" cy="354"/>
          </a:xfrm>
        </p:grpSpPr>
        <p:sp>
          <p:nvSpPr>
            <p:cNvPr id="156039" name="Freeform 1415"/>
            <p:cNvSpPr>
              <a:spLocks/>
            </p:cNvSpPr>
            <p:nvPr/>
          </p:nvSpPr>
          <p:spPr bwMode="auto">
            <a:xfrm>
              <a:off x="1242" y="1704"/>
              <a:ext cx="62" cy="16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34" y="0"/>
                </a:cxn>
                <a:cxn ang="0">
                  <a:pos x="0" y="14"/>
                </a:cxn>
                <a:cxn ang="0">
                  <a:pos x="28" y="16"/>
                </a:cxn>
                <a:cxn ang="0">
                  <a:pos x="62" y="2"/>
                </a:cxn>
              </a:cxnLst>
              <a:rect l="0" t="0" r="r" b="b"/>
              <a:pathLst>
                <a:path w="62" h="16">
                  <a:moveTo>
                    <a:pt x="62" y="2"/>
                  </a:moveTo>
                  <a:lnTo>
                    <a:pt x="34" y="0"/>
                  </a:lnTo>
                  <a:lnTo>
                    <a:pt x="0" y="14"/>
                  </a:lnTo>
                  <a:lnTo>
                    <a:pt x="28" y="16"/>
                  </a:lnTo>
                  <a:lnTo>
                    <a:pt x="62" y="2"/>
                  </a:lnTo>
                  <a:close/>
                </a:path>
              </a:pathLst>
            </a:custGeom>
            <a:solidFill>
              <a:srgbClr val="00424A"/>
            </a:solidFill>
            <a:ln w="0">
              <a:solidFill>
                <a:srgbClr val="00424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40" name="Freeform 1416"/>
            <p:cNvSpPr>
              <a:spLocks/>
            </p:cNvSpPr>
            <p:nvPr/>
          </p:nvSpPr>
          <p:spPr bwMode="auto">
            <a:xfrm>
              <a:off x="1242" y="1704"/>
              <a:ext cx="62" cy="16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34" y="0"/>
                </a:cxn>
                <a:cxn ang="0">
                  <a:pos x="0" y="14"/>
                </a:cxn>
                <a:cxn ang="0">
                  <a:pos x="28" y="16"/>
                </a:cxn>
                <a:cxn ang="0">
                  <a:pos x="62" y="2"/>
                </a:cxn>
              </a:cxnLst>
              <a:rect l="0" t="0" r="r" b="b"/>
              <a:pathLst>
                <a:path w="62" h="16">
                  <a:moveTo>
                    <a:pt x="62" y="2"/>
                  </a:moveTo>
                  <a:lnTo>
                    <a:pt x="34" y="0"/>
                  </a:lnTo>
                  <a:lnTo>
                    <a:pt x="0" y="14"/>
                  </a:lnTo>
                  <a:lnTo>
                    <a:pt x="28" y="16"/>
                  </a:lnTo>
                  <a:lnTo>
                    <a:pt x="62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41" name="Freeform 1417"/>
            <p:cNvSpPr>
              <a:spLocks/>
            </p:cNvSpPr>
            <p:nvPr/>
          </p:nvSpPr>
          <p:spPr bwMode="auto">
            <a:xfrm>
              <a:off x="1206" y="1718"/>
              <a:ext cx="64" cy="20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36" y="0"/>
                </a:cxn>
                <a:cxn ang="0">
                  <a:pos x="0" y="18"/>
                </a:cxn>
                <a:cxn ang="0">
                  <a:pos x="30" y="20"/>
                </a:cxn>
                <a:cxn ang="0">
                  <a:pos x="64" y="2"/>
                </a:cxn>
              </a:cxnLst>
              <a:rect l="0" t="0" r="r" b="b"/>
              <a:pathLst>
                <a:path w="64" h="20">
                  <a:moveTo>
                    <a:pt x="64" y="2"/>
                  </a:moveTo>
                  <a:lnTo>
                    <a:pt x="36" y="0"/>
                  </a:lnTo>
                  <a:lnTo>
                    <a:pt x="0" y="18"/>
                  </a:lnTo>
                  <a:lnTo>
                    <a:pt x="30" y="20"/>
                  </a:lnTo>
                  <a:lnTo>
                    <a:pt x="64" y="2"/>
                  </a:lnTo>
                  <a:close/>
                </a:path>
              </a:pathLst>
            </a:custGeom>
            <a:solidFill>
              <a:srgbClr val="004065"/>
            </a:solidFill>
            <a:ln w="0">
              <a:solidFill>
                <a:srgbClr val="00406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42" name="Freeform 1418"/>
            <p:cNvSpPr>
              <a:spLocks/>
            </p:cNvSpPr>
            <p:nvPr/>
          </p:nvSpPr>
          <p:spPr bwMode="auto">
            <a:xfrm>
              <a:off x="1206" y="1718"/>
              <a:ext cx="64" cy="20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36" y="0"/>
                </a:cxn>
                <a:cxn ang="0">
                  <a:pos x="0" y="18"/>
                </a:cxn>
                <a:cxn ang="0">
                  <a:pos x="30" y="20"/>
                </a:cxn>
                <a:cxn ang="0">
                  <a:pos x="64" y="2"/>
                </a:cxn>
              </a:cxnLst>
              <a:rect l="0" t="0" r="r" b="b"/>
              <a:pathLst>
                <a:path w="64" h="20">
                  <a:moveTo>
                    <a:pt x="64" y="2"/>
                  </a:moveTo>
                  <a:lnTo>
                    <a:pt x="36" y="0"/>
                  </a:lnTo>
                  <a:lnTo>
                    <a:pt x="0" y="18"/>
                  </a:lnTo>
                  <a:lnTo>
                    <a:pt x="30" y="20"/>
                  </a:lnTo>
                  <a:lnTo>
                    <a:pt x="64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43" name="Freeform 1419"/>
            <p:cNvSpPr>
              <a:spLocks/>
            </p:cNvSpPr>
            <p:nvPr/>
          </p:nvSpPr>
          <p:spPr bwMode="auto">
            <a:xfrm>
              <a:off x="1172" y="1736"/>
              <a:ext cx="64" cy="26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34" y="0"/>
                </a:cxn>
                <a:cxn ang="0">
                  <a:pos x="0" y="24"/>
                </a:cxn>
                <a:cxn ang="0">
                  <a:pos x="28" y="26"/>
                </a:cxn>
                <a:cxn ang="0">
                  <a:pos x="64" y="2"/>
                </a:cxn>
              </a:cxnLst>
              <a:rect l="0" t="0" r="r" b="b"/>
              <a:pathLst>
                <a:path w="64" h="26">
                  <a:moveTo>
                    <a:pt x="64" y="2"/>
                  </a:moveTo>
                  <a:lnTo>
                    <a:pt x="34" y="0"/>
                  </a:lnTo>
                  <a:lnTo>
                    <a:pt x="0" y="24"/>
                  </a:lnTo>
                  <a:lnTo>
                    <a:pt x="28" y="26"/>
                  </a:lnTo>
                  <a:lnTo>
                    <a:pt x="64" y="2"/>
                  </a:lnTo>
                  <a:close/>
                </a:path>
              </a:pathLst>
            </a:custGeom>
            <a:solidFill>
              <a:srgbClr val="00417C"/>
            </a:solidFill>
            <a:ln w="0">
              <a:solidFill>
                <a:srgbClr val="00417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44" name="Freeform 1420"/>
            <p:cNvSpPr>
              <a:spLocks/>
            </p:cNvSpPr>
            <p:nvPr/>
          </p:nvSpPr>
          <p:spPr bwMode="auto">
            <a:xfrm>
              <a:off x="1172" y="1736"/>
              <a:ext cx="64" cy="26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34" y="0"/>
                </a:cxn>
                <a:cxn ang="0">
                  <a:pos x="0" y="24"/>
                </a:cxn>
                <a:cxn ang="0">
                  <a:pos x="28" y="26"/>
                </a:cxn>
                <a:cxn ang="0">
                  <a:pos x="64" y="2"/>
                </a:cxn>
              </a:cxnLst>
              <a:rect l="0" t="0" r="r" b="b"/>
              <a:pathLst>
                <a:path w="64" h="26">
                  <a:moveTo>
                    <a:pt x="64" y="2"/>
                  </a:moveTo>
                  <a:lnTo>
                    <a:pt x="34" y="0"/>
                  </a:lnTo>
                  <a:lnTo>
                    <a:pt x="0" y="24"/>
                  </a:lnTo>
                  <a:lnTo>
                    <a:pt x="28" y="26"/>
                  </a:lnTo>
                  <a:lnTo>
                    <a:pt x="64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45" name="Freeform 1421"/>
            <p:cNvSpPr>
              <a:spLocks/>
            </p:cNvSpPr>
            <p:nvPr/>
          </p:nvSpPr>
          <p:spPr bwMode="auto">
            <a:xfrm>
              <a:off x="1136" y="1760"/>
              <a:ext cx="64" cy="32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36" y="0"/>
                </a:cxn>
                <a:cxn ang="0">
                  <a:pos x="0" y="26"/>
                </a:cxn>
                <a:cxn ang="0">
                  <a:pos x="28" y="32"/>
                </a:cxn>
                <a:cxn ang="0">
                  <a:pos x="64" y="2"/>
                </a:cxn>
              </a:cxnLst>
              <a:rect l="0" t="0" r="r" b="b"/>
              <a:pathLst>
                <a:path w="64" h="32">
                  <a:moveTo>
                    <a:pt x="64" y="2"/>
                  </a:moveTo>
                  <a:lnTo>
                    <a:pt x="36" y="0"/>
                  </a:lnTo>
                  <a:lnTo>
                    <a:pt x="0" y="26"/>
                  </a:lnTo>
                  <a:lnTo>
                    <a:pt x="28" y="32"/>
                  </a:lnTo>
                  <a:lnTo>
                    <a:pt x="64" y="2"/>
                  </a:lnTo>
                  <a:close/>
                </a:path>
              </a:pathLst>
            </a:custGeom>
            <a:solidFill>
              <a:srgbClr val="00448F"/>
            </a:solidFill>
            <a:ln w="0">
              <a:solidFill>
                <a:srgbClr val="00448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46" name="Freeform 1422"/>
            <p:cNvSpPr>
              <a:spLocks/>
            </p:cNvSpPr>
            <p:nvPr/>
          </p:nvSpPr>
          <p:spPr bwMode="auto">
            <a:xfrm>
              <a:off x="1136" y="1760"/>
              <a:ext cx="64" cy="32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36" y="0"/>
                </a:cxn>
                <a:cxn ang="0">
                  <a:pos x="0" y="26"/>
                </a:cxn>
                <a:cxn ang="0">
                  <a:pos x="28" y="32"/>
                </a:cxn>
                <a:cxn ang="0">
                  <a:pos x="64" y="2"/>
                </a:cxn>
              </a:cxnLst>
              <a:rect l="0" t="0" r="r" b="b"/>
              <a:pathLst>
                <a:path w="64" h="32">
                  <a:moveTo>
                    <a:pt x="64" y="2"/>
                  </a:moveTo>
                  <a:lnTo>
                    <a:pt x="36" y="0"/>
                  </a:lnTo>
                  <a:lnTo>
                    <a:pt x="0" y="26"/>
                  </a:lnTo>
                  <a:lnTo>
                    <a:pt x="28" y="32"/>
                  </a:lnTo>
                  <a:lnTo>
                    <a:pt x="64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47" name="Freeform 1423"/>
            <p:cNvSpPr>
              <a:spLocks/>
            </p:cNvSpPr>
            <p:nvPr/>
          </p:nvSpPr>
          <p:spPr bwMode="auto">
            <a:xfrm>
              <a:off x="1098" y="1786"/>
              <a:ext cx="66" cy="36"/>
            </a:xfrm>
            <a:custGeom>
              <a:avLst/>
              <a:gdLst/>
              <a:ahLst/>
              <a:cxnLst>
                <a:cxn ang="0">
                  <a:pos x="66" y="6"/>
                </a:cxn>
                <a:cxn ang="0">
                  <a:pos x="38" y="0"/>
                </a:cxn>
                <a:cxn ang="0">
                  <a:pos x="0" y="28"/>
                </a:cxn>
                <a:cxn ang="0">
                  <a:pos x="30" y="36"/>
                </a:cxn>
                <a:cxn ang="0">
                  <a:pos x="66" y="6"/>
                </a:cxn>
              </a:cxnLst>
              <a:rect l="0" t="0" r="r" b="b"/>
              <a:pathLst>
                <a:path w="66" h="36">
                  <a:moveTo>
                    <a:pt x="66" y="6"/>
                  </a:moveTo>
                  <a:lnTo>
                    <a:pt x="38" y="0"/>
                  </a:lnTo>
                  <a:lnTo>
                    <a:pt x="0" y="28"/>
                  </a:lnTo>
                  <a:lnTo>
                    <a:pt x="30" y="36"/>
                  </a:lnTo>
                  <a:lnTo>
                    <a:pt x="66" y="6"/>
                  </a:lnTo>
                  <a:close/>
                </a:path>
              </a:pathLst>
            </a:custGeom>
            <a:solidFill>
              <a:srgbClr val="004B94"/>
            </a:solidFill>
            <a:ln w="0">
              <a:solidFill>
                <a:srgbClr val="004B9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48" name="Freeform 1424"/>
            <p:cNvSpPr>
              <a:spLocks/>
            </p:cNvSpPr>
            <p:nvPr/>
          </p:nvSpPr>
          <p:spPr bwMode="auto">
            <a:xfrm>
              <a:off x="1098" y="1786"/>
              <a:ext cx="66" cy="36"/>
            </a:xfrm>
            <a:custGeom>
              <a:avLst/>
              <a:gdLst/>
              <a:ahLst/>
              <a:cxnLst>
                <a:cxn ang="0">
                  <a:pos x="66" y="6"/>
                </a:cxn>
                <a:cxn ang="0">
                  <a:pos x="38" y="0"/>
                </a:cxn>
                <a:cxn ang="0">
                  <a:pos x="0" y="28"/>
                </a:cxn>
                <a:cxn ang="0">
                  <a:pos x="30" y="36"/>
                </a:cxn>
                <a:cxn ang="0">
                  <a:pos x="66" y="6"/>
                </a:cxn>
              </a:cxnLst>
              <a:rect l="0" t="0" r="r" b="b"/>
              <a:pathLst>
                <a:path w="66" h="36">
                  <a:moveTo>
                    <a:pt x="66" y="6"/>
                  </a:moveTo>
                  <a:lnTo>
                    <a:pt x="38" y="0"/>
                  </a:lnTo>
                  <a:lnTo>
                    <a:pt x="0" y="28"/>
                  </a:lnTo>
                  <a:lnTo>
                    <a:pt x="30" y="36"/>
                  </a:lnTo>
                  <a:lnTo>
                    <a:pt x="6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49" name="Freeform 1425"/>
            <p:cNvSpPr>
              <a:spLocks/>
            </p:cNvSpPr>
            <p:nvPr/>
          </p:nvSpPr>
          <p:spPr bwMode="auto">
            <a:xfrm>
              <a:off x="1062" y="1814"/>
              <a:ext cx="66" cy="38"/>
            </a:xfrm>
            <a:custGeom>
              <a:avLst/>
              <a:gdLst/>
              <a:ahLst/>
              <a:cxnLst>
                <a:cxn ang="0">
                  <a:pos x="66" y="8"/>
                </a:cxn>
                <a:cxn ang="0">
                  <a:pos x="36" y="0"/>
                </a:cxn>
                <a:cxn ang="0">
                  <a:pos x="0" y="28"/>
                </a:cxn>
                <a:cxn ang="0">
                  <a:pos x="28" y="38"/>
                </a:cxn>
                <a:cxn ang="0">
                  <a:pos x="66" y="8"/>
                </a:cxn>
              </a:cxnLst>
              <a:rect l="0" t="0" r="r" b="b"/>
              <a:pathLst>
                <a:path w="66" h="38">
                  <a:moveTo>
                    <a:pt x="66" y="8"/>
                  </a:moveTo>
                  <a:lnTo>
                    <a:pt x="36" y="0"/>
                  </a:lnTo>
                  <a:lnTo>
                    <a:pt x="0" y="28"/>
                  </a:lnTo>
                  <a:lnTo>
                    <a:pt x="28" y="38"/>
                  </a:lnTo>
                  <a:lnTo>
                    <a:pt x="66" y="8"/>
                  </a:lnTo>
                  <a:close/>
                </a:path>
              </a:pathLst>
            </a:custGeom>
            <a:solidFill>
              <a:srgbClr val="00578E"/>
            </a:solidFill>
            <a:ln w="0">
              <a:solidFill>
                <a:srgbClr val="00578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50" name="Freeform 1426"/>
            <p:cNvSpPr>
              <a:spLocks/>
            </p:cNvSpPr>
            <p:nvPr/>
          </p:nvSpPr>
          <p:spPr bwMode="auto">
            <a:xfrm>
              <a:off x="1062" y="1814"/>
              <a:ext cx="66" cy="38"/>
            </a:xfrm>
            <a:custGeom>
              <a:avLst/>
              <a:gdLst/>
              <a:ahLst/>
              <a:cxnLst>
                <a:cxn ang="0">
                  <a:pos x="66" y="8"/>
                </a:cxn>
                <a:cxn ang="0">
                  <a:pos x="36" y="0"/>
                </a:cxn>
                <a:cxn ang="0">
                  <a:pos x="0" y="28"/>
                </a:cxn>
                <a:cxn ang="0">
                  <a:pos x="28" y="38"/>
                </a:cxn>
                <a:cxn ang="0">
                  <a:pos x="66" y="8"/>
                </a:cxn>
              </a:cxnLst>
              <a:rect l="0" t="0" r="r" b="b"/>
              <a:pathLst>
                <a:path w="66" h="38">
                  <a:moveTo>
                    <a:pt x="66" y="8"/>
                  </a:moveTo>
                  <a:lnTo>
                    <a:pt x="36" y="0"/>
                  </a:lnTo>
                  <a:lnTo>
                    <a:pt x="0" y="28"/>
                  </a:lnTo>
                  <a:lnTo>
                    <a:pt x="28" y="38"/>
                  </a:lnTo>
                  <a:lnTo>
                    <a:pt x="6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51" name="Freeform 1427"/>
            <p:cNvSpPr>
              <a:spLocks/>
            </p:cNvSpPr>
            <p:nvPr/>
          </p:nvSpPr>
          <p:spPr bwMode="auto">
            <a:xfrm>
              <a:off x="1024" y="1842"/>
              <a:ext cx="66" cy="34"/>
            </a:xfrm>
            <a:custGeom>
              <a:avLst/>
              <a:gdLst/>
              <a:ahLst/>
              <a:cxnLst>
                <a:cxn ang="0">
                  <a:pos x="66" y="10"/>
                </a:cxn>
                <a:cxn ang="0">
                  <a:pos x="38" y="0"/>
                </a:cxn>
                <a:cxn ang="0">
                  <a:pos x="0" y="22"/>
                </a:cxn>
                <a:cxn ang="0">
                  <a:pos x="28" y="34"/>
                </a:cxn>
                <a:cxn ang="0">
                  <a:pos x="66" y="10"/>
                </a:cxn>
              </a:cxnLst>
              <a:rect l="0" t="0" r="r" b="b"/>
              <a:pathLst>
                <a:path w="66" h="34">
                  <a:moveTo>
                    <a:pt x="66" y="10"/>
                  </a:moveTo>
                  <a:lnTo>
                    <a:pt x="38" y="0"/>
                  </a:lnTo>
                  <a:lnTo>
                    <a:pt x="0" y="22"/>
                  </a:lnTo>
                  <a:lnTo>
                    <a:pt x="28" y="34"/>
                  </a:lnTo>
                  <a:lnTo>
                    <a:pt x="66" y="10"/>
                  </a:lnTo>
                  <a:close/>
                </a:path>
              </a:pathLst>
            </a:custGeom>
            <a:solidFill>
              <a:srgbClr val="006878"/>
            </a:solidFill>
            <a:ln w="0">
              <a:solidFill>
                <a:srgbClr val="00687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52" name="Freeform 1428"/>
            <p:cNvSpPr>
              <a:spLocks/>
            </p:cNvSpPr>
            <p:nvPr/>
          </p:nvSpPr>
          <p:spPr bwMode="auto">
            <a:xfrm>
              <a:off x="1024" y="1842"/>
              <a:ext cx="66" cy="34"/>
            </a:xfrm>
            <a:custGeom>
              <a:avLst/>
              <a:gdLst/>
              <a:ahLst/>
              <a:cxnLst>
                <a:cxn ang="0">
                  <a:pos x="66" y="10"/>
                </a:cxn>
                <a:cxn ang="0">
                  <a:pos x="38" y="0"/>
                </a:cxn>
                <a:cxn ang="0">
                  <a:pos x="0" y="22"/>
                </a:cxn>
                <a:cxn ang="0">
                  <a:pos x="28" y="34"/>
                </a:cxn>
                <a:cxn ang="0">
                  <a:pos x="66" y="10"/>
                </a:cxn>
              </a:cxnLst>
              <a:rect l="0" t="0" r="r" b="b"/>
              <a:pathLst>
                <a:path w="66" h="34">
                  <a:moveTo>
                    <a:pt x="66" y="10"/>
                  </a:moveTo>
                  <a:lnTo>
                    <a:pt x="38" y="0"/>
                  </a:lnTo>
                  <a:lnTo>
                    <a:pt x="0" y="22"/>
                  </a:lnTo>
                  <a:lnTo>
                    <a:pt x="28" y="34"/>
                  </a:lnTo>
                  <a:lnTo>
                    <a:pt x="66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53" name="Freeform 1429"/>
            <p:cNvSpPr>
              <a:spLocks/>
            </p:cNvSpPr>
            <p:nvPr/>
          </p:nvSpPr>
          <p:spPr bwMode="auto">
            <a:xfrm>
              <a:off x="984" y="1864"/>
              <a:ext cx="68" cy="26"/>
            </a:xfrm>
            <a:custGeom>
              <a:avLst/>
              <a:gdLst/>
              <a:ahLst/>
              <a:cxnLst>
                <a:cxn ang="0">
                  <a:pos x="68" y="12"/>
                </a:cxn>
                <a:cxn ang="0">
                  <a:pos x="40" y="0"/>
                </a:cxn>
                <a:cxn ang="0">
                  <a:pos x="0" y="14"/>
                </a:cxn>
                <a:cxn ang="0">
                  <a:pos x="30" y="26"/>
                </a:cxn>
                <a:cxn ang="0">
                  <a:pos x="68" y="12"/>
                </a:cxn>
              </a:cxnLst>
              <a:rect l="0" t="0" r="r" b="b"/>
              <a:pathLst>
                <a:path w="68" h="26">
                  <a:moveTo>
                    <a:pt x="68" y="12"/>
                  </a:moveTo>
                  <a:lnTo>
                    <a:pt x="40" y="0"/>
                  </a:lnTo>
                  <a:lnTo>
                    <a:pt x="0" y="14"/>
                  </a:lnTo>
                  <a:lnTo>
                    <a:pt x="30" y="26"/>
                  </a:lnTo>
                  <a:lnTo>
                    <a:pt x="68" y="12"/>
                  </a:lnTo>
                  <a:close/>
                </a:path>
              </a:pathLst>
            </a:custGeom>
            <a:solidFill>
              <a:srgbClr val="007B49"/>
            </a:solidFill>
            <a:ln w="0">
              <a:solidFill>
                <a:srgbClr val="007B4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54" name="Freeform 1430"/>
            <p:cNvSpPr>
              <a:spLocks/>
            </p:cNvSpPr>
            <p:nvPr/>
          </p:nvSpPr>
          <p:spPr bwMode="auto">
            <a:xfrm>
              <a:off x="984" y="1864"/>
              <a:ext cx="68" cy="26"/>
            </a:xfrm>
            <a:custGeom>
              <a:avLst/>
              <a:gdLst/>
              <a:ahLst/>
              <a:cxnLst>
                <a:cxn ang="0">
                  <a:pos x="68" y="12"/>
                </a:cxn>
                <a:cxn ang="0">
                  <a:pos x="40" y="0"/>
                </a:cxn>
                <a:cxn ang="0">
                  <a:pos x="0" y="14"/>
                </a:cxn>
                <a:cxn ang="0">
                  <a:pos x="30" y="26"/>
                </a:cxn>
                <a:cxn ang="0">
                  <a:pos x="68" y="12"/>
                </a:cxn>
              </a:cxnLst>
              <a:rect l="0" t="0" r="r" b="b"/>
              <a:pathLst>
                <a:path w="68" h="26">
                  <a:moveTo>
                    <a:pt x="68" y="12"/>
                  </a:moveTo>
                  <a:lnTo>
                    <a:pt x="40" y="0"/>
                  </a:lnTo>
                  <a:lnTo>
                    <a:pt x="0" y="14"/>
                  </a:lnTo>
                  <a:lnTo>
                    <a:pt x="30" y="26"/>
                  </a:lnTo>
                  <a:lnTo>
                    <a:pt x="68" y="1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55" name="Freeform 1431"/>
            <p:cNvSpPr>
              <a:spLocks/>
            </p:cNvSpPr>
            <p:nvPr/>
          </p:nvSpPr>
          <p:spPr bwMode="auto">
            <a:xfrm>
              <a:off x="1976" y="1564"/>
              <a:ext cx="50" cy="14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0" y="0"/>
                </a:cxn>
                <a:cxn ang="0">
                  <a:pos x="0" y="6"/>
                </a:cxn>
                <a:cxn ang="0">
                  <a:pos x="28" y="14"/>
                </a:cxn>
                <a:cxn ang="0">
                  <a:pos x="50" y="6"/>
                </a:cxn>
              </a:cxnLst>
              <a:rect l="0" t="0" r="r" b="b"/>
              <a:pathLst>
                <a:path w="50" h="14">
                  <a:moveTo>
                    <a:pt x="50" y="6"/>
                  </a:moveTo>
                  <a:lnTo>
                    <a:pt x="20" y="0"/>
                  </a:lnTo>
                  <a:lnTo>
                    <a:pt x="0" y="6"/>
                  </a:lnTo>
                  <a:lnTo>
                    <a:pt x="28" y="14"/>
                  </a:lnTo>
                  <a:lnTo>
                    <a:pt x="50" y="6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56" name="Freeform 1432"/>
            <p:cNvSpPr>
              <a:spLocks/>
            </p:cNvSpPr>
            <p:nvPr/>
          </p:nvSpPr>
          <p:spPr bwMode="auto">
            <a:xfrm>
              <a:off x="1976" y="1564"/>
              <a:ext cx="50" cy="14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0" y="0"/>
                </a:cxn>
                <a:cxn ang="0">
                  <a:pos x="0" y="6"/>
                </a:cxn>
                <a:cxn ang="0">
                  <a:pos x="28" y="14"/>
                </a:cxn>
                <a:cxn ang="0">
                  <a:pos x="50" y="6"/>
                </a:cxn>
              </a:cxnLst>
              <a:rect l="0" t="0" r="r" b="b"/>
              <a:pathLst>
                <a:path w="50" h="14">
                  <a:moveTo>
                    <a:pt x="50" y="6"/>
                  </a:moveTo>
                  <a:lnTo>
                    <a:pt x="20" y="0"/>
                  </a:lnTo>
                  <a:lnTo>
                    <a:pt x="0" y="6"/>
                  </a:lnTo>
                  <a:lnTo>
                    <a:pt x="28" y="14"/>
                  </a:lnTo>
                  <a:lnTo>
                    <a:pt x="5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57" name="Freeform 1433"/>
            <p:cNvSpPr>
              <a:spLocks/>
            </p:cNvSpPr>
            <p:nvPr/>
          </p:nvSpPr>
          <p:spPr bwMode="auto">
            <a:xfrm>
              <a:off x="1954" y="1570"/>
              <a:ext cx="50" cy="16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28" y="16"/>
                </a:cxn>
                <a:cxn ang="0">
                  <a:pos x="50" y="8"/>
                </a:cxn>
              </a:cxnLst>
              <a:rect l="0" t="0" r="r" b="b"/>
              <a:pathLst>
                <a:path w="50" h="16">
                  <a:moveTo>
                    <a:pt x="50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28" y="16"/>
                  </a:lnTo>
                  <a:lnTo>
                    <a:pt x="50" y="8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58" name="Freeform 1434"/>
            <p:cNvSpPr>
              <a:spLocks/>
            </p:cNvSpPr>
            <p:nvPr/>
          </p:nvSpPr>
          <p:spPr bwMode="auto">
            <a:xfrm>
              <a:off x="1954" y="1570"/>
              <a:ext cx="50" cy="16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28" y="16"/>
                </a:cxn>
                <a:cxn ang="0">
                  <a:pos x="50" y="8"/>
                </a:cxn>
              </a:cxnLst>
              <a:rect l="0" t="0" r="r" b="b"/>
              <a:pathLst>
                <a:path w="50" h="16">
                  <a:moveTo>
                    <a:pt x="50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28" y="16"/>
                  </a:lnTo>
                  <a:lnTo>
                    <a:pt x="50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59" name="Freeform 1435"/>
            <p:cNvSpPr>
              <a:spLocks/>
            </p:cNvSpPr>
            <p:nvPr/>
          </p:nvSpPr>
          <p:spPr bwMode="auto">
            <a:xfrm>
              <a:off x="1932" y="1578"/>
              <a:ext cx="50" cy="14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30" y="14"/>
                </a:cxn>
                <a:cxn ang="0">
                  <a:pos x="50" y="8"/>
                </a:cxn>
              </a:cxnLst>
              <a:rect l="0" t="0" r="r" b="b"/>
              <a:pathLst>
                <a:path w="50" h="14">
                  <a:moveTo>
                    <a:pt x="50" y="8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30" y="14"/>
                  </a:lnTo>
                  <a:lnTo>
                    <a:pt x="50" y="8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60" name="Freeform 1436"/>
            <p:cNvSpPr>
              <a:spLocks/>
            </p:cNvSpPr>
            <p:nvPr/>
          </p:nvSpPr>
          <p:spPr bwMode="auto">
            <a:xfrm>
              <a:off x="1932" y="1578"/>
              <a:ext cx="50" cy="14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30" y="14"/>
                </a:cxn>
                <a:cxn ang="0">
                  <a:pos x="50" y="8"/>
                </a:cxn>
              </a:cxnLst>
              <a:rect l="0" t="0" r="r" b="b"/>
              <a:pathLst>
                <a:path w="50" h="14">
                  <a:moveTo>
                    <a:pt x="50" y="8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30" y="14"/>
                  </a:lnTo>
                  <a:lnTo>
                    <a:pt x="50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61" name="Freeform 1437"/>
            <p:cNvSpPr>
              <a:spLocks/>
            </p:cNvSpPr>
            <p:nvPr/>
          </p:nvSpPr>
          <p:spPr bwMode="auto">
            <a:xfrm>
              <a:off x="1910" y="1584"/>
              <a:ext cx="52" cy="16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0" y="16"/>
                </a:cxn>
                <a:cxn ang="0">
                  <a:pos x="52" y="8"/>
                </a:cxn>
              </a:cxnLst>
              <a:rect l="0" t="0" r="r" b="b"/>
              <a:pathLst>
                <a:path w="52" h="16">
                  <a:moveTo>
                    <a:pt x="52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0" y="16"/>
                  </a:lnTo>
                  <a:lnTo>
                    <a:pt x="52" y="8"/>
                  </a:lnTo>
                  <a:close/>
                </a:path>
              </a:pathLst>
            </a:custGeom>
            <a:solidFill>
              <a:srgbClr val="007C45"/>
            </a:solidFill>
            <a:ln w="0">
              <a:solidFill>
                <a:srgbClr val="007C4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62" name="Freeform 1438"/>
            <p:cNvSpPr>
              <a:spLocks/>
            </p:cNvSpPr>
            <p:nvPr/>
          </p:nvSpPr>
          <p:spPr bwMode="auto">
            <a:xfrm>
              <a:off x="1910" y="1584"/>
              <a:ext cx="52" cy="16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0" y="16"/>
                </a:cxn>
                <a:cxn ang="0">
                  <a:pos x="52" y="8"/>
                </a:cxn>
              </a:cxnLst>
              <a:rect l="0" t="0" r="r" b="b"/>
              <a:pathLst>
                <a:path w="52" h="16">
                  <a:moveTo>
                    <a:pt x="52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0" y="16"/>
                  </a:lnTo>
                  <a:lnTo>
                    <a:pt x="5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63" name="Freeform 1439"/>
            <p:cNvSpPr>
              <a:spLocks/>
            </p:cNvSpPr>
            <p:nvPr/>
          </p:nvSpPr>
          <p:spPr bwMode="auto">
            <a:xfrm>
              <a:off x="1886" y="1592"/>
              <a:ext cx="54" cy="16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4" y="0"/>
                </a:cxn>
                <a:cxn ang="0">
                  <a:pos x="0" y="8"/>
                </a:cxn>
                <a:cxn ang="0">
                  <a:pos x="30" y="16"/>
                </a:cxn>
                <a:cxn ang="0">
                  <a:pos x="54" y="8"/>
                </a:cxn>
              </a:cxnLst>
              <a:rect l="0" t="0" r="r" b="b"/>
              <a:pathLst>
                <a:path w="54" h="16">
                  <a:moveTo>
                    <a:pt x="54" y="8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30" y="16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C44"/>
            </a:solidFill>
            <a:ln w="0">
              <a:solidFill>
                <a:srgbClr val="007C4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64" name="Freeform 1440"/>
            <p:cNvSpPr>
              <a:spLocks/>
            </p:cNvSpPr>
            <p:nvPr/>
          </p:nvSpPr>
          <p:spPr bwMode="auto">
            <a:xfrm>
              <a:off x="1886" y="1592"/>
              <a:ext cx="54" cy="16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4" y="0"/>
                </a:cxn>
                <a:cxn ang="0">
                  <a:pos x="0" y="8"/>
                </a:cxn>
                <a:cxn ang="0">
                  <a:pos x="30" y="16"/>
                </a:cxn>
                <a:cxn ang="0">
                  <a:pos x="54" y="8"/>
                </a:cxn>
              </a:cxnLst>
              <a:rect l="0" t="0" r="r" b="b"/>
              <a:pathLst>
                <a:path w="54" h="16">
                  <a:moveTo>
                    <a:pt x="54" y="8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30" y="16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65" name="Freeform 1441"/>
            <p:cNvSpPr>
              <a:spLocks/>
            </p:cNvSpPr>
            <p:nvPr/>
          </p:nvSpPr>
          <p:spPr bwMode="auto">
            <a:xfrm>
              <a:off x="1864" y="1600"/>
              <a:ext cx="52" cy="1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30" y="14"/>
                </a:cxn>
                <a:cxn ang="0">
                  <a:pos x="52" y="8"/>
                </a:cxn>
              </a:cxnLst>
              <a:rect l="0" t="0" r="r" b="b"/>
              <a:pathLst>
                <a:path w="52" h="14">
                  <a:moveTo>
                    <a:pt x="52" y="8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30" y="14"/>
                  </a:lnTo>
                  <a:lnTo>
                    <a:pt x="52" y="8"/>
                  </a:lnTo>
                  <a:close/>
                </a:path>
              </a:pathLst>
            </a:custGeom>
            <a:solidFill>
              <a:srgbClr val="007C42"/>
            </a:solidFill>
            <a:ln w="0">
              <a:solidFill>
                <a:srgbClr val="007C4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66" name="Freeform 1442"/>
            <p:cNvSpPr>
              <a:spLocks/>
            </p:cNvSpPr>
            <p:nvPr/>
          </p:nvSpPr>
          <p:spPr bwMode="auto">
            <a:xfrm>
              <a:off x="1864" y="1600"/>
              <a:ext cx="52" cy="1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30" y="14"/>
                </a:cxn>
                <a:cxn ang="0">
                  <a:pos x="52" y="8"/>
                </a:cxn>
              </a:cxnLst>
              <a:rect l="0" t="0" r="r" b="b"/>
              <a:pathLst>
                <a:path w="52" h="14">
                  <a:moveTo>
                    <a:pt x="52" y="8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30" y="14"/>
                  </a:lnTo>
                  <a:lnTo>
                    <a:pt x="5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67" name="Freeform 1443"/>
            <p:cNvSpPr>
              <a:spLocks/>
            </p:cNvSpPr>
            <p:nvPr/>
          </p:nvSpPr>
          <p:spPr bwMode="auto">
            <a:xfrm>
              <a:off x="1840" y="1606"/>
              <a:ext cx="54" cy="16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4" y="0"/>
                </a:cxn>
                <a:cxn ang="0">
                  <a:pos x="0" y="8"/>
                </a:cxn>
                <a:cxn ang="0">
                  <a:pos x="30" y="16"/>
                </a:cxn>
                <a:cxn ang="0">
                  <a:pos x="54" y="8"/>
                </a:cxn>
              </a:cxnLst>
              <a:rect l="0" t="0" r="r" b="b"/>
              <a:pathLst>
                <a:path w="54" h="16">
                  <a:moveTo>
                    <a:pt x="54" y="8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30" y="16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C3F"/>
            </a:solidFill>
            <a:ln w="0">
              <a:solidFill>
                <a:srgbClr val="007C3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68" name="Freeform 1444"/>
            <p:cNvSpPr>
              <a:spLocks/>
            </p:cNvSpPr>
            <p:nvPr/>
          </p:nvSpPr>
          <p:spPr bwMode="auto">
            <a:xfrm>
              <a:off x="1840" y="1606"/>
              <a:ext cx="54" cy="16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4" y="0"/>
                </a:cxn>
                <a:cxn ang="0">
                  <a:pos x="0" y="8"/>
                </a:cxn>
                <a:cxn ang="0">
                  <a:pos x="30" y="16"/>
                </a:cxn>
                <a:cxn ang="0">
                  <a:pos x="54" y="8"/>
                </a:cxn>
              </a:cxnLst>
              <a:rect l="0" t="0" r="r" b="b"/>
              <a:pathLst>
                <a:path w="54" h="16">
                  <a:moveTo>
                    <a:pt x="54" y="8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30" y="16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69" name="Freeform 1445"/>
            <p:cNvSpPr>
              <a:spLocks/>
            </p:cNvSpPr>
            <p:nvPr/>
          </p:nvSpPr>
          <p:spPr bwMode="auto">
            <a:xfrm>
              <a:off x="1816" y="1614"/>
              <a:ext cx="54" cy="14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30" y="14"/>
                </a:cxn>
                <a:cxn ang="0">
                  <a:pos x="54" y="8"/>
                </a:cxn>
              </a:cxnLst>
              <a:rect l="0" t="0" r="r" b="b"/>
              <a:pathLst>
                <a:path w="54" h="14">
                  <a:moveTo>
                    <a:pt x="54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30" y="14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C3C"/>
            </a:solidFill>
            <a:ln w="0">
              <a:solidFill>
                <a:srgbClr val="007C3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70" name="Freeform 1446"/>
            <p:cNvSpPr>
              <a:spLocks/>
            </p:cNvSpPr>
            <p:nvPr/>
          </p:nvSpPr>
          <p:spPr bwMode="auto">
            <a:xfrm>
              <a:off x="1816" y="1614"/>
              <a:ext cx="54" cy="14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30" y="14"/>
                </a:cxn>
                <a:cxn ang="0">
                  <a:pos x="54" y="8"/>
                </a:cxn>
              </a:cxnLst>
              <a:rect l="0" t="0" r="r" b="b"/>
              <a:pathLst>
                <a:path w="54" h="14">
                  <a:moveTo>
                    <a:pt x="54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30" y="14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71" name="Freeform 1447"/>
            <p:cNvSpPr>
              <a:spLocks/>
            </p:cNvSpPr>
            <p:nvPr/>
          </p:nvSpPr>
          <p:spPr bwMode="auto">
            <a:xfrm>
              <a:off x="1792" y="1620"/>
              <a:ext cx="54" cy="16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4" y="0"/>
                </a:cxn>
                <a:cxn ang="0">
                  <a:pos x="0" y="8"/>
                </a:cxn>
                <a:cxn ang="0">
                  <a:pos x="30" y="16"/>
                </a:cxn>
                <a:cxn ang="0">
                  <a:pos x="54" y="8"/>
                </a:cxn>
              </a:cxnLst>
              <a:rect l="0" t="0" r="r" b="b"/>
              <a:pathLst>
                <a:path w="54" h="16">
                  <a:moveTo>
                    <a:pt x="54" y="8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30" y="16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C38"/>
            </a:solidFill>
            <a:ln w="0">
              <a:solidFill>
                <a:srgbClr val="007C3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72" name="Freeform 1448"/>
            <p:cNvSpPr>
              <a:spLocks/>
            </p:cNvSpPr>
            <p:nvPr/>
          </p:nvSpPr>
          <p:spPr bwMode="auto">
            <a:xfrm>
              <a:off x="1792" y="1620"/>
              <a:ext cx="54" cy="16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4" y="0"/>
                </a:cxn>
                <a:cxn ang="0">
                  <a:pos x="0" y="8"/>
                </a:cxn>
                <a:cxn ang="0">
                  <a:pos x="30" y="16"/>
                </a:cxn>
                <a:cxn ang="0">
                  <a:pos x="54" y="8"/>
                </a:cxn>
              </a:cxnLst>
              <a:rect l="0" t="0" r="r" b="b"/>
              <a:pathLst>
                <a:path w="54" h="16">
                  <a:moveTo>
                    <a:pt x="54" y="8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30" y="16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73" name="Freeform 1449"/>
            <p:cNvSpPr>
              <a:spLocks/>
            </p:cNvSpPr>
            <p:nvPr/>
          </p:nvSpPr>
          <p:spPr bwMode="auto">
            <a:xfrm>
              <a:off x="1768" y="1628"/>
              <a:ext cx="54" cy="14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30" y="14"/>
                </a:cxn>
                <a:cxn ang="0">
                  <a:pos x="54" y="8"/>
                </a:cxn>
              </a:cxnLst>
              <a:rect l="0" t="0" r="r" b="b"/>
              <a:pathLst>
                <a:path w="54" h="14">
                  <a:moveTo>
                    <a:pt x="54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30" y="14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B33"/>
            </a:solidFill>
            <a:ln w="0">
              <a:solidFill>
                <a:srgbClr val="007B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74" name="Freeform 1450"/>
            <p:cNvSpPr>
              <a:spLocks/>
            </p:cNvSpPr>
            <p:nvPr/>
          </p:nvSpPr>
          <p:spPr bwMode="auto">
            <a:xfrm>
              <a:off x="1768" y="1628"/>
              <a:ext cx="54" cy="14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30" y="14"/>
                </a:cxn>
                <a:cxn ang="0">
                  <a:pos x="54" y="8"/>
                </a:cxn>
              </a:cxnLst>
              <a:rect l="0" t="0" r="r" b="b"/>
              <a:pathLst>
                <a:path w="54" h="14">
                  <a:moveTo>
                    <a:pt x="54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30" y="14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75" name="Freeform 1451"/>
            <p:cNvSpPr>
              <a:spLocks/>
            </p:cNvSpPr>
            <p:nvPr/>
          </p:nvSpPr>
          <p:spPr bwMode="auto">
            <a:xfrm>
              <a:off x="1744" y="1634"/>
              <a:ext cx="54" cy="14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30" y="14"/>
                </a:cxn>
                <a:cxn ang="0">
                  <a:pos x="54" y="8"/>
                </a:cxn>
              </a:cxnLst>
              <a:rect l="0" t="0" r="r" b="b"/>
              <a:pathLst>
                <a:path w="54" h="14">
                  <a:moveTo>
                    <a:pt x="54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30" y="14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B2E"/>
            </a:solidFill>
            <a:ln w="0">
              <a:solidFill>
                <a:srgbClr val="007B2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76" name="Freeform 1452"/>
            <p:cNvSpPr>
              <a:spLocks/>
            </p:cNvSpPr>
            <p:nvPr/>
          </p:nvSpPr>
          <p:spPr bwMode="auto">
            <a:xfrm>
              <a:off x="1744" y="1634"/>
              <a:ext cx="54" cy="14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30" y="14"/>
                </a:cxn>
                <a:cxn ang="0">
                  <a:pos x="54" y="8"/>
                </a:cxn>
              </a:cxnLst>
              <a:rect l="0" t="0" r="r" b="b"/>
              <a:pathLst>
                <a:path w="54" h="14">
                  <a:moveTo>
                    <a:pt x="54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30" y="14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77" name="Freeform 1453"/>
            <p:cNvSpPr>
              <a:spLocks/>
            </p:cNvSpPr>
            <p:nvPr/>
          </p:nvSpPr>
          <p:spPr bwMode="auto">
            <a:xfrm>
              <a:off x="1718" y="1640"/>
              <a:ext cx="56" cy="12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30" y="12"/>
                </a:cxn>
                <a:cxn ang="0">
                  <a:pos x="56" y="8"/>
                </a:cxn>
              </a:cxnLst>
              <a:rect l="0" t="0" r="r" b="b"/>
              <a:pathLst>
                <a:path w="56" h="12">
                  <a:moveTo>
                    <a:pt x="56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30" y="12"/>
                  </a:lnTo>
                  <a:lnTo>
                    <a:pt x="56" y="8"/>
                  </a:lnTo>
                  <a:close/>
                </a:path>
              </a:pathLst>
            </a:custGeom>
            <a:solidFill>
              <a:srgbClr val="007928"/>
            </a:solidFill>
            <a:ln w="0">
              <a:solidFill>
                <a:srgbClr val="00792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78" name="Freeform 1454"/>
            <p:cNvSpPr>
              <a:spLocks/>
            </p:cNvSpPr>
            <p:nvPr/>
          </p:nvSpPr>
          <p:spPr bwMode="auto">
            <a:xfrm>
              <a:off x="1718" y="1640"/>
              <a:ext cx="56" cy="12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30" y="12"/>
                </a:cxn>
                <a:cxn ang="0">
                  <a:pos x="56" y="8"/>
                </a:cxn>
              </a:cxnLst>
              <a:rect l="0" t="0" r="r" b="b"/>
              <a:pathLst>
                <a:path w="56" h="12">
                  <a:moveTo>
                    <a:pt x="56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30" y="12"/>
                  </a:lnTo>
                  <a:lnTo>
                    <a:pt x="5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79" name="Freeform 1455"/>
            <p:cNvSpPr>
              <a:spLocks/>
            </p:cNvSpPr>
            <p:nvPr/>
          </p:nvSpPr>
          <p:spPr bwMode="auto">
            <a:xfrm>
              <a:off x="1692" y="1646"/>
              <a:ext cx="56" cy="12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30" y="12"/>
                </a:cxn>
                <a:cxn ang="0">
                  <a:pos x="56" y="6"/>
                </a:cxn>
              </a:cxnLst>
              <a:rect l="0" t="0" r="r" b="b"/>
              <a:pathLst>
                <a:path w="56" h="12">
                  <a:moveTo>
                    <a:pt x="56" y="6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30" y="12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007821"/>
            </a:solidFill>
            <a:ln w="0">
              <a:solidFill>
                <a:srgbClr val="00782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80" name="Freeform 1456"/>
            <p:cNvSpPr>
              <a:spLocks/>
            </p:cNvSpPr>
            <p:nvPr/>
          </p:nvSpPr>
          <p:spPr bwMode="auto">
            <a:xfrm>
              <a:off x="1692" y="1646"/>
              <a:ext cx="56" cy="12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30" y="12"/>
                </a:cxn>
                <a:cxn ang="0">
                  <a:pos x="56" y="6"/>
                </a:cxn>
              </a:cxnLst>
              <a:rect l="0" t="0" r="r" b="b"/>
              <a:pathLst>
                <a:path w="56" h="12">
                  <a:moveTo>
                    <a:pt x="56" y="6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30" y="12"/>
                  </a:lnTo>
                  <a:lnTo>
                    <a:pt x="5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81" name="Freeform 1457"/>
            <p:cNvSpPr>
              <a:spLocks/>
            </p:cNvSpPr>
            <p:nvPr/>
          </p:nvSpPr>
          <p:spPr bwMode="auto">
            <a:xfrm>
              <a:off x="1666" y="1650"/>
              <a:ext cx="56" cy="12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30" y="12"/>
                </a:cxn>
                <a:cxn ang="0">
                  <a:pos x="56" y="8"/>
                </a:cxn>
              </a:cxnLst>
              <a:rect l="0" t="0" r="r" b="b"/>
              <a:pathLst>
                <a:path w="56" h="12">
                  <a:moveTo>
                    <a:pt x="56" y="8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30" y="12"/>
                  </a:lnTo>
                  <a:lnTo>
                    <a:pt x="56" y="8"/>
                  </a:lnTo>
                  <a:close/>
                </a:path>
              </a:pathLst>
            </a:custGeom>
            <a:solidFill>
              <a:srgbClr val="00761A"/>
            </a:solidFill>
            <a:ln w="0">
              <a:solidFill>
                <a:srgbClr val="00761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82" name="Freeform 1458"/>
            <p:cNvSpPr>
              <a:spLocks/>
            </p:cNvSpPr>
            <p:nvPr/>
          </p:nvSpPr>
          <p:spPr bwMode="auto">
            <a:xfrm>
              <a:off x="1666" y="1650"/>
              <a:ext cx="56" cy="12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30" y="12"/>
                </a:cxn>
                <a:cxn ang="0">
                  <a:pos x="56" y="8"/>
                </a:cxn>
              </a:cxnLst>
              <a:rect l="0" t="0" r="r" b="b"/>
              <a:pathLst>
                <a:path w="56" h="12">
                  <a:moveTo>
                    <a:pt x="56" y="8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30" y="12"/>
                  </a:lnTo>
                  <a:lnTo>
                    <a:pt x="5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83" name="Freeform 1459"/>
            <p:cNvSpPr>
              <a:spLocks/>
            </p:cNvSpPr>
            <p:nvPr/>
          </p:nvSpPr>
          <p:spPr bwMode="auto">
            <a:xfrm>
              <a:off x="1638" y="1654"/>
              <a:ext cx="58" cy="12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30" y="12"/>
                </a:cxn>
                <a:cxn ang="0">
                  <a:pos x="58" y="8"/>
                </a:cxn>
              </a:cxnLst>
              <a:rect l="0" t="0" r="r" b="b"/>
              <a:pathLst>
                <a:path w="58" h="12">
                  <a:moveTo>
                    <a:pt x="58" y="8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30" y="12"/>
                  </a:lnTo>
                  <a:lnTo>
                    <a:pt x="58" y="8"/>
                  </a:lnTo>
                  <a:close/>
                </a:path>
              </a:pathLst>
            </a:custGeom>
            <a:solidFill>
              <a:srgbClr val="007313"/>
            </a:solidFill>
            <a:ln w="0">
              <a:solidFill>
                <a:srgbClr val="00731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84" name="Freeform 1460"/>
            <p:cNvSpPr>
              <a:spLocks/>
            </p:cNvSpPr>
            <p:nvPr/>
          </p:nvSpPr>
          <p:spPr bwMode="auto">
            <a:xfrm>
              <a:off x="1638" y="1654"/>
              <a:ext cx="58" cy="12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30" y="12"/>
                </a:cxn>
                <a:cxn ang="0">
                  <a:pos x="58" y="8"/>
                </a:cxn>
              </a:cxnLst>
              <a:rect l="0" t="0" r="r" b="b"/>
              <a:pathLst>
                <a:path w="58" h="12">
                  <a:moveTo>
                    <a:pt x="58" y="8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30" y="12"/>
                  </a:lnTo>
                  <a:lnTo>
                    <a:pt x="58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85" name="Freeform 1461"/>
            <p:cNvSpPr>
              <a:spLocks/>
            </p:cNvSpPr>
            <p:nvPr/>
          </p:nvSpPr>
          <p:spPr bwMode="auto">
            <a:xfrm>
              <a:off x="1612" y="1658"/>
              <a:ext cx="56" cy="10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30" y="10"/>
                </a:cxn>
                <a:cxn ang="0">
                  <a:pos x="56" y="8"/>
                </a:cxn>
              </a:cxnLst>
              <a:rect l="0" t="0" r="r" b="b"/>
              <a:pathLst>
                <a:path w="56" h="10">
                  <a:moveTo>
                    <a:pt x="56" y="8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30" y="10"/>
                  </a:lnTo>
                  <a:lnTo>
                    <a:pt x="56" y="8"/>
                  </a:lnTo>
                  <a:close/>
                </a:path>
              </a:pathLst>
            </a:custGeom>
            <a:solidFill>
              <a:srgbClr val="00700B"/>
            </a:solidFill>
            <a:ln w="0">
              <a:solidFill>
                <a:srgbClr val="00700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86" name="Freeform 1462"/>
            <p:cNvSpPr>
              <a:spLocks/>
            </p:cNvSpPr>
            <p:nvPr/>
          </p:nvSpPr>
          <p:spPr bwMode="auto">
            <a:xfrm>
              <a:off x="1612" y="1658"/>
              <a:ext cx="56" cy="10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30" y="10"/>
                </a:cxn>
                <a:cxn ang="0">
                  <a:pos x="56" y="8"/>
                </a:cxn>
              </a:cxnLst>
              <a:rect l="0" t="0" r="r" b="b"/>
              <a:pathLst>
                <a:path w="56" h="10">
                  <a:moveTo>
                    <a:pt x="56" y="8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30" y="10"/>
                  </a:lnTo>
                  <a:lnTo>
                    <a:pt x="5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87" name="Freeform 1463"/>
            <p:cNvSpPr>
              <a:spLocks/>
            </p:cNvSpPr>
            <p:nvPr/>
          </p:nvSpPr>
          <p:spPr bwMode="auto">
            <a:xfrm>
              <a:off x="1584" y="1662"/>
              <a:ext cx="58" cy="8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28" y="0"/>
                </a:cxn>
                <a:cxn ang="0">
                  <a:pos x="0" y="2"/>
                </a:cxn>
                <a:cxn ang="0">
                  <a:pos x="30" y="8"/>
                </a:cxn>
                <a:cxn ang="0">
                  <a:pos x="58" y="6"/>
                </a:cxn>
              </a:cxnLst>
              <a:rect l="0" t="0" r="r" b="b"/>
              <a:pathLst>
                <a:path w="58" h="8">
                  <a:moveTo>
                    <a:pt x="58" y="6"/>
                  </a:moveTo>
                  <a:lnTo>
                    <a:pt x="28" y="0"/>
                  </a:lnTo>
                  <a:lnTo>
                    <a:pt x="0" y="2"/>
                  </a:lnTo>
                  <a:lnTo>
                    <a:pt x="30" y="8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006C05"/>
            </a:solidFill>
            <a:ln w="0">
              <a:solidFill>
                <a:srgbClr val="006C0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88" name="Freeform 1464"/>
            <p:cNvSpPr>
              <a:spLocks/>
            </p:cNvSpPr>
            <p:nvPr/>
          </p:nvSpPr>
          <p:spPr bwMode="auto">
            <a:xfrm>
              <a:off x="1584" y="1662"/>
              <a:ext cx="58" cy="8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28" y="0"/>
                </a:cxn>
                <a:cxn ang="0">
                  <a:pos x="0" y="2"/>
                </a:cxn>
                <a:cxn ang="0">
                  <a:pos x="30" y="8"/>
                </a:cxn>
                <a:cxn ang="0">
                  <a:pos x="58" y="6"/>
                </a:cxn>
              </a:cxnLst>
              <a:rect l="0" t="0" r="r" b="b"/>
              <a:pathLst>
                <a:path w="58" h="8">
                  <a:moveTo>
                    <a:pt x="58" y="6"/>
                  </a:moveTo>
                  <a:lnTo>
                    <a:pt x="28" y="0"/>
                  </a:lnTo>
                  <a:lnTo>
                    <a:pt x="0" y="2"/>
                  </a:lnTo>
                  <a:lnTo>
                    <a:pt x="30" y="8"/>
                  </a:lnTo>
                  <a:lnTo>
                    <a:pt x="5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89" name="Freeform 1465"/>
            <p:cNvSpPr>
              <a:spLocks/>
            </p:cNvSpPr>
            <p:nvPr/>
          </p:nvSpPr>
          <p:spPr bwMode="auto">
            <a:xfrm>
              <a:off x="1554" y="1664"/>
              <a:ext cx="60" cy="8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30" y="0"/>
                </a:cxn>
                <a:cxn ang="0">
                  <a:pos x="0" y="4"/>
                </a:cxn>
                <a:cxn ang="0">
                  <a:pos x="30" y="8"/>
                </a:cxn>
                <a:cxn ang="0">
                  <a:pos x="60" y="6"/>
                </a:cxn>
              </a:cxnLst>
              <a:rect l="0" t="0" r="r" b="b"/>
              <a:pathLst>
                <a:path w="60" h="8">
                  <a:moveTo>
                    <a:pt x="60" y="6"/>
                  </a:moveTo>
                  <a:lnTo>
                    <a:pt x="30" y="0"/>
                  </a:lnTo>
                  <a:lnTo>
                    <a:pt x="0" y="4"/>
                  </a:lnTo>
                  <a:lnTo>
                    <a:pt x="30" y="8"/>
                  </a:lnTo>
                  <a:lnTo>
                    <a:pt x="60" y="6"/>
                  </a:lnTo>
                  <a:close/>
                </a:path>
              </a:pathLst>
            </a:custGeom>
            <a:solidFill>
              <a:srgbClr val="006800"/>
            </a:solidFill>
            <a:ln w="0">
              <a:solidFill>
                <a:srgbClr val="0068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90" name="Freeform 1466"/>
            <p:cNvSpPr>
              <a:spLocks/>
            </p:cNvSpPr>
            <p:nvPr/>
          </p:nvSpPr>
          <p:spPr bwMode="auto">
            <a:xfrm>
              <a:off x="1554" y="1664"/>
              <a:ext cx="60" cy="8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30" y="0"/>
                </a:cxn>
                <a:cxn ang="0">
                  <a:pos x="0" y="4"/>
                </a:cxn>
                <a:cxn ang="0">
                  <a:pos x="30" y="8"/>
                </a:cxn>
                <a:cxn ang="0">
                  <a:pos x="60" y="6"/>
                </a:cxn>
              </a:cxnLst>
              <a:rect l="0" t="0" r="r" b="b"/>
              <a:pathLst>
                <a:path w="60" h="8">
                  <a:moveTo>
                    <a:pt x="60" y="6"/>
                  </a:moveTo>
                  <a:lnTo>
                    <a:pt x="30" y="0"/>
                  </a:lnTo>
                  <a:lnTo>
                    <a:pt x="0" y="4"/>
                  </a:lnTo>
                  <a:lnTo>
                    <a:pt x="30" y="8"/>
                  </a:lnTo>
                  <a:lnTo>
                    <a:pt x="6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91" name="Freeform 1467"/>
            <p:cNvSpPr>
              <a:spLocks/>
            </p:cNvSpPr>
            <p:nvPr/>
          </p:nvSpPr>
          <p:spPr bwMode="auto">
            <a:xfrm>
              <a:off x="1526" y="1668"/>
              <a:ext cx="58" cy="6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28" y="0"/>
                </a:cxn>
                <a:cxn ang="0">
                  <a:pos x="0" y="2"/>
                </a:cxn>
                <a:cxn ang="0">
                  <a:pos x="30" y="6"/>
                </a:cxn>
                <a:cxn ang="0">
                  <a:pos x="58" y="4"/>
                </a:cxn>
              </a:cxnLst>
              <a:rect l="0" t="0" r="r" b="b"/>
              <a:pathLst>
                <a:path w="58" h="6">
                  <a:moveTo>
                    <a:pt x="58" y="4"/>
                  </a:moveTo>
                  <a:lnTo>
                    <a:pt x="28" y="0"/>
                  </a:lnTo>
                  <a:lnTo>
                    <a:pt x="0" y="2"/>
                  </a:lnTo>
                  <a:lnTo>
                    <a:pt x="30" y="6"/>
                  </a:lnTo>
                  <a:lnTo>
                    <a:pt x="58" y="4"/>
                  </a:lnTo>
                  <a:close/>
                </a:path>
              </a:pathLst>
            </a:custGeom>
            <a:solidFill>
              <a:srgbClr val="006300"/>
            </a:solidFill>
            <a:ln w="0">
              <a:solidFill>
                <a:srgbClr val="0063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92" name="Freeform 1468"/>
            <p:cNvSpPr>
              <a:spLocks/>
            </p:cNvSpPr>
            <p:nvPr/>
          </p:nvSpPr>
          <p:spPr bwMode="auto">
            <a:xfrm>
              <a:off x="1526" y="1668"/>
              <a:ext cx="58" cy="6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28" y="0"/>
                </a:cxn>
                <a:cxn ang="0">
                  <a:pos x="0" y="2"/>
                </a:cxn>
                <a:cxn ang="0">
                  <a:pos x="30" y="6"/>
                </a:cxn>
                <a:cxn ang="0">
                  <a:pos x="58" y="4"/>
                </a:cxn>
              </a:cxnLst>
              <a:rect l="0" t="0" r="r" b="b"/>
              <a:pathLst>
                <a:path w="58" h="6">
                  <a:moveTo>
                    <a:pt x="58" y="4"/>
                  </a:moveTo>
                  <a:lnTo>
                    <a:pt x="28" y="0"/>
                  </a:lnTo>
                  <a:lnTo>
                    <a:pt x="0" y="2"/>
                  </a:lnTo>
                  <a:lnTo>
                    <a:pt x="30" y="6"/>
                  </a:lnTo>
                  <a:lnTo>
                    <a:pt x="58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93" name="Freeform 1469"/>
            <p:cNvSpPr>
              <a:spLocks/>
            </p:cNvSpPr>
            <p:nvPr/>
          </p:nvSpPr>
          <p:spPr bwMode="auto">
            <a:xfrm>
              <a:off x="1496" y="1670"/>
              <a:ext cx="60" cy="6"/>
            </a:xfrm>
            <a:custGeom>
              <a:avLst/>
              <a:gdLst/>
              <a:ahLst/>
              <a:cxnLst>
                <a:cxn ang="0">
                  <a:pos x="60" y="4"/>
                </a:cxn>
                <a:cxn ang="0">
                  <a:pos x="30" y="0"/>
                </a:cxn>
                <a:cxn ang="0">
                  <a:pos x="0" y="2"/>
                </a:cxn>
                <a:cxn ang="0">
                  <a:pos x="30" y="6"/>
                </a:cxn>
                <a:cxn ang="0">
                  <a:pos x="60" y="4"/>
                </a:cxn>
              </a:cxnLst>
              <a:rect l="0" t="0" r="r" b="b"/>
              <a:pathLst>
                <a:path w="60" h="6">
                  <a:moveTo>
                    <a:pt x="60" y="4"/>
                  </a:moveTo>
                  <a:lnTo>
                    <a:pt x="30" y="0"/>
                  </a:lnTo>
                  <a:lnTo>
                    <a:pt x="0" y="2"/>
                  </a:lnTo>
                  <a:lnTo>
                    <a:pt x="30" y="6"/>
                  </a:lnTo>
                  <a:lnTo>
                    <a:pt x="60" y="4"/>
                  </a:lnTo>
                  <a:close/>
                </a:path>
              </a:pathLst>
            </a:custGeom>
            <a:solidFill>
              <a:srgbClr val="005D00"/>
            </a:solidFill>
            <a:ln w="0">
              <a:solidFill>
                <a:srgbClr val="005D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94" name="Freeform 1470"/>
            <p:cNvSpPr>
              <a:spLocks/>
            </p:cNvSpPr>
            <p:nvPr/>
          </p:nvSpPr>
          <p:spPr bwMode="auto">
            <a:xfrm>
              <a:off x="1496" y="1670"/>
              <a:ext cx="60" cy="6"/>
            </a:xfrm>
            <a:custGeom>
              <a:avLst/>
              <a:gdLst/>
              <a:ahLst/>
              <a:cxnLst>
                <a:cxn ang="0">
                  <a:pos x="60" y="4"/>
                </a:cxn>
                <a:cxn ang="0">
                  <a:pos x="30" y="0"/>
                </a:cxn>
                <a:cxn ang="0">
                  <a:pos x="0" y="2"/>
                </a:cxn>
                <a:cxn ang="0">
                  <a:pos x="30" y="6"/>
                </a:cxn>
                <a:cxn ang="0">
                  <a:pos x="60" y="4"/>
                </a:cxn>
              </a:cxnLst>
              <a:rect l="0" t="0" r="r" b="b"/>
              <a:pathLst>
                <a:path w="60" h="6">
                  <a:moveTo>
                    <a:pt x="60" y="4"/>
                  </a:moveTo>
                  <a:lnTo>
                    <a:pt x="30" y="0"/>
                  </a:lnTo>
                  <a:lnTo>
                    <a:pt x="0" y="2"/>
                  </a:lnTo>
                  <a:lnTo>
                    <a:pt x="30" y="6"/>
                  </a:lnTo>
                  <a:lnTo>
                    <a:pt x="60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95" name="Freeform 1471"/>
            <p:cNvSpPr>
              <a:spLocks/>
            </p:cNvSpPr>
            <p:nvPr/>
          </p:nvSpPr>
          <p:spPr bwMode="auto">
            <a:xfrm>
              <a:off x="1466" y="1672"/>
              <a:ext cx="60" cy="6"/>
            </a:xfrm>
            <a:custGeom>
              <a:avLst/>
              <a:gdLst/>
              <a:ahLst/>
              <a:cxnLst>
                <a:cxn ang="0">
                  <a:pos x="60" y="4"/>
                </a:cxn>
                <a:cxn ang="0">
                  <a:pos x="30" y="0"/>
                </a:cxn>
                <a:cxn ang="0">
                  <a:pos x="0" y="2"/>
                </a:cxn>
                <a:cxn ang="0">
                  <a:pos x="30" y="6"/>
                </a:cxn>
                <a:cxn ang="0">
                  <a:pos x="60" y="4"/>
                </a:cxn>
              </a:cxnLst>
              <a:rect l="0" t="0" r="r" b="b"/>
              <a:pathLst>
                <a:path w="60" h="6">
                  <a:moveTo>
                    <a:pt x="60" y="4"/>
                  </a:moveTo>
                  <a:lnTo>
                    <a:pt x="30" y="0"/>
                  </a:lnTo>
                  <a:lnTo>
                    <a:pt x="0" y="2"/>
                  </a:lnTo>
                  <a:lnTo>
                    <a:pt x="30" y="6"/>
                  </a:lnTo>
                  <a:lnTo>
                    <a:pt x="60" y="4"/>
                  </a:lnTo>
                  <a:close/>
                </a:path>
              </a:pathLst>
            </a:custGeom>
            <a:solidFill>
              <a:srgbClr val="005700"/>
            </a:solidFill>
            <a:ln w="0">
              <a:solidFill>
                <a:srgbClr val="0057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96" name="Freeform 1472"/>
            <p:cNvSpPr>
              <a:spLocks/>
            </p:cNvSpPr>
            <p:nvPr/>
          </p:nvSpPr>
          <p:spPr bwMode="auto">
            <a:xfrm>
              <a:off x="1466" y="1672"/>
              <a:ext cx="60" cy="6"/>
            </a:xfrm>
            <a:custGeom>
              <a:avLst/>
              <a:gdLst/>
              <a:ahLst/>
              <a:cxnLst>
                <a:cxn ang="0">
                  <a:pos x="60" y="4"/>
                </a:cxn>
                <a:cxn ang="0">
                  <a:pos x="30" y="0"/>
                </a:cxn>
                <a:cxn ang="0">
                  <a:pos x="0" y="2"/>
                </a:cxn>
                <a:cxn ang="0">
                  <a:pos x="30" y="6"/>
                </a:cxn>
                <a:cxn ang="0">
                  <a:pos x="60" y="4"/>
                </a:cxn>
              </a:cxnLst>
              <a:rect l="0" t="0" r="r" b="b"/>
              <a:pathLst>
                <a:path w="60" h="6">
                  <a:moveTo>
                    <a:pt x="60" y="4"/>
                  </a:moveTo>
                  <a:lnTo>
                    <a:pt x="30" y="0"/>
                  </a:lnTo>
                  <a:lnTo>
                    <a:pt x="0" y="2"/>
                  </a:lnTo>
                  <a:lnTo>
                    <a:pt x="30" y="6"/>
                  </a:lnTo>
                  <a:lnTo>
                    <a:pt x="60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97" name="Freeform 1473"/>
            <p:cNvSpPr>
              <a:spLocks/>
            </p:cNvSpPr>
            <p:nvPr/>
          </p:nvSpPr>
          <p:spPr bwMode="auto">
            <a:xfrm>
              <a:off x="1434" y="1674"/>
              <a:ext cx="62" cy="6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32" y="0"/>
                </a:cxn>
                <a:cxn ang="0">
                  <a:pos x="0" y="4"/>
                </a:cxn>
                <a:cxn ang="0">
                  <a:pos x="30" y="6"/>
                </a:cxn>
                <a:cxn ang="0">
                  <a:pos x="62" y="4"/>
                </a:cxn>
              </a:cxnLst>
              <a:rect l="0" t="0" r="r" b="b"/>
              <a:pathLst>
                <a:path w="62" h="6">
                  <a:moveTo>
                    <a:pt x="62" y="4"/>
                  </a:moveTo>
                  <a:lnTo>
                    <a:pt x="32" y="0"/>
                  </a:lnTo>
                  <a:lnTo>
                    <a:pt x="0" y="4"/>
                  </a:lnTo>
                  <a:lnTo>
                    <a:pt x="30" y="6"/>
                  </a:lnTo>
                  <a:lnTo>
                    <a:pt x="62" y="4"/>
                  </a:lnTo>
                  <a:close/>
                </a:path>
              </a:pathLst>
            </a:custGeom>
            <a:solidFill>
              <a:srgbClr val="005100"/>
            </a:solidFill>
            <a:ln w="0">
              <a:solidFill>
                <a:srgbClr val="0051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98" name="Freeform 1474"/>
            <p:cNvSpPr>
              <a:spLocks/>
            </p:cNvSpPr>
            <p:nvPr/>
          </p:nvSpPr>
          <p:spPr bwMode="auto">
            <a:xfrm>
              <a:off x="1434" y="1674"/>
              <a:ext cx="62" cy="6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32" y="0"/>
                </a:cxn>
                <a:cxn ang="0">
                  <a:pos x="0" y="4"/>
                </a:cxn>
                <a:cxn ang="0">
                  <a:pos x="30" y="6"/>
                </a:cxn>
                <a:cxn ang="0">
                  <a:pos x="62" y="4"/>
                </a:cxn>
              </a:cxnLst>
              <a:rect l="0" t="0" r="r" b="b"/>
              <a:pathLst>
                <a:path w="62" h="6">
                  <a:moveTo>
                    <a:pt x="62" y="4"/>
                  </a:moveTo>
                  <a:lnTo>
                    <a:pt x="32" y="0"/>
                  </a:lnTo>
                  <a:lnTo>
                    <a:pt x="0" y="4"/>
                  </a:lnTo>
                  <a:lnTo>
                    <a:pt x="30" y="6"/>
                  </a:lnTo>
                  <a:lnTo>
                    <a:pt x="62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099" name="Freeform 1475"/>
            <p:cNvSpPr>
              <a:spLocks/>
            </p:cNvSpPr>
            <p:nvPr/>
          </p:nvSpPr>
          <p:spPr bwMode="auto">
            <a:xfrm>
              <a:off x="1404" y="1678"/>
              <a:ext cx="60" cy="6"/>
            </a:xfrm>
            <a:custGeom>
              <a:avLst/>
              <a:gdLst/>
              <a:ahLst/>
              <a:cxnLst>
                <a:cxn ang="0">
                  <a:pos x="60" y="2"/>
                </a:cxn>
                <a:cxn ang="0">
                  <a:pos x="30" y="0"/>
                </a:cxn>
                <a:cxn ang="0">
                  <a:pos x="0" y="4"/>
                </a:cxn>
                <a:cxn ang="0">
                  <a:pos x="30" y="6"/>
                </a:cxn>
                <a:cxn ang="0">
                  <a:pos x="60" y="2"/>
                </a:cxn>
              </a:cxnLst>
              <a:rect l="0" t="0" r="r" b="b"/>
              <a:pathLst>
                <a:path w="60" h="6">
                  <a:moveTo>
                    <a:pt x="60" y="2"/>
                  </a:moveTo>
                  <a:lnTo>
                    <a:pt x="30" y="0"/>
                  </a:lnTo>
                  <a:lnTo>
                    <a:pt x="0" y="4"/>
                  </a:lnTo>
                  <a:lnTo>
                    <a:pt x="30" y="6"/>
                  </a:lnTo>
                  <a:lnTo>
                    <a:pt x="60" y="2"/>
                  </a:lnTo>
                  <a:close/>
                </a:path>
              </a:pathLst>
            </a:custGeom>
            <a:solidFill>
              <a:srgbClr val="004B00"/>
            </a:solidFill>
            <a:ln w="0">
              <a:solidFill>
                <a:srgbClr val="004B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00" name="Freeform 1476"/>
            <p:cNvSpPr>
              <a:spLocks/>
            </p:cNvSpPr>
            <p:nvPr/>
          </p:nvSpPr>
          <p:spPr bwMode="auto">
            <a:xfrm>
              <a:off x="1404" y="1678"/>
              <a:ext cx="60" cy="6"/>
            </a:xfrm>
            <a:custGeom>
              <a:avLst/>
              <a:gdLst/>
              <a:ahLst/>
              <a:cxnLst>
                <a:cxn ang="0">
                  <a:pos x="60" y="2"/>
                </a:cxn>
                <a:cxn ang="0">
                  <a:pos x="30" y="0"/>
                </a:cxn>
                <a:cxn ang="0">
                  <a:pos x="0" y="4"/>
                </a:cxn>
                <a:cxn ang="0">
                  <a:pos x="30" y="6"/>
                </a:cxn>
                <a:cxn ang="0">
                  <a:pos x="60" y="2"/>
                </a:cxn>
              </a:cxnLst>
              <a:rect l="0" t="0" r="r" b="b"/>
              <a:pathLst>
                <a:path w="60" h="6">
                  <a:moveTo>
                    <a:pt x="60" y="2"/>
                  </a:moveTo>
                  <a:lnTo>
                    <a:pt x="30" y="0"/>
                  </a:lnTo>
                  <a:lnTo>
                    <a:pt x="0" y="4"/>
                  </a:lnTo>
                  <a:lnTo>
                    <a:pt x="30" y="6"/>
                  </a:lnTo>
                  <a:lnTo>
                    <a:pt x="60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01" name="Freeform 1477"/>
            <p:cNvSpPr>
              <a:spLocks/>
            </p:cNvSpPr>
            <p:nvPr/>
          </p:nvSpPr>
          <p:spPr bwMode="auto">
            <a:xfrm>
              <a:off x="1370" y="1682"/>
              <a:ext cx="64" cy="6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34" y="0"/>
                </a:cxn>
                <a:cxn ang="0">
                  <a:pos x="0" y="4"/>
                </a:cxn>
                <a:cxn ang="0">
                  <a:pos x="32" y="6"/>
                </a:cxn>
                <a:cxn ang="0">
                  <a:pos x="64" y="2"/>
                </a:cxn>
              </a:cxnLst>
              <a:rect l="0" t="0" r="r" b="b"/>
              <a:pathLst>
                <a:path w="64" h="6">
                  <a:moveTo>
                    <a:pt x="64" y="2"/>
                  </a:moveTo>
                  <a:lnTo>
                    <a:pt x="34" y="0"/>
                  </a:lnTo>
                  <a:lnTo>
                    <a:pt x="0" y="4"/>
                  </a:lnTo>
                  <a:lnTo>
                    <a:pt x="32" y="6"/>
                  </a:lnTo>
                  <a:lnTo>
                    <a:pt x="64" y="2"/>
                  </a:lnTo>
                  <a:close/>
                </a:path>
              </a:pathLst>
            </a:custGeom>
            <a:solidFill>
              <a:srgbClr val="004507"/>
            </a:solidFill>
            <a:ln w="0">
              <a:solidFill>
                <a:srgbClr val="00450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02" name="Freeform 1478"/>
            <p:cNvSpPr>
              <a:spLocks/>
            </p:cNvSpPr>
            <p:nvPr/>
          </p:nvSpPr>
          <p:spPr bwMode="auto">
            <a:xfrm>
              <a:off x="1370" y="1682"/>
              <a:ext cx="64" cy="6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34" y="0"/>
                </a:cxn>
                <a:cxn ang="0">
                  <a:pos x="0" y="4"/>
                </a:cxn>
                <a:cxn ang="0">
                  <a:pos x="32" y="6"/>
                </a:cxn>
                <a:cxn ang="0">
                  <a:pos x="64" y="2"/>
                </a:cxn>
              </a:cxnLst>
              <a:rect l="0" t="0" r="r" b="b"/>
              <a:pathLst>
                <a:path w="64" h="6">
                  <a:moveTo>
                    <a:pt x="64" y="2"/>
                  </a:moveTo>
                  <a:lnTo>
                    <a:pt x="34" y="0"/>
                  </a:lnTo>
                  <a:lnTo>
                    <a:pt x="0" y="4"/>
                  </a:lnTo>
                  <a:lnTo>
                    <a:pt x="32" y="6"/>
                  </a:lnTo>
                  <a:lnTo>
                    <a:pt x="64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03" name="Freeform 1479"/>
            <p:cNvSpPr>
              <a:spLocks/>
            </p:cNvSpPr>
            <p:nvPr/>
          </p:nvSpPr>
          <p:spPr bwMode="auto">
            <a:xfrm>
              <a:off x="1338" y="1686"/>
              <a:ext cx="64" cy="8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30" y="8"/>
                </a:cxn>
                <a:cxn ang="0">
                  <a:pos x="64" y="2"/>
                </a:cxn>
              </a:cxnLst>
              <a:rect l="0" t="0" r="r" b="b"/>
              <a:pathLst>
                <a:path w="64" h="8">
                  <a:moveTo>
                    <a:pt x="64" y="2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30" y="8"/>
                  </a:lnTo>
                  <a:lnTo>
                    <a:pt x="64" y="2"/>
                  </a:lnTo>
                  <a:close/>
                </a:path>
              </a:pathLst>
            </a:custGeom>
            <a:solidFill>
              <a:srgbClr val="004116"/>
            </a:solidFill>
            <a:ln w="0">
              <a:solidFill>
                <a:srgbClr val="00411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04" name="Freeform 1480"/>
            <p:cNvSpPr>
              <a:spLocks/>
            </p:cNvSpPr>
            <p:nvPr/>
          </p:nvSpPr>
          <p:spPr bwMode="auto">
            <a:xfrm>
              <a:off x="1338" y="1686"/>
              <a:ext cx="64" cy="8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30" y="8"/>
                </a:cxn>
                <a:cxn ang="0">
                  <a:pos x="64" y="2"/>
                </a:cxn>
              </a:cxnLst>
              <a:rect l="0" t="0" r="r" b="b"/>
              <a:pathLst>
                <a:path w="64" h="8">
                  <a:moveTo>
                    <a:pt x="64" y="2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30" y="8"/>
                  </a:lnTo>
                  <a:lnTo>
                    <a:pt x="64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05" name="Freeform 1481"/>
            <p:cNvSpPr>
              <a:spLocks/>
            </p:cNvSpPr>
            <p:nvPr/>
          </p:nvSpPr>
          <p:spPr bwMode="auto">
            <a:xfrm>
              <a:off x="1304" y="1694"/>
              <a:ext cx="64" cy="12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34" y="0"/>
                </a:cxn>
                <a:cxn ang="0">
                  <a:pos x="0" y="12"/>
                </a:cxn>
                <a:cxn ang="0">
                  <a:pos x="30" y="12"/>
                </a:cxn>
                <a:cxn ang="0">
                  <a:pos x="64" y="0"/>
                </a:cxn>
              </a:cxnLst>
              <a:rect l="0" t="0" r="r" b="b"/>
              <a:pathLst>
                <a:path w="64" h="12">
                  <a:moveTo>
                    <a:pt x="64" y="0"/>
                  </a:moveTo>
                  <a:lnTo>
                    <a:pt x="34" y="0"/>
                  </a:lnTo>
                  <a:lnTo>
                    <a:pt x="0" y="12"/>
                  </a:lnTo>
                  <a:lnTo>
                    <a:pt x="30" y="1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003C2C"/>
            </a:solidFill>
            <a:ln w="0">
              <a:solidFill>
                <a:srgbClr val="003C2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06" name="Freeform 1482"/>
            <p:cNvSpPr>
              <a:spLocks/>
            </p:cNvSpPr>
            <p:nvPr/>
          </p:nvSpPr>
          <p:spPr bwMode="auto">
            <a:xfrm>
              <a:off x="1304" y="1694"/>
              <a:ext cx="64" cy="12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34" y="0"/>
                </a:cxn>
                <a:cxn ang="0">
                  <a:pos x="0" y="12"/>
                </a:cxn>
                <a:cxn ang="0">
                  <a:pos x="30" y="12"/>
                </a:cxn>
                <a:cxn ang="0">
                  <a:pos x="64" y="0"/>
                </a:cxn>
              </a:cxnLst>
              <a:rect l="0" t="0" r="r" b="b"/>
              <a:pathLst>
                <a:path w="64" h="12">
                  <a:moveTo>
                    <a:pt x="64" y="0"/>
                  </a:moveTo>
                  <a:lnTo>
                    <a:pt x="34" y="0"/>
                  </a:lnTo>
                  <a:lnTo>
                    <a:pt x="0" y="12"/>
                  </a:lnTo>
                  <a:lnTo>
                    <a:pt x="30" y="12"/>
                  </a:lnTo>
                  <a:lnTo>
                    <a:pt x="64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07" name="Freeform 1483"/>
            <p:cNvSpPr>
              <a:spLocks/>
            </p:cNvSpPr>
            <p:nvPr/>
          </p:nvSpPr>
          <p:spPr bwMode="auto">
            <a:xfrm>
              <a:off x="1270" y="1706"/>
              <a:ext cx="64" cy="14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34" y="0"/>
                </a:cxn>
                <a:cxn ang="0">
                  <a:pos x="0" y="14"/>
                </a:cxn>
                <a:cxn ang="0">
                  <a:pos x="30" y="14"/>
                </a:cxn>
                <a:cxn ang="0">
                  <a:pos x="64" y="0"/>
                </a:cxn>
              </a:cxnLst>
              <a:rect l="0" t="0" r="r" b="b"/>
              <a:pathLst>
                <a:path w="64" h="14">
                  <a:moveTo>
                    <a:pt x="64" y="0"/>
                  </a:moveTo>
                  <a:lnTo>
                    <a:pt x="34" y="0"/>
                  </a:lnTo>
                  <a:lnTo>
                    <a:pt x="0" y="14"/>
                  </a:lnTo>
                  <a:lnTo>
                    <a:pt x="30" y="14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003947"/>
            </a:solidFill>
            <a:ln w="0">
              <a:solidFill>
                <a:srgbClr val="00394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08" name="Freeform 1484"/>
            <p:cNvSpPr>
              <a:spLocks/>
            </p:cNvSpPr>
            <p:nvPr/>
          </p:nvSpPr>
          <p:spPr bwMode="auto">
            <a:xfrm>
              <a:off x="1270" y="1706"/>
              <a:ext cx="64" cy="14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34" y="0"/>
                </a:cxn>
                <a:cxn ang="0">
                  <a:pos x="0" y="14"/>
                </a:cxn>
                <a:cxn ang="0">
                  <a:pos x="30" y="14"/>
                </a:cxn>
                <a:cxn ang="0">
                  <a:pos x="64" y="0"/>
                </a:cxn>
              </a:cxnLst>
              <a:rect l="0" t="0" r="r" b="b"/>
              <a:pathLst>
                <a:path w="64" h="14">
                  <a:moveTo>
                    <a:pt x="64" y="0"/>
                  </a:moveTo>
                  <a:lnTo>
                    <a:pt x="34" y="0"/>
                  </a:lnTo>
                  <a:lnTo>
                    <a:pt x="0" y="14"/>
                  </a:lnTo>
                  <a:lnTo>
                    <a:pt x="30" y="14"/>
                  </a:lnTo>
                  <a:lnTo>
                    <a:pt x="64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09" name="Freeform 1485"/>
            <p:cNvSpPr>
              <a:spLocks/>
            </p:cNvSpPr>
            <p:nvPr/>
          </p:nvSpPr>
          <p:spPr bwMode="auto">
            <a:xfrm>
              <a:off x="1236" y="1720"/>
              <a:ext cx="64" cy="20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34" y="0"/>
                </a:cxn>
                <a:cxn ang="0">
                  <a:pos x="0" y="18"/>
                </a:cxn>
                <a:cxn ang="0">
                  <a:pos x="30" y="20"/>
                </a:cxn>
                <a:cxn ang="0">
                  <a:pos x="64" y="0"/>
                </a:cxn>
              </a:cxnLst>
              <a:rect l="0" t="0" r="r" b="b"/>
              <a:pathLst>
                <a:path w="64" h="20">
                  <a:moveTo>
                    <a:pt x="64" y="0"/>
                  </a:moveTo>
                  <a:lnTo>
                    <a:pt x="34" y="0"/>
                  </a:lnTo>
                  <a:lnTo>
                    <a:pt x="0" y="18"/>
                  </a:lnTo>
                  <a:lnTo>
                    <a:pt x="30" y="2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003866"/>
            </a:solidFill>
            <a:ln w="0">
              <a:solidFill>
                <a:srgbClr val="00386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10" name="Freeform 1486"/>
            <p:cNvSpPr>
              <a:spLocks/>
            </p:cNvSpPr>
            <p:nvPr/>
          </p:nvSpPr>
          <p:spPr bwMode="auto">
            <a:xfrm>
              <a:off x="1236" y="1720"/>
              <a:ext cx="64" cy="20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34" y="0"/>
                </a:cxn>
                <a:cxn ang="0">
                  <a:pos x="0" y="18"/>
                </a:cxn>
                <a:cxn ang="0">
                  <a:pos x="30" y="20"/>
                </a:cxn>
                <a:cxn ang="0">
                  <a:pos x="64" y="0"/>
                </a:cxn>
              </a:cxnLst>
              <a:rect l="0" t="0" r="r" b="b"/>
              <a:pathLst>
                <a:path w="64" h="20">
                  <a:moveTo>
                    <a:pt x="64" y="0"/>
                  </a:moveTo>
                  <a:lnTo>
                    <a:pt x="34" y="0"/>
                  </a:lnTo>
                  <a:lnTo>
                    <a:pt x="0" y="18"/>
                  </a:lnTo>
                  <a:lnTo>
                    <a:pt x="30" y="20"/>
                  </a:lnTo>
                  <a:lnTo>
                    <a:pt x="64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11" name="Freeform 1487"/>
            <p:cNvSpPr>
              <a:spLocks/>
            </p:cNvSpPr>
            <p:nvPr/>
          </p:nvSpPr>
          <p:spPr bwMode="auto">
            <a:xfrm>
              <a:off x="1200" y="1738"/>
              <a:ext cx="66" cy="26"/>
            </a:xfrm>
            <a:custGeom>
              <a:avLst/>
              <a:gdLst/>
              <a:ahLst/>
              <a:cxnLst>
                <a:cxn ang="0">
                  <a:pos x="66" y="2"/>
                </a:cxn>
                <a:cxn ang="0">
                  <a:pos x="36" y="0"/>
                </a:cxn>
                <a:cxn ang="0">
                  <a:pos x="0" y="24"/>
                </a:cxn>
                <a:cxn ang="0">
                  <a:pos x="30" y="26"/>
                </a:cxn>
                <a:cxn ang="0">
                  <a:pos x="66" y="2"/>
                </a:cxn>
              </a:cxnLst>
              <a:rect l="0" t="0" r="r" b="b"/>
              <a:pathLst>
                <a:path w="66" h="26">
                  <a:moveTo>
                    <a:pt x="66" y="2"/>
                  </a:moveTo>
                  <a:lnTo>
                    <a:pt x="36" y="0"/>
                  </a:lnTo>
                  <a:lnTo>
                    <a:pt x="0" y="24"/>
                  </a:lnTo>
                  <a:lnTo>
                    <a:pt x="30" y="26"/>
                  </a:lnTo>
                  <a:lnTo>
                    <a:pt x="66" y="2"/>
                  </a:lnTo>
                  <a:close/>
                </a:path>
              </a:pathLst>
            </a:custGeom>
            <a:solidFill>
              <a:srgbClr val="003980"/>
            </a:solidFill>
            <a:ln w="0">
              <a:solidFill>
                <a:srgbClr val="00398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12" name="Freeform 1488"/>
            <p:cNvSpPr>
              <a:spLocks/>
            </p:cNvSpPr>
            <p:nvPr/>
          </p:nvSpPr>
          <p:spPr bwMode="auto">
            <a:xfrm>
              <a:off x="1200" y="1738"/>
              <a:ext cx="66" cy="26"/>
            </a:xfrm>
            <a:custGeom>
              <a:avLst/>
              <a:gdLst/>
              <a:ahLst/>
              <a:cxnLst>
                <a:cxn ang="0">
                  <a:pos x="66" y="2"/>
                </a:cxn>
                <a:cxn ang="0">
                  <a:pos x="36" y="0"/>
                </a:cxn>
                <a:cxn ang="0">
                  <a:pos x="0" y="24"/>
                </a:cxn>
                <a:cxn ang="0">
                  <a:pos x="30" y="26"/>
                </a:cxn>
                <a:cxn ang="0">
                  <a:pos x="66" y="2"/>
                </a:cxn>
              </a:cxnLst>
              <a:rect l="0" t="0" r="r" b="b"/>
              <a:pathLst>
                <a:path w="66" h="26">
                  <a:moveTo>
                    <a:pt x="66" y="2"/>
                  </a:moveTo>
                  <a:lnTo>
                    <a:pt x="36" y="0"/>
                  </a:lnTo>
                  <a:lnTo>
                    <a:pt x="0" y="24"/>
                  </a:lnTo>
                  <a:lnTo>
                    <a:pt x="30" y="26"/>
                  </a:lnTo>
                  <a:lnTo>
                    <a:pt x="66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13" name="Freeform 1489"/>
            <p:cNvSpPr>
              <a:spLocks/>
            </p:cNvSpPr>
            <p:nvPr/>
          </p:nvSpPr>
          <p:spPr bwMode="auto">
            <a:xfrm>
              <a:off x="1164" y="1762"/>
              <a:ext cx="66" cy="34"/>
            </a:xfrm>
            <a:custGeom>
              <a:avLst/>
              <a:gdLst/>
              <a:ahLst/>
              <a:cxnLst>
                <a:cxn ang="0">
                  <a:pos x="66" y="2"/>
                </a:cxn>
                <a:cxn ang="0">
                  <a:pos x="36" y="0"/>
                </a:cxn>
                <a:cxn ang="0">
                  <a:pos x="0" y="30"/>
                </a:cxn>
                <a:cxn ang="0">
                  <a:pos x="30" y="34"/>
                </a:cxn>
                <a:cxn ang="0">
                  <a:pos x="66" y="2"/>
                </a:cxn>
              </a:cxnLst>
              <a:rect l="0" t="0" r="r" b="b"/>
              <a:pathLst>
                <a:path w="66" h="34">
                  <a:moveTo>
                    <a:pt x="66" y="2"/>
                  </a:moveTo>
                  <a:lnTo>
                    <a:pt x="36" y="0"/>
                  </a:lnTo>
                  <a:lnTo>
                    <a:pt x="0" y="30"/>
                  </a:lnTo>
                  <a:lnTo>
                    <a:pt x="30" y="34"/>
                  </a:lnTo>
                  <a:lnTo>
                    <a:pt x="66" y="2"/>
                  </a:lnTo>
                  <a:close/>
                </a:path>
              </a:pathLst>
            </a:custGeom>
            <a:solidFill>
              <a:srgbClr val="003C95"/>
            </a:solidFill>
            <a:ln w="0">
              <a:solidFill>
                <a:srgbClr val="003C9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14" name="Freeform 1490"/>
            <p:cNvSpPr>
              <a:spLocks/>
            </p:cNvSpPr>
            <p:nvPr/>
          </p:nvSpPr>
          <p:spPr bwMode="auto">
            <a:xfrm>
              <a:off x="1164" y="1762"/>
              <a:ext cx="66" cy="34"/>
            </a:xfrm>
            <a:custGeom>
              <a:avLst/>
              <a:gdLst/>
              <a:ahLst/>
              <a:cxnLst>
                <a:cxn ang="0">
                  <a:pos x="66" y="2"/>
                </a:cxn>
                <a:cxn ang="0">
                  <a:pos x="36" y="0"/>
                </a:cxn>
                <a:cxn ang="0">
                  <a:pos x="0" y="30"/>
                </a:cxn>
                <a:cxn ang="0">
                  <a:pos x="30" y="34"/>
                </a:cxn>
                <a:cxn ang="0">
                  <a:pos x="66" y="2"/>
                </a:cxn>
              </a:cxnLst>
              <a:rect l="0" t="0" r="r" b="b"/>
              <a:pathLst>
                <a:path w="66" h="34">
                  <a:moveTo>
                    <a:pt x="66" y="2"/>
                  </a:moveTo>
                  <a:lnTo>
                    <a:pt x="36" y="0"/>
                  </a:lnTo>
                  <a:lnTo>
                    <a:pt x="0" y="30"/>
                  </a:lnTo>
                  <a:lnTo>
                    <a:pt x="30" y="34"/>
                  </a:lnTo>
                  <a:lnTo>
                    <a:pt x="66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15" name="Freeform 1491"/>
            <p:cNvSpPr>
              <a:spLocks/>
            </p:cNvSpPr>
            <p:nvPr/>
          </p:nvSpPr>
          <p:spPr bwMode="auto">
            <a:xfrm>
              <a:off x="1128" y="1792"/>
              <a:ext cx="66" cy="3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36" y="0"/>
                </a:cxn>
                <a:cxn ang="0">
                  <a:pos x="0" y="30"/>
                </a:cxn>
                <a:cxn ang="0">
                  <a:pos x="30" y="38"/>
                </a:cxn>
                <a:cxn ang="0">
                  <a:pos x="66" y="4"/>
                </a:cxn>
              </a:cxnLst>
              <a:rect l="0" t="0" r="r" b="b"/>
              <a:pathLst>
                <a:path w="66" h="38">
                  <a:moveTo>
                    <a:pt x="66" y="4"/>
                  </a:moveTo>
                  <a:lnTo>
                    <a:pt x="36" y="0"/>
                  </a:lnTo>
                  <a:lnTo>
                    <a:pt x="0" y="30"/>
                  </a:lnTo>
                  <a:lnTo>
                    <a:pt x="30" y="38"/>
                  </a:lnTo>
                  <a:lnTo>
                    <a:pt x="66" y="4"/>
                  </a:lnTo>
                  <a:close/>
                </a:path>
              </a:pathLst>
            </a:custGeom>
            <a:solidFill>
              <a:srgbClr val="00459B"/>
            </a:solidFill>
            <a:ln w="0">
              <a:solidFill>
                <a:srgbClr val="00459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16" name="Freeform 1492"/>
            <p:cNvSpPr>
              <a:spLocks/>
            </p:cNvSpPr>
            <p:nvPr/>
          </p:nvSpPr>
          <p:spPr bwMode="auto">
            <a:xfrm>
              <a:off x="1128" y="1792"/>
              <a:ext cx="66" cy="3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36" y="0"/>
                </a:cxn>
                <a:cxn ang="0">
                  <a:pos x="0" y="30"/>
                </a:cxn>
                <a:cxn ang="0">
                  <a:pos x="30" y="38"/>
                </a:cxn>
                <a:cxn ang="0">
                  <a:pos x="66" y="4"/>
                </a:cxn>
              </a:cxnLst>
              <a:rect l="0" t="0" r="r" b="b"/>
              <a:pathLst>
                <a:path w="66" h="38">
                  <a:moveTo>
                    <a:pt x="66" y="4"/>
                  </a:moveTo>
                  <a:lnTo>
                    <a:pt x="36" y="0"/>
                  </a:lnTo>
                  <a:lnTo>
                    <a:pt x="0" y="30"/>
                  </a:lnTo>
                  <a:lnTo>
                    <a:pt x="30" y="38"/>
                  </a:lnTo>
                  <a:lnTo>
                    <a:pt x="66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17" name="Freeform 1493"/>
            <p:cNvSpPr>
              <a:spLocks/>
            </p:cNvSpPr>
            <p:nvPr/>
          </p:nvSpPr>
          <p:spPr bwMode="auto">
            <a:xfrm>
              <a:off x="1090" y="1822"/>
              <a:ext cx="68" cy="42"/>
            </a:xfrm>
            <a:custGeom>
              <a:avLst/>
              <a:gdLst/>
              <a:ahLst/>
              <a:cxnLst>
                <a:cxn ang="0">
                  <a:pos x="68" y="8"/>
                </a:cxn>
                <a:cxn ang="0">
                  <a:pos x="38" y="0"/>
                </a:cxn>
                <a:cxn ang="0">
                  <a:pos x="0" y="30"/>
                </a:cxn>
                <a:cxn ang="0">
                  <a:pos x="30" y="42"/>
                </a:cxn>
                <a:cxn ang="0">
                  <a:pos x="68" y="8"/>
                </a:cxn>
              </a:cxnLst>
              <a:rect l="0" t="0" r="r" b="b"/>
              <a:pathLst>
                <a:path w="68" h="42">
                  <a:moveTo>
                    <a:pt x="68" y="8"/>
                  </a:moveTo>
                  <a:lnTo>
                    <a:pt x="38" y="0"/>
                  </a:lnTo>
                  <a:lnTo>
                    <a:pt x="0" y="30"/>
                  </a:lnTo>
                  <a:lnTo>
                    <a:pt x="30" y="42"/>
                  </a:lnTo>
                  <a:lnTo>
                    <a:pt x="68" y="8"/>
                  </a:lnTo>
                  <a:close/>
                </a:path>
              </a:pathLst>
            </a:custGeom>
            <a:solidFill>
              <a:srgbClr val="005196"/>
            </a:solidFill>
            <a:ln w="0">
              <a:solidFill>
                <a:srgbClr val="00519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18" name="Freeform 1494"/>
            <p:cNvSpPr>
              <a:spLocks/>
            </p:cNvSpPr>
            <p:nvPr/>
          </p:nvSpPr>
          <p:spPr bwMode="auto">
            <a:xfrm>
              <a:off x="1090" y="1822"/>
              <a:ext cx="68" cy="42"/>
            </a:xfrm>
            <a:custGeom>
              <a:avLst/>
              <a:gdLst/>
              <a:ahLst/>
              <a:cxnLst>
                <a:cxn ang="0">
                  <a:pos x="68" y="8"/>
                </a:cxn>
                <a:cxn ang="0">
                  <a:pos x="38" y="0"/>
                </a:cxn>
                <a:cxn ang="0">
                  <a:pos x="0" y="30"/>
                </a:cxn>
                <a:cxn ang="0">
                  <a:pos x="30" y="42"/>
                </a:cxn>
                <a:cxn ang="0">
                  <a:pos x="68" y="8"/>
                </a:cxn>
              </a:cxnLst>
              <a:rect l="0" t="0" r="r" b="b"/>
              <a:pathLst>
                <a:path w="68" h="42">
                  <a:moveTo>
                    <a:pt x="68" y="8"/>
                  </a:moveTo>
                  <a:lnTo>
                    <a:pt x="38" y="0"/>
                  </a:lnTo>
                  <a:lnTo>
                    <a:pt x="0" y="30"/>
                  </a:lnTo>
                  <a:lnTo>
                    <a:pt x="30" y="42"/>
                  </a:lnTo>
                  <a:lnTo>
                    <a:pt x="68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19" name="Freeform 1495"/>
            <p:cNvSpPr>
              <a:spLocks/>
            </p:cNvSpPr>
            <p:nvPr/>
          </p:nvSpPr>
          <p:spPr bwMode="auto">
            <a:xfrm>
              <a:off x="1052" y="1852"/>
              <a:ext cx="68" cy="38"/>
            </a:xfrm>
            <a:custGeom>
              <a:avLst/>
              <a:gdLst/>
              <a:ahLst/>
              <a:cxnLst>
                <a:cxn ang="0">
                  <a:pos x="68" y="12"/>
                </a:cxn>
                <a:cxn ang="0">
                  <a:pos x="38" y="0"/>
                </a:cxn>
                <a:cxn ang="0">
                  <a:pos x="0" y="24"/>
                </a:cxn>
                <a:cxn ang="0">
                  <a:pos x="30" y="38"/>
                </a:cxn>
                <a:cxn ang="0">
                  <a:pos x="68" y="12"/>
                </a:cxn>
              </a:cxnLst>
              <a:rect l="0" t="0" r="r" b="b"/>
              <a:pathLst>
                <a:path w="68" h="38">
                  <a:moveTo>
                    <a:pt x="68" y="12"/>
                  </a:moveTo>
                  <a:lnTo>
                    <a:pt x="38" y="0"/>
                  </a:lnTo>
                  <a:lnTo>
                    <a:pt x="0" y="24"/>
                  </a:lnTo>
                  <a:lnTo>
                    <a:pt x="30" y="38"/>
                  </a:lnTo>
                  <a:lnTo>
                    <a:pt x="68" y="12"/>
                  </a:lnTo>
                  <a:close/>
                </a:path>
              </a:pathLst>
            </a:custGeom>
            <a:solidFill>
              <a:srgbClr val="00647F"/>
            </a:solidFill>
            <a:ln w="0">
              <a:solidFill>
                <a:srgbClr val="00647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20" name="Freeform 1496"/>
            <p:cNvSpPr>
              <a:spLocks/>
            </p:cNvSpPr>
            <p:nvPr/>
          </p:nvSpPr>
          <p:spPr bwMode="auto">
            <a:xfrm>
              <a:off x="1052" y="1852"/>
              <a:ext cx="68" cy="38"/>
            </a:xfrm>
            <a:custGeom>
              <a:avLst/>
              <a:gdLst/>
              <a:ahLst/>
              <a:cxnLst>
                <a:cxn ang="0">
                  <a:pos x="68" y="12"/>
                </a:cxn>
                <a:cxn ang="0">
                  <a:pos x="38" y="0"/>
                </a:cxn>
                <a:cxn ang="0">
                  <a:pos x="0" y="24"/>
                </a:cxn>
                <a:cxn ang="0">
                  <a:pos x="30" y="38"/>
                </a:cxn>
                <a:cxn ang="0">
                  <a:pos x="68" y="12"/>
                </a:cxn>
              </a:cxnLst>
              <a:rect l="0" t="0" r="r" b="b"/>
              <a:pathLst>
                <a:path w="68" h="38">
                  <a:moveTo>
                    <a:pt x="68" y="12"/>
                  </a:moveTo>
                  <a:lnTo>
                    <a:pt x="38" y="0"/>
                  </a:lnTo>
                  <a:lnTo>
                    <a:pt x="0" y="24"/>
                  </a:lnTo>
                  <a:lnTo>
                    <a:pt x="30" y="38"/>
                  </a:lnTo>
                  <a:lnTo>
                    <a:pt x="68" y="1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21" name="Freeform 1497"/>
            <p:cNvSpPr>
              <a:spLocks/>
            </p:cNvSpPr>
            <p:nvPr/>
          </p:nvSpPr>
          <p:spPr bwMode="auto">
            <a:xfrm>
              <a:off x="1014" y="1876"/>
              <a:ext cx="68" cy="28"/>
            </a:xfrm>
            <a:custGeom>
              <a:avLst/>
              <a:gdLst/>
              <a:ahLst/>
              <a:cxnLst>
                <a:cxn ang="0">
                  <a:pos x="68" y="14"/>
                </a:cxn>
                <a:cxn ang="0">
                  <a:pos x="38" y="0"/>
                </a:cxn>
                <a:cxn ang="0">
                  <a:pos x="0" y="14"/>
                </a:cxn>
                <a:cxn ang="0">
                  <a:pos x="28" y="28"/>
                </a:cxn>
                <a:cxn ang="0">
                  <a:pos x="68" y="14"/>
                </a:cxn>
              </a:cxnLst>
              <a:rect l="0" t="0" r="r" b="b"/>
              <a:pathLst>
                <a:path w="68" h="28">
                  <a:moveTo>
                    <a:pt x="68" y="14"/>
                  </a:moveTo>
                  <a:lnTo>
                    <a:pt x="38" y="0"/>
                  </a:lnTo>
                  <a:lnTo>
                    <a:pt x="0" y="14"/>
                  </a:lnTo>
                  <a:lnTo>
                    <a:pt x="28" y="28"/>
                  </a:lnTo>
                  <a:lnTo>
                    <a:pt x="68" y="14"/>
                  </a:lnTo>
                  <a:close/>
                </a:path>
              </a:pathLst>
            </a:custGeom>
            <a:solidFill>
              <a:srgbClr val="007B4A"/>
            </a:solidFill>
            <a:ln w="0">
              <a:solidFill>
                <a:srgbClr val="007B4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22" name="Freeform 1498"/>
            <p:cNvSpPr>
              <a:spLocks/>
            </p:cNvSpPr>
            <p:nvPr/>
          </p:nvSpPr>
          <p:spPr bwMode="auto">
            <a:xfrm>
              <a:off x="1014" y="1876"/>
              <a:ext cx="68" cy="28"/>
            </a:xfrm>
            <a:custGeom>
              <a:avLst/>
              <a:gdLst/>
              <a:ahLst/>
              <a:cxnLst>
                <a:cxn ang="0">
                  <a:pos x="68" y="14"/>
                </a:cxn>
                <a:cxn ang="0">
                  <a:pos x="38" y="0"/>
                </a:cxn>
                <a:cxn ang="0">
                  <a:pos x="0" y="14"/>
                </a:cxn>
                <a:cxn ang="0">
                  <a:pos x="28" y="28"/>
                </a:cxn>
                <a:cxn ang="0">
                  <a:pos x="68" y="14"/>
                </a:cxn>
              </a:cxnLst>
              <a:rect l="0" t="0" r="r" b="b"/>
              <a:pathLst>
                <a:path w="68" h="28">
                  <a:moveTo>
                    <a:pt x="68" y="14"/>
                  </a:moveTo>
                  <a:lnTo>
                    <a:pt x="38" y="0"/>
                  </a:lnTo>
                  <a:lnTo>
                    <a:pt x="0" y="14"/>
                  </a:lnTo>
                  <a:lnTo>
                    <a:pt x="28" y="28"/>
                  </a:lnTo>
                  <a:lnTo>
                    <a:pt x="68" y="1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23" name="Freeform 1499"/>
            <p:cNvSpPr>
              <a:spLocks/>
            </p:cNvSpPr>
            <p:nvPr/>
          </p:nvSpPr>
          <p:spPr bwMode="auto">
            <a:xfrm>
              <a:off x="2004" y="1570"/>
              <a:ext cx="52" cy="16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0" y="16"/>
                </a:cxn>
                <a:cxn ang="0">
                  <a:pos x="52" y="8"/>
                </a:cxn>
              </a:cxnLst>
              <a:rect l="0" t="0" r="r" b="b"/>
              <a:pathLst>
                <a:path w="52" h="16">
                  <a:moveTo>
                    <a:pt x="52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0" y="16"/>
                  </a:lnTo>
                  <a:lnTo>
                    <a:pt x="52" y="8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24" name="Freeform 1500"/>
            <p:cNvSpPr>
              <a:spLocks/>
            </p:cNvSpPr>
            <p:nvPr/>
          </p:nvSpPr>
          <p:spPr bwMode="auto">
            <a:xfrm>
              <a:off x="2004" y="1570"/>
              <a:ext cx="52" cy="16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0" y="16"/>
                </a:cxn>
                <a:cxn ang="0">
                  <a:pos x="52" y="8"/>
                </a:cxn>
              </a:cxnLst>
              <a:rect l="0" t="0" r="r" b="b"/>
              <a:pathLst>
                <a:path w="52" h="16">
                  <a:moveTo>
                    <a:pt x="52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0" y="16"/>
                  </a:lnTo>
                  <a:lnTo>
                    <a:pt x="5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25" name="Freeform 1501"/>
            <p:cNvSpPr>
              <a:spLocks/>
            </p:cNvSpPr>
            <p:nvPr/>
          </p:nvSpPr>
          <p:spPr bwMode="auto">
            <a:xfrm>
              <a:off x="1982" y="1578"/>
              <a:ext cx="52" cy="1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0" y="14"/>
                </a:cxn>
                <a:cxn ang="0">
                  <a:pos x="52" y="8"/>
                </a:cxn>
              </a:cxnLst>
              <a:rect l="0" t="0" r="r" b="b"/>
              <a:pathLst>
                <a:path w="52" h="14">
                  <a:moveTo>
                    <a:pt x="52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0" y="14"/>
                  </a:lnTo>
                  <a:lnTo>
                    <a:pt x="52" y="8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26" name="Freeform 1502"/>
            <p:cNvSpPr>
              <a:spLocks/>
            </p:cNvSpPr>
            <p:nvPr/>
          </p:nvSpPr>
          <p:spPr bwMode="auto">
            <a:xfrm>
              <a:off x="1982" y="1578"/>
              <a:ext cx="52" cy="1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0" y="14"/>
                </a:cxn>
                <a:cxn ang="0">
                  <a:pos x="52" y="8"/>
                </a:cxn>
              </a:cxnLst>
              <a:rect l="0" t="0" r="r" b="b"/>
              <a:pathLst>
                <a:path w="52" h="14">
                  <a:moveTo>
                    <a:pt x="52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0" y="14"/>
                  </a:lnTo>
                  <a:lnTo>
                    <a:pt x="5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27" name="Freeform 1503"/>
            <p:cNvSpPr>
              <a:spLocks/>
            </p:cNvSpPr>
            <p:nvPr/>
          </p:nvSpPr>
          <p:spPr bwMode="auto">
            <a:xfrm>
              <a:off x="1962" y="1586"/>
              <a:ext cx="50" cy="14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0" y="0"/>
                </a:cxn>
                <a:cxn ang="0">
                  <a:pos x="0" y="6"/>
                </a:cxn>
                <a:cxn ang="0">
                  <a:pos x="30" y="14"/>
                </a:cxn>
                <a:cxn ang="0">
                  <a:pos x="50" y="6"/>
                </a:cxn>
              </a:cxnLst>
              <a:rect l="0" t="0" r="r" b="b"/>
              <a:pathLst>
                <a:path w="50" h="14">
                  <a:moveTo>
                    <a:pt x="50" y="6"/>
                  </a:moveTo>
                  <a:lnTo>
                    <a:pt x="20" y="0"/>
                  </a:lnTo>
                  <a:lnTo>
                    <a:pt x="0" y="6"/>
                  </a:lnTo>
                  <a:lnTo>
                    <a:pt x="30" y="14"/>
                  </a:lnTo>
                  <a:lnTo>
                    <a:pt x="50" y="6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28" name="Freeform 1504"/>
            <p:cNvSpPr>
              <a:spLocks/>
            </p:cNvSpPr>
            <p:nvPr/>
          </p:nvSpPr>
          <p:spPr bwMode="auto">
            <a:xfrm>
              <a:off x="1962" y="1586"/>
              <a:ext cx="50" cy="14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20" y="0"/>
                </a:cxn>
                <a:cxn ang="0">
                  <a:pos x="0" y="6"/>
                </a:cxn>
                <a:cxn ang="0">
                  <a:pos x="30" y="14"/>
                </a:cxn>
                <a:cxn ang="0">
                  <a:pos x="50" y="6"/>
                </a:cxn>
              </a:cxnLst>
              <a:rect l="0" t="0" r="r" b="b"/>
              <a:pathLst>
                <a:path w="50" h="14">
                  <a:moveTo>
                    <a:pt x="50" y="6"/>
                  </a:moveTo>
                  <a:lnTo>
                    <a:pt x="20" y="0"/>
                  </a:lnTo>
                  <a:lnTo>
                    <a:pt x="0" y="6"/>
                  </a:lnTo>
                  <a:lnTo>
                    <a:pt x="30" y="14"/>
                  </a:lnTo>
                  <a:lnTo>
                    <a:pt x="5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29" name="Freeform 1505"/>
            <p:cNvSpPr>
              <a:spLocks/>
            </p:cNvSpPr>
            <p:nvPr/>
          </p:nvSpPr>
          <p:spPr bwMode="auto">
            <a:xfrm>
              <a:off x="1940" y="1592"/>
              <a:ext cx="52" cy="16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0" y="16"/>
                </a:cxn>
                <a:cxn ang="0">
                  <a:pos x="52" y="8"/>
                </a:cxn>
              </a:cxnLst>
              <a:rect l="0" t="0" r="r" b="b"/>
              <a:pathLst>
                <a:path w="52" h="16">
                  <a:moveTo>
                    <a:pt x="52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0" y="16"/>
                  </a:lnTo>
                  <a:lnTo>
                    <a:pt x="52" y="8"/>
                  </a:lnTo>
                  <a:close/>
                </a:path>
              </a:pathLst>
            </a:custGeom>
            <a:solidFill>
              <a:srgbClr val="007C45"/>
            </a:solidFill>
            <a:ln w="0">
              <a:solidFill>
                <a:srgbClr val="007C4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30" name="Freeform 1506"/>
            <p:cNvSpPr>
              <a:spLocks/>
            </p:cNvSpPr>
            <p:nvPr/>
          </p:nvSpPr>
          <p:spPr bwMode="auto">
            <a:xfrm>
              <a:off x="1940" y="1592"/>
              <a:ext cx="52" cy="16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0" y="16"/>
                </a:cxn>
                <a:cxn ang="0">
                  <a:pos x="52" y="8"/>
                </a:cxn>
              </a:cxnLst>
              <a:rect l="0" t="0" r="r" b="b"/>
              <a:pathLst>
                <a:path w="52" h="16">
                  <a:moveTo>
                    <a:pt x="52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0" y="16"/>
                  </a:lnTo>
                  <a:lnTo>
                    <a:pt x="5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31" name="Freeform 1507"/>
            <p:cNvSpPr>
              <a:spLocks/>
            </p:cNvSpPr>
            <p:nvPr/>
          </p:nvSpPr>
          <p:spPr bwMode="auto">
            <a:xfrm>
              <a:off x="1916" y="1600"/>
              <a:ext cx="54" cy="14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4" y="0"/>
                </a:cxn>
                <a:cxn ang="0">
                  <a:pos x="0" y="8"/>
                </a:cxn>
                <a:cxn ang="0">
                  <a:pos x="30" y="14"/>
                </a:cxn>
                <a:cxn ang="0">
                  <a:pos x="54" y="8"/>
                </a:cxn>
              </a:cxnLst>
              <a:rect l="0" t="0" r="r" b="b"/>
              <a:pathLst>
                <a:path w="54" h="14">
                  <a:moveTo>
                    <a:pt x="54" y="8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30" y="14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C44"/>
            </a:solidFill>
            <a:ln w="0">
              <a:solidFill>
                <a:srgbClr val="007C4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32" name="Freeform 1508"/>
            <p:cNvSpPr>
              <a:spLocks/>
            </p:cNvSpPr>
            <p:nvPr/>
          </p:nvSpPr>
          <p:spPr bwMode="auto">
            <a:xfrm>
              <a:off x="1916" y="1600"/>
              <a:ext cx="54" cy="14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4" y="0"/>
                </a:cxn>
                <a:cxn ang="0">
                  <a:pos x="0" y="8"/>
                </a:cxn>
                <a:cxn ang="0">
                  <a:pos x="30" y="14"/>
                </a:cxn>
                <a:cxn ang="0">
                  <a:pos x="54" y="8"/>
                </a:cxn>
              </a:cxnLst>
              <a:rect l="0" t="0" r="r" b="b"/>
              <a:pathLst>
                <a:path w="54" h="14">
                  <a:moveTo>
                    <a:pt x="54" y="8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30" y="14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33" name="Freeform 1509"/>
            <p:cNvSpPr>
              <a:spLocks/>
            </p:cNvSpPr>
            <p:nvPr/>
          </p:nvSpPr>
          <p:spPr bwMode="auto">
            <a:xfrm>
              <a:off x="1894" y="1608"/>
              <a:ext cx="52" cy="14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30" y="14"/>
                </a:cxn>
                <a:cxn ang="0">
                  <a:pos x="52" y="6"/>
                </a:cxn>
              </a:cxnLst>
              <a:rect l="0" t="0" r="r" b="b"/>
              <a:pathLst>
                <a:path w="52" h="14">
                  <a:moveTo>
                    <a:pt x="52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30" y="14"/>
                  </a:lnTo>
                  <a:lnTo>
                    <a:pt x="52" y="6"/>
                  </a:lnTo>
                  <a:close/>
                </a:path>
              </a:pathLst>
            </a:custGeom>
            <a:solidFill>
              <a:srgbClr val="007C42"/>
            </a:solidFill>
            <a:ln w="0">
              <a:solidFill>
                <a:srgbClr val="007C4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34" name="Freeform 1510"/>
            <p:cNvSpPr>
              <a:spLocks/>
            </p:cNvSpPr>
            <p:nvPr/>
          </p:nvSpPr>
          <p:spPr bwMode="auto">
            <a:xfrm>
              <a:off x="1894" y="1608"/>
              <a:ext cx="52" cy="14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30" y="14"/>
                </a:cxn>
                <a:cxn ang="0">
                  <a:pos x="52" y="6"/>
                </a:cxn>
              </a:cxnLst>
              <a:rect l="0" t="0" r="r" b="b"/>
              <a:pathLst>
                <a:path w="52" h="14">
                  <a:moveTo>
                    <a:pt x="52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30" y="14"/>
                  </a:lnTo>
                  <a:lnTo>
                    <a:pt x="5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35" name="Freeform 1511"/>
            <p:cNvSpPr>
              <a:spLocks/>
            </p:cNvSpPr>
            <p:nvPr/>
          </p:nvSpPr>
          <p:spPr bwMode="auto">
            <a:xfrm>
              <a:off x="1870" y="1614"/>
              <a:ext cx="54" cy="16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4" y="0"/>
                </a:cxn>
                <a:cxn ang="0">
                  <a:pos x="0" y="8"/>
                </a:cxn>
                <a:cxn ang="0">
                  <a:pos x="30" y="16"/>
                </a:cxn>
                <a:cxn ang="0">
                  <a:pos x="54" y="8"/>
                </a:cxn>
              </a:cxnLst>
              <a:rect l="0" t="0" r="r" b="b"/>
              <a:pathLst>
                <a:path w="54" h="16">
                  <a:moveTo>
                    <a:pt x="54" y="8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30" y="16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C3F"/>
            </a:solidFill>
            <a:ln w="0">
              <a:solidFill>
                <a:srgbClr val="007C3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36" name="Freeform 1512"/>
            <p:cNvSpPr>
              <a:spLocks/>
            </p:cNvSpPr>
            <p:nvPr/>
          </p:nvSpPr>
          <p:spPr bwMode="auto">
            <a:xfrm>
              <a:off x="1870" y="1614"/>
              <a:ext cx="54" cy="16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4" y="0"/>
                </a:cxn>
                <a:cxn ang="0">
                  <a:pos x="0" y="8"/>
                </a:cxn>
                <a:cxn ang="0">
                  <a:pos x="30" y="16"/>
                </a:cxn>
                <a:cxn ang="0">
                  <a:pos x="54" y="8"/>
                </a:cxn>
              </a:cxnLst>
              <a:rect l="0" t="0" r="r" b="b"/>
              <a:pathLst>
                <a:path w="54" h="16">
                  <a:moveTo>
                    <a:pt x="54" y="8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30" y="16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37" name="Freeform 1513"/>
            <p:cNvSpPr>
              <a:spLocks/>
            </p:cNvSpPr>
            <p:nvPr/>
          </p:nvSpPr>
          <p:spPr bwMode="auto">
            <a:xfrm>
              <a:off x="1846" y="1622"/>
              <a:ext cx="54" cy="14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30" y="14"/>
                </a:cxn>
                <a:cxn ang="0">
                  <a:pos x="54" y="8"/>
                </a:cxn>
              </a:cxnLst>
              <a:rect l="0" t="0" r="r" b="b"/>
              <a:pathLst>
                <a:path w="54" h="14">
                  <a:moveTo>
                    <a:pt x="54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30" y="14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C3B"/>
            </a:solidFill>
            <a:ln w="0">
              <a:solidFill>
                <a:srgbClr val="007C3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38" name="Freeform 1514"/>
            <p:cNvSpPr>
              <a:spLocks/>
            </p:cNvSpPr>
            <p:nvPr/>
          </p:nvSpPr>
          <p:spPr bwMode="auto">
            <a:xfrm>
              <a:off x="1846" y="1622"/>
              <a:ext cx="54" cy="14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30" y="14"/>
                </a:cxn>
                <a:cxn ang="0">
                  <a:pos x="54" y="8"/>
                </a:cxn>
              </a:cxnLst>
              <a:rect l="0" t="0" r="r" b="b"/>
              <a:pathLst>
                <a:path w="54" h="14">
                  <a:moveTo>
                    <a:pt x="54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30" y="14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39" name="Freeform 1515"/>
            <p:cNvSpPr>
              <a:spLocks/>
            </p:cNvSpPr>
            <p:nvPr/>
          </p:nvSpPr>
          <p:spPr bwMode="auto">
            <a:xfrm>
              <a:off x="1822" y="1628"/>
              <a:ext cx="54" cy="16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4" y="0"/>
                </a:cxn>
                <a:cxn ang="0">
                  <a:pos x="0" y="8"/>
                </a:cxn>
                <a:cxn ang="0">
                  <a:pos x="30" y="16"/>
                </a:cxn>
                <a:cxn ang="0">
                  <a:pos x="54" y="8"/>
                </a:cxn>
              </a:cxnLst>
              <a:rect l="0" t="0" r="r" b="b"/>
              <a:pathLst>
                <a:path w="54" h="16">
                  <a:moveTo>
                    <a:pt x="54" y="8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30" y="16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C37"/>
            </a:solidFill>
            <a:ln w="0">
              <a:solidFill>
                <a:srgbClr val="007C3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40" name="Freeform 1516"/>
            <p:cNvSpPr>
              <a:spLocks/>
            </p:cNvSpPr>
            <p:nvPr/>
          </p:nvSpPr>
          <p:spPr bwMode="auto">
            <a:xfrm>
              <a:off x="1822" y="1628"/>
              <a:ext cx="54" cy="16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4" y="0"/>
                </a:cxn>
                <a:cxn ang="0">
                  <a:pos x="0" y="8"/>
                </a:cxn>
                <a:cxn ang="0">
                  <a:pos x="30" y="16"/>
                </a:cxn>
                <a:cxn ang="0">
                  <a:pos x="54" y="8"/>
                </a:cxn>
              </a:cxnLst>
              <a:rect l="0" t="0" r="r" b="b"/>
              <a:pathLst>
                <a:path w="54" h="16">
                  <a:moveTo>
                    <a:pt x="54" y="8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30" y="16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41" name="Freeform 1517"/>
            <p:cNvSpPr>
              <a:spLocks/>
            </p:cNvSpPr>
            <p:nvPr/>
          </p:nvSpPr>
          <p:spPr bwMode="auto">
            <a:xfrm>
              <a:off x="1798" y="1636"/>
              <a:ext cx="54" cy="14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30" y="14"/>
                </a:cxn>
                <a:cxn ang="0">
                  <a:pos x="54" y="8"/>
                </a:cxn>
              </a:cxnLst>
              <a:rect l="0" t="0" r="r" b="b"/>
              <a:pathLst>
                <a:path w="54" h="14">
                  <a:moveTo>
                    <a:pt x="54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30" y="14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B31"/>
            </a:solidFill>
            <a:ln w="0">
              <a:solidFill>
                <a:srgbClr val="007B3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42" name="Freeform 1518"/>
            <p:cNvSpPr>
              <a:spLocks/>
            </p:cNvSpPr>
            <p:nvPr/>
          </p:nvSpPr>
          <p:spPr bwMode="auto">
            <a:xfrm>
              <a:off x="1798" y="1636"/>
              <a:ext cx="54" cy="14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30" y="14"/>
                </a:cxn>
                <a:cxn ang="0">
                  <a:pos x="54" y="8"/>
                </a:cxn>
              </a:cxnLst>
              <a:rect l="0" t="0" r="r" b="b"/>
              <a:pathLst>
                <a:path w="54" h="14">
                  <a:moveTo>
                    <a:pt x="54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30" y="14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43" name="Freeform 1519"/>
            <p:cNvSpPr>
              <a:spLocks/>
            </p:cNvSpPr>
            <p:nvPr/>
          </p:nvSpPr>
          <p:spPr bwMode="auto">
            <a:xfrm>
              <a:off x="1774" y="1642"/>
              <a:ext cx="54" cy="14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30" y="14"/>
                </a:cxn>
                <a:cxn ang="0">
                  <a:pos x="54" y="8"/>
                </a:cxn>
              </a:cxnLst>
              <a:rect l="0" t="0" r="r" b="b"/>
              <a:pathLst>
                <a:path w="54" h="14">
                  <a:moveTo>
                    <a:pt x="54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30" y="14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A2B"/>
            </a:solidFill>
            <a:ln w="0">
              <a:solidFill>
                <a:srgbClr val="007A2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44" name="Freeform 1520"/>
            <p:cNvSpPr>
              <a:spLocks/>
            </p:cNvSpPr>
            <p:nvPr/>
          </p:nvSpPr>
          <p:spPr bwMode="auto">
            <a:xfrm>
              <a:off x="1774" y="1642"/>
              <a:ext cx="54" cy="14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30" y="14"/>
                </a:cxn>
                <a:cxn ang="0">
                  <a:pos x="54" y="8"/>
                </a:cxn>
              </a:cxnLst>
              <a:rect l="0" t="0" r="r" b="b"/>
              <a:pathLst>
                <a:path w="54" h="14">
                  <a:moveTo>
                    <a:pt x="54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30" y="14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45" name="Freeform 1521"/>
            <p:cNvSpPr>
              <a:spLocks/>
            </p:cNvSpPr>
            <p:nvPr/>
          </p:nvSpPr>
          <p:spPr bwMode="auto">
            <a:xfrm>
              <a:off x="1748" y="1648"/>
              <a:ext cx="56" cy="12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30" y="12"/>
                </a:cxn>
                <a:cxn ang="0">
                  <a:pos x="56" y="8"/>
                </a:cxn>
              </a:cxnLst>
              <a:rect l="0" t="0" r="r" b="b"/>
              <a:pathLst>
                <a:path w="56" h="12">
                  <a:moveTo>
                    <a:pt x="56" y="8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30" y="12"/>
                  </a:lnTo>
                  <a:lnTo>
                    <a:pt x="56" y="8"/>
                  </a:lnTo>
                  <a:close/>
                </a:path>
              </a:pathLst>
            </a:custGeom>
            <a:solidFill>
              <a:srgbClr val="007925"/>
            </a:solidFill>
            <a:ln w="0">
              <a:solidFill>
                <a:srgbClr val="00792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46" name="Freeform 1522"/>
            <p:cNvSpPr>
              <a:spLocks/>
            </p:cNvSpPr>
            <p:nvPr/>
          </p:nvSpPr>
          <p:spPr bwMode="auto">
            <a:xfrm>
              <a:off x="1748" y="1648"/>
              <a:ext cx="56" cy="12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30" y="12"/>
                </a:cxn>
                <a:cxn ang="0">
                  <a:pos x="56" y="8"/>
                </a:cxn>
              </a:cxnLst>
              <a:rect l="0" t="0" r="r" b="b"/>
              <a:pathLst>
                <a:path w="56" h="12">
                  <a:moveTo>
                    <a:pt x="56" y="8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30" y="12"/>
                  </a:lnTo>
                  <a:lnTo>
                    <a:pt x="5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47" name="Freeform 1523"/>
            <p:cNvSpPr>
              <a:spLocks/>
            </p:cNvSpPr>
            <p:nvPr/>
          </p:nvSpPr>
          <p:spPr bwMode="auto">
            <a:xfrm>
              <a:off x="1722" y="1652"/>
              <a:ext cx="56" cy="12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30" y="12"/>
                </a:cxn>
                <a:cxn ang="0">
                  <a:pos x="56" y="8"/>
                </a:cxn>
              </a:cxnLst>
              <a:rect l="0" t="0" r="r" b="b"/>
              <a:pathLst>
                <a:path w="56" h="12">
                  <a:moveTo>
                    <a:pt x="56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30" y="12"/>
                  </a:lnTo>
                  <a:lnTo>
                    <a:pt x="56" y="8"/>
                  </a:lnTo>
                  <a:close/>
                </a:path>
              </a:pathLst>
            </a:custGeom>
            <a:solidFill>
              <a:srgbClr val="00771D"/>
            </a:solidFill>
            <a:ln w="0">
              <a:solidFill>
                <a:srgbClr val="00771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48" name="Freeform 1524"/>
            <p:cNvSpPr>
              <a:spLocks/>
            </p:cNvSpPr>
            <p:nvPr/>
          </p:nvSpPr>
          <p:spPr bwMode="auto">
            <a:xfrm>
              <a:off x="1722" y="1652"/>
              <a:ext cx="56" cy="12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30" y="12"/>
                </a:cxn>
                <a:cxn ang="0">
                  <a:pos x="56" y="8"/>
                </a:cxn>
              </a:cxnLst>
              <a:rect l="0" t="0" r="r" b="b"/>
              <a:pathLst>
                <a:path w="56" h="12">
                  <a:moveTo>
                    <a:pt x="56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30" y="12"/>
                  </a:lnTo>
                  <a:lnTo>
                    <a:pt x="5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49" name="Freeform 1525"/>
            <p:cNvSpPr>
              <a:spLocks/>
            </p:cNvSpPr>
            <p:nvPr/>
          </p:nvSpPr>
          <p:spPr bwMode="auto">
            <a:xfrm>
              <a:off x="1696" y="1658"/>
              <a:ext cx="56" cy="10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30" y="10"/>
                </a:cxn>
                <a:cxn ang="0">
                  <a:pos x="56" y="6"/>
                </a:cxn>
              </a:cxnLst>
              <a:rect l="0" t="0" r="r" b="b"/>
              <a:pathLst>
                <a:path w="56" h="10">
                  <a:moveTo>
                    <a:pt x="56" y="6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30" y="10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007516"/>
            </a:solidFill>
            <a:ln w="0">
              <a:solidFill>
                <a:srgbClr val="00751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50" name="Freeform 1526"/>
            <p:cNvSpPr>
              <a:spLocks/>
            </p:cNvSpPr>
            <p:nvPr/>
          </p:nvSpPr>
          <p:spPr bwMode="auto">
            <a:xfrm>
              <a:off x="1696" y="1658"/>
              <a:ext cx="56" cy="10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30" y="10"/>
                </a:cxn>
                <a:cxn ang="0">
                  <a:pos x="56" y="6"/>
                </a:cxn>
              </a:cxnLst>
              <a:rect l="0" t="0" r="r" b="b"/>
              <a:pathLst>
                <a:path w="56" h="10">
                  <a:moveTo>
                    <a:pt x="56" y="6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30" y="10"/>
                  </a:lnTo>
                  <a:lnTo>
                    <a:pt x="5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51" name="Freeform 1527"/>
            <p:cNvSpPr>
              <a:spLocks/>
            </p:cNvSpPr>
            <p:nvPr/>
          </p:nvSpPr>
          <p:spPr bwMode="auto">
            <a:xfrm>
              <a:off x="1668" y="1662"/>
              <a:ext cx="58" cy="10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32" y="10"/>
                </a:cxn>
                <a:cxn ang="0">
                  <a:pos x="58" y="6"/>
                </a:cxn>
              </a:cxnLst>
              <a:rect l="0" t="0" r="r" b="b"/>
              <a:pathLst>
                <a:path w="58" h="10">
                  <a:moveTo>
                    <a:pt x="58" y="6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32" y="10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00720E"/>
            </a:solidFill>
            <a:ln w="0">
              <a:solidFill>
                <a:srgbClr val="00720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52" name="Freeform 1528"/>
            <p:cNvSpPr>
              <a:spLocks/>
            </p:cNvSpPr>
            <p:nvPr/>
          </p:nvSpPr>
          <p:spPr bwMode="auto">
            <a:xfrm>
              <a:off x="1668" y="1662"/>
              <a:ext cx="58" cy="10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32" y="10"/>
                </a:cxn>
                <a:cxn ang="0">
                  <a:pos x="58" y="6"/>
                </a:cxn>
              </a:cxnLst>
              <a:rect l="0" t="0" r="r" b="b"/>
              <a:pathLst>
                <a:path w="58" h="10">
                  <a:moveTo>
                    <a:pt x="58" y="6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32" y="10"/>
                  </a:lnTo>
                  <a:lnTo>
                    <a:pt x="5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53" name="Freeform 1529"/>
            <p:cNvSpPr>
              <a:spLocks/>
            </p:cNvSpPr>
            <p:nvPr/>
          </p:nvSpPr>
          <p:spPr bwMode="auto">
            <a:xfrm>
              <a:off x="1642" y="1666"/>
              <a:ext cx="58" cy="8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26" y="0"/>
                </a:cxn>
                <a:cxn ang="0">
                  <a:pos x="0" y="2"/>
                </a:cxn>
                <a:cxn ang="0">
                  <a:pos x="30" y="8"/>
                </a:cxn>
                <a:cxn ang="0">
                  <a:pos x="58" y="6"/>
                </a:cxn>
              </a:cxnLst>
              <a:rect l="0" t="0" r="r" b="b"/>
              <a:pathLst>
                <a:path w="58" h="8">
                  <a:moveTo>
                    <a:pt x="58" y="6"/>
                  </a:moveTo>
                  <a:lnTo>
                    <a:pt x="26" y="0"/>
                  </a:lnTo>
                  <a:lnTo>
                    <a:pt x="0" y="2"/>
                  </a:lnTo>
                  <a:lnTo>
                    <a:pt x="30" y="8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006E06"/>
            </a:solidFill>
            <a:ln w="0">
              <a:solidFill>
                <a:srgbClr val="006E0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54" name="Freeform 1530"/>
            <p:cNvSpPr>
              <a:spLocks/>
            </p:cNvSpPr>
            <p:nvPr/>
          </p:nvSpPr>
          <p:spPr bwMode="auto">
            <a:xfrm>
              <a:off x="1642" y="1666"/>
              <a:ext cx="58" cy="8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26" y="0"/>
                </a:cxn>
                <a:cxn ang="0">
                  <a:pos x="0" y="2"/>
                </a:cxn>
                <a:cxn ang="0">
                  <a:pos x="30" y="8"/>
                </a:cxn>
                <a:cxn ang="0">
                  <a:pos x="58" y="6"/>
                </a:cxn>
              </a:cxnLst>
              <a:rect l="0" t="0" r="r" b="b"/>
              <a:pathLst>
                <a:path w="58" h="8">
                  <a:moveTo>
                    <a:pt x="58" y="6"/>
                  </a:moveTo>
                  <a:lnTo>
                    <a:pt x="26" y="0"/>
                  </a:lnTo>
                  <a:lnTo>
                    <a:pt x="0" y="2"/>
                  </a:lnTo>
                  <a:lnTo>
                    <a:pt x="30" y="8"/>
                  </a:lnTo>
                  <a:lnTo>
                    <a:pt x="5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55" name="Freeform 1531"/>
            <p:cNvSpPr>
              <a:spLocks/>
            </p:cNvSpPr>
            <p:nvPr/>
          </p:nvSpPr>
          <p:spPr bwMode="auto">
            <a:xfrm>
              <a:off x="1614" y="1668"/>
              <a:ext cx="58" cy="8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28" y="0"/>
                </a:cxn>
                <a:cxn ang="0">
                  <a:pos x="0" y="2"/>
                </a:cxn>
                <a:cxn ang="0">
                  <a:pos x="30" y="8"/>
                </a:cxn>
                <a:cxn ang="0">
                  <a:pos x="58" y="6"/>
                </a:cxn>
              </a:cxnLst>
              <a:rect l="0" t="0" r="r" b="b"/>
              <a:pathLst>
                <a:path w="58" h="8">
                  <a:moveTo>
                    <a:pt x="58" y="6"/>
                  </a:moveTo>
                  <a:lnTo>
                    <a:pt x="28" y="0"/>
                  </a:lnTo>
                  <a:lnTo>
                    <a:pt x="0" y="2"/>
                  </a:lnTo>
                  <a:lnTo>
                    <a:pt x="30" y="8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006A00"/>
            </a:solidFill>
            <a:ln w="0">
              <a:solidFill>
                <a:srgbClr val="006A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56" name="Freeform 1532"/>
            <p:cNvSpPr>
              <a:spLocks/>
            </p:cNvSpPr>
            <p:nvPr/>
          </p:nvSpPr>
          <p:spPr bwMode="auto">
            <a:xfrm>
              <a:off x="1614" y="1668"/>
              <a:ext cx="58" cy="8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28" y="0"/>
                </a:cxn>
                <a:cxn ang="0">
                  <a:pos x="0" y="2"/>
                </a:cxn>
                <a:cxn ang="0">
                  <a:pos x="30" y="8"/>
                </a:cxn>
                <a:cxn ang="0">
                  <a:pos x="58" y="6"/>
                </a:cxn>
              </a:cxnLst>
              <a:rect l="0" t="0" r="r" b="b"/>
              <a:pathLst>
                <a:path w="58" h="8">
                  <a:moveTo>
                    <a:pt x="58" y="6"/>
                  </a:moveTo>
                  <a:lnTo>
                    <a:pt x="28" y="0"/>
                  </a:lnTo>
                  <a:lnTo>
                    <a:pt x="0" y="2"/>
                  </a:lnTo>
                  <a:lnTo>
                    <a:pt x="30" y="8"/>
                  </a:lnTo>
                  <a:lnTo>
                    <a:pt x="5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57" name="Freeform 1533"/>
            <p:cNvSpPr>
              <a:spLocks/>
            </p:cNvSpPr>
            <p:nvPr/>
          </p:nvSpPr>
          <p:spPr bwMode="auto">
            <a:xfrm>
              <a:off x="1584" y="1670"/>
              <a:ext cx="60" cy="8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30" y="0"/>
                </a:cxn>
                <a:cxn ang="0">
                  <a:pos x="0" y="2"/>
                </a:cxn>
                <a:cxn ang="0">
                  <a:pos x="32" y="8"/>
                </a:cxn>
                <a:cxn ang="0">
                  <a:pos x="60" y="6"/>
                </a:cxn>
              </a:cxnLst>
              <a:rect l="0" t="0" r="r" b="b"/>
              <a:pathLst>
                <a:path w="60" h="8">
                  <a:moveTo>
                    <a:pt x="60" y="6"/>
                  </a:moveTo>
                  <a:lnTo>
                    <a:pt x="30" y="0"/>
                  </a:lnTo>
                  <a:lnTo>
                    <a:pt x="0" y="2"/>
                  </a:lnTo>
                  <a:lnTo>
                    <a:pt x="32" y="8"/>
                  </a:lnTo>
                  <a:lnTo>
                    <a:pt x="60" y="6"/>
                  </a:lnTo>
                  <a:close/>
                </a:path>
              </a:pathLst>
            </a:custGeom>
            <a:solidFill>
              <a:srgbClr val="006400"/>
            </a:solidFill>
            <a:ln w="0">
              <a:solidFill>
                <a:srgbClr val="0064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58" name="Freeform 1534"/>
            <p:cNvSpPr>
              <a:spLocks/>
            </p:cNvSpPr>
            <p:nvPr/>
          </p:nvSpPr>
          <p:spPr bwMode="auto">
            <a:xfrm>
              <a:off x="1584" y="1670"/>
              <a:ext cx="60" cy="8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30" y="0"/>
                </a:cxn>
                <a:cxn ang="0">
                  <a:pos x="0" y="2"/>
                </a:cxn>
                <a:cxn ang="0">
                  <a:pos x="32" y="8"/>
                </a:cxn>
                <a:cxn ang="0">
                  <a:pos x="60" y="6"/>
                </a:cxn>
              </a:cxnLst>
              <a:rect l="0" t="0" r="r" b="b"/>
              <a:pathLst>
                <a:path w="60" h="8">
                  <a:moveTo>
                    <a:pt x="60" y="6"/>
                  </a:moveTo>
                  <a:lnTo>
                    <a:pt x="30" y="0"/>
                  </a:lnTo>
                  <a:lnTo>
                    <a:pt x="0" y="2"/>
                  </a:lnTo>
                  <a:lnTo>
                    <a:pt x="32" y="8"/>
                  </a:lnTo>
                  <a:lnTo>
                    <a:pt x="6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59" name="Freeform 1535"/>
            <p:cNvSpPr>
              <a:spLocks/>
            </p:cNvSpPr>
            <p:nvPr/>
          </p:nvSpPr>
          <p:spPr bwMode="auto">
            <a:xfrm>
              <a:off x="1556" y="1672"/>
              <a:ext cx="60" cy="6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28" y="0"/>
                </a:cxn>
                <a:cxn ang="0">
                  <a:pos x="0" y="2"/>
                </a:cxn>
                <a:cxn ang="0">
                  <a:pos x="30" y="6"/>
                </a:cxn>
                <a:cxn ang="0">
                  <a:pos x="60" y="6"/>
                </a:cxn>
              </a:cxnLst>
              <a:rect l="0" t="0" r="r" b="b"/>
              <a:pathLst>
                <a:path w="60" h="6">
                  <a:moveTo>
                    <a:pt x="60" y="6"/>
                  </a:moveTo>
                  <a:lnTo>
                    <a:pt x="28" y="0"/>
                  </a:lnTo>
                  <a:lnTo>
                    <a:pt x="0" y="2"/>
                  </a:lnTo>
                  <a:lnTo>
                    <a:pt x="30" y="6"/>
                  </a:lnTo>
                  <a:lnTo>
                    <a:pt x="60" y="6"/>
                  </a:lnTo>
                  <a:close/>
                </a:path>
              </a:pathLst>
            </a:custGeom>
            <a:solidFill>
              <a:srgbClr val="005F00"/>
            </a:solidFill>
            <a:ln w="0">
              <a:solidFill>
                <a:srgbClr val="005F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60" name="Freeform 1536"/>
            <p:cNvSpPr>
              <a:spLocks/>
            </p:cNvSpPr>
            <p:nvPr/>
          </p:nvSpPr>
          <p:spPr bwMode="auto">
            <a:xfrm>
              <a:off x="1556" y="1672"/>
              <a:ext cx="60" cy="6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28" y="0"/>
                </a:cxn>
                <a:cxn ang="0">
                  <a:pos x="0" y="2"/>
                </a:cxn>
                <a:cxn ang="0">
                  <a:pos x="30" y="6"/>
                </a:cxn>
                <a:cxn ang="0">
                  <a:pos x="60" y="6"/>
                </a:cxn>
              </a:cxnLst>
              <a:rect l="0" t="0" r="r" b="b"/>
              <a:pathLst>
                <a:path w="60" h="6">
                  <a:moveTo>
                    <a:pt x="60" y="6"/>
                  </a:moveTo>
                  <a:lnTo>
                    <a:pt x="28" y="0"/>
                  </a:lnTo>
                  <a:lnTo>
                    <a:pt x="0" y="2"/>
                  </a:lnTo>
                  <a:lnTo>
                    <a:pt x="30" y="6"/>
                  </a:lnTo>
                  <a:lnTo>
                    <a:pt x="6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61" name="Freeform 1537"/>
            <p:cNvSpPr>
              <a:spLocks/>
            </p:cNvSpPr>
            <p:nvPr/>
          </p:nvSpPr>
          <p:spPr bwMode="auto">
            <a:xfrm>
              <a:off x="1526" y="1674"/>
              <a:ext cx="60" cy="6"/>
            </a:xfrm>
            <a:custGeom>
              <a:avLst/>
              <a:gdLst/>
              <a:ahLst/>
              <a:cxnLst>
                <a:cxn ang="0">
                  <a:pos x="60" y="4"/>
                </a:cxn>
                <a:cxn ang="0">
                  <a:pos x="30" y="0"/>
                </a:cxn>
                <a:cxn ang="0">
                  <a:pos x="0" y="2"/>
                </a:cxn>
                <a:cxn ang="0">
                  <a:pos x="32" y="6"/>
                </a:cxn>
                <a:cxn ang="0">
                  <a:pos x="60" y="4"/>
                </a:cxn>
              </a:cxnLst>
              <a:rect l="0" t="0" r="r" b="b"/>
              <a:pathLst>
                <a:path w="60" h="6">
                  <a:moveTo>
                    <a:pt x="60" y="4"/>
                  </a:moveTo>
                  <a:lnTo>
                    <a:pt x="30" y="0"/>
                  </a:lnTo>
                  <a:lnTo>
                    <a:pt x="0" y="2"/>
                  </a:lnTo>
                  <a:lnTo>
                    <a:pt x="32" y="6"/>
                  </a:lnTo>
                  <a:lnTo>
                    <a:pt x="60" y="4"/>
                  </a:lnTo>
                  <a:close/>
                </a:path>
              </a:pathLst>
            </a:custGeom>
            <a:solidFill>
              <a:srgbClr val="005800"/>
            </a:solidFill>
            <a:ln w="0">
              <a:solidFill>
                <a:srgbClr val="0058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62" name="Freeform 1538"/>
            <p:cNvSpPr>
              <a:spLocks/>
            </p:cNvSpPr>
            <p:nvPr/>
          </p:nvSpPr>
          <p:spPr bwMode="auto">
            <a:xfrm>
              <a:off x="1526" y="1674"/>
              <a:ext cx="60" cy="6"/>
            </a:xfrm>
            <a:custGeom>
              <a:avLst/>
              <a:gdLst/>
              <a:ahLst/>
              <a:cxnLst>
                <a:cxn ang="0">
                  <a:pos x="60" y="4"/>
                </a:cxn>
                <a:cxn ang="0">
                  <a:pos x="30" y="0"/>
                </a:cxn>
                <a:cxn ang="0">
                  <a:pos x="0" y="2"/>
                </a:cxn>
                <a:cxn ang="0">
                  <a:pos x="32" y="6"/>
                </a:cxn>
                <a:cxn ang="0">
                  <a:pos x="60" y="4"/>
                </a:cxn>
              </a:cxnLst>
              <a:rect l="0" t="0" r="r" b="b"/>
              <a:pathLst>
                <a:path w="60" h="6">
                  <a:moveTo>
                    <a:pt x="60" y="4"/>
                  </a:moveTo>
                  <a:lnTo>
                    <a:pt x="30" y="0"/>
                  </a:lnTo>
                  <a:lnTo>
                    <a:pt x="0" y="2"/>
                  </a:lnTo>
                  <a:lnTo>
                    <a:pt x="32" y="6"/>
                  </a:lnTo>
                  <a:lnTo>
                    <a:pt x="60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63" name="Freeform 1539"/>
            <p:cNvSpPr>
              <a:spLocks/>
            </p:cNvSpPr>
            <p:nvPr/>
          </p:nvSpPr>
          <p:spPr bwMode="auto">
            <a:xfrm>
              <a:off x="1496" y="1676"/>
              <a:ext cx="62" cy="4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30" y="0"/>
                </a:cxn>
                <a:cxn ang="0">
                  <a:pos x="0" y="2"/>
                </a:cxn>
                <a:cxn ang="0">
                  <a:pos x="30" y="4"/>
                </a:cxn>
                <a:cxn ang="0">
                  <a:pos x="62" y="4"/>
                </a:cxn>
              </a:cxnLst>
              <a:rect l="0" t="0" r="r" b="b"/>
              <a:pathLst>
                <a:path w="62" h="4">
                  <a:moveTo>
                    <a:pt x="62" y="4"/>
                  </a:moveTo>
                  <a:lnTo>
                    <a:pt x="30" y="0"/>
                  </a:lnTo>
                  <a:lnTo>
                    <a:pt x="0" y="2"/>
                  </a:lnTo>
                  <a:lnTo>
                    <a:pt x="30" y="4"/>
                  </a:lnTo>
                  <a:lnTo>
                    <a:pt x="62" y="4"/>
                  </a:lnTo>
                  <a:close/>
                </a:path>
              </a:pathLst>
            </a:custGeom>
            <a:solidFill>
              <a:srgbClr val="005200"/>
            </a:solidFill>
            <a:ln w="0">
              <a:solidFill>
                <a:srgbClr val="0052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64" name="Freeform 1540"/>
            <p:cNvSpPr>
              <a:spLocks/>
            </p:cNvSpPr>
            <p:nvPr/>
          </p:nvSpPr>
          <p:spPr bwMode="auto">
            <a:xfrm>
              <a:off x="1496" y="1676"/>
              <a:ext cx="62" cy="4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30" y="0"/>
                </a:cxn>
                <a:cxn ang="0">
                  <a:pos x="0" y="2"/>
                </a:cxn>
                <a:cxn ang="0">
                  <a:pos x="30" y="4"/>
                </a:cxn>
                <a:cxn ang="0">
                  <a:pos x="62" y="4"/>
                </a:cxn>
              </a:cxnLst>
              <a:rect l="0" t="0" r="r" b="b"/>
              <a:pathLst>
                <a:path w="62" h="4">
                  <a:moveTo>
                    <a:pt x="62" y="4"/>
                  </a:moveTo>
                  <a:lnTo>
                    <a:pt x="30" y="0"/>
                  </a:lnTo>
                  <a:lnTo>
                    <a:pt x="0" y="2"/>
                  </a:lnTo>
                  <a:lnTo>
                    <a:pt x="30" y="4"/>
                  </a:lnTo>
                  <a:lnTo>
                    <a:pt x="62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65" name="Freeform 1541"/>
            <p:cNvSpPr>
              <a:spLocks/>
            </p:cNvSpPr>
            <p:nvPr/>
          </p:nvSpPr>
          <p:spPr bwMode="auto">
            <a:xfrm>
              <a:off x="1464" y="1678"/>
              <a:ext cx="62" cy="4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32" y="0"/>
                </a:cxn>
                <a:cxn ang="0">
                  <a:pos x="0" y="2"/>
                </a:cxn>
                <a:cxn ang="0">
                  <a:pos x="32" y="4"/>
                </a:cxn>
                <a:cxn ang="0">
                  <a:pos x="62" y="2"/>
                </a:cxn>
              </a:cxnLst>
              <a:rect l="0" t="0" r="r" b="b"/>
              <a:pathLst>
                <a:path w="62" h="4">
                  <a:moveTo>
                    <a:pt x="62" y="2"/>
                  </a:moveTo>
                  <a:lnTo>
                    <a:pt x="32" y="0"/>
                  </a:lnTo>
                  <a:lnTo>
                    <a:pt x="0" y="2"/>
                  </a:lnTo>
                  <a:lnTo>
                    <a:pt x="32" y="4"/>
                  </a:lnTo>
                  <a:lnTo>
                    <a:pt x="62" y="2"/>
                  </a:lnTo>
                  <a:close/>
                </a:path>
              </a:pathLst>
            </a:custGeom>
            <a:solidFill>
              <a:srgbClr val="004B00"/>
            </a:solidFill>
            <a:ln w="0">
              <a:solidFill>
                <a:srgbClr val="004B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66" name="Freeform 1542"/>
            <p:cNvSpPr>
              <a:spLocks/>
            </p:cNvSpPr>
            <p:nvPr/>
          </p:nvSpPr>
          <p:spPr bwMode="auto">
            <a:xfrm>
              <a:off x="1464" y="1678"/>
              <a:ext cx="62" cy="4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32" y="0"/>
                </a:cxn>
                <a:cxn ang="0">
                  <a:pos x="0" y="2"/>
                </a:cxn>
                <a:cxn ang="0">
                  <a:pos x="32" y="4"/>
                </a:cxn>
                <a:cxn ang="0">
                  <a:pos x="62" y="2"/>
                </a:cxn>
              </a:cxnLst>
              <a:rect l="0" t="0" r="r" b="b"/>
              <a:pathLst>
                <a:path w="62" h="4">
                  <a:moveTo>
                    <a:pt x="62" y="2"/>
                  </a:moveTo>
                  <a:lnTo>
                    <a:pt x="32" y="0"/>
                  </a:lnTo>
                  <a:lnTo>
                    <a:pt x="0" y="2"/>
                  </a:lnTo>
                  <a:lnTo>
                    <a:pt x="32" y="4"/>
                  </a:lnTo>
                  <a:lnTo>
                    <a:pt x="62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67" name="Freeform 1543"/>
            <p:cNvSpPr>
              <a:spLocks/>
            </p:cNvSpPr>
            <p:nvPr/>
          </p:nvSpPr>
          <p:spPr bwMode="auto">
            <a:xfrm>
              <a:off x="1434" y="1680"/>
              <a:ext cx="62" cy="4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30" y="0"/>
                </a:cxn>
                <a:cxn ang="0">
                  <a:pos x="0" y="4"/>
                </a:cxn>
                <a:cxn ang="0">
                  <a:pos x="30" y="4"/>
                </a:cxn>
                <a:cxn ang="0">
                  <a:pos x="62" y="2"/>
                </a:cxn>
              </a:cxnLst>
              <a:rect l="0" t="0" r="r" b="b"/>
              <a:pathLst>
                <a:path w="62" h="4">
                  <a:moveTo>
                    <a:pt x="62" y="2"/>
                  </a:moveTo>
                  <a:lnTo>
                    <a:pt x="30" y="0"/>
                  </a:lnTo>
                  <a:lnTo>
                    <a:pt x="0" y="4"/>
                  </a:lnTo>
                  <a:lnTo>
                    <a:pt x="30" y="4"/>
                  </a:lnTo>
                  <a:lnTo>
                    <a:pt x="62" y="2"/>
                  </a:lnTo>
                  <a:close/>
                </a:path>
              </a:pathLst>
            </a:custGeom>
            <a:solidFill>
              <a:srgbClr val="004400"/>
            </a:solidFill>
            <a:ln w="0">
              <a:solidFill>
                <a:srgbClr val="0044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68" name="Freeform 1544"/>
            <p:cNvSpPr>
              <a:spLocks/>
            </p:cNvSpPr>
            <p:nvPr/>
          </p:nvSpPr>
          <p:spPr bwMode="auto">
            <a:xfrm>
              <a:off x="1434" y="1680"/>
              <a:ext cx="62" cy="4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30" y="0"/>
                </a:cxn>
                <a:cxn ang="0">
                  <a:pos x="0" y="4"/>
                </a:cxn>
                <a:cxn ang="0">
                  <a:pos x="30" y="4"/>
                </a:cxn>
                <a:cxn ang="0">
                  <a:pos x="62" y="2"/>
                </a:cxn>
              </a:cxnLst>
              <a:rect l="0" t="0" r="r" b="b"/>
              <a:pathLst>
                <a:path w="62" h="4">
                  <a:moveTo>
                    <a:pt x="62" y="2"/>
                  </a:moveTo>
                  <a:lnTo>
                    <a:pt x="30" y="0"/>
                  </a:lnTo>
                  <a:lnTo>
                    <a:pt x="0" y="4"/>
                  </a:lnTo>
                  <a:lnTo>
                    <a:pt x="30" y="4"/>
                  </a:lnTo>
                  <a:lnTo>
                    <a:pt x="62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69" name="Freeform 1545"/>
            <p:cNvSpPr>
              <a:spLocks/>
            </p:cNvSpPr>
            <p:nvPr/>
          </p:nvSpPr>
          <p:spPr bwMode="auto">
            <a:xfrm>
              <a:off x="1402" y="1684"/>
              <a:ext cx="62" cy="4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32" y="0"/>
                </a:cxn>
                <a:cxn ang="0">
                  <a:pos x="0" y="4"/>
                </a:cxn>
                <a:cxn ang="0">
                  <a:pos x="30" y="4"/>
                </a:cxn>
                <a:cxn ang="0">
                  <a:pos x="62" y="0"/>
                </a:cxn>
              </a:cxnLst>
              <a:rect l="0" t="0" r="r" b="b"/>
              <a:pathLst>
                <a:path w="62" h="4">
                  <a:moveTo>
                    <a:pt x="62" y="0"/>
                  </a:moveTo>
                  <a:lnTo>
                    <a:pt x="32" y="0"/>
                  </a:lnTo>
                  <a:lnTo>
                    <a:pt x="0" y="4"/>
                  </a:lnTo>
                  <a:lnTo>
                    <a:pt x="30" y="4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3D00"/>
            </a:solidFill>
            <a:ln w="0">
              <a:solidFill>
                <a:srgbClr val="003D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70" name="Freeform 1546"/>
            <p:cNvSpPr>
              <a:spLocks/>
            </p:cNvSpPr>
            <p:nvPr/>
          </p:nvSpPr>
          <p:spPr bwMode="auto">
            <a:xfrm>
              <a:off x="1402" y="1684"/>
              <a:ext cx="62" cy="4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32" y="0"/>
                </a:cxn>
                <a:cxn ang="0">
                  <a:pos x="0" y="4"/>
                </a:cxn>
                <a:cxn ang="0">
                  <a:pos x="30" y="4"/>
                </a:cxn>
                <a:cxn ang="0">
                  <a:pos x="62" y="0"/>
                </a:cxn>
              </a:cxnLst>
              <a:rect l="0" t="0" r="r" b="b"/>
              <a:pathLst>
                <a:path w="62" h="4">
                  <a:moveTo>
                    <a:pt x="62" y="0"/>
                  </a:moveTo>
                  <a:lnTo>
                    <a:pt x="32" y="0"/>
                  </a:lnTo>
                  <a:lnTo>
                    <a:pt x="0" y="4"/>
                  </a:lnTo>
                  <a:lnTo>
                    <a:pt x="30" y="4"/>
                  </a:lnTo>
                  <a:lnTo>
                    <a:pt x="62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71" name="Freeform 1547"/>
            <p:cNvSpPr>
              <a:spLocks/>
            </p:cNvSpPr>
            <p:nvPr/>
          </p:nvSpPr>
          <p:spPr bwMode="auto">
            <a:xfrm>
              <a:off x="1368" y="1688"/>
              <a:ext cx="64" cy="6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34" y="0"/>
                </a:cxn>
                <a:cxn ang="0">
                  <a:pos x="0" y="6"/>
                </a:cxn>
                <a:cxn ang="0">
                  <a:pos x="32" y="6"/>
                </a:cxn>
                <a:cxn ang="0">
                  <a:pos x="64" y="0"/>
                </a:cxn>
              </a:cxnLst>
              <a:rect l="0" t="0" r="r" b="b"/>
              <a:pathLst>
                <a:path w="64" h="6">
                  <a:moveTo>
                    <a:pt x="64" y="0"/>
                  </a:moveTo>
                  <a:lnTo>
                    <a:pt x="34" y="0"/>
                  </a:lnTo>
                  <a:lnTo>
                    <a:pt x="0" y="6"/>
                  </a:lnTo>
                  <a:lnTo>
                    <a:pt x="32" y="6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00370D"/>
            </a:solidFill>
            <a:ln w="0">
              <a:solidFill>
                <a:srgbClr val="00370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72" name="Freeform 1548"/>
            <p:cNvSpPr>
              <a:spLocks/>
            </p:cNvSpPr>
            <p:nvPr/>
          </p:nvSpPr>
          <p:spPr bwMode="auto">
            <a:xfrm>
              <a:off x="1368" y="1688"/>
              <a:ext cx="64" cy="6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34" y="0"/>
                </a:cxn>
                <a:cxn ang="0">
                  <a:pos x="0" y="6"/>
                </a:cxn>
                <a:cxn ang="0">
                  <a:pos x="32" y="6"/>
                </a:cxn>
                <a:cxn ang="0">
                  <a:pos x="64" y="0"/>
                </a:cxn>
              </a:cxnLst>
              <a:rect l="0" t="0" r="r" b="b"/>
              <a:pathLst>
                <a:path w="64" h="6">
                  <a:moveTo>
                    <a:pt x="64" y="0"/>
                  </a:moveTo>
                  <a:lnTo>
                    <a:pt x="34" y="0"/>
                  </a:lnTo>
                  <a:lnTo>
                    <a:pt x="0" y="6"/>
                  </a:lnTo>
                  <a:lnTo>
                    <a:pt x="32" y="6"/>
                  </a:lnTo>
                  <a:lnTo>
                    <a:pt x="64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73" name="Freeform 1549"/>
            <p:cNvSpPr>
              <a:spLocks/>
            </p:cNvSpPr>
            <p:nvPr/>
          </p:nvSpPr>
          <p:spPr bwMode="auto">
            <a:xfrm>
              <a:off x="1334" y="1694"/>
              <a:ext cx="66" cy="12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34" y="0"/>
                </a:cxn>
                <a:cxn ang="0">
                  <a:pos x="0" y="12"/>
                </a:cxn>
                <a:cxn ang="0">
                  <a:pos x="32" y="10"/>
                </a:cxn>
                <a:cxn ang="0">
                  <a:pos x="66" y="0"/>
                </a:cxn>
              </a:cxnLst>
              <a:rect l="0" t="0" r="r" b="b"/>
              <a:pathLst>
                <a:path w="66" h="12">
                  <a:moveTo>
                    <a:pt x="66" y="0"/>
                  </a:moveTo>
                  <a:lnTo>
                    <a:pt x="34" y="0"/>
                  </a:lnTo>
                  <a:lnTo>
                    <a:pt x="0" y="12"/>
                  </a:lnTo>
                  <a:lnTo>
                    <a:pt x="32" y="1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3325"/>
            </a:solidFill>
            <a:ln w="0">
              <a:solidFill>
                <a:srgbClr val="00332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74" name="Freeform 1550"/>
            <p:cNvSpPr>
              <a:spLocks/>
            </p:cNvSpPr>
            <p:nvPr/>
          </p:nvSpPr>
          <p:spPr bwMode="auto">
            <a:xfrm>
              <a:off x="1334" y="1694"/>
              <a:ext cx="66" cy="12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34" y="0"/>
                </a:cxn>
                <a:cxn ang="0">
                  <a:pos x="0" y="12"/>
                </a:cxn>
                <a:cxn ang="0">
                  <a:pos x="32" y="10"/>
                </a:cxn>
                <a:cxn ang="0">
                  <a:pos x="66" y="0"/>
                </a:cxn>
              </a:cxnLst>
              <a:rect l="0" t="0" r="r" b="b"/>
              <a:pathLst>
                <a:path w="66" h="12">
                  <a:moveTo>
                    <a:pt x="66" y="0"/>
                  </a:moveTo>
                  <a:lnTo>
                    <a:pt x="34" y="0"/>
                  </a:lnTo>
                  <a:lnTo>
                    <a:pt x="0" y="12"/>
                  </a:lnTo>
                  <a:lnTo>
                    <a:pt x="32" y="10"/>
                  </a:lnTo>
                  <a:lnTo>
                    <a:pt x="66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75" name="Freeform 1551"/>
            <p:cNvSpPr>
              <a:spLocks/>
            </p:cNvSpPr>
            <p:nvPr/>
          </p:nvSpPr>
          <p:spPr bwMode="auto">
            <a:xfrm>
              <a:off x="1300" y="1704"/>
              <a:ext cx="66" cy="16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34" y="2"/>
                </a:cxn>
                <a:cxn ang="0">
                  <a:pos x="0" y="16"/>
                </a:cxn>
                <a:cxn ang="0">
                  <a:pos x="32" y="14"/>
                </a:cxn>
                <a:cxn ang="0">
                  <a:pos x="66" y="0"/>
                </a:cxn>
              </a:cxnLst>
              <a:rect l="0" t="0" r="r" b="b"/>
              <a:pathLst>
                <a:path w="66" h="16">
                  <a:moveTo>
                    <a:pt x="66" y="0"/>
                  </a:moveTo>
                  <a:lnTo>
                    <a:pt x="34" y="2"/>
                  </a:lnTo>
                  <a:lnTo>
                    <a:pt x="0" y="16"/>
                  </a:lnTo>
                  <a:lnTo>
                    <a:pt x="32" y="14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2F43"/>
            </a:solidFill>
            <a:ln w="0">
              <a:solidFill>
                <a:srgbClr val="002F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76" name="Freeform 1552"/>
            <p:cNvSpPr>
              <a:spLocks/>
            </p:cNvSpPr>
            <p:nvPr/>
          </p:nvSpPr>
          <p:spPr bwMode="auto">
            <a:xfrm>
              <a:off x="1300" y="1704"/>
              <a:ext cx="66" cy="16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34" y="2"/>
                </a:cxn>
                <a:cxn ang="0">
                  <a:pos x="0" y="16"/>
                </a:cxn>
                <a:cxn ang="0">
                  <a:pos x="32" y="14"/>
                </a:cxn>
                <a:cxn ang="0">
                  <a:pos x="66" y="0"/>
                </a:cxn>
              </a:cxnLst>
              <a:rect l="0" t="0" r="r" b="b"/>
              <a:pathLst>
                <a:path w="66" h="16">
                  <a:moveTo>
                    <a:pt x="66" y="0"/>
                  </a:moveTo>
                  <a:lnTo>
                    <a:pt x="34" y="2"/>
                  </a:lnTo>
                  <a:lnTo>
                    <a:pt x="0" y="16"/>
                  </a:lnTo>
                  <a:lnTo>
                    <a:pt x="32" y="14"/>
                  </a:lnTo>
                  <a:lnTo>
                    <a:pt x="66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77" name="Freeform 1553"/>
            <p:cNvSpPr>
              <a:spLocks/>
            </p:cNvSpPr>
            <p:nvPr/>
          </p:nvSpPr>
          <p:spPr bwMode="auto">
            <a:xfrm>
              <a:off x="1266" y="1718"/>
              <a:ext cx="66" cy="22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34" y="2"/>
                </a:cxn>
                <a:cxn ang="0">
                  <a:pos x="0" y="22"/>
                </a:cxn>
                <a:cxn ang="0">
                  <a:pos x="30" y="20"/>
                </a:cxn>
                <a:cxn ang="0">
                  <a:pos x="66" y="0"/>
                </a:cxn>
              </a:cxnLst>
              <a:rect l="0" t="0" r="r" b="b"/>
              <a:pathLst>
                <a:path w="66" h="22">
                  <a:moveTo>
                    <a:pt x="66" y="0"/>
                  </a:moveTo>
                  <a:lnTo>
                    <a:pt x="34" y="2"/>
                  </a:lnTo>
                  <a:lnTo>
                    <a:pt x="0" y="22"/>
                  </a:lnTo>
                  <a:lnTo>
                    <a:pt x="30" y="2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2E66"/>
            </a:solidFill>
            <a:ln w="0">
              <a:solidFill>
                <a:srgbClr val="002E6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78" name="Freeform 1554"/>
            <p:cNvSpPr>
              <a:spLocks/>
            </p:cNvSpPr>
            <p:nvPr/>
          </p:nvSpPr>
          <p:spPr bwMode="auto">
            <a:xfrm>
              <a:off x="1266" y="1718"/>
              <a:ext cx="66" cy="22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34" y="2"/>
                </a:cxn>
                <a:cxn ang="0">
                  <a:pos x="0" y="22"/>
                </a:cxn>
                <a:cxn ang="0">
                  <a:pos x="30" y="20"/>
                </a:cxn>
                <a:cxn ang="0">
                  <a:pos x="66" y="0"/>
                </a:cxn>
              </a:cxnLst>
              <a:rect l="0" t="0" r="r" b="b"/>
              <a:pathLst>
                <a:path w="66" h="22">
                  <a:moveTo>
                    <a:pt x="66" y="0"/>
                  </a:moveTo>
                  <a:lnTo>
                    <a:pt x="34" y="2"/>
                  </a:lnTo>
                  <a:lnTo>
                    <a:pt x="0" y="22"/>
                  </a:lnTo>
                  <a:lnTo>
                    <a:pt x="30" y="20"/>
                  </a:lnTo>
                  <a:lnTo>
                    <a:pt x="66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79" name="Freeform 1555"/>
            <p:cNvSpPr>
              <a:spLocks/>
            </p:cNvSpPr>
            <p:nvPr/>
          </p:nvSpPr>
          <p:spPr bwMode="auto">
            <a:xfrm>
              <a:off x="1230" y="1738"/>
              <a:ext cx="66" cy="28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36" y="2"/>
                </a:cxn>
                <a:cxn ang="0">
                  <a:pos x="0" y="26"/>
                </a:cxn>
                <a:cxn ang="0">
                  <a:pos x="30" y="28"/>
                </a:cxn>
                <a:cxn ang="0">
                  <a:pos x="66" y="0"/>
                </a:cxn>
              </a:cxnLst>
              <a:rect l="0" t="0" r="r" b="b"/>
              <a:pathLst>
                <a:path w="66" h="28">
                  <a:moveTo>
                    <a:pt x="66" y="0"/>
                  </a:moveTo>
                  <a:lnTo>
                    <a:pt x="36" y="2"/>
                  </a:lnTo>
                  <a:lnTo>
                    <a:pt x="0" y="26"/>
                  </a:lnTo>
                  <a:lnTo>
                    <a:pt x="30" y="28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3083"/>
            </a:solidFill>
            <a:ln w="0">
              <a:solidFill>
                <a:srgbClr val="00308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80" name="Freeform 1556"/>
            <p:cNvSpPr>
              <a:spLocks/>
            </p:cNvSpPr>
            <p:nvPr/>
          </p:nvSpPr>
          <p:spPr bwMode="auto">
            <a:xfrm>
              <a:off x="1230" y="1738"/>
              <a:ext cx="66" cy="28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36" y="2"/>
                </a:cxn>
                <a:cxn ang="0">
                  <a:pos x="0" y="26"/>
                </a:cxn>
                <a:cxn ang="0">
                  <a:pos x="30" y="28"/>
                </a:cxn>
                <a:cxn ang="0">
                  <a:pos x="66" y="0"/>
                </a:cxn>
              </a:cxnLst>
              <a:rect l="0" t="0" r="r" b="b"/>
              <a:pathLst>
                <a:path w="66" h="28">
                  <a:moveTo>
                    <a:pt x="66" y="0"/>
                  </a:moveTo>
                  <a:lnTo>
                    <a:pt x="36" y="2"/>
                  </a:lnTo>
                  <a:lnTo>
                    <a:pt x="0" y="26"/>
                  </a:lnTo>
                  <a:lnTo>
                    <a:pt x="30" y="28"/>
                  </a:lnTo>
                  <a:lnTo>
                    <a:pt x="66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81" name="Freeform 1557"/>
            <p:cNvSpPr>
              <a:spLocks/>
            </p:cNvSpPr>
            <p:nvPr/>
          </p:nvSpPr>
          <p:spPr bwMode="auto">
            <a:xfrm>
              <a:off x="1194" y="1764"/>
              <a:ext cx="66" cy="36"/>
            </a:xfrm>
            <a:custGeom>
              <a:avLst/>
              <a:gdLst/>
              <a:ahLst/>
              <a:cxnLst>
                <a:cxn ang="0">
                  <a:pos x="66" y="2"/>
                </a:cxn>
                <a:cxn ang="0">
                  <a:pos x="36" y="0"/>
                </a:cxn>
                <a:cxn ang="0">
                  <a:pos x="0" y="32"/>
                </a:cxn>
                <a:cxn ang="0">
                  <a:pos x="30" y="36"/>
                </a:cxn>
                <a:cxn ang="0">
                  <a:pos x="66" y="2"/>
                </a:cxn>
              </a:cxnLst>
              <a:rect l="0" t="0" r="r" b="b"/>
              <a:pathLst>
                <a:path w="66" h="36">
                  <a:moveTo>
                    <a:pt x="66" y="2"/>
                  </a:moveTo>
                  <a:lnTo>
                    <a:pt x="36" y="0"/>
                  </a:lnTo>
                  <a:lnTo>
                    <a:pt x="0" y="32"/>
                  </a:lnTo>
                  <a:lnTo>
                    <a:pt x="30" y="36"/>
                  </a:lnTo>
                  <a:lnTo>
                    <a:pt x="66" y="2"/>
                  </a:lnTo>
                  <a:close/>
                </a:path>
              </a:pathLst>
            </a:custGeom>
            <a:solidFill>
              <a:srgbClr val="00349C"/>
            </a:solidFill>
            <a:ln w="0">
              <a:solidFill>
                <a:srgbClr val="00349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82" name="Freeform 1558"/>
            <p:cNvSpPr>
              <a:spLocks/>
            </p:cNvSpPr>
            <p:nvPr/>
          </p:nvSpPr>
          <p:spPr bwMode="auto">
            <a:xfrm>
              <a:off x="1194" y="1764"/>
              <a:ext cx="66" cy="36"/>
            </a:xfrm>
            <a:custGeom>
              <a:avLst/>
              <a:gdLst/>
              <a:ahLst/>
              <a:cxnLst>
                <a:cxn ang="0">
                  <a:pos x="66" y="2"/>
                </a:cxn>
                <a:cxn ang="0">
                  <a:pos x="36" y="0"/>
                </a:cxn>
                <a:cxn ang="0">
                  <a:pos x="0" y="32"/>
                </a:cxn>
                <a:cxn ang="0">
                  <a:pos x="30" y="36"/>
                </a:cxn>
                <a:cxn ang="0">
                  <a:pos x="66" y="2"/>
                </a:cxn>
              </a:cxnLst>
              <a:rect l="0" t="0" r="r" b="b"/>
              <a:pathLst>
                <a:path w="66" h="36">
                  <a:moveTo>
                    <a:pt x="66" y="2"/>
                  </a:moveTo>
                  <a:lnTo>
                    <a:pt x="36" y="0"/>
                  </a:lnTo>
                  <a:lnTo>
                    <a:pt x="0" y="32"/>
                  </a:lnTo>
                  <a:lnTo>
                    <a:pt x="30" y="36"/>
                  </a:lnTo>
                  <a:lnTo>
                    <a:pt x="66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83" name="Freeform 1559"/>
            <p:cNvSpPr>
              <a:spLocks/>
            </p:cNvSpPr>
            <p:nvPr/>
          </p:nvSpPr>
          <p:spPr bwMode="auto">
            <a:xfrm>
              <a:off x="1158" y="1796"/>
              <a:ext cx="66" cy="40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36" y="0"/>
                </a:cxn>
                <a:cxn ang="0">
                  <a:pos x="0" y="34"/>
                </a:cxn>
                <a:cxn ang="0">
                  <a:pos x="30" y="40"/>
                </a:cxn>
                <a:cxn ang="0">
                  <a:pos x="66" y="4"/>
                </a:cxn>
              </a:cxnLst>
              <a:rect l="0" t="0" r="r" b="b"/>
              <a:pathLst>
                <a:path w="66" h="40">
                  <a:moveTo>
                    <a:pt x="66" y="4"/>
                  </a:moveTo>
                  <a:lnTo>
                    <a:pt x="36" y="0"/>
                  </a:lnTo>
                  <a:lnTo>
                    <a:pt x="0" y="34"/>
                  </a:lnTo>
                  <a:lnTo>
                    <a:pt x="30" y="40"/>
                  </a:lnTo>
                  <a:lnTo>
                    <a:pt x="66" y="4"/>
                  </a:lnTo>
                  <a:close/>
                </a:path>
              </a:pathLst>
            </a:custGeom>
            <a:solidFill>
              <a:srgbClr val="003DA3"/>
            </a:solidFill>
            <a:ln w="0">
              <a:solidFill>
                <a:srgbClr val="003DA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84" name="Freeform 1560"/>
            <p:cNvSpPr>
              <a:spLocks/>
            </p:cNvSpPr>
            <p:nvPr/>
          </p:nvSpPr>
          <p:spPr bwMode="auto">
            <a:xfrm>
              <a:off x="1158" y="1796"/>
              <a:ext cx="66" cy="40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36" y="0"/>
                </a:cxn>
                <a:cxn ang="0">
                  <a:pos x="0" y="34"/>
                </a:cxn>
                <a:cxn ang="0">
                  <a:pos x="30" y="40"/>
                </a:cxn>
                <a:cxn ang="0">
                  <a:pos x="66" y="4"/>
                </a:cxn>
              </a:cxnLst>
              <a:rect l="0" t="0" r="r" b="b"/>
              <a:pathLst>
                <a:path w="66" h="40">
                  <a:moveTo>
                    <a:pt x="66" y="4"/>
                  </a:moveTo>
                  <a:lnTo>
                    <a:pt x="36" y="0"/>
                  </a:lnTo>
                  <a:lnTo>
                    <a:pt x="0" y="34"/>
                  </a:lnTo>
                  <a:lnTo>
                    <a:pt x="30" y="40"/>
                  </a:lnTo>
                  <a:lnTo>
                    <a:pt x="66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85" name="Freeform 1561"/>
            <p:cNvSpPr>
              <a:spLocks/>
            </p:cNvSpPr>
            <p:nvPr/>
          </p:nvSpPr>
          <p:spPr bwMode="auto">
            <a:xfrm>
              <a:off x="1120" y="1830"/>
              <a:ext cx="68" cy="44"/>
            </a:xfrm>
            <a:custGeom>
              <a:avLst/>
              <a:gdLst/>
              <a:ahLst/>
              <a:cxnLst>
                <a:cxn ang="0">
                  <a:pos x="68" y="6"/>
                </a:cxn>
                <a:cxn ang="0">
                  <a:pos x="38" y="0"/>
                </a:cxn>
                <a:cxn ang="0">
                  <a:pos x="0" y="34"/>
                </a:cxn>
                <a:cxn ang="0">
                  <a:pos x="30" y="44"/>
                </a:cxn>
                <a:cxn ang="0">
                  <a:pos x="68" y="6"/>
                </a:cxn>
              </a:cxnLst>
              <a:rect l="0" t="0" r="r" b="b"/>
              <a:pathLst>
                <a:path w="68" h="44">
                  <a:moveTo>
                    <a:pt x="68" y="6"/>
                  </a:moveTo>
                  <a:lnTo>
                    <a:pt x="38" y="0"/>
                  </a:lnTo>
                  <a:lnTo>
                    <a:pt x="0" y="34"/>
                  </a:lnTo>
                  <a:lnTo>
                    <a:pt x="30" y="44"/>
                  </a:lnTo>
                  <a:lnTo>
                    <a:pt x="68" y="6"/>
                  </a:lnTo>
                  <a:close/>
                </a:path>
              </a:pathLst>
            </a:custGeom>
            <a:solidFill>
              <a:srgbClr val="004B9F"/>
            </a:solidFill>
            <a:ln w="0">
              <a:solidFill>
                <a:srgbClr val="004B9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86" name="Freeform 1562"/>
            <p:cNvSpPr>
              <a:spLocks/>
            </p:cNvSpPr>
            <p:nvPr/>
          </p:nvSpPr>
          <p:spPr bwMode="auto">
            <a:xfrm>
              <a:off x="1120" y="1830"/>
              <a:ext cx="68" cy="44"/>
            </a:xfrm>
            <a:custGeom>
              <a:avLst/>
              <a:gdLst/>
              <a:ahLst/>
              <a:cxnLst>
                <a:cxn ang="0">
                  <a:pos x="68" y="6"/>
                </a:cxn>
                <a:cxn ang="0">
                  <a:pos x="38" y="0"/>
                </a:cxn>
                <a:cxn ang="0">
                  <a:pos x="0" y="34"/>
                </a:cxn>
                <a:cxn ang="0">
                  <a:pos x="30" y="44"/>
                </a:cxn>
                <a:cxn ang="0">
                  <a:pos x="68" y="6"/>
                </a:cxn>
              </a:cxnLst>
              <a:rect l="0" t="0" r="r" b="b"/>
              <a:pathLst>
                <a:path w="68" h="44">
                  <a:moveTo>
                    <a:pt x="68" y="6"/>
                  </a:moveTo>
                  <a:lnTo>
                    <a:pt x="38" y="0"/>
                  </a:lnTo>
                  <a:lnTo>
                    <a:pt x="0" y="34"/>
                  </a:lnTo>
                  <a:lnTo>
                    <a:pt x="30" y="44"/>
                  </a:lnTo>
                  <a:lnTo>
                    <a:pt x="6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87" name="Freeform 1563"/>
            <p:cNvSpPr>
              <a:spLocks/>
            </p:cNvSpPr>
            <p:nvPr/>
          </p:nvSpPr>
          <p:spPr bwMode="auto">
            <a:xfrm>
              <a:off x="1082" y="1864"/>
              <a:ext cx="68" cy="38"/>
            </a:xfrm>
            <a:custGeom>
              <a:avLst/>
              <a:gdLst/>
              <a:ahLst/>
              <a:cxnLst>
                <a:cxn ang="0">
                  <a:pos x="68" y="10"/>
                </a:cxn>
                <a:cxn ang="0">
                  <a:pos x="38" y="0"/>
                </a:cxn>
                <a:cxn ang="0">
                  <a:pos x="0" y="26"/>
                </a:cxn>
                <a:cxn ang="0">
                  <a:pos x="30" y="38"/>
                </a:cxn>
                <a:cxn ang="0">
                  <a:pos x="68" y="10"/>
                </a:cxn>
              </a:cxnLst>
              <a:rect l="0" t="0" r="r" b="b"/>
              <a:pathLst>
                <a:path w="68" h="38">
                  <a:moveTo>
                    <a:pt x="68" y="10"/>
                  </a:moveTo>
                  <a:lnTo>
                    <a:pt x="38" y="0"/>
                  </a:lnTo>
                  <a:lnTo>
                    <a:pt x="0" y="26"/>
                  </a:lnTo>
                  <a:lnTo>
                    <a:pt x="30" y="38"/>
                  </a:lnTo>
                  <a:lnTo>
                    <a:pt x="68" y="10"/>
                  </a:lnTo>
                  <a:close/>
                </a:path>
              </a:pathLst>
            </a:custGeom>
            <a:solidFill>
              <a:srgbClr val="006087"/>
            </a:solidFill>
            <a:ln w="0">
              <a:solidFill>
                <a:srgbClr val="00608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88" name="Freeform 1564"/>
            <p:cNvSpPr>
              <a:spLocks/>
            </p:cNvSpPr>
            <p:nvPr/>
          </p:nvSpPr>
          <p:spPr bwMode="auto">
            <a:xfrm>
              <a:off x="1082" y="1864"/>
              <a:ext cx="68" cy="38"/>
            </a:xfrm>
            <a:custGeom>
              <a:avLst/>
              <a:gdLst/>
              <a:ahLst/>
              <a:cxnLst>
                <a:cxn ang="0">
                  <a:pos x="68" y="10"/>
                </a:cxn>
                <a:cxn ang="0">
                  <a:pos x="38" y="0"/>
                </a:cxn>
                <a:cxn ang="0">
                  <a:pos x="0" y="26"/>
                </a:cxn>
                <a:cxn ang="0">
                  <a:pos x="30" y="38"/>
                </a:cxn>
                <a:cxn ang="0">
                  <a:pos x="68" y="10"/>
                </a:cxn>
              </a:cxnLst>
              <a:rect l="0" t="0" r="r" b="b"/>
              <a:pathLst>
                <a:path w="68" h="38">
                  <a:moveTo>
                    <a:pt x="68" y="10"/>
                  </a:moveTo>
                  <a:lnTo>
                    <a:pt x="38" y="0"/>
                  </a:lnTo>
                  <a:lnTo>
                    <a:pt x="0" y="26"/>
                  </a:lnTo>
                  <a:lnTo>
                    <a:pt x="30" y="38"/>
                  </a:lnTo>
                  <a:lnTo>
                    <a:pt x="68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89" name="Freeform 1565"/>
            <p:cNvSpPr>
              <a:spLocks/>
            </p:cNvSpPr>
            <p:nvPr/>
          </p:nvSpPr>
          <p:spPr bwMode="auto">
            <a:xfrm>
              <a:off x="1042" y="1890"/>
              <a:ext cx="70" cy="28"/>
            </a:xfrm>
            <a:custGeom>
              <a:avLst/>
              <a:gdLst/>
              <a:ahLst/>
              <a:cxnLst>
                <a:cxn ang="0">
                  <a:pos x="70" y="12"/>
                </a:cxn>
                <a:cxn ang="0">
                  <a:pos x="40" y="0"/>
                </a:cxn>
                <a:cxn ang="0">
                  <a:pos x="0" y="14"/>
                </a:cxn>
                <a:cxn ang="0">
                  <a:pos x="30" y="28"/>
                </a:cxn>
                <a:cxn ang="0">
                  <a:pos x="70" y="12"/>
                </a:cxn>
              </a:cxnLst>
              <a:rect l="0" t="0" r="r" b="b"/>
              <a:pathLst>
                <a:path w="70" h="28">
                  <a:moveTo>
                    <a:pt x="70" y="12"/>
                  </a:moveTo>
                  <a:lnTo>
                    <a:pt x="40" y="0"/>
                  </a:lnTo>
                  <a:lnTo>
                    <a:pt x="0" y="14"/>
                  </a:lnTo>
                  <a:lnTo>
                    <a:pt x="30" y="28"/>
                  </a:lnTo>
                  <a:lnTo>
                    <a:pt x="70" y="12"/>
                  </a:lnTo>
                  <a:close/>
                </a:path>
              </a:pathLst>
            </a:custGeom>
            <a:solidFill>
              <a:srgbClr val="007A4B"/>
            </a:solidFill>
            <a:ln w="0">
              <a:solidFill>
                <a:srgbClr val="007A4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90" name="Freeform 1566"/>
            <p:cNvSpPr>
              <a:spLocks/>
            </p:cNvSpPr>
            <p:nvPr/>
          </p:nvSpPr>
          <p:spPr bwMode="auto">
            <a:xfrm>
              <a:off x="1042" y="1890"/>
              <a:ext cx="70" cy="28"/>
            </a:xfrm>
            <a:custGeom>
              <a:avLst/>
              <a:gdLst/>
              <a:ahLst/>
              <a:cxnLst>
                <a:cxn ang="0">
                  <a:pos x="70" y="12"/>
                </a:cxn>
                <a:cxn ang="0">
                  <a:pos x="40" y="0"/>
                </a:cxn>
                <a:cxn ang="0">
                  <a:pos x="0" y="14"/>
                </a:cxn>
                <a:cxn ang="0">
                  <a:pos x="30" y="28"/>
                </a:cxn>
                <a:cxn ang="0">
                  <a:pos x="70" y="12"/>
                </a:cxn>
              </a:cxnLst>
              <a:rect l="0" t="0" r="r" b="b"/>
              <a:pathLst>
                <a:path w="70" h="28">
                  <a:moveTo>
                    <a:pt x="70" y="12"/>
                  </a:moveTo>
                  <a:lnTo>
                    <a:pt x="40" y="0"/>
                  </a:lnTo>
                  <a:lnTo>
                    <a:pt x="0" y="14"/>
                  </a:lnTo>
                  <a:lnTo>
                    <a:pt x="30" y="28"/>
                  </a:lnTo>
                  <a:lnTo>
                    <a:pt x="70" y="1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91" name="Freeform 1567"/>
            <p:cNvSpPr>
              <a:spLocks/>
            </p:cNvSpPr>
            <p:nvPr/>
          </p:nvSpPr>
          <p:spPr bwMode="auto">
            <a:xfrm>
              <a:off x="2034" y="1578"/>
              <a:ext cx="52" cy="1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0" y="14"/>
                </a:cxn>
                <a:cxn ang="0">
                  <a:pos x="52" y="8"/>
                </a:cxn>
              </a:cxnLst>
              <a:rect l="0" t="0" r="r" b="b"/>
              <a:pathLst>
                <a:path w="52" h="14">
                  <a:moveTo>
                    <a:pt x="52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0" y="14"/>
                  </a:lnTo>
                  <a:lnTo>
                    <a:pt x="52" y="8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92" name="Freeform 1568"/>
            <p:cNvSpPr>
              <a:spLocks/>
            </p:cNvSpPr>
            <p:nvPr/>
          </p:nvSpPr>
          <p:spPr bwMode="auto">
            <a:xfrm>
              <a:off x="2034" y="1578"/>
              <a:ext cx="52" cy="1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0" y="14"/>
                </a:cxn>
                <a:cxn ang="0">
                  <a:pos x="52" y="8"/>
                </a:cxn>
              </a:cxnLst>
              <a:rect l="0" t="0" r="r" b="b"/>
              <a:pathLst>
                <a:path w="52" h="14">
                  <a:moveTo>
                    <a:pt x="52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0" y="14"/>
                  </a:lnTo>
                  <a:lnTo>
                    <a:pt x="5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93" name="Freeform 1569"/>
            <p:cNvSpPr>
              <a:spLocks/>
            </p:cNvSpPr>
            <p:nvPr/>
          </p:nvSpPr>
          <p:spPr bwMode="auto">
            <a:xfrm>
              <a:off x="2012" y="1586"/>
              <a:ext cx="52" cy="14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32" y="14"/>
                </a:cxn>
                <a:cxn ang="0">
                  <a:pos x="52" y="6"/>
                </a:cxn>
              </a:cxnLst>
              <a:rect l="0" t="0" r="r" b="b"/>
              <a:pathLst>
                <a:path w="52" h="14">
                  <a:moveTo>
                    <a:pt x="52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32" y="14"/>
                  </a:lnTo>
                  <a:lnTo>
                    <a:pt x="52" y="6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94" name="Freeform 1570"/>
            <p:cNvSpPr>
              <a:spLocks/>
            </p:cNvSpPr>
            <p:nvPr/>
          </p:nvSpPr>
          <p:spPr bwMode="auto">
            <a:xfrm>
              <a:off x="2012" y="1586"/>
              <a:ext cx="52" cy="14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32" y="14"/>
                </a:cxn>
                <a:cxn ang="0">
                  <a:pos x="52" y="6"/>
                </a:cxn>
              </a:cxnLst>
              <a:rect l="0" t="0" r="r" b="b"/>
              <a:pathLst>
                <a:path w="52" h="14">
                  <a:moveTo>
                    <a:pt x="52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32" y="14"/>
                  </a:lnTo>
                  <a:lnTo>
                    <a:pt x="5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95" name="Freeform 1571"/>
            <p:cNvSpPr>
              <a:spLocks/>
            </p:cNvSpPr>
            <p:nvPr/>
          </p:nvSpPr>
          <p:spPr bwMode="auto">
            <a:xfrm>
              <a:off x="1992" y="1592"/>
              <a:ext cx="52" cy="16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0" y="0"/>
                </a:cxn>
                <a:cxn ang="0">
                  <a:pos x="0" y="8"/>
                </a:cxn>
                <a:cxn ang="0">
                  <a:pos x="30" y="16"/>
                </a:cxn>
                <a:cxn ang="0">
                  <a:pos x="52" y="8"/>
                </a:cxn>
              </a:cxnLst>
              <a:rect l="0" t="0" r="r" b="b"/>
              <a:pathLst>
                <a:path w="52" h="16">
                  <a:moveTo>
                    <a:pt x="52" y="8"/>
                  </a:moveTo>
                  <a:lnTo>
                    <a:pt x="20" y="0"/>
                  </a:lnTo>
                  <a:lnTo>
                    <a:pt x="0" y="8"/>
                  </a:lnTo>
                  <a:lnTo>
                    <a:pt x="30" y="16"/>
                  </a:lnTo>
                  <a:lnTo>
                    <a:pt x="52" y="8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96" name="Freeform 1572"/>
            <p:cNvSpPr>
              <a:spLocks/>
            </p:cNvSpPr>
            <p:nvPr/>
          </p:nvSpPr>
          <p:spPr bwMode="auto">
            <a:xfrm>
              <a:off x="1992" y="1592"/>
              <a:ext cx="52" cy="16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0" y="0"/>
                </a:cxn>
                <a:cxn ang="0">
                  <a:pos x="0" y="8"/>
                </a:cxn>
                <a:cxn ang="0">
                  <a:pos x="30" y="16"/>
                </a:cxn>
                <a:cxn ang="0">
                  <a:pos x="52" y="8"/>
                </a:cxn>
              </a:cxnLst>
              <a:rect l="0" t="0" r="r" b="b"/>
              <a:pathLst>
                <a:path w="52" h="16">
                  <a:moveTo>
                    <a:pt x="52" y="8"/>
                  </a:moveTo>
                  <a:lnTo>
                    <a:pt x="20" y="0"/>
                  </a:lnTo>
                  <a:lnTo>
                    <a:pt x="0" y="8"/>
                  </a:lnTo>
                  <a:lnTo>
                    <a:pt x="30" y="16"/>
                  </a:lnTo>
                  <a:lnTo>
                    <a:pt x="5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97" name="Freeform 1573"/>
            <p:cNvSpPr>
              <a:spLocks/>
            </p:cNvSpPr>
            <p:nvPr/>
          </p:nvSpPr>
          <p:spPr bwMode="auto">
            <a:xfrm>
              <a:off x="1970" y="1600"/>
              <a:ext cx="52" cy="16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0" y="16"/>
                </a:cxn>
                <a:cxn ang="0">
                  <a:pos x="52" y="8"/>
                </a:cxn>
              </a:cxnLst>
              <a:rect l="0" t="0" r="r" b="b"/>
              <a:pathLst>
                <a:path w="52" h="16">
                  <a:moveTo>
                    <a:pt x="52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0" y="16"/>
                  </a:lnTo>
                  <a:lnTo>
                    <a:pt x="52" y="8"/>
                  </a:lnTo>
                  <a:close/>
                </a:path>
              </a:pathLst>
            </a:custGeom>
            <a:solidFill>
              <a:srgbClr val="007C45"/>
            </a:solidFill>
            <a:ln w="0">
              <a:solidFill>
                <a:srgbClr val="007C4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98" name="Freeform 1574"/>
            <p:cNvSpPr>
              <a:spLocks/>
            </p:cNvSpPr>
            <p:nvPr/>
          </p:nvSpPr>
          <p:spPr bwMode="auto">
            <a:xfrm>
              <a:off x="1970" y="1600"/>
              <a:ext cx="52" cy="16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0" y="16"/>
                </a:cxn>
                <a:cxn ang="0">
                  <a:pos x="52" y="8"/>
                </a:cxn>
              </a:cxnLst>
              <a:rect l="0" t="0" r="r" b="b"/>
              <a:pathLst>
                <a:path w="52" h="16">
                  <a:moveTo>
                    <a:pt x="52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0" y="16"/>
                  </a:lnTo>
                  <a:lnTo>
                    <a:pt x="5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199" name="Freeform 1575"/>
            <p:cNvSpPr>
              <a:spLocks/>
            </p:cNvSpPr>
            <p:nvPr/>
          </p:nvSpPr>
          <p:spPr bwMode="auto">
            <a:xfrm>
              <a:off x="1946" y="1608"/>
              <a:ext cx="54" cy="14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32" y="14"/>
                </a:cxn>
                <a:cxn ang="0">
                  <a:pos x="54" y="8"/>
                </a:cxn>
              </a:cxnLst>
              <a:rect l="0" t="0" r="r" b="b"/>
              <a:pathLst>
                <a:path w="54" h="14">
                  <a:moveTo>
                    <a:pt x="54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32" y="14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C43"/>
            </a:solidFill>
            <a:ln w="0">
              <a:solidFill>
                <a:srgbClr val="007C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00" name="Freeform 1576"/>
            <p:cNvSpPr>
              <a:spLocks/>
            </p:cNvSpPr>
            <p:nvPr/>
          </p:nvSpPr>
          <p:spPr bwMode="auto">
            <a:xfrm>
              <a:off x="1946" y="1608"/>
              <a:ext cx="54" cy="14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32" y="14"/>
                </a:cxn>
                <a:cxn ang="0">
                  <a:pos x="54" y="8"/>
                </a:cxn>
              </a:cxnLst>
              <a:rect l="0" t="0" r="r" b="b"/>
              <a:pathLst>
                <a:path w="54" h="14">
                  <a:moveTo>
                    <a:pt x="54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32" y="14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01" name="Freeform 1577"/>
            <p:cNvSpPr>
              <a:spLocks/>
            </p:cNvSpPr>
            <p:nvPr/>
          </p:nvSpPr>
          <p:spPr bwMode="auto">
            <a:xfrm>
              <a:off x="1924" y="1614"/>
              <a:ext cx="54" cy="16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0" y="16"/>
                </a:cxn>
                <a:cxn ang="0">
                  <a:pos x="54" y="8"/>
                </a:cxn>
              </a:cxnLst>
              <a:rect l="0" t="0" r="r" b="b"/>
              <a:pathLst>
                <a:path w="54" h="16">
                  <a:moveTo>
                    <a:pt x="54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0" y="16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C41"/>
            </a:solidFill>
            <a:ln w="0">
              <a:solidFill>
                <a:srgbClr val="007C4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02" name="Freeform 1578"/>
            <p:cNvSpPr>
              <a:spLocks/>
            </p:cNvSpPr>
            <p:nvPr/>
          </p:nvSpPr>
          <p:spPr bwMode="auto">
            <a:xfrm>
              <a:off x="1924" y="1614"/>
              <a:ext cx="54" cy="16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0" y="16"/>
                </a:cxn>
                <a:cxn ang="0">
                  <a:pos x="54" y="8"/>
                </a:cxn>
              </a:cxnLst>
              <a:rect l="0" t="0" r="r" b="b"/>
              <a:pathLst>
                <a:path w="54" h="16">
                  <a:moveTo>
                    <a:pt x="54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0" y="16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03" name="Freeform 1579"/>
            <p:cNvSpPr>
              <a:spLocks/>
            </p:cNvSpPr>
            <p:nvPr/>
          </p:nvSpPr>
          <p:spPr bwMode="auto">
            <a:xfrm>
              <a:off x="1900" y="1622"/>
              <a:ext cx="54" cy="16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4" y="0"/>
                </a:cxn>
                <a:cxn ang="0">
                  <a:pos x="0" y="8"/>
                </a:cxn>
                <a:cxn ang="0">
                  <a:pos x="32" y="16"/>
                </a:cxn>
                <a:cxn ang="0">
                  <a:pos x="54" y="8"/>
                </a:cxn>
              </a:cxnLst>
              <a:rect l="0" t="0" r="r" b="b"/>
              <a:pathLst>
                <a:path w="54" h="16">
                  <a:moveTo>
                    <a:pt x="54" y="8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32" y="16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C3E"/>
            </a:solidFill>
            <a:ln w="0">
              <a:solidFill>
                <a:srgbClr val="007C3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04" name="Freeform 1580"/>
            <p:cNvSpPr>
              <a:spLocks/>
            </p:cNvSpPr>
            <p:nvPr/>
          </p:nvSpPr>
          <p:spPr bwMode="auto">
            <a:xfrm>
              <a:off x="1900" y="1622"/>
              <a:ext cx="54" cy="16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4" y="0"/>
                </a:cxn>
                <a:cxn ang="0">
                  <a:pos x="0" y="8"/>
                </a:cxn>
                <a:cxn ang="0">
                  <a:pos x="32" y="16"/>
                </a:cxn>
                <a:cxn ang="0">
                  <a:pos x="54" y="8"/>
                </a:cxn>
              </a:cxnLst>
              <a:rect l="0" t="0" r="r" b="b"/>
              <a:pathLst>
                <a:path w="54" h="16">
                  <a:moveTo>
                    <a:pt x="54" y="8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32" y="16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05" name="Freeform 1581"/>
            <p:cNvSpPr>
              <a:spLocks/>
            </p:cNvSpPr>
            <p:nvPr/>
          </p:nvSpPr>
          <p:spPr bwMode="auto">
            <a:xfrm>
              <a:off x="1876" y="1630"/>
              <a:ext cx="56" cy="14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32" y="14"/>
                </a:cxn>
                <a:cxn ang="0">
                  <a:pos x="56" y="8"/>
                </a:cxn>
              </a:cxnLst>
              <a:rect l="0" t="0" r="r" b="b"/>
              <a:pathLst>
                <a:path w="56" h="14">
                  <a:moveTo>
                    <a:pt x="56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32" y="14"/>
                  </a:lnTo>
                  <a:lnTo>
                    <a:pt x="56" y="8"/>
                  </a:lnTo>
                  <a:close/>
                </a:path>
              </a:pathLst>
            </a:custGeom>
            <a:solidFill>
              <a:srgbClr val="007C3A"/>
            </a:solidFill>
            <a:ln w="0">
              <a:solidFill>
                <a:srgbClr val="007C3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06" name="Freeform 1582"/>
            <p:cNvSpPr>
              <a:spLocks/>
            </p:cNvSpPr>
            <p:nvPr/>
          </p:nvSpPr>
          <p:spPr bwMode="auto">
            <a:xfrm>
              <a:off x="1876" y="1630"/>
              <a:ext cx="56" cy="14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32" y="14"/>
                </a:cxn>
                <a:cxn ang="0">
                  <a:pos x="56" y="8"/>
                </a:cxn>
              </a:cxnLst>
              <a:rect l="0" t="0" r="r" b="b"/>
              <a:pathLst>
                <a:path w="56" h="14">
                  <a:moveTo>
                    <a:pt x="56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32" y="14"/>
                  </a:lnTo>
                  <a:lnTo>
                    <a:pt x="5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07" name="Freeform 1583"/>
            <p:cNvSpPr>
              <a:spLocks/>
            </p:cNvSpPr>
            <p:nvPr/>
          </p:nvSpPr>
          <p:spPr bwMode="auto">
            <a:xfrm>
              <a:off x="1852" y="1636"/>
              <a:ext cx="56" cy="16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4" y="0"/>
                </a:cxn>
                <a:cxn ang="0">
                  <a:pos x="0" y="8"/>
                </a:cxn>
                <a:cxn ang="0">
                  <a:pos x="32" y="16"/>
                </a:cxn>
                <a:cxn ang="0">
                  <a:pos x="56" y="8"/>
                </a:cxn>
              </a:cxnLst>
              <a:rect l="0" t="0" r="r" b="b"/>
              <a:pathLst>
                <a:path w="56" h="16">
                  <a:moveTo>
                    <a:pt x="56" y="8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32" y="16"/>
                  </a:lnTo>
                  <a:lnTo>
                    <a:pt x="56" y="8"/>
                  </a:lnTo>
                  <a:close/>
                </a:path>
              </a:pathLst>
            </a:custGeom>
            <a:solidFill>
              <a:srgbClr val="007C35"/>
            </a:solidFill>
            <a:ln w="0">
              <a:solidFill>
                <a:srgbClr val="007C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08" name="Freeform 1584"/>
            <p:cNvSpPr>
              <a:spLocks/>
            </p:cNvSpPr>
            <p:nvPr/>
          </p:nvSpPr>
          <p:spPr bwMode="auto">
            <a:xfrm>
              <a:off x="1852" y="1636"/>
              <a:ext cx="56" cy="16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4" y="0"/>
                </a:cxn>
                <a:cxn ang="0">
                  <a:pos x="0" y="8"/>
                </a:cxn>
                <a:cxn ang="0">
                  <a:pos x="32" y="16"/>
                </a:cxn>
                <a:cxn ang="0">
                  <a:pos x="56" y="8"/>
                </a:cxn>
              </a:cxnLst>
              <a:rect l="0" t="0" r="r" b="b"/>
              <a:pathLst>
                <a:path w="56" h="16">
                  <a:moveTo>
                    <a:pt x="56" y="8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32" y="16"/>
                  </a:lnTo>
                  <a:lnTo>
                    <a:pt x="5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09" name="Freeform 1585"/>
            <p:cNvSpPr>
              <a:spLocks/>
            </p:cNvSpPr>
            <p:nvPr/>
          </p:nvSpPr>
          <p:spPr bwMode="auto">
            <a:xfrm>
              <a:off x="1828" y="1644"/>
              <a:ext cx="56" cy="14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32" y="14"/>
                </a:cxn>
                <a:cxn ang="0">
                  <a:pos x="56" y="8"/>
                </a:cxn>
              </a:cxnLst>
              <a:rect l="0" t="0" r="r" b="b"/>
              <a:pathLst>
                <a:path w="56" h="14">
                  <a:moveTo>
                    <a:pt x="56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32" y="14"/>
                  </a:lnTo>
                  <a:lnTo>
                    <a:pt x="56" y="8"/>
                  </a:lnTo>
                  <a:close/>
                </a:path>
              </a:pathLst>
            </a:custGeom>
            <a:solidFill>
              <a:srgbClr val="007B30"/>
            </a:solidFill>
            <a:ln w="0">
              <a:solidFill>
                <a:srgbClr val="007B3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10" name="Freeform 1586"/>
            <p:cNvSpPr>
              <a:spLocks/>
            </p:cNvSpPr>
            <p:nvPr/>
          </p:nvSpPr>
          <p:spPr bwMode="auto">
            <a:xfrm>
              <a:off x="1828" y="1644"/>
              <a:ext cx="56" cy="14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32" y="14"/>
                </a:cxn>
                <a:cxn ang="0">
                  <a:pos x="56" y="8"/>
                </a:cxn>
              </a:cxnLst>
              <a:rect l="0" t="0" r="r" b="b"/>
              <a:pathLst>
                <a:path w="56" h="14">
                  <a:moveTo>
                    <a:pt x="56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32" y="14"/>
                  </a:lnTo>
                  <a:lnTo>
                    <a:pt x="5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11" name="Freeform 1587"/>
            <p:cNvSpPr>
              <a:spLocks/>
            </p:cNvSpPr>
            <p:nvPr/>
          </p:nvSpPr>
          <p:spPr bwMode="auto">
            <a:xfrm>
              <a:off x="1804" y="1650"/>
              <a:ext cx="56" cy="14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30" y="14"/>
                </a:cxn>
                <a:cxn ang="0">
                  <a:pos x="56" y="8"/>
                </a:cxn>
              </a:cxnLst>
              <a:rect l="0" t="0" r="r" b="b"/>
              <a:pathLst>
                <a:path w="56" h="14">
                  <a:moveTo>
                    <a:pt x="56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30" y="14"/>
                  </a:lnTo>
                  <a:lnTo>
                    <a:pt x="56" y="8"/>
                  </a:lnTo>
                  <a:close/>
                </a:path>
              </a:pathLst>
            </a:custGeom>
            <a:solidFill>
              <a:srgbClr val="007A29"/>
            </a:solidFill>
            <a:ln w="0">
              <a:solidFill>
                <a:srgbClr val="007A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12" name="Freeform 1588"/>
            <p:cNvSpPr>
              <a:spLocks/>
            </p:cNvSpPr>
            <p:nvPr/>
          </p:nvSpPr>
          <p:spPr bwMode="auto">
            <a:xfrm>
              <a:off x="1804" y="1650"/>
              <a:ext cx="56" cy="14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30" y="14"/>
                </a:cxn>
                <a:cxn ang="0">
                  <a:pos x="56" y="8"/>
                </a:cxn>
              </a:cxnLst>
              <a:rect l="0" t="0" r="r" b="b"/>
              <a:pathLst>
                <a:path w="56" h="14">
                  <a:moveTo>
                    <a:pt x="56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30" y="14"/>
                  </a:lnTo>
                  <a:lnTo>
                    <a:pt x="5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13" name="Freeform 1589"/>
            <p:cNvSpPr>
              <a:spLocks/>
            </p:cNvSpPr>
            <p:nvPr/>
          </p:nvSpPr>
          <p:spPr bwMode="auto">
            <a:xfrm>
              <a:off x="1778" y="1656"/>
              <a:ext cx="56" cy="12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32" y="12"/>
                </a:cxn>
                <a:cxn ang="0">
                  <a:pos x="56" y="8"/>
                </a:cxn>
              </a:cxnLst>
              <a:rect l="0" t="0" r="r" b="b"/>
              <a:pathLst>
                <a:path w="56" h="12">
                  <a:moveTo>
                    <a:pt x="56" y="8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32" y="12"/>
                  </a:lnTo>
                  <a:lnTo>
                    <a:pt x="56" y="8"/>
                  </a:lnTo>
                  <a:close/>
                </a:path>
              </a:pathLst>
            </a:custGeom>
            <a:solidFill>
              <a:srgbClr val="007922"/>
            </a:solidFill>
            <a:ln w="0">
              <a:solidFill>
                <a:srgbClr val="00792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14" name="Freeform 1590"/>
            <p:cNvSpPr>
              <a:spLocks/>
            </p:cNvSpPr>
            <p:nvPr/>
          </p:nvSpPr>
          <p:spPr bwMode="auto">
            <a:xfrm>
              <a:off x="1778" y="1656"/>
              <a:ext cx="56" cy="12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32" y="12"/>
                </a:cxn>
                <a:cxn ang="0">
                  <a:pos x="56" y="8"/>
                </a:cxn>
              </a:cxnLst>
              <a:rect l="0" t="0" r="r" b="b"/>
              <a:pathLst>
                <a:path w="56" h="12">
                  <a:moveTo>
                    <a:pt x="56" y="8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32" y="12"/>
                  </a:lnTo>
                  <a:lnTo>
                    <a:pt x="5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15" name="Freeform 1591"/>
            <p:cNvSpPr>
              <a:spLocks/>
            </p:cNvSpPr>
            <p:nvPr/>
          </p:nvSpPr>
          <p:spPr bwMode="auto">
            <a:xfrm>
              <a:off x="1752" y="1660"/>
              <a:ext cx="58" cy="12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32" y="12"/>
                </a:cxn>
                <a:cxn ang="0">
                  <a:pos x="58" y="8"/>
                </a:cxn>
              </a:cxnLst>
              <a:rect l="0" t="0" r="r" b="b"/>
              <a:pathLst>
                <a:path w="58" h="12">
                  <a:moveTo>
                    <a:pt x="58" y="8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32" y="12"/>
                  </a:lnTo>
                  <a:lnTo>
                    <a:pt x="58" y="8"/>
                  </a:lnTo>
                  <a:close/>
                </a:path>
              </a:pathLst>
            </a:custGeom>
            <a:solidFill>
              <a:srgbClr val="00771A"/>
            </a:solidFill>
            <a:ln w="0">
              <a:solidFill>
                <a:srgbClr val="00771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16" name="Freeform 1592"/>
            <p:cNvSpPr>
              <a:spLocks/>
            </p:cNvSpPr>
            <p:nvPr/>
          </p:nvSpPr>
          <p:spPr bwMode="auto">
            <a:xfrm>
              <a:off x="1752" y="1660"/>
              <a:ext cx="58" cy="12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32" y="12"/>
                </a:cxn>
                <a:cxn ang="0">
                  <a:pos x="58" y="8"/>
                </a:cxn>
              </a:cxnLst>
              <a:rect l="0" t="0" r="r" b="b"/>
              <a:pathLst>
                <a:path w="58" h="12">
                  <a:moveTo>
                    <a:pt x="58" y="8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32" y="12"/>
                  </a:lnTo>
                  <a:lnTo>
                    <a:pt x="58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17" name="Freeform 1593"/>
            <p:cNvSpPr>
              <a:spLocks/>
            </p:cNvSpPr>
            <p:nvPr/>
          </p:nvSpPr>
          <p:spPr bwMode="auto">
            <a:xfrm>
              <a:off x="1726" y="1664"/>
              <a:ext cx="58" cy="12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32" y="12"/>
                </a:cxn>
                <a:cxn ang="0">
                  <a:pos x="58" y="8"/>
                </a:cxn>
              </a:cxnLst>
              <a:rect l="0" t="0" r="r" b="b"/>
              <a:pathLst>
                <a:path w="58" h="12">
                  <a:moveTo>
                    <a:pt x="58" y="8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32" y="12"/>
                  </a:lnTo>
                  <a:lnTo>
                    <a:pt x="58" y="8"/>
                  </a:lnTo>
                  <a:close/>
                </a:path>
              </a:pathLst>
            </a:custGeom>
            <a:solidFill>
              <a:srgbClr val="007411"/>
            </a:solidFill>
            <a:ln w="0">
              <a:solidFill>
                <a:srgbClr val="00741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18" name="Freeform 1594"/>
            <p:cNvSpPr>
              <a:spLocks/>
            </p:cNvSpPr>
            <p:nvPr/>
          </p:nvSpPr>
          <p:spPr bwMode="auto">
            <a:xfrm>
              <a:off x="1726" y="1664"/>
              <a:ext cx="58" cy="12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32" y="12"/>
                </a:cxn>
                <a:cxn ang="0">
                  <a:pos x="58" y="8"/>
                </a:cxn>
              </a:cxnLst>
              <a:rect l="0" t="0" r="r" b="b"/>
              <a:pathLst>
                <a:path w="58" h="12">
                  <a:moveTo>
                    <a:pt x="58" y="8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32" y="12"/>
                  </a:lnTo>
                  <a:lnTo>
                    <a:pt x="58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19" name="Freeform 1595"/>
            <p:cNvSpPr>
              <a:spLocks/>
            </p:cNvSpPr>
            <p:nvPr/>
          </p:nvSpPr>
          <p:spPr bwMode="auto">
            <a:xfrm>
              <a:off x="1700" y="1668"/>
              <a:ext cx="58" cy="10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30" y="10"/>
                </a:cxn>
                <a:cxn ang="0">
                  <a:pos x="58" y="8"/>
                </a:cxn>
              </a:cxnLst>
              <a:rect l="0" t="0" r="r" b="b"/>
              <a:pathLst>
                <a:path w="58" h="10">
                  <a:moveTo>
                    <a:pt x="58" y="8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30" y="10"/>
                  </a:lnTo>
                  <a:lnTo>
                    <a:pt x="58" y="8"/>
                  </a:lnTo>
                  <a:close/>
                </a:path>
              </a:pathLst>
            </a:custGeom>
            <a:solidFill>
              <a:srgbClr val="007008"/>
            </a:solidFill>
            <a:ln w="0">
              <a:solidFill>
                <a:srgbClr val="00700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20" name="Freeform 1596"/>
            <p:cNvSpPr>
              <a:spLocks/>
            </p:cNvSpPr>
            <p:nvPr/>
          </p:nvSpPr>
          <p:spPr bwMode="auto">
            <a:xfrm>
              <a:off x="1700" y="1668"/>
              <a:ext cx="58" cy="10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30" y="10"/>
                </a:cxn>
                <a:cxn ang="0">
                  <a:pos x="58" y="8"/>
                </a:cxn>
              </a:cxnLst>
              <a:rect l="0" t="0" r="r" b="b"/>
              <a:pathLst>
                <a:path w="58" h="10">
                  <a:moveTo>
                    <a:pt x="58" y="8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30" y="10"/>
                  </a:lnTo>
                  <a:lnTo>
                    <a:pt x="58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21" name="Freeform 1597"/>
            <p:cNvSpPr>
              <a:spLocks/>
            </p:cNvSpPr>
            <p:nvPr/>
          </p:nvSpPr>
          <p:spPr bwMode="auto">
            <a:xfrm>
              <a:off x="1672" y="1672"/>
              <a:ext cx="58" cy="8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28" y="0"/>
                </a:cxn>
                <a:cxn ang="0">
                  <a:pos x="0" y="2"/>
                </a:cxn>
                <a:cxn ang="0">
                  <a:pos x="32" y="8"/>
                </a:cxn>
                <a:cxn ang="0">
                  <a:pos x="58" y="6"/>
                </a:cxn>
              </a:cxnLst>
              <a:rect l="0" t="0" r="r" b="b"/>
              <a:pathLst>
                <a:path w="58" h="8">
                  <a:moveTo>
                    <a:pt x="58" y="6"/>
                  </a:moveTo>
                  <a:lnTo>
                    <a:pt x="28" y="0"/>
                  </a:lnTo>
                  <a:lnTo>
                    <a:pt x="0" y="2"/>
                  </a:lnTo>
                  <a:lnTo>
                    <a:pt x="32" y="8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006C00"/>
            </a:solidFill>
            <a:ln w="0">
              <a:solidFill>
                <a:srgbClr val="006C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22" name="Freeform 1598"/>
            <p:cNvSpPr>
              <a:spLocks/>
            </p:cNvSpPr>
            <p:nvPr/>
          </p:nvSpPr>
          <p:spPr bwMode="auto">
            <a:xfrm>
              <a:off x="1672" y="1672"/>
              <a:ext cx="58" cy="8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28" y="0"/>
                </a:cxn>
                <a:cxn ang="0">
                  <a:pos x="0" y="2"/>
                </a:cxn>
                <a:cxn ang="0">
                  <a:pos x="32" y="8"/>
                </a:cxn>
                <a:cxn ang="0">
                  <a:pos x="58" y="6"/>
                </a:cxn>
              </a:cxnLst>
              <a:rect l="0" t="0" r="r" b="b"/>
              <a:pathLst>
                <a:path w="58" h="8">
                  <a:moveTo>
                    <a:pt x="58" y="6"/>
                  </a:moveTo>
                  <a:lnTo>
                    <a:pt x="28" y="0"/>
                  </a:lnTo>
                  <a:lnTo>
                    <a:pt x="0" y="2"/>
                  </a:lnTo>
                  <a:lnTo>
                    <a:pt x="32" y="8"/>
                  </a:lnTo>
                  <a:lnTo>
                    <a:pt x="5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23" name="Freeform 1599"/>
            <p:cNvSpPr>
              <a:spLocks/>
            </p:cNvSpPr>
            <p:nvPr/>
          </p:nvSpPr>
          <p:spPr bwMode="auto">
            <a:xfrm>
              <a:off x="1644" y="1674"/>
              <a:ext cx="60" cy="8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28" y="0"/>
                </a:cxn>
                <a:cxn ang="0">
                  <a:pos x="0" y="2"/>
                </a:cxn>
                <a:cxn ang="0">
                  <a:pos x="32" y="8"/>
                </a:cxn>
                <a:cxn ang="0">
                  <a:pos x="60" y="6"/>
                </a:cxn>
              </a:cxnLst>
              <a:rect l="0" t="0" r="r" b="b"/>
              <a:pathLst>
                <a:path w="60" h="8">
                  <a:moveTo>
                    <a:pt x="60" y="6"/>
                  </a:moveTo>
                  <a:lnTo>
                    <a:pt x="28" y="0"/>
                  </a:lnTo>
                  <a:lnTo>
                    <a:pt x="0" y="2"/>
                  </a:lnTo>
                  <a:lnTo>
                    <a:pt x="32" y="8"/>
                  </a:lnTo>
                  <a:lnTo>
                    <a:pt x="60" y="6"/>
                  </a:lnTo>
                  <a:close/>
                </a:path>
              </a:pathLst>
            </a:custGeom>
            <a:solidFill>
              <a:srgbClr val="006700"/>
            </a:solidFill>
            <a:ln w="0">
              <a:solidFill>
                <a:srgbClr val="0067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24" name="Freeform 1600"/>
            <p:cNvSpPr>
              <a:spLocks/>
            </p:cNvSpPr>
            <p:nvPr/>
          </p:nvSpPr>
          <p:spPr bwMode="auto">
            <a:xfrm>
              <a:off x="1644" y="1674"/>
              <a:ext cx="60" cy="8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28" y="0"/>
                </a:cxn>
                <a:cxn ang="0">
                  <a:pos x="0" y="2"/>
                </a:cxn>
                <a:cxn ang="0">
                  <a:pos x="32" y="8"/>
                </a:cxn>
                <a:cxn ang="0">
                  <a:pos x="60" y="6"/>
                </a:cxn>
              </a:cxnLst>
              <a:rect l="0" t="0" r="r" b="b"/>
              <a:pathLst>
                <a:path w="60" h="8">
                  <a:moveTo>
                    <a:pt x="60" y="6"/>
                  </a:moveTo>
                  <a:lnTo>
                    <a:pt x="28" y="0"/>
                  </a:lnTo>
                  <a:lnTo>
                    <a:pt x="0" y="2"/>
                  </a:lnTo>
                  <a:lnTo>
                    <a:pt x="32" y="8"/>
                  </a:lnTo>
                  <a:lnTo>
                    <a:pt x="6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25" name="Freeform 1601"/>
            <p:cNvSpPr>
              <a:spLocks/>
            </p:cNvSpPr>
            <p:nvPr/>
          </p:nvSpPr>
          <p:spPr bwMode="auto">
            <a:xfrm>
              <a:off x="1616" y="1676"/>
              <a:ext cx="60" cy="6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28" y="0"/>
                </a:cxn>
                <a:cxn ang="0">
                  <a:pos x="0" y="2"/>
                </a:cxn>
                <a:cxn ang="0">
                  <a:pos x="32" y="6"/>
                </a:cxn>
                <a:cxn ang="0">
                  <a:pos x="60" y="6"/>
                </a:cxn>
              </a:cxnLst>
              <a:rect l="0" t="0" r="r" b="b"/>
              <a:pathLst>
                <a:path w="60" h="6">
                  <a:moveTo>
                    <a:pt x="60" y="6"/>
                  </a:moveTo>
                  <a:lnTo>
                    <a:pt x="28" y="0"/>
                  </a:lnTo>
                  <a:lnTo>
                    <a:pt x="0" y="2"/>
                  </a:lnTo>
                  <a:lnTo>
                    <a:pt x="32" y="6"/>
                  </a:lnTo>
                  <a:lnTo>
                    <a:pt x="60" y="6"/>
                  </a:lnTo>
                  <a:close/>
                </a:path>
              </a:pathLst>
            </a:custGeom>
            <a:solidFill>
              <a:srgbClr val="006100"/>
            </a:solidFill>
            <a:ln w="0">
              <a:solidFill>
                <a:srgbClr val="0061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26" name="Freeform 1602"/>
            <p:cNvSpPr>
              <a:spLocks/>
            </p:cNvSpPr>
            <p:nvPr/>
          </p:nvSpPr>
          <p:spPr bwMode="auto">
            <a:xfrm>
              <a:off x="1616" y="1676"/>
              <a:ext cx="60" cy="6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28" y="0"/>
                </a:cxn>
                <a:cxn ang="0">
                  <a:pos x="0" y="2"/>
                </a:cxn>
                <a:cxn ang="0">
                  <a:pos x="32" y="6"/>
                </a:cxn>
                <a:cxn ang="0">
                  <a:pos x="60" y="6"/>
                </a:cxn>
              </a:cxnLst>
              <a:rect l="0" t="0" r="r" b="b"/>
              <a:pathLst>
                <a:path w="60" h="6">
                  <a:moveTo>
                    <a:pt x="60" y="6"/>
                  </a:moveTo>
                  <a:lnTo>
                    <a:pt x="28" y="0"/>
                  </a:lnTo>
                  <a:lnTo>
                    <a:pt x="0" y="2"/>
                  </a:lnTo>
                  <a:lnTo>
                    <a:pt x="32" y="6"/>
                  </a:lnTo>
                  <a:lnTo>
                    <a:pt x="6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27" name="Freeform 1603"/>
            <p:cNvSpPr>
              <a:spLocks/>
            </p:cNvSpPr>
            <p:nvPr/>
          </p:nvSpPr>
          <p:spPr bwMode="auto">
            <a:xfrm>
              <a:off x="1586" y="1678"/>
              <a:ext cx="62" cy="4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30" y="0"/>
                </a:cxn>
                <a:cxn ang="0">
                  <a:pos x="0" y="0"/>
                </a:cxn>
                <a:cxn ang="0">
                  <a:pos x="32" y="4"/>
                </a:cxn>
                <a:cxn ang="0">
                  <a:pos x="62" y="4"/>
                </a:cxn>
              </a:cxnLst>
              <a:rect l="0" t="0" r="r" b="b"/>
              <a:pathLst>
                <a:path w="62" h="4">
                  <a:moveTo>
                    <a:pt x="62" y="4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32" y="4"/>
                  </a:lnTo>
                  <a:lnTo>
                    <a:pt x="62" y="4"/>
                  </a:lnTo>
                  <a:close/>
                </a:path>
              </a:pathLst>
            </a:custGeom>
            <a:solidFill>
              <a:srgbClr val="005A00"/>
            </a:solidFill>
            <a:ln w="0">
              <a:solidFill>
                <a:srgbClr val="005A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28" name="Freeform 1604"/>
            <p:cNvSpPr>
              <a:spLocks/>
            </p:cNvSpPr>
            <p:nvPr/>
          </p:nvSpPr>
          <p:spPr bwMode="auto">
            <a:xfrm>
              <a:off x="1586" y="1678"/>
              <a:ext cx="62" cy="4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30" y="0"/>
                </a:cxn>
                <a:cxn ang="0">
                  <a:pos x="0" y="0"/>
                </a:cxn>
                <a:cxn ang="0">
                  <a:pos x="32" y="4"/>
                </a:cxn>
                <a:cxn ang="0">
                  <a:pos x="62" y="4"/>
                </a:cxn>
              </a:cxnLst>
              <a:rect l="0" t="0" r="r" b="b"/>
              <a:pathLst>
                <a:path w="62" h="4">
                  <a:moveTo>
                    <a:pt x="62" y="4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32" y="4"/>
                  </a:lnTo>
                  <a:lnTo>
                    <a:pt x="62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29" name="Freeform 1605"/>
            <p:cNvSpPr>
              <a:spLocks/>
            </p:cNvSpPr>
            <p:nvPr/>
          </p:nvSpPr>
          <p:spPr bwMode="auto">
            <a:xfrm>
              <a:off x="1558" y="1678"/>
              <a:ext cx="60" cy="4"/>
            </a:xfrm>
            <a:custGeom>
              <a:avLst/>
              <a:gdLst/>
              <a:ahLst/>
              <a:cxnLst>
                <a:cxn ang="0">
                  <a:pos x="60" y="4"/>
                </a:cxn>
                <a:cxn ang="0">
                  <a:pos x="28" y="0"/>
                </a:cxn>
                <a:cxn ang="0">
                  <a:pos x="0" y="2"/>
                </a:cxn>
                <a:cxn ang="0">
                  <a:pos x="30" y="4"/>
                </a:cxn>
                <a:cxn ang="0">
                  <a:pos x="60" y="4"/>
                </a:cxn>
              </a:cxnLst>
              <a:rect l="0" t="0" r="r" b="b"/>
              <a:pathLst>
                <a:path w="60" h="4">
                  <a:moveTo>
                    <a:pt x="60" y="4"/>
                  </a:moveTo>
                  <a:lnTo>
                    <a:pt x="28" y="0"/>
                  </a:lnTo>
                  <a:lnTo>
                    <a:pt x="0" y="2"/>
                  </a:lnTo>
                  <a:lnTo>
                    <a:pt x="30" y="4"/>
                  </a:lnTo>
                  <a:lnTo>
                    <a:pt x="60" y="4"/>
                  </a:lnTo>
                  <a:close/>
                </a:path>
              </a:pathLst>
            </a:custGeom>
            <a:solidFill>
              <a:srgbClr val="005300"/>
            </a:solidFill>
            <a:ln w="0">
              <a:solidFill>
                <a:srgbClr val="0053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30" name="Freeform 1606"/>
            <p:cNvSpPr>
              <a:spLocks/>
            </p:cNvSpPr>
            <p:nvPr/>
          </p:nvSpPr>
          <p:spPr bwMode="auto">
            <a:xfrm>
              <a:off x="1558" y="1678"/>
              <a:ext cx="60" cy="4"/>
            </a:xfrm>
            <a:custGeom>
              <a:avLst/>
              <a:gdLst/>
              <a:ahLst/>
              <a:cxnLst>
                <a:cxn ang="0">
                  <a:pos x="60" y="4"/>
                </a:cxn>
                <a:cxn ang="0">
                  <a:pos x="28" y="0"/>
                </a:cxn>
                <a:cxn ang="0">
                  <a:pos x="0" y="2"/>
                </a:cxn>
                <a:cxn ang="0">
                  <a:pos x="30" y="4"/>
                </a:cxn>
                <a:cxn ang="0">
                  <a:pos x="60" y="4"/>
                </a:cxn>
              </a:cxnLst>
              <a:rect l="0" t="0" r="r" b="b"/>
              <a:pathLst>
                <a:path w="60" h="4">
                  <a:moveTo>
                    <a:pt x="60" y="4"/>
                  </a:moveTo>
                  <a:lnTo>
                    <a:pt x="28" y="0"/>
                  </a:lnTo>
                  <a:lnTo>
                    <a:pt x="0" y="2"/>
                  </a:lnTo>
                  <a:lnTo>
                    <a:pt x="30" y="4"/>
                  </a:lnTo>
                  <a:lnTo>
                    <a:pt x="60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31" name="Freeform 1607"/>
            <p:cNvSpPr>
              <a:spLocks/>
            </p:cNvSpPr>
            <p:nvPr/>
          </p:nvSpPr>
          <p:spPr bwMode="auto">
            <a:xfrm>
              <a:off x="1526" y="1680"/>
              <a:ext cx="62" cy="2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32" y="0"/>
                </a:cxn>
                <a:cxn ang="0">
                  <a:pos x="0" y="0"/>
                </a:cxn>
                <a:cxn ang="0">
                  <a:pos x="32" y="2"/>
                </a:cxn>
                <a:cxn ang="0">
                  <a:pos x="62" y="2"/>
                </a:cxn>
              </a:cxnLst>
              <a:rect l="0" t="0" r="r" b="b"/>
              <a:pathLst>
                <a:path w="62" h="2">
                  <a:moveTo>
                    <a:pt x="62" y="2"/>
                  </a:moveTo>
                  <a:lnTo>
                    <a:pt x="32" y="0"/>
                  </a:lnTo>
                  <a:lnTo>
                    <a:pt x="0" y="0"/>
                  </a:lnTo>
                  <a:lnTo>
                    <a:pt x="32" y="2"/>
                  </a:lnTo>
                  <a:lnTo>
                    <a:pt x="62" y="2"/>
                  </a:lnTo>
                  <a:close/>
                </a:path>
              </a:pathLst>
            </a:custGeom>
            <a:solidFill>
              <a:srgbClr val="004B00"/>
            </a:solidFill>
            <a:ln w="0">
              <a:solidFill>
                <a:srgbClr val="004B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32" name="Freeform 1608"/>
            <p:cNvSpPr>
              <a:spLocks/>
            </p:cNvSpPr>
            <p:nvPr/>
          </p:nvSpPr>
          <p:spPr bwMode="auto">
            <a:xfrm>
              <a:off x="1526" y="1680"/>
              <a:ext cx="62" cy="2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32" y="0"/>
                </a:cxn>
                <a:cxn ang="0">
                  <a:pos x="0" y="0"/>
                </a:cxn>
                <a:cxn ang="0">
                  <a:pos x="32" y="2"/>
                </a:cxn>
                <a:cxn ang="0">
                  <a:pos x="62" y="2"/>
                </a:cxn>
              </a:cxnLst>
              <a:rect l="0" t="0" r="r" b="b"/>
              <a:pathLst>
                <a:path w="62" h="2">
                  <a:moveTo>
                    <a:pt x="62" y="2"/>
                  </a:moveTo>
                  <a:lnTo>
                    <a:pt x="32" y="0"/>
                  </a:lnTo>
                  <a:lnTo>
                    <a:pt x="0" y="0"/>
                  </a:lnTo>
                  <a:lnTo>
                    <a:pt x="32" y="2"/>
                  </a:lnTo>
                  <a:lnTo>
                    <a:pt x="62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33" name="Freeform 1609"/>
            <p:cNvSpPr>
              <a:spLocks/>
            </p:cNvSpPr>
            <p:nvPr/>
          </p:nvSpPr>
          <p:spPr bwMode="auto">
            <a:xfrm>
              <a:off x="1496" y="1680"/>
              <a:ext cx="62" cy="2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30" y="0"/>
                </a:cxn>
                <a:cxn ang="0">
                  <a:pos x="0" y="2"/>
                </a:cxn>
                <a:cxn ang="0">
                  <a:pos x="32" y="2"/>
                </a:cxn>
                <a:cxn ang="0">
                  <a:pos x="62" y="2"/>
                </a:cxn>
              </a:cxnLst>
              <a:rect l="0" t="0" r="r" b="b"/>
              <a:pathLst>
                <a:path w="62" h="2">
                  <a:moveTo>
                    <a:pt x="62" y="2"/>
                  </a:moveTo>
                  <a:lnTo>
                    <a:pt x="30" y="0"/>
                  </a:lnTo>
                  <a:lnTo>
                    <a:pt x="0" y="2"/>
                  </a:lnTo>
                  <a:lnTo>
                    <a:pt x="32" y="2"/>
                  </a:lnTo>
                  <a:lnTo>
                    <a:pt x="62" y="2"/>
                  </a:lnTo>
                  <a:close/>
                </a:path>
              </a:pathLst>
            </a:custGeom>
            <a:solidFill>
              <a:srgbClr val="004300"/>
            </a:solidFill>
            <a:ln w="0">
              <a:solidFill>
                <a:srgbClr val="0043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34" name="Freeform 1610"/>
            <p:cNvSpPr>
              <a:spLocks/>
            </p:cNvSpPr>
            <p:nvPr/>
          </p:nvSpPr>
          <p:spPr bwMode="auto">
            <a:xfrm>
              <a:off x="1496" y="1680"/>
              <a:ext cx="62" cy="2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30" y="0"/>
                </a:cxn>
                <a:cxn ang="0">
                  <a:pos x="0" y="2"/>
                </a:cxn>
                <a:cxn ang="0">
                  <a:pos x="32" y="2"/>
                </a:cxn>
                <a:cxn ang="0">
                  <a:pos x="62" y="2"/>
                </a:cxn>
              </a:cxnLst>
              <a:rect l="0" t="0" r="r" b="b"/>
              <a:pathLst>
                <a:path w="62" h="2">
                  <a:moveTo>
                    <a:pt x="62" y="2"/>
                  </a:moveTo>
                  <a:lnTo>
                    <a:pt x="30" y="0"/>
                  </a:lnTo>
                  <a:lnTo>
                    <a:pt x="0" y="2"/>
                  </a:lnTo>
                  <a:lnTo>
                    <a:pt x="32" y="2"/>
                  </a:lnTo>
                  <a:lnTo>
                    <a:pt x="62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35" name="Freeform 1611"/>
            <p:cNvSpPr>
              <a:spLocks/>
            </p:cNvSpPr>
            <p:nvPr/>
          </p:nvSpPr>
          <p:spPr bwMode="auto">
            <a:xfrm>
              <a:off x="1464" y="1682"/>
              <a:ext cx="64" cy="2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32" y="0"/>
                </a:cxn>
                <a:cxn ang="0">
                  <a:pos x="0" y="2"/>
                </a:cxn>
                <a:cxn ang="0">
                  <a:pos x="32" y="2"/>
                </a:cxn>
                <a:cxn ang="0">
                  <a:pos x="64" y="0"/>
                </a:cxn>
              </a:cxnLst>
              <a:rect l="0" t="0" r="r" b="b"/>
              <a:pathLst>
                <a:path w="64" h="2">
                  <a:moveTo>
                    <a:pt x="64" y="0"/>
                  </a:moveTo>
                  <a:lnTo>
                    <a:pt x="32" y="0"/>
                  </a:lnTo>
                  <a:lnTo>
                    <a:pt x="0" y="2"/>
                  </a:lnTo>
                  <a:lnTo>
                    <a:pt x="32" y="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003B00"/>
            </a:solidFill>
            <a:ln w="0">
              <a:solidFill>
                <a:srgbClr val="003B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36" name="Freeform 1612"/>
            <p:cNvSpPr>
              <a:spLocks/>
            </p:cNvSpPr>
            <p:nvPr/>
          </p:nvSpPr>
          <p:spPr bwMode="auto">
            <a:xfrm>
              <a:off x="1464" y="1682"/>
              <a:ext cx="64" cy="2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32" y="0"/>
                </a:cxn>
                <a:cxn ang="0">
                  <a:pos x="0" y="2"/>
                </a:cxn>
                <a:cxn ang="0">
                  <a:pos x="32" y="2"/>
                </a:cxn>
                <a:cxn ang="0">
                  <a:pos x="64" y="0"/>
                </a:cxn>
              </a:cxnLst>
              <a:rect l="0" t="0" r="r" b="b"/>
              <a:pathLst>
                <a:path w="64" h="2">
                  <a:moveTo>
                    <a:pt x="64" y="0"/>
                  </a:moveTo>
                  <a:lnTo>
                    <a:pt x="32" y="0"/>
                  </a:lnTo>
                  <a:lnTo>
                    <a:pt x="0" y="2"/>
                  </a:lnTo>
                  <a:lnTo>
                    <a:pt x="32" y="2"/>
                  </a:lnTo>
                  <a:lnTo>
                    <a:pt x="64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37" name="Freeform 1613"/>
            <p:cNvSpPr>
              <a:spLocks/>
            </p:cNvSpPr>
            <p:nvPr/>
          </p:nvSpPr>
          <p:spPr bwMode="auto">
            <a:xfrm>
              <a:off x="1432" y="1684"/>
              <a:ext cx="64" cy="4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32" y="0"/>
                </a:cxn>
                <a:cxn ang="0">
                  <a:pos x="0" y="4"/>
                </a:cxn>
                <a:cxn ang="0">
                  <a:pos x="32" y="2"/>
                </a:cxn>
                <a:cxn ang="0">
                  <a:pos x="64" y="0"/>
                </a:cxn>
              </a:cxnLst>
              <a:rect l="0" t="0" r="r" b="b"/>
              <a:pathLst>
                <a:path w="64" h="4">
                  <a:moveTo>
                    <a:pt x="64" y="0"/>
                  </a:moveTo>
                  <a:lnTo>
                    <a:pt x="32" y="0"/>
                  </a:lnTo>
                  <a:lnTo>
                    <a:pt x="0" y="4"/>
                  </a:lnTo>
                  <a:lnTo>
                    <a:pt x="32" y="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003400"/>
            </a:solidFill>
            <a:ln w="0">
              <a:solidFill>
                <a:srgbClr val="0034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38" name="Freeform 1614"/>
            <p:cNvSpPr>
              <a:spLocks/>
            </p:cNvSpPr>
            <p:nvPr/>
          </p:nvSpPr>
          <p:spPr bwMode="auto">
            <a:xfrm>
              <a:off x="1432" y="1684"/>
              <a:ext cx="64" cy="4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32" y="0"/>
                </a:cxn>
                <a:cxn ang="0">
                  <a:pos x="0" y="4"/>
                </a:cxn>
                <a:cxn ang="0">
                  <a:pos x="32" y="2"/>
                </a:cxn>
                <a:cxn ang="0">
                  <a:pos x="64" y="0"/>
                </a:cxn>
              </a:cxnLst>
              <a:rect l="0" t="0" r="r" b="b"/>
              <a:pathLst>
                <a:path w="64" h="4">
                  <a:moveTo>
                    <a:pt x="64" y="0"/>
                  </a:moveTo>
                  <a:lnTo>
                    <a:pt x="32" y="0"/>
                  </a:lnTo>
                  <a:lnTo>
                    <a:pt x="0" y="4"/>
                  </a:lnTo>
                  <a:lnTo>
                    <a:pt x="32" y="2"/>
                  </a:lnTo>
                  <a:lnTo>
                    <a:pt x="64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9" name="Group 1615"/>
          <p:cNvGrpSpPr>
            <a:grpSpLocks/>
          </p:cNvGrpSpPr>
          <p:nvPr/>
        </p:nvGrpSpPr>
        <p:grpSpPr bwMode="auto">
          <a:xfrm>
            <a:off x="1701800" y="2517775"/>
            <a:ext cx="1758950" cy="593725"/>
            <a:chOff x="1072" y="1586"/>
            <a:chExt cx="1108" cy="374"/>
          </a:xfrm>
        </p:grpSpPr>
        <p:sp>
          <p:nvSpPr>
            <p:cNvPr id="156240" name="Freeform 1616"/>
            <p:cNvSpPr>
              <a:spLocks/>
            </p:cNvSpPr>
            <p:nvPr/>
          </p:nvSpPr>
          <p:spPr bwMode="auto">
            <a:xfrm>
              <a:off x="1400" y="1686"/>
              <a:ext cx="64" cy="8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32" y="2"/>
                </a:cxn>
                <a:cxn ang="0">
                  <a:pos x="0" y="8"/>
                </a:cxn>
                <a:cxn ang="0">
                  <a:pos x="30" y="6"/>
                </a:cxn>
                <a:cxn ang="0">
                  <a:pos x="64" y="0"/>
                </a:cxn>
              </a:cxnLst>
              <a:rect l="0" t="0" r="r" b="b"/>
              <a:pathLst>
                <a:path w="64" h="8">
                  <a:moveTo>
                    <a:pt x="64" y="0"/>
                  </a:moveTo>
                  <a:lnTo>
                    <a:pt x="32" y="2"/>
                  </a:lnTo>
                  <a:lnTo>
                    <a:pt x="0" y="8"/>
                  </a:lnTo>
                  <a:lnTo>
                    <a:pt x="30" y="6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002D02"/>
            </a:solidFill>
            <a:ln w="0">
              <a:solidFill>
                <a:srgbClr val="002D0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41" name="Freeform 1617"/>
            <p:cNvSpPr>
              <a:spLocks/>
            </p:cNvSpPr>
            <p:nvPr/>
          </p:nvSpPr>
          <p:spPr bwMode="auto">
            <a:xfrm>
              <a:off x="1400" y="1686"/>
              <a:ext cx="64" cy="8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32" y="2"/>
                </a:cxn>
                <a:cxn ang="0">
                  <a:pos x="0" y="8"/>
                </a:cxn>
                <a:cxn ang="0">
                  <a:pos x="30" y="6"/>
                </a:cxn>
                <a:cxn ang="0">
                  <a:pos x="64" y="0"/>
                </a:cxn>
              </a:cxnLst>
              <a:rect l="0" t="0" r="r" b="b"/>
              <a:pathLst>
                <a:path w="64" h="8">
                  <a:moveTo>
                    <a:pt x="64" y="0"/>
                  </a:moveTo>
                  <a:lnTo>
                    <a:pt x="32" y="2"/>
                  </a:lnTo>
                  <a:lnTo>
                    <a:pt x="0" y="8"/>
                  </a:lnTo>
                  <a:lnTo>
                    <a:pt x="30" y="6"/>
                  </a:lnTo>
                  <a:lnTo>
                    <a:pt x="64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42" name="Freeform 1618"/>
            <p:cNvSpPr>
              <a:spLocks/>
            </p:cNvSpPr>
            <p:nvPr/>
          </p:nvSpPr>
          <p:spPr bwMode="auto">
            <a:xfrm>
              <a:off x="1366" y="1692"/>
              <a:ext cx="64" cy="12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34" y="2"/>
                </a:cxn>
                <a:cxn ang="0">
                  <a:pos x="0" y="12"/>
                </a:cxn>
                <a:cxn ang="0">
                  <a:pos x="30" y="8"/>
                </a:cxn>
                <a:cxn ang="0">
                  <a:pos x="64" y="0"/>
                </a:cxn>
              </a:cxnLst>
              <a:rect l="0" t="0" r="r" b="b"/>
              <a:pathLst>
                <a:path w="64" h="12">
                  <a:moveTo>
                    <a:pt x="64" y="0"/>
                  </a:moveTo>
                  <a:lnTo>
                    <a:pt x="34" y="2"/>
                  </a:lnTo>
                  <a:lnTo>
                    <a:pt x="0" y="12"/>
                  </a:lnTo>
                  <a:lnTo>
                    <a:pt x="30" y="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00281C"/>
            </a:solidFill>
            <a:ln w="0">
              <a:solidFill>
                <a:srgbClr val="00281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43" name="Freeform 1619"/>
            <p:cNvSpPr>
              <a:spLocks/>
            </p:cNvSpPr>
            <p:nvPr/>
          </p:nvSpPr>
          <p:spPr bwMode="auto">
            <a:xfrm>
              <a:off x="1366" y="1692"/>
              <a:ext cx="64" cy="12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34" y="2"/>
                </a:cxn>
                <a:cxn ang="0">
                  <a:pos x="0" y="12"/>
                </a:cxn>
                <a:cxn ang="0">
                  <a:pos x="30" y="8"/>
                </a:cxn>
                <a:cxn ang="0">
                  <a:pos x="64" y="0"/>
                </a:cxn>
              </a:cxnLst>
              <a:rect l="0" t="0" r="r" b="b"/>
              <a:pathLst>
                <a:path w="64" h="12">
                  <a:moveTo>
                    <a:pt x="64" y="0"/>
                  </a:moveTo>
                  <a:lnTo>
                    <a:pt x="34" y="2"/>
                  </a:lnTo>
                  <a:lnTo>
                    <a:pt x="0" y="12"/>
                  </a:lnTo>
                  <a:lnTo>
                    <a:pt x="30" y="8"/>
                  </a:lnTo>
                  <a:lnTo>
                    <a:pt x="64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44" name="Freeform 1620"/>
            <p:cNvSpPr>
              <a:spLocks/>
            </p:cNvSpPr>
            <p:nvPr/>
          </p:nvSpPr>
          <p:spPr bwMode="auto">
            <a:xfrm>
              <a:off x="1332" y="1700"/>
              <a:ext cx="64" cy="18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34" y="4"/>
                </a:cxn>
                <a:cxn ang="0">
                  <a:pos x="0" y="18"/>
                </a:cxn>
                <a:cxn ang="0">
                  <a:pos x="30" y="14"/>
                </a:cxn>
                <a:cxn ang="0">
                  <a:pos x="64" y="0"/>
                </a:cxn>
              </a:cxnLst>
              <a:rect l="0" t="0" r="r" b="b"/>
              <a:pathLst>
                <a:path w="64" h="18">
                  <a:moveTo>
                    <a:pt x="64" y="0"/>
                  </a:moveTo>
                  <a:lnTo>
                    <a:pt x="34" y="4"/>
                  </a:lnTo>
                  <a:lnTo>
                    <a:pt x="0" y="18"/>
                  </a:lnTo>
                  <a:lnTo>
                    <a:pt x="30" y="14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00243D"/>
            </a:solidFill>
            <a:ln w="0">
              <a:solidFill>
                <a:srgbClr val="00243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45" name="Freeform 1621"/>
            <p:cNvSpPr>
              <a:spLocks/>
            </p:cNvSpPr>
            <p:nvPr/>
          </p:nvSpPr>
          <p:spPr bwMode="auto">
            <a:xfrm>
              <a:off x="1332" y="1700"/>
              <a:ext cx="64" cy="18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34" y="4"/>
                </a:cxn>
                <a:cxn ang="0">
                  <a:pos x="0" y="18"/>
                </a:cxn>
                <a:cxn ang="0">
                  <a:pos x="30" y="14"/>
                </a:cxn>
                <a:cxn ang="0">
                  <a:pos x="64" y="0"/>
                </a:cxn>
              </a:cxnLst>
              <a:rect l="0" t="0" r="r" b="b"/>
              <a:pathLst>
                <a:path w="64" h="18">
                  <a:moveTo>
                    <a:pt x="64" y="0"/>
                  </a:moveTo>
                  <a:lnTo>
                    <a:pt x="34" y="4"/>
                  </a:lnTo>
                  <a:lnTo>
                    <a:pt x="0" y="18"/>
                  </a:lnTo>
                  <a:lnTo>
                    <a:pt x="30" y="14"/>
                  </a:lnTo>
                  <a:lnTo>
                    <a:pt x="64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46" name="Freeform 1622"/>
            <p:cNvSpPr>
              <a:spLocks/>
            </p:cNvSpPr>
            <p:nvPr/>
          </p:nvSpPr>
          <p:spPr bwMode="auto">
            <a:xfrm>
              <a:off x="1296" y="1714"/>
              <a:ext cx="66" cy="24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36" y="4"/>
                </a:cxn>
                <a:cxn ang="0">
                  <a:pos x="0" y="24"/>
                </a:cxn>
                <a:cxn ang="0">
                  <a:pos x="32" y="22"/>
                </a:cxn>
                <a:cxn ang="0">
                  <a:pos x="66" y="0"/>
                </a:cxn>
              </a:cxnLst>
              <a:rect l="0" t="0" r="r" b="b"/>
              <a:pathLst>
                <a:path w="66" h="24">
                  <a:moveTo>
                    <a:pt x="66" y="0"/>
                  </a:moveTo>
                  <a:lnTo>
                    <a:pt x="36" y="4"/>
                  </a:lnTo>
                  <a:lnTo>
                    <a:pt x="0" y="24"/>
                  </a:lnTo>
                  <a:lnTo>
                    <a:pt x="32" y="2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2365"/>
            </a:solidFill>
            <a:ln w="0">
              <a:solidFill>
                <a:srgbClr val="00236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47" name="Freeform 1623"/>
            <p:cNvSpPr>
              <a:spLocks/>
            </p:cNvSpPr>
            <p:nvPr/>
          </p:nvSpPr>
          <p:spPr bwMode="auto">
            <a:xfrm>
              <a:off x="1296" y="1714"/>
              <a:ext cx="66" cy="24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36" y="4"/>
                </a:cxn>
                <a:cxn ang="0">
                  <a:pos x="0" y="24"/>
                </a:cxn>
                <a:cxn ang="0">
                  <a:pos x="32" y="22"/>
                </a:cxn>
                <a:cxn ang="0">
                  <a:pos x="66" y="0"/>
                </a:cxn>
              </a:cxnLst>
              <a:rect l="0" t="0" r="r" b="b"/>
              <a:pathLst>
                <a:path w="66" h="24">
                  <a:moveTo>
                    <a:pt x="66" y="0"/>
                  </a:moveTo>
                  <a:lnTo>
                    <a:pt x="36" y="4"/>
                  </a:lnTo>
                  <a:lnTo>
                    <a:pt x="0" y="24"/>
                  </a:lnTo>
                  <a:lnTo>
                    <a:pt x="32" y="22"/>
                  </a:lnTo>
                  <a:lnTo>
                    <a:pt x="66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48" name="Freeform 1624"/>
            <p:cNvSpPr>
              <a:spLocks/>
            </p:cNvSpPr>
            <p:nvPr/>
          </p:nvSpPr>
          <p:spPr bwMode="auto">
            <a:xfrm>
              <a:off x="1260" y="1736"/>
              <a:ext cx="68" cy="30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36" y="2"/>
                </a:cxn>
                <a:cxn ang="0">
                  <a:pos x="0" y="30"/>
                </a:cxn>
                <a:cxn ang="0">
                  <a:pos x="32" y="28"/>
                </a:cxn>
                <a:cxn ang="0">
                  <a:pos x="68" y="0"/>
                </a:cxn>
              </a:cxnLst>
              <a:rect l="0" t="0" r="r" b="b"/>
              <a:pathLst>
                <a:path w="68" h="30">
                  <a:moveTo>
                    <a:pt x="68" y="0"/>
                  </a:moveTo>
                  <a:lnTo>
                    <a:pt x="36" y="2"/>
                  </a:lnTo>
                  <a:lnTo>
                    <a:pt x="0" y="30"/>
                  </a:lnTo>
                  <a:lnTo>
                    <a:pt x="32" y="28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2587"/>
            </a:solidFill>
            <a:ln w="0">
              <a:solidFill>
                <a:srgbClr val="00258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49" name="Freeform 1625"/>
            <p:cNvSpPr>
              <a:spLocks/>
            </p:cNvSpPr>
            <p:nvPr/>
          </p:nvSpPr>
          <p:spPr bwMode="auto">
            <a:xfrm>
              <a:off x="1260" y="1736"/>
              <a:ext cx="68" cy="30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36" y="2"/>
                </a:cxn>
                <a:cxn ang="0">
                  <a:pos x="0" y="30"/>
                </a:cxn>
                <a:cxn ang="0">
                  <a:pos x="32" y="28"/>
                </a:cxn>
                <a:cxn ang="0">
                  <a:pos x="68" y="0"/>
                </a:cxn>
              </a:cxnLst>
              <a:rect l="0" t="0" r="r" b="b"/>
              <a:pathLst>
                <a:path w="68" h="30">
                  <a:moveTo>
                    <a:pt x="68" y="0"/>
                  </a:moveTo>
                  <a:lnTo>
                    <a:pt x="36" y="2"/>
                  </a:lnTo>
                  <a:lnTo>
                    <a:pt x="0" y="30"/>
                  </a:lnTo>
                  <a:lnTo>
                    <a:pt x="32" y="28"/>
                  </a:lnTo>
                  <a:lnTo>
                    <a:pt x="68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50" name="Freeform 1626"/>
            <p:cNvSpPr>
              <a:spLocks/>
            </p:cNvSpPr>
            <p:nvPr/>
          </p:nvSpPr>
          <p:spPr bwMode="auto">
            <a:xfrm>
              <a:off x="1224" y="1764"/>
              <a:ext cx="68" cy="38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36" y="2"/>
                </a:cxn>
                <a:cxn ang="0">
                  <a:pos x="0" y="36"/>
                </a:cxn>
                <a:cxn ang="0">
                  <a:pos x="32" y="38"/>
                </a:cxn>
                <a:cxn ang="0">
                  <a:pos x="68" y="0"/>
                </a:cxn>
              </a:cxnLst>
              <a:rect l="0" t="0" r="r" b="b"/>
              <a:pathLst>
                <a:path w="68" h="38">
                  <a:moveTo>
                    <a:pt x="68" y="0"/>
                  </a:moveTo>
                  <a:lnTo>
                    <a:pt x="36" y="2"/>
                  </a:lnTo>
                  <a:lnTo>
                    <a:pt x="0" y="36"/>
                  </a:lnTo>
                  <a:lnTo>
                    <a:pt x="32" y="38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2AA2"/>
            </a:solidFill>
            <a:ln w="0">
              <a:solidFill>
                <a:srgbClr val="002AA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51" name="Freeform 1627"/>
            <p:cNvSpPr>
              <a:spLocks/>
            </p:cNvSpPr>
            <p:nvPr/>
          </p:nvSpPr>
          <p:spPr bwMode="auto">
            <a:xfrm>
              <a:off x="1224" y="1764"/>
              <a:ext cx="68" cy="38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36" y="2"/>
                </a:cxn>
                <a:cxn ang="0">
                  <a:pos x="0" y="36"/>
                </a:cxn>
                <a:cxn ang="0">
                  <a:pos x="32" y="38"/>
                </a:cxn>
                <a:cxn ang="0">
                  <a:pos x="68" y="0"/>
                </a:cxn>
              </a:cxnLst>
              <a:rect l="0" t="0" r="r" b="b"/>
              <a:pathLst>
                <a:path w="68" h="38">
                  <a:moveTo>
                    <a:pt x="68" y="0"/>
                  </a:moveTo>
                  <a:lnTo>
                    <a:pt x="36" y="2"/>
                  </a:lnTo>
                  <a:lnTo>
                    <a:pt x="0" y="36"/>
                  </a:lnTo>
                  <a:lnTo>
                    <a:pt x="32" y="38"/>
                  </a:lnTo>
                  <a:lnTo>
                    <a:pt x="68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52" name="Freeform 1628"/>
            <p:cNvSpPr>
              <a:spLocks/>
            </p:cNvSpPr>
            <p:nvPr/>
          </p:nvSpPr>
          <p:spPr bwMode="auto">
            <a:xfrm>
              <a:off x="1188" y="1800"/>
              <a:ext cx="68" cy="42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36" y="0"/>
                </a:cxn>
                <a:cxn ang="0">
                  <a:pos x="0" y="36"/>
                </a:cxn>
                <a:cxn ang="0">
                  <a:pos x="30" y="42"/>
                </a:cxn>
                <a:cxn ang="0">
                  <a:pos x="68" y="2"/>
                </a:cxn>
              </a:cxnLst>
              <a:rect l="0" t="0" r="r" b="b"/>
              <a:pathLst>
                <a:path w="68" h="42">
                  <a:moveTo>
                    <a:pt x="68" y="2"/>
                  </a:moveTo>
                  <a:lnTo>
                    <a:pt x="36" y="0"/>
                  </a:lnTo>
                  <a:lnTo>
                    <a:pt x="0" y="36"/>
                  </a:lnTo>
                  <a:lnTo>
                    <a:pt x="30" y="42"/>
                  </a:lnTo>
                  <a:lnTo>
                    <a:pt x="68" y="2"/>
                  </a:lnTo>
                  <a:close/>
                </a:path>
              </a:pathLst>
            </a:custGeom>
            <a:solidFill>
              <a:srgbClr val="0035AB"/>
            </a:solidFill>
            <a:ln w="0">
              <a:solidFill>
                <a:srgbClr val="0035A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53" name="Freeform 1629"/>
            <p:cNvSpPr>
              <a:spLocks/>
            </p:cNvSpPr>
            <p:nvPr/>
          </p:nvSpPr>
          <p:spPr bwMode="auto">
            <a:xfrm>
              <a:off x="1188" y="1800"/>
              <a:ext cx="68" cy="42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36" y="0"/>
                </a:cxn>
                <a:cxn ang="0">
                  <a:pos x="0" y="36"/>
                </a:cxn>
                <a:cxn ang="0">
                  <a:pos x="30" y="42"/>
                </a:cxn>
                <a:cxn ang="0">
                  <a:pos x="68" y="2"/>
                </a:cxn>
              </a:cxnLst>
              <a:rect l="0" t="0" r="r" b="b"/>
              <a:pathLst>
                <a:path w="68" h="42">
                  <a:moveTo>
                    <a:pt x="68" y="2"/>
                  </a:moveTo>
                  <a:lnTo>
                    <a:pt x="36" y="0"/>
                  </a:lnTo>
                  <a:lnTo>
                    <a:pt x="0" y="36"/>
                  </a:lnTo>
                  <a:lnTo>
                    <a:pt x="30" y="42"/>
                  </a:lnTo>
                  <a:lnTo>
                    <a:pt x="68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54" name="Freeform 1630"/>
            <p:cNvSpPr>
              <a:spLocks/>
            </p:cNvSpPr>
            <p:nvPr/>
          </p:nvSpPr>
          <p:spPr bwMode="auto">
            <a:xfrm>
              <a:off x="1150" y="1836"/>
              <a:ext cx="68" cy="48"/>
            </a:xfrm>
            <a:custGeom>
              <a:avLst/>
              <a:gdLst/>
              <a:ahLst/>
              <a:cxnLst>
                <a:cxn ang="0">
                  <a:pos x="68" y="6"/>
                </a:cxn>
                <a:cxn ang="0">
                  <a:pos x="38" y="0"/>
                </a:cxn>
                <a:cxn ang="0">
                  <a:pos x="0" y="38"/>
                </a:cxn>
                <a:cxn ang="0">
                  <a:pos x="32" y="48"/>
                </a:cxn>
                <a:cxn ang="0">
                  <a:pos x="68" y="6"/>
                </a:cxn>
              </a:cxnLst>
              <a:rect l="0" t="0" r="r" b="b"/>
              <a:pathLst>
                <a:path w="68" h="48">
                  <a:moveTo>
                    <a:pt x="68" y="6"/>
                  </a:moveTo>
                  <a:lnTo>
                    <a:pt x="38" y="0"/>
                  </a:lnTo>
                  <a:lnTo>
                    <a:pt x="0" y="38"/>
                  </a:lnTo>
                  <a:lnTo>
                    <a:pt x="32" y="48"/>
                  </a:lnTo>
                  <a:lnTo>
                    <a:pt x="68" y="6"/>
                  </a:lnTo>
                  <a:close/>
                </a:path>
              </a:pathLst>
            </a:custGeom>
            <a:solidFill>
              <a:srgbClr val="0044A8"/>
            </a:solidFill>
            <a:ln w="0">
              <a:solidFill>
                <a:srgbClr val="0044A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55" name="Freeform 1631"/>
            <p:cNvSpPr>
              <a:spLocks/>
            </p:cNvSpPr>
            <p:nvPr/>
          </p:nvSpPr>
          <p:spPr bwMode="auto">
            <a:xfrm>
              <a:off x="1150" y="1836"/>
              <a:ext cx="68" cy="48"/>
            </a:xfrm>
            <a:custGeom>
              <a:avLst/>
              <a:gdLst/>
              <a:ahLst/>
              <a:cxnLst>
                <a:cxn ang="0">
                  <a:pos x="68" y="6"/>
                </a:cxn>
                <a:cxn ang="0">
                  <a:pos x="38" y="0"/>
                </a:cxn>
                <a:cxn ang="0">
                  <a:pos x="0" y="38"/>
                </a:cxn>
                <a:cxn ang="0">
                  <a:pos x="32" y="48"/>
                </a:cxn>
                <a:cxn ang="0">
                  <a:pos x="68" y="6"/>
                </a:cxn>
              </a:cxnLst>
              <a:rect l="0" t="0" r="r" b="b"/>
              <a:pathLst>
                <a:path w="68" h="48">
                  <a:moveTo>
                    <a:pt x="68" y="6"/>
                  </a:moveTo>
                  <a:lnTo>
                    <a:pt x="38" y="0"/>
                  </a:lnTo>
                  <a:lnTo>
                    <a:pt x="0" y="38"/>
                  </a:lnTo>
                  <a:lnTo>
                    <a:pt x="32" y="48"/>
                  </a:lnTo>
                  <a:lnTo>
                    <a:pt x="6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56" name="Freeform 1632"/>
            <p:cNvSpPr>
              <a:spLocks/>
            </p:cNvSpPr>
            <p:nvPr/>
          </p:nvSpPr>
          <p:spPr bwMode="auto">
            <a:xfrm>
              <a:off x="1112" y="1874"/>
              <a:ext cx="70" cy="42"/>
            </a:xfrm>
            <a:custGeom>
              <a:avLst/>
              <a:gdLst/>
              <a:ahLst/>
              <a:cxnLst>
                <a:cxn ang="0">
                  <a:pos x="70" y="10"/>
                </a:cxn>
                <a:cxn ang="0">
                  <a:pos x="38" y="0"/>
                </a:cxn>
                <a:cxn ang="0">
                  <a:pos x="0" y="28"/>
                </a:cxn>
                <a:cxn ang="0">
                  <a:pos x="32" y="42"/>
                </a:cxn>
                <a:cxn ang="0">
                  <a:pos x="70" y="10"/>
                </a:cxn>
              </a:cxnLst>
              <a:rect l="0" t="0" r="r" b="b"/>
              <a:pathLst>
                <a:path w="70" h="42">
                  <a:moveTo>
                    <a:pt x="70" y="10"/>
                  </a:moveTo>
                  <a:lnTo>
                    <a:pt x="38" y="0"/>
                  </a:lnTo>
                  <a:lnTo>
                    <a:pt x="0" y="28"/>
                  </a:lnTo>
                  <a:lnTo>
                    <a:pt x="32" y="42"/>
                  </a:lnTo>
                  <a:lnTo>
                    <a:pt x="70" y="10"/>
                  </a:lnTo>
                  <a:close/>
                </a:path>
              </a:pathLst>
            </a:custGeom>
            <a:solidFill>
              <a:srgbClr val="005B8F"/>
            </a:solidFill>
            <a:ln w="0">
              <a:solidFill>
                <a:srgbClr val="005B8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57" name="Freeform 1633"/>
            <p:cNvSpPr>
              <a:spLocks/>
            </p:cNvSpPr>
            <p:nvPr/>
          </p:nvSpPr>
          <p:spPr bwMode="auto">
            <a:xfrm>
              <a:off x="1112" y="1874"/>
              <a:ext cx="70" cy="42"/>
            </a:xfrm>
            <a:custGeom>
              <a:avLst/>
              <a:gdLst/>
              <a:ahLst/>
              <a:cxnLst>
                <a:cxn ang="0">
                  <a:pos x="70" y="10"/>
                </a:cxn>
                <a:cxn ang="0">
                  <a:pos x="38" y="0"/>
                </a:cxn>
                <a:cxn ang="0">
                  <a:pos x="0" y="28"/>
                </a:cxn>
                <a:cxn ang="0">
                  <a:pos x="32" y="42"/>
                </a:cxn>
                <a:cxn ang="0">
                  <a:pos x="70" y="10"/>
                </a:cxn>
              </a:cxnLst>
              <a:rect l="0" t="0" r="r" b="b"/>
              <a:pathLst>
                <a:path w="70" h="42">
                  <a:moveTo>
                    <a:pt x="70" y="10"/>
                  </a:moveTo>
                  <a:lnTo>
                    <a:pt x="38" y="0"/>
                  </a:lnTo>
                  <a:lnTo>
                    <a:pt x="0" y="28"/>
                  </a:lnTo>
                  <a:lnTo>
                    <a:pt x="32" y="42"/>
                  </a:lnTo>
                  <a:lnTo>
                    <a:pt x="70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58" name="Freeform 1634"/>
            <p:cNvSpPr>
              <a:spLocks/>
            </p:cNvSpPr>
            <p:nvPr/>
          </p:nvSpPr>
          <p:spPr bwMode="auto">
            <a:xfrm>
              <a:off x="1072" y="1902"/>
              <a:ext cx="72" cy="30"/>
            </a:xfrm>
            <a:custGeom>
              <a:avLst/>
              <a:gdLst/>
              <a:ahLst/>
              <a:cxnLst>
                <a:cxn ang="0">
                  <a:pos x="72" y="14"/>
                </a:cxn>
                <a:cxn ang="0">
                  <a:pos x="40" y="0"/>
                </a:cxn>
                <a:cxn ang="0">
                  <a:pos x="0" y="16"/>
                </a:cxn>
                <a:cxn ang="0">
                  <a:pos x="32" y="30"/>
                </a:cxn>
                <a:cxn ang="0">
                  <a:pos x="72" y="14"/>
                </a:cxn>
              </a:cxnLst>
              <a:rect l="0" t="0" r="r" b="b"/>
              <a:pathLst>
                <a:path w="72" h="30">
                  <a:moveTo>
                    <a:pt x="72" y="14"/>
                  </a:moveTo>
                  <a:lnTo>
                    <a:pt x="40" y="0"/>
                  </a:lnTo>
                  <a:lnTo>
                    <a:pt x="0" y="16"/>
                  </a:lnTo>
                  <a:lnTo>
                    <a:pt x="32" y="30"/>
                  </a:lnTo>
                  <a:lnTo>
                    <a:pt x="72" y="14"/>
                  </a:lnTo>
                  <a:close/>
                </a:path>
              </a:pathLst>
            </a:custGeom>
            <a:solidFill>
              <a:srgbClr val="007A4D"/>
            </a:solidFill>
            <a:ln w="0">
              <a:solidFill>
                <a:srgbClr val="007A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59" name="Freeform 1635"/>
            <p:cNvSpPr>
              <a:spLocks/>
            </p:cNvSpPr>
            <p:nvPr/>
          </p:nvSpPr>
          <p:spPr bwMode="auto">
            <a:xfrm>
              <a:off x="1072" y="1902"/>
              <a:ext cx="72" cy="30"/>
            </a:xfrm>
            <a:custGeom>
              <a:avLst/>
              <a:gdLst/>
              <a:ahLst/>
              <a:cxnLst>
                <a:cxn ang="0">
                  <a:pos x="72" y="14"/>
                </a:cxn>
                <a:cxn ang="0">
                  <a:pos x="40" y="0"/>
                </a:cxn>
                <a:cxn ang="0">
                  <a:pos x="0" y="16"/>
                </a:cxn>
                <a:cxn ang="0">
                  <a:pos x="32" y="30"/>
                </a:cxn>
                <a:cxn ang="0">
                  <a:pos x="72" y="14"/>
                </a:cxn>
              </a:cxnLst>
              <a:rect l="0" t="0" r="r" b="b"/>
              <a:pathLst>
                <a:path w="72" h="30">
                  <a:moveTo>
                    <a:pt x="72" y="14"/>
                  </a:moveTo>
                  <a:lnTo>
                    <a:pt x="40" y="0"/>
                  </a:lnTo>
                  <a:lnTo>
                    <a:pt x="0" y="16"/>
                  </a:lnTo>
                  <a:lnTo>
                    <a:pt x="32" y="30"/>
                  </a:lnTo>
                  <a:lnTo>
                    <a:pt x="72" y="1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60" name="Freeform 1636"/>
            <p:cNvSpPr>
              <a:spLocks/>
            </p:cNvSpPr>
            <p:nvPr/>
          </p:nvSpPr>
          <p:spPr bwMode="auto">
            <a:xfrm>
              <a:off x="2064" y="1586"/>
              <a:ext cx="52" cy="14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32" y="14"/>
                </a:cxn>
                <a:cxn ang="0">
                  <a:pos x="52" y="6"/>
                </a:cxn>
              </a:cxnLst>
              <a:rect l="0" t="0" r="r" b="b"/>
              <a:pathLst>
                <a:path w="52" h="14">
                  <a:moveTo>
                    <a:pt x="52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32" y="14"/>
                  </a:lnTo>
                  <a:lnTo>
                    <a:pt x="52" y="6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61" name="Freeform 1637"/>
            <p:cNvSpPr>
              <a:spLocks/>
            </p:cNvSpPr>
            <p:nvPr/>
          </p:nvSpPr>
          <p:spPr bwMode="auto">
            <a:xfrm>
              <a:off x="2064" y="1586"/>
              <a:ext cx="52" cy="14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32" y="14"/>
                </a:cxn>
                <a:cxn ang="0">
                  <a:pos x="52" y="6"/>
                </a:cxn>
              </a:cxnLst>
              <a:rect l="0" t="0" r="r" b="b"/>
              <a:pathLst>
                <a:path w="52" h="14">
                  <a:moveTo>
                    <a:pt x="52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32" y="14"/>
                  </a:lnTo>
                  <a:lnTo>
                    <a:pt x="5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62" name="Freeform 1638"/>
            <p:cNvSpPr>
              <a:spLocks/>
            </p:cNvSpPr>
            <p:nvPr/>
          </p:nvSpPr>
          <p:spPr bwMode="auto">
            <a:xfrm>
              <a:off x="2044" y="1592"/>
              <a:ext cx="52" cy="16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0" y="0"/>
                </a:cxn>
                <a:cxn ang="0">
                  <a:pos x="0" y="8"/>
                </a:cxn>
                <a:cxn ang="0">
                  <a:pos x="30" y="16"/>
                </a:cxn>
                <a:cxn ang="0">
                  <a:pos x="52" y="8"/>
                </a:cxn>
              </a:cxnLst>
              <a:rect l="0" t="0" r="r" b="b"/>
              <a:pathLst>
                <a:path w="52" h="16">
                  <a:moveTo>
                    <a:pt x="52" y="8"/>
                  </a:moveTo>
                  <a:lnTo>
                    <a:pt x="20" y="0"/>
                  </a:lnTo>
                  <a:lnTo>
                    <a:pt x="0" y="8"/>
                  </a:lnTo>
                  <a:lnTo>
                    <a:pt x="30" y="16"/>
                  </a:lnTo>
                  <a:lnTo>
                    <a:pt x="52" y="8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63" name="Freeform 1639"/>
            <p:cNvSpPr>
              <a:spLocks/>
            </p:cNvSpPr>
            <p:nvPr/>
          </p:nvSpPr>
          <p:spPr bwMode="auto">
            <a:xfrm>
              <a:off x="2044" y="1592"/>
              <a:ext cx="52" cy="16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0" y="0"/>
                </a:cxn>
                <a:cxn ang="0">
                  <a:pos x="0" y="8"/>
                </a:cxn>
                <a:cxn ang="0">
                  <a:pos x="30" y="16"/>
                </a:cxn>
                <a:cxn ang="0">
                  <a:pos x="52" y="8"/>
                </a:cxn>
              </a:cxnLst>
              <a:rect l="0" t="0" r="r" b="b"/>
              <a:pathLst>
                <a:path w="52" h="16">
                  <a:moveTo>
                    <a:pt x="52" y="8"/>
                  </a:moveTo>
                  <a:lnTo>
                    <a:pt x="20" y="0"/>
                  </a:lnTo>
                  <a:lnTo>
                    <a:pt x="0" y="8"/>
                  </a:lnTo>
                  <a:lnTo>
                    <a:pt x="30" y="16"/>
                  </a:lnTo>
                  <a:lnTo>
                    <a:pt x="5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64" name="Freeform 1640"/>
            <p:cNvSpPr>
              <a:spLocks/>
            </p:cNvSpPr>
            <p:nvPr/>
          </p:nvSpPr>
          <p:spPr bwMode="auto">
            <a:xfrm>
              <a:off x="2022" y="1600"/>
              <a:ext cx="52" cy="16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0" y="16"/>
                </a:cxn>
                <a:cxn ang="0">
                  <a:pos x="52" y="8"/>
                </a:cxn>
              </a:cxnLst>
              <a:rect l="0" t="0" r="r" b="b"/>
              <a:pathLst>
                <a:path w="52" h="16">
                  <a:moveTo>
                    <a:pt x="52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0" y="16"/>
                  </a:lnTo>
                  <a:lnTo>
                    <a:pt x="52" y="8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65" name="Freeform 1641"/>
            <p:cNvSpPr>
              <a:spLocks/>
            </p:cNvSpPr>
            <p:nvPr/>
          </p:nvSpPr>
          <p:spPr bwMode="auto">
            <a:xfrm>
              <a:off x="2022" y="1600"/>
              <a:ext cx="52" cy="16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0" y="16"/>
                </a:cxn>
                <a:cxn ang="0">
                  <a:pos x="52" y="8"/>
                </a:cxn>
              </a:cxnLst>
              <a:rect l="0" t="0" r="r" b="b"/>
              <a:pathLst>
                <a:path w="52" h="16">
                  <a:moveTo>
                    <a:pt x="52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0" y="16"/>
                  </a:lnTo>
                  <a:lnTo>
                    <a:pt x="5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66" name="Freeform 1642"/>
            <p:cNvSpPr>
              <a:spLocks/>
            </p:cNvSpPr>
            <p:nvPr/>
          </p:nvSpPr>
          <p:spPr bwMode="auto">
            <a:xfrm>
              <a:off x="2000" y="1608"/>
              <a:ext cx="52" cy="16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0" y="16"/>
                </a:cxn>
                <a:cxn ang="0">
                  <a:pos x="52" y="8"/>
                </a:cxn>
              </a:cxnLst>
              <a:rect l="0" t="0" r="r" b="b"/>
              <a:pathLst>
                <a:path w="52" h="16">
                  <a:moveTo>
                    <a:pt x="52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0" y="16"/>
                  </a:lnTo>
                  <a:lnTo>
                    <a:pt x="52" y="8"/>
                  </a:lnTo>
                  <a:close/>
                </a:path>
              </a:pathLst>
            </a:custGeom>
            <a:solidFill>
              <a:srgbClr val="007C45"/>
            </a:solidFill>
            <a:ln w="0">
              <a:solidFill>
                <a:srgbClr val="007C4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67" name="Freeform 1643"/>
            <p:cNvSpPr>
              <a:spLocks/>
            </p:cNvSpPr>
            <p:nvPr/>
          </p:nvSpPr>
          <p:spPr bwMode="auto">
            <a:xfrm>
              <a:off x="2000" y="1608"/>
              <a:ext cx="52" cy="16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0" y="16"/>
                </a:cxn>
                <a:cxn ang="0">
                  <a:pos x="52" y="8"/>
                </a:cxn>
              </a:cxnLst>
              <a:rect l="0" t="0" r="r" b="b"/>
              <a:pathLst>
                <a:path w="52" h="16">
                  <a:moveTo>
                    <a:pt x="52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0" y="16"/>
                  </a:lnTo>
                  <a:lnTo>
                    <a:pt x="5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68" name="Freeform 1644"/>
            <p:cNvSpPr>
              <a:spLocks/>
            </p:cNvSpPr>
            <p:nvPr/>
          </p:nvSpPr>
          <p:spPr bwMode="auto">
            <a:xfrm>
              <a:off x="1978" y="1616"/>
              <a:ext cx="52" cy="1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30" y="14"/>
                </a:cxn>
                <a:cxn ang="0">
                  <a:pos x="52" y="8"/>
                </a:cxn>
              </a:cxnLst>
              <a:rect l="0" t="0" r="r" b="b"/>
              <a:pathLst>
                <a:path w="52" h="14">
                  <a:moveTo>
                    <a:pt x="52" y="8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30" y="14"/>
                  </a:lnTo>
                  <a:lnTo>
                    <a:pt x="52" y="8"/>
                  </a:lnTo>
                  <a:close/>
                </a:path>
              </a:pathLst>
            </a:custGeom>
            <a:solidFill>
              <a:srgbClr val="007C43"/>
            </a:solidFill>
            <a:ln w="0">
              <a:solidFill>
                <a:srgbClr val="007C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69" name="Freeform 1645"/>
            <p:cNvSpPr>
              <a:spLocks/>
            </p:cNvSpPr>
            <p:nvPr/>
          </p:nvSpPr>
          <p:spPr bwMode="auto">
            <a:xfrm>
              <a:off x="1978" y="1616"/>
              <a:ext cx="52" cy="1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30" y="14"/>
                </a:cxn>
                <a:cxn ang="0">
                  <a:pos x="52" y="8"/>
                </a:cxn>
              </a:cxnLst>
              <a:rect l="0" t="0" r="r" b="b"/>
              <a:pathLst>
                <a:path w="52" h="14">
                  <a:moveTo>
                    <a:pt x="52" y="8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30" y="14"/>
                  </a:lnTo>
                  <a:lnTo>
                    <a:pt x="5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70" name="Freeform 1646"/>
            <p:cNvSpPr>
              <a:spLocks/>
            </p:cNvSpPr>
            <p:nvPr/>
          </p:nvSpPr>
          <p:spPr bwMode="auto">
            <a:xfrm>
              <a:off x="1954" y="1622"/>
              <a:ext cx="54" cy="16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4" y="0"/>
                </a:cxn>
                <a:cxn ang="0">
                  <a:pos x="0" y="8"/>
                </a:cxn>
                <a:cxn ang="0">
                  <a:pos x="32" y="16"/>
                </a:cxn>
                <a:cxn ang="0">
                  <a:pos x="54" y="8"/>
                </a:cxn>
              </a:cxnLst>
              <a:rect l="0" t="0" r="r" b="b"/>
              <a:pathLst>
                <a:path w="54" h="16">
                  <a:moveTo>
                    <a:pt x="54" y="8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32" y="16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C41"/>
            </a:solidFill>
            <a:ln w="0">
              <a:solidFill>
                <a:srgbClr val="007C4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71" name="Freeform 1647"/>
            <p:cNvSpPr>
              <a:spLocks/>
            </p:cNvSpPr>
            <p:nvPr/>
          </p:nvSpPr>
          <p:spPr bwMode="auto">
            <a:xfrm>
              <a:off x="1954" y="1622"/>
              <a:ext cx="54" cy="16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4" y="0"/>
                </a:cxn>
                <a:cxn ang="0">
                  <a:pos x="0" y="8"/>
                </a:cxn>
                <a:cxn ang="0">
                  <a:pos x="32" y="16"/>
                </a:cxn>
                <a:cxn ang="0">
                  <a:pos x="54" y="8"/>
                </a:cxn>
              </a:cxnLst>
              <a:rect l="0" t="0" r="r" b="b"/>
              <a:pathLst>
                <a:path w="54" h="16">
                  <a:moveTo>
                    <a:pt x="54" y="8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32" y="16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72" name="Freeform 1648"/>
            <p:cNvSpPr>
              <a:spLocks/>
            </p:cNvSpPr>
            <p:nvPr/>
          </p:nvSpPr>
          <p:spPr bwMode="auto">
            <a:xfrm>
              <a:off x="1932" y="1630"/>
              <a:ext cx="54" cy="16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0" y="16"/>
                </a:cxn>
                <a:cxn ang="0">
                  <a:pos x="54" y="8"/>
                </a:cxn>
              </a:cxnLst>
              <a:rect l="0" t="0" r="r" b="b"/>
              <a:pathLst>
                <a:path w="54" h="16">
                  <a:moveTo>
                    <a:pt x="54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0" y="16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C3D"/>
            </a:solidFill>
            <a:ln w="0">
              <a:solidFill>
                <a:srgbClr val="007C3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73" name="Freeform 1649"/>
            <p:cNvSpPr>
              <a:spLocks/>
            </p:cNvSpPr>
            <p:nvPr/>
          </p:nvSpPr>
          <p:spPr bwMode="auto">
            <a:xfrm>
              <a:off x="1932" y="1630"/>
              <a:ext cx="54" cy="16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0" y="16"/>
                </a:cxn>
                <a:cxn ang="0">
                  <a:pos x="54" y="8"/>
                </a:cxn>
              </a:cxnLst>
              <a:rect l="0" t="0" r="r" b="b"/>
              <a:pathLst>
                <a:path w="54" h="16">
                  <a:moveTo>
                    <a:pt x="54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0" y="16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74" name="Freeform 1650"/>
            <p:cNvSpPr>
              <a:spLocks/>
            </p:cNvSpPr>
            <p:nvPr/>
          </p:nvSpPr>
          <p:spPr bwMode="auto">
            <a:xfrm>
              <a:off x="1908" y="1638"/>
              <a:ext cx="54" cy="14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32" y="14"/>
                </a:cxn>
                <a:cxn ang="0">
                  <a:pos x="54" y="8"/>
                </a:cxn>
              </a:cxnLst>
              <a:rect l="0" t="0" r="r" b="b"/>
              <a:pathLst>
                <a:path w="54" h="14">
                  <a:moveTo>
                    <a:pt x="54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32" y="14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C39"/>
            </a:solidFill>
            <a:ln w="0">
              <a:solidFill>
                <a:srgbClr val="007C3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75" name="Freeform 1651"/>
            <p:cNvSpPr>
              <a:spLocks/>
            </p:cNvSpPr>
            <p:nvPr/>
          </p:nvSpPr>
          <p:spPr bwMode="auto">
            <a:xfrm>
              <a:off x="1908" y="1638"/>
              <a:ext cx="54" cy="14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32" y="14"/>
                </a:cxn>
                <a:cxn ang="0">
                  <a:pos x="54" y="8"/>
                </a:cxn>
              </a:cxnLst>
              <a:rect l="0" t="0" r="r" b="b"/>
              <a:pathLst>
                <a:path w="54" h="14">
                  <a:moveTo>
                    <a:pt x="54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32" y="14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76" name="Freeform 1652"/>
            <p:cNvSpPr>
              <a:spLocks/>
            </p:cNvSpPr>
            <p:nvPr/>
          </p:nvSpPr>
          <p:spPr bwMode="auto">
            <a:xfrm>
              <a:off x="1884" y="1644"/>
              <a:ext cx="56" cy="16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4" y="0"/>
                </a:cxn>
                <a:cxn ang="0">
                  <a:pos x="0" y="8"/>
                </a:cxn>
                <a:cxn ang="0">
                  <a:pos x="32" y="16"/>
                </a:cxn>
                <a:cxn ang="0">
                  <a:pos x="56" y="8"/>
                </a:cxn>
              </a:cxnLst>
              <a:rect l="0" t="0" r="r" b="b"/>
              <a:pathLst>
                <a:path w="56" h="16">
                  <a:moveTo>
                    <a:pt x="56" y="8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32" y="16"/>
                  </a:lnTo>
                  <a:lnTo>
                    <a:pt x="56" y="8"/>
                  </a:lnTo>
                  <a:close/>
                </a:path>
              </a:pathLst>
            </a:custGeom>
            <a:solidFill>
              <a:srgbClr val="007C34"/>
            </a:solidFill>
            <a:ln w="0">
              <a:solidFill>
                <a:srgbClr val="007C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77" name="Freeform 1653"/>
            <p:cNvSpPr>
              <a:spLocks/>
            </p:cNvSpPr>
            <p:nvPr/>
          </p:nvSpPr>
          <p:spPr bwMode="auto">
            <a:xfrm>
              <a:off x="1884" y="1644"/>
              <a:ext cx="56" cy="16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4" y="0"/>
                </a:cxn>
                <a:cxn ang="0">
                  <a:pos x="0" y="8"/>
                </a:cxn>
                <a:cxn ang="0">
                  <a:pos x="32" y="16"/>
                </a:cxn>
                <a:cxn ang="0">
                  <a:pos x="56" y="8"/>
                </a:cxn>
              </a:cxnLst>
              <a:rect l="0" t="0" r="r" b="b"/>
              <a:pathLst>
                <a:path w="56" h="16">
                  <a:moveTo>
                    <a:pt x="56" y="8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32" y="16"/>
                  </a:lnTo>
                  <a:lnTo>
                    <a:pt x="5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78" name="Freeform 1654"/>
            <p:cNvSpPr>
              <a:spLocks/>
            </p:cNvSpPr>
            <p:nvPr/>
          </p:nvSpPr>
          <p:spPr bwMode="auto">
            <a:xfrm>
              <a:off x="1860" y="1652"/>
              <a:ext cx="56" cy="14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30" y="14"/>
                </a:cxn>
                <a:cxn ang="0">
                  <a:pos x="56" y="8"/>
                </a:cxn>
              </a:cxnLst>
              <a:rect l="0" t="0" r="r" b="b"/>
              <a:pathLst>
                <a:path w="56" h="14">
                  <a:moveTo>
                    <a:pt x="56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30" y="14"/>
                  </a:lnTo>
                  <a:lnTo>
                    <a:pt x="56" y="8"/>
                  </a:lnTo>
                  <a:close/>
                </a:path>
              </a:pathLst>
            </a:custGeom>
            <a:solidFill>
              <a:srgbClr val="007B2E"/>
            </a:solidFill>
            <a:ln w="0">
              <a:solidFill>
                <a:srgbClr val="007B2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79" name="Freeform 1655"/>
            <p:cNvSpPr>
              <a:spLocks/>
            </p:cNvSpPr>
            <p:nvPr/>
          </p:nvSpPr>
          <p:spPr bwMode="auto">
            <a:xfrm>
              <a:off x="1860" y="1652"/>
              <a:ext cx="56" cy="14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30" y="14"/>
                </a:cxn>
                <a:cxn ang="0">
                  <a:pos x="56" y="8"/>
                </a:cxn>
              </a:cxnLst>
              <a:rect l="0" t="0" r="r" b="b"/>
              <a:pathLst>
                <a:path w="56" h="14">
                  <a:moveTo>
                    <a:pt x="56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30" y="14"/>
                  </a:lnTo>
                  <a:lnTo>
                    <a:pt x="5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80" name="Freeform 1656"/>
            <p:cNvSpPr>
              <a:spLocks/>
            </p:cNvSpPr>
            <p:nvPr/>
          </p:nvSpPr>
          <p:spPr bwMode="auto">
            <a:xfrm>
              <a:off x="1834" y="1658"/>
              <a:ext cx="56" cy="12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32" y="12"/>
                </a:cxn>
                <a:cxn ang="0">
                  <a:pos x="56" y="8"/>
                </a:cxn>
              </a:cxnLst>
              <a:rect l="0" t="0" r="r" b="b"/>
              <a:pathLst>
                <a:path w="56" h="12">
                  <a:moveTo>
                    <a:pt x="56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32" y="12"/>
                  </a:lnTo>
                  <a:lnTo>
                    <a:pt x="56" y="8"/>
                  </a:lnTo>
                  <a:close/>
                </a:path>
              </a:pathLst>
            </a:custGeom>
            <a:solidFill>
              <a:srgbClr val="007A26"/>
            </a:solidFill>
            <a:ln w="0">
              <a:solidFill>
                <a:srgbClr val="007A2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81" name="Freeform 1657"/>
            <p:cNvSpPr>
              <a:spLocks/>
            </p:cNvSpPr>
            <p:nvPr/>
          </p:nvSpPr>
          <p:spPr bwMode="auto">
            <a:xfrm>
              <a:off x="1834" y="1658"/>
              <a:ext cx="56" cy="12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32" y="12"/>
                </a:cxn>
                <a:cxn ang="0">
                  <a:pos x="56" y="8"/>
                </a:cxn>
              </a:cxnLst>
              <a:rect l="0" t="0" r="r" b="b"/>
              <a:pathLst>
                <a:path w="56" h="12">
                  <a:moveTo>
                    <a:pt x="56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32" y="12"/>
                  </a:lnTo>
                  <a:lnTo>
                    <a:pt x="5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82" name="Freeform 1658"/>
            <p:cNvSpPr>
              <a:spLocks/>
            </p:cNvSpPr>
            <p:nvPr/>
          </p:nvSpPr>
          <p:spPr bwMode="auto">
            <a:xfrm>
              <a:off x="1810" y="1664"/>
              <a:ext cx="56" cy="12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24" y="0"/>
                </a:cxn>
                <a:cxn ang="0">
                  <a:pos x="0" y="4"/>
                </a:cxn>
                <a:cxn ang="0">
                  <a:pos x="32" y="12"/>
                </a:cxn>
                <a:cxn ang="0">
                  <a:pos x="56" y="6"/>
                </a:cxn>
              </a:cxnLst>
              <a:rect l="0" t="0" r="r" b="b"/>
              <a:pathLst>
                <a:path w="56" h="12">
                  <a:moveTo>
                    <a:pt x="56" y="6"/>
                  </a:moveTo>
                  <a:lnTo>
                    <a:pt x="24" y="0"/>
                  </a:lnTo>
                  <a:lnTo>
                    <a:pt x="0" y="4"/>
                  </a:lnTo>
                  <a:lnTo>
                    <a:pt x="32" y="12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00781E"/>
            </a:solidFill>
            <a:ln w="0">
              <a:solidFill>
                <a:srgbClr val="00781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83" name="Freeform 1659"/>
            <p:cNvSpPr>
              <a:spLocks/>
            </p:cNvSpPr>
            <p:nvPr/>
          </p:nvSpPr>
          <p:spPr bwMode="auto">
            <a:xfrm>
              <a:off x="1810" y="1664"/>
              <a:ext cx="56" cy="12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24" y="0"/>
                </a:cxn>
                <a:cxn ang="0">
                  <a:pos x="0" y="4"/>
                </a:cxn>
                <a:cxn ang="0">
                  <a:pos x="32" y="12"/>
                </a:cxn>
                <a:cxn ang="0">
                  <a:pos x="56" y="6"/>
                </a:cxn>
              </a:cxnLst>
              <a:rect l="0" t="0" r="r" b="b"/>
              <a:pathLst>
                <a:path w="56" h="12">
                  <a:moveTo>
                    <a:pt x="56" y="6"/>
                  </a:moveTo>
                  <a:lnTo>
                    <a:pt x="24" y="0"/>
                  </a:lnTo>
                  <a:lnTo>
                    <a:pt x="0" y="4"/>
                  </a:lnTo>
                  <a:lnTo>
                    <a:pt x="32" y="12"/>
                  </a:lnTo>
                  <a:lnTo>
                    <a:pt x="5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84" name="Freeform 1660"/>
            <p:cNvSpPr>
              <a:spLocks/>
            </p:cNvSpPr>
            <p:nvPr/>
          </p:nvSpPr>
          <p:spPr bwMode="auto">
            <a:xfrm>
              <a:off x="1784" y="1668"/>
              <a:ext cx="58" cy="12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32" y="12"/>
                </a:cxn>
                <a:cxn ang="0">
                  <a:pos x="58" y="8"/>
                </a:cxn>
              </a:cxnLst>
              <a:rect l="0" t="0" r="r" b="b"/>
              <a:pathLst>
                <a:path w="58" h="12">
                  <a:moveTo>
                    <a:pt x="58" y="8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32" y="12"/>
                  </a:lnTo>
                  <a:lnTo>
                    <a:pt x="58" y="8"/>
                  </a:lnTo>
                  <a:close/>
                </a:path>
              </a:pathLst>
            </a:custGeom>
            <a:solidFill>
              <a:srgbClr val="007615"/>
            </a:solidFill>
            <a:ln w="0">
              <a:solidFill>
                <a:srgbClr val="00761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85" name="Freeform 1661"/>
            <p:cNvSpPr>
              <a:spLocks/>
            </p:cNvSpPr>
            <p:nvPr/>
          </p:nvSpPr>
          <p:spPr bwMode="auto">
            <a:xfrm>
              <a:off x="1784" y="1668"/>
              <a:ext cx="58" cy="12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32" y="12"/>
                </a:cxn>
                <a:cxn ang="0">
                  <a:pos x="58" y="8"/>
                </a:cxn>
              </a:cxnLst>
              <a:rect l="0" t="0" r="r" b="b"/>
              <a:pathLst>
                <a:path w="58" h="12">
                  <a:moveTo>
                    <a:pt x="58" y="8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32" y="12"/>
                  </a:lnTo>
                  <a:lnTo>
                    <a:pt x="58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86" name="Freeform 1662"/>
            <p:cNvSpPr>
              <a:spLocks/>
            </p:cNvSpPr>
            <p:nvPr/>
          </p:nvSpPr>
          <p:spPr bwMode="auto">
            <a:xfrm>
              <a:off x="1758" y="1672"/>
              <a:ext cx="58" cy="10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32" y="10"/>
                </a:cxn>
                <a:cxn ang="0">
                  <a:pos x="58" y="8"/>
                </a:cxn>
              </a:cxnLst>
              <a:rect l="0" t="0" r="r" b="b"/>
              <a:pathLst>
                <a:path w="58" h="10">
                  <a:moveTo>
                    <a:pt x="58" y="8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32" y="10"/>
                  </a:lnTo>
                  <a:lnTo>
                    <a:pt x="58" y="8"/>
                  </a:lnTo>
                  <a:close/>
                </a:path>
              </a:pathLst>
            </a:custGeom>
            <a:solidFill>
              <a:srgbClr val="00720B"/>
            </a:solidFill>
            <a:ln w="0">
              <a:solidFill>
                <a:srgbClr val="00720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87" name="Freeform 1663"/>
            <p:cNvSpPr>
              <a:spLocks/>
            </p:cNvSpPr>
            <p:nvPr/>
          </p:nvSpPr>
          <p:spPr bwMode="auto">
            <a:xfrm>
              <a:off x="1758" y="1672"/>
              <a:ext cx="58" cy="10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32" y="10"/>
                </a:cxn>
                <a:cxn ang="0">
                  <a:pos x="58" y="8"/>
                </a:cxn>
              </a:cxnLst>
              <a:rect l="0" t="0" r="r" b="b"/>
              <a:pathLst>
                <a:path w="58" h="10">
                  <a:moveTo>
                    <a:pt x="58" y="8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32" y="10"/>
                  </a:lnTo>
                  <a:lnTo>
                    <a:pt x="58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88" name="Freeform 1664"/>
            <p:cNvSpPr>
              <a:spLocks/>
            </p:cNvSpPr>
            <p:nvPr/>
          </p:nvSpPr>
          <p:spPr bwMode="auto">
            <a:xfrm>
              <a:off x="1730" y="1676"/>
              <a:ext cx="60" cy="10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28" y="0"/>
                </a:cxn>
                <a:cxn ang="0">
                  <a:pos x="0" y="2"/>
                </a:cxn>
                <a:cxn ang="0">
                  <a:pos x="32" y="10"/>
                </a:cxn>
                <a:cxn ang="0">
                  <a:pos x="60" y="6"/>
                </a:cxn>
              </a:cxnLst>
              <a:rect l="0" t="0" r="r" b="b"/>
              <a:pathLst>
                <a:path w="60" h="10">
                  <a:moveTo>
                    <a:pt x="60" y="6"/>
                  </a:moveTo>
                  <a:lnTo>
                    <a:pt x="28" y="0"/>
                  </a:lnTo>
                  <a:lnTo>
                    <a:pt x="0" y="2"/>
                  </a:lnTo>
                  <a:lnTo>
                    <a:pt x="32" y="10"/>
                  </a:lnTo>
                  <a:lnTo>
                    <a:pt x="60" y="6"/>
                  </a:lnTo>
                  <a:close/>
                </a:path>
              </a:pathLst>
            </a:custGeom>
            <a:solidFill>
              <a:srgbClr val="006F02"/>
            </a:solidFill>
            <a:ln w="0">
              <a:solidFill>
                <a:srgbClr val="006F0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89" name="Freeform 1665"/>
            <p:cNvSpPr>
              <a:spLocks/>
            </p:cNvSpPr>
            <p:nvPr/>
          </p:nvSpPr>
          <p:spPr bwMode="auto">
            <a:xfrm>
              <a:off x="1730" y="1676"/>
              <a:ext cx="60" cy="10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28" y="0"/>
                </a:cxn>
                <a:cxn ang="0">
                  <a:pos x="0" y="2"/>
                </a:cxn>
                <a:cxn ang="0">
                  <a:pos x="32" y="10"/>
                </a:cxn>
                <a:cxn ang="0">
                  <a:pos x="60" y="6"/>
                </a:cxn>
              </a:cxnLst>
              <a:rect l="0" t="0" r="r" b="b"/>
              <a:pathLst>
                <a:path w="60" h="10">
                  <a:moveTo>
                    <a:pt x="60" y="6"/>
                  </a:moveTo>
                  <a:lnTo>
                    <a:pt x="28" y="0"/>
                  </a:lnTo>
                  <a:lnTo>
                    <a:pt x="0" y="2"/>
                  </a:lnTo>
                  <a:lnTo>
                    <a:pt x="32" y="10"/>
                  </a:lnTo>
                  <a:lnTo>
                    <a:pt x="6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90" name="Freeform 1666"/>
            <p:cNvSpPr>
              <a:spLocks/>
            </p:cNvSpPr>
            <p:nvPr/>
          </p:nvSpPr>
          <p:spPr bwMode="auto">
            <a:xfrm>
              <a:off x="1704" y="1678"/>
              <a:ext cx="58" cy="8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26" y="0"/>
                </a:cxn>
                <a:cxn ang="0">
                  <a:pos x="0" y="2"/>
                </a:cxn>
                <a:cxn ang="0">
                  <a:pos x="32" y="8"/>
                </a:cxn>
                <a:cxn ang="0">
                  <a:pos x="58" y="8"/>
                </a:cxn>
              </a:cxnLst>
              <a:rect l="0" t="0" r="r" b="b"/>
              <a:pathLst>
                <a:path w="58" h="8">
                  <a:moveTo>
                    <a:pt x="58" y="8"/>
                  </a:moveTo>
                  <a:lnTo>
                    <a:pt x="26" y="0"/>
                  </a:lnTo>
                  <a:lnTo>
                    <a:pt x="0" y="2"/>
                  </a:lnTo>
                  <a:lnTo>
                    <a:pt x="32" y="8"/>
                  </a:lnTo>
                  <a:lnTo>
                    <a:pt x="58" y="8"/>
                  </a:lnTo>
                  <a:close/>
                </a:path>
              </a:pathLst>
            </a:custGeom>
            <a:solidFill>
              <a:srgbClr val="006A00"/>
            </a:solidFill>
            <a:ln w="0">
              <a:solidFill>
                <a:srgbClr val="006A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91" name="Freeform 1667"/>
            <p:cNvSpPr>
              <a:spLocks/>
            </p:cNvSpPr>
            <p:nvPr/>
          </p:nvSpPr>
          <p:spPr bwMode="auto">
            <a:xfrm>
              <a:off x="1704" y="1678"/>
              <a:ext cx="58" cy="8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26" y="0"/>
                </a:cxn>
                <a:cxn ang="0">
                  <a:pos x="0" y="2"/>
                </a:cxn>
                <a:cxn ang="0">
                  <a:pos x="32" y="8"/>
                </a:cxn>
                <a:cxn ang="0">
                  <a:pos x="58" y="8"/>
                </a:cxn>
              </a:cxnLst>
              <a:rect l="0" t="0" r="r" b="b"/>
              <a:pathLst>
                <a:path w="58" h="8">
                  <a:moveTo>
                    <a:pt x="58" y="8"/>
                  </a:moveTo>
                  <a:lnTo>
                    <a:pt x="26" y="0"/>
                  </a:lnTo>
                  <a:lnTo>
                    <a:pt x="0" y="2"/>
                  </a:lnTo>
                  <a:lnTo>
                    <a:pt x="32" y="8"/>
                  </a:lnTo>
                  <a:lnTo>
                    <a:pt x="58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92" name="Freeform 1668"/>
            <p:cNvSpPr>
              <a:spLocks/>
            </p:cNvSpPr>
            <p:nvPr/>
          </p:nvSpPr>
          <p:spPr bwMode="auto">
            <a:xfrm>
              <a:off x="1676" y="1680"/>
              <a:ext cx="60" cy="6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28" y="0"/>
                </a:cxn>
                <a:cxn ang="0">
                  <a:pos x="0" y="2"/>
                </a:cxn>
                <a:cxn ang="0">
                  <a:pos x="32" y="6"/>
                </a:cxn>
                <a:cxn ang="0">
                  <a:pos x="60" y="6"/>
                </a:cxn>
              </a:cxnLst>
              <a:rect l="0" t="0" r="r" b="b"/>
              <a:pathLst>
                <a:path w="60" h="6">
                  <a:moveTo>
                    <a:pt x="60" y="6"/>
                  </a:moveTo>
                  <a:lnTo>
                    <a:pt x="28" y="0"/>
                  </a:lnTo>
                  <a:lnTo>
                    <a:pt x="0" y="2"/>
                  </a:lnTo>
                  <a:lnTo>
                    <a:pt x="32" y="6"/>
                  </a:lnTo>
                  <a:lnTo>
                    <a:pt x="60" y="6"/>
                  </a:lnTo>
                  <a:close/>
                </a:path>
              </a:pathLst>
            </a:custGeom>
            <a:solidFill>
              <a:srgbClr val="006400"/>
            </a:solidFill>
            <a:ln w="0">
              <a:solidFill>
                <a:srgbClr val="0064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93" name="Freeform 1669"/>
            <p:cNvSpPr>
              <a:spLocks/>
            </p:cNvSpPr>
            <p:nvPr/>
          </p:nvSpPr>
          <p:spPr bwMode="auto">
            <a:xfrm>
              <a:off x="1676" y="1680"/>
              <a:ext cx="60" cy="6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28" y="0"/>
                </a:cxn>
                <a:cxn ang="0">
                  <a:pos x="0" y="2"/>
                </a:cxn>
                <a:cxn ang="0">
                  <a:pos x="32" y="6"/>
                </a:cxn>
                <a:cxn ang="0">
                  <a:pos x="60" y="6"/>
                </a:cxn>
              </a:cxnLst>
              <a:rect l="0" t="0" r="r" b="b"/>
              <a:pathLst>
                <a:path w="60" h="6">
                  <a:moveTo>
                    <a:pt x="60" y="6"/>
                  </a:moveTo>
                  <a:lnTo>
                    <a:pt x="28" y="0"/>
                  </a:lnTo>
                  <a:lnTo>
                    <a:pt x="0" y="2"/>
                  </a:lnTo>
                  <a:lnTo>
                    <a:pt x="32" y="6"/>
                  </a:lnTo>
                  <a:lnTo>
                    <a:pt x="6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94" name="Freeform 1670"/>
            <p:cNvSpPr>
              <a:spLocks/>
            </p:cNvSpPr>
            <p:nvPr/>
          </p:nvSpPr>
          <p:spPr bwMode="auto">
            <a:xfrm>
              <a:off x="1648" y="1682"/>
              <a:ext cx="60" cy="4"/>
            </a:xfrm>
            <a:custGeom>
              <a:avLst/>
              <a:gdLst/>
              <a:ahLst/>
              <a:cxnLst>
                <a:cxn ang="0">
                  <a:pos x="60" y="4"/>
                </a:cxn>
                <a:cxn ang="0">
                  <a:pos x="28" y="0"/>
                </a:cxn>
                <a:cxn ang="0">
                  <a:pos x="0" y="0"/>
                </a:cxn>
                <a:cxn ang="0">
                  <a:pos x="32" y="4"/>
                </a:cxn>
                <a:cxn ang="0">
                  <a:pos x="60" y="4"/>
                </a:cxn>
              </a:cxnLst>
              <a:rect l="0" t="0" r="r" b="b"/>
              <a:pathLst>
                <a:path w="60" h="4">
                  <a:moveTo>
                    <a:pt x="60" y="4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32" y="4"/>
                  </a:lnTo>
                  <a:lnTo>
                    <a:pt x="60" y="4"/>
                  </a:lnTo>
                  <a:close/>
                </a:path>
              </a:pathLst>
            </a:custGeom>
            <a:solidFill>
              <a:srgbClr val="005D00"/>
            </a:solidFill>
            <a:ln w="0">
              <a:solidFill>
                <a:srgbClr val="005D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95" name="Freeform 1671"/>
            <p:cNvSpPr>
              <a:spLocks/>
            </p:cNvSpPr>
            <p:nvPr/>
          </p:nvSpPr>
          <p:spPr bwMode="auto">
            <a:xfrm>
              <a:off x="1648" y="1682"/>
              <a:ext cx="60" cy="4"/>
            </a:xfrm>
            <a:custGeom>
              <a:avLst/>
              <a:gdLst/>
              <a:ahLst/>
              <a:cxnLst>
                <a:cxn ang="0">
                  <a:pos x="60" y="4"/>
                </a:cxn>
                <a:cxn ang="0">
                  <a:pos x="28" y="0"/>
                </a:cxn>
                <a:cxn ang="0">
                  <a:pos x="0" y="0"/>
                </a:cxn>
                <a:cxn ang="0">
                  <a:pos x="32" y="4"/>
                </a:cxn>
                <a:cxn ang="0">
                  <a:pos x="60" y="4"/>
                </a:cxn>
              </a:cxnLst>
              <a:rect l="0" t="0" r="r" b="b"/>
              <a:pathLst>
                <a:path w="60" h="4">
                  <a:moveTo>
                    <a:pt x="60" y="4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32" y="4"/>
                  </a:lnTo>
                  <a:lnTo>
                    <a:pt x="60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96" name="Freeform 1672"/>
            <p:cNvSpPr>
              <a:spLocks/>
            </p:cNvSpPr>
            <p:nvPr/>
          </p:nvSpPr>
          <p:spPr bwMode="auto">
            <a:xfrm>
              <a:off x="1618" y="1682"/>
              <a:ext cx="62" cy="4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30" y="0"/>
                </a:cxn>
                <a:cxn ang="0">
                  <a:pos x="0" y="0"/>
                </a:cxn>
                <a:cxn ang="0">
                  <a:pos x="32" y="4"/>
                </a:cxn>
                <a:cxn ang="0">
                  <a:pos x="62" y="4"/>
                </a:cxn>
              </a:cxnLst>
              <a:rect l="0" t="0" r="r" b="b"/>
              <a:pathLst>
                <a:path w="62" h="4">
                  <a:moveTo>
                    <a:pt x="62" y="4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32" y="4"/>
                  </a:lnTo>
                  <a:lnTo>
                    <a:pt x="62" y="4"/>
                  </a:lnTo>
                  <a:close/>
                </a:path>
              </a:pathLst>
            </a:custGeom>
            <a:solidFill>
              <a:srgbClr val="005500"/>
            </a:solidFill>
            <a:ln w="0">
              <a:solidFill>
                <a:srgbClr val="0055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97" name="Freeform 1673"/>
            <p:cNvSpPr>
              <a:spLocks/>
            </p:cNvSpPr>
            <p:nvPr/>
          </p:nvSpPr>
          <p:spPr bwMode="auto">
            <a:xfrm>
              <a:off x="1618" y="1682"/>
              <a:ext cx="62" cy="4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30" y="0"/>
                </a:cxn>
                <a:cxn ang="0">
                  <a:pos x="0" y="0"/>
                </a:cxn>
                <a:cxn ang="0">
                  <a:pos x="32" y="4"/>
                </a:cxn>
                <a:cxn ang="0">
                  <a:pos x="62" y="4"/>
                </a:cxn>
              </a:cxnLst>
              <a:rect l="0" t="0" r="r" b="b"/>
              <a:pathLst>
                <a:path w="62" h="4">
                  <a:moveTo>
                    <a:pt x="62" y="4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32" y="4"/>
                  </a:lnTo>
                  <a:lnTo>
                    <a:pt x="62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98" name="Freeform 1674"/>
            <p:cNvSpPr>
              <a:spLocks/>
            </p:cNvSpPr>
            <p:nvPr/>
          </p:nvSpPr>
          <p:spPr bwMode="auto">
            <a:xfrm>
              <a:off x="1588" y="1682"/>
              <a:ext cx="62" cy="4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30" y="0"/>
                </a:cxn>
                <a:cxn ang="0">
                  <a:pos x="0" y="0"/>
                </a:cxn>
                <a:cxn ang="0">
                  <a:pos x="32" y="2"/>
                </a:cxn>
                <a:cxn ang="0">
                  <a:pos x="62" y="4"/>
                </a:cxn>
              </a:cxnLst>
              <a:rect l="0" t="0" r="r" b="b"/>
              <a:pathLst>
                <a:path w="62" h="4">
                  <a:moveTo>
                    <a:pt x="62" y="4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32" y="2"/>
                  </a:lnTo>
                  <a:lnTo>
                    <a:pt x="62" y="4"/>
                  </a:lnTo>
                  <a:close/>
                </a:path>
              </a:pathLst>
            </a:custGeom>
            <a:solidFill>
              <a:srgbClr val="004D00"/>
            </a:solidFill>
            <a:ln w="0">
              <a:solidFill>
                <a:srgbClr val="004D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299" name="Freeform 1675"/>
            <p:cNvSpPr>
              <a:spLocks/>
            </p:cNvSpPr>
            <p:nvPr/>
          </p:nvSpPr>
          <p:spPr bwMode="auto">
            <a:xfrm>
              <a:off x="1588" y="1682"/>
              <a:ext cx="62" cy="4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30" y="0"/>
                </a:cxn>
                <a:cxn ang="0">
                  <a:pos x="0" y="0"/>
                </a:cxn>
                <a:cxn ang="0">
                  <a:pos x="32" y="2"/>
                </a:cxn>
                <a:cxn ang="0">
                  <a:pos x="62" y="4"/>
                </a:cxn>
              </a:cxnLst>
              <a:rect l="0" t="0" r="r" b="b"/>
              <a:pathLst>
                <a:path w="62" h="4">
                  <a:moveTo>
                    <a:pt x="62" y="4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32" y="2"/>
                  </a:lnTo>
                  <a:lnTo>
                    <a:pt x="62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00" name="Freeform 1676"/>
            <p:cNvSpPr>
              <a:spLocks/>
            </p:cNvSpPr>
            <p:nvPr/>
          </p:nvSpPr>
          <p:spPr bwMode="auto">
            <a:xfrm>
              <a:off x="1558" y="1682"/>
              <a:ext cx="62" cy="2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30" y="0"/>
                </a:cxn>
                <a:cxn ang="0">
                  <a:pos x="0" y="0"/>
                </a:cxn>
                <a:cxn ang="0">
                  <a:pos x="32" y="0"/>
                </a:cxn>
                <a:cxn ang="0">
                  <a:pos x="62" y="2"/>
                </a:cxn>
              </a:cxnLst>
              <a:rect l="0" t="0" r="r" b="b"/>
              <a:pathLst>
                <a:path w="62" h="2">
                  <a:moveTo>
                    <a:pt x="62" y="2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32" y="0"/>
                  </a:lnTo>
                  <a:lnTo>
                    <a:pt x="62" y="2"/>
                  </a:lnTo>
                  <a:close/>
                </a:path>
              </a:pathLst>
            </a:custGeom>
            <a:solidFill>
              <a:srgbClr val="CE002C"/>
            </a:solidFill>
            <a:ln w="0">
              <a:solidFill>
                <a:srgbClr val="CE002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01" name="Freeform 1677"/>
            <p:cNvSpPr>
              <a:spLocks/>
            </p:cNvSpPr>
            <p:nvPr/>
          </p:nvSpPr>
          <p:spPr bwMode="auto">
            <a:xfrm>
              <a:off x="1558" y="1682"/>
              <a:ext cx="62" cy="2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30" y="0"/>
                </a:cxn>
                <a:cxn ang="0">
                  <a:pos x="0" y="0"/>
                </a:cxn>
                <a:cxn ang="0">
                  <a:pos x="32" y="0"/>
                </a:cxn>
                <a:cxn ang="0">
                  <a:pos x="62" y="2"/>
                </a:cxn>
              </a:cxnLst>
              <a:rect l="0" t="0" r="r" b="b"/>
              <a:pathLst>
                <a:path w="62" h="2">
                  <a:moveTo>
                    <a:pt x="62" y="2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32" y="0"/>
                  </a:lnTo>
                  <a:lnTo>
                    <a:pt x="62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02" name="Freeform 1678"/>
            <p:cNvSpPr>
              <a:spLocks/>
            </p:cNvSpPr>
            <p:nvPr/>
          </p:nvSpPr>
          <p:spPr bwMode="auto">
            <a:xfrm>
              <a:off x="1528" y="1682"/>
              <a:ext cx="62" cy="1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30" y="0"/>
                </a:cxn>
                <a:cxn ang="0">
                  <a:pos x="0" y="0"/>
                </a:cxn>
                <a:cxn ang="0">
                  <a:pos x="32" y="0"/>
                </a:cxn>
                <a:cxn ang="0">
                  <a:pos x="62" y="0"/>
                </a:cxn>
              </a:cxnLst>
              <a:rect l="0" t="0" r="r" b="b"/>
              <a:pathLst>
                <a:path w="62">
                  <a:moveTo>
                    <a:pt x="62" y="0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32" y="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D3002C"/>
            </a:solidFill>
            <a:ln w="0">
              <a:solidFill>
                <a:srgbClr val="D3002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03" name="Freeform 1679"/>
            <p:cNvSpPr>
              <a:spLocks/>
            </p:cNvSpPr>
            <p:nvPr/>
          </p:nvSpPr>
          <p:spPr bwMode="auto">
            <a:xfrm>
              <a:off x="1528" y="1682"/>
              <a:ext cx="62" cy="1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30" y="0"/>
                </a:cxn>
                <a:cxn ang="0">
                  <a:pos x="0" y="0"/>
                </a:cxn>
                <a:cxn ang="0">
                  <a:pos x="32" y="0"/>
                </a:cxn>
                <a:cxn ang="0">
                  <a:pos x="62" y="0"/>
                </a:cxn>
              </a:cxnLst>
              <a:rect l="0" t="0" r="r" b="b"/>
              <a:pathLst>
                <a:path w="62">
                  <a:moveTo>
                    <a:pt x="62" y="0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32" y="0"/>
                  </a:lnTo>
                  <a:lnTo>
                    <a:pt x="62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04" name="Freeform 1680"/>
            <p:cNvSpPr>
              <a:spLocks/>
            </p:cNvSpPr>
            <p:nvPr/>
          </p:nvSpPr>
          <p:spPr bwMode="auto">
            <a:xfrm>
              <a:off x="1496" y="1682"/>
              <a:ext cx="64" cy="2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32" y="0"/>
                </a:cxn>
                <a:cxn ang="0">
                  <a:pos x="0" y="2"/>
                </a:cxn>
                <a:cxn ang="0">
                  <a:pos x="32" y="0"/>
                </a:cxn>
                <a:cxn ang="0">
                  <a:pos x="64" y="0"/>
                </a:cxn>
              </a:cxnLst>
              <a:rect l="0" t="0" r="r" b="b"/>
              <a:pathLst>
                <a:path w="64" h="2">
                  <a:moveTo>
                    <a:pt x="64" y="0"/>
                  </a:moveTo>
                  <a:lnTo>
                    <a:pt x="32" y="0"/>
                  </a:lnTo>
                  <a:lnTo>
                    <a:pt x="0" y="2"/>
                  </a:lnTo>
                  <a:lnTo>
                    <a:pt x="32" y="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D60027"/>
            </a:solidFill>
            <a:ln w="0">
              <a:solidFill>
                <a:srgbClr val="D6002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05" name="Freeform 1681"/>
            <p:cNvSpPr>
              <a:spLocks/>
            </p:cNvSpPr>
            <p:nvPr/>
          </p:nvSpPr>
          <p:spPr bwMode="auto">
            <a:xfrm>
              <a:off x="1496" y="1682"/>
              <a:ext cx="64" cy="2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32" y="0"/>
                </a:cxn>
                <a:cxn ang="0">
                  <a:pos x="0" y="2"/>
                </a:cxn>
                <a:cxn ang="0">
                  <a:pos x="32" y="0"/>
                </a:cxn>
                <a:cxn ang="0">
                  <a:pos x="64" y="0"/>
                </a:cxn>
              </a:cxnLst>
              <a:rect l="0" t="0" r="r" b="b"/>
              <a:pathLst>
                <a:path w="64" h="2">
                  <a:moveTo>
                    <a:pt x="64" y="0"/>
                  </a:moveTo>
                  <a:lnTo>
                    <a:pt x="32" y="0"/>
                  </a:lnTo>
                  <a:lnTo>
                    <a:pt x="0" y="2"/>
                  </a:lnTo>
                  <a:lnTo>
                    <a:pt x="32" y="0"/>
                  </a:lnTo>
                  <a:lnTo>
                    <a:pt x="64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06" name="Freeform 1682"/>
            <p:cNvSpPr>
              <a:spLocks/>
            </p:cNvSpPr>
            <p:nvPr/>
          </p:nvSpPr>
          <p:spPr bwMode="auto">
            <a:xfrm>
              <a:off x="1464" y="1682"/>
              <a:ext cx="64" cy="4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32" y="2"/>
                </a:cxn>
                <a:cxn ang="0">
                  <a:pos x="0" y="4"/>
                </a:cxn>
                <a:cxn ang="0">
                  <a:pos x="32" y="0"/>
                </a:cxn>
                <a:cxn ang="0">
                  <a:pos x="64" y="0"/>
                </a:cxn>
              </a:cxnLst>
              <a:rect l="0" t="0" r="r" b="b"/>
              <a:pathLst>
                <a:path w="64" h="4">
                  <a:moveTo>
                    <a:pt x="64" y="0"/>
                  </a:moveTo>
                  <a:lnTo>
                    <a:pt x="32" y="2"/>
                  </a:lnTo>
                  <a:lnTo>
                    <a:pt x="0" y="4"/>
                  </a:lnTo>
                  <a:lnTo>
                    <a:pt x="32" y="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D6001C"/>
            </a:solidFill>
            <a:ln w="0">
              <a:solidFill>
                <a:srgbClr val="D6001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07" name="Freeform 1683"/>
            <p:cNvSpPr>
              <a:spLocks/>
            </p:cNvSpPr>
            <p:nvPr/>
          </p:nvSpPr>
          <p:spPr bwMode="auto">
            <a:xfrm>
              <a:off x="1464" y="1682"/>
              <a:ext cx="64" cy="4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32" y="2"/>
                </a:cxn>
                <a:cxn ang="0">
                  <a:pos x="0" y="4"/>
                </a:cxn>
                <a:cxn ang="0">
                  <a:pos x="32" y="0"/>
                </a:cxn>
                <a:cxn ang="0">
                  <a:pos x="64" y="0"/>
                </a:cxn>
              </a:cxnLst>
              <a:rect l="0" t="0" r="r" b="b"/>
              <a:pathLst>
                <a:path w="64" h="4">
                  <a:moveTo>
                    <a:pt x="64" y="0"/>
                  </a:moveTo>
                  <a:lnTo>
                    <a:pt x="32" y="2"/>
                  </a:lnTo>
                  <a:lnTo>
                    <a:pt x="0" y="4"/>
                  </a:lnTo>
                  <a:lnTo>
                    <a:pt x="32" y="0"/>
                  </a:lnTo>
                  <a:lnTo>
                    <a:pt x="64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08" name="Freeform 1684"/>
            <p:cNvSpPr>
              <a:spLocks/>
            </p:cNvSpPr>
            <p:nvPr/>
          </p:nvSpPr>
          <p:spPr bwMode="auto">
            <a:xfrm>
              <a:off x="1430" y="1682"/>
              <a:ext cx="66" cy="10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34" y="4"/>
                </a:cxn>
                <a:cxn ang="0">
                  <a:pos x="0" y="10"/>
                </a:cxn>
                <a:cxn ang="0">
                  <a:pos x="32" y="4"/>
                </a:cxn>
                <a:cxn ang="0">
                  <a:pos x="66" y="0"/>
                </a:cxn>
              </a:cxnLst>
              <a:rect l="0" t="0" r="r" b="b"/>
              <a:pathLst>
                <a:path w="66" h="10">
                  <a:moveTo>
                    <a:pt x="66" y="0"/>
                  </a:moveTo>
                  <a:lnTo>
                    <a:pt x="34" y="4"/>
                  </a:lnTo>
                  <a:lnTo>
                    <a:pt x="0" y="10"/>
                  </a:lnTo>
                  <a:lnTo>
                    <a:pt x="32" y="4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D2000B"/>
            </a:solidFill>
            <a:ln w="0">
              <a:solidFill>
                <a:srgbClr val="D2000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09" name="Freeform 1685"/>
            <p:cNvSpPr>
              <a:spLocks/>
            </p:cNvSpPr>
            <p:nvPr/>
          </p:nvSpPr>
          <p:spPr bwMode="auto">
            <a:xfrm>
              <a:off x="1430" y="1682"/>
              <a:ext cx="66" cy="10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34" y="4"/>
                </a:cxn>
                <a:cxn ang="0">
                  <a:pos x="0" y="10"/>
                </a:cxn>
                <a:cxn ang="0">
                  <a:pos x="32" y="4"/>
                </a:cxn>
                <a:cxn ang="0">
                  <a:pos x="66" y="0"/>
                </a:cxn>
              </a:cxnLst>
              <a:rect l="0" t="0" r="r" b="b"/>
              <a:pathLst>
                <a:path w="66" h="10">
                  <a:moveTo>
                    <a:pt x="66" y="0"/>
                  </a:moveTo>
                  <a:lnTo>
                    <a:pt x="34" y="4"/>
                  </a:lnTo>
                  <a:lnTo>
                    <a:pt x="0" y="10"/>
                  </a:lnTo>
                  <a:lnTo>
                    <a:pt x="32" y="4"/>
                  </a:lnTo>
                  <a:lnTo>
                    <a:pt x="66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10" name="Freeform 1686"/>
            <p:cNvSpPr>
              <a:spLocks/>
            </p:cNvSpPr>
            <p:nvPr/>
          </p:nvSpPr>
          <p:spPr bwMode="auto">
            <a:xfrm>
              <a:off x="1396" y="1686"/>
              <a:ext cx="66" cy="14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34" y="6"/>
                </a:cxn>
                <a:cxn ang="0">
                  <a:pos x="0" y="14"/>
                </a:cxn>
                <a:cxn ang="0">
                  <a:pos x="34" y="8"/>
                </a:cxn>
                <a:cxn ang="0">
                  <a:pos x="66" y="0"/>
                </a:cxn>
              </a:cxnLst>
              <a:rect l="0" t="0" r="r" b="b"/>
              <a:pathLst>
                <a:path w="66" h="14">
                  <a:moveTo>
                    <a:pt x="66" y="0"/>
                  </a:moveTo>
                  <a:lnTo>
                    <a:pt x="34" y="6"/>
                  </a:lnTo>
                  <a:lnTo>
                    <a:pt x="0" y="14"/>
                  </a:lnTo>
                  <a:lnTo>
                    <a:pt x="34" y="8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1B11"/>
            </a:solidFill>
            <a:ln w="0">
              <a:solidFill>
                <a:srgbClr val="001B1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11" name="Freeform 1687"/>
            <p:cNvSpPr>
              <a:spLocks/>
            </p:cNvSpPr>
            <p:nvPr/>
          </p:nvSpPr>
          <p:spPr bwMode="auto">
            <a:xfrm>
              <a:off x="1396" y="1686"/>
              <a:ext cx="66" cy="14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34" y="6"/>
                </a:cxn>
                <a:cxn ang="0">
                  <a:pos x="0" y="14"/>
                </a:cxn>
                <a:cxn ang="0">
                  <a:pos x="34" y="8"/>
                </a:cxn>
                <a:cxn ang="0">
                  <a:pos x="66" y="0"/>
                </a:cxn>
              </a:cxnLst>
              <a:rect l="0" t="0" r="r" b="b"/>
              <a:pathLst>
                <a:path w="66" h="14">
                  <a:moveTo>
                    <a:pt x="66" y="0"/>
                  </a:moveTo>
                  <a:lnTo>
                    <a:pt x="34" y="6"/>
                  </a:lnTo>
                  <a:lnTo>
                    <a:pt x="0" y="14"/>
                  </a:lnTo>
                  <a:lnTo>
                    <a:pt x="34" y="8"/>
                  </a:lnTo>
                  <a:lnTo>
                    <a:pt x="66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12" name="Freeform 1688"/>
            <p:cNvSpPr>
              <a:spLocks/>
            </p:cNvSpPr>
            <p:nvPr/>
          </p:nvSpPr>
          <p:spPr bwMode="auto">
            <a:xfrm>
              <a:off x="1362" y="1694"/>
              <a:ext cx="68" cy="20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34" y="6"/>
                </a:cxn>
                <a:cxn ang="0">
                  <a:pos x="0" y="20"/>
                </a:cxn>
                <a:cxn ang="0">
                  <a:pos x="32" y="14"/>
                </a:cxn>
                <a:cxn ang="0">
                  <a:pos x="68" y="0"/>
                </a:cxn>
              </a:cxnLst>
              <a:rect l="0" t="0" r="r" b="b"/>
              <a:pathLst>
                <a:path w="68" h="20">
                  <a:moveTo>
                    <a:pt x="68" y="0"/>
                  </a:moveTo>
                  <a:lnTo>
                    <a:pt x="34" y="6"/>
                  </a:lnTo>
                  <a:lnTo>
                    <a:pt x="0" y="20"/>
                  </a:lnTo>
                  <a:lnTo>
                    <a:pt x="32" y="1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1636"/>
            </a:solidFill>
            <a:ln w="0">
              <a:solidFill>
                <a:srgbClr val="00163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13" name="Freeform 1689"/>
            <p:cNvSpPr>
              <a:spLocks/>
            </p:cNvSpPr>
            <p:nvPr/>
          </p:nvSpPr>
          <p:spPr bwMode="auto">
            <a:xfrm>
              <a:off x="1362" y="1694"/>
              <a:ext cx="68" cy="20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34" y="6"/>
                </a:cxn>
                <a:cxn ang="0">
                  <a:pos x="0" y="20"/>
                </a:cxn>
                <a:cxn ang="0">
                  <a:pos x="32" y="14"/>
                </a:cxn>
                <a:cxn ang="0">
                  <a:pos x="68" y="0"/>
                </a:cxn>
              </a:cxnLst>
              <a:rect l="0" t="0" r="r" b="b"/>
              <a:pathLst>
                <a:path w="68" h="20">
                  <a:moveTo>
                    <a:pt x="68" y="0"/>
                  </a:moveTo>
                  <a:lnTo>
                    <a:pt x="34" y="6"/>
                  </a:lnTo>
                  <a:lnTo>
                    <a:pt x="0" y="20"/>
                  </a:lnTo>
                  <a:lnTo>
                    <a:pt x="32" y="14"/>
                  </a:lnTo>
                  <a:lnTo>
                    <a:pt x="68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14" name="Freeform 1690"/>
            <p:cNvSpPr>
              <a:spLocks/>
            </p:cNvSpPr>
            <p:nvPr/>
          </p:nvSpPr>
          <p:spPr bwMode="auto">
            <a:xfrm>
              <a:off x="1328" y="1708"/>
              <a:ext cx="66" cy="28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34" y="6"/>
                </a:cxn>
                <a:cxn ang="0">
                  <a:pos x="0" y="28"/>
                </a:cxn>
                <a:cxn ang="0">
                  <a:pos x="32" y="22"/>
                </a:cxn>
                <a:cxn ang="0">
                  <a:pos x="66" y="0"/>
                </a:cxn>
              </a:cxnLst>
              <a:rect l="0" t="0" r="r" b="b"/>
              <a:pathLst>
                <a:path w="66" h="28">
                  <a:moveTo>
                    <a:pt x="66" y="0"/>
                  </a:moveTo>
                  <a:lnTo>
                    <a:pt x="34" y="6"/>
                  </a:lnTo>
                  <a:lnTo>
                    <a:pt x="0" y="28"/>
                  </a:lnTo>
                  <a:lnTo>
                    <a:pt x="32" y="2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1563"/>
            </a:solidFill>
            <a:ln w="0">
              <a:solidFill>
                <a:srgbClr val="00156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15" name="Freeform 1691"/>
            <p:cNvSpPr>
              <a:spLocks/>
            </p:cNvSpPr>
            <p:nvPr/>
          </p:nvSpPr>
          <p:spPr bwMode="auto">
            <a:xfrm>
              <a:off x="1328" y="1708"/>
              <a:ext cx="66" cy="28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34" y="6"/>
                </a:cxn>
                <a:cxn ang="0">
                  <a:pos x="0" y="28"/>
                </a:cxn>
                <a:cxn ang="0">
                  <a:pos x="32" y="22"/>
                </a:cxn>
                <a:cxn ang="0">
                  <a:pos x="66" y="0"/>
                </a:cxn>
              </a:cxnLst>
              <a:rect l="0" t="0" r="r" b="b"/>
              <a:pathLst>
                <a:path w="66" h="28">
                  <a:moveTo>
                    <a:pt x="66" y="0"/>
                  </a:moveTo>
                  <a:lnTo>
                    <a:pt x="34" y="6"/>
                  </a:lnTo>
                  <a:lnTo>
                    <a:pt x="0" y="28"/>
                  </a:lnTo>
                  <a:lnTo>
                    <a:pt x="32" y="22"/>
                  </a:lnTo>
                  <a:lnTo>
                    <a:pt x="66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16" name="Freeform 1692"/>
            <p:cNvSpPr>
              <a:spLocks/>
            </p:cNvSpPr>
            <p:nvPr/>
          </p:nvSpPr>
          <p:spPr bwMode="auto">
            <a:xfrm>
              <a:off x="1292" y="1730"/>
              <a:ext cx="68" cy="34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36" y="6"/>
                </a:cxn>
                <a:cxn ang="0">
                  <a:pos x="0" y="34"/>
                </a:cxn>
                <a:cxn ang="0">
                  <a:pos x="32" y="30"/>
                </a:cxn>
                <a:cxn ang="0">
                  <a:pos x="68" y="0"/>
                </a:cxn>
              </a:cxnLst>
              <a:rect l="0" t="0" r="r" b="b"/>
              <a:pathLst>
                <a:path w="68" h="34">
                  <a:moveTo>
                    <a:pt x="68" y="0"/>
                  </a:moveTo>
                  <a:lnTo>
                    <a:pt x="36" y="6"/>
                  </a:lnTo>
                  <a:lnTo>
                    <a:pt x="0" y="34"/>
                  </a:lnTo>
                  <a:lnTo>
                    <a:pt x="32" y="30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198B"/>
            </a:solidFill>
            <a:ln w="0">
              <a:solidFill>
                <a:srgbClr val="00198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17" name="Freeform 1693"/>
            <p:cNvSpPr>
              <a:spLocks/>
            </p:cNvSpPr>
            <p:nvPr/>
          </p:nvSpPr>
          <p:spPr bwMode="auto">
            <a:xfrm>
              <a:off x="1292" y="1730"/>
              <a:ext cx="68" cy="34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36" y="6"/>
                </a:cxn>
                <a:cxn ang="0">
                  <a:pos x="0" y="34"/>
                </a:cxn>
                <a:cxn ang="0">
                  <a:pos x="32" y="30"/>
                </a:cxn>
                <a:cxn ang="0">
                  <a:pos x="68" y="0"/>
                </a:cxn>
              </a:cxnLst>
              <a:rect l="0" t="0" r="r" b="b"/>
              <a:pathLst>
                <a:path w="68" h="34">
                  <a:moveTo>
                    <a:pt x="68" y="0"/>
                  </a:moveTo>
                  <a:lnTo>
                    <a:pt x="36" y="6"/>
                  </a:lnTo>
                  <a:lnTo>
                    <a:pt x="0" y="34"/>
                  </a:lnTo>
                  <a:lnTo>
                    <a:pt x="32" y="30"/>
                  </a:lnTo>
                  <a:lnTo>
                    <a:pt x="68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18" name="Freeform 1694"/>
            <p:cNvSpPr>
              <a:spLocks/>
            </p:cNvSpPr>
            <p:nvPr/>
          </p:nvSpPr>
          <p:spPr bwMode="auto">
            <a:xfrm>
              <a:off x="1256" y="1760"/>
              <a:ext cx="68" cy="42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36" y="4"/>
                </a:cxn>
                <a:cxn ang="0">
                  <a:pos x="0" y="42"/>
                </a:cxn>
                <a:cxn ang="0">
                  <a:pos x="32" y="40"/>
                </a:cxn>
                <a:cxn ang="0">
                  <a:pos x="68" y="0"/>
                </a:cxn>
              </a:cxnLst>
              <a:rect l="0" t="0" r="r" b="b"/>
              <a:pathLst>
                <a:path w="68" h="42">
                  <a:moveTo>
                    <a:pt x="68" y="0"/>
                  </a:moveTo>
                  <a:lnTo>
                    <a:pt x="36" y="4"/>
                  </a:lnTo>
                  <a:lnTo>
                    <a:pt x="0" y="42"/>
                  </a:lnTo>
                  <a:lnTo>
                    <a:pt x="32" y="40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20AA"/>
            </a:solidFill>
            <a:ln w="0">
              <a:solidFill>
                <a:srgbClr val="0020A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19" name="Freeform 1695"/>
            <p:cNvSpPr>
              <a:spLocks/>
            </p:cNvSpPr>
            <p:nvPr/>
          </p:nvSpPr>
          <p:spPr bwMode="auto">
            <a:xfrm>
              <a:off x="1256" y="1760"/>
              <a:ext cx="68" cy="42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36" y="4"/>
                </a:cxn>
                <a:cxn ang="0">
                  <a:pos x="0" y="42"/>
                </a:cxn>
                <a:cxn ang="0">
                  <a:pos x="32" y="40"/>
                </a:cxn>
                <a:cxn ang="0">
                  <a:pos x="68" y="0"/>
                </a:cxn>
              </a:cxnLst>
              <a:rect l="0" t="0" r="r" b="b"/>
              <a:pathLst>
                <a:path w="68" h="42">
                  <a:moveTo>
                    <a:pt x="68" y="0"/>
                  </a:moveTo>
                  <a:lnTo>
                    <a:pt x="36" y="4"/>
                  </a:lnTo>
                  <a:lnTo>
                    <a:pt x="0" y="42"/>
                  </a:lnTo>
                  <a:lnTo>
                    <a:pt x="32" y="40"/>
                  </a:lnTo>
                  <a:lnTo>
                    <a:pt x="68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20" name="Freeform 1696"/>
            <p:cNvSpPr>
              <a:spLocks/>
            </p:cNvSpPr>
            <p:nvPr/>
          </p:nvSpPr>
          <p:spPr bwMode="auto">
            <a:xfrm>
              <a:off x="1218" y="1800"/>
              <a:ext cx="70" cy="46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38" y="2"/>
                </a:cxn>
                <a:cxn ang="0">
                  <a:pos x="0" y="42"/>
                </a:cxn>
                <a:cxn ang="0">
                  <a:pos x="32" y="46"/>
                </a:cxn>
                <a:cxn ang="0">
                  <a:pos x="70" y="0"/>
                </a:cxn>
              </a:cxnLst>
              <a:rect l="0" t="0" r="r" b="b"/>
              <a:pathLst>
                <a:path w="70" h="46">
                  <a:moveTo>
                    <a:pt x="70" y="0"/>
                  </a:moveTo>
                  <a:lnTo>
                    <a:pt x="38" y="2"/>
                  </a:lnTo>
                  <a:lnTo>
                    <a:pt x="0" y="42"/>
                  </a:lnTo>
                  <a:lnTo>
                    <a:pt x="32" y="46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2CB4"/>
            </a:solidFill>
            <a:ln w="0">
              <a:solidFill>
                <a:srgbClr val="002CB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21" name="Freeform 1697"/>
            <p:cNvSpPr>
              <a:spLocks/>
            </p:cNvSpPr>
            <p:nvPr/>
          </p:nvSpPr>
          <p:spPr bwMode="auto">
            <a:xfrm>
              <a:off x="1218" y="1800"/>
              <a:ext cx="70" cy="46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38" y="2"/>
                </a:cxn>
                <a:cxn ang="0">
                  <a:pos x="0" y="42"/>
                </a:cxn>
                <a:cxn ang="0">
                  <a:pos x="32" y="46"/>
                </a:cxn>
                <a:cxn ang="0">
                  <a:pos x="70" y="0"/>
                </a:cxn>
              </a:cxnLst>
              <a:rect l="0" t="0" r="r" b="b"/>
              <a:pathLst>
                <a:path w="70" h="46">
                  <a:moveTo>
                    <a:pt x="70" y="0"/>
                  </a:moveTo>
                  <a:lnTo>
                    <a:pt x="38" y="2"/>
                  </a:lnTo>
                  <a:lnTo>
                    <a:pt x="0" y="42"/>
                  </a:lnTo>
                  <a:lnTo>
                    <a:pt x="32" y="46"/>
                  </a:lnTo>
                  <a:lnTo>
                    <a:pt x="7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22" name="Freeform 1698"/>
            <p:cNvSpPr>
              <a:spLocks/>
            </p:cNvSpPr>
            <p:nvPr/>
          </p:nvSpPr>
          <p:spPr bwMode="auto">
            <a:xfrm>
              <a:off x="1182" y="1842"/>
              <a:ext cx="68" cy="52"/>
            </a:xfrm>
            <a:custGeom>
              <a:avLst/>
              <a:gdLst/>
              <a:ahLst/>
              <a:cxnLst>
                <a:cxn ang="0">
                  <a:pos x="68" y="4"/>
                </a:cxn>
                <a:cxn ang="0">
                  <a:pos x="36" y="0"/>
                </a:cxn>
                <a:cxn ang="0">
                  <a:pos x="0" y="42"/>
                </a:cxn>
                <a:cxn ang="0">
                  <a:pos x="32" y="52"/>
                </a:cxn>
                <a:cxn ang="0">
                  <a:pos x="68" y="4"/>
                </a:cxn>
              </a:cxnLst>
              <a:rect l="0" t="0" r="r" b="b"/>
              <a:pathLst>
                <a:path w="68" h="52">
                  <a:moveTo>
                    <a:pt x="68" y="4"/>
                  </a:moveTo>
                  <a:lnTo>
                    <a:pt x="36" y="0"/>
                  </a:lnTo>
                  <a:lnTo>
                    <a:pt x="0" y="42"/>
                  </a:lnTo>
                  <a:lnTo>
                    <a:pt x="32" y="52"/>
                  </a:lnTo>
                  <a:lnTo>
                    <a:pt x="68" y="4"/>
                  </a:lnTo>
                  <a:close/>
                </a:path>
              </a:pathLst>
            </a:custGeom>
            <a:solidFill>
              <a:srgbClr val="003CB1"/>
            </a:solidFill>
            <a:ln w="0">
              <a:solidFill>
                <a:srgbClr val="003CB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23" name="Freeform 1699"/>
            <p:cNvSpPr>
              <a:spLocks/>
            </p:cNvSpPr>
            <p:nvPr/>
          </p:nvSpPr>
          <p:spPr bwMode="auto">
            <a:xfrm>
              <a:off x="1182" y="1842"/>
              <a:ext cx="68" cy="52"/>
            </a:xfrm>
            <a:custGeom>
              <a:avLst/>
              <a:gdLst/>
              <a:ahLst/>
              <a:cxnLst>
                <a:cxn ang="0">
                  <a:pos x="68" y="4"/>
                </a:cxn>
                <a:cxn ang="0">
                  <a:pos x="36" y="0"/>
                </a:cxn>
                <a:cxn ang="0">
                  <a:pos x="0" y="42"/>
                </a:cxn>
                <a:cxn ang="0">
                  <a:pos x="32" y="52"/>
                </a:cxn>
                <a:cxn ang="0">
                  <a:pos x="68" y="4"/>
                </a:cxn>
              </a:cxnLst>
              <a:rect l="0" t="0" r="r" b="b"/>
              <a:pathLst>
                <a:path w="68" h="52">
                  <a:moveTo>
                    <a:pt x="68" y="4"/>
                  </a:moveTo>
                  <a:lnTo>
                    <a:pt x="36" y="0"/>
                  </a:lnTo>
                  <a:lnTo>
                    <a:pt x="0" y="42"/>
                  </a:lnTo>
                  <a:lnTo>
                    <a:pt x="32" y="52"/>
                  </a:lnTo>
                  <a:lnTo>
                    <a:pt x="68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24" name="Freeform 1700"/>
            <p:cNvSpPr>
              <a:spLocks/>
            </p:cNvSpPr>
            <p:nvPr/>
          </p:nvSpPr>
          <p:spPr bwMode="auto">
            <a:xfrm>
              <a:off x="1144" y="1884"/>
              <a:ext cx="70" cy="46"/>
            </a:xfrm>
            <a:custGeom>
              <a:avLst/>
              <a:gdLst/>
              <a:ahLst/>
              <a:cxnLst>
                <a:cxn ang="0">
                  <a:pos x="70" y="10"/>
                </a:cxn>
                <a:cxn ang="0">
                  <a:pos x="38" y="0"/>
                </a:cxn>
                <a:cxn ang="0">
                  <a:pos x="0" y="32"/>
                </a:cxn>
                <a:cxn ang="0">
                  <a:pos x="30" y="46"/>
                </a:cxn>
                <a:cxn ang="0">
                  <a:pos x="70" y="10"/>
                </a:cxn>
              </a:cxnLst>
              <a:rect l="0" t="0" r="r" b="b"/>
              <a:pathLst>
                <a:path w="70" h="46">
                  <a:moveTo>
                    <a:pt x="70" y="10"/>
                  </a:moveTo>
                  <a:lnTo>
                    <a:pt x="38" y="0"/>
                  </a:lnTo>
                  <a:lnTo>
                    <a:pt x="0" y="32"/>
                  </a:lnTo>
                  <a:lnTo>
                    <a:pt x="30" y="46"/>
                  </a:lnTo>
                  <a:lnTo>
                    <a:pt x="70" y="10"/>
                  </a:lnTo>
                  <a:close/>
                </a:path>
              </a:pathLst>
            </a:custGeom>
            <a:solidFill>
              <a:srgbClr val="005698"/>
            </a:solidFill>
            <a:ln w="0">
              <a:solidFill>
                <a:srgbClr val="00569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25" name="Freeform 1701"/>
            <p:cNvSpPr>
              <a:spLocks/>
            </p:cNvSpPr>
            <p:nvPr/>
          </p:nvSpPr>
          <p:spPr bwMode="auto">
            <a:xfrm>
              <a:off x="1144" y="1884"/>
              <a:ext cx="70" cy="46"/>
            </a:xfrm>
            <a:custGeom>
              <a:avLst/>
              <a:gdLst/>
              <a:ahLst/>
              <a:cxnLst>
                <a:cxn ang="0">
                  <a:pos x="70" y="10"/>
                </a:cxn>
                <a:cxn ang="0">
                  <a:pos x="38" y="0"/>
                </a:cxn>
                <a:cxn ang="0">
                  <a:pos x="0" y="32"/>
                </a:cxn>
                <a:cxn ang="0">
                  <a:pos x="30" y="46"/>
                </a:cxn>
                <a:cxn ang="0">
                  <a:pos x="70" y="10"/>
                </a:cxn>
              </a:cxnLst>
              <a:rect l="0" t="0" r="r" b="b"/>
              <a:pathLst>
                <a:path w="70" h="46">
                  <a:moveTo>
                    <a:pt x="70" y="10"/>
                  </a:moveTo>
                  <a:lnTo>
                    <a:pt x="38" y="0"/>
                  </a:lnTo>
                  <a:lnTo>
                    <a:pt x="0" y="32"/>
                  </a:lnTo>
                  <a:lnTo>
                    <a:pt x="30" y="46"/>
                  </a:lnTo>
                  <a:lnTo>
                    <a:pt x="70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26" name="Freeform 1702"/>
            <p:cNvSpPr>
              <a:spLocks/>
            </p:cNvSpPr>
            <p:nvPr/>
          </p:nvSpPr>
          <p:spPr bwMode="auto">
            <a:xfrm>
              <a:off x="1104" y="1916"/>
              <a:ext cx="70" cy="30"/>
            </a:xfrm>
            <a:custGeom>
              <a:avLst/>
              <a:gdLst/>
              <a:ahLst/>
              <a:cxnLst>
                <a:cxn ang="0">
                  <a:pos x="70" y="14"/>
                </a:cxn>
                <a:cxn ang="0">
                  <a:pos x="40" y="0"/>
                </a:cxn>
                <a:cxn ang="0">
                  <a:pos x="0" y="16"/>
                </a:cxn>
                <a:cxn ang="0">
                  <a:pos x="32" y="30"/>
                </a:cxn>
                <a:cxn ang="0">
                  <a:pos x="70" y="14"/>
                </a:cxn>
              </a:cxnLst>
              <a:rect l="0" t="0" r="r" b="b"/>
              <a:pathLst>
                <a:path w="70" h="30">
                  <a:moveTo>
                    <a:pt x="70" y="14"/>
                  </a:moveTo>
                  <a:lnTo>
                    <a:pt x="40" y="0"/>
                  </a:lnTo>
                  <a:lnTo>
                    <a:pt x="0" y="16"/>
                  </a:lnTo>
                  <a:lnTo>
                    <a:pt x="32" y="30"/>
                  </a:lnTo>
                  <a:lnTo>
                    <a:pt x="70" y="14"/>
                  </a:lnTo>
                  <a:close/>
                </a:path>
              </a:pathLst>
            </a:custGeom>
            <a:solidFill>
              <a:srgbClr val="007950"/>
            </a:solidFill>
            <a:ln w="0">
              <a:solidFill>
                <a:srgbClr val="00795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27" name="Freeform 1703"/>
            <p:cNvSpPr>
              <a:spLocks/>
            </p:cNvSpPr>
            <p:nvPr/>
          </p:nvSpPr>
          <p:spPr bwMode="auto">
            <a:xfrm>
              <a:off x="1104" y="1916"/>
              <a:ext cx="70" cy="30"/>
            </a:xfrm>
            <a:custGeom>
              <a:avLst/>
              <a:gdLst/>
              <a:ahLst/>
              <a:cxnLst>
                <a:cxn ang="0">
                  <a:pos x="70" y="14"/>
                </a:cxn>
                <a:cxn ang="0">
                  <a:pos x="40" y="0"/>
                </a:cxn>
                <a:cxn ang="0">
                  <a:pos x="0" y="16"/>
                </a:cxn>
                <a:cxn ang="0">
                  <a:pos x="32" y="30"/>
                </a:cxn>
                <a:cxn ang="0">
                  <a:pos x="70" y="14"/>
                </a:cxn>
              </a:cxnLst>
              <a:rect l="0" t="0" r="r" b="b"/>
              <a:pathLst>
                <a:path w="70" h="30">
                  <a:moveTo>
                    <a:pt x="70" y="14"/>
                  </a:moveTo>
                  <a:lnTo>
                    <a:pt x="40" y="0"/>
                  </a:lnTo>
                  <a:lnTo>
                    <a:pt x="0" y="16"/>
                  </a:lnTo>
                  <a:lnTo>
                    <a:pt x="32" y="30"/>
                  </a:lnTo>
                  <a:lnTo>
                    <a:pt x="70" y="1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28" name="Freeform 1704"/>
            <p:cNvSpPr>
              <a:spLocks/>
            </p:cNvSpPr>
            <p:nvPr/>
          </p:nvSpPr>
          <p:spPr bwMode="auto">
            <a:xfrm>
              <a:off x="2096" y="1592"/>
              <a:ext cx="52" cy="16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0" y="0"/>
                </a:cxn>
                <a:cxn ang="0">
                  <a:pos x="0" y="8"/>
                </a:cxn>
                <a:cxn ang="0">
                  <a:pos x="30" y="16"/>
                </a:cxn>
                <a:cxn ang="0">
                  <a:pos x="52" y="8"/>
                </a:cxn>
              </a:cxnLst>
              <a:rect l="0" t="0" r="r" b="b"/>
              <a:pathLst>
                <a:path w="52" h="16">
                  <a:moveTo>
                    <a:pt x="52" y="8"/>
                  </a:moveTo>
                  <a:lnTo>
                    <a:pt x="20" y="0"/>
                  </a:lnTo>
                  <a:lnTo>
                    <a:pt x="0" y="8"/>
                  </a:lnTo>
                  <a:lnTo>
                    <a:pt x="30" y="16"/>
                  </a:lnTo>
                  <a:lnTo>
                    <a:pt x="52" y="8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29" name="Freeform 1705"/>
            <p:cNvSpPr>
              <a:spLocks/>
            </p:cNvSpPr>
            <p:nvPr/>
          </p:nvSpPr>
          <p:spPr bwMode="auto">
            <a:xfrm>
              <a:off x="2096" y="1592"/>
              <a:ext cx="52" cy="16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0" y="0"/>
                </a:cxn>
                <a:cxn ang="0">
                  <a:pos x="0" y="8"/>
                </a:cxn>
                <a:cxn ang="0">
                  <a:pos x="30" y="16"/>
                </a:cxn>
                <a:cxn ang="0">
                  <a:pos x="52" y="8"/>
                </a:cxn>
              </a:cxnLst>
              <a:rect l="0" t="0" r="r" b="b"/>
              <a:pathLst>
                <a:path w="52" h="16">
                  <a:moveTo>
                    <a:pt x="52" y="8"/>
                  </a:moveTo>
                  <a:lnTo>
                    <a:pt x="20" y="0"/>
                  </a:lnTo>
                  <a:lnTo>
                    <a:pt x="0" y="8"/>
                  </a:lnTo>
                  <a:lnTo>
                    <a:pt x="30" y="16"/>
                  </a:lnTo>
                  <a:lnTo>
                    <a:pt x="5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30" name="Freeform 1706"/>
            <p:cNvSpPr>
              <a:spLocks/>
            </p:cNvSpPr>
            <p:nvPr/>
          </p:nvSpPr>
          <p:spPr bwMode="auto">
            <a:xfrm>
              <a:off x="2074" y="1600"/>
              <a:ext cx="52" cy="16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2" y="16"/>
                </a:cxn>
                <a:cxn ang="0">
                  <a:pos x="52" y="8"/>
                </a:cxn>
              </a:cxnLst>
              <a:rect l="0" t="0" r="r" b="b"/>
              <a:pathLst>
                <a:path w="52" h="16">
                  <a:moveTo>
                    <a:pt x="52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2" y="16"/>
                  </a:lnTo>
                  <a:lnTo>
                    <a:pt x="52" y="8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31" name="Freeform 1707"/>
            <p:cNvSpPr>
              <a:spLocks/>
            </p:cNvSpPr>
            <p:nvPr/>
          </p:nvSpPr>
          <p:spPr bwMode="auto">
            <a:xfrm>
              <a:off x="2074" y="1600"/>
              <a:ext cx="52" cy="16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2" y="16"/>
                </a:cxn>
                <a:cxn ang="0">
                  <a:pos x="52" y="8"/>
                </a:cxn>
              </a:cxnLst>
              <a:rect l="0" t="0" r="r" b="b"/>
              <a:pathLst>
                <a:path w="52" h="16">
                  <a:moveTo>
                    <a:pt x="52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2" y="16"/>
                  </a:lnTo>
                  <a:lnTo>
                    <a:pt x="5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32" name="Freeform 1708"/>
            <p:cNvSpPr>
              <a:spLocks/>
            </p:cNvSpPr>
            <p:nvPr/>
          </p:nvSpPr>
          <p:spPr bwMode="auto">
            <a:xfrm>
              <a:off x="2052" y="1608"/>
              <a:ext cx="54" cy="16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2" y="16"/>
                </a:cxn>
                <a:cxn ang="0">
                  <a:pos x="54" y="8"/>
                </a:cxn>
              </a:cxnLst>
              <a:rect l="0" t="0" r="r" b="b"/>
              <a:pathLst>
                <a:path w="54" h="16">
                  <a:moveTo>
                    <a:pt x="54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2" y="16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33" name="Freeform 1709"/>
            <p:cNvSpPr>
              <a:spLocks/>
            </p:cNvSpPr>
            <p:nvPr/>
          </p:nvSpPr>
          <p:spPr bwMode="auto">
            <a:xfrm>
              <a:off x="2052" y="1608"/>
              <a:ext cx="54" cy="16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2" y="16"/>
                </a:cxn>
                <a:cxn ang="0">
                  <a:pos x="54" y="8"/>
                </a:cxn>
              </a:cxnLst>
              <a:rect l="0" t="0" r="r" b="b"/>
              <a:pathLst>
                <a:path w="54" h="16">
                  <a:moveTo>
                    <a:pt x="54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2" y="16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34" name="Freeform 1710"/>
            <p:cNvSpPr>
              <a:spLocks/>
            </p:cNvSpPr>
            <p:nvPr/>
          </p:nvSpPr>
          <p:spPr bwMode="auto">
            <a:xfrm>
              <a:off x="2030" y="1616"/>
              <a:ext cx="54" cy="16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2" y="16"/>
                </a:cxn>
                <a:cxn ang="0">
                  <a:pos x="54" y="8"/>
                </a:cxn>
              </a:cxnLst>
              <a:rect l="0" t="0" r="r" b="b"/>
              <a:pathLst>
                <a:path w="54" h="16">
                  <a:moveTo>
                    <a:pt x="54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2" y="16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C45"/>
            </a:solidFill>
            <a:ln w="0">
              <a:solidFill>
                <a:srgbClr val="007C4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35" name="Freeform 1711"/>
            <p:cNvSpPr>
              <a:spLocks/>
            </p:cNvSpPr>
            <p:nvPr/>
          </p:nvSpPr>
          <p:spPr bwMode="auto">
            <a:xfrm>
              <a:off x="2030" y="1616"/>
              <a:ext cx="54" cy="16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2" y="16"/>
                </a:cxn>
                <a:cxn ang="0">
                  <a:pos x="54" y="8"/>
                </a:cxn>
              </a:cxnLst>
              <a:rect l="0" t="0" r="r" b="b"/>
              <a:pathLst>
                <a:path w="54" h="16">
                  <a:moveTo>
                    <a:pt x="54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2" y="16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36" name="Freeform 1712"/>
            <p:cNvSpPr>
              <a:spLocks/>
            </p:cNvSpPr>
            <p:nvPr/>
          </p:nvSpPr>
          <p:spPr bwMode="auto">
            <a:xfrm>
              <a:off x="2008" y="1624"/>
              <a:ext cx="54" cy="14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32" y="14"/>
                </a:cxn>
                <a:cxn ang="0">
                  <a:pos x="54" y="8"/>
                </a:cxn>
              </a:cxnLst>
              <a:rect l="0" t="0" r="r" b="b"/>
              <a:pathLst>
                <a:path w="54" h="14">
                  <a:moveTo>
                    <a:pt x="54" y="8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32" y="14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C43"/>
            </a:solidFill>
            <a:ln w="0">
              <a:solidFill>
                <a:srgbClr val="007C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37" name="Freeform 1713"/>
            <p:cNvSpPr>
              <a:spLocks/>
            </p:cNvSpPr>
            <p:nvPr/>
          </p:nvSpPr>
          <p:spPr bwMode="auto">
            <a:xfrm>
              <a:off x="2008" y="1624"/>
              <a:ext cx="54" cy="14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32" y="14"/>
                </a:cxn>
                <a:cxn ang="0">
                  <a:pos x="54" y="8"/>
                </a:cxn>
              </a:cxnLst>
              <a:rect l="0" t="0" r="r" b="b"/>
              <a:pathLst>
                <a:path w="54" h="14">
                  <a:moveTo>
                    <a:pt x="54" y="8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32" y="14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38" name="Freeform 1714"/>
            <p:cNvSpPr>
              <a:spLocks/>
            </p:cNvSpPr>
            <p:nvPr/>
          </p:nvSpPr>
          <p:spPr bwMode="auto">
            <a:xfrm>
              <a:off x="1986" y="1630"/>
              <a:ext cx="54" cy="16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2" y="16"/>
                </a:cxn>
                <a:cxn ang="0">
                  <a:pos x="54" y="8"/>
                </a:cxn>
              </a:cxnLst>
              <a:rect l="0" t="0" r="r" b="b"/>
              <a:pathLst>
                <a:path w="54" h="16">
                  <a:moveTo>
                    <a:pt x="54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2" y="16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C40"/>
            </a:solidFill>
            <a:ln w="0">
              <a:solidFill>
                <a:srgbClr val="007C4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39" name="Freeform 1715"/>
            <p:cNvSpPr>
              <a:spLocks/>
            </p:cNvSpPr>
            <p:nvPr/>
          </p:nvSpPr>
          <p:spPr bwMode="auto">
            <a:xfrm>
              <a:off x="1986" y="1630"/>
              <a:ext cx="54" cy="16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2" y="16"/>
                </a:cxn>
                <a:cxn ang="0">
                  <a:pos x="54" y="8"/>
                </a:cxn>
              </a:cxnLst>
              <a:rect l="0" t="0" r="r" b="b"/>
              <a:pathLst>
                <a:path w="54" h="16">
                  <a:moveTo>
                    <a:pt x="54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2" y="16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40" name="Freeform 1716"/>
            <p:cNvSpPr>
              <a:spLocks/>
            </p:cNvSpPr>
            <p:nvPr/>
          </p:nvSpPr>
          <p:spPr bwMode="auto">
            <a:xfrm>
              <a:off x="1962" y="1638"/>
              <a:ext cx="56" cy="16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4" y="0"/>
                </a:cxn>
                <a:cxn ang="0">
                  <a:pos x="0" y="8"/>
                </a:cxn>
                <a:cxn ang="0">
                  <a:pos x="32" y="16"/>
                </a:cxn>
                <a:cxn ang="0">
                  <a:pos x="56" y="8"/>
                </a:cxn>
              </a:cxnLst>
              <a:rect l="0" t="0" r="r" b="b"/>
              <a:pathLst>
                <a:path w="56" h="16">
                  <a:moveTo>
                    <a:pt x="56" y="8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32" y="16"/>
                  </a:lnTo>
                  <a:lnTo>
                    <a:pt x="56" y="8"/>
                  </a:lnTo>
                  <a:close/>
                </a:path>
              </a:pathLst>
            </a:custGeom>
            <a:solidFill>
              <a:srgbClr val="007C3D"/>
            </a:solidFill>
            <a:ln w="0">
              <a:solidFill>
                <a:srgbClr val="007C3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41" name="Freeform 1717"/>
            <p:cNvSpPr>
              <a:spLocks/>
            </p:cNvSpPr>
            <p:nvPr/>
          </p:nvSpPr>
          <p:spPr bwMode="auto">
            <a:xfrm>
              <a:off x="1962" y="1638"/>
              <a:ext cx="56" cy="16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4" y="0"/>
                </a:cxn>
                <a:cxn ang="0">
                  <a:pos x="0" y="8"/>
                </a:cxn>
                <a:cxn ang="0">
                  <a:pos x="32" y="16"/>
                </a:cxn>
                <a:cxn ang="0">
                  <a:pos x="56" y="8"/>
                </a:cxn>
              </a:cxnLst>
              <a:rect l="0" t="0" r="r" b="b"/>
              <a:pathLst>
                <a:path w="56" h="16">
                  <a:moveTo>
                    <a:pt x="56" y="8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32" y="16"/>
                  </a:lnTo>
                  <a:lnTo>
                    <a:pt x="5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42" name="Freeform 1718"/>
            <p:cNvSpPr>
              <a:spLocks/>
            </p:cNvSpPr>
            <p:nvPr/>
          </p:nvSpPr>
          <p:spPr bwMode="auto">
            <a:xfrm>
              <a:off x="1940" y="1646"/>
              <a:ext cx="54" cy="16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32" y="16"/>
                </a:cxn>
                <a:cxn ang="0">
                  <a:pos x="54" y="8"/>
                </a:cxn>
              </a:cxnLst>
              <a:rect l="0" t="0" r="r" b="b"/>
              <a:pathLst>
                <a:path w="54" h="16">
                  <a:moveTo>
                    <a:pt x="54" y="8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32" y="16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C38"/>
            </a:solidFill>
            <a:ln w="0">
              <a:solidFill>
                <a:srgbClr val="007C3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43" name="Freeform 1719"/>
            <p:cNvSpPr>
              <a:spLocks/>
            </p:cNvSpPr>
            <p:nvPr/>
          </p:nvSpPr>
          <p:spPr bwMode="auto">
            <a:xfrm>
              <a:off x="1940" y="1646"/>
              <a:ext cx="54" cy="16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32" y="16"/>
                </a:cxn>
                <a:cxn ang="0">
                  <a:pos x="54" y="8"/>
                </a:cxn>
              </a:cxnLst>
              <a:rect l="0" t="0" r="r" b="b"/>
              <a:pathLst>
                <a:path w="54" h="16">
                  <a:moveTo>
                    <a:pt x="54" y="8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32" y="16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44" name="Freeform 1720"/>
            <p:cNvSpPr>
              <a:spLocks/>
            </p:cNvSpPr>
            <p:nvPr/>
          </p:nvSpPr>
          <p:spPr bwMode="auto">
            <a:xfrm>
              <a:off x="1916" y="1652"/>
              <a:ext cx="56" cy="16"/>
            </a:xfrm>
            <a:custGeom>
              <a:avLst/>
              <a:gdLst/>
              <a:ahLst/>
              <a:cxnLst>
                <a:cxn ang="0">
                  <a:pos x="56" y="10"/>
                </a:cxn>
                <a:cxn ang="0">
                  <a:pos x="24" y="0"/>
                </a:cxn>
                <a:cxn ang="0">
                  <a:pos x="0" y="8"/>
                </a:cxn>
                <a:cxn ang="0">
                  <a:pos x="32" y="16"/>
                </a:cxn>
                <a:cxn ang="0">
                  <a:pos x="56" y="10"/>
                </a:cxn>
              </a:cxnLst>
              <a:rect l="0" t="0" r="r" b="b"/>
              <a:pathLst>
                <a:path w="56" h="16">
                  <a:moveTo>
                    <a:pt x="56" y="10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32" y="16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007B32"/>
            </a:solidFill>
            <a:ln w="0">
              <a:solidFill>
                <a:srgbClr val="007B3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45" name="Freeform 1721"/>
            <p:cNvSpPr>
              <a:spLocks/>
            </p:cNvSpPr>
            <p:nvPr/>
          </p:nvSpPr>
          <p:spPr bwMode="auto">
            <a:xfrm>
              <a:off x="1916" y="1652"/>
              <a:ext cx="56" cy="16"/>
            </a:xfrm>
            <a:custGeom>
              <a:avLst/>
              <a:gdLst/>
              <a:ahLst/>
              <a:cxnLst>
                <a:cxn ang="0">
                  <a:pos x="56" y="10"/>
                </a:cxn>
                <a:cxn ang="0">
                  <a:pos x="24" y="0"/>
                </a:cxn>
                <a:cxn ang="0">
                  <a:pos x="0" y="8"/>
                </a:cxn>
                <a:cxn ang="0">
                  <a:pos x="32" y="16"/>
                </a:cxn>
                <a:cxn ang="0">
                  <a:pos x="56" y="10"/>
                </a:cxn>
              </a:cxnLst>
              <a:rect l="0" t="0" r="r" b="b"/>
              <a:pathLst>
                <a:path w="56" h="16">
                  <a:moveTo>
                    <a:pt x="56" y="10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32" y="16"/>
                  </a:lnTo>
                  <a:lnTo>
                    <a:pt x="56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46" name="Freeform 1722"/>
            <p:cNvSpPr>
              <a:spLocks/>
            </p:cNvSpPr>
            <p:nvPr/>
          </p:nvSpPr>
          <p:spPr bwMode="auto">
            <a:xfrm>
              <a:off x="1890" y="1660"/>
              <a:ext cx="58" cy="14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34" y="14"/>
                </a:cxn>
                <a:cxn ang="0">
                  <a:pos x="58" y="8"/>
                </a:cxn>
              </a:cxnLst>
              <a:rect l="0" t="0" r="r" b="b"/>
              <a:pathLst>
                <a:path w="58" h="14">
                  <a:moveTo>
                    <a:pt x="58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34" y="14"/>
                  </a:lnTo>
                  <a:lnTo>
                    <a:pt x="58" y="8"/>
                  </a:lnTo>
                  <a:close/>
                </a:path>
              </a:pathLst>
            </a:custGeom>
            <a:solidFill>
              <a:srgbClr val="007B2B"/>
            </a:solidFill>
            <a:ln w="0">
              <a:solidFill>
                <a:srgbClr val="007B2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47" name="Freeform 1723"/>
            <p:cNvSpPr>
              <a:spLocks/>
            </p:cNvSpPr>
            <p:nvPr/>
          </p:nvSpPr>
          <p:spPr bwMode="auto">
            <a:xfrm>
              <a:off x="1890" y="1660"/>
              <a:ext cx="58" cy="14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34" y="14"/>
                </a:cxn>
                <a:cxn ang="0">
                  <a:pos x="58" y="8"/>
                </a:cxn>
              </a:cxnLst>
              <a:rect l="0" t="0" r="r" b="b"/>
              <a:pathLst>
                <a:path w="58" h="14">
                  <a:moveTo>
                    <a:pt x="58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34" y="14"/>
                  </a:lnTo>
                  <a:lnTo>
                    <a:pt x="58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48" name="Freeform 1724"/>
            <p:cNvSpPr>
              <a:spLocks/>
            </p:cNvSpPr>
            <p:nvPr/>
          </p:nvSpPr>
          <p:spPr bwMode="auto">
            <a:xfrm>
              <a:off x="1866" y="1666"/>
              <a:ext cx="58" cy="12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24" y="0"/>
                </a:cxn>
                <a:cxn ang="0">
                  <a:pos x="0" y="4"/>
                </a:cxn>
                <a:cxn ang="0">
                  <a:pos x="32" y="12"/>
                </a:cxn>
                <a:cxn ang="0">
                  <a:pos x="58" y="8"/>
                </a:cxn>
              </a:cxnLst>
              <a:rect l="0" t="0" r="r" b="b"/>
              <a:pathLst>
                <a:path w="58" h="12">
                  <a:moveTo>
                    <a:pt x="58" y="8"/>
                  </a:moveTo>
                  <a:lnTo>
                    <a:pt x="24" y="0"/>
                  </a:lnTo>
                  <a:lnTo>
                    <a:pt x="0" y="4"/>
                  </a:lnTo>
                  <a:lnTo>
                    <a:pt x="32" y="12"/>
                  </a:lnTo>
                  <a:lnTo>
                    <a:pt x="58" y="8"/>
                  </a:lnTo>
                  <a:close/>
                </a:path>
              </a:pathLst>
            </a:custGeom>
            <a:solidFill>
              <a:srgbClr val="007923"/>
            </a:solidFill>
            <a:ln w="0">
              <a:solidFill>
                <a:srgbClr val="00792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49" name="Freeform 1725"/>
            <p:cNvSpPr>
              <a:spLocks/>
            </p:cNvSpPr>
            <p:nvPr/>
          </p:nvSpPr>
          <p:spPr bwMode="auto">
            <a:xfrm>
              <a:off x="1866" y="1666"/>
              <a:ext cx="58" cy="12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24" y="0"/>
                </a:cxn>
                <a:cxn ang="0">
                  <a:pos x="0" y="4"/>
                </a:cxn>
                <a:cxn ang="0">
                  <a:pos x="32" y="12"/>
                </a:cxn>
                <a:cxn ang="0">
                  <a:pos x="58" y="8"/>
                </a:cxn>
              </a:cxnLst>
              <a:rect l="0" t="0" r="r" b="b"/>
              <a:pathLst>
                <a:path w="58" h="12">
                  <a:moveTo>
                    <a:pt x="58" y="8"/>
                  </a:moveTo>
                  <a:lnTo>
                    <a:pt x="24" y="0"/>
                  </a:lnTo>
                  <a:lnTo>
                    <a:pt x="0" y="4"/>
                  </a:lnTo>
                  <a:lnTo>
                    <a:pt x="32" y="12"/>
                  </a:lnTo>
                  <a:lnTo>
                    <a:pt x="58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50" name="Freeform 1726"/>
            <p:cNvSpPr>
              <a:spLocks/>
            </p:cNvSpPr>
            <p:nvPr/>
          </p:nvSpPr>
          <p:spPr bwMode="auto">
            <a:xfrm>
              <a:off x="1842" y="1670"/>
              <a:ext cx="56" cy="14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32" y="14"/>
                </a:cxn>
                <a:cxn ang="0">
                  <a:pos x="56" y="8"/>
                </a:cxn>
              </a:cxnLst>
              <a:rect l="0" t="0" r="r" b="b"/>
              <a:pathLst>
                <a:path w="56" h="14">
                  <a:moveTo>
                    <a:pt x="56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32" y="14"/>
                  </a:lnTo>
                  <a:lnTo>
                    <a:pt x="56" y="8"/>
                  </a:lnTo>
                  <a:close/>
                </a:path>
              </a:pathLst>
            </a:custGeom>
            <a:solidFill>
              <a:srgbClr val="00771A"/>
            </a:solidFill>
            <a:ln w="0">
              <a:solidFill>
                <a:srgbClr val="00771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51" name="Freeform 1727"/>
            <p:cNvSpPr>
              <a:spLocks/>
            </p:cNvSpPr>
            <p:nvPr/>
          </p:nvSpPr>
          <p:spPr bwMode="auto">
            <a:xfrm>
              <a:off x="1842" y="1670"/>
              <a:ext cx="56" cy="14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32" y="14"/>
                </a:cxn>
                <a:cxn ang="0">
                  <a:pos x="56" y="8"/>
                </a:cxn>
              </a:cxnLst>
              <a:rect l="0" t="0" r="r" b="b"/>
              <a:pathLst>
                <a:path w="56" h="14">
                  <a:moveTo>
                    <a:pt x="56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32" y="14"/>
                  </a:lnTo>
                  <a:lnTo>
                    <a:pt x="5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52" name="Freeform 1728"/>
            <p:cNvSpPr>
              <a:spLocks/>
            </p:cNvSpPr>
            <p:nvPr/>
          </p:nvSpPr>
          <p:spPr bwMode="auto">
            <a:xfrm>
              <a:off x="1816" y="1676"/>
              <a:ext cx="58" cy="12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32" y="12"/>
                </a:cxn>
                <a:cxn ang="0">
                  <a:pos x="58" y="8"/>
                </a:cxn>
              </a:cxnLst>
              <a:rect l="0" t="0" r="r" b="b"/>
              <a:pathLst>
                <a:path w="58" h="12">
                  <a:moveTo>
                    <a:pt x="58" y="8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32" y="12"/>
                  </a:lnTo>
                  <a:lnTo>
                    <a:pt x="58" y="8"/>
                  </a:lnTo>
                  <a:close/>
                </a:path>
              </a:pathLst>
            </a:custGeom>
            <a:solidFill>
              <a:srgbClr val="007510"/>
            </a:solidFill>
            <a:ln w="0">
              <a:solidFill>
                <a:srgbClr val="00751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53" name="Freeform 1729"/>
            <p:cNvSpPr>
              <a:spLocks/>
            </p:cNvSpPr>
            <p:nvPr/>
          </p:nvSpPr>
          <p:spPr bwMode="auto">
            <a:xfrm>
              <a:off x="1816" y="1676"/>
              <a:ext cx="58" cy="12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32" y="12"/>
                </a:cxn>
                <a:cxn ang="0">
                  <a:pos x="58" y="8"/>
                </a:cxn>
              </a:cxnLst>
              <a:rect l="0" t="0" r="r" b="b"/>
              <a:pathLst>
                <a:path w="58" h="12">
                  <a:moveTo>
                    <a:pt x="58" y="8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32" y="12"/>
                  </a:lnTo>
                  <a:lnTo>
                    <a:pt x="58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54" name="Freeform 1730"/>
            <p:cNvSpPr>
              <a:spLocks/>
            </p:cNvSpPr>
            <p:nvPr/>
          </p:nvSpPr>
          <p:spPr bwMode="auto">
            <a:xfrm>
              <a:off x="1790" y="1680"/>
              <a:ext cx="58" cy="10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26" y="0"/>
                </a:cxn>
                <a:cxn ang="0">
                  <a:pos x="0" y="2"/>
                </a:cxn>
                <a:cxn ang="0">
                  <a:pos x="32" y="10"/>
                </a:cxn>
                <a:cxn ang="0">
                  <a:pos x="58" y="8"/>
                </a:cxn>
              </a:cxnLst>
              <a:rect l="0" t="0" r="r" b="b"/>
              <a:pathLst>
                <a:path w="58" h="10">
                  <a:moveTo>
                    <a:pt x="58" y="8"/>
                  </a:moveTo>
                  <a:lnTo>
                    <a:pt x="26" y="0"/>
                  </a:lnTo>
                  <a:lnTo>
                    <a:pt x="0" y="2"/>
                  </a:lnTo>
                  <a:lnTo>
                    <a:pt x="32" y="10"/>
                  </a:lnTo>
                  <a:lnTo>
                    <a:pt x="58" y="8"/>
                  </a:lnTo>
                  <a:close/>
                </a:path>
              </a:pathLst>
            </a:custGeom>
            <a:solidFill>
              <a:srgbClr val="007106"/>
            </a:solidFill>
            <a:ln w="0">
              <a:solidFill>
                <a:srgbClr val="00710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55" name="Freeform 1731"/>
            <p:cNvSpPr>
              <a:spLocks/>
            </p:cNvSpPr>
            <p:nvPr/>
          </p:nvSpPr>
          <p:spPr bwMode="auto">
            <a:xfrm>
              <a:off x="1790" y="1680"/>
              <a:ext cx="58" cy="10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26" y="0"/>
                </a:cxn>
                <a:cxn ang="0">
                  <a:pos x="0" y="2"/>
                </a:cxn>
                <a:cxn ang="0">
                  <a:pos x="32" y="10"/>
                </a:cxn>
                <a:cxn ang="0">
                  <a:pos x="58" y="8"/>
                </a:cxn>
              </a:cxnLst>
              <a:rect l="0" t="0" r="r" b="b"/>
              <a:pathLst>
                <a:path w="58" h="10">
                  <a:moveTo>
                    <a:pt x="58" y="8"/>
                  </a:moveTo>
                  <a:lnTo>
                    <a:pt x="26" y="0"/>
                  </a:lnTo>
                  <a:lnTo>
                    <a:pt x="0" y="2"/>
                  </a:lnTo>
                  <a:lnTo>
                    <a:pt x="32" y="10"/>
                  </a:lnTo>
                  <a:lnTo>
                    <a:pt x="58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56" name="Freeform 1732"/>
            <p:cNvSpPr>
              <a:spLocks/>
            </p:cNvSpPr>
            <p:nvPr/>
          </p:nvSpPr>
          <p:spPr bwMode="auto">
            <a:xfrm>
              <a:off x="1762" y="1682"/>
              <a:ext cx="60" cy="10"/>
            </a:xfrm>
            <a:custGeom>
              <a:avLst/>
              <a:gdLst/>
              <a:ahLst/>
              <a:cxnLst>
                <a:cxn ang="0">
                  <a:pos x="60" y="8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34" y="10"/>
                </a:cxn>
                <a:cxn ang="0">
                  <a:pos x="60" y="8"/>
                </a:cxn>
              </a:cxnLst>
              <a:rect l="0" t="0" r="r" b="b"/>
              <a:pathLst>
                <a:path w="60" h="10">
                  <a:moveTo>
                    <a:pt x="60" y="8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34" y="10"/>
                  </a:lnTo>
                  <a:lnTo>
                    <a:pt x="60" y="8"/>
                  </a:lnTo>
                  <a:close/>
                </a:path>
              </a:pathLst>
            </a:custGeom>
            <a:solidFill>
              <a:srgbClr val="006C00"/>
            </a:solidFill>
            <a:ln w="0">
              <a:solidFill>
                <a:srgbClr val="006C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57" name="Freeform 1733"/>
            <p:cNvSpPr>
              <a:spLocks/>
            </p:cNvSpPr>
            <p:nvPr/>
          </p:nvSpPr>
          <p:spPr bwMode="auto">
            <a:xfrm>
              <a:off x="1762" y="1682"/>
              <a:ext cx="60" cy="10"/>
            </a:xfrm>
            <a:custGeom>
              <a:avLst/>
              <a:gdLst/>
              <a:ahLst/>
              <a:cxnLst>
                <a:cxn ang="0">
                  <a:pos x="60" y="8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34" y="10"/>
                </a:cxn>
                <a:cxn ang="0">
                  <a:pos x="60" y="8"/>
                </a:cxn>
              </a:cxnLst>
              <a:rect l="0" t="0" r="r" b="b"/>
              <a:pathLst>
                <a:path w="60" h="10">
                  <a:moveTo>
                    <a:pt x="60" y="8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34" y="10"/>
                  </a:lnTo>
                  <a:lnTo>
                    <a:pt x="60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58" name="Freeform 1734"/>
            <p:cNvSpPr>
              <a:spLocks/>
            </p:cNvSpPr>
            <p:nvPr/>
          </p:nvSpPr>
          <p:spPr bwMode="auto">
            <a:xfrm>
              <a:off x="1736" y="1686"/>
              <a:ext cx="60" cy="6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26" y="0"/>
                </a:cxn>
                <a:cxn ang="0">
                  <a:pos x="0" y="0"/>
                </a:cxn>
                <a:cxn ang="0">
                  <a:pos x="32" y="6"/>
                </a:cxn>
                <a:cxn ang="0">
                  <a:pos x="60" y="6"/>
                </a:cxn>
              </a:cxnLst>
              <a:rect l="0" t="0" r="r" b="b"/>
              <a:pathLst>
                <a:path w="60" h="6">
                  <a:moveTo>
                    <a:pt x="60" y="6"/>
                  </a:moveTo>
                  <a:lnTo>
                    <a:pt x="26" y="0"/>
                  </a:lnTo>
                  <a:lnTo>
                    <a:pt x="0" y="0"/>
                  </a:lnTo>
                  <a:lnTo>
                    <a:pt x="32" y="6"/>
                  </a:lnTo>
                  <a:lnTo>
                    <a:pt x="60" y="6"/>
                  </a:lnTo>
                  <a:close/>
                </a:path>
              </a:pathLst>
            </a:custGeom>
            <a:solidFill>
              <a:srgbClr val="006700"/>
            </a:solidFill>
            <a:ln w="0">
              <a:solidFill>
                <a:srgbClr val="0067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59" name="Freeform 1735"/>
            <p:cNvSpPr>
              <a:spLocks/>
            </p:cNvSpPr>
            <p:nvPr/>
          </p:nvSpPr>
          <p:spPr bwMode="auto">
            <a:xfrm>
              <a:off x="1736" y="1686"/>
              <a:ext cx="60" cy="6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26" y="0"/>
                </a:cxn>
                <a:cxn ang="0">
                  <a:pos x="0" y="0"/>
                </a:cxn>
                <a:cxn ang="0">
                  <a:pos x="32" y="6"/>
                </a:cxn>
                <a:cxn ang="0">
                  <a:pos x="60" y="6"/>
                </a:cxn>
              </a:cxnLst>
              <a:rect l="0" t="0" r="r" b="b"/>
              <a:pathLst>
                <a:path w="60" h="6">
                  <a:moveTo>
                    <a:pt x="60" y="6"/>
                  </a:moveTo>
                  <a:lnTo>
                    <a:pt x="26" y="0"/>
                  </a:lnTo>
                  <a:lnTo>
                    <a:pt x="0" y="0"/>
                  </a:lnTo>
                  <a:lnTo>
                    <a:pt x="32" y="6"/>
                  </a:lnTo>
                  <a:lnTo>
                    <a:pt x="6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60" name="Freeform 1736"/>
            <p:cNvSpPr>
              <a:spLocks/>
            </p:cNvSpPr>
            <p:nvPr/>
          </p:nvSpPr>
          <p:spPr bwMode="auto">
            <a:xfrm>
              <a:off x="1708" y="1686"/>
              <a:ext cx="60" cy="6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28" y="0"/>
                </a:cxn>
                <a:cxn ang="0">
                  <a:pos x="0" y="0"/>
                </a:cxn>
                <a:cxn ang="0">
                  <a:pos x="32" y="6"/>
                </a:cxn>
                <a:cxn ang="0">
                  <a:pos x="60" y="6"/>
                </a:cxn>
              </a:cxnLst>
              <a:rect l="0" t="0" r="r" b="b"/>
              <a:pathLst>
                <a:path w="60" h="6">
                  <a:moveTo>
                    <a:pt x="60" y="6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32" y="6"/>
                  </a:lnTo>
                  <a:lnTo>
                    <a:pt x="60" y="6"/>
                  </a:lnTo>
                  <a:close/>
                </a:path>
              </a:pathLst>
            </a:custGeom>
            <a:solidFill>
              <a:srgbClr val="006000"/>
            </a:solidFill>
            <a:ln w="0">
              <a:solidFill>
                <a:srgbClr val="006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61" name="Freeform 1737"/>
            <p:cNvSpPr>
              <a:spLocks/>
            </p:cNvSpPr>
            <p:nvPr/>
          </p:nvSpPr>
          <p:spPr bwMode="auto">
            <a:xfrm>
              <a:off x="1708" y="1686"/>
              <a:ext cx="60" cy="6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28" y="0"/>
                </a:cxn>
                <a:cxn ang="0">
                  <a:pos x="0" y="0"/>
                </a:cxn>
                <a:cxn ang="0">
                  <a:pos x="32" y="6"/>
                </a:cxn>
                <a:cxn ang="0">
                  <a:pos x="60" y="6"/>
                </a:cxn>
              </a:cxnLst>
              <a:rect l="0" t="0" r="r" b="b"/>
              <a:pathLst>
                <a:path w="60" h="6">
                  <a:moveTo>
                    <a:pt x="60" y="6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32" y="6"/>
                  </a:lnTo>
                  <a:lnTo>
                    <a:pt x="6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62" name="Freeform 1738"/>
            <p:cNvSpPr>
              <a:spLocks/>
            </p:cNvSpPr>
            <p:nvPr/>
          </p:nvSpPr>
          <p:spPr bwMode="auto">
            <a:xfrm>
              <a:off x="1680" y="1686"/>
              <a:ext cx="60" cy="6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28" y="0"/>
                </a:cxn>
                <a:cxn ang="0">
                  <a:pos x="0" y="0"/>
                </a:cxn>
                <a:cxn ang="0">
                  <a:pos x="32" y="4"/>
                </a:cxn>
                <a:cxn ang="0">
                  <a:pos x="60" y="6"/>
                </a:cxn>
              </a:cxnLst>
              <a:rect l="0" t="0" r="r" b="b"/>
              <a:pathLst>
                <a:path w="60" h="6">
                  <a:moveTo>
                    <a:pt x="60" y="6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32" y="4"/>
                  </a:lnTo>
                  <a:lnTo>
                    <a:pt x="60" y="6"/>
                  </a:lnTo>
                  <a:close/>
                </a:path>
              </a:pathLst>
            </a:custGeom>
            <a:solidFill>
              <a:srgbClr val="005700"/>
            </a:solidFill>
            <a:ln w="0">
              <a:solidFill>
                <a:srgbClr val="0057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63" name="Freeform 1739"/>
            <p:cNvSpPr>
              <a:spLocks/>
            </p:cNvSpPr>
            <p:nvPr/>
          </p:nvSpPr>
          <p:spPr bwMode="auto">
            <a:xfrm>
              <a:off x="1680" y="1686"/>
              <a:ext cx="60" cy="6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28" y="0"/>
                </a:cxn>
                <a:cxn ang="0">
                  <a:pos x="0" y="0"/>
                </a:cxn>
                <a:cxn ang="0">
                  <a:pos x="32" y="4"/>
                </a:cxn>
                <a:cxn ang="0">
                  <a:pos x="60" y="6"/>
                </a:cxn>
              </a:cxnLst>
              <a:rect l="0" t="0" r="r" b="b"/>
              <a:pathLst>
                <a:path w="60" h="6">
                  <a:moveTo>
                    <a:pt x="60" y="6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32" y="4"/>
                  </a:lnTo>
                  <a:lnTo>
                    <a:pt x="6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64" name="Freeform 1740"/>
            <p:cNvSpPr>
              <a:spLocks/>
            </p:cNvSpPr>
            <p:nvPr/>
          </p:nvSpPr>
          <p:spPr bwMode="auto">
            <a:xfrm>
              <a:off x="1650" y="1686"/>
              <a:ext cx="62" cy="4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30" y="0"/>
                </a:cxn>
                <a:cxn ang="0">
                  <a:pos x="0" y="0"/>
                </a:cxn>
                <a:cxn ang="0">
                  <a:pos x="34" y="2"/>
                </a:cxn>
                <a:cxn ang="0">
                  <a:pos x="62" y="4"/>
                </a:cxn>
              </a:cxnLst>
              <a:rect l="0" t="0" r="r" b="b"/>
              <a:pathLst>
                <a:path w="62" h="4">
                  <a:moveTo>
                    <a:pt x="62" y="4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34" y="2"/>
                  </a:lnTo>
                  <a:lnTo>
                    <a:pt x="62" y="4"/>
                  </a:lnTo>
                  <a:close/>
                </a:path>
              </a:pathLst>
            </a:custGeom>
            <a:solidFill>
              <a:srgbClr val="004F00"/>
            </a:solidFill>
            <a:ln w="0">
              <a:solidFill>
                <a:srgbClr val="004F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65" name="Freeform 1741"/>
            <p:cNvSpPr>
              <a:spLocks/>
            </p:cNvSpPr>
            <p:nvPr/>
          </p:nvSpPr>
          <p:spPr bwMode="auto">
            <a:xfrm>
              <a:off x="1650" y="1686"/>
              <a:ext cx="62" cy="4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30" y="0"/>
                </a:cxn>
                <a:cxn ang="0">
                  <a:pos x="0" y="0"/>
                </a:cxn>
                <a:cxn ang="0">
                  <a:pos x="34" y="2"/>
                </a:cxn>
                <a:cxn ang="0">
                  <a:pos x="62" y="4"/>
                </a:cxn>
              </a:cxnLst>
              <a:rect l="0" t="0" r="r" b="b"/>
              <a:pathLst>
                <a:path w="62" h="4">
                  <a:moveTo>
                    <a:pt x="62" y="4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34" y="2"/>
                  </a:lnTo>
                  <a:lnTo>
                    <a:pt x="62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66" name="Freeform 1742"/>
            <p:cNvSpPr>
              <a:spLocks/>
            </p:cNvSpPr>
            <p:nvPr/>
          </p:nvSpPr>
          <p:spPr bwMode="auto">
            <a:xfrm>
              <a:off x="1620" y="1684"/>
              <a:ext cx="64" cy="4"/>
            </a:xfrm>
            <a:custGeom>
              <a:avLst/>
              <a:gdLst/>
              <a:ahLst/>
              <a:cxnLst>
                <a:cxn ang="0">
                  <a:pos x="64" y="4"/>
                </a:cxn>
                <a:cxn ang="0">
                  <a:pos x="30" y="2"/>
                </a:cxn>
                <a:cxn ang="0">
                  <a:pos x="0" y="0"/>
                </a:cxn>
                <a:cxn ang="0">
                  <a:pos x="34" y="2"/>
                </a:cxn>
                <a:cxn ang="0">
                  <a:pos x="64" y="4"/>
                </a:cxn>
              </a:cxnLst>
              <a:rect l="0" t="0" r="r" b="b"/>
              <a:pathLst>
                <a:path w="64" h="4">
                  <a:moveTo>
                    <a:pt x="64" y="4"/>
                  </a:moveTo>
                  <a:lnTo>
                    <a:pt x="30" y="2"/>
                  </a:lnTo>
                  <a:lnTo>
                    <a:pt x="0" y="0"/>
                  </a:lnTo>
                  <a:lnTo>
                    <a:pt x="34" y="2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D10035"/>
            </a:solidFill>
            <a:ln w="0">
              <a:solidFill>
                <a:srgbClr val="D100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67" name="Freeform 1743"/>
            <p:cNvSpPr>
              <a:spLocks/>
            </p:cNvSpPr>
            <p:nvPr/>
          </p:nvSpPr>
          <p:spPr bwMode="auto">
            <a:xfrm>
              <a:off x="1620" y="1684"/>
              <a:ext cx="64" cy="4"/>
            </a:xfrm>
            <a:custGeom>
              <a:avLst/>
              <a:gdLst/>
              <a:ahLst/>
              <a:cxnLst>
                <a:cxn ang="0">
                  <a:pos x="64" y="4"/>
                </a:cxn>
                <a:cxn ang="0">
                  <a:pos x="30" y="2"/>
                </a:cxn>
                <a:cxn ang="0">
                  <a:pos x="0" y="0"/>
                </a:cxn>
                <a:cxn ang="0">
                  <a:pos x="34" y="2"/>
                </a:cxn>
                <a:cxn ang="0">
                  <a:pos x="64" y="4"/>
                </a:cxn>
              </a:cxnLst>
              <a:rect l="0" t="0" r="r" b="b"/>
              <a:pathLst>
                <a:path w="64" h="4">
                  <a:moveTo>
                    <a:pt x="64" y="4"/>
                  </a:moveTo>
                  <a:lnTo>
                    <a:pt x="30" y="2"/>
                  </a:lnTo>
                  <a:lnTo>
                    <a:pt x="0" y="0"/>
                  </a:lnTo>
                  <a:lnTo>
                    <a:pt x="34" y="2"/>
                  </a:lnTo>
                  <a:lnTo>
                    <a:pt x="64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68" name="Freeform 1744"/>
            <p:cNvSpPr>
              <a:spLocks/>
            </p:cNvSpPr>
            <p:nvPr/>
          </p:nvSpPr>
          <p:spPr bwMode="auto">
            <a:xfrm>
              <a:off x="1590" y="1682"/>
              <a:ext cx="64" cy="4"/>
            </a:xfrm>
            <a:custGeom>
              <a:avLst/>
              <a:gdLst/>
              <a:ahLst/>
              <a:cxnLst>
                <a:cxn ang="0">
                  <a:pos x="64" y="4"/>
                </a:cxn>
                <a:cxn ang="0">
                  <a:pos x="30" y="2"/>
                </a:cxn>
                <a:cxn ang="0">
                  <a:pos x="0" y="0"/>
                </a:cxn>
                <a:cxn ang="0">
                  <a:pos x="34" y="0"/>
                </a:cxn>
                <a:cxn ang="0">
                  <a:pos x="64" y="4"/>
                </a:cxn>
              </a:cxnLst>
              <a:rect l="0" t="0" r="r" b="b"/>
              <a:pathLst>
                <a:path w="64" h="4">
                  <a:moveTo>
                    <a:pt x="64" y="4"/>
                  </a:moveTo>
                  <a:lnTo>
                    <a:pt x="30" y="2"/>
                  </a:lnTo>
                  <a:lnTo>
                    <a:pt x="0" y="0"/>
                  </a:lnTo>
                  <a:lnTo>
                    <a:pt x="34" y="0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D80039"/>
            </a:solidFill>
            <a:ln w="0">
              <a:solidFill>
                <a:srgbClr val="D8003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69" name="Freeform 1745"/>
            <p:cNvSpPr>
              <a:spLocks/>
            </p:cNvSpPr>
            <p:nvPr/>
          </p:nvSpPr>
          <p:spPr bwMode="auto">
            <a:xfrm>
              <a:off x="1590" y="1682"/>
              <a:ext cx="64" cy="4"/>
            </a:xfrm>
            <a:custGeom>
              <a:avLst/>
              <a:gdLst/>
              <a:ahLst/>
              <a:cxnLst>
                <a:cxn ang="0">
                  <a:pos x="64" y="4"/>
                </a:cxn>
                <a:cxn ang="0">
                  <a:pos x="30" y="2"/>
                </a:cxn>
                <a:cxn ang="0">
                  <a:pos x="0" y="0"/>
                </a:cxn>
                <a:cxn ang="0">
                  <a:pos x="34" y="0"/>
                </a:cxn>
                <a:cxn ang="0">
                  <a:pos x="64" y="4"/>
                </a:cxn>
              </a:cxnLst>
              <a:rect l="0" t="0" r="r" b="b"/>
              <a:pathLst>
                <a:path w="64" h="4">
                  <a:moveTo>
                    <a:pt x="64" y="4"/>
                  </a:moveTo>
                  <a:lnTo>
                    <a:pt x="30" y="2"/>
                  </a:lnTo>
                  <a:lnTo>
                    <a:pt x="0" y="0"/>
                  </a:lnTo>
                  <a:lnTo>
                    <a:pt x="34" y="0"/>
                  </a:lnTo>
                  <a:lnTo>
                    <a:pt x="64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70" name="Freeform 1746"/>
            <p:cNvSpPr>
              <a:spLocks/>
            </p:cNvSpPr>
            <p:nvPr/>
          </p:nvSpPr>
          <p:spPr bwMode="auto">
            <a:xfrm>
              <a:off x="1560" y="1680"/>
              <a:ext cx="64" cy="2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30" y="2"/>
                </a:cxn>
                <a:cxn ang="0">
                  <a:pos x="0" y="2"/>
                </a:cxn>
                <a:cxn ang="0">
                  <a:pos x="32" y="0"/>
                </a:cxn>
                <a:cxn ang="0">
                  <a:pos x="64" y="2"/>
                </a:cxn>
              </a:cxnLst>
              <a:rect l="0" t="0" r="r" b="b"/>
              <a:pathLst>
                <a:path w="64" h="2">
                  <a:moveTo>
                    <a:pt x="64" y="2"/>
                  </a:moveTo>
                  <a:lnTo>
                    <a:pt x="30" y="2"/>
                  </a:lnTo>
                  <a:lnTo>
                    <a:pt x="0" y="2"/>
                  </a:lnTo>
                  <a:lnTo>
                    <a:pt x="32" y="0"/>
                  </a:lnTo>
                  <a:lnTo>
                    <a:pt x="64" y="2"/>
                  </a:lnTo>
                  <a:close/>
                </a:path>
              </a:pathLst>
            </a:custGeom>
            <a:solidFill>
              <a:srgbClr val="DD0039"/>
            </a:solidFill>
            <a:ln w="0">
              <a:solidFill>
                <a:srgbClr val="DD003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71" name="Freeform 1747"/>
            <p:cNvSpPr>
              <a:spLocks/>
            </p:cNvSpPr>
            <p:nvPr/>
          </p:nvSpPr>
          <p:spPr bwMode="auto">
            <a:xfrm>
              <a:off x="1560" y="1680"/>
              <a:ext cx="64" cy="2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30" y="2"/>
                </a:cxn>
                <a:cxn ang="0">
                  <a:pos x="0" y="2"/>
                </a:cxn>
                <a:cxn ang="0">
                  <a:pos x="32" y="0"/>
                </a:cxn>
                <a:cxn ang="0">
                  <a:pos x="64" y="2"/>
                </a:cxn>
              </a:cxnLst>
              <a:rect l="0" t="0" r="r" b="b"/>
              <a:pathLst>
                <a:path w="64" h="2">
                  <a:moveTo>
                    <a:pt x="64" y="2"/>
                  </a:moveTo>
                  <a:lnTo>
                    <a:pt x="30" y="2"/>
                  </a:lnTo>
                  <a:lnTo>
                    <a:pt x="0" y="2"/>
                  </a:lnTo>
                  <a:lnTo>
                    <a:pt x="32" y="0"/>
                  </a:lnTo>
                  <a:lnTo>
                    <a:pt x="64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72" name="Freeform 1748"/>
            <p:cNvSpPr>
              <a:spLocks/>
            </p:cNvSpPr>
            <p:nvPr/>
          </p:nvSpPr>
          <p:spPr bwMode="auto">
            <a:xfrm>
              <a:off x="1528" y="1678"/>
              <a:ext cx="64" cy="4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32" y="4"/>
                </a:cxn>
                <a:cxn ang="0">
                  <a:pos x="0" y="4"/>
                </a:cxn>
                <a:cxn ang="0">
                  <a:pos x="34" y="0"/>
                </a:cxn>
                <a:cxn ang="0">
                  <a:pos x="64" y="2"/>
                </a:cxn>
              </a:cxnLst>
              <a:rect l="0" t="0" r="r" b="b"/>
              <a:pathLst>
                <a:path w="64" h="4">
                  <a:moveTo>
                    <a:pt x="64" y="2"/>
                  </a:moveTo>
                  <a:lnTo>
                    <a:pt x="32" y="4"/>
                  </a:lnTo>
                  <a:lnTo>
                    <a:pt x="0" y="4"/>
                  </a:lnTo>
                  <a:lnTo>
                    <a:pt x="34" y="0"/>
                  </a:lnTo>
                  <a:lnTo>
                    <a:pt x="64" y="2"/>
                  </a:lnTo>
                  <a:close/>
                </a:path>
              </a:pathLst>
            </a:custGeom>
            <a:solidFill>
              <a:srgbClr val="E10036"/>
            </a:solidFill>
            <a:ln w="0">
              <a:solidFill>
                <a:srgbClr val="E1003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73" name="Freeform 1749"/>
            <p:cNvSpPr>
              <a:spLocks/>
            </p:cNvSpPr>
            <p:nvPr/>
          </p:nvSpPr>
          <p:spPr bwMode="auto">
            <a:xfrm>
              <a:off x="1528" y="1678"/>
              <a:ext cx="64" cy="4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32" y="4"/>
                </a:cxn>
                <a:cxn ang="0">
                  <a:pos x="0" y="4"/>
                </a:cxn>
                <a:cxn ang="0">
                  <a:pos x="34" y="0"/>
                </a:cxn>
                <a:cxn ang="0">
                  <a:pos x="64" y="2"/>
                </a:cxn>
              </a:cxnLst>
              <a:rect l="0" t="0" r="r" b="b"/>
              <a:pathLst>
                <a:path w="64" h="4">
                  <a:moveTo>
                    <a:pt x="64" y="2"/>
                  </a:moveTo>
                  <a:lnTo>
                    <a:pt x="32" y="4"/>
                  </a:lnTo>
                  <a:lnTo>
                    <a:pt x="0" y="4"/>
                  </a:lnTo>
                  <a:lnTo>
                    <a:pt x="34" y="0"/>
                  </a:lnTo>
                  <a:lnTo>
                    <a:pt x="64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74" name="Freeform 1750"/>
            <p:cNvSpPr>
              <a:spLocks/>
            </p:cNvSpPr>
            <p:nvPr/>
          </p:nvSpPr>
          <p:spPr bwMode="auto">
            <a:xfrm>
              <a:off x="1496" y="1678"/>
              <a:ext cx="66" cy="4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32" y="4"/>
                </a:cxn>
                <a:cxn ang="0">
                  <a:pos x="0" y="4"/>
                </a:cxn>
                <a:cxn ang="0">
                  <a:pos x="32" y="0"/>
                </a:cxn>
                <a:cxn ang="0">
                  <a:pos x="66" y="0"/>
                </a:cxn>
              </a:cxnLst>
              <a:rect l="0" t="0" r="r" b="b"/>
              <a:pathLst>
                <a:path w="66" h="4">
                  <a:moveTo>
                    <a:pt x="66" y="0"/>
                  </a:moveTo>
                  <a:lnTo>
                    <a:pt x="32" y="4"/>
                  </a:lnTo>
                  <a:lnTo>
                    <a:pt x="0" y="4"/>
                  </a:lnTo>
                  <a:lnTo>
                    <a:pt x="32" y="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E2002B"/>
            </a:solidFill>
            <a:ln w="0">
              <a:solidFill>
                <a:srgbClr val="E2002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75" name="Freeform 1751"/>
            <p:cNvSpPr>
              <a:spLocks/>
            </p:cNvSpPr>
            <p:nvPr/>
          </p:nvSpPr>
          <p:spPr bwMode="auto">
            <a:xfrm>
              <a:off x="1496" y="1678"/>
              <a:ext cx="66" cy="4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32" y="4"/>
                </a:cxn>
                <a:cxn ang="0">
                  <a:pos x="0" y="4"/>
                </a:cxn>
                <a:cxn ang="0">
                  <a:pos x="32" y="0"/>
                </a:cxn>
                <a:cxn ang="0">
                  <a:pos x="66" y="0"/>
                </a:cxn>
              </a:cxnLst>
              <a:rect l="0" t="0" r="r" b="b"/>
              <a:pathLst>
                <a:path w="66" h="4">
                  <a:moveTo>
                    <a:pt x="66" y="0"/>
                  </a:moveTo>
                  <a:lnTo>
                    <a:pt x="32" y="4"/>
                  </a:lnTo>
                  <a:lnTo>
                    <a:pt x="0" y="4"/>
                  </a:lnTo>
                  <a:lnTo>
                    <a:pt x="32" y="0"/>
                  </a:lnTo>
                  <a:lnTo>
                    <a:pt x="66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76" name="Freeform 1752"/>
            <p:cNvSpPr>
              <a:spLocks/>
            </p:cNvSpPr>
            <p:nvPr/>
          </p:nvSpPr>
          <p:spPr bwMode="auto">
            <a:xfrm>
              <a:off x="1462" y="1678"/>
              <a:ext cx="66" cy="8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34" y="4"/>
                </a:cxn>
                <a:cxn ang="0">
                  <a:pos x="0" y="8"/>
                </a:cxn>
                <a:cxn ang="0">
                  <a:pos x="34" y="2"/>
                </a:cxn>
                <a:cxn ang="0">
                  <a:pos x="66" y="0"/>
                </a:cxn>
              </a:cxnLst>
              <a:rect l="0" t="0" r="r" b="b"/>
              <a:pathLst>
                <a:path w="66" h="8">
                  <a:moveTo>
                    <a:pt x="66" y="0"/>
                  </a:moveTo>
                  <a:lnTo>
                    <a:pt x="34" y="4"/>
                  </a:lnTo>
                  <a:lnTo>
                    <a:pt x="0" y="8"/>
                  </a:lnTo>
                  <a:lnTo>
                    <a:pt x="34" y="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DF001A"/>
            </a:solidFill>
            <a:ln w="0">
              <a:solidFill>
                <a:srgbClr val="DF001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77" name="Freeform 1753"/>
            <p:cNvSpPr>
              <a:spLocks/>
            </p:cNvSpPr>
            <p:nvPr/>
          </p:nvSpPr>
          <p:spPr bwMode="auto">
            <a:xfrm>
              <a:off x="1462" y="1678"/>
              <a:ext cx="66" cy="8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34" y="4"/>
                </a:cxn>
                <a:cxn ang="0">
                  <a:pos x="0" y="8"/>
                </a:cxn>
                <a:cxn ang="0">
                  <a:pos x="34" y="2"/>
                </a:cxn>
                <a:cxn ang="0">
                  <a:pos x="66" y="0"/>
                </a:cxn>
              </a:cxnLst>
              <a:rect l="0" t="0" r="r" b="b"/>
              <a:pathLst>
                <a:path w="66" h="8">
                  <a:moveTo>
                    <a:pt x="66" y="0"/>
                  </a:moveTo>
                  <a:lnTo>
                    <a:pt x="34" y="4"/>
                  </a:lnTo>
                  <a:lnTo>
                    <a:pt x="0" y="8"/>
                  </a:lnTo>
                  <a:lnTo>
                    <a:pt x="34" y="2"/>
                  </a:lnTo>
                  <a:lnTo>
                    <a:pt x="66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78" name="Freeform 1754"/>
            <p:cNvSpPr>
              <a:spLocks/>
            </p:cNvSpPr>
            <p:nvPr/>
          </p:nvSpPr>
          <p:spPr bwMode="auto">
            <a:xfrm>
              <a:off x="1430" y="1680"/>
              <a:ext cx="66" cy="14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32" y="6"/>
                </a:cxn>
                <a:cxn ang="0">
                  <a:pos x="0" y="14"/>
                </a:cxn>
                <a:cxn ang="0">
                  <a:pos x="32" y="6"/>
                </a:cxn>
                <a:cxn ang="0">
                  <a:pos x="66" y="0"/>
                </a:cxn>
              </a:cxnLst>
              <a:rect l="0" t="0" r="r" b="b"/>
              <a:pathLst>
                <a:path w="66" h="14">
                  <a:moveTo>
                    <a:pt x="66" y="0"/>
                  </a:moveTo>
                  <a:lnTo>
                    <a:pt x="32" y="6"/>
                  </a:lnTo>
                  <a:lnTo>
                    <a:pt x="0" y="14"/>
                  </a:lnTo>
                  <a:lnTo>
                    <a:pt x="32" y="6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D50000"/>
            </a:solidFill>
            <a:ln w="0">
              <a:solidFill>
                <a:srgbClr val="D5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79" name="Freeform 1755"/>
            <p:cNvSpPr>
              <a:spLocks/>
            </p:cNvSpPr>
            <p:nvPr/>
          </p:nvSpPr>
          <p:spPr bwMode="auto">
            <a:xfrm>
              <a:off x="1430" y="1680"/>
              <a:ext cx="66" cy="14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32" y="6"/>
                </a:cxn>
                <a:cxn ang="0">
                  <a:pos x="0" y="14"/>
                </a:cxn>
                <a:cxn ang="0">
                  <a:pos x="32" y="6"/>
                </a:cxn>
                <a:cxn ang="0">
                  <a:pos x="66" y="0"/>
                </a:cxn>
              </a:cxnLst>
              <a:rect l="0" t="0" r="r" b="b"/>
              <a:pathLst>
                <a:path w="66" h="14">
                  <a:moveTo>
                    <a:pt x="66" y="0"/>
                  </a:moveTo>
                  <a:lnTo>
                    <a:pt x="32" y="6"/>
                  </a:lnTo>
                  <a:lnTo>
                    <a:pt x="0" y="14"/>
                  </a:lnTo>
                  <a:lnTo>
                    <a:pt x="32" y="6"/>
                  </a:lnTo>
                  <a:lnTo>
                    <a:pt x="66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80" name="Freeform 1756"/>
            <p:cNvSpPr>
              <a:spLocks/>
            </p:cNvSpPr>
            <p:nvPr/>
          </p:nvSpPr>
          <p:spPr bwMode="auto">
            <a:xfrm>
              <a:off x="1394" y="1686"/>
              <a:ext cx="68" cy="22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36" y="8"/>
                </a:cxn>
                <a:cxn ang="0">
                  <a:pos x="0" y="22"/>
                </a:cxn>
                <a:cxn ang="0">
                  <a:pos x="34" y="14"/>
                </a:cxn>
                <a:cxn ang="0">
                  <a:pos x="68" y="0"/>
                </a:cxn>
              </a:cxnLst>
              <a:rect l="0" t="0" r="r" b="b"/>
              <a:pathLst>
                <a:path w="68" h="22">
                  <a:moveTo>
                    <a:pt x="68" y="0"/>
                  </a:moveTo>
                  <a:lnTo>
                    <a:pt x="36" y="8"/>
                  </a:lnTo>
                  <a:lnTo>
                    <a:pt x="0" y="22"/>
                  </a:lnTo>
                  <a:lnTo>
                    <a:pt x="34" y="1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062D"/>
            </a:solidFill>
            <a:ln w="0">
              <a:solidFill>
                <a:srgbClr val="00062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81" name="Freeform 1757"/>
            <p:cNvSpPr>
              <a:spLocks/>
            </p:cNvSpPr>
            <p:nvPr/>
          </p:nvSpPr>
          <p:spPr bwMode="auto">
            <a:xfrm>
              <a:off x="1394" y="1686"/>
              <a:ext cx="68" cy="22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36" y="8"/>
                </a:cxn>
                <a:cxn ang="0">
                  <a:pos x="0" y="22"/>
                </a:cxn>
                <a:cxn ang="0">
                  <a:pos x="34" y="14"/>
                </a:cxn>
                <a:cxn ang="0">
                  <a:pos x="68" y="0"/>
                </a:cxn>
              </a:cxnLst>
              <a:rect l="0" t="0" r="r" b="b"/>
              <a:pathLst>
                <a:path w="68" h="22">
                  <a:moveTo>
                    <a:pt x="68" y="0"/>
                  </a:moveTo>
                  <a:lnTo>
                    <a:pt x="36" y="8"/>
                  </a:lnTo>
                  <a:lnTo>
                    <a:pt x="0" y="22"/>
                  </a:lnTo>
                  <a:lnTo>
                    <a:pt x="34" y="14"/>
                  </a:lnTo>
                  <a:lnTo>
                    <a:pt x="68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82" name="Freeform 1758"/>
            <p:cNvSpPr>
              <a:spLocks/>
            </p:cNvSpPr>
            <p:nvPr/>
          </p:nvSpPr>
          <p:spPr bwMode="auto">
            <a:xfrm>
              <a:off x="1360" y="1700"/>
              <a:ext cx="68" cy="30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34" y="8"/>
                </a:cxn>
                <a:cxn ang="0">
                  <a:pos x="0" y="30"/>
                </a:cxn>
                <a:cxn ang="0">
                  <a:pos x="32" y="22"/>
                </a:cxn>
                <a:cxn ang="0">
                  <a:pos x="68" y="0"/>
                </a:cxn>
              </a:cxnLst>
              <a:rect l="0" t="0" r="r" b="b"/>
              <a:pathLst>
                <a:path w="68" h="30">
                  <a:moveTo>
                    <a:pt x="68" y="0"/>
                  </a:moveTo>
                  <a:lnTo>
                    <a:pt x="34" y="8"/>
                  </a:lnTo>
                  <a:lnTo>
                    <a:pt x="0" y="30"/>
                  </a:lnTo>
                  <a:lnTo>
                    <a:pt x="32" y="22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0560"/>
            </a:solidFill>
            <a:ln w="0">
              <a:solidFill>
                <a:srgbClr val="00056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83" name="Freeform 1759"/>
            <p:cNvSpPr>
              <a:spLocks/>
            </p:cNvSpPr>
            <p:nvPr/>
          </p:nvSpPr>
          <p:spPr bwMode="auto">
            <a:xfrm>
              <a:off x="1360" y="1700"/>
              <a:ext cx="68" cy="30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34" y="8"/>
                </a:cxn>
                <a:cxn ang="0">
                  <a:pos x="0" y="30"/>
                </a:cxn>
                <a:cxn ang="0">
                  <a:pos x="32" y="22"/>
                </a:cxn>
                <a:cxn ang="0">
                  <a:pos x="68" y="0"/>
                </a:cxn>
              </a:cxnLst>
              <a:rect l="0" t="0" r="r" b="b"/>
              <a:pathLst>
                <a:path w="68" h="30">
                  <a:moveTo>
                    <a:pt x="68" y="0"/>
                  </a:moveTo>
                  <a:lnTo>
                    <a:pt x="34" y="8"/>
                  </a:lnTo>
                  <a:lnTo>
                    <a:pt x="0" y="30"/>
                  </a:lnTo>
                  <a:lnTo>
                    <a:pt x="32" y="22"/>
                  </a:lnTo>
                  <a:lnTo>
                    <a:pt x="68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84" name="Freeform 1760"/>
            <p:cNvSpPr>
              <a:spLocks/>
            </p:cNvSpPr>
            <p:nvPr/>
          </p:nvSpPr>
          <p:spPr bwMode="auto">
            <a:xfrm>
              <a:off x="1324" y="1722"/>
              <a:ext cx="68" cy="38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36" y="8"/>
                </a:cxn>
                <a:cxn ang="0">
                  <a:pos x="0" y="38"/>
                </a:cxn>
                <a:cxn ang="0">
                  <a:pos x="32" y="32"/>
                </a:cxn>
                <a:cxn ang="0">
                  <a:pos x="68" y="0"/>
                </a:cxn>
              </a:cxnLst>
              <a:rect l="0" t="0" r="r" b="b"/>
              <a:pathLst>
                <a:path w="68" h="38">
                  <a:moveTo>
                    <a:pt x="68" y="0"/>
                  </a:moveTo>
                  <a:lnTo>
                    <a:pt x="36" y="8"/>
                  </a:lnTo>
                  <a:lnTo>
                    <a:pt x="0" y="38"/>
                  </a:lnTo>
                  <a:lnTo>
                    <a:pt x="32" y="32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0A8E"/>
            </a:solidFill>
            <a:ln w="0">
              <a:solidFill>
                <a:srgbClr val="000A8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85" name="Freeform 1761"/>
            <p:cNvSpPr>
              <a:spLocks/>
            </p:cNvSpPr>
            <p:nvPr/>
          </p:nvSpPr>
          <p:spPr bwMode="auto">
            <a:xfrm>
              <a:off x="1324" y="1722"/>
              <a:ext cx="68" cy="38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36" y="8"/>
                </a:cxn>
                <a:cxn ang="0">
                  <a:pos x="0" y="38"/>
                </a:cxn>
                <a:cxn ang="0">
                  <a:pos x="32" y="32"/>
                </a:cxn>
                <a:cxn ang="0">
                  <a:pos x="68" y="0"/>
                </a:cxn>
              </a:cxnLst>
              <a:rect l="0" t="0" r="r" b="b"/>
              <a:pathLst>
                <a:path w="68" h="38">
                  <a:moveTo>
                    <a:pt x="68" y="0"/>
                  </a:moveTo>
                  <a:lnTo>
                    <a:pt x="36" y="8"/>
                  </a:lnTo>
                  <a:lnTo>
                    <a:pt x="0" y="38"/>
                  </a:lnTo>
                  <a:lnTo>
                    <a:pt x="32" y="32"/>
                  </a:lnTo>
                  <a:lnTo>
                    <a:pt x="68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86" name="Freeform 1762"/>
            <p:cNvSpPr>
              <a:spLocks/>
            </p:cNvSpPr>
            <p:nvPr/>
          </p:nvSpPr>
          <p:spPr bwMode="auto">
            <a:xfrm>
              <a:off x="1288" y="1754"/>
              <a:ext cx="68" cy="46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36" y="6"/>
                </a:cxn>
                <a:cxn ang="0">
                  <a:pos x="0" y="46"/>
                </a:cxn>
                <a:cxn ang="0">
                  <a:pos x="32" y="44"/>
                </a:cxn>
                <a:cxn ang="0">
                  <a:pos x="68" y="0"/>
                </a:cxn>
              </a:cxnLst>
              <a:rect l="0" t="0" r="r" b="b"/>
              <a:pathLst>
                <a:path w="68" h="46">
                  <a:moveTo>
                    <a:pt x="68" y="0"/>
                  </a:moveTo>
                  <a:lnTo>
                    <a:pt x="36" y="6"/>
                  </a:lnTo>
                  <a:lnTo>
                    <a:pt x="0" y="46"/>
                  </a:lnTo>
                  <a:lnTo>
                    <a:pt x="32" y="4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13B0"/>
            </a:solidFill>
            <a:ln w="0">
              <a:solidFill>
                <a:srgbClr val="0013B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87" name="Freeform 1763"/>
            <p:cNvSpPr>
              <a:spLocks/>
            </p:cNvSpPr>
            <p:nvPr/>
          </p:nvSpPr>
          <p:spPr bwMode="auto">
            <a:xfrm>
              <a:off x="1288" y="1754"/>
              <a:ext cx="68" cy="46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36" y="6"/>
                </a:cxn>
                <a:cxn ang="0">
                  <a:pos x="0" y="46"/>
                </a:cxn>
                <a:cxn ang="0">
                  <a:pos x="32" y="44"/>
                </a:cxn>
                <a:cxn ang="0">
                  <a:pos x="68" y="0"/>
                </a:cxn>
              </a:cxnLst>
              <a:rect l="0" t="0" r="r" b="b"/>
              <a:pathLst>
                <a:path w="68" h="46">
                  <a:moveTo>
                    <a:pt x="68" y="0"/>
                  </a:moveTo>
                  <a:lnTo>
                    <a:pt x="36" y="6"/>
                  </a:lnTo>
                  <a:lnTo>
                    <a:pt x="0" y="46"/>
                  </a:lnTo>
                  <a:lnTo>
                    <a:pt x="32" y="44"/>
                  </a:lnTo>
                  <a:lnTo>
                    <a:pt x="68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88" name="Freeform 1764"/>
            <p:cNvSpPr>
              <a:spLocks/>
            </p:cNvSpPr>
            <p:nvPr/>
          </p:nvSpPr>
          <p:spPr bwMode="auto">
            <a:xfrm>
              <a:off x="1250" y="1798"/>
              <a:ext cx="70" cy="52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38" y="2"/>
                </a:cxn>
                <a:cxn ang="0">
                  <a:pos x="0" y="48"/>
                </a:cxn>
                <a:cxn ang="0">
                  <a:pos x="34" y="52"/>
                </a:cxn>
                <a:cxn ang="0">
                  <a:pos x="70" y="0"/>
                </a:cxn>
              </a:cxnLst>
              <a:rect l="0" t="0" r="r" b="b"/>
              <a:pathLst>
                <a:path w="70" h="52">
                  <a:moveTo>
                    <a:pt x="70" y="0"/>
                  </a:moveTo>
                  <a:lnTo>
                    <a:pt x="38" y="2"/>
                  </a:lnTo>
                  <a:lnTo>
                    <a:pt x="0" y="48"/>
                  </a:lnTo>
                  <a:lnTo>
                    <a:pt x="34" y="52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21BD"/>
            </a:solidFill>
            <a:ln w="0">
              <a:solidFill>
                <a:srgbClr val="0021B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89" name="Freeform 1765"/>
            <p:cNvSpPr>
              <a:spLocks/>
            </p:cNvSpPr>
            <p:nvPr/>
          </p:nvSpPr>
          <p:spPr bwMode="auto">
            <a:xfrm>
              <a:off x="1250" y="1798"/>
              <a:ext cx="70" cy="52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38" y="2"/>
                </a:cxn>
                <a:cxn ang="0">
                  <a:pos x="0" y="48"/>
                </a:cxn>
                <a:cxn ang="0">
                  <a:pos x="34" y="52"/>
                </a:cxn>
                <a:cxn ang="0">
                  <a:pos x="70" y="0"/>
                </a:cxn>
              </a:cxnLst>
              <a:rect l="0" t="0" r="r" b="b"/>
              <a:pathLst>
                <a:path w="70" h="52">
                  <a:moveTo>
                    <a:pt x="70" y="0"/>
                  </a:moveTo>
                  <a:lnTo>
                    <a:pt x="38" y="2"/>
                  </a:lnTo>
                  <a:lnTo>
                    <a:pt x="0" y="48"/>
                  </a:lnTo>
                  <a:lnTo>
                    <a:pt x="34" y="52"/>
                  </a:lnTo>
                  <a:lnTo>
                    <a:pt x="7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90" name="Freeform 1766"/>
            <p:cNvSpPr>
              <a:spLocks/>
            </p:cNvSpPr>
            <p:nvPr/>
          </p:nvSpPr>
          <p:spPr bwMode="auto">
            <a:xfrm>
              <a:off x="1214" y="1846"/>
              <a:ext cx="70" cy="56"/>
            </a:xfrm>
            <a:custGeom>
              <a:avLst/>
              <a:gdLst/>
              <a:ahLst/>
              <a:cxnLst>
                <a:cxn ang="0">
                  <a:pos x="70" y="4"/>
                </a:cxn>
                <a:cxn ang="0">
                  <a:pos x="36" y="0"/>
                </a:cxn>
                <a:cxn ang="0">
                  <a:pos x="0" y="48"/>
                </a:cxn>
                <a:cxn ang="0">
                  <a:pos x="32" y="56"/>
                </a:cxn>
                <a:cxn ang="0">
                  <a:pos x="70" y="4"/>
                </a:cxn>
              </a:cxnLst>
              <a:rect l="0" t="0" r="r" b="b"/>
              <a:pathLst>
                <a:path w="70" h="56">
                  <a:moveTo>
                    <a:pt x="70" y="4"/>
                  </a:moveTo>
                  <a:lnTo>
                    <a:pt x="36" y="0"/>
                  </a:lnTo>
                  <a:lnTo>
                    <a:pt x="0" y="48"/>
                  </a:lnTo>
                  <a:lnTo>
                    <a:pt x="32" y="56"/>
                  </a:lnTo>
                  <a:lnTo>
                    <a:pt x="70" y="4"/>
                  </a:lnTo>
                  <a:close/>
                </a:path>
              </a:pathLst>
            </a:custGeom>
            <a:solidFill>
              <a:srgbClr val="0333BB"/>
            </a:solidFill>
            <a:ln w="0">
              <a:solidFill>
                <a:srgbClr val="0333B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91" name="Freeform 1767"/>
            <p:cNvSpPr>
              <a:spLocks/>
            </p:cNvSpPr>
            <p:nvPr/>
          </p:nvSpPr>
          <p:spPr bwMode="auto">
            <a:xfrm>
              <a:off x="1214" y="1846"/>
              <a:ext cx="70" cy="56"/>
            </a:xfrm>
            <a:custGeom>
              <a:avLst/>
              <a:gdLst/>
              <a:ahLst/>
              <a:cxnLst>
                <a:cxn ang="0">
                  <a:pos x="70" y="4"/>
                </a:cxn>
                <a:cxn ang="0">
                  <a:pos x="36" y="0"/>
                </a:cxn>
                <a:cxn ang="0">
                  <a:pos x="0" y="48"/>
                </a:cxn>
                <a:cxn ang="0">
                  <a:pos x="32" y="56"/>
                </a:cxn>
                <a:cxn ang="0">
                  <a:pos x="70" y="4"/>
                </a:cxn>
              </a:cxnLst>
              <a:rect l="0" t="0" r="r" b="b"/>
              <a:pathLst>
                <a:path w="70" h="56">
                  <a:moveTo>
                    <a:pt x="70" y="4"/>
                  </a:moveTo>
                  <a:lnTo>
                    <a:pt x="36" y="0"/>
                  </a:lnTo>
                  <a:lnTo>
                    <a:pt x="0" y="48"/>
                  </a:lnTo>
                  <a:lnTo>
                    <a:pt x="32" y="56"/>
                  </a:lnTo>
                  <a:lnTo>
                    <a:pt x="70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92" name="Freeform 1768"/>
            <p:cNvSpPr>
              <a:spLocks/>
            </p:cNvSpPr>
            <p:nvPr/>
          </p:nvSpPr>
          <p:spPr bwMode="auto">
            <a:xfrm>
              <a:off x="1174" y="1894"/>
              <a:ext cx="72" cy="50"/>
            </a:xfrm>
            <a:custGeom>
              <a:avLst/>
              <a:gdLst/>
              <a:ahLst/>
              <a:cxnLst>
                <a:cxn ang="0">
                  <a:pos x="72" y="8"/>
                </a:cxn>
                <a:cxn ang="0">
                  <a:pos x="40" y="0"/>
                </a:cxn>
                <a:cxn ang="0">
                  <a:pos x="0" y="36"/>
                </a:cxn>
                <a:cxn ang="0">
                  <a:pos x="34" y="50"/>
                </a:cxn>
                <a:cxn ang="0">
                  <a:pos x="72" y="8"/>
                </a:cxn>
              </a:cxnLst>
              <a:rect l="0" t="0" r="r" b="b"/>
              <a:pathLst>
                <a:path w="72" h="50">
                  <a:moveTo>
                    <a:pt x="72" y="8"/>
                  </a:moveTo>
                  <a:lnTo>
                    <a:pt x="40" y="0"/>
                  </a:lnTo>
                  <a:lnTo>
                    <a:pt x="0" y="36"/>
                  </a:lnTo>
                  <a:lnTo>
                    <a:pt x="34" y="50"/>
                  </a:lnTo>
                  <a:lnTo>
                    <a:pt x="72" y="8"/>
                  </a:lnTo>
                  <a:close/>
                </a:path>
              </a:pathLst>
            </a:custGeom>
            <a:solidFill>
              <a:srgbClr val="004FA2"/>
            </a:solidFill>
            <a:ln w="0">
              <a:solidFill>
                <a:srgbClr val="004FA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93" name="Freeform 1769"/>
            <p:cNvSpPr>
              <a:spLocks/>
            </p:cNvSpPr>
            <p:nvPr/>
          </p:nvSpPr>
          <p:spPr bwMode="auto">
            <a:xfrm>
              <a:off x="1174" y="1894"/>
              <a:ext cx="72" cy="50"/>
            </a:xfrm>
            <a:custGeom>
              <a:avLst/>
              <a:gdLst/>
              <a:ahLst/>
              <a:cxnLst>
                <a:cxn ang="0">
                  <a:pos x="72" y="8"/>
                </a:cxn>
                <a:cxn ang="0">
                  <a:pos x="40" y="0"/>
                </a:cxn>
                <a:cxn ang="0">
                  <a:pos x="0" y="36"/>
                </a:cxn>
                <a:cxn ang="0">
                  <a:pos x="34" y="50"/>
                </a:cxn>
                <a:cxn ang="0">
                  <a:pos x="72" y="8"/>
                </a:cxn>
              </a:cxnLst>
              <a:rect l="0" t="0" r="r" b="b"/>
              <a:pathLst>
                <a:path w="72" h="50">
                  <a:moveTo>
                    <a:pt x="72" y="8"/>
                  </a:moveTo>
                  <a:lnTo>
                    <a:pt x="40" y="0"/>
                  </a:lnTo>
                  <a:lnTo>
                    <a:pt x="0" y="36"/>
                  </a:lnTo>
                  <a:lnTo>
                    <a:pt x="34" y="50"/>
                  </a:lnTo>
                  <a:lnTo>
                    <a:pt x="7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94" name="Freeform 1770"/>
            <p:cNvSpPr>
              <a:spLocks/>
            </p:cNvSpPr>
            <p:nvPr/>
          </p:nvSpPr>
          <p:spPr bwMode="auto">
            <a:xfrm>
              <a:off x="1136" y="1930"/>
              <a:ext cx="72" cy="30"/>
            </a:xfrm>
            <a:custGeom>
              <a:avLst/>
              <a:gdLst/>
              <a:ahLst/>
              <a:cxnLst>
                <a:cxn ang="0">
                  <a:pos x="72" y="14"/>
                </a:cxn>
                <a:cxn ang="0">
                  <a:pos x="38" y="0"/>
                </a:cxn>
                <a:cxn ang="0">
                  <a:pos x="0" y="16"/>
                </a:cxn>
                <a:cxn ang="0">
                  <a:pos x="32" y="30"/>
                </a:cxn>
                <a:cxn ang="0">
                  <a:pos x="72" y="14"/>
                </a:cxn>
              </a:cxnLst>
              <a:rect l="0" t="0" r="r" b="b"/>
              <a:pathLst>
                <a:path w="72" h="30">
                  <a:moveTo>
                    <a:pt x="72" y="14"/>
                  </a:moveTo>
                  <a:lnTo>
                    <a:pt x="38" y="0"/>
                  </a:lnTo>
                  <a:lnTo>
                    <a:pt x="0" y="16"/>
                  </a:lnTo>
                  <a:lnTo>
                    <a:pt x="32" y="30"/>
                  </a:lnTo>
                  <a:lnTo>
                    <a:pt x="72" y="14"/>
                  </a:lnTo>
                  <a:close/>
                </a:path>
              </a:pathLst>
            </a:custGeom>
            <a:solidFill>
              <a:srgbClr val="007753"/>
            </a:solidFill>
            <a:ln w="0">
              <a:solidFill>
                <a:srgbClr val="00775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95" name="Freeform 1771"/>
            <p:cNvSpPr>
              <a:spLocks/>
            </p:cNvSpPr>
            <p:nvPr/>
          </p:nvSpPr>
          <p:spPr bwMode="auto">
            <a:xfrm>
              <a:off x="1136" y="1930"/>
              <a:ext cx="72" cy="30"/>
            </a:xfrm>
            <a:custGeom>
              <a:avLst/>
              <a:gdLst/>
              <a:ahLst/>
              <a:cxnLst>
                <a:cxn ang="0">
                  <a:pos x="72" y="14"/>
                </a:cxn>
                <a:cxn ang="0">
                  <a:pos x="38" y="0"/>
                </a:cxn>
                <a:cxn ang="0">
                  <a:pos x="0" y="16"/>
                </a:cxn>
                <a:cxn ang="0">
                  <a:pos x="32" y="30"/>
                </a:cxn>
                <a:cxn ang="0">
                  <a:pos x="72" y="14"/>
                </a:cxn>
              </a:cxnLst>
              <a:rect l="0" t="0" r="r" b="b"/>
              <a:pathLst>
                <a:path w="72" h="30">
                  <a:moveTo>
                    <a:pt x="72" y="14"/>
                  </a:moveTo>
                  <a:lnTo>
                    <a:pt x="38" y="0"/>
                  </a:lnTo>
                  <a:lnTo>
                    <a:pt x="0" y="16"/>
                  </a:lnTo>
                  <a:lnTo>
                    <a:pt x="32" y="30"/>
                  </a:lnTo>
                  <a:lnTo>
                    <a:pt x="72" y="1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96" name="Freeform 1772"/>
            <p:cNvSpPr>
              <a:spLocks/>
            </p:cNvSpPr>
            <p:nvPr/>
          </p:nvSpPr>
          <p:spPr bwMode="auto">
            <a:xfrm>
              <a:off x="2126" y="1600"/>
              <a:ext cx="54" cy="16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2" y="16"/>
                </a:cxn>
                <a:cxn ang="0">
                  <a:pos x="54" y="8"/>
                </a:cxn>
              </a:cxnLst>
              <a:rect l="0" t="0" r="r" b="b"/>
              <a:pathLst>
                <a:path w="54" h="16">
                  <a:moveTo>
                    <a:pt x="54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2" y="16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97" name="Freeform 1773"/>
            <p:cNvSpPr>
              <a:spLocks/>
            </p:cNvSpPr>
            <p:nvPr/>
          </p:nvSpPr>
          <p:spPr bwMode="auto">
            <a:xfrm>
              <a:off x="2126" y="1600"/>
              <a:ext cx="54" cy="16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2" y="16"/>
                </a:cxn>
                <a:cxn ang="0">
                  <a:pos x="54" y="8"/>
                </a:cxn>
              </a:cxnLst>
              <a:rect l="0" t="0" r="r" b="b"/>
              <a:pathLst>
                <a:path w="54" h="16">
                  <a:moveTo>
                    <a:pt x="54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2" y="16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98" name="Freeform 1774"/>
            <p:cNvSpPr>
              <a:spLocks/>
            </p:cNvSpPr>
            <p:nvPr/>
          </p:nvSpPr>
          <p:spPr bwMode="auto">
            <a:xfrm>
              <a:off x="2106" y="1608"/>
              <a:ext cx="52" cy="16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0" y="0"/>
                </a:cxn>
                <a:cxn ang="0">
                  <a:pos x="0" y="8"/>
                </a:cxn>
                <a:cxn ang="0">
                  <a:pos x="32" y="16"/>
                </a:cxn>
                <a:cxn ang="0">
                  <a:pos x="52" y="8"/>
                </a:cxn>
              </a:cxnLst>
              <a:rect l="0" t="0" r="r" b="b"/>
              <a:pathLst>
                <a:path w="52" h="16">
                  <a:moveTo>
                    <a:pt x="52" y="8"/>
                  </a:moveTo>
                  <a:lnTo>
                    <a:pt x="20" y="0"/>
                  </a:lnTo>
                  <a:lnTo>
                    <a:pt x="0" y="8"/>
                  </a:lnTo>
                  <a:lnTo>
                    <a:pt x="32" y="16"/>
                  </a:lnTo>
                  <a:lnTo>
                    <a:pt x="52" y="8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399" name="Freeform 1775"/>
            <p:cNvSpPr>
              <a:spLocks/>
            </p:cNvSpPr>
            <p:nvPr/>
          </p:nvSpPr>
          <p:spPr bwMode="auto">
            <a:xfrm>
              <a:off x="2106" y="1608"/>
              <a:ext cx="52" cy="16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0" y="0"/>
                </a:cxn>
                <a:cxn ang="0">
                  <a:pos x="0" y="8"/>
                </a:cxn>
                <a:cxn ang="0">
                  <a:pos x="32" y="16"/>
                </a:cxn>
                <a:cxn ang="0">
                  <a:pos x="52" y="8"/>
                </a:cxn>
              </a:cxnLst>
              <a:rect l="0" t="0" r="r" b="b"/>
              <a:pathLst>
                <a:path w="52" h="16">
                  <a:moveTo>
                    <a:pt x="52" y="8"/>
                  </a:moveTo>
                  <a:lnTo>
                    <a:pt x="20" y="0"/>
                  </a:lnTo>
                  <a:lnTo>
                    <a:pt x="0" y="8"/>
                  </a:lnTo>
                  <a:lnTo>
                    <a:pt x="32" y="16"/>
                  </a:lnTo>
                  <a:lnTo>
                    <a:pt x="5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00" name="Freeform 1776"/>
            <p:cNvSpPr>
              <a:spLocks/>
            </p:cNvSpPr>
            <p:nvPr/>
          </p:nvSpPr>
          <p:spPr bwMode="auto">
            <a:xfrm>
              <a:off x="2084" y="1616"/>
              <a:ext cx="54" cy="16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2" y="16"/>
                </a:cxn>
                <a:cxn ang="0">
                  <a:pos x="54" y="8"/>
                </a:cxn>
              </a:cxnLst>
              <a:rect l="0" t="0" r="r" b="b"/>
              <a:pathLst>
                <a:path w="54" h="16">
                  <a:moveTo>
                    <a:pt x="54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2" y="16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C45"/>
            </a:solidFill>
            <a:ln w="0">
              <a:solidFill>
                <a:srgbClr val="007C4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01" name="Freeform 1777"/>
            <p:cNvSpPr>
              <a:spLocks/>
            </p:cNvSpPr>
            <p:nvPr/>
          </p:nvSpPr>
          <p:spPr bwMode="auto">
            <a:xfrm>
              <a:off x="2084" y="1616"/>
              <a:ext cx="54" cy="16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2" y="16"/>
                </a:cxn>
                <a:cxn ang="0">
                  <a:pos x="54" y="8"/>
                </a:cxn>
              </a:cxnLst>
              <a:rect l="0" t="0" r="r" b="b"/>
              <a:pathLst>
                <a:path w="54" h="16">
                  <a:moveTo>
                    <a:pt x="54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2" y="16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02" name="Freeform 1778"/>
            <p:cNvSpPr>
              <a:spLocks/>
            </p:cNvSpPr>
            <p:nvPr/>
          </p:nvSpPr>
          <p:spPr bwMode="auto">
            <a:xfrm>
              <a:off x="2062" y="1624"/>
              <a:ext cx="54" cy="16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2" y="16"/>
                </a:cxn>
                <a:cxn ang="0">
                  <a:pos x="54" y="8"/>
                </a:cxn>
              </a:cxnLst>
              <a:rect l="0" t="0" r="r" b="b"/>
              <a:pathLst>
                <a:path w="54" h="16">
                  <a:moveTo>
                    <a:pt x="54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2" y="16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C44"/>
            </a:solidFill>
            <a:ln w="0">
              <a:solidFill>
                <a:srgbClr val="007C4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03" name="Freeform 1779"/>
            <p:cNvSpPr>
              <a:spLocks/>
            </p:cNvSpPr>
            <p:nvPr/>
          </p:nvSpPr>
          <p:spPr bwMode="auto">
            <a:xfrm>
              <a:off x="2062" y="1624"/>
              <a:ext cx="54" cy="16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2" y="16"/>
                </a:cxn>
                <a:cxn ang="0">
                  <a:pos x="54" y="8"/>
                </a:cxn>
              </a:cxnLst>
              <a:rect l="0" t="0" r="r" b="b"/>
              <a:pathLst>
                <a:path w="54" h="16">
                  <a:moveTo>
                    <a:pt x="54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2" y="16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04" name="Freeform 1780"/>
            <p:cNvSpPr>
              <a:spLocks/>
            </p:cNvSpPr>
            <p:nvPr/>
          </p:nvSpPr>
          <p:spPr bwMode="auto">
            <a:xfrm>
              <a:off x="2040" y="1632"/>
              <a:ext cx="54" cy="16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32" y="16"/>
                </a:cxn>
                <a:cxn ang="0">
                  <a:pos x="54" y="8"/>
                </a:cxn>
              </a:cxnLst>
              <a:rect l="0" t="0" r="r" b="b"/>
              <a:pathLst>
                <a:path w="54" h="16">
                  <a:moveTo>
                    <a:pt x="54" y="8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32" y="16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C43"/>
            </a:solidFill>
            <a:ln w="0">
              <a:solidFill>
                <a:srgbClr val="007C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05" name="Freeform 1781"/>
            <p:cNvSpPr>
              <a:spLocks/>
            </p:cNvSpPr>
            <p:nvPr/>
          </p:nvSpPr>
          <p:spPr bwMode="auto">
            <a:xfrm>
              <a:off x="2040" y="1632"/>
              <a:ext cx="54" cy="16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32" y="16"/>
                </a:cxn>
                <a:cxn ang="0">
                  <a:pos x="54" y="8"/>
                </a:cxn>
              </a:cxnLst>
              <a:rect l="0" t="0" r="r" b="b"/>
              <a:pathLst>
                <a:path w="54" h="16">
                  <a:moveTo>
                    <a:pt x="54" y="8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32" y="16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06" name="Freeform 1782"/>
            <p:cNvSpPr>
              <a:spLocks/>
            </p:cNvSpPr>
            <p:nvPr/>
          </p:nvSpPr>
          <p:spPr bwMode="auto">
            <a:xfrm>
              <a:off x="2018" y="1638"/>
              <a:ext cx="54" cy="18"/>
            </a:xfrm>
            <a:custGeom>
              <a:avLst/>
              <a:gdLst/>
              <a:ahLst/>
              <a:cxnLst>
                <a:cxn ang="0">
                  <a:pos x="54" y="10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2" y="18"/>
                </a:cxn>
                <a:cxn ang="0">
                  <a:pos x="54" y="10"/>
                </a:cxn>
              </a:cxnLst>
              <a:rect l="0" t="0" r="r" b="b"/>
              <a:pathLst>
                <a:path w="54" h="18">
                  <a:moveTo>
                    <a:pt x="54" y="10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2" y="18"/>
                  </a:lnTo>
                  <a:lnTo>
                    <a:pt x="54" y="10"/>
                  </a:lnTo>
                  <a:close/>
                </a:path>
              </a:pathLst>
            </a:custGeom>
            <a:solidFill>
              <a:srgbClr val="007C40"/>
            </a:solidFill>
            <a:ln w="0">
              <a:solidFill>
                <a:srgbClr val="007C4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07" name="Freeform 1783"/>
            <p:cNvSpPr>
              <a:spLocks/>
            </p:cNvSpPr>
            <p:nvPr/>
          </p:nvSpPr>
          <p:spPr bwMode="auto">
            <a:xfrm>
              <a:off x="2018" y="1638"/>
              <a:ext cx="54" cy="18"/>
            </a:xfrm>
            <a:custGeom>
              <a:avLst/>
              <a:gdLst/>
              <a:ahLst/>
              <a:cxnLst>
                <a:cxn ang="0">
                  <a:pos x="54" y="10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2" y="18"/>
                </a:cxn>
                <a:cxn ang="0">
                  <a:pos x="54" y="10"/>
                </a:cxn>
              </a:cxnLst>
              <a:rect l="0" t="0" r="r" b="b"/>
              <a:pathLst>
                <a:path w="54" h="18">
                  <a:moveTo>
                    <a:pt x="54" y="10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2" y="18"/>
                  </a:lnTo>
                  <a:lnTo>
                    <a:pt x="54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08" name="Freeform 1784"/>
            <p:cNvSpPr>
              <a:spLocks/>
            </p:cNvSpPr>
            <p:nvPr/>
          </p:nvSpPr>
          <p:spPr bwMode="auto">
            <a:xfrm>
              <a:off x="1994" y="1646"/>
              <a:ext cx="56" cy="16"/>
            </a:xfrm>
            <a:custGeom>
              <a:avLst/>
              <a:gdLst/>
              <a:ahLst/>
              <a:cxnLst>
                <a:cxn ang="0">
                  <a:pos x="56" y="10"/>
                </a:cxn>
                <a:cxn ang="0">
                  <a:pos x="24" y="0"/>
                </a:cxn>
                <a:cxn ang="0">
                  <a:pos x="0" y="8"/>
                </a:cxn>
                <a:cxn ang="0">
                  <a:pos x="32" y="16"/>
                </a:cxn>
                <a:cxn ang="0">
                  <a:pos x="56" y="10"/>
                </a:cxn>
              </a:cxnLst>
              <a:rect l="0" t="0" r="r" b="b"/>
              <a:pathLst>
                <a:path w="56" h="16">
                  <a:moveTo>
                    <a:pt x="56" y="10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32" y="16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007C3C"/>
            </a:solidFill>
            <a:ln w="0">
              <a:solidFill>
                <a:srgbClr val="007C3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09" name="Freeform 1785"/>
            <p:cNvSpPr>
              <a:spLocks/>
            </p:cNvSpPr>
            <p:nvPr/>
          </p:nvSpPr>
          <p:spPr bwMode="auto">
            <a:xfrm>
              <a:off x="1994" y="1646"/>
              <a:ext cx="56" cy="16"/>
            </a:xfrm>
            <a:custGeom>
              <a:avLst/>
              <a:gdLst/>
              <a:ahLst/>
              <a:cxnLst>
                <a:cxn ang="0">
                  <a:pos x="56" y="10"/>
                </a:cxn>
                <a:cxn ang="0">
                  <a:pos x="24" y="0"/>
                </a:cxn>
                <a:cxn ang="0">
                  <a:pos x="0" y="8"/>
                </a:cxn>
                <a:cxn ang="0">
                  <a:pos x="32" y="16"/>
                </a:cxn>
                <a:cxn ang="0">
                  <a:pos x="56" y="10"/>
                </a:cxn>
              </a:cxnLst>
              <a:rect l="0" t="0" r="r" b="b"/>
              <a:pathLst>
                <a:path w="56" h="16">
                  <a:moveTo>
                    <a:pt x="56" y="10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32" y="16"/>
                  </a:lnTo>
                  <a:lnTo>
                    <a:pt x="56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10" name="Freeform 1786"/>
            <p:cNvSpPr>
              <a:spLocks/>
            </p:cNvSpPr>
            <p:nvPr/>
          </p:nvSpPr>
          <p:spPr bwMode="auto">
            <a:xfrm>
              <a:off x="1972" y="1654"/>
              <a:ext cx="54" cy="16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2" y="16"/>
                </a:cxn>
                <a:cxn ang="0">
                  <a:pos x="54" y="8"/>
                </a:cxn>
              </a:cxnLst>
              <a:rect l="0" t="0" r="r" b="b"/>
              <a:pathLst>
                <a:path w="54" h="16">
                  <a:moveTo>
                    <a:pt x="54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2" y="16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C37"/>
            </a:solidFill>
            <a:ln w="0">
              <a:solidFill>
                <a:srgbClr val="007C3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11" name="Freeform 1787"/>
            <p:cNvSpPr>
              <a:spLocks/>
            </p:cNvSpPr>
            <p:nvPr/>
          </p:nvSpPr>
          <p:spPr bwMode="auto">
            <a:xfrm>
              <a:off x="1972" y="1654"/>
              <a:ext cx="54" cy="16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2" y="16"/>
                </a:cxn>
                <a:cxn ang="0">
                  <a:pos x="54" y="8"/>
                </a:cxn>
              </a:cxnLst>
              <a:rect l="0" t="0" r="r" b="b"/>
              <a:pathLst>
                <a:path w="54" h="16">
                  <a:moveTo>
                    <a:pt x="54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2" y="16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12" name="Freeform 1788"/>
            <p:cNvSpPr>
              <a:spLocks/>
            </p:cNvSpPr>
            <p:nvPr/>
          </p:nvSpPr>
          <p:spPr bwMode="auto">
            <a:xfrm>
              <a:off x="1948" y="1662"/>
              <a:ext cx="56" cy="14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32" y="14"/>
                </a:cxn>
                <a:cxn ang="0">
                  <a:pos x="56" y="8"/>
                </a:cxn>
              </a:cxnLst>
              <a:rect l="0" t="0" r="r" b="b"/>
              <a:pathLst>
                <a:path w="56" h="14">
                  <a:moveTo>
                    <a:pt x="56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32" y="14"/>
                  </a:lnTo>
                  <a:lnTo>
                    <a:pt x="56" y="8"/>
                  </a:lnTo>
                  <a:close/>
                </a:path>
              </a:pathLst>
            </a:custGeom>
            <a:solidFill>
              <a:srgbClr val="007B30"/>
            </a:solidFill>
            <a:ln w="0">
              <a:solidFill>
                <a:srgbClr val="007B3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13" name="Freeform 1789"/>
            <p:cNvSpPr>
              <a:spLocks/>
            </p:cNvSpPr>
            <p:nvPr/>
          </p:nvSpPr>
          <p:spPr bwMode="auto">
            <a:xfrm>
              <a:off x="1948" y="1662"/>
              <a:ext cx="56" cy="14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32" y="14"/>
                </a:cxn>
                <a:cxn ang="0">
                  <a:pos x="56" y="8"/>
                </a:cxn>
              </a:cxnLst>
              <a:rect l="0" t="0" r="r" b="b"/>
              <a:pathLst>
                <a:path w="56" h="14">
                  <a:moveTo>
                    <a:pt x="56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32" y="14"/>
                  </a:lnTo>
                  <a:lnTo>
                    <a:pt x="5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14" name="Freeform 1790"/>
            <p:cNvSpPr>
              <a:spLocks/>
            </p:cNvSpPr>
            <p:nvPr/>
          </p:nvSpPr>
          <p:spPr bwMode="auto">
            <a:xfrm>
              <a:off x="1924" y="1668"/>
              <a:ext cx="56" cy="14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32" y="14"/>
                </a:cxn>
                <a:cxn ang="0">
                  <a:pos x="56" y="8"/>
                </a:cxn>
              </a:cxnLst>
              <a:rect l="0" t="0" r="r" b="b"/>
              <a:pathLst>
                <a:path w="56" h="14">
                  <a:moveTo>
                    <a:pt x="56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32" y="14"/>
                  </a:lnTo>
                  <a:lnTo>
                    <a:pt x="56" y="8"/>
                  </a:lnTo>
                  <a:close/>
                </a:path>
              </a:pathLst>
            </a:custGeom>
            <a:solidFill>
              <a:srgbClr val="007A29"/>
            </a:solidFill>
            <a:ln w="0">
              <a:solidFill>
                <a:srgbClr val="007A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15" name="Freeform 1791"/>
            <p:cNvSpPr>
              <a:spLocks/>
            </p:cNvSpPr>
            <p:nvPr/>
          </p:nvSpPr>
          <p:spPr bwMode="auto">
            <a:xfrm>
              <a:off x="1924" y="1668"/>
              <a:ext cx="56" cy="14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32" y="14"/>
                </a:cxn>
                <a:cxn ang="0">
                  <a:pos x="56" y="8"/>
                </a:cxn>
              </a:cxnLst>
              <a:rect l="0" t="0" r="r" b="b"/>
              <a:pathLst>
                <a:path w="56" h="14">
                  <a:moveTo>
                    <a:pt x="56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32" y="14"/>
                  </a:lnTo>
                  <a:lnTo>
                    <a:pt x="5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16" name="Freeform 1792"/>
            <p:cNvSpPr>
              <a:spLocks/>
            </p:cNvSpPr>
            <p:nvPr/>
          </p:nvSpPr>
          <p:spPr bwMode="auto">
            <a:xfrm>
              <a:off x="1898" y="1674"/>
              <a:ext cx="58" cy="14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34" y="14"/>
                </a:cxn>
                <a:cxn ang="0">
                  <a:pos x="58" y="8"/>
                </a:cxn>
              </a:cxnLst>
              <a:rect l="0" t="0" r="r" b="b"/>
              <a:pathLst>
                <a:path w="58" h="14">
                  <a:moveTo>
                    <a:pt x="58" y="8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34" y="14"/>
                  </a:lnTo>
                  <a:lnTo>
                    <a:pt x="58" y="8"/>
                  </a:lnTo>
                  <a:close/>
                </a:path>
              </a:pathLst>
            </a:custGeom>
            <a:solidFill>
              <a:srgbClr val="007920"/>
            </a:solidFill>
            <a:ln w="0">
              <a:solidFill>
                <a:srgbClr val="00792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17" name="Freeform 1793"/>
            <p:cNvSpPr>
              <a:spLocks/>
            </p:cNvSpPr>
            <p:nvPr/>
          </p:nvSpPr>
          <p:spPr bwMode="auto">
            <a:xfrm>
              <a:off x="1898" y="1674"/>
              <a:ext cx="58" cy="14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34" y="14"/>
                </a:cxn>
                <a:cxn ang="0">
                  <a:pos x="58" y="8"/>
                </a:cxn>
              </a:cxnLst>
              <a:rect l="0" t="0" r="r" b="b"/>
              <a:pathLst>
                <a:path w="58" h="14">
                  <a:moveTo>
                    <a:pt x="58" y="8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34" y="14"/>
                  </a:lnTo>
                  <a:lnTo>
                    <a:pt x="58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18" name="Freeform 1794"/>
            <p:cNvSpPr>
              <a:spLocks/>
            </p:cNvSpPr>
            <p:nvPr/>
          </p:nvSpPr>
          <p:spPr bwMode="auto">
            <a:xfrm>
              <a:off x="1874" y="1678"/>
              <a:ext cx="58" cy="14"/>
            </a:xfrm>
            <a:custGeom>
              <a:avLst/>
              <a:gdLst/>
              <a:ahLst/>
              <a:cxnLst>
                <a:cxn ang="0">
                  <a:pos x="58" y="10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32" y="14"/>
                </a:cxn>
                <a:cxn ang="0">
                  <a:pos x="58" y="10"/>
                </a:cxn>
              </a:cxnLst>
              <a:rect l="0" t="0" r="r" b="b"/>
              <a:pathLst>
                <a:path w="58" h="14">
                  <a:moveTo>
                    <a:pt x="58" y="10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32" y="14"/>
                  </a:lnTo>
                  <a:lnTo>
                    <a:pt x="58" y="10"/>
                  </a:lnTo>
                  <a:close/>
                </a:path>
              </a:pathLst>
            </a:custGeom>
            <a:solidFill>
              <a:srgbClr val="007716"/>
            </a:solidFill>
            <a:ln w="0">
              <a:solidFill>
                <a:srgbClr val="00771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19" name="Freeform 1795"/>
            <p:cNvSpPr>
              <a:spLocks/>
            </p:cNvSpPr>
            <p:nvPr/>
          </p:nvSpPr>
          <p:spPr bwMode="auto">
            <a:xfrm>
              <a:off x="1874" y="1678"/>
              <a:ext cx="58" cy="14"/>
            </a:xfrm>
            <a:custGeom>
              <a:avLst/>
              <a:gdLst/>
              <a:ahLst/>
              <a:cxnLst>
                <a:cxn ang="0">
                  <a:pos x="58" y="10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32" y="14"/>
                </a:cxn>
                <a:cxn ang="0">
                  <a:pos x="58" y="10"/>
                </a:cxn>
              </a:cxnLst>
              <a:rect l="0" t="0" r="r" b="b"/>
              <a:pathLst>
                <a:path w="58" h="14">
                  <a:moveTo>
                    <a:pt x="58" y="10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32" y="14"/>
                  </a:lnTo>
                  <a:lnTo>
                    <a:pt x="58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20" name="Freeform 1796"/>
            <p:cNvSpPr>
              <a:spLocks/>
            </p:cNvSpPr>
            <p:nvPr/>
          </p:nvSpPr>
          <p:spPr bwMode="auto">
            <a:xfrm>
              <a:off x="1848" y="1684"/>
              <a:ext cx="58" cy="10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32" y="10"/>
                </a:cxn>
                <a:cxn ang="0">
                  <a:pos x="58" y="8"/>
                </a:cxn>
              </a:cxnLst>
              <a:rect l="0" t="0" r="r" b="b"/>
              <a:pathLst>
                <a:path w="58" h="10">
                  <a:moveTo>
                    <a:pt x="58" y="8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32" y="10"/>
                  </a:lnTo>
                  <a:lnTo>
                    <a:pt x="58" y="8"/>
                  </a:lnTo>
                  <a:close/>
                </a:path>
              </a:pathLst>
            </a:custGeom>
            <a:solidFill>
              <a:srgbClr val="00740B"/>
            </a:solidFill>
            <a:ln w="0">
              <a:solidFill>
                <a:srgbClr val="00740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21" name="Freeform 1797"/>
            <p:cNvSpPr>
              <a:spLocks/>
            </p:cNvSpPr>
            <p:nvPr/>
          </p:nvSpPr>
          <p:spPr bwMode="auto">
            <a:xfrm>
              <a:off x="1848" y="1684"/>
              <a:ext cx="58" cy="10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32" y="10"/>
                </a:cxn>
                <a:cxn ang="0">
                  <a:pos x="58" y="8"/>
                </a:cxn>
              </a:cxnLst>
              <a:rect l="0" t="0" r="r" b="b"/>
              <a:pathLst>
                <a:path w="58" h="10">
                  <a:moveTo>
                    <a:pt x="58" y="8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32" y="10"/>
                  </a:lnTo>
                  <a:lnTo>
                    <a:pt x="58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22" name="Freeform 1798"/>
            <p:cNvSpPr>
              <a:spLocks/>
            </p:cNvSpPr>
            <p:nvPr/>
          </p:nvSpPr>
          <p:spPr bwMode="auto">
            <a:xfrm>
              <a:off x="1822" y="1688"/>
              <a:ext cx="58" cy="8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26" y="0"/>
                </a:cxn>
                <a:cxn ang="0">
                  <a:pos x="0" y="2"/>
                </a:cxn>
                <a:cxn ang="0">
                  <a:pos x="32" y="8"/>
                </a:cxn>
                <a:cxn ang="0">
                  <a:pos x="58" y="6"/>
                </a:cxn>
              </a:cxnLst>
              <a:rect l="0" t="0" r="r" b="b"/>
              <a:pathLst>
                <a:path w="58" h="8">
                  <a:moveTo>
                    <a:pt x="58" y="6"/>
                  </a:moveTo>
                  <a:lnTo>
                    <a:pt x="26" y="0"/>
                  </a:lnTo>
                  <a:lnTo>
                    <a:pt x="0" y="2"/>
                  </a:lnTo>
                  <a:lnTo>
                    <a:pt x="32" y="8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006F00"/>
            </a:solidFill>
            <a:ln w="0">
              <a:solidFill>
                <a:srgbClr val="006F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23" name="Freeform 1799"/>
            <p:cNvSpPr>
              <a:spLocks/>
            </p:cNvSpPr>
            <p:nvPr/>
          </p:nvSpPr>
          <p:spPr bwMode="auto">
            <a:xfrm>
              <a:off x="1822" y="1688"/>
              <a:ext cx="58" cy="8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26" y="0"/>
                </a:cxn>
                <a:cxn ang="0">
                  <a:pos x="0" y="2"/>
                </a:cxn>
                <a:cxn ang="0">
                  <a:pos x="32" y="8"/>
                </a:cxn>
                <a:cxn ang="0">
                  <a:pos x="58" y="6"/>
                </a:cxn>
              </a:cxnLst>
              <a:rect l="0" t="0" r="r" b="b"/>
              <a:pathLst>
                <a:path w="58" h="8">
                  <a:moveTo>
                    <a:pt x="58" y="6"/>
                  </a:moveTo>
                  <a:lnTo>
                    <a:pt x="26" y="0"/>
                  </a:lnTo>
                  <a:lnTo>
                    <a:pt x="0" y="2"/>
                  </a:lnTo>
                  <a:lnTo>
                    <a:pt x="32" y="8"/>
                  </a:lnTo>
                  <a:lnTo>
                    <a:pt x="5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24" name="Freeform 1800"/>
            <p:cNvSpPr>
              <a:spLocks/>
            </p:cNvSpPr>
            <p:nvPr/>
          </p:nvSpPr>
          <p:spPr bwMode="auto">
            <a:xfrm>
              <a:off x="1796" y="1690"/>
              <a:ext cx="58" cy="8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26" y="0"/>
                </a:cxn>
                <a:cxn ang="0">
                  <a:pos x="0" y="2"/>
                </a:cxn>
                <a:cxn ang="0">
                  <a:pos x="32" y="8"/>
                </a:cxn>
                <a:cxn ang="0">
                  <a:pos x="58" y="6"/>
                </a:cxn>
              </a:cxnLst>
              <a:rect l="0" t="0" r="r" b="b"/>
              <a:pathLst>
                <a:path w="58" h="8">
                  <a:moveTo>
                    <a:pt x="58" y="6"/>
                  </a:moveTo>
                  <a:lnTo>
                    <a:pt x="26" y="0"/>
                  </a:lnTo>
                  <a:lnTo>
                    <a:pt x="0" y="2"/>
                  </a:lnTo>
                  <a:lnTo>
                    <a:pt x="32" y="8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006A00"/>
            </a:solidFill>
            <a:ln w="0">
              <a:solidFill>
                <a:srgbClr val="006A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25" name="Freeform 1801"/>
            <p:cNvSpPr>
              <a:spLocks/>
            </p:cNvSpPr>
            <p:nvPr/>
          </p:nvSpPr>
          <p:spPr bwMode="auto">
            <a:xfrm>
              <a:off x="1796" y="1690"/>
              <a:ext cx="58" cy="8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26" y="0"/>
                </a:cxn>
                <a:cxn ang="0">
                  <a:pos x="0" y="2"/>
                </a:cxn>
                <a:cxn ang="0">
                  <a:pos x="32" y="8"/>
                </a:cxn>
                <a:cxn ang="0">
                  <a:pos x="58" y="6"/>
                </a:cxn>
              </a:cxnLst>
              <a:rect l="0" t="0" r="r" b="b"/>
              <a:pathLst>
                <a:path w="58" h="8">
                  <a:moveTo>
                    <a:pt x="58" y="6"/>
                  </a:moveTo>
                  <a:lnTo>
                    <a:pt x="26" y="0"/>
                  </a:lnTo>
                  <a:lnTo>
                    <a:pt x="0" y="2"/>
                  </a:lnTo>
                  <a:lnTo>
                    <a:pt x="32" y="8"/>
                  </a:lnTo>
                  <a:lnTo>
                    <a:pt x="5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26" name="Freeform 1802"/>
            <p:cNvSpPr>
              <a:spLocks/>
            </p:cNvSpPr>
            <p:nvPr/>
          </p:nvSpPr>
          <p:spPr bwMode="auto">
            <a:xfrm>
              <a:off x="1768" y="1692"/>
              <a:ext cx="60" cy="6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28" y="0"/>
                </a:cxn>
                <a:cxn ang="0">
                  <a:pos x="0" y="0"/>
                </a:cxn>
                <a:cxn ang="0">
                  <a:pos x="34" y="6"/>
                </a:cxn>
                <a:cxn ang="0">
                  <a:pos x="60" y="6"/>
                </a:cxn>
              </a:cxnLst>
              <a:rect l="0" t="0" r="r" b="b"/>
              <a:pathLst>
                <a:path w="60" h="6">
                  <a:moveTo>
                    <a:pt x="60" y="6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34" y="6"/>
                  </a:lnTo>
                  <a:lnTo>
                    <a:pt x="60" y="6"/>
                  </a:lnTo>
                  <a:close/>
                </a:path>
              </a:pathLst>
            </a:custGeom>
            <a:solidFill>
              <a:srgbClr val="006300"/>
            </a:solidFill>
            <a:ln w="0">
              <a:solidFill>
                <a:srgbClr val="0063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27" name="Freeform 1803"/>
            <p:cNvSpPr>
              <a:spLocks/>
            </p:cNvSpPr>
            <p:nvPr/>
          </p:nvSpPr>
          <p:spPr bwMode="auto">
            <a:xfrm>
              <a:off x="1768" y="1692"/>
              <a:ext cx="60" cy="6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28" y="0"/>
                </a:cxn>
                <a:cxn ang="0">
                  <a:pos x="0" y="0"/>
                </a:cxn>
                <a:cxn ang="0">
                  <a:pos x="34" y="6"/>
                </a:cxn>
                <a:cxn ang="0">
                  <a:pos x="60" y="6"/>
                </a:cxn>
              </a:cxnLst>
              <a:rect l="0" t="0" r="r" b="b"/>
              <a:pathLst>
                <a:path w="60" h="6">
                  <a:moveTo>
                    <a:pt x="60" y="6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34" y="6"/>
                  </a:lnTo>
                  <a:lnTo>
                    <a:pt x="6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28" name="Freeform 1804"/>
            <p:cNvSpPr>
              <a:spLocks/>
            </p:cNvSpPr>
            <p:nvPr/>
          </p:nvSpPr>
          <p:spPr bwMode="auto">
            <a:xfrm>
              <a:off x="1740" y="1692"/>
              <a:ext cx="62" cy="6"/>
            </a:xfrm>
            <a:custGeom>
              <a:avLst/>
              <a:gdLst/>
              <a:ahLst/>
              <a:cxnLst>
                <a:cxn ang="0">
                  <a:pos x="62" y="6"/>
                </a:cxn>
                <a:cxn ang="0">
                  <a:pos x="28" y="0"/>
                </a:cxn>
                <a:cxn ang="0">
                  <a:pos x="0" y="0"/>
                </a:cxn>
                <a:cxn ang="0">
                  <a:pos x="34" y="4"/>
                </a:cxn>
                <a:cxn ang="0">
                  <a:pos x="62" y="6"/>
                </a:cxn>
              </a:cxnLst>
              <a:rect l="0" t="0" r="r" b="b"/>
              <a:pathLst>
                <a:path w="62" h="6">
                  <a:moveTo>
                    <a:pt x="62" y="6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34" y="4"/>
                  </a:lnTo>
                  <a:lnTo>
                    <a:pt x="62" y="6"/>
                  </a:lnTo>
                  <a:close/>
                </a:path>
              </a:pathLst>
            </a:custGeom>
            <a:solidFill>
              <a:srgbClr val="005B00"/>
            </a:solidFill>
            <a:ln w="0">
              <a:solidFill>
                <a:srgbClr val="005B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29" name="Freeform 1805"/>
            <p:cNvSpPr>
              <a:spLocks/>
            </p:cNvSpPr>
            <p:nvPr/>
          </p:nvSpPr>
          <p:spPr bwMode="auto">
            <a:xfrm>
              <a:off x="1740" y="1692"/>
              <a:ext cx="62" cy="6"/>
            </a:xfrm>
            <a:custGeom>
              <a:avLst/>
              <a:gdLst/>
              <a:ahLst/>
              <a:cxnLst>
                <a:cxn ang="0">
                  <a:pos x="62" y="6"/>
                </a:cxn>
                <a:cxn ang="0">
                  <a:pos x="28" y="0"/>
                </a:cxn>
                <a:cxn ang="0">
                  <a:pos x="0" y="0"/>
                </a:cxn>
                <a:cxn ang="0">
                  <a:pos x="34" y="4"/>
                </a:cxn>
                <a:cxn ang="0">
                  <a:pos x="62" y="6"/>
                </a:cxn>
              </a:cxnLst>
              <a:rect l="0" t="0" r="r" b="b"/>
              <a:pathLst>
                <a:path w="62" h="6">
                  <a:moveTo>
                    <a:pt x="62" y="6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34" y="4"/>
                  </a:lnTo>
                  <a:lnTo>
                    <a:pt x="6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30" name="Freeform 1806"/>
            <p:cNvSpPr>
              <a:spLocks/>
            </p:cNvSpPr>
            <p:nvPr/>
          </p:nvSpPr>
          <p:spPr bwMode="auto">
            <a:xfrm>
              <a:off x="1712" y="1690"/>
              <a:ext cx="62" cy="6"/>
            </a:xfrm>
            <a:custGeom>
              <a:avLst/>
              <a:gdLst/>
              <a:ahLst/>
              <a:cxnLst>
                <a:cxn ang="0">
                  <a:pos x="62" y="6"/>
                </a:cxn>
                <a:cxn ang="0">
                  <a:pos x="28" y="2"/>
                </a:cxn>
                <a:cxn ang="0">
                  <a:pos x="0" y="0"/>
                </a:cxn>
                <a:cxn ang="0">
                  <a:pos x="34" y="4"/>
                </a:cxn>
                <a:cxn ang="0">
                  <a:pos x="62" y="6"/>
                </a:cxn>
              </a:cxnLst>
              <a:rect l="0" t="0" r="r" b="b"/>
              <a:pathLst>
                <a:path w="62" h="6">
                  <a:moveTo>
                    <a:pt x="62" y="6"/>
                  </a:moveTo>
                  <a:lnTo>
                    <a:pt x="28" y="2"/>
                  </a:lnTo>
                  <a:lnTo>
                    <a:pt x="0" y="0"/>
                  </a:lnTo>
                  <a:lnTo>
                    <a:pt x="34" y="4"/>
                  </a:lnTo>
                  <a:lnTo>
                    <a:pt x="62" y="6"/>
                  </a:lnTo>
                  <a:close/>
                </a:path>
              </a:pathLst>
            </a:custGeom>
            <a:solidFill>
              <a:srgbClr val="005200"/>
            </a:solidFill>
            <a:ln w="0">
              <a:solidFill>
                <a:srgbClr val="0052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31" name="Freeform 1807"/>
            <p:cNvSpPr>
              <a:spLocks/>
            </p:cNvSpPr>
            <p:nvPr/>
          </p:nvSpPr>
          <p:spPr bwMode="auto">
            <a:xfrm>
              <a:off x="1712" y="1690"/>
              <a:ext cx="62" cy="6"/>
            </a:xfrm>
            <a:custGeom>
              <a:avLst/>
              <a:gdLst/>
              <a:ahLst/>
              <a:cxnLst>
                <a:cxn ang="0">
                  <a:pos x="62" y="6"/>
                </a:cxn>
                <a:cxn ang="0">
                  <a:pos x="28" y="2"/>
                </a:cxn>
                <a:cxn ang="0">
                  <a:pos x="0" y="0"/>
                </a:cxn>
                <a:cxn ang="0">
                  <a:pos x="34" y="4"/>
                </a:cxn>
                <a:cxn ang="0">
                  <a:pos x="62" y="6"/>
                </a:cxn>
              </a:cxnLst>
              <a:rect l="0" t="0" r="r" b="b"/>
              <a:pathLst>
                <a:path w="62" h="6">
                  <a:moveTo>
                    <a:pt x="62" y="6"/>
                  </a:moveTo>
                  <a:lnTo>
                    <a:pt x="28" y="2"/>
                  </a:lnTo>
                  <a:lnTo>
                    <a:pt x="0" y="0"/>
                  </a:lnTo>
                  <a:lnTo>
                    <a:pt x="34" y="4"/>
                  </a:lnTo>
                  <a:lnTo>
                    <a:pt x="6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32" name="Freeform 1808"/>
            <p:cNvSpPr>
              <a:spLocks/>
            </p:cNvSpPr>
            <p:nvPr/>
          </p:nvSpPr>
          <p:spPr bwMode="auto">
            <a:xfrm>
              <a:off x="1684" y="1688"/>
              <a:ext cx="62" cy="6"/>
            </a:xfrm>
            <a:custGeom>
              <a:avLst/>
              <a:gdLst/>
              <a:ahLst/>
              <a:cxnLst>
                <a:cxn ang="0">
                  <a:pos x="62" y="6"/>
                </a:cxn>
                <a:cxn ang="0">
                  <a:pos x="28" y="2"/>
                </a:cxn>
                <a:cxn ang="0">
                  <a:pos x="0" y="0"/>
                </a:cxn>
                <a:cxn ang="0">
                  <a:pos x="32" y="2"/>
                </a:cxn>
                <a:cxn ang="0">
                  <a:pos x="62" y="6"/>
                </a:cxn>
              </a:cxnLst>
              <a:rect l="0" t="0" r="r" b="b"/>
              <a:pathLst>
                <a:path w="62" h="6">
                  <a:moveTo>
                    <a:pt x="62" y="6"/>
                  </a:moveTo>
                  <a:lnTo>
                    <a:pt x="28" y="2"/>
                  </a:lnTo>
                  <a:lnTo>
                    <a:pt x="0" y="0"/>
                  </a:lnTo>
                  <a:lnTo>
                    <a:pt x="32" y="2"/>
                  </a:lnTo>
                  <a:lnTo>
                    <a:pt x="62" y="6"/>
                  </a:lnTo>
                  <a:close/>
                </a:path>
              </a:pathLst>
            </a:custGeom>
            <a:solidFill>
              <a:srgbClr val="D1003B"/>
            </a:solidFill>
            <a:ln w="0">
              <a:solidFill>
                <a:srgbClr val="D1003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33" name="Freeform 1809"/>
            <p:cNvSpPr>
              <a:spLocks/>
            </p:cNvSpPr>
            <p:nvPr/>
          </p:nvSpPr>
          <p:spPr bwMode="auto">
            <a:xfrm>
              <a:off x="1684" y="1688"/>
              <a:ext cx="62" cy="6"/>
            </a:xfrm>
            <a:custGeom>
              <a:avLst/>
              <a:gdLst/>
              <a:ahLst/>
              <a:cxnLst>
                <a:cxn ang="0">
                  <a:pos x="62" y="6"/>
                </a:cxn>
                <a:cxn ang="0">
                  <a:pos x="28" y="2"/>
                </a:cxn>
                <a:cxn ang="0">
                  <a:pos x="0" y="0"/>
                </a:cxn>
                <a:cxn ang="0">
                  <a:pos x="32" y="2"/>
                </a:cxn>
                <a:cxn ang="0">
                  <a:pos x="62" y="6"/>
                </a:cxn>
              </a:cxnLst>
              <a:rect l="0" t="0" r="r" b="b"/>
              <a:pathLst>
                <a:path w="62" h="6">
                  <a:moveTo>
                    <a:pt x="62" y="6"/>
                  </a:moveTo>
                  <a:lnTo>
                    <a:pt x="28" y="2"/>
                  </a:lnTo>
                  <a:lnTo>
                    <a:pt x="0" y="0"/>
                  </a:lnTo>
                  <a:lnTo>
                    <a:pt x="32" y="2"/>
                  </a:lnTo>
                  <a:lnTo>
                    <a:pt x="6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34" name="Freeform 1810"/>
            <p:cNvSpPr>
              <a:spLocks/>
            </p:cNvSpPr>
            <p:nvPr/>
          </p:nvSpPr>
          <p:spPr bwMode="auto">
            <a:xfrm>
              <a:off x="1654" y="1686"/>
              <a:ext cx="62" cy="4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30" y="2"/>
                </a:cxn>
                <a:cxn ang="0">
                  <a:pos x="0" y="0"/>
                </a:cxn>
                <a:cxn ang="0">
                  <a:pos x="34" y="0"/>
                </a:cxn>
                <a:cxn ang="0">
                  <a:pos x="62" y="4"/>
                </a:cxn>
              </a:cxnLst>
              <a:rect l="0" t="0" r="r" b="b"/>
              <a:pathLst>
                <a:path w="62" h="4">
                  <a:moveTo>
                    <a:pt x="62" y="4"/>
                  </a:moveTo>
                  <a:lnTo>
                    <a:pt x="30" y="2"/>
                  </a:lnTo>
                  <a:lnTo>
                    <a:pt x="0" y="0"/>
                  </a:lnTo>
                  <a:lnTo>
                    <a:pt x="34" y="0"/>
                  </a:lnTo>
                  <a:lnTo>
                    <a:pt x="62" y="4"/>
                  </a:lnTo>
                  <a:close/>
                </a:path>
              </a:pathLst>
            </a:custGeom>
            <a:solidFill>
              <a:srgbClr val="DA0042"/>
            </a:solidFill>
            <a:ln w="0">
              <a:solidFill>
                <a:srgbClr val="DA004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35" name="Freeform 1811"/>
            <p:cNvSpPr>
              <a:spLocks/>
            </p:cNvSpPr>
            <p:nvPr/>
          </p:nvSpPr>
          <p:spPr bwMode="auto">
            <a:xfrm>
              <a:off x="1654" y="1686"/>
              <a:ext cx="62" cy="4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30" y="2"/>
                </a:cxn>
                <a:cxn ang="0">
                  <a:pos x="0" y="0"/>
                </a:cxn>
                <a:cxn ang="0">
                  <a:pos x="34" y="0"/>
                </a:cxn>
                <a:cxn ang="0">
                  <a:pos x="62" y="4"/>
                </a:cxn>
              </a:cxnLst>
              <a:rect l="0" t="0" r="r" b="b"/>
              <a:pathLst>
                <a:path w="62" h="4">
                  <a:moveTo>
                    <a:pt x="62" y="4"/>
                  </a:moveTo>
                  <a:lnTo>
                    <a:pt x="30" y="2"/>
                  </a:lnTo>
                  <a:lnTo>
                    <a:pt x="0" y="0"/>
                  </a:lnTo>
                  <a:lnTo>
                    <a:pt x="34" y="0"/>
                  </a:lnTo>
                  <a:lnTo>
                    <a:pt x="62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36" name="Freeform 1812"/>
            <p:cNvSpPr>
              <a:spLocks/>
            </p:cNvSpPr>
            <p:nvPr/>
          </p:nvSpPr>
          <p:spPr bwMode="auto">
            <a:xfrm>
              <a:off x="1624" y="1682"/>
              <a:ext cx="64" cy="4"/>
            </a:xfrm>
            <a:custGeom>
              <a:avLst/>
              <a:gdLst/>
              <a:ahLst/>
              <a:cxnLst>
                <a:cxn ang="0">
                  <a:pos x="64" y="4"/>
                </a:cxn>
                <a:cxn ang="0">
                  <a:pos x="30" y="4"/>
                </a:cxn>
                <a:cxn ang="0">
                  <a:pos x="0" y="0"/>
                </a:cxn>
                <a:cxn ang="0">
                  <a:pos x="34" y="0"/>
                </a:cxn>
                <a:cxn ang="0">
                  <a:pos x="64" y="4"/>
                </a:cxn>
              </a:cxnLst>
              <a:rect l="0" t="0" r="r" b="b"/>
              <a:pathLst>
                <a:path w="64" h="4">
                  <a:moveTo>
                    <a:pt x="64" y="4"/>
                  </a:moveTo>
                  <a:lnTo>
                    <a:pt x="30" y="4"/>
                  </a:lnTo>
                  <a:lnTo>
                    <a:pt x="0" y="0"/>
                  </a:lnTo>
                  <a:lnTo>
                    <a:pt x="34" y="0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E10047"/>
            </a:solidFill>
            <a:ln w="0">
              <a:solidFill>
                <a:srgbClr val="E1004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37" name="Freeform 1813"/>
            <p:cNvSpPr>
              <a:spLocks/>
            </p:cNvSpPr>
            <p:nvPr/>
          </p:nvSpPr>
          <p:spPr bwMode="auto">
            <a:xfrm>
              <a:off x="1624" y="1682"/>
              <a:ext cx="64" cy="4"/>
            </a:xfrm>
            <a:custGeom>
              <a:avLst/>
              <a:gdLst/>
              <a:ahLst/>
              <a:cxnLst>
                <a:cxn ang="0">
                  <a:pos x="64" y="4"/>
                </a:cxn>
                <a:cxn ang="0">
                  <a:pos x="30" y="4"/>
                </a:cxn>
                <a:cxn ang="0">
                  <a:pos x="0" y="0"/>
                </a:cxn>
                <a:cxn ang="0">
                  <a:pos x="34" y="0"/>
                </a:cxn>
                <a:cxn ang="0">
                  <a:pos x="64" y="4"/>
                </a:cxn>
              </a:cxnLst>
              <a:rect l="0" t="0" r="r" b="b"/>
              <a:pathLst>
                <a:path w="64" h="4">
                  <a:moveTo>
                    <a:pt x="64" y="4"/>
                  </a:moveTo>
                  <a:lnTo>
                    <a:pt x="30" y="4"/>
                  </a:lnTo>
                  <a:lnTo>
                    <a:pt x="0" y="0"/>
                  </a:lnTo>
                  <a:lnTo>
                    <a:pt x="34" y="0"/>
                  </a:lnTo>
                  <a:lnTo>
                    <a:pt x="64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38" name="Freeform 1814"/>
            <p:cNvSpPr>
              <a:spLocks/>
            </p:cNvSpPr>
            <p:nvPr/>
          </p:nvSpPr>
          <p:spPr bwMode="auto">
            <a:xfrm>
              <a:off x="1592" y="1676"/>
              <a:ext cx="66" cy="6"/>
            </a:xfrm>
            <a:custGeom>
              <a:avLst/>
              <a:gdLst/>
              <a:ahLst/>
              <a:cxnLst>
                <a:cxn ang="0">
                  <a:pos x="66" y="6"/>
                </a:cxn>
                <a:cxn ang="0">
                  <a:pos x="32" y="6"/>
                </a:cxn>
                <a:cxn ang="0">
                  <a:pos x="0" y="4"/>
                </a:cxn>
                <a:cxn ang="0">
                  <a:pos x="34" y="0"/>
                </a:cxn>
                <a:cxn ang="0">
                  <a:pos x="66" y="6"/>
                </a:cxn>
              </a:cxnLst>
              <a:rect l="0" t="0" r="r" b="b"/>
              <a:pathLst>
                <a:path w="66" h="6">
                  <a:moveTo>
                    <a:pt x="66" y="6"/>
                  </a:moveTo>
                  <a:lnTo>
                    <a:pt x="32" y="6"/>
                  </a:lnTo>
                  <a:lnTo>
                    <a:pt x="0" y="4"/>
                  </a:lnTo>
                  <a:lnTo>
                    <a:pt x="34" y="0"/>
                  </a:lnTo>
                  <a:lnTo>
                    <a:pt x="66" y="6"/>
                  </a:lnTo>
                  <a:close/>
                </a:path>
              </a:pathLst>
            </a:custGeom>
            <a:solidFill>
              <a:srgbClr val="E70048"/>
            </a:solidFill>
            <a:ln w="0">
              <a:solidFill>
                <a:srgbClr val="E7004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39" name="Freeform 1815"/>
            <p:cNvSpPr>
              <a:spLocks/>
            </p:cNvSpPr>
            <p:nvPr/>
          </p:nvSpPr>
          <p:spPr bwMode="auto">
            <a:xfrm>
              <a:off x="1592" y="1676"/>
              <a:ext cx="66" cy="6"/>
            </a:xfrm>
            <a:custGeom>
              <a:avLst/>
              <a:gdLst/>
              <a:ahLst/>
              <a:cxnLst>
                <a:cxn ang="0">
                  <a:pos x="66" y="6"/>
                </a:cxn>
                <a:cxn ang="0">
                  <a:pos x="32" y="6"/>
                </a:cxn>
                <a:cxn ang="0">
                  <a:pos x="0" y="4"/>
                </a:cxn>
                <a:cxn ang="0">
                  <a:pos x="34" y="0"/>
                </a:cxn>
                <a:cxn ang="0">
                  <a:pos x="66" y="6"/>
                </a:cxn>
              </a:cxnLst>
              <a:rect l="0" t="0" r="r" b="b"/>
              <a:pathLst>
                <a:path w="66" h="6">
                  <a:moveTo>
                    <a:pt x="66" y="6"/>
                  </a:moveTo>
                  <a:lnTo>
                    <a:pt x="32" y="6"/>
                  </a:lnTo>
                  <a:lnTo>
                    <a:pt x="0" y="4"/>
                  </a:lnTo>
                  <a:lnTo>
                    <a:pt x="34" y="0"/>
                  </a:lnTo>
                  <a:lnTo>
                    <a:pt x="6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10" name="Group 1816"/>
          <p:cNvGrpSpPr>
            <a:grpSpLocks/>
          </p:cNvGrpSpPr>
          <p:nvPr/>
        </p:nvGrpSpPr>
        <p:grpSpPr bwMode="auto">
          <a:xfrm>
            <a:off x="1854200" y="2552700"/>
            <a:ext cx="1762125" cy="635000"/>
            <a:chOff x="1168" y="1608"/>
            <a:chExt cx="1110" cy="400"/>
          </a:xfrm>
        </p:grpSpPr>
        <p:sp>
          <p:nvSpPr>
            <p:cNvPr id="156441" name="Freeform 1817"/>
            <p:cNvSpPr>
              <a:spLocks/>
            </p:cNvSpPr>
            <p:nvPr/>
          </p:nvSpPr>
          <p:spPr bwMode="auto">
            <a:xfrm>
              <a:off x="1562" y="1672"/>
              <a:ext cx="64" cy="8"/>
            </a:xfrm>
            <a:custGeom>
              <a:avLst/>
              <a:gdLst/>
              <a:ahLst/>
              <a:cxnLst>
                <a:cxn ang="0">
                  <a:pos x="64" y="4"/>
                </a:cxn>
                <a:cxn ang="0">
                  <a:pos x="30" y="8"/>
                </a:cxn>
                <a:cxn ang="0">
                  <a:pos x="0" y="6"/>
                </a:cxn>
                <a:cxn ang="0">
                  <a:pos x="34" y="0"/>
                </a:cxn>
                <a:cxn ang="0">
                  <a:pos x="64" y="4"/>
                </a:cxn>
              </a:cxnLst>
              <a:rect l="0" t="0" r="r" b="b"/>
              <a:pathLst>
                <a:path w="64" h="8">
                  <a:moveTo>
                    <a:pt x="64" y="4"/>
                  </a:moveTo>
                  <a:lnTo>
                    <a:pt x="30" y="8"/>
                  </a:lnTo>
                  <a:lnTo>
                    <a:pt x="0" y="6"/>
                  </a:lnTo>
                  <a:lnTo>
                    <a:pt x="34" y="0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EB0045"/>
            </a:solidFill>
            <a:ln w="0">
              <a:solidFill>
                <a:srgbClr val="EB004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42" name="Freeform 1818"/>
            <p:cNvSpPr>
              <a:spLocks/>
            </p:cNvSpPr>
            <p:nvPr/>
          </p:nvSpPr>
          <p:spPr bwMode="auto">
            <a:xfrm>
              <a:off x="1562" y="1672"/>
              <a:ext cx="64" cy="8"/>
            </a:xfrm>
            <a:custGeom>
              <a:avLst/>
              <a:gdLst/>
              <a:ahLst/>
              <a:cxnLst>
                <a:cxn ang="0">
                  <a:pos x="64" y="4"/>
                </a:cxn>
                <a:cxn ang="0">
                  <a:pos x="30" y="8"/>
                </a:cxn>
                <a:cxn ang="0">
                  <a:pos x="0" y="6"/>
                </a:cxn>
                <a:cxn ang="0">
                  <a:pos x="34" y="0"/>
                </a:cxn>
                <a:cxn ang="0">
                  <a:pos x="64" y="4"/>
                </a:cxn>
              </a:cxnLst>
              <a:rect l="0" t="0" r="r" b="b"/>
              <a:pathLst>
                <a:path w="64" h="8">
                  <a:moveTo>
                    <a:pt x="64" y="4"/>
                  </a:moveTo>
                  <a:lnTo>
                    <a:pt x="30" y="8"/>
                  </a:lnTo>
                  <a:lnTo>
                    <a:pt x="0" y="6"/>
                  </a:lnTo>
                  <a:lnTo>
                    <a:pt x="34" y="0"/>
                  </a:lnTo>
                  <a:lnTo>
                    <a:pt x="64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43" name="Freeform 1819"/>
            <p:cNvSpPr>
              <a:spLocks/>
            </p:cNvSpPr>
            <p:nvPr/>
          </p:nvSpPr>
          <p:spPr bwMode="auto">
            <a:xfrm>
              <a:off x="1528" y="1670"/>
              <a:ext cx="68" cy="8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34" y="8"/>
                </a:cxn>
                <a:cxn ang="0">
                  <a:pos x="0" y="8"/>
                </a:cxn>
                <a:cxn ang="0">
                  <a:pos x="34" y="0"/>
                </a:cxn>
                <a:cxn ang="0">
                  <a:pos x="68" y="2"/>
                </a:cxn>
              </a:cxnLst>
              <a:rect l="0" t="0" r="r" b="b"/>
              <a:pathLst>
                <a:path w="68" h="8">
                  <a:moveTo>
                    <a:pt x="68" y="2"/>
                  </a:moveTo>
                  <a:lnTo>
                    <a:pt x="34" y="8"/>
                  </a:lnTo>
                  <a:lnTo>
                    <a:pt x="0" y="8"/>
                  </a:lnTo>
                  <a:lnTo>
                    <a:pt x="34" y="0"/>
                  </a:lnTo>
                  <a:lnTo>
                    <a:pt x="68" y="2"/>
                  </a:lnTo>
                  <a:close/>
                </a:path>
              </a:pathLst>
            </a:custGeom>
            <a:solidFill>
              <a:srgbClr val="EC003B"/>
            </a:solidFill>
            <a:ln w="0">
              <a:solidFill>
                <a:srgbClr val="EC003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44" name="Freeform 1820"/>
            <p:cNvSpPr>
              <a:spLocks/>
            </p:cNvSpPr>
            <p:nvPr/>
          </p:nvSpPr>
          <p:spPr bwMode="auto">
            <a:xfrm>
              <a:off x="1528" y="1670"/>
              <a:ext cx="68" cy="8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34" y="8"/>
                </a:cxn>
                <a:cxn ang="0">
                  <a:pos x="0" y="8"/>
                </a:cxn>
                <a:cxn ang="0">
                  <a:pos x="34" y="0"/>
                </a:cxn>
                <a:cxn ang="0">
                  <a:pos x="68" y="2"/>
                </a:cxn>
              </a:cxnLst>
              <a:rect l="0" t="0" r="r" b="b"/>
              <a:pathLst>
                <a:path w="68" h="8">
                  <a:moveTo>
                    <a:pt x="68" y="2"/>
                  </a:moveTo>
                  <a:lnTo>
                    <a:pt x="34" y="8"/>
                  </a:lnTo>
                  <a:lnTo>
                    <a:pt x="0" y="8"/>
                  </a:lnTo>
                  <a:lnTo>
                    <a:pt x="34" y="0"/>
                  </a:lnTo>
                  <a:lnTo>
                    <a:pt x="68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45" name="Freeform 1821"/>
            <p:cNvSpPr>
              <a:spLocks/>
            </p:cNvSpPr>
            <p:nvPr/>
          </p:nvSpPr>
          <p:spPr bwMode="auto">
            <a:xfrm>
              <a:off x="1496" y="1670"/>
              <a:ext cx="66" cy="10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32" y="8"/>
                </a:cxn>
                <a:cxn ang="0">
                  <a:pos x="0" y="10"/>
                </a:cxn>
                <a:cxn ang="0">
                  <a:pos x="34" y="0"/>
                </a:cxn>
                <a:cxn ang="0">
                  <a:pos x="66" y="0"/>
                </a:cxn>
              </a:cxnLst>
              <a:rect l="0" t="0" r="r" b="b"/>
              <a:pathLst>
                <a:path w="66" h="10">
                  <a:moveTo>
                    <a:pt x="66" y="0"/>
                  </a:moveTo>
                  <a:lnTo>
                    <a:pt x="32" y="8"/>
                  </a:lnTo>
                  <a:lnTo>
                    <a:pt x="0" y="10"/>
                  </a:lnTo>
                  <a:lnTo>
                    <a:pt x="34" y="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EB0029"/>
            </a:solidFill>
            <a:ln w="0">
              <a:solidFill>
                <a:srgbClr val="EB002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46" name="Freeform 1822"/>
            <p:cNvSpPr>
              <a:spLocks/>
            </p:cNvSpPr>
            <p:nvPr/>
          </p:nvSpPr>
          <p:spPr bwMode="auto">
            <a:xfrm>
              <a:off x="1496" y="1670"/>
              <a:ext cx="66" cy="10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32" y="8"/>
                </a:cxn>
                <a:cxn ang="0">
                  <a:pos x="0" y="10"/>
                </a:cxn>
                <a:cxn ang="0">
                  <a:pos x="34" y="0"/>
                </a:cxn>
                <a:cxn ang="0">
                  <a:pos x="66" y="0"/>
                </a:cxn>
              </a:cxnLst>
              <a:rect l="0" t="0" r="r" b="b"/>
              <a:pathLst>
                <a:path w="66" h="10">
                  <a:moveTo>
                    <a:pt x="66" y="0"/>
                  </a:moveTo>
                  <a:lnTo>
                    <a:pt x="32" y="8"/>
                  </a:lnTo>
                  <a:lnTo>
                    <a:pt x="0" y="10"/>
                  </a:lnTo>
                  <a:lnTo>
                    <a:pt x="34" y="0"/>
                  </a:lnTo>
                  <a:lnTo>
                    <a:pt x="66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47" name="Freeform 1823"/>
            <p:cNvSpPr>
              <a:spLocks/>
            </p:cNvSpPr>
            <p:nvPr/>
          </p:nvSpPr>
          <p:spPr bwMode="auto">
            <a:xfrm>
              <a:off x="1462" y="1670"/>
              <a:ext cx="68" cy="16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34" y="10"/>
                </a:cxn>
                <a:cxn ang="0">
                  <a:pos x="0" y="16"/>
                </a:cxn>
                <a:cxn ang="0">
                  <a:pos x="34" y="6"/>
                </a:cxn>
                <a:cxn ang="0">
                  <a:pos x="68" y="0"/>
                </a:cxn>
              </a:cxnLst>
              <a:rect l="0" t="0" r="r" b="b"/>
              <a:pathLst>
                <a:path w="68" h="16">
                  <a:moveTo>
                    <a:pt x="68" y="0"/>
                  </a:moveTo>
                  <a:lnTo>
                    <a:pt x="34" y="10"/>
                  </a:lnTo>
                  <a:lnTo>
                    <a:pt x="0" y="16"/>
                  </a:lnTo>
                  <a:lnTo>
                    <a:pt x="34" y="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E3050B"/>
            </a:solidFill>
            <a:ln w="0">
              <a:solidFill>
                <a:srgbClr val="E3050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48" name="Freeform 1824"/>
            <p:cNvSpPr>
              <a:spLocks/>
            </p:cNvSpPr>
            <p:nvPr/>
          </p:nvSpPr>
          <p:spPr bwMode="auto">
            <a:xfrm>
              <a:off x="1462" y="1670"/>
              <a:ext cx="68" cy="16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34" y="10"/>
                </a:cxn>
                <a:cxn ang="0">
                  <a:pos x="0" y="16"/>
                </a:cxn>
                <a:cxn ang="0">
                  <a:pos x="34" y="6"/>
                </a:cxn>
                <a:cxn ang="0">
                  <a:pos x="68" y="0"/>
                </a:cxn>
              </a:cxnLst>
              <a:rect l="0" t="0" r="r" b="b"/>
              <a:pathLst>
                <a:path w="68" h="16">
                  <a:moveTo>
                    <a:pt x="68" y="0"/>
                  </a:moveTo>
                  <a:lnTo>
                    <a:pt x="34" y="10"/>
                  </a:lnTo>
                  <a:lnTo>
                    <a:pt x="0" y="16"/>
                  </a:lnTo>
                  <a:lnTo>
                    <a:pt x="34" y="6"/>
                  </a:lnTo>
                  <a:lnTo>
                    <a:pt x="68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49" name="Freeform 1825"/>
            <p:cNvSpPr>
              <a:spLocks/>
            </p:cNvSpPr>
            <p:nvPr/>
          </p:nvSpPr>
          <p:spPr bwMode="auto">
            <a:xfrm>
              <a:off x="1428" y="1676"/>
              <a:ext cx="68" cy="24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34" y="10"/>
                </a:cxn>
                <a:cxn ang="0">
                  <a:pos x="0" y="24"/>
                </a:cxn>
                <a:cxn ang="0">
                  <a:pos x="34" y="12"/>
                </a:cxn>
                <a:cxn ang="0">
                  <a:pos x="68" y="0"/>
                </a:cxn>
              </a:cxnLst>
              <a:rect l="0" t="0" r="r" b="b"/>
              <a:pathLst>
                <a:path w="68" h="24">
                  <a:moveTo>
                    <a:pt x="68" y="0"/>
                  </a:moveTo>
                  <a:lnTo>
                    <a:pt x="34" y="10"/>
                  </a:lnTo>
                  <a:lnTo>
                    <a:pt x="0" y="24"/>
                  </a:lnTo>
                  <a:lnTo>
                    <a:pt x="34" y="12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0021"/>
            </a:solidFill>
            <a:ln w="0">
              <a:solidFill>
                <a:srgbClr val="00002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50" name="Freeform 1826"/>
            <p:cNvSpPr>
              <a:spLocks/>
            </p:cNvSpPr>
            <p:nvPr/>
          </p:nvSpPr>
          <p:spPr bwMode="auto">
            <a:xfrm>
              <a:off x="1428" y="1676"/>
              <a:ext cx="68" cy="24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34" y="10"/>
                </a:cxn>
                <a:cxn ang="0">
                  <a:pos x="0" y="24"/>
                </a:cxn>
                <a:cxn ang="0">
                  <a:pos x="34" y="12"/>
                </a:cxn>
                <a:cxn ang="0">
                  <a:pos x="68" y="0"/>
                </a:cxn>
              </a:cxnLst>
              <a:rect l="0" t="0" r="r" b="b"/>
              <a:pathLst>
                <a:path w="68" h="24">
                  <a:moveTo>
                    <a:pt x="68" y="0"/>
                  </a:moveTo>
                  <a:lnTo>
                    <a:pt x="34" y="10"/>
                  </a:lnTo>
                  <a:lnTo>
                    <a:pt x="0" y="24"/>
                  </a:lnTo>
                  <a:lnTo>
                    <a:pt x="34" y="12"/>
                  </a:lnTo>
                  <a:lnTo>
                    <a:pt x="68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51" name="Freeform 1827"/>
            <p:cNvSpPr>
              <a:spLocks/>
            </p:cNvSpPr>
            <p:nvPr/>
          </p:nvSpPr>
          <p:spPr bwMode="auto">
            <a:xfrm>
              <a:off x="1392" y="1688"/>
              <a:ext cx="70" cy="34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36" y="12"/>
                </a:cxn>
                <a:cxn ang="0">
                  <a:pos x="0" y="34"/>
                </a:cxn>
                <a:cxn ang="0">
                  <a:pos x="34" y="22"/>
                </a:cxn>
                <a:cxn ang="0">
                  <a:pos x="70" y="0"/>
                </a:cxn>
              </a:cxnLst>
              <a:rect l="0" t="0" r="r" b="b"/>
              <a:pathLst>
                <a:path w="70" h="34">
                  <a:moveTo>
                    <a:pt x="70" y="0"/>
                  </a:moveTo>
                  <a:lnTo>
                    <a:pt x="36" y="12"/>
                  </a:lnTo>
                  <a:lnTo>
                    <a:pt x="0" y="34"/>
                  </a:lnTo>
                  <a:lnTo>
                    <a:pt x="34" y="22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005A"/>
            </a:solidFill>
            <a:ln w="0">
              <a:solidFill>
                <a:srgbClr val="0000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52" name="Freeform 1828"/>
            <p:cNvSpPr>
              <a:spLocks/>
            </p:cNvSpPr>
            <p:nvPr/>
          </p:nvSpPr>
          <p:spPr bwMode="auto">
            <a:xfrm>
              <a:off x="1392" y="1688"/>
              <a:ext cx="70" cy="34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36" y="12"/>
                </a:cxn>
                <a:cxn ang="0">
                  <a:pos x="0" y="34"/>
                </a:cxn>
                <a:cxn ang="0">
                  <a:pos x="34" y="22"/>
                </a:cxn>
                <a:cxn ang="0">
                  <a:pos x="70" y="0"/>
                </a:cxn>
              </a:cxnLst>
              <a:rect l="0" t="0" r="r" b="b"/>
              <a:pathLst>
                <a:path w="70" h="34">
                  <a:moveTo>
                    <a:pt x="70" y="0"/>
                  </a:moveTo>
                  <a:lnTo>
                    <a:pt x="36" y="12"/>
                  </a:lnTo>
                  <a:lnTo>
                    <a:pt x="0" y="34"/>
                  </a:lnTo>
                  <a:lnTo>
                    <a:pt x="34" y="22"/>
                  </a:lnTo>
                  <a:lnTo>
                    <a:pt x="7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53" name="Freeform 1829"/>
            <p:cNvSpPr>
              <a:spLocks/>
            </p:cNvSpPr>
            <p:nvPr/>
          </p:nvSpPr>
          <p:spPr bwMode="auto">
            <a:xfrm>
              <a:off x="1356" y="1710"/>
              <a:ext cx="70" cy="44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36" y="12"/>
                </a:cxn>
                <a:cxn ang="0">
                  <a:pos x="0" y="44"/>
                </a:cxn>
                <a:cxn ang="0">
                  <a:pos x="34" y="34"/>
                </a:cxn>
                <a:cxn ang="0">
                  <a:pos x="70" y="0"/>
                </a:cxn>
              </a:cxnLst>
              <a:rect l="0" t="0" r="r" b="b"/>
              <a:pathLst>
                <a:path w="70" h="44">
                  <a:moveTo>
                    <a:pt x="70" y="0"/>
                  </a:moveTo>
                  <a:lnTo>
                    <a:pt x="36" y="12"/>
                  </a:lnTo>
                  <a:lnTo>
                    <a:pt x="0" y="44"/>
                  </a:lnTo>
                  <a:lnTo>
                    <a:pt x="34" y="34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0090"/>
            </a:solidFill>
            <a:ln w="0">
              <a:solidFill>
                <a:srgbClr val="00009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54" name="Freeform 1830"/>
            <p:cNvSpPr>
              <a:spLocks/>
            </p:cNvSpPr>
            <p:nvPr/>
          </p:nvSpPr>
          <p:spPr bwMode="auto">
            <a:xfrm>
              <a:off x="1356" y="1710"/>
              <a:ext cx="70" cy="44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36" y="12"/>
                </a:cxn>
                <a:cxn ang="0">
                  <a:pos x="0" y="44"/>
                </a:cxn>
                <a:cxn ang="0">
                  <a:pos x="34" y="34"/>
                </a:cxn>
                <a:cxn ang="0">
                  <a:pos x="70" y="0"/>
                </a:cxn>
              </a:cxnLst>
              <a:rect l="0" t="0" r="r" b="b"/>
              <a:pathLst>
                <a:path w="70" h="44">
                  <a:moveTo>
                    <a:pt x="70" y="0"/>
                  </a:moveTo>
                  <a:lnTo>
                    <a:pt x="36" y="12"/>
                  </a:lnTo>
                  <a:lnTo>
                    <a:pt x="0" y="44"/>
                  </a:lnTo>
                  <a:lnTo>
                    <a:pt x="34" y="34"/>
                  </a:lnTo>
                  <a:lnTo>
                    <a:pt x="7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55" name="Freeform 1831"/>
            <p:cNvSpPr>
              <a:spLocks/>
            </p:cNvSpPr>
            <p:nvPr/>
          </p:nvSpPr>
          <p:spPr bwMode="auto">
            <a:xfrm>
              <a:off x="1320" y="1744"/>
              <a:ext cx="70" cy="54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36" y="10"/>
                </a:cxn>
                <a:cxn ang="0">
                  <a:pos x="0" y="54"/>
                </a:cxn>
                <a:cxn ang="0">
                  <a:pos x="34" y="48"/>
                </a:cxn>
                <a:cxn ang="0">
                  <a:pos x="70" y="0"/>
                </a:cxn>
              </a:cxnLst>
              <a:rect l="0" t="0" r="r" b="b"/>
              <a:pathLst>
                <a:path w="70" h="54">
                  <a:moveTo>
                    <a:pt x="70" y="0"/>
                  </a:moveTo>
                  <a:lnTo>
                    <a:pt x="36" y="10"/>
                  </a:lnTo>
                  <a:lnTo>
                    <a:pt x="0" y="54"/>
                  </a:lnTo>
                  <a:lnTo>
                    <a:pt x="34" y="48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06B7"/>
            </a:solidFill>
            <a:ln w="0">
              <a:solidFill>
                <a:srgbClr val="0006B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56" name="Freeform 1832"/>
            <p:cNvSpPr>
              <a:spLocks/>
            </p:cNvSpPr>
            <p:nvPr/>
          </p:nvSpPr>
          <p:spPr bwMode="auto">
            <a:xfrm>
              <a:off x="1320" y="1744"/>
              <a:ext cx="70" cy="54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36" y="10"/>
                </a:cxn>
                <a:cxn ang="0">
                  <a:pos x="0" y="54"/>
                </a:cxn>
                <a:cxn ang="0">
                  <a:pos x="34" y="48"/>
                </a:cxn>
                <a:cxn ang="0">
                  <a:pos x="70" y="0"/>
                </a:cxn>
              </a:cxnLst>
              <a:rect l="0" t="0" r="r" b="b"/>
              <a:pathLst>
                <a:path w="70" h="54">
                  <a:moveTo>
                    <a:pt x="70" y="0"/>
                  </a:moveTo>
                  <a:lnTo>
                    <a:pt x="36" y="10"/>
                  </a:lnTo>
                  <a:lnTo>
                    <a:pt x="0" y="54"/>
                  </a:lnTo>
                  <a:lnTo>
                    <a:pt x="34" y="48"/>
                  </a:lnTo>
                  <a:lnTo>
                    <a:pt x="7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57" name="Freeform 1833"/>
            <p:cNvSpPr>
              <a:spLocks/>
            </p:cNvSpPr>
            <p:nvPr/>
          </p:nvSpPr>
          <p:spPr bwMode="auto">
            <a:xfrm>
              <a:off x="1284" y="1792"/>
              <a:ext cx="70" cy="58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36" y="6"/>
                </a:cxn>
                <a:cxn ang="0">
                  <a:pos x="0" y="58"/>
                </a:cxn>
                <a:cxn ang="0">
                  <a:pos x="32" y="58"/>
                </a:cxn>
                <a:cxn ang="0">
                  <a:pos x="70" y="0"/>
                </a:cxn>
              </a:cxnLst>
              <a:rect l="0" t="0" r="r" b="b"/>
              <a:pathLst>
                <a:path w="70" h="58">
                  <a:moveTo>
                    <a:pt x="70" y="0"/>
                  </a:moveTo>
                  <a:lnTo>
                    <a:pt x="36" y="6"/>
                  </a:lnTo>
                  <a:lnTo>
                    <a:pt x="0" y="58"/>
                  </a:lnTo>
                  <a:lnTo>
                    <a:pt x="32" y="58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16C5"/>
            </a:solidFill>
            <a:ln w="0">
              <a:solidFill>
                <a:srgbClr val="0016C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58" name="Freeform 1834"/>
            <p:cNvSpPr>
              <a:spLocks/>
            </p:cNvSpPr>
            <p:nvPr/>
          </p:nvSpPr>
          <p:spPr bwMode="auto">
            <a:xfrm>
              <a:off x="1284" y="1792"/>
              <a:ext cx="70" cy="58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36" y="6"/>
                </a:cxn>
                <a:cxn ang="0">
                  <a:pos x="0" y="58"/>
                </a:cxn>
                <a:cxn ang="0">
                  <a:pos x="32" y="58"/>
                </a:cxn>
                <a:cxn ang="0">
                  <a:pos x="70" y="0"/>
                </a:cxn>
              </a:cxnLst>
              <a:rect l="0" t="0" r="r" b="b"/>
              <a:pathLst>
                <a:path w="70" h="58">
                  <a:moveTo>
                    <a:pt x="70" y="0"/>
                  </a:moveTo>
                  <a:lnTo>
                    <a:pt x="36" y="6"/>
                  </a:lnTo>
                  <a:lnTo>
                    <a:pt x="0" y="58"/>
                  </a:lnTo>
                  <a:lnTo>
                    <a:pt x="32" y="58"/>
                  </a:lnTo>
                  <a:lnTo>
                    <a:pt x="7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59" name="Freeform 1835"/>
            <p:cNvSpPr>
              <a:spLocks/>
            </p:cNvSpPr>
            <p:nvPr/>
          </p:nvSpPr>
          <p:spPr bwMode="auto">
            <a:xfrm>
              <a:off x="1246" y="1850"/>
              <a:ext cx="70" cy="60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38" y="0"/>
                </a:cxn>
                <a:cxn ang="0">
                  <a:pos x="0" y="52"/>
                </a:cxn>
                <a:cxn ang="0">
                  <a:pos x="32" y="60"/>
                </a:cxn>
                <a:cxn ang="0">
                  <a:pos x="70" y="0"/>
                </a:cxn>
              </a:cxnLst>
              <a:rect l="0" t="0" r="r" b="b"/>
              <a:pathLst>
                <a:path w="70" h="60">
                  <a:moveTo>
                    <a:pt x="70" y="0"/>
                  </a:moveTo>
                  <a:lnTo>
                    <a:pt x="38" y="0"/>
                  </a:lnTo>
                  <a:lnTo>
                    <a:pt x="0" y="52"/>
                  </a:lnTo>
                  <a:lnTo>
                    <a:pt x="32" y="60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B2AC4"/>
            </a:solidFill>
            <a:ln w="0">
              <a:solidFill>
                <a:srgbClr val="0B2AC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60" name="Freeform 1836"/>
            <p:cNvSpPr>
              <a:spLocks/>
            </p:cNvSpPr>
            <p:nvPr/>
          </p:nvSpPr>
          <p:spPr bwMode="auto">
            <a:xfrm>
              <a:off x="1246" y="1850"/>
              <a:ext cx="70" cy="60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38" y="0"/>
                </a:cxn>
                <a:cxn ang="0">
                  <a:pos x="0" y="52"/>
                </a:cxn>
                <a:cxn ang="0">
                  <a:pos x="32" y="60"/>
                </a:cxn>
                <a:cxn ang="0">
                  <a:pos x="70" y="0"/>
                </a:cxn>
              </a:cxnLst>
              <a:rect l="0" t="0" r="r" b="b"/>
              <a:pathLst>
                <a:path w="70" h="60">
                  <a:moveTo>
                    <a:pt x="70" y="0"/>
                  </a:moveTo>
                  <a:lnTo>
                    <a:pt x="38" y="0"/>
                  </a:lnTo>
                  <a:lnTo>
                    <a:pt x="0" y="52"/>
                  </a:lnTo>
                  <a:lnTo>
                    <a:pt x="32" y="60"/>
                  </a:lnTo>
                  <a:lnTo>
                    <a:pt x="7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61" name="Freeform 1837"/>
            <p:cNvSpPr>
              <a:spLocks/>
            </p:cNvSpPr>
            <p:nvPr/>
          </p:nvSpPr>
          <p:spPr bwMode="auto">
            <a:xfrm>
              <a:off x="1208" y="1902"/>
              <a:ext cx="70" cy="54"/>
            </a:xfrm>
            <a:custGeom>
              <a:avLst/>
              <a:gdLst/>
              <a:ahLst/>
              <a:cxnLst>
                <a:cxn ang="0">
                  <a:pos x="70" y="8"/>
                </a:cxn>
                <a:cxn ang="0">
                  <a:pos x="38" y="0"/>
                </a:cxn>
                <a:cxn ang="0">
                  <a:pos x="0" y="42"/>
                </a:cxn>
                <a:cxn ang="0">
                  <a:pos x="32" y="54"/>
                </a:cxn>
                <a:cxn ang="0">
                  <a:pos x="70" y="8"/>
                </a:cxn>
              </a:cxnLst>
              <a:rect l="0" t="0" r="r" b="b"/>
              <a:pathLst>
                <a:path w="70" h="54">
                  <a:moveTo>
                    <a:pt x="70" y="8"/>
                  </a:moveTo>
                  <a:lnTo>
                    <a:pt x="38" y="0"/>
                  </a:lnTo>
                  <a:lnTo>
                    <a:pt x="0" y="42"/>
                  </a:lnTo>
                  <a:lnTo>
                    <a:pt x="32" y="54"/>
                  </a:lnTo>
                  <a:lnTo>
                    <a:pt x="70" y="8"/>
                  </a:lnTo>
                  <a:close/>
                </a:path>
              </a:pathLst>
            </a:custGeom>
            <a:solidFill>
              <a:srgbClr val="0048AC"/>
            </a:solidFill>
            <a:ln w="0">
              <a:solidFill>
                <a:srgbClr val="0048A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62" name="Freeform 1838"/>
            <p:cNvSpPr>
              <a:spLocks/>
            </p:cNvSpPr>
            <p:nvPr/>
          </p:nvSpPr>
          <p:spPr bwMode="auto">
            <a:xfrm>
              <a:off x="1208" y="1902"/>
              <a:ext cx="70" cy="54"/>
            </a:xfrm>
            <a:custGeom>
              <a:avLst/>
              <a:gdLst/>
              <a:ahLst/>
              <a:cxnLst>
                <a:cxn ang="0">
                  <a:pos x="70" y="8"/>
                </a:cxn>
                <a:cxn ang="0">
                  <a:pos x="38" y="0"/>
                </a:cxn>
                <a:cxn ang="0">
                  <a:pos x="0" y="42"/>
                </a:cxn>
                <a:cxn ang="0">
                  <a:pos x="32" y="54"/>
                </a:cxn>
                <a:cxn ang="0">
                  <a:pos x="70" y="8"/>
                </a:cxn>
              </a:cxnLst>
              <a:rect l="0" t="0" r="r" b="b"/>
              <a:pathLst>
                <a:path w="70" h="54">
                  <a:moveTo>
                    <a:pt x="70" y="8"/>
                  </a:moveTo>
                  <a:lnTo>
                    <a:pt x="38" y="0"/>
                  </a:lnTo>
                  <a:lnTo>
                    <a:pt x="0" y="42"/>
                  </a:lnTo>
                  <a:lnTo>
                    <a:pt x="32" y="54"/>
                  </a:lnTo>
                  <a:lnTo>
                    <a:pt x="70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63" name="Freeform 1839"/>
            <p:cNvSpPr>
              <a:spLocks/>
            </p:cNvSpPr>
            <p:nvPr/>
          </p:nvSpPr>
          <p:spPr bwMode="auto">
            <a:xfrm>
              <a:off x="1168" y="1944"/>
              <a:ext cx="72" cy="32"/>
            </a:xfrm>
            <a:custGeom>
              <a:avLst/>
              <a:gdLst/>
              <a:ahLst/>
              <a:cxnLst>
                <a:cxn ang="0">
                  <a:pos x="72" y="12"/>
                </a:cxn>
                <a:cxn ang="0">
                  <a:pos x="40" y="0"/>
                </a:cxn>
                <a:cxn ang="0">
                  <a:pos x="0" y="16"/>
                </a:cxn>
                <a:cxn ang="0">
                  <a:pos x="32" y="32"/>
                </a:cxn>
                <a:cxn ang="0">
                  <a:pos x="72" y="12"/>
                </a:cxn>
              </a:cxnLst>
              <a:rect l="0" t="0" r="r" b="b"/>
              <a:pathLst>
                <a:path w="72" h="32">
                  <a:moveTo>
                    <a:pt x="72" y="12"/>
                  </a:moveTo>
                  <a:lnTo>
                    <a:pt x="40" y="0"/>
                  </a:lnTo>
                  <a:lnTo>
                    <a:pt x="0" y="16"/>
                  </a:lnTo>
                  <a:lnTo>
                    <a:pt x="32" y="32"/>
                  </a:lnTo>
                  <a:lnTo>
                    <a:pt x="72" y="12"/>
                  </a:lnTo>
                  <a:close/>
                </a:path>
              </a:pathLst>
            </a:custGeom>
            <a:solidFill>
              <a:srgbClr val="007658"/>
            </a:solidFill>
            <a:ln w="0">
              <a:solidFill>
                <a:srgbClr val="00765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64" name="Freeform 1840"/>
            <p:cNvSpPr>
              <a:spLocks/>
            </p:cNvSpPr>
            <p:nvPr/>
          </p:nvSpPr>
          <p:spPr bwMode="auto">
            <a:xfrm>
              <a:off x="1168" y="1944"/>
              <a:ext cx="72" cy="32"/>
            </a:xfrm>
            <a:custGeom>
              <a:avLst/>
              <a:gdLst/>
              <a:ahLst/>
              <a:cxnLst>
                <a:cxn ang="0">
                  <a:pos x="72" y="12"/>
                </a:cxn>
                <a:cxn ang="0">
                  <a:pos x="40" y="0"/>
                </a:cxn>
                <a:cxn ang="0">
                  <a:pos x="0" y="16"/>
                </a:cxn>
                <a:cxn ang="0">
                  <a:pos x="32" y="32"/>
                </a:cxn>
                <a:cxn ang="0">
                  <a:pos x="72" y="12"/>
                </a:cxn>
              </a:cxnLst>
              <a:rect l="0" t="0" r="r" b="b"/>
              <a:pathLst>
                <a:path w="72" h="32">
                  <a:moveTo>
                    <a:pt x="72" y="12"/>
                  </a:moveTo>
                  <a:lnTo>
                    <a:pt x="40" y="0"/>
                  </a:lnTo>
                  <a:lnTo>
                    <a:pt x="0" y="16"/>
                  </a:lnTo>
                  <a:lnTo>
                    <a:pt x="32" y="32"/>
                  </a:lnTo>
                  <a:lnTo>
                    <a:pt x="72" y="1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65" name="Freeform 1841"/>
            <p:cNvSpPr>
              <a:spLocks/>
            </p:cNvSpPr>
            <p:nvPr/>
          </p:nvSpPr>
          <p:spPr bwMode="auto">
            <a:xfrm>
              <a:off x="2158" y="1608"/>
              <a:ext cx="54" cy="16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4" y="16"/>
                </a:cxn>
                <a:cxn ang="0">
                  <a:pos x="54" y="8"/>
                </a:cxn>
              </a:cxnLst>
              <a:rect l="0" t="0" r="r" b="b"/>
              <a:pathLst>
                <a:path w="54" h="16">
                  <a:moveTo>
                    <a:pt x="54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4" y="16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66" name="Freeform 1842"/>
            <p:cNvSpPr>
              <a:spLocks/>
            </p:cNvSpPr>
            <p:nvPr/>
          </p:nvSpPr>
          <p:spPr bwMode="auto">
            <a:xfrm>
              <a:off x="2158" y="1608"/>
              <a:ext cx="54" cy="16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4" y="16"/>
                </a:cxn>
                <a:cxn ang="0">
                  <a:pos x="54" y="8"/>
                </a:cxn>
              </a:cxnLst>
              <a:rect l="0" t="0" r="r" b="b"/>
              <a:pathLst>
                <a:path w="54" h="16">
                  <a:moveTo>
                    <a:pt x="54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4" y="16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67" name="Freeform 1843"/>
            <p:cNvSpPr>
              <a:spLocks/>
            </p:cNvSpPr>
            <p:nvPr/>
          </p:nvSpPr>
          <p:spPr bwMode="auto">
            <a:xfrm>
              <a:off x="2138" y="1616"/>
              <a:ext cx="54" cy="16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0" y="0"/>
                </a:cxn>
                <a:cxn ang="0">
                  <a:pos x="0" y="8"/>
                </a:cxn>
                <a:cxn ang="0">
                  <a:pos x="32" y="16"/>
                </a:cxn>
                <a:cxn ang="0">
                  <a:pos x="54" y="8"/>
                </a:cxn>
              </a:cxnLst>
              <a:rect l="0" t="0" r="r" b="b"/>
              <a:pathLst>
                <a:path w="54" h="16">
                  <a:moveTo>
                    <a:pt x="54" y="8"/>
                  </a:moveTo>
                  <a:lnTo>
                    <a:pt x="20" y="0"/>
                  </a:lnTo>
                  <a:lnTo>
                    <a:pt x="0" y="8"/>
                  </a:lnTo>
                  <a:lnTo>
                    <a:pt x="32" y="16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68" name="Freeform 1844"/>
            <p:cNvSpPr>
              <a:spLocks/>
            </p:cNvSpPr>
            <p:nvPr/>
          </p:nvSpPr>
          <p:spPr bwMode="auto">
            <a:xfrm>
              <a:off x="2138" y="1616"/>
              <a:ext cx="54" cy="16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0" y="0"/>
                </a:cxn>
                <a:cxn ang="0">
                  <a:pos x="0" y="8"/>
                </a:cxn>
                <a:cxn ang="0">
                  <a:pos x="32" y="16"/>
                </a:cxn>
                <a:cxn ang="0">
                  <a:pos x="54" y="8"/>
                </a:cxn>
              </a:cxnLst>
              <a:rect l="0" t="0" r="r" b="b"/>
              <a:pathLst>
                <a:path w="54" h="16">
                  <a:moveTo>
                    <a:pt x="54" y="8"/>
                  </a:moveTo>
                  <a:lnTo>
                    <a:pt x="20" y="0"/>
                  </a:lnTo>
                  <a:lnTo>
                    <a:pt x="0" y="8"/>
                  </a:lnTo>
                  <a:lnTo>
                    <a:pt x="32" y="16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69" name="Freeform 1845"/>
            <p:cNvSpPr>
              <a:spLocks/>
            </p:cNvSpPr>
            <p:nvPr/>
          </p:nvSpPr>
          <p:spPr bwMode="auto">
            <a:xfrm>
              <a:off x="2116" y="1624"/>
              <a:ext cx="54" cy="16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2" y="16"/>
                </a:cxn>
                <a:cxn ang="0">
                  <a:pos x="54" y="8"/>
                </a:cxn>
              </a:cxnLst>
              <a:rect l="0" t="0" r="r" b="b"/>
              <a:pathLst>
                <a:path w="54" h="16">
                  <a:moveTo>
                    <a:pt x="54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2" y="16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C45"/>
            </a:solidFill>
            <a:ln w="0">
              <a:solidFill>
                <a:srgbClr val="007C4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70" name="Freeform 1846"/>
            <p:cNvSpPr>
              <a:spLocks/>
            </p:cNvSpPr>
            <p:nvPr/>
          </p:nvSpPr>
          <p:spPr bwMode="auto">
            <a:xfrm>
              <a:off x="2116" y="1624"/>
              <a:ext cx="54" cy="16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2" y="16"/>
                </a:cxn>
                <a:cxn ang="0">
                  <a:pos x="54" y="8"/>
                </a:cxn>
              </a:cxnLst>
              <a:rect l="0" t="0" r="r" b="b"/>
              <a:pathLst>
                <a:path w="54" h="16">
                  <a:moveTo>
                    <a:pt x="54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2" y="16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71" name="Freeform 1847"/>
            <p:cNvSpPr>
              <a:spLocks/>
            </p:cNvSpPr>
            <p:nvPr/>
          </p:nvSpPr>
          <p:spPr bwMode="auto">
            <a:xfrm>
              <a:off x="2094" y="1632"/>
              <a:ext cx="54" cy="16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4" y="16"/>
                </a:cxn>
                <a:cxn ang="0">
                  <a:pos x="54" y="8"/>
                </a:cxn>
              </a:cxnLst>
              <a:rect l="0" t="0" r="r" b="b"/>
              <a:pathLst>
                <a:path w="54" h="16">
                  <a:moveTo>
                    <a:pt x="54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4" y="16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C44"/>
            </a:solidFill>
            <a:ln w="0">
              <a:solidFill>
                <a:srgbClr val="007C4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72" name="Freeform 1848"/>
            <p:cNvSpPr>
              <a:spLocks/>
            </p:cNvSpPr>
            <p:nvPr/>
          </p:nvSpPr>
          <p:spPr bwMode="auto">
            <a:xfrm>
              <a:off x="2094" y="1632"/>
              <a:ext cx="54" cy="16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4" y="16"/>
                </a:cxn>
                <a:cxn ang="0">
                  <a:pos x="54" y="8"/>
                </a:cxn>
              </a:cxnLst>
              <a:rect l="0" t="0" r="r" b="b"/>
              <a:pathLst>
                <a:path w="54" h="16">
                  <a:moveTo>
                    <a:pt x="54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4" y="16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73" name="Freeform 1849"/>
            <p:cNvSpPr>
              <a:spLocks/>
            </p:cNvSpPr>
            <p:nvPr/>
          </p:nvSpPr>
          <p:spPr bwMode="auto">
            <a:xfrm>
              <a:off x="2072" y="1640"/>
              <a:ext cx="56" cy="16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4" y="16"/>
                </a:cxn>
                <a:cxn ang="0">
                  <a:pos x="56" y="8"/>
                </a:cxn>
              </a:cxnLst>
              <a:rect l="0" t="0" r="r" b="b"/>
              <a:pathLst>
                <a:path w="56" h="16">
                  <a:moveTo>
                    <a:pt x="56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4" y="16"/>
                  </a:lnTo>
                  <a:lnTo>
                    <a:pt x="56" y="8"/>
                  </a:lnTo>
                  <a:close/>
                </a:path>
              </a:pathLst>
            </a:custGeom>
            <a:solidFill>
              <a:srgbClr val="007C42"/>
            </a:solidFill>
            <a:ln w="0">
              <a:solidFill>
                <a:srgbClr val="007C4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74" name="Freeform 1850"/>
            <p:cNvSpPr>
              <a:spLocks/>
            </p:cNvSpPr>
            <p:nvPr/>
          </p:nvSpPr>
          <p:spPr bwMode="auto">
            <a:xfrm>
              <a:off x="2072" y="1640"/>
              <a:ext cx="56" cy="16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4" y="16"/>
                </a:cxn>
                <a:cxn ang="0">
                  <a:pos x="56" y="8"/>
                </a:cxn>
              </a:cxnLst>
              <a:rect l="0" t="0" r="r" b="b"/>
              <a:pathLst>
                <a:path w="56" h="16">
                  <a:moveTo>
                    <a:pt x="56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4" y="16"/>
                  </a:lnTo>
                  <a:lnTo>
                    <a:pt x="5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75" name="Freeform 1851"/>
            <p:cNvSpPr>
              <a:spLocks/>
            </p:cNvSpPr>
            <p:nvPr/>
          </p:nvSpPr>
          <p:spPr bwMode="auto">
            <a:xfrm>
              <a:off x="2050" y="1648"/>
              <a:ext cx="56" cy="16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2" y="16"/>
                </a:cxn>
                <a:cxn ang="0">
                  <a:pos x="56" y="8"/>
                </a:cxn>
              </a:cxnLst>
              <a:rect l="0" t="0" r="r" b="b"/>
              <a:pathLst>
                <a:path w="56" h="16">
                  <a:moveTo>
                    <a:pt x="56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2" y="16"/>
                  </a:lnTo>
                  <a:lnTo>
                    <a:pt x="56" y="8"/>
                  </a:lnTo>
                  <a:close/>
                </a:path>
              </a:pathLst>
            </a:custGeom>
            <a:solidFill>
              <a:srgbClr val="007C3F"/>
            </a:solidFill>
            <a:ln w="0">
              <a:solidFill>
                <a:srgbClr val="007C3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76" name="Freeform 1852"/>
            <p:cNvSpPr>
              <a:spLocks/>
            </p:cNvSpPr>
            <p:nvPr/>
          </p:nvSpPr>
          <p:spPr bwMode="auto">
            <a:xfrm>
              <a:off x="2050" y="1648"/>
              <a:ext cx="56" cy="16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2" y="16"/>
                </a:cxn>
                <a:cxn ang="0">
                  <a:pos x="56" y="8"/>
                </a:cxn>
              </a:cxnLst>
              <a:rect l="0" t="0" r="r" b="b"/>
              <a:pathLst>
                <a:path w="56" h="16">
                  <a:moveTo>
                    <a:pt x="56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2" y="16"/>
                  </a:lnTo>
                  <a:lnTo>
                    <a:pt x="5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77" name="Freeform 1853"/>
            <p:cNvSpPr>
              <a:spLocks/>
            </p:cNvSpPr>
            <p:nvPr/>
          </p:nvSpPr>
          <p:spPr bwMode="auto">
            <a:xfrm>
              <a:off x="2026" y="1656"/>
              <a:ext cx="56" cy="16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34" y="16"/>
                </a:cxn>
                <a:cxn ang="0">
                  <a:pos x="56" y="8"/>
                </a:cxn>
              </a:cxnLst>
              <a:rect l="0" t="0" r="r" b="b"/>
              <a:pathLst>
                <a:path w="56" h="16">
                  <a:moveTo>
                    <a:pt x="56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34" y="16"/>
                  </a:lnTo>
                  <a:lnTo>
                    <a:pt x="56" y="8"/>
                  </a:lnTo>
                  <a:close/>
                </a:path>
              </a:pathLst>
            </a:custGeom>
            <a:solidFill>
              <a:srgbClr val="007C3B"/>
            </a:solidFill>
            <a:ln w="0">
              <a:solidFill>
                <a:srgbClr val="007C3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78" name="Freeform 1854"/>
            <p:cNvSpPr>
              <a:spLocks/>
            </p:cNvSpPr>
            <p:nvPr/>
          </p:nvSpPr>
          <p:spPr bwMode="auto">
            <a:xfrm>
              <a:off x="2026" y="1656"/>
              <a:ext cx="56" cy="16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34" y="16"/>
                </a:cxn>
                <a:cxn ang="0">
                  <a:pos x="56" y="8"/>
                </a:cxn>
              </a:cxnLst>
              <a:rect l="0" t="0" r="r" b="b"/>
              <a:pathLst>
                <a:path w="56" h="16">
                  <a:moveTo>
                    <a:pt x="56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34" y="16"/>
                  </a:lnTo>
                  <a:lnTo>
                    <a:pt x="5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79" name="Freeform 1855"/>
            <p:cNvSpPr>
              <a:spLocks/>
            </p:cNvSpPr>
            <p:nvPr/>
          </p:nvSpPr>
          <p:spPr bwMode="auto">
            <a:xfrm>
              <a:off x="2004" y="1662"/>
              <a:ext cx="56" cy="16"/>
            </a:xfrm>
            <a:custGeom>
              <a:avLst/>
              <a:gdLst/>
              <a:ahLst/>
              <a:cxnLst>
                <a:cxn ang="0">
                  <a:pos x="56" y="10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2" y="16"/>
                </a:cxn>
                <a:cxn ang="0">
                  <a:pos x="56" y="10"/>
                </a:cxn>
              </a:cxnLst>
              <a:rect l="0" t="0" r="r" b="b"/>
              <a:pathLst>
                <a:path w="56" h="16">
                  <a:moveTo>
                    <a:pt x="56" y="10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2" y="16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007C36"/>
            </a:solidFill>
            <a:ln w="0">
              <a:solidFill>
                <a:srgbClr val="007C3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80" name="Freeform 1856"/>
            <p:cNvSpPr>
              <a:spLocks/>
            </p:cNvSpPr>
            <p:nvPr/>
          </p:nvSpPr>
          <p:spPr bwMode="auto">
            <a:xfrm>
              <a:off x="2004" y="1662"/>
              <a:ext cx="56" cy="16"/>
            </a:xfrm>
            <a:custGeom>
              <a:avLst/>
              <a:gdLst/>
              <a:ahLst/>
              <a:cxnLst>
                <a:cxn ang="0">
                  <a:pos x="56" y="10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2" y="16"/>
                </a:cxn>
                <a:cxn ang="0">
                  <a:pos x="56" y="10"/>
                </a:cxn>
              </a:cxnLst>
              <a:rect l="0" t="0" r="r" b="b"/>
              <a:pathLst>
                <a:path w="56" h="16">
                  <a:moveTo>
                    <a:pt x="56" y="10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2" y="16"/>
                  </a:lnTo>
                  <a:lnTo>
                    <a:pt x="56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81" name="Freeform 1857"/>
            <p:cNvSpPr>
              <a:spLocks/>
            </p:cNvSpPr>
            <p:nvPr/>
          </p:nvSpPr>
          <p:spPr bwMode="auto">
            <a:xfrm>
              <a:off x="1980" y="1670"/>
              <a:ext cx="56" cy="14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34" y="14"/>
                </a:cxn>
                <a:cxn ang="0">
                  <a:pos x="56" y="8"/>
                </a:cxn>
              </a:cxnLst>
              <a:rect l="0" t="0" r="r" b="b"/>
              <a:pathLst>
                <a:path w="56" h="14">
                  <a:moveTo>
                    <a:pt x="56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34" y="14"/>
                  </a:lnTo>
                  <a:lnTo>
                    <a:pt x="56" y="8"/>
                  </a:lnTo>
                  <a:close/>
                </a:path>
              </a:pathLst>
            </a:custGeom>
            <a:solidFill>
              <a:srgbClr val="007B2E"/>
            </a:solidFill>
            <a:ln w="0">
              <a:solidFill>
                <a:srgbClr val="007B2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82" name="Freeform 1858"/>
            <p:cNvSpPr>
              <a:spLocks/>
            </p:cNvSpPr>
            <p:nvPr/>
          </p:nvSpPr>
          <p:spPr bwMode="auto">
            <a:xfrm>
              <a:off x="1980" y="1670"/>
              <a:ext cx="56" cy="14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34" y="14"/>
                </a:cxn>
                <a:cxn ang="0">
                  <a:pos x="56" y="8"/>
                </a:cxn>
              </a:cxnLst>
              <a:rect l="0" t="0" r="r" b="b"/>
              <a:pathLst>
                <a:path w="56" h="14">
                  <a:moveTo>
                    <a:pt x="56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34" y="14"/>
                  </a:lnTo>
                  <a:lnTo>
                    <a:pt x="5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83" name="Freeform 1859"/>
            <p:cNvSpPr>
              <a:spLocks/>
            </p:cNvSpPr>
            <p:nvPr/>
          </p:nvSpPr>
          <p:spPr bwMode="auto">
            <a:xfrm>
              <a:off x="1956" y="1676"/>
              <a:ext cx="58" cy="14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34" y="14"/>
                </a:cxn>
                <a:cxn ang="0">
                  <a:pos x="58" y="8"/>
                </a:cxn>
              </a:cxnLst>
              <a:rect l="0" t="0" r="r" b="b"/>
              <a:pathLst>
                <a:path w="58" h="14">
                  <a:moveTo>
                    <a:pt x="58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34" y="14"/>
                  </a:lnTo>
                  <a:lnTo>
                    <a:pt x="58" y="8"/>
                  </a:lnTo>
                  <a:close/>
                </a:path>
              </a:pathLst>
            </a:custGeom>
            <a:solidFill>
              <a:srgbClr val="007A26"/>
            </a:solidFill>
            <a:ln w="0">
              <a:solidFill>
                <a:srgbClr val="007A2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84" name="Freeform 1860"/>
            <p:cNvSpPr>
              <a:spLocks/>
            </p:cNvSpPr>
            <p:nvPr/>
          </p:nvSpPr>
          <p:spPr bwMode="auto">
            <a:xfrm>
              <a:off x="1956" y="1676"/>
              <a:ext cx="58" cy="14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34" y="14"/>
                </a:cxn>
                <a:cxn ang="0">
                  <a:pos x="58" y="8"/>
                </a:cxn>
              </a:cxnLst>
              <a:rect l="0" t="0" r="r" b="b"/>
              <a:pathLst>
                <a:path w="58" h="14">
                  <a:moveTo>
                    <a:pt x="58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34" y="14"/>
                  </a:lnTo>
                  <a:lnTo>
                    <a:pt x="58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85" name="Freeform 1861"/>
            <p:cNvSpPr>
              <a:spLocks/>
            </p:cNvSpPr>
            <p:nvPr/>
          </p:nvSpPr>
          <p:spPr bwMode="auto">
            <a:xfrm>
              <a:off x="1932" y="1682"/>
              <a:ext cx="58" cy="14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32" y="14"/>
                </a:cxn>
                <a:cxn ang="0">
                  <a:pos x="58" y="8"/>
                </a:cxn>
              </a:cxnLst>
              <a:rect l="0" t="0" r="r" b="b"/>
              <a:pathLst>
                <a:path w="58" h="14">
                  <a:moveTo>
                    <a:pt x="58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32" y="14"/>
                  </a:lnTo>
                  <a:lnTo>
                    <a:pt x="58" y="8"/>
                  </a:lnTo>
                  <a:close/>
                </a:path>
              </a:pathLst>
            </a:custGeom>
            <a:solidFill>
              <a:srgbClr val="00781C"/>
            </a:solidFill>
            <a:ln w="0">
              <a:solidFill>
                <a:srgbClr val="00781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86" name="Freeform 1862"/>
            <p:cNvSpPr>
              <a:spLocks/>
            </p:cNvSpPr>
            <p:nvPr/>
          </p:nvSpPr>
          <p:spPr bwMode="auto">
            <a:xfrm>
              <a:off x="1932" y="1682"/>
              <a:ext cx="58" cy="14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32" y="14"/>
                </a:cxn>
                <a:cxn ang="0">
                  <a:pos x="58" y="8"/>
                </a:cxn>
              </a:cxnLst>
              <a:rect l="0" t="0" r="r" b="b"/>
              <a:pathLst>
                <a:path w="58" h="14">
                  <a:moveTo>
                    <a:pt x="58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32" y="14"/>
                  </a:lnTo>
                  <a:lnTo>
                    <a:pt x="58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87" name="Freeform 1863"/>
            <p:cNvSpPr>
              <a:spLocks/>
            </p:cNvSpPr>
            <p:nvPr/>
          </p:nvSpPr>
          <p:spPr bwMode="auto">
            <a:xfrm>
              <a:off x="1906" y="1688"/>
              <a:ext cx="58" cy="10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34" y="10"/>
                </a:cxn>
                <a:cxn ang="0">
                  <a:pos x="58" y="8"/>
                </a:cxn>
              </a:cxnLst>
              <a:rect l="0" t="0" r="r" b="b"/>
              <a:pathLst>
                <a:path w="58" h="10">
                  <a:moveTo>
                    <a:pt x="58" y="8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34" y="10"/>
                  </a:lnTo>
                  <a:lnTo>
                    <a:pt x="58" y="8"/>
                  </a:lnTo>
                  <a:close/>
                </a:path>
              </a:pathLst>
            </a:custGeom>
            <a:solidFill>
              <a:srgbClr val="007611"/>
            </a:solidFill>
            <a:ln w="0">
              <a:solidFill>
                <a:srgbClr val="00761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88" name="Freeform 1864"/>
            <p:cNvSpPr>
              <a:spLocks/>
            </p:cNvSpPr>
            <p:nvPr/>
          </p:nvSpPr>
          <p:spPr bwMode="auto">
            <a:xfrm>
              <a:off x="1906" y="1688"/>
              <a:ext cx="58" cy="10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34" y="10"/>
                </a:cxn>
                <a:cxn ang="0">
                  <a:pos x="58" y="8"/>
                </a:cxn>
              </a:cxnLst>
              <a:rect l="0" t="0" r="r" b="b"/>
              <a:pathLst>
                <a:path w="58" h="10">
                  <a:moveTo>
                    <a:pt x="58" y="8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34" y="10"/>
                  </a:lnTo>
                  <a:lnTo>
                    <a:pt x="58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89" name="Freeform 1865"/>
            <p:cNvSpPr>
              <a:spLocks/>
            </p:cNvSpPr>
            <p:nvPr/>
          </p:nvSpPr>
          <p:spPr bwMode="auto">
            <a:xfrm>
              <a:off x="1880" y="1692"/>
              <a:ext cx="60" cy="10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26" y="0"/>
                </a:cxn>
                <a:cxn ang="0">
                  <a:pos x="0" y="2"/>
                </a:cxn>
                <a:cxn ang="0">
                  <a:pos x="34" y="10"/>
                </a:cxn>
                <a:cxn ang="0">
                  <a:pos x="60" y="6"/>
                </a:cxn>
              </a:cxnLst>
              <a:rect l="0" t="0" r="r" b="b"/>
              <a:pathLst>
                <a:path w="60" h="10">
                  <a:moveTo>
                    <a:pt x="60" y="6"/>
                  </a:moveTo>
                  <a:lnTo>
                    <a:pt x="26" y="0"/>
                  </a:lnTo>
                  <a:lnTo>
                    <a:pt x="0" y="2"/>
                  </a:lnTo>
                  <a:lnTo>
                    <a:pt x="34" y="10"/>
                  </a:lnTo>
                  <a:lnTo>
                    <a:pt x="60" y="6"/>
                  </a:lnTo>
                  <a:close/>
                </a:path>
              </a:pathLst>
            </a:custGeom>
            <a:solidFill>
              <a:srgbClr val="007205"/>
            </a:solidFill>
            <a:ln w="0">
              <a:solidFill>
                <a:srgbClr val="00720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90" name="Freeform 1866"/>
            <p:cNvSpPr>
              <a:spLocks/>
            </p:cNvSpPr>
            <p:nvPr/>
          </p:nvSpPr>
          <p:spPr bwMode="auto">
            <a:xfrm>
              <a:off x="1880" y="1692"/>
              <a:ext cx="60" cy="10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26" y="0"/>
                </a:cxn>
                <a:cxn ang="0">
                  <a:pos x="0" y="2"/>
                </a:cxn>
                <a:cxn ang="0">
                  <a:pos x="34" y="10"/>
                </a:cxn>
                <a:cxn ang="0">
                  <a:pos x="60" y="6"/>
                </a:cxn>
              </a:cxnLst>
              <a:rect l="0" t="0" r="r" b="b"/>
              <a:pathLst>
                <a:path w="60" h="10">
                  <a:moveTo>
                    <a:pt x="60" y="6"/>
                  </a:moveTo>
                  <a:lnTo>
                    <a:pt x="26" y="0"/>
                  </a:lnTo>
                  <a:lnTo>
                    <a:pt x="0" y="2"/>
                  </a:lnTo>
                  <a:lnTo>
                    <a:pt x="34" y="10"/>
                  </a:lnTo>
                  <a:lnTo>
                    <a:pt x="6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91" name="Freeform 1867"/>
            <p:cNvSpPr>
              <a:spLocks/>
            </p:cNvSpPr>
            <p:nvPr/>
          </p:nvSpPr>
          <p:spPr bwMode="auto">
            <a:xfrm>
              <a:off x="1854" y="1694"/>
              <a:ext cx="60" cy="8"/>
            </a:xfrm>
            <a:custGeom>
              <a:avLst/>
              <a:gdLst/>
              <a:ahLst/>
              <a:cxnLst>
                <a:cxn ang="0">
                  <a:pos x="60" y="8"/>
                </a:cxn>
                <a:cxn ang="0">
                  <a:pos x="26" y="0"/>
                </a:cxn>
                <a:cxn ang="0">
                  <a:pos x="0" y="2"/>
                </a:cxn>
                <a:cxn ang="0">
                  <a:pos x="34" y="8"/>
                </a:cxn>
                <a:cxn ang="0">
                  <a:pos x="60" y="8"/>
                </a:cxn>
              </a:cxnLst>
              <a:rect l="0" t="0" r="r" b="b"/>
              <a:pathLst>
                <a:path w="60" h="8">
                  <a:moveTo>
                    <a:pt x="60" y="8"/>
                  </a:moveTo>
                  <a:lnTo>
                    <a:pt x="26" y="0"/>
                  </a:lnTo>
                  <a:lnTo>
                    <a:pt x="0" y="2"/>
                  </a:lnTo>
                  <a:lnTo>
                    <a:pt x="34" y="8"/>
                  </a:lnTo>
                  <a:lnTo>
                    <a:pt x="60" y="8"/>
                  </a:lnTo>
                  <a:close/>
                </a:path>
              </a:pathLst>
            </a:custGeom>
            <a:solidFill>
              <a:srgbClr val="006D00"/>
            </a:solidFill>
            <a:ln w="0">
              <a:solidFill>
                <a:srgbClr val="006D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92" name="Freeform 1868"/>
            <p:cNvSpPr>
              <a:spLocks/>
            </p:cNvSpPr>
            <p:nvPr/>
          </p:nvSpPr>
          <p:spPr bwMode="auto">
            <a:xfrm>
              <a:off x="1854" y="1694"/>
              <a:ext cx="60" cy="8"/>
            </a:xfrm>
            <a:custGeom>
              <a:avLst/>
              <a:gdLst/>
              <a:ahLst/>
              <a:cxnLst>
                <a:cxn ang="0">
                  <a:pos x="60" y="8"/>
                </a:cxn>
                <a:cxn ang="0">
                  <a:pos x="26" y="0"/>
                </a:cxn>
                <a:cxn ang="0">
                  <a:pos x="0" y="2"/>
                </a:cxn>
                <a:cxn ang="0">
                  <a:pos x="34" y="8"/>
                </a:cxn>
                <a:cxn ang="0">
                  <a:pos x="60" y="8"/>
                </a:cxn>
              </a:cxnLst>
              <a:rect l="0" t="0" r="r" b="b"/>
              <a:pathLst>
                <a:path w="60" h="8">
                  <a:moveTo>
                    <a:pt x="60" y="8"/>
                  </a:moveTo>
                  <a:lnTo>
                    <a:pt x="26" y="0"/>
                  </a:lnTo>
                  <a:lnTo>
                    <a:pt x="0" y="2"/>
                  </a:lnTo>
                  <a:lnTo>
                    <a:pt x="34" y="8"/>
                  </a:lnTo>
                  <a:lnTo>
                    <a:pt x="60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93" name="Freeform 1869"/>
            <p:cNvSpPr>
              <a:spLocks/>
            </p:cNvSpPr>
            <p:nvPr/>
          </p:nvSpPr>
          <p:spPr bwMode="auto">
            <a:xfrm>
              <a:off x="1828" y="1696"/>
              <a:ext cx="60" cy="8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26" y="0"/>
                </a:cxn>
                <a:cxn ang="0">
                  <a:pos x="0" y="2"/>
                </a:cxn>
                <a:cxn ang="0">
                  <a:pos x="34" y="8"/>
                </a:cxn>
                <a:cxn ang="0">
                  <a:pos x="60" y="6"/>
                </a:cxn>
              </a:cxnLst>
              <a:rect l="0" t="0" r="r" b="b"/>
              <a:pathLst>
                <a:path w="60" h="8">
                  <a:moveTo>
                    <a:pt x="60" y="6"/>
                  </a:moveTo>
                  <a:lnTo>
                    <a:pt x="26" y="0"/>
                  </a:lnTo>
                  <a:lnTo>
                    <a:pt x="0" y="2"/>
                  </a:lnTo>
                  <a:lnTo>
                    <a:pt x="34" y="8"/>
                  </a:lnTo>
                  <a:lnTo>
                    <a:pt x="60" y="6"/>
                  </a:lnTo>
                  <a:close/>
                </a:path>
              </a:pathLst>
            </a:custGeom>
            <a:solidFill>
              <a:srgbClr val="006700"/>
            </a:solidFill>
            <a:ln w="0">
              <a:solidFill>
                <a:srgbClr val="0067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94" name="Freeform 1870"/>
            <p:cNvSpPr>
              <a:spLocks/>
            </p:cNvSpPr>
            <p:nvPr/>
          </p:nvSpPr>
          <p:spPr bwMode="auto">
            <a:xfrm>
              <a:off x="1828" y="1696"/>
              <a:ext cx="60" cy="8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26" y="0"/>
                </a:cxn>
                <a:cxn ang="0">
                  <a:pos x="0" y="2"/>
                </a:cxn>
                <a:cxn ang="0">
                  <a:pos x="34" y="8"/>
                </a:cxn>
                <a:cxn ang="0">
                  <a:pos x="60" y="6"/>
                </a:cxn>
              </a:cxnLst>
              <a:rect l="0" t="0" r="r" b="b"/>
              <a:pathLst>
                <a:path w="60" h="8">
                  <a:moveTo>
                    <a:pt x="60" y="6"/>
                  </a:moveTo>
                  <a:lnTo>
                    <a:pt x="26" y="0"/>
                  </a:lnTo>
                  <a:lnTo>
                    <a:pt x="0" y="2"/>
                  </a:lnTo>
                  <a:lnTo>
                    <a:pt x="34" y="8"/>
                  </a:lnTo>
                  <a:lnTo>
                    <a:pt x="6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95" name="Freeform 1871"/>
            <p:cNvSpPr>
              <a:spLocks/>
            </p:cNvSpPr>
            <p:nvPr/>
          </p:nvSpPr>
          <p:spPr bwMode="auto">
            <a:xfrm>
              <a:off x="1802" y="1698"/>
              <a:ext cx="60" cy="6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26" y="0"/>
                </a:cxn>
                <a:cxn ang="0">
                  <a:pos x="0" y="0"/>
                </a:cxn>
                <a:cxn ang="0">
                  <a:pos x="34" y="4"/>
                </a:cxn>
                <a:cxn ang="0">
                  <a:pos x="60" y="6"/>
                </a:cxn>
              </a:cxnLst>
              <a:rect l="0" t="0" r="r" b="b"/>
              <a:pathLst>
                <a:path w="60" h="6">
                  <a:moveTo>
                    <a:pt x="60" y="6"/>
                  </a:moveTo>
                  <a:lnTo>
                    <a:pt x="26" y="0"/>
                  </a:lnTo>
                  <a:lnTo>
                    <a:pt x="0" y="0"/>
                  </a:lnTo>
                  <a:lnTo>
                    <a:pt x="34" y="4"/>
                  </a:lnTo>
                  <a:lnTo>
                    <a:pt x="60" y="6"/>
                  </a:lnTo>
                  <a:close/>
                </a:path>
              </a:pathLst>
            </a:custGeom>
            <a:solidFill>
              <a:srgbClr val="005F00"/>
            </a:solidFill>
            <a:ln w="0">
              <a:solidFill>
                <a:srgbClr val="005F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96" name="Freeform 1872"/>
            <p:cNvSpPr>
              <a:spLocks/>
            </p:cNvSpPr>
            <p:nvPr/>
          </p:nvSpPr>
          <p:spPr bwMode="auto">
            <a:xfrm>
              <a:off x="1802" y="1698"/>
              <a:ext cx="60" cy="6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26" y="0"/>
                </a:cxn>
                <a:cxn ang="0">
                  <a:pos x="0" y="0"/>
                </a:cxn>
                <a:cxn ang="0">
                  <a:pos x="34" y="4"/>
                </a:cxn>
                <a:cxn ang="0">
                  <a:pos x="60" y="6"/>
                </a:cxn>
              </a:cxnLst>
              <a:rect l="0" t="0" r="r" b="b"/>
              <a:pathLst>
                <a:path w="60" h="6">
                  <a:moveTo>
                    <a:pt x="60" y="6"/>
                  </a:moveTo>
                  <a:lnTo>
                    <a:pt x="26" y="0"/>
                  </a:lnTo>
                  <a:lnTo>
                    <a:pt x="0" y="0"/>
                  </a:lnTo>
                  <a:lnTo>
                    <a:pt x="34" y="4"/>
                  </a:lnTo>
                  <a:lnTo>
                    <a:pt x="6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97" name="Freeform 1873"/>
            <p:cNvSpPr>
              <a:spLocks/>
            </p:cNvSpPr>
            <p:nvPr/>
          </p:nvSpPr>
          <p:spPr bwMode="auto">
            <a:xfrm>
              <a:off x="1774" y="1696"/>
              <a:ext cx="62" cy="6"/>
            </a:xfrm>
            <a:custGeom>
              <a:avLst/>
              <a:gdLst/>
              <a:ahLst/>
              <a:cxnLst>
                <a:cxn ang="0">
                  <a:pos x="62" y="6"/>
                </a:cxn>
                <a:cxn ang="0">
                  <a:pos x="28" y="2"/>
                </a:cxn>
                <a:cxn ang="0">
                  <a:pos x="0" y="0"/>
                </a:cxn>
                <a:cxn ang="0">
                  <a:pos x="34" y="4"/>
                </a:cxn>
                <a:cxn ang="0">
                  <a:pos x="62" y="6"/>
                </a:cxn>
              </a:cxnLst>
              <a:rect l="0" t="0" r="r" b="b"/>
              <a:pathLst>
                <a:path w="62" h="6">
                  <a:moveTo>
                    <a:pt x="62" y="6"/>
                  </a:moveTo>
                  <a:lnTo>
                    <a:pt x="28" y="2"/>
                  </a:lnTo>
                  <a:lnTo>
                    <a:pt x="0" y="0"/>
                  </a:lnTo>
                  <a:lnTo>
                    <a:pt x="34" y="4"/>
                  </a:lnTo>
                  <a:lnTo>
                    <a:pt x="62" y="6"/>
                  </a:lnTo>
                  <a:close/>
                </a:path>
              </a:pathLst>
            </a:custGeom>
            <a:solidFill>
              <a:srgbClr val="005500"/>
            </a:solidFill>
            <a:ln w="0">
              <a:solidFill>
                <a:srgbClr val="0055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98" name="Freeform 1874"/>
            <p:cNvSpPr>
              <a:spLocks/>
            </p:cNvSpPr>
            <p:nvPr/>
          </p:nvSpPr>
          <p:spPr bwMode="auto">
            <a:xfrm>
              <a:off x="1774" y="1696"/>
              <a:ext cx="62" cy="6"/>
            </a:xfrm>
            <a:custGeom>
              <a:avLst/>
              <a:gdLst/>
              <a:ahLst/>
              <a:cxnLst>
                <a:cxn ang="0">
                  <a:pos x="62" y="6"/>
                </a:cxn>
                <a:cxn ang="0">
                  <a:pos x="28" y="2"/>
                </a:cxn>
                <a:cxn ang="0">
                  <a:pos x="0" y="0"/>
                </a:cxn>
                <a:cxn ang="0">
                  <a:pos x="34" y="4"/>
                </a:cxn>
                <a:cxn ang="0">
                  <a:pos x="62" y="6"/>
                </a:cxn>
              </a:cxnLst>
              <a:rect l="0" t="0" r="r" b="b"/>
              <a:pathLst>
                <a:path w="62" h="6">
                  <a:moveTo>
                    <a:pt x="62" y="6"/>
                  </a:moveTo>
                  <a:lnTo>
                    <a:pt x="28" y="2"/>
                  </a:lnTo>
                  <a:lnTo>
                    <a:pt x="0" y="0"/>
                  </a:lnTo>
                  <a:lnTo>
                    <a:pt x="34" y="4"/>
                  </a:lnTo>
                  <a:lnTo>
                    <a:pt x="6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499" name="Freeform 1875"/>
            <p:cNvSpPr>
              <a:spLocks/>
            </p:cNvSpPr>
            <p:nvPr/>
          </p:nvSpPr>
          <p:spPr bwMode="auto">
            <a:xfrm>
              <a:off x="1746" y="1694"/>
              <a:ext cx="62" cy="6"/>
            </a:xfrm>
            <a:custGeom>
              <a:avLst/>
              <a:gdLst/>
              <a:ahLst/>
              <a:cxnLst>
                <a:cxn ang="0">
                  <a:pos x="62" y="6"/>
                </a:cxn>
                <a:cxn ang="0">
                  <a:pos x="28" y="2"/>
                </a:cxn>
                <a:cxn ang="0">
                  <a:pos x="0" y="0"/>
                </a:cxn>
                <a:cxn ang="0">
                  <a:pos x="34" y="2"/>
                </a:cxn>
                <a:cxn ang="0">
                  <a:pos x="62" y="6"/>
                </a:cxn>
              </a:cxnLst>
              <a:rect l="0" t="0" r="r" b="b"/>
              <a:pathLst>
                <a:path w="62" h="6">
                  <a:moveTo>
                    <a:pt x="62" y="6"/>
                  </a:moveTo>
                  <a:lnTo>
                    <a:pt x="28" y="2"/>
                  </a:lnTo>
                  <a:lnTo>
                    <a:pt x="0" y="0"/>
                  </a:lnTo>
                  <a:lnTo>
                    <a:pt x="34" y="2"/>
                  </a:lnTo>
                  <a:lnTo>
                    <a:pt x="62" y="6"/>
                  </a:lnTo>
                  <a:close/>
                </a:path>
              </a:pathLst>
            </a:custGeom>
            <a:solidFill>
              <a:srgbClr val="D0003E"/>
            </a:solidFill>
            <a:ln w="0">
              <a:solidFill>
                <a:srgbClr val="D0003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00" name="Freeform 1876"/>
            <p:cNvSpPr>
              <a:spLocks/>
            </p:cNvSpPr>
            <p:nvPr/>
          </p:nvSpPr>
          <p:spPr bwMode="auto">
            <a:xfrm>
              <a:off x="1746" y="1694"/>
              <a:ext cx="62" cy="6"/>
            </a:xfrm>
            <a:custGeom>
              <a:avLst/>
              <a:gdLst/>
              <a:ahLst/>
              <a:cxnLst>
                <a:cxn ang="0">
                  <a:pos x="62" y="6"/>
                </a:cxn>
                <a:cxn ang="0">
                  <a:pos x="28" y="2"/>
                </a:cxn>
                <a:cxn ang="0">
                  <a:pos x="0" y="0"/>
                </a:cxn>
                <a:cxn ang="0">
                  <a:pos x="34" y="2"/>
                </a:cxn>
                <a:cxn ang="0">
                  <a:pos x="62" y="6"/>
                </a:cxn>
              </a:cxnLst>
              <a:rect l="0" t="0" r="r" b="b"/>
              <a:pathLst>
                <a:path w="62" h="6">
                  <a:moveTo>
                    <a:pt x="62" y="6"/>
                  </a:moveTo>
                  <a:lnTo>
                    <a:pt x="28" y="2"/>
                  </a:lnTo>
                  <a:lnTo>
                    <a:pt x="0" y="0"/>
                  </a:lnTo>
                  <a:lnTo>
                    <a:pt x="34" y="2"/>
                  </a:lnTo>
                  <a:lnTo>
                    <a:pt x="6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01" name="Freeform 1877"/>
            <p:cNvSpPr>
              <a:spLocks/>
            </p:cNvSpPr>
            <p:nvPr/>
          </p:nvSpPr>
          <p:spPr bwMode="auto">
            <a:xfrm>
              <a:off x="1716" y="1690"/>
              <a:ext cx="64" cy="6"/>
            </a:xfrm>
            <a:custGeom>
              <a:avLst/>
              <a:gdLst/>
              <a:ahLst/>
              <a:cxnLst>
                <a:cxn ang="0">
                  <a:pos x="64" y="6"/>
                </a:cxn>
                <a:cxn ang="0">
                  <a:pos x="30" y="4"/>
                </a:cxn>
                <a:cxn ang="0">
                  <a:pos x="0" y="0"/>
                </a:cxn>
                <a:cxn ang="0">
                  <a:pos x="36" y="0"/>
                </a:cxn>
                <a:cxn ang="0">
                  <a:pos x="64" y="6"/>
                </a:cxn>
              </a:cxnLst>
              <a:rect l="0" t="0" r="r" b="b"/>
              <a:pathLst>
                <a:path w="64" h="6">
                  <a:moveTo>
                    <a:pt x="64" y="6"/>
                  </a:moveTo>
                  <a:lnTo>
                    <a:pt x="30" y="4"/>
                  </a:lnTo>
                  <a:lnTo>
                    <a:pt x="0" y="0"/>
                  </a:lnTo>
                  <a:lnTo>
                    <a:pt x="36" y="0"/>
                  </a:lnTo>
                  <a:lnTo>
                    <a:pt x="64" y="6"/>
                  </a:lnTo>
                  <a:close/>
                </a:path>
              </a:pathLst>
            </a:custGeom>
            <a:solidFill>
              <a:srgbClr val="DA0048"/>
            </a:solidFill>
            <a:ln w="0">
              <a:solidFill>
                <a:srgbClr val="DA004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02" name="Freeform 1878"/>
            <p:cNvSpPr>
              <a:spLocks/>
            </p:cNvSpPr>
            <p:nvPr/>
          </p:nvSpPr>
          <p:spPr bwMode="auto">
            <a:xfrm>
              <a:off x="1716" y="1690"/>
              <a:ext cx="64" cy="6"/>
            </a:xfrm>
            <a:custGeom>
              <a:avLst/>
              <a:gdLst/>
              <a:ahLst/>
              <a:cxnLst>
                <a:cxn ang="0">
                  <a:pos x="64" y="6"/>
                </a:cxn>
                <a:cxn ang="0">
                  <a:pos x="30" y="4"/>
                </a:cxn>
                <a:cxn ang="0">
                  <a:pos x="0" y="0"/>
                </a:cxn>
                <a:cxn ang="0">
                  <a:pos x="36" y="0"/>
                </a:cxn>
                <a:cxn ang="0">
                  <a:pos x="64" y="6"/>
                </a:cxn>
              </a:cxnLst>
              <a:rect l="0" t="0" r="r" b="b"/>
              <a:pathLst>
                <a:path w="64" h="6">
                  <a:moveTo>
                    <a:pt x="64" y="6"/>
                  </a:moveTo>
                  <a:lnTo>
                    <a:pt x="30" y="4"/>
                  </a:lnTo>
                  <a:lnTo>
                    <a:pt x="0" y="0"/>
                  </a:lnTo>
                  <a:lnTo>
                    <a:pt x="36" y="0"/>
                  </a:lnTo>
                  <a:lnTo>
                    <a:pt x="64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03" name="Freeform 1879"/>
            <p:cNvSpPr>
              <a:spLocks/>
            </p:cNvSpPr>
            <p:nvPr/>
          </p:nvSpPr>
          <p:spPr bwMode="auto">
            <a:xfrm>
              <a:off x="1688" y="1684"/>
              <a:ext cx="64" cy="6"/>
            </a:xfrm>
            <a:custGeom>
              <a:avLst/>
              <a:gdLst/>
              <a:ahLst/>
              <a:cxnLst>
                <a:cxn ang="0">
                  <a:pos x="64" y="6"/>
                </a:cxn>
                <a:cxn ang="0">
                  <a:pos x="28" y="6"/>
                </a:cxn>
                <a:cxn ang="0">
                  <a:pos x="0" y="2"/>
                </a:cxn>
                <a:cxn ang="0">
                  <a:pos x="34" y="0"/>
                </a:cxn>
                <a:cxn ang="0">
                  <a:pos x="64" y="6"/>
                </a:cxn>
              </a:cxnLst>
              <a:rect l="0" t="0" r="r" b="b"/>
              <a:pathLst>
                <a:path w="64" h="6">
                  <a:moveTo>
                    <a:pt x="64" y="6"/>
                  </a:moveTo>
                  <a:lnTo>
                    <a:pt x="28" y="6"/>
                  </a:lnTo>
                  <a:lnTo>
                    <a:pt x="0" y="2"/>
                  </a:lnTo>
                  <a:lnTo>
                    <a:pt x="34" y="0"/>
                  </a:lnTo>
                  <a:lnTo>
                    <a:pt x="64" y="6"/>
                  </a:lnTo>
                  <a:close/>
                </a:path>
              </a:pathLst>
            </a:custGeom>
            <a:solidFill>
              <a:srgbClr val="E20051"/>
            </a:solidFill>
            <a:ln w="0">
              <a:solidFill>
                <a:srgbClr val="E2005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04" name="Freeform 1880"/>
            <p:cNvSpPr>
              <a:spLocks/>
            </p:cNvSpPr>
            <p:nvPr/>
          </p:nvSpPr>
          <p:spPr bwMode="auto">
            <a:xfrm>
              <a:off x="1688" y="1684"/>
              <a:ext cx="64" cy="6"/>
            </a:xfrm>
            <a:custGeom>
              <a:avLst/>
              <a:gdLst/>
              <a:ahLst/>
              <a:cxnLst>
                <a:cxn ang="0">
                  <a:pos x="64" y="6"/>
                </a:cxn>
                <a:cxn ang="0">
                  <a:pos x="28" y="6"/>
                </a:cxn>
                <a:cxn ang="0">
                  <a:pos x="0" y="2"/>
                </a:cxn>
                <a:cxn ang="0">
                  <a:pos x="34" y="0"/>
                </a:cxn>
                <a:cxn ang="0">
                  <a:pos x="64" y="6"/>
                </a:cxn>
              </a:cxnLst>
              <a:rect l="0" t="0" r="r" b="b"/>
              <a:pathLst>
                <a:path w="64" h="6">
                  <a:moveTo>
                    <a:pt x="64" y="6"/>
                  </a:moveTo>
                  <a:lnTo>
                    <a:pt x="28" y="6"/>
                  </a:lnTo>
                  <a:lnTo>
                    <a:pt x="0" y="2"/>
                  </a:lnTo>
                  <a:lnTo>
                    <a:pt x="34" y="0"/>
                  </a:lnTo>
                  <a:lnTo>
                    <a:pt x="64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05" name="Freeform 1881"/>
            <p:cNvSpPr>
              <a:spLocks/>
            </p:cNvSpPr>
            <p:nvPr/>
          </p:nvSpPr>
          <p:spPr bwMode="auto">
            <a:xfrm>
              <a:off x="1658" y="1678"/>
              <a:ext cx="64" cy="8"/>
            </a:xfrm>
            <a:custGeom>
              <a:avLst/>
              <a:gdLst/>
              <a:ahLst/>
              <a:cxnLst>
                <a:cxn ang="0">
                  <a:pos x="64" y="6"/>
                </a:cxn>
                <a:cxn ang="0">
                  <a:pos x="30" y="8"/>
                </a:cxn>
                <a:cxn ang="0">
                  <a:pos x="0" y="4"/>
                </a:cxn>
                <a:cxn ang="0">
                  <a:pos x="34" y="0"/>
                </a:cxn>
                <a:cxn ang="0">
                  <a:pos x="64" y="6"/>
                </a:cxn>
              </a:cxnLst>
              <a:rect l="0" t="0" r="r" b="b"/>
              <a:pathLst>
                <a:path w="64" h="8">
                  <a:moveTo>
                    <a:pt x="64" y="6"/>
                  </a:moveTo>
                  <a:lnTo>
                    <a:pt x="30" y="8"/>
                  </a:lnTo>
                  <a:lnTo>
                    <a:pt x="0" y="4"/>
                  </a:lnTo>
                  <a:lnTo>
                    <a:pt x="34" y="0"/>
                  </a:lnTo>
                  <a:lnTo>
                    <a:pt x="64" y="6"/>
                  </a:lnTo>
                  <a:close/>
                </a:path>
              </a:pathLst>
            </a:custGeom>
            <a:solidFill>
              <a:srgbClr val="E90056"/>
            </a:solidFill>
            <a:ln w="0">
              <a:solidFill>
                <a:srgbClr val="E9005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06" name="Freeform 1882"/>
            <p:cNvSpPr>
              <a:spLocks/>
            </p:cNvSpPr>
            <p:nvPr/>
          </p:nvSpPr>
          <p:spPr bwMode="auto">
            <a:xfrm>
              <a:off x="1658" y="1678"/>
              <a:ext cx="64" cy="8"/>
            </a:xfrm>
            <a:custGeom>
              <a:avLst/>
              <a:gdLst/>
              <a:ahLst/>
              <a:cxnLst>
                <a:cxn ang="0">
                  <a:pos x="64" y="6"/>
                </a:cxn>
                <a:cxn ang="0">
                  <a:pos x="30" y="8"/>
                </a:cxn>
                <a:cxn ang="0">
                  <a:pos x="0" y="4"/>
                </a:cxn>
                <a:cxn ang="0">
                  <a:pos x="34" y="0"/>
                </a:cxn>
                <a:cxn ang="0">
                  <a:pos x="64" y="6"/>
                </a:cxn>
              </a:cxnLst>
              <a:rect l="0" t="0" r="r" b="b"/>
              <a:pathLst>
                <a:path w="64" h="8">
                  <a:moveTo>
                    <a:pt x="64" y="6"/>
                  </a:moveTo>
                  <a:lnTo>
                    <a:pt x="30" y="8"/>
                  </a:lnTo>
                  <a:lnTo>
                    <a:pt x="0" y="4"/>
                  </a:lnTo>
                  <a:lnTo>
                    <a:pt x="34" y="0"/>
                  </a:lnTo>
                  <a:lnTo>
                    <a:pt x="64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07" name="Freeform 1883"/>
            <p:cNvSpPr>
              <a:spLocks/>
            </p:cNvSpPr>
            <p:nvPr/>
          </p:nvSpPr>
          <p:spPr bwMode="auto">
            <a:xfrm>
              <a:off x="1626" y="1672"/>
              <a:ext cx="66" cy="10"/>
            </a:xfrm>
            <a:custGeom>
              <a:avLst/>
              <a:gdLst/>
              <a:ahLst/>
              <a:cxnLst>
                <a:cxn ang="0">
                  <a:pos x="66" y="6"/>
                </a:cxn>
                <a:cxn ang="0">
                  <a:pos x="32" y="10"/>
                </a:cxn>
                <a:cxn ang="0">
                  <a:pos x="0" y="4"/>
                </a:cxn>
                <a:cxn ang="0">
                  <a:pos x="36" y="0"/>
                </a:cxn>
                <a:cxn ang="0">
                  <a:pos x="66" y="6"/>
                </a:cxn>
              </a:cxnLst>
              <a:rect l="0" t="0" r="r" b="b"/>
              <a:pathLst>
                <a:path w="66" h="10">
                  <a:moveTo>
                    <a:pt x="66" y="6"/>
                  </a:moveTo>
                  <a:lnTo>
                    <a:pt x="32" y="10"/>
                  </a:lnTo>
                  <a:lnTo>
                    <a:pt x="0" y="4"/>
                  </a:lnTo>
                  <a:lnTo>
                    <a:pt x="36" y="0"/>
                  </a:lnTo>
                  <a:lnTo>
                    <a:pt x="66" y="6"/>
                  </a:lnTo>
                  <a:close/>
                </a:path>
              </a:pathLst>
            </a:custGeom>
            <a:solidFill>
              <a:srgbClr val="EF0057"/>
            </a:solidFill>
            <a:ln w="0">
              <a:solidFill>
                <a:srgbClr val="EF005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08" name="Freeform 1884"/>
            <p:cNvSpPr>
              <a:spLocks/>
            </p:cNvSpPr>
            <p:nvPr/>
          </p:nvSpPr>
          <p:spPr bwMode="auto">
            <a:xfrm>
              <a:off x="1626" y="1672"/>
              <a:ext cx="66" cy="10"/>
            </a:xfrm>
            <a:custGeom>
              <a:avLst/>
              <a:gdLst/>
              <a:ahLst/>
              <a:cxnLst>
                <a:cxn ang="0">
                  <a:pos x="66" y="6"/>
                </a:cxn>
                <a:cxn ang="0">
                  <a:pos x="32" y="10"/>
                </a:cxn>
                <a:cxn ang="0">
                  <a:pos x="0" y="4"/>
                </a:cxn>
                <a:cxn ang="0">
                  <a:pos x="36" y="0"/>
                </a:cxn>
                <a:cxn ang="0">
                  <a:pos x="66" y="6"/>
                </a:cxn>
              </a:cxnLst>
              <a:rect l="0" t="0" r="r" b="b"/>
              <a:pathLst>
                <a:path w="66" h="10">
                  <a:moveTo>
                    <a:pt x="66" y="6"/>
                  </a:moveTo>
                  <a:lnTo>
                    <a:pt x="32" y="10"/>
                  </a:lnTo>
                  <a:lnTo>
                    <a:pt x="0" y="4"/>
                  </a:lnTo>
                  <a:lnTo>
                    <a:pt x="36" y="0"/>
                  </a:lnTo>
                  <a:lnTo>
                    <a:pt x="6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09" name="Freeform 1885"/>
            <p:cNvSpPr>
              <a:spLocks/>
            </p:cNvSpPr>
            <p:nvPr/>
          </p:nvSpPr>
          <p:spPr bwMode="auto">
            <a:xfrm>
              <a:off x="1596" y="1664"/>
              <a:ext cx="66" cy="12"/>
            </a:xfrm>
            <a:custGeom>
              <a:avLst/>
              <a:gdLst/>
              <a:ahLst/>
              <a:cxnLst>
                <a:cxn ang="0">
                  <a:pos x="66" y="8"/>
                </a:cxn>
                <a:cxn ang="0">
                  <a:pos x="30" y="12"/>
                </a:cxn>
                <a:cxn ang="0">
                  <a:pos x="0" y="8"/>
                </a:cxn>
                <a:cxn ang="0">
                  <a:pos x="34" y="0"/>
                </a:cxn>
                <a:cxn ang="0">
                  <a:pos x="66" y="8"/>
                </a:cxn>
              </a:cxnLst>
              <a:rect l="0" t="0" r="r" b="b"/>
              <a:pathLst>
                <a:path w="66" h="12">
                  <a:moveTo>
                    <a:pt x="66" y="8"/>
                  </a:moveTo>
                  <a:lnTo>
                    <a:pt x="30" y="12"/>
                  </a:lnTo>
                  <a:lnTo>
                    <a:pt x="0" y="8"/>
                  </a:lnTo>
                  <a:lnTo>
                    <a:pt x="34" y="0"/>
                  </a:lnTo>
                  <a:lnTo>
                    <a:pt x="66" y="8"/>
                  </a:lnTo>
                  <a:close/>
                </a:path>
              </a:pathLst>
            </a:custGeom>
            <a:solidFill>
              <a:srgbClr val="F30054"/>
            </a:solidFill>
            <a:ln w="0">
              <a:solidFill>
                <a:srgbClr val="F3005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10" name="Freeform 1886"/>
            <p:cNvSpPr>
              <a:spLocks/>
            </p:cNvSpPr>
            <p:nvPr/>
          </p:nvSpPr>
          <p:spPr bwMode="auto">
            <a:xfrm>
              <a:off x="1596" y="1664"/>
              <a:ext cx="66" cy="12"/>
            </a:xfrm>
            <a:custGeom>
              <a:avLst/>
              <a:gdLst/>
              <a:ahLst/>
              <a:cxnLst>
                <a:cxn ang="0">
                  <a:pos x="66" y="8"/>
                </a:cxn>
                <a:cxn ang="0">
                  <a:pos x="30" y="12"/>
                </a:cxn>
                <a:cxn ang="0">
                  <a:pos x="0" y="8"/>
                </a:cxn>
                <a:cxn ang="0">
                  <a:pos x="34" y="0"/>
                </a:cxn>
                <a:cxn ang="0">
                  <a:pos x="66" y="8"/>
                </a:cxn>
              </a:cxnLst>
              <a:rect l="0" t="0" r="r" b="b"/>
              <a:pathLst>
                <a:path w="66" h="12">
                  <a:moveTo>
                    <a:pt x="66" y="8"/>
                  </a:moveTo>
                  <a:lnTo>
                    <a:pt x="30" y="12"/>
                  </a:lnTo>
                  <a:lnTo>
                    <a:pt x="0" y="8"/>
                  </a:lnTo>
                  <a:lnTo>
                    <a:pt x="34" y="0"/>
                  </a:lnTo>
                  <a:lnTo>
                    <a:pt x="6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11" name="Freeform 1887"/>
            <p:cNvSpPr>
              <a:spLocks/>
            </p:cNvSpPr>
            <p:nvPr/>
          </p:nvSpPr>
          <p:spPr bwMode="auto">
            <a:xfrm>
              <a:off x="1562" y="1660"/>
              <a:ext cx="68" cy="12"/>
            </a:xfrm>
            <a:custGeom>
              <a:avLst/>
              <a:gdLst/>
              <a:ahLst/>
              <a:cxnLst>
                <a:cxn ang="0">
                  <a:pos x="68" y="4"/>
                </a:cxn>
                <a:cxn ang="0">
                  <a:pos x="34" y="12"/>
                </a:cxn>
                <a:cxn ang="0">
                  <a:pos x="0" y="10"/>
                </a:cxn>
                <a:cxn ang="0">
                  <a:pos x="36" y="0"/>
                </a:cxn>
                <a:cxn ang="0">
                  <a:pos x="68" y="4"/>
                </a:cxn>
              </a:cxnLst>
              <a:rect l="0" t="0" r="r" b="b"/>
              <a:pathLst>
                <a:path w="68" h="12">
                  <a:moveTo>
                    <a:pt x="68" y="4"/>
                  </a:moveTo>
                  <a:lnTo>
                    <a:pt x="34" y="12"/>
                  </a:lnTo>
                  <a:lnTo>
                    <a:pt x="0" y="10"/>
                  </a:lnTo>
                  <a:lnTo>
                    <a:pt x="36" y="0"/>
                  </a:lnTo>
                  <a:lnTo>
                    <a:pt x="68" y="4"/>
                  </a:lnTo>
                  <a:close/>
                </a:path>
              </a:pathLst>
            </a:custGeom>
            <a:solidFill>
              <a:srgbClr val="F5004B"/>
            </a:solidFill>
            <a:ln w="0">
              <a:solidFill>
                <a:srgbClr val="F5004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12" name="Freeform 1888"/>
            <p:cNvSpPr>
              <a:spLocks/>
            </p:cNvSpPr>
            <p:nvPr/>
          </p:nvSpPr>
          <p:spPr bwMode="auto">
            <a:xfrm>
              <a:off x="1562" y="1660"/>
              <a:ext cx="68" cy="12"/>
            </a:xfrm>
            <a:custGeom>
              <a:avLst/>
              <a:gdLst/>
              <a:ahLst/>
              <a:cxnLst>
                <a:cxn ang="0">
                  <a:pos x="68" y="4"/>
                </a:cxn>
                <a:cxn ang="0">
                  <a:pos x="34" y="12"/>
                </a:cxn>
                <a:cxn ang="0">
                  <a:pos x="0" y="10"/>
                </a:cxn>
                <a:cxn ang="0">
                  <a:pos x="36" y="0"/>
                </a:cxn>
                <a:cxn ang="0">
                  <a:pos x="68" y="4"/>
                </a:cxn>
              </a:cxnLst>
              <a:rect l="0" t="0" r="r" b="b"/>
              <a:pathLst>
                <a:path w="68" h="12">
                  <a:moveTo>
                    <a:pt x="68" y="4"/>
                  </a:moveTo>
                  <a:lnTo>
                    <a:pt x="34" y="12"/>
                  </a:lnTo>
                  <a:lnTo>
                    <a:pt x="0" y="10"/>
                  </a:lnTo>
                  <a:lnTo>
                    <a:pt x="36" y="0"/>
                  </a:lnTo>
                  <a:lnTo>
                    <a:pt x="68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13" name="Freeform 1889"/>
            <p:cNvSpPr>
              <a:spLocks/>
            </p:cNvSpPr>
            <p:nvPr/>
          </p:nvSpPr>
          <p:spPr bwMode="auto">
            <a:xfrm>
              <a:off x="1530" y="1658"/>
              <a:ext cx="68" cy="12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32" y="12"/>
                </a:cxn>
                <a:cxn ang="0">
                  <a:pos x="0" y="12"/>
                </a:cxn>
                <a:cxn ang="0">
                  <a:pos x="34" y="0"/>
                </a:cxn>
                <a:cxn ang="0">
                  <a:pos x="68" y="2"/>
                </a:cxn>
              </a:cxnLst>
              <a:rect l="0" t="0" r="r" b="b"/>
              <a:pathLst>
                <a:path w="68" h="12">
                  <a:moveTo>
                    <a:pt x="68" y="2"/>
                  </a:moveTo>
                  <a:lnTo>
                    <a:pt x="32" y="12"/>
                  </a:lnTo>
                  <a:lnTo>
                    <a:pt x="0" y="12"/>
                  </a:lnTo>
                  <a:lnTo>
                    <a:pt x="34" y="0"/>
                  </a:lnTo>
                  <a:lnTo>
                    <a:pt x="68" y="2"/>
                  </a:lnTo>
                  <a:close/>
                </a:path>
              </a:pathLst>
            </a:custGeom>
            <a:solidFill>
              <a:srgbClr val="F50C3A"/>
            </a:solidFill>
            <a:ln w="0">
              <a:solidFill>
                <a:srgbClr val="F50C3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14" name="Freeform 1890"/>
            <p:cNvSpPr>
              <a:spLocks/>
            </p:cNvSpPr>
            <p:nvPr/>
          </p:nvSpPr>
          <p:spPr bwMode="auto">
            <a:xfrm>
              <a:off x="1530" y="1658"/>
              <a:ext cx="68" cy="12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32" y="12"/>
                </a:cxn>
                <a:cxn ang="0">
                  <a:pos x="0" y="12"/>
                </a:cxn>
                <a:cxn ang="0">
                  <a:pos x="34" y="0"/>
                </a:cxn>
                <a:cxn ang="0">
                  <a:pos x="68" y="2"/>
                </a:cxn>
              </a:cxnLst>
              <a:rect l="0" t="0" r="r" b="b"/>
              <a:pathLst>
                <a:path w="68" h="12">
                  <a:moveTo>
                    <a:pt x="68" y="2"/>
                  </a:moveTo>
                  <a:lnTo>
                    <a:pt x="32" y="12"/>
                  </a:lnTo>
                  <a:lnTo>
                    <a:pt x="0" y="12"/>
                  </a:lnTo>
                  <a:lnTo>
                    <a:pt x="34" y="0"/>
                  </a:lnTo>
                  <a:lnTo>
                    <a:pt x="68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15" name="Freeform 1891"/>
            <p:cNvSpPr>
              <a:spLocks/>
            </p:cNvSpPr>
            <p:nvPr/>
          </p:nvSpPr>
          <p:spPr bwMode="auto">
            <a:xfrm>
              <a:off x="1496" y="1658"/>
              <a:ext cx="68" cy="18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34" y="12"/>
                </a:cxn>
                <a:cxn ang="0">
                  <a:pos x="0" y="18"/>
                </a:cxn>
                <a:cxn ang="0">
                  <a:pos x="34" y="4"/>
                </a:cxn>
                <a:cxn ang="0">
                  <a:pos x="68" y="0"/>
                </a:cxn>
              </a:cxnLst>
              <a:rect l="0" t="0" r="r" b="b"/>
              <a:pathLst>
                <a:path w="68" h="18">
                  <a:moveTo>
                    <a:pt x="68" y="0"/>
                  </a:moveTo>
                  <a:lnTo>
                    <a:pt x="34" y="12"/>
                  </a:lnTo>
                  <a:lnTo>
                    <a:pt x="0" y="18"/>
                  </a:lnTo>
                  <a:lnTo>
                    <a:pt x="34" y="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EF171C"/>
            </a:solidFill>
            <a:ln w="0">
              <a:solidFill>
                <a:srgbClr val="EF171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16" name="Freeform 1892"/>
            <p:cNvSpPr>
              <a:spLocks/>
            </p:cNvSpPr>
            <p:nvPr/>
          </p:nvSpPr>
          <p:spPr bwMode="auto">
            <a:xfrm>
              <a:off x="1496" y="1658"/>
              <a:ext cx="68" cy="18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34" y="12"/>
                </a:cxn>
                <a:cxn ang="0">
                  <a:pos x="0" y="18"/>
                </a:cxn>
                <a:cxn ang="0">
                  <a:pos x="34" y="4"/>
                </a:cxn>
                <a:cxn ang="0">
                  <a:pos x="68" y="0"/>
                </a:cxn>
              </a:cxnLst>
              <a:rect l="0" t="0" r="r" b="b"/>
              <a:pathLst>
                <a:path w="68" h="18">
                  <a:moveTo>
                    <a:pt x="68" y="0"/>
                  </a:moveTo>
                  <a:lnTo>
                    <a:pt x="34" y="12"/>
                  </a:lnTo>
                  <a:lnTo>
                    <a:pt x="0" y="18"/>
                  </a:lnTo>
                  <a:lnTo>
                    <a:pt x="34" y="4"/>
                  </a:lnTo>
                  <a:lnTo>
                    <a:pt x="68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17" name="Freeform 1893"/>
            <p:cNvSpPr>
              <a:spLocks/>
            </p:cNvSpPr>
            <p:nvPr/>
          </p:nvSpPr>
          <p:spPr bwMode="auto">
            <a:xfrm>
              <a:off x="1462" y="1662"/>
              <a:ext cx="68" cy="26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34" y="14"/>
                </a:cxn>
                <a:cxn ang="0">
                  <a:pos x="0" y="26"/>
                </a:cxn>
                <a:cxn ang="0">
                  <a:pos x="34" y="10"/>
                </a:cxn>
                <a:cxn ang="0">
                  <a:pos x="68" y="0"/>
                </a:cxn>
              </a:cxnLst>
              <a:rect l="0" t="0" r="r" b="b"/>
              <a:pathLst>
                <a:path w="68" h="26">
                  <a:moveTo>
                    <a:pt x="68" y="0"/>
                  </a:moveTo>
                  <a:lnTo>
                    <a:pt x="34" y="14"/>
                  </a:lnTo>
                  <a:lnTo>
                    <a:pt x="0" y="26"/>
                  </a:lnTo>
                  <a:lnTo>
                    <a:pt x="34" y="10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DE2000"/>
            </a:solidFill>
            <a:ln w="0">
              <a:solidFill>
                <a:srgbClr val="DE2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18" name="Freeform 1894"/>
            <p:cNvSpPr>
              <a:spLocks/>
            </p:cNvSpPr>
            <p:nvPr/>
          </p:nvSpPr>
          <p:spPr bwMode="auto">
            <a:xfrm>
              <a:off x="1462" y="1662"/>
              <a:ext cx="68" cy="26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34" y="14"/>
                </a:cxn>
                <a:cxn ang="0">
                  <a:pos x="0" y="26"/>
                </a:cxn>
                <a:cxn ang="0">
                  <a:pos x="34" y="10"/>
                </a:cxn>
                <a:cxn ang="0">
                  <a:pos x="68" y="0"/>
                </a:cxn>
              </a:cxnLst>
              <a:rect l="0" t="0" r="r" b="b"/>
              <a:pathLst>
                <a:path w="68" h="26">
                  <a:moveTo>
                    <a:pt x="68" y="0"/>
                  </a:moveTo>
                  <a:lnTo>
                    <a:pt x="34" y="14"/>
                  </a:lnTo>
                  <a:lnTo>
                    <a:pt x="0" y="26"/>
                  </a:lnTo>
                  <a:lnTo>
                    <a:pt x="34" y="10"/>
                  </a:lnTo>
                  <a:lnTo>
                    <a:pt x="68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19" name="Freeform 1895"/>
            <p:cNvSpPr>
              <a:spLocks/>
            </p:cNvSpPr>
            <p:nvPr/>
          </p:nvSpPr>
          <p:spPr bwMode="auto">
            <a:xfrm>
              <a:off x="1426" y="1672"/>
              <a:ext cx="70" cy="38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36" y="16"/>
                </a:cxn>
                <a:cxn ang="0">
                  <a:pos x="0" y="38"/>
                </a:cxn>
                <a:cxn ang="0">
                  <a:pos x="34" y="22"/>
                </a:cxn>
                <a:cxn ang="0">
                  <a:pos x="70" y="0"/>
                </a:cxn>
              </a:cxnLst>
              <a:rect l="0" t="0" r="r" b="b"/>
              <a:pathLst>
                <a:path w="70" h="38">
                  <a:moveTo>
                    <a:pt x="70" y="0"/>
                  </a:moveTo>
                  <a:lnTo>
                    <a:pt x="36" y="16"/>
                  </a:lnTo>
                  <a:lnTo>
                    <a:pt x="0" y="38"/>
                  </a:lnTo>
                  <a:lnTo>
                    <a:pt x="34" y="22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0051"/>
            </a:solidFill>
            <a:ln w="0">
              <a:solidFill>
                <a:srgbClr val="00005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20" name="Freeform 1896"/>
            <p:cNvSpPr>
              <a:spLocks/>
            </p:cNvSpPr>
            <p:nvPr/>
          </p:nvSpPr>
          <p:spPr bwMode="auto">
            <a:xfrm>
              <a:off x="1426" y="1672"/>
              <a:ext cx="70" cy="38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36" y="16"/>
                </a:cxn>
                <a:cxn ang="0">
                  <a:pos x="0" y="38"/>
                </a:cxn>
                <a:cxn ang="0">
                  <a:pos x="34" y="22"/>
                </a:cxn>
                <a:cxn ang="0">
                  <a:pos x="70" y="0"/>
                </a:cxn>
              </a:cxnLst>
              <a:rect l="0" t="0" r="r" b="b"/>
              <a:pathLst>
                <a:path w="70" h="38">
                  <a:moveTo>
                    <a:pt x="70" y="0"/>
                  </a:moveTo>
                  <a:lnTo>
                    <a:pt x="36" y="16"/>
                  </a:lnTo>
                  <a:lnTo>
                    <a:pt x="0" y="38"/>
                  </a:lnTo>
                  <a:lnTo>
                    <a:pt x="34" y="22"/>
                  </a:lnTo>
                  <a:lnTo>
                    <a:pt x="7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21" name="Freeform 1897"/>
            <p:cNvSpPr>
              <a:spLocks/>
            </p:cNvSpPr>
            <p:nvPr/>
          </p:nvSpPr>
          <p:spPr bwMode="auto">
            <a:xfrm>
              <a:off x="1390" y="1694"/>
              <a:ext cx="70" cy="50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36" y="16"/>
                </a:cxn>
                <a:cxn ang="0">
                  <a:pos x="0" y="50"/>
                </a:cxn>
                <a:cxn ang="0">
                  <a:pos x="34" y="36"/>
                </a:cxn>
                <a:cxn ang="0">
                  <a:pos x="70" y="0"/>
                </a:cxn>
              </a:cxnLst>
              <a:rect l="0" t="0" r="r" b="b"/>
              <a:pathLst>
                <a:path w="70" h="50">
                  <a:moveTo>
                    <a:pt x="70" y="0"/>
                  </a:moveTo>
                  <a:lnTo>
                    <a:pt x="36" y="16"/>
                  </a:lnTo>
                  <a:lnTo>
                    <a:pt x="0" y="50"/>
                  </a:lnTo>
                  <a:lnTo>
                    <a:pt x="34" y="36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0090"/>
            </a:solidFill>
            <a:ln w="0">
              <a:solidFill>
                <a:srgbClr val="00009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22" name="Freeform 1898"/>
            <p:cNvSpPr>
              <a:spLocks/>
            </p:cNvSpPr>
            <p:nvPr/>
          </p:nvSpPr>
          <p:spPr bwMode="auto">
            <a:xfrm>
              <a:off x="1390" y="1694"/>
              <a:ext cx="70" cy="50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36" y="16"/>
                </a:cxn>
                <a:cxn ang="0">
                  <a:pos x="0" y="50"/>
                </a:cxn>
                <a:cxn ang="0">
                  <a:pos x="34" y="36"/>
                </a:cxn>
                <a:cxn ang="0">
                  <a:pos x="70" y="0"/>
                </a:cxn>
              </a:cxnLst>
              <a:rect l="0" t="0" r="r" b="b"/>
              <a:pathLst>
                <a:path w="70" h="50">
                  <a:moveTo>
                    <a:pt x="70" y="0"/>
                  </a:moveTo>
                  <a:lnTo>
                    <a:pt x="36" y="16"/>
                  </a:lnTo>
                  <a:lnTo>
                    <a:pt x="0" y="50"/>
                  </a:lnTo>
                  <a:lnTo>
                    <a:pt x="34" y="36"/>
                  </a:lnTo>
                  <a:lnTo>
                    <a:pt x="7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23" name="Freeform 1899"/>
            <p:cNvSpPr>
              <a:spLocks/>
            </p:cNvSpPr>
            <p:nvPr/>
          </p:nvSpPr>
          <p:spPr bwMode="auto">
            <a:xfrm>
              <a:off x="1354" y="1730"/>
              <a:ext cx="70" cy="62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36" y="14"/>
                </a:cxn>
                <a:cxn ang="0">
                  <a:pos x="0" y="62"/>
                </a:cxn>
                <a:cxn ang="0">
                  <a:pos x="34" y="52"/>
                </a:cxn>
                <a:cxn ang="0">
                  <a:pos x="70" y="0"/>
                </a:cxn>
              </a:cxnLst>
              <a:rect l="0" t="0" r="r" b="b"/>
              <a:pathLst>
                <a:path w="70" h="62">
                  <a:moveTo>
                    <a:pt x="70" y="0"/>
                  </a:moveTo>
                  <a:lnTo>
                    <a:pt x="36" y="14"/>
                  </a:lnTo>
                  <a:lnTo>
                    <a:pt x="0" y="62"/>
                  </a:lnTo>
                  <a:lnTo>
                    <a:pt x="34" y="52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00BD"/>
            </a:solidFill>
            <a:ln w="0">
              <a:solidFill>
                <a:srgbClr val="0000B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24" name="Freeform 1900"/>
            <p:cNvSpPr>
              <a:spLocks/>
            </p:cNvSpPr>
            <p:nvPr/>
          </p:nvSpPr>
          <p:spPr bwMode="auto">
            <a:xfrm>
              <a:off x="1354" y="1730"/>
              <a:ext cx="70" cy="62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36" y="14"/>
                </a:cxn>
                <a:cxn ang="0">
                  <a:pos x="0" y="62"/>
                </a:cxn>
                <a:cxn ang="0">
                  <a:pos x="34" y="52"/>
                </a:cxn>
                <a:cxn ang="0">
                  <a:pos x="70" y="0"/>
                </a:cxn>
              </a:cxnLst>
              <a:rect l="0" t="0" r="r" b="b"/>
              <a:pathLst>
                <a:path w="70" h="62">
                  <a:moveTo>
                    <a:pt x="70" y="0"/>
                  </a:moveTo>
                  <a:lnTo>
                    <a:pt x="36" y="14"/>
                  </a:lnTo>
                  <a:lnTo>
                    <a:pt x="0" y="62"/>
                  </a:lnTo>
                  <a:lnTo>
                    <a:pt x="34" y="52"/>
                  </a:lnTo>
                  <a:lnTo>
                    <a:pt x="7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25" name="Freeform 1901"/>
            <p:cNvSpPr>
              <a:spLocks/>
            </p:cNvSpPr>
            <p:nvPr/>
          </p:nvSpPr>
          <p:spPr bwMode="auto">
            <a:xfrm>
              <a:off x="1316" y="1782"/>
              <a:ext cx="72" cy="68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38" y="10"/>
                </a:cxn>
                <a:cxn ang="0">
                  <a:pos x="0" y="68"/>
                </a:cxn>
                <a:cxn ang="0">
                  <a:pos x="34" y="66"/>
                </a:cxn>
                <a:cxn ang="0">
                  <a:pos x="72" y="0"/>
                </a:cxn>
              </a:cxnLst>
              <a:rect l="0" t="0" r="r" b="b"/>
              <a:pathLst>
                <a:path w="72" h="68">
                  <a:moveTo>
                    <a:pt x="72" y="0"/>
                  </a:moveTo>
                  <a:lnTo>
                    <a:pt x="38" y="10"/>
                  </a:lnTo>
                  <a:lnTo>
                    <a:pt x="0" y="68"/>
                  </a:lnTo>
                  <a:lnTo>
                    <a:pt x="34" y="6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09CE"/>
            </a:solidFill>
            <a:ln w="0">
              <a:solidFill>
                <a:srgbClr val="0009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26" name="Freeform 1902"/>
            <p:cNvSpPr>
              <a:spLocks/>
            </p:cNvSpPr>
            <p:nvPr/>
          </p:nvSpPr>
          <p:spPr bwMode="auto">
            <a:xfrm>
              <a:off x="1316" y="1782"/>
              <a:ext cx="72" cy="68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38" y="10"/>
                </a:cxn>
                <a:cxn ang="0">
                  <a:pos x="0" y="68"/>
                </a:cxn>
                <a:cxn ang="0">
                  <a:pos x="34" y="66"/>
                </a:cxn>
                <a:cxn ang="0">
                  <a:pos x="72" y="0"/>
                </a:cxn>
              </a:cxnLst>
              <a:rect l="0" t="0" r="r" b="b"/>
              <a:pathLst>
                <a:path w="72" h="68">
                  <a:moveTo>
                    <a:pt x="72" y="0"/>
                  </a:moveTo>
                  <a:lnTo>
                    <a:pt x="38" y="10"/>
                  </a:lnTo>
                  <a:lnTo>
                    <a:pt x="0" y="68"/>
                  </a:lnTo>
                  <a:lnTo>
                    <a:pt x="34" y="66"/>
                  </a:lnTo>
                  <a:lnTo>
                    <a:pt x="72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27" name="Freeform 1903"/>
            <p:cNvSpPr>
              <a:spLocks/>
            </p:cNvSpPr>
            <p:nvPr/>
          </p:nvSpPr>
          <p:spPr bwMode="auto">
            <a:xfrm>
              <a:off x="1278" y="1848"/>
              <a:ext cx="72" cy="68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38" y="2"/>
                </a:cxn>
                <a:cxn ang="0">
                  <a:pos x="0" y="62"/>
                </a:cxn>
                <a:cxn ang="0">
                  <a:pos x="34" y="68"/>
                </a:cxn>
                <a:cxn ang="0">
                  <a:pos x="72" y="0"/>
                </a:cxn>
              </a:cxnLst>
              <a:rect l="0" t="0" r="r" b="b"/>
              <a:pathLst>
                <a:path w="72" h="68">
                  <a:moveTo>
                    <a:pt x="72" y="0"/>
                  </a:moveTo>
                  <a:lnTo>
                    <a:pt x="38" y="2"/>
                  </a:lnTo>
                  <a:lnTo>
                    <a:pt x="0" y="62"/>
                  </a:lnTo>
                  <a:lnTo>
                    <a:pt x="34" y="6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131FCE"/>
            </a:solidFill>
            <a:ln w="0">
              <a:solidFill>
                <a:srgbClr val="131F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28" name="Freeform 1904"/>
            <p:cNvSpPr>
              <a:spLocks/>
            </p:cNvSpPr>
            <p:nvPr/>
          </p:nvSpPr>
          <p:spPr bwMode="auto">
            <a:xfrm>
              <a:off x="1278" y="1848"/>
              <a:ext cx="72" cy="68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38" y="2"/>
                </a:cxn>
                <a:cxn ang="0">
                  <a:pos x="0" y="62"/>
                </a:cxn>
                <a:cxn ang="0">
                  <a:pos x="34" y="68"/>
                </a:cxn>
                <a:cxn ang="0">
                  <a:pos x="72" y="0"/>
                </a:cxn>
              </a:cxnLst>
              <a:rect l="0" t="0" r="r" b="b"/>
              <a:pathLst>
                <a:path w="72" h="68">
                  <a:moveTo>
                    <a:pt x="72" y="0"/>
                  </a:moveTo>
                  <a:lnTo>
                    <a:pt x="38" y="2"/>
                  </a:lnTo>
                  <a:lnTo>
                    <a:pt x="0" y="62"/>
                  </a:lnTo>
                  <a:lnTo>
                    <a:pt x="34" y="68"/>
                  </a:lnTo>
                  <a:lnTo>
                    <a:pt x="72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29" name="Freeform 1905"/>
            <p:cNvSpPr>
              <a:spLocks/>
            </p:cNvSpPr>
            <p:nvPr/>
          </p:nvSpPr>
          <p:spPr bwMode="auto">
            <a:xfrm>
              <a:off x="1240" y="1910"/>
              <a:ext cx="72" cy="60"/>
            </a:xfrm>
            <a:custGeom>
              <a:avLst/>
              <a:gdLst/>
              <a:ahLst/>
              <a:cxnLst>
                <a:cxn ang="0">
                  <a:pos x="72" y="6"/>
                </a:cxn>
                <a:cxn ang="0">
                  <a:pos x="38" y="0"/>
                </a:cxn>
                <a:cxn ang="0">
                  <a:pos x="0" y="46"/>
                </a:cxn>
                <a:cxn ang="0">
                  <a:pos x="34" y="60"/>
                </a:cxn>
                <a:cxn ang="0">
                  <a:pos x="72" y="6"/>
                </a:cxn>
              </a:cxnLst>
              <a:rect l="0" t="0" r="r" b="b"/>
              <a:pathLst>
                <a:path w="72" h="60">
                  <a:moveTo>
                    <a:pt x="72" y="6"/>
                  </a:moveTo>
                  <a:lnTo>
                    <a:pt x="38" y="0"/>
                  </a:lnTo>
                  <a:lnTo>
                    <a:pt x="0" y="46"/>
                  </a:lnTo>
                  <a:lnTo>
                    <a:pt x="34" y="60"/>
                  </a:lnTo>
                  <a:lnTo>
                    <a:pt x="72" y="6"/>
                  </a:lnTo>
                  <a:close/>
                </a:path>
              </a:pathLst>
            </a:custGeom>
            <a:solidFill>
              <a:srgbClr val="0A3FB7"/>
            </a:solidFill>
            <a:ln w="0">
              <a:solidFill>
                <a:srgbClr val="0A3FB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30" name="Freeform 1906"/>
            <p:cNvSpPr>
              <a:spLocks/>
            </p:cNvSpPr>
            <p:nvPr/>
          </p:nvSpPr>
          <p:spPr bwMode="auto">
            <a:xfrm>
              <a:off x="1240" y="1910"/>
              <a:ext cx="72" cy="60"/>
            </a:xfrm>
            <a:custGeom>
              <a:avLst/>
              <a:gdLst/>
              <a:ahLst/>
              <a:cxnLst>
                <a:cxn ang="0">
                  <a:pos x="72" y="6"/>
                </a:cxn>
                <a:cxn ang="0">
                  <a:pos x="38" y="0"/>
                </a:cxn>
                <a:cxn ang="0">
                  <a:pos x="0" y="46"/>
                </a:cxn>
                <a:cxn ang="0">
                  <a:pos x="34" y="60"/>
                </a:cxn>
                <a:cxn ang="0">
                  <a:pos x="72" y="6"/>
                </a:cxn>
              </a:cxnLst>
              <a:rect l="0" t="0" r="r" b="b"/>
              <a:pathLst>
                <a:path w="72" h="60">
                  <a:moveTo>
                    <a:pt x="72" y="6"/>
                  </a:moveTo>
                  <a:lnTo>
                    <a:pt x="38" y="0"/>
                  </a:lnTo>
                  <a:lnTo>
                    <a:pt x="0" y="46"/>
                  </a:lnTo>
                  <a:lnTo>
                    <a:pt x="34" y="60"/>
                  </a:lnTo>
                  <a:lnTo>
                    <a:pt x="7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31" name="Freeform 1907"/>
            <p:cNvSpPr>
              <a:spLocks/>
            </p:cNvSpPr>
            <p:nvPr/>
          </p:nvSpPr>
          <p:spPr bwMode="auto">
            <a:xfrm>
              <a:off x="1200" y="1956"/>
              <a:ext cx="74" cy="36"/>
            </a:xfrm>
            <a:custGeom>
              <a:avLst/>
              <a:gdLst/>
              <a:ahLst/>
              <a:cxnLst>
                <a:cxn ang="0">
                  <a:pos x="74" y="14"/>
                </a:cxn>
                <a:cxn ang="0">
                  <a:pos x="40" y="0"/>
                </a:cxn>
                <a:cxn ang="0">
                  <a:pos x="0" y="20"/>
                </a:cxn>
                <a:cxn ang="0">
                  <a:pos x="34" y="36"/>
                </a:cxn>
                <a:cxn ang="0">
                  <a:pos x="74" y="14"/>
                </a:cxn>
              </a:cxnLst>
              <a:rect l="0" t="0" r="r" b="b"/>
              <a:pathLst>
                <a:path w="74" h="36">
                  <a:moveTo>
                    <a:pt x="74" y="14"/>
                  </a:moveTo>
                  <a:lnTo>
                    <a:pt x="40" y="0"/>
                  </a:lnTo>
                  <a:lnTo>
                    <a:pt x="0" y="20"/>
                  </a:lnTo>
                  <a:lnTo>
                    <a:pt x="34" y="36"/>
                  </a:lnTo>
                  <a:lnTo>
                    <a:pt x="74" y="14"/>
                  </a:lnTo>
                  <a:close/>
                </a:path>
              </a:pathLst>
            </a:custGeom>
            <a:solidFill>
              <a:srgbClr val="00735F"/>
            </a:solidFill>
            <a:ln w="0">
              <a:solidFill>
                <a:srgbClr val="0073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32" name="Freeform 1908"/>
            <p:cNvSpPr>
              <a:spLocks/>
            </p:cNvSpPr>
            <p:nvPr/>
          </p:nvSpPr>
          <p:spPr bwMode="auto">
            <a:xfrm>
              <a:off x="1200" y="1956"/>
              <a:ext cx="74" cy="36"/>
            </a:xfrm>
            <a:custGeom>
              <a:avLst/>
              <a:gdLst/>
              <a:ahLst/>
              <a:cxnLst>
                <a:cxn ang="0">
                  <a:pos x="74" y="14"/>
                </a:cxn>
                <a:cxn ang="0">
                  <a:pos x="40" y="0"/>
                </a:cxn>
                <a:cxn ang="0">
                  <a:pos x="0" y="20"/>
                </a:cxn>
                <a:cxn ang="0">
                  <a:pos x="34" y="36"/>
                </a:cxn>
                <a:cxn ang="0">
                  <a:pos x="74" y="14"/>
                </a:cxn>
              </a:cxnLst>
              <a:rect l="0" t="0" r="r" b="b"/>
              <a:pathLst>
                <a:path w="74" h="36">
                  <a:moveTo>
                    <a:pt x="74" y="14"/>
                  </a:moveTo>
                  <a:lnTo>
                    <a:pt x="40" y="0"/>
                  </a:lnTo>
                  <a:lnTo>
                    <a:pt x="0" y="20"/>
                  </a:lnTo>
                  <a:lnTo>
                    <a:pt x="34" y="36"/>
                  </a:lnTo>
                  <a:lnTo>
                    <a:pt x="74" y="1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33" name="Freeform 1909"/>
            <p:cNvSpPr>
              <a:spLocks/>
            </p:cNvSpPr>
            <p:nvPr/>
          </p:nvSpPr>
          <p:spPr bwMode="auto">
            <a:xfrm>
              <a:off x="2192" y="1616"/>
              <a:ext cx="52" cy="16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0" y="0"/>
                </a:cxn>
                <a:cxn ang="0">
                  <a:pos x="0" y="8"/>
                </a:cxn>
                <a:cxn ang="0">
                  <a:pos x="32" y="16"/>
                </a:cxn>
                <a:cxn ang="0">
                  <a:pos x="52" y="8"/>
                </a:cxn>
              </a:cxnLst>
              <a:rect l="0" t="0" r="r" b="b"/>
              <a:pathLst>
                <a:path w="52" h="16">
                  <a:moveTo>
                    <a:pt x="52" y="8"/>
                  </a:moveTo>
                  <a:lnTo>
                    <a:pt x="20" y="0"/>
                  </a:lnTo>
                  <a:lnTo>
                    <a:pt x="0" y="8"/>
                  </a:lnTo>
                  <a:lnTo>
                    <a:pt x="32" y="16"/>
                  </a:lnTo>
                  <a:lnTo>
                    <a:pt x="52" y="8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34" name="Freeform 1910"/>
            <p:cNvSpPr>
              <a:spLocks/>
            </p:cNvSpPr>
            <p:nvPr/>
          </p:nvSpPr>
          <p:spPr bwMode="auto">
            <a:xfrm>
              <a:off x="2192" y="1616"/>
              <a:ext cx="52" cy="16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20" y="0"/>
                </a:cxn>
                <a:cxn ang="0">
                  <a:pos x="0" y="8"/>
                </a:cxn>
                <a:cxn ang="0">
                  <a:pos x="32" y="16"/>
                </a:cxn>
                <a:cxn ang="0">
                  <a:pos x="52" y="8"/>
                </a:cxn>
              </a:cxnLst>
              <a:rect l="0" t="0" r="r" b="b"/>
              <a:pathLst>
                <a:path w="52" h="16">
                  <a:moveTo>
                    <a:pt x="52" y="8"/>
                  </a:moveTo>
                  <a:lnTo>
                    <a:pt x="20" y="0"/>
                  </a:lnTo>
                  <a:lnTo>
                    <a:pt x="0" y="8"/>
                  </a:lnTo>
                  <a:lnTo>
                    <a:pt x="32" y="16"/>
                  </a:lnTo>
                  <a:lnTo>
                    <a:pt x="5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35" name="Freeform 1911"/>
            <p:cNvSpPr>
              <a:spLocks/>
            </p:cNvSpPr>
            <p:nvPr/>
          </p:nvSpPr>
          <p:spPr bwMode="auto">
            <a:xfrm>
              <a:off x="2170" y="1624"/>
              <a:ext cx="54" cy="16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4" y="16"/>
                </a:cxn>
                <a:cxn ang="0">
                  <a:pos x="54" y="8"/>
                </a:cxn>
              </a:cxnLst>
              <a:rect l="0" t="0" r="r" b="b"/>
              <a:pathLst>
                <a:path w="54" h="16">
                  <a:moveTo>
                    <a:pt x="54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4" y="16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36" name="Freeform 1912"/>
            <p:cNvSpPr>
              <a:spLocks/>
            </p:cNvSpPr>
            <p:nvPr/>
          </p:nvSpPr>
          <p:spPr bwMode="auto">
            <a:xfrm>
              <a:off x="2170" y="1624"/>
              <a:ext cx="54" cy="16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4" y="16"/>
                </a:cxn>
                <a:cxn ang="0">
                  <a:pos x="54" y="8"/>
                </a:cxn>
              </a:cxnLst>
              <a:rect l="0" t="0" r="r" b="b"/>
              <a:pathLst>
                <a:path w="54" h="16">
                  <a:moveTo>
                    <a:pt x="54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4" y="16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37" name="Freeform 1913"/>
            <p:cNvSpPr>
              <a:spLocks/>
            </p:cNvSpPr>
            <p:nvPr/>
          </p:nvSpPr>
          <p:spPr bwMode="auto">
            <a:xfrm>
              <a:off x="2148" y="1632"/>
              <a:ext cx="56" cy="16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4" y="16"/>
                </a:cxn>
                <a:cxn ang="0">
                  <a:pos x="56" y="8"/>
                </a:cxn>
              </a:cxnLst>
              <a:rect l="0" t="0" r="r" b="b"/>
              <a:pathLst>
                <a:path w="56" h="16">
                  <a:moveTo>
                    <a:pt x="56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4" y="16"/>
                  </a:lnTo>
                  <a:lnTo>
                    <a:pt x="56" y="8"/>
                  </a:lnTo>
                  <a:close/>
                </a:path>
              </a:pathLst>
            </a:custGeom>
            <a:solidFill>
              <a:srgbClr val="007C45"/>
            </a:solidFill>
            <a:ln w="0">
              <a:solidFill>
                <a:srgbClr val="007C4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38" name="Freeform 1914"/>
            <p:cNvSpPr>
              <a:spLocks/>
            </p:cNvSpPr>
            <p:nvPr/>
          </p:nvSpPr>
          <p:spPr bwMode="auto">
            <a:xfrm>
              <a:off x="2148" y="1632"/>
              <a:ext cx="56" cy="16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4" y="16"/>
                </a:cxn>
                <a:cxn ang="0">
                  <a:pos x="56" y="8"/>
                </a:cxn>
              </a:cxnLst>
              <a:rect l="0" t="0" r="r" b="b"/>
              <a:pathLst>
                <a:path w="56" h="16">
                  <a:moveTo>
                    <a:pt x="56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4" y="16"/>
                  </a:lnTo>
                  <a:lnTo>
                    <a:pt x="5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39" name="Freeform 1915"/>
            <p:cNvSpPr>
              <a:spLocks/>
            </p:cNvSpPr>
            <p:nvPr/>
          </p:nvSpPr>
          <p:spPr bwMode="auto">
            <a:xfrm>
              <a:off x="2128" y="1640"/>
              <a:ext cx="54" cy="16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0" y="0"/>
                </a:cxn>
                <a:cxn ang="0">
                  <a:pos x="0" y="8"/>
                </a:cxn>
                <a:cxn ang="0">
                  <a:pos x="32" y="16"/>
                </a:cxn>
                <a:cxn ang="0">
                  <a:pos x="54" y="8"/>
                </a:cxn>
              </a:cxnLst>
              <a:rect l="0" t="0" r="r" b="b"/>
              <a:pathLst>
                <a:path w="54" h="16">
                  <a:moveTo>
                    <a:pt x="54" y="8"/>
                  </a:moveTo>
                  <a:lnTo>
                    <a:pt x="20" y="0"/>
                  </a:lnTo>
                  <a:lnTo>
                    <a:pt x="0" y="8"/>
                  </a:lnTo>
                  <a:lnTo>
                    <a:pt x="32" y="16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C44"/>
            </a:solidFill>
            <a:ln w="0">
              <a:solidFill>
                <a:srgbClr val="007C4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40" name="Freeform 1916"/>
            <p:cNvSpPr>
              <a:spLocks/>
            </p:cNvSpPr>
            <p:nvPr/>
          </p:nvSpPr>
          <p:spPr bwMode="auto">
            <a:xfrm>
              <a:off x="2128" y="1640"/>
              <a:ext cx="54" cy="16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0" y="0"/>
                </a:cxn>
                <a:cxn ang="0">
                  <a:pos x="0" y="8"/>
                </a:cxn>
                <a:cxn ang="0">
                  <a:pos x="32" y="16"/>
                </a:cxn>
                <a:cxn ang="0">
                  <a:pos x="54" y="8"/>
                </a:cxn>
              </a:cxnLst>
              <a:rect l="0" t="0" r="r" b="b"/>
              <a:pathLst>
                <a:path w="54" h="16">
                  <a:moveTo>
                    <a:pt x="54" y="8"/>
                  </a:moveTo>
                  <a:lnTo>
                    <a:pt x="20" y="0"/>
                  </a:lnTo>
                  <a:lnTo>
                    <a:pt x="0" y="8"/>
                  </a:lnTo>
                  <a:lnTo>
                    <a:pt x="32" y="16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41" name="Freeform 1917"/>
            <p:cNvSpPr>
              <a:spLocks/>
            </p:cNvSpPr>
            <p:nvPr/>
          </p:nvSpPr>
          <p:spPr bwMode="auto">
            <a:xfrm>
              <a:off x="2106" y="1648"/>
              <a:ext cx="54" cy="16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2" y="16"/>
                </a:cxn>
                <a:cxn ang="0">
                  <a:pos x="54" y="8"/>
                </a:cxn>
              </a:cxnLst>
              <a:rect l="0" t="0" r="r" b="b"/>
              <a:pathLst>
                <a:path w="54" h="16">
                  <a:moveTo>
                    <a:pt x="54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2" y="16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C42"/>
            </a:solidFill>
            <a:ln w="0">
              <a:solidFill>
                <a:srgbClr val="007C4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42" name="Freeform 1918"/>
            <p:cNvSpPr>
              <a:spLocks/>
            </p:cNvSpPr>
            <p:nvPr/>
          </p:nvSpPr>
          <p:spPr bwMode="auto">
            <a:xfrm>
              <a:off x="2106" y="1648"/>
              <a:ext cx="54" cy="16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2" y="16"/>
                </a:cxn>
                <a:cxn ang="0">
                  <a:pos x="54" y="8"/>
                </a:cxn>
              </a:cxnLst>
              <a:rect l="0" t="0" r="r" b="b"/>
              <a:pathLst>
                <a:path w="54" h="16">
                  <a:moveTo>
                    <a:pt x="54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2" y="16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43" name="Freeform 1919"/>
            <p:cNvSpPr>
              <a:spLocks/>
            </p:cNvSpPr>
            <p:nvPr/>
          </p:nvSpPr>
          <p:spPr bwMode="auto">
            <a:xfrm>
              <a:off x="2082" y="1656"/>
              <a:ext cx="56" cy="16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4" y="0"/>
                </a:cxn>
                <a:cxn ang="0">
                  <a:pos x="0" y="8"/>
                </a:cxn>
                <a:cxn ang="0">
                  <a:pos x="34" y="16"/>
                </a:cxn>
                <a:cxn ang="0">
                  <a:pos x="56" y="8"/>
                </a:cxn>
              </a:cxnLst>
              <a:rect l="0" t="0" r="r" b="b"/>
              <a:pathLst>
                <a:path w="56" h="16">
                  <a:moveTo>
                    <a:pt x="56" y="8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34" y="16"/>
                  </a:lnTo>
                  <a:lnTo>
                    <a:pt x="56" y="8"/>
                  </a:lnTo>
                  <a:close/>
                </a:path>
              </a:pathLst>
            </a:custGeom>
            <a:solidFill>
              <a:srgbClr val="007C3F"/>
            </a:solidFill>
            <a:ln w="0">
              <a:solidFill>
                <a:srgbClr val="007C3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44" name="Freeform 1920"/>
            <p:cNvSpPr>
              <a:spLocks/>
            </p:cNvSpPr>
            <p:nvPr/>
          </p:nvSpPr>
          <p:spPr bwMode="auto">
            <a:xfrm>
              <a:off x="2082" y="1656"/>
              <a:ext cx="56" cy="16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4" y="0"/>
                </a:cxn>
                <a:cxn ang="0">
                  <a:pos x="0" y="8"/>
                </a:cxn>
                <a:cxn ang="0">
                  <a:pos x="34" y="16"/>
                </a:cxn>
                <a:cxn ang="0">
                  <a:pos x="56" y="8"/>
                </a:cxn>
              </a:cxnLst>
              <a:rect l="0" t="0" r="r" b="b"/>
              <a:pathLst>
                <a:path w="56" h="16">
                  <a:moveTo>
                    <a:pt x="56" y="8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34" y="16"/>
                  </a:lnTo>
                  <a:lnTo>
                    <a:pt x="5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45" name="Freeform 1921"/>
            <p:cNvSpPr>
              <a:spLocks/>
            </p:cNvSpPr>
            <p:nvPr/>
          </p:nvSpPr>
          <p:spPr bwMode="auto">
            <a:xfrm>
              <a:off x="2060" y="1664"/>
              <a:ext cx="56" cy="16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4" y="16"/>
                </a:cxn>
                <a:cxn ang="0">
                  <a:pos x="56" y="8"/>
                </a:cxn>
              </a:cxnLst>
              <a:rect l="0" t="0" r="r" b="b"/>
              <a:pathLst>
                <a:path w="56" h="16">
                  <a:moveTo>
                    <a:pt x="56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4" y="16"/>
                  </a:lnTo>
                  <a:lnTo>
                    <a:pt x="56" y="8"/>
                  </a:lnTo>
                  <a:close/>
                </a:path>
              </a:pathLst>
            </a:custGeom>
            <a:solidFill>
              <a:srgbClr val="007C3A"/>
            </a:solidFill>
            <a:ln w="0">
              <a:solidFill>
                <a:srgbClr val="007C3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46" name="Freeform 1922"/>
            <p:cNvSpPr>
              <a:spLocks/>
            </p:cNvSpPr>
            <p:nvPr/>
          </p:nvSpPr>
          <p:spPr bwMode="auto">
            <a:xfrm>
              <a:off x="2060" y="1664"/>
              <a:ext cx="56" cy="16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4" y="16"/>
                </a:cxn>
                <a:cxn ang="0">
                  <a:pos x="56" y="8"/>
                </a:cxn>
              </a:cxnLst>
              <a:rect l="0" t="0" r="r" b="b"/>
              <a:pathLst>
                <a:path w="56" h="16">
                  <a:moveTo>
                    <a:pt x="56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4" y="16"/>
                  </a:lnTo>
                  <a:lnTo>
                    <a:pt x="5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47" name="Freeform 1923"/>
            <p:cNvSpPr>
              <a:spLocks/>
            </p:cNvSpPr>
            <p:nvPr/>
          </p:nvSpPr>
          <p:spPr bwMode="auto">
            <a:xfrm>
              <a:off x="2036" y="1672"/>
              <a:ext cx="58" cy="14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34" y="14"/>
                </a:cxn>
                <a:cxn ang="0">
                  <a:pos x="58" y="8"/>
                </a:cxn>
              </a:cxnLst>
              <a:rect l="0" t="0" r="r" b="b"/>
              <a:pathLst>
                <a:path w="58" h="14">
                  <a:moveTo>
                    <a:pt x="58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34" y="14"/>
                  </a:lnTo>
                  <a:lnTo>
                    <a:pt x="58" y="8"/>
                  </a:lnTo>
                  <a:close/>
                </a:path>
              </a:pathLst>
            </a:custGeom>
            <a:solidFill>
              <a:srgbClr val="007C34"/>
            </a:solidFill>
            <a:ln w="0">
              <a:solidFill>
                <a:srgbClr val="007C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48" name="Freeform 1924"/>
            <p:cNvSpPr>
              <a:spLocks/>
            </p:cNvSpPr>
            <p:nvPr/>
          </p:nvSpPr>
          <p:spPr bwMode="auto">
            <a:xfrm>
              <a:off x="2036" y="1672"/>
              <a:ext cx="58" cy="14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34" y="14"/>
                </a:cxn>
                <a:cxn ang="0">
                  <a:pos x="58" y="8"/>
                </a:cxn>
              </a:cxnLst>
              <a:rect l="0" t="0" r="r" b="b"/>
              <a:pathLst>
                <a:path w="58" h="14">
                  <a:moveTo>
                    <a:pt x="58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34" y="14"/>
                  </a:lnTo>
                  <a:lnTo>
                    <a:pt x="58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49" name="Freeform 1925"/>
            <p:cNvSpPr>
              <a:spLocks/>
            </p:cNvSpPr>
            <p:nvPr/>
          </p:nvSpPr>
          <p:spPr bwMode="auto">
            <a:xfrm>
              <a:off x="2014" y="1678"/>
              <a:ext cx="56" cy="16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34" y="16"/>
                </a:cxn>
                <a:cxn ang="0">
                  <a:pos x="56" y="8"/>
                </a:cxn>
              </a:cxnLst>
              <a:rect l="0" t="0" r="r" b="b"/>
              <a:pathLst>
                <a:path w="56" h="16">
                  <a:moveTo>
                    <a:pt x="56" y="8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34" y="16"/>
                  </a:lnTo>
                  <a:lnTo>
                    <a:pt x="56" y="8"/>
                  </a:lnTo>
                  <a:close/>
                </a:path>
              </a:pathLst>
            </a:custGeom>
            <a:solidFill>
              <a:srgbClr val="007B2C"/>
            </a:solidFill>
            <a:ln w="0">
              <a:solidFill>
                <a:srgbClr val="007B2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50" name="Freeform 1926"/>
            <p:cNvSpPr>
              <a:spLocks/>
            </p:cNvSpPr>
            <p:nvPr/>
          </p:nvSpPr>
          <p:spPr bwMode="auto">
            <a:xfrm>
              <a:off x="2014" y="1678"/>
              <a:ext cx="56" cy="16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34" y="16"/>
                </a:cxn>
                <a:cxn ang="0">
                  <a:pos x="56" y="8"/>
                </a:cxn>
              </a:cxnLst>
              <a:rect l="0" t="0" r="r" b="b"/>
              <a:pathLst>
                <a:path w="56" h="16">
                  <a:moveTo>
                    <a:pt x="56" y="8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34" y="16"/>
                  </a:lnTo>
                  <a:lnTo>
                    <a:pt x="5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51" name="Freeform 1927"/>
            <p:cNvSpPr>
              <a:spLocks/>
            </p:cNvSpPr>
            <p:nvPr/>
          </p:nvSpPr>
          <p:spPr bwMode="auto">
            <a:xfrm>
              <a:off x="1990" y="1684"/>
              <a:ext cx="58" cy="14"/>
            </a:xfrm>
            <a:custGeom>
              <a:avLst/>
              <a:gdLst/>
              <a:ahLst/>
              <a:cxnLst>
                <a:cxn ang="0">
                  <a:pos x="58" y="10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34" y="14"/>
                </a:cxn>
                <a:cxn ang="0">
                  <a:pos x="58" y="10"/>
                </a:cxn>
              </a:cxnLst>
              <a:rect l="0" t="0" r="r" b="b"/>
              <a:pathLst>
                <a:path w="58" h="14">
                  <a:moveTo>
                    <a:pt x="58" y="10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34" y="14"/>
                  </a:lnTo>
                  <a:lnTo>
                    <a:pt x="58" y="10"/>
                  </a:lnTo>
                  <a:close/>
                </a:path>
              </a:pathLst>
            </a:custGeom>
            <a:solidFill>
              <a:srgbClr val="007A23"/>
            </a:solidFill>
            <a:ln w="0">
              <a:solidFill>
                <a:srgbClr val="007A2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52" name="Freeform 1928"/>
            <p:cNvSpPr>
              <a:spLocks/>
            </p:cNvSpPr>
            <p:nvPr/>
          </p:nvSpPr>
          <p:spPr bwMode="auto">
            <a:xfrm>
              <a:off x="1990" y="1684"/>
              <a:ext cx="58" cy="14"/>
            </a:xfrm>
            <a:custGeom>
              <a:avLst/>
              <a:gdLst/>
              <a:ahLst/>
              <a:cxnLst>
                <a:cxn ang="0">
                  <a:pos x="58" y="10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34" y="14"/>
                </a:cxn>
                <a:cxn ang="0">
                  <a:pos x="58" y="10"/>
                </a:cxn>
              </a:cxnLst>
              <a:rect l="0" t="0" r="r" b="b"/>
              <a:pathLst>
                <a:path w="58" h="14">
                  <a:moveTo>
                    <a:pt x="58" y="10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34" y="14"/>
                  </a:lnTo>
                  <a:lnTo>
                    <a:pt x="58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53" name="Freeform 1929"/>
            <p:cNvSpPr>
              <a:spLocks/>
            </p:cNvSpPr>
            <p:nvPr/>
          </p:nvSpPr>
          <p:spPr bwMode="auto">
            <a:xfrm>
              <a:off x="1964" y="1690"/>
              <a:ext cx="60" cy="14"/>
            </a:xfrm>
            <a:custGeom>
              <a:avLst/>
              <a:gdLst/>
              <a:ahLst/>
              <a:cxnLst>
                <a:cxn ang="0">
                  <a:pos x="60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34" y="14"/>
                </a:cxn>
                <a:cxn ang="0">
                  <a:pos x="60" y="8"/>
                </a:cxn>
              </a:cxnLst>
              <a:rect l="0" t="0" r="r" b="b"/>
              <a:pathLst>
                <a:path w="60" h="14">
                  <a:moveTo>
                    <a:pt x="60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34" y="14"/>
                  </a:lnTo>
                  <a:lnTo>
                    <a:pt x="60" y="8"/>
                  </a:lnTo>
                  <a:close/>
                </a:path>
              </a:pathLst>
            </a:custGeom>
            <a:solidFill>
              <a:srgbClr val="007818"/>
            </a:solidFill>
            <a:ln w="0">
              <a:solidFill>
                <a:srgbClr val="00781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54" name="Freeform 1930"/>
            <p:cNvSpPr>
              <a:spLocks/>
            </p:cNvSpPr>
            <p:nvPr/>
          </p:nvSpPr>
          <p:spPr bwMode="auto">
            <a:xfrm>
              <a:off x="1964" y="1690"/>
              <a:ext cx="60" cy="14"/>
            </a:xfrm>
            <a:custGeom>
              <a:avLst/>
              <a:gdLst/>
              <a:ahLst/>
              <a:cxnLst>
                <a:cxn ang="0">
                  <a:pos x="60" y="8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34" y="14"/>
                </a:cxn>
                <a:cxn ang="0">
                  <a:pos x="60" y="8"/>
                </a:cxn>
              </a:cxnLst>
              <a:rect l="0" t="0" r="r" b="b"/>
              <a:pathLst>
                <a:path w="60" h="14">
                  <a:moveTo>
                    <a:pt x="60" y="8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34" y="14"/>
                  </a:lnTo>
                  <a:lnTo>
                    <a:pt x="60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55" name="Freeform 1931"/>
            <p:cNvSpPr>
              <a:spLocks/>
            </p:cNvSpPr>
            <p:nvPr/>
          </p:nvSpPr>
          <p:spPr bwMode="auto">
            <a:xfrm>
              <a:off x="1940" y="1696"/>
              <a:ext cx="58" cy="10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24" y="0"/>
                </a:cxn>
                <a:cxn ang="0">
                  <a:pos x="0" y="2"/>
                </a:cxn>
                <a:cxn ang="0">
                  <a:pos x="34" y="10"/>
                </a:cxn>
                <a:cxn ang="0">
                  <a:pos x="58" y="8"/>
                </a:cxn>
              </a:cxnLst>
              <a:rect l="0" t="0" r="r" b="b"/>
              <a:pathLst>
                <a:path w="58" h="10">
                  <a:moveTo>
                    <a:pt x="58" y="8"/>
                  </a:moveTo>
                  <a:lnTo>
                    <a:pt x="24" y="0"/>
                  </a:lnTo>
                  <a:lnTo>
                    <a:pt x="0" y="2"/>
                  </a:lnTo>
                  <a:lnTo>
                    <a:pt x="34" y="10"/>
                  </a:lnTo>
                  <a:lnTo>
                    <a:pt x="58" y="8"/>
                  </a:lnTo>
                  <a:close/>
                </a:path>
              </a:pathLst>
            </a:custGeom>
            <a:solidFill>
              <a:srgbClr val="00750C"/>
            </a:solidFill>
            <a:ln w="0">
              <a:solidFill>
                <a:srgbClr val="00750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56" name="Freeform 1932"/>
            <p:cNvSpPr>
              <a:spLocks/>
            </p:cNvSpPr>
            <p:nvPr/>
          </p:nvSpPr>
          <p:spPr bwMode="auto">
            <a:xfrm>
              <a:off x="1940" y="1696"/>
              <a:ext cx="58" cy="10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24" y="0"/>
                </a:cxn>
                <a:cxn ang="0">
                  <a:pos x="0" y="2"/>
                </a:cxn>
                <a:cxn ang="0">
                  <a:pos x="34" y="10"/>
                </a:cxn>
                <a:cxn ang="0">
                  <a:pos x="58" y="8"/>
                </a:cxn>
              </a:cxnLst>
              <a:rect l="0" t="0" r="r" b="b"/>
              <a:pathLst>
                <a:path w="58" h="10">
                  <a:moveTo>
                    <a:pt x="58" y="8"/>
                  </a:moveTo>
                  <a:lnTo>
                    <a:pt x="24" y="0"/>
                  </a:lnTo>
                  <a:lnTo>
                    <a:pt x="0" y="2"/>
                  </a:lnTo>
                  <a:lnTo>
                    <a:pt x="34" y="10"/>
                  </a:lnTo>
                  <a:lnTo>
                    <a:pt x="58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57" name="Freeform 1933"/>
            <p:cNvSpPr>
              <a:spLocks/>
            </p:cNvSpPr>
            <p:nvPr/>
          </p:nvSpPr>
          <p:spPr bwMode="auto">
            <a:xfrm>
              <a:off x="1914" y="1698"/>
              <a:ext cx="60" cy="10"/>
            </a:xfrm>
            <a:custGeom>
              <a:avLst/>
              <a:gdLst/>
              <a:ahLst/>
              <a:cxnLst>
                <a:cxn ang="0">
                  <a:pos x="60" y="8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34" y="10"/>
                </a:cxn>
                <a:cxn ang="0">
                  <a:pos x="60" y="8"/>
                </a:cxn>
              </a:cxnLst>
              <a:rect l="0" t="0" r="r" b="b"/>
              <a:pathLst>
                <a:path w="60" h="10">
                  <a:moveTo>
                    <a:pt x="60" y="8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34" y="10"/>
                  </a:lnTo>
                  <a:lnTo>
                    <a:pt x="60" y="8"/>
                  </a:lnTo>
                  <a:close/>
                </a:path>
              </a:pathLst>
            </a:custGeom>
            <a:solidFill>
              <a:srgbClr val="007000"/>
            </a:solidFill>
            <a:ln w="0">
              <a:solidFill>
                <a:srgbClr val="007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58" name="Freeform 1934"/>
            <p:cNvSpPr>
              <a:spLocks/>
            </p:cNvSpPr>
            <p:nvPr/>
          </p:nvSpPr>
          <p:spPr bwMode="auto">
            <a:xfrm>
              <a:off x="1914" y="1698"/>
              <a:ext cx="60" cy="10"/>
            </a:xfrm>
            <a:custGeom>
              <a:avLst/>
              <a:gdLst/>
              <a:ahLst/>
              <a:cxnLst>
                <a:cxn ang="0">
                  <a:pos x="60" y="8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34" y="10"/>
                </a:cxn>
                <a:cxn ang="0">
                  <a:pos x="60" y="8"/>
                </a:cxn>
              </a:cxnLst>
              <a:rect l="0" t="0" r="r" b="b"/>
              <a:pathLst>
                <a:path w="60" h="10">
                  <a:moveTo>
                    <a:pt x="60" y="8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34" y="10"/>
                  </a:lnTo>
                  <a:lnTo>
                    <a:pt x="60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59" name="Freeform 1935"/>
            <p:cNvSpPr>
              <a:spLocks/>
            </p:cNvSpPr>
            <p:nvPr/>
          </p:nvSpPr>
          <p:spPr bwMode="auto">
            <a:xfrm>
              <a:off x="1888" y="1702"/>
              <a:ext cx="60" cy="8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26" y="0"/>
                </a:cxn>
                <a:cxn ang="0">
                  <a:pos x="0" y="0"/>
                </a:cxn>
                <a:cxn ang="0">
                  <a:pos x="36" y="8"/>
                </a:cxn>
                <a:cxn ang="0">
                  <a:pos x="60" y="6"/>
                </a:cxn>
              </a:cxnLst>
              <a:rect l="0" t="0" r="r" b="b"/>
              <a:pathLst>
                <a:path w="60" h="8">
                  <a:moveTo>
                    <a:pt x="60" y="6"/>
                  </a:moveTo>
                  <a:lnTo>
                    <a:pt x="26" y="0"/>
                  </a:lnTo>
                  <a:lnTo>
                    <a:pt x="0" y="0"/>
                  </a:lnTo>
                  <a:lnTo>
                    <a:pt x="36" y="8"/>
                  </a:lnTo>
                  <a:lnTo>
                    <a:pt x="60" y="6"/>
                  </a:lnTo>
                  <a:close/>
                </a:path>
              </a:pathLst>
            </a:custGeom>
            <a:solidFill>
              <a:srgbClr val="006A00"/>
            </a:solidFill>
            <a:ln w="0">
              <a:solidFill>
                <a:srgbClr val="006A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60" name="Freeform 1936"/>
            <p:cNvSpPr>
              <a:spLocks/>
            </p:cNvSpPr>
            <p:nvPr/>
          </p:nvSpPr>
          <p:spPr bwMode="auto">
            <a:xfrm>
              <a:off x="1888" y="1702"/>
              <a:ext cx="60" cy="8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26" y="0"/>
                </a:cxn>
                <a:cxn ang="0">
                  <a:pos x="0" y="0"/>
                </a:cxn>
                <a:cxn ang="0">
                  <a:pos x="36" y="8"/>
                </a:cxn>
                <a:cxn ang="0">
                  <a:pos x="60" y="6"/>
                </a:cxn>
              </a:cxnLst>
              <a:rect l="0" t="0" r="r" b="b"/>
              <a:pathLst>
                <a:path w="60" h="8">
                  <a:moveTo>
                    <a:pt x="60" y="6"/>
                  </a:moveTo>
                  <a:lnTo>
                    <a:pt x="26" y="0"/>
                  </a:lnTo>
                  <a:lnTo>
                    <a:pt x="0" y="0"/>
                  </a:lnTo>
                  <a:lnTo>
                    <a:pt x="36" y="8"/>
                  </a:lnTo>
                  <a:lnTo>
                    <a:pt x="6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61" name="Freeform 1937"/>
            <p:cNvSpPr>
              <a:spLocks/>
            </p:cNvSpPr>
            <p:nvPr/>
          </p:nvSpPr>
          <p:spPr bwMode="auto">
            <a:xfrm>
              <a:off x="1862" y="1702"/>
              <a:ext cx="62" cy="8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26" y="0"/>
                </a:cxn>
                <a:cxn ang="0">
                  <a:pos x="0" y="2"/>
                </a:cxn>
                <a:cxn ang="0">
                  <a:pos x="34" y="6"/>
                </a:cxn>
                <a:cxn ang="0">
                  <a:pos x="62" y="8"/>
                </a:cxn>
              </a:cxnLst>
              <a:rect l="0" t="0" r="r" b="b"/>
              <a:pathLst>
                <a:path w="62" h="8">
                  <a:moveTo>
                    <a:pt x="62" y="8"/>
                  </a:moveTo>
                  <a:lnTo>
                    <a:pt x="26" y="0"/>
                  </a:lnTo>
                  <a:lnTo>
                    <a:pt x="0" y="2"/>
                  </a:lnTo>
                  <a:lnTo>
                    <a:pt x="34" y="6"/>
                  </a:lnTo>
                  <a:lnTo>
                    <a:pt x="62" y="8"/>
                  </a:lnTo>
                  <a:close/>
                </a:path>
              </a:pathLst>
            </a:custGeom>
            <a:solidFill>
              <a:srgbClr val="006300"/>
            </a:solidFill>
            <a:ln w="0">
              <a:solidFill>
                <a:srgbClr val="0063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62" name="Freeform 1938"/>
            <p:cNvSpPr>
              <a:spLocks/>
            </p:cNvSpPr>
            <p:nvPr/>
          </p:nvSpPr>
          <p:spPr bwMode="auto">
            <a:xfrm>
              <a:off x="1862" y="1702"/>
              <a:ext cx="62" cy="8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26" y="0"/>
                </a:cxn>
                <a:cxn ang="0">
                  <a:pos x="0" y="2"/>
                </a:cxn>
                <a:cxn ang="0">
                  <a:pos x="34" y="6"/>
                </a:cxn>
                <a:cxn ang="0">
                  <a:pos x="62" y="8"/>
                </a:cxn>
              </a:cxnLst>
              <a:rect l="0" t="0" r="r" b="b"/>
              <a:pathLst>
                <a:path w="62" h="8">
                  <a:moveTo>
                    <a:pt x="62" y="8"/>
                  </a:moveTo>
                  <a:lnTo>
                    <a:pt x="26" y="0"/>
                  </a:lnTo>
                  <a:lnTo>
                    <a:pt x="0" y="2"/>
                  </a:lnTo>
                  <a:lnTo>
                    <a:pt x="34" y="6"/>
                  </a:lnTo>
                  <a:lnTo>
                    <a:pt x="6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63" name="Freeform 1939"/>
            <p:cNvSpPr>
              <a:spLocks/>
            </p:cNvSpPr>
            <p:nvPr/>
          </p:nvSpPr>
          <p:spPr bwMode="auto">
            <a:xfrm>
              <a:off x="1836" y="1702"/>
              <a:ext cx="60" cy="6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26" y="2"/>
                </a:cxn>
                <a:cxn ang="0">
                  <a:pos x="0" y="0"/>
                </a:cxn>
                <a:cxn ang="0">
                  <a:pos x="34" y="4"/>
                </a:cxn>
                <a:cxn ang="0">
                  <a:pos x="60" y="6"/>
                </a:cxn>
              </a:cxnLst>
              <a:rect l="0" t="0" r="r" b="b"/>
              <a:pathLst>
                <a:path w="60" h="6">
                  <a:moveTo>
                    <a:pt x="60" y="6"/>
                  </a:moveTo>
                  <a:lnTo>
                    <a:pt x="26" y="2"/>
                  </a:lnTo>
                  <a:lnTo>
                    <a:pt x="0" y="0"/>
                  </a:lnTo>
                  <a:lnTo>
                    <a:pt x="34" y="4"/>
                  </a:lnTo>
                  <a:lnTo>
                    <a:pt x="60" y="6"/>
                  </a:lnTo>
                  <a:close/>
                </a:path>
              </a:pathLst>
            </a:custGeom>
            <a:solidFill>
              <a:srgbClr val="005A00"/>
            </a:solidFill>
            <a:ln w="0">
              <a:solidFill>
                <a:srgbClr val="005A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64" name="Freeform 1940"/>
            <p:cNvSpPr>
              <a:spLocks/>
            </p:cNvSpPr>
            <p:nvPr/>
          </p:nvSpPr>
          <p:spPr bwMode="auto">
            <a:xfrm>
              <a:off x="1836" y="1702"/>
              <a:ext cx="60" cy="6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26" y="2"/>
                </a:cxn>
                <a:cxn ang="0">
                  <a:pos x="0" y="0"/>
                </a:cxn>
                <a:cxn ang="0">
                  <a:pos x="34" y="4"/>
                </a:cxn>
                <a:cxn ang="0">
                  <a:pos x="60" y="6"/>
                </a:cxn>
              </a:cxnLst>
              <a:rect l="0" t="0" r="r" b="b"/>
              <a:pathLst>
                <a:path w="60" h="6">
                  <a:moveTo>
                    <a:pt x="60" y="6"/>
                  </a:moveTo>
                  <a:lnTo>
                    <a:pt x="26" y="2"/>
                  </a:lnTo>
                  <a:lnTo>
                    <a:pt x="0" y="0"/>
                  </a:lnTo>
                  <a:lnTo>
                    <a:pt x="34" y="4"/>
                  </a:lnTo>
                  <a:lnTo>
                    <a:pt x="6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65" name="Freeform 1941"/>
            <p:cNvSpPr>
              <a:spLocks/>
            </p:cNvSpPr>
            <p:nvPr/>
          </p:nvSpPr>
          <p:spPr bwMode="auto">
            <a:xfrm>
              <a:off x="1808" y="1700"/>
              <a:ext cx="62" cy="6"/>
            </a:xfrm>
            <a:custGeom>
              <a:avLst/>
              <a:gdLst/>
              <a:ahLst/>
              <a:cxnLst>
                <a:cxn ang="0">
                  <a:pos x="62" y="6"/>
                </a:cxn>
                <a:cxn ang="0">
                  <a:pos x="28" y="2"/>
                </a:cxn>
                <a:cxn ang="0">
                  <a:pos x="0" y="0"/>
                </a:cxn>
                <a:cxn ang="0">
                  <a:pos x="34" y="2"/>
                </a:cxn>
                <a:cxn ang="0">
                  <a:pos x="62" y="6"/>
                </a:cxn>
              </a:cxnLst>
              <a:rect l="0" t="0" r="r" b="b"/>
              <a:pathLst>
                <a:path w="62" h="6">
                  <a:moveTo>
                    <a:pt x="62" y="6"/>
                  </a:moveTo>
                  <a:lnTo>
                    <a:pt x="28" y="2"/>
                  </a:lnTo>
                  <a:lnTo>
                    <a:pt x="0" y="0"/>
                  </a:lnTo>
                  <a:lnTo>
                    <a:pt x="34" y="2"/>
                  </a:lnTo>
                  <a:lnTo>
                    <a:pt x="62" y="6"/>
                  </a:lnTo>
                  <a:close/>
                </a:path>
              </a:pathLst>
            </a:custGeom>
            <a:solidFill>
              <a:srgbClr val="CE003E"/>
            </a:solidFill>
            <a:ln w="0">
              <a:solidFill>
                <a:srgbClr val="CE003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66" name="Freeform 1942"/>
            <p:cNvSpPr>
              <a:spLocks/>
            </p:cNvSpPr>
            <p:nvPr/>
          </p:nvSpPr>
          <p:spPr bwMode="auto">
            <a:xfrm>
              <a:off x="1808" y="1700"/>
              <a:ext cx="62" cy="6"/>
            </a:xfrm>
            <a:custGeom>
              <a:avLst/>
              <a:gdLst/>
              <a:ahLst/>
              <a:cxnLst>
                <a:cxn ang="0">
                  <a:pos x="62" y="6"/>
                </a:cxn>
                <a:cxn ang="0">
                  <a:pos x="28" y="2"/>
                </a:cxn>
                <a:cxn ang="0">
                  <a:pos x="0" y="0"/>
                </a:cxn>
                <a:cxn ang="0">
                  <a:pos x="34" y="2"/>
                </a:cxn>
                <a:cxn ang="0">
                  <a:pos x="62" y="6"/>
                </a:cxn>
              </a:cxnLst>
              <a:rect l="0" t="0" r="r" b="b"/>
              <a:pathLst>
                <a:path w="62" h="6">
                  <a:moveTo>
                    <a:pt x="62" y="6"/>
                  </a:moveTo>
                  <a:lnTo>
                    <a:pt x="28" y="2"/>
                  </a:lnTo>
                  <a:lnTo>
                    <a:pt x="0" y="0"/>
                  </a:lnTo>
                  <a:lnTo>
                    <a:pt x="34" y="2"/>
                  </a:lnTo>
                  <a:lnTo>
                    <a:pt x="6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67" name="Freeform 1943"/>
            <p:cNvSpPr>
              <a:spLocks/>
            </p:cNvSpPr>
            <p:nvPr/>
          </p:nvSpPr>
          <p:spPr bwMode="auto">
            <a:xfrm>
              <a:off x="1780" y="1696"/>
              <a:ext cx="62" cy="6"/>
            </a:xfrm>
            <a:custGeom>
              <a:avLst/>
              <a:gdLst/>
              <a:ahLst/>
              <a:cxnLst>
                <a:cxn ang="0">
                  <a:pos x="62" y="6"/>
                </a:cxn>
                <a:cxn ang="0">
                  <a:pos x="28" y="4"/>
                </a:cxn>
                <a:cxn ang="0">
                  <a:pos x="0" y="0"/>
                </a:cxn>
                <a:cxn ang="0">
                  <a:pos x="34" y="2"/>
                </a:cxn>
                <a:cxn ang="0">
                  <a:pos x="62" y="6"/>
                </a:cxn>
              </a:cxnLst>
              <a:rect l="0" t="0" r="r" b="b"/>
              <a:pathLst>
                <a:path w="62" h="6">
                  <a:moveTo>
                    <a:pt x="62" y="6"/>
                  </a:moveTo>
                  <a:lnTo>
                    <a:pt x="28" y="4"/>
                  </a:lnTo>
                  <a:lnTo>
                    <a:pt x="0" y="0"/>
                  </a:lnTo>
                  <a:lnTo>
                    <a:pt x="34" y="2"/>
                  </a:lnTo>
                  <a:lnTo>
                    <a:pt x="62" y="6"/>
                  </a:lnTo>
                  <a:close/>
                </a:path>
              </a:pathLst>
            </a:custGeom>
            <a:solidFill>
              <a:srgbClr val="D8004B"/>
            </a:solidFill>
            <a:ln w="0">
              <a:solidFill>
                <a:srgbClr val="D8004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68" name="Freeform 1944"/>
            <p:cNvSpPr>
              <a:spLocks/>
            </p:cNvSpPr>
            <p:nvPr/>
          </p:nvSpPr>
          <p:spPr bwMode="auto">
            <a:xfrm>
              <a:off x="1780" y="1696"/>
              <a:ext cx="62" cy="6"/>
            </a:xfrm>
            <a:custGeom>
              <a:avLst/>
              <a:gdLst/>
              <a:ahLst/>
              <a:cxnLst>
                <a:cxn ang="0">
                  <a:pos x="62" y="6"/>
                </a:cxn>
                <a:cxn ang="0">
                  <a:pos x="28" y="4"/>
                </a:cxn>
                <a:cxn ang="0">
                  <a:pos x="0" y="0"/>
                </a:cxn>
                <a:cxn ang="0">
                  <a:pos x="34" y="2"/>
                </a:cxn>
                <a:cxn ang="0">
                  <a:pos x="62" y="6"/>
                </a:cxn>
              </a:cxnLst>
              <a:rect l="0" t="0" r="r" b="b"/>
              <a:pathLst>
                <a:path w="62" h="6">
                  <a:moveTo>
                    <a:pt x="62" y="6"/>
                  </a:moveTo>
                  <a:lnTo>
                    <a:pt x="28" y="4"/>
                  </a:lnTo>
                  <a:lnTo>
                    <a:pt x="0" y="0"/>
                  </a:lnTo>
                  <a:lnTo>
                    <a:pt x="34" y="2"/>
                  </a:lnTo>
                  <a:lnTo>
                    <a:pt x="6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69" name="Freeform 1945"/>
            <p:cNvSpPr>
              <a:spLocks/>
            </p:cNvSpPr>
            <p:nvPr/>
          </p:nvSpPr>
          <p:spPr bwMode="auto">
            <a:xfrm>
              <a:off x="1752" y="1690"/>
              <a:ext cx="62" cy="8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28" y="6"/>
                </a:cxn>
                <a:cxn ang="0">
                  <a:pos x="0" y="0"/>
                </a:cxn>
                <a:cxn ang="0">
                  <a:pos x="34" y="0"/>
                </a:cxn>
                <a:cxn ang="0">
                  <a:pos x="62" y="8"/>
                </a:cxn>
              </a:cxnLst>
              <a:rect l="0" t="0" r="r" b="b"/>
              <a:pathLst>
                <a:path w="62" h="8">
                  <a:moveTo>
                    <a:pt x="62" y="8"/>
                  </a:moveTo>
                  <a:lnTo>
                    <a:pt x="28" y="6"/>
                  </a:lnTo>
                  <a:lnTo>
                    <a:pt x="0" y="0"/>
                  </a:lnTo>
                  <a:lnTo>
                    <a:pt x="34" y="0"/>
                  </a:lnTo>
                  <a:lnTo>
                    <a:pt x="62" y="8"/>
                  </a:lnTo>
                  <a:close/>
                </a:path>
              </a:pathLst>
            </a:custGeom>
            <a:solidFill>
              <a:srgbClr val="E20056"/>
            </a:solidFill>
            <a:ln w="0">
              <a:solidFill>
                <a:srgbClr val="E2005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70" name="Freeform 1946"/>
            <p:cNvSpPr>
              <a:spLocks/>
            </p:cNvSpPr>
            <p:nvPr/>
          </p:nvSpPr>
          <p:spPr bwMode="auto">
            <a:xfrm>
              <a:off x="1752" y="1690"/>
              <a:ext cx="62" cy="8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28" y="6"/>
                </a:cxn>
                <a:cxn ang="0">
                  <a:pos x="0" y="0"/>
                </a:cxn>
                <a:cxn ang="0">
                  <a:pos x="34" y="0"/>
                </a:cxn>
                <a:cxn ang="0">
                  <a:pos x="62" y="8"/>
                </a:cxn>
              </a:cxnLst>
              <a:rect l="0" t="0" r="r" b="b"/>
              <a:pathLst>
                <a:path w="62" h="8">
                  <a:moveTo>
                    <a:pt x="62" y="8"/>
                  </a:moveTo>
                  <a:lnTo>
                    <a:pt x="28" y="6"/>
                  </a:lnTo>
                  <a:lnTo>
                    <a:pt x="0" y="0"/>
                  </a:lnTo>
                  <a:lnTo>
                    <a:pt x="34" y="0"/>
                  </a:lnTo>
                  <a:lnTo>
                    <a:pt x="6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71" name="Freeform 1947"/>
            <p:cNvSpPr>
              <a:spLocks/>
            </p:cNvSpPr>
            <p:nvPr/>
          </p:nvSpPr>
          <p:spPr bwMode="auto">
            <a:xfrm>
              <a:off x="1722" y="1682"/>
              <a:ext cx="64" cy="8"/>
            </a:xfrm>
            <a:custGeom>
              <a:avLst/>
              <a:gdLst/>
              <a:ahLst/>
              <a:cxnLst>
                <a:cxn ang="0">
                  <a:pos x="64" y="8"/>
                </a:cxn>
                <a:cxn ang="0">
                  <a:pos x="30" y="8"/>
                </a:cxn>
                <a:cxn ang="0">
                  <a:pos x="0" y="2"/>
                </a:cxn>
                <a:cxn ang="0">
                  <a:pos x="36" y="0"/>
                </a:cxn>
                <a:cxn ang="0">
                  <a:pos x="64" y="8"/>
                </a:cxn>
              </a:cxnLst>
              <a:rect l="0" t="0" r="r" b="b"/>
              <a:pathLst>
                <a:path w="64" h="8">
                  <a:moveTo>
                    <a:pt x="64" y="8"/>
                  </a:moveTo>
                  <a:lnTo>
                    <a:pt x="30" y="8"/>
                  </a:lnTo>
                  <a:lnTo>
                    <a:pt x="0" y="2"/>
                  </a:lnTo>
                  <a:lnTo>
                    <a:pt x="36" y="0"/>
                  </a:lnTo>
                  <a:lnTo>
                    <a:pt x="64" y="8"/>
                  </a:lnTo>
                  <a:close/>
                </a:path>
              </a:pathLst>
            </a:custGeom>
            <a:solidFill>
              <a:srgbClr val="EA005F"/>
            </a:solidFill>
            <a:ln w="0">
              <a:solidFill>
                <a:srgbClr val="EA00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72" name="Freeform 1948"/>
            <p:cNvSpPr>
              <a:spLocks/>
            </p:cNvSpPr>
            <p:nvPr/>
          </p:nvSpPr>
          <p:spPr bwMode="auto">
            <a:xfrm>
              <a:off x="1722" y="1682"/>
              <a:ext cx="64" cy="8"/>
            </a:xfrm>
            <a:custGeom>
              <a:avLst/>
              <a:gdLst/>
              <a:ahLst/>
              <a:cxnLst>
                <a:cxn ang="0">
                  <a:pos x="64" y="8"/>
                </a:cxn>
                <a:cxn ang="0">
                  <a:pos x="30" y="8"/>
                </a:cxn>
                <a:cxn ang="0">
                  <a:pos x="0" y="2"/>
                </a:cxn>
                <a:cxn ang="0">
                  <a:pos x="36" y="0"/>
                </a:cxn>
                <a:cxn ang="0">
                  <a:pos x="64" y="8"/>
                </a:cxn>
              </a:cxnLst>
              <a:rect l="0" t="0" r="r" b="b"/>
              <a:pathLst>
                <a:path w="64" h="8">
                  <a:moveTo>
                    <a:pt x="64" y="8"/>
                  </a:moveTo>
                  <a:lnTo>
                    <a:pt x="30" y="8"/>
                  </a:lnTo>
                  <a:lnTo>
                    <a:pt x="0" y="2"/>
                  </a:lnTo>
                  <a:lnTo>
                    <a:pt x="36" y="0"/>
                  </a:lnTo>
                  <a:lnTo>
                    <a:pt x="6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73" name="Freeform 1949"/>
            <p:cNvSpPr>
              <a:spLocks/>
            </p:cNvSpPr>
            <p:nvPr/>
          </p:nvSpPr>
          <p:spPr bwMode="auto">
            <a:xfrm>
              <a:off x="1692" y="1674"/>
              <a:ext cx="66" cy="10"/>
            </a:xfrm>
            <a:custGeom>
              <a:avLst/>
              <a:gdLst/>
              <a:ahLst/>
              <a:cxnLst>
                <a:cxn ang="0">
                  <a:pos x="66" y="8"/>
                </a:cxn>
                <a:cxn ang="0">
                  <a:pos x="30" y="10"/>
                </a:cxn>
                <a:cxn ang="0">
                  <a:pos x="0" y="4"/>
                </a:cxn>
                <a:cxn ang="0">
                  <a:pos x="36" y="0"/>
                </a:cxn>
                <a:cxn ang="0">
                  <a:pos x="66" y="8"/>
                </a:cxn>
              </a:cxnLst>
              <a:rect l="0" t="0" r="r" b="b"/>
              <a:pathLst>
                <a:path w="66" h="10">
                  <a:moveTo>
                    <a:pt x="66" y="8"/>
                  </a:moveTo>
                  <a:lnTo>
                    <a:pt x="30" y="10"/>
                  </a:lnTo>
                  <a:lnTo>
                    <a:pt x="0" y="4"/>
                  </a:lnTo>
                  <a:lnTo>
                    <a:pt x="36" y="0"/>
                  </a:lnTo>
                  <a:lnTo>
                    <a:pt x="66" y="8"/>
                  </a:lnTo>
                  <a:close/>
                </a:path>
              </a:pathLst>
            </a:custGeom>
            <a:solidFill>
              <a:srgbClr val="F00064"/>
            </a:solidFill>
            <a:ln w="0">
              <a:solidFill>
                <a:srgbClr val="F0006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74" name="Freeform 1950"/>
            <p:cNvSpPr>
              <a:spLocks/>
            </p:cNvSpPr>
            <p:nvPr/>
          </p:nvSpPr>
          <p:spPr bwMode="auto">
            <a:xfrm>
              <a:off x="1692" y="1674"/>
              <a:ext cx="66" cy="10"/>
            </a:xfrm>
            <a:custGeom>
              <a:avLst/>
              <a:gdLst/>
              <a:ahLst/>
              <a:cxnLst>
                <a:cxn ang="0">
                  <a:pos x="66" y="8"/>
                </a:cxn>
                <a:cxn ang="0">
                  <a:pos x="30" y="10"/>
                </a:cxn>
                <a:cxn ang="0">
                  <a:pos x="0" y="4"/>
                </a:cxn>
                <a:cxn ang="0">
                  <a:pos x="36" y="0"/>
                </a:cxn>
                <a:cxn ang="0">
                  <a:pos x="66" y="8"/>
                </a:cxn>
              </a:cxnLst>
              <a:rect l="0" t="0" r="r" b="b"/>
              <a:pathLst>
                <a:path w="66" h="10">
                  <a:moveTo>
                    <a:pt x="66" y="8"/>
                  </a:moveTo>
                  <a:lnTo>
                    <a:pt x="30" y="10"/>
                  </a:lnTo>
                  <a:lnTo>
                    <a:pt x="0" y="4"/>
                  </a:lnTo>
                  <a:lnTo>
                    <a:pt x="36" y="0"/>
                  </a:lnTo>
                  <a:lnTo>
                    <a:pt x="6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75" name="Freeform 1951"/>
            <p:cNvSpPr>
              <a:spLocks/>
            </p:cNvSpPr>
            <p:nvPr/>
          </p:nvSpPr>
          <p:spPr bwMode="auto">
            <a:xfrm>
              <a:off x="1662" y="1664"/>
              <a:ext cx="66" cy="14"/>
            </a:xfrm>
            <a:custGeom>
              <a:avLst/>
              <a:gdLst/>
              <a:ahLst/>
              <a:cxnLst>
                <a:cxn ang="0">
                  <a:pos x="66" y="10"/>
                </a:cxn>
                <a:cxn ang="0">
                  <a:pos x="30" y="14"/>
                </a:cxn>
                <a:cxn ang="0">
                  <a:pos x="0" y="8"/>
                </a:cxn>
                <a:cxn ang="0">
                  <a:pos x="34" y="0"/>
                </a:cxn>
                <a:cxn ang="0">
                  <a:pos x="66" y="10"/>
                </a:cxn>
              </a:cxnLst>
              <a:rect l="0" t="0" r="r" b="b"/>
              <a:pathLst>
                <a:path w="66" h="14">
                  <a:moveTo>
                    <a:pt x="66" y="10"/>
                  </a:moveTo>
                  <a:lnTo>
                    <a:pt x="30" y="14"/>
                  </a:lnTo>
                  <a:lnTo>
                    <a:pt x="0" y="8"/>
                  </a:lnTo>
                  <a:lnTo>
                    <a:pt x="34" y="0"/>
                  </a:lnTo>
                  <a:lnTo>
                    <a:pt x="66" y="10"/>
                  </a:lnTo>
                  <a:close/>
                </a:path>
              </a:pathLst>
            </a:custGeom>
            <a:solidFill>
              <a:srgbClr val="F50065"/>
            </a:solidFill>
            <a:ln w="0">
              <a:solidFill>
                <a:srgbClr val="F5006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76" name="Freeform 1952"/>
            <p:cNvSpPr>
              <a:spLocks/>
            </p:cNvSpPr>
            <p:nvPr/>
          </p:nvSpPr>
          <p:spPr bwMode="auto">
            <a:xfrm>
              <a:off x="1662" y="1664"/>
              <a:ext cx="66" cy="14"/>
            </a:xfrm>
            <a:custGeom>
              <a:avLst/>
              <a:gdLst/>
              <a:ahLst/>
              <a:cxnLst>
                <a:cxn ang="0">
                  <a:pos x="66" y="10"/>
                </a:cxn>
                <a:cxn ang="0">
                  <a:pos x="30" y="14"/>
                </a:cxn>
                <a:cxn ang="0">
                  <a:pos x="0" y="8"/>
                </a:cxn>
                <a:cxn ang="0">
                  <a:pos x="34" y="0"/>
                </a:cxn>
                <a:cxn ang="0">
                  <a:pos x="66" y="10"/>
                </a:cxn>
              </a:cxnLst>
              <a:rect l="0" t="0" r="r" b="b"/>
              <a:pathLst>
                <a:path w="66" h="14">
                  <a:moveTo>
                    <a:pt x="66" y="10"/>
                  </a:moveTo>
                  <a:lnTo>
                    <a:pt x="30" y="14"/>
                  </a:lnTo>
                  <a:lnTo>
                    <a:pt x="0" y="8"/>
                  </a:lnTo>
                  <a:lnTo>
                    <a:pt x="34" y="0"/>
                  </a:lnTo>
                  <a:lnTo>
                    <a:pt x="66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77" name="Freeform 1953"/>
            <p:cNvSpPr>
              <a:spLocks/>
            </p:cNvSpPr>
            <p:nvPr/>
          </p:nvSpPr>
          <p:spPr bwMode="auto">
            <a:xfrm>
              <a:off x="1630" y="1654"/>
              <a:ext cx="66" cy="18"/>
            </a:xfrm>
            <a:custGeom>
              <a:avLst/>
              <a:gdLst/>
              <a:ahLst/>
              <a:cxnLst>
                <a:cxn ang="0">
                  <a:pos x="66" y="10"/>
                </a:cxn>
                <a:cxn ang="0">
                  <a:pos x="32" y="18"/>
                </a:cxn>
                <a:cxn ang="0">
                  <a:pos x="0" y="10"/>
                </a:cxn>
                <a:cxn ang="0">
                  <a:pos x="36" y="0"/>
                </a:cxn>
                <a:cxn ang="0">
                  <a:pos x="66" y="10"/>
                </a:cxn>
              </a:cxnLst>
              <a:rect l="0" t="0" r="r" b="b"/>
              <a:pathLst>
                <a:path w="66" h="18">
                  <a:moveTo>
                    <a:pt x="66" y="10"/>
                  </a:moveTo>
                  <a:lnTo>
                    <a:pt x="32" y="18"/>
                  </a:lnTo>
                  <a:lnTo>
                    <a:pt x="0" y="10"/>
                  </a:lnTo>
                  <a:lnTo>
                    <a:pt x="36" y="0"/>
                  </a:lnTo>
                  <a:lnTo>
                    <a:pt x="66" y="10"/>
                  </a:lnTo>
                  <a:close/>
                </a:path>
              </a:pathLst>
            </a:custGeom>
            <a:solidFill>
              <a:srgbClr val="F80163"/>
            </a:solidFill>
            <a:ln w="0">
              <a:solidFill>
                <a:srgbClr val="F8016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78" name="Freeform 1954"/>
            <p:cNvSpPr>
              <a:spLocks/>
            </p:cNvSpPr>
            <p:nvPr/>
          </p:nvSpPr>
          <p:spPr bwMode="auto">
            <a:xfrm>
              <a:off x="1630" y="1654"/>
              <a:ext cx="66" cy="18"/>
            </a:xfrm>
            <a:custGeom>
              <a:avLst/>
              <a:gdLst/>
              <a:ahLst/>
              <a:cxnLst>
                <a:cxn ang="0">
                  <a:pos x="66" y="10"/>
                </a:cxn>
                <a:cxn ang="0">
                  <a:pos x="32" y="18"/>
                </a:cxn>
                <a:cxn ang="0">
                  <a:pos x="0" y="10"/>
                </a:cxn>
                <a:cxn ang="0">
                  <a:pos x="36" y="0"/>
                </a:cxn>
                <a:cxn ang="0">
                  <a:pos x="66" y="10"/>
                </a:cxn>
              </a:cxnLst>
              <a:rect l="0" t="0" r="r" b="b"/>
              <a:pathLst>
                <a:path w="66" h="18">
                  <a:moveTo>
                    <a:pt x="66" y="10"/>
                  </a:moveTo>
                  <a:lnTo>
                    <a:pt x="32" y="18"/>
                  </a:lnTo>
                  <a:lnTo>
                    <a:pt x="0" y="10"/>
                  </a:lnTo>
                  <a:lnTo>
                    <a:pt x="36" y="0"/>
                  </a:lnTo>
                  <a:lnTo>
                    <a:pt x="66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79" name="Freeform 1955"/>
            <p:cNvSpPr>
              <a:spLocks/>
            </p:cNvSpPr>
            <p:nvPr/>
          </p:nvSpPr>
          <p:spPr bwMode="auto">
            <a:xfrm>
              <a:off x="1598" y="1646"/>
              <a:ext cx="68" cy="18"/>
            </a:xfrm>
            <a:custGeom>
              <a:avLst/>
              <a:gdLst/>
              <a:ahLst/>
              <a:cxnLst>
                <a:cxn ang="0">
                  <a:pos x="68" y="8"/>
                </a:cxn>
                <a:cxn ang="0">
                  <a:pos x="32" y="18"/>
                </a:cxn>
                <a:cxn ang="0">
                  <a:pos x="0" y="14"/>
                </a:cxn>
                <a:cxn ang="0">
                  <a:pos x="36" y="0"/>
                </a:cxn>
                <a:cxn ang="0">
                  <a:pos x="68" y="8"/>
                </a:cxn>
              </a:cxnLst>
              <a:rect l="0" t="0" r="r" b="b"/>
              <a:pathLst>
                <a:path w="68" h="18">
                  <a:moveTo>
                    <a:pt x="68" y="8"/>
                  </a:moveTo>
                  <a:lnTo>
                    <a:pt x="32" y="18"/>
                  </a:lnTo>
                  <a:lnTo>
                    <a:pt x="0" y="14"/>
                  </a:lnTo>
                  <a:lnTo>
                    <a:pt x="36" y="0"/>
                  </a:lnTo>
                  <a:lnTo>
                    <a:pt x="68" y="8"/>
                  </a:lnTo>
                  <a:close/>
                </a:path>
              </a:pathLst>
            </a:custGeom>
            <a:solidFill>
              <a:srgbClr val="FB0F5B"/>
            </a:solidFill>
            <a:ln w="0">
              <a:solidFill>
                <a:srgbClr val="FB0F5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80" name="Freeform 1956"/>
            <p:cNvSpPr>
              <a:spLocks/>
            </p:cNvSpPr>
            <p:nvPr/>
          </p:nvSpPr>
          <p:spPr bwMode="auto">
            <a:xfrm>
              <a:off x="1598" y="1646"/>
              <a:ext cx="68" cy="18"/>
            </a:xfrm>
            <a:custGeom>
              <a:avLst/>
              <a:gdLst/>
              <a:ahLst/>
              <a:cxnLst>
                <a:cxn ang="0">
                  <a:pos x="68" y="8"/>
                </a:cxn>
                <a:cxn ang="0">
                  <a:pos x="32" y="18"/>
                </a:cxn>
                <a:cxn ang="0">
                  <a:pos x="0" y="14"/>
                </a:cxn>
                <a:cxn ang="0">
                  <a:pos x="36" y="0"/>
                </a:cxn>
                <a:cxn ang="0">
                  <a:pos x="68" y="8"/>
                </a:cxn>
              </a:cxnLst>
              <a:rect l="0" t="0" r="r" b="b"/>
              <a:pathLst>
                <a:path w="68" h="18">
                  <a:moveTo>
                    <a:pt x="68" y="8"/>
                  </a:moveTo>
                  <a:lnTo>
                    <a:pt x="32" y="18"/>
                  </a:lnTo>
                  <a:lnTo>
                    <a:pt x="0" y="14"/>
                  </a:lnTo>
                  <a:lnTo>
                    <a:pt x="36" y="0"/>
                  </a:lnTo>
                  <a:lnTo>
                    <a:pt x="68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81" name="Freeform 1957"/>
            <p:cNvSpPr>
              <a:spLocks/>
            </p:cNvSpPr>
            <p:nvPr/>
          </p:nvSpPr>
          <p:spPr bwMode="auto">
            <a:xfrm>
              <a:off x="1564" y="1642"/>
              <a:ext cx="70" cy="18"/>
            </a:xfrm>
            <a:custGeom>
              <a:avLst/>
              <a:gdLst/>
              <a:ahLst/>
              <a:cxnLst>
                <a:cxn ang="0">
                  <a:pos x="70" y="4"/>
                </a:cxn>
                <a:cxn ang="0">
                  <a:pos x="34" y="18"/>
                </a:cxn>
                <a:cxn ang="0">
                  <a:pos x="0" y="16"/>
                </a:cxn>
                <a:cxn ang="0">
                  <a:pos x="36" y="0"/>
                </a:cxn>
                <a:cxn ang="0">
                  <a:pos x="70" y="4"/>
                </a:cxn>
              </a:cxnLst>
              <a:rect l="0" t="0" r="r" b="b"/>
              <a:pathLst>
                <a:path w="70" h="18">
                  <a:moveTo>
                    <a:pt x="70" y="4"/>
                  </a:moveTo>
                  <a:lnTo>
                    <a:pt x="34" y="18"/>
                  </a:lnTo>
                  <a:lnTo>
                    <a:pt x="0" y="16"/>
                  </a:lnTo>
                  <a:lnTo>
                    <a:pt x="36" y="0"/>
                  </a:lnTo>
                  <a:lnTo>
                    <a:pt x="70" y="4"/>
                  </a:lnTo>
                  <a:close/>
                </a:path>
              </a:pathLst>
            </a:custGeom>
            <a:solidFill>
              <a:srgbClr val="FB1C4B"/>
            </a:solidFill>
            <a:ln w="0">
              <a:solidFill>
                <a:srgbClr val="FB1C4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82" name="Freeform 1958"/>
            <p:cNvSpPr>
              <a:spLocks/>
            </p:cNvSpPr>
            <p:nvPr/>
          </p:nvSpPr>
          <p:spPr bwMode="auto">
            <a:xfrm>
              <a:off x="1564" y="1642"/>
              <a:ext cx="70" cy="18"/>
            </a:xfrm>
            <a:custGeom>
              <a:avLst/>
              <a:gdLst/>
              <a:ahLst/>
              <a:cxnLst>
                <a:cxn ang="0">
                  <a:pos x="70" y="4"/>
                </a:cxn>
                <a:cxn ang="0">
                  <a:pos x="34" y="18"/>
                </a:cxn>
                <a:cxn ang="0">
                  <a:pos x="0" y="16"/>
                </a:cxn>
                <a:cxn ang="0">
                  <a:pos x="36" y="0"/>
                </a:cxn>
                <a:cxn ang="0">
                  <a:pos x="70" y="4"/>
                </a:cxn>
              </a:cxnLst>
              <a:rect l="0" t="0" r="r" b="b"/>
              <a:pathLst>
                <a:path w="70" h="18">
                  <a:moveTo>
                    <a:pt x="70" y="4"/>
                  </a:moveTo>
                  <a:lnTo>
                    <a:pt x="34" y="18"/>
                  </a:lnTo>
                  <a:lnTo>
                    <a:pt x="0" y="16"/>
                  </a:lnTo>
                  <a:lnTo>
                    <a:pt x="36" y="0"/>
                  </a:lnTo>
                  <a:lnTo>
                    <a:pt x="70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83" name="Freeform 1959"/>
            <p:cNvSpPr>
              <a:spLocks/>
            </p:cNvSpPr>
            <p:nvPr/>
          </p:nvSpPr>
          <p:spPr bwMode="auto">
            <a:xfrm>
              <a:off x="1530" y="1642"/>
              <a:ext cx="70" cy="20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34" y="16"/>
                </a:cxn>
                <a:cxn ang="0">
                  <a:pos x="0" y="20"/>
                </a:cxn>
                <a:cxn ang="0">
                  <a:pos x="36" y="0"/>
                </a:cxn>
                <a:cxn ang="0">
                  <a:pos x="70" y="0"/>
                </a:cxn>
              </a:cxnLst>
              <a:rect l="0" t="0" r="r" b="b"/>
              <a:pathLst>
                <a:path w="70" h="20">
                  <a:moveTo>
                    <a:pt x="70" y="0"/>
                  </a:moveTo>
                  <a:lnTo>
                    <a:pt x="34" y="16"/>
                  </a:lnTo>
                  <a:lnTo>
                    <a:pt x="0" y="20"/>
                  </a:lnTo>
                  <a:lnTo>
                    <a:pt x="36" y="0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F8292E"/>
            </a:solidFill>
            <a:ln w="0">
              <a:solidFill>
                <a:srgbClr val="F8292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84" name="Freeform 1960"/>
            <p:cNvSpPr>
              <a:spLocks/>
            </p:cNvSpPr>
            <p:nvPr/>
          </p:nvSpPr>
          <p:spPr bwMode="auto">
            <a:xfrm>
              <a:off x="1530" y="1642"/>
              <a:ext cx="70" cy="20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34" y="16"/>
                </a:cxn>
                <a:cxn ang="0">
                  <a:pos x="0" y="20"/>
                </a:cxn>
                <a:cxn ang="0">
                  <a:pos x="36" y="0"/>
                </a:cxn>
                <a:cxn ang="0">
                  <a:pos x="70" y="0"/>
                </a:cxn>
              </a:cxnLst>
              <a:rect l="0" t="0" r="r" b="b"/>
              <a:pathLst>
                <a:path w="70" h="20">
                  <a:moveTo>
                    <a:pt x="70" y="0"/>
                  </a:moveTo>
                  <a:lnTo>
                    <a:pt x="34" y="16"/>
                  </a:lnTo>
                  <a:lnTo>
                    <a:pt x="0" y="20"/>
                  </a:lnTo>
                  <a:lnTo>
                    <a:pt x="36" y="0"/>
                  </a:lnTo>
                  <a:lnTo>
                    <a:pt x="7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85" name="Freeform 1961"/>
            <p:cNvSpPr>
              <a:spLocks/>
            </p:cNvSpPr>
            <p:nvPr/>
          </p:nvSpPr>
          <p:spPr bwMode="auto">
            <a:xfrm>
              <a:off x="1496" y="1642"/>
              <a:ext cx="70" cy="30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34" y="20"/>
                </a:cxn>
                <a:cxn ang="0">
                  <a:pos x="0" y="30"/>
                </a:cxn>
                <a:cxn ang="0">
                  <a:pos x="36" y="10"/>
                </a:cxn>
                <a:cxn ang="0">
                  <a:pos x="70" y="0"/>
                </a:cxn>
              </a:cxnLst>
              <a:rect l="0" t="0" r="r" b="b"/>
              <a:pathLst>
                <a:path w="70" h="30">
                  <a:moveTo>
                    <a:pt x="70" y="0"/>
                  </a:moveTo>
                  <a:lnTo>
                    <a:pt x="34" y="20"/>
                  </a:lnTo>
                  <a:lnTo>
                    <a:pt x="0" y="30"/>
                  </a:lnTo>
                  <a:lnTo>
                    <a:pt x="36" y="10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EB3400"/>
            </a:solidFill>
            <a:ln w="0">
              <a:solidFill>
                <a:srgbClr val="EB34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86" name="Freeform 1962"/>
            <p:cNvSpPr>
              <a:spLocks/>
            </p:cNvSpPr>
            <p:nvPr/>
          </p:nvSpPr>
          <p:spPr bwMode="auto">
            <a:xfrm>
              <a:off x="1496" y="1642"/>
              <a:ext cx="70" cy="30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34" y="20"/>
                </a:cxn>
                <a:cxn ang="0">
                  <a:pos x="0" y="30"/>
                </a:cxn>
                <a:cxn ang="0">
                  <a:pos x="36" y="10"/>
                </a:cxn>
                <a:cxn ang="0">
                  <a:pos x="70" y="0"/>
                </a:cxn>
              </a:cxnLst>
              <a:rect l="0" t="0" r="r" b="b"/>
              <a:pathLst>
                <a:path w="70" h="30">
                  <a:moveTo>
                    <a:pt x="70" y="0"/>
                  </a:moveTo>
                  <a:lnTo>
                    <a:pt x="34" y="20"/>
                  </a:lnTo>
                  <a:lnTo>
                    <a:pt x="0" y="30"/>
                  </a:lnTo>
                  <a:lnTo>
                    <a:pt x="36" y="10"/>
                  </a:lnTo>
                  <a:lnTo>
                    <a:pt x="7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87" name="Freeform 1963"/>
            <p:cNvSpPr>
              <a:spLocks/>
            </p:cNvSpPr>
            <p:nvPr/>
          </p:nvSpPr>
          <p:spPr bwMode="auto">
            <a:xfrm>
              <a:off x="1460" y="1652"/>
              <a:ext cx="72" cy="42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36" y="20"/>
                </a:cxn>
                <a:cxn ang="0">
                  <a:pos x="0" y="42"/>
                </a:cxn>
                <a:cxn ang="0">
                  <a:pos x="36" y="20"/>
                </a:cxn>
                <a:cxn ang="0">
                  <a:pos x="72" y="0"/>
                </a:cxn>
              </a:cxnLst>
              <a:rect l="0" t="0" r="r" b="b"/>
              <a:pathLst>
                <a:path w="72" h="42">
                  <a:moveTo>
                    <a:pt x="72" y="0"/>
                  </a:moveTo>
                  <a:lnTo>
                    <a:pt x="36" y="20"/>
                  </a:lnTo>
                  <a:lnTo>
                    <a:pt x="0" y="42"/>
                  </a:lnTo>
                  <a:lnTo>
                    <a:pt x="36" y="2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C73900"/>
            </a:solidFill>
            <a:ln w="0">
              <a:solidFill>
                <a:srgbClr val="C739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88" name="Freeform 1964"/>
            <p:cNvSpPr>
              <a:spLocks/>
            </p:cNvSpPr>
            <p:nvPr/>
          </p:nvSpPr>
          <p:spPr bwMode="auto">
            <a:xfrm>
              <a:off x="1460" y="1652"/>
              <a:ext cx="72" cy="42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36" y="20"/>
                </a:cxn>
                <a:cxn ang="0">
                  <a:pos x="0" y="42"/>
                </a:cxn>
                <a:cxn ang="0">
                  <a:pos x="36" y="20"/>
                </a:cxn>
                <a:cxn ang="0">
                  <a:pos x="72" y="0"/>
                </a:cxn>
              </a:cxnLst>
              <a:rect l="0" t="0" r="r" b="b"/>
              <a:pathLst>
                <a:path w="72" h="42">
                  <a:moveTo>
                    <a:pt x="72" y="0"/>
                  </a:moveTo>
                  <a:lnTo>
                    <a:pt x="36" y="20"/>
                  </a:lnTo>
                  <a:lnTo>
                    <a:pt x="0" y="42"/>
                  </a:lnTo>
                  <a:lnTo>
                    <a:pt x="36" y="20"/>
                  </a:lnTo>
                  <a:lnTo>
                    <a:pt x="72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89" name="Freeform 1965"/>
            <p:cNvSpPr>
              <a:spLocks/>
            </p:cNvSpPr>
            <p:nvPr/>
          </p:nvSpPr>
          <p:spPr bwMode="auto">
            <a:xfrm>
              <a:off x="1424" y="1672"/>
              <a:ext cx="72" cy="58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36" y="22"/>
                </a:cxn>
                <a:cxn ang="0">
                  <a:pos x="0" y="58"/>
                </a:cxn>
                <a:cxn ang="0">
                  <a:pos x="36" y="38"/>
                </a:cxn>
                <a:cxn ang="0">
                  <a:pos x="72" y="0"/>
                </a:cxn>
              </a:cxnLst>
              <a:rect l="0" t="0" r="r" b="b"/>
              <a:pathLst>
                <a:path w="72" h="58">
                  <a:moveTo>
                    <a:pt x="72" y="0"/>
                  </a:moveTo>
                  <a:lnTo>
                    <a:pt x="36" y="22"/>
                  </a:lnTo>
                  <a:lnTo>
                    <a:pt x="0" y="58"/>
                  </a:lnTo>
                  <a:lnTo>
                    <a:pt x="36" y="3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008E"/>
            </a:solidFill>
            <a:ln w="0">
              <a:solidFill>
                <a:srgbClr val="00008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90" name="Freeform 1966"/>
            <p:cNvSpPr>
              <a:spLocks/>
            </p:cNvSpPr>
            <p:nvPr/>
          </p:nvSpPr>
          <p:spPr bwMode="auto">
            <a:xfrm>
              <a:off x="1424" y="1672"/>
              <a:ext cx="72" cy="58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36" y="22"/>
                </a:cxn>
                <a:cxn ang="0">
                  <a:pos x="0" y="58"/>
                </a:cxn>
                <a:cxn ang="0">
                  <a:pos x="36" y="38"/>
                </a:cxn>
                <a:cxn ang="0">
                  <a:pos x="72" y="0"/>
                </a:cxn>
              </a:cxnLst>
              <a:rect l="0" t="0" r="r" b="b"/>
              <a:pathLst>
                <a:path w="72" h="58">
                  <a:moveTo>
                    <a:pt x="72" y="0"/>
                  </a:moveTo>
                  <a:lnTo>
                    <a:pt x="36" y="22"/>
                  </a:lnTo>
                  <a:lnTo>
                    <a:pt x="0" y="58"/>
                  </a:lnTo>
                  <a:lnTo>
                    <a:pt x="36" y="38"/>
                  </a:lnTo>
                  <a:lnTo>
                    <a:pt x="72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91" name="Freeform 1967"/>
            <p:cNvSpPr>
              <a:spLocks/>
            </p:cNvSpPr>
            <p:nvPr/>
          </p:nvSpPr>
          <p:spPr bwMode="auto">
            <a:xfrm>
              <a:off x="1388" y="1710"/>
              <a:ext cx="72" cy="72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36" y="20"/>
                </a:cxn>
                <a:cxn ang="0">
                  <a:pos x="0" y="72"/>
                </a:cxn>
                <a:cxn ang="0">
                  <a:pos x="34" y="58"/>
                </a:cxn>
                <a:cxn ang="0">
                  <a:pos x="72" y="0"/>
                </a:cxn>
              </a:cxnLst>
              <a:rect l="0" t="0" r="r" b="b"/>
              <a:pathLst>
                <a:path w="72" h="72">
                  <a:moveTo>
                    <a:pt x="72" y="0"/>
                  </a:moveTo>
                  <a:lnTo>
                    <a:pt x="36" y="20"/>
                  </a:lnTo>
                  <a:lnTo>
                    <a:pt x="0" y="72"/>
                  </a:lnTo>
                  <a:lnTo>
                    <a:pt x="34" y="5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00C3"/>
            </a:solidFill>
            <a:ln w="0">
              <a:solidFill>
                <a:srgbClr val="0000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92" name="Freeform 1968"/>
            <p:cNvSpPr>
              <a:spLocks/>
            </p:cNvSpPr>
            <p:nvPr/>
          </p:nvSpPr>
          <p:spPr bwMode="auto">
            <a:xfrm>
              <a:off x="1388" y="1710"/>
              <a:ext cx="72" cy="72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36" y="20"/>
                </a:cxn>
                <a:cxn ang="0">
                  <a:pos x="0" y="72"/>
                </a:cxn>
                <a:cxn ang="0">
                  <a:pos x="34" y="58"/>
                </a:cxn>
                <a:cxn ang="0">
                  <a:pos x="72" y="0"/>
                </a:cxn>
              </a:cxnLst>
              <a:rect l="0" t="0" r="r" b="b"/>
              <a:pathLst>
                <a:path w="72" h="72">
                  <a:moveTo>
                    <a:pt x="72" y="0"/>
                  </a:moveTo>
                  <a:lnTo>
                    <a:pt x="36" y="20"/>
                  </a:lnTo>
                  <a:lnTo>
                    <a:pt x="0" y="72"/>
                  </a:lnTo>
                  <a:lnTo>
                    <a:pt x="34" y="58"/>
                  </a:lnTo>
                  <a:lnTo>
                    <a:pt x="72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93" name="Freeform 1969"/>
            <p:cNvSpPr>
              <a:spLocks/>
            </p:cNvSpPr>
            <p:nvPr/>
          </p:nvSpPr>
          <p:spPr bwMode="auto">
            <a:xfrm>
              <a:off x="1350" y="1768"/>
              <a:ext cx="72" cy="80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38" y="14"/>
                </a:cxn>
                <a:cxn ang="0">
                  <a:pos x="0" y="80"/>
                </a:cxn>
                <a:cxn ang="0">
                  <a:pos x="36" y="74"/>
                </a:cxn>
                <a:cxn ang="0">
                  <a:pos x="72" y="0"/>
                </a:cxn>
              </a:cxnLst>
              <a:rect l="0" t="0" r="r" b="b"/>
              <a:pathLst>
                <a:path w="72" h="80">
                  <a:moveTo>
                    <a:pt x="72" y="0"/>
                  </a:moveTo>
                  <a:lnTo>
                    <a:pt x="38" y="14"/>
                  </a:lnTo>
                  <a:lnTo>
                    <a:pt x="0" y="80"/>
                  </a:lnTo>
                  <a:lnTo>
                    <a:pt x="36" y="7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00D5"/>
            </a:solidFill>
            <a:ln w="0">
              <a:solidFill>
                <a:srgbClr val="0000D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94" name="Freeform 1970"/>
            <p:cNvSpPr>
              <a:spLocks/>
            </p:cNvSpPr>
            <p:nvPr/>
          </p:nvSpPr>
          <p:spPr bwMode="auto">
            <a:xfrm>
              <a:off x="1350" y="1768"/>
              <a:ext cx="72" cy="80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38" y="14"/>
                </a:cxn>
                <a:cxn ang="0">
                  <a:pos x="0" y="80"/>
                </a:cxn>
                <a:cxn ang="0">
                  <a:pos x="36" y="74"/>
                </a:cxn>
                <a:cxn ang="0">
                  <a:pos x="72" y="0"/>
                </a:cxn>
              </a:cxnLst>
              <a:rect l="0" t="0" r="r" b="b"/>
              <a:pathLst>
                <a:path w="72" h="80">
                  <a:moveTo>
                    <a:pt x="72" y="0"/>
                  </a:moveTo>
                  <a:lnTo>
                    <a:pt x="38" y="14"/>
                  </a:lnTo>
                  <a:lnTo>
                    <a:pt x="0" y="80"/>
                  </a:lnTo>
                  <a:lnTo>
                    <a:pt x="36" y="74"/>
                  </a:lnTo>
                  <a:lnTo>
                    <a:pt x="72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95" name="Freeform 1971"/>
            <p:cNvSpPr>
              <a:spLocks/>
            </p:cNvSpPr>
            <p:nvPr/>
          </p:nvSpPr>
          <p:spPr bwMode="auto">
            <a:xfrm>
              <a:off x="1312" y="1842"/>
              <a:ext cx="74" cy="80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38" y="6"/>
                </a:cxn>
                <a:cxn ang="0">
                  <a:pos x="0" y="74"/>
                </a:cxn>
                <a:cxn ang="0">
                  <a:pos x="36" y="80"/>
                </a:cxn>
                <a:cxn ang="0">
                  <a:pos x="74" y="0"/>
                </a:cxn>
              </a:cxnLst>
              <a:rect l="0" t="0" r="r" b="b"/>
              <a:pathLst>
                <a:path w="74" h="80">
                  <a:moveTo>
                    <a:pt x="74" y="0"/>
                  </a:moveTo>
                  <a:lnTo>
                    <a:pt x="38" y="6"/>
                  </a:lnTo>
                  <a:lnTo>
                    <a:pt x="0" y="74"/>
                  </a:lnTo>
                  <a:lnTo>
                    <a:pt x="36" y="8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1B15D6"/>
            </a:solidFill>
            <a:ln w="0">
              <a:solidFill>
                <a:srgbClr val="1B15D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96" name="Freeform 1972"/>
            <p:cNvSpPr>
              <a:spLocks/>
            </p:cNvSpPr>
            <p:nvPr/>
          </p:nvSpPr>
          <p:spPr bwMode="auto">
            <a:xfrm>
              <a:off x="1312" y="1842"/>
              <a:ext cx="74" cy="80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38" y="6"/>
                </a:cxn>
                <a:cxn ang="0">
                  <a:pos x="0" y="74"/>
                </a:cxn>
                <a:cxn ang="0">
                  <a:pos x="36" y="80"/>
                </a:cxn>
                <a:cxn ang="0">
                  <a:pos x="74" y="0"/>
                </a:cxn>
              </a:cxnLst>
              <a:rect l="0" t="0" r="r" b="b"/>
              <a:pathLst>
                <a:path w="74" h="80">
                  <a:moveTo>
                    <a:pt x="74" y="0"/>
                  </a:moveTo>
                  <a:lnTo>
                    <a:pt x="38" y="6"/>
                  </a:lnTo>
                  <a:lnTo>
                    <a:pt x="0" y="74"/>
                  </a:lnTo>
                  <a:lnTo>
                    <a:pt x="36" y="80"/>
                  </a:lnTo>
                  <a:lnTo>
                    <a:pt x="74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97" name="Freeform 1973"/>
            <p:cNvSpPr>
              <a:spLocks/>
            </p:cNvSpPr>
            <p:nvPr/>
          </p:nvSpPr>
          <p:spPr bwMode="auto">
            <a:xfrm>
              <a:off x="1274" y="1916"/>
              <a:ext cx="74" cy="68"/>
            </a:xfrm>
            <a:custGeom>
              <a:avLst/>
              <a:gdLst/>
              <a:ahLst/>
              <a:cxnLst>
                <a:cxn ang="0">
                  <a:pos x="74" y="6"/>
                </a:cxn>
                <a:cxn ang="0">
                  <a:pos x="38" y="0"/>
                </a:cxn>
                <a:cxn ang="0">
                  <a:pos x="0" y="54"/>
                </a:cxn>
                <a:cxn ang="0">
                  <a:pos x="34" y="68"/>
                </a:cxn>
                <a:cxn ang="0">
                  <a:pos x="74" y="6"/>
                </a:cxn>
              </a:cxnLst>
              <a:rect l="0" t="0" r="r" b="b"/>
              <a:pathLst>
                <a:path w="74" h="68">
                  <a:moveTo>
                    <a:pt x="74" y="6"/>
                  </a:moveTo>
                  <a:lnTo>
                    <a:pt x="38" y="0"/>
                  </a:lnTo>
                  <a:lnTo>
                    <a:pt x="0" y="54"/>
                  </a:lnTo>
                  <a:lnTo>
                    <a:pt x="34" y="68"/>
                  </a:lnTo>
                  <a:lnTo>
                    <a:pt x="74" y="6"/>
                  </a:lnTo>
                  <a:close/>
                </a:path>
              </a:pathLst>
            </a:custGeom>
            <a:solidFill>
              <a:srgbClr val="1436C1"/>
            </a:solidFill>
            <a:ln w="0">
              <a:solidFill>
                <a:srgbClr val="1436C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98" name="Freeform 1974"/>
            <p:cNvSpPr>
              <a:spLocks/>
            </p:cNvSpPr>
            <p:nvPr/>
          </p:nvSpPr>
          <p:spPr bwMode="auto">
            <a:xfrm>
              <a:off x="1274" y="1916"/>
              <a:ext cx="74" cy="68"/>
            </a:xfrm>
            <a:custGeom>
              <a:avLst/>
              <a:gdLst/>
              <a:ahLst/>
              <a:cxnLst>
                <a:cxn ang="0">
                  <a:pos x="74" y="6"/>
                </a:cxn>
                <a:cxn ang="0">
                  <a:pos x="38" y="0"/>
                </a:cxn>
                <a:cxn ang="0">
                  <a:pos x="0" y="54"/>
                </a:cxn>
                <a:cxn ang="0">
                  <a:pos x="34" y="68"/>
                </a:cxn>
                <a:cxn ang="0">
                  <a:pos x="74" y="6"/>
                </a:cxn>
              </a:cxnLst>
              <a:rect l="0" t="0" r="r" b="b"/>
              <a:pathLst>
                <a:path w="74" h="68">
                  <a:moveTo>
                    <a:pt x="74" y="6"/>
                  </a:moveTo>
                  <a:lnTo>
                    <a:pt x="38" y="0"/>
                  </a:lnTo>
                  <a:lnTo>
                    <a:pt x="0" y="54"/>
                  </a:lnTo>
                  <a:lnTo>
                    <a:pt x="34" y="68"/>
                  </a:lnTo>
                  <a:lnTo>
                    <a:pt x="74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599" name="Freeform 1975"/>
            <p:cNvSpPr>
              <a:spLocks/>
            </p:cNvSpPr>
            <p:nvPr/>
          </p:nvSpPr>
          <p:spPr bwMode="auto">
            <a:xfrm>
              <a:off x="1234" y="1970"/>
              <a:ext cx="74" cy="38"/>
            </a:xfrm>
            <a:custGeom>
              <a:avLst/>
              <a:gdLst/>
              <a:ahLst/>
              <a:cxnLst>
                <a:cxn ang="0">
                  <a:pos x="74" y="14"/>
                </a:cxn>
                <a:cxn ang="0">
                  <a:pos x="40" y="0"/>
                </a:cxn>
                <a:cxn ang="0">
                  <a:pos x="0" y="22"/>
                </a:cxn>
                <a:cxn ang="0">
                  <a:pos x="34" y="38"/>
                </a:cxn>
                <a:cxn ang="0">
                  <a:pos x="74" y="14"/>
                </a:cxn>
              </a:cxnLst>
              <a:rect l="0" t="0" r="r" b="b"/>
              <a:pathLst>
                <a:path w="74" h="38">
                  <a:moveTo>
                    <a:pt x="74" y="14"/>
                  </a:moveTo>
                  <a:lnTo>
                    <a:pt x="40" y="0"/>
                  </a:lnTo>
                  <a:lnTo>
                    <a:pt x="0" y="22"/>
                  </a:lnTo>
                  <a:lnTo>
                    <a:pt x="34" y="38"/>
                  </a:lnTo>
                  <a:lnTo>
                    <a:pt x="74" y="14"/>
                  </a:lnTo>
                  <a:close/>
                </a:path>
              </a:pathLst>
            </a:custGeom>
            <a:solidFill>
              <a:srgbClr val="007067"/>
            </a:solidFill>
            <a:ln w="0">
              <a:solidFill>
                <a:srgbClr val="00706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00" name="Freeform 1976"/>
            <p:cNvSpPr>
              <a:spLocks/>
            </p:cNvSpPr>
            <p:nvPr/>
          </p:nvSpPr>
          <p:spPr bwMode="auto">
            <a:xfrm>
              <a:off x="1234" y="1970"/>
              <a:ext cx="74" cy="38"/>
            </a:xfrm>
            <a:custGeom>
              <a:avLst/>
              <a:gdLst/>
              <a:ahLst/>
              <a:cxnLst>
                <a:cxn ang="0">
                  <a:pos x="74" y="14"/>
                </a:cxn>
                <a:cxn ang="0">
                  <a:pos x="40" y="0"/>
                </a:cxn>
                <a:cxn ang="0">
                  <a:pos x="0" y="22"/>
                </a:cxn>
                <a:cxn ang="0">
                  <a:pos x="34" y="38"/>
                </a:cxn>
                <a:cxn ang="0">
                  <a:pos x="74" y="14"/>
                </a:cxn>
              </a:cxnLst>
              <a:rect l="0" t="0" r="r" b="b"/>
              <a:pathLst>
                <a:path w="74" h="38">
                  <a:moveTo>
                    <a:pt x="74" y="14"/>
                  </a:moveTo>
                  <a:lnTo>
                    <a:pt x="40" y="0"/>
                  </a:lnTo>
                  <a:lnTo>
                    <a:pt x="0" y="22"/>
                  </a:lnTo>
                  <a:lnTo>
                    <a:pt x="34" y="38"/>
                  </a:lnTo>
                  <a:lnTo>
                    <a:pt x="74" y="1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01" name="Freeform 1977"/>
            <p:cNvSpPr>
              <a:spLocks/>
            </p:cNvSpPr>
            <p:nvPr/>
          </p:nvSpPr>
          <p:spPr bwMode="auto">
            <a:xfrm>
              <a:off x="2224" y="1624"/>
              <a:ext cx="54" cy="16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0" y="0"/>
                </a:cxn>
                <a:cxn ang="0">
                  <a:pos x="0" y="8"/>
                </a:cxn>
                <a:cxn ang="0">
                  <a:pos x="34" y="16"/>
                </a:cxn>
                <a:cxn ang="0">
                  <a:pos x="54" y="8"/>
                </a:cxn>
              </a:cxnLst>
              <a:rect l="0" t="0" r="r" b="b"/>
              <a:pathLst>
                <a:path w="54" h="16">
                  <a:moveTo>
                    <a:pt x="54" y="8"/>
                  </a:moveTo>
                  <a:lnTo>
                    <a:pt x="20" y="0"/>
                  </a:lnTo>
                  <a:lnTo>
                    <a:pt x="0" y="8"/>
                  </a:lnTo>
                  <a:lnTo>
                    <a:pt x="34" y="16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02" name="Freeform 1978"/>
            <p:cNvSpPr>
              <a:spLocks/>
            </p:cNvSpPr>
            <p:nvPr/>
          </p:nvSpPr>
          <p:spPr bwMode="auto">
            <a:xfrm>
              <a:off x="2224" y="1624"/>
              <a:ext cx="54" cy="16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0" y="0"/>
                </a:cxn>
                <a:cxn ang="0">
                  <a:pos x="0" y="8"/>
                </a:cxn>
                <a:cxn ang="0">
                  <a:pos x="34" y="16"/>
                </a:cxn>
                <a:cxn ang="0">
                  <a:pos x="54" y="8"/>
                </a:cxn>
              </a:cxnLst>
              <a:rect l="0" t="0" r="r" b="b"/>
              <a:pathLst>
                <a:path w="54" h="16">
                  <a:moveTo>
                    <a:pt x="54" y="8"/>
                  </a:moveTo>
                  <a:lnTo>
                    <a:pt x="20" y="0"/>
                  </a:lnTo>
                  <a:lnTo>
                    <a:pt x="0" y="8"/>
                  </a:lnTo>
                  <a:lnTo>
                    <a:pt x="34" y="16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03" name="Freeform 1979"/>
            <p:cNvSpPr>
              <a:spLocks/>
            </p:cNvSpPr>
            <p:nvPr/>
          </p:nvSpPr>
          <p:spPr bwMode="auto">
            <a:xfrm>
              <a:off x="2204" y="1632"/>
              <a:ext cx="54" cy="16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0" y="0"/>
                </a:cxn>
                <a:cxn ang="0">
                  <a:pos x="0" y="8"/>
                </a:cxn>
                <a:cxn ang="0">
                  <a:pos x="34" y="16"/>
                </a:cxn>
                <a:cxn ang="0">
                  <a:pos x="54" y="8"/>
                </a:cxn>
              </a:cxnLst>
              <a:rect l="0" t="0" r="r" b="b"/>
              <a:pathLst>
                <a:path w="54" h="16">
                  <a:moveTo>
                    <a:pt x="54" y="8"/>
                  </a:moveTo>
                  <a:lnTo>
                    <a:pt x="20" y="0"/>
                  </a:lnTo>
                  <a:lnTo>
                    <a:pt x="0" y="8"/>
                  </a:lnTo>
                  <a:lnTo>
                    <a:pt x="34" y="16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04" name="Freeform 1980"/>
            <p:cNvSpPr>
              <a:spLocks/>
            </p:cNvSpPr>
            <p:nvPr/>
          </p:nvSpPr>
          <p:spPr bwMode="auto">
            <a:xfrm>
              <a:off x="2204" y="1632"/>
              <a:ext cx="54" cy="16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0" y="0"/>
                </a:cxn>
                <a:cxn ang="0">
                  <a:pos x="0" y="8"/>
                </a:cxn>
                <a:cxn ang="0">
                  <a:pos x="34" y="16"/>
                </a:cxn>
                <a:cxn ang="0">
                  <a:pos x="54" y="8"/>
                </a:cxn>
              </a:cxnLst>
              <a:rect l="0" t="0" r="r" b="b"/>
              <a:pathLst>
                <a:path w="54" h="16">
                  <a:moveTo>
                    <a:pt x="54" y="8"/>
                  </a:moveTo>
                  <a:lnTo>
                    <a:pt x="20" y="0"/>
                  </a:lnTo>
                  <a:lnTo>
                    <a:pt x="0" y="8"/>
                  </a:lnTo>
                  <a:lnTo>
                    <a:pt x="34" y="16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05" name="Freeform 1981"/>
            <p:cNvSpPr>
              <a:spLocks/>
            </p:cNvSpPr>
            <p:nvPr/>
          </p:nvSpPr>
          <p:spPr bwMode="auto">
            <a:xfrm>
              <a:off x="2182" y="1640"/>
              <a:ext cx="56" cy="16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4" y="16"/>
                </a:cxn>
                <a:cxn ang="0">
                  <a:pos x="56" y="8"/>
                </a:cxn>
              </a:cxnLst>
              <a:rect l="0" t="0" r="r" b="b"/>
              <a:pathLst>
                <a:path w="56" h="16">
                  <a:moveTo>
                    <a:pt x="56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4" y="16"/>
                  </a:lnTo>
                  <a:lnTo>
                    <a:pt x="56" y="8"/>
                  </a:lnTo>
                  <a:close/>
                </a:path>
              </a:pathLst>
            </a:custGeom>
            <a:solidFill>
              <a:srgbClr val="007C45"/>
            </a:solidFill>
            <a:ln w="0">
              <a:solidFill>
                <a:srgbClr val="007C4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06" name="Freeform 1982"/>
            <p:cNvSpPr>
              <a:spLocks/>
            </p:cNvSpPr>
            <p:nvPr/>
          </p:nvSpPr>
          <p:spPr bwMode="auto">
            <a:xfrm>
              <a:off x="2182" y="1640"/>
              <a:ext cx="56" cy="16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4" y="16"/>
                </a:cxn>
                <a:cxn ang="0">
                  <a:pos x="56" y="8"/>
                </a:cxn>
              </a:cxnLst>
              <a:rect l="0" t="0" r="r" b="b"/>
              <a:pathLst>
                <a:path w="56" h="16">
                  <a:moveTo>
                    <a:pt x="56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4" y="16"/>
                  </a:lnTo>
                  <a:lnTo>
                    <a:pt x="5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07" name="Freeform 1983"/>
            <p:cNvSpPr>
              <a:spLocks/>
            </p:cNvSpPr>
            <p:nvPr/>
          </p:nvSpPr>
          <p:spPr bwMode="auto">
            <a:xfrm>
              <a:off x="2160" y="1648"/>
              <a:ext cx="56" cy="16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4" y="16"/>
                </a:cxn>
                <a:cxn ang="0">
                  <a:pos x="56" y="8"/>
                </a:cxn>
              </a:cxnLst>
              <a:rect l="0" t="0" r="r" b="b"/>
              <a:pathLst>
                <a:path w="56" h="16">
                  <a:moveTo>
                    <a:pt x="56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4" y="16"/>
                  </a:lnTo>
                  <a:lnTo>
                    <a:pt x="56" y="8"/>
                  </a:lnTo>
                  <a:close/>
                </a:path>
              </a:pathLst>
            </a:custGeom>
            <a:solidFill>
              <a:srgbClr val="007C44"/>
            </a:solidFill>
            <a:ln w="0">
              <a:solidFill>
                <a:srgbClr val="007C4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08" name="Freeform 1984"/>
            <p:cNvSpPr>
              <a:spLocks/>
            </p:cNvSpPr>
            <p:nvPr/>
          </p:nvSpPr>
          <p:spPr bwMode="auto">
            <a:xfrm>
              <a:off x="2160" y="1648"/>
              <a:ext cx="56" cy="16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4" y="16"/>
                </a:cxn>
                <a:cxn ang="0">
                  <a:pos x="56" y="8"/>
                </a:cxn>
              </a:cxnLst>
              <a:rect l="0" t="0" r="r" b="b"/>
              <a:pathLst>
                <a:path w="56" h="16">
                  <a:moveTo>
                    <a:pt x="56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4" y="16"/>
                  </a:lnTo>
                  <a:lnTo>
                    <a:pt x="5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09" name="Freeform 1985"/>
            <p:cNvSpPr>
              <a:spLocks/>
            </p:cNvSpPr>
            <p:nvPr/>
          </p:nvSpPr>
          <p:spPr bwMode="auto">
            <a:xfrm>
              <a:off x="2138" y="1656"/>
              <a:ext cx="56" cy="16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4" y="16"/>
                </a:cxn>
                <a:cxn ang="0">
                  <a:pos x="56" y="8"/>
                </a:cxn>
              </a:cxnLst>
              <a:rect l="0" t="0" r="r" b="b"/>
              <a:pathLst>
                <a:path w="56" h="16">
                  <a:moveTo>
                    <a:pt x="56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4" y="16"/>
                  </a:lnTo>
                  <a:lnTo>
                    <a:pt x="56" y="8"/>
                  </a:lnTo>
                  <a:close/>
                </a:path>
              </a:pathLst>
            </a:custGeom>
            <a:solidFill>
              <a:srgbClr val="007C42"/>
            </a:solidFill>
            <a:ln w="0">
              <a:solidFill>
                <a:srgbClr val="007C4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10" name="Freeform 1986"/>
            <p:cNvSpPr>
              <a:spLocks/>
            </p:cNvSpPr>
            <p:nvPr/>
          </p:nvSpPr>
          <p:spPr bwMode="auto">
            <a:xfrm>
              <a:off x="2138" y="1656"/>
              <a:ext cx="56" cy="16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4" y="16"/>
                </a:cxn>
                <a:cxn ang="0">
                  <a:pos x="56" y="8"/>
                </a:cxn>
              </a:cxnLst>
              <a:rect l="0" t="0" r="r" b="b"/>
              <a:pathLst>
                <a:path w="56" h="16">
                  <a:moveTo>
                    <a:pt x="56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4" y="16"/>
                  </a:lnTo>
                  <a:lnTo>
                    <a:pt x="5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11" name="Freeform 1987"/>
            <p:cNvSpPr>
              <a:spLocks/>
            </p:cNvSpPr>
            <p:nvPr/>
          </p:nvSpPr>
          <p:spPr bwMode="auto">
            <a:xfrm>
              <a:off x="2116" y="1664"/>
              <a:ext cx="56" cy="16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4" y="16"/>
                </a:cxn>
                <a:cxn ang="0">
                  <a:pos x="56" y="8"/>
                </a:cxn>
              </a:cxnLst>
              <a:rect l="0" t="0" r="r" b="b"/>
              <a:pathLst>
                <a:path w="56" h="16">
                  <a:moveTo>
                    <a:pt x="56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4" y="16"/>
                  </a:lnTo>
                  <a:lnTo>
                    <a:pt x="56" y="8"/>
                  </a:lnTo>
                  <a:close/>
                </a:path>
              </a:pathLst>
            </a:custGeom>
            <a:solidFill>
              <a:srgbClr val="007C3E"/>
            </a:solidFill>
            <a:ln w="0">
              <a:solidFill>
                <a:srgbClr val="007C3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12" name="Freeform 1988"/>
            <p:cNvSpPr>
              <a:spLocks/>
            </p:cNvSpPr>
            <p:nvPr/>
          </p:nvSpPr>
          <p:spPr bwMode="auto">
            <a:xfrm>
              <a:off x="2116" y="1664"/>
              <a:ext cx="56" cy="16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4" y="16"/>
                </a:cxn>
                <a:cxn ang="0">
                  <a:pos x="56" y="8"/>
                </a:cxn>
              </a:cxnLst>
              <a:rect l="0" t="0" r="r" b="b"/>
              <a:pathLst>
                <a:path w="56" h="16">
                  <a:moveTo>
                    <a:pt x="56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4" y="16"/>
                  </a:lnTo>
                  <a:lnTo>
                    <a:pt x="5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13" name="Freeform 1989"/>
            <p:cNvSpPr>
              <a:spLocks/>
            </p:cNvSpPr>
            <p:nvPr/>
          </p:nvSpPr>
          <p:spPr bwMode="auto">
            <a:xfrm>
              <a:off x="2094" y="1672"/>
              <a:ext cx="56" cy="16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4" y="16"/>
                </a:cxn>
                <a:cxn ang="0">
                  <a:pos x="56" y="8"/>
                </a:cxn>
              </a:cxnLst>
              <a:rect l="0" t="0" r="r" b="b"/>
              <a:pathLst>
                <a:path w="56" h="16">
                  <a:moveTo>
                    <a:pt x="56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4" y="16"/>
                  </a:lnTo>
                  <a:lnTo>
                    <a:pt x="56" y="8"/>
                  </a:lnTo>
                  <a:close/>
                </a:path>
              </a:pathLst>
            </a:custGeom>
            <a:solidFill>
              <a:srgbClr val="007C39"/>
            </a:solidFill>
            <a:ln w="0">
              <a:solidFill>
                <a:srgbClr val="007C3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14" name="Freeform 1990"/>
            <p:cNvSpPr>
              <a:spLocks/>
            </p:cNvSpPr>
            <p:nvPr/>
          </p:nvSpPr>
          <p:spPr bwMode="auto">
            <a:xfrm>
              <a:off x="2094" y="1672"/>
              <a:ext cx="56" cy="16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4" y="16"/>
                </a:cxn>
                <a:cxn ang="0">
                  <a:pos x="56" y="8"/>
                </a:cxn>
              </a:cxnLst>
              <a:rect l="0" t="0" r="r" b="b"/>
              <a:pathLst>
                <a:path w="56" h="16">
                  <a:moveTo>
                    <a:pt x="56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4" y="16"/>
                  </a:lnTo>
                  <a:lnTo>
                    <a:pt x="5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15" name="Freeform 1991"/>
            <p:cNvSpPr>
              <a:spLocks/>
            </p:cNvSpPr>
            <p:nvPr/>
          </p:nvSpPr>
          <p:spPr bwMode="auto">
            <a:xfrm>
              <a:off x="2070" y="1680"/>
              <a:ext cx="58" cy="16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36" y="16"/>
                </a:cxn>
                <a:cxn ang="0">
                  <a:pos x="58" y="8"/>
                </a:cxn>
              </a:cxnLst>
              <a:rect l="0" t="0" r="r" b="b"/>
              <a:pathLst>
                <a:path w="58" h="16">
                  <a:moveTo>
                    <a:pt x="58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36" y="16"/>
                  </a:lnTo>
                  <a:lnTo>
                    <a:pt x="58" y="8"/>
                  </a:lnTo>
                  <a:close/>
                </a:path>
              </a:pathLst>
            </a:custGeom>
            <a:solidFill>
              <a:srgbClr val="007C32"/>
            </a:solidFill>
            <a:ln w="0">
              <a:solidFill>
                <a:srgbClr val="007C3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16" name="Freeform 1992"/>
            <p:cNvSpPr>
              <a:spLocks/>
            </p:cNvSpPr>
            <p:nvPr/>
          </p:nvSpPr>
          <p:spPr bwMode="auto">
            <a:xfrm>
              <a:off x="2070" y="1680"/>
              <a:ext cx="58" cy="16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36" y="16"/>
                </a:cxn>
                <a:cxn ang="0">
                  <a:pos x="58" y="8"/>
                </a:cxn>
              </a:cxnLst>
              <a:rect l="0" t="0" r="r" b="b"/>
              <a:pathLst>
                <a:path w="58" h="16">
                  <a:moveTo>
                    <a:pt x="58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36" y="16"/>
                  </a:lnTo>
                  <a:lnTo>
                    <a:pt x="58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17" name="Freeform 1993"/>
            <p:cNvSpPr>
              <a:spLocks/>
            </p:cNvSpPr>
            <p:nvPr/>
          </p:nvSpPr>
          <p:spPr bwMode="auto">
            <a:xfrm>
              <a:off x="2048" y="1686"/>
              <a:ext cx="58" cy="16"/>
            </a:xfrm>
            <a:custGeom>
              <a:avLst/>
              <a:gdLst/>
              <a:ahLst/>
              <a:cxnLst>
                <a:cxn ang="0">
                  <a:pos x="58" y="10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4" y="16"/>
                </a:cxn>
                <a:cxn ang="0">
                  <a:pos x="58" y="10"/>
                </a:cxn>
              </a:cxnLst>
              <a:rect l="0" t="0" r="r" b="b"/>
              <a:pathLst>
                <a:path w="58" h="16">
                  <a:moveTo>
                    <a:pt x="58" y="10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4" y="16"/>
                  </a:lnTo>
                  <a:lnTo>
                    <a:pt x="58" y="10"/>
                  </a:lnTo>
                  <a:close/>
                </a:path>
              </a:pathLst>
            </a:custGeom>
            <a:solidFill>
              <a:srgbClr val="007B2A"/>
            </a:solidFill>
            <a:ln w="0">
              <a:solidFill>
                <a:srgbClr val="007B2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18" name="Freeform 1994"/>
            <p:cNvSpPr>
              <a:spLocks/>
            </p:cNvSpPr>
            <p:nvPr/>
          </p:nvSpPr>
          <p:spPr bwMode="auto">
            <a:xfrm>
              <a:off x="2048" y="1686"/>
              <a:ext cx="58" cy="16"/>
            </a:xfrm>
            <a:custGeom>
              <a:avLst/>
              <a:gdLst/>
              <a:ahLst/>
              <a:cxnLst>
                <a:cxn ang="0">
                  <a:pos x="58" y="10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4" y="16"/>
                </a:cxn>
                <a:cxn ang="0">
                  <a:pos x="58" y="10"/>
                </a:cxn>
              </a:cxnLst>
              <a:rect l="0" t="0" r="r" b="b"/>
              <a:pathLst>
                <a:path w="58" h="16">
                  <a:moveTo>
                    <a:pt x="58" y="10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4" y="16"/>
                  </a:lnTo>
                  <a:lnTo>
                    <a:pt x="58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19" name="Freeform 1995"/>
            <p:cNvSpPr>
              <a:spLocks/>
            </p:cNvSpPr>
            <p:nvPr/>
          </p:nvSpPr>
          <p:spPr bwMode="auto">
            <a:xfrm>
              <a:off x="2024" y="1694"/>
              <a:ext cx="58" cy="14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24" y="0"/>
                </a:cxn>
                <a:cxn ang="0">
                  <a:pos x="0" y="4"/>
                </a:cxn>
                <a:cxn ang="0">
                  <a:pos x="34" y="14"/>
                </a:cxn>
                <a:cxn ang="0">
                  <a:pos x="58" y="8"/>
                </a:cxn>
              </a:cxnLst>
              <a:rect l="0" t="0" r="r" b="b"/>
              <a:pathLst>
                <a:path w="58" h="14">
                  <a:moveTo>
                    <a:pt x="58" y="8"/>
                  </a:moveTo>
                  <a:lnTo>
                    <a:pt x="24" y="0"/>
                  </a:lnTo>
                  <a:lnTo>
                    <a:pt x="0" y="4"/>
                  </a:lnTo>
                  <a:lnTo>
                    <a:pt x="34" y="14"/>
                  </a:lnTo>
                  <a:lnTo>
                    <a:pt x="58" y="8"/>
                  </a:lnTo>
                  <a:close/>
                </a:path>
              </a:pathLst>
            </a:custGeom>
            <a:solidFill>
              <a:srgbClr val="007920"/>
            </a:solidFill>
            <a:ln w="0">
              <a:solidFill>
                <a:srgbClr val="00792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20" name="Freeform 1996"/>
            <p:cNvSpPr>
              <a:spLocks/>
            </p:cNvSpPr>
            <p:nvPr/>
          </p:nvSpPr>
          <p:spPr bwMode="auto">
            <a:xfrm>
              <a:off x="2024" y="1694"/>
              <a:ext cx="58" cy="14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24" y="0"/>
                </a:cxn>
                <a:cxn ang="0">
                  <a:pos x="0" y="4"/>
                </a:cxn>
                <a:cxn ang="0">
                  <a:pos x="34" y="14"/>
                </a:cxn>
                <a:cxn ang="0">
                  <a:pos x="58" y="8"/>
                </a:cxn>
              </a:cxnLst>
              <a:rect l="0" t="0" r="r" b="b"/>
              <a:pathLst>
                <a:path w="58" h="14">
                  <a:moveTo>
                    <a:pt x="58" y="8"/>
                  </a:moveTo>
                  <a:lnTo>
                    <a:pt x="24" y="0"/>
                  </a:lnTo>
                  <a:lnTo>
                    <a:pt x="0" y="4"/>
                  </a:lnTo>
                  <a:lnTo>
                    <a:pt x="34" y="14"/>
                  </a:lnTo>
                  <a:lnTo>
                    <a:pt x="58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21" name="Freeform 1997"/>
            <p:cNvSpPr>
              <a:spLocks/>
            </p:cNvSpPr>
            <p:nvPr/>
          </p:nvSpPr>
          <p:spPr bwMode="auto">
            <a:xfrm>
              <a:off x="1998" y="1698"/>
              <a:ext cx="60" cy="14"/>
            </a:xfrm>
            <a:custGeom>
              <a:avLst/>
              <a:gdLst/>
              <a:ahLst/>
              <a:cxnLst>
                <a:cxn ang="0">
                  <a:pos x="60" y="10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36" y="14"/>
                </a:cxn>
                <a:cxn ang="0">
                  <a:pos x="60" y="10"/>
                </a:cxn>
              </a:cxnLst>
              <a:rect l="0" t="0" r="r" b="b"/>
              <a:pathLst>
                <a:path w="60" h="14">
                  <a:moveTo>
                    <a:pt x="60" y="10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36" y="14"/>
                  </a:lnTo>
                  <a:lnTo>
                    <a:pt x="60" y="10"/>
                  </a:lnTo>
                  <a:close/>
                </a:path>
              </a:pathLst>
            </a:custGeom>
            <a:solidFill>
              <a:srgbClr val="007713"/>
            </a:solidFill>
            <a:ln w="0">
              <a:solidFill>
                <a:srgbClr val="00771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22" name="Freeform 1998"/>
            <p:cNvSpPr>
              <a:spLocks/>
            </p:cNvSpPr>
            <p:nvPr/>
          </p:nvSpPr>
          <p:spPr bwMode="auto">
            <a:xfrm>
              <a:off x="1998" y="1698"/>
              <a:ext cx="60" cy="14"/>
            </a:xfrm>
            <a:custGeom>
              <a:avLst/>
              <a:gdLst/>
              <a:ahLst/>
              <a:cxnLst>
                <a:cxn ang="0">
                  <a:pos x="60" y="10"/>
                </a:cxn>
                <a:cxn ang="0">
                  <a:pos x="26" y="0"/>
                </a:cxn>
                <a:cxn ang="0">
                  <a:pos x="0" y="6"/>
                </a:cxn>
                <a:cxn ang="0">
                  <a:pos x="36" y="14"/>
                </a:cxn>
                <a:cxn ang="0">
                  <a:pos x="60" y="10"/>
                </a:cxn>
              </a:cxnLst>
              <a:rect l="0" t="0" r="r" b="b"/>
              <a:pathLst>
                <a:path w="60" h="14">
                  <a:moveTo>
                    <a:pt x="60" y="10"/>
                  </a:moveTo>
                  <a:lnTo>
                    <a:pt x="26" y="0"/>
                  </a:lnTo>
                  <a:lnTo>
                    <a:pt x="0" y="6"/>
                  </a:lnTo>
                  <a:lnTo>
                    <a:pt x="36" y="14"/>
                  </a:lnTo>
                  <a:lnTo>
                    <a:pt x="60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23" name="Freeform 1999"/>
            <p:cNvSpPr>
              <a:spLocks/>
            </p:cNvSpPr>
            <p:nvPr/>
          </p:nvSpPr>
          <p:spPr bwMode="auto">
            <a:xfrm>
              <a:off x="1974" y="1704"/>
              <a:ext cx="60" cy="10"/>
            </a:xfrm>
            <a:custGeom>
              <a:avLst/>
              <a:gdLst/>
              <a:ahLst/>
              <a:cxnLst>
                <a:cxn ang="0">
                  <a:pos x="60" y="8"/>
                </a:cxn>
                <a:cxn ang="0">
                  <a:pos x="24" y="0"/>
                </a:cxn>
                <a:cxn ang="0">
                  <a:pos x="0" y="2"/>
                </a:cxn>
                <a:cxn ang="0">
                  <a:pos x="34" y="10"/>
                </a:cxn>
                <a:cxn ang="0">
                  <a:pos x="60" y="8"/>
                </a:cxn>
              </a:cxnLst>
              <a:rect l="0" t="0" r="r" b="b"/>
              <a:pathLst>
                <a:path w="60" h="10">
                  <a:moveTo>
                    <a:pt x="60" y="8"/>
                  </a:moveTo>
                  <a:lnTo>
                    <a:pt x="24" y="0"/>
                  </a:lnTo>
                  <a:lnTo>
                    <a:pt x="0" y="2"/>
                  </a:lnTo>
                  <a:lnTo>
                    <a:pt x="34" y="10"/>
                  </a:lnTo>
                  <a:lnTo>
                    <a:pt x="60" y="8"/>
                  </a:lnTo>
                  <a:close/>
                </a:path>
              </a:pathLst>
            </a:custGeom>
            <a:solidFill>
              <a:srgbClr val="007306"/>
            </a:solidFill>
            <a:ln w="0">
              <a:solidFill>
                <a:srgbClr val="00730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24" name="Freeform 2000"/>
            <p:cNvSpPr>
              <a:spLocks/>
            </p:cNvSpPr>
            <p:nvPr/>
          </p:nvSpPr>
          <p:spPr bwMode="auto">
            <a:xfrm>
              <a:off x="1974" y="1704"/>
              <a:ext cx="60" cy="10"/>
            </a:xfrm>
            <a:custGeom>
              <a:avLst/>
              <a:gdLst/>
              <a:ahLst/>
              <a:cxnLst>
                <a:cxn ang="0">
                  <a:pos x="60" y="8"/>
                </a:cxn>
                <a:cxn ang="0">
                  <a:pos x="24" y="0"/>
                </a:cxn>
                <a:cxn ang="0">
                  <a:pos x="0" y="2"/>
                </a:cxn>
                <a:cxn ang="0">
                  <a:pos x="34" y="10"/>
                </a:cxn>
                <a:cxn ang="0">
                  <a:pos x="60" y="8"/>
                </a:cxn>
              </a:cxnLst>
              <a:rect l="0" t="0" r="r" b="b"/>
              <a:pathLst>
                <a:path w="60" h="10">
                  <a:moveTo>
                    <a:pt x="60" y="8"/>
                  </a:moveTo>
                  <a:lnTo>
                    <a:pt x="24" y="0"/>
                  </a:lnTo>
                  <a:lnTo>
                    <a:pt x="0" y="2"/>
                  </a:lnTo>
                  <a:lnTo>
                    <a:pt x="34" y="10"/>
                  </a:lnTo>
                  <a:lnTo>
                    <a:pt x="60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25" name="Freeform 2001"/>
            <p:cNvSpPr>
              <a:spLocks/>
            </p:cNvSpPr>
            <p:nvPr/>
          </p:nvSpPr>
          <p:spPr bwMode="auto">
            <a:xfrm>
              <a:off x="1948" y="1706"/>
              <a:ext cx="60" cy="10"/>
            </a:xfrm>
            <a:custGeom>
              <a:avLst/>
              <a:gdLst/>
              <a:ahLst/>
              <a:cxnLst>
                <a:cxn ang="0">
                  <a:pos x="60" y="8"/>
                </a:cxn>
                <a:cxn ang="0">
                  <a:pos x="26" y="0"/>
                </a:cxn>
                <a:cxn ang="0">
                  <a:pos x="0" y="2"/>
                </a:cxn>
                <a:cxn ang="0">
                  <a:pos x="36" y="10"/>
                </a:cxn>
                <a:cxn ang="0">
                  <a:pos x="60" y="8"/>
                </a:cxn>
              </a:cxnLst>
              <a:rect l="0" t="0" r="r" b="b"/>
              <a:pathLst>
                <a:path w="60" h="10">
                  <a:moveTo>
                    <a:pt x="60" y="8"/>
                  </a:moveTo>
                  <a:lnTo>
                    <a:pt x="26" y="0"/>
                  </a:lnTo>
                  <a:lnTo>
                    <a:pt x="0" y="2"/>
                  </a:lnTo>
                  <a:lnTo>
                    <a:pt x="36" y="10"/>
                  </a:lnTo>
                  <a:lnTo>
                    <a:pt x="60" y="8"/>
                  </a:lnTo>
                  <a:close/>
                </a:path>
              </a:pathLst>
            </a:custGeom>
            <a:solidFill>
              <a:srgbClr val="006E00"/>
            </a:solidFill>
            <a:ln w="0">
              <a:solidFill>
                <a:srgbClr val="006E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26" name="Freeform 2002"/>
            <p:cNvSpPr>
              <a:spLocks/>
            </p:cNvSpPr>
            <p:nvPr/>
          </p:nvSpPr>
          <p:spPr bwMode="auto">
            <a:xfrm>
              <a:off x="1948" y="1706"/>
              <a:ext cx="60" cy="10"/>
            </a:xfrm>
            <a:custGeom>
              <a:avLst/>
              <a:gdLst/>
              <a:ahLst/>
              <a:cxnLst>
                <a:cxn ang="0">
                  <a:pos x="60" y="8"/>
                </a:cxn>
                <a:cxn ang="0">
                  <a:pos x="26" y="0"/>
                </a:cxn>
                <a:cxn ang="0">
                  <a:pos x="0" y="2"/>
                </a:cxn>
                <a:cxn ang="0">
                  <a:pos x="36" y="10"/>
                </a:cxn>
                <a:cxn ang="0">
                  <a:pos x="60" y="8"/>
                </a:cxn>
              </a:cxnLst>
              <a:rect l="0" t="0" r="r" b="b"/>
              <a:pathLst>
                <a:path w="60" h="10">
                  <a:moveTo>
                    <a:pt x="60" y="8"/>
                  </a:moveTo>
                  <a:lnTo>
                    <a:pt x="26" y="0"/>
                  </a:lnTo>
                  <a:lnTo>
                    <a:pt x="0" y="2"/>
                  </a:lnTo>
                  <a:lnTo>
                    <a:pt x="36" y="10"/>
                  </a:lnTo>
                  <a:lnTo>
                    <a:pt x="60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27" name="Freeform 2003"/>
            <p:cNvSpPr>
              <a:spLocks/>
            </p:cNvSpPr>
            <p:nvPr/>
          </p:nvSpPr>
          <p:spPr bwMode="auto">
            <a:xfrm>
              <a:off x="1924" y="1708"/>
              <a:ext cx="60" cy="8"/>
            </a:xfrm>
            <a:custGeom>
              <a:avLst/>
              <a:gdLst/>
              <a:ahLst/>
              <a:cxnLst>
                <a:cxn ang="0">
                  <a:pos x="60" y="8"/>
                </a:cxn>
                <a:cxn ang="0">
                  <a:pos x="24" y="0"/>
                </a:cxn>
                <a:cxn ang="0">
                  <a:pos x="0" y="2"/>
                </a:cxn>
                <a:cxn ang="0">
                  <a:pos x="34" y="8"/>
                </a:cxn>
                <a:cxn ang="0">
                  <a:pos x="60" y="8"/>
                </a:cxn>
              </a:cxnLst>
              <a:rect l="0" t="0" r="r" b="b"/>
              <a:pathLst>
                <a:path w="60" h="8">
                  <a:moveTo>
                    <a:pt x="60" y="8"/>
                  </a:moveTo>
                  <a:lnTo>
                    <a:pt x="24" y="0"/>
                  </a:lnTo>
                  <a:lnTo>
                    <a:pt x="0" y="2"/>
                  </a:lnTo>
                  <a:lnTo>
                    <a:pt x="34" y="8"/>
                  </a:lnTo>
                  <a:lnTo>
                    <a:pt x="60" y="8"/>
                  </a:lnTo>
                  <a:close/>
                </a:path>
              </a:pathLst>
            </a:custGeom>
            <a:solidFill>
              <a:srgbClr val="006700"/>
            </a:solidFill>
            <a:ln w="0">
              <a:solidFill>
                <a:srgbClr val="0067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28" name="Freeform 2004"/>
            <p:cNvSpPr>
              <a:spLocks/>
            </p:cNvSpPr>
            <p:nvPr/>
          </p:nvSpPr>
          <p:spPr bwMode="auto">
            <a:xfrm>
              <a:off x="1924" y="1708"/>
              <a:ext cx="60" cy="8"/>
            </a:xfrm>
            <a:custGeom>
              <a:avLst/>
              <a:gdLst/>
              <a:ahLst/>
              <a:cxnLst>
                <a:cxn ang="0">
                  <a:pos x="60" y="8"/>
                </a:cxn>
                <a:cxn ang="0">
                  <a:pos x="24" y="0"/>
                </a:cxn>
                <a:cxn ang="0">
                  <a:pos x="0" y="2"/>
                </a:cxn>
                <a:cxn ang="0">
                  <a:pos x="34" y="8"/>
                </a:cxn>
                <a:cxn ang="0">
                  <a:pos x="60" y="8"/>
                </a:cxn>
              </a:cxnLst>
              <a:rect l="0" t="0" r="r" b="b"/>
              <a:pathLst>
                <a:path w="60" h="8">
                  <a:moveTo>
                    <a:pt x="60" y="8"/>
                  </a:moveTo>
                  <a:lnTo>
                    <a:pt x="24" y="0"/>
                  </a:lnTo>
                  <a:lnTo>
                    <a:pt x="0" y="2"/>
                  </a:lnTo>
                  <a:lnTo>
                    <a:pt x="34" y="8"/>
                  </a:lnTo>
                  <a:lnTo>
                    <a:pt x="60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29" name="Freeform 2005"/>
            <p:cNvSpPr>
              <a:spLocks/>
            </p:cNvSpPr>
            <p:nvPr/>
          </p:nvSpPr>
          <p:spPr bwMode="auto">
            <a:xfrm>
              <a:off x="1896" y="1708"/>
              <a:ext cx="62" cy="8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28" y="2"/>
                </a:cxn>
                <a:cxn ang="0">
                  <a:pos x="0" y="0"/>
                </a:cxn>
                <a:cxn ang="0">
                  <a:pos x="36" y="6"/>
                </a:cxn>
                <a:cxn ang="0">
                  <a:pos x="62" y="8"/>
                </a:cxn>
              </a:cxnLst>
              <a:rect l="0" t="0" r="r" b="b"/>
              <a:pathLst>
                <a:path w="62" h="8">
                  <a:moveTo>
                    <a:pt x="62" y="8"/>
                  </a:moveTo>
                  <a:lnTo>
                    <a:pt x="28" y="2"/>
                  </a:lnTo>
                  <a:lnTo>
                    <a:pt x="0" y="0"/>
                  </a:lnTo>
                  <a:lnTo>
                    <a:pt x="36" y="6"/>
                  </a:lnTo>
                  <a:lnTo>
                    <a:pt x="62" y="8"/>
                  </a:lnTo>
                  <a:close/>
                </a:path>
              </a:pathLst>
            </a:custGeom>
            <a:solidFill>
              <a:srgbClr val="005F00"/>
            </a:solidFill>
            <a:ln w="0">
              <a:solidFill>
                <a:srgbClr val="005F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30" name="Freeform 2006"/>
            <p:cNvSpPr>
              <a:spLocks/>
            </p:cNvSpPr>
            <p:nvPr/>
          </p:nvSpPr>
          <p:spPr bwMode="auto">
            <a:xfrm>
              <a:off x="1896" y="1708"/>
              <a:ext cx="62" cy="8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28" y="2"/>
                </a:cxn>
                <a:cxn ang="0">
                  <a:pos x="0" y="0"/>
                </a:cxn>
                <a:cxn ang="0">
                  <a:pos x="36" y="6"/>
                </a:cxn>
                <a:cxn ang="0">
                  <a:pos x="62" y="8"/>
                </a:cxn>
              </a:cxnLst>
              <a:rect l="0" t="0" r="r" b="b"/>
              <a:pathLst>
                <a:path w="62" h="8">
                  <a:moveTo>
                    <a:pt x="62" y="8"/>
                  </a:moveTo>
                  <a:lnTo>
                    <a:pt x="28" y="2"/>
                  </a:lnTo>
                  <a:lnTo>
                    <a:pt x="0" y="0"/>
                  </a:lnTo>
                  <a:lnTo>
                    <a:pt x="36" y="6"/>
                  </a:lnTo>
                  <a:lnTo>
                    <a:pt x="6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31" name="Freeform 2007"/>
            <p:cNvSpPr>
              <a:spLocks/>
            </p:cNvSpPr>
            <p:nvPr/>
          </p:nvSpPr>
          <p:spPr bwMode="auto">
            <a:xfrm>
              <a:off x="1870" y="1706"/>
              <a:ext cx="62" cy="8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26" y="2"/>
                </a:cxn>
                <a:cxn ang="0">
                  <a:pos x="0" y="0"/>
                </a:cxn>
                <a:cxn ang="0">
                  <a:pos x="36" y="4"/>
                </a:cxn>
                <a:cxn ang="0">
                  <a:pos x="62" y="8"/>
                </a:cxn>
              </a:cxnLst>
              <a:rect l="0" t="0" r="r" b="b"/>
              <a:pathLst>
                <a:path w="62" h="8">
                  <a:moveTo>
                    <a:pt x="62" y="8"/>
                  </a:moveTo>
                  <a:lnTo>
                    <a:pt x="26" y="2"/>
                  </a:lnTo>
                  <a:lnTo>
                    <a:pt x="0" y="0"/>
                  </a:lnTo>
                  <a:lnTo>
                    <a:pt x="36" y="4"/>
                  </a:lnTo>
                  <a:lnTo>
                    <a:pt x="62" y="8"/>
                  </a:lnTo>
                  <a:close/>
                </a:path>
              </a:pathLst>
            </a:custGeom>
            <a:solidFill>
              <a:srgbClr val="CA003C"/>
            </a:solidFill>
            <a:ln w="0">
              <a:solidFill>
                <a:srgbClr val="CA003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32" name="Freeform 2008"/>
            <p:cNvSpPr>
              <a:spLocks/>
            </p:cNvSpPr>
            <p:nvPr/>
          </p:nvSpPr>
          <p:spPr bwMode="auto">
            <a:xfrm>
              <a:off x="1870" y="1706"/>
              <a:ext cx="62" cy="8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26" y="2"/>
                </a:cxn>
                <a:cxn ang="0">
                  <a:pos x="0" y="0"/>
                </a:cxn>
                <a:cxn ang="0">
                  <a:pos x="36" y="4"/>
                </a:cxn>
                <a:cxn ang="0">
                  <a:pos x="62" y="8"/>
                </a:cxn>
              </a:cxnLst>
              <a:rect l="0" t="0" r="r" b="b"/>
              <a:pathLst>
                <a:path w="62" h="8">
                  <a:moveTo>
                    <a:pt x="62" y="8"/>
                  </a:moveTo>
                  <a:lnTo>
                    <a:pt x="26" y="2"/>
                  </a:lnTo>
                  <a:lnTo>
                    <a:pt x="0" y="0"/>
                  </a:lnTo>
                  <a:lnTo>
                    <a:pt x="36" y="4"/>
                  </a:lnTo>
                  <a:lnTo>
                    <a:pt x="6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33" name="Freeform 2009"/>
            <p:cNvSpPr>
              <a:spLocks/>
            </p:cNvSpPr>
            <p:nvPr/>
          </p:nvSpPr>
          <p:spPr bwMode="auto">
            <a:xfrm>
              <a:off x="1842" y="1702"/>
              <a:ext cx="64" cy="8"/>
            </a:xfrm>
            <a:custGeom>
              <a:avLst/>
              <a:gdLst/>
              <a:ahLst/>
              <a:cxnLst>
                <a:cxn ang="0">
                  <a:pos x="64" y="8"/>
                </a:cxn>
                <a:cxn ang="0">
                  <a:pos x="28" y="4"/>
                </a:cxn>
                <a:cxn ang="0">
                  <a:pos x="0" y="0"/>
                </a:cxn>
                <a:cxn ang="0">
                  <a:pos x="36" y="2"/>
                </a:cxn>
                <a:cxn ang="0">
                  <a:pos x="64" y="8"/>
                </a:cxn>
              </a:cxnLst>
              <a:rect l="0" t="0" r="r" b="b"/>
              <a:pathLst>
                <a:path w="64" h="8">
                  <a:moveTo>
                    <a:pt x="64" y="8"/>
                  </a:moveTo>
                  <a:lnTo>
                    <a:pt x="28" y="4"/>
                  </a:lnTo>
                  <a:lnTo>
                    <a:pt x="0" y="0"/>
                  </a:lnTo>
                  <a:lnTo>
                    <a:pt x="36" y="2"/>
                  </a:lnTo>
                  <a:lnTo>
                    <a:pt x="64" y="8"/>
                  </a:lnTo>
                  <a:close/>
                </a:path>
              </a:pathLst>
            </a:custGeom>
            <a:solidFill>
              <a:srgbClr val="D6004B"/>
            </a:solidFill>
            <a:ln w="0">
              <a:solidFill>
                <a:srgbClr val="D6004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34" name="Freeform 2010"/>
            <p:cNvSpPr>
              <a:spLocks/>
            </p:cNvSpPr>
            <p:nvPr/>
          </p:nvSpPr>
          <p:spPr bwMode="auto">
            <a:xfrm>
              <a:off x="1842" y="1702"/>
              <a:ext cx="64" cy="8"/>
            </a:xfrm>
            <a:custGeom>
              <a:avLst/>
              <a:gdLst/>
              <a:ahLst/>
              <a:cxnLst>
                <a:cxn ang="0">
                  <a:pos x="64" y="8"/>
                </a:cxn>
                <a:cxn ang="0">
                  <a:pos x="28" y="4"/>
                </a:cxn>
                <a:cxn ang="0">
                  <a:pos x="0" y="0"/>
                </a:cxn>
                <a:cxn ang="0">
                  <a:pos x="36" y="2"/>
                </a:cxn>
                <a:cxn ang="0">
                  <a:pos x="64" y="8"/>
                </a:cxn>
              </a:cxnLst>
              <a:rect l="0" t="0" r="r" b="b"/>
              <a:pathLst>
                <a:path w="64" h="8">
                  <a:moveTo>
                    <a:pt x="64" y="8"/>
                  </a:moveTo>
                  <a:lnTo>
                    <a:pt x="28" y="4"/>
                  </a:lnTo>
                  <a:lnTo>
                    <a:pt x="0" y="0"/>
                  </a:lnTo>
                  <a:lnTo>
                    <a:pt x="36" y="2"/>
                  </a:lnTo>
                  <a:lnTo>
                    <a:pt x="6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35" name="Freeform 2011"/>
            <p:cNvSpPr>
              <a:spLocks/>
            </p:cNvSpPr>
            <p:nvPr/>
          </p:nvSpPr>
          <p:spPr bwMode="auto">
            <a:xfrm>
              <a:off x="1814" y="1698"/>
              <a:ext cx="64" cy="6"/>
            </a:xfrm>
            <a:custGeom>
              <a:avLst/>
              <a:gdLst/>
              <a:ahLst/>
              <a:cxnLst>
                <a:cxn ang="0">
                  <a:pos x="64" y="6"/>
                </a:cxn>
                <a:cxn ang="0">
                  <a:pos x="28" y="4"/>
                </a:cxn>
                <a:cxn ang="0">
                  <a:pos x="0" y="0"/>
                </a:cxn>
                <a:cxn ang="0">
                  <a:pos x="36" y="0"/>
                </a:cxn>
                <a:cxn ang="0">
                  <a:pos x="64" y="6"/>
                </a:cxn>
              </a:cxnLst>
              <a:rect l="0" t="0" r="r" b="b"/>
              <a:pathLst>
                <a:path w="64" h="6">
                  <a:moveTo>
                    <a:pt x="64" y="6"/>
                  </a:moveTo>
                  <a:lnTo>
                    <a:pt x="28" y="4"/>
                  </a:lnTo>
                  <a:lnTo>
                    <a:pt x="0" y="0"/>
                  </a:lnTo>
                  <a:lnTo>
                    <a:pt x="36" y="0"/>
                  </a:lnTo>
                  <a:lnTo>
                    <a:pt x="64" y="6"/>
                  </a:lnTo>
                  <a:close/>
                </a:path>
              </a:pathLst>
            </a:custGeom>
            <a:solidFill>
              <a:srgbClr val="E00059"/>
            </a:solidFill>
            <a:ln w="0">
              <a:solidFill>
                <a:srgbClr val="E0005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36" name="Freeform 2012"/>
            <p:cNvSpPr>
              <a:spLocks/>
            </p:cNvSpPr>
            <p:nvPr/>
          </p:nvSpPr>
          <p:spPr bwMode="auto">
            <a:xfrm>
              <a:off x="1814" y="1698"/>
              <a:ext cx="64" cy="6"/>
            </a:xfrm>
            <a:custGeom>
              <a:avLst/>
              <a:gdLst/>
              <a:ahLst/>
              <a:cxnLst>
                <a:cxn ang="0">
                  <a:pos x="64" y="6"/>
                </a:cxn>
                <a:cxn ang="0">
                  <a:pos x="28" y="4"/>
                </a:cxn>
                <a:cxn ang="0">
                  <a:pos x="0" y="0"/>
                </a:cxn>
                <a:cxn ang="0">
                  <a:pos x="36" y="0"/>
                </a:cxn>
                <a:cxn ang="0">
                  <a:pos x="64" y="6"/>
                </a:cxn>
              </a:cxnLst>
              <a:rect l="0" t="0" r="r" b="b"/>
              <a:pathLst>
                <a:path w="64" h="6">
                  <a:moveTo>
                    <a:pt x="64" y="6"/>
                  </a:moveTo>
                  <a:lnTo>
                    <a:pt x="28" y="4"/>
                  </a:lnTo>
                  <a:lnTo>
                    <a:pt x="0" y="0"/>
                  </a:lnTo>
                  <a:lnTo>
                    <a:pt x="36" y="0"/>
                  </a:lnTo>
                  <a:lnTo>
                    <a:pt x="64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37" name="Freeform 2013"/>
            <p:cNvSpPr>
              <a:spLocks/>
            </p:cNvSpPr>
            <p:nvPr/>
          </p:nvSpPr>
          <p:spPr bwMode="auto">
            <a:xfrm>
              <a:off x="1786" y="1688"/>
              <a:ext cx="64" cy="10"/>
            </a:xfrm>
            <a:custGeom>
              <a:avLst/>
              <a:gdLst/>
              <a:ahLst/>
              <a:cxnLst>
                <a:cxn ang="0">
                  <a:pos x="64" y="10"/>
                </a:cxn>
                <a:cxn ang="0">
                  <a:pos x="28" y="10"/>
                </a:cxn>
                <a:cxn ang="0">
                  <a:pos x="0" y="2"/>
                </a:cxn>
                <a:cxn ang="0">
                  <a:pos x="36" y="0"/>
                </a:cxn>
                <a:cxn ang="0">
                  <a:pos x="64" y="10"/>
                </a:cxn>
              </a:cxnLst>
              <a:rect l="0" t="0" r="r" b="b"/>
              <a:pathLst>
                <a:path w="64" h="10">
                  <a:moveTo>
                    <a:pt x="64" y="10"/>
                  </a:moveTo>
                  <a:lnTo>
                    <a:pt x="28" y="10"/>
                  </a:lnTo>
                  <a:lnTo>
                    <a:pt x="0" y="2"/>
                  </a:lnTo>
                  <a:lnTo>
                    <a:pt x="36" y="0"/>
                  </a:lnTo>
                  <a:lnTo>
                    <a:pt x="64" y="10"/>
                  </a:lnTo>
                  <a:close/>
                </a:path>
              </a:pathLst>
            </a:custGeom>
            <a:solidFill>
              <a:srgbClr val="E90064"/>
            </a:solidFill>
            <a:ln w="0">
              <a:solidFill>
                <a:srgbClr val="E9006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38" name="Freeform 2014"/>
            <p:cNvSpPr>
              <a:spLocks/>
            </p:cNvSpPr>
            <p:nvPr/>
          </p:nvSpPr>
          <p:spPr bwMode="auto">
            <a:xfrm>
              <a:off x="1786" y="1688"/>
              <a:ext cx="64" cy="10"/>
            </a:xfrm>
            <a:custGeom>
              <a:avLst/>
              <a:gdLst/>
              <a:ahLst/>
              <a:cxnLst>
                <a:cxn ang="0">
                  <a:pos x="64" y="10"/>
                </a:cxn>
                <a:cxn ang="0">
                  <a:pos x="28" y="10"/>
                </a:cxn>
                <a:cxn ang="0">
                  <a:pos x="0" y="2"/>
                </a:cxn>
                <a:cxn ang="0">
                  <a:pos x="36" y="0"/>
                </a:cxn>
                <a:cxn ang="0">
                  <a:pos x="64" y="10"/>
                </a:cxn>
              </a:cxnLst>
              <a:rect l="0" t="0" r="r" b="b"/>
              <a:pathLst>
                <a:path w="64" h="10">
                  <a:moveTo>
                    <a:pt x="64" y="10"/>
                  </a:moveTo>
                  <a:lnTo>
                    <a:pt x="28" y="10"/>
                  </a:lnTo>
                  <a:lnTo>
                    <a:pt x="0" y="2"/>
                  </a:lnTo>
                  <a:lnTo>
                    <a:pt x="36" y="0"/>
                  </a:lnTo>
                  <a:lnTo>
                    <a:pt x="64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39" name="Freeform 2015"/>
            <p:cNvSpPr>
              <a:spLocks/>
            </p:cNvSpPr>
            <p:nvPr/>
          </p:nvSpPr>
          <p:spPr bwMode="auto">
            <a:xfrm>
              <a:off x="1758" y="1678"/>
              <a:ext cx="64" cy="12"/>
            </a:xfrm>
            <a:custGeom>
              <a:avLst/>
              <a:gdLst/>
              <a:ahLst/>
              <a:cxnLst>
                <a:cxn ang="0">
                  <a:pos x="64" y="10"/>
                </a:cxn>
                <a:cxn ang="0">
                  <a:pos x="28" y="12"/>
                </a:cxn>
                <a:cxn ang="0">
                  <a:pos x="0" y="4"/>
                </a:cxn>
                <a:cxn ang="0">
                  <a:pos x="36" y="0"/>
                </a:cxn>
                <a:cxn ang="0">
                  <a:pos x="64" y="10"/>
                </a:cxn>
              </a:cxnLst>
              <a:rect l="0" t="0" r="r" b="b"/>
              <a:pathLst>
                <a:path w="64" h="12">
                  <a:moveTo>
                    <a:pt x="64" y="10"/>
                  </a:moveTo>
                  <a:lnTo>
                    <a:pt x="28" y="12"/>
                  </a:lnTo>
                  <a:lnTo>
                    <a:pt x="0" y="4"/>
                  </a:lnTo>
                  <a:lnTo>
                    <a:pt x="36" y="0"/>
                  </a:lnTo>
                  <a:lnTo>
                    <a:pt x="64" y="10"/>
                  </a:lnTo>
                  <a:close/>
                </a:path>
              </a:pathLst>
            </a:custGeom>
            <a:solidFill>
              <a:srgbClr val="F0006D"/>
            </a:solidFill>
            <a:ln w="0">
              <a:solidFill>
                <a:srgbClr val="F0006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40" name="Freeform 2016"/>
            <p:cNvSpPr>
              <a:spLocks/>
            </p:cNvSpPr>
            <p:nvPr/>
          </p:nvSpPr>
          <p:spPr bwMode="auto">
            <a:xfrm>
              <a:off x="1758" y="1678"/>
              <a:ext cx="64" cy="12"/>
            </a:xfrm>
            <a:custGeom>
              <a:avLst/>
              <a:gdLst/>
              <a:ahLst/>
              <a:cxnLst>
                <a:cxn ang="0">
                  <a:pos x="64" y="10"/>
                </a:cxn>
                <a:cxn ang="0">
                  <a:pos x="28" y="12"/>
                </a:cxn>
                <a:cxn ang="0">
                  <a:pos x="0" y="4"/>
                </a:cxn>
                <a:cxn ang="0">
                  <a:pos x="36" y="0"/>
                </a:cxn>
                <a:cxn ang="0">
                  <a:pos x="64" y="10"/>
                </a:cxn>
              </a:cxnLst>
              <a:rect l="0" t="0" r="r" b="b"/>
              <a:pathLst>
                <a:path w="64" h="12">
                  <a:moveTo>
                    <a:pt x="64" y="10"/>
                  </a:moveTo>
                  <a:lnTo>
                    <a:pt x="28" y="12"/>
                  </a:lnTo>
                  <a:lnTo>
                    <a:pt x="0" y="4"/>
                  </a:lnTo>
                  <a:lnTo>
                    <a:pt x="36" y="0"/>
                  </a:lnTo>
                  <a:lnTo>
                    <a:pt x="64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11" name="Group 2017"/>
          <p:cNvGrpSpPr>
            <a:grpSpLocks/>
          </p:cNvGrpSpPr>
          <p:nvPr/>
        </p:nvGrpSpPr>
        <p:grpSpPr bwMode="auto">
          <a:xfrm>
            <a:off x="2012950" y="2454275"/>
            <a:ext cx="1768475" cy="809625"/>
            <a:chOff x="1268" y="1546"/>
            <a:chExt cx="1114" cy="510"/>
          </a:xfrm>
        </p:grpSpPr>
        <p:sp>
          <p:nvSpPr>
            <p:cNvPr id="156642" name="Freeform 2018"/>
            <p:cNvSpPr>
              <a:spLocks/>
            </p:cNvSpPr>
            <p:nvPr/>
          </p:nvSpPr>
          <p:spPr bwMode="auto">
            <a:xfrm>
              <a:off x="1728" y="1666"/>
              <a:ext cx="66" cy="16"/>
            </a:xfrm>
            <a:custGeom>
              <a:avLst/>
              <a:gdLst/>
              <a:ahLst/>
              <a:cxnLst>
                <a:cxn ang="0">
                  <a:pos x="66" y="12"/>
                </a:cxn>
                <a:cxn ang="0">
                  <a:pos x="30" y="16"/>
                </a:cxn>
                <a:cxn ang="0">
                  <a:pos x="0" y="8"/>
                </a:cxn>
                <a:cxn ang="0">
                  <a:pos x="36" y="0"/>
                </a:cxn>
                <a:cxn ang="0">
                  <a:pos x="66" y="12"/>
                </a:cxn>
              </a:cxnLst>
              <a:rect l="0" t="0" r="r" b="b"/>
              <a:pathLst>
                <a:path w="66" h="16">
                  <a:moveTo>
                    <a:pt x="66" y="12"/>
                  </a:moveTo>
                  <a:lnTo>
                    <a:pt x="30" y="16"/>
                  </a:lnTo>
                  <a:lnTo>
                    <a:pt x="0" y="8"/>
                  </a:lnTo>
                  <a:lnTo>
                    <a:pt x="36" y="0"/>
                  </a:lnTo>
                  <a:lnTo>
                    <a:pt x="66" y="12"/>
                  </a:lnTo>
                  <a:close/>
                </a:path>
              </a:pathLst>
            </a:custGeom>
            <a:solidFill>
              <a:srgbClr val="F50072"/>
            </a:solidFill>
            <a:ln w="0">
              <a:solidFill>
                <a:srgbClr val="F5007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43" name="Freeform 2019"/>
            <p:cNvSpPr>
              <a:spLocks/>
            </p:cNvSpPr>
            <p:nvPr/>
          </p:nvSpPr>
          <p:spPr bwMode="auto">
            <a:xfrm>
              <a:off x="1728" y="1666"/>
              <a:ext cx="66" cy="16"/>
            </a:xfrm>
            <a:custGeom>
              <a:avLst/>
              <a:gdLst/>
              <a:ahLst/>
              <a:cxnLst>
                <a:cxn ang="0">
                  <a:pos x="66" y="12"/>
                </a:cxn>
                <a:cxn ang="0">
                  <a:pos x="30" y="16"/>
                </a:cxn>
                <a:cxn ang="0">
                  <a:pos x="0" y="8"/>
                </a:cxn>
                <a:cxn ang="0">
                  <a:pos x="36" y="0"/>
                </a:cxn>
                <a:cxn ang="0">
                  <a:pos x="66" y="12"/>
                </a:cxn>
              </a:cxnLst>
              <a:rect l="0" t="0" r="r" b="b"/>
              <a:pathLst>
                <a:path w="66" h="16">
                  <a:moveTo>
                    <a:pt x="66" y="12"/>
                  </a:moveTo>
                  <a:lnTo>
                    <a:pt x="30" y="16"/>
                  </a:lnTo>
                  <a:lnTo>
                    <a:pt x="0" y="8"/>
                  </a:lnTo>
                  <a:lnTo>
                    <a:pt x="36" y="0"/>
                  </a:lnTo>
                  <a:lnTo>
                    <a:pt x="66" y="1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44" name="Freeform 2020"/>
            <p:cNvSpPr>
              <a:spLocks/>
            </p:cNvSpPr>
            <p:nvPr/>
          </p:nvSpPr>
          <p:spPr bwMode="auto">
            <a:xfrm>
              <a:off x="1696" y="1654"/>
              <a:ext cx="68" cy="20"/>
            </a:xfrm>
            <a:custGeom>
              <a:avLst/>
              <a:gdLst/>
              <a:ahLst/>
              <a:cxnLst>
                <a:cxn ang="0">
                  <a:pos x="68" y="12"/>
                </a:cxn>
                <a:cxn ang="0">
                  <a:pos x="32" y="20"/>
                </a:cxn>
                <a:cxn ang="0">
                  <a:pos x="0" y="10"/>
                </a:cxn>
                <a:cxn ang="0">
                  <a:pos x="38" y="0"/>
                </a:cxn>
                <a:cxn ang="0">
                  <a:pos x="68" y="12"/>
                </a:cxn>
              </a:cxnLst>
              <a:rect l="0" t="0" r="r" b="b"/>
              <a:pathLst>
                <a:path w="68" h="20">
                  <a:moveTo>
                    <a:pt x="68" y="12"/>
                  </a:moveTo>
                  <a:lnTo>
                    <a:pt x="32" y="20"/>
                  </a:lnTo>
                  <a:lnTo>
                    <a:pt x="0" y="10"/>
                  </a:lnTo>
                  <a:lnTo>
                    <a:pt x="38" y="0"/>
                  </a:lnTo>
                  <a:lnTo>
                    <a:pt x="68" y="12"/>
                  </a:lnTo>
                  <a:close/>
                </a:path>
              </a:pathLst>
            </a:custGeom>
            <a:solidFill>
              <a:srgbClr val="F80074"/>
            </a:solidFill>
            <a:ln w="0">
              <a:solidFill>
                <a:srgbClr val="F8007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45" name="Freeform 2021"/>
            <p:cNvSpPr>
              <a:spLocks/>
            </p:cNvSpPr>
            <p:nvPr/>
          </p:nvSpPr>
          <p:spPr bwMode="auto">
            <a:xfrm>
              <a:off x="1696" y="1654"/>
              <a:ext cx="68" cy="20"/>
            </a:xfrm>
            <a:custGeom>
              <a:avLst/>
              <a:gdLst/>
              <a:ahLst/>
              <a:cxnLst>
                <a:cxn ang="0">
                  <a:pos x="68" y="12"/>
                </a:cxn>
                <a:cxn ang="0">
                  <a:pos x="32" y="20"/>
                </a:cxn>
                <a:cxn ang="0">
                  <a:pos x="0" y="10"/>
                </a:cxn>
                <a:cxn ang="0">
                  <a:pos x="38" y="0"/>
                </a:cxn>
                <a:cxn ang="0">
                  <a:pos x="68" y="12"/>
                </a:cxn>
              </a:cxnLst>
              <a:rect l="0" t="0" r="r" b="b"/>
              <a:pathLst>
                <a:path w="68" h="20">
                  <a:moveTo>
                    <a:pt x="68" y="12"/>
                  </a:moveTo>
                  <a:lnTo>
                    <a:pt x="32" y="20"/>
                  </a:lnTo>
                  <a:lnTo>
                    <a:pt x="0" y="10"/>
                  </a:lnTo>
                  <a:lnTo>
                    <a:pt x="38" y="0"/>
                  </a:lnTo>
                  <a:lnTo>
                    <a:pt x="68" y="1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46" name="Freeform 2022"/>
            <p:cNvSpPr>
              <a:spLocks/>
            </p:cNvSpPr>
            <p:nvPr/>
          </p:nvSpPr>
          <p:spPr bwMode="auto">
            <a:xfrm>
              <a:off x="1666" y="1640"/>
              <a:ext cx="68" cy="24"/>
            </a:xfrm>
            <a:custGeom>
              <a:avLst/>
              <a:gdLst/>
              <a:ahLst/>
              <a:cxnLst>
                <a:cxn ang="0">
                  <a:pos x="68" y="14"/>
                </a:cxn>
                <a:cxn ang="0">
                  <a:pos x="30" y="24"/>
                </a:cxn>
                <a:cxn ang="0">
                  <a:pos x="0" y="14"/>
                </a:cxn>
                <a:cxn ang="0">
                  <a:pos x="36" y="0"/>
                </a:cxn>
                <a:cxn ang="0">
                  <a:pos x="68" y="14"/>
                </a:cxn>
              </a:cxnLst>
              <a:rect l="0" t="0" r="r" b="b"/>
              <a:pathLst>
                <a:path w="68" h="24">
                  <a:moveTo>
                    <a:pt x="68" y="14"/>
                  </a:moveTo>
                  <a:lnTo>
                    <a:pt x="30" y="24"/>
                  </a:lnTo>
                  <a:lnTo>
                    <a:pt x="0" y="14"/>
                  </a:lnTo>
                  <a:lnTo>
                    <a:pt x="36" y="0"/>
                  </a:lnTo>
                  <a:lnTo>
                    <a:pt x="68" y="14"/>
                  </a:lnTo>
                  <a:close/>
                </a:path>
              </a:pathLst>
            </a:custGeom>
            <a:solidFill>
              <a:srgbClr val="FB0F72"/>
            </a:solidFill>
            <a:ln w="0">
              <a:solidFill>
                <a:srgbClr val="FB0F7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47" name="Freeform 2023"/>
            <p:cNvSpPr>
              <a:spLocks/>
            </p:cNvSpPr>
            <p:nvPr/>
          </p:nvSpPr>
          <p:spPr bwMode="auto">
            <a:xfrm>
              <a:off x="1666" y="1640"/>
              <a:ext cx="68" cy="24"/>
            </a:xfrm>
            <a:custGeom>
              <a:avLst/>
              <a:gdLst/>
              <a:ahLst/>
              <a:cxnLst>
                <a:cxn ang="0">
                  <a:pos x="68" y="14"/>
                </a:cxn>
                <a:cxn ang="0">
                  <a:pos x="30" y="24"/>
                </a:cxn>
                <a:cxn ang="0">
                  <a:pos x="0" y="14"/>
                </a:cxn>
                <a:cxn ang="0">
                  <a:pos x="36" y="0"/>
                </a:cxn>
                <a:cxn ang="0">
                  <a:pos x="68" y="14"/>
                </a:cxn>
              </a:cxnLst>
              <a:rect l="0" t="0" r="r" b="b"/>
              <a:pathLst>
                <a:path w="68" h="24">
                  <a:moveTo>
                    <a:pt x="68" y="14"/>
                  </a:moveTo>
                  <a:lnTo>
                    <a:pt x="30" y="24"/>
                  </a:lnTo>
                  <a:lnTo>
                    <a:pt x="0" y="14"/>
                  </a:lnTo>
                  <a:lnTo>
                    <a:pt x="36" y="0"/>
                  </a:lnTo>
                  <a:lnTo>
                    <a:pt x="68" y="1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48" name="Freeform 2024"/>
            <p:cNvSpPr>
              <a:spLocks/>
            </p:cNvSpPr>
            <p:nvPr/>
          </p:nvSpPr>
          <p:spPr bwMode="auto">
            <a:xfrm>
              <a:off x="1634" y="1630"/>
              <a:ext cx="68" cy="24"/>
            </a:xfrm>
            <a:custGeom>
              <a:avLst/>
              <a:gdLst/>
              <a:ahLst/>
              <a:cxnLst>
                <a:cxn ang="0">
                  <a:pos x="68" y="10"/>
                </a:cxn>
                <a:cxn ang="0">
                  <a:pos x="32" y="24"/>
                </a:cxn>
                <a:cxn ang="0">
                  <a:pos x="0" y="16"/>
                </a:cxn>
                <a:cxn ang="0">
                  <a:pos x="36" y="0"/>
                </a:cxn>
                <a:cxn ang="0">
                  <a:pos x="68" y="10"/>
                </a:cxn>
              </a:cxnLst>
              <a:rect l="0" t="0" r="r" b="b"/>
              <a:pathLst>
                <a:path w="68" h="24">
                  <a:moveTo>
                    <a:pt x="68" y="10"/>
                  </a:moveTo>
                  <a:lnTo>
                    <a:pt x="32" y="24"/>
                  </a:lnTo>
                  <a:lnTo>
                    <a:pt x="0" y="16"/>
                  </a:lnTo>
                  <a:lnTo>
                    <a:pt x="36" y="0"/>
                  </a:lnTo>
                  <a:lnTo>
                    <a:pt x="68" y="10"/>
                  </a:lnTo>
                  <a:close/>
                </a:path>
              </a:pathLst>
            </a:custGeom>
            <a:solidFill>
              <a:srgbClr val="FD1D6A"/>
            </a:solidFill>
            <a:ln w="0">
              <a:solidFill>
                <a:srgbClr val="FD1D6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49" name="Freeform 2025"/>
            <p:cNvSpPr>
              <a:spLocks/>
            </p:cNvSpPr>
            <p:nvPr/>
          </p:nvSpPr>
          <p:spPr bwMode="auto">
            <a:xfrm>
              <a:off x="1634" y="1630"/>
              <a:ext cx="68" cy="24"/>
            </a:xfrm>
            <a:custGeom>
              <a:avLst/>
              <a:gdLst/>
              <a:ahLst/>
              <a:cxnLst>
                <a:cxn ang="0">
                  <a:pos x="68" y="10"/>
                </a:cxn>
                <a:cxn ang="0">
                  <a:pos x="32" y="24"/>
                </a:cxn>
                <a:cxn ang="0">
                  <a:pos x="0" y="16"/>
                </a:cxn>
                <a:cxn ang="0">
                  <a:pos x="36" y="0"/>
                </a:cxn>
                <a:cxn ang="0">
                  <a:pos x="68" y="10"/>
                </a:cxn>
              </a:cxnLst>
              <a:rect l="0" t="0" r="r" b="b"/>
              <a:pathLst>
                <a:path w="68" h="24">
                  <a:moveTo>
                    <a:pt x="68" y="10"/>
                  </a:moveTo>
                  <a:lnTo>
                    <a:pt x="32" y="24"/>
                  </a:lnTo>
                  <a:lnTo>
                    <a:pt x="0" y="16"/>
                  </a:lnTo>
                  <a:lnTo>
                    <a:pt x="36" y="0"/>
                  </a:lnTo>
                  <a:lnTo>
                    <a:pt x="68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50" name="Freeform 2026"/>
            <p:cNvSpPr>
              <a:spLocks/>
            </p:cNvSpPr>
            <p:nvPr/>
          </p:nvSpPr>
          <p:spPr bwMode="auto">
            <a:xfrm>
              <a:off x="1600" y="1620"/>
              <a:ext cx="70" cy="26"/>
            </a:xfrm>
            <a:custGeom>
              <a:avLst/>
              <a:gdLst/>
              <a:ahLst/>
              <a:cxnLst>
                <a:cxn ang="0">
                  <a:pos x="70" y="10"/>
                </a:cxn>
                <a:cxn ang="0">
                  <a:pos x="34" y="26"/>
                </a:cxn>
                <a:cxn ang="0">
                  <a:pos x="0" y="22"/>
                </a:cxn>
                <a:cxn ang="0">
                  <a:pos x="36" y="0"/>
                </a:cxn>
                <a:cxn ang="0">
                  <a:pos x="70" y="10"/>
                </a:cxn>
              </a:cxnLst>
              <a:rect l="0" t="0" r="r" b="b"/>
              <a:pathLst>
                <a:path w="70" h="26">
                  <a:moveTo>
                    <a:pt x="70" y="10"/>
                  </a:moveTo>
                  <a:lnTo>
                    <a:pt x="34" y="26"/>
                  </a:lnTo>
                  <a:lnTo>
                    <a:pt x="0" y="22"/>
                  </a:lnTo>
                  <a:lnTo>
                    <a:pt x="36" y="0"/>
                  </a:lnTo>
                  <a:lnTo>
                    <a:pt x="70" y="10"/>
                  </a:lnTo>
                  <a:close/>
                </a:path>
              </a:pathLst>
            </a:custGeom>
            <a:solidFill>
              <a:srgbClr val="FE2C5B"/>
            </a:solidFill>
            <a:ln w="0">
              <a:solidFill>
                <a:srgbClr val="FE2C5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51" name="Freeform 2027"/>
            <p:cNvSpPr>
              <a:spLocks/>
            </p:cNvSpPr>
            <p:nvPr/>
          </p:nvSpPr>
          <p:spPr bwMode="auto">
            <a:xfrm>
              <a:off x="1600" y="1620"/>
              <a:ext cx="70" cy="26"/>
            </a:xfrm>
            <a:custGeom>
              <a:avLst/>
              <a:gdLst/>
              <a:ahLst/>
              <a:cxnLst>
                <a:cxn ang="0">
                  <a:pos x="70" y="10"/>
                </a:cxn>
                <a:cxn ang="0">
                  <a:pos x="34" y="26"/>
                </a:cxn>
                <a:cxn ang="0">
                  <a:pos x="0" y="22"/>
                </a:cxn>
                <a:cxn ang="0">
                  <a:pos x="36" y="0"/>
                </a:cxn>
                <a:cxn ang="0">
                  <a:pos x="70" y="10"/>
                </a:cxn>
              </a:cxnLst>
              <a:rect l="0" t="0" r="r" b="b"/>
              <a:pathLst>
                <a:path w="70" h="26">
                  <a:moveTo>
                    <a:pt x="70" y="10"/>
                  </a:moveTo>
                  <a:lnTo>
                    <a:pt x="34" y="26"/>
                  </a:lnTo>
                  <a:lnTo>
                    <a:pt x="0" y="22"/>
                  </a:lnTo>
                  <a:lnTo>
                    <a:pt x="36" y="0"/>
                  </a:lnTo>
                  <a:lnTo>
                    <a:pt x="70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52" name="Freeform 2028"/>
            <p:cNvSpPr>
              <a:spLocks/>
            </p:cNvSpPr>
            <p:nvPr/>
          </p:nvSpPr>
          <p:spPr bwMode="auto">
            <a:xfrm>
              <a:off x="1566" y="1618"/>
              <a:ext cx="70" cy="24"/>
            </a:xfrm>
            <a:custGeom>
              <a:avLst/>
              <a:gdLst/>
              <a:ahLst/>
              <a:cxnLst>
                <a:cxn ang="0">
                  <a:pos x="70" y="2"/>
                </a:cxn>
                <a:cxn ang="0">
                  <a:pos x="34" y="24"/>
                </a:cxn>
                <a:cxn ang="0">
                  <a:pos x="0" y="24"/>
                </a:cxn>
                <a:cxn ang="0">
                  <a:pos x="36" y="0"/>
                </a:cxn>
                <a:cxn ang="0">
                  <a:pos x="70" y="2"/>
                </a:cxn>
              </a:cxnLst>
              <a:rect l="0" t="0" r="r" b="b"/>
              <a:pathLst>
                <a:path w="70" h="24">
                  <a:moveTo>
                    <a:pt x="70" y="2"/>
                  </a:moveTo>
                  <a:lnTo>
                    <a:pt x="34" y="24"/>
                  </a:lnTo>
                  <a:lnTo>
                    <a:pt x="0" y="24"/>
                  </a:lnTo>
                  <a:lnTo>
                    <a:pt x="36" y="0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FD3B40"/>
            </a:solidFill>
            <a:ln w="0">
              <a:solidFill>
                <a:srgbClr val="FD3B4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53" name="Freeform 2029"/>
            <p:cNvSpPr>
              <a:spLocks/>
            </p:cNvSpPr>
            <p:nvPr/>
          </p:nvSpPr>
          <p:spPr bwMode="auto">
            <a:xfrm>
              <a:off x="1566" y="1618"/>
              <a:ext cx="70" cy="24"/>
            </a:xfrm>
            <a:custGeom>
              <a:avLst/>
              <a:gdLst/>
              <a:ahLst/>
              <a:cxnLst>
                <a:cxn ang="0">
                  <a:pos x="70" y="2"/>
                </a:cxn>
                <a:cxn ang="0">
                  <a:pos x="34" y="24"/>
                </a:cxn>
                <a:cxn ang="0">
                  <a:pos x="0" y="24"/>
                </a:cxn>
                <a:cxn ang="0">
                  <a:pos x="36" y="0"/>
                </a:cxn>
                <a:cxn ang="0">
                  <a:pos x="70" y="2"/>
                </a:cxn>
              </a:cxnLst>
              <a:rect l="0" t="0" r="r" b="b"/>
              <a:pathLst>
                <a:path w="70" h="24">
                  <a:moveTo>
                    <a:pt x="70" y="2"/>
                  </a:moveTo>
                  <a:lnTo>
                    <a:pt x="34" y="24"/>
                  </a:lnTo>
                  <a:lnTo>
                    <a:pt x="0" y="24"/>
                  </a:lnTo>
                  <a:lnTo>
                    <a:pt x="36" y="0"/>
                  </a:lnTo>
                  <a:lnTo>
                    <a:pt x="70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54" name="Freeform 2030"/>
            <p:cNvSpPr>
              <a:spLocks/>
            </p:cNvSpPr>
            <p:nvPr/>
          </p:nvSpPr>
          <p:spPr bwMode="auto">
            <a:xfrm>
              <a:off x="1532" y="1618"/>
              <a:ext cx="70" cy="34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34" y="24"/>
                </a:cxn>
                <a:cxn ang="0">
                  <a:pos x="0" y="34"/>
                </a:cxn>
                <a:cxn ang="0">
                  <a:pos x="36" y="6"/>
                </a:cxn>
                <a:cxn ang="0">
                  <a:pos x="70" y="0"/>
                </a:cxn>
              </a:cxnLst>
              <a:rect l="0" t="0" r="r" b="b"/>
              <a:pathLst>
                <a:path w="70" h="34">
                  <a:moveTo>
                    <a:pt x="70" y="0"/>
                  </a:moveTo>
                  <a:lnTo>
                    <a:pt x="34" y="24"/>
                  </a:lnTo>
                  <a:lnTo>
                    <a:pt x="0" y="34"/>
                  </a:lnTo>
                  <a:lnTo>
                    <a:pt x="36" y="6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F54913"/>
            </a:solidFill>
            <a:ln w="0">
              <a:solidFill>
                <a:srgbClr val="F5491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55" name="Freeform 2031"/>
            <p:cNvSpPr>
              <a:spLocks/>
            </p:cNvSpPr>
            <p:nvPr/>
          </p:nvSpPr>
          <p:spPr bwMode="auto">
            <a:xfrm>
              <a:off x="1532" y="1618"/>
              <a:ext cx="70" cy="34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34" y="24"/>
                </a:cxn>
                <a:cxn ang="0">
                  <a:pos x="0" y="34"/>
                </a:cxn>
                <a:cxn ang="0">
                  <a:pos x="36" y="6"/>
                </a:cxn>
                <a:cxn ang="0">
                  <a:pos x="70" y="0"/>
                </a:cxn>
              </a:cxnLst>
              <a:rect l="0" t="0" r="r" b="b"/>
              <a:pathLst>
                <a:path w="70" h="34">
                  <a:moveTo>
                    <a:pt x="70" y="0"/>
                  </a:moveTo>
                  <a:lnTo>
                    <a:pt x="34" y="24"/>
                  </a:lnTo>
                  <a:lnTo>
                    <a:pt x="0" y="34"/>
                  </a:lnTo>
                  <a:lnTo>
                    <a:pt x="36" y="6"/>
                  </a:lnTo>
                  <a:lnTo>
                    <a:pt x="7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56" name="Freeform 2032"/>
            <p:cNvSpPr>
              <a:spLocks/>
            </p:cNvSpPr>
            <p:nvPr/>
          </p:nvSpPr>
          <p:spPr bwMode="auto">
            <a:xfrm>
              <a:off x="1496" y="1624"/>
              <a:ext cx="72" cy="48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36" y="28"/>
                </a:cxn>
                <a:cxn ang="0">
                  <a:pos x="0" y="48"/>
                </a:cxn>
                <a:cxn ang="0">
                  <a:pos x="36" y="20"/>
                </a:cxn>
                <a:cxn ang="0">
                  <a:pos x="72" y="0"/>
                </a:cxn>
              </a:cxnLst>
              <a:rect l="0" t="0" r="r" b="b"/>
              <a:pathLst>
                <a:path w="72" h="48">
                  <a:moveTo>
                    <a:pt x="72" y="0"/>
                  </a:moveTo>
                  <a:lnTo>
                    <a:pt x="36" y="28"/>
                  </a:lnTo>
                  <a:lnTo>
                    <a:pt x="0" y="48"/>
                  </a:lnTo>
                  <a:lnTo>
                    <a:pt x="36" y="2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D65200"/>
            </a:solidFill>
            <a:ln w="0">
              <a:solidFill>
                <a:srgbClr val="D652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57" name="Freeform 2033"/>
            <p:cNvSpPr>
              <a:spLocks/>
            </p:cNvSpPr>
            <p:nvPr/>
          </p:nvSpPr>
          <p:spPr bwMode="auto">
            <a:xfrm>
              <a:off x="1496" y="1624"/>
              <a:ext cx="72" cy="48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36" y="28"/>
                </a:cxn>
                <a:cxn ang="0">
                  <a:pos x="0" y="48"/>
                </a:cxn>
                <a:cxn ang="0">
                  <a:pos x="36" y="20"/>
                </a:cxn>
                <a:cxn ang="0">
                  <a:pos x="72" y="0"/>
                </a:cxn>
              </a:cxnLst>
              <a:rect l="0" t="0" r="r" b="b"/>
              <a:pathLst>
                <a:path w="72" h="48">
                  <a:moveTo>
                    <a:pt x="72" y="0"/>
                  </a:moveTo>
                  <a:lnTo>
                    <a:pt x="36" y="28"/>
                  </a:lnTo>
                  <a:lnTo>
                    <a:pt x="0" y="48"/>
                  </a:lnTo>
                  <a:lnTo>
                    <a:pt x="36" y="20"/>
                  </a:lnTo>
                  <a:lnTo>
                    <a:pt x="72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58" name="Freeform 2034"/>
            <p:cNvSpPr>
              <a:spLocks/>
            </p:cNvSpPr>
            <p:nvPr/>
          </p:nvSpPr>
          <p:spPr bwMode="auto">
            <a:xfrm>
              <a:off x="1460" y="1644"/>
              <a:ext cx="72" cy="66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36" y="28"/>
                </a:cxn>
                <a:cxn ang="0">
                  <a:pos x="0" y="66"/>
                </a:cxn>
                <a:cxn ang="0">
                  <a:pos x="36" y="38"/>
                </a:cxn>
                <a:cxn ang="0">
                  <a:pos x="72" y="0"/>
                </a:cxn>
              </a:cxnLst>
              <a:rect l="0" t="0" r="r" b="b"/>
              <a:pathLst>
                <a:path w="72" h="66">
                  <a:moveTo>
                    <a:pt x="72" y="0"/>
                  </a:moveTo>
                  <a:lnTo>
                    <a:pt x="36" y="28"/>
                  </a:lnTo>
                  <a:lnTo>
                    <a:pt x="0" y="66"/>
                  </a:lnTo>
                  <a:lnTo>
                    <a:pt x="36" y="3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0087"/>
            </a:solidFill>
            <a:ln w="0">
              <a:solidFill>
                <a:srgbClr val="00008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59" name="Freeform 2035"/>
            <p:cNvSpPr>
              <a:spLocks/>
            </p:cNvSpPr>
            <p:nvPr/>
          </p:nvSpPr>
          <p:spPr bwMode="auto">
            <a:xfrm>
              <a:off x="1460" y="1644"/>
              <a:ext cx="72" cy="66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36" y="28"/>
                </a:cxn>
                <a:cxn ang="0">
                  <a:pos x="0" y="66"/>
                </a:cxn>
                <a:cxn ang="0">
                  <a:pos x="36" y="38"/>
                </a:cxn>
                <a:cxn ang="0">
                  <a:pos x="72" y="0"/>
                </a:cxn>
              </a:cxnLst>
              <a:rect l="0" t="0" r="r" b="b"/>
              <a:pathLst>
                <a:path w="72" h="66">
                  <a:moveTo>
                    <a:pt x="72" y="0"/>
                  </a:moveTo>
                  <a:lnTo>
                    <a:pt x="36" y="28"/>
                  </a:lnTo>
                  <a:lnTo>
                    <a:pt x="0" y="66"/>
                  </a:lnTo>
                  <a:lnTo>
                    <a:pt x="36" y="38"/>
                  </a:lnTo>
                  <a:lnTo>
                    <a:pt x="72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60" name="Freeform 2036"/>
            <p:cNvSpPr>
              <a:spLocks/>
            </p:cNvSpPr>
            <p:nvPr/>
          </p:nvSpPr>
          <p:spPr bwMode="auto">
            <a:xfrm>
              <a:off x="1422" y="1682"/>
              <a:ext cx="74" cy="86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38" y="28"/>
                </a:cxn>
                <a:cxn ang="0">
                  <a:pos x="0" y="86"/>
                </a:cxn>
                <a:cxn ang="0">
                  <a:pos x="36" y="64"/>
                </a:cxn>
                <a:cxn ang="0">
                  <a:pos x="74" y="0"/>
                </a:cxn>
              </a:cxnLst>
              <a:rect l="0" t="0" r="r" b="b"/>
              <a:pathLst>
                <a:path w="74" h="86">
                  <a:moveTo>
                    <a:pt x="74" y="0"/>
                  </a:moveTo>
                  <a:lnTo>
                    <a:pt x="38" y="28"/>
                  </a:lnTo>
                  <a:lnTo>
                    <a:pt x="0" y="86"/>
                  </a:lnTo>
                  <a:lnTo>
                    <a:pt x="36" y="64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C7"/>
            </a:solidFill>
            <a:ln w="0">
              <a:solidFill>
                <a:srgbClr val="0000C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61" name="Freeform 2037"/>
            <p:cNvSpPr>
              <a:spLocks/>
            </p:cNvSpPr>
            <p:nvPr/>
          </p:nvSpPr>
          <p:spPr bwMode="auto">
            <a:xfrm>
              <a:off x="1422" y="1682"/>
              <a:ext cx="74" cy="86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38" y="28"/>
                </a:cxn>
                <a:cxn ang="0">
                  <a:pos x="0" y="86"/>
                </a:cxn>
                <a:cxn ang="0">
                  <a:pos x="36" y="64"/>
                </a:cxn>
                <a:cxn ang="0">
                  <a:pos x="74" y="0"/>
                </a:cxn>
              </a:cxnLst>
              <a:rect l="0" t="0" r="r" b="b"/>
              <a:pathLst>
                <a:path w="74" h="86">
                  <a:moveTo>
                    <a:pt x="74" y="0"/>
                  </a:moveTo>
                  <a:lnTo>
                    <a:pt x="38" y="28"/>
                  </a:lnTo>
                  <a:lnTo>
                    <a:pt x="0" y="86"/>
                  </a:lnTo>
                  <a:lnTo>
                    <a:pt x="36" y="64"/>
                  </a:lnTo>
                  <a:lnTo>
                    <a:pt x="74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62" name="Freeform 2038"/>
            <p:cNvSpPr>
              <a:spLocks/>
            </p:cNvSpPr>
            <p:nvPr/>
          </p:nvSpPr>
          <p:spPr bwMode="auto">
            <a:xfrm>
              <a:off x="1386" y="1746"/>
              <a:ext cx="72" cy="96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36" y="22"/>
                </a:cxn>
                <a:cxn ang="0">
                  <a:pos x="0" y="96"/>
                </a:cxn>
                <a:cxn ang="0">
                  <a:pos x="36" y="84"/>
                </a:cxn>
                <a:cxn ang="0">
                  <a:pos x="72" y="0"/>
                </a:cxn>
              </a:cxnLst>
              <a:rect l="0" t="0" r="r" b="b"/>
              <a:pathLst>
                <a:path w="72" h="96">
                  <a:moveTo>
                    <a:pt x="72" y="0"/>
                  </a:moveTo>
                  <a:lnTo>
                    <a:pt x="36" y="22"/>
                  </a:lnTo>
                  <a:lnTo>
                    <a:pt x="0" y="96"/>
                  </a:lnTo>
                  <a:lnTo>
                    <a:pt x="36" y="8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100DD"/>
            </a:solidFill>
            <a:ln w="0">
              <a:solidFill>
                <a:srgbClr val="0100D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63" name="Freeform 2039"/>
            <p:cNvSpPr>
              <a:spLocks/>
            </p:cNvSpPr>
            <p:nvPr/>
          </p:nvSpPr>
          <p:spPr bwMode="auto">
            <a:xfrm>
              <a:off x="1386" y="1746"/>
              <a:ext cx="72" cy="96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36" y="22"/>
                </a:cxn>
                <a:cxn ang="0">
                  <a:pos x="0" y="96"/>
                </a:cxn>
                <a:cxn ang="0">
                  <a:pos x="36" y="84"/>
                </a:cxn>
                <a:cxn ang="0">
                  <a:pos x="72" y="0"/>
                </a:cxn>
              </a:cxnLst>
              <a:rect l="0" t="0" r="r" b="b"/>
              <a:pathLst>
                <a:path w="72" h="96">
                  <a:moveTo>
                    <a:pt x="72" y="0"/>
                  </a:moveTo>
                  <a:lnTo>
                    <a:pt x="36" y="22"/>
                  </a:lnTo>
                  <a:lnTo>
                    <a:pt x="0" y="96"/>
                  </a:lnTo>
                  <a:lnTo>
                    <a:pt x="36" y="84"/>
                  </a:lnTo>
                  <a:lnTo>
                    <a:pt x="72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64" name="Freeform 2040"/>
            <p:cNvSpPr>
              <a:spLocks/>
            </p:cNvSpPr>
            <p:nvPr/>
          </p:nvSpPr>
          <p:spPr bwMode="auto">
            <a:xfrm>
              <a:off x="1348" y="1830"/>
              <a:ext cx="74" cy="94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38" y="12"/>
                </a:cxn>
                <a:cxn ang="0">
                  <a:pos x="0" y="92"/>
                </a:cxn>
                <a:cxn ang="0">
                  <a:pos x="36" y="94"/>
                </a:cxn>
                <a:cxn ang="0">
                  <a:pos x="74" y="0"/>
                </a:cxn>
              </a:cxnLst>
              <a:rect l="0" t="0" r="r" b="b"/>
              <a:pathLst>
                <a:path w="74" h="94">
                  <a:moveTo>
                    <a:pt x="74" y="0"/>
                  </a:moveTo>
                  <a:lnTo>
                    <a:pt x="38" y="12"/>
                  </a:lnTo>
                  <a:lnTo>
                    <a:pt x="0" y="92"/>
                  </a:lnTo>
                  <a:lnTo>
                    <a:pt x="36" y="94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220ADE"/>
            </a:solidFill>
            <a:ln w="0">
              <a:solidFill>
                <a:srgbClr val="220AD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65" name="Freeform 2041"/>
            <p:cNvSpPr>
              <a:spLocks/>
            </p:cNvSpPr>
            <p:nvPr/>
          </p:nvSpPr>
          <p:spPr bwMode="auto">
            <a:xfrm>
              <a:off x="1348" y="1830"/>
              <a:ext cx="74" cy="94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38" y="12"/>
                </a:cxn>
                <a:cxn ang="0">
                  <a:pos x="0" y="92"/>
                </a:cxn>
                <a:cxn ang="0">
                  <a:pos x="36" y="94"/>
                </a:cxn>
                <a:cxn ang="0">
                  <a:pos x="74" y="0"/>
                </a:cxn>
              </a:cxnLst>
              <a:rect l="0" t="0" r="r" b="b"/>
              <a:pathLst>
                <a:path w="74" h="94">
                  <a:moveTo>
                    <a:pt x="74" y="0"/>
                  </a:moveTo>
                  <a:lnTo>
                    <a:pt x="38" y="12"/>
                  </a:lnTo>
                  <a:lnTo>
                    <a:pt x="0" y="92"/>
                  </a:lnTo>
                  <a:lnTo>
                    <a:pt x="36" y="94"/>
                  </a:lnTo>
                  <a:lnTo>
                    <a:pt x="74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66" name="Freeform 2042"/>
            <p:cNvSpPr>
              <a:spLocks/>
            </p:cNvSpPr>
            <p:nvPr/>
          </p:nvSpPr>
          <p:spPr bwMode="auto">
            <a:xfrm>
              <a:off x="1308" y="1922"/>
              <a:ext cx="76" cy="74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40" y="0"/>
                </a:cxn>
                <a:cxn ang="0">
                  <a:pos x="0" y="62"/>
                </a:cxn>
                <a:cxn ang="0">
                  <a:pos x="36" y="74"/>
                </a:cxn>
                <a:cxn ang="0">
                  <a:pos x="76" y="2"/>
                </a:cxn>
              </a:cxnLst>
              <a:rect l="0" t="0" r="r" b="b"/>
              <a:pathLst>
                <a:path w="76" h="74">
                  <a:moveTo>
                    <a:pt x="76" y="2"/>
                  </a:moveTo>
                  <a:lnTo>
                    <a:pt x="40" y="0"/>
                  </a:lnTo>
                  <a:lnTo>
                    <a:pt x="0" y="62"/>
                  </a:lnTo>
                  <a:lnTo>
                    <a:pt x="36" y="74"/>
                  </a:lnTo>
                  <a:lnTo>
                    <a:pt x="76" y="2"/>
                  </a:lnTo>
                  <a:close/>
                </a:path>
              </a:pathLst>
            </a:custGeom>
            <a:solidFill>
              <a:srgbClr val="1E2BCB"/>
            </a:solidFill>
            <a:ln w="0">
              <a:solidFill>
                <a:srgbClr val="1E2BC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67" name="Freeform 2043"/>
            <p:cNvSpPr>
              <a:spLocks/>
            </p:cNvSpPr>
            <p:nvPr/>
          </p:nvSpPr>
          <p:spPr bwMode="auto">
            <a:xfrm>
              <a:off x="1308" y="1922"/>
              <a:ext cx="76" cy="74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40" y="0"/>
                </a:cxn>
                <a:cxn ang="0">
                  <a:pos x="0" y="62"/>
                </a:cxn>
                <a:cxn ang="0">
                  <a:pos x="36" y="74"/>
                </a:cxn>
                <a:cxn ang="0">
                  <a:pos x="76" y="2"/>
                </a:cxn>
              </a:cxnLst>
              <a:rect l="0" t="0" r="r" b="b"/>
              <a:pathLst>
                <a:path w="76" h="74">
                  <a:moveTo>
                    <a:pt x="76" y="2"/>
                  </a:moveTo>
                  <a:lnTo>
                    <a:pt x="40" y="0"/>
                  </a:lnTo>
                  <a:lnTo>
                    <a:pt x="0" y="62"/>
                  </a:lnTo>
                  <a:lnTo>
                    <a:pt x="36" y="74"/>
                  </a:lnTo>
                  <a:lnTo>
                    <a:pt x="76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68" name="Freeform 2044"/>
            <p:cNvSpPr>
              <a:spLocks/>
            </p:cNvSpPr>
            <p:nvPr/>
          </p:nvSpPr>
          <p:spPr bwMode="auto">
            <a:xfrm>
              <a:off x="1268" y="1984"/>
              <a:ext cx="76" cy="40"/>
            </a:xfrm>
            <a:custGeom>
              <a:avLst/>
              <a:gdLst/>
              <a:ahLst/>
              <a:cxnLst>
                <a:cxn ang="0">
                  <a:pos x="76" y="12"/>
                </a:cxn>
                <a:cxn ang="0">
                  <a:pos x="40" y="0"/>
                </a:cxn>
                <a:cxn ang="0">
                  <a:pos x="0" y="24"/>
                </a:cxn>
                <a:cxn ang="0">
                  <a:pos x="36" y="40"/>
                </a:cxn>
                <a:cxn ang="0">
                  <a:pos x="76" y="12"/>
                </a:cxn>
              </a:cxnLst>
              <a:rect l="0" t="0" r="r" b="b"/>
              <a:pathLst>
                <a:path w="76" h="40">
                  <a:moveTo>
                    <a:pt x="76" y="12"/>
                  </a:moveTo>
                  <a:lnTo>
                    <a:pt x="40" y="0"/>
                  </a:lnTo>
                  <a:lnTo>
                    <a:pt x="0" y="24"/>
                  </a:lnTo>
                  <a:lnTo>
                    <a:pt x="36" y="40"/>
                  </a:lnTo>
                  <a:lnTo>
                    <a:pt x="76" y="12"/>
                  </a:lnTo>
                  <a:close/>
                </a:path>
              </a:pathLst>
            </a:custGeom>
            <a:solidFill>
              <a:srgbClr val="006B72"/>
            </a:solidFill>
            <a:ln w="0">
              <a:solidFill>
                <a:srgbClr val="006B7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69" name="Freeform 2045"/>
            <p:cNvSpPr>
              <a:spLocks/>
            </p:cNvSpPr>
            <p:nvPr/>
          </p:nvSpPr>
          <p:spPr bwMode="auto">
            <a:xfrm>
              <a:off x="1268" y="1984"/>
              <a:ext cx="76" cy="40"/>
            </a:xfrm>
            <a:custGeom>
              <a:avLst/>
              <a:gdLst/>
              <a:ahLst/>
              <a:cxnLst>
                <a:cxn ang="0">
                  <a:pos x="76" y="12"/>
                </a:cxn>
                <a:cxn ang="0">
                  <a:pos x="40" y="0"/>
                </a:cxn>
                <a:cxn ang="0">
                  <a:pos x="0" y="24"/>
                </a:cxn>
                <a:cxn ang="0">
                  <a:pos x="36" y="40"/>
                </a:cxn>
                <a:cxn ang="0">
                  <a:pos x="76" y="12"/>
                </a:cxn>
              </a:cxnLst>
              <a:rect l="0" t="0" r="r" b="b"/>
              <a:pathLst>
                <a:path w="76" h="40">
                  <a:moveTo>
                    <a:pt x="76" y="12"/>
                  </a:moveTo>
                  <a:lnTo>
                    <a:pt x="40" y="0"/>
                  </a:lnTo>
                  <a:lnTo>
                    <a:pt x="0" y="24"/>
                  </a:lnTo>
                  <a:lnTo>
                    <a:pt x="36" y="40"/>
                  </a:lnTo>
                  <a:lnTo>
                    <a:pt x="76" y="1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70" name="Freeform 2046"/>
            <p:cNvSpPr>
              <a:spLocks/>
            </p:cNvSpPr>
            <p:nvPr/>
          </p:nvSpPr>
          <p:spPr bwMode="auto">
            <a:xfrm>
              <a:off x="2258" y="1632"/>
              <a:ext cx="54" cy="16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0" y="0"/>
                </a:cxn>
                <a:cxn ang="0">
                  <a:pos x="0" y="8"/>
                </a:cxn>
                <a:cxn ang="0">
                  <a:pos x="34" y="16"/>
                </a:cxn>
                <a:cxn ang="0">
                  <a:pos x="54" y="8"/>
                </a:cxn>
              </a:cxnLst>
              <a:rect l="0" t="0" r="r" b="b"/>
              <a:pathLst>
                <a:path w="54" h="16">
                  <a:moveTo>
                    <a:pt x="54" y="8"/>
                  </a:moveTo>
                  <a:lnTo>
                    <a:pt x="20" y="0"/>
                  </a:lnTo>
                  <a:lnTo>
                    <a:pt x="0" y="8"/>
                  </a:lnTo>
                  <a:lnTo>
                    <a:pt x="34" y="16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71" name="Freeform 2047"/>
            <p:cNvSpPr>
              <a:spLocks/>
            </p:cNvSpPr>
            <p:nvPr/>
          </p:nvSpPr>
          <p:spPr bwMode="auto">
            <a:xfrm>
              <a:off x="2258" y="1632"/>
              <a:ext cx="54" cy="16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0" y="0"/>
                </a:cxn>
                <a:cxn ang="0">
                  <a:pos x="0" y="8"/>
                </a:cxn>
                <a:cxn ang="0">
                  <a:pos x="34" y="16"/>
                </a:cxn>
                <a:cxn ang="0">
                  <a:pos x="54" y="8"/>
                </a:cxn>
              </a:cxnLst>
              <a:rect l="0" t="0" r="r" b="b"/>
              <a:pathLst>
                <a:path w="54" h="16">
                  <a:moveTo>
                    <a:pt x="54" y="8"/>
                  </a:moveTo>
                  <a:lnTo>
                    <a:pt x="20" y="0"/>
                  </a:lnTo>
                  <a:lnTo>
                    <a:pt x="0" y="8"/>
                  </a:lnTo>
                  <a:lnTo>
                    <a:pt x="34" y="16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72" name="Freeform 2048"/>
            <p:cNvSpPr>
              <a:spLocks/>
            </p:cNvSpPr>
            <p:nvPr/>
          </p:nvSpPr>
          <p:spPr bwMode="auto">
            <a:xfrm>
              <a:off x="2238" y="1640"/>
              <a:ext cx="54" cy="16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0" y="0"/>
                </a:cxn>
                <a:cxn ang="0">
                  <a:pos x="0" y="8"/>
                </a:cxn>
                <a:cxn ang="0">
                  <a:pos x="34" y="16"/>
                </a:cxn>
                <a:cxn ang="0">
                  <a:pos x="54" y="8"/>
                </a:cxn>
              </a:cxnLst>
              <a:rect l="0" t="0" r="r" b="b"/>
              <a:pathLst>
                <a:path w="54" h="16">
                  <a:moveTo>
                    <a:pt x="54" y="8"/>
                  </a:moveTo>
                  <a:lnTo>
                    <a:pt x="20" y="0"/>
                  </a:lnTo>
                  <a:lnTo>
                    <a:pt x="0" y="8"/>
                  </a:lnTo>
                  <a:lnTo>
                    <a:pt x="34" y="16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73" name="Freeform 2049"/>
            <p:cNvSpPr>
              <a:spLocks/>
            </p:cNvSpPr>
            <p:nvPr/>
          </p:nvSpPr>
          <p:spPr bwMode="auto">
            <a:xfrm>
              <a:off x="2238" y="1640"/>
              <a:ext cx="54" cy="16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0" y="0"/>
                </a:cxn>
                <a:cxn ang="0">
                  <a:pos x="0" y="8"/>
                </a:cxn>
                <a:cxn ang="0">
                  <a:pos x="34" y="16"/>
                </a:cxn>
                <a:cxn ang="0">
                  <a:pos x="54" y="8"/>
                </a:cxn>
              </a:cxnLst>
              <a:rect l="0" t="0" r="r" b="b"/>
              <a:pathLst>
                <a:path w="54" h="16">
                  <a:moveTo>
                    <a:pt x="54" y="8"/>
                  </a:moveTo>
                  <a:lnTo>
                    <a:pt x="20" y="0"/>
                  </a:lnTo>
                  <a:lnTo>
                    <a:pt x="0" y="8"/>
                  </a:lnTo>
                  <a:lnTo>
                    <a:pt x="34" y="16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74" name="Freeform 2050"/>
            <p:cNvSpPr>
              <a:spLocks/>
            </p:cNvSpPr>
            <p:nvPr/>
          </p:nvSpPr>
          <p:spPr bwMode="auto">
            <a:xfrm>
              <a:off x="2216" y="1648"/>
              <a:ext cx="56" cy="16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4" y="16"/>
                </a:cxn>
                <a:cxn ang="0">
                  <a:pos x="56" y="8"/>
                </a:cxn>
              </a:cxnLst>
              <a:rect l="0" t="0" r="r" b="b"/>
              <a:pathLst>
                <a:path w="56" h="16">
                  <a:moveTo>
                    <a:pt x="56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4" y="16"/>
                  </a:lnTo>
                  <a:lnTo>
                    <a:pt x="56" y="8"/>
                  </a:lnTo>
                  <a:close/>
                </a:path>
              </a:pathLst>
            </a:custGeom>
            <a:solidFill>
              <a:srgbClr val="007C45"/>
            </a:solidFill>
            <a:ln w="0">
              <a:solidFill>
                <a:srgbClr val="007C4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75" name="Freeform 2051"/>
            <p:cNvSpPr>
              <a:spLocks/>
            </p:cNvSpPr>
            <p:nvPr/>
          </p:nvSpPr>
          <p:spPr bwMode="auto">
            <a:xfrm>
              <a:off x="2216" y="1648"/>
              <a:ext cx="56" cy="16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4" y="16"/>
                </a:cxn>
                <a:cxn ang="0">
                  <a:pos x="56" y="8"/>
                </a:cxn>
              </a:cxnLst>
              <a:rect l="0" t="0" r="r" b="b"/>
              <a:pathLst>
                <a:path w="56" h="16">
                  <a:moveTo>
                    <a:pt x="56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4" y="16"/>
                  </a:lnTo>
                  <a:lnTo>
                    <a:pt x="5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76" name="Freeform 2052"/>
            <p:cNvSpPr>
              <a:spLocks/>
            </p:cNvSpPr>
            <p:nvPr/>
          </p:nvSpPr>
          <p:spPr bwMode="auto">
            <a:xfrm>
              <a:off x="2194" y="1656"/>
              <a:ext cx="56" cy="18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6" y="18"/>
                </a:cxn>
                <a:cxn ang="0">
                  <a:pos x="56" y="8"/>
                </a:cxn>
              </a:cxnLst>
              <a:rect l="0" t="0" r="r" b="b"/>
              <a:pathLst>
                <a:path w="56" h="18">
                  <a:moveTo>
                    <a:pt x="56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6" y="18"/>
                  </a:lnTo>
                  <a:lnTo>
                    <a:pt x="56" y="8"/>
                  </a:lnTo>
                  <a:close/>
                </a:path>
              </a:pathLst>
            </a:custGeom>
            <a:solidFill>
              <a:srgbClr val="007C44"/>
            </a:solidFill>
            <a:ln w="0">
              <a:solidFill>
                <a:srgbClr val="007C4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77" name="Freeform 2053"/>
            <p:cNvSpPr>
              <a:spLocks/>
            </p:cNvSpPr>
            <p:nvPr/>
          </p:nvSpPr>
          <p:spPr bwMode="auto">
            <a:xfrm>
              <a:off x="2194" y="1656"/>
              <a:ext cx="56" cy="18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6" y="18"/>
                </a:cxn>
                <a:cxn ang="0">
                  <a:pos x="56" y="8"/>
                </a:cxn>
              </a:cxnLst>
              <a:rect l="0" t="0" r="r" b="b"/>
              <a:pathLst>
                <a:path w="56" h="18">
                  <a:moveTo>
                    <a:pt x="56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6" y="18"/>
                  </a:lnTo>
                  <a:lnTo>
                    <a:pt x="5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78" name="Freeform 2054"/>
            <p:cNvSpPr>
              <a:spLocks/>
            </p:cNvSpPr>
            <p:nvPr/>
          </p:nvSpPr>
          <p:spPr bwMode="auto">
            <a:xfrm>
              <a:off x="2172" y="1664"/>
              <a:ext cx="58" cy="18"/>
            </a:xfrm>
            <a:custGeom>
              <a:avLst/>
              <a:gdLst/>
              <a:ahLst/>
              <a:cxnLst>
                <a:cxn ang="0">
                  <a:pos x="58" y="10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6" y="18"/>
                </a:cxn>
                <a:cxn ang="0">
                  <a:pos x="58" y="10"/>
                </a:cxn>
              </a:cxnLst>
              <a:rect l="0" t="0" r="r" b="b"/>
              <a:pathLst>
                <a:path w="58" h="18">
                  <a:moveTo>
                    <a:pt x="58" y="10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6" y="18"/>
                  </a:lnTo>
                  <a:lnTo>
                    <a:pt x="58" y="10"/>
                  </a:lnTo>
                  <a:close/>
                </a:path>
              </a:pathLst>
            </a:custGeom>
            <a:solidFill>
              <a:srgbClr val="007C41"/>
            </a:solidFill>
            <a:ln w="0">
              <a:solidFill>
                <a:srgbClr val="007C4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79" name="Freeform 2055"/>
            <p:cNvSpPr>
              <a:spLocks/>
            </p:cNvSpPr>
            <p:nvPr/>
          </p:nvSpPr>
          <p:spPr bwMode="auto">
            <a:xfrm>
              <a:off x="2172" y="1664"/>
              <a:ext cx="58" cy="18"/>
            </a:xfrm>
            <a:custGeom>
              <a:avLst/>
              <a:gdLst/>
              <a:ahLst/>
              <a:cxnLst>
                <a:cxn ang="0">
                  <a:pos x="58" y="10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6" y="18"/>
                </a:cxn>
                <a:cxn ang="0">
                  <a:pos x="58" y="10"/>
                </a:cxn>
              </a:cxnLst>
              <a:rect l="0" t="0" r="r" b="b"/>
              <a:pathLst>
                <a:path w="58" h="18">
                  <a:moveTo>
                    <a:pt x="58" y="10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6" y="18"/>
                  </a:lnTo>
                  <a:lnTo>
                    <a:pt x="58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80" name="Freeform 2056"/>
            <p:cNvSpPr>
              <a:spLocks/>
            </p:cNvSpPr>
            <p:nvPr/>
          </p:nvSpPr>
          <p:spPr bwMode="auto">
            <a:xfrm>
              <a:off x="2150" y="1672"/>
              <a:ext cx="58" cy="18"/>
            </a:xfrm>
            <a:custGeom>
              <a:avLst/>
              <a:gdLst/>
              <a:ahLst/>
              <a:cxnLst>
                <a:cxn ang="0">
                  <a:pos x="58" y="10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6" y="18"/>
                </a:cxn>
                <a:cxn ang="0">
                  <a:pos x="58" y="10"/>
                </a:cxn>
              </a:cxnLst>
              <a:rect l="0" t="0" r="r" b="b"/>
              <a:pathLst>
                <a:path w="58" h="18">
                  <a:moveTo>
                    <a:pt x="58" y="10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6" y="18"/>
                  </a:lnTo>
                  <a:lnTo>
                    <a:pt x="58" y="10"/>
                  </a:lnTo>
                  <a:close/>
                </a:path>
              </a:pathLst>
            </a:custGeom>
            <a:solidFill>
              <a:srgbClr val="007C3D"/>
            </a:solidFill>
            <a:ln w="0">
              <a:solidFill>
                <a:srgbClr val="007C3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81" name="Freeform 2057"/>
            <p:cNvSpPr>
              <a:spLocks/>
            </p:cNvSpPr>
            <p:nvPr/>
          </p:nvSpPr>
          <p:spPr bwMode="auto">
            <a:xfrm>
              <a:off x="2150" y="1672"/>
              <a:ext cx="58" cy="18"/>
            </a:xfrm>
            <a:custGeom>
              <a:avLst/>
              <a:gdLst/>
              <a:ahLst/>
              <a:cxnLst>
                <a:cxn ang="0">
                  <a:pos x="58" y="10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6" y="18"/>
                </a:cxn>
                <a:cxn ang="0">
                  <a:pos x="58" y="10"/>
                </a:cxn>
              </a:cxnLst>
              <a:rect l="0" t="0" r="r" b="b"/>
              <a:pathLst>
                <a:path w="58" h="18">
                  <a:moveTo>
                    <a:pt x="58" y="10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6" y="18"/>
                  </a:lnTo>
                  <a:lnTo>
                    <a:pt x="58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82" name="Freeform 2058"/>
            <p:cNvSpPr>
              <a:spLocks/>
            </p:cNvSpPr>
            <p:nvPr/>
          </p:nvSpPr>
          <p:spPr bwMode="auto">
            <a:xfrm>
              <a:off x="2128" y="1680"/>
              <a:ext cx="58" cy="18"/>
            </a:xfrm>
            <a:custGeom>
              <a:avLst/>
              <a:gdLst/>
              <a:ahLst/>
              <a:cxnLst>
                <a:cxn ang="0">
                  <a:pos x="58" y="10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4" y="18"/>
                </a:cxn>
                <a:cxn ang="0">
                  <a:pos x="58" y="10"/>
                </a:cxn>
              </a:cxnLst>
              <a:rect l="0" t="0" r="r" b="b"/>
              <a:pathLst>
                <a:path w="58" h="18">
                  <a:moveTo>
                    <a:pt x="58" y="10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4" y="18"/>
                  </a:lnTo>
                  <a:lnTo>
                    <a:pt x="58" y="10"/>
                  </a:lnTo>
                  <a:close/>
                </a:path>
              </a:pathLst>
            </a:custGeom>
            <a:solidFill>
              <a:srgbClr val="007C38"/>
            </a:solidFill>
            <a:ln w="0">
              <a:solidFill>
                <a:srgbClr val="007C3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83" name="Freeform 2059"/>
            <p:cNvSpPr>
              <a:spLocks/>
            </p:cNvSpPr>
            <p:nvPr/>
          </p:nvSpPr>
          <p:spPr bwMode="auto">
            <a:xfrm>
              <a:off x="2128" y="1680"/>
              <a:ext cx="58" cy="18"/>
            </a:xfrm>
            <a:custGeom>
              <a:avLst/>
              <a:gdLst/>
              <a:ahLst/>
              <a:cxnLst>
                <a:cxn ang="0">
                  <a:pos x="58" y="10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4" y="18"/>
                </a:cxn>
                <a:cxn ang="0">
                  <a:pos x="58" y="10"/>
                </a:cxn>
              </a:cxnLst>
              <a:rect l="0" t="0" r="r" b="b"/>
              <a:pathLst>
                <a:path w="58" h="18">
                  <a:moveTo>
                    <a:pt x="58" y="10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4" y="18"/>
                  </a:lnTo>
                  <a:lnTo>
                    <a:pt x="58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84" name="Freeform 2060"/>
            <p:cNvSpPr>
              <a:spLocks/>
            </p:cNvSpPr>
            <p:nvPr/>
          </p:nvSpPr>
          <p:spPr bwMode="auto">
            <a:xfrm>
              <a:off x="2106" y="1688"/>
              <a:ext cx="56" cy="16"/>
            </a:xfrm>
            <a:custGeom>
              <a:avLst/>
              <a:gdLst/>
              <a:ahLst/>
              <a:cxnLst>
                <a:cxn ang="0">
                  <a:pos x="56" y="10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4" y="16"/>
                </a:cxn>
                <a:cxn ang="0">
                  <a:pos x="56" y="10"/>
                </a:cxn>
              </a:cxnLst>
              <a:rect l="0" t="0" r="r" b="b"/>
              <a:pathLst>
                <a:path w="56" h="16">
                  <a:moveTo>
                    <a:pt x="56" y="10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4" y="16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007B30"/>
            </a:solidFill>
            <a:ln w="0">
              <a:solidFill>
                <a:srgbClr val="007B3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85" name="Freeform 2061"/>
            <p:cNvSpPr>
              <a:spLocks/>
            </p:cNvSpPr>
            <p:nvPr/>
          </p:nvSpPr>
          <p:spPr bwMode="auto">
            <a:xfrm>
              <a:off x="2106" y="1688"/>
              <a:ext cx="56" cy="16"/>
            </a:xfrm>
            <a:custGeom>
              <a:avLst/>
              <a:gdLst/>
              <a:ahLst/>
              <a:cxnLst>
                <a:cxn ang="0">
                  <a:pos x="56" y="10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4" y="16"/>
                </a:cxn>
                <a:cxn ang="0">
                  <a:pos x="56" y="10"/>
                </a:cxn>
              </a:cxnLst>
              <a:rect l="0" t="0" r="r" b="b"/>
              <a:pathLst>
                <a:path w="56" h="16">
                  <a:moveTo>
                    <a:pt x="56" y="10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4" y="16"/>
                  </a:lnTo>
                  <a:lnTo>
                    <a:pt x="56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86" name="Freeform 2062"/>
            <p:cNvSpPr>
              <a:spLocks/>
            </p:cNvSpPr>
            <p:nvPr/>
          </p:nvSpPr>
          <p:spPr bwMode="auto">
            <a:xfrm>
              <a:off x="2082" y="1696"/>
              <a:ext cx="58" cy="14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34" y="14"/>
                </a:cxn>
                <a:cxn ang="0">
                  <a:pos x="58" y="8"/>
                </a:cxn>
              </a:cxnLst>
              <a:rect l="0" t="0" r="r" b="b"/>
              <a:pathLst>
                <a:path w="58" h="14">
                  <a:moveTo>
                    <a:pt x="58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34" y="14"/>
                  </a:lnTo>
                  <a:lnTo>
                    <a:pt x="58" y="8"/>
                  </a:lnTo>
                  <a:close/>
                </a:path>
              </a:pathLst>
            </a:custGeom>
            <a:solidFill>
              <a:srgbClr val="007A27"/>
            </a:solidFill>
            <a:ln w="0">
              <a:solidFill>
                <a:srgbClr val="007A2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87" name="Freeform 2063"/>
            <p:cNvSpPr>
              <a:spLocks/>
            </p:cNvSpPr>
            <p:nvPr/>
          </p:nvSpPr>
          <p:spPr bwMode="auto">
            <a:xfrm>
              <a:off x="2082" y="1696"/>
              <a:ext cx="58" cy="14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34" y="14"/>
                </a:cxn>
                <a:cxn ang="0">
                  <a:pos x="58" y="8"/>
                </a:cxn>
              </a:cxnLst>
              <a:rect l="0" t="0" r="r" b="b"/>
              <a:pathLst>
                <a:path w="58" h="14">
                  <a:moveTo>
                    <a:pt x="58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34" y="14"/>
                  </a:lnTo>
                  <a:lnTo>
                    <a:pt x="58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88" name="Freeform 2064"/>
            <p:cNvSpPr>
              <a:spLocks/>
            </p:cNvSpPr>
            <p:nvPr/>
          </p:nvSpPr>
          <p:spPr bwMode="auto">
            <a:xfrm>
              <a:off x="2058" y="1702"/>
              <a:ext cx="58" cy="14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36" y="14"/>
                </a:cxn>
                <a:cxn ang="0">
                  <a:pos x="58" y="8"/>
                </a:cxn>
              </a:cxnLst>
              <a:rect l="0" t="0" r="r" b="b"/>
              <a:pathLst>
                <a:path w="58" h="14">
                  <a:moveTo>
                    <a:pt x="58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36" y="14"/>
                  </a:lnTo>
                  <a:lnTo>
                    <a:pt x="58" y="8"/>
                  </a:lnTo>
                  <a:close/>
                </a:path>
              </a:pathLst>
            </a:custGeom>
            <a:solidFill>
              <a:srgbClr val="00791C"/>
            </a:solidFill>
            <a:ln w="0">
              <a:solidFill>
                <a:srgbClr val="00791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89" name="Freeform 2065"/>
            <p:cNvSpPr>
              <a:spLocks/>
            </p:cNvSpPr>
            <p:nvPr/>
          </p:nvSpPr>
          <p:spPr bwMode="auto">
            <a:xfrm>
              <a:off x="2058" y="1702"/>
              <a:ext cx="58" cy="14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36" y="14"/>
                </a:cxn>
                <a:cxn ang="0">
                  <a:pos x="58" y="8"/>
                </a:cxn>
              </a:cxnLst>
              <a:rect l="0" t="0" r="r" b="b"/>
              <a:pathLst>
                <a:path w="58" h="14">
                  <a:moveTo>
                    <a:pt x="58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36" y="14"/>
                  </a:lnTo>
                  <a:lnTo>
                    <a:pt x="58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90" name="Freeform 2066"/>
            <p:cNvSpPr>
              <a:spLocks/>
            </p:cNvSpPr>
            <p:nvPr/>
          </p:nvSpPr>
          <p:spPr bwMode="auto">
            <a:xfrm>
              <a:off x="2034" y="1708"/>
              <a:ext cx="60" cy="12"/>
            </a:xfrm>
            <a:custGeom>
              <a:avLst/>
              <a:gdLst/>
              <a:ahLst/>
              <a:cxnLst>
                <a:cxn ang="0">
                  <a:pos x="60" y="8"/>
                </a:cxn>
                <a:cxn ang="0">
                  <a:pos x="24" y="0"/>
                </a:cxn>
                <a:cxn ang="0">
                  <a:pos x="0" y="4"/>
                </a:cxn>
                <a:cxn ang="0">
                  <a:pos x="36" y="12"/>
                </a:cxn>
                <a:cxn ang="0">
                  <a:pos x="60" y="8"/>
                </a:cxn>
              </a:cxnLst>
              <a:rect l="0" t="0" r="r" b="b"/>
              <a:pathLst>
                <a:path w="60" h="12">
                  <a:moveTo>
                    <a:pt x="60" y="8"/>
                  </a:moveTo>
                  <a:lnTo>
                    <a:pt x="24" y="0"/>
                  </a:lnTo>
                  <a:lnTo>
                    <a:pt x="0" y="4"/>
                  </a:lnTo>
                  <a:lnTo>
                    <a:pt x="36" y="12"/>
                  </a:lnTo>
                  <a:lnTo>
                    <a:pt x="60" y="8"/>
                  </a:lnTo>
                  <a:close/>
                </a:path>
              </a:pathLst>
            </a:custGeom>
            <a:solidFill>
              <a:srgbClr val="00760E"/>
            </a:solidFill>
            <a:ln w="0">
              <a:solidFill>
                <a:srgbClr val="00760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91" name="Freeform 2067"/>
            <p:cNvSpPr>
              <a:spLocks/>
            </p:cNvSpPr>
            <p:nvPr/>
          </p:nvSpPr>
          <p:spPr bwMode="auto">
            <a:xfrm>
              <a:off x="2034" y="1708"/>
              <a:ext cx="60" cy="12"/>
            </a:xfrm>
            <a:custGeom>
              <a:avLst/>
              <a:gdLst/>
              <a:ahLst/>
              <a:cxnLst>
                <a:cxn ang="0">
                  <a:pos x="60" y="8"/>
                </a:cxn>
                <a:cxn ang="0">
                  <a:pos x="24" y="0"/>
                </a:cxn>
                <a:cxn ang="0">
                  <a:pos x="0" y="4"/>
                </a:cxn>
                <a:cxn ang="0">
                  <a:pos x="36" y="12"/>
                </a:cxn>
                <a:cxn ang="0">
                  <a:pos x="60" y="8"/>
                </a:cxn>
              </a:cxnLst>
              <a:rect l="0" t="0" r="r" b="b"/>
              <a:pathLst>
                <a:path w="60" h="12">
                  <a:moveTo>
                    <a:pt x="60" y="8"/>
                  </a:moveTo>
                  <a:lnTo>
                    <a:pt x="24" y="0"/>
                  </a:lnTo>
                  <a:lnTo>
                    <a:pt x="0" y="4"/>
                  </a:lnTo>
                  <a:lnTo>
                    <a:pt x="36" y="12"/>
                  </a:lnTo>
                  <a:lnTo>
                    <a:pt x="60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92" name="Freeform 2068"/>
            <p:cNvSpPr>
              <a:spLocks/>
            </p:cNvSpPr>
            <p:nvPr/>
          </p:nvSpPr>
          <p:spPr bwMode="auto">
            <a:xfrm>
              <a:off x="2008" y="1712"/>
              <a:ext cx="62" cy="10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26" y="0"/>
                </a:cxn>
                <a:cxn ang="0">
                  <a:pos x="0" y="2"/>
                </a:cxn>
                <a:cxn ang="0">
                  <a:pos x="36" y="10"/>
                </a:cxn>
                <a:cxn ang="0">
                  <a:pos x="62" y="8"/>
                </a:cxn>
              </a:cxnLst>
              <a:rect l="0" t="0" r="r" b="b"/>
              <a:pathLst>
                <a:path w="62" h="10">
                  <a:moveTo>
                    <a:pt x="62" y="8"/>
                  </a:moveTo>
                  <a:lnTo>
                    <a:pt x="26" y="0"/>
                  </a:lnTo>
                  <a:lnTo>
                    <a:pt x="0" y="2"/>
                  </a:lnTo>
                  <a:lnTo>
                    <a:pt x="36" y="10"/>
                  </a:lnTo>
                  <a:lnTo>
                    <a:pt x="62" y="8"/>
                  </a:lnTo>
                  <a:close/>
                </a:path>
              </a:pathLst>
            </a:custGeom>
            <a:solidFill>
              <a:srgbClr val="007100"/>
            </a:solidFill>
            <a:ln w="0">
              <a:solidFill>
                <a:srgbClr val="0071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93" name="Freeform 2069"/>
            <p:cNvSpPr>
              <a:spLocks/>
            </p:cNvSpPr>
            <p:nvPr/>
          </p:nvSpPr>
          <p:spPr bwMode="auto">
            <a:xfrm>
              <a:off x="2008" y="1712"/>
              <a:ext cx="62" cy="10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26" y="0"/>
                </a:cxn>
                <a:cxn ang="0">
                  <a:pos x="0" y="2"/>
                </a:cxn>
                <a:cxn ang="0">
                  <a:pos x="36" y="10"/>
                </a:cxn>
                <a:cxn ang="0">
                  <a:pos x="62" y="8"/>
                </a:cxn>
              </a:cxnLst>
              <a:rect l="0" t="0" r="r" b="b"/>
              <a:pathLst>
                <a:path w="62" h="10">
                  <a:moveTo>
                    <a:pt x="62" y="8"/>
                  </a:moveTo>
                  <a:lnTo>
                    <a:pt x="26" y="0"/>
                  </a:lnTo>
                  <a:lnTo>
                    <a:pt x="0" y="2"/>
                  </a:lnTo>
                  <a:lnTo>
                    <a:pt x="36" y="10"/>
                  </a:lnTo>
                  <a:lnTo>
                    <a:pt x="6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94" name="Freeform 2070"/>
            <p:cNvSpPr>
              <a:spLocks/>
            </p:cNvSpPr>
            <p:nvPr/>
          </p:nvSpPr>
          <p:spPr bwMode="auto">
            <a:xfrm>
              <a:off x="1984" y="1714"/>
              <a:ext cx="60" cy="8"/>
            </a:xfrm>
            <a:custGeom>
              <a:avLst/>
              <a:gdLst/>
              <a:ahLst/>
              <a:cxnLst>
                <a:cxn ang="0">
                  <a:pos x="60" y="8"/>
                </a:cxn>
                <a:cxn ang="0">
                  <a:pos x="24" y="0"/>
                </a:cxn>
                <a:cxn ang="0">
                  <a:pos x="0" y="2"/>
                </a:cxn>
                <a:cxn ang="0">
                  <a:pos x="36" y="8"/>
                </a:cxn>
                <a:cxn ang="0">
                  <a:pos x="60" y="8"/>
                </a:cxn>
              </a:cxnLst>
              <a:rect l="0" t="0" r="r" b="b"/>
              <a:pathLst>
                <a:path w="60" h="8">
                  <a:moveTo>
                    <a:pt x="60" y="8"/>
                  </a:moveTo>
                  <a:lnTo>
                    <a:pt x="24" y="0"/>
                  </a:lnTo>
                  <a:lnTo>
                    <a:pt x="0" y="2"/>
                  </a:lnTo>
                  <a:lnTo>
                    <a:pt x="36" y="8"/>
                  </a:lnTo>
                  <a:lnTo>
                    <a:pt x="60" y="8"/>
                  </a:lnTo>
                  <a:close/>
                </a:path>
              </a:pathLst>
            </a:custGeom>
            <a:solidFill>
              <a:srgbClr val="006C00"/>
            </a:solidFill>
            <a:ln w="0">
              <a:solidFill>
                <a:srgbClr val="006C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95" name="Freeform 2071"/>
            <p:cNvSpPr>
              <a:spLocks/>
            </p:cNvSpPr>
            <p:nvPr/>
          </p:nvSpPr>
          <p:spPr bwMode="auto">
            <a:xfrm>
              <a:off x="1984" y="1714"/>
              <a:ext cx="60" cy="8"/>
            </a:xfrm>
            <a:custGeom>
              <a:avLst/>
              <a:gdLst/>
              <a:ahLst/>
              <a:cxnLst>
                <a:cxn ang="0">
                  <a:pos x="60" y="8"/>
                </a:cxn>
                <a:cxn ang="0">
                  <a:pos x="24" y="0"/>
                </a:cxn>
                <a:cxn ang="0">
                  <a:pos x="0" y="2"/>
                </a:cxn>
                <a:cxn ang="0">
                  <a:pos x="36" y="8"/>
                </a:cxn>
                <a:cxn ang="0">
                  <a:pos x="60" y="8"/>
                </a:cxn>
              </a:cxnLst>
              <a:rect l="0" t="0" r="r" b="b"/>
              <a:pathLst>
                <a:path w="60" h="8">
                  <a:moveTo>
                    <a:pt x="60" y="8"/>
                  </a:moveTo>
                  <a:lnTo>
                    <a:pt x="24" y="0"/>
                  </a:lnTo>
                  <a:lnTo>
                    <a:pt x="0" y="2"/>
                  </a:lnTo>
                  <a:lnTo>
                    <a:pt x="36" y="8"/>
                  </a:lnTo>
                  <a:lnTo>
                    <a:pt x="60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96" name="Freeform 2072"/>
            <p:cNvSpPr>
              <a:spLocks/>
            </p:cNvSpPr>
            <p:nvPr/>
          </p:nvSpPr>
          <p:spPr bwMode="auto">
            <a:xfrm>
              <a:off x="1958" y="1716"/>
              <a:ext cx="62" cy="6"/>
            </a:xfrm>
            <a:custGeom>
              <a:avLst/>
              <a:gdLst/>
              <a:ahLst/>
              <a:cxnLst>
                <a:cxn ang="0">
                  <a:pos x="62" y="6"/>
                </a:cxn>
                <a:cxn ang="0">
                  <a:pos x="26" y="0"/>
                </a:cxn>
                <a:cxn ang="0">
                  <a:pos x="0" y="0"/>
                </a:cxn>
                <a:cxn ang="0">
                  <a:pos x="36" y="6"/>
                </a:cxn>
                <a:cxn ang="0">
                  <a:pos x="62" y="6"/>
                </a:cxn>
              </a:cxnLst>
              <a:rect l="0" t="0" r="r" b="b"/>
              <a:pathLst>
                <a:path w="62" h="6">
                  <a:moveTo>
                    <a:pt x="62" y="6"/>
                  </a:moveTo>
                  <a:lnTo>
                    <a:pt x="26" y="0"/>
                  </a:lnTo>
                  <a:lnTo>
                    <a:pt x="0" y="0"/>
                  </a:lnTo>
                  <a:lnTo>
                    <a:pt x="36" y="6"/>
                  </a:lnTo>
                  <a:lnTo>
                    <a:pt x="62" y="6"/>
                  </a:lnTo>
                  <a:close/>
                </a:path>
              </a:pathLst>
            </a:custGeom>
            <a:solidFill>
              <a:srgbClr val="006300"/>
            </a:solidFill>
            <a:ln w="0">
              <a:solidFill>
                <a:srgbClr val="0063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97" name="Freeform 2073"/>
            <p:cNvSpPr>
              <a:spLocks/>
            </p:cNvSpPr>
            <p:nvPr/>
          </p:nvSpPr>
          <p:spPr bwMode="auto">
            <a:xfrm>
              <a:off x="1958" y="1716"/>
              <a:ext cx="62" cy="6"/>
            </a:xfrm>
            <a:custGeom>
              <a:avLst/>
              <a:gdLst/>
              <a:ahLst/>
              <a:cxnLst>
                <a:cxn ang="0">
                  <a:pos x="62" y="6"/>
                </a:cxn>
                <a:cxn ang="0">
                  <a:pos x="26" y="0"/>
                </a:cxn>
                <a:cxn ang="0">
                  <a:pos x="0" y="0"/>
                </a:cxn>
                <a:cxn ang="0">
                  <a:pos x="36" y="6"/>
                </a:cxn>
                <a:cxn ang="0">
                  <a:pos x="62" y="6"/>
                </a:cxn>
              </a:cxnLst>
              <a:rect l="0" t="0" r="r" b="b"/>
              <a:pathLst>
                <a:path w="62" h="6">
                  <a:moveTo>
                    <a:pt x="62" y="6"/>
                  </a:moveTo>
                  <a:lnTo>
                    <a:pt x="26" y="0"/>
                  </a:lnTo>
                  <a:lnTo>
                    <a:pt x="0" y="0"/>
                  </a:lnTo>
                  <a:lnTo>
                    <a:pt x="36" y="6"/>
                  </a:lnTo>
                  <a:lnTo>
                    <a:pt x="6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98" name="Freeform 2074"/>
            <p:cNvSpPr>
              <a:spLocks/>
            </p:cNvSpPr>
            <p:nvPr/>
          </p:nvSpPr>
          <p:spPr bwMode="auto">
            <a:xfrm>
              <a:off x="1932" y="1714"/>
              <a:ext cx="62" cy="8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26" y="2"/>
                </a:cxn>
                <a:cxn ang="0">
                  <a:pos x="0" y="0"/>
                </a:cxn>
                <a:cxn ang="0">
                  <a:pos x="36" y="4"/>
                </a:cxn>
                <a:cxn ang="0">
                  <a:pos x="62" y="8"/>
                </a:cxn>
              </a:cxnLst>
              <a:rect l="0" t="0" r="r" b="b"/>
              <a:pathLst>
                <a:path w="62" h="8">
                  <a:moveTo>
                    <a:pt x="62" y="8"/>
                  </a:moveTo>
                  <a:lnTo>
                    <a:pt x="26" y="2"/>
                  </a:lnTo>
                  <a:lnTo>
                    <a:pt x="0" y="0"/>
                  </a:lnTo>
                  <a:lnTo>
                    <a:pt x="36" y="4"/>
                  </a:lnTo>
                  <a:lnTo>
                    <a:pt x="62" y="8"/>
                  </a:lnTo>
                  <a:close/>
                </a:path>
              </a:pathLst>
            </a:custGeom>
            <a:solidFill>
              <a:srgbClr val="005900"/>
            </a:solidFill>
            <a:ln w="0">
              <a:solidFill>
                <a:srgbClr val="0059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699" name="Freeform 2075"/>
            <p:cNvSpPr>
              <a:spLocks/>
            </p:cNvSpPr>
            <p:nvPr/>
          </p:nvSpPr>
          <p:spPr bwMode="auto">
            <a:xfrm>
              <a:off x="1932" y="1714"/>
              <a:ext cx="62" cy="8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26" y="2"/>
                </a:cxn>
                <a:cxn ang="0">
                  <a:pos x="0" y="0"/>
                </a:cxn>
                <a:cxn ang="0">
                  <a:pos x="36" y="4"/>
                </a:cxn>
                <a:cxn ang="0">
                  <a:pos x="62" y="8"/>
                </a:cxn>
              </a:cxnLst>
              <a:rect l="0" t="0" r="r" b="b"/>
              <a:pathLst>
                <a:path w="62" h="8">
                  <a:moveTo>
                    <a:pt x="62" y="8"/>
                  </a:moveTo>
                  <a:lnTo>
                    <a:pt x="26" y="2"/>
                  </a:lnTo>
                  <a:lnTo>
                    <a:pt x="0" y="0"/>
                  </a:lnTo>
                  <a:lnTo>
                    <a:pt x="36" y="4"/>
                  </a:lnTo>
                  <a:lnTo>
                    <a:pt x="6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00" name="Freeform 2076"/>
            <p:cNvSpPr>
              <a:spLocks/>
            </p:cNvSpPr>
            <p:nvPr/>
          </p:nvSpPr>
          <p:spPr bwMode="auto">
            <a:xfrm>
              <a:off x="1906" y="1710"/>
              <a:ext cx="62" cy="8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26" y="4"/>
                </a:cxn>
                <a:cxn ang="0">
                  <a:pos x="0" y="0"/>
                </a:cxn>
                <a:cxn ang="0">
                  <a:pos x="36" y="4"/>
                </a:cxn>
                <a:cxn ang="0">
                  <a:pos x="62" y="8"/>
                </a:cxn>
              </a:cxnLst>
              <a:rect l="0" t="0" r="r" b="b"/>
              <a:pathLst>
                <a:path w="62" h="8">
                  <a:moveTo>
                    <a:pt x="62" y="8"/>
                  </a:moveTo>
                  <a:lnTo>
                    <a:pt x="26" y="4"/>
                  </a:lnTo>
                  <a:lnTo>
                    <a:pt x="0" y="0"/>
                  </a:lnTo>
                  <a:lnTo>
                    <a:pt x="36" y="4"/>
                  </a:lnTo>
                  <a:lnTo>
                    <a:pt x="62" y="8"/>
                  </a:lnTo>
                  <a:close/>
                </a:path>
              </a:pathLst>
            </a:custGeom>
            <a:solidFill>
              <a:srgbClr val="D20048"/>
            </a:solidFill>
            <a:ln w="0">
              <a:solidFill>
                <a:srgbClr val="D2004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01" name="Freeform 2077"/>
            <p:cNvSpPr>
              <a:spLocks/>
            </p:cNvSpPr>
            <p:nvPr/>
          </p:nvSpPr>
          <p:spPr bwMode="auto">
            <a:xfrm>
              <a:off x="1906" y="1710"/>
              <a:ext cx="62" cy="8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26" y="4"/>
                </a:cxn>
                <a:cxn ang="0">
                  <a:pos x="0" y="0"/>
                </a:cxn>
                <a:cxn ang="0">
                  <a:pos x="36" y="4"/>
                </a:cxn>
                <a:cxn ang="0">
                  <a:pos x="62" y="8"/>
                </a:cxn>
              </a:cxnLst>
              <a:rect l="0" t="0" r="r" b="b"/>
              <a:pathLst>
                <a:path w="62" h="8">
                  <a:moveTo>
                    <a:pt x="62" y="8"/>
                  </a:moveTo>
                  <a:lnTo>
                    <a:pt x="26" y="4"/>
                  </a:lnTo>
                  <a:lnTo>
                    <a:pt x="0" y="0"/>
                  </a:lnTo>
                  <a:lnTo>
                    <a:pt x="36" y="4"/>
                  </a:lnTo>
                  <a:lnTo>
                    <a:pt x="6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02" name="Freeform 2078"/>
            <p:cNvSpPr>
              <a:spLocks/>
            </p:cNvSpPr>
            <p:nvPr/>
          </p:nvSpPr>
          <p:spPr bwMode="auto">
            <a:xfrm>
              <a:off x="1878" y="1704"/>
              <a:ext cx="64" cy="10"/>
            </a:xfrm>
            <a:custGeom>
              <a:avLst/>
              <a:gdLst/>
              <a:ahLst/>
              <a:cxnLst>
                <a:cxn ang="0">
                  <a:pos x="64" y="10"/>
                </a:cxn>
                <a:cxn ang="0">
                  <a:pos x="28" y="6"/>
                </a:cxn>
                <a:cxn ang="0">
                  <a:pos x="0" y="0"/>
                </a:cxn>
                <a:cxn ang="0">
                  <a:pos x="36" y="2"/>
                </a:cxn>
                <a:cxn ang="0">
                  <a:pos x="64" y="10"/>
                </a:cxn>
              </a:cxnLst>
              <a:rect l="0" t="0" r="r" b="b"/>
              <a:pathLst>
                <a:path w="64" h="10">
                  <a:moveTo>
                    <a:pt x="64" y="10"/>
                  </a:moveTo>
                  <a:lnTo>
                    <a:pt x="28" y="6"/>
                  </a:lnTo>
                  <a:lnTo>
                    <a:pt x="0" y="0"/>
                  </a:lnTo>
                  <a:lnTo>
                    <a:pt x="36" y="2"/>
                  </a:lnTo>
                  <a:lnTo>
                    <a:pt x="64" y="10"/>
                  </a:lnTo>
                  <a:close/>
                </a:path>
              </a:pathLst>
            </a:custGeom>
            <a:solidFill>
              <a:srgbClr val="DE0059"/>
            </a:solidFill>
            <a:ln w="0">
              <a:solidFill>
                <a:srgbClr val="DE005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03" name="Freeform 2079"/>
            <p:cNvSpPr>
              <a:spLocks/>
            </p:cNvSpPr>
            <p:nvPr/>
          </p:nvSpPr>
          <p:spPr bwMode="auto">
            <a:xfrm>
              <a:off x="1878" y="1704"/>
              <a:ext cx="64" cy="10"/>
            </a:xfrm>
            <a:custGeom>
              <a:avLst/>
              <a:gdLst/>
              <a:ahLst/>
              <a:cxnLst>
                <a:cxn ang="0">
                  <a:pos x="64" y="10"/>
                </a:cxn>
                <a:cxn ang="0">
                  <a:pos x="28" y="6"/>
                </a:cxn>
                <a:cxn ang="0">
                  <a:pos x="0" y="0"/>
                </a:cxn>
                <a:cxn ang="0">
                  <a:pos x="36" y="2"/>
                </a:cxn>
                <a:cxn ang="0">
                  <a:pos x="64" y="10"/>
                </a:cxn>
              </a:cxnLst>
              <a:rect l="0" t="0" r="r" b="b"/>
              <a:pathLst>
                <a:path w="64" h="10">
                  <a:moveTo>
                    <a:pt x="64" y="10"/>
                  </a:moveTo>
                  <a:lnTo>
                    <a:pt x="28" y="6"/>
                  </a:lnTo>
                  <a:lnTo>
                    <a:pt x="0" y="0"/>
                  </a:lnTo>
                  <a:lnTo>
                    <a:pt x="36" y="2"/>
                  </a:lnTo>
                  <a:lnTo>
                    <a:pt x="64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04" name="Freeform 2080"/>
            <p:cNvSpPr>
              <a:spLocks/>
            </p:cNvSpPr>
            <p:nvPr/>
          </p:nvSpPr>
          <p:spPr bwMode="auto">
            <a:xfrm>
              <a:off x="1850" y="1696"/>
              <a:ext cx="64" cy="10"/>
            </a:xfrm>
            <a:custGeom>
              <a:avLst/>
              <a:gdLst/>
              <a:ahLst/>
              <a:cxnLst>
                <a:cxn ang="0">
                  <a:pos x="64" y="10"/>
                </a:cxn>
                <a:cxn ang="0">
                  <a:pos x="28" y="8"/>
                </a:cxn>
                <a:cxn ang="0">
                  <a:pos x="0" y="2"/>
                </a:cxn>
                <a:cxn ang="0">
                  <a:pos x="38" y="0"/>
                </a:cxn>
                <a:cxn ang="0">
                  <a:pos x="64" y="10"/>
                </a:cxn>
              </a:cxnLst>
              <a:rect l="0" t="0" r="r" b="b"/>
              <a:pathLst>
                <a:path w="64" h="10">
                  <a:moveTo>
                    <a:pt x="64" y="10"/>
                  </a:moveTo>
                  <a:lnTo>
                    <a:pt x="28" y="8"/>
                  </a:lnTo>
                  <a:lnTo>
                    <a:pt x="0" y="2"/>
                  </a:lnTo>
                  <a:lnTo>
                    <a:pt x="38" y="0"/>
                  </a:lnTo>
                  <a:lnTo>
                    <a:pt x="64" y="10"/>
                  </a:lnTo>
                  <a:close/>
                </a:path>
              </a:pathLst>
            </a:custGeom>
            <a:solidFill>
              <a:srgbClr val="E70067"/>
            </a:solidFill>
            <a:ln w="0">
              <a:solidFill>
                <a:srgbClr val="E7006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05" name="Freeform 2081"/>
            <p:cNvSpPr>
              <a:spLocks/>
            </p:cNvSpPr>
            <p:nvPr/>
          </p:nvSpPr>
          <p:spPr bwMode="auto">
            <a:xfrm>
              <a:off x="1850" y="1696"/>
              <a:ext cx="64" cy="10"/>
            </a:xfrm>
            <a:custGeom>
              <a:avLst/>
              <a:gdLst/>
              <a:ahLst/>
              <a:cxnLst>
                <a:cxn ang="0">
                  <a:pos x="64" y="10"/>
                </a:cxn>
                <a:cxn ang="0">
                  <a:pos x="28" y="8"/>
                </a:cxn>
                <a:cxn ang="0">
                  <a:pos x="0" y="2"/>
                </a:cxn>
                <a:cxn ang="0">
                  <a:pos x="38" y="0"/>
                </a:cxn>
                <a:cxn ang="0">
                  <a:pos x="64" y="10"/>
                </a:cxn>
              </a:cxnLst>
              <a:rect l="0" t="0" r="r" b="b"/>
              <a:pathLst>
                <a:path w="64" h="10">
                  <a:moveTo>
                    <a:pt x="64" y="10"/>
                  </a:moveTo>
                  <a:lnTo>
                    <a:pt x="28" y="8"/>
                  </a:lnTo>
                  <a:lnTo>
                    <a:pt x="0" y="2"/>
                  </a:lnTo>
                  <a:lnTo>
                    <a:pt x="38" y="0"/>
                  </a:lnTo>
                  <a:lnTo>
                    <a:pt x="64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06" name="Freeform 2082"/>
            <p:cNvSpPr>
              <a:spLocks/>
            </p:cNvSpPr>
            <p:nvPr/>
          </p:nvSpPr>
          <p:spPr bwMode="auto">
            <a:xfrm>
              <a:off x="1822" y="1686"/>
              <a:ext cx="66" cy="12"/>
            </a:xfrm>
            <a:custGeom>
              <a:avLst/>
              <a:gdLst/>
              <a:ahLst/>
              <a:cxnLst>
                <a:cxn ang="0">
                  <a:pos x="66" y="10"/>
                </a:cxn>
                <a:cxn ang="0">
                  <a:pos x="28" y="12"/>
                </a:cxn>
                <a:cxn ang="0">
                  <a:pos x="0" y="2"/>
                </a:cxn>
                <a:cxn ang="0">
                  <a:pos x="38" y="0"/>
                </a:cxn>
                <a:cxn ang="0">
                  <a:pos x="66" y="10"/>
                </a:cxn>
              </a:cxnLst>
              <a:rect l="0" t="0" r="r" b="b"/>
              <a:pathLst>
                <a:path w="66" h="12">
                  <a:moveTo>
                    <a:pt x="66" y="10"/>
                  </a:moveTo>
                  <a:lnTo>
                    <a:pt x="28" y="12"/>
                  </a:lnTo>
                  <a:lnTo>
                    <a:pt x="0" y="2"/>
                  </a:lnTo>
                  <a:lnTo>
                    <a:pt x="38" y="0"/>
                  </a:lnTo>
                  <a:lnTo>
                    <a:pt x="66" y="10"/>
                  </a:lnTo>
                  <a:close/>
                </a:path>
              </a:pathLst>
            </a:custGeom>
            <a:solidFill>
              <a:srgbClr val="EE0072"/>
            </a:solidFill>
            <a:ln w="0">
              <a:solidFill>
                <a:srgbClr val="EE007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07" name="Freeform 2083"/>
            <p:cNvSpPr>
              <a:spLocks/>
            </p:cNvSpPr>
            <p:nvPr/>
          </p:nvSpPr>
          <p:spPr bwMode="auto">
            <a:xfrm>
              <a:off x="1822" y="1686"/>
              <a:ext cx="66" cy="12"/>
            </a:xfrm>
            <a:custGeom>
              <a:avLst/>
              <a:gdLst/>
              <a:ahLst/>
              <a:cxnLst>
                <a:cxn ang="0">
                  <a:pos x="66" y="10"/>
                </a:cxn>
                <a:cxn ang="0">
                  <a:pos x="28" y="12"/>
                </a:cxn>
                <a:cxn ang="0">
                  <a:pos x="0" y="2"/>
                </a:cxn>
                <a:cxn ang="0">
                  <a:pos x="38" y="0"/>
                </a:cxn>
                <a:cxn ang="0">
                  <a:pos x="66" y="10"/>
                </a:cxn>
              </a:cxnLst>
              <a:rect l="0" t="0" r="r" b="b"/>
              <a:pathLst>
                <a:path w="66" h="12">
                  <a:moveTo>
                    <a:pt x="66" y="10"/>
                  </a:moveTo>
                  <a:lnTo>
                    <a:pt x="28" y="12"/>
                  </a:lnTo>
                  <a:lnTo>
                    <a:pt x="0" y="2"/>
                  </a:lnTo>
                  <a:lnTo>
                    <a:pt x="38" y="0"/>
                  </a:lnTo>
                  <a:lnTo>
                    <a:pt x="66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08" name="Freeform 2084"/>
            <p:cNvSpPr>
              <a:spLocks/>
            </p:cNvSpPr>
            <p:nvPr/>
          </p:nvSpPr>
          <p:spPr bwMode="auto">
            <a:xfrm>
              <a:off x="1794" y="1672"/>
              <a:ext cx="66" cy="16"/>
            </a:xfrm>
            <a:custGeom>
              <a:avLst/>
              <a:gdLst/>
              <a:ahLst/>
              <a:cxnLst>
                <a:cxn ang="0">
                  <a:pos x="66" y="14"/>
                </a:cxn>
                <a:cxn ang="0">
                  <a:pos x="28" y="16"/>
                </a:cxn>
                <a:cxn ang="0">
                  <a:pos x="0" y="6"/>
                </a:cxn>
                <a:cxn ang="0">
                  <a:pos x="36" y="0"/>
                </a:cxn>
                <a:cxn ang="0">
                  <a:pos x="66" y="14"/>
                </a:cxn>
              </a:cxnLst>
              <a:rect l="0" t="0" r="r" b="b"/>
              <a:pathLst>
                <a:path w="66" h="16">
                  <a:moveTo>
                    <a:pt x="66" y="14"/>
                  </a:moveTo>
                  <a:lnTo>
                    <a:pt x="28" y="16"/>
                  </a:lnTo>
                  <a:lnTo>
                    <a:pt x="0" y="6"/>
                  </a:lnTo>
                  <a:lnTo>
                    <a:pt x="36" y="0"/>
                  </a:lnTo>
                  <a:lnTo>
                    <a:pt x="66" y="14"/>
                  </a:lnTo>
                  <a:close/>
                </a:path>
              </a:pathLst>
            </a:custGeom>
            <a:solidFill>
              <a:srgbClr val="F4007B"/>
            </a:solidFill>
            <a:ln w="0">
              <a:solidFill>
                <a:srgbClr val="F4007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09" name="Freeform 2085"/>
            <p:cNvSpPr>
              <a:spLocks/>
            </p:cNvSpPr>
            <p:nvPr/>
          </p:nvSpPr>
          <p:spPr bwMode="auto">
            <a:xfrm>
              <a:off x="1794" y="1672"/>
              <a:ext cx="66" cy="16"/>
            </a:xfrm>
            <a:custGeom>
              <a:avLst/>
              <a:gdLst/>
              <a:ahLst/>
              <a:cxnLst>
                <a:cxn ang="0">
                  <a:pos x="66" y="14"/>
                </a:cxn>
                <a:cxn ang="0">
                  <a:pos x="28" y="16"/>
                </a:cxn>
                <a:cxn ang="0">
                  <a:pos x="0" y="6"/>
                </a:cxn>
                <a:cxn ang="0">
                  <a:pos x="36" y="0"/>
                </a:cxn>
                <a:cxn ang="0">
                  <a:pos x="66" y="14"/>
                </a:cxn>
              </a:cxnLst>
              <a:rect l="0" t="0" r="r" b="b"/>
              <a:pathLst>
                <a:path w="66" h="16">
                  <a:moveTo>
                    <a:pt x="66" y="14"/>
                  </a:moveTo>
                  <a:lnTo>
                    <a:pt x="28" y="16"/>
                  </a:lnTo>
                  <a:lnTo>
                    <a:pt x="0" y="6"/>
                  </a:lnTo>
                  <a:lnTo>
                    <a:pt x="36" y="0"/>
                  </a:lnTo>
                  <a:lnTo>
                    <a:pt x="66" y="1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10" name="Freeform 2086"/>
            <p:cNvSpPr>
              <a:spLocks/>
            </p:cNvSpPr>
            <p:nvPr/>
          </p:nvSpPr>
          <p:spPr bwMode="auto">
            <a:xfrm>
              <a:off x="1764" y="1656"/>
              <a:ext cx="66" cy="22"/>
            </a:xfrm>
            <a:custGeom>
              <a:avLst/>
              <a:gdLst/>
              <a:ahLst/>
              <a:cxnLst>
                <a:cxn ang="0">
                  <a:pos x="66" y="16"/>
                </a:cxn>
                <a:cxn ang="0">
                  <a:pos x="30" y="22"/>
                </a:cxn>
                <a:cxn ang="0">
                  <a:pos x="0" y="10"/>
                </a:cxn>
                <a:cxn ang="0">
                  <a:pos x="36" y="0"/>
                </a:cxn>
                <a:cxn ang="0">
                  <a:pos x="66" y="16"/>
                </a:cxn>
              </a:cxnLst>
              <a:rect l="0" t="0" r="r" b="b"/>
              <a:pathLst>
                <a:path w="66" h="22">
                  <a:moveTo>
                    <a:pt x="66" y="16"/>
                  </a:moveTo>
                  <a:lnTo>
                    <a:pt x="30" y="22"/>
                  </a:lnTo>
                  <a:lnTo>
                    <a:pt x="0" y="10"/>
                  </a:lnTo>
                  <a:lnTo>
                    <a:pt x="36" y="0"/>
                  </a:lnTo>
                  <a:lnTo>
                    <a:pt x="66" y="16"/>
                  </a:lnTo>
                  <a:close/>
                </a:path>
              </a:pathLst>
            </a:custGeom>
            <a:solidFill>
              <a:srgbClr val="F70080"/>
            </a:solidFill>
            <a:ln w="0">
              <a:solidFill>
                <a:srgbClr val="F7008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11" name="Freeform 2087"/>
            <p:cNvSpPr>
              <a:spLocks/>
            </p:cNvSpPr>
            <p:nvPr/>
          </p:nvSpPr>
          <p:spPr bwMode="auto">
            <a:xfrm>
              <a:off x="1764" y="1656"/>
              <a:ext cx="66" cy="22"/>
            </a:xfrm>
            <a:custGeom>
              <a:avLst/>
              <a:gdLst/>
              <a:ahLst/>
              <a:cxnLst>
                <a:cxn ang="0">
                  <a:pos x="66" y="16"/>
                </a:cxn>
                <a:cxn ang="0">
                  <a:pos x="30" y="22"/>
                </a:cxn>
                <a:cxn ang="0">
                  <a:pos x="0" y="10"/>
                </a:cxn>
                <a:cxn ang="0">
                  <a:pos x="36" y="0"/>
                </a:cxn>
                <a:cxn ang="0">
                  <a:pos x="66" y="16"/>
                </a:cxn>
              </a:cxnLst>
              <a:rect l="0" t="0" r="r" b="b"/>
              <a:pathLst>
                <a:path w="66" h="22">
                  <a:moveTo>
                    <a:pt x="66" y="16"/>
                  </a:moveTo>
                  <a:lnTo>
                    <a:pt x="30" y="22"/>
                  </a:lnTo>
                  <a:lnTo>
                    <a:pt x="0" y="10"/>
                  </a:lnTo>
                  <a:lnTo>
                    <a:pt x="36" y="0"/>
                  </a:lnTo>
                  <a:lnTo>
                    <a:pt x="66" y="1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12" name="Freeform 2088"/>
            <p:cNvSpPr>
              <a:spLocks/>
            </p:cNvSpPr>
            <p:nvPr/>
          </p:nvSpPr>
          <p:spPr bwMode="auto">
            <a:xfrm>
              <a:off x="1734" y="1640"/>
              <a:ext cx="66" cy="26"/>
            </a:xfrm>
            <a:custGeom>
              <a:avLst/>
              <a:gdLst/>
              <a:ahLst/>
              <a:cxnLst>
                <a:cxn ang="0">
                  <a:pos x="66" y="16"/>
                </a:cxn>
                <a:cxn ang="0">
                  <a:pos x="30" y="26"/>
                </a:cxn>
                <a:cxn ang="0">
                  <a:pos x="0" y="14"/>
                </a:cxn>
                <a:cxn ang="0">
                  <a:pos x="36" y="0"/>
                </a:cxn>
                <a:cxn ang="0">
                  <a:pos x="66" y="16"/>
                </a:cxn>
              </a:cxnLst>
              <a:rect l="0" t="0" r="r" b="b"/>
              <a:pathLst>
                <a:path w="66" h="26">
                  <a:moveTo>
                    <a:pt x="66" y="16"/>
                  </a:moveTo>
                  <a:lnTo>
                    <a:pt x="30" y="26"/>
                  </a:lnTo>
                  <a:lnTo>
                    <a:pt x="0" y="14"/>
                  </a:lnTo>
                  <a:lnTo>
                    <a:pt x="36" y="0"/>
                  </a:lnTo>
                  <a:lnTo>
                    <a:pt x="66" y="16"/>
                  </a:lnTo>
                  <a:close/>
                </a:path>
              </a:pathLst>
            </a:custGeom>
            <a:solidFill>
              <a:srgbClr val="FA0D81"/>
            </a:solidFill>
            <a:ln w="0">
              <a:solidFill>
                <a:srgbClr val="FA0D8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13" name="Freeform 2089"/>
            <p:cNvSpPr>
              <a:spLocks/>
            </p:cNvSpPr>
            <p:nvPr/>
          </p:nvSpPr>
          <p:spPr bwMode="auto">
            <a:xfrm>
              <a:off x="1734" y="1640"/>
              <a:ext cx="66" cy="26"/>
            </a:xfrm>
            <a:custGeom>
              <a:avLst/>
              <a:gdLst/>
              <a:ahLst/>
              <a:cxnLst>
                <a:cxn ang="0">
                  <a:pos x="66" y="16"/>
                </a:cxn>
                <a:cxn ang="0">
                  <a:pos x="30" y="26"/>
                </a:cxn>
                <a:cxn ang="0">
                  <a:pos x="0" y="14"/>
                </a:cxn>
                <a:cxn ang="0">
                  <a:pos x="36" y="0"/>
                </a:cxn>
                <a:cxn ang="0">
                  <a:pos x="66" y="16"/>
                </a:cxn>
              </a:cxnLst>
              <a:rect l="0" t="0" r="r" b="b"/>
              <a:pathLst>
                <a:path w="66" h="26">
                  <a:moveTo>
                    <a:pt x="66" y="16"/>
                  </a:moveTo>
                  <a:lnTo>
                    <a:pt x="30" y="26"/>
                  </a:lnTo>
                  <a:lnTo>
                    <a:pt x="0" y="14"/>
                  </a:lnTo>
                  <a:lnTo>
                    <a:pt x="36" y="0"/>
                  </a:lnTo>
                  <a:lnTo>
                    <a:pt x="66" y="1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14" name="Freeform 2090"/>
            <p:cNvSpPr>
              <a:spLocks/>
            </p:cNvSpPr>
            <p:nvPr/>
          </p:nvSpPr>
          <p:spPr bwMode="auto">
            <a:xfrm>
              <a:off x="1702" y="1624"/>
              <a:ext cx="68" cy="30"/>
            </a:xfrm>
            <a:custGeom>
              <a:avLst/>
              <a:gdLst/>
              <a:ahLst/>
              <a:cxnLst>
                <a:cxn ang="0">
                  <a:pos x="68" y="16"/>
                </a:cxn>
                <a:cxn ang="0">
                  <a:pos x="32" y="30"/>
                </a:cxn>
                <a:cxn ang="0">
                  <a:pos x="0" y="16"/>
                </a:cxn>
                <a:cxn ang="0">
                  <a:pos x="38" y="0"/>
                </a:cxn>
                <a:cxn ang="0">
                  <a:pos x="68" y="16"/>
                </a:cxn>
              </a:cxnLst>
              <a:rect l="0" t="0" r="r" b="b"/>
              <a:pathLst>
                <a:path w="68" h="30">
                  <a:moveTo>
                    <a:pt x="68" y="16"/>
                  </a:moveTo>
                  <a:lnTo>
                    <a:pt x="32" y="30"/>
                  </a:lnTo>
                  <a:lnTo>
                    <a:pt x="0" y="16"/>
                  </a:lnTo>
                  <a:lnTo>
                    <a:pt x="38" y="0"/>
                  </a:lnTo>
                  <a:lnTo>
                    <a:pt x="68" y="16"/>
                  </a:lnTo>
                  <a:close/>
                </a:path>
              </a:pathLst>
            </a:custGeom>
            <a:solidFill>
              <a:srgbClr val="FB1C7E"/>
            </a:solidFill>
            <a:ln w="0">
              <a:solidFill>
                <a:srgbClr val="FB1C7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15" name="Freeform 2091"/>
            <p:cNvSpPr>
              <a:spLocks/>
            </p:cNvSpPr>
            <p:nvPr/>
          </p:nvSpPr>
          <p:spPr bwMode="auto">
            <a:xfrm>
              <a:off x="1702" y="1624"/>
              <a:ext cx="68" cy="30"/>
            </a:xfrm>
            <a:custGeom>
              <a:avLst/>
              <a:gdLst/>
              <a:ahLst/>
              <a:cxnLst>
                <a:cxn ang="0">
                  <a:pos x="68" y="16"/>
                </a:cxn>
                <a:cxn ang="0">
                  <a:pos x="32" y="30"/>
                </a:cxn>
                <a:cxn ang="0">
                  <a:pos x="0" y="16"/>
                </a:cxn>
                <a:cxn ang="0">
                  <a:pos x="38" y="0"/>
                </a:cxn>
                <a:cxn ang="0">
                  <a:pos x="68" y="16"/>
                </a:cxn>
              </a:cxnLst>
              <a:rect l="0" t="0" r="r" b="b"/>
              <a:pathLst>
                <a:path w="68" h="30">
                  <a:moveTo>
                    <a:pt x="68" y="16"/>
                  </a:moveTo>
                  <a:lnTo>
                    <a:pt x="32" y="30"/>
                  </a:lnTo>
                  <a:lnTo>
                    <a:pt x="0" y="16"/>
                  </a:lnTo>
                  <a:lnTo>
                    <a:pt x="38" y="0"/>
                  </a:lnTo>
                  <a:lnTo>
                    <a:pt x="68" y="1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16" name="Freeform 2092"/>
            <p:cNvSpPr>
              <a:spLocks/>
            </p:cNvSpPr>
            <p:nvPr/>
          </p:nvSpPr>
          <p:spPr bwMode="auto">
            <a:xfrm>
              <a:off x="1670" y="1608"/>
              <a:ext cx="70" cy="32"/>
            </a:xfrm>
            <a:custGeom>
              <a:avLst/>
              <a:gdLst/>
              <a:ahLst/>
              <a:cxnLst>
                <a:cxn ang="0">
                  <a:pos x="70" y="16"/>
                </a:cxn>
                <a:cxn ang="0">
                  <a:pos x="32" y="32"/>
                </a:cxn>
                <a:cxn ang="0">
                  <a:pos x="0" y="22"/>
                </a:cxn>
                <a:cxn ang="0">
                  <a:pos x="38" y="0"/>
                </a:cxn>
                <a:cxn ang="0">
                  <a:pos x="70" y="16"/>
                </a:cxn>
              </a:cxnLst>
              <a:rect l="0" t="0" r="r" b="b"/>
              <a:pathLst>
                <a:path w="70" h="32">
                  <a:moveTo>
                    <a:pt x="70" y="16"/>
                  </a:moveTo>
                  <a:lnTo>
                    <a:pt x="32" y="32"/>
                  </a:lnTo>
                  <a:lnTo>
                    <a:pt x="0" y="22"/>
                  </a:lnTo>
                  <a:lnTo>
                    <a:pt x="38" y="0"/>
                  </a:lnTo>
                  <a:lnTo>
                    <a:pt x="70" y="16"/>
                  </a:lnTo>
                  <a:close/>
                </a:path>
              </a:pathLst>
            </a:custGeom>
            <a:solidFill>
              <a:srgbClr val="FD2B77"/>
            </a:solidFill>
            <a:ln w="0">
              <a:solidFill>
                <a:srgbClr val="FD2B7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17" name="Freeform 2093"/>
            <p:cNvSpPr>
              <a:spLocks/>
            </p:cNvSpPr>
            <p:nvPr/>
          </p:nvSpPr>
          <p:spPr bwMode="auto">
            <a:xfrm>
              <a:off x="1670" y="1608"/>
              <a:ext cx="70" cy="32"/>
            </a:xfrm>
            <a:custGeom>
              <a:avLst/>
              <a:gdLst/>
              <a:ahLst/>
              <a:cxnLst>
                <a:cxn ang="0">
                  <a:pos x="70" y="16"/>
                </a:cxn>
                <a:cxn ang="0">
                  <a:pos x="32" y="32"/>
                </a:cxn>
                <a:cxn ang="0">
                  <a:pos x="0" y="22"/>
                </a:cxn>
                <a:cxn ang="0">
                  <a:pos x="38" y="0"/>
                </a:cxn>
                <a:cxn ang="0">
                  <a:pos x="70" y="16"/>
                </a:cxn>
              </a:cxnLst>
              <a:rect l="0" t="0" r="r" b="b"/>
              <a:pathLst>
                <a:path w="70" h="32">
                  <a:moveTo>
                    <a:pt x="70" y="16"/>
                  </a:moveTo>
                  <a:lnTo>
                    <a:pt x="32" y="32"/>
                  </a:lnTo>
                  <a:lnTo>
                    <a:pt x="0" y="22"/>
                  </a:lnTo>
                  <a:lnTo>
                    <a:pt x="38" y="0"/>
                  </a:lnTo>
                  <a:lnTo>
                    <a:pt x="70" y="1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18" name="Freeform 2094"/>
            <p:cNvSpPr>
              <a:spLocks/>
            </p:cNvSpPr>
            <p:nvPr/>
          </p:nvSpPr>
          <p:spPr bwMode="auto">
            <a:xfrm>
              <a:off x="1636" y="1594"/>
              <a:ext cx="72" cy="36"/>
            </a:xfrm>
            <a:custGeom>
              <a:avLst/>
              <a:gdLst/>
              <a:ahLst/>
              <a:cxnLst>
                <a:cxn ang="0">
                  <a:pos x="72" y="14"/>
                </a:cxn>
                <a:cxn ang="0">
                  <a:pos x="34" y="36"/>
                </a:cxn>
                <a:cxn ang="0">
                  <a:pos x="0" y="26"/>
                </a:cxn>
                <a:cxn ang="0">
                  <a:pos x="38" y="0"/>
                </a:cxn>
                <a:cxn ang="0">
                  <a:pos x="72" y="14"/>
                </a:cxn>
              </a:cxnLst>
              <a:rect l="0" t="0" r="r" b="b"/>
              <a:pathLst>
                <a:path w="72" h="36">
                  <a:moveTo>
                    <a:pt x="72" y="14"/>
                  </a:moveTo>
                  <a:lnTo>
                    <a:pt x="34" y="36"/>
                  </a:lnTo>
                  <a:lnTo>
                    <a:pt x="0" y="26"/>
                  </a:lnTo>
                  <a:lnTo>
                    <a:pt x="38" y="0"/>
                  </a:lnTo>
                  <a:lnTo>
                    <a:pt x="72" y="14"/>
                  </a:lnTo>
                  <a:close/>
                </a:path>
              </a:pathLst>
            </a:custGeom>
            <a:solidFill>
              <a:srgbClr val="FE3A6A"/>
            </a:solidFill>
            <a:ln w="0">
              <a:solidFill>
                <a:srgbClr val="FE3A6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19" name="Freeform 2095"/>
            <p:cNvSpPr>
              <a:spLocks/>
            </p:cNvSpPr>
            <p:nvPr/>
          </p:nvSpPr>
          <p:spPr bwMode="auto">
            <a:xfrm>
              <a:off x="1636" y="1594"/>
              <a:ext cx="72" cy="36"/>
            </a:xfrm>
            <a:custGeom>
              <a:avLst/>
              <a:gdLst/>
              <a:ahLst/>
              <a:cxnLst>
                <a:cxn ang="0">
                  <a:pos x="72" y="14"/>
                </a:cxn>
                <a:cxn ang="0">
                  <a:pos x="34" y="36"/>
                </a:cxn>
                <a:cxn ang="0">
                  <a:pos x="0" y="26"/>
                </a:cxn>
                <a:cxn ang="0">
                  <a:pos x="38" y="0"/>
                </a:cxn>
                <a:cxn ang="0">
                  <a:pos x="72" y="14"/>
                </a:cxn>
              </a:cxnLst>
              <a:rect l="0" t="0" r="r" b="b"/>
              <a:pathLst>
                <a:path w="72" h="36">
                  <a:moveTo>
                    <a:pt x="72" y="14"/>
                  </a:moveTo>
                  <a:lnTo>
                    <a:pt x="34" y="36"/>
                  </a:lnTo>
                  <a:lnTo>
                    <a:pt x="0" y="26"/>
                  </a:lnTo>
                  <a:lnTo>
                    <a:pt x="38" y="0"/>
                  </a:lnTo>
                  <a:lnTo>
                    <a:pt x="72" y="1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20" name="Freeform 2096"/>
            <p:cNvSpPr>
              <a:spLocks/>
            </p:cNvSpPr>
            <p:nvPr/>
          </p:nvSpPr>
          <p:spPr bwMode="auto">
            <a:xfrm>
              <a:off x="1602" y="1586"/>
              <a:ext cx="72" cy="34"/>
            </a:xfrm>
            <a:custGeom>
              <a:avLst/>
              <a:gdLst/>
              <a:ahLst/>
              <a:cxnLst>
                <a:cxn ang="0">
                  <a:pos x="72" y="8"/>
                </a:cxn>
                <a:cxn ang="0">
                  <a:pos x="34" y="34"/>
                </a:cxn>
                <a:cxn ang="0">
                  <a:pos x="0" y="32"/>
                </a:cxn>
                <a:cxn ang="0">
                  <a:pos x="38" y="0"/>
                </a:cxn>
                <a:cxn ang="0">
                  <a:pos x="72" y="8"/>
                </a:cxn>
              </a:cxnLst>
              <a:rect l="0" t="0" r="r" b="b"/>
              <a:pathLst>
                <a:path w="72" h="34">
                  <a:moveTo>
                    <a:pt x="72" y="8"/>
                  </a:moveTo>
                  <a:lnTo>
                    <a:pt x="34" y="34"/>
                  </a:lnTo>
                  <a:lnTo>
                    <a:pt x="0" y="32"/>
                  </a:lnTo>
                  <a:lnTo>
                    <a:pt x="38" y="0"/>
                  </a:lnTo>
                  <a:lnTo>
                    <a:pt x="72" y="8"/>
                  </a:lnTo>
                  <a:close/>
                </a:path>
              </a:pathLst>
            </a:custGeom>
            <a:solidFill>
              <a:srgbClr val="FE4B51"/>
            </a:solidFill>
            <a:ln w="0">
              <a:solidFill>
                <a:srgbClr val="FE4B5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21" name="Freeform 2097"/>
            <p:cNvSpPr>
              <a:spLocks/>
            </p:cNvSpPr>
            <p:nvPr/>
          </p:nvSpPr>
          <p:spPr bwMode="auto">
            <a:xfrm>
              <a:off x="1602" y="1586"/>
              <a:ext cx="72" cy="34"/>
            </a:xfrm>
            <a:custGeom>
              <a:avLst/>
              <a:gdLst/>
              <a:ahLst/>
              <a:cxnLst>
                <a:cxn ang="0">
                  <a:pos x="72" y="8"/>
                </a:cxn>
                <a:cxn ang="0">
                  <a:pos x="34" y="34"/>
                </a:cxn>
                <a:cxn ang="0">
                  <a:pos x="0" y="32"/>
                </a:cxn>
                <a:cxn ang="0">
                  <a:pos x="38" y="0"/>
                </a:cxn>
                <a:cxn ang="0">
                  <a:pos x="72" y="8"/>
                </a:cxn>
              </a:cxnLst>
              <a:rect l="0" t="0" r="r" b="b"/>
              <a:pathLst>
                <a:path w="72" h="34">
                  <a:moveTo>
                    <a:pt x="72" y="8"/>
                  </a:moveTo>
                  <a:lnTo>
                    <a:pt x="34" y="34"/>
                  </a:lnTo>
                  <a:lnTo>
                    <a:pt x="0" y="32"/>
                  </a:lnTo>
                  <a:lnTo>
                    <a:pt x="38" y="0"/>
                  </a:lnTo>
                  <a:lnTo>
                    <a:pt x="7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22" name="Freeform 2098"/>
            <p:cNvSpPr>
              <a:spLocks/>
            </p:cNvSpPr>
            <p:nvPr/>
          </p:nvSpPr>
          <p:spPr bwMode="auto">
            <a:xfrm>
              <a:off x="1568" y="1586"/>
              <a:ext cx="72" cy="38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34" y="32"/>
                </a:cxn>
                <a:cxn ang="0">
                  <a:pos x="0" y="38"/>
                </a:cxn>
                <a:cxn ang="0">
                  <a:pos x="38" y="4"/>
                </a:cxn>
                <a:cxn ang="0">
                  <a:pos x="72" y="0"/>
                </a:cxn>
              </a:cxnLst>
              <a:rect l="0" t="0" r="r" b="b"/>
              <a:pathLst>
                <a:path w="72" h="38">
                  <a:moveTo>
                    <a:pt x="72" y="0"/>
                  </a:moveTo>
                  <a:lnTo>
                    <a:pt x="34" y="32"/>
                  </a:lnTo>
                  <a:lnTo>
                    <a:pt x="0" y="38"/>
                  </a:lnTo>
                  <a:lnTo>
                    <a:pt x="38" y="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F95C27"/>
            </a:solidFill>
            <a:ln w="0">
              <a:solidFill>
                <a:srgbClr val="F95C2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23" name="Freeform 2099"/>
            <p:cNvSpPr>
              <a:spLocks/>
            </p:cNvSpPr>
            <p:nvPr/>
          </p:nvSpPr>
          <p:spPr bwMode="auto">
            <a:xfrm>
              <a:off x="1568" y="1586"/>
              <a:ext cx="72" cy="38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34" y="32"/>
                </a:cxn>
                <a:cxn ang="0">
                  <a:pos x="0" y="38"/>
                </a:cxn>
                <a:cxn ang="0">
                  <a:pos x="38" y="4"/>
                </a:cxn>
                <a:cxn ang="0">
                  <a:pos x="72" y="0"/>
                </a:cxn>
              </a:cxnLst>
              <a:rect l="0" t="0" r="r" b="b"/>
              <a:pathLst>
                <a:path w="72" h="38">
                  <a:moveTo>
                    <a:pt x="72" y="0"/>
                  </a:moveTo>
                  <a:lnTo>
                    <a:pt x="34" y="32"/>
                  </a:lnTo>
                  <a:lnTo>
                    <a:pt x="0" y="38"/>
                  </a:lnTo>
                  <a:lnTo>
                    <a:pt x="38" y="4"/>
                  </a:lnTo>
                  <a:lnTo>
                    <a:pt x="72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24" name="Freeform 2100"/>
            <p:cNvSpPr>
              <a:spLocks/>
            </p:cNvSpPr>
            <p:nvPr/>
          </p:nvSpPr>
          <p:spPr bwMode="auto">
            <a:xfrm>
              <a:off x="1532" y="1590"/>
              <a:ext cx="74" cy="54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36" y="34"/>
                </a:cxn>
                <a:cxn ang="0">
                  <a:pos x="0" y="54"/>
                </a:cxn>
                <a:cxn ang="0">
                  <a:pos x="38" y="18"/>
                </a:cxn>
                <a:cxn ang="0">
                  <a:pos x="74" y="0"/>
                </a:cxn>
              </a:cxnLst>
              <a:rect l="0" t="0" r="r" b="b"/>
              <a:pathLst>
                <a:path w="74" h="54">
                  <a:moveTo>
                    <a:pt x="74" y="0"/>
                  </a:moveTo>
                  <a:lnTo>
                    <a:pt x="36" y="34"/>
                  </a:lnTo>
                  <a:lnTo>
                    <a:pt x="0" y="54"/>
                  </a:lnTo>
                  <a:lnTo>
                    <a:pt x="38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E26900"/>
            </a:solidFill>
            <a:ln w="0">
              <a:solidFill>
                <a:srgbClr val="E269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25" name="Freeform 2101"/>
            <p:cNvSpPr>
              <a:spLocks/>
            </p:cNvSpPr>
            <p:nvPr/>
          </p:nvSpPr>
          <p:spPr bwMode="auto">
            <a:xfrm>
              <a:off x="1532" y="1590"/>
              <a:ext cx="74" cy="54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36" y="34"/>
                </a:cxn>
                <a:cxn ang="0">
                  <a:pos x="0" y="54"/>
                </a:cxn>
                <a:cxn ang="0">
                  <a:pos x="38" y="18"/>
                </a:cxn>
                <a:cxn ang="0">
                  <a:pos x="74" y="0"/>
                </a:cxn>
              </a:cxnLst>
              <a:rect l="0" t="0" r="r" b="b"/>
              <a:pathLst>
                <a:path w="74" h="54">
                  <a:moveTo>
                    <a:pt x="74" y="0"/>
                  </a:moveTo>
                  <a:lnTo>
                    <a:pt x="36" y="34"/>
                  </a:lnTo>
                  <a:lnTo>
                    <a:pt x="0" y="54"/>
                  </a:lnTo>
                  <a:lnTo>
                    <a:pt x="38" y="18"/>
                  </a:lnTo>
                  <a:lnTo>
                    <a:pt x="74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26" name="Freeform 2102"/>
            <p:cNvSpPr>
              <a:spLocks/>
            </p:cNvSpPr>
            <p:nvPr/>
          </p:nvSpPr>
          <p:spPr bwMode="auto">
            <a:xfrm>
              <a:off x="1496" y="1608"/>
              <a:ext cx="74" cy="74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36" y="36"/>
                </a:cxn>
                <a:cxn ang="0">
                  <a:pos x="0" y="74"/>
                </a:cxn>
                <a:cxn ang="0">
                  <a:pos x="38" y="38"/>
                </a:cxn>
                <a:cxn ang="0">
                  <a:pos x="74" y="0"/>
                </a:cxn>
              </a:cxnLst>
              <a:rect l="0" t="0" r="r" b="b"/>
              <a:pathLst>
                <a:path w="74" h="74">
                  <a:moveTo>
                    <a:pt x="74" y="0"/>
                  </a:moveTo>
                  <a:lnTo>
                    <a:pt x="36" y="36"/>
                  </a:lnTo>
                  <a:lnTo>
                    <a:pt x="0" y="74"/>
                  </a:lnTo>
                  <a:lnTo>
                    <a:pt x="38" y="3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7D"/>
            </a:solidFill>
            <a:ln w="0">
              <a:solidFill>
                <a:srgbClr val="00007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27" name="Freeform 2103"/>
            <p:cNvSpPr>
              <a:spLocks/>
            </p:cNvSpPr>
            <p:nvPr/>
          </p:nvSpPr>
          <p:spPr bwMode="auto">
            <a:xfrm>
              <a:off x="1496" y="1608"/>
              <a:ext cx="74" cy="74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36" y="36"/>
                </a:cxn>
                <a:cxn ang="0">
                  <a:pos x="0" y="74"/>
                </a:cxn>
                <a:cxn ang="0">
                  <a:pos x="38" y="38"/>
                </a:cxn>
                <a:cxn ang="0">
                  <a:pos x="74" y="0"/>
                </a:cxn>
              </a:cxnLst>
              <a:rect l="0" t="0" r="r" b="b"/>
              <a:pathLst>
                <a:path w="74" h="74">
                  <a:moveTo>
                    <a:pt x="74" y="0"/>
                  </a:moveTo>
                  <a:lnTo>
                    <a:pt x="36" y="36"/>
                  </a:lnTo>
                  <a:lnTo>
                    <a:pt x="0" y="74"/>
                  </a:lnTo>
                  <a:lnTo>
                    <a:pt x="38" y="38"/>
                  </a:lnTo>
                  <a:lnTo>
                    <a:pt x="74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28" name="Freeform 2104"/>
            <p:cNvSpPr>
              <a:spLocks/>
            </p:cNvSpPr>
            <p:nvPr/>
          </p:nvSpPr>
          <p:spPr bwMode="auto">
            <a:xfrm>
              <a:off x="1458" y="1646"/>
              <a:ext cx="76" cy="100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38" y="36"/>
                </a:cxn>
                <a:cxn ang="0">
                  <a:pos x="0" y="100"/>
                </a:cxn>
                <a:cxn ang="0">
                  <a:pos x="38" y="70"/>
                </a:cxn>
                <a:cxn ang="0">
                  <a:pos x="76" y="0"/>
                </a:cxn>
              </a:cxnLst>
              <a:rect l="0" t="0" r="r" b="b"/>
              <a:pathLst>
                <a:path w="76" h="100">
                  <a:moveTo>
                    <a:pt x="76" y="0"/>
                  </a:moveTo>
                  <a:lnTo>
                    <a:pt x="38" y="36"/>
                  </a:lnTo>
                  <a:lnTo>
                    <a:pt x="0" y="100"/>
                  </a:lnTo>
                  <a:lnTo>
                    <a:pt x="38" y="70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00C9"/>
            </a:solidFill>
            <a:ln w="0">
              <a:solidFill>
                <a:srgbClr val="0000C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29" name="Freeform 2105"/>
            <p:cNvSpPr>
              <a:spLocks/>
            </p:cNvSpPr>
            <p:nvPr/>
          </p:nvSpPr>
          <p:spPr bwMode="auto">
            <a:xfrm>
              <a:off x="1458" y="1646"/>
              <a:ext cx="76" cy="100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38" y="36"/>
                </a:cxn>
                <a:cxn ang="0">
                  <a:pos x="0" y="100"/>
                </a:cxn>
                <a:cxn ang="0">
                  <a:pos x="38" y="70"/>
                </a:cxn>
                <a:cxn ang="0">
                  <a:pos x="76" y="0"/>
                </a:cxn>
              </a:cxnLst>
              <a:rect l="0" t="0" r="r" b="b"/>
              <a:pathLst>
                <a:path w="76" h="100">
                  <a:moveTo>
                    <a:pt x="76" y="0"/>
                  </a:moveTo>
                  <a:lnTo>
                    <a:pt x="38" y="36"/>
                  </a:lnTo>
                  <a:lnTo>
                    <a:pt x="0" y="100"/>
                  </a:lnTo>
                  <a:lnTo>
                    <a:pt x="38" y="70"/>
                  </a:lnTo>
                  <a:lnTo>
                    <a:pt x="76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30" name="Freeform 2106"/>
            <p:cNvSpPr>
              <a:spLocks/>
            </p:cNvSpPr>
            <p:nvPr/>
          </p:nvSpPr>
          <p:spPr bwMode="auto">
            <a:xfrm>
              <a:off x="1422" y="1716"/>
              <a:ext cx="74" cy="114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36" y="30"/>
                </a:cxn>
                <a:cxn ang="0">
                  <a:pos x="0" y="114"/>
                </a:cxn>
                <a:cxn ang="0">
                  <a:pos x="36" y="96"/>
                </a:cxn>
                <a:cxn ang="0">
                  <a:pos x="74" y="0"/>
                </a:cxn>
              </a:cxnLst>
              <a:rect l="0" t="0" r="r" b="b"/>
              <a:pathLst>
                <a:path w="74" h="114">
                  <a:moveTo>
                    <a:pt x="74" y="0"/>
                  </a:moveTo>
                  <a:lnTo>
                    <a:pt x="36" y="30"/>
                  </a:lnTo>
                  <a:lnTo>
                    <a:pt x="0" y="114"/>
                  </a:lnTo>
                  <a:lnTo>
                    <a:pt x="36" y="9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400E3"/>
            </a:solidFill>
            <a:ln w="0">
              <a:solidFill>
                <a:srgbClr val="0400E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31" name="Freeform 2107"/>
            <p:cNvSpPr>
              <a:spLocks/>
            </p:cNvSpPr>
            <p:nvPr/>
          </p:nvSpPr>
          <p:spPr bwMode="auto">
            <a:xfrm>
              <a:off x="1422" y="1716"/>
              <a:ext cx="74" cy="114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36" y="30"/>
                </a:cxn>
                <a:cxn ang="0">
                  <a:pos x="0" y="114"/>
                </a:cxn>
                <a:cxn ang="0">
                  <a:pos x="36" y="96"/>
                </a:cxn>
                <a:cxn ang="0">
                  <a:pos x="74" y="0"/>
                </a:cxn>
              </a:cxnLst>
              <a:rect l="0" t="0" r="r" b="b"/>
              <a:pathLst>
                <a:path w="74" h="114">
                  <a:moveTo>
                    <a:pt x="74" y="0"/>
                  </a:moveTo>
                  <a:lnTo>
                    <a:pt x="36" y="30"/>
                  </a:lnTo>
                  <a:lnTo>
                    <a:pt x="0" y="114"/>
                  </a:lnTo>
                  <a:lnTo>
                    <a:pt x="36" y="96"/>
                  </a:lnTo>
                  <a:lnTo>
                    <a:pt x="74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32" name="Freeform 2108"/>
            <p:cNvSpPr>
              <a:spLocks/>
            </p:cNvSpPr>
            <p:nvPr/>
          </p:nvSpPr>
          <p:spPr bwMode="auto">
            <a:xfrm>
              <a:off x="1384" y="1812"/>
              <a:ext cx="74" cy="112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38" y="18"/>
                </a:cxn>
                <a:cxn ang="0">
                  <a:pos x="0" y="112"/>
                </a:cxn>
                <a:cxn ang="0">
                  <a:pos x="36" y="110"/>
                </a:cxn>
                <a:cxn ang="0">
                  <a:pos x="74" y="0"/>
                </a:cxn>
              </a:cxnLst>
              <a:rect l="0" t="0" r="r" b="b"/>
              <a:pathLst>
                <a:path w="74" h="112">
                  <a:moveTo>
                    <a:pt x="74" y="0"/>
                  </a:moveTo>
                  <a:lnTo>
                    <a:pt x="38" y="18"/>
                  </a:lnTo>
                  <a:lnTo>
                    <a:pt x="0" y="112"/>
                  </a:lnTo>
                  <a:lnTo>
                    <a:pt x="36" y="11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2A00E5"/>
            </a:solidFill>
            <a:ln w="0">
              <a:solidFill>
                <a:srgbClr val="2A00E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33" name="Freeform 2109"/>
            <p:cNvSpPr>
              <a:spLocks/>
            </p:cNvSpPr>
            <p:nvPr/>
          </p:nvSpPr>
          <p:spPr bwMode="auto">
            <a:xfrm>
              <a:off x="1384" y="1812"/>
              <a:ext cx="74" cy="112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38" y="18"/>
                </a:cxn>
                <a:cxn ang="0">
                  <a:pos x="0" y="112"/>
                </a:cxn>
                <a:cxn ang="0">
                  <a:pos x="36" y="110"/>
                </a:cxn>
                <a:cxn ang="0">
                  <a:pos x="74" y="0"/>
                </a:cxn>
              </a:cxnLst>
              <a:rect l="0" t="0" r="r" b="b"/>
              <a:pathLst>
                <a:path w="74" h="112">
                  <a:moveTo>
                    <a:pt x="74" y="0"/>
                  </a:moveTo>
                  <a:lnTo>
                    <a:pt x="38" y="18"/>
                  </a:lnTo>
                  <a:lnTo>
                    <a:pt x="0" y="112"/>
                  </a:lnTo>
                  <a:lnTo>
                    <a:pt x="36" y="110"/>
                  </a:lnTo>
                  <a:lnTo>
                    <a:pt x="74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34" name="Freeform 2110"/>
            <p:cNvSpPr>
              <a:spLocks/>
            </p:cNvSpPr>
            <p:nvPr/>
          </p:nvSpPr>
          <p:spPr bwMode="auto">
            <a:xfrm>
              <a:off x="1344" y="1922"/>
              <a:ext cx="76" cy="86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40" y="2"/>
                </a:cxn>
                <a:cxn ang="0">
                  <a:pos x="0" y="74"/>
                </a:cxn>
                <a:cxn ang="0">
                  <a:pos x="36" y="86"/>
                </a:cxn>
                <a:cxn ang="0">
                  <a:pos x="76" y="0"/>
                </a:cxn>
              </a:cxnLst>
              <a:rect l="0" t="0" r="r" b="b"/>
              <a:pathLst>
                <a:path w="76" h="86">
                  <a:moveTo>
                    <a:pt x="76" y="0"/>
                  </a:moveTo>
                  <a:lnTo>
                    <a:pt x="40" y="2"/>
                  </a:lnTo>
                  <a:lnTo>
                    <a:pt x="0" y="74"/>
                  </a:lnTo>
                  <a:lnTo>
                    <a:pt x="36" y="86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2821D5"/>
            </a:solidFill>
            <a:ln w="0">
              <a:solidFill>
                <a:srgbClr val="2821D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35" name="Freeform 2111"/>
            <p:cNvSpPr>
              <a:spLocks/>
            </p:cNvSpPr>
            <p:nvPr/>
          </p:nvSpPr>
          <p:spPr bwMode="auto">
            <a:xfrm>
              <a:off x="1344" y="1922"/>
              <a:ext cx="76" cy="86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40" y="2"/>
                </a:cxn>
                <a:cxn ang="0">
                  <a:pos x="0" y="74"/>
                </a:cxn>
                <a:cxn ang="0">
                  <a:pos x="36" y="86"/>
                </a:cxn>
                <a:cxn ang="0">
                  <a:pos x="76" y="0"/>
                </a:cxn>
              </a:cxnLst>
              <a:rect l="0" t="0" r="r" b="b"/>
              <a:pathLst>
                <a:path w="76" h="86">
                  <a:moveTo>
                    <a:pt x="76" y="0"/>
                  </a:moveTo>
                  <a:lnTo>
                    <a:pt x="40" y="2"/>
                  </a:lnTo>
                  <a:lnTo>
                    <a:pt x="0" y="74"/>
                  </a:lnTo>
                  <a:lnTo>
                    <a:pt x="36" y="86"/>
                  </a:lnTo>
                  <a:lnTo>
                    <a:pt x="76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36" name="Freeform 2112"/>
            <p:cNvSpPr>
              <a:spLocks/>
            </p:cNvSpPr>
            <p:nvPr/>
          </p:nvSpPr>
          <p:spPr bwMode="auto">
            <a:xfrm>
              <a:off x="1304" y="1996"/>
              <a:ext cx="76" cy="44"/>
            </a:xfrm>
            <a:custGeom>
              <a:avLst/>
              <a:gdLst/>
              <a:ahLst/>
              <a:cxnLst>
                <a:cxn ang="0">
                  <a:pos x="76" y="12"/>
                </a:cxn>
                <a:cxn ang="0">
                  <a:pos x="40" y="0"/>
                </a:cxn>
                <a:cxn ang="0">
                  <a:pos x="0" y="28"/>
                </a:cxn>
                <a:cxn ang="0">
                  <a:pos x="36" y="44"/>
                </a:cxn>
                <a:cxn ang="0">
                  <a:pos x="76" y="12"/>
                </a:cxn>
              </a:cxnLst>
              <a:rect l="0" t="0" r="r" b="b"/>
              <a:pathLst>
                <a:path w="76" h="44">
                  <a:moveTo>
                    <a:pt x="76" y="12"/>
                  </a:moveTo>
                  <a:lnTo>
                    <a:pt x="40" y="0"/>
                  </a:lnTo>
                  <a:lnTo>
                    <a:pt x="0" y="28"/>
                  </a:lnTo>
                  <a:lnTo>
                    <a:pt x="36" y="44"/>
                  </a:lnTo>
                  <a:lnTo>
                    <a:pt x="76" y="12"/>
                  </a:lnTo>
                  <a:close/>
                </a:path>
              </a:pathLst>
            </a:custGeom>
            <a:solidFill>
              <a:srgbClr val="00647F"/>
            </a:solidFill>
            <a:ln w="0">
              <a:solidFill>
                <a:srgbClr val="00647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37" name="Freeform 2113"/>
            <p:cNvSpPr>
              <a:spLocks/>
            </p:cNvSpPr>
            <p:nvPr/>
          </p:nvSpPr>
          <p:spPr bwMode="auto">
            <a:xfrm>
              <a:off x="1304" y="1996"/>
              <a:ext cx="76" cy="44"/>
            </a:xfrm>
            <a:custGeom>
              <a:avLst/>
              <a:gdLst/>
              <a:ahLst/>
              <a:cxnLst>
                <a:cxn ang="0">
                  <a:pos x="76" y="12"/>
                </a:cxn>
                <a:cxn ang="0">
                  <a:pos x="40" y="0"/>
                </a:cxn>
                <a:cxn ang="0">
                  <a:pos x="0" y="28"/>
                </a:cxn>
                <a:cxn ang="0">
                  <a:pos x="36" y="44"/>
                </a:cxn>
                <a:cxn ang="0">
                  <a:pos x="76" y="12"/>
                </a:cxn>
              </a:cxnLst>
              <a:rect l="0" t="0" r="r" b="b"/>
              <a:pathLst>
                <a:path w="76" h="44">
                  <a:moveTo>
                    <a:pt x="76" y="12"/>
                  </a:moveTo>
                  <a:lnTo>
                    <a:pt x="40" y="0"/>
                  </a:lnTo>
                  <a:lnTo>
                    <a:pt x="0" y="28"/>
                  </a:lnTo>
                  <a:lnTo>
                    <a:pt x="36" y="44"/>
                  </a:lnTo>
                  <a:lnTo>
                    <a:pt x="76" y="1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38" name="Freeform 2114"/>
            <p:cNvSpPr>
              <a:spLocks/>
            </p:cNvSpPr>
            <p:nvPr/>
          </p:nvSpPr>
          <p:spPr bwMode="auto">
            <a:xfrm>
              <a:off x="2292" y="1640"/>
              <a:ext cx="54" cy="16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0" y="0"/>
                </a:cxn>
                <a:cxn ang="0">
                  <a:pos x="0" y="8"/>
                </a:cxn>
                <a:cxn ang="0">
                  <a:pos x="34" y="16"/>
                </a:cxn>
                <a:cxn ang="0">
                  <a:pos x="54" y="8"/>
                </a:cxn>
              </a:cxnLst>
              <a:rect l="0" t="0" r="r" b="b"/>
              <a:pathLst>
                <a:path w="54" h="16">
                  <a:moveTo>
                    <a:pt x="54" y="8"/>
                  </a:moveTo>
                  <a:lnTo>
                    <a:pt x="20" y="0"/>
                  </a:lnTo>
                  <a:lnTo>
                    <a:pt x="0" y="8"/>
                  </a:lnTo>
                  <a:lnTo>
                    <a:pt x="34" y="16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39" name="Freeform 2115"/>
            <p:cNvSpPr>
              <a:spLocks/>
            </p:cNvSpPr>
            <p:nvPr/>
          </p:nvSpPr>
          <p:spPr bwMode="auto">
            <a:xfrm>
              <a:off x="2292" y="1640"/>
              <a:ext cx="54" cy="16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0" y="0"/>
                </a:cxn>
                <a:cxn ang="0">
                  <a:pos x="0" y="8"/>
                </a:cxn>
                <a:cxn ang="0">
                  <a:pos x="34" y="16"/>
                </a:cxn>
                <a:cxn ang="0">
                  <a:pos x="54" y="8"/>
                </a:cxn>
              </a:cxnLst>
              <a:rect l="0" t="0" r="r" b="b"/>
              <a:pathLst>
                <a:path w="54" h="16">
                  <a:moveTo>
                    <a:pt x="54" y="8"/>
                  </a:moveTo>
                  <a:lnTo>
                    <a:pt x="20" y="0"/>
                  </a:lnTo>
                  <a:lnTo>
                    <a:pt x="0" y="8"/>
                  </a:lnTo>
                  <a:lnTo>
                    <a:pt x="34" y="16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40" name="Freeform 2116"/>
            <p:cNvSpPr>
              <a:spLocks/>
            </p:cNvSpPr>
            <p:nvPr/>
          </p:nvSpPr>
          <p:spPr bwMode="auto">
            <a:xfrm>
              <a:off x="2272" y="1648"/>
              <a:ext cx="54" cy="16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0" y="0"/>
                </a:cxn>
                <a:cxn ang="0">
                  <a:pos x="0" y="8"/>
                </a:cxn>
                <a:cxn ang="0">
                  <a:pos x="34" y="16"/>
                </a:cxn>
                <a:cxn ang="0">
                  <a:pos x="54" y="8"/>
                </a:cxn>
              </a:cxnLst>
              <a:rect l="0" t="0" r="r" b="b"/>
              <a:pathLst>
                <a:path w="54" h="16">
                  <a:moveTo>
                    <a:pt x="54" y="8"/>
                  </a:moveTo>
                  <a:lnTo>
                    <a:pt x="20" y="0"/>
                  </a:lnTo>
                  <a:lnTo>
                    <a:pt x="0" y="8"/>
                  </a:lnTo>
                  <a:lnTo>
                    <a:pt x="34" y="16"/>
                  </a:lnTo>
                  <a:lnTo>
                    <a:pt x="54" y="8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41" name="Freeform 2117"/>
            <p:cNvSpPr>
              <a:spLocks/>
            </p:cNvSpPr>
            <p:nvPr/>
          </p:nvSpPr>
          <p:spPr bwMode="auto">
            <a:xfrm>
              <a:off x="2272" y="1648"/>
              <a:ext cx="54" cy="16"/>
            </a:xfrm>
            <a:custGeom>
              <a:avLst/>
              <a:gdLst/>
              <a:ahLst/>
              <a:cxnLst>
                <a:cxn ang="0">
                  <a:pos x="54" y="8"/>
                </a:cxn>
                <a:cxn ang="0">
                  <a:pos x="20" y="0"/>
                </a:cxn>
                <a:cxn ang="0">
                  <a:pos x="0" y="8"/>
                </a:cxn>
                <a:cxn ang="0">
                  <a:pos x="34" y="16"/>
                </a:cxn>
                <a:cxn ang="0">
                  <a:pos x="54" y="8"/>
                </a:cxn>
              </a:cxnLst>
              <a:rect l="0" t="0" r="r" b="b"/>
              <a:pathLst>
                <a:path w="54" h="16">
                  <a:moveTo>
                    <a:pt x="54" y="8"/>
                  </a:moveTo>
                  <a:lnTo>
                    <a:pt x="20" y="0"/>
                  </a:lnTo>
                  <a:lnTo>
                    <a:pt x="0" y="8"/>
                  </a:lnTo>
                  <a:lnTo>
                    <a:pt x="34" y="16"/>
                  </a:lnTo>
                  <a:lnTo>
                    <a:pt x="5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42" name="Freeform 2118"/>
            <p:cNvSpPr>
              <a:spLocks/>
            </p:cNvSpPr>
            <p:nvPr/>
          </p:nvSpPr>
          <p:spPr bwMode="auto">
            <a:xfrm>
              <a:off x="2250" y="1656"/>
              <a:ext cx="56" cy="18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6" y="18"/>
                </a:cxn>
                <a:cxn ang="0">
                  <a:pos x="56" y="8"/>
                </a:cxn>
              </a:cxnLst>
              <a:rect l="0" t="0" r="r" b="b"/>
              <a:pathLst>
                <a:path w="56" h="18">
                  <a:moveTo>
                    <a:pt x="56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6" y="18"/>
                  </a:lnTo>
                  <a:lnTo>
                    <a:pt x="56" y="8"/>
                  </a:lnTo>
                  <a:close/>
                </a:path>
              </a:pathLst>
            </a:custGeom>
            <a:solidFill>
              <a:srgbClr val="007C45"/>
            </a:solidFill>
            <a:ln w="0">
              <a:solidFill>
                <a:srgbClr val="007C4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43" name="Freeform 2119"/>
            <p:cNvSpPr>
              <a:spLocks/>
            </p:cNvSpPr>
            <p:nvPr/>
          </p:nvSpPr>
          <p:spPr bwMode="auto">
            <a:xfrm>
              <a:off x="2250" y="1656"/>
              <a:ext cx="56" cy="18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6" y="18"/>
                </a:cxn>
                <a:cxn ang="0">
                  <a:pos x="56" y="8"/>
                </a:cxn>
              </a:cxnLst>
              <a:rect l="0" t="0" r="r" b="b"/>
              <a:pathLst>
                <a:path w="56" h="18">
                  <a:moveTo>
                    <a:pt x="56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6" y="18"/>
                  </a:lnTo>
                  <a:lnTo>
                    <a:pt x="5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44" name="Freeform 2120"/>
            <p:cNvSpPr>
              <a:spLocks/>
            </p:cNvSpPr>
            <p:nvPr/>
          </p:nvSpPr>
          <p:spPr bwMode="auto">
            <a:xfrm>
              <a:off x="2230" y="1664"/>
              <a:ext cx="56" cy="18"/>
            </a:xfrm>
            <a:custGeom>
              <a:avLst/>
              <a:gdLst/>
              <a:ahLst/>
              <a:cxnLst>
                <a:cxn ang="0">
                  <a:pos x="56" y="10"/>
                </a:cxn>
                <a:cxn ang="0">
                  <a:pos x="20" y="0"/>
                </a:cxn>
                <a:cxn ang="0">
                  <a:pos x="0" y="10"/>
                </a:cxn>
                <a:cxn ang="0">
                  <a:pos x="34" y="18"/>
                </a:cxn>
                <a:cxn ang="0">
                  <a:pos x="56" y="10"/>
                </a:cxn>
              </a:cxnLst>
              <a:rect l="0" t="0" r="r" b="b"/>
              <a:pathLst>
                <a:path w="56" h="18">
                  <a:moveTo>
                    <a:pt x="56" y="10"/>
                  </a:moveTo>
                  <a:lnTo>
                    <a:pt x="20" y="0"/>
                  </a:lnTo>
                  <a:lnTo>
                    <a:pt x="0" y="10"/>
                  </a:lnTo>
                  <a:lnTo>
                    <a:pt x="34" y="18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007C44"/>
            </a:solidFill>
            <a:ln w="0">
              <a:solidFill>
                <a:srgbClr val="007C4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45" name="Freeform 2121"/>
            <p:cNvSpPr>
              <a:spLocks/>
            </p:cNvSpPr>
            <p:nvPr/>
          </p:nvSpPr>
          <p:spPr bwMode="auto">
            <a:xfrm>
              <a:off x="2230" y="1664"/>
              <a:ext cx="56" cy="18"/>
            </a:xfrm>
            <a:custGeom>
              <a:avLst/>
              <a:gdLst/>
              <a:ahLst/>
              <a:cxnLst>
                <a:cxn ang="0">
                  <a:pos x="56" y="10"/>
                </a:cxn>
                <a:cxn ang="0">
                  <a:pos x="20" y="0"/>
                </a:cxn>
                <a:cxn ang="0">
                  <a:pos x="0" y="10"/>
                </a:cxn>
                <a:cxn ang="0">
                  <a:pos x="34" y="18"/>
                </a:cxn>
                <a:cxn ang="0">
                  <a:pos x="56" y="10"/>
                </a:cxn>
              </a:cxnLst>
              <a:rect l="0" t="0" r="r" b="b"/>
              <a:pathLst>
                <a:path w="56" h="18">
                  <a:moveTo>
                    <a:pt x="56" y="10"/>
                  </a:moveTo>
                  <a:lnTo>
                    <a:pt x="20" y="0"/>
                  </a:lnTo>
                  <a:lnTo>
                    <a:pt x="0" y="10"/>
                  </a:lnTo>
                  <a:lnTo>
                    <a:pt x="34" y="18"/>
                  </a:lnTo>
                  <a:lnTo>
                    <a:pt x="56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46" name="Freeform 2122"/>
            <p:cNvSpPr>
              <a:spLocks/>
            </p:cNvSpPr>
            <p:nvPr/>
          </p:nvSpPr>
          <p:spPr bwMode="auto">
            <a:xfrm>
              <a:off x="2208" y="1674"/>
              <a:ext cx="56" cy="16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4" y="16"/>
                </a:cxn>
                <a:cxn ang="0">
                  <a:pos x="56" y="8"/>
                </a:cxn>
              </a:cxnLst>
              <a:rect l="0" t="0" r="r" b="b"/>
              <a:pathLst>
                <a:path w="56" h="16">
                  <a:moveTo>
                    <a:pt x="56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4" y="16"/>
                  </a:lnTo>
                  <a:lnTo>
                    <a:pt x="56" y="8"/>
                  </a:lnTo>
                  <a:close/>
                </a:path>
              </a:pathLst>
            </a:custGeom>
            <a:solidFill>
              <a:srgbClr val="007C41"/>
            </a:solidFill>
            <a:ln w="0">
              <a:solidFill>
                <a:srgbClr val="007C4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47" name="Freeform 2123"/>
            <p:cNvSpPr>
              <a:spLocks/>
            </p:cNvSpPr>
            <p:nvPr/>
          </p:nvSpPr>
          <p:spPr bwMode="auto">
            <a:xfrm>
              <a:off x="2208" y="1674"/>
              <a:ext cx="56" cy="16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4" y="16"/>
                </a:cxn>
                <a:cxn ang="0">
                  <a:pos x="56" y="8"/>
                </a:cxn>
              </a:cxnLst>
              <a:rect l="0" t="0" r="r" b="b"/>
              <a:pathLst>
                <a:path w="56" h="16">
                  <a:moveTo>
                    <a:pt x="56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4" y="16"/>
                  </a:lnTo>
                  <a:lnTo>
                    <a:pt x="5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48" name="Freeform 2124"/>
            <p:cNvSpPr>
              <a:spLocks/>
            </p:cNvSpPr>
            <p:nvPr/>
          </p:nvSpPr>
          <p:spPr bwMode="auto">
            <a:xfrm>
              <a:off x="2186" y="1682"/>
              <a:ext cx="56" cy="16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4" y="16"/>
                </a:cxn>
                <a:cxn ang="0">
                  <a:pos x="56" y="8"/>
                </a:cxn>
              </a:cxnLst>
              <a:rect l="0" t="0" r="r" b="b"/>
              <a:pathLst>
                <a:path w="56" h="16">
                  <a:moveTo>
                    <a:pt x="56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4" y="16"/>
                  </a:lnTo>
                  <a:lnTo>
                    <a:pt x="56" y="8"/>
                  </a:lnTo>
                  <a:close/>
                </a:path>
              </a:pathLst>
            </a:custGeom>
            <a:solidFill>
              <a:srgbClr val="007C3C"/>
            </a:solidFill>
            <a:ln w="0">
              <a:solidFill>
                <a:srgbClr val="007C3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49" name="Freeform 2125"/>
            <p:cNvSpPr>
              <a:spLocks/>
            </p:cNvSpPr>
            <p:nvPr/>
          </p:nvSpPr>
          <p:spPr bwMode="auto">
            <a:xfrm>
              <a:off x="2186" y="1682"/>
              <a:ext cx="56" cy="16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4" y="16"/>
                </a:cxn>
                <a:cxn ang="0">
                  <a:pos x="56" y="8"/>
                </a:cxn>
              </a:cxnLst>
              <a:rect l="0" t="0" r="r" b="b"/>
              <a:pathLst>
                <a:path w="56" h="16">
                  <a:moveTo>
                    <a:pt x="56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4" y="16"/>
                  </a:lnTo>
                  <a:lnTo>
                    <a:pt x="5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50" name="Freeform 2126"/>
            <p:cNvSpPr>
              <a:spLocks/>
            </p:cNvSpPr>
            <p:nvPr/>
          </p:nvSpPr>
          <p:spPr bwMode="auto">
            <a:xfrm>
              <a:off x="2162" y="1690"/>
              <a:ext cx="58" cy="16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24" y="0"/>
                </a:cxn>
                <a:cxn ang="0">
                  <a:pos x="0" y="8"/>
                </a:cxn>
                <a:cxn ang="0">
                  <a:pos x="36" y="16"/>
                </a:cxn>
                <a:cxn ang="0">
                  <a:pos x="58" y="8"/>
                </a:cxn>
              </a:cxnLst>
              <a:rect l="0" t="0" r="r" b="b"/>
              <a:pathLst>
                <a:path w="58" h="16">
                  <a:moveTo>
                    <a:pt x="58" y="8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36" y="16"/>
                  </a:lnTo>
                  <a:lnTo>
                    <a:pt x="58" y="8"/>
                  </a:lnTo>
                  <a:close/>
                </a:path>
              </a:pathLst>
            </a:custGeom>
            <a:solidFill>
              <a:srgbClr val="007C36"/>
            </a:solidFill>
            <a:ln w="0">
              <a:solidFill>
                <a:srgbClr val="007C3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51" name="Freeform 2127"/>
            <p:cNvSpPr>
              <a:spLocks/>
            </p:cNvSpPr>
            <p:nvPr/>
          </p:nvSpPr>
          <p:spPr bwMode="auto">
            <a:xfrm>
              <a:off x="2162" y="1690"/>
              <a:ext cx="58" cy="16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24" y="0"/>
                </a:cxn>
                <a:cxn ang="0">
                  <a:pos x="0" y="8"/>
                </a:cxn>
                <a:cxn ang="0">
                  <a:pos x="36" y="16"/>
                </a:cxn>
                <a:cxn ang="0">
                  <a:pos x="58" y="8"/>
                </a:cxn>
              </a:cxnLst>
              <a:rect l="0" t="0" r="r" b="b"/>
              <a:pathLst>
                <a:path w="58" h="16">
                  <a:moveTo>
                    <a:pt x="58" y="8"/>
                  </a:moveTo>
                  <a:lnTo>
                    <a:pt x="24" y="0"/>
                  </a:lnTo>
                  <a:lnTo>
                    <a:pt x="0" y="8"/>
                  </a:lnTo>
                  <a:lnTo>
                    <a:pt x="36" y="16"/>
                  </a:lnTo>
                  <a:lnTo>
                    <a:pt x="58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52" name="Freeform 2128"/>
            <p:cNvSpPr>
              <a:spLocks/>
            </p:cNvSpPr>
            <p:nvPr/>
          </p:nvSpPr>
          <p:spPr bwMode="auto">
            <a:xfrm>
              <a:off x="2140" y="1698"/>
              <a:ext cx="58" cy="16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36" y="16"/>
                </a:cxn>
                <a:cxn ang="0">
                  <a:pos x="58" y="8"/>
                </a:cxn>
              </a:cxnLst>
              <a:rect l="0" t="0" r="r" b="b"/>
              <a:pathLst>
                <a:path w="58" h="16">
                  <a:moveTo>
                    <a:pt x="58" y="8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36" y="16"/>
                  </a:lnTo>
                  <a:lnTo>
                    <a:pt x="58" y="8"/>
                  </a:lnTo>
                  <a:close/>
                </a:path>
              </a:pathLst>
            </a:custGeom>
            <a:solidFill>
              <a:srgbClr val="007B2E"/>
            </a:solidFill>
            <a:ln w="0">
              <a:solidFill>
                <a:srgbClr val="007B2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53" name="Freeform 2129"/>
            <p:cNvSpPr>
              <a:spLocks/>
            </p:cNvSpPr>
            <p:nvPr/>
          </p:nvSpPr>
          <p:spPr bwMode="auto">
            <a:xfrm>
              <a:off x="2140" y="1698"/>
              <a:ext cx="58" cy="16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36" y="16"/>
                </a:cxn>
                <a:cxn ang="0">
                  <a:pos x="58" y="8"/>
                </a:cxn>
              </a:cxnLst>
              <a:rect l="0" t="0" r="r" b="b"/>
              <a:pathLst>
                <a:path w="58" h="16">
                  <a:moveTo>
                    <a:pt x="58" y="8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36" y="16"/>
                  </a:lnTo>
                  <a:lnTo>
                    <a:pt x="58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54" name="Freeform 2130"/>
            <p:cNvSpPr>
              <a:spLocks/>
            </p:cNvSpPr>
            <p:nvPr/>
          </p:nvSpPr>
          <p:spPr bwMode="auto">
            <a:xfrm>
              <a:off x="2116" y="1704"/>
              <a:ext cx="60" cy="16"/>
            </a:xfrm>
            <a:custGeom>
              <a:avLst/>
              <a:gdLst/>
              <a:ahLst/>
              <a:cxnLst>
                <a:cxn ang="0">
                  <a:pos x="60" y="10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36" y="16"/>
                </a:cxn>
                <a:cxn ang="0">
                  <a:pos x="60" y="10"/>
                </a:cxn>
              </a:cxnLst>
              <a:rect l="0" t="0" r="r" b="b"/>
              <a:pathLst>
                <a:path w="60" h="16">
                  <a:moveTo>
                    <a:pt x="60" y="10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36" y="16"/>
                  </a:lnTo>
                  <a:lnTo>
                    <a:pt x="60" y="10"/>
                  </a:lnTo>
                  <a:close/>
                </a:path>
              </a:pathLst>
            </a:custGeom>
            <a:solidFill>
              <a:srgbClr val="007A24"/>
            </a:solidFill>
            <a:ln w="0">
              <a:solidFill>
                <a:srgbClr val="007A2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55" name="Freeform 2131"/>
            <p:cNvSpPr>
              <a:spLocks/>
            </p:cNvSpPr>
            <p:nvPr/>
          </p:nvSpPr>
          <p:spPr bwMode="auto">
            <a:xfrm>
              <a:off x="2116" y="1704"/>
              <a:ext cx="60" cy="16"/>
            </a:xfrm>
            <a:custGeom>
              <a:avLst/>
              <a:gdLst/>
              <a:ahLst/>
              <a:cxnLst>
                <a:cxn ang="0">
                  <a:pos x="60" y="10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36" y="16"/>
                </a:cxn>
                <a:cxn ang="0">
                  <a:pos x="60" y="10"/>
                </a:cxn>
              </a:cxnLst>
              <a:rect l="0" t="0" r="r" b="b"/>
              <a:pathLst>
                <a:path w="60" h="16">
                  <a:moveTo>
                    <a:pt x="60" y="10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36" y="16"/>
                  </a:lnTo>
                  <a:lnTo>
                    <a:pt x="60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56" name="Freeform 2132"/>
            <p:cNvSpPr>
              <a:spLocks/>
            </p:cNvSpPr>
            <p:nvPr/>
          </p:nvSpPr>
          <p:spPr bwMode="auto">
            <a:xfrm>
              <a:off x="2094" y="1710"/>
              <a:ext cx="58" cy="14"/>
            </a:xfrm>
            <a:custGeom>
              <a:avLst/>
              <a:gdLst/>
              <a:ahLst/>
              <a:cxnLst>
                <a:cxn ang="0">
                  <a:pos x="58" y="10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36" y="14"/>
                </a:cxn>
                <a:cxn ang="0">
                  <a:pos x="58" y="10"/>
                </a:cxn>
              </a:cxnLst>
              <a:rect l="0" t="0" r="r" b="b"/>
              <a:pathLst>
                <a:path w="58" h="14">
                  <a:moveTo>
                    <a:pt x="58" y="10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36" y="14"/>
                  </a:lnTo>
                  <a:lnTo>
                    <a:pt x="58" y="10"/>
                  </a:lnTo>
                  <a:close/>
                </a:path>
              </a:pathLst>
            </a:custGeom>
            <a:solidFill>
              <a:srgbClr val="007817"/>
            </a:solidFill>
            <a:ln w="0">
              <a:solidFill>
                <a:srgbClr val="0078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57" name="Freeform 2133"/>
            <p:cNvSpPr>
              <a:spLocks/>
            </p:cNvSpPr>
            <p:nvPr/>
          </p:nvSpPr>
          <p:spPr bwMode="auto">
            <a:xfrm>
              <a:off x="2094" y="1710"/>
              <a:ext cx="58" cy="14"/>
            </a:xfrm>
            <a:custGeom>
              <a:avLst/>
              <a:gdLst/>
              <a:ahLst/>
              <a:cxnLst>
                <a:cxn ang="0">
                  <a:pos x="58" y="10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36" y="14"/>
                </a:cxn>
                <a:cxn ang="0">
                  <a:pos x="58" y="10"/>
                </a:cxn>
              </a:cxnLst>
              <a:rect l="0" t="0" r="r" b="b"/>
              <a:pathLst>
                <a:path w="58" h="14">
                  <a:moveTo>
                    <a:pt x="58" y="10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36" y="14"/>
                  </a:lnTo>
                  <a:lnTo>
                    <a:pt x="58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58" name="Freeform 2134"/>
            <p:cNvSpPr>
              <a:spLocks/>
            </p:cNvSpPr>
            <p:nvPr/>
          </p:nvSpPr>
          <p:spPr bwMode="auto">
            <a:xfrm>
              <a:off x="2070" y="1716"/>
              <a:ext cx="60" cy="12"/>
            </a:xfrm>
            <a:custGeom>
              <a:avLst/>
              <a:gdLst/>
              <a:ahLst/>
              <a:cxnLst>
                <a:cxn ang="0">
                  <a:pos x="60" y="8"/>
                </a:cxn>
                <a:cxn ang="0">
                  <a:pos x="24" y="0"/>
                </a:cxn>
                <a:cxn ang="0">
                  <a:pos x="0" y="4"/>
                </a:cxn>
                <a:cxn ang="0">
                  <a:pos x="36" y="12"/>
                </a:cxn>
                <a:cxn ang="0">
                  <a:pos x="60" y="8"/>
                </a:cxn>
              </a:cxnLst>
              <a:rect l="0" t="0" r="r" b="b"/>
              <a:pathLst>
                <a:path w="60" h="12">
                  <a:moveTo>
                    <a:pt x="60" y="8"/>
                  </a:moveTo>
                  <a:lnTo>
                    <a:pt x="24" y="0"/>
                  </a:lnTo>
                  <a:lnTo>
                    <a:pt x="0" y="4"/>
                  </a:lnTo>
                  <a:lnTo>
                    <a:pt x="36" y="12"/>
                  </a:lnTo>
                  <a:lnTo>
                    <a:pt x="60" y="8"/>
                  </a:lnTo>
                  <a:close/>
                </a:path>
              </a:pathLst>
            </a:custGeom>
            <a:solidFill>
              <a:srgbClr val="007508"/>
            </a:solidFill>
            <a:ln w="0">
              <a:solidFill>
                <a:srgbClr val="00750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59" name="Freeform 2135"/>
            <p:cNvSpPr>
              <a:spLocks/>
            </p:cNvSpPr>
            <p:nvPr/>
          </p:nvSpPr>
          <p:spPr bwMode="auto">
            <a:xfrm>
              <a:off x="2070" y="1716"/>
              <a:ext cx="60" cy="12"/>
            </a:xfrm>
            <a:custGeom>
              <a:avLst/>
              <a:gdLst/>
              <a:ahLst/>
              <a:cxnLst>
                <a:cxn ang="0">
                  <a:pos x="60" y="8"/>
                </a:cxn>
                <a:cxn ang="0">
                  <a:pos x="24" y="0"/>
                </a:cxn>
                <a:cxn ang="0">
                  <a:pos x="0" y="4"/>
                </a:cxn>
                <a:cxn ang="0">
                  <a:pos x="36" y="12"/>
                </a:cxn>
                <a:cxn ang="0">
                  <a:pos x="60" y="8"/>
                </a:cxn>
              </a:cxnLst>
              <a:rect l="0" t="0" r="r" b="b"/>
              <a:pathLst>
                <a:path w="60" h="12">
                  <a:moveTo>
                    <a:pt x="60" y="8"/>
                  </a:moveTo>
                  <a:lnTo>
                    <a:pt x="24" y="0"/>
                  </a:lnTo>
                  <a:lnTo>
                    <a:pt x="0" y="4"/>
                  </a:lnTo>
                  <a:lnTo>
                    <a:pt x="36" y="12"/>
                  </a:lnTo>
                  <a:lnTo>
                    <a:pt x="60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60" name="Freeform 2136"/>
            <p:cNvSpPr>
              <a:spLocks/>
            </p:cNvSpPr>
            <p:nvPr/>
          </p:nvSpPr>
          <p:spPr bwMode="auto">
            <a:xfrm>
              <a:off x="2044" y="1720"/>
              <a:ext cx="62" cy="8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26" y="0"/>
                </a:cxn>
                <a:cxn ang="0">
                  <a:pos x="0" y="2"/>
                </a:cxn>
                <a:cxn ang="0">
                  <a:pos x="36" y="8"/>
                </a:cxn>
                <a:cxn ang="0">
                  <a:pos x="62" y="8"/>
                </a:cxn>
              </a:cxnLst>
              <a:rect l="0" t="0" r="r" b="b"/>
              <a:pathLst>
                <a:path w="62" h="8">
                  <a:moveTo>
                    <a:pt x="62" y="8"/>
                  </a:moveTo>
                  <a:lnTo>
                    <a:pt x="26" y="0"/>
                  </a:lnTo>
                  <a:lnTo>
                    <a:pt x="0" y="2"/>
                  </a:lnTo>
                  <a:lnTo>
                    <a:pt x="36" y="8"/>
                  </a:lnTo>
                  <a:lnTo>
                    <a:pt x="62" y="8"/>
                  </a:lnTo>
                  <a:close/>
                </a:path>
              </a:pathLst>
            </a:custGeom>
            <a:solidFill>
              <a:srgbClr val="007000"/>
            </a:solidFill>
            <a:ln w="0">
              <a:solidFill>
                <a:srgbClr val="007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61" name="Freeform 2137"/>
            <p:cNvSpPr>
              <a:spLocks/>
            </p:cNvSpPr>
            <p:nvPr/>
          </p:nvSpPr>
          <p:spPr bwMode="auto">
            <a:xfrm>
              <a:off x="2044" y="1720"/>
              <a:ext cx="62" cy="8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26" y="0"/>
                </a:cxn>
                <a:cxn ang="0">
                  <a:pos x="0" y="2"/>
                </a:cxn>
                <a:cxn ang="0">
                  <a:pos x="36" y="8"/>
                </a:cxn>
                <a:cxn ang="0">
                  <a:pos x="62" y="8"/>
                </a:cxn>
              </a:cxnLst>
              <a:rect l="0" t="0" r="r" b="b"/>
              <a:pathLst>
                <a:path w="62" h="8">
                  <a:moveTo>
                    <a:pt x="62" y="8"/>
                  </a:moveTo>
                  <a:lnTo>
                    <a:pt x="26" y="0"/>
                  </a:lnTo>
                  <a:lnTo>
                    <a:pt x="0" y="2"/>
                  </a:lnTo>
                  <a:lnTo>
                    <a:pt x="36" y="8"/>
                  </a:lnTo>
                  <a:lnTo>
                    <a:pt x="6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62" name="Freeform 2138"/>
            <p:cNvSpPr>
              <a:spLocks/>
            </p:cNvSpPr>
            <p:nvPr/>
          </p:nvSpPr>
          <p:spPr bwMode="auto">
            <a:xfrm>
              <a:off x="2020" y="1722"/>
              <a:ext cx="60" cy="6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24" y="0"/>
                </a:cxn>
                <a:cxn ang="0">
                  <a:pos x="0" y="0"/>
                </a:cxn>
                <a:cxn ang="0">
                  <a:pos x="36" y="6"/>
                </a:cxn>
                <a:cxn ang="0">
                  <a:pos x="60" y="6"/>
                </a:cxn>
              </a:cxnLst>
              <a:rect l="0" t="0" r="r" b="b"/>
              <a:pathLst>
                <a:path w="60" h="6">
                  <a:moveTo>
                    <a:pt x="60" y="6"/>
                  </a:moveTo>
                  <a:lnTo>
                    <a:pt x="24" y="0"/>
                  </a:lnTo>
                  <a:lnTo>
                    <a:pt x="0" y="0"/>
                  </a:lnTo>
                  <a:lnTo>
                    <a:pt x="36" y="6"/>
                  </a:lnTo>
                  <a:lnTo>
                    <a:pt x="60" y="6"/>
                  </a:lnTo>
                  <a:close/>
                </a:path>
              </a:pathLst>
            </a:custGeom>
            <a:solidFill>
              <a:srgbClr val="006800"/>
            </a:solidFill>
            <a:ln w="0">
              <a:solidFill>
                <a:srgbClr val="0068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63" name="Freeform 2139"/>
            <p:cNvSpPr>
              <a:spLocks/>
            </p:cNvSpPr>
            <p:nvPr/>
          </p:nvSpPr>
          <p:spPr bwMode="auto">
            <a:xfrm>
              <a:off x="2020" y="1722"/>
              <a:ext cx="60" cy="6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24" y="0"/>
                </a:cxn>
                <a:cxn ang="0">
                  <a:pos x="0" y="0"/>
                </a:cxn>
                <a:cxn ang="0">
                  <a:pos x="36" y="6"/>
                </a:cxn>
                <a:cxn ang="0">
                  <a:pos x="60" y="6"/>
                </a:cxn>
              </a:cxnLst>
              <a:rect l="0" t="0" r="r" b="b"/>
              <a:pathLst>
                <a:path w="60" h="6">
                  <a:moveTo>
                    <a:pt x="60" y="6"/>
                  </a:moveTo>
                  <a:lnTo>
                    <a:pt x="24" y="0"/>
                  </a:lnTo>
                  <a:lnTo>
                    <a:pt x="0" y="0"/>
                  </a:lnTo>
                  <a:lnTo>
                    <a:pt x="36" y="6"/>
                  </a:lnTo>
                  <a:lnTo>
                    <a:pt x="6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64" name="Freeform 2140"/>
            <p:cNvSpPr>
              <a:spLocks/>
            </p:cNvSpPr>
            <p:nvPr/>
          </p:nvSpPr>
          <p:spPr bwMode="auto">
            <a:xfrm>
              <a:off x="1994" y="1722"/>
              <a:ext cx="62" cy="6"/>
            </a:xfrm>
            <a:custGeom>
              <a:avLst/>
              <a:gdLst/>
              <a:ahLst/>
              <a:cxnLst>
                <a:cxn ang="0">
                  <a:pos x="62" y="6"/>
                </a:cxn>
                <a:cxn ang="0">
                  <a:pos x="26" y="0"/>
                </a:cxn>
                <a:cxn ang="0">
                  <a:pos x="0" y="0"/>
                </a:cxn>
                <a:cxn ang="0">
                  <a:pos x="36" y="4"/>
                </a:cxn>
                <a:cxn ang="0">
                  <a:pos x="62" y="6"/>
                </a:cxn>
              </a:cxnLst>
              <a:rect l="0" t="0" r="r" b="b"/>
              <a:pathLst>
                <a:path w="62" h="6">
                  <a:moveTo>
                    <a:pt x="62" y="6"/>
                  </a:moveTo>
                  <a:lnTo>
                    <a:pt x="26" y="0"/>
                  </a:lnTo>
                  <a:lnTo>
                    <a:pt x="0" y="0"/>
                  </a:lnTo>
                  <a:lnTo>
                    <a:pt x="36" y="4"/>
                  </a:lnTo>
                  <a:lnTo>
                    <a:pt x="62" y="6"/>
                  </a:lnTo>
                  <a:close/>
                </a:path>
              </a:pathLst>
            </a:custGeom>
            <a:solidFill>
              <a:srgbClr val="005F00"/>
            </a:solidFill>
            <a:ln w="0">
              <a:solidFill>
                <a:srgbClr val="005F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65" name="Freeform 2141"/>
            <p:cNvSpPr>
              <a:spLocks/>
            </p:cNvSpPr>
            <p:nvPr/>
          </p:nvSpPr>
          <p:spPr bwMode="auto">
            <a:xfrm>
              <a:off x="1994" y="1722"/>
              <a:ext cx="62" cy="6"/>
            </a:xfrm>
            <a:custGeom>
              <a:avLst/>
              <a:gdLst/>
              <a:ahLst/>
              <a:cxnLst>
                <a:cxn ang="0">
                  <a:pos x="62" y="6"/>
                </a:cxn>
                <a:cxn ang="0">
                  <a:pos x="26" y="0"/>
                </a:cxn>
                <a:cxn ang="0">
                  <a:pos x="0" y="0"/>
                </a:cxn>
                <a:cxn ang="0">
                  <a:pos x="36" y="4"/>
                </a:cxn>
                <a:cxn ang="0">
                  <a:pos x="62" y="6"/>
                </a:cxn>
              </a:cxnLst>
              <a:rect l="0" t="0" r="r" b="b"/>
              <a:pathLst>
                <a:path w="62" h="6">
                  <a:moveTo>
                    <a:pt x="62" y="6"/>
                  </a:moveTo>
                  <a:lnTo>
                    <a:pt x="26" y="0"/>
                  </a:lnTo>
                  <a:lnTo>
                    <a:pt x="0" y="0"/>
                  </a:lnTo>
                  <a:lnTo>
                    <a:pt x="36" y="4"/>
                  </a:lnTo>
                  <a:lnTo>
                    <a:pt x="6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66" name="Freeform 2142"/>
            <p:cNvSpPr>
              <a:spLocks/>
            </p:cNvSpPr>
            <p:nvPr/>
          </p:nvSpPr>
          <p:spPr bwMode="auto">
            <a:xfrm>
              <a:off x="1968" y="1718"/>
              <a:ext cx="62" cy="8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26" y="4"/>
                </a:cxn>
                <a:cxn ang="0">
                  <a:pos x="0" y="0"/>
                </a:cxn>
                <a:cxn ang="0">
                  <a:pos x="38" y="4"/>
                </a:cxn>
                <a:cxn ang="0">
                  <a:pos x="62" y="8"/>
                </a:cxn>
              </a:cxnLst>
              <a:rect l="0" t="0" r="r" b="b"/>
              <a:pathLst>
                <a:path w="62" h="8">
                  <a:moveTo>
                    <a:pt x="62" y="8"/>
                  </a:moveTo>
                  <a:lnTo>
                    <a:pt x="26" y="4"/>
                  </a:lnTo>
                  <a:lnTo>
                    <a:pt x="0" y="0"/>
                  </a:lnTo>
                  <a:lnTo>
                    <a:pt x="38" y="4"/>
                  </a:lnTo>
                  <a:lnTo>
                    <a:pt x="62" y="8"/>
                  </a:lnTo>
                  <a:close/>
                </a:path>
              </a:pathLst>
            </a:custGeom>
            <a:solidFill>
              <a:srgbClr val="CD0044"/>
            </a:solidFill>
            <a:ln w="0">
              <a:solidFill>
                <a:srgbClr val="CD004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67" name="Freeform 2143"/>
            <p:cNvSpPr>
              <a:spLocks/>
            </p:cNvSpPr>
            <p:nvPr/>
          </p:nvSpPr>
          <p:spPr bwMode="auto">
            <a:xfrm>
              <a:off x="1968" y="1718"/>
              <a:ext cx="62" cy="8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26" y="4"/>
                </a:cxn>
                <a:cxn ang="0">
                  <a:pos x="0" y="0"/>
                </a:cxn>
                <a:cxn ang="0">
                  <a:pos x="38" y="4"/>
                </a:cxn>
                <a:cxn ang="0">
                  <a:pos x="62" y="8"/>
                </a:cxn>
              </a:cxnLst>
              <a:rect l="0" t="0" r="r" b="b"/>
              <a:pathLst>
                <a:path w="62" h="8">
                  <a:moveTo>
                    <a:pt x="62" y="8"/>
                  </a:moveTo>
                  <a:lnTo>
                    <a:pt x="26" y="4"/>
                  </a:lnTo>
                  <a:lnTo>
                    <a:pt x="0" y="0"/>
                  </a:lnTo>
                  <a:lnTo>
                    <a:pt x="38" y="4"/>
                  </a:lnTo>
                  <a:lnTo>
                    <a:pt x="6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68" name="Freeform 2144"/>
            <p:cNvSpPr>
              <a:spLocks/>
            </p:cNvSpPr>
            <p:nvPr/>
          </p:nvSpPr>
          <p:spPr bwMode="auto">
            <a:xfrm>
              <a:off x="1942" y="1714"/>
              <a:ext cx="64" cy="8"/>
            </a:xfrm>
            <a:custGeom>
              <a:avLst/>
              <a:gdLst/>
              <a:ahLst/>
              <a:cxnLst>
                <a:cxn ang="0">
                  <a:pos x="64" y="8"/>
                </a:cxn>
                <a:cxn ang="0">
                  <a:pos x="26" y="4"/>
                </a:cxn>
                <a:cxn ang="0">
                  <a:pos x="0" y="0"/>
                </a:cxn>
                <a:cxn ang="0">
                  <a:pos x="38" y="2"/>
                </a:cxn>
                <a:cxn ang="0">
                  <a:pos x="64" y="8"/>
                </a:cxn>
              </a:cxnLst>
              <a:rect l="0" t="0" r="r" b="b"/>
              <a:pathLst>
                <a:path w="64" h="8">
                  <a:moveTo>
                    <a:pt x="64" y="8"/>
                  </a:moveTo>
                  <a:lnTo>
                    <a:pt x="26" y="4"/>
                  </a:lnTo>
                  <a:lnTo>
                    <a:pt x="0" y="0"/>
                  </a:lnTo>
                  <a:lnTo>
                    <a:pt x="38" y="2"/>
                  </a:lnTo>
                  <a:lnTo>
                    <a:pt x="64" y="8"/>
                  </a:lnTo>
                  <a:close/>
                </a:path>
              </a:pathLst>
            </a:custGeom>
            <a:solidFill>
              <a:srgbClr val="DA0056"/>
            </a:solidFill>
            <a:ln w="0">
              <a:solidFill>
                <a:srgbClr val="DA005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69" name="Freeform 2145"/>
            <p:cNvSpPr>
              <a:spLocks/>
            </p:cNvSpPr>
            <p:nvPr/>
          </p:nvSpPr>
          <p:spPr bwMode="auto">
            <a:xfrm>
              <a:off x="1942" y="1714"/>
              <a:ext cx="64" cy="8"/>
            </a:xfrm>
            <a:custGeom>
              <a:avLst/>
              <a:gdLst/>
              <a:ahLst/>
              <a:cxnLst>
                <a:cxn ang="0">
                  <a:pos x="64" y="8"/>
                </a:cxn>
                <a:cxn ang="0">
                  <a:pos x="26" y="4"/>
                </a:cxn>
                <a:cxn ang="0">
                  <a:pos x="0" y="0"/>
                </a:cxn>
                <a:cxn ang="0">
                  <a:pos x="38" y="2"/>
                </a:cxn>
                <a:cxn ang="0">
                  <a:pos x="64" y="8"/>
                </a:cxn>
              </a:cxnLst>
              <a:rect l="0" t="0" r="r" b="b"/>
              <a:pathLst>
                <a:path w="64" h="8">
                  <a:moveTo>
                    <a:pt x="64" y="8"/>
                  </a:moveTo>
                  <a:lnTo>
                    <a:pt x="26" y="4"/>
                  </a:lnTo>
                  <a:lnTo>
                    <a:pt x="0" y="0"/>
                  </a:lnTo>
                  <a:lnTo>
                    <a:pt x="38" y="2"/>
                  </a:lnTo>
                  <a:lnTo>
                    <a:pt x="6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70" name="Freeform 2146"/>
            <p:cNvSpPr>
              <a:spLocks/>
            </p:cNvSpPr>
            <p:nvPr/>
          </p:nvSpPr>
          <p:spPr bwMode="auto">
            <a:xfrm>
              <a:off x="1914" y="1706"/>
              <a:ext cx="66" cy="10"/>
            </a:xfrm>
            <a:custGeom>
              <a:avLst/>
              <a:gdLst/>
              <a:ahLst/>
              <a:cxnLst>
                <a:cxn ang="0">
                  <a:pos x="66" y="10"/>
                </a:cxn>
                <a:cxn ang="0">
                  <a:pos x="28" y="8"/>
                </a:cxn>
                <a:cxn ang="0">
                  <a:pos x="0" y="0"/>
                </a:cxn>
                <a:cxn ang="0">
                  <a:pos x="38" y="0"/>
                </a:cxn>
                <a:cxn ang="0">
                  <a:pos x="66" y="10"/>
                </a:cxn>
              </a:cxnLst>
              <a:rect l="0" t="0" r="r" b="b"/>
              <a:pathLst>
                <a:path w="66" h="10">
                  <a:moveTo>
                    <a:pt x="66" y="10"/>
                  </a:moveTo>
                  <a:lnTo>
                    <a:pt x="28" y="8"/>
                  </a:lnTo>
                  <a:lnTo>
                    <a:pt x="0" y="0"/>
                  </a:lnTo>
                  <a:lnTo>
                    <a:pt x="38" y="0"/>
                  </a:lnTo>
                  <a:lnTo>
                    <a:pt x="66" y="10"/>
                  </a:lnTo>
                  <a:close/>
                </a:path>
              </a:pathLst>
            </a:custGeom>
            <a:solidFill>
              <a:srgbClr val="E40067"/>
            </a:solidFill>
            <a:ln w="0">
              <a:solidFill>
                <a:srgbClr val="E4006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71" name="Freeform 2147"/>
            <p:cNvSpPr>
              <a:spLocks/>
            </p:cNvSpPr>
            <p:nvPr/>
          </p:nvSpPr>
          <p:spPr bwMode="auto">
            <a:xfrm>
              <a:off x="1914" y="1706"/>
              <a:ext cx="66" cy="10"/>
            </a:xfrm>
            <a:custGeom>
              <a:avLst/>
              <a:gdLst/>
              <a:ahLst/>
              <a:cxnLst>
                <a:cxn ang="0">
                  <a:pos x="66" y="10"/>
                </a:cxn>
                <a:cxn ang="0">
                  <a:pos x="28" y="8"/>
                </a:cxn>
                <a:cxn ang="0">
                  <a:pos x="0" y="0"/>
                </a:cxn>
                <a:cxn ang="0">
                  <a:pos x="38" y="0"/>
                </a:cxn>
                <a:cxn ang="0">
                  <a:pos x="66" y="10"/>
                </a:cxn>
              </a:cxnLst>
              <a:rect l="0" t="0" r="r" b="b"/>
              <a:pathLst>
                <a:path w="66" h="10">
                  <a:moveTo>
                    <a:pt x="66" y="10"/>
                  </a:moveTo>
                  <a:lnTo>
                    <a:pt x="28" y="8"/>
                  </a:lnTo>
                  <a:lnTo>
                    <a:pt x="0" y="0"/>
                  </a:lnTo>
                  <a:lnTo>
                    <a:pt x="38" y="0"/>
                  </a:lnTo>
                  <a:lnTo>
                    <a:pt x="66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72" name="Freeform 2148"/>
            <p:cNvSpPr>
              <a:spLocks/>
            </p:cNvSpPr>
            <p:nvPr/>
          </p:nvSpPr>
          <p:spPr bwMode="auto">
            <a:xfrm>
              <a:off x="1888" y="1694"/>
              <a:ext cx="64" cy="12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26" y="12"/>
                </a:cxn>
                <a:cxn ang="0">
                  <a:pos x="0" y="2"/>
                </a:cxn>
                <a:cxn ang="0">
                  <a:pos x="38" y="0"/>
                </a:cxn>
                <a:cxn ang="0">
                  <a:pos x="64" y="12"/>
                </a:cxn>
              </a:cxnLst>
              <a:rect l="0" t="0" r="r" b="b"/>
              <a:pathLst>
                <a:path w="64" h="12">
                  <a:moveTo>
                    <a:pt x="64" y="12"/>
                  </a:moveTo>
                  <a:lnTo>
                    <a:pt x="26" y="12"/>
                  </a:lnTo>
                  <a:lnTo>
                    <a:pt x="0" y="2"/>
                  </a:lnTo>
                  <a:lnTo>
                    <a:pt x="38" y="0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ED0075"/>
            </a:solidFill>
            <a:ln w="0">
              <a:solidFill>
                <a:srgbClr val="ED007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73" name="Freeform 2149"/>
            <p:cNvSpPr>
              <a:spLocks/>
            </p:cNvSpPr>
            <p:nvPr/>
          </p:nvSpPr>
          <p:spPr bwMode="auto">
            <a:xfrm>
              <a:off x="1888" y="1694"/>
              <a:ext cx="64" cy="12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26" y="12"/>
                </a:cxn>
                <a:cxn ang="0">
                  <a:pos x="0" y="2"/>
                </a:cxn>
                <a:cxn ang="0">
                  <a:pos x="38" y="0"/>
                </a:cxn>
                <a:cxn ang="0">
                  <a:pos x="64" y="12"/>
                </a:cxn>
              </a:cxnLst>
              <a:rect l="0" t="0" r="r" b="b"/>
              <a:pathLst>
                <a:path w="64" h="12">
                  <a:moveTo>
                    <a:pt x="64" y="12"/>
                  </a:moveTo>
                  <a:lnTo>
                    <a:pt x="26" y="12"/>
                  </a:lnTo>
                  <a:lnTo>
                    <a:pt x="0" y="2"/>
                  </a:lnTo>
                  <a:lnTo>
                    <a:pt x="38" y="0"/>
                  </a:lnTo>
                  <a:lnTo>
                    <a:pt x="64" y="1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74" name="Freeform 2150"/>
            <p:cNvSpPr>
              <a:spLocks/>
            </p:cNvSpPr>
            <p:nvPr/>
          </p:nvSpPr>
          <p:spPr bwMode="auto">
            <a:xfrm>
              <a:off x="1860" y="1680"/>
              <a:ext cx="66" cy="16"/>
            </a:xfrm>
            <a:custGeom>
              <a:avLst/>
              <a:gdLst/>
              <a:ahLst/>
              <a:cxnLst>
                <a:cxn ang="0">
                  <a:pos x="66" y="14"/>
                </a:cxn>
                <a:cxn ang="0">
                  <a:pos x="28" y="16"/>
                </a:cxn>
                <a:cxn ang="0">
                  <a:pos x="0" y="6"/>
                </a:cxn>
                <a:cxn ang="0">
                  <a:pos x="38" y="0"/>
                </a:cxn>
                <a:cxn ang="0">
                  <a:pos x="66" y="14"/>
                </a:cxn>
              </a:cxnLst>
              <a:rect l="0" t="0" r="r" b="b"/>
              <a:pathLst>
                <a:path w="66" h="16">
                  <a:moveTo>
                    <a:pt x="66" y="14"/>
                  </a:moveTo>
                  <a:lnTo>
                    <a:pt x="28" y="16"/>
                  </a:lnTo>
                  <a:lnTo>
                    <a:pt x="0" y="6"/>
                  </a:lnTo>
                  <a:lnTo>
                    <a:pt x="38" y="0"/>
                  </a:lnTo>
                  <a:lnTo>
                    <a:pt x="66" y="14"/>
                  </a:lnTo>
                  <a:close/>
                </a:path>
              </a:pathLst>
            </a:custGeom>
            <a:solidFill>
              <a:srgbClr val="F20080"/>
            </a:solidFill>
            <a:ln w="0">
              <a:solidFill>
                <a:srgbClr val="F2008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75" name="Freeform 2151"/>
            <p:cNvSpPr>
              <a:spLocks/>
            </p:cNvSpPr>
            <p:nvPr/>
          </p:nvSpPr>
          <p:spPr bwMode="auto">
            <a:xfrm>
              <a:off x="1860" y="1680"/>
              <a:ext cx="66" cy="16"/>
            </a:xfrm>
            <a:custGeom>
              <a:avLst/>
              <a:gdLst/>
              <a:ahLst/>
              <a:cxnLst>
                <a:cxn ang="0">
                  <a:pos x="66" y="14"/>
                </a:cxn>
                <a:cxn ang="0">
                  <a:pos x="28" y="16"/>
                </a:cxn>
                <a:cxn ang="0">
                  <a:pos x="0" y="6"/>
                </a:cxn>
                <a:cxn ang="0">
                  <a:pos x="38" y="0"/>
                </a:cxn>
                <a:cxn ang="0">
                  <a:pos x="66" y="14"/>
                </a:cxn>
              </a:cxnLst>
              <a:rect l="0" t="0" r="r" b="b"/>
              <a:pathLst>
                <a:path w="66" h="16">
                  <a:moveTo>
                    <a:pt x="66" y="14"/>
                  </a:moveTo>
                  <a:lnTo>
                    <a:pt x="28" y="16"/>
                  </a:lnTo>
                  <a:lnTo>
                    <a:pt x="0" y="6"/>
                  </a:lnTo>
                  <a:lnTo>
                    <a:pt x="38" y="0"/>
                  </a:lnTo>
                  <a:lnTo>
                    <a:pt x="66" y="1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76" name="Freeform 2152"/>
            <p:cNvSpPr>
              <a:spLocks/>
            </p:cNvSpPr>
            <p:nvPr/>
          </p:nvSpPr>
          <p:spPr bwMode="auto">
            <a:xfrm>
              <a:off x="1830" y="1664"/>
              <a:ext cx="68" cy="22"/>
            </a:xfrm>
            <a:custGeom>
              <a:avLst/>
              <a:gdLst/>
              <a:ahLst/>
              <a:cxnLst>
                <a:cxn ang="0">
                  <a:pos x="68" y="16"/>
                </a:cxn>
                <a:cxn ang="0">
                  <a:pos x="30" y="22"/>
                </a:cxn>
                <a:cxn ang="0">
                  <a:pos x="0" y="8"/>
                </a:cxn>
                <a:cxn ang="0">
                  <a:pos x="38" y="0"/>
                </a:cxn>
                <a:cxn ang="0">
                  <a:pos x="68" y="16"/>
                </a:cxn>
              </a:cxnLst>
              <a:rect l="0" t="0" r="r" b="b"/>
              <a:pathLst>
                <a:path w="68" h="22">
                  <a:moveTo>
                    <a:pt x="68" y="16"/>
                  </a:moveTo>
                  <a:lnTo>
                    <a:pt x="30" y="22"/>
                  </a:lnTo>
                  <a:lnTo>
                    <a:pt x="0" y="8"/>
                  </a:lnTo>
                  <a:lnTo>
                    <a:pt x="38" y="0"/>
                  </a:lnTo>
                  <a:lnTo>
                    <a:pt x="68" y="16"/>
                  </a:lnTo>
                  <a:close/>
                </a:path>
              </a:pathLst>
            </a:custGeom>
            <a:solidFill>
              <a:srgbClr val="F60088"/>
            </a:solidFill>
            <a:ln w="0">
              <a:solidFill>
                <a:srgbClr val="F6008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77" name="Freeform 2153"/>
            <p:cNvSpPr>
              <a:spLocks/>
            </p:cNvSpPr>
            <p:nvPr/>
          </p:nvSpPr>
          <p:spPr bwMode="auto">
            <a:xfrm>
              <a:off x="1830" y="1664"/>
              <a:ext cx="68" cy="22"/>
            </a:xfrm>
            <a:custGeom>
              <a:avLst/>
              <a:gdLst/>
              <a:ahLst/>
              <a:cxnLst>
                <a:cxn ang="0">
                  <a:pos x="68" y="16"/>
                </a:cxn>
                <a:cxn ang="0">
                  <a:pos x="30" y="22"/>
                </a:cxn>
                <a:cxn ang="0">
                  <a:pos x="0" y="8"/>
                </a:cxn>
                <a:cxn ang="0">
                  <a:pos x="38" y="0"/>
                </a:cxn>
                <a:cxn ang="0">
                  <a:pos x="68" y="16"/>
                </a:cxn>
              </a:cxnLst>
              <a:rect l="0" t="0" r="r" b="b"/>
              <a:pathLst>
                <a:path w="68" h="22">
                  <a:moveTo>
                    <a:pt x="68" y="16"/>
                  </a:moveTo>
                  <a:lnTo>
                    <a:pt x="30" y="22"/>
                  </a:lnTo>
                  <a:lnTo>
                    <a:pt x="0" y="8"/>
                  </a:lnTo>
                  <a:lnTo>
                    <a:pt x="38" y="0"/>
                  </a:lnTo>
                  <a:lnTo>
                    <a:pt x="68" y="1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78" name="Freeform 2154"/>
            <p:cNvSpPr>
              <a:spLocks/>
            </p:cNvSpPr>
            <p:nvPr/>
          </p:nvSpPr>
          <p:spPr bwMode="auto">
            <a:xfrm>
              <a:off x="1800" y="1644"/>
              <a:ext cx="68" cy="28"/>
            </a:xfrm>
            <a:custGeom>
              <a:avLst/>
              <a:gdLst/>
              <a:ahLst/>
              <a:cxnLst>
                <a:cxn ang="0">
                  <a:pos x="68" y="20"/>
                </a:cxn>
                <a:cxn ang="0">
                  <a:pos x="30" y="28"/>
                </a:cxn>
                <a:cxn ang="0">
                  <a:pos x="0" y="12"/>
                </a:cxn>
                <a:cxn ang="0">
                  <a:pos x="40" y="0"/>
                </a:cxn>
                <a:cxn ang="0">
                  <a:pos x="68" y="20"/>
                </a:cxn>
              </a:cxnLst>
              <a:rect l="0" t="0" r="r" b="b"/>
              <a:pathLst>
                <a:path w="68" h="28">
                  <a:moveTo>
                    <a:pt x="68" y="20"/>
                  </a:moveTo>
                  <a:lnTo>
                    <a:pt x="30" y="28"/>
                  </a:lnTo>
                  <a:lnTo>
                    <a:pt x="0" y="12"/>
                  </a:lnTo>
                  <a:lnTo>
                    <a:pt x="40" y="0"/>
                  </a:lnTo>
                  <a:lnTo>
                    <a:pt x="68" y="20"/>
                  </a:lnTo>
                  <a:close/>
                </a:path>
              </a:pathLst>
            </a:custGeom>
            <a:solidFill>
              <a:srgbClr val="F70A8C"/>
            </a:solidFill>
            <a:ln w="0">
              <a:solidFill>
                <a:srgbClr val="F70A8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79" name="Freeform 2155"/>
            <p:cNvSpPr>
              <a:spLocks/>
            </p:cNvSpPr>
            <p:nvPr/>
          </p:nvSpPr>
          <p:spPr bwMode="auto">
            <a:xfrm>
              <a:off x="1800" y="1644"/>
              <a:ext cx="68" cy="28"/>
            </a:xfrm>
            <a:custGeom>
              <a:avLst/>
              <a:gdLst/>
              <a:ahLst/>
              <a:cxnLst>
                <a:cxn ang="0">
                  <a:pos x="68" y="20"/>
                </a:cxn>
                <a:cxn ang="0">
                  <a:pos x="30" y="28"/>
                </a:cxn>
                <a:cxn ang="0">
                  <a:pos x="0" y="12"/>
                </a:cxn>
                <a:cxn ang="0">
                  <a:pos x="40" y="0"/>
                </a:cxn>
                <a:cxn ang="0">
                  <a:pos x="68" y="20"/>
                </a:cxn>
              </a:cxnLst>
              <a:rect l="0" t="0" r="r" b="b"/>
              <a:pathLst>
                <a:path w="68" h="28">
                  <a:moveTo>
                    <a:pt x="68" y="20"/>
                  </a:moveTo>
                  <a:lnTo>
                    <a:pt x="30" y="28"/>
                  </a:lnTo>
                  <a:lnTo>
                    <a:pt x="0" y="12"/>
                  </a:lnTo>
                  <a:lnTo>
                    <a:pt x="40" y="0"/>
                  </a:lnTo>
                  <a:lnTo>
                    <a:pt x="68" y="2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80" name="Freeform 2156"/>
            <p:cNvSpPr>
              <a:spLocks/>
            </p:cNvSpPr>
            <p:nvPr/>
          </p:nvSpPr>
          <p:spPr bwMode="auto">
            <a:xfrm>
              <a:off x="1770" y="1624"/>
              <a:ext cx="70" cy="32"/>
            </a:xfrm>
            <a:custGeom>
              <a:avLst/>
              <a:gdLst/>
              <a:ahLst/>
              <a:cxnLst>
                <a:cxn ang="0">
                  <a:pos x="70" y="20"/>
                </a:cxn>
                <a:cxn ang="0">
                  <a:pos x="30" y="32"/>
                </a:cxn>
                <a:cxn ang="0">
                  <a:pos x="0" y="16"/>
                </a:cxn>
                <a:cxn ang="0">
                  <a:pos x="40" y="0"/>
                </a:cxn>
                <a:cxn ang="0">
                  <a:pos x="70" y="20"/>
                </a:cxn>
              </a:cxnLst>
              <a:rect l="0" t="0" r="r" b="b"/>
              <a:pathLst>
                <a:path w="70" h="32">
                  <a:moveTo>
                    <a:pt x="70" y="20"/>
                  </a:moveTo>
                  <a:lnTo>
                    <a:pt x="30" y="32"/>
                  </a:lnTo>
                  <a:lnTo>
                    <a:pt x="0" y="16"/>
                  </a:lnTo>
                  <a:lnTo>
                    <a:pt x="40" y="0"/>
                  </a:lnTo>
                  <a:lnTo>
                    <a:pt x="70" y="20"/>
                  </a:lnTo>
                  <a:close/>
                </a:path>
              </a:pathLst>
            </a:custGeom>
            <a:solidFill>
              <a:srgbClr val="F8198C"/>
            </a:solidFill>
            <a:ln w="0">
              <a:solidFill>
                <a:srgbClr val="F8198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81" name="Freeform 2157"/>
            <p:cNvSpPr>
              <a:spLocks/>
            </p:cNvSpPr>
            <p:nvPr/>
          </p:nvSpPr>
          <p:spPr bwMode="auto">
            <a:xfrm>
              <a:off x="1770" y="1624"/>
              <a:ext cx="70" cy="32"/>
            </a:xfrm>
            <a:custGeom>
              <a:avLst/>
              <a:gdLst/>
              <a:ahLst/>
              <a:cxnLst>
                <a:cxn ang="0">
                  <a:pos x="70" y="20"/>
                </a:cxn>
                <a:cxn ang="0">
                  <a:pos x="30" y="32"/>
                </a:cxn>
                <a:cxn ang="0">
                  <a:pos x="0" y="16"/>
                </a:cxn>
                <a:cxn ang="0">
                  <a:pos x="40" y="0"/>
                </a:cxn>
                <a:cxn ang="0">
                  <a:pos x="70" y="20"/>
                </a:cxn>
              </a:cxnLst>
              <a:rect l="0" t="0" r="r" b="b"/>
              <a:pathLst>
                <a:path w="70" h="32">
                  <a:moveTo>
                    <a:pt x="70" y="20"/>
                  </a:moveTo>
                  <a:lnTo>
                    <a:pt x="30" y="32"/>
                  </a:lnTo>
                  <a:lnTo>
                    <a:pt x="0" y="16"/>
                  </a:lnTo>
                  <a:lnTo>
                    <a:pt x="40" y="0"/>
                  </a:lnTo>
                  <a:lnTo>
                    <a:pt x="70" y="2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82" name="Freeform 2158"/>
            <p:cNvSpPr>
              <a:spLocks/>
            </p:cNvSpPr>
            <p:nvPr/>
          </p:nvSpPr>
          <p:spPr bwMode="auto">
            <a:xfrm>
              <a:off x="1740" y="1602"/>
              <a:ext cx="70" cy="38"/>
            </a:xfrm>
            <a:custGeom>
              <a:avLst/>
              <a:gdLst/>
              <a:ahLst/>
              <a:cxnLst>
                <a:cxn ang="0">
                  <a:pos x="70" y="22"/>
                </a:cxn>
                <a:cxn ang="0">
                  <a:pos x="30" y="38"/>
                </a:cxn>
                <a:cxn ang="0">
                  <a:pos x="0" y="22"/>
                </a:cxn>
                <a:cxn ang="0">
                  <a:pos x="38" y="0"/>
                </a:cxn>
                <a:cxn ang="0">
                  <a:pos x="70" y="22"/>
                </a:cxn>
              </a:cxnLst>
              <a:rect l="0" t="0" r="r" b="b"/>
              <a:pathLst>
                <a:path w="70" h="38">
                  <a:moveTo>
                    <a:pt x="70" y="22"/>
                  </a:moveTo>
                  <a:lnTo>
                    <a:pt x="30" y="38"/>
                  </a:lnTo>
                  <a:lnTo>
                    <a:pt x="0" y="22"/>
                  </a:lnTo>
                  <a:lnTo>
                    <a:pt x="38" y="0"/>
                  </a:lnTo>
                  <a:lnTo>
                    <a:pt x="70" y="22"/>
                  </a:lnTo>
                  <a:close/>
                </a:path>
              </a:pathLst>
            </a:custGeom>
            <a:solidFill>
              <a:srgbClr val="F9288A"/>
            </a:solidFill>
            <a:ln w="0">
              <a:solidFill>
                <a:srgbClr val="F9288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83" name="Freeform 2159"/>
            <p:cNvSpPr>
              <a:spLocks/>
            </p:cNvSpPr>
            <p:nvPr/>
          </p:nvSpPr>
          <p:spPr bwMode="auto">
            <a:xfrm>
              <a:off x="1740" y="1602"/>
              <a:ext cx="70" cy="38"/>
            </a:xfrm>
            <a:custGeom>
              <a:avLst/>
              <a:gdLst/>
              <a:ahLst/>
              <a:cxnLst>
                <a:cxn ang="0">
                  <a:pos x="70" y="22"/>
                </a:cxn>
                <a:cxn ang="0">
                  <a:pos x="30" y="38"/>
                </a:cxn>
                <a:cxn ang="0">
                  <a:pos x="0" y="22"/>
                </a:cxn>
                <a:cxn ang="0">
                  <a:pos x="38" y="0"/>
                </a:cxn>
                <a:cxn ang="0">
                  <a:pos x="70" y="22"/>
                </a:cxn>
              </a:cxnLst>
              <a:rect l="0" t="0" r="r" b="b"/>
              <a:pathLst>
                <a:path w="70" h="38">
                  <a:moveTo>
                    <a:pt x="70" y="22"/>
                  </a:moveTo>
                  <a:lnTo>
                    <a:pt x="30" y="38"/>
                  </a:lnTo>
                  <a:lnTo>
                    <a:pt x="0" y="22"/>
                  </a:lnTo>
                  <a:lnTo>
                    <a:pt x="38" y="0"/>
                  </a:lnTo>
                  <a:lnTo>
                    <a:pt x="70" y="2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84" name="Freeform 2160"/>
            <p:cNvSpPr>
              <a:spLocks/>
            </p:cNvSpPr>
            <p:nvPr/>
          </p:nvSpPr>
          <p:spPr bwMode="auto">
            <a:xfrm>
              <a:off x="1708" y="1580"/>
              <a:ext cx="70" cy="44"/>
            </a:xfrm>
            <a:custGeom>
              <a:avLst/>
              <a:gdLst/>
              <a:ahLst/>
              <a:cxnLst>
                <a:cxn ang="0">
                  <a:pos x="70" y="22"/>
                </a:cxn>
                <a:cxn ang="0">
                  <a:pos x="32" y="44"/>
                </a:cxn>
                <a:cxn ang="0">
                  <a:pos x="0" y="28"/>
                </a:cxn>
                <a:cxn ang="0">
                  <a:pos x="38" y="0"/>
                </a:cxn>
                <a:cxn ang="0">
                  <a:pos x="70" y="22"/>
                </a:cxn>
              </a:cxnLst>
              <a:rect l="0" t="0" r="r" b="b"/>
              <a:pathLst>
                <a:path w="70" h="44">
                  <a:moveTo>
                    <a:pt x="70" y="22"/>
                  </a:moveTo>
                  <a:lnTo>
                    <a:pt x="32" y="44"/>
                  </a:lnTo>
                  <a:lnTo>
                    <a:pt x="0" y="28"/>
                  </a:lnTo>
                  <a:lnTo>
                    <a:pt x="38" y="0"/>
                  </a:lnTo>
                  <a:lnTo>
                    <a:pt x="70" y="22"/>
                  </a:lnTo>
                  <a:close/>
                </a:path>
              </a:pathLst>
            </a:custGeom>
            <a:solidFill>
              <a:srgbClr val="FA3782"/>
            </a:solidFill>
            <a:ln w="0">
              <a:solidFill>
                <a:srgbClr val="FA378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85" name="Freeform 2161"/>
            <p:cNvSpPr>
              <a:spLocks/>
            </p:cNvSpPr>
            <p:nvPr/>
          </p:nvSpPr>
          <p:spPr bwMode="auto">
            <a:xfrm>
              <a:off x="1708" y="1580"/>
              <a:ext cx="70" cy="44"/>
            </a:xfrm>
            <a:custGeom>
              <a:avLst/>
              <a:gdLst/>
              <a:ahLst/>
              <a:cxnLst>
                <a:cxn ang="0">
                  <a:pos x="70" y="22"/>
                </a:cxn>
                <a:cxn ang="0">
                  <a:pos x="32" y="44"/>
                </a:cxn>
                <a:cxn ang="0">
                  <a:pos x="0" y="28"/>
                </a:cxn>
                <a:cxn ang="0">
                  <a:pos x="38" y="0"/>
                </a:cxn>
                <a:cxn ang="0">
                  <a:pos x="70" y="22"/>
                </a:cxn>
              </a:cxnLst>
              <a:rect l="0" t="0" r="r" b="b"/>
              <a:pathLst>
                <a:path w="70" h="44">
                  <a:moveTo>
                    <a:pt x="70" y="22"/>
                  </a:moveTo>
                  <a:lnTo>
                    <a:pt x="32" y="44"/>
                  </a:lnTo>
                  <a:lnTo>
                    <a:pt x="0" y="28"/>
                  </a:lnTo>
                  <a:lnTo>
                    <a:pt x="38" y="0"/>
                  </a:lnTo>
                  <a:lnTo>
                    <a:pt x="70" y="2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86" name="Freeform 2162"/>
            <p:cNvSpPr>
              <a:spLocks/>
            </p:cNvSpPr>
            <p:nvPr/>
          </p:nvSpPr>
          <p:spPr bwMode="auto">
            <a:xfrm>
              <a:off x="1674" y="1562"/>
              <a:ext cx="72" cy="46"/>
            </a:xfrm>
            <a:custGeom>
              <a:avLst/>
              <a:gdLst/>
              <a:ahLst/>
              <a:cxnLst>
                <a:cxn ang="0">
                  <a:pos x="72" y="18"/>
                </a:cxn>
                <a:cxn ang="0">
                  <a:pos x="34" y="46"/>
                </a:cxn>
                <a:cxn ang="0">
                  <a:pos x="0" y="32"/>
                </a:cxn>
                <a:cxn ang="0">
                  <a:pos x="40" y="0"/>
                </a:cxn>
                <a:cxn ang="0">
                  <a:pos x="72" y="18"/>
                </a:cxn>
              </a:cxnLst>
              <a:rect l="0" t="0" r="r" b="b"/>
              <a:pathLst>
                <a:path w="72" h="46">
                  <a:moveTo>
                    <a:pt x="72" y="18"/>
                  </a:moveTo>
                  <a:lnTo>
                    <a:pt x="34" y="46"/>
                  </a:lnTo>
                  <a:lnTo>
                    <a:pt x="0" y="32"/>
                  </a:lnTo>
                  <a:lnTo>
                    <a:pt x="40" y="0"/>
                  </a:lnTo>
                  <a:lnTo>
                    <a:pt x="72" y="18"/>
                  </a:lnTo>
                  <a:close/>
                </a:path>
              </a:pathLst>
            </a:custGeom>
            <a:solidFill>
              <a:srgbClr val="FB4676"/>
            </a:solidFill>
            <a:ln w="0">
              <a:solidFill>
                <a:srgbClr val="FB467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87" name="Freeform 2163"/>
            <p:cNvSpPr>
              <a:spLocks/>
            </p:cNvSpPr>
            <p:nvPr/>
          </p:nvSpPr>
          <p:spPr bwMode="auto">
            <a:xfrm>
              <a:off x="1674" y="1562"/>
              <a:ext cx="72" cy="46"/>
            </a:xfrm>
            <a:custGeom>
              <a:avLst/>
              <a:gdLst/>
              <a:ahLst/>
              <a:cxnLst>
                <a:cxn ang="0">
                  <a:pos x="72" y="18"/>
                </a:cxn>
                <a:cxn ang="0">
                  <a:pos x="34" y="46"/>
                </a:cxn>
                <a:cxn ang="0">
                  <a:pos x="0" y="32"/>
                </a:cxn>
                <a:cxn ang="0">
                  <a:pos x="40" y="0"/>
                </a:cxn>
                <a:cxn ang="0">
                  <a:pos x="72" y="18"/>
                </a:cxn>
              </a:cxnLst>
              <a:rect l="0" t="0" r="r" b="b"/>
              <a:pathLst>
                <a:path w="72" h="46">
                  <a:moveTo>
                    <a:pt x="72" y="18"/>
                  </a:moveTo>
                  <a:lnTo>
                    <a:pt x="34" y="46"/>
                  </a:lnTo>
                  <a:lnTo>
                    <a:pt x="0" y="32"/>
                  </a:lnTo>
                  <a:lnTo>
                    <a:pt x="40" y="0"/>
                  </a:lnTo>
                  <a:lnTo>
                    <a:pt x="72" y="1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88" name="Freeform 2164"/>
            <p:cNvSpPr>
              <a:spLocks/>
            </p:cNvSpPr>
            <p:nvPr/>
          </p:nvSpPr>
          <p:spPr bwMode="auto">
            <a:xfrm>
              <a:off x="1640" y="1548"/>
              <a:ext cx="74" cy="46"/>
            </a:xfrm>
            <a:custGeom>
              <a:avLst/>
              <a:gdLst/>
              <a:ahLst/>
              <a:cxnLst>
                <a:cxn ang="0">
                  <a:pos x="74" y="14"/>
                </a:cxn>
                <a:cxn ang="0">
                  <a:pos x="34" y="46"/>
                </a:cxn>
                <a:cxn ang="0">
                  <a:pos x="0" y="38"/>
                </a:cxn>
                <a:cxn ang="0">
                  <a:pos x="40" y="0"/>
                </a:cxn>
                <a:cxn ang="0">
                  <a:pos x="74" y="14"/>
                </a:cxn>
              </a:cxnLst>
              <a:rect l="0" t="0" r="r" b="b"/>
              <a:pathLst>
                <a:path w="74" h="46">
                  <a:moveTo>
                    <a:pt x="74" y="14"/>
                  </a:moveTo>
                  <a:lnTo>
                    <a:pt x="34" y="46"/>
                  </a:lnTo>
                  <a:lnTo>
                    <a:pt x="0" y="38"/>
                  </a:lnTo>
                  <a:lnTo>
                    <a:pt x="40" y="0"/>
                  </a:lnTo>
                  <a:lnTo>
                    <a:pt x="74" y="14"/>
                  </a:lnTo>
                  <a:close/>
                </a:path>
              </a:pathLst>
            </a:custGeom>
            <a:solidFill>
              <a:srgbClr val="FC5861"/>
            </a:solidFill>
            <a:ln w="0">
              <a:solidFill>
                <a:srgbClr val="FC586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89" name="Freeform 2165"/>
            <p:cNvSpPr>
              <a:spLocks/>
            </p:cNvSpPr>
            <p:nvPr/>
          </p:nvSpPr>
          <p:spPr bwMode="auto">
            <a:xfrm>
              <a:off x="1640" y="1548"/>
              <a:ext cx="74" cy="46"/>
            </a:xfrm>
            <a:custGeom>
              <a:avLst/>
              <a:gdLst/>
              <a:ahLst/>
              <a:cxnLst>
                <a:cxn ang="0">
                  <a:pos x="74" y="14"/>
                </a:cxn>
                <a:cxn ang="0">
                  <a:pos x="34" y="46"/>
                </a:cxn>
                <a:cxn ang="0">
                  <a:pos x="0" y="38"/>
                </a:cxn>
                <a:cxn ang="0">
                  <a:pos x="40" y="0"/>
                </a:cxn>
                <a:cxn ang="0">
                  <a:pos x="74" y="14"/>
                </a:cxn>
              </a:cxnLst>
              <a:rect l="0" t="0" r="r" b="b"/>
              <a:pathLst>
                <a:path w="74" h="46">
                  <a:moveTo>
                    <a:pt x="74" y="14"/>
                  </a:moveTo>
                  <a:lnTo>
                    <a:pt x="34" y="46"/>
                  </a:lnTo>
                  <a:lnTo>
                    <a:pt x="0" y="38"/>
                  </a:lnTo>
                  <a:lnTo>
                    <a:pt x="40" y="0"/>
                  </a:lnTo>
                  <a:lnTo>
                    <a:pt x="74" y="1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90" name="Freeform 2166"/>
            <p:cNvSpPr>
              <a:spLocks/>
            </p:cNvSpPr>
            <p:nvPr/>
          </p:nvSpPr>
          <p:spPr bwMode="auto">
            <a:xfrm>
              <a:off x="1606" y="1546"/>
              <a:ext cx="74" cy="44"/>
            </a:xfrm>
            <a:custGeom>
              <a:avLst/>
              <a:gdLst/>
              <a:ahLst/>
              <a:cxnLst>
                <a:cxn ang="0">
                  <a:pos x="74" y="2"/>
                </a:cxn>
                <a:cxn ang="0">
                  <a:pos x="34" y="40"/>
                </a:cxn>
                <a:cxn ang="0">
                  <a:pos x="0" y="44"/>
                </a:cxn>
                <a:cxn ang="0">
                  <a:pos x="38" y="0"/>
                </a:cxn>
                <a:cxn ang="0">
                  <a:pos x="74" y="2"/>
                </a:cxn>
              </a:cxnLst>
              <a:rect l="0" t="0" r="r" b="b"/>
              <a:pathLst>
                <a:path w="74" h="44">
                  <a:moveTo>
                    <a:pt x="74" y="2"/>
                  </a:moveTo>
                  <a:lnTo>
                    <a:pt x="34" y="40"/>
                  </a:lnTo>
                  <a:lnTo>
                    <a:pt x="0" y="44"/>
                  </a:lnTo>
                  <a:lnTo>
                    <a:pt x="38" y="0"/>
                  </a:lnTo>
                  <a:lnTo>
                    <a:pt x="74" y="2"/>
                  </a:lnTo>
                  <a:close/>
                </a:path>
              </a:pathLst>
            </a:custGeom>
            <a:solidFill>
              <a:srgbClr val="FA6B3B"/>
            </a:solidFill>
            <a:ln w="0">
              <a:solidFill>
                <a:srgbClr val="FA6B3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91" name="Freeform 2167"/>
            <p:cNvSpPr>
              <a:spLocks/>
            </p:cNvSpPr>
            <p:nvPr/>
          </p:nvSpPr>
          <p:spPr bwMode="auto">
            <a:xfrm>
              <a:off x="1606" y="1546"/>
              <a:ext cx="74" cy="44"/>
            </a:xfrm>
            <a:custGeom>
              <a:avLst/>
              <a:gdLst/>
              <a:ahLst/>
              <a:cxnLst>
                <a:cxn ang="0">
                  <a:pos x="74" y="2"/>
                </a:cxn>
                <a:cxn ang="0">
                  <a:pos x="34" y="40"/>
                </a:cxn>
                <a:cxn ang="0">
                  <a:pos x="0" y="44"/>
                </a:cxn>
                <a:cxn ang="0">
                  <a:pos x="38" y="0"/>
                </a:cxn>
                <a:cxn ang="0">
                  <a:pos x="74" y="2"/>
                </a:cxn>
              </a:cxnLst>
              <a:rect l="0" t="0" r="r" b="b"/>
              <a:pathLst>
                <a:path w="74" h="44">
                  <a:moveTo>
                    <a:pt x="74" y="2"/>
                  </a:moveTo>
                  <a:lnTo>
                    <a:pt x="34" y="40"/>
                  </a:lnTo>
                  <a:lnTo>
                    <a:pt x="0" y="44"/>
                  </a:lnTo>
                  <a:lnTo>
                    <a:pt x="38" y="0"/>
                  </a:lnTo>
                  <a:lnTo>
                    <a:pt x="74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92" name="Freeform 2168"/>
            <p:cNvSpPr>
              <a:spLocks/>
            </p:cNvSpPr>
            <p:nvPr/>
          </p:nvSpPr>
          <p:spPr bwMode="auto">
            <a:xfrm>
              <a:off x="1570" y="1546"/>
              <a:ext cx="74" cy="62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36" y="44"/>
                </a:cxn>
                <a:cxn ang="0">
                  <a:pos x="0" y="62"/>
                </a:cxn>
                <a:cxn ang="0">
                  <a:pos x="38" y="14"/>
                </a:cxn>
                <a:cxn ang="0">
                  <a:pos x="74" y="0"/>
                </a:cxn>
              </a:cxnLst>
              <a:rect l="0" t="0" r="r" b="b"/>
              <a:pathLst>
                <a:path w="74" h="62">
                  <a:moveTo>
                    <a:pt x="74" y="0"/>
                  </a:moveTo>
                  <a:lnTo>
                    <a:pt x="36" y="44"/>
                  </a:lnTo>
                  <a:lnTo>
                    <a:pt x="0" y="62"/>
                  </a:lnTo>
                  <a:lnTo>
                    <a:pt x="38" y="14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EA7D00"/>
            </a:solidFill>
            <a:ln w="0">
              <a:solidFill>
                <a:srgbClr val="EA7D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93" name="Freeform 2169"/>
            <p:cNvSpPr>
              <a:spLocks/>
            </p:cNvSpPr>
            <p:nvPr/>
          </p:nvSpPr>
          <p:spPr bwMode="auto">
            <a:xfrm>
              <a:off x="1570" y="1546"/>
              <a:ext cx="74" cy="62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36" y="44"/>
                </a:cxn>
                <a:cxn ang="0">
                  <a:pos x="0" y="62"/>
                </a:cxn>
                <a:cxn ang="0">
                  <a:pos x="38" y="14"/>
                </a:cxn>
                <a:cxn ang="0">
                  <a:pos x="74" y="0"/>
                </a:cxn>
              </a:cxnLst>
              <a:rect l="0" t="0" r="r" b="b"/>
              <a:pathLst>
                <a:path w="74" h="62">
                  <a:moveTo>
                    <a:pt x="74" y="0"/>
                  </a:moveTo>
                  <a:lnTo>
                    <a:pt x="36" y="44"/>
                  </a:lnTo>
                  <a:lnTo>
                    <a:pt x="0" y="62"/>
                  </a:lnTo>
                  <a:lnTo>
                    <a:pt x="38" y="14"/>
                  </a:lnTo>
                  <a:lnTo>
                    <a:pt x="74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94" name="Freeform 2170"/>
            <p:cNvSpPr>
              <a:spLocks/>
            </p:cNvSpPr>
            <p:nvPr/>
          </p:nvSpPr>
          <p:spPr bwMode="auto">
            <a:xfrm>
              <a:off x="1534" y="1560"/>
              <a:ext cx="74" cy="86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36" y="48"/>
                </a:cxn>
                <a:cxn ang="0">
                  <a:pos x="0" y="86"/>
                </a:cxn>
                <a:cxn ang="0">
                  <a:pos x="38" y="40"/>
                </a:cxn>
                <a:cxn ang="0">
                  <a:pos x="74" y="0"/>
                </a:cxn>
              </a:cxnLst>
              <a:rect l="0" t="0" r="r" b="b"/>
              <a:pathLst>
                <a:path w="74" h="86">
                  <a:moveTo>
                    <a:pt x="74" y="0"/>
                  </a:moveTo>
                  <a:lnTo>
                    <a:pt x="36" y="48"/>
                  </a:lnTo>
                  <a:lnTo>
                    <a:pt x="0" y="86"/>
                  </a:lnTo>
                  <a:lnTo>
                    <a:pt x="38" y="4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27F00"/>
            </a:solidFill>
            <a:ln w="0">
              <a:solidFill>
                <a:srgbClr val="B27F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95" name="Freeform 2171"/>
            <p:cNvSpPr>
              <a:spLocks/>
            </p:cNvSpPr>
            <p:nvPr/>
          </p:nvSpPr>
          <p:spPr bwMode="auto">
            <a:xfrm>
              <a:off x="1534" y="1560"/>
              <a:ext cx="74" cy="86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36" y="48"/>
                </a:cxn>
                <a:cxn ang="0">
                  <a:pos x="0" y="86"/>
                </a:cxn>
                <a:cxn ang="0">
                  <a:pos x="38" y="40"/>
                </a:cxn>
                <a:cxn ang="0">
                  <a:pos x="74" y="0"/>
                </a:cxn>
              </a:cxnLst>
              <a:rect l="0" t="0" r="r" b="b"/>
              <a:pathLst>
                <a:path w="74" h="86">
                  <a:moveTo>
                    <a:pt x="74" y="0"/>
                  </a:moveTo>
                  <a:lnTo>
                    <a:pt x="36" y="48"/>
                  </a:lnTo>
                  <a:lnTo>
                    <a:pt x="0" y="86"/>
                  </a:lnTo>
                  <a:lnTo>
                    <a:pt x="38" y="40"/>
                  </a:lnTo>
                  <a:lnTo>
                    <a:pt x="74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96" name="Freeform 2172"/>
            <p:cNvSpPr>
              <a:spLocks/>
            </p:cNvSpPr>
            <p:nvPr/>
          </p:nvSpPr>
          <p:spPr bwMode="auto">
            <a:xfrm>
              <a:off x="1496" y="1600"/>
              <a:ext cx="76" cy="116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38" y="46"/>
                </a:cxn>
                <a:cxn ang="0">
                  <a:pos x="0" y="116"/>
                </a:cxn>
                <a:cxn ang="0">
                  <a:pos x="38" y="74"/>
                </a:cxn>
                <a:cxn ang="0">
                  <a:pos x="76" y="0"/>
                </a:cxn>
              </a:cxnLst>
              <a:rect l="0" t="0" r="r" b="b"/>
              <a:pathLst>
                <a:path w="76" h="116">
                  <a:moveTo>
                    <a:pt x="76" y="0"/>
                  </a:moveTo>
                  <a:lnTo>
                    <a:pt x="38" y="46"/>
                  </a:lnTo>
                  <a:lnTo>
                    <a:pt x="0" y="116"/>
                  </a:lnTo>
                  <a:lnTo>
                    <a:pt x="38" y="7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00C7"/>
            </a:solidFill>
            <a:ln w="0">
              <a:solidFill>
                <a:srgbClr val="0000C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97" name="Freeform 2173"/>
            <p:cNvSpPr>
              <a:spLocks/>
            </p:cNvSpPr>
            <p:nvPr/>
          </p:nvSpPr>
          <p:spPr bwMode="auto">
            <a:xfrm>
              <a:off x="1496" y="1600"/>
              <a:ext cx="76" cy="116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38" y="46"/>
                </a:cxn>
                <a:cxn ang="0">
                  <a:pos x="0" y="116"/>
                </a:cxn>
                <a:cxn ang="0">
                  <a:pos x="38" y="74"/>
                </a:cxn>
                <a:cxn ang="0">
                  <a:pos x="76" y="0"/>
                </a:cxn>
              </a:cxnLst>
              <a:rect l="0" t="0" r="r" b="b"/>
              <a:pathLst>
                <a:path w="76" h="116">
                  <a:moveTo>
                    <a:pt x="76" y="0"/>
                  </a:moveTo>
                  <a:lnTo>
                    <a:pt x="38" y="46"/>
                  </a:lnTo>
                  <a:lnTo>
                    <a:pt x="0" y="116"/>
                  </a:lnTo>
                  <a:lnTo>
                    <a:pt x="38" y="74"/>
                  </a:lnTo>
                  <a:lnTo>
                    <a:pt x="76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98" name="Freeform 2174"/>
            <p:cNvSpPr>
              <a:spLocks/>
            </p:cNvSpPr>
            <p:nvPr/>
          </p:nvSpPr>
          <p:spPr bwMode="auto">
            <a:xfrm>
              <a:off x="1458" y="1674"/>
              <a:ext cx="76" cy="138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38" y="42"/>
                </a:cxn>
                <a:cxn ang="0">
                  <a:pos x="0" y="138"/>
                </a:cxn>
                <a:cxn ang="0">
                  <a:pos x="38" y="110"/>
                </a:cxn>
                <a:cxn ang="0">
                  <a:pos x="76" y="0"/>
                </a:cxn>
              </a:cxnLst>
              <a:rect l="0" t="0" r="r" b="b"/>
              <a:pathLst>
                <a:path w="76" h="138">
                  <a:moveTo>
                    <a:pt x="76" y="0"/>
                  </a:moveTo>
                  <a:lnTo>
                    <a:pt x="38" y="42"/>
                  </a:lnTo>
                  <a:lnTo>
                    <a:pt x="0" y="138"/>
                  </a:lnTo>
                  <a:lnTo>
                    <a:pt x="38" y="110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400E8"/>
            </a:solidFill>
            <a:ln w="0">
              <a:solidFill>
                <a:srgbClr val="0400E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799" name="Freeform 2175"/>
            <p:cNvSpPr>
              <a:spLocks/>
            </p:cNvSpPr>
            <p:nvPr/>
          </p:nvSpPr>
          <p:spPr bwMode="auto">
            <a:xfrm>
              <a:off x="1458" y="1674"/>
              <a:ext cx="76" cy="138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38" y="42"/>
                </a:cxn>
                <a:cxn ang="0">
                  <a:pos x="0" y="138"/>
                </a:cxn>
                <a:cxn ang="0">
                  <a:pos x="38" y="110"/>
                </a:cxn>
                <a:cxn ang="0">
                  <a:pos x="76" y="0"/>
                </a:cxn>
              </a:cxnLst>
              <a:rect l="0" t="0" r="r" b="b"/>
              <a:pathLst>
                <a:path w="76" h="138">
                  <a:moveTo>
                    <a:pt x="76" y="0"/>
                  </a:moveTo>
                  <a:lnTo>
                    <a:pt x="38" y="42"/>
                  </a:lnTo>
                  <a:lnTo>
                    <a:pt x="0" y="138"/>
                  </a:lnTo>
                  <a:lnTo>
                    <a:pt x="38" y="110"/>
                  </a:lnTo>
                  <a:lnTo>
                    <a:pt x="76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800" name="Freeform 2176"/>
            <p:cNvSpPr>
              <a:spLocks/>
            </p:cNvSpPr>
            <p:nvPr/>
          </p:nvSpPr>
          <p:spPr bwMode="auto">
            <a:xfrm>
              <a:off x="1420" y="1784"/>
              <a:ext cx="76" cy="138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38" y="28"/>
                </a:cxn>
                <a:cxn ang="0">
                  <a:pos x="0" y="138"/>
                </a:cxn>
                <a:cxn ang="0">
                  <a:pos x="38" y="132"/>
                </a:cxn>
                <a:cxn ang="0">
                  <a:pos x="76" y="0"/>
                </a:cxn>
              </a:cxnLst>
              <a:rect l="0" t="0" r="r" b="b"/>
              <a:pathLst>
                <a:path w="76" h="138">
                  <a:moveTo>
                    <a:pt x="76" y="0"/>
                  </a:moveTo>
                  <a:lnTo>
                    <a:pt x="38" y="28"/>
                  </a:lnTo>
                  <a:lnTo>
                    <a:pt x="0" y="138"/>
                  </a:lnTo>
                  <a:lnTo>
                    <a:pt x="38" y="132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2F00EB"/>
            </a:solidFill>
            <a:ln w="0">
              <a:solidFill>
                <a:srgbClr val="2F00E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801" name="Freeform 2177"/>
            <p:cNvSpPr>
              <a:spLocks/>
            </p:cNvSpPr>
            <p:nvPr/>
          </p:nvSpPr>
          <p:spPr bwMode="auto">
            <a:xfrm>
              <a:off x="1420" y="1784"/>
              <a:ext cx="76" cy="138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38" y="28"/>
                </a:cxn>
                <a:cxn ang="0">
                  <a:pos x="0" y="138"/>
                </a:cxn>
                <a:cxn ang="0">
                  <a:pos x="38" y="132"/>
                </a:cxn>
                <a:cxn ang="0">
                  <a:pos x="76" y="0"/>
                </a:cxn>
              </a:cxnLst>
              <a:rect l="0" t="0" r="r" b="b"/>
              <a:pathLst>
                <a:path w="76" h="138">
                  <a:moveTo>
                    <a:pt x="76" y="0"/>
                  </a:moveTo>
                  <a:lnTo>
                    <a:pt x="38" y="28"/>
                  </a:lnTo>
                  <a:lnTo>
                    <a:pt x="0" y="138"/>
                  </a:lnTo>
                  <a:lnTo>
                    <a:pt x="38" y="132"/>
                  </a:lnTo>
                  <a:lnTo>
                    <a:pt x="76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802" name="Freeform 2178"/>
            <p:cNvSpPr>
              <a:spLocks/>
            </p:cNvSpPr>
            <p:nvPr/>
          </p:nvSpPr>
          <p:spPr bwMode="auto">
            <a:xfrm>
              <a:off x="1380" y="1916"/>
              <a:ext cx="78" cy="102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40" y="6"/>
                </a:cxn>
                <a:cxn ang="0">
                  <a:pos x="0" y="92"/>
                </a:cxn>
                <a:cxn ang="0">
                  <a:pos x="38" y="102"/>
                </a:cxn>
                <a:cxn ang="0">
                  <a:pos x="78" y="0"/>
                </a:cxn>
              </a:cxnLst>
              <a:rect l="0" t="0" r="r" b="b"/>
              <a:pathLst>
                <a:path w="78" h="102">
                  <a:moveTo>
                    <a:pt x="78" y="0"/>
                  </a:moveTo>
                  <a:lnTo>
                    <a:pt x="40" y="6"/>
                  </a:lnTo>
                  <a:lnTo>
                    <a:pt x="0" y="92"/>
                  </a:lnTo>
                  <a:lnTo>
                    <a:pt x="38" y="102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3216DD"/>
            </a:solidFill>
            <a:ln w="0">
              <a:solidFill>
                <a:srgbClr val="3216D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803" name="Freeform 2179"/>
            <p:cNvSpPr>
              <a:spLocks/>
            </p:cNvSpPr>
            <p:nvPr/>
          </p:nvSpPr>
          <p:spPr bwMode="auto">
            <a:xfrm>
              <a:off x="1380" y="1916"/>
              <a:ext cx="78" cy="102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40" y="6"/>
                </a:cxn>
                <a:cxn ang="0">
                  <a:pos x="0" y="92"/>
                </a:cxn>
                <a:cxn ang="0">
                  <a:pos x="38" y="102"/>
                </a:cxn>
                <a:cxn ang="0">
                  <a:pos x="78" y="0"/>
                </a:cxn>
              </a:cxnLst>
              <a:rect l="0" t="0" r="r" b="b"/>
              <a:pathLst>
                <a:path w="78" h="102">
                  <a:moveTo>
                    <a:pt x="78" y="0"/>
                  </a:moveTo>
                  <a:lnTo>
                    <a:pt x="40" y="6"/>
                  </a:lnTo>
                  <a:lnTo>
                    <a:pt x="0" y="92"/>
                  </a:lnTo>
                  <a:lnTo>
                    <a:pt x="38" y="102"/>
                  </a:lnTo>
                  <a:lnTo>
                    <a:pt x="78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804" name="Freeform 2180"/>
            <p:cNvSpPr>
              <a:spLocks/>
            </p:cNvSpPr>
            <p:nvPr/>
          </p:nvSpPr>
          <p:spPr bwMode="auto">
            <a:xfrm>
              <a:off x="1340" y="2008"/>
              <a:ext cx="78" cy="48"/>
            </a:xfrm>
            <a:custGeom>
              <a:avLst/>
              <a:gdLst/>
              <a:ahLst/>
              <a:cxnLst>
                <a:cxn ang="0">
                  <a:pos x="78" y="10"/>
                </a:cxn>
                <a:cxn ang="0">
                  <a:pos x="40" y="0"/>
                </a:cxn>
                <a:cxn ang="0">
                  <a:pos x="0" y="32"/>
                </a:cxn>
                <a:cxn ang="0">
                  <a:pos x="38" y="48"/>
                </a:cxn>
                <a:cxn ang="0">
                  <a:pos x="78" y="10"/>
                </a:cxn>
              </a:cxnLst>
              <a:rect l="0" t="0" r="r" b="b"/>
              <a:pathLst>
                <a:path w="78" h="48">
                  <a:moveTo>
                    <a:pt x="78" y="10"/>
                  </a:moveTo>
                  <a:lnTo>
                    <a:pt x="40" y="0"/>
                  </a:lnTo>
                  <a:lnTo>
                    <a:pt x="0" y="32"/>
                  </a:lnTo>
                  <a:lnTo>
                    <a:pt x="38" y="48"/>
                  </a:lnTo>
                  <a:lnTo>
                    <a:pt x="78" y="10"/>
                  </a:lnTo>
                  <a:close/>
                </a:path>
              </a:pathLst>
            </a:custGeom>
            <a:solidFill>
              <a:srgbClr val="005C90"/>
            </a:solidFill>
            <a:ln w="0">
              <a:solidFill>
                <a:srgbClr val="005C9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805" name="Freeform 2181"/>
            <p:cNvSpPr>
              <a:spLocks/>
            </p:cNvSpPr>
            <p:nvPr/>
          </p:nvSpPr>
          <p:spPr bwMode="auto">
            <a:xfrm>
              <a:off x="1340" y="2008"/>
              <a:ext cx="78" cy="48"/>
            </a:xfrm>
            <a:custGeom>
              <a:avLst/>
              <a:gdLst/>
              <a:ahLst/>
              <a:cxnLst>
                <a:cxn ang="0">
                  <a:pos x="78" y="10"/>
                </a:cxn>
                <a:cxn ang="0">
                  <a:pos x="40" y="0"/>
                </a:cxn>
                <a:cxn ang="0">
                  <a:pos x="0" y="32"/>
                </a:cxn>
                <a:cxn ang="0">
                  <a:pos x="38" y="48"/>
                </a:cxn>
                <a:cxn ang="0">
                  <a:pos x="78" y="10"/>
                </a:cxn>
              </a:cxnLst>
              <a:rect l="0" t="0" r="r" b="b"/>
              <a:pathLst>
                <a:path w="78" h="48">
                  <a:moveTo>
                    <a:pt x="78" y="10"/>
                  </a:moveTo>
                  <a:lnTo>
                    <a:pt x="40" y="0"/>
                  </a:lnTo>
                  <a:lnTo>
                    <a:pt x="0" y="32"/>
                  </a:lnTo>
                  <a:lnTo>
                    <a:pt x="38" y="48"/>
                  </a:lnTo>
                  <a:lnTo>
                    <a:pt x="78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806" name="Freeform 2182"/>
            <p:cNvSpPr>
              <a:spLocks/>
            </p:cNvSpPr>
            <p:nvPr/>
          </p:nvSpPr>
          <p:spPr bwMode="auto">
            <a:xfrm>
              <a:off x="2326" y="1648"/>
              <a:ext cx="56" cy="16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0" y="0"/>
                </a:cxn>
                <a:cxn ang="0">
                  <a:pos x="0" y="8"/>
                </a:cxn>
                <a:cxn ang="0">
                  <a:pos x="36" y="16"/>
                </a:cxn>
                <a:cxn ang="0">
                  <a:pos x="56" y="8"/>
                </a:cxn>
              </a:cxnLst>
              <a:rect l="0" t="0" r="r" b="b"/>
              <a:pathLst>
                <a:path w="56" h="16">
                  <a:moveTo>
                    <a:pt x="56" y="8"/>
                  </a:moveTo>
                  <a:lnTo>
                    <a:pt x="20" y="0"/>
                  </a:lnTo>
                  <a:lnTo>
                    <a:pt x="0" y="8"/>
                  </a:lnTo>
                  <a:lnTo>
                    <a:pt x="36" y="16"/>
                  </a:lnTo>
                  <a:lnTo>
                    <a:pt x="56" y="8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807" name="Freeform 2183"/>
            <p:cNvSpPr>
              <a:spLocks/>
            </p:cNvSpPr>
            <p:nvPr/>
          </p:nvSpPr>
          <p:spPr bwMode="auto">
            <a:xfrm>
              <a:off x="2326" y="1648"/>
              <a:ext cx="56" cy="16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0" y="0"/>
                </a:cxn>
                <a:cxn ang="0">
                  <a:pos x="0" y="8"/>
                </a:cxn>
                <a:cxn ang="0">
                  <a:pos x="36" y="16"/>
                </a:cxn>
                <a:cxn ang="0">
                  <a:pos x="56" y="8"/>
                </a:cxn>
              </a:cxnLst>
              <a:rect l="0" t="0" r="r" b="b"/>
              <a:pathLst>
                <a:path w="56" h="16">
                  <a:moveTo>
                    <a:pt x="56" y="8"/>
                  </a:moveTo>
                  <a:lnTo>
                    <a:pt x="20" y="0"/>
                  </a:lnTo>
                  <a:lnTo>
                    <a:pt x="0" y="8"/>
                  </a:lnTo>
                  <a:lnTo>
                    <a:pt x="36" y="16"/>
                  </a:lnTo>
                  <a:lnTo>
                    <a:pt x="5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808" name="Freeform 2184"/>
            <p:cNvSpPr>
              <a:spLocks/>
            </p:cNvSpPr>
            <p:nvPr/>
          </p:nvSpPr>
          <p:spPr bwMode="auto">
            <a:xfrm>
              <a:off x="2306" y="1656"/>
              <a:ext cx="56" cy="18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0" y="0"/>
                </a:cxn>
                <a:cxn ang="0">
                  <a:pos x="0" y="8"/>
                </a:cxn>
                <a:cxn ang="0">
                  <a:pos x="36" y="18"/>
                </a:cxn>
                <a:cxn ang="0">
                  <a:pos x="56" y="8"/>
                </a:cxn>
              </a:cxnLst>
              <a:rect l="0" t="0" r="r" b="b"/>
              <a:pathLst>
                <a:path w="56" h="18">
                  <a:moveTo>
                    <a:pt x="56" y="8"/>
                  </a:moveTo>
                  <a:lnTo>
                    <a:pt x="20" y="0"/>
                  </a:lnTo>
                  <a:lnTo>
                    <a:pt x="0" y="8"/>
                  </a:lnTo>
                  <a:lnTo>
                    <a:pt x="36" y="18"/>
                  </a:lnTo>
                  <a:lnTo>
                    <a:pt x="56" y="8"/>
                  </a:lnTo>
                  <a:close/>
                </a:path>
              </a:pathLst>
            </a:custGeom>
            <a:solidFill>
              <a:srgbClr val="007C46"/>
            </a:solidFill>
            <a:ln w="0">
              <a:solidFill>
                <a:srgbClr val="007C4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809" name="Freeform 2185"/>
            <p:cNvSpPr>
              <a:spLocks/>
            </p:cNvSpPr>
            <p:nvPr/>
          </p:nvSpPr>
          <p:spPr bwMode="auto">
            <a:xfrm>
              <a:off x="2306" y="1656"/>
              <a:ext cx="56" cy="18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20" y="0"/>
                </a:cxn>
                <a:cxn ang="0">
                  <a:pos x="0" y="8"/>
                </a:cxn>
                <a:cxn ang="0">
                  <a:pos x="36" y="18"/>
                </a:cxn>
                <a:cxn ang="0">
                  <a:pos x="56" y="8"/>
                </a:cxn>
              </a:cxnLst>
              <a:rect l="0" t="0" r="r" b="b"/>
              <a:pathLst>
                <a:path w="56" h="18">
                  <a:moveTo>
                    <a:pt x="56" y="8"/>
                  </a:moveTo>
                  <a:lnTo>
                    <a:pt x="20" y="0"/>
                  </a:lnTo>
                  <a:lnTo>
                    <a:pt x="0" y="8"/>
                  </a:lnTo>
                  <a:lnTo>
                    <a:pt x="36" y="18"/>
                  </a:lnTo>
                  <a:lnTo>
                    <a:pt x="5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810" name="Freeform 2186"/>
            <p:cNvSpPr>
              <a:spLocks/>
            </p:cNvSpPr>
            <p:nvPr/>
          </p:nvSpPr>
          <p:spPr bwMode="auto">
            <a:xfrm>
              <a:off x="2286" y="1664"/>
              <a:ext cx="56" cy="18"/>
            </a:xfrm>
            <a:custGeom>
              <a:avLst/>
              <a:gdLst/>
              <a:ahLst/>
              <a:cxnLst>
                <a:cxn ang="0">
                  <a:pos x="56" y="10"/>
                </a:cxn>
                <a:cxn ang="0">
                  <a:pos x="20" y="0"/>
                </a:cxn>
                <a:cxn ang="0">
                  <a:pos x="0" y="10"/>
                </a:cxn>
                <a:cxn ang="0">
                  <a:pos x="36" y="18"/>
                </a:cxn>
                <a:cxn ang="0">
                  <a:pos x="56" y="10"/>
                </a:cxn>
              </a:cxnLst>
              <a:rect l="0" t="0" r="r" b="b"/>
              <a:pathLst>
                <a:path w="56" h="18">
                  <a:moveTo>
                    <a:pt x="56" y="10"/>
                  </a:moveTo>
                  <a:lnTo>
                    <a:pt x="20" y="0"/>
                  </a:lnTo>
                  <a:lnTo>
                    <a:pt x="0" y="10"/>
                  </a:lnTo>
                  <a:lnTo>
                    <a:pt x="36" y="18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007C45"/>
            </a:solidFill>
            <a:ln w="0">
              <a:solidFill>
                <a:srgbClr val="007C4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811" name="Freeform 2187"/>
            <p:cNvSpPr>
              <a:spLocks/>
            </p:cNvSpPr>
            <p:nvPr/>
          </p:nvSpPr>
          <p:spPr bwMode="auto">
            <a:xfrm>
              <a:off x="2286" y="1664"/>
              <a:ext cx="56" cy="18"/>
            </a:xfrm>
            <a:custGeom>
              <a:avLst/>
              <a:gdLst/>
              <a:ahLst/>
              <a:cxnLst>
                <a:cxn ang="0">
                  <a:pos x="56" y="10"/>
                </a:cxn>
                <a:cxn ang="0">
                  <a:pos x="20" y="0"/>
                </a:cxn>
                <a:cxn ang="0">
                  <a:pos x="0" y="10"/>
                </a:cxn>
                <a:cxn ang="0">
                  <a:pos x="36" y="18"/>
                </a:cxn>
                <a:cxn ang="0">
                  <a:pos x="56" y="10"/>
                </a:cxn>
              </a:cxnLst>
              <a:rect l="0" t="0" r="r" b="b"/>
              <a:pathLst>
                <a:path w="56" h="18">
                  <a:moveTo>
                    <a:pt x="56" y="10"/>
                  </a:moveTo>
                  <a:lnTo>
                    <a:pt x="20" y="0"/>
                  </a:lnTo>
                  <a:lnTo>
                    <a:pt x="0" y="10"/>
                  </a:lnTo>
                  <a:lnTo>
                    <a:pt x="36" y="18"/>
                  </a:lnTo>
                  <a:lnTo>
                    <a:pt x="56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812" name="Freeform 2188"/>
            <p:cNvSpPr>
              <a:spLocks/>
            </p:cNvSpPr>
            <p:nvPr/>
          </p:nvSpPr>
          <p:spPr bwMode="auto">
            <a:xfrm>
              <a:off x="2264" y="1674"/>
              <a:ext cx="58" cy="18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6" y="18"/>
                </a:cxn>
                <a:cxn ang="0">
                  <a:pos x="58" y="8"/>
                </a:cxn>
              </a:cxnLst>
              <a:rect l="0" t="0" r="r" b="b"/>
              <a:pathLst>
                <a:path w="58" h="18">
                  <a:moveTo>
                    <a:pt x="58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6" y="18"/>
                  </a:lnTo>
                  <a:lnTo>
                    <a:pt x="58" y="8"/>
                  </a:lnTo>
                  <a:close/>
                </a:path>
              </a:pathLst>
            </a:custGeom>
            <a:solidFill>
              <a:srgbClr val="007C43"/>
            </a:solidFill>
            <a:ln w="0">
              <a:solidFill>
                <a:srgbClr val="007C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813" name="Freeform 2189"/>
            <p:cNvSpPr>
              <a:spLocks/>
            </p:cNvSpPr>
            <p:nvPr/>
          </p:nvSpPr>
          <p:spPr bwMode="auto">
            <a:xfrm>
              <a:off x="2264" y="1674"/>
              <a:ext cx="58" cy="18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6" y="18"/>
                </a:cxn>
                <a:cxn ang="0">
                  <a:pos x="58" y="8"/>
                </a:cxn>
              </a:cxnLst>
              <a:rect l="0" t="0" r="r" b="b"/>
              <a:pathLst>
                <a:path w="58" h="18">
                  <a:moveTo>
                    <a:pt x="58" y="8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6" y="18"/>
                  </a:lnTo>
                  <a:lnTo>
                    <a:pt x="58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814" name="Freeform 2190"/>
            <p:cNvSpPr>
              <a:spLocks/>
            </p:cNvSpPr>
            <p:nvPr/>
          </p:nvSpPr>
          <p:spPr bwMode="auto">
            <a:xfrm>
              <a:off x="2242" y="1682"/>
              <a:ext cx="58" cy="18"/>
            </a:xfrm>
            <a:custGeom>
              <a:avLst/>
              <a:gdLst/>
              <a:ahLst/>
              <a:cxnLst>
                <a:cxn ang="0">
                  <a:pos x="58" y="10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6" y="18"/>
                </a:cxn>
                <a:cxn ang="0">
                  <a:pos x="58" y="10"/>
                </a:cxn>
              </a:cxnLst>
              <a:rect l="0" t="0" r="r" b="b"/>
              <a:pathLst>
                <a:path w="58" h="18">
                  <a:moveTo>
                    <a:pt x="58" y="10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6" y="18"/>
                  </a:lnTo>
                  <a:lnTo>
                    <a:pt x="58" y="10"/>
                  </a:lnTo>
                  <a:close/>
                </a:path>
              </a:pathLst>
            </a:custGeom>
            <a:solidFill>
              <a:srgbClr val="007C40"/>
            </a:solidFill>
            <a:ln w="0">
              <a:solidFill>
                <a:srgbClr val="007C4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815" name="Freeform 2191"/>
            <p:cNvSpPr>
              <a:spLocks/>
            </p:cNvSpPr>
            <p:nvPr/>
          </p:nvSpPr>
          <p:spPr bwMode="auto">
            <a:xfrm>
              <a:off x="2242" y="1682"/>
              <a:ext cx="58" cy="18"/>
            </a:xfrm>
            <a:custGeom>
              <a:avLst/>
              <a:gdLst/>
              <a:ahLst/>
              <a:cxnLst>
                <a:cxn ang="0">
                  <a:pos x="58" y="10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6" y="18"/>
                </a:cxn>
                <a:cxn ang="0">
                  <a:pos x="58" y="10"/>
                </a:cxn>
              </a:cxnLst>
              <a:rect l="0" t="0" r="r" b="b"/>
              <a:pathLst>
                <a:path w="58" h="18">
                  <a:moveTo>
                    <a:pt x="58" y="10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6" y="18"/>
                  </a:lnTo>
                  <a:lnTo>
                    <a:pt x="58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816" name="Freeform 2192"/>
            <p:cNvSpPr>
              <a:spLocks/>
            </p:cNvSpPr>
            <p:nvPr/>
          </p:nvSpPr>
          <p:spPr bwMode="auto">
            <a:xfrm>
              <a:off x="2220" y="1690"/>
              <a:ext cx="58" cy="18"/>
            </a:xfrm>
            <a:custGeom>
              <a:avLst/>
              <a:gdLst/>
              <a:ahLst/>
              <a:cxnLst>
                <a:cxn ang="0">
                  <a:pos x="58" y="10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6" y="18"/>
                </a:cxn>
                <a:cxn ang="0">
                  <a:pos x="58" y="10"/>
                </a:cxn>
              </a:cxnLst>
              <a:rect l="0" t="0" r="r" b="b"/>
              <a:pathLst>
                <a:path w="58" h="18">
                  <a:moveTo>
                    <a:pt x="58" y="10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6" y="18"/>
                  </a:lnTo>
                  <a:lnTo>
                    <a:pt x="58" y="10"/>
                  </a:lnTo>
                  <a:close/>
                </a:path>
              </a:pathLst>
            </a:custGeom>
            <a:solidFill>
              <a:srgbClr val="007C3B"/>
            </a:solidFill>
            <a:ln w="0">
              <a:solidFill>
                <a:srgbClr val="007C3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817" name="Freeform 2193"/>
            <p:cNvSpPr>
              <a:spLocks/>
            </p:cNvSpPr>
            <p:nvPr/>
          </p:nvSpPr>
          <p:spPr bwMode="auto">
            <a:xfrm>
              <a:off x="2220" y="1690"/>
              <a:ext cx="58" cy="18"/>
            </a:xfrm>
            <a:custGeom>
              <a:avLst/>
              <a:gdLst/>
              <a:ahLst/>
              <a:cxnLst>
                <a:cxn ang="0">
                  <a:pos x="58" y="10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6" y="18"/>
                </a:cxn>
                <a:cxn ang="0">
                  <a:pos x="58" y="10"/>
                </a:cxn>
              </a:cxnLst>
              <a:rect l="0" t="0" r="r" b="b"/>
              <a:pathLst>
                <a:path w="58" h="18">
                  <a:moveTo>
                    <a:pt x="58" y="10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6" y="18"/>
                  </a:lnTo>
                  <a:lnTo>
                    <a:pt x="58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818" name="Freeform 2194"/>
            <p:cNvSpPr>
              <a:spLocks/>
            </p:cNvSpPr>
            <p:nvPr/>
          </p:nvSpPr>
          <p:spPr bwMode="auto">
            <a:xfrm>
              <a:off x="2198" y="1698"/>
              <a:ext cx="58" cy="18"/>
            </a:xfrm>
            <a:custGeom>
              <a:avLst/>
              <a:gdLst/>
              <a:ahLst/>
              <a:cxnLst>
                <a:cxn ang="0">
                  <a:pos x="58" y="10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6" y="18"/>
                </a:cxn>
                <a:cxn ang="0">
                  <a:pos x="58" y="10"/>
                </a:cxn>
              </a:cxnLst>
              <a:rect l="0" t="0" r="r" b="b"/>
              <a:pathLst>
                <a:path w="58" h="18">
                  <a:moveTo>
                    <a:pt x="58" y="10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6" y="18"/>
                  </a:lnTo>
                  <a:lnTo>
                    <a:pt x="58" y="10"/>
                  </a:lnTo>
                  <a:close/>
                </a:path>
              </a:pathLst>
            </a:custGeom>
            <a:solidFill>
              <a:srgbClr val="007C35"/>
            </a:solidFill>
            <a:ln w="0">
              <a:solidFill>
                <a:srgbClr val="007C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819" name="Freeform 2195"/>
            <p:cNvSpPr>
              <a:spLocks/>
            </p:cNvSpPr>
            <p:nvPr/>
          </p:nvSpPr>
          <p:spPr bwMode="auto">
            <a:xfrm>
              <a:off x="2198" y="1698"/>
              <a:ext cx="58" cy="18"/>
            </a:xfrm>
            <a:custGeom>
              <a:avLst/>
              <a:gdLst/>
              <a:ahLst/>
              <a:cxnLst>
                <a:cxn ang="0">
                  <a:pos x="58" y="10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6" y="18"/>
                </a:cxn>
                <a:cxn ang="0">
                  <a:pos x="58" y="10"/>
                </a:cxn>
              </a:cxnLst>
              <a:rect l="0" t="0" r="r" b="b"/>
              <a:pathLst>
                <a:path w="58" h="18">
                  <a:moveTo>
                    <a:pt x="58" y="10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6" y="18"/>
                  </a:lnTo>
                  <a:lnTo>
                    <a:pt x="58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820" name="Freeform 2196"/>
            <p:cNvSpPr>
              <a:spLocks/>
            </p:cNvSpPr>
            <p:nvPr/>
          </p:nvSpPr>
          <p:spPr bwMode="auto">
            <a:xfrm>
              <a:off x="2176" y="1706"/>
              <a:ext cx="58" cy="16"/>
            </a:xfrm>
            <a:custGeom>
              <a:avLst/>
              <a:gdLst/>
              <a:ahLst/>
              <a:cxnLst>
                <a:cxn ang="0">
                  <a:pos x="58" y="10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6" y="16"/>
                </a:cxn>
                <a:cxn ang="0">
                  <a:pos x="58" y="10"/>
                </a:cxn>
              </a:cxnLst>
              <a:rect l="0" t="0" r="r" b="b"/>
              <a:pathLst>
                <a:path w="58" h="16">
                  <a:moveTo>
                    <a:pt x="58" y="10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6" y="16"/>
                  </a:lnTo>
                  <a:lnTo>
                    <a:pt x="58" y="10"/>
                  </a:lnTo>
                  <a:close/>
                </a:path>
              </a:pathLst>
            </a:custGeom>
            <a:solidFill>
              <a:srgbClr val="007B2C"/>
            </a:solidFill>
            <a:ln w="0">
              <a:solidFill>
                <a:srgbClr val="007B2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821" name="Freeform 2197"/>
            <p:cNvSpPr>
              <a:spLocks/>
            </p:cNvSpPr>
            <p:nvPr/>
          </p:nvSpPr>
          <p:spPr bwMode="auto">
            <a:xfrm>
              <a:off x="2176" y="1706"/>
              <a:ext cx="58" cy="16"/>
            </a:xfrm>
            <a:custGeom>
              <a:avLst/>
              <a:gdLst/>
              <a:ahLst/>
              <a:cxnLst>
                <a:cxn ang="0">
                  <a:pos x="58" y="10"/>
                </a:cxn>
                <a:cxn ang="0">
                  <a:pos x="22" y="0"/>
                </a:cxn>
                <a:cxn ang="0">
                  <a:pos x="0" y="8"/>
                </a:cxn>
                <a:cxn ang="0">
                  <a:pos x="36" y="16"/>
                </a:cxn>
                <a:cxn ang="0">
                  <a:pos x="58" y="10"/>
                </a:cxn>
              </a:cxnLst>
              <a:rect l="0" t="0" r="r" b="b"/>
              <a:pathLst>
                <a:path w="58" h="16">
                  <a:moveTo>
                    <a:pt x="58" y="10"/>
                  </a:moveTo>
                  <a:lnTo>
                    <a:pt x="22" y="0"/>
                  </a:lnTo>
                  <a:lnTo>
                    <a:pt x="0" y="8"/>
                  </a:lnTo>
                  <a:lnTo>
                    <a:pt x="36" y="16"/>
                  </a:lnTo>
                  <a:lnTo>
                    <a:pt x="58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822" name="Freeform 2198"/>
            <p:cNvSpPr>
              <a:spLocks/>
            </p:cNvSpPr>
            <p:nvPr/>
          </p:nvSpPr>
          <p:spPr bwMode="auto">
            <a:xfrm>
              <a:off x="2152" y="1714"/>
              <a:ext cx="60" cy="14"/>
            </a:xfrm>
            <a:custGeom>
              <a:avLst/>
              <a:gdLst/>
              <a:ahLst/>
              <a:cxnLst>
                <a:cxn ang="0">
                  <a:pos x="60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38" y="14"/>
                </a:cxn>
                <a:cxn ang="0">
                  <a:pos x="60" y="8"/>
                </a:cxn>
              </a:cxnLst>
              <a:rect l="0" t="0" r="r" b="b"/>
              <a:pathLst>
                <a:path w="60" h="14">
                  <a:moveTo>
                    <a:pt x="60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38" y="14"/>
                  </a:lnTo>
                  <a:lnTo>
                    <a:pt x="60" y="8"/>
                  </a:lnTo>
                  <a:close/>
                </a:path>
              </a:pathLst>
            </a:custGeom>
            <a:solidFill>
              <a:srgbClr val="007A20"/>
            </a:solidFill>
            <a:ln w="0">
              <a:solidFill>
                <a:srgbClr val="007A2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823" name="Freeform 2199"/>
            <p:cNvSpPr>
              <a:spLocks/>
            </p:cNvSpPr>
            <p:nvPr/>
          </p:nvSpPr>
          <p:spPr bwMode="auto">
            <a:xfrm>
              <a:off x="2152" y="1714"/>
              <a:ext cx="60" cy="14"/>
            </a:xfrm>
            <a:custGeom>
              <a:avLst/>
              <a:gdLst/>
              <a:ahLst/>
              <a:cxnLst>
                <a:cxn ang="0">
                  <a:pos x="60" y="8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38" y="14"/>
                </a:cxn>
                <a:cxn ang="0">
                  <a:pos x="60" y="8"/>
                </a:cxn>
              </a:cxnLst>
              <a:rect l="0" t="0" r="r" b="b"/>
              <a:pathLst>
                <a:path w="60" h="14">
                  <a:moveTo>
                    <a:pt x="60" y="8"/>
                  </a:moveTo>
                  <a:lnTo>
                    <a:pt x="24" y="0"/>
                  </a:lnTo>
                  <a:lnTo>
                    <a:pt x="0" y="6"/>
                  </a:lnTo>
                  <a:lnTo>
                    <a:pt x="38" y="14"/>
                  </a:lnTo>
                  <a:lnTo>
                    <a:pt x="60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824" name="Freeform 2200"/>
            <p:cNvSpPr>
              <a:spLocks/>
            </p:cNvSpPr>
            <p:nvPr/>
          </p:nvSpPr>
          <p:spPr bwMode="auto">
            <a:xfrm>
              <a:off x="2130" y="1720"/>
              <a:ext cx="60" cy="12"/>
            </a:xfrm>
            <a:custGeom>
              <a:avLst/>
              <a:gdLst/>
              <a:ahLst/>
              <a:cxnLst>
                <a:cxn ang="0">
                  <a:pos x="60" y="8"/>
                </a:cxn>
                <a:cxn ang="0">
                  <a:pos x="22" y="0"/>
                </a:cxn>
                <a:cxn ang="0">
                  <a:pos x="0" y="4"/>
                </a:cxn>
                <a:cxn ang="0">
                  <a:pos x="36" y="12"/>
                </a:cxn>
                <a:cxn ang="0">
                  <a:pos x="60" y="8"/>
                </a:cxn>
              </a:cxnLst>
              <a:rect l="0" t="0" r="r" b="b"/>
              <a:pathLst>
                <a:path w="60" h="12">
                  <a:moveTo>
                    <a:pt x="60" y="8"/>
                  </a:moveTo>
                  <a:lnTo>
                    <a:pt x="22" y="0"/>
                  </a:lnTo>
                  <a:lnTo>
                    <a:pt x="0" y="4"/>
                  </a:lnTo>
                  <a:lnTo>
                    <a:pt x="36" y="12"/>
                  </a:lnTo>
                  <a:lnTo>
                    <a:pt x="60" y="8"/>
                  </a:lnTo>
                  <a:close/>
                </a:path>
              </a:pathLst>
            </a:custGeom>
            <a:solidFill>
              <a:srgbClr val="007712"/>
            </a:solidFill>
            <a:ln w="0">
              <a:solidFill>
                <a:srgbClr val="00771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825" name="Freeform 2201"/>
            <p:cNvSpPr>
              <a:spLocks/>
            </p:cNvSpPr>
            <p:nvPr/>
          </p:nvSpPr>
          <p:spPr bwMode="auto">
            <a:xfrm>
              <a:off x="2130" y="1720"/>
              <a:ext cx="60" cy="12"/>
            </a:xfrm>
            <a:custGeom>
              <a:avLst/>
              <a:gdLst/>
              <a:ahLst/>
              <a:cxnLst>
                <a:cxn ang="0">
                  <a:pos x="60" y="8"/>
                </a:cxn>
                <a:cxn ang="0">
                  <a:pos x="22" y="0"/>
                </a:cxn>
                <a:cxn ang="0">
                  <a:pos x="0" y="4"/>
                </a:cxn>
                <a:cxn ang="0">
                  <a:pos x="36" y="12"/>
                </a:cxn>
                <a:cxn ang="0">
                  <a:pos x="60" y="8"/>
                </a:cxn>
              </a:cxnLst>
              <a:rect l="0" t="0" r="r" b="b"/>
              <a:pathLst>
                <a:path w="60" h="12">
                  <a:moveTo>
                    <a:pt x="60" y="8"/>
                  </a:moveTo>
                  <a:lnTo>
                    <a:pt x="22" y="0"/>
                  </a:lnTo>
                  <a:lnTo>
                    <a:pt x="0" y="4"/>
                  </a:lnTo>
                  <a:lnTo>
                    <a:pt x="36" y="12"/>
                  </a:lnTo>
                  <a:lnTo>
                    <a:pt x="60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826" name="Freeform 2202"/>
            <p:cNvSpPr>
              <a:spLocks/>
            </p:cNvSpPr>
            <p:nvPr/>
          </p:nvSpPr>
          <p:spPr bwMode="auto">
            <a:xfrm>
              <a:off x="2106" y="1724"/>
              <a:ext cx="60" cy="12"/>
            </a:xfrm>
            <a:custGeom>
              <a:avLst/>
              <a:gdLst/>
              <a:ahLst/>
              <a:cxnLst>
                <a:cxn ang="0">
                  <a:pos x="60" y="8"/>
                </a:cxn>
                <a:cxn ang="0">
                  <a:pos x="24" y="0"/>
                </a:cxn>
                <a:cxn ang="0">
                  <a:pos x="0" y="4"/>
                </a:cxn>
                <a:cxn ang="0">
                  <a:pos x="36" y="12"/>
                </a:cxn>
                <a:cxn ang="0">
                  <a:pos x="60" y="8"/>
                </a:cxn>
              </a:cxnLst>
              <a:rect l="0" t="0" r="r" b="b"/>
              <a:pathLst>
                <a:path w="60" h="12">
                  <a:moveTo>
                    <a:pt x="60" y="8"/>
                  </a:moveTo>
                  <a:lnTo>
                    <a:pt x="24" y="0"/>
                  </a:lnTo>
                  <a:lnTo>
                    <a:pt x="0" y="4"/>
                  </a:lnTo>
                  <a:lnTo>
                    <a:pt x="36" y="12"/>
                  </a:lnTo>
                  <a:lnTo>
                    <a:pt x="60" y="8"/>
                  </a:lnTo>
                  <a:close/>
                </a:path>
              </a:pathLst>
            </a:custGeom>
            <a:solidFill>
              <a:srgbClr val="007302"/>
            </a:solidFill>
            <a:ln w="0">
              <a:solidFill>
                <a:srgbClr val="00730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827" name="Freeform 2203"/>
            <p:cNvSpPr>
              <a:spLocks/>
            </p:cNvSpPr>
            <p:nvPr/>
          </p:nvSpPr>
          <p:spPr bwMode="auto">
            <a:xfrm>
              <a:off x="2106" y="1724"/>
              <a:ext cx="60" cy="12"/>
            </a:xfrm>
            <a:custGeom>
              <a:avLst/>
              <a:gdLst/>
              <a:ahLst/>
              <a:cxnLst>
                <a:cxn ang="0">
                  <a:pos x="60" y="8"/>
                </a:cxn>
                <a:cxn ang="0">
                  <a:pos x="24" y="0"/>
                </a:cxn>
                <a:cxn ang="0">
                  <a:pos x="0" y="4"/>
                </a:cxn>
                <a:cxn ang="0">
                  <a:pos x="36" y="12"/>
                </a:cxn>
                <a:cxn ang="0">
                  <a:pos x="60" y="8"/>
                </a:cxn>
              </a:cxnLst>
              <a:rect l="0" t="0" r="r" b="b"/>
              <a:pathLst>
                <a:path w="60" h="12">
                  <a:moveTo>
                    <a:pt x="60" y="8"/>
                  </a:moveTo>
                  <a:lnTo>
                    <a:pt x="24" y="0"/>
                  </a:lnTo>
                  <a:lnTo>
                    <a:pt x="0" y="4"/>
                  </a:lnTo>
                  <a:lnTo>
                    <a:pt x="36" y="12"/>
                  </a:lnTo>
                  <a:lnTo>
                    <a:pt x="60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828" name="Freeform 2204"/>
            <p:cNvSpPr>
              <a:spLocks/>
            </p:cNvSpPr>
            <p:nvPr/>
          </p:nvSpPr>
          <p:spPr bwMode="auto">
            <a:xfrm>
              <a:off x="2080" y="1728"/>
              <a:ext cx="62" cy="8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26" y="0"/>
                </a:cxn>
                <a:cxn ang="0">
                  <a:pos x="0" y="0"/>
                </a:cxn>
                <a:cxn ang="0">
                  <a:pos x="38" y="8"/>
                </a:cxn>
                <a:cxn ang="0">
                  <a:pos x="62" y="8"/>
                </a:cxn>
              </a:cxnLst>
              <a:rect l="0" t="0" r="r" b="b"/>
              <a:pathLst>
                <a:path w="62" h="8">
                  <a:moveTo>
                    <a:pt x="62" y="8"/>
                  </a:moveTo>
                  <a:lnTo>
                    <a:pt x="26" y="0"/>
                  </a:lnTo>
                  <a:lnTo>
                    <a:pt x="0" y="0"/>
                  </a:lnTo>
                  <a:lnTo>
                    <a:pt x="38" y="8"/>
                  </a:lnTo>
                  <a:lnTo>
                    <a:pt x="62" y="8"/>
                  </a:lnTo>
                  <a:close/>
                </a:path>
              </a:pathLst>
            </a:custGeom>
            <a:solidFill>
              <a:srgbClr val="006D00"/>
            </a:solidFill>
            <a:ln w="0">
              <a:solidFill>
                <a:srgbClr val="006D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829" name="Freeform 2205"/>
            <p:cNvSpPr>
              <a:spLocks/>
            </p:cNvSpPr>
            <p:nvPr/>
          </p:nvSpPr>
          <p:spPr bwMode="auto">
            <a:xfrm>
              <a:off x="2080" y="1728"/>
              <a:ext cx="62" cy="8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26" y="0"/>
                </a:cxn>
                <a:cxn ang="0">
                  <a:pos x="0" y="0"/>
                </a:cxn>
                <a:cxn ang="0">
                  <a:pos x="38" y="8"/>
                </a:cxn>
                <a:cxn ang="0">
                  <a:pos x="62" y="8"/>
                </a:cxn>
              </a:cxnLst>
              <a:rect l="0" t="0" r="r" b="b"/>
              <a:pathLst>
                <a:path w="62" h="8">
                  <a:moveTo>
                    <a:pt x="62" y="8"/>
                  </a:moveTo>
                  <a:lnTo>
                    <a:pt x="26" y="0"/>
                  </a:lnTo>
                  <a:lnTo>
                    <a:pt x="0" y="0"/>
                  </a:lnTo>
                  <a:lnTo>
                    <a:pt x="38" y="8"/>
                  </a:lnTo>
                  <a:lnTo>
                    <a:pt x="6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830" name="Freeform 2206"/>
            <p:cNvSpPr>
              <a:spLocks/>
            </p:cNvSpPr>
            <p:nvPr/>
          </p:nvSpPr>
          <p:spPr bwMode="auto">
            <a:xfrm>
              <a:off x="2056" y="1728"/>
              <a:ext cx="62" cy="8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24" y="0"/>
                </a:cxn>
                <a:cxn ang="0">
                  <a:pos x="0" y="0"/>
                </a:cxn>
                <a:cxn ang="0">
                  <a:pos x="38" y="6"/>
                </a:cxn>
                <a:cxn ang="0">
                  <a:pos x="62" y="8"/>
                </a:cxn>
              </a:cxnLst>
              <a:rect l="0" t="0" r="r" b="b"/>
              <a:pathLst>
                <a:path w="62" h="8">
                  <a:moveTo>
                    <a:pt x="62" y="8"/>
                  </a:moveTo>
                  <a:lnTo>
                    <a:pt x="24" y="0"/>
                  </a:lnTo>
                  <a:lnTo>
                    <a:pt x="0" y="0"/>
                  </a:lnTo>
                  <a:lnTo>
                    <a:pt x="38" y="6"/>
                  </a:lnTo>
                  <a:lnTo>
                    <a:pt x="62" y="8"/>
                  </a:lnTo>
                  <a:close/>
                </a:path>
              </a:pathLst>
            </a:custGeom>
            <a:solidFill>
              <a:srgbClr val="006400"/>
            </a:solidFill>
            <a:ln w="0">
              <a:solidFill>
                <a:srgbClr val="0064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831" name="Freeform 2207"/>
            <p:cNvSpPr>
              <a:spLocks/>
            </p:cNvSpPr>
            <p:nvPr/>
          </p:nvSpPr>
          <p:spPr bwMode="auto">
            <a:xfrm>
              <a:off x="2056" y="1728"/>
              <a:ext cx="62" cy="8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24" y="0"/>
                </a:cxn>
                <a:cxn ang="0">
                  <a:pos x="0" y="0"/>
                </a:cxn>
                <a:cxn ang="0">
                  <a:pos x="38" y="6"/>
                </a:cxn>
                <a:cxn ang="0">
                  <a:pos x="62" y="8"/>
                </a:cxn>
              </a:cxnLst>
              <a:rect l="0" t="0" r="r" b="b"/>
              <a:pathLst>
                <a:path w="62" h="8">
                  <a:moveTo>
                    <a:pt x="62" y="8"/>
                  </a:moveTo>
                  <a:lnTo>
                    <a:pt x="24" y="0"/>
                  </a:lnTo>
                  <a:lnTo>
                    <a:pt x="0" y="0"/>
                  </a:lnTo>
                  <a:lnTo>
                    <a:pt x="38" y="6"/>
                  </a:lnTo>
                  <a:lnTo>
                    <a:pt x="6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832" name="Freeform 2208"/>
            <p:cNvSpPr>
              <a:spLocks/>
            </p:cNvSpPr>
            <p:nvPr/>
          </p:nvSpPr>
          <p:spPr bwMode="auto">
            <a:xfrm>
              <a:off x="2030" y="1726"/>
              <a:ext cx="64" cy="8"/>
            </a:xfrm>
            <a:custGeom>
              <a:avLst/>
              <a:gdLst/>
              <a:ahLst/>
              <a:cxnLst>
                <a:cxn ang="0">
                  <a:pos x="64" y="8"/>
                </a:cxn>
                <a:cxn ang="0">
                  <a:pos x="26" y="2"/>
                </a:cxn>
                <a:cxn ang="0">
                  <a:pos x="0" y="0"/>
                </a:cxn>
                <a:cxn ang="0">
                  <a:pos x="38" y="6"/>
                </a:cxn>
                <a:cxn ang="0">
                  <a:pos x="64" y="8"/>
                </a:cxn>
              </a:cxnLst>
              <a:rect l="0" t="0" r="r" b="b"/>
              <a:pathLst>
                <a:path w="64" h="8">
                  <a:moveTo>
                    <a:pt x="64" y="8"/>
                  </a:moveTo>
                  <a:lnTo>
                    <a:pt x="26" y="2"/>
                  </a:lnTo>
                  <a:lnTo>
                    <a:pt x="0" y="0"/>
                  </a:lnTo>
                  <a:lnTo>
                    <a:pt x="38" y="6"/>
                  </a:lnTo>
                  <a:lnTo>
                    <a:pt x="64" y="8"/>
                  </a:lnTo>
                  <a:close/>
                </a:path>
              </a:pathLst>
            </a:custGeom>
            <a:solidFill>
              <a:srgbClr val="C6003B"/>
            </a:solidFill>
            <a:ln w="0">
              <a:solidFill>
                <a:srgbClr val="C6003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833" name="Freeform 2209"/>
            <p:cNvSpPr>
              <a:spLocks/>
            </p:cNvSpPr>
            <p:nvPr/>
          </p:nvSpPr>
          <p:spPr bwMode="auto">
            <a:xfrm>
              <a:off x="2030" y="1726"/>
              <a:ext cx="64" cy="8"/>
            </a:xfrm>
            <a:custGeom>
              <a:avLst/>
              <a:gdLst/>
              <a:ahLst/>
              <a:cxnLst>
                <a:cxn ang="0">
                  <a:pos x="64" y="8"/>
                </a:cxn>
                <a:cxn ang="0">
                  <a:pos x="26" y="2"/>
                </a:cxn>
                <a:cxn ang="0">
                  <a:pos x="0" y="0"/>
                </a:cxn>
                <a:cxn ang="0">
                  <a:pos x="38" y="6"/>
                </a:cxn>
                <a:cxn ang="0">
                  <a:pos x="64" y="8"/>
                </a:cxn>
              </a:cxnLst>
              <a:rect l="0" t="0" r="r" b="b"/>
              <a:pathLst>
                <a:path w="64" h="8">
                  <a:moveTo>
                    <a:pt x="64" y="8"/>
                  </a:moveTo>
                  <a:lnTo>
                    <a:pt x="26" y="2"/>
                  </a:lnTo>
                  <a:lnTo>
                    <a:pt x="0" y="0"/>
                  </a:lnTo>
                  <a:lnTo>
                    <a:pt x="38" y="6"/>
                  </a:lnTo>
                  <a:lnTo>
                    <a:pt x="64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834" name="Freeform 2210"/>
            <p:cNvSpPr>
              <a:spLocks/>
            </p:cNvSpPr>
            <p:nvPr/>
          </p:nvSpPr>
          <p:spPr bwMode="auto">
            <a:xfrm>
              <a:off x="2006" y="1722"/>
              <a:ext cx="62" cy="10"/>
            </a:xfrm>
            <a:custGeom>
              <a:avLst/>
              <a:gdLst/>
              <a:ahLst/>
              <a:cxnLst>
                <a:cxn ang="0">
                  <a:pos x="62" y="10"/>
                </a:cxn>
                <a:cxn ang="0">
                  <a:pos x="24" y="4"/>
                </a:cxn>
                <a:cxn ang="0">
                  <a:pos x="0" y="0"/>
                </a:cxn>
                <a:cxn ang="0">
                  <a:pos x="38" y="4"/>
                </a:cxn>
                <a:cxn ang="0">
                  <a:pos x="62" y="10"/>
                </a:cxn>
              </a:cxnLst>
              <a:rect l="0" t="0" r="r" b="b"/>
              <a:pathLst>
                <a:path w="62" h="10">
                  <a:moveTo>
                    <a:pt x="62" y="10"/>
                  </a:moveTo>
                  <a:lnTo>
                    <a:pt x="24" y="4"/>
                  </a:lnTo>
                  <a:lnTo>
                    <a:pt x="0" y="0"/>
                  </a:lnTo>
                  <a:lnTo>
                    <a:pt x="38" y="4"/>
                  </a:lnTo>
                  <a:lnTo>
                    <a:pt x="62" y="10"/>
                  </a:lnTo>
                  <a:close/>
                </a:path>
              </a:pathLst>
            </a:custGeom>
            <a:solidFill>
              <a:srgbClr val="D50051"/>
            </a:solidFill>
            <a:ln w="0">
              <a:solidFill>
                <a:srgbClr val="D5005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835" name="Freeform 2211"/>
            <p:cNvSpPr>
              <a:spLocks/>
            </p:cNvSpPr>
            <p:nvPr/>
          </p:nvSpPr>
          <p:spPr bwMode="auto">
            <a:xfrm>
              <a:off x="2006" y="1722"/>
              <a:ext cx="62" cy="10"/>
            </a:xfrm>
            <a:custGeom>
              <a:avLst/>
              <a:gdLst/>
              <a:ahLst/>
              <a:cxnLst>
                <a:cxn ang="0">
                  <a:pos x="62" y="10"/>
                </a:cxn>
                <a:cxn ang="0">
                  <a:pos x="24" y="4"/>
                </a:cxn>
                <a:cxn ang="0">
                  <a:pos x="0" y="0"/>
                </a:cxn>
                <a:cxn ang="0">
                  <a:pos x="38" y="4"/>
                </a:cxn>
                <a:cxn ang="0">
                  <a:pos x="62" y="10"/>
                </a:cxn>
              </a:cxnLst>
              <a:rect l="0" t="0" r="r" b="b"/>
              <a:pathLst>
                <a:path w="62" h="10">
                  <a:moveTo>
                    <a:pt x="62" y="10"/>
                  </a:moveTo>
                  <a:lnTo>
                    <a:pt x="24" y="4"/>
                  </a:lnTo>
                  <a:lnTo>
                    <a:pt x="0" y="0"/>
                  </a:lnTo>
                  <a:lnTo>
                    <a:pt x="38" y="4"/>
                  </a:lnTo>
                  <a:lnTo>
                    <a:pt x="62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836" name="Freeform 2212"/>
            <p:cNvSpPr>
              <a:spLocks/>
            </p:cNvSpPr>
            <p:nvPr/>
          </p:nvSpPr>
          <p:spPr bwMode="auto">
            <a:xfrm>
              <a:off x="1980" y="1716"/>
              <a:ext cx="64" cy="10"/>
            </a:xfrm>
            <a:custGeom>
              <a:avLst/>
              <a:gdLst/>
              <a:ahLst/>
              <a:cxnLst>
                <a:cxn ang="0">
                  <a:pos x="64" y="10"/>
                </a:cxn>
                <a:cxn ang="0">
                  <a:pos x="26" y="6"/>
                </a:cxn>
                <a:cxn ang="0">
                  <a:pos x="0" y="0"/>
                </a:cxn>
                <a:cxn ang="0">
                  <a:pos x="38" y="0"/>
                </a:cxn>
                <a:cxn ang="0">
                  <a:pos x="64" y="10"/>
                </a:cxn>
              </a:cxnLst>
              <a:rect l="0" t="0" r="r" b="b"/>
              <a:pathLst>
                <a:path w="64" h="10">
                  <a:moveTo>
                    <a:pt x="64" y="10"/>
                  </a:moveTo>
                  <a:lnTo>
                    <a:pt x="26" y="6"/>
                  </a:lnTo>
                  <a:lnTo>
                    <a:pt x="0" y="0"/>
                  </a:lnTo>
                  <a:lnTo>
                    <a:pt x="38" y="0"/>
                  </a:lnTo>
                  <a:lnTo>
                    <a:pt x="64" y="10"/>
                  </a:lnTo>
                  <a:close/>
                </a:path>
              </a:pathLst>
            </a:custGeom>
            <a:solidFill>
              <a:srgbClr val="E10064"/>
            </a:solidFill>
            <a:ln w="0">
              <a:solidFill>
                <a:srgbClr val="E1006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837" name="Freeform 2213"/>
            <p:cNvSpPr>
              <a:spLocks/>
            </p:cNvSpPr>
            <p:nvPr/>
          </p:nvSpPr>
          <p:spPr bwMode="auto">
            <a:xfrm>
              <a:off x="1980" y="1716"/>
              <a:ext cx="64" cy="10"/>
            </a:xfrm>
            <a:custGeom>
              <a:avLst/>
              <a:gdLst/>
              <a:ahLst/>
              <a:cxnLst>
                <a:cxn ang="0">
                  <a:pos x="64" y="10"/>
                </a:cxn>
                <a:cxn ang="0">
                  <a:pos x="26" y="6"/>
                </a:cxn>
                <a:cxn ang="0">
                  <a:pos x="0" y="0"/>
                </a:cxn>
                <a:cxn ang="0">
                  <a:pos x="38" y="0"/>
                </a:cxn>
                <a:cxn ang="0">
                  <a:pos x="64" y="10"/>
                </a:cxn>
              </a:cxnLst>
              <a:rect l="0" t="0" r="r" b="b"/>
              <a:pathLst>
                <a:path w="64" h="10">
                  <a:moveTo>
                    <a:pt x="64" y="10"/>
                  </a:moveTo>
                  <a:lnTo>
                    <a:pt x="26" y="6"/>
                  </a:lnTo>
                  <a:lnTo>
                    <a:pt x="0" y="0"/>
                  </a:lnTo>
                  <a:lnTo>
                    <a:pt x="38" y="0"/>
                  </a:lnTo>
                  <a:lnTo>
                    <a:pt x="64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838" name="Freeform 2214"/>
            <p:cNvSpPr>
              <a:spLocks/>
            </p:cNvSpPr>
            <p:nvPr/>
          </p:nvSpPr>
          <p:spPr bwMode="auto">
            <a:xfrm>
              <a:off x="1952" y="1706"/>
              <a:ext cx="66" cy="10"/>
            </a:xfrm>
            <a:custGeom>
              <a:avLst/>
              <a:gdLst/>
              <a:ahLst/>
              <a:cxnLst>
                <a:cxn ang="0">
                  <a:pos x="66" y="10"/>
                </a:cxn>
                <a:cxn ang="0">
                  <a:pos x="28" y="10"/>
                </a:cxn>
                <a:cxn ang="0">
                  <a:pos x="0" y="0"/>
                </a:cxn>
                <a:cxn ang="0">
                  <a:pos x="38" y="0"/>
                </a:cxn>
                <a:cxn ang="0">
                  <a:pos x="66" y="10"/>
                </a:cxn>
              </a:cxnLst>
              <a:rect l="0" t="0" r="r" b="b"/>
              <a:pathLst>
                <a:path w="66" h="10">
                  <a:moveTo>
                    <a:pt x="66" y="10"/>
                  </a:moveTo>
                  <a:lnTo>
                    <a:pt x="28" y="10"/>
                  </a:lnTo>
                  <a:lnTo>
                    <a:pt x="0" y="0"/>
                  </a:lnTo>
                  <a:lnTo>
                    <a:pt x="38" y="0"/>
                  </a:lnTo>
                  <a:lnTo>
                    <a:pt x="66" y="10"/>
                  </a:lnTo>
                  <a:close/>
                </a:path>
              </a:pathLst>
            </a:custGeom>
            <a:solidFill>
              <a:srgbClr val="EA0075"/>
            </a:solidFill>
            <a:ln w="0">
              <a:solidFill>
                <a:srgbClr val="EA007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839" name="Freeform 2215"/>
            <p:cNvSpPr>
              <a:spLocks/>
            </p:cNvSpPr>
            <p:nvPr/>
          </p:nvSpPr>
          <p:spPr bwMode="auto">
            <a:xfrm>
              <a:off x="1952" y="1706"/>
              <a:ext cx="66" cy="10"/>
            </a:xfrm>
            <a:custGeom>
              <a:avLst/>
              <a:gdLst/>
              <a:ahLst/>
              <a:cxnLst>
                <a:cxn ang="0">
                  <a:pos x="66" y="10"/>
                </a:cxn>
                <a:cxn ang="0">
                  <a:pos x="28" y="10"/>
                </a:cxn>
                <a:cxn ang="0">
                  <a:pos x="0" y="0"/>
                </a:cxn>
                <a:cxn ang="0">
                  <a:pos x="38" y="0"/>
                </a:cxn>
                <a:cxn ang="0">
                  <a:pos x="66" y="10"/>
                </a:cxn>
              </a:cxnLst>
              <a:rect l="0" t="0" r="r" b="b"/>
              <a:pathLst>
                <a:path w="66" h="10">
                  <a:moveTo>
                    <a:pt x="66" y="10"/>
                  </a:moveTo>
                  <a:lnTo>
                    <a:pt x="28" y="10"/>
                  </a:lnTo>
                  <a:lnTo>
                    <a:pt x="0" y="0"/>
                  </a:lnTo>
                  <a:lnTo>
                    <a:pt x="38" y="0"/>
                  </a:lnTo>
                  <a:lnTo>
                    <a:pt x="66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840" name="Freeform 2216"/>
            <p:cNvSpPr>
              <a:spLocks/>
            </p:cNvSpPr>
            <p:nvPr/>
          </p:nvSpPr>
          <p:spPr bwMode="auto">
            <a:xfrm>
              <a:off x="1926" y="1690"/>
              <a:ext cx="64" cy="16"/>
            </a:xfrm>
            <a:custGeom>
              <a:avLst/>
              <a:gdLst/>
              <a:ahLst/>
              <a:cxnLst>
                <a:cxn ang="0">
                  <a:pos x="64" y="16"/>
                </a:cxn>
                <a:cxn ang="0">
                  <a:pos x="26" y="16"/>
                </a:cxn>
                <a:cxn ang="0">
                  <a:pos x="0" y="4"/>
                </a:cxn>
                <a:cxn ang="0">
                  <a:pos x="38" y="0"/>
                </a:cxn>
                <a:cxn ang="0">
                  <a:pos x="64" y="16"/>
                </a:cxn>
              </a:cxnLst>
              <a:rect l="0" t="0" r="r" b="b"/>
              <a:pathLst>
                <a:path w="64" h="16">
                  <a:moveTo>
                    <a:pt x="64" y="16"/>
                  </a:moveTo>
                  <a:lnTo>
                    <a:pt x="26" y="16"/>
                  </a:lnTo>
                  <a:lnTo>
                    <a:pt x="0" y="4"/>
                  </a:lnTo>
                  <a:lnTo>
                    <a:pt x="38" y="0"/>
                  </a:lnTo>
                  <a:lnTo>
                    <a:pt x="64" y="16"/>
                  </a:lnTo>
                  <a:close/>
                </a:path>
              </a:pathLst>
            </a:custGeom>
            <a:solidFill>
              <a:srgbClr val="F00082"/>
            </a:solidFill>
            <a:ln w="0">
              <a:solidFill>
                <a:srgbClr val="F0008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6841" name="Freeform 2217"/>
            <p:cNvSpPr>
              <a:spLocks/>
            </p:cNvSpPr>
            <p:nvPr/>
          </p:nvSpPr>
          <p:spPr bwMode="auto">
            <a:xfrm>
              <a:off x="1926" y="1690"/>
              <a:ext cx="64" cy="16"/>
            </a:xfrm>
            <a:custGeom>
              <a:avLst/>
              <a:gdLst/>
              <a:ahLst/>
              <a:cxnLst>
                <a:cxn ang="0">
                  <a:pos x="64" y="16"/>
                </a:cxn>
                <a:cxn ang="0">
                  <a:pos x="26" y="16"/>
                </a:cxn>
                <a:cxn ang="0">
                  <a:pos x="0" y="4"/>
                </a:cxn>
                <a:cxn ang="0">
                  <a:pos x="38" y="0"/>
                </a:cxn>
                <a:cxn ang="0">
                  <a:pos x="64" y="16"/>
                </a:cxn>
              </a:cxnLst>
              <a:rect l="0" t="0" r="r" b="b"/>
              <a:pathLst>
                <a:path w="64" h="16">
                  <a:moveTo>
                    <a:pt x="64" y="16"/>
                  </a:moveTo>
                  <a:lnTo>
                    <a:pt x="26" y="16"/>
                  </a:lnTo>
                  <a:lnTo>
                    <a:pt x="0" y="4"/>
                  </a:lnTo>
                  <a:lnTo>
                    <a:pt x="38" y="0"/>
                  </a:lnTo>
                  <a:lnTo>
                    <a:pt x="64" y="1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156842" name="Freeform 2218"/>
          <p:cNvSpPr>
            <a:spLocks/>
          </p:cNvSpPr>
          <p:nvPr/>
        </p:nvSpPr>
        <p:spPr bwMode="auto">
          <a:xfrm>
            <a:off x="3013075" y="2654300"/>
            <a:ext cx="104775" cy="34925"/>
          </a:xfrm>
          <a:custGeom>
            <a:avLst/>
            <a:gdLst/>
            <a:ahLst/>
            <a:cxnLst>
              <a:cxn ang="0">
                <a:pos x="66" y="18"/>
              </a:cxn>
              <a:cxn ang="0">
                <a:pos x="28" y="22"/>
              </a:cxn>
              <a:cxn ang="0">
                <a:pos x="0" y="8"/>
              </a:cxn>
              <a:cxn ang="0">
                <a:pos x="38" y="0"/>
              </a:cxn>
              <a:cxn ang="0">
                <a:pos x="66" y="18"/>
              </a:cxn>
            </a:cxnLst>
            <a:rect l="0" t="0" r="r" b="b"/>
            <a:pathLst>
              <a:path w="66" h="22">
                <a:moveTo>
                  <a:pt x="66" y="18"/>
                </a:moveTo>
                <a:lnTo>
                  <a:pt x="28" y="22"/>
                </a:lnTo>
                <a:lnTo>
                  <a:pt x="0" y="8"/>
                </a:lnTo>
                <a:lnTo>
                  <a:pt x="38" y="0"/>
                </a:lnTo>
                <a:lnTo>
                  <a:pt x="66" y="18"/>
                </a:lnTo>
                <a:close/>
              </a:path>
            </a:pathLst>
          </a:custGeom>
          <a:solidFill>
            <a:srgbClr val="F4008C"/>
          </a:solidFill>
          <a:ln w="0">
            <a:solidFill>
              <a:srgbClr val="F4008C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843" name="Freeform 2219"/>
          <p:cNvSpPr>
            <a:spLocks/>
          </p:cNvSpPr>
          <p:nvPr/>
        </p:nvSpPr>
        <p:spPr bwMode="auto">
          <a:xfrm>
            <a:off x="3013075" y="2654300"/>
            <a:ext cx="104775" cy="34925"/>
          </a:xfrm>
          <a:custGeom>
            <a:avLst/>
            <a:gdLst/>
            <a:ahLst/>
            <a:cxnLst>
              <a:cxn ang="0">
                <a:pos x="66" y="18"/>
              </a:cxn>
              <a:cxn ang="0">
                <a:pos x="28" y="22"/>
              </a:cxn>
              <a:cxn ang="0">
                <a:pos x="0" y="8"/>
              </a:cxn>
              <a:cxn ang="0">
                <a:pos x="38" y="0"/>
              </a:cxn>
              <a:cxn ang="0">
                <a:pos x="66" y="18"/>
              </a:cxn>
            </a:cxnLst>
            <a:rect l="0" t="0" r="r" b="b"/>
            <a:pathLst>
              <a:path w="66" h="22">
                <a:moveTo>
                  <a:pt x="66" y="18"/>
                </a:moveTo>
                <a:lnTo>
                  <a:pt x="28" y="22"/>
                </a:lnTo>
                <a:lnTo>
                  <a:pt x="0" y="8"/>
                </a:lnTo>
                <a:lnTo>
                  <a:pt x="38" y="0"/>
                </a:lnTo>
                <a:lnTo>
                  <a:pt x="66" y="18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844" name="Freeform 2220"/>
          <p:cNvSpPr>
            <a:spLocks/>
          </p:cNvSpPr>
          <p:nvPr/>
        </p:nvSpPr>
        <p:spPr bwMode="auto">
          <a:xfrm>
            <a:off x="2965450" y="2622550"/>
            <a:ext cx="107950" cy="44450"/>
          </a:xfrm>
          <a:custGeom>
            <a:avLst/>
            <a:gdLst/>
            <a:ahLst/>
            <a:cxnLst>
              <a:cxn ang="0">
                <a:pos x="68" y="20"/>
              </a:cxn>
              <a:cxn ang="0">
                <a:pos x="30" y="28"/>
              </a:cxn>
              <a:cxn ang="0">
                <a:pos x="0" y="12"/>
              </a:cxn>
              <a:cxn ang="0">
                <a:pos x="40" y="0"/>
              </a:cxn>
              <a:cxn ang="0">
                <a:pos x="68" y="20"/>
              </a:cxn>
            </a:cxnLst>
            <a:rect l="0" t="0" r="r" b="b"/>
            <a:pathLst>
              <a:path w="68" h="28">
                <a:moveTo>
                  <a:pt x="68" y="20"/>
                </a:moveTo>
                <a:lnTo>
                  <a:pt x="30" y="28"/>
                </a:lnTo>
                <a:lnTo>
                  <a:pt x="0" y="12"/>
                </a:lnTo>
                <a:lnTo>
                  <a:pt x="40" y="0"/>
                </a:lnTo>
                <a:lnTo>
                  <a:pt x="68" y="20"/>
                </a:lnTo>
                <a:close/>
              </a:path>
            </a:pathLst>
          </a:custGeom>
          <a:solidFill>
            <a:srgbClr val="F50693"/>
          </a:solidFill>
          <a:ln w="0">
            <a:solidFill>
              <a:srgbClr val="F50693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845" name="Freeform 2221"/>
          <p:cNvSpPr>
            <a:spLocks/>
          </p:cNvSpPr>
          <p:nvPr/>
        </p:nvSpPr>
        <p:spPr bwMode="auto">
          <a:xfrm>
            <a:off x="2965450" y="2622550"/>
            <a:ext cx="107950" cy="44450"/>
          </a:xfrm>
          <a:custGeom>
            <a:avLst/>
            <a:gdLst/>
            <a:ahLst/>
            <a:cxnLst>
              <a:cxn ang="0">
                <a:pos x="68" y="20"/>
              </a:cxn>
              <a:cxn ang="0">
                <a:pos x="30" y="28"/>
              </a:cxn>
              <a:cxn ang="0">
                <a:pos x="0" y="12"/>
              </a:cxn>
              <a:cxn ang="0">
                <a:pos x="40" y="0"/>
              </a:cxn>
              <a:cxn ang="0">
                <a:pos x="68" y="20"/>
              </a:cxn>
            </a:cxnLst>
            <a:rect l="0" t="0" r="r" b="b"/>
            <a:pathLst>
              <a:path w="68" h="28">
                <a:moveTo>
                  <a:pt x="68" y="20"/>
                </a:moveTo>
                <a:lnTo>
                  <a:pt x="30" y="28"/>
                </a:lnTo>
                <a:lnTo>
                  <a:pt x="0" y="12"/>
                </a:lnTo>
                <a:lnTo>
                  <a:pt x="40" y="0"/>
                </a:lnTo>
                <a:lnTo>
                  <a:pt x="68" y="2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846" name="Freeform 2222"/>
          <p:cNvSpPr>
            <a:spLocks/>
          </p:cNvSpPr>
          <p:nvPr/>
        </p:nvSpPr>
        <p:spPr bwMode="auto">
          <a:xfrm>
            <a:off x="2921000" y="2584450"/>
            <a:ext cx="107950" cy="57150"/>
          </a:xfrm>
          <a:custGeom>
            <a:avLst/>
            <a:gdLst/>
            <a:ahLst/>
            <a:cxnLst>
              <a:cxn ang="0">
                <a:pos x="68" y="24"/>
              </a:cxn>
              <a:cxn ang="0">
                <a:pos x="28" y="36"/>
              </a:cxn>
              <a:cxn ang="0">
                <a:pos x="0" y="16"/>
              </a:cxn>
              <a:cxn ang="0">
                <a:pos x="38" y="0"/>
              </a:cxn>
              <a:cxn ang="0">
                <a:pos x="68" y="24"/>
              </a:cxn>
            </a:cxnLst>
            <a:rect l="0" t="0" r="r" b="b"/>
            <a:pathLst>
              <a:path w="68" h="36">
                <a:moveTo>
                  <a:pt x="68" y="24"/>
                </a:moveTo>
                <a:lnTo>
                  <a:pt x="28" y="36"/>
                </a:lnTo>
                <a:lnTo>
                  <a:pt x="0" y="16"/>
                </a:lnTo>
                <a:lnTo>
                  <a:pt x="38" y="0"/>
                </a:lnTo>
                <a:lnTo>
                  <a:pt x="68" y="24"/>
                </a:lnTo>
                <a:close/>
              </a:path>
            </a:pathLst>
          </a:custGeom>
          <a:solidFill>
            <a:srgbClr val="F61596"/>
          </a:solidFill>
          <a:ln w="0">
            <a:solidFill>
              <a:srgbClr val="F6159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847" name="Freeform 2223"/>
          <p:cNvSpPr>
            <a:spLocks/>
          </p:cNvSpPr>
          <p:nvPr/>
        </p:nvSpPr>
        <p:spPr bwMode="auto">
          <a:xfrm>
            <a:off x="2921000" y="2584450"/>
            <a:ext cx="107950" cy="57150"/>
          </a:xfrm>
          <a:custGeom>
            <a:avLst/>
            <a:gdLst/>
            <a:ahLst/>
            <a:cxnLst>
              <a:cxn ang="0">
                <a:pos x="68" y="24"/>
              </a:cxn>
              <a:cxn ang="0">
                <a:pos x="28" y="36"/>
              </a:cxn>
              <a:cxn ang="0">
                <a:pos x="0" y="16"/>
              </a:cxn>
              <a:cxn ang="0">
                <a:pos x="38" y="0"/>
              </a:cxn>
              <a:cxn ang="0">
                <a:pos x="68" y="24"/>
              </a:cxn>
            </a:cxnLst>
            <a:rect l="0" t="0" r="r" b="b"/>
            <a:pathLst>
              <a:path w="68" h="36">
                <a:moveTo>
                  <a:pt x="68" y="24"/>
                </a:moveTo>
                <a:lnTo>
                  <a:pt x="28" y="36"/>
                </a:lnTo>
                <a:lnTo>
                  <a:pt x="0" y="16"/>
                </a:lnTo>
                <a:lnTo>
                  <a:pt x="38" y="0"/>
                </a:lnTo>
                <a:lnTo>
                  <a:pt x="68" y="24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848" name="Freeform 2224"/>
          <p:cNvSpPr>
            <a:spLocks/>
          </p:cNvSpPr>
          <p:nvPr/>
        </p:nvSpPr>
        <p:spPr bwMode="auto">
          <a:xfrm>
            <a:off x="2873375" y="2543175"/>
            <a:ext cx="107950" cy="66675"/>
          </a:xfrm>
          <a:custGeom>
            <a:avLst/>
            <a:gdLst/>
            <a:ahLst/>
            <a:cxnLst>
              <a:cxn ang="0">
                <a:pos x="68" y="26"/>
              </a:cxn>
              <a:cxn ang="0">
                <a:pos x="30" y="42"/>
              </a:cxn>
              <a:cxn ang="0">
                <a:pos x="0" y="22"/>
              </a:cxn>
              <a:cxn ang="0">
                <a:pos x="38" y="0"/>
              </a:cxn>
              <a:cxn ang="0">
                <a:pos x="68" y="26"/>
              </a:cxn>
            </a:cxnLst>
            <a:rect l="0" t="0" r="r" b="b"/>
            <a:pathLst>
              <a:path w="68" h="42">
                <a:moveTo>
                  <a:pt x="68" y="26"/>
                </a:moveTo>
                <a:lnTo>
                  <a:pt x="30" y="42"/>
                </a:lnTo>
                <a:lnTo>
                  <a:pt x="0" y="22"/>
                </a:lnTo>
                <a:lnTo>
                  <a:pt x="38" y="0"/>
                </a:lnTo>
                <a:lnTo>
                  <a:pt x="68" y="26"/>
                </a:lnTo>
                <a:close/>
              </a:path>
            </a:pathLst>
          </a:custGeom>
          <a:solidFill>
            <a:srgbClr val="F52496"/>
          </a:solidFill>
          <a:ln w="0">
            <a:solidFill>
              <a:srgbClr val="F5249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849" name="Freeform 2225"/>
          <p:cNvSpPr>
            <a:spLocks/>
          </p:cNvSpPr>
          <p:nvPr/>
        </p:nvSpPr>
        <p:spPr bwMode="auto">
          <a:xfrm>
            <a:off x="2873375" y="2543175"/>
            <a:ext cx="107950" cy="66675"/>
          </a:xfrm>
          <a:custGeom>
            <a:avLst/>
            <a:gdLst/>
            <a:ahLst/>
            <a:cxnLst>
              <a:cxn ang="0">
                <a:pos x="68" y="26"/>
              </a:cxn>
              <a:cxn ang="0">
                <a:pos x="30" y="42"/>
              </a:cxn>
              <a:cxn ang="0">
                <a:pos x="0" y="22"/>
              </a:cxn>
              <a:cxn ang="0">
                <a:pos x="38" y="0"/>
              </a:cxn>
              <a:cxn ang="0">
                <a:pos x="68" y="26"/>
              </a:cxn>
            </a:cxnLst>
            <a:rect l="0" t="0" r="r" b="b"/>
            <a:pathLst>
              <a:path w="68" h="42">
                <a:moveTo>
                  <a:pt x="68" y="26"/>
                </a:moveTo>
                <a:lnTo>
                  <a:pt x="30" y="42"/>
                </a:lnTo>
                <a:lnTo>
                  <a:pt x="0" y="22"/>
                </a:lnTo>
                <a:lnTo>
                  <a:pt x="38" y="0"/>
                </a:lnTo>
                <a:lnTo>
                  <a:pt x="68" y="2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850" name="Freeform 2226"/>
          <p:cNvSpPr>
            <a:spLocks/>
          </p:cNvSpPr>
          <p:nvPr/>
        </p:nvSpPr>
        <p:spPr bwMode="auto">
          <a:xfrm>
            <a:off x="2822575" y="2498725"/>
            <a:ext cx="111125" cy="79375"/>
          </a:xfrm>
          <a:custGeom>
            <a:avLst/>
            <a:gdLst/>
            <a:ahLst/>
            <a:cxnLst>
              <a:cxn ang="0">
                <a:pos x="70" y="28"/>
              </a:cxn>
              <a:cxn ang="0">
                <a:pos x="32" y="50"/>
              </a:cxn>
              <a:cxn ang="0">
                <a:pos x="0" y="28"/>
              </a:cxn>
              <a:cxn ang="0">
                <a:pos x="40" y="0"/>
              </a:cxn>
              <a:cxn ang="0">
                <a:pos x="70" y="28"/>
              </a:cxn>
            </a:cxnLst>
            <a:rect l="0" t="0" r="r" b="b"/>
            <a:pathLst>
              <a:path w="70" h="50">
                <a:moveTo>
                  <a:pt x="70" y="28"/>
                </a:moveTo>
                <a:lnTo>
                  <a:pt x="32" y="50"/>
                </a:lnTo>
                <a:lnTo>
                  <a:pt x="0" y="28"/>
                </a:lnTo>
                <a:lnTo>
                  <a:pt x="40" y="0"/>
                </a:lnTo>
                <a:lnTo>
                  <a:pt x="70" y="28"/>
                </a:lnTo>
                <a:close/>
              </a:path>
            </a:pathLst>
          </a:custGeom>
          <a:solidFill>
            <a:srgbClr val="F53293"/>
          </a:solidFill>
          <a:ln w="0">
            <a:solidFill>
              <a:srgbClr val="F53293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851" name="Freeform 2227"/>
          <p:cNvSpPr>
            <a:spLocks/>
          </p:cNvSpPr>
          <p:nvPr/>
        </p:nvSpPr>
        <p:spPr bwMode="auto">
          <a:xfrm>
            <a:off x="2822575" y="2498725"/>
            <a:ext cx="111125" cy="79375"/>
          </a:xfrm>
          <a:custGeom>
            <a:avLst/>
            <a:gdLst/>
            <a:ahLst/>
            <a:cxnLst>
              <a:cxn ang="0">
                <a:pos x="70" y="28"/>
              </a:cxn>
              <a:cxn ang="0">
                <a:pos x="32" y="50"/>
              </a:cxn>
              <a:cxn ang="0">
                <a:pos x="0" y="28"/>
              </a:cxn>
              <a:cxn ang="0">
                <a:pos x="40" y="0"/>
              </a:cxn>
              <a:cxn ang="0">
                <a:pos x="70" y="28"/>
              </a:cxn>
            </a:cxnLst>
            <a:rect l="0" t="0" r="r" b="b"/>
            <a:pathLst>
              <a:path w="70" h="50">
                <a:moveTo>
                  <a:pt x="70" y="28"/>
                </a:moveTo>
                <a:lnTo>
                  <a:pt x="32" y="50"/>
                </a:lnTo>
                <a:lnTo>
                  <a:pt x="0" y="28"/>
                </a:lnTo>
                <a:lnTo>
                  <a:pt x="40" y="0"/>
                </a:lnTo>
                <a:lnTo>
                  <a:pt x="70" y="28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852" name="Freeform 2228"/>
          <p:cNvSpPr>
            <a:spLocks/>
          </p:cNvSpPr>
          <p:nvPr/>
        </p:nvSpPr>
        <p:spPr bwMode="auto">
          <a:xfrm>
            <a:off x="2771775" y="2454275"/>
            <a:ext cx="114300" cy="88900"/>
          </a:xfrm>
          <a:custGeom>
            <a:avLst/>
            <a:gdLst/>
            <a:ahLst/>
            <a:cxnLst>
              <a:cxn ang="0">
                <a:pos x="72" y="28"/>
              </a:cxn>
              <a:cxn ang="0">
                <a:pos x="32" y="56"/>
              </a:cxn>
              <a:cxn ang="0">
                <a:pos x="0" y="34"/>
              </a:cxn>
              <a:cxn ang="0">
                <a:pos x="40" y="0"/>
              </a:cxn>
              <a:cxn ang="0">
                <a:pos x="72" y="28"/>
              </a:cxn>
            </a:cxnLst>
            <a:rect l="0" t="0" r="r" b="b"/>
            <a:pathLst>
              <a:path w="72" h="56">
                <a:moveTo>
                  <a:pt x="72" y="28"/>
                </a:moveTo>
                <a:lnTo>
                  <a:pt x="32" y="56"/>
                </a:lnTo>
                <a:lnTo>
                  <a:pt x="0" y="34"/>
                </a:lnTo>
                <a:lnTo>
                  <a:pt x="40" y="0"/>
                </a:lnTo>
                <a:lnTo>
                  <a:pt x="72" y="28"/>
                </a:lnTo>
                <a:close/>
              </a:path>
            </a:pathLst>
          </a:custGeom>
          <a:solidFill>
            <a:srgbClr val="F5418C"/>
          </a:solidFill>
          <a:ln w="0">
            <a:solidFill>
              <a:srgbClr val="F5418C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853" name="Freeform 2229"/>
          <p:cNvSpPr>
            <a:spLocks/>
          </p:cNvSpPr>
          <p:nvPr/>
        </p:nvSpPr>
        <p:spPr bwMode="auto">
          <a:xfrm>
            <a:off x="2771775" y="2454275"/>
            <a:ext cx="114300" cy="88900"/>
          </a:xfrm>
          <a:custGeom>
            <a:avLst/>
            <a:gdLst/>
            <a:ahLst/>
            <a:cxnLst>
              <a:cxn ang="0">
                <a:pos x="72" y="28"/>
              </a:cxn>
              <a:cxn ang="0">
                <a:pos x="32" y="56"/>
              </a:cxn>
              <a:cxn ang="0">
                <a:pos x="0" y="34"/>
              </a:cxn>
              <a:cxn ang="0">
                <a:pos x="40" y="0"/>
              </a:cxn>
              <a:cxn ang="0">
                <a:pos x="72" y="28"/>
              </a:cxn>
            </a:cxnLst>
            <a:rect l="0" t="0" r="r" b="b"/>
            <a:pathLst>
              <a:path w="72" h="56">
                <a:moveTo>
                  <a:pt x="72" y="28"/>
                </a:moveTo>
                <a:lnTo>
                  <a:pt x="32" y="56"/>
                </a:lnTo>
                <a:lnTo>
                  <a:pt x="0" y="34"/>
                </a:lnTo>
                <a:lnTo>
                  <a:pt x="40" y="0"/>
                </a:lnTo>
                <a:lnTo>
                  <a:pt x="72" y="28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854" name="Freeform 2230"/>
          <p:cNvSpPr>
            <a:spLocks/>
          </p:cNvSpPr>
          <p:nvPr/>
        </p:nvSpPr>
        <p:spPr bwMode="auto">
          <a:xfrm>
            <a:off x="2720975" y="2413000"/>
            <a:ext cx="114300" cy="95250"/>
          </a:xfrm>
          <a:custGeom>
            <a:avLst/>
            <a:gdLst/>
            <a:ahLst/>
            <a:cxnLst>
              <a:cxn ang="0">
                <a:pos x="72" y="26"/>
              </a:cxn>
              <a:cxn ang="0">
                <a:pos x="32" y="60"/>
              </a:cxn>
              <a:cxn ang="0">
                <a:pos x="0" y="42"/>
              </a:cxn>
              <a:cxn ang="0">
                <a:pos x="40" y="0"/>
              </a:cxn>
              <a:cxn ang="0">
                <a:pos x="72" y="26"/>
              </a:cxn>
            </a:cxnLst>
            <a:rect l="0" t="0" r="r" b="b"/>
            <a:pathLst>
              <a:path w="72" h="60">
                <a:moveTo>
                  <a:pt x="72" y="26"/>
                </a:moveTo>
                <a:lnTo>
                  <a:pt x="32" y="60"/>
                </a:lnTo>
                <a:lnTo>
                  <a:pt x="0" y="42"/>
                </a:lnTo>
                <a:lnTo>
                  <a:pt x="40" y="0"/>
                </a:lnTo>
                <a:lnTo>
                  <a:pt x="72" y="26"/>
                </a:lnTo>
                <a:close/>
              </a:path>
            </a:pathLst>
          </a:custGeom>
          <a:solidFill>
            <a:srgbClr val="F55081"/>
          </a:solidFill>
          <a:ln w="0">
            <a:solidFill>
              <a:srgbClr val="F5508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855" name="Freeform 2231"/>
          <p:cNvSpPr>
            <a:spLocks/>
          </p:cNvSpPr>
          <p:nvPr/>
        </p:nvSpPr>
        <p:spPr bwMode="auto">
          <a:xfrm>
            <a:off x="2720975" y="2413000"/>
            <a:ext cx="114300" cy="95250"/>
          </a:xfrm>
          <a:custGeom>
            <a:avLst/>
            <a:gdLst/>
            <a:ahLst/>
            <a:cxnLst>
              <a:cxn ang="0">
                <a:pos x="72" y="26"/>
              </a:cxn>
              <a:cxn ang="0">
                <a:pos x="32" y="60"/>
              </a:cxn>
              <a:cxn ang="0">
                <a:pos x="0" y="42"/>
              </a:cxn>
              <a:cxn ang="0">
                <a:pos x="40" y="0"/>
              </a:cxn>
              <a:cxn ang="0">
                <a:pos x="72" y="26"/>
              </a:cxn>
            </a:cxnLst>
            <a:rect l="0" t="0" r="r" b="b"/>
            <a:pathLst>
              <a:path w="72" h="60">
                <a:moveTo>
                  <a:pt x="72" y="26"/>
                </a:moveTo>
                <a:lnTo>
                  <a:pt x="32" y="60"/>
                </a:lnTo>
                <a:lnTo>
                  <a:pt x="0" y="42"/>
                </a:lnTo>
                <a:lnTo>
                  <a:pt x="40" y="0"/>
                </a:lnTo>
                <a:lnTo>
                  <a:pt x="72" y="2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856" name="Freeform 2232"/>
          <p:cNvSpPr>
            <a:spLocks/>
          </p:cNvSpPr>
          <p:nvPr/>
        </p:nvSpPr>
        <p:spPr bwMode="auto">
          <a:xfrm>
            <a:off x="2667000" y="2378075"/>
            <a:ext cx="117475" cy="101600"/>
          </a:xfrm>
          <a:custGeom>
            <a:avLst/>
            <a:gdLst/>
            <a:ahLst/>
            <a:cxnLst>
              <a:cxn ang="0">
                <a:pos x="74" y="22"/>
              </a:cxn>
              <a:cxn ang="0">
                <a:pos x="34" y="64"/>
              </a:cxn>
              <a:cxn ang="0">
                <a:pos x="0" y="50"/>
              </a:cxn>
              <a:cxn ang="0">
                <a:pos x="40" y="0"/>
              </a:cxn>
              <a:cxn ang="0">
                <a:pos x="74" y="22"/>
              </a:cxn>
            </a:cxnLst>
            <a:rect l="0" t="0" r="r" b="b"/>
            <a:pathLst>
              <a:path w="74" h="64">
                <a:moveTo>
                  <a:pt x="74" y="22"/>
                </a:moveTo>
                <a:lnTo>
                  <a:pt x="34" y="64"/>
                </a:lnTo>
                <a:lnTo>
                  <a:pt x="0" y="50"/>
                </a:lnTo>
                <a:lnTo>
                  <a:pt x="40" y="0"/>
                </a:lnTo>
                <a:lnTo>
                  <a:pt x="74" y="22"/>
                </a:lnTo>
                <a:close/>
              </a:path>
            </a:pathLst>
          </a:custGeom>
          <a:solidFill>
            <a:srgbClr val="F6626E"/>
          </a:solidFill>
          <a:ln w="0">
            <a:solidFill>
              <a:srgbClr val="F6626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857" name="Freeform 2233"/>
          <p:cNvSpPr>
            <a:spLocks/>
          </p:cNvSpPr>
          <p:nvPr/>
        </p:nvSpPr>
        <p:spPr bwMode="auto">
          <a:xfrm>
            <a:off x="2667000" y="2378075"/>
            <a:ext cx="117475" cy="101600"/>
          </a:xfrm>
          <a:custGeom>
            <a:avLst/>
            <a:gdLst/>
            <a:ahLst/>
            <a:cxnLst>
              <a:cxn ang="0">
                <a:pos x="74" y="22"/>
              </a:cxn>
              <a:cxn ang="0">
                <a:pos x="34" y="64"/>
              </a:cxn>
              <a:cxn ang="0">
                <a:pos x="0" y="50"/>
              </a:cxn>
              <a:cxn ang="0">
                <a:pos x="40" y="0"/>
              </a:cxn>
              <a:cxn ang="0">
                <a:pos x="74" y="22"/>
              </a:cxn>
            </a:cxnLst>
            <a:rect l="0" t="0" r="r" b="b"/>
            <a:pathLst>
              <a:path w="74" h="64">
                <a:moveTo>
                  <a:pt x="74" y="22"/>
                </a:moveTo>
                <a:lnTo>
                  <a:pt x="34" y="64"/>
                </a:lnTo>
                <a:lnTo>
                  <a:pt x="0" y="50"/>
                </a:lnTo>
                <a:lnTo>
                  <a:pt x="40" y="0"/>
                </a:lnTo>
                <a:lnTo>
                  <a:pt x="74" y="22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858" name="Freeform 2234"/>
          <p:cNvSpPr>
            <a:spLocks/>
          </p:cNvSpPr>
          <p:nvPr/>
        </p:nvSpPr>
        <p:spPr bwMode="auto">
          <a:xfrm>
            <a:off x="2609850" y="2365375"/>
            <a:ext cx="120650" cy="92075"/>
          </a:xfrm>
          <a:custGeom>
            <a:avLst/>
            <a:gdLst/>
            <a:ahLst/>
            <a:cxnLst>
              <a:cxn ang="0">
                <a:pos x="76" y="8"/>
              </a:cxn>
              <a:cxn ang="0">
                <a:pos x="36" y="58"/>
              </a:cxn>
              <a:cxn ang="0">
                <a:pos x="0" y="56"/>
              </a:cxn>
              <a:cxn ang="0">
                <a:pos x="42" y="0"/>
              </a:cxn>
              <a:cxn ang="0">
                <a:pos x="76" y="8"/>
              </a:cxn>
            </a:cxnLst>
            <a:rect l="0" t="0" r="r" b="b"/>
            <a:pathLst>
              <a:path w="76" h="58">
                <a:moveTo>
                  <a:pt x="76" y="8"/>
                </a:moveTo>
                <a:lnTo>
                  <a:pt x="36" y="58"/>
                </a:lnTo>
                <a:lnTo>
                  <a:pt x="0" y="56"/>
                </a:lnTo>
                <a:lnTo>
                  <a:pt x="42" y="0"/>
                </a:lnTo>
                <a:lnTo>
                  <a:pt x="76" y="8"/>
                </a:lnTo>
                <a:close/>
              </a:path>
            </a:pathLst>
          </a:custGeom>
          <a:solidFill>
            <a:srgbClr val="F6764C"/>
          </a:solidFill>
          <a:ln w="0">
            <a:solidFill>
              <a:srgbClr val="F6764C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859" name="Freeform 2235"/>
          <p:cNvSpPr>
            <a:spLocks/>
          </p:cNvSpPr>
          <p:nvPr/>
        </p:nvSpPr>
        <p:spPr bwMode="auto">
          <a:xfrm>
            <a:off x="2609850" y="2365375"/>
            <a:ext cx="120650" cy="92075"/>
          </a:xfrm>
          <a:custGeom>
            <a:avLst/>
            <a:gdLst/>
            <a:ahLst/>
            <a:cxnLst>
              <a:cxn ang="0">
                <a:pos x="76" y="8"/>
              </a:cxn>
              <a:cxn ang="0">
                <a:pos x="36" y="58"/>
              </a:cxn>
              <a:cxn ang="0">
                <a:pos x="0" y="56"/>
              </a:cxn>
              <a:cxn ang="0">
                <a:pos x="42" y="0"/>
              </a:cxn>
              <a:cxn ang="0">
                <a:pos x="76" y="8"/>
              </a:cxn>
            </a:cxnLst>
            <a:rect l="0" t="0" r="r" b="b"/>
            <a:pathLst>
              <a:path w="76" h="58">
                <a:moveTo>
                  <a:pt x="76" y="8"/>
                </a:moveTo>
                <a:lnTo>
                  <a:pt x="36" y="58"/>
                </a:lnTo>
                <a:lnTo>
                  <a:pt x="0" y="56"/>
                </a:lnTo>
                <a:lnTo>
                  <a:pt x="42" y="0"/>
                </a:lnTo>
                <a:lnTo>
                  <a:pt x="76" y="8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860" name="Freeform 2236"/>
          <p:cNvSpPr>
            <a:spLocks/>
          </p:cNvSpPr>
          <p:nvPr/>
        </p:nvSpPr>
        <p:spPr bwMode="auto">
          <a:xfrm>
            <a:off x="2552700" y="2365375"/>
            <a:ext cx="123825" cy="111125"/>
          </a:xfrm>
          <a:custGeom>
            <a:avLst/>
            <a:gdLst/>
            <a:ahLst/>
            <a:cxnLst>
              <a:cxn ang="0">
                <a:pos x="78" y="0"/>
              </a:cxn>
              <a:cxn ang="0">
                <a:pos x="36" y="56"/>
              </a:cxn>
              <a:cxn ang="0">
                <a:pos x="0" y="70"/>
              </a:cxn>
              <a:cxn ang="0">
                <a:pos x="42" y="8"/>
              </a:cxn>
              <a:cxn ang="0">
                <a:pos x="78" y="0"/>
              </a:cxn>
            </a:cxnLst>
            <a:rect l="0" t="0" r="r" b="b"/>
            <a:pathLst>
              <a:path w="78" h="70">
                <a:moveTo>
                  <a:pt x="78" y="0"/>
                </a:moveTo>
                <a:lnTo>
                  <a:pt x="36" y="56"/>
                </a:lnTo>
                <a:lnTo>
                  <a:pt x="0" y="70"/>
                </a:lnTo>
                <a:lnTo>
                  <a:pt x="42" y="8"/>
                </a:lnTo>
                <a:lnTo>
                  <a:pt x="78" y="0"/>
                </a:lnTo>
                <a:close/>
              </a:path>
            </a:pathLst>
          </a:custGeom>
          <a:solidFill>
            <a:srgbClr val="ED8D11"/>
          </a:solidFill>
          <a:ln w="0">
            <a:solidFill>
              <a:srgbClr val="ED8D1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861" name="Freeform 2237"/>
          <p:cNvSpPr>
            <a:spLocks/>
          </p:cNvSpPr>
          <p:nvPr/>
        </p:nvSpPr>
        <p:spPr bwMode="auto">
          <a:xfrm>
            <a:off x="2552700" y="2365375"/>
            <a:ext cx="123825" cy="111125"/>
          </a:xfrm>
          <a:custGeom>
            <a:avLst/>
            <a:gdLst/>
            <a:ahLst/>
            <a:cxnLst>
              <a:cxn ang="0">
                <a:pos x="78" y="0"/>
              </a:cxn>
              <a:cxn ang="0">
                <a:pos x="36" y="56"/>
              </a:cxn>
              <a:cxn ang="0">
                <a:pos x="0" y="70"/>
              </a:cxn>
              <a:cxn ang="0">
                <a:pos x="42" y="8"/>
              </a:cxn>
              <a:cxn ang="0">
                <a:pos x="78" y="0"/>
              </a:cxn>
            </a:cxnLst>
            <a:rect l="0" t="0" r="r" b="b"/>
            <a:pathLst>
              <a:path w="78" h="70">
                <a:moveTo>
                  <a:pt x="78" y="0"/>
                </a:moveTo>
                <a:lnTo>
                  <a:pt x="36" y="56"/>
                </a:lnTo>
                <a:lnTo>
                  <a:pt x="0" y="70"/>
                </a:lnTo>
                <a:lnTo>
                  <a:pt x="42" y="8"/>
                </a:lnTo>
                <a:lnTo>
                  <a:pt x="78" y="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862" name="Freeform 2238"/>
          <p:cNvSpPr>
            <a:spLocks/>
          </p:cNvSpPr>
          <p:nvPr/>
        </p:nvSpPr>
        <p:spPr bwMode="auto">
          <a:xfrm>
            <a:off x="2495550" y="2378075"/>
            <a:ext cx="123825" cy="161925"/>
          </a:xfrm>
          <a:custGeom>
            <a:avLst/>
            <a:gdLst/>
            <a:ahLst/>
            <a:cxnLst>
              <a:cxn ang="0">
                <a:pos x="78" y="0"/>
              </a:cxn>
              <a:cxn ang="0">
                <a:pos x="36" y="62"/>
              </a:cxn>
              <a:cxn ang="0">
                <a:pos x="0" y="102"/>
              </a:cxn>
              <a:cxn ang="0">
                <a:pos x="40" y="38"/>
              </a:cxn>
              <a:cxn ang="0">
                <a:pos x="78" y="0"/>
              </a:cxn>
            </a:cxnLst>
            <a:rect l="0" t="0" r="r" b="b"/>
            <a:pathLst>
              <a:path w="78" h="102">
                <a:moveTo>
                  <a:pt x="78" y="0"/>
                </a:moveTo>
                <a:lnTo>
                  <a:pt x="36" y="62"/>
                </a:lnTo>
                <a:lnTo>
                  <a:pt x="0" y="102"/>
                </a:lnTo>
                <a:lnTo>
                  <a:pt x="40" y="38"/>
                </a:lnTo>
                <a:lnTo>
                  <a:pt x="78" y="0"/>
                </a:lnTo>
                <a:close/>
              </a:path>
            </a:pathLst>
          </a:custGeom>
          <a:solidFill>
            <a:srgbClr val="C09800"/>
          </a:solidFill>
          <a:ln w="0">
            <a:solidFill>
              <a:srgbClr val="C098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863" name="Freeform 2239"/>
          <p:cNvSpPr>
            <a:spLocks/>
          </p:cNvSpPr>
          <p:nvPr/>
        </p:nvSpPr>
        <p:spPr bwMode="auto">
          <a:xfrm>
            <a:off x="2495550" y="2378075"/>
            <a:ext cx="123825" cy="161925"/>
          </a:xfrm>
          <a:custGeom>
            <a:avLst/>
            <a:gdLst/>
            <a:ahLst/>
            <a:cxnLst>
              <a:cxn ang="0">
                <a:pos x="78" y="0"/>
              </a:cxn>
              <a:cxn ang="0">
                <a:pos x="36" y="62"/>
              </a:cxn>
              <a:cxn ang="0">
                <a:pos x="0" y="102"/>
              </a:cxn>
              <a:cxn ang="0">
                <a:pos x="40" y="38"/>
              </a:cxn>
              <a:cxn ang="0">
                <a:pos x="78" y="0"/>
              </a:cxn>
            </a:cxnLst>
            <a:rect l="0" t="0" r="r" b="b"/>
            <a:pathLst>
              <a:path w="78" h="102">
                <a:moveTo>
                  <a:pt x="78" y="0"/>
                </a:moveTo>
                <a:lnTo>
                  <a:pt x="36" y="62"/>
                </a:lnTo>
                <a:lnTo>
                  <a:pt x="0" y="102"/>
                </a:lnTo>
                <a:lnTo>
                  <a:pt x="40" y="38"/>
                </a:lnTo>
                <a:lnTo>
                  <a:pt x="78" y="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864" name="Freeform 2240"/>
          <p:cNvSpPr>
            <a:spLocks/>
          </p:cNvSpPr>
          <p:nvPr/>
        </p:nvSpPr>
        <p:spPr bwMode="auto">
          <a:xfrm>
            <a:off x="2435225" y="2438400"/>
            <a:ext cx="123825" cy="219075"/>
          </a:xfrm>
          <a:custGeom>
            <a:avLst/>
            <a:gdLst/>
            <a:ahLst/>
            <a:cxnLst>
              <a:cxn ang="0">
                <a:pos x="78" y="0"/>
              </a:cxn>
              <a:cxn ang="0">
                <a:pos x="38" y="64"/>
              </a:cxn>
              <a:cxn ang="0">
                <a:pos x="0" y="138"/>
              </a:cxn>
              <a:cxn ang="0">
                <a:pos x="40" y="82"/>
              </a:cxn>
              <a:cxn ang="0">
                <a:pos x="78" y="0"/>
              </a:cxn>
            </a:cxnLst>
            <a:rect l="0" t="0" r="r" b="b"/>
            <a:pathLst>
              <a:path w="78" h="138">
                <a:moveTo>
                  <a:pt x="78" y="0"/>
                </a:moveTo>
                <a:lnTo>
                  <a:pt x="38" y="64"/>
                </a:lnTo>
                <a:lnTo>
                  <a:pt x="0" y="138"/>
                </a:lnTo>
                <a:lnTo>
                  <a:pt x="40" y="82"/>
                </a:lnTo>
                <a:lnTo>
                  <a:pt x="78" y="0"/>
                </a:lnTo>
                <a:close/>
              </a:path>
            </a:pathLst>
          </a:custGeom>
          <a:solidFill>
            <a:srgbClr val="0000C0"/>
          </a:solidFill>
          <a:ln w="0">
            <a:solidFill>
              <a:srgbClr val="0000C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865" name="Freeform 2241"/>
          <p:cNvSpPr>
            <a:spLocks/>
          </p:cNvSpPr>
          <p:nvPr/>
        </p:nvSpPr>
        <p:spPr bwMode="auto">
          <a:xfrm>
            <a:off x="2435225" y="2438400"/>
            <a:ext cx="123825" cy="219075"/>
          </a:xfrm>
          <a:custGeom>
            <a:avLst/>
            <a:gdLst/>
            <a:ahLst/>
            <a:cxnLst>
              <a:cxn ang="0">
                <a:pos x="78" y="0"/>
              </a:cxn>
              <a:cxn ang="0">
                <a:pos x="38" y="64"/>
              </a:cxn>
              <a:cxn ang="0">
                <a:pos x="0" y="138"/>
              </a:cxn>
              <a:cxn ang="0">
                <a:pos x="40" y="82"/>
              </a:cxn>
              <a:cxn ang="0">
                <a:pos x="78" y="0"/>
              </a:cxn>
            </a:cxnLst>
            <a:rect l="0" t="0" r="r" b="b"/>
            <a:pathLst>
              <a:path w="78" h="138">
                <a:moveTo>
                  <a:pt x="78" y="0"/>
                </a:moveTo>
                <a:lnTo>
                  <a:pt x="38" y="64"/>
                </a:lnTo>
                <a:lnTo>
                  <a:pt x="0" y="138"/>
                </a:lnTo>
                <a:lnTo>
                  <a:pt x="40" y="82"/>
                </a:lnTo>
                <a:lnTo>
                  <a:pt x="78" y="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866" name="Freeform 2242"/>
          <p:cNvSpPr>
            <a:spLocks/>
          </p:cNvSpPr>
          <p:nvPr/>
        </p:nvSpPr>
        <p:spPr bwMode="auto">
          <a:xfrm>
            <a:off x="2374900" y="2568575"/>
            <a:ext cx="123825" cy="263525"/>
          </a:xfrm>
          <a:custGeom>
            <a:avLst/>
            <a:gdLst/>
            <a:ahLst/>
            <a:cxnLst>
              <a:cxn ang="0">
                <a:pos x="78" y="0"/>
              </a:cxn>
              <a:cxn ang="0">
                <a:pos x="38" y="56"/>
              </a:cxn>
              <a:cxn ang="0">
                <a:pos x="0" y="166"/>
              </a:cxn>
              <a:cxn ang="0">
                <a:pos x="40" y="126"/>
              </a:cxn>
              <a:cxn ang="0">
                <a:pos x="78" y="0"/>
              </a:cxn>
            </a:cxnLst>
            <a:rect l="0" t="0" r="r" b="b"/>
            <a:pathLst>
              <a:path w="78" h="166">
                <a:moveTo>
                  <a:pt x="78" y="0"/>
                </a:moveTo>
                <a:lnTo>
                  <a:pt x="38" y="56"/>
                </a:lnTo>
                <a:lnTo>
                  <a:pt x="0" y="166"/>
                </a:lnTo>
                <a:lnTo>
                  <a:pt x="40" y="126"/>
                </a:lnTo>
                <a:lnTo>
                  <a:pt x="78" y="0"/>
                </a:lnTo>
                <a:close/>
              </a:path>
            </a:pathLst>
          </a:custGeom>
          <a:solidFill>
            <a:srgbClr val="0200EB"/>
          </a:solidFill>
          <a:ln w="0">
            <a:solidFill>
              <a:srgbClr val="0200EB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867" name="Freeform 2243"/>
          <p:cNvSpPr>
            <a:spLocks/>
          </p:cNvSpPr>
          <p:nvPr/>
        </p:nvSpPr>
        <p:spPr bwMode="auto">
          <a:xfrm>
            <a:off x="2374900" y="2568575"/>
            <a:ext cx="123825" cy="263525"/>
          </a:xfrm>
          <a:custGeom>
            <a:avLst/>
            <a:gdLst/>
            <a:ahLst/>
            <a:cxnLst>
              <a:cxn ang="0">
                <a:pos x="78" y="0"/>
              </a:cxn>
              <a:cxn ang="0">
                <a:pos x="38" y="56"/>
              </a:cxn>
              <a:cxn ang="0">
                <a:pos x="0" y="166"/>
              </a:cxn>
              <a:cxn ang="0">
                <a:pos x="40" y="126"/>
              </a:cxn>
              <a:cxn ang="0">
                <a:pos x="78" y="0"/>
              </a:cxn>
            </a:cxnLst>
            <a:rect l="0" t="0" r="r" b="b"/>
            <a:pathLst>
              <a:path w="78" h="166">
                <a:moveTo>
                  <a:pt x="78" y="0"/>
                </a:moveTo>
                <a:lnTo>
                  <a:pt x="38" y="56"/>
                </a:lnTo>
                <a:lnTo>
                  <a:pt x="0" y="166"/>
                </a:lnTo>
                <a:lnTo>
                  <a:pt x="40" y="126"/>
                </a:lnTo>
                <a:lnTo>
                  <a:pt x="78" y="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868" name="Freeform 2244"/>
          <p:cNvSpPr>
            <a:spLocks/>
          </p:cNvSpPr>
          <p:nvPr/>
        </p:nvSpPr>
        <p:spPr bwMode="auto">
          <a:xfrm>
            <a:off x="2314575" y="2768600"/>
            <a:ext cx="123825" cy="273050"/>
          </a:xfrm>
          <a:custGeom>
            <a:avLst/>
            <a:gdLst/>
            <a:ahLst/>
            <a:cxnLst>
              <a:cxn ang="0">
                <a:pos x="78" y="0"/>
              </a:cxn>
              <a:cxn ang="0">
                <a:pos x="38" y="40"/>
              </a:cxn>
              <a:cxn ang="0">
                <a:pos x="0" y="172"/>
              </a:cxn>
              <a:cxn ang="0">
                <a:pos x="38" y="158"/>
              </a:cxn>
              <a:cxn ang="0">
                <a:pos x="78" y="0"/>
              </a:cxn>
            </a:cxnLst>
            <a:rect l="0" t="0" r="r" b="b"/>
            <a:pathLst>
              <a:path w="78" h="172">
                <a:moveTo>
                  <a:pt x="78" y="0"/>
                </a:moveTo>
                <a:lnTo>
                  <a:pt x="38" y="40"/>
                </a:lnTo>
                <a:lnTo>
                  <a:pt x="0" y="172"/>
                </a:lnTo>
                <a:lnTo>
                  <a:pt x="38" y="158"/>
                </a:lnTo>
                <a:lnTo>
                  <a:pt x="78" y="0"/>
                </a:lnTo>
                <a:close/>
              </a:path>
            </a:pathLst>
          </a:custGeom>
          <a:solidFill>
            <a:srgbClr val="3300F0"/>
          </a:solidFill>
          <a:ln w="0">
            <a:solidFill>
              <a:srgbClr val="3300F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869" name="Freeform 2245"/>
          <p:cNvSpPr>
            <a:spLocks/>
          </p:cNvSpPr>
          <p:nvPr/>
        </p:nvSpPr>
        <p:spPr bwMode="auto">
          <a:xfrm>
            <a:off x="2314575" y="2768600"/>
            <a:ext cx="123825" cy="273050"/>
          </a:xfrm>
          <a:custGeom>
            <a:avLst/>
            <a:gdLst/>
            <a:ahLst/>
            <a:cxnLst>
              <a:cxn ang="0">
                <a:pos x="78" y="0"/>
              </a:cxn>
              <a:cxn ang="0">
                <a:pos x="38" y="40"/>
              </a:cxn>
              <a:cxn ang="0">
                <a:pos x="0" y="172"/>
              </a:cxn>
              <a:cxn ang="0">
                <a:pos x="38" y="158"/>
              </a:cxn>
              <a:cxn ang="0">
                <a:pos x="78" y="0"/>
              </a:cxn>
            </a:cxnLst>
            <a:rect l="0" t="0" r="r" b="b"/>
            <a:pathLst>
              <a:path w="78" h="172">
                <a:moveTo>
                  <a:pt x="78" y="0"/>
                </a:moveTo>
                <a:lnTo>
                  <a:pt x="38" y="40"/>
                </a:lnTo>
                <a:lnTo>
                  <a:pt x="0" y="172"/>
                </a:lnTo>
                <a:lnTo>
                  <a:pt x="38" y="158"/>
                </a:lnTo>
                <a:lnTo>
                  <a:pt x="78" y="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870" name="Freeform 2246"/>
          <p:cNvSpPr>
            <a:spLocks/>
          </p:cNvSpPr>
          <p:nvPr/>
        </p:nvSpPr>
        <p:spPr bwMode="auto">
          <a:xfrm>
            <a:off x="2251075" y="3019425"/>
            <a:ext cx="123825" cy="196850"/>
          </a:xfrm>
          <a:custGeom>
            <a:avLst/>
            <a:gdLst/>
            <a:ahLst/>
            <a:cxnLst>
              <a:cxn ang="0">
                <a:pos x="78" y="0"/>
              </a:cxn>
              <a:cxn ang="0">
                <a:pos x="40" y="14"/>
              </a:cxn>
              <a:cxn ang="0">
                <a:pos x="0" y="116"/>
              </a:cxn>
              <a:cxn ang="0">
                <a:pos x="38" y="124"/>
              </a:cxn>
              <a:cxn ang="0">
                <a:pos x="78" y="0"/>
              </a:cxn>
            </a:cxnLst>
            <a:rect l="0" t="0" r="r" b="b"/>
            <a:pathLst>
              <a:path w="78" h="124">
                <a:moveTo>
                  <a:pt x="78" y="0"/>
                </a:moveTo>
                <a:lnTo>
                  <a:pt x="40" y="14"/>
                </a:lnTo>
                <a:lnTo>
                  <a:pt x="0" y="116"/>
                </a:lnTo>
                <a:lnTo>
                  <a:pt x="38" y="124"/>
                </a:lnTo>
                <a:lnTo>
                  <a:pt x="78" y="0"/>
                </a:lnTo>
                <a:close/>
              </a:path>
            </a:pathLst>
          </a:custGeom>
          <a:solidFill>
            <a:srgbClr val="3A0AE5"/>
          </a:solidFill>
          <a:ln w="0">
            <a:solidFill>
              <a:srgbClr val="3A0AE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871" name="Freeform 2247"/>
          <p:cNvSpPr>
            <a:spLocks/>
          </p:cNvSpPr>
          <p:nvPr/>
        </p:nvSpPr>
        <p:spPr bwMode="auto">
          <a:xfrm>
            <a:off x="2251075" y="3019425"/>
            <a:ext cx="123825" cy="196850"/>
          </a:xfrm>
          <a:custGeom>
            <a:avLst/>
            <a:gdLst/>
            <a:ahLst/>
            <a:cxnLst>
              <a:cxn ang="0">
                <a:pos x="78" y="0"/>
              </a:cxn>
              <a:cxn ang="0">
                <a:pos x="40" y="14"/>
              </a:cxn>
              <a:cxn ang="0">
                <a:pos x="0" y="116"/>
              </a:cxn>
              <a:cxn ang="0">
                <a:pos x="38" y="124"/>
              </a:cxn>
              <a:cxn ang="0">
                <a:pos x="78" y="0"/>
              </a:cxn>
            </a:cxnLst>
            <a:rect l="0" t="0" r="r" b="b"/>
            <a:pathLst>
              <a:path w="78" h="124">
                <a:moveTo>
                  <a:pt x="78" y="0"/>
                </a:moveTo>
                <a:lnTo>
                  <a:pt x="40" y="14"/>
                </a:lnTo>
                <a:lnTo>
                  <a:pt x="0" y="116"/>
                </a:lnTo>
                <a:lnTo>
                  <a:pt x="38" y="124"/>
                </a:lnTo>
                <a:lnTo>
                  <a:pt x="78" y="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872" name="Freeform 2248"/>
          <p:cNvSpPr>
            <a:spLocks/>
          </p:cNvSpPr>
          <p:nvPr/>
        </p:nvSpPr>
        <p:spPr bwMode="auto">
          <a:xfrm>
            <a:off x="2187575" y="3203575"/>
            <a:ext cx="123825" cy="88900"/>
          </a:xfrm>
          <a:custGeom>
            <a:avLst/>
            <a:gdLst/>
            <a:ahLst/>
            <a:cxnLst>
              <a:cxn ang="0">
                <a:pos x="78" y="8"/>
              </a:cxn>
              <a:cxn ang="0">
                <a:pos x="40" y="0"/>
              </a:cxn>
              <a:cxn ang="0">
                <a:pos x="0" y="38"/>
              </a:cxn>
              <a:cxn ang="0">
                <a:pos x="38" y="56"/>
              </a:cxn>
              <a:cxn ang="0">
                <a:pos x="78" y="8"/>
              </a:cxn>
            </a:cxnLst>
            <a:rect l="0" t="0" r="r" b="b"/>
            <a:pathLst>
              <a:path w="78" h="56">
                <a:moveTo>
                  <a:pt x="78" y="8"/>
                </a:moveTo>
                <a:lnTo>
                  <a:pt x="40" y="0"/>
                </a:lnTo>
                <a:lnTo>
                  <a:pt x="0" y="38"/>
                </a:lnTo>
                <a:lnTo>
                  <a:pt x="38" y="56"/>
                </a:lnTo>
                <a:lnTo>
                  <a:pt x="78" y="8"/>
                </a:lnTo>
                <a:close/>
              </a:path>
            </a:pathLst>
          </a:custGeom>
          <a:solidFill>
            <a:srgbClr val="004FA4"/>
          </a:solidFill>
          <a:ln w="0">
            <a:solidFill>
              <a:srgbClr val="004FA4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873" name="Freeform 2249"/>
          <p:cNvSpPr>
            <a:spLocks/>
          </p:cNvSpPr>
          <p:nvPr/>
        </p:nvSpPr>
        <p:spPr bwMode="auto">
          <a:xfrm>
            <a:off x="2187575" y="3203575"/>
            <a:ext cx="123825" cy="88900"/>
          </a:xfrm>
          <a:custGeom>
            <a:avLst/>
            <a:gdLst/>
            <a:ahLst/>
            <a:cxnLst>
              <a:cxn ang="0">
                <a:pos x="78" y="8"/>
              </a:cxn>
              <a:cxn ang="0">
                <a:pos x="40" y="0"/>
              </a:cxn>
              <a:cxn ang="0">
                <a:pos x="0" y="38"/>
              </a:cxn>
              <a:cxn ang="0">
                <a:pos x="38" y="56"/>
              </a:cxn>
              <a:cxn ang="0">
                <a:pos x="78" y="8"/>
              </a:cxn>
            </a:cxnLst>
            <a:rect l="0" t="0" r="r" b="b"/>
            <a:pathLst>
              <a:path w="78" h="56">
                <a:moveTo>
                  <a:pt x="78" y="8"/>
                </a:moveTo>
                <a:lnTo>
                  <a:pt x="40" y="0"/>
                </a:lnTo>
                <a:lnTo>
                  <a:pt x="0" y="38"/>
                </a:lnTo>
                <a:lnTo>
                  <a:pt x="38" y="56"/>
                </a:lnTo>
                <a:lnTo>
                  <a:pt x="78" y="8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874" name="Freeform 2250"/>
          <p:cNvSpPr>
            <a:spLocks/>
          </p:cNvSpPr>
          <p:nvPr/>
        </p:nvSpPr>
        <p:spPr bwMode="auto">
          <a:xfrm>
            <a:off x="3749675" y="2628900"/>
            <a:ext cx="88900" cy="28575"/>
          </a:xfrm>
          <a:custGeom>
            <a:avLst/>
            <a:gdLst/>
            <a:ahLst/>
            <a:cxnLst>
              <a:cxn ang="0">
                <a:pos x="56" y="8"/>
              </a:cxn>
              <a:cxn ang="0">
                <a:pos x="20" y="0"/>
              </a:cxn>
              <a:cxn ang="0">
                <a:pos x="0" y="8"/>
              </a:cxn>
              <a:cxn ang="0">
                <a:pos x="36" y="18"/>
              </a:cxn>
              <a:cxn ang="0">
                <a:pos x="56" y="8"/>
              </a:cxn>
            </a:cxnLst>
            <a:rect l="0" t="0" r="r" b="b"/>
            <a:pathLst>
              <a:path w="56" h="18">
                <a:moveTo>
                  <a:pt x="56" y="8"/>
                </a:moveTo>
                <a:lnTo>
                  <a:pt x="20" y="0"/>
                </a:lnTo>
                <a:lnTo>
                  <a:pt x="0" y="8"/>
                </a:lnTo>
                <a:lnTo>
                  <a:pt x="36" y="18"/>
                </a:lnTo>
                <a:lnTo>
                  <a:pt x="56" y="8"/>
                </a:lnTo>
                <a:close/>
              </a:path>
            </a:pathLst>
          </a:custGeom>
          <a:solidFill>
            <a:srgbClr val="007C46"/>
          </a:solidFill>
          <a:ln w="0">
            <a:solidFill>
              <a:srgbClr val="007C4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875" name="Freeform 2251"/>
          <p:cNvSpPr>
            <a:spLocks/>
          </p:cNvSpPr>
          <p:nvPr/>
        </p:nvSpPr>
        <p:spPr bwMode="auto">
          <a:xfrm>
            <a:off x="3749675" y="2628900"/>
            <a:ext cx="88900" cy="28575"/>
          </a:xfrm>
          <a:custGeom>
            <a:avLst/>
            <a:gdLst/>
            <a:ahLst/>
            <a:cxnLst>
              <a:cxn ang="0">
                <a:pos x="56" y="8"/>
              </a:cxn>
              <a:cxn ang="0">
                <a:pos x="20" y="0"/>
              </a:cxn>
              <a:cxn ang="0">
                <a:pos x="0" y="8"/>
              </a:cxn>
              <a:cxn ang="0">
                <a:pos x="36" y="18"/>
              </a:cxn>
              <a:cxn ang="0">
                <a:pos x="56" y="8"/>
              </a:cxn>
            </a:cxnLst>
            <a:rect l="0" t="0" r="r" b="b"/>
            <a:pathLst>
              <a:path w="56" h="18">
                <a:moveTo>
                  <a:pt x="56" y="8"/>
                </a:moveTo>
                <a:lnTo>
                  <a:pt x="20" y="0"/>
                </a:lnTo>
                <a:lnTo>
                  <a:pt x="0" y="8"/>
                </a:lnTo>
                <a:lnTo>
                  <a:pt x="36" y="18"/>
                </a:lnTo>
                <a:lnTo>
                  <a:pt x="56" y="8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876" name="Freeform 2252"/>
          <p:cNvSpPr>
            <a:spLocks/>
          </p:cNvSpPr>
          <p:nvPr/>
        </p:nvSpPr>
        <p:spPr bwMode="auto">
          <a:xfrm>
            <a:off x="3717925" y="2641600"/>
            <a:ext cx="88900" cy="28575"/>
          </a:xfrm>
          <a:custGeom>
            <a:avLst/>
            <a:gdLst/>
            <a:ahLst/>
            <a:cxnLst>
              <a:cxn ang="0">
                <a:pos x="56" y="10"/>
              </a:cxn>
              <a:cxn ang="0">
                <a:pos x="20" y="0"/>
              </a:cxn>
              <a:cxn ang="0">
                <a:pos x="0" y="10"/>
              </a:cxn>
              <a:cxn ang="0">
                <a:pos x="36" y="18"/>
              </a:cxn>
              <a:cxn ang="0">
                <a:pos x="56" y="10"/>
              </a:cxn>
            </a:cxnLst>
            <a:rect l="0" t="0" r="r" b="b"/>
            <a:pathLst>
              <a:path w="56" h="18">
                <a:moveTo>
                  <a:pt x="56" y="10"/>
                </a:moveTo>
                <a:lnTo>
                  <a:pt x="20" y="0"/>
                </a:lnTo>
                <a:lnTo>
                  <a:pt x="0" y="10"/>
                </a:lnTo>
                <a:lnTo>
                  <a:pt x="36" y="18"/>
                </a:lnTo>
                <a:lnTo>
                  <a:pt x="56" y="10"/>
                </a:lnTo>
                <a:close/>
              </a:path>
            </a:pathLst>
          </a:custGeom>
          <a:solidFill>
            <a:srgbClr val="007C46"/>
          </a:solidFill>
          <a:ln w="0">
            <a:solidFill>
              <a:srgbClr val="007C4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877" name="Freeform 2253"/>
          <p:cNvSpPr>
            <a:spLocks/>
          </p:cNvSpPr>
          <p:nvPr/>
        </p:nvSpPr>
        <p:spPr bwMode="auto">
          <a:xfrm>
            <a:off x="3717925" y="2641600"/>
            <a:ext cx="88900" cy="28575"/>
          </a:xfrm>
          <a:custGeom>
            <a:avLst/>
            <a:gdLst/>
            <a:ahLst/>
            <a:cxnLst>
              <a:cxn ang="0">
                <a:pos x="56" y="10"/>
              </a:cxn>
              <a:cxn ang="0">
                <a:pos x="20" y="0"/>
              </a:cxn>
              <a:cxn ang="0">
                <a:pos x="0" y="10"/>
              </a:cxn>
              <a:cxn ang="0">
                <a:pos x="36" y="18"/>
              </a:cxn>
              <a:cxn ang="0">
                <a:pos x="56" y="10"/>
              </a:cxn>
            </a:cxnLst>
            <a:rect l="0" t="0" r="r" b="b"/>
            <a:pathLst>
              <a:path w="56" h="18">
                <a:moveTo>
                  <a:pt x="56" y="10"/>
                </a:moveTo>
                <a:lnTo>
                  <a:pt x="20" y="0"/>
                </a:lnTo>
                <a:lnTo>
                  <a:pt x="0" y="10"/>
                </a:lnTo>
                <a:lnTo>
                  <a:pt x="36" y="18"/>
                </a:lnTo>
                <a:lnTo>
                  <a:pt x="56" y="1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878" name="Freeform 2254"/>
          <p:cNvSpPr>
            <a:spLocks/>
          </p:cNvSpPr>
          <p:nvPr/>
        </p:nvSpPr>
        <p:spPr bwMode="auto">
          <a:xfrm>
            <a:off x="3686175" y="2657475"/>
            <a:ext cx="88900" cy="28575"/>
          </a:xfrm>
          <a:custGeom>
            <a:avLst/>
            <a:gdLst/>
            <a:ahLst/>
            <a:cxnLst>
              <a:cxn ang="0">
                <a:pos x="56" y="8"/>
              </a:cxn>
              <a:cxn ang="0">
                <a:pos x="20" y="0"/>
              </a:cxn>
              <a:cxn ang="0">
                <a:pos x="0" y="8"/>
              </a:cxn>
              <a:cxn ang="0">
                <a:pos x="36" y="18"/>
              </a:cxn>
              <a:cxn ang="0">
                <a:pos x="56" y="8"/>
              </a:cxn>
            </a:cxnLst>
            <a:rect l="0" t="0" r="r" b="b"/>
            <a:pathLst>
              <a:path w="56" h="18">
                <a:moveTo>
                  <a:pt x="56" y="8"/>
                </a:moveTo>
                <a:lnTo>
                  <a:pt x="20" y="0"/>
                </a:lnTo>
                <a:lnTo>
                  <a:pt x="0" y="8"/>
                </a:lnTo>
                <a:lnTo>
                  <a:pt x="36" y="18"/>
                </a:lnTo>
                <a:lnTo>
                  <a:pt x="56" y="8"/>
                </a:lnTo>
                <a:close/>
              </a:path>
            </a:pathLst>
          </a:custGeom>
          <a:solidFill>
            <a:srgbClr val="007C45"/>
          </a:solidFill>
          <a:ln w="0">
            <a:solidFill>
              <a:srgbClr val="007C4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879" name="Freeform 2255"/>
          <p:cNvSpPr>
            <a:spLocks/>
          </p:cNvSpPr>
          <p:nvPr/>
        </p:nvSpPr>
        <p:spPr bwMode="auto">
          <a:xfrm>
            <a:off x="3686175" y="2657475"/>
            <a:ext cx="88900" cy="28575"/>
          </a:xfrm>
          <a:custGeom>
            <a:avLst/>
            <a:gdLst/>
            <a:ahLst/>
            <a:cxnLst>
              <a:cxn ang="0">
                <a:pos x="56" y="8"/>
              </a:cxn>
              <a:cxn ang="0">
                <a:pos x="20" y="0"/>
              </a:cxn>
              <a:cxn ang="0">
                <a:pos x="0" y="8"/>
              </a:cxn>
              <a:cxn ang="0">
                <a:pos x="36" y="18"/>
              </a:cxn>
              <a:cxn ang="0">
                <a:pos x="56" y="8"/>
              </a:cxn>
            </a:cxnLst>
            <a:rect l="0" t="0" r="r" b="b"/>
            <a:pathLst>
              <a:path w="56" h="18">
                <a:moveTo>
                  <a:pt x="56" y="8"/>
                </a:moveTo>
                <a:lnTo>
                  <a:pt x="20" y="0"/>
                </a:lnTo>
                <a:lnTo>
                  <a:pt x="0" y="8"/>
                </a:lnTo>
                <a:lnTo>
                  <a:pt x="36" y="18"/>
                </a:lnTo>
                <a:lnTo>
                  <a:pt x="56" y="8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880" name="Freeform 2256"/>
          <p:cNvSpPr>
            <a:spLocks/>
          </p:cNvSpPr>
          <p:nvPr/>
        </p:nvSpPr>
        <p:spPr bwMode="auto">
          <a:xfrm>
            <a:off x="3651250" y="2670175"/>
            <a:ext cx="92075" cy="28575"/>
          </a:xfrm>
          <a:custGeom>
            <a:avLst/>
            <a:gdLst/>
            <a:ahLst/>
            <a:cxnLst>
              <a:cxn ang="0">
                <a:pos x="58" y="10"/>
              </a:cxn>
              <a:cxn ang="0">
                <a:pos x="22" y="0"/>
              </a:cxn>
              <a:cxn ang="0">
                <a:pos x="0" y="10"/>
              </a:cxn>
              <a:cxn ang="0">
                <a:pos x="36" y="18"/>
              </a:cxn>
              <a:cxn ang="0">
                <a:pos x="58" y="10"/>
              </a:cxn>
            </a:cxnLst>
            <a:rect l="0" t="0" r="r" b="b"/>
            <a:pathLst>
              <a:path w="58" h="18">
                <a:moveTo>
                  <a:pt x="58" y="10"/>
                </a:moveTo>
                <a:lnTo>
                  <a:pt x="22" y="0"/>
                </a:lnTo>
                <a:lnTo>
                  <a:pt x="0" y="10"/>
                </a:lnTo>
                <a:lnTo>
                  <a:pt x="36" y="18"/>
                </a:lnTo>
                <a:lnTo>
                  <a:pt x="58" y="10"/>
                </a:lnTo>
                <a:close/>
              </a:path>
            </a:pathLst>
          </a:custGeom>
          <a:solidFill>
            <a:srgbClr val="007C43"/>
          </a:solidFill>
          <a:ln w="0">
            <a:solidFill>
              <a:srgbClr val="007C43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881" name="Freeform 2257"/>
          <p:cNvSpPr>
            <a:spLocks/>
          </p:cNvSpPr>
          <p:nvPr/>
        </p:nvSpPr>
        <p:spPr bwMode="auto">
          <a:xfrm>
            <a:off x="3651250" y="2670175"/>
            <a:ext cx="92075" cy="28575"/>
          </a:xfrm>
          <a:custGeom>
            <a:avLst/>
            <a:gdLst/>
            <a:ahLst/>
            <a:cxnLst>
              <a:cxn ang="0">
                <a:pos x="58" y="10"/>
              </a:cxn>
              <a:cxn ang="0">
                <a:pos x="22" y="0"/>
              </a:cxn>
              <a:cxn ang="0">
                <a:pos x="0" y="10"/>
              </a:cxn>
              <a:cxn ang="0">
                <a:pos x="36" y="18"/>
              </a:cxn>
              <a:cxn ang="0">
                <a:pos x="58" y="10"/>
              </a:cxn>
            </a:cxnLst>
            <a:rect l="0" t="0" r="r" b="b"/>
            <a:pathLst>
              <a:path w="58" h="18">
                <a:moveTo>
                  <a:pt x="58" y="10"/>
                </a:moveTo>
                <a:lnTo>
                  <a:pt x="22" y="0"/>
                </a:lnTo>
                <a:lnTo>
                  <a:pt x="0" y="10"/>
                </a:lnTo>
                <a:lnTo>
                  <a:pt x="36" y="18"/>
                </a:lnTo>
                <a:lnTo>
                  <a:pt x="58" y="1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882" name="Freeform 2258"/>
          <p:cNvSpPr>
            <a:spLocks/>
          </p:cNvSpPr>
          <p:nvPr/>
        </p:nvSpPr>
        <p:spPr bwMode="auto">
          <a:xfrm>
            <a:off x="3616325" y="2686050"/>
            <a:ext cx="92075" cy="28575"/>
          </a:xfrm>
          <a:custGeom>
            <a:avLst/>
            <a:gdLst/>
            <a:ahLst/>
            <a:cxnLst>
              <a:cxn ang="0">
                <a:pos x="58" y="8"/>
              </a:cxn>
              <a:cxn ang="0">
                <a:pos x="22" y="0"/>
              </a:cxn>
              <a:cxn ang="0">
                <a:pos x="0" y="8"/>
              </a:cxn>
              <a:cxn ang="0">
                <a:pos x="38" y="18"/>
              </a:cxn>
              <a:cxn ang="0">
                <a:pos x="58" y="8"/>
              </a:cxn>
            </a:cxnLst>
            <a:rect l="0" t="0" r="r" b="b"/>
            <a:pathLst>
              <a:path w="58" h="18">
                <a:moveTo>
                  <a:pt x="58" y="8"/>
                </a:moveTo>
                <a:lnTo>
                  <a:pt x="22" y="0"/>
                </a:lnTo>
                <a:lnTo>
                  <a:pt x="0" y="8"/>
                </a:lnTo>
                <a:lnTo>
                  <a:pt x="38" y="18"/>
                </a:lnTo>
                <a:lnTo>
                  <a:pt x="58" y="8"/>
                </a:lnTo>
                <a:close/>
              </a:path>
            </a:pathLst>
          </a:custGeom>
          <a:solidFill>
            <a:srgbClr val="007C40"/>
          </a:solidFill>
          <a:ln w="0">
            <a:solidFill>
              <a:srgbClr val="007C4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883" name="Freeform 2259"/>
          <p:cNvSpPr>
            <a:spLocks/>
          </p:cNvSpPr>
          <p:nvPr/>
        </p:nvSpPr>
        <p:spPr bwMode="auto">
          <a:xfrm>
            <a:off x="3616325" y="2686050"/>
            <a:ext cx="92075" cy="28575"/>
          </a:xfrm>
          <a:custGeom>
            <a:avLst/>
            <a:gdLst/>
            <a:ahLst/>
            <a:cxnLst>
              <a:cxn ang="0">
                <a:pos x="58" y="8"/>
              </a:cxn>
              <a:cxn ang="0">
                <a:pos x="22" y="0"/>
              </a:cxn>
              <a:cxn ang="0">
                <a:pos x="0" y="8"/>
              </a:cxn>
              <a:cxn ang="0">
                <a:pos x="38" y="18"/>
              </a:cxn>
              <a:cxn ang="0">
                <a:pos x="58" y="8"/>
              </a:cxn>
            </a:cxnLst>
            <a:rect l="0" t="0" r="r" b="b"/>
            <a:pathLst>
              <a:path w="58" h="18">
                <a:moveTo>
                  <a:pt x="58" y="8"/>
                </a:moveTo>
                <a:lnTo>
                  <a:pt x="22" y="0"/>
                </a:lnTo>
                <a:lnTo>
                  <a:pt x="0" y="8"/>
                </a:lnTo>
                <a:lnTo>
                  <a:pt x="38" y="18"/>
                </a:lnTo>
                <a:lnTo>
                  <a:pt x="58" y="8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884" name="Freeform 2260"/>
          <p:cNvSpPr>
            <a:spLocks/>
          </p:cNvSpPr>
          <p:nvPr/>
        </p:nvSpPr>
        <p:spPr bwMode="auto">
          <a:xfrm>
            <a:off x="3581400" y="2698750"/>
            <a:ext cx="95250" cy="28575"/>
          </a:xfrm>
          <a:custGeom>
            <a:avLst/>
            <a:gdLst/>
            <a:ahLst/>
            <a:cxnLst>
              <a:cxn ang="0">
                <a:pos x="60" y="10"/>
              </a:cxn>
              <a:cxn ang="0">
                <a:pos x="22" y="0"/>
              </a:cxn>
              <a:cxn ang="0">
                <a:pos x="0" y="8"/>
              </a:cxn>
              <a:cxn ang="0">
                <a:pos x="38" y="18"/>
              </a:cxn>
              <a:cxn ang="0">
                <a:pos x="60" y="10"/>
              </a:cxn>
            </a:cxnLst>
            <a:rect l="0" t="0" r="r" b="b"/>
            <a:pathLst>
              <a:path w="60" h="18">
                <a:moveTo>
                  <a:pt x="60" y="10"/>
                </a:moveTo>
                <a:lnTo>
                  <a:pt x="22" y="0"/>
                </a:lnTo>
                <a:lnTo>
                  <a:pt x="0" y="8"/>
                </a:lnTo>
                <a:lnTo>
                  <a:pt x="38" y="18"/>
                </a:lnTo>
                <a:lnTo>
                  <a:pt x="60" y="10"/>
                </a:lnTo>
                <a:close/>
              </a:path>
            </a:pathLst>
          </a:custGeom>
          <a:solidFill>
            <a:srgbClr val="007C3A"/>
          </a:solidFill>
          <a:ln w="0">
            <a:solidFill>
              <a:srgbClr val="007C3A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885" name="Freeform 2261"/>
          <p:cNvSpPr>
            <a:spLocks/>
          </p:cNvSpPr>
          <p:nvPr/>
        </p:nvSpPr>
        <p:spPr bwMode="auto">
          <a:xfrm>
            <a:off x="3581400" y="2698750"/>
            <a:ext cx="95250" cy="28575"/>
          </a:xfrm>
          <a:custGeom>
            <a:avLst/>
            <a:gdLst/>
            <a:ahLst/>
            <a:cxnLst>
              <a:cxn ang="0">
                <a:pos x="60" y="10"/>
              </a:cxn>
              <a:cxn ang="0">
                <a:pos x="22" y="0"/>
              </a:cxn>
              <a:cxn ang="0">
                <a:pos x="0" y="8"/>
              </a:cxn>
              <a:cxn ang="0">
                <a:pos x="38" y="18"/>
              </a:cxn>
              <a:cxn ang="0">
                <a:pos x="60" y="10"/>
              </a:cxn>
            </a:cxnLst>
            <a:rect l="0" t="0" r="r" b="b"/>
            <a:pathLst>
              <a:path w="60" h="18">
                <a:moveTo>
                  <a:pt x="60" y="10"/>
                </a:moveTo>
                <a:lnTo>
                  <a:pt x="22" y="0"/>
                </a:lnTo>
                <a:lnTo>
                  <a:pt x="0" y="8"/>
                </a:lnTo>
                <a:lnTo>
                  <a:pt x="38" y="18"/>
                </a:lnTo>
                <a:lnTo>
                  <a:pt x="60" y="1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886" name="Freeform 2262"/>
          <p:cNvSpPr>
            <a:spLocks/>
          </p:cNvSpPr>
          <p:nvPr/>
        </p:nvSpPr>
        <p:spPr bwMode="auto">
          <a:xfrm>
            <a:off x="3546475" y="2711450"/>
            <a:ext cx="95250" cy="28575"/>
          </a:xfrm>
          <a:custGeom>
            <a:avLst/>
            <a:gdLst/>
            <a:ahLst/>
            <a:cxnLst>
              <a:cxn ang="0">
                <a:pos x="60" y="10"/>
              </a:cxn>
              <a:cxn ang="0">
                <a:pos x="22" y="0"/>
              </a:cxn>
              <a:cxn ang="0">
                <a:pos x="0" y="8"/>
              </a:cxn>
              <a:cxn ang="0">
                <a:pos x="38" y="18"/>
              </a:cxn>
              <a:cxn ang="0">
                <a:pos x="60" y="10"/>
              </a:cxn>
            </a:cxnLst>
            <a:rect l="0" t="0" r="r" b="b"/>
            <a:pathLst>
              <a:path w="60" h="18">
                <a:moveTo>
                  <a:pt x="60" y="10"/>
                </a:moveTo>
                <a:lnTo>
                  <a:pt x="22" y="0"/>
                </a:lnTo>
                <a:lnTo>
                  <a:pt x="0" y="8"/>
                </a:lnTo>
                <a:lnTo>
                  <a:pt x="38" y="18"/>
                </a:lnTo>
                <a:lnTo>
                  <a:pt x="60" y="10"/>
                </a:lnTo>
                <a:close/>
              </a:path>
            </a:pathLst>
          </a:custGeom>
          <a:solidFill>
            <a:srgbClr val="007C33"/>
          </a:solidFill>
          <a:ln w="0">
            <a:solidFill>
              <a:srgbClr val="007C33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887" name="Freeform 2263"/>
          <p:cNvSpPr>
            <a:spLocks/>
          </p:cNvSpPr>
          <p:nvPr/>
        </p:nvSpPr>
        <p:spPr bwMode="auto">
          <a:xfrm>
            <a:off x="3546475" y="2711450"/>
            <a:ext cx="95250" cy="28575"/>
          </a:xfrm>
          <a:custGeom>
            <a:avLst/>
            <a:gdLst/>
            <a:ahLst/>
            <a:cxnLst>
              <a:cxn ang="0">
                <a:pos x="60" y="10"/>
              </a:cxn>
              <a:cxn ang="0">
                <a:pos x="22" y="0"/>
              </a:cxn>
              <a:cxn ang="0">
                <a:pos x="0" y="8"/>
              </a:cxn>
              <a:cxn ang="0">
                <a:pos x="38" y="18"/>
              </a:cxn>
              <a:cxn ang="0">
                <a:pos x="60" y="10"/>
              </a:cxn>
            </a:cxnLst>
            <a:rect l="0" t="0" r="r" b="b"/>
            <a:pathLst>
              <a:path w="60" h="18">
                <a:moveTo>
                  <a:pt x="60" y="10"/>
                </a:moveTo>
                <a:lnTo>
                  <a:pt x="22" y="0"/>
                </a:lnTo>
                <a:lnTo>
                  <a:pt x="0" y="8"/>
                </a:lnTo>
                <a:lnTo>
                  <a:pt x="38" y="18"/>
                </a:lnTo>
                <a:lnTo>
                  <a:pt x="60" y="1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888" name="Freeform 2264"/>
          <p:cNvSpPr>
            <a:spLocks/>
          </p:cNvSpPr>
          <p:nvPr/>
        </p:nvSpPr>
        <p:spPr bwMode="auto">
          <a:xfrm>
            <a:off x="3511550" y="2724150"/>
            <a:ext cx="95250" cy="25400"/>
          </a:xfrm>
          <a:custGeom>
            <a:avLst/>
            <a:gdLst/>
            <a:ahLst/>
            <a:cxnLst>
              <a:cxn ang="0">
                <a:pos x="60" y="10"/>
              </a:cxn>
              <a:cxn ang="0">
                <a:pos x="22" y="0"/>
              </a:cxn>
              <a:cxn ang="0">
                <a:pos x="0" y="6"/>
              </a:cxn>
              <a:cxn ang="0">
                <a:pos x="38" y="16"/>
              </a:cxn>
              <a:cxn ang="0">
                <a:pos x="60" y="10"/>
              </a:cxn>
            </a:cxnLst>
            <a:rect l="0" t="0" r="r" b="b"/>
            <a:pathLst>
              <a:path w="60" h="16">
                <a:moveTo>
                  <a:pt x="60" y="10"/>
                </a:moveTo>
                <a:lnTo>
                  <a:pt x="22" y="0"/>
                </a:lnTo>
                <a:lnTo>
                  <a:pt x="0" y="6"/>
                </a:lnTo>
                <a:lnTo>
                  <a:pt x="38" y="16"/>
                </a:lnTo>
                <a:lnTo>
                  <a:pt x="60" y="10"/>
                </a:lnTo>
                <a:close/>
              </a:path>
            </a:pathLst>
          </a:custGeom>
          <a:solidFill>
            <a:srgbClr val="007B29"/>
          </a:solidFill>
          <a:ln w="0">
            <a:solidFill>
              <a:srgbClr val="007B29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889" name="Freeform 2265"/>
          <p:cNvSpPr>
            <a:spLocks/>
          </p:cNvSpPr>
          <p:nvPr/>
        </p:nvSpPr>
        <p:spPr bwMode="auto">
          <a:xfrm>
            <a:off x="3511550" y="2724150"/>
            <a:ext cx="95250" cy="25400"/>
          </a:xfrm>
          <a:custGeom>
            <a:avLst/>
            <a:gdLst/>
            <a:ahLst/>
            <a:cxnLst>
              <a:cxn ang="0">
                <a:pos x="60" y="10"/>
              </a:cxn>
              <a:cxn ang="0">
                <a:pos x="22" y="0"/>
              </a:cxn>
              <a:cxn ang="0">
                <a:pos x="0" y="6"/>
              </a:cxn>
              <a:cxn ang="0">
                <a:pos x="38" y="16"/>
              </a:cxn>
              <a:cxn ang="0">
                <a:pos x="60" y="10"/>
              </a:cxn>
            </a:cxnLst>
            <a:rect l="0" t="0" r="r" b="b"/>
            <a:pathLst>
              <a:path w="60" h="16">
                <a:moveTo>
                  <a:pt x="60" y="10"/>
                </a:moveTo>
                <a:lnTo>
                  <a:pt x="22" y="0"/>
                </a:lnTo>
                <a:lnTo>
                  <a:pt x="0" y="6"/>
                </a:lnTo>
                <a:lnTo>
                  <a:pt x="38" y="16"/>
                </a:lnTo>
                <a:lnTo>
                  <a:pt x="60" y="1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890" name="Freeform 2266"/>
          <p:cNvSpPr>
            <a:spLocks/>
          </p:cNvSpPr>
          <p:nvPr/>
        </p:nvSpPr>
        <p:spPr bwMode="auto">
          <a:xfrm>
            <a:off x="3476625" y="2733675"/>
            <a:ext cx="95250" cy="25400"/>
          </a:xfrm>
          <a:custGeom>
            <a:avLst/>
            <a:gdLst/>
            <a:ahLst/>
            <a:cxnLst>
              <a:cxn ang="0">
                <a:pos x="60" y="10"/>
              </a:cxn>
              <a:cxn ang="0">
                <a:pos x="22" y="0"/>
              </a:cxn>
              <a:cxn ang="0">
                <a:pos x="0" y="6"/>
              </a:cxn>
              <a:cxn ang="0">
                <a:pos x="36" y="16"/>
              </a:cxn>
              <a:cxn ang="0">
                <a:pos x="60" y="10"/>
              </a:cxn>
            </a:cxnLst>
            <a:rect l="0" t="0" r="r" b="b"/>
            <a:pathLst>
              <a:path w="60" h="16">
                <a:moveTo>
                  <a:pt x="60" y="10"/>
                </a:moveTo>
                <a:lnTo>
                  <a:pt x="22" y="0"/>
                </a:lnTo>
                <a:lnTo>
                  <a:pt x="0" y="6"/>
                </a:lnTo>
                <a:lnTo>
                  <a:pt x="36" y="16"/>
                </a:lnTo>
                <a:lnTo>
                  <a:pt x="60" y="10"/>
                </a:lnTo>
                <a:close/>
              </a:path>
            </a:pathLst>
          </a:custGeom>
          <a:solidFill>
            <a:srgbClr val="00791C"/>
          </a:solidFill>
          <a:ln w="0">
            <a:solidFill>
              <a:srgbClr val="00791C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891" name="Freeform 2267"/>
          <p:cNvSpPr>
            <a:spLocks/>
          </p:cNvSpPr>
          <p:nvPr/>
        </p:nvSpPr>
        <p:spPr bwMode="auto">
          <a:xfrm>
            <a:off x="3476625" y="2733675"/>
            <a:ext cx="95250" cy="25400"/>
          </a:xfrm>
          <a:custGeom>
            <a:avLst/>
            <a:gdLst/>
            <a:ahLst/>
            <a:cxnLst>
              <a:cxn ang="0">
                <a:pos x="60" y="10"/>
              </a:cxn>
              <a:cxn ang="0">
                <a:pos x="22" y="0"/>
              </a:cxn>
              <a:cxn ang="0">
                <a:pos x="0" y="6"/>
              </a:cxn>
              <a:cxn ang="0">
                <a:pos x="36" y="16"/>
              </a:cxn>
              <a:cxn ang="0">
                <a:pos x="60" y="10"/>
              </a:cxn>
            </a:cxnLst>
            <a:rect l="0" t="0" r="r" b="b"/>
            <a:pathLst>
              <a:path w="60" h="16">
                <a:moveTo>
                  <a:pt x="60" y="10"/>
                </a:moveTo>
                <a:lnTo>
                  <a:pt x="22" y="0"/>
                </a:lnTo>
                <a:lnTo>
                  <a:pt x="0" y="6"/>
                </a:lnTo>
                <a:lnTo>
                  <a:pt x="36" y="16"/>
                </a:lnTo>
                <a:lnTo>
                  <a:pt x="60" y="1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892" name="Freeform 2268"/>
          <p:cNvSpPr>
            <a:spLocks/>
          </p:cNvSpPr>
          <p:nvPr/>
        </p:nvSpPr>
        <p:spPr bwMode="auto">
          <a:xfrm>
            <a:off x="3438525" y="2743200"/>
            <a:ext cx="95250" cy="22225"/>
          </a:xfrm>
          <a:custGeom>
            <a:avLst/>
            <a:gdLst/>
            <a:ahLst/>
            <a:cxnLst>
              <a:cxn ang="0">
                <a:pos x="60" y="10"/>
              </a:cxn>
              <a:cxn ang="0">
                <a:pos x="24" y="0"/>
              </a:cxn>
              <a:cxn ang="0">
                <a:pos x="0" y="4"/>
              </a:cxn>
              <a:cxn ang="0">
                <a:pos x="38" y="14"/>
              </a:cxn>
              <a:cxn ang="0">
                <a:pos x="60" y="10"/>
              </a:cxn>
            </a:cxnLst>
            <a:rect l="0" t="0" r="r" b="b"/>
            <a:pathLst>
              <a:path w="60" h="14">
                <a:moveTo>
                  <a:pt x="60" y="10"/>
                </a:moveTo>
                <a:lnTo>
                  <a:pt x="24" y="0"/>
                </a:lnTo>
                <a:lnTo>
                  <a:pt x="0" y="4"/>
                </a:lnTo>
                <a:lnTo>
                  <a:pt x="38" y="14"/>
                </a:lnTo>
                <a:lnTo>
                  <a:pt x="60" y="10"/>
                </a:lnTo>
                <a:close/>
              </a:path>
            </a:pathLst>
          </a:custGeom>
          <a:solidFill>
            <a:srgbClr val="00760C"/>
          </a:solidFill>
          <a:ln w="0">
            <a:solidFill>
              <a:srgbClr val="00760C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893" name="Freeform 2269"/>
          <p:cNvSpPr>
            <a:spLocks/>
          </p:cNvSpPr>
          <p:nvPr/>
        </p:nvSpPr>
        <p:spPr bwMode="auto">
          <a:xfrm>
            <a:off x="3438525" y="2743200"/>
            <a:ext cx="95250" cy="22225"/>
          </a:xfrm>
          <a:custGeom>
            <a:avLst/>
            <a:gdLst/>
            <a:ahLst/>
            <a:cxnLst>
              <a:cxn ang="0">
                <a:pos x="60" y="10"/>
              </a:cxn>
              <a:cxn ang="0">
                <a:pos x="24" y="0"/>
              </a:cxn>
              <a:cxn ang="0">
                <a:pos x="0" y="4"/>
              </a:cxn>
              <a:cxn ang="0">
                <a:pos x="38" y="14"/>
              </a:cxn>
              <a:cxn ang="0">
                <a:pos x="60" y="10"/>
              </a:cxn>
            </a:cxnLst>
            <a:rect l="0" t="0" r="r" b="b"/>
            <a:pathLst>
              <a:path w="60" h="14">
                <a:moveTo>
                  <a:pt x="60" y="10"/>
                </a:moveTo>
                <a:lnTo>
                  <a:pt x="24" y="0"/>
                </a:lnTo>
                <a:lnTo>
                  <a:pt x="0" y="4"/>
                </a:lnTo>
                <a:lnTo>
                  <a:pt x="38" y="14"/>
                </a:lnTo>
                <a:lnTo>
                  <a:pt x="60" y="1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894" name="Freeform 2270"/>
          <p:cNvSpPr>
            <a:spLocks/>
          </p:cNvSpPr>
          <p:nvPr/>
        </p:nvSpPr>
        <p:spPr bwMode="auto">
          <a:xfrm>
            <a:off x="3400425" y="2749550"/>
            <a:ext cx="98425" cy="19050"/>
          </a:xfrm>
          <a:custGeom>
            <a:avLst/>
            <a:gdLst/>
            <a:ahLst/>
            <a:cxnLst>
              <a:cxn ang="0">
                <a:pos x="62" y="10"/>
              </a:cxn>
              <a:cxn ang="0">
                <a:pos x="24" y="0"/>
              </a:cxn>
              <a:cxn ang="0">
                <a:pos x="0" y="4"/>
              </a:cxn>
              <a:cxn ang="0">
                <a:pos x="38" y="12"/>
              </a:cxn>
              <a:cxn ang="0">
                <a:pos x="62" y="10"/>
              </a:cxn>
            </a:cxnLst>
            <a:rect l="0" t="0" r="r" b="b"/>
            <a:pathLst>
              <a:path w="62" h="12">
                <a:moveTo>
                  <a:pt x="62" y="10"/>
                </a:moveTo>
                <a:lnTo>
                  <a:pt x="24" y="0"/>
                </a:lnTo>
                <a:lnTo>
                  <a:pt x="0" y="4"/>
                </a:lnTo>
                <a:lnTo>
                  <a:pt x="38" y="12"/>
                </a:lnTo>
                <a:lnTo>
                  <a:pt x="62" y="10"/>
                </a:lnTo>
                <a:close/>
              </a:path>
            </a:pathLst>
          </a:custGeom>
          <a:solidFill>
            <a:srgbClr val="007100"/>
          </a:solidFill>
          <a:ln w="0">
            <a:solidFill>
              <a:srgbClr val="0071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895" name="Freeform 2271"/>
          <p:cNvSpPr>
            <a:spLocks/>
          </p:cNvSpPr>
          <p:nvPr/>
        </p:nvSpPr>
        <p:spPr bwMode="auto">
          <a:xfrm>
            <a:off x="3400425" y="2749550"/>
            <a:ext cx="98425" cy="19050"/>
          </a:xfrm>
          <a:custGeom>
            <a:avLst/>
            <a:gdLst/>
            <a:ahLst/>
            <a:cxnLst>
              <a:cxn ang="0">
                <a:pos x="62" y="10"/>
              </a:cxn>
              <a:cxn ang="0">
                <a:pos x="24" y="0"/>
              </a:cxn>
              <a:cxn ang="0">
                <a:pos x="0" y="4"/>
              </a:cxn>
              <a:cxn ang="0">
                <a:pos x="38" y="12"/>
              </a:cxn>
              <a:cxn ang="0">
                <a:pos x="62" y="10"/>
              </a:cxn>
            </a:cxnLst>
            <a:rect l="0" t="0" r="r" b="b"/>
            <a:pathLst>
              <a:path w="62" h="12">
                <a:moveTo>
                  <a:pt x="62" y="10"/>
                </a:moveTo>
                <a:lnTo>
                  <a:pt x="24" y="0"/>
                </a:lnTo>
                <a:lnTo>
                  <a:pt x="0" y="4"/>
                </a:lnTo>
                <a:lnTo>
                  <a:pt x="38" y="12"/>
                </a:lnTo>
                <a:lnTo>
                  <a:pt x="62" y="1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896" name="Freeform 2272"/>
          <p:cNvSpPr>
            <a:spLocks/>
          </p:cNvSpPr>
          <p:nvPr/>
        </p:nvSpPr>
        <p:spPr bwMode="auto">
          <a:xfrm>
            <a:off x="3362325" y="2755900"/>
            <a:ext cx="98425" cy="12700"/>
          </a:xfrm>
          <a:custGeom>
            <a:avLst/>
            <a:gdLst/>
            <a:ahLst/>
            <a:cxnLst>
              <a:cxn ang="0">
                <a:pos x="62" y="8"/>
              </a:cxn>
              <a:cxn ang="0">
                <a:pos x="24" y="0"/>
              </a:cxn>
              <a:cxn ang="0">
                <a:pos x="0" y="0"/>
              </a:cxn>
              <a:cxn ang="0">
                <a:pos x="38" y="8"/>
              </a:cxn>
              <a:cxn ang="0">
                <a:pos x="62" y="8"/>
              </a:cxn>
            </a:cxnLst>
            <a:rect l="0" t="0" r="r" b="b"/>
            <a:pathLst>
              <a:path w="62" h="8">
                <a:moveTo>
                  <a:pt x="62" y="8"/>
                </a:moveTo>
                <a:lnTo>
                  <a:pt x="24" y="0"/>
                </a:lnTo>
                <a:lnTo>
                  <a:pt x="0" y="0"/>
                </a:lnTo>
                <a:lnTo>
                  <a:pt x="38" y="8"/>
                </a:lnTo>
                <a:lnTo>
                  <a:pt x="62" y="8"/>
                </a:lnTo>
                <a:close/>
              </a:path>
            </a:pathLst>
          </a:custGeom>
          <a:solidFill>
            <a:srgbClr val="006A00"/>
          </a:solidFill>
          <a:ln w="0">
            <a:solidFill>
              <a:srgbClr val="006A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897" name="Freeform 2273"/>
          <p:cNvSpPr>
            <a:spLocks/>
          </p:cNvSpPr>
          <p:nvPr/>
        </p:nvSpPr>
        <p:spPr bwMode="auto">
          <a:xfrm>
            <a:off x="3362325" y="2755900"/>
            <a:ext cx="98425" cy="12700"/>
          </a:xfrm>
          <a:custGeom>
            <a:avLst/>
            <a:gdLst/>
            <a:ahLst/>
            <a:cxnLst>
              <a:cxn ang="0">
                <a:pos x="62" y="8"/>
              </a:cxn>
              <a:cxn ang="0">
                <a:pos x="24" y="0"/>
              </a:cxn>
              <a:cxn ang="0">
                <a:pos x="0" y="0"/>
              </a:cxn>
              <a:cxn ang="0">
                <a:pos x="38" y="8"/>
              </a:cxn>
              <a:cxn ang="0">
                <a:pos x="62" y="8"/>
              </a:cxn>
            </a:cxnLst>
            <a:rect l="0" t="0" r="r" b="b"/>
            <a:pathLst>
              <a:path w="62" h="8">
                <a:moveTo>
                  <a:pt x="62" y="8"/>
                </a:moveTo>
                <a:lnTo>
                  <a:pt x="24" y="0"/>
                </a:lnTo>
                <a:lnTo>
                  <a:pt x="0" y="0"/>
                </a:lnTo>
                <a:lnTo>
                  <a:pt x="38" y="8"/>
                </a:lnTo>
                <a:lnTo>
                  <a:pt x="62" y="8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898" name="Freeform 2274"/>
          <p:cNvSpPr>
            <a:spLocks/>
          </p:cNvSpPr>
          <p:nvPr/>
        </p:nvSpPr>
        <p:spPr bwMode="auto">
          <a:xfrm>
            <a:off x="3324225" y="2752725"/>
            <a:ext cx="98425" cy="15875"/>
          </a:xfrm>
          <a:custGeom>
            <a:avLst/>
            <a:gdLst/>
            <a:ahLst/>
            <a:cxnLst>
              <a:cxn ang="0">
                <a:pos x="62" y="10"/>
              </a:cxn>
              <a:cxn ang="0">
                <a:pos x="24" y="2"/>
              </a:cxn>
              <a:cxn ang="0">
                <a:pos x="0" y="0"/>
              </a:cxn>
              <a:cxn ang="0">
                <a:pos x="38" y="6"/>
              </a:cxn>
              <a:cxn ang="0">
                <a:pos x="62" y="10"/>
              </a:cxn>
            </a:cxnLst>
            <a:rect l="0" t="0" r="r" b="b"/>
            <a:pathLst>
              <a:path w="62" h="10">
                <a:moveTo>
                  <a:pt x="62" y="10"/>
                </a:moveTo>
                <a:lnTo>
                  <a:pt x="24" y="2"/>
                </a:lnTo>
                <a:lnTo>
                  <a:pt x="0" y="0"/>
                </a:lnTo>
                <a:lnTo>
                  <a:pt x="38" y="6"/>
                </a:lnTo>
                <a:lnTo>
                  <a:pt x="62" y="10"/>
                </a:lnTo>
                <a:close/>
              </a:path>
            </a:pathLst>
          </a:custGeom>
          <a:solidFill>
            <a:srgbClr val="006000"/>
          </a:solidFill>
          <a:ln w="0">
            <a:solidFill>
              <a:srgbClr val="006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899" name="Freeform 2275"/>
          <p:cNvSpPr>
            <a:spLocks/>
          </p:cNvSpPr>
          <p:nvPr/>
        </p:nvSpPr>
        <p:spPr bwMode="auto">
          <a:xfrm>
            <a:off x="3324225" y="2752725"/>
            <a:ext cx="98425" cy="15875"/>
          </a:xfrm>
          <a:custGeom>
            <a:avLst/>
            <a:gdLst/>
            <a:ahLst/>
            <a:cxnLst>
              <a:cxn ang="0">
                <a:pos x="62" y="10"/>
              </a:cxn>
              <a:cxn ang="0">
                <a:pos x="24" y="2"/>
              </a:cxn>
              <a:cxn ang="0">
                <a:pos x="0" y="0"/>
              </a:cxn>
              <a:cxn ang="0">
                <a:pos x="38" y="6"/>
              </a:cxn>
              <a:cxn ang="0">
                <a:pos x="62" y="10"/>
              </a:cxn>
            </a:cxnLst>
            <a:rect l="0" t="0" r="r" b="b"/>
            <a:pathLst>
              <a:path w="62" h="10">
                <a:moveTo>
                  <a:pt x="62" y="10"/>
                </a:moveTo>
                <a:lnTo>
                  <a:pt x="24" y="2"/>
                </a:lnTo>
                <a:lnTo>
                  <a:pt x="0" y="0"/>
                </a:lnTo>
                <a:lnTo>
                  <a:pt x="38" y="6"/>
                </a:lnTo>
                <a:lnTo>
                  <a:pt x="62" y="1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00" name="Freeform 2276"/>
          <p:cNvSpPr>
            <a:spLocks/>
          </p:cNvSpPr>
          <p:nvPr/>
        </p:nvSpPr>
        <p:spPr bwMode="auto">
          <a:xfrm>
            <a:off x="3282950" y="2749550"/>
            <a:ext cx="101600" cy="12700"/>
          </a:xfrm>
          <a:custGeom>
            <a:avLst/>
            <a:gdLst/>
            <a:ahLst/>
            <a:cxnLst>
              <a:cxn ang="0">
                <a:pos x="64" y="8"/>
              </a:cxn>
              <a:cxn ang="0">
                <a:pos x="26" y="2"/>
              </a:cxn>
              <a:cxn ang="0">
                <a:pos x="0" y="0"/>
              </a:cxn>
              <a:cxn ang="0">
                <a:pos x="38" y="4"/>
              </a:cxn>
              <a:cxn ang="0">
                <a:pos x="64" y="8"/>
              </a:cxn>
            </a:cxnLst>
            <a:rect l="0" t="0" r="r" b="b"/>
            <a:pathLst>
              <a:path w="64" h="8">
                <a:moveTo>
                  <a:pt x="64" y="8"/>
                </a:moveTo>
                <a:lnTo>
                  <a:pt x="26" y="2"/>
                </a:lnTo>
                <a:lnTo>
                  <a:pt x="0" y="0"/>
                </a:lnTo>
                <a:lnTo>
                  <a:pt x="38" y="4"/>
                </a:lnTo>
                <a:lnTo>
                  <a:pt x="64" y="8"/>
                </a:lnTo>
                <a:close/>
              </a:path>
            </a:pathLst>
          </a:custGeom>
          <a:solidFill>
            <a:srgbClr val="CD0047"/>
          </a:solidFill>
          <a:ln w="0">
            <a:solidFill>
              <a:srgbClr val="CD0047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01" name="Freeform 2277"/>
          <p:cNvSpPr>
            <a:spLocks/>
          </p:cNvSpPr>
          <p:nvPr/>
        </p:nvSpPr>
        <p:spPr bwMode="auto">
          <a:xfrm>
            <a:off x="3282950" y="2749550"/>
            <a:ext cx="101600" cy="12700"/>
          </a:xfrm>
          <a:custGeom>
            <a:avLst/>
            <a:gdLst/>
            <a:ahLst/>
            <a:cxnLst>
              <a:cxn ang="0">
                <a:pos x="64" y="8"/>
              </a:cxn>
              <a:cxn ang="0">
                <a:pos x="26" y="2"/>
              </a:cxn>
              <a:cxn ang="0">
                <a:pos x="0" y="0"/>
              </a:cxn>
              <a:cxn ang="0">
                <a:pos x="38" y="4"/>
              </a:cxn>
              <a:cxn ang="0">
                <a:pos x="64" y="8"/>
              </a:cxn>
            </a:cxnLst>
            <a:rect l="0" t="0" r="r" b="b"/>
            <a:pathLst>
              <a:path w="64" h="8">
                <a:moveTo>
                  <a:pt x="64" y="8"/>
                </a:moveTo>
                <a:lnTo>
                  <a:pt x="26" y="2"/>
                </a:lnTo>
                <a:lnTo>
                  <a:pt x="0" y="0"/>
                </a:lnTo>
                <a:lnTo>
                  <a:pt x="38" y="4"/>
                </a:lnTo>
                <a:lnTo>
                  <a:pt x="64" y="8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02" name="Freeform 2278"/>
          <p:cNvSpPr>
            <a:spLocks/>
          </p:cNvSpPr>
          <p:nvPr/>
        </p:nvSpPr>
        <p:spPr bwMode="auto">
          <a:xfrm>
            <a:off x="3244850" y="2740025"/>
            <a:ext cx="98425" cy="15875"/>
          </a:xfrm>
          <a:custGeom>
            <a:avLst/>
            <a:gdLst/>
            <a:ahLst/>
            <a:cxnLst>
              <a:cxn ang="0">
                <a:pos x="62" y="10"/>
              </a:cxn>
              <a:cxn ang="0">
                <a:pos x="24" y="6"/>
              </a:cxn>
              <a:cxn ang="0">
                <a:pos x="0" y="0"/>
              </a:cxn>
              <a:cxn ang="0">
                <a:pos x="38" y="2"/>
              </a:cxn>
              <a:cxn ang="0">
                <a:pos x="62" y="10"/>
              </a:cxn>
            </a:cxnLst>
            <a:rect l="0" t="0" r="r" b="b"/>
            <a:pathLst>
              <a:path w="62" h="10">
                <a:moveTo>
                  <a:pt x="62" y="10"/>
                </a:moveTo>
                <a:lnTo>
                  <a:pt x="24" y="6"/>
                </a:lnTo>
                <a:lnTo>
                  <a:pt x="0" y="0"/>
                </a:lnTo>
                <a:lnTo>
                  <a:pt x="38" y="2"/>
                </a:lnTo>
                <a:lnTo>
                  <a:pt x="62" y="10"/>
                </a:lnTo>
                <a:close/>
              </a:path>
            </a:pathLst>
          </a:custGeom>
          <a:solidFill>
            <a:srgbClr val="DB005D"/>
          </a:solidFill>
          <a:ln w="0">
            <a:solidFill>
              <a:srgbClr val="DB005D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03" name="Freeform 2279"/>
          <p:cNvSpPr>
            <a:spLocks/>
          </p:cNvSpPr>
          <p:nvPr/>
        </p:nvSpPr>
        <p:spPr bwMode="auto">
          <a:xfrm>
            <a:off x="3244850" y="2740025"/>
            <a:ext cx="98425" cy="15875"/>
          </a:xfrm>
          <a:custGeom>
            <a:avLst/>
            <a:gdLst/>
            <a:ahLst/>
            <a:cxnLst>
              <a:cxn ang="0">
                <a:pos x="62" y="10"/>
              </a:cxn>
              <a:cxn ang="0">
                <a:pos x="24" y="6"/>
              </a:cxn>
              <a:cxn ang="0">
                <a:pos x="0" y="0"/>
              </a:cxn>
              <a:cxn ang="0">
                <a:pos x="38" y="2"/>
              </a:cxn>
              <a:cxn ang="0">
                <a:pos x="62" y="10"/>
              </a:cxn>
            </a:cxnLst>
            <a:rect l="0" t="0" r="r" b="b"/>
            <a:pathLst>
              <a:path w="62" h="10">
                <a:moveTo>
                  <a:pt x="62" y="10"/>
                </a:moveTo>
                <a:lnTo>
                  <a:pt x="24" y="6"/>
                </a:lnTo>
                <a:lnTo>
                  <a:pt x="0" y="0"/>
                </a:lnTo>
                <a:lnTo>
                  <a:pt x="38" y="2"/>
                </a:lnTo>
                <a:lnTo>
                  <a:pt x="62" y="1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04" name="Freeform 2280"/>
          <p:cNvSpPr>
            <a:spLocks/>
          </p:cNvSpPr>
          <p:nvPr/>
        </p:nvSpPr>
        <p:spPr bwMode="auto">
          <a:xfrm>
            <a:off x="3203575" y="2724150"/>
            <a:ext cx="101600" cy="19050"/>
          </a:xfrm>
          <a:custGeom>
            <a:avLst/>
            <a:gdLst/>
            <a:ahLst/>
            <a:cxnLst>
              <a:cxn ang="0">
                <a:pos x="64" y="12"/>
              </a:cxn>
              <a:cxn ang="0">
                <a:pos x="26" y="10"/>
              </a:cxn>
              <a:cxn ang="0">
                <a:pos x="0" y="0"/>
              </a:cxn>
              <a:cxn ang="0">
                <a:pos x="38" y="2"/>
              </a:cxn>
              <a:cxn ang="0">
                <a:pos x="64" y="12"/>
              </a:cxn>
            </a:cxnLst>
            <a:rect l="0" t="0" r="r" b="b"/>
            <a:pathLst>
              <a:path w="64" h="12">
                <a:moveTo>
                  <a:pt x="64" y="12"/>
                </a:moveTo>
                <a:lnTo>
                  <a:pt x="26" y="10"/>
                </a:lnTo>
                <a:lnTo>
                  <a:pt x="0" y="0"/>
                </a:lnTo>
                <a:lnTo>
                  <a:pt x="38" y="2"/>
                </a:lnTo>
                <a:lnTo>
                  <a:pt x="64" y="12"/>
                </a:lnTo>
                <a:close/>
              </a:path>
            </a:pathLst>
          </a:custGeom>
          <a:solidFill>
            <a:srgbClr val="E70072"/>
          </a:solidFill>
          <a:ln w="0">
            <a:solidFill>
              <a:srgbClr val="E70072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05" name="Freeform 2281"/>
          <p:cNvSpPr>
            <a:spLocks/>
          </p:cNvSpPr>
          <p:nvPr/>
        </p:nvSpPr>
        <p:spPr bwMode="auto">
          <a:xfrm>
            <a:off x="3203575" y="2724150"/>
            <a:ext cx="101600" cy="19050"/>
          </a:xfrm>
          <a:custGeom>
            <a:avLst/>
            <a:gdLst/>
            <a:ahLst/>
            <a:cxnLst>
              <a:cxn ang="0">
                <a:pos x="64" y="12"/>
              </a:cxn>
              <a:cxn ang="0">
                <a:pos x="26" y="10"/>
              </a:cxn>
              <a:cxn ang="0">
                <a:pos x="0" y="0"/>
              </a:cxn>
              <a:cxn ang="0">
                <a:pos x="38" y="2"/>
              </a:cxn>
              <a:cxn ang="0">
                <a:pos x="64" y="12"/>
              </a:cxn>
            </a:cxnLst>
            <a:rect l="0" t="0" r="r" b="b"/>
            <a:pathLst>
              <a:path w="64" h="12">
                <a:moveTo>
                  <a:pt x="64" y="12"/>
                </a:moveTo>
                <a:lnTo>
                  <a:pt x="26" y="10"/>
                </a:lnTo>
                <a:lnTo>
                  <a:pt x="0" y="0"/>
                </a:lnTo>
                <a:lnTo>
                  <a:pt x="38" y="2"/>
                </a:lnTo>
                <a:lnTo>
                  <a:pt x="64" y="12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06" name="Freeform 2282"/>
          <p:cNvSpPr>
            <a:spLocks/>
          </p:cNvSpPr>
          <p:nvPr/>
        </p:nvSpPr>
        <p:spPr bwMode="auto">
          <a:xfrm>
            <a:off x="3159125" y="2701925"/>
            <a:ext cx="104775" cy="25400"/>
          </a:xfrm>
          <a:custGeom>
            <a:avLst/>
            <a:gdLst/>
            <a:ahLst/>
            <a:cxnLst>
              <a:cxn ang="0">
                <a:pos x="66" y="16"/>
              </a:cxn>
              <a:cxn ang="0">
                <a:pos x="28" y="14"/>
              </a:cxn>
              <a:cxn ang="0">
                <a:pos x="0" y="4"/>
              </a:cxn>
              <a:cxn ang="0">
                <a:pos x="40" y="0"/>
              </a:cxn>
              <a:cxn ang="0">
                <a:pos x="66" y="16"/>
              </a:cxn>
            </a:cxnLst>
            <a:rect l="0" t="0" r="r" b="b"/>
            <a:pathLst>
              <a:path w="66" h="16">
                <a:moveTo>
                  <a:pt x="66" y="16"/>
                </a:moveTo>
                <a:lnTo>
                  <a:pt x="28" y="14"/>
                </a:lnTo>
                <a:lnTo>
                  <a:pt x="0" y="4"/>
                </a:lnTo>
                <a:lnTo>
                  <a:pt x="40" y="0"/>
                </a:lnTo>
                <a:lnTo>
                  <a:pt x="66" y="16"/>
                </a:lnTo>
                <a:close/>
              </a:path>
            </a:pathLst>
          </a:custGeom>
          <a:solidFill>
            <a:srgbClr val="EE0083"/>
          </a:solidFill>
          <a:ln w="0">
            <a:solidFill>
              <a:srgbClr val="EE0083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07" name="Freeform 2283"/>
          <p:cNvSpPr>
            <a:spLocks/>
          </p:cNvSpPr>
          <p:nvPr/>
        </p:nvSpPr>
        <p:spPr bwMode="auto">
          <a:xfrm>
            <a:off x="3159125" y="2701925"/>
            <a:ext cx="104775" cy="25400"/>
          </a:xfrm>
          <a:custGeom>
            <a:avLst/>
            <a:gdLst/>
            <a:ahLst/>
            <a:cxnLst>
              <a:cxn ang="0">
                <a:pos x="66" y="16"/>
              </a:cxn>
              <a:cxn ang="0">
                <a:pos x="28" y="14"/>
              </a:cxn>
              <a:cxn ang="0">
                <a:pos x="0" y="4"/>
              </a:cxn>
              <a:cxn ang="0">
                <a:pos x="40" y="0"/>
              </a:cxn>
              <a:cxn ang="0">
                <a:pos x="66" y="16"/>
              </a:cxn>
            </a:cxnLst>
            <a:rect l="0" t="0" r="r" b="b"/>
            <a:pathLst>
              <a:path w="66" h="16">
                <a:moveTo>
                  <a:pt x="66" y="16"/>
                </a:moveTo>
                <a:lnTo>
                  <a:pt x="28" y="14"/>
                </a:lnTo>
                <a:lnTo>
                  <a:pt x="0" y="4"/>
                </a:lnTo>
                <a:lnTo>
                  <a:pt x="40" y="0"/>
                </a:lnTo>
                <a:lnTo>
                  <a:pt x="66" y="1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08" name="Freeform 2284"/>
          <p:cNvSpPr>
            <a:spLocks/>
          </p:cNvSpPr>
          <p:nvPr/>
        </p:nvSpPr>
        <p:spPr bwMode="auto">
          <a:xfrm>
            <a:off x="3117850" y="2673350"/>
            <a:ext cx="104775" cy="34925"/>
          </a:xfrm>
          <a:custGeom>
            <a:avLst/>
            <a:gdLst/>
            <a:ahLst/>
            <a:cxnLst>
              <a:cxn ang="0">
                <a:pos x="66" y="18"/>
              </a:cxn>
              <a:cxn ang="0">
                <a:pos x="26" y="22"/>
              </a:cxn>
              <a:cxn ang="0">
                <a:pos x="0" y="6"/>
              </a:cxn>
              <a:cxn ang="0">
                <a:pos x="40" y="0"/>
              </a:cxn>
              <a:cxn ang="0">
                <a:pos x="66" y="18"/>
              </a:cxn>
            </a:cxnLst>
            <a:rect l="0" t="0" r="r" b="b"/>
            <a:pathLst>
              <a:path w="66" h="22">
                <a:moveTo>
                  <a:pt x="66" y="18"/>
                </a:moveTo>
                <a:lnTo>
                  <a:pt x="26" y="22"/>
                </a:lnTo>
                <a:lnTo>
                  <a:pt x="0" y="6"/>
                </a:lnTo>
                <a:lnTo>
                  <a:pt x="40" y="0"/>
                </a:lnTo>
                <a:lnTo>
                  <a:pt x="66" y="18"/>
                </a:lnTo>
                <a:close/>
              </a:path>
            </a:pathLst>
          </a:custGeom>
          <a:solidFill>
            <a:srgbClr val="F2008F"/>
          </a:solidFill>
          <a:ln w="0">
            <a:solidFill>
              <a:srgbClr val="F2008F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09" name="Freeform 2285"/>
          <p:cNvSpPr>
            <a:spLocks/>
          </p:cNvSpPr>
          <p:nvPr/>
        </p:nvSpPr>
        <p:spPr bwMode="auto">
          <a:xfrm>
            <a:off x="3117850" y="2673350"/>
            <a:ext cx="104775" cy="34925"/>
          </a:xfrm>
          <a:custGeom>
            <a:avLst/>
            <a:gdLst/>
            <a:ahLst/>
            <a:cxnLst>
              <a:cxn ang="0">
                <a:pos x="66" y="18"/>
              </a:cxn>
              <a:cxn ang="0">
                <a:pos x="26" y="22"/>
              </a:cxn>
              <a:cxn ang="0">
                <a:pos x="0" y="6"/>
              </a:cxn>
              <a:cxn ang="0">
                <a:pos x="40" y="0"/>
              </a:cxn>
              <a:cxn ang="0">
                <a:pos x="66" y="18"/>
              </a:cxn>
            </a:cxnLst>
            <a:rect l="0" t="0" r="r" b="b"/>
            <a:pathLst>
              <a:path w="66" h="22">
                <a:moveTo>
                  <a:pt x="66" y="18"/>
                </a:moveTo>
                <a:lnTo>
                  <a:pt x="26" y="22"/>
                </a:lnTo>
                <a:lnTo>
                  <a:pt x="0" y="6"/>
                </a:lnTo>
                <a:lnTo>
                  <a:pt x="40" y="0"/>
                </a:lnTo>
                <a:lnTo>
                  <a:pt x="66" y="18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10" name="Freeform 2286"/>
          <p:cNvSpPr>
            <a:spLocks/>
          </p:cNvSpPr>
          <p:nvPr/>
        </p:nvSpPr>
        <p:spPr bwMode="auto">
          <a:xfrm>
            <a:off x="3073400" y="2638425"/>
            <a:ext cx="107950" cy="44450"/>
          </a:xfrm>
          <a:custGeom>
            <a:avLst/>
            <a:gdLst/>
            <a:ahLst/>
            <a:cxnLst>
              <a:cxn ang="0">
                <a:pos x="68" y="22"/>
              </a:cxn>
              <a:cxn ang="0">
                <a:pos x="28" y="28"/>
              </a:cxn>
              <a:cxn ang="0">
                <a:pos x="0" y="10"/>
              </a:cxn>
              <a:cxn ang="0">
                <a:pos x="40" y="0"/>
              </a:cxn>
              <a:cxn ang="0">
                <a:pos x="68" y="22"/>
              </a:cxn>
            </a:cxnLst>
            <a:rect l="0" t="0" r="r" b="b"/>
            <a:pathLst>
              <a:path w="68" h="28">
                <a:moveTo>
                  <a:pt x="68" y="22"/>
                </a:moveTo>
                <a:lnTo>
                  <a:pt x="28" y="28"/>
                </a:lnTo>
                <a:lnTo>
                  <a:pt x="0" y="10"/>
                </a:lnTo>
                <a:lnTo>
                  <a:pt x="40" y="0"/>
                </a:lnTo>
                <a:lnTo>
                  <a:pt x="68" y="22"/>
                </a:lnTo>
                <a:close/>
              </a:path>
            </a:pathLst>
          </a:custGeom>
          <a:solidFill>
            <a:srgbClr val="F40297"/>
          </a:solidFill>
          <a:ln w="0">
            <a:solidFill>
              <a:srgbClr val="F40297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11" name="Freeform 2287"/>
          <p:cNvSpPr>
            <a:spLocks/>
          </p:cNvSpPr>
          <p:nvPr/>
        </p:nvSpPr>
        <p:spPr bwMode="auto">
          <a:xfrm>
            <a:off x="3073400" y="2638425"/>
            <a:ext cx="107950" cy="44450"/>
          </a:xfrm>
          <a:custGeom>
            <a:avLst/>
            <a:gdLst/>
            <a:ahLst/>
            <a:cxnLst>
              <a:cxn ang="0">
                <a:pos x="68" y="22"/>
              </a:cxn>
              <a:cxn ang="0">
                <a:pos x="28" y="28"/>
              </a:cxn>
              <a:cxn ang="0">
                <a:pos x="0" y="10"/>
              </a:cxn>
              <a:cxn ang="0">
                <a:pos x="40" y="0"/>
              </a:cxn>
              <a:cxn ang="0">
                <a:pos x="68" y="22"/>
              </a:cxn>
            </a:cxnLst>
            <a:rect l="0" t="0" r="r" b="b"/>
            <a:pathLst>
              <a:path w="68" h="28">
                <a:moveTo>
                  <a:pt x="68" y="22"/>
                </a:moveTo>
                <a:lnTo>
                  <a:pt x="28" y="28"/>
                </a:lnTo>
                <a:lnTo>
                  <a:pt x="0" y="10"/>
                </a:lnTo>
                <a:lnTo>
                  <a:pt x="40" y="0"/>
                </a:lnTo>
                <a:lnTo>
                  <a:pt x="68" y="22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12" name="Freeform 2288"/>
          <p:cNvSpPr>
            <a:spLocks/>
          </p:cNvSpPr>
          <p:nvPr/>
        </p:nvSpPr>
        <p:spPr bwMode="auto">
          <a:xfrm>
            <a:off x="3028950" y="2600325"/>
            <a:ext cx="107950" cy="53975"/>
          </a:xfrm>
          <a:custGeom>
            <a:avLst/>
            <a:gdLst/>
            <a:ahLst/>
            <a:cxnLst>
              <a:cxn ang="0">
                <a:pos x="68" y="24"/>
              </a:cxn>
              <a:cxn ang="0">
                <a:pos x="28" y="34"/>
              </a:cxn>
              <a:cxn ang="0">
                <a:pos x="0" y="14"/>
              </a:cxn>
              <a:cxn ang="0">
                <a:pos x="40" y="0"/>
              </a:cxn>
              <a:cxn ang="0">
                <a:pos x="68" y="24"/>
              </a:cxn>
            </a:cxnLst>
            <a:rect l="0" t="0" r="r" b="b"/>
            <a:pathLst>
              <a:path w="68" h="34">
                <a:moveTo>
                  <a:pt x="68" y="24"/>
                </a:moveTo>
                <a:lnTo>
                  <a:pt x="28" y="34"/>
                </a:lnTo>
                <a:lnTo>
                  <a:pt x="0" y="14"/>
                </a:lnTo>
                <a:lnTo>
                  <a:pt x="40" y="0"/>
                </a:lnTo>
                <a:lnTo>
                  <a:pt x="68" y="24"/>
                </a:lnTo>
                <a:close/>
              </a:path>
            </a:pathLst>
          </a:custGeom>
          <a:solidFill>
            <a:srgbClr val="F4119C"/>
          </a:solidFill>
          <a:ln w="0">
            <a:solidFill>
              <a:srgbClr val="F4119C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13" name="Freeform 2289"/>
          <p:cNvSpPr>
            <a:spLocks/>
          </p:cNvSpPr>
          <p:nvPr/>
        </p:nvSpPr>
        <p:spPr bwMode="auto">
          <a:xfrm>
            <a:off x="3028950" y="2600325"/>
            <a:ext cx="107950" cy="53975"/>
          </a:xfrm>
          <a:custGeom>
            <a:avLst/>
            <a:gdLst/>
            <a:ahLst/>
            <a:cxnLst>
              <a:cxn ang="0">
                <a:pos x="68" y="24"/>
              </a:cxn>
              <a:cxn ang="0">
                <a:pos x="28" y="34"/>
              </a:cxn>
              <a:cxn ang="0">
                <a:pos x="0" y="14"/>
              </a:cxn>
              <a:cxn ang="0">
                <a:pos x="40" y="0"/>
              </a:cxn>
              <a:cxn ang="0">
                <a:pos x="68" y="24"/>
              </a:cxn>
            </a:cxnLst>
            <a:rect l="0" t="0" r="r" b="b"/>
            <a:pathLst>
              <a:path w="68" h="34">
                <a:moveTo>
                  <a:pt x="68" y="24"/>
                </a:moveTo>
                <a:lnTo>
                  <a:pt x="28" y="34"/>
                </a:lnTo>
                <a:lnTo>
                  <a:pt x="0" y="14"/>
                </a:lnTo>
                <a:lnTo>
                  <a:pt x="40" y="0"/>
                </a:lnTo>
                <a:lnTo>
                  <a:pt x="68" y="24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14" name="Freeform 2290"/>
          <p:cNvSpPr>
            <a:spLocks/>
          </p:cNvSpPr>
          <p:nvPr/>
        </p:nvSpPr>
        <p:spPr bwMode="auto">
          <a:xfrm>
            <a:off x="2981325" y="2552700"/>
            <a:ext cx="111125" cy="69850"/>
          </a:xfrm>
          <a:custGeom>
            <a:avLst/>
            <a:gdLst/>
            <a:ahLst/>
            <a:cxnLst>
              <a:cxn ang="0">
                <a:pos x="70" y="30"/>
              </a:cxn>
              <a:cxn ang="0">
                <a:pos x="30" y="44"/>
              </a:cxn>
              <a:cxn ang="0">
                <a:pos x="0" y="20"/>
              </a:cxn>
              <a:cxn ang="0">
                <a:pos x="42" y="0"/>
              </a:cxn>
              <a:cxn ang="0">
                <a:pos x="70" y="30"/>
              </a:cxn>
            </a:cxnLst>
            <a:rect l="0" t="0" r="r" b="b"/>
            <a:pathLst>
              <a:path w="70" h="44">
                <a:moveTo>
                  <a:pt x="70" y="30"/>
                </a:moveTo>
                <a:lnTo>
                  <a:pt x="30" y="44"/>
                </a:lnTo>
                <a:lnTo>
                  <a:pt x="0" y="20"/>
                </a:lnTo>
                <a:lnTo>
                  <a:pt x="42" y="0"/>
                </a:lnTo>
                <a:lnTo>
                  <a:pt x="70" y="30"/>
                </a:lnTo>
                <a:close/>
              </a:path>
            </a:pathLst>
          </a:custGeom>
          <a:solidFill>
            <a:srgbClr val="F2209E"/>
          </a:solidFill>
          <a:ln w="0">
            <a:solidFill>
              <a:srgbClr val="F2209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15" name="Freeform 2291"/>
          <p:cNvSpPr>
            <a:spLocks/>
          </p:cNvSpPr>
          <p:nvPr/>
        </p:nvSpPr>
        <p:spPr bwMode="auto">
          <a:xfrm>
            <a:off x="2981325" y="2552700"/>
            <a:ext cx="111125" cy="69850"/>
          </a:xfrm>
          <a:custGeom>
            <a:avLst/>
            <a:gdLst/>
            <a:ahLst/>
            <a:cxnLst>
              <a:cxn ang="0">
                <a:pos x="70" y="30"/>
              </a:cxn>
              <a:cxn ang="0">
                <a:pos x="30" y="44"/>
              </a:cxn>
              <a:cxn ang="0">
                <a:pos x="0" y="20"/>
              </a:cxn>
              <a:cxn ang="0">
                <a:pos x="42" y="0"/>
              </a:cxn>
              <a:cxn ang="0">
                <a:pos x="70" y="30"/>
              </a:cxn>
            </a:cxnLst>
            <a:rect l="0" t="0" r="r" b="b"/>
            <a:pathLst>
              <a:path w="70" h="44">
                <a:moveTo>
                  <a:pt x="70" y="30"/>
                </a:moveTo>
                <a:lnTo>
                  <a:pt x="30" y="44"/>
                </a:lnTo>
                <a:lnTo>
                  <a:pt x="0" y="20"/>
                </a:lnTo>
                <a:lnTo>
                  <a:pt x="42" y="0"/>
                </a:lnTo>
                <a:lnTo>
                  <a:pt x="70" y="3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16" name="Freeform 2292"/>
          <p:cNvSpPr>
            <a:spLocks/>
          </p:cNvSpPr>
          <p:nvPr/>
        </p:nvSpPr>
        <p:spPr bwMode="auto">
          <a:xfrm>
            <a:off x="2933700" y="2501900"/>
            <a:ext cx="114300" cy="82550"/>
          </a:xfrm>
          <a:custGeom>
            <a:avLst/>
            <a:gdLst/>
            <a:ahLst/>
            <a:cxnLst>
              <a:cxn ang="0">
                <a:pos x="72" y="32"/>
              </a:cxn>
              <a:cxn ang="0">
                <a:pos x="30" y="52"/>
              </a:cxn>
              <a:cxn ang="0">
                <a:pos x="0" y="26"/>
              </a:cxn>
              <a:cxn ang="0">
                <a:pos x="42" y="0"/>
              </a:cxn>
              <a:cxn ang="0">
                <a:pos x="72" y="32"/>
              </a:cxn>
            </a:cxnLst>
            <a:rect l="0" t="0" r="r" b="b"/>
            <a:pathLst>
              <a:path w="72" h="52">
                <a:moveTo>
                  <a:pt x="72" y="32"/>
                </a:moveTo>
                <a:lnTo>
                  <a:pt x="30" y="52"/>
                </a:lnTo>
                <a:lnTo>
                  <a:pt x="0" y="26"/>
                </a:lnTo>
                <a:lnTo>
                  <a:pt x="42" y="0"/>
                </a:lnTo>
                <a:lnTo>
                  <a:pt x="72" y="32"/>
                </a:lnTo>
                <a:close/>
              </a:path>
            </a:pathLst>
          </a:custGeom>
          <a:solidFill>
            <a:srgbClr val="F12E9D"/>
          </a:solidFill>
          <a:ln w="0">
            <a:solidFill>
              <a:srgbClr val="F12E9D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17" name="Freeform 2293"/>
          <p:cNvSpPr>
            <a:spLocks/>
          </p:cNvSpPr>
          <p:nvPr/>
        </p:nvSpPr>
        <p:spPr bwMode="auto">
          <a:xfrm>
            <a:off x="2933700" y="2501900"/>
            <a:ext cx="114300" cy="82550"/>
          </a:xfrm>
          <a:custGeom>
            <a:avLst/>
            <a:gdLst/>
            <a:ahLst/>
            <a:cxnLst>
              <a:cxn ang="0">
                <a:pos x="72" y="32"/>
              </a:cxn>
              <a:cxn ang="0">
                <a:pos x="30" y="52"/>
              </a:cxn>
              <a:cxn ang="0">
                <a:pos x="0" y="26"/>
              </a:cxn>
              <a:cxn ang="0">
                <a:pos x="42" y="0"/>
              </a:cxn>
              <a:cxn ang="0">
                <a:pos x="72" y="32"/>
              </a:cxn>
            </a:cxnLst>
            <a:rect l="0" t="0" r="r" b="b"/>
            <a:pathLst>
              <a:path w="72" h="52">
                <a:moveTo>
                  <a:pt x="72" y="32"/>
                </a:moveTo>
                <a:lnTo>
                  <a:pt x="30" y="52"/>
                </a:lnTo>
                <a:lnTo>
                  <a:pt x="0" y="26"/>
                </a:lnTo>
                <a:lnTo>
                  <a:pt x="42" y="0"/>
                </a:lnTo>
                <a:lnTo>
                  <a:pt x="72" y="32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18" name="Freeform 2294"/>
          <p:cNvSpPr>
            <a:spLocks/>
          </p:cNvSpPr>
          <p:nvPr/>
        </p:nvSpPr>
        <p:spPr bwMode="auto">
          <a:xfrm>
            <a:off x="2886075" y="2444750"/>
            <a:ext cx="114300" cy="98425"/>
          </a:xfrm>
          <a:custGeom>
            <a:avLst/>
            <a:gdLst/>
            <a:ahLst/>
            <a:cxnLst>
              <a:cxn ang="0">
                <a:pos x="72" y="36"/>
              </a:cxn>
              <a:cxn ang="0">
                <a:pos x="30" y="62"/>
              </a:cxn>
              <a:cxn ang="0">
                <a:pos x="0" y="34"/>
              </a:cxn>
              <a:cxn ang="0">
                <a:pos x="42" y="0"/>
              </a:cxn>
              <a:cxn ang="0">
                <a:pos x="72" y="36"/>
              </a:cxn>
            </a:cxnLst>
            <a:rect l="0" t="0" r="r" b="b"/>
            <a:pathLst>
              <a:path w="72" h="62">
                <a:moveTo>
                  <a:pt x="72" y="36"/>
                </a:moveTo>
                <a:lnTo>
                  <a:pt x="30" y="62"/>
                </a:lnTo>
                <a:lnTo>
                  <a:pt x="0" y="34"/>
                </a:lnTo>
                <a:lnTo>
                  <a:pt x="42" y="0"/>
                </a:lnTo>
                <a:lnTo>
                  <a:pt x="72" y="36"/>
                </a:lnTo>
                <a:close/>
              </a:path>
            </a:pathLst>
          </a:custGeom>
          <a:solidFill>
            <a:srgbClr val="F03B9A"/>
          </a:solidFill>
          <a:ln w="0">
            <a:solidFill>
              <a:srgbClr val="F03B9A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19" name="Freeform 2295"/>
          <p:cNvSpPr>
            <a:spLocks/>
          </p:cNvSpPr>
          <p:nvPr/>
        </p:nvSpPr>
        <p:spPr bwMode="auto">
          <a:xfrm>
            <a:off x="2886075" y="2444750"/>
            <a:ext cx="114300" cy="98425"/>
          </a:xfrm>
          <a:custGeom>
            <a:avLst/>
            <a:gdLst/>
            <a:ahLst/>
            <a:cxnLst>
              <a:cxn ang="0">
                <a:pos x="72" y="36"/>
              </a:cxn>
              <a:cxn ang="0">
                <a:pos x="30" y="62"/>
              </a:cxn>
              <a:cxn ang="0">
                <a:pos x="0" y="34"/>
              </a:cxn>
              <a:cxn ang="0">
                <a:pos x="42" y="0"/>
              </a:cxn>
              <a:cxn ang="0">
                <a:pos x="72" y="36"/>
              </a:cxn>
            </a:cxnLst>
            <a:rect l="0" t="0" r="r" b="b"/>
            <a:pathLst>
              <a:path w="72" h="62">
                <a:moveTo>
                  <a:pt x="72" y="36"/>
                </a:moveTo>
                <a:lnTo>
                  <a:pt x="30" y="62"/>
                </a:lnTo>
                <a:lnTo>
                  <a:pt x="0" y="34"/>
                </a:lnTo>
                <a:lnTo>
                  <a:pt x="42" y="0"/>
                </a:lnTo>
                <a:lnTo>
                  <a:pt x="72" y="3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20" name="Freeform 2296"/>
          <p:cNvSpPr>
            <a:spLocks/>
          </p:cNvSpPr>
          <p:nvPr/>
        </p:nvSpPr>
        <p:spPr bwMode="auto">
          <a:xfrm>
            <a:off x="2835275" y="2387600"/>
            <a:ext cx="117475" cy="111125"/>
          </a:xfrm>
          <a:custGeom>
            <a:avLst/>
            <a:gdLst/>
            <a:ahLst/>
            <a:cxnLst>
              <a:cxn ang="0">
                <a:pos x="74" y="36"/>
              </a:cxn>
              <a:cxn ang="0">
                <a:pos x="32" y="70"/>
              </a:cxn>
              <a:cxn ang="0">
                <a:pos x="0" y="42"/>
              </a:cxn>
              <a:cxn ang="0">
                <a:pos x="42" y="0"/>
              </a:cxn>
              <a:cxn ang="0">
                <a:pos x="74" y="36"/>
              </a:cxn>
            </a:cxnLst>
            <a:rect l="0" t="0" r="r" b="b"/>
            <a:pathLst>
              <a:path w="74" h="70">
                <a:moveTo>
                  <a:pt x="74" y="36"/>
                </a:moveTo>
                <a:lnTo>
                  <a:pt x="32" y="70"/>
                </a:lnTo>
                <a:lnTo>
                  <a:pt x="0" y="42"/>
                </a:lnTo>
                <a:lnTo>
                  <a:pt x="42" y="0"/>
                </a:lnTo>
                <a:lnTo>
                  <a:pt x="74" y="36"/>
                </a:lnTo>
                <a:close/>
              </a:path>
            </a:pathLst>
          </a:custGeom>
          <a:solidFill>
            <a:srgbClr val="EF4993"/>
          </a:solidFill>
          <a:ln w="0">
            <a:solidFill>
              <a:srgbClr val="EF4993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21" name="Freeform 2297"/>
          <p:cNvSpPr>
            <a:spLocks/>
          </p:cNvSpPr>
          <p:nvPr/>
        </p:nvSpPr>
        <p:spPr bwMode="auto">
          <a:xfrm>
            <a:off x="2835275" y="2387600"/>
            <a:ext cx="117475" cy="111125"/>
          </a:xfrm>
          <a:custGeom>
            <a:avLst/>
            <a:gdLst/>
            <a:ahLst/>
            <a:cxnLst>
              <a:cxn ang="0">
                <a:pos x="74" y="36"/>
              </a:cxn>
              <a:cxn ang="0">
                <a:pos x="32" y="70"/>
              </a:cxn>
              <a:cxn ang="0">
                <a:pos x="0" y="42"/>
              </a:cxn>
              <a:cxn ang="0">
                <a:pos x="42" y="0"/>
              </a:cxn>
              <a:cxn ang="0">
                <a:pos x="74" y="36"/>
              </a:cxn>
            </a:cxnLst>
            <a:rect l="0" t="0" r="r" b="b"/>
            <a:pathLst>
              <a:path w="74" h="70">
                <a:moveTo>
                  <a:pt x="74" y="36"/>
                </a:moveTo>
                <a:lnTo>
                  <a:pt x="32" y="70"/>
                </a:lnTo>
                <a:lnTo>
                  <a:pt x="0" y="42"/>
                </a:lnTo>
                <a:lnTo>
                  <a:pt x="42" y="0"/>
                </a:lnTo>
                <a:lnTo>
                  <a:pt x="74" y="3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22" name="Freeform 2298"/>
          <p:cNvSpPr>
            <a:spLocks/>
          </p:cNvSpPr>
          <p:nvPr/>
        </p:nvSpPr>
        <p:spPr bwMode="auto">
          <a:xfrm>
            <a:off x="2784475" y="2330450"/>
            <a:ext cx="117475" cy="123825"/>
          </a:xfrm>
          <a:custGeom>
            <a:avLst/>
            <a:gdLst/>
            <a:ahLst/>
            <a:cxnLst>
              <a:cxn ang="0">
                <a:pos x="74" y="36"/>
              </a:cxn>
              <a:cxn ang="0">
                <a:pos x="32" y="78"/>
              </a:cxn>
              <a:cxn ang="0">
                <a:pos x="0" y="52"/>
              </a:cxn>
              <a:cxn ang="0">
                <a:pos x="42" y="0"/>
              </a:cxn>
              <a:cxn ang="0">
                <a:pos x="74" y="36"/>
              </a:cxn>
            </a:cxnLst>
            <a:rect l="0" t="0" r="r" b="b"/>
            <a:pathLst>
              <a:path w="74" h="78">
                <a:moveTo>
                  <a:pt x="74" y="36"/>
                </a:moveTo>
                <a:lnTo>
                  <a:pt x="32" y="78"/>
                </a:lnTo>
                <a:lnTo>
                  <a:pt x="0" y="52"/>
                </a:lnTo>
                <a:lnTo>
                  <a:pt x="42" y="0"/>
                </a:lnTo>
                <a:lnTo>
                  <a:pt x="74" y="36"/>
                </a:lnTo>
                <a:close/>
              </a:path>
            </a:pathLst>
          </a:custGeom>
          <a:solidFill>
            <a:srgbClr val="EF588A"/>
          </a:solidFill>
          <a:ln w="0">
            <a:solidFill>
              <a:srgbClr val="EF588A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23" name="Freeform 2299"/>
          <p:cNvSpPr>
            <a:spLocks/>
          </p:cNvSpPr>
          <p:nvPr/>
        </p:nvSpPr>
        <p:spPr bwMode="auto">
          <a:xfrm>
            <a:off x="2784475" y="2330450"/>
            <a:ext cx="117475" cy="123825"/>
          </a:xfrm>
          <a:custGeom>
            <a:avLst/>
            <a:gdLst/>
            <a:ahLst/>
            <a:cxnLst>
              <a:cxn ang="0">
                <a:pos x="74" y="36"/>
              </a:cxn>
              <a:cxn ang="0">
                <a:pos x="32" y="78"/>
              </a:cxn>
              <a:cxn ang="0">
                <a:pos x="0" y="52"/>
              </a:cxn>
              <a:cxn ang="0">
                <a:pos x="42" y="0"/>
              </a:cxn>
              <a:cxn ang="0">
                <a:pos x="74" y="36"/>
              </a:cxn>
            </a:cxnLst>
            <a:rect l="0" t="0" r="r" b="b"/>
            <a:pathLst>
              <a:path w="74" h="78">
                <a:moveTo>
                  <a:pt x="74" y="36"/>
                </a:moveTo>
                <a:lnTo>
                  <a:pt x="32" y="78"/>
                </a:lnTo>
                <a:lnTo>
                  <a:pt x="0" y="52"/>
                </a:lnTo>
                <a:lnTo>
                  <a:pt x="42" y="0"/>
                </a:lnTo>
                <a:lnTo>
                  <a:pt x="74" y="3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24" name="Freeform 2300"/>
          <p:cNvSpPr>
            <a:spLocks/>
          </p:cNvSpPr>
          <p:nvPr/>
        </p:nvSpPr>
        <p:spPr bwMode="auto">
          <a:xfrm>
            <a:off x="2730500" y="2282825"/>
            <a:ext cx="120650" cy="130175"/>
          </a:xfrm>
          <a:custGeom>
            <a:avLst/>
            <a:gdLst/>
            <a:ahLst/>
            <a:cxnLst>
              <a:cxn ang="0">
                <a:pos x="76" y="30"/>
              </a:cxn>
              <a:cxn ang="0">
                <a:pos x="34" y="82"/>
              </a:cxn>
              <a:cxn ang="0">
                <a:pos x="0" y="60"/>
              </a:cxn>
              <a:cxn ang="0">
                <a:pos x="42" y="0"/>
              </a:cxn>
              <a:cxn ang="0">
                <a:pos x="76" y="30"/>
              </a:cxn>
            </a:cxnLst>
            <a:rect l="0" t="0" r="r" b="b"/>
            <a:pathLst>
              <a:path w="76" h="82">
                <a:moveTo>
                  <a:pt x="76" y="30"/>
                </a:moveTo>
                <a:lnTo>
                  <a:pt x="34" y="82"/>
                </a:lnTo>
                <a:lnTo>
                  <a:pt x="0" y="60"/>
                </a:lnTo>
                <a:lnTo>
                  <a:pt x="42" y="0"/>
                </a:lnTo>
                <a:lnTo>
                  <a:pt x="76" y="30"/>
                </a:lnTo>
                <a:close/>
              </a:path>
            </a:pathLst>
          </a:custGeom>
          <a:solidFill>
            <a:srgbClr val="EF6979"/>
          </a:solidFill>
          <a:ln w="0">
            <a:solidFill>
              <a:srgbClr val="EF6979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25" name="Freeform 2301"/>
          <p:cNvSpPr>
            <a:spLocks/>
          </p:cNvSpPr>
          <p:nvPr/>
        </p:nvSpPr>
        <p:spPr bwMode="auto">
          <a:xfrm>
            <a:off x="2730500" y="2282825"/>
            <a:ext cx="120650" cy="130175"/>
          </a:xfrm>
          <a:custGeom>
            <a:avLst/>
            <a:gdLst/>
            <a:ahLst/>
            <a:cxnLst>
              <a:cxn ang="0">
                <a:pos x="76" y="30"/>
              </a:cxn>
              <a:cxn ang="0">
                <a:pos x="34" y="82"/>
              </a:cxn>
              <a:cxn ang="0">
                <a:pos x="0" y="60"/>
              </a:cxn>
              <a:cxn ang="0">
                <a:pos x="42" y="0"/>
              </a:cxn>
              <a:cxn ang="0">
                <a:pos x="76" y="30"/>
              </a:cxn>
            </a:cxnLst>
            <a:rect l="0" t="0" r="r" b="b"/>
            <a:pathLst>
              <a:path w="76" h="82">
                <a:moveTo>
                  <a:pt x="76" y="30"/>
                </a:moveTo>
                <a:lnTo>
                  <a:pt x="34" y="82"/>
                </a:lnTo>
                <a:lnTo>
                  <a:pt x="0" y="60"/>
                </a:lnTo>
                <a:lnTo>
                  <a:pt x="42" y="0"/>
                </a:lnTo>
                <a:lnTo>
                  <a:pt x="76" y="3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26" name="Freeform 2302"/>
          <p:cNvSpPr>
            <a:spLocks/>
          </p:cNvSpPr>
          <p:nvPr/>
        </p:nvSpPr>
        <p:spPr bwMode="auto">
          <a:xfrm>
            <a:off x="2676525" y="2251075"/>
            <a:ext cx="120650" cy="127000"/>
          </a:xfrm>
          <a:custGeom>
            <a:avLst/>
            <a:gdLst/>
            <a:ahLst/>
            <a:cxnLst>
              <a:cxn ang="0">
                <a:pos x="76" y="20"/>
              </a:cxn>
              <a:cxn ang="0">
                <a:pos x="34" y="80"/>
              </a:cxn>
              <a:cxn ang="0">
                <a:pos x="0" y="72"/>
              </a:cxn>
              <a:cxn ang="0">
                <a:pos x="42" y="0"/>
              </a:cxn>
              <a:cxn ang="0">
                <a:pos x="76" y="20"/>
              </a:cxn>
            </a:cxnLst>
            <a:rect l="0" t="0" r="r" b="b"/>
            <a:pathLst>
              <a:path w="76" h="80">
                <a:moveTo>
                  <a:pt x="76" y="20"/>
                </a:moveTo>
                <a:lnTo>
                  <a:pt x="34" y="80"/>
                </a:lnTo>
                <a:lnTo>
                  <a:pt x="0" y="72"/>
                </a:lnTo>
                <a:lnTo>
                  <a:pt x="42" y="0"/>
                </a:lnTo>
                <a:lnTo>
                  <a:pt x="76" y="20"/>
                </a:lnTo>
                <a:close/>
              </a:path>
            </a:pathLst>
          </a:custGeom>
          <a:solidFill>
            <a:srgbClr val="F07D5B"/>
          </a:solidFill>
          <a:ln w="0">
            <a:solidFill>
              <a:srgbClr val="F07D5B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27" name="Freeform 2303"/>
          <p:cNvSpPr>
            <a:spLocks/>
          </p:cNvSpPr>
          <p:nvPr/>
        </p:nvSpPr>
        <p:spPr bwMode="auto">
          <a:xfrm>
            <a:off x="2676525" y="2251075"/>
            <a:ext cx="120650" cy="127000"/>
          </a:xfrm>
          <a:custGeom>
            <a:avLst/>
            <a:gdLst/>
            <a:ahLst/>
            <a:cxnLst>
              <a:cxn ang="0">
                <a:pos x="76" y="20"/>
              </a:cxn>
              <a:cxn ang="0">
                <a:pos x="34" y="80"/>
              </a:cxn>
              <a:cxn ang="0">
                <a:pos x="0" y="72"/>
              </a:cxn>
              <a:cxn ang="0">
                <a:pos x="42" y="0"/>
              </a:cxn>
              <a:cxn ang="0">
                <a:pos x="76" y="20"/>
              </a:cxn>
            </a:cxnLst>
            <a:rect l="0" t="0" r="r" b="b"/>
            <a:pathLst>
              <a:path w="76" h="80">
                <a:moveTo>
                  <a:pt x="76" y="20"/>
                </a:moveTo>
                <a:lnTo>
                  <a:pt x="34" y="80"/>
                </a:lnTo>
                <a:lnTo>
                  <a:pt x="0" y="72"/>
                </a:lnTo>
                <a:lnTo>
                  <a:pt x="42" y="0"/>
                </a:lnTo>
                <a:lnTo>
                  <a:pt x="76" y="2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28" name="Freeform 2304"/>
          <p:cNvSpPr>
            <a:spLocks/>
          </p:cNvSpPr>
          <p:nvPr/>
        </p:nvSpPr>
        <p:spPr bwMode="auto">
          <a:xfrm>
            <a:off x="2619375" y="2251075"/>
            <a:ext cx="123825" cy="127000"/>
          </a:xfrm>
          <a:custGeom>
            <a:avLst/>
            <a:gdLst/>
            <a:ahLst/>
            <a:cxnLst>
              <a:cxn ang="0">
                <a:pos x="78" y="0"/>
              </a:cxn>
              <a:cxn ang="0">
                <a:pos x="36" y="72"/>
              </a:cxn>
              <a:cxn ang="0">
                <a:pos x="0" y="80"/>
              </a:cxn>
              <a:cxn ang="0">
                <a:pos x="42" y="2"/>
              </a:cxn>
              <a:cxn ang="0">
                <a:pos x="78" y="0"/>
              </a:cxn>
            </a:cxnLst>
            <a:rect l="0" t="0" r="r" b="b"/>
            <a:pathLst>
              <a:path w="78" h="80">
                <a:moveTo>
                  <a:pt x="78" y="0"/>
                </a:moveTo>
                <a:lnTo>
                  <a:pt x="36" y="72"/>
                </a:lnTo>
                <a:lnTo>
                  <a:pt x="0" y="80"/>
                </a:lnTo>
                <a:lnTo>
                  <a:pt x="42" y="2"/>
                </a:lnTo>
                <a:lnTo>
                  <a:pt x="78" y="0"/>
                </a:lnTo>
                <a:close/>
              </a:path>
            </a:pathLst>
          </a:custGeom>
          <a:solidFill>
            <a:srgbClr val="EB9629"/>
          </a:solidFill>
          <a:ln w="0">
            <a:solidFill>
              <a:srgbClr val="EB9629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29" name="Freeform 2305"/>
          <p:cNvSpPr>
            <a:spLocks/>
          </p:cNvSpPr>
          <p:nvPr/>
        </p:nvSpPr>
        <p:spPr bwMode="auto">
          <a:xfrm>
            <a:off x="2619375" y="2251075"/>
            <a:ext cx="123825" cy="127000"/>
          </a:xfrm>
          <a:custGeom>
            <a:avLst/>
            <a:gdLst/>
            <a:ahLst/>
            <a:cxnLst>
              <a:cxn ang="0">
                <a:pos x="78" y="0"/>
              </a:cxn>
              <a:cxn ang="0">
                <a:pos x="36" y="72"/>
              </a:cxn>
              <a:cxn ang="0">
                <a:pos x="0" y="80"/>
              </a:cxn>
              <a:cxn ang="0">
                <a:pos x="42" y="2"/>
              </a:cxn>
              <a:cxn ang="0">
                <a:pos x="78" y="0"/>
              </a:cxn>
            </a:cxnLst>
            <a:rect l="0" t="0" r="r" b="b"/>
            <a:pathLst>
              <a:path w="78" h="80">
                <a:moveTo>
                  <a:pt x="78" y="0"/>
                </a:moveTo>
                <a:lnTo>
                  <a:pt x="36" y="72"/>
                </a:lnTo>
                <a:lnTo>
                  <a:pt x="0" y="80"/>
                </a:lnTo>
                <a:lnTo>
                  <a:pt x="42" y="2"/>
                </a:lnTo>
                <a:lnTo>
                  <a:pt x="78" y="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30" name="Freeform 2306"/>
          <p:cNvSpPr>
            <a:spLocks/>
          </p:cNvSpPr>
          <p:nvPr/>
        </p:nvSpPr>
        <p:spPr bwMode="auto">
          <a:xfrm>
            <a:off x="2559050" y="2254250"/>
            <a:ext cx="127000" cy="184150"/>
          </a:xfrm>
          <a:custGeom>
            <a:avLst/>
            <a:gdLst/>
            <a:ahLst/>
            <a:cxnLst>
              <a:cxn ang="0">
                <a:pos x="80" y="0"/>
              </a:cxn>
              <a:cxn ang="0">
                <a:pos x="38" y="78"/>
              </a:cxn>
              <a:cxn ang="0">
                <a:pos x="0" y="116"/>
              </a:cxn>
              <a:cxn ang="0">
                <a:pos x="42" y="36"/>
              </a:cxn>
              <a:cxn ang="0">
                <a:pos x="80" y="0"/>
              </a:cxn>
            </a:cxnLst>
            <a:rect l="0" t="0" r="r" b="b"/>
            <a:pathLst>
              <a:path w="80" h="116">
                <a:moveTo>
                  <a:pt x="80" y="0"/>
                </a:moveTo>
                <a:lnTo>
                  <a:pt x="38" y="78"/>
                </a:lnTo>
                <a:lnTo>
                  <a:pt x="0" y="116"/>
                </a:lnTo>
                <a:lnTo>
                  <a:pt x="42" y="36"/>
                </a:lnTo>
                <a:lnTo>
                  <a:pt x="80" y="0"/>
                </a:lnTo>
                <a:close/>
              </a:path>
            </a:pathLst>
          </a:custGeom>
          <a:solidFill>
            <a:srgbClr val="CBAB00"/>
          </a:solidFill>
          <a:ln w="0">
            <a:solidFill>
              <a:srgbClr val="CBAB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31" name="Freeform 2307"/>
          <p:cNvSpPr>
            <a:spLocks/>
          </p:cNvSpPr>
          <p:nvPr/>
        </p:nvSpPr>
        <p:spPr bwMode="auto">
          <a:xfrm>
            <a:off x="2559050" y="2254250"/>
            <a:ext cx="127000" cy="184150"/>
          </a:xfrm>
          <a:custGeom>
            <a:avLst/>
            <a:gdLst/>
            <a:ahLst/>
            <a:cxnLst>
              <a:cxn ang="0">
                <a:pos x="80" y="0"/>
              </a:cxn>
              <a:cxn ang="0">
                <a:pos x="38" y="78"/>
              </a:cxn>
              <a:cxn ang="0">
                <a:pos x="0" y="116"/>
              </a:cxn>
              <a:cxn ang="0">
                <a:pos x="42" y="36"/>
              </a:cxn>
              <a:cxn ang="0">
                <a:pos x="80" y="0"/>
              </a:cxn>
            </a:cxnLst>
            <a:rect l="0" t="0" r="r" b="b"/>
            <a:pathLst>
              <a:path w="80" h="116">
                <a:moveTo>
                  <a:pt x="80" y="0"/>
                </a:moveTo>
                <a:lnTo>
                  <a:pt x="38" y="78"/>
                </a:lnTo>
                <a:lnTo>
                  <a:pt x="0" y="116"/>
                </a:lnTo>
                <a:lnTo>
                  <a:pt x="42" y="36"/>
                </a:lnTo>
                <a:lnTo>
                  <a:pt x="80" y="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32" name="Freeform 2308"/>
          <p:cNvSpPr>
            <a:spLocks/>
          </p:cNvSpPr>
          <p:nvPr/>
        </p:nvSpPr>
        <p:spPr bwMode="auto">
          <a:xfrm>
            <a:off x="2498725" y="2311400"/>
            <a:ext cx="127000" cy="257175"/>
          </a:xfrm>
          <a:custGeom>
            <a:avLst/>
            <a:gdLst/>
            <a:ahLst/>
            <a:cxnLst>
              <a:cxn ang="0">
                <a:pos x="80" y="0"/>
              </a:cxn>
              <a:cxn ang="0">
                <a:pos x="38" y="80"/>
              </a:cxn>
              <a:cxn ang="0">
                <a:pos x="0" y="162"/>
              </a:cxn>
              <a:cxn ang="0">
                <a:pos x="42" y="86"/>
              </a:cxn>
              <a:cxn ang="0">
                <a:pos x="80" y="0"/>
              </a:cxn>
            </a:cxnLst>
            <a:rect l="0" t="0" r="r" b="b"/>
            <a:pathLst>
              <a:path w="80" h="162">
                <a:moveTo>
                  <a:pt x="80" y="0"/>
                </a:moveTo>
                <a:lnTo>
                  <a:pt x="38" y="80"/>
                </a:lnTo>
                <a:lnTo>
                  <a:pt x="0" y="162"/>
                </a:lnTo>
                <a:lnTo>
                  <a:pt x="42" y="86"/>
                </a:lnTo>
                <a:lnTo>
                  <a:pt x="80" y="0"/>
                </a:lnTo>
                <a:close/>
              </a:path>
            </a:pathLst>
          </a:custGeom>
          <a:solidFill>
            <a:srgbClr val="0000B3"/>
          </a:solidFill>
          <a:ln w="0">
            <a:solidFill>
              <a:srgbClr val="0000B3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33" name="Freeform 2309"/>
          <p:cNvSpPr>
            <a:spLocks/>
          </p:cNvSpPr>
          <p:nvPr/>
        </p:nvSpPr>
        <p:spPr bwMode="auto">
          <a:xfrm>
            <a:off x="2498725" y="2311400"/>
            <a:ext cx="127000" cy="257175"/>
          </a:xfrm>
          <a:custGeom>
            <a:avLst/>
            <a:gdLst/>
            <a:ahLst/>
            <a:cxnLst>
              <a:cxn ang="0">
                <a:pos x="80" y="0"/>
              </a:cxn>
              <a:cxn ang="0">
                <a:pos x="38" y="80"/>
              </a:cxn>
              <a:cxn ang="0">
                <a:pos x="0" y="162"/>
              </a:cxn>
              <a:cxn ang="0">
                <a:pos x="42" y="86"/>
              </a:cxn>
              <a:cxn ang="0">
                <a:pos x="80" y="0"/>
              </a:cxn>
            </a:cxnLst>
            <a:rect l="0" t="0" r="r" b="b"/>
            <a:pathLst>
              <a:path w="80" h="162">
                <a:moveTo>
                  <a:pt x="80" y="0"/>
                </a:moveTo>
                <a:lnTo>
                  <a:pt x="38" y="80"/>
                </a:lnTo>
                <a:lnTo>
                  <a:pt x="0" y="162"/>
                </a:lnTo>
                <a:lnTo>
                  <a:pt x="42" y="86"/>
                </a:lnTo>
                <a:lnTo>
                  <a:pt x="80" y="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34" name="Freeform 2310"/>
          <p:cNvSpPr>
            <a:spLocks/>
          </p:cNvSpPr>
          <p:nvPr/>
        </p:nvSpPr>
        <p:spPr bwMode="auto">
          <a:xfrm>
            <a:off x="2438400" y="2447925"/>
            <a:ext cx="127000" cy="320675"/>
          </a:xfrm>
          <a:custGeom>
            <a:avLst/>
            <a:gdLst/>
            <a:ahLst/>
            <a:cxnLst>
              <a:cxn ang="0">
                <a:pos x="80" y="0"/>
              </a:cxn>
              <a:cxn ang="0">
                <a:pos x="38" y="76"/>
              </a:cxn>
              <a:cxn ang="0">
                <a:pos x="0" y="202"/>
              </a:cxn>
              <a:cxn ang="0">
                <a:pos x="40" y="146"/>
              </a:cxn>
              <a:cxn ang="0">
                <a:pos x="80" y="0"/>
              </a:cxn>
            </a:cxnLst>
            <a:rect l="0" t="0" r="r" b="b"/>
            <a:pathLst>
              <a:path w="80" h="202">
                <a:moveTo>
                  <a:pt x="80" y="0"/>
                </a:moveTo>
                <a:lnTo>
                  <a:pt x="38" y="76"/>
                </a:lnTo>
                <a:lnTo>
                  <a:pt x="0" y="202"/>
                </a:lnTo>
                <a:lnTo>
                  <a:pt x="40" y="146"/>
                </a:lnTo>
                <a:lnTo>
                  <a:pt x="80" y="0"/>
                </a:lnTo>
                <a:close/>
              </a:path>
            </a:pathLst>
          </a:custGeom>
          <a:solidFill>
            <a:srgbClr val="0000ED"/>
          </a:solidFill>
          <a:ln w="0">
            <a:solidFill>
              <a:srgbClr val="0000ED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35" name="Freeform 2311"/>
          <p:cNvSpPr>
            <a:spLocks/>
          </p:cNvSpPr>
          <p:nvPr/>
        </p:nvSpPr>
        <p:spPr bwMode="auto">
          <a:xfrm>
            <a:off x="2438400" y="2447925"/>
            <a:ext cx="127000" cy="320675"/>
          </a:xfrm>
          <a:custGeom>
            <a:avLst/>
            <a:gdLst/>
            <a:ahLst/>
            <a:cxnLst>
              <a:cxn ang="0">
                <a:pos x="80" y="0"/>
              </a:cxn>
              <a:cxn ang="0">
                <a:pos x="38" y="76"/>
              </a:cxn>
              <a:cxn ang="0">
                <a:pos x="0" y="202"/>
              </a:cxn>
              <a:cxn ang="0">
                <a:pos x="40" y="146"/>
              </a:cxn>
              <a:cxn ang="0">
                <a:pos x="80" y="0"/>
              </a:cxn>
            </a:cxnLst>
            <a:rect l="0" t="0" r="r" b="b"/>
            <a:pathLst>
              <a:path w="80" h="202">
                <a:moveTo>
                  <a:pt x="80" y="0"/>
                </a:moveTo>
                <a:lnTo>
                  <a:pt x="38" y="76"/>
                </a:lnTo>
                <a:lnTo>
                  <a:pt x="0" y="202"/>
                </a:lnTo>
                <a:lnTo>
                  <a:pt x="40" y="146"/>
                </a:lnTo>
                <a:lnTo>
                  <a:pt x="80" y="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36" name="Freeform 2312"/>
          <p:cNvSpPr>
            <a:spLocks/>
          </p:cNvSpPr>
          <p:nvPr/>
        </p:nvSpPr>
        <p:spPr bwMode="auto">
          <a:xfrm>
            <a:off x="2374900" y="2679700"/>
            <a:ext cx="127000" cy="339725"/>
          </a:xfrm>
          <a:custGeom>
            <a:avLst/>
            <a:gdLst/>
            <a:ahLst/>
            <a:cxnLst>
              <a:cxn ang="0">
                <a:pos x="80" y="0"/>
              </a:cxn>
              <a:cxn ang="0">
                <a:pos x="40" y="56"/>
              </a:cxn>
              <a:cxn ang="0">
                <a:pos x="0" y="214"/>
              </a:cxn>
              <a:cxn ang="0">
                <a:pos x="40" y="188"/>
              </a:cxn>
              <a:cxn ang="0">
                <a:pos x="80" y="0"/>
              </a:cxn>
            </a:cxnLst>
            <a:rect l="0" t="0" r="r" b="b"/>
            <a:pathLst>
              <a:path w="80" h="214">
                <a:moveTo>
                  <a:pt x="80" y="0"/>
                </a:moveTo>
                <a:lnTo>
                  <a:pt x="40" y="56"/>
                </a:lnTo>
                <a:lnTo>
                  <a:pt x="0" y="214"/>
                </a:lnTo>
                <a:lnTo>
                  <a:pt x="40" y="188"/>
                </a:lnTo>
                <a:lnTo>
                  <a:pt x="80" y="0"/>
                </a:lnTo>
                <a:close/>
              </a:path>
            </a:pathLst>
          </a:custGeom>
          <a:solidFill>
            <a:srgbClr val="3700F4"/>
          </a:solidFill>
          <a:ln w="0">
            <a:solidFill>
              <a:srgbClr val="3700F4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37" name="Freeform 2313"/>
          <p:cNvSpPr>
            <a:spLocks/>
          </p:cNvSpPr>
          <p:nvPr/>
        </p:nvSpPr>
        <p:spPr bwMode="auto">
          <a:xfrm>
            <a:off x="2374900" y="2679700"/>
            <a:ext cx="127000" cy="339725"/>
          </a:xfrm>
          <a:custGeom>
            <a:avLst/>
            <a:gdLst/>
            <a:ahLst/>
            <a:cxnLst>
              <a:cxn ang="0">
                <a:pos x="80" y="0"/>
              </a:cxn>
              <a:cxn ang="0">
                <a:pos x="40" y="56"/>
              </a:cxn>
              <a:cxn ang="0">
                <a:pos x="0" y="214"/>
              </a:cxn>
              <a:cxn ang="0">
                <a:pos x="40" y="188"/>
              </a:cxn>
              <a:cxn ang="0">
                <a:pos x="80" y="0"/>
              </a:cxn>
            </a:cxnLst>
            <a:rect l="0" t="0" r="r" b="b"/>
            <a:pathLst>
              <a:path w="80" h="214">
                <a:moveTo>
                  <a:pt x="80" y="0"/>
                </a:moveTo>
                <a:lnTo>
                  <a:pt x="40" y="56"/>
                </a:lnTo>
                <a:lnTo>
                  <a:pt x="0" y="214"/>
                </a:lnTo>
                <a:lnTo>
                  <a:pt x="40" y="188"/>
                </a:lnTo>
                <a:lnTo>
                  <a:pt x="80" y="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38" name="Freeform 2314"/>
          <p:cNvSpPr>
            <a:spLocks/>
          </p:cNvSpPr>
          <p:nvPr/>
        </p:nvSpPr>
        <p:spPr bwMode="auto">
          <a:xfrm>
            <a:off x="2311400" y="2978150"/>
            <a:ext cx="127000" cy="244475"/>
          </a:xfrm>
          <a:custGeom>
            <a:avLst/>
            <a:gdLst/>
            <a:ahLst/>
            <a:cxnLst>
              <a:cxn ang="0">
                <a:pos x="80" y="0"/>
              </a:cxn>
              <a:cxn ang="0">
                <a:pos x="40" y="26"/>
              </a:cxn>
              <a:cxn ang="0">
                <a:pos x="0" y="150"/>
              </a:cxn>
              <a:cxn ang="0">
                <a:pos x="40" y="154"/>
              </a:cxn>
              <a:cxn ang="0">
                <a:pos x="80" y="0"/>
              </a:cxn>
            </a:cxnLst>
            <a:rect l="0" t="0" r="r" b="b"/>
            <a:pathLst>
              <a:path w="80" h="154">
                <a:moveTo>
                  <a:pt x="80" y="0"/>
                </a:moveTo>
                <a:lnTo>
                  <a:pt x="40" y="26"/>
                </a:lnTo>
                <a:lnTo>
                  <a:pt x="0" y="150"/>
                </a:lnTo>
                <a:lnTo>
                  <a:pt x="40" y="154"/>
                </a:lnTo>
                <a:lnTo>
                  <a:pt x="80" y="0"/>
                </a:lnTo>
                <a:close/>
              </a:path>
            </a:pathLst>
          </a:custGeom>
          <a:solidFill>
            <a:srgbClr val="4100EB"/>
          </a:solidFill>
          <a:ln w="0">
            <a:solidFill>
              <a:srgbClr val="4100EB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39" name="Freeform 2315"/>
          <p:cNvSpPr>
            <a:spLocks/>
          </p:cNvSpPr>
          <p:nvPr/>
        </p:nvSpPr>
        <p:spPr bwMode="auto">
          <a:xfrm>
            <a:off x="2311400" y="2978150"/>
            <a:ext cx="127000" cy="244475"/>
          </a:xfrm>
          <a:custGeom>
            <a:avLst/>
            <a:gdLst/>
            <a:ahLst/>
            <a:cxnLst>
              <a:cxn ang="0">
                <a:pos x="80" y="0"/>
              </a:cxn>
              <a:cxn ang="0">
                <a:pos x="40" y="26"/>
              </a:cxn>
              <a:cxn ang="0">
                <a:pos x="0" y="150"/>
              </a:cxn>
              <a:cxn ang="0">
                <a:pos x="40" y="154"/>
              </a:cxn>
              <a:cxn ang="0">
                <a:pos x="80" y="0"/>
              </a:cxn>
            </a:cxnLst>
            <a:rect l="0" t="0" r="r" b="b"/>
            <a:pathLst>
              <a:path w="80" h="154">
                <a:moveTo>
                  <a:pt x="80" y="0"/>
                </a:moveTo>
                <a:lnTo>
                  <a:pt x="40" y="26"/>
                </a:lnTo>
                <a:lnTo>
                  <a:pt x="0" y="150"/>
                </a:lnTo>
                <a:lnTo>
                  <a:pt x="40" y="154"/>
                </a:lnTo>
                <a:lnTo>
                  <a:pt x="80" y="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40" name="Freeform 2316"/>
          <p:cNvSpPr>
            <a:spLocks/>
          </p:cNvSpPr>
          <p:nvPr/>
        </p:nvSpPr>
        <p:spPr bwMode="auto">
          <a:xfrm>
            <a:off x="2247900" y="3216275"/>
            <a:ext cx="127000" cy="104775"/>
          </a:xfrm>
          <a:custGeom>
            <a:avLst/>
            <a:gdLst/>
            <a:ahLst/>
            <a:cxnLst>
              <a:cxn ang="0">
                <a:pos x="80" y="4"/>
              </a:cxn>
              <a:cxn ang="0">
                <a:pos x="40" y="0"/>
              </a:cxn>
              <a:cxn ang="0">
                <a:pos x="0" y="48"/>
              </a:cxn>
              <a:cxn ang="0">
                <a:pos x="40" y="66"/>
              </a:cxn>
              <a:cxn ang="0">
                <a:pos x="80" y="4"/>
              </a:cxn>
            </a:cxnLst>
            <a:rect l="0" t="0" r="r" b="b"/>
            <a:pathLst>
              <a:path w="80" h="66">
                <a:moveTo>
                  <a:pt x="80" y="4"/>
                </a:moveTo>
                <a:lnTo>
                  <a:pt x="40" y="0"/>
                </a:lnTo>
                <a:lnTo>
                  <a:pt x="0" y="48"/>
                </a:lnTo>
                <a:lnTo>
                  <a:pt x="40" y="66"/>
                </a:lnTo>
                <a:lnTo>
                  <a:pt x="80" y="4"/>
                </a:lnTo>
                <a:close/>
              </a:path>
            </a:pathLst>
          </a:custGeom>
          <a:solidFill>
            <a:srgbClr val="0F40B8"/>
          </a:solidFill>
          <a:ln w="0">
            <a:solidFill>
              <a:srgbClr val="0F40B8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41" name="Freeform 2317"/>
          <p:cNvSpPr>
            <a:spLocks/>
          </p:cNvSpPr>
          <p:nvPr/>
        </p:nvSpPr>
        <p:spPr bwMode="auto">
          <a:xfrm>
            <a:off x="2247900" y="3216275"/>
            <a:ext cx="127000" cy="104775"/>
          </a:xfrm>
          <a:custGeom>
            <a:avLst/>
            <a:gdLst/>
            <a:ahLst/>
            <a:cxnLst>
              <a:cxn ang="0">
                <a:pos x="80" y="4"/>
              </a:cxn>
              <a:cxn ang="0">
                <a:pos x="40" y="0"/>
              </a:cxn>
              <a:cxn ang="0">
                <a:pos x="0" y="48"/>
              </a:cxn>
              <a:cxn ang="0">
                <a:pos x="40" y="66"/>
              </a:cxn>
              <a:cxn ang="0">
                <a:pos x="80" y="4"/>
              </a:cxn>
            </a:cxnLst>
            <a:rect l="0" t="0" r="r" b="b"/>
            <a:pathLst>
              <a:path w="80" h="66">
                <a:moveTo>
                  <a:pt x="80" y="4"/>
                </a:moveTo>
                <a:lnTo>
                  <a:pt x="40" y="0"/>
                </a:lnTo>
                <a:lnTo>
                  <a:pt x="0" y="48"/>
                </a:lnTo>
                <a:lnTo>
                  <a:pt x="40" y="66"/>
                </a:lnTo>
                <a:lnTo>
                  <a:pt x="80" y="4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42" name="Freeform 2318"/>
          <p:cNvSpPr>
            <a:spLocks/>
          </p:cNvSpPr>
          <p:nvPr/>
        </p:nvSpPr>
        <p:spPr bwMode="auto">
          <a:xfrm>
            <a:off x="3806825" y="2641600"/>
            <a:ext cx="88900" cy="28575"/>
          </a:xfrm>
          <a:custGeom>
            <a:avLst/>
            <a:gdLst/>
            <a:ahLst/>
            <a:cxnLst>
              <a:cxn ang="0">
                <a:pos x="56" y="10"/>
              </a:cxn>
              <a:cxn ang="0">
                <a:pos x="20" y="0"/>
              </a:cxn>
              <a:cxn ang="0">
                <a:pos x="0" y="10"/>
              </a:cxn>
              <a:cxn ang="0">
                <a:pos x="38" y="18"/>
              </a:cxn>
              <a:cxn ang="0">
                <a:pos x="56" y="10"/>
              </a:cxn>
            </a:cxnLst>
            <a:rect l="0" t="0" r="r" b="b"/>
            <a:pathLst>
              <a:path w="56" h="18">
                <a:moveTo>
                  <a:pt x="56" y="10"/>
                </a:moveTo>
                <a:lnTo>
                  <a:pt x="20" y="0"/>
                </a:lnTo>
                <a:lnTo>
                  <a:pt x="0" y="10"/>
                </a:lnTo>
                <a:lnTo>
                  <a:pt x="38" y="18"/>
                </a:lnTo>
                <a:lnTo>
                  <a:pt x="56" y="10"/>
                </a:lnTo>
                <a:close/>
              </a:path>
            </a:pathLst>
          </a:custGeom>
          <a:solidFill>
            <a:srgbClr val="007C46"/>
          </a:solidFill>
          <a:ln w="0">
            <a:solidFill>
              <a:srgbClr val="007C4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43" name="Freeform 2319"/>
          <p:cNvSpPr>
            <a:spLocks/>
          </p:cNvSpPr>
          <p:nvPr/>
        </p:nvSpPr>
        <p:spPr bwMode="auto">
          <a:xfrm>
            <a:off x="3806825" y="2641600"/>
            <a:ext cx="88900" cy="28575"/>
          </a:xfrm>
          <a:custGeom>
            <a:avLst/>
            <a:gdLst/>
            <a:ahLst/>
            <a:cxnLst>
              <a:cxn ang="0">
                <a:pos x="56" y="10"/>
              </a:cxn>
              <a:cxn ang="0">
                <a:pos x="20" y="0"/>
              </a:cxn>
              <a:cxn ang="0">
                <a:pos x="0" y="10"/>
              </a:cxn>
              <a:cxn ang="0">
                <a:pos x="38" y="18"/>
              </a:cxn>
              <a:cxn ang="0">
                <a:pos x="56" y="10"/>
              </a:cxn>
            </a:cxnLst>
            <a:rect l="0" t="0" r="r" b="b"/>
            <a:pathLst>
              <a:path w="56" h="18">
                <a:moveTo>
                  <a:pt x="56" y="10"/>
                </a:moveTo>
                <a:lnTo>
                  <a:pt x="20" y="0"/>
                </a:lnTo>
                <a:lnTo>
                  <a:pt x="0" y="10"/>
                </a:lnTo>
                <a:lnTo>
                  <a:pt x="38" y="18"/>
                </a:lnTo>
                <a:lnTo>
                  <a:pt x="56" y="1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44" name="Freeform 2320"/>
          <p:cNvSpPr>
            <a:spLocks/>
          </p:cNvSpPr>
          <p:nvPr/>
        </p:nvSpPr>
        <p:spPr bwMode="auto">
          <a:xfrm>
            <a:off x="3775075" y="2657475"/>
            <a:ext cx="92075" cy="28575"/>
          </a:xfrm>
          <a:custGeom>
            <a:avLst/>
            <a:gdLst/>
            <a:ahLst/>
            <a:cxnLst>
              <a:cxn ang="0">
                <a:pos x="58" y="8"/>
              </a:cxn>
              <a:cxn ang="0">
                <a:pos x="20" y="0"/>
              </a:cxn>
              <a:cxn ang="0">
                <a:pos x="0" y="8"/>
              </a:cxn>
              <a:cxn ang="0">
                <a:pos x="38" y="18"/>
              </a:cxn>
              <a:cxn ang="0">
                <a:pos x="58" y="8"/>
              </a:cxn>
            </a:cxnLst>
            <a:rect l="0" t="0" r="r" b="b"/>
            <a:pathLst>
              <a:path w="58" h="18">
                <a:moveTo>
                  <a:pt x="58" y="8"/>
                </a:moveTo>
                <a:lnTo>
                  <a:pt x="20" y="0"/>
                </a:lnTo>
                <a:lnTo>
                  <a:pt x="0" y="8"/>
                </a:lnTo>
                <a:lnTo>
                  <a:pt x="38" y="18"/>
                </a:lnTo>
                <a:lnTo>
                  <a:pt x="58" y="8"/>
                </a:lnTo>
                <a:close/>
              </a:path>
            </a:pathLst>
          </a:custGeom>
          <a:solidFill>
            <a:srgbClr val="007C46"/>
          </a:solidFill>
          <a:ln w="0">
            <a:solidFill>
              <a:srgbClr val="007C4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45" name="Freeform 2321"/>
          <p:cNvSpPr>
            <a:spLocks/>
          </p:cNvSpPr>
          <p:nvPr/>
        </p:nvSpPr>
        <p:spPr bwMode="auto">
          <a:xfrm>
            <a:off x="3775075" y="2657475"/>
            <a:ext cx="92075" cy="28575"/>
          </a:xfrm>
          <a:custGeom>
            <a:avLst/>
            <a:gdLst/>
            <a:ahLst/>
            <a:cxnLst>
              <a:cxn ang="0">
                <a:pos x="58" y="8"/>
              </a:cxn>
              <a:cxn ang="0">
                <a:pos x="20" y="0"/>
              </a:cxn>
              <a:cxn ang="0">
                <a:pos x="0" y="8"/>
              </a:cxn>
              <a:cxn ang="0">
                <a:pos x="38" y="18"/>
              </a:cxn>
              <a:cxn ang="0">
                <a:pos x="58" y="8"/>
              </a:cxn>
            </a:cxnLst>
            <a:rect l="0" t="0" r="r" b="b"/>
            <a:pathLst>
              <a:path w="58" h="18">
                <a:moveTo>
                  <a:pt x="58" y="8"/>
                </a:moveTo>
                <a:lnTo>
                  <a:pt x="20" y="0"/>
                </a:lnTo>
                <a:lnTo>
                  <a:pt x="0" y="8"/>
                </a:lnTo>
                <a:lnTo>
                  <a:pt x="38" y="18"/>
                </a:lnTo>
                <a:lnTo>
                  <a:pt x="58" y="8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46" name="Freeform 2322"/>
          <p:cNvSpPr>
            <a:spLocks/>
          </p:cNvSpPr>
          <p:nvPr/>
        </p:nvSpPr>
        <p:spPr bwMode="auto">
          <a:xfrm>
            <a:off x="3743325" y="2670175"/>
            <a:ext cx="92075" cy="28575"/>
          </a:xfrm>
          <a:custGeom>
            <a:avLst/>
            <a:gdLst/>
            <a:ahLst/>
            <a:cxnLst>
              <a:cxn ang="0">
                <a:pos x="58" y="10"/>
              </a:cxn>
              <a:cxn ang="0">
                <a:pos x="20" y="0"/>
              </a:cxn>
              <a:cxn ang="0">
                <a:pos x="0" y="10"/>
              </a:cxn>
              <a:cxn ang="0">
                <a:pos x="36" y="18"/>
              </a:cxn>
              <a:cxn ang="0">
                <a:pos x="58" y="10"/>
              </a:cxn>
            </a:cxnLst>
            <a:rect l="0" t="0" r="r" b="b"/>
            <a:pathLst>
              <a:path w="58" h="18">
                <a:moveTo>
                  <a:pt x="58" y="10"/>
                </a:moveTo>
                <a:lnTo>
                  <a:pt x="20" y="0"/>
                </a:lnTo>
                <a:lnTo>
                  <a:pt x="0" y="10"/>
                </a:lnTo>
                <a:lnTo>
                  <a:pt x="36" y="18"/>
                </a:lnTo>
                <a:lnTo>
                  <a:pt x="58" y="10"/>
                </a:lnTo>
                <a:close/>
              </a:path>
            </a:pathLst>
          </a:custGeom>
          <a:solidFill>
            <a:srgbClr val="007C45"/>
          </a:solidFill>
          <a:ln w="0">
            <a:solidFill>
              <a:srgbClr val="007C4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47" name="Freeform 2323"/>
          <p:cNvSpPr>
            <a:spLocks/>
          </p:cNvSpPr>
          <p:nvPr/>
        </p:nvSpPr>
        <p:spPr bwMode="auto">
          <a:xfrm>
            <a:off x="3743325" y="2670175"/>
            <a:ext cx="92075" cy="28575"/>
          </a:xfrm>
          <a:custGeom>
            <a:avLst/>
            <a:gdLst/>
            <a:ahLst/>
            <a:cxnLst>
              <a:cxn ang="0">
                <a:pos x="58" y="10"/>
              </a:cxn>
              <a:cxn ang="0">
                <a:pos x="20" y="0"/>
              </a:cxn>
              <a:cxn ang="0">
                <a:pos x="0" y="10"/>
              </a:cxn>
              <a:cxn ang="0">
                <a:pos x="36" y="18"/>
              </a:cxn>
              <a:cxn ang="0">
                <a:pos x="58" y="10"/>
              </a:cxn>
            </a:cxnLst>
            <a:rect l="0" t="0" r="r" b="b"/>
            <a:pathLst>
              <a:path w="58" h="18">
                <a:moveTo>
                  <a:pt x="58" y="10"/>
                </a:moveTo>
                <a:lnTo>
                  <a:pt x="20" y="0"/>
                </a:lnTo>
                <a:lnTo>
                  <a:pt x="0" y="10"/>
                </a:lnTo>
                <a:lnTo>
                  <a:pt x="36" y="18"/>
                </a:lnTo>
                <a:lnTo>
                  <a:pt x="58" y="1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48" name="Freeform 2324"/>
          <p:cNvSpPr>
            <a:spLocks/>
          </p:cNvSpPr>
          <p:nvPr/>
        </p:nvSpPr>
        <p:spPr bwMode="auto">
          <a:xfrm>
            <a:off x="3708400" y="2686050"/>
            <a:ext cx="92075" cy="28575"/>
          </a:xfrm>
          <a:custGeom>
            <a:avLst/>
            <a:gdLst/>
            <a:ahLst/>
            <a:cxnLst>
              <a:cxn ang="0">
                <a:pos x="58" y="8"/>
              </a:cxn>
              <a:cxn ang="0">
                <a:pos x="22" y="0"/>
              </a:cxn>
              <a:cxn ang="0">
                <a:pos x="0" y="8"/>
              </a:cxn>
              <a:cxn ang="0">
                <a:pos x="38" y="18"/>
              </a:cxn>
              <a:cxn ang="0">
                <a:pos x="58" y="8"/>
              </a:cxn>
            </a:cxnLst>
            <a:rect l="0" t="0" r="r" b="b"/>
            <a:pathLst>
              <a:path w="58" h="18">
                <a:moveTo>
                  <a:pt x="58" y="8"/>
                </a:moveTo>
                <a:lnTo>
                  <a:pt x="22" y="0"/>
                </a:lnTo>
                <a:lnTo>
                  <a:pt x="0" y="8"/>
                </a:lnTo>
                <a:lnTo>
                  <a:pt x="38" y="18"/>
                </a:lnTo>
                <a:lnTo>
                  <a:pt x="58" y="8"/>
                </a:lnTo>
                <a:close/>
              </a:path>
            </a:pathLst>
          </a:custGeom>
          <a:solidFill>
            <a:srgbClr val="007C43"/>
          </a:solidFill>
          <a:ln w="0">
            <a:solidFill>
              <a:srgbClr val="007C43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49" name="Freeform 2325"/>
          <p:cNvSpPr>
            <a:spLocks/>
          </p:cNvSpPr>
          <p:nvPr/>
        </p:nvSpPr>
        <p:spPr bwMode="auto">
          <a:xfrm>
            <a:off x="3708400" y="2686050"/>
            <a:ext cx="92075" cy="28575"/>
          </a:xfrm>
          <a:custGeom>
            <a:avLst/>
            <a:gdLst/>
            <a:ahLst/>
            <a:cxnLst>
              <a:cxn ang="0">
                <a:pos x="58" y="8"/>
              </a:cxn>
              <a:cxn ang="0">
                <a:pos x="22" y="0"/>
              </a:cxn>
              <a:cxn ang="0">
                <a:pos x="0" y="8"/>
              </a:cxn>
              <a:cxn ang="0">
                <a:pos x="38" y="18"/>
              </a:cxn>
              <a:cxn ang="0">
                <a:pos x="58" y="8"/>
              </a:cxn>
            </a:cxnLst>
            <a:rect l="0" t="0" r="r" b="b"/>
            <a:pathLst>
              <a:path w="58" h="18">
                <a:moveTo>
                  <a:pt x="58" y="8"/>
                </a:moveTo>
                <a:lnTo>
                  <a:pt x="22" y="0"/>
                </a:lnTo>
                <a:lnTo>
                  <a:pt x="0" y="8"/>
                </a:lnTo>
                <a:lnTo>
                  <a:pt x="38" y="18"/>
                </a:lnTo>
                <a:lnTo>
                  <a:pt x="58" y="8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50" name="Freeform 2326"/>
          <p:cNvSpPr>
            <a:spLocks/>
          </p:cNvSpPr>
          <p:nvPr/>
        </p:nvSpPr>
        <p:spPr bwMode="auto">
          <a:xfrm>
            <a:off x="3676650" y="2698750"/>
            <a:ext cx="92075" cy="28575"/>
          </a:xfrm>
          <a:custGeom>
            <a:avLst/>
            <a:gdLst/>
            <a:ahLst/>
            <a:cxnLst>
              <a:cxn ang="0">
                <a:pos x="58" y="10"/>
              </a:cxn>
              <a:cxn ang="0">
                <a:pos x="20" y="0"/>
              </a:cxn>
              <a:cxn ang="0">
                <a:pos x="0" y="10"/>
              </a:cxn>
              <a:cxn ang="0">
                <a:pos x="36" y="18"/>
              </a:cxn>
              <a:cxn ang="0">
                <a:pos x="58" y="10"/>
              </a:cxn>
            </a:cxnLst>
            <a:rect l="0" t="0" r="r" b="b"/>
            <a:pathLst>
              <a:path w="58" h="18">
                <a:moveTo>
                  <a:pt x="58" y="10"/>
                </a:moveTo>
                <a:lnTo>
                  <a:pt x="20" y="0"/>
                </a:lnTo>
                <a:lnTo>
                  <a:pt x="0" y="10"/>
                </a:lnTo>
                <a:lnTo>
                  <a:pt x="36" y="18"/>
                </a:lnTo>
                <a:lnTo>
                  <a:pt x="58" y="10"/>
                </a:lnTo>
                <a:close/>
              </a:path>
            </a:pathLst>
          </a:custGeom>
          <a:solidFill>
            <a:srgbClr val="007C3F"/>
          </a:solidFill>
          <a:ln w="0">
            <a:solidFill>
              <a:srgbClr val="007C3F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51" name="Freeform 2327"/>
          <p:cNvSpPr>
            <a:spLocks/>
          </p:cNvSpPr>
          <p:nvPr/>
        </p:nvSpPr>
        <p:spPr bwMode="auto">
          <a:xfrm>
            <a:off x="3676650" y="2698750"/>
            <a:ext cx="92075" cy="28575"/>
          </a:xfrm>
          <a:custGeom>
            <a:avLst/>
            <a:gdLst/>
            <a:ahLst/>
            <a:cxnLst>
              <a:cxn ang="0">
                <a:pos x="58" y="10"/>
              </a:cxn>
              <a:cxn ang="0">
                <a:pos x="20" y="0"/>
              </a:cxn>
              <a:cxn ang="0">
                <a:pos x="0" y="10"/>
              </a:cxn>
              <a:cxn ang="0">
                <a:pos x="36" y="18"/>
              </a:cxn>
              <a:cxn ang="0">
                <a:pos x="58" y="10"/>
              </a:cxn>
            </a:cxnLst>
            <a:rect l="0" t="0" r="r" b="b"/>
            <a:pathLst>
              <a:path w="58" h="18">
                <a:moveTo>
                  <a:pt x="58" y="10"/>
                </a:moveTo>
                <a:lnTo>
                  <a:pt x="20" y="0"/>
                </a:lnTo>
                <a:lnTo>
                  <a:pt x="0" y="10"/>
                </a:lnTo>
                <a:lnTo>
                  <a:pt x="36" y="18"/>
                </a:lnTo>
                <a:lnTo>
                  <a:pt x="58" y="1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52" name="Freeform 2328"/>
          <p:cNvSpPr>
            <a:spLocks/>
          </p:cNvSpPr>
          <p:nvPr/>
        </p:nvSpPr>
        <p:spPr bwMode="auto">
          <a:xfrm>
            <a:off x="3641725" y="2714625"/>
            <a:ext cx="92075" cy="28575"/>
          </a:xfrm>
          <a:custGeom>
            <a:avLst/>
            <a:gdLst/>
            <a:ahLst/>
            <a:cxnLst>
              <a:cxn ang="0">
                <a:pos x="58" y="8"/>
              </a:cxn>
              <a:cxn ang="0">
                <a:pos x="22" y="0"/>
              </a:cxn>
              <a:cxn ang="0">
                <a:pos x="0" y="8"/>
              </a:cxn>
              <a:cxn ang="0">
                <a:pos x="38" y="18"/>
              </a:cxn>
              <a:cxn ang="0">
                <a:pos x="58" y="8"/>
              </a:cxn>
            </a:cxnLst>
            <a:rect l="0" t="0" r="r" b="b"/>
            <a:pathLst>
              <a:path w="58" h="18">
                <a:moveTo>
                  <a:pt x="58" y="8"/>
                </a:moveTo>
                <a:lnTo>
                  <a:pt x="22" y="0"/>
                </a:lnTo>
                <a:lnTo>
                  <a:pt x="0" y="8"/>
                </a:lnTo>
                <a:lnTo>
                  <a:pt x="38" y="18"/>
                </a:lnTo>
                <a:lnTo>
                  <a:pt x="58" y="8"/>
                </a:lnTo>
                <a:close/>
              </a:path>
            </a:pathLst>
          </a:custGeom>
          <a:solidFill>
            <a:srgbClr val="007C39"/>
          </a:solidFill>
          <a:ln w="0">
            <a:solidFill>
              <a:srgbClr val="007C39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53" name="Freeform 2329"/>
          <p:cNvSpPr>
            <a:spLocks/>
          </p:cNvSpPr>
          <p:nvPr/>
        </p:nvSpPr>
        <p:spPr bwMode="auto">
          <a:xfrm>
            <a:off x="3641725" y="2714625"/>
            <a:ext cx="92075" cy="28575"/>
          </a:xfrm>
          <a:custGeom>
            <a:avLst/>
            <a:gdLst/>
            <a:ahLst/>
            <a:cxnLst>
              <a:cxn ang="0">
                <a:pos x="58" y="8"/>
              </a:cxn>
              <a:cxn ang="0">
                <a:pos x="22" y="0"/>
              </a:cxn>
              <a:cxn ang="0">
                <a:pos x="0" y="8"/>
              </a:cxn>
              <a:cxn ang="0">
                <a:pos x="38" y="18"/>
              </a:cxn>
              <a:cxn ang="0">
                <a:pos x="58" y="8"/>
              </a:cxn>
            </a:cxnLst>
            <a:rect l="0" t="0" r="r" b="b"/>
            <a:pathLst>
              <a:path w="58" h="18">
                <a:moveTo>
                  <a:pt x="58" y="8"/>
                </a:moveTo>
                <a:lnTo>
                  <a:pt x="22" y="0"/>
                </a:lnTo>
                <a:lnTo>
                  <a:pt x="0" y="8"/>
                </a:lnTo>
                <a:lnTo>
                  <a:pt x="38" y="18"/>
                </a:lnTo>
                <a:lnTo>
                  <a:pt x="58" y="8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54" name="Freeform 2330"/>
          <p:cNvSpPr>
            <a:spLocks/>
          </p:cNvSpPr>
          <p:nvPr/>
        </p:nvSpPr>
        <p:spPr bwMode="auto">
          <a:xfrm>
            <a:off x="3606800" y="2727325"/>
            <a:ext cx="95250" cy="25400"/>
          </a:xfrm>
          <a:custGeom>
            <a:avLst/>
            <a:gdLst/>
            <a:ahLst/>
            <a:cxnLst>
              <a:cxn ang="0">
                <a:pos x="60" y="10"/>
              </a:cxn>
              <a:cxn ang="0">
                <a:pos x="22" y="0"/>
              </a:cxn>
              <a:cxn ang="0">
                <a:pos x="0" y="8"/>
              </a:cxn>
              <a:cxn ang="0">
                <a:pos x="38" y="16"/>
              </a:cxn>
              <a:cxn ang="0">
                <a:pos x="60" y="10"/>
              </a:cxn>
            </a:cxnLst>
            <a:rect l="0" t="0" r="r" b="b"/>
            <a:pathLst>
              <a:path w="60" h="16">
                <a:moveTo>
                  <a:pt x="60" y="10"/>
                </a:moveTo>
                <a:lnTo>
                  <a:pt x="22" y="0"/>
                </a:lnTo>
                <a:lnTo>
                  <a:pt x="0" y="8"/>
                </a:lnTo>
                <a:lnTo>
                  <a:pt x="38" y="16"/>
                </a:lnTo>
                <a:lnTo>
                  <a:pt x="60" y="10"/>
                </a:lnTo>
                <a:close/>
              </a:path>
            </a:pathLst>
          </a:custGeom>
          <a:solidFill>
            <a:srgbClr val="007C31"/>
          </a:solidFill>
          <a:ln w="0">
            <a:solidFill>
              <a:srgbClr val="007C3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55" name="Freeform 2331"/>
          <p:cNvSpPr>
            <a:spLocks/>
          </p:cNvSpPr>
          <p:nvPr/>
        </p:nvSpPr>
        <p:spPr bwMode="auto">
          <a:xfrm>
            <a:off x="3606800" y="2727325"/>
            <a:ext cx="95250" cy="25400"/>
          </a:xfrm>
          <a:custGeom>
            <a:avLst/>
            <a:gdLst/>
            <a:ahLst/>
            <a:cxnLst>
              <a:cxn ang="0">
                <a:pos x="60" y="10"/>
              </a:cxn>
              <a:cxn ang="0">
                <a:pos x="22" y="0"/>
              </a:cxn>
              <a:cxn ang="0">
                <a:pos x="0" y="8"/>
              </a:cxn>
              <a:cxn ang="0">
                <a:pos x="38" y="16"/>
              </a:cxn>
              <a:cxn ang="0">
                <a:pos x="60" y="10"/>
              </a:cxn>
            </a:cxnLst>
            <a:rect l="0" t="0" r="r" b="b"/>
            <a:pathLst>
              <a:path w="60" h="16">
                <a:moveTo>
                  <a:pt x="60" y="10"/>
                </a:moveTo>
                <a:lnTo>
                  <a:pt x="22" y="0"/>
                </a:lnTo>
                <a:lnTo>
                  <a:pt x="0" y="8"/>
                </a:lnTo>
                <a:lnTo>
                  <a:pt x="38" y="16"/>
                </a:lnTo>
                <a:lnTo>
                  <a:pt x="60" y="1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56" name="Freeform 2332"/>
          <p:cNvSpPr>
            <a:spLocks/>
          </p:cNvSpPr>
          <p:nvPr/>
        </p:nvSpPr>
        <p:spPr bwMode="auto">
          <a:xfrm>
            <a:off x="3571875" y="2740025"/>
            <a:ext cx="95250" cy="25400"/>
          </a:xfrm>
          <a:custGeom>
            <a:avLst/>
            <a:gdLst/>
            <a:ahLst/>
            <a:cxnLst>
              <a:cxn ang="0">
                <a:pos x="60" y="8"/>
              </a:cxn>
              <a:cxn ang="0">
                <a:pos x="22" y="0"/>
              </a:cxn>
              <a:cxn ang="0">
                <a:pos x="0" y="6"/>
              </a:cxn>
              <a:cxn ang="0">
                <a:pos x="38" y="16"/>
              </a:cxn>
              <a:cxn ang="0">
                <a:pos x="60" y="8"/>
              </a:cxn>
            </a:cxnLst>
            <a:rect l="0" t="0" r="r" b="b"/>
            <a:pathLst>
              <a:path w="60" h="16">
                <a:moveTo>
                  <a:pt x="60" y="8"/>
                </a:moveTo>
                <a:lnTo>
                  <a:pt x="22" y="0"/>
                </a:lnTo>
                <a:lnTo>
                  <a:pt x="0" y="6"/>
                </a:lnTo>
                <a:lnTo>
                  <a:pt x="38" y="16"/>
                </a:lnTo>
                <a:lnTo>
                  <a:pt x="60" y="8"/>
                </a:lnTo>
                <a:close/>
              </a:path>
            </a:pathLst>
          </a:custGeom>
          <a:solidFill>
            <a:srgbClr val="007B26"/>
          </a:solidFill>
          <a:ln w="0">
            <a:solidFill>
              <a:srgbClr val="007B2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57" name="Freeform 2333"/>
          <p:cNvSpPr>
            <a:spLocks/>
          </p:cNvSpPr>
          <p:nvPr/>
        </p:nvSpPr>
        <p:spPr bwMode="auto">
          <a:xfrm>
            <a:off x="3571875" y="2740025"/>
            <a:ext cx="95250" cy="25400"/>
          </a:xfrm>
          <a:custGeom>
            <a:avLst/>
            <a:gdLst/>
            <a:ahLst/>
            <a:cxnLst>
              <a:cxn ang="0">
                <a:pos x="60" y="8"/>
              </a:cxn>
              <a:cxn ang="0">
                <a:pos x="22" y="0"/>
              </a:cxn>
              <a:cxn ang="0">
                <a:pos x="0" y="6"/>
              </a:cxn>
              <a:cxn ang="0">
                <a:pos x="38" y="16"/>
              </a:cxn>
              <a:cxn ang="0">
                <a:pos x="60" y="8"/>
              </a:cxn>
            </a:cxnLst>
            <a:rect l="0" t="0" r="r" b="b"/>
            <a:pathLst>
              <a:path w="60" h="16">
                <a:moveTo>
                  <a:pt x="60" y="8"/>
                </a:moveTo>
                <a:lnTo>
                  <a:pt x="22" y="0"/>
                </a:lnTo>
                <a:lnTo>
                  <a:pt x="0" y="6"/>
                </a:lnTo>
                <a:lnTo>
                  <a:pt x="38" y="16"/>
                </a:lnTo>
                <a:lnTo>
                  <a:pt x="60" y="8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58" name="Freeform 2334"/>
          <p:cNvSpPr>
            <a:spLocks/>
          </p:cNvSpPr>
          <p:nvPr/>
        </p:nvSpPr>
        <p:spPr bwMode="auto">
          <a:xfrm>
            <a:off x="3533775" y="2749550"/>
            <a:ext cx="98425" cy="22225"/>
          </a:xfrm>
          <a:custGeom>
            <a:avLst/>
            <a:gdLst/>
            <a:ahLst/>
            <a:cxnLst>
              <a:cxn ang="0">
                <a:pos x="62" y="10"/>
              </a:cxn>
              <a:cxn ang="0">
                <a:pos x="24" y="0"/>
              </a:cxn>
              <a:cxn ang="0">
                <a:pos x="0" y="6"/>
              </a:cxn>
              <a:cxn ang="0">
                <a:pos x="38" y="14"/>
              </a:cxn>
              <a:cxn ang="0">
                <a:pos x="62" y="10"/>
              </a:cxn>
            </a:cxnLst>
            <a:rect l="0" t="0" r="r" b="b"/>
            <a:pathLst>
              <a:path w="62" h="14">
                <a:moveTo>
                  <a:pt x="62" y="10"/>
                </a:moveTo>
                <a:lnTo>
                  <a:pt x="24" y="0"/>
                </a:lnTo>
                <a:lnTo>
                  <a:pt x="0" y="6"/>
                </a:lnTo>
                <a:lnTo>
                  <a:pt x="38" y="14"/>
                </a:lnTo>
                <a:lnTo>
                  <a:pt x="62" y="10"/>
                </a:lnTo>
                <a:close/>
              </a:path>
            </a:pathLst>
          </a:custGeom>
          <a:solidFill>
            <a:srgbClr val="007817"/>
          </a:solidFill>
          <a:ln w="0">
            <a:solidFill>
              <a:srgbClr val="007817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59" name="Freeform 2335"/>
          <p:cNvSpPr>
            <a:spLocks/>
          </p:cNvSpPr>
          <p:nvPr/>
        </p:nvSpPr>
        <p:spPr bwMode="auto">
          <a:xfrm>
            <a:off x="3533775" y="2749550"/>
            <a:ext cx="98425" cy="22225"/>
          </a:xfrm>
          <a:custGeom>
            <a:avLst/>
            <a:gdLst/>
            <a:ahLst/>
            <a:cxnLst>
              <a:cxn ang="0">
                <a:pos x="62" y="10"/>
              </a:cxn>
              <a:cxn ang="0">
                <a:pos x="24" y="0"/>
              </a:cxn>
              <a:cxn ang="0">
                <a:pos x="0" y="6"/>
              </a:cxn>
              <a:cxn ang="0">
                <a:pos x="38" y="14"/>
              </a:cxn>
              <a:cxn ang="0">
                <a:pos x="62" y="10"/>
              </a:cxn>
            </a:cxnLst>
            <a:rect l="0" t="0" r="r" b="b"/>
            <a:pathLst>
              <a:path w="62" h="14">
                <a:moveTo>
                  <a:pt x="62" y="10"/>
                </a:moveTo>
                <a:lnTo>
                  <a:pt x="24" y="0"/>
                </a:lnTo>
                <a:lnTo>
                  <a:pt x="0" y="6"/>
                </a:lnTo>
                <a:lnTo>
                  <a:pt x="38" y="14"/>
                </a:lnTo>
                <a:lnTo>
                  <a:pt x="62" y="1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60" name="Freeform 2336"/>
          <p:cNvSpPr>
            <a:spLocks/>
          </p:cNvSpPr>
          <p:nvPr/>
        </p:nvSpPr>
        <p:spPr bwMode="auto">
          <a:xfrm>
            <a:off x="3498850" y="2759075"/>
            <a:ext cx="95250" cy="19050"/>
          </a:xfrm>
          <a:custGeom>
            <a:avLst/>
            <a:gdLst/>
            <a:ahLst/>
            <a:cxnLst>
              <a:cxn ang="0">
                <a:pos x="60" y="8"/>
              </a:cxn>
              <a:cxn ang="0">
                <a:pos x="22" y="0"/>
              </a:cxn>
              <a:cxn ang="0">
                <a:pos x="0" y="4"/>
              </a:cxn>
              <a:cxn ang="0">
                <a:pos x="38" y="12"/>
              </a:cxn>
              <a:cxn ang="0">
                <a:pos x="60" y="8"/>
              </a:cxn>
            </a:cxnLst>
            <a:rect l="0" t="0" r="r" b="b"/>
            <a:pathLst>
              <a:path w="60" h="12">
                <a:moveTo>
                  <a:pt x="60" y="8"/>
                </a:moveTo>
                <a:lnTo>
                  <a:pt x="22" y="0"/>
                </a:lnTo>
                <a:lnTo>
                  <a:pt x="0" y="4"/>
                </a:lnTo>
                <a:lnTo>
                  <a:pt x="38" y="12"/>
                </a:lnTo>
                <a:lnTo>
                  <a:pt x="60" y="8"/>
                </a:lnTo>
                <a:close/>
              </a:path>
            </a:pathLst>
          </a:custGeom>
          <a:solidFill>
            <a:srgbClr val="007506"/>
          </a:solidFill>
          <a:ln w="0">
            <a:solidFill>
              <a:srgbClr val="00750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61" name="Freeform 2337"/>
          <p:cNvSpPr>
            <a:spLocks/>
          </p:cNvSpPr>
          <p:nvPr/>
        </p:nvSpPr>
        <p:spPr bwMode="auto">
          <a:xfrm>
            <a:off x="3498850" y="2759075"/>
            <a:ext cx="95250" cy="19050"/>
          </a:xfrm>
          <a:custGeom>
            <a:avLst/>
            <a:gdLst/>
            <a:ahLst/>
            <a:cxnLst>
              <a:cxn ang="0">
                <a:pos x="60" y="8"/>
              </a:cxn>
              <a:cxn ang="0">
                <a:pos x="22" y="0"/>
              </a:cxn>
              <a:cxn ang="0">
                <a:pos x="0" y="4"/>
              </a:cxn>
              <a:cxn ang="0">
                <a:pos x="38" y="12"/>
              </a:cxn>
              <a:cxn ang="0">
                <a:pos x="60" y="8"/>
              </a:cxn>
            </a:cxnLst>
            <a:rect l="0" t="0" r="r" b="b"/>
            <a:pathLst>
              <a:path w="60" h="12">
                <a:moveTo>
                  <a:pt x="60" y="8"/>
                </a:moveTo>
                <a:lnTo>
                  <a:pt x="22" y="0"/>
                </a:lnTo>
                <a:lnTo>
                  <a:pt x="0" y="4"/>
                </a:lnTo>
                <a:lnTo>
                  <a:pt x="38" y="12"/>
                </a:lnTo>
                <a:lnTo>
                  <a:pt x="60" y="8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62" name="Freeform 2338"/>
          <p:cNvSpPr>
            <a:spLocks/>
          </p:cNvSpPr>
          <p:nvPr/>
        </p:nvSpPr>
        <p:spPr bwMode="auto">
          <a:xfrm>
            <a:off x="3460750" y="2765425"/>
            <a:ext cx="98425" cy="12700"/>
          </a:xfrm>
          <a:custGeom>
            <a:avLst/>
            <a:gdLst/>
            <a:ahLst/>
            <a:cxnLst>
              <a:cxn ang="0">
                <a:pos x="62" y="8"/>
              </a:cxn>
              <a:cxn ang="0">
                <a:pos x="24" y="0"/>
              </a:cxn>
              <a:cxn ang="0">
                <a:pos x="0" y="2"/>
              </a:cxn>
              <a:cxn ang="0">
                <a:pos x="38" y="8"/>
              </a:cxn>
              <a:cxn ang="0">
                <a:pos x="62" y="8"/>
              </a:cxn>
            </a:cxnLst>
            <a:rect l="0" t="0" r="r" b="b"/>
            <a:pathLst>
              <a:path w="62" h="8">
                <a:moveTo>
                  <a:pt x="62" y="8"/>
                </a:moveTo>
                <a:lnTo>
                  <a:pt x="24" y="0"/>
                </a:lnTo>
                <a:lnTo>
                  <a:pt x="0" y="2"/>
                </a:lnTo>
                <a:lnTo>
                  <a:pt x="38" y="8"/>
                </a:lnTo>
                <a:lnTo>
                  <a:pt x="62" y="8"/>
                </a:lnTo>
                <a:close/>
              </a:path>
            </a:pathLst>
          </a:custGeom>
          <a:solidFill>
            <a:srgbClr val="006E00"/>
          </a:solidFill>
          <a:ln w="0">
            <a:solidFill>
              <a:srgbClr val="006E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63" name="Freeform 2339"/>
          <p:cNvSpPr>
            <a:spLocks/>
          </p:cNvSpPr>
          <p:nvPr/>
        </p:nvSpPr>
        <p:spPr bwMode="auto">
          <a:xfrm>
            <a:off x="3460750" y="2765425"/>
            <a:ext cx="98425" cy="12700"/>
          </a:xfrm>
          <a:custGeom>
            <a:avLst/>
            <a:gdLst/>
            <a:ahLst/>
            <a:cxnLst>
              <a:cxn ang="0">
                <a:pos x="62" y="8"/>
              </a:cxn>
              <a:cxn ang="0">
                <a:pos x="24" y="0"/>
              </a:cxn>
              <a:cxn ang="0">
                <a:pos x="0" y="2"/>
              </a:cxn>
              <a:cxn ang="0">
                <a:pos x="38" y="8"/>
              </a:cxn>
              <a:cxn ang="0">
                <a:pos x="62" y="8"/>
              </a:cxn>
            </a:cxnLst>
            <a:rect l="0" t="0" r="r" b="b"/>
            <a:pathLst>
              <a:path w="62" h="8">
                <a:moveTo>
                  <a:pt x="62" y="8"/>
                </a:moveTo>
                <a:lnTo>
                  <a:pt x="24" y="0"/>
                </a:lnTo>
                <a:lnTo>
                  <a:pt x="0" y="2"/>
                </a:lnTo>
                <a:lnTo>
                  <a:pt x="38" y="8"/>
                </a:lnTo>
                <a:lnTo>
                  <a:pt x="62" y="8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64" name="Freeform 2340"/>
          <p:cNvSpPr>
            <a:spLocks/>
          </p:cNvSpPr>
          <p:nvPr/>
        </p:nvSpPr>
        <p:spPr bwMode="auto">
          <a:xfrm>
            <a:off x="3422650" y="2768600"/>
            <a:ext cx="98425" cy="9525"/>
          </a:xfrm>
          <a:custGeom>
            <a:avLst/>
            <a:gdLst/>
            <a:ahLst/>
            <a:cxnLst>
              <a:cxn ang="0">
                <a:pos x="62" y="6"/>
              </a:cxn>
              <a:cxn ang="0">
                <a:pos x="24" y="0"/>
              </a:cxn>
              <a:cxn ang="0">
                <a:pos x="0" y="0"/>
              </a:cxn>
              <a:cxn ang="0">
                <a:pos x="38" y="6"/>
              </a:cxn>
              <a:cxn ang="0">
                <a:pos x="62" y="6"/>
              </a:cxn>
            </a:cxnLst>
            <a:rect l="0" t="0" r="r" b="b"/>
            <a:pathLst>
              <a:path w="62" h="6">
                <a:moveTo>
                  <a:pt x="62" y="6"/>
                </a:moveTo>
                <a:lnTo>
                  <a:pt x="24" y="0"/>
                </a:lnTo>
                <a:lnTo>
                  <a:pt x="0" y="0"/>
                </a:lnTo>
                <a:lnTo>
                  <a:pt x="38" y="6"/>
                </a:lnTo>
                <a:lnTo>
                  <a:pt x="62" y="6"/>
                </a:lnTo>
                <a:close/>
              </a:path>
            </a:pathLst>
          </a:custGeom>
          <a:solidFill>
            <a:srgbClr val="006500"/>
          </a:solidFill>
          <a:ln w="0">
            <a:solidFill>
              <a:srgbClr val="0065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65" name="Freeform 2341"/>
          <p:cNvSpPr>
            <a:spLocks/>
          </p:cNvSpPr>
          <p:nvPr/>
        </p:nvSpPr>
        <p:spPr bwMode="auto">
          <a:xfrm>
            <a:off x="3422650" y="2768600"/>
            <a:ext cx="98425" cy="9525"/>
          </a:xfrm>
          <a:custGeom>
            <a:avLst/>
            <a:gdLst/>
            <a:ahLst/>
            <a:cxnLst>
              <a:cxn ang="0">
                <a:pos x="62" y="6"/>
              </a:cxn>
              <a:cxn ang="0">
                <a:pos x="24" y="0"/>
              </a:cxn>
              <a:cxn ang="0">
                <a:pos x="0" y="0"/>
              </a:cxn>
              <a:cxn ang="0">
                <a:pos x="38" y="6"/>
              </a:cxn>
              <a:cxn ang="0">
                <a:pos x="62" y="6"/>
              </a:cxn>
            </a:cxnLst>
            <a:rect l="0" t="0" r="r" b="b"/>
            <a:pathLst>
              <a:path w="62" h="6">
                <a:moveTo>
                  <a:pt x="62" y="6"/>
                </a:moveTo>
                <a:lnTo>
                  <a:pt x="24" y="0"/>
                </a:lnTo>
                <a:lnTo>
                  <a:pt x="0" y="0"/>
                </a:lnTo>
                <a:lnTo>
                  <a:pt x="38" y="6"/>
                </a:lnTo>
                <a:lnTo>
                  <a:pt x="62" y="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66" name="Freeform 2342"/>
          <p:cNvSpPr>
            <a:spLocks/>
          </p:cNvSpPr>
          <p:nvPr/>
        </p:nvSpPr>
        <p:spPr bwMode="auto">
          <a:xfrm>
            <a:off x="3384550" y="2762250"/>
            <a:ext cx="98425" cy="15875"/>
          </a:xfrm>
          <a:custGeom>
            <a:avLst/>
            <a:gdLst/>
            <a:ahLst/>
            <a:cxnLst>
              <a:cxn ang="0">
                <a:pos x="62" y="10"/>
              </a:cxn>
              <a:cxn ang="0">
                <a:pos x="24" y="4"/>
              </a:cxn>
              <a:cxn ang="0">
                <a:pos x="0" y="0"/>
              </a:cxn>
              <a:cxn ang="0">
                <a:pos x="38" y="6"/>
              </a:cxn>
              <a:cxn ang="0">
                <a:pos x="62" y="10"/>
              </a:cxn>
            </a:cxnLst>
            <a:rect l="0" t="0" r="r" b="b"/>
            <a:pathLst>
              <a:path w="62" h="10">
                <a:moveTo>
                  <a:pt x="62" y="10"/>
                </a:moveTo>
                <a:lnTo>
                  <a:pt x="24" y="4"/>
                </a:lnTo>
                <a:lnTo>
                  <a:pt x="0" y="0"/>
                </a:lnTo>
                <a:lnTo>
                  <a:pt x="38" y="6"/>
                </a:lnTo>
                <a:lnTo>
                  <a:pt x="62" y="10"/>
                </a:lnTo>
                <a:close/>
              </a:path>
            </a:pathLst>
          </a:custGeom>
          <a:solidFill>
            <a:srgbClr val="C6003D"/>
          </a:solidFill>
          <a:ln w="0">
            <a:solidFill>
              <a:srgbClr val="C6003D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67" name="Freeform 2343"/>
          <p:cNvSpPr>
            <a:spLocks/>
          </p:cNvSpPr>
          <p:nvPr/>
        </p:nvSpPr>
        <p:spPr bwMode="auto">
          <a:xfrm>
            <a:off x="3384550" y="2762250"/>
            <a:ext cx="98425" cy="15875"/>
          </a:xfrm>
          <a:custGeom>
            <a:avLst/>
            <a:gdLst/>
            <a:ahLst/>
            <a:cxnLst>
              <a:cxn ang="0">
                <a:pos x="62" y="10"/>
              </a:cxn>
              <a:cxn ang="0">
                <a:pos x="24" y="4"/>
              </a:cxn>
              <a:cxn ang="0">
                <a:pos x="0" y="0"/>
              </a:cxn>
              <a:cxn ang="0">
                <a:pos x="38" y="6"/>
              </a:cxn>
              <a:cxn ang="0">
                <a:pos x="62" y="10"/>
              </a:cxn>
            </a:cxnLst>
            <a:rect l="0" t="0" r="r" b="b"/>
            <a:pathLst>
              <a:path w="62" h="10">
                <a:moveTo>
                  <a:pt x="62" y="10"/>
                </a:moveTo>
                <a:lnTo>
                  <a:pt x="24" y="4"/>
                </a:lnTo>
                <a:lnTo>
                  <a:pt x="0" y="0"/>
                </a:lnTo>
                <a:lnTo>
                  <a:pt x="38" y="6"/>
                </a:lnTo>
                <a:lnTo>
                  <a:pt x="62" y="1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68" name="Freeform 2344"/>
          <p:cNvSpPr>
            <a:spLocks/>
          </p:cNvSpPr>
          <p:nvPr/>
        </p:nvSpPr>
        <p:spPr bwMode="auto">
          <a:xfrm>
            <a:off x="3343275" y="2755900"/>
            <a:ext cx="101600" cy="15875"/>
          </a:xfrm>
          <a:custGeom>
            <a:avLst/>
            <a:gdLst/>
            <a:ahLst/>
            <a:cxnLst>
              <a:cxn ang="0">
                <a:pos x="64" y="10"/>
              </a:cxn>
              <a:cxn ang="0">
                <a:pos x="26" y="4"/>
              </a:cxn>
              <a:cxn ang="0">
                <a:pos x="0" y="0"/>
              </a:cxn>
              <a:cxn ang="0">
                <a:pos x="40" y="4"/>
              </a:cxn>
              <a:cxn ang="0">
                <a:pos x="64" y="10"/>
              </a:cxn>
            </a:cxnLst>
            <a:rect l="0" t="0" r="r" b="b"/>
            <a:pathLst>
              <a:path w="64" h="10">
                <a:moveTo>
                  <a:pt x="64" y="10"/>
                </a:moveTo>
                <a:lnTo>
                  <a:pt x="26" y="4"/>
                </a:lnTo>
                <a:lnTo>
                  <a:pt x="0" y="0"/>
                </a:lnTo>
                <a:lnTo>
                  <a:pt x="40" y="4"/>
                </a:lnTo>
                <a:lnTo>
                  <a:pt x="64" y="10"/>
                </a:lnTo>
                <a:close/>
              </a:path>
            </a:pathLst>
          </a:custGeom>
          <a:solidFill>
            <a:srgbClr val="D40053"/>
          </a:solidFill>
          <a:ln w="0">
            <a:solidFill>
              <a:srgbClr val="D40053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69" name="Freeform 2345"/>
          <p:cNvSpPr>
            <a:spLocks/>
          </p:cNvSpPr>
          <p:nvPr/>
        </p:nvSpPr>
        <p:spPr bwMode="auto">
          <a:xfrm>
            <a:off x="3343275" y="2755900"/>
            <a:ext cx="101600" cy="15875"/>
          </a:xfrm>
          <a:custGeom>
            <a:avLst/>
            <a:gdLst/>
            <a:ahLst/>
            <a:cxnLst>
              <a:cxn ang="0">
                <a:pos x="64" y="10"/>
              </a:cxn>
              <a:cxn ang="0">
                <a:pos x="26" y="4"/>
              </a:cxn>
              <a:cxn ang="0">
                <a:pos x="0" y="0"/>
              </a:cxn>
              <a:cxn ang="0">
                <a:pos x="40" y="4"/>
              </a:cxn>
              <a:cxn ang="0">
                <a:pos x="64" y="10"/>
              </a:cxn>
            </a:cxnLst>
            <a:rect l="0" t="0" r="r" b="b"/>
            <a:pathLst>
              <a:path w="64" h="10">
                <a:moveTo>
                  <a:pt x="64" y="10"/>
                </a:moveTo>
                <a:lnTo>
                  <a:pt x="26" y="4"/>
                </a:lnTo>
                <a:lnTo>
                  <a:pt x="0" y="0"/>
                </a:lnTo>
                <a:lnTo>
                  <a:pt x="40" y="4"/>
                </a:lnTo>
                <a:lnTo>
                  <a:pt x="64" y="1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70" name="Freeform 2346"/>
          <p:cNvSpPr>
            <a:spLocks/>
          </p:cNvSpPr>
          <p:nvPr/>
        </p:nvSpPr>
        <p:spPr bwMode="auto">
          <a:xfrm>
            <a:off x="3305175" y="2743200"/>
            <a:ext cx="101600" cy="19050"/>
          </a:xfrm>
          <a:custGeom>
            <a:avLst/>
            <a:gdLst/>
            <a:ahLst/>
            <a:cxnLst>
              <a:cxn ang="0">
                <a:pos x="64" y="12"/>
              </a:cxn>
              <a:cxn ang="0">
                <a:pos x="24" y="8"/>
              </a:cxn>
              <a:cxn ang="0">
                <a:pos x="0" y="0"/>
              </a:cxn>
              <a:cxn ang="0">
                <a:pos x="40" y="2"/>
              </a:cxn>
              <a:cxn ang="0">
                <a:pos x="64" y="12"/>
              </a:cxn>
            </a:cxnLst>
            <a:rect l="0" t="0" r="r" b="b"/>
            <a:pathLst>
              <a:path w="64" h="12">
                <a:moveTo>
                  <a:pt x="64" y="12"/>
                </a:moveTo>
                <a:lnTo>
                  <a:pt x="24" y="8"/>
                </a:lnTo>
                <a:lnTo>
                  <a:pt x="0" y="0"/>
                </a:lnTo>
                <a:lnTo>
                  <a:pt x="40" y="2"/>
                </a:lnTo>
                <a:lnTo>
                  <a:pt x="64" y="12"/>
                </a:lnTo>
                <a:close/>
              </a:path>
            </a:pathLst>
          </a:custGeom>
          <a:solidFill>
            <a:srgbClr val="E00069"/>
          </a:solidFill>
          <a:ln w="0">
            <a:solidFill>
              <a:srgbClr val="E00069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71" name="Freeform 2347"/>
          <p:cNvSpPr>
            <a:spLocks/>
          </p:cNvSpPr>
          <p:nvPr/>
        </p:nvSpPr>
        <p:spPr bwMode="auto">
          <a:xfrm>
            <a:off x="3305175" y="2743200"/>
            <a:ext cx="101600" cy="19050"/>
          </a:xfrm>
          <a:custGeom>
            <a:avLst/>
            <a:gdLst/>
            <a:ahLst/>
            <a:cxnLst>
              <a:cxn ang="0">
                <a:pos x="64" y="12"/>
              </a:cxn>
              <a:cxn ang="0">
                <a:pos x="24" y="8"/>
              </a:cxn>
              <a:cxn ang="0">
                <a:pos x="0" y="0"/>
              </a:cxn>
              <a:cxn ang="0">
                <a:pos x="40" y="2"/>
              </a:cxn>
              <a:cxn ang="0">
                <a:pos x="64" y="12"/>
              </a:cxn>
            </a:cxnLst>
            <a:rect l="0" t="0" r="r" b="b"/>
            <a:pathLst>
              <a:path w="64" h="12">
                <a:moveTo>
                  <a:pt x="64" y="12"/>
                </a:moveTo>
                <a:lnTo>
                  <a:pt x="24" y="8"/>
                </a:lnTo>
                <a:lnTo>
                  <a:pt x="0" y="0"/>
                </a:lnTo>
                <a:lnTo>
                  <a:pt x="40" y="2"/>
                </a:lnTo>
                <a:lnTo>
                  <a:pt x="64" y="12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72" name="Freeform 2348"/>
          <p:cNvSpPr>
            <a:spLocks/>
          </p:cNvSpPr>
          <p:nvPr/>
        </p:nvSpPr>
        <p:spPr bwMode="auto">
          <a:xfrm>
            <a:off x="3263900" y="2724150"/>
            <a:ext cx="104775" cy="22225"/>
          </a:xfrm>
          <a:custGeom>
            <a:avLst/>
            <a:gdLst/>
            <a:ahLst/>
            <a:cxnLst>
              <a:cxn ang="0">
                <a:pos x="66" y="14"/>
              </a:cxn>
              <a:cxn ang="0">
                <a:pos x="26" y="12"/>
              </a:cxn>
              <a:cxn ang="0">
                <a:pos x="0" y="2"/>
              </a:cxn>
              <a:cxn ang="0">
                <a:pos x="40" y="0"/>
              </a:cxn>
              <a:cxn ang="0">
                <a:pos x="66" y="14"/>
              </a:cxn>
            </a:cxnLst>
            <a:rect l="0" t="0" r="r" b="b"/>
            <a:pathLst>
              <a:path w="66" h="14">
                <a:moveTo>
                  <a:pt x="66" y="14"/>
                </a:moveTo>
                <a:lnTo>
                  <a:pt x="26" y="12"/>
                </a:lnTo>
                <a:lnTo>
                  <a:pt x="0" y="2"/>
                </a:lnTo>
                <a:lnTo>
                  <a:pt x="40" y="0"/>
                </a:lnTo>
                <a:lnTo>
                  <a:pt x="66" y="14"/>
                </a:lnTo>
                <a:close/>
              </a:path>
            </a:pathLst>
          </a:custGeom>
          <a:solidFill>
            <a:srgbClr val="EB0081"/>
          </a:solidFill>
          <a:ln w="0">
            <a:solidFill>
              <a:srgbClr val="EB008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73" name="Freeform 2349"/>
          <p:cNvSpPr>
            <a:spLocks/>
          </p:cNvSpPr>
          <p:nvPr/>
        </p:nvSpPr>
        <p:spPr bwMode="auto">
          <a:xfrm>
            <a:off x="3263900" y="2724150"/>
            <a:ext cx="104775" cy="22225"/>
          </a:xfrm>
          <a:custGeom>
            <a:avLst/>
            <a:gdLst/>
            <a:ahLst/>
            <a:cxnLst>
              <a:cxn ang="0">
                <a:pos x="66" y="14"/>
              </a:cxn>
              <a:cxn ang="0">
                <a:pos x="26" y="12"/>
              </a:cxn>
              <a:cxn ang="0">
                <a:pos x="0" y="2"/>
              </a:cxn>
              <a:cxn ang="0">
                <a:pos x="40" y="0"/>
              </a:cxn>
              <a:cxn ang="0">
                <a:pos x="66" y="14"/>
              </a:cxn>
            </a:cxnLst>
            <a:rect l="0" t="0" r="r" b="b"/>
            <a:pathLst>
              <a:path w="66" h="14">
                <a:moveTo>
                  <a:pt x="66" y="14"/>
                </a:moveTo>
                <a:lnTo>
                  <a:pt x="26" y="12"/>
                </a:lnTo>
                <a:lnTo>
                  <a:pt x="0" y="2"/>
                </a:lnTo>
                <a:lnTo>
                  <a:pt x="40" y="0"/>
                </a:lnTo>
                <a:lnTo>
                  <a:pt x="66" y="14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74" name="Freeform 2350"/>
          <p:cNvSpPr>
            <a:spLocks/>
          </p:cNvSpPr>
          <p:nvPr/>
        </p:nvSpPr>
        <p:spPr bwMode="auto">
          <a:xfrm>
            <a:off x="3222625" y="2695575"/>
            <a:ext cx="104775" cy="31750"/>
          </a:xfrm>
          <a:custGeom>
            <a:avLst/>
            <a:gdLst/>
            <a:ahLst/>
            <a:cxnLst>
              <a:cxn ang="0">
                <a:pos x="66" y="18"/>
              </a:cxn>
              <a:cxn ang="0">
                <a:pos x="26" y="20"/>
              </a:cxn>
              <a:cxn ang="0">
                <a:pos x="0" y="4"/>
              </a:cxn>
              <a:cxn ang="0">
                <a:pos x="40" y="0"/>
              </a:cxn>
              <a:cxn ang="0">
                <a:pos x="66" y="18"/>
              </a:cxn>
            </a:cxnLst>
            <a:rect l="0" t="0" r="r" b="b"/>
            <a:pathLst>
              <a:path w="66" h="20">
                <a:moveTo>
                  <a:pt x="66" y="18"/>
                </a:moveTo>
                <a:lnTo>
                  <a:pt x="26" y="20"/>
                </a:lnTo>
                <a:lnTo>
                  <a:pt x="0" y="4"/>
                </a:lnTo>
                <a:lnTo>
                  <a:pt x="40" y="0"/>
                </a:lnTo>
                <a:lnTo>
                  <a:pt x="66" y="18"/>
                </a:lnTo>
                <a:close/>
              </a:path>
            </a:pathLst>
          </a:custGeom>
          <a:solidFill>
            <a:srgbClr val="F00091"/>
          </a:solidFill>
          <a:ln w="0">
            <a:solidFill>
              <a:srgbClr val="F0009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75" name="Freeform 2351"/>
          <p:cNvSpPr>
            <a:spLocks/>
          </p:cNvSpPr>
          <p:nvPr/>
        </p:nvSpPr>
        <p:spPr bwMode="auto">
          <a:xfrm>
            <a:off x="3222625" y="2695575"/>
            <a:ext cx="104775" cy="31750"/>
          </a:xfrm>
          <a:custGeom>
            <a:avLst/>
            <a:gdLst/>
            <a:ahLst/>
            <a:cxnLst>
              <a:cxn ang="0">
                <a:pos x="66" y="18"/>
              </a:cxn>
              <a:cxn ang="0">
                <a:pos x="26" y="20"/>
              </a:cxn>
              <a:cxn ang="0">
                <a:pos x="0" y="4"/>
              </a:cxn>
              <a:cxn ang="0">
                <a:pos x="40" y="0"/>
              </a:cxn>
              <a:cxn ang="0">
                <a:pos x="66" y="18"/>
              </a:cxn>
            </a:cxnLst>
            <a:rect l="0" t="0" r="r" b="b"/>
            <a:pathLst>
              <a:path w="66" h="20">
                <a:moveTo>
                  <a:pt x="66" y="18"/>
                </a:moveTo>
                <a:lnTo>
                  <a:pt x="26" y="20"/>
                </a:lnTo>
                <a:lnTo>
                  <a:pt x="0" y="4"/>
                </a:lnTo>
                <a:lnTo>
                  <a:pt x="40" y="0"/>
                </a:lnTo>
                <a:lnTo>
                  <a:pt x="66" y="18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76" name="Freeform 2352"/>
          <p:cNvSpPr>
            <a:spLocks/>
          </p:cNvSpPr>
          <p:nvPr/>
        </p:nvSpPr>
        <p:spPr bwMode="auto">
          <a:xfrm>
            <a:off x="3181350" y="2660650"/>
            <a:ext cx="104775" cy="41275"/>
          </a:xfrm>
          <a:custGeom>
            <a:avLst/>
            <a:gdLst/>
            <a:ahLst/>
            <a:cxnLst>
              <a:cxn ang="0">
                <a:pos x="66" y="22"/>
              </a:cxn>
              <a:cxn ang="0">
                <a:pos x="26" y="26"/>
              </a:cxn>
              <a:cxn ang="0">
                <a:pos x="0" y="8"/>
              </a:cxn>
              <a:cxn ang="0">
                <a:pos x="40" y="0"/>
              </a:cxn>
              <a:cxn ang="0">
                <a:pos x="66" y="22"/>
              </a:cxn>
            </a:cxnLst>
            <a:rect l="0" t="0" r="r" b="b"/>
            <a:pathLst>
              <a:path w="66" h="26">
                <a:moveTo>
                  <a:pt x="66" y="22"/>
                </a:moveTo>
                <a:lnTo>
                  <a:pt x="26" y="26"/>
                </a:lnTo>
                <a:lnTo>
                  <a:pt x="0" y="8"/>
                </a:lnTo>
                <a:lnTo>
                  <a:pt x="40" y="0"/>
                </a:lnTo>
                <a:lnTo>
                  <a:pt x="66" y="22"/>
                </a:lnTo>
                <a:close/>
              </a:path>
            </a:pathLst>
          </a:custGeom>
          <a:solidFill>
            <a:srgbClr val="F2009A"/>
          </a:solidFill>
          <a:ln w="0">
            <a:solidFill>
              <a:srgbClr val="F2009A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77" name="Freeform 2353"/>
          <p:cNvSpPr>
            <a:spLocks/>
          </p:cNvSpPr>
          <p:nvPr/>
        </p:nvSpPr>
        <p:spPr bwMode="auto">
          <a:xfrm>
            <a:off x="3181350" y="2660650"/>
            <a:ext cx="104775" cy="41275"/>
          </a:xfrm>
          <a:custGeom>
            <a:avLst/>
            <a:gdLst/>
            <a:ahLst/>
            <a:cxnLst>
              <a:cxn ang="0">
                <a:pos x="66" y="22"/>
              </a:cxn>
              <a:cxn ang="0">
                <a:pos x="26" y="26"/>
              </a:cxn>
              <a:cxn ang="0">
                <a:pos x="0" y="8"/>
              </a:cxn>
              <a:cxn ang="0">
                <a:pos x="40" y="0"/>
              </a:cxn>
              <a:cxn ang="0">
                <a:pos x="66" y="22"/>
              </a:cxn>
            </a:cxnLst>
            <a:rect l="0" t="0" r="r" b="b"/>
            <a:pathLst>
              <a:path w="66" h="26">
                <a:moveTo>
                  <a:pt x="66" y="22"/>
                </a:moveTo>
                <a:lnTo>
                  <a:pt x="26" y="26"/>
                </a:lnTo>
                <a:lnTo>
                  <a:pt x="0" y="8"/>
                </a:lnTo>
                <a:lnTo>
                  <a:pt x="40" y="0"/>
                </a:lnTo>
                <a:lnTo>
                  <a:pt x="66" y="22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78" name="Freeform 2354"/>
          <p:cNvSpPr>
            <a:spLocks/>
          </p:cNvSpPr>
          <p:nvPr/>
        </p:nvSpPr>
        <p:spPr bwMode="auto">
          <a:xfrm>
            <a:off x="3136900" y="2619375"/>
            <a:ext cx="107950" cy="53975"/>
          </a:xfrm>
          <a:custGeom>
            <a:avLst/>
            <a:gdLst/>
            <a:ahLst/>
            <a:cxnLst>
              <a:cxn ang="0">
                <a:pos x="68" y="26"/>
              </a:cxn>
              <a:cxn ang="0">
                <a:pos x="28" y="34"/>
              </a:cxn>
              <a:cxn ang="0">
                <a:pos x="0" y="12"/>
              </a:cxn>
              <a:cxn ang="0">
                <a:pos x="40" y="0"/>
              </a:cxn>
              <a:cxn ang="0">
                <a:pos x="68" y="26"/>
              </a:cxn>
            </a:cxnLst>
            <a:rect l="0" t="0" r="r" b="b"/>
            <a:pathLst>
              <a:path w="68" h="34">
                <a:moveTo>
                  <a:pt x="68" y="26"/>
                </a:moveTo>
                <a:lnTo>
                  <a:pt x="28" y="34"/>
                </a:lnTo>
                <a:lnTo>
                  <a:pt x="0" y="12"/>
                </a:lnTo>
                <a:lnTo>
                  <a:pt x="40" y="0"/>
                </a:lnTo>
                <a:lnTo>
                  <a:pt x="68" y="26"/>
                </a:lnTo>
                <a:close/>
              </a:path>
            </a:pathLst>
          </a:custGeom>
          <a:solidFill>
            <a:srgbClr val="F20CA0"/>
          </a:solidFill>
          <a:ln w="0">
            <a:solidFill>
              <a:srgbClr val="F20CA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79" name="Freeform 2355"/>
          <p:cNvSpPr>
            <a:spLocks/>
          </p:cNvSpPr>
          <p:nvPr/>
        </p:nvSpPr>
        <p:spPr bwMode="auto">
          <a:xfrm>
            <a:off x="3136900" y="2619375"/>
            <a:ext cx="107950" cy="53975"/>
          </a:xfrm>
          <a:custGeom>
            <a:avLst/>
            <a:gdLst/>
            <a:ahLst/>
            <a:cxnLst>
              <a:cxn ang="0">
                <a:pos x="68" y="26"/>
              </a:cxn>
              <a:cxn ang="0">
                <a:pos x="28" y="34"/>
              </a:cxn>
              <a:cxn ang="0">
                <a:pos x="0" y="12"/>
              </a:cxn>
              <a:cxn ang="0">
                <a:pos x="40" y="0"/>
              </a:cxn>
              <a:cxn ang="0">
                <a:pos x="68" y="26"/>
              </a:cxn>
            </a:cxnLst>
            <a:rect l="0" t="0" r="r" b="b"/>
            <a:pathLst>
              <a:path w="68" h="34">
                <a:moveTo>
                  <a:pt x="68" y="26"/>
                </a:moveTo>
                <a:lnTo>
                  <a:pt x="28" y="34"/>
                </a:lnTo>
                <a:lnTo>
                  <a:pt x="0" y="12"/>
                </a:lnTo>
                <a:lnTo>
                  <a:pt x="40" y="0"/>
                </a:lnTo>
                <a:lnTo>
                  <a:pt x="68" y="2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80" name="Freeform 2356"/>
          <p:cNvSpPr>
            <a:spLocks/>
          </p:cNvSpPr>
          <p:nvPr/>
        </p:nvSpPr>
        <p:spPr bwMode="auto">
          <a:xfrm>
            <a:off x="3092450" y="2571750"/>
            <a:ext cx="107950" cy="66675"/>
          </a:xfrm>
          <a:custGeom>
            <a:avLst/>
            <a:gdLst/>
            <a:ahLst/>
            <a:cxnLst>
              <a:cxn ang="0">
                <a:pos x="68" y="30"/>
              </a:cxn>
              <a:cxn ang="0">
                <a:pos x="28" y="42"/>
              </a:cxn>
              <a:cxn ang="0">
                <a:pos x="0" y="18"/>
              </a:cxn>
              <a:cxn ang="0">
                <a:pos x="42" y="0"/>
              </a:cxn>
              <a:cxn ang="0">
                <a:pos x="68" y="30"/>
              </a:cxn>
            </a:cxnLst>
            <a:rect l="0" t="0" r="r" b="b"/>
            <a:pathLst>
              <a:path w="68" h="42">
                <a:moveTo>
                  <a:pt x="68" y="30"/>
                </a:moveTo>
                <a:lnTo>
                  <a:pt x="28" y="42"/>
                </a:lnTo>
                <a:lnTo>
                  <a:pt x="0" y="18"/>
                </a:lnTo>
                <a:lnTo>
                  <a:pt x="42" y="0"/>
                </a:lnTo>
                <a:lnTo>
                  <a:pt x="68" y="30"/>
                </a:lnTo>
                <a:close/>
              </a:path>
            </a:pathLst>
          </a:custGeom>
          <a:solidFill>
            <a:srgbClr val="F01BA3"/>
          </a:solidFill>
          <a:ln w="0">
            <a:solidFill>
              <a:srgbClr val="F01BA3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81" name="Freeform 2357"/>
          <p:cNvSpPr>
            <a:spLocks/>
          </p:cNvSpPr>
          <p:nvPr/>
        </p:nvSpPr>
        <p:spPr bwMode="auto">
          <a:xfrm>
            <a:off x="3092450" y="2571750"/>
            <a:ext cx="107950" cy="66675"/>
          </a:xfrm>
          <a:custGeom>
            <a:avLst/>
            <a:gdLst/>
            <a:ahLst/>
            <a:cxnLst>
              <a:cxn ang="0">
                <a:pos x="68" y="30"/>
              </a:cxn>
              <a:cxn ang="0">
                <a:pos x="28" y="42"/>
              </a:cxn>
              <a:cxn ang="0">
                <a:pos x="0" y="18"/>
              </a:cxn>
              <a:cxn ang="0">
                <a:pos x="42" y="0"/>
              </a:cxn>
              <a:cxn ang="0">
                <a:pos x="68" y="30"/>
              </a:cxn>
            </a:cxnLst>
            <a:rect l="0" t="0" r="r" b="b"/>
            <a:pathLst>
              <a:path w="68" h="42">
                <a:moveTo>
                  <a:pt x="68" y="30"/>
                </a:moveTo>
                <a:lnTo>
                  <a:pt x="28" y="42"/>
                </a:lnTo>
                <a:lnTo>
                  <a:pt x="0" y="18"/>
                </a:lnTo>
                <a:lnTo>
                  <a:pt x="42" y="0"/>
                </a:lnTo>
                <a:lnTo>
                  <a:pt x="68" y="3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82" name="Freeform 2358"/>
          <p:cNvSpPr>
            <a:spLocks/>
          </p:cNvSpPr>
          <p:nvPr/>
        </p:nvSpPr>
        <p:spPr bwMode="auto">
          <a:xfrm>
            <a:off x="3048000" y="2514600"/>
            <a:ext cx="111125" cy="85725"/>
          </a:xfrm>
          <a:custGeom>
            <a:avLst/>
            <a:gdLst/>
            <a:ahLst/>
            <a:cxnLst>
              <a:cxn ang="0">
                <a:pos x="70" y="36"/>
              </a:cxn>
              <a:cxn ang="0">
                <a:pos x="28" y="54"/>
              </a:cxn>
              <a:cxn ang="0">
                <a:pos x="0" y="24"/>
              </a:cxn>
              <a:cxn ang="0">
                <a:pos x="40" y="0"/>
              </a:cxn>
              <a:cxn ang="0">
                <a:pos x="70" y="36"/>
              </a:cxn>
            </a:cxnLst>
            <a:rect l="0" t="0" r="r" b="b"/>
            <a:pathLst>
              <a:path w="70" h="54">
                <a:moveTo>
                  <a:pt x="70" y="36"/>
                </a:moveTo>
                <a:lnTo>
                  <a:pt x="28" y="54"/>
                </a:lnTo>
                <a:lnTo>
                  <a:pt x="0" y="24"/>
                </a:lnTo>
                <a:lnTo>
                  <a:pt x="40" y="0"/>
                </a:lnTo>
                <a:lnTo>
                  <a:pt x="70" y="36"/>
                </a:lnTo>
                <a:close/>
              </a:path>
            </a:pathLst>
          </a:custGeom>
          <a:solidFill>
            <a:srgbClr val="EE29A5"/>
          </a:solidFill>
          <a:ln w="0">
            <a:solidFill>
              <a:srgbClr val="EE29A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83" name="Freeform 2359"/>
          <p:cNvSpPr>
            <a:spLocks/>
          </p:cNvSpPr>
          <p:nvPr/>
        </p:nvSpPr>
        <p:spPr bwMode="auto">
          <a:xfrm>
            <a:off x="3048000" y="2514600"/>
            <a:ext cx="111125" cy="85725"/>
          </a:xfrm>
          <a:custGeom>
            <a:avLst/>
            <a:gdLst/>
            <a:ahLst/>
            <a:cxnLst>
              <a:cxn ang="0">
                <a:pos x="70" y="36"/>
              </a:cxn>
              <a:cxn ang="0">
                <a:pos x="28" y="54"/>
              </a:cxn>
              <a:cxn ang="0">
                <a:pos x="0" y="24"/>
              </a:cxn>
              <a:cxn ang="0">
                <a:pos x="40" y="0"/>
              </a:cxn>
              <a:cxn ang="0">
                <a:pos x="70" y="36"/>
              </a:cxn>
            </a:cxnLst>
            <a:rect l="0" t="0" r="r" b="b"/>
            <a:pathLst>
              <a:path w="70" h="54">
                <a:moveTo>
                  <a:pt x="70" y="36"/>
                </a:moveTo>
                <a:lnTo>
                  <a:pt x="28" y="54"/>
                </a:lnTo>
                <a:lnTo>
                  <a:pt x="0" y="24"/>
                </a:lnTo>
                <a:lnTo>
                  <a:pt x="40" y="0"/>
                </a:lnTo>
                <a:lnTo>
                  <a:pt x="70" y="3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84" name="Freeform 2360"/>
          <p:cNvSpPr>
            <a:spLocks/>
          </p:cNvSpPr>
          <p:nvPr/>
        </p:nvSpPr>
        <p:spPr bwMode="auto">
          <a:xfrm>
            <a:off x="3000375" y="2451100"/>
            <a:ext cx="111125" cy="101600"/>
          </a:xfrm>
          <a:custGeom>
            <a:avLst/>
            <a:gdLst/>
            <a:ahLst/>
            <a:cxnLst>
              <a:cxn ang="0">
                <a:pos x="70" y="40"/>
              </a:cxn>
              <a:cxn ang="0">
                <a:pos x="30" y="64"/>
              </a:cxn>
              <a:cxn ang="0">
                <a:pos x="0" y="32"/>
              </a:cxn>
              <a:cxn ang="0">
                <a:pos x="42" y="0"/>
              </a:cxn>
              <a:cxn ang="0">
                <a:pos x="70" y="40"/>
              </a:cxn>
            </a:cxnLst>
            <a:rect l="0" t="0" r="r" b="b"/>
            <a:pathLst>
              <a:path w="70" h="64">
                <a:moveTo>
                  <a:pt x="70" y="40"/>
                </a:moveTo>
                <a:lnTo>
                  <a:pt x="30" y="64"/>
                </a:lnTo>
                <a:lnTo>
                  <a:pt x="0" y="32"/>
                </a:lnTo>
                <a:lnTo>
                  <a:pt x="42" y="0"/>
                </a:lnTo>
                <a:lnTo>
                  <a:pt x="70" y="40"/>
                </a:lnTo>
                <a:close/>
              </a:path>
            </a:pathLst>
          </a:custGeom>
          <a:solidFill>
            <a:srgbClr val="EB36A3"/>
          </a:solidFill>
          <a:ln w="0">
            <a:solidFill>
              <a:srgbClr val="EB36A3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85" name="Freeform 2361"/>
          <p:cNvSpPr>
            <a:spLocks/>
          </p:cNvSpPr>
          <p:nvPr/>
        </p:nvSpPr>
        <p:spPr bwMode="auto">
          <a:xfrm>
            <a:off x="3000375" y="2451100"/>
            <a:ext cx="111125" cy="101600"/>
          </a:xfrm>
          <a:custGeom>
            <a:avLst/>
            <a:gdLst/>
            <a:ahLst/>
            <a:cxnLst>
              <a:cxn ang="0">
                <a:pos x="70" y="40"/>
              </a:cxn>
              <a:cxn ang="0">
                <a:pos x="30" y="64"/>
              </a:cxn>
              <a:cxn ang="0">
                <a:pos x="0" y="32"/>
              </a:cxn>
              <a:cxn ang="0">
                <a:pos x="42" y="0"/>
              </a:cxn>
              <a:cxn ang="0">
                <a:pos x="70" y="40"/>
              </a:cxn>
            </a:cxnLst>
            <a:rect l="0" t="0" r="r" b="b"/>
            <a:pathLst>
              <a:path w="70" h="64">
                <a:moveTo>
                  <a:pt x="70" y="40"/>
                </a:moveTo>
                <a:lnTo>
                  <a:pt x="30" y="64"/>
                </a:lnTo>
                <a:lnTo>
                  <a:pt x="0" y="32"/>
                </a:lnTo>
                <a:lnTo>
                  <a:pt x="42" y="0"/>
                </a:lnTo>
                <a:lnTo>
                  <a:pt x="70" y="4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86" name="Freeform 2362"/>
          <p:cNvSpPr>
            <a:spLocks/>
          </p:cNvSpPr>
          <p:nvPr/>
        </p:nvSpPr>
        <p:spPr bwMode="auto">
          <a:xfrm>
            <a:off x="2952750" y="2381250"/>
            <a:ext cx="114300" cy="120650"/>
          </a:xfrm>
          <a:custGeom>
            <a:avLst/>
            <a:gdLst/>
            <a:ahLst/>
            <a:cxnLst>
              <a:cxn ang="0">
                <a:pos x="72" y="44"/>
              </a:cxn>
              <a:cxn ang="0">
                <a:pos x="30" y="76"/>
              </a:cxn>
              <a:cxn ang="0">
                <a:pos x="0" y="40"/>
              </a:cxn>
              <a:cxn ang="0">
                <a:pos x="42" y="0"/>
              </a:cxn>
              <a:cxn ang="0">
                <a:pos x="72" y="44"/>
              </a:cxn>
            </a:cxnLst>
            <a:rect l="0" t="0" r="r" b="b"/>
            <a:pathLst>
              <a:path w="72" h="76">
                <a:moveTo>
                  <a:pt x="72" y="44"/>
                </a:moveTo>
                <a:lnTo>
                  <a:pt x="30" y="76"/>
                </a:lnTo>
                <a:lnTo>
                  <a:pt x="0" y="40"/>
                </a:lnTo>
                <a:lnTo>
                  <a:pt x="42" y="0"/>
                </a:lnTo>
                <a:lnTo>
                  <a:pt x="72" y="44"/>
                </a:lnTo>
                <a:close/>
              </a:path>
            </a:pathLst>
          </a:custGeom>
          <a:solidFill>
            <a:srgbClr val="EA42A0"/>
          </a:solidFill>
          <a:ln w="0">
            <a:solidFill>
              <a:srgbClr val="EA42A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87" name="Freeform 2363"/>
          <p:cNvSpPr>
            <a:spLocks/>
          </p:cNvSpPr>
          <p:nvPr/>
        </p:nvSpPr>
        <p:spPr bwMode="auto">
          <a:xfrm>
            <a:off x="2952750" y="2381250"/>
            <a:ext cx="114300" cy="120650"/>
          </a:xfrm>
          <a:custGeom>
            <a:avLst/>
            <a:gdLst/>
            <a:ahLst/>
            <a:cxnLst>
              <a:cxn ang="0">
                <a:pos x="72" y="44"/>
              </a:cxn>
              <a:cxn ang="0">
                <a:pos x="30" y="76"/>
              </a:cxn>
              <a:cxn ang="0">
                <a:pos x="0" y="40"/>
              </a:cxn>
              <a:cxn ang="0">
                <a:pos x="42" y="0"/>
              </a:cxn>
              <a:cxn ang="0">
                <a:pos x="72" y="44"/>
              </a:cxn>
            </a:cxnLst>
            <a:rect l="0" t="0" r="r" b="b"/>
            <a:pathLst>
              <a:path w="72" h="76">
                <a:moveTo>
                  <a:pt x="72" y="44"/>
                </a:moveTo>
                <a:lnTo>
                  <a:pt x="30" y="76"/>
                </a:lnTo>
                <a:lnTo>
                  <a:pt x="0" y="40"/>
                </a:lnTo>
                <a:lnTo>
                  <a:pt x="42" y="0"/>
                </a:lnTo>
                <a:lnTo>
                  <a:pt x="72" y="44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88" name="Freeform 2364"/>
          <p:cNvSpPr>
            <a:spLocks/>
          </p:cNvSpPr>
          <p:nvPr/>
        </p:nvSpPr>
        <p:spPr bwMode="auto">
          <a:xfrm>
            <a:off x="2901950" y="2308225"/>
            <a:ext cx="117475" cy="136525"/>
          </a:xfrm>
          <a:custGeom>
            <a:avLst/>
            <a:gdLst/>
            <a:ahLst/>
            <a:cxnLst>
              <a:cxn ang="0">
                <a:pos x="74" y="46"/>
              </a:cxn>
              <a:cxn ang="0">
                <a:pos x="32" y="86"/>
              </a:cxn>
              <a:cxn ang="0">
                <a:pos x="0" y="50"/>
              </a:cxn>
              <a:cxn ang="0">
                <a:pos x="44" y="0"/>
              </a:cxn>
              <a:cxn ang="0">
                <a:pos x="74" y="46"/>
              </a:cxn>
            </a:cxnLst>
            <a:rect l="0" t="0" r="r" b="b"/>
            <a:pathLst>
              <a:path w="74" h="86">
                <a:moveTo>
                  <a:pt x="74" y="46"/>
                </a:moveTo>
                <a:lnTo>
                  <a:pt x="32" y="86"/>
                </a:lnTo>
                <a:lnTo>
                  <a:pt x="0" y="50"/>
                </a:lnTo>
                <a:lnTo>
                  <a:pt x="44" y="0"/>
                </a:lnTo>
                <a:lnTo>
                  <a:pt x="74" y="46"/>
                </a:lnTo>
                <a:close/>
              </a:path>
            </a:pathLst>
          </a:custGeom>
          <a:solidFill>
            <a:srgbClr val="E94F9A"/>
          </a:solidFill>
          <a:ln w="0">
            <a:solidFill>
              <a:srgbClr val="E94F9A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89" name="Freeform 2365"/>
          <p:cNvSpPr>
            <a:spLocks/>
          </p:cNvSpPr>
          <p:nvPr/>
        </p:nvSpPr>
        <p:spPr bwMode="auto">
          <a:xfrm>
            <a:off x="2901950" y="2308225"/>
            <a:ext cx="117475" cy="136525"/>
          </a:xfrm>
          <a:custGeom>
            <a:avLst/>
            <a:gdLst/>
            <a:ahLst/>
            <a:cxnLst>
              <a:cxn ang="0">
                <a:pos x="74" y="46"/>
              </a:cxn>
              <a:cxn ang="0">
                <a:pos x="32" y="86"/>
              </a:cxn>
              <a:cxn ang="0">
                <a:pos x="0" y="50"/>
              </a:cxn>
              <a:cxn ang="0">
                <a:pos x="44" y="0"/>
              </a:cxn>
              <a:cxn ang="0">
                <a:pos x="74" y="46"/>
              </a:cxn>
            </a:cxnLst>
            <a:rect l="0" t="0" r="r" b="b"/>
            <a:pathLst>
              <a:path w="74" h="86">
                <a:moveTo>
                  <a:pt x="74" y="46"/>
                </a:moveTo>
                <a:lnTo>
                  <a:pt x="32" y="86"/>
                </a:lnTo>
                <a:lnTo>
                  <a:pt x="0" y="50"/>
                </a:lnTo>
                <a:lnTo>
                  <a:pt x="44" y="0"/>
                </a:lnTo>
                <a:lnTo>
                  <a:pt x="74" y="4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90" name="Freeform 2366"/>
          <p:cNvSpPr>
            <a:spLocks/>
          </p:cNvSpPr>
          <p:nvPr/>
        </p:nvSpPr>
        <p:spPr bwMode="auto">
          <a:xfrm>
            <a:off x="2851150" y="2232025"/>
            <a:ext cx="120650" cy="155575"/>
          </a:xfrm>
          <a:custGeom>
            <a:avLst/>
            <a:gdLst/>
            <a:ahLst/>
            <a:cxnLst>
              <a:cxn ang="0">
                <a:pos x="76" y="48"/>
              </a:cxn>
              <a:cxn ang="0">
                <a:pos x="32" y="98"/>
              </a:cxn>
              <a:cxn ang="0">
                <a:pos x="0" y="62"/>
              </a:cxn>
              <a:cxn ang="0">
                <a:pos x="44" y="0"/>
              </a:cxn>
              <a:cxn ang="0">
                <a:pos x="76" y="48"/>
              </a:cxn>
            </a:cxnLst>
            <a:rect l="0" t="0" r="r" b="b"/>
            <a:pathLst>
              <a:path w="76" h="98">
                <a:moveTo>
                  <a:pt x="76" y="48"/>
                </a:moveTo>
                <a:lnTo>
                  <a:pt x="32" y="98"/>
                </a:lnTo>
                <a:lnTo>
                  <a:pt x="0" y="62"/>
                </a:lnTo>
                <a:lnTo>
                  <a:pt x="44" y="0"/>
                </a:lnTo>
                <a:lnTo>
                  <a:pt x="76" y="48"/>
                </a:lnTo>
                <a:close/>
              </a:path>
            </a:pathLst>
          </a:custGeom>
          <a:solidFill>
            <a:srgbClr val="E75D92"/>
          </a:solidFill>
          <a:ln w="0">
            <a:solidFill>
              <a:srgbClr val="E75D92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91" name="Freeform 2367"/>
          <p:cNvSpPr>
            <a:spLocks/>
          </p:cNvSpPr>
          <p:nvPr/>
        </p:nvSpPr>
        <p:spPr bwMode="auto">
          <a:xfrm>
            <a:off x="2851150" y="2232025"/>
            <a:ext cx="120650" cy="155575"/>
          </a:xfrm>
          <a:custGeom>
            <a:avLst/>
            <a:gdLst/>
            <a:ahLst/>
            <a:cxnLst>
              <a:cxn ang="0">
                <a:pos x="76" y="48"/>
              </a:cxn>
              <a:cxn ang="0">
                <a:pos x="32" y="98"/>
              </a:cxn>
              <a:cxn ang="0">
                <a:pos x="0" y="62"/>
              </a:cxn>
              <a:cxn ang="0">
                <a:pos x="44" y="0"/>
              </a:cxn>
              <a:cxn ang="0">
                <a:pos x="76" y="48"/>
              </a:cxn>
            </a:cxnLst>
            <a:rect l="0" t="0" r="r" b="b"/>
            <a:pathLst>
              <a:path w="76" h="98">
                <a:moveTo>
                  <a:pt x="76" y="48"/>
                </a:moveTo>
                <a:lnTo>
                  <a:pt x="32" y="98"/>
                </a:lnTo>
                <a:lnTo>
                  <a:pt x="0" y="62"/>
                </a:lnTo>
                <a:lnTo>
                  <a:pt x="44" y="0"/>
                </a:lnTo>
                <a:lnTo>
                  <a:pt x="76" y="48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92" name="Freeform 2368"/>
          <p:cNvSpPr>
            <a:spLocks/>
          </p:cNvSpPr>
          <p:nvPr/>
        </p:nvSpPr>
        <p:spPr bwMode="auto">
          <a:xfrm>
            <a:off x="2797175" y="2165350"/>
            <a:ext cx="123825" cy="165100"/>
          </a:xfrm>
          <a:custGeom>
            <a:avLst/>
            <a:gdLst/>
            <a:ahLst/>
            <a:cxnLst>
              <a:cxn ang="0">
                <a:pos x="78" y="42"/>
              </a:cxn>
              <a:cxn ang="0">
                <a:pos x="34" y="104"/>
              </a:cxn>
              <a:cxn ang="0">
                <a:pos x="0" y="74"/>
              </a:cxn>
              <a:cxn ang="0">
                <a:pos x="44" y="0"/>
              </a:cxn>
              <a:cxn ang="0">
                <a:pos x="78" y="42"/>
              </a:cxn>
            </a:cxnLst>
            <a:rect l="0" t="0" r="r" b="b"/>
            <a:pathLst>
              <a:path w="78" h="104">
                <a:moveTo>
                  <a:pt x="78" y="42"/>
                </a:moveTo>
                <a:lnTo>
                  <a:pt x="34" y="104"/>
                </a:lnTo>
                <a:lnTo>
                  <a:pt x="0" y="74"/>
                </a:lnTo>
                <a:lnTo>
                  <a:pt x="44" y="0"/>
                </a:lnTo>
                <a:lnTo>
                  <a:pt x="78" y="42"/>
                </a:lnTo>
                <a:close/>
              </a:path>
            </a:pathLst>
          </a:custGeom>
          <a:solidFill>
            <a:srgbClr val="E86D82"/>
          </a:solidFill>
          <a:ln w="0">
            <a:solidFill>
              <a:srgbClr val="E86D82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93" name="Freeform 2369"/>
          <p:cNvSpPr>
            <a:spLocks/>
          </p:cNvSpPr>
          <p:nvPr/>
        </p:nvSpPr>
        <p:spPr bwMode="auto">
          <a:xfrm>
            <a:off x="2797175" y="2165350"/>
            <a:ext cx="123825" cy="165100"/>
          </a:xfrm>
          <a:custGeom>
            <a:avLst/>
            <a:gdLst/>
            <a:ahLst/>
            <a:cxnLst>
              <a:cxn ang="0">
                <a:pos x="78" y="42"/>
              </a:cxn>
              <a:cxn ang="0">
                <a:pos x="34" y="104"/>
              </a:cxn>
              <a:cxn ang="0">
                <a:pos x="0" y="74"/>
              </a:cxn>
              <a:cxn ang="0">
                <a:pos x="44" y="0"/>
              </a:cxn>
              <a:cxn ang="0">
                <a:pos x="78" y="42"/>
              </a:cxn>
            </a:cxnLst>
            <a:rect l="0" t="0" r="r" b="b"/>
            <a:pathLst>
              <a:path w="78" h="104">
                <a:moveTo>
                  <a:pt x="78" y="42"/>
                </a:moveTo>
                <a:lnTo>
                  <a:pt x="34" y="104"/>
                </a:lnTo>
                <a:lnTo>
                  <a:pt x="0" y="74"/>
                </a:lnTo>
                <a:lnTo>
                  <a:pt x="44" y="0"/>
                </a:lnTo>
                <a:lnTo>
                  <a:pt x="78" y="42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94" name="Freeform 2370"/>
          <p:cNvSpPr>
            <a:spLocks/>
          </p:cNvSpPr>
          <p:nvPr/>
        </p:nvSpPr>
        <p:spPr bwMode="auto">
          <a:xfrm>
            <a:off x="2743200" y="2114550"/>
            <a:ext cx="123825" cy="168275"/>
          </a:xfrm>
          <a:custGeom>
            <a:avLst/>
            <a:gdLst/>
            <a:ahLst/>
            <a:cxnLst>
              <a:cxn ang="0">
                <a:pos x="78" y="32"/>
              </a:cxn>
              <a:cxn ang="0">
                <a:pos x="34" y="106"/>
              </a:cxn>
              <a:cxn ang="0">
                <a:pos x="0" y="86"/>
              </a:cxn>
              <a:cxn ang="0">
                <a:pos x="44" y="0"/>
              </a:cxn>
              <a:cxn ang="0">
                <a:pos x="78" y="32"/>
              </a:cxn>
            </a:cxnLst>
            <a:rect l="0" t="0" r="r" b="b"/>
            <a:pathLst>
              <a:path w="78" h="106">
                <a:moveTo>
                  <a:pt x="78" y="32"/>
                </a:moveTo>
                <a:lnTo>
                  <a:pt x="34" y="106"/>
                </a:lnTo>
                <a:lnTo>
                  <a:pt x="0" y="86"/>
                </a:lnTo>
                <a:lnTo>
                  <a:pt x="44" y="0"/>
                </a:lnTo>
                <a:lnTo>
                  <a:pt x="78" y="32"/>
                </a:lnTo>
                <a:close/>
              </a:path>
            </a:pathLst>
          </a:custGeom>
          <a:solidFill>
            <a:srgbClr val="E98168"/>
          </a:solidFill>
          <a:ln w="0">
            <a:solidFill>
              <a:srgbClr val="E98168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95" name="Freeform 2371"/>
          <p:cNvSpPr>
            <a:spLocks/>
          </p:cNvSpPr>
          <p:nvPr/>
        </p:nvSpPr>
        <p:spPr bwMode="auto">
          <a:xfrm>
            <a:off x="2743200" y="2114550"/>
            <a:ext cx="123825" cy="168275"/>
          </a:xfrm>
          <a:custGeom>
            <a:avLst/>
            <a:gdLst/>
            <a:ahLst/>
            <a:cxnLst>
              <a:cxn ang="0">
                <a:pos x="78" y="32"/>
              </a:cxn>
              <a:cxn ang="0">
                <a:pos x="34" y="106"/>
              </a:cxn>
              <a:cxn ang="0">
                <a:pos x="0" y="86"/>
              </a:cxn>
              <a:cxn ang="0">
                <a:pos x="44" y="0"/>
              </a:cxn>
              <a:cxn ang="0">
                <a:pos x="78" y="32"/>
              </a:cxn>
            </a:cxnLst>
            <a:rect l="0" t="0" r="r" b="b"/>
            <a:pathLst>
              <a:path w="78" h="106">
                <a:moveTo>
                  <a:pt x="78" y="32"/>
                </a:moveTo>
                <a:lnTo>
                  <a:pt x="34" y="106"/>
                </a:lnTo>
                <a:lnTo>
                  <a:pt x="0" y="86"/>
                </a:lnTo>
                <a:lnTo>
                  <a:pt x="44" y="0"/>
                </a:lnTo>
                <a:lnTo>
                  <a:pt x="78" y="32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96" name="Freeform 2372"/>
          <p:cNvSpPr>
            <a:spLocks/>
          </p:cNvSpPr>
          <p:nvPr/>
        </p:nvSpPr>
        <p:spPr bwMode="auto">
          <a:xfrm>
            <a:off x="2686050" y="2095500"/>
            <a:ext cx="127000" cy="158750"/>
          </a:xfrm>
          <a:custGeom>
            <a:avLst/>
            <a:gdLst/>
            <a:ahLst/>
            <a:cxnLst>
              <a:cxn ang="0">
                <a:pos x="80" y="12"/>
              </a:cxn>
              <a:cxn ang="0">
                <a:pos x="36" y="98"/>
              </a:cxn>
              <a:cxn ang="0">
                <a:pos x="0" y="100"/>
              </a:cxn>
              <a:cxn ang="0">
                <a:pos x="44" y="0"/>
              </a:cxn>
              <a:cxn ang="0">
                <a:pos x="80" y="12"/>
              </a:cxn>
            </a:cxnLst>
            <a:rect l="0" t="0" r="r" b="b"/>
            <a:pathLst>
              <a:path w="80" h="100">
                <a:moveTo>
                  <a:pt x="80" y="12"/>
                </a:moveTo>
                <a:lnTo>
                  <a:pt x="36" y="98"/>
                </a:lnTo>
                <a:lnTo>
                  <a:pt x="0" y="100"/>
                </a:lnTo>
                <a:lnTo>
                  <a:pt x="44" y="0"/>
                </a:lnTo>
                <a:lnTo>
                  <a:pt x="80" y="12"/>
                </a:lnTo>
                <a:close/>
              </a:path>
            </a:pathLst>
          </a:custGeom>
          <a:solidFill>
            <a:srgbClr val="E79A3E"/>
          </a:solidFill>
          <a:ln w="0">
            <a:solidFill>
              <a:srgbClr val="E79A3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97" name="Freeform 2373"/>
          <p:cNvSpPr>
            <a:spLocks/>
          </p:cNvSpPr>
          <p:nvPr/>
        </p:nvSpPr>
        <p:spPr bwMode="auto">
          <a:xfrm>
            <a:off x="2686050" y="2095500"/>
            <a:ext cx="127000" cy="158750"/>
          </a:xfrm>
          <a:custGeom>
            <a:avLst/>
            <a:gdLst/>
            <a:ahLst/>
            <a:cxnLst>
              <a:cxn ang="0">
                <a:pos x="80" y="12"/>
              </a:cxn>
              <a:cxn ang="0">
                <a:pos x="36" y="98"/>
              </a:cxn>
              <a:cxn ang="0">
                <a:pos x="0" y="100"/>
              </a:cxn>
              <a:cxn ang="0">
                <a:pos x="44" y="0"/>
              </a:cxn>
              <a:cxn ang="0">
                <a:pos x="80" y="12"/>
              </a:cxn>
            </a:cxnLst>
            <a:rect l="0" t="0" r="r" b="b"/>
            <a:pathLst>
              <a:path w="80" h="100">
                <a:moveTo>
                  <a:pt x="80" y="12"/>
                </a:moveTo>
                <a:lnTo>
                  <a:pt x="36" y="98"/>
                </a:lnTo>
                <a:lnTo>
                  <a:pt x="0" y="100"/>
                </a:lnTo>
                <a:lnTo>
                  <a:pt x="44" y="0"/>
                </a:lnTo>
                <a:lnTo>
                  <a:pt x="80" y="12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98" name="Freeform 2374"/>
          <p:cNvSpPr>
            <a:spLocks/>
          </p:cNvSpPr>
          <p:nvPr/>
        </p:nvSpPr>
        <p:spPr bwMode="auto">
          <a:xfrm>
            <a:off x="2625725" y="2095500"/>
            <a:ext cx="130175" cy="215900"/>
          </a:xfrm>
          <a:custGeom>
            <a:avLst/>
            <a:gdLst/>
            <a:ahLst/>
            <a:cxnLst>
              <a:cxn ang="0">
                <a:pos x="82" y="0"/>
              </a:cxn>
              <a:cxn ang="0">
                <a:pos x="38" y="100"/>
              </a:cxn>
              <a:cxn ang="0">
                <a:pos x="0" y="136"/>
              </a:cxn>
              <a:cxn ang="0">
                <a:pos x="44" y="30"/>
              </a:cxn>
              <a:cxn ang="0">
                <a:pos x="82" y="0"/>
              </a:cxn>
            </a:cxnLst>
            <a:rect l="0" t="0" r="r" b="b"/>
            <a:pathLst>
              <a:path w="82" h="136">
                <a:moveTo>
                  <a:pt x="82" y="0"/>
                </a:moveTo>
                <a:lnTo>
                  <a:pt x="38" y="100"/>
                </a:lnTo>
                <a:lnTo>
                  <a:pt x="0" y="136"/>
                </a:lnTo>
                <a:lnTo>
                  <a:pt x="44" y="30"/>
                </a:lnTo>
                <a:lnTo>
                  <a:pt x="82" y="0"/>
                </a:lnTo>
                <a:close/>
              </a:path>
            </a:pathLst>
          </a:custGeom>
          <a:solidFill>
            <a:srgbClr val="D1B600"/>
          </a:solidFill>
          <a:ln w="0">
            <a:solidFill>
              <a:srgbClr val="D1B6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6999" name="Freeform 2375"/>
          <p:cNvSpPr>
            <a:spLocks/>
          </p:cNvSpPr>
          <p:nvPr/>
        </p:nvSpPr>
        <p:spPr bwMode="auto">
          <a:xfrm>
            <a:off x="2625725" y="2095500"/>
            <a:ext cx="130175" cy="215900"/>
          </a:xfrm>
          <a:custGeom>
            <a:avLst/>
            <a:gdLst/>
            <a:ahLst/>
            <a:cxnLst>
              <a:cxn ang="0">
                <a:pos x="82" y="0"/>
              </a:cxn>
              <a:cxn ang="0">
                <a:pos x="38" y="100"/>
              </a:cxn>
              <a:cxn ang="0">
                <a:pos x="0" y="136"/>
              </a:cxn>
              <a:cxn ang="0">
                <a:pos x="44" y="30"/>
              </a:cxn>
              <a:cxn ang="0">
                <a:pos x="82" y="0"/>
              </a:cxn>
            </a:cxnLst>
            <a:rect l="0" t="0" r="r" b="b"/>
            <a:pathLst>
              <a:path w="82" h="136">
                <a:moveTo>
                  <a:pt x="82" y="0"/>
                </a:moveTo>
                <a:lnTo>
                  <a:pt x="38" y="100"/>
                </a:lnTo>
                <a:lnTo>
                  <a:pt x="0" y="136"/>
                </a:lnTo>
                <a:lnTo>
                  <a:pt x="44" y="30"/>
                </a:lnTo>
                <a:lnTo>
                  <a:pt x="82" y="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7000" name="Freeform 2376"/>
          <p:cNvSpPr>
            <a:spLocks/>
          </p:cNvSpPr>
          <p:nvPr/>
        </p:nvSpPr>
        <p:spPr bwMode="auto">
          <a:xfrm>
            <a:off x="2565400" y="2143125"/>
            <a:ext cx="130175" cy="304800"/>
          </a:xfrm>
          <a:custGeom>
            <a:avLst/>
            <a:gdLst/>
            <a:ahLst/>
            <a:cxnLst>
              <a:cxn ang="0">
                <a:pos x="82" y="0"/>
              </a:cxn>
              <a:cxn ang="0">
                <a:pos x="38" y="106"/>
              </a:cxn>
              <a:cxn ang="0">
                <a:pos x="0" y="192"/>
              </a:cxn>
              <a:cxn ang="0">
                <a:pos x="42" y="90"/>
              </a:cxn>
              <a:cxn ang="0">
                <a:pos x="82" y="0"/>
              </a:cxn>
            </a:cxnLst>
            <a:rect l="0" t="0" r="r" b="b"/>
            <a:pathLst>
              <a:path w="82" h="192">
                <a:moveTo>
                  <a:pt x="82" y="0"/>
                </a:moveTo>
                <a:lnTo>
                  <a:pt x="38" y="106"/>
                </a:lnTo>
                <a:lnTo>
                  <a:pt x="0" y="192"/>
                </a:lnTo>
                <a:lnTo>
                  <a:pt x="42" y="90"/>
                </a:lnTo>
                <a:lnTo>
                  <a:pt x="82" y="0"/>
                </a:lnTo>
                <a:close/>
              </a:path>
            </a:pathLst>
          </a:custGeom>
          <a:solidFill>
            <a:srgbClr val="79AB00"/>
          </a:solidFill>
          <a:ln w="0">
            <a:solidFill>
              <a:srgbClr val="79AB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7001" name="Freeform 2377"/>
          <p:cNvSpPr>
            <a:spLocks/>
          </p:cNvSpPr>
          <p:nvPr/>
        </p:nvSpPr>
        <p:spPr bwMode="auto">
          <a:xfrm>
            <a:off x="2565400" y="2143125"/>
            <a:ext cx="130175" cy="304800"/>
          </a:xfrm>
          <a:custGeom>
            <a:avLst/>
            <a:gdLst/>
            <a:ahLst/>
            <a:cxnLst>
              <a:cxn ang="0">
                <a:pos x="82" y="0"/>
              </a:cxn>
              <a:cxn ang="0">
                <a:pos x="38" y="106"/>
              </a:cxn>
              <a:cxn ang="0">
                <a:pos x="0" y="192"/>
              </a:cxn>
              <a:cxn ang="0">
                <a:pos x="42" y="90"/>
              </a:cxn>
              <a:cxn ang="0">
                <a:pos x="82" y="0"/>
              </a:cxn>
            </a:cxnLst>
            <a:rect l="0" t="0" r="r" b="b"/>
            <a:pathLst>
              <a:path w="82" h="192">
                <a:moveTo>
                  <a:pt x="82" y="0"/>
                </a:moveTo>
                <a:lnTo>
                  <a:pt x="38" y="106"/>
                </a:lnTo>
                <a:lnTo>
                  <a:pt x="0" y="192"/>
                </a:lnTo>
                <a:lnTo>
                  <a:pt x="42" y="90"/>
                </a:lnTo>
                <a:lnTo>
                  <a:pt x="82" y="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7002" name="Freeform 2378"/>
          <p:cNvSpPr>
            <a:spLocks/>
          </p:cNvSpPr>
          <p:nvPr/>
        </p:nvSpPr>
        <p:spPr bwMode="auto">
          <a:xfrm>
            <a:off x="2501900" y="2286000"/>
            <a:ext cx="130175" cy="393700"/>
          </a:xfrm>
          <a:custGeom>
            <a:avLst/>
            <a:gdLst/>
            <a:ahLst/>
            <a:cxnLst>
              <a:cxn ang="0">
                <a:pos x="82" y="0"/>
              </a:cxn>
              <a:cxn ang="0">
                <a:pos x="40" y="102"/>
              </a:cxn>
              <a:cxn ang="0">
                <a:pos x="0" y="248"/>
              </a:cxn>
              <a:cxn ang="0">
                <a:pos x="42" y="172"/>
              </a:cxn>
              <a:cxn ang="0">
                <a:pos x="82" y="0"/>
              </a:cxn>
            </a:cxnLst>
            <a:rect l="0" t="0" r="r" b="b"/>
            <a:pathLst>
              <a:path w="82" h="248">
                <a:moveTo>
                  <a:pt x="82" y="0"/>
                </a:moveTo>
                <a:lnTo>
                  <a:pt x="40" y="102"/>
                </a:lnTo>
                <a:lnTo>
                  <a:pt x="0" y="248"/>
                </a:lnTo>
                <a:lnTo>
                  <a:pt x="42" y="172"/>
                </a:lnTo>
                <a:lnTo>
                  <a:pt x="82" y="0"/>
                </a:lnTo>
                <a:close/>
              </a:path>
            </a:pathLst>
          </a:custGeom>
          <a:solidFill>
            <a:srgbClr val="0000ED"/>
          </a:solidFill>
          <a:ln w="0">
            <a:solidFill>
              <a:srgbClr val="0000ED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7003" name="Freeform 2379"/>
          <p:cNvSpPr>
            <a:spLocks/>
          </p:cNvSpPr>
          <p:nvPr/>
        </p:nvSpPr>
        <p:spPr bwMode="auto">
          <a:xfrm>
            <a:off x="2501900" y="2286000"/>
            <a:ext cx="130175" cy="393700"/>
          </a:xfrm>
          <a:custGeom>
            <a:avLst/>
            <a:gdLst/>
            <a:ahLst/>
            <a:cxnLst>
              <a:cxn ang="0">
                <a:pos x="82" y="0"/>
              </a:cxn>
              <a:cxn ang="0">
                <a:pos x="40" y="102"/>
              </a:cxn>
              <a:cxn ang="0">
                <a:pos x="0" y="248"/>
              </a:cxn>
              <a:cxn ang="0">
                <a:pos x="42" y="172"/>
              </a:cxn>
              <a:cxn ang="0">
                <a:pos x="82" y="0"/>
              </a:cxn>
            </a:cxnLst>
            <a:rect l="0" t="0" r="r" b="b"/>
            <a:pathLst>
              <a:path w="82" h="248">
                <a:moveTo>
                  <a:pt x="82" y="0"/>
                </a:moveTo>
                <a:lnTo>
                  <a:pt x="40" y="102"/>
                </a:lnTo>
                <a:lnTo>
                  <a:pt x="0" y="248"/>
                </a:lnTo>
                <a:lnTo>
                  <a:pt x="42" y="172"/>
                </a:lnTo>
                <a:lnTo>
                  <a:pt x="82" y="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7004" name="Freeform 2380"/>
          <p:cNvSpPr>
            <a:spLocks/>
          </p:cNvSpPr>
          <p:nvPr/>
        </p:nvSpPr>
        <p:spPr bwMode="auto">
          <a:xfrm>
            <a:off x="2438400" y="2559050"/>
            <a:ext cx="130175" cy="419100"/>
          </a:xfrm>
          <a:custGeom>
            <a:avLst/>
            <a:gdLst/>
            <a:ahLst/>
            <a:cxnLst>
              <a:cxn ang="0">
                <a:pos x="82" y="0"/>
              </a:cxn>
              <a:cxn ang="0">
                <a:pos x="40" y="76"/>
              </a:cxn>
              <a:cxn ang="0">
                <a:pos x="0" y="264"/>
              </a:cxn>
              <a:cxn ang="0">
                <a:pos x="40" y="228"/>
              </a:cxn>
              <a:cxn ang="0">
                <a:pos x="82" y="0"/>
              </a:cxn>
            </a:cxnLst>
            <a:rect l="0" t="0" r="r" b="b"/>
            <a:pathLst>
              <a:path w="82" h="264">
                <a:moveTo>
                  <a:pt x="82" y="0"/>
                </a:moveTo>
                <a:lnTo>
                  <a:pt x="40" y="76"/>
                </a:lnTo>
                <a:lnTo>
                  <a:pt x="0" y="264"/>
                </a:lnTo>
                <a:lnTo>
                  <a:pt x="40" y="228"/>
                </a:lnTo>
                <a:lnTo>
                  <a:pt x="82" y="0"/>
                </a:lnTo>
                <a:close/>
              </a:path>
            </a:pathLst>
          </a:custGeom>
          <a:solidFill>
            <a:srgbClr val="3900F7"/>
          </a:solidFill>
          <a:ln w="0">
            <a:solidFill>
              <a:srgbClr val="3900F7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7005" name="Freeform 2381"/>
          <p:cNvSpPr>
            <a:spLocks/>
          </p:cNvSpPr>
          <p:nvPr/>
        </p:nvSpPr>
        <p:spPr bwMode="auto">
          <a:xfrm>
            <a:off x="2438400" y="2559050"/>
            <a:ext cx="130175" cy="419100"/>
          </a:xfrm>
          <a:custGeom>
            <a:avLst/>
            <a:gdLst/>
            <a:ahLst/>
            <a:cxnLst>
              <a:cxn ang="0">
                <a:pos x="82" y="0"/>
              </a:cxn>
              <a:cxn ang="0">
                <a:pos x="40" y="76"/>
              </a:cxn>
              <a:cxn ang="0">
                <a:pos x="0" y="264"/>
              </a:cxn>
              <a:cxn ang="0">
                <a:pos x="40" y="228"/>
              </a:cxn>
              <a:cxn ang="0">
                <a:pos x="82" y="0"/>
              </a:cxn>
            </a:cxnLst>
            <a:rect l="0" t="0" r="r" b="b"/>
            <a:pathLst>
              <a:path w="82" h="264">
                <a:moveTo>
                  <a:pt x="82" y="0"/>
                </a:moveTo>
                <a:lnTo>
                  <a:pt x="40" y="76"/>
                </a:lnTo>
                <a:lnTo>
                  <a:pt x="0" y="264"/>
                </a:lnTo>
                <a:lnTo>
                  <a:pt x="40" y="228"/>
                </a:lnTo>
                <a:lnTo>
                  <a:pt x="82" y="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7006" name="Freeform 2382"/>
          <p:cNvSpPr>
            <a:spLocks/>
          </p:cNvSpPr>
          <p:nvPr/>
        </p:nvSpPr>
        <p:spPr bwMode="auto">
          <a:xfrm>
            <a:off x="2374900" y="2921000"/>
            <a:ext cx="127000" cy="301625"/>
          </a:xfrm>
          <a:custGeom>
            <a:avLst/>
            <a:gdLst/>
            <a:ahLst/>
            <a:cxnLst>
              <a:cxn ang="0">
                <a:pos x="80" y="0"/>
              </a:cxn>
              <a:cxn ang="0">
                <a:pos x="40" y="36"/>
              </a:cxn>
              <a:cxn ang="0">
                <a:pos x="0" y="190"/>
              </a:cxn>
              <a:cxn ang="0">
                <a:pos x="40" y="190"/>
              </a:cxn>
              <a:cxn ang="0">
                <a:pos x="80" y="0"/>
              </a:cxn>
            </a:cxnLst>
            <a:rect l="0" t="0" r="r" b="b"/>
            <a:pathLst>
              <a:path w="80" h="190">
                <a:moveTo>
                  <a:pt x="80" y="0"/>
                </a:moveTo>
                <a:lnTo>
                  <a:pt x="40" y="36"/>
                </a:lnTo>
                <a:lnTo>
                  <a:pt x="0" y="190"/>
                </a:lnTo>
                <a:lnTo>
                  <a:pt x="40" y="190"/>
                </a:lnTo>
                <a:lnTo>
                  <a:pt x="80" y="0"/>
                </a:lnTo>
                <a:close/>
              </a:path>
            </a:pathLst>
          </a:custGeom>
          <a:solidFill>
            <a:srgbClr val="4700F0"/>
          </a:solidFill>
          <a:ln w="0">
            <a:solidFill>
              <a:srgbClr val="4700F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7007" name="Freeform 2383"/>
          <p:cNvSpPr>
            <a:spLocks/>
          </p:cNvSpPr>
          <p:nvPr/>
        </p:nvSpPr>
        <p:spPr bwMode="auto">
          <a:xfrm>
            <a:off x="2374900" y="2921000"/>
            <a:ext cx="127000" cy="301625"/>
          </a:xfrm>
          <a:custGeom>
            <a:avLst/>
            <a:gdLst/>
            <a:ahLst/>
            <a:cxnLst>
              <a:cxn ang="0">
                <a:pos x="80" y="0"/>
              </a:cxn>
              <a:cxn ang="0">
                <a:pos x="40" y="36"/>
              </a:cxn>
              <a:cxn ang="0">
                <a:pos x="0" y="190"/>
              </a:cxn>
              <a:cxn ang="0">
                <a:pos x="40" y="190"/>
              </a:cxn>
              <a:cxn ang="0">
                <a:pos x="80" y="0"/>
              </a:cxn>
            </a:cxnLst>
            <a:rect l="0" t="0" r="r" b="b"/>
            <a:pathLst>
              <a:path w="80" h="190">
                <a:moveTo>
                  <a:pt x="80" y="0"/>
                </a:moveTo>
                <a:lnTo>
                  <a:pt x="40" y="36"/>
                </a:lnTo>
                <a:lnTo>
                  <a:pt x="0" y="190"/>
                </a:lnTo>
                <a:lnTo>
                  <a:pt x="40" y="190"/>
                </a:lnTo>
                <a:lnTo>
                  <a:pt x="80" y="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7008" name="Freeform 2384"/>
          <p:cNvSpPr>
            <a:spLocks/>
          </p:cNvSpPr>
          <p:nvPr/>
        </p:nvSpPr>
        <p:spPr bwMode="auto">
          <a:xfrm>
            <a:off x="2311400" y="3222625"/>
            <a:ext cx="127000" cy="127000"/>
          </a:xfrm>
          <a:custGeom>
            <a:avLst/>
            <a:gdLst/>
            <a:ahLst/>
            <a:cxnLst>
              <a:cxn ang="0">
                <a:pos x="80" y="0"/>
              </a:cxn>
              <a:cxn ang="0">
                <a:pos x="40" y="0"/>
              </a:cxn>
              <a:cxn ang="0">
                <a:pos x="0" y="62"/>
              </a:cxn>
              <a:cxn ang="0">
                <a:pos x="40" y="80"/>
              </a:cxn>
              <a:cxn ang="0">
                <a:pos x="80" y="0"/>
              </a:cxn>
            </a:cxnLst>
            <a:rect l="0" t="0" r="r" b="b"/>
            <a:pathLst>
              <a:path w="80" h="80">
                <a:moveTo>
                  <a:pt x="80" y="0"/>
                </a:moveTo>
                <a:lnTo>
                  <a:pt x="40" y="0"/>
                </a:lnTo>
                <a:lnTo>
                  <a:pt x="0" y="62"/>
                </a:lnTo>
                <a:lnTo>
                  <a:pt x="40" y="80"/>
                </a:lnTo>
                <a:lnTo>
                  <a:pt x="80" y="0"/>
                </a:lnTo>
                <a:close/>
              </a:path>
            </a:pathLst>
          </a:custGeom>
          <a:solidFill>
            <a:srgbClr val="2430CB"/>
          </a:solidFill>
          <a:ln w="0">
            <a:solidFill>
              <a:srgbClr val="2430CB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7009" name="Freeform 2385"/>
          <p:cNvSpPr>
            <a:spLocks/>
          </p:cNvSpPr>
          <p:nvPr/>
        </p:nvSpPr>
        <p:spPr bwMode="auto">
          <a:xfrm>
            <a:off x="2311400" y="3222625"/>
            <a:ext cx="127000" cy="127000"/>
          </a:xfrm>
          <a:custGeom>
            <a:avLst/>
            <a:gdLst/>
            <a:ahLst/>
            <a:cxnLst>
              <a:cxn ang="0">
                <a:pos x="80" y="0"/>
              </a:cxn>
              <a:cxn ang="0">
                <a:pos x="40" y="0"/>
              </a:cxn>
              <a:cxn ang="0">
                <a:pos x="0" y="62"/>
              </a:cxn>
              <a:cxn ang="0">
                <a:pos x="40" y="80"/>
              </a:cxn>
              <a:cxn ang="0">
                <a:pos x="80" y="0"/>
              </a:cxn>
            </a:cxnLst>
            <a:rect l="0" t="0" r="r" b="b"/>
            <a:pathLst>
              <a:path w="80" h="80">
                <a:moveTo>
                  <a:pt x="80" y="0"/>
                </a:moveTo>
                <a:lnTo>
                  <a:pt x="40" y="0"/>
                </a:lnTo>
                <a:lnTo>
                  <a:pt x="0" y="62"/>
                </a:lnTo>
                <a:lnTo>
                  <a:pt x="40" y="80"/>
                </a:lnTo>
                <a:lnTo>
                  <a:pt x="80" y="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7010" name="Line 2386"/>
          <p:cNvSpPr>
            <a:spLocks noChangeShapeType="1"/>
          </p:cNvSpPr>
          <p:nvPr/>
        </p:nvSpPr>
        <p:spPr bwMode="auto">
          <a:xfrm flipV="1">
            <a:off x="2374900" y="2657475"/>
            <a:ext cx="1520825" cy="69215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7011" name="Line 2387"/>
          <p:cNvSpPr>
            <a:spLocks noChangeShapeType="1"/>
          </p:cNvSpPr>
          <p:nvPr/>
        </p:nvSpPr>
        <p:spPr bwMode="auto">
          <a:xfrm flipV="1">
            <a:off x="2778125" y="3146425"/>
            <a:ext cx="1588" cy="1905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7012" name="Freeform 2388"/>
          <p:cNvSpPr>
            <a:spLocks noEditPoints="1"/>
          </p:cNvSpPr>
          <p:nvPr/>
        </p:nvSpPr>
        <p:spPr bwMode="auto">
          <a:xfrm>
            <a:off x="2686050" y="3219450"/>
            <a:ext cx="63500" cy="104775"/>
          </a:xfrm>
          <a:custGeom>
            <a:avLst/>
            <a:gdLst/>
            <a:ahLst/>
            <a:cxnLst>
              <a:cxn ang="0">
                <a:pos x="0" y="34"/>
              </a:cxn>
              <a:cxn ang="0">
                <a:pos x="2" y="24"/>
              </a:cxn>
              <a:cxn ang="0">
                <a:pos x="4" y="14"/>
              </a:cxn>
              <a:cxn ang="0">
                <a:pos x="8" y="8"/>
              </a:cxn>
              <a:cxn ang="0">
                <a:pos x="12" y="2"/>
              </a:cxn>
              <a:cxn ang="0">
                <a:pos x="16" y="0"/>
              </a:cxn>
              <a:cxn ang="0">
                <a:pos x="20" y="0"/>
              </a:cxn>
              <a:cxn ang="0">
                <a:pos x="26" y="0"/>
              </a:cxn>
              <a:cxn ang="0">
                <a:pos x="30" y="4"/>
              </a:cxn>
              <a:cxn ang="0">
                <a:pos x="34" y="8"/>
              </a:cxn>
              <a:cxn ang="0">
                <a:pos x="38" y="14"/>
              </a:cxn>
              <a:cxn ang="0">
                <a:pos x="40" y="22"/>
              </a:cxn>
              <a:cxn ang="0">
                <a:pos x="40" y="32"/>
              </a:cxn>
              <a:cxn ang="0">
                <a:pos x="40" y="42"/>
              </a:cxn>
              <a:cxn ang="0">
                <a:pos x="38" y="52"/>
              </a:cxn>
              <a:cxn ang="0">
                <a:pos x="34" y="58"/>
              </a:cxn>
              <a:cxn ang="0">
                <a:pos x="30" y="62"/>
              </a:cxn>
              <a:cxn ang="0">
                <a:pos x="24" y="64"/>
              </a:cxn>
              <a:cxn ang="0">
                <a:pos x="20" y="66"/>
              </a:cxn>
              <a:cxn ang="0">
                <a:pos x="14" y="64"/>
              </a:cxn>
              <a:cxn ang="0">
                <a:pos x="10" y="62"/>
              </a:cxn>
              <a:cxn ang="0">
                <a:pos x="6" y="56"/>
              </a:cxn>
              <a:cxn ang="0">
                <a:pos x="2" y="48"/>
              </a:cxn>
              <a:cxn ang="0">
                <a:pos x="2" y="42"/>
              </a:cxn>
              <a:cxn ang="0">
                <a:pos x="0" y="34"/>
              </a:cxn>
              <a:cxn ang="0">
                <a:pos x="10" y="34"/>
              </a:cxn>
              <a:cxn ang="0">
                <a:pos x="10" y="46"/>
              </a:cxn>
              <a:cxn ang="0">
                <a:pos x="12" y="56"/>
              </a:cxn>
              <a:cxn ang="0">
                <a:pos x="14" y="60"/>
              </a:cxn>
              <a:cxn ang="0">
                <a:pos x="18" y="62"/>
              </a:cxn>
              <a:cxn ang="0">
                <a:pos x="20" y="62"/>
              </a:cxn>
              <a:cxn ang="0">
                <a:pos x="22" y="62"/>
              </a:cxn>
              <a:cxn ang="0">
                <a:pos x="26" y="60"/>
              </a:cxn>
              <a:cxn ang="0">
                <a:pos x="28" y="58"/>
              </a:cxn>
              <a:cxn ang="0">
                <a:pos x="30" y="52"/>
              </a:cxn>
              <a:cxn ang="0">
                <a:pos x="30" y="46"/>
              </a:cxn>
              <a:cxn ang="0">
                <a:pos x="32" y="40"/>
              </a:cxn>
              <a:cxn ang="0">
                <a:pos x="32" y="30"/>
              </a:cxn>
              <a:cxn ang="0">
                <a:pos x="32" y="20"/>
              </a:cxn>
              <a:cxn ang="0">
                <a:pos x="30" y="12"/>
              </a:cxn>
              <a:cxn ang="0">
                <a:pos x="28" y="8"/>
              </a:cxn>
              <a:cxn ang="0">
                <a:pos x="26" y="4"/>
              </a:cxn>
              <a:cxn ang="0">
                <a:pos x="24" y="4"/>
              </a:cxn>
              <a:cxn ang="0">
                <a:pos x="20" y="2"/>
              </a:cxn>
              <a:cxn ang="0">
                <a:pos x="18" y="4"/>
              </a:cxn>
              <a:cxn ang="0">
                <a:pos x="16" y="6"/>
              </a:cxn>
              <a:cxn ang="0">
                <a:pos x="12" y="10"/>
              </a:cxn>
              <a:cxn ang="0">
                <a:pos x="10" y="18"/>
              </a:cxn>
              <a:cxn ang="0">
                <a:pos x="10" y="26"/>
              </a:cxn>
              <a:cxn ang="0">
                <a:pos x="10" y="34"/>
              </a:cxn>
            </a:cxnLst>
            <a:rect l="0" t="0" r="r" b="b"/>
            <a:pathLst>
              <a:path w="40" h="66">
                <a:moveTo>
                  <a:pt x="0" y="34"/>
                </a:moveTo>
                <a:lnTo>
                  <a:pt x="2" y="24"/>
                </a:lnTo>
                <a:lnTo>
                  <a:pt x="4" y="14"/>
                </a:lnTo>
                <a:lnTo>
                  <a:pt x="8" y="8"/>
                </a:lnTo>
                <a:lnTo>
                  <a:pt x="12" y="2"/>
                </a:lnTo>
                <a:lnTo>
                  <a:pt x="16" y="0"/>
                </a:lnTo>
                <a:lnTo>
                  <a:pt x="20" y="0"/>
                </a:lnTo>
                <a:lnTo>
                  <a:pt x="26" y="0"/>
                </a:lnTo>
                <a:lnTo>
                  <a:pt x="30" y="4"/>
                </a:lnTo>
                <a:lnTo>
                  <a:pt x="34" y="8"/>
                </a:lnTo>
                <a:lnTo>
                  <a:pt x="38" y="14"/>
                </a:lnTo>
                <a:lnTo>
                  <a:pt x="40" y="22"/>
                </a:lnTo>
                <a:lnTo>
                  <a:pt x="40" y="32"/>
                </a:lnTo>
                <a:lnTo>
                  <a:pt x="40" y="42"/>
                </a:lnTo>
                <a:lnTo>
                  <a:pt x="38" y="52"/>
                </a:lnTo>
                <a:lnTo>
                  <a:pt x="34" y="58"/>
                </a:lnTo>
                <a:lnTo>
                  <a:pt x="30" y="62"/>
                </a:lnTo>
                <a:lnTo>
                  <a:pt x="24" y="64"/>
                </a:lnTo>
                <a:lnTo>
                  <a:pt x="20" y="66"/>
                </a:lnTo>
                <a:lnTo>
                  <a:pt x="14" y="64"/>
                </a:lnTo>
                <a:lnTo>
                  <a:pt x="10" y="62"/>
                </a:lnTo>
                <a:lnTo>
                  <a:pt x="6" y="56"/>
                </a:lnTo>
                <a:lnTo>
                  <a:pt x="2" y="48"/>
                </a:lnTo>
                <a:lnTo>
                  <a:pt x="2" y="42"/>
                </a:lnTo>
                <a:lnTo>
                  <a:pt x="0" y="34"/>
                </a:lnTo>
                <a:close/>
                <a:moveTo>
                  <a:pt x="10" y="34"/>
                </a:moveTo>
                <a:lnTo>
                  <a:pt x="10" y="46"/>
                </a:lnTo>
                <a:lnTo>
                  <a:pt x="12" y="56"/>
                </a:lnTo>
                <a:lnTo>
                  <a:pt x="14" y="60"/>
                </a:lnTo>
                <a:lnTo>
                  <a:pt x="18" y="62"/>
                </a:lnTo>
                <a:lnTo>
                  <a:pt x="20" y="62"/>
                </a:lnTo>
                <a:lnTo>
                  <a:pt x="22" y="62"/>
                </a:lnTo>
                <a:lnTo>
                  <a:pt x="26" y="60"/>
                </a:lnTo>
                <a:lnTo>
                  <a:pt x="28" y="58"/>
                </a:lnTo>
                <a:lnTo>
                  <a:pt x="30" y="52"/>
                </a:lnTo>
                <a:lnTo>
                  <a:pt x="30" y="46"/>
                </a:lnTo>
                <a:lnTo>
                  <a:pt x="32" y="40"/>
                </a:lnTo>
                <a:lnTo>
                  <a:pt x="32" y="30"/>
                </a:lnTo>
                <a:lnTo>
                  <a:pt x="32" y="20"/>
                </a:lnTo>
                <a:lnTo>
                  <a:pt x="30" y="12"/>
                </a:lnTo>
                <a:lnTo>
                  <a:pt x="28" y="8"/>
                </a:lnTo>
                <a:lnTo>
                  <a:pt x="26" y="4"/>
                </a:lnTo>
                <a:lnTo>
                  <a:pt x="24" y="4"/>
                </a:lnTo>
                <a:lnTo>
                  <a:pt x="20" y="2"/>
                </a:lnTo>
                <a:lnTo>
                  <a:pt x="18" y="4"/>
                </a:lnTo>
                <a:lnTo>
                  <a:pt x="16" y="6"/>
                </a:lnTo>
                <a:lnTo>
                  <a:pt x="12" y="10"/>
                </a:lnTo>
                <a:lnTo>
                  <a:pt x="10" y="18"/>
                </a:lnTo>
                <a:lnTo>
                  <a:pt x="10" y="26"/>
                </a:lnTo>
                <a:lnTo>
                  <a:pt x="10" y="3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7013" name="Freeform 2389"/>
          <p:cNvSpPr>
            <a:spLocks/>
          </p:cNvSpPr>
          <p:nvPr/>
        </p:nvSpPr>
        <p:spPr bwMode="auto">
          <a:xfrm>
            <a:off x="2768600" y="3305175"/>
            <a:ext cx="15875" cy="19050"/>
          </a:xfrm>
          <a:custGeom>
            <a:avLst/>
            <a:gdLst/>
            <a:ahLst/>
            <a:cxnLst>
              <a:cxn ang="0">
                <a:pos x="6" y="0"/>
              </a:cxn>
              <a:cxn ang="0">
                <a:pos x="8" y="2"/>
              </a:cxn>
              <a:cxn ang="0">
                <a:pos x="10" y="2"/>
              </a:cxn>
              <a:cxn ang="0">
                <a:pos x="10" y="4"/>
              </a:cxn>
              <a:cxn ang="0">
                <a:pos x="10" y="6"/>
              </a:cxn>
              <a:cxn ang="0">
                <a:pos x="10" y="8"/>
              </a:cxn>
              <a:cxn ang="0">
                <a:pos x="8" y="10"/>
              </a:cxn>
              <a:cxn ang="0">
                <a:pos x="8" y="12"/>
              </a:cxn>
              <a:cxn ang="0">
                <a:pos x="6" y="12"/>
              </a:cxn>
              <a:cxn ang="0">
                <a:pos x="2" y="12"/>
              </a:cxn>
              <a:cxn ang="0">
                <a:pos x="2" y="10"/>
              </a:cxn>
              <a:cxn ang="0">
                <a:pos x="0" y="8"/>
              </a:cxn>
              <a:cxn ang="0">
                <a:pos x="0" y="6"/>
              </a:cxn>
              <a:cxn ang="0">
                <a:pos x="0" y="4"/>
              </a:cxn>
              <a:cxn ang="0">
                <a:pos x="2" y="2"/>
              </a:cxn>
              <a:cxn ang="0">
                <a:pos x="2" y="2"/>
              </a:cxn>
              <a:cxn ang="0">
                <a:pos x="6" y="0"/>
              </a:cxn>
            </a:cxnLst>
            <a:rect l="0" t="0" r="r" b="b"/>
            <a:pathLst>
              <a:path w="10" h="12">
                <a:moveTo>
                  <a:pt x="6" y="0"/>
                </a:moveTo>
                <a:lnTo>
                  <a:pt x="8" y="2"/>
                </a:lnTo>
                <a:lnTo>
                  <a:pt x="10" y="2"/>
                </a:lnTo>
                <a:lnTo>
                  <a:pt x="10" y="4"/>
                </a:lnTo>
                <a:lnTo>
                  <a:pt x="10" y="6"/>
                </a:lnTo>
                <a:lnTo>
                  <a:pt x="10" y="8"/>
                </a:lnTo>
                <a:lnTo>
                  <a:pt x="8" y="10"/>
                </a:lnTo>
                <a:lnTo>
                  <a:pt x="8" y="12"/>
                </a:lnTo>
                <a:lnTo>
                  <a:pt x="6" y="12"/>
                </a:lnTo>
                <a:lnTo>
                  <a:pt x="2" y="12"/>
                </a:lnTo>
                <a:lnTo>
                  <a:pt x="2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7014" name="Freeform 2390"/>
          <p:cNvSpPr>
            <a:spLocks/>
          </p:cNvSpPr>
          <p:nvPr/>
        </p:nvSpPr>
        <p:spPr bwMode="auto">
          <a:xfrm>
            <a:off x="2797175" y="3219450"/>
            <a:ext cx="66675" cy="101600"/>
          </a:xfrm>
          <a:custGeom>
            <a:avLst/>
            <a:gdLst/>
            <a:ahLst/>
            <a:cxnLst>
              <a:cxn ang="0">
                <a:pos x="42" y="52"/>
              </a:cxn>
              <a:cxn ang="0">
                <a:pos x="38" y="64"/>
              </a:cxn>
              <a:cxn ang="0">
                <a:pos x="0" y="64"/>
              </a:cxn>
              <a:cxn ang="0">
                <a:pos x="0" y="64"/>
              </a:cxn>
              <a:cxn ang="0">
                <a:pos x="10" y="54"/>
              </a:cxn>
              <a:cxn ang="0">
                <a:pos x="18" y="46"/>
              </a:cxn>
              <a:cxn ang="0">
                <a:pos x="24" y="38"/>
              </a:cxn>
              <a:cxn ang="0">
                <a:pos x="28" y="32"/>
              </a:cxn>
              <a:cxn ang="0">
                <a:pos x="30" y="26"/>
              </a:cxn>
              <a:cxn ang="0">
                <a:pos x="30" y="20"/>
              </a:cxn>
              <a:cxn ang="0">
                <a:pos x="30" y="16"/>
              </a:cxn>
              <a:cxn ang="0">
                <a:pos x="26" y="10"/>
              </a:cxn>
              <a:cxn ang="0">
                <a:pos x="22" y="8"/>
              </a:cxn>
              <a:cxn ang="0">
                <a:pos x="18" y="6"/>
              </a:cxn>
              <a:cxn ang="0">
                <a:pos x="14" y="8"/>
              </a:cxn>
              <a:cxn ang="0">
                <a:pos x="10" y="10"/>
              </a:cxn>
              <a:cxn ang="0">
                <a:pos x="6" y="14"/>
              </a:cxn>
              <a:cxn ang="0">
                <a:pos x="4" y="18"/>
              </a:cxn>
              <a:cxn ang="0">
                <a:pos x="2" y="18"/>
              </a:cxn>
              <a:cxn ang="0">
                <a:pos x="4" y="10"/>
              </a:cxn>
              <a:cxn ang="0">
                <a:pos x="8" y="4"/>
              </a:cxn>
              <a:cxn ang="0">
                <a:pos x="14" y="2"/>
              </a:cxn>
              <a:cxn ang="0">
                <a:pos x="20" y="0"/>
              </a:cxn>
              <a:cxn ang="0">
                <a:pos x="28" y="2"/>
              </a:cxn>
              <a:cxn ang="0">
                <a:pos x="34" y="4"/>
              </a:cxn>
              <a:cxn ang="0">
                <a:pos x="38" y="10"/>
              </a:cxn>
              <a:cxn ang="0">
                <a:pos x="38" y="16"/>
              </a:cxn>
              <a:cxn ang="0">
                <a:pos x="38" y="22"/>
              </a:cxn>
              <a:cxn ang="0">
                <a:pos x="36" y="26"/>
              </a:cxn>
              <a:cxn ang="0">
                <a:pos x="32" y="34"/>
              </a:cxn>
              <a:cxn ang="0">
                <a:pos x="24" y="42"/>
              </a:cxn>
              <a:cxn ang="0">
                <a:pos x="18" y="50"/>
              </a:cxn>
              <a:cxn ang="0">
                <a:pos x="12" y="54"/>
              </a:cxn>
              <a:cxn ang="0">
                <a:pos x="10" y="58"/>
              </a:cxn>
              <a:cxn ang="0">
                <a:pos x="26" y="58"/>
              </a:cxn>
              <a:cxn ang="0">
                <a:pos x="32" y="58"/>
              </a:cxn>
              <a:cxn ang="0">
                <a:pos x="34" y="58"/>
              </a:cxn>
              <a:cxn ang="0">
                <a:pos x="36" y="56"/>
              </a:cxn>
              <a:cxn ang="0">
                <a:pos x="38" y="56"/>
              </a:cxn>
              <a:cxn ang="0">
                <a:pos x="40" y="54"/>
              </a:cxn>
              <a:cxn ang="0">
                <a:pos x="40" y="52"/>
              </a:cxn>
              <a:cxn ang="0">
                <a:pos x="42" y="52"/>
              </a:cxn>
            </a:cxnLst>
            <a:rect l="0" t="0" r="r" b="b"/>
            <a:pathLst>
              <a:path w="42" h="64">
                <a:moveTo>
                  <a:pt x="42" y="52"/>
                </a:moveTo>
                <a:lnTo>
                  <a:pt x="38" y="64"/>
                </a:lnTo>
                <a:lnTo>
                  <a:pt x="0" y="64"/>
                </a:lnTo>
                <a:lnTo>
                  <a:pt x="0" y="64"/>
                </a:lnTo>
                <a:lnTo>
                  <a:pt x="10" y="54"/>
                </a:lnTo>
                <a:lnTo>
                  <a:pt x="18" y="46"/>
                </a:lnTo>
                <a:lnTo>
                  <a:pt x="24" y="38"/>
                </a:lnTo>
                <a:lnTo>
                  <a:pt x="28" y="32"/>
                </a:lnTo>
                <a:lnTo>
                  <a:pt x="30" y="26"/>
                </a:lnTo>
                <a:lnTo>
                  <a:pt x="30" y="20"/>
                </a:lnTo>
                <a:lnTo>
                  <a:pt x="30" y="16"/>
                </a:lnTo>
                <a:lnTo>
                  <a:pt x="26" y="10"/>
                </a:lnTo>
                <a:lnTo>
                  <a:pt x="22" y="8"/>
                </a:lnTo>
                <a:lnTo>
                  <a:pt x="18" y="6"/>
                </a:lnTo>
                <a:lnTo>
                  <a:pt x="14" y="8"/>
                </a:lnTo>
                <a:lnTo>
                  <a:pt x="10" y="10"/>
                </a:lnTo>
                <a:lnTo>
                  <a:pt x="6" y="14"/>
                </a:lnTo>
                <a:lnTo>
                  <a:pt x="4" y="18"/>
                </a:lnTo>
                <a:lnTo>
                  <a:pt x="2" y="18"/>
                </a:lnTo>
                <a:lnTo>
                  <a:pt x="4" y="10"/>
                </a:lnTo>
                <a:lnTo>
                  <a:pt x="8" y="4"/>
                </a:lnTo>
                <a:lnTo>
                  <a:pt x="14" y="2"/>
                </a:lnTo>
                <a:lnTo>
                  <a:pt x="20" y="0"/>
                </a:lnTo>
                <a:lnTo>
                  <a:pt x="28" y="2"/>
                </a:lnTo>
                <a:lnTo>
                  <a:pt x="34" y="4"/>
                </a:lnTo>
                <a:lnTo>
                  <a:pt x="38" y="10"/>
                </a:lnTo>
                <a:lnTo>
                  <a:pt x="38" y="16"/>
                </a:lnTo>
                <a:lnTo>
                  <a:pt x="38" y="22"/>
                </a:lnTo>
                <a:lnTo>
                  <a:pt x="36" y="26"/>
                </a:lnTo>
                <a:lnTo>
                  <a:pt x="32" y="34"/>
                </a:lnTo>
                <a:lnTo>
                  <a:pt x="24" y="42"/>
                </a:lnTo>
                <a:lnTo>
                  <a:pt x="18" y="50"/>
                </a:lnTo>
                <a:lnTo>
                  <a:pt x="12" y="54"/>
                </a:lnTo>
                <a:lnTo>
                  <a:pt x="10" y="58"/>
                </a:lnTo>
                <a:lnTo>
                  <a:pt x="26" y="58"/>
                </a:lnTo>
                <a:lnTo>
                  <a:pt x="32" y="58"/>
                </a:lnTo>
                <a:lnTo>
                  <a:pt x="34" y="58"/>
                </a:lnTo>
                <a:lnTo>
                  <a:pt x="36" y="56"/>
                </a:lnTo>
                <a:lnTo>
                  <a:pt x="38" y="56"/>
                </a:lnTo>
                <a:lnTo>
                  <a:pt x="40" y="54"/>
                </a:lnTo>
                <a:lnTo>
                  <a:pt x="40" y="52"/>
                </a:lnTo>
                <a:lnTo>
                  <a:pt x="42" y="5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7015" name="Line 2391"/>
          <p:cNvSpPr>
            <a:spLocks noChangeShapeType="1"/>
          </p:cNvSpPr>
          <p:nvPr/>
        </p:nvSpPr>
        <p:spPr bwMode="auto">
          <a:xfrm flipV="1">
            <a:off x="3121025" y="2990850"/>
            <a:ext cx="3175" cy="1905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7016" name="Freeform 2392"/>
          <p:cNvSpPr>
            <a:spLocks noEditPoints="1"/>
          </p:cNvSpPr>
          <p:nvPr/>
        </p:nvSpPr>
        <p:spPr bwMode="auto">
          <a:xfrm>
            <a:off x="3025775" y="3063875"/>
            <a:ext cx="63500" cy="104775"/>
          </a:xfrm>
          <a:custGeom>
            <a:avLst/>
            <a:gdLst/>
            <a:ahLst/>
            <a:cxnLst>
              <a:cxn ang="0">
                <a:pos x="0" y="32"/>
              </a:cxn>
              <a:cxn ang="0">
                <a:pos x="2" y="22"/>
              </a:cxn>
              <a:cxn ang="0">
                <a:pos x="4" y="14"/>
              </a:cxn>
              <a:cxn ang="0">
                <a:pos x="8" y="8"/>
              </a:cxn>
              <a:cxn ang="0">
                <a:pos x="12" y="2"/>
              </a:cxn>
              <a:cxn ang="0">
                <a:pos x="16" y="0"/>
              </a:cxn>
              <a:cxn ang="0">
                <a:pos x="22" y="0"/>
              </a:cxn>
              <a:cxn ang="0">
                <a:pos x="26" y="0"/>
              </a:cxn>
              <a:cxn ang="0">
                <a:pos x="30" y="2"/>
              </a:cxn>
              <a:cxn ang="0">
                <a:pos x="34" y="6"/>
              </a:cxn>
              <a:cxn ang="0">
                <a:pos x="38" y="14"/>
              </a:cxn>
              <a:cxn ang="0">
                <a:pos x="40" y="22"/>
              </a:cxn>
              <a:cxn ang="0">
                <a:pos x="40" y="32"/>
              </a:cxn>
              <a:cxn ang="0">
                <a:pos x="40" y="42"/>
              </a:cxn>
              <a:cxn ang="0">
                <a:pos x="38" y="50"/>
              </a:cxn>
              <a:cxn ang="0">
                <a:pos x="34" y="58"/>
              </a:cxn>
              <a:cxn ang="0">
                <a:pos x="30" y="62"/>
              </a:cxn>
              <a:cxn ang="0">
                <a:pos x="26" y="64"/>
              </a:cxn>
              <a:cxn ang="0">
                <a:pos x="20" y="66"/>
              </a:cxn>
              <a:cxn ang="0">
                <a:pos x="16" y="64"/>
              </a:cxn>
              <a:cxn ang="0">
                <a:pos x="10" y="60"/>
              </a:cxn>
              <a:cxn ang="0">
                <a:pos x="6" y="54"/>
              </a:cxn>
              <a:cxn ang="0">
                <a:pos x="4" y="48"/>
              </a:cxn>
              <a:cxn ang="0">
                <a:pos x="2" y="40"/>
              </a:cxn>
              <a:cxn ang="0">
                <a:pos x="0" y="32"/>
              </a:cxn>
              <a:cxn ang="0">
                <a:pos x="10" y="34"/>
              </a:cxn>
              <a:cxn ang="0">
                <a:pos x="10" y="46"/>
              </a:cxn>
              <a:cxn ang="0">
                <a:pos x="14" y="56"/>
              </a:cxn>
              <a:cxn ang="0">
                <a:pos x="16" y="60"/>
              </a:cxn>
              <a:cxn ang="0">
                <a:pos x="18" y="62"/>
              </a:cxn>
              <a:cxn ang="0">
                <a:pos x="20" y="62"/>
              </a:cxn>
              <a:cxn ang="0">
                <a:pos x="24" y="62"/>
              </a:cxn>
              <a:cxn ang="0">
                <a:pos x="26" y="60"/>
              </a:cxn>
              <a:cxn ang="0">
                <a:pos x="28" y="58"/>
              </a:cxn>
              <a:cxn ang="0">
                <a:pos x="30" y="52"/>
              </a:cxn>
              <a:cxn ang="0">
                <a:pos x="32" y="46"/>
              </a:cxn>
              <a:cxn ang="0">
                <a:pos x="32" y="38"/>
              </a:cxn>
              <a:cxn ang="0">
                <a:pos x="32" y="30"/>
              </a:cxn>
              <a:cxn ang="0">
                <a:pos x="32" y="20"/>
              </a:cxn>
              <a:cxn ang="0">
                <a:pos x="30" y="12"/>
              </a:cxn>
              <a:cxn ang="0">
                <a:pos x="28" y="8"/>
              </a:cxn>
              <a:cxn ang="0">
                <a:pos x="26" y="4"/>
              </a:cxn>
              <a:cxn ang="0">
                <a:pos x="24" y="2"/>
              </a:cxn>
              <a:cxn ang="0">
                <a:pos x="22" y="2"/>
              </a:cxn>
              <a:cxn ang="0">
                <a:pos x="18" y="4"/>
              </a:cxn>
              <a:cxn ang="0">
                <a:pos x="16" y="6"/>
              </a:cxn>
              <a:cxn ang="0">
                <a:pos x="12" y="10"/>
              </a:cxn>
              <a:cxn ang="0">
                <a:pos x="12" y="18"/>
              </a:cxn>
              <a:cxn ang="0">
                <a:pos x="10" y="26"/>
              </a:cxn>
              <a:cxn ang="0">
                <a:pos x="10" y="34"/>
              </a:cxn>
            </a:cxnLst>
            <a:rect l="0" t="0" r="r" b="b"/>
            <a:pathLst>
              <a:path w="40" h="66">
                <a:moveTo>
                  <a:pt x="0" y="32"/>
                </a:moveTo>
                <a:lnTo>
                  <a:pt x="2" y="22"/>
                </a:lnTo>
                <a:lnTo>
                  <a:pt x="4" y="14"/>
                </a:lnTo>
                <a:lnTo>
                  <a:pt x="8" y="8"/>
                </a:lnTo>
                <a:lnTo>
                  <a:pt x="12" y="2"/>
                </a:lnTo>
                <a:lnTo>
                  <a:pt x="16" y="0"/>
                </a:lnTo>
                <a:lnTo>
                  <a:pt x="22" y="0"/>
                </a:lnTo>
                <a:lnTo>
                  <a:pt x="26" y="0"/>
                </a:lnTo>
                <a:lnTo>
                  <a:pt x="30" y="2"/>
                </a:lnTo>
                <a:lnTo>
                  <a:pt x="34" y="6"/>
                </a:lnTo>
                <a:lnTo>
                  <a:pt x="38" y="14"/>
                </a:lnTo>
                <a:lnTo>
                  <a:pt x="40" y="22"/>
                </a:lnTo>
                <a:lnTo>
                  <a:pt x="40" y="32"/>
                </a:lnTo>
                <a:lnTo>
                  <a:pt x="40" y="42"/>
                </a:lnTo>
                <a:lnTo>
                  <a:pt x="38" y="50"/>
                </a:lnTo>
                <a:lnTo>
                  <a:pt x="34" y="58"/>
                </a:lnTo>
                <a:lnTo>
                  <a:pt x="30" y="62"/>
                </a:lnTo>
                <a:lnTo>
                  <a:pt x="26" y="64"/>
                </a:lnTo>
                <a:lnTo>
                  <a:pt x="20" y="66"/>
                </a:lnTo>
                <a:lnTo>
                  <a:pt x="16" y="64"/>
                </a:lnTo>
                <a:lnTo>
                  <a:pt x="10" y="60"/>
                </a:lnTo>
                <a:lnTo>
                  <a:pt x="6" y="54"/>
                </a:lnTo>
                <a:lnTo>
                  <a:pt x="4" y="48"/>
                </a:lnTo>
                <a:lnTo>
                  <a:pt x="2" y="40"/>
                </a:lnTo>
                <a:lnTo>
                  <a:pt x="0" y="32"/>
                </a:lnTo>
                <a:close/>
                <a:moveTo>
                  <a:pt x="10" y="34"/>
                </a:moveTo>
                <a:lnTo>
                  <a:pt x="10" y="46"/>
                </a:lnTo>
                <a:lnTo>
                  <a:pt x="14" y="56"/>
                </a:lnTo>
                <a:lnTo>
                  <a:pt x="16" y="60"/>
                </a:lnTo>
                <a:lnTo>
                  <a:pt x="18" y="62"/>
                </a:lnTo>
                <a:lnTo>
                  <a:pt x="20" y="62"/>
                </a:lnTo>
                <a:lnTo>
                  <a:pt x="24" y="62"/>
                </a:lnTo>
                <a:lnTo>
                  <a:pt x="26" y="60"/>
                </a:lnTo>
                <a:lnTo>
                  <a:pt x="28" y="58"/>
                </a:lnTo>
                <a:lnTo>
                  <a:pt x="30" y="52"/>
                </a:lnTo>
                <a:lnTo>
                  <a:pt x="32" y="46"/>
                </a:lnTo>
                <a:lnTo>
                  <a:pt x="32" y="38"/>
                </a:lnTo>
                <a:lnTo>
                  <a:pt x="32" y="30"/>
                </a:lnTo>
                <a:lnTo>
                  <a:pt x="32" y="20"/>
                </a:lnTo>
                <a:lnTo>
                  <a:pt x="30" y="12"/>
                </a:lnTo>
                <a:lnTo>
                  <a:pt x="28" y="8"/>
                </a:lnTo>
                <a:lnTo>
                  <a:pt x="26" y="4"/>
                </a:lnTo>
                <a:lnTo>
                  <a:pt x="24" y="2"/>
                </a:lnTo>
                <a:lnTo>
                  <a:pt x="22" y="2"/>
                </a:lnTo>
                <a:lnTo>
                  <a:pt x="18" y="4"/>
                </a:lnTo>
                <a:lnTo>
                  <a:pt x="16" y="6"/>
                </a:lnTo>
                <a:lnTo>
                  <a:pt x="12" y="10"/>
                </a:lnTo>
                <a:lnTo>
                  <a:pt x="12" y="18"/>
                </a:lnTo>
                <a:lnTo>
                  <a:pt x="10" y="26"/>
                </a:lnTo>
                <a:lnTo>
                  <a:pt x="10" y="3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7017" name="Freeform 2393"/>
          <p:cNvSpPr>
            <a:spLocks/>
          </p:cNvSpPr>
          <p:nvPr/>
        </p:nvSpPr>
        <p:spPr bwMode="auto">
          <a:xfrm>
            <a:off x="3108325" y="3149600"/>
            <a:ext cx="15875" cy="19050"/>
          </a:xfrm>
          <a:custGeom>
            <a:avLst/>
            <a:gdLst/>
            <a:ahLst/>
            <a:cxnLst>
              <a:cxn ang="0">
                <a:pos x="6" y="0"/>
              </a:cxn>
              <a:cxn ang="0">
                <a:pos x="8" y="0"/>
              </a:cxn>
              <a:cxn ang="0">
                <a:pos x="10" y="2"/>
              </a:cxn>
              <a:cxn ang="0">
                <a:pos x="10" y="4"/>
              </a:cxn>
              <a:cxn ang="0">
                <a:pos x="10" y="6"/>
              </a:cxn>
              <a:cxn ang="0">
                <a:pos x="10" y="8"/>
              </a:cxn>
              <a:cxn ang="0">
                <a:pos x="10" y="10"/>
              </a:cxn>
              <a:cxn ang="0">
                <a:pos x="8" y="12"/>
              </a:cxn>
              <a:cxn ang="0">
                <a:pos x="6" y="12"/>
              </a:cxn>
              <a:cxn ang="0">
                <a:pos x="4" y="12"/>
              </a:cxn>
              <a:cxn ang="0">
                <a:pos x="2" y="10"/>
              </a:cxn>
              <a:cxn ang="0">
                <a:pos x="0" y="8"/>
              </a:cxn>
              <a:cxn ang="0">
                <a:pos x="0" y="6"/>
              </a:cxn>
              <a:cxn ang="0">
                <a:pos x="0" y="4"/>
              </a:cxn>
              <a:cxn ang="0">
                <a:pos x="2" y="2"/>
              </a:cxn>
              <a:cxn ang="0">
                <a:pos x="4" y="0"/>
              </a:cxn>
              <a:cxn ang="0">
                <a:pos x="6" y="0"/>
              </a:cxn>
            </a:cxnLst>
            <a:rect l="0" t="0" r="r" b="b"/>
            <a:pathLst>
              <a:path w="10" h="12">
                <a:moveTo>
                  <a:pt x="6" y="0"/>
                </a:moveTo>
                <a:lnTo>
                  <a:pt x="8" y="0"/>
                </a:lnTo>
                <a:lnTo>
                  <a:pt x="10" y="2"/>
                </a:lnTo>
                <a:lnTo>
                  <a:pt x="10" y="4"/>
                </a:lnTo>
                <a:lnTo>
                  <a:pt x="10" y="6"/>
                </a:lnTo>
                <a:lnTo>
                  <a:pt x="10" y="8"/>
                </a:lnTo>
                <a:lnTo>
                  <a:pt x="10" y="10"/>
                </a:lnTo>
                <a:lnTo>
                  <a:pt x="8" y="12"/>
                </a:lnTo>
                <a:lnTo>
                  <a:pt x="6" y="12"/>
                </a:lnTo>
                <a:lnTo>
                  <a:pt x="4" y="12"/>
                </a:lnTo>
                <a:lnTo>
                  <a:pt x="2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7018" name="Freeform 2394"/>
          <p:cNvSpPr>
            <a:spLocks noEditPoints="1"/>
          </p:cNvSpPr>
          <p:nvPr/>
        </p:nvSpPr>
        <p:spPr bwMode="auto">
          <a:xfrm>
            <a:off x="3136900" y="3063875"/>
            <a:ext cx="66675" cy="101600"/>
          </a:xfrm>
          <a:custGeom>
            <a:avLst/>
            <a:gdLst/>
            <a:ahLst/>
            <a:cxnLst>
              <a:cxn ang="0">
                <a:pos x="42" y="42"/>
              </a:cxn>
              <a:cxn ang="0">
                <a:pos x="42" y="48"/>
              </a:cxn>
              <a:cxn ang="0">
                <a:pos x="34" y="48"/>
              </a:cxn>
              <a:cxn ang="0">
                <a:pos x="34" y="64"/>
              </a:cxn>
              <a:cxn ang="0">
                <a:pos x="26" y="64"/>
              </a:cxn>
              <a:cxn ang="0">
                <a:pos x="26" y="48"/>
              </a:cxn>
              <a:cxn ang="0">
                <a:pos x="0" y="48"/>
              </a:cxn>
              <a:cxn ang="0">
                <a:pos x="0" y="42"/>
              </a:cxn>
              <a:cxn ang="0">
                <a:pos x="28" y="0"/>
              </a:cxn>
              <a:cxn ang="0">
                <a:pos x="34" y="0"/>
              </a:cxn>
              <a:cxn ang="0">
                <a:pos x="34" y="42"/>
              </a:cxn>
              <a:cxn ang="0">
                <a:pos x="42" y="42"/>
              </a:cxn>
              <a:cxn ang="0">
                <a:pos x="26" y="42"/>
              </a:cxn>
              <a:cxn ang="0">
                <a:pos x="26" y="8"/>
              </a:cxn>
              <a:cxn ang="0">
                <a:pos x="6" y="42"/>
              </a:cxn>
              <a:cxn ang="0">
                <a:pos x="26" y="42"/>
              </a:cxn>
            </a:cxnLst>
            <a:rect l="0" t="0" r="r" b="b"/>
            <a:pathLst>
              <a:path w="42" h="64">
                <a:moveTo>
                  <a:pt x="42" y="42"/>
                </a:moveTo>
                <a:lnTo>
                  <a:pt x="42" y="48"/>
                </a:lnTo>
                <a:lnTo>
                  <a:pt x="34" y="48"/>
                </a:lnTo>
                <a:lnTo>
                  <a:pt x="34" y="64"/>
                </a:lnTo>
                <a:lnTo>
                  <a:pt x="26" y="64"/>
                </a:lnTo>
                <a:lnTo>
                  <a:pt x="26" y="48"/>
                </a:lnTo>
                <a:lnTo>
                  <a:pt x="0" y="48"/>
                </a:lnTo>
                <a:lnTo>
                  <a:pt x="0" y="42"/>
                </a:lnTo>
                <a:lnTo>
                  <a:pt x="28" y="0"/>
                </a:lnTo>
                <a:lnTo>
                  <a:pt x="34" y="0"/>
                </a:lnTo>
                <a:lnTo>
                  <a:pt x="34" y="42"/>
                </a:lnTo>
                <a:lnTo>
                  <a:pt x="42" y="42"/>
                </a:lnTo>
                <a:close/>
                <a:moveTo>
                  <a:pt x="26" y="42"/>
                </a:moveTo>
                <a:lnTo>
                  <a:pt x="26" y="8"/>
                </a:lnTo>
                <a:lnTo>
                  <a:pt x="6" y="42"/>
                </a:lnTo>
                <a:lnTo>
                  <a:pt x="26" y="4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7019" name="Line 2395"/>
          <p:cNvSpPr>
            <a:spLocks noChangeShapeType="1"/>
          </p:cNvSpPr>
          <p:nvPr/>
        </p:nvSpPr>
        <p:spPr bwMode="auto">
          <a:xfrm flipV="1">
            <a:off x="3416300" y="2854325"/>
            <a:ext cx="3175" cy="2222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7020" name="Freeform 2396"/>
          <p:cNvSpPr>
            <a:spLocks noEditPoints="1"/>
          </p:cNvSpPr>
          <p:nvPr/>
        </p:nvSpPr>
        <p:spPr bwMode="auto">
          <a:xfrm>
            <a:off x="3321050" y="2927350"/>
            <a:ext cx="63500" cy="104775"/>
          </a:xfrm>
          <a:custGeom>
            <a:avLst/>
            <a:gdLst/>
            <a:ahLst/>
            <a:cxnLst>
              <a:cxn ang="0">
                <a:pos x="0" y="34"/>
              </a:cxn>
              <a:cxn ang="0">
                <a:pos x="0" y="24"/>
              </a:cxn>
              <a:cxn ang="0">
                <a:pos x="2" y="16"/>
              </a:cxn>
              <a:cxn ang="0">
                <a:pos x="6" y="8"/>
              </a:cxn>
              <a:cxn ang="0">
                <a:pos x="10" y="4"/>
              </a:cxn>
              <a:cxn ang="0">
                <a:pos x="14" y="2"/>
              </a:cxn>
              <a:cxn ang="0">
                <a:pos x="20" y="0"/>
              </a:cxn>
              <a:cxn ang="0">
                <a:pos x="24" y="2"/>
              </a:cxn>
              <a:cxn ang="0">
                <a:pos x="28" y="4"/>
              </a:cxn>
              <a:cxn ang="0">
                <a:pos x="32" y="8"/>
              </a:cxn>
              <a:cxn ang="0">
                <a:pos x="36" y="16"/>
              </a:cxn>
              <a:cxn ang="0">
                <a:pos x="38" y="24"/>
              </a:cxn>
              <a:cxn ang="0">
                <a:pos x="40" y="34"/>
              </a:cxn>
              <a:cxn ang="0">
                <a:pos x="38" y="44"/>
              </a:cxn>
              <a:cxn ang="0">
                <a:pos x="36" y="52"/>
              </a:cxn>
              <a:cxn ang="0">
                <a:pos x="32" y="58"/>
              </a:cxn>
              <a:cxn ang="0">
                <a:pos x="28" y="64"/>
              </a:cxn>
              <a:cxn ang="0">
                <a:pos x="24" y="66"/>
              </a:cxn>
              <a:cxn ang="0">
                <a:pos x="18" y="66"/>
              </a:cxn>
              <a:cxn ang="0">
                <a:pos x="14" y="66"/>
              </a:cxn>
              <a:cxn ang="0">
                <a:pos x="8" y="62"/>
              </a:cxn>
              <a:cxn ang="0">
                <a:pos x="4" y="56"/>
              </a:cxn>
              <a:cxn ang="0">
                <a:pos x="2" y="50"/>
              </a:cxn>
              <a:cxn ang="0">
                <a:pos x="0" y="42"/>
              </a:cxn>
              <a:cxn ang="0">
                <a:pos x="0" y="34"/>
              </a:cxn>
              <a:cxn ang="0">
                <a:pos x="8" y="36"/>
              </a:cxn>
              <a:cxn ang="0">
                <a:pos x="8" y="48"/>
              </a:cxn>
              <a:cxn ang="0">
                <a:pos x="12" y="56"/>
              </a:cxn>
              <a:cxn ang="0">
                <a:pos x="14" y="60"/>
              </a:cxn>
              <a:cxn ang="0">
                <a:pos x="16" y="64"/>
              </a:cxn>
              <a:cxn ang="0">
                <a:pos x="18" y="64"/>
              </a:cxn>
              <a:cxn ang="0">
                <a:pos x="22" y="64"/>
              </a:cxn>
              <a:cxn ang="0">
                <a:pos x="24" y="62"/>
              </a:cxn>
              <a:cxn ang="0">
                <a:pos x="26" y="58"/>
              </a:cxn>
              <a:cxn ang="0">
                <a:pos x="28" y="54"/>
              </a:cxn>
              <a:cxn ang="0">
                <a:pos x="30" y="48"/>
              </a:cxn>
              <a:cxn ang="0">
                <a:pos x="30" y="40"/>
              </a:cxn>
              <a:cxn ang="0">
                <a:pos x="30" y="32"/>
              </a:cxn>
              <a:cxn ang="0">
                <a:pos x="30" y="22"/>
              </a:cxn>
              <a:cxn ang="0">
                <a:pos x="28" y="14"/>
              </a:cxn>
              <a:cxn ang="0">
                <a:pos x="26" y="8"/>
              </a:cxn>
              <a:cxn ang="0">
                <a:pos x="24" y="6"/>
              </a:cxn>
              <a:cxn ang="0">
                <a:pos x="22" y="4"/>
              </a:cxn>
              <a:cxn ang="0">
                <a:pos x="20" y="4"/>
              </a:cxn>
              <a:cxn ang="0">
                <a:pos x="16" y="4"/>
              </a:cxn>
              <a:cxn ang="0">
                <a:pos x="14" y="6"/>
              </a:cxn>
              <a:cxn ang="0">
                <a:pos x="10" y="12"/>
              </a:cxn>
              <a:cxn ang="0">
                <a:pos x="10" y="18"/>
              </a:cxn>
              <a:cxn ang="0">
                <a:pos x="8" y="28"/>
              </a:cxn>
              <a:cxn ang="0">
                <a:pos x="8" y="36"/>
              </a:cxn>
            </a:cxnLst>
            <a:rect l="0" t="0" r="r" b="b"/>
            <a:pathLst>
              <a:path w="40" h="66">
                <a:moveTo>
                  <a:pt x="0" y="34"/>
                </a:moveTo>
                <a:lnTo>
                  <a:pt x="0" y="24"/>
                </a:lnTo>
                <a:lnTo>
                  <a:pt x="2" y="16"/>
                </a:lnTo>
                <a:lnTo>
                  <a:pt x="6" y="8"/>
                </a:lnTo>
                <a:lnTo>
                  <a:pt x="10" y="4"/>
                </a:lnTo>
                <a:lnTo>
                  <a:pt x="14" y="2"/>
                </a:lnTo>
                <a:lnTo>
                  <a:pt x="20" y="0"/>
                </a:lnTo>
                <a:lnTo>
                  <a:pt x="24" y="2"/>
                </a:lnTo>
                <a:lnTo>
                  <a:pt x="28" y="4"/>
                </a:lnTo>
                <a:lnTo>
                  <a:pt x="32" y="8"/>
                </a:lnTo>
                <a:lnTo>
                  <a:pt x="36" y="16"/>
                </a:lnTo>
                <a:lnTo>
                  <a:pt x="38" y="24"/>
                </a:lnTo>
                <a:lnTo>
                  <a:pt x="40" y="34"/>
                </a:lnTo>
                <a:lnTo>
                  <a:pt x="38" y="44"/>
                </a:lnTo>
                <a:lnTo>
                  <a:pt x="36" y="52"/>
                </a:lnTo>
                <a:lnTo>
                  <a:pt x="32" y="58"/>
                </a:lnTo>
                <a:lnTo>
                  <a:pt x="28" y="64"/>
                </a:lnTo>
                <a:lnTo>
                  <a:pt x="24" y="66"/>
                </a:lnTo>
                <a:lnTo>
                  <a:pt x="18" y="66"/>
                </a:lnTo>
                <a:lnTo>
                  <a:pt x="14" y="66"/>
                </a:lnTo>
                <a:lnTo>
                  <a:pt x="8" y="62"/>
                </a:lnTo>
                <a:lnTo>
                  <a:pt x="4" y="56"/>
                </a:lnTo>
                <a:lnTo>
                  <a:pt x="2" y="50"/>
                </a:lnTo>
                <a:lnTo>
                  <a:pt x="0" y="42"/>
                </a:lnTo>
                <a:lnTo>
                  <a:pt x="0" y="34"/>
                </a:lnTo>
                <a:close/>
                <a:moveTo>
                  <a:pt x="8" y="36"/>
                </a:moveTo>
                <a:lnTo>
                  <a:pt x="8" y="48"/>
                </a:lnTo>
                <a:lnTo>
                  <a:pt x="12" y="56"/>
                </a:lnTo>
                <a:lnTo>
                  <a:pt x="14" y="60"/>
                </a:lnTo>
                <a:lnTo>
                  <a:pt x="16" y="64"/>
                </a:lnTo>
                <a:lnTo>
                  <a:pt x="18" y="64"/>
                </a:lnTo>
                <a:lnTo>
                  <a:pt x="22" y="64"/>
                </a:lnTo>
                <a:lnTo>
                  <a:pt x="24" y="62"/>
                </a:lnTo>
                <a:lnTo>
                  <a:pt x="26" y="58"/>
                </a:lnTo>
                <a:lnTo>
                  <a:pt x="28" y="54"/>
                </a:lnTo>
                <a:lnTo>
                  <a:pt x="30" y="48"/>
                </a:lnTo>
                <a:lnTo>
                  <a:pt x="30" y="40"/>
                </a:lnTo>
                <a:lnTo>
                  <a:pt x="30" y="32"/>
                </a:lnTo>
                <a:lnTo>
                  <a:pt x="30" y="22"/>
                </a:lnTo>
                <a:lnTo>
                  <a:pt x="28" y="14"/>
                </a:lnTo>
                <a:lnTo>
                  <a:pt x="26" y="8"/>
                </a:lnTo>
                <a:lnTo>
                  <a:pt x="24" y="6"/>
                </a:lnTo>
                <a:lnTo>
                  <a:pt x="22" y="4"/>
                </a:lnTo>
                <a:lnTo>
                  <a:pt x="20" y="4"/>
                </a:lnTo>
                <a:lnTo>
                  <a:pt x="16" y="4"/>
                </a:lnTo>
                <a:lnTo>
                  <a:pt x="14" y="6"/>
                </a:lnTo>
                <a:lnTo>
                  <a:pt x="10" y="12"/>
                </a:lnTo>
                <a:lnTo>
                  <a:pt x="10" y="18"/>
                </a:lnTo>
                <a:lnTo>
                  <a:pt x="8" y="28"/>
                </a:lnTo>
                <a:lnTo>
                  <a:pt x="8" y="3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7021" name="Freeform 2397"/>
          <p:cNvSpPr>
            <a:spLocks/>
          </p:cNvSpPr>
          <p:nvPr/>
        </p:nvSpPr>
        <p:spPr bwMode="auto">
          <a:xfrm>
            <a:off x="3400425" y="3016250"/>
            <a:ext cx="19050" cy="15875"/>
          </a:xfrm>
          <a:custGeom>
            <a:avLst/>
            <a:gdLst/>
            <a:ahLst/>
            <a:cxnLst>
              <a:cxn ang="0">
                <a:pos x="6" y="0"/>
              </a:cxn>
              <a:cxn ang="0">
                <a:pos x="8" y="0"/>
              </a:cxn>
              <a:cxn ang="0">
                <a:pos x="10" y="2"/>
              </a:cxn>
              <a:cxn ang="0">
                <a:pos x="10" y="4"/>
              </a:cxn>
              <a:cxn ang="0">
                <a:pos x="12" y="6"/>
              </a:cxn>
              <a:cxn ang="0">
                <a:pos x="10" y="8"/>
              </a:cxn>
              <a:cxn ang="0">
                <a:pos x="10" y="10"/>
              </a:cxn>
              <a:cxn ang="0">
                <a:pos x="8" y="10"/>
              </a:cxn>
              <a:cxn ang="0">
                <a:pos x="6" y="10"/>
              </a:cxn>
              <a:cxn ang="0">
                <a:pos x="4" y="10"/>
              </a:cxn>
              <a:cxn ang="0">
                <a:pos x="2" y="10"/>
              </a:cxn>
              <a:cxn ang="0">
                <a:pos x="0" y="8"/>
              </a:cxn>
              <a:cxn ang="0">
                <a:pos x="0" y="6"/>
              </a:cxn>
              <a:cxn ang="0">
                <a:pos x="0" y="4"/>
              </a:cxn>
              <a:cxn ang="0">
                <a:pos x="2" y="2"/>
              </a:cxn>
              <a:cxn ang="0">
                <a:pos x="4" y="0"/>
              </a:cxn>
              <a:cxn ang="0">
                <a:pos x="6" y="0"/>
              </a:cxn>
            </a:cxnLst>
            <a:rect l="0" t="0" r="r" b="b"/>
            <a:pathLst>
              <a:path w="12" h="10">
                <a:moveTo>
                  <a:pt x="6" y="0"/>
                </a:moveTo>
                <a:lnTo>
                  <a:pt x="8" y="0"/>
                </a:lnTo>
                <a:lnTo>
                  <a:pt x="10" y="2"/>
                </a:lnTo>
                <a:lnTo>
                  <a:pt x="10" y="4"/>
                </a:lnTo>
                <a:lnTo>
                  <a:pt x="12" y="6"/>
                </a:lnTo>
                <a:lnTo>
                  <a:pt x="10" y="8"/>
                </a:lnTo>
                <a:lnTo>
                  <a:pt x="10" y="10"/>
                </a:lnTo>
                <a:lnTo>
                  <a:pt x="8" y="10"/>
                </a:lnTo>
                <a:lnTo>
                  <a:pt x="6" y="10"/>
                </a:lnTo>
                <a:lnTo>
                  <a:pt x="4" y="10"/>
                </a:lnTo>
                <a:lnTo>
                  <a:pt x="2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7022" name="Freeform 2398"/>
          <p:cNvSpPr>
            <a:spLocks noEditPoints="1"/>
          </p:cNvSpPr>
          <p:nvPr/>
        </p:nvSpPr>
        <p:spPr bwMode="auto">
          <a:xfrm>
            <a:off x="3435350" y="2927350"/>
            <a:ext cx="63500" cy="104775"/>
          </a:xfrm>
          <a:custGeom>
            <a:avLst/>
            <a:gdLst/>
            <a:ahLst/>
            <a:cxnLst>
              <a:cxn ang="0">
                <a:pos x="38" y="0"/>
              </a:cxn>
              <a:cxn ang="0">
                <a:pos x="38" y="2"/>
              </a:cxn>
              <a:cxn ang="0">
                <a:pos x="32" y="4"/>
              </a:cxn>
              <a:cxn ang="0">
                <a:pos x="28" y="6"/>
              </a:cxn>
              <a:cxn ang="0">
                <a:pos x="24" y="8"/>
              </a:cxn>
              <a:cxn ang="0">
                <a:pos x="20" y="10"/>
              </a:cxn>
              <a:cxn ang="0">
                <a:pos x="16" y="14"/>
              </a:cxn>
              <a:cxn ang="0">
                <a:pos x="14" y="20"/>
              </a:cxn>
              <a:cxn ang="0">
                <a:pos x="12" y="24"/>
              </a:cxn>
              <a:cxn ang="0">
                <a:pos x="10" y="30"/>
              </a:cxn>
              <a:cxn ang="0">
                <a:pos x="16" y="28"/>
              </a:cxn>
              <a:cxn ang="0">
                <a:pos x="24" y="26"/>
              </a:cxn>
              <a:cxn ang="0">
                <a:pos x="30" y="28"/>
              </a:cxn>
              <a:cxn ang="0">
                <a:pos x="34" y="32"/>
              </a:cxn>
              <a:cxn ang="0">
                <a:pos x="38" y="38"/>
              </a:cxn>
              <a:cxn ang="0">
                <a:pos x="40" y="44"/>
              </a:cxn>
              <a:cxn ang="0">
                <a:pos x="38" y="52"/>
              </a:cxn>
              <a:cxn ang="0">
                <a:pos x="34" y="58"/>
              </a:cxn>
              <a:cxn ang="0">
                <a:pos x="30" y="64"/>
              </a:cxn>
              <a:cxn ang="0">
                <a:pos x="24" y="66"/>
              </a:cxn>
              <a:cxn ang="0">
                <a:pos x="18" y="66"/>
              </a:cxn>
              <a:cxn ang="0">
                <a:pos x="12" y="66"/>
              </a:cxn>
              <a:cxn ang="0">
                <a:pos x="8" y="62"/>
              </a:cxn>
              <a:cxn ang="0">
                <a:pos x="4" y="56"/>
              </a:cxn>
              <a:cxn ang="0">
                <a:pos x="0" y="50"/>
              </a:cxn>
              <a:cxn ang="0">
                <a:pos x="0" y="40"/>
              </a:cxn>
              <a:cxn ang="0">
                <a:pos x="0" y="32"/>
              </a:cxn>
              <a:cxn ang="0">
                <a:pos x="2" y="24"/>
              </a:cxn>
              <a:cxn ang="0">
                <a:pos x="6" y="18"/>
              </a:cxn>
              <a:cxn ang="0">
                <a:pos x="12" y="10"/>
              </a:cxn>
              <a:cxn ang="0">
                <a:pos x="18" y="6"/>
              </a:cxn>
              <a:cxn ang="0">
                <a:pos x="24" y="2"/>
              </a:cxn>
              <a:cxn ang="0">
                <a:pos x="30" y="2"/>
              </a:cxn>
              <a:cxn ang="0">
                <a:pos x="36" y="0"/>
              </a:cxn>
              <a:cxn ang="0">
                <a:pos x="38" y="0"/>
              </a:cxn>
              <a:cxn ang="0">
                <a:pos x="10" y="34"/>
              </a:cxn>
              <a:cxn ang="0">
                <a:pos x="8" y="40"/>
              </a:cxn>
              <a:cxn ang="0">
                <a:pos x="8" y="44"/>
              </a:cxn>
              <a:cxn ang="0">
                <a:pos x="8" y="48"/>
              </a:cxn>
              <a:cxn ang="0">
                <a:pos x="10" y="54"/>
              </a:cxn>
              <a:cxn ang="0">
                <a:pos x="12" y="58"/>
              </a:cxn>
              <a:cxn ang="0">
                <a:pos x="14" y="62"/>
              </a:cxn>
              <a:cxn ang="0">
                <a:pos x="16" y="64"/>
              </a:cxn>
              <a:cxn ang="0">
                <a:pos x="20" y="64"/>
              </a:cxn>
              <a:cxn ang="0">
                <a:pos x="24" y="62"/>
              </a:cxn>
              <a:cxn ang="0">
                <a:pos x="26" y="60"/>
              </a:cxn>
              <a:cxn ang="0">
                <a:pos x="30" y="56"/>
              </a:cxn>
              <a:cxn ang="0">
                <a:pos x="30" y="50"/>
              </a:cxn>
              <a:cxn ang="0">
                <a:pos x="30" y="42"/>
              </a:cxn>
              <a:cxn ang="0">
                <a:pos x="28" y="36"/>
              </a:cxn>
              <a:cxn ang="0">
                <a:pos x="24" y="32"/>
              </a:cxn>
              <a:cxn ang="0">
                <a:pos x="22" y="30"/>
              </a:cxn>
              <a:cxn ang="0">
                <a:pos x="18" y="30"/>
              </a:cxn>
              <a:cxn ang="0">
                <a:pos x="16" y="30"/>
              </a:cxn>
              <a:cxn ang="0">
                <a:pos x="14" y="30"/>
              </a:cxn>
              <a:cxn ang="0">
                <a:pos x="12" y="32"/>
              </a:cxn>
              <a:cxn ang="0">
                <a:pos x="10" y="34"/>
              </a:cxn>
            </a:cxnLst>
            <a:rect l="0" t="0" r="r" b="b"/>
            <a:pathLst>
              <a:path w="40" h="66">
                <a:moveTo>
                  <a:pt x="38" y="0"/>
                </a:moveTo>
                <a:lnTo>
                  <a:pt x="38" y="2"/>
                </a:lnTo>
                <a:lnTo>
                  <a:pt x="32" y="4"/>
                </a:lnTo>
                <a:lnTo>
                  <a:pt x="28" y="6"/>
                </a:lnTo>
                <a:lnTo>
                  <a:pt x="24" y="8"/>
                </a:lnTo>
                <a:lnTo>
                  <a:pt x="20" y="10"/>
                </a:lnTo>
                <a:lnTo>
                  <a:pt x="16" y="14"/>
                </a:lnTo>
                <a:lnTo>
                  <a:pt x="14" y="20"/>
                </a:lnTo>
                <a:lnTo>
                  <a:pt x="12" y="24"/>
                </a:lnTo>
                <a:lnTo>
                  <a:pt x="10" y="30"/>
                </a:lnTo>
                <a:lnTo>
                  <a:pt x="16" y="28"/>
                </a:lnTo>
                <a:lnTo>
                  <a:pt x="24" y="26"/>
                </a:lnTo>
                <a:lnTo>
                  <a:pt x="30" y="28"/>
                </a:lnTo>
                <a:lnTo>
                  <a:pt x="34" y="32"/>
                </a:lnTo>
                <a:lnTo>
                  <a:pt x="38" y="38"/>
                </a:lnTo>
                <a:lnTo>
                  <a:pt x="40" y="44"/>
                </a:lnTo>
                <a:lnTo>
                  <a:pt x="38" y="52"/>
                </a:lnTo>
                <a:lnTo>
                  <a:pt x="34" y="58"/>
                </a:lnTo>
                <a:lnTo>
                  <a:pt x="30" y="64"/>
                </a:lnTo>
                <a:lnTo>
                  <a:pt x="24" y="66"/>
                </a:lnTo>
                <a:lnTo>
                  <a:pt x="18" y="66"/>
                </a:lnTo>
                <a:lnTo>
                  <a:pt x="12" y="66"/>
                </a:lnTo>
                <a:lnTo>
                  <a:pt x="8" y="62"/>
                </a:lnTo>
                <a:lnTo>
                  <a:pt x="4" y="56"/>
                </a:lnTo>
                <a:lnTo>
                  <a:pt x="0" y="50"/>
                </a:lnTo>
                <a:lnTo>
                  <a:pt x="0" y="40"/>
                </a:lnTo>
                <a:lnTo>
                  <a:pt x="0" y="32"/>
                </a:lnTo>
                <a:lnTo>
                  <a:pt x="2" y="24"/>
                </a:lnTo>
                <a:lnTo>
                  <a:pt x="6" y="18"/>
                </a:lnTo>
                <a:lnTo>
                  <a:pt x="12" y="10"/>
                </a:lnTo>
                <a:lnTo>
                  <a:pt x="18" y="6"/>
                </a:lnTo>
                <a:lnTo>
                  <a:pt x="24" y="2"/>
                </a:lnTo>
                <a:lnTo>
                  <a:pt x="30" y="2"/>
                </a:lnTo>
                <a:lnTo>
                  <a:pt x="36" y="0"/>
                </a:lnTo>
                <a:lnTo>
                  <a:pt x="38" y="0"/>
                </a:lnTo>
                <a:close/>
                <a:moveTo>
                  <a:pt x="10" y="34"/>
                </a:moveTo>
                <a:lnTo>
                  <a:pt x="8" y="40"/>
                </a:lnTo>
                <a:lnTo>
                  <a:pt x="8" y="44"/>
                </a:lnTo>
                <a:lnTo>
                  <a:pt x="8" y="48"/>
                </a:lnTo>
                <a:lnTo>
                  <a:pt x="10" y="54"/>
                </a:lnTo>
                <a:lnTo>
                  <a:pt x="12" y="58"/>
                </a:lnTo>
                <a:lnTo>
                  <a:pt x="14" y="62"/>
                </a:lnTo>
                <a:lnTo>
                  <a:pt x="16" y="64"/>
                </a:lnTo>
                <a:lnTo>
                  <a:pt x="20" y="64"/>
                </a:lnTo>
                <a:lnTo>
                  <a:pt x="24" y="62"/>
                </a:lnTo>
                <a:lnTo>
                  <a:pt x="26" y="60"/>
                </a:lnTo>
                <a:lnTo>
                  <a:pt x="30" y="56"/>
                </a:lnTo>
                <a:lnTo>
                  <a:pt x="30" y="50"/>
                </a:lnTo>
                <a:lnTo>
                  <a:pt x="30" y="42"/>
                </a:lnTo>
                <a:lnTo>
                  <a:pt x="28" y="36"/>
                </a:lnTo>
                <a:lnTo>
                  <a:pt x="24" y="32"/>
                </a:lnTo>
                <a:lnTo>
                  <a:pt x="22" y="30"/>
                </a:lnTo>
                <a:lnTo>
                  <a:pt x="18" y="30"/>
                </a:lnTo>
                <a:lnTo>
                  <a:pt x="16" y="30"/>
                </a:lnTo>
                <a:lnTo>
                  <a:pt x="14" y="30"/>
                </a:lnTo>
                <a:lnTo>
                  <a:pt x="12" y="32"/>
                </a:lnTo>
                <a:lnTo>
                  <a:pt x="10" y="3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7023" name="Line 2399"/>
          <p:cNvSpPr>
            <a:spLocks noChangeShapeType="1"/>
          </p:cNvSpPr>
          <p:nvPr/>
        </p:nvSpPr>
        <p:spPr bwMode="auto">
          <a:xfrm flipV="1">
            <a:off x="3673475" y="2740025"/>
            <a:ext cx="1588" cy="1905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7024" name="Freeform 2400"/>
          <p:cNvSpPr>
            <a:spLocks noEditPoints="1"/>
          </p:cNvSpPr>
          <p:nvPr/>
        </p:nvSpPr>
        <p:spPr bwMode="auto">
          <a:xfrm>
            <a:off x="3571875" y="2813050"/>
            <a:ext cx="63500" cy="104775"/>
          </a:xfrm>
          <a:custGeom>
            <a:avLst/>
            <a:gdLst/>
            <a:ahLst/>
            <a:cxnLst>
              <a:cxn ang="0">
                <a:pos x="0" y="32"/>
              </a:cxn>
              <a:cxn ang="0">
                <a:pos x="2" y="22"/>
              </a:cxn>
              <a:cxn ang="0">
                <a:pos x="4" y="14"/>
              </a:cxn>
              <a:cxn ang="0">
                <a:pos x="8" y="8"/>
              </a:cxn>
              <a:cxn ang="0">
                <a:pos x="12" y="2"/>
              </a:cxn>
              <a:cxn ang="0">
                <a:pos x="16" y="0"/>
              </a:cxn>
              <a:cxn ang="0">
                <a:pos x="22" y="0"/>
              </a:cxn>
              <a:cxn ang="0">
                <a:pos x="26" y="0"/>
              </a:cxn>
              <a:cxn ang="0">
                <a:pos x="30" y="2"/>
              </a:cxn>
              <a:cxn ang="0">
                <a:pos x="34" y="6"/>
              </a:cxn>
              <a:cxn ang="0">
                <a:pos x="38" y="14"/>
              </a:cxn>
              <a:cxn ang="0">
                <a:pos x="40" y="22"/>
              </a:cxn>
              <a:cxn ang="0">
                <a:pos x="40" y="32"/>
              </a:cxn>
              <a:cxn ang="0">
                <a:pos x="40" y="42"/>
              </a:cxn>
              <a:cxn ang="0">
                <a:pos x="38" y="50"/>
              </a:cxn>
              <a:cxn ang="0">
                <a:pos x="34" y="58"/>
              </a:cxn>
              <a:cxn ang="0">
                <a:pos x="30" y="62"/>
              </a:cxn>
              <a:cxn ang="0">
                <a:pos x="26" y="64"/>
              </a:cxn>
              <a:cxn ang="0">
                <a:pos x="20" y="66"/>
              </a:cxn>
              <a:cxn ang="0">
                <a:pos x="16" y="64"/>
              </a:cxn>
              <a:cxn ang="0">
                <a:pos x="10" y="60"/>
              </a:cxn>
              <a:cxn ang="0">
                <a:pos x="6" y="54"/>
              </a:cxn>
              <a:cxn ang="0">
                <a:pos x="4" y="48"/>
              </a:cxn>
              <a:cxn ang="0">
                <a:pos x="2" y="42"/>
              </a:cxn>
              <a:cxn ang="0">
                <a:pos x="0" y="32"/>
              </a:cxn>
              <a:cxn ang="0">
                <a:pos x="10" y="34"/>
              </a:cxn>
              <a:cxn ang="0">
                <a:pos x="10" y="46"/>
              </a:cxn>
              <a:cxn ang="0">
                <a:pos x="14" y="56"/>
              </a:cxn>
              <a:cxn ang="0">
                <a:pos x="16" y="60"/>
              </a:cxn>
              <a:cxn ang="0">
                <a:pos x="18" y="62"/>
              </a:cxn>
              <a:cxn ang="0">
                <a:pos x="20" y="62"/>
              </a:cxn>
              <a:cxn ang="0">
                <a:pos x="24" y="62"/>
              </a:cxn>
              <a:cxn ang="0">
                <a:pos x="26" y="60"/>
              </a:cxn>
              <a:cxn ang="0">
                <a:pos x="28" y="58"/>
              </a:cxn>
              <a:cxn ang="0">
                <a:pos x="30" y="52"/>
              </a:cxn>
              <a:cxn ang="0">
                <a:pos x="30" y="46"/>
              </a:cxn>
              <a:cxn ang="0">
                <a:pos x="32" y="38"/>
              </a:cxn>
              <a:cxn ang="0">
                <a:pos x="32" y="30"/>
              </a:cxn>
              <a:cxn ang="0">
                <a:pos x="32" y="20"/>
              </a:cxn>
              <a:cxn ang="0">
                <a:pos x="30" y="12"/>
              </a:cxn>
              <a:cxn ang="0">
                <a:pos x="28" y="8"/>
              </a:cxn>
              <a:cxn ang="0">
                <a:pos x="26" y="4"/>
              </a:cxn>
              <a:cxn ang="0">
                <a:pos x="24" y="2"/>
              </a:cxn>
              <a:cxn ang="0">
                <a:pos x="22" y="2"/>
              </a:cxn>
              <a:cxn ang="0">
                <a:pos x="18" y="4"/>
              </a:cxn>
              <a:cxn ang="0">
                <a:pos x="16" y="6"/>
              </a:cxn>
              <a:cxn ang="0">
                <a:pos x="12" y="10"/>
              </a:cxn>
              <a:cxn ang="0">
                <a:pos x="12" y="18"/>
              </a:cxn>
              <a:cxn ang="0">
                <a:pos x="10" y="26"/>
              </a:cxn>
              <a:cxn ang="0">
                <a:pos x="10" y="34"/>
              </a:cxn>
            </a:cxnLst>
            <a:rect l="0" t="0" r="r" b="b"/>
            <a:pathLst>
              <a:path w="40" h="66">
                <a:moveTo>
                  <a:pt x="0" y="32"/>
                </a:moveTo>
                <a:lnTo>
                  <a:pt x="2" y="22"/>
                </a:lnTo>
                <a:lnTo>
                  <a:pt x="4" y="14"/>
                </a:lnTo>
                <a:lnTo>
                  <a:pt x="8" y="8"/>
                </a:lnTo>
                <a:lnTo>
                  <a:pt x="12" y="2"/>
                </a:lnTo>
                <a:lnTo>
                  <a:pt x="16" y="0"/>
                </a:lnTo>
                <a:lnTo>
                  <a:pt x="22" y="0"/>
                </a:lnTo>
                <a:lnTo>
                  <a:pt x="26" y="0"/>
                </a:lnTo>
                <a:lnTo>
                  <a:pt x="30" y="2"/>
                </a:lnTo>
                <a:lnTo>
                  <a:pt x="34" y="6"/>
                </a:lnTo>
                <a:lnTo>
                  <a:pt x="38" y="14"/>
                </a:lnTo>
                <a:lnTo>
                  <a:pt x="40" y="22"/>
                </a:lnTo>
                <a:lnTo>
                  <a:pt x="40" y="32"/>
                </a:lnTo>
                <a:lnTo>
                  <a:pt x="40" y="42"/>
                </a:lnTo>
                <a:lnTo>
                  <a:pt x="38" y="50"/>
                </a:lnTo>
                <a:lnTo>
                  <a:pt x="34" y="58"/>
                </a:lnTo>
                <a:lnTo>
                  <a:pt x="30" y="62"/>
                </a:lnTo>
                <a:lnTo>
                  <a:pt x="26" y="64"/>
                </a:lnTo>
                <a:lnTo>
                  <a:pt x="20" y="66"/>
                </a:lnTo>
                <a:lnTo>
                  <a:pt x="16" y="64"/>
                </a:lnTo>
                <a:lnTo>
                  <a:pt x="10" y="60"/>
                </a:lnTo>
                <a:lnTo>
                  <a:pt x="6" y="54"/>
                </a:lnTo>
                <a:lnTo>
                  <a:pt x="4" y="48"/>
                </a:lnTo>
                <a:lnTo>
                  <a:pt x="2" y="42"/>
                </a:lnTo>
                <a:lnTo>
                  <a:pt x="0" y="32"/>
                </a:lnTo>
                <a:close/>
                <a:moveTo>
                  <a:pt x="10" y="34"/>
                </a:moveTo>
                <a:lnTo>
                  <a:pt x="10" y="46"/>
                </a:lnTo>
                <a:lnTo>
                  <a:pt x="14" y="56"/>
                </a:lnTo>
                <a:lnTo>
                  <a:pt x="16" y="60"/>
                </a:lnTo>
                <a:lnTo>
                  <a:pt x="18" y="62"/>
                </a:lnTo>
                <a:lnTo>
                  <a:pt x="20" y="62"/>
                </a:lnTo>
                <a:lnTo>
                  <a:pt x="24" y="62"/>
                </a:lnTo>
                <a:lnTo>
                  <a:pt x="26" y="60"/>
                </a:lnTo>
                <a:lnTo>
                  <a:pt x="28" y="58"/>
                </a:lnTo>
                <a:lnTo>
                  <a:pt x="30" y="52"/>
                </a:lnTo>
                <a:lnTo>
                  <a:pt x="30" y="46"/>
                </a:lnTo>
                <a:lnTo>
                  <a:pt x="32" y="38"/>
                </a:lnTo>
                <a:lnTo>
                  <a:pt x="32" y="30"/>
                </a:lnTo>
                <a:lnTo>
                  <a:pt x="32" y="20"/>
                </a:lnTo>
                <a:lnTo>
                  <a:pt x="30" y="12"/>
                </a:lnTo>
                <a:lnTo>
                  <a:pt x="28" y="8"/>
                </a:lnTo>
                <a:lnTo>
                  <a:pt x="26" y="4"/>
                </a:lnTo>
                <a:lnTo>
                  <a:pt x="24" y="2"/>
                </a:lnTo>
                <a:lnTo>
                  <a:pt x="22" y="2"/>
                </a:lnTo>
                <a:lnTo>
                  <a:pt x="18" y="4"/>
                </a:lnTo>
                <a:lnTo>
                  <a:pt x="16" y="6"/>
                </a:lnTo>
                <a:lnTo>
                  <a:pt x="12" y="10"/>
                </a:lnTo>
                <a:lnTo>
                  <a:pt x="12" y="18"/>
                </a:lnTo>
                <a:lnTo>
                  <a:pt x="10" y="26"/>
                </a:lnTo>
                <a:lnTo>
                  <a:pt x="10" y="3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7025" name="Freeform 2401"/>
          <p:cNvSpPr>
            <a:spLocks/>
          </p:cNvSpPr>
          <p:nvPr/>
        </p:nvSpPr>
        <p:spPr bwMode="auto">
          <a:xfrm>
            <a:off x="3654425" y="2898775"/>
            <a:ext cx="15875" cy="19050"/>
          </a:xfrm>
          <a:custGeom>
            <a:avLst/>
            <a:gdLst/>
            <a:ahLst/>
            <a:cxnLst>
              <a:cxn ang="0">
                <a:pos x="6" y="0"/>
              </a:cxn>
              <a:cxn ang="0">
                <a:pos x="8" y="0"/>
              </a:cxn>
              <a:cxn ang="0">
                <a:pos x="10" y="2"/>
              </a:cxn>
              <a:cxn ang="0">
                <a:pos x="10" y="4"/>
              </a:cxn>
              <a:cxn ang="0">
                <a:pos x="10" y="6"/>
              </a:cxn>
              <a:cxn ang="0">
                <a:pos x="10" y="8"/>
              </a:cxn>
              <a:cxn ang="0">
                <a:pos x="10" y="10"/>
              </a:cxn>
              <a:cxn ang="0">
                <a:pos x="8" y="12"/>
              </a:cxn>
              <a:cxn ang="0">
                <a:pos x="6" y="12"/>
              </a:cxn>
              <a:cxn ang="0">
                <a:pos x="4" y="12"/>
              </a:cxn>
              <a:cxn ang="0">
                <a:pos x="2" y="10"/>
              </a:cxn>
              <a:cxn ang="0">
                <a:pos x="0" y="8"/>
              </a:cxn>
              <a:cxn ang="0">
                <a:pos x="0" y="6"/>
              </a:cxn>
              <a:cxn ang="0">
                <a:pos x="0" y="4"/>
              </a:cxn>
              <a:cxn ang="0">
                <a:pos x="2" y="2"/>
              </a:cxn>
              <a:cxn ang="0">
                <a:pos x="4" y="0"/>
              </a:cxn>
              <a:cxn ang="0">
                <a:pos x="6" y="0"/>
              </a:cxn>
            </a:cxnLst>
            <a:rect l="0" t="0" r="r" b="b"/>
            <a:pathLst>
              <a:path w="10" h="12">
                <a:moveTo>
                  <a:pt x="6" y="0"/>
                </a:moveTo>
                <a:lnTo>
                  <a:pt x="8" y="0"/>
                </a:lnTo>
                <a:lnTo>
                  <a:pt x="10" y="2"/>
                </a:lnTo>
                <a:lnTo>
                  <a:pt x="10" y="4"/>
                </a:lnTo>
                <a:lnTo>
                  <a:pt x="10" y="6"/>
                </a:lnTo>
                <a:lnTo>
                  <a:pt x="10" y="8"/>
                </a:lnTo>
                <a:lnTo>
                  <a:pt x="10" y="10"/>
                </a:lnTo>
                <a:lnTo>
                  <a:pt x="8" y="12"/>
                </a:lnTo>
                <a:lnTo>
                  <a:pt x="6" y="12"/>
                </a:lnTo>
                <a:lnTo>
                  <a:pt x="4" y="12"/>
                </a:lnTo>
                <a:lnTo>
                  <a:pt x="2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7026" name="Freeform 2402"/>
          <p:cNvSpPr>
            <a:spLocks noEditPoints="1"/>
          </p:cNvSpPr>
          <p:nvPr/>
        </p:nvSpPr>
        <p:spPr bwMode="auto">
          <a:xfrm>
            <a:off x="3689350" y="2813050"/>
            <a:ext cx="60325" cy="104775"/>
          </a:xfrm>
          <a:custGeom>
            <a:avLst/>
            <a:gdLst/>
            <a:ahLst/>
            <a:cxnLst>
              <a:cxn ang="0">
                <a:pos x="8" y="26"/>
              </a:cxn>
              <a:cxn ang="0">
                <a:pos x="2" y="18"/>
              </a:cxn>
              <a:cxn ang="0">
                <a:pos x="4" y="8"/>
              </a:cxn>
              <a:cxn ang="0">
                <a:pos x="12" y="0"/>
              </a:cxn>
              <a:cxn ang="0">
                <a:pos x="26" y="0"/>
              </a:cxn>
              <a:cxn ang="0">
                <a:pos x="36" y="8"/>
              </a:cxn>
              <a:cxn ang="0">
                <a:pos x="36" y="16"/>
              </a:cxn>
              <a:cxn ang="0">
                <a:pos x="30" y="24"/>
              </a:cxn>
              <a:cxn ang="0">
                <a:pos x="28" y="34"/>
              </a:cxn>
              <a:cxn ang="0">
                <a:pos x="34" y="40"/>
              </a:cxn>
              <a:cxn ang="0">
                <a:pos x="38" y="50"/>
              </a:cxn>
              <a:cxn ang="0">
                <a:pos x="32" y="60"/>
              </a:cxn>
              <a:cxn ang="0">
                <a:pos x="20" y="66"/>
              </a:cxn>
              <a:cxn ang="0">
                <a:pos x="8" y="62"/>
              </a:cxn>
              <a:cxn ang="0">
                <a:pos x="2" y="56"/>
              </a:cxn>
              <a:cxn ang="0">
                <a:pos x="2" y="46"/>
              </a:cxn>
              <a:cxn ang="0">
                <a:pos x="8" y="38"/>
              </a:cxn>
              <a:cxn ang="0">
                <a:pos x="22" y="28"/>
              </a:cxn>
              <a:cxn ang="0">
                <a:pos x="26" y="20"/>
              </a:cxn>
              <a:cxn ang="0">
                <a:pos x="28" y="12"/>
              </a:cxn>
              <a:cxn ang="0">
                <a:pos x="26" y="6"/>
              </a:cxn>
              <a:cxn ang="0">
                <a:pos x="20" y="2"/>
              </a:cxn>
              <a:cxn ang="0">
                <a:pos x="14" y="6"/>
              </a:cxn>
              <a:cxn ang="0">
                <a:pos x="10" y="12"/>
              </a:cxn>
              <a:cxn ang="0">
                <a:pos x="12" y="16"/>
              </a:cxn>
              <a:cxn ang="0">
                <a:pos x="14" y="22"/>
              </a:cxn>
              <a:cxn ang="0">
                <a:pos x="16" y="34"/>
              </a:cxn>
              <a:cxn ang="0">
                <a:pos x="12" y="42"/>
              </a:cxn>
              <a:cxn ang="0">
                <a:pos x="10" y="50"/>
              </a:cxn>
              <a:cxn ang="0">
                <a:pos x="12" y="58"/>
              </a:cxn>
              <a:cxn ang="0">
                <a:pos x="20" y="62"/>
              </a:cxn>
              <a:cxn ang="0">
                <a:pos x="26" y="60"/>
              </a:cxn>
              <a:cxn ang="0">
                <a:pos x="28" y="52"/>
              </a:cxn>
              <a:cxn ang="0">
                <a:pos x="28" y="46"/>
              </a:cxn>
              <a:cxn ang="0">
                <a:pos x="22" y="40"/>
              </a:cxn>
            </a:cxnLst>
            <a:rect l="0" t="0" r="r" b="b"/>
            <a:pathLst>
              <a:path w="38" h="66">
                <a:moveTo>
                  <a:pt x="14" y="32"/>
                </a:moveTo>
                <a:lnTo>
                  <a:pt x="8" y="26"/>
                </a:lnTo>
                <a:lnTo>
                  <a:pt x="4" y="22"/>
                </a:lnTo>
                <a:lnTo>
                  <a:pt x="2" y="18"/>
                </a:lnTo>
                <a:lnTo>
                  <a:pt x="2" y="14"/>
                </a:lnTo>
                <a:lnTo>
                  <a:pt x="4" y="8"/>
                </a:lnTo>
                <a:lnTo>
                  <a:pt x="6" y="4"/>
                </a:lnTo>
                <a:lnTo>
                  <a:pt x="12" y="0"/>
                </a:lnTo>
                <a:lnTo>
                  <a:pt x="20" y="0"/>
                </a:lnTo>
                <a:lnTo>
                  <a:pt x="26" y="0"/>
                </a:lnTo>
                <a:lnTo>
                  <a:pt x="32" y="4"/>
                </a:lnTo>
                <a:lnTo>
                  <a:pt x="36" y="8"/>
                </a:lnTo>
                <a:lnTo>
                  <a:pt x="36" y="14"/>
                </a:lnTo>
                <a:lnTo>
                  <a:pt x="36" y="16"/>
                </a:lnTo>
                <a:lnTo>
                  <a:pt x="34" y="20"/>
                </a:lnTo>
                <a:lnTo>
                  <a:pt x="30" y="24"/>
                </a:lnTo>
                <a:lnTo>
                  <a:pt x="24" y="30"/>
                </a:lnTo>
                <a:lnTo>
                  <a:pt x="28" y="34"/>
                </a:lnTo>
                <a:lnTo>
                  <a:pt x="32" y="36"/>
                </a:lnTo>
                <a:lnTo>
                  <a:pt x="34" y="40"/>
                </a:lnTo>
                <a:lnTo>
                  <a:pt x="38" y="44"/>
                </a:lnTo>
                <a:lnTo>
                  <a:pt x="38" y="50"/>
                </a:lnTo>
                <a:lnTo>
                  <a:pt x="36" y="56"/>
                </a:lnTo>
                <a:lnTo>
                  <a:pt x="32" y="60"/>
                </a:lnTo>
                <a:lnTo>
                  <a:pt x="26" y="64"/>
                </a:lnTo>
                <a:lnTo>
                  <a:pt x="20" y="66"/>
                </a:lnTo>
                <a:lnTo>
                  <a:pt x="14" y="64"/>
                </a:lnTo>
                <a:lnTo>
                  <a:pt x="8" y="62"/>
                </a:lnTo>
                <a:lnTo>
                  <a:pt x="4" y="60"/>
                </a:lnTo>
                <a:lnTo>
                  <a:pt x="2" y="56"/>
                </a:lnTo>
                <a:lnTo>
                  <a:pt x="0" y="50"/>
                </a:lnTo>
                <a:lnTo>
                  <a:pt x="2" y="46"/>
                </a:lnTo>
                <a:lnTo>
                  <a:pt x="4" y="42"/>
                </a:lnTo>
                <a:lnTo>
                  <a:pt x="8" y="38"/>
                </a:lnTo>
                <a:lnTo>
                  <a:pt x="14" y="32"/>
                </a:lnTo>
                <a:close/>
                <a:moveTo>
                  <a:pt x="22" y="28"/>
                </a:moveTo>
                <a:lnTo>
                  <a:pt x="24" y="22"/>
                </a:lnTo>
                <a:lnTo>
                  <a:pt x="26" y="20"/>
                </a:lnTo>
                <a:lnTo>
                  <a:pt x="28" y="16"/>
                </a:lnTo>
                <a:lnTo>
                  <a:pt x="28" y="12"/>
                </a:lnTo>
                <a:lnTo>
                  <a:pt x="28" y="8"/>
                </a:lnTo>
                <a:lnTo>
                  <a:pt x="26" y="6"/>
                </a:lnTo>
                <a:lnTo>
                  <a:pt x="24" y="4"/>
                </a:lnTo>
                <a:lnTo>
                  <a:pt x="20" y="2"/>
                </a:lnTo>
                <a:lnTo>
                  <a:pt x="16" y="4"/>
                </a:lnTo>
                <a:lnTo>
                  <a:pt x="14" y="6"/>
                </a:lnTo>
                <a:lnTo>
                  <a:pt x="12" y="8"/>
                </a:lnTo>
                <a:lnTo>
                  <a:pt x="10" y="12"/>
                </a:lnTo>
                <a:lnTo>
                  <a:pt x="12" y="14"/>
                </a:lnTo>
                <a:lnTo>
                  <a:pt x="12" y="16"/>
                </a:lnTo>
                <a:lnTo>
                  <a:pt x="14" y="18"/>
                </a:lnTo>
                <a:lnTo>
                  <a:pt x="14" y="22"/>
                </a:lnTo>
                <a:lnTo>
                  <a:pt x="22" y="28"/>
                </a:lnTo>
                <a:close/>
                <a:moveTo>
                  <a:pt x="16" y="34"/>
                </a:moveTo>
                <a:lnTo>
                  <a:pt x="14" y="38"/>
                </a:lnTo>
                <a:lnTo>
                  <a:pt x="12" y="42"/>
                </a:lnTo>
                <a:lnTo>
                  <a:pt x="10" y="46"/>
                </a:lnTo>
                <a:lnTo>
                  <a:pt x="10" y="50"/>
                </a:lnTo>
                <a:lnTo>
                  <a:pt x="10" y="54"/>
                </a:lnTo>
                <a:lnTo>
                  <a:pt x="12" y="58"/>
                </a:lnTo>
                <a:lnTo>
                  <a:pt x="16" y="62"/>
                </a:lnTo>
                <a:lnTo>
                  <a:pt x="20" y="62"/>
                </a:lnTo>
                <a:lnTo>
                  <a:pt x="24" y="62"/>
                </a:lnTo>
                <a:lnTo>
                  <a:pt x="26" y="60"/>
                </a:lnTo>
                <a:lnTo>
                  <a:pt x="28" y="56"/>
                </a:lnTo>
                <a:lnTo>
                  <a:pt x="28" y="52"/>
                </a:lnTo>
                <a:lnTo>
                  <a:pt x="28" y="50"/>
                </a:lnTo>
                <a:lnTo>
                  <a:pt x="28" y="46"/>
                </a:lnTo>
                <a:lnTo>
                  <a:pt x="24" y="44"/>
                </a:lnTo>
                <a:lnTo>
                  <a:pt x="22" y="40"/>
                </a:lnTo>
                <a:lnTo>
                  <a:pt x="16" y="3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7027" name="Line 2403"/>
          <p:cNvSpPr>
            <a:spLocks noChangeShapeType="1"/>
          </p:cNvSpPr>
          <p:nvPr/>
        </p:nvSpPr>
        <p:spPr bwMode="auto">
          <a:xfrm flipV="1">
            <a:off x="3895725" y="2638425"/>
            <a:ext cx="3175" cy="1905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7028" name="Freeform 2404"/>
          <p:cNvSpPr>
            <a:spLocks/>
          </p:cNvSpPr>
          <p:nvPr/>
        </p:nvSpPr>
        <p:spPr bwMode="auto">
          <a:xfrm>
            <a:off x="3867150" y="2711450"/>
            <a:ext cx="41275" cy="101600"/>
          </a:xfrm>
          <a:custGeom>
            <a:avLst/>
            <a:gdLst/>
            <a:ahLst/>
            <a:cxnLst>
              <a:cxn ang="0">
                <a:pos x="0" y="6"/>
              </a:cxn>
              <a:cxn ang="0">
                <a:pos x="16" y="0"/>
              </a:cxn>
              <a:cxn ang="0">
                <a:pos x="18" y="0"/>
              </a:cxn>
              <a:cxn ang="0">
                <a:pos x="18" y="54"/>
              </a:cxn>
              <a:cxn ang="0">
                <a:pos x="18" y="58"/>
              </a:cxn>
              <a:cxn ang="0">
                <a:pos x="18" y="60"/>
              </a:cxn>
              <a:cxn ang="0">
                <a:pos x="18" y="62"/>
              </a:cxn>
              <a:cxn ang="0">
                <a:pos x="20" y="62"/>
              </a:cxn>
              <a:cxn ang="0">
                <a:pos x="22" y="62"/>
              </a:cxn>
              <a:cxn ang="0">
                <a:pos x="26" y="64"/>
              </a:cxn>
              <a:cxn ang="0">
                <a:pos x="26" y="64"/>
              </a:cxn>
              <a:cxn ang="0">
                <a:pos x="2" y="64"/>
              </a:cxn>
              <a:cxn ang="0">
                <a:pos x="2" y="64"/>
              </a:cxn>
              <a:cxn ang="0">
                <a:pos x="6" y="62"/>
              </a:cxn>
              <a:cxn ang="0">
                <a:pos x="8" y="62"/>
              </a:cxn>
              <a:cxn ang="0">
                <a:pos x="8" y="62"/>
              </a:cxn>
              <a:cxn ang="0">
                <a:pos x="10" y="60"/>
              </a:cxn>
              <a:cxn ang="0">
                <a:pos x="10" y="58"/>
              </a:cxn>
              <a:cxn ang="0">
                <a:pos x="10" y="54"/>
              </a:cxn>
              <a:cxn ang="0">
                <a:pos x="10" y="18"/>
              </a:cxn>
              <a:cxn ang="0">
                <a:pos x="10" y="12"/>
              </a:cxn>
              <a:cxn ang="0">
                <a:pos x="10" y="8"/>
              </a:cxn>
              <a:cxn ang="0">
                <a:pos x="8" y="8"/>
              </a:cxn>
              <a:cxn ang="0">
                <a:pos x="8" y="6"/>
              </a:cxn>
              <a:cxn ang="0">
                <a:pos x="8" y="6"/>
              </a:cxn>
              <a:cxn ang="0">
                <a:pos x="6" y="6"/>
              </a:cxn>
              <a:cxn ang="0">
                <a:pos x="4" y="6"/>
              </a:cxn>
              <a:cxn ang="0">
                <a:pos x="2" y="8"/>
              </a:cxn>
              <a:cxn ang="0">
                <a:pos x="0" y="6"/>
              </a:cxn>
            </a:cxnLst>
            <a:rect l="0" t="0" r="r" b="b"/>
            <a:pathLst>
              <a:path w="26" h="64">
                <a:moveTo>
                  <a:pt x="0" y="6"/>
                </a:moveTo>
                <a:lnTo>
                  <a:pt x="16" y="0"/>
                </a:lnTo>
                <a:lnTo>
                  <a:pt x="18" y="0"/>
                </a:lnTo>
                <a:lnTo>
                  <a:pt x="18" y="54"/>
                </a:lnTo>
                <a:lnTo>
                  <a:pt x="18" y="58"/>
                </a:lnTo>
                <a:lnTo>
                  <a:pt x="18" y="60"/>
                </a:lnTo>
                <a:lnTo>
                  <a:pt x="18" y="62"/>
                </a:lnTo>
                <a:lnTo>
                  <a:pt x="20" y="62"/>
                </a:lnTo>
                <a:lnTo>
                  <a:pt x="22" y="62"/>
                </a:lnTo>
                <a:lnTo>
                  <a:pt x="26" y="64"/>
                </a:lnTo>
                <a:lnTo>
                  <a:pt x="26" y="64"/>
                </a:lnTo>
                <a:lnTo>
                  <a:pt x="2" y="64"/>
                </a:lnTo>
                <a:lnTo>
                  <a:pt x="2" y="64"/>
                </a:lnTo>
                <a:lnTo>
                  <a:pt x="6" y="62"/>
                </a:lnTo>
                <a:lnTo>
                  <a:pt x="8" y="62"/>
                </a:lnTo>
                <a:lnTo>
                  <a:pt x="8" y="62"/>
                </a:lnTo>
                <a:lnTo>
                  <a:pt x="10" y="60"/>
                </a:lnTo>
                <a:lnTo>
                  <a:pt x="10" y="58"/>
                </a:lnTo>
                <a:lnTo>
                  <a:pt x="10" y="54"/>
                </a:lnTo>
                <a:lnTo>
                  <a:pt x="10" y="18"/>
                </a:lnTo>
                <a:lnTo>
                  <a:pt x="10" y="12"/>
                </a:lnTo>
                <a:lnTo>
                  <a:pt x="10" y="8"/>
                </a:lnTo>
                <a:lnTo>
                  <a:pt x="8" y="8"/>
                </a:lnTo>
                <a:lnTo>
                  <a:pt x="8" y="6"/>
                </a:lnTo>
                <a:lnTo>
                  <a:pt x="8" y="6"/>
                </a:lnTo>
                <a:lnTo>
                  <a:pt x="6" y="6"/>
                </a:lnTo>
                <a:lnTo>
                  <a:pt x="4" y="6"/>
                </a:lnTo>
                <a:lnTo>
                  <a:pt x="2" y="8"/>
                </a:lnTo>
                <a:lnTo>
                  <a:pt x="0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7029" name="Line 2405"/>
          <p:cNvSpPr>
            <a:spLocks noChangeShapeType="1"/>
          </p:cNvSpPr>
          <p:nvPr/>
        </p:nvSpPr>
        <p:spPr bwMode="auto">
          <a:xfrm flipH="1" flipV="1">
            <a:off x="787400" y="1800225"/>
            <a:ext cx="63500" cy="85725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7030" name="Line 2406"/>
          <p:cNvSpPr>
            <a:spLocks noChangeShapeType="1"/>
          </p:cNvSpPr>
          <p:nvPr/>
        </p:nvSpPr>
        <p:spPr bwMode="auto">
          <a:xfrm flipV="1">
            <a:off x="850900" y="2651125"/>
            <a:ext cx="22225" cy="635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7031" name="Line 2407"/>
          <p:cNvSpPr>
            <a:spLocks noChangeShapeType="1"/>
          </p:cNvSpPr>
          <p:nvPr/>
        </p:nvSpPr>
        <p:spPr bwMode="auto">
          <a:xfrm flipV="1">
            <a:off x="841375" y="2501900"/>
            <a:ext cx="19050" cy="635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7032" name="Line 2408"/>
          <p:cNvSpPr>
            <a:spLocks noChangeShapeType="1"/>
          </p:cNvSpPr>
          <p:nvPr/>
        </p:nvSpPr>
        <p:spPr bwMode="auto">
          <a:xfrm flipV="1">
            <a:off x="815975" y="2197100"/>
            <a:ext cx="22225" cy="31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7033" name="Line 2409"/>
          <p:cNvSpPr>
            <a:spLocks noChangeShapeType="1"/>
          </p:cNvSpPr>
          <p:nvPr/>
        </p:nvSpPr>
        <p:spPr bwMode="auto">
          <a:xfrm flipV="1">
            <a:off x="793750" y="1879600"/>
            <a:ext cx="19050" cy="31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7035" name="Text Box 2411"/>
          <p:cNvSpPr txBox="1">
            <a:spLocks noChangeArrowheads="1"/>
          </p:cNvSpPr>
          <p:nvPr/>
        </p:nvSpPr>
        <p:spPr bwMode="auto">
          <a:xfrm>
            <a:off x="6350000" y="1447800"/>
            <a:ext cx="19050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sz="1800" dirty="0"/>
              <a:t>L</a:t>
            </a:r>
            <a:r>
              <a:rPr lang="en-US" sz="1800" baseline="-25000" dirty="0"/>
              <a:t>z</a:t>
            </a:r>
            <a:r>
              <a:rPr lang="en-US" sz="1800" dirty="0"/>
              <a:t>=0 and L</a:t>
            </a:r>
            <a:r>
              <a:rPr lang="en-US" sz="1800" baseline="-25000" dirty="0"/>
              <a:t>z</a:t>
            </a:r>
            <a:r>
              <a:rPr lang="en-US" sz="1800" dirty="0"/>
              <a:t>=2</a:t>
            </a:r>
            <a:endParaRPr lang="it-IT" sz="1800"/>
          </a:p>
        </p:txBody>
      </p:sp>
      <p:sp>
        <p:nvSpPr>
          <p:cNvPr id="158471" name="Text Box 3847"/>
          <p:cNvSpPr txBox="1">
            <a:spLocks noChangeArrowheads="1"/>
          </p:cNvSpPr>
          <p:nvPr/>
        </p:nvSpPr>
        <p:spPr bwMode="auto">
          <a:xfrm>
            <a:off x="5715000" y="2971800"/>
            <a:ext cx="5334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dirty="0"/>
              <a:t>k</a:t>
            </a:r>
            <a:r>
              <a:rPr lang="en-US" baseline="30000" dirty="0"/>
              <a:t>2</a:t>
            </a:r>
            <a:r>
              <a:rPr lang="en-US" baseline="-25000" dirty="0">
                <a:latin typeface="Symbol" pitchFamily="18" charset="2"/>
                <a:sym typeface="Symbol" pitchFamily="18" charset="2"/>
              </a:rPr>
              <a:t></a:t>
            </a:r>
          </a:p>
        </p:txBody>
      </p:sp>
      <p:sp>
        <p:nvSpPr>
          <p:cNvPr id="158473" name="Text Box 3849"/>
          <p:cNvSpPr txBox="1">
            <a:spLocks noChangeArrowheads="1"/>
          </p:cNvSpPr>
          <p:nvPr/>
        </p:nvSpPr>
        <p:spPr bwMode="auto">
          <a:xfrm>
            <a:off x="5029200" y="1295400"/>
            <a:ext cx="990600" cy="51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sz="1400" dirty="0"/>
              <a:t> h</a:t>
            </a:r>
            <a:r>
              <a:rPr lang="en-US" sz="1400" baseline="-25000" dirty="0"/>
              <a:t>1T</a:t>
            </a:r>
            <a:r>
              <a:rPr lang="en-US" sz="1400" baseline="30000" dirty="0">
                <a:latin typeface="Symbol" pitchFamily="18" charset="2"/>
                <a:sym typeface="Symbol" pitchFamily="18" charset="2"/>
              </a:rPr>
              <a:t></a:t>
            </a:r>
            <a:r>
              <a:rPr lang="en-US" sz="1400" baseline="30000" dirty="0">
                <a:sym typeface="Symbol" pitchFamily="18" charset="2"/>
              </a:rPr>
              <a:t> d</a:t>
            </a:r>
            <a:br>
              <a:rPr lang="en-US" sz="1400" baseline="30000" dirty="0">
                <a:sym typeface="Symbol" pitchFamily="18" charset="2"/>
              </a:rPr>
            </a:br>
            <a:r>
              <a:rPr lang="en-US" sz="1400" dirty="0">
                <a:sym typeface="Symbol" pitchFamily="18" charset="2"/>
              </a:rPr>
              <a:t>[GeV</a:t>
            </a:r>
            <a:r>
              <a:rPr lang="en-US" sz="1400" baseline="30000" dirty="0">
                <a:sym typeface="Symbol" pitchFamily="18" charset="2"/>
              </a:rPr>
              <a:t>-3</a:t>
            </a:r>
            <a:r>
              <a:rPr lang="en-US" sz="1400" dirty="0">
                <a:sym typeface="Symbol" pitchFamily="18" charset="2"/>
              </a:rPr>
              <a:t>] </a:t>
            </a:r>
          </a:p>
        </p:txBody>
      </p:sp>
      <p:pic>
        <p:nvPicPr>
          <p:cNvPr id="160871" name="Picture 6247" descr="txp_fig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5"/>
          <a:srcRect/>
          <a:stretch>
            <a:fillRect/>
          </a:stretch>
        </p:blipFill>
        <p:spPr bwMode="auto">
          <a:xfrm>
            <a:off x="1295400" y="496888"/>
            <a:ext cx="6478588" cy="488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pSp>
        <p:nvGrpSpPr>
          <p:cNvPr id="12" name="Group 8655"/>
          <p:cNvGrpSpPr>
            <a:grpSpLocks/>
          </p:cNvGrpSpPr>
          <p:nvPr/>
        </p:nvGrpSpPr>
        <p:grpSpPr bwMode="auto">
          <a:xfrm>
            <a:off x="68263" y="3357563"/>
            <a:ext cx="6180137" cy="3348037"/>
            <a:chOff x="43" y="2115"/>
            <a:chExt cx="3893" cy="2109"/>
          </a:xfrm>
        </p:grpSpPr>
        <p:sp>
          <p:nvSpPr>
            <p:cNvPr id="154635" name="AutoShape 11"/>
            <p:cNvSpPr>
              <a:spLocks noChangeArrowheads="1"/>
            </p:cNvSpPr>
            <p:nvPr/>
          </p:nvSpPr>
          <p:spPr bwMode="auto">
            <a:xfrm>
              <a:off x="2761" y="2115"/>
              <a:ext cx="215" cy="669"/>
            </a:xfrm>
            <a:prstGeom prst="downArrow">
              <a:avLst>
                <a:gd name="adj1" fmla="val 50000"/>
                <a:gd name="adj2" fmla="val 77791"/>
              </a:avLst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54636" name="Text Box 12"/>
            <p:cNvSpPr txBox="1">
              <a:spLocks noChangeArrowheads="1"/>
            </p:cNvSpPr>
            <p:nvPr/>
          </p:nvSpPr>
          <p:spPr bwMode="auto">
            <a:xfrm>
              <a:off x="2400" y="2256"/>
              <a:ext cx="576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r>
                <a:rPr lang="en-US" b="1" dirty="0">
                  <a:solidFill>
                    <a:srgbClr val="0000FF"/>
                  </a:solidFill>
                </a:rPr>
                <a:t>SUM</a:t>
              </a:r>
              <a:endParaRPr lang="it-IT" b="1">
                <a:solidFill>
                  <a:srgbClr val="0000FF"/>
                </a:solidFill>
              </a:endParaRPr>
            </a:p>
          </p:txBody>
        </p:sp>
        <p:sp>
          <p:nvSpPr>
            <p:cNvPr id="154637" name="AutoShape 13"/>
            <p:cNvSpPr>
              <a:spLocks noChangeArrowheads="1"/>
            </p:cNvSpPr>
            <p:nvPr/>
          </p:nvSpPr>
          <p:spPr bwMode="auto">
            <a:xfrm>
              <a:off x="672" y="3072"/>
              <a:ext cx="96" cy="192"/>
            </a:xfrm>
            <a:prstGeom prst="downArrow">
              <a:avLst>
                <a:gd name="adj1" fmla="val 50000"/>
                <a:gd name="adj2" fmla="val 50000"/>
              </a:avLst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54638" name="Text Box 14"/>
            <p:cNvSpPr txBox="1">
              <a:spLocks noChangeArrowheads="1"/>
            </p:cNvSpPr>
            <p:nvPr/>
          </p:nvSpPr>
          <p:spPr bwMode="auto">
            <a:xfrm>
              <a:off x="48" y="3216"/>
              <a:ext cx="1632" cy="5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r>
                <a:rPr lang="en-US" dirty="0">
                  <a:solidFill>
                    <a:srgbClr val="0000FF"/>
                  </a:solidFill>
                </a:rPr>
                <a:t>partial cancellation of</a:t>
              </a:r>
              <a:br>
                <a:rPr lang="en-US" dirty="0">
                  <a:solidFill>
                    <a:srgbClr val="0000FF"/>
                  </a:solidFill>
                </a:rPr>
              </a:br>
              <a:r>
                <a:rPr lang="en-US" dirty="0">
                  <a:solidFill>
                    <a:srgbClr val="0000FF"/>
                  </a:solidFill>
                </a:rPr>
                <a:t>different angular momentum components</a:t>
              </a:r>
              <a:endParaRPr lang="it-IT">
                <a:solidFill>
                  <a:srgbClr val="0000FF"/>
                </a:solidFill>
              </a:endParaRPr>
            </a:p>
          </p:txBody>
        </p:sp>
        <p:sp>
          <p:nvSpPr>
            <p:cNvPr id="154639" name="AutoShape 15"/>
            <p:cNvSpPr>
              <a:spLocks noChangeArrowheads="1"/>
            </p:cNvSpPr>
            <p:nvPr/>
          </p:nvSpPr>
          <p:spPr bwMode="auto">
            <a:xfrm>
              <a:off x="672" y="3792"/>
              <a:ext cx="96" cy="192"/>
            </a:xfrm>
            <a:prstGeom prst="downArrow">
              <a:avLst>
                <a:gd name="adj1" fmla="val 50000"/>
                <a:gd name="adj2" fmla="val 50000"/>
              </a:avLst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54640" name="Text Box 16"/>
            <p:cNvSpPr txBox="1">
              <a:spLocks noChangeArrowheads="1"/>
            </p:cNvSpPr>
            <p:nvPr/>
          </p:nvSpPr>
          <p:spPr bwMode="auto">
            <a:xfrm>
              <a:off x="48" y="4012"/>
              <a:ext cx="1344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r>
                <a:rPr lang="en-US" dirty="0">
                  <a:solidFill>
                    <a:srgbClr val="0000FF"/>
                  </a:solidFill>
                </a:rPr>
                <a:t>non-spherical shape</a:t>
              </a:r>
              <a:endParaRPr lang="it-IT">
                <a:solidFill>
                  <a:srgbClr val="0000FF"/>
                </a:solidFill>
              </a:endParaRPr>
            </a:p>
          </p:txBody>
        </p:sp>
        <p:sp>
          <p:nvSpPr>
            <p:cNvPr id="158474" name="Text Box 3850"/>
            <p:cNvSpPr txBox="1">
              <a:spLocks noChangeArrowheads="1"/>
            </p:cNvSpPr>
            <p:nvPr/>
          </p:nvSpPr>
          <p:spPr bwMode="auto">
            <a:xfrm>
              <a:off x="1680" y="2410"/>
              <a:ext cx="624" cy="32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r>
                <a:rPr lang="en-US" sz="1400" dirty="0"/>
                <a:t> h</a:t>
              </a:r>
              <a:r>
                <a:rPr lang="en-US" sz="1400" baseline="-25000" dirty="0"/>
                <a:t>1T</a:t>
              </a:r>
              <a:r>
                <a:rPr lang="en-US" sz="1400" baseline="30000" dirty="0">
                  <a:latin typeface="Symbol" pitchFamily="18" charset="2"/>
                  <a:sym typeface="Symbol" pitchFamily="18" charset="2"/>
                </a:rPr>
                <a:t></a:t>
              </a:r>
              <a:r>
                <a:rPr lang="en-US" sz="1400" baseline="30000" dirty="0">
                  <a:sym typeface="Symbol" pitchFamily="18" charset="2"/>
                </a:rPr>
                <a:t> d</a:t>
              </a:r>
              <a:br>
                <a:rPr lang="en-US" sz="1400" baseline="30000" dirty="0">
                  <a:sym typeface="Symbol" pitchFamily="18" charset="2"/>
                </a:rPr>
              </a:br>
              <a:r>
                <a:rPr lang="en-US" sz="1400" dirty="0">
                  <a:sym typeface="Symbol" pitchFamily="18" charset="2"/>
                </a:rPr>
                <a:t>[GeV</a:t>
              </a:r>
              <a:r>
                <a:rPr lang="en-US" sz="1400" baseline="30000" dirty="0">
                  <a:sym typeface="Symbol" pitchFamily="18" charset="2"/>
                </a:rPr>
                <a:t>-3</a:t>
              </a:r>
              <a:r>
                <a:rPr lang="en-US" sz="1400" dirty="0">
                  <a:sym typeface="Symbol" pitchFamily="18" charset="2"/>
                </a:rPr>
                <a:t>] </a:t>
              </a:r>
            </a:p>
          </p:txBody>
        </p:sp>
        <p:grpSp>
          <p:nvGrpSpPr>
            <p:cNvPr id="13" name="Group 3851"/>
            <p:cNvGrpSpPr>
              <a:grpSpLocks/>
            </p:cNvGrpSpPr>
            <p:nvPr/>
          </p:nvGrpSpPr>
          <p:grpSpPr bwMode="auto">
            <a:xfrm>
              <a:off x="1632" y="2640"/>
              <a:ext cx="2304" cy="1248"/>
              <a:chOff x="1632" y="2640"/>
              <a:chExt cx="2304" cy="1248"/>
            </a:xfrm>
          </p:grpSpPr>
          <p:sp>
            <p:nvSpPr>
              <p:cNvPr id="158476" name="Text Box 3852"/>
              <p:cNvSpPr txBox="1">
                <a:spLocks noChangeArrowheads="1"/>
              </p:cNvSpPr>
              <p:nvPr/>
            </p:nvSpPr>
            <p:spPr bwMode="auto">
              <a:xfrm>
                <a:off x="3264" y="3600"/>
                <a:ext cx="192" cy="21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r>
                  <a:rPr lang="en-US" dirty="0"/>
                  <a:t>x</a:t>
                </a:r>
                <a:endParaRPr lang="it-IT"/>
              </a:p>
            </p:txBody>
          </p:sp>
          <p:sp>
            <p:nvSpPr>
              <p:cNvPr id="158477" name="Text Box 3853"/>
              <p:cNvSpPr txBox="1">
                <a:spLocks noChangeArrowheads="1"/>
              </p:cNvSpPr>
              <p:nvPr/>
            </p:nvSpPr>
            <p:spPr bwMode="auto">
              <a:xfrm>
                <a:off x="2160" y="3504"/>
                <a:ext cx="336" cy="21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r>
                  <a:rPr lang="en-US" dirty="0"/>
                  <a:t>k</a:t>
                </a:r>
                <a:r>
                  <a:rPr lang="en-US" baseline="30000" dirty="0"/>
                  <a:t>2</a:t>
                </a:r>
                <a:r>
                  <a:rPr lang="en-US" baseline="-25000" dirty="0">
                    <a:latin typeface="Symbol" pitchFamily="18" charset="2"/>
                    <a:sym typeface="Symbol" pitchFamily="18" charset="2"/>
                  </a:rPr>
                  <a:t></a:t>
                </a:r>
              </a:p>
            </p:txBody>
          </p:sp>
          <p:sp>
            <p:nvSpPr>
              <p:cNvPr id="158478" name="AutoShape 3854"/>
              <p:cNvSpPr>
                <a:spLocks noChangeAspect="1" noChangeArrowheads="1" noTextEdit="1"/>
              </p:cNvSpPr>
              <p:nvPr/>
            </p:nvSpPr>
            <p:spPr bwMode="auto">
              <a:xfrm>
                <a:off x="1632" y="2640"/>
                <a:ext cx="2304" cy="124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479" name="Line 3855"/>
              <p:cNvSpPr>
                <a:spLocks noChangeShapeType="1"/>
              </p:cNvSpPr>
              <p:nvPr/>
            </p:nvSpPr>
            <p:spPr bwMode="auto">
              <a:xfrm flipV="1">
                <a:off x="2936" y="3306"/>
                <a:ext cx="958" cy="436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480" name="Line 3856"/>
              <p:cNvSpPr>
                <a:spLocks noChangeShapeType="1"/>
              </p:cNvSpPr>
              <p:nvPr/>
            </p:nvSpPr>
            <p:spPr bwMode="auto">
              <a:xfrm flipV="1">
                <a:off x="3190" y="3614"/>
                <a:ext cx="1" cy="12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481" name="Freeform 3857"/>
              <p:cNvSpPr>
                <a:spLocks noEditPoints="1"/>
              </p:cNvSpPr>
              <p:nvPr/>
            </p:nvSpPr>
            <p:spPr bwMode="auto">
              <a:xfrm>
                <a:off x="3132" y="3660"/>
                <a:ext cx="40" cy="66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" y="24"/>
                  </a:cxn>
                  <a:cxn ang="0">
                    <a:pos x="4" y="14"/>
                  </a:cxn>
                  <a:cxn ang="0">
                    <a:pos x="8" y="8"/>
                  </a:cxn>
                  <a:cxn ang="0">
                    <a:pos x="12" y="2"/>
                  </a:cxn>
                  <a:cxn ang="0">
                    <a:pos x="16" y="0"/>
                  </a:cxn>
                  <a:cxn ang="0">
                    <a:pos x="20" y="0"/>
                  </a:cxn>
                  <a:cxn ang="0">
                    <a:pos x="26" y="0"/>
                  </a:cxn>
                  <a:cxn ang="0">
                    <a:pos x="30" y="4"/>
                  </a:cxn>
                  <a:cxn ang="0">
                    <a:pos x="34" y="8"/>
                  </a:cxn>
                  <a:cxn ang="0">
                    <a:pos x="38" y="14"/>
                  </a:cxn>
                  <a:cxn ang="0">
                    <a:pos x="40" y="22"/>
                  </a:cxn>
                  <a:cxn ang="0">
                    <a:pos x="40" y="32"/>
                  </a:cxn>
                  <a:cxn ang="0">
                    <a:pos x="40" y="42"/>
                  </a:cxn>
                  <a:cxn ang="0">
                    <a:pos x="38" y="52"/>
                  </a:cxn>
                  <a:cxn ang="0">
                    <a:pos x="34" y="58"/>
                  </a:cxn>
                  <a:cxn ang="0">
                    <a:pos x="30" y="62"/>
                  </a:cxn>
                  <a:cxn ang="0">
                    <a:pos x="24" y="64"/>
                  </a:cxn>
                  <a:cxn ang="0">
                    <a:pos x="20" y="66"/>
                  </a:cxn>
                  <a:cxn ang="0">
                    <a:pos x="14" y="64"/>
                  </a:cxn>
                  <a:cxn ang="0">
                    <a:pos x="10" y="62"/>
                  </a:cxn>
                  <a:cxn ang="0">
                    <a:pos x="6" y="56"/>
                  </a:cxn>
                  <a:cxn ang="0">
                    <a:pos x="2" y="48"/>
                  </a:cxn>
                  <a:cxn ang="0">
                    <a:pos x="2" y="42"/>
                  </a:cxn>
                  <a:cxn ang="0">
                    <a:pos x="0" y="34"/>
                  </a:cxn>
                  <a:cxn ang="0">
                    <a:pos x="10" y="34"/>
                  </a:cxn>
                  <a:cxn ang="0">
                    <a:pos x="10" y="46"/>
                  </a:cxn>
                  <a:cxn ang="0">
                    <a:pos x="12" y="56"/>
                  </a:cxn>
                  <a:cxn ang="0">
                    <a:pos x="14" y="60"/>
                  </a:cxn>
                  <a:cxn ang="0">
                    <a:pos x="18" y="62"/>
                  </a:cxn>
                  <a:cxn ang="0">
                    <a:pos x="20" y="62"/>
                  </a:cxn>
                  <a:cxn ang="0">
                    <a:pos x="22" y="62"/>
                  </a:cxn>
                  <a:cxn ang="0">
                    <a:pos x="26" y="60"/>
                  </a:cxn>
                  <a:cxn ang="0">
                    <a:pos x="28" y="58"/>
                  </a:cxn>
                  <a:cxn ang="0">
                    <a:pos x="30" y="52"/>
                  </a:cxn>
                  <a:cxn ang="0">
                    <a:pos x="30" y="46"/>
                  </a:cxn>
                  <a:cxn ang="0">
                    <a:pos x="32" y="40"/>
                  </a:cxn>
                  <a:cxn ang="0">
                    <a:pos x="32" y="30"/>
                  </a:cxn>
                  <a:cxn ang="0">
                    <a:pos x="32" y="20"/>
                  </a:cxn>
                  <a:cxn ang="0">
                    <a:pos x="30" y="12"/>
                  </a:cxn>
                  <a:cxn ang="0">
                    <a:pos x="28" y="8"/>
                  </a:cxn>
                  <a:cxn ang="0">
                    <a:pos x="26" y="4"/>
                  </a:cxn>
                  <a:cxn ang="0">
                    <a:pos x="24" y="4"/>
                  </a:cxn>
                  <a:cxn ang="0">
                    <a:pos x="20" y="2"/>
                  </a:cxn>
                  <a:cxn ang="0">
                    <a:pos x="18" y="4"/>
                  </a:cxn>
                  <a:cxn ang="0">
                    <a:pos x="16" y="6"/>
                  </a:cxn>
                  <a:cxn ang="0">
                    <a:pos x="12" y="10"/>
                  </a:cxn>
                  <a:cxn ang="0">
                    <a:pos x="10" y="18"/>
                  </a:cxn>
                  <a:cxn ang="0">
                    <a:pos x="10" y="26"/>
                  </a:cxn>
                  <a:cxn ang="0">
                    <a:pos x="10" y="34"/>
                  </a:cxn>
                </a:cxnLst>
                <a:rect l="0" t="0" r="r" b="b"/>
                <a:pathLst>
                  <a:path w="40" h="66">
                    <a:moveTo>
                      <a:pt x="0" y="34"/>
                    </a:moveTo>
                    <a:lnTo>
                      <a:pt x="2" y="24"/>
                    </a:lnTo>
                    <a:lnTo>
                      <a:pt x="4" y="14"/>
                    </a:lnTo>
                    <a:lnTo>
                      <a:pt x="8" y="8"/>
                    </a:lnTo>
                    <a:lnTo>
                      <a:pt x="12" y="2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6" y="0"/>
                    </a:lnTo>
                    <a:lnTo>
                      <a:pt x="30" y="4"/>
                    </a:lnTo>
                    <a:lnTo>
                      <a:pt x="34" y="8"/>
                    </a:lnTo>
                    <a:lnTo>
                      <a:pt x="38" y="14"/>
                    </a:lnTo>
                    <a:lnTo>
                      <a:pt x="40" y="22"/>
                    </a:lnTo>
                    <a:lnTo>
                      <a:pt x="40" y="32"/>
                    </a:lnTo>
                    <a:lnTo>
                      <a:pt x="40" y="42"/>
                    </a:lnTo>
                    <a:lnTo>
                      <a:pt x="38" y="52"/>
                    </a:lnTo>
                    <a:lnTo>
                      <a:pt x="34" y="58"/>
                    </a:lnTo>
                    <a:lnTo>
                      <a:pt x="30" y="62"/>
                    </a:lnTo>
                    <a:lnTo>
                      <a:pt x="24" y="64"/>
                    </a:lnTo>
                    <a:lnTo>
                      <a:pt x="20" y="66"/>
                    </a:lnTo>
                    <a:lnTo>
                      <a:pt x="14" y="64"/>
                    </a:lnTo>
                    <a:lnTo>
                      <a:pt x="10" y="62"/>
                    </a:lnTo>
                    <a:lnTo>
                      <a:pt x="6" y="56"/>
                    </a:lnTo>
                    <a:lnTo>
                      <a:pt x="2" y="48"/>
                    </a:lnTo>
                    <a:lnTo>
                      <a:pt x="2" y="42"/>
                    </a:lnTo>
                    <a:lnTo>
                      <a:pt x="0" y="34"/>
                    </a:lnTo>
                    <a:close/>
                    <a:moveTo>
                      <a:pt x="10" y="34"/>
                    </a:moveTo>
                    <a:lnTo>
                      <a:pt x="10" y="46"/>
                    </a:lnTo>
                    <a:lnTo>
                      <a:pt x="12" y="56"/>
                    </a:lnTo>
                    <a:lnTo>
                      <a:pt x="14" y="60"/>
                    </a:lnTo>
                    <a:lnTo>
                      <a:pt x="18" y="62"/>
                    </a:lnTo>
                    <a:lnTo>
                      <a:pt x="20" y="62"/>
                    </a:lnTo>
                    <a:lnTo>
                      <a:pt x="22" y="62"/>
                    </a:lnTo>
                    <a:lnTo>
                      <a:pt x="26" y="60"/>
                    </a:lnTo>
                    <a:lnTo>
                      <a:pt x="28" y="58"/>
                    </a:lnTo>
                    <a:lnTo>
                      <a:pt x="30" y="52"/>
                    </a:lnTo>
                    <a:lnTo>
                      <a:pt x="30" y="46"/>
                    </a:lnTo>
                    <a:lnTo>
                      <a:pt x="32" y="40"/>
                    </a:lnTo>
                    <a:lnTo>
                      <a:pt x="32" y="30"/>
                    </a:lnTo>
                    <a:lnTo>
                      <a:pt x="32" y="20"/>
                    </a:lnTo>
                    <a:lnTo>
                      <a:pt x="30" y="12"/>
                    </a:lnTo>
                    <a:lnTo>
                      <a:pt x="28" y="8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0" y="2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2" y="10"/>
                    </a:lnTo>
                    <a:lnTo>
                      <a:pt x="10" y="18"/>
                    </a:lnTo>
                    <a:lnTo>
                      <a:pt x="10" y="26"/>
                    </a:lnTo>
                    <a:lnTo>
                      <a:pt x="1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482" name="Freeform 3858"/>
              <p:cNvSpPr>
                <a:spLocks/>
              </p:cNvSpPr>
              <p:nvPr/>
            </p:nvSpPr>
            <p:spPr bwMode="auto">
              <a:xfrm>
                <a:off x="3184" y="3714"/>
                <a:ext cx="10" cy="1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8" y="2"/>
                  </a:cxn>
                  <a:cxn ang="0">
                    <a:pos x="10" y="2"/>
                  </a:cxn>
                  <a:cxn ang="0">
                    <a:pos x="10" y="4"/>
                  </a:cxn>
                  <a:cxn ang="0">
                    <a:pos x="10" y="6"/>
                  </a:cxn>
                  <a:cxn ang="0">
                    <a:pos x="10" y="8"/>
                  </a:cxn>
                  <a:cxn ang="0">
                    <a:pos x="8" y="10"/>
                  </a:cxn>
                  <a:cxn ang="0">
                    <a:pos x="8" y="12"/>
                  </a:cxn>
                  <a:cxn ang="0">
                    <a:pos x="6" y="12"/>
                  </a:cxn>
                  <a:cxn ang="0">
                    <a:pos x="2" y="12"/>
                  </a:cxn>
                  <a:cxn ang="0">
                    <a:pos x="2" y="10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6" y="0"/>
                  </a:cxn>
                </a:cxnLst>
                <a:rect l="0" t="0" r="r" b="b"/>
                <a:pathLst>
                  <a:path w="10" h="12">
                    <a:moveTo>
                      <a:pt x="6" y="0"/>
                    </a:moveTo>
                    <a:lnTo>
                      <a:pt x="8" y="2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483" name="Freeform 3859"/>
              <p:cNvSpPr>
                <a:spLocks/>
              </p:cNvSpPr>
              <p:nvPr/>
            </p:nvSpPr>
            <p:spPr bwMode="auto">
              <a:xfrm>
                <a:off x="3202" y="3660"/>
                <a:ext cx="42" cy="64"/>
              </a:xfrm>
              <a:custGeom>
                <a:avLst/>
                <a:gdLst/>
                <a:ahLst/>
                <a:cxnLst>
                  <a:cxn ang="0">
                    <a:pos x="42" y="52"/>
                  </a:cxn>
                  <a:cxn ang="0">
                    <a:pos x="38" y="64"/>
                  </a:cxn>
                  <a:cxn ang="0">
                    <a:pos x="0" y="64"/>
                  </a:cxn>
                  <a:cxn ang="0">
                    <a:pos x="0" y="64"/>
                  </a:cxn>
                  <a:cxn ang="0">
                    <a:pos x="10" y="54"/>
                  </a:cxn>
                  <a:cxn ang="0">
                    <a:pos x="18" y="46"/>
                  </a:cxn>
                  <a:cxn ang="0">
                    <a:pos x="24" y="38"/>
                  </a:cxn>
                  <a:cxn ang="0">
                    <a:pos x="28" y="32"/>
                  </a:cxn>
                  <a:cxn ang="0">
                    <a:pos x="30" y="26"/>
                  </a:cxn>
                  <a:cxn ang="0">
                    <a:pos x="30" y="20"/>
                  </a:cxn>
                  <a:cxn ang="0">
                    <a:pos x="30" y="16"/>
                  </a:cxn>
                  <a:cxn ang="0">
                    <a:pos x="26" y="10"/>
                  </a:cxn>
                  <a:cxn ang="0">
                    <a:pos x="22" y="8"/>
                  </a:cxn>
                  <a:cxn ang="0">
                    <a:pos x="18" y="6"/>
                  </a:cxn>
                  <a:cxn ang="0">
                    <a:pos x="14" y="8"/>
                  </a:cxn>
                  <a:cxn ang="0">
                    <a:pos x="10" y="10"/>
                  </a:cxn>
                  <a:cxn ang="0">
                    <a:pos x="6" y="14"/>
                  </a:cxn>
                  <a:cxn ang="0">
                    <a:pos x="4" y="18"/>
                  </a:cxn>
                  <a:cxn ang="0">
                    <a:pos x="2" y="18"/>
                  </a:cxn>
                  <a:cxn ang="0">
                    <a:pos x="4" y="10"/>
                  </a:cxn>
                  <a:cxn ang="0">
                    <a:pos x="8" y="4"/>
                  </a:cxn>
                  <a:cxn ang="0">
                    <a:pos x="14" y="2"/>
                  </a:cxn>
                  <a:cxn ang="0">
                    <a:pos x="20" y="0"/>
                  </a:cxn>
                  <a:cxn ang="0">
                    <a:pos x="28" y="2"/>
                  </a:cxn>
                  <a:cxn ang="0">
                    <a:pos x="34" y="4"/>
                  </a:cxn>
                  <a:cxn ang="0">
                    <a:pos x="38" y="10"/>
                  </a:cxn>
                  <a:cxn ang="0">
                    <a:pos x="38" y="16"/>
                  </a:cxn>
                  <a:cxn ang="0">
                    <a:pos x="38" y="22"/>
                  </a:cxn>
                  <a:cxn ang="0">
                    <a:pos x="36" y="26"/>
                  </a:cxn>
                  <a:cxn ang="0">
                    <a:pos x="32" y="34"/>
                  </a:cxn>
                  <a:cxn ang="0">
                    <a:pos x="24" y="42"/>
                  </a:cxn>
                  <a:cxn ang="0">
                    <a:pos x="18" y="50"/>
                  </a:cxn>
                  <a:cxn ang="0">
                    <a:pos x="12" y="54"/>
                  </a:cxn>
                  <a:cxn ang="0">
                    <a:pos x="10" y="58"/>
                  </a:cxn>
                  <a:cxn ang="0">
                    <a:pos x="26" y="58"/>
                  </a:cxn>
                  <a:cxn ang="0">
                    <a:pos x="32" y="58"/>
                  </a:cxn>
                  <a:cxn ang="0">
                    <a:pos x="34" y="58"/>
                  </a:cxn>
                  <a:cxn ang="0">
                    <a:pos x="36" y="56"/>
                  </a:cxn>
                  <a:cxn ang="0">
                    <a:pos x="38" y="56"/>
                  </a:cxn>
                  <a:cxn ang="0">
                    <a:pos x="40" y="54"/>
                  </a:cxn>
                  <a:cxn ang="0">
                    <a:pos x="40" y="52"/>
                  </a:cxn>
                  <a:cxn ang="0">
                    <a:pos x="42" y="52"/>
                  </a:cxn>
                </a:cxnLst>
                <a:rect l="0" t="0" r="r" b="b"/>
                <a:pathLst>
                  <a:path w="42" h="64">
                    <a:moveTo>
                      <a:pt x="42" y="52"/>
                    </a:moveTo>
                    <a:lnTo>
                      <a:pt x="38" y="64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10" y="54"/>
                    </a:lnTo>
                    <a:lnTo>
                      <a:pt x="18" y="46"/>
                    </a:lnTo>
                    <a:lnTo>
                      <a:pt x="24" y="38"/>
                    </a:lnTo>
                    <a:lnTo>
                      <a:pt x="28" y="32"/>
                    </a:lnTo>
                    <a:lnTo>
                      <a:pt x="30" y="26"/>
                    </a:lnTo>
                    <a:lnTo>
                      <a:pt x="30" y="20"/>
                    </a:lnTo>
                    <a:lnTo>
                      <a:pt x="30" y="16"/>
                    </a:lnTo>
                    <a:lnTo>
                      <a:pt x="26" y="10"/>
                    </a:lnTo>
                    <a:lnTo>
                      <a:pt x="22" y="8"/>
                    </a:lnTo>
                    <a:lnTo>
                      <a:pt x="18" y="6"/>
                    </a:lnTo>
                    <a:lnTo>
                      <a:pt x="14" y="8"/>
                    </a:lnTo>
                    <a:lnTo>
                      <a:pt x="10" y="10"/>
                    </a:lnTo>
                    <a:lnTo>
                      <a:pt x="6" y="14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2"/>
                    </a:lnTo>
                    <a:lnTo>
                      <a:pt x="20" y="0"/>
                    </a:lnTo>
                    <a:lnTo>
                      <a:pt x="28" y="2"/>
                    </a:lnTo>
                    <a:lnTo>
                      <a:pt x="34" y="4"/>
                    </a:lnTo>
                    <a:lnTo>
                      <a:pt x="38" y="10"/>
                    </a:lnTo>
                    <a:lnTo>
                      <a:pt x="38" y="16"/>
                    </a:lnTo>
                    <a:lnTo>
                      <a:pt x="38" y="22"/>
                    </a:lnTo>
                    <a:lnTo>
                      <a:pt x="36" y="26"/>
                    </a:lnTo>
                    <a:lnTo>
                      <a:pt x="32" y="34"/>
                    </a:lnTo>
                    <a:lnTo>
                      <a:pt x="24" y="42"/>
                    </a:lnTo>
                    <a:lnTo>
                      <a:pt x="18" y="50"/>
                    </a:lnTo>
                    <a:lnTo>
                      <a:pt x="12" y="54"/>
                    </a:lnTo>
                    <a:lnTo>
                      <a:pt x="10" y="58"/>
                    </a:lnTo>
                    <a:lnTo>
                      <a:pt x="26" y="58"/>
                    </a:lnTo>
                    <a:lnTo>
                      <a:pt x="32" y="58"/>
                    </a:lnTo>
                    <a:lnTo>
                      <a:pt x="34" y="58"/>
                    </a:lnTo>
                    <a:lnTo>
                      <a:pt x="36" y="56"/>
                    </a:lnTo>
                    <a:lnTo>
                      <a:pt x="38" y="56"/>
                    </a:lnTo>
                    <a:lnTo>
                      <a:pt x="40" y="54"/>
                    </a:lnTo>
                    <a:lnTo>
                      <a:pt x="40" y="52"/>
                    </a:lnTo>
                    <a:lnTo>
                      <a:pt x="42" y="5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484" name="Line 3860"/>
              <p:cNvSpPr>
                <a:spLocks noChangeShapeType="1"/>
              </p:cNvSpPr>
              <p:nvPr/>
            </p:nvSpPr>
            <p:spPr bwMode="auto">
              <a:xfrm flipV="1">
                <a:off x="3406" y="3516"/>
                <a:ext cx="2" cy="12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485" name="Freeform 3861"/>
              <p:cNvSpPr>
                <a:spLocks noEditPoints="1"/>
              </p:cNvSpPr>
              <p:nvPr/>
            </p:nvSpPr>
            <p:spPr bwMode="auto">
              <a:xfrm>
                <a:off x="3346" y="3562"/>
                <a:ext cx="40" cy="6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2" y="22"/>
                  </a:cxn>
                  <a:cxn ang="0">
                    <a:pos x="4" y="14"/>
                  </a:cxn>
                  <a:cxn ang="0">
                    <a:pos x="8" y="8"/>
                  </a:cxn>
                  <a:cxn ang="0">
                    <a:pos x="12" y="2"/>
                  </a:cxn>
                  <a:cxn ang="0">
                    <a:pos x="16" y="0"/>
                  </a:cxn>
                  <a:cxn ang="0">
                    <a:pos x="22" y="0"/>
                  </a:cxn>
                  <a:cxn ang="0">
                    <a:pos x="26" y="0"/>
                  </a:cxn>
                  <a:cxn ang="0">
                    <a:pos x="30" y="2"/>
                  </a:cxn>
                  <a:cxn ang="0">
                    <a:pos x="34" y="6"/>
                  </a:cxn>
                  <a:cxn ang="0">
                    <a:pos x="38" y="14"/>
                  </a:cxn>
                  <a:cxn ang="0">
                    <a:pos x="40" y="22"/>
                  </a:cxn>
                  <a:cxn ang="0">
                    <a:pos x="40" y="32"/>
                  </a:cxn>
                  <a:cxn ang="0">
                    <a:pos x="40" y="42"/>
                  </a:cxn>
                  <a:cxn ang="0">
                    <a:pos x="38" y="50"/>
                  </a:cxn>
                  <a:cxn ang="0">
                    <a:pos x="34" y="58"/>
                  </a:cxn>
                  <a:cxn ang="0">
                    <a:pos x="30" y="62"/>
                  </a:cxn>
                  <a:cxn ang="0">
                    <a:pos x="26" y="64"/>
                  </a:cxn>
                  <a:cxn ang="0">
                    <a:pos x="20" y="66"/>
                  </a:cxn>
                  <a:cxn ang="0">
                    <a:pos x="16" y="64"/>
                  </a:cxn>
                  <a:cxn ang="0">
                    <a:pos x="10" y="60"/>
                  </a:cxn>
                  <a:cxn ang="0">
                    <a:pos x="6" y="54"/>
                  </a:cxn>
                  <a:cxn ang="0">
                    <a:pos x="4" y="48"/>
                  </a:cxn>
                  <a:cxn ang="0">
                    <a:pos x="2" y="40"/>
                  </a:cxn>
                  <a:cxn ang="0">
                    <a:pos x="0" y="32"/>
                  </a:cxn>
                  <a:cxn ang="0">
                    <a:pos x="10" y="34"/>
                  </a:cxn>
                  <a:cxn ang="0">
                    <a:pos x="10" y="46"/>
                  </a:cxn>
                  <a:cxn ang="0">
                    <a:pos x="14" y="56"/>
                  </a:cxn>
                  <a:cxn ang="0">
                    <a:pos x="16" y="60"/>
                  </a:cxn>
                  <a:cxn ang="0">
                    <a:pos x="18" y="62"/>
                  </a:cxn>
                  <a:cxn ang="0">
                    <a:pos x="20" y="62"/>
                  </a:cxn>
                  <a:cxn ang="0">
                    <a:pos x="24" y="62"/>
                  </a:cxn>
                  <a:cxn ang="0">
                    <a:pos x="26" y="60"/>
                  </a:cxn>
                  <a:cxn ang="0">
                    <a:pos x="28" y="58"/>
                  </a:cxn>
                  <a:cxn ang="0">
                    <a:pos x="30" y="52"/>
                  </a:cxn>
                  <a:cxn ang="0">
                    <a:pos x="32" y="46"/>
                  </a:cxn>
                  <a:cxn ang="0">
                    <a:pos x="32" y="38"/>
                  </a:cxn>
                  <a:cxn ang="0">
                    <a:pos x="32" y="30"/>
                  </a:cxn>
                  <a:cxn ang="0">
                    <a:pos x="32" y="20"/>
                  </a:cxn>
                  <a:cxn ang="0">
                    <a:pos x="30" y="12"/>
                  </a:cxn>
                  <a:cxn ang="0">
                    <a:pos x="28" y="8"/>
                  </a:cxn>
                  <a:cxn ang="0">
                    <a:pos x="26" y="4"/>
                  </a:cxn>
                  <a:cxn ang="0">
                    <a:pos x="24" y="2"/>
                  </a:cxn>
                  <a:cxn ang="0">
                    <a:pos x="22" y="2"/>
                  </a:cxn>
                  <a:cxn ang="0">
                    <a:pos x="18" y="4"/>
                  </a:cxn>
                  <a:cxn ang="0">
                    <a:pos x="16" y="6"/>
                  </a:cxn>
                  <a:cxn ang="0">
                    <a:pos x="12" y="10"/>
                  </a:cxn>
                  <a:cxn ang="0">
                    <a:pos x="12" y="18"/>
                  </a:cxn>
                  <a:cxn ang="0">
                    <a:pos x="10" y="26"/>
                  </a:cxn>
                  <a:cxn ang="0">
                    <a:pos x="10" y="34"/>
                  </a:cxn>
                </a:cxnLst>
                <a:rect l="0" t="0" r="r" b="b"/>
                <a:pathLst>
                  <a:path w="40" h="66">
                    <a:moveTo>
                      <a:pt x="0" y="32"/>
                    </a:moveTo>
                    <a:lnTo>
                      <a:pt x="2" y="22"/>
                    </a:lnTo>
                    <a:lnTo>
                      <a:pt x="4" y="14"/>
                    </a:lnTo>
                    <a:lnTo>
                      <a:pt x="8" y="8"/>
                    </a:lnTo>
                    <a:lnTo>
                      <a:pt x="12" y="2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6" y="0"/>
                    </a:lnTo>
                    <a:lnTo>
                      <a:pt x="30" y="2"/>
                    </a:lnTo>
                    <a:lnTo>
                      <a:pt x="34" y="6"/>
                    </a:lnTo>
                    <a:lnTo>
                      <a:pt x="38" y="14"/>
                    </a:lnTo>
                    <a:lnTo>
                      <a:pt x="40" y="22"/>
                    </a:lnTo>
                    <a:lnTo>
                      <a:pt x="40" y="32"/>
                    </a:lnTo>
                    <a:lnTo>
                      <a:pt x="40" y="42"/>
                    </a:lnTo>
                    <a:lnTo>
                      <a:pt x="38" y="50"/>
                    </a:lnTo>
                    <a:lnTo>
                      <a:pt x="34" y="58"/>
                    </a:lnTo>
                    <a:lnTo>
                      <a:pt x="30" y="62"/>
                    </a:lnTo>
                    <a:lnTo>
                      <a:pt x="26" y="64"/>
                    </a:lnTo>
                    <a:lnTo>
                      <a:pt x="20" y="66"/>
                    </a:lnTo>
                    <a:lnTo>
                      <a:pt x="16" y="64"/>
                    </a:lnTo>
                    <a:lnTo>
                      <a:pt x="10" y="60"/>
                    </a:lnTo>
                    <a:lnTo>
                      <a:pt x="6" y="54"/>
                    </a:lnTo>
                    <a:lnTo>
                      <a:pt x="4" y="48"/>
                    </a:lnTo>
                    <a:lnTo>
                      <a:pt x="2" y="40"/>
                    </a:lnTo>
                    <a:lnTo>
                      <a:pt x="0" y="32"/>
                    </a:lnTo>
                    <a:close/>
                    <a:moveTo>
                      <a:pt x="10" y="34"/>
                    </a:moveTo>
                    <a:lnTo>
                      <a:pt x="10" y="46"/>
                    </a:lnTo>
                    <a:lnTo>
                      <a:pt x="14" y="56"/>
                    </a:lnTo>
                    <a:lnTo>
                      <a:pt x="16" y="60"/>
                    </a:lnTo>
                    <a:lnTo>
                      <a:pt x="18" y="62"/>
                    </a:lnTo>
                    <a:lnTo>
                      <a:pt x="20" y="62"/>
                    </a:lnTo>
                    <a:lnTo>
                      <a:pt x="24" y="62"/>
                    </a:lnTo>
                    <a:lnTo>
                      <a:pt x="26" y="60"/>
                    </a:lnTo>
                    <a:lnTo>
                      <a:pt x="28" y="58"/>
                    </a:lnTo>
                    <a:lnTo>
                      <a:pt x="30" y="52"/>
                    </a:lnTo>
                    <a:lnTo>
                      <a:pt x="32" y="46"/>
                    </a:lnTo>
                    <a:lnTo>
                      <a:pt x="32" y="38"/>
                    </a:lnTo>
                    <a:lnTo>
                      <a:pt x="32" y="30"/>
                    </a:lnTo>
                    <a:lnTo>
                      <a:pt x="32" y="20"/>
                    </a:lnTo>
                    <a:lnTo>
                      <a:pt x="30" y="12"/>
                    </a:lnTo>
                    <a:lnTo>
                      <a:pt x="28" y="8"/>
                    </a:lnTo>
                    <a:lnTo>
                      <a:pt x="26" y="4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2" y="10"/>
                    </a:lnTo>
                    <a:lnTo>
                      <a:pt x="12" y="18"/>
                    </a:lnTo>
                    <a:lnTo>
                      <a:pt x="10" y="26"/>
                    </a:lnTo>
                    <a:lnTo>
                      <a:pt x="1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486" name="Freeform 3862"/>
              <p:cNvSpPr>
                <a:spLocks/>
              </p:cNvSpPr>
              <p:nvPr/>
            </p:nvSpPr>
            <p:spPr bwMode="auto">
              <a:xfrm>
                <a:off x="3398" y="3616"/>
                <a:ext cx="10" cy="1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8" y="0"/>
                  </a:cxn>
                  <a:cxn ang="0">
                    <a:pos x="10" y="2"/>
                  </a:cxn>
                  <a:cxn ang="0">
                    <a:pos x="10" y="4"/>
                  </a:cxn>
                  <a:cxn ang="0">
                    <a:pos x="10" y="6"/>
                  </a:cxn>
                  <a:cxn ang="0">
                    <a:pos x="10" y="8"/>
                  </a:cxn>
                  <a:cxn ang="0">
                    <a:pos x="10" y="10"/>
                  </a:cxn>
                  <a:cxn ang="0">
                    <a:pos x="8" y="12"/>
                  </a:cxn>
                  <a:cxn ang="0">
                    <a:pos x="6" y="12"/>
                  </a:cxn>
                  <a:cxn ang="0">
                    <a:pos x="4" y="12"/>
                  </a:cxn>
                  <a:cxn ang="0">
                    <a:pos x="2" y="10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6" y="0"/>
                  </a:cxn>
                </a:cxnLst>
                <a:rect l="0" t="0" r="r" b="b"/>
                <a:pathLst>
                  <a:path w="10" h="12">
                    <a:moveTo>
                      <a:pt x="6" y="0"/>
                    </a:moveTo>
                    <a:lnTo>
                      <a:pt x="8" y="0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487" name="Freeform 3863"/>
              <p:cNvSpPr>
                <a:spLocks noEditPoints="1"/>
              </p:cNvSpPr>
              <p:nvPr/>
            </p:nvSpPr>
            <p:spPr bwMode="auto">
              <a:xfrm>
                <a:off x="3416" y="3562"/>
                <a:ext cx="42" cy="64"/>
              </a:xfrm>
              <a:custGeom>
                <a:avLst/>
                <a:gdLst/>
                <a:ahLst/>
                <a:cxnLst>
                  <a:cxn ang="0">
                    <a:pos x="42" y="42"/>
                  </a:cxn>
                  <a:cxn ang="0">
                    <a:pos x="42" y="48"/>
                  </a:cxn>
                  <a:cxn ang="0">
                    <a:pos x="34" y="48"/>
                  </a:cxn>
                  <a:cxn ang="0">
                    <a:pos x="34" y="64"/>
                  </a:cxn>
                  <a:cxn ang="0">
                    <a:pos x="26" y="64"/>
                  </a:cxn>
                  <a:cxn ang="0">
                    <a:pos x="26" y="48"/>
                  </a:cxn>
                  <a:cxn ang="0">
                    <a:pos x="0" y="48"/>
                  </a:cxn>
                  <a:cxn ang="0">
                    <a:pos x="0" y="42"/>
                  </a:cxn>
                  <a:cxn ang="0">
                    <a:pos x="28" y="0"/>
                  </a:cxn>
                  <a:cxn ang="0">
                    <a:pos x="34" y="0"/>
                  </a:cxn>
                  <a:cxn ang="0">
                    <a:pos x="34" y="42"/>
                  </a:cxn>
                  <a:cxn ang="0">
                    <a:pos x="42" y="42"/>
                  </a:cxn>
                  <a:cxn ang="0">
                    <a:pos x="26" y="42"/>
                  </a:cxn>
                  <a:cxn ang="0">
                    <a:pos x="26" y="8"/>
                  </a:cxn>
                  <a:cxn ang="0">
                    <a:pos x="6" y="42"/>
                  </a:cxn>
                  <a:cxn ang="0">
                    <a:pos x="26" y="42"/>
                  </a:cxn>
                </a:cxnLst>
                <a:rect l="0" t="0" r="r" b="b"/>
                <a:pathLst>
                  <a:path w="42" h="64">
                    <a:moveTo>
                      <a:pt x="42" y="42"/>
                    </a:moveTo>
                    <a:lnTo>
                      <a:pt x="42" y="48"/>
                    </a:lnTo>
                    <a:lnTo>
                      <a:pt x="34" y="48"/>
                    </a:lnTo>
                    <a:lnTo>
                      <a:pt x="34" y="64"/>
                    </a:lnTo>
                    <a:lnTo>
                      <a:pt x="26" y="64"/>
                    </a:lnTo>
                    <a:lnTo>
                      <a:pt x="26" y="48"/>
                    </a:lnTo>
                    <a:lnTo>
                      <a:pt x="0" y="48"/>
                    </a:lnTo>
                    <a:lnTo>
                      <a:pt x="0" y="4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4" y="42"/>
                    </a:lnTo>
                    <a:lnTo>
                      <a:pt x="42" y="42"/>
                    </a:lnTo>
                    <a:close/>
                    <a:moveTo>
                      <a:pt x="26" y="42"/>
                    </a:moveTo>
                    <a:lnTo>
                      <a:pt x="26" y="8"/>
                    </a:lnTo>
                    <a:lnTo>
                      <a:pt x="6" y="42"/>
                    </a:lnTo>
                    <a:lnTo>
                      <a:pt x="26" y="4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488" name="Line 3864"/>
              <p:cNvSpPr>
                <a:spLocks noChangeShapeType="1"/>
              </p:cNvSpPr>
              <p:nvPr/>
            </p:nvSpPr>
            <p:spPr bwMode="auto">
              <a:xfrm flipV="1">
                <a:off x="3592" y="3430"/>
                <a:ext cx="2" cy="14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489" name="Freeform 3865"/>
              <p:cNvSpPr>
                <a:spLocks noEditPoints="1"/>
              </p:cNvSpPr>
              <p:nvPr/>
            </p:nvSpPr>
            <p:spPr bwMode="auto">
              <a:xfrm>
                <a:off x="3532" y="3476"/>
                <a:ext cx="40" cy="66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0" y="24"/>
                  </a:cxn>
                  <a:cxn ang="0">
                    <a:pos x="2" y="16"/>
                  </a:cxn>
                  <a:cxn ang="0">
                    <a:pos x="6" y="8"/>
                  </a:cxn>
                  <a:cxn ang="0">
                    <a:pos x="10" y="4"/>
                  </a:cxn>
                  <a:cxn ang="0">
                    <a:pos x="14" y="2"/>
                  </a:cxn>
                  <a:cxn ang="0">
                    <a:pos x="20" y="0"/>
                  </a:cxn>
                  <a:cxn ang="0">
                    <a:pos x="24" y="2"/>
                  </a:cxn>
                  <a:cxn ang="0">
                    <a:pos x="28" y="4"/>
                  </a:cxn>
                  <a:cxn ang="0">
                    <a:pos x="32" y="8"/>
                  </a:cxn>
                  <a:cxn ang="0">
                    <a:pos x="36" y="16"/>
                  </a:cxn>
                  <a:cxn ang="0">
                    <a:pos x="38" y="24"/>
                  </a:cxn>
                  <a:cxn ang="0">
                    <a:pos x="40" y="34"/>
                  </a:cxn>
                  <a:cxn ang="0">
                    <a:pos x="38" y="44"/>
                  </a:cxn>
                  <a:cxn ang="0">
                    <a:pos x="36" y="52"/>
                  </a:cxn>
                  <a:cxn ang="0">
                    <a:pos x="32" y="58"/>
                  </a:cxn>
                  <a:cxn ang="0">
                    <a:pos x="28" y="64"/>
                  </a:cxn>
                  <a:cxn ang="0">
                    <a:pos x="24" y="66"/>
                  </a:cxn>
                  <a:cxn ang="0">
                    <a:pos x="18" y="66"/>
                  </a:cxn>
                  <a:cxn ang="0">
                    <a:pos x="14" y="66"/>
                  </a:cxn>
                  <a:cxn ang="0">
                    <a:pos x="8" y="62"/>
                  </a:cxn>
                  <a:cxn ang="0">
                    <a:pos x="4" y="56"/>
                  </a:cxn>
                  <a:cxn ang="0">
                    <a:pos x="2" y="50"/>
                  </a:cxn>
                  <a:cxn ang="0">
                    <a:pos x="0" y="42"/>
                  </a:cxn>
                  <a:cxn ang="0">
                    <a:pos x="0" y="34"/>
                  </a:cxn>
                  <a:cxn ang="0">
                    <a:pos x="8" y="36"/>
                  </a:cxn>
                  <a:cxn ang="0">
                    <a:pos x="8" y="48"/>
                  </a:cxn>
                  <a:cxn ang="0">
                    <a:pos x="12" y="56"/>
                  </a:cxn>
                  <a:cxn ang="0">
                    <a:pos x="14" y="60"/>
                  </a:cxn>
                  <a:cxn ang="0">
                    <a:pos x="16" y="64"/>
                  </a:cxn>
                  <a:cxn ang="0">
                    <a:pos x="18" y="64"/>
                  </a:cxn>
                  <a:cxn ang="0">
                    <a:pos x="22" y="64"/>
                  </a:cxn>
                  <a:cxn ang="0">
                    <a:pos x="24" y="62"/>
                  </a:cxn>
                  <a:cxn ang="0">
                    <a:pos x="26" y="58"/>
                  </a:cxn>
                  <a:cxn ang="0">
                    <a:pos x="28" y="54"/>
                  </a:cxn>
                  <a:cxn ang="0">
                    <a:pos x="30" y="48"/>
                  </a:cxn>
                  <a:cxn ang="0">
                    <a:pos x="30" y="40"/>
                  </a:cxn>
                  <a:cxn ang="0">
                    <a:pos x="30" y="32"/>
                  </a:cxn>
                  <a:cxn ang="0">
                    <a:pos x="30" y="22"/>
                  </a:cxn>
                  <a:cxn ang="0">
                    <a:pos x="28" y="14"/>
                  </a:cxn>
                  <a:cxn ang="0">
                    <a:pos x="26" y="8"/>
                  </a:cxn>
                  <a:cxn ang="0">
                    <a:pos x="24" y="6"/>
                  </a:cxn>
                  <a:cxn ang="0">
                    <a:pos x="22" y="4"/>
                  </a:cxn>
                  <a:cxn ang="0">
                    <a:pos x="20" y="4"/>
                  </a:cxn>
                  <a:cxn ang="0">
                    <a:pos x="16" y="4"/>
                  </a:cxn>
                  <a:cxn ang="0">
                    <a:pos x="14" y="6"/>
                  </a:cxn>
                  <a:cxn ang="0">
                    <a:pos x="10" y="12"/>
                  </a:cxn>
                  <a:cxn ang="0">
                    <a:pos x="10" y="18"/>
                  </a:cxn>
                  <a:cxn ang="0">
                    <a:pos x="8" y="28"/>
                  </a:cxn>
                  <a:cxn ang="0">
                    <a:pos x="8" y="36"/>
                  </a:cxn>
                </a:cxnLst>
                <a:rect l="0" t="0" r="r" b="b"/>
                <a:pathLst>
                  <a:path w="40" h="66">
                    <a:moveTo>
                      <a:pt x="0" y="34"/>
                    </a:moveTo>
                    <a:lnTo>
                      <a:pt x="0" y="24"/>
                    </a:lnTo>
                    <a:lnTo>
                      <a:pt x="2" y="16"/>
                    </a:lnTo>
                    <a:lnTo>
                      <a:pt x="6" y="8"/>
                    </a:lnTo>
                    <a:lnTo>
                      <a:pt x="10" y="4"/>
                    </a:lnTo>
                    <a:lnTo>
                      <a:pt x="14" y="2"/>
                    </a:lnTo>
                    <a:lnTo>
                      <a:pt x="20" y="0"/>
                    </a:lnTo>
                    <a:lnTo>
                      <a:pt x="24" y="2"/>
                    </a:lnTo>
                    <a:lnTo>
                      <a:pt x="28" y="4"/>
                    </a:lnTo>
                    <a:lnTo>
                      <a:pt x="32" y="8"/>
                    </a:lnTo>
                    <a:lnTo>
                      <a:pt x="36" y="16"/>
                    </a:lnTo>
                    <a:lnTo>
                      <a:pt x="38" y="24"/>
                    </a:lnTo>
                    <a:lnTo>
                      <a:pt x="40" y="34"/>
                    </a:lnTo>
                    <a:lnTo>
                      <a:pt x="38" y="44"/>
                    </a:lnTo>
                    <a:lnTo>
                      <a:pt x="36" y="52"/>
                    </a:lnTo>
                    <a:lnTo>
                      <a:pt x="32" y="58"/>
                    </a:lnTo>
                    <a:lnTo>
                      <a:pt x="28" y="64"/>
                    </a:lnTo>
                    <a:lnTo>
                      <a:pt x="24" y="66"/>
                    </a:lnTo>
                    <a:lnTo>
                      <a:pt x="18" y="66"/>
                    </a:lnTo>
                    <a:lnTo>
                      <a:pt x="14" y="66"/>
                    </a:lnTo>
                    <a:lnTo>
                      <a:pt x="8" y="62"/>
                    </a:lnTo>
                    <a:lnTo>
                      <a:pt x="4" y="56"/>
                    </a:lnTo>
                    <a:lnTo>
                      <a:pt x="2" y="50"/>
                    </a:lnTo>
                    <a:lnTo>
                      <a:pt x="0" y="42"/>
                    </a:lnTo>
                    <a:lnTo>
                      <a:pt x="0" y="34"/>
                    </a:lnTo>
                    <a:close/>
                    <a:moveTo>
                      <a:pt x="8" y="36"/>
                    </a:moveTo>
                    <a:lnTo>
                      <a:pt x="8" y="48"/>
                    </a:lnTo>
                    <a:lnTo>
                      <a:pt x="12" y="56"/>
                    </a:lnTo>
                    <a:lnTo>
                      <a:pt x="14" y="60"/>
                    </a:lnTo>
                    <a:lnTo>
                      <a:pt x="16" y="64"/>
                    </a:lnTo>
                    <a:lnTo>
                      <a:pt x="18" y="64"/>
                    </a:lnTo>
                    <a:lnTo>
                      <a:pt x="22" y="64"/>
                    </a:lnTo>
                    <a:lnTo>
                      <a:pt x="24" y="62"/>
                    </a:lnTo>
                    <a:lnTo>
                      <a:pt x="26" y="58"/>
                    </a:lnTo>
                    <a:lnTo>
                      <a:pt x="28" y="54"/>
                    </a:lnTo>
                    <a:lnTo>
                      <a:pt x="30" y="48"/>
                    </a:lnTo>
                    <a:lnTo>
                      <a:pt x="30" y="40"/>
                    </a:lnTo>
                    <a:lnTo>
                      <a:pt x="30" y="32"/>
                    </a:lnTo>
                    <a:lnTo>
                      <a:pt x="30" y="22"/>
                    </a:lnTo>
                    <a:lnTo>
                      <a:pt x="28" y="14"/>
                    </a:lnTo>
                    <a:lnTo>
                      <a:pt x="26" y="8"/>
                    </a:lnTo>
                    <a:lnTo>
                      <a:pt x="24" y="6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6" y="4"/>
                    </a:lnTo>
                    <a:lnTo>
                      <a:pt x="14" y="6"/>
                    </a:lnTo>
                    <a:lnTo>
                      <a:pt x="10" y="12"/>
                    </a:lnTo>
                    <a:lnTo>
                      <a:pt x="10" y="18"/>
                    </a:lnTo>
                    <a:lnTo>
                      <a:pt x="8" y="28"/>
                    </a:lnTo>
                    <a:lnTo>
                      <a:pt x="8" y="3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490" name="Freeform 3866"/>
              <p:cNvSpPr>
                <a:spLocks/>
              </p:cNvSpPr>
              <p:nvPr/>
            </p:nvSpPr>
            <p:spPr bwMode="auto">
              <a:xfrm>
                <a:off x="3582" y="3532"/>
                <a:ext cx="12" cy="10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8" y="0"/>
                  </a:cxn>
                  <a:cxn ang="0">
                    <a:pos x="10" y="2"/>
                  </a:cxn>
                  <a:cxn ang="0">
                    <a:pos x="10" y="4"/>
                  </a:cxn>
                  <a:cxn ang="0">
                    <a:pos x="12" y="6"/>
                  </a:cxn>
                  <a:cxn ang="0">
                    <a:pos x="10" y="8"/>
                  </a:cxn>
                  <a:cxn ang="0">
                    <a:pos x="10" y="10"/>
                  </a:cxn>
                  <a:cxn ang="0">
                    <a:pos x="8" y="10"/>
                  </a:cxn>
                  <a:cxn ang="0">
                    <a:pos x="6" y="10"/>
                  </a:cxn>
                  <a:cxn ang="0">
                    <a:pos x="4" y="10"/>
                  </a:cxn>
                  <a:cxn ang="0">
                    <a:pos x="2" y="10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6" y="0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lnTo>
                      <a:pt x="8" y="0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2" y="6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491" name="Freeform 3867"/>
              <p:cNvSpPr>
                <a:spLocks noEditPoints="1"/>
              </p:cNvSpPr>
              <p:nvPr/>
            </p:nvSpPr>
            <p:spPr bwMode="auto">
              <a:xfrm>
                <a:off x="3604" y="3476"/>
                <a:ext cx="40" cy="66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38" y="2"/>
                  </a:cxn>
                  <a:cxn ang="0">
                    <a:pos x="32" y="4"/>
                  </a:cxn>
                  <a:cxn ang="0">
                    <a:pos x="28" y="6"/>
                  </a:cxn>
                  <a:cxn ang="0">
                    <a:pos x="24" y="8"/>
                  </a:cxn>
                  <a:cxn ang="0">
                    <a:pos x="20" y="10"/>
                  </a:cxn>
                  <a:cxn ang="0">
                    <a:pos x="16" y="14"/>
                  </a:cxn>
                  <a:cxn ang="0">
                    <a:pos x="14" y="20"/>
                  </a:cxn>
                  <a:cxn ang="0">
                    <a:pos x="12" y="24"/>
                  </a:cxn>
                  <a:cxn ang="0">
                    <a:pos x="10" y="30"/>
                  </a:cxn>
                  <a:cxn ang="0">
                    <a:pos x="16" y="28"/>
                  </a:cxn>
                  <a:cxn ang="0">
                    <a:pos x="24" y="26"/>
                  </a:cxn>
                  <a:cxn ang="0">
                    <a:pos x="30" y="28"/>
                  </a:cxn>
                  <a:cxn ang="0">
                    <a:pos x="34" y="32"/>
                  </a:cxn>
                  <a:cxn ang="0">
                    <a:pos x="38" y="38"/>
                  </a:cxn>
                  <a:cxn ang="0">
                    <a:pos x="40" y="44"/>
                  </a:cxn>
                  <a:cxn ang="0">
                    <a:pos x="38" y="52"/>
                  </a:cxn>
                  <a:cxn ang="0">
                    <a:pos x="34" y="58"/>
                  </a:cxn>
                  <a:cxn ang="0">
                    <a:pos x="30" y="64"/>
                  </a:cxn>
                  <a:cxn ang="0">
                    <a:pos x="24" y="66"/>
                  </a:cxn>
                  <a:cxn ang="0">
                    <a:pos x="18" y="66"/>
                  </a:cxn>
                  <a:cxn ang="0">
                    <a:pos x="12" y="66"/>
                  </a:cxn>
                  <a:cxn ang="0">
                    <a:pos x="8" y="62"/>
                  </a:cxn>
                  <a:cxn ang="0">
                    <a:pos x="4" y="56"/>
                  </a:cxn>
                  <a:cxn ang="0">
                    <a:pos x="0" y="50"/>
                  </a:cxn>
                  <a:cxn ang="0">
                    <a:pos x="0" y="40"/>
                  </a:cxn>
                  <a:cxn ang="0">
                    <a:pos x="0" y="32"/>
                  </a:cxn>
                  <a:cxn ang="0">
                    <a:pos x="2" y="24"/>
                  </a:cxn>
                  <a:cxn ang="0">
                    <a:pos x="6" y="18"/>
                  </a:cxn>
                  <a:cxn ang="0">
                    <a:pos x="12" y="10"/>
                  </a:cxn>
                  <a:cxn ang="0">
                    <a:pos x="18" y="6"/>
                  </a:cxn>
                  <a:cxn ang="0">
                    <a:pos x="24" y="2"/>
                  </a:cxn>
                  <a:cxn ang="0">
                    <a:pos x="30" y="2"/>
                  </a:cxn>
                  <a:cxn ang="0">
                    <a:pos x="36" y="0"/>
                  </a:cxn>
                  <a:cxn ang="0">
                    <a:pos x="38" y="0"/>
                  </a:cxn>
                  <a:cxn ang="0">
                    <a:pos x="10" y="34"/>
                  </a:cxn>
                  <a:cxn ang="0">
                    <a:pos x="8" y="40"/>
                  </a:cxn>
                  <a:cxn ang="0">
                    <a:pos x="8" y="44"/>
                  </a:cxn>
                  <a:cxn ang="0">
                    <a:pos x="8" y="48"/>
                  </a:cxn>
                  <a:cxn ang="0">
                    <a:pos x="10" y="54"/>
                  </a:cxn>
                  <a:cxn ang="0">
                    <a:pos x="12" y="58"/>
                  </a:cxn>
                  <a:cxn ang="0">
                    <a:pos x="14" y="62"/>
                  </a:cxn>
                  <a:cxn ang="0">
                    <a:pos x="16" y="64"/>
                  </a:cxn>
                  <a:cxn ang="0">
                    <a:pos x="20" y="64"/>
                  </a:cxn>
                  <a:cxn ang="0">
                    <a:pos x="24" y="62"/>
                  </a:cxn>
                  <a:cxn ang="0">
                    <a:pos x="26" y="60"/>
                  </a:cxn>
                  <a:cxn ang="0">
                    <a:pos x="30" y="56"/>
                  </a:cxn>
                  <a:cxn ang="0">
                    <a:pos x="30" y="50"/>
                  </a:cxn>
                  <a:cxn ang="0">
                    <a:pos x="30" y="42"/>
                  </a:cxn>
                  <a:cxn ang="0">
                    <a:pos x="28" y="36"/>
                  </a:cxn>
                  <a:cxn ang="0">
                    <a:pos x="24" y="32"/>
                  </a:cxn>
                  <a:cxn ang="0">
                    <a:pos x="22" y="30"/>
                  </a:cxn>
                  <a:cxn ang="0">
                    <a:pos x="18" y="30"/>
                  </a:cxn>
                  <a:cxn ang="0">
                    <a:pos x="16" y="30"/>
                  </a:cxn>
                  <a:cxn ang="0">
                    <a:pos x="14" y="30"/>
                  </a:cxn>
                  <a:cxn ang="0">
                    <a:pos x="12" y="32"/>
                  </a:cxn>
                  <a:cxn ang="0">
                    <a:pos x="10" y="34"/>
                  </a:cxn>
                </a:cxnLst>
                <a:rect l="0" t="0" r="r" b="b"/>
                <a:pathLst>
                  <a:path w="40" h="66">
                    <a:moveTo>
                      <a:pt x="38" y="0"/>
                    </a:moveTo>
                    <a:lnTo>
                      <a:pt x="38" y="2"/>
                    </a:lnTo>
                    <a:lnTo>
                      <a:pt x="32" y="4"/>
                    </a:lnTo>
                    <a:lnTo>
                      <a:pt x="28" y="6"/>
                    </a:lnTo>
                    <a:lnTo>
                      <a:pt x="24" y="8"/>
                    </a:lnTo>
                    <a:lnTo>
                      <a:pt x="20" y="10"/>
                    </a:lnTo>
                    <a:lnTo>
                      <a:pt x="16" y="14"/>
                    </a:lnTo>
                    <a:lnTo>
                      <a:pt x="14" y="20"/>
                    </a:lnTo>
                    <a:lnTo>
                      <a:pt x="12" y="24"/>
                    </a:lnTo>
                    <a:lnTo>
                      <a:pt x="10" y="30"/>
                    </a:lnTo>
                    <a:lnTo>
                      <a:pt x="16" y="28"/>
                    </a:lnTo>
                    <a:lnTo>
                      <a:pt x="24" y="26"/>
                    </a:lnTo>
                    <a:lnTo>
                      <a:pt x="30" y="28"/>
                    </a:lnTo>
                    <a:lnTo>
                      <a:pt x="34" y="32"/>
                    </a:lnTo>
                    <a:lnTo>
                      <a:pt x="38" y="38"/>
                    </a:lnTo>
                    <a:lnTo>
                      <a:pt x="40" y="44"/>
                    </a:lnTo>
                    <a:lnTo>
                      <a:pt x="38" y="52"/>
                    </a:lnTo>
                    <a:lnTo>
                      <a:pt x="34" y="58"/>
                    </a:lnTo>
                    <a:lnTo>
                      <a:pt x="30" y="64"/>
                    </a:lnTo>
                    <a:lnTo>
                      <a:pt x="24" y="66"/>
                    </a:lnTo>
                    <a:lnTo>
                      <a:pt x="18" y="66"/>
                    </a:lnTo>
                    <a:lnTo>
                      <a:pt x="12" y="66"/>
                    </a:lnTo>
                    <a:lnTo>
                      <a:pt x="8" y="62"/>
                    </a:lnTo>
                    <a:lnTo>
                      <a:pt x="4" y="56"/>
                    </a:lnTo>
                    <a:lnTo>
                      <a:pt x="0" y="50"/>
                    </a:lnTo>
                    <a:lnTo>
                      <a:pt x="0" y="40"/>
                    </a:lnTo>
                    <a:lnTo>
                      <a:pt x="0" y="32"/>
                    </a:lnTo>
                    <a:lnTo>
                      <a:pt x="2" y="24"/>
                    </a:lnTo>
                    <a:lnTo>
                      <a:pt x="6" y="18"/>
                    </a:lnTo>
                    <a:lnTo>
                      <a:pt x="12" y="10"/>
                    </a:lnTo>
                    <a:lnTo>
                      <a:pt x="18" y="6"/>
                    </a:lnTo>
                    <a:lnTo>
                      <a:pt x="24" y="2"/>
                    </a:lnTo>
                    <a:lnTo>
                      <a:pt x="30" y="2"/>
                    </a:lnTo>
                    <a:lnTo>
                      <a:pt x="36" y="0"/>
                    </a:lnTo>
                    <a:lnTo>
                      <a:pt x="38" y="0"/>
                    </a:lnTo>
                    <a:close/>
                    <a:moveTo>
                      <a:pt x="10" y="34"/>
                    </a:moveTo>
                    <a:lnTo>
                      <a:pt x="8" y="40"/>
                    </a:lnTo>
                    <a:lnTo>
                      <a:pt x="8" y="44"/>
                    </a:lnTo>
                    <a:lnTo>
                      <a:pt x="8" y="48"/>
                    </a:lnTo>
                    <a:lnTo>
                      <a:pt x="10" y="54"/>
                    </a:lnTo>
                    <a:lnTo>
                      <a:pt x="12" y="58"/>
                    </a:lnTo>
                    <a:lnTo>
                      <a:pt x="14" y="62"/>
                    </a:lnTo>
                    <a:lnTo>
                      <a:pt x="16" y="64"/>
                    </a:lnTo>
                    <a:lnTo>
                      <a:pt x="20" y="64"/>
                    </a:lnTo>
                    <a:lnTo>
                      <a:pt x="24" y="62"/>
                    </a:lnTo>
                    <a:lnTo>
                      <a:pt x="26" y="60"/>
                    </a:lnTo>
                    <a:lnTo>
                      <a:pt x="30" y="56"/>
                    </a:lnTo>
                    <a:lnTo>
                      <a:pt x="30" y="50"/>
                    </a:lnTo>
                    <a:lnTo>
                      <a:pt x="30" y="42"/>
                    </a:lnTo>
                    <a:lnTo>
                      <a:pt x="28" y="36"/>
                    </a:lnTo>
                    <a:lnTo>
                      <a:pt x="24" y="32"/>
                    </a:lnTo>
                    <a:lnTo>
                      <a:pt x="22" y="30"/>
                    </a:lnTo>
                    <a:lnTo>
                      <a:pt x="18" y="30"/>
                    </a:lnTo>
                    <a:lnTo>
                      <a:pt x="16" y="30"/>
                    </a:lnTo>
                    <a:lnTo>
                      <a:pt x="14" y="30"/>
                    </a:lnTo>
                    <a:lnTo>
                      <a:pt x="12" y="32"/>
                    </a:lnTo>
                    <a:lnTo>
                      <a:pt x="1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492" name="Line 3868"/>
              <p:cNvSpPr>
                <a:spLocks noChangeShapeType="1"/>
              </p:cNvSpPr>
              <p:nvPr/>
            </p:nvSpPr>
            <p:spPr bwMode="auto">
              <a:xfrm flipV="1">
                <a:off x="3754" y="3358"/>
                <a:ext cx="1" cy="12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493" name="Freeform 3869"/>
              <p:cNvSpPr>
                <a:spLocks noEditPoints="1"/>
              </p:cNvSpPr>
              <p:nvPr/>
            </p:nvSpPr>
            <p:spPr bwMode="auto">
              <a:xfrm>
                <a:off x="3690" y="3404"/>
                <a:ext cx="40" cy="6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2" y="22"/>
                  </a:cxn>
                  <a:cxn ang="0">
                    <a:pos x="4" y="14"/>
                  </a:cxn>
                  <a:cxn ang="0">
                    <a:pos x="8" y="8"/>
                  </a:cxn>
                  <a:cxn ang="0">
                    <a:pos x="12" y="2"/>
                  </a:cxn>
                  <a:cxn ang="0">
                    <a:pos x="16" y="0"/>
                  </a:cxn>
                  <a:cxn ang="0">
                    <a:pos x="22" y="0"/>
                  </a:cxn>
                  <a:cxn ang="0">
                    <a:pos x="26" y="0"/>
                  </a:cxn>
                  <a:cxn ang="0">
                    <a:pos x="30" y="2"/>
                  </a:cxn>
                  <a:cxn ang="0">
                    <a:pos x="34" y="6"/>
                  </a:cxn>
                  <a:cxn ang="0">
                    <a:pos x="38" y="14"/>
                  </a:cxn>
                  <a:cxn ang="0">
                    <a:pos x="40" y="22"/>
                  </a:cxn>
                  <a:cxn ang="0">
                    <a:pos x="40" y="32"/>
                  </a:cxn>
                  <a:cxn ang="0">
                    <a:pos x="40" y="42"/>
                  </a:cxn>
                  <a:cxn ang="0">
                    <a:pos x="38" y="50"/>
                  </a:cxn>
                  <a:cxn ang="0">
                    <a:pos x="34" y="58"/>
                  </a:cxn>
                  <a:cxn ang="0">
                    <a:pos x="30" y="62"/>
                  </a:cxn>
                  <a:cxn ang="0">
                    <a:pos x="26" y="64"/>
                  </a:cxn>
                  <a:cxn ang="0">
                    <a:pos x="20" y="66"/>
                  </a:cxn>
                  <a:cxn ang="0">
                    <a:pos x="16" y="64"/>
                  </a:cxn>
                  <a:cxn ang="0">
                    <a:pos x="10" y="60"/>
                  </a:cxn>
                  <a:cxn ang="0">
                    <a:pos x="6" y="54"/>
                  </a:cxn>
                  <a:cxn ang="0">
                    <a:pos x="4" y="48"/>
                  </a:cxn>
                  <a:cxn ang="0">
                    <a:pos x="2" y="42"/>
                  </a:cxn>
                  <a:cxn ang="0">
                    <a:pos x="0" y="32"/>
                  </a:cxn>
                  <a:cxn ang="0">
                    <a:pos x="10" y="34"/>
                  </a:cxn>
                  <a:cxn ang="0">
                    <a:pos x="10" y="46"/>
                  </a:cxn>
                  <a:cxn ang="0">
                    <a:pos x="14" y="56"/>
                  </a:cxn>
                  <a:cxn ang="0">
                    <a:pos x="16" y="60"/>
                  </a:cxn>
                  <a:cxn ang="0">
                    <a:pos x="18" y="62"/>
                  </a:cxn>
                  <a:cxn ang="0">
                    <a:pos x="20" y="62"/>
                  </a:cxn>
                  <a:cxn ang="0">
                    <a:pos x="24" y="62"/>
                  </a:cxn>
                  <a:cxn ang="0">
                    <a:pos x="26" y="60"/>
                  </a:cxn>
                  <a:cxn ang="0">
                    <a:pos x="28" y="58"/>
                  </a:cxn>
                  <a:cxn ang="0">
                    <a:pos x="30" y="52"/>
                  </a:cxn>
                  <a:cxn ang="0">
                    <a:pos x="30" y="46"/>
                  </a:cxn>
                  <a:cxn ang="0">
                    <a:pos x="32" y="38"/>
                  </a:cxn>
                  <a:cxn ang="0">
                    <a:pos x="32" y="30"/>
                  </a:cxn>
                  <a:cxn ang="0">
                    <a:pos x="32" y="20"/>
                  </a:cxn>
                  <a:cxn ang="0">
                    <a:pos x="30" y="12"/>
                  </a:cxn>
                  <a:cxn ang="0">
                    <a:pos x="28" y="8"/>
                  </a:cxn>
                  <a:cxn ang="0">
                    <a:pos x="26" y="4"/>
                  </a:cxn>
                  <a:cxn ang="0">
                    <a:pos x="24" y="2"/>
                  </a:cxn>
                  <a:cxn ang="0">
                    <a:pos x="22" y="2"/>
                  </a:cxn>
                  <a:cxn ang="0">
                    <a:pos x="18" y="4"/>
                  </a:cxn>
                  <a:cxn ang="0">
                    <a:pos x="16" y="6"/>
                  </a:cxn>
                  <a:cxn ang="0">
                    <a:pos x="12" y="10"/>
                  </a:cxn>
                  <a:cxn ang="0">
                    <a:pos x="12" y="18"/>
                  </a:cxn>
                  <a:cxn ang="0">
                    <a:pos x="10" y="26"/>
                  </a:cxn>
                  <a:cxn ang="0">
                    <a:pos x="10" y="34"/>
                  </a:cxn>
                </a:cxnLst>
                <a:rect l="0" t="0" r="r" b="b"/>
                <a:pathLst>
                  <a:path w="40" h="66">
                    <a:moveTo>
                      <a:pt x="0" y="32"/>
                    </a:moveTo>
                    <a:lnTo>
                      <a:pt x="2" y="22"/>
                    </a:lnTo>
                    <a:lnTo>
                      <a:pt x="4" y="14"/>
                    </a:lnTo>
                    <a:lnTo>
                      <a:pt x="8" y="8"/>
                    </a:lnTo>
                    <a:lnTo>
                      <a:pt x="12" y="2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6" y="0"/>
                    </a:lnTo>
                    <a:lnTo>
                      <a:pt x="30" y="2"/>
                    </a:lnTo>
                    <a:lnTo>
                      <a:pt x="34" y="6"/>
                    </a:lnTo>
                    <a:lnTo>
                      <a:pt x="38" y="14"/>
                    </a:lnTo>
                    <a:lnTo>
                      <a:pt x="40" y="22"/>
                    </a:lnTo>
                    <a:lnTo>
                      <a:pt x="40" y="32"/>
                    </a:lnTo>
                    <a:lnTo>
                      <a:pt x="40" y="42"/>
                    </a:lnTo>
                    <a:lnTo>
                      <a:pt x="38" y="50"/>
                    </a:lnTo>
                    <a:lnTo>
                      <a:pt x="34" y="58"/>
                    </a:lnTo>
                    <a:lnTo>
                      <a:pt x="30" y="62"/>
                    </a:lnTo>
                    <a:lnTo>
                      <a:pt x="26" y="64"/>
                    </a:lnTo>
                    <a:lnTo>
                      <a:pt x="20" y="66"/>
                    </a:lnTo>
                    <a:lnTo>
                      <a:pt x="16" y="64"/>
                    </a:lnTo>
                    <a:lnTo>
                      <a:pt x="10" y="60"/>
                    </a:lnTo>
                    <a:lnTo>
                      <a:pt x="6" y="54"/>
                    </a:lnTo>
                    <a:lnTo>
                      <a:pt x="4" y="48"/>
                    </a:lnTo>
                    <a:lnTo>
                      <a:pt x="2" y="42"/>
                    </a:lnTo>
                    <a:lnTo>
                      <a:pt x="0" y="32"/>
                    </a:lnTo>
                    <a:close/>
                    <a:moveTo>
                      <a:pt x="10" y="34"/>
                    </a:moveTo>
                    <a:lnTo>
                      <a:pt x="10" y="46"/>
                    </a:lnTo>
                    <a:lnTo>
                      <a:pt x="14" y="56"/>
                    </a:lnTo>
                    <a:lnTo>
                      <a:pt x="16" y="60"/>
                    </a:lnTo>
                    <a:lnTo>
                      <a:pt x="18" y="62"/>
                    </a:lnTo>
                    <a:lnTo>
                      <a:pt x="20" y="62"/>
                    </a:lnTo>
                    <a:lnTo>
                      <a:pt x="24" y="62"/>
                    </a:lnTo>
                    <a:lnTo>
                      <a:pt x="26" y="60"/>
                    </a:lnTo>
                    <a:lnTo>
                      <a:pt x="28" y="58"/>
                    </a:lnTo>
                    <a:lnTo>
                      <a:pt x="30" y="52"/>
                    </a:lnTo>
                    <a:lnTo>
                      <a:pt x="30" y="46"/>
                    </a:lnTo>
                    <a:lnTo>
                      <a:pt x="32" y="38"/>
                    </a:lnTo>
                    <a:lnTo>
                      <a:pt x="32" y="30"/>
                    </a:lnTo>
                    <a:lnTo>
                      <a:pt x="32" y="20"/>
                    </a:lnTo>
                    <a:lnTo>
                      <a:pt x="30" y="12"/>
                    </a:lnTo>
                    <a:lnTo>
                      <a:pt x="28" y="8"/>
                    </a:lnTo>
                    <a:lnTo>
                      <a:pt x="26" y="4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2" y="10"/>
                    </a:lnTo>
                    <a:lnTo>
                      <a:pt x="12" y="18"/>
                    </a:lnTo>
                    <a:lnTo>
                      <a:pt x="10" y="26"/>
                    </a:lnTo>
                    <a:lnTo>
                      <a:pt x="1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494" name="Freeform 3870"/>
              <p:cNvSpPr>
                <a:spLocks/>
              </p:cNvSpPr>
              <p:nvPr/>
            </p:nvSpPr>
            <p:spPr bwMode="auto">
              <a:xfrm>
                <a:off x="3742" y="3458"/>
                <a:ext cx="10" cy="1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8" y="0"/>
                  </a:cxn>
                  <a:cxn ang="0">
                    <a:pos x="10" y="2"/>
                  </a:cxn>
                  <a:cxn ang="0">
                    <a:pos x="10" y="4"/>
                  </a:cxn>
                  <a:cxn ang="0">
                    <a:pos x="10" y="6"/>
                  </a:cxn>
                  <a:cxn ang="0">
                    <a:pos x="10" y="8"/>
                  </a:cxn>
                  <a:cxn ang="0">
                    <a:pos x="10" y="10"/>
                  </a:cxn>
                  <a:cxn ang="0">
                    <a:pos x="8" y="12"/>
                  </a:cxn>
                  <a:cxn ang="0">
                    <a:pos x="6" y="12"/>
                  </a:cxn>
                  <a:cxn ang="0">
                    <a:pos x="4" y="12"/>
                  </a:cxn>
                  <a:cxn ang="0">
                    <a:pos x="2" y="10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6" y="0"/>
                  </a:cxn>
                </a:cxnLst>
                <a:rect l="0" t="0" r="r" b="b"/>
                <a:pathLst>
                  <a:path w="10" h="12">
                    <a:moveTo>
                      <a:pt x="6" y="0"/>
                    </a:moveTo>
                    <a:lnTo>
                      <a:pt x="8" y="0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495" name="Freeform 3871"/>
              <p:cNvSpPr>
                <a:spLocks noEditPoints="1"/>
              </p:cNvSpPr>
              <p:nvPr/>
            </p:nvSpPr>
            <p:spPr bwMode="auto">
              <a:xfrm>
                <a:off x="3764" y="3404"/>
                <a:ext cx="38" cy="66"/>
              </a:xfrm>
              <a:custGeom>
                <a:avLst/>
                <a:gdLst/>
                <a:ahLst/>
                <a:cxnLst>
                  <a:cxn ang="0">
                    <a:pos x="8" y="26"/>
                  </a:cxn>
                  <a:cxn ang="0">
                    <a:pos x="2" y="18"/>
                  </a:cxn>
                  <a:cxn ang="0">
                    <a:pos x="4" y="8"/>
                  </a:cxn>
                  <a:cxn ang="0">
                    <a:pos x="12" y="0"/>
                  </a:cxn>
                  <a:cxn ang="0">
                    <a:pos x="26" y="0"/>
                  </a:cxn>
                  <a:cxn ang="0">
                    <a:pos x="36" y="8"/>
                  </a:cxn>
                  <a:cxn ang="0">
                    <a:pos x="36" y="16"/>
                  </a:cxn>
                  <a:cxn ang="0">
                    <a:pos x="30" y="24"/>
                  </a:cxn>
                  <a:cxn ang="0">
                    <a:pos x="28" y="34"/>
                  </a:cxn>
                  <a:cxn ang="0">
                    <a:pos x="34" y="40"/>
                  </a:cxn>
                  <a:cxn ang="0">
                    <a:pos x="38" y="50"/>
                  </a:cxn>
                  <a:cxn ang="0">
                    <a:pos x="32" y="60"/>
                  </a:cxn>
                  <a:cxn ang="0">
                    <a:pos x="20" y="66"/>
                  </a:cxn>
                  <a:cxn ang="0">
                    <a:pos x="8" y="62"/>
                  </a:cxn>
                  <a:cxn ang="0">
                    <a:pos x="2" y="56"/>
                  </a:cxn>
                  <a:cxn ang="0">
                    <a:pos x="2" y="46"/>
                  </a:cxn>
                  <a:cxn ang="0">
                    <a:pos x="8" y="38"/>
                  </a:cxn>
                  <a:cxn ang="0">
                    <a:pos x="22" y="28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6" y="6"/>
                  </a:cxn>
                  <a:cxn ang="0">
                    <a:pos x="20" y="2"/>
                  </a:cxn>
                  <a:cxn ang="0">
                    <a:pos x="14" y="6"/>
                  </a:cxn>
                  <a:cxn ang="0">
                    <a:pos x="10" y="12"/>
                  </a:cxn>
                  <a:cxn ang="0">
                    <a:pos x="12" y="16"/>
                  </a:cxn>
                  <a:cxn ang="0">
                    <a:pos x="14" y="22"/>
                  </a:cxn>
                  <a:cxn ang="0">
                    <a:pos x="16" y="34"/>
                  </a:cxn>
                  <a:cxn ang="0">
                    <a:pos x="12" y="42"/>
                  </a:cxn>
                  <a:cxn ang="0">
                    <a:pos x="10" y="50"/>
                  </a:cxn>
                  <a:cxn ang="0">
                    <a:pos x="12" y="58"/>
                  </a:cxn>
                  <a:cxn ang="0">
                    <a:pos x="20" y="62"/>
                  </a:cxn>
                  <a:cxn ang="0">
                    <a:pos x="26" y="60"/>
                  </a:cxn>
                  <a:cxn ang="0">
                    <a:pos x="28" y="52"/>
                  </a:cxn>
                  <a:cxn ang="0">
                    <a:pos x="28" y="46"/>
                  </a:cxn>
                  <a:cxn ang="0">
                    <a:pos x="22" y="40"/>
                  </a:cxn>
                </a:cxnLst>
                <a:rect l="0" t="0" r="r" b="b"/>
                <a:pathLst>
                  <a:path w="38" h="66">
                    <a:moveTo>
                      <a:pt x="14" y="32"/>
                    </a:moveTo>
                    <a:lnTo>
                      <a:pt x="8" y="26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2" y="14"/>
                    </a:lnTo>
                    <a:lnTo>
                      <a:pt x="4" y="8"/>
                    </a:lnTo>
                    <a:lnTo>
                      <a:pt x="6" y="4"/>
                    </a:lnTo>
                    <a:lnTo>
                      <a:pt x="12" y="0"/>
                    </a:lnTo>
                    <a:lnTo>
                      <a:pt x="20" y="0"/>
                    </a:lnTo>
                    <a:lnTo>
                      <a:pt x="26" y="0"/>
                    </a:lnTo>
                    <a:lnTo>
                      <a:pt x="32" y="4"/>
                    </a:lnTo>
                    <a:lnTo>
                      <a:pt x="36" y="8"/>
                    </a:lnTo>
                    <a:lnTo>
                      <a:pt x="36" y="14"/>
                    </a:lnTo>
                    <a:lnTo>
                      <a:pt x="36" y="16"/>
                    </a:lnTo>
                    <a:lnTo>
                      <a:pt x="34" y="20"/>
                    </a:lnTo>
                    <a:lnTo>
                      <a:pt x="30" y="24"/>
                    </a:lnTo>
                    <a:lnTo>
                      <a:pt x="24" y="30"/>
                    </a:lnTo>
                    <a:lnTo>
                      <a:pt x="28" y="34"/>
                    </a:lnTo>
                    <a:lnTo>
                      <a:pt x="32" y="36"/>
                    </a:lnTo>
                    <a:lnTo>
                      <a:pt x="34" y="40"/>
                    </a:lnTo>
                    <a:lnTo>
                      <a:pt x="38" y="44"/>
                    </a:lnTo>
                    <a:lnTo>
                      <a:pt x="38" y="50"/>
                    </a:lnTo>
                    <a:lnTo>
                      <a:pt x="36" y="56"/>
                    </a:lnTo>
                    <a:lnTo>
                      <a:pt x="32" y="60"/>
                    </a:lnTo>
                    <a:lnTo>
                      <a:pt x="26" y="64"/>
                    </a:lnTo>
                    <a:lnTo>
                      <a:pt x="20" y="66"/>
                    </a:lnTo>
                    <a:lnTo>
                      <a:pt x="14" y="64"/>
                    </a:lnTo>
                    <a:lnTo>
                      <a:pt x="8" y="62"/>
                    </a:lnTo>
                    <a:lnTo>
                      <a:pt x="4" y="60"/>
                    </a:lnTo>
                    <a:lnTo>
                      <a:pt x="2" y="56"/>
                    </a:lnTo>
                    <a:lnTo>
                      <a:pt x="0" y="50"/>
                    </a:lnTo>
                    <a:lnTo>
                      <a:pt x="2" y="46"/>
                    </a:lnTo>
                    <a:lnTo>
                      <a:pt x="4" y="42"/>
                    </a:lnTo>
                    <a:lnTo>
                      <a:pt x="8" y="38"/>
                    </a:lnTo>
                    <a:lnTo>
                      <a:pt x="14" y="32"/>
                    </a:lnTo>
                    <a:close/>
                    <a:moveTo>
                      <a:pt x="22" y="28"/>
                    </a:moveTo>
                    <a:lnTo>
                      <a:pt x="24" y="22"/>
                    </a:lnTo>
                    <a:lnTo>
                      <a:pt x="26" y="20"/>
                    </a:lnTo>
                    <a:lnTo>
                      <a:pt x="28" y="16"/>
                    </a:lnTo>
                    <a:lnTo>
                      <a:pt x="28" y="12"/>
                    </a:lnTo>
                    <a:lnTo>
                      <a:pt x="28" y="8"/>
                    </a:lnTo>
                    <a:lnTo>
                      <a:pt x="26" y="6"/>
                    </a:lnTo>
                    <a:lnTo>
                      <a:pt x="24" y="4"/>
                    </a:lnTo>
                    <a:lnTo>
                      <a:pt x="20" y="2"/>
                    </a:lnTo>
                    <a:lnTo>
                      <a:pt x="16" y="4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10" y="12"/>
                    </a:lnTo>
                    <a:lnTo>
                      <a:pt x="12" y="14"/>
                    </a:lnTo>
                    <a:lnTo>
                      <a:pt x="12" y="16"/>
                    </a:lnTo>
                    <a:lnTo>
                      <a:pt x="14" y="18"/>
                    </a:lnTo>
                    <a:lnTo>
                      <a:pt x="14" y="22"/>
                    </a:lnTo>
                    <a:lnTo>
                      <a:pt x="22" y="28"/>
                    </a:lnTo>
                    <a:close/>
                    <a:moveTo>
                      <a:pt x="16" y="34"/>
                    </a:moveTo>
                    <a:lnTo>
                      <a:pt x="14" y="38"/>
                    </a:lnTo>
                    <a:lnTo>
                      <a:pt x="12" y="42"/>
                    </a:lnTo>
                    <a:lnTo>
                      <a:pt x="10" y="46"/>
                    </a:lnTo>
                    <a:lnTo>
                      <a:pt x="10" y="50"/>
                    </a:lnTo>
                    <a:lnTo>
                      <a:pt x="10" y="54"/>
                    </a:lnTo>
                    <a:lnTo>
                      <a:pt x="12" y="58"/>
                    </a:lnTo>
                    <a:lnTo>
                      <a:pt x="16" y="62"/>
                    </a:lnTo>
                    <a:lnTo>
                      <a:pt x="20" y="62"/>
                    </a:lnTo>
                    <a:lnTo>
                      <a:pt x="24" y="62"/>
                    </a:lnTo>
                    <a:lnTo>
                      <a:pt x="26" y="60"/>
                    </a:lnTo>
                    <a:lnTo>
                      <a:pt x="28" y="56"/>
                    </a:lnTo>
                    <a:lnTo>
                      <a:pt x="28" y="52"/>
                    </a:lnTo>
                    <a:lnTo>
                      <a:pt x="28" y="50"/>
                    </a:lnTo>
                    <a:lnTo>
                      <a:pt x="28" y="46"/>
                    </a:lnTo>
                    <a:lnTo>
                      <a:pt x="24" y="44"/>
                    </a:lnTo>
                    <a:lnTo>
                      <a:pt x="22" y="40"/>
                    </a:lnTo>
                    <a:lnTo>
                      <a:pt x="16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496" name="Line 3872"/>
              <p:cNvSpPr>
                <a:spLocks noChangeShapeType="1"/>
              </p:cNvSpPr>
              <p:nvPr/>
            </p:nvSpPr>
            <p:spPr bwMode="auto">
              <a:xfrm flipV="1">
                <a:off x="3894" y="3294"/>
                <a:ext cx="2" cy="12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497" name="Freeform 3873"/>
              <p:cNvSpPr>
                <a:spLocks/>
              </p:cNvSpPr>
              <p:nvPr/>
            </p:nvSpPr>
            <p:spPr bwMode="auto">
              <a:xfrm>
                <a:off x="3876" y="3340"/>
                <a:ext cx="26" cy="64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16" y="0"/>
                  </a:cxn>
                  <a:cxn ang="0">
                    <a:pos x="18" y="0"/>
                  </a:cxn>
                  <a:cxn ang="0">
                    <a:pos x="18" y="54"/>
                  </a:cxn>
                  <a:cxn ang="0">
                    <a:pos x="18" y="58"/>
                  </a:cxn>
                  <a:cxn ang="0">
                    <a:pos x="18" y="60"/>
                  </a:cxn>
                  <a:cxn ang="0">
                    <a:pos x="18" y="62"/>
                  </a:cxn>
                  <a:cxn ang="0">
                    <a:pos x="20" y="62"/>
                  </a:cxn>
                  <a:cxn ang="0">
                    <a:pos x="22" y="62"/>
                  </a:cxn>
                  <a:cxn ang="0">
                    <a:pos x="26" y="64"/>
                  </a:cxn>
                  <a:cxn ang="0">
                    <a:pos x="26" y="64"/>
                  </a:cxn>
                  <a:cxn ang="0">
                    <a:pos x="2" y="64"/>
                  </a:cxn>
                  <a:cxn ang="0">
                    <a:pos x="2" y="64"/>
                  </a:cxn>
                  <a:cxn ang="0">
                    <a:pos x="6" y="62"/>
                  </a:cxn>
                  <a:cxn ang="0">
                    <a:pos x="8" y="62"/>
                  </a:cxn>
                  <a:cxn ang="0">
                    <a:pos x="8" y="62"/>
                  </a:cxn>
                  <a:cxn ang="0">
                    <a:pos x="10" y="60"/>
                  </a:cxn>
                  <a:cxn ang="0">
                    <a:pos x="10" y="58"/>
                  </a:cxn>
                  <a:cxn ang="0">
                    <a:pos x="10" y="54"/>
                  </a:cxn>
                  <a:cxn ang="0">
                    <a:pos x="10" y="18"/>
                  </a:cxn>
                  <a:cxn ang="0">
                    <a:pos x="10" y="12"/>
                  </a:cxn>
                  <a:cxn ang="0">
                    <a:pos x="10" y="8"/>
                  </a:cxn>
                  <a:cxn ang="0">
                    <a:pos x="8" y="8"/>
                  </a:cxn>
                  <a:cxn ang="0">
                    <a:pos x="8" y="6"/>
                  </a:cxn>
                  <a:cxn ang="0">
                    <a:pos x="8" y="6"/>
                  </a:cxn>
                  <a:cxn ang="0">
                    <a:pos x="6" y="6"/>
                  </a:cxn>
                  <a:cxn ang="0">
                    <a:pos x="4" y="6"/>
                  </a:cxn>
                  <a:cxn ang="0">
                    <a:pos x="2" y="8"/>
                  </a:cxn>
                  <a:cxn ang="0">
                    <a:pos x="0" y="6"/>
                  </a:cxn>
                </a:cxnLst>
                <a:rect l="0" t="0" r="r" b="b"/>
                <a:pathLst>
                  <a:path w="26" h="64">
                    <a:moveTo>
                      <a:pt x="0" y="6"/>
                    </a:moveTo>
                    <a:lnTo>
                      <a:pt x="16" y="0"/>
                    </a:lnTo>
                    <a:lnTo>
                      <a:pt x="18" y="0"/>
                    </a:lnTo>
                    <a:lnTo>
                      <a:pt x="18" y="54"/>
                    </a:lnTo>
                    <a:lnTo>
                      <a:pt x="18" y="58"/>
                    </a:lnTo>
                    <a:lnTo>
                      <a:pt x="18" y="60"/>
                    </a:lnTo>
                    <a:lnTo>
                      <a:pt x="18" y="62"/>
                    </a:lnTo>
                    <a:lnTo>
                      <a:pt x="20" y="62"/>
                    </a:lnTo>
                    <a:lnTo>
                      <a:pt x="22" y="62"/>
                    </a:lnTo>
                    <a:lnTo>
                      <a:pt x="26" y="64"/>
                    </a:lnTo>
                    <a:lnTo>
                      <a:pt x="26" y="64"/>
                    </a:lnTo>
                    <a:lnTo>
                      <a:pt x="2" y="64"/>
                    </a:lnTo>
                    <a:lnTo>
                      <a:pt x="2" y="64"/>
                    </a:lnTo>
                    <a:lnTo>
                      <a:pt x="6" y="62"/>
                    </a:lnTo>
                    <a:lnTo>
                      <a:pt x="8" y="62"/>
                    </a:lnTo>
                    <a:lnTo>
                      <a:pt x="8" y="62"/>
                    </a:lnTo>
                    <a:lnTo>
                      <a:pt x="10" y="60"/>
                    </a:lnTo>
                    <a:lnTo>
                      <a:pt x="10" y="58"/>
                    </a:lnTo>
                    <a:lnTo>
                      <a:pt x="10" y="54"/>
                    </a:lnTo>
                    <a:lnTo>
                      <a:pt x="10" y="18"/>
                    </a:lnTo>
                    <a:lnTo>
                      <a:pt x="10" y="12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498" name="Line 3874"/>
              <p:cNvSpPr>
                <a:spLocks noChangeShapeType="1"/>
              </p:cNvSpPr>
              <p:nvPr/>
            </p:nvSpPr>
            <p:spPr bwMode="auto">
              <a:xfrm flipH="1" flipV="1">
                <a:off x="1976" y="3306"/>
                <a:ext cx="960" cy="436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499" name="Line 3875"/>
              <p:cNvSpPr>
                <a:spLocks noChangeShapeType="1"/>
              </p:cNvSpPr>
              <p:nvPr/>
            </p:nvSpPr>
            <p:spPr bwMode="auto">
              <a:xfrm flipV="1">
                <a:off x="2936" y="3730"/>
                <a:ext cx="1" cy="12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00" name="Freeform 3876"/>
              <p:cNvSpPr>
                <a:spLocks noEditPoints="1"/>
              </p:cNvSpPr>
              <p:nvPr/>
            </p:nvSpPr>
            <p:spPr bwMode="auto">
              <a:xfrm>
                <a:off x="2916" y="3776"/>
                <a:ext cx="40" cy="66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0" y="24"/>
                  </a:cxn>
                  <a:cxn ang="0">
                    <a:pos x="4" y="14"/>
                  </a:cxn>
                  <a:cxn ang="0">
                    <a:pos x="6" y="8"/>
                  </a:cxn>
                  <a:cxn ang="0">
                    <a:pos x="12" y="2"/>
                  </a:cxn>
                  <a:cxn ang="0">
                    <a:pos x="16" y="0"/>
                  </a:cxn>
                  <a:cxn ang="0">
                    <a:pos x="20" y="0"/>
                  </a:cxn>
                  <a:cxn ang="0">
                    <a:pos x="24" y="0"/>
                  </a:cxn>
                  <a:cxn ang="0">
                    <a:pos x="28" y="4"/>
                  </a:cxn>
                  <a:cxn ang="0">
                    <a:pos x="32" y="8"/>
                  </a:cxn>
                  <a:cxn ang="0">
                    <a:pos x="36" y="14"/>
                  </a:cxn>
                  <a:cxn ang="0">
                    <a:pos x="40" y="22"/>
                  </a:cxn>
                  <a:cxn ang="0">
                    <a:pos x="40" y="32"/>
                  </a:cxn>
                  <a:cxn ang="0">
                    <a:pos x="40" y="42"/>
                  </a:cxn>
                  <a:cxn ang="0">
                    <a:pos x="36" y="52"/>
                  </a:cxn>
                  <a:cxn ang="0">
                    <a:pos x="34" y="58"/>
                  </a:cxn>
                  <a:cxn ang="0">
                    <a:pos x="28" y="62"/>
                  </a:cxn>
                  <a:cxn ang="0">
                    <a:pos x="24" y="66"/>
                  </a:cxn>
                  <a:cxn ang="0">
                    <a:pos x="20" y="66"/>
                  </a:cxn>
                  <a:cxn ang="0">
                    <a:pos x="14" y="64"/>
                  </a:cxn>
                  <a:cxn ang="0">
                    <a:pos x="10" y="62"/>
                  </a:cxn>
                  <a:cxn ang="0">
                    <a:pos x="4" y="56"/>
                  </a:cxn>
                  <a:cxn ang="0">
                    <a:pos x="2" y="48"/>
                  </a:cxn>
                  <a:cxn ang="0">
                    <a:pos x="0" y="42"/>
                  </a:cxn>
                  <a:cxn ang="0">
                    <a:pos x="0" y="34"/>
                  </a:cxn>
                  <a:cxn ang="0">
                    <a:pos x="8" y="34"/>
                  </a:cxn>
                  <a:cxn ang="0">
                    <a:pos x="10" y="46"/>
                  </a:cxn>
                  <a:cxn ang="0">
                    <a:pos x="12" y="56"/>
                  </a:cxn>
                  <a:cxn ang="0">
                    <a:pos x="14" y="60"/>
                  </a:cxn>
                  <a:cxn ang="0">
                    <a:pos x="16" y="62"/>
                  </a:cxn>
                  <a:cxn ang="0">
                    <a:pos x="20" y="62"/>
                  </a:cxn>
                  <a:cxn ang="0">
                    <a:pos x="22" y="62"/>
                  </a:cxn>
                  <a:cxn ang="0">
                    <a:pos x="24" y="60"/>
                  </a:cxn>
                  <a:cxn ang="0">
                    <a:pos x="28" y="58"/>
                  </a:cxn>
                  <a:cxn ang="0">
                    <a:pos x="28" y="54"/>
                  </a:cxn>
                  <a:cxn ang="0">
                    <a:pos x="30" y="46"/>
                  </a:cxn>
                  <a:cxn ang="0">
                    <a:pos x="30" y="40"/>
                  </a:cxn>
                  <a:cxn ang="0">
                    <a:pos x="30" y="30"/>
                  </a:cxn>
                  <a:cxn ang="0">
                    <a:pos x="30" y="20"/>
                  </a:cxn>
                  <a:cxn ang="0">
                    <a:pos x="28" y="12"/>
                  </a:cxn>
                  <a:cxn ang="0">
                    <a:pos x="26" y="8"/>
                  </a:cxn>
                  <a:cxn ang="0">
                    <a:pos x="24" y="4"/>
                  </a:cxn>
                  <a:cxn ang="0">
                    <a:pos x="22" y="4"/>
                  </a:cxn>
                  <a:cxn ang="0">
                    <a:pos x="20" y="2"/>
                  </a:cxn>
                  <a:cxn ang="0">
                    <a:pos x="18" y="4"/>
                  </a:cxn>
                  <a:cxn ang="0">
                    <a:pos x="14" y="6"/>
                  </a:cxn>
                  <a:cxn ang="0">
                    <a:pos x="12" y="10"/>
                  </a:cxn>
                  <a:cxn ang="0">
                    <a:pos x="10" y="18"/>
                  </a:cxn>
                  <a:cxn ang="0">
                    <a:pos x="10" y="26"/>
                  </a:cxn>
                  <a:cxn ang="0">
                    <a:pos x="8" y="34"/>
                  </a:cxn>
                </a:cxnLst>
                <a:rect l="0" t="0" r="r" b="b"/>
                <a:pathLst>
                  <a:path w="40" h="66">
                    <a:moveTo>
                      <a:pt x="0" y="34"/>
                    </a:moveTo>
                    <a:lnTo>
                      <a:pt x="0" y="24"/>
                    </a:lnTo>
                    <a:lnTo>
                      <a:pt x="4" y="14"/>
                    </a:lnTo>
                    <a:lnTo>
                      <a:pt x="6" y="8"/>
                    </a:lnTo>
                    <a:lnTo>
                      <a:pt x="12" y="2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28" y="4"/>
                    </a:lnTo>
                    <a:lnTo>
                      <a:pt x="32" y="8"/>
                    </a:lnTo>
                    <a:lnTo>
                      <a:pt x="36" y="14"/>
                    </a:lnTo>
                    <a:lnTo>
                      <a:pt x="40" y="22"/>
                    </a:lnTo>
                    <a:lnTo>
                      <a:pt x="40" y="32"/>
                    </a:lnTo>
                    <a:lnTo>
                      <a:pt x="40" y="42"/>
                    </a:lnTo>
                    <a:lnTo>
                      <a:pt x="36" y="52"/>
                    </a:lnTo>
                    <a:lnTo>
                      <a:pt x="34" y="58"/>
                    </a:lnTo>
                    <a:lnTo>
                      <a:pt x="28" y="62"/>
                    </a:lnTo>
                    <a:lnTo>
                      <a:pt x="24" y="66"/>
                    </a:lnTo>
                    <a:lnTo>
                      <a:pt x="20" y="66"/>
                    </a:lnTo>
                    <a:lnTo>
                      <a:pt x="14" y="64"/>
                    </a:lnTo>
                    <a:lnTo>
                      <a:pt x="10" y="62"/>
                    </a:lnTo>
                    <a:lnTo>
                      <a:pt x="4" y="56"/>
                    </a:lnTo>
                    <a:lnTo>
                      <a:pt x="2" y="48"/>
                    </a:lnTo>
                    <a:lnTo>
                      <a:pt x="0" y="42"/>
                    </a:lnTo>
                    <a:lnTo>
                      <a:pt x="0" y="34"/>
                    </a:lnTo>
                    <a:close/>
                    <a:moveTo>
                      <a:pt x="8" y="34"/>
                    </a:moveTo>
                    <a:lnTo>
                      <a:pt x="10" y="46"/>
                    </a:lnTo>
                    <a:lnTo>
                      <a:pt x="12" y="56"/>
                    </a:lnTo>
                    <a:lnTo>
                      <a:pt x="14" y="60"/>
                    </a:lnTo>
                    <a:lnTo>
                      <a:pt x="16" y="62"/>
                    </a:lnTo>
                    <a:lnTo>
                      <a:pt x="20" y="62"/>
                    </a:lnTo>
                    <a:lnTo>
                      <a:pt x="22" y="62"/>
                    </a:lnTo>
                    <a:lnTo>
                      <a:pt x="24" y="60"/>
                    </a:lnTo>
                    <a:lnTo>
                      <a:pt x="28" y="58"/>
                    </a:lnTo>
                    <a:lnTo>
                      <a:pt x="28" y="54"/>
                    </a:lnTo>
                    <a:lnTo>
                      <a:pt x="30" y="46"/>
                    </a:lnTo>
                    <a:lnTo>
                      <a:pt x="30" y="40"/>
                    </a:lnTo>
                    <a:lnTo>
                      <a:pt x="30" y="30"/>
                    </a:lnTo>
                    <a:lnTo>
                      <a:pt x="30" y="20"/>
                    </a:lnTo>
                    <a:lnTo>
                      <a:pt x="28" y="12"/>
                    </a:lnTo>
                    <a:lnTo>
                      <a:pt x="26" y="8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2"/>
                    </a:lnTo>
                    <a:lnTo>
                      <a:pt x="18" y="4"/>
                    </a:lnTo>
                    <a:lnTo>
                      <a:pt x="14" y="6"/>
                    </a:lnTo>
                    <a:lnTo>
                      <a:pt x="12" y="10"/>
                    </a:lnTo>
                    <a:lnTo>
                      <a:pt x="10" y="18"/>
                    </a:lnTo>
                    <a:lnTo>
                      <a:pt x="10" y="26"/>
                    </a:lnTo>
                    <a:lnTo>
                      <a:pt x="8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01" name="Line 3877"/>
              <p:cNvSpPr>
                <a:spLocks noChangeShapeType="1"/>
              </p:cNvSpPr>
              <p:nvPr/>
            </p:nvSpPr>
            <p:spPr bwMode="auto">
              <a:xfrm flipH="1" flipV="1">
                <a:off x="2532" y="3546"/>
                <a:ext cx="2" cy="14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02" name="Freeform 3878"/>
              <p:cNvSpPr>
                <a:spLocks noEditPoints="1"/>
              </p:cNvSpPr>
              <p:nvPr/>
            </p:nvSpPr>
            <p:spPr bwMode="auto">
              <a:xfrm>
                <a:off x="2458" y="3594"/>
                <a:ext cx="40" cy="6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0" y="22"/>
                  </a:cxn>
                  <a:cxn ang="0">
                    <a:pos x="2" y="14"/>
                  </a:cxn>
                  <a:cxn ang="0">
                    <a:pos x="6" y="6"/>
                  </a:cxn>
                  <a:cxn ang="0">
                    <a:pos x="10" y="2"/>
                  </a:cxn>
                  <a:cxn ang="0">
                    <a:pos x="16" y="0"/>
                  </a:cxn>
                  <a:cxn ang="0">
                    <a:pos x="20" y="0"/>
                  </a:cxn>
                  <a:cxn ang="0">
                    <a:pos x="24" y="0"/>
                  </a:cxn>
                  <a:cxn ang="0">
                    <a:pos x="28" y="2"/>
                  </a:cxn>
                  <a:cxn ang="0">
                    <a:pos x="32" y="6"/>
                  </a:cxn>
                  <a:cxn ang="0">
                    <a:pos x="36" y="14"/>
                  </a:cxn>
                  <a:cxn ang="0">
                    <a:pos x="38" y="22"/>
                  </a:cxn>
                  <a:cxn ang="0">
                    <a:pos x="40" y="32"/>
                  </a:cxn>
                  <a:cxn ang="0">
                    <a:pos x="38" y="42"/>
                  </a:cxn>
                  <a:cxn ang="0">
                    <a:pos x="36" y="50"/>
                  </a:cxn>
                  <a:cxn ang="0">
                    <a:pos x="32" y="56"/>
                  </a:cxn>
                  <a:cxn ang="0">
                    <a:pos x="28" y="62"/>
                  </a:cxn>
                  <a:cxn ang="0">
                    <a:pos x="24" y="64"/>
                  </a:cxn>
                  <a:cxn ang="0">
                    <a:pos x="20" y="66"/>
                  </a:cxn>
                  <a:cxn ang="0">
                    <a:pos x="14" y="64"/>
                  </a:cxn>
                  <a:cxn ang="0">
                    <a:pos x="8" y="60"/>
                  </a:cxn>
                  <a:cxn ang="0">
                    <a:pos x="4" y="54"/>
                  </a:cxn>
                  <a:cxn ang="0">
                    <a:pos x="2" y="48"/>
                  </a:cxn>
                  <a:cxn ang="0">
                    <a:pos x="0" y="40"/>
                  </a:cxn>
                  <a:cxn ang="0">
                    <a:pos x="0" y="32"/>
                  </a:cxn>
                  <a:cxn ang="0">
                    <a:pos x="8" y="34"/>
                  </a:cxn>
                  <a:cxn ang="0">
                    <a:pos x="10" y="46"/>
                  </a:cxn>
                  <a:cxn ang="0">
                    <a:pos x="12" y="56"/>
                  </a:cxn>
                  <a:cxn ang="0">
                    <a:pos x="14" y="58"/>
                  </a:cxn>
                  <a:cxn ang="0">
                    <a:pos x="16" y="62"/>
                  </a:cxn>
                  <a:cxn ang="0">
                    <a:pos x="20" y="62"/>
                  </a:cxn>
                  <a:cxn ang="0">
                    <a:pos x="22" y="62"/>
                  </a:cxn>
                  <a:cxn ang="0">
                    <a:pos x="24" y="60"/>
                  </a:cxn>
                  <a:cxn ang="0">
                    <a:pos x="26" y="56"/>
                  </a:cxn>
                  <a:cxn ang="0">
                    <a:pos x="28" y="52"/>
                  </a:cxn>
                  <a:cxn ang="0">
                    <a:pos x="30" y="46"/>
                  </a:cxn>
                  <a:cxn ang="0">
                    <a:pos x="30" y="38"/>
                  </a:cxn>
                  <a:cxn ang="0">
                    <a:pos x="30" y="30"/>
                  </a:cxn>
                  <a:cxn ang="0">
                    <a:pos x="30" y="20"/>
                  </a:cxn>
                  <a:cxn ang="0">
                    <a:pos x="28" y="12"/>
                  </a:cxn>
                  <a:cxn ang="0">
                    <a:pos x="26" y="6"/>
                  </a:cxn>
                  <a:cxn ang="0">
                    <a:pos x="24" y="4"/>
                  </a:cxn>
                  <a:cxn ang="0">
                    <a:pos x="22" y="2"/>
                  </a:cxn>
                  <a:cxn ang="0">
                    <a:pos x="20" y="2"/>
                  </a:cxn>
                  <a:cxn ang="0">
                    <a:pos x="16" y="2"/>
                  </a:cxn>
                  <a:cxn ang="0">
                    <a:pos x="14" y="4"/>
                  </a:cxn>
                  <a:cxn ang="0">
                    <a:pos x="12" y="10"/>
                  </a:cxn>
                  <a:cxn ang="0">
                    <a:pos x="10" y="18"/>
                  </a:cxn>
                  <a:cxn ang="0">
                    <a:pos x="8" y="26"/>
                  </a:cxn>
                  <a:cxn ang="0">
                    <a:pos x="8" y="34"/>
                  </a:cxn>
                </a:cxnLst>
                <a:rect l="0" t="0" r="r" b="b"/>
                <a:pathLst>
                  <a:path w="40" h="66">
                    <a:moveTo>
                      <a:pt x="0" y="32"/>
                    </a:moveTo>
                    <a:lnTo>
                      <a:pt x="0" y="22"/>
                    </a:lnTo>
                    <a:lnTo>
                      <a:pt x="2" y="14"/>
                    </a:lnTo>
                    <a:lnTo>
                      <a:pt x="6" y="6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28" y="2"/>
                    </a:lnTo>
                    <a:lnTo>
                      <a:pt x="32" y="6"/>
                    </a:lnTo>
                    <a:lnTo>
                      <a:pt x="36" y="14"/>
                    </a:lnTo>
                    <a:lnTo>
                      <a:pt x="38" y="22"/>
                    </a:lnTo>
                    <a:lnTo>
                      <a:pt x="40" y="32"/>
                    </a:lnTo>
                    <a:lnTo>
                      <a:pt x="38" y="42"/>
                    </a:lnTo>
                    <a:lnTo>
                      <a:pt x="36" y="50"/>
                    </a:lnTo>
                    <a:lnTo>
                      <a:pt x="32" y="56"/>
                    </a:lnTo>
                    <a:lnTo>
                      <a:pt x="28" y="62"/>
                    </a:lnTo>
                    <a:lnTo>
                      <a:pt x="24" y="64"/>
                    </a:lnTo>
                    <a:lnTo>
                      <a:pt x="20" y="66"/>
                    </a:lnTo>
                    <a:lnTo>
                      <a:pt x="14" y="64"/>
                    </a:lnTo>
                    <a:lnTo>
                      <a:pt x="8" y="60"/>
                    </a:lnTo>
                    <a:lnTo>
                      <a:pt x="4" y="54"/>
                    </a:lnTo>
                    <a:lnTo>
                      <a:pt x="2" y="48"/>
                    </a:lnTo>
                    <a:lnTo>
                      <a:pt x="0" y="40"/>
                    </a:lnTo>
                    <a:lnTo>
                      <a:pt x="0" y="32"/>
                    </a:lnTo>
                    <a:close/>
                    <a:moveTo>
                      <a:pt x="8" y="34"/>
                    </a:moveTo>
                    <a:lnTo>
                      <a:pt x="10" y="46"/>
                    </a:lnTo>
                    <a:lnTo>
                      <a:pt x="12" y="56"/>
                    </a:lnTo>
                    <a:lnTo>
                      <a:pt x="14" y="58"/>
                    </a:lnTo>
                    <a:lnTo>
                      <a:pt x="16" y="62"/>
                    </a:lnTo>
                    <a:lnTo>
                      <a:pt x="20" y="62"/>
                    </a:lnTo>
                    <a:lnTo>
                      <a:pt x="22" y="62"/>
                    </a:lnTo>
                    <a:lnTo>
                      <a:pt x="24" y="60"/>
                    </a:lnTo>
                    <a:lnTo>
                      <a:pt x="26" y="56"/>
                    </a:lnTo>
                    <a:lnTo>
                      <a:pt x="28" y="52"/>
                    </a:lnTo>
                    <a:lnTo>
                      <a:pt x="30" y="46"/>
                    </a:lnTo>
                    <a:lnTo>
                      <a:pt x="30" y="38"/>
                    </a:lnTo>
                    <a:lnTo>
                      <a:pt x="30" y="30"/>
                    </a:lnTo>
                    <a:lnTo>
                      <a:pt x="30" y="20"/>
                    </a:lnTo>
                    <a:lnTo>
                      <a:pt x="28" y="12"/>
                    </a:lnTo>
                    <a:lnTo>
                      <a:pt x="26" y="6"/>
                    </a:lnTo>
                    <a:lnTo>
                      <a:pt x="24" y="4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6" y="2"/>
                    </a:lnTo>
                    <a:lnTo>
                      <a:pt x="14" y="4"/>
                    </a:lnTo>
                    <a:lnTo>
                      <a:pt x="12" y="10"/>
                    </a:lnTo>
                    <a:lnTo>
                      <a:pt x="10" y="18"/>
                    </a:lnTo>
                    <a:lnTo>
                      <a:pt x="8" y="26"/>
                    </a:lnTo>
                    <a:lnTo>
                      <a:pt x="8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03" name="Freeform 3879"/>
              <p:cNvSpPr>
                <a:spLocks/>
              </p:cNvSpPr>
              <p:nvPr/>
            </p:nvSpPr>
            <p:spPr bwMode="auto">
              <a:xfrm>
                <a:off x="2508" y="3648"/>
                <a:ext cx="12" cy="1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8" y="0"/>
                  </a:cxn>
                  <a:cxn ang="0">
                    <a:pos x="10" y="2"/>
                  </a:cxn>
                  <a:cxn ang="0">
                    <a:pos x="10" y="4"/>
                  </a:cxn>
                  <a:cxn ang="0">
                    <a:pos x="12" y="6"/>
                  </a:cxn>
                  <a:cxn ang="0">
                    <a:pos x="10" y="8"/>
                  </a:cxn>
                  <a:cxn ang="0">
                    <a:pos x="10" y="10"/>
                  </a:cxn>
                  <a:cxn ang="0">
                    <a:pos x="8" y="10"/>
                  </a:cxn>
                  <a:cxn ang="0">
                    <a:pos x="6" y="12"/>
                  </a:cxn>
                  <a:cxn ang="0">
                    <a:pos x="4" y="10"/>
                  </a:cxn>
                  <a:cxn ang="0">
                    <a:pos x="2" y="10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6" y="0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lnTo>
                      <a:pt x="8" y="0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2" y="6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04" name="Freeform 3880"/>
              <p:cNvSpPr>
                <a:spLocks noEditPoints="1"/>
              </p:cNvSpPr>
              <p:nvPr/>
            </p:nvSpPr>
            <p:spPr bwMode="auto">
              <a:xfrm>
                <a:off x="2530" y="3594"/>
                <a:ext cx="40" cy="6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0" y="22"/>
                  </a:cxn>
                  <a:cxn ang="0">
                    <a:pos x="2" y="14"/>
                  </a:cxn>
                  <a:cxn ang="0">
                    <a:pos x="6" y="6"/>
                  </a:cxn>
                  <a:cxn ang="0">
                    <a:pos x="10" y="2"/>
                  </a:cxn>
                  <a:cxn ang="0">
                    <a:pos x="16" y="0"/>
                  </a:cxn>
                  <a:cxn ang="0">
                    <a:pos x="20" y="0"/>
                  </a:cxn>
                  <a:cxn ang="0">
                    <a:pos x="24" y="0"/>
                  </a:cxn>
                  <a:cxn ang="0">
                    <a:pos x="28" y="2"/>
                  </a:cxn>
                  <a:cxn ang="0">
                    <a:pos x="32" y="6"/>
                  </a:cxn>
                  <a:cxn ang="0">
                    <a:pos x="36" y="14"/>
                  </a:cxn>
                  <a:cxn ang="0">
                    <a:pos x="38" y="22"/>
                  </a:cxn>
                  <a:cxn ang="0">
                    <a:pos x="40" y="32"/>
                  </a:cxn>
                  <a:cxn ang="0">
                    <a:pos x="38" y="42"/>
                  </a:cxn>
                  <a:cxn ang="0">
                    <a:pos x="36" y="50"/>
                  </a:cxn>
                  <a:cxn ang="0">
                    <a:pos x="32" y="56"/>
                  </a:cxn>
                  <a:cxn ang="0">
                    <a:pos x="28" y="62"/>
                  </a:cxn>
                  <a:cxn ang="0">
                    <a:pos x="24" y="64"/>
                  </a:cxn>
                  <a:cxn ang="0">
                    <a:pos x="20" y="66"/>
                  </a:cxn>
                  <a:cxn ang="0">
                    <a:pos x="14" y="64"/>
                  </a:cxn>
                  <a:cxn ang="0">
                    <a:pos x="8" y="60"/>
                  </a:cxn>
                  <a:cxn ang="0">
                    <a:pos x="4" y="54"/>
                  </a:cxn>
                  <a:cxn ang="0">
                    <a:pos x="2" y="48"/>
                  </a:cxn>
                  <a:cxn ang="0">
                    <a:pos x="0" y="40"/>
                  </a:cxn>
                  <a:cxn ang="0">
                    <a:pos x="0" y="32"/>
                  </a:cxn>
                  <a:cxn ang="0">
                    <a:pos x="8" y="34"/>
                  </a:cxn>
                  <a:cxn ang="0">
                    <a:pos x="10" y="46"/>
                  </a:cxn>
                  <a:cxn ang="0">
                    <a:pos x="12" y="56"/>
                  </a:cxn>
                  <a:cxn ang="0">
                    <a:pos x="14" y="58"/>
                  </a:cxn>
                  <a:cxn ang="0">
                    <a:pos x="16" y="62"/>
                  </a:cxn>
                  <a:cxn ang="0">
                    <a:pos x="20" y="62"/>
                  </a:cxn>
                  <a:cxn ang="0">
                    <a:pos x="22" y="62"/>
                  </a:cxn>
                  <a:cxn ang="0">
                    <a:pos x="24" y="60"/>
                  </a:cxn>
                  <a:cxn ang="0">
                    <a:pos x="26" y="56"/>
                  </a:cxn>
                  <a:cxn ang="0">
                    <a:pos x="28" y="52"/>
                  </a:cxn>
                  <a:cxn ang="0">
                    <a:pos x="30" y="46"/>
                  </a:cxn>
                  <a:cxn ang="0">
                    <a:pos x="30" y="38"/>
                  </a:cxn>
                  <a:cxn ang="0">
                    <a:pos x="30" y="30"/>
                  </a:cxn>
                  <a:cxn ang="0">
                    <a:pos x="30" y="20"/>
                  </a:cxn>
                  <a:cxn ang="0">
                    <a:pos x="28" y="12"/>
                  </a:cxn>
                  <a:cxn ang="0">
                    <a:pos x="26" y="6"/>
                  </a:cxn>
                  <a:cxn ang="0">
                    <a:pos x="24" y="4"/>
                  </a:cxn>
                  <a:cxn ang="0">
                    <a:pos x="22" y="2"/>
                  </a:cxn>
                  <a:cxn ang="0">
                    <a:pos x="20" y="2"/>
                  </a:cxn>
                  <a:cxn ang="0">
                    <a:pos x="16" y="2"/>
                  </a:cxn>
                  <a:cxn ang="0">
                    <a:pos x="14" y="4"/>
                  </a:cxn>
                  <a:cxn ang="0">
                    <a:pos x="12" y="10"/>
                  </a:cxn>
                  <a:cxn ang="0">
                    <a:pos x="10" y="18"/>
                  </a:cxn>
                  <a:cxn ang="0">
                    <a:pos x="8" y="26"/>
                  </a:cxn>
                  <a:cxn ang="0">
                    <a:pos x="8" y="34"/>
                  </a:cxn>
                </a:cxnLst>
                <a:rect l="0" t="0" r="r" b="b"/>
                <a:pathLst>
                  <a:path w="40" h="66">
                    <a:moveTo>
                      <a:pt x="0" y="32"/>
                    </a:moveTo>
                    <a:lnTo>
                      <a:pt x="0" y="22"/>
                    </a:lnTo>
                    <a:lnTo>
                      <a:pt x="2" y="14"/>
                    </a:lnTo>
                    <a:lnTo>
                      <a:pt x="6" y="6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28" y="2"/>
                    </a:lnTo>
                    <a:lnTo>
                      <a:pt x="32" y="6"/>
                    </a:lnTo>
                    <a:lnTo>
                      <a:pt x="36" y="14"/>
                    </a:lnTo>
                    <a:lnTo>
                      <a:pt x="38" y="22"/>
                    </a:lnTo>
                    <a:lnTo>
                      <a:pt x="40" y="32"/>
                    </a:lnTo>
                    <a:lnTo>
                      <a:pt x="38" y="42"/>
                    </a:lnTo>
                    <a:lnTo>
                      <a:pt x="36" y="50"/>
                    </a:lnTo>
                    <a:lnTo>
                      <a:pt x="32" y="56"/>
                    </a:lnTo>
                    <a:lnTo>
                      <a:pt x="28" y="62"/>
                    </a:lnTo>
                    <a:lnTo>
                      <a:pt x="24" y="64"/>
                    </a:lnTo>
                    <a:lnTo>
                      <a:pt x="20" y="66"/>
                    </a:lnTo>
                    <a:lnTo>
                      <a:pt x="14" y="64"/>
                    </a:lnTo>
                    <a:lnTo>
                      <a:pt x="8" y="60"/>
                    </a:lnTo>
                    <a:lnTo>
                      <a:pt x="4" y="54"/>
                    </a:lnTo>
                    <a:lnTo>
                      <a:pt x="2" y="48"/>
                    </a:lnTo>
                    <a:lnTo>
                      <a:pt x="0" y="40"/>
                    </a:lnTo>
                    <a:lnTo>
                      <a:pt x="0" y="32"/>
                    </a:lnTo>
                    <a:close/>
                    <a:moveTo>
                      <a:pt x="8" y="34"/>
                    </a:moveTo>
                    <a:lnTo>
                      <a:pt x="10" y="46"/>
                    </a:lnTo>
                    <a:lnTo>
                      <a:pt x="12" y="56"/>
                    </a:lnTo>
                    <a:lnTo>
                      <a:pt x="14" y="58"/>
                    </a:lnTo>
                    <a:lnTo>
                      <a:pt x="16" y="62"/>
                    </a:lnTo>
                    <a:lnTo>
                      <a:pt x="20" y="62"/>
                    </a:lnTo>
                    <a:lnTo>
                      <a:pt x="22" y="62"/>
                    </a:lnTo>
                    <a:lnTo>
                      <a:pt x="24" y="60"/>
                    </a:lnTo>
                    <a:lnTo>
                      <a:pt x="26" y="56"/>
                    </a:lnTo>
                    <a:lnTo>
                      <a:pt x="28" y="52"/>
                    </a:lnTo>
                    <a:lnTo>
                      <a:pt x="30" y="46"/>
                    </a:lnTo>
                    <a:lnTo>
                      <a:pt x="30" y="38"/>
                    </a:lnTo>
                    <a:lnTo>
                      <a:pt x="30" y="30"/>
                    </a:lnTo>
                    <a:lnTo>
                      <a:pt x="30" y="20"/>
                    </a:lnTo>
                    <a:lnTo>
                      <a:pt x="28" y="12"/>
                    </a:lnTo>
                    <a:lnTo>
                      <a:pt x="26" y="6"/>
                    </a:lnTo>
                    <a:lnTo>
                      <a:pt x="24" y="4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6" y="2"/>
                    </a:lnTo>
                    <a:lnTo>
                      <a:pt x="14" y="4"/>
                    </a:lnTo>
                    <a:lnTo>
                      <a:pt x="12" y="10"/>
                    </a:lnTo>
                    <a:lnTo>
                      <a:pt x="10" y="18"/>
                    </a:lnTo>
                    <a:lnTo>
                      <a:pt x="8" y="26"/>
                    </a:lnTo>
                    <a:lnTo>
                      <a:pt x="8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05" name="Freeform 3881"/>
              <p:cNvSpPr>
                <a:spLocks/>
              </p:cNvSpPr>
              <p:nvPr/>
            </p:nvSpPr>
            <p:spPr bwMode="auto">
              <a:xfrm>
                <a:off x="2578" y="3594"/>
                <a:ext cx="36" cy="66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32" y="8"/>
                  </a:cxn>
                  <a:cxn ang="0">
                    <a:pos x="14" y="8"/>
                  </a:cxn>
                  <a:cxn ang="0">
                    <a:pos x="10" y="16"/>
                  </a:cxn>
                  <a:cxn ang="0">
                    <a:pos x="18" y="18"/>
                  </a:cxn>
                  <a:cxn ang="0">
                    <a:pos x="24" y="22"/>
                  </a:cxn>
                  <a:cxn ang="0">
                    <a:pos x="30" y="26"/>
                  </a:cxn>
                  <a:cxn ang="0">
                    <a:pos x="32" y="30"/>
                  </a:cxn>
                  <a:cxn ang="0">
                    <a:pos x="34" y="36"/>
                  </a:cxn>
                  <a:cxn ang="0">
                    <a:pos x="36" y="42"/>
                  </a:cxn>
                  <a:cxn ang="0">
                    <a:pos x="34" y="46"/>
                  </a:cxn>
                  <a:cxn ang="0">
                    <a:pos x="34" y="50"/>
                  </a:cxn>
                  <a:cxn ang="0">
                    <a:pos x="32" y="54"/>
                  </a:cxn>
                  <a:cxn ang="0">
                    <a:pos x="28" y="58"/>
                  </a:cxn>
                  <a:cxn ang="0">
                    <a:pos x="26" y="60"/>
                  </a:cxn>
                  <a:cxn ang="0">
                    <a:pos x="22" y="62"/>
                  </a:cxn>
                  <a:cxn ang="0">
                    <a:pos x="16" y="64"/>
                  </a:cxn>
                  <a:cxn ang="0">
                    <a:pos x="10" y="66"/>
                  </a:cxn>
                  <a:cxn ang="0">
                    <a:pos x="6" y="64"/>
                  </a:cxn>
                  <a:cxn ang="0">
                    <a:pos x="2" y="64"/>
                  </a:cxn>
                  <a:cxn ang="0">
                    <a:pos x="0" y="62"/>
                  </a:cxn>
                  <a:cxn ang="0">
                    <a:pos x="0" y="58"/>
                  </a:cxn>
                  <a:cxn ang="0">
                    <a:pos x="0" y="58"/>
                  </a:cxn>
                  <a:cxn ang="0">
                    <a:pos x="2" y="56"/>
                  </a:cxn>
                  <a:cxn ang="0">
                    <a:pos x="2" y="56"/>
                  </a:cxn>
                  <a:cxn ang="0">
                    <a:pos x="4" y="56"/>
                  </a:cxn>
                  <a:cxn ang="0">
                    <a:pos x="6" y="56"/>
                  </a:cxn>
                  <a:cxn ang="0">
                    <a:pos x="6" y="56"/>
                  </a:cxn>
                  <a:cxn ang="0">
                    <a:pos x="8" y="56"/>
                  </a:cxn>
                  <a:cxn ang="0">
                    <a:pos x="10" y="58"/>
                  </a:cxn>
                  <a:cxn ang="0">
                    <a:pos x="12" y="60"/>
                  </a:cxn>
                  <a:cxn ang="0">
                    <a:pos x="16" y="60"/>
                  </a:cxn>
                  <a:cxn ang="0">
                    <a:pos x="22" y="58"/>
                  </a:cxn>
                  <a:cxn ang="0">
                    <a:pos x="26" y="56"/>
                  </a:cxn>
                  <a:cxn ang="0">
                    <a:pos x="28" y="52"/>
                  </a:cxn>
                  <a:cxn ang="0">
                    <a:pos x="30" y="46"/>
                  </a:cxn>
                  <a:cxn ang="0">
                    <a:pos x="28" y="40"/>
                  </a:cxn>
                  <a:cxn ang="0">
                    <a:pos x="26" y="36"/>
                  </a:cxn>
                  <a:cxn ang="0">
                    <a:pos x="22" y="30"/>
                  </a:cxn>
                  <a:cxn ang="0">
                    <a:pos x="16" y="28"/>
                  </a:cxn>
                  <a:cxn ang="0">
                    <a:pos x="10" y="26"/>
                  </a:cxn>
                  <a:cxn ang="0">
                    <a:pos x="2" y="26"/>
                  </a:cxn>
                  <a:cxn ang="0">
                    <a:pos x="14" y="0"/>
                  </a:cxn>
                  <a:cxn ang="0">
                    <a:pos x="36" y="0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32" y="8"/>
                    </a:lnTo>
                    <a:lnTo>
                      <a:pt x="14" y="8"/>
                    </a:lnTo>
                    <a:lnTo>
                      <a:pt x="10" y="16"/>
                    </a:lnTo>
                    <a:lnTo>
                      <a:pt x="18" y="18"/>
                    </a:lnTo>
                    <a:lnTo>
                      <a:pt x="24" y="22"/>
                    </a:lnTo>
                    <a:lnTo>
                      <a:pt x="30" y="26"/>
                    </a:lnTo>
                    <a:lnTo>
                      <a:pt x="32" y="30"/>
                    </a:lnTo>
                    <a:lnTo>
                      <a:pt x="34" y="36"/>
                    </a:lnTo>
                    <a:lnTo>
                      <a:pt x="36" y="42"/>
                    </a:lnTo>
                    <a:lnTo>
                      <a:pt x="34" y="46"/>
                    </a:lnTo>
                    <a:lnTo>
                      <a:pt x="34" y="50"/>
                    </a:lnTo>
                    <a:lnTo>
                      <a:pt x="32" y="54"/>
                    </a:lnTo>
                    <a:lnTo>
                      <a:pt x="28" y="58"/>
                    </a:lnTo>
                    <a:lnTo>
                      <a:pt x="26" y="60"/>
                    </a:lnTo>
                    <a:lnTo>
                      <a:pt x="22" y="62"/>
                    </a:lnTo>
                    <a:lnTo>
                      <a:pt x="16" y="64"/>
                    </a:lnTo>
                    <a:lnTo>
                      <a:pt x="10" y="66"/>
                    </a:lnTo>
                    <a:lnTo>
                      <a:pt x="6" y="64"/>
                    </a:lnTo>
                    <a:lnTo>
                      <a:pt x="2" y="64"/>
                    </a:lnTo>
                    <a:lnTo>
                      <a:pt x="0" y="62"/>
                    </a:lnTo>
                    <a:lnTo>
                      <a:pt x="0" y="58"/>
                    </a:lnTo>
                    <a:lnTo>
                      <a:pt x="0" y="58"/>
                    </a:lnTo>
                    <a:lnTo>
                      <a:pt x="2" y="56"/>
                    </a:lnTo>
                    <a:lnTo>
                      <a:pt x="2" y="56"/>
                    </a:lnTo>
                    <a:lnTo>
                      <a:pt x="4" y="56"/>
                    </a:lnTo>
                    <a:lnTo>
                      <a:pt x="6" y="56"/>
                    </a:lnTo>
                    <a:lnTo>
                      <a:pt x="6" y="56"/>
                    </a:lnTo>
                    <a:lnTo>
                      <a:pt x="8" y="56"/>
                    </a:lnTo>
                    <a:lnTo>
                      <a:pt x="10" y="58"/>
                    </a:lnTo>
                    <a:lnTo>
                      <a:pt x="12" y="60"/>
                    </a:lnTo>
                    <a:lnTo>
                      <a:pt x="16" y="60"/>
                    </a:lnTo>
                    <a:lnTo>
                      <a:pt x="22" y="58"/>
                    </a:lnTo>
                    <a:lnTo>
                      <a:pt x="26" y="56"/>
                    </a:lnTo>
                    <a:lnTo>
                      <a:pt x="28" y="52"/>
                    </a:lnTo>
                    <a:lnTo>
                      <a:pt x="30" y="46"/>
                    </a:lnTo>
                    <a:lnTo>
                      <a:pt x="28" y="40"/>
                    </a:lnTo>
                    <a:lnTo>
                      <a:pt x="26" y="36"/>
                    </a:lnTo>
                    <a:lnTo>
                      <a:pt x="22" y="30"/>
                    </a:lnTo>
                    <a:lnTo>
                      <a:pt x="16" y="28"/>
                    </a:lnTo>
                    <a:lnTo>
                      <a:pt x="10" y="26"/>
                    </a:lnTo>
                    <a:lnTo>
                      <a:pt x="2" y="26"/>
                    </a:lnTo>
                    <a:lnTo>
                      <a:pt x="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06" name="Line 3882"/>
              <p:cNvSpPr>
                <a:spLocks noChangeShapeType="1"/>
              </p:cNvSpPr>
              <p:nvPr/>
            </p:nvSpPr>
            <p:spPr bwMode="auto">
              <a:xfrm flipH="1" flipV="1">
                <a:off x="2222" y="3406"/>
                <a:ext cx="2" cy="12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07" name="Freeform 3883"/>
              <p:cNvSpPr>
                <a:spLocks noEditPoints="1"/>
              </p:cNvSpPr>
              <p:nvPr/>
            </p:nvSpPr>
            <p:spPr bwMode="auto">
              <a:xfrm>
                <a:off x="2172" y="3452"/>
                <a:ext cx="40" cy="6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2" y="22"/>
                  </a:cxn>
                  <a:cxn ang="0">
                    <a:pos x="4" y="14"/>
                  </a:cxn>
                  <a:cxn ang="0">
                    <a:pos x="8" y="8"/>
                  </a:cxn>
                  <a:cxn ang="0">
                    <a:pos x="12" y="2"/>
                  </a:cxn>
                  <a:cxn ang="0">
                    <a:pos x="16" y="0"/>
                  </a:cxn>
                  <a:cxn ang="0">
                    <a:pos x="22" y="0"/>
                  </a:cxn>
                  <a:cxn ang="0">
                    <a:pos x="26" y="0"/>
                  </a:cxn>
                  <a:cxn ang="0">
                    <a:pos x="30" y="2"/>
                  </a:cxn>
                  <a:cxn ang="0">
                    <a:pos x="34" y="6"/>
                  </a:cxn>
                  <a:cxn ang="0">
                    <a:pos x="38" y="14"/>
                  </a:cxn>
                  <a:cxn ang="0">
                    <a:pos x="40" y="22"/>
                  </a:cxn>
                  <a:cxn ang="0">
                    <a:pos x="40" y="32"/>
                  </a:cxn>
                  <a:cxn ang="0">
                    <a:pos x="40" y="42"/>
                  </a:cxn>
                  <a:cxn ang="0">
                    <a:pos x="38" y="50"/>
                  </a:cxn>
                  <a:cxn ang="0">
                    <a:pos x="34" y="58"/>
                  </a:cxn>
                  <a:cxn ang="0">
                    <a:pos x="30" y="62"/>
                  </a:cxn>
                  <a:cxn ang="0">
                    <a:pos x="26" y="64"/>
                  </a:cxn>
                  <a:cxn ang="0">
                    <a:pos x="20" y="66"/>
                  </a:cxn>
                  <a:cxn ang="0">
                    <a:pos x="16" y="64"/>
                  </a:cxn>
                  <a:cxn ang="0">
                    <a:pos x="10" y="60"/>
                  </a:cxn>
                  <a:cxn ang="0">
                    <a:pos x="6" y="54"/>
                  </a:cxn>
                  <a:cxn ang="0">
                    <a:pos x="4" y="48"/>
                  </a:cxn>
                  <a:cxn ang="0">
                    <a:pos x="2" y="40"/>
                  </a:cxn>
                  <a:cxn ang="0">
                    <a:pos x="0" y="32"/>
                  </a:cxn>
                  <a:cxn ang="0">
                    <a:pos x="10" y="34"/>
                  </a:cxn>
                  <a:cxn ang="0">
                    <a:pos x="10" y="46"/>
                  </a:cxn>
                  <a:cxn ang="0">
                    <a:pos x="14" y="56"/>
                  </a:cxn>
                  <a:cxn ang="0">
                    <a:pos x="16" y="60"/>
                  </a:cxn>
                  <a:cxn ang="0">
                    <a:pos x="18" y="62"/>
                  </a:cxn>
                  <a:cxn ang="0">
                    <a:pos x="20" y="62"/>
                  </a:cxn>
                  <a:cxn ang="0">
                    <a:pos x="24" y="62"/>
                  </a:cxn>
                  <a:cxn ang="0">
                    <a:pos x="26" y="60"/>
                  </a:cxn>
                  <a:cxn ang="0">
                    <a:pos x="28" y="56"/>
                  </a:cxn>
                  <a:cxn ang="0">
                    <a:pos x="30" y="52"/>
                  </a:cxn>
                  <a:cxn ang="0">
                    <a:pos x="30" y="46"/>
                  </a:cxn>
                  <a:cxn ang="0">
                    <a:pos x="32" y="38"/>
                  </a:cxn>
                  <a:cxn ang="0">
                    <a:pos x="32" y="30"/>
                  </a:cxn>
                  <a:cxn ang="0">
                    <a:pos x="32" y="20"/>
                  </a:cxn>
                  <a:cxn ang="0">
                    <a:pos x="30" y="12"/>
                  </a:cxn>
                  <a:cxn ang="0">
                    <a:pos x="28" y="6"/>
                  </a:cxn>
                  <a:cxn ang="0">
                    <a:pos x="26" y="4"/>
                  </a:cxn>
                  <a:cxn ang="0">
                    <a:pos x="24" y="2"/>
                  </a:cxn>
                  <a:cxn ang="0">
                    <a:pos x="22" y="2"/>
                  </a:cxn>
                  <a:cxn ang="0">
                    <a:pos x="18" y="4"/>
                  </a:cxn>
                  <a:cxn ang="0">
                    <a:pos x="16" y="6"/>
                  </a:cxn>
                  <a:cxn ang="0">
                    <a:pos x="12" y="10"/>
                  </a:cxn>
                  <a:cxn ang="0">
                    <a:pos x="12" y="18"/>
                  </a:cxn>
                  <a:cxn ang="0">
                    <a:pos x="10" y="26"/>
                  </a:cxn>
                  <a:cxn ang="0">
                    <a:pos x="10" y="34"/>
                  </a:cxn>
                </a:cxnLst>
                <a:rect l="0" t="0" r="r" b="b"/>
                <a:pathLst>
                  <a:path w="40" h="66">
                    <a:moveTo>
                      <a:pt x="0" y="32"/>
                    </a:moveTo>
                    <a:lnTo>
                      <a:pt x="2" y="22"/>
                    </a:lnTo>
                    <a:lnTo>
                      <a:pt x="4" y="14"/>
                    </a:lnTo>
                    <a:lnTo>
                      <a:pt x="8" y="8"/>
                    </a:lnTo>
                    <a:lnTo>
                      <a:pt x="12" y="2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6" y="0"/>
                    </a:lnTo>
                    <a:lnTo>
                      <a:pt x="30" y="2"/>
                    </a:lnTo>
                    <a:lnTo>
                      <a:pt x="34" y="6"/>
                    </a:lnTo>
                    <a:lnTo>
                      <a:pt x="38" y="14"/>
                    </a:lnTo>
                    <a:lnTo>
                      <a:pt x="40" y="22"/>
                    </a:lnTo>
                    <a:lnTo>
                      <a:pt x="40" y="32"/>
                    </a:lnTo>
                    <a:lnTo>
                      <a:pt x="40" y="42"/>
                    </a:lnTo>
                    <a:lnTo>
                      <a:pt x="38" y="50"/>
                    </a:lnTo>
                    <a:lnTo>
                      <a:pt x="34" y="58"/>
                    </a:lnTo>
                    <a:lnTo>
                      <a:pt x="30" y="62"/>
                    </a:lnTo>
                    <a:lnTo>
                      <a:pt x="26" y="64"/>
                    </a:lnTo>
                    <a:lnTo>
                      <a:pt x="20" y="66"/>
                    </a:lnTo>
                    <a:lnTo>
                      <a:pt x="16" y="64"/>
                    </a:lnTo>
                    <a:lnTo>
                      <a:pt x="10" y="60"/>
                    </a:lnTo>
                    <a:lnTo>
                      <a:pt x="6" y="54"/>
                    </a:lnTo>
                    <a:lnTo>
                      <a:pt x="4" y="48"/>
                    </a:lnTo>
                    <a:lnTo>
                      <a:pt x="2" y="40"/>
                    </a:lnTo>
                    <a:lnTo>
                      <a:pt x="0" y="32"/>
                    </a:lnTo>
                    <a:close/>
                    <a:moveTo>
                      <a:pt x="10" y="34"/>
                    </a:moveTo>
                    <a:lnTo>
                      <a:pt x="10" y="46"/>
                    </a:lnTo>
                    <a:lnTo>
                      <a:pt x="14" y="56"/>
                    </a:lnTo>
                    <a:lnTo>
                      <a:pt x="16" y="60"/>
                    </a:lnTo>
                    <a:lnTo>
                      <a:pt x="18" y="62"/>
                    </a:lnTo>
                    <a:lnTo>
                      <a:pt x="20" y="62"/>
                    </a:lnTo>
                    <a:lnTo>
                      <a:pt x="24" y="62"/>
                    </a:lnTo>
                    <a:lnTo>
                      <a:pt x="26" y="60"/>
                    </a:lnTo>
                    <a:lnTo>
                      <a:pt x="28" y="56"/>
                    </a:lnTo>
                    <a:lnTo>
                      <a:pt x="30" y="52"/>
                    </a:lnTo>
                    <a:lnTo>
                      <a:pt x="30" y="46"/>
                    </a:lnTo>
                    <a:lnTo>
                      <a:pt x="32" y="38"/>
                    </a:lnTo>
                    <a:lnTo>
                      <a:pt x="32" y="30"/>
                    </a:lnTo>
                    <a:lnTo>
                      <a:pt x="32" y="20"/>
                    </a:lnTo>
                    <a:lnTo>
                      <a:pt x="30" y="12"/>
                    </a:lnTo>
                    <a:lnTo>
                      <a:pt x="28" y="6"/>
                    </a:lnTo>
                    <a:lnTo>
                      <a:pt x="26" y="4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2" y="10"/>
                    </a:lnTo>
                    <a:lnTo>
                      <a:pt x="12" y="18"/>
                    </a:lnTo>
                    <a:lnTo>
                      <a:pt x="10" y="26"/>
                    </a:lnTo>
                    <a:lnTo>
                      <a:pt x="1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08" name="Freeform 3884"/>
              <p:cNvSpPr>
                <a:spLocks/>
              </p:cNvSpPr>
              <p:nvPr/>
            </p:nvSpPr>
            <p:spPr bwMode="auto">
              <a:xfrm>
                <a:off x="2224" y="3506"/>
                <a:ext cx="10" cy="1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8" y="0"/>
                  </a:cxn>
                  <a:cxn ang="0">
                    <a:pos x="10" y="2"/>
                  </a:cxn>
                  <a:cxn ang="0">
                    <a:pos x="10" y="4"/>
                  </a:cxn>
                  <a:cxn ang="0">
                    <a:pos x="10" y="6"/>
                  </a:cxn>
                  <a:cxn ang="0">
                    <a:pos x="10" y="8"/>
                  </a:cxn>
                  <a:cxn ang="0">
                    <a:pos x="10" y="10"/>
                  </a:cxn>
                  <a:cxn ang="0">
                    <a:pos x="8" y="10"/>
                  </a:cxn>
                  <a:cxn ang="0">
                    <a:pos x="6" y="12"/>
                  </a:cxn>
                  <a:cxn ang="0">
                    <a:pos x="4" y="10"/>
                  </a:cxn>
                  <a:cxn ang="0">
                    <a:pos x="2" y="10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6" y="0"/>
                  </a:cxn>
                </a:cxnLst>
                <a:rect l="0" t="0" r="r" b="b"/>
                <a:pathLst>
                  <a:path w="10" h="12">
                    <a:moveTo>
                      <a:pt x="6" y="0"/>
                    </a:moveTo>
                    <a:lnTo>
                      <a:pt x="8" y="0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09" name="Freeform 3885"/>
              <p:cNvSpPr>
                <a:spLocks/>
              </p:cNvSpPr>
              <p:nvPr/>
            </p:nvSpPr>
            <p:spPr bwMode="auto">
              <a:xfrm>
                <a:off x="2252" y="3452"/>
                <a:ext cx="24" cy="64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16" y="0"/>
                  </a:cxn>
                  <a:cxn ang="0">
                    <a:pos x="16" y="0"/>
                  </a:cxn>
                  <a:cxn ang="0">
                    <a:pos x="16" y="54"/>
                  </a:cxn>
                  <a:cxn ang="0">
                    <a:pos x="18" y="58"/>
                  </a:cxn>
                  <a:cxn ang="0">
                    <a:pos x="18" y="60"/>
                  </a:cxn>
                  <a:cxn ang="0">
                    <a:pos x="18" y="62"/>
                  </a:cxn>
                  <a:cxn ang="0">
                    <a:pos x="20" y="62"/>
                  </a:cxn>
                  <a:cxn ang="0">
                    <a:pos x="22" y="64"/>
                  </a:cxn>
                  <a:cxn ang="0">
                    <a:pos x="24" y="64"/>
                  </a:cxn>
                  <a:cxn ang="0">
                    <a:pos x="24" y="64"/>
                  </a:cxn>
                  <a:cxn ang="0">
                    <a:pos x="0" y="64"/>
                  </a:cxn>
                  <a:cxn ang="0">
                    <a:pos x="0" y="64"/>
                  </a:cxn>
                  <a:cxn ang="0">
                    <a:pos x="4" y="64"/>
                  </a:cxn>
                  <a:cxn ang="0">
                    <a:pos x="6" y="62"/>
                  </a:cxn>
                  <a:cxn ang="0">
                    <a:pos x="8" y="62"/>
                  </a:cxn>
                  <a:cxn ang="0">
                    <a:pos x="8" y="60"/>
                  </a:cxn>
                  <a:cxn ang="0">
                    <a:pos x="8" y="58"/>
                  </a:cxn>
                  <a:cxn ang="0">
                    <a:pos x="8" y="54"/>
                  </a:cxn>
                  <a:cxn ang="0">
                    <a:pos x="8" y="18"/>
                  </a:cxn>
                  <a:cxn ang="0">
                    <a:pos x="8" y="12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8" y="6"/>
                  </a:cxn>
                  <a:cxn ang="0">
                    <a:pos x="6" y="6"/>
                  </a:cxn>
                  <a:cxn ang="0">
                    <a:pos x="6" y="6"/>
                  </a:cxn>
                  <a:cxn ang="0">
                    <a:pos x="4" y="6"/>
                  </a:cxn>
                  <a:cxn ang="0">
                    <a:pos x="0" y="8"/>
                  </a:cxn>
                  <a:cxn ang="0">
                    <a:pos x="0" y="6"/>
                  </a:cxn>
                </a:cxnLst>
                <a:rect l="0" t="0" r="r" b="b"/>
                <a:pathLst>
                  <a:path w="24" h="64">
                    <a:moveTo>
                      <a:pt x="0" y="6"/>
                    </a:moveTo>
                    <a:lnTo>
                      <a:pt x="16" y="0"/>
                    </a:lnTo>
                    <a:lnTo>
                      <a:pt x="16" y="0"/>
                    </a:lnTo>
                    <a:lnTo>
                      <a:pt x="16" y="54"/>
                    </a:lnTo>
                    <a:lnTo>
                      <a:pt x="18" y="58"/>
                    </a:lnTo>
                    <a:lnTo>
                      <a:pt x="18" y="60"/>
                    </a:lnTo>
                    <a:lnTo>
                      <a:pt x="18" y="62"/>
                    </a:lnTo>
                    <a:lnTo>
                      <a:pt x="20" y="62"/>
                    </a:lnTo>
                    <a:lnTo>
                      <a:pt x="22" y="64"/>
                    </a:lnTo>
                    <a:lnTo>
                      <a:pt x="24" y="64"/>
                    </a:lnTo>
                    <a:lnTo>
                      <a:pt x="24" y="64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4" y="64"/>
                    </a:lnTo>
                    <a:lnTo>
                      <a:pt x="6" y="62"/>
                    </a:lnTo>
                    <a:lnTo>
                      <a:pt x="8" y="62"/>
                    </a:lnTo>
                    <a:lnTo>
                      <a:pt x="8" y="60"/>
                    </a:lnTo>
                    <a:lnTo>
                      <a:pt x="8" y="58"/>
                    </a:lnTo>
                    <a:lnTo>
                      <a:pt x="8" y="54"/>
                    </a:lnTo>
                    <a:lnTo>
                      <a:pt x="8" y="18"/>
                    </a:lnTo>
                    <a:lnTo>
                      <a:pt x="8" y="12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10" name="Line 3886"/>
              <p:cNvSpPr>
                <a:spLocks noChangeShapeType="1"/>
              </p:cNvSpPr>
              <p:nvPr/>
            </p:nvSpPr>
            <p:spPr bwMode="auto">
              <a:xfrm flipH="1" flipV="1">
                <a:off x="1936" y="2766"/>
                <a:ext cx="40" cy="54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11" name="Line 3887"/>
              <p:cNvSpPr>
                <a:spLocks noChangeShapeType="1"/>
              </p:cNvSpPr>
              <p:nvPr/>
            </p:nvSpPr>
            <p:spPr bwMode="auto">
              <a:xfrm flipV="1">
                <a:off x="1976" y="3302"/>
                <a:ext cx="14" cy="4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12" name="Freeform 3888"/>
              <p:cNvSpPr>
                <a:spLocks noEditPoints="1"/>
              </p:cNvSpPr>
              <p:nvPr/>
            </p:nvSpPr>
            <p:spPr bwMode="auto">
              <a:xfrm>
                <a:off x="1892" y="3282"/>
                <a:ext cx="40" cy="6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2" y="22"/>
                  </a:cxn>
                  <a:cxn ang="0">
                    <a:pos x="4" y="14"/>
                  </a:cxn>
                  <a:cxn ang="0">
                    <a:pos x="8" y="8"/>
                  </a:cxn>
                  <a:cxn ang="0">
                    <a:pos x="12" y="2"/>
                  </a:cxn>
                  <a:cxn ang="0">
                    <a:pos x="16" y="0"/>
                  </a:cxn>
                  <a:cxn ang="0">
                    <a:pos x="20" y="0"/>
                  </a:cxn>
                  <a:cxn ang="0">
                    <a:pos x="26" y="0"/>
                  </a:cxn>
                  <a:cxn ang="0">
                    <a:pos x="30" y="2"/>
                  </a:cxn>
                  <a:cxn ang="0">
                    <a:pos x="34" y="6"/>
                  </a:cxn>
                  <a:cxn ang="0">
                    <a:pos x="38" y="14"/>
                  </a:cxn>
                  <a:cxn ang="0">
                    <a:pos x="40" y="22"/>
                  </a:cxn>
                  <a:cxn ang="0">
                    <a:pos x="40" y="32"/>
                  </a:cxn>
                  <a:cxn ang="0">
                    <a:pos x="40" y="42"/>
                  </a:cxn>
                  <a:cxn ang="0">
                    <a:pos x="38" y="50"/>
                  </a:cxn>
                  <a:cxn ang="0">
                    <a:pos x="34" y="58"/>
                  </a:cxn>
                  <a:cxn ang="0">
                    <a:pos x="30" y="62"/>
                  </a:cxn>
                  <a:cxn ang="0">
                    <a:pos x="24" y="64"/>
                  </a:cxn>
                  <a:cxn ang="0">
                    <a:pos x="20" y="66"/>
                  </a:cxn>
                  <a:cxn ang="0">
                    <a:pos x="14" y="64"/>
                  </a:cxn>
                  <a:cxn ang="0">
                    <a:pos x="10" y="60"/>
                  </a:cxn>
                  <a:cxn ang="0">
                    <a:pos x="6" y="54"/>
                  </a:cxn>
                  <a:cxn ang="0">
                    <a:pos x="2" y="48"/>
                  </a:cxn>
                  <a:cxn ang="0">
                    <a:pos x="2" y="40"/>
                  </a:cxn>
                  <a:cxn ang="0">
                    <a:pos x="0" y="32"/>
                  </a:cxn>
                  <a:cxn ang="0">
                    <a:pos x="10" y="34"/>
                  </a:cxn>
                  <a:cxn ang="0">
                    <a:pos x="10" y="46"/>
                  </a:cxn>
                  <a:cxn ang="0">
                    <a:pos x="12" y="56"/>
                  </a:cxn>
                  <a:cxn ang="0">
                    <a:pos x="14" y="60"/>
                  </a:cxn>
                  <a:cxn ang="0">
                    <a:pos x="18" y="62"/>
                  </a:cxn>
                  <a:cxn ang="0">
                    <a:pos x="20" y="62"/>
                  </a:cxn>
                  <a:cxn ang="0">
                    <a:pos x="24" y="62"/>
                  </a:cxn>
                  <a:cxn ang="0">
                    <a:pos x="26" y="60"/>
                  </a:cxn>
                  <a:cxn ang="0">
                    <a:pos x="28" y="58"/>
                  </a:cxn>
                  <a:cxn ang="0">
                    <a:pos x="30" y="52"/>
                  </a:cxn>
                  <a:cxn ang="0">
                    <a:pos x="30" y="46"/>
                  </a:cxn>
                  <a:cxn ang="0">
                    <a:pos x="32" y="38"/>
                  </a:cxn>
                  <a:cxn ang="0">
                    <a:pos x="32" y="30"/>
                  </a:cxn>
                  <a:cxn ang="0">
                    <a:pos x="32" y="20"/>
                  </a:cxn>
                  <a:cxn ang="0">
                    <a:pos x="30" y="12"/>
                  </a:cxn>
                  <a:cxn ang="0">
                    <a:pos x="28" y="6"/>
                  </a:cxn>
                  <a:cxn ang="0">
                    <a:pos x="26" y="4"/>
                  </a:cxn>
                  <a:cxn ang="0">
                    <a:pos x="24" y="2"/>
                  </a:cxn>
                  <a:cxn ang="0">
                    <a:pos x="20" y="2"/>
                  </a:cxn>
                  <a:cxn ang="0">
                    <a:pos x="18" y="4"/>
                  </a:cxn>
                  <a:cxn ang="0">
                    <a:pos x="16" y="6"/>
                  </a:cxn>
                  <a:cxn ang="0">
                    <a:pos x="12" y="10"/>
                  </a:cxn>
                  <a:cxn ang="0">
                    <a:pos x="10" y="18"/>
                  </a:cxn>
                  <a:cxn ang="0">
                    <a:pos x="10" y="26"/>
                  </a:cxn>
                  <a:cxn ang="0">
                    <a:pos x="10" y="34"/>
                  </a:cxn>
                </a:cxnLst>
                <a:rect l="0" t="0" r="r" b="b"/>
                <a:pathLst>
                  <a:path w="40" h="66">
                    <a:moveTo>
                      <a:pt x="0" y="32"/>
                    </a:moveTo>
                    <a:lnTo>
                      <a:pt x="2" y="22"/>
                    </a:lnTo>
                    <a:lnTo>
                      <a:pt x="4" y="14"/>
                    </a:lnTo>
                    <a:lnTo>
                      <a:pt x="8" y="8"/>
                    </a:lnTo>
                    <a:lnTo>
                      <a:pt x="12" y="2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6" y="0"/>
                    </a:lnTo>
                    <a:lnTo>
                      <a:pt x="30" y="2"/>
                    </a:lnTo>
                    <a:lnTo>
                      <a:pt x="34" y="6"/>
                    </a:lnTo>
                    <a:lnTo>
                      <a:pt x="38" y="14"/>
                    </a:lnTo>
                    <a:lnTo>
                      <a:pt x="40" y="22"/>
                    </a:lnTo>
                    <a:lnTo>
                      <a:pt x="40" y="32"/>
                    </a:lnTo>
                    <a:lnTo>
                      <a:pt x="40" y="42"/>
                    </a:lnTo>
                    <a:lnTo>
                      <a:pt x="38" y="50"/>
                    </a:lnTo>
                    <a:lnTo>
                      <a:pt x="34" y="58"/>
                    </a:lnTo>
                    <a:lnTo>
                      <a:pt x="30" y="62"/>
                    </a:lnTo>
                    <a:lnTo>
                      <a:pt x="24" y="64"/>
                    </a:lnTo>
                    <a:lnTo>
                      <a:pt x="20" y="66"/>
                    </a:lnTo>
                    <a:lnTo>
                      <a:pt x="14" y="64"/>
                    </a:lnTo>
                    <a:lnTo>
                      <a:pt x="10" y="60"/>
                    </a:lnTo>
                    <a:lnTo>
                      <a:pt x="6" y="54"/>
                    </a:lnTo>
                    <a:lnTo>
                      <a:pt x="2" y="48"/>
                    </a:lnTo>
                    <a:lnTo>
                      <a:pt x="2" y="40"/>
                    </a:lnTo>
                    <a:lnTo>
                      <a:pt x="0" y="32"/>
                    </a:lnTo>
                    <a:close/>
                    <a:moveTo>
                      <a:pt x="10" y="34"/>
                    </a:moveTo>
                    <a:lnTo>
                      <a:pt x="10" y="46"/>
                    </a:lnTo>
                    <a:lnTo>
                      <a:pt x="12" y="56"/>
                    </a:lnTo>
                    <a:lnTo>
                      <a:pt x="14" y="60"/>
                    </a:lnTo>
                    <a:lnTo>
                      <a:pt x="18" y="62"/>
                    </a:lnTo>
                    <a:lnTo>
                      <a:pt x="20" y="62"/>
                    </a:lnTo>
                    <a:lnTo>
                      <a:pt x="24" y="62"/>
                    </a:lnTo>
                    <a:lnTo>
                      <a:pt x="26" y="60"/>
                    </a:lnTo>
                    <a:lnTo>
                      <a:pt x="28" y="58"/>
                    </a:lnTo>
                    <a:lnTo>
                      <a:pt x="30" y="52"/>
                    </a:lnTo>
                    <a:lnTo>
                      <a:pt x="30" y="46"/>
                    </a:lnTo>
                    <a:lnTo>
                      <a:pt x="32" y="38"/>
                    </a:lnTo>
                    <a:lnTo>
                      <a:pt x="32" y="30"/>
                    </a:lnTo>
                    <a:lnTo>
                      <a:pt x="32" y="20"/>
                    </a:lnTo>
                    <a:lnTo>
                      <a:pt x="30" y="12"/>
                    </a:lnTo>
                    <a:lnTo>
                      <a:pt x="28" y="6"/>
                    </a:lnTo>
                    <a:lnTo>
                      <a:pt x="26" y="4"/>
                    </a:lnTo>
                    <a:lnTo>
                      <a:pt x="24" y="2"/>
                    </a:lnTo>
                    <a:lnTo>
                      <a:pt x="20" y="2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2" y="10"/>
                    </a:lnTo>
                    <a:lnTo>
                      <a:pt x="10" y="18"/>
                    </a:lnTo>
                    <a:lnTo>
                      <a:pt x="10" y="26"/>
                    </a:lnTo>
                    <a:lnTo>
                      <a:pt x="1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13" name="Line 3889"/>
              <p:cNvSpPr>
                <a:spLocks noChangeShapeType="1"/>
              </p:cNvSpPr>
              <p:nvPr/>
            </p:nvSpPr>
            <p:spPr bwMode="auto">
              <a:xfrm flipV="1">
                <a:off x="1970" y="3208"/>
                <a:ext cx="12" cy="4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14" name="Freeform 3890"/>
              <p:cNvSpPr>
                <a:spLocks/>
              </p:cNvSpPr>
              <p:nvPr/>
            </p:nvSpPr>
            <p:spPr bwMode="auto">
              <a:xfrm>
                <a:off x="1796" y="3184"/>
                <a:ext cx="26" cy="66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16" y="0"/>
                  </a:cxn>
                  <a:cxn ang="0">
                    <a:pos x="18" y="0"/>
                  </a:cxn>
                  <a:cxn ang="0">
                    <a:pos x="18" y="54"/>
                  </a:cxn>
                  <a:cxn ang="0">
                    <a:pos x="18" y="60"/>
                  </a:cxn>
                  <a:cxn ang="0">
                    <a:pos x="18" y="62"/>
                  </a:cxn>
                  <a:cxn ang="0">
                    <a:pos x="18" y="64"/>
                  </a:cxn>
                  <a:cxn ang="0">
                    <a:pos x="20" y="64"/>
                  </a:cxn>
                  <a:cxn ang="0">
                    <a:pos x="22" y="64"/>
                  </a:cxn>
                  <a:cxn ang="0">
                    <a:pos x="26" y="64"/>
                  </a:cxn>
                  <a:cxn ang="0">
                    <a:pos x="26" y="66"/>
                  </a:cxn>
                  <a:cxn ang="0">
                    <a:pos x="2" y="66"/>
                  </a:cxn>
                  <a:cxn ang="0">
                    <a:pos x="2" y="64"/>
                  </a:cxn>
                  <a:cxn ang="0">
                    <a:pos x="4" y="64"/>
                  </a:cxn>
                  <a:cxn ang="0">
                    <a:pos x="8" y="64"/>
                  </a:cxn>
                  <a:cxn ang="0">
                    <a:pos x="8" y="64"/>
                  </a:cxn>
                  <a:cxn ang="0">
                    <a:pos x="8" y="62"/>
                  </a:cxn>
                  <a:cxn ang="0">
                    <a:pos x="10" y="60"/>
                  </a:cxn>
                  <a:cxn ang="0">
                    <a:pos x="10" y="54"/>
                  </a:cxn>
                  <a:cxn ang="0">
                    <a:pos x="10" y="18"/>
                  </a:cxn>
                  <a:cxn ang="0">
                    <a:pos x="10" y="14"/>
                  </a:cxn>
                  <a:cxn ang="0">
                    <a:pos x="8" y="10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6" y="8"/>
                  </a:cxn>
                  <a:cxn ang="0">
                    <a:pos x="6" y="8"/>
                  </a:cxn>
                  <a:cxn ang="0">
                    <a:pos x="4" y="8"/>
                  </a:cxn>
                  <a:cxn ang="0">
                    <a:pos x="0" y="8"/>
                  </a:cxn>
                  <a:cxn ang="0">
                    <a:pos x="0" y="8"/>
                  </a:cxn>
                </a:cxnLst>
                <a:rect l="0" t="0" r="r" b="b"/>
                <a:pathLst>
                  <a:path w="26" h="66">
                    <a:moveTo>
                      <a:pt x="0" y="8"/>
                    </a:moveTo>
                    <a:lnTo>
                      <a:pt x="16" y="0"/>
                    </a:lnTo>
                    <a:lnTo>
                      <a:pt x="18" y="0"/>
                    </a:lnTo>
                    <a:lnTo>
                      <a:pt x="18" y="54"/>
                    </a:lnTo>
                    <a:lnTo>
                      <a:pt x="18" y="60"/>
                    </a:lnTo>
                    <a:lnTo>
                      <a:pt x="18" y="62"/>
                    </a:lnTo>
                    <a:lnTo>
                      <a:pt x="18" y="64"/>
                    </a:lnTo>
                    <a:lnTo>
                      <a:pt x="20" y="64"/>
                    </a:lnTo>
                    <a:lnTo>
                      <a:pt x="22" y="64"/>
                    </a:lnTo>
                    <a:lnTo>
                      <a:pt x="26" y="64"/>
                    </a:lnTo>
                    <a:lnTo>
                      <a:pt x="26" y="66"/>
                    </a:lnTo>
                    <a:lnTo>
                      <a:pt x="2" y="66"/>
                    </a:lnTo>
                    <a:lnTo>
                      <a:pt x="2" y="64"/>
                    </a:lnTo>
                    <a:lnTo>
                      <a:pt x="4" y="64"/>
                    </a:lnTo>
                    <a:lnTo>
                      <a:pt x="8" y="64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10" y="60"/>
                    </a:lnTo>
                    <a:lnTo>
                      <a:pt x="10" y="54"/>
                    </a:lnTo>
                    <a:lnTo>
                      <a:pt x="10" y="18"/>
                    </a:lnTo>
                    <a:lnTo>
                      <a:pt x="10" y="14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15" name="Freeform 3891"/>
              <p:cNvSpPr>
                <a:spLocks noEditPoints="1"/>
              </p:cNvSpPr>
              <p:nvPr/>
            </p:nvSpPr>
            <p:spPr bwMode="auto">
              <a:xfrm>
                <a:off x="1838" y="3184"/>
                <a:ext cx="40" cy="66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0" y="24"/>
                  </a:cxn>
                  <a:cxn ang="0">
                    <a:pos x="2" y="16"/>
                  </a:cxn>
                  <a:cxn ang="0">
                    <a:pos x="6" y="8"/>
                  </a:cxn>
                  <a:cxn ang="0">
                    <a:pos x="10" y="4"/>
                  </a:cxn>
                  <a:cxn ang="0">
                    <a:pos x="16" y="2"/>
                  </a:cxn>
                  <a:cxn ang="0">
                    <a:pos x="20" y="0"/>
                  </a:cxn>
                  <a:cxn ang="0">
                    <a:pos x="24" y="2"/>
                  </a:cxn>
                  <a:cxn ang="0">
                    <a:pos x="28" y="4"/>
                  </a:cxn>
                  <a:cxn ang="0">
                    <a:pos x="32" y="8"/>
                  </a:cxn>
                  <a:cxn ang="0">
                    <a:pos x="36" y="16"/>
                  </a:cxn>
                  <a:cxn ang="0">
                    <a:pos x="38" y="24"/>
                  </a:cxn>
                  <a:cxn ang="0">
                    <a:pos x="40" y="34"/>
                  </a:cxn>
                  <a:cxn ang="0">
                    <a:pos x="38" y="44"/>
                  </a:cxn>
                  <a:cxn ang="0">
                    <a:pos x="36" y="52"/>
                  </a:cxn>
                  <a:cxn ang="0">
                    <a:pos x="32" y="58"/>
                  </a:cxn>
                  <a:cxn ang="0">
                    <a:pos x="28" y="64"/>
                  </a:cxn>
                  <a:cxn ang="0">
                    <a:pos x="24" y="66"/>
                  </a:cxn>
                  <a:cxn ang="0">
                    <a:pos x="20" y="66"/>
                  </a:cxn>
                  <a:cxn ang="0">
                    <a:pos x="14" y="66"/>
                  </a:cxn>
                  <a:cxn ang="0">
                    <a:pos x="8" y="62"/>
                  </a:cxn>
                  <a:cxn ang="0">
                    <a:pos x="4" y="56"/>
                  </a:cxn>
                  <a:cxn ang="0">
                    <a:pos x="2" y="50"/>
                  </a:cxn>
                  <a:cxn ang="0">
                    <a:pos x="0" y="42"/>
                  </a:cxn>
                  <a:cxn ang="0">
                    <a:pos x="0" y="34"/>
                  </a:cxn>
                  <a:cxn ang="0">
                    <a:pos x="8" y="36"/>
                  </a:cxn>
                  <a:cxn ang="0">
                    <a:pos x="10" y="48"/>
                  </a:cxn>
                  <a:cxn ang="0">
                    <a:pos x="12" y="56"/>
                  </a:cxn>
                  <a:cxn ang="0">
                    <a:pos x="14" y="60"/>
                  </a:cxn>
                  <a:cxn ang="0">
                    <a:pos x="16" y="64"/>
                  </a:cxn>
                  <a:cxn ang="0">
                    <a:pos x="20" y="64"/>
                  </a:cxn>
                  <a:cxn ang="0">
                    <a:pos x="22" y="64"/>
                  </a:cxn>
                  <a:cxn ang="0">
                    <a:pos x="24" y="62"/>
                  </a:cxn>
                  <a:cxn ang="0">
                    <a:pos x="26" y="58"/>
                  </a:cxn>
                  <a:cxn ang="0">
                    <a:pos x="28" y="54"/>
                  </a:cxn>
                  <a:cxn ang="0">
                    <a:pos x="30" y="48"/>
                  </a:cxn>
                  <a:cxn ang="0">
                    <a:pos x="30" y="40"/>
                  </a:cxn>
                  <a:cxn ang="0">
                    <a:pos x="30" y="32"/>
                  </a:cxn>
                  <a:cxn ang="0">
                    <a:pos x="30" y="22"/>
                  </a:cxn>
                  <a:cxn ang="0">
                    <a:pos x="28" y="14"/>
                  </a:cxn>
                  <a:cxn ang="0">
                    <a:pos x="26" y="8"/>
                  </a:cxn>
                  <a:cxn ang="0">
                    <a:pos x="24" y="6"/>
                  </a:cxn>
                  <a:cxn ang="0">
                    <a:pos x="22" y="4"/>
                  </a:cxn>
                  <a:cxn ang="0">
                    <a:pos x="20" y="4"/>
                  </a:cxn>
                  <a:cxn ang="0">
                    <a:pos x="16" y="4"/>
                  </a:cxn>
                  <a:cxn ang="0">
                    <a:pos x="14" y="6"/>
                  </a:cxn>
                  <a:cxn ang="0">
                    <a:pos x="12" y="12"/>
                  </a:cxn>
                  <a:cxn ang="0">
                    <a:pos x="10" y="18"/>
                  </a:cxn>
                  <a:cxn ang="0">
                    <a:pos x="8" y="28"/>
                  </a:cxn>
                  <a:cxn ang="0">
                    <a:pos x="8" y="36"/>
                  </a:cxn>
                </a:cxnLst>
                <a:rect l="0" t="0" r="r" b="b"/>
                <a:pathLst>
                  <a:path w="40" h="66">
                    <a:moveTo>
                      <a:pt x="0" y="34"/>
                    </a:moveTo>
                    <a:lnTo>
                      <a:pt x="0" y="24"/>
                    </a:lnTo>
                    <a:lnTo>
                      <a:pt x="2" y="16"/>
                    </a:lnTo>
                    <a:lnTo>
                      <a:pt x="6" y="8"/>
                    </a:lnTo>
                    <a:lnTo>
                      <a:pt x="10" y="4"/>
                    </a:lnTo>
                    <a:lnTo>
                      <a:pt x="16" y="2"/>
                    </a:lnTo>
                    <a:lnTo>
                      <a:pt x="20" y="0"/>
                    </a:lnTo>
                    <a:lnTo>
                      <a:pt x="24" y="2"/>
                    </a:lnTo>
                    <a:lnTo>
                      <a:pt x="28" y="4"/>
                    </a:lnTo>
                    <a:lnTo>
                      <a:pt x="32" y="8"/>
                    </a:lnTo>
                    <a:lnTo>
                      <a:pt x="36" y="16"/>
                    </a:lnTo>
                    <a:lnTo>
                      <a:pt x="38" y="24"/>
                    </a:lnTo>
                    <a:lnTo>
                      <a:pt x="40" y="34"/>
                    </a:lnTo>
                    <a:lnTo>
                      <a:pt x="38" y="44"/>
                    </a:lnTo>
                    <a:lnTo>
                      <a:pt x="36" y="52"/>
                    </a:lnTo>
                    <a:lnTo>
                      <a:pt x="32" y="58"/>
                    </a:lnTo>
                    <a:lnTo>
                      <a:pt x="28" y="64"/>
                    </a:lnTo>
                    <a:lnTo>
                      <a:pt x="24" y="66"/>
                    </a:lnTo>
                    <a:lnTo>
                      <a:pt x="20" y="66"/>
                    </a:lnTo>
                    <a:lnTo>
                      <a:pt x="14" y="66"/>
                    </a:lnTo>
                    <a:lnTo>
                      <a:pt x="8" y="62"/>
                    </a:lnTo>
                    <a:lnTo>
                      <a:pt x="4" y="56"/>
                    </a:lnTo>
                    <a:lnTo>
                      <a:pt x="2" y="50"/>
                    </a:lnTo>
                    <a:lnTo>
                      <a:pt x="0" y="42"/>
                    </a:lnTo>
                    <a:lnTo>
                      <a:pt x="0" y="34"/>
                    </a:lnTo>
                    <a:close/>
                    <a:moveTo>
                      <a:pt x="8" y="36"/>
                    </a:moveTo>
                    <a:lnTo>
                      <a:pt x="10" y="48"/>
                    </a:lnTo>
                    <a:lnTo>
                      <a:pt x="12" y="56"/>
                    </a:lnTo>
                    <a:lnTo>
                      <a:pt x="14" y="60"/>
                    </a:lnTo>
                    <a:lnTo>
                      <a:pt x="16" y="64"/>
                    </a:lnTo>
                    <a:lnTo>
                      <a:pt x="20" y="64"/>
                    </a:lnTo>
                    <a:lnTo>
                      <a:pt x="22" y="64"/>
                    </a:lnTo>
                    <a:lnTo>
                      <a:pt x="24" y="62"/>
                    </a:lnTo>
                    <a:lnTo>
                      <a:pt x="26" y="58"/>
                    </a:lnTo>
                    <a:lnTo>
                      <a:pt x="28" y="54"/>
                    </a:lnTo>
                    <a:lnTo>
                      <a:pt x="30" y="48"/>
                    </a:lnTo>
                    <a:lnTo>
                      <a:pt x="30" y="40"/>
                    </a:lnTo>
                    <a:lnTo>
                      <a:pt x="30" y="32"/>
                    </a:lnTo>
                    <a:lnTo>
                      <a:pt x="30" y="22"/>
                    </a:lnTo>
                    <a:lnTo>
                      <a:pt x="28" y="14"/>
                    </a:lnTo>
                    <a:lnTo>
                      <a:pt x="26" y="8"/>
                    </a:lnTo>
                    <a:lnTo>
                      <a:pt x="24" y="6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6" y="4"/>
                    </a:lnTo>
                    <a:lnTo>
                      <a:pt x="14" y="6"/>
                    </a:lnTo>
                    <a:lnTo>
                      <a:pt x="12" y="12"/>
                    </a:lnTo>
                    <a:lnTo>
                      <a:pt x="10" y="18"/>
                    </a:lnTo>
                    <a:lnTo>
                      <a:pt x="8" y="28"/>
                    </a:lnTo>
                    <a:lnTo>
                      <a:pt x="8" y="3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16" name="Freeform 3892"/>
              <p:cNvSpPr>
                <a:spLocks noEditPoints="1"/>
              </p:cNvSpPr>
              <p:nvPr/>
            </p:nvSpPr>
            <p:spPr bwMode="auto">
              <a:xfrm>
                <a:off x="1886" y="3184"/>
                <a:ext cx="40" cy="66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0" y="24"/>
                  </a:cxn>
                  <a:cxn ang="0">
                    <a:pos x="2" y="16"/>
                  </a:cxn>
                  <a:cxn ang="0">
                    <a:pos x="6" y="8"/>
                  </a:cxn>
                  <a:cxn ang="0">
                    <a:pos x="10" y="4"/>
                  </a:cxn>
                  <a:cxn ang="0">
                    <a:pos x="16" y="2"/>
                  </a:cxn>
                  <a:cxn ang="0">
                    <a:pos x="20" y="0"/>
                  </a:cxn>
                  <a:cxn ang="0">
                    <a:pos x="24" y="2"/>
                  </a:cxn>
                  <a:cxn ang="0">
                    <a:pos x="28" y="4"/>
                  </a:cxn>
                  <a:cxn ang="0">
                    <a:pos x="32" y="8"/>
                  </a:cxn>
                  <a:cxn ang="0">
                    <a:pos x="36" y="16"/>
                  </a:cxn>
                  <a:cxn ang="0">
                    <a:pos x="38" y="24"/>
                  </a:cxn>
                  <a:cxn ang="0">
                    <a:pos x="40" y="34"/>
                  </a:cxn>
                  <a:cxn ang="0">
                    <a:pos x="38" y="44"/>
                  </a:cxn>
                  <a:cxn ang="0">
                    <a:pos x="36" y="52"/>
                  </a:cxn>
                  <a:cxn ang="0">
                    <a:pos x="32" y="58"/>
                  </a:cxn>
                  <a:cxn ang="0">
                    <a:pos x="28" y="64"/>
                  </a:cxn>
                  <a:cxn ang="0">
                    <a:pos x="24" y="66"/>
                  </a:cxn>
                  <a:cxn ang="0">
                    <a:pos x="20" y="66"/>
                  </a:cxn>
                  <a:cxn ang="0">
                    <a:pos x="14" y="66"/>
                  </a:cxn>
                  <a:cxn ang="0">
                    <a:pos x="8" y="62"/>
                  </a:cxn>
                  <a:cxn ang="0">
                    <a:pos x="4" y="56"/>
                  </a:cxn>
                  <a:cxn ang="0">
                    <a:pos x="2" y="50"/>
                  </a:cxn>
                  <a:cxn ang="0">
                    <a:pos x="0" y="42"/>
                  </a:cxn>
                  <a:cxn ang="0">
                    <a:pos x="0" y="34"/>
                  </a:cxn>
                  <a:cxn ang="0">
                    <a:pos x="8" y="36"/>
                  </a:cxn>
                  <a:cxn ang="0">
                    <a:pos x="10" y="48"/>
                  </a:cxn>
                  <a:cxn ang="0">
                    <a:pos x="12" y="56"/>
                  </a:cxn>
                  <a:cxn ang="0">
                    <a:pos x="14" y="60"/>
                  </a:cxn>
                  <a:cxn ang="0">
                    <a:pos x="16" y="64"/>
                  </a:cxn>
                  <a:cxn ang="0">
                    <a:pos x="20" y="64"/>
                  </a:cxn>
                  <a:cxn ang="0">
                    <a:pos x="22" y="64"/>
                  </a:cxn>
                  <a:cxn ang="0">
                    <a:pos x="24" y="62"/>
                  </a:cxn>
                  <a:cxn ang="0">
                    <a:pos x="26" y="58"/>
                  </a:cxn>
                  <a:cxn ang="0">
                    <a:pos x="28" y="54"/>
                  </a:cxn>
                  <a:cxn ang="0">
                    <a:pos x="30" y="48"/>
                  </a:cxn>
                  <a:cxn ang="0">
                    <a:pos x="30" y="40"/>
                  </a:cxn>
                  <a:cxn ang="0">
                    <a:pos x="30" y="32"/>
                  </a:cxn>
                  <a:cxn ang="0">
                    <a:pos x="30" y="22"/>
                  </a:cxn>
                  <a:cxn ang="0">
                    <a:pos x="28" y="14"/>
                  </a:cxn>
                  <a:cxn ang="0">
                    <a:pos x="26" y="8"/>
                  </a:cxn>
                  <a:cxn ang="0">
                    <a:pos x="24" y="6"/>
                  </a:cxn>
                  <a:cxn ang="0">
                    <a:pos x="22" y="4"/>
                  </a:cxn>
                  <a:cxn ang="0">
                    <a:pos x="20" y="4"/>
                  </a:cxn>
                  <a:cxn ang="0">
                    <a:pos x="16" y="4"/>
                  </a:cxn>
                  <a:cxn ang="0">
                    <a:pos x="14" y="6"/>
                  </a:cxn>
                  <a:cxn ang="0">
                    <a:pos x="12" y="12"/>
                  </a:cxn>
                  <a:cxn ang="0">
                    <a:pos x="10" y="18"/>
                  </a:cxn>
                  <a:cxn ang="0">
                    <a:pos x="8" y="28"/>
                  </a:cxn>
                  <a:cxn ang="0">
                    <a:pos x="8" y="36"/>
                  </a:cxn>
                </a:cxnLst>
                <a:rect l="0" t="0" r="r" b="b"/>
                <a:pathLst>
                  <a:path w="40" h="66">
                    <a:moveTo>
                      <a:pt x="0" y="34"/>
                    </a:moveTo>
                    <a:lnTo>
                      <a:pt x="0" y="24"/>
                    </a:lnTo>
                    <a:lnTo>
                      <a:pt x="2" y="16"/>
                    </a:lnTo>
                    <a:lnTo>
                      <a:pt x="6" y="8"/>
                    </a:lnTo>
                    <a:lnTo>
                      <a:pt x="10" y="4"/>
                    </a:lnTo>
                    <a:lnTo>
                      <a:pt x="16" y="2"/>
                    </a:lnTo>
                    <a:lnTo>
                      <a:pt x="20" y="0"/>
                    </a:lnTo>
                    <a:lnTo>
                      <a:pt x="24" y="2"/>
                    </a:lnTo>
                    <a:lnTo>
                      <a:pt x="28" y="4"/>
                    </a:lnTo>
                    <a:lnTo>
                      <a:pt x="32" y="8"/>
                    </a:lnTo>
                    <a:lnTo>
                      <a:pt x="36" y="16"/>
                    </a:lnTo>
                    <a:lnTo>
                      <a:pt x="38" y="24"/>
                    </a:lnTo>
                    <a:lnTo>
                      <a:pt x="40" y="34"/>
                    </a:lnTo>
                    <a:lnTo>
                      <a:pt x="38" y="44"/>
                    </a:lnTo>
                    <a:lnTo>
                      <a:pt x="36" y="52"/>
                    </a:lnTo>
                    <a:lnTo>
                      <a:pt x="32" y="58"/>
                    </a:lnTo>
                    <a:lnTo>
                      <a:pt x="28" y="64"/>
                    </a:lnTo>
                    <a:lnTo>
                      <a:pt x="24" y="66"/>
                    </a:lnTo>
                    <a:lnTo>
                      <a:pt x="20" y="66"/>
                    </a:lnTo>
                    <a:lnTo>
                      <a:pt x="14" y="66"/>
                    </a:lnTo>
                    <a:lnTo>
                      <a:pt x="8" y="62"/>
                    </a:lnTo>
                    <a:lnTo>
                      <a:pt x="4" y="56"/>
                    </a:lnTo>
                    <a:lnTo>
                      <a:pt x="2" y="50"/>
                    </a:lnTo>
                    <a:lnTo>
                      <a:pt x="0" y="42"/>
                    </a:lnTo>
                    <a:lnTo>
                      <a:pt x="0" y="34"/>
                    </a:lnTo>
                    <a:close/>
                    <a:moveTo>
                      <a:pt x="8" y="36"/>
                    </a:moveTo>
                    <a:lnTo>
                      <a:pt x="10" y="48"/>
                    </a:lnTo>
                    <a:lnTo>
                      <a:pt x="12" y="56"/>
                    </a:lnTo>
                    <a:lnTo>
                      <a:pt x="14" y="60"/>
                    </a:lnTo>
                    <a:lnTo>
                      <a:pt x="16" y="64"/>
                    </a:lnTo>
                    <a:lnTo>
                      <a:pt x="20" y="64"/>
                    </a:lnTo>
                    <a:lnTo>
                      <a:pt x="22" y="64"/>
                    </a:lnTo>
                    <a:lnTo>
                      <a:pt x="24" y="62"/>
                    </a:lnTo>
                    <a:lnTo>
                      <a:pt x="26" y="58"/>
                    </a:lnTo>
                    <a:lnTo>
                      <a:pt x="28" y="54"/>
                    </a:lnTo>
                    <a:lnTo>
                      <a:pt x="30" y="48"/>
                    </a:lnTo>
                    <a:lnTo>
                      <a:pt x="30" y="40"/>
                    </a:lnTo>
                    <a:lnTo>
                      <a:pt x="30" y="32"/>
                    </a:lnTo>
                    <a:lnTo>
                      <a:pt x="30" y="22"/>
                    </a:lnTo>
                    <a:lnTo>
                      <a:pt x="28" y="14"/>
                    </a:lnTo>
                    <a:lnTo>
                      <a:pt x="26" y="8"/>
                    </a:lnTo>
                    <a:lnTo>
                      <a:pt x="24" y="6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6" y="4"/>
                    </a:lnTo>
                    <a:lnTo>
                      <a:pt x="14" y="6"/>
                    </a:lnTo>
                    <a:lnTo>
                      <a:pt x="12" y="12"/>
                    </a:lnTo>
                    <a:lnTo>
                      <a:pt x="10" y="18"/>
                    </a:lnTo>
                    <a:lnTo>
                      <a:pt x="8" y="28"/>
                    </a:lnTo>
                    <a:lnTo>
                      <a:pt x="8" y="3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17" name="Line 3893"/>
              <p:cNvSpPr>
                <a:spLocks noChangeShapeType="1"/>
              </p:cNvSpPr>
              <p:nvPr/>
            </p:nvSpPr>
            <p:spPr bwMode="auto">
              <a:xfrm flipV="1">
                <a:off x="1954" y="3016"/>
                <a:ext cx="14" cy="2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18" name="Freeform 3894"/>
              <p:cNvSpPr>
                <a:spLocks/>
              </p:cNvSpPr>
              <p:nvPr/>
            </p:nvSpPr>
            <p:spPr bwMode="auto">
              <a:xfrm>
                <a:off x="1774" y="2988"/>
                <a:ext cx="36" cy="66"/>
              </a:xfrm>
              <a:custGeom>
                <a:avLst/>
                <a:gdLst/>
                <a:ahLst/>
                <a:cxnLst>
                  <a:cxn ang="0">
                    <a:pos x="4" y="6"/>
                  </a:cxn>
                  <a:cxn ang="0">
                    <a:pos x="12" y="0"/>
                  </a:cxn>
                  <a:cxn ang="0">
                    <a:pos x="24" y="0"/>
                  </a:cxn>
                  <a:cxn ang="0">
                    <a:pos x="30" y="4"/>
                  </a:cxn>
                  <a:cxn ang="0">
                    <a:pos x="34" y="12"/>
                  </a:cxn>
                  <a:cxn ang="0">
                    <a:pos x="30" y="22"/>
                  </a:cxn>
                  <a:cxn ang="0">
                    <a:pos x="30" y="30"/>
                  </a:cxn>
                  <a:cxn ang="0">
                    <a:pos x="36" y="38"/>
                  </a:cxn>
                  <a:cxn ang="0">
                    <a:pos x="34" y="50"/>
                  </a:cxn>
                  <a:cxn ang="0">
                    <a:pos x="26" y="62"/>
                  </a:cxn>
                  <a:cxn ang="0">
                    <a:pos x="12" y="66"/>
                  </a:cxn>
                  <a:cxn ang="0">
                    <a:pos x="2" y="64"/>
                  </a:cxn>
                  <a:cxn ang="0">
                    <a:pos x="0" y="60"/>
                  </a:cxn>
                  <a:cxn ang="0">
                    <a:pos x="2" y="58"/>
                  </a:cxn>
                  <a:cxn ang="0">
                    <a:pos x="4" y="58"/>
                  </a:cxn>
                  <a:cxn ang="0">
                    <a:pos x="6" y="58"/>
                  </a:cxn>
                  <a:cxn ang="0">
                    <a:pos x="10" y="60"/>
                  </a:cxn>
                  <a:cxn ang="0">
                    <a:pos x="14" y="60"/>
                  </a:cxn>
                  <a:cxn ang="0">
                    <a:pos x="18" y="62"/>
                  </a:cxn>
                  <a:cxn ang="0">
                    <a:pos x="26" y="58"/>
                  </a:cxn>
                  <a:cxn ang="0">
                    <a:pos x="30" y="48"/>
                  </a:cxn>
                  <a:cxn ang="0">
                    <a:pos x="28" y="42"/>
                  </a:cxn>
                  <a:cxn ang="0">
                    <a:pos x="26" y="38"/>
                  </a:cxn>
                  <a:cxn ang="0">
                    <a:pos x="20" y="34"/>
                  </a:cxn>
                  <a:cxn ang="0">
                    <a:pos x="12" y="32"/>
                  </a:cxn>
                  <a:cxn ang="0">
                    <a:pos x="12" y="32"/>
                  </a:cxn>
                  <a:cxn ang="0">
                    <a:pos x="18" y="28"/>
                  </a:cxn>
                  <a:cxn ang="0">
                    <a:pos x="24" y="24"/>
                  </a:cxn>
                  <a:cxn ang="0">
                    <a:pos x="26" y="16"/>
                  </a:cxn>
                  <a:cxn ang="0">
                    <a:pos x="24" y="8"/>
                  </a:cxn>
                  <a:cxn ang="0">
                    <a:pos x="16" y="6"/>
                  </a:cxn>
                  <a:cxn ang="0">
                    <a:pos x="6" y="8"/>
                  </a:cxn>
                  <a:cxn ang="0">
                    <a:pos x="2" y="12"/>
                  </a:cxn>
                </a:cxnLst>
                <a:rect l="0" t="0" r="r" b="b"/>
                <a:pathLst>
                  <a:path w="36" h="66">
                    <a:moveTo>
                      <a:pt x="2" y="12"/>
                    </a:moveTo>
                    <a:lnTo>
                      <a:pt x="4" y="6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28" y="2"/>
                    </a:lnTo>
                    <a:lnTo>
                      <a:pt x="30" y="4"/>
                    </a:lnTo>
                    <a:lnTo>
                      <a:pt x="32" y="8"/>
                    </a:lnTo>
                    <a:lnTo>
                      <a:pt x="34" y="12"/>
                    </a:lnTo>
                    <a:lnTo>
                      <a:pt x="32" y="16"/>
                    </a:lnTo>
                    <a:lnTo>
                      <a:pt x="30" y="22"/>
                    </a:lnTo>
                    <a:lnTo>
                      <a:pt x="24" y="26"/>
                    </a:lnTo>
                    <a:lnTo>
                      <a:pt x="30" y="30"/>
                    </a:lnTo>
                    <a:lnTo>
                      <a:pt x="34" y="34"/>
                    </a:lnTo>
                    <a:lnTo>
                      <a:pt x="36" y="38"/>
                    </a:lnTo>
                    <a:lnTo>
                      <a:pt x="36" y="44"/>
                    </a:lnTo>
                    <a:lnTo>
                      <a:pt x="34" y="50"/>
                    </a:lnTo>
                    <a:lnTo>
                      <a:pt x="32" y="58"/>
                    </a:lnTo>
                    <a:lnTo>
                      <a:pt x="26" y="62"/>
                    </a:lnTo>
                    <a:lnTo>
                      <a:pt x="20" y="64"/>
                    </a:lnTo>
                    <a:lnTo>
                      <a:pt x="12" y="66"/>
                    </a:lnTo>
                    <a:lnTo>
                      <a:pt x="6" y="66"/>
                    </a:lnTo>
                    <a:lnTo>
                      <a:pt x="2" y="64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2" y="58"/>
                    </a:lnTo>
                    <a:lnTo>
                      <a:pt x="2" y="58"/>
                    </a:lnTo>
                    <a:lnTo>
                      <a:pt x="4" y="58"/>
                    </a:lnTo>
                    <a:lnTo>
                      <a:pt x="6" y="58"/>
                    </a:lnTo>
                    <a:lnTo>
                      <a:pt x="6" y="58"/>
                    </a:lnTo>
                    <a:lnTo>
                      <a:pt x="8" y="58"/>
                    </a:lnTo>
                    <a:lnTo>
                      <a:pt x="10" y="60"/>
                    </a:lnTo>
                    <a:lnTo>
                      <a:pt x="12" y="60"/>
                    </a:lnTo>
                    <a:lnTo>
                      <a:pt x="14" y="60"/>
                    </a:lnTo>
                    <a:lnTo>
                      <a:pt x="16" y="62"/>
                    </a:lnTo>
                    <a:lnTo>
                      <a:pt x="18" y="62"/>
                    </a:lnTo>
                    <a:lnTo>
                      <a:pt x="22" y="60"/>
                    </a:lnTo>
                    <a:lnTo>
                      <a:pt x="26" y="58"/>
                    </a:lnTo>
                    <a:lnTo>
                      <a:pt x="28" y="54"/>
                    </a:lnTo>
                    <a:lnTo>
                      <a:pt x="30" y="48"/>
                    </a:lnTo>
                    <a:lnTo>
                      <a:pt x="28" y="46"/>
                    </a:lnTo>
                    <a:lnTo>
                      <a:pt x="28" y="42"/>
                    </a:lnTo>
                    <a:lnTo>
                      <a:pt x="26" y="40"/>
                    </a:lnTo>
                    <a:lnTo>
                      <a:pt x="26" y="38"/>
                    </a:lnTo>
                    <a:lnTo>
                      <a:pt x="22" y="36"/>
                    </a:lnTo>
                    <a:lnTo>
                      <a:pt x="20" y="34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16" y="30"/>
                    </a:lnTo>
                    <a:lnTo>
                      <a:pt x="18" y="28"/>
                    </a:lnTo>
                    <a:lnTo>
                      <a:pt x="22" y="26"/>
                    </a:lnTo>
                    <a:lnTo>
                      <a:pt x="24" y="24"/>
                    </a:lnTo>
                    <a:lnTo>
                      <a:pt x="26" y="20"/>
                    </a:lnTo>
                    <a:lnTo>
                      <a:pt x="26" y="16"/>
                    </a:lnTo>
                    <a:lnTo>
                      <a:pt x="26" y="12"/>
                    </a:lnTo>
                    <a:lnTo>
                      <a:pt x="24" y="8"/>
                    </a:lnTo>
                    <a:lnTo>
                      <a:pt x="20" y="6"/>
                    </a:lnTo>
                    <a:lnTo>
                      <a:pt x="16" y="6"/>
                    </a:lnTo>
                    <a:lnTo>
                      <a:pt x="10" y="6"/>
                    </a:lnTo>
                    <a:lnTo>
                      <a:pt x="6" y="8"/>
                    </a:lnTo>
                    <a:lnTo>
                      <a:pt x="2" y="14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19" name="Freeform 3895"/>
              <p:cNvSpPr>
                <a:spLocks noEditPoints="1"/>
              </p:cNvSpPr>
              <p:nvPr/>
            </p:nvSpPr>
            <p:spPr bwMode="auto">
              <a:xfrm>
                <a:off x="1822" y="2988"/>
                <a:ext cx="40" cy="6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2" y="22"/>
                  </a:cxn>
                  <a:cxn ang="0">
                    <a:pos x="4" y="14"/>
                  </a:cxn>
                  <a:cxn ang="0">
                    <a:pos x="8" y="8"/>
                  </a:cxn>
                  <a:cxn ang="0">
                    <a:pos x="12" y="2"/>
                  </a:cxn>
                  <a:cxn ang="0">
                    <a:pos x="16" y="0"/>
                  </a:cxn>
                  <a:cxn ang="0">
                    <a:pos x="20" y="0"/>
                  </a:cxn>
                  <a:cxn ang="0">
                    <a:pos x="26" y="0"/>
                  </a:cxn>
                  <a:cxn ang="0">
                    <a:pos x="30" y="2"/>
                  </a:cxn>
                  <a:cxn ang="0">
                    <a:pos x="34" y="6"/>
                  </a:cxn>
                  <a:cxn ang="0">
                    <a:pos x="38" y="14"/>
                  </a:cxn>
                  <a:cxn ang="0">
                    <a:pos x="40" y="22"/>
                  </a:cxn>
                  <a:cxn ang="0">
                    <a:pos x="40" y="32"/>
                  </a:cxn>
                  <a:cxn ang="0">
                    <a:pos x="40" y="42"/>
                  </a:cxn>
                  <a:cxn ang="0">
                    <a:pos x="38" y="50"/>
                  </a:cxn>
                  <a:cxn ang="0">
                    <a:pos x="34" y="58"/>
                  </a:cxn>
                  <a:cxn ang="0">
                    <a:pos x="30" y="62"/>
                  </a:cxn>
                  <a:cxn ang="0">
                    <a:pos x="24" y="64"/>
                  </a:cxn>
                  <a:cxn ang="0">
                    <a:pos x="20" y="66"/>
                  </a:cxn>
                  <a:cxn ang="0">
                    <a:pos x="14" y="64"/>
                  </a:cxn>
                  <a:cxn ang="0">
                    <a:pos x="10" y="60"/>
                  </a:cxn>
                  <a:cxn ang="0">
                    <a:pos x="6" y="54"/>
                  </a:cxn>
                  <a:cxn ang="0">
                    <a:pos x="2" y="48"/>
                  </a:cxn>
                  <a:cxn ang="0">
                    <a:pos x="0" y="40"/>
                  </a:cxn>
                  <a:cxn ang="0">
                    <a:pos x="0" y="32"/>
                  </a:cxn>
                  <a:cxn ang="0">
                    <a:pos x="10" y="34"/>
                  </a:cxn>
                  <a:cxn ang="0">
                    <a:pos x="10" y="46"/>
                  </a:cxn>
                  <a:cxn ang="0">
                    <a:pos x="12" y="56"/>
                  </a:cxn>
                  <a:cxn ang="0">
                    <a:pos x="14" y="60"/>
                  </a:cxn>
                  <a:cxn ang="0">
                    <a:pos x="16" y="62"/>
                  </a:cxn>
                  <a:cxn ang="0">
                    <a:pos x="20" y="62"/>
                  </a:cxn>
                  <a:cxn ang="0">
                    <a:pos x="22" y="62"/>
                  </a:cxn>
                  <a:cxn ang="0">
                    <a:pos x="26" y="60"/>
                  </a:cxn>
                  <a:cxn ang="0">
                    <a:pos x="28" y="58"/>
                  </a:cxn>
                  <a:cxn ang="0">
                    <a:pos x="30" y="52"/>
                  </a:cxn>
                  <a:cxn ang="0">
                    <a:pos x="30" y="46"/>
                  </a:cxn>
                  <a:cxn ang="0">
                    <a:pos x="32" y="38"/>
                  </a:cxn>
                  <a:cxn ang="0">
                    <a:pos x="32" y="30"/>
                  </a:cxn>
                  <a:cxn ang="0">
                    <a:pos x="30" y="20"/>
                  </a:cxn>
                  <a:cxn ang="0">
                    <a:pos x="30" y="12"/>
                  </a:cxn>
                  <a:cxn ang="0">
                    <a:pos x="28" y="8"/>
                  </a:cxn>
                  <a:cxn ang="0">
                    <a:pos x="24" y="4"/>
                  </a:cxn>
                  <a:cxn ang="0">
                    <a:pos x="22" y="2"/>
                  </a:cxn>
                  <a:cxn ang="0">
                    <a:pos x="20" y="2"/>
                  </a:cxn>
                  <a:cxn ang="0">
                    <a:pos x="18" y="4"/>
                  </a:cxn>
                  <a:cxn ang="0">
                    <a:pos x="14" y="6"/>
                  </a:cxn>
                  <a:cxn ang="0">
                    <a:pos x="12" y="10"/>
                  </a:cxn>
                  <a:cxn ang="0">
                    <a:pos x="10" y="18"/>
                  </a:cxn>
                  <a:cxn ang="0">
                    <a:pos x="10" y="26"/>
                  </a:cxn>
                  <a:cxn ang="0">
                    <a:pos x="10" y="34"/>
                  </a:cxn>
                </a:cxnLst>
                <a:rect l="0" t="0" r="r" b="b"/>
                <a:pathLst>
                  <a:path w="40" h="66">
                    <a:moveTo>
                      <a:pt x="0" y="32"/>
                    </a:moveTo>
                    <a:lnTo>
                      <a:pt x="2" y="22"/>
                    </a:lnTo>
                    <a:lnTo>
                      <a:pt x="4" y="14"/>
                    </a:lnTo>
                    <a:lnTo>
                      <a:pt x="8" y="8"/>
                    </a:lnTo>
                    <a:lnTo>
                      <a:pt x="12" y="2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6" y="0"/>
                    </a:lnTo>
                    <a:lnTo>
                      <a:pt x="30" y="2"/>
                    </a:lnTo>
                    <a:lnTo>
                      <a:pt x="34" y="6"/>
                    </a:lnTo>
                    <a:lnTo>
                      <a:pt x="38" y="14"/>
                    </a:lnTo>
                    <a:lnTo>
                      <a:pt x="40" y="22"/>
                    </a:lnTo>
                    <a:lnTo>
                      <a:pt x="40" y="32"/>
                    </a:lnTo>
                    <a:lnTo>
                      <a:pt x="40" y="42"/>
                    </a:lnTo>
                    <a:lnTo>
                      <a:pt x="38" y="50"/>
                    </a:lnTo>
                    <a:lnTo>
                      <a:pt x="34" y="58"/>
                    </a:lnTo>
                    <a:lnTo>
                      <a:pt x="30" y="62"/>
                    </a:lnTo>
                    <a:lnTo>
                      <a:pt x="24" y="64"/>
                    </a:lnTo>
                    <a:lnTo>
                      <a:pt x="20" y="66"/>
                    </a:lnTo>
                    <a:lnTo>
                      <a:pt x="14" y="64"/>
                    </a:lnTo>
                    <a:lnTo>
                      <a:pt x="10" y="60"/>
                    </a:lnTo>
                    <a:lnTo>
                      <a:pt x="6" y="54"/>
                    </a:lnTo>
                    <a:lnTo>
                      <a:pt x="2" y="48"/>
                    </a:lnTo>
                    <a:lnTo>
                      <a:pt x="0" y="40"/>
                    </a:lnTo>
                    <a:lnTo>
                      <a:pt x="0" y="32"/>
                    </a:lnTo>
                    <a:close/>
                    <a:moveTo>
                      <a:pt x="10" y="34"/>
                    </a:moveTo>
                    <a:lnTo>
                      <a:pt x="10" y="46"/>
                    </a:lnTo>
                    <a:lnTo>
                      <a:pt x="12" y="56"/>
                    </a:lnTo>
                    <a:lnTo>
                      <a:pt x="14" y="60"/>
                    </a:lnTo>
                    <a:lnTo>
                      <a:pt x="16" y="62"/>
                    </a:lnTo>
                    <a:lnTo>
                      <a:pt x="20" y="62"/>
                    </a:lnTo>
                    <a:lnTo>
                      <a:pt x="22" y="62"/>
                    </a:lnTo>
                    <a:lnTo>
                      <a:pt x="26" y="60"/>
                    </a:lnTo>
                    <a:lnTo>
                      <a:pt x="28" y="58"/>
                    </a:lnTo>
                    <a:lnTo>
                      <a:pt x="30" y="52"/>
                    </a:lnTo>
                    <a:lnTo>
                      <a:pt x="30" y="46"/>
                    </a:lnTo>
                    <a:lnTo>
                      <a:pt x="32" y="38"/>
                    </a:lnTo>
                    <a:lnTo>
                      <a:pt x="32" y="30"/>
                    </a:lnTo>
                    <a:lnTo>
                      <a:pt x="30" y="20"/>
                    </a:lnTo>
                    <a:lnTo>
                      <a:pt x="30" y="12"/>
                    </a:lnTo>
                    <a:lnTo>
                      <a:pt x="28" y="8"/>
                    </a:lnTo>
                    <a:lnTo>
                      <a:pt x="24" y="4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4"/>
                    </a:lnTo>
                    <a:lnTo>
                      <a:pt x="14" y="6"/>
                    </a:lnTo>
                    <a:lnTo>
                      <a:pt x="12" y="10"/>
                    </a:lnTo>
                    <a:lnTo>
                      <a:pt x="10" y="18"/>
                    </a:lnTo>
                    <a:lnTo>
                      <a:pt x="10" y="26"/>
                    </a:lnTo>
                    <a:lnTo>
                      <a:pt x="1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20" name="Freeform 3896"/>
              <p:cNvSpPr>
                <a:spLocks noEditPoints="1"/>
              </p:cNvSpPr>
              <p:nvPr/>
            </p:nvSpPr>
            <p:spPr bwMode="auto">
              <a:xfrm>
                <a:off x="1870" y="2988"/>
                <a:ext cx="40" cy="6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2" y="22"/>
                  </a:cxn>
                  <a:cxn ang="0">
                    <a:pos x="4" y="14"/>
                  </a:cxn>
                  <a:cxn ang="0">
                    <a:pos x="8" y="8"/>
                  </a:cxn>
                  <a:cxn ang="0">
                    <a:pos x="12" y="2"/>
                  </a:cxn>
                  <a:cxn ang="0">
                    <a:pos x="16" y="0"/>
                  </a:cxn>
                  <a:cxn ang="0">
                    <a:pos x="20" y="0"/>
                  </a:cxn>
                  <a:cxn ang="0">
                    <a:pos x="26" y="0"/>
                  </a:cxn>
                  <a:cxn ang="0">
                    <a:pos x="30" y="2"/>
                  </a:cxn>
                  <a:cxn ang="0">
                    <a:pos x="34" y="6"/>
                  </a:cxn>
                  <a:cxn ang="0">
                    <a:pos x="38" y="14"/>
                  </a:cxn>
                  <a:cxn ang="0">
                    <a:pos x="40" y="22"/>
                  </a:cxn>
                  <a:cxn ang="0">
                    <a:pos x="40" y="32"/>
                  </a:cxn>
                  <a:cxn ang="0">
                    <a:pos x="40" y="42"/>
                  </a:cxn>
                  <a:cxn ang="0">
                    <a:pos x="38" y="50"/>
                  </a:cxn>
                  <a:cxn ang="0">
                    <a:pos x="34" y="58"/>
                  </a:cxn>
                  <a:cxn ang="0">
                    <a:pos x="30" y="62"/>
                  </a:cxn>
                  <a:cxn ang="0">
                    <a:pos x="24" y="64"/>
                  </a:cxn>
                  <a:cxn ang="0">
                    <a:pos x="20" y="66"/>
                  </a:cxn>
                  <a:cxn ang="0">
                    <a:pos x="14" y="64"/>
                  </a:cxn>
                  <a:cxn ang="0">
                    <a:pos x="10" y="60"/>
                  </a:cxn>
                  <a:cxn ang="0">
                    <a:pos x="6" y="54"/>
                  </a:cxn>
                  <a:cxn ang="0">
                    <a:pos x="2" y="48"/>
                  </a:cxn>
                  <a:cxn ang="0">
                    <a:pos x="0" y="40"/>
                  </a:cxn>
                  <a:cxn ang="0">
                    <a:pos x="0" y="32"/>
                  </a:cxn>
                  <a:cxn ang="0">
                    <a:pos x="10" y="34"/>
                  </a:cxn>
                  <a:cxn ang="0">
                    <a:pos x="10" y="46"/>
                  </a:cxn>
                  <a:cxn ang="0">
                    <a:pos x="12" y="56"/>
                  </a:cxn>
                  <a:cxn ang="0">
                    <a:pos x="14" y="60"/>
                  </a:cxn>
                  <a:cxn ang="0">
                    <a:pos x="16" y="62"/>
                  </a:cxn>
                  <a:cxn ang="0">
                    <a:pos x="20" y="62"/>
                  </a:cxn>
                  <a:cxn ang="0">
                    <a:pos x="22" y="62"/>
                  </a:cxn>
                  <a:cxn ang="0">
                    <a:pos x="26" y="60"/>
                  </a:cxn>
                  <a:cxn ang="0">
                    <a:pos x="28" y="58"/>
                  </a:cxn>
                  <a:cxn ang="0">
                    <a:pos x="30" y="52"/>
                  </a:cxn>
                  <a:cxn ang="0">
                    <a:pos x="30" y="46"/>
                  </a:cxn>
                  <a:cxn ang="0">
                    <a:pos x="32" y="38"/>
                  </a:cxn>
                  <a:cxn ang="0">
                    <a:pos x="32" y="30"/>
                  </a:cxn>
                  <a:cxn ang="0">
                    <a:pos x="30" y="20"/>
                  </a:cxn>
                  <a:cxn ang="0">
                    <a:pos x="30" y="12"/>
                  </a:cxn>
                  <a:cxn ang="0">
                    <a:pos x="28" y="8"/>
                  </a:cxn>
                  <a:cxn ang="0">
                    <a:pos x="24" y="4"/>
                  </a:cxn>
                  <a:cxn ang="0">
                    <a:pos x="22" y="2"/>
                  </a:cxn>
                  <a:cxn ang="0">
                    <a:pos x="20" y="2"/>
                  </a:cxn>
                  <a:cxn ang="0">
                    <a:pos x="18" y="4"/>
                  </a:cxn>
                  <a:cxn ang="0">
                    <a:pos x="14" y="6"/>
                  </a:cxn>
                  <a:cxn ang="0">
                    <a:pos x="12" y="10"/>
                  </a:cxn>
                  <a:cxn ang="0">
                    <a:pos x="10" y="18"/>
                  </a:cxn>
                  <a:cxn ang="0">
                    <a:pos x="10" y="26"/>
                  </a:cxn>
                  <a:cxn ang="0">
                    <a:pos x="10" y="34"/>
                  </a:cxn>
                </a:cxnLst>
                <a:rect l="0" t="0" r="r" b="b"/>
                <a:pathLst>
                  <a:path w="40" h="66">
                    <a:moveTo>
                      <a:pt x="0" y="32"/>
                    </a:moveTo>
                    <a:lnTo>
                      <a:pt x="2" y="22"/>
                    </a:lnTo>
                    <a:lnTo>
                      <a:pt x="4" y="14"/>
                    </a:lnTo>
                    <a:lnTo>
                      <a:pt x="8" y="8"/>
                    </a:lnTo>
                    <a:lnTo>
                      <a:pt x="12" y="2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6" y="0"/>
                    </a:lnTo>
                    <a:lnTo>
                      <a:pt x="30" y="2"/>
                    </a:lnTo>
                    <a:lnTo>
                      <a:pt x="34" y="6"/>
                    </a:lnTo>
                    <a:lnTo>
                      <a:pt x="38" y="14"/>
                    </a:lnTo>
                    <a:lnTo>
                      <a:pt x="40" y="22"/>
                    </a:lnTo>
                    <a:lnTo>
                      <a:pt x="40" y="32"/>
                    </a:lnTo>
                    <a:lnTo>
                      <a:pt x="40" y="42"/>
                    </a:lnTo>
                    <a:lnTo>
                      <a:pt x="38" y="50"/>
                    </a:lnTo>
                    <a:lnTo>
                      <a:pt x="34" y="58"/>
                    </a:lnTo>
                    <a:lnTo>
                      <a:pt x="30" y="62"/>
                    </a:lnTo>
                    <a:lnTo>
                      <a:pt x="24" y="64"/>
                    </a:lnTo>
                    <a:lnTo>
                      <a:pt x="20" y="66"/>
                    </a:lnTo>
                    <a:lnTo>
                      <a:pt x="14" y="64"/>
                    </a:lnTo>
                    <a:lnTo>
                      <a:pt x="10" y="60"/>
                    </a:lnTo>
                    <a:lnTo>
                      <a:pt x="6" y="54"/>
                    </a:lnTo>
                    <a:lnTo>
                      <a:pt x="2" y="48"/>
                    </a:lnTo>
                    <a:lnTo>
                      <a:pt x="0" y="40"/>
                    </a:lnTo>
                    <a:lnTo>
                      <a:pt x="0" y="32"/>
                    </a:lnTo>
                    <a:close/>
                    <a:moveTo>
                      <a:pt x="10" y="34"/>
                    </a:moveTo>
                    <a:lnTo>
                      <a:pt x="10" y="46"/>
                    </a:lnTo>
                    <a:lnTo>
                      <a:pt x="12" y="56"/>
                    </a:lnTo>
                    <a:lnTo>
                      <a:pt x="14" y="60"/>
                    </a:lnTo>
                    <a:lnTo>
                      <a:pt x="16" y="62"/>
                    </a:lnTo>
                    <a:lnTo>
                      <a:pt x="20" y="62"/>
                    </a:lnTo>
                    <a:lnTo>
                      <a:pt x="22" y="62"/>
                    </a:lnTo>
                    <a:lnTo>
                      <a:pt x="26" y="60"/>
                    </a:lnTo>
                    <a:lnTo>
                      <a:pt x="28" y="58"/>
                    </a:lnTo>
                    <a:lnTo>
                      <a:pt x="30" y="52"/>
                    </a:lnTo>
                    <a:lnTo>
                      <a:pt x="30" y="46"/>
                    </a:lnTo>
                    <a:lnTo>
                      <a:pt x="32" y="38"/>
                    </a:lnTo>
                    <a:lnTo>
                      <a:pt x="32" y="30"/>
                    </a:lnTo>
                    <a:lnTo>
                      <a:pt x="30" y="20"/>
                    </a:lnTo>
                    <a:lnTo>
                      <a:pt x="30" y="12"/>
                    </a:lnTo>
                    <a:lnTo>
                      <a:pt x="28" y="8"/>
                    </a:lnTo>
                    <a:lnTo>
                      <a:pt x="24" y="4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4"/>
                    </a:lnTo>
                    <a:lnTo>
                      <a:pt x="14" y="6"/>
                    </a:lnTo>
                    <a:lnTo>
                      <a:pt x="12" y="10"/>
                    </a:lnTo>
                    <a:lnTo>
                      <a:pt x="10" y="18"/>
                    </a:lnTo>
                    <a:lnTo>
                      <a:pt x="10" y="26"/>
                    </a:lnTo>
                    <a:lnTo>
                      <a:pt x="1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21" name="Line 3897"/>
              <p:cNvSpPr>
                <a:spLocks noChangeShapeType="1"/>
              </p:cNvSpPr>
              <p:nvPr/>
            </p:nvSpPr>
            <p:spPr bwMode="auto">
              <a:xfrm flipV="1">
                <a:off x="1940" y="2816"/>
                <a:ext cx="12" cy="2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22" name="Freeform 3898"/>
              <p:cNvSpPr>
                <a:spLocks/>
              </p:cNvSpPr>
              <p:nvPr/>
            </p:nvSpPr>
            <p:spPr bwMode="auto">
              <a:xfrm>
                <a:off x="1760" y="2786"/>
                <a:ext cx="36" cy="64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32" y="8"/>
                  </a:cxn>
                  <a:cxn ang="0">
                    <a:pos x="14" y="8"/>
                  </a:cxn>
                  <a:cxn ang="0">
                    <a:pos x="8" y="16"/>
                  </a:cxn>
                  <a:cxn ang="0">
                    <a:pos x="16" y="18"/>
                  </a:cxn>
                  <a:cxn ang="0">
                    <a:pos x="24" y="20"/>
                  </a:cxn>
                  <a:cxn ang="0">
                    <a:pos x="28" y="26"/>
                  </a:cxn>
                  <a:cxn ang="0">
                    <a:pos x="32" y="30"/>
                  </a:cxn>
                  <a:cxn ang="0">
                    <a:pos x="34" y="34"/>
                  </a:cxn>
                  <a:cxn ang="0">
                    <a:pos x="34" y="40"/>
                  </a:cxn>
                  <a:cxn ang="0">
                    <a:pos x="34" y="46"/>
                  </a:cxn>
                  <a:cxn ang="0">
                    <a:pos x="32" y="50"/>
                  </a:cxn>
                  <a:cxn ang="0">
                    <a:pos x="30" y="54"/>
                  </a:cxn>
                  <a:cxn ang="0">
                    <a:pos x="28" y="56"/>
                  </a:cxn>
                  <a:cxn ang="0">
                    <a:pos x="24" y="60"/>
                  </a:cxn>
                  <a:cxn ang="0">
                    <a:pos x="22" y="62"/>
                  </a:cxn>
                  <a:cxn ang="0">
                    <a:pos x="16" y="64"/>
                  </a:cxn>
                  <a:cxn ang="0">
                    <a:pos x="10" y="64"/>
                  </a:cxn>
                  <a:cxn ang="0">
                    <a:pos x="6" y="64"/>
                  </a:cxn>
                  <a:cxn ang="0">
                    <a:pos x="2" y="62"/>
                  </a:cxn>
                  <a:cxn ang="0">
                    <a:pos x="0" y="60"/>
                  </a:cxn>
                  <a:cxn ang="0">
                    <a:pos x="0" y="58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2" y="54"/>
                  </a:cxn>
                  <a:cxn ang="0">
                    <a:pos x="4" y="54"/>
                  </a:cxn>
                  <a:cxn ang="0">
                    <a:pos x="4" y="54"/>
                  </a:cxn>
                  <a:cxn ang="0">
                    <a:pos x="6" y="56"/>
                  </a:cxn>
                  <a:cxn ang="0">
                    <a:pos x="6" y="56"/>
                  </a:cxn>
                  <a:cxn ang="0">
                    <a:pos x="8" y="56"/>
                  </a:cxn>
                  <a:cxn ang="0">
                    <a:pos x="12" y="58"/>
                  </a:cxn>
                  <a:cxn ang="0">
                    <a:pos x="16" y="60"/>
                  </a:cxn>
                  <a:cxn ang="0">
                    <a:pos x="20" y="58"/>
                  </a:cxn>
                  <a:cxn ang="0">
                    <a:pos x="24" y="56"/>
                  </a:cxn>
                  <a:cxn ang="0">
                    <a:pos x="28" y="50"/>
                  </a:cxn>
                  <a:cxn ang="0">
                    <a:pos x="28" y="44"/>
                  </a:cxn>
                  <a:cxn ang="0">
                    <a:pos x="28" y="40"/>
                  </a:cxn>
                  <a:cxn ang="0">
                    <a:pos x="26" y="34"/>
                  </a:cxn>
                  <a:cxn ang="0">
                    <a:pos x="20" y="30"/>
                  </a:cxn>
                  <a:cxn ang="0">
                    <a:pos x="16" y="26"/>
                  </a:cxn>
                  <a:cxn ang="0">
                    <a:pos x="10" y="24"/>
                  </a:cxn>
                  <a:cxn ang="0">
                    <a:pos x="2" y="24"/>
                  </a:cxn>
                  <a:cxn ang="0">
                    <a:pos x="14" y="0"/>
                  </a:cxn>
                  <a:cxn ang="0">
                    <a:pos x="36" y="0"/>
                  </a:cxn>
                </a:cxnLst>
                <a:rect l="0" t="0" r="r" b="b"/>
                <a:pathLst>
                  <a:path w="36" h="64">
                    <a:moveTo>
                      <a:pt x="36" y="0"/>
                    </a:moveTo>
                    <a:lnTo>
                      <a:pt x="32" y="8"/>
                    </a:lnTo>
                    <a:lnTo>
                      <a:pt x="14" y="8"/>
                    </a:lnTo>
                    <a:lnTo>
                      <a:pt x="8" y="16"/>
                    </a:lnTo>
                    <a:lnTo>
                      <a:pt x="16" y="18"/>
                    </a:lnTo>
                    <a:lnTo>
                      <a:pt x="24" y="20"/>
                    </a:lnTo>
                    <a:lnTo>
                      <a:pt x="28" y="26"/>
                    </a:lnTo>
                    <a:lnTo>
                      <a:pt x="32" y="30"/>
                    </a:lnTo>
                    <a:lnTo>
                      <a:pt x="34" y="34"/>
                    </a:lnTo>
                    <a:lnTo>
                      <a:pt x="34" y="40"/>
                    </a:lnTo>
                    <a:lnTo>
                      <a:pt x="34" y="46"/>
                    </a:lnTo>
                    <a:lnTo>
                      <a:pt x="32" y="50"/>
                    </a:lnTo>
                    <a:lnTo>
                      <a:pt x="30" y="54"/>
                    </a:lnTo>
                    <a:lnTo>
                      <a:pt x="28" y="56"/>
                    </a:lnTo>
                    <a:lnTo>
                      <a:pt x="24" y="60"/>
                    </a:lnTo>
                    <a:lnTo>
                      <a:pt x="22" y="62"/>
                    </a:lnTo>
                    <a:lnTo>
                      <a:pt x="16" y="64"/>
                    </a:lnTo>
                    <a:lnTo>
                      <a:pt x="10" y="64"/>
                    </a:lnTo>
                    <a:lnTo>
                      <a:pt x="6" y="64"/>
                    </a:lnTo>
                    <a:lnTo>
                      <a:pt x="2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2" y="54"/>
                    </a:lnTo>
                    <a:lnTo>
                      <a:pt x="4" y="54"/>
                    </a:lnTo>
                    <a:lnTo>
                      <a:pt x="4" y="54"/>
                    </a:lnTo>
                    <a:lnTo>
                      <a:pt x="6" y="56"/>
                    </a:lnTo>
                    <a:lnTo>
                      <a:pt x="6" y="56"/>
                    </a:lnTo>
                    <a:lnTo>
                      <a:pt x="8" y="56"/>
                    </a:lnTo>
                    <a:lnTo>
                      <a:pt x="12" y="58"/>
                    </a:lnTo>
                    <a:lnTo>
                      <a:pt x="16" y="60"/>
                    </a:lnTo>
                    <a:lnTo>
                      <a:pt x="20" y="58"/>
                    </a:lnTo>
                    <a:lnTo>
                      <a:pt x="24" y="56"/>
                    </a:lnTo>
                    <a:lnTo>
                      <a:pt x="28" y="50"/>
                    </a:lnTo>
                    <a:lnTo>
                      <a:pt x="28" y="44"/>
                    </a:lnTo>
                    <a:lnTo>
                      <a:pt x="28" y="40"/>
                    </a:lnTo>
                    <a:lnTo>
                      <a:pt x="26" y="34"/>
                    </a:lnTo>
                    <a:lnTo>
                      <a:pt x="20" y="30"/>
                    </a:lnTo>
                    <a:lnTo>
                      <a:pt x="16" y="26"/>
                    </a:lnTo>
                    <a:lnTo>
                      <a:pt x="10" y="24"/>
                    </a:lnTo>
                    <a:lnTo>
                      <a:pt x="2" y="24"/>
                    </a:lnTo>
                    <a:lnTo>
                      <a:pt x="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23" name="Freeform 3899"/>
              <p:cNvSpPr>
                <a:spLocks noEditPoints="1"/>
              </p:cNvSpPr>
              <p:nvPr/>
            </p:nvSpPr>
            <p:spPr bwMode="auto">
              <a:xfrm>
                <a:off x="1806" y="2784"/>
                <a:ext cx="40" cy="66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" y="24"/>
                  </a:cxn>
                  <a:cxn ang="0">
                    <a:pos x="4" y="14"/>
                  </a:cxn>
                  <a:cxn ang="0">
                    <a:pos x="8" y="8"/>
                  </a:cxn>
                  <a:cxn ang="0">
                    <a:pos x="12" y="4"/>
                  </a:cxn>
                  <a:cxn ang="0">
                    <a:pos x="16" y="0"/>
                  </a:cxn>
                  <a:cxn ang="0">
                    <a:pos x="20" y="0"/>
                  </a:cxn>
                  <a:cxn ang="0">
                    <a:pos x="26" y="0"/>
                  </a:cxn>
                  <a:cxn ang="0">
                    <a:pos x="30" y="4"/>
                  </a:cxn>
                  <a:cxn ang="0">
                    <a:pos x="34" y="8"/>
                  </a:cxn>
                  <a:cxn ang="0">
                    <a:pos x="38" y="14"/>
                  </a:cxn>
                  <a:cxn ang="0">
                    <a:pos x="40" y="22"/>
                  </a:cxn>
                  <a:cxn ang="0">
                    <a:pos x="40" y="32"/>
                  </a:cxn>
                  <a:cxn ang="0">
                    <a:pos x="40" y="42"/>
                  </a:cxn>
                  <a:cxn ang="0">
                    <a:pos x="38" y="52"/>
                  </a:cxn>
                  <a:cxn ang="0">
                    <a:pos x="34" y="58"/>
                  </a:cxn>
                  <a:cxn ang="0">
                    <a:pos x="30" y="62"/>
                  </a:cxn>
                  <a:cxn ang="0">
                    <a:pos x="26" y="66"/>
                  </a:cxn>
                  <a:cxn ang="0">
                    <a:pos x="20" y="66"/>
                  </a:cxn>
                  <a:cxn ang="0">
                    <a:pos x="14" y="64"/>
                  </a:cxn>
                  <a:cxn ang="0">
                    <a:pos x="10" y="62"/>
                  </a:cxn>
                  <a:cxn ang="0">
                    <a:pos x="6" y="56"/>
                  </a:cxn>
                  <a:cxn ang="0">
                    <a:pos x="4" y="48"/>
                  </a:cxn>
                  <a:cxn ang="0">
                    <a:pos x="2" y="42"/>
                  </a:cxn>
                  <a:cxn ang="0">
                    <a:pos x="0" y="34"/>
                  </a:cxn>
                  <a:cxn ang="0">
                    <a:pos x="10" y="34"/>
                  </a:cxn>
                  <a:cxn ang="0">
                    <a:pos x="10" y="46"/>
                  </a:cxn>
                  <a:cxn ang="0">
                    <a:pos x="12" y="56"/>
                  </a:cxn>
                  <a:cxn ang="0">
                    <a:pos x="14" y="60"/>
                  </a:cxn>
                  <a:cxn ang="0">
                    <a:pos x="18" y="62"/>
                  </a:cxn>
                  <a:cxn ang="0">
                    <a:pos x="20" y="64"/>
                  </a:cxn>
                  <a:cxn ang="0">
                    <a:pos x="24" y="62"/>
                  </a:cxn>
                  <a:cxn ang="0">
                    <a:pos x="26" y="60"/>
                  </a:cxn>
                  <a:cxn ang="0">
                    <a:pos x="28" y="58"/>
                  </a:cxn>
                  <a:cxn ang="0">
                    <a:pos x="30" y="54"/>
                  </a:cxn>
                  <a:cxn ang="0">
                    <a:pos x="30" y="48"/>
                  </a:cxn>
                  <a:cxn ang="0">
                    <a:pos x="32" y="40"/>
                  </a:cxn>
                  <a:cxn ang="0">
                    <a:pos x="32" y="30"/>
                  </a:cxn>
                  <a:cxn ang="0">
                    <a:pos x="32" y="20"/>
                  </a:cxn>
                  <a:cxn ang="0">
                    <a:pos x="30" y="12"/>
                  </a:cxn>
                  <a:cxn ang="0">
                    <a:pos x="28" y="8"/>
                  </a:cxn>
                  <a:cxn ang="0">
                    <a:pos x="26" y="4"/>
                  </a:cxn>
                  <a:cxn ang="0">
                    <a:pos x="24" y="4"/>
                  </a:cxn>
                  <a:cxn ang="0">
                    <a:pos x="20" y="4"/>
                  </a:cxn>
                  <a:cxn ang="0">
                    <a:pos x="18" y="4"/>
                  </a:cxn>
                  <a:cxn ang="0">
                    <a:pos x="16" y="6"/>
                  </a:cxn>
                  <a:cxn ang="0">
                    <a:pos x="12" y="12"/>
                  </a:cxn>
                  <a:cxn ang="0">
                    <a:pos x="10" y="18"/>
                  </a:cxn>
                  <a:cxn ang="0">
                    <a:pos x="10" y="26"/>
                  </a:cxn>
                  <a:cxn ang="0">
                    <a:pos x="10" y="34"/>
                  </a:cxn>
                </a:cxnLst>
                <a:rect l="0" t="0" r="r" b="b"/>
                <a:pathLst>
                  <a:path w="40" h="66">
                    <a:moveTo>
                      <a:pt x="0" y="34"/>
                    </a:moveTo>
                    <a:lnTo>
                      <a:pt x="2" y="24"/>
                    </a:lnTo>
                    <a:lnTo>
                      <a:pt x="4" y="14"/>
                    </a:lnTo>
                    <a:lnTo>
                      <a:pt x="8" y="8"/>
                    </a:lnTo>
                    <a:lnTo>
                      <a:pt x="12" y="4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6" y="0"/>
                    </a:lnTo>
                    <a:lnTo>
                      <a:pt x="30" y="4"/>
                    </a:lnTo>
                    <a:lnTo>
                      <a:pt x="34" y="8"/>
                    </a:lnTo>
                    <a:lnTo>
                      <a:pt x="38" y="14"/>
                    </a:lnTo>
                    <a:lnTo>
                      <a:pt x="40" y="22"/>
                    </a:lnTo>
                    <a:lnTo>
                      <a:pt x="40" y="32"/>
                    </a:lnTo>
                    <a:lnTo>
                      <a:pt x="40" y="42"/>
                    </a:lnTo>
                    <a:lnTo>
                      <a:pt x="38" y="52"/>
                    </a:lnTo>
                    <a:lnTo>
                      <a:pt x="34" y="58"/>
                    </a:lnTo>
                    <a:lnTo>
                      <a:pt x="30" y="62"/>
                    </a:lnTo>
                    <a:lnTo>
                      <a:pt x="26" y="66"/>
                    </a:lnTo>
                    <a:lnTo>
                      <a:pt x="20" y="66"/>
                    </a:lnTo>
                    <a:lnTo>
                      <a:pt x="14" y="64"/>
                    </a:lnTo>
                    <a:lnTo>
                      <a:pt x="10" y="62"/>
                    </a:lnTo>
                    <a:lnTo>
                      <a:pt x="6" y="56"/>
                    </a:lnTo>
                    <a:lnTo>
                      <a:pt x="4" y="48"/>
                    </a:lnTo>
                    <a:lnTo>
                      <a:pt x="2" y="42"/>
                    </a:lnTo>
                    <a:lnTo>
                      <a:pt x="0" y="34"/>
                    </a:lnTo>
                    <a:close/>
                    <a:moveTo>
                      <a:pt x="10" y="34"/>
                    </a:moveTo>
                    <a:lnTo>
                      <a:pt x="10" y="46"/>
                    </a:lnTo>
                    <a:lnTo>
                      <a:pt x="12" y="56"/>
                    </a:lnTo>
                    <a:lnTo>
                      <a:pt x="14" y="60"/>
                    </a:lnTo>
                    <a:lnTo>
                      <a:pt x="18" y="62"/>
                    </a:lnTo>
                    <a:lnTo>
                      <a:pt x="20" y="64"/>
                    </a:lnTo>
                    <a:lnTo>
                      <a:pt x="24" y="62"/>
                    </a:lnTo>
                    <a:lnTo>
                      <a:pt x="26" y="60"/>
                    </a:lnTo>
                    <a:lnTo>
                      <a:pt x="28" y="58"/>
                    </a:lnTo>
                    <a:lnTo>
                      <a:pt x="30" y="54"/>
                    </a:lnTo>
                    <a:lnTo>
                      <a:pt x="30" y="48"/>
                    </a:lnTo>
                    <a:lnTo>
                      <a:pt x="32" y="40"/>
                    </a:lnTo>
                    <a:lnTo>
                      <a:pt x="32" y="30"/>
                    </a:lnTo>
                    <a:lnTo>
                      <a:pt x="32" y="20"/>
                    </a:lnTo>
                    <a:lnTo>
                      <a:pt x="30" y="12"/>
                    </a:lnTo>
                    <a:lnTo>
                      <a:pt x="28" y="8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2" y="12"/>
                    </a:lnTo>
                    <a:lnTo>
                      <a:pt x="10" y="18"/>
                    </a:lnTo>
                    <a:lnTo>
                      <a:pt x="10" y="26"/>
                    </a:lnTo>
                    <a:lnTo>
                      <a:pt x="1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24" name="Freeform 3900"/>
              <p:cNvSpPr>
                <a:spLocks noEditPoints="1"/>
              </p:cNvSpPr>
              <p:nvPr/>
            </p:nvSpPr>
            <p:spPr bwMode="auto">
              <a:xfrm>
                <a:off x="1854" y="2784"/>
                <a:ext cx="40" cy="66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" y="24"/>
                  </a:cxn>
                  <a:cxn ang="0">
                    <a:pos x="4" y="14"/>
                  </a:cxn>
                  <a:cxn ang="0">
                    <a:pos x="8" y="8"/>
                  </a:cxn>
                  <a:cxn ang="0">
                    <a:pos x="12" y="4"/>
                  </a:cxn>
                  <a:cxn ang="0">
                    <a:pos x="16" y="0"/>
                  </a:cxn>
                  <a:cxn ang="0">
                    <a:pos x="20" y="0"/>
                  </a:cxn>
                  <a:cxn ang="0">
                    <a:pos x="26" y="0"/>
                  </a:cxn>
                  <a:cxn ang="0">
                    <a:pos x="30" y="4"/>
                  </a:cxn>
                  <a:cxn ang="0">
                    <a:pos x="34" y="8"/>
                  </a:cxn>
                  <a:cxn ang="0">
                    <a:pos x="38" y="14"/>
                  </a:cxn>
                  <a:cxn ang="0">
                    <a:pos x="40" y="22"/>
                  </a:cxn>
                  <a:cxn ang="0">
                    <a:pos x="40" y="32"/>
                  </a:cxn>
                  <a:cxn ang="0">
                    <a:pos x="40" y="42"/>
                  </a:cxn>
                  <a:cxn ang="0">
                    <a:pos x="38" y="52"/>
                  </a:cxn>
                  <a:cxn ang="0">
                    <a:pos x="34" y="58"/>
                  </a:cxn>
                  <a:cxn ang="0">
                    <a:pos x="30" y="62"/>
                  </a:cxn>
                  <a:cxn ang="0">
                    <a:pos x="26" y="66"/>
                  </a:cxn>
                  <a:cxn ang="0">
                    <a:pos x="20" y="66"/>
                  </a:cxn>
                  <a:cxn ang="0">
                    <a:pos x="14" y="64"/>
                  </a:cxn>
                  <a:cxn ang="0">
                    <a:pos x="10" y="62"/>
                  </a:cxn>
                  <a:cxn ang="0">
                    <a:pos x="6" y="56"/>
                  </a:cxn>
                  <a:cxn ang="0">
                    <a:pos x="4" y="48"/>
                  </a:cxn>
                  <a:cxn ang="0">
                    <a:pos x="2" y="42"/>
                  </a:cxn>
                  <a:cxn ang="0">
                    <a:pos x="0" y="34"/>
                  </a:cxn>
                  <a:cxn ang="0">
                    <a:pos x="10" y="34"/>
                  </a:cxn>
                  <a:cxn ang="0">
                    <a:pos x="10" y="46"/>
                  </a:cxn>
                  <a:cxn ang="0">
                    <a:pos x="12" y="56"/>
                  </a:cxn>
                  <a:cxn ang="0">
                    <a:pos x="14" y="60"/>
                  </a:cxn>
                  <a:cxn ang="0">
                    <a:pos x="18" y="62"/>
                  </a:cxn>
                  <a:cxn ang="0">
                    <a:pos x="20" y="64"/>
                  </a:cxn>
                  <a:cxn ang="0">
                    <a:pos x="24" y="62"/>
                  </a:cxn>
                  <a:cxn ang="0">
                    <a:pos x="26" y="60"/>
                  </a:cxn>
                  <a:cxn ang="0">
                    <a:pos x="28" y="58"/>
                  </a:cxn>
                  <a:cxn ang="0">
                    <a:pos x="30" y="54"/>
                  </a:cxn>
                  <a:cxn ang="0">
                    <a:pos x="30" y="48"/>
                  </a:cxn>
                  <a:cxn ang="0">
                    <a:pos x="32" y="40"/>
                  </a:cxn>
                  <a:cxn ang="0">
                    <a:pos x="32" y="30"/>
                  </a:cxn>
                  <a:cxn ang="0">
                    <a:pos x="32" y="20"/>
                  </a:cxn>
                  <a:cxn ang="0">
                    <a:pos x="30" y="12"/>
                  </a:cxn>
                  <a:cxn ang="0">
                    <a:pos x="28" y="8"/>
                  </a:cxn>
                  <a:cxn ang="0">
                    <a:pos x="26" y="4"/>
                  </a:cxn>
                  <a:cxn ang="0">
                    <a:pos x="24" y="4"/>
                  </a:cxn>
                  <a:cxn ang="0">
                    <a:pos x="20" y="4"/>
                  </a:cxn>
                  <a:cxn ang="0">
                    <a:pos x="18" y="4"/>
                  </a:cxn>
                  <a:cxn ang="0">
                    <a:pos x="16" y="6"/>
                  </a:cxn>
                  <a:cxn ang="0">
                    <a:pos x="12" y="12"/>
                  </a:cxn>
                  <a:cxn ang="0">
                    <a:pos x="10" y="18"/>
                  </a:cxn>
                  <a:cxn ang="0">
                    <a:pos x="10" y="26"/>
                  </a:cxn>
                  <a:cxn ang="0">
                    <a:pos x="10" y="34"/>
                  </a:cxn>
                </a:cxnLst>
                <a:rect l="0" t="0" r="r" b="b"/>
                <a:pathLst>
                  <a:path w="40" h="66">
                    <a:moveTo>
                      <a:pt x="0" y="34"/>
                    </a:moveTo>
                    <a:lnTo>
                      <a:pt x="2" y="24"/>
                    </a:lnTo>
                    <a:lnTo>
                      <a:pt x="4" y="14"/>
                    </a:lnTo>
                    <a:lnTo>
                      <a:pt x="8" y="8"/>
                    </a:lnTo>
                    <a:lnTo>
                      <a:pt x="12" y="4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6" y="0"/>
                    </a:lnTo>
                    <a:lnTo>
                      <a:pt x="30" y="4"/>
                    </a:lnTo>
                    <a:lnTo>
                      <a:pt x="34" y="8"/>
                    </a:lnTo>
                    <a:lnTo>
                      <a:pt x="38" y="14"/>
                    </a:lnTo>
                    <a:lnTo>
                      <a:pt x="40" y="22"/>
                    </a:lnTo>
                    <a:lnTo>
                      <a:pt x="40" y="32"/>
                    </a:lnTo>
                    <a:lnTo>
                      <a:pt x="40" y="42"/>
                    </a:lnTo>
                    <a:lnTo>
                      <a:pt x="38" y="52"/>
                    </a:lnTo>
                    <a:lnTo>
                      <a:pt x="34" y="58"/>
                    </a:lnTo>
                    <a:lnTo>
                      <a:pt x="30" y="62"/>
                    </a:lnTo>
                    <a:lnTo>
                      <a:pt x="26" y="66"/>
                    </a:lnTo>
                    <a:lnTo>
                      <a:pt x="20" y="66"/>
                    </a:lnTo>
                    <a:lnTo>
                      <a:pt x="14" y="64"/>
                    </a:lnTo>
                    <a:lnTo>
                      <a:pt x="10" y="62"/>
                    </a:lnTo>
                    <a:lnTo>
                      <a:pt x="6" y="56"/>
                    </a:lnTo>
                    <a:lnTo>
                      <a:pt x="4" y="48"/>
                    </a:lnTo>
                    <a:lnTo>
                      <a:pt x="2" y="42"/>
                    </a:lnTo>
                    <a:lnTo>
                      <a:pt x="0" y="34"/>
                    </a:lnTo>
                    <a:close/>
                    <a:moveTo>
                      <a:pt x="10" y="34"/>
                    </a:moveTo>
                    <a:lnTo>
                      <a:pt x="10" y="46"/>
                    </a:lnTo>
                    <a:lnTo>
                      <a:pt x="12" y="56"/>
                    </a:lnTo>
                    <a:lnTo>
                      <a:pt x="14" y="60"/>
                    </a:lnTo>
                    <a:lnTo>
                      <a:pt x="18" y="62"/>
                    </a:lnTo>
                    <a:lnTo>
                      <a:pt x="20" y="64"/>
                    </a:lnTo>
                    <a:lnTo>
                      <a:pt x="24" y="62"/>
                    </a:lnTo>
                    <a:lnTo>
                      <a:pt x="26" y="60"/>
                    </a:lnTo>
                    <a:lnTo>
                      <a:pt x="28" y="58"/>
                    </a:lnTo>
                    <a:lnTo>
                      <a:pt x="30" y="54"/>
                    </a:lnTo>
                    <a:lnTo>
                      <a:pt x="30" y="48"/>
                    </a:lnTo>
                    <a:lnTo>
                      <a:pt x="32" y="40"/>
                    </a:lnTo>
                    <a:lnTo>
                      <a:pt x="32" y="30"/>
                    </a:lnTo>
                    <a:lnTo>
                      <a:pt x="32" y="20"/>
                    </a:lnTo>
                    <a:lnTo>
                      <a:pt x="30" y="12"/>
                    </a:lnTo>
                    <a:lnTo>
                      <a:pt x="28" y="8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2" y="12"/>
                    </a:lnTo>
                    <a:lnTo>
                      <a:pt x="10" y="18"/>
                    </a:lnTo>
                    <a:lnTo>
                      <a:pt x="10" y="26"/>
                    </a:lnTo>
                    <a:lnTo>
                      <a:pt x="1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25" name="Freeform 3901"/>
              <p:cNvSpPr>
                <a:spLocks/>
              </p:cNvSpPr>
              <p:nvPr/>
            </p:nvSpPr>
            <p:spPr bwMode="auto">
              <a:xfrm>
                <a:off x="2914" y="3076"/>
                <a:ext cx="44" cy="10"/>
              </a:xfrm>
              <a:custGeom>
                <a:avLst/>
                <a:gdLst/>
                <a:ahLst/>
                <a:cxnLst>
                  <a:cxn ang="0">
                    <a:pos x="44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2" y="10"/>
                  </a:cxn>
                  <a:cxn ang="0">
                    <a:pos x="44" y="4"/>
                  </a:cxn>
                </a:cxnLst>
                <a:rect l="0" t="0" r="r" b="b"/>
                <a:pathLst>
                  <a:path w="44" h="10">
                    <a:moveTo>
                      <a:pt x="44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2" y="10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007C46"/>
              </a:solidFill>
              <a:ln w="0">
                <a:solidFill>
                  <a:srgbClr val="007C4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26" name="Freeform 3902"/>
              <p:cNvSpPr>
                <a:spLocks/>
              </p:cNvSpPr>
              <p:nvPr/>
            </p:nvSpPr>
            <p:spPr bwMode="auto">
              <a:xfrm>
                <a:off x="2914" y="3076"/>
                <a:ext cx="44" cy="10"/>
              </a:xfrm>
              <a:custGeom>
                <a:avLst/>
                <a:gdLst/>
                <a:ahLst/>
                <a:cxnLst>
                  <a:cxn ang="0">
                    <a:pos x="44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2" y="10"/>
                  </a:cxn>
                  <a:cxn ang="0">
                    <a:pos x="44" y="4"/>
                  </a:cxn>
                </a:cxnLst>
                <a:rect l="0" t="0" r="r" b="b"/>
                <a:pathLst>
                  <a:path w="44" h="10">
                    <a:moveTo>
                      <a:pt x="44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2" y="10"/>
                    </a:lnTo>
                    <a:lnTo>
                      <a:pt x="4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27" name="Freeform 3903"/>
              <p:cNvSpPr>
                <a:spLocks/>
              </p:cNvSpPr>
              <p:nvPr/>
            </p:nvSpPr>
            <p:spPr bwMode="auto">
              <a:xfrm>
                <a:off x="2892" y="3080"/>
                <a:ext cx="44" cy="12"/>
              </a:xfrm>
              <a:custGeom>
                <a:avLst/>
                <a:gdLst/>
                <a:ahLst/>
                <a:cxnLst>
                  <a:cxn ang="0">
                    <a:pos x="44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22" y="12"/>
                  </a:cxn>
                  <a:cxn ang="0">
                    <a:pos x="44" y="6"/>
                  </a:cxn>
                </a:cxnLst>
                <a:rect l="0" t="0" r="r" b="b"/>
                <a:pathLst>
                  <a:path w="44" h="12">
                    <a:moveTo>
                      <a:pt x="44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22" y="12"/>
                    </a:lnTo>
                    <a:lnTo>
                      <a:pt x="44" y="6"/>
                    </a:lnTo>
                    <a:close/>
                  </a:path>
                </a:pathLst>
              </a:custGeom>
              <a:solidFill>
                <a:srgbClr val="007C46"/>
              </a:solidFill>
              <a:ln w="0">
                <a:solidFill>
                  <a:srgbClr val="007C4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28" name="Freeform 3904"/>
              <p:cNvSpPr>
                <a:spLocks/>
              </p:cNvSpPr>
              <p:nvPr/>
            </p:nvSpPr>
            <p:spPr bwMode="auto">
              <a:xfrm>
                <a:off x="2892" y="3080"/>
                <a:ext cx="44" cy="12"/>
              </a:xfrm>
              <a:custGeom>
                <a:avLst/>
                <a:gdLst/>
                <a:ahLst/>
                <a:cxnLst>
                  <a:cxn ang="0">
                    <a:pos x="44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22" y="12"/>
                  </a:cxn>
                  <a:cxn ang="0">
                    <a:pos x="44" y="6"/>
                  </a:cxn>
                </a:cxnLst>
                <a:rect l="0" t="0" r="r" b="b"/>
                <a:pathLst>
                  <a:path w="44" h="12">
                    <a:moveTo>
                      <a:pt x="44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22" y="12"/>
                    </a:lnTo>
                    <a:lnTo>
                      <a:pt x="44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29" name="Freeform 3905"/>
              <p:cNvSpPr>
                <a:spLocks/>
              </p:cNvSpPr>
              <p:nvPr/>
            </p:nvSpPr>
            <p:spPr bwMode="auto">
              <a:xfrm>
                <a:off x="2870" y="3086"/>
                <a:ext cx="44" cy="10"/>
              </a:xfrm>
              <a:custGeom>
                <a:avLst/>
                <a:gdLst/>
                <a:ahLst/>
                <a:cxnLst>
                  <a:cxn ang="0">
                    <a:pos x="44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22" y="10"/>
                  </a:cxn>
                  <a:cxn ang="0">
                    <a:pos x="44" y="6"/>
                  </a:cxn>
                </a:cxnLst>
                <a:rect l="0" t="0" r="r" b="b"/>
                <a:pathLst>
                  <a:path w="44" h="10">
                    <a:moveTo>
                      <a:pt x="44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22" y="10"/>
                    </a:lnTo>
                    <a:lnTo>
                      <a:pt x="44" y="6"/>
                    </a:lnTo>
                    <a:close/>
                  </a:path>
                </a:pathLst>
              </a:custGeom>
              <a:solidFill>
                <a:srgbClr val="007C46"/>
              </a:solidFill>
              <a:ln w="0">
                <a:solidFill>
                  <a:srgbClr val="007C4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30" name="Freeform 3906"/>
              <p:cNvSpPr>
                <a:spLocks/>
              </p:cNvSpPr>
              <p:nvPr/>
            </p:nvSpPr>
            <p:spPr bwMode="auto">
              <a:xfrm>
                <a:off x="2870" y="3086"/>
                <a:ext cx="44" cy="10"/>
              </a:xfrm>
              <a:custGeom>
                <a:avLst/>
                <a:gdLst/>
                <a:ahLst/>
                <a:cxnLst>
                  <a:cxn ang="0">
                    <a:pos x="44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22" y="10"/>
                  </a:cxn>
                  <a:cxn ang="0">
                    <a:pos x="44" y="6"/>
                  </a:cxn>
                </a:cxnLst>
                <a:rect l="0" t="0" r="r" b="b"/>
                <a:pathLst>
                  <a:path w="44" h="10">
                    <a:moveTo>
                      <a:pt x="44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22" y="10"/>
                    </a:lnTo>
                    <a:lnTo>
                      <a:pt x="44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31" name="Freeform 3907"/>
              <p:cNvSpPr>
                <a:spLocks/>
              </p:cNvSpPr>
              <p:nvPr/>
            </p:nvSpPr>
            <p:spPr bwMode="auto">
              <a:xfrm>
                <a:off x="2848" y="3092"/>
                <a:ext cx="44" cy="10"/>
              </a:xfrm>
              <a:custGeom>
                <a:avLst/>
                <a:gdLst/>
                <a:ahLst/>
                <a:cxnLst>
                  <a:cxn ang="0">
                    <a:pos x="44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0" y="10"/>
                  </a:cxn>
                  <a:cxn ang="0">
                    <a:pos x="44" y="4"/>
                  </a:cxn>
                </a:cxnLst>
                <a:rect l="0" t="0" r="r" b="b"/>
                <a:pathLst>
                  <a:path w="44" h="10">
                    <a:moveTo>
                      <a:pt x="44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0" y="10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007C46"/>
              </a:solidFill>
              <a:ln w="0">
                <a:solidFill>
                  <a:srgbClr val="007C4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32" name="Freeform 3908"/>
              <p:cNvSpPr>
                <a:spLocks/>
              </p:cNvSpPr>
              <p:nvPr/>
            </p:nvSpPr>
            <p:spPr bwMode="auto">
              <a:xfrm>
                <a:off x="2848" y="3092"/>
                <a:ext cx="44" cy="10"/>
              </a:xfrm>
              <a:custGeom>
                <a:avLst/>
                <a:gdLst/>
                <a:ahLst/>
                <a:cxnLst>
                  <a:cxn ang="0">
                    <a:pos x="44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0" y="10"/>
                  </a:cxn>
                  <a:cxn ang="0">
                    <a:pos x="44" y="4"/>
                  </a:cxn>
                </a:cxnLst>
                <a:rect l="0" t="0" r="r" b="b"/>
                <a:pathLst>
                  <a:path w="44" h="10">
                    <a:moveTo>
                      <a:pt x="44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0" y="10"/>
                    </a:lnTo>
                    <a:lnTo>
                      <a:pt x="4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33" name="Freeform 3909"/>
              <p:cNvSpPr>
                <a:spLocks/>
              </p:cNvSpPr>
              <p:nvPr/>
            </p:nvSpPr>
            <p:spPr bwMode="auto">
              <a:xfrm>
                <a:off x="2824" y="3096"/>
                <a:ext cx="44" cy="12"/>
              </a:xfrm>
              <a:custGeom>
                <a:avLst/>
                <a:gdLst/>
                <a:ahLst/>
                <a:cxnLst>
                  <a:cxn ang="0">
                    <a:pos x="44" y="6"/>
                  </a:cxn>
                  <a:cxn ang="0">
                    <a:pos x="24" y="0"/>
                  </a:cxn>
                  <a:cxn ang="0">
                    <a:pos x="0" y="6"/>
                  </a:cxn>
                  <a:cxn ang="0">
                    <a:pos x="22" y="12"/>
                  </a:cxn>
                  <a:cxn ang="0">
                    <a:pos x="44" y="6"/>
                  </a:cxn>
                </a:cxnLst>
                <a:rect l="0" t="0" r="r" b="b"/>
                <a:pathLst>
                  <a:path w="44" h="12">
                    <a:moveTo>
                      <a:pt x="44" y="6"/>
                    </a:moveTo>
                    <a:lnTo>
                      <a:pt x="24" y="0"/>
                    </a:lnTo>
                    <a:lnTo>
                      <a:pt x="0" y="6"/>
                    </a:lnTo>
                    <a:lnTo>
                      <a:pt x="22" y="12"/>
                    </a:lnTo>
                    <a:lnTo>
                      <a:pt x="44" y="6"/>
                    </a:lnTo>
                    <a:close/>
                  </a:path>
                </a:pathLst>
              </a:custGeom>
              <a:solidFill>
                <a:srgbClr val="007C45"/>
              </a:solidFill>
              <a:ln w="0">
                <a:solidFill>
                  <a:srgbClr val="007C4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34" name="Freeform 3910"/>
              <p:cNvSpPr>
                <a:spLocks/>
              </p:cNvSpPr>
              <p:nvPr/>
            </p:nvSpPr>
            <p:spPr bwMode="auto">
              <a:xfrm>
                <a:off x="2824" y="3096"/>
                <a:ext cx="44" cy="12"/>
              </a:xfrm>
              <a:custGeom>
                <a:avLst/>
                <a:gdLst/>
                <a:ahLst/>
                <a:cxnLst>
                  <a:cxn ang="0">
                    <a:pos x="44" y="6"/>
                  </a:cxn>
                  <a:cxn ang="0">
                    <a:pos x="24" y="0"/>
                  </a:cxn>
                  <a:cxn ang="0">
                    <a:pos x="0" y="6"/>
                  </a:cxn>
                  <a:cxn ang="0">
                    <a:pos x="22" y="12"/>
                  </a:cxn>
                  <a:cxn ang="0">
                    <a:pos x="44" y="6"/>
                  </a:cxn>
                </a:cxnLst>
                <a:rect l="0" t="0" r="r" b="b"/>
                <a:pathLst>
                  <a:path w="44" h="12">
                    <a:moveTo>
                      <a:pt x="44" y="6"/>
                    </a:moveTo>
                    <a:lnTo>
                      <a:pt x="24" y="0"/>
                    </a:lnTo>
                    <a:lnTo>
                      <a:pt x="0" y="6"/>
                    </a:lnTo>
                    <a:lnTo>
                      <a:pt x="22" y="12"/>
                    </a:lnTo>
                    <a:lnTo>
                      <a:pt x="44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35" name="Freeform 3911"/>
              <p:cNvSpPr>
                <a:spLocks/>
              </p:cNvSpPr>
              <p:nvPr/>
            </p:nvSpPr>
            <p:spPr bwMode="auto">
              <a:xfrm>
                <a:off x="2800" y="3102"/>
                <a:ext cx="46" cy="12"/>
              </a:xfrm>
              <a:custGeom>
                <a:avLst/>
                <a:gdLst/>
                <a:ahLst/>
                <a:cxnLst>
                  <a:cxn ang="0">
                    <a:pos x="46" y="6"/>
                  </a:cxn>
                  <a:cxn ang="0">
                    <a:pos x="24" y="0"/>
                  </a:cxn>
                  <a:cxn ang="0">
                    <a:pos x="0" y="6"/>
                  </a:cxn>
                  <a:cxn ang="0">
                    <a:pos x="22" y="12"/>
                  </a:cxn>
                  <a:cxn ang="0">
                    <a:pos x="46" y="6"/>
                  </a:cxn>
                </a:cxnLst>
                <a:rect l="0" t="0" r="r" b="b"/>
                <a:pathLst>
                  <a:path w="46" h="12">
                    <a:moveTo>
                      <a:pt x="46" y="6"/>
                    </a:moveTo>
                    <a:lnTo>
                      <a:pt x="24" y="0"/>
                    </a:lnTo>
                    <a:lnTo>
                      <a:pt x="0" y="6"/>
                    </a:lnTo>
                    <a:lnTo>
                      <a:pt x="22" y="12"/>
                    </a:lnTo>
                    <a:lnTo>
                      <a:pt x="46" y="6"/>
                    </a:lnTo>
                    <a:close/>
                  </a:path>
                </a:pathLst>
              </a:custGeom>
              <a:solidFill>
                <a:srgbClr val="007C44"/>
              </a:solidFill>
              <a:ln w="0">
                <a:solidFill>
                  <a:srgbClr val="007C4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36" name="Freeform 3912"/>
              <p:cNvSpPr>
                <a:spLocks/>
              </p:cNvSpPr>
              <p:nvPr/>
            </p:nvSpPr>
            <p:spPr bwMode="auto">
              <a:xfrm>
                <a:off x="2800" y="3102"/>
                <a:ext cx="46" cy="12"/>
              </a:xfrm>
              <a:custGeom>
                <a:avLst/>
                <a:gdLst/>
                <a:ahLst/>
                <a:cxnLst>
                  <a:cxn ang="0">
                    <a:pos x="46" y="6"/>
                  </a:cxn>
                  <a:cxn ang="0">
                    <a:pos x="24" y="0"/>
                  </a:cxn>
                  <a:cxn ang="0">
                    <a:pos x="0" y="6"/>
                  </a:cxn>
                  <a:cxn ang="0">
                    <a:pos x="22" y="12"/>
                  </a:cxn>
                  <a:cxn ang="0">
                    <a:pos x="46" y="6"/>
                  </a:cxn>
                </a:cxnLst>
                <a:rect l="0" t="0" r="r" b="b"/>
                <a:pathLst>
                  <a:path w="46" h="12">
                    <a:moveTo>
                      <a:pt x="46" y="6"/>
                    </a:moveTo>
                    <a:lnTo>
                      <a:pt x="24" y="0"/>
                    </a:lnTo>
                    <a:lnTo>
                      <a:pt x="0" y="6"/>
                    </a:lnTo>
                    <a:lnTo>
                      <a:pt x="22" y="12"/>
                    </a:lnTo>
                    <a:lnTo>
                      <a:pt x="4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37" name="Freeform 3913"/>
              <p:cNvSpPr>
                <a:spLocks/>
              </p:cNvSpPr>
              <p:nvPr/>
            </p:nvSpPr>
            <p:spPr bwMode="auto">
              <a:xfrm>
                <a:off x="2778" y="3108"/>
                <a:ext cx="44" cy="10"/>
              </a:xfrm>
              <a:custGeom>
                <a:avLst/>
                <a:gdLst/>
                <a:ahLst/>
                <a:cxnLst>
                  <a:cxn ang="0">
                    <a:pos x="44" y="6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2" y="10"/>
                  </a:cxn>
                  <a:cxn ang="0">
                    <a:pos x="44" y="6"/>
                  </a:cxn>
                </a:cxnLst>
                <a:rect l="0" t="0" r="r" b="b"/>
                <a:pathLst>
                  <a:path w="44" h="10">
                    <a:moveTo>
                      <a:pt x="44" y="6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2" y="10"/>
                    </a:lnTo>
                    <a:lnTo>
                      <a:pt x="44" y="6"/>
                    </a:lnTo>
                    <a:close/>
                  </a:path>
                </a:pathLst>
              </a:custGeom>
              <a:solidFill>
                <a:srgbClr val="007C43"/>
              </a:solidFill>
              <a:ln w="0">
                <a:solidFill>
                  <a:srgbClr val="007C4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38" name="Freeform 3914"/>
              <p:cNvSpPr>
                <a:spLocks/>
              </p:cNvSpPr>
              <p:nvPr/>
            </p:nvSpPr>
            <p:spPr bwMode="auto">
              <a:xfrm>
                <a:off x="2778" y="3108"/>
                <a:ext cx="44" cy="10"/>
              </a:xfrm>
              <a:custGeom>
                <a:avLst/>
                <a:gdLst/>
                <a:ahLst/>
                <a:cxnLst>
                  <a:cxn ang="0">
                    <a:pos x="44" y="6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2" y="10"/>
                  </a:cxn>
                  <a:cxn ang="0">
                    <a:pos x="44" y="6"/>
                  </a:cxn>
                </a:cxnLst>
                <a:rect l="0" t="0" r="r" b="b"/>
                <a:pathLst>
                  <a:path w="44" h="10">
                    <a:moveTo>
                      <a:pt x="44" y="6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2" y="10"/>
                    </a:lnTo>
                    <a:lnTo>
                      <a:pt x="44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39" name="Freeform 3915"/>
              <p:cNvSpPr>
                <a:spLocks/>
              </p:cNvSpPr>
              <p:nvPr/>
            </p:nvSpPr>
            <p:spPr bwMode="auto">
              <a:xfrm>
                <a:off x="2754" y="3112"/>
                <a:ext cx="46" cy="12"/>
              </a:xfrm>
              <a:custGeom>
                <a:avLst/>
                <a:gdLst/>
                <a:ahLst/>
                <a:cxnLst>
                  <a:cxn ang="0">
                    <a:pos x="46" y="6"/>
                  </a:cxn>
                  <a:cxn ang="0">
                    <a:pos x="24" y="0"/>
                  </a:cxn>
                  <a:cxn ang="0">
                    <a:pos x="0" y="6"/>
                  </a:cxn>
                  <a:cxn ang="0">
                    <a:pos x="22" y="12"/>
                  </a:cxn>
                  <a:cxn ang="0">
                    <a:pos x="46" y="6"/>
                  </a:cxn>
                </a:cxnLst>
                <a:rect l="0" t="0" r="r" b="b"/>
                <a:pathLst>
                  <a:path w="46" h="12">
                    <a:moveTo>
                      <a:pt x="46" y="6"/>
                    </a:moveTo>
                    <a:lnTo>
                      <a:pt x="24" y="0"/>
                    </a:lnTo>
                    <a:lnTo>
                      <a:pt x="0" y="6"/>
                    </a:lnTo>
                    <a:lnTo>
                      <a:pt x="22" y="12"/>
                    </a:lnTo>
                    <a:lnTo>
                      <a:pt x="46" y="6"/>
                    </a:lnTo>
                    <a:close/>
                  </a:path>
                </a:pathLst>
              </a:custGeom>
              <a:solidFill>
                <a:srgbClr val="007C42"/>
              </a:solidFill>
              <a:ln w="0">
                <a:solidFill>
                  <a:srgbClr val="007C4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40" name="Freeform 3916"/>
              <p:cNvSpPr>
                <a:spLocks/>
              </p:cNvSpPr>
              <p:nvPr/>
            </p:nvSpPr>
            <p:spPr bwMode="auto">
              <a:xfrm>
                <a:off x="2754" y="3112"/>
                <a:ext cx="46" cy="12"/>
              </a:xfrm>
              <a:custGeom>
                <a:avLst/>
                <a:gdLst/>
                <a:ahLst/>
                <a:cxnLst>
                  <a:cxn ang="0">
                    <a:pos x="46" y="6"/>
                  </a:cxn>
                  <a:cxn ang="0">
                    <a:pos x="24" y="0"/>
                  </a:cxn>
                  <a:cxn ang="0">
                    <a:pos x="0" y="6"/>
                  </a:cxn>
                  <a:cxn ang="0">
                    <a:pos x="22" y="12"/>
                  </a:cxn>
                  <a:cxn ang="0">
                    <a:pos x="46" y="6"/>
                  </a:cxn>
                </a:cxnLst>
                <a:rect l="0" t="0" r="r" b="b"/>
                <a:pathLst>
                  <a:path w="46" h="12">
                    <a:moveTo>
                      <a:pt x="46" y="6"/>
                    </a:moveTo>
                    <a:lnTo>
                      <a:pt x="24" y="0"/>
                    </a:lnTo>
                    <a:lnTo>
                      <a:pt x="0" y="6"/>
                    </a:lnTo>
                    <a:lnTo>
                      <a:pt x="22" y="12"/>
                    </a:lnTo>
                    <a:lnTo>
                      <a:pt x="4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41" name="Freeform 3917"/>
              <p:cNvSpPr>
                <a:spLocks/>
              </p:cNvSpPr>
              <p:nvPr/>
            </p:nvSpPr>
            <p:spPr bwMode="auto">
              <a:xfrm>
                <a:off x="2730" y="3118"/>
                <a:ext cx="46" cy="12"/>
              </a:xfrm>
              <a:custGeom>
                <a:avLst/>
                <a:gdLst/>
                <a:ahLst/>
                <a:cxnLst>
                  <a:cxn ang="0">
                    <a:pos x="46" y="6"/>
                  </a:cxn>
                  <a:cxn ang="0">
                    <a:pos x="24" y="0"/>
                  </a:cxn>
                  <a:cxn ang="0">
                    <a:pos x="0" y="6"/>
                  </a:cxn>
                  <a:cxn ang="0">
                    <a:pos x="20" y="12"/>
                  </a:cxn>
                  <a:cxn ang="0">
                    <a:pos x="46" y="6"/>
                  </a:cxn>
                </a:cxnLst>
                <a:rect l="0" t="0" r="r" b="b"/>
                <a:pathLst>
                  <a:path w="46" h="12">
                    <a:moveTo>
                      <a:pt x="46" y="6"/>
                    </a:moveTo>
                    <a:lnTo>
                      <a:pt x="24" y="0"/>
                    </a:lnTo>
                    <a:lnTo>
                      <a:pt x="0" y="6"/>
                    </a:lnTo>
                    <a:lnTo>
                      <a:pt x="20" y="12"/>
                    </a:lnTo>
                    <a:lnTo>
                      <a:pt x="46" y="6"/>
                    </a:lnTo>
                    <a:close/>
                  </a:path>
                </a:pathLst>
              </a:custGeom>
              <a:solidFill>
                <a:srgbClr val="007C41"/>
              </a:solidFill>
              <a:ln w="0">
                <a:solidFill>
                  <a:srgbClr val="007C4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42" name="Freeform 3918"/>
              <p:cNvSpPr>
                <a:spLocks/>
              </p:cNvSpPr>
              <p:nvPr/>
            </p:nvSpPr>
            <p:spPr bwMode="auto">
              <a:xfrm>
                <a:off x="2730" y="3118"/>
                <a:ext cx="46" cy="12"/>
              </a:xfrm>
              <a:custGeom>
                <a:avLst/>
                <a:gdLst/>
                <a:ahLst/>
                <a:cxnLst>
                  <a:cxn ang="0">
                    <a:pos x="46" y="6"/>
                  </a:cxn>
                  <a:cxn ang="0">
                    <a:pos x="24" y="0"/>
                  </a:cxn>
                  <a:cxn ang="0">
                    <a:pos x="0" y="6"/>
                  </a:cxn>
                  <a:cxn ang="0">
                    <a:pos x="20" y="12"/>
                  </a:cxn>
                  <a:cxn ang="0">
                    <a:pos x="46" y="6"/>
                  </a:cxn>
                </a:cxnLst>
                <a:rect l="0" t="0" r="r" b="b"/>
                <a:pathLst>
                  <a:path w="46" h="12">
                    <a:moveTo>
                      <a:pt x="46" y="6"/>
                    </a:moveTo>
                    <a:lnTo>
                      <a:pt x="24" y="0"/>
                    </a:lnTo>
                    <a:lnTo>
                      <a:pt x="0" y="6"/>
                    </a:lnTo>
                    <a:lnTo>
                      <a:pt x="20" y="12"/>
                    </a:lnTo>
                    <a:lnTo>
                      <a:pt x="4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43" name="Freeform 3919"/>
              <p:cNvSpPr>
                <a:spLocks/>
              </p:cNvSpPr>
              <p:nvPr/>
            </p:nvSpPr>
            <p:spPr bwMode="auto">
              <a:xfrm>
                <a:off x="2704" y="3124"/>
                <a:ext cx="46" cy="12"/>
              </a:xfrm>
              <a:custGeom>
                <a:avLst/>
                <a:gdLst/>
                <a:ahLst/>
                <a:cxnLst>
                  <a:cxn ang="0">
                    <a:pos x="46" y="6"/>
                  </a:cxn>
                  <a:cxn ang="0">
                    <a:pos x="26" y="0"/>
                  </a:cxn>
                  <a:cxn ang="0">
                    <a:pos x="0" y="6"/>
                  </a:cxn>
                  <a:cxn ang="0">
                    <a:pos x="22" y="12"/>
                  </a:cxn>
                  <a:cxn ang="0">
                    <a:pos x="46" y="6"/>
                  </a:cxn>
                </a:cxnLst>
                <a:rect l="0" t="0" r="r" b="b"/>
                <a:pathLst>
                  <a:path w="46" h="12">
                    <a:moveTo>
                      <a:pt x="46" y="6"/>
                    </a:moveTo>
                    <a:lnTo>
                      <a:pt x="26" y="0"/>
                    </a:lnTo>
                    <a:lnTo>
                      <a:pt x="0" y="6"/>
                    </a:lnTo>
                    <a:lnTo>
                      <a:pt x="22" y="12"/>
                    </a:lnTo>
                    <a:lnTo>
                      <a:pt x="46" y="6"/>
                    </a:lnTo>
                    <a:close/>
                  </a:path>
                </a:pathLst>
              </a:custGeom>
              <a:solidFill>
                <a:srgbClr val="007C40"/>
              </a:solidFill>
              <a:ln w="0">
                <a:solidFill>
                  <a:srgbClr val="007C4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44" name="Freeform 3920"/>
              <p:cNvSpPr>
                <a:spLocks/>
              </p:cNvSpPr>
              <p:nvPr/>
            </p:nvSpPr>
            <p:spPr bwMode="auto">
              <a:xfrm>
                <a:off x="2704" y="3124"/>
                <a:ext cx="46" cy="12"/>
              </a:xfrm>
              <a:custGeom>
                <a:avLst/>
                <a:gdLst/>
                <a:ahLst/>
                <a:cxnLst>
                  <a:cxn ang="0">
                    <a:pos x="46" y="6"/>
                  </a:cxn>
                  <a:cxn ang="0">
                    <a:pos x="26" y="0"/>
                  </a:cxn>
                  <a:cxn ang="0">
                    <a:pos x="0" y="6"/>
                  </a:cxn>
                  <a:cxn ang="0">
                    <a:pos x="22" y="12"/>
                  </a:cxn>
                  <a:cxn ang="0">
                    <a:pos x="46" y="6"/>
                  </a:cxn>
                </a:cxnLst>
                <a:rect l="0" t="0" r="r" b="b"/>
                <a:pathLst>
                  <a:path w="46" h="12">
                    <a:moveTo>
                      <a:pt x="46" y="6"/>
                    </a:moveTo>
                    <a:lnTo>
                      <a:pt x="26" y="0"/>
                    </a:lnTo>
                    <a:lnTo>
                      <a:pt x="0" y="6"/>
                    </a:lnTo>
                    <a:lnTo>
                      <a:pt x="22" y="12"/>
                    </a:lnTo>
                    <a:lnTo>
                      <a:pt x="4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45" name="Freeform 3921"/>
              <p:cNvSpPr>
                <a:spLocks/>
              </p:cNvSpPr>
              <p:nvPr/>
            </p:nvSpPr>
            <p:spPr bwMode="auto">
              <a:xfrm>
                <a:off x="2680" y="3130"/>
                <a:ext cx="46" cy="10"/>
              </a:xfrm>
              <a:custGeom>
                <a:avLst/>
                <a:gdLst/>
                <a:ahLst/>
                <a:cxnLst>
                  <a:cxn ang="0">
                    <a:pos x="46" y="6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0" y="10"/>
                  </a:cxn>
                  <a:cxn ang="0">
                    <a:pos x="46" y="6"/>
                  </a:cxn>
                </a:cxnLst>
                <a:rect l="0" t="0" r="r" b="b"/>
                <a:pathLst>
                  <a:path w="46" h="10">
                    <a:moveTo>
                      <a:pt x="46" y="6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0" y="10"/>
                    </a:lnTo>
                    <a:lnTo>
                      <a:pt x="46" y="6"/>
                    </a:lnTo>
                    <a:close/>
                  </a:path>
                </a:pathLst>
              </a:custGeom>
              <a:solidFill>
                <a:srgbClr val="007C3E"/>
              </a:solidFill>
              <a:ln w="0">
                <a:solidFill>
                  <a:srgbClr val="007C3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46" name="Freeform 3922"/>
              <p:cNvSpPr>
                <a:spLocks/>
              </p:cNvSpPr>
              <p:nvPr/>
            </p:nvSpPr>
            <p:spPr bwMode="auto">
              <a:xfrm>
                <a:off x="2680" y="3130"/>
                <a:ext cx="46" cy="10"/>
              </a:xfrm>
              <a:custGeom>
                <a:avLst/>
                <a:gdLst/>
                <a:ahLst/>
                <a:cxnLst>
                  <a:cxn ang="0">
                    <a:pos x="46" y="6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0" y="10"/>
                  </a:cxn>
                  <a:cxn ang="0">
                    <a:pos x="46" y="6"/>
                  </a:cxn>
                </a:cxnLst>
                <a:rect l="0" t="0" r="r" b="b"/>
                <a:pathLst>
                  <a:path w="46" h="10">
                    <a:moveTo>
                      <a:pt x="46" y="6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0" y="10"/>
                    </a:lnTo>
                    <a:lnTo>
                      <a:pt x="4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47" name="Freeform 3923"/>
              <p:cNvSpPr>
                <a:spLocks/>
              </p:cNvSpPr>
              <p:nvPr/>
            </p:nvSpPr>
            <p:spPr bwMode="auto">
              <a:xfrm>
                <a:off x="2654" y="3134"/>
                <a:ext cx="46" cy="12"/>
              </a:xfrm>
              <a:custGeom>
                <a:avLst/>
                <a:gdLst/>
                <a:ahLst/>
                <a:cxnLst>
                  <a:cxn ang="0">
                    <a:pos x="46" y="6"/>
                  </a:cxn>
                  <a:cxn ang="0">
                    <a:pos x="26" y="0"/>
                  </a:cxn>
                  <a:cxn ang="0">
                    <a:pos x="0" y="6"/>
                  </a:cxn>
                  <a:cxn ang="0">
                    <a:pos x="22" y="12"/>
                  </a:cxn>
                  <a:cxn ang="0">
                    <a:pos x="46" y="6"/>
                  </a:cxn>
                </a:cxnLst>
                <a:rect l="0" t="0" r="r" b="b"/>
                <a:pathLst>
                  <a:path w="46" h="12">
                    <a:moveTo>
                      <a:pt x="46" y="6"/>
                    </a:moveTo>
                    <a:lnTo>
                      <a:pt x="26" y="0"/>
                    </a:lnTo>
                    <a:lnTo>
                      <a:pt x="0" y="6"/>
                    </a:lnTo>
                    <a:lnTo>
                      <a:pt x="22" y="12"/>
                    </a:lnTo>
                    <a:lnTo>
                      <a:pt x="46" y="6"/>
                    </a:lnTo>
                    <a:close/>
                  </a:path>
                </a:pathLst>
              </a:custGeom>
              <a:solidFill>
                <a:srgbClr val="007C3D"/>
              </a:solidFill>
              <a:ln w="0">
                <a:solidFill>
                  <a:srgbClr val="007C3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48" name="Freeform 3924"/>
              <p:cNvSpPr>
                <a:spLocks/>
              </p:cNvSpPr>
              <p:nvPr/>
            </p:nvSpPr>
            <p:spPr bwMode="auto">
              <a:xfrm>
                <a:off x="2654" y="3134"/>
                <a:ext cx="46" cy="12"/>
              </a:xfrm>
              <a:custGeom>
                <a:avLst/>
                <a:gdLst/>
                <a:ahLst/>
                <a:cxnLst>
                  <a:cxn ang="0">
                    <a:pos x="46" y="6"/>
                  </a:cxn>
                  <a:cxn ang="0">
                    <a:pos x="26" y="0"/>
                  </a:cxn>
                  <a:cxn ang="0">
                    <a:pos x="0" y="6"/>
                  </a:cxn>
                  <a:cxn ang="0">
                    <a:pos x="22" y="12"/>
                  </a:cxn>
                  <a:cxn ang="0">
                    <a:pos x="46" y="6"/>
                  </a:cxn>
                </a:cxnLst>
                <a:rect l="0" t="0" r="r" b="b"/>
                <a:pathLst>
                  <a:path w="46" h="12">
                    <a:moveTo>
                      <a:pt x="46" y="6"/>
                    </a:moveTo>
                    <a:lnTo>
                      <a:pt x="26" y="0"/>
                    </a:lnTo>
                    <a:lnTo>
                      <a:pt x="0" y="6"/>
                    </a:lnTo>
                    <a:lnTo>
                      <a:pt x="22" y="12"/>
                    </a:lnTo>
                    <a:lnTo>
                      <a:pt x="4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49" name="Freeform 3925"/>
              <p:cNvSpPr>
                <a:spLocks/>
              </p:cNvSpPr>
              <p:nvPr/>
            </p:nvSpPr>
            <p:spPr bwMode="auto">
              <a:xfrm>
                <a:off x="2628" y="3140"/>
                <a:ext cx="48" cy="12"/>
              </a:xfrm>
              <a:custGeom>
                <a:avLst/>
                <a:gdLst/>
                <a:ahLst/>
                <a:cxnLst>
                  <a:cxn ang="0">
                    <a:pos x="48" y="6"/>
                  </a:cxn>
                  <a:cxn ang="0">
                    <a:pos x="26" y="0"/>
                  </a:cxn>
                  <a:cxn ang="0">
                    <a:pos x="0" y="6"/>
                  </a:cxn>
                  <a:cxn ang="0">
                    <a:pos x="22" y="12"/>
                  </a:cxn>
                  <a:cxn ang="0">
                    <a:pos x="48" y="6"/>
                  </a:cxn>
                </a:cxnLst>
                <a:rect l="0" t="0" r="r" b="b"/>
                <a:pathLst>
                  <a:path w="48" h="12">
                    <a:moveTo>
                      <a:pt x="48" y="6"/>
                    </a:moveTo>
                    <a:lnTo>
                      <a:pt x="26" y="0"/>
                    </a:lnTo>
                    <a:lnTo>
                      <a:pt x="0" y="6"/>
                    </a:lnTo>
                    <a:lnTo>
                      <a:pt x="22" y="12"/>
                    </a:lnTo>
                    <a:lnTo>
                      <a:pt x="48" y="6"/>
                    </a:lnTo>
                    <a:close/>
                  </a:path>
                </a:pathLst>
              </a:custGeom>
              <a:solidFill>
                <a:srgbClr val="007B3C"/>
              </a:solidFill>
              <a:ln w="0">
                <a:solidFill>
                  <a:srgbClr val="007B3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50" name="Freeform 3926"/>
              <p:cNvSpPr>
                <a:spLocks/>
              </p:cNvSpPr>
              <p:nvPr/>
            </p:nvSpPr>
            <p:spPr bwMode="auto">
              <a:xfrm>
                <a:off x="2628" y="3140"/>
                <a:ext cx="48" cy="12"/>
              </a:xfrm>
              <a:custGeom>
                <a:avLst/>
                <a:gdLst/>
                <a:ahLst/>
                <a:cxnLst>
                  <a:cxn ang="0">
                    <a:pos x="48" y="6"/>
                  </a:cxn>
                  <a:cxn ang="0">
                    <a:pos x="26" y="0"/>
                  </a:cxn>
                  <a:cxn ang="0">
                    <a:pos x="0" y="6"/>
                  </a:cxn>
                  <a:cxn ang="0">
                    <a:pos x="22" y="12"/>
                  </a:cxn>
                  <a:cxn ang="0">
                    <a:pos x="48" y="6"/>
                  </a:cxn>
                </a:cxnLst>
                <a:rect l="0" t="0" r="r" b="b"/>
                <a:pathLst>
                  <a:path w="48" h="12">
                    <a:moveTo>
                      <a:pt x="48" y="6"/>
                    </a:moveTo>
                    <a:lnTo>
                      <a:pt x="26" y="0"/>
                    </a:lnTo>
                    <a:lnTo>
                      <a:pt x="0" y="6"/>
                    </a:lnTo>
                    <a:lnTo>
                      <a:pt x="22" y="12"/>
                    </a:lnTo>
                    <a:lnTo>
                      <a:pt x="48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51" name="Freeform 3927"/>
              <p:cNvSpPr>
                <a:spLocks/>
              </p:cNvSpPr>
              <p:nvPr/>
            </p:nvSpPr>
            <p:spPr bwMode="auto">
              <a:xfrm>
                <a:off x="2602" y="3146"/>
                <a:ext cx="48" cy="10"/>
              </a:xfrm>
              <a:custGeom>
                <a:avLst/>
                <a:gdLst/>
                <a:ahLst/>
                <a:cxnLst>
                  <a:cxn ang="0">
                    <a:pos x="48" y="6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2" y="10"/>
                  </a:cxn>
                  <a:cxn ang="0">
                    <a:pos x="48" y="6"/>
                  </a:cxn>
                </a:cxnLst>
                <a:rect l="0" t="0" r="r" b="b"/>
                <a:pathLst>
                  <a:path w="48" h="10">
                    <a:moveTo>
                      <a:pt x="48" y="6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2" y="10"/>
                    </a:lnTo>
                    <a:lnTo>
                      <a:pt x="48" y="6"/>
                    </a:lnTo>
                    <a:close/>
                  </a:path>
                </a:pathLst>
              </a:custGeom>
              <a:solidFill>
                <a:srgbClr val="007B3A"/>
              </a:solidFill>
              <a:ln w="0">
                <a:solidFill>
                  <a:srgbClr val="007B3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52" name="Freeform 3928"/>
              <p:cNvSpPr>
                <a:spLocks/>
              </p:cNvSpPr>
              <p:nvPr/>
            </p:nvSpPr>
            <p:spPr bwMode="auto">
              <a:xfrm>
                <a:off x="2602" y="3146"/>
                <a:ext cx="48" cy="10"/>
              </a:xfrm>
              <a:custGeom>
                <a:avLst/>
                <a:gdLst/>
                <a:ahLst/>
                <a:cxnLst>
                  <a:cxn ang="0">
                    <a:pos x="48" y="6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2" y="10"/>
                  </a:cxn>
                  <a:cxn ang="0">
                    <a:pos x="48" y="6"/>
                  </a:cxn>
                </a:cxnLst>
                <a:rect l="0" t="0" r="r" b="b"/>
                <a:pathLst>
                  <a:path w="48" h="10">
                    <a:moveTo>
                      <a:pt x="48" y="6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2" y="10"/>
                    </a:lnTo>
                    <a:lnTo>
                      <a:pt x="48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53" name="Freeform 3929"/>
              <p:cNvSpPr>
                <a:spLocks/>
              </p:cNvSpPr>
              <p:nvPr/>
            </p:nvSpPr>
            <p:spPr bwMode="auto">
              <a:xfrm>
                <a:off x="2576" y="3150"/>
                <a:ext cx="48" cy="12"/>
              </a:xfrm>
              <a:custGeom>
                <a:avLst/>
                <a:gdLst/>
                <a:ahLst/>
                <a:cxnLst>
                  <a:cxn ang="0">
                    <a:pos x="48" y="6"/>
                  </a:cxn>
                  <a:cxn ang="0">
                    <a:pos x="26" y="0"/>
                  </a:cxn>
                  <a:cxn ang="0">
                    <a:pos x="0" y="6"/>
                  </a:cxn>
                  <a:cxn ang="0">
                    <a:pos x="20" y="12"/>
                  </a:cxn>
                  <a:cxn ang="0">
                    <a:pos x="48" y="6"/>
                  </a:cxn>
                </a:cxnLst>
                <a:rect l="0" t="0" r="r" b="b"/>
                <a:pathLst>
                  <a:path w="48" h="12">
                    <a:moveTo>
                      <a:pt x="48" y="6"/>
                    </a:moveTo>
                    <a:lnTo>
                      <a:pt x="26" y="0"/>
                    </a:lnTo>
                    <a:lnTo>
                      <a:pt x="0" y="6"/>
                    </a:lnTo>
                    <a:lnTo>
                      <a:pt x="20" y="12"/>
                    </a:lnTo>
                    <a:lnTo>
                      <a:pt x="48" y="6"/>
                    </a:lnTo>
                    <a:close/>
                  </a:path>
                </a:pathLst>
              </a:custGeom>
              <a:solidFill>
                <a:srgbClr val="007A3A"/>
              </a:solidFill>
              <a:ln w="0">
                <a:solidFill>
                  <a:srgbClr val="007A3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54" name="Freeform 3930"/>
              <p:cNvSpPr>
                <a:spLocks/>
              </p:cNvSpPr>
              <p:nvPr/>
            </p:nvSpPr>
            <p:spPr bwMode="auto">
              <a:xfrm>
                <a:off x="2576" y="3150"/>
                <a:ext cx="48" cy="12"/>
              </a:xfrm>
              <a:custGeom>
                <a:avLst/>
                <a:gdLst/>
                <a:ahLst/>
                <a:cxnLst>
                  <a:cxn ang="0">
                    <a:pos x="48" y="6"/>
                  </a:cxn>
                  <a:cxn ang="0">
                    <a:pos x="26" y="0"/>
                  </a:cxn>
                  <a:cxn ang="0">
                    <a:pos x="0" y="6"/>
                  </a:cxn>
                  <a:cxn ang="0">
                    <a:pos x="20" y="12"/>
                  </a:cxn>
                  <a:cxn ang="0">
                    <a:pos x="48" y="6"/>
                  </a:cxn>
                </a:cxnLst>
                <a:rect l="0" t="0" r="r" b="b"/>
                <a:pathLst>
                  <a:path w="48" h="12">
                    <a:moveTo>
                      <a:pt x="48" y="6"/>
                    </a:moveTo>
                    <a:lnTo>
                      <a:pt x="26" y="0"/>
                    </a:lnTo>
                    <a:lnTo>
                      <a:pt x="0" y="6"/>
                    </a:lnTo>
                    <a:lnTo>
                      <a:pt x="20" y="12"/>
                    </a:lnTo>
                    <a:lnTo>
                      <a:pt x="48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55" name="Freeform 3931"/>
              <p:cNvSpPr>
                <a:spLocks/>
              </p:cNvSpPr>
              <p:nvPr/>
            </p:nvSpPr>
            <p:spPr bwMode="auto">
              <a:xfrm>
                <a:off x="2548" y="3156"/>
                <a:ext cx="48" cy="12"/>
              </a:xfrm>
              <a:custGeom>
                <a:avLst/>
                <a:gdLst/>
                <a:ahLst/>
                <a:cxnLst>
                  <a:cxn ang="0">
                    <a:pos x="48" y="6"/>
                  </a:cxn>
                  <a:cxn ang="0">
                    <a:pos x="28" y="0"/>
                  </a:cxn>
                  <a:cxn ang="0">
                    <a:pos x="0" y="6"/>
                  </a:cxn>
                  <a:cxn ang="0">
                    <a:pos x="22" y="12"/>
                  </a:cxn>
                  <a:cxn ang="0">
                    <a:pos x="48" y="6"/>
                  </a:cxn>
                </a:cxnLst>
                <a:rect l="0" t="0" r="r" b="b"/>
                <a:pathLst>
                  <a:path w="48" h="12">
                    <a:moveTo>
                      <a:pt x="48" y="6"/>
                    </a:moveTo>
                    <a:lnTo>
                      <a:pt x="28" y="0"/>
                    </a:lnTo>
                    <a:lnTo>
                      <a:pt x="0" y="6"/>
                    </a:lnTo>
                    <a:lnTo>
                      <a:pt x="22" y="12"/>
                    </a:lnTo>
                    <a:lnTo>
                      <a:pt x="48" y="6"/>
                    </a:lnTo>
                    <a:close/>
                  </a:path>
                </a:pathLst>
              </a:custGeom>
              <a:solidFill>
                <a:srgbClr val="007A39"/>
              </a:solidFill>
              <a:ln w="0">
                <a:solidFill>
                  <a:srgbClr val="007A3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56" name="Freeform 3932"/>
              <p:cNvSpPr>
                <a:spLocks/>
              </p:cNvSpPr>
              <p:nvPr/>
            </p:nvSpPr>
            <p:spPr bwMode="auto">
              <a:xfrm>
                <a:off x="2548" y="3156"/>
                <a:ext cx="48" cy="12"/>
              </a:xfrm>
              <a:custGeom>
                <a:avLst/>
                <a:gdLst/>
                <a:ahLst/>
                <a:cxnLst>
                  <a:cxn ang="0">
                    <a:pos x="48" y="6"/>
                  </a:cxn>
                  <a:cxn ang="0">
                    <a:pos x="28" y="0"/>
                  </a:cxn>
                  <a:cxn ang="0">
                    <a:pos x="0" y="6"/>
                  </a:cxn>
                  <a:cxn ang="0">
                    <a:pos x="22" y="12"/>
                  </a:cxn>
                  <a:cxn ang="0">
                    <a:pos x="48" y="6"/>
                  </a:cxn>
                </a:cxnLst>
                <a:rect l="0" t="0" r="r" b="b"/>
                <a:pathLst>
                  <a:path w="48" h="12">
                    <a:moveTo>
                      <a:pt x="48" y="6"/>
                    </a:moveTo>
                    <a:lnTo>
                      <a:pt x="28" y="0"/>
                    </a:lnTo>
                    <a:lnTo>
                      <a:pt x="0" y="6"/>
                    </a:lnTo>
                    <a:lnTo>
                      <a:pt x="22" y="12"/>
                    </a:lnTo>
                    <a:lnTo>
                      <a:pt x="48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57" name="Freeform 3933"/>
              <p:cNvSpPr>
                <a:spLocks/>
              </p:cNvSpPr>
              <p:nvPr/>
            </p:nvSpPr>
            <p:spPr bwMode="auto">
              <a:xfrm>
                <a:off x="2520" y="3162"/>
                <a:ext cx="50" cy="10"/>
              </a:xfrm>
              <a:custGeom>
                <a:avLst/>
                <a:gdLst/>
                <a:ahLst/>
                <a:cxnLst>
                  <a:cxn ang="0">
                    <a:pos x="50" y="6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2" y="10"/>
                  </a:cxn>
                  <a:cxn ang="0">
                    <a:pos x="50" y="6"/>
                  </a:cxn>
                </a:cxnLst>
                <a:rect l="0" t="0" r="r" b="b"/>
                <a:pathLst>
                  <a:path w="50" h="10">
                    <a:moveTo>
                      <a:pt x="50" y="6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2" y="10"/>
                    </a:lnTo>
                    <a:lnTo>
                      <a:pt x="50" y="6"/>
                    </a:lnTo>
                    <a:close/>
                  </a:path>
                </a:pathLst>
              </a:custGeom>
              <a:solidFill>
                <a:srgbClr val="007939"/>
              </a:solidFill>
              <a:ln w="0">
                <a:solidFill>
                  <a:srgbClr val="00793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58" name="Freeform 3934"/>
              <p:cNvSpPr>
                <a:spLocks/>
              </p:cNvSpPr>
              <p:nvPr/>
            </p:nvSpPr>
            <p:spPr bwMode="auto">
              <a:xfrm>
                <a:off x="2520" y="3162"/>
                <a:ext cx="50" cy="10"/>
              </a:xfrm>
              <a:custGeom>
                <a:avLst/>
                <a:gdLst/>
                <a:ahLst/>
                <a:cxnLst>
                  <a:cxn ang="0">
                    <a:pos x="50" y="6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2" y="10"/>
                  </a:cxn>
                  <a:cxn ang="0">
                    <a:pos x="50" y="6"/>
                  </a:cxn>
                </a:cxnLst>
                <a:rect l="0" t="0" r="r" b="b"/>
                <a:pathLst>
                  <a:path w="50" h="10">
                    <a:moveTo>
                      <a:pt x="50" y="6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2" y="10"/>
                    </a:lnTo>
                    <a:lnTo>
                      <a:pt x="50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59" name="Freeform 3935"/>
              <p:cNvSpPr>
                <a:spLocks/>
              </p:cNvSpPr>
              <p:nvPr/>
            </p:nvSpPr>
            <p:spPr bwMode="auto">
              <a:xfrm>
                <a:off x="2492" y="3166"/>
                <a:ext cx="50" cy="12"/>
              </a:xfrm>
              <a:custGeom>
                <a:avLst/>
                <a:gdLst/>
                <a:ahLst/>
                <a:cxnLst>
                  <a:cxn ang="0">
                    <a:pos x="50" y="6"/>
                  </a:cxn>
                  <a:cxn ang="0">
                    <a:pos x="28" y="0"/>
                  </a:cxn>
                  <a:cxn ang="0">
                    <a:pos x="0" y="6"/>
                  </a:cxn>
                  <a:cxn ang="0">
                    <a:pos x="22" y="12"/>
                  </a:cxn>
                  <a:cxn ang="0">
                    <a:pos x="50" y="6"/>
                  </a:cxn>
                </a:cxnLst>
                <a:rect l="0" t="0" r="r" b="b"/>
                <a:pathLst>
                  <a:path w="50" h="12">
                    <a:moveTo>
                      <a:pt x="50" y="6"/>
                    </a:moveTo>
                    <a:lnTo>
                      <a:pt x="28" y="0"/>
                    </a:lnTo>
                    <a:lnTo>
                      <a:pt x="0" y="6"/>
                    </a:lnTo>
                    <a:lnTo>
                      <a:pt x="22" y="12"/>
                    </a:lnTo>
                    <a:lnTo>
                      <a:pt x="50" y="6"/>
                    </a:lnTo>
                    <a:close/>
                  </a:path>
                </a:pathLst>
              </a:custGeom>
              <a:solidFill>
                <a:srgbClr val="007939"/>
              </a:solidFill>
              <a:ln w="0">
                <a:solidFill>
                  <a:srgbClr val="00793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60" name="Freeform 3936"/>
              <p:cNvSpPr>
                <a:spLocks/>
              </p:cNvSpPr>
              <p:nvPr/>
            </p:nvSpPr>
            <p:spPr bwMode="auto">
              <a:xfrm>
                <a:off x="2492" y="3166"/>
                <a:ext cx="50" cy="12"/>
              </a:xfrm>
              <a:custGeom>
                <a:avLst/>
                <a:gdLst/>
                <a:ahLst/>
                <a:cxnLst>
                  <a:cxn ang="0">
                    <a:pos x="50" y="6"/>
                  </a:cxn>
                  <a:cxn ang="0">
                    <a:pos x="28" y="0"/>
                  </a:cxn>
                  <a:cxn ang="0">
                    <a:pos x="0" y="6"/>
                  </a:cxn>
                  <a:cxn ang="0">
                    <a:pos x="22" y="12"/>
                  </a:cxn>
                  <a:cxn ang="0">
                    <a:pos x="50" y="6"/>
                  </a:cxn>
                </a:cxnLst>
                <a:rect l="0" t="0" r="r" b="b"/>
                <a:pathLst>
                  <a:path w="50" h="12">
                    <a:moveTo>
                      <a:pt x="50" y="6"/>
                    </a:moveTo>
                    <a:lnTo>
                      <a:pt x="28" y="0"/>
                    </a:lnTo>
                    <a:lnTo>
                      <a:pt x="0" y="6"/>
                    </a:lnTo>
                    <a:lnTo>
                      <a:pt x="22" y="12"/>
                    </a:lnTo>
                    <a:lnTo>
                      <a:pt x="50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61" name="Freeform 3937"/>
              <p:cNvSpPr>
                <a:spLocks/>
              </p:cNvSpPr>
              <p:nvPr/>
            </p:nvSpPr>
            <p:spPr bwMode="auto">
              <a:xfrm>
                <a:off x="2464" y="3172"/>
                <a:ext cx="50" cy="12"/>
              </a:xfrm>
              <a:custGeom>
                <a:avLst/>
                <a:gdLst/>
                <a:ahLst/>
                <a:cxnLst>
                  <a:cxn ang="0">
                    <a:pos x="50" y="6"/>
                  </a:cxn>
                  <a:cxn ang="0">
                    <a:pos x="28" y="0"/>
                  </a:cxn>
                  <a:cxn ang="0">
                    <a:pos x="0" y="6"/>
                  </a:cxn>
                  <a:cxn ang="0">
                    <a:pos x="22" y="12"/>
                  </a:cxn>
                  <a:cxn ang="0">
                    <a:pos x="50" y="6"/>
                  </a:cxn>
                </a:cxnLst>
                <a:rect l="0" t="0" r="r" b="b"/>
                <a:pathLst>
                  <a:path w="50" h="12">
                    <a:moveTo>
                      <a:pt x="50" y="6"/>
                    </a:moveTo>
                    <a:lnTo>
                      <a:pt x="28" y="0"/>
                    </a:lnTo>
                    <a:lnTo>
                      <a:pt x="0" y="6"/>
                    </a:lnTo>
                    <a:lnTo>
                      <a:pt x="22" y="12"/>
                    </a:lnTo>
                    <a:lnTo>
                      <a:pt x="50" y="6"/>
                    </a:lnTo>
                    <a:close/>
                  </a:path>
                </a:pathLst>
              </a:custGeom>
              <a:solidFill>
                <a:srgbClr val="00783A"/>
              </a:solidFill>
              <a:ln w="0">
                <a:solidFill>
                  <a:srgbClr val="00783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62" name="Freeform 3938"/>
              <p:cNvSpPr>
                <a:spLocks/>
              </p:cNvSpPr>
              <p:nvPr/>
            </p:nvSpPr>
            <p:spPr bwMode="auto">
              <a:xfrm>
                <a:off x="2464" y="3172"/>
                <a:ext cx="50" cy="12"/>
              </a:xfrm>
              <a:custGeom>
                <a:avLst/>
                <a:gdLst/>
                <a:ahLst/>
                <a:cxnLst>
                  <a:cxn ang="0">
                    <a:pos x="50" y="6"/>
                  </a:cxn>
                  <a:cxn ang="0">
                    <a:pos x="28" y="0"/>
                  </a:cxn>
                  <a:cxn ang="0">
                    <a:pos x="0" y="6"/>
                  </a:cxn>
                  <a:cxn ang="0">
                    <a:pos x="22" y="12"/>
                  </a:cxn>
                  <a:cxn ang="0">
                    <a:pos x="50" y="6"/>
                  </a:cxn>
                </a:cxnLst>
                <a:rect l="0" t="0" r="r" b="b"/>
                <a:pathLst>
                  <a:path w="50" h="12">
                    <a:moveTo>
                      <a:pt x="50" y="6"/>
                    </a:moveTo>
                    <a:lnTo>
                      <a:pt x="28" y="0"/>
                    </a:lnTo>
                    <a:lnTo>
                      <a:pt x="0" y="6"/>
                    </a:lnTo>
                    <a:lnTo>
                      <a:pt x="22" y="12"/>
                    </a:lnTo>
                    <a:lnTo>
                      <a:pt x="50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63" name="Freeform 3939"/>
              <p:cNvSpPr>
                <a:spLocks/>
              </p:cNvSpPr>
              <p:nvPr/>
            </p:nvSpPr>
            <p:spPr bwMode="auto">
              <a:xfrm>
                <a:off x="2436" y="3178"/>
                <a:ext cx="50" cy="12"/>
              </a:xfrm>
              <a:custGeom>
                <a:avLst/>
                <a:gdLst/>
                <a:ahLst/>
                <a:cxnLst>
                  <a:cxn ang="0">
                    <a:pos x="50" y="6"/>
                  </a:cxn>
                  <a:cxn ang="0">
                    <a:pos x="28" y="0"/>
                  </a:cxn>
                  <a:cxn ang="0">
                    <a:pos x="0" y="6"/>
                  </a:cxn>
                  <a:cxn ang="0">
                    <a:pos x="20" y="12"/>
                  </a:cxn>
                  <a:cxn ang="0">
                    <a:pos x="50" y="6"/>
                  </a:cxn>
                </a:cxnLst>
                <a:rect l="0" t="0" r="r" b="b"/>
                <a:pathLst>
                  <a:path w="50" h="12">
                    <a:moveTo>
                      <a:pt x="50" y="6"/>
                    </a:moveTo>
                    <a:lnTo>
                      <a:pt x="28" y="0"/>
                    </a:lnTo>
                    <a:lnTo>
                      <a:pt x="0" y="6"/>
                    </a:lnTo>
                    <a:lnTo>
                      <a:pt x="20" y="12"/>
                    </a:lnTo>
                    <a:lnTo>
                      <a:pt x="50" y="6"/>
                    </a:lnTo>
                    <a:close/>
                  </a:path>
                </a:pathLst>
              </a:custGeom>
              <a:solidFill>
                <a:srgbClr val="00773B"/>
              </a:solidFill>
              <a:ln w="0">
                <a:solidFill>
                  <a:srgbClr val="00773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64" name="Freeform 3940"/>
              <p:cNvSpPr>
                <a:spLocks/>
              </p:cNvSpPr>
              <p:nvPr/>
            </p:nvSpPr>
            <p:spPr bwMode="auto">
              <a:xfrm>
                <a:off x="2436" y="3178"/>
                <a:ext cx="50" cy="12"/>
              </a:xfrm>
              <a:custGeom>
                <a:avLst/>
                <a:gdLst/>
                <a:ahLst/>
                <a:cxnLst>
                  <a:cxn ang="0">
                    <a:pos x="50" y="6"/>
                  </a:cxn>
                  <a:cxn ang="0">
                    <a:pos x="28" y="0"/>
                  </a:cxn>
                  <a:cxn ang="0">
                    <a:pos x="0" y="6"/>
                  </a:cxn>
                  <a:cxn ang="0">
                    <a:pos x="20" y="12"/>
                  </a:cxn>
                  <a:cxn ang="0">
                    <a:pos x="50" y="6"/>
                  </a:cxn>
                </a:cxnLst>
                <a:rect l="0" t="0" r="r" b="b"/>
                <a:pathLst>
                  <a:path w="50" h="12">
                    <a:moveTo>
                      <a:pt x="50" y="6"/>
                    </a:moveTo>
                    <a:lnTo>
                      <a:pt x="28" y="0"/>
                    </a:lnTo>
                    <a:lnTo>
                      <a:pt x="0" y="6"/>
                    </a:lnTo>
                    <a:lnTo>
                      <a:pt x="20" y="12"/>
                    </a:lnTo>
                    <a:lnTo>
                      <a:pt x="50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65" name="Freeform 3941"/>
              <p:cNvSpPr>
                <a:spLocks/>
              </p:cNvSpPr>
              <p:nvPr/>
            </p:nvSpPr>
            <p:spPr bwMode="auto">
              <a:xfrm>
                <a:off x="2406" y="3184"/>
                <a:ext cx="50" cy="12"/>
              </a:xfrm>
              <a:custGeom>
                <a:avLst/>
                <a:gdLst/>
                <a:ahLst/>
                <a:cxnLst>
                  <a:cxn ang="0">
                    <a:pos x="50" y="6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20" y="12"/>
                  </a:cxn>
                  <a:cxn ang="0">
                    <a:pos x="50" y="6"/>
                  </a:cxn>
                </a:cxnLst>
                <a:rect l="0" t="0" r="r" b="b"/>
                <a:pathLst>
                  <a:path w="50" h="12">
                    <a:moveTo>
                      <a:pt x="50" y="6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20" y="12"/>
                    </a:lnTo>
                    <a:lnTo>
                      <a:pt x="50" y="6"/>
                    </a:lnTo>
                    <a:close/>
                  </a:path>
                </a:pathLst>
              </a:custGeom>
              <a:solidFill>
                <a:srgbClr val="00763D"/>
              </a:solidFill>
              <a:ln w="0">
                <a:solidFill>
                  <a:srgbClr val="00763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66" name="Freeform 3942"/>
              <p:cNvSpPr>
                <a:spLocks/>
              </p:cNvSpPr>
              <p:nvPr/>
            </p:nvSpPr>
            <p:spPr bwMode="auto">
              <a:xfrm>
                <a:off x="2406" y="3184"/>
                <a:ext cx="50" cy="12"/>
              </a:xfrm>
              <a:custGeom>
                <a:avLst/>
                <a:gdLst/>
                <a:ahLst/>
                <a:cxnLst>
                  <a:cxn ang="0">
                    <a:pos x="50" y="6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20" y="12"/>
                  </a:cxn>
                  <a:cxn ang="0">
                    <a:pos x="50" y="6"/>
                  </a:cxn>
                </a:cxnLst>
                <a:rect l="0" t="0" r="r" b="b"/>
                <a:pathLst>
                  <a:path w="50" h="12">
                    <a:moveTo>
                      <a:pt x="50" y="6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20" y="12"/>
                    </a:lnTo>
                    <a:lnTo>
                      <a:pt x="50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67" name="Freeform 3943"/>
              <p:cNvSpPr>
                <a:spLocks/>
              </p:cNvSpPr>
              <p:nvPr/>
            </p:nvSpPr>
            <p:spPr bwMode="auto">
              <a:xfrm>
                <a:off x="2376" y="3190"/>
                <a:ext cx="50" cy="14"/>
              </a:xfrm>
              <a:custGeom>
                <a:avLst/>
                <a:gdLst/>
                <a:ahLst/>
                <a:cxnLst>
                  <a:cxn ang="0">
                    <a:pos x="50" y="6"/>
                  </a:cxn>
                  <a:cxn ang="0">
                    <a:pos x="30" y="0"/>
                  </a:cxn>
                  <a:cxn ang="0">
                    <a:pos x="0" y="8"/>
                  </a:cxn>
                  <a:cxn ang="0">
                    <a:pos x="20" y="14"/>
                  </a:cxn>
                  <a:cxn ang="0">
                    <a:pos x="50" y="6"/>
                  </a:cxn>
                </a:cxnLst>
                <a:rect l="0" t="0" r="r" b="b"/>
                <a:pathLst>
                  <a:path w="50" h="14">
                    <a:moveTo>
                      <a:pt x="50" y="6"/>
                    </a:moveTo>
                    <a:lnTo>
                      <a:pt x="30" y="0"/>
                    </a:lnTo>
                    <a:lnTo>
                      <a:pt x="0" y="8"/>
                    </a:lnTo>
                    <a:lnTo>
                      <a:pt x="20" y="14"/>
                    </a:lnTo>
                    <a:lnTo>
                      <a:pt x="50" y="6"/>
                    </a:lnTo>
                    <a:close/>
                  </a:path>
                </a:pathLst>
              </a:custGeom>
              <a:solidFill>
                <a:srgbClr val="00763F"/>
              </a:solidFill>
              <a:ln w="0">
                <a:solidFill>
                  <a:srgbClr val="00763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68" name="Freeform 3944"/>
              <p:cNvSpPr>
                <a:spLocks/>
              </p:cNvSpPr>
              <p:nvPr/>
            </p:nvSpPr>
            <p:spPr bwMode="auto">
              <a:xfrm>
                <a:off x="2376" y="3190"/>
                <a:ext cx="50" cy="14"/>
              </a:xfrm>
              <a:custGeom>
                <a:avLst/>
                <a:gdLst/>
                <a:ahLst/>
                <a:cxnLst>
                  <a:cxn ang="0">
                    <a:pos x="50" y="6"/>
                  </a:cxn>
                  <a:cxn ang="0">
                    <a:pos x="30" y="0"/>
                  </a:cxn>
                  <a:cxn ang="0">
                    <a:pos x="0" y="8"/>
                  </a:cxn>
                  <a:cxn ang="0">
                    <a:pos x="20" y="14"/>
                  </a:cxn>
                  <a:cxn ang="0">
                    <a:pos x="50" y="6"/>
                  </a:cxn>
                </a:cxnLst>
                <a:rect l="0" t="0" r="r" b="b"/>
                <a:pathLst>
                  <a:path w="50" h="14">
                    <a:moveTo>
                      <a:pt x="50" y="6"/>
                    </a:moveTo>
                    <a:lnTo>
                      <a:pt x="30" y="0"/>
                    </a:lnTo>
                    <a:lnTo>
                      <a:pt x="0" y="8"/>
                    </a:lnTo>
                    <a:lnTo>
                      <a:pt x="20" y="14"/>
                    </a:lnTo>
                    <a:lnTo>
                      <a:pt x="50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69" name="Freeform 3945"/>
              <p:cNvSpPr>
                <a:spLocks/>
              </p:cNvSpPr>
              <p:nvPr/>
            </p:nvSpPr>
            <p:spPr bwMode="auto">
              <a:xfrm>
                <a:off x="2346" y="3198"/>
                <a:ext cx="50" cy="14"/>
              </a:xfrm>
              <a:custGeom>
                <a:avLst/>
                <a:gdLst/>
                <a:ahLst/>
                <a:cxnLst>
                  <a:cxn ang="0">
                    <a:pos x="50" y="6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20" y="14"/>
                  </a:cxn>
                  <a:cxn ang="0">
                    <a:pos x="50" y="6"/>
                  </a:cxn>
                </a:cxnLst>
                <a:rect l="0" t="0" r="r" b="b"/>
                <a:pathLst>
                  <a:path w="50" h="14">
                    <a:moveTo>
                      <a:pt x="50" y="6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20" y="14"/>
                    </a:lnTo>
                    <a:lnTo>
                      <a:pt x="50" y="6"/>
                    </a:lnTo>
                    <a:close/>
                  </a:path>
                </a:pathLst>
              </a:custGeom>
              <a:solidFill>
                <a:srgbClr val="007542"/>
              </a:solidFill>
              <a:ln w="0">
                <a:solidFill>
                  <a:srgbClr val="00754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70" name="Freeform 3946"/>
              <p:cNvSpPr>
                <a:spLocks/>
              </p:cNvSpPr>
              <p:nvPr/>
            </p:nvSpPr>
            <p:spPr bwMode="auto">
              <a:xfrm>
                <a:off x="2346" y="3198"/>
                <a:ext cx="50" cy="14"/>
              </a:xfrm>
              <a:custGeom>
                <a:avLst/>
                <a:gdLst/>
                <a:ahLst/>
                <a:cxnLst>
                  <a:cxn ang="0">
                    <a:pos x="50" y="6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20" y="14"/>
                  </a:cxn>
                  <a:cxn ang="0">
                    <a:pos x="50" y="6"/>
                  </a:cxn>
                </a:cxnLst>
                <a:rect l="0" t="0" r="r" b="b"/>
                <a:pathLst>
                  <a:path w="50" h="14">
                    <a:moveTo>
                      <a:pt x="50" y="6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20" y="14"/>
                    </a:lnTo>
                    <a:lnTo>
                      <a:pt x="50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71" name="Freeform 3947"/>
              <p:cNvSpPr>
                <a:spLocks/>
              </p:cNvSpPr>
              <p:nvPr/>
            </p:nvSpPr>
            <p:spPr bwMode="auto">
              <a:xfrm>
                <a:off x="2314" y="3204"/>
                <a:ext cx="52" cy="16"/>
              </a:xfrm>
              <a:custGeom>
                <a:avLst/>
                <a:gdLst/>
                <a:ahLst/>
                <a:cxnLst>
                  <a:cxn ang="0">
                    <a:pos x="52" y="8"/>
                  </a:cxn>
                  <a:cxn ang="0">
                    <a:pos x="32" y="0"/>
                  </a:cxn>
                  <a:cxn ang="0">
                    <a:pos x="0" y="8"/>
                  </a:cxn>
                  <a:cxn ang="0">
                    <a:pos x="22" y="16"/>
                  </a:cxn>
                  <a:cxn ang="0">
                    <a:pos x="52" y="8"/>
                  </a:cxn>
                </a:cxnLst>
                <a:rect l="0" t="0" r="r" b="b"/>
                <a:pathLst>
                  <a:path w="52" h="16">
                    <a:moveTo>
                      <a:pt x="52" y="8"/>
                    </a:moveTo>
                    <a:lnTo>
                      <a:pt x="32" y="0"/>
                    </a:lnTo>
                    <a:lnTo>
                      <a:pt x="0" y="8"/>
                    </a:lnTo>
                    <a:lnTo>
                      <a:pt x="22" y="16"/>
                    </a:lnTo>
                    <a:lnTo>
                      <a:pt x="52" y="8"/>
                    </a:lnTo>
                    <a:close/>
                  </a:path>
                </a:pathLst>
              </a:custGeom>
              <a:solidFill>
                <a:srgbClr val="007445"/>
              </a:solidFill>
              <a:ln w="0">
                <a:solidFill>
                  <a:srgbClr val="00744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72" name="Freeform 3948"/>
              <p:cNvSpPr>
                <a:spLocks/>
              </p:cNvSpPr>
              <p:nvPr/>
            </p:nvSpPr>
            <p:spPr bwMode="auto">
              <a:xfrm>
                <a:off x="2314" y="3204"/>
                <a:ext cx="52" cy="16"/>
              </a:xfrm>
              <a:custGeom>
                <a:avLst/>
                <a:gdLst/>
                <a:ahLst/>
                <a:cxnLst>
                  <a:cxn ang="0">
                    <a:pos x="52" y="8"/>
                  </a:cxn>
                  <a:cxn ang="0">
                    <a:pos x="32" y="0"/>
                  </a:cxn>
                  <a:cxn ang="0">
                    <a:pos x="0" y="8"/>
                  </a:cxn>
                  <a:cxn ang="0">
                    <a:pos x="22" y="16"/>
                  </a:cxn>
                  <a:cxn ang="0">
                    <a:pos x="52" y="8"/>
                  </a:cxn>
                </a:cxnLst>
                <a:rect l="0" t="0" r="r" b="b"/>
                <a:pathLst>
                  <a:path w="52" h="16">
                    <a:moveTo>
                      <a:pt x="52" y="8"/>
                    </a:moveTo>
                    <a:lnTo>
                      <a:pt x="32" y="0"/>
                    </a:lnTo>
                    <a:lnTo>
                      <a:pt x="0" y="8"/>
                    </a:lnTo>
                    <a:lnTo>
                      <a:pt x="22" y="16"/>
                    </a:lnTo>
                    <a:lnTo>
                      <a:pt x="52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73" name="Freeform 3949"/>
              <p:cNvSpPr>
                <a:spLocks/>
              </p:cNvSpPr>
              <p:nvPr/>
            </p:nvSpPr>
            <p:spPr bwMode="auto">
              <a:xfrm>
                <a:off x="2284" y="3212"/>
                <a:ext cx="52" cy="16"/>
              </a:xfrm>
              <a:custGeom>
                <a:avLst/>
                <a:gdLst/>
                <a:ahLst/>
                <a:cxnLst>
                  <a:cxn ang="0">
                    <a:pos x="52" y="8"/>
                  </a:cxn>
                  <a:cxn ang="0">
                    <a:pos x="30" y="0"/>
                  </a:cxn>
                  <a:cxn ang="0">
                    <a:pos x="0" y="8"/>
                  </a:cxn>
                  <a:cxn ang="0">
                    <a:pos x="20" y="16"/>
                  </a:cxn>
                  <a:cxn ang="0">
                    <a:pos x="52" y="8"/>
                  </a:cxn>
                </a:cxnLst>
                <a:rect l="0" t="0" r="r" b="b"/>
                <a:pathLst>
                  <a:path w="52" h="16">
                    <a:moveTo>
                      <a:pt x="52" y="8"/>
                    </a:moveTo>
                    <a:lnTo>
                      <a:pt x="30" y="0"/>
                    </a:lnTo>
                    <a:lnTo>
                      <a:pt x="0" y="8"/>
                    </a:lnTo>
                    <a:lnTo>
                      <a:pt x="20" y="16"/>
                    </a:lnTo>
                    <a:lnTo>
                      <a:pt x="52" y="8"/>
                    </a:lnTo>
                    <a:close/>
                  </a:path>
                </a:pathLst>
              </a:custGeom>
              <a:solidFill>
                <a:srgbClr val="007449"/>
              </a:solidFill>
              <a:ln w="0">
                <a:solidFill>
                  <a:srgbClr val="00744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74" name="Freeform 3950"/>
              <p:cNvSpPr>
                <a:spLocks/>
              </p:cNvSpPr>
              <p:nvPr/>
            </p:nvSpPr>
            <p:spPr bwMode="auto">
              <a:xfrm>
                <a:off x="2284" y="3212"/>
                <a:ext cx="52" cy="16"/>
              </a:xfrm>
              <a:custGeom>
                <a:avLst/>
                <a:gdLst/>
                <a:ahLst/>
                <a:cxnLst>
                  <a:cxn ang="0">
                    <a:pos x="52" y="8"/>
                  </a:cxn>
                  <a:cxn ang="0">
                    <a:pos x="30" y="0"/>
                  </a:cxn>
                  <a:cxn ang="0">
                    <a:pos x="0" y="8"/>
                  </a:cxn>
                  <a:cxn ang="0">
                    <a:pos x="20" y="16"/>
                  </a:cxn>
                  <a:cxn ang="0">
                    <a:pos x="52" y="8"/>
                  </a:cxn>
                </a:cxnLst>
                <a:rect l="0" t="0" r="r" b="b"/>
                <a:pathLst>
                  <a:path w="52" h="16">
                    <a:moveTo>
                      <a:pt x="52" y="8"/>
                    </a:moveTo>
                    <a:lnTo>
                      <a:pt x="30" y="0"/>
                    </a:lnTo>
                    <a:lnTo>
                      <a:pt x="0" y="8"/>
                    </a:lnTo>
                    <a:lnTo>
                      <a:pt x="20" y="16"/>
                    </a:lnTo>
                    <a:lnTo>
                      <a:pt x="52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75" name="Freeform 3951"/>
              <p:cNvSpPr>
                <a:spLocks/>
              </p:cNvSpPr>
              <p:nvPr/>
            </p:nvSpPr>
            <p:spPr bwMode="auto">
              <a:xfrm>
                <a:off x="2252" y="3220"/>
                <a:ext cx="52" cy="16"/>
              </a:xfrm>
              <a:custGeom>
                <a:avLst/>
                <a:gdLst/>
                <a:ahLst/>
                <a:cxnLst>
                  <a:cxn ang="0">
                    <a:pos x="52" y="8"/>
                  </a:cxn>
                  <a:cxn ang="0">
                    <a:pos x="32" y="0"/>
                  </a:cxn>
                  <a:cxn ang="0">
                    <a:pos x="0" y="10"/>
                  </a:cxn>
                  <a:cxn ang="0">
                    <a:pos x="20" y="16"/>
                  </a:cxn>
                  <a:cxn ang="0">
                    <a:pos x="52" y="8"/>
                  </a:cxn>
                </a:cxnLst>
                <a:rect l="0" t="0" r="r" b="b"/>
                <a:pathLst>
                  <a:path w="52" h="16">
                    <a:moveTo>
                      <a:pt x="52" y="8"/>
                    </a:moveTo>
                    <a:lnTo>
                      <a:pt x="32" y="0"/>
                    </a:lnTo>
                    <a:lnTo>
                      <a:pt x="0" y="10"/>
                    </a:lnTo>
                    <a:lnTo>
                      <a:pt x="20" y="16"/>
                    </a:lnTo>
                    <a:lnTo>
                      <a:pt x="52" y="8"/>
                    </a:lnTo>
                    <a:close/>
                  </a:path>
                </a:pathLst>
              </a:custGeom>
              <a:solidFill>
                <a:srgbClr val="00744C"/>
              </a:solidFill>
              <a:ln w="0">
                <a:solidFill>
                  <a:srgbClr val="00744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76" name="Freeform 3952"/>
              <p:cNvSpPr>
                <a:spLocks/>
              </p:cNvSpPr>
              <p:nvPr/>
            </p:nvSpPr>
            <p:spPr bwMode="auto">
              <a:xfrm>
                <a:off x="2252" y="3220"/>
                <a:ext cx="52" cy="16"/>
              </a:xfrm>
              <a:custGeom>
                <a:avLst/>
                <a:gdLst/>
                <a:ahLst/>
                <a:cxnLst>
                  <a:cxn ang="0">
                    <a:pos x="52" y="8"/>
                  </a:cxn>
                  <a:cxn ang="0">
                    <a:pos x="32" y="0"/>
                  </a:cxn>
                  <a:cxn ang="0">
                    <a:pos x="0" y="10"/>
                  </a:cxn>
                  <a:cxn ang="0">
                    <a:pos x="20" y="16"/>
                  </a:cxn>
                  <a:cxn ang="0">
                    <a:pos x="52" y="8"/>
                  </a:cxn>
                </a:cxnLst>
                <a:rect l="0" t="0" r="r" b="b"/>
                <a:pathLst>
                  <a:path w="52" h="16">
                    <a:moveTo>
                      <a:pt x="52" y="8"/>
                    </a:moveTo>
                    <a:lnTo>
                      <a:pt x="32" y="0"/>
                    </a:lnTo>
                    <a:lnTo>
                      <a:pt x="0" y="10"/>
                    </a:lnTo>
                    <a:lnTo>
                      <a:pt x="20" y="16"/>
                    </a:lnTo>
                    <a:lnTo>
                      <a:pt x="52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77" name="Freeform 3953"/>
              <p:cNvSpPr>
                <a:spLocks/>
              </p:cNvSpPr>
              <p:nvPr/>
            </p:nvSpPr>
            <p:spPr bwMode="auto">
              <a:xfrm>
                <a:off x="2220" y="3230"/>
                <a:ext cx="52" cy="16"/>
              </a:xfrm>
              <a:custGeom>
                <a:avLst/>
                <a:gdLst/>
                <a:ahLst/>
                <a:cxnLst>
                  <a:cxn ang="0">
                    <a:pos x="52" y="6"/>
                  </a:cxn>
                  <a:cxn ang="0">
                    <a:pos x="32" y="0"/>
                  </a:cxn>
                  <a:cxn ang="0">
                    <a:pos x="0" y="10"/>
                  </a:cxn>
                  <a:cxn ang="0">
                    <a:pos x="20" y="16"/>
                  </a:cxn>
                  <a:cxn ang="0">
                    <a:pos x="52" y="6"/>
                  </a:cxn>
                </a:cxnLst>
                <a:rect l="0" t="0" r="r" b="b"/>
                <a:pathLst>
                  <a:path w="52" h="16">
                    <a:moveTo>
                      <a:pt x="52" y="6"/>
                    </a:moveTo>
                    <a:lnTo>
                      <a:pt x="32" y="0"/>
                    </a:lnTo>
                    <a:lnTo>
                      <a:pt x="0" y="10"/>
                    </a:lnTo>
                    <a:lnTo>
                      <a:pt x="20" y="16"/>
                    </a:lnTo>
                    <a:lnTo>
                      <a:pt x="52" y="6"/>
                    </a:lnTo>
                    <a:close/>
                  </a:path>
                </a:pathLst>
              </a:custGeom>
              <a:solidFill>
                <a:srgbClr val="00744F"/>
              </a:solidFill>
              <a:ln w="0">
                <a:solidFill>
                  <a:srgbClr val="00744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78" name="Freeform 3954"/>
              <p:cNvSpPr>
                <a:spLocks/>
              </p:cNvSpPr>
              <p:nvPr/>
            </p:nvSpPr>
            <p:spPr bwMode="auto">
              <a:xfrm>
                <a:off x="2220" y="3230"/>
                <a:ext cx="52" cy="16"/>
              </a:xfrm>
              <a:custGeom>
                <a:avLst/>
                <a:gdLst/>
                <a:ahLst/>
                <a:cxnLst>
                  <a:cxn ang="0">
                    <a:pos x="52" y="6"/>
                  </a:cxn>
                  <a:cxn ang="0">
                    <a:pos x="32" y="0"/>
                  </a:cxn>
                  <a:cxn ang="0">
                    <a:pos x="0" y="10"/>
                  </a:cxn>
                  <a:cxn ang="0">
                    <a:pos x="20" y="16"/>
                  </a:cxn>
                  <a:cxn ang="0">
                    <a:pos x="52" y="6"/>
                  </a:cxn>
                </a:cxnLst>
                <a:rect l="0" t="0" r="r" b="b"/>
                <a:pathLst>
                  <a:path w="52" h="16">
                    <a:moveTo>
                      <a:pt x="52" y="6"/>
                    </a:moveTo>
                    <a:lnTo>
                      <a:pt x="32" y="0"/>
                    </a:lnTo>
                    <a:lnTo>
                      <a:pt x="0" y="10"/>
                    </a:lnTo>
                    <a:lnTo>
                      <a:pt x="20" y="16"/>
                    </a:lnTo>
                    <a:lnTo>
                      <a:pt x="52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79" name="Freeform 3955"/>
              <p:cNvSpPr>
                <a:spLocks/>
              </p:cNvSpPr>
              <p:nvPr/>
            </p:nvSpPr>
            <p:spPr bwMode="auto">
              <a:xfrm>
                <a:off x="2186" y="3240"/>
                <a:ext cx="54" cy="16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34" y="0"/>
                  </a:cxn>
                  <a:cxn ang="0">
                    <a:pos x="0" y="8"/>
                  </a:cxn>
                  <a:cxn ang="0">
                    <a:pos x="22" y="16"/>
                  </a:cxn>
                  <a:cxn ang="0">
                    <a:pos x="54" y="6"/>
                  </a:cxn>
                </a:cxnLst>
                <a:rect l="0" t="0" r="r" b="b"/>
                <a:pathLst>
                  <a:path w="54" h="16">
                    <a:moveTo>
                      <a:pt x="54" y="6"/>
                    </a:moveTo>
                    <a:lnTo>
                      <a:pt x="34" y="0"/>
                    </a:lnTo>
                    <a:lnTo>
                      <a:pt x="0" y="8"/>
                    </a:lnTo>
                    <a:lnTo>
                      <a:pt x="22" y="16"/>
                    </a:lnTo>
                    <a:lnTo>
                      <a:pt x="54" y="6"/>
                    </a:lnTo>
                    <a:close/>
                  </a:path>
                </a:pathLst>
              </a:custGeom>
              <a:solidFill>
                <a:srgbClr val="007451"/>
              </a:solidFill>
              <a:ln w="0">
                <a:solidFill>
                  <a:srgbClr val="00745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80" name="Freeform 3956"/>
              <p:cNvSpPr>
                <a:spLocks/>
              </p:cNvSpPr>
              <p:nvPr/>
            </p:nvSpPr>
            <p:spPr bwMode="auto">
              <a:xfrm>
                <a:off x="2186" y="3240"/>
                <a:ext cx="54" cy="16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34" y="0"/>
                  </a:cxn>
                  <a:cxn ang="0">
                    <a:pos x="0" y="8"/>
                  </a:cxn>
                  <a:cxn ang="0">
                    <a:pos x="22" y="16"/>
                  </a:cxn>
                  <a:cxn ang="0">
                    <a:pos x="54" y="6"/>
                  </a:cxn>
                </a:cxnLst>
                <a:rect l="0" t="0" r="r" b="b"/>
                <a:pathLst>
                  <a:path w="54" h="16">
                    <a:moveTo>
                      <a:pt x="54" y="6"/>
                    </a:moveTo>
                    <a:lnTo>
                      <a:pt x="34" y="0"/>
                    </a:lnTo>
                    <a:lnTo>
                      <a:pt x="0" y="8"/>
                    </a:lnTo>
                    <a:lnTo>
                      <a:pt x="22" y="16"/>
                    </a:lnTo>
                    <a:lnTo>
                      <a:pt x="54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81" name="Freeform 3957"/>
              <p:cNvSpPr>
                <a:spLocks/>
              </p:cNvSpPr>
              <p:nvPr/>
            </p:nvSpPr>
            <p:spPr bwMode="auto">
              <a:xfrm>
                <a:off x="2154" y="3248"/>
                <a:ext cx="54" cy="18"/>
              </a:xfrm>
              <a:custGeom>
                <a:avLst/>
                <a:gdLst/>
                <a:ahLst/>
                <a:cxnLst>
                  <a:cxn ang="0">
                    <a:pos x="54" y="8"/>
                  </a:cxn>
                  <a:cxn ang="0">
                    <a:pos x="32" y="0"/>
                  </a:cxn>
                  <a:cxn ang="0">
                    <a:pos x="0" y="10"/>
                  </a:cxn>
                  <a:cxn ang="0">
                    <a:pos x="20" y="18"/>
                  </a:cxn>
                  <a:cxn ang="0">
                    <a:pos x="54" y="8"/>
                  </a:cxn>
                </a:cxnLst>
                <a:rect l="0" t="0" r="r" b="b"/>
                <a:pathLst>
                  <a:path w="54" h="18">
                    <a:moveTo>
                      <a:pt x="54" y="8"/>
                    </a:moveTo>
                    <a:lnTo>
                      <a:pt x="32" y="0"/>
                    </a:lnTo>
                    <a:lnTo>
                      <a:pt x="0" y="10"/>
                    </a:lnTo>
                    <a:lnTo>
                      <a:pt x="20" y="18"/>
                    </a:lnTo>
                    <a:lnTo>
                      <a:pt x="54" y="8"/>
                    </a:lnTo>
                    <a:close/>
                  </a:path>
                </a:pathLst>
              </a:custGeom>
              <a:solidFill>
                <a:srgbClr val="007552"/>
              </a:solidFill>
              <a:ln w="0">
                <a:solidFill>
                  <a:srgbClr val="00755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82" name="Freeform 3958"/>
              <p:cNvSpPr>
                <a:spLocks/>
              </p:cNvSpPr>
              <p:nvPr/>
            </p:nvSpPr>
            <p:spPr bwMode="auto">
              <a:xfrm>
                <a:off x="2154" y="3248"/>
                <a:ext cx="54" cy="18"/>
              </a:xfrm>
              <a:custGeom>
                <a:avLst/>
                <a:gdLst/>
                <a:ahLst/>
                <a:cxnLst>
                  <a:cxn ang="0">
                    <a:pos x="54" y="8"/>
                  </a:cxn>
                  <a:cxn ang="0">
                    <a:pos x="32" y="0"/>
                  </a:cxn>
                  <a:cxn ang="0">
                    <a:pos x="0" y="10"/>
                  </a:cxn>
                  <a:cxn ang="0">
                    <a:pos x="20" y="18"/>
                  </a:cxn>
                  <a:cxn ang="0">
                    <a:pos x="54" y="8"/>
                  </a:cxn>
                </a:cxnLst>
                <a:rect l="0" t="0" r="r" b="b"/>
                <a:pathLst>
                  <a:path w="54" h="18">
                    <a:moveTo>
                      <a:pt x="54" y="8"/>
                    </a:moveTo>
                    <a:lnTo>
                      <a:pt x="32" y="0"/>
                    </a:lnTo>
                    <a:lnTo>
                      <a:pt x="0" y="10"/>
                    </a:lnTo>
                    <a:lnTo>
                      <a:pt x="20" y="18"/>
                    </a:lnTo>
                    <a:lnTo>
                      <a:pt x="54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83" name="Freeform 3959"/>
              <p:cNvSpPr>
                <a:spLocks/>
              </p:cNvSpPr>
              <p:nvPr/>
            </p:nvSpPr>
            <p:spPr bwMode="auto">
              <a:xfrm>
                <a:off x="2120" y="3258"/>
                <a:ext cx="54" cy="18"/>
              </a:xfrm>
              <a:custGeom>
                <a:avLst/>
                <a:gdLst/>
                <a:ahLst/>
                <a:cxnLst>
                  <a:cxn ang="0">
                    <a:pos x="54" y="8"/>
                  </a:cxn>
                  <a:cxn ang="0">
                    <a:pos x="34" y="0"/>
                  </a:cxn>
                  <a:cxn ang="0">
                    <a:pos x="0" y="10"/>
                  </a:cxn>
                  <a:cxn ang="0">
                    <a:pos x="20" y="18"/>
                  </a:cxn>
                  <a:cxn ang="0">
                    <a:pos x="54" y="8"/>
                  </a:cxn>
                </a:cxnLst>
                <a:rect l="0" t="0" r="r" b="b"/>
                <a:pathLst>
                  <a:path w="54" h="18">
                    <a:moveTo>
                      <a:pt x="54" y="8"/>
                    </a:moveTo>
                    <a:lnTo>
                      <a:pt x="34" y="0"/>
                    </a:lnTo>
                    <a:lnTo>
                      <a:pt x="0" y="10"/>
                    </a:lnTo>
                    <a:lnTo>
                      <a:pt x="20" y="18"/>
                    </a:lnTo>
                    <a:lnTo>
                      <a:pt x="54" y="8"/>
                    </a:lnTo>
                    <a:close/>
                  </a:path>
                </a:pathLst>
              </a:custGeom>
              <a:solidFill>
                <a:srgbClr val="007652"/>
              </a:solidFill>
              <a:ln w="0">
                <a:solidFill>
                  <a:srgbClr val="00765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84" name="Freeform 3960"/>
              <p:cNvSpPr>
                <a:spLocks/>
              </p:cNvSpPr>
              <p:nvPr/>
            </p:nvSpPr>
            <p:spPr bwMode="auto">
              <a:xfrm>
                <a:off x="2120" y="3258"/>
                <a:ext cx="54" cy="18"/>
              </a:xfrm>
              <a:custGeom>
                <a:avLst/>
                <a:gdLst/>
                <a:ahLst/>
                <a:cxnLst>
                  <a:cxn ang="0">
                    <a:pos x="54" y="8"/>
                  </a:cxn>
                  <a:cxn ang="0">
                    <a:pos x="34" y="0"/>
                  </a:cxn>
                  <a:cxn ang="0">
                    <a:pos x="0" y="10"/>
                  </a:cxn>
                  <a:cxn ang="0">
                    <a:pos x="20" y="18"/>
                  </a:cxn>
                  <a:cxn ang="0">
                    <a:pos x="54" y="8"/>
                  </a:cxn>
                </a:cxnLst>
                <a:rect l="0" t="0" r="r" b="b"/>
                <a:pathLst>
                  <a:path w="54" h="18">
                    <a:moveTo>
                      <a:pt x="54" y="8"/>
                    </a:moveTo>
                    <a:lnTo>
                      <a:pt x="34" y="0"/>
                    </a:lnTo>
                    <a:lnTo>
                      <a:pt x="0" y="10"/>
                    </a:lnTo>
                    <a:lnTo>
                      <a:pt x="20" y="18"/>
                    </a:lnTo>
                    <a:lnTo>
                      <a:pt x="54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85" name="Freeform 3961"/>
              <p:cNvSpPr>
                <a:spLocks/>
              </p:cNvSpPr>
              <p:nvPr/>
            </p:nvSpPr>
            <p:spPr bwMode="auto">
              <a:xfrm>
                <a:off x="2084" y="3268"/>
                <a:ext cx="56" cy="18"/>
              </a:xfrm>
              <a:custGeom>
                <a:avLst/>
                <a:gdLst/>
                <a:ahLst/>
                <a:cxnLst>
                  <a:cxn ang="0">
                    <a:pos x="56" y="8"/>
                  </a:cxn>
                  <a:cxn ang="0">
                    <a:pos x="36" y="0"/>
                  </a:cxn>
                  <a:cxn ang="0">
                    <a:pos x="0" y="10"/>
                  </a:cxn>
                  <a:cxn ang="0">
                    <a:pos x="20" y="18"/>
                  </a:cxn>
                  <a:cxn ang="0">
                    <a:pos x="56" y="8"/>
                  </a:cxn>
                </a:cxnLst>
                <a:rect l="0" t="0" r="r" b="b"/>
                <a:pathLst>
                  <a:path w="56" h="18">
                    <a:moveTo>
                      <a:pt x="56" y="8"/>
                    </a:moveTo>
                    <a:lnTo>
                      <a:pt x="36" y="0"/>
                    </a:lnTo>
                    <a:lnTo>
                      <a:pt x="0" y="10"/>
                    </a:lnTo>
                    <a:lnTo>
                      <a:pt x="20" y="18"/>
                    </a:lnTo>
                    <a:lnTo>
                      <a:pt x="56" y="8"/>
                    </a:lnTo>
                    <a:close/>
                  </a:path>
                </a:pathLst>
              </a:custGeom>
              <a:solidFill>
                <a:srgbClr val="007850"/>
              </a:solidFill>
              <a:ln w="0">
                <a:solidFill>
                  <a:srgbClr val="00785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86" name="Freeform 3962"/>
              <p:cNvSpPr>
                <a:spLocks/>
              </p:cNvSpPr>
              <p:nvPr/>
            </p:nvSpPr>
            <p:spPr bwMode="auto">
              <a:xfrm>
                <a:off x="2084" y="3268"/>
                <a:ext cx="56" cy="18"/>
              </a:xfrm>
              <a:custGeom>
                <a:avLst/>
                <a:gdLst/>
                <a:ahLst/>
                <a:cxnLst>
                  <a:cxn ang="0">
                    <a:pos x="56" y="8"/>
                  </a:cxn>
                  <a:cxn ang="0">
                    <a:pos x="36" y="0"/>
                  </a:cxn>
                  <a:cxn ang="0">
                    <a:pos x="0" y="10"/>
                  </a:cxn>
                  <a:cxn ang="0">
                    <a:pos x="20" y="18"/>
                  </a:cxn>
                  <a:cxn ang="0">
                    <a:pos x="56" y="8"/>
                  </a:cxn>
                </a:cxnLst>
                <a:rect l="0" t="0" r="r" b="b"/>
                <a:pathLst>
                  <a:path w="56" h="18">
                    <a:moveTo>
                      <a:pt x="56" y="8"/>
                    </a:moveTo>
                    <a:lnTo>
                      <a:pt x="36" y="0"/>
                    </a:lnTo>
                    <a:lnTo>
                      <a:pt x="0" y="10"/>
                    </a:lnTo>
                    <a:lnTo>
                      <a:pt x="20" y="18"/>
                    </a:lnTo>
                    <a:lnTo>
                      <a:pt x="56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87" name="Freeform 3963"/>
              <p:cNvSpPr>
                <a:spLocks/>
              </p:cNvSpPr>
              <p:nvPr/>
            </p:nvSpPr>
            <p:spPr bwMode="auto">
              <a:xfrm>
                <a:off x="2050" y="3278"/>
                <a:ext cx="54" cy="18"/>
              </a:xfrm>
              <a:custGeom>
                <a:avLst/>
                <a:gdLst/>
                <a:ahLst/>
                <a:cxnLst>
                  <a:cxn ang="0">
                    <a:pos x="54" y="8"/>
                  </a:cxn>
                  <a:cxn ang="0">
                    <a:pos x="34" y="0"/>
                  </a:cxn>
                  <a:cxn ang="0">
                    <a:pos x="0" y="10"/>
                  </a:cxn>
                  <a:cxn ang="0">
                    <a:pos x="20" y="18"/>
                  </a:cxn>
                  <a:cxn ang="0">
                    <a:pos x="54" y="8"/>
                  </a:cxn>
                </a:cxnLst>
                <a:rect l="0" t="0" r="r" b="b"/>
                <a:pathLst>
                  <a:path w="54" h="18">
                    <a:moveTo>
                      <a:pt x="54" y="8"/>
                    </a:moveTo>
                    <a:lnTo>
                      <a:pt x="34" y="0"/>
                    </a:lnTo>
                    <a:lnTo>
                      <a:pt x="0" y="10"/>
                    </a:lnTo>
                    <a:lnTo>
                      <a:pt x="20" y="18"/>
                    </a:lnTo>
                    <a:lnTo>
                      <a:pt x="54" y="8"/>
                    </a:lnTo>
                    <a:close/>
                  </a:path>
                </a:pathLst>
              </a:custGeom>
              <a:solidFill>
                <a:srgbClr val="007A4C"/>
              </a:solidFill>
              <a:ln w="0">
                <a:solidFill>
                  <a:srgbClr val="007A4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88" name="Freeform 3964"/>
              <p:cNvSpPr>
                <a:spLocks/>
              </p:cNvSpPr>
              <p:nvPr/>
            </p:nvSpPr>
            <p:spPr bwMode="auto">
              <a:xfrm>
                <a:off x="2050" y="3278"/>
                <a:ext cx="54" cy="18"/>
              </a:xfrm>
              <a:custGeom>
                <a:avLst/>
                <a:gdLst/>
                <a:ahLst/>
                <a:cxnLst>
                  <a:cxn ang="0">
                    <a:pos x="54" y="8"/>
                  </a:cxn>
                  <a:cxn ang="0">
                    <a:pos x="34" y="0"/>
                  </a:cxn>
                  <a:cxn ang="0">
                    <a:pos x="0" y="10"/>
                  </a:cxn>
                  <a:cxn ang="0">
                    <a:pos x="20" y="18"/>
                  </a:cxn>
                  <a:cxn ang="0">
                    <a:pos x="54" y="8"/>
                  </a:cxn>
                </a:cxnLst>
                <a:rect l="0" t="0" r="r" b="b"/>
                <a:pathLst>
                  <a:path w="54" h="18">
                    <a:moveTo>
                      <a:pt x="54" y="8"/>
                    </a:moveTo>
                    <a:lnTo>
                      <a:pt x="34" y="0"/>
                    </a:lnTo>
                    <a:lnTo>
                      <a:pt x="0" y="10"/>
                    </a:lnTo>
                    <a:lnTo>
                      <a:pt x="20" y="18"/>
                    </a:lnTo>
                    <a:lnTo>
                      <a:pt x="54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89" name="Freeform 3965"/>
              <p:cNvSpPr>
                <a:spLocks/>
              </p:cNvSpPr>
              <p:nvPr/>
            </p:nvSpPr>
            <p:spPr bwMode="auto">
              <a:xfrm>
                <a:off x="2014" y="3288"/>
                <a:ext cx="56" cy="18"/>
              </a:xfrm>
              <a:custGeom>
                <a:avLst/>
                <a:gdLst/>
                <a:ahLst/>
                <a:cxnLst>
                  <a:cxn ang="0">
                    <a:pos x="56" y="8"/>
                  </a:cxn>
                  <a:cxn ang="0">
                    <a:pos x="36" y="0"/>
                  </a:cxn>
                  <a:cxn ang="0">
                    <a:pos x="0" y="8"/>
                  </a:cxn>
                  <a:cxn ang="0">
                    <a:pos x="20" y="18"/>
                  </a:cxn>
                  <a:cxn ang="0">
                    <a:pos x="56" y="8"/>
                  </a:cxn>
                </a:cxnLst>
                <a:rect l="0" t="0" r="r" b="b"/>
                <a:pathLst>
                  <a:path w="56" h="18">
                    <a:moveTo>
                      <a:pt x="56" y="8"/>
                    </a:moveTo>
                    <a:lnTo>
                      <a:pt x="36" y="0"/>
                    </a:lnTo>
                    <a:lnTo>
                      <a:pt x="0" y="8"/>
                    </a:lnTo>
                    <a:lnTo>
                      <a:pt x="20" y="18"/>
                    </a:lnTo>
                    <a:lnTo>
                      <a:pt x="56" y="8"/>
                    </a:lnTo>
                    <a:close/>
                  </a:path>
                </a:pathLst>
              </a:custGeom>
              <a:solidFill>
                <a:srgbClr val="007B48"/>
              </a:solidFill>
              <a:ln w="0">
                <a:solidFill>
                  <a:srgbClr val="007B4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90" name="Freeform 3966"/>
              <p:cNvSpPr>
                <a:spLocks/>
              </p:cNvSpPr>
              <p:nvPr/>
            </p:nvSpPr>
            <p:spPr bwMode="auto">
              <a:xfrm>
                <a:off x="2014" y="3288"/>
                <a:ext cx="56" cy="18"/>
              </a:xfrm>
              <a:custGeom>
                <a:avLst/>
                <a:gdLst/>
                <a:ahLst/>
                <a:cxnLst>
                  <a:cxn ang="0">
                    <a:pos x="56" y="8"/>
                  </a:cxn>
                  <a:cxn ang="0">
                    <a:pos x="36" y="0"/>
                  </a:cxn>
                  <a:cxn ang="0">
                    <a:pos x="0" y="8"/>
                  </a:cxn>
                  <a:cxn ang="0">
                    <a:pos x="20" y="18"/>
                  </a:cxn>
                  <a:cxn ang="0">
                    <a:pos x="56" y="8"/>
                  </a:cxn>
                </a:cxnLst>
                <a:rect l="0" t="0" r="r" b="b"/>
                <a:pathLst>
                  <a:path w="56" h="18">
                    <a:moveTo>
                      <a:pt x="56" y="8"/>
                    </a:moveTo>
                    <a:lnTo>
                      <a:pt x="36" y="0"/>
                    </a:lnTo>
                    <a:lnTo>
                      <a:pt x="0" y="8"/>
                    </a:lnTo>
                    <a:lnTo>
                      <a:pt x="20" y="18"/>
                    </a:lnTo>
                    <a:lnTo>
                      <a:pt x="56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91" name="Freeform 3967"/>
              <p:cNvSpPr>
                <a:spLocks/>
              </p:cNvSpPr>
              <p:nvPr/>
            </p:nvSpPr>
            <p:spPr bwMode="auto">
              <a:xfrm>
                <a:off x="1976" y="3296"/>
                <a:ext cx="58" cy="18"/>
              </a:xfrm>
              <a:custGeom>
                <a:avLst/>
                <a:gdLst/>
                <a:ahLst/>
                <a:cxnLst>
                  <a:cxn ang="0">
                    <a:pos x="58" y="10"/>
                  </a:cxn>
                  <a:cxn ang="0">
                    <a:pos x="38" y="0"/>
                  </a:cxn>
                  <a:cxn ang="0">
                    <a:pos x="0" y="10"/>
                  </a:cxn>
                  <a:cxn ang="0">
                    <a:pos x="20" y="18"/>
                  </a:cxn>
                  <a:cxn ang="0">
                    <a:pos x="58" y="10"/>
                  </a:cxn>
                </a:cxnLst>
                <a:rect l="0" t="0" r="r" b="b"/>
                <a:pathLst>
                  <a:path w="58" h="18">
                    <a:moveTo>
                      <a:pt x="58" y="10"/>
                    </a:moveTo>
                    <a:lnTo>
                      <a:pt x="38" y="0"/>
                    </a:lnTo>
                    <a:lnTo>
                      <a:pt x="0" y="10"/>
                    </a:lnTo>
                    <a:lnTo>
                      <a:pt x="20" y="18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007C46"/>
              </a:solidFill>
              <a:ln w="0">
                <a:solidFill>
                  <a:srgbClr val="007C4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92" name="Freeform 3968"/>
              <p:cNvSpPr>
                <a:spLocks/>
              </p:cNvSpPr>
              <p:nvPr/>
            </p:nvSpPr>
            <p:spPr bwMode="auto">
              <a:xfrm>
                <a:off x="1976" y="3296"/>
                <a:ext cx="58" cy="18"/>
              </a:xfrm>
              <a:custGeom>
                <a:avLst/>
                <a:gdLst/>
                <a:ahLst/>
                <a:cxnLst>
                  <a:cxn ang="0">
                    <a:pos x="58" y="10"/>
                  </a:cxn>
                  <a:cxn ang="0">
                    <a:pos x="38" y="0"/>
                  </a:cxn>
                  <a:cxn ang="0">
                    <a:pos x="0" y="10"/>
                  </a:cxn>
                  <a:cxn ang="0">
                    <a:pos x="20" y="18"/>
                  </a:cxn>
                  <a:cxn ang="0">
                    <a:pos x="58" y="10"/>
                  </a:cxn>
                </a:cxnLst>
                <a:rect l="0" t="0" r="r" b="b"/>
                <a:pathLst>
                  <a:path w="58" h="18">
                    <a:moveTo>
                      <a:pt x="58" y="10"/>
                    </a:moveTo>
                    <a:lnTo>
                      <a:pt x="38" y="0"/>
                    </a:lnTo>
                    <a:lnTo>
                      <a:pt x="0" y="10"/>
                    </a:lnTo>
                    <a:lnTo>
                      <a:pt x="20" y="18"/>
                    </a:lnTo>
                    <a:lnTo>
                      <a:pt x="58" y="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93" name="Freeform 3969"/>
              <p:cNvSpPr>
                <a:spLocks/>
              </p:cNvSpPr>
              <p:nvPr/>
            </p:nvSpPr>
            <p:spPr bwMode="auto">
              <a:xfrm>
                <a:off x="2936" y="3080"/>
                <a:ext cx="44" cy="12"/>
              </a:xfrm>
              <a:custGeom>
                <a:avLst/>
                <a:gdLst/>
                <a:ahLst/>
                <a:cxnLst>
                  <a:cxn ang="0">
                    <a:pos x="44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22" y="12"/>
                  </a:cxn>
                  <a:cxn ang="0">
                    <a:pos x="44" y="6"/>
                  </a:cxn>
                </a:cxnLst>
                <a:rect l="0" t="0" r="r" b="b"/>
                <a:pathLst>
                  <a:path w="44" h="12">
                    <a:moveTo>
                      <a:pt x="44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22" y="12"/>
                    </a:lnTo>
                    <a:lnTo>
                      <a:pt x="44" y="6"/>
                    </a:lnTo>
                    <a:close/>
                  </a:path>
                </a:pathLst>
              </a:custGeom>
              <a:solidFill>
                <a:srgbClr val="007C46"/>
              </a:solidFill>
              <a:ln w="0">
                <a:solidFill>
                  <a:srgbClr val="007C4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94" name="Freeform 3970"/>
              <p:cNvSpPr>
                <a:spLocks/>
              </p:cNvSpPr>
              <p:nvPr/>
            </p:nvSpPr>
            <p:spPr bwMode="auto">
              <a:xfrm>
                <a:off x="2936" y="3080"/>
                <a:ext cx="44" cy="12"/>
              </a:xfrm>
              <a:custGeom>
                <a:avLst/>
                <a:gdLst/>
                <a:ahLst/>
                <a:cxnLst>
                  <a:cxn ang="0">
                    <a:pos x="44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22" y="12"/>
                  </a:cxn>
                  <a:cxn ang="0">
                    <a:pos x="44" y="6"/>
                  </a:cxn>
                </a:cxnLst>
                <a:rect l="0" t="0" r="r" b="b"/>
                <a:pathLst>
                  <a:path w="44" h="12">
                    <a:moveTo>
                      <a:pt x="44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22" y="12"/>
                    </a:lnTo>
                    <a:lnTo>
                      <a:pt x="44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95" name="Freeform 3971"/>
              <p:cNvSpPr>
                <a:spLocks/>
              </p:cNvSpPr>
              <p:nvPr/>
            </p:nvSpPr>
            <p:spPr bwMode="auto">
              <a:xfrm>
                <a:off x="2914" y="3086"/>
                <a:ext cx="44" cy="10"/>
              </a:xfrm>
              <a:custGeom>
                <a:avLst/>
                <a:gdLst/>
                <a:ahLst/>
                <a:cxnLst>
                  <a:cxn ang="0">
                    <a:pos x="44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22" y="10"/>
                  </a:cxn>
                  <a:cxn ang="0">
                    <a:pos x="44" y="6"/>
                  </a:cxn>
                </a:cxnLst>
                <a:rect l="0" t="0" r="r" b="b"/>
                <a:pathLst>
                  <a:path w="44" h="10">
                    <a:moveTo>
                      <a:pt x="44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22" y="10"/>
                    </a:lnTo>
                    <a:lnTo>
                      <a:pt x="44" y="6"/>
                    </a:lnTo>
                    <a:close/>
                  </a:path>
                </a:pathLst>
              </a:custGeom>
              <a:solidFill>
                <a:srgbClr val="007C46"/>
              </a:solidFill>
              <a:ln w="0">
                <a:solidFill>
                  <a:srgbClr val="007C4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96" name="Freeform 3972"/>
              <p:cNvSpPr>
                <a:spLocks/>
              </p:cNvSpPr>
              <p:nvPr/>
            </p:nvSpPr>
            <p:spPr bwMode="auto">
              <a:xfrm>
                <a:off x="2914" y="3086"/>
                <a:ext cx="44" cy="10"/>
              </a:xfrm>
              <a:custGeom>
                <a:avLst/>
                <a:gdLst/>
                <a:ahLst/>
                <a:cxnLst>
                  <a:cxn ang="0">
                    <a:pos x="44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22" y="10"/>
                  </a:cxn>
                  <a:cxn ang="0">
                    <a:pos x="44" y="6"/>
                  </a:cxn>
                </a:cxnLst>
                <a:rect l="0" t="0" r="r" b="b"/>
                <a:pathLst>
                  <a:path w="44" h="10">
                    <a:moveTo>
                      <a:pt x="44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22" y="10"/>
                    </a:lnTo>
                    <a:lnTo>
                      <a:pt x="44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97" name="Freeform 3973"/>
              <p:cNvSpPr>
                <a:spLocks/>
              </p:cNvSpPr>
              <p:nvPr/>
            </p:nvSpPr>
            <p:spPr bwMode="auto">
              <a:xfrm>
                <a:off x="2892" y="3092"/>
                <a:ext cx="44" cy="10"/>
              </a:xfrm>
              <a:custGeom>
                <a:avLst/>
                <a:gdLst/>
                <a:ahLst/>
                <a:cxnLst>
                  <a:cxn ang="0">
                    <a:pos x="44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2" y="10"/>
                  </a:cxn>
                  <a:cxn ang="0">
                    <a:pos x="44" y="4"/>
                  </a:cxn>
                </a:cxnLst>
                <a:rect l="0" t="0" r="r" b="b"/>
                <a:pathLst>
                  <a:path w="44" h="10">
                    <a:moveTo>
                      <a:pt x="44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2" y="10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007C46"/>
              </a:solidFill>
              <a:ln w="0">
                <a:solidFill>
                  <a:srgbClr val="007C4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98" name="Freeform 3974"/>
              <p:cNvSpPr>
                <a:spLocks/>
              </p:cNvSpPr>
              <p:nvPr/>
            </p:nvSpPr>
            <p:spPr bwMode="auto">
              <a:xfrm>
                <a:off x="2892" y="3092"/>
                <a:ext cx="44" cy="10"/>
              </a:xfrm>
              <a:custGeom>
                <a:avLst/>
                <a:gdLst/>
                <a:ahLst/>
                <a:cxnLst>
                  <a:cxn ang="0">
                    <a:pos x="44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2" y="10"/>
                  </a:cxn>
                  <a:cxn ang="0">
                    <a:pos x="44" y="4"/>
                  </a:cxn>
                </a:cxnLst>
                <a:rect l="0" t="0" r="r" b="b"/>
                <a:pathLst>
                  <a:path w="44" h="10">
                    <a:moveTo>
                      <a:pt x="44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2" y="10"/>
                    </a:lnTo>
                    <a:lnTo>
                      <a:pt x="4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599" name="Freeform 3975"/>
              <p:cNvSpPr>
                <a:spLocks/>
              </p:cNvSpPr>
              <p:nvPr/>
            </p:nvSpPr>
            <p:spPr bwMode="auto">
              <a:xfrm>
                <a:off x="2868" y="3096"/>
                <a:ext cx="46" cy="12"/>
              </a:xfrm>
              <a:custGeom>
                <a:avLst/>
                <a:gdLst/>
                <a:ahLst/>
                <a:cxnLst>
                  <a:cxn ang="0">
                    <a:pos x="46" y="6"/>
                  </a:cxn>
                  <a:cxn ang="0">
                    <a:pos x="24" y="0"/>
                  </a:cxn>
                  <a:cxn ang="0">
                    <a:pos x="0" y="6"/>
                  </a:cxn>
                  <a:cxn ang="0">
                    <a:pos x="22" y="12"/>
                  </a:cxn>
                  <a:cxn ang="0">
                    <a:pos x="46" y="6"/>
                  </a:cxn>
                </a:cxnLst>
                <a:rect l="0" t="0" r="r" b="b"/>
                <a:pathLst>
                  <a:path w="46" h="12">
                    <a:moveTo>
                      <a:pt x="46" y="6"/>
                    </a:moveTo>
                    <a:lnTo>
                      <a:pt x="24" y="0"/>
                    </a:lnTo>
                    <a:lnTo>
                      <a:pt x="0" y="6"/>
                    </a:lnTo>
                    <a:lnTo>
                      <a:pt x="22" y="12"/>
                    </a:lnTo>
                    <a:lnTo>
                      <a:pt x="46" y="6"/>
                    </a:lnTo>
                    <a:close/>
                  </a:path>
                </a:pathLst>
              </a:custGeom>
              <a:solidFill>
                <a:srgbClr val="007C46"/>
              </a:solidFill>
              <a:ln w="0">
                <a:solidFill>
                  <a:srgbClr val="007C4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00" name="Freeform 3976"/>
              <p:cNvSpPr>
                <a:spLocks/>
              </p:cNvSpPr>
              <p:nvPr/>
            </p:nvSpPr>
            <p:spPr bwMode="auto">
              <a:xfrm>
                <a:off x="2868" y="3096"/>
                <a:ext cx="46" cy="12"/>
              </a:xfrm>
              <a:custGeom>
                <a:avLst/>
                <a:gdLst/>
                <a:ahLst/>
                <a:cxnLst>
                  <a:cxn ang="0">
                    <a:pos x="46" y="6"/>
                  </a:cxn>
                  <a:cxn ang="0">
                    <a:pos x="24" y="0"/>
                  </a:cxn>
                  <a:cxn ang="0">
                    <a:pos x="0" y="6"/>
                  </a:cxn>
                  <a:cxn ang="0">
                    <a:pos x="22" y="12"/>
                  </a:cxn>
                  <a:cxn ang="0">
                    <a:pos x="46" y="6"/>
                  </a:cxn>
                </a:cxnLst>
                <a:rect l="0" t="0" r="r" b="b"/>
                <a:pathLst>
                  <a:path w="46" h="12">
                    <a:moveTo>
                      <a:pt x="46" y="6"/>
                    </a:moveTo>
                    <a:lnTo>
                      <a:pt x="24" y="0"/>
                    </a:lnTo>
                    <a:lnTo>
                      <a:pt x="0" y="6"/>
                    </a:lnTo>
                    <a:lnTo>
                      <a:pt x="22" y="12"/>
                    </a:lnTo>
                    <a:lnTo>
                      <a:pt x="4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01" name="Freeform 3977"/>
              <p:cNvSpPr>
                <a:spLocks/>
              </p:cNvSpPr>
              <p:nvPr/>
            </p:nvSpPr>
            <p:spPr bwMode="auto">
              <a:xfrm>
                <a:off x="2846" y="3102"/>
                <a:ext cx="44" cy="12"/>
              </a:xfrm>
              <a:custGeom>
                <a:avLst/>
                <a:gdLst/>
                <a:ahLst/>
                <a:cxnLst>
                  <a:cxn ang="0">
                    <a:pos x="44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22" y="12"/>
                  </a:cxn>
                  <a:cxn ang="0">
                    <a:pos x="44" y="6"/>
                  </a:cxn>
                </a:cxnLst>
                <a:rect l="0" t="0" r="r" b="b"/>
                <a:pathLst>
                  <a:path w="44" h="12">
                    <a:moveTo>
                      <a:pt x="44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22" y="12"/>
                    </a:lnTo>
                    <a:lnTo>
                      <a:pt x="44" y="6"/>
                    </a:lnTo>
                    <a:close/>
                  </a:path>
                </a:pathLst>
              </a:custGeom>
              <a:solidFill>
                <a:srgbClr val="007C45"/>
              </a:solidFill>
              <a:ln w="0">
                <a:solidFill>
                  <a:srgbClr val="007C4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02" name="Freeform 3978"/>
              <p:cNvSpPr>
                <a:spLocks/>
              </p:cNvSpPr>
              <p:nvPr/>
            </p:nvSpPr>
            <p:spPr bwMode="auto">
              <a:xfrm>
                <a:off x="2846" y="3102"/>
                <a:ext cx="44" cy="12"/>
              </a:xfrm>
              <a:custGeom>
                <a:avLst/>
                <a:gdLst/>
                <a:ahLst/>
                <a:cxnLst>
                  <a:cxn ang="0">
                    <a:pos x="44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22" y="12"/>
                  </a:cxn>
                  <a:cxn ang="0">
                    <a:pos x="44" y="6"/>
                  </a:cxn>
                </a:cxnLst>
                <a:rect l="0" t="0" r="r" b="b"/>
                <a:pathLst>
                  <a:path w="44" h="12">
                    <a:moveTo>
                      <a:pt x="44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22" y="12"/>
                    </a:lnTo>
                    <a:lnTo>
                      <a:pt x="44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03" name="Freeform 3979"/>
              <p:cNvSpPr>
                <a:spLocks/>
              </p:cNvSpPr>
              <p:nvPr/>
            </p:nvSpPr>
            <p:spPr bwMode="auto">
              <a:xfrm>
                <a:off x="2822" y="3108"/>
                <a:ext cx="46" cy="10"/>
              </a:xfrm>
              <a:custGeom>
                <a:avLst/>
                <a:gdLst/>
                <a:ahLst/>
                <a:cxnLst>
                  <a:cxn ang="0">
                    <a:pos x="46" y="6"/>
                  </a:cxn>
                  <a:cxn ang="0">
                    <a:pos x="24" y="0"/>
                  </a:cxn>
                  <a:cxn ang="0">
                    <a:pos x="0" y="6"/>
                  </a:cxn>
                  <a:cxn ang="0">
                    <a:pos x="22" y="10"/>
                  </a:cxn>
                  <a:cxn ang="0">
                    <a:pos x="46" y="6"/>
                  </a:cxn>
                </a:cxnLst>
                <a:rect l="0" t="0" r="r" b="b"/>
                <a:pathLst>
                  <a:path w="46" h="10">
                    <a:moveTo>
                      <a:pt x="46" y="6"/>
                    </a:moveTo>
                    <a:lnTo>
                      <a:pt x="24" y="0"/>
                    </a:lnTo>
                    <a:lnTo>
                      <a:pt x="0" y="6"/>
                    </a:lnTo>
                    <a:lnTo>
                      <a:pt x="22" y="10"/>
                    </a:lnTo>
                    <a:lnTo>
                      <a:pt x="46" y="6"/>
                    </a:lnTo>
                    <a:close/>
                  </a:path>
                </a:pathLst>
              </a:custGeom>
              <a:solidFill>
                <a:srgbClr val="007C44"/>
              </a:solidFill>
              <a:ln w="0">
                <a:solidFill>
                  <a:srgbClr val="007C4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04" name="Freeform 3980"/>
              <p:cNvSpPr>
                <a:spLocks/>
              </p:cNvSpPr>
              <p:nvPr/>
            </p:nvSpPr>
            <p:spPr bwMode="auto">
              <a:xfrm>
                <a:off x="2822" y="3108"/>
                <a:ext cx="46" cy="10"/>
              </a:xfrm>
              <a:custGeom>
                <a:avLst/>
                <a:gdLst/>
                <a:ahLst/>
                <a:cxnLst>
                  <a:cxn ang="0">
                    <a:pos x="46" y="6"/>
                  </a:cxn>
                  <a:cxn ang="0">
                    <a:pos x="24" y="0"/>
                  </a:cxn>
                  <a:cxn ang="0">
                    <a:pos x="0" y="6"/>
                  </a:cxn>
                  <a:cxn ang="0">
                    <a:pos x="22" y="10"/>
                  </a:cxn>
                  <a:cxn ang="0">
                    <a:pos x="46" y="6"/>
                  </a:cxn>
                </a:cxnLst>
                <a:rect l="0" t="0" r="r" b="b"/>
                <a:pathLst>
                  <a:path w="46" h="10">
                    <a:moveTo>
                      <a:pt x="46" y="6"/>
                    </a:moveTo>
                    <a:lnTo>
                      <a:pt x="24" y="0"/>
                    </a:lnTo>
                    <a:lnTo>
                      <a:pt x="0" y="6"/>
                    </a:lnTo>
                    <a:lnTo>
                      <a:pt x="22" y="10"/>
                    </a:lnTo>
                    <a:lnTo>
                      <a:pt x="4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05" name="Freeform 3981"/>
              <p:cNvSpPr>
                <a:spLocks/>
              </p:cNvSpPr>
              <p:nvPr/>
            </p:nvSpPr>
            <p:spPr bwMode="auto">
              <a:xfrm>
                <a:off x="2800" y="3114"/>
                <a:ext cx="44" cy="10"/>
              </a:xfrm>
              <a:custGeom>
                <a:avLst/>
                <a:gdLst/>
                <a:ahLst/>
                <a:cxnLst>
                  <a:cxn ang="0">
                    <a:pos x="44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0" y="10"/>
                  </a:cxn>
                  <a:cxn ang="0">
                    <a:pos x="44" y="4"/>
                  </a:cxn>
                </a:cxnLst>
                <a:rect l="0" t="0" r="r" b="b"/>
                <a:pathLst>
                  <a:path w="44" h="10">
                    <a:moveTo>
                      <a:pt x="44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0" y="10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007C43"/>
              </a:solidFill>
              <a:ln w="0">
                <a:solidFill>
                  <a:srgbClr val="007C4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06" name="Freeform 3982"/>
              <p:cNvSpPr>
                <a:spLocks/>
              </p:cNvSpPr>
              <p:nvPr/>
            </p:nvSpPr>
            <p:spPr bwMode="auto">
              <a:xfrm>
                <a:off x="2800" y="3114"/>
                <a:ext cx="44" cy="10"/>
              </a:xfrm>
              <a:custGeom>
                <a:avLst/>
                <a:gdLst/>
                <a:ahLst/>
                <a:cxnLst>
                  <a:cxn ang="0">
                    <a:pos x="44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0" y="10"/>
                  </a:cxn>
                  <a:cxn ang="0">
                    <a:pos x="44" y="4"/>
                  </a:cxn>
                </a:cxnLst>
                <a:rect l="0" t="0" r="r" b="b"/>
                <a:pathLst>
                  <a:path w="44" h="10">
                    <a:moveTo>
                      <a:pt x="44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0" y="10"/>
                    </a:lnTo>
                    <a:lnTo>
                      <a:pt x="4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07" name="Freeform 3983"/>
              <p:cNvSpPr>
                <a:spLocks/>
              </p:cNvSpPr>
              <p:nvPr/>
            </p:nvSpPr>
            <p:spPr bwMode="auto">
              <a:xfrm>
                <a:off x="2776" y="3118"/>
                <a:ext cx="44" cy="12"/>
              </a:xfrm>
              <a:custGeom>
                <a:avLst/>
                <a:gdLst/>
                <a:ahLst/>
                <a:cxnLst>
                  <a:cxn ang="0">
                    <a:pos x="44" y="6"/>
                  </a:cxn>
                  <a:cxn ang="0">
                    <a:pos x="24" y="0"/>
                  </a:cxn>
                  <a:cxn ang="0">
                    <a:pos x="0" y="6"/>
                  </a:cxn>
                  <a:cxn ang="0">
                    <a:pos x="20" y="12"/>
                  </a:cxn>
                  <a:cxn ang="0">
                    <a:pos x="44" y="6"/>
                  </a:cxn>
                </a:cxnLst>
                <a:rect l="0" t="0" r="r" b="b"/>
                <a:pathLst>
                  <a:path w="44" h="12">
                    <a:moveTo>
                      <a:pt x="44" y="6"/>
                    </a:moveTo>
                    <a:lnTo>
                      <a:pt x="24" y="0"/>
                    </a:lnTo>
                    <a:lnTo>
                      <a:pt x="0" y="6"/>
                    </a:lnTo>
                    <a:lnTo>
                      <a:pt x="20" y="12"/>
                    </a:lnTo>
                    <a:lnTo>
                      <a:pt x="44" y="6"/>
                    </a:lnTo>
                    <a:close/>
                  </a:path>
                </a:pathLst>
              </a:custGeom>
              <a:solidFill>
                <a:srgbClr val="007C42"/>
              </a:solidFill>
              <a:ln w="0">
                <a:solidFill>
                  <a:srgbClr val="007C4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08" name="Freeform 3984"/>
              <p:cNvSpPr>
                <a:spLocks/>
              </p:cNvSpPr>
              <p:nvPr/>
            </p:nvSpPr>
            <p:spPr bwMode="auto">
              <a:xfrm>
                <a:off x="2776" y="3118"/>
                <a:ext cx="44" cy="12"/>
              </a:xfrm>
              <a:custGeom>
                <a:avLst/>
                <a:gdLst/>
                <a:ahLst/>
                <a:cxnLst>
                  <a:cxn ang="0">
                    <a:pos x="44" y="6"/>
                  </a:cxn>
                  <a:cxn ang="0">
                    <a:pos x="24" y="0"/>
                  </a:cxn>
                  <a:cxn ang="0">
                    <a:pos x="0" y="6"/>
                  </a:cxn>
                  <a:cxn ang="0">
                    <a:pos x="20" y="12"/>
                  </a:cxn>
                  <a:cxn ang="0">
                    <a:pos x="44" y="6"/>
                  </a:cxn>
                </a:cxnLst>
                <a:rect l="0" t="0" r="r" b="b"/>
                <a:pathLst>
                  <a:path w="44" h="12">
                    <a:moveTo>
                      <a:pt x="44" y="6"/>
                    </a:moveTo>
                    <a:lnTo>
                      <a:pt x="24" y="0"/>
                    </a:lnTo>
                    <a:lnTo>
                      <a:pt x="0" y="6"/>
                    </a:lnTo>
                    <a:lnTo>
                      <a:pt x="20" y="12"/>
                    </a:lnTo>
                    <a:lnTo>
                      <a:pt x="44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09" name="Freeform 3985"/>
              <p:cNvSpPr>
                <a:spLocks/>
              </p:cNvSpPr>
              <p:nvPr/>
            </p:nvSpPr>
            <p:spPr bwMode="auto">
              <a:xfrm>
                <a:off x="2750" y="3124"/>
                <a:ext cx="46" cy="12"/>
              </a:xfrm>
              <a:custGeom>
                <a:avLst/>
                <a:gdLst/>
                <a:ahLst/>
                <a:cxnLst>
                  <a:cxn ang="0">
                    <a:pos x="46" y="6"/>
                  </a:cxn>
                  <a:cxn ang="0">
                    <a:pos x="26" y="0"/>
                  </a:cxn>
                  <a:cxn ang="0">
                    <a:pos x="0" y="6"/>
                  </a:cxn>
                  <a:cxn ang="0">
                    <a:pos x="22" y="12"/>
                  </a:cxn>
                  <a:cxn ang="0">
                    <a:pos x="46" y="6"/>
                  </a:cxn>
                </a:cxnLst>
                <a:rect l="0" t="0" r="r" b="b"/>
                <a:pathLst>
                  <a:path w="46" h="12">
                    <a:moveTo>
                      <a:pt x="46" y="6"/>
                    </a:moveTo>
                    <a:lnTo>
                      <a:pt x="26" y="0"/>
                    </a:lnTo>
                    <a:lnTo>
                      <a:pt x="0" y="6"/>
                    </a:lnTo>
                    <a:lnTo>
                      <a:pt x="22" y="12"/>
                    </a:lnTo>
                    <a:lnTo>
                      <a:pt x="46" y="6"/>
                    </a:lnTo>
                    <a:close/>
                  </a:path>
                </a:pathLst>
              </a:custGeom>
              <a:solidFill>
                <a:srgbClr val="007C41"/>
              </a:solidFill>
              <a:ln w="0">
                <a:solidFill>
                  <a:srgbClr val="007C4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10" name="Freeform 3986"/>
              <p:cNvSpPr>
                <a:spLocks/>
              </p:cNvSpPr>
              <p:nvPr/>
            </p:nvSpPr>
            <p:spPr bwMode="auto">
              <a:xfrm>
                <a:off x="2750" y="3124"/>
                <a:ext cx="46" cy="12"/>
              </a:xfrm>
              <a:custGeom>
                <a:avLst/>
                <a:gdLst/>
                <a:ahLst/>
                <a:cxnLst>
                  <a:cxn ang="0">
                    <a:pos x="46" y="6"/>
                  </a:cxn>
                  <a:cxn ang="0">
                    <a:pos x="26" y="0"/>
                  </a:cxn>
                  <a:cxn ang="0">
                    <a:pos x="0" y="6"/>
                  </a:cxn>
                  <a:cxn ang="0">
                    <a:pos x="22" y="12"/>
                  </a:cxn>
                  <a:cxn ang="0">
                    <a:pos x="46" y="6"/>
                  </a:cxn>
                </a:cxnLst>
                <a:rect l="0" t="0" r="r" b="b"/>
                <a:pathLst>
                  <a:path w="46" h="12">
                    <a:moveTo>
                      <a:pt x="46" y="6"/>
                    </a:moveTo>
                    <a:lnTo>
                      <a:pt x="26" y="0"/>
                    </a:lnTo>
                    <a:lnTo>
                      <a:pt x="0" y="6"/>
                    </a:lnTo>
                    <a:lnTo>
                      <a:pt x="22" y="12"/>
                    </a:lnTo>
                    <a:lnTo>
                      <a:pt x="4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11" name="Freeform 3987"/>
              <p:cNvSpPr>
                <a:spLocks/>
              </p:cNvSpPr>
              <p:nvPr/>
            </p:nvSpPr>
            <p:spPr bwMode="auto">
              <a:xfrm>
                <a:off x="2726" y="3130"/>
                <a:ext cx="46" cy="12"/>
              </a:xfrm>
              <a:custGeom>
                <a:avLst/>
                <a:gdLst/>
                <a:ahLst/>
                <a:cxnLst>
                  <a:cxn ang="0">
                    <a:pos x="46" y="6"/>
                  </a:cxn>
                  <a:cxn ang="0">
                    <a:pos x="24" y="0"/>
                  </a:cxn>
                  <a:cxn ang="0">
                    <a:pos x="0" y="6"/>
                  </a:cxn>
                  <a:cxn ang="0">
                    <a:pos x="22" y="12"/>
                  </a:cxn>
                  <a:cxn ang="0">
                    <a:pos x="46" y="6"/>
                  </a:cxn>
                </a:cxnLst>
                <a:rect l="0" t="0" r="r" b="b"/>
                <a:pathLst>
                  <a:path w="46" h="12">
                    <a:moveTo>
                      <a:pt x="46" y="6"/>
                    </a:moveTo>
                    <a:lnTo>
                      <a:pt x="24" y="0"/>
                    </a:lnTo>
                    <a:lnTo>
                      <a:pt x="0" y="6"/>
                    </a:lnTo>
                    <a:lnTo>
                      <a:pt x="22" y="12"/>
                    </a:lnTo>
                    <a:lnTo>
                      <a:pt x="46" y="6"/>
                    </a:lnTo>
                    <a:close/>
                  </a:path>
                </a:pathLst>
              </a:custGeom>
              <a:solidFill>
                <a:srgbClr val="007C3F"/>
              </a:solidFill>
              <a:ln w="0">
                <a:solidFill>
                  <a:srgbClr val="007C3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12" name="Freeform 3988"/>
              <p:cNvSpPr>
                <a:spLocks/>
              </p:cNvSpPr>
              <p:nvPr/>
            </p:nvSpPr>
            <p:spPr bwMode="auto">
              <a:xfrm>
                <a:off x="2726" y="3130"/>
                <a:ext cx="46" cy="12"/>
              </a:xfrm>
              <a:custGeom>
                <a:avLst/>
                <a:gdLst/>
                <a:ahLst/>
                <a:cxnLst>
                  <a:cxn ang="0">
                    <a:pos x="46" y="6"/>
                  </a:cxn>
                  <a:cxn ang="0">
                    <a:pos x="24" y="0"/>
                  </a:cxn>
                  <a:cxn ang="0">
                    <a:pos x="0" y="6"/>
                  </a:cxn>
                  <a:cxn ang="0">
                    <a:pos x="22" y="12"/>
                  </a:cxn>
                  <a:cxn ang="0">
                    <a:pos x="46" y="6"/>
                  </a:cxn>
                </a:cxnLst>
                <a:rect l="0" t="0" r="r" b="b"/>
                <a:pathLst>
                  <a:path w="46" h="12">
                    <a:moveTo>
                      <a:pt x="46" y="6"/>
                    </a:moveTo>
                    <a:lnTo>
                      <a:pt x="24" y="0"/>
                    </a:lnTo>
                    <a:lnTo>
                      <a:pt x="0" y="6"/>
                    </a:lnTo>
                    <a:lnTo>
                      <a:pt x="22" y="12"/>
                    </a:lnTo>
                    <a:lnTo>
                      <a:pt x="4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13" name="Freeform 3989"/>
              <p:cNvSpPr>
                <a:spLocks/>
              </p:cNvSpPr>
              <p:nvPr/>
            </p:nvSpPr>
            <p:spPr bwMode="auto">
              <a:xfrm>
                <a:off x="2700" y="3136"/>
                <a:ext cx="48" cy="10"/>
              </a:xfrm>
              <a:custGeom>
                <a:avLst/>
                <a:gdLst/>
                <a:ahLst/>
                <a:cxnLst>
                  <a:cxn ang="0">
                    <a:pos x="48" y="6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2" y="10"/>
                  </a:cxn>
                  <a:cxn ang="0">
                    <a:pos x="48" y="6"/>
                  </a:cxn>
                </a:cxnLst>
                <a:rect l="0" t="0" r="r" b="b"/>
                <a:pathLst>
                  <a:path w="48" h="10">
                    <a:moveTo>
                      <a:pt x="48" y="6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2" y="10"/>
                    </a:lnTo>
                    <a:lnTo>
                      <a:pt x="48" y="6"/>
                    </a:lnTo>
                    <a:close/>
                  </a:path>
                </a:pathLst>
              </a:custGeom>
              <a:solidFill>
                <a:srgbClr val="007C3E"/>
              </a:solidFill>
              <a:ln w="0">
                <a:solidFill>
                  <a:srgbClr val="007C3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14" name="Freeform 3990"/>
              <p:cNvSpPr>
                <a:spLocks/>
              </p:cNvSpPr>
              <p:nvPr/>
            </p:nvSpPr>
            <p:spPr bwMode="auto">
              <a:xfrm>
                <a:off x="2700" y="3136"/>
                <a:ext cx="48" cy="10"/>
              </a:xfrm>
              <a:custGeom>
                <a:avLst/>
                <a:gdLst/>
                <a:ahLst/>
                <a:cxnLst>
                  <a:cxn ang="0">
                    <a:pos x="48" y="6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2" y="10"/>
                  </a:cxn>
                  <a:cxn ang="0">
                    <a:pos x="48" y="6"/>
                  </a:cxn>
                </a:cxnLst>
                <a:rect l="0" t="0" r="r" b="b"/>
                <a:pathLst>
                  <a:path w="48" h="10">
                    <a:moveTo>
                      <a:pt x="48" y="6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2" y="10"/>
                    </a:lnTo>
                    <a:lnTo>
                      <a:pt x="48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15" name="Freeform 3991"/>
              <p:cNvSpPr>
                <a:spLocks/>
              </p:cNvSpPr>
              <p:nvPr/>
            </p:nvSpPr>
            <p:spPr bwMode="auto">
              <a:xfrm>
                <a:off x="2676" y="3140"/>
                <a:ext cx="46" cy="12"/>
              </a:xfrm>
              <a:custGeom>
                <a:avLst/>
                <a:gdLst/>
                <a:ahLst/>
                <a:cxnLst>
                  <a:cxn ang="0">
                    <a:pos x="46" y="6"/>
                  </a:cxn>
                  <a:cxn ang="0">
                    <a:pos x="24" y="0"/>
                  </a:cxn>
                  <a:cxn ang="0">
                    <a:pos x="0" y="6"/>
                  </a:cxn>
                  <a:cxn ang="0">
                    <a:pos x="22" y="12"/>
                  </a:cxn>
                  <a:cxn ang="0">
                    <a:pos x="46" y="6"/>
                  </a:cxn>
                </a:cxnLst>
                <a:rect l="0" t="0" r="r" b="b"/>
                <a:pathLst>
                  <a:path w="46" h="12">
                    <a:moveTo>
                      <a:pt x="46" y="6"/>
                    </a:moveTo>
                    <a:lnTo>
                      <a:pt x="24" y="0"/>
                    </a:lnTo>
                    <a:lnTo>
                      <a:pt x="0" y="6"/>
                    </a:lnTo>
                    <a:lnTo>
                      <a:pt x="22" y="12"/>
                    </a:lnTo>
                    <a:lnTo>
                      <a:pt x="46" y="6"/>
                    </a:lnTo>
                    <a:close/>
                  </a:path>
                </a:pathLst>
              </a:custGeom>
              <a:solidFill>
                <a:srgbClr val="007B3C"/>
              </a:solidFill>
              <a:ln w="0">
                <a:solidFill>
                  <a:srgbClr val="007B3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16" name="Freeform 3992"/>
              <p:cNvSpPr>
                <a:spLocks/>
              </p:cNvSpPr>
              <p:nvPr/>
            </p:nvSpPr>
            <p:spPr bwMode="auto">
              <a:xfrm>
                <a:off x="2676" y="3140"/>
                <a:ext cx="46" cy="12"/>
              </a:xfrm>
              <a:custGeom>
                <a:avLst/>
                <a:gdLst/>
                <a:ahLst/>
                <a:cxnLst>
                  <a:cxn ang="0">
                    <a:pos x="46" y="6"/>
                  </a:cxn>
                  <a:cxn ang="0">
                    <a:pos x="24" y="0"/>
                  </a:cxn>
                  <a:cxn ang="0">
                    <a:pos x="0" y="6"/>
                  </a:cxn>
                  <a:cxn ang="0">
                    <a:pos x="22" y="12"/>
                  </a:cxn>
                  <a:cxn ang="0">
                    <a:pos x="46" y="6"/>
                  </a:cxn>
                </a:cxnLst>
                <a:rect l="0" t="0" r="r" b="b"/>
                <a:pathLst>
                  <a:path w="46" h="12">
                    <a:moveTo>
                      <a:pt x="46" y="6"/>
                    </a:moveTo>
                    <a:lnTo>
                      <a:pt x="24" y="0"/>
                    </a:lnTo>
                    <a:lnTo>
                      <a:pt x="0" y="6"/>
                    </a:lnTo>
                    <a:lnTo>
                      <a:pt x="22" y="12"/>
                    </a:lnTo>
                    <a:lnTo>
                      <a:pt x="4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17" name="Freeform 3993"/>
              <p:cNvSpPr>
                <a:spLocks/>
              </p:cNvSpPr>
              <p:nvPr/>
            </p:nvSpPr>
            <p:spPr bwMode="auto">
              <a:xfrm>
                <a:off x="2650" y="3146"/>
                <a:ext cx="48" cy="12"/>
              </a:xfrm>
              <a:custGeom>
                <a:avLst/>
                <a:gdLst/>
                <a:ahLst/>
                <a:cxnLst>
                  <a:cxn ang="0">
                    <a:pos x="48" y="6"/>
                  </a:cxn>
                  <a:cxn ang="0">
                    <a:pos x="26" y="0"/>
                  </a:cxn>
                  <a:cxn ang="0">
                    <a:pos x="0" y="6"/>
                  </a:cxn>
                  <a:cxn ang="0">
                    <a:pos x="22" y="12"/>
                  </a:cxn>
                  <a:cxn ang="0">
                    <a:pos x="48" y="6"/>
                  </a:cxn>
                </a:cxnLst>
                <a:rect l="0" t="0" r="r" b="b"/>
                <a:pathLst>
                  <a:path w="48" h="12">
                    <a:moveTo>
                      <a:pt x="48" y="6"/>
                    </a:moveTo>
                    <a:lnTo>
                      <a:pt x="26" y="0"/>
                    </a:lnTo>
                    <a:lnTo>
                      <a:pt x="0" y="6"/>
                    </a:lnTo>
                    <a:lnTo>
                      <a:pt x="22" y="12"/>
                    </a:lnTo>
                    <a:lnTo>
                      <a:pt x="48" y="6"/>
                    </a:lnTo>
                    <a:close/>
                  </a:path>
                </a:pathLst>
              </a:custGeom>
              <a:solidFill>
                <a:srgbClr val="007B3B"/>
              </a:solidFill>
              <a:ln w="0">
                <a:solidFill>
                  <a:srgbClr val="007B3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18" name="Freeform 3994"/>
              <p:cNvSpPr>
                <a:spLocks/>
              </p:cNvSpPr>
              <p:nvPr/>
            </p:nvSpPr>
            <p:spPr bwMode="auto">
              <a:xfrm>
                <a:off x="2650" y="3146"/>
                <a:ext cx="48" cy="12"/>
              </a:xfrm>
              <a:custGeom>
                <a:avLst/>
                <a:gdLst/>
                <a:ahLst/>
                <a:cxnLst>
                  <a:cxn ang="0">
                    <a:pos x="48" y="6"/>
                  </a:cxn>
                  <a:cxn ang="0">
                    <a:pos x="26" y="0"/>
                  </a:cxn>
                  <a:cxn ang="0">
                    <a:pos x="0" y="6"/>
                  </a:cxn>
                  <a:cxn ang="0">
                    <a:pos x="22" y="12"/>
                  </a:cxn>
                  <a:cxn ang="0">
                    <a:pos x="48" y="6"/>
                  </a:cxn>
                </a:cxnLst>
                <a:rect l="0" t="0" r="r" b="b"/>
                <a:pathLst>
                  <a:path w="48" h="12">
                    <a:moveTo>
                      <a:pt x="48" y="6"/>
                    </a:moveTo>
                    <a:lnTo>
                      <a:pt x="26" y="0"/>
                    </a:lnTo>
                    <a:lnTo>
                      <a:pt x="0" y="6"/>
                    </a:lnTo>
                    <a:lnTo>
                      <a:pt x="22" y="12"/>
                    </a:lnTo>
                    <a:lnTo>
                      <a:pt x="48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19" name="Freeform 3995"/>
              <p:cNvSpPr>
                <a:spLocks/>
              </p:cNvSpPr>
              <p:nvPr/>
            </p:nvSpPr>
            <p:spPr bwMode="auto">
              <a:xfrm>
                <a:off x="2624" y="3152"/>
                <a:ext cx="48" cy="10"/>
              </a:xfrm>
              <a:custGeom>
                <a:avLst/>
                <a:gdLst/>
                <a:ahLst/>
                <a:cxnLst>
                  <a:cxn ang="0">
                    <a:pos x="48" y="6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0" y="10"/>
                  </a:cxn>
                  <a:cxn ang="0">
                    <a:pos x="48" y="6"/>
                  </a:cxn>
                </a:cxnLst>
                <a:rect l="0" t="0" r="r" b="b"/>
                <a:pathLst>
                  <a:path w="48" h="10">
                    <a:moveTo>
                      <a:pt x="48" y="6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0" y="10"/>
                    </a:lnTo>
                    <a:lnTo>
                      <a:pt x="48" y="6"/>
                    </a:lnTo>
                    <a:close/>
                  </a:path>
                </a:pathLst>
              </a:custGeom>
              <a:solidFill>
                <a:srgbClr val="007B3A"/>
              </a:solidFill>
              <a:ln w="0">
                <a:solidFill>
                  <a:srgbClr val="007B3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20" name="Freeform 3996"/>
              <p:cNvSpPr>
                <a:spLocks/>
              </p:cNvSpPr>
              <p:nvPr/>
            </p:nvSpPr>
            <p:spPr bwMode="auto">
              <a:xfrm>
                <a:off x="2624" y="3152"/>
                <a:ext cx="48" cy="10"/>
              </a:xfrm>
              <a:custGeom>
                <a:avLst/>
                <a:gdLst/>
                <a:ahLst/>
                <a:cxnLst>
                  <a:cxn ang="0">
                    <a:pos x="48" y="6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0" y="10"/>
                  </a:cxn>
                  <a:cxn ang="0">
                    <a:pos x="48" y="6"/>
                  </a:cxn>
                </a:cxnLst>
                <a:rect l="0" t="0" r="r" b="b"/>
                <a:pathLst>
                  <a:path w="48" h="10">
                    <a:moveTo>
                      <a:pt x="48" y="6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0" y="10"/>
                    </a:lnTo>
                    <a:lnTo>
                      <a:pt x="48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21" name="Freeform 3997"/>
              <p:cNvSpPr>
                <a:spLocks/>
              </p:cNvSpPr>
              <p:nvPr/>
            </p:nvSpPr>
            <p:spPr bwMode="auto">
              <a:xfrm>
                <a:off x="2596" y="3156"/>
                <a:ext cx="48" cy="12"/>
              </a:xfrm>
              <a:custGeom>
                <a:avLst/>
                <a:gdLst/>
                <a:ahLst/>
                <a:cxnLst>
                  <a:cxn ang="0">
                    <a:pos x="48" y="6"/>
                  </a:cxn>
                  <a:cxn ang="0">
                    <a:pos x="28" y="0"/>
                  </a:cxn>
                  <a:cxn ang="0">
                    <a:pos x="0" y="6"/>
                  </a:cxn>
                  <a:cxn ang="0">
                    <a:pos x="22" y="12"/>
                  </a:cxn>
                  <a:cxn ang="0">
                    <a:pos x="48" y="6"/>
                  </a:cxn>
                </a:cxnLst>
                <a:rect l="0" t="0" r="r" b="b"/>
                <a:pathLst>
                  <a:path w="48" h="12">
                    <a:moveTo>
                      <a:pt x="48" y="6"/>
                    </a:moveTo>
                    <a:lnTo>
                      <a:pt x="28" y="0"/>
                    </a:lnTo>
                    <a:lnTo>
                      <a:pt x="0" y="6"/>
                    </a:lnTo>
                    <a:lnTo>
                      <a:pt x="22" y="12"/>
                    </a:lnTo>
                    <a:lnTo>
                      <a:pt x="48" y="6"/>
                    </a:lnTo>
                    <a:close/>
                  </a:path>
                </a:pathLst>
              </a:custGeom>
              <a:solidFill>
                <a:srgbClr val="007A39"/>
              </a:solidFill>
              <a:ln w="0">
                <a:solidFill>
                  <a:srgbClr val="007A3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22" name="Freeform 3998"/>
              <p:cNvSpPr>
                <a:spLocks/>
              </p:cNvSpPr>
              <p:nvPr/>
            </p:nvSpPr>
            <p:spPr bwMode="auto">
              <a:xfrm>
                <a:off x="2596" y="3156"/>
                <a:ext cx="48" cy="12"/>
              </a:xfrm>
              <a:custGeom>
                <a:avLst/>
                <a:gdLst/>
                <a:ahLst/>
                <a:cxnLst>
                  <a:cxn ang="0">
                    <a:pos x="48" y="6"/>
                  </a:cxn>
                  <a:cxn ang="0">
                    <a:pos x="28" y="0"/>
                  </a:cxn>
                  <a:cxn ang="0">
                    <a:pos x="0" y="6"/>
                  </a:cxn>
                  <a:cxn ang="0">
                    <a:pos x="22" y="12"/>
                  </a:cxn>
                  <a:cxn ang="0">
                    <a:pos x="48" y="6"/>
                  </a:cxn>
                </a:cxnLst>
                <a:rect l="0" t="0" r="r" b="b"/>
                <a:pathLst>
                  <a:path w="48" h="12">
                    <a:moveTo>
                      <a:pt x="48" y="6"/>
                    </a:moveTo>
                    <a:lnTo>
                      <a:pt x="28" y="0"/>
                    </a:lnTo>
                    <a:lnTo>
                      <a:pt x="0" y="6"/>
                    </a:lnTo>
                    <a:lnTo>
                      <a:pt x="22" y="12"/>
                    </a:lnTo>
                    <a:lnTo>
                      <a:pt x="48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23" name="Freeform 3999"/>
              <p:cNvSpPr>
                <a:spLocks/>
              </p:cNvSpPr>
              <p:nvPr/>
            </p:nvSpPr>
            <p:spPr bwMode="auto">
              <a:xfrm>
                <a:off x="2570" y="3162"/>
                <a:ext cx="48" cy="12"/>
              </a:xfrm>
              <a:custGeom>
                <a:avLst/>
                <a:gdLst/>
                <a:ahLst/>
                <a:cxnLst>
                  <a:cxn ang="0">
                    <a:pos x="48" y="6"/>
                  </a:cxn>
                  <a:cxn ang="0">
                    <a:pos x="26" y="0"/>
                  </a:cxn>
                  <a:cxn ang="0">
                    <a:pos x="0" y="6"/>
                  </a:cxn>
                  <a:cxn ang="0">
                    <a:pos x="20" y="12"/>
                  </a:cxn>
                  <a:cxn ang="0">
                    <a:pos x="48" y="6"/>
                  </a:cxn>
                </a:cxnLst>
                <a:rect l="0" t="0" r="r" b="b"/>
                <a:pathLst>
                  <a:path w="48" h="12">
                    <a:moveTo>
                      <a:pt x="48" y="6"/>
                    </a:moveTo>
                    <a:lnTo>
                      <a:pt x="26" y="0"/>
                    </a:lnTo>
                    <a:lnTo>
                      <a:pt x="0" y="6"/>
                    </a:lnTo>
                    <a:lnTo>
                      <a:pt x="20" y="12"/>
                    </a:lnTo>
                    <a:lnTo>
                      <a:pt x="48" y="6"/>
                    </a:lnTo>
                    <a:close/>
                  </a:path>
                </a:pathLst>
              </a:custGeom>
              <a:solidFill>
                <a:srgbClr val="007A38"/>
              </a:solidFill>
              <a:ln w="0">
                <a:solidFill>
                  <a:srgbClr val="007A3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24" name="Freeform 4000"/>
              <p:cNvSpPr>
                <a:spLocks/>
              </p:cNvSpPr>
              <p:nvPr/>
            </p:nvSpPr>
            <p:spPr bwMode="auto">
              <a:xfrm>
                <a:off x="2570" y="3162"/>
                <a:ext cx="48" cy="12"/>
              </a:xfrm>
              <a:custGeom>
                <a:avLst/>
                <a:gdLst/>
                <a:ahLst/>
                <a:cxnLst>
                  <a:cxn ang="0">
                    <a:pos x="48" y="6"/>
                  </a:cxn>
                  <a:cxn ang="0">
                    <a:pos x="26" y="0"/>
                  </a:cxn>
                  <a:cxn ang="0">
                    <a:pos x="0" y="6"/>
                  </a:cxn>
                  <a:cxn ang="0">
                    <a:pos x="20" y="12"/>
                  </a:cxn>
                  <a:cxn ang="0">
                    <a:pos x="48" y="6"/>
                  </a:cxn>
                </a:cxnLst>
                <a:rect l="0" t="0" r="r" b="b"/>
                <a:pathLst>
                  <a:path w="48" h="12">
                    <a:moveTo>
                      <a:pt x="48" y="6"/>
                    </a:moveTo>
                    <a:lnTo>
                      <a:pt x="26" y="0"/>
                    </a:lnTo>
                    <a:lnTo>
                      <a:pt x="0" y="6"/>
                    </a:lnTo>
                    <a:lnTo>
                      <a:pt x="20" y="12"/>
                    </a:lnTo>
                    <a:lnTo>
                      <a:pt x="48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25" name="Freeform 4001"/>
              <p:cNvSpPr>
                <a:spLocks/>
              </p:cNvSpPr>
              <p:nvPr/>
            </p:nvSpPr>
            <p:spPr bwMode="auto">
              <a:xfrm>
                <a:off x="2542" y="3168"/>
                <a:ext cx="48" cy="10"/>
              </a:xfrm>
              <a:custGeom>
                <a:avLst/>
                <a:gdLst/>
                <a:ahLst/>
                <a:cxnLst>
                  <a:cxn ang="0">
                    <a:pos x="48" y="6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2" y="10"/>
                  </a:cxn>
                  <a:cxn ang="0">
                    <a:pos x="48" y="6"/>
                  </a:cxn>
                </a:cxnLst>
                <a:rect l="0" t="0" r="r" b="b"/>
                <a:pathLst>
                  <a:path w="48" h="10">
                    <a:moveTo>
                      <a:pt x="48" y="6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2" y="10"/>
                    </a:lnTo>
                    <a:lnTo>
                      <a:pt x="48" y="6"/>
                    </a:lnTo>
                    <a:close/>
                  </a:path>
                </a:pathLst>
              </a:custGeom>
              <a:solidFill>
                <a:srgbClr val="007938"/>
              </a:solidFill>
              <a:ln w="0">
                <a:solidFill>
                  <a:srgbClr val="00793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26" name="Freeform 4002"/>
              <p:cNvSpPr>
                <a:spLocks/>
              </p:cNvSpPr>
              <p:nvPr/>
            </p:nvSpPr>
            <p:spPr bwMode="auto">
              <a:xfrm>
                <a:off x="2542" y="3168"/>
                <a:ext cx="48" cy="10"/>
              </a:xfrm>
              <a:custGeom>
                <a:avLst/>
                <a:gdLst/>
                <a:ahLst/>
                <a:cxnLst>
                  <a:cxn ang="0">
                    <a:pos x="48" y="6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2" y="10"/>
                  </a:cxn>
                  <a:cxn ang="0">
                    <a:pos x="48" y="6"/>
                  </a:cxn>
                </a:cxnLst>
                <a:rect l="0" t="0" r="r" b="b"/>
                <a:pathLst>
                  <a:path w="48" h="10">
                    <a:moveTo>
                      <a:pt x="48" y="6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2" y="10"/>
                    </a:lnTo>
                    <a:lnTo>
                      <a:pt x="48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27" name="Freeform 4003"/>
              <p:cNvSpPr>
                <a:spLocks/>
              </p:cNvSpPr>
              <p:nvPr/>
            </p:nvSpPr>
            <p:spPr bwMode="auto">
              <a:xfrm>
                <a:off x="2514" y="3172"/>
                <a:ext cx="50" cy="12"/>
              </a:xfrm>
              <a:custGeom>
                <a:avLst/>
                <a:gdLst/>
                <a:ahLst/>
                <a:cxnLst>
                  <a:cxn ang="0">
                    <a:pos x="50" y="6"/>
                  </a:cxn>
                  <a:cxn ang="0">
                    <a:pos x="28" y="0"/>
                  </a:cxn>
                  <a:cxn ang="0">
                    <a:pos x="0" y="6"/>
                  </a:cxn>
                  <a:cxn ang="0">
                    <a:pos x="22" y="12"/>
                  </a:cxn>
                  <a:cxn ang="0">
                    <a:pos x="50" y="6"/>
                  </a:cxn>
                </a:cxnLst>
                <a:rect l="0" t="0" r="r" b="b"/>
                <a:pathLst>
                  <a:path w="50" h="12">
                    <a:moveTo>
                      <a:pt x="50" y="6"/>
                    </a:moveTo>
                    <a:lnTo>
                      <a:pt x="28" y="0"/>
                    </a:lnTo>
                    <a:lnTo>
                      <a:pt x="0" y="6"/>
                    </a:lnTo>
                    <a:lnTo>
                      <a:pt x="22" y="12"/>
                    </a:lnTo>
                    <a:lnTo>
                      <a:pt x="50" y="6"/>
                    </a:lnTo>
                    <a:close/>
                  </a:path>
                </a:pathLst>
              </a:custGeom>
              <a:solidFill>
                <a:srgbClr val="007838"/>
              </a:solidFill>
              <a:ln w="0">
                <a:solidFill>
                  <a:srgbClr val="00783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28" name="Freeform 4004"/>
              <p:cNvSpPr>
                <a:spLocks/>
              </p:cNvSpPr>
              <p:nvPr/>
            </p:nvSpPr>
            <p:spPr bwMode="auto">
              <a:xfrm>
                <a:off x="2514" y="3172"/>
                <a:ext cx="50" cy="12"/>
              </a:xfrm>
              <a:custGeom>
                <a:avLst/>
                <a:gdLst/>
                <a:ahLst/>
                <a:cxnLst>
                  <a:cxn ang="0">
                    <a:pos x="50" y="6"/>
                  </a:cxn>
                  <a:cxn ang="0">
                    <a:pos x="28" y="0"/>
                  </a:cxn>
                  <a:cxn ang="0">
                    <a:pos x="0" y="6"/>
                  </a:cxn>
                  <a:cxn ang="0">
                    <a:pos x="22" y="12"/>
                  </a:cxn>
                  <a:cxn ang="0">
                    <a:pos x="50" y="6"/>
                  </a:cxn>
                </a:cxnLst>
                <a:rect l="0" t="0" r="r" b="b"/>
                <a:pathLst>
                  <a:path w="50" h="12">
                    <a:moveTo>
                      <a:pt x="50" y="6"/>
                    </a:moveTo>
                    <a:lnTo>
                      <a:pt x="28" y="0"/>
                    </a:lnTo>
                    <a:lnTo>
                      <a:pt x="0" y="6"/>
                    </a:lnTo>
                    <a:lnTo>
                      <a:pt x="22" y="12"/>
                    </a:lnTo>
                    <a:lnTo>
                      <a:pt x="50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29" name="Freeform 4005"/>
              <p:cNvSpPr>
                <a:spLocks/>
              </p:cNvSpPr>
              <p:nvPr/>
            </p:nvSpPr>
            <p:spPr bwMode="auto">
              <a:xfrm>
                <a:off x="2486" y="3178"/>
                <a:ext cx="50" cy="12"/>
              </a:xfrm>
              <a:custGeom>
                <a:avLst/>
                <a:gdLst/>
                <a:ahLst/>
                <a:cxnLst>
                  <a:cxn ang="0">
                    <a:pos x="50" y="6"/>
                  </a:cxn>
                  <a:cxn ang="0">
                    <a:pos x="28" y="0"/>
                  </a:cxn>
                  <a:cxn ang="0">
                    <a:pos x="0" y="6"/>
                  </a:cxn>
                  <a:cxn ang="0">
                    <a:pos x="20" y="12"/>
                  </a:cxn>
                  <a:cxn ang="0">
                    <a:pos x="50" y="6"/>
                  </a:cxn>
                </a:cxnLst>
                <a:rect l="0" t="0" r="r" b="b"/>
                <a:pathLst>
                  <a:path w="50" h="12">
                    <a:moveTo>
                      <a:pt x="50" y="6"/>
                    </a:moveTo>
                    <a:lnTo>
                      <a:pt x="28" y="0"/>
                    </a:lnTo>
                    <a:lnTo>
                      <a:pt x="0" y="6"/>
                    </a:lnTo>
                    <a:lnTo>
                      <a:pt x="20" y="12"/>
                    </a:lnTo>
                    <a:lnTo>
                      <a:pt x="50" y="6"/>
                    </a:lnTo>
                    <a:close/>
                  </a:path>
                </a:pathLst>
              </a:custGeom>
              <a:solidFill>
                <a:srgbClr val="007839"/>
              </a:solidFill>
              <a:ln w="0">
                <a:solidFill>
                  <a:srgbClr val="00783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30" name="Freeform 4006"/>
              <p:cNvSpPr>
                <a:spLocks/>
              </p:cNvSpPr>
              <p:nvPr/>
            </p:nvSpPr>
            <p:spPr bwMode="auto">
              <a:xfrm>
                <a:off x="2486" y="3178"/>
                <a:ext cx="50" cy="12"/>
              </a:xfrm>
              <a:custGeom>
                <a:avLst/>
                <a:gdLst/>
                <a:ahLst/>
                <a:cxnLst>
                  <a:cxn ang="0">
                    <a:pos x="50" y="6"/>
                  </a:cxn>
                  <a:cxn ang="0">
                    <a:pos x="28" y="0"/>
                  </a:cxn>
                  <a:cxn ang="0">
                    <a:pos x="0" y="6"/>
                  </a:cxn>
                  <a:cxn ang="0">
                    <a:pos x="20" y="12"/>
                  </a:cxn>
                  <a:cxn ang="0">
                    <a:pos x="50" y="6"/>
                  </a:cxn>
                </a:cxnLst>
                <a:rect l="0" t="0" r="r" b="b"/>
                <a:pathLst>
                  <a:path w="50" h="12">
                    <a:moveTo>
                      <a:pt x="50" y="6"/>
                    </a:moveTo>
                    <a:lnTo>
                      <a:pt x="28" y="0"/>
                    </a:lnTo>
                    <a:lnTo>
                      <a:pt x="0" y="6"/>
                    </a:lnTo>
                    <a:lnTo>
                      <a:pt x="20" y="12"/>
                    </a:lnTo>
                    <a:lnTo>
                      <a:pt x="50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31" name="Freeform 4007"/>
              <p:cNvSpPr>
                <a:spLocks/>
              </p:cNvSpPr>
              <p:nvPr/>
            </p:nvSpPr>
            <p:spPr bwMode="auto">
              <a:xfrm>
                <a:off x="2456" y="3184"/>
                <a:ext cx="50" cy="12"/>
              </a:xfrm>
              <a:custGeom>
                <a:avLst/>
                <a:gdLst/>
                <a:ahLst/>
                <a:cxnLst>
                  <a:cxn ang="0">
                    <a:pos x="50" y="6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22" y="12"/>
                  </a:cxn>
                  <a:cxn ang="0">
                    <a:pos x="50" y="6"/>
                  </a:cxn>
                </a:cxnLst>
                <a:rect l="0" t="0" r="r" b="b"/>
                <a:pathLst>
                  <a:path w="50" h="12">
                    <a:moveTo>
                      <a:pt x="50" y="6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22" y="12"/>
                    </a:lnTo>
                    <a:lnTo>
                      <a:pt x="50" y="6"/>
                    </a:lnTo>
                    <a:close/>
                  </a:path>
                </a:pathLst>
              </a:custGeom>
              <a:solidFill>
                <a:srgbClr val="00773A"/>
              </a:solidFill>
              <a:ln w="0">
                <a:solidFill>
                  <a:srgbClr val="00773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32" name="Freeform 4008"/>
              <p:cNvSpPr>
                <a:spLocks/>
              </p:cNvSpPr>
              <p:nvPr/>
            </p:nvSpPr>
            <p:spPr bwMode="auto">
              <a:xfrm>
                <a:off x="2456" y="3184"/>
                <a:ext cx="50" cy="12"/>
              </a:xfrm>
              <a:custGeom>
                <a:avLst/>
                <a:gdLst/>
                <a:ahLst/>
                <a:cxnLst>
                  <a:cxn ang="0">
                    <a:pos x="50" y="6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22" y="12"/>
                  </a:cxn>
                  <a:cxn ang="0">
                    <a:pos x="50" y="6"/>
                  </a:cxn>
                </a:cxnLst>
                <a:rect l="0" t="0" r="r" b="b"/>
                <a:pathLst>
                  <a:path w="50" h="12">
                    <a:moveTo>
                      <a:pt x="50" y="6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22" y="12"/>
                    </a:lnTo>
                    <a:lnTo>
                      <a:pt x="50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33" name="Freeform 4009"/>
              <p:cNvSpPr>
                <a:spLocks/>
              </p:cNvSpPr>
              <p:nvPr/>
            </p:nvSpPr>
            <p:spPr bwMode="auto">
              <a:xfrm>
                <a:off x="2426" y="3190"/>
                <a:ext cx="52" cy="14"/>
              </a:xfrm>
              <a:custGeom>
                <a:avLst/>
                <a:gdLst/>
                <a:ahLst/>
                <a:cxnLst>
                  <a:cxn ang="0">
                    <a:pos x="52" y="6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22" y="14"/>
                  </a:cxn>
                  <a:cxn ang="0">
                    <a:pos x="52" y="6"/>
                  </a:cxn>
                </a:cxnLst>
                <a:rect l="0" t="0" r="r" b="b"/>
                <a:pathLst>
                  <a:path w="52" h="14">
                    <a:moveTo>
                      <a:pt x="52" y="6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22" y="14"/>
                    </a:lnTo>
                    <a:lnTo>
                      <a:pt x="52" y="6"/>
                    </a:lnTo>
                    <a:close/>
                  </a:path>
                </a:pathLst>
              </a:custGeom>
              <a:solidFill>
                <a:srgbClr val="00763C"/>
              </a:solidFill>
              <a:ln w="0">
                <a:solidFill>
                  <a:srgbClr val="00763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34" name="Freeform 4010"/>
              <p:cNvSpPr>
                <a:spLocks/>
              </p:cNvSpPr>
              <p:nvPr/>
            </p:nvSpPr>
            <p:spPr bwMode="auto">
              <a:xfrm>
                <a:off x="2426" y="3190"/>
                <a:ext cx="52" cy="14"/>
              </a:xfrm>
              <a:custGeom>
                <a:avLst/>
                <a:gdLst/>
                <a:ahLst/>
                <a:cxnLst>
                  <a:cxn ang="0">
                    <a:pos x="52" y="6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22" y="14"/>
                  </a:cxn>
                  <a:cxn ang="0">
                    <a:pos x="52" y="6"/>
                  </a:cxn>
                </a:cxnLst>
                <a:rect l="0" t="0" r="r" b="b"/>
                <a:pathLst>
                  <a:path w="52" h="14">
                    <a:moveTo>
                      <a:pt x="52" y="6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22" y="14"/>
                    </a:lnTo>
                    <a:lnTo>
                      <a:pt x="52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35" name="Freeform 4011"/>
              <p:cNvSpPr>
                <a:spLocks/>
              </p:cNvSpPr>
              <p:nvPr/>
            </p:nvSpPr>
            <p:spPr bwMode="auto">
              <a:xfrm>
                <a:off x="2396" y="3196"/>
                <a:ext cx="52" cy="14"/>
              </a:xfrm>
              <a:custGeom>
                <a:avLst/>
                <a:gdLst/>
                <a:ahLst/>
                <a:cxnLst>
                  <a:cxn ang="0">
                    <a:pos x="52" y="8"/>
                  </a:cxn>
                  <a:cxn ang="0">
                    <a:pos x="30" y="0"/>
                  </a:cxn>
                  <a:cxn ang="0">
                    <a:pos x="0" y="8"/>
                  </a:cxn>
                  <a:cxn ang="0">
                    <a:pos x="22" y="14"/>
                  </a:cxn>
                  <a:cxn ang="0">
                    <a:pos x="52" y="8"/>
                  </a:cxn>
                </a:cxnLst>
                <a:rect l="0" t="0" r="r" b="b"/>
                <a:pathLst>
                  <a:path w="52" h="14">
                    <a:moveTo>
                      <a:pt x="52" y="8"/>
                    </a:moveTo>
                    <a:lnTo>
                      <a:pt x="30" y="0"/>
                    </a:lnTo>
                    <a:lnTo>
                      <a:pt x="0" y="8"/>
                    </a:lnTo>
                    <a:lnTo>
                      <a:pt x="22" y="14"/>
                    </a:lnTo>
                    <a:lnTo>
                      <a:pt x="52" y="8"/>
                    </a:lnTo>
                    <a:close/>
                  </a:path>
                </a:pathLst>
              </a:custGeom>
              <a:solidFill>
                <a:srgbClr val="00753F"/>
              </a:solidFill>
              <a:ln w="0">
                <a:solidFill>
                  <a:srgbClr val="00753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36" name="Freeform 4012"/>
              <p:cNvSpPr>
                <a:spLocks/>
              </p:cNvSpPr>
              <p:nvPr/>
            </p:nvSpPr>
            <p:spPr bwMode="auto">
              <a:xfrm>
                <a:off x="2396" y="3196"/>
                <a:ext cx="52" cy="14"/>
              </a:xfrm>
              <a:custGeom>
                <a:avLst/>
                <a:gdLst/>
                <a:ahLst/>
                <a:cxnLst>
                  <a:cxn ang="0">
                    <a:pos x="52" y="8"/>
                  </a:cxn>
                  <a:cxn ang="0">
                    <a:pos x="30" y="0"/>
                  </a:cxn>
                  <a:cxn ang="0">
                    <a:pos x="0" y="8"/>
                  </a:cxn>
                  <a:cxn ang="0">
                    <a:pos x="22" y="14"/>
                  </a:cxn>
                  <a:cxn ang="0">
                    <a:pos x="52" y="8"/>
                  </a:cxn>
                </a:cxnLst>
                <a:rect l="0" t="0" r="r" b="b"/>
                <a:pathLst>
                  <a:path w="52" h="14">
                    <a:moveTo>
                      <a:pt x="52" y="8"/>
                    </a:moveTo>
                    <a:lnTo>
                      <a:pt x="30" y="0"/>
                    </a:lnTo>
                    <a:lnTo>
                      <a:pt x="0" y="8"/>
                    </a:lnTo>
                    <a:lnTo>
                      <a:pt x="22" y="14"/>
                    </a:lnTo>
                    <a:lnTo>
                      <a:pt x="52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37" name="Freeform 4013"/>
              <p:cNvSpPr>
                <a:spLocks/>
              </p:cNvSpPr>
              <p:nvPr/>
            </p:nvSpPr>
            <p:spPr bwMode="auto">
              <a:xfrm>
                <a:off x="2366" y="3204"/>
                <a:ext cx="52" cy="14"/>
              </a:xfrm>
              <a:custGeom>
                <a:avLst/>
                <a:gdLst/>
                <a:ahLst/>
                <a:cxnLst>
                  <a:cxn ang="0">
                    <a:pos x="52" y="6"/>
                  </a:cxn>
                  <a:cxn ang="0">
                    <a:pos x="30" y="0"/>
                  </a:cxn>
                  <a:cxn ang="0">
                    <a:pos x="0" y="8"/>
                  </a:cxn>
                  <a:cxn ang="0">
                    <a:pos x="22" y="14"/>
                  </a:cxn>
                  <a:cxn ang="0">
                    <a:pos x="52" y="6"/>
                  </a:cxn>
                </a:cxnLst>
                <a:rect l="0" t="0" r="r" b="b"/>
                <a:pathLst>
                  <a:path w="52" h="14">
                    <a:moveTo>
                      <a:pt x="52" y="6"/>
                    </a:moveTo>
                    <a:lnTo>
                      <a:pt x="30" y="0"/>
                    </a:lnTo>
                    <a:lnTo>
                      <a:pt x="0" y="8"/>
                    </a:lnTo>
                    <a:lnTo>
                      <a:pt x="22" y="14"/>
                    </a:lnTo>
                    <a:lnTo>
                      <a:pt x="52" y="6"/>
                    </a:lnTo>
                    <a:close/>
                  </a:path>
                </a:pathLst>
              </a:custGeom>
              <a:solidFill>
                <a:srgbClr val="007442"/>
              </a:solidFill>
              <a:ln w="0">
                <a:solidFill>
                  <a:srgbClr val="00744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38" name="Freeform 4014"/>
              <p:cNvSpPr>
                <a:spLocks/>
              </p:cNvSpPr>
              <p:nvPr/>
            </p:nvSpPr>
            <p:spPr bwMode="auto">
              <a:xfrm>
                <a:off x="2366" y="3204"/>
                <a:ext cx="52" cy="14"/>
              </a:xfrm>
              <a:custGeom>
                <a:avLst/>
                <a:gdLst/>
                <a:ahLst/>
                <a:cxnLst>
                  <a:cxn ang="0">
                    <a:pos x="52" y="6"/>
                  </a:cxn>
                  <a:cxn ang="0">
                    <a:pos x="30" y="0"/>
                  </a:cxn>
                  <a:cxn ang="0">
                    <a:pos x="0" y="8"/>
                  </a:cxn>
                  <a:cxn ang="0">
                    <a:pos x="22" y="14"/>
                  </a:cxn>
                  <a:cxn ang="0">
                    <a:pos x="52" y="6"/>
                  </a:cxn>
                </a:cxnLst>
                <a:rect l="0" t="0" r="r" b="b"/>
                <a:pathLst>
                  <a:path w="52" h="14">
                    <a:moveTo>
                      <a:pt x="52" y="6"/>
                    </a:moveTo>
                    <a:lnTo>
                      <a:pt x="30" y="0"/>
                    </a:lnTo>
                    <a:lnTo>
                      <a:pt x="0" y="8"/>
                    </a:lnTo>
                    <a:lnTo>
                      <a:pt x="22" y="14"/>
                    </a:lnTo>
                    <a:lnTo>
                      <a:pt x="52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39" name="Freeform 4015"/>
              <p:cNvSpPr>
                <a:spLocks/>
              </p:cNvSpPr>
              <p:nvPr/>
            </p:nvSpPr>
            <p:spPr bwMode="auto">
              <a:xfrm>
                <a:off x="2336" y="3212"/>
                <a:ext cx="52" cy="14"/>
              </a:xfrm>
              <a:custGeom>
                <a:avLst/>
                <a:gdLst/>
                <a:ahLst/>
                <a:cxnLst>
                  <a:cxn ang="0">
                    <a:pos x="52" y="6"/>
                  </a:cxn>
                  <a:cxn ang="0">
                    <a:pos x="30" y="0"/>
                  </a:cxn>
                  <a:cxn ang="0">
                    <a:pos x="0" y="8"/>
                  </a:cxn>
                  <a:cxn ang="0">
                    <a:pos x="20" y="14"/>
                  </a:cxn>
                  <a:cxn ang="0">
                    <a:pos x="52" y="6"/>
                  </a:cxn>
                </a:cxnLst>
                <a:rect l="0" t="0" r="r" b="b"/>
                <a:pathLst>
                  <a:path w="52" h="14">
                    <a:moveTo>
                      <a:pt x="52" y="6"/>
                    </a:moveTo>
                    <a:lnTo>
                      <a:pt x="30" y="0"/>
                    </a:lnTo>
                    <a:lnTo>
                      <a:pt x="0" y="8"/>
                    </a:lnTo>
                    <a:lnTo>
                      <a:pt x="20" y="14"/>
                    </a:lnTo>
                    <a:lnTo>
                      <a:pt x="52" y="6"/>
                    </a:lnTo>
                    <a:close/>
                  </a:path>
                </a:pathLst>
              </a:custGeom>
              <a:solidFill>
                <a:srgbClr val="007445"/>
              </a:solidFill>
              <a:ln w="0">
                <a:solidFill>
                  <a:srgbClr val="00744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40" name="Freeform 4016"/>
              <p:cNvSpPr>
                <a:spLocks/>
              </p:cNvSpPr>
              <p:nvPr/>
            </p:nvSpPr>
            <p:spPr bwMode="auto">
              <a:xfrm>
                <a:off x="2336" y="3212"/>
                <a:ext cx="52" cy="14"/>
              </a:xfrm>
              <a:custGeom>
                <a:avLst/>
                <a:gdLst/>
                <a:ahLst/>
                <a:cxnLst>
                  <a:cxn ang="0">
                    <a:pos x="52" y="6"/>
                  </a:cxn>
                  <a:cxn ang="0">
                    <a:pos x="30" y="0"/>
                  </a:cxn>
                  <a:cxn ang="0">
                    <a:pos x="0" y="8"/>
                  </a:cxn>
                  <a:cxn ang="0">
                    <a:pos x="20" y="14"/>
                  </a:cxn>
                  <a:cxn ang="0">
                    <a:pos x="52" y="6"/>
                  </a:cxn>
                </a:cxnLst>
                <a:rect l="0" t="0" r="r" b="b"/>
                <a:pathLst>
                  <a:path w="52" h="14">
                    <a:moveTo>
                      <a:pt x="52" y="6"/>
                    </a:moveTo>
                    <a:lnTo>
                      <a:pt x="30" y="0"/>
                    </a:lnTo>
                    <a:lnTo>
                      <a:pt x="0" y="8"/>
                    </a:lnTo>
                    <a:lnTo>
                      <a:pt x="20" y="14"/>
                    </a:lnTo>
                    <a:lnTo>
                      <a:pt x="52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41" name="Freeform 4017"/>
              <p:cNvSpPr>
                <a:spLocks/>
              </p:cNvSpPr>
              <p:nvPr/>
            </p:nvSpPr>
            <p:spPr bwMode="auto">
              <a:xfrm>
                <a:off x="2304" y="3220"/>
                <a:ext cx="52" cy="14"/>
              </a:xfrm>
              <a:custGeom>
                <a:avLst/>
                <a:gdLst/>
                <a:ahLst/>
                <a:cxnLst>
                  <a:cxn ang="0">
                    <a:pos x="52" y="6"/>
                  </a:cxn>
                  <a:cxn ang="0">
                    <a:pos x="32" y="0"/>
                  </a:cxn>
                  <a:cxn ang="0">
                    <a:pos x="0" y="8"/>
                  </a:cxn>
                  <a:cxn ang="0">
                    <a:pos x="22" y="14"/>
                  </a:cxn>
                  <a:cxn ang="0">
                    <a:pos x="52" y="6"/>
                  </a:cxn>
                </a:cxnLst>
                <a:rect l="0" t="0" r="r" b="b"/>
                <a:pathLst>
                  <a:path w="52" h="14">
                    <a:moveTo>
                      <a:pt x="52" y="6"/>
                    </a:moveTo>
                    <a:lnTo>
                      <a:pt x="32" y="0"/>
                    </a:lnTo>
                    <a:lnTo>
                      <a:pt x="0" y="8"/>
                    </a:lnTo>
                    <a:lnTo>
                      <a:pt x="22" y="14"/>
                    </a:lnTo>
                    <a:lnTo>
                      <a:pt x="52" y="6"/>
                    </a:lnTo>
                    <a:close/>
                  </a:path>
                </a:pathLst>
              </a:custGeom>
              <a:solidFill>
                <a:srgbClr val="007349"/>
              </a:solidFill>
              <a:ln w="0">
                <a:solidFill>
                  <a:srgbClr val="00734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42" name="Freeform 4018"/>
              <p:cNvSpPr>
                <a:spLocks/>
              </p:cNvSpPr>
              <p:nvPr/>
            </p:nvSpPr>
            <p:spPr bwMode="auto">
              <a:xfrm>
                <a:off x="2304" y="3220"/>
                <a:ext cx="52" cy="14"/>
              </a:xfrm>
              <a:custGeom>
                <a:avLst/>
                <a:gdLst/>
                <a:ahLst/>
                <a:cxnLst>
                  <a:cxn ang="0">
                    <a:pos x="52" y="6"/>
                  </a:cxn>
                  <a:cxn ang="0">
                    <a:pos x="32" y="0"/>
                  </a:cxn>
                  <a:cxn ang="0">
                    <a:pos x="0" y="8"/>
                  </a:cxn>
                  <a:cxn ang="0">
                    <a:pos x="22" y="14"/>
                  </a:cxn>
                  <a:cxn ang="0">
                    <a:pos x="52" y="6"/>
                  </a:cxn>
                </a:cxnLst>
                <a:rect l="0" t="0" r="r" b="b"/>
                <a:pathLst>
                  <a:path w="52" h="14">
                    <a:moveTo>
                      <a:pt x="52" y="6"/>
                    </a:moveTo>
                    <a:lnTo>
                      <a:pt x="32" y="0"/>
                    </a:lnTo>
                    <a:lnTo>
                      <a:pt x="0" y="8"/>
                    </a:lnTo>
                    <a:lnTo>
                      <a:pt x="22" y="14"/>
                    </a:lnTo>
                    <a:lnTo>
                      <a:pt x="52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43" name="Freeform 4019"/>
              <p:cNvSpPr>
                <a:spLocks/>
              </p:cNvSpPr>
              <p:nvPr/>
            </p:nvSpPr>
            <p:spPr bwMode="auto">
              <a:xfrm>
                <a:off x="2272" y="3228"/>
                <a:ext cx="54" cy="16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32" y="0"/>
                  </a:cxn>
                  <a:cxn ang="0">
                    <a:pos x="0" y="8"/>
                  </a:cxn>
                  <a:cxn ang="0">
                    <a:pos x="22" y="16"/>
                  </a:cxn>
                  <a:cxn ang="0">
                    <a:pos x="54" y="6"/>
                  </a:cxn>
                </a:cxnLst>
                <a:rect l="0" t="0" r="r" b="b"/>
                <a:pathLst>
                  <a:path w="54" h="16">
                    <a:moveTo>
                      <a:pt x="54" y="6"/>
                    </a:moveTo>
                    <a:lnTo>
                      <a:pt x="32" y="0"/>
                    </a:lnTo>
                    <a:lnTo>
                      <a:pt x="0" y="8"/>
                    </a:lnTo>
                    <a:lnTo>
                      <a:pt x="22" y="16"/>
                    </a:lnTo>
                    <a:lnTo>
                      <a:pt x="54" y="6"/>
                    </a:lnTo>
                    <a:close/>
                  </a:path>
                </a:pathLst>
              </a:custGeom>
              <a:solidFill>
                <a:srgbClr val="00734C"/>
              </a:solidFill>
              <a:ln w="0">
                <a:solidFill>
                  <a:srgbClr val="00734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44" name="Freeform 4020"/>
              <p:cNvSpPr>
                <a:spLocks/>
              </p:cNvSpPr>
              <p:nvPr/>
            </p:nvSpPr>
            <p:spPr bwMode="auto">
              <a:xfrm>
                <a:off x="2272" y="3228"/>
                <a:ext cx="54" cy="16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32" y="0"/>
                  </a:cxn>
                  <a:cxn ang="0">
                    <a:pos x="0" y="8"/>
                  </a:cxn>
                  <a:cxn ang="0">
                    <a:pos x="22" y="16"/>
                  </a:cxn>
                  <a:cxn ang="0">
                    <a:pos x="54" y="6"/>
                  </a:cxn>
                </a:cxnLst>
                <a:rect l="0" t="0" r="r" b="b"/>
                <a:pathLst>
                  <a:path w="54" h="16">
                    <a:moveTo>
                      <a:pt x="54" y="6"/>
                    </a:moveTo>
                    <a:lnTo>
                      <a:pt x="32" y="0"/>
                    </a:lnTo>
                    <a:lnTo>
                      <a:pt x="0" y="8"/>
                    </a:lnTo>
                    <a:lnTo>
                      <a:pt x="22" y="16"/>
                    </a:lnTo>
                    <a:lnTo>
                      <a:pt x="54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45" name="Freeform 4021"/>
              <p:cNvSpPr>
                <a:spLocks/>
              </p:cNvSpPr>
              <p:nvPr/>
            </p:nvSpPr>
            <p:spPr bwMode="auto">
              <a:xfrm>
                <a:off x="2240" y="3236"/>
                <a:ext cx="54" cy="18"/>
              </a:xfrm>
              <a:custGeom>
                <a:avLst/>
                <a:gdLst/>
                <a:ahLst/>
                <a:cxnLst>
                  <a:cxn ang="0">
                    <a:pos x="54" y="8"/>
                  </a:cxn>
                  <a:cxn ang="0">
                    <a:pos x="32" y="0"/>
                  </a:cxn>
                  <a:cxn ang="0">
                    <a:pos x="0" y="10"/>
                  </a:cxn>
                  <a:cxn ang="0">
                    <a:pos x="20" y="18"/>
                  </a:cxn>
                  <a:cxn ang="0">
                    <a:pos x="54" y="8"/>
                  </a:cxn>
                </a:cxnLst>
                <a:rect l="0" t="0" r="r" b="b"/>
                <a:pathLst>
                  <a:path w="54" h="18">
                    <a:moveTo>
                      <a:pt x="54" y="8"/>
                    </a:moveTo>
                    <a:lnTo>
                      <a:pt x="32" y="0"/>
                    </a:lnTo>
                    <a:lnTo>
                      <a:pt x="0" y="10"/>
                    </a:lnTo>
                    <a:lnTo>
                      <a:pt x="20" y="18"/>
                    </a:lnTo>
                    <a:lnTo>
                      <a:pt x="54" y="8"/>
                    </a:lnTo>
                    <a:close/>
                  </a:path>
                </a:pathLst>
              </a:custGeom>
              <a:solidFill>
                <a:srgbClr val="007350"/>
              </a:solidFill>
              <a:ln w="0">
                <a:solidFill>
                  <a:srgbClr val="00735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46" name="Freeform 4022"/>
              <p:cNvSpPr>
                <a:spLocks/>
              </p:cNvSpPr>
              <p:nvPr/>
            </p:nvSpPr>
            <p:spPr bwMode="auto">
              <a:xfrm>
                <a:off x="2240" y="3236"/>
                <a:ext cx="54" cy="18"/>
              </a:xfrm>
              <a:custGeom>
                <a:avLst/>
                <a:gdLst/>
                <a:ahLst/>
                <a:cxnLst>
                  <a:cxn ang="0">
                    <a:pos x="54" y="8"/>
                  </a:cxn>
                  <a:cxn ang="0">
                    <a:pos x="32" y="0"/>
                  </a:cxn>
                  <a:cxn ang="0">
                    <a:pos x="0" y="10"/>
                  </a:cxn>
                  <a:cxn ang="0">
                    <a:pos x="20" y="18"/>
                  </a:cxn>
                  <a:cxn ang="0">
                    <a:pos x="54" y="8"/>
                  </a:cxn>
                </a:cxnLst>
                <a:rect l="0" t="0" r="r" b="b"/>
                <a:pathLst>
                  <a:path w="54" h="18">
                    <a:moveTo>
                      <a:pt x="54" y="8"/>
                    </a:moveTo>
                    <a:lnTo>
                      <a:pt x="32" y="0"/>
                    </a:lnTo>
                    <a:lnTo>
                      <a:pt x="0" y="10"/>
                    </a:lnTo>
                    <a:lnTo>
                      <a:pt x="20" y="18"/>
                    </a:lnTo>
                    <a:lnTo>
                      <a:pt x="54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47" name="Freeform 4023"/>
              <p:cNvSpPr>
                <a:spLocks/>
              </p:cNvSpPr>
              <p:nvPr/>
            </p:nvSpPr>
            <p:spPr bwMode="auto">
              <a:xfrm>
                <a:off x="2208" y="3246"/>
                <a:ext cx="52" cy="18"/>
              </a:xfrm>
              <a:custGeom>
                <a:avLst/>
                <a:gdLst/>
                <a:ahLst/>
                <a:cxnLst>
                  <a:cxn ang="0">
                    <a:pos x="52" y="8"/>
                  </a:cxn>
                  <a:cxn ang="0">
                    <a:pos x="32" y="0"/>
                  </a:cxn>
                  <a:cxn ang="0">
                    <a:pos x="0" y="10"/>
                  </a:cxn>
                  <a:cxn ang="0">
                    <a:pos x="20" y="18"/>
                  </a:cxn>
                  <a:cxn ang="0">
                    <a:pos x="52" y="8"/>
                  </a:cxn>
                </a:cxnLst>
                <a:rect l="0" t="0" r="r" b="b"/>
                <a:pathLst>
                  <a:path w="52" h="18">
                    <a:moveTo>
                      <a:pt x="52" y="8"/>
                    </a:moveTo>
                    <a:lnTo>
                      <a:pt x="32" y="0"/>
                    </a:lnTo>
                    <a:lnTo>
                      <a:pt x="0" y="10"/>
                    </a:lnTo>
                    <a:lnTo>
                      <a:pt x="20" y="18"/>
                    </a:lnTo>
                    <a:lnTo>
                      <a:pt x="52" y="8"/>
                    </a:lnTo>
                    <a:close/>
                  </a:path>
                </a:pathLst>
              </a:custGeom>
              <a:solidFill>
                <a:srgbClr val="007452"/>
              </a:solidFill>
              <a:ln w="0">
                <a:solidFill>
                  <a:srgbClr val="00745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48" name="Freeform 4024"/>
              <p:cNvSpPr>
                <a:spLocks/>
              </p:cNvSpPr>
              <p:nvPr/>
            </p:nvSpPr>
            <p:spPr bwMode="auto">
              <a:xfrm>
                <a:off x="2208" y="3246"/>
                <a:ext cx="52" cy="18"/>
              </a:xfrm>
              <a:custGeom>
                <a:avLst/>
                <a:gdLst/>
                <a:ahLst/>
                <a:cxnLst>
                  <a:cxn ang="0">
                    <a:pos x="52" y="8"/>
                  </a:cxn>
                  <a:cxn ang="0">
                    <a:pos x="32" y="0"/>
                  </a:cxn>
                  <a:cxn ang="0">
                    <a:pos x="0" y="10"/>
                  </a:cxn>
                  <a:cxn ang="0">
                    <a:pos x="20" y="18"/>
                  </a:cxn>
                  <a:cxn ang="0">
                    <a:pos x="52" y="8"/>
                  </a:cxn>
                </a:cxnLst>
                <a:rect l="0" t="0" r="r" b="b"/>
                <a:pathLst>
                  <a:path w="52" h="18">
                    <a:moveTo>
                      <a:pt x="52" y="8"/>
                    </a:moveTo>
                    <a:lnTo>
                      <a:pt x="32" y="0"/>
                    </a:lnTo>
                    <a:lnTo>
                      <a:pt x="0" y="10"/>
                    </a:lnTo>
                    <a:lnTo>
                      <a:pt x="20" y="18"/>
                    </a:lnTo>
                    <a:lnTo>
                      <a:pt x="52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49" name="Freeform 4025"/>
              <p:cNvSpPr>
                <a:spLocks/>
              </p:cNvSpPr>
              <p:nvPr/>
            </p:nvSpPr>
            <p:spPr bwMode="auto">
              <a:xfrm>
                <a:off x="2174" y="3256"/>
                <a:ext cx="54" cy="18"/>
              </a:xfrm>
              <a:custGeom>
                <a:avLst/>
                <a:gdLst/>
                <a:ahLst/>
                <a:cxnLst>
                  <a:cxn ang="0">
                    <a:pos x="54" y="8"/>
                  </a:cxn>
                  <a:cxn ang="0">
                    <a:pos x="34" y="0"/>
                  </a:cxn>
                  <a:cxn ang="0">
                    <a:pos x="0" y="10"/>
                  </a:cxn>
                  <a:cxn ang="0">
                    <a:pos x="20" y="18"/>
                  </a:cxn>
                  <a:cxn ang="0">
                    <a:pos x="54" y="8"/>
                  </a:cxn>
                </a:cxnLst>
                <a:rect l="0" t="0" r="r" b="b"/>
                <a:pathLst>
                  <a:path w="54" h="18">
                    <a:moveTo>
                      <a:pt x="54" y="8"/>
                    </a:moveTo>
                    <a:lnTo>
                      <a:pt x="34" y="0"/>
                    </a:lnTo>
                    <a:lnTo>
                      <a:pt x="0" y="10"/>
                    </a:lnTo>
                    <a:lnTo>
                      <a:pt x="20" y="18"/>
                    </a:lnTo>
                    <a:lnTo>
                      <a:pt x="54" y="8"/>
                    </a:lnTo>
                    <a:close/>
                  </a:path>
                </a:pathLst>
              </a:custGeom>
              <a:solidFill>
                <a:srgbClr val="007453"/>
              </a:solidFill>
              <a:ln w="0">
                <a:solidFill>
                  <a:srgbClr val="00745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50" name="Freeform 4026"/>
              <p:cNvSpPr>
                <a:spLocks/>
              </p:cNvSpPr>
              <p:nvPr/>
            </p:nvSpPr>
            <p:spPr bwMode="auto">
              <a:xfrm>
                <a:off x="2174" y="3256"/>
                <a:ext cx="54" cy="18"/>
              </a:xfrm>
              <a:custGeom>
                <a:avLst/>
                <a:gdLst/>
                <a:ahLst/>
                <a:cxnLst>
                  <a:cxn ang="0">
                    <a:pos x="54" y="8"/>
                  </a:cxn>
                  <a:cxn ang="0">
                    <a:pos x="34" y="0"/>
                  </a:cxn>
                  <a:cxn ang="0">
                    <a:pos x="0" y="10"/>
                  </a:cxn>
                  <a:cxn ang="0">
                    <a:pos x="20" y="18"/>
                  </a:cxn>
                  <a:cxn ang="0">
                    <a:pos x="54" y="8"/>
                  </a:cxn>
                </a:cxnLst>
                <a:rect l="0" t="0" r="r" b="b"/>
                <a:pathLst>
                  <a:path w="54" h="18">
                    <a:moveTo>
                      <a:pt x="54" y="8"/>
                    </a:moveTo>
                    <a:lnTo>
                      <a:pt x="34" y="0"/>
                    </a:lnTo>
                    <a:lnTo>
                      <a:pt x="0" y="10"/>
                    </a:lnTo>
                    <a:lnTo>
                      <a:pt x="20" y="18"/>
                    </a:lnTo>
                    <a:lnTo>
                      <a:pt x="54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51" name="Freeform 4027"/>
              <p:cNvSpPr>
                <a:spLocks/>
              </p:cNvSpPr>
              <p:nvPr/>
            </p:nvSpPr>
            <p:spPr bwMode="auto">
              <a:xfrm>
                <a:off x="2140" y="3266"/>
                <a:ext cx="54" cy="18"/>
              </a:xfrm>
              <a:custGeom>
                <a:avLst/>
                <a:gdLst/>
                <a:ahLst/>
                <a:cxnLst>
                  <a:cxn ang="0">
                    <a:pos x="54" y="8"/>
                  </a:cxn>
                  <a:cxn ang="0">
                    <a:pos x="34" y="0"/>
                  </a:cxn>
                  <a:cxn ang="0">
                    <a:pos x="0" y="10"/>
                  </a:cxn>
                  <a:cxn ang="0">
                    <a:pos x="20" y="18"/>
                  </a:cxn>
                  <a:cxn ang="0">
                    <a:pos x="54" y="8"/>
                  </a:cxn>
                </a:cxnLst>
                <a:rect l="0" t="0" r="r" b="b"/>
                <a:pathLst>
                  <a:path w="54" h="18">
                    <a:moveTo>
                      <a:pt x="54" y="8"/>
                    </a:moveTo>
                    <a:lnTo>
                      <a:pt x="34" y="0"/>
                    </a:lnTo>
                    <a:lnTo>
                      <a:pt x="0" y="10"/>
                    </a:lnTo>
                    <a:lnTo>
                      <a:pt x="20" y="18"/>
                    </a:lnTo>
                    <a:lnTo>
                      <a:pt x="54" y="8"/>
                    </a:lnTo>
                    <a:close/>
                  </a:path>
                </a:pathLst>
              </a:custGeom>
              <a:solidFill>
                <a:srgbClr val="007653"/>
              </a:solidFill>
              <a:ln w="0">
                <a:solidFill>
                  <a:srgbClr val="00765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52" name="Freeform 4028"/>
              <p:cNvSpPr>
                <a:spLocks/>
              </p:cNvSpPr>
              <p:nvPr/>
            </p:nvSpPr>
            <p:spPr bwMode="auto">
              <a:xfrm>
                <a:off x="2140" y="3266"/>
                <a:ext cx="54" cy="18"/>
              </a:xfrm>
              <a:custGeom>
                <a:avLst/>
                <a:gdLst/>
                <a:ahLst/>
                <a:cxnLst>
                  <a:cxn ang="0">
                    <a:pos x="54" y="8"/>
                  </a:cxn>
                  <a:cxn ang="0">
                    <a:pos x="34" y="0"/>
                  </a:cxn>
                  <a:cxn ang="0">
                    <a:pos x="0" y="10"/>
                  </a:cxn>
                  <a:cxn ang="0">
                    <a:pos x="20" y="18"/>
                  </a:cxn>
                  <a:cxn ang="0">
                    <a:pos x="54" y="8"/>
                  </a:cxn>
                </a:cxnLst>
                <a:rect l="0" t="0" r="r" b="b"/>
                <a:pathLst>
                  <a:path w="54" h="18">
                    <a:moveTo>
                      <a:pt x="54" y="8"/>
                    </a:moveTo>
                    <a:lnTo>
                      <a:pt x="34" y="0"/>
                    </a:lnTo>
                    <a:lnTo>
                      <a:pt x="0" y="10"/>
                    </a:lnTo>
                    <a:lnTo>
                      <a:pt x="20" y="18"/>
                    </a:lnTo>
                    <a:lnTo>
                      <a:pt x="54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53" name="Freeform 4029"/>
              <p:cNvSpPr>
                <a:spLocks/>
              </p:cNvSpPr>
              <p:nvPr/>
            </p:nvSpPr>
            <p:spPr bwMode="auto">
              <a:xfrm>
                <a:off x="2104" y="3276"/>
                <a:ext cx="56" cy="20"/>
              </a:xfrm>
              <a:custGeom>
                <a:avLst/>
                <a:gdLst/>
                <a:ahLst/>
                <a:cxnLst>
                  <a:cxn ang="0">
                    <a:pos x="56" y="8"/>
                  </a:cxn>
                  <a:cxn ang="0">
                    <a:pos x="36" y="0"/>
                  </a:cxn>
                  <a:cxn ang="0">
                    <a:pos x="0" y="10"/>
                  </a:cxn>
                  <a:cxn ang="0">
                    <a:pos x="22" y="20"/>
                  </a:cxn>
                  <a:cxn ang="0">
                    <a:pos x="56" y="8"/>
                  </a:cxn>
                </a:cxnLst>
                <a:rect l="0" t="0" r="r" b="b"/>
                <a:pathLst>
                  <a:path w="56" h="20">
                    <a:moveTo>
                      <a:pt x="56" y="8"/>
                    </a:moveTo>
                    <a:lnTo>
                      <a:pt x="36" y="0"/>
                    </a:lnTo>
                    <a:lnTo>
                      <a:pt x="0" y="10"/>
                    </a:lnTo>
                    <a:lnTo>
                      <a:pt x="22" y="20"/>
                    </a:lnTo>
                    <a:lnTo>
                      <a:pt x="56" y="8"/>
                    </a:lnTo>
                    <a:close/>
                  </a:path>
                </a:pathLst>
              </a:custGeom>
              <a:solidFill>
                <a:srgbClr val="007850"/>
              </a:solidFill>
              <a:ln w="0">
                <a:solidFill>
                  <a:srgbClr val="00785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54" name="Freeform 4030"/>
              <p:cNvSpPr>
                <a:spLocks/>
              </p:cNvSpPr>
              <p:nvPr/>
            </p:nvSpPr>
            <p:spPr bwMode="auto">
              <a:xfrm>
                <a:off x="2104" y="3276"/>
                <a:ext cx="56" cy="20"/>
              </a:xfrm>
              <a:custGeom>
                <a:avLst/>
                <a:gdLst/>
                <a:ahLst/>
                <a:cxnLst>
                  <a:cxn ang="0">
                    <a:pos x="56" y="8"/>
                  </a:cxn>
                  <a:cxn ang="0">
                    <a:pos x="36" y="0"/>
                  </a:cxn>
                  <a:cxn ang="0">
                    <a:pos x="0" y="10"/>
                  </a:cxn>
                  <a:cxn ang="0">
                    <a:pos x="22" y="20"/>
                  </a:cxn>
                  <a:cxn ang="0">
                    <a:pos x="56" y="8"/>
                  </a:cxn>
                </a:cxnLst>
                <a:rect l="0" t="0" r="r" b="b"/>
                <a:pathLst>
                  <a:path w="56" h="20">
                    <a:moveTo>
                      <a:pt x="56" y="8"/>
                    </a:moveTo>
                    <a:lnTo>
                      <a:pt x="36" y="0"/>
                    </a:lnTo>
                    <a:lnTo>
                      <a:pt x="0" y="10"/>
                    </a:lnTo>
                    <a:lnTo>
                      <a:pt x="22" y="20"/>
                    </a:lnTo>
                    <a:lnTo>
                      <a:pt x="56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55" name="Freeform 4031"/>
              <p:cNvSpPr>
                <a:spLocks/>
              </p:cNvSpPr>
              <p:nvPr/>
            </p:nvSpPr>
            <p:spPr bwMode="auto">
              <a:xfrm>
                <a:off x="2070" y="3286"/>
                <a:ext cx="56" cy="20"/>
              </a:xfrm>
              <a:custGeom>
                <a:avLst/>
                <a:gdLst/>
                <a:ahLst/>
                <a:cxnLst>
                  <a:cxn ang="0">
                    <a:pos x="56" y="10"/>
                  </a:cxn>
                  <a:cxn ang="0">
                    <a:pos x="34" y="0"/>
                  </a:cxn>
                  <a:cxn ang="0">
                    <a:pos x="0" y="10"/>
                  </a:cxn>
                  <a:cxn ang="0">
                    <a:pos x="20" y="20"/>
                  </a:cxn>
                  <a:cxn ang="0">
                    <a:pos x="56" y="10"/>
                  </a:cxn>
                </a:cxnLst>
                <a:rect l="0" t="0" r="r" b="b"/>
                <a:pathLst>
                  <a:path w="56" h="20">
                    <a:moveTo>
                      <a:pt x="56" y="10"/>
                    </a:moveTo>
                    <a:lnTo>
                      <a:pt x="34" y="0"/>
                    </a:lnTo>
                    <a:lnTo>
                      <a:pt x="0" y="10"/>
                    </a:lnTo>
                    <a:lnTo>
                      <a:pt x="20" y="20"/>
                    </a:lnTo>
                    <a:lnTo>
                      <a:pt x="56" y="10"/>
                    </a:lnTo>
                    <a:close/>
                  </a:path>
                </a:pathLst>
              </a:custGeom>
              <a:solidFill>
                <a:srgbClr val="00794D"/>
              </a:solidFill>
              <a:ln w="0">
                <a:solidFill>
                  <a:srgbClr val="00794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56" name="Freeform 4032"/>
              <p:cNvSpPr>
                <a:spLocks/>
              </p:cNvSpPr>
              <p:nvPr/>
            </p:nvSpPr>
            <p:spPr bwMode="auto">
              <a:xfrm>
                <a:off x="2070" y="3286"/>
                <a:ext cx="56" cy="20"/>
              </a:xfrm>
              <a:custGeom>
                <a:avLst/>
                <a:gdLst/>
                <a:ahLst/>
                <a:cxnLst>
                  <a:cxn ang="0">
                    <a:pos x="56" y="10"/>
                  </a:cxn>
                  <a:cxn ang="0">
                    <a:pos x="34" y="0"/>
                  </a:cxn>
                  <a:cxn ang="0">
                    <a:pos x="0" y="10"/>
                  </a:cxn>
                  <a:cxn ang="0">
                    <a:pos x="20" y="20"/>
                  </a:cxn>
                  <a:cxn ang="0">
                    <a:pos x="56" y="10"/>
                  </a:cxn>
                </a:cxnLst>
                <a:rect l="0" t="0" r="r" b="b"/>
                <a:pathLst>
                  <a:path w="56" h="20">
                    <a:moveTo>
                      <a:pt x="56" y="10"/>
                    </a:moveTo>
                    <a:lnTo>
                      <a:pt x="34" y="0"/>
                    </a:lnTo>
                    <a:lnTo>
                      <a:pt x="0" y="10"/>
                    </a:lnTo>
                    <a:lnTo>
                      <a:pt x="20" y="20"/>
                    </a:lnTo>
                    <a:lnTo>
                      <a:pt x="56" y="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57" name="Freeform 4033"/>
              <p:cNvSpPr>
                <a:spLocks/>
              </p:cNvSpPr>
              <p:nvPr/>
            </p:nvSpPr>
            <p:spPr bwMode="auto">
              <a:xfrm>
                <a:off x="2034" y="3296"/>
                <a:ext cx="56" cy="18"/>
              </a:xfrm>
              <a:custGeom>
                <a:avLst/>
                <a:gdLst/>
                <a:ahLst/>
                <a:cxnLst>
                  <a:cxn ang="0">
                    <a:pos x="56" y="10"/>
                  </a:cxn>
                  <a:cxn ang="0">
                    <a:pos x="36" y="0"/>
                  </a:cxn>
                  <a:cxn ang="0">
                    <a:pos x="0" y="10"/>
                  </a:cxn>
                  <a:cxn ang="0">
                    <a:pos x="20" y="18"/>
                  </a:cxn>
                  <a:cxn ang="0">
                    <a:pos x="56" y="10"/>
                  </a:cxn>
                </a:cxnLst>
                <a:rect l="0" t="0" r="r" b="b"/>
                <a:pathLst>
                  <a:path w="56" h="18">
                    <a:moveTo>
                      <a:pt x="56" y="10"/>
                    </a:moveTo>
                    <a:lnTo>
                      <a:pt x="36" y="0"/>
                    </a:lnTo>
                    <a:lnTo>
                      <a:pt x="0" y="10"/>
                    </a:lnTo>
                    <a:lnTo>
                      <a:pt x="20" y="18"/>
                    </a:lnTo>
                    <a:lnTo>
                      <a:pt x="56" y="10"/>
                    </a:lnTo>
                    <a:close/>
                  </a:path>
                </a:pathLst>
              </a:custGeom>
              <a:solidFill>
                <a:srgbClr val="007B49"/>
              </a:solidFill>
              <a:ln w="0">
                <a:solidFill>
                  <a:srgbClr val="007B4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58" name="Freeform 4034"/>
              <p:cNvSpPr>
                <a:spLocks/>
              </p:cNvSpPr>
              <p:nvPr/>
            </p:nvSpPr>
            <p:spPr bwMode="auto">
              <a:xfrm>
                <a:off x="2034" y="3296"/>
                <a:ext cx="56" cy="18"/>
              </a:xfrm>
              <a:custGeom>
                <a:avLst/>
                <a:gdLst/>
                <a:ahLst/>
                <a:cxnLst>
                  <a:cxn ang="0">
                    <a:pos x="56" y="10"/>
                  </a:cxn>
                  <a:cxn ang="0">
                    <a:pos x="36" y="0"/>
                  </a:cxn>
                  <a:cxn ang="0">
                    <a:pos x="0" y="10"/>
                  </a:cxn>
                  <a:cxn ang="0">
                    <a:pos x="20" y="18"/>
                  </a:cxn>
                  <a:cxn ang="0">
                    <a:pos x="56" y="10"/>
                  </a:cxn>
                </a:cxnLst>
                <a:rect l="0" t="0" r="r" b="b"/>
                <a:pathLst>
                  <a:path w="56" h="18">
                    <a:moveTo>
                      <a:pt x="56" y="10"/>
                    </a:moveTo>
                    <a:lnTo>
                      <a:pt x="36" y="0"/>
                    </a:lnTo>
                    <a:lnTo>
                      <a:pt x="0" y="10"/>
                    </a:lnTo>
                    <a:lnTo>
                      <a:pt x="20" y="18"/>
                    </a:lnTo>
                    <a:lnTo>
                      <a:pt x="56" y="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59" name="Freeform 4035"/>
              <p:cNvSpPr>
                <a:spLocks/>
              </p:cNvSpPr>
              <p:nvPr/>
            </p:nvSpPr>
            <p:spPr bwMode="auto">
              <a:xfrm>
                <a:off x="1996" y="3306"/>
                <a:ext cx="58" cy="18"/>
              </a:xfrm>
              <a:custGeom>
                <a:avLst/>
                <a:gdLst/>
                <a:ahLst/>
                <a:cxnLst>
                  <a:cxn ang="0">
                    <a:pos x="58" y="8"/>
                  </a:cxn>
                  <a:cxn ang="0">
                    <a:pos x="38" y="0"/>
                  </a:cxn>
                  <a:cxn ang="0">
                    <a:pos x="0" y="8"/>
                  </a:cxn>
                  <a:cxn ang="0">
                    <a:pos x="20" y="18"/>
                  </a:cxn>
                  <a:cxn ang="0">
                    <a:pos x="58" y="8"/>
                  </a:cxn>
                </a:cxnLst>
                <a:rect l="0" t="0" r="r" b="b"/>
                <a:pathLst>
                  <a:path w="58" h="18">
                    <a:moveTo>
                      <a:pt x="58" y="8"/>
                    </a:moveTo>
                    <a:lnTo>
                      <a:pt x="38" y="0"/>
                    </a:lnTo>
                    <a:lnTo>
                      <a:pt x="0" y="8"/>
                    </a:lnTo>
                    <a:lnTo>
                      <a:pt x="20" y="18"/>
                    </a:lnTo>
                    <a:lnTo>
                      <a:pt x="58" y="8"/>
                    </a:lnTo>
                    <a:close/>
                  </a:path>
                </a:pathLst>
              </a:custGeom>
              <a:solidFill>
                <a:srgbClr val="007C46"/>
              </a:solidFill>
              <a:ln w="0">
                <a:solidFill>
                  <a:srgbClr val="007C4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60" name="Freeform 4036"/>
              <p:cNvSpPr>
                <a:spLocks/>
              </p:cNvSpPr>
              <p:nvPr/>
            </p:nvSpPr>
            <p:spPr bwMode="auto">
              <a:xfrm>
                <a:off x="1996" y="3306"/>
                <a:ext cx="58" cy="18"/>
              </a:xfrm>
              <a:custGeom>
                <a:avLst/>
                <a:gdLst/>
                <a:ahLst/>
                <a:cxnLst>
                  <a:cxn ang="0">
                    <a:pos x="58" y="8"/>
                  </a:cxn>
                  <a:cxn ang="0">
                    <a:pos x="38" y="0"/>
                  </a:cxn>
                  <a:cxn ang="0">
                    <a:pos x="0" y="8"/>
                  </a:cxn>
                  <a:cxn ang="0">
                    <a:pos x="20" y="18"/>
                  </a:cxn>
                  <a:cxn ang="0">
                    <a:pos x="58" y="8"/>
                  </a:cxn>
                </a:cxnLst>
                <a:rect l="0" t="0" r="r" b="b"/>
                <a:pathLst>
                  <a:path w="58" h="18">
                    <a:moveTo>
                      <a:pt x="58" y="8"/>
                    </a:moveTo>
                    <a:lnTo>
                      <a:pt x="38" y="0"/>
                    </a:lnTo>
                    <a:lnTo>
                      <a:pt x="0" y="8"/>
                    </a:lnTo>
                    <a:lnTo>
                      <a:pt x="20" y="18"/>
                    </a:lnTo>
                    <a:lnTo>
                      <a:pt x="58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61" name="Freeform 4037"/>
              <p:cNvSpPr>
                <a:spLocks/>
              </p:cNvSpPr>
              <p:nvPr/>
            </p:nvSpPr>
            <p:spPr bwMode="auto">
              <a:xfrm>
                <a:off x="2958" y="3086"/>
                <a:ext cx="44" cy="10"/>
              </a:xfrm>
              <a:custGeom>
                <a:avLst/>
                <a:gdLst/>
                <a:ahLst/>
                <a:cxnLst>
                  <a:cxn ang="0">
                    <a:pos x="44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22" y="10"/>
                  </a:cxn>
                  <a:cxn ang="0">
                    <a:pos x="44" y="6"/>
                  </a:cxn>
                </a:cxnLst>
                <a:rect l="0" t="0" r="r" b="b"/>
                <a:pathLst>
                  <a:path w="44" h="10">
                    <a:moveTo>
                      <a:pt x="44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22" y="10"/>
                    </a:lnTo>
                    <a:lnTo>
                      <a:pt x="44" y="6"/>
                    </a:lnTo>
                    <a:close/>
                  </a:path>
                </a:pathLst>
              </a:custGeom>
              <a:solidFill>
                <a:srgbClr val="007C46"/>
              </a:solidFill>
              <a:ln w="0">
                <a:solidFill>
                  <a:srgbClr val="007C4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62" name="Freeform 4038"/>
              <p:cNvSpPr>
                <a:spLocks/>
              </p:cNvSpPr>
              <p:nvPr/>
            </p:nvSpPr>
            <p:spPr bwMode="auto">
              <a:xfrm>
                <a:off x="2958" y="3086"/>
                <a:ext cx="44" cy="10"/>
              </a:xfrm>
              <a:custGeom>
                <a:avLst/>
                <a:gdLst/>
                <a:ahLst/>
                <a:cxnLst>
                  <a:cxn ang="0">
                    <a:pos x="44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22" y="10"/>
                  </a:cxn>
                  <a:cxn ang="0">
                    <a:pos x="44" y="6"/>
                  </a:cxn>
                </a:cxnLst>
                <a:rect l="0" t="0" r="r" b="b"/>
                <a:pathLst>
                  <a:path w="44" h="10">
                    <a:moveTo>
                      <a:pt x="44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22" y="10"/>
                    </a:lnTo>
                    <a:lnTo>
                      <a:pt x="44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63" name="Freeform 4039"/>
              <p:cNvSpPr>
                <a:spLocks/>
              </p:cNvSpPr>
              <p:nvPr/>
            </p:nvSpPr>
            <p:spPr bwMode="auto">
              <a:xfrm>
                <a:off x="2936" y="3092"/>
                <a:ext cx="44" cy="10"/>
              </a:xfrm>
              <a:custGeom>
                <a:avLst/>
                <a:gdLst/>
                <a:ahLst/>
                <a:cxnLst>
                  <a:cxn ang="0">
                    <a:pos x="44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2" y="10"/>
                  </a:cxn>
                  <a:cxn ang="0">
                    <a:pos x="44" y="4"/>
                  </a:cxn>
                </a:cxnLst>
                <a:rect l="0" t="0" r="r" b="b"/>
                <a:pathLst>
                  <a:path w="44" h="10">
                    <a:moveTo>
                      <a:pt x="44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2" y="10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007C46"/>
              </a:solidFill>
              <a:ln w="0">
                <a:solidFill>
                  <a:srgbClr val="007C4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64" name="Freeform 4040"/>
              <p:cNvSpPr>
                <a:spLocks/>
              </p:cNvSpPr>
              <p:nvPr/>
            </p:nvSpPr>
            <p:spPr bwMode="auto">
              <a:xfrm>
                <a:off x="2936" y="3092"/>
                <a:ext cx="44" cy="10"/>
              </a:xfrm>
              <a:custGeom>
                <a:avLst/>
                <a:gdLst/>
                <a:ahLst/>
                <a:cxnLst>
                  <a:cxn ang="0">
                    <a:pos x="44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2" y="10"/>
                  </a:cxn>
                  <a:cxn ang="0">
                    <a:pos x="44" y="4"/>
                  </a:cxn>
                </a:cxnLst>
                <a:rect l="0" t="0" r="r" b="b"/>
                <a:pathLst>
                  <a:path w="44" h="10">
                    <a:moveTo>
                      <a:pt x="44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2" y="10"/>
                    </a:lnTo>
                    <a:lnTo>
                      <a:pt x="4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65" name="Freeform 4041"/>
              <p:cNvSpPr>
                <a:spLocks/>
              </p:cNvSpPr>
              <p:nvPr/>
            </p:nvSpPr>
            <p:spPr bwMode="auto">
              <a:xfrm>
                <a:off x="2914" y="3096"/>
                <a:ext cx="44" cy="12"/>
              </a:xfrm>
              <a:custGeom>
                <a:avLst/>
                <a:gdLst/>
                <a:ahLst/>
                <a:cxnLst>
                  <a:cxn ang="0">
                    <a:pos x="44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22" y="12"/>
                  </a:cxn>
                  <a:cxn ang="0">
                    <a:pos x="44" y="6"/>
                  </a:cxn>
                </a:cxnLst>
                <a:rect l="0" t="0" r="r" b="b"/>
                <a:pathLst>
                  <a:path w="44" h="12">
                    <a:moveTo>
                      <a:pt x="44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22" y="12"/>
                    </a:lnTo>
                    <a:lnTo>
                      <a:pt x="44" y="6"/>
                    </a:lnTo>
                    <a:close/>
                  </a:path>
                </a:pathLst>
              </a:custGeom>
              <a:solidFill>
                <a:srgbClr val="007C46"/>
              </a:solidFill>
              <a:ln w="0">
                <a:solidFill>
                  <a:srgbClr val="007C4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66" name="Freeform 4042"/>
              <p:cNvSpPr>
                <a:spLocks/>
              </p:cNvSpPr>
              <p:nvPr/>
            </p:nvSpPr>
            <p:spPr bwMode="auto">
              <a:xfrm>
                <a:off x="2914" y="3096"/>
                <a:ext cx="44" cy="12"/>
              </a:xfrm>
              <a:custGeom>
                <a:avLst/>
                <a:gdLst/>
                <a:ahLst/>
                <a:cxnLst>
                  <a:cxn ang="0">
                    <a:pos x="44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22" y="12"/>
                  </a:cxn>
                  <a:cxn ang="0">
                    <a:pos x="44" y="6"/>
                  </a:cxn>
                </a:cxnLst>
                <a:rect l="0" t="0" r="r" b="b"/>
                <a:pathLst>
                  <a:path w="44" h="12">
                    <a:moveTo>
                      <a:pt x="44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22" y="12"/>
                    </a:lnTo>
                    <a:lnTo>
                      <a:pt x="44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67" name="Freeform 4043"/>
              <p:cNvSpPr>
                <a:spLocks/>
              </p:cNvSpPr>
              <p:nvPr/>
            </p:nvSpPr>
            <p:spPr bwMode="auto">
              <a:xfrm>
                <a:off x="2890" y="3102"/>
                <a:ext cx="46" cy="12"/>
              </a:xfrm>
              <a:custGeom>
                <a:avLst/>
                <a:gdLst/>
                <a:ahLst/>
                <a:cxnLst>
                  <a:cxn ang="0">
                    <a:pos x="46" y="6"/>
                  </a:cxn>
                  <a:cxn ang="0">
                    <a:pos x="24" y="0"/>
                  </a:cxn>
                  <a:cxn ang="0">
                    <a:pos x="0" y="6"/>
                  </a:cxn>
                  <a:cxn ang="0">
                    <a:pos x="24" y="12"/>
                  </a:cxn>
                  <a:cxn ang="0">
                    <a:pos x="46" y="6"/>
                  </a:cxn>
                </a:cxnLst>
                <a:rect l="0" t="0" r="r" b="b"/>
                <a:pathLst>
                  <a:path w="46" h="12">
                    <a:moveTo>
                      <a:pt x="46" y="6"/>
                    </a:moveTo>
                    <a:lnTo>
                      <a:pt x="24" y="0"/>
                    </a:lnTo>
                    <a:lnTo>
                      <a:pt x="0" y="6"/>
                    </a:lnTo>
                    <a:lnTo>
                      <a:pt x="24" y="12"/>
                    </a:lnTo>
                    <a:lnTo>
                      <a:pt x="46" y="6"/>
                    </a:lnTo>
                    <a:close/>
                  </a:path>
                </a:pathLst>
              </a:custGeom>
              <a:solidFill>
                <a:srgbClr val="007C45"/>
              </a:solidFill>
              <a:ln w="0">
                <a:solidFill>
                  <a:srgbClr val="007C4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668" name="Freeform 4044"/>
              <p:cNvSpPr>
                <a:spLocks/>
              </p:cNvSpPr>
              <p:nvPr/>
            </p:nvSpPr>
            <p:spPr bwMode="auto">
              <a:xfrm>
                <a:off x="2890" y="3102"/>
                <a:ext cx="46" cy="12"/>
              </a:xfrm>
              <a:custGeom>
                <a:avLst/>
                <a:gdLst/>
                <a:ahLst/>
                <a:cxnLst>
                  <a:cxn ang="0">
                    <a:pos x="46" y="6"/>
                  </a:cxn>
                  <a:cxn ang="0">
                    <a:pos x="24" y="0"/>
                  </a:cxn>
                  <a:cxn ang="0">
                    <a:pos x="0" y="6"/>
                  </a:cxn>
                  <a:cxn ang="0">
                    <a:pos x="24" y="12"/>
                  </a:cxn>
                  <a:cxn ang="0">
                    <a:pos x="46" y="6"/>
                  </a:cxn>
                </a:cxnLst>
                <a:rect l="0" t="0" r="r" b="b"/>
                <a:pathLst>
                  <a:path w="46" h="12">
                    <a:moveTo>
                      <a:pt x="46" y="6"/>
                    </a:moveTo>
                    <a:lnTo>
                      <a:pt x="24" y="0"/>
                    </a:lnTo>
                    <a:lnTo>
                      <a:pt x="0" y="6"/>
                    </a:lnTo>
                    <a:lnTo>
                      <a:pt x="24" y="12"/>
                    </a:lnTo>
                    <a:lnTo>
                      <a:pt x="4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14" name="Group 4045"/>
              <p:cNvGrpSpPr>
                <a:grpSpLocks/>
              </p:cNvGrpSpPr>
              <p:nvPr/>
            </p:nvGrpSpPr>
            <p:grpSpPr bwMode="auto">
              <a:xfrm>
                <a:off x="2016" y="3092"/>
                <a:ext cx="1054" cy="260"/>
                <a:chOff x="2016" y="3092"/>
                <a:chExt cx="1054" cy="260"/>
              </a:xfrm>
            </p:grpSpPr>
            <p:sp>
              <p:nvSpPr>
                <p:cNvPr id="158670" name="Freeform 4046"/>
                <p:cNvSpPr>
                  <a:spLocks/>
                </p:cNvSpPr>
                <p:nvPr/>
              </p:nvSpPr>
              <p:spPr bwMode="auto">
                <a:xfrm>
                  <a:off x="2868" y="3108"/>
                  <a:ext cx="46" cy="12"/>
                </a:xfrm>
                <a:custGeom>
                  <a:avLst/>
                  <a:gdLst/>
                  <a:ahLst/>
                  <a:cxnLst>
                    <a:cxn ang="0">
                      <a:pos x="46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46" y="6"/>
                    </a:cxn>
                  </a:cxnLst>
                  <a:rect l="0" t="0" r="r" b="b"/>
                  <a:pathLst>
                    <a:path w="46" h="12">
                      <a:moveTo>
                        <a:pt x="46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46" y="6"/>
                      </a:lnTo>
                      <a:close/>
                    </a:path>
                  </a:pathLst>
                </a:custGeom>
                <a:solidFill>
                  <a:srgbClr val="007C45"/>
                </a:solidFill>
                <a:ln w="0">
                  <a:solidFill>
                    <a:srgbClr val="007C4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671" name="Freeform 4047"/>
                <p:cNvSpPr>
                  <a:spLocks/>
                </p:cNvSpPr>
                <p:nvPr/>
              </p:nvSpPr>
              <p:spPr bwMode="auto">
                <a:xfrm>
                  <a:off x="2868" y="3108"/>
                  <a:ext cx="46" cy="12"/>
                </a:xfrm>
                <a:custGeom>
                  <a:avLst/>
                  <a:gdLst/>
                  <a:ahLst/>
                  <a:cxnLst>
                    <a:cxn ang="0">
                      <a:pos x="46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46" y="6"/>
                    </a:cxn>
                  </a:cxnLst>
                  <a:rect l="0" t="0" r="r" b="b"/>
                  <a:pathLst>
                    <a:path w="46" h="12">
                      <a:moveTo>
                        <a:pt x="46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4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672" name="Freeform 4048"/>
                <p:cNvSpPr>
                  <a:spLocks/>
                </p:cNvSpPr>
                <p:nvPr/>
              </p:nvSpPr>
              <p:spPr bwMode="auto">
                <a:xfrm>
                  <a:off x="2844" y="3114"/>
                  <a:ext cx="46" cy="10"/>
                </a:xfrm>
                <a:custGeom>
                  <a:avLst/>
                  <a:gdLst/>
                  <a:ahLst/>
                  <a:cxnLst>
                    <a:cxn ang="0">
                      <a:pos x="46" y="6"/>
                    </a:cxn>
                    <a:cxn ang="0">
                      <a:pos x="24" y="0"/>
                    </a:cxn>
                    <a:cxn ang="0">
                      <a:pos x="0" y="4"/>
                    </a:cxn>
                    <a:cxn ang="0">
                      <a:pos x="22" y="10"/>
                    </a:cxn>
                    <a:cxn ang="0">
                      <a:pos x="46" y="6"/>
                    </a:cxn>
                  </a:cxnLst>
                  <a:rect l="0" t="0" r="r" b="b"/>
                  <a:pathLst>
                    <a:path w="46" h="10">
                      <a:moveTo>
                        <a:pt x="46" y="6"/>
                      </a:moveTo>
                      <a:lnTo>
                        <a:pt x="24" y="0"/>
                      </a:lnTo>
                      <a:lnTo>
                        <a:pt x="0" y="4"/>
                      </a:lnTo>
                      <a:lnTo>
                        <a:pt x="22" y="10"/>
                      </a:lnTo>
                      <a:lnTo>
                        <a:pt x="46" y="6"/>
                      </a:lnTo>
                      <a:close/>
                    </a:path>
                  </a:pathLst>
                </a:custGeom>
                <a:solidFill>
                  <a:srgbClr val="007C44"/>
                </a:solidFill>
                <a:ln w="0">
                  <a:solidFill>
                    <a:srgbClr val="007C4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673" name="Freeform 4049"/>
                <p:cNvSpPr>
                  <a:spLocks/>
                </p:cNvSpPr>
                <p:nvPr/>
              </p:nvSpPr>
              <p:spPr bwMode="auto">
                <a:xfrm>
                  <a:off x="2844" y="3114"/>
                  <a:ext cx="46" cy="10"/>
                </a:xfrm>
                <a:custGeom>
                  <a:avLst/>
                  <a:gdLst/>
                  <a:ahLst/>
                  <a:cxnLst>
                    <a:cxn ang="0">
                      <a:pos x="46" y="6"/>
                    </a:cxn>
                    <a:cxn ang="0">
                      <a:pos x="24" y="0"/>
                    </a:cxn>
                    <a:cxn ang="0">
                      <a:pos x="0" y="4"/>
                    </a:cxn>
                    <a:cxn ang="0">
                      <a:pos x="22" y="10"/>
                    </a:cxn>
                    <a:cxn ang="0">
                      <a:pos x="46" y="6"/>
                    </a:cxn>
                  </a:cxnLst>
                  <a:rect l="0" t="0" r="r" b="b"/>
                  <a:pathLst>
                    <a:path w="46" h="10">
                      <a:moveTo>
                        <a:pt x="46" y="6"/>
                      </a:moveTo>
                      <a:lnTo>
                        <a:pt x="24" y="0"/>
                      </a:lnTo>
                      <a:lnTo>
                        <a:pt x="0" y="4"/>
                      </a:lnTo>
                      <a:lnTo>
                        <a:pt x="22" y="10"/>
                      </a:lnTo>
                      <a:lnTo>
                        <a:pt x="4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674" name="Freeform 4050"/>
                <p:cNvSpPr>
                  <a:spLocks/>
                </p:cNvSpPr>
                <p:nvPr/>
              </p:nvSpPr>
              <p:spPr bwMode="auto">
                <a:xfrm>
                  <a:off x="2820" y="3118"/>
                  <a:ext cx="46" cy="12"/>
                </a:xfrm>
                <a:custGeom>
                  <a:avLst/>
                  <a:gdLst/>
                  <a:ahLst/>
                  <a:cxnLst>
                    <a:cxn ang="0">
                      <a:pos x="46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6" y="6"/>
                    </a:cxn>
                  </a:cxnLst>
                  <a:rect l="0" t="0" r="r" b="b"/>
                  <a:pathLst>
                    <a:path w="46" h="12">
                      <a:moveTo>
                        <a:pt x="46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6" y="6"/>
                      </a:lnTo>
                      <a:close/>
                    </a:path>
                  </a:pathLst>
                </a:custGeom>
                <a:solidFill>
                  <a:srgbClr val="007C43"/>
                </a:solidFill>
                <a:ln w="0">
                  <a:solidFill>
                    <a:srgbClr val="007C4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675" name="Freeform 4051"/>
                <p:cNvSpPr>
                  <a:spLocks/>
                </p:cNvSpPr>
                <p:nvPr/>
              </p:nvSpPr>
              <p:spPr bwMode="auto">
                <a:xfrm>
                  <a:off x="2820" y="3118"/>
                  <a:ext cx="46" cy="12"/>
                </a:xfrm>
                <a:custGeom>
                  <a:avLst/>
                  <a:gdLst/>
                  <a:ahLst/>
                  <a:cxnLst>
                    <a:cxn ang="0">
                      <a:pos x="46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6" y="6"/>
                    </a:cxn>
                  </a:cxnLst>
                  <a:rect l="0" t="0" r="r" b="b"/>
                  <a:pathLst>
                    <a:path w="46" h="12">
                      <a:moveTo>
                        <a:pt x="46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676" name="Freeform 4052"/>
                <p:cNvSpPr>
                  <a:spLocks/>
                </p:cNvSpPr>
                <p:nvPr/>
              </p:nvSpPr>
              <p:spPr bwMode="auto">
                <a:xfrm>
                  <a:off x="2796" y="3124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8" y="6"/>
                      </a:lnTo>
                      <a:close/>
                    </a:path>
                  </a:pathLst>
                </a:custGeom>
                <a:solidFill>
                  <a:srgbClr val="007C42"/>
                </a:solidFill>
                <a:ln w="0">
                  <a:solidFill>
                    <a:srgbClr val="007C4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677" name="Freeform 4053"/>
                <p:cNvSpPr>
                  <a:spLocks/>
                </p:cNvSpPr>
                <p:nvPr/>
              </p:nvSpPr>
              <p:spPr bwMode="auto">
                <a:xfrm>
                  <a:off x="2796" y="3124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678" name="Freeform 4054"/>
                <p:cNvSpPr>
                  <a:spLocks/>
                </p:cNvSpPr>
                <p:nvPr/>
              </p:nvSpPr>
              <p:spPr bwMode="auto">
                <a:xfrm>
                  <a:off x="2772" y="3130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48" y="6"/>
                      </a:lnTo>
                      <a:close/>
                    </a:path>
                  </a:pathLst>
                </a:custGeom>
                <a:solidFill>
                  <a:srgbClr val="007C40"/>
                </a:solidFill>
                <a:ln w="0">
                  <a:solidFill>
                    <a:srgbClr val="007C4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679" name="Freeform 4055"/>
                <p:cNvSpPr>
                  <a:spLocks/>
                </p:cNvSpPr>
                <p:nvPr/>
              </p:nvSpPr>
              <p:spPr bwMode="auto">
                <a:xfrm>
                  <a:off x="2772" y="3130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4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680" name="Freeform 4056"/>
                <p:cNvSpPr>
                  <a:spLocks/>
                </p:cNvSpPr>
                <p:nvPr/>
              </p:nvSpPr>
              <p:spPr bwMode="auto">
                <a:xfrm>
                  <a:off x="2748" y="3136"/>
                  <a:ext cx="46" cy="12"/>
                </a:xfrm>
                <a:custGeom>
                  <a:avLst/>
                  <a:gdLst/>
                  <a:ahLst/>
                  <a:cxnLst>
                    <a:cxn ang="0">
                      <a:pos x="46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46" y="6"/>
                    </a:cxn>
                  </a:cxnLst>
                  <a:rect l="0" t="0" r="r" b="b"/>
                  <a:pathLst>
                    <a:path w="46" h="12">
                      <a:moveTo>
                        <a:pt x="46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46" y="6"/>
                      </a:lnTo>
                      <a:close/>
                    </a:path>
                  </a:pathLst>
                </a:custGeom>
                <a:solidFill>
                  <a:srgbClr val="007C3F"/>
                </a:solidFill>
                <a:ln w="0">
                  <a:solidFill>
                    <a:srgbClr val="007C3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681" name="Freeform 4057"/>
                <p:cNvSpPr>
                  <a:spLocks/>
                </p:cNvSpPr>
                <p:nvPr/>
              </p:nvSpPr>
              <p:spPr bwMode="auto">
                <a:xfrm>
                  <a:off x="2748" y="3136"/>
                  <a:ext cx="46" cy="12"/>
                </a:xfrm>
                <a:custGeom>
                  <a:avLst/>
                  <a:gdLst/>
                  <a:ahLst/>
                  <a:cxnLst>
                    <a:cxn ang="0">
                      <a:pos x="46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46" y="6"/>
                    </a:cxn>
                  </a:cxnLst>
                  <a:rect l="0" t="0" r="r" b="b"/>
                  <a:pathLst>
                    <a:path w="46" h="12">
                      <a:moveTo>
                        <a:pt x="46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4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682" name="Freeform 4058"/>
                <p:cNvSpPr>
                  <a:spLocks/>
                </p:cNvSpPr>
                <p:nvPr/>
              </p:nvSpPr>
              <p:spPr bwMode="auto">
                <a:xfrm>
                  <a:off x="2722" y="3142"/>
                  <a:ext cx="48" cy="10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22" y="10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0">
                      <a:moveTo>
                        <a:pt x="48" y="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22" y="10"/>
                      </a:lnTo>
                      <a:lnTo>
                        <a:pt x="48" y="6"/>
                      </a:lnTo>
                      <a:close/>
                    </a:path>
                  </a:pathLst>
                </a:custGeom>
                <a:solidFill>
                  <a:srgbClr val="007C3D"/>
                </a:solidFill>
                <a:ln w="0">
                  <a:solidFill>
                    <a:srgbClr val="007C3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683" name="Freeform 4059"/>
                <p:cNvSpPr>
                  <a:spLocks/>
                </p:cNvSpPr>
                <p:nvPr/>
              </p:nvSpPr>
              <p:spPr bwMode="auto">
                <a:xfrm>
                  <a:off x="2722" y="3142"/>
                  <a:ext cx="48" cy="10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22" y="10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0">
                      <a:moveTo>
                        <a:pt x="48" y="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22" y="10"/>
                      </a:lnTo>
                      <a:lnTo>
                        <a:pt x="4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684" name="Freeform 4060"/>
                <p:cNvSpPr>
                  <a:spLocks/>
                </p:cNvSpPr>
                <p:nvPr/>
              </p:nvSpPr>
              <p:spPr bwMode="auto">
                <a:xfrm>
                  <a:off x="2698" y="3146"/>
                  <a:ext cx="46" cy="12"/>
                </a:xfrm>
                <a:custGeom>
                  <a:avLst/>
                  <a:gdLst/>
                  <a:ahLst/>
                  <a:cxnLst>
                    <a:cxn ang="0">
                      <a:pos x="46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46" y="6"/>
                    </a:cxn>
                  </a:cxnLst>
                  <a:rect l="0" t="0" r="r" b="b"/>
                  <a:pathLst>
                    <a:path w="46" h="12">
                      <a:moveTo>
                        <a:pt x="46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46" y="6"/>
                      </a:lnTo>
                      <a:close/>
                    </a:path>
                  </a:pathLst>
                </a:custGeom>
                <a:solidFill>
                  <a:srgbClr val="007B3C"/>
                </a:solidFill>
                <a:ln w="0">
                  <a:solidFill>
                    <a:srgbClr val="007B3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685" name="Freeform 4061"/>
                <p:cNvSpPr>
                  <a:spLocks/>
                </p:cNvSpPr>
                <p:nvPr/>
              </p:nvSpPr>
              <p:spPr bwMode="auto">
                <a:xfrm>
                  <a:off x="2698" y="3146"/>
                  <a:ext cx="46" cy="12"/>
                </a:xfrm>
                <a:custGeom>
                  <a:avLst/>
                  <a:gdLst/>
                  <a:ahLst/>
                  <a:cxnLst>
                    <a:cxn ang="0">
                      <a:pos x="46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46" y="6"/>
                    </a:cxn>
                  </a:cxnLst>
                  <a:rect l="0" t="0" r="r" b="b"/>
                  <a:pathLst>
                    <a:path w="46" h="12">
                      <a:moveTo>
                        <a:pt x="46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4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686" name="Freeform 4062"/>
                <p:cNvSpPr>
                  <a:spLocks/>
                </p:cNvSpPr>
                <p:nvPr/>
              </p:nvSpPr>
              <p:spPr bwMode="auto">
                <a:xfrm>
                  <a:off x="2672" y="3152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48" y="6"/>
                      </a:lnTo>
                      <a:close/>
                    </a:path>
                  </a:pathLst>
                </a:custGeom>
                <a:solidFill>
                  <a:srgbClr val="007B3A"/>
                </a:solidFill>
                <a:ln w="0">
                  <a:solidFill>
                    <a:srgbClr val="007B3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687" name="Freeform 4063"/>
                <p:cNvSpPr>
                  <a:spLocks/>
                </p:cNvSpPr>
                <p:nvPr/>
              </p:nvSpPr>
              <p:spPr bwMode="auto">
                <a:xfrm>
                  <a:off x="2672" y="3152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4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688" name="Freeform 4064"/>
                <p:cNvSpPr>
                  <a:spLocks/>
                </p:cNvSpPr>
                <p:nvPr/>
              </p:nvSpPr>
              <p:spPr bwMode="auto">
                <a:xfrm>
                  <a:off x="2644" y="3158"/>
                  <a:ext cx="50" cy="10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24" y="10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0">
                      <a:moveTo>
                        <a:pt x="50" y="6"/>
                      </a:moveTo>
                      <a:lnTo>
                        <a:pt x="28" y="0"/>
                      </a:lnTo>
                      <a:lnTo>
                        <a:pt x="0" y="4"/>
                      </a:lnTo>
                      <a:lnTo>
                        <a:pt x="24" y="10"/>
                      </a:lnTo>
                      <a:lnTo>
                        <a:pt x="50" y="6"/>
                      </a:lnTo>
                      <a:close/>
                    </a:path>
                  </a:pathLst>
                </a:custGeom>
                <a:solidFill>
                  <a:srgbClr val="007B39"/>
                </a:solidFill>
                <a:ln w="0">
                  <a:solidFill>
                    <a:srgbClr val="007B3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689" name="Freeform 4065"/>
                <p:cNvSpPr>
                  <a:spLocks/>
                </p:cNvSpPr>
                <p:nvPr/>
              </p:nvSpPr>
              <p:spPr bwMode="auto">
                <a:xfrm>
                  <a:off x="2644" y="3158"/>
                  <a:ext cx="50" cy="10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24" y="10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0">
                      <a:moveTo>
                        <a:pt x="50" y="6"/>
                      </a:moveTo>
                      <a:lnTo>
                        <a:pt x="28" y="0"/>
                      </a:lnTo>
                      <a:lnTo>
                        <a:pt x="0" y="4"/>
                      </a:lnTo>
                      <a:lnTo>
                        <a:pt x="24" y="10"/>
                      </a:lnTo>
                      <a:lnTo>
                        <a:pt x="5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690" name="Freeform 4066"/>
                <p:cNvSpPr>
                  <a:spLocks/>
                </p:cNvSpPr>
                <p:nvPr/>
              </p:nvSpPr>
              <p:spPr bwMode="auto">
                <a:xfrm>
                  <a:off x="2618" y="3162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50" y="6"/>
                      </a:lnTo>
                      <a:close/>
                    </a:path>
                  </a:pathLst>
                </a:custGeom>
                <a:solidFill>
                  <a:srgbClr val="007A38"/>
                </a:solidFill>
                <a:ln w="0">
                  <a:solidFill>
                    <a:srgbClr val="007A3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691" name="Freeform 4067"/>
                <p:cNvSpPr>
                  <a:spLocks/>
                </p:cNvSpPr>
                <p:nvPr/>
              </p:nvSpPr>
              <p:spPr bwMode="auto">
                <a:xfrm>
                  <a:off x="2618" y="3162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5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692" name="Freeform 4068"/>
                <p:cNvSpPr>
                  <a:spLocks/>
                </p:cNvSpPr>
                <p:nvPr/>
              </p:nvSpPr>
              <p:spPr bwMode="auto">
                <a:xfrm>
                  <a:off x="2590" y="3168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0" y="6"/>
                      </a:lnTo>
                      <a:close/>
                    </a:path>
                  </a:pathLst>
                </a:custGeom>
                <a:solidFill>
                  <a:srgbClr val="007937"/>
                </a:solidFill>
                <a:ln w="0">
                  <a:solidFill>
                    <a:srgbClr val="00793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693" name="Freeform 4069"/>
                <p:cNvSpPr>
                  <a:spLocks/>
                </p:cNvSpPr>
                <p:nvPr/>
              </p:nvSpPr>
              <p:spPr bwMode="auto">
                <a:xfrm>
                  <a:off x="2590" y="3168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694" name="Freeform 4070"/>
                <p:cNvSpPr>
                  <a:spLocks/>
                </p:cNvSpPr>
                <p:nvPr/>
              </p:nvSpPr>
              <p:spPr bwMode="auto">
                <a:xfrm>
                  <a:off x="2564" y="3174"/>
                  <a:ext cx="50" cy="10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22" y="10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0">
                      <a:moveTo>
                        <a:pt x="50" y="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22" y="10"/>
                      </a:lnTo>
                      <a:lnTo>
                        <a:pt x="50" y="6"/>
                      </a:lnTo>
                      <a:close/>
                    </a:path>
                  </a:pathLst>
                </a:custGeom>
                <a:solidFill>
                  <a:srgbClr val="007937"/>
                </a:solidFill>
                <a:ln w="0">
                  <a:solidFill>
                    <a:srgbClr val="00793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695" name="Freeform 4071"/>
                <p:cNvSpPr>
                  <a:spLocks/>
                </p:cNvSpPr>
                <p:nvPr/>
              </p:nvSpPr>
              <p:spPr bwMode="auto">
                <a:xfrm>
                  <a:off x="2564" y="3174"/>
                  <a:ext cx="50" cy="10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22" y="10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0">
                      <a:moveTo>
                        <a:pt x="50" y="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22" y="10"/>
                      </a:lnTo>
                      <a:lnTo>
                        <a:pt x="5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696" name="Freeform 4072"/>
                <p:cNvSpPr>
                  <a:spLocks/>
                </p:cNvSpPr>
                <p:nvPr/>
              </p:nvSpPr>
              <p:spPr bwMode="auto">
                <a:xfrm>
                  <a:off x="2536" y="3178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50" y="6"/>
                      </a:lnTo>
                      <a:close/>
                    </a:path>
                  </a:pathLst>
                </a:custGeom>
                <a:solidFill>
                  <a:srgbClr val="007837"/>
                </a:solidFill>
                <a:ln w="0">
                  <a:solidFill>
                    <a:srgbClr val="00783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697" name="Freeform 4073"/>
                <p:cNvSpPr>
                  <a:spLocks/>
                </p:cNvSpPr>
                <p:nvPr/>
              </p:nvSpPr>
              <p:spPr bwMode="auto">
                <a:xfrm>
                  <a:off x="2536" y="3178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5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698" name="Freeform 4074"/>
                <p:cNvSpPr>
                  <a:spLocks/>
                </p:cNvSpPr>
                <p:nvPr/>
              </p:nvSpPr>
              <p:spPr bwMode="auto">
                <a:xfrm>
                  <a:off x="2506" y="3184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52" y="6"/>
                      </a:lnTo>
                      <a:close/>
                    </a:path>
                  </a:pathLst>
                </a:custGeom>
                <a:solidFill>
                  <a:srgbClr val="007738"/>
                </a:solidFill>
                <a:ln w="0">
                  <a:solidFill>
                    <a:srgbClr val="00773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699" name="Freeform 4075"/>
                <p:cNvSpPr>
                  <a:spLocks/>
                </p:cNvSpPr>
                <p:nvPr/>
              </p:nvSpPr>
              <p:spPr bwMode="auto">
                <a:xfrm>
                  <a:off x="2506" y="3184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5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00" name="Freeform 4076"/>
                <p:cNvSpPr>
                  <a:spLocks/>
                </p:cNvSpPr>
                <p:nvPr/>
              </p:nvSpPr>
              <p:spPr bwMode="auto">
                <a:xfrm>
                  <a:off x="2478" y="3190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50" y="6"/>
                      </a:lnTo>
                      <a:close/>
                    </a:path>
                  </a:pathLst>
                </a:custGeom>
                <a:solidFill>
                  <a:srgbClr val="007639"/>
                </a:solidFill>
                <a:ln w="0">
                  <a:solidFill>
                    <a:srgbClr val="00763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01" name="Freeform 4077"/>
                <p:cNvSpPr>
                  <a:spLocks/>
                </p:cNvSpPr>
                <p:nvPr/>
              </p:nvSpPr>
              <p:spPr bwMode="auto">
                <a:xfrm>
                  <a:off x="2478" y="3190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5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02" name="Freeform 4078"/>
                <p:cNvSpPr>
                  <a:spLocks/>
                </p:cNvSpPr>
                <p:nvPr/>
              </p:nvSpPr>
              <p:spPr bwMode="auto">
                <a:xfrm>
                  <a:off x="2448" y="3196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30" y="0"/>
                    </a:cxn>
                    <a:cxn ang="0">
                      <a:pos x="0" y="8"/>
                    </a:cxn>
                    <a:cxn ang="0">
                      <a:pos x="22" y="14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4">
                      <a:moveTo>
                        <a:pt x="52" y="6"/>
                      </a:moveTo>
                      <a:lnTo>
                        <a:pt x="30" y="0"/>
                      </a:lnTo>
                      <a:lnTo>
                        <a:pt x="0" y="8"/>
                      </a:lnTo>
                      <a:lnTo>
                        <a:pt x="22" y="14"/>
                      </a:lnTo>
                      <a:lnTo>
                        <a:pt x="52" y="6"/>
                      </a:lnTo>
                      <a:close/>
                    </a:path>
                  </a:pathLst>
                </a:custGeom>
                <a:solidFill>
                  <a:srgbClr val="00753C"/>
                </a:solidFill>
                <a:ln w="0">
                  <a:solidFill>
                    <a:srgbClr val="00753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03" name="Freeform 4079"/>
                <p:cNvSpPr>
                  <a:spLocks/>
                </p:cNvSpPr>
                <p:nvPr/>
              </p:nvSpPr>
              <p:spPr bwMode="auto">
                <a:xfrm>
                  <a:off x="2448" y="3196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30" y="0"/>
                    </a:cxn>
                    <a:cxn ang="0">
                      <a:pos x="0" y="8"/>
                    </a:cxn>
                    <a:cxn ang="0">
                      <a:pos x="22" y="14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4">
                      <a:moveTo>
                        <a:pt x="52" y="6"/>
                      </a:moveTo>
                      <a:lnTo>
                        <a:pt x="30" y="0"/>
                      </a:lnTo>
                      <a:lnTo>
                        <a:pt x="0" y="8"/>
                      </a:lnTo>
                      <a:lnTo>
                        <a:pt x="22" y="14"/>
                      </a:lnTo>
                      <a:lnTo>
                        <a:pt x="5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04" name="Freeform 4080"/>
                <p:cNvSpPr>
                  <a:spLocks/>
                </p:cNvSpPr>
                <p:nvPr/>
              </p:nvSpPr>
              <p:spPr bwMode="auto">
                <a:xfrm>
                  <a:off x="2418" y="3204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52" y="6"/>
                      </a:lnTo>
                      <a:close/>
                    </a:path>
                  </a:pathLst>
                </a:custGeom>
                <a:solidFill>
                  <a:srgbClr val="00753E"/>
                </a:solidFill>
                <a:ln w="0">
                  <a:solidFill>
                    <a:srgbClr val="00753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05" name="Freeform 4081"/>
                <p:cNvSpPr>
                  <a:spLocks/>
                </p:cNvSpPr>
                <p:nvPr/>
              </p:nvSpPr>
              <p:spPr bwMode="auto">
                <a:xfrm>
                  <a:off x="2418" y="3204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5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06" name="Freeform 4082"/>
                <p:cNvSpPr>
                  <a:spLocks/>
                </p:cNvSpPr>
                <p:nvPr/>
              </p:nvSpPr>
              <p:spPr bwMode="auto">
                <a:xfrm>
                  <a:off x="2388" y="3210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30" y="0"/>
                    </a:cxn>
                    <a:cxn ang="0">
                      <a:pos x="0" y="8"/>
                    </a:cxn>
                    <a:cxn ang="0">
                      <a:pos x="22" y="14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4">
                      <a:moveTo>
                        <a:pt x="52" y="6"/>
                      </a:moveTo>
                      <a:lnTo>
                        <a:pt x="30" y="0"/>
                      </a:lnTo>
                      <a:lnTo>
                        <a:pt x="0" y="8"/>
                      </a:lnTo>
                      <a:lnTo>
                        <a:pt x="22" y="14"/>
                      </a:lnTo>
                      <a:lnTo>
                        <a:pt x="52" y="6"/>
                      </a:lnTo>
                      <a:close/>
                    </a:path>
                  </a:pathLst>
                </a:custGeom>
                <a:solidFill>
                  <a:srgbClr val="007441"/>
                </a:solidFill>
                <a:ln w="0">
                  <a:solidFill>
                    <a:srgbClr val="00744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07" name="Freeform 4083"/>
                <p:cNvSpPr>
                  <a:spLocks/>
                </p:cNvSpPr>
                <p:nvPr/>
              </p:nvSpPr>
              <p:spPr bwMode="auto">
                <a:xfrm>
                  <a:off x="2388" y="3210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30" y="0"/>
                    </a:cxn>
                    <a:cxn ang="0">
                      <a:pos x="0" y="8"/>
                    </a:cxn>
                    <a:cxn ang="0">
                      <a:pos x="22" y="14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4">
                      <a:moveTo>
                        <a:pt x="52" y="6"/>
                      </a:moveTo>
                      <a:lnTo>
                        <a:pt x="30" y="0"/>
                      </a:lnTo>
                      <a:lnTo>
                        <a:pt x="0" y="8"/>
                      </a:lnTo>
                      <a:lnTo>
                        <a:pt x="22" y="14"/>
                      </a:lnTo>
                      <a:lnTo>
                        <a:pt x="5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08" name="Freeform 4084"/>
                <p:cNvSpPr>
                  <a:spLocks/>
                </p:cNvSpPr>
                <p:nvPr/>
              </p:nvSpPr>
              <p:spPr bwMode="auto">
                <a:xfrm>
                  <a:off x="2356" y="3218"/>
                  <a:ext cx="54" cy="14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32" y="0"/>
                    </a:cxn>
                    <a:cxn ang="0">
                      <a:pos x="0" y="8"/>
                    </a:cxn>
                    <a:cxn ang="0">
                      <a:pos x="22" y="14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4">
                      <a:moveTo>
                        <a:pt x="54" y="6"/>
                      </a:moveTo>
                      <a:lnTo>
                        <a:pt x="32" y="0"/>
                      </a:lnTo>
                      <a:lnTo>
                        <a:pt x="0" y="8"/>
                      </a:lnTo>
                      <a:lnTo>
                        <a:pt x="22" y="14"/>
                      </a:lnTo>
                      <a:lnTo>
                        <a:pt x="54" y="6"/>
                      </a:lnTo>
                      <a:close/>
                    </a:path>
                  </a:pathLst>
                </a:custGeom>
                <a:solidFill>
                  <a:srgbClr val="007345"/>
                </a:solidFill>
                <a:ln w="0">
                  <a:solidFill>
                    <a:srgbClr val="00734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09" name="Freeform 4085"/>
                <p:cNvSpPr>
                  <a:spLocks/>
                </p:cNvSpPr>
                <p:nvPr/>
              </p:nvSpPr>
              <p:spPr bwMode="auto">
                <a:xfrm>
                  <a:off x="2356" y="3218"/>
                  <a:ext cx="54" cy="14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32" y="0"/>
                    </a:cxn>
                    <a:cxn ang="0">
                      <a:pos x="0" y="8"/>
                    </a:cxn>
                    <a:cxn ang="0">
                      <a:pos x="22" y="14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4">
                      <a:moveTo>
                        <a:pt x="54" y="6"/>
                      </a:moveTo>
                      <a:lnTo>
                        <a:pt x="32" y="0"/>
                      </a:lnTo>
                      <a:lnTo>
                        <a:pt x="0" y="8"/>
                      </a:lnTo>
                      <a:lnTo>
                        <a:pt x="22" y="14"/>
                      </a:lnTo>
                      <a:lnTo>
                        <a:pt x="5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10" name="Freeform 4086"/>
                <p:cNvSpPr>
                  <a:spLocks/>
                </p:cNvSpPr>
                <p:nvPr/>
              </p:nvSpPr>
              <p:spPr bwMode="auto">
                <a:xfrm>
                  <a:off x="2326" y="3226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30" y="0"/>
                    </a:cxn>
                    <a:cxn ang="0">
                      <a:pos x="0" y="8"/>
                    </a:cxn>
                    <a:cxn ang="0">
                      <a:pos x="20" y="14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4">
                      <a:moveTo>
                        <a:pt x="52" y="6"/>
                      </a:moveTo>
                      <a:lnTo>
                        <a:pt x="30" y="0"/>
                      </a:lnTo>
                      <a:lnTo>
                        <a:pt x="0" y="8"/>
                      </a:lnTo>
                      <a:lnTo>
                        <a:pt x="20" y="14"/>
                      </a:lnTo>
                      <a:lnTo>
                        <a:pt x="52" y="6"/>
                      </a:lnTo>
                      <a:close/>
                    </a:path>
                  </a:pathLst>
                </a:custGeom>
                <a:solidFill>
                  <a:srgbClr val="007249"/>
                </a:solidFill>
                <a:ln w="0">
                  <a:solidFill>
                    <a:srgbClr val="00724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11" name="Freeform 4087"/>
                <p:cNvSpPr>
                  <a:spLocks/>
                </p:cNvSpPr>
                <p:nvPr/>
              </p:nvSpPr>
              <p:spPr bwMode="auto">
                <a:xfrm>
                  <a:off x="2326" y="3226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30" y="0"/>
                    </a:cxn>
                    <a:cxn ang="0">
                      <a:pos x="0" y="8"/>
                    </a:cxn>
                    <a:cxn ang="0">
                      <a:pos x="20" y="14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4">
                      <a:moveTo>
                        <a:pt x="52" y="6"/>
                      </a:moveTo>
                      <a:lnTo>
                        <a:pt x="30" y="0"/>
                      </a:lnTo>
                      <a:lnTo>
                        <a:pt x="0" y="8"/>
                      </a:lnTo>
                      <a:lnTo>
                        <a:pt x="20" y="14"/>
                      </a:lnTo>
                      <a:lnTo>
                        <a:pt x="5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12" name="Freeform 4088"/>
                <p:cNvSpPr>
                  <a:spLocks/>
                </p:cNvSpPr>
                <p:nvPr/>
              </p:nvSpPr>
              <p:spPr bwMode="auto">
                <a:xfrm>
                  <a:off x="2294" y="3234"/>
                  <a:ext cx="52" cy="16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32" y="0"/>
                    </a:cxn>
                    <a:cxn ang="0">
                      <a:pos x="0" y="10"/>
                    </a:cxn>
                    <a:cxn ang="0">
                      <a:pos x="20" y="16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6">
                      <a:moveTo>
                        <a:pt x="52" y="6"/>
                      </a:moveTo>
                      <a:lnTo>
                        <a:pt x="32" y="0"/>
                      </a:lnTo>
                      <a:lnTo>
                        <a:pt x="0" y="10"/>
                      </a:lnTo>
                      <a:lnTo>
                        <a:pt x="20" y="16"/>
                      </a:lnTo>
                      <a:lnTo>
                        <a:pt x="52" y="6"/>
                      </a:lnTo>
                      <a:close/>
                    </a:path>
                  </a:pathLst>
                </a:custGeom>
                <a:solidFill>
                  <a:srgbClr val="00724D"/>
                </a:solidFill>
                <a:ln w="0">
                  <a:solidFill>
                    <a:srgbClr val="00724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13" name="Freeform 4089"/>
                <p:cNvSpPr>
                  <a:spLocks/>
                </p:cNvSpPr>
                <p:nvPr/>
              </p:nvSpPr>
              <p:spPr bwMode="auto">
                <a:xfrm>
                  <a:off x="2294" y="3234"/>
                  <a:ext cx="52" cy="16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32" y="0"/>
                    </a:cxn>
                    <a:cxn ang="0">
                      <a:pos x="0" y="10"/>
                    </a:cxn>
                    <a:cxn ang="0">
                      <a:pos x="20" y="16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6">
                      <a:moveTo>
                        <a:pt x="52" y="6"/>
                      </a:moveTo>
                      <a:lnTo>
                        <a:pt x="32" y="0"/>
                      </a:lnTo>
                      <a:lnTo>
                        <a:pt x="0" y="10"/>
                      </a:lnTo>
                      <a:lnTo>
                        <a:pt x="20" y="16"/>
                      </a:lnTo>
                      <a:lnTo>
                        <a:pt x="5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14" name="Freeform 4090"/>
                <p:cNvSpPr>
                  <a:spLocks/>
                </p:cNvSpPr>
                <p:nvPr/>
              </p:nvSpPr>
              <p:spPr bwMode="auto">
                <a:xfrm>
                  <a:off x="2260" y="3244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34" y="0"/>
                    </a:cxn>
                    <a:cxn ang="0">
                      <a:pos x="0" y="10"/>
                    </a:cxn>
                    <a:cxn ang="0">
                      <a:pos x="22" y="16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6">
                      <a:moveTo>
                        <a:pt x="54" y="6"/>
                      </a:moveTo>
                      <a:lnTo>
                        <a:pt x="34" y="0"/>
                      </a:lnTo>
                      <a:lnTo>
                        <a:pt x="0" y="10"/>
                      </a:lnTo>
                      <a:lnTo>
                        <a:pt x="22" y="16"/>
                      </a:lnTo>
                      <a:lnTo>
                        <a:pt x="54" y="6"/>
                      </a:lnTo>
                      <a:close/>
                    </a:path>
                  </a:pathLst>
                </a:custGeom>
                <a:solidFill>
                  <a:srgbClr val="007250"/>
                </a:solidFill>
                <a:ln w="0">
                  <a:solidFill>
                    <a:srgbClr val="00725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15" name="Freeform 4091"/>
                <p:cNvSpPr>
                  <a:spLocks/>
                </p:cNvSpPr>
                <p:nvPr/>
              </p:nvSpPr>
              <p:spPr bwMode="auto">
                <a:xfrm>
                  <a:off x="2260" y="3244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34" y="0"/>
                    </a:cxn>
                    <a:cxn ang="0">
                      <a:pos x="0" y="10"/>
                    </a:cxn>
                    <a:cxn ang="0">
                      <a:pos x="22" y="16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6">
                      <a:moveTo>
                        <a:pt x="54" y="6"/>
                      </a:moveTo>
                      <a:lnTo>
                        <a:pt x="34" y="0"/>
                      </a:lnTo>
                      <a:lnTo>
                        <a:pt x="0" y="10"/>
                      </a:lnTo>
                      <a:lnTo>
                        <a:pt x="22" y="16"/>
                      </a:lnTo>
                      <a:lnTo>
                        <a:pt x="5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16" name="Freeform 4092"/>
                <p:cNvSpPr>
                  <a:spLocks/>
                </p:cNvSpPr>
                <p:nvPr/>
              </p:nvSpPr>
              <p:spPr bwMode="auto">
                <a:xfrm>
                  <a:off x="2228" y="3254"/>
                  <a:ext cx="54" cy="18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32" y="0"/>
                    </a:cxn>
                    <a:cxn ang="0">
                      <a:pos x="0" y="10"/>
                    </a:cxn>
                    <a:cxn ang="0">
                      <a:pos x="22" y="18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8">
                      <a:moveTo>
                        <a:pt x="54" y="6"/>
                      </a:moveTo>
                      <a:lnTo>
                        <a:pt x="32" y="0"/>
                      </a:lnTo>
                      <a:lnTo>
                        <a:pt x="0" y="10"/>
                      </a:lnTo>
                      <a:lnTo>
                        <a:pt x="22" y="18"/>
                      </a:lnTo>
                      <a:lnTo>
                        <a:pt x="54" y="6"/>
                      </a:lnTo>
                      <a:close/>
                    </a:path>
                  </a:pathLst>
                </a:custGeom>
                <a:solidFill>
                  <a:srgbClr val="007253"/>
                </a:solidFill>
                <a:ln w="0">
                  <a:solidFill>
                    <a:srgbClr val="00725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17" name="Freeform 4093"/>
                <p:cNvSpPr>
                  <a:spLocks/>
                </p:cNvSpPr>
                <p:nvPr/>
              </p:nvSpPr>
              <p:spPr bwMode="auto">
                <a:xfrm>
                  <a:off x="2228" y="3254"/>
                  <a:ext cx="54" cy="18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32" y="0"/>
                    </a:cxn>
                    <a:cxn ang="0">
                      <a:pos x="0" y="10"/>
                    </a:cxn>
                    <a:cxn ang="0">
                      <a:pos x="22" y="18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8">
                      <a:moveTo>
                        <a:pt x="54" y="6"/>
                      </a:moveTo>
                      <a:lnTo>
                        <a:pt x="32" y="0"/>
                      </a:lnTo>
                      <a:lnTo>
                        <a:pt x="0" y="10"/>
                      </a:lnTo>
                      <a:lnTo>
                        <a:pt x="22" y="18"/>
                      </a:lnTo>
                      <a:lnTo>
                        <a:pt x="5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18" name="Freeform 4094"/>
                <p:cNvSpPr>
                  <a:spLocks/>
                </p:cNvSpPr>
                <p:nvPr/>
              </p:nvSpPr>
              <p:spPr bwMode="auto">
                <a:xfrm>
                  <a:off x="2194" y="3264"/>
                  <a:ext cx="56" cy="18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34" y="0"/>
                    </a:cxn>
                    <a:cxn ang="0">
                      <a:pos x="0" y="10"/>
                    </a:cxn>
                    <a:cxn ang="0">
                      <a:pos x="22" y="18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8">
                      <a:moveTo>
                        <a:pt x="56" y="8"/>
                      </a:moveTo>
                      <a:lnTo>
                        <a:pt x="34" y="0"/>
                      </a:lnTo>
                      <a:lnTo>
                        <a:pt x="0" y="10"/>
                      </a:lnTo>
                      <a:lnTo>
                        <a:pt x="22" y="18"/>
                      </a:lnTo>
                      <a:lnTo>
                        <a:pt x="56" y="8"/>
                      </a:lnTo>
                      <a:close/>
                    </a:path>
                  </a:pathLst>
                </a:custGeom>
                <a:solidFill>
                  <a:srgbClr val="007454"/>
                </a:solidFill>
                <a:ln w="0">
                  <a:solidFill>
                    <a:srgbClr val="00745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19" name="Freeform 4095"/>
                <p:cNvSpPr>
                  <a:spLocks/>
                </p:cNvSpPr>
                <p:nvPr/>
              </p:nvSpPr>
              <p:spPr bwMode="auto">
                <a:xfrm>
                  <a:off x="2194" y="3264"/>
                  <a:ext cx="56" cy="18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34" y="0"/>
                    </a:cxn>
                    <a:cxn ang="0">
                      <a:pos x="0" y="10"/>
                    </a:cxn>
                    <a:cxn ang="0">
                      <a:pos x="22" y="18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8">
                      <a:moveTo>
                        <a:pt x="56" y="8"/>
                      </a:moveTo>
                      <a:lnTo>
                        <a:pt x="34" y="0"/>
                      </a:lnTo>
                      <a:lnTo>
                        <a:pt x="0" y="10"/>
                      </a:lnTo>
                      <a:lnTo>
                        <a:pt x="22" y="18"/>
                      </a:lnTo>
                      <a:lnTo>
                        <a:pt x="5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20" name="Freeform 4096"/>
                <p:cNvSpPr>
                  <a:spLocks/>
                </p:cNvSpPr>
                <p:nvPr/>
              </p:nvSpPr>
              <p:spPr bwMode="auto">
                <a:xfrm>
                  <a:off x="2160" y="3274"/>
                  <a:ext cx="56" cy="20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34" y="0"/>
                    </a:cxn>
                    <a:cxn ang="0">
                      <a:pos x="0" y="10"/>
                    </a:cxn>
                    <a:cxn ang="0">
                      <a:pos x="22" y="20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20">
                      <a:moveTo>
                        <a:pt x="56" y="8"/>
                      </a:moveTo>
                      <a:lnTo>
                        <a:pt x="34" y="0"/>
                      </a:lnTo>
                      <a:lnTo>
                        <a:pt x="0" y="10"/>
                      </a:lnTo>
                      <a:lnTo>
                        <a:pt x="22" y="20"/>
                      </a:lnTo>
                      <a:lnTo>
                        <a:pt x="56" y="8"/>
                      </a:lnTo>
                      <a:close/>
                    </a:path>
                  </a:pathLst>
                </a:custGeom>
                <a:solidFill>
                  <a:srgbClr val="007554"/>
                </a:solidFill>
                <a:ln w="0">
                  <a:solidFill>
                    <a:srgbClr val="00755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21" name="Freeform 4097"/>
                <p:cNvSpPr>
                  <a:spLocks/>
                </p:cNvSpPr>
                <p:nvPr/>
              </p:nvSpPr>
              <p:spPr bwMode="auto">
                <a:xfrm>
                  <a:off x="2160" y="3274"/>
                  <a:ext cx="56" cy="20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34" y="0"/>
                    </a:cxn>
                    <a:cxn ang="0">
                      <a:pos x="0" y="10"/>
                    </a:cxn>
                    <a:cxn ang="0">
                      <a:pos x="22" y="20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20">
                      <a:moveTo>
                        <a:pt x="56" y="8"/>
                      </a:moveTo>
                      <a:lnTo>
                        <a:pt x="34" y="0"/>
                      </a:lnTo>
                      <a:lnTo>
                        <a:pt x="0" y="10"/>
                      </a:lnTo>
                      <a:lnTo>
                        <a:pt x="22" y="20"/>
                      </a:lnTo>
                      <a:lnTo>
                        <a:pt x="5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22" name="Freeform 4098"/>
                <p:cNvSpPr>
                  <a:spLocks/>
                </p:cNvSpPr>
                <p:nvPr/>
              </p:nvSpPr>
              <p:spPr bwMode="auto">
                <a:xfrm>
                  <a:off x="2126" y="3284"/>
                  <a:ext cx="56" cy="20"/>
                </a:xfrm>
                <a:custGeom>
                  <a:avLst/>
                  <a:gdLst/>
                  <a:ahLst/>
                  <a:cxnLst>
                    <a:cxn ang="0">
                      <a:pos x="56" y="10"/>
                    </a:cxn>
                    <a:cxn ang="0">
                      <a:pos x="34" y="0"/>
                    </a:cxn>
                    <a:cxn ang="0">
                      <a:pos x="0" y="12"/>
                    </a:cxn>
                    <a:cxn ang="0">
                      <a:pos x="20" y="20"/>
                    </a:cxn>
                    <a:cxn ang="0">
                      <a:pos x="56" y="10"/>
                    </a:cxn>
                  </a:cxnLst>
                  <a:rect l="0" t="0" r="r" b="b"/>
                  <a:pathLst>
                    <a:path w="56" h="20">
                      <a:moveTo>
                        <a:pt x="56" y="10"/>
                      </a:moveTo>
                      <a:lnTo>
                        <a:pt x="34" y="0"/>
                      </a:lnTo>
                      <a:lnTo>
                        <a:pt x="0" y="12"/>
                      </a:lnTo>
                      <a:lnTo>
                        <a:pt x="20" y="20"/>
                      </a:lnTo>
                      <a:lnTo>
                        <a:pt x="56" y="10"/>
                      </a:lnTo>
                      <a:close/>
                    </a:path>
                  </a:pathLst>
                </a:custGeom>
                <a:solidFill>
                  <a:srgbClr val="007751"/>
                </a:solidFill>
                <a:ln w="0">
                  <a:solidFill>
                    <a:srgbClr val="00775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23" name="Freeform 4099"/>
                <p:cNvSpPr>
                  <a:spLocks/>
                </p:cNvSpPr>
                <p:nvPr/>
              </p:nvSpPr>
              <p:spPr bwMode="auto">
                <a:xfrm>
                  <a:off x="2126" y="3284"/>
                  <a:ext cx="56" cy="20"/>
                </a:xfrm>
                <a:custGeom>
                  <a:avLst/>
                  <a:gdLst/>
                  <a:ahLst/>
                  <a:cxnLst>
                    <a:cxn ang="0">
                      <a:pos x="56" y="10"/>
                    </a:cxn>
                    <a:cxn ang="0">
                      <a:pos x="34" y="0"/>
                    </a:cxn>
                    <a:cxn ang="0">
                      <a:pos x="0" y="12"/>
                    </a:cxn>
                    <a:cxn ang="0">
                      <a:pos x="20" y="20"/>
                    </a:cxn>
                    <a:cxn ang="0">
                      <a:pos x="56" y="10"/>
                    </a:cxn>
                  </a:cxnLst>
                  <a:rect l="0" t="0" r="r" b="b"/>
                  <a:pathLst>
                    <a:path w="56" h="20">
                      <a:moveTo>
                        <a:pt x="56" y="10"/>
                      </a:moveTo>
                      <a:lnTo>
                        <a:pt x="34" y="0"/>
                      </a:lnTo>
                      <a:lnTo>
                        <a:pt x="0" y="12"/>
                      </a:lnTo>
                      <a:lnTo>
                        <a:pt x="20" y="20"/>
                      </a:lnTo>
                      <a:lnTo>
                        <a:pt x="56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24" name="Freeform 4100"/>
                <p:cNvSpPr>
                  <a:spLocks/>
                </p:cNvSpPr>
                <p:nvPr/>
              </p:nvSpPr>
              <p:spPr bwMode="auto">
                <a:xfrm>
                  <a:off x="2090" y="3296"/>
                  <a:ext cx="56" cy="18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36" y="0"/>
                    </a:cxn>
                    <a:cxn ang="0">
                      <a:pos x="0" y="10"/>
                    </a:cxn>
                    <a:cxn ang="0">
                      <a:pos x="20" y="18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8">
                      <a:moveTo>
                        <a:pt x="56" y="8"/>
                      </a:moveTo>
                      <a:lnTo>
                        <a:pt x="36" y="0"/>
                      </a:lnTo>
                      <a:lnTo>
                        <a:pt x="0" y="10"/>
                      </a:lnTo>
                      <a:lnTo>
                        <a:pt x="20" y="18"/>
                      </a:lnTo>
                      <a:lnTo>
                        <a:pt x="56" y="8"/>
                      </a:lnTo>
                      <a:close/>
                    </a:path>
                  </a:pathLst>
                </a:custGeom>
                <a:solidFill>
                  <a:srgbClr val="00794E"/>
                </a:solidFill>
                <a:ln w="0">
                  <a:solidFill>
                    <a:srgbClr val="00794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25" name="Freeform 4101"/>
                <p:cNvSpPr>
                  <a:spLocks/>
                </p:cNvSpPr>
                <p:nvPr/>
              </p:nvSpPr>
              <p:spPr bwMode="auto">
                <a:xfrm>
                  <a:off x="2090" y="3296"/>
                  <a:ext cx="56" cy="18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36" y="0"/>
                    </a:cxn>
                    <a:cxn ang="0">
                      <a:pos x="0" y="10"/>
                    </a:cxn>
                    <a:cxn ang="0">
                      <a:pos x="20" y="18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8">
                      <a:moveTo>
                        <a:pt x="56" y="8"/>
                      </a:moveTo>
                      <a:lnTo>
                        <a:pt x="36" y="0"/>
                      </a:lnTo>
                      <a:lnTo>
                        <a:pt x="0" y="10"/>
                      </a:lnTo>
                      <a:lnTo>
                        <a:pt x="20" y="18"/>
                      </a:lnTo>
                      <a:lnTo>
                        <a:pt x="5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26" name="Freeform 4102"/>
                <p:cNvSpPr>
                  <a:spLocks/>
                </p:cNvSpPr>
                <p:nvPr/>
              </p:nvSpPr>
              <p:spPr bwMode="auto">
                <a:xfrm>
                  <a:off x="2054" y="3306"/>
                  <a:ext cx="56" cy="18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36" y="0"/>
                    </a:cxn>
                    <a:cxn ang="0">
                      <a:pos x="0" y="8"/>
                    </a:cxn>
                    <a:cxn ang="0">
                      <a:pos x="20" y="18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8">
                      <a:moveTo>
                        <a:pt x="56" y="8"/>
                      </a:moveTo>
                      <a:lnTo>
                        <a:pt x="36" y="0"/>
                      </a:lnTo>
                      <a:lnTo>
                        <a:pt x="0" y="8"/>
                      </a:lnTo>
                      <a:lnTo>
                        <a:pt x="20" y="18"/>
                      </a:lnTo>
                      <a:lnTo>
                        <a:pt x="56" y="8"/>
                      </a:lnTo>
                      <a:close/>
                    </a:path>
                  </a:pathLst>
                </a:custGeom>
                <a:solidFill>
                  <a:srgbClr val="007B49"/>
                </a:solidFill>
                <a:ln w="0">
                  <a:solidFill>
                    <a:srgbClr val="007B4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27" name="Freeform 4103"/>
                <p:cNvSpPr>
                  <a:spLocks/>
                </p:cNvSpPr>
                <p:nvPr/>
              </p:nvSpPr>
              <p:spPr bwMode="auto">
                <a:xfrm>
                  <a:off x="2054" y="3306"/>
                  <a:ext cx="56" cy="18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36" y="0"/>
                    </a:cxn>
                    <a:cxn ang="0">
                      <a:pos x="0" y="8"/>
                    </a:cxn>
                    <a:cxn ang="0">
                      <a:pos x="20" y="18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8">
                      <a:moveTo>
                        <a:pt x="56" y="8"/>
                      </a:moveTo>
                      <a:lnTo>
                        <a:pt x="36" y="0"/>
                      </a:lnTo>
                      <a:lnTo>
                        <a:pt x="0" y="8"/>
                      </a:lnTo>
                      <a:lnTo>
                        <a:pt x="20" y="18"/>
                      </a:lnTo>
                      <a:lnTo>
                        <a:pt x="5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28" name="Freeform 4104"/>
                <p:cNvSpPr>
                  <a:spLocks/>
                </p:cNvSpPr>
                <p:nvPr/>
              </p:nvSpPr>
              <p:spPr bwMode="auto">
                <a:xfrm>
                  <a:off x="2016" y="3314"/>
                  <a:ext cx="58" cy="20"/>
                </a:xfrm>
                <a:custGeom>
                  <a:avLst/>
                  <a:gdLst/>
                  <a:ahLst/>
                  <a:cxnLst>
                    <a:cxn ang="0">
                      <a:pos x="58" y="10"/>
                    </a:cxn>
                    <a:cxn ang="0">
                      <a:pos x="38" y="0"/>
                    </a:cxn>
                    <a:cxn ang="0">
                      <a:pos x="0" y="10"/>
                    </a:cxn>
                    <a:cxn ang="0">
                      <a:pos x="22" y="20"/>
                    </a:cxn>
                    <a:cxn ang="0">
                      <a:pos x="58" y="10"/>
                    </a:cxn>
                  </a:cxnLst>
                  <a:rect l="0" t="0" r="r" b="b"/>
                  <a:pathLst>
                    <a:path w="58" h="20">
                      <a:moveTo>
                        <a:pt x="58" y="10"/>
                      </a:moveTo>
                      <a:lnTo>
                        <a:pt x="38" y="0"/>
                      </a:lnTo>
                      <a:lnTo>
                        <a:pt x="0" y="10"/>
                      </a:lnTo>
                      <a:lnTo>
                        <a:pt x="22" y="20"/>
                      </a:lnTo>
                      <a:lnTo>
                        <a:pt x="58" y="10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29" name="Freeform 4105"/>
                <p:cNvSpPr>
                  <a:spLocks/>
                </p:cNvSpPr>
                <p:nvPr/>
              </p:nvSpPr>
              <p:spPr bwMode="auto">
                <a:xfrm>
                  <a:off x="2016" y="3314"/>
                  <a:ext cx="58" cy="20"/>
                </a:xfrm>
                <a:custGeom>
                  <a:avLst/>
                  <a:gdLst/>
                  <a:ahLst/>
                  <a:cxnLst>
                    <a:cxn ang="0">
                      <a:pos x="58" y="10"/>
                    </a:cxn>
                    <a:cxn ang="0">
                      <a:pos x="38" y="0"/>
                    </a:cxn>
                    <a:cxn ang="0">
                      <a:pos x="0" y="10"/>
                    </a:cxn>
                    <a:cxn ang="0">
                      <a:pos x="22" y="20"/>
                    </a:cxn>
                    <a:cxn ang="0">
                      <a:pos x="58" y="10"/>
                    </a:cxn>
                  </a:cxnLst>
                  <a:rect l="0" t="0" r="r" b="b"/>
                  <a:pathLst>
                    <a:path w="58" h="20">
                      <a:moveTo>
                        <a:pt x="58" y="10"/>
                      </a:moveTo>
                      <a:lnTo>
                        <a:pt x="38" y="0"/>
                      </a:lnTo>
                      <a:lnTo>
                        <a:pt x="0" y="10"/>
                      </a:lnTo>
                      <a:lnTo>
                        <a:pt x="22" y="20"/>
                      </a:lnTo>
                      <a:lnTo>
                        <a:pt x="58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30" name="Freeform 4106"/>
                <p:cNvSpPr>
                  <a:spLocks/>
                </p:cNvSpPr>
                <p:nvPr/>
              </p:nvSpPr>
              <p:spPr bwMode="auto">
                <a:xfrm>
                  <a:off x="2980" y="3092"/>
                  <a:ext cx="44" cy="10"/>
                </a:xfrm>
                <a:custGeom>
                  <a:avLst/>
                  <a:gdLst/>
                  <a:ahLst/>
                  <a:cxnLst>
                    <a:cxn ang="0">
                      <a:pos x="44" y="4"/>
                    </a:cxn>
                    <a:cxn ang="0">
                      <a:pos x="22" y="0"/>
                    </a:cxn>
                    <a:cxn ang="0">
                      <a:pos x="0" y="4"/>
                    </a:cxn>
                    <a:cxn ang="0">
                      <a:pos x="22" y="10"/>
                    </a:cxn>
                    <a:cxn ang="0">
                      <a:pos x="44" y="4"/>
                    </a:cxn>
                  </a:cxnLst>
                  <a:rect l="0" t="0" r="r" b="b"/>
                  <a:pathLst>
                    <a:path w="44" h="10">
                      <a:moveTo>
                        <a:pt x="44" y="4"/>
                      </a:moveTo>
                      <a:lnTo>
                        <a:pt x="22" y="0"/>
                      </a:lnTo>
                      <a:lnTo>
                        <a:pt x="0" y="4"/>
                      </a:lnTo>
                      <a:lnTo>
                        <a:pt x="22" y="10"/>
                      </a:lnTo>
                      <a:lnTo>
                        <a:pt x="44" y="4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31" name="Freeform 4107"/>
                <p:cNvSpPr>
                  <a:spLocks/>
                </p:cNvSpPr>
                <p:nvPr/>
              </p:nvSpPr>
              <p:spPr bwMode="auto">
                <a:xfrm>
                  <a:off x="2980" y="3092"/>
                  <a:ext cx="44" cy="10"/>
                </a:xfrm>
                <a:custGeom>
                  <a:avLst/>
                  <a:gdLst/>
                  <a:ahLst/>
                  <a:cxnLst>
                    <a:cxn ang="0">
                      <a:pos x="44" y="4"/>
                    </a:cxn>
                    <a:cxn ang="0">
                      <a:pos x="22" y="0"/>
                    </a:cxn>
                    <a:cxn ang="0">
                      <a:pos x="0" y="4"/>
                    </a:cxn>
                    <a:cxn ang="0">
                      <a:pos x="22" y="10"/>
                    </a:cxn>
                    <a:cxn ang="0">
                      <a:pos x="44" y="4"/>
                    </a:cxn>
                  </a:cxnLst>
                  <a:rect l="0" t="0" r="r" b="b"/>
                  <a:pathLst>
                    <a:path w="44" h="10">
                      <a:moveTo>
                        <a:pt x="44" y="4"/>
                      </a:moveTo>
                      <a:lnTo>
                        <a:pt x="22" y="0"/>
                      </a:lnTo>
                      <a:lnTo>
                        <a:pt x="0" y="4"/>
                      </a:lnTo>
                      <a:lnTo>
                        <a:pt x="22" y="10"/>
                      </a:lnTo>
                      <a:lnTo>
                        <a:pt x="44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32" name="Freeform 4108"/>
                <p:cNvSpPr>
                  <a:spLocks/>
                </p:cNvSpPr>
                <p:nvPr/>
              </p:nvSpPr>
              <p:spPr bwMode="auto">
                <a:xfrm>
                  <a:off x="2958" y="3096"/>
                  <a:ext cx="44" cy="12"/>
                </a:xfrm>
                <a:custGeom>
                  <a:avLst/>
                  <a:gdLst/>
                  <a:ahLst/>
                  <a:cxnLst>
                    <a:cxn ang="0">
                      <a:pos x="44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44" y="6"/>
                    </a:cxn>
                  </a:cxnLst>
                  <a:rect l="0" t="0" r="r" b="b"/>
                  <a:pathLst>
                    <a:path w="44" h="12">
                      <a:moveTo>
                        <a:pt x="44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44" y="6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33" name="Freeform 4109"/>
                <p:cNvSpPr>
                  <a:spLocks/>
                </p:cNvSpPr>
                <p:nvPr/>
              </p:nvSpPr>
              <p:spPr bwMode="auto">
                <a:xfrm>
                  <a:off x="2958" y="3096"/>
                  <a:ext cx="44" cy="12"/>
                </a:xfrm>
                <a:custGeom>
                  <a:avLst/>
                  <a:gdLst/>
                  <a:ahLst/>
                  <a:cxnLst>
                    <a:cxn ang="0">
                      <a:pos x="44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44" y="6"/>
                    </a:cxn>
                  </a:cxnLst>
                  <a:rect l="0" t="0" r="r" b="b"/>
                  <a:pathLst>
                    <a:path w="44" h="12">
                      <a:moveTo>
                        <a:pt x="44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4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34" name="Freeform 4110"/>
                <p:cNvSpPr>
                  <a:spLocks/>
                </p:cNvSpPr>
                <p:nvPr/>
              </p:nvSpPr>
              <p:spPr bwMode="auto">
                <a:xfrm>
                  <a:off x="2936" y="3102"/>
                  <a:ext cx="44" cy="12"/>
                </a:xfrm>
                <a:custGeom>
                  <a:avLst/>
                  <a:gdLst/>
                  <a:ahLst/>
                  <a:cxnLst>
                    <a:cxn ang="0">
                      <a:pos x="44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44" y="6"/>
                    </a:cxn>
                  </a:cxnLst>
                  <a:rect l="0" t="0" r="r" b="b"/>
                  <a:pathLst>
                    <a:path w="44" h="12">
                      <a:moveTo>
                        <a:pt x="44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44" y="6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35" name="Freeform 4111"/>
                <p:cNvSpPr>
                  <a:spLocks/>
                </p:cNvSpPr>
                <p:nvPr/>
              </p:nvSpPr>
              <p:spPr bwMode="auto">
                <a:xfrm>
                  <a:off x="2936" y="3102"/>
                  <a:ext cx="44" cy="12"/>
                </a:xfrm>
                <a:custGeom>
                  <a:avLst/>
                  <a:gdLst/>
                  <a:ahLst/>
                  <a:cxnLst>
                    <a:cxn ang="0">
                      <a:pos x="44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44" y="6"/>
                    </a:cxn>
                  </a:cxnLst>
                  <a:rect l="0" t="0" r="r" b="b"/>
                  <a:pathLst>
                    <a:path w="44" h="12">
                      <a:moveTo>
                        <a:pt x="44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4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36" name="Freeform 4112"/>
                <p:cNvSpPr>
                  <a:spLocks/>
                </p:cNvSpPr>
                <p:nvPr/>
              </p:nvSpPr>
              <p:spPr bwMode="auto">
                <a:xfrm>
                  <a:off x="2914" y="3108"/>
                  <a:ext cx="44" cy="12"/>
                </a:xfrm>
                <a:custGeom>
                  <a:avLst/>
                  <a:gdLst/>
                  <a:ahLst/>
                  <a:cxnLst>
                    <a:cxn ang="0">
                      <a:pos x="44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44" y="6"/>
                    </a:cxn>
                  </a:cxnLst>
                  <a:rect l="0" t="0" r="r" b="b"/>
                  <a:pathLst>
                    <a:path w="44" h="12">
                      <a:moveTo>
                        <a:pt x="44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44" y="6"/>
                      </a:lnTo>
                      <a:close/>
                    </a:path>
                  </a:pathLst>
                </a:custGeom>
                <a:solidFill>
                  <a:srgbClr val="007C45"/>
                </a:solidFill>
                <a:ln w="0">
                  <a:solidFill>
                    <a:srgbClr val="007C4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37" name="Freeform 4113"/>
                <p:cNvSpPr>
                  <a:spLocks/>
                </p:cNvSpPr>
                <p:nvPr/>
              </p:nvSpPr>
              <p:spPr bwMode="auto">
                <a:xfrm>
                  <a:off x="2914" y="3108"/>
                  <a:ext cx="44" cy="12"/>
                </a:xfrm>
                <a:custGeom>
                  <a:avLst/>
                  <a:gdLst/>
                  <a:ahLst/>
                  <a:cxnLst>
                    <a:cxn ang="0">
                      <a:pos x="44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44" y="6"/>
                    </a:cxn>
                  </a:cxnLst>
                  <a:rect l="0" t="0" r="r" b="b"/>
                  <a:pathLst>
                    <a:path w="44" h="12">
                      <a:moveTo>
                        <a:pt x="44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4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38" name="Freeform 4114"/>
                <p:cNvSpPr>
                  <a:spLocks/>
                </p:cNvSpPr>
                <p:nvPr/>
              </p:nvSpPr>
              <p:spPr bwMode="auto">
                <a:xfrm>
                  <a:off x="2890" y="3114"/>
                  <a:ext cx="46" cy="10"/>
                </a:xfrm>
                <a:custGeom>
                  <a:avLst/>
                  <a:gdLst/>
                  <a:ahLst/>
                  <a:cxnLst>
                    <a:cxn ang="0">
                      <a:pos x="46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2" y="10"/>
                    </a:cxn>
                    <a:cxn ang="0">
                      <a:pos x="46" y="6"/>
                    </a:cxn>
                  </a:cxnLst>
                  <a:rect l="0" t="0" r="r" b="b"/>
                  <a:pathLst>
                    <a:path w="46" h="10">
                      <a:moveTo>
                        <a:pt x="46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2" y="10"/>
                      </a:lnTo>
                      <a:lnTo>
                        <a:pt x="46" y="6"/>
                      </a:lnTo>
                      <a:close/>
                    </a:path>
                  </a:pathLst>
                </a:custGeom>
                <a:solidFill>
                  <a:srgbClr val="007C45"/>
                </a:solidFill>
                <a:ln w="0">
                  <a:solidFill>
                    <a:srgbClr val="007C4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39" name="Freeform 4115"/>
                <p:cNvSpPr>
                  <a:spLocks/>
                </p:cNvSpPr>
                <p:nvPr/>
              </p:nvSpPr>
              <p:spPr bwMode="auto">
                <a:xfrm>
                  <a:off x="2890" y="3114"/>
                  <a:ext cx="46" cy="10"/>
                </a:xfrm>
                <a:custGeom>
                  <a:avLst/>
                  <a:gdLst/>
                  <a:ahLst/>
                  <a:cxnLst>
                    <a:cxn ang="0">
                      <a:pos x="46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2" y="10"/>
                    </a:cxn>
                    <a:cxn ang="0">
                      <a:pos x="46" y="6"/>
                    </a:cxn>
                  </a:cxnLst>
                  <a:rect l="0" t="0" r="r" b="b"/>
                  <a:pathLst>
                    <a:path w="46" h="10">
                      <a:moveTo>
                        <a:pt x="46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2" y="10"/>
                      </a:lnTo>
                      <a:lnTo>
                        <a:pt x="4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40" name="Freeform 4116"/>
                <p:cNvSpPr>
                  <a:spLocks/>
                </p:cNvSpPr>
                <p:nvPr/>
              </p:nvSpPr>
              <p:spPr bwMode="auto">
                <a:xfrm>
                  <a:off x="2866" y="3120"/>
                  <a:ext cx="46" cy="10"/>
                </a:xfrm>
                <a:custGeom>
                  <a:avLst/>
                  <a:gdLst/>
                  <a:ahLst/>
                  <a:cxnLst>
                    <a:cxn ang="0">
                      <a:pos x="46" y="4"/>
                    </a:cxn>
                    <a:cxn ang="0">
                      <a:pos x="24" y="0"/>
                    </a:cxn>
                    <a:cxn ang="0">
                      <a:pos x="0" y="4"/>
                    </a:cxn>
                    <a:cxn ang="0">
                      <a:pos x="24" y="10"/>
                    </a:cxn>
                    <a:cxn ang="0">
                      <a:pos x="46" y="4"/>
                    </a:cxn>
                  </a:cxnLst>
                  <a:rect l="0" t="0" r="r" b="b"/>
                  <a:pathLst>
                    <a:path w="46" h="10">
                      <a:moveTo>
                        <a:pt x="46" y="4"/>
                      </a:moveTo>
                      <a:lnTo>
                        <a:pt x="24" y="0"/>
                      </a:lnTo>
                      <a:lnTo>
                        <a:pt x="0" y="4"/>
                      </a:lnTo>
                      <a:lnTo>
                        <a:pt x="24" y="10"/>
                      </a:lnTo>
                      <a:lnTo>
                        <a:pt x="46" y="4"/>
                      </a:lnTo>
                      <a:close/>
                    </a:path>
                  </a:pathLst>
                </a:custGeom>
                <a:solidFill>
                  <a:srgbClr val="007C44"/>
                </a:solidFill>
                <a:ln w="0">
                  <a:solidFill>
                    <a:srgbClr val="007C4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41" name="Freeform 4117"/>
                <p:cNvSpPr>
                  <a:spLocks/>
                </p:cNvSpPr>
                <p:nvPr/>
              </p:nvSpPr>
              <p:spPr bwMode="auto">
                <a:xfrm>
                  <a:off x="2866" y="3120"/>
                  <a:ext cx="46" cy="10"/>
                </a:xfrm>
                <a:custGeom>
                  <a:avLst/>
                  <a:gdLst/>
                  <a:ahLst/>
                  <a:cxnLst>
                    <a:cxn ang="0">
                      <a:pos x="46" y="4"/>
                    </a:cxn>
                    <a:cxn ang="0">
                      <a:pos x="24" y="0"/>
                    </a:cxn>
                    <a:cxn ang="0">
                      <a:pos x="0" y="4"/>
                    </a:cxn>
                    <a:cxn ang="0">
                      <a:pos x="24" y="10"/>
                    </a:cxn>
                    <a:cxn ang="0">
                      <a:pos x="46" y="4"/>
                    </a:cxn>
                  </a:cxnLst>
                  <a:rect l="0" t="0" r="r" b="b"/>
                  <a:pathLst>
                    <a:path w="46" h="10">
                      <a:moveTo>
                        <a:pt x="46" y="4"/>
                      </a:moveTo>
                      <a:lnTo>
                        <a:pt x="24" y="0"/>
                      </a:lnTo>
                      <a:lnTo>
                        <a:pt x="0" y="4"/>
                      </a:lnTo>
                      <a:lnTo>
                        <a:pt x="24" y="10"/>
                      </a:lnTo>
                      <a:lnTo>
                        <a:pt x="46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42" name="Freeform 4118"/>
                <p:cNvSpPr>
                  <a:spLocks/>
                </p:cNvSpPr>
                <p:nvPr/>
              </p:nvSpPr>
              <p:spPr bwMode="auto">
                <a:xfrm>
                  <a:off x="2844" y="3124"/>
                  <a:ext cx="46" cy="12"/>
                </a:xfrm>
                <a:custGeom>
                  <a:avLst/>
                  <a:gdLst/>
                  <a:ahLst/>
                  <a:cxnLst>
                    <a:cxn ang="0">
                      <a:pos x="46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46" y="6"/>
                    </a:cxn>
                  </a:cxnLst>
                  <a:rect l="0" t="0" r="r" b="b"/>
                  <a:pathLst>
                    <a:path w="46" h="12">
                      <a:moveTo>
                        <a:pt x="46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46" y="6"/>
                      </a:lnTo>
                      <a:close/>
                    </a:path>
                  </a:pathLst>
                </a:custGeom>
                <a:solidFill>
                  <a:srgbClr val="007C43"/>
                </a:solidFill>
                <a:ln w="0">
                  <a:solidFill>
                    <a:srgbClr val="007C4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43" name="Freeform 4119"/>
                <p:cNvSpPr>
                  <a:spLocks/>
                </p:cNvSpPr>
                <p:nvPr/>
              </p:nvSpPr>
              <p:spPr bwMode="auto">
                <a:xfrm>
                  <a:off x="2844" y="3124"/>
                  <a:ext cx="46" cy="12"/>
                </a:xfrm>
                <a:custGeom>
                  <a:avLst/>
                  <a:gdLst/>
                  <a:ahLst/>
                  <a:cxnLst>
                    <a:cxn ang="0">
                      <a:pos x="46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46" y="6"/>
                    </a:cxn>
                  </a:cxnLst>
                  <a:rect l="0" t="0" r="r" b="b"/>
                  <a:pathLst>
                    <a:path w="46" h="12">
                      <a:moveTo>
                        <a:pt x="46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4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44" name="Freeform 4120"/>
                <p:cNvSpPr>
                  <a:spLocks/>
                </p:cNvSpPr>
                <p:nvPr/>
              </p:nvSpPr>
              <p:spPr bwMode="auto">
                <a:xfrm>
                  <a:off x="2820" y="3130"/>
                  <a:ext cx="46" cy="12"/>
                </a:xfrm>
                <a:custGeom>
                  <a:avLst/>
                  <a:gdLst/>
                  <a:ahLst/>
                  <a:cxnLst>
                    <a:cxn ang="0">
                      <a:pos x="46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46" y="6"/>
                    </a:cxn>
                  </a:cxnLst>
                  <a:rect l="0" t="0" r="r" b="b"/>
                  <a:pathLst>
                    <a:path w="46" h="12">
                      <a:moveTo>
                        <a:pt x="46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46" y="6"/>
                      </a:lnTo>
                      <a:close/>
                    </a:path>
                  </a:pathLst>
                </a:custGeom>
                <a:solidFill>
                  <a:srgbClr val="007C42"/>
                </a:solidFill>
                <a:ln w="0">
                  <a:solidFill>
                    <a:srgbClr val="007C4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45" name="Freeform 4121"/>
                <p:cNvSpPr>
                  <a:spLocks/>
                </p:cNvSpPr>
                <p:nvPr/>
              </p:nvSpPr>
              <p:spPr bwMode="auto">
                <a:xfrm>
                  <a:off x="2820" y="3130"/>
                  <a:ext cx="46" cy="12"/>
                </a:xfrm>
                <a:custGeom>
                  <a:avLst/>
                  <a:gdLst/>
                  <a:ahLst/>
                  <a:cxnLst>
                    <a:cxn ang="0">
                      <a:pos x="46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46" y="6"/>
                    </a:cxn>
                  </a:cxnLst>
                  <a:rect l="0" t="0" r="r" b="b"/>
                  <a:pathLst>
                    <a:path w="46" h="12">
                      <a:moveTo>
                        <a:pt x="46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4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46" name="Freeform 4122"/>
                <p:cNvSpPr>
                  <a:spLocks/>
                </p:cNvSpPr>
                <p:nvPr/>
              </p:nvSpPr>
              <p:spPr bwMode="auto">
                <a:xfrm>
                  <a:off x="2794" y="3136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8" y="6"/>
                      </a:lnTo>
                      <a:close/>
                    </a:path>
                  </a:pathLst>
                </a:custGeom>
                <a:solidFill>
                  <a:srgbClr val="007C40"/>
                </a:solidFill>
                <a:ln w="0">
                  <a:solidFill>
                    <a:srgbClr val="007C4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47" name="Freeform 4123"/>
                <p:cNvSpPr>
                  <a:spLocks/>
                </p:cNvSpPr>
                <p:nvPr/>
              </p:nvSpPr>
              <p:spPr bwMode="auto">
                <a:xfrm>
                  <a:off x="2794" y="3136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48" name="Freeform 4124"/>
                <p:cNvSpPr>
                  <a:spLocks/>
                </p:cNvSpPr>
                <p:nvPr/>
              </p:nvSpPr>
              <p:spPr bwMode="auto">
                <a:xfrm>
                  <a:off x="2770" y="3142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48" y="6"/>
                      </a:lnTo>
                      <a:close/>
                    </a:path>
                  </a:pathLst>
                </a:custGeom>
                <a:solidFill>
                  <a:srgbClr val="007C3E"/>
                </a:solidFill>
                <a:ln w="0">
                  <a:solidFill>
                    <a:srgbClr val="007C3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49" name="Freeform 4125"/>
                <p:cNvSpPr>
                  <a:spLocks/>
                </p:cNvSpPr>
                <p:nvPr/>
              </p:nvSpPr>
              <p:spPr bwMode="auto">
                <a:xfrm>
                  <a:off x="2770" y="3142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4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50" name="Freeform 4126"/>
                <p:cNvSpPr>
                  <a:spLocks/>
                </p:cNvSpPr>
                <p:nvPr/>
              </p:nvSpPr>
              <p:spPr bwMode="auto">
                <a:xfrm>
                  <a:off x="2744" y="3148"/>
                  <a:ext cx="48" cy="10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24" y="10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0">
                      <a:moveTo>
                        <a:pt x="48" y="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24" y="10"/>
                      </a:lnTo>
                      <a:lnTo>
                        <a:pt x="48" y="6"/>
                      </a:lnTo>
                      <a:close/>
                    </a:path>
                  </a:pathLst>
                </a:custGeom>
                <a:solidFill>
                  <a:srgbClr val="007C3C"/>
                </a:solidFill>
                <a:ln w="0">
                  <a:solidFill>
                    <a:srgbClr val="007C3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51" name="Freeform 4127"/>
                <p:cNvSpPr>
                  <a:spLocks/>
                </p:cNvSpPr>
                <p:nvPr/>
              </p:nvSpPr>
              <p:spPr bwMode="auto">
                <a:xfrm>
                  <a:off x="2744" y="3148"/>
                  <a:ext cx="48" cy="10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24" y="10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0">
                      <a:moveTo>
                        <a:pt x="48" y="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24" y="10"/>
                      </a:lnTo>
                      <a:lnTo>
                        <a:pt x="4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52" name="Freeform 4128"/>
                <p:cNvSpPr>
                  <a:spLocks/>
                </p:cNvSpPr>
                <p:nvPr/>
              </p:nvSpPr>
              <p:spPr bwMode="auto">
                <a:xfrm>
                  <a:off x="2720" y="3152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48" y="6"/>
                      </a:lnTo>
                      <a:close/>
                    </a:path>
                  </a:pathLst>
                </a:custGeom>
                <a:solidFill>
                  <a:srgbClr val="007B3B"/>
                </a:solidFill>
                <a:ln w="0">
                  <a:solidFill>
                    <a:srgbClr val="007B3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53" name="Freeform 4129"/>
                <p:cNvSpPr>
                  <a:spLocks/>
                </p:cNvSpPr>
                <p:nvPr/>
              </p:nvSpPr>
              <p:spPr bwMode="auto">
                <a:xfrm>
                  <a:off x="2720" y="3152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4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54" name="Freeform 4130"/>
                <p:cNvSpPr>
                  <a:spLocks/>
                </p:cNvSpPr>
                <p:nvPr/>
              </p:nvSpPr>
              <p:spPr bwMode="auto">
                <a:xfrm>
                  <a:off x="2694" y="3158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48" y="6"/>
                      </a:lnTo>
                      <a:close/>
                    </a:path>
                  </a:pathLst>
                </a:custGeom>
                <a:solidFill>
                  <a:srgbClr val="007B39"/>
                </a:solidFill>
                <a:ln w="0">
                  <a:solidFill>
                    <a:srgbClr val="007B3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55" name="Freeform 4131"/>
                <p:cNvSpPr>
                  <a:spLocks/>
                </p:cNvSpPr>
                <p:nvPr/>
              </p:nvSpPr>
              <p:spPr bwMode="auto">
                <a:xfrm>
                  <a:off x="2694" y="3158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4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56" name="Freeform 4132"/>
                <p:cNvSpPr>
                  <a:spLocks/>
                </p:cNvSpPr>
                <p:nvPr/>
              </p:nvSpPr>
              <p:spPr bwMode="auto">
                <a:xfrm>
                  <a:off x="2668" y="3164"/>
                  <a:ext cx="48" cy="10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22" y="10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0">
                      <a:moveTo>
                        <a:pt x="48" y="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22" y="10"/>
                      </a:lnTo>
                      <a:lnTo>
                        <a:pt x="48" y="6"/>
                      </a:lnTo>
                      <a:close/>
                    </a:path>
                  </a:pathLst>
                </a:custGeom>
                <a:solidFill>
                  <a:srgbClr val="007A38"/>
                </a:solidFill>
                <a:ln w="0">
                  <a:solidFill>
                    <a:srgbClr val="007A3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57" name="Freeform 4133"/>
                <p:cNvSpPr>
                  <a:spLocks/>
                </p:cNvSpPr>
                <p:nvPr/>
              </p:nvSpPr>
              <p:spPr bwMode="auto">
                <a:xfrm>
                  <a:off x="2668" y="3164"/>
                  <a:ext cx="48" cy="10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22" y="10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0">
                      <a:moveTo>
                        <a:pt x="48" y="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22" y="10"/>
                      </a:lnTo>
                      <a:lnTo>
                        <a:pt x="4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58" name="Freeform 4134"/>
                <p:cNvSpPr>
                  <a:spLocks/>
                </p:cNvSpPr>
                <p:nvPr/>
              </p:nvSpPr>
              <p:spPr bwMode="auto">
                <a:xfrm>
                  <a:off x="2640" y="3168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50" y="6"/>
                      </a:lnTo>
                      <a:close/>
                    </a:path>
                  </a:pathLst>
                </a:custGeom>
                <a:solidFill>
                  <a:srgbClr val="007A37"/>
                </a:solidFill>
                <a:ln w="0">
                  <a:solidFill>
                    <a:srgbClr val="007A3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59" name="Freeform 4135"/>
                <p:cNvSpPr>
                  <a:spLocks/>
                </p:cNvSpPr>
                <p:nvPr/>
              </p:nvSpPr>
              <p:spPr bwMode="auto">
                <a:xfrm>
                  <a:off x="2640" y="3168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5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60" name="Freeform 4136"/>
                <p:cNvSpPr>
                  <a:spLocks/>
                </p:cNvSpPr>
                <p:nvPr/>
              </p:nvSpPr>
              <p:spPr bwMode="auto">
                <a:xfrm>
                  <a:off x="2614" y="3174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48" y="6"/>
                      </a:lnTo>
                      <a:close/>
                    </a:path>
                  </a:pathLst>
                </a:custGeom>
                <a:solidFill>
                  <a:srgbClr val="007936"/>
                </a:solidFill>
                <a:ln w="0">
                  <a:solidFill>
                    <a:srgbClr val="00793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61" name="Freeform 4137"/>
                <p:cNvSpPr>
                  <a:spLocks/>
                </p:cNvSpPr>
                <p:nvPr/>
              </p:nvSpPr>
              <p:spPr bwMode="auto">
                <a:xfrm>
                  <a:off x="2614" y="3174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4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62" name="Freeform 4138"/>
                <p:cNvSpPr>
                  <a:spLocks/>
                </p:cNvSpPr>
                <p:nvPr/>
              </p:nvSpPr>
              <p:spPr bwMode="auto">
                <a:xfrm>
                  <a:off x="2586" y="3180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22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8" y="0"/>
                      </a:lnTo>
                      <a:lnTo>
                        <a:pt x="0" y="4"/>
                      </a:lnTo>
                      <a:lnTo>
                        <a:pt x="22" y="12"/>
                      </a:lnTo>
                      <a:lnTo>
                        <a:pt x="50" y="6"/>
                      </a:lnTo>
                      <a:close/>
                    </a:path>
                  </a:pathLst>
                </a:custGeom>
                <a:solidFill>
                  <a:srgbClr val="007836"/>
                </a:solidFill>
                <a:ln w="0">
                  <a:solidFill>
                    <a:srgbClr val="00783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63" name="Freeform 4139"/>
                <p:cNvSpPr>
                  <a:spLocks/>
                </p:cNvSpPr>
                <p:nvPr/>
              </p:nvSpPr>
              <p:spPr bwMode="auto">
                <a:xfrm>
                  <a:off x="2586" y="3180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22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8" y="0"/>
                      </a:lnTo>
                      <a:lnTo>
                        <a:pt x="0" y="4"/>
                      </a:lnTo>
                      <a:lnTo>
                        <a:pt x="22" y="12"/>
                      </a:lnTo>
                      <a:lnTo>
                        <a:pt x="5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64" name="Freeform 4140"/>
                <p:cNvSpPr>
                  <a:spLocks/>
                </p:cNvSpPr>
                <p:nvPr/>
              </p:nvSpPr>
              <p:spPr bwMode="auto">
                <a:xfrm>
                  <a:off x="2558" y="3184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8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50" y="8"/>
                    </a:cxn>
                  </a:cxnLst>
                  <a:rect l="0" t="0" r="r" b="b"/>
                  <a:pathLst>
                    <a:path w="50" h="12">
                      <a:moveTo>
                        <a:pt x="50" y="8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50" y="8"/>
                      </a:lnTo>
                      <a:close/>
                    </a:path>
                  </a:pathLst>
                </a:custGeom>
                <a:solidFill>
                  <a:srgbClr val="007836"/>
                </a:solidFill>
                <a:ln w="0">
                  <a:solidFill>
                    <a:srgbClr val="00783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65" name="Freeform 4141"/>
                <p:cNvSpPr>
                  <a:spLocks/>
                </p:cNvSpPr>
                <p:nvPr/>
              </p:nvSpPr>
              <p:spPr bwMode="auto">
                <a:xfrm>
                  <a:off x="2558" y="3184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8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50" y="8"/>
                    </a:cxn>
                  </a:cxnLst>
                  <a:rect l="0" t="0" r="r" b="b"/>
                  <a:pathLst>
                    <a:path w="50" h="12">
                      <a:moveTo>
                        <a:pt x="50" y="8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50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66" name="Freeform 4142"/>
                <p:cNvSpPr>
                  <a:spLocks/>
                </p:cNvSpPr>
                <p:nvPr/>
              </p:nvSpPr>
              <p:spPr bwMode="auto">
                <a:xfrm>
                  <a:off x="2528" y="3190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52" y="6"/>
                      </a:lnTo>
                      <a:close/>
                    </a:path>
                  </a:pathLst>
                </a:custGeom>
                <a:solidFill>
                  <a:srgbClr val="007737"/>
                </a:solidFill>
                <a:ln w="0">
                  <a:solidFill>
                    <a:srgbClr val="00773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67" name="Freeform 4143"/>
                <p:cNvSpPr>
                  <a:spLocks/>
                </p:cNvSpPr>
                <p:nvPr/>
              </p:nvSpPr>
              <p:spPr bwMode="auto">
                <a:xfrm>
                  <a:off x="2528" y="3190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5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68" name="Freeform 4144"/>
                <p:cNvSpPr>
                  <a:spLocks/>
                </p:cNvSpPr>
                <p:nvPr/>
              </p:nvSpPr>
              <p:spPr bwMode="auto">
                <a:xfrm>
                  <a:off x="2500" y="3196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50" y="6"/>
                      </a:lnTo>
                      <a:close/>
                    </a:path>
                  </a:pathLst>
                </a:custGeom>
                <a:solidFill>
                  <a:srgbClr val="007638"/>
                </a:solidFill>
                <a:ln w="0">
                  <a:solidFill>
                    <a:srgbClr val="00763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69" name="Freeform 4145"/>
                <p:cNvSpPr>
                  <a:spLocks/>
                </p:cNvSpPr>
                <p:nvPr/>
              </p:nvSpPr>
              <p:spPr bwMode="auto">
                <a:xfrm>
                  <a:off x="2500" y="3196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5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70" name="Freeform 4146"/>
                <p:cNvSpPr>
                  <a:spLocks/>
                </p:cNvSpPr>
                <p:nvPr/>
              </p:nvSpPr>
              <p:spPr bwMode="auto">
                <a:xfrm>
                  <a:off x="2470" y="3202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30" y="0"/>
                    </a:cxn>
                    <a:cxn ang="0">
                      <a:pos x="0" y="8"/>
                    </a:cxn>
                    <a:cxn ang="0">
                      <a:pos x="22" y="14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4">
                      <a:moveTo>
                        <a:pt x="52" y="6"/>
                      </a:moveTo>
                      <a:lnTo>
                        <a:pt x="30" y="0"/>
                      </a:lnTo>
                      <a:lnTo>
                        <a:pt x="0" y="8"/>
                      </a:lnTo>
                      <a:lnTo>
                        <a:pt x="22" y="14"/>
                      </a:lnTo>
                      <a:lnTo>
                        <a:pt x="52" y="6"/>
                      </a:lnTo>
                      <a:close/>
                    </a:path>
                  </a:pathLst>
                </a:custGeom>
                <a:solidFill>
                  <a:srgbClr val="00753B"/>
                </a:solidFill>
                <a:ln w="0">
                  <a:solidFill>
                    <a:srgbClr val="00753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71" name="Freeform 4147"/>
                <p:cNvSpPr>
                  <a:spLocks/>
                </p:cNvSpPr>
                <p:nvPr/>
              </p:nvSpPr>
              <p:spPr bwMode="auto">
                <a:xfrm>
                  <a:off x="2470" y="3202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30" y="0"/>
                    </a:cxn>
                    <a:cxn ang="0">
                      <a:pos x="0" y="8"/>
                    </a:cxn>
                    <a:cxn ang="0">
                      <a:pos x="22" y="14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4">
                      <a:moveTo>
                        <a:pt x="52" y="6"/>
                      </a:moveTo>
                      <a:lnTo>
                        <a:pt x="30" y="0"/>
                      </a:lnTo>
                      <a:lnTo>
                        <a:pt x="0" y="8"/>
                      </a:lnTo>
                      <a:lnTo>
                        <a:pt x="22" y="14"/>
                      </a:lnTo>
                      <a:lnTo>
                        <a:pt x="5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72" name="Freeform 4148"/>
                <p:cNvSpPr>
                  <a:spLocks/>
                </p:cNvSpPr>
                <p:nvPr/>
              </p:nvSpPr>
              <p:spPr bwMode="auto">
                <a:xfrm>
                  <a:off x="2440" y="3210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52" y="6"/>
                      </a:lnTo>
                      <a:close/>
                    </a:path>
                  </a:pathLst>
                </a:custGeom>
                <a:solidFill>
                  <a:srgbClr val="00743D"/>
                </a:solidFill>
                <a:ln w="0">
                  <a:solidFill>
                    <a:srgbClr val="00743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73" name="Freeform 4149"/>
                <p:cNvSpPr>
                  <a:spLocks/>
                </p:cNvSpPr>
                <p:nvPr/>
              </p:nvSpPr>
              <p:spPr bwMode="auto">
                <a:xfrm>
                  <a:off x="2440" y="3210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5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74" name="Freeform 4150"/>
                <p:cNvSpPr>
                  <a:spLocks/>
                </p:cNvSpPr>
                <p:nvPr/>
              </p:nvSpPr>
              <p:spPr bwMode="auto">
                <a:xfrm>
                  <a:off x="2410" y="3216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30" y="0"/>
                    </a:cxn>
                    <a:cxn ang="0">
                      <a:pos x="0" y="8"/>
                    </a:cxn>
                    <a:cxn ang="0">
                      <a:pos x="22" y="14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4">
                      <a:moveTo>
                        <a:pt x="52" y="6"/>
                      </a:moveTo>
                      <a:lnTo>
                        <a:pt x="30" y="0"/>
                      </a:lnTo>
                      <a:lnTo>
                        <a:pt x="0" y="8"/>
                      </a:lnTo>
                      <a:lnTo>
                        <a:pt x="22" y="14"/>
                      </a:lnTo>
                      <a:lnTo>
                        <a:pt x="52" y="6"/>
                      </a:lnTo>
                      <a:close/>
                    </a:path>
                  </a:pathLst>
                </a:custGeom>
                <a:solidFill>
                  <a:srgbClr val="007341"/>
                </a:solidFill>
                <a:ln w="0">
                  <a:solidFill>
                    <a:srgbClr val="00734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75" name="Freeform 4151"/>
                <p:cNvSpPr>
                  <a:spLocks/>
                </p:cNvSpPr>
                <p:nvPr/>
              </p:nvSpPr>
              <p:spPr bwMode="auto">
                <a:xfrm>
                  <a:off x="2410" y="3216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30" y="0"/>
                    </a:cxn>
                    <a:cxn ang="0">
                      <a:pos x="0" y="8"/>
                    </a:cxn>
                    <a:cxn ang="0">
                      <a:pos x="22" y="14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4">
                      <a:moveTo>
                        <a:pt x="52" y="6"/>
                      </a:moveTo>
                      <a:lnTo>
                        <a:pt x="30" y="0"/>
                      </a:lnTo>
                      <a:lnTo>
                        <a:pt x="0" y="8"/>
                      </a:lnTo>
                      <a:lnTo>
                        <a:pt x="22" y="14"/>
                      </a:lnTo>
                      <a:lnTo>
                        <a:pt x="5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76" name="Freeform 4152"/>
                <p:cNvSpPr>
                  <a:spLocks/>
                </p:cNvSpPr>
                <p:nvPr/>
              </p:nvSpPr>
              <p:spPr bwMode="auto">
                <a:xfrm>
                  <a:off x="2378" y="3224"/>
                  <a:ext cx="54" cy="14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32" y="0"/>
                    </a:cxn>
                    <a:cxn ang="0">
                      <a:pos x="0" y="8"/>
                    </a:cxn>
                    <a:cxn ang="0">
                      <a:pos x="22" y="14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4">
                      <a:moveTo>
                        <a:pt x="54" y="6"/>
                      </a:moveTo>
                      <a:lnTo>
                        <a:pt x="32" y="0"/>
                      </a:lnTo>
                      <a:lnTo>
                        <a:pt x="0" y="8"/>
                      </a:lnTo>
                      <a:lnTo>
                        <a:pt x="22" y="14"/>
                      </a:lnTo>
                      <a:lnTo>
                        <a:pt x="54" y="6"/>
                      </a:lnTo>
                      <a:close/>
                    </a:path>
                  </a:pathLst>
                </a:custGeom>
                <a:solidFill>
                  <a:srgbClr val="007245"/>
                </a:solidFill>
                <a:ln w="0">
                  <a:solidFill>
                    <a:srgbClr val="00724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77" name="Freeform 4153"/>
                <p:cNvSpPr>
                  <a:spLocks/>
                </p:cNvSpPr>
                <p:nvPr/>
              </p:nvSpPr>
              <p:spPr bwMode="auto">
                <a:xfrm>
                  <a:off x="2378" y="3224"/>
                  <a:ext cx="54" cy="14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32" y="0"/>
                    </a:cxn>
                    <a:cxn ang="0">
                      <a:pos x="0" y="8"/>
                    </a:cxn>
                    <a:cxn ang="0">
                      <a:pos x="22" y="14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4">
                      <a:moveTo>
                        <a:pt x="54" y="6"/>
                      </a:moveTo>
                      <a:lnTo>
                        <a:pt x="32" y="0"/>
                      </a:lnTo>
                      <a:lnTo>
                        <a:pt x="0" y="8"/>
                      </a:lnTo>
                      <a:lnTo>
                        <a:pt x="22" y="14"/>
                      </a:lnTo>
                      <a:lnTo>
                        <a:pt x="5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78" name="Freeform 4154"/>
                <p:cNvSpPr>
                  <a:spLocks/>
                </p:cNvSpPr>
                <p:nvPr/>
              </p:nvSpPr>
              <p:spPr bwMode="auto">
                <a:xfrm>
                  <a:off x="2346" y="3232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32" y="0"/>
                    </a:cxn>
                    <a:cxn ang="0">
                      <a:pos x="0" y="8"/>
                    </a:cxn>
                    <a:cxn ang="0">
                      <a:pos x="22" y="16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6">
                      <a:moveTo>
                        <a:pt x="54" y="6"/>
                      </a:moveTo>
                      <a:lnTo>
                        <a:pt x="32" y="0"/>
                      </a:lnTo>
                      <a:lnTo>
                        <a:pt x="0" y="8"/>
                      </a:lnTo>
                      <a:lnTo>
                        <a:pt x="22" y="16"/>
                      </a:lnTo>
                      <a:lnTo>
                        <a:pt x="54" y="6"/>
                      </a:lnTo>
                      <a:close/>
                    </a:path>
                  </a:pathLst>
                </a:custGeom>
                <a:solidFill>
                  <a:srgbClr val="007249"/>
                </a:solidFill>
                <a:ln w="0">
                  <a:solidFill>
                    <a:srgbClr val="00724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79" name="Freeform 4155"/>
                <p:cNvSpPr>
                  <a:spLocks/>
                </p:cNvSpPr>
                <p:nvPr/>
              </p:nvSpPr>
              <p:spPr bwMode="auto">
                <a:xfrm>
                  <a:off x="2346" y="3232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32" y="0"/>
                    </a:cxn>
                    <a:cxn ang="0">
                      <a:pos x="0" y="8"/>
                    </a:cxn>
                    <a:cxn ang="0">
                      <a:pos x="22" y="16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6">
                      <a:moveTo>
                        <a:pt x="54" y="6"/>
                      </a:moveTo>
                      <a:lnTo>
                        <a:pt x="32" y="0"/>
                      </a:lnTo>
                      <a:lnTo>
                        <a:pt x="0" y="8"/>
                      </a:lnTo>
                      <a:lnTo>
                        <a:pt x="22" y="16"/>
                      </a:lnTo>
                      <a:lnTo>
                        <a:pt x="5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80" name="Freeform 4156"/>
                <p:cNvSpPr>
                  <a:spLocks/>
                </p:cNvSpPr>
                <p:nvPr/>
              </p:nvSpPr>
              <p:spPr bwMode="auto">
                <a:xfrm>
                  <a:off x="2314" y="3240"/>
                  <a:ext cx="54" cy="18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32" y="0"/>
                    </a:cxn>
                    <a:cxn ang="0">
                      <a:pos x="0" y="10"/>
                    </a:cxn>
                    <a:cxn ang="0">
                      <a:pos x="22" y="18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8">
                      <a:moveTo>
                        <a:pt x="54" y="8"/>
                      </a:moveTo>
                      <a:lnTo>
                        <a:pt x="32" y="0"/>
                      </a:lnTo>
                      <a:lnTo>
                        <a:pt x="0" y="10"/>
                      </a:lnTo>
                      <a:lnTo>
                        <a:pt x="22" y="18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00714D"/>
                </a:solidFill>
                <a:ln w="0">
                  <a:solidFill>
                    <a:srgbClr val="00714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81" name="Freeform 4157"/>
                <p:cNvSpPr>
                  <a:spLocks/>
                </p:cNvSpPr>
                <p:nvPr/>
              </p:nvSpPr>
              <p:spPr bwMode="auto">
                <a:xfrm>
                  <a:off x="2314" y="3240"/>
                  <a:ext cx="54" cy="18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32" y="0"/>
                    </a:cxn>
                    <a:cxn ang="0">
                      <a:pos x="0" y="10"/>
                    </a:cxn>
                    <a:cxn ang="0">
                      <a:pos x="22" y="18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8">
                      <a:moveTo>
                        <a:pt x="54" y="8"/>
                      </a:moveTo>
                      <a:lnTo>
                        <a:pt x="32" y="0"/>
                      </a:lnTo>
                      <a:lnTo>
                        <a:pt x="0" y="10"/>
                      </a:lnTo>
                      <a:lnTo>
                        <a:pt x="22" y="18"/>
                      </a:lnTo>
                      <a:lnTo>
                        <a:pt x="5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82" name="Freeform 4158"/>
                <p:cNvSpPr>
                  <a:spLocks/>
                </p:cNvSpPr>
                <p:nvPr/>
              </p:nvSpPr>
              <p:spPr bwMode="auto">
                <a:xfrm>
                  <a:off x="2282" y="3250"/>
                  <a:ext cx="54" cy="18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32" y="0"/>
                    </a:cxn>
                    <a:cxn ang="0">
                      <a:pos x="0" y="10"/>
                    </a:cxn>
                    <a:cxn ang="0">
                      <a:pos x="22" y="18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8">
                      <a:moveTo>
                        <a:pt x="54" y="8"/>
                      </a:moveTo>
                      <a:lnTo>
                        <a:pt x="32" y="0"/>
                      </a:lnTo>
                      <a:lnTo>
                        <a:pt x="0" y="10"/>
                      </a:lnTo>
                      <a:lnTo>
                        <a:pt x="22" y="18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007151"/>
                </a:solidFill>
                <a:ln w="0">
                  <a:solidFill>
                    <a:srgbClr val="00715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83" name="Freeform 4159"/>
                <p:cNvSpPr>
                  <a:spLocks/>
                </p:cNvSpPr>
                <p:nvPr/>
              </p:nvSpPr>
              <p:spPr bwMode="auto">
                <a:xfrm>
                  <a:off x="2282" y="3250"/>
                  <a:ext cx="54" cy="18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32" y="0"/>
                    </a:cxn>
                    <a:cxn ang="0">
                      <a:pos x="0" y="10"/>
                    </a:cxn>
                    <a:cxn ang="0">
                      <a:pos x="22" y="18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8">
                      <a:moveTo>
                        <a:pt x="54" y="8"/>
                      </a:moveTo>
                      <a:lnTo>
                        <a:pt x="32" y="0"/>
                      </a:lnTo>
                      <a:lnTo>
                        <a:pt x="0" y="10"/>
                      </a:lnTo>
                      <a:lnTo>
                        <a:pt x="22" y="18"/>
                      </a:lnTo>
                      <a:lnTo>
                        <a:pt x="5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84" name="Freeform 4160"/>
                <p:cNvSpPr>
                  <a:spLocks/>
                </p:cNvSpPr>
                <p:nvPr/>
              </p:nvSpPr>
              <p:spPr bwMode="auto">
                <a:xfrm>
                  <a:off x="2250" y="3260"/>
                  <a:ext cx="54" cy="18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32" y="0"/>
                    </a:cxn>
                    <a:cxn ang="0">
                      <a:pos x="0" y="12"/>
                    </a:cxn>
                    <a:cxn ang="0">
                      <a:pos x="20" y="18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8">
                      <a:moveTo>
                        <a:pt x="54" y="8"/>
                      </a:moveTo>
                      <a:lnTo>
                        <a:pt x="32" y="0"/>
                      </a:lnTo>
                      <a:lnTo>
                        <a:pt x="0" y="12"/>
                      </a:lnTo>
                      <a:lnTo>
                        <a:pt x="20" y="18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007254"/>
                </a:solidFill>
                <a:ln w="0">
                  <a:solidFill>
                    <a:srgbClr val="00725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85" name="Freeform 4161"/>
                <p:cNvSpPr>
                  <a:spLocks/>
                </p:cNvSpPr>
                <p:nvPr/>
              </p:nvSpPr>
              <p:spPr bwMode="auto">
                <a:xfrm>
                  <a:off x="2250" y="3260"/>
                  <a:ext cx="54" cy="18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32" y="0"/>
                    </a:cxn>
                    <a:cxn ang="0">
                      <a:pos x="0" y="12"/>
                    </a:cxn>
                    <a:cxn ang="0">
                      <a:pos x="20" y="18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8">
                      <a:moveTo>
                        <a:pt x="54" y="8"/>
                      </a:moveTo>
                      <a:lnTo>
                        <a:pt x="32" y="0"/>
                      </a:lnTo>
                      <a:lnTo>
                        <a:pt x="0" y="12"/>
                      </a:lnTo>
                      <a:lnTo>
                        <a:pt x="20" y="18"/>
                      </a:lnTo>
                      <a:lnTo>
                        <a:pt x="5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86" name="Freeform 4162"/>
                <p:cNvSpPr>
                  <a:spLocks/>
                </p:cNvSpPr>
                <p:nvPr/>
              </p:nvSpPr>
              <p:spPr bwMode="auto">
                <a:xfrm>
                  <a:off x="2216" y="3272"/>
                  <a:ext cx="54" cy="18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34" y="0"/>
                    </a:cxn>
                    <a:cxn ang="0">
                      <a:pos x="0" y="10"/>
                    </a:cxn>
                    <a:cxn ang="0">
                      <a:pos x="20" y="18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8">
                      <a:moveTo>
                        <a:pt x="54" y="6"/>
                      </a:moveTo>
                      <a:lnTo>
                        <a:pt x="34" y="0"/>
                      </a:lnTo>
                      <a:lnTo>
                        <a:pt x="0" y="10"/>
                      </a:lnTo>
                      <a:lnTo>
                        <a:pt x="20" y="18"/>
                      </a:lnTo>
                      <a:lnTo>
                        <a:pt x="54" y="6"/>
                      </a:lnTo>
                      <a:close/>
                    </a:path>
                  </a:pathLst>
                </a:custGeom>
                <a:solidFill>
                  <a:srgbClr val="007355"/>
                </a:solidFill>
                <a:ln w="0">
                  <a:solidFill>
                    <a:srgbClr val="00735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87" name="Freeform 4163"/>
                <p:cNvSpPr>
                  <a:spLocks/>
                </p:cNvSpPr>
                <p:nvPr/>
              </p:nvSpPr>
              <p:spPr bwMode="auto">
                <a:xfrm>
                  <a:off x="2216" y="3272"/>
                  <a:ext cx="54" cy="18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34" y="0"/>
                    </a:cxn>
                    <a:cxn ang="0">
                      <a:pos x="0" y="10"/>
                    </a:cxn>
                    <a:cxn ang="0">
                      <a:pos x="20" y="18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8">
                      <a:moveTo>
                        <a:pt x="54" y="6"/>
                      </a:moveTo>
                      <a:lnTo>
                        <a:pt x="34" y="0"/>
                      </a:lnTo>
                      <a:lnTo>
                        <a:pt x="0" y="10"/>
                      </a:lnTo>
                      <a:lnTo>
                        <a:pt x="20" y="18"/>
                      </a:lnTo>
                      <a:lnTo>
                        <a:pt x="5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88" name="Freeform 4164"/>
                <p:cNvSpPr>
                  <a:spLocks/>
                </p:cNvSpPr>
                <p:nvPr/>
              </p:nvSpPr>
              <p:spPr bwMode="auto">
                <a:xfrm>
                  <a:off x="2182" y="3282"/>
                  <a:ext cx="54" cy="20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34" y="0"/>
                    </a:cxn>
                    <a:cxn ang="0">
                      <a:pos x="0" y="12"/>
                    </a:cxn>
                    <a:cxn ang="0">
                      <a:pos x="20" y="20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20">
                      <a:moveTo>
                        <a:pt x="54" y="8"/>
                      </a:moveTo>
                      <a:lnTo>
                        <a:pt x="34" y="0"/>
                      </a:lnTo>
                      <a:lnTo>
                        <a:pt x="0" y="12"/>
                      </a:lnTo>
                      <a:lnTo>
                        <a:pt x="20" y="20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007455"/>
                </a:solidFill>
                <a:ln w="0">
                  <a:solidFill>
                    <a:srgbClr val="00745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89" name="Freeform 4165"/>
                <p:cNvSpPr>
                  <a:spLocks/>
                </p:cNvSpPr>
                <p:nvPr/>
              </p:nvSpPr>
              <p:spPr bwMode="auto">
                <a:xfrm>
                  <a:off x="2182" y="3282"/>
                  <a:ext cx="54" cy="20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34" y="0"/>
                    </a:cxn>
                    <a:cxn ang="0">
                      <a:pos x="0" y="12"/>
                    </a:cxn>
                    <a:cxn ang="0">
                      <a:pos x="20" y="20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20">
                      <a:moveTo>
                        <a:pt x="54" y="8"/>
                      </a:moveTo>
                      <a:lnTo>
                        <a:pt x="34" y="0"/>
                      </a:lnTo>
                      <a:lnTo>
                        <a:pt x="0" y="12"/>
                      </a:lnTo>
                      <a:lnTo>
                        <a:pt x="20" y="20"/>
                      </a:lnTo>
                      <a:lnTo>
                        <a:pt x="5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90" name="Freeform 4166"/>
                <p:cNvSpPr>
                  <a:spLocks/>
                </p:cNvSpPr>
                <p:nvPr/>
              </p:nvSpPr>
              <p:spPr bwMode="auto">
                <a:xfrm>
                  <a:off x="2146" y="3294"/>
                  <a:ext cx="56" cy="18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36" y="0"/>
                    </a:cxn>
                    <a:cxn ang="0">
                      <a:pos x="0" y="10"/>
                    </a:cxn>
                    <a:cxn ang="0">
                      <a:pos x="22" y="18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8">
                      <a:moveTo>
                        <a:pt x="56" y="8"/>
                      </a:moveTo>
                      <a:lnTo>
                        <a:pt x="36" y="0"/>
                      </a:lnTo>
                      <a:lnTo>
                        <a:pt x="0" y="10"/>
                      </a:lnTo>
                      <a:lnTo>
                        <a:pt x="22" y="18"/>
                      </a:lnTo>
                      <a:lnTo>
                        <a:pt x="56" y="8"/>
                      </a:lnTo>
                      <a:close/>
                    </a:path>
                  </a:pathLst>
                </a:custGeom>
                <a:solidFill>
                  <a:srgbClr val="007753"/>
                </a:solidFill>
                <a:ln w="0">
                  <a:solidFill>
                    <a:srgbClr val="00775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91" name="Freeform 4167"/>
                <p:cNvSpPr>
                  <a:spLocks/>
                </p:cNvSpPr>
                <p:nvPr/>
              </p:nvSpPr>
              <p:spPr bwMode="auto">
                <a:xfrm>
                  <a:off x="2146" y="3294"/>
                  <a:ext cx="56" cy="18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36" y="0"/>
                    </a:cxn>
                    <a:cxn ang="0">
                      <a:pos x="0" y="10"/>
                    </a:cxn>
                    <a:cxn ang="0">
                      <a:pos x="22" y="18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8">
                      <a:moveTo>
                        <a:pt x="56" y="8"/>
                      </a:moveTo>
                      <a:lnTo>
                        <a:pt x="36" y="0"/>
                      </a:lnTo>
                      <a:lnTo>
                        <a:pt x="0" y="10"/>
                      </a:lnTo>
                      <a:lnTo>
                        <a:pt x="22" y="18"/>
                      </a:lnTo>
                      <a:lnTo>
                        <a:pt x="5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92" name="Freeform 4168"/>
                <p:cNvSpPr>
                  <a:spLocks/>
                </p:cNvSpPr>
                <p:nvPr/>
              </p:nvSpPr>
              <p:spPr bwMode="auto">
                <a:xfrm>
                  <a:off x="2110" y="3304"/>
                  <a:ext cx="58" cy="20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36" y="0"/>
                    </a:cxn>
                    <a:cxn ang="0">
                      <a:pos x="0" y="10"/>
                    </a:cxn>
                    <a:cxn ang="0">
                      <a:pos x="22" y="20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20">
                      <a:moveTo>
                        <a:pt x="58" y="8"/>
                      </a:moveTo>
                      <a:lnTo>
                        <a:pt x="36" y="0"/>
                      </a:lnTo>
                      <a:lnTo>
                        <a:pt x="0" y="10"/>
                      </a:lnTo>
                      <a:lnTo>
                        <a:pt x="22" y="20"/>
                      </a:lnTo>
                      <a:lnTo>
                        <a:pt x="58" y="8"/>
                      </a:lnTo>
                      <a:close/>
                    </a:path>
                  </a:pathLst>
                </a:custGeom>
                <a:solidFill>
                  <a:srgbClr val="00794E"/>
                </a:solidFill>
                <a:ln w="0">
                  <a:solidFill>
                    <a:srgbClr val="00794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93" name="Freeform 4169"/>
                <p:cNvSpPr>
                  <a:spLocks/>
                </p:cNvSpPr>
                <p:nvPr/>
              </p:nvSpPr>
              <p:spPr bwMode="auto">
                <a:xfrm>
                  <a:off x="2110" y="3304"/>
                  <a:ext cx="58" cy="20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36" y="0"/>
                    </a:cxn>
                    <a:cxn ang="0">
                      <a:pos x="0" y="10"/>
                    </a:cxn>
                    <a:cxn ang="0">
                      <a:pos x="22" y="20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20">
                      <a:moveTo>
                        <a:pt x="58" y="8"/>
                      </a:moveTo>
                      <a:lnTo>
                        <a:pt x="36" y="0"/>
                      </a:lnTo>
                      <a:lnTo>
                        <a:pt x="0" y="10"/>
                      </a:lnTo>
                      <a:lnTo>
                        <a:pt x="22" y="20"/>
                      </a:lnTo>
                      <a:lnTo>
                        <a:pt x="58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94" name="Freeform 4170"/>
                <p:cNvSpPr>
                  <a:spLocks/>
                </p:cNvSpPr>
                <p:nvPr/>
              </p:nvSpPr>
              <p:spPr bwMode="auto">
                <a:xfrm>
                  <a:off x="2074" y="3314"/>
                  <a:ext cx="58" cy="20"/>
                </a:xfrm>
                <a:custGeom>
                  <a:avLst/>
                  <a:gdLst/>
                  <a:ahLst/>
                  <a:cxnLst>
                    <a:cxn ang="0">
                      <a:pos x="58" y="10"/>
                    </a:cxn>
                    <a:cxn ang="0">
                      <a:pos x="36" y="0"/>
                    </a:cxn>
                    <a:cxn ang="0">
                      <a:pos x="0" y="10"/>
                    </a:cxn>
                    <a:cxn ang="0">
                      <a:pos x="22" y="20"/>
                    </a:cxn>
                    <a:cxn ang="0">
                      <a:pos x="58" y="10"/>
                    </a:cxn>
                  </a:cxnLst>
                  <a:rect l="0" t="0" r="r" b="b"/>
                  <a:pathLst>
                    <a:path w="58" h="20">
                      <a:moveTo>
                        <a:pt x="58" y="10"/>
                      </a:moveTo>
                      <a:lnTo>
                        <a:pt x="36" y="0"/>
                      </a:lnTo>
                      <a:lnTo>
                        <a:pt x="0" y="10"/>
                      </a:lnTo>
                      <a:lnTo>
                        <a:pt x="22" y="20"/>
                      </a:lnTo>
                      <a:lnTo>
                        <a:pt x="58" y="10"/>
                      </a:lnTo>
                      <a:close/>
                    </a:path>
                  </a:pathLst>
                </a:custGeom>
                <a:solidFill>
                  <a:srgbClr val="007B4A"/>
                </a:solidFill>
                <a:ln w="0">
                  <a:solidFill>
                    <a:srgbClr val="007B4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95" name="Freeform 4171"/>
                <p:cNvSpPr>
                  <a:spLocks/>
                </p:cNvSpPr>
                <p:nvPr/>
              </p:nvSpPr>
              <p:spPr bwMode="auto">
                <a:xfrm>
                  <a:off x="2074" y="3314"/>
                  <a:ext cx="58" cy="20"/>
                </a:xfrm>
                <a:custGeom>
                  <a:avLst/>
                  <a:gdLst/>
                  <a:ahLst/>
                  <a:cxnLst>
                    <a:cxn ang="0">
                      <a:pos x="58" y="10"/>
                    </a:cxn>
                    <a:cxn ang="0">
                      <a:pos x="36" y="0"/>
                    </a:cxn>
                    <a:cxn ang="0">
                      <a:pos x="0" y="10"/>
                    </a:cxn>
                    <a:cxn ang="0">
                      <a:pos x="22" y="20"/>
                    </a:cxn>
                    <a:cxn ang="0">
                      <a:pos x="58" y="10"/>
                    </a:cxn>
                  </a:cxnLst>
                  <a:rect l="0" t="0" r="r" b="b"/>
                  <a:pathLst>
                    <a:path w="58" h="20">
                      <a:moveTo>
                        <a:pt x="58" y="10"/>
                      </a:moveTo>
                      <a:lnTo>
                        <a:pt x="36" y="0"/>
                      </a:lnTo>
                      <a:lnTo>
                        <a:pt x="0" y="10"/>
                      </a:lnTo>
                      <a:lnTo>
                        <a:pt x="22" y="20"/>
                      </a:lnTo>
                      <a:lnTo>
                        <a:pt x="58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96" name="Freeform 4172"/>
                <p:cNvSpPr>
                  <a:spLocks/>
                </p:cNvSpPr>
                <p:nvPr/>
              </p:nvSpPr>
              <p:spPr bwMode="auto">
                <a:xfrm>
                  <a:off x="2038" y="3324"/>
                  <a:ext cx="58" cy="18"/>
                </a:xfrm>
                <a:custGeom>
                  <a:avLst/>
                  <a:gdLst/>
                  <a:ahLst/>
                  <a:cxnLst>
                    <a:cxn ang="0">
                      <a:pos x="58" y="10"/>
                    </a:cxn>
                    <a:cxn ang="0">
                      <a:pos x="36" y="0"/>
                    </a:cxn>
                    <a:cxn ang="0">
                      <a:pos x="0" y="10"/>
                    </a:cxn>
                    <a:cxn ang="0">
                      <a:pos x="20" y="18"/>
                    </a:cxn>
                    <a:cxn ang="0">
                      <a:pos x="58" y="10"/>
                    </a:cxn>
                  </a:cxnLst>
                  <a:rect l="0" t="0" r="r" b="b"/>
                  <a:pathLst>
                    <a:path w="58" h="18">
                      <a:moveTo>
                        <a:pt x="58" y="10"/>
                      </a:moveTo>
                      <a:lnTo>
                        <a:pt x="36" y="0"/>
                      </a:lnTo>
                      <a:lnTo>
                        <a:pt x="0" y="10"/>
                      </a:lnTo>
                      <a:lnTo>
                        <a:pt x="20" y="18"/>
                      </a:lnTo>
                      <a:lnTo>
                        <a:pt x="58" y="10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97" name="Freeform 4173"/>
                <p:cNvSpPr>
                  <a:spLocks/>
                </p:cNvSpPr>
                <p:nvPr/>
              </p:nvSpPr>
              <p:spPr bwMode="auto">
                <a:xfrm>
                  <a:off x="2038" y="3324"/>
                  <a:ext cx="58" cy="18"/>
                </a:xfrm>
                <a:custGeom>
                  <a:avLst/>
                  <a:gdLst/>
                  <a:ahLst/>
                  <a:cxnLst>
                    <a:cxn ang="0">
                      <a:pos x="58" y="10"/>
                    </a:cxn>
                    <a:cxn ang="0">
                      <a:pos x="36" y="0"/>
                    </a:cxn>
                    <a:cxn ang="0">
                      <a:pos x="0" y="10"/>
                    </a:cxn>
                    <a:cxn ang="0">
                      <a:pos x="20" y="18"/>
                    </a:cxn>
                    <a:cxn ang="0">
                      <a:pos x="58" y="10"/>
                    </a:cxn>
                  </a:cxnLst>
                  <a:rect l="0" t="0" r="r" b="b"/>
                  <a:pathLst>
                    <a:path w="58" h="18">
                      <a:moveTo>
                        <a:pt x="58" y="10"/>
                      </a:moveTo>
                      <a:lnTo>
                        <a:pt x="36" y="0"/>
                      </a:lnTo>
                      <a:lnTo>
                        <a:pt x="0" y="10"/>
                      </a:lnTo>
                      <a:lnTo>
                        <a:pt x="20" y="18"/>
                      </a:lnTo>
                      <a:lnTo>
                        <a:pt x="58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98" name="Freeform 4174"/>
                <p:cNvSpPr>
                  <a:spLocks/>
                </p:cNvSpPr>
                <p:nvPr/>
              </p:nvSpPr>
              <p:spPr bwMode="auto">
                <a:xfrm>
                  <a:off x="3002" y="3096"/>
                  <a:ext cx="46" cy="12"/>
                </a:xfrm>
                <a:custGeom>
                  <a:avLst/>
                  <a:gdLst/>
                  <a:ahLst/>
                  <a:cxnLst>
                    <a:cxn ang="0">
                      <a:pos x="46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6" y="6"/>
                    </a:cxn>
                  </a:cxnLst>
                  <a:rect l="0" t="0" r="r" b="b"/>
                  <a:pathLst>
                    <a:path w="46" h="12">
                      <a:moveTo>
                        <a:pt x="46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6" y="6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799" name="Freeform 4175"/>
                <p:cNvSpPr>
                  <a:spLocks/>
                </p:cNvSpPr>
                <p:nvPr/>
              </p:nvSpPr>
              <p:spPr bwMode="auto">
                <a:xfrm>
                  <a:off x="3002" y="3096"/>
                  <a:ext cx="46" cy="12"/>
                </a:xfrm>
                <a:custGeom>
                  <a:avLst/>
                  <a:gdLst/>
                  <a:ahLst/>
                  <a:cxnLst>
                    <a:cxn ang="0">
                      <a:pos x="46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6" y="6"/>
                    </a:cxn>
                  </a:cxnLst>
                  <a:rect l="0" t="0" r="r" b="b"/>
                  <a:pathLst>
                    <a:path w="46" h="12">
                      <a:moveTo>
                        <a:pt x="46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00" name="Freeform 4176"/>
                <p:cNvSpPr>
                  <a:spLocks/>
                </p:cNvSpPr>
                <p:nvPr/>
              </p:nvSpPr>
              <p:spPr bwMode="auto">
                <a:xfrm>
                  <a:off x="2980" y="3102"/>
                  <a:ext cx="46" cy="12"/>
                </a:xfrm>
                <a:custGeom>
                  <a:avLst/>
                  <a:gdLst/>
                  <a:ahLst/>
                  <a:cxnLst>
                    <a:cxn ang="0">
                      <a:pos x="46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6" y="6"/>
                    </a:cxn>
                  </a:cxnLst>
                  <a:rect l="0" t="0" r="r" b="b"/>
                  <a:pathLst>
                    <a:path w="46" h="12">
                      <a:moveTo>
                        <a:pt x="46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6" y="6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01" name="Freeform 4177"/>
                <p:cNvSpPr>
                  <a:spLocks/>
                </p:cNvSpPr>
                <p:nvPr/>
              </p:nvSpPr>
              <p:spPr bwMode="auto">
                <a:xfrm>
                  <a:off x="2980" y="3102"/>
                  <a:ext cx="46" cy="12"/>
                </a:xfrm>
                <a:custGeom>
                  <a:avLst/>
                  <a:gdLst/>
                  <a:ahLst/>
                  <a:cxnLst>
                    <a:cxn ang="0">
                      <a:pos x="46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6" y="6"/>
                    </a:cxn>
                  </a:cxnLst>
                  <a:rect l="0" t="0" r="r" b="b"/>
                  <a:pathLst>
                    <a:path w="46" h="12">
                      <a:moveTo>
                        <a:pt x="46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02" name="Freeform 4178"/>
                <p:cNvSpPr>
                  <a:spLocks/>
                </p:cNvSpPr>
                <p:nvPr/>
              </p:nvSpPr>
              <p:spPr bwMode="auto">
                <a:xfrm>
                  <a:off x="2958" y="3108"/>
                  <a:ext cx="46" cy="12"/>
                </a:xfrm>
                <a:custGeom>
                  <a:avLst/>
                  <a:gdLst/>
                  <a:ahLst/>
                  <a:cxnLst>
                    <a:cxn ang="0">
                      <a:pos x="46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6" y="6"/>
                    </a:cxn>
                  </a:cxnLst>
                  <a:rect l="0" t="0" r="r" b="b"/>
                  <a:pathLst>
                    <a:path w="46" h="12">
                      <a:moveTo>
                        <a:pt x="46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6" y="6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03" name="Freeform 4179"/>
                <p:cNvSpPr>
                  <a:spLocks/>
                </p:cNvSpPr>
                <p:nvPr/>
              </p:nvSpPr>
              <p:spPr bwMode="auto">
                <a:xfrm>
                  <a:off x="2958" y="3108"/>
                  <a:ext cx="46" cy="12"/>
                </a:xfrm>
                <a:custGeom>
                  <a:avLst/>
                  <a:gdLst/>
                  <a:ahLst/>
                  <a:cxnLst>
                    <a:cxn ang="0">
                      <a:pos x="46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6" y="6"/>
                    </a:cxn>
                  </a:cxnLst>
                  <a:rect l="0" t="0" r="r" b="b"/>
                  <a:pathLst>
                    <a:path w="46" h="12">
                      <a:moveTo>
                        <a:pt x="46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04" name="Freeform 4180"/>
                <p:cNvSpPr>
                  <a:spLocks/>
                </p:cNvSpPr>
                <p:nvPr/>
              </p:nvSpPr>
              <p:spPr bwMode="auto">
                <a:xfrm>
                  <a:off x="2936" y="3114"/>
                  <a:ext cx="46" cy="10"/>
                </a:xfrm>
                <a:custGeom>
                  <a:avLst/>
                  <a:gdLst/>
                  <a:ahLst/>
                  <a:cxnLst>
                    <a:cxn ang="0">
                      <a:pos x="46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2" y="10"/>
                    </a:cxn>
                    <a:cxn ang="0">
                      <a:pos x="46" y="6"/>
                    </a:cxn>
                  </a:cxnLst>
                  <a:rect l="0" t="0" r="r" b="b"/>
                  <a:pathLst>
                    <a:path w="46" h="10">
                      <a:moveTo>
                        <a:pt x="46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2" y="10"/>
                      </a:lnTo>
                      <a:lnTo>
                        <a:pt x="46" y="6"/>
                      </a:lnTo>
                      <a:close/>
                    </a:path>
                  </a:pathLst>
                </a:custGeom>
                <a:solidFill>
                  <a:srgbClr val="007C45"/>
                </a:solidFill>
                <a:ln w="0">
                  <a:solidFill>
                    <a:srgbClr val="007C4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05" name="Freeform 4181"/>
                <p:cNvSpPr>
                  <a:spLocks/>
                </p:cNvSpPr>
                <p:nvPr/>
              </p:nvSpPr>
              <p:spPr bwMode="auto">
                <a:xfrm>
                  <a:off x="2936" y="3114"/>
                  <a:ext cx="46" cy="10"/>
                </a:xfrm>
                <a:custGeom>
                  <a:avLst/>
                  <a:gdLst/>
                  <a:ahLst/>
                  <a:cxnLst>
                    <a:cxn ang="0">
                      <a:pos x="46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2" y="10"/>
                    </a:cxn>
                    <a:cxn ang="0">
                      <a:pos x="46" y="6"/>
                    </a:cxn>
                  </a:cxnLst>
                  <a:rect l="0" t="0" r="r" b="b"/>
                  <a:pathLst>
                    <a:path w="46" h="10">
                      <a:moveTo>
                        <a:pt x="46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2" y="10"/>
                      </a:lnTo>
                      <a:lnTo>
                        <a:pt x="4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06" name="Freeform 4182"/>
                <p:cNvSpPr>
                  <a:spLocks/>
                </p:cNvSpPr>
                <p:nvPr/>
              </p:nvSpPr>
              <p:spPr bwMode="auto">
                <a:xfrm>
                  <a:off x="2912" y="3120"/>
                  <a:ext cx="46" cy="10"/>
                </a:xfrm>
                <a:custGeom>
                  <a:avLst/>
                  <a:gdLst/>
                  <a:ahLst/>
                  <a:cxnLst>
                    <a:cxn ang="0">
                      <a:pos x="46" y="4"/>
                    </a:cxn>
                    <a:cxn ang="0">
                      <a:pos x="24" y="0"/>
                    </a:cxn>
                    <a:cxn ang="0">
                      <a:pos x="0" y="4"/>
                    </a:cxn>
                    <a:cxn ang="0">
                      <a:pos x="24" y="10"/>
                    </a:cxn>
                    <a:cxn ang="0">
                      <a:pos x="46" y="4"/>
                    </a:cxn>
                  </a:cxnLst>
                  <a:rect l="0" t="0" r="r" b="b"/>
                  <a:pathLst>
                    <a:path w="46" h="10">
                      <a:moveTo>
                        <a:pt x="46" y="4"/>
                      </a:moveTo>
                      <a:lnTo>
                        <a:pt x="24" y="0"/>
                      </a:lnTo>
                      <a:lnTo>
                        <a:pt x="0" y="4"/>
                      </a:lnTo>
                      <a:lnTo>
                        <a:pt x="24" y="10"/>
                      </a:lnTo>
                      <a:lnTo>
                        <a:pt x="46" y="4"/>
                      </a:lnTo>
                      <a:close/>
                    </a:path>
                  </a:pathLst>
                </a:custGeom>
                <a:solidFill>
                  <a:srgbClr val="007C45"/>
                </a:solidFill>
                <a:ln w="0">
                  <a:solidFill>
                    <a:srgbClr val="007C4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07" name="Freeform 4183"/>
                <p:cNvSpPr>
                  <a:spLocks/>
                </p:cNvSpPr>
                <p:nvPr/>
              </p:nvSpPr>
              <p:spPr bwMode="auto">
                <a:xfrm>
                  <a:off x="2912" y="3120"/>
                  <a:ext cx="46" cy="10"/>
                </a:xfrm>
                <a:custGeom>
                  <a:avLst/>
                  <a:gdLst/>
                  <a:ahLst/>
                  <a:cxnLst>
                    <a:cxn ang="0">
                      <a:pos x="46" y="4"/>
                    </a:cxn>
                    <a:cxn ang="0">
                      <a:pos x="24" y="0"/>
                    </a:cxn>
                    <a:cxn ang="0">
                      <a:pos x="0" y="4"/>
                    </a:cxn>
                    <a:cxn ang="0">
                      <a:pos x="24" y="10"/>
                    </a:cxn>
                    <a:cxn ang="0">
                      <a:pos x="46" y="4"/>
                    </a:cxn>
                  </a:cxnLst>
                  <a:rect l="0" t="0" r="r" b="b"/>
                  <a:pathLst>
                    <a:path w="46" h="10">
                      <a:moveTo>
                        <a:pt x="46" y="4"/>
                      </a:moveTo>
                      <a:lnTo>
                        <a:pt x="24" y="0"/>
                      </a:lnTo>
                      <a:lnTo>
                        <a:pt x="0" y="4"/>
                      </a:lnTo>
                      <a:lnTo>
                        <a:pt x="24" y="10"/>
                      </a:lnTo>
                      <a:lnTo>
                        <a:pt x="46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08" name="Freeform 4184"/>
                <p:cNvSpPr>
                  <a:spLocks/>
                </p:cNvSpPr>
                <p:nvPr/>
              </p:nvSpPr>
              <p:spPr bwMode="auto">
                <a:xfrm>
                  <a:off x="2890" y="3124"/>
                  <a:ext cx="46" cy="12"/>
                </a:xfrm>
                <a:custGeom>
                  <a:avLst/>
                  <a:gdLst/>
                  <a:ahLst/>
                  <a:cxnLst>
                    <a:cxn ang="0">
                      <a:pos x="46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46" y="6"/>
                    </a:cxn>
                  </a:cxnLst>
                  <a:rect l="0" t="0" r="r" b="b"/>
                  <a:pathLst>
                    <a:path w="46" h="12">
                      <a:moveTo>
                        <a:pt x="46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46" y="6"/>
                      </a:lnTo>
                      <a:close/>
                    </a:path>
                  </a:pathLst>
                </a:custGeom>
                <a:solidFill>
                  <a:srgbClr val="007C44"/>
                </a:solidFill>
                <a:ln w="0">
                  <a:solidFill>
                    <a:srgbClr val="007C4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09" name="Freeform 4185"/>
                <p:cNvSpPr>
                  <a:spLocks/>
                </p:cNvSpPr>
                <p:nvPr/>
              </p:nvSpPr>
              <p:spPr bwMode="auto">
                <a:xfrm>
                  <a:off x="2890" y="3124"/>
                  <a:ext cx="46" cy="12"/>
                </a:xfrm>
                <a:custGeom>
                  <a:avLst/>
                  <a:gdLst/>
                  <a:ahLst/>
                  <a:cxnLst>
                    <a:cxn ang="0">
                      <a:pos x="46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46" y="6"/>
                    </a:cxn>
                  </a:cxnLst>
                  <a:rect l="0" t="0" r="r" b="b"/>
                  <a:pathLst>
                    <a:path w="46" h="12">
                      <a:moveTo>
                        <a:pt x="46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4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10" name="Freeform 4186"/>
                <p:cNvSpPr>
                  <a:spLocks/>
                </p:cNvSpPr>
                <p:nvPr/>
              </p:nvSpPr>
              <p:spPr bwMode="auto">
                <a:xfrm>
                  <a:off x="2866" y="3130"/>
                  <a:ext cx="46" cy="12"/>
                </a:xfrm>
                <a:custGeom>
                  <a:avLst/>
                  <a:gdLst/>
                  <a:ahLst/>
                  <a:cxnLst>
                    <a:cxn ang="0">
                      <a:pos x="46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46" y="6"/>
                    </a:cxn>
                  </a:cxnLst>
                  <a:rect l="0" t="0" r="r" b="b"/>
                  <a:pathLst>
                    <a:path w="46" h="12">
                      <a:moveTo>
                        <a:pt x="46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46" y="6"/>
                      </a:lnTo>
                      <a:close/>
                    </a:path>
                  </a:pathLst>
                </a:custGeom>
                <a:solidFill>
                  <a:srgbClr val="007C43"/>
                </a:solidFill>
                <a:ln w="0">
                  <a:solidFill>
                    <a:srgbClr val="007C4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11" name="Freeform 4187"/>
                <p:cNvSpPr>
                  <a:spLocks/>
                </p:cNvSpPr>
                <p:nvPr/>
              </p:nvSpPr>
              <p:spPr bwMode="auto">
                <a:xfrm>
                  <a:off x="2866" y="3130"/>
                  <a:ext cx="46" cy="12"/>
                </a:xfrm>
                <a:custGeom>
                  <a:avLst/>
                  <a:gdLst/>
                  <a:ahLst/>
                  <a:cxnLst>
                    <a:cxn ang="0">
                      <a:pos x="46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46" y="6"/>
                    </a:cxn>
                  </a:cxnLst>
                  <a:rect l="0" t="0" r="r" b="b"/>
                  <a:pathLst>
                    <a:path w="46" h="12">
                      <a:moveTo>
                        <a:pt x="46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4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12" name="Freeform 4188"/>
                <p:cNvSpPr>
                  <a:spLocks/>
                </p:cNvSpPr>
                <p:nvPr/>
              </p:nvSpPr>
              <p:spPr bwMode="auto">
                <a:xfrm>
                  <a:off x="2842" y="3136"/>
                  <a:ext cx="46" cy="12"/>
                </a:xfrm>
                <a:custGeom>
                  <a:avLst/>
                  <a:gdLst/>
                  <a:ahLst/>
                  <a:cxnLst>
                    <a:cxn ang="0">
                      <a:pos x="46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46" y="6"/>
                    </a:cxn>
                  </a:cxnLst>
                  <a:rect l="0" t="0" r="r" b="b"/>
                  <a:pathLst>
                    <a:path w="46" h="12">
                      <a:moveTo>
                        <a:pt x="46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46" y="6"/>
                      </a:lnTo>
                      <a:close/>
                    </a:path>
                  </a:pathLst>
                </a:custGeom>
                <a:solidFill>
                  <a:srgbClr val="007C41"/>
                </a:solidFill>
                <a:ln w="0">
                  <a:solidFill>
                    <a:srgbClr val="007C4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13" name="Freeform 4189"/>
                <p:cNvSpPr>
                  <a:spLocks/>
                </p:cNvSpPr>
                <p:nvPr/>
              </p:nvSpPr>
              <p:spPr bwMode="auto">
                <a:xfrm>
                  <a:off x="2842" y="3136"/>
                  <a:ext cx="46" cy="12"/>
                </a:xfrm>
                <a:custGeom>
                  <a:avLst/>
                  <a:gdLst/>
                  <a:ahLst/>
                  <a:cxnLst>
                    <a:cxn ang="0">
                      <a:pos x="46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46" y="6"/>
                    </a:cxn>
                  </a:cxnLst>
                  <a:rect l="0" t="0" r="r" b="b"/>
                  <a:pathLst>
                    <a:path w="46" h="12">
                      <a:moveTo>
                        <a:pt x="46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4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14" name="Freeform 4190"/>
                <p:cNvSpPr>
                  <a:spLocks/>
                </p:cNvSpPr>
                <p:nvPr/>
              </p:nvSpPr>
              <p:spPr bwMode="auto">
                <a:xfrm>
                  <a:off x="2818" y="3142"/>
                  <a:ext cx="46" cy="12"/>
                </a:xfrm>
                <a:custGeom>
                  <a:avLst/>
                  <a:gdLst/>
                  <a:ahLst/>
                  <a:cxnLst>
                    <a:cxn ang="0">
                      <a:pos x="46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46" y="6"/>
                    </a:cxn>
                  </a:cxnLst>
                  <a:rect l="0" t="0" r="r" b="b"/>
                  <a:pathLst>
                    <a:path w="46" h="12">
                      <a:moveTo>
                        <a:pt x="46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46" y="6"/>
                      </a:lnTo>
                      <a:close/>
                    </a:path>
                  </a:pathLst>
                </a:custGeom>
                <a:solidFill>
                  <a:srgbClr val="007C3F"/>
                </a:solidFill>
                <a:ln w="0">
                  <a:solidFill>
                    <a:srgbClr val="007C3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15" name="Freeform 4191"/>
                <p:cNvSpPr>
                  <a:spLocks/>
                </p:cNvSpPr>
                <p:nvPr/>
              </p:nvSpPr>
              <p:spPr bwMode="auto">
                <a:xfrm>
                  <a:off x="2818" y="3142"/>
                  <a:ext cx="46" cy="12"/>
                </a:xfrm>
                <a:custGeom>
                  <a:avLst/>
                  <a:gdLst/>
                  <a:ahLst/>
                  <a:cxnLst>
                    <a:cxn ang="0">
                      <a:pos x="46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46" y="6"/>
                    </a:cxn>
                  </a:cxnLst>
                  <a:rect l="0" t="0" r="r" b="b"/>
                  <a:pathLst>
                    <a:path w="46" h="12">
                      <a:moveTo>
                        <a:pt x="46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4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16" name="Freeform 4192"/>
                <p:cNvSpPr>
                  <a:spLocks/>
                </p:cNvSpPr>
                <p:nvPr/>
              </p:nvSpPr>
              <p:spPr bwMode="auto">
                <a:xfrm>
                  <a:off x="2792" y="3148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8" y="6"/>
                      </a:lnTo>
                      <a:close/>
                    </a:path>
                  </a:pathLst>
                </a:custGeom>
                <a:solidFill>
                  <a:srgbClr val="007C3E"/>
                </a:solidFill>
                <a:ln w="0">
                  <a:solidFill>
                    <a:srgbClr val="007C3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17" name="Freeform 4193"/>
                <p:cNvSpPr>
                  <a:spLocks/>
                </p:cNvSpPr>
                <p:nvPr/>
              </p:nvSpPr>
              <p:spPr bwMode="auto">
                <a:xfrm>
                  <a:off x="2792" y="3148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18" name="Freeform 4194"/>
                <p:cNvSpPr>
                  <a:spLocks/>
                </p:cNvSpPr>
                <p:nvPr/>
              </p:nvSpPr>
              <p:spPr bwMode="auto">
                <a:xfrm>
                  <a:off x="2768" y="3154"/>
                  <a:ext cx="48" cy="10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4" y="0"/>
                    </a:cxn>
                    <a:cxn ang="0">
                      <a:pos x="0" y="4"/>
                    </a:cxn>
                    <a:cxn ang="0">
                      <a:pos x="22" y="10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0">
                      <a:moveTo>
                        <a:pt x="48" y="6"/>
                      </a:moveTo>
                      <a:lnTo>
                        <a:pt x="24" y="0"/>
                      </a:lnTo>
                      <a:lnTo>
                        <a:pt x="0" y="4"/>
                      </a:lnTo>
                      <a:lnTo>
                        <a:pt x="22" y="10"/>
                      </a:lnTo>
                      <a:lnTo>
                        <a:pt x="48" y="6"/>
                      </a:lnTo>
                      <a:close/>
                    </a:path>
                  </a:pathLst>
                </a:custGeom>
                <a:solidFill>
                  <a:srgbClr val="007C3C"/>
                </a:solidFill>
                <a:ln w="0">
                  <a:solidFill>
                    <a:srgbClr val="007C3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19" name="Freeform 4195"/>
                <p:cNvSpPr>
                  <a:spLocks/>
                </p:cNvSpPr>
                <p:nvPr/>
              </p:nvSpPr>
              <p:spPr bwMode="auto">
                <a:xfrm>
                  <a:off x="2768" y="3154"/>
                  <a:ext cx="48" cy="10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4" y="0"/>
                    </a:cxn>
                    <a:cxn ang="0">
                      <a:pos x="0" y="4"/>
                    </a:cxn>
                    <a:cxn ang="0">
                      <a:pos x="22" y="10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0">
                      <a:moveTo>
                        <a:pt x="48" y="6"/>
                      </a:moveTo>
                      <a:lnTo>
                        <a:pt x="24" y="0"/>
                      </a:lnTo>
                      <a:lnTo>
                        <a:pt x="0" y="4"/>
                      </a:lnTo>
                      <a:lnTo>
                        <a:pt x="22" y="10"/>
                      </a:lnTo>
                      <a:lnTo>
                        <a:pt x="4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20" name="Freeform 4196"/>
                <p:cNvSpPr>
                  <a:spLocks/>
                </p:cNvSpPr>
                <p:nvPr/>
              </p:nvSpPr>
              <p:spPr bwMode="auto">
                <a:xfrm>
                  <a:off x="2742" y="3158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48" y="6"/>
                      </a:lnTo>
                      <a:close/>
                    </a:path>
                  </a:pathLst>
                </a:custGeom>
                <a:solidFill>
                  <a:srgbClr val="007B3A"/>
                </a:solidFill>
                <a:ln w="0">
                  <a:solidFill>
                    <a:srgbClr val="007B3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21" name="Freeform 4197"/>
                <p:cNvSpPr>
                  <a:spLocks/>
                </p:cNvSpPr>
                <p:nvPr/>
              </p:nvSpPr>
              <p:spPr bwMode="auto">
                <a:xfrm>
                  <a:off x="2742" y="3158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4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22" name="Freeform 4198"/>
                <p:cNvSpPr>
                  <a:spLocks/>
                </p:cNvSpPr>
                <p:nvPr/>
              </p:nvSpPr>
              <p:spPr bwMode="auto">
                <a:xfrm>
                  <a:off x="2716" y="3164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48" y="6"/>
                      </a:lnTo>
                      <a:close/>
                    </a:path>
                  </a:pathLst>
                </a:custGeom>
                <a:solidFill>
                  <a:srgbClr val="007B38"/>
                </a:solidFill>
                <a:ln w="0">
                  <a:solidFill>
                    <a:srgbClr val="007B3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23" name="Freeform 4199"/>
                <p:cNvSpPr>
                  <a:spLocks/>
                </p:cNvSpPr>
                <p:nvPr/>
              </p:nvSpPr>
              <p:spPr bwMode="auto">
                <a:xfrm>
                  <a:off x="2716" y="3164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4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24" name="Freeform 4200"/>
                <p:cNvSpPr>
                  <a:spLocks/>
                </p:cNvSpPr>
                <p:nvPr/>
              </p:nvSpPr>
              <p:spPr bwMode="auto">
                <a:xfrm>
                  <a:off x="2690" y="3170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22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22" y="12"/>
                      </a:lnTo>
                      <a:lnTo>
                        <a:pt x="48" y="6"/>
                      </a:lnTo>
                      <a:close/>
                    </a:path>
                  </a:pathLst>
                </a:custGeom>
                <a:solidFill>
                  <a:srgbClr val="007A37"/>
                </a:solidFill>
                <a:ln w="0">
                  <a:solidFill>
                    <a:srgbClr val="007A3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25" name="Freeform 4201"/>
                <p:cNvSpPr>
                  <a:spLocks/>
                </p:cNvSpPr>
                <p:nvPr/>
              </p:nvSpPr>
              <p:spPr bwMode="auto">
                <a:xfrm>
                  <a:off x="2690" y="3170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22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22" y="12"/>
                      </a:lnTo>
                      <a:lnTo>
                        <a:pt x="4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26" name="Freeform 4202"/>
                <p:cNvSpPr>
                  <a:spLocks/>
                </p:cNvSpPr>
                <p:nvPr/>
              </p:nvSpPr>
              <p:spPr bwMode="auto">
                <a:xfrm>
                  <a:off x="2662" y="3174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8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0" y="8"/>
                    </a:cxn>
                  </a:cxnLst>
                  <a:rect l="0" t="0" r="r" b="b"/>
                  <a:pathLst>
                    <a:path w="50" h="12">
                      <a:moveTo>
                        <a:pt x="50" y="8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0" y="8"/>
                      </a:lnTo>
                      <a:close/>
                    </a:path>
                  </a:pathLst>
                </a:custGeom>
                <a:solidFill>
                  <a:srgbClr val="007A36"/>
                </a:solidFill>
                <a:ln w="0">
                  <a:solidFill>
                    <a:srgbClr val="007A3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27" name="Freeform 4203"/>
                <p:cNvSpPr>
                  <a:spLocks/>
                </p:cNvSpPr>
                <p:nvPr/>
              </p:nvSpPr>
              <p:spPr bwMode="auto">
                <a:xfrm>
                  <a:off x="2662" y="3174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8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0" y="8"/>
                    </a:cxn>
                  </a:cxnLst>
                  <a:rect l="0" t="0" r="r" b="b"/>
                  <a:pathLst>
                    <a:path w="50" h="12">
                      <a:moveTo>
                        <a:pt x="50" y="8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0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28" name="Freeform 4204"/>
                <p:cNvSpPr>
                  <a:spLocks/>
                </p:cNvSpPr>
                <p:nvPr/>
              </p:nvSpPr>
              <p:spPr bwMode="auto">
                <a:xfrm>
                  <a:off x="2636" y="3180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50" y="6"/>
                      </a:lnTo>
                      <a:close/>
                    </a:path>
                  </a:pathLst>
                </a:custGeom>
                <a:solidFill>
                  <a:srgbClr val="007935"/>
                </a:solidFill>
                <a:ln w="0">
                  <a:solidFill>
                    <a:srgbClr val="00793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29" name="Freeform 4205"/>
                <p:cNvSpPr>
                  <a:spLocks/>
                </p:cNvSpPr>
                <p:nvPr/>
              </p:nvSpPr>
              <p:spPr bwMode="auto">
                <a:xfrm>
                  <a:off x="2636" y="3180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5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30" name="Freeform 4206"/>
                <p:cNvSpPr>
                  <a:spLocks/>
                </p:cNvSpPr>
                <p:nvPr/>
              </p:nvSpPr>
              <p:spPr bwMode="auto">
                <a:xfrm>
                  <a:off x="2608" y="3186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50" y="6"/>
                      </a:lnTo>
                      <a:close/>
                    </a:path>
                  </a:pathLst>
                </a:custGeom>
                <a:solidFill>
                  <a:srgbClr val="007835"/>
                </a:solidFill>
                <a:ln w="0">
                  <a:solidFill>
                    <a:srgbClr val="00783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31" name="Freeform 4207"/>
                <p:cNvSpPr>
                  <a:spLocks/>
                </p:cNvSpPr>
                <p:nvPr/>
              </p:nvSpPr>
              <p:spPr bwMode="auto">
                <a:xfrm>
                  <a:off x="2608" y="3186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5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32" name="Freeform 4208"/>
                <p:cNvSpPr>
                  <a:spLocks/>
                </p:cNvSpPr>
                <p:nvPr/>
              </p:nvSpPr>
              <p:spPr bwMode="auto">
                <a:xfrm>
                  <a:off x="2580" y="3192"/>
                  <a:ext cx="50" cy="10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22" y="10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0">
                      <a:moveTo>
                        <a:pt x="50" y="6"/>
                      </a:moveTo>
                      <a:lnTo>
                        <a:pt x="28" y="0"/>
                      </a:lnTo>
                      <a:lnTo>
                        <a:pt x="0" y="4"/>
                      </a:lnTo>
                      <a:lnTo>
                        <a:pt x="22" y="10"/>
                      </a:lnTo>
                      <a:lnTo>
                        <a:pt x="50" y="6"/>
                      </a:lnTo>
                      <a:close/>
                    </a:path>
                  </a:pathLst>
                </a:custGeom>
                <a:solidFill>
                  <a:srgbClr val="007735"/>
                </a:solidFill>
                <a:ln w="0">
                  <a:solidFill>
                    <a:srgbClr val="00773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33" name="Freeform 4209"/>
                <p:cNvSpPr>
                  <a:spLocks/>
                </p:cNvSpPr>
                <p:nvPr/>
              </p:nvSpPr>
              <p:spPr bwMode="auto">
                <a:xfrm>
                  <a:off x="2580" y="3192"/>
                  <a:ext cx="50" cy="10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22" y="10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0">
                      <a:moveTo>
                        <a:pt x="50" y="6"/>
                      </a:moveTo>
                      <a:lnTo>
                        <a:pt x="28" y="0"/>
                      </a:lnTo>
                      <a:lnTo>
                        <a:pt x="0" y="4"/>
                      </a:lnTo>
                      <a:lnTo>
                        <a:pt x="22" y="10"/>
                      </a:lnTo>
                      <a:lnTo>
                        <a:pt x="5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34" name="Freeform 4210"/>
                <p:cNvSpPr>
                  <a:spLocks/>
                </p:cNvSpPr>
                <p:nvPr/>
              </p:nvSpPr>
              <p:spPr bwMode="auto">
                <a:xfrm>
                  <a:off x="2550" y="3196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2" y="6"/>
                      </a:lnTo>
                      <a:close/>
                    </a:path>
                  </a:pathLst>
                </a:custGeom>
                <a:solidFill>
                  <a:srgbClr val="007636"/>
                </a:solidFill>
                <a:ln w="0">
                  <a:solidFill>
                    <a:srgbClr val="00763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35" name="Freeform 4211"/>
                <p:cNvSpPr>
                  <a:spLocks/>
                </p:cNvSpPr>
                <p:nvPr/>
              </p:nvSpPr>
              <p:spPr bwMode="auto">
                <a:xfrm>
                  <a:off x="2550" y="3196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36" name="Freeform 4212"/>
                <p:cNvSpPr>
                  <a:spLocks/>
                </p:cNvSpPr>
                <p:nvPr/>
              </p:nvSpPr>
              <p:spPr bwMode="auto">
                <a:xfrm>
                  <a:off x="2522" y="3202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2" y="14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4">
                      <a:moveTo>
                        <a:pt x="52" y="6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2" y="14"/>
                      </a:lnTo>
                      <a:lnTo>
                        <a:pt x="52" y="6"/>
                      </a:lnTo>
                      <a:close/>
                    </a:path>
                  </a:pathLst>
                </a:custGeom>
                <a:solidFill>
                  <a:srgbClr val="007537"/>
                </a:solidFill>
                <a:ln w="0">
                  <a:solidFill>
                    <a:srgbClr val="00753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37" name="Freeform 4213"/>
                <p:cNvSpPr>
                  <a:spLocks/>
                </p:cNvSpPr>
                <p:nvPr/>
              </p:nvSpPr>
              <p:spPr bwMode="auto">
                <a:xfrm>
                  <a:off x="2522" y="3202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2" y="14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4">
                      <a:moveTo>
                        <a:pt x="52" y="6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2" y="14"/>
                      </a:lnTo>
                      <a:lnTo>
                        <a:pt x="5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38" name="Freeform 4214"/>
                <p:cNvSpPr>
                  <a:spLocks/>
                </p:cNvSpPr>
                <p:nvPr/>
              </p:nvSpPr>
              <p:spPr bwMode="auto">
                <a:xfrm>
                  <a:off x="2492" y="3208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30" y="0"/>
                    </a:cxn>
                    <a:cxn ang="0">
                      <a:pos x="0" y="8"/>
                    </a:cxn>
                    <a:cxn ang="0">
                      <a:pos x="22" y="14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4">
                      <a:moveTo>
                        <a:pt x="52" y="8"/>
                      </a:moveTo>
                      <a:lnTo>
                        <a:pt x="30" y="0"/>
                      </a:lnTo>
                      <a:lnTo>
                        <a:pt x="0" y="8"/>
                      </a:lnTo>
                      <a:lnTo>
                        <a:pt x="22" y="14"/>
                      </a:lnTo>
                      <a:lnTo>
                        <a:pt x="52" y="8"/>
                      </a:lnTo>
                      <a:close/>
                    </a:path>
                  </a:pathLst>
                </a:custGeom>
                <a:solidFill>
                  <a:srgbClr val="007439"/>
                </a:solidFill>
                <a:ln w="0">
                  <a:solidFill>
                    <a:srgbClr val="00743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39" name="Freeform 4215"/>
                <p:cNvSpPr>
                  <a:spLocks/>
                </p:cNvSpPr>
                <p:nvPr/>
              </p:nvSpPr>
              <p:spPr bwMode="auto">
                <a:xfrm>
                  <a:off x="2492" y="3208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30" y="0"/>
                    </a:cxn>
                    <a:cxn ang="0">
                      <a:pos x="0" y="8"/>
                    </a:cxn>
                    <a:cxn ang="0">
                      <a:pos x="22" y="14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4">
                      <a:moveTo>
                        <a:pt x="52" y="8"/>
                      </a:moveTo>
                      <a:lnTo>
                        <a:pt x="30" y="0"/>
                      </a:lnTo>
                      <a:lnTo>
                        <a:pt x="0" y="8"/>
                      </a:lnTo>
                      <a:lnTo>
                        <a:pt x="22" y="14"/>
                      </a:lnTo>
                      <a:lnTo>
                        <a:pt x="52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40" name="Freeform 4216"/>
                <p:cNvSpPr>
                  <a:spLocks/>
                </p:cNvSpPr>
                <p:nvPr/>
              </p:nvSpPr>
              <p:spPr bwMode="auto">
                <a:xfrm>
                  <a:off x="2462" y="3216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52" y="6"/>
                      </a:lnTo>
                      <a:close/>
                    </a:path>
                  </a:pathLst>
                </a:custGeom>
                <a:solidFill>
                  <a:srgbClr val="00733C"/>
                </a:solidFill>
                <a:ln w="0">
                  <a:solidFill>
                    <a:srgbClr val="00733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41" name="Freeform 4217"/>
                <p:cNvSpPr>
                  <a:spLocks/>
                </p:cNvSpPr>
                <p:nvPr/>
              </p:nvSpPr>
              <p:spPr bwMode="auto">
                <a:xfrm>
                  <a:off x="2462" y="3216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5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42" name="Freeform 4218"/>
                <p:cNvSpPr>
                  <a:spLocks/>
                </p:cNvSpPr>
                <p:nvPr/>
              </p:nvSpPr>
              <p:spPr bwMode="auto">
                <a:xfrm>
                  <a:off x="2432" y="3222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30" y="0"/>
                    </a:cxn>
                    <a:cxn ang="0">
                      <a:pos x="0" y="8"/>
                    </a:cxn>
                    <a:cxn ang="0">
                      <a:pos x="22" y="14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4">
                      <a:moveTo>
                        <a:pt x="52" y="6"/>
                      </a:moveTo>
                      <a:lnTo>
                        <a:pt x="30" y="0"/>
                      </a:lnTo>
                      <a:lnTo>
                        <a:pt x="0" y="8"/>
                      </a:lnTo>
                      <a:lnTo>
                        <a:pt x="22" y="14"/>
                      </a:lnTo>
                      <a:lnTo>
                        <a:pt x="52" y="6"/>
                      </a:lnTo>
                      <a:close/>
                    </a:path>
                  </a:pathLst>
                </a:custGeom>
                <a:solidFill>
                  <a:srgbClr val="007240"/>
                </a:solidFill>
                <a:ln w="0">
                  <a:solidFill>
                    <a:srgbClr val="00724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43" name="Freeform 4219"/>
                <p:cNvSpPr>
                  <a:spLocks/>
                </p:cNvSpPr>
                <p:nvPr/>
              </p:nvSpPr>
              <p:spPr bwMode="auto">
                <a:xfrm>
                  <a:off x="2432" y="3222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30" y="0"/>
                    </a:cxn>
                    <a:cxn ang="0">
                      <a:pos x="0" y="8"/>
                    </a:cxn>
                    <a:cxn ang="0">
                      <a:pos x="22" y="14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4">
                      <a:moveTo>
                        <a:pt x="52" y="6"/>
                      </a:moveTo>
                      <a:lnTo>
                        <a:pt x="30" y="0"/>
                      </a:lnTo>
                      <a:lnTo>
                        <a:pt x="0" y="8"/>
                      </a:lnTo>
                      <a:lnTo>
                        <a:pt x="22" y="14"/>
                      </a:lnTo>
                      <a:lnTo>
                        <a:pt x="5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44" name="Freeform 4220"/>
                <p:cNvSpPr>
                  <a:spLocks/>
                </p:cNvSpPr>
                <p:nvPr/>
              </p:nvSpPr>
              <p:spPr bwMode="auto">
                <a:xfrm>
                  <a:off x="2400" y="3230"/>
                  <a:ext cx="54" cy="14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32" y="0"/>
                    </a:cxn>
                    <a:cxn ang="0">
                      <a:pos x="0" y="8"/>
                    </a:cxn>
                    <a:cxn ang="0">
                      <a:pos x="22" y="14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4">
                      <a:moveTo>
                        <a:pt x="54" y="6"/>
                      </a:moveTo>
                      <a:lnTo>
                        <a:pt x="32" y="0"/>
                      </a:lnTo>
                      <a:lnTo>
                        <a:pt x="0" y="8"/>
                      </a:lnTo>
                      <a:lnTo>
                        <a:pt x="22" y="14"/>
                      </a:lnTo>
                      <a:lnTo>
                        <a:pt x="54" y="6"/>
                      </a:lnTo>
                      <a:close/>
                    </a:path>
                  </a:pathLst>
                </a:custGeom>
                <a:solidFill>
                  <a:srgbClr val="007144"/>
                </a:solidFill>
                <a:ln w="0">
                  <a:solidFill>
                    <a:srgbClr val="00714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45" name="Freeform 4221"/>
                <p:cNvSpPr>
                  <a:spLocks/>
                </p:cNvSpPr>
                <p:nvPr/>
              </p:nvSpPr>
              <p:spPr bwMode="auto">
                <a:xfrm>
                  <a:off x="2400" y="3230"/>
                  <a:ext cx="54" cy="14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32" y="0"/>
                    </a:cxn>
                    <a:cxn ang="0">
                      <a:pos x="0" y="8"/>
                    </a:cxn>
                    <a:cxn ang="0">
                      <a:pos x="22" y="14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4">
                      <a:moveTo>
                        <a:pt x="54" y="6"/>
                      </a:moveTo>
                      <a:lnTo>
                        <a:pt x="32" y="0"/>
                      </a:lnTo>
                      <a:lnTo>
                        <a:pt x="0" y="8"/>
                      </a:lnTo>
                      <a:lnTo>
                        <a:pt x="22" y="14"/>
                      </a:lnTo>
                      <a:lnTo>
                        <a:pt x="5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46" name="Freeform 4222"/>
                <p:cNvSpPr>
                  <a:spLocks/>
                </p:cNvSpPr>
                <p:nvPr/>
              </p:nvSpPr>
              <p:spPr bwMode="auto">
                <a:xfrm>
                  <a:off x="2368" y="3238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32" y="0"/>
                    </a:cxn>
                    <a:cxn ang="0">
                      <a:pos x="0" y="10"/>
                    </a:cxn>
                    <a:cxn ang="0">
                      <a:pos x="22" y="16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6">
                      <a:moveTo>
                        <a:pt x="54" y="6"/>
                      </a:moveTo>
                      <a:lnTo>
                        <a:pt x="32" y="0"/>
                      </a:lnTo>
                      <a:lnTo>
                        <a:pt x="0" y="10"/>
                      </a:lnTo>
                      <a:lnTo>
                        <a:pt x="22" y="16"/>
                      </a:lnTo>
                      <a:lnTo>
                        <a:pt x="54" y="6"/>
                      </a:lnTo>
                      <a:close/>
                    </a:path>
                  </a:pathLst>
                </a:custGeom>
                <a:solidFill>
                  <a:srgbClr val="007149"/>
                </a:solidFill>
                <a:ln w="0">
                  <a:solidFill>
                    <a:srgbClr val="00714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47" name="Freeform 4223"/>
                <p:cNvSpPr>
                  <a:spLocks/>
                </p:cNvSpPr>
                <p:nvPr/>
              </p:nvSpPr>
              <p:spPr bwMode="auto">
                <a:xfrm>
                  <a:off x="2368" y="3238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32" y="0"/>
                    </a:cxn>
                    <a:cxn ang="0">
                      <a:pos x="0" y="10"/>
                    </a:cxn>
                    <a:cxn ang="0">
                      <a:pos x="22" y="16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6">
                      <a:moveTo>
                        <a:pt x="54" y="6"/>
                      </a:moveTo>
                      <a:lnTo>
                        <a:pt x="32" y="0"/>
                      </a:lnTo>
                      <a:lnTo>
                        <a:pt x="0" y="10"/>
                      </a:lnTo>
                      <a:lnTo>
                        <a:pt x="22" y="16"/>
                      </a:lnTo>
                      <a:lnTo>
                        <a:pt x="5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48" name="Freeform 4224"/>
                <p:cNvSpPr>
                  <a:spLocks/>
                </p:cNvSpPr>
                <p:nvPr/>
              </p:nvSpPr>
              <p:spPr bwMode="auto">
                <a:xfrm>
                  <a:off x="2336" y="3248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32" y="0"/>
                    </a:cxn>
                    <a:cxn ang="0">
                      <a:pos x="0" y="10"/>
                    </a:cxn>
                    <a:cxn ang="0">
                      <a:pos x="22" y="16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6">
                      <a:moveTo>
                        <a:pt x="54" y="6"/>
                      </a:moveTo>
                      <a:lnTo>
                        <a:pt x="32" y="0"/>
                      </a:lnTo>
                      <a:lnTo>
                        <a:pt x="0" y="10"/>
                      </a:lnTo>
                      <a:lnTo>
                        <a:pt x="22" y="16"/>
                      </a:lnTo>
                      <a:lnTo>
                        <a:pt x="54" y="6"/>
                      </a:lnTo>
                      <a:close/>
                    </a:path>
                  </a:pathLst>
                </a:custGeom>
                <a:solidFill>
                  <a:srgbClr val="00704D"/>
                </a:solidFill>
                <a:ln w="0">
                  <a:solidFill>
                    <a:srgbClr val="00704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49" name="Freeform 4225"/>
                <p:cNvSpPr>
                  <a:spLocks/>
                </p:cNvSpPr>
                <p:nvPr/>
              </p:nvSpPr>
              <p:spPr bwMode="auto">
                <a:xfrm>
                  <a:off x="2336" y="3248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32" y="0"/>
                    </a:cxn>
                    <a:cxn ang="0">
                      <a:pos x="0" y="10"/>
                    </a:cxn>
                    <a:cxn ang="0">
                      <a:pos x="22" y="16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6">
                      <a:moveTo>
                        <a:pt x="54" y="6"/>
                      </a:moveTo>
                      <a:lnTo>
                        <a:pt x="32" y="0"/>
                      </a:lnTo>
                      <a:lnTo>
                        <a:pt x="0" y="10"/>
                      </a:lnTo>
                      <a:lnTo>
                        <a:pt x="22" y="16"/>
                      </a:lnTo>
                      <a:lnTo>
                        <a:pt x="5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50" name="Freeform 4226"/>
                <p:cNvSpPr>
                  <a:spLocks/>
                </p:cNvSpPr>
                <p:nvPr/>
              </p:nvSpPr>
              <p:spPr bwMode="auto">
                <a:xfrm>
                  <a:off x="2304" y="3258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32" y="0"/>
                    </a:cxn>
                    <a:cxn ang="0">
                      <a:pos x="0" y="10"/>
                    </a:cxn>
                    <a:cxn ang="0">
                      <a:pos x="22" y="16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6">
                      <a:moveTo>
                        <a:pt x="54" y="6"/>
                      </a:moveTo>
                      <a:lnTo>
                        <a:pt x="32" y="0"/>
                      </a:lnTo>
                      <a:lnTo>
                        <a:pt x="0" y="10"/>
                      </a:lnTo>
                      <a:lnTo>
                        <a:pt x="22" y="16"/>
                      </a:lnTo>
                      <a:lnTo>
                        <a:pt x="54" y="6"/>
                      </a:lnTo>
                      <a:close/>
                    </a:path>
                  </a:pathLst>
                </a:custGeom>
                <a:solidFill>
                  <a:srgbClr val="007051"/>
                </a:solidFill>
                <a:ln w="0">
                  <a:solidFill>
                    <a:srgbClr val="00705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51" name="Freeform 4227"/>
                <p:cNvSpPr>
                  <a:spLocks/>
                </p:cNvSpPr>
                <p:nvPr/>
              </p:nvSpPr>
              <p:spPr bwMode="auto">
                <a:xfrm>
                  <a:off x="2304" y="3258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32" y="0"/>
                    </a:cxn>
                    <a:cxn ang="0">
                      <a:pos x="0" y="10"/>
                    </a:cxn>
                    <a:cxn ang="0">
                      <a:pos x="22" y="16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6">
                      <a:moveTo>
                        <a:pt x="54" y="6"/>
                      </a:moveTo>
                      <a:lnTo>
                        <a:pt x="32" y="0"/>
                      </a:lnTo>
                      <a:lnTo>
                        <a:pt x="0" y="10"/>
                      </a:lnTo>
                      <a:lnTo>
                        <a:pt x="22" y="16"/>
                      </a:lnTo>
                      <a:lnTo>
                        <a:pt x="5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52" name="Freeform 4228"/>
                <p:cNvSpPr>
                  <a:spLocks/>
                </p:cNvSpPr>
                <p:nvPr/>
              </p:nvSpPr>
              <p:spPr bwMode="auto">
                <a:xfrm>
                  <a:off x="2270" y="3268"/>
                  <a:ext cx="56" cy="18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34" y="0"/>
                    </a:cxn>
                    <a:cxn ang="0">
                      <a:pos x="0" y="10"/>
                    </a:cxn>
                    <a:cxn ang="0">
                      <a:pos x="22" y="18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8">
                      <a:moveTo>
                        <a:pt x="56" y="6"/>
                      </a:moveTo>
                      <a:lnTo>
                        <a:pt x="34" y="0"/>
                      </a:lnTo>
                      <a:lnTo>
                        <a:pt x="0" y="10"/>
                      </a:lnTo>
                      <a:lnTo>
                        <a:pt x="22" y="18"/>
                      </a:lnTo>
                      <a:lnTo>
                        <a:pt x="56" y="6"/>
                      </a:lnTo>
                      <a:close/>
                    </a:path>
                  </a:pathLst>
                </a:custGeom>
                <a:solidFill>
                  <a:srgbClr val="007155"/>
                </a:solidFill>
                <a:ln w="0">
                  <a:solidFill>
                    <a:srgbClr val="00715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53" name="Freeform 4229"/>
                <p:cNvSpPr>
                  <a:spLocks/>
                </p:cNvSpPr>
                <p:nvPr/>
              </p:nvSpPr>
              <p:spPr bwMode="auto">
                <a:xfrm>
                  <a:off x="2270" y="3268"/>
                  <a:ext cx="56" cy="18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34" y="0"/>
                    </a:cxn>
                    <a:cxn ang="0">
                      <a:pos x="0" y="10"/>
                    </a:cxn>
                    <a:cxn ang="0">
                      <a:pos x="22" y="18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8">
                      <a:moveTo>
                        <a:pt x="56" y="6"/>
                      </a:moveTo>
                      <a:lnTo>
                        <a:pt x="34" y="0"/>
                      </a:lnTo>
                      <a:lnTo>
                        <a:pt x="0" y="10"/>
                      </a:lnTo>
                      <a:lnTo>
                        <a:pt x="22" y="18"/>
                      </a:lnTo>
                      <a:lnTo>
                        <a:pt x="5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54" name="Freeform 4230"/>
                <p:cNvSpPr>
                  <a:spLocks/>
                </p:cNvSpPr>
                <p:nvPr/>
              </p:nvSpPr>
              <p:spPr bwMode="auto">
                <a:xfrm>
                  <a:off x="2236" y="3278"/>
                  <a:ext cx="56" cy="20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34" y="0"/>
                    </a:cxn>
                    <a:cxn ang="0">
                      <a:pos x="0" y="12"/>
                    </a:cxn>
                    <a:cxn ang="0">
                      <a:pos x="22" y="20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20">
                      <a:moveTo>
                        <a:pt x="56" y="8"/>
                      </a:moveTo>
                      <a:lnTo>
                        <a:pt x="34" y="0"/>
                      </a:lnTo>
                      <a:lnTo>
                        <a:pt x="0" y="12"/>
                      </a:lnTo>
                      <a:lnTo>
                        <a:pt x="22" y="20"/>
                      </a:lnTo>
                      <a:lnTo>
                        <a:pt x="56" y="8"/>
                      </a:lnTo>
                      <a:close/>
                    </a:path>
                  </a:pathLst>
                </a:custGeom>
                <a:solidFill>
                  <a:srgbClr val="007257"/>
                </a:solidFill>
                <a:ln w="0">
                  <a:solidFill>
                    <a:srgbClr val="00725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55" name="Freeform 4231"/>
                <p:cNvSpPr>
                  <a:spLocks/>
                </p:cNvSpPr>
                <p:nvPr/>
              </p:nvSpPr>
              <p:spPr bwMode="auto">
                <a:xfrm>
                  <a:off x="2236" y="3278"/>
                  <a:ext cx="56" cy="20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34" y="0"/>
                    </a:cxn>
                    <a:cxn ang="0">
                      <a:pos x="0" y="12"/>
                    </a:cxn>
                    <a:cxn ang="0">
                      <a:pos x="22" y="20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20">
                      <a:moveTo>
                        <a:pt x="56" y="8"/>
                      </a:moveTo>
                      <a:lnTo>
                        <a:pt x="34" y="0"/>
                      </a:lnTo>
                      <a:lnTo>
                        <a:pt x="0" y="12"/>
                      </a:lnTo>
                      <a:lnTo>
                        <a:pt x="22" y="20"/>
                      </a:lnTo>
                      <a:lnTo>
                        <a:pt x="5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56" name="Freeform 4232"/>
                <p:cNvSpPr>
                  <a:spLocks/>
                </p:cNvSpPr>
                <p:nvPr/>
              </p:nvSpPr>
              <p:spPr bwMode="auto">
                <a:xfrm>
                  <a:off x="2202" y="3290"/>
                  <a:ext cx="56" cy="20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34" y="0"/>
                    </a:cxn>
                    <a:cxn ang="0">
                      <a:pos x="0" y="12"/>
                    </a:cxn>
                    <a:cxn ang="0">
                      <a:pos x="22" y="20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20">
                      <a:moveTo>
                        <a:pt x="56" y="8"/>
                      </a:moveTo>
                      <a:lnTo>
                        <a:pt x="34" y="0"/>
                      </a:lnTo>
                      <a:lnTo>
                        <a:pt x="0" y="12"/>
                      </a:lnTo>
                      <a:lnTo>
                        <a:pt x="22" y="20"/>
                      </a:lnTo>
                      <a:lnTo>
                        <a:pt x="56" y="8"/>
                      </a:lnTo>
                      <a:close/>
                    </a:path>
                  </a:pathLst>
                </a:custGeom>
                <a:solidFill>
                  <a:srgbClr val="007457"/>
                </a:solidFill>
                <a:ln w="0">
                  <a:solidFill>
                    <a:srgbClr val="00745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57" name="Freeform 4233"/>
                <p:cNvSpPr>
                  <a:spLocks/>
                </p:cNvSpPr>
                <p:nvPr/>
              </p:nvSpPr>
              <p:spPr bwMode="auto">
                <a:xfrm>
                  <a:off x="2202" y="3290"/>
                  <a:ext cx="56" cy="20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34" y="0"/>
                    </a:cxn>
                    <a:cxn ang="0">
                      <a:pos x="0" y="12"/>
                    </a:cxn>
                    <a:cxn ang="0">
                      <a:pos x="22" y="20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20">
                      <a:moveTo>
                        <a:pt x="56" y="8"/>
                      </a:moveTo>
                      <a:lnTo>
                        <a:pt x="34" y="0"/>
                      </a:lnTo>
                      <a:lnTo>
                        <a:pt x="0" y="12"/>
                      </a:lnTo>
                      <a:lnTo>
                        <a:pt x="22" y="20"/>
                      </a:lnTo>
                      <a:lnTo>
                        <a:pt x="5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58" name="Freeform 4234"/>
                <p:cNvSpPr>
                  <a:spLocks/>
                </p:cNvSpPr>
                <p:nvPr/>
              </p:nvSpPr>
              <p:spPr bwMode="auto">
                <a:xfrm>
                  <a:off x="2168" y="3302"/>
                  <a:ext cx="56" cy="20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34" y="0"/>
                    </a:cxn>
                    <a:cxn ang="0">
                      <a:pos x="0" y="10"/>
                    </a:cxn>
                    <a:cxn ang="0">
                      <a:pos x="20" y="20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20">
                      <a:moveTo>
                        <a:pt x="56" y="8"/>
                      </a:moveTo>
                      <a:lnTo>
                        <a:pt x="34" y="0"/>
                      </a:lnTo>
                      <a:lnTo>
                        <a:pt x="0" y="10"/>
                      </a:lnTo>
                      <a:lnTo>
                        <a:pt x="20" y="20"/>
                      </a:lnTo>
                      <a:lnTo>
                        <a:pt x="56" y="8"/>
                      </a:lnTo>
                      <a:close/>
                    </a:path>
                  </a:pathLst>
                </a:custGeom>
                <a:solidFill>
                  <a:srgbClr val="007654"/>
                </a:solidFill>
                <a:ln w="0">
                  <a:solidFill>
                    <a:srgbClr val="00765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59" name="Freeform 4235"/>
                <p:cNvSpPr>
                  <a:spLocks/>
                </p:cNvSpPr>
                <p:nvPr/>
              </p:nvSpPr>
              <p:spPr bwMode="auto">
                <a:xfrm>
                  <a:off x="2168" y="3302"/>
                  <a:ext cx="56" cy="20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34" y="0"/>
                    </a:cxn>
                    <a:cxn ang="0">
                      <a:pos x="0" y="10"/>
                    </a:cxn>
                    <a:cxn ang="0">
                      <a:pos x="20" y="20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20">
                      <a:moveTo>
                        <a:pt x="56" y="8"/>
                      </a:moveTo>
                      <a:lnTo>
                        <a:pt x="34" y="0"/>
                      </a:lnTo>
                      <a:lnTo>
                        <a:pt x="0" y="10"/>
                      </a:lnTo>
                      <a:lnTo>
                        <a:pt x="20" y="20"/>
                      </a:lnTo>
                      <a:lnTo>
                        <a:pt x="5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60" name="Freeform 4236"/>
                <p:cNvSpPr>
                  <a:spLocks/>
                </p:cNvSpPr>
                <p:nvPr/>
              </p:nvSpPr>
              <p:spPr bwMode="auto">
                <a:xfrm>
                  <a:off x="2132" y="3312"/>
                  <a:ext cx="56" cy="20"/>
                </a:xfrm>
                <a:custGeom>
                  <a:avLst/>
                  <a:gdLst/>
                  <a:ahLst/>
                  <a:cxnLst>
                    <a:cxn ang="0">
                      <a:pos x="56" y="10"/>
                    </a:cxn>
                    <a:cxn ang="0">
                      <a:pos x="36" y="0"/>
                    </a:cxn>
                    <a:cxn ang="0">
                      <a:pos x="0" y="12"/>
                    </a:cxn>
                    <a:cxn ang="0">
                      <a:pos x="20" y="20"/>
                    </a:cxn>
                    <a:cxn ang="0">
                      <a:pos x="56" y="10"/>
                    </a:cxn>
                  </a:cxnLst>
                  <a:rect l="0" t="0" r="r" b="b"/>
                  <a:pathLst>
                    <a:path w="56" h="20">
                      <a:moveTo>
                        <a:pt x="56" y="10"/>
                      </a:moveTo>
                      <a:lnTo>
                        <a:pt x="36" y="0"/>
                      </a:lnTo>
                      <a:lnTo>
                        <a:pt x="0" y="12"/>
                      </a:lnTo>
                      <a:lnTo>
                        <a:pt x="20" y="20"/>
                      </a:lnTo>
                      <a:lnTo>
                        <a:pt x="56" y="10"/>
                      </a:lnTo>
                      <a:close/>
                    </a:path>
                  </a:pathLst>
                </a:custGeom>
                <a:solidFill>
                  <a:srgbClr val="00784F"/>
                </a:solidFill>
                <a:ln w="0">
                  <a:solidFill>
                    <a:srgbClr val="00784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61" name="Freeform 4237"/>
                <p:cNvSpPr>
                  <a:spLocks/>
                </p:cNvSpPr>
                <p:nvPr/>
              </p:nvSpPr>
              <p:spPr bwMode="auto">
                <a:xfrm>
                  <a:off x="2132" y="3312"/>
                  <a:ext cx="56" cy="20"/>
                </a:xfrm>
                <a:custGeom>
                  <a:avLst/>
                  <a:gdLst/>
                  <a:ahLst/>
                  <a:cxnLst>
                    <a:cxn ang="0">
                      <a:pos x="56" y="10"/>
                    </a:cxn>
                    <a:cxn ang="0">
                      <a:pos x="36" y="0"/>
                    </a:cxn>
                    <a:cxn ang="0">
                      <a:pos x="0" y="12"/>
                    </a:cxn>
                    <a:cxn ang="0">
                      <a:pos x="20" y="20"/>
                    </a:cxn>
                    <a:cxn ang="0">
                      <a:pos x="56" y="10"/>
                    </a:cxn>
                  </a:cxnLst>
                  <a:rect l="0" t="0" r="r" b="b"/>
                  <a:pathLst>
                    <a:path w="56" h="20">
                      <a:moveTo>
                        <a:pt x="56" y="10"/>
                      </a:moveTo>
                      <a:lnTo>
                        <a:pt x="36" y="0"/>
                      </a:lnTo>
                      <a:lnTo>
                        <a:pt x="0" y="12"/>
                      </a:lnTo>
                      <a:lnTo>
                        <a:pt x="20" y="20"/>
                      </a:lnTo>
                      <a:lnTo>
                        <a:pt x="56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62" name="Freeform 4238"/>
                <p:cNvSpPr>
                  <a:spLocks/>
                </p:cNvSpPr>
                <p:nvPr/>
              </p:nvSpPr>
              <p:spPr bwMode="auto">
                <a:xfrm>
                  <a:off x="2096" y="3324"/>
                  <a:ext cx="56" cy="18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36" y="0"/>
                    </a:cxn>
                    <a:cxn ang="0">
                      <a:pos x="0" y="10"/>
                    </a:cxn>
                    <a:cxn ang="0">
                      <a:pos x="20" y="18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8">
                      <a:moveTo>
                        <a:pt x="56" y="8"/>
                      </a:moveTo>
                      <a:lnTo>
                        <a:pt x="36" y="0"/>
                      </a:lnTo>
                      <a:lnTo>
                        <a:pt x="0" y="10"/>
                      </a:lnTo>
                      <a:lnTo>
                        <a:pt x="20" y="18"/>
                      </a:lnTo>
                      <a:lnTo>
                        <a:pt x="56" y="8"/>
                      </a:lnTo>
                      <a:close/>
                    </a:path>
                  </a:pathLst>
                </a:custGeom>
                <a:solidFill>
                  <a:srgbClr val="007B4A"/>
                </a:solidFill>
                <a:ln w="0">
                  <a:solidFill>
                    <a:srgbClr val="007B4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63" name="Freeform 4239"/>
                <p:cNvSpPr>
                  <a:spLocks/>
                </p:cNvSpPr>
                <p:nvPr/>
              </p:nvSpPr>
              <p:spPr bwMode="auto">
                <a:xfrm>
                  <a:off x="2096" y="3324"/>
                  <a:ext cx="56" cy="18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36" y="0"/>
                    </a:cxn>
                    <a:cxn ang="0">
                      <a:pos x="0" y="10"/>
                    </a:cxn>
                    <a:cxn ang="0">
                      <a:pos x="20" y="18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8">
                      <a:moveTo>
                        <a:pt x="56" y="8"/>
                      </a:moveTo>
                      <a:lnTo>
                        <a:pt x="36" y="0"/>
                      </a:lnTo>
                      <a:lnTo>
                        <a:pt x="0" y="10"/>
                      </a:lnTo>
                      <a:lnTo>
                        <a:pt x="20" y="18"/>
                      </a:lnTo>
                      <a:lnTo>
                        <a:pt x="5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64" name="Freeform 4240"/>
                <p:cNvSpPr>
                  <a:spLocks/>
                </p:cNvSpPr>
                <p:nvPr/>
              </p:nvSpPr>
              <p:spPr bwMode="auto">
                <a:xfrm>
                  <a:off x="2058" y="3334"/>
                  <a:ext cx="58" cy="18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38" y="0"/>
                    </a:cxn>
                    <a:cxn ang="0">
                      <a:pos x="0" y="8"/>
                    </a:cxn>
                    <a:cxn ang="0">
                      <a:pos x="22" y="18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18">
                      <a:moveTo>
                        <a:pt x="58" y="8"/>
                      </a:moveTo>
                      <a:lnTo>
                        <a:pt x="38" y="0"/>
                      </a:lnTo>
                      <a:lnTo>
                        <a:pt x="0" y="8"/>
                      </a:lnTo>
                      <a:lnTo>
                        <a:pt x="22" y="18"/>
                      </a:lnTo>
                      <a:lnTo>
                        <a:pt x="58" y="8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65" name="Freeform 4241"/>
                <p:cNvSpPr>
                  <a:spLocks/>
                </p:cNvSpPr>
                <p:nvPr/>
              </p:nvSpPr>
              <p:spPr bwMode="auto">
                <a:xfrm>
                  <a:off x="2058" y="3334"/>
                  <a:ext cx="58" cy="18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38" y="0"/>
                    </a:cxn>
                    <a:cxn ang="0">
                      <a:pos x="0" y="8"/>
                    </a:cxn>
                    <a:cxn ang="0">
                      <a:pos x="22" y="18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18">
                      <a:moveTo>
                        <a:pt x="58" y="8"/>
                      </a:moveTo>
                      <a:lnTo>
                        <a:pt x="38" y="0"/>
                      </a:lnTo>
                      <a:lnTo>
                        <a:pt x="0" y="8"/>
                      </a:lnTo>
                      <a:lnTo>
                        <a:pt x="22" y="18"/>
                      </a:lnTo>
                      <a:lnTo>
                        <a:pt x="58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66" name="Freeform 4242"/>
                <p:cNvSpPr>
                  <a:spLocks/>
                </p:cNvSpPr>
                <p:nvPr/>
              </p:nvSpPr>
              <p:spPr bwMode="auto">
                <a:xfrm>
                  <a:off x="3026" y="3102"/>
                  <a:ext cx="44" cy="12"/>
                </a:xfrm>
                <a:custGeom>
                  <a:avLst/>
                  <a:gdLst/>
                  <a:ahLst/>
                  <a:cxnLst>
                    <a:cxn ang="0">
                      <a:pos x="44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4" y="6"/>
                    </a:cxn>
                  </a:cxnLst>
                  <a:rect l="0" t="0" r="r" b="b"/>
                  <a:pathLst>
                    <a:path w="44" h="12">
                      <a:moveTo>
                        <a:pt x="44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4" y="6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67" name="Freeform 4243"/>
                <p:cNvSpPr>
                  <a:spLocks/>
                </p:cNvSpPr>
                <p:nvPr/>
              </p:nvSpPr>
              <p:spPr bwMode="auto">
                <a:xfrm>
                  <a:off x="3026" y="3102"/>
                  <a:ext cx="44" cy="12"/>
                </a:xfrm>
                <a:custGeom>
                  <a:avLst/>
                  <a:gdLst/>
                  <a:ahLst/>
                  <a:cxnLst>
                    <a:cxn ang="0">
                      <a:pos x="44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4" y="6"/>
                    </a:cxn>
                  </a:cxnLst>
                  <a:rect l="0" t="0" r="r" b="b"/>
                  <a:pathLst>
                    <a:path w="44" h="12">
                      <a:moveTo>
                        <a:pt x="44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68" name="Freeform 4244"/>
                <p:cNvSpPr>
                  <a:spLocks/>
                </p:cNvSpPr>
                <p:nvPr/>
              </p:nvSpPr>
              <p:spPr bwMode="auto">
                <a:xfrm>
                  <a:off x="3004" y="3108"/>
                  <a:ext cx="46" cy="12"/>
                </a:xfrm>
                <a:custGeom>
                  <a:avLst/>
                  <a:gdLst/>
                  <a:ahLst/>
                  <a:cxnLst>
                    <a:cxn ang="0">
                      <a:pos x="46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6" y="6"/>
                    </a:cxn>
                  </a:cxnLst>
                  <a:rect l="0" t="0" r="r" b="b"/>
                  <a:pathLst>
                    <a:path w="46" h="12">
                      <a:moveTo>
                        <a:pt x="46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6" y="6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69" name="Freeform 4245"/>
                <p:cNvSpPr>
                  <a:spLocks/>
                </p:cNvSpPr>
                <p:nvPr/>
              </p:nvSpPr>
              <p:spPr bwMode="auto">
                <a:xfrm>
                  <a:off x="3004" y="3108"/>
                  <a:ext cx="46" cy="12"/>
                </a:xfrm>
                <a:custGeom>
                  <a:avLst/>
                  <a:gdLst/>
                  <a:ahLst/>
                  <a:cxnLst>
                    <a:cxn ang="0">
                      <a:pos x="46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6" y="6"/>
                    </a:cxn>
                  </a:cxnLst>
                  <a:rect l="0" t="0" r="r" b="b"/>
                  <a:pathLst>
                    <a:path w="46" h="12">
                      <a:moveTo>
                        <a:pt x="46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15" name="Group 4246"/>
              <p:cNvGrpSpPr>
                <a:grpSpLocks/>
              </p:cNvGrpSpPr>
              <p:nvPr/>
            </p:nvGrpSpPr>
            <p:grpSpPr bwMode="auto">
              <a:xfrm>
                <a:off x="2080" y="3108"/>
                <a:ext cx="1038" cy="274"/>
                <a:chOff x="2080" y="3108"/>
                <a:chExt cx="1038" cy="274"/>
              </a:xfrm>
            </p:grpSpPr>
            <p:sp>
              <p:nvSpPr>
                <p:cNvPr id="158871" name="Freeform 4247"/>
                <p:cNvSpPr>
                  <a:spLocks/>
                </p:cNvSpPr>
                <p:nvPr/>
              </p:nvSpPr>
              <p:spPr bwMode="auto">
                <a:xfrm>
                  <a:off x="2982" y="3114"/>
                  <a:ext cx="46" cy="12"/>
                </a:xfrm>
                <a:custGeom>
                  <a:avLst/>
                  <a:gdLst/>
                  <a:ahLst/>
                  <a:cxnLst>
                    <a:cxn ang="0">
                      <a:pos x="46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46" y="6"/>
                    </a:cxn>
                  </a:cxnLst>
                  <a:rect l="0" t="0" r="r" b="b"/>
                  <a:pathLst>
                    <a:path w="46" h="12">
                      <a:moveTo>
                        <a:pt x="46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46" y="6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72" name="Freeform 4248"/>
                <p:cNvSpPr>
                  <a:spLocks/>
                </p:cNvSpPr>
                <p:nvPr/>
              </p:nvSpPr>
              <p:spPr bwMode="auto">
                <a:xfrm>
                  <a:off x="2982" y="3114"/>
                  <a:ext cx="46" cy="12"/>
                </a:xfrm>
                <a:custGeom>
                  <a:avLst/>
                  <a:gdLst/>
                  <a:ahLst/>
                  <a:cxnLst>
                    <a:cxn ang="0">
                      <a:pos x="46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46" y="6"/>
                    </a:cxn>
                  </a:cxnLst>
                  <a:rect l="0" t="0" r="r" b="b"/>
                  <a:pathLst>
                    <a:path w="46" h="12">
                      <a:moveTo>
                        <a:pt x="46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4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73" name="Freeform 4249"/>
                <p:cNvSpPr>
                  <a:spLocks/>
                </p:cNvSpPr>
                <p:nvPr/>
              </p:nvSpPr>
              <p:spPr bwMode="auto">
                <a:xfrm>
                  <a:off x="2958" y="3120"/>
                  <a:ext cx="46" cy="10"/>
                </a:xfrm>
                <a:custGeom>
                  <a:avLst/>
                  <a:gdLst/>
                  <a:ahLst/>
                  <a:cxnLst>
                    <a:cxn ang="0">
                      <a:pos x="46" y="6"/>
                    </a:cxn>
                    <a:cxn ang="0">
                      <a:pos x="24" y="0"/>
                    </a:cxn>
                    <a:cxn ang="0">
                      <a:pos x="0" y="4"/>
                    </a:cxn>
                    <a:cxn ang="0">
                      <a:pos x="24" y="10"/>
                    </a:cxn>
                    <a:cxn ang="0">
                      <a:pos x="46" y="6"/>
                    </a:cxn>
                  </a:cxnLst>
                  <a:rect l="0" t="0" r="r" b="b"/>
                  <a:pathLst>
                    <a:path w="46" h="10">
                      <a:moveTo>
                        <a:pt x="46" y="6"/>
                      </a:moveTo>
                      <a:lnTo>
                        <a:pt x="24" y="0"/>
                      </a:lnTo>
                      <a:lnTo>
                        <a:pt x="0" y="4"/>
                      </a:lnTo>
                      <a:lnTo>
                        <a:pt x="24" y="10"/>
                      </a:lnTo>
                      <a:lnTo>
                        <a:pt x="46" y="6"/>
                      </a:lnTo>
                      <a:close/>
                    </a:path>
                  </a:pathLst>
                </a:custGeom>
                <a:solidFill>
                  <a:srgbClr val="007C45"/>
                </a:solidFill>
                <a:ln w="0">
                  <a:solidFill>
                    <a:srgbClr val="007C4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74" name="Freeform 4250"/>
                <p:cNvSpPr>
                  <a:spLocks/>
                </p:cNvSpPr>
                <p:nvPr/>
              </p:nvSpPr>
              <p:spPr bwMode="auto">
                <a:xfrm>
                  <a:off x="2958" y="3120"/>
                  <a:ext cx="46" cy="10"/>
                </a:xfrm>
                <a:custGeom>
                  <a:avLst/>
                  <a:gdLst/>
                  <a:ahLst/>
                  <a:cxnLst>
                    <a:cxn ang="0">
                      <a:pos x="46" y="6"/>
                    </a:cxn>
                    <a:cxn ang="0">
                      <a:pos x="24" y="0"/>
                    </a:cxn>
                    <a:cxn ang="0">
                      <a:pos x="0" y="4"/>
                    </a:cxn>
                    <a:cxn ang="0">
                      <a:pos x="24" y="10"/>
                    </a:cxn>
                    <a:cxn ang="0">
                      <a:pos x="46" y="6"/>
                    </a:cxn>
                  </a:cxnLst>
                  <a:rect l="0" t="0" r="r" b="b"/>
                  <a:pathLst>
                    <a:path w="46" h="10">
                      <a:moveTo>
                        <a:pt x="46" y="6"/>
                      </a:moveTo>
                      <a:lnTo>
                        <a:pt x="24" y="0"/>
                      </a:lnTo>
                      <a:lnTo>
                        <a:pt x="0" y="4"/>
                      </a:lnTo>
                      <a:lnTo>
                        <a:pt x="24" y="10"/>
                      </a:lnTo>
                      <a:lnTo>
                        <a:pt x="4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75" name="Freeform 4251"/>
                <p:cNvSpPr>
                  <a:spLocks/>
                </p:cNvSpPr>
                <p:nvPr/>
              </p:nvSpPr>
              <p:spPr bwMode="auto">
                <a:xfrm>
                  <a:off x="2936" y="3124"/>
                  <a:ext cx="46" cy="12"/>
                </a:xfrm>
                <a:custGeom>
                  <a:avLst/>
                  <a:gdLst/>
                  <a:ahLst/>
                  <a:cxnLst>
                    <a:cxn ang="0">
                      <a:pos x="46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6" y="6"/>
                    </a:cxn>
                  </a:cxnLst>
                  <a:rect l="0" t="0" r="r" b="b"/>
                  <a:pathLst>
                    <a:path w="46" h="12">
                      <a:moveTo>
                        <a:pt x="46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6" y="6"/>
                      </a:lnTo>
                      <a:close/>
                    </a:path>
                  </a:pathLst>
                </a:custGeom>
                <a:solidFill>
                  <a:srgbClr val="007C45"/>
                </a:solidFill>
                <a:ln w="0">
                  <a:solidFill>
                    <a:srgbClr val="007C4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76" name="Freeform 4252"/>
                <p:cNvSpPr>
                  <a:spLocks/>
                </p:cNvSpPr>
                <p:nvPr/>
              </p:nvSpPr>
              <p:spPr bwMode="auto">
                <a:xfrm>
                  <a:off x="2936" y="3124"/>
                  <a:ext cx="46" cy="12"/>
                </a:xfrm>
                <a:custGeom>
                  <a:avLst/>
                  <a:gdLst/>
                  <a:ahLst/>
                  <a:cxnLst>
                    <a:cxn ang="0">
                      <a:pos x="46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6" y="6"/>
                    </a:cxn>
                  </a:cxnLst>
                  <a:rect l="0" t="0" r="r" b="b"/>
                  <a:pathLst>
                    <a:path w="46" h="12">
                      <a:moveTo>
                        <a:pt x="46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77" name="Freeform 4253"/>
                <p:cNvSpPr>
                  <a:spLocks/>
                </p:cNvSpPr>
                <p:nvPr/>
              </p:nvSpPr>
              <p:spPr bwMode="auto">
                <a:xfrm>
                  <a:off x="2912" y="3130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8" y="6"/>
                      </a:lnTo>
                      <a:close/>
                    </a:path>
                  </a:pathLst>
                </a:custGeom>
                <a:solidFill>
                  <a:srgbClr val="007C44"/>
                </a:solidFill>
                <a:ln w="0">
                  <a:solidFill>
                    <a:srgbClr val="007C4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78" name="Freeform 4254"/>
                <p:cNvSpPr>
                  <a:spLocks/>
                </p:cNvSpPr>
                <p:nvPr/>
              </p:nvSpPr>
              <p:spPr bwMode="auto">
                <a:xfrm>
                  <a:off x="2912" y="3130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79" name="Freeform 4255"/>
                <p:cNvSpPr>
                  <a:spLocks/>
                </p:cNvSpPr>
                <p:nvPr/>
              </p:nvSpPr>
              <p:spPr bwMode="auto">
                <a:xfrm>
                  <a:off x="2888" y="3136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8" y="6"/>
                      </a:lnTo>
                      <a:close/>
                    </a:path>
                  </a:pathLst>
                </a:custGeom>
                <a:solidFill>
                  <a:srgbClr val="007C43"/>
                </a:solidFill>
                <a:ln w="0">
                  <a:solidFill>
                    <a:srgbClr val="007C4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80" name="Freeform 4256"/>
                <p:cNvSpPr>
                  <a:spLocks/>
                </p:cNvSpPr>
                <p:nvPr/>
              </p:nvSpPr>
              <p:spPr bwMode="auto">
                <a:xfrm>
                  <a:off x="2888" y="3136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81" name="Freeform 4257"/>
                <p:cNvSpPr>
                  <a:spLocks/>
                </p:cNvSpPr>
                <p:nvPr/>
              </p:nvSpPr>
              <p:spPr bwMode="auto">
                <a:xfrm>
                  <a:off x="2864" y="3142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8" y="6"/>
                      </a:lnTo>
                      <a:close/>
                    </a:path>
                  </a:pathLst>
                </a:custGeom>
                <a:solidFill>
                  <a:srgbClr val="007C41"/>
                </a:solidFill>
                <a:ln w="0">
                  <a:solidFill>
                    <a:srgbClr val="007C4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82" name="Freeform 4258"/>
                <p:cNvSpPr>
                  <a:spLocks/>
                </p:cNvSpPr>
                <p:nvPr/>
              </p:nvSpPr>
              <p:spPr bwMode="auto">
                <a:xfrm>
                  <a:off x="2864" y="3142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83" name="Freeform 4259"/>
                <p:cNvSpPr>
                  <a:spLocks/>
                </p:cNvSpPr>
                <p:nvPr/>
              </p:nvSpPr>
              <p:spPr bwMode="auto">
                <a:xfrm>
                  <a:off x="2840" y="3148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8" y="6"/>
                      </a:lnTo>
                      <a:close/>
                    </a:path>
                  </a:pathLst>
                </a:custGeom>
                <a:solidFill>
                  <a:srgbClr val="007C3F"/>
                </a:solidFill>
                <a:ln w="0">
                  <a:solidFill>
                    <a:srgbClr val="007C3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84" name="Freeform 4260"/>
                <p:cNvSpPr>
                  <a:spLocks/>
                </p:cNvSpPr>
                <p:nvPr/>
              </p:nvSpPr>
              <p:spPr bwMode="auto">
                <a:xfrm>
                  <a:off x="2840" y="3148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85" name="Freeform 4261"/>
                <p:cNvSpPr>
                  <a:spLocks/>
                </p:cNvSpPr>
                <p:nvPr/>
              </p:nvSpPr>
              <p:spPr bwMode="auto">
                <a:xfrm>
                  <a:off x="2816" y="3154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48" y="6"/>
                      </a:lnTo>
                      <a:close/>
                    </a:path>
                  </a:pathLst>
                </a:custGeom>
                <a:solidFill>
                  <a:srgbClr val="007C3D"/>
                </a:solidFill>
                <a:ln w="0">
                  <a:solidFill>
                    <a:srgbClr val="007C3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86" name="Freeform 4262"/>
                <p:cNvSpPr>
                  <a:spLocks/>
                </p:cNvSpPr>
                <p:nvPr/>
              </p:nvSpPr>
              <p:spPr bwMode="auto">
                <a:xfrm>
                  <a:off x="2816" y="3154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4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87" name="Freeform 4263"/>
                <p:cNvSpPr>
                  <a:spLocks/>
                </p:cNvSpPr>
                <p:nvPr/>
              </p:nvSpPr>
              <p:spPr bwMode="auto">
                <a:xfrm>
                  <a:off x="2790" y="3160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24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24" y="12"/>
                      </a:lnTo>
                      <a:lnTo>
                        <a:pt x="48" y="6"/>
                      </a:lnTo>
                      <a:close/>
                    </a:path>
                  </a:pathLst>
                </a:custGeom>
                <a:solidFill>
                  <a:srgbClr val="007C3B"/>
                </a:solidFill>
                <a:ln w="0">
                  <a:solidFill>
                    <a:srgbClr val="007C3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88" name="Freeform 4264"/>
                <p:cNvSpPr>
                  <a:spLocks/>
                </p:cNvSpPr>
                <p:nvPr/>
              </p:nvSpPr>
              <p:spPr bwMode="auto">
                <a:xfrm>
                  <a:off x="2790" y="3160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24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24" y="12"/>
                      </a:lnTo>
                      <a:lnTo>
                        <a:pt x="4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89" name="Freeform 4265"/>
                <p:cNvSpPr>
                  <a:spLocks/>
                </p:cNvSpPr>
                <p:nvPr/>
              </p:nvSpPr>
              <p:spPr bwMode="auto">
                <a:xfrm>
                  <a:off x="2764" y="3164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8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0" y="8"/>
                    </a:cxn>
                  </a:cxnLst>
                  <a:rect l="0" t="0" r="r" b="b"/>
                  <a:pathLst>
                    <a:path w="50" h="12">
                      <a:moveTo>
                        <a:pt x="50" y="8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0" y="8"/>
                      </a:lnTo>
                      <a:close/>
                    </a:path>
                  </a:pathLst>
                </a:custGeom>
                <a:solidFill>
                  <a:srgbClr val="007B39"/>
                </a:solidFill>
                <a:ln w="0">
                  <a:solidFill>
                    <a:srgbClr val="007B3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90" name="Freeform 4266"/>
                <p:cNvSpPr>
                  <a:spLocks/>
                </p:cNvSpPr>
                <p:nvPr/>
              </p:nvSpPr>
              <p:spPr bwMode="auto">
                <a:xfrm>
                  <a:off x="2764" y="3164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8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0" y="8"/>
                    </a:cxn>
                  </a:cxnLst>
                  <a:rect l="0" t="0" r="r" b="b"/>
                  <a:pathLst>
                    <a:path w="50" h="12">
                      <a:moveTo>
                        <a:pt x="50" y="8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0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91" name="Freeform 4267"/>
                <p:cNvSpPr>
                  <a:spLocks/>
                </p:cNvSpPr>
                <p:nvPr/>
              </p:nvSpPr>
              <p:spPr bwMode="auto">
                <a:xfrm>
                  <a:off x="2738" y="3170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0" y="6"/>
                      </a:lnTo>
                      <a:close/>
                    </a:path>
                  </a:pathLst>
                </a:custGeom>
                <a:solidFill>
                  <a:srgbClr val="007B37"/>
                </a:solidFill>
                <a:ln w="0">
                  <a:solidFill>
                    <a:srgbClr val="007B3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92" name="Freeform 4268"/>
                <p:cNvSpPr>
                  <a:spLocks/>
                </p:cNvSpPr>
                <p:nvPr/>
              </p:nvSpPr>
              <p:spPr bwMode="auto">
                <a:xfrm>
                  <a:off x="2738" y="3170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93" name="Freeform 4269"/>
                <p:cNvSpPr>
                  <a:spLocks/>
                </p:cNvSpPr>
                <p:nvPr/>
              </p:nvSpPr>
              <p:spPr bwMode="auto">
                <a:xfrm>
                  <a:off x="2712" y="3176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0" y="6"/>
                      </a:lnTo>
                      <a:close/>
                    </a:path>
                  </a:pathLst>
                </a:custGeom>
                <a:solidFill>
                  <a:srgbClr val="007A36"/>
                </a:solidFill>
                <a:ln w="0">
                  <a:solidFill>
                    <a:srgbClr val="007A3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94" name="Freeform 4270"/>
                <p:cNvSpPr>
                  <a:spLocks/>
                </p:cNvSpPr>
                <p:nvPr/>
              </p:nvSpPr>
              <p:spPr bwMode="auto">
                <a:xfrm>
                  <a:off x="2712" y="3176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95" name="Freeform 4271"/>
                <p:cNvSpPr>
                  <a:spLocks/>
                </p:cNvSpPr>
                <p:nvPr/>
              </p:nvSpPr>
              <p:spPr bwMode="auto">
                <a:xfrm>
                  <a:off x="2686" y="3182"/>
                  <a:ext cx="50" cy="10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22" y="10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0">
                      <a:moveTo>
                        <a:pt x="50" y="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22" y="10"/>
                      </a:lnTo>
                      <a:lnTo>
                        <a:pt x="50" y="6"/>
                      </a:lnTo>
                      <a:close/>
                    </a:path>
                  </a:pathLst>
                </a:custGeom>
                <a:solidFill>
                  <a:srgbClr val="007934"/>
                </a:solidFill>
                <a:ln w="0">
                  <a:solidFill>
                    <a:srgbClr val="00793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96" name="Freeform 4272"/>
                <p:cNvSpPr>
                  <a:spLocks/>
                </p:cNvSpPr>
                <p:nvPr/>
              </p:nvSpPr>
              <p:spPr bwMode="auto">
                <a:xfrm>
                  <a:off x="2686" y="3182"/>
                  <a:ext cx="50" cy="10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22" y="10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0">
                      <a:moveTo>
                        <a:pt x="50" y="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22" y="10"/>
                      </a:lnTo>
                      <a:lnTo>
                        <a:pt x="5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97" name="Freeform 4273"/>
                <p:cNvSpPr>
                  <a:spLocks/>
                </p:cNvSpPr>
                <p:nvPr/>
              </p:nvSpPr>
              <p:spPr bwMode="auto">
                <a:xfrm>
                  <a:off x="2658" y="3186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0" y="6"/>
                      </a:lnTo>
                      <a:close/>
                    </a:path>
                  </a:pathLst>
                </a:custGeom>
                <a:solidFill>
                  <a:srgbClr val="007933"/>
                </a:solidFill>
                <a:ln w="0">
                  <a:solidFill>
                    <a:srgbClr val="0079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98" name="Freeform 4274"/>
                <p:cNvSpPr>
                  <a:spLocks/>
                </p:cNvSpPr>
                <p:nvPr/>
              </p:nvSpPr>
              <p:spPr bwMode="auto">
                <a:xfrm>
                  <a:off x="2658" y="3186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899" name="Freeform 4275"/>
                <p:cNvSpPr>
                  <a:spLocks/>
                </p:cNvSpPr>
                <p:nvPr/>
              </p:nvSpPr>
              <p:spPr bwMode="auto">
                <a:xfrm>
                  <a:off x="2630" y="3192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2" y="6"/>
                      </a:lnTo>
                      <a:close/>
                    </a:path>
                  </a:pathLst>
                </a:custGeom>
                <a:solidFill>
                  <a:srgbClr val="007833"/>
                </a:solidFill>
                <a:ln w="0">
                  <a:solidFill>
                    <a:srgbClr val="0078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00" name="Freeform 4276"/>
                <p:cNvSpPr>
                  <a:spLocks/>
                </p:cNvSpPr>
                <p:nvPr/>
              </p:nvSpPr>
              <p:spPr bwMode="auto">
                <a:xfrm>
                  <a:off x="2630" y="3192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01" name="Freeform 4277"/>
                <p:cNvSpPr>
                  <a:spLocks/>
                </p:cNvSpPr>
                <p:nvPr/>
              </p:nvSpPr>
              <p:spPr bwMode="auto">
                <a:xfrm>
                  <a:off x="2602" y="3198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24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28" y="0"/>
                      </a:lnTo>
                      <a:lnTo>
                        <a:pt x="0" y="4"/>
                      </a:lnTo>
                      <a:lnTo>
                        <a:pt x="24" y="12"/>
                      </a:lnTo>
                      <a:lnTo>
                        <a:pt x="52" y="6"/>
                      </a:lnTo>
                      <a:close/>
                    </a:path>
                  </a:pathLst>
                </a:custGeom>
                <a:solidFill>
                  <a:srgbClr val="007733"/>
                </a:solidFill>
                <a:ln w="0">
                  <a:solidFill>
                    <a:srgbClr val="0077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02" name="Freeform 4278"/>
                <p:cNvSpPr>
                  <a:spLocks/>
                </p:cNvSpPr>
                <p:nvPr/>
              </p:nvSpPr>
              <p:spPr bwMode="auto">
                <a:xfrm>
                  <a:off x="2602" y="3198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24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28" y="0"/>
                      </a:lnTo>
                      <a:lnTo>
                        <a:pt x="0" y="4"/>
                      </a:lnTo>
                      <a:lnTo>
                        <a:pt x="24" y="12"/>
                      </a:lnTo>
                      <a:lnTo>
                        <a:pt x="5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03" name="Freeform 4279"/>
                <p:cNvSpPr>
                  <a:spLocks/>
                </p:cNvSpPr>
                <p:nvPr/>
              </p:nvSpPr>
              <p:spPr bwMode="auto">
                <a:xfrm>
                  <a:off x="2574" y="3202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2" y="14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4">
                      <a:moveTo>
                        <a:pt x="52" y="8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2" y="14"/>
                      </a:lnTo>
                      <a:lnTo>
                        <a:pt x="52" y="8"/>
                      </a:lnTo>
                      <a:close/>
                    </a:path>
                  </a:pathLst>
                </a:custGeom>
                <a:solidFill>
                  <a:srgbClr val="007634"/>
                </a:solidFill>
                <a:ln w="0">
                  <a:solidFill>
                    <a:srgbClr val="00763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04" name="Freeform 4280"/>
                <p:cNvSpPr>
                  <a:spLocks/>
                </p:cNvSpPr>
                <p:nvPr/>
              </p:nvSpPr>
              <p:spPr bwMode="auto">
                <a:xfrm>
                  <a:off x="2574" y="3202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2" y="14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4">
                      <a:moveTo>
                        <a:pt x="52" y="8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2" y="14"/>
                      </a:lnTo>
                      <a:lnTo>
                        <a:pt x="52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05" name="Freeform 4281"/>
                <p:cNvSpPr>
                  <a:spLocks/>
                </p:cNvSpPr>
                <p:nvPr/>
              </p:nvSpPr>
              <p:spPr bwMode="auto">
                <a:xfrm>
                  <a:off x="2544" y="3208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30" y="0"/>
                    </a:cxn>
                    <a:cxn ang="0">
                      <a:pos x="0" y="8"/>
                    </a:cxn>
                    <a:cxn ang="0">
                      <a:pos x="24" y="14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4">
                      <a:moveTo>
                        <a:pt x="52" y="8"/>
                      </a:moveTo>
                      <a:lnTo>
                        <a:pt x="30" y="0"/>
                      </a:lnTo>
                      <a:lnTo>
                        <a:pt x="0" y="8"/>
                      </a:lnTo>
                      <a:lnTo>
                        <a:pt x="24" y="14"/>
                      </a:lnTo>
                      <a:lnTo>
                        <a:pt x="52" y="8"/>
                      </a:lnTo>
                      <a:close/>
                    </a:path>
                  </a:pathLst>
                </a:custGeom>
                <a:solidFill>
                  <a:srgbClr val="007536"/>
                </a:solidFill>
                <a:ln w="0">
                  <a:solidFill>
                    <a:srgbClr val="00753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06" name="Freeform 4282"/>
                <p:cNvSpPr>
                  <a:spLocks/>
                </p:cNvSpPr>
                <p:nvPr/>
              </p:nvSpPr>
              <p:spPr bwMode="auto">
                <a:xfrm>
                  <a:off x="2544" y="3208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30" y="0"/>
                    </a:cxn>
                    <a:cxn ang="0">
                      <a:pos x="0" y="8"/>
                    </a:cxn>
                    <a:cxn ang="0">
                      <a:pos x="24" y="14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4">
                      <a:moveTo>
                        <a:pt x="52" y="8"/>
                      </a:moveTo>
                      <a:lnTo>
                        <a:pt x="30" y="0"/>
                      </a:lnTo>
                      <a:lnTo>
                        <a:pt x="0" y="8"/>
                      </a:lnTo>
                      <a:lnTo>
                        <a:pt x="24" y="14"/>
                      </a:lnTo>
                      <a:lnTo>
                        <a:pt x="52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07" name="Freeform 4283"/>
                <p:cNvSpPr>
                  <a:spLocks/>
                </p:cNvSpPr>
                <p:nvPr/>
              </p:nvSpPr>
              <p:spPr bwMode="auto">
                <a:xfrm>
                  <a:off x="2514" y="3216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2">
                      <a:moveTo>
                        <a:pt x="54" y="6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4" y="6"/>
                      </a:lnTo>
                      <a:close/>
                    </a:path>
                  </a:pathLst>
                </a:custGeom>
                <a:solidFill>
                  <a:srgbClr val="007438"/>
                </a:solidFill>
                <a:ln w="0">
                  <a:solidFill>
                    <a:srgbClr val="00743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08" name="Freeform 4284"/>
                <p:cNvSpPr>
                  <a:spLocks/>
                </p:cNvSpPr>
                <p:nvPr/>
              </p:nvSpPr>
              <p:spPr bwMode="auto">
                <a:xfrm>
                  <a:off x="2514" y="3216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2">
                      <a:moveTo>
                        <a:pt x="54" y="6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09" name="Freeform 4285"/>
                <p:cNvSpPr>
                  <a:spLocks/>
                </p:cNvSpPr>
                <p:nvPr/>
              </p:nvSpPr>
              <p:spPr bwMode="auto">
                <a:xfrm>
                  <a:off x="2484" y="3222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2">
                      <a:moveTo>
                        <a:pt x="54" y="6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4" y="6"/>
                      </a:lnTo>
                      <a:close/>
                    </a:path>
                  </a:pathLst>
                </a:custGeom>
                <a:solidFill>
                  <a:srgbClr val="00723B"/>
                </a:solidFill>
                <a:ln w="0">
                  <a:solidFill>
                    <a:srgbClr val="00723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10" name="Freeform 4286"/>
                <p:cNvSpPr>
                  <a:spLocks/>
                </p:cNvSpPr>
                <p:nvPr/>
              </p:nvSpPr>
              <p:spPr bwMode="auto">
                <a:xfrm>
                  <a:off x="2484" y="3222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2">
                      <a:moveTo>
                        <a:pt x="54" y="6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11" name="Freeform 4287"/>
                <p:cNvSpPr>
                  <a:spLocks/>
                </p:cNvSpPr>
                <p:nvPr/>
              </p:nvSpPr>
              <p:spPr bwMode="auto">
                <a:xfrm>
                  <a:off x="2454" y="3228"/>
                  <a:ext cx="54" cy="14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30" y="0"/>
                    </a:cxn>
                    <a:cxn ang="0">
                      <a:pos x="0" y="8"/>
                    </a:cxn>
                    <a:cxn ang="0">
                      <a:pos x="22" y="14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4">
                      <a:moveTo>
                        <a:pt x="54" y="6"/>
                      </a:moveTo>
                      <a:lnTo>
                        <a:pt x="30" y="0"/>
                      </a:lnTo>
                      <a:lnTo>
                        <a:pt x="0" y="8"/>
                      </a:lnTo>
                      <a:lnTo>
                        <a:pt x="22" y="14"/>
                      </a:lnTo>
                      <a:lnTo>
                        <a:pt x="54" y="6"/>
                      </a:lnTo>
                      <a:close/>
                    </a:path>
                  </a:pathLst>
                </a:custGeom>
                <a:solidFill>
                  <a:srgbClr val="00713F"/>
                </a:solidFill>
                <a:ln w="0">
                  <a:solidFill>
                    <a:srgbClr val="00713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12" name="Freeform 4288"/>
                <p:cNvSpPr>
                  <a:spLocks/>
                </p:cNvSpPr>
                <p:nvPr/>
              </p:nvSpPr>
              <p:spPr bwMode="auto">
                <a:xfrm>
                  <a:off x="2454" y="3228"/>
                  <a:ext cx="54" cy="14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30" y="0"/>
                    </a:cxn>
                    <a:cxn ang="0">
                      <a:pos x="0" y="8"/>
                    </a:cxn>
                    <a:cxn ang="0">
                      <a:pos x="22" y="14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4">
                      <a:moveTo>
                        <a:pt x="54" y="6"/>
                      </a:moveTo>
                      <a:lnTo>
                        <a:pt x="30" y="0"/>
                      </a:lnTo>
                      <a:lnTo>
                        <a:pt x="0" y="8"/>
                      </a:lnTo>
                      <a:lnTo>
                        <a:pt x="22" y="14"/>
                      </a:lnTo>
                      <a:lnTo>
                        <a:pt x="5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13" name="Freeform 4289"/>
                <p:cNvSpPr>
                  <a:spLocks/>
                </p:cNvSpPr>
                <p:nvPr/>
              </p:nvSpPr>
              <p:spPr bwMode="auto">
                <a:xfrm>
                  <a:off x="2422" y="3236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32" y="0"/>
                    </a:cxn>
                    <a:cxn ang="0">
                      <a:pos x="0" y="8"/>
                    </a:cxn>
                    <a:cxn ang="0">
                      <a:pos x="24" y="16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6">
                      <a:moveTo>
                        <a:pt x="54" y="6"/>
                      </a:moveTo>
                      <a:lnTo>
                        <a:pt x="32" y="0"/>
                      </a:lnTo>
                      <a:lnTo>
                        <a:pt x="0" y="8"/>
                      </a:lnTo>
                      <a:lnTo>
                        <a:pt x="24" y="16"/>
                      </a:lnTo>
                      <a:lnTo>
                        <a:pt x="54" y="6"/>
                      </a:lnTo>
                      <a:close/>
                    </a:path>
                  </a:pathLst>
                </a:custGeom>
                <a:solidFill>
                  <a:srgbClr val="007044"/>
                </a:solidFill>
                <a:ln w="0">
                  <a:solidFill>
                    <a:srgbClr val="00704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14" name="Freeform 4290"/>
                <p:cNvSpPr>
                  <a:spLocks/>
                </p:cNvSpPr>
                <p:nvPr/>
              </p:nvSpPr>
              <p:spPr bwMode="auto">
                <a:xfrm>
                  <a:off x="2422" y="3236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32" y="0"/>
                    </a:cxn>
                    <a:cxn ang="0">
                      <a:pos x="0" y="8"/>
                    </a:cxn>
                    <a:cxn ang="0">
                      <a:pos x="24" y="16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6">
                      <a:moveTo>
                        <a:pt x="54" y="6"/>
                      </a:moveTo>
                      <a:lnTo>
                        <a:pt x="32" y="0"/>
                      </a:lnTo>
                      <a:lnTo>
                        <a:pt x="0" y="8"/>
                      </a:lnTo>
                      <a:lnTo>
                        <a:pt x="24" y="16"/>
                      </a:lnTo>
                      <a:lnTo>
                        <a:pt x="5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15" name="Freeform 4291"/>
                <p:cNvSpPr>
                  <a:spLocks/>
                </p:cNvSpPr>
                <p:nvPr/>
              </p:nvSpPr>
              <p:spPr bwMode="auto">
                <a:xfrm>
                  <a:off x="2390" y="3244"/>
                  <a:ext cx="56" cy="16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32" y="0"/>
                    </a:cxn>
                    <a:cxn ang="0">
                      <a:pos x="0" y="10"/>
                    </a:cxn>
                    <a:cxn ang="0">
                      <a:pos x="24" y="16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6">
                      <a:moveTo>
                        <a:pt x="56" y="8"/>
                      </a:moveTo>
                      <a:lnTo>
                        <a:pt x="32" y="0"/>
                      </a:lnTo>
                      <a:lnTo>
                        <a:pt x="0" y="10"/>
                      </a:lnTo>
                      <a:lnTo>
                        <a:pt x="24" y="16"/>
                      </a:lnTo>
                      <a:lnTo>
                        <a:pt x="56" y="8"/>
                      </a:lnTo>
                      <a:close/>
                    </a:path>
                  </a:pathLst>
                </a:custGeom>
                <a:solidFill>
                  <a:srgbClr val="007049"/>
                </a:solidFill>
                <a:ln w="0">
                  <a:solidFill>
                    <a:srgbClr val="00704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16" name="Freeform 4292"/>
                <p:cNvSpPr>
                  <a:spLocks/>
                </p:cNvSpPr>
                <p:nvPr/>
              </p:nvSpPr>
              <p:spPr bwMode="auto">
                <a:xfrm>
                  <a:off x="2390" y="3244"/>
                  <a:ext cx="56" cy="16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32" y="0"/>
                    </a:cxn>
                    <a:cxn ang="0">
                      <a:pos x="0" y="10"/>
                    </a:cxn>
                    <a:cxn ang="0">
                      <a:pos x="24" y="16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6">
                      <a:moveTo>
                        <a:pt x="56" y="8"/>
                      </a:moveTo>
                      <a:lnTo>
                        <a:pt x="32" y="0"/>
                      </a:lnTo>
                      <a:lnTo>
                        <a:pt x="0" y="10"/>
                      </a:lnTo>
                      <a:lnTo>
                        <a:pt x="24" y="16"/>
                      </a:lnTo>
                      <a:lnTo>
                        <a:pt x="5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17" name="Freeform 4293"/>
                <p:cNvSpPr>
                  <a:spLocks/>
                </p:cNvSpPr>
                <p:nvPr/>
              </p:nvSpPr>
              <p:spPr bwMode="auto">
                <a:xfrm>
                  <a:off x="2358" y="3254"/>
                  <a:ext cx="56" cy="16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32" y="0"/>
                    </a:cxn>
                    <a:cxn ang="0">
                      <a:pos x="0" y="10"/>
                    </a:cxn>
                    <a:cxn ang="0">
                      <a:pos x="24" y="16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6">
                      <a:moveTo>
                        <a:pt x="56" y="6"/>
                      </a:moveTo>
                      <a:lnTo>
                        <a:pt x="32" y="0"/>
                      </a:lnTo>
                      <a:lnTo>
                        <a:pt x="0" y="10"/>
                      </a:lnTo>
                      <a:lnTo>
                        <a:pt x="24" y="16"/>
                      </a:lnTo>
                      <a:lnTo>
                        <a:pt x="56" y="6"/>
                      </a:lnTo>
                      <a:close/>
                    </a:path>
                  </a:pathLst>
                </a:custGeom>
                <a:solidFill>
                  <a:srgbClr val="006F4E"/>
                </a:solidFill>
                <a:ln w="0">
                  <a:solidFill>
                    <a:srgbClr val="006F4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18" name="Freeform 4294"/>
                <p:cNvSpPr>
                  <a:spLocks/>
                </p:cNvSpPr>
                <p:nvPr/>
              </p:nvSpPr>
              <p:spPr bwMode="auto">
                <a:xfrm>
                  <a:off x="2358" y="3254"/>
                  <a:ext cx="56" cy="16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32" y="0"/>
                    </a:cxn>
                    <a:cxn ang="0">
                      <a:pos x="0" y="10"/>
                    </a:cxn>
                    <a:cxn ang="0">
                      <a:pos x="24" y="16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6">
                      <a:moveTo>
                        <a:pt x="56" y="6"/>
                      </a:moveTo>
                      <a:lnTo>
                        <a:pt x="32" y="0"/>
                      </a:lnTo>
                      <a:lnTo>
                        <a:pt x="0" y="10"/>
                      </a:lnTo>
                      <a:lnTo>
                        <a:pt x="24" y="16"/>
                      </a:lnTo>
                      <a:lnTo>
                        <a:pt x="5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19" name="Freeform 4295"/>
                <p:cNvSpPr>
                  <a:spLocks/>
                </p:cNvSpPr>
                <p:nvPr/>
              </p:nvSpPr>
              <p:spPr bwMode="auto">
                <a:xfrm>
                  <a:off x="2326" y="3264"/>
                  <a:ext cx="56" cy="18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32" y="0"/>
                    </a:cxn>
                    <a:cxn ang="0">
                      <a:pos x="0" y="10"/>
                    </a:cxn>
                    <a:cxn ang="0">
                      <a:pos x="22" y="18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8">
                      <a:moveTo>
                        <a:pt x="56" y="6"/>
                      </a:moveTo>
                      <a:lnTo>
                        <a:pt x="32" y="0"/>
                      </a:lnTo>
                      <a:lnTo>
                        <a:pt x="0" y="10"/>
                      </a:lnTo>
                      <a:lnTo>
                        <a:pt x="22" y="18"/>
                      </a:lnTo>
                      <a:lnTo>
                        <a:pt x="56" y="6"/>
                      </a:lnTo>
                      <a:close/>
                    </a:path>
                  </a:pathLst>
                </a:custGeom>
                <a:solidFill>
                  <a:srgbClr val="006F52"/>
                </a:solidFill>
                <a:ln w="0">
                  <a:solidFill>
                    <a:srgbClr val="006F5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20" name="Freeform 4296"/>
                <p:cNvSpPr>
                  <a:spLocks/>
                </p:cNvSpPr>
                <p:nvPr/>
              </p:nvSpPr>
              <p:spPr bwMode="auto">
                <a:xfrm>
                  <a:off x="2326" y="3264"/>
                  <a:ext cx="56" cy="18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32" y="0"/>
                    </a:cxn>
                    <a:cxn ang="0">
                      <a:pos x="0" y="10"/>
                    </a:cxn>
                    <a:cxn ang="0">
                      <a:pos x="22" y="18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8">
                      <a:moveTo>
                        <a:pt x="56" y="6"/>
                      </a:moveTo>
                      <a:lnTo>
                        <a:pt x="32" y="0"/>
                      </a:lnTo>
                      <a:lnTo>
                        <a:pt x="0" y="10"/>
                      </a:lnTo>
                      <a:lnTo>
                        <a:pt x="22" y="18"/>
                      </a:lnTo>
                      <a:lnTo>
                        <a:pt x="5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21" name="Freeform 4297"/>
                <p:cNvSpPr>
                  <a:spLocks/>
                </p:cNvSpPr>
                <p:nvPr/>
              </p:nvSpPr>
              <p:spPr bwMode="auto">
                <a:xfrm>
                  <a:off x="2292" y="3274"/>
                  <a:ext cx="56" cy="20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34" y="0"/>
                    </a:cxn>
                    <a:cxn ang="0">
                      <a:pos x="0" y="12"/>
                    </a:cxn>
                    <a:cxn ang="0">
                      <a:pos x="22" y="20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20">
                      <a:moveTo>
                        <a:pt x="56" y="8"/>
                      </a:moveTo>
                      <a:lnTo>
                        <a:pt x="34" y="0"/>
                      </a:lnTo>
                      <a:lnTo>
                        <a:pt x="0" y="12"/>
                      </a:lnTo>
                      <a:lnTo>
                        <a:pt x="22" y="20"/>
                      </a:lnTo>
                      <a:lnTo>
                        <a:pt x="56" y="8"/>
                      </a:lnTo>
                      <a:close/>
                    </a:path>
                  </a:pathLst>
                </a:custGeom>
                <a:solidFill>
                  <a:srgbClr val="007056"/>
                </a:solidFill>
                <a:ln w="0">
                  <a:solidFill>
                    <a:srgbClr val="00705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22" name="Freeform 4298"/>
                <p:cNvSpPr>
                  <a:spLocks/>
                </p:cNvSpPr>
                <p:nvPr/>
              </p:nvSpPr>
              <p:spPr bwMode="auto">
                <a:xfrm>
                  <a:off x="2292" y="3274"/>
                  <a:ext cx="56" cy="20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34" y="0"/>
                    </a:cxn>
                    <a:cxn ang="0">
                      <a:pos x="0" y="12"/>
                    </a:cxn>
                    <a:cxn ang="0">
                      <a:pos x="22" y="20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20">
                      <a:moveTo>
                        <a:pt x="56" y="8"/>
                      </a:moveTo>
                      <a:lnTo>
                        <a:pt x="34" y="0"/>
                      </a:lnTo>
                      <a:lnTo>
                        <a:pt x="0" y="12"/>
                      </a:lnTo>
                      <a:lnTo>
                        <a:pt x="22" y="20"/>
                      </a:lnTo>
                      <a:lnTo>
                        <a:pt x="5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23" name="Freeform 4299"/>
                <p:cNvSpPr>
                  <a:spLocks/>
                </p:cNvSpPr>
                <p:nvPr/>
              </p:nvSpPr>
              <p:spPr bwMode="auto">
                <a:xfrm>
                  <a:off x="2258" y="3286"/>
                  <a:ext cx="56" cy="20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34" y="0"/>
                    </a:cxn>
                    <a:cxn ang="0">
                      <a:pos x="0" y="12"/>
                    </a:cxn>
                    <a:cxn ang="0">
                      <a:pos x="22" y="20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20">
                      <a:moveTo>
                        <a:pt x="56" y="8"/>
                      </a:moveTo>
                      <a:lnTo>
                        <a:pt x="34" y="0"/>
                      </a:lnTo>
                      <a:lnTo>
                        <a:pt x="0" y="12"/>
                      </a:lnTo>
                      <a:lnTo>
                        <a:pt x="22" y="20"/>
                      </a:lnTo>
                      <a:lnTo>
                        <a:pt x="56" y="8"/>
                      </a:lnTo>
                      <a:close/>
                    </a:path>
                  </a:pathLst>
                </a:custGeom>
                <a:solidFill>
                  <a:srgbClr val="007158"/>
                </a:solidFill>
                <a:ln w="0">
                  <a:solidFill>
                    <a:srgbClr val="00715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24" name="Freeform 4300"/>
                <p:cNvSpPr>
                  <a:spLocks/>
                </p:cNvSpPr>
                <p:nvPr/>
              </p:nvSpPr>
              <p:spPr bwMode="auto">
                <a:xfrm>
                  <a:off x="2258" y="3286"/>
                  <a:ext cx="56" cy="20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34" y="0"/>
                    </a:cxn>
                    <a:cxn ang="0">
                      <a:pos x="0" y="12"/>
                    </a:cxn>
                    <a:cxn ang="0">
                      <a:pos x="22" y="20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20">
                      <a:moveTo>
                        <a:pt x="56" y="8"/>
                      </a:moveTo>
                      <a:lnTo>
                        <a:pt x="34" y="0"/>
                      </a:lnTo>
                      <a:lnTo>
                        <a:pt x="0" y="12"/>
                      </a:lnTo>
                      <a:lnTo>
                        <a:pt x="22" y="20"/>
                      </a:lnTo>
                      <a:lnTo>
                        <a:pt x="5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25" name="Freeform 4301"/>
                <p:cNvSpPr>
                  <a:spLocks/>
                </p:cNvSpPr>
                <p:nvPr/>
              </p:nvSpPr>
              <p:spPr bwMode="auto">
                <a:xfrm>
                  <a:off x="2224" y="3298"/>
                  <a:ext cx="56" cy="20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34" y="0"/>
                    </a:cxn>
                    <a:cxn ang="0">
                      <a:pos x="0" y="12"/>
                    </a:cxn>
                    <a:cxn ang="0">
                      <a:pos x="22" y="20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20">
                      <a:moveTo>
                        <a:pt x="56" y="8"/>
                      </a:moveTo>
                      <a:lnTo>
                        <a:pt x="34" y="0"/>
                      </a:lnTo>
                      <a:lnTo>
                        <a:pt x="0" y="12"/>
                      </a:lnTo>
                      <a:lnTo>
                        <a:pt x="22" y="20"/>
                      </a:lnTo>
                      <a:lnTo>
                        <a:pt x="56" y="8"/>
                      </a:lnTo>
                      <a:close/>
                    </a:path>
                  </a:pathLst>
                </a:custGeom>
                <a:solidFill>
                  <a:srgbClr val="007258"/>
                </a:solidFill>
                <a:ln w="0">
                  <a:solidFill>
                    <a:srgbClr val="00725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26" name="Freeform 4302"/>
                <p:cNvSpPr>
                  <a:spLocks/>
                </p:cNvSpPr>
                <p:nvPr/>
              </p:nvSpPr>
              <p:spPr bwMode="auto">
                <a:xfrm>
                  <a:off x="2224" y="3298"/>
                  <a:ext cx="56" cy="20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34" y="0"/>
                    </a:cxn>
                    <a:cxn ang="0">
                      <a:pos x="0" y="12"/>
                    </a:cxn>
                    <a:cxn ang="0">
                      <a:pos x="22" y="20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20">
                      <a:moveTo>
                        <a:pt x="56" y="8"/>
                      </a:moveTo>
                      <a:lnTo>
                        <a:pt x="34" y="0"/>
                      </a:lnTo>
                      <a:lnTo>
                        <a:pt x="0" y="12"/>
                      </a:lnTo>
                      <a:lnTo>
                        <a:pt x="22" y="20"/>
                      </a:lnTo>
                      <a:lnTo>
                        <a:pt x="5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27" name="Freeform 4303"/>
                <p:cNvSpPr>
                  <a:spLocks/>
                </p:cNvSpPr>
                <p:nvPr/>
              </p:nvSpPr>
              <p:spPr bwMode="auto">
                <a:xfrm>
                  <a:off x="2188" y="3310"/>
                  <a:ext cx="58" cy="20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36" y="0"/>
                    </a:cxn>
                    <a:cxn ang="0">
                      <a:pos x="0" y="12"/>
                    </a:cxn>
                    <a:cxn ang="0">
                      <a:pos x="22" y="20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20">
                      <a:moveTo>
                        <a:pt x="58" y="8"/>
                      </a:moveTo>
                      <a:lnTo>
                        <a:pt x="36" y="0"/>
                      </a:lnTo>
                      <a:lnTo>
                        <a:pt x="0" y="12"/>
                      </a:lnTo>
                      <a:lnTo>
                        <a:pt x="22" y="20"/>
                      </a:lnTo>
                      <a:lnTo>
                        <a:pt x="58" y="8"/>
                      </a:lnTo>
                      <a:close/>
                    </a:path>
                  </a:pathLst>
                </a:custGeom>
                <a:solidFill>
                  <a:srgbClr val="007555"/>
                </a:solidFill>
                <a:ln w="0">
                  <a:solidFill>
                    <a:srgbClr val="00755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28" name="Freeform 4304"/>
                <p:cNvSpPr>
                  <a:spLocks/>
                </p:cNvSpPr>
                <p:nvPr/>
              </p:nvSpPr>
              <p:spPr bwMode="auto">
                <a:xfrm>
                  <a:off x="2188" y="3310"/>
                  <a:ext cx="58" cy="20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36" y="0"/>
                    </a:cxn>
                    <a:cxn ang="0">
                      <a:pos x="0" y="12"/>
                    </a:cxn>
                    <a:cxn ang="0">
                      <a:pos x="22" y="20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20">
                      <a:moveTo>
                        <a:pt x="58" y="8"/>
                      </a:moveTo>
                      <a:lnTo>
                        <a:pt x="36" y="0"/>
                      </a:lnTo>
                      <a:lnTo>
                        <a:pt x="0" y="12"/>
                      </a:lnTo>
                      <a:lnTo>
                        <a:pt x="22" y="20"/>
                      </a:lnTo>
                      <a:lnTo>
                        <a:pt x="58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29" name="Freeform 4305"/>
                <p:cNvSpPr>
                  <a:spLocks/>
                </p:cNvSpPr>
                <p:nvPr/>
              </p:nvSpPr>
              <p:spPr bwMode="auto">
                <a:xfrm>
                  <a:off x="2152" y="3322"/>
                  <a:ext cx="58" cy="20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36" y="0"/>
                    </a:cxn>
                    <a:cxn ang="0">
                      <a:pos x="0" y="10"/>
                    </a:cxn>
                    <a:cxn ang="0">
                      <a:pos x="22" y="20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20">
                      <a:moveTo>
                        <a:pt x="58" y="8"/>
                      </a:moveTo>
                      <a:lnTo>
                        <a:pt x="36" y="0"/>
                      </a:lnTo>
                      <a:lnTo>
                        <a:pt x="0" y="10"/>
                      </a:lnTo>
                      <a:lnTo>
                        <a:pt x="22" y="20"/>
                      </a:lnTo>
                      <a:lnTo>
                        <a:pt x="58" y="8"/>
                      </a:lnTo>
                      <a:close/>
                    </a:path>
                  </a:pathLst>
                </a:custGeom>
                <a:solidFill>
                  <a:srgbClr val="007850"/>
                </a:solidFill>
                <a:ln w="0">
                  <a:solidFill>
                    <a:srgbClr val="00785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30" name="Freeform 4306"/>
                <p:cNvSpPr>
                  <a:spLocks/>
                </p:cNvSpPr>
                <p:nvPr/>
              </p:nvSpPr>
              <p:spPr bwMode="auto">
                <a:xfrm>
                  <a:off x="2152" y="3322"/>
                  <a:ext cx="58" cy="20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36" y="0"/>
                    </a:cxn>
                    <a:cxn ang="0">
                      <a:pos x="0" y="10"/>
                    </a:cxn>
                    <a:cxn ang="0">
                      <a:pos x="22" y="20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20">
                      <a:moveTo>
                        <a:pt x="58" y="8"/>
                      </a:moveTo>
                      <a:lnTo>
                        <a:pt x="36" y="0"/>
                      </a:lnTo>
                      <a:lnTo>
                        <a:pt x="0" y="10"/>
                      </a:lnTo>
                      <a:lnTo>
                        <a:pt x="22" y="20"/>
                      </a:lnTo>
                      <a:lnTo>
                        <a:pt x="58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31" name="Freeform 4307"/>
                <p:cNvSpPr>
                  <a:spLocks/>
                </p:cNvSpPr>
                <p:nvPr/>
              </p:nvSpPr>
              <p:spPr bwMode="auto">
                <a:xfrm>
                  <a:off x="2116" y="3332"/>
                  <a:ext cx="58" cy="20"/>
                </a:xfrm>
                <a:custGeom>
                  <a:avLst/>
                  <a:gdLst/>
                  <a:ahLst/>
                  <a:cxnLst>
                    <a:cxn ang="0">
                      <a:pos x="58" y="10"/>
                    </a:cxn>
                    <a:cxn ang="0">
                      <a:pos x="36" y="0"/>
                    </a:cxn>
                    <a:cxn ang="0">
                      <a:pos x="0" y="10"/>
                    </a:cxn>
                    <a:cxn ang="0">
                      <a:pos x="22" y="20"/>
                    </a:cxn>
                    <a:cxn ang="0">
                      <a:pos x="58" y="10"/>
                    </a:cxn>
                  </a:cxnLst>
                  <a:rect l="0" t="0" r="r" b="b"/>
                  <a:pathLst>
                    <a:path w="58" h="20">
                      <a:moveTo>
                        <a:pt x="58" y="10"/>
                      </a:moveTo>
                      <a:lnTo>
                        <a:pt x="36" y="0"/>
                      </a:lnTo>
                      <a:lnTo>
                        <a:pt x="0" y="10"/>
                      </a:lnTo>
                      <a:lnTo>
                        <a:pt x="22" y="20"/>
                      </a:lnTo>
                      <a:lnTo>
                        <a:pt x="58" y="10"/>
                      </a:lnTo>
                      <a:close/>
                    </a:path>
                  </a:pathLst>
                </a:custGeom>
                <a:solidFill>
                  <a:srgbClr val="007A4B"/>
                </a:solidFill>
                <a:ln w="0">
                  <a:solidFill>
                    <a:srgbClr val="007A4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32" name="Freeform 4308"/>
                <p:cNvSpPr>
                  <a:spLocks/>
                </p:cNvSpPr>
                <p:nvPr/>
              </p:nvSpPr>
              <p:spPr bwMode="auto">
                <a:xfrm>
                  <a:off x="2116" y="3332"/>
                  <a:ext cx="58" cy="20"/>
                </a:xfrm>
                <a:custGeom>
                  <a:avLst/>
                  <a:gdLst/>
                  <a:ahLst/>
                  <a:cxnLst>
                    <a:cxn ang="0">
                      <a:pos x="58" y="10"/>
                    </a:cxn>
                    <a:cxn ang="0">
                      <a:pos x="36" y="0"/>
                    </a:cxn>
                    <a:cxn ang="0">
                      <a:pos x="0" y="10"/>
                    </a:cxn>
                    <a:cxn ang="0">
                      <a:pos x="22" y="20"/>
                    </a:cxn>
                    <a:cxn ang="0">
                      <a:pos x="58" y="10"/>
                    </a:cxn>
                  </a:cxnLst>
                  <a:rect l="0" t="0" r="r" b="b"/>
                  <a:pathLst>
                    <a:path w="58" h="20">
                      <a:moveTo>
                        <a:pt x="58" y="10"/>
                      </a:moveTo>
                      <a:lnTo>
                        <a:pt x="36" y="0"/>
                      </a:lnTo>
                      <a:lnTo>
                        <a:pt x="0" y="10"/>
                      </a:lnTo>
                      <a:lnTo>
                        <a:pt x="22" y="20"/>
                      </a:lnTo>
                      <a:lnTo>
                        <a:pt x="58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33" name="Freeform 4309"/>
                <p:cNvSpPr>
                  <a:spLocks/>
                </p:cNvSpPr>
                <p:nvPr/>
              </p:nvSpPr>
              <p:spPr bwMode="auto">
                <a:xfrm>
                  <a:off x="2080" y="3342"/>
                  <a:ext cx="58" cy="20"/>
                </a:xfrm>
                <a:custGeom>
                  <a:avLst/>
                  <a:gdLst/>
                  <a:ahLst/>
                  <a:cxnLst>
                    <a:cxn ang="0">
                      <a:pos x="58" y="10"/>
                    </a:cxn>
                    <a:cxn ang="0">
                      <a:pos x="36" y="0"/>
                    </a:cxn>
                    <a:cxn ang="0">
                      <a:pos x="0" y="10"/>
                    </a:cxn>
                    <a:cxn ang="0">
                      <a:pos x="20" y="20"/>
                    </a:cxn>
                    <a:cxn ang="0">
                      <a:pos x="58" y="10"/>
                    </a:cxn>
                  </a:cxnLst>
                  <a:rect l="0" t="0" r="r" b="b"/>
                  <a:pathLst>
                    <a:path w="58" h="20">
                      <a:moveTo>
                        <a:pt x="58" y="10"/>
                      </a:moveTo>
                      <a:lnTo>
                        <a:pt x="36" y="0"/>
                      </a:lnTo>
                      <a:lnTo>
                        <a:pt x="0" y="10"/>
                      </a:lnTo>
                      <a:lnTo>
                        <a:pt x="20" y="20"/>
                      </a:lnTo>
                      <a:lnTo>
                        <a:pt x="58" y="10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34" name="Freeform 4310"/>
                <p:cNvSpPr>
                  <a:spLocks/>
                </p:cNvSpPr>
                <p:nvPr/>
              </p:nvSpPr>
              <p:spPr bwMode="auto">
                <a:xfrm>
                  <a:off x="2080" y="3342"/>
                  <a:ext cx="58" cy="20"/>
                </a:xfrm>
                <a:custGeom>
                  <a:avLst/>
                  <a:gdLst/>
                  <a:ahLst/>
                  <a:cxnLst>
                    <a:cxn ang="0">
                      <a:pos x="58" y="10"/>
                    </a:cxn>
                    <a:cxn ang="0">
                      <a:pos x="36" y="0"/>
                    </a:cxn>
                    <a:cxn ang="0">
                      <a:pos x="0" y="10"/>
                    </a:cxn>
                    <a:cxn ang="0">
                      <a:pos x="20" y="20"/>
                    </a:cxn>
                    <a:cxn ang="0">
                      <a:pos x="58" y="10"/>
                    </a:cxn>
                  </a:cxnLst>
                  <a:rect l="0" t="0" r="r" b="b"/>
                  <a:pathLst>
                    <a:path w="58" h="20">
                      <a:moveTo>
                        <a:pt x="58" y="10"/>
                      </a:moveTo>
                      <a:lnTo>
                        <a:pt x="36" y="0"/>
                      </a:lnTo>
                      <a:lnTo>
                        <a:pt x="0" y="10"/>
                      </a:lnTo>
                      <a:lnTo>
                        <a:pt x="20" y="20"/>
                      </a:lnTo>
                      <a:lnTo>
                        <a:pt x="58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35" name="Freeform 4311"/>
                <p:cNvSpPr>
                  <a:spLocks/>
                </p:cNvSpPr>
                <p:nvPr/>
              </p:nvSpPr>
              <p:spPr bwMode="auto">
                <a:xfrm>
                  <a:off x="3050" y="3108"/>
                  <a:ext cx="44" cy="12"/>
                </a:xfrm>
                <a:custGeom>
                  <a:avLst/>
                  <a:gdLst/>
                  <a:ahLst/>
                  <a:cxnLst>
                    <a:cxn ang="0">
                      <a:pos x="44" y="6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44" y="6"/>
                    </a:cxn>
                  </a:cxnLst>
                  <a:rect l="0" t="0" r="r" b="b"/>
                  <a:pathLst>
                    <a:path w="44" h="12">
                      <a:moveTo>
                        <a:pt x="44" y="6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44" y="6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36" name="Freeform 4312"/>
                <p:cNvSpPr>
                  <a:spLocks/>
                </p:cNvSpPr>
                <p:nvPr/>
              </p:nvSpPr>
              <p:spPr bwMode="auto">
                <a:xfrm>
                  <a:off x="3050" y="3108"/>
                  <a:ext cx="44" cy="12"/>
                </a:xfrm>
                <a:custGeom>
                  <a:avLst/>
                  <a:gdLst/>
                  <a:ahLst/>
                  <a:cxnLst>
                    <a:cxn ang="0">
                      <a:pos x="44" y="6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44" y="6"/>
                    </a:cxn>
                  </a:cxnLst>
                  <a:rect l="0" t="0" r="r" b="b"/>
                  <a:pathLst>
                    <a:path w="44" h="12">
                      <a:moveTo>
                        <a:pt x="44" y="6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4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37" name="Freeform 4313"/>
                <p:cNvSpPr>
                  <a:spLocks/>
                </p:cNvSpPr>
                <p:nvPr/>
              </p:nvSpPr>
              <p:spPr bwMode="auto">
                <a:xfrm>
                  <a:off x="3028" y="3114"/>
                  <a:ext cx="44" cy="12"/>
                </a:xfrm>
                <a:custGeom>
                  <a:avLst/>
                  <a:gdLst/>
                  <a:ahLst/>
                  <a:cxnLst>
                    <a:cxn ang="0">
                      <a:pos x="44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44" y="6"/>
                    </a:cxn>
                  </a:cxnLst>
                  <a:rect l="0" t="0" r="r" b="b"/>
                  <a:pathLst>
                    <a:path w="44" h="12">
                      <a:moveTo>
                        <a:pt x="44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44" y="6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38" name="Freeform 4314"/>
                <p:cNvSpPr>
                  <a:spLocks/>
                </p:cNvSpPr>
                <p:nvPr/>
              </p:nvSpPr>
              <p:spPr bwMode="auto">
                <a:xfrm>
                  <a:off x="3028" y="3114"/>
                  <a:ext cx="44" cy="12"/>
                </a:xfrm>
                <a:custGeom>
                  <a:avLst/>
                  <a:gdLst/>
                  <a:ahLst/>
                  <a:cxnLst>
                    <a:cxn ang="0">
                      <a:pos x="44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44" y="6"/>
                    </a:cxn>
                  </a:cxnLst>
                  <a:rect l="0" t="0" r="r" b="b"/>
                  <a:pathLst>
                    <a:path w="44" h="12">
                      <a:moveTo>
                        <a:pt x="44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4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39" name="Freeform 4315"/>
                <p:cNvSpPr>
                  <a:spLocks/>
                </p:cNvSpPr>
                <p:nvPr/>
              </p:nvSpPr>
              <p:spPr bwMode="auto">
                <a:xfrm>
                  <a:off x="3004" y="3120"/>
                  <a:ext cx="46" cy="10"/>
                </a:xfrm>
                <a:custGeom>
                  <a:avLst/>
                  <a:gdLst/>
                  <a:ahLst/>
                  <a:cxnLst>
                    <a:cxn ang="0">
                      <a:pos x="46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4" y="10"/>
                    </a:cxn>
                    <a:cxn ang="0">
                      <a:pos x="46" y="6"/>
                    </a:cxn>
                  </a:cxnLst>
                  <a:rect l="0" t="0" r="r" b="b"/>
                  <a:pathLst>
                    <a:path w="46" h="10">
                      <a:moveTo>
                        <a:pt x="46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4" y="10"/>
                      </a:lnTo>
                      <a:lnTo>
                        <a:pt x="46" y="6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40" name="Freeform 4316"/>
                <p:cNvSpPr>
                  <a:spLocks/>
                </p:cNvSpPr>
                <p:nvPr/>
              </p:nvSpPr>
              <p:spPr bwMode="auto">
                <a:xfrm>
                  <a:off x="3004" y="3120"/>
                  <a:ext cx="46" cy="10"/>
                </a:xfrm>
                <a:custGeom>
                  <a:avLst/>
                  <a:gdLst/>
                  <a:ahLst/>
                  <a:cxnLst>
                    <a:cxn ang="0">
                      <a:pos x="46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4" y="10"/>
                    </a:cxn>
                    <a:cxn ang="0">
                      <a:pos x="46" y="6"/>
                    </a:cxn>
                  </a:cxnLst>
                  <a:rect l="0" t="0" r="r" b="b"/>
                  <a:pathLst>
                    <a:path w="46" h="10">
                      <a:moveTo>
                        <a:pt x="46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4" y="10"/>
                      </a:lnTo>
                      <a:lnTo>
                        <a:pt x="4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41" name="Freeform 4317"/>
                <p:cNvSpPr>
                  <a:spLocks/>
                </p:cNvSpPr>
                <p:nvPr/>
              </p:nvSpPr>
              <p:spPr bwMode="auto">
                <a:xfrm>
                  <a:off x="2982" y="3126"/>
                  <a:ext cx="46" cy="10"/>
                </a:xfrm>
                <a:custGeom>
                  <a:avLst/>
                  <a:gdLst/>
                  <a:ahLst/>
                  <a:cxnLst>
                    <a:cxn ang="0">
                      <a:pos x="46" y="4"/>
                    </a:cxn>
                    <a:cxn ang="0">
                      <a:pos x="22" y="0"/>
                    </a:cxn>
                    <a:cxn ang="0">
                      <a:pos x="0" y="4"/>
                    </a:cxn>
                    <a:cxn ang="0">
                      <a:pos x="24" y="10"/>
                    </a:cxn>
                    <a:cxn ang="0">
                      <a:pos x="46" y="4"/>
                    </a:cxn>
                  </a:cxnLst>
                  <a:rect l="0" t="0" r="r" b="b"/>
                  <a:pathLst>
                    <a:path w="46" h="10">
                      <a:moveTo>
                        <a:pt x="46" y="4"/>
                      </a:moveTo>
                      <a:lnTo>
                        <a:pt x="22" y="0"/>
                      </a:lnTo>
                      <a:lnTo>
                        <a:pt x="0" y="4"/>
                      </a:lnTo>
                      <a:lnTo>
                        <a:pt x="24" y="10"/>
                      </a:lnTo>
                      <a:lnTo>
                        <a:pt x="46" y="4"/>
                      </a:lnTo>
                      <a:close/>
                    </a:path>
                  </a:pathLst>
                </a:custGeom>
                <a:solidFill>
                  <a:srgbClr val="007C45"/>
                </a:solidFill>
                <a:ln w="0">
                  <a:solidFill>
                    <a:srgbClr val="007C4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42" name="Freeform 4318"/>
                <p:cNvSpPr>
                  <a:spLocks/>
                </p:cNvSpPr>
                <p:nvPr/>
              </p:nvSpPr>
              <p:spPr bwMode="auto">
                <a:xfrm>
                  <a:off x="2982" y="3126"/>
                  <a:ext cx="46" cy="10"/>
                </a:xfrm>
                <a:custGeom>
                  <a:avLst/>
                  <a:gdLst/>
                  <a:ahLst/>
                  <a:cxnLst>
                    <a:cxn ang="0">
                      <a:pos x="46" y="4"/>
                    </a:cxn>
                    <a:cxn ang="0">
                      <a:pos x="22" y="0"/>
                    </a:cxn>
                    <a:cxn ang="0">
                      <a:pos x="0" y="4"/>
                    </a:cxn>
                    <a:cxn ang="0">
                      <a:pos x="24" y="10"/>
                    </a:cxn>
                    <a:cxn ang="0">
                      <a:pos x="46" y="4"/>
                    </a:cxn>
                  </a:cxnLst>
                  <a:rect l="0" t="0" r="r" b="b"/>
                  <a:pathLst>
                    <a:path w="46" h="10">
                      <a:moveTo>
                        <a:pt x="46" y="4"/>
                      </a:moveTo>
                      <a:lnTo>
                        <a:pt x="22" y="0"/>
                      </a:lnTo>
                      <a:lnTo>
                        <a:pt x="0" y="4"/>
                      </a:lnTo>
                      <a:lnTo>
                        <a:pt x="24" y="10"/>
                      </a:lnTo>
                      <a:lnTo>
                        <a:pt x="46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43" name="Freeform 4319"/>
                <p:cNvSpPr>
                  <a:spLocks/>
                </p:cNvSpPr>
                <p:nvPr/>
              </p:nvSpPr>
              <p:spPr bwMode="auto">
                <a:xfrm>
                  <a:off x="2960" y="3130"/>
                  <a:ext cx="46" cy="12"/>
                </a:xfrm>
                <a:custGeom>
                  <a:avLst/>
                  <a:gdLst/>
                  <a:ahLst/>
                  <a:cxnLst>
                    <a:cxn ang="0">
                      <a:pos x="46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46" y="6"/>
                    </a:cxn>
                  </a:cxnLst>
                  <a:rect l="0" t="0" r="r" b="b"/>
                  <a:pathLst>
                    <a:path w="46" h="12">
                      <a:moveTo>
                        <a:pt x="46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46" y="6"/>
                      </a:lnTo>
                      <a:close/>
                    </a:path>
                  </a:pathLst>
                </a:custGeom>
                <a:solidFill>
                  <a:srgbClr val="007C45"/>
                </a:solidFill>
                <a:ln w="0">
                  <a:solidFill>
                    <a:srgbClr val="007C4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44" name="Freeform 4320"/>
                <p:cNvSpPr>
                  <a:spLocks/>
                </p:cNvSpPr>
                <p:nvPr/>
              </p:nvSpPr>
              <p:spPr bwMode="auto">
                <a:xfrm>
                  <a:off x="2960" y="3130"/>
                  <a:ext cx="46" cy="12"/>
                </a:xfrm>
                <a:custGeom>
                  <a:avLst/>
                  <a:gdLst/>
                  <a:ahLst/>
                  <a:cxnLst>
                    <a:cxn ang="0">
                      <a:pos x="46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46" y="6"/>
                    </a:cxn>
                  </a:cxnLst>
                  <a:rect l="0" t="0" r="r" b="b"/>
                  <a:pathLst>
                    <a:path w="46" h="12">
                      <a:moveTo>
                        <a:pt x="46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4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45" name="Freeform 4321"/>
                <p:cNvSpPr>
                  <a:spLocks/>
                </p:cNvSpPr>
                <p:nvPr/>
              </p:nvSpPr>
              <p:spPr bwMode="auto">
                <a:xfrm>
                  <a:off x="2936" y="3136"/>
                  <a:ext cx="46" cy="12"/>
                </a:xfrm>
                <a:custGeom>
                  <a:avLst/>
                  <a:gdLst/>
                  <a:ahLst/>
                  <a:cxnLst>
                    <a:cxn ang="0">
                      <a:pos x="46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6" y="6"/>
                    </a:cxn>
                  </a:cxnLst>
                  <a:rect l="0" t="0" r="r" b="b"/>
                  <a:pathLst>
                    <a:path w="46" h="12">
                      <a:moveTo>
                        <a:pt x="46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6" y="6"/>
                      </a:lnTo>
                      <a:close/>
                    </a:path>
                  </a:pathLst>
                </a:custGeom>
                <a:solidFill>
                  <a:srgbClr val="007C44"/>
                </a:solidFill>
                <a:ln w="0">
                  <a:solidFill>
                    <a:srgbClr val="007C4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46" name="Freeform 4322"/>
                <p:cNvSpPr>
                  <a:spLocks/>
                </p:cNvSpPr>
                <p:nvPr/>
              </p:nvSpPr>
              <p:spPr bwMode="auto">
                <a:xfrm>
                  <a:off x="2936" y="3136"/>
                  <a:ext cx="46" cy="12"/>
                </a:xfrm>
                <a:custGeom>
                  <a:avLst/>
                  <a:gdLst/>
                  <a:ahLst/>
                  <a:cxnLst>
                    <a:cxn ang="0">
                      <a:pos x="46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6" y="6"/>
                    </a:cxn>
                  </a:cxnLst>
                  <a:rect l="0" t="0" r="r" b="b"/>
                  <a:pathLst>
                    <a:path w="46" h="12">
                      <a:moveTo>
                        <a:pt x="46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47" name="Freeform 4323"/>
                <p:cNvSpPr>
                  <a:spLocks/>
                </p:cNvSpPr>
                <p:nvPr/>
              </p:nvSpPr>
              <p:spPr bwMode="auto">
                <a:xfrm>
                  <a:off x="2912" y="3142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8" y="6"/>
                      </a:lnTo>
                      <a:close/>
                    </a:path>
                  </a:pathLst>
                </a:custGeom>
                <a:solidFill>
                  <a:srgbClr val="007C42"/>
                </a:solidFill>
                <a:ln w="0">
                  <a:solidFill>
                    <a:srgbClr val="007C4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48" name="Freeform 4324"/>
                <p:cNvSpPr>
                  <a:spLocks/>
                </p:cNvSpPr>
                <p:nvPr/>
              </p:nvSpPr>
              <p:spPr bwMode="auto">
                <a:xfrm>
                  <a:off x="2912" y="3142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49" name="Freeform 4325"/>
                <p:cNvSpPr>
                  <a:spLocks/>
                </p:cNvSpPr>
                <p:nvPr/>
              </p:nvSpPr>
              <p:spPr bwMode="auto">
                <a:xfrm>
                  <a:off x="2888" y="3148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8" y="6"/>
                      </a:lnTo>
                      <a:close/>
                    </a:path>
                  </a:pathLst>
                </a:custGeom>
                <a:solidFill>
                  <a:srgbClr val="007C41"/>
                </a:solidFill>
                <a:ln w="0">
                  <a:solidFill>
                    <a:srgbClr val="007C4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50" name="Freeform 4326"/>
                <p:cNvSpPr>
                  <a:spLocks/>
                </p:cNvSpPr>
                <p:nvPr/>
              </p:nvSpPr>
              <p:spPr bwMode="auto">
                <a:xfrm>
                  <a:off x="2888" y="3148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51" name="Freeform 4327"/>
                <p:cNvSpPr>
                  <a:spLocks/>
                </p:cNvSpPr>
                <p:nvPr/>
              </p:nvSpPr>
              <p:spPr bwMode="auto">
                <a:xfrm>
                  <a:off x="2864" y="3154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8" y="6"/>
                      </a:lnTo>
                      <a:close/>
                    </a:path>
                  </a:pathLst>
                </a:custGeom>
                <a:solidFill>
                  <a:srgbClr val="007C3F"/>
                </a:solidFill>
                <a:ln w="0">
                  <a:solidFill>
                    <a:srgbClr val="007C3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52" name="Freeform 4328"/>
                <p:cNvSpPr>
                  <a:spLocks/>
                </p:cNvSpPr>
                <p:nvPr/>
              </p:nvSpPr>
              <p:spPr bwMode="auto">
                <a:xfrm>
                  <a:off x="2864" y="3154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53" name="Freeform 4329"/>
                <p:cNvSpPr>
                  <a:spLocks/>
                </p:cNvSpPr>
                <p:nvPr/>
              </p:nvSpPr>
              <p:spPr bwMode="auto">
                <a:xfrm>
                  <a:off x="2838" y="3160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0" y="6"/>
                      </a:lnTo>
                      <a:close/>
                    </a:path>
                  </a:pathLst>
                </a:custGeom>
                <a:solidFill>
                  <a:srgbClr val="007C3C"/>
                </a:solidFill>
                <a:ln w="0">
                  <a:solidFill>
                    <a:srgbClr val="007C3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54" name="Freeform 4330"/>
                <p:cNvSpPr>
                  <a:spLocks/>
                </p:cNvSpPr>
                <p:nvPr/>
              </p:nvSpPr>
              <p:spPr bwMode="auto">
                <a:xfrm>
                  <a:off x="2838" y="3160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55" name="Freeform 4331"/>
                <p:cNvSpPr>
                  <a:spLocks/>
                </p:cNvSpPr>
                <p:nvPr/>
              </p:nvSpPr>
              <p:spPr bwMode="auto">
                <a:xfrm>
                  <a:off x="2814" y="3166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8" y="6"/>
                      </a:lnTo>
                      <a:close/>
                    </a:path>
                  </a:pathLst>
                </a:custGeom>
                <a:solidFill>
                  <a:srgbClr val="007B3A"/>
                </a:solidFill>
                <a:ln w="0">
                  <a:solidFill>
                    <a:srgbClr val="007B3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56" name="Freeform 4332"/>
                <p:cNvSpPr>
                  <a:spLocks/>
                </p:cNvSpPr>
                <p:nvPr/>
              </p:nvSpPr>
              <p:spPr bwMode="auto">
                <a:xfrm>
                  <a:off x="2814" y="3166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57" name="Freeform 4333"/>
                <p:cNvSpPr>
                  <a:spLocks/>
                </p:cNvSpPr>
                <p:nvPr/>
              </p:nvSpPr>
              <p:spPr bwMode="auto">
                <a:xfrm>
                  <a:off x="2788" y="3172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24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24" y="12"/>
                      </a:lnTo>
                      <a:lnTo>
                        <a:pt x="50" y="6"/>
                      </a:lnTo>
                      <a:close/>
                    </a:path>
                  </a:pathLst>
                </a:custGeom>
                <a:solidFill>
                  <a:srgbClr val="007B38"/>
                </a:solidFill>
                <a:ln w="0">
                  <a:solidFill>
                    <a:srgbClr val="007B3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58" name="Freeform 4334"/>
                <p:cNvSpPr>
                  <a:spLocks/>
                </p:cNvSpPr>
                <p:nvPr/>
              </p:nvSpPr>
              <p:spPr bwMode="auto">
                <a:xfrm>
                  <a:off x="2788" y="3172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24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24" y="12"/>
                      </a:lnTo>
                      <a:lnTo>
                        <a:pt x="5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59" name="Freeform 4335"/>
                <p:cNvSpPr>
                  <a:spLocks/>
                </p:cNvSpPr>
                <p:nvPr/>
              </p:nvSpPr>
              <p:spPr bwMode="auto">
                <a:xfrm>
                  <a:off x="2762" y="3176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8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0" y="8"/>
                    </a:cxn>
                  </a:cxnLst>
                  <a:rect l="0" t="0" r="r" b="b"/>
                  <a:pathLst>
                    <a:path w="50" h="12">
                      <a:moveTo>
                        <a:pt x="50" y="8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0" y="8"/>
                      </a:lnTo>
                      <a:close/>
                    </a:path>
                  </a:pathLst>
                </a:custGeom>
                <a:solidFill>
                  <a:srgbClr val="007B36"/>
                </a:solidFill>
                <a:ln w="0">
                  <a:solidFill>
                    <a:srgbClr val="007B3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60" name="Freeform 4336"/>
                <p:cNvSpPr>
                  <a:spLocks/>
                </p:cNvSpPr>
                <p:nvPr/>
              </p:nvSpPr>
              <p:spPr bwMode="auto">
                <a:xfrm>
                  <a:off x="2762" y="3176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8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0" y="8"/>
                    </a:cxn>
                  </a:cxnLst>
                  <a:rect l="0" t="0" r="r" b="b"/>
                  <a:pathLst>
                    <a:path w="50" h="12">
                      <a:moveTo>
                        <a:pt x="50" y="8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0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61" name="Freeform 4337"/>
                <p:cNvSpPr>
                  <a:spLocks/>
                </p:cNvSpPr>
                <p:nvPr/>
              </p:nvSpPr>
              <p:spPr bwMode="auto">
                <a:xfrm>
                  <a:off x="2736" y="3182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0" y="6"/>
                      </a:lnTo>
                      <a:close/>
                    </a:path>
                  </a:pathLst>
                </a:custGeom>
                <a:solidFill>
                  <a:srgbClr val="007A34"/>
                </a:solidFill>
                <a:ln w="0">
                  <a:solidFill>
                    <a:srgbClr val="007A3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62" name="Freeform 4338"/>
                <p:cNvSpPr>
                  <a:spLocks/>
                </p:cNvSpPr>
                <p:nvPr/>
              </p:nvSpPr>
              <p:spPr bwMode="auto">
                <a:xfrm>
                  <a:off x="2736" y="3182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63" name="Freeform 4339"/>
                <p:cNvSpPr>
                  <a:spLocks/>
                </p:cNvSpPr>
                <p:nvPr/>
              </p:nvSpPr>
              <p:spPr bwMode="auto">
                <a:xfrm>
                  <a:off x="2708" y="3188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24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28" y="0"/>
                      </a:lnTo>
                      <a:lnTo>
                        <a:pt x="0" y="4"/>
                      </a:lnTo>
                      <a:lnTo>
                        <a:pt x="24" y="12"/>
                      </a:lnTo>
                      <a:lnTo>
                        <a:pt x="52" y="6"/>
                      </a:lnTo>
                      <a:close/>
                    </a:path>
                  </a:pathLst>
                </a:custGeom>
                <a:solidFill>
                  <a:srgbClr val="007933"/>
                </a:solidFill>
                <a:ln w="0">
                  <a:solidFill>
                    <a:srgbClr val="0079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64" name="Freeform 4340"/>
                <p:cNvSpPr>
                  <a:spLocks/>
                </p:cNvSpPr>
                <p:nvPr/>
              </p:nvSpPr>
              <p:spPr bwMode="auto">
                <a:xfrm>
                  <a:off x="2708" y="3188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24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28" y="0"/>
                      </a:lnTo>
                      <a:lnTo>
                        <a:pt x="0" y="4"/>
                      </a:lnTo>
                      <a:lnTo>
                        <a:pt x="24" y="12"/>
                      </a:lnTo>
                      <a:lnTo>
                        <a:pt x="5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65" name="Freeform 4341"/>
                <p:cNvSpPr>
                  <a:spLocks/>
                </p:cNvSpPr>
                <p:nvPr/>
              </p:nvSpPr>
              <p:spPr bwMode="auto">
                <a:xfrm>
                  <a:off x="2682" y="3192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8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50" y="8"/>
                    </a:cxn>
                  </a:cxnLst>
                  <a:rect l="0" t="0" r="r" b="b"/>
                  <a:pathLst>
                    <a:path w="50" h="12">
                      <a:moveTo>
                        <a:pt x="50" y="8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50" y="8"/>
                      </a:lnTo>
                      <a:close/>
                    </a:path>
                  </a:pathLst>
                </a:custGeom>
                <a:solidFill>
                  <a:srgbClr val="007832"/>
                </a:solidFill>
                <a:ln w="0">
                  <a:solidFill>
                    <a:srgbClr val="00783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66" name="Freeform 4342"/>
                <p:cNvSpPr>
                  <a:spLocks/>
                </p:cNvSpPr>
                <p:nvPr/>
              </p:nvSpPr>
              <p:spPr bwMode="auto">
                <a:xfrm>
                  <a:off x="2682" y="3192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8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50" y="8"/>
                    </a:cxn>
                  </a:cxnLst>
                  <a:rect l="0" t="0" r="r" b="b"/>
                  <a:pathLst>
                    <a:path w="50" h="12">
                      <a:moveTo>
                        <a:pt x="50" y="8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50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67" name="Freeform 4343"/>
                <p:cNvSpPr>
                  <a:spLocks/>
                </p:cNvSpPr>
                <p:nvPr/>
              </p:nvSpPr>
              <p:spPr bwMode="auto">
                <a:xfrm>
                  <a:off x="2654" y="3198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0" y="6"/>
                      </a:lnTo>
                      <a:close/>
                    </a:path>
                  </a:pathLst>
                </a:custGeom>
                <a:solidFill>
                  <a:srgbClr val="007731"/>
                </a:solidFill>
                <a:ln w="0">
                  <a:solidFill>
                    <a:srgbClr val="00773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68" name="Freeform 4344"/>
                <p:cNvSpPr>
                  <a:spLocks/>
                </p:cNvSpPr>
                <p:nvPr/>
              </p:nvSpPr>
              <p:spPr bwMode="auto">
                <a:xfrm>
                  <a:off x="2654" y="3198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69" name="Freeform 4345"/>
                <p:cNvSpPr>
                  <a:spLocks/>
                </p:cNvSpPr>
                <p:nvPr/>
              </p:nvSpPr>
              <p:spPr bwMode="auto">
                <a:xfrm>
                  <a:off x="2626" y="3204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52" y="6"/>
                      </a:lnTo>
                      <a:close/>
                    </a:path>
                  </a:pathLst>
                </a:custGeom>
                <a:solidFill>
                  <a:srgbClr val="007631"/>
                </a:solidFill>
                <a:ln w="0">
                  <a:solidFill>
                    <a:srgbClr val="00763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70" name="Freeform 4346"/>
                <p:cNvSpPr>
                  <a:spLocks/>
                </p:cNvSpPr>
                <p:nvPr/>
              </p:nvSpPr>
              <p:spPr bwMode="auto">
                <a:xfrm>
                  <a:off x="2626" y="3204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5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71" name="Freeform 4347"/>
                <p:cNvSpPr>
                  <a:spLocks/>
                </p:cNvSpPr>
                <p:nvPr/>
              </p:nvSpPr>
              <p:spPr bwMode="auto">
                <a:xfrm>
                  <a:off x="2596" y="3210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2" y="6"/>
                      </a:lnTo>
                      <a:close/>
                    </a:path>
                  </a:pathLst>
                </a:custGeom>
                <a:solidFill>
                  <a:srgbClr val="007532"/>
                </a:solidFill>
                <a:ln w="0">
                  <a:solidFill>
                    <a:srgbClr val="00753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72" name="Freeform 4348"/>
                <p:cNvSpPr>
                  <a:spLocks/>
                </p:cNvSpPr>
                <p:nvPr/>
              </p:nvSpPr>
              <p:spPr bwMode="auto">
                <a:xfrm>
                  <a:off x="2596" y="3210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73" name="Freeform 4349"/>
                <p:cNvSpPr>
                  <a:spLocks/>
                </p:cNvSpPr>
                <p:nvPr/>
              </p:nvSpPr>
              <p:spPr bwMode="auto">
                <a:xfrm>
                  <a:off x="2568" y="3216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52" y="6"/>
                      </a:lnTo>
                      <a:close/>
                    </a:path>
                  </a:pathLst>
                </a:custGeom>
                <a:solidFill>
                  <a:srgbClr val="007434"/>
                </a:solidFill>
                <a:ln w="0">
                  <a:solidFill>
                    <a:srgbClr val="00743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74" name="Freeform 4350"/>
                <p:cNvSpPr>
                  <a:spLocks/>
                </p:cNvSpPr>
                <p:nvPr/>
              </p:nvSpPr>
              <p:spPr bwMode="auto">
                <a:xfrm>
                  <a:off x="2568" y="3216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5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75" name="Freeform 4351"/>
                <p:cNvSpPr>
                  <a:spLocks/>
                </p:cNvSpPr>
                <p:nvPr/>
              </p:nvSpPr>
              <p:spPr bwMode="auto">
                <a:xfrm>
                  <a:off x="2538" y="3222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52" y="6"/>
                      </a:lnTo>
                      <a:close/>
                    </a:path>
                  </a:pathLst>
                </a:custGeom>
                <a:solidFill>
                  <a:srgbClr val="007237"/>
                </a:solidFill>
                <a:ln w="0">
                  <a:solidFill>
                    <a:srgbClr val="00723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76" name="Freeform 4352"/>
                <p:cNvSpPr>
                  <a:spLocks/>
                </p:cNvSpPr>
                <p:nvPr/>
              </p:nvSpPr>
              <p:spPr bwMode="auto">
                <a:xfrm>
                  <a:off x="2538" y="3222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5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77" name="Freeform 4353"/>
                <p:cNvSpPr>
                  <a:spLocks/>
                </p:cNvSpPr>
                <p:nvPr/>
              </p:nvSpPr>
              <p:spPr bwMode="auto">
                <a:xfrm>
                  <a:off x="2508" y="3228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2" y="14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4">
                      <a:moveTo>
                        <a:pt x="52" y="6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2" y="14"/>
                      </a:lnTo>
                      <a:lnTo>
                        <a:pt x="52" y="6"/>
                      </a:lnTo>
                      <a:close/>
                    </a:path>
                  </a:pathLst>
                </a:custGeom>
                <a:solidFill>
                  <a:srgbClr val="00713A"/>
                </a:solidFill>
                <a:ln w="0">
                  <a:solidFill>
                    <a:srgbClr val="00713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78" name="Freeform 4354"/>
                <p:cNvSpPr>
                  <a:spLocks/>
                </p:cNvSpPr>
                <p:nvPr/>
              </p:nvSpPr>
              <p:spPr bwMode="auto">
                <a:xfrm>
                  <a:off x="2508" y="3228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2" y="14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4">
                      <a:moveTo>
                        <a:pt x="52" y="6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2" y="14"/>
                      </a:lnTo>
                      <a:lnTo>
                        <a:pt x="5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79" name="Freeform 4355"/>
                <p:cNvSpPr>
                  <a:spLocks/>
                </p:cNvSpPr>
                <p:nvPr/>
              </p:nvSpPr>
              <p:spPr bwMode="auto">
                <a:xfrm>
                  <a:off x="2476" y="3234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32" y="0"/>
                    </a:cxn>
                    <a:cxn ang="0">
                      <a:pos x="0" y="8"/>
                    </a:cxn>
                    <a:cxn ang="0">
                      <a:pos x="24" y="16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6">
                      <a:moveTo>
                        <a:pt x="54" y="8"/>
                      </a:moveTo>
                      <a:lnTo>
                        <a:pt x="32" y="0"/>
                      </a:lnTo>
                      <a:lnTo>
                        <a:pt x="0" y="8"/>
                      </a:lnTo>
                      <a:lnTo>
                        <a:pt x="24" y="16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00703E"/>
                </a:solidFill>
                <a:ln w="0">
                  <a:solidFill>
                    <a:srgbClr val="00703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80" name="Freeform 4356"/>
                <p:cNvSpPr>
                  <a:spLocks/>
                </p:cNvSpPr>
                <p:nvPr/>
              </p:nvSpPr>
              <p:spPr bwMode="auto">
                <a:xfrm>
                  <a:off x="2476" y="3234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32" y="0"/>
                    </a:cxn>
                    <a:cxn ang="0">
                      <a:pos x="0" y="8"/>
                    </a:cxn>
                    <a:cxn ang="0">
                      <a:pos x="24" y="16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6">
                      <a:moveTo>
                        <a:pt x="54" y="8"/>
                      </a:moveTo>
                      <a:lnTo>
                        <a:pt x="32" y="0"/>
                      </a:lnTo>
                      <a:lnTo>
                        <a:pt x="0" y="8"/>
                      </a:lnTo>
                      <a:lnTo>
                        <a:pt x="24" y="16"/>
                      </a:lnTo>
                      <a:lnTo>
                        <a:pt x="5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81" name="Freeform 4357"/>
                <p:cNvSpPr>
                  <a:spLocks/>
                </p:cNvSpPr>
                <p:nvPr/>
              </p:nvSpPr>
              <p:spPr bwMode="auto">
                <a:xfrm>
                  <a:off x="2446" y="3242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30" y="0"/>
                    </a:cxn>
                    <a:cxn ang="0">
                      <a:pos x="0" y="10"/>
                    </a:cxn>
                    <a:cxn ang="0">
                      <a:pos x="22" y="16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6">
                      <a:moveTo>
                        <a:pt x="54" y="8"/>
                      </a:moveTo>
                      <a:lnTo>
                        <a:pt x="30" y="0"/>
                      </a:lnTo>
                      <a:lnTo>
                        <a:pt x="0" y="10"/>
                      </a:lnTo>
                      <a:lnTo>
                        <a:pt x="22" y="16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006F43"/>
                </a:solidFill>
                <a:ln w="0">
                  <a:solidFill>
                    <a:srgbClr val="006F4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82" name="Freeform 4358"/>
                <p:cNvSpPr>
                  <a:spLocks/>
                </p:cNvSpPr>
                <p:nvPr/>
              </p:nvSpPr>
              <p:spPr bwMode="auto">
                <a:xfrm>
                  <a:off x="2446" y="3242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30" y="0"/>
                    </a:cxn>
                    <a:cxn ang="0">
                      <a:pos x="0" y="10"/>
                    </a:cxn>
                    <a:cxn ang="0">
                      <a:pos x="22" y="16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6">
                      <a:moveTo>
                        <a:pt x="54" y="8"/>
                      </a:moveTo>
                      <a:lnTo>
                        <a:pt x="30" y="0"/>
                      </a:lnTo>
                      <a:lnTo>
                        <a:pt x="0" y="10"/>
                      </a:lnTo>
                      <a:lnTo>
                        <a:pt x="22" y="16"/>
                      </a:lnTo>
                      <a:lnTo>
                        <a:pt x="5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83" name="Freeform 4359"/>
                <p:cNvSpPr>
                  <a:spLocks/>
                </p:cNvSpPr>
                <p:nvPr/>
              </p:nvSpPr>
              <p:spPr bwMode="auto">
                <a:xfrm>
                  <a:off x="2414" y="3252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32" y="0"/>
                    </a:cxn>
                    <a:cxn ang="0">
                      <a:pos x="0" y="8"/>
                    </a:cxn>
                    <a:cxn ang="0">
                      <a:pos x="22" y="16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6">
                      <a:moveTo>
                        <a:pt x="54" y="6"/>
                      </a:moveTo>
                      <a:lnTo>
                        <a:pt x="32" y="0"/>
                      </a:lnTo>
                      <a:lnTo>
                        <a:pt x="0" y="8"/>
                      </a:lnTo>
                      <a:lnTo>
                        <a:pt x="22" y="16"/>
                      </a:lnTo>
                      <a:lnTo>
                        <a:pt x="54" y="6"/>
                      </a:lnTo>
                      <a:close/>
                    </a:path>
                  </a:pathLst>
                </a:custGeom>
                <a:solidFill>
                  <a:srgbClr val="006E48"/>
                </a:solidFill>
                <a:ln w="0">
                  <a:solidFill>
                    <a:srgbClr val="006E4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84" name="Freeform 4360"/>
                <p:cNvSpPr>
                  <a:spLocks/>
                </p:cNvSpPr>
                <p:nvPr/>
              </p:nvSpPr>
              <p:spPr bwMode="auto">
                <a:xfrm>
                  <a:off x="2414" y="3252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32" y="0"/>
                    </a:cxn>
                    <a:cxn ang="0">
                      <a:pos x="0" y="8"/>
                    </a:cxn>
                    <a:cxn ang="0">
                      <a:pos x="22" y="16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6">
                      <a:moveTo>
                        <a:pt x="54" y="6"/>
                      </a:moveTo>
                      <a:lnTo>
                        <a:pt x="32" y="0"/>
                      </a:lnTo>
                      <a:lnTo>
                        <a:pt x="0" y="8"/>
                      </a:lnTo>
                      <a:lnTo>
                        <a:pt x="22" y="16"/>
                      </a:lnTo>
                      <a:lnTo>
                        <a:pt x="5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85" name="Freeform 4361"/>
                <p:cNvSpPr>
                  <a:spLocks/>
                </p:cNvSpPr>
                <p:nvPr/>
              </p:nvSpPr>
              <p:spPr bwMode="auto">
                <a:xfrm>
                  <a:off x="2382" y="3260"/>
                  <a:ext cx="54" cy="18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32" y="0"/>
                    </a:cxn>
                    <a:cxn ang="0">
                      <a:pos x="0" y="10"/>
                    </a:cxn>
                    <a:cxn ang="0">
                      <a:pos x="22" y="18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8">
                      <a:moveTo>
                        <a:pt x="54" y="8"/>
                      </a:moveTo>
                      <a:lnTo>
                        <a:pt x="32" y="0"/>
                      </a:lnTo>
                      <a:lnTo>
                        <a:pt x="0" y="10"/>
                      </a:lnTo>
                      <a:lnTo>
                        <a:pt x="22" y="18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006E4E"/>
                </a:solidFill>
                <a:ln w="0">
                  <a:solidFill>
                    <a:srgbClr val="006E4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86" name="Freeform 4362"/>
                <p:cNvSpPr>
                  <a:spLocks/>
                </p:cNvSpPr>
                <p:nvPr/>
              </p:nvSpPr>
              <p:spPr bwMode="auto">
                <a:xfrm>
                  <a:off x="2382" y="3260"/>
                  <a:ext cx="54" cy="18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32" y="0"/>
                    </a:cxn>
                    <a:cxn ang="0">
                      <a:pos x="0" y="10"/>
                    </a:cxn>
                    <a:cxn ang="0">
                      <a:pos x="22" y="18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8">
                      <a:moveTo>
                        <a:pt x="54" y="8"/>
                      </a:moveTo>
                      <a:lnTo>
                        <a:pt x="32" y="0"/>
                      </a:lnTo>
                      <a:lnTo>
                        <a:pt x="0" y="10"/>
                      </a:lnTo>
                      <a:lnTo>
                        <a:pt x="22" y="18"/>
                      </a:lnTo>
                      <a:lnTo>
                        <a:pt x="5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87" name="Freeform 4363"/>
                <p:cNvSpPr>
                  <a:spLocks/>
                </p:cNvSpPr>
                <p:nvPr/>
              </p:nvSpPr>
              <p:spPr bwMode="auto">
                <a:xfrm>
                  <a:off x="2348" y="3270"/>
                  <a:ext cx="56" cy="20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34" y="0"/>
                    </a:cxn>
                    <a:cxn ang="0">
                      <a:pos x="0" y="12"/>
                    </a:cxn>
                    <a:cxn ang="0">
                      <a:pos x="24" y="20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20">
                      <a:moveTo>
                        <a:pt x="56" y="8"/>
                      </a:moveTo>
                      <a:lnTo>
                        <a:pt x="34" y="0"/>
                      </a:lnTo>
                      <a:lnTo>
                        <a:pt x="0" y="12"/>
                      </a:lnTo>
                      <a:lnTo>
                        <a:pt x="24" y="20"/>
                      </a:lnTo>
                      <a:lnTo>
                        <a:pt x="56" y="8"/>
                      </a:lnTo>
                      <a:close/>
                    </a:path>
                  </a:pathLst>
                </a:custGeom>
                <a:solidFill>
                  <a:srgbClr val="006E53"/>
                </a:solidFill>
                <a:ln w="0">
                  <a:solidFill>
                    <a:srgbClr val="006E5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88" name="Freeform 4364"/>
                <p:cNvSpPr>
                  <a:spLocks/>
                </p:cNvSpPr>
                <p:nvPr/>
              </p:nvSpPr>
              <p:spPr bwMode="auto">
                <a:xfrm>
                  <a:off x="2348" y="3270"/>
                  <a:ext cx="56" cy="20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34" y="0"/>
                    </a:cxn>
                    <a:cxn ang="0">
                      <a:pos x="0" y="12"/>
                    </a:cxn>
                    <a:cxn ang="0">
                      <a:pos x="24" y="20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20">
                      <a:moveTo>
                        <a:pt x="56" y="8"/>
                      </a:moveTo>
                      <a:lnTo>
                        <a:pt x="34" y="0"/>
                      </a:lnTo>
                      <a:lnTo>
                        <a:pt x="0" y="12"/>
                      </a:lnTo>
                      <a:lnTo>
                        <a:pt x="24" y="20"/>
                      </a:lnTo>
                      <a:lnTo>
                        <a:pt x="5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89" name="Freeform 4365"/>
                <p:cNvSpPr>
                  <a:spLocks/>
                </p:cNvSpPr>
                <p:nvPr/>
              </p:nvSpPr>
              <p:spPr bwMode="auto">
                <a:xfrm>
                  <a:off x="2314" y="3282"/>
                  <a:ext cx="58" cy="20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34" y="0"/>
                    </a:cxn>
                    <a:cxn ang="0">
                      <a:pos x="0" y="12"/>
                    </a:cxn>
                    <a:cxn ang="0">
                      <a:pos x="24" y="20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20">
                      <a:moveTo>
                        <a:pt x="58" y="8"/>
                      </a:moveTo>
                      <a:lnTo>
                        <a:pt x="34" y="0"/>
                      </a:lnTo>
                      <a:lnTo>
                        <a:pt x="0" y="12"/>
                      </a:lnTo>
                      <a:lnTo>
                        <a:pt x="24" y="20"/>
                      </a:lnTo>
                      <a:lnTo>
                        <a:pt x="58" y="8"/>
                      </a:lnTo>
                      <a:close/>
                    </a:path>
                  </a:pathLst>
                </a:custGeom>
                <a:solidFill>
                  <a:srgbClr val="006E57"/>
                </a:solidFill>
                <a:ln w="0">
                  <a:solidFill>
                    <a:srgbClr val="006E5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90" name="Freeform 4366"/>
                <p:cNvSpPr>
                  <a:spLocks/>
                </p:cNvSpPr>
                <p:nvPr/>
              </p:nvSpPr>
              <p:spPr bwMode="auto">
                <a:xfrm>
                  <a:off x="2314" y="3282"/>
                  <a:ext cx="58" cy="20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34" y="0"/>
                    </a:cxn>
                    <a:cxn ang="0">
                      <a:pos x="0" y="12"/>
                    </a:cxn>
                    <a:cxn ang="0">
                      <a:pos x="24" y="20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20">
                      <a:moveTo>
                        <a:pt x="58" y="8"/>
                      </a:moveTo>
                      <a:lnTo>
                        <a:pt x="34" y="0"/>
                      </a:lnTo>
                      <a:lnTo>
                        <a:pt x="0" y="12"/>
                      </a:lnTo>
                      <a:lnTo>
                        <a:pt x="24" y="20"/>
                      </a:lnTo>
                      <a:lnTo>
                        <a:pt x="58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91" name="Freeform 4367"/>
                <p:cNvSpPr>
                  <a:spLocks/>
                </p:cNvSpPr>
                <p:nvPr/>
              </p:nvSpPr>
              <p:spPr bwMode="auto">
                <a:xfrm>
                  <a:off x="2280" y="3294"/>
                  <a:ext cx="58" cy="20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34" y="0"/>
                    </a:cxn>
                    <a:cxn ang="0">
                      <a:pos x="0" y="12"/>
                    </a:cxn>
                    <a:cxn ang="0">
                      <a:pos x="24" y="20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20">
                      <a:moveTo>
                        <a:pt x="58" y="8"/>
                      </a:moveTo>
                      <a:lnTo>
                        <a:pt x="34" y="0"/>
                      </a:lnTo>
                      <a:lnTo>
                        <a:pt x="0" y="12"/>
                      </a:lnTo>
                      <a:lnTo>
                        <a:pt x="24" y="20"/>
                      </a:lnTo>
                      <a:lnTo>
                        <a:pt x="58" y="8"/>
                      </a:lnTo>
                      <a:close/>
                    </a:path>
                  </a:pathLst>
                </a:custGeom>
                <a:solidFill>
                  <a:srgbClr val="006F5A"/>
                </a:solidFill>
                <a:ln w="0">
                  <a:solidFill>
                    <a:srgbClr val="006F5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92" name="Freeform 4368"/>
                <p:cNvSpPr>
                  <a:spLocks/>
                </p:cNvSpPr>
                <p:nvPr/>
              </p:nvSpPr>
              <p:spPr bwMode="auto">
                <a:xfrm>
                  <a:off x="2280" y="3294"/>
                  <a:ext cx="58" cy="20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34" y="0"/>
                    </a:cxn>
                    <a:cxn ang="0">
                      <a:pos x="0" y="12"/>
                    </a:cxn>
                    <a:cxn ang="0">
                      <a:pos x="24" y="20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20">
                      <a:moveTo>
                        <a:pt x="58" y="8"/>
                      </a:moveTo>
                      <a:lnTo>
                        <a:pt x="34" y="0"/>
                      </a:lnTo>
                      <a:lnTo>
                        <a:pt x="0" y="12"/>
                      </a:lnTo>
                      <a:lnTo>
                        <a:pt x="24" y="20"/>
                      </a:lnTo>
                      <a:lnTo>
                        <a:pt x="58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93" name="Freeform 4369"/>
                <p:cNvSpPr>
                  <a:spLocks/>
                </p:cNvSpPr>
                <p:nvPr/>
              </p:nvSpPr>
              <p:spPr bwMode="auto">
                <a:xfrm>
                  <a:off x="2246" y="3306"/>
                  <a:ext cx="58" cy="22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34" y="0"/>
                    </a:cxn>
                    <a:cxn ang="0">
                      <a:pos x="0" y="12"/>
                    </a:cxn>
                    <a:cxn ang="0">
                      <a:pos x="22" y="22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22">
                      <a:moveTo>
                        <a:pt x="58" y="8"/>
                      </a:moveTo>
                      <a:lnTo>
                        <a:pt x="34" y="0"/>
                      </a:lnTo>
                      <a:lnTo>
                        <a:pt x="0" y="12"/>
                      </a:lnTo>
                      <a:lnTo>
                        <a:pt x="22" y="22"/>
                      </a:lnTo>
                      <a:lnTo>
                        <a:pt x="58" y="8"/>
                      </a:lnTo>
                      <a:close/>
                    </a:path>
                  </a:pathLst>
                </a:custGeom>
                <a:solidFill>
                  <a:srgbClr val="00715A"/>
                </a:solidFill>
                <a:ln w="0">
                  <a:solidFill>
                    <a:srgbClr val="00715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94" name="Freeform 4370"/>
                <p:cNvSpPr>
                  <a:spLocks/>
                </p:cNvSpPr>
                <p:nvPr/>
              </p:nvSpPr>
              <p:spPr bwMode="auto">
                <a:xfrm>
                  <a:off x="2246" y="3306"/>
                  <a:ext cx="58" cy="22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34" y="0"/>
                    </a:cxn>
                    <a:cxn ang="0">
                      <a:pos x="0" y="12"/>
                    </a:cxn>
                    <a:cxn ang="0">
                      <a:pos x="22" y="22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22">
                      <a:moveTo>
                        <a:pt x="58" y="8"/>
                      </a:moveTo>
                      <a:lnTo>
                        <a:pt x="34" y="0"/>
                      </a:lnTo>
                      <a:lnTo>
                        <a:pt x="0" y="12"/>
                      </a:lnTo>
                      <a:lnTo>
                        <a:pt x="22" y="22"/>
                      </a:lnTo>
                      <a:lnTo>
                        <a:pt x="58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95" name="Freeform 4371"/>
                <p:cNvSpPr>
                  <a:spLocks/>
                </p:cNvSpPr>
                <p:nvPr/>
              </p:nvSpPr>
              <p:spPr bwMode="auto">
                <a:xfrm>
                  <a:off x="2210" y="3318"/>
                  <a:ext cx="58" cy="22"/>
                </a:xfrm>
                <a:custGeom>
                  <a:avLst/>
                  <a:gdLst/>
                  <a:ahLst/>
                  <a:cxnLst>
                    <a:cxn ang="0">
                      <a:pos x="58" y="10"/>
                    </a:cxn>
                    <a:cxn ang="0">
                      <a:pos x="36" y="0"/>
                    </a:cxn>
                    <a:cxn ang="0">
                      <a:pos x="0" y="12"/>
                    </a:cxn>
                    <a:cxn ang="0">
                      <a:pos x="24" y="22"/>
                    </a:cxn>
                    <a:cxn ang="0">
                      <a:pos x="58" y="10"/>
                    </a:cxn>
                  </a:cxnLst>
                  <a:rect l="0" t="0" r="r" b="b"/>
                  <a:pathLst>
                    <a:path w="58" h="22">
                      <a:moveTo>
                        <a:pt x="58" y="10"/>
                      </a:moveTo>
                      <a:lnTo>
                        <a:pt x="36" y="0"/>
                      </a:lnTo>
                      <a:lnTo>
                        <a:pt x="0" y="12"/>
                      </a:lnTo>
                      <a:lnTo>
                        <a:pt x="24" y="22"/>
                      </a:lnTo>
                      <a:lnTo>
                        <a:pt x="58" y="10"/>
                      </a:lnTo>
                      <a:close/>
                    </a:path>
                  </a:pathLst>
                </a:custGeom>
                <a:solidFill>
                  <a:srgbClr val="007457"/>
                </a:solidFill>
                <a:ln w="0">
                  <a:solidFill>
                    <a:srgbClr val="00745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96" name="Freeform 4372"/>
                <p:cNvSpPr>
                  <a:spLocks/>
                </p:cNvSpPr>
                <p:nvPr/>
              </p:nvSpPr>
              <p:spPr bwMode="auto">
                <a:xfrm>
                  <a:off x="2210" y="3318"/>
                  <a:ext cx="58" cy="22"/>
                </a:xfrm>
                <a:custGeom>
                  <a:avLst/>
                  <a:gdLst/>
                  <a:ahLst/>
                  <a:cxnLst>
                    <a:cxn ang="0">
                      <a:pos x="58" y="10"/>
                    </a:cxn>
                    <a:cxn ang="0">
                      <a:pos x="36" y="0"/>
                    </a:cxn>
                    <a:cxn ang="0">
                      <a:pos x="0" y="12"/>
                    </a:cxn>
                    <a:cxn ang="0">
                      <a:pos x="24" y="22"/>
                    </a:cxn>
                    <a:cxn ang="0">
                      <a:pos x="58" y="10"/>
                    </a:cxn>
                  </a:cxnLst>
                  <a:rect l="0" t="0" r="r" b="b"/>
                  <a:pathLst>
                    <a:path w="58" h="22">
                      <a:moveTo>
                        <a:pt x="58" y="10"/>
                      </a:moveTo>
                      <a:lnTo>
                        <a:pt x="36" y="0"/>
                      </a:lnTo>
                      <a:lnTo>
                        <a:pt x="0" y="12"/>
                      </a:lnTo>
                      <a:lnTo>
                        <a:pt x="24" y="22"/>
                      </a:lnTo>
                      <a:lnTo>
                        <a:pt x="58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97" name="Freeform 4373"/>
                <p:cNvSpPr>
                  <a:spLocks/>
                </p:cNvSpPr>
                <p:nvPr/>
              </p:nvSpPr>
              <p:spPr bwMode="auto">
                <a:xfrm>
                  <a:off x="2174" y="3330"/>
                  <a:ext cx="60" cy="22"/>
                </a:xfrm>
                <a:custGeom>
                  <a:avLst/>
                  <a:gdLst/>
                  <a:ahLst/>
                  <a:cxnLst>
                    <a:cxn ang="0">
                      <a:pos x="60" y="10"/>
                    </a:cxn>
                    <a:cxn ang="0">
                      <a:pos x="36" y="0"/>
                    </a:cxn>
                    <a:cxn ang="0">
                      <a:pos x="0" y="12"/>
                    </a:cxn>
                    <a:cxn ang="0">
                      <a:pos x="24" y="22"/>
                    </a:cxn>
                    <a:cxn ang="0">
                      <a:pos x="60" y="10"/>
                    </a:cxn>
                  </a:cxnLst>
                  <a:rect l="0" t="0" r="r" b="b"/>
                  <a:pathLst>
                    <a:path w="60" h="22">
                      <a:moveTo>
                        <a:pt x="60" y="10"/>
                      </a:moveTo>
                      <a:lnTo>
                        <a:pt x="36" y="0"/>
                      </a:lnTo>
                      <a:lnTo>
                        <a:pt x="0" y="12"/>
                      </a:lnTo>
                      <a:lnTo>
                        <a:pt x="24" y="22"/>
                      </a:lnTo>
                      <a:lnTo>
                        <a:pt x="60" y="10"/>
                      </a:lnTo>
                      <a:close/>
                    </a:path>
                  </a:pathLst>
                </a:custGeom>
                <a:solidFill>
                  <a:srgbClr val="007752"/>
                </a:solidFill>
                <a:ln w="0">
                  <a:solidFill>
                    <a:srgbClr val="00775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98" name="Freeform 4374"/>
                <p:cNvSpPr>
                  <a:spLocks/>
                </p:cNvSpPr>
                <p:nvPr/>
              </p:nvSpPr>
              <p:spPr bwMode="auto">
                <a:xfrm>
                  <a:off x="2174" y="3330"/>
                  <a:ext cx="60" cy="22"/>
                </a:xfrm>
                <a:custGeom>
                  <a:avLst/>
                  <a:gdLst/>
                  <a:ahLst/>
                  <a:cxnLst>
                    <a:cxn ang="0">
                      <a:pos x="60" y="10"/>
                    </a:cxn>
                    <a:cxn ang="0">
                      <a:pos x="36" y="0"/>
                    </a:cxn>
                    <a:cxn ang="0">
                      <a:pos x="0" y="12"/>
                    </a:cxn>
                    <a:cxn ang="0">
                      <a:pos x="24" y="22"/>
                    </a:cxn>
                    <a:cxn ang="0">
                      <a:pos x="60" y="10"/>
                    </a:cxn>
                  </a:cxnLst>
                  <a:rect l="0" t="0" r="r" b="b"/>
                  <a:pathLst>
                    <a:path w="60" h="22">
                      <a:moveTo>
                        <a:pt x="60" y="10"/>
                      </a:moveTo>
                      <a:lnTo>
                        <a:pt x="36" y="0"/>
                      </a:lnTo>
                      <a:lnTo>
                        <a:pt x="0" y="12"/>
                      </a:lnTo>
                      <a:lnTo>
                        <a:pt x="24" y="22"/>
                      </a:lnTo>
                      <a:lnTo>
                        <a:pt x="60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8999" name="Freeform 4375"/>
                <p:cNvSpPr>
                  <a:spLocks/>
                </p:cNvSpPr>
                <p:nvPr/>
              </p:nvSpPr>
              <p:spPr bwMode="auto">
                <a:xfrm>
                  <a:off x="2138" y="3342"/>
                  <a:ext cx="60" cy="20"/>
                </a:xfrm>
                <a:custGeom>
                  <a:avLst/>
                  <a:gdLst/>
                  <a:ahLst/>
                  <a:cxnLst>
                    <a:cxn ang="0">
                      <a:pos x="60" y="10"/>
                    </a:cxn>
                    <a:cxn ang="0">
                      <a:pos x="36" y="0"/>
                    </a:cxn>
                    <a:cxn ang="0">
                      <a:pos x="0" y="10"/>
                    </a:cxn>
                    <a:cxn ang="0">
                      <a:pos x="22" y="20"/>
                    </a:cxn>
                    <a:cxn ang="0">
                      <a:pos x="60" y="10"/>
                    </a:cxn>
                  </a:cxnLst>
                  <a:rect l="0" t="0" r="r" b="b"/>
                  <a:pathLst>
                    <a:path w="60" h="20">
                      <a:moveTo>
                        <a:pt x="60" y="10"/>
                      </a:moveTo>
                      <a:lnTo>
                        <a:pt x="36" y="0"/>
                      </a:lnTo>
                      <a:lnTo>
                        <a:pt x="0" y="10"/>
                      </a:lnTo>
                      <a:lnTo>
                        <a:pt x="22" y="20"/>
                      </a:lnTo>
                      <a:lnTo>
                        <a:pt x="60" y="10"/>
                      </a:lnTo>
                      <a:close/>
                    </a:path>
                  </a:pathLst>
                </a:custGeom>
                <a:solidFill>
                  <a:srgbClr val="007A4B"/>
                </a:solidFill>
                <a:ln w="0">
                  <a:solidFill>
                    <a:srgbClr val="007A4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00" name="Freeform 4376"/>
                <p:cNvSpPr>
                  <a:spLocks/>
                </p:cNvSpPr>
                <p:nvPr/>
              </p:nvSpPr>
              <p:spPr bwMode="auto">
                <a:xfrm>
                  <a:off x="2138" y="3342"/>
                  <a:ext cx="60" cy="20"/>
                </a:xfrm>
                <a:custGeom>
                  <a:avLst/>
                  <a:gdLst/>
                  <a:ahLst/>
                  <a:cxnLst>
                    <a:cxn ang="0">
                      <a:pos x="60" y="10"/>
                    </a:cxn>
                    <a:cxn ang="0">
                      <a:pos x="36" y="0"/>
                    </a:cxn>
                    <a:cxn ang="0">
                      <a:pos x="0" y="10"/>
                    </a:cxn>
                    <a:cxn ang="0">
                      <a:pos x="22" y="20"/>
                    </a:cxn>
                    <a:cxn ang="0">
                      <a:pos x="60" y="10"/>
                    </a:cxn>
                  </a:cxnLst>
                  <a:rect l="0" t="0" r="r" b="b"/>
                  <a:pathLst>
                    <a:path w="60" h="20">
                      <a:moveTo>
                        <a:pt x="60" y="10"/>
                      </a:moveTo>
                      <a:lnTo>
                        <a:pt x="36" y="0"/>
                      </a:lnTo>
                      <a:lnTo>
                        <a:pt x="0" y="10"/>
                      </a:lnTo>
                      <a:lnTo>
                        <a:pt x="22" y="20"/>
                      </a:lnTo>
                      <a:lnTo>
                        <a:pt x="60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01" name="Freeform 4377"/>
                <p:cNvSpPr>
                  <a:spLocks/>
                </p:cNvSpPr>
                <p:nvPr/>
              </p:nvSpPr>
              <p:spPr bwMode="auto">
                <a:xfrm>
                  <a:off x="2100" y="3352"/>
                  <a:ext cx="60" cy="20"/>
                </a:xfrm>
                <a:custGeom>
                  <a:avLst/>
                  <a:gdLst/>
                  <a:ahLst/>
                  <a:cxnLst>
                    <a:cxn ang="0">
                      <a:pos x="60" y="10"/>
                    </a:cxn>
                    <a:cxn ang="0">
                      <a:pos x="38" y="0"/>
                    </a:cxn>
                    <a:cxn ang="0">
                      <a:pos x="0" y="10"/>
                    </a:cxn>
                    <a:cxn ang="0">
                      <a:pos x="22" y="20"/>
                    </a:cxn>
                    <a:cxn ang="0">
                      <a:pos x="60" y="10"/>
                    </a:cxn>
                  </a:cxnLst>
                  <a:rect l="0" t="0" r="r" b="b"/>
                  <a:pathLst>
                    <a:path w="60" h="20">
                      <a:moveTo>
                        <a:pt x="60" y="10"/>
                      </a:moveTo>
                      <a:lnTo>
                        <a:pt x="38" y="0"/>
                      </a:lnTo>
                      <a:lnTo>
                        <a:pt x="0" y="10"/>
                      </a:lnTo>
                      <a:lnTo>
                        <a:pt x="22" y="20"/>
                      </a:lnTo>
                      <a:lnTo>
                        <a:pt x="60" y="10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02" name="Freeform 4378"/>
                <p:cNvSpPr>
                  <a:spLocks/>
                </p:cNvSpPr>
                <p:nvPr/>
              </p:nvSpPr>
              <p:spPr bwMode="auto">
                <a:xfrm>
                  <a:off x="2100" y="3352"/>
                  <a:ext cx="60" cy="20"/>
                </a:xfrm>
                <a:custGeom>
                  <a:avLst/>
                  <a:gdLst/>
                  <a:ahLst/>
                  <a:cxnLst>
                    <a:cxn ang="0">
                      <a:pos x="60" y="10"/>
                    </a:cxn>
                    <a:cxn ang="0">
                      <a:pos x="38" y="0"/>
                    </a:cxn>
                    <a:cxn ang="0">
                      <a:pos x="0" y="10"/>
                    </a:cxn>
                    <a:cxn ang="0">
                      <a:pos x="22" y="20"/>
                    </a:cxn>
                    <a:cxn ang="0">
                      <a:pos x="60" y="10"/>
                    </a:cxn>
                  </a:cxnLst>
                  <a:rect l="0" t="0" r="r" b="b"/>
                  <a:pathLst>
                    <a:path w="60" h="20">
                      <a:moveTo>
                        <a:pt x="60" y="10"/>
                      </a:moveTo>
                      <a:lnTo>
                        <a:pt x="38" y="0"/>
                      </a:lnTo>
                      <a:lnTo>
                        <a:pt x="0" y="10"/>
                      </a:lnTo>
                      <a:lnTo>
                        <a:pt x="22" y="20"/>
                      </a:lnTo>
                      <a:lnTo>
                        <a:pt x="60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03" name="Freeform 4379"/>
                <p:cNvSpPr>
                  <a:spLocks/>
                </p:cNvSpPr>
                <p:nvPr/>
              </p:nvSpPr>
              <p:spPr bwMode="auto">
                <a:xfrm>
                  <a:off x="3072" y="3114"/>
                  <a:ext cx="46" cy="12"/>
                </a:xfrm>
                <a:custGeom>
                  <a:avLst/>
                  <a:gdLst/>
                  <a:ahLst/>
                  <a:cxnLst>
                    <a:cxn ang="0">
                      <a:pos x="46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6" y="6"/>
                    </a:cxn>
                  </a:cxnLst>
                  <a:rect l="0" t="0" r="r" b="b"/>
                  <a:pathLst>
                    <a:path w="46" h="12">
                      <a:moveTo>
                        <a:pt x="46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6" y="6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04" name="Freeform 4380"/>
                <p:cNvSpPr>
                  <a:spLocks/>
                </p:cNvSpPr>
                <p:nvPr/>
              </p:nvSpPr>
              <p:spPr bwMode="auto">
                <a:xfrm>
                  <a:off x="3072" y="3114"/>
                  <a:ext cx="46" cy="12"/>
                </a:xfrm>
                <a:custGeom>
                  <a:avLst/>
                  <a:gdLst/>
                  <a:ahLst/>
                  <a:cxnLst>
                    <a:cxn ang="0">
                      <a:pos x="46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6" y="6"/>
                    </a:cxn>
                  </a:cxnLst>
                  <a:rect l="0" t="0" r="r" b="b"/>
                  <a:pathLst>
                    <a:path w="46" h="12">
                      <a:moveTo>
                        <a:pt x="46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05" name="Freeform 4381"/>
                <p:cNvSpPr>
                  <a:spLocks/>
                </p:cNvSpPr>
                <p:nvPr/>
              </p:nvSpPr>
              <p:spPr bwMode="auto">
                <a:xfrm>
                  <a:off x="3050" y="3120"/>
                  <a:ext cx="46" cy="10"/>
                </a:xfrm>
                <a:custGeom>
                  <a:avLst/>
                  <a:gdLst/>
                  <a:ahLst/>
                  <a:cxnLst>
                    <a:cxn ang="0">
                      <a:pos x="46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4" y="10"/>
                    </a:cxn>
                    <a:cxn ang="0">
                      <a:pos x="46" y="6"/>
                    </a:cxn>
                  </a:cxnLst>
                  <a:rect l="0" t="0" r="r" b="b"/>
                  <a:pathLst>
                    <a:path w="46" h="10">
                      <a:moveTo>
                        <a:pt x="46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4" y="10"/>
                      </a:lnTo>
                      <a:lnTo>
                        <a:pt x="46" y="6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06" name="Freeform 4382"/>
                <p:cNvSpPr>
                  <a:spLocks/>
                </p:cNvSpPr>
                <p:nvPr/>
              </p:nvSpPr>
              <p:spPr bwMode="auto">
                <a:xfrm>
                  <a:off x="3050" y="3120"/>
                  <a:ext cx="46" cy="10"/>
                </a:xfrm>
                <a:custGeom>
                  <a:avLst/>
                  <a:gdLst/>
                  <a:ahLst/>
                  <a:cxnLst>
                    <a:cxn ang="0">
                      <a:pos x="46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4" y="10"/>
                    </a:cxn>
                    <a:cxn ang="0">
                      <a:pos x="46" y="6"/>
                    </a:cxn>
                  </a:cxnLst>
                  <a:rect l="0" t="0" r="r" b="b"/>
                  <a:pathLst>
                    <a:path w="46" h="10">
                      <a:moveTo>
                        <a:pt x="46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4" y="10"/>
                      </a:lnTo>
                      <a:lnTo>
                        <a:pt x="4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07" name="Freeform 4383"/>
                <p:cNvSpPr>
                  <a:spLocks/>
                </p:cNvSpPr>
                <p:nvPr/>
              </p:nvSpPr>
              <p:spPr bwMode="auto">
                <a:xfrm>
                  <a:off x="3028" y="3126"/>
                  <a:ext cx="46" cy="10"/>
                </a:xfrm>
                <a:custGeom>
                  <a:avLst/>
                  <a:gdLst/>
                  <a:ahLst/>
                  <a:cxnLst>
                    <a:cxn ang="0">
                      <a:pos x="46" y="4"/>
                    </a:cxn>
                    <a:cxn ang="0">
                      <a:pos x="22" y="0"/>
                    </a:cxn>
                    <a:cxn ang="0">
                      <a:pos x="0" y="4"/>
                    </a:cxn>
                    <a:cxn ang="0">
                      <a:pos x="24" y="10"/>
                    </a:cxn>
                    <a:cxn ang="0">
                      <a:pos x="46" y="4"/>
                    </a:cxn>
                  </a:cxnLst>
                  <a:rect l="0" t="0" r="r" b="b"/>
                  <a:pathLst>
                    <a:path w="46" h="10">
                      <a:moveTo>
                        <a:pt x="46" y="4"/>
                      </a:moveTo>
                      <a:lnTo>
                        <a:pt x="22" y="0"/>
                      </a:lnTo>
                      <a:lnTo>
                        <a:pt x="0" y="4"/>
                      </a:lnTo>
                      <a:lnTo>
                        <a:pt x="24" y="10"/>
                      </a:lnTo>
                      <a:lnTo>
                        <a:pt x="46" y="4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08" name="Freeform 4384"/>
                <p:cNvSpPr>
                  <a:spLocks/>
                </p:cNvSpPr>
                <p:nvPr/>
              </p:nvSpPr>
              <p:spPr bwMode="auto">
                <a:xfrm>
                  <a:off x="3028" y="3126"/>
                  <a:ext cx="46" cy="10"/>
                </a:xfrm>
                <a:custGeom>
                  <a:avLst/>
                  <a:gdLst/>
                  <a:ahLst/>
                  <a:cxnLst>
                    <a:cxn ang="0">
                      <a:pos x="46" y="4"/>
                    </a:cxn>
                    <a:cxn ang="0">
                      <a:pos x="22" y="0"/>
                    </a:cxn>
                    <a:cxn ang="0">
                      <a:pos x="0" y="4"/>
                    </a:cxn>
                    <a:cxn ang="0">
                      <a:pos x="24" y="10"/>
                    </a:cxn>
                    <a:cxn ang="0">
                      <a:pos x="46" y="4"/>
                    </a:cxn>
                  </a:cxnLst>
                  <a:rect l="0" t="0" r="r" b="b"/>
                  <a:pathLst>
                    <a:path w="46" h="10">
                      <a:moveTo>
                        <a:pt x="46" y="4"/>
                      </a:moveTo>
                      <a:lnTo>
                        <a:pt x="22" y="0"/>
                      </a:lnTo>
                      <a:lnTo>
                        <a:pt x="0" y="4"/>
                      </a:lnTo>
                      <a:lnTo>
                        <a:pt x="24" y="10"/>
                      </a:lnTo>
                      <a:lnTo>
                        <a:pt x="46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09" name="Freeform 4385"/>
                <p:cNvSpPr>
                  <a:spLocks/>
                </p:cNvSpPr>
                <p:nvPr/>
              </p:nvSpPr>
              <p:spPr bwMode="auto">
                <a:xfrm>
                  <a:off x="3006" y="3130"/>
                  <a:ext cx="46" cy="14"/>
                </a:xfrm>
                <a:custGeom>
                  <a:avLst/>
                  <a:gdLst/>
                  <a:ahLst/>
                  <a:cxnLst>
                    <a:cxn ang="0">
                      <a:pos x="46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4" y="14"/>
                    </a:cxn>
                    <a:cxn ang="0">
                      <a:pos x="46" y="6"/>
                    </a:cxn>
                  </a:cxnLst>
                  <a:rect l="0" t="0" r="r" b="b"/>
                  <a:pathLst>
                    <a:path w="46" h="14">
                      <a:moveTo>
                        <a:pt x="46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4" y="14"/>
                      </a:lnTo>
                      <a:lnTo>
                        <a:pt x="46" y="6"/>
                      </a:lnTo>
                      <a:close/>
                    </a:path>
                  </a:pathLst>
                </a:custGeom>
                <a:solidFill>
                  <a:srgbClr val="007C45"/>
                </a:solidFill>
                <a:ln w="0">
                  <a:solidFill>
                    <a:srgbClr val="007C4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10" name="Freeform 4386"/>
                <p:cNvSpPr>
                  <a:spLocks/>
                </p:cNvSpPr>
                <p:nvPr/>
              </p:nvSpPr>
              <p:spPr bwMode="auto">
                <a:xfrm>
                  <a:off x="3006" y="3130"/>
                  <a:ext cx="46" cy="14"/>
                </a:xfrm>
                <a:custGeom>
                  <a:avLst/>
                  <a:gdLst/>
                  <a:ahLst/>
                  <a:cxnLst>
                    <a:cxn ang="0">
                      <a:pos x="46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4" y="14"/>
                    </a:cxn>
                    <a:cxn ang="0">
                      <a:pos x="46" y="6"/>
                    </a:cxn>
                  </a:cxnLst>
                  <a:rect l="0" t="0" r="r" b="b"/>
                  <a:pathLst>
                    <a:path w="46" h="14">
                      <a:moveTo>
                        <a:pt x="46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4" y="14"/>
                      </a:lnTo>
                      <a:lnTo>
                        <a:pt x="4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11" name="Freeform 4387"/>
                <p:cNvSpPr>
                  <a:spLocks/>
                </p:cNvSpPr>
                <p:nvPr/>
              </p:nvSpPr>
              <p:spPr bwMode="auto">
                <a:xfrm>
                  <a:off x="2982" y="3136"/>
                  <a:ext cx="48" cy="14"/>
                </a:xfrm>
                <a:custGeom>
                  <a:avLst/>
                  <a:gdLst/>
                  <a:ahLst/>
                  <a:cxnLst>
                    <a:cxn ang="0">
                      <a:pos x="48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4" y="14"/>
                    </a:cxn>
                    <a:cxn ang="0">
                      <a:pos x="48" y="8"/>
                    </a:cxn>
                  </a:cxnLst>
                  <a:rect l="0" t="0" r="r" b="b"/>
                  <a:pathLst>
                    <a:path w="48" h="14">
                      <a:moveTo>
                        <a:pt x="48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4" y="14"/>
                      </a:lnTo>
                      <a:lnTo>
                        <a:pt x="48" y="8"/>
                      </a:lnTo>
                      <a:close/>
                    </a:path>
                  </a:pathLst>
                </a:custGeom>
                <a:solidFill>
                  <a:srgbClr val="007C45"/>
                </a:solidFill>
                <a:ln w="0">
                  <a:solidFill>
                    <a:srgbClr val="007C4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12" name="Freeform 4388"/>
                <p:cNvSpPr>
                  <a:spLocks/>
                </p:cNvSpPr>
                <p:nvPr/>
              </p:nvSpPr>
              <p:spPr bwMode="auto">
                <a:xfrm>
                  <a:off x="2982" y="3136"/>
                  <a:ext cx="48" cy="14"/>
                </a:xfrm>
                <a:custGeom>
                  <a:avLst/>
                  <a:gdLst/>
                  <a:ahLst/>
                  <a:cxnLst>
                    <a:cxn ang="0">
                      <a:pos x="48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4" y="14"/>
                    </a:cxn>
                    <a:cxn ang="0">
                      <a:pos x="48" y="8"/>
                    </a:cxn>
                  </a:cxnLst>
                  <a:rect l="0" t="0" r="r" b="b"/>
                  <a:pathLst>
                    <a:path w="48" h="14">
                      <a:moveTo>
                        <a:pt x="48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4" y="14"/>
                      </a:lnTo>
                      <a:lnTo>
                        <a:pt x="48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13" name="Freeform 4389"/>
                <p:cNvSpPr>
                  <a:spLocks/>
                </p:cNvSpPr>
                <p:nvPr/>
              </p:nvSpPr>
              <p:spPr bwMode="auto">
                <a:xfrm>
                  <a:off x="2960" y="3142"/>
                  <a:ext cx="46" cy="14"/>
                </a:xfrm>
                <a:custGeom>
                  <a:avLst/>
                  <a:gdLst/>
                  <a:ahLst/>
                  <a:cxnLst>
                    <a:cxn ang="0">
                      <a:pos x="46" y="8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4" y="14"/>
                    </a:cxn>
                    <a:cxn ang="0">
                      <a:pos x="46" y="8"/>
                    </a:cxn>
                  </a:cxnLst>
                  <a:rect l="0" t="0" r="r" b="b"/>
                  <a:pathLst>
                    <a:path w="46" h="14">
                      <a:moveTo>
                        <a:pt x="46" y="8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4" y="14"/>
                      </a:lnTo>
                      <a:lnTo>
                        <a:pt x="46" y="8"/>
                      </a:lnTo>
                      <a:close/>
                    </a:path>
                  </a:pathLst>
                </a:custGeom>
                <a:solidFill>
                  <a:srgbClr val="007C43"/>
                </a:solidFill>
                <a:ln w="0">
                  <a:solidFill>
                    <a:srgbClr val="007C4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14" name="Freeform 4390"/>
                <p:cNvSpPr>
                  <a:spLocks/>
                </p:cNvSpPr>
                <p:nvPr/>
              </p:nvSpPr>
              <p:spPr bwMode="auto">
                <a:xfrm>
                  <a:off x="2960" y="3142"/>
                  <a:ext cx="46" cy="14"/>
                </a:xfrm>
                <a:custGeom>
                  <a:avLst/>
                  <a:gdLst/>
                  <a:ahLst/>
                  <a:cxnLst>
                    <a:cxn ang="0">
                      <a:pos x="46" y="8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4" y="14"/>
                    </a:cxn>
                    <a:cxn ang="0">
                      <a:pos x="46" y="8"/>
                    </a:cxn>
                  </a:cxnLst>
                  <a:rect l="0" t="0" r="r" b="b"/>
                  <a:pathLst>
                    <a:path w="46" h="14">
                      <a:moveTo>
                        <a:pt x="46" y="8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4" y="14"/>
                      </a:lnTo>
                      <a:lnTo>
                        <a:pt x="4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15" name="Freeform 4391"/>
                <p:cNvSpPr>
                  <a:spLocks/>
                </p:cNvSpPr>
                <p:nvPr/>
              </p:nvSpPr>
              <p:spPr bwMode="auto">
                <a:xfrm>
                  <a:off x="2936" y="3148"/>
                  <a:ext cx="48" cy="14"/>
                </a:xfrm>
                <a:custGeom>
                  <a:avLst/>
                  <a:gdLst/>
                  <a:ahLst/>
                  <a:cxnLst>
                    <a:cxn ang="0">
                      <a:pos x="48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4" y="14"/>
                    </a:cxn>
                    <a:cxn ang="0">
                      <a:pos x="48" y="8"/>
                    </a:cxn>
                  </a:cxnLst>
                  <a:rect l="0" t="0" r="r" b="b"/>
                  <a:pathLst>
                    <a:path w="48" h="14">
                      <a:moveTo>
                        <a:pt x="48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4" y="14"/>
                      </a:lnTo>
                      <a:lnTo>
                        <a:pt x="48" y="8"/>
                      </a:lnTo>
                      <a:close/>
                    </a:path>
                  </a:pathLst>
                </a:custGeom>
                <a:solidFill>
                  <a:srgbClr val="007C42"/>
                </a:solidFill>
                <a:ln w="0">
                  <a:solidFill>
                    <a:srgbClr val="007C4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16" name="Freeform 4392"/>
                <p:cNvSpPr>
                  <a:spLocks/>
                </p:cNvSpPr>
                <p:nvPr/>
              </p:nvSpPr>
              <p:spPr bwMode="auto">
                <a:xfrm>
                  <a:off x="2936" y="3148"/>
                  <a:ext cx="48" cy="14"/>
                </a:xfrm>
                <a:custGeom>
                  <a:avLst/>
                  <a:gdLst/>
                  <a:ahLst/>
                  <a:cxnLst>
                    <a:cxn ang="0">
                      <a:pos x="48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4" y="14"/>
                    </a:cxn>
                    <a:cxn ang="0">
                      <a:pos x="48" y="8"/>
                    </a:cxn>
                  </a:cxnLst>
                  <a:rect l="0" t="0" r="r" b="b"/>
                  <a:pathLst>
                    <a:path w="48" h="14">
                      <a:moveTo>
                        <a:pt x="48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4" y="14"/>
                      </a:lnTo>
                      <a:lnTo>
                        <a:pt x="48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17" name="Freeform 4393"/>
                <p:cNvSpPr>
                  <a:spLocks/>
                </p:cNvSpPr>
                <p:nvPr/>
              </p:nvSpPr>
              <p:spPr bwMode="auto">
                <a:xfrm>
                  <a:off x="2912" y="3154"/>
                  <a:ext cx="48" cy="14"/>
                </a:xfrm>
                <a:custGeom>
                  <a:avLst/>
                  <a:gdLst/>
                  <a:ahLst/>
                  <a:cxnLst>
                    <a:cxn ang="0">
                      <a:pos x="48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4" y="14"/>
                    </a:cxn>
                    <a:cxn ang="0">
                      <a:pos x="48" y="8"/>
                    </a:cxn>
                  </a:cxnLst>
                  <a:rect l="0" t="0" r="r" b="b"/>
                  <a:pathLst>
                    <a:path w="48" h="14">
                      <a:moveTo>
                        <a:pt x="48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4" y="14"/>
                      </a:lnTo>
                      <a:lnTo>
                        <a:pt x="48" y="8"/>
                      </a:lnTo>
                      <a:close/>
                    </a:path>
                  </a:pathLst>
                </a:custGeom>
                <a:solidFill>
                  <a:srgbClr val="007C40"/>
                </a:solidFill>
                <a:ln w="0">
                  <a:solidFill>
                    <a:srgbClr val="007C4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18" name="Freeform 4394"/>
                <p:cNvSpPr>
                  <a:spLocks/>
                </p:cNvSpPr>
                <p:nvPr/>
              </p:nvSpPr>
              <p:spPr bwMode="auto">
                <a:xfrm>
                  <a:off x="2912" y="3154"/>
                  <a:ext cx="48" cy="14"/>
                </a:xfrm>
                <a:custGeom>
                  <a:avLst/>
                  <a:gdLst/>
                  <a:ahLst/>
                  <a:cxnLst>
                    <a:cxn ang="0">
                      <a:pos x="48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4" y="14"/>
                    </a:cxn>
                    <a:cxn ang="0">
                      <a:pos x="48" y="8"/>
                    </a:cxn>
                  </a:cxnLst>
                  <a:rect l="0" t="0" r="r" b="b"/>
                  <a:pathLst>
                    <a:path w="48" h="14">
                      <a:moveTo>
                        <a:pt x="48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4" y="14"/>
                      </a:lnTo>
                      <a:lnTo>
                        <a:pt x="48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19" name="Freeform 4395"/>
                <p:cNvSpPr>
                  <a:spLocks/>
                </p:cNvSpPr>
                <p:nvPr/>
              </p:nvSpPr>
              <p:spPr bwMode="auto">
                <a:xfrm>
                  <a:off x="2888" y="3160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8" y="8"/>
                    </a:cxn>
                  </a:cxnLst>
                  <a:rect l="0" t="0" r="r" b="b"/>
                  <a:pathLst>
                    <a:path w="48" h="12">
                      <a:moveTo>
                        <a:pt x="48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8" y="8"/>
                      </a:lnTo>
                      <a:close/>
                    </a:path>
                  </a:pathLst>
                </a:custGeom>
                <a:solidFill>
                  <a:srgbClr val="007C3E"/>
                </a:solidFill>
                <a:ln w="0">
                  <a:solidFill>
                    <a:srgbClr val="007C3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20" name="Freeform 4396"/>
                <p:cNvSpPr>
                  <a:spLocks/>
                </p:cNvSpPr>
                <p:nvPr/>
              </p:nvSpPr>
              <p:spPr bwMode="auto">
                <a:xfrm>
                  <a:off x="2888" y="3160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8" y="8"/>
                    </a:cxn>
                  </a:cxnLst>
                  <a:rect l="0" t="0" r="r" b="b"/>
                  <a:pathLst>
                    <a:path w="48" h="12">
                      <a:moveTo>
                        <a:pt x="48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8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21" name="Freeform 4397"/>
                <p:cNvSpPr>
                  <a:spLocks/>
                </p:cNvSpPr>
                <p:nvPr/>
              </p:nvSpPr>
              <p:spPr bwMode="auto">
                <a:xfrm>
                  <a:off x="2862" y="3166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0" y="6"/>
                      </a:lnTo>
                      <a:close/>
                    </a:path>
                  </a:pathLst>
                </a:custGeom>
                <a:solidFill>
                  <a:srgbClr val="007C3C"/>
                </a:solidFill>
                <a:ln w="0">
                  <a:solidFill>
                    <a:srgbClr val="007C3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22" name="Freeform 4398"/>
                <p:cNvSpPr>
                  <a:spLocks/>
                </p:cNvSpPr>
                <p:nvPr/>
              </p:nvSpPr>
              <p:spPr bwMode="auto">
                <a:xfrm>
                  <a:off x="2862" y="3166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23" name="Freeform 4399"/>
                <p:cNvSpPr>
                  <a:spLocks/>
                </p:cNvSpPr>
                <p:nvPr/>
              </p:nvSpPr>
              <p:spPr bwMode="auto">
                <a:xfrm>
                  <a:off x="2838" y="3172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8" y="6"/>
                      </a:lnTo>
                      <a:close/>
                    </a:path>
                  </a:pathLst>
                </a:custGeom>
                <a:solidFill>
                  <a:srgbClr val="007B3A"/>
                </a:solidFill>
                <a:ln w="0">
                  <a:solidFill>
                    <a:srgbClr val="007B3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24" name="Freeform 4400"/>
                <p:cNvSpPr>
                  <a:spLocks/>
                </p:cNvSpPr>
                <p:nvPr/>
              </p:nvSpPr>
              <p:spPr bwMode="auto">
                <a:xfrm>
                  <a:off x="2838" y="3172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25" name="Freeform 4401"/>
                <p:cNvSpPr>
                  <a:spLocks/>
                </p:cNvSpPr>
                <p:nvPr/>
              </p:nvSpPr>
              <p:spPr bwMode="auto">
                <a:xfrm>
                  <a:off x="2812" y="3178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0" y="6"/>
                      </a:lnTo>
                      <a:close/>
                    </a:path>
                  </a:pathLst>
                </a:custGeom>
                <a:solidFill>
                  <a:srgbClr val="007B37"/>
                </a:solidFill>
                <a:ln w="0">
                  <a:solidFill>
                    <a:srgbClr val="007B3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26" name="Freeform 4402"/>
                <p:cNvSpPr>
                  <a:spLocks/>
                </p:cNvSpPr>
                <p:nvPr/>
              </p:nvSpPr>
              <p:spPr bwMode="auto">
                <a:xfrm>
                  <a:off x="2812" y="3178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27" name="Freeform 4403"/>
                <p:cNvSpPr>
                  <a:spLocks/>
                </p:cNvSpPr>
                <p:nvPr/>
              </p:nvSpPr>
              <p:spPr bwMode="auto">
                <a:xfrm>
                  <a:off x="2786" y="3184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24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24" y="12"/>
                      </a:lnTo>
                      <a:lnTo>
                        <a:pt x="50" y="6"/>
                      </a:lnTo>
                      <a:close/>
                    </a:path>
                  </a:pathLst>
                </a:custGeom>
                <a:solidFill>
                  <a:srgbClr val="007A35"/>
                </a:solidFill>
                <a:ln w="0">
                  <a:solidFill>
                    <a:srgbClr val="007A3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28" name="Freeform 4404"/>
                <p:cNvSpPr>
                  <a:spLocks/>
                </p:cNvSpPr>
                <p:nvPr/>
              </p:nvSpPr>
              <p:spPr bwMode="auto">
                <a:xfrm>
                  <a:off x="2786" y="3184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24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24" y="12"/>
                      </a:lnTo>
                      <a:lnTo>
                        <a:pt x="5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29" name="Freeform 4405"/>
                <p:cNvSpPr>
                  <a:spLocks/>
                </p:cNvSpPr>
                <p:nvPr/>
              </p:nvSpPr>
              <p:spPr bwMode="auto">
                <a:xfrm>
                  <a:off x="2760" y="3188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8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0" y="8"/>
                    </a:cxn>
                  </a:cxnLst>
                  <a:rect l="0" t="0" r="r" b="b"/>
                  <a:pathLst>
                    <a:path w="50" h="12">
                      <a:moveTo>
                        <a:pt x="50" y="8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0" y="8"/>
                      </a:lnTo>
                      <a:close/>
                    </a:path>
                  </a:pathLst>
                </a:custGeom>
                <a:solidFill>
                  <a:srgbClr val="007A33"/>
                </a:solidFill>
                <a:ln w="0">
                  <a:solidFill>
                    <a:srgbClr val="007A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30" name="Freeform 4406"/>
                <p:cNvSpPr>
                  <a:spLocks/>
                </p:cNvSpPr>
                <p:nvPr/>
              </p:nvSpPr>
              <p:spPr bwMode="auto">
                <a:xfrm>
                  <a:off x="2760" y="3188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8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0" y="8"/>
                    </a:cxn>
                  </a:cxnLst>
                  <a:rect l="0" t="0" r="r" b="b"/>
                  <a:pathLst>
                    <a:path w="50" h="12">
                      <a:moveTo>
                        <a:pt x="50" y="8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0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31" name="Freeform 4407"/>
                <p:cNvSpPr>
                  <a:spLocks/>
                </p:cNvSpPr>
                <p:nvPr/>
              </p:nvSpPr>
              <p:spPr bwMode="auto">
                <a:xfrm>
                  <a:off x="2732" y="3194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2" y="6"/>
                      </a:lnTo>
                      <a:close/>
                    </a:path>
                  </a:pathLst>
                </a:custGeom>
                <a:solidFill>
                  <a:srgbClr val="007931"/>
                </a:solidFill>
                <a:ln w="0">
                  <a:solidFill>
                    <a:srgbClr val="00793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32" name="Freeform 4408"/>
                <p:cNvSpPr>
                  <a:spLocks/>
                </p:cNvSpPr>
                <p:nvPr/>
              </p:nvSpPr>
              <p:spPr bwMode="auto">
                <a:xfrm>
                  <a:off x="2732" y="3194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33" name="Freeform 4409"/>
                <p:cNvSpPr>
                  <a:spLocks/>
                </p:cNvSpPr>
                <p:nvPr/>
              </p:nvSpPr>
              <p:spPr bwMode="auto">
                <a:xfrm>
                  <a:off x="2704" y="3200"/>
                  <a:ext cx="52" cy="10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24" y="10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0">
                      <a:moveTo>
                        <a:pt x="52" y="6"/>
                      </a:moveTo>
                      <a:lnTo>
                        <a:pt x="28" y="0"/>
                      </a:lnTo>
                      <a:lnTo>
                        <a:pt x="0" y="4"/>
                      </a:lnTo>
                      <a:lnTo>
                        <a:pt x="24" y="10"/>
                      </a:lnTo>
                      <a:lnTo>
                        <a:pt x="52" y="6"/>
                      </a:lnTo>
                      <a:close/>
                    </a:path>
                  </a:pathLst>
                </a:custGeom>
                <a:solidFill>
                  <a:srgbClr val="007830"/>
                </a:solidFill>
                <a:ln w="0">
                  <a:solidFill>
                    <a:srgbClr val="00783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34" name="Freeform 4410"/>
                <p:cNvSpPr>
                  <a:spLocks/>
                </p:cNvSpPr>
                <p:nvPr/>
              </p:nvSpPr>
              <p:spPr bwMode="auto">
                <a:xfrm>
                  <a:off x="2704" y="3200"/>
                  <a:ext cx="52" cy="10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24" y="10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0">
                      <a:moveTo>
                        <a:pt x="52" y="6"/>
                      </a:moveTo>
                      <a:lnTo>
                        <a:pt x="28" y="0"/>
                      </a:lnTo>
                      <a:lnTo>
                        <a:pt x="0" y="4"/>
                      </a:lnTo>
                      <a:lnTo>
                        <a:pt x="24" y="10"/>
                      </a:lnTo>
                      <a:lnTo>
                        <a:pt x="5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35" name="Freeform 4411"/>
                <p:cNvSpPr>
                  <a:spLocks/>
                </p:cNvSpPr>
                <p:nvPr/>
              </p:nvSpPr>
              <p:spPr bwMode="auto">
                <a:xfrm>
                  <a:off x="2678" y="3204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50" y="6"/>
                      </a:lnTo>
                      <a:close/>
                    </a:path>
                  </a:pathLst>
                </a:custGeom>
                <a:solidFill>
                  <a:srgbClr val="007730"/>
                </a:solidFill>
                <a:ln w="0">
                  <a:solidFill>
                    <a:srgbClr val="00773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36" name="Freeform 4412"/>
                <p:cNvSpPr>
                  <a:spLocks/>
                </p:cNvSpPr>
                <p:nvPr/>
              </p:nvSpPr>
              <p:spPr bwMode="auto">
                <a:xfrm>
                  <a:off x="2678" y="3204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2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2" y="12"/>
                      </a:lnTo>
                      <a:lnTo>
                        <a:pt x="5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37" name="Freeform 4413"/>
                <p:cNvSpPr>
                  <a:spLocks/>
                </p:cNvSpPr>
                <p:nvPr/>
              </p:nvSpPr>
              <p:spPr bwMode="auto">
                <a:xfrm>
                  <a:off x="2648" y="3210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2" y="6"/>
                      </a:lnTo>
                      <a:close/>
                    </a:path>
                  </a:pathLst>
                </a:custGeom>
                <a:solidFill>
                  <a:srgbClr val="007630"/>
                </a:solidFill>
                <a:ln w="0">
                  <a:solidFill>
                    <a:srgbClr val="00763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38" name="Freeform 4414"/>
                <p:cNvSpPr>
                  <a:spLocks/>
                </p:cNvSpPr>
                <p:nvPr/>
              </p:nvSpPr>
              <p:spPr bwMode="auto">
                <a:xfrm>
                  <a:off x="2648" y="3210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39" name="Freeform 4415"/>
                <p:cNvSpPr>
                  <a:spLocks/>
                </p:cNvSpPr>
                <p:nvPr/>
              </p:nvSpPr>
              <p:spPr bwMode="auto">
                <a:xfrm>
                  <a:off x="2620" y="3216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2" y="6"/>
                      </a:lnTo>
                      <a:close/>
                    </a:path>
                  </a:pathLst>
                </a:custGeom>
                <a:solidFill>
                  <a:srgbClr val="007431"/>
                </a:solidFill>
                <a:ln w="0">
                  <a:solidFill>
                    <a:srgbClr val="00743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40" name="Freeform 4416"/>
                <p:cNvSpPr>
                  <a:spLocks/>
                </p:cNvSpPr>
                <p:nvPr/>
              </p:nvSpPr>
              <p:spPr bwMode="auto">
                <a:xfrm>
                  <a:off x="2620" y="3216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41" name="Freeform 4417"/>
                <p:cNvSpPr>
                  <a:spLocks/>
                </p:cNvSpPr>
                <p:nvPr/>
              </p:nvSpPr>
              <p:spPr bwMode="auto">
                <a:xfrm>
                  <a:off x="2590" y="3222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2">
                      <a:moveTo>
                        <a:pt x="54" y="6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4" y="6"/>
                      </a:lnTo>
                      <a:close/>
                    </a:path>
                  </a:pathLst>
                </a:custGeom>
                <a:solidFill>
                  <a:srgbClr val="007332"/>
                </a:solidFill>
                <a:ln w="0">
                  <a:solidFill>
                    <a:srgbClr val="00733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42" name="Freeform 4418"/>
                <p:cNvSpPr>
                  <a:spLocks/>
                </p:cNvSpPr>
                <p:nvPr/>
              </p:nvSpPr>
              <p:spPr bwMode="auto">
                <a:xfrm>
                  <a:off x="2590" y="3222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2">
                      <a:moveTo>
                        <a:pt x="54" y="6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43" name="Freeform 4419"/>
                <p:cNvSpPr>
                  <a:spLocks/>
                </p:cNvSpPr>
                <p:nvPr/>
              </p:nvSpPr>
              <p:spPr bwMode="auto">
                <a:xfrm>
                  <a:off x="2560" y="3228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2">
                      <a:moveTo>
                        <a:pt x="54" y="6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4" y="6"/>
                      </a:lnTo>
                      <a:close/>
                    </a:path>
                  </a:pathLst>
                </a:custGeom>
                <a:solidFill>
                  <a:srgbClr val="007235"/>
                </a:solidFill>
                <a:ln w="0">
                  <a:solidFill>
                    <a:srgbClr val="00723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44" name="Freeform 4420"/>
                <p:cNvSpPr>
                  <a:spLocks/>
                </p:cNvSpPr>
                <p:nvPr/>
              </p:nvSpPr>
              <p:spPr bwMode="auto">
                <a:xfrm>
                  <a:off x="2560" y="3228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2">
                      <a:moveTo>
                        <a:pt x="54" y="6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45" name="Freeform 4421"/>
                <p:cNvSpPr>
                  <a:spLocks/>
                </p:cNvSpPr>
                <p:nvPr/>
              </p:nvSpPr>
              <p:spPr bwMode="auto">
                <a:xfrm>
                  <a:off x="2530" y="3234"/>
                  <a:ext cx="54" cy="14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30" y="0"/>
                    </a:cxn>
                    <a:cxn ang="0">
                      <a:pos x="0" y="8"/>
                    </a:cxn>
                    <a:cxn ang="0">
                      <a:pos x="24" y="14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4">
                      <a:moveTo>
                        <a:pt x="54" y="6"/>
                      </a:moveTo>
                      <a:lnTo>
                        <a:pt x="30" y="0"/>
                      </a:lnTo>
                      <a:lnTo>
                        <a:pt x="0" y="8"/>
                      </a:lnTo>
                      <a:lnTo>
                        <a:pt x="24" y="14"/>
                      </a:lnTo>
                      <a:lnTo>
                        <a:pt x="54" y="6"/>
                      </a:lnTo>
                      <a:close/>
                    </a:path>
                  </a:pathLst>
                </a:custGeom>
                <a:solidFill>
                  <a:srgbClr val="007039"/>
                </a:solidFill>
                <a:ln w="0">
                  <a:solidFill>
                    <a:srgbClr val="00703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46" name="Freeform 4422"/>
                <p:cNvSpPr>
                  <a:spLocks/>
                </p:cNvSpPr>
                <p:nvPr/>
              </p:nvSpPr>
              <p:spPr bwMode="auto">
                <a:xfrm>
                  <a:off x="2530" y="3234"/>
                  <a:ext cx="54" cy="14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30" y="0"/>
                    </a:cxn>
                    <a:cxn ang="0">
                      <a:pos x="0" y="8"/>
                    </a:cxn>
                    <a:cxn ang="0">
                      <a:pos x="24" y="14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4">
                      <a:moveTo>
                        <a:pt x="54" y="6"/>
                      </a:moveTo>
                      <a:lnTo>
                        <a:pt x="30" y="0"/>
                      </a:lnTo>
                      <a:lnTo>
                        <a:pt x="0" y="8"/>
                      </a:lnTo>
                      <a:lnTo>
                        <a:pt x="24" y="14"/>
                      </a:lnTo>
                      <a:lnTo>
                        <a:pt x="5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47" name="Freeform 4423"/>
                <p:cNvSpPr>
                  <a:spLocks/>
                </p:cNvSpPr>
                <p:nvPr/>
              </p:nvSpPr>
              <p:spPr bwMode="auto">
                <a:xfrm>
                  <a:off x="2500" y="3242"/>
                  <a:ext cx="54" cy="14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30" y="0"/>
                    </a:cxn>
                    <a:cxn ang="0">
                      <a:pos x="0" y="8"/>
                    </a:cxn>
                    <a:cxn ang="0">
                      <a:pos x="24" y="14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4">
                      <a:moveTo>
                        <a:pt x="54" y="6"/>
                      </a:moveTo>
                      <a:lnTo>
                        <a:pt x="30" y="0"/>
                      </a:lnTo>
                      <a:lnTo>
                        <a:pt x="0" y="8"/>
                      </a:lnTo>
                      <a:lnTo>
                        <a:pt x="24" y="14"/>
                      </a:lnTo>
                      <a:lnTo>
                        <a:pt x="54" y="6"/>
                      </a:lnTo>
                      <a:close/>
                    </a:path>
                  </a:pathLst>
                </a:custGeom>
                <a:solidFill>
                  <a:srgbClr val="006F3D"/>
                </a:solidFill>
                <a:ln w="0">
                  <a:solidFill>
                    <a:srgbClr val="006F3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48" name="Freeform 4424"/>
                <p:cNvSpPr>
                  <a:spLocks/>
                </p:cNvSpPr>
                <p:nvPr/>
              </p:nvSpPr>
              <p:spPr bwMode="auto">
                <a:xfrm>
                  <a:off x="2500" y="3242"/>
                  <a:ext cx="54" cy="14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30" y="0"/>
                    </a:cxn>
                    <a:cxn ang="0">
                      <a:pos x="0" y="8"/>
                    </a:cxn>
                    <a:cxn ang="0">
                      <a:pos x="24" y="14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4">
                      <a:moveTo>
                        <a:pt x="54" y="6"/>
                      </a:moveTo>
                      <a:lnTo>
                        <a:pt x="30" y="0"/>
                      </a:lnTo>
                      <a:lnTo>
                        <a:pt x="0" y="8"/>
                      </a:lnTo>
                      <a:lnTo>
                        <a:pt x="24" y="14"/>
                      </a:lnTo>
                      <a:lnTo>
                        <a:pt x="5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49" name="Freeform 4425"/>
                <p:cNvSpPr>
                  <a:spLocks/>
                </p:cNvSpPr>
                <p:nvPr/>
              </p:nvSpPr>
              <p:spPr bwMode="auto">
                <a:xfrm>
                  <a:off x="2468" y="3250"/>
                  <a:ext cx="56" cy="14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32" y="0"/>
                    </a:cxn>
                    <a:cxn ang="0">
                      <a:pos x="0" y="8"/>
                    </a:cxn>
                    <a:cxn ang="0">
                      <a:pos x="24" y="14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4">
                      <a:moveTo>
                        <a:pt x="56" y="6"/>
                      </a:moveTo>
                      <a:lnTo>
                        <a:pt x="32" y="0"/>
                      </a:lnTo>
                      <a:lnTo>
                        <a:pt x="0" y="8"/>
                      </a:lnTo>
                      <a:lnTo>
                        <a:pt x="24" y="14"/>
                      </a:lnTo>
                      <a:lnTo>
                        <a:pt x="56" y="6"/>
                      </a:lnTo>
                      <a:close/>
                    </a:path>
                  </a:pathLst>
                </a:custGeom>
                <a:solidFill>
                  <a:srgbClr val="006E43"/>
                </a:solidFill>
                <a:ln w="0">
                  <a:solidFill>
                    <a:srgbClr val="006E4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50" name="Freeform 4426"/>
                <p:cNvSpPr>
                  <a:spLocks/>
                </p:cNvSpPr>
                <p:nvPr/>
              </p:nvSpPr>
              <p:spPr bwMode="auto">
                <a:xfrm>
                  <a:off x="2468" y="3250"/>
                  <a:ext cx="56" cy="14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32" y="0"/>
                    </a:cxn>
                    <a:cxn ang="0">
                      <a:pos x="0" y="8"/>
                    </a:cxn>
                    <a:cxn ang="0">
                      <a:pos x="24" y="14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4">
                      <a:moveTo>
                        <a:pt x="56" y="6"/>
                      </a:moveTo>
                      <a:lnTo>
                        <a:pt x="32" y="0"/>
                      </a:lnTo>
                      <a:lnTo>
                        <a:pt x="0" y="8"/>
                      </a:lnTo>
                      <a:lnTo>
                        <a:pt x="24" y="14"/>
                      </a:lnTo>
                      <a:lnTo>
                        <a:pt x="5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51" name="Freeform 4427"/>
                <p:cNvSpPr>
                  <a:spLocks/>
                </p:cNvSpPr>
                <p:nvPr/>
              </p:nvSpPr>
              <p:spPr bwMode="auto">
                <a:xfrm>
                  <a:off x="2436" y="3258"/>
                  <a:ext cx="56" cy="16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32" y="0"/>
                    </a:cxn>
                    <a:cxn ang="0">
                      <a:pos x="0" y="10"/>
                    </a:cxn>
                    <a:cxn ang="0">
                      <a:pos x="24" y="16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6">
                      <a:moveTo>
                        <a:pt x="56" y="6"/>
                      </a:moveTo>
                      <a:lnTo>
                        <a:pt x="32" y="0"/>
                      </a:lnTo>
                      <a:lnTo>
                        <a:pt x="0" y="10"/>
                      </a:lnTo>
                      <a:lnTo>
                        <a:pt x="24" y="16"/>
                      </a:lnTo>
                      <a:lnTo>
                        <a:pt x="56" y="6"/>
                      </a:lnTo>
                      <a:close/>
                    </a:path>
                  </a:pathLst>
                </a:custGeom>
                <a:solidFill>
                  <a:srgbClr val="006D48"/>
                </a:solidFill>
                <a:ln w="0">
                  <a:solidFill>
                    <a:srgbClr val="006D4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52" name="Freeform 4428"/>
                <p:cNvSpPr>
                  <a:spLocks/>
                </p:cNvSpPr>
                <p:nvPr/>
              </p:nvSpPr>
              <p:spPr bwMode="auto">
                <a:xfrm>
                  <a:off x="2436" y="3258"/>
                  <a:ext cx="56" cy="16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32" y="0"/>
                    </a:cxn>
                    <a:cxn ang="0">
                      <a:pos x="0" y="10"/>
                    </a:cxn>
                    <a:cxn ang="0">
                      <a:pos x="24" y="16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6">
                      <a:moveTo>
                        <a:pt x="56" y="6"/>
                      </a:moveTo>
                      <a:lnTo>
                        <a:pt x="32" y="0"/>
                      </a:lnTo>
                      <a:lnTo>
                        <a:pt x="0" y="10"/>
                      </a:lnTo>
                      <a:lnTo>
                        <a:pt x="24" y="16"/>
                      </a:lnTo>
                      <a:lnTo>
                        <a:pt x="5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53" name="Freeform 4429"/>
                <p:cNvSpPr>
                  <a:spLocks/>
                </p:cNvSpPr>
                <p:nvPr/>
              </p:nvSpPr>
              <p:spPr bwMode="auto">
                <a:xfrm>
                  <a:off x="2404" y="3268"/>
                  <a:ext cx="56" cy="16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32" y="0"/>
                    </a:cxn>
                    <a:cxn ang="0">
                      <a:pos x="0" y="10"/>
                    </a:cxn>
                    <a:cxn ang="0">
                      <a:pos x="24" y="16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6">
                      <a:moveTo>
                        <a:pt x="56" y="6"/>
                      </a:moveTo>
                      <a:lnTo>
                        <a:pt x="32" y="0"/>
                      </a:lnTo>
                      <a:lnTo>
                        <a:pt x="0" y="10"/>
                      </a:lnTo>
                      <a:lnTo>
                        <a:pt x="24" y="16"/>
                      </a:lnTo>
                      <a:lnTo>
                        <a:pt x="56" y="6"/>
                      </a:lnTo>
                      <a:close/>
                    </a:path>
                  </a:pathLst>
                </a:custGeom>
                <a:solidFill>
                  <a:srgbClr val="006D4E"/>
                </a:solidFill>
                <a:ln w="0">
                  <a:solidFill>
                    <a:srgbClr val="006D4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54" name="Freeform 4430"/>
                <p:cNvSpPr>
                  <a:spLocks/>
                </p:cNvSpPr>
                <p:nvPr/>
              </p:nvSpPr>
              <p:spPr bwMode="auto">
                <a:xfrm>
                  <a:off x="2404" y="3268"/>
                  <a:ext cx="56" cy="16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32" y="0"/>
                    </a:cxn>
                    <a:cxn ang="0">
                      <a:pos x="0" y="10"/>
                    </a:cxn>
                    <a:cxn ang="0">
                      <a:pos x="24" y="16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6">
                      <a:moveTo>
                        <a:pt x="56" y="6"/>
                      </a:moveTo>
                      <a:lnTo>
                        <a:pt x="32" y="0"/>
                      </a:lnTo>
                      <a:lnTo>
                        <a:pt x="0" y="10"/>
                      </a:lnTo>
                      <a:lnTo>
                        <a:pt x="24" y="16"/>
                      </a:lnTo>
                      <a:lnTo>
                        <a:pt x="5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55" name="Freeform 4431"/>
                <p:cNvSpPr>
                  <a:spLocks/>
                </p:cNvSpPr>
                <p:nvPr/>
              </p:nvSpPr>
              <p:spPr bwMode="auto">
                <a:xfrm>
                  <a:off x="2372" y="3278"/>
                  <a:ext cx="56" cy="18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32" y="0"/>
                    </a:cxn>
                    <a:cxn ang="0">
                      <a:pos x="0" y="12"/>
                    </a:cxn>
                    <a:cxn ang="0">
                      <a:pos x="22" y="18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8">
                      <a:moveTo>
                        <a:pt x="56" y="6"/>
                      </a:moveTo>
                      <a:lnTo>
                        <a:pt x="32" y="0"/>
                      </a:lnTo>
                      <a:lnTo>
                        <a:pt x="0" y="12"/>
                      </a:lnTo>
                      <a:lnTo>
                        <a:pt x="22" y="18"/>
                      </a:lnTo>
                      <a:lnTo>
                        <a:pt x="56" y="6"/>
                      </a:lnTo>
                      <a:close/>
                    </a:path>
                  </a:pathLst>
                </a:custGeom>
                <a:solidFill>
                  <a:srgbClr val="006D54"/>
                </a:solidFill>
                <a:ln w="0">
                  <a:solidFill>
                    <a:srgbClr val="006D5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56" name="Freeform 4432"/>
                <p:cNvSpPr>
                  <a:spLocks/>
                </p:cNvSpPr>
                <p:nvPr/>
              </p:nvSpPr>
              <p:spPr bwMode="auto">
                <a:xfrm>
                  <a:off x="2372" y="3278"/>
                  <a:ext cx="56" cy="18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32" y="0"/>
                    </a:cxn>
                    <a:cxn ang="0">
                      <a:pos x="0" y="12"/>
                    </a:cxn>
                    <a:cxn ang="0">
                      <a:pos x="22" y="18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8">
                      <a:moveTo>
                        <a:pt x="56" y="6"/>
                      </a:moveTo>
                      <a:lnTo>
                        <a:pt x="32" y="0"/>
                      </a:lnTo>
                      <a:lnTo>
                        <a:pt x="0" y="12"/>
                      </a:lnTo>
                      <a:lnTo>
                        <a:pt x="22" y="18"/>
                      </a:lnTo>
                      <a:lnTo>
                        <a:pt x="5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57" name="Freeform 4433"/>
                <p:cNvSpPr>
                  <a:spLocks/>
                </p:cNvSpPr>
                <p:nvPr/>
              </p:nvSpPr>
              <p:spPr bwMode="auto">
                <a:xfrm>
                  <a:off x="2338" y="3290"/>
                  <a:ext cx="56" cy="18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34" y="0"/>
                    </a:cxn>
                    <a:cxn ang="0">
                      <a:pos x="0" y="12"/>
                    </a:cxn>
                    <a:cxn ang="0">
                      <a:pos x="22" y="18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8">
                      <a:moveTo>
                        <a:pt x="56" y="6"/>
                      </a:moveTo>
                      <a:lnTo>
                        <a:pt x="34" y="0"/>
                      </a:lnTo>
                      <a:lnTo>
                        <a:pt x="0" y="12"/>
                      </a:lnTo>
                      <a:lnTo>
                        <a:pt x="22" y="18"/>
                      </a:lnTo>
                      <a:lnTo>
                        <a:pt x="56" y="6"/>
                      </a:lnTo>
                      <a:close/>
                    </a:path>
                  </a:pathLst>
                </a:custGeom>
                <a:solidFill>
                  <a:srgbClr val="006D59"/>
                </a:solidFill>
                <a:ln w="0">
                  <a:solidFill>
                    <a:srgbClr val="006D5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58" name="Freeform 4434"/>
                <p:cNvSpPr>
                  <a:spLocks/>
                </p:cNvSpPr>
                <p:nvPr/>
              </p:nvSpPr>
              <p:spPr bwMode="auto">
                <a:xfrm>
                  <a:off x="2338" y="3290"/>
                  <a:ext cx="56" cy="18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34" y="0"/>
                    </a:cxn>
                    <a:cxn ang="0">
                      <a:pos x="0" y="12"/>
                    </a:cxn>
                    <a:cxn ang="0">
                      <a:pos x="22" y="18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8">
                      <a:moveTo>
                        <a:pt x="56" y="6"/>
                      </a:moveTo>
                      <a:lnTo>
                        <a:pt x="34" y="0"/>
                      </a:lnTo>
                      <a:lnTo>
                        <a:pt x="0" y="12"/>
                      </a:lnTo>
                      <a:lnTo>
                        <a:pt x="22" y="18"/>
                      </a:lnTo>
                      <a:lnTo>
                        <a:pt x="5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59" name="Freeform 4435"/>
                <p:cNvSpPr>
                  <a:spLocks/>
                </p:cNvSpPr>
                <p:nvPr/>
              </p:nvSpPr>
              <p:spPr bwMode="auto">
                <a:xfrm>
                  <a:off x="2304" y="3302"/>
                  <a:ext cx="56" cy="20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34" y="0"/>
                    </a:cxn>
                    <a:cxn ang="0">
                      <a:pos x="0" y="12"/>
                    </a:cxn>
                    <a:cxn ang="0">
                      <a:pos x="22" y="20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20">
                      <a:moveTo>
                        <a:pt x="56" y="6"/>
                      </a:moveTo>
                      <a:lnTo>
                        <a:pt x="34" y="0"/>
                      </a:lnTo>
                      <a:lnTo>
                        <a:pt x="0" y="12"/>
                      </a:lnTo>
                      <a:lnTo>
                        <a:pt x="22" y="20"/>
                      </a:lnTo>
                      <a:lnTo>
                        <a:pt x="56" y="6"/>
                      </a:lnTo>
                      <a:close/>
                    </a:path>
                  </a:pathLst>
                </a:custGeom>
                <a:solidFill>
                  <a:srgbClr val="006E5C"/>
                </a:solidFill>
                <a:ln w="0">
                  <a:solidFill>
                    <a:srgbClr val="006E5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60" name="Freeform 4436"/>
                <p:cNvSpPr>
                  <a:spLocks/>
                </p:cNvSpPr>
                <p:nvPr/>
              </p:nvSpPr>
              <p:spPr bwMode="auto">
                <a:xfrm>
                  <a:off x="2304" y="3302"/>
                  <a:ext cx="56" cy="20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34" y="0"/>
                    </a:cxn>
                    <a:cxn ang="0">
                      <a:pos x="0" y="12"/>
                    </a:cxn>
                    <a:cxn ang="0">
                      <a:pos x="22" y="20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20">
                      <a:moveTo>
                        <a:pt x="56" y="6"/>
                      </a:moveTo>
                      <a:lnTo>
                        <a:pt x="34" y="0"/>
                      </a:lnTo>
                      <a:lnTo>
                        <a:pt x="0" y="12"/>
                      </a:lnTo>
                      <a:lnTo>
                        <a:pt x="22" y="20"/>
                      </a:lnTo>
                      <a:lnTo>
                        <a:pt x="5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61" name="Freeform 4437"/>
                <p:cNvSpPr>
                  <a:spLocks/>
                </p:cNvSpPr>
                <p:nvPr/>
              </p:nvSpPr>
              <p:spPr bwMode="auto">
                <a:xfrm>
                  <a:off x="2268" y="3314"/>
                  <a:ext cx="58" cy="22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36" y="0"/>
                    </a:cxn>
                    <a:cxn ang="0">
                      <a:pos x="0" y="14"/>
                    </a:cxn>
                    <a:cxn ang="0">
                      <a:pos x="24" y="22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22">
                      <a:moveTo>
                        <a:pt x="58" y="8"/>
                      </a:moveTo>
                      <a:lnTo>
                        <a:pt x="36" y="0"/>
                      </a:lnTo>
                      <a:lnTo>
                        <a:pt x="0" y="14"/>
                      </a:lnTo>
                      <a:lnTo>
                        <a:pt x="24" y="22"/>
                      </a:lnTo>
                      <a:lnTo>
                        <a:pt x="58" y="8"/>
                      </a:lnTo>
                      <a:close/>
                    </a:path>
                  </a:pathLst>
                </a:custGeom>
                <a:solidFill>
                  <a:srgbClr val="00705C"/>
                </a:solidFill>
                <a:ln w="0">
                  <a:solidFill>
                    <a:srgbClr val="00705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62" name="Freeform 4438"/>
                <p:cNvSpPr>
                  <a:spLocks/>
                </p:cNvSpPr>
                <p:nvPr/>
              </p:nvSpPr>
              <p:spPr bwMode="auto">
                <a:xfrm>
                  <a:off x="2268" y="3314"/>
                  <a:ext cx="58" cy="22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36" y="0"/>
                    </a:cxn>
                    <a:cxn ang="0">
                      <a:pos x="0" y="14"/>
                    </a:cxn>
                    <a:cxn ang="0">
                      <a:pos x="24" y="22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22">
                      <a:moveTo>
                        <a:pt x="58" y="8"/>
                      </a:moveTo>
                      <a:lnTo>
                        <a:pt x="36" y="0"/>
                      </a:lnTo>
                      <a:lnTo>
                        <a:pt x="0" y="14"/>
                      </a:lnTo>
                      <a:lnTo>
                        <a:pt x="24" y="22"/>
                      </a:lnTo>
                      <a:lnTo>
                        <a:pt x="58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63" name="Freeform 4439"/>
                <p:cNvSpPr>
                  <a:spLocks/>
                </p:cNvSpPr>
                <p:nvPr/>
              </p:nvSpPr>
              <p:spPr bwMode="auto">
                <a:xfrm>
                  <a:off x="2234" y="3328"/>
                  <a:ext cx="58" cy="20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34" y="0"/>
                    </a:cxn>
                    <a:cxn ang="0">
                      <a:pos x="0" y="12"/>
                    </a:cxn>
                    <a:cxn ang="0">
                      <a:pos x="22" y="20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20">
                      <a:moveTo>
                        <a:pt x="58" y="8"/>
                      </a:moveTo>
                      <a:lnTo>
                        <a:pt x="34" y="0"/>
                      </a:lnTo>
                      <a:lnTo>
                        <a:pt x="0" y="12"/>
                      </a:lnTo>
                      <a:lnTo>
                        <a:pt x="22" y="20"/>
                      </a:lnTo>
                      <a:lnTo>
                        <a:pt x="58" y="8"/>
                      </a:lnTo>
                      <a:close/>
                    </a:path>
                  </a:pathLst>
                </a:custGeom>
                <a:solidFill>
                  <a:srgbClr val="007359"/>
                </a:solidFill>
                <a:ln w="0">
                  <a:solidFill>
                    <a:srgbClr val="00735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64" name="Freeform 4440"/>
                <p:cNvSpPr>
                  <a:spLocks/>
                </p:cNvSpPr>
                <p:nvPr/>
              </p:nvSpPr>
              <p:spPr bwMode="auto">
                <a:xfrm>
                  <a:off x="2234" y="3328"/>
                  <a:ext cx="58" cy="20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34" y="0"/>
                    </a:cxn>
                    <a:cxn ang="0">
                      <a:pos x="0" y="12"/>
                    </a:cxn>
                    <a:cxn ang="0">
                      <a:pos x="22" y="20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20">
                      <a:moveTo>
                        <a:pt x="58" y="8"/>
                      </a:moveTo>
                      <a:lnTo>
                        <a:pt x="34" y="0"/>
                      </a:lnTo>
                      <a:lnTo>
                        <a:pt x="0" y="12"/>
                      </a:lnTo>
                      <a:lnTo>
                        <a:pt x="22" y="20"/>
                      </a:lnTo>
                      <a:lnTo>
                        <a:pt x="58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65" name="Freeform 4441"/>
                <p:cNvSpPr>
                  <a:spLocks/>
                </p:cNvSpPr>
                <p:nvPr/>
              </p:nvSpPr>
              <p:spPr bwMode="auto">
                <a:xfrm>
                  <a:off x="2198" y="3340"/>
                  <a:ext cx="58" cy="20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36" y="0"/>
                    </a:cxn>
                    <a:cxn ang="0">
                      <a:pos x="0" y="12"/>
                    </a:cxn>
                    <a:cxn ang="0">
                      <a:pos x="22" y="20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20">
                      <a:moveTo>
                        <a:pt x="58" y="8"/>
                      </a:moveTo>
                      <a:lnTo>
                        <a:pt x="36" y="0"/>
                      </a:lnTo>
                      <a:lnTo>
                        <a:pt x="0" y="12"/>
                      </a:lnTo>
                      <a:lnTo>
                        <a:pt x="22" y="20"/>
                      </a:lnTo>
                      <a:lnTo>
                        <a:pt x="58" y="8"/>
                      </a:lnTo>
                      <a:close/>
                    </a:path>
                  </a:pathLst>
                </a:custGeom>
                <a:solidFill>
                  <a:srgbClr val="007753"/>
                </a:solidFill>
                <a:ln w="0">
                  <a:solidFill>
                    <a:srgbClr val="00775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66" name="Freeform 4442"/>
                <p:cNvSpPr>
                  <a:spLocks/>
                </p:cNvSpPr>
                <p:nvPr/>
              </p:nvSpPr>
              <p:spPr bwMode="auto">
                <a:xfrm>
                  <a:off x="2198" y="3340"/>
                  <a:ext cx="58" cy="20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36" y="0"/>
                    </a:cxn>
                    <a:cxn ang="0">
                      <a:pos x="0" y="12"/>
                    </a:cxn>
                    <a:cxn ang="0">
                      <a:pos x="22" y="20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20">
                      <a:moveTo>
                        <a:pt x="58" y="8"/>
                      </a:moveTo>
                      <a:lnTo>
                        <a:pt x="36" y="0"/>
                      </a:lnTo>
                      <a:lnTo>
                        <a:pt x="0" y="12"/>
                      </a:lnTo>
                      <a:lnTo>
                        <a:pt x="22" y="20"/>
                      </a:lnTo>
                      <a:lnTo>
                        <a:pt x="58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67" name="Freeform 4443"/>
                <p:cNvSpPr>
                  <a:spLocks/>
                </p:cNvSpPr>
                <p:nvPr/>
              </p:nvSpPr>
              <p:spPr bwMode="auto">
                <a:xfrm>
                  <a:off x="2160" y="3352"/>
                  <a:ext cx="60" cy="20"/>
                </a:xfrm>
                <a:custGeom>
                  <a:avLst/>
                  <a:gdLst/>
                  <a:ahLst/>
                  <a:cxnLst>
                    <a:cxn ang="0">
                      <a:pos x="60" y="8"/>
                    </a:cxn>
                    <a:cxn ang="0">
                      <a:pos x="38" y="0"/>
                    </a:cxn>
                    <a:cxn ang="0">
                      <a:pos x="0" y="10"/>
                    </a:cxn>
                    <a:cxn ang="0">
                      <a:pos x="22" y="20"/>
                    </a:cxn>
                    <a:cxn ang="0">
                      <a:pos x="60" y="8"/>
                    </a:cxn>
                  </a:cxnLst>
                  <a:rect l="0" t="0" r="r" b="b"/>
                  <a:pathLst>
                    <a:path w="60" h="20">
                      <a:moveTo>
                        <a:pt x="60" y="8"/>
                      </a:moveTo>
                      <a:lnTo>
                        <a:pt x="38" y="0"/>
                      </a:lnTo>
                      <a:lnTo>
                        <a:pt x="0" y="10"/>
                      </a:lnTo>
                      <a:lnTo>
                        <a:pt x="22" y="20"/>
                      </a:lnTo>
                      <a:lnTo>
                        <a:pt x="60" y="8"/>
                      </a:lnTo>
                      <a:close/>
                    </a:path>
                  </a:pathLst>
                </a:custGeom>
                <a:solidFill>
                  <a:srgbClr val="007A4C"/>
                </a:solidFill>
                <a:ln w="0">
                  <a:solidFill>
                    <a:srgbClr val="007A4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68" name="Freeform 4444"/>
                <p:cNvSpPr>
                  <a:spLocks/>
                </p:cNvSpPr>
                <p:nvPr/>
              </p:nvSpPr>
              <p:spPr bwMode="auto">
                <a:xfrm>
                  <a:off x="2160" y="3352"/>
                  <a:ext cx="60" cy="20"/>
                </a:xfrm>
                <a:custGeom>
                  <a:avLst/>
                  <a:gdLst/>
                  <a:ahLst/>
                  <a:cxnLst>
                    <a:cxn ang="0">
                      <a:pos x="60" y="8"/>
                    </a:cxn>
                    <a:cxn ang="0">
                      <a:pos x="38" y="0"/>
                    </a:cxn>
                    <a:cxn ang="0">
                      <a:pos x="0" y="10"/>
                    </a:cxn>
                    <a:cxn ang="0">
                      <a:pos x="22" y="20"/>
                    </a:cxn>
                    <a:cxn ang="0">
                      <a:pos x="60" y="8"/>
                    </a:cxn>
                  </a:cxnLst>
                  <a:rect l="0" t="0" r="r" b="b"/>
                  <a:pathLst>
                    <a:path w="60" h="20">
                      <a:moveTo>
                        <a:pt x="60" y="8"/>
                      </a:moveTo>
                      <a:lnTo>
                        <a:pt x="38" y="0"/>
                      </a:lnTo>
                      <a:lnTo>
                        <a:pt x="0" y="10"/>
                      </a:lnTo>
                      <a:lnTo>
                        <a:pt x="22" y="20"/>
                      </a:lnTo>
                      <a:lnTo>
                        <a:pt x="60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69" name="Freeform 4445"/>
                <p:cNvSpPr>
                  <a:spLocks/>
                </p:cNvSpPr>
                <p:nvPr/>
              </p:nvSpPr>
              <p:spPr bwMode="auto">
                <a:xfrm>
                  <a:off x="2122" y="3362"/>
                  <a:ext cx="60" cy="20"/>
                </a:xfrm>
                <a:custGeom>
                  <a:avLst/>
                  <a:gdLst/>
                  <a:ahLst/>
                  <a:cxnLst>
                    <a:cxn ang="0">
                      <a:pos x="60" y="10"/>
                    </a:cxn>
                    <a:cxn ang="0">
                      <a:pos x="38" y="0"/>
                    </a:cxn>
                    <a:cxn ang="0">
                      <a:pos x="0" y="10"/>
                    </a:cxn>
                    <a:cxn ang="0">
                      <a:pos x="24" y="20"/>
                    </a:cxn>
                    <a:cxn ang="0">
                      <a:pos x="60" y="10"/>
                    </a:cxn>
                  </a:cxnLst>
                  <a:rect l="0" t="0" r="r" b="b"/>
                  <a:pathLst>
                    <a:path w="60" h="20">
                      <a:moveTo>
                        <a:pt x="60" y="10"/>
                      </a:moveTo>
                      <a:lnTo>
                        <a:pt x="38" y="0"/>
                      </a:lnTo>
                      <a:lnTo>
                        <a:pt x="0" y="10"/>
                      </a:lnTo>
                      <a:lnTo>
                        <a:pt x="24" y="20"/>
                      </a:lnTo>
                      <a:lnTo>
                        <a:pt x="60" y="10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70" name="Freeform 4446"/>
                <p:cNvSpPr>
                  <a:spLocks/>
                </p:cNvSpPr>
                <p:nvPr/>
              </p:nvSpPr>
              <p:spPr bwMode="auto">
                <a:xfrm>
                  <a:off x="2122" y="3362"/>
                  <a:ext cx="60" cy="20"/>
                </a:xfrm>
                <a:custGeom>
                  <a:avLst/>
                  <a:gdLst/>
                  <a:ahLst/>
                  <a:cxnLst>
                    <a:cxn ang="0">
                      <a:pos x="60" y="10"/>
                    </a:cxn>
                    <a:cxn ang="0">
                      <a:pos x="38" y="0"/>
                    </a:cxn>
                    <a:cxn ang="0">
                      <a:pos x="0" y="10"/>
                    </a:cxn>
                    <a:cxn ang="0">
                      <a:pos x="24" y="20"/>
                    </a:cxn>
                    <a:cxn ang="0">
                      <a:pos x="60" y="10"/>
                    </a:cxn>
                  </a:cxnLst>
                  <a:rect l="0" t="0" r="r" b="b"/>
                  <a:pathLst>
                    <a:path w="60" h="20">
                      <a:moveTo>
                        <a:pt x="60" y="10"/>
                      </a:moveTo>
                      <a:lnTo>
                        <a:pt x="38" y="0"/>
                      </a:lnTo>
                      <a:lnTo>
                        <a:pt x="0" y="10"/>
                      </a:lnTo>
                      <a:lnTo>
                        <a:pt x="24" y="20"/>
                      </a:lnTo>
                      <a:lnTo>
                        <a:pt x="60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16" name="Group 4447"/>
              <p:cNvGrpSpPr>
                <a:grpSpLocks/>
              </p:cNvGrpSpPr>
              <p:nvPr/>
            </p:nvGrpSpPr>
            <p:grpSpPr bwMode="auto">
              <a:xfrm>
                <a:off x="2146" y="3120"/>
                <a:ext cx="1046" cy="284"/>
                <a:chOff x="2146" y="3120"/>
                <a:chExt cx="1046" cy="284"/>
              </a:xfrm>
            </p:grpSpPr>
            <p:sp>
              <p:nvSpPr>
                <p:cNvPr id="159072" name="Freeform 4448"/>
                <p:cNvSpPr>
                  <a:spLocks/>
                </p:cNvSpPr>
                <p:nvPr/>
              </p:nvSpPr>
              <p:spPr bwMode="auto">
                <a:xfrm>
                  <a:off x="3096" y="3120"/>
                  <a:ext cx="46" cy="10"/>
                </a:xfrm>
                <a:custGeom>
                  <a:avLst/>
                  <a:gdLst/>
                  <a:ahLst/>
                  <a:cxnLst>
                    <a:cxn ang="0">
                      <a:pos x="46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6" y="10"/>
                    </a:cxn>
                    <a:cxn ang="0">
                      <a:pos x="46" y="6"/>
                    </a:cxn>
                  </a:cxnLst>
                  <a:rect l="0" t="0" r="r" b="b"/>
                  <a:pathLst>
                    <a:path w="46" h="10">
                      <a:moveTo>
                        <a:pt x="46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6" y="10"/>
                      </a:lnTo>
                      <a:lnTo>
                        <a:pt x="46" y="6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73" name="Freeform 4449"/>
                <p:cNvSpPr>
                  <a:spLocks/>
                </p:cNvSpPr>
                <p:nvPr/>
              </p:nvSpPr>
              <p:spPr bwMode="auto">
                <a:xfrm>
                  <a:off x="3096" y="3120"/>
                  <a:ext cx="46" cy="10"/>
                </a:xfrm>
                <a:custGeom>
                  <a:avLst/>
                  <a:gdLst/>
                  <a:ahLst/>
                  <a:cxnLst>
                    <a:cxn ang="0">
                      <a:pos x="46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6" y="10"/>
                    </a:cxn>
                    <a:cxn ang="0">
                      <a:pos x="46" y="6"/>
                    </a:cxn>
                  </a:cxnLst>
                  <a:rect l="0" t="0" r="r" b="b"/>
                  <a:pathLst>
                    <a:path w="46" h="10">
                      <a:moveTo>
                        <a:pt x="46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6" y="10"/>
                      </a:lnTo>
                      <a:lnTo>
                        <a:pt x="4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74" name="Freeform 4450"/>
                <p:cNvSpPr>
                  <a:spLocks/>
                </p:cNvSpPr>
                <p:nvPr/>
              </p:nvSpPr>
              <p:spPr bwMode="auto">
                <a:xfrm>
                  <a:off x="3074" y="3126"/>
                  <a:ext cx="48" cy="10"/>
                </a:xfrm>
                <a:custGeom>
                  <a:avLst/>
                  <a:gdLst/>
                  <a:ahLst/>
                  <a:cxnLst>
                    <a:cxn ang="0">
                      <a:pos x="48" y="4"/>
                    </a:cxn>
                    <a:cxn ang="0">
                      <a:pos x="22" y="0"/>
                    </a:cxn>
                    <a:cxn ang="0">
                      <a:pos x="0" y="4"/>
                    </a:cxn>
                    <a:cxn ang="0">
                      <a:pos x="26" y="10"/>
                    </a:cxn>
                    <a:cxn ang="0">
                      <a:pos x="48" y="4"/>
                    </a:cxn>
                  </a:cxnLst>
                  <a:rect l="0" t="0" r="r" b="b"/>
                  <a:pathLst>
                    <a:path w="48" h="10">
                      <a:moveTo>
                        <a:pt x="48" y="4"/>
                      </a:moveTo>
                      <a:lnTo>
                        <a:pt x="22" y="0"/>
                      </a:lnTo>
                      <a:lnTo>
                        <a:pt x="0" y="4"/>
                      </a:lnTo>
                      <a:lnTo>
                        <a:pt x="26" y="10"/>
                      </a:lnTo>
                      <a:lnTo>
                        <a:pt x="48" y="4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75" name="Freeform 4451"/>
                <p:cNvSpPr>
                  <a:spLocks/>
                </p:cNvSpPr>
                <p:nvPr/>
              </p:nvSpPr>
              <p:spPr bwMode="auto">
                <a:xfrm>
                  <a:off x="3074" y="3126"/>
                  <a:ext cx="48" cy="10"/>
                </a:xfrm>
                <a:custGeom>
                  <a:avLst/>
                  <a:gdLst/>
                  <a:ahLst/>
                  <a:cxnLst>
                    <a:cxn ang="0">
                      <a:pos x="48" y="4"/>
                    </a:cxn>
                    <a:cxn ang="0">
                      <a:pos x="22" y="0"/>
                    </a:cxn>
                    <a:cxn ang="0">
                      <a:pos x="0" y="4"/>
                    </a:cxn>
                    <a:cxn ang="0">
                      <a:pos x="26" y="10"/>
                    </a:cxn>
                    <a:cxn ang="0">
                      <a:pos x="48" y="4"/>
                    </a:cxn>
                  </a:cxnLst>
                  <a:rect l="0" t="0" r="r" b="b"/>
                  <a:pathLst>
                    <a:path w="48" h="10">
                      <a:moveTo>
                        <a:pt x="48" y="4"/>
                      </a:moveTo>
                      <a:lnTo>
                        <a:pt x="22" y="0"/>
                      </a:lnTo>
                      <a:lnTo>
                        <a:pt x="0" y="4"/>
                      </a:lnTo>
                      <a:lnTo>
                        <a:pt x="26" y="10"/>
                      </a:lnTo>
                      <a:lnTo>
                        <a:pt x="48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76" name="Freeform 4452"/>
                <p:cNvSpPr>
                  <a:spLocks/>
                </p:cNvSpPr>
                <p:nvPr/>
              </p:nvSpPr>
              <p:spPr bwMode="auto">
                <a:xfrm>
                  <a:off x="3052" y="3130"/>
                  <a:ext cx="48" cy="14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4" y="14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4">
                      <a:moveTo>
                        <a:pt x="48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4" y="14"/>
                      </a:lnTo>
                      <a:lnTo>
                        <a:pt x="48" y="6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77" name="Freeform 4453"/>
                <p:cNvSpPr>
                  <a:spLocks/>
                </p:cNvSpPr>
                <p:nvPr/>
              </p:nvSpPr>
              <p:spPr bwMode="auto">
                <a:xfrm>
                  <a:off x="3052" y="3130"/>
                  <a:ext cx="48" cy="14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4" y="14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4">
                      <a:moveTo>
                        <a:pt x="48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4" y="14"/>
                      </a:lnTo>
                      <a:lnTo>
                        <a:pt x="4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78" name="Freeform 4454"/>
                <p:cNvSpPr>
                  <a:spLocks/>
                </p:cNvSpPr>
                <p:nvPr/>
              </p:nvSpPr>
              <p:spPr bwMode="auto">
                <a:xfrm>
                  <a:off x="3030" y="3136"/>
                  <a:ext cx="46" cy="14"/>
                </a:xfrm>
                <a:custGeom>
                  <a:avLst/>
                  <a:gdLst/>
                  <a:ahLst/>
                  <a:cxnLst>
                    <a:cxn ang="0">
                      <a:pos x="46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24" y="14"/>
                    </a:cxn>
                    <a:cxn ang="0">
                      <a:pos x="46" y="8"/>
                    </a:cxn>
                  </a:cxnLst>
                  <a:rect l="0" t="0" r="r" b="b"/>
                  <a:pathLst>
                    <a:path w="46" h="14">
                      <a:moveTo>
                        <a:pt x="46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4" y="14"/>
                      </a:lnTo>
                      <a:lnTo>
                        <a:pt x="46" y="8"/>
                      </a:lnTo>
                      <a:close/>
                    </a:path>
                  </a:pathLst>
                </a:custGeom>
                <a:solidFill>
                  <a:srgbClr val="007C45"/>
                </a:solidFill>
                <a:ln w="0">
                  <a:solidFill>
                    <a:srgbClr val="007C4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79" name="Freeform 4455"/>
                <p:cNvSpPr>
                  <a:spLocks/>
                </p:cNvSpPr>
                <p:nvPr/>
              </p:nvSpPr>
              <p:spPr bwMode="auto">
                <a:xfrm>
                  <a:off x="3030" y="3136"/>
                  <a:ext cx="46" cy="14"/>
                </a:xfrm>
                <a:custGeom>
                  <a:avLst/>
                  <a:gdLst/>
                  <a:ahLst/>
                  <a:cxnLst>
                    <a:cxn ang="0">
                      <a:pos x="46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24" y="14"/>
                    </a:cxn>
                    <a:cxn ang="0">
                      <a:pos x="46" y="8"/>
                    </a:cxn>
                  </a:cxnLst>
                  <a:rect l="0" t="0" r="r" b="b"/>
                  <a:pathLst>
                    <a:path w="46" h="14">
                      <a:moveTo>
                        <a:pt x="46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4" y="14"/>
                      </a:lnTo>
                      <a:lnTo>
                        <a:pt x="4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80" name="Freeform 4456"/>
                <p:cNvSpPr>
                  <a:spLocks/>
                </p:cNvSpPr>
                <p:nvPr/>
              </p:nvSpPr>
              <p:spPr bwMode="auto">
                <a:xfrm>
                  <a:off x="3006" y="3144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48" y="6"/>
                      </a:lnTo>
                      <a:close/>
                    </a:path>
                  </a:pathLst>
                </a:custGeom>
                <a:solidFill>
                  <a:srgbClr val="007C44"/>
                </a:solidFill>
                <a:ln w="0">
                  <a:solidFill>
                    <a:srgbClr val="007C4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81" name="Freeform 4457"/>
                <p:cNvSpPr>
                  <a:spLocks/>
                </p:cNvSpPr>
                <p:nvPr/>
              </p:nvSpPr>
              <p:spPr bwMode="auto">
                <a:xfrm>
                  <a:off x="3006" y="3144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4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82" name="Freeform 4458"/>
                <p:cNvSpPr>
                  <a:spLocks/>
                </p:cNvSpPr>
                <p:nvPr/>
              </p:nvSpPr>
              <p:spPr bwMode="auto">
                <a:xfrm>
                  <a:off x="2984" y="3150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8" y="6"/>
                      </a:lnTo>
                      <a:close/>
                    </a:path>
                  </a:pathLst>
                </a:custGeom>
                <a:solidFill>
                  <a:srgbClr val="007C43"/>
                </a:solidFill>
                <a:ln w="0">
                  <a:solidFill>
                    <a:srgbClr val="007C4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83" name="Freeform 4459"/>
                <p:cNvSpPr>
                  <a:spLocks/>
                </p:cNvSpPr>
                <p:nvPr/>
              </p:nvSpPr>
              <p:spPr bwMode="auto">
                <a:xfrm>
                  <a:off x="2984" y="3150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84" name="Freeform 4460"/>
                <p:cNvSpPr>
                  <a:spLocks/>
                </p:cNvSpPr>
                <p:nvPr/>
              </p:nvSpPr>
              <p:spPr bwMode="auto">
                <a:xfrm>
                  <a:off x="2960" y="3156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8" y="6"/>
                      </a:lnTo>
                      <a:close/>
                    </a:path>
                  </a:pathLst>
                </a:custGeom>
                <a:solidFill>
                  <a:srgbClr val="007C42"/>
                </a:solidFill>
                <a:ln w="0">
                  <a:solidFill>
                    <a:srgbClr val="007C4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85" name="Freeform 4461"/>
                <p:cNvSpPr>
                  <a:spLocks/>
                </p:cNvSpPr>
                <p:nvPr/>
              </p:nvSpPr>
              <p:spPr bwMode="auto">
                <a:xfrm>
                  <a:off x="2960" y="3156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86" name="Freeform 4462"/>
                <p:cNvSpPr>
                  <a:spLocks/>
                </p:cNvSpPr>
                <p:nvPr/>
              </p:nvSpPr>
              <p:spPr bwMode="auto">
                <a:xfrm>
                  <a:off x="2936" y="3162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8" y="6"/>
                      </a:lnTo>
                      <a:close/>
                    </a:path>
                  </a:pathLst>
                </a:custGeom>
                <a:solidFill>
                  <a:srgbClr val="007C40"/>
                </a:solidFill>
                <a:ln w="0">
                  <a:solidFill>
                    <a:srgbClr val="007C4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87" name="Freeform 4463"/>
                <p:cNvSpPr>
                  <a:spLocks/>
                </p:cNvSpPr>
                <p:nvPr/>
              </p:nvSpPr>
              <p:spPr bwMode="auto">
                <a:xfrm>
                  <a:off x="2936" y="3162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88" name="Freeform 4464"/>
                <p:cNvSpPr>
                  <a:spLocks/>
                </p:cNvSpPr>
                <p:nvPr/>
              </p:nvSpPr>
              <p:spPr bwMode="auto">
                <a:xfrm>
                  <a:off x="2912" y="3168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4" y="0"/>
                    </a:cxn>
                    <a:cxn ang="0">
                      <a:pos x="0" y="4"/>
                    </a:cxn>
                    <a:cxn ang="0">
                      <a:pos x="24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4" y="0"/>
                      </a:lnTo>
                      <a:lnTo>
                        <a:pt x="0" y="4"/>
                      </a:lnTo>
                      <a:lnTo>
                        <a:pt x="24" y="12"/>
                      </a:lnTo>
                      <a:lnTo>
                        <a:pt x="48" y="6"/>
                      </a:lnTo>
                      <a:close/>
                    </a:path>
                  </a:pathLst>
                </a:custGeom>
                <a:solidFill>
                  <a:srgbClr val="007C3D"/>
                </a:solidFill>
                <a:ln w="0">
                  <a:solidFill>
                    <a:srgbClr val="007C3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89" name="Freeform 4465"/>
                <p:cNvSpPr>
                  <a:spLocks/>
                </p:cNvSpPr>
                <p:nvPr/>
              </p:nvSpPr>
              <p:spPr bwMode="auto">
                <a:xfrm>
                  <a:off x="2912" y="3168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4" y="0"/>
                    </a:cxn>
                    <a:cxn ang="0">
                      <a:pos x="0" y="4"/>
                    </a:cxn>
                    <a:cxn ang="0">
                      <a:pos x="24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4" y="0"/>
                      </a:lnTo>
                      <a:lnTo>
                        <a:pt x="0" y="4"/>
                      </a:lnTo>
                      <a:lnTo>
                        <a:pt x="24" y="12"/>
                      </a:lnTo>
                      <a:lnTo>
                        <a:pt x="4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90" name="Freeform 4466"/>
                <p:cNvSpPr>
                  <a:spLocks/>
                </p:cNvSpPr>
                <p:nvPr/>
              </p:nvSpPr>
              <p:spPr bwMode="auto">
                <a:xfrm>
                  <a:off x="2886" y="3172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8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6" y="14"/>
                    </a:cxn>
                    <a:cxn ang="0">
                      <a:pos x="50" y="8"/>
                    </a:cxn>
                  </a:cxnLst>
                  <a:rect l="0" t="0" r="r" b="b"/>
                  <a:pathLst>
                    <a:path w="50" h="14">
                      <a:moveTo>
                        <a:pt x="50" y="8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6" y="14"/>
                      </a:lnTo>
                      <a:lnTo>
                        <a:pt x="50" y="8"/>
                      </a:lnTo>
                      <a:close/>
                    </a:path>
                  </a:pathLst>
                </a:custGeom>
                <a:solidFill>
                  <a:srgbClr val="007C3B"/>
                </a:solidFill>
                <a:ln w="0">
                  <a:solidFill>
                    <a:srgbClr val="007C3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91" name="Freeform 4467"/>
                <p:cNvSpPr>
                  <a:spLocks/>
                </p:cNvSpPr>
                <p:nvPr/>
              </p:nvSpPr>
              <p:spPr bwMode="auto">
                <a:xfrm>
                  <a:off x="2886" y="3172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8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6" y="14"/>
                    </a:cxn>
                    <a:cxn ang="0">
                      <a:pos x="50" y="8"/>
                    </a:cxn>
                  </a:cxnLst>
                  <a:rect l="0" t="0" r="r" b="b"/>
                  <a:pathLst>
                    <a:path w="50" h="14">
                      <a:moveTo>
                        <a:pt x="50" y="8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6" y="14"/>
                      </a:lnTo>
                      <a:lnTo>
                        <a:pt x="50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92" name="Freeform 4468"/>
                <p:cNvSpPr>
                  <a:spLocks/>
                </p:cNvSpPr>
                <p:nvPr/>
              </p:nvSpPr>
              <p:spPr bwMode="auto">
                <a:xfrm>
                  <a:off x="2862" y="3178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0" y="8"/>
                    </a:cxn>
                  </a:cxnLst>
                  <a:rect l="0" t="0" r="r" b="b"/>
                  <a:pathLst>
                    <a:path w="50" h="12">
                      <a:moveTo>
                        <a:pt x="50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0" y="8"/>
                      </a:lnTo>
                      <a:close/>
                    </a:path>
                  </a:pathLst>
                </a:custGeom>
                <a:solidFill>
                  <a:srgbClr val="007B39"/>
                </a:solidFill>
                <a:ln w="0">
                  <a:solidFill>
                    <a:srgbClr val="007B3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93" name="Freeform 4469"/>
                <p:cNvSpPr>
                  <a:spLocks/>
                </p:cNvSpPr>
                <p:nvPr/>
              </p:nvSpPr>
              <p:spPr bwMode="auto">
                <a:xfrm>
                  <a:off x="2862" y="3178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0" y="8"/>
                    </a:cxn>
                  </a:cxnLst>
                  <a:rect l="0" t="0" r="r" b="b"/>
                  <a:pathLst>
                    <a:path w="50" h="12">
                      <a:moveTo>
                        <a:pt x="50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0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94" name="Freeform 4470"/>
                <p:cNvSpPr>
                  <a:spLocks/>
                </p:cNvSpPr>
                <p:nvPr/>
              </p:nvSpPr>
              <p:spPr bwMode="auto">
                <a:xfrm>
                  <a:off x="2836" y="3184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0" y="6"/>
                      </a:lnTo>
                      <a:close/>
                    </a:path>
                  </a:pathLst>
                </a:custGeom>
                <a:solidFill>
                  <a:srgbClr val="007B36"/>
                </a:solidFill>
                <a:ln w="0">
                  <a:solidFill>
                    <a:srgbClr val="007B3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95" name="Freeform 4471"/>
                <p:cNvSpPr>
                  <a:spLocks/>
                </p:cNvSpPr>
                <p:nvPr/>
              </p:nvSpPr>
              <p:spPr bwMode="auto">
                <a:xfrm>
                  <a:off x="2836" y="3184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96" name="Freeform 4472"/>
                <p:cNvSpPr>
                  <a:spLocks/>
                </p:cNvSpPr>
                <p:nvPr/>
              </p:nvSpPr>
              <p:spPr bwMode="auto">
                <a:xfrm>
                  <a:off x="2810" y="3190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0" y="6"/>
                      </a:lnTo>
                      <a:close/>
                    </a:path>
                  </a:pathLst>
                </a:custGeom>
                <a:solidFill>
                  <a:srgbClr val="007A34"/>
                </a:solidFill>
                <a:ln w="0">
                  <a:solidFill>
                    <a:srgbClr val="007A3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97" name="Freeform 4473"/>
                <p:cNvSpPr>
                  <a:spLocks/>
                </p:cNvSpPr>
                <p:nvPr/>
              </p:nvSpPr>
              <p:spPr bwMode="auto">
                <a:xfrm>
                  <a:off x="2810" y="3190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98" name="Freeform 4474"/>
                <p:cNvSpPr>
                  <a:spLocks/>
                </p:cNvSpPr>
                <p:nvPr/>
              </p:nvSpPr>
              <p:spPr bwMode="auto">
                <a:xfrm>
                  <a:off x="2784" y="3196"/>
                  <a:ext cx="50" cy="10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24" y="10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0">
                      <a:moveTo>
                        <a:pt x="50" y="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24" y="10"/>
                      </a:lnTo>
                      <a:lnTo>
                        <a:pt x="50" y="6"/>
                      </a:lnTo>
                      <a:close/>
                    </a:path>
                  </a:pathLst>
                </a:custGeom>
                <a:solidFill>
                  <a:srgbClr val="007A31"/>
                </a:solidFill>
                <a:ln w="0">
                  <a:solidFill>
                    <a:srgbClr val="007A3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099" name="Freeform 4475"/>
                <p:cNvSpPr>
                  <a:spLocks/>
                </p:cNvSpPr>
                <p:nvPr/>
              </p:nvSpPr>
              <p:spPr bwMode="auto">
                <a:xfrm>
                  <a:off x="2784" y="3196"/>
                  <a:ext cx="50" cy="10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24" y="10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0">
                      <a:moveTo>
                        <a:pt x="50" y="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24" y="10"/>
                      </a:lnTo>
                      <a:lnTo>
                        <a:pt x="5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00" name="Freeform 4476"/>
                <p:cNvSpPr>
                  <a:spLocks/>
                </p:cNvSpPr>
                <p:nvPr/>
              </p:nvSpPr>
              <p:spPr bwMode="auto">
                <a:xfrm>
                  <a:off x="2756" y="3200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2" y="6"/>
                      </a:lnTo>
                      <a:close/>
                    </a:path>
                  </a:pathLst>
                </a:custGeom>
                <a:solidFill>
                  <a:srgbClr val="007930"/>
                </a:solidFill>
                <a:ln w="0">
                  <a:solidFill>
                    <a:srgbClr val="00793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01" name="Freeform 4477"/>
                <p:cNvSpPr>
                  <a:spLocks/>
                </p:cNvSpPr>
                <p:nvPr/>
              </p:nvSpPr>
              <p:spPr bwMode="auto">
                <a:xfrm>
                  <a:off x="2756" y="3200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02" name="Freeform 4478"/>
                <p:cNvSpPr>
                  <a:spLocks/>
                </p:cNvSpPr>
                <p:nvPr/>
              </p:nvSpPr>
              <p:spPr bwMode="auto">
                <a:xfrm>
                  <a:off x="2728" y="3206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26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28" y="0"/>
                      </a:lnTo>
                      <a:lnTo>
                        <a:pt x="0" y="4"/>
                      </a:lnTo>
                      <a:lnTo>
                        <a:pt x="26" y="12"/>
                      </a:lnTo>
                      <a:lnTo>
                        <a:pt x="52" y="6"/>
                      </a:lnTo>
                      <a:close/>
                    </a:path>
                  </a:pathLst>
                </a:custGeom>
                <a:solidFill>
                  <a:srgbClr val="00782E"/>
                </a:solidFill>
                <a:ln w="0">
                  <a:solidFill>
                    <a:srgbClr val="00782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03" name="Freeform 4479"/>
                <p:cNvSpPr>
                  <a:spLocks/>
                </p:cNvSpPr>
                <p:nvPr/>
              </p:nvSpPr>
              <p:spPr bwMode="auto">
                <a:xfrm>
                  <a:off x="2728" y="3206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26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28" y="0"/>
                      </a:lnTo>
                      <a:lnTo>
                        <a:pt x="0" y="4"/>
                      </a:lnTo>
                      <a:lnTo>
                        <a:pt x="26" y="12"/>
                      </a:lnTo>
                      <a:lnTo>
                        <a:pt x="5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04" name="Freeform 4480"/>
                <p:cNvSpPr>
                  <a:spLocks/>
                </p:cNvSpPr>
                <p:nvPr/>
              </p:nvSpPr>
              <p:spPr bwMode="auto">
                <a:xfrm>
                  <a:off x="2700" y="3210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2">
                      <a:moveTo>
                        <a:pt x="54" y="8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00762E"/>
                </a:solidFill>
                <a:ln w="0">
                  <a:solidFill>
                    <a:srgbClr val="00762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05" name="Freeform 4481"/>
                <p:cNvSpPr>
                  <a:spLocks/>
                </p:cNvSpPr>
                <p:nvPr/>
              </p:nvSpPr>
              <p:spPr bwMode="auto">
                <a:xfrm>
                  <a:off x="2700" y="3210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2">
                      <a:moveTo>
                        <a:pt x="54" y="8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06" name="Freeform 4482"/>
                <p:cNvSpPr>
                  <a:spLocks/>
                </p:cNvSpPr>
                <p:nvPr/>
              </p:nvSpPr>
              <p:spPr bwMode="auto">
                <a:xfrm>
                  <a:off x="2672" y="3216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2">
                      <a:moveTo>
                        <a:pt x="54" y="6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4" y="6"/>
                      </a:lnTo>
                      <a:close/>
                    </a:path>
                  </a:pathLst>
                </a:custGeom>
                <a:solidFill>
                  <a:srgbClr val="00752E"/>
                </a:solidFill>
                <a:ln w="0">
                  <a:solidFill>
                    <a:srgbClr val="00752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07" name="Freeform 4483"/>
                <p:cNvSpPr>
                  <a:spLocks/>
                </p:cNvSpPr>
                <p:nvPr/>
              </p:nvSpPr>
              <p:spPr bwMode="auto">
                <a:xfrm>
                  <a:off x="2672" y="3216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2">
                      <a:moveTo>
                        <a:pt x="54" y="6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08" name="Freeform 4484"/>
                <p:cNvSpPr>
                  <a:spLocks/>
                </p:cNvSpPr>
                <p:nvPr/>
              </p:nvSpPr>
              <p:spPr bwMode="auto">
                <a:xfrm>
                  <a:off x="2644" y="3222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2" y="6"/>
                      </a:lnTo>
                      <a:close/>
                    </a:path>
                  </a:pathLst>
                </a:custGeom>
                <a:solidFill>
                  <a:srgbClr val="00742F"/>
                </a:solidFill>
                <a:ln w="0">
                  <a:solidFill>
                    <a:srgbClr val="00742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09" name="Freeform 4485"/>
                <p:cNvSpPr>
                  <a:spLocks/>
                </p:cNvSpPr>
                <p:nvPr/>
              </p:nvSpPr>
              <p:spPr bwMode="auto">
                <a:xfrm>
                  <a:off x="2644" y="3222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10" name="Freeform 4486"/>
                <p:cNvSpPr>
                  <a:spLocks/>
                </p:cNvSpPr>
                <p:nvPr/>
              </p:nvSpPr>
              <p:spPr bwMode="auto">
                <a:xfrm>
                  <a:off x="2614" y="3228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2">
                      <a:moveTo>
                        <a:pt x="54" y="6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4" y="6"/>
                      </a:lnTo>
                      <a:close/>
                    </a:path>
                  </a:pathLst>
                </a:custGeom>
                <a:solidFill>
                  <a:srgbClr val="007230"/>
                </a:solidFill>
                <a:ln w="0">
                  <a:solidFill>
                    <a:srgbClr val="00723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11" name="Freeform 4487"/>
                <p:cNvSpPr>
                  <a:spLocks/>
                </p:cNvSpPr>
                <p:nvPr/>
              </p:nvSpPr>
              <p:spPr bwMode="auto">
                <a:xfrm>
                  <a:off x="2614" y="3228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2">
                      <a:moveTo>
                        <a:pt x="54" y="6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12" name="Freeform 4488"/>
                <p:cNvSpPr>
                  <a:spLocks/>
                </p:cNvSpPr>
                <p:nvPr/>
              </p:nvSpPr>
              <p:spPr bwMode="auto">
                <a:xfrm>
                  <a:off x="2584" y="3234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2">
                      <a:moveTo>
                        <a:pt x="54" y="6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4" y="6"/>
                      </a:lnTo>
                      <a:close/>
                    </a:path>
                  </a:pathLst>
                </a:custGeom>
                <a:solidFill>
                  <a:srgbClr val="007133"/>
                </a:solidFill>
                <a:ln w="0">
                  <a:solidFill>
                    <a:srgbClr val="0071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13" name="Freeform 4489"/>
                <p:cNvSpPr>
                  <a:spLocks/>
                </p:cNvSpPr>
                <p:nvPr/>
              </p:nvSpPr>
              <p:spPr bwMode="auto">
                <a:xfrm>
                  <a:off x="2584" y="3234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2">
                      <a:moveTo>
                        <a:pt x="54" y="6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14" name="Freeform 4490"/>
                <p:cNvSpPr>
                  <a:spLocks/>
                </p:cNvSpPr>
                <p:nvPr/>
              </p:nvSpPr>
              <p:spPr bwMode="auto">
                <a:xfrm>
                  <a:off x="2554" y="3240"/>
                  <a:ext cx="54" cy="14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30" y="0"/>
                    </a:cxn>
                    <a:cxn ang="0">
                      <a:pos x="0" y="8"/>
                    </a:cxn>
                    <a:cxn ang="0">
                      <a:pos x="24" y="14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4">
                      <a:moveTo>
                        <a:pt x="54" y="6"/>
                      </a:moveTo>
                      <a:lnTo>
                        <a:pt x="30" y="0"/>
                      </a:lnTo>
                      <a:lnTo>
                        <a:pt x="0" y="8"/>
                      </a:lnTo>
                      <a:lnTo>
                        <a:pt x="24" y="14"/>
                      </a:lnTo>
                      <a:lnTo>
                        <a:pt x="54" y="6"/>
                      </a:lnTo>
                      <a:close/>
                    </a:path>
                  </a:pathLst>
                </a:custGeom>
                <a:solidFill>
                  <a:srgbClr val="006F37"/>
                </a:solidFill>
                <a:ln w="0">
                  <a:solidFill>
                    <a:srgbClr val="006F3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15" name="Freeform 4491"/>
                <p:cNvSpPr>
                  <a:spLocks/>
                </p:cNvSpPr>
                <p:nvPr/>
              </p:nvSpPr>
              <p:spPr bwMode="auto">
                <a:xfrm>
                  <a:off x="2554" y="3240"/>
                  <a:ext cx="54" cy="14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30" y="0"/>
                    </a:cxn>
                    <a:cxn ang="0">
                      <a:pos x="0" y="8"/>
                    </a:cxn>
                    <a:cxn ang="0">
                      <a:pos x="24" y="14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4">
                      <a:moveTo>
                        <a:pt x="54" y="6"/>
                      </a:moveTo>
                      <a:lnTo>
                        <a:pt x="30" y="0"/>
                      </a:lnTo>
                      <a:lnTo>
                        <a:pt x="0" y="8"/>
                      </a:lnTo>
                      <a:lnTo>
                        <a:pt x="24" y="14"/>
                      </a:lnTo>
                      <a:lnTo>
                        <a:pt x="5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16" name="Freeform 4492"/>
                <p:cNvSpPr>
                  <a:spLocks/>
                </p:cNvSpPr>
                <p:nvPr/>
              </p:nvSpPr>
              <p:spPr bwMode="auto">
                <a:xfrm>
                  <a:off x="2524" y="3248"/>
                  <a:ext cx="54" cy="14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30" y="0"/>
                    </a:cxn>
                    <a:cxn ang="0">
                      <a:pos x="0" y="8"/>
                    </a:cxn>
                    <a:cxn ang="0">
                      <a:pos x="24" y="14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4">
                      <a:moveTo>
                        <a:pt x="54" y="6"/>
                      </a:moveTo>
                      <a:lnTo>
                        <a:pt x="30" y="0"/>
                      </a:lnTo>
                      <a:lnTo>
                        <a:pt x="0" y="8"/>
                      </a:lnTo>
                      <a:lnTo>
                        <a:pt x="24" y="14"/>
                      </a:lnTo>
                      <a:lnTo>
                        <a:pt x="54" y="6"/>
                      </a:lnTo>
                      <a:close/>
                    </a:path>
                  </a:pathLst>
                </a:custGeom>
                <a:solidFill>
                  <a:srgbClr val="006E3C"/>
                </a:solidFill>
                <a:ln w="0">
                  <a:solidFill>
                    <a:srgbClr val="006E3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17" name="Freeform 4493"/>
                <p:cNvSpPr>
                  <a:spLocks/>
                </p:cNvSpPr>
                <p:nvPr/>
              </p:nvSpPr>
              <p:spPr bwMode="auto">
                <a:xfrm>
                  <a:off x="2524" y="3248"/>
                  <a:ext cx="54" cy="14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30" y="0"/>
                    </a:cxn>
                    <a:cxn ang="0">
                      <a:pos x="0" y="8"/>
                    </a:cxn>
                    <a:cxn ang="0">
                      <a:pos x="24" y="14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4">
                      <a:moveTo>
                        <a:pt x="54" y="6"/>
                      </a:moveTo>
                      <a:lnTo>
                        <a:pt x="30" y="0"/>
                      </a:lnTo>
                      <a:lnTo>
                        <a:pt x="0" y="8"/>
                      </a:lnTo>
                      <a:lnTo>
                        <a:pt x="24" y="14"/>
                      </a:lnTo>
                      <a:lnTo>
                        <a:pt x="5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18" name="Freeform 4494"/>
                <p:cNvSpPr>
                  <a:spLocks/>
                </p:cNvSpPr>
                <p:nvPr/>
              </p:nvSpPr>
              <p:spPr bwMode="auto">
                <a:xfrm>
                  <a:off x="2492" y="3256"/>
                  <a:ext cx="56" cy="14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32" y="0"/>
                    </a:cxn>
                    <a:cxn ang="0">
                      <a:pos x="0" y="8"/>
                    </a:cxn>
                    <a:cxn ang="0">
                      <a:pos x="24" y="14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4">
                      <a:moveTo>
                        <a:pt x="56" y="6"/>
                      </a:moveTo>
                      <a:lnTo>
                        <a:pt x="32" y="0"/>
                      </a:lnTo>
                      <a:lnTo>
                        <a:pt x="0" y="8"/>
                      </a:lnTo>
                      <a:lnTo>
                        <a:pt x="24" y="14"/>
                      </a:lnTo>
                      <a:lnTo>
                        <a:pt x="56" y="6"/>
                      </a:lnTo>
                      <a:close/>
                    </a:path>
                  </a:pathLst>
                </a:custGeom>
                <a:solidFill>
                  <a:srgbClr val="006D42"/>
                </a:solidFill>
                <a:ln w="0">
                  <a:solidFill>
                    <a:srgbClr val="006D4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19" name="Freeform 4495"/>
                <p:cNvSpPr>
                  <a:spLocks/>
                </p:cNvSpPr>
                <p:nvPr/>
              </p:nvSpPr>
              <p:spPr bwMode="auto">
                <a:xfrm>
                  <a:off x="2492" y="3256"/>
                  <a:ext cx="56" cy="14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32" y="0"/>
                    </a:cxn>
                    <a:cxn ang="0">
                      <a:pos x="0" y="8"/>
                    </a:cxn>
                    <a:cxn ang="0">
                      <a:pos x="24" y="14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4">
                      <a:moveTo>
                        <a:pt x="56" y="6"/>
                      </a:moveTo>
                      <a:lnTo>
                        <a:pt x="32" y="0"/>
                      </a:lnTo>
                      <a:lnTo>
                        <a:pt x="0" y="8"/>
                      </a:lnTo>
                      <a:lnTo>
                        <a:pt x="24" y="14"/>
                      </a:lnTo>
                      <a:lnTo>
                        <a:pt x="5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20" name="Freeform 4496"/>
                <p:cNvSpPr>
                  <a:spLocks/>
                </p:cNvSpPr>
                <p:nvPr/>
              </p:nvSpPr>
              <p:spPr bwMode="auto">
                <a:xfrm>
                  <a:off x="2460" y="3264"/>
                  <a:ext cx="56" cy="16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32" y="0"/>
                    </a:cxn>
                    <a:cxn ang="0">
                      <a:pos x="0" y="10"/>
                    </a:cxn>
                    <a:cxn ang="0">
                      <a:pos x="24" y="16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6">
                      <a:moveTo>
                        <a:pt x="56" y="6"/>
                      </a:moveTo>
                      <a:lnTo>
                        <a:pt x="32" y="0"/>
                      </a:lnTo>
                      <a:lnTo>
                        <a:pt x="0" y="10"/>
                      </a:lnTo>
                      <a:lnTo>
                        <a:pt x="24" y="16"/>
                      </a:lnTo>
                      <a:lnTo>
                        <a:pt x="56" y="6"/>
                      </a:lnTo>
                      <a:close/>
                    </a:path>
                  </a:pathLst>
                </a:custGeom>
                <a:solidFill>
                  <a:srgbClr val="006C48"/>
                </a:solidFill>
                <a:ln w="0">
                  <a:solidFill>
                    <a:srgbClr val="006C4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21" name="Freeform 4497"/>
                <p:cNvSpPr>
                  <a:spLocks/>
                </p:cNvSpPr>
                <p:nvPr/>
              </p:nvSpPr>
              <p:spPr bwMode="auto">
                <a:xfrm>
                  <a:off x="2460" y="3264"/>
                  <a:ext cx="56" cy="16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32" y="0"/>
                    </a:cxn>
                    <a:cxn ang="0">
                      <a:pos x="0" y="10"/>
                    </a:cxn>
                    <a:cxn ang="0">
                      <a:pos x="24" y="16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6">
                      <a:moveTo>
                        <a:pt x="56" y="6"/>
                      </a:moveTo>
                      <a:lnTo>
                        <a:pt x="32" y="0"/>
                      </a:lnTo>
                      <a:lnTo>
                        <a:pt x="0" y="10"/>
                      </a:lnTo>
                      <a:lnTo>
                        <a:pt x="24" y="16"/>
                      </a:lnTo>
                      <a:lnTo>
                        <a:pt x="5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22" name="Freeform 4498"/>
                <p:cNvSpPr>
                  <a:spLocks/>
                </p:cNvSpPr>
                <p:nvPr/>
              </p:nvSpPr>
              <p:spPr bwMode="auto">
                <a:xfrm>
                  <a:off x="2428" y="3274"/>
                  <a:ext cx="56" cy="18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32" y="0"/>
                    </a:cxn>
                    <a:cxn ang="0">
                      <a:pos x="0" y="10"/>
                    </a:cxn>
                    <a:cxn ang="0">
                      <a:pos x="24" y="18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8">
                      <a:moveTo>
                        <a:pt x="56" y="6"/>
                      </a:moveTo>
                      <a:lnTo>
                        <a:pt x="32" y="0"/>
                      </a:lnTo>
                      <a:lnTo>
                        <a:pt x="0" y="10"/>
                      </a:lnTo>
                      <a:lnTo>
                        <a:pt x="24" y="18"/>
                      </a:lnTo>
                      <a:lnTo>
                        <a:pt x="56" y="6"/>
                      </a:lnTo>
                      <a:close/>
                    </a:path>
                  </a:pathLst>
                </a:custGeom>
                <a:solidFill>
                  <a:srgbClr val="006B4F"/>
                </a:solidFill>
                <a:ln w="0">
                  <a:solidFill>
                    <a:srgbClr val="006B4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23" name="Freeform 4499"/>
                <p:cNvSpPr>
                  <a:spLocks/>
                </p:cNvSpPr>
                <p:nvPr/>
              </p:nvSpPr>
              <p:spPr bwMode="auto">
                <a:xfrm>
                  <a:off x="2428" y="3274"/>
                  <a:ext cx="56" cy="18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32" y="0"/>
                    </a:cxn>
                    <a:cxn ang="0">
                      <a:pos x="0" y="10"/>
                    </a:cxn>
                    <a:cxn ang="0">
                      <a:pos x="24" y="18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8">
                      <a:moveTo>
                        <a:pt x="56" y="6"/>
                      </a:moveTo>
                      <a:lnTo>
                        <a:pt x="32" y="0"/>
                      </a:lnTo>
                      <a:lnTo>
                        <a:pt x="0" y="10"/>
                      </a:lnTo>
                      <a:lnTo>
                        <a:pt x="24" y="18"/>
                      </a:lnTo>
                      <a:lnTo>
                        <a:pt x="5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24" name="Freeform 4500"/>
                <p:cNvSpPr>
                  <a:spLocks/>
                </p:cNvSpPr>
                <p:nvPr/>
              </p:nvSpPr>
              <p:spPr bwMode="auto">
                <a:xfrm>
                  <a:off x="2394" y="3284"/>
                  <a:ext cx="58" cy="20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34" y="0"/>
                    </a:cxn>
                    <a:cxn ang="0">
                      <a:pos x="0" y="12"/>
                    </a:cxn>
                    <a:cxn ang="0">
                      <a:pos x="24" y="20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20">
                      <a:moveTo>
                        <a:pt x="58" y="8"/>
                      </a:moveTo>
                      <a:lnTo>
                        <a:pt x="34" y="0"/>
                      </a:lnTo>
                      <a:lnTo>
                        <a:pt x="0" y="12"/>
                      </a:lnTo>
                      <a:lnTo>
                        <a:pt x="24" y="20"/>
                      </a:lnTo>
                      <a:lnTo>
                        <a:pt x="58" y="8"/>
                      </a:lnTo>
                      <a:close/>
                    </a:path>
                  </a:pathLst>
                </a:custGeom>
                <a:solidFill>
                  <a:srgbClr val="006B55"/>
                </a:solidFill>
                <a:ln w="0">
                  <a:solidFill>
                    <a:srgbClr val="006B5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25" name="Freeform 4501"/>
                <p:cNvSpPr>
                  <a:spLocks/>
                </p:cNvSpPr>
                <p:nvPr/>
              </p:nvSpPr>
              <p:spPr bwMode="auto">
                <a:xfrm>
                  <a:off x="2394" y="3284"/>
                  <a:ext cx="58" cy="20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34" y="0"/>
                    </a:cxn>
                    <a:cxn ang="0">
                      <a:pos x="0" y="12"/>
                    </a:cxn>
                    <a:cxn ang="0">
                      <a:pos x="24" y="20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20">
                      <a:moveTo>
                        <a:pt x="58" y="8"/>
                      </a:moveTo>
                      <a:lnTo>
                        <a:pt x="34" y="0"/>
                      </a:lnTo>
                      <a:lnTo>
                        <a:pt x="0" y="12"/>
                      </a:lnTo>
                      <a:lnTo>
                        <a:pt x="24" y="20"/>
                      </a:lnTo>
                      <a:lnTo>
                        <a:pt x="58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26" name="Freeform 4502"/>
                <p:cNvSpPr>
                  <a:spLocks/>
                </p:cNvSpPr>
                <p:nvPr/>
              </p:nvSpPr>
              <p:spPr bwMode="auto">
                <a:xfrm>
                  <a:off x="2360" y="3296"/>
                  <a:ext cx="58" cy="20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34" y="0"/>
                    </a:cxn>
                    <a:cxn ang="0">
                      <a:pos x="0" y="12"/>
                    </a:cxn>
                    <a:cxn ang="0">
                      <a:pos x="24" y="20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20">
                      <a:moveTo>
                        <a:pt x="58" y="8"/>
                      </a:moveTo>
                      <a:lnTo>
                        <a:pt x="34" y="0"/>
                      </a:lnTo>
                      <a:lnTo>
                        <a:pt x="0" y="12"/>
                      </a:lnTo>
                      <a:lnTo>
                        <a:pt x="24" y="20"/>
                      </a:lnTo>
                      <a:lnTo>
                        <a:pt x="58" y="8"/>
                      </a:lnTo>
                      <a:close/>
                    </a:path>
                  </a:pathLst>
                </a:custGeom>
                <a:solidFill>
                  <a:srgbClr val="006B5A"/>
                </a:solidFill>
                <a:ln w="0">
                  <a:solidFill>
                    <a:srgbClr val="006B5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27" name="Freeform 4503"/>
                <p:cNvSpPr>
                  <a:spLocks/>
                </p:cNvSpPr>
                <p:nvPr/>
              </p:nvSpPr>
              <p:spPr bwMode="auto">
                <a:xfrm>
                  <a:off x="2360" y="3296"/>
                  <a:ext cx="58" cy="20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34" y="0"/>
                    </a:cxn>
                    <a:cxn ang="0">
                      <a:pos x="0" y="12"/>
                    </a:cxn>
                    <a:cxn ang="0">
                      <a:pos x="24" y="20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20">
                      <a:moveTo>
                        <a:pt x="58" y="8"/>
                      </a:moveTo>
                      <a:lnTo>
                        <a:pt x="34" y="0"/>
                      </a:lnTo>
                      <a:lnTo>
                        <a:pt x="0" y="12"/>
                      </a:lnTo>
                      <a:lnTo>
                        <a:pt x="24" y="20"/>
                      </a:lnTo>
                      <a:lnTo>
                        <a:pt x="58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28" name="Freeform 4504"/>
                <p:cNvSpPr>
                  <a:spLocks/>
                </p:cNvSpPr>
                <p:nvPr/>
              </p:nvSpPr>
              <p:spPr bwMode="auto">
                <a:xfrm>
                  <a:off x="2326" y="3308"/>
                  <a:ext cx="58" cy="22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34" y="0"/>
                    </a:cxn>
                    <a:cxn ang="0">
                      <a:pos x="0" y="14"/>
                    </a:cxn>
                    <a:cxn ang="0">
                      <a:pos x="24" y="22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22">
                      <a:moveTo>
                        <a:pt x="58" y="8"/>
                      </a:moveTo>
                      <a:lnTo>
                        <a:pt x="34" y="0"/>
                      </a:lnTo>
                      <a:lnTo>
                        <a:pt x="0" y="14"/>
                      </a:lnTo>
                      <a:lnTo>
                        <a:pt x="24" y="22"/>
                      </a:lnTo>
                      <a:lnTo>
                        <a:pt x="58" y="8"/>
                      </a:lnTo>
                      <a:close/>
                    </a:path>
                  </a:pathLst>
                </a:custGeom>
                <a:solidFill>
                  <a:srgbClr val="006D5E"/>
                </a:solidFill>
                <a:ln w="0">
                  <a:solidFill>
                    <a:srgbClr val="006D5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29" name="Freeform 4505"/>
                <p:cNvSpPr>
                  <a:spLocks/>
                </p:cNvSpPr>
                <p:nvPr/>
              </p:nvSpPr>
              <p:spPr bwMode="auto">
                <a:xfrm>
                  <a:off x="2326" y="3308"/>
                  <a:ext cx="58" cy="22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34" y="0"/>
                    </a:cxn>
                    <a:cxn ang="0">
                      <a:pos x="0" y="14"/>
                    </a:cxn>
                    <a:cxn ang="0">
                      <a:pos x="24" y="22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22">
                      <a:moveTo>
                        <a:pt x="58" y="8"/>
                      </a:moveTo>
                      <a:lnTo>
                        <a:pt x="34" y="0"/>
                      </a:lnTo>
                      <a:lnTo>
                        <a:pt x="0" y="14"/>
                      </a:lnTo>
                      <a:lnTo>
                        <a:pt x="24" y="22"/>
                      </a:lnTo>
                      <a:lnTo>
                        <a:pt x="58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30" name="Freeform 4506"/>
                <p:cNvSpPr>
                  <a:spLocks/>
                </p:cNvSpPr>
                <p:nvPr/>
              </p:nvSpPr>
              <p:spPr bwMode="auto">
                <a:xfrm>
                  <a:off x="2292" y="3322"/>
                  <a:ext cx="58" cy="22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34" y="0"/>
                    </a:cxn>
                    <a:cxn ang="0">
                      <a:pos x="0" y="14"/>
                    </a:cxn>
                    <a:cxn ang="0">
                      <a:pos x="24" y="22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22">
                      <a:moveTo>
                        <a:pt x="58" y="8"/>
                      </a:moveTo>
                      <a:lnTo>
                        <a:pt x="34" y="0"/>
                      </a:lnTo>
                      <a:lnTo>
                        <a:pt x="0" y="14"/>
                      </a:lnTo>
                      <a:lnTo>
                        <a:pt x="24" y="22"/>
                      </a:lnTo>
                      <a:lnTo>
                        <a:pt x="58" y="8"/>
                      </a:lnTo>
                      <a:close/>
                    </a:path>
                  </a:pathLst>
                </a:custGeom>
                <a:solidFill>
                  <a:srgbClr val="006F5E"/>
                </a:solidFill>
                <a:ln w="0">
                  <a:solidFill>
                    <a:srgbClr val="006F5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31" name="Freeform 4507"/>
                <p:cNvSpPr>
                  <a:spLocks/>
                </p:cNvSpPr>
                <p:nvPr/>
              </p:nvSpPr>
              <p:spPr bwMode="auto">
                <a:xfrm>
                  <a:off x="2292" y="3322"/>
                  <a:ext cx="58" cy="22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34" y="0"/>
                    </a:cxn>
                    <a:cxn ang="0">
                      <a:pos x="0" y="14"/>
                    </a:cxn>
                    <a:cxn ang="0">
                      <a:pos x="24" y="22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22">
                      <a:moveTo>
                        <a:pt x="58" y="8"/>
                      </a:moveTo>
                      <a:lnTo>
                        <a:pt x="34" y="0"/>
                      </a:lnTo>
                      <a:lnTo>
                        <a:pt x="0" y="14"/>
                      </a:lnTo>
                      <a:lnTo>
                        <a:pt x="24" y="22"/>
                      </a:lnTo>
                      <a:lnTo>
                        <a:pt x="58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32" name="Freeform 4508"/>
                <p:cNvSpPr>
                  <a:spLocks/>
                </p:cNvSpPr>
                <p:nvPr/>
              </p:nvSpPr>
              <p:spPr bwMode="auto">
                <a:xfrm>
                  <a:off x="2256" y="3336"/>
                  <a:ext cx="60" cy="22"/>
                </a:xfrm>
                <a:custGeom>
                  <a:avLst/>
                  <a:gdLst/>
                  <a:ahLst/>
                  <a:cxnLst>
                    <a:cxn ang="0">
                      <a:pos x="60" y="8"/>
                    </a:cxn>
                    <a:cxn ang="0">
                      <a:pos x="36" y="0"/>
                    </a:cxn>
                    <a:cxn ang="0">
                      <a:pos x="0" y="12"/>
                    </a:cxn>
                    <a:cxn ang="0">
                      <a:pos x="24" y="22"/>
                    </a:cxn>
                    <a:cxn ang="0">
                      <a:pos x="60" y="8"/>
                    </a:cxn>
                  </a:cxnLst>
                  <a:rect l="0" t="0" r="r" b="b"/>
                  <a:pathLst>
                    <a:path w="60" h="22">
                      <a:moveTo>
                        <a:pt x="60" y="8"/>
                      </a:moveTo>
                      <a:lnTo>
                        <a:pt x="36" y="0"/>
                      </a:lnTo>
                      <a:lnTo>
                        <a:pt x="0" y="12"/>
                      </a:lnTo>
                      <a:lnTo>
                        <a:pt x="24" y="22"/>
                      </a:lnTo>
                      <a:lnTo>
                        <a:pt x="60" y="8"/>
                      </a:lnTo>
                      <a:close/>
                    </a:path>
                  </a:pathLst>
                </a:custGeom>
                <a:solidFill>
                  <a:srgbClr val="00725B"/>
                </a:solidFill>
                <a:ln w="0">
                  <a:solidFill>
                    <a:srgbClr val="00725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33" name="Freeform 4509"/>
                <p:cNvSpPr>
                  <a:spLocks/>
                </p:cNvSpPr>
                <p:nvPr/>
              </p:nvSpPr>
              <p:spPr bwMode="auto">
                <a:xfrm>
                  <a:off x="2256" y="3336"/>
                  <a:ext cx="60" cy="22"/>
                </a:xfrm>
                <a:custGeom>
                  <a:avLst/>
                  <a:gdLst/>
                  <a:ahLst/>
                  <a:cxnLst>
                    <a:cxn ang="0">
                      <a:pos x="60" y="8"/>
                    </a:cxn>
                    <a:cxn ang="0">
                      <a:pos x="36" y="0"/>
                    </a:cxn>
                    <a:cxn ang="0">
                      <a:pos x="0" y="12"/>
                    </a:cxn>
                    <a:cxn ang="0">
                      <a:pos x="24" y="22"/>
                    </a:cxn>
                    <a:cxn ang="0">
                      <a:pos x="60" y="8"/>
                    </a:cxn>
                  </a:cxnLst>
                  <a:rect l="0" t="0" r="r" b="b"/>
                  <a:pathLst>
                    <a:path w="60" h="22">
                      <a:moveTo>
                        <a:pt x="60" y="8"/>
                      </a:moveTo>
                      <a:lnTo>
                        <a:pt x="36" y="0"/>
                      </a:lnTo>
                      <a:lnTo>
                        <a:pt x="0" y="12"/>
                      </a:lnTo>
                      <a:lnTo>
                        <a:pt x="24" y="22"/>
                      </a:lnTo>
                      <a:lnTo>
                        <a:pt x="60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34" name="Freeform 4510"/>
                <p:cNvSpPr>
                  <a:spLocks/>
                </p:cNvSpPr>
                <p:nvPr/>
              </p:nvSpPr>
              <p:spPr bwMode="auto">
                <a:xfrm>
                  <a:off x="2220" y="3348"/>
                  <a:ext cx="60" cy="22"/>
                </a:xfrm>
                <a:custGeom>
                  <a:avLst/>
                  <a:gdLst/>
                  <a:ahLst/>
                  <a:cxnLst>
                    <a:cxn ang="0">
                      <a:pos x="60" y="10"/>
                    </a:cxn>
                    <a:cxn ang="0">
                      <a:pos x="36" y="0"/>
                    </a:cxn>
                    <a:cxn ang="0">
                      <a:pos x="0" y="12"/>
                    </a:cxn>
                    <a:cxn ang="0">
                      <a:pos x="24" y="22"/>
                    </a:cxn>
                    <a:cxn ang="0">
                      <a:pos x="60" y="10"/>
                    </a:cxn>
                  </a:cxnLst>
                  <a:rect l="0" t="0" r="r" b="b"/>
                  <a:pathLst>
                    <a:path w="60" h="22">
                      <a:moveTo>
                        <a:pt x="60" y="10"/>
                      </a:moveTo>
                      <a:lnTo>
                        <a:pt x="36" y="0"/>
                      </a:lnTo>
                      <a:lnTo>
                        <a:pt x="0" y="12"/>
                      </a:lnTo>
                      <a:lnTo>
                        <a:pt x="24" y="22"/>
                      </a:lnTo>
                      <a:lnTo>
                        <a:pt x="60" y="10"/>
                      </a:lnTo>
                      <a:close/>
                    </a:path>
                  </a:pathLst>
                </a:custGeom>
                <a:solidFill>
                  <a:srgbClr val="007655"/>
                </a:solidFill>
                <a:ln w="0">
                  <a:solidFill>
                    <a:srgbClr val="00765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35" name="Freeform 4511"/>
                <p:cNvSpPr>
                  <a:spLocks/>
                </p:cNvSpPr>
                <p:nvPr/>
              </p:nvSpPr>
              <p:spPr bwMode="auto">
                <a:xfrm>
                  <a:off x="2220" y="3348"/>
                  <a:ext cx="60" cy="22"/>
                </a:xfrm>
                <a:custGeom>
                  <a:avLst/>
                  <a:gdLst/>
                  <a:ahLst/>
                  <a:cxnLst>
                    <a:cxn ang="0">
                      <a:pos x="60" y="10"/>
                    </a:cxn>
                    <a:cxn ang="0">
                      <a:pos x="36" y="0"/>
                    </a:cxn>
                    <a:cxn ang="0">
                      <a:pos x="0" y="12"/>
                    </a:cxn>
                    <a:cxn ang="0">
                      <a:pos x="24" y="22"/>
                    </a:cxn>
                    <a:cxn ang="0">
                      <a:pos x="60" y="10"/>
                    </a:cxn>
                  </a:cxnLst>
                  <a:rect l="0" t="0" r="r" b="b"/>
                  <a:pathLst>
                    <a:path w="60" h="22">
                      <a:moveTo>
                        <a:pt x="60" y="10"/>
                      </a:moveTo>
                      <a:lnTo>
                        <a:pt x="36" y="0"/>
                      </a:lnTo>
                      <a:lnTo>
                        <a:pt x="0" y="12"/>
                      </a:lnTo>
                      <a:lnTo>
                        <a:pt x="24" y="22"/>
                      </a:lnTo>
                      <a:lnTo>
                        <a:pt x="60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36" name="Freeform 4512"/>
                <p:cNvSpPr>
                  <a:spLocks/>
                </p:cNvSpPr>
                <p:nvPr/>
              </p:nvSpPr>
              <p:spPr bwMode="auto">
                <a:xfrm>
                  <a:off x="2182" y="3360"/>
                  <a:ext cx="62" cy="22"/>
                </a:xfrm>
                <a:custGeom>
                  <a:avLst/>
                  <a:gdLst/>
                  <a:ahLst/>
                  <a:cxnLst>
                    <a:cxn ang="0">
                      <a:pos x="62" y="10"/>
                    </a:cxn>
                    <a:cxn ang="0">
                      <a:pos x="38" y="0"/>
                    </a:cxn>
                    <a:cxn ang="0">
                      <a:pos x="0" y="12"/>
                    </a:cxn>
                    <a:cxn ang="0">
                      <a:pos x="24" y="22"/>
                    </a:cxn>
                    <a:cxn ang="0">
                      <a:pos x="62" y="10"/>
                    </a:cxn>
                  </a:cxnLst>
                  <a:rect l="0" t="0" r="r" b="b"/>
                  <a:pathLst>
                    <a:path w="62" h="22">
                      <a:moveTo>
                        <a:pt x="62" y="10"/>
                      </a:moveTo>
                      <a:lnTo>
                        <a:pt x="38" y="0"/>
                      </a:lnTo>
                      <a:lnTo>
                        <a:pt x="0" y="12"/>
                      </a:lnTo>
                      <a:lnTo>
                        <a:pt x="24" y="22"/>
                      </a:lnTo>
                      <a:lnTo>
                        <a:pt x="62" y="10"/>
                      </a:lnTo>
                      <a:close/>
                    </a:path>
                  </a:pathLst>
                </a:custGeom>
                <a:solidFill>
                  <a:srgbClr val="007A4D"/>
                </a:solidFill>
                <a:ln w="0">
                  <a:solidFill>
                    <a:srgbClr val="007A4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37" name="Freeform 4513"/>
                <p:cNvSpPr>
                  <a:spLocks/>
                </p:cNvSpPr>
                <p:nvPr/>
              </p:nvSpPr>
              <p:spPr bwMode="auto">
                <a:xfrm>
                  <a:off x="2182" y="3360"/>
                  <a:ext cx="62" cy="22"/>
                </a:xfrm>
                <a:custGeom>
                  <a:avLst/>
                  <a:gdLst/>
                  <a:ahLst/>
                  <a:cxnLst>
                    <a:cxn ang="0">
                      <a:pos x="62" y="10"/>
                    </a:cxn>
                    <a:cxn ang="0">
                      <a:pos x="38" y="0"/>
                    </a:cxn>
                    <a:cxn ang="0">
                      <a:pos x="0" y="12"/>
                    </a:cxn>
                    <a:cxn ang="0">
                      <a:pos x="24" y="22"/>
                    </a:cxn>
                    <a:cxn ang="0">
                      <a:pos x="62" y="10"/>
                    </a:cxn>
                  </a:cxnLst>
                  <a:rect l="0" t="0" r="r" b="b"/>
                  <a:pathLst>
                    <a:path w="62" h="22">
                      <a:moveTo>
                        <a:pt x="62" y="10"/>
                      </a:moveTo>
                      <a:lnTo>
                        <a:pt x="38" y="0"/>
                      </a:lnTo>
                      <a:lnTo>
                        <a:pt x="0" y="12"/>
                      </a:lnTo>
                      <a:lnTo>
                        <a:pt x="24" y="22"/>
                      </a:lnTo>
                      <a:lnTo>
                        <a:pt x="62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38" name="Freeform 4514"/>
                <p:cNvSpPr>
                  <a:spLocks/>
                </p:cNvSpPr>
                <p:nvPr/>
              </p:nvSpPr>
              <p:spPr bwMode="auto">
                <a:xfrm>
                  <a:off x="2146" y="3372"/>
                  <a:ext cx="60" cy="20"/>
                </a:xfrm>
                <a:custGeom>
                  <a:avLst/>
                  <a:gdLst/>
                  <a:ahLst/>
                  <a:cxnLst>
                    <a:cxn ang="0">
                      <a:pos x="60" y="10"/>
                    </a:cxn>
                    <a:cxn ang="0">
                      <a:pos x="36" y="0"/>
                    </a:cxn>
                    <a:cxn ang="0">
                      <a:pos x="0" y="10"/>
                    </a:cxn>
                    <a:cxn ang="0">
                      <a:pos x="22" y="20"/>
                    </a:cxn>
                    <a:cxn ang="0">
                      <a:pos x="60" y="10"/>
                    </a:cxn>
                  </a:cxnLst>
                  <a:rect l="0" t="0" r="r" b="b"/>
                  <a:pathLst>
                    <a:path w="60" h="20">
                      <a:moveTo>
                        <a:pt x="60" y="10"/>
                      </a:moveTo>
                      <a:lnTo>
                        <a:pt x="36" y="0"/>
                      </a:lnTo>
                      <a:lnTo>
                        <a:pt x="0" y="10"/>
                      </a:lnTo>
                      <a:lnTo>
                        <a:pt x="22" y="20"/>
                      </a:lnTo>
                      <a:lnTo>
                        <a:pt x="60" y="10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39" name="Freeform 4515"/>
                <p:cNvSpPr>
                  <a:spLocks/>
                </p:cNvSpPr>
                <p:nvPr/>
              </p:nvSpPr>
              <p:spPr bwMode="auto">
                <a:xfrm>
                  <a:off x="2146" y="3372"/>
                  <a:ext cx="60" cy="20"/>
                </a:xfrm>
                <a:custGeom>
                  <a:avLst/>
                  <a:gdLst/>
                  <a:ahLst/>
                  <a:cxnLst>
                    <a:cxn ang="0">
                      <a:pos x="60" y="10"/>
                    </a:cxn>
                    <a:cxn ang="0">
                      <a:pos x="36" y="0"/>
                    </a:cxn>
                    <a:cxn ang="0">
                      <a:pos x="0" y="10"/>
                    </a:cxn>
                    <a:cxn ang="0">
                      <a:pos x="22" y="20"/>
                    </a:cxn>
                    <a:cxn ang="0">
                      <a:pos x="60" y="10"/>
                    </a:cxn>
                  </a:cxnLst>
                  <a:rect l="0" t="0" r="r" b="b"/>
                  <a:pathLst>
                    <a:path w="60" h="20">
                      <a:moveTo>
                        <a:pt x="60" y="10"/>
                      </a:moveTo>
                      <a:lnTo>
                        <a:pt x="36" y="0"/>
                      </a:lnTo>
                      <a:lnTo>
                        <a:pt x="0" y="10"/>
                      </a:lnTo>
                      <a:lnTo>
                        <a:pt x="22" y="20"/>
                      </a:lnTo>
                      <a:lnTo>
                        <a:pt x="60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40" name="Freeform 4516"/>
                <p:cNvSpPr>
                  <a:spLocks/>
                </p:cNvSpPr>
                <p:nvPr/>
              </p:nvSpPr>
              <p:spPr bwMode="auto">
                <a:xfrm>
                  <a:off x="3122" y="3126"/>
                  <a:ext cx="46" cy="10"/>
                </a:xfrm>
                <a:custGeom>
                  <a:avLst/>
                  <a:gdLst/>
                  <a:ahLst/>
                  <a:cxnLst>
                    <a:cxn ang="0">
                      <a:pos x="46" y="4"/>
                    </a:cxn>
                    <a:cxn ang="0">
                      <a:pos x="20" y="0"/>
                    </a:cxn>
                    <a:cxn ang="0">
                      <a:pos x="0" y="4"/>
                    </a:cxn>
                    <a:cxn ang="0">
                      <a:pos x="24" y="10"/>
                    </a:cxn>
                    <a:cxn ang="0">
                      <a:pos x="46" y="4"/>
                    </a:cxn>
                  </a:cxnLst>
                  <a:rect l="0" t="0" r="r" b="b"/>
                  <a:pathLst>
                    <a:path w="46" h="10">
                      <a:moveTo>
                        <a:pt x="46" y="4"/>
                      </a:moveTo>
                      <a:lnTo>
                        <a:pt x="20" y="0"/>
                      </a:lnTo>
                      <a:lnTo>
                        <a:pt x="0" y="4"/>
                      </a:lnTo>
                      <a:lnTo>
                        <a:pt x="24" y="10"/>
                      </a:lnTo>
                      <a:lnTo>
                        <a:pt x="46" y="4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41" name="Freeform 4517"/>
                <p:cNvSpPr>
                  <a:spLocks/>
                </p:cNvSpPr>
                <p:nvPr/>
              </p:nvSpPr>
              <p:spPr bwMode="auto">
                <a:xfrm>
                  <a:off x="3122" y="3126"/>
                  <a:ext cx="46" cy="10"/>
                </a:xfrm>
                <a:custGeom>
                  <a:avLst/>
                  <a:gdLst/>
                  <a:ahLst/>
                  <a:cxnLst>
                    <a:cxn ang="0">
                      <a:pos x="46" y="4"/>
                    </a:cxn>
                    <a:cxn ang="0">
                      <a:pos x="20" y="0"/>
                    </a:cxn>
                    <a:cxn ang="0">
                      <a:pos x="0" y="4"/>
                    </a:cxn>
                    <a:cxn ang="0">
                      <a:pos x="24" y="10"/>
                    </a:cxn>
                    <a:cxn ang="0">
                      <a:pos x="46" y="4"/>
                    </a:cxn>
                  </a:cxnLst>
                  <a:rect l="0" t="0" r="r" b="b"/>
                  <a:pathLst>
                    <a:path w="46" h="10">
                      <a:moveTo>
                        <a:pt x="46" y="4"/>
                      </a:moveTo>
                      <a:lnTo>
                        <a:pt x="20" y="0"/>
                      </a:lnTo>
                      <a:lnTo>
                        <a:pt x="0" y="4"/>
                      </a:lnTo>
                      <a:lnTo>
                        <a:pt x="24" y="10"/>
                      </a:lnTo>
                      <a:lnTo>
                        <a:pt x="46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42" name="Freeform 4518"/>
                <p:cNvSpPr>
                  <a:spLocks/>
                </p:cNvSpPr>
                <p:nvPr/>
              </p:nvSpPr>
              <p:spPr bwMode="auto">
                <a:xfrm>
                  <a:off x="3100" y="3130"/>
                  <a:ext cx="46" cy="14"/>
                </a:xfrm>
                <a:custGeom>
                  <a:avLst/>
                  <a:gdLst/>
                  <a:ahLst/>
                  <a:cxnLst>
                    <a:cxn ang="0">
                      <a:pos x="46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4" y="14"/>
                    </a:cxn>
                    <a:cxn ang="0">
                      <a:pos x="46" y="6"/>
                    </a:cxn>
                  </a:cxnLst>
                  <a:rect l="0" t="0" r="r" b="b"/>
                  <a:pathLst>
                    <a:path w="46" h="14">
                      <a:moveTo>
                        <a:pt x="46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4" y="14"/>
                      </a:lnTo>
                      <a:lnTo>
                        <a:pt x="46" y="6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43" name="Freeform 4519"/>
                <p:cNvSpPr>
                  <a:spLocks/>
                </p:cNvSpPr>
                <p:nvPr/>
              </p:nvSpPr>
              <p:spPr bwMode="auto">
                <a:xfrm>
                  <a:off x="3100" y="3130"/>
                  <a:ext cx="46" cy="14"/>
                </a:xfrm>
                <a:custGeom>
                  <a:avLst/>
                  <a:gdLst/>
                  <a:ahLst/>
                  <a:cxnLst>
                    <a:cxn ang="0">
                      <a:pos x="46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4" y="14"/>
                    </a:cxn>
                    <a:cxn ang="0">
                      <a:pos x="46" y="6"/>
                    </a:cxn>
                  </a:cxnLst>
                  <a:rect l="0" t="0" r="r" b="b"/>
                  <a:pathLst>
                    <a:path w="46" h="14">
                      <a:moveTo>
                        <a:pt x="46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4" y="14"/>
                      </a:lnTo>
                      <a:lnTo>
                        <a:pt x="4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44" name="Freeform 4520"/>
                <p:cNvSpPr>
                  <a:spLocks/>
                </p:cNvSpPr>
                <p:nvPr/>
              </p:nvSpPr>
              <p:spPr bwMode="auto">
                <a:xfrm>
                  <a:off x="3076" y="3136"/>
                  <a:ext cx="48" cy="14"/>
                </a:xfrm>
                <a:custGeom>
                  <a:avLst/>
                  <a:gdLst/>
                  <a:ahLst/>
                  <a:cxnLst>
                    <a:cxn ang="0">
                      <a:pos x="48" y="8"/>
                    </a:cxn>
                    <a:cxn ang="0">
                      <a:pos x="24" y="0"/>
                    </a:cxn>
                    <a:cxn ang="0">
                      <a:pos x="0" y="8"/>
                    </a:cxn>
                    <a:cxn ang="0">
                      <a:pos x="26" y="14"/>
                    </a:cxn>
                    <a:cxn ang="0">
                      <a:pos x="48" y="8"/>
                    </a:cxn>
                  </a:cxnLst>
                  <a:rect l="0" t="0" r="r" b="b"/>
                  <a:pathLst>
                    <a:path w="48" h="14">
                      <a:moveTo>
                        <a:pt x="48" y="8"/>
                      </a:move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26" y="14"/>
                      </a:lnTo>
                      <a:lnTo>
                        <a:pt x="48" y="8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45" name="Freeform 4521"/>
                <p:cNvSpPr>
                  <a:spLocks/>
                </p:cNvSpPr>
                <p:nvPr/>
              </p:nvSpPr>
              <p:spPr bwMode="auto">
                <a:xfrm>
                  <a:off x="3076" y="3136"/>
                  <a:ext cx="48" cy="14"/>
                </a:xfrm>
                <a:custGeom>
                  <a:avLst/>
                  <a:gdLst/>
                  <a:ahLst/>
                  <a:cxnLst>
                    <a:cxn ang="0">
                      <a:pos x="48" y="8"/>
                    </a:cxn>
                    <a:cxn ang="0">
                      <a:pos x="24" y="0"/>
                    </a:cxn>
                    <a:cxn ang="0">
                      <a:pos x="0" y="8"/>
                    </a:cxn>
                    <a:cxn ang="0">
                      <a:pos x="26" y="14"/>
                    </a:cxn>
                    <a:cxn ang="0">
                      <a:pos x="48" y="8"/>
                    </a:cxn>
                  </a:cxnLst>
                  <a:rect l="0" t="0" r="r" b="b"/>
                  <a:pathLst>
                    <a:path w="48" h="14">
                      <a:moveTo>
                        <a:pt x="48" y="8"/>
                      </a:move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26" y="14"/>
                      </a:lnTo>
                      <a:lnTo>
                        <a:pt x="48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46" name="Freeform 4522"/>
                <p:cNvSpPr>
                  <a:spLocks/>
                </p:cNvSpPr>
                <p:nvPr/>
              </p:nvSpPr>
              <p:spPr bwMode="auto">
                <a:xfrm>
                  <a:off x="3054" y="3144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48" y="6"/>
                      </a:lnTo>
                      <a:close/>
                    </a:path>
                  </a:pathLst>
                </a:custGeom>
                <a:solidFill>
                  <a:srgbClr val="007C45"/>
                </a:solidFill>
                <a:ln w="0">
                  <a:solidFill>
                    <a:srgbClr val="007C4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47" name="Freeform 4523"/>
                <p:cNvSpPr>
                  <a:spLocks/>
                </p:cNvSpPr>
                <p:nvPr/>
              </p:nvSpPr>
              <p:spPr bwMode="auto">
                <a:xfrm>
                  <a:off x="3054" y="3144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4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48" name="Freeform 4524"/>
                <p:cNvSpPr>
                  <a:spLocks/>
                </p:cNvSpPr>
                <p:nvPr/>
              </p:nvSpPr>
              <p:spPr bwMode="auto">
                <a:xfrm>
                  <a:off x="3032" y="3150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8" y="6"/>
                      </a:lnTo>
                      <a:close/>
                    </a:path>
                  </a:pathLst>
                </a:custGeom>
                <a:solidFill>
                  <a:srgbClr val="007C44"/>
                </a:solidFill>
                <a:ln w="0">
                  <a:solidFill>
                    <a:srgbClr val="007C4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49" name="Freeform 4525"/>
                <p:cNvSpPr>
                  <a:spLocks/>
                </p:cNvSpPr>
                <p:nvPr/>
              </p:nvSpPr>
              <p:spPr bwMode="auto">
                <a:xfrm>
                  <a:off x="3032" y="3150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50" name="Freeform 4526"/>
                <p:cNvSpPr>
                  <a:spLocks/>
                </p:cNvSpPr>
                <p:nvPr/>
              </p:nvSpPr>
              <p:spPr bwMode="auto">
                <a:xfrm>
                  <a:off x="3008" y="3156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8" y="6"/>
                      </a:lnTo>
                      <a:close/>
                    </a:path>
                  </a:pathLst>
                </a:custGeom>
                <a:solidFill>
                  <a:srgbClr val="007C43"/>
                </a:solidFill>
                <a:ln w="0">
                  <a:solidFill>
                    <a:srgbClr val="007C4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51" name="Freeform 4527"/>
                <p:cNvSpPr>
                  <a:spLocks/>
                </p:cNvSpPr>
                <p:nvPr/>
              </p:nvSpPr>
              <p:spPr bwMode="auto">
                <a:xfrm>
                  <a:off x="3008" y="3156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52" name="Freeform 4528"/>
                <p:cNvSpPr>
                  <a:spLocks/>
                </p:cNvSpPr>
                <p:nvPr/>
              </p:nvSpPr>
              <p:spPr bwMode="auto">
                <a:xfrm>
                  <a:off x="2984" y="3162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48" y="6"/>
                      </a:lnTo>
                      <a:close/>
                    </a:path>
                  </a:pathLst>
                </a:custGeom>
                <a:solidFill>
                  <a:srgbClr val="007C41"/>
                </a:solidFill>
                <a:ln w="0">
                  <a:solidFill>
                    <a:srgbClr val="007C4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53" name="Freeform 4529"/>
                <p:cNvSpPr>
                  <a:spLocks/>
                </p:cNvSpPr>
                <p:nvPr/>
              </p:nvSpPr>
              <p:spPr bwMode="auto">
                <a:xfrm>
                  <a:off x="2984" y="3162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4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54" name="Freeform 4530"/>
                <p:cNvSpPr>
                  <a:spLocks/>
                </p:cNvSpPr>
                <p:nvPr/>
              </p:nvSpPr>
              <p:spPr bwMode="auto">
                <a:xfrm>
                  <a:off x="2960" y="3168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0" y="6"/>
                      </a:lnTo>
                      <a:close/>
                    </a:path>
                  </a:pathLst>
                </a:custGeom>
                <a:solidFill>
                  <a:srgbClr val="007C3F"/>
                </a:solidFill>
                <a:ln w="0">
                  <a:solidFill>
                    <a:srgbClr val="007C3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55" name="Freeform 4531"/>
                <p:cNvSpPr>
                  <a:spLocks/>
                </p:cNvSpPr>
                <p:nvPr/>
              </p:nvSpPr>
              <p:spPr bwMode="auto">
                <a:xfrm>
                  <a:off x="2960" y="3168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56" name="Freeform 4532"/>
                <p:cNvSpPr>
                  <a:spLocks/>
                </p:cNvSpPr>
                <p:nvPr/>
              </p:nvSpPr>
              <p:spPr bwMode="auto">
                <a:xfrm>
                  <a:off x="2936" y="3174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0" y="6"/>
                      </a:lnTo>
                      <a:close/>
                    </a:path>
                  </a:pathLst>
                </a:custGeom>
                <a:solidFill>
                  <a:srgbClr val="007C3D"/>
                </a:solidFill>
                <a:ln w="0">
                  <a:solidFill>
                    <a:srgbClr val="007C3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57" name="Freeform 4533"/>
                <p:cNvSpPr>
                  <a:spLocks/>
                </p:cNvSpPr>
                <p:nvPr/>
              </p:nvSpPr>
              <p:spPr bwMode="auto">
                <a:xfrm>
                  <a:off x="2936" y="3174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58" name="Freeform 4534"/>
                <p:cNvSpPr>
                  <a:spLocks/>
                </p:cNvSpPr>
                <p:nvPr/>
              </p:nvSpPr>
              <p:spPr bwMode="auto">
                <a:xfrm>
                  <a:off x="2912" y="3180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8" y="6"/>
                      </a:lnTo>
                      <a:close/>
                    </a:path>
                  </a:pathLst>
                </a:custGeom>
                <a:solidFill>
                  <a:srgbClr val="007C3A"/>
                </a:solidFill>
                <a:ln w="0">
                  <a:solidFill>
                    <a:srgbClr val="007C3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59" name="Freeform 4535"/>
                <p:cNvSpPr>
                  <a:spLocks/>
                </p:cNvSpPr>
                <p:nvPr/>
              </p:nvSpPr>
              <p:spPr bwMode="auto">
                <a:xfrm>
                  <a:off x="2912" y="3180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60" name="Freeform 4536"/>
                <p:cNvSpPr>
                  <a:spLocks/>
                </p:cNvSpPr>
                <p:nvPr/>
              </p:nvSpPr>
              <p:spPr bwMode="auto">
                <a:xfrm>
                  <a:off x="2886" y="3186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24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24" y="12"/>
                      </a:lnTo>
                      <a:lnTo>
                        <a:pt x="50" y="6"/>
                      </a:lnTo>
                      <a:close/>
                    </a:path>
                  </a:pathLst>
                </a:custGeom>
                <a:solidFill>
                  <a:srgbClr val="007B38"/>
                </a:solidFill>
                <a:ln w="0">
                  <a:solidFill>
                    <a:srgbClr val="007B3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61" name="Freeform 4537"/>
                <p:cNvSpPr>
                  <a:spLocks/>
                </p:cNvSpPr>
                <p:nvPr/>
              </p:nvSpPr>
              <p:spPr bwMode="auto">
                <a:xfrm>
                  <a:off x="2886" y="3186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24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24" y="12"/>
                      </a:lnTo>
                      <a:lnTo>
                        <a:pt x="5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62" name="Freeform 4538"/>
                <p:cNvSpPr>
                  <a:spLocks/>
                </p:cNvSpPr>
                <p:nvPr/>
              </p:nvSpPr>
              <p:spPr bwMode="auto">
                <a:xfrm>
                  <a:off x="2860" y="3190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8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0" y="8"/>
                    </a:cxn>
                  </a:cxnLst>
                  <a:rect l="0" t="0" r="r" b="b"/>
                  <a:pathLst>
                    <a:path w="50" h="12">
                      <a:moveTo>
                        <a:pt x="50" y="8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0" y="8"/>
                      </a:lnTo>
                      <a:close/>
                    </a:path>
                  </a:pathLst>
                </a:custGeom>
                <a:solidFill>
                  <a:srgbClr val="007B35"/>
                </a:solidFill>
                <a:ln w="0">
                  <a:solidFill>
                    <a:srgbClr val="007B3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63" name="Freeform 4539"/>
                <p:cNvSpPr>
                  <a:spLocks/>
                </p:cNvSpPr>
                <p:nvPr/>
              </p:nvSpPr>
              <p:spPr bwMode="auto">
                <a:xfrm>
                  <a:off x="2860" y="3190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8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0" y="8"/>
                    </a:cxn>
                  </a:cxnLst>
                  <a:rect l="0" t="0" r="r" b="b"/>
                  <a:pathLst>
                    <a:path w="50" h="12">
                      <a:moveTo>
                        <a:pt x="50" y="8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0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64" name="Freeform 4540"/>
                <p:cNvSpPr>
                  <a:spLocks/>
                </p:cNvSpPr>
                <p:nvPr/>
              </p:nvSpPr>
              <p:spPr bwMode="auto">
                <a:xfrm>
                  <a:off x="2834" y="3196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0" y="6"/>
                      </a:lnTo>
                      <a:close/>
                    </a:path>
                  </a:pathLst>
                </a:custGeom>
                <a:solidFill>
                  <a:srgbClr val="007A32"/>
                </a:solidFill>
                <a:ln w="0">
                  <a:solidFill>
                    <a:srgbClr val="007A3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65" name="Freeform 4541"/>
                <p:cNvSpPr>
                  <a:spLocks/>
                </p:cNvSpPr>
                <p:nvPr/>
              </p:nvSpPr>
              <p:spPr bwMode="auto">
                <a:xfrm>
                  <a:off x="2834" y="3196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66" name="Freeform 4542"/>
                <p:cNvSpPr>
                  <a:spLocks/>
                </p:cNvSpPr>
                <p:nvPr/>
              </p:nvSpPr>
              <p:spPr bwMode="auto">
                <a:xfrm>
                  <a:off x="2808" y="3202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24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24" y="12"/>
                      </a:lnTo>
                      <a:lnTo>
                        <a:pt x="50" y="6"/>
                      </a:lnTo>
                      <a:close/>
                    </a:path>
                  </a:pathLst>
                </a:custGeom>
                <a:solidFill>
                  <a:srgbClr val="007930"/>
                </a:solidFill>
                <a:ln w="0">
                  <a:solidFill>
                    <a:srgbClr val="00793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67" name="Freeform 4543"/>
                <p:cNvSpPr>
                  <a:spLocks/>
                </p:cNvSpPr>
                <p:nvPr/>
              </p:nvSpPr>
              <p:spPr bwMode="auto">
                <a:xfrm>
                  <a:off x="2808" y="3202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24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24" y="12"/>
                      </a:lnTo>
                      <a:lnTo>
                        <a:pt x="5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68" name="Freeform 4544"/>
                <p:cNvSpPr>
                  <a:spLocks/>
                </p:cNvSpPr>
                <p:nvPr/>
              </p:nvSpPr>
              <p:spPr bwMode="auto">
                <a:xfrm>
                  <a:off x="2780" y="3206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2">
                      <a:moveTo>
                        <a:pt x="52" y="8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2" y="8"/>
                      </a:lnTo>
                      <a:close/>
                    </a:path>
                  </a:pathLst>
                </a:custGeom>
                <a:solidFill>
                  <a:srgbClr val="00782E"/>
                </a:solidFill>
                <a:ln w="0">
                  <a:solidFill>
                    <a:srgbClr val="00782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69" name="Freeform 4545"/>
                <p:cNvSpPr>
                  <a:spLocks/>
                </p:cNvSpPr>
                <p:nvPr/>
              </p:nvSpPr>
              <p:spPr bwMode="auto">
                <a:xfrm>
                  <a:off x="2780" y="3206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2">
                      <a:moveTo>
                        <a:pt x="52" y="8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2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70" name="Freeform 4546"/>
                <p:cNvSpPr>
                  <a:spLocks/>
                </p:cNvSpPr>
                <p:nvPr/>
              </p:nvSpPr>
              <p:spPr bwMode="auto">
                <a:xfrm>
                  <a:off x="2754" y="3212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2" y="6"/>
                      </a:lnTo>
                      <a:close/>
                    </a:path>
                  </a:pathLst>
                </a:custGeom>
                <a:solidFill>
                  <a:srgbClr val="00772C"/>
                </a:solidFill>
                <a:ln w="0">
                  <a:solidFill>
                    <a:srgbClr val="00772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71" name="Freeform 4547"/>
                <p:cNvSpPr>
                  <a:spLocks/>
                </p:cNvSpPr>
                <p:nvPr/>
              </p:nvSpPr>
              <p:spPr bwMode="auto">
                <a:xfrm>
                  <a:off x="2754" y="3212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72" name="Freeform 4548"/>
                <p:cNvSpPr>
                  <a:spLocks/>
                </p:cNvSpPr>
                <p:nvPr/>
              </p:nvSpPr>
              <p:spPr bwMode="auto">
                <a:xfrm>
                  <a:off x="2726" y="3218"/>
                  <a:ext cx="52" cy="10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24" y="10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0">
                      <a:moveTo>
                        <a:pt x="52" y="6"/>
                      </a:moveTo>
                      <a:lnTo>
                        <a:pt x="28" y="0"/>
                      </a:lnTo>
                      <a:lnTo>
                        <a:pt x="0" y="4"/>
                      </a:lnTo>
                      <a:lnTo>
                        <a:pt x="24" y="10"/>
                      </a:lnTo>
                      <a:lnTo>
                        <a:pt x="52" y="6"/>
                      </a:lnTo>
                      <a:close/>
                    </a:path>
                  </a:pathLst>
                </a:custGeom>
                <a:solidFill>
                  <a:srgbClr val="00762C"/>
                </a:solidFill>
                <a:ln w="0">
                  <a:solidFill>
                    <a:srgbClr val="00762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73" name="Freeform 4549"/>
                <p:cNvSpPr>
                  <a:spLocks/>
                </p:cNvSpPr>
                <p:nvPr/>
              </p:nvSpPr>
              <p:spPr bwMode="auto">
                <a:xfrm>
                  <a:off x="2726" y="3218"/>
                  <a:ext cx="52" cy="10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24" y="10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0">
                      <a:moveTo>
                        <a:pt x="52" y="6"/>
                      </a:moveTo>
                      <a:lnTo>
                        <a:pt x="28" y="0"/>
                      </a:lnTo>
                      <a:lnTo>
                        <a:pt x="0" y="4"/>
                      </a:lnTo>
                      <a:lnTo>
                        <a:pt x="24" y="10"/>
                      </a:lnTo>
                      <a:lnTo>
                        <a:pt x="5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74" name="Freeform 4550"/>
                <p:cNvSpPr>
                  <a:spLocks/>
                </p:cNvSpPr>
                <p:nvPr/>
              </p:nvSpPr>
              <p:spPr bwMode="auto">
                <a:xfrm>
                  <a:off x="2696" y="3222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2">
                      <a:moveTo>
                        <a:pt x="54" y="6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4" y="6"/>
                      </a:lnTo>
                      <a:close/>
                    </a:path>
                  </a:pathLst>
                </a:custGeom>
                <a:solidFill>
                  <a:srgbClr val="00742B"/>
                </a:solidFill>
                <a:ln w="0">
                  <a:solidFill>
                    <a:srgbClr val="00742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75" name="Freeform 4551"/>
                <p:cNvSpPr>
                  <a:spLocks/>
                </p:cNvSpPr>
                <p:nvPr/>
              </p:nvSpPr>
              <p:spPr bwMode="auto">
                <a:xfrm>
                  <a:off x="2696" y="3222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2">
                      <a:moveTo>
                        <a:pt x="54" y="6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76" name="Freeform 4552"/>
                <p:cNvSpPr>
                  <a:spLocks/>
                </p:cNvSpPr>
                <p:nvPr/>
              </p:nvSpPr>
              <p:spPr bwMode="auto">
                <a:xfrm>
                  <a:off x="2668" y="3228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2">
                      <a:moveTo>
                        <a:pt x="54" y="6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4" y="6"/>
                      </a:lnTo>
                      <a:close/>
                    </a:path>
                  </a:pathLst>
                </a:custGeom>
                <a:solidFill>
                  <a:srgbClr val="00732C"/>
                </a:solidFill>
                <a:ln w="0">
                  <a:solidFill>
                    <a:srgbClr val="00732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77" name="Freeform 4553"/>
                <p:cNvSpPr>
                  <a:spLocks/>
                </p:cNvSpPr>
                <p:nvPr/>
              </p:nvSpPr>
              <p:spPr bwMode="auto">
                <a:xfrm>
                  <a:off x="2668" y="3228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2">
                      <a:moveTo>
                        <a:pt x="54" y="6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78" name="Freeform 4554"/>
                <p:cNvSpPr>
                  <a:spLocks/>
                </p:cNvSpPr>
                <p:nvPr/>
              </p:nvSpPr>
              <p:spPr bwMode="auto">
                <a:xfrm>
                  <a:off x="2638" y="3234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2">
                      <a:moveTo>
                        <a:pt x="54" y="6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4" y="6"/>
                      </a:lnTo>
                      <a:close/>
                    </a:path>
                  </a:pathLst>
                </a:custGeom>
                <a:solidFill>
                  <a:srgbClr val="00712E"/>
                </a:solidFill>
                <a:ln w="0">
                  <a:solidFill>
                    <a:srgbClr val="00712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79" name="Freeform 4555"/>
                <p:cNvSpPr>
                  <a:spLocks/>
                </p:cNvSpPr>
                <p:nvPr/>
              </p:nvSpPr>
              <p:spPr bwMode="auto">
                <a:xfrm>
                  <a:off x="2638" y="3234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2">
                      <a:moveTo>
                        <a:pt x="54" y="6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80" name="Freeform 4556"/>
                <p:cNvSpPr>
                  <a:spLocks/>
                </p:cNvSpPr>
                <p:nvPr/>
              </p:nvSpPr>
              <p:spPr bwMode="auto">
                <a:xfrm>
                  <a:off x="2608" y="3240"/>
                  <a:ext cx="56" cy="12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2">
                      <a:moveTo>
                        <a:pt x="56" y="6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6" y="6"/>
                      </a:lnTo>
                      <a:close/>
                    </a:path>
                  </a:pathLst>
                </a:custGeom>
                <a:solidFill>
                  <a:srgbClr val="007031"/>
                </a:solidFill>
                <a:ln w="0">
                  <a:solidFill>
                    <a:srgbClr val="00703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81" name="Freeform 4557"/>
                <p:cNvSpPr>
                  <a:spLocks/>
                </p:cNvSpPr>
                <p:nvPr/>
              </p:nvSpPr>
              <p:spPr bwMode="auto">
                <a:xfrm>
                  <a:off x="2608" y="3240"/>
                  <a:ext cx="56" cy="12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2">
                      <a:moveTo>
                        <a:pt x="56" y="6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82" name="Freeform 4558"/>
                <p:cNvSpPr>
                  <a:spLocks/>
                </p:cNvSpPr>
                <p:nvPr/>
              </p:nvSpPr>
              <p:spPr bwMode="auto">
                <a:xfrm>
                  <a:off x="2578" y="3246"/>
                  <a:ext cx="56" cy="14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30" y="0"/>
                    </a:cxn>
                    <a:cxn ang="0">
                      <a:pos x="0" y="8"/>
                    </a:cxn>
                    <a:cxn ang="0">
                      <a:pos x="24" y="14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4">
                      <a:moveTo>
                        <a:pt x="56" y="6"/>
                      </a:moveTo>
                      <a:lnTo>
                        <a:pt x="30" y="0"/>
                      </a:lnTo>
                      <a:lnTo>
                        <a:pt x="0" y="8"/>
                      </a:lnTo>
                      <a:lnTo>
                        <a:pt x="24" y="14"/>
                      </a:lnTo>
                      <a:lnTo>
                        <a:pt x="56" y="6"/>
                      </a:lnTo>
                      <a:close/>
                    </a:path>
                  </a:pathLst>
                </a:custGeom>
                <a:solidFill>
                  <a:srgbClr val="006E35"/>
                </a:solidFill>
                <a:ln w="0">
                  <a:solidFill>
                    <a:srgbClr val="006E3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83" name="Freeform 4559"/>
                <p:cNvSpPr>
                  <a:spLocks/>
                </p:cNvSpPr>
                <p:nvPr/>
              </p:nvSpPr>
              <p:spPr bwMode="auto">
                <a:xfrm>
                  <a:off x="2578" y="3246"/>
                  <a:ext cx="56" cy="14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30" y="0"/>
                    </a:cxn>
                    <a:cxn ang="0">
                      <a:pos x="0" y="8"/>
                    </a:cxn>
                    <a:cxn ang="0">
                      <a:pos x="24" y="14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4">
                      <a:moveTo>
                        <a:pt x="56" y="6"/>
                      </a:moveTo>
                      <a:lnTo>
                        <a:pt x="30" y="0"/>
                      </a:lnTo>
                      <a:lnTo>
                        <a:pt x="0" y="8"/>
                      </a:lnTo>
                      <a:lnTo>
                        <a:pt x="24" y="14"/>
                      </a:lnTo>
                      <a:lnTo>
                        <a:pt x="5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84" name="Freeform 4560"/>
                <p:cNvSpPr>
                  <a:spLocks/>
                </p:cNvSpPr>
                <p:nvPr/>
              </p:nvSpPr>
              <p:spPr bwMode="auto">
                <a:xfrm>
                  <a:off x="2548" y="3254"/>
                  <a:ext cx="54" cy="14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30" y="0"/>
                    </a:cxn>
                    <a:cxn ang="0">
                      <a:pos x="0" y="8"/>
                    </a:cxn>
                    <a:cxn ang="0">
                      <a:pos x="24" y="14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4">
                      <a:moveTo>
                        <a:pt x="54" y="6"/>
                      </a:moveTo>
                      <a:lnTo>
                        <a:pt x="30" y="0"/>
                      </a:lnTo>
                      <a:lnTo>
                        <a:pt x="0" y="8"/>
                      </a:lnTo>
                      <a:lnTo>
                        <a:pt x="24" y="14"/>
                      </a:lnTo>
                      <a:lnTo>
                        <a:pt x="54" y="6"/>
                      </a:lnTo>
                      <a:close/>
                    </a:path>
                  </a:pathLst>
                </a:custGeom>
                <a:solidFill>
                  <a:srgbClr val="006D3B"/>
                </a:solidFill>
                <a:ln w="0">
                  <a:solidFill>
                    <a:srgbClr val="006D3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85" name="Freeform 4561"/>
                <p:cNvSpPr>
                  <a:spLocks/>
                </p:cNvSpPr>
                <p:nvPr/>
              </p:nvSpPr>
              <p:spPr bwMode="auto">
                <a:xfrm>
                  <a:off x="2548" y="3254"/>
                  <a:ext cx="54" cy="14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30" y="0"/>
                    </a:cxn>
                    <a:cxn ang="0">
                      <a:pos x="0" y="8"/>
                    </a:cxn>
                    <a:cxn ang="0">
                      <a:pos x="24" y="14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4">
                      <a:moveTo>
                        <a:pt x="54" y="6"/>
                      </a:moveTo>
                      <a:lnTo>
                        <a:pt x="30" y="0"/>
                      </a:lnTo>
                      <a:lnTo>
                        <a:pt x="0" y="8"/>
                      </a:lnTo>
                      <a:lnTo>
                        <a:pt x="24" y="14"/>
                      </a:lnTo>
                      <a:lnTo>
                        <a:pt x="5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86" name="Freeform 4562"/>
                <p:cNvSpPr>
                  <a:spLocks/>
                </p:cNvSpPr>
                <p:nvPr/>
              </p:nvSpPr>
              <p:spPr bwMode="auto">
                <a:xfrm>
                  <a:off x="2516" y="3262"/>
                  <a:ext cx="56" cy="14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32" y="0"/>
                    </a:cxn>
                    <a:cxn ang="0">
                      <a:pos x="0" y="8"/>
                    </a:cxn>
                    <a:cxn ang="0">
                      <a:pos x="24" y="14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4">
                      <a:moveTo>
                        <a:pt x="56" y="6"/>
                      </a:moveTo>
                      <a:lnTo>
                        <a:pt x="32" y="0"/>
                      </a:lnTo>
                      <a:lnTo>
                        <a:pt x="0" y="8"/>
                      </a:lnTo>
                      <a:lnTo>
                        <a:pt x="24" y="14"/>
                      </a:lnTo>
                      <a:lnTo>
                        <a:pt x="56" y="6"/>
                      </a:lnTo>
                      <a:close/>
                    </a:path>
                  </a:pathLst>
                </a:custGeom>
                <a:solidFill>
                  <a:srgbClr val="006B41"/>
                </a:solidFill>
                <a:ln w="0">
                  <a:solidFill>
                    <a:srgbClr val="006B4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87" name="Freeform 4563"/>
                <p:cNvSpPr>
                  <a:spLocks/>
                </p:cNvSpPr>
                <p:nvPr/>
              </p:nvSpPr>
              <p:spPr bwMode="auto">
                <a:xfrm>
                  <a:off x="2516" y="3262"/>
                  <a:ext cx="56" cy="14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32" y="0"/>
                    </a:cxn>
                    <a:cxn ang="0">
                      <a:pos x="0" y="8"/>
                    </a:cxn>
                    <a:cxn ang="0">
                      <a:pos x="24" y="14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4">
                      <a:moveTo>
                        <a:pt x="56" y="6"/>
                      </a:moveTo>
                      <a:lnTo>
                        <a:pt x="32" y="0"/>
                      </a:lnTo>
                      <a:lnTo>
                        <a:pt x="0" y="8"/>
                      </a:lnTo>
                      <a:lnTo>
                        <a:pt x="24" y="14"/>
                      </a:lnTo>
                      <a:lnTo>
                        <a:pt x="5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88" name="Freeform 4564"/>
                <p:cNvSpPr>
                  <a:spLocks/>
                </p:cNvSpPr>
                <p:nvPr/>
              </p:nvSpPr>
              <p:spPr bwMode="auto">
                <a:xfrm>
                  <a:off x="2484" y="3270"/>
                  <a:ext cx="56" cy="16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32" y="0"/>
                    </a:cxn>
                    <a:cxn ang="0">
                      <a:pos x="0" y="10"/>
                    </a:cxn>
                    <a:cxn ang="0">
                      <a:pos x="24" y="16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6">
                      <a:moveTo>
                        <a:pt x="56" y="6"/>
                      </a:moveTo>
                      <a:lnTo>
                        <a:pt x="32" y="0"/>
                      </a:lnTo>
                      <a:lnTo>
                        <a:pt x="0" y="10"/>
                      </a:lnTo>
                      <a:lnTo>
                        <a:pt x="24" y="16"/>
                      </a:lnTo>
                      <a:lnTo>
                        <a:pt x="56" y="6"/>
                      </a:lnTo>
                      <a:close/>
                    </a:path>
                  </a:pathLst>
                </a:custGeom>
                <a:solidFill>
                  <a:srgbClr val="006A48"/>
                </a:solidFill>
                <a:ln w="0">
                  <a:solidFill>
                    <a:srgbClr val="006A4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89" name="Freeform 4565"/>
                <p:cNvSpPr>
                  <a:spLocks/>
                </p:cNvSpPr>
                <p:nvPr/>
              </p:nvSpPr>
              <p:spPr bwMode="auto">
                <a:xfrm>
                  <a:off x="2484" y="3270"/>
                  <a:ext cx="56" cy="16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32" y="0"/>
                    </a:cxn>
                    <a:cxn ang="0">
                      <a:pos x="0" y="10"/>
                    </a:cxn>
                    <a:cxn ang="0">
                      <a:pos x="24" y="16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6">
                      <a:moveTo>
                        <a:pt x="56" y="6"/>
                      </a:moveTo>
                      <a:lnTo>
                        <a:pt x="32" y="0"/>
                      </a:lnTo>
                      <a:lnTo>
                        <a:pt x="0" y="10"/>
                      </a:lnTo>
                      <a:lnTo>
                        <a:pt x="24" y="16"/>
                      </a:lnTo>
                      <a:lnTo>
                        <a:pt x="5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90" name="Freeform 4566"/>
                <p:cNvSpPr>
                  <a:spLocks/>
                </p:cNvSpPr>
                <p:nvPr/>
              </p:nvSpPr>
              <p:spPr bwMode="auto">
                <a:xfrm>
                  <a:off x="2452" y="3280"/>
                  <a:ext cx="56" cy="18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32" y="0"/>
                    </a:cxn>
                    <a:cxn ang="0">
                      <a:pos x="0" y="12"/>
                    </a:cxn>
                    <a:cxn ang="0">
                      <a:pos x="24" y="18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8">
                      <a:moveTo>
                        <a:pt x="56" y="6"/>
                      </a:moveTo>
                      <a:lnTo>
                        <a:pt x="32" y="0"/>
                      </a:lnTo>
                      <a:lnTo>
                        <a:pt x="0" y="12"/>
                      </a:lnTo>
                      <a:lnTo>
                        <a:pt x="24" y="18"/>
                      </a:lnTo>
                      <a:lnTo>
                        <a:pt x="56" y="6"/>
                      </a:lnTo>
                      <a:close/>
                    </a:path>
                  </a:pathLst>
                </a:custGeom>
                <a:solidFill>
                  <a:srgbClr val="00694F"/>
                </a:solidFill>
                <a:ln w="0">
                  <a:solidFill>
                    <a:srgbClr val="00694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91" name="Freeform 4567"/>
                <p:cNvSpPr>
                  <a:spLocks/>
                </p:cNvSpPr>
                <p:nvPr/>
              </p:nvSpPr>
              <p:spPr bwMode="auto">
                <a:xfrm>
                  <a:off x="2452" y="3280"/>
                  <a:ext cx="56" cy="18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32" y="0"/>
                    </a:cxn>
                    <a:cxn ang="0">
                      <a:pos x="0" y="12"/>
                    </a:cxn>
                    <a:cxn ang="0">
                      <a:pos x="24" y="18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8">
                      <a:moveTo>
                        <a:pt x="56" y="6"/>
                      </a:moveTo>
                      <a:lnTo>
                        <a:pt x="32" y="0"/>
                      </a:lnTo>
                      <a:lnTo>
                        <a:pt x="0" y="12"/>
                      </a:lnTo>
                      <a:lnTo>
                        <a:pt x="24" y="18"/>
                      </a:lnTo>
                      <a:lnTo>
                        <a:pt x="5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92" name="Freeform 4568"/>
                <p:cNvSpPr>
                  <a:spLocks/>
                </p:cNvSpPr>
                <p:nvPr/>
              </p:nvSpPr>
              <p:spPr bwMode="auto">
                <a:xfrm>
                  <a:off x="2418" y="3292"/>
                  <a:ext cx="58" cy="18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34" y="0"/>
                    </a:cxn>
                    <a:cxn ang="0">
                      <a:pos x="0" y="12"/>
                    </a:cxn>
                    <a:cxn ang="0">
                      <a:pos x="24" y="18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18">
                      <a:moveTo>
                        <a:pt x="58" y="6"/>
                      </a:moveTo>
                      <a:lnTo>
                        <a:pt x="34" y="0"/>
                      </a:lnTo>
                      <a:lnTo>
                        <a:pt x="0" y="12"/>
                      </a:lnTo>
                      <a:lnTo>
                        <a:pt x="24" y="18"/>
                      </a:lnTo>
                      <a:lnTo>
                        <a:pt x="58" y="6"/>
                      </a:lnTo>
                      <a:close/>
                    </a:path>
                  </a:pathLst>
                </a:custGeom>
                <a:solidFill>
                  <a:srgbClr val="006956"/>
                </a:solidFill>
                <a:ln w="0">
                  <a:solidFill>
                    <a:srgbClr val="00695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93" name="Freeform 4569"/>
                <p:cNvSpPr>
                  <a:spLocks/>
                </p:cNvSpPr>
                <p:nvPr/>
              </p:nvSpPr>
              <p:spPr bwMode="auto">
                <a:xfrm>
                  <a:off x="2418" y="3292"/>
                  <a:ext cx="58" cy="18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34" y="0"/>
                    </a:cxn>
                    <a:cxn ang="0">
                      <a:pos x="0" y="12"/>
                    </a:cxn>
                    <a:cxn ang="0">
                      <a:pos x="24" y="18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18">
                      <a:moveTo>
                        <a:pt x="58" y="6"/>
                      </a:moveTo>
                      <a:lnTo>
                        <a:pt x="34" y="0"/>
                      </a:lnTo>
                      <a:lnTo>
                        <a:pt x="0" y="12"/>
                      </a:lnTo>
                      <a:lnTo>
                        <a:pt x="24" y="18"/>
                      </a:lnTo>
                      <a:lnTo>
                        <a:pt x="5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94" name="Freeform 4570"/>
                <p:cNvSpPr>
                  <a:spLocks/>
                </p:cNvSpPr>
                <p:nvPr/>
              </p:nvSpPr>
              <p:spPr bwMode="auto">
                <a:xfrm>
                  <a:off x="2384" y="3304"/>
                  <a:ext cx="58" cy="20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34" y="0"/>
                    </a:cxn>
                    <a:cxn ang="0">
                      <a:pos x="0" y="12"/>
                    </a:cxn>
                    <a:cxn ang="0">
                      <a:pos x="24" y="20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20">
                      <a:moveTo>
                        <a:pt x="58" y="6"/>
                      </a:moveTo>
                      <a:lnTo>
                        <a:pt x="34" y="0"/>
                      </a:lnTo>
                      <a:lnTo>
                        <a:pt x="0" y="12"/>
                      </a:lnTo>
                      <a:lnTo>
                        <a:pt x="24" y="20"/>
                      </a:lnTo>
                      <a:lnTo>
                        <a:pt x="58" y="6"/>
                      </a:lnTo>
                      <a:close/>
                    </a:path>
                  </a:pathLst>
                </a:custGeom>
                <a:solidFill>
                  <a:srgbClr val="006A5C"/>
                </a:solidFill>
                <a:ln w="0">
                  <a:solidFill>
                    <a:srgbClr val="006A5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95" name="Freeform 4571"/>
                <p:cNvSpPr>
                  <a:spLocks/>
                </p:cNvSpPr>
                <p:nvPr/>
              </p:nvSpPr>
              <p:spPr bwMode="auto">
                <a:xfrm>
                  <a:off x="2384" y="3304"/>
                  <a:ext cx="58" cy="20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34" y="0"/>
                    </a:cxn>
                    <a:cxn ang="0">
                      <a:pos x="0" y="12"/>
                    </a:cxn>
                    <a:cxn ang="0">
                      <a:pos x="24" y="20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20">
                      <a:moveTo>
                        <a:pt x="58" y="6"/>
                      </a:moveTo>
                      <a:lnTo>
                        <a:pt x="34" y="0"/>
                      </a:lnTo>
                      <a:lnTo>
                        <a:pt x="0" y="12"/>
                      </a:lnTo>
                      <a:lnTo>
                        <a:pt x="24" y="20"/>
                      </a:lnTo>
                      <a:lnTo>
                        <a:pt x="5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96" name="Freeform 4572"/>
                <p:cNvSpPr>
                  <a:spLocks/>
                </p:cNvSpPr>
                <p:nvPr/>
              </p:nvSpPr>
              <p:spPr bwMode="auto">
                <a:xfrm>
                  <a:off x="2350" y="3316"/>
                  <a:ext cx="58" cy="22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34" y="0"/>
                    </a:cxn>
                    <a:cxn ang="0">
                      <a:pos x="0" y="14"/>
                    </a:cxn>
                    <a:cxn ang="0">
                      <a:pos x="24" y="22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22">
                      <a:moveTo>
                        <a:pt x="58" y="8"/>
                      </a:moveTo>
                      <a:lnTo>
                        <a:pt x="34" y="0"/>
                      </a:lnTo>
                      <a:lnTo>
                        <a:pt x="0" y="14"/>
                      </a:lnTo>
                      <a:lnTo>
                        <a:pt x="24" y="22"/>
                      </a:lnTo>
                      <a:lnTo>
                        <a:pt x="58" y="8"/>
                      </a:lnTo>
                      <a:close/>
                    </a:path>
                  </a:pathLst>
                </a:custGeom>
                <a:solidFill>
                  <a:srgbClr val="006B60"/>
                </a:solidFill>
                <a:ln w="0">
                  <a:solidFill>
                    <a:srgbClr val="006B6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97" name="Freeform 4573"/>
                <p:cNvSpPr>
                  <a:spLocks/>
                </p:cNvSpPr>
                <p:nvPr/>
              </p:nvSpPr>
              <p:spPr bwMode="auto">
                <a:xfrm>
                  <a:off x="2350" y="3316"/>
                  <a:ext cx="58" cy="22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34" y="0"/>
                    </a:cxn>
                    <a:cxn ang="0">
                      <a:pos x="0" y="14"/>
                    </a:cxn>
                    <a:cxn ang="0">
                      <a:pos x="24" y="22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22">
                      <a:moveTo>
                        <a:pt x="58" y="8"/>
                      </a:moveTo>
                      <a:lnTo>
                        <a:pt x="34" y="0"/>
                      </a:lnTo>
                      <a:lnTo>
                        <a:pt x="0" y="14"/>
                      </a:lnTo>
                      <a:lnTo>
                        <a:pt x="24" y="22"/>
                      </a:lnTo>
                      <a:lnTo>
                        <a:pt x="58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98" name="Freeform 4574"/>
                <p:cNvSpPr>
                  <a:spLocks/>
                </p:cNvSpPr>
                <p:nvPr/>
              </p:nvSpPr>
              <p:spPr bwMode="auto">
                <a:xfrm>
                  <a:off x="2316" y="3330"/>
                  <a:ext cx="58" cy="24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34" y="0"/>
                    </a:cxn>
                    <a:cxn ang="0">
                      <a:pos x="0" y="14"/>
                    </a:cxn>
                    <a:cxn ang="0">
                      <a:pos x="22" y="24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24">
                      <a:moveTo>
                        <a:pt x="58" y="8"/>
                      </a:moveTo>
                      <a:lnTo>
                        <a:pt x="34" y="0"/>
                      </a:lnTo>
                      <a:lnTo>
                        <a:pt x="0" y="14"/>
                      </a:lnTo>
                      <a:lnTo>
                        <a:pt x="22" y="24"/>
                      </a:lnTo>
                      <a:lnTo>
                        <a:pt x="58" y="8"/>
                      </a:lnTo>
                      <a:close/>
                    </a:path>
                  </a:pathLst>
                </a:custGeom>
                <a:solidFill>
                  <a:srgbClr val="006D61"/>
                </a:solidFill>
                <a:ln w="0">
                  <a:solidFill>
                    <a:srgbClr val="006D6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199" name="Freeform 4575"/>
                <p:cNvSpPr>
                  <a:spLocks/>
                </p:cNvSpPr>
                <p:nvPr/>
              </p:nvSpPr>
              <p:spPr bwMode="auto">
                <a:xfrm>
                  <a:off x="2316" y="3330"/>
                  <a:ext cx="58" cy="24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34" y="0"/>
                    </a:cxn>
                    <a:cxn ang="0">
                      <a:pos x="0" y="14"/>
                    </a:cxn>
                    <a:cxn ang="0">
                      <a:pos x="22" y="24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24">
                      <a:moveTo>
                        <a:pt x="58" y="8"/>
                      </a:moveTo>
                      <a:lnTo>
                        <a:pt x="34" y="0"/>
                      </a:lnTo>
                      <a:lnTo>
                        <a:pt x="0" y="14"/>
                      </a:lnTo>
                      <a:lnTo>
                        <a:pt x="22" y="24"/>
                      </a:lnTo>
                      <a:lnTo>
                        <a:pt x="58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00" name="Freeform 4576"/>
                <p:cNvSpPr>
                  <a:spLocks/>
                </p:cNvSpPr>
                <p:nvPr/>
              </p:nvSpPr>
              <p:spPr bwMode="auto">
                <a:xfrm>
                  <a:off x="2280" y="3344"/>
                  <a:ext cx="58" cy="24"/>
                </a:xfrm>
                <a:custGeom>
                  <a:avLst/>
                  <a:gdLst/>
                  <a:ahLst/>
                  <a:cxnLst>
                    <a:cxn ang="0">
                      <a:pos x="58" y="10"/>
                    </a:cxn>
                    <a:cxn ang="0">
                      <a:pos x="36" y="0"/>
                    </a:cxn>
                    <a:cxn ang="0">
                      <a:pos x="0" y="14"/>
                    </a:cxn>
                    <a:cxn ang="0">
                      <a:pos x="24" y="24"/>
                    </a:cxn>
                    <a:cxn ang="0">
                      <a:pos x="58" y="10"/>
                    </a:cxn>
                  </a:cxnLst>
                  <a:rect l="0" t="0" r="r" b="b"/>
                  <a:pathLst>
                    <a:path w="58" h="24">
                      <a:moveTo>
                        <a:pt x="58" y="10"/>
                      </a:moveTo>
                      <a:lnTo>
                        <a:pt x="36" y="0"/>
                      </a:lnTo>
                      <a:lnTo>
                        <a:pt x="0" y="14"/>
                      </a:lnTo>
                      <a:lnTo>
                        <a:pt x="24" y="24"/>
                      </a:lnTo>
                      <a:lnTo>
                        <a:pt x="58" y="10"/>
                      </a:lnTo>
                      <a:close/>
                    </a:path>
                  </a:pathLst>
                </a:custGeom>
                <a:solidFill>
                  <a:srgbClr val="00715D"/>
                </a:solidFill>
                <a:ln w="0">
                  <a:solidFill>
                    <a:srgbClr val="00715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01" name="Freeform 4577"/>
                <p:cNvSpPr>
                  <a:spLocks/>
                </p:cNvSpPr>
                <p:nvPr/>
              </p:nvSpPr>
              <p:spPr bwMode="auto">
                <a:xfrm>
                  <a:off x="2280" y="3344"/>
                  <a:ext cx="58" cy="24"/>
                </a:xfrm>
                <a:custGeom>
                  <a:avLst/>
                  <a:gdLst/>
                  <a:ahLst/>
                  <a:cxnLst>
                    <a:cxn ang="0">
                      <a:pos x="58" y="10"/>
                    </a:cxn>
                    <a:cxn ang="0">
                      <a:pos x="36" y="0"/>
                    </a:cxn>
                    <a:cxn ang="0">
                      <a:pos x="0" y="14"/>
                    </a:cxn>
                    <a:cxn ang="0">
                      <a:pos x="24" y="24"/>
                    </a:cxn>
                    <a:cxn ang="0">
                      <a:pos x="58" y="10"/>
                    </a:cxn>
                  </a:cxnLst>
                  <a:rect l="0" t="0" r="r" b="b"/>
                  <a:pathLst>
                    <a:path w="58" h="24">
                      <a:moveTo>
                        <a:pt x="58" y="10"/>
                      </a:moveTo>
                      <a:lnTo>
                        <a:pt x="36" y="0"/>
                      </a:lnTo>
                      <a:lnTo>
                        <a:pt x="0" y="14"/>
                      </a:lnTo>
                      <a:lnTo>
                        <a:pt x="24" y="24"/>
                      </a:lnTo>
                      <a:lnTo>
                        <a:pt x="58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02" name="Freeform 4578"/>
                <p:cNvSpPr>
                  <a:spLocks/>
                </p:cNvSpPr>
                <p:nvPr/>
              </p:nvSpPr>
              <p:spPr bwMode="auto">
                <a:xfrm>
                  <a:off x="2244" y="3358"/>
                  <a:ext cx="60" cy="22"/>
                </a:xfrm>
                <a:custGeom>
                  <a:avLst/>
                  <a:gdLst/>
                  <a:ahLst/>
                  <a:cxnLst>
                    <a:cxn ang="0">
                      <a:pos x="60" y="10"/>
                    </a:cxn>
                    <a:cxn ang="0">
                      <a:pos x="36" y="0"/>
                    </a:cxn>
                    <a:cxn ang="0">
                      <a:pos x="0" y="12"/>
                    </a:cxn>
                    <a:cxn ang="0">
                      <a:pos x="22" y="22"/>
                    </a:cxn>
                    <a:cxn ang="0">
                      <a:pos x="60" y="10"/>
                    </a:cxn>
                  </a:cxnLst>
                  <a:rect l="0" t="0" r="r" b="b"/>
                  <a:pathLst>
                    <a:path w="60" h="22">
                      <a:moveTo>
                        <a:pt x="60" y="10"/>
                      </a:moveTo>
                      <a:lnTo>
                        <a:pt x="36" y="0"/>
                      </a:lnTo>
                      <a:lnTo>
                        <a:pt x="0" y="12"/>
                      </a:lnTo>
                      <a:lnTo>
                        <a:pt x="22" y="22"/>
                      </a:lnTo>
                      <a:lnTo>
                        <a:pt x="60" y="10"/>
                      </a:lnTo>
                      <a:close/>
                    </a:path>
                  </a:pathLst>
                </a:custGeom>
                <a:solidFill>
                  <a:srgbClr val="007557"/>
                </a:solidFill>
                <a:ln w="0">
                  <a:solidFill>
                    <a:srgbClr val="00755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03" name="Freeform 4579"/>
                <p:cNvSpPr>
                  <a:spLocks/>
                </p:cNvSpPr>
                <p:nvPr/>
              </p:nvSpPr>
              <p:spPr bwMode="auto">
                <a:xfrm>
                  <a:off x="2244" y="3358"/>
                  <a:ext cx="60" cy="22"/>
                </a:xfrm>
                <a:custGeom>
                  <a:avLst/>
                  <a:gdLst/>
                  <a:ahLst/>
                  <a:cxnLst>
                    <a:cxn ang="0">
                      <a:pos x="60" y="10"/>
                    </a:cxn>
                    <a:cxn ang="0">
                      <a:pos x="36" y="0"/>
                    </a:cxn>
                    <a:cxn ang="0">
                      <a:pos x="0" y="12"/>
                    </a:cxn>
                    <a:cxn ang="0">
                      <a:pos x="22" y="22"/>
                    </a:cxn>
                    <a:cxn ang="0">
                      <a:pos x="60" y="10"/>
                    </a:cxn>
                  </a:cxnLst>
                  <a:rect l="0" t="0" r="r" b="b"/>
                  <a:pathLst>
                    <a:path w="60" h="22">
                      <a:moveTo>
                        <a:pt x="60" y="10"/>
                      </a:moveTo>
                      <a:lnTo>
                        <a:pt x="36" y="0"/>
                      </a:lnTo>
                      <a:lnTo>
                        <a:pt x="0" y="12"/>
                      </a:lnTo>
                      <a:lnTo>
                        <a:pt x="22" y="22"/>
                      </a:lnTo>
                      <a:lnTo>
                        <a:pt x="60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04" name="Freeform 4580"/>
                <p:cNvSpPr>
                  <a:spLocks/>
                </p:cNvSpPr>
                <p:nvPr/>
              </p:nvSpPr>
              <p:spPr bwMode="auto">
                <a:xfrm>
                  <a:off x="2206" y="3370"/>
                  <a:ext cx="60" cy="22"/>
                </a:xfrm>
                <a:custGeom>
                  <a:avLst/>
                  <a:gdLst/>
                  <a:ahLst/>
                  <a:cxnLst>
                    <a:cxn ang="0">
                      <a:pos x="60" y="10"/>
                    </a:cxn>
                    <a:cxn ang="0">
                      <a:pos x="38" y="0"/>
                    </a:cxn>
                    <a:cxn ang="0">
                      <a:pos x="0" y="12"/>
                    </a:cxn>
                    <a:cxn ang="0">
                      <a:pos x="24" y="22"/>
                    </a:cxn>
                    <a:cxn ang="0">
                      <a:pos x="60" y="10"/>
                    </a:cxn>
                  </a:cxnLst>
                  <a:rect l="0" t="0" r="r" b="b"/>
                  <a:pathLst>
                    <a:path w="60" h="22">
                      <a:moveTo>
                        <a:pt x="60" y="10"/>
                      </a:moveTo>
                      <a:lnTo>
                        <a:pt x="38" y="0"/>
                      </a:lnTo>
                      <a:lnTo>
                        <a:pt x="0" y="12"/>
                      </a:lnTo>
                      <a:lnTo>
                        <a:pt x="24" y="22"/>
                      </a:lnTo>
                      <a:lnTo>
                        <a:pt x="60" y="10"/>
                      </a:lnTo>
                      <a:close/>
                    </a:path>
                  </a:pathLst>
                </a:custGeom>
                <a:solidFill>
                  <a:srgbClr val="00794E"/>
                </a:solidFill>
                <a:ln w="0">
                  <a:solidFill>
                    <a:srgbClr val="00794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05" name="Freeform 4581"/>
                <p:cNvSpPr>
                  <a:spLocks/>
                </p:cNvSpPr>
                <p:nvPr/>
              </p:nvSpPr>
              <p:spPr bwMode="auto">
                <a:xfrm>
                  <a:off x="2206" y="3370"/>
                  <a:ext cx="60" cy="22"/>
                </a:xfrm>
                <a:custGeom>
                  <a:avLst/>
                  <a:gdLst/>
                  <a:ahLst/>
                  <a:cxnLst>
                    <a:cxn ang="0">
                      <a:pos x="60" y="10"/>
                    </a:cxn>
                    <a:cxn ang="0">
                      <a:pos x="38" y="0"/>
                    </a:cxn>
                    <a:cxn ang="0">
                      <a:pos x="0" y="12"/>
                    </a:cxn>
                    <a:cxn ang="0">
                      <a:pos x="24" y="22"/>
                    </a:cxn>
                    <a:cxn ang="0">
                      <a:pos x="60" y="10"/>
                    </a:cxn>
                  </a:cxnLst>
                  <a:rect l="0" t="0" r="r" b="b"/>
                  <a:pathLst>
                    <a:path w="60" h="22">
                      <a:moveTo>
                        <a:pt x="60" y="10"/>
                      </a:moveTo>
                      <a:lnTo>
                        <a:pt x="38" y="0"/>
                      </a:lnTo>
                      <a:lnTo>
                        <a:pt x="0" y="12"/>
                      </a:lnTo>
                      <a:lnTo>
                        <a:pt x="24" y="22"/>
                      </a:lnTo>
                      <a:lnTo>
                        <a:pt x="60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06" name="Freeform 4582"/>
                <p:cNvSpPr>
                  <a:spLocks/>
                </p:cNvSpPr>
                <p:nvPr/>
              </p:nvSpPr>
              <p:spPr bwMode="auto">
                <a:xfrm>
                  <a:off x="2168" y="3382"/>
                  <a:ext cx="62" cy="22"/>
                </a:xfrm>
                <a:custGeom>
                  <a:avLst/>
                  <a:gdLst/>
                  <a:ahLst/>
                  <a:cxnLst>
                    <a:cxn ang="0">
                      <a:pos x="62" y="10"/>
                    </a:cxn>
                    <a:cxn ang="0">
                      <a:pos x="38" y="0"/>
                    </a:cxn>
                    <a:cxn ang="0">
                      <a:pos x="0" y="10"/>
                    </a:cxn>
                    <a:cxn ang="0">
                      <a:pos x="24" y="22"/>
                    </a:cxn>
                    <a:cxn ang="0">
                      <a:pos x="62" y="10"/>
                    </a:cxn>
                  </a:cxnLst>
                  <a:rect l="0" t="0" r="r" b="b"/>
                  <a:pathLst>
                    <a:path w="62" h="22">
                      <a:moveTo>
                        <a:pt x="62" y="10"/>
                      </a:moveTo>
                      <a:lnTo>
                        <a:pt x="38" y="0"/>
                      </a:lnTo>
                      <a:lnTo>
                        <a:pt x="0" y="10"/>
                      </a:lnTo>
                      <a:lnTo>
                        <a:pt x="24" y="22"/>
                      </a:lnTo>
                      <a:lnTo>
                        <a:pt x="62" y="10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07" name="Freeform 4583"/>
                <p:cNvSpPr>
                  <a:spLocks/>
                </p:cNvSpPr>
                <p:nvPr/>
              </p:nvSpPr>
              <p:spPr bwMode="auto">
                <a:xfrm>
                  <a:off x="2168" y="3382"/>
                  <a:ext cx="62" cy="22"/>
                </a:xfrm>
                <a:custGeom>
                  <a:avLst/>
                  <a:gdLst/>
                  <a:ahLst/>
                  <a:cxnLst>
                    <a:cxn ang="0">
                      <a:pos x="62" y="10"/>
                    </a:cxn>
                    <a:cxn ang="0">
                      <a:pos x="38" y="0"/>
                    </a:cxn>
                    <a:cxn ang="0">
                      <a:pos x="0" y="10"/>
                    </a:cxn>
                    <a:cxn ang="0">
                      <a:pos x="24" y="22"/>
                    </a:cxn>
                    <a:cxn ang="0">
                      <a:pos x="62" y="10"/>
                    </a:cxn>
                  </a:cxnLst>
                  <a:rect l="0" t="0" r="r" b="b"/>
                  <a:pathLst>
                    <a:path w="62" h="22">
                      <a:moveTo>
                        <a:pt x="62" y="10"/>
                      </a:moveTo>
                      <a:lnTo>
                        <a:pt x="38" y="0"/>
                      </a:lnTo>
                      <a:lnTo>
                        <a:pt x="0" y="10"/>
                      </a:lnTo>
                      <a:lnTo>
                        <a:pt x="24" y="22"/>
                      </a:lnTo>
                      <a:lnTo>
                        <a:pt x="62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08" name="Freeform 4584"/>
                <p:cNvSpPr>
                  <a:spLocks/>
                </p:cNvSpPr>
                <p:nvPr/>
              </p:nvSpPr>
              <p:spPr bwMode="auto">
                <a:xfrm>
                  <a:off x="3146" y="3130"/>
                  <a:ext cx="46" cy="14"/>
                </a:xfrm>
                <a:custGeom>
                  <a:avLst/>
                  <a:gdLst/>
                  <a:ahLst/>
                  <a:cxnLst>
                    <a:cxn ang="0">
                      <a:pos x="46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4" y="14"/>
                    </a:cxn>
                    <a:cxn ang="0">
                      <a:pos x="46" y="6"/>
                    </a:cxn>
                  </a:cxnLst>
                  <a:rect l="0" t="0" r="r" b="b"/>
                  <a:pathLst>
                    <a:path w="46" h="14">
                      <a:moveTo>
                        <a:pt x="46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4" y="14"/>
                      </a:lnTo>
                      <a:lnTo>
                        <a:pt x="46" y="6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09" name="Freeform 4585"/>
                <p:cNvSpPr>
                  <a:spLocks/>
                </p:cNvSpPr>
                <p:nvPr/>
              </p:nvSpPr>
              <p:spPr bwMode="auto">
                <a:xfrm>
                  <a:off x="3146" y="3130"/>
                  <a:ext cx="46" cy="14"/>
                </a:xfrm>
                <a:custGeom>
                  <a:avLst/>
                  <a:gdLst/>
                  <a:ahLst/>
                  <a:cxnLst>
                    <a:cxn ang="0">
                      <a:pos x="46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4" y="14"/>
                    </a:cxn>
                    <a:cxn ang="0">
                      <a:pos x="46" y="6"/>
                    </a:cxn>
                  </a:cxnLst>
                  <a:rect l="0" t="0" r="r" b="b"/>
                  <a:pathLst>
                    <a:path w="46" h="14">
                      <a:moveTo>
                        <a:pt x="46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4" y="14"/>
                      </a:lnTo>
                      <a:lnTo>
                        <a:pt x="4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10" name="Freeform 4586"/>
                <p:cNvSpPr>
                  <a:spLocks/>
                </p:cNvSpPr>
                <p:nvPr/>
              </p:nvSpPr>
              <p:spPr bwMode="auto">
                <a:xfrm>
                  <a:off x="3124" y="3136"/>
                  <a:ext cx="46" cy="14"/>
                </a:xfrm>
                <a:custGeom>
                  <a:avLst/>
                  <a:gdLst/>
                  <a:ahLst/>
                  <a:cxnLst>
                    <a:cxn ang="0">
                      <a:pos x="46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24" y="14"/>
                    </a:cxn>
                    <a:cxn ang="0">
                      <a:pos x="46" y="8"/>
                    </a:cxn>
                  </a:cxnLst>
                  <a:rect l="0" t="0" r="r" b="b"/>
                  <a:pathLst>
                    <a:path w="46" h="14">
                      <a:moveTo>
                        <a:pt x="46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4" y="14"/>
                      </a:lnTo>
                      <a:lnTo>
                        <a:pt x="46" y="8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11" name="Freeform 4587"/>
                <p:cNvSpPr>
                  <a:spLocks/>
                </p:cNvSpPr>
                <p:nvPr/>
              </p:nvSpPr>
              <p:spPr bwMode="auto">
                <a:xfrm>
                  <a:off x="3124" y="3136"/>
                  <a:ext cx="46" cy="14"/>
                </a:xfrm>
                <a:custGeom>
                  <a:avLst/>
                  <a:gdLst/>
                  <a:ahLst/>
                  <a:cxnLst>
                    <a:cxn ang="0">
                      <a:pos x="46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24" y="14"/>
                    </a:cxn>
                    <a:cxn ang="0">
                      <a:pos x="46" y="8"/>
                    </a:cxn>
                  </a:cxnLst>
                  <a:rect l="0" t="0" r="r" b="b"/>
                  <a:pathLst>
                    <a:path w="46" h="14">
                      <a:moveTo>
                        <a:pt x="46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4" y="14"/>
                      </a:lnTo>
                      <a:lnTo>
                        <a:pt x="4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12" name="Freeform 4588"/>
                <p:cNvSpPr>
                  <a:spLocks/>
                </p:cNvSpPr>
                <p:nvPr/>
              </p:nvSpPr>
              <p:spPr bwMode="auto">
                <a:xfrm>
                  <a:off x="3102" y="3144"/>
                  <a:ext cx="46" cy="12"/>
                </a:xfrm>
                <a:custGeom>
                  <a:avLst/>
                  <a:gdLst/>
                  <a:ahLst/>
                  <a:cxnLst>
                    <a:cxn ang="0">
                      <a:pos x="46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6" y="6"/>
                    </a:cxn>
                  </a:cxnLst>
                  <a:rect l="0" t="0" r="r" b="b"/>
                  <a:pathLst>
                    <a:path w="46" h="12">
                      <a:moveTo>
                        <a:pt x="46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6" y="6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13" name="Freeform 4589"/>
                <p:cNvSpPr>
                  <a:spLocks/>
                </p:cNvSpPr>
                <p:nvPr/>
              </p:nvSpPr>
              <p:spPr bwMode="auto">
                <a:xfrm>
                  <a:off x="3102" y="3144"/>
                  <a:ext cx="46" cy="12"/>
                </a:xfrm>
                <a:custGeom>
                  <a:avLst/>
                  <a:gdLst/>
                  <a:ahLst/>
                  <a:cxnLst>
                    <a:cxn ang="0">
                      <a:pos x="46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6" y="6"/>
                    </a:cxn>
                  </a:cxnLst>
                  <a:rect l="0" t="0" r="r" b="b"/>
                  <a:pathLst>
                    <a:path w="46" h="12">
                      <a:moveTo>
                        <a:pt x="46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14" name="Freeform 4590"/>
                <p:cNvSpPr>
                  <a:spLocks/>
                </p:cNvSpPr>
                <p:nvPr/>
              </p:nvSpPr>
              <p:spPr bwMode="auto">
                <a:xfrm>
                  <a:off x="3080" y="3150"/>
                  <a:ext cx="46" cy="12"/>
                </a:xfrm>
                <a:custGeom>
                  <a:avLst/>
                  <a:gdLst/>
                  <a:ahLst/>
                  <a:cxnLst>
                    <a:cxn ang="0">
                      <a:pos x="46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6" y="6"/>
                    </a:cxn>
                  </a:cxnLst>
                  <a:rect l="0" t="0" r="r" b="b"/>
                  <a:pathLst>
                    <a:path w="46" h="12">
                      <a:moveTo>
                        <a:pt x="46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6" y="6"/>
                      </a:lnTo>
                      <a:close/>
                    </a:path>
                  </a:pathLst>
                </a:custGeom>
                <a:solidFill>
                  <a:srgbClr val="007C45"/>
                </a:solidFill>
                <a:ln w="0">
                  <a:solidFill>
                    <a:srgbClr val="007C4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15" name="Freeform 4591"/>
                <p:cNvSpPr>
                  <a:spLocks/>
                </p:cNvSpPr>
                <p:nvPr/>
              </p:nvSpPr>
              <p:spPr bwMode="auto">
                <a:xfrm>
                  <a:off x="3080" y="3150"/>
                  <a:ext cx="46" cy="12"/>
                </a:xfrm>
                <a:custGeom>
                  <a:avLst/>
                  <a:gdLst/>
                  <a:ahLst/>
                  <a:cxnLst>
                    <a:cxn ang="0">
                      <a:pos x="46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6" y="6"/>
                    </a:cxn>
                  </a:cxnLst>
                  <a:rect l="0" t="0" r="r" b="b"/>
                  <a:pathLst>
                    <a:path w="46" h="12">
                      <a:moveTo>
                        <a:pt x="46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16" name="Freeform 4592"/>
                <p:cNvSpPr>
                  <a:spLocks/>
                </p:cNvSpPr>
                <p:nvPr/>
              </p:nvSpPr>
              <p:spPr bwMode="auto">
                <a:xfrm>
                  <a:off x="3056" y="3156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48" y="6"/>
                      </a:lnTo>
                      <a:close/>
                    </a:path>
                  </a:pathLst>
                </a:custGeom>
                <a:solidFill>
                  <a:srgbClr val="007C44"/>
                </a:solidFill>
                <a:ln w="0">
                  <a:solidFill>
                    <a:srgbClr val="007C4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17" name="Freeform 4593"/>
                <p:cNvSpPr>
                  <a:spLocks/>
                </p:cNvSpPr>
                <p:nvPr/>
              </p:nvSpPr>
              <p:spPr bwMode="auto">
                <a:xfrm>
                  <a:off x="3056" y="3156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4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18" name="Freeform 4594"/>
                <p:cNvSpPr>
                  <a:spLocks/>
                </p:cNvSpPr>
                <p:nvPr/>
              </p:nvSpPr>
              <p:spPr bwMode="auto">
                <a:xfrm>
                  <a:off x="3032" y="3162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0" y="6"/>
                      </a:lnTo>
                      <a:close/>
                    </a:path>
                  </a:pathLst>
                </a:custGeom>
                <a:solidFill>
                  <a:srgbClr val="007C43"/>
                </a:solidFill>
                <a:ln w="0">
                  <a:solidFill>
                    <a:srgbClr val="007C4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19" name="Freeform 4595"/>
                <p:cNvSpPr>
                  <a:spLocks/>
                </p:cNvSpPr>
                <p:nvPr/>
              </p:nvSpPr>
              <p:spPr bwMode="auto">
                <a:xfrm>
                  <a:off x="3032" y="3162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20" name="Freeform 4596"/>
                <p:cNvSpPr>
                  <a:spLocks/>
                </p:cNvSpPr>
                <p:nvPr/>
              </p:nvSpPr>
              <p:spPr bwMode="auto">
                <a:xfrm>
                  <a:off x="3010" y="3168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8" y="6"/>
                      </a:lnTo>
                      <a:close/>
                    </a:path>
                  </a:pathLst>
                </a:custGeom>
                <a:solidFill>
                  <a:srgbClr val="007C41"/>
                </a:solidFill>
                <a:ln w="0">
                  <a:solidFill>
                    <a:srgbClr val="007C4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21" name="Freeform 4597"/>
                <p:cNvSpPr>
                  <a:spLocks/>
                </p:cNvSpPr>
                <p:nvPr/>
              </p:nvSpPr>
              <p:spPr bwMode="auto">
                <a:xfrm>
                  <a:off x="3010" y="3168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22" name="Freeform 4598"/>
                <p:cNvSpPr>
                  <a:spLocks/>
                </p:cNvSpPr>
                <p:nvPr/>
              </p:nvSpPr>
              <p:spPr bwMode="auto">
                <a:xfrm>
                  <a:off x="2986" y="3174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8" y="6"/>
                      </a:lnTo>
                      <a:close/>
                    </a:path>
                  </a:pathLst>
                </a:custGeom>
                <a:solidFill>
                  <a:srgbClr val="007C3F"/>
                </a:solidFill>
                <a:ln w="0">
                  <a:solidFill>
                    <a:srgbClr val="007C3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23" name="Freeform 4599"/>
                <p:cNvSpPr>
                  <a:spLocks/>
                </p:cNvSpPr>
                <p:nvPr/>
              </p:nvSpPr>
              <p:spPr bwMode="auto">
                <a:xfrm>
                  <a:off x="2986" y="3174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24" name="Freeform 4600"/>
                <p:cNvSpPr>
                  <a:spLocks/>
                </p:cNvSpPr>
                <p:nvPr/>
              </p:nvSpPr>
              <p:spPr bwMode="auto">
                <a:xfrm>
                  <a:off x="2960" y="3180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0" y="6"/>
                      </a:lnTo>
                      <a:close/>
                    </a:path>
                  </a:pathLst>
                </a:custGeom>
                <a:solidFill>
                  <a:srgbClr val="007C3C"/>
                </a:solidFill>
                <a:ln w="0">
                  <a:solidFill>
                    <a:srgbClr val="007C3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25" name="Freeform 4601"/>
                <p:cNvSpPr>
                  <a:spLocks/>
                </p:cNvSpPr>
                <p:nvPr/>
              </p:nvSpPr>
              <p:spPr bwMode="auto">
                <a:xfrm>
                  <a:off x="2960" y="3180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26" name="Freeform 4602"/>
                <p:cNvSpPr>
                  <a:spLocks/>
                </p:cNvSpPr>
                <p:nvPr/>
              </p:nvSpPr>
              <p:spPr bwMode="auto">
                <a:xfrm>
                  <a:off x="2936" y="3186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0" y="6"/>
                      </a:lnTo>
                      <a:close/>
                    </a:path>
                  </a:pathLst>
                </a:custGeom>
                <a:solidFill>
                  <a:srgbClr val="007C39"/>
                </a:solidFill>
                <a:ln w="0">
                  <a:solidFill>
                    <a:srgbClr val="007C3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27" name="Freeform 4603"/>
                <p:cNvSpPr>
                  <a:spLocks/>
                </p:cNvSpPr>
                <p:nvPr/>
              </p:nvSpPr>
              <p:spPr bwMode="auto">
                <a:xfrm>
                  <a:off x="2936" y="3186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28" name="Freeform 4604"/>
                <p:cNvSpPr>
                  <a:spLocks/>
                </p:cNvSpPr>
                <p:nvPr/>
              </p:nvSpPr>
              <p:spPr bwMode="auto">
                <a:xfrm>
                  <a:off x="2910" y="3192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2" y="6"/>
                      </a:lnTo>
                      <a:close/>
                    </a:path>
                  </a:pathLst>
                </a:custGeom>
                <a:solidFill>
                  <a:srgbClr val="007B37"/>
                </a:solidFill>
                <a:ln w="0">
                  <a:solidFill>
                    <a:srgbClr val="007B3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29" name="Freeform 4605"/>
                <p:cNvSpPr>
                  <a:spLocks/>
                </p:cNvSpPr>
                <p:nvPr/>
              </p:nvSpPr>
              <p:spPr bwMode="auto">
                <a:xfrm>
                  <a:off x="2910" y="3192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30" name="Freeform 4606"/>
                <p:cNvSpPr>
                  <a:spLocks/>
                </p:cNvSpPr>
                <p:nvPr/>
              </p:nvSpPr>
              <p:spPr bwMode="auto">
                <a:xfrm>
                  <a:off x="2884" y="3198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26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26" y="12"/>
                      </a:lnTo>
                      <a:lnTo>
                        <a:pt x="52" y="6"/>
                      </a:lnTo>
                      <a:close/>
                    </a:path>
                  </a:pathLst>
                </a:custGeom>
                <a:solidFill>
                  <a:srgbClr val="007B34"/>
                </a:solidFill>
                <a:ln w="0">
                  <a:solidFill>
                    <a:srgbClr val="007B3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31" name="Freeform 4607"/>
                <p:cNvSpPr>
                  <a:spLocks/>
                </p:cNvSpPr>
                <p:nvPr/>
              </p:nvSpPr>
              <p:spPr bwMode="auto">
                <a:xfrm>
                  <a:off x="2884" y="3198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26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26" y="12"/>
                      </a:lnTo>
                      <a:lnTo>
                        <a:pt x="5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32" name="Freeform 4608"/>
                <p:cNvSpPr>
                  <a:spLocks/>
                </p:cNvSpPr>
                <p:nvPr/>
              </p:nvSpPr>
              <p:spPr bwMode="auto">
                <a:xfrm>
                  <a:off x="2858" y="3202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2">
                      <a:moveTo>
                        <a:pt x="52" y="8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2" y="8"/>
                      </a:lnTo>
                      <a:close/>
                    </a:path>
                  </a:pathLst>
                </a:custGeom>
                <a:solidFill>
                  <a:srgbClr val="007A31"/>
                </a:solidFill>
                <a:ln w="0">
                  <a:solidFill>
                    <a:srgbClr val="007A3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33" name="Freeform 4609"/>
                <p:cNvSpPr>
                  <a:spLocks/>
                </p:cNvSpPr>
                <p:nvPr/>
              </p:nvSpPr>
              <p:spPr bwMode="auto">
                <a:xfrm>
                  <a:off x="2858" y="3202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2">
                      <a:moveTo>
                        <a:pt x="52" y="8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2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34" name="Freeform 4610"/>
                <p:cNvSpPr>
                  <a:spLocks/>
                </p:cNvSpPr>
                <p:nvPr/>
              </p:nvSpPr>
              <p:spPr bwMode="auto">
                <a:xfrm>
                  <a:off x="2832" y="3208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2" y="6"/>
                      </a:lnTo>
                      <a:close/>
                    </a:path>
                  </a:pathLst>
                </a:custGeom>
                <a:solidFill>
                  <a:srgbClr val="00792E"/>
                </a:solidFill>
                <a:ln w="0">
                  <a:solidFill>
                    <a:srgbClr val="00792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35" name="Freeform 4611"/>
                <p:cNvSpPr>
                  <a:spLocks/>
                </p:cNvSpPr>
                <p:nvPr/>
              </p:nvSpPr>
              <p:spPr bwMode="auto">
                <a:xfrm>
                  <a:off x="2832" y="3208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36" name="Freeform 4612"/>
                <p:cNvSpPr>
                  <a:spLocks/>
                </p:cNvSpPr>
                <p:nvPr/>
              </p:nvSpPr>
              <p:spPr bwMode="auto">
                <a:xfrm>
                  <a:off x="2806" y="3214"/>
                  <a:ext cx="52" cy="10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24" y="10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0">
                      <a:moveTo>
                        <a:pt x="52" y="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24" y="10"/>
                      </a:lnTo>
                      <a:lnTo>
                        <a:pt x="52" y="6"/>
                      </a:lnTo>
                      <a:close/>
                    </a:path>
                  </a:pathLst>
                </a:custGeom>
                <a:solidFill>
                  <a:srgbClr val="00782C"/>
                </a:solidFill>
                <a:ln w="0">
                  <a:solidFill>
                    <a:srgbClr val="00782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37" name="Freeform 4613"/>
                <p:cNvSpPr>
                  <a:spLocks/>
                </p:cNvSpPr>
                <p:nvPr/>
              </p:nvSpPr>
              <p:spPr bwMode="auto">
                <a:xfrm>
                  <a:off x="2806" y="3214"/>
                  <a:ext cx="52" cy="10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24" y="10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0">
                      <a:moveTo>
                        <a:pt x="52" y="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24" y="10"/>
                      </a:lnTo>
                      <a:lnTo>
                        <a:pt x="5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38" name="Freeform 4614"/>
                <p:cNvSpPr>
                  <a:spLocks/>
                </p:cNvSpPr>
                <p:nvPr/>
              </p:nvSpPr>
              <p:spPr bwMode="auto">
                <a:xfrm>
                  <a:off x="2778" y="3218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2" y="6"/>
                      </a:lnTo>
                      <a:close/>
                    </a:path>
                  </a:pathLst>
                </a:custGeom>
                <a:solidFill>
                  <a:srgbClr val="00772A"/>
                </a:solidFill>
                <a:ln w="0">
                  <a:solidFill>
                    <a:srgbClr val="00772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39" name="Freeform 4615"/>
                <p:cNvSpPr>
                  <a:spLocks/>
                </p:cNvSpPr>
                <p:nvPr/>
              </p:nvSpPr>
              <p:spPr bwMode="auto">
                <a:xfrm>
                  <a:off x="2778" y="3218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40" name="Freeform 4616"/>
                <p:cNvSpPr>
                  <a:spLocks/>
                </p:cNvSpPr>
                <p:nvPr/>
              </p:nvSpPr>
              <p:spPr bwMode="auto">
                <a:xfrm>
                  <a:off x="2750" y="3224"/>
                  <a:ext cx="54" cy="10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26" y="10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0">
                      <a:moveTo>
                        <a:pt x="54" y="6"/>
                      </a:moveTo>
                      <a:lnTo>
                        <a:pt x="28" y="0"/>
                      </a:lnTo>
                      <a:lnTo>
                        <a:pt x="0" y="4"/>
                      </a:lnTo>
                      <a:lnTo>
                        <a:pt x="26" y="10"/>
                      </a:lnTo>
                      <a:lnTo>
                        <a:pt x="54" y="6"/>
                      </a:lnTo>
                      <a:close/>
                    </a:path>
                  </a:pathLst>
                </a:custGeom>
                <a:solidFill>
                  <a:srgbClr val="007529"/>
                </a:solidFill>
                <a:ln w="0">
                  <a:solidFill>
                    <a:srgbClr val="00752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41" name="Freeform 4617"/>
                <p:cNvSpPr>
                  <a:spLocks/>
                </p:cNvSpPr>
                <p:nvPr/>
              </p:nvSpPr>
              <p:spPr bwMode="auto">
                <a:xfrm>
                  <a:off x="2750" y="3224"/>
                  <a:ext cx="54" cy="10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26" y="10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0">
                      <a:moveTo>
                        <a:pt x="54" y="6"/>
                      </a:moveTo>
                      <a:lnTo>
                        <a:pt x="28" y="0"/>
                      </a:lnTo>
                      <a:lnTo>
                        <a:pt x="0" y="4"/>
                      </a:lnTo>
                      <a:lnTo>
                        <a:pt x="26" y="10"/>
                      </a:lnTo>
                      <a:lnTo>
                        <a:pt x="5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42" name="Freeform 4618"/>
                <p:cNvSpPr>
                  <a:spLocks/>
                </p:cNvSpPr>
                <p:nvPr/>
              </p:nvSpPr>
              <p:spPr bwMode="auto">
                <a:xfrm>
                  <a:off x="2722" y="3228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2">
                      <a:moveTo>
                        <a:pt x="54" y="6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4" y="6"/>
                      </a:lnTo>
                      <a:close/>
                    </a:path>
                  </a:pathLst>
                </a:custGeom>
                <a:solidFill>
                  <a:srgbClr val="007429"/>
                </a:solidFill>
                <a:ln w="0">
                  <a:solidFill>
                    <a:srgbClr val="00742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43" name="Freeform 4619"/>
                <p:cNvSpPr>
                  <a:spLocks/>
                </p:cNvSpPr>
                <p:nvPr/>
              </p:nvSpPr>
              <p:spPr bwMode="auto">
                <a:xfrm>
                  <a:off x="2722" y="3228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2">
                      <a:moveTo>
                        <a:pt x="54" y="6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44" name="Freeform 4620"/>
                <p:cNvSpPr>
                  <a:spLocks/>
                </p:cNvSpPr>
                <p:nvPr/>
              </p:nvSpPr>
              <p:spPr bwMode="auto">
                <a:xfrm>
                  <a:off x="2692" y="3234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2">
                      <a:moveTo>
                        <a:pt x="54" y="6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4" y="6"/>
                      </a:lnTo>
                      <a:close/>
                    </a:path>
                  </a:pathLst>
                </a:custGeom>
                <a:solidFill>
                  <a:srgbClr val="00722A"/>
                </a:solidFill>
                <a:ln w="0">
                  <a:solidFill>
                    <a:srgbClr val="00722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45" name="Freeform 4621"/>
                <p:cNvSpPr>
                  <a:spLocks/>
                </p:cNvSpPr>
                <p:nvPr/>
              </p:nvSpPr>
              <p:spPr bwMode="auto">
                <a:xfrm>
                  <a:off x="2692" y="3234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2">
                      <a:moveTo>
                        <a:pt x="54" y="6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46" name="Freeform 4622"/>
                <p:cNvSpPr>
                  <a:spLocks/>
                </p:cNvSpPr>
                <p:nvPr/>
              </p:nvSpPr>
              <p:spPr bwMode="auto">
                <a:xfrm>
                  <a:off x="2664" y="3240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2">
                      <a:moveTo>
                        <a:pt x="54" y="6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4" y="6"/>
                      </a:lnTo>
                      <a:close/>
                    </a:path>
                  </a:pathLst>
                </a:custGeom>
                <a:solidFill>
                  <a:srgbClr val="00702C"/>
                </a:solidFill>
                <a:ln w="0">
                  <a:solidFill>
                    <a:srgbClr val="00702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47" name="Freeform 4623"/>
                <p:cNvSpPr>
                  <a:spLocks/>
                </p:cNvSpPr>
                <p:nvPr/>
              </p:nvSpPr>
              <p:spPr bwMode="auto">
                <a:xfrm>
                  <a:off x="2664" y="3240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2">
                      <a:moveTo>
                        <a:pt x="54" y="6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48" name="Freeform 4624"/>
                <p:cNvSpPr>
                  <a:spLocks/>
                </p:cNvSpPr>
                <p:nvPr/>
              </p:nvSpPr>
              <p:spPr bwMode="auto">
                <a:xfrm>
                  <a:off x="2634" y="3246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2">
                      <a:moveTo>
                        <a:pt x="54" y="6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4" y="6"/>
                      </a:lnTo>
                      <a:close/>
                    </a:path>
                  </a:pathLst>
                </a:custGeom>
                <a:solidFill>
                  <a:srgbClr val="006E2F"/>
                </a:solidFill>
                <a:ln w="0">
                  <a:solidFill>
                    <a:srgbClr val="006E2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49" name="Freeform 4625"/>
                <p:cNvSpPr>
                  <a:spLocks/>
                </p:cNvSpPr>
                <p:nvPr/>
              </p:nvSpPr>
              <p:spPr bwMode="auto">
                <a:xfrm>
                  <a:off x="2634" y="3246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2">
                      <a:moveTo>
                        <a:pt x="54" y="6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50" name="Freeform 4626"/>
                <p:cNvSpPr>
                  <a:spLocks/>
                </p:cNvSpPr>
                <p:nvPr/>
              </p:nvSpPr>
              <p:spPr bwMode="auto">
                <a:xfrm>
                  <a:off x="2602" y="3252"/>
                  <a:ext cx="56" cy="12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32" y="0"/>
                    </a:cxn>
                    <a:cxn ang="0">
                      <a:pos x="0" y="8"/>
                    </a:cxn>
                    <a:cxn ang="0">
                      <a:pos x="26" y="12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2">
                      <a:moveTo>
                        <a:pt x="56" y="6"/>
                      </a:moveTo>
                      <a:lnTo>
                        <a:pt x="32" y="0"/>
                      </a:lnTo>
                      <a:lnTo>
                        <a:pt x="0" y="8"/>
                      </a:lnTo>
                      <a:lnTo>
                        <a:pt x="26" y="12"/>
                      </a:lnTo>
                      <a:lnTo>
                        <a:pt x="56" y="6"/>
                      </a:lnTo>
                      <a:close/>
                    </a:path>
                  </a:pathLst>
                </a:custGeom>
                <a:solidFill>
                  <a:srgbClr val="006D33"/>
                </a:solidFill>
                <a:ln w="0">
                  <a:solidFill>
                    <a:srgbClr val="006D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51" name="Freeform 4627"/>
                <p:cNvSpPr>
                  <a:spLocks/>
                </p:cNvSpPr>
                <p:nvPr/>
              </p:nvSpPr>
              <p:spPr bwMode="auto">
                <a:xfrm>
                  <a:off x="2602" y="3252"/>
                  <a:ext cx="56" cy="12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32" y="0"/>
                    </a:cxn>
                    <a:cxn ang="0">
                      <a:pos x="0" y="8"/>
                    </a:cxn>
                    <a:cxn ang="0">
                      <a:pos x="26" y="12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2">
                      <a:moveTo>
                        <a:pt x="56" y="6"/>
                      </a:moveTo>
                      <a:lnTo>
                        <a:pt x="32" y="0"/>
                      </a:lnTo>
                      <a:lnTo>
                        <a:pt x="0" y="8"/>
                      </a:lnTo>
                      <a:lnTo>
                        <a:pt x="26" y="12"/>
                      </a:lnTo>
                      <a:lnTo>
                        <a:pt x="5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52" name="Freeform 4628"/>
                <p:cNvSpPr>
                  <a:spLocks/>
                </p:cNvSpPr>
                <p:nvPr/>
              </p:nvSpPr>
              <p:spPr bwMode="auto">
                <a:xfrm>
                  <a:off x="2572" y="3260"/>
                  <a:ext cx="56" cy="12"/>
                </a:xfrm>
                <a:custGeom>
                  <a:avLst/>
                  <a:gdLst/>
                  <a:ahLst/>
                  <a:cxnLst>
                    <a:cxn ang="0">
                      <a:pos x="56" y="4"/>
                    </a:cxn>
                    <a:cxn ang="0">
                      <a:pos x="30" y="0"/>
                    </a:cxn>
                    <a:cxn ang="0">
                      <a:pos x="0" y="8"/>
                    </a:cxn>
                    <a:cxn ang="0">
                      <a:pos x="24" y="12"/>
                    </a:cxn>
                    <a:cxn ang="0">
                      <a:pos x="56" y="4"/>
                    </a:cxn>
                  </a:cxnLst>
                  <a:rect l="0" t="0" r="r" b="b"/>
                  <a:pathLst>
                    <a:path w="56" h="12">
                      <a:moveTo>
                        <a:pt x="56" y="4"/>
                      </a:moveTo>
                      <a:lnTo>
                        <a:pt x="30" y="0"/>
                      </a:lnTo>
                      <a:lnTo>
                        <a:pt x="0" y="8"/>
                      </a:lnTo>
                      <a:lnTo>
                        <a:pt x="24" y="12"/>
                      </a:lnTo>
                      <a:lnTo>
                        <a:pt x="56" y="4"/>
                      </a:lnTo>
                      <a:close/>
                    </a:path>
                  </a:pathLst>
                </a:custGeom>
                <a:solidFill>
                  <a:srgbClr val="006B39"/>
                </a:solidFill>
                <a:ln w="0">
                  <a:solidFill>
                    <a:srgbClr val="006B3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53" name="Freeform 4629"/>
                <p:cNvSpPr>
                  <a:spLocks/>
                </p:cNvSpPr>
                <p:nvPr/>
              </p:nvSpPr>
              <p:spPr bwMode="auto">
                <a:xfrm>
                  <a:off x="2572" y="3260"/>
                  <a:ext cx="56" cy="12"/>
                </a:xfrm>
                <a:custGeom>
                  <a:avLst/>
                  <a:gdLst/>
                  <a:ahLst/>
                  <a:cxnLst>
                    <a:cxn ang="0">
                      <a:pos x="56" y="4"/>
                    </a:cxn>
                    <a:cxn ang="0">
                      <a:pos x="30" y="0"/>
                    </a:cxn>
                    <a:cxn ang="0">
                      <a:pos x="0" y="8"/>
                    </a:cxn>
                    <a:cxn ang="0">
                      <a:pos x="24" y="12"/>
                    </a:cxn>
                    <a:cxn ang="0">
                      <a:pos x="56" y="4"/>
                    </a:cxn>
                  </a:cxnLst>
                  <a:rect l="0" t="0" r="r" b="b"/>
                  <a:pathLst>
                    <a:path w="56" h="12">
                      <a:moveTo>
                        <a:pt x="56" y="4"/>
                      </a:moveTo>
                      <a:lnTo>
                        <a:pt x="30" y="0"/>
                      </a:lnTo>
                      <a:lnTo>
                        <a:pt x="0" y="8"/>
                      </a:lnTo>
                      <a:lnTo>
                        <a:pt x="24" y="12"/>
                      </a:lnTo>
                      <a:lnTo>
                        <a:pt x="56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54" name="Freeform 4630"/>
                <p:cNvSpPr>
                  <a:spLocks/>
                </p:cNvSpPr>
                <p:nvPr/>
              </p:nvSpPr>
              <p:spPr bwMode="auto">
                <a:xfrm>
                  <a:off x="2540" y="3268"/>
                  <a:ext cx="56" cy="14"/>
                </a:xfrm>
                <a:custGeom>
                  <a:avLst/>
                  <a:gdLst/>
                  <a:ahLst/>
                  <a:cxnLst>
                    <a:cxn ang="0">
                      <a:pos x="56" y="4"/>
                    </a:cxn>
                    <a:cxn ang="0">
                      <a:pos x="32" y="0"/>
                    </a:cxn>
                    <a:cxn ang="0">
                      <a:pos x="0" y="8"/>
                    </a:cxn>
                    <a:cxn ang="0">
                      <a:pos x="24" y="14"/>
                    </a:cxn>
                    <a:cxn ang="0">
                      <a:pos x="56" y="4"/>
                    </a:cxn>
                  </a:cxnLst>
                  <a:rect l="0" t="0" r="r" b="b"/>
                  <a:pathLst>
                    <a:path w="56" h="14">
                      <a:moveTo>
                        <a:pt x="56" y="4"/>
                      </a:moveTo>
                      <a:lnTo>
                        <a:pt x="32" y="0"/>
                      </a:lnTo>
                      <a:lnTo>
                        <a:pt x="0" y="8"/>
                      </a:lnTo>
                      <a:lnTo>
                        <a:pt x="24" y="14"/>
                      </a:lnTo>
                      <a:lnTo>
                        <a:pt x="56" y="4"/>
                      </a:lnTo>
                      <a:close/>
                    </a:path>
                  </a:pathLst>
                </a:custGeom>
                <a:solidFill>
                  <a:srgbClr val="006A3F"/>
                </a:solidFill>
                <a:ln w="0">
                  <a:solidFill>
                    <a:srgbClr val="006A3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55" name="Freeform 4631"/>
                <p:cNvSpPr>
                  <a:spLocks/>
                </p:cNvSpPr>
                <p:nvPr/>
              </p:nvSpPr>
              <p:spPr bwMode="auto">
                <a:xfrm>
                  <a:off x="2540" y="3268"/>
                  <a:ext cx="56" cy="14"/>
                </a:xfrm>
                <a:custGeom>
                  <a:avLst/>
                  <a:gdLst/>
                  <a:ahLst/>
                  <a:cxnLst>
                    <a:cxn ang="0">
                      <a:pos x="56" y="4"/>
                    </a:cxn>
                    <a:cxn ang="0">
                      <a:pos x="32" y="0"/>
                    </a:cxn>
                    <a:cxn ang="0">
                      <a:pos x="0" y="8"/>
                    </a:cxn>
                    <a:cxn ang="0">
                      <a:pos x="24" y="14"/>
                    </a:cxn>
                    <a:cxn ang="0">
                      <a:pos x="56" y="4"/>
                    </a:cxn>
                  </a:cxnLst>
                  <a:rect l="0" t="0" r="r" b="b"/>
                  <a:pathLst>
                    <a:path w="56" h="14">
                      <a:moveTo>
                        <a:pt x="56" y="4"/>
                      </a:moveTo>
                      <a:lnTo>
                        <a:pt x="32" y="0"/>
                      </a:lnTo>
                      <a:lnTo>
                        <a:pt x="0" y="8"/>
                      </a:lnTo>
                      <a:lnTo>
                        <a:pt x="24" y="14"/>
                      </a:lnTo>
                      <a:lnTo>
                        <a:pt x="56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56" name="Freeform 4632"/>
                <p:cNvSpPr>
                  <a:spLocks/>
                </p:cNvSpPr>
                <p:nvPr/>
              </p:nvSpPr>
              <p:spPr bwMode="auto">
                <a:xfrm>
                  <a:off x="2508" y="3276"/>
                  <a:ext cx="56" cy="16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32" y="0"/>
                    </a:cxn>
                    <a:cxn ang="0">
                      <a:pos x="0" y="10"/>
                    </a:cxn>
                    <a:cxn ang="0">
                      <a:pos x="24" y="16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6">
                      <a:moveTo>
                        <a:pt x="56" y="6"/>
                      </a:moveTo>
                      <a:lnTo>
                        <a:pt x="32" y="0"/>
                      </a:lnTo>
                      <a:lnTo>
                        <a:pt x="0" y="10"/>
                      </a:lnTo>
                      <a:lnTo>
                        <a:pt x="24" y="16"/>
                      </a:lnTo>
                      <a:lnTo>
                        <a:pt x="56" y="6"/>
                      </a:lnTo>
                      <a:close/>
                    </a:path>
                  </a:pathLst>
                </a:custGeom>
                <a:solidFill>
                  <a:srgbClr val="006847"/>
                </a:solidFill>
                <a:ln w="0">
                  <a:solidFill>
                    <a:srgbClr val="00684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57" name="Freeform 4633"/>
                <p:cNvSpPr>
                  <a:spLocks/>
                </p:cNvSpPr>
                <p:nvPr/>
              </p:nvSpPr>
              <p:spPr bwMode="auto">
                <a:xfrm>
                  <a:off x="2508" y="3276"/>
                  <a:ext cx="56" cy="16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32" y="0"/>
                    </a:cxn>
                    <a:cxn ang="0">
                      <a:pos x="0" y="10"/>
                    </a:cxn>
                    <a:cxn ang="0">
                      <a:pos x="24" y="16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6">
                      <a:moveTo>
                        <a:pt x="56" y="6"/>
                      </a:moveTo>
                      <a:lnTo>
                        <a:pt x="32" y="0"/>
                      </a:lnTo>
                      <a:lnTo>
                        <a:pt x="0" y="10"/>
                      </a:lnTo>
                      <a:lnTo>
                        <a:pt x="24" y="16"/>
                      </a:lnTo>
                      <a:lnTo>
                        <a:pt x="5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58" name="Freeform 4634"/>
                <p:cNvSpPr>
                  <a:spLocks/>
                </p:cNvSpPr>
                <p:nvPr/>
              </p:nvSpPr>
              <p:spPr bwMode="auto">
                <a:xfrm>
                  <a:off x="2476" y="3286"/>
                  <a:ext cx="56" cy="18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32" y="0"/>
                    </a:cxn>
                    <a:cxn ang="0">
                      <a:pos x="0" y="12"/>
                    </a:cxn>
                    <a:cxn ang="0">
                      <a:pos x="24" y="18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8">
                      <a:moveTo>
                        <a:pt x="56" y="6"/>
                      </a:moveTo>
                      <a:lnTo>
                        <a:pt x="32" y="0"/>
                      </a:lnTo>
                      <a:lnTo>
                        <a:pt x="0" y="12"/>
                      </a:lnTo>
                      <a:lnTo>
                        <a:pt x="24" y="18"/>
                      </a:lnTo>
                      <a:lnTo>
                        <a:pt x="56" y="6"/>
                      </a:lnTo>
                      <a:close/>
                    </a:path>
                  </a:pathLst>
                </a:custGeom>
                <a:solidFill>
                  <a:srgbClr val="00684F"/>
                </a:solidFill>
                <a:ln w="0">
                  <a:solidFill>
                    <a:srgbClr val="00684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59" name="Freeform 4635"/>
                <p:cNvSpPr>
                  <a:spLocks/>
                </p:cNvSpPr>
                <p:nvPr/>
              </p:nvSpPr>
              <p:spPr bwMode="auto">
                <a:xfrm>
                  <a:off x="2476" y="3286"/>
                  <a:ext cx="56" cy="18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32" y="0"/>
                    </a:cxn>
                    <a:cxn ang="0">
                      <a:pos x="0" y="12"/>
                    </a:cxn>
                    <a:cxn ang="0">
                      <a:pos x="24" y="18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8">
                      <a:moveTo>
                        <a:pt x="56" y="6"/>
                      </a:moveTo>
                      <a:lnTo>
                        <a:pt x="32" y="0"/>
                      </a:lnTo>
                      <a:lnTo>
                        <a:pt x="0" y="12"/>
                      </a:lnTo>
                      <a:lnTo>
                        <a:pt x="24" y="18"/>
                      </a:lnTo>
                      <a:lnTo>
                        <a:pt x="5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60" name="Freeform 4636"/>
                <p:cNvSpPr>
                  <a:spLocks/>
                </p:cNvSpPr>
                <p:nvPr/>
              </p:nvSpPr>
              <p:spPr bwMode="auto">
                <a:xfrm>
                  <a:off x="2442" y="3298"/>
                  <a:ext cx="58" cy="18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34" y="0"/>
                    </a:cxn>
                    <a:cxn ang="0">
                      <a:pos x="0" y="12"/>
                    </a:cxn>
                    <a:cxn ang="0">
                      <a:pos x="24" y="18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18">
                      <a:moveTo>
                        <a:pt x="58" y="6"/>
                      </a:moveTo>
                      <a:lnTo>
                        <a:pt x="34" y="0"/>
                      </a:lnTo>
                      <a:lnTo>
                        <a:pt x="0" y="12"/>
                      </a:lnTo>
                      <a:lnTo>
                        <a:pt x="24" y="18"/>
                      </a:lnTo>
                      <a:lnTo>
                        <a:pt x="58" y="6"/>
                      </a:lnTo>
                      <a:close/>
                    </a:path>
                  </a:pathLst>
                </a:custGeom>
                <a:solidFill>
                  <a:srgbClr val="006757"/>
                </a:solidFill>
                <a:ln w="0">
                  <a:solidFill>
                    <a:srgbClr val="00675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61" name="Freeform 4637"/>
                <p:cNvSpPr>
                  <a:spLocks/>
                </p:cNvSpPr>
                <p:nvPr/>
              </p:nvSpPr>
              <p:spPr bwMode="auto">
                <a:xfrm>
                  <a:off x="2442" y="3298"/>
                  <a:ext cx="58" cy="18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34" y="0"/>
                    </a:cxn>
                    <a:cxn ang="0">
                      <a:pos x="0" y="12"/>
                    </a:cxn>
                    <a:cxn ang="0">
                      <a:pos x="24" y="18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18">
                      <a:moveTo>
                        <a:pt x="58" y="6"/>
                      </a:moveTo>
                      <a:lnTo>
                        <a:pt x="34" y="0"/>
                      </a:lnTo>
                      <a:lnTo>
                        <a:pt x="0" y="12"/>
                      </a:lnTo>
                      <a:lnTo>
                        <a:pt x="24" y="18"/>
                      </a:lnTo>
                      <a:lnTo>
                        <a:pt x="5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62" name="Freeform 4638"/>
                <p:cNvSpPr>
                  <a:spLocks/>
                </p:cNvSpPr>
                <p:nvPr/>
              </p:nvSpPr>
              <p:spPr bwMode="auto">
                <a:xfrm>
                  <a:off x="2408" y="3310"/>
                  <a:ext cx="58" cy="22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34" y="0"/>
                    </a:cxn>
                    <a:cxn ang="0">
                      <a:pos x="0" y="14"/>
                    </a:cxn>
                    <a:cxn ang="0">
                      <a:pos x="24" y="22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22">
                      <a:moveTo>
                        <a:pt x="58" y="6"/>
                      </a:moveTo>
                      <a:lnTo>
                        <a:pt x="34" y="0"/>
                      </a:lnTo>
                      <a:lnTo>
                        <a:pt x="0" y="14"/>
                      </a:lnTo>
                      <a:lnTo>
                        <a:pt x="24" y="22"/>
                      </a:lnTo>
                      <a:lnTo>
                        <a:pt x="58" y="6"/>
                      </a:lnTo>
                      <a:close/>
                    </a:path>
                  </a:pathLst>
                </a:custGeom>
                <a:solidFill>
                  <a:srgbClr val="00685E"/>
                </a:solidFill>
                <a:ln w="0">
                  <a:solidFill>
                    <a:srgbClr val="00685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63" name="Freeform 4639"/>
                <p:cNvSpPr>
                  <a:spLocks/>
                </p:cNvSpPr>
                <p:nvPr/>
              </p:nvSpPr>
              <p:spPr bwMode="auto">
                <a:xfrm>
                  <a:off x="2408" y="3310"/>
                  <a:ext cx="58" cy="22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34" y="0"/>
                    </a:cxn>
                    <a:cxn ang="0">
                      <a:pos x="0" y="14"/>
                    </a:cxn>
                    <a:cxn ang="0">
                      <a:pos x="24" y="22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22">
                      <a:moveTo>
                        <a:pt x="58" y="6"/>
                      </a:moveTo>
                      <a:lnTo>
                        <a:pt x="34" y="0"/>
                      </a:lnTo>
                      <a:lnTo>
                        <a:pt x="0" y="14"/>
                      </a:lnTo>
                      <a:lnTo>
                        <a:pt x="24" y="22"/>
                      </a:lnTo>
                      <a:lnTo>
                        <a:pt x="5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64" name="Freeform 4640"/>
                <p:cNvSpPr>
                  <a:spLocks/>
                </p:cNvSpPr>
                <p:nvPr/>
              </p:nvSpPr>
              <p:spPr bwMode="auto">
                <a:xfrm>
                  <a:off x="2374" y="3324"/>
                  <a:ext cx="58" cy="22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34" y="0"/>
                    </a:cxn>
                    <a:cxn ang="0">
                      <a:pos x="0" y="14"/>
                    </a:cxn>
                    <a:cxn ang="0">
                      <a:pos x="24" y="22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22">
                      <a:moveTo>
                        <a:pt x="58" y="8"/>
                      </a:moveTo>
                      <a:lnTo>
                        <a:pt x="34" y="0"/>
                      </a:lnTo>
                      <a:lnTo>
                        <a:pt x="0" y="14"/>
                      </a:lnTo>
                      <a:lnTo>
                        <a:pt x="24" y="22"/>
                      </a:lnTo>
                      <a:lnTo>
                        <a:pt x="58" y="8"/>
                      </a:lnTo>
                      <a:close/>
                    </a:path>
                  </a:pathLst>
                </a:custGeom>
                <a:solidFill>
                  <a:srgbClr val="006962"/>
                </a:solidFill>
                <a:ln w="0">
                  <a:solidFill>
                    <a:srgbClr val="00696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65" name="Freeform 4641"/>
                <p:cNvSpPr>
                  <a:spLocks/>
                </p:cNvSpPr>
                <p:nvPr/>
              </p:nvSpPr>
              <p:spPr bwMode="auto">
                <a:xfrm>
                  <a:off x="2374" y="3324"/>
                  <a:ext cx="58" cy="22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34" y="0"/>
                    </a:cxn>
                    <a:cxn ang="0">
                      <a:pos x="0" y="14"/>
                    </a:cxn>
                    <a:cxn ang="0">
                      <a:pos x="24" y="22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22">
                      <a:moveTo>
                        <a:pt x="58" y="8"/>
                      </a:moveTo>
                      <a:lnTo>
                        <a:pt x="34" y="0"/>
                      </a:lnTo>
                      <a:lnTo>
                        <a:pt x="0" y="14"/>
                      </a:lnTo>
                      <a:lnTo>
                        <a:pt x="24" y="22"/>
                      </a:lnTo>
                      <a:lnTo>
                        <a:pt x="58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66" name="Freeform 4642"/>
                <p:cNvSpPr>
                  <a:spLocks/>
                </p:cNvSpPr>
                <p:nvPr/>
              </p:nvSpPr>
              <p:spPr bwMode="auto">
                <a:xfrm>
                  <a:off x="2338" y="3338"/>
                  <a:ext cx="60" cy="24"/>
                </a:xfrm>
                <a:custGeom>
                  <a:avLst/>
                  <a:gdLst/>
                  <a:ahLst/>
                  <a:cxnLst>
                    <a:cxn ang="0">
                      <a:pos x="60" y="8"/>
                    </a:cxn>
                    <a:cxn ang="0">
                      <a:pos x="36" y="0"/>
                    </a:cxn>
                    <a:cxn ang="0">
                      <a:pos x="0" y="16"/>
                    </a:cxn>
                    <a:cxn ang="0">
                      <a:pos x="26" y="24"/>
                    </a:cxn>
                    <a:cxn ang="0">
                      <a:pos x="60" y="8"/>
                    </a:cxn>
                  </a:cxnLst>
                  <a:rect l="0" t="0" r="r" b="b"/>
                  <a:pathLst>
                    <a:path w="60" h="24">
                      <a:moveTo>
                        <a:pt x="60" y="8"/>
                      </a:moveTo>
                      <a:lnTo>
                        <a:pt x="36" y="0"/>
                      </a:lnTo>
                      <a:lnTo>
                        <a:pt x="0" y="16"/>
                      </a:lnTo>
                      <a:lnTo>
                        <a:pt x="26" y="24"/>
                      </a:lnTo>
                      <a:lnTo>
                        <a:pt x="60" y="8"/>
                      </a:lnTo>
                      <a:close/>
                    </a:path>
                  </a:pathLst>
                </a:custGeom>
                <a:solidFill>
                  <a:srgbClr val="006C64"/>
                </a:solidFill>
                <a:ln w="0">
                  <a:solidFill>
                    <a:srgbClr val="006C6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67" name="Freeform 4643"/>
                <p:cNvSpPr>
                  <a:spLocks/>
                </p:cNvSpPr>
                <p:nvPr/>
              </p:nvSpPr>
              <p:spPr bwMode="auto">
                <a:xfrm>
                  <a:off x="2338" y="3338"/>
                  <a:ext cx="60" cy="24"/>
                </a:xfrm>
                <a:custGeom>
                  <a:avLst/>
                  <a:gdLst/>
                  <a:ahLst/>
                  <a:cxnLst>
                    <a:cxn ang="0">
                      <a:pos x="60" y="8"/>
                    </a:cxn>
                    <a:cxn ang="0">
                      <a:pos x="36" y="0"/>
                    </a:cxn>
                    <a:cxn ang="0">
                      <a:pos x="0" y="16"/>
                    </a:cxn>
                    <a:cxn ang="0">
                      <a:pos x="26" y="24"/>
                    </a:cxn>
                    <a:cxn ang="0">
                      <a:pos x="60" y="8"/>
                    </a:cxn>
                  </a:cxnLst>
                  <a:rect l="0" t="0" r="r" b="b"/>
                  <a:pathLst>
                    <a:path w="60" h="24">
                      <a:moveTo>
                        <a:pt x="60" y="8"/>
                      </a:moveTo>
                      <a:lnTo>
                        <a:pt x="36" y="0"/>
                      </a:lnTo>
                      <a:lnTo>
                        <a:pt x="0" y="16"/>
                      </a:lnTo>
                      <a:lnTo>
                        <a:pt x="26" y="24"/>
                      </a:lnTo>
                      <a:lnTo>
                        <a:pt x="60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68" name="Freeform 4644"/>
                <p:cNvSpPr>
                  <a:spLocks/>
                </p:cNvSpPr>
                <p:nvPr/>
              </p:nvSpPr>
              <p:spPr bwMode="auto">
                <a:xfrm>
                  <a:off x="2304" y="3354"/>
                  <a:ext cx="60" cy="24"/>
                </a:xfrm>
                <a:custGeom>
                  <a:avLst/>
                  <a:gdLst/>
                  <a:ahLst/>
                  <a:cxnLst>
                    <a:cxn ang="0">
                      <a:pos x="60" y="8"/>
                    </a:cxn>
                    <a:cxn ang="0">
                      <a:pos x="34" y="0"/>
                    </a:cxn>
                    <a:cxn ang="0">
                      <a:pos x="0" y="14"/>
                    </a:cxn>
                    <a:cxn ang="0">
                      <a:pos x="24" y="24"/>
                    </a:cxn>
                    <a:cxn ang="0">
                      <a:pos x="60" y="8"/>
                    </a:cxn>
                  </a:cxnLst>
                  <a:rect l="0" t="0" r="r" b="b"/>
                  <a:pathLst>
                    <a:path w="60" h="24">
                      <a:moveTo>
                        <a:pt x="60" y="8"/>
                      </a:moveTo>
                      <a:lnTo>
                        <a:pt x="34" y="0"/>
                      </a:lnTo>
                      <a:lnTo>
                        <a:pt x="0" y="14"/>
                      </a:lnTo>
                      <a:lnTo>
                        <a:pt x="24" y="24"/>
                      </a:lnTo>
                      <a:lnTo>
                        <a:pt x="60" y="8"/>
                      </a:lnTo>
                      <a:close/>
                    </a:path>
                  </a:pathLst>
                </a:custGeom>
                <a:solidFill>
                  <a:srgbClr val="007060"/>
                </a:solidFill>
                <a:ln w="0">
                  <a:solidFill>
                    <a:srgbClr val="00706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69" name="Freeform 4645"/>
                <p:cNvSpPr>
                  <a:spLocks/>
                </p:cNvSpPr>
                <p:nvPr/>
              </p:nvSpPr>
              <p:spPr bwMode="auto">
                <a:xfrm>
                  <a:off x="2304" y="3354"/>
                  <a:ext cx="60" cy="24"/>
                </a:xfrm>
                <a:custGeom>
                  <a:avLst/>
                  <a:gdLst/>
                  <a:ahLst/>
                  <a:cxnLst>
                    <a:cxn ang="0">
                      <a:pos x="60" y="8"/>
                    </a:cxn>
                    <a:cxn ang="0">
                      <a:pos x="34" y="0"/>
                    </a:cxn>
                    <a:cxn ang="0">
                      <a:pos x="0" y="14"/>
                    </a:cxn>
                    <a:cxn ang="0">
                      <a:pos x="24" y="24"/>
                    </a:cxn>
                    <a:cxn ang="0">
                      <a:pos x="60" y="8"/>
                    </a:cxn>
                  </a:cxnLst>
                  <a:rect l="0" t="0" r="r" b="b"/>
                  <a:pathLst>
                    <a:path w="60" h="24">
                      <a:moveTo>
                        <a:pt x="60" y="8"/>
                      </a:moveTo>
                      <a:lnTo>
                        <a:pt x="34" y="0"/>
                      </a:lnTo>
                      <a:lnTo>
                        <a:pt x="0" y="14"/>
                      </a:lnTo>
                      <a:lnTo>
                        <a:pt x="24" y="24"/>
                      </a:lnTo>
                      <a:lnTo>
                        <a:pt x="60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70" name="Freeform 4646"/>
                <p:cNvSpPr>
                  <a:spLocks/>
                </p:cNvSpPr>
                <p:nvPr/>
              </p:nvSpPr>
              <p:spPr bwMode="auto">
                <a:xfrm>
                  <a:off x="2266" y="3368"/>
                  <a:ext cx="62" cy="24"/>
                </a:xfrm>
                <a:custGeom>
                  <a:avLst/>
                  <a:gdLst/>
                  <a:ahLst/>
                  <a:cxnLst>
                    <a:cxn ang="0">
                      <a:pos x="62" y="10"/>
                    </a:cxn>
                    <a:cxn ang="0">
                      <a:pos x="38" y="0"/>
                    </a:cxn>
                    <a:cxn ang="0">
                      <a:pos x="0" y="12"/>
                    </a:cxn>
                    <a:cxn ang="0">
                      <a:pos x="24" y="24"/>
                    </a:cxn>
                    <a:cxn ang="0">
                      <a:pos x="62" y="10"/>
                    </a:cxn>
                  </a:cxnLst>
                  <a:rect l="0" t="0" r="r" b="b"/>
                  <a:pathLst>
                    <a:path w="62" h="24">
                      <a:moveTo>
                        <a:pt x="62" y="10"/>
                      </a:moveTo>
                      <a:lnTo>
                        <a:pt x="38" y="0"/>
                      </a:lnTo>
                      <a:lnTo>
                        <a:pt x="0" y="12"/>
                      </a:lnTo>
                      <a:lnTo>
                        <a:pt x="24" y="24"/>
                      </a:lnTo>
                      <a:lnTo>
                        <a:pt x="62" y="10"/>
                      </a:lnTo>
                      <a:close/>
                    </a:path>
                  </a:pathLst>
                </a:custGeom>
                <a:solidFill>
                  <a:srgbClr val="007559"/>
                </a:solidFill>
                <a:ln w="0">
                  <a:solidFill>
                    <a:srgbClr val="00755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71" name="Freeform 4647"/>
                <p:cNvSpPr>
                  <a:spLocks/>
                </p:cNvSpPr>
                <p:nvPr/>
              </p:nvSpPr>
              <p:spPr bwMode="auto">
                <a:xfrm>
                  <a:off x="2266" y="3368"/>
                  <a:ext cx="62" cy="24"/>
                </a:xfrm>
                <a:custGeom>
                  <a:avLst/>
                  <a:gdLst/>
                  <a:ahLst/>
                  <a:cxnLst>
                    <a:cxn ang="0">
                      <a:pos x="62" y="10"/>
                    </a:cxn>
                    <a:cxn ang="0">
                      <a:pos x="38" y="0"/>
                    </a:cxn>
                    <a:cxn ang="0">
                      <a:pos x="0" y="12"/>
                    </a:cxn>
                    <a:cxn ang="0">
                      <a:pos x="24" y="24"/>
                    </a:cxn>
                    <a:cxn ang="0">
                      <a:pos x="62" y="10"/>
                    </a:cxn>
                  </a:cxnLst>
                  <a:rect l="0" t="0" r="r" b="b"/>
                  <a:pathLst>
                    <a:path w="62" h="24">
                      <a:moveTo>
                        <a:pt x="62" y="10"/>
                      </a:moveTo>
                      <a:lnTo>
                        <a:pt x="38" y="0"/>
                      </a:lnTo>
                      <a:lnTo>
                        <a:pt x="0" y="12"/>
                      </a:lnTo>
                      <a:lnTo>
                        <a:pt x="24" y="24"/>
                      </a:lnTo>
                      <a:lnTo>
                        <a:pt x="62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17" name="Group 4648"/>
              <p:cNvGrpSpPr>
                <a:grpSpLocks/>
              </p:cNvGrpSpPr>
              <p:nvPr/>
            </p:nvGrpSpPr>
            <p:grpSpPr bwMode="auto">
              <a:xfrm>
                <a:off x="2192" y="3136"/>
                <a:ext cx="1078" cy="300"/>
                <a:chOff x="2192" y="3136"/>
                <a:chExt cx="1078" cy="300"/>
              </a:xfrm>
            </p:grpSpPr>
            <p:sp>
              <p:nvSpPr>
                <p:cNvPr id="159273" name="Freeform 4649"/>
                <p:cNvSpPr>
                  <a:spLocks/>
                </p:cNvSpPr>
                <p:nvPr/>
              </p:nvSpPr>
              <p:spPr bwMode="auto">
                <a:xfrm>
                  <a:off x="2230" y="3380"/>
                  <a:ext cx="60" cy="24"/>
                </a:xfrm>
                <a:custGeom>
                  <a:avLst/>
                  <a:gdLst/>
                  <a:ahLst/>
                  <a:cxnLst>
                    <a:cxn ang="0">
                      <a:pos x="60" y="12"/>
                    </a:cxn>
                    <a:cxn ang="0">
                      <a:pos x="36" y="0"/>
                    </a:cxn>
                    <a:cxn ang="0">
                      <a:pos x="0" y="12"/>
                    </a:cxn>
                    <a:cxn ang="0">
                      <a:pos x="24" y="24"/>
                    </a:cxn>
                    <a:cxn ang="0">
                      <a:pos x="60" y="12"/>
                    </a:cxn>
                  </a:cxnLst>
                  <a:rect l="0" t="0" r="r" b="b"/>
                  <a:pathLst>
                    <a:path w="60" h="24">
                      <a:moveTo>
                        <a:pt x="60" y="12"/>
                      </a:moveTo>
                      <a:lnTo>
                        <a:pt x="36" y="0"/>
                      </a:lnTo>
                      <a:lnTo>
                        <a:pt x="0" y="12"/>
                      </a:lnTo>
                      <a:lnTo>
                        <a:pt x="24" y="24"/>
                      </a:lnTo>
                      <a:lnTo>
                        <a:pt x="60" y="12"/>
                      </a:lnTo>
                      <a:close/>
                    </a:path>
                  </a:pathLst>
                </a:custGeom>
                <a:solidFill>
                  <a:srgbClr val="00794F"/>
                </a:solidFill>
                <a:ln w="0">
                  <a:solidFill>
                    <a:srgbClr val="00794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74" name="Freeform 4650"/>
                <p:cNvSpPr>
                  <a:spLocks/>
                </p:cNvSpPr>
                <p:nvPr/>
              </p:nvSpPr>
              <p:spPr bwMode="auto">
                <a:xfrm>
                  <a:off x="2230" y="3380"/>
                  <a:ext cx="60" cy="24"/>
                </a:xfrm>
                <a:custGeom>
                  <a:avLst/>
                  <a:gdLst/>
                  <a:ahLst/>
                  <a:cxnLst>
                    <a:cxn ang="0">
                      <a:pos x="60" y="12"/>
                    </a:cxn>
                    <a:cxn ang="0">
                      <a:pos x="36" y="0"/>
                    </a:cxn>
                    <a:cxn ang="0">
                      <a:pos x="0" y="12"/>
                    </a:cxn>
                    <a:cxn ang="0">
                      <a:pos x="24" y="24"/>
                    </a:cxn>
                    <a:cxn ang="0">
                      <a:pos x="60" y="12"/>
                    </a:cxn>
                  </a:cxnLst>
                  <a:rect l="0" t="0" r="r" b="b"/>
                  <a:pathLst>
                    <a:path w="60" h="24">
                      <a:moveTo>
                        <a:pt x="60" y="12"/>
                      </a:moveTo>
                      <a:lnTo>
                        <a:pt x="36" y="0"/>
                      </a:lnTo>
                      <a:lnTo>
                        <a:pt x="0" y="12"/>
                      </a:lnTo>
                      <a:lnTo>
                        <a:pt x="24" y="24"/>
                      </a:lnTo>
                      <a:lnTo>
                        <a:pt x="60" y="1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75" name="Freeform 4651"/>
                <p:cNvSpPr>
                  <a:spLocks/>
                </p:cNvSpPr>
                <p:nvPr/>
              </p:nvSpPr>
              <p:spPr bwMode="auto">
                <a:xfrm>
                  <a:off x="2192" y="3392"/>
                  <a:ext cx="62" cy="22"/>
                </a:xfrm>
                <a:custGeom>
                  <a:avLst/>
                  <a:gdLst/>
                  <a:ahLst/>
                  <a:cxnLst>
                    <a:cxn ang="0">
                      <a:pos x="62" y="12"/>
                    </a:cxn>
                    <a:cxn ang="0">
                      <a:pos x="38" y="0"/>
                    </a:cxn>
                    <a:cxn ang="0">
                      <a:pos x="0" y="12"/>
                    </a:cxn>
                    <a:cxn ang="0">
                      <a:pos x="24" y="22"/>
                    </a:cxn>
                    <a:cxn ang="0">
                      <a:pos x="62" y="12"/>
                    </a:cxn>
                  </a:cxnLst>
                  <a:rect l="0" t="0" r="r" b="b"/>
                  <a:pathLst>
                    <a:path w="62" h="22">
                      <a:moveTo>
                        <a:pt x="62" y="12"/>
                      </a:moveTo>
                      <a:lnTo>
                        <a:pt x="38" y="0"/>
                      </a:lnTo>
                      <a:lnTo>
                        <a:pt x="0" y="12"/>
                      </a:lnTo>
                      <a:lnTo>
                        <a:pt x="24" y="22"/>
                      </a:lnTo>
                      <a:lnTo>
                        <a:pt x="62" y="12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76" name="Freeform 4652"/>
                <p:cNvSpPr>
                  <a:spLocks/>
                </p:cNvSpPr>
                <p:nvPr/>
              </p:nvSpPr>
              <p:spPr bwMode="auto">
                <a:xfrm>
                  <a:off x="2192" y="3392"/>
                  <a:ext cx="62" cy="22"/>
                </a:xfrm>
                <a:custGeom>
                  <a:avLst/>
                  <a:gdLst/>
                  <a:ahLst/>
                  <a:cxnLst>
                    <a:cxn ang="0">
                      <a:pos x="62" y="12"/>
                    </a:cxn>
                    <a:cxn ang="0">
                      <a:pos x="38" y="0"/>
                    </a:cxn>
                    <a:cxn ang="0">
                      <a:pos x="0" y="12"/>
                    </a:cxn>
                    <a:cxn ang="0">
                      <a:pos x="24" y="22"/>
                    </a:cxn>
                    <a:cxn ang="0">
                      <a:pos x="62" y="12"/>
                    </a:cxn>
                  </a:cxnLst>
                  <a:rect l="0" t="0" r="r" b="b"/>
                  <a:pathLst>
                    <a:path w="62" h="22">
                      <a:moveTo>
                        <a:pt x="62" y="12"/>
                      </a:moveTo>
                      <a:lnTo>
                        <a:pt x="38" y="0"/>
                      </a:lnTo>
                      <a:lnTo>
                        <a:pt x="0" y="12"/>
                      </a:lnTo>
                      <a:lnTo>
                        <a:pt x="24" y="22"/>
                      </a:lnTo>
                      <a:lnTo>
                        <a:pt x="62" y="1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77" name="Freeform 4653"/>
                <p:cNvSpPr>
                  <a:spLocks/>
                </p:cNvSpPr>
                <p:nvPr/>
              </p:nvSpPr>
              <p:spPr bwMode="auto">
                <a:xfrm>
                  <a:off x="3170" y="3136"/>
                  <a:ext cx="48" cy="14"/>
                </a:xfrm>
                <a:custGeom>
                  <a:avLst/>
                  <a:gdLst/>
                  <a:ahLst/>
                  <a:cxnLst>
                    <a:cxn ang="0">
                      <a:pos x="48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26" y="14"/>
                    </a:cxn>
                    <a:cxn ang="0">
                      <a:pos x="48" y="8"/>
                    </a:cxn>
                  </a:cxnLst>
                  <a:rect l="0" t="0" r="r" b="b"/>
                  <a:pathLst>
                    <a:path w="48" h="14">
                      <a:moveTo>
                        <a:pt x="48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6" y="14"/>
                      </a:lnTo>
                      <a:lnTo>
                        <a:pt x="48" y="8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78" name="Freeform 4654"/>
                <p:cNvSpPr>
                  <a:spLocks/>
                </p:cNvSpPr>
                <p:nvPr/>
              </p:nvSpPr>
              <p:spPr bwMode="auto">
                <a:xfrm>
                  <a:off x="3170" y="3136"/>
                  <a:ext cx="48" cy="14"/>
                </a:xfrm>
                <a:custGeom>
                  <a:avLst/>
                  <a:gdLst/>
                  <a:ahLst/>
                  <a:cxnLst>
                    <a:cxn ang="0">
                      <a:pos x="48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26" y="14"/>
                    </a:cxn>
                    <a:cxn ang="0">
                      <a:pos x="48" y="8"/>
                    </a:cxn>
                  </a:cxnLst>
                  <a:rect l="0" t="0" r="r" b="b"/>
                  <a:pathLst>
                    <a:path w="48" h="14">
                      <a:moveTo>
                        <a:pt x="48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6" y="14"/>
                      </a:lnTo>
                      <a:lnTo>
                        <a:pt x="48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79" name="Freeform 4655"/>
                <p:cNvSpPr>
                  <a:spLocks/>
                </p:cNvSpPr>
                <p:nvPr/>
              </p:nvSpPr>
              <p:spPr bwMode="auto">
                <a:xfrm>
                  <a:off x="3148" y="3144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48" y="6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80" name="Freeform 4656"/>
                <p:cNvSpPr>
                  <a:spLocks/>
                </p:cNvSpPr>
                <p:nvPr/>
              </p:nvSpPr>
              <p:spPr bwMode="auto">
                <a:xfrm>
                  <a:off x="3148" y="3144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4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81" name="Freeform 4657"/>
                <p:cNvSpPr>
                  <a:spLocks/>
                </p:cNvSpPr>
                <p:nvPr/>
              </p:nvSpPr>
              <p:spPr bwMode="auto">
                <a:xfrm>
                  <a:off x="3126" y="3150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48" y="6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82" name="Freeform 4658"/>
                <p:cNvSpPr>
                  <a:spLocks/>
                </p:cNvSpPr>
                <p:nvPr/>
              </p:nvSpPr>
              <p:spPr bwMode="auto">
                <a:xfrm>
                  <a:off x="3126" y="3150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4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83" name="Freeform 4659"/>
                <p:cNvSpPr>
                  <a:spLocks/>
                </p:cNvSpPr>
                <p:nvPr/>
              </p:nvSpPr>
              <p:spPr bwMode="auto">
                <a:xfrm>
                  <a:off x="3104" y="3156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48" y="6"/>
                      </a:lnTo>
                      <a:close/>
                    </a:path>
                  </a:pathLst>
                </a:custGeom>
                <a:solidFill>
                  <a:srgbClr val="007C45"/>
                </a:solidFill>
                <a:ln w="0">
                  <a:solidFill>
                    <a:srgbClr val="007C4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84" name="Freeform 4660"/>
                <p:cNvSpPr>
                  <a:spLocks/>
                </p:cNvSpPr>
                <p:nvPr/>
              </p:nvSpPr>
              <p:spPr bwMode="auto">
                <a:xfrm>
                  <a:off x="3104" y="3156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4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85" name="Freeform 4661"/>
                <p:cNvSpPr>
                  <a:spLocks/>
                </p:cNvSpPr>
                <p:nvPr/>
              </p:nvSpPr>
              <p:spPr bwMode="auto">
                <a:xfrm>
                  <a:off x="3082" y="3162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8" y="6"/>
                      </a:lnTo>
                      <a:close/>
                    </a:path>
                  </a:pathLst>
                </a:custGeom>
                <a:solidFill>
                  <a:srgbClr val="007C44"/>
                </a:solidFill>
                <a:ln w="0">
                  <a:solidFill>
                    <a:srgbClr val="007C4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86" name="Freeform 4662"/>
                <p:cNvSpPr>
                  <a:spLocks/>
                </p:cNvSpPr>
                <p:nvPr/>
              </p:nvSpPr>
              <p:spPr bwMode="auto">
                <a:xfrm>
                  <a:off x="3082" y="3162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4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87" name="Freeform 4663"/>
                <p:cNvSpPr>
                  <a:spLocks/>
                </p:cNvSpPr>
                <p:nvPr/>
              </p:nvSpPr>
              <p:spPr bwMode="auto">
                <a:xfrm>
                  <a:off x="3058" y="3168"/>
                  <a:ext cx="48" cy="14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6" y="14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4">
                      <a:moveTo>
                        <a:pt x="48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6" y="14"/>
                      </a:lnTo>
                      <a:lnTo>
                        <a:pt x="48" y="6"/>
                      </a:lnTo>
                      <a:close/>
                    </a:path>
                  </a:pathLst>
                </a:custGeom>
                <a:solidFill>
                  <a:srgbClr val="007C43"/>
                </a:solidFill>
                <a:ln w="0">
                  <a:solidFill>
                    <a:srgbClr val="007C4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88" name="Freeform 4664"/>
                <p:cNvSpPr>
                  <a:spLocks/>
                </p:cNvSpPr>
                <p:nvPr/>
              </p:nvSpPr>
              <p:spPr bwMode="auto">
                <a:xfrm>
                  <a:off x="3058" y="3168"/>
                  <a:ext cx="48" cy="14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6" y="14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4">
                      <a:moveTo>
                        <a:pt x="48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6" y="14"/>
                      </a:lnTo>
                      <a:lnTo>
                        <a:pt x="4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89" name="Freeform 4665"/>
                <p:cNvSpPr>
                  <a:spLocks/>
                </p:cNvSpPr>
                <p:nvPr/>
              </p:nvSpPr>
              <p:spPr bwMode="auto">
                <a:xfrm>
                  <a:off x="3034" y="3174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6" y="14"/>
                    </a:cxn>
                    <a:cxn ang="0">
                      <a:pos x="50" y="8"/>
                    </a:cxn>
                  </a:cxnLst>
                  <a:rect l="0" t="0" r="r" b="b"/>
                  <a:pathLst>
                    <a:path w="50" h="14">
                      <a:moveTo>
                        <a:pt x="50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6" y="14"/>
                      </a:lnTo>
                      <a:lnTo>
                        <a:pt x="50" y="8"/>
                      </a:lnTo>
                      <a:close/>
                    </a:path>
                  </a:pathLst>
                </a:custGeom>
                <a:solidFill>
                  <a:srgbClr val="007C41"/>
                </a:solidFill>
                <a:ln w="0">
                  <a:solidFill>
                    <a:srgbClr val="007C4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90" name="Freeform 4666"/>
                <p:cNvSpPr>
                  <a:spLocks/>
                </p:cNvSpPr>
                <p:nvPr/>
              </p:nvSpPr>
              <p:spPr bwMode="auto">
                <a:xfrm>
                  <a:off x="3034" y="3174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6" y="14"/>
                    </a:cxn>
                    <a:cxn ang="0">
                      <a:pos x="50" y="8"/>
                    </a:cxn>
                  </a:cxnLst>
                  <a:rect l="0" t="0" r="r" b="b"/>
                  <a:pathLst>
                    <a:path w="50" h="14">
                      <a:moveTo>
                        <a:pt x="50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6" y="14"/>
                      </a:lnTo>
                      <a:lnTo>
                        <a:pt x="50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91" name="Freeform 4667"/>
                <p:cNvSpPr>
                  <a:spLocks/>
                </p:cNvSpPr>
                <p:nvPr/>
              </p:nvSpPr>
              <p:spPr bwMode="auto">
                <a:xfrm>
                  <a:off x="3010" y="3180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6" y="14"/>
                    </a:cxn>
                    <a:cxn ang="0">
                      <a:pos x="50" y="8"/>
                    </a:cxn>
                  </a:cxnLst>
                  <a:rect l="0" t="0" r="r" b="b"/>
                  <a:pathLst>
                    <a:path w="50" h="14">
                      <a:moveTo>
                        <a:pt x="50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6" y="14"/>
                      </a:lnTo>
                      <a:lnTo>
                        <a:pt x="50" y="8"/>
                      </a:lnTo>
                      <a:close/>
                    </a:path>
                  </a:pathLst>
                </a:custGeom>
                <a:solidFill>
                  <a:srgbClr val="007C3E"/>
                </a:solidFill>
                <a:ln w="0">
                  <a:solidFill>
                    <a:srgbClr val="007C3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92" name="Freeform 4668"/>
                <p:cNvSpPr>
                  <a:spLocks/>
                </p:cNvSpPr>
                <p:nvPr/>
              </p:nvSpPr>
              <p:spPr bwMode="auto">
                <a:xfrm>
                  <a:off x="3010" y="3180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6" y="14"/>
                    </a:cxn>
                    <a:cxn ang="0">
                      <a:pos x="50" y="8"/>
                    </a:cxn>
                  </a:cxnLst>
                  <a:rect l="0" t="0" r="r" b="b"/>
                  <a:pathLst>
                    <a:path w="50" h="14">
                      <a:moveTo>
                        <a:pt x="50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6" y="14"/>
                      </a:lnTo>
                      <a:lnTo>
                        <a:pt x="50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93" name="Freeform 4669"/>
                <p:cNvSpPr>
                  <a:spLocks/>
                </p:cNvSpPr>
                <p:nvPr/>
              </p:nvSpPr>
              <p:spPr bwMode="auto">
                <a:xfrm>
                  <a:off x="2986" y="3186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6" y="14"/>
                    </a:cxn>
                    <a:cxn ang="0">
                      <a:pos x="50" y="8"/>
                    </a:cxn>
                  </a:cxnLst>
                  <a:rect l="0" t="0" r="r" b="b"/>
                  <a:pathLst>
                    <a:path w="50" h="14">
                      <a:moveTo>
                        <a:pt x="50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6" y="14"/>
                      </a:lnTo>
                      <a:lnTo>
                        <a:pt x="50" y="8"/>
                      </a:lnTo>
                      <a:close/>
                    </a:path>
                  </a:pathLst>
                </a:custGeom>
                <a:solidFill>
                  <a:srgbClr val="007C3C"/>
                </a:solidFill>
                <a:ln w="0">
                  <a:solidFill>
                    <a:srgbClr val="007C3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94" name="Freeform 4670"/>
                <p:cNvSpPr>
                  <a:spLocks/>
                </p:cNvSpPr>
                <p:nvPr/>
              </p:nvSpPr>
              <p:spPr bwMode="auto">
                <a:xfrm>
                  <a:off x="2986" y="3186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6" y="14"/>
                    </a:cxn>
                    <a:cxn ang="0">
                      <a:pos x="50" y="8"/>
                    </a:cxn>
                  </a:cxnLst>
                  <a:rect l="0" t="0" r="r" b="b"/>
                  <a:pathLst>
                    <a:path w="50" h="14">
                      <a:moveTo>
                        <a:pt x="50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6" y="14"/>
                      </a:lnTo>
                      <a:lnTo>
                        <a:pt x="50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95" name="Freeform 4671"/>
                <p:cNvSpPr>
                  <a:spLocks/>
                </p:cNvSpPr>
                <p:nvPr/>
              </p:nvSpPr>
              <p:spPr bwMode="auto">
                <a:xfrm>
                  <a:off x="2962" y="3192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4" y="14"/>
                    </a:cxn>
                    <a:cxn ang="0">
                      <a:pos x="50" y="8"/>
                    </a:cxn>
                  </a:cxnLst>
                  <a:rect l="0" t="0" r="r" b="b"/>
                  <a:pathLst>
                    <a:path w="50" h="14">
                      <a:moveTo>
                        <a:pt x="50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4" y="14"/>
                      </a:lnTo>
                      <a:lnTo>
                        <a:pt x="50" y="8"/>
                      </a:lnTo>
                      <a:close/>
                    </a:path>
                  </a:pathLst>
                </a:custGeom>
                <a:solidFill>
                  <a:srgbClr val="007C39"/>
                </a:solidFill>
                <a:ln w="0">
                  <a:solidFill>
                    <a:srgbClr val="007C3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96" name="Freeform 4672"/>
                <p:cNvSpPr>
                  <a:spLocks/>
                </p:cNvSpPr>
                <p:nvPr/>
              </p:nvSpPr>
              <p:spPr bwMode="auto">
                <a:xfrm>
                  <a:off x="2962" y="3192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4" y="14"/>
                    </a:cxn>
                    <a:cxn ang="0">
                      <a:pos x="50" y="8"/>
                    </a:cxn>
                  </a:cxnLst>
                  <a:rect l="0" t="0" r="r" b="b"/>
                  <a:pathLst>
                    <a:path w="50" h="14">
                      <a:moveTo>
                        <a:pt x="50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4" y="14"/>
                      </a:lnTo>
                      <a:lnTo>
                        <a:pt x="50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97" name="Freeform 4673"/>
                <p:cNvSpPr>
                  <a:spLocks/>
                </p:cNvSpPr>
                <p:nvPr/>
              </p:nvSpPr>
              <p:spPr bwMode="auto">
                <a:xfrm>
                  <a:off x="2936" y="3198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8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0" y="8"/>
                    </a:cxn>
                  </a:cxnLst>
                  <a:rect l="0" t="0" r="r" b="b"/>
                  <a:pathLst>
                    <a:path w="50" h="12">
                      <a:moveTo>
                        <a:pt x="50" y="8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0" y="8"/>
                      </a:lnTo>
                      <a:close/>
                    </a:path>
                  </a:pathLst>
                </a:custGeom>
                <a:solidFill>
                  <a:srgbClr val="007B35"/>
                </a:solidFill>
                <a:ln w="0">
                  <a:solidFill>
                    <a:srgbClr val="007B3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98" name="Freeform 4674"/>
                <p:cNvSpPr>
                  <a:spLocks/>
                </p:cNvSpPr>
                <p:nvPr/>
              </p:nvSpPr>
              <p:spPr bwMode="auto">
                <a:xfrm>
                  <a:off x="2936" y="3198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8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0" y="8"/>
                    </a:cxn>
                  </a:cxnLst>
                  <a:rect l="0" t="0" r="r" b="b"/>
                  <a:pathLst>
                    <a:path w="50" h="12">
                      <a:moveTo>
                        <a:pt x="50" y="8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0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299" name="Freeform 4675"/>
                <p:cNvSpPr>
                  <a:spLocks/>
                </p:cNvSpPr>
                <p:nvPr/>
              </p:nvSpPr>
              <p:spPr bwMode="auto">
                <a:xfrm>
                  <a:off x="2910" y="3204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2" y="6"/>
                      </a:lnTo>
                      <a:close/>
                    </a:path>
                  </a:pathLst>
                </a:custGeom>
                <a:solidFill>
                  <a:srgbClr val="007A32"/>
                </a:solidFill>
                <a:ln w="0">
                  <a:solidFill>
                    <a:srgbClr val="007A3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00" name="Freeform 4676"/>
                <p:cNvSpPr>
                  <a:spLocks/>
                </p:cNvSpPr>
                <p:nvPr/>
              </p:nvSpPr>
              <p:spPr bwMode="auto">
                <a:xfrm>
                  <a:off x="2910" y="3204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01" name="Freeform 4677"/>
                <p:cNvSpPr>
                  <a:spLocks/>
                </p:cNvSpPr>
                <p:nvPr/>
              </p:nvSpPr>
              <p:spPr bwMode="auto">
                <a:xfrm>
                  <a:off x="2884" y="3210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26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26" y="12"/>
                      </a:lnTo>
                      <a:lnTo>
                        <a:pt x="52" y="6"/>
                      </a:lnTo>
                      <a:close/>
                    </a:path>
                  </a:pathLst>
                </a:custGeom>
                <a:solidFill>
                  <a:srgbClr val="007A2F"/>
                </a:solidFill>
                <a:ln w="0">
                  <a:solidFill>
                    <a:srgbClr val="007A2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02" name="Freeform 4678"/>
                <p:cNvSpPr>
                  <a:spLocks/>
                </p:cNvSpPr>
                <p:nvPr/>
              </p:nvSpPr>
              <p:spPr bwMode="auto">
                <a:xfrm>
                  <a:off x="2884" y="3210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26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26" y="12"/>
                      </a:lnTo>
                      <a:lnTo>
                        <a:pt x="5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03" name="Freeform 4679"/>
                <p:cNvSpPr>
                  <a:spLocks/>
                </p:cNvSpPr>
                <p:nvPr/>
              </p:nvSpPr>
              <p:spPr bwMode="auto">
                <a:xfrm>
                  <a:off x="2858" y="3214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2">
                      <a:moveTo>
                        <a:pt x="52" y="8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2" y="8"/>
                      </a:lnTo>
                      <a:close/>
                    </a:path>
                  </a:pathLst>
                </a:custGeom>
                <a:solidFill>
                  <a:srgbClr val="00792C"/>
                </a:solidFill>
                <a:ln w="0">
                  <a:solidFill>
                    <a:srgbClr val="00792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04" name="Freeform 4680"/>
                <p:cNvSpPr>
                  <a:spLocks/>
                </p:cNvSpPr>
                <p:nvPr/>
              </p:nvSpPr>
              <p:spPr bwMode="auto">
                <a:xfrm>
                  <a:off x="2858" y="3214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2">
                      <a:moveTo>
                        <a:pt x="52" y="8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2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05" name="Freeform 4681"/>
                <p:cNvSpPr>
                  <a:spLocks/>
                </p:cNvSpPr>
                <p:nvPr/>
              </p:nvSpPr>
              <p:spPr bwMode="auto">
                <a:xfrm>
                  <a:off x="2830" y="3220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26" y="12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2">
                      <a:moveTo>
                        <a:pt x="54" y="6"/>
                      </a:moveTo>
                      <a:lnTo>
                        <a:pt x="28" y="0"/>
                      </a:lnTo>
                      <a:lnTo>
                        <a:pt x="0" y="4"/>
                      </a:lnTo>
                      <a:lnTo>
                        <a:pt x="26" y="12"/>
                      </a:lnTo>
                      <a:lnTo>
                        <a:pt x="54" y="6"/>
                      </a:lnTo>
                      <a:close/>
                    </a:path>
                  </a:pathLst>
                </a:custGeom>
                <a:solidFill>
                  <a:srgbClr val="00772A"/>
                </a:solidFill>
                <a:ln w="0">
                  <a:solidFill>
                    <a:srgbClr val="00772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06" name="Freeform 4682"/>
                <p:cNvSpPr>
                  <a:spLocks/>
                </p:cNvSpPr>
                <p:nvPr/>
              </p:nvSpPr>
              <p:spPr bwMode="auto">
                <a:xfrm>
                  <a:off x="2830" y="3220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26" y="12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2">
                      <a:moveTo>
                        <a:pt x="54" y="6"/>
                      </a:moveTo>
                      <a:lnTo>
                        <a:pt x="28" y="0"/>
                      </a:lnTo>
                      <a:lnTo>
                        <a:pt x="0" y="4"/>
                      </a:lnTo>
                      <a:lnTo>
                        <a:pt x="26" y="12"/>
                      </a:lnTo>
                      <a:lnTo>
                        <a:pt x="5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07" name="Freeform 4683"/>
                <p:cNvSpPr>
                  <a:spLocks/>
                </p:cNvSpPr>
                <p:nvPr/>
              </p:nvSpPr>
              <p:spPr bwMode="auto">
                <a:xfrm>
                  <a:off x="2804" y="3224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2">
                      <a:moveTo>
                        <a:pt x="52" y="8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2" y="8"/>
                      </a:lnTo>
                      <a:close/>
                    </a:path>
                  </a:pathLst>
                </a:custGeom>
                <a:solidFill>
                  <a:srgbClr val="007628"/>
                </a:solidFill>
                <a:ln w="0">
                  <a:solidFill>
                    <a:srgbClr val="00762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08" name="Freeform 4684"/>
                <p:cNvSpPr>
                  <a:spLocks/>
                </p:cNvSpPr>
                <p:nvPr/>
              </p:nvSpPr>
              <p:spPr bwMode="auto">
                <a:xfrm>
                  <a:off x="2804" y="3224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2">
                      <a:moveTo>
                        <a:pt x="52" y="8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2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09" name="Freeform 4685"/>
                <p:cNvSpPr>
                  <a:spLocks/>
                </p:cNvSpPr>
                <p:nvPr/>
              </p:nvSpPr>
              <p:spPr bwMode="auto">
                <a:xfrm>
                  <a:off x="2776" y="3230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24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28" y="0"/>
                      </a:lnTo>
                      <a:lnTo>
                        <a:pt x="0" y="4"/>
                      </a:lnTo>
                      <a:lnTo>
                        <a:pt x="24" y="12"/>
                      </a:lnTo>
                      <a:lnTo>
                        <a:pt x="52" y="6"/>
                      </a:lnTo>
                      <a:close/>
                    </a:path>
                  </a:pathLst>
                </a:custGeom>
                <a:solidFill>
                  <a:srgbClr val="007427"/>
                </a:solidFill>
                <a:ln w="0">
                  <a:solidFill>
                    <a:srgbClr val="00742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10" name="Freeform 4686"/>
                <p:cNvSpPr>
                  <a:spLocks/>
                </p:cNvSpPr>
                <p:nvPr/>
              </p:nvSpPr>
              <p:spPr bwMode="auto">
                <a:xfrm>
                  <a:off x="2776" y="3230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24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28" y="0"/>
                      </a:lnTo>
                      <a:lnTo>
                        <a:pt x="0" y="4"/>
                      </a:lnTo>
                      <a:lnTo>
                        <a:pt x="24" y="12"/>
                      </a:lnTo>
                      <a:lnTo>
                        <a:pt x="5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11" name="Freeform 4687"/>
                <p:cNvSpPr>
                  <a:spLocks/>
                </p:cNvSpPr>
                <p:nvPr/>
              </p:nvSpPr>
              <p:spPr bwMode="auto">
                <a:xfrm>
                  <a:off x="2746" y="3234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2">
                      <a:moveTo>
                        <a:pt x="54" y="8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007226"/>
                </a:solidFill>
                <a:ln w="0">
                  <a:solidFill>
                    <a:srgbClr val="00722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12" name="Freeform 4688"/>
                <p:cNvSpPr>
                  <a:spLocks/>
                </p:cNvSpPr>
                <p:nvPr/>
              </p:nvSpPr>
              <p:spPr bwMode="auto">
                <a:xfrm>
                  <a:off x="2746" y="3234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2">
                      <a:moveTo>
                        <a:pt x="54" y="8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13" name="Freeform 4689"/>
                <p:cNvSpPr>
                  <a:spLocks/>
                </p:cNvSpPr>
                <p:nvPr/>
              </p:nvSpPr>
              <p:spPr bwMode="auto">
                <a:xfrm>
                  <a:off x="2718" y="3240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2">
                      <a:moveTo>
                        <a:pt x="54" y="6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4" y="6"/>
                      </a:lnTo>
                      <a:close/>
                    </a:path>
                  </a:pathLst>
                </a:custGeom>
                <a:solidFill>
                  <a:srgbClr val="007127"/>
                </a:solidFill>
                <a:ln w="0">
                  <a:solidFill>
                    <a:srgbClr val="00712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14" name="Freeform 4690"/>
                <p:cNvSpPr>
                  <a:spLocks/>
                </p:cNvSpPr>
                <p:nvPr/>
              </p:nvSpPr>
              <p:spPr bwMode="auto">
                <a:xfrm>
                  <a:off x="2718" y="3240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2">
                      <a:moveTo>
                        <a:pt x="54" y="6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15" name="Freeform 4691"/>
                <p:cNvSpPr>
                  <a:spLocks/>
                </p:cNvSpPr>
                <p:nvPr/>
              </p:nvSpPr>
              <p:spPr bwMode="auto">
                <a:xfrm>
                  <a:off x="2688" y="3246"/>
                  <a:ext cx="56" cy="12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2">
                      <a:moveTo>
                        <a:pt x="56" y="6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6" y="6"/>
                      </a:lnTo>
                      <a:close/>
                    </a:path>
                  </a:pathLst>
                </a:custGeom>
                <a:solidFill>
                  <a:srgbClr val="006F29"/>
                </a:solidFill>
                <a:ln w="0">
                  <a:solidFill>
                    <a:srgbClr val="006F2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16" name="Freeform 4692"/>
                <p:cNvSpPr>
                  <a:spLocks/>
                </p:cNvSpPr>
                <p:nvPr/>
              </p:nvSpPr>
              <p:spPr bwMode="auto">
                <a:xfrm>
                  <a:off x="2688" y="3246"/>
                  <a:ext cx="56" cy="12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2">
                      <a:moveTo>
                        <a:pt x="56" y="6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17" name="Freeform 4693"/>
                <p:cNvSpPr>
                  <a:spLocks/>
                </p:cNvSpPr>
                <p:nvPr/>
              </p:nvSpPr>
              <p:spPr bwMode="auto">
                <a:xfrm>
                  <a:off x="2658" y="3252"/>
                  <a:ext cx="56" cy="12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2">
                      <a:moveTo>
                        <a:pt x="56" y="6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6" y="6"/>
                      </a:lnTo>
                      <a:close/>
                    </a:path>
                  </a:pathLst>
                </a:custGeom>
                <a:solidFill>
                  <a:srgbClr val="006D2C"/>
                </a:solidFill>
                <a:ln w="0">
                  <a:solidFill>
                    <a:srgbClr val="006D2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18" name="Freeform 4694"/>
                <p:cNvSpPr>
                  <a:spLocks/>
                </p:cNvSpPr>
                <p:nvPr/>
              </p:nvSpPr>
              <p:spPr bwMode="auto">
                <a:xfrm>
                  <a:off x="2658" y="3252"/>
                  <a:ext cx="56" cy="12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2">
                      <a:moveTo>
                        <a:pt x="56" y="6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19" name="Freeform 4695"/>
                <p:cNvSpPr>
                  <a:spLocks/>
                </p:cNvSpPr>
                <p:nvPr/>
              </p:nvSpPr>
              <p:spPr bwMode="auto">
                <a:xfrm>
                  <a:off x="2628" y="3258"/>
                  <a:ext cx="56" cy="12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2">
                      <a:moveTo>
                        <a:pt x="56" y="6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6" y="6"/>
                      </a:lnTo>
                      <a:close/>
                    </a:path>
                  </a:pathLst>
                </a:custGeom>
                <a:solidFill>
                  <a:srgbClr val="006B31"/>
                </a:solidFill>
                <a:ln w="0">
                  <a:solidFill>
                    <a:srgbClr val="006B3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20" name="Freeform 4696"/>
                <p:cNvSpPr>
                  <a:spLocks/>
                </p:cNvSpPr>
                <p:nvPr/>
              </p:nvSpPr>
              <p:spPr bwMode="auto">
                <a:xfrm>
                  <a:off x="2628" y="3258"/>
                  <a:ext cx="56" cy="12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2">
                      <a:moveTo>
                        <a:pt x="56" y="6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21" name="Freeform 4697"/>
                <p:cNvSpPr>
                  <a:spLocks/>
                </p:cNvSpPr>
                <p:nvPr/>
              </p:nvSpPr>
              <p:spPr bwMode="auto">
                <a:xfrm>
                  <a:off x="2596" y="3264"/>
                  <a:ext cx="58" cy="14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32" y="0"/>
                    </a:cxn>
                    <a:cxn ang="0">
                      <a:pos x="0" y="8"/>
                    </a:cxn>
                    <a:cxn ang="0">
                      <a:pos x="26" y="14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14">
                      <a:moveTo>
                        <a:pt x="58" y="6"/>
                      </a:moveTo>
                      <a:lnTo>
                        <a:pt x="32" y="0"/>
                      </a:lnTo>
                      <a:lnTo>
                        <a:pt x="0" y="8"/>
                      </a:lnTo>
                      <a:lnTo>
                        <a:pt x="26" y="14"/>
                      </a:lnTo>
                      <a:lnTo>
                        <a:pt x="58" y="6"/>
                      </a:lnTo>
                      <a:close/>
                    </a:path>
                  </a:pathLst>
                </a:custGeom>
                <a:solidFill>
                  <a:srgbClr val="006937"/>
                </a:solidFill>
                <a:ln w="0">
                  <a:solidFill>
                    <a:srgbClr val="00693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22" name="Freeform 4698"/>
                <p:cNvSpPr>
                  <a:spLocks/>
                </p:cNvSpPr>
                <p:nvPr/>
              </p:nvSpPr>
              <p:spPr bwMode="auto">
                <a:xfrm>
                  <a:off x="2596" y="3264"/>
                  <a:ext cx="58" cy="14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32" y="0"/>
                    </a:cxn>
                    <a:cxn ang="0">
                      <a:pos x="0" y="8"/>
                    </a:cxn>
                    <a:cxn ang="0">
                      <a:pos x="26" y="14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14">
                      <a:moveTo>
                        <a:pt x="58" y="6"/>
                      </a:moveTo>
                      <a:lnTo>
                        <a:pt x="32" y="0"/>
                      </a:lnTo>
                      <a:lnTo>
                        <a:pt x="0" y="8"/>
                      </a:lnTo>
                      <a:lnTo>
                        <a:pt x="26" y="14"/>
                      </a:lnTo>
                      <a:lnTo>
                        <a:pt x="5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23" name="Freeform 4699"/>
                <p:cNvSpPr>
                  <a:spLocks/>
                </p:cNvSpPr>
                <p:nvPr/>
              </p:nvSpPr>
              <p:spPr bwMode="auto">
                <a:xfrm>
                  <a:off x="2564" y="3272"/>
                  <a:ext cx="58" cy="16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32" y="0"/>
                    </a:cxn>
                    <a:cxn ang="0">
                      <a:pos x="0" y="10"/>
                    </a:cxn>
                    <a:cxn ang="0">
                      <a:pos x="26" y="16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16">
                      <a:moveTo>
                        <a:pt x="58" y="6"/>
                      </a:moveTo>
                      <a:lnTo>
                        <a:pt x="32" y="0"/>
                      </a:lnTo>
                      <a:lnTo>
                        <a:pt x="0" y="10"/>
                      </a:lnTo>
                      <a:lnTo>
                        <a:pt x="26" y="16"/>
                      </a:lnTo>
                      <a:lnTo>
                        <a:pt x="58" y="6"/>
                      </a:lnTo>
                      <a:close/>
                    </a:path>
                  </a:pathLst>
                </a:custGeom>
                <a:solidFill>
                  <a:srgbClr val="00683E"/>
                </a:solidFill>
                <a:ln w="0">
                  <a:solidFill>
                    <a:srgbClr val="00683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24" name="Freeform 4700"/>
                <p:cNvSpPr>
                  <a:spLocks/>
                </p:cNvSpPr>
                <p:nvPr/>
              </p:nvSpPr>
              <p:spPr bwMode="auto">
                <a:xfrm>
                  <a:off x="2564" y="3272"/>
                  <a:ext cx="58" cy="16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32" y="0"/>
                    </a:cxn>
                    <a:cxn ang="0">
                      <a:pos x="0" y="10"/>
                    </a:cxn>
                    <a:cxn ang="0">
                      <a:pos x="26" y="16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16">
                      <a:moveTo>
                        <a:pt x="58" y="6"/>
                      </a:moveTo>
                      <a:lnTo>
                        <a:pt x="32" y="0"/>
                      </a:lnTo>
                      <a:lnTo>
                        <a:pt x="0" y="10"/>
                      </a:lnTo>
                      <a:lnTo>
                        <a:pt x="26" y="16"/>
                      </a:lnTo>
                      <a:lnTo>
                        <a:pt x="5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25" name="Freeform 4701"/>
                <p:cNvSpPr>
                  <a:spLocks/>
                </p:cNvSpPr>
                <p:nvPr/>
              </p:nvSpPr>
              <p:spPr bwMode="auto">
                <a:xfrm>
                  <a:off x="2532" y="3282"/>
                  <a:ext cx="58" cy="16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32" y="0"/>
                    </a:cxn>
                    <a:cxn ang="0">
                      <a:pos x="0" y="10"/>
                    </a:cxn>
                    <a:cxn ang="0">
                      <a:pos x="26" y="16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16">
                      <a:moveTo>
                        <a:pt x="58" y="6"/>
                      </a:moveTo>
                      <a:lnTo>
                        <a:pt x="32" y="0"/>
                      </a:lnTo>
                      <a:lnTo>
                        <a:pt x="0" y="10"/>
                      </a:lnTo>
                      <a:lnTo>
                        <a:pt x="26" y="16"/>
                      </a:lnTo>
                      <a:lnTo>
                        <a:pt x="58" y="6"/>
                      </a:lnTo>
                      <a:close/>
                    </a:path>
                  </a:pathLst>
                </a:custGeom>
                <a:solidFill>
                  <a:srgbClr val="006647"/>
                </a:solidFill>
                <a:ln w="0">
                  <a:solidFill>
                    <a:srgbClr val="00664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26" name="Freeform 4702"/>
                <p:cNvSpPr>
                  <a:spLocks/>
                </p:cNvSpPr>
                <p:nvPr/>
              </p:nvSpPr>
              <p:spPr bwMode="auto">
                <a:xfrm>
                  <a:off x="2532" y="3282"/>
                  <a:ext cx="58" cy="16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32" y="0"/>
                    </a:cxn>
                    <a:cxn ang="0">
                      <a:pos x="0" y="10"/>
                    </a:cxn>
                    <a:cxn ang="0">
                      <a:pos x="26" y="16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16">
                      <a:moveTo>
                        <a:pt x="58" y="6"/>
                      </a:moveTo>
                      <a:lnTo>
                        <a:pt x="32" y="0"/>
                      </a:lnTo>
                      <a:lnTo>
                        <a:pt x="0" y="10"/>
                      </a:lnTo>
                      <a:lnTo>
                        <a:pt x="26" y="16"/>
                      </a:lnTo>
                      <a:lnTo>
                        <a:pt x="5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27" name="Freeform 4703"/>
                <p:cNvSpPr>
                  <a:spLocks/>
                </p:cNvSpPr>
                <p:nvPr/>
              </p:nvSpPr>
              <p:spPr bwMode="auto">
                <a:xfrm>
                  <a:off x="2500" y="3292"/>
                  <a:ext cx="58" cy="18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32" y="0"/>
                    </a:cxn>
                    <a:cxn ang="0">
                      <a:pos x="0" y="12"/>
                    </a:cxn>
                    <a:cxn ang="0">
                      <a:pos x="26" y="18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18">
                      <a:moveTo>
                        <a:pt x="58" y="6"/>
                      </a:moveTo>
                      <a:lnTo>
                        <a:pt x="32" y="0"/>
                      </a:lnTo>
                      <a:lnTo>
                        <a:pt x="0" y="12"/>
                      </a:lnTo>
                      <a:lnTo>
                        <a:pt x="26" y="18"/>
                      </a:lnTo>
                      <a:lnTo>
                        <a:pt x="58" y="6"/>
                      </a:lnTo>
                      <a:close/>
                    </a:path>
                  </a:pathLst>
                </a:custGeom>
                <a:solidFill>
                  <a:srgbClr val="00654F"/>
                </a:solidFill>
                <a:ln w="0">
                  <a:solidFill>
                    <a:srgbClr val="00654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28" name="Freeform 4704"/>
                <p:cNvSpPr>
                  <a:spLocks/>
                </p:cNvSpPr>
                <p:nvPr/>
              </p:nvSpPr>
              <p:spPr bwMode="auto">
                <a:xfrm>
                  <a:off x="2500" y="3292"/>
                  <a:ext cx="58" cy="18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32" y="0"/>
                    </a:cxn>
                    <a:cxn ang="0">
                      <a:pos x="0" y="12"/>
                    </a:cxn>
                    <a:cxn ang="0">
                      <a:pos x="26" y="18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18">
                      <a:moveTo>
                        <a:pt x="58" y="6"/>
                      </a:moveTo>
                      <a:lnTo>
                        <a:pt x="32" y="0"/>
                      </a:lnTo>
                      <a:lnTo>
                        <a:pt x="0" y="12"/>
                      </a:lnTo>
                      <a:lnTo>
                        <a:pt x="26" y="18"/>
                      </a:lnTo>
                      <a:lnTo>
                        <a:pt x="5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29" name="Freeform 4705"/>
                <p:cNvSpPr>
                  <a:spLocks/>
                </p:cNvSpPr>
                <p:nvPr/>
              </p:nvSpPr>
              <p:spPr bwMode="auto">
                <a:xfrm>
                  <a:off x="2466" y="3304"/>
                  <a:ext cx="60" cy="20"/>
                </a:xfrm>
                <a:custGeom>
                  <a:avLst/>
                  <a:gdLst/>
                  <a:ahLst/>
                  <a:cxnLst>
                    <a:cxn ang="0">
                      <a:pos x="60" y="6"/>
                    </a:cxn>
                    <a:cxn ang="0">
                      <a:pos x="34" y="0"/>
                    </a:cxn>
                    <a:cxn ang="0">
                      <a:pos x="0" y="12"/>
                    </a:cxn>
                    <a:cxn ang="0">
                      <a:pos x="26" y="20"/>
                    </a:cxn>
                    <a:cxn ang="0">
                      <a:pos x="60" y="6"/>
                    </a:cxn>
                  </a:cxnLst>
                  <a:rect l="0" t="0" r="r" b="b"/>
                  <a:pathLst>
                    <a:path w="60" h="20">
                      <a:moveTo>
                        <a:pt x="60" y="6"/>
                      </a:moveTo>
                      <a:lnTo>
                        <a:pt x="34" y="0"/>
                      </a:lnTo>
                      <a:lnTo>
                        <a:pt x="0" y="12"/>
                      </a:lnTo>
                      <a:lnTo>
                        <a:pt x="26" y="20"/>
                      </a:lnTo>
                      <a:lnTo>
                        <a:pt x="60" y="6"/>
                      </a:lnTo>
                      <a:close/>
                    </a:path>
                  </a:pathLst>
                </a:custGeom>
                <a:solidFill>
                  <a:srgbClr val="006558"/>
                </a:solidFill>
                <a:ln w="0">
                  <a:solidFill>
                    <a:srgbClr val="00655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30" name="Freeform 4706"/>
                <p:cNvSpPr>
                  <a:spLocks/>
                </p:cNvSpPr>
                <p:nvPr/>
              </p:nvSpPr>
              <p:spPr bwMode="auto">
                <a:xfrm>
                  <a:off x="2466" y="3304"/>
                  <a:ext cx="60" cy="20"/>
                </a:xfrm>
                <a:custGeom>
                  <a:avLst/>
                  <a:gdLst/>
                  <a:ahLst/>
                  <a:cxnLst>
                    <a:cxn ang="0">
                      <a:pos x="60" y="6"/>
                    </a:cxn>
                    <a:cxn ang="0">
                      <a:pos x="34" y="0"/>
                    </a:cxn>
                    <a:cxn ang="0">
                      <a:pos x="0" y="12"/>
                    </a:cxn>
                    <a:cxn ang="0">
                      <a:pos x="26" y="20"/>
                    </a:cxn>
                    <a:cxn ang="0">
                      <a:pos x="60" y="6"/>
                    </a:cxn>
                  </a:cxnLst>
                  <a:rect l="0" t="0" r="r" b="b"/>
                  <a:pathLst>
                    <a:path w="60" h="20">
                      <a:moveTo>
                        <a:pt x="60" y="6"/>
                      </a:moveTo>
                      <a:lnTo>
                        <a:pt x="34" y="0"/>
                      </a:lnTo>
                      <a:lnTo>
                        <a:pt x="0" y="12"/>
                      </a:lnTo>
                      <a:lnTo>
                        <a:pt x="26" y="20"/>
                      </a:lnTo>
                      <a:lnTo>
                        <a:pt x="6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31" name="Freeform 4707"/>
                <p:cNvSpPr>
                  <a:spLocks/>
                </p:cNvSpPr>
                <p:nvPr/>
              </p:nvSpPr>
              <p:spPr bwMode="auto">
                <a:xfrm>
                  <a:off x="2432" y="3316"/>
                  <a:ext cx="60" cy="22"/>
                </a:xfrm>
                <a:custGeom>
                  <a:avLst/>
                  <a:gdLst/>
                  <a:ahLst/>
                  <a:cxnLst>
                    <a:cxn ang="0">
                      <a:pos x="60" y="8"/>
                    </a:cxn>
                    <a:cxn ang="0">
                      <a:pos x="34" y="0"/>
                    </a:cxn>
                    <a:cxn ang="0">
                      <a:pos x="0" y="16"/>
                    </a:cxn>
                    <a:cxn ang="0">
                      <a:pos x="26" y="22"/>
                    </a:cxn>
                    <a:cxn ang="0">
                      <a:pos x="60" y="8"/>
                    </a:cxn>
                  </a:cxnLst>
                  <a:rect l="0" t="0" r="r" b="b"/>
                  <a:pathLst>
                    <a:path w="60" h="22">
                      <a:moveTo>
                        <a:pt x="60" y="8"/>
                      </a:moveTo>
                      <a:lnTo>
                        <a:pt x="34" y="0"/>
                      </a:lnTo>
                      <a:lnTo>
                        <a:pt x="0" y="16"/>
                      </a:lnTo>
                      <a:lnTo>
                        <a:pt x="26" y="22"/>
                      </a:lnTo>
                      <a:lnTo>
                        <a:pt x="60" y="8"/>
                      </a:lnTo>
                      <a:close/>
                    </a:path>
                  </a:pathLst>
                </a:custGeom>
                <a:solidFill>
                  <a:srgbClr val="006560"/>
                </a:solidFill>
                <a:ln w="0">
                  <a:solidFill>
                    <a:srgbClr val="00656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32" name="Freeform 4708"/>
                <p:cNvSpPr>
                  <a:spLocks/>
                </p:cNvSpPr>
                <p:nvPr/>
              </p:nvSpPr>
              <p:spPr bwMode="auto">
                <a:xfrm>
                  <a:off x="2432" y="3316"/>
                  <a:ext cx="60" cy="22"/>
                </a:xfrm>
                <a:custGeom>
                  <a:avLst/>
                  <a:gdLst/>
                  <a:ahLst/>
                  <a:cxnLst>
                    <a:cxn ang="0">
                      <a:pos x="60" y="8"/>
                    </a:cxn>
                    <a:cxn ang="0">
                      <a:pos x="34" y="0"/>
                    </a:cxn>
                    <a:cxn ang="0">
                      <a:pos x="0" y="16"/>
                    </a:cxn>
                    <a:cxn ang="0">
                      <a:pos x="26" y="22"/>
                    </a:cxn>
                    <a:cxn ang="0">
                      <a:pos x="60" y="8"/>
                    </a:cxn>
                  </a:cxnLst>
                  <a:rect l="0" t="0" r="r" b="b"/>
                  <a:pathLst>
                    <a:path w="60" h="22">
                      <a:moveTo>
                        <a:pt x="60" y="8"/>
                      </a:moveTo>
                      <a:lnTo>
                        <a:pt x="34" y="0"/>
                      </a:lnTo>
                      <a:lnTo>
                        <a:pt x="0" y="16"/>
                      </a:lnTo>
                      <a:lnTo>
                        <a:pt x="26" y="22"/>
                      </a:lnTo>
                      <a:lnTo>
                        <a:pt x="60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33" name="Freeform 4709"/>
                <p:cNvSpPr>
                  <a:spLocks/>
                </p:cNvSpPr>
                <p:nvPr/>
              </p:nvSpPr>
              <p:spPr bwMode="auto">
                <a:xfrm>
                  <a:off x="2398" y="3332"/>
                  <a:ext cx="60" cy="22"/>
                </a:xfrm>
                <a:custGeom>
                  <a:avLst/>
                  <a:gdLst/>
                  <a:ahLst/>
                  <a:cxnLst>
                    <a:cxn ang="0">
                      <a:pos x="60" y="6"/>
                    </a:cxn>
                    <a:cxn ang="0">
                      <a:pos x="34" y="0"/>
                    </a:cxn>
                    <a:cxn ang="0">
                      <a:pos x="0" y="14"/>
                    </a:cxn>
                    <a:cxn ang="0">
                      <a:pos x="26" y="22"/>
                    </a:cxn>
                    <a:cxn ang="0">
                      <a:pos x="60" y="6"/>
                    </a:cxn>
                  </a:cxnLst>
                  <a:rect l="0" t="0" r="r" b="b"/>
                  <a:pathLst>
                    <a:path w="60" h="22">
                      <a:moveTo>
                        <a:pt x="60" y="6"/>
                      </a:moveTo>
                      <a:lnTo>
                        <a:pt x="34" y="0"/>
                      </a:lnTo>
                      <a:lnTo>
                        <a:pt x="0" y="14"/>
                      </a:lnTo>
                      <a:lnTo>
                        <a:pt x="26" y="22"/>
                      </a:lnTo>
                      <a:lnTo>
                        <a:pt x="60" y="6"/>
                      </a:lnTo>
                      <a:close/>
                    </a:path>
                  </a:pathLst>
                </a:custGeom>
                <a:solidFill>
                  <a:srgbClr val="006764"/>
                </a:solidFill>
                <a:ln w="0">
                  <a:solidFill>
                    <a:srgbClr val="00676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34" name="Freeform 4710"/>
                <p:cNvSpPr>
                  <a:spLocks/>
                </p:cNvSpPr>
                <p:nvPr/>
              </p:nvSpPr>
              <p:spPr bwMode="auto">
                <a:xfrm>
                  <a:off x="2398" y="3332"/>
                  <a:ext cx="60" cy="22"/>
                </a:xfrm>
                <a:custGeom>
                  <a:avLst/>
                  <a:gdLst/>
                  <a:ahLst/>
                  <a:cxnLst>
                    <a:cxn ang="0">
                      <a:pos x="60" y="6"/>
                    </a:cxn>
                    <a:cxn ang="0">
                      <a:pos x="34" y="0"/>
                    </a:cxn>
                    <a:cxn ang="0">
                      <a:pos x="0" y="14"/>
                    </a:cxn>
                    <a:cxn ang="0">
                      <a:pos x="26" y="22"/>
                    </a:cxn>
                    <a:cxn ang="0">
                      <a:pos x="60" y="6"/>
                    </a:cxn>
                  </a:cxnLst>
                  <a:rect l="0" t="0" r="r" b="b"/>
                  <a:pathLst>
                    <a:path w="60" h="22">
                      <a:moveTo>
                        <a:pt x="60" y="6"/>
                      </a:moveTo>
                      <a:lnTo>
                        <a:pt x="34" y="0"/>
                      </a:lnTo>
                      <a:lnTo>
                        <a:pt x="0" y="14"/>
                      </a:lnTo>
                      <a:lnTo>
                        <a:pt x="26" y="22"/>
                      </a:lnTo>
                      <a:lnTo>
                        <a:pt x="6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35" name="Freeform 4711"/>
                <p:cNvSpPr>
                  <a:spLocks/>
                </p:cNvSpPr>
                <p:nvPr/>
              </p:nvSpPr>
              <p:spPr bwMode="auto">
                <a:xfrm>
                  <a:off x="2364" y="3346"/>
                  <a:ext cx="60" cy="24"/>
                </a:xfrm>
                <a:custGeom>
                  <a:avLst/>
                  <a:gdLst/>
                  <a:ahLst/>
                  <a:cxnLst>
                    <a:cxn ang="0">
                      <a:pos x="60" y="8"/>
                    </a:cxn>
                    <a:cxn ang="0">
                      <a:pos x="34" y="0"/>
                    </a:cxn>
                    <a:cxn ang="0">
                      <a:pos x="0" y="16"/>
                    </a:cxn>
                    <a:cxn ang="0">
                      <a:pos x="24" y="24"/>
                    </a:cxn>
                    <a:cxn ang="0">
                      <a:pos x="60" y="8"/>
                    </a:cxn>
                  </a:cxnLst>
                  <a:rect l="0" t="0" r="r" b="b"/>
                  <a:pathLst>
                    <a:path w="60" h="24">
                      <a:moveTo>
                        <a:pt x="60" y="8"/>
                      </a:moveTo>
                      <a:lnTo>
                        <a:pt x="34" y="0"/>
                      </a:lnTo>
                      <a:lnTo>
                        <a:pt x="0" y="16"/>
                      </a:lnTo>
                      <a:lnTo>
                        <a:pt x="24" y="24"/>
                      </a:lnTo>
                      <a:lnTo>
                        <a:pt x="60" y="8"/>
                      </a:lnTo>
                      <a:close/>
                    </a:path>
                  </a:pathLst>
                </a:custGeom>
                <a:solidFill>
                  <a:srgbClr val="006A67"/>
                </a:solidFill>
                <a:ln w="0">
                  <a:solidFill>
                    <a:srgbClr val="006A6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36" name="Freeform 4712"/>
                <p:cNvSpPr>
                  <a:spLocks/>
                </p:cNvSpPr>
                <p:nvPr/>
              </p:nvSpPr>
              <p:spPr bwMode="auto">
                <a:xfrm>
                  <a:off x="2364" y="3346"/>
                  <a:ext cx="60" cy="24"/>
                </a:xfrm>
                <a:custGeom>
                  <a:avLst/>
                  <a:gdLst/>
                  <a:ahLst/>
                  <a:cxnLst>
                    <a:cxn ang="0">
                      <a:pos x="60" y="8"/>
                    </a:cxn>
                    <a:cxn ang="0">
                      <a:pos x="34" y="0"/>
                    </a:cxn>
                    <a:cxn ang="0">
                      <a:pos x="0" y="16"/>
                    </a:cxn>
                    <a:cxn ang="0">
                      <a:pos x="24" y="24"/>
                    </a:cxn>
                    <a:cxn ang="0">
                      <a:pos x="60" y="8"/>
                    </a:cxn>
                  </a:cxnLst>
                  <a:rect l="0" t="0" r="r" b="b"/>
                  <a:pathLst>
                    <a:path w="60" h="24">
                      <a:moveTo>
                        <a:pt x="60" y="8"/>
                      </a:moveTo>
                      <a:lnTo>
                        <a:pt x="34" y="0"/>
                      </a:lnTo>
                      <a:lnTo>
                        <a:pt x="0" y="16"/>
                      </a:lnTo>
                      <a:lnTo>
                        <a:pt x="24" y="24"/>
                      </a:lnTo>
                      <a:lnTo>
                        <a:pt x="60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37" name="Freeform 4713"/>
                <p:cNvSpPr>
                  <a:spLocks/>
                </p:cNvSpPr>
                <p:nvPr/>
              </p:nvSpPr>
              <p:spPr bwMode="auto">
                <a:xfrm>
                  <a:off x="2328" y="3362"/>
                  <a:ext cx="60" cy="24"/>
                </a:xfrm>
                <a:custGeom>
                  <a:avLst/>
                  <a:gdLst/>
                  <a:ahLst/>
                  <a:cxnLst>
                    <a:cxn ang="0">
                      <a:pos x="60" y="8"/>
                    </a:cxn>
                    <a:cxn ang="0">
                      <a:pos x="36" y="0"/>
                    </a:cxn>
                    <a:cxn ang="0">
                      <a:pos x="0" y="16"/>
                    </a:cxn>
                    <a:cxn ang="0">
                      <a:pos x="24" y="24"/>
                    </a:cxn>
                    <a:cxn ang="0">
                      <a:pos x="60" y="8"/>
                    </a:cxn>
                  </a:cxnLst>
                  <a:rect l="0" t="0" r="r" b="b"/>
                  <a:pathLst>
                    <a:path w="60" h="24">
                      <a:moveTo>
                        <a:pt x="60" y="8"/>
                      </a:moveTo>
                      <a:lnTo>
                        <a:pt x="36" y="0"/>
                      </a:lnTo>
                      <a:lnTo>
                        <a:pt x="0" y="16"/>
                      </a:lnTo>
                      <a:lnTo>
                        <a:pt x="24" y="24"/>
                      </a:lnTo>
                      <a:lnTo>
                        <a:pt x="60" y="8"/>
                      </a:lnTo>
                      <a:close/>
                    </a:path>
                  </a:pathLst>
                </a:custGeom>
                <a:solidFill>
                  <a:srgbClr val="006E63"/>
                </a:solidFill>
                <a:ln w="0">
                  <a:solidFill>
                    <a:srgbClr val="006E6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38" name="Freeform 4714"/>
                <p:cNvSpPr>
                  <a:spLocks/>
                </p:cNvSpPr>
                <p:nvPr/>
              </p:nvSpPr>
              <p:spPr bwMode="auto">
                <a:xfrm>
                  <a:off x="2328" y="3362"/>
                  <a:ext cx="60" cy="24"/>
                </a:xfrm>
                <a:custGeom>
                  <a:avLst/>
                  <a:gdLst/>
                  <a:ahLst/>
                  <a:cxnLst>
                    <a:cxn ang="0">
                      <a:pos x="60" y="8"/>
                    </a:cxn>
                    <a:cxn ang="0">
                      <a:pos x="36" y="0"/>
                    </a:cxn>
                    <a:cxn ang="0">
                      <a:pos x="0" y="16"/>
                    </a:cxn>
                    <a:cxn ang="0">
                      <a:pos x="24" y="24"/>
                    </a:cxn>
                    <a:cxn ang="0">
                      <a:pos x="60" y="8"/>
                    </a:cxn>
                  </a:cxnLst>
                  <a:rect l="0" t="0" r="r" b="b"/>
                  <a:pathLst>
                    <a:path w="60" h="24">
                      <a:moveTo>
                        <a:pt x="60" y="8"/>
                      </a:moveTo>
                      <a:lnTo>
                        <a:pt x="36" y="0"/>
                      </a:lnTo>
                      <a:lnTo>
                        <a:pt x="0" y="16"/>
                      </a:lnTo>
                      <a:lnTo>
                        <a:pt x="24" y="24"/>
                      </a:lnTo>
                      <a:lnTo>
                        <a:pt x="60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39" name="Freeform 4715"/>
                <p:cNvSpPr>
                  <a:spLocks/>
                </p:cNvSpPr>
                <p:nvPr/>
              </p:nvSpPr>
              <p:spPr bwMode="auto">
                <a:xfrm>
                  <a:off x="2290" y="3378"/>
                  <a:ext cx="62" cy="24"/>
                </a:xfrm>
                <a:custGeom>
                  <a:avLst/>
                  <a:gdLst/>
                  <a:ahLst/>
                  <a:cxnLst>
                    <a:cxn ang="0">
                      <a:pos x="62" y="8"/>
                    </a:cxn>
                    <a:cxn ang="0">
                      <a:pos x="38" y="0"/>
                    </a:cxn>
                    <a:cxn ang="0">
                      <a:pos x="0" y="14"/>
                    </a:cxn>
                    <a:cxn ang="0">
                      <a:pos x="26" y="24"/>
                    </a:cxn>
                    <a:cxn ang="0">
                      <a:pos x="62" y="8"/>
                    </a:cxn>
                  </a:cxnLst>
                  <a:rect l="0" t="0" r="r" b="b"/>
                  <a:pathLst>
                    <a:path w="62" h="24">
                      <a:moveTo>
                        <a:pt x="62" y="8"/>
                      </a:moveTo>
                      <a:lnTo>
                        <a:pt x="38" y="0"/>
                      </a:lnTo>
                      <a:lnTo>
                        <a:pt x="0" y="14"/>
                      </a:lnTo>
                      <a:lnTo>
                        <a:pt x="26" y="24"/>
                      </a:lnTo>
                      <a:lnTo>
                        <a:pt x="62" y="8"/>
                      </a:lnTo>
                      <a:close/>
                    </a:path>
                  </a:pathLst>
                </a:custGeom>
                <a:solidFill>
                  <a:srgbClr val="00735B"/>
                </a:solidFill>
                <a:ln w="0">
                  <a:solidFill>
                    <a:srgbClr val="00735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40" name="Freeform 4716"/>
                <p:cNvSpPr>
                  <a:spLocks/>
                </p:cNvSpPr>
                <p:nvPr/>
              </p:nvSpPr>
              <p:spPr bwMode="auto">
                <a:xfrm>
                  <a:off x="2290" y="3378"/>
                  <a:ext cx="62" cy="24"/>
                </a:xfrm>
                <a:custGeom>
                  <a:avLst/>
                  <a:gdLst/>
                  <a:ahLst/>
                  <a:cxnLst>
                    <a:cxn ang="0">
                      <a:pos x="62" y="8"/>
                    </a:cxn>
                    <a:cxn ang="0">
                      <a:pos x="38" y="0"/>
                    </a:cxn>
                    <a:cxn ang="0">
                      <a:pos x="0" y="14"/>
                    </a:cxn>
                    <a:cxn ang="0">
                      <a:pos x="26" y="24"/>
                    </a:cxn>
                    <a:cxn ang="0">
                      <a:pos x="62" y="8"/>
                    </a:cxn>
                  </a:cxnLst>
                  <a:rect l="0" t="0" r="r" b="b"/>
                  <a:pathLst>
                    <a:path w="62" h="24">
                      <a:moveTo>
                        <a:pt x="62" y="8"/>
                      </a:moveTo>
                      <a:lnTo>
                        <a:pt x="38" y="0"/>
                      </a:lnTo>
                      <a:lnTo>
                        <a:pt x="0" y="14"/>
                      </a:lnTo>
                      <a:lnTo>
                        <a:pt x="26" y="24"/>
                      </a:lnTo>
                      <a:lnTo>
                        <a:pt x="62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41" name="Freeform 4717"/>
                <p:cNvSpPr>
                  <a:spLocks/>
                </p:cNvSpPr>
                <p:nvPr/>
              </p:nvSpPr>
              <p:spPr bwMode="auto">
                <a:xfrm>
                  <a:off x="2254" y="3392"/>
                  <a:ext cx="62" cy="22"/>
                </a:xfrm>
                <a:custGeom>
                  <a:avLst/>
                  <a:gdLst/>
                  <a:ahLst/>
                  <a:cxnLst>
                    <a:cxn ang="0">
                      <a:pos x="62" y="10"/>
                    </a:cxn>
                    <a:cxn ang="0">
                      <a:pos x="36" y="0"/>
                    </a:cxn>
                    <a:cxn ang="0">
                      <a:pos x="0" y="12"/>
                    </a:cxn>
                    <a:cxn ang="0">
                      <a:pos x="24" y="22"/>
                    </a:cxn>
                    <a:cxn ang="0">
                      <a:pos x="62" y="10"/>
                    </a:cxn>
                  </a:cxnLst>
                  <a:rect l="0" t="0" r="r" b="b"/>
                  <a:pathLst>
                    <a:path w="62" h="22">
                      <a:moveTo>
                        <a:pt x="62" y="10"/>
                      </a:moveTo>
                      <a:lnTo>
                        <a:pt x="36" y="0"/>
                      </a:lnTo>
                      <a:lnTo>
                        <a:pt x="0" y="12"/>
                      </a:lnTo>
                      <a:lnTo>
                        <a:pt x="24" y="22"/>
                      </a:lnTo>
                      <a:lnTo>
                        <a:pt x="62" y="10"/>
                      </a:lnTo>
                      <a:close/>
                    </a:path>
                  </a:pathLst>
                </a:custGeom>
                <a:solidFill>
                  <a:srgbClr val="007851"/>
                </a:solidFill>
                <a:ln w="0">
                  <a:solidFill>
                    <a:srgbClr val="00785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42" name="Freeform 4718"/>
                <p:cNvSpPr>
                  <a:spLocks/>
                </p:cNvSpPr>
                <p:nvPr/>
              </p:nvSpPr>
              <p:spPr bwMode="auto">
                <a:xfrm>
                  <a:off x="2254" y="3392"/>
                  <a:ext cx="62" cy="22"/>
                </a:xfrm>
                <a:custGeom>
                  <a:avLst/>
                  <a:gdLst/>
                  <a:ahLst/>
                  <a:cxnLst>
                    <a:cxn ang="0">
                      <a:pos x="62" y="10"/>
                    </a:cxn>
                    <a:cxn ang="0">
                      <a:pos x="36" y="0"/>
                    </a:cxn>
                    <a:cxn ang="0">
                      <a:pos x="0" y="12"/>
                    </a:cxn>
                    <a:cxn ang="0">
                      <a:pos x="24" y="22"/>
                    </a:cxn>
                    <a:cxn ang="0">
                      <a:pos x="62" y="10"/>
                    </a:cxn>
                  </a:cxnLst>
                  <a:rect l="0" t="0" r="r" b="b"/>
                  <a:pathLst>
                    <a:path w="62" h="22">
                      <a:moveTo>
                        <a:pt x="62" y="10"/>
                      </a:moveTo>
                      <a:lnTo>
                        <a:pt x="36" y="0"/>
                      </a:lnTo>
                      <a:lnTo>
                        <a:pt x="0" y="12"/>
                      </a:lnTo>
                      <a:lnTo>
                        <a:pt x="24" y="22"/>
                      </a:lnTo>
                      <a:lnTo>
                        <a:pt x="62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43" name="Freeform 4719"/>
                <p:cNvSpPr>
                  <a:spLocks/>
                </p:cNvSpPr>
                <p:nvPr/>
              </p:nvSpPr>
              <p:spPr bwMode="auto">
                <a:xfrm>
                  <a:off x="2216" y="3404"/>
                  <a:ext cx="62" cy="22"/>
                </a:xfrm>
                <a:custGeom>
                  <a:avLst/>
                  <a:gdLst/>
                  <a:ahLst/>
                  <a:cxnLst>
                    <a:cxn ang="0">
                      <a:pos x="62" y="10"/>
                    </a:cxn>
                    <a:cxn ang="0">
                      <a:pos x="38" y="0"/>
                    </a:cxn>
                    <a:cxn ang="0">
                      <a:pos x="0" y="10"/>
                    </a:cxn>
                    <a:cxn ang="0">
                      <a:pos x="24" y="22"/>
                    </a:cxn>
                    <a:cxn ang="0">
                      <a:pos x="62" y="10"/>
                    </a:cxn>
                  </a:cxnLst>
                  <a:rect l="0" t="0" r="r" b="b"/>
                  <a:pathLst>
                    <a:path w="62" h="22">
                      <a:moveTo>
                        <a:pt x="62" y="10"/>
                      </a:moveTo>
                      <a:lnTo>
                        <a:pt x="38" y="0"/>
                      </a:lnTo>
                      <a:lnTo>
                        <a:pt x="0" y="10"/>
                      </a:lnTo>
                      <a:lnTo>
                        <a:pt x="24" y="22"/>
                      </a:lnTo>
                      <a:lnTo>
                        <a:pt x="62" y="10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44" name="Freeform 4720"/>
                <p:cNvSpPr>
                  <a:spLocks/>
                </p:cNvSpPr>
                <p:nvPr/>
              </p:nvSpPr>
              <p:spPr bwMode="auto">
                <a:xfrm>
                  <a:off x="2216" y="3404"/>
                  <a:ext cx="62" cy="22"/>
                </a:xfrm>
                <a:custGeom>
                  <a:avLst/>
                  <a:gdLst/>
                  <a:ahLst/>
                  <a:cxnLst>
                    <a:cxn ang="0">
                      <a:pos x="62" y="10"/>
                    </a:cxn>
                    <a:cxn ang="0">
                      <a:pos x="38" y="0"/>
                    </a:cxn>
                    <a:cxn ang="0">
                      <a:pos x="0" y="10"/>
                    </a:cxn>
                    <a:cxn ang="0">
                      <a:pos x="24" y="22"/>
                    </a:cxn>
                    <a:cxn ang="0">
                      <a:pos x="62" y="10"/>
                    </a:cxn>
                  </a:cxnLst>
                  <a:rect l="0" t="0" r="r" b="b"/>
                  <a:pathLst>
                    <a:path w="62" h="22">
                      <a:moveTo>
                        <a:pt x="62" y="10"/>
                      </a:moveTo>
                      <a:lnTo>
                        <a:pt x="38" y="0"/>
                      </a:lnTo>
                      <a:lnTo>
                        <a:pt x="0" y="10"/>
                      </a:lnTo>
                      <a:lnTo>
                        <a:pt x="24" y="22"/>
                      </a:lnTo>
                      <a:lnTo>
                        <a:pt x="62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45" name="Freeform 4721"/>
                <p:cNvSpPr>
                  <a:spLocks/>
                </p:cNvSpPr>
                <p:nvPr/>
              </p:nvSpPr>
              <p:spPr bwMode="auto">
                <a:xfrm>
                  <a:off x="3196" y="3144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48" y="6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46" name="Freeform 4722"/>
                <p:cNvSpPr>
                  <a:spLocks/>
                </p:cNvSpPr>
                <p:nvPr/>
              </p:nvSpPr>
              <p:spPr bwMode="auto">
                <a:xfrm>
                  <a:off x="3196" y="3144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4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47" name="Freeform 4723"/>
                <p:cNvSpPr>
                  <a:spLocks/>
                </p:cNvSpPr>
                <p:nvPr/>
              </p:nvSpPr>
              <p:spPr bwMode="auto">
                <a:xfrm>
                  <a:off x="3174" y="3150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48" y="6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48" name="Freeform 4724"/>
                <p:cNvSpPr>
                  <a:spLocks/>
                </p:cNvSpPr>
                <p:nvPr/>
              </p:nvSpPr>
              <p:spPr bwMode="auto">
                <a:xfrm>
                  <a:off x="3174" y="3150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4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49" name="Freeform 4725"/>
                <p:cNvSpPr>
                  <a:spLocks/>
                </p:cNvSpPr>
                <p:nvPr/>
              </p:nvSpPr>
              <p:spPr bwMode="auto">
                <a:xfrm>
                  <a:off x="3152" y="3156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48" y="6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50" name="Freeform 4726"/>
                <p:cNvSpPr>
                  <a:spLocks/>
                </p:cNvSpPr>
                <p:nvPr/>
              </p:nvSpPr>
              <p:spPr bwMode="auto">
                <a:xfrm>
                  <a:off x="3152" y="3156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4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51" name="Freeform 4727"/>
                <p:cNvSpPr>
                  <a:spLocks/>
                </p:cNvSpPr>
                <p:nvPr/>
              </p:nvSpPr>
              <p:spPr bwMode="auto">
                <a:xfrm>
                  <a:off x="3130" y="3162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48" y="6"/>
                      </a:lnTo>
                      <a:close/>
                    </a:path>
                  </a:pathLst>
                </a:custGeom>
                <a:solidFill>
                  <a:srgbClr val="007C45"/>
                </a:solidFill>
                <a:ln w="0">
                  <a:solidFill>
                    <a:srgbClr val="007C4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52" name="Freeform 4728"/>
                <p:cNvSpPr>
                  <a:spLocks/>
                </p:cNvSpPr>
                <p:nvPr/>
              </p:nvSpPr>
              <p:spPr bwMode="auto">
                <a:xfrm>
                  <a:off x="3130" y="3162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4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53" name="Freeform 4729"/>
                <p:cNvSpPr>
                  <a:spLocks/>
                </p:cNvSpPr>
                <p:nvPr/>
              </p:nvSpPr>
              <p:spPr bwMode="auto">
                <a:xfrm>
                  <a:off x="3106" y="3168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6" y="14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4">
                      <a:moveTo>
                        <a:pt x="50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6" y="14"/>
                      </a:lnTo>
                      <a:lnTo>
                        <a:pt x="50" y="6"/>
                      </a:lnTo>
                      <a:close/>
                    </a:path>
                  </a:pathLst>
                </a:custGeom>
                <a:solidFill>
                  <a:srgbClr val="007C44"/>
                </a:solidFill>
                <a:ln w="0">
                  <a:solidFill>
                    <a:srgbClr val="007C4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54" name="Freeform 4730"/>
                <p:cNvSpPr>
                  <a:spLocks/>
                </p:cNvSpPr>
                <p:nvPr/>
              </p:nvSpPr>
              <p:spPr bwMode="auto">
                <a:xfrm>
                  <a:off x="3106" y="3168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6" y="14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4">
                      <a:moveTo>
                        <a:pt x="50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6" y="14"/>
                      </a:lnTo>
                      <a:lnTo>
                        <a:pt x="5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55" name="Freeform 4731"/>
                <p:cNvSpPr>
                  <a:spLocks/>
                </p:cNvSpPr>
                <p:nvPr/>
              </p:nvSpPr>
              <p:spPr bwMode="auto">
                <a:xfrm>
                  <a:off x="3084" y="3174"/>
                  <a:ext cx="48" cy="14"/>
                </a:xfrm>
                <a:custGeom>
                  <a:avLst/>
                  <a:gdLst/>
                  <a:ahLst/>
                  <a:cxnLst>
                    <a:cxn ang="0">
                      <a:pos x="48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26" y="14"/>
                    </a:cxn>
                    <a:cxn ang="0">
                      <a:pos x="48" y="8"/>
                    </a:cxn>
                  </a:cxnLst>
                  <a:rect l="0" t="0" r="r" b="b"/>
                  <a:pathLst>
                    <a:path w="48" h="14">
                      <a:moveTo>
                        <a:pt x="48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6" y="14"/>
                      </a:lnTo>
                      <a:lnTo>
                        <a:pt x="48" y="8"/>
                      </a:lnTo>
                      <a:close/>
                    </a:path>
                  </a:pathLst>
                </a:custGeom>
                <a:solidFill>
                  <a:srgbClr val="007C42"/>
                </a:solidFill>
                <a:ln w="0">
                  <a:solidFill>
                    <a:srgbClr val="007C4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56" name="Freeform 4732"/>
                <p:cNvSpPr>
                  <a:spLocks/>
                </p:cNvSpPr>
                <p:nvPr/>
              </p:nvSpPr>
              <p:spPr bwMode="auto">
                <a:xfrm>
                  <a:off x="3084" y="3174"/>
                  <a:ext cx="48" cy="14"/>
                </a:xfrm>
                <a:custGeom>
                  <a:avLst/>
                  <a:gdLst/>
                  <a:ahLst/>
                  <a:cxnLst>
                    <a:cxn ang="0">
                      <a:pos x="48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26" y="14"/>
                    </a:cxn>
                    <a:cxn ang="0">
                      <a:pos x="48" y="8"/>
                    </a:cxn>
                  </a:cxnLst>
                  <a:rect l="0" t="0" r="r" b="b"/>
                  <a:pathLst>
                    <a:path w="48" h="14">
                      <a:moveTo>
                        <a:pt x="48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6" y="14"/>
                      </a:lnTo>
                      <a:lnTo>
                        <a:pt x="48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57" name="Freeform 4733"/>
                <p:cNvSpPr>
                  <a:spLocks/>
                </p:cNvSpPr>
                <p:nvPr/>
              </p:nvSpPr>
              <p:spPr bwMode="auto">
                <a:xfrm>
                  <a:off x="3060" y="3182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0" y="6"/>
                      </a:lnTo>
                      <a:close/>
                    </a:path>
                  </a:pathLst>
                </a:custGeom>
                <a:solidFill>
                  <a:srgbClr val="007C40"/>
                </a:solidFill>
                <a:ln w="0">
                  <a:solidFill>
                    <a:srgbClr val="007C4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58" name="Freeform 4734"/>
                <p:cNvSpPr>
                  <a:spLocks/>
                </p:cNvSpPr>
                <p:nvPr/>
              </p:nvSpPr>
              <p:spPr bwMode="auto">
                <a:xfrm>
                  <a:off x="3060" y="3182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59" name="Freeform 4735"/>
                <p:cNvSpPr>
                  <a:spLocks/>
                </p:cNvSpPr>
                <p:nvPr/>
              </p:nvSpPr>
              <p:spPr bwMode="auto">
                <a:xfrm>
                  <a:off x="3036" y="3188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0" y="6"/>
                      </a:lnTo>
                      <a:close/>
                    </a:path>
                  </a:pathLst>
                </a:custGeom>
                <a:solidFill>
                  <a:srgbClr val="007C3E"/>
                </a:solidFill>
                <a:ln w="0">
                  <a:solidFill>
                    <a:srgbClr val="007C3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60" name="Freeform 4736"/>
                <p:cNvSpPr>
                  <a:spLocks/>
                </p:cNvSpPr>
                <p:nvPr/>
              </p:nvSpPr>
              <p:spPr bwMode="auto">
                <a:xfrm>
                  <a:off x="3036" y="3188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61" name="Freeform 4737"/>
                <p:cNvSpPr>
                  <a:spLocks/>
                </p:cNvSpPr>
                <p:nvPr/>
              </p:nvSpPr>
              <p:spPr bwMode="auto">
                <a:xfrm>
                  <a:off x="3012" y="3194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0" y="6"/>
                      </a:lnTo>
                      <a:close/>
                    </a:path>
                  </a:pathLst>
                </a:custGeom>
                <a:solidFill>
                  <a:srgbClr val="007C3B"/>
                </a:solidFill>
                <a:ln w="0">
                  <a:solidFill>
                    <a:srgbClr val="007C3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62" name="Freeform 4738"/>
                <p:cNvSpPr>
                  <a:spLocks/>
                </p:cNvSpPr>
                <p:nvPr/>
              </p:nvSpPr>
              <p:spPr bwMode="auto">
                <a:xfrm>
                  <a:off x="3012" y="3194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63" name="Freeform 4739"/>
                <p:cNvSpPr>
                  <a:spLocks/>
                </p:cNvSpPr>
                <p:nvPr/>
              </p:nvSpPr>
              <p:spPr bwMode="auto">
                <a:xfrm>
                  <a:off x="2986" y="3200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2" y="6"/>
                      </a:lnTo>
                      <a:close/>
                    </a:path>
                  </a:pathLst>
                </a:custGeom>
                <a:solidFill>
                  <a:srgbClr val="007B38"/>
                </a:solidFill>
                <a:ln w="0">
                  <a:solidFill>
                    <a:srgbClr val="007B3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64" name="Freeform 4740"/>
                <p:cNvSpPr>
                  <a:spLocks/>
                </p:cNvSpPr>
                <p:nvPr/>
              </p:nvSpPr>
              <p:spPr bwMode="auto">
                <a:xfrm>
                  <a:off x="2986" y="3200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65" name="Freeform 4741"/>
                <p:cNvSpPr>
                  <a:spLocks/>
                </p:cNvSpPr>
                <p:nvPr/>
              </p:nvSpPr>
              <p:spPr bwMode="auto">
                <a:xfrm>
                  <a:off x="2962" y="3206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4" y="0"/>
                    </a:cxn>
                    <a:cxn ang="0">
                      <a:pos x="0" y="4"/>
                    </a:cxn>
                    <a:cxn ang="0">
                      <a:pos x="26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4" y="0"/>
                      </a:lnTo>
                      <a:lnTo>
                        <a:pt x="0" y="4"/>
                      </a:lnTo>
                      <a:lnTo>
                        <a:pt x="26" y="12"/>
                      </a:lnTo>
                      <a:lnTo>
                        <a:pt x="50" y="6"/>
                      </a:lnTo>
                      <a:close/>
                    </a:path>
                  </a:pathLst>
                </a:custGeom>
                <a:solidFill>
                  <a:srgbClr val="007B34"/>
                </a:solidFill>
                <a:ln w="0">
                  <a:solidFill>
                    <a:srgbClr val="007B3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66" name="Freeform 4742"/>
                <p:cNvSpPr>
                  <a:spLocks/>
                </p:cNvSpPr>
                <p:nvPr/>
              </p:nvSpPr>
              <p:spPr bwMode="auto">
                <a:xfrm>
                  <a:off x="2962" y="3206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4" y="0"/>
                    </a:cxn>
                    <a:cxn ang="0">
                      <a:pos x="0" y="4"/>
                    </a:cxn>
                    <a:cxn ang="0">
                      <a:pos x="26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4" y="0"/>
                      </a:lnTo>
                      <a:lnTo>
                        <a:pt x="0" y="4"/>
                      </a:lnTo>
                      <a:lnTo>
                        <a:pt x="26" y="12"/>
                      </a:lnTo>
                      <a:lnTo>
                        <a:pt x="5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67" name="Freeform 4743"/>
                <p:cNvSpPr>
                  <a:spLocks/>
                </p:cNvSpPr>
                <p:nvPr/>
              </p:nvSpPr>
              <p:spPr bwMode="auto">
                <a:xfrm>
                  <a:off x="2936" y="3210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6" y="14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4">
                      <a:moveTo>
                        <a:pt x="52" y="8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6" y="14"/>
                      </a:lnTo>
                      <a:lnTo>
                        <a:pt x="52" y="8"/>
                      </a:lnTo>
                      <a:close/>
                    </a:path>
                  </a:pathLst>
                </a:custGeom>
                <a:solidFill>
                  <a:srgbClr val="007A30"/>
                </a:solidFill>
                <a:ln w="0">
                  <a:solidFill>
                    <a:srgbClr val="007A3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68" name="Freeform 4744"/>
                <p:cNvSpPr>
                  <a:spLocks/>
                </p:cNvSpPr>
                <p:nvPr/>
              </p:nvSpPr>
              <p:spPr bwMode="auto">
                <a:xfrm>
                  <a:off x="2936" y="3210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6" y="14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4">
                      <a:moveTo>
                        <a:pt x="52" y="8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6" y="14"/>
                      </a:lnTo>
                      <a:lnTo>
                        <a:pt x="52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69" name="Freeform 4745"/>
                <p:cNvSpPr>
                  <a:spLocks/>
                </p:cNvSpPr>
                <p:nvPr/>
              </p:nvSpPr>
              <p:spPr bwMode="auto">
                <a:xfrm>
                  <a:off x="2910" y="3216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2">
                      <a:moveTo>
                        <a:pt x="52" y="8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2" y="8"/>
                      </a:lnTo>
                      <a:close/>
                    </a:path>
                  </a:pathLst>
                </a:custGeom>
                <a:solidFill>
                  <a:srgbClr val="00792D"/>
                </a:solidFill>
                <a:ln w="0">
                  <a:solidFill>
                    <a:srgbClr val="00792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70" name="Freeform 4746"/>
                <p:cNvSpPr>
                  <a:spLocks/>
                </p:cNvSpPr>
                <p:nvPr/>
              </p:nvSpPr>
              <p:spPr bwMode="auto">
                <a:xfrm>
                  <a:off x="2910" y="3216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2">
                      <a:moveTo>
                        <a:pt x="52" y="8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2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71" name="Freeform 4747"/>
                <p:cNvSpPr>
                  <a:spLocks/>
                </p:cNvSpPr>
                <p:nvPr/>
              </p:nvSpPr>
              <p:spPr bwMode="auto">
                <a:xfrm>
                  <a:off x="2884" y="3222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26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26" y="12"/>
                      </a:lnTo>
                      <a:lnTo>
                        <a:pt x="52" y="6"/>
                      </a:lnTo>
                      <a:close/>
                    </a:path>
                  </a:pathLst>
                </a:custGeom>
                <a:solidFill>
                  <a:srgbClr val="00782A"/>
                </a:solidFill>
                <a:ln w="0">
                  <a:solidFill>
                    <a:srgbClr val="00782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72" name="Freeform 4748"/>
                <p:cNvSpPr>
                  <a:spLocks/>
                </p:cNvSpPr>
                <p:nvPr/>
              </p:nvSpPr>
              <p:spPr bwMode="auto">
                <a:xfrm>
                  <a:off x="2884" y="3222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26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26" y="12"/>
                      </a:lnTo>
                      <a:lnTo>
                        <a:pt x="5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73" name="Freeform 4749"/>
                <p:cNvSpPr>
                  <a:spLocks/>
                </p:cNvSpPr>
                <p:nvPr/>
              </p:nvSpPr>
              <p:spPr bwMode="auto">
                <a:xfrm>
                  <a:off x="2856" y="3226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2">
                      <a:moveTo>
                        <a:pt x="54" y="8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007727"/>
                </a:solidFill>
                <a:ln w="0">
                  <a:solidFill>
                    <a:srgbClr val="00772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74" name="Freeform 4750"/>
                <p:cNvSpPr>
                  <a:spLocks/>
                </p:cNvSpPr>
                <p:nvPr/>
              </p:nvSpPr>
              <p:spPr bwMode="auto">
                <a:xfrm>
                  <a:off x="2856" y="3226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2">
                      <a:moveTo>
                        <a:pt x="54" y="8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75" name="Freeform 4751"/>
                <p:cNvSpPr>
                  <a:spLocks/>
                </p:cNvSpPr>
                <p:nvPr/>
              </p:nvSpPr>
              <p:spPr bwMode="auto">
                <a:xfrm>
                  <a:off x="2828" y="3232"/>
                  <a:ext cx="54" cy="10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26" y="10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0">
                      <a:moveTo>
                        <a:pt x="54" y="6"/>
                      </a:moveTo>
                      <a:lnTo>
                        <a:pt x="28" y="0"/>
                      </a:lnTo>
                      <a:lnTo>
                        <a:pt x="0" y="4"/>
                      </a:lnTo>
                      <a:lnTo>
                        <a:pt x="26" y="10"/>
                      </a:lnTo>
                      <a:lnTo>
                        <a:pt x="54" y="6"/>
                      </a:lnTo>
                      <a:close/>
                    </a:path>
                  </a:pathLst>
                </a:custGeom>
                <a:solidFill>
                  <a:srgbClr val="007525"/>
                </a:solidFill>
                <a:ln w="0">
                  <a:solidFill>
                    <a:srgbClr val="00752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76" name="Freeform 4752"/>
                <p:cNvSpPr>
                  <a:spLocks/>
                </p:cNvSpPr>
                <p:nvPr/>
              </p:nvSpPr>
              <p:spPr bwMode="auto">
                <a:xfrm>
                  <a:off x="2828" y="3232"/>
                  <a:ext cx="54" cy="10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26" y="10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0">
                      <a:moveTo>
                        <a:pt x="54" y="6"/>
                      </a:moveTo>
                      <a:lnTo>
                        <a:pt x="28" y="0"/>
                      </a:lnTo>
                      <a:lnTo>
                        <a:pt x="0" y="4"/>
                      </a:lnTo>
                      <a:lnTo>
                        <a:pt x="26" y="10"/>
                      </a:lnTo>
                      <a:lnTo>
                        <a:pt x="5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77" name="Freeform 4753"/>
                <p:cNvSpPr>
                  <a:spLocks/>
                </p:cNvSpPr>
                <p:nvPr/>
              </p:nvSpPr>
              <p:spPr bwMode="auto">
                <a:xfrm>
                  <a:off x="2800" y="3236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2">
                      <a:moveTo>
                        <a:pt x="54" y="6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4" y="6"/>
                      </a:lnTo>
                      <a:close/>
                    </a:path>
                  </a:pathLst>
                </a:custGeom>
                <a:solidFill>
                  <a:srgbClr val="007424"/>
                </a:solidFill>
                <a:ln w="0">
                  <a:solidFill>
                    <a:srgbClr val="00742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78" name="Freeform 4754"/>
                <p:cNvSpPr>
                  <a:spLocks/>
                </p:cNvSpPr>
                <p:nvPr/>
              </p:nvSpPr>
              <p:spPr bwMode="auto">
                <a:xfrm>
                  <a:off x="2800" y="3236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2">
                      <a:moveTo>
                        <a:pt x="54" y="6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79" name="Freeform 4755"/>
                <p:cNvSpPr>
                  <a:spLocks/>
                </p:cNvSpPr>
                <p:nvPr/>
              </p:nvSpPr>
              <p:spPr bwMode="auto">
                <a:xfrm>
                  <a:off x="2772" y="3242"/>
                  <a:ext cx="54" cy="10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26" y="10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0">
                      <a:moveTo>
                        <a:pt x="54" y="6"/>
                      </a:moveTo>
                      <a:lnTo>
                        <a:pt x="28" y="0"/>
                      </a:lnTo>
                      <a:lnTo>
                        <a:pt x="0" y="4"/>
                      </a:lnTo>
                      <a:lnTo>
                        <a:pt x="26" y="10"/>
                      </a:lnTo>
                      <a:lnTo>
                        <a:pt x="54" y="6"/>
                      </a:lnTo>
                      <a:close/>
                    </a:path>
                  </a:pathLst>
                </a:custGeom>
                <a:solidFill>
                  <a:srgbClr val="007123"/>
                </a:solidFill>
                <a:ln w="0">
                  <a:solidFill>
                    <a:srgbClr val="00712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80" name="Freeform 4756"/>
                <p:cNvSpPr>
                  <a:spLocks/>
                </p:cNvSpPr>
                <p:nvPr/>
              </p:nvSpPr>
              <p:spPr bwMode="auto">
                <a:xfrm>
                  <a:off x="2772" y="3242"/>
                  <a:ext cx="54" cy="10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26" y="10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0">
                      <a:moveTo>
                        <a:pt x="54" y="6"/>
                      </a:moveTo>
                      <a:lnTo>
                        <a:pt x="28" y="0"/>
                      </a:lnTo>
                      <a:lnTo>
                        <a:pt x="0" y="4"/>
                      </a:lnTo>
                      <a:lnTo>
                        <a:pt x="26" y="10"/>
                      </a:lnTo>
                      <a:lnTo>
                        <a:pt x="5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81" name="Freeform 4757"/>
                <p:cNvSpPr>
                  <a:spLocks/>
                </p:cNvSpPr>
                <p:nvPr/>
              </p:nvSpPr>
              <p:spPr bwMode="auto">
                <a:xfrm>
                  <a:off x="2744" y="3246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2">
                      <a:moveTo>
                        <a:pt x="54" y="6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4" y="6"/>
                      </a:lnTo>
                      <a:close/>
                    </a:path>
                  </a:pathLst>
                </a:custGeom>
                <a:solidFill>
                  <a:srgbClr val="006F24"/>
                </a:solidFill>
                <a:ln w="0">
                  <a:solidFill>
                    <a:srgbClr val="006F2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82" name="Freeform 4758"/>
                <p:cNvSpPr>
                  <a:spLocks/>
                </p:cNvSpPr>
                <p:nvPr/>
              </p:nvSpPr>
              <p:spPr bwMode="auto">
                <a:xfrm>
                  <a:off x="2744" y="3246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2">
                      <a:moveTo>
                        <a:pt x="54" y="6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83" name="Freeform 4759"/>
                <p:cNvSpPr>
                  <a:spLocks/>
                </p:cNvSpPr>
                <p:nvPr/>
              </p:nvSpPr>
              <p:spPr bwMode="auto">
                <a:xfrm>
                  <a:off x="2714" y="3252"/>
                  <a:ext cx="56" cy="10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6" y="10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0">
                      <a:moveTo>
                        <a:pt x="56" y="6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6" y="10"/>
                      </a:lnTo>
                      <a:lnTo>
                        <a:pt x="56" y="6"/>
                      </a:lnTo>
                      <a:close/>
                    </a:path>
                  </a:pathLst>
                </a:custGeom>
                <a:solidFill>
                  <a:srgbClr val="006D26"/>
                </a:solidFill>
                <a:ln w="0">
                  <a:solidFill>
                    <a:srgbClr val="006D2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84" name="Freeform 4760"/>
                <p:cNvSpPr>
                  <a:spLocks/>
                </p:cNvSpPr>
                <p:nvPr/>
              </p:nvSpPr>
              <p:spPr bwMode="auto">
                <a:xfrm>
                  <a:off x="2714" y="3252"/>
                  <a:ext cx="56" cy="10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6" y="10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0">
                      <a:moveTo>
                        <a:pt x="56" y="6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6" y="10"/>
                      </a:lnTo>
                      <a:lnTo>
                        <a:pt x="5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85" name="Freeform 4761"/>
                <p:cNvSpPr>
                  <a:spLocks/>
                </p:cNvSpPr>
                <p:nvPr/>
              </p:nvSpPr>
              <p:spPr bwMode="auto">
                <a:xfrm>
                  <a:off x="2684" y="3258"/>
                  <a:ext cx="56" cy="12"/>
                </a:xfrm>
                <a:custGeom>
                  <a:avLst/>
                  <a:gdLst/>
                  <a:ahLst/>
                  <a:cxnLst>
                    <a:cxn ang="0">
                      <a:pos x="56" y="4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6" y="4"/>
                    </a:cxn>
                  </a:cxnLst>
                  <a:rect l="0" t="0" r="r" b="b"/>
                  <a:pathLst>
                    <a:path w="56" h="12">
                      <a:moveTo>
                        <a:pt x="56" y="4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6" y="4"/>
                      </a:lnTo>
                      <a:close/>
                    </a:path>
                  </a:pathLst>
                </a:custGeom>
                <a:solidFill>
                  <a:srgbClr val="006B29"/>
                </a:solidFill>
                <a:ln w="0">
                  <a:solidFill>
                    <a:srgbClr val="006B2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86" name="Freeform 4762"/>
                <p:cNvSpPr>
                  <a:spLocks/>
                </p:cNvSpPr>
                <p:nvPr/>
              </p:nvSpPr>
              <p:spPr bwMode="auto">
                <a:xfrm>
                  <a:off x="2684" y="3258"/>
                  <a:ext cx="56" cy="12"/>
                </a:xfrm>
                <a:custGeom>
                  <a:avLst/>
                  <a:gdLst/>
                  <a:ahLst/>
                  <a:cxnLst>
                    <a:cxn ang="0">
                      <a:pos x="56" y="4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6" y="4"/>
                    </a:cxn>
                  </a:cxnLst>
                  <a:rect l="0" t="0" r="r" b="b"/>
                  <a:pathLst>
                    <a:path w="56" h="12">
                      <a:moveTo>
                        <a:pt x="56" y="4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6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87" name="Freeform 4763"/>
                <p:cNvSpPr>
                  <a:spLocks/>
                </p:cNvSpPr>
                <p:nvPr/>
              </p:nvSpPr>
              <p:spPr bwMode="auto">
                <a:xfrm>
                  <a:off x="2654" y="3264"/>
                  <a:ext cx="56" cy="12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2">
                      <a:moveTo>
                        <a:pt x="56" y="6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6" y="6"/>
                      </a:lnTo>
                      <a:close/>
                    </a:path>
                  </a:pathLst>
                </a:custGeom>
                <a:solidFill>
                  <a:srgbClr val="00692E"/>
                </a:solidFill>
                <a:ln w="0">
                  <a:solidFill>
                    <a:srgbClr val="00692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88" name="Freeform 4764"/>
                <p:cNvSpPr>
                  <a:spLocks/>
                </p:cNvSpPr>
                <p:nvPr/>
              </p:nvSpPr>
              <p:spPr bwMode="auto">
                <a:xfrm>
                  <a:off x="2654" y="3264"/>
                  <a:ext cx="56" cy="12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4" y="12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2">
                      <a:moveTo>
                        <a:pt x="56" y="6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4" y="12"/>
                      </a:lnTo>
                      <a:lnTo>
                        <a:pt x="5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89" name="Freeform 4765"/>
                <p:cNvSpPr>
                  <a:spLocks/>
                </p:cNvSpPr>
                <p:nvPr/>
              </p:nvSpPr>
              <p:spPr bwMode="auto">
                <a:xfrm>
                  <a:off x="2622" y="3270"/>
                  <a:ext cx="56" cy="14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32" y="0"/>
                    </a:cxn>
                    <a:cxn ang="0">
                      <a:pos x="0" y="8"/>
                    </a:cxn>
                    <a:cxn ang="0">
                      <a:pos x="26" y="14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4">
                      <a:moveTo>
                        <a:pt x="56" y="6"/>
                      </a:moveTo>
                      <a:lnTo>
                        <a:pt x="32" y="0"/>
                      </a:lnTo>
                      <a:lnTo>
                        <a:pt x="0" y="8"/>
                      </a:lnTo>
                      <a:lnTo>
                        <a:pt x="26" y="14"/>
                      </a:lnTo>
                      <a:lnTo>
                        <a:pt x="56" y="6"/>
                      </a:lnTo>
                      <a:close/>
                    </a:path>
                  </a:pathLst>
                </a:custGeom>
                <a:solidFill>
                  <a:srgbClr val="006735"/>
                </a:solidFill>
                <a:ln w="0">
                  <a:solidFill>
                    <a:srgbClr val="00673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90" name="Freeform 4766"/>
                <p:cNvSpPr>
                  <a:spLocks/>
                </p:cNvSpPr>
                <p:nvPr/>
              </p:nvSpPr>
              <p:spPr bwMode="auto">
                <a:xfrm>
                  <a:off x="2622" y="3270"/>
                  <a:ext cx="56" cy="14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32" y="0"/>
                    </a:cxn>
                    <a:cxn ang="0">
                      <a:pos x="0" y="8"/>
                    </a:cxn>
                    <a:cxn ang="0">
                      <a:pos x="26" y="14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4">
                      <a:moveTo>
                        <a:pt x="56" y="6"/>
                      </a:moveTo>
                      <a:lnTo>
                        <a:pt x="32" y="0"/>
                      </a:lnTo>
                      <a:lnTo>
                        <a:pt x="0" y="8"/>
                      </a:lnTo>
                      <a:lnTo>
                        <a:pt x="26" y="14"/>
                      </a:lnTo>
                      <a:lnTo>
                        <a:pt x="5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91" name="Freeform 4767"/>
                <p:cNvSpPr>
                  <a:spLocks/>
                </p:cNvSpPr>
                <p:nvPr/>
              </p:nvSpPr>
              <p:spPr bwMode="auto">
                <a:xfrm>
                  <a:off x="2590" y="3278"/>
                  <a:ext cx="58" cy="16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32" y="0"/>
                    </a:cxn>
                    <a:cxn ang="0">
                      <a:pos x="0" y="10"/>
                    </a:cxn>
                    <a:cxn ang="0">
                      <a:pos x="26" y="16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16">
                      <a:moveTo>
                        <a:pt x="58" y="6"/>
                      </a:moveTo>
                      <a:lnTo>
                        <a:pt x="32" y="0"/>
                      </a:lnTo>
                      <a:lnTo>
                        <a:pt x="0" y="10"/>
                      </a:lnTo>
                      <a:lnTo>
                        <a:pt x="26" y="16"/>
                      </a:lnTo>
                      <a:lnTo>
                        <a:pt x="58" y="6"/>
                      </a:lnTo>
                      <a:close/>
                    </a:path>
                  </a:pathLst>
                </a:custGeom>
                <a:solidFill>
                  <a:srgbClr val="00653D"/>
                </a:solidFill>
                <a:ln w="0">
                  <a:solidFill>
                    <a:srgbClr val="00653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92" name="Freeform 4768"/>
                <p:cNvSpPr>
                  <a:spLocks/>
                </p:cNvSpPr>
                <p:nvPr/>
              </p:nvSpPr>
              <p:spPr bwMode="auto">
                <a:xfrm>
                  <a:off x="2590" y="3278"/>
                  <a:ext cx="58" cy="16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32" y="0"/>
                    </a:cxn>
                    <a:cxn ang="0">
                      <a:pos x="0" y="10"/>
                    </a:cxn>
                    <a:cxn ang="0">
                      <a:pos x="26" y="16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16">
                      <a:moveTo>
                        <a:pt x="58" y="6"/>
                      </a:moveTo>
                      <a:lnTo>
                        <a:pt x="32" y="0"/>
                      </a:lnTo>
                      <a:lnTo>
                        <a:pt x="0" y="10"/>
                      </a:lnTo>
                      <a:lnTo>
                        <a:pt x="26" y="16"/>
                      </a:lnTo>
                      <a:lnTo>
                        <a:pt x="5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93" name="Freeform 4769"/>
                <p:cNvSpPr>
                  <a:spLocks/>
                </p:cNvSpPr>
                <p:nvPr/>
              </p:nvSpPr>
              <p:spPr bwMode="auto">
                <a:xfrm>
                  <a:off x="2558" y="3288"/>
                  <a:ext cx="58" cy="16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32" y="0"/>
                    </a:cxn>
                    <a:cxn ang="0">
                      <a:pos x="0" y="10"/>
                    </a:cxn>
                    <a:cxn ang="0">
                      <a:pos x="26" y="16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16">
                      <a:moveTo>
                        <a:pt x="58" y="6"/>
                      </a:moveTo>
                      <a:lnTo>
                        <a:pt x="32" y="0"/>
                      </a:lnTo>
                      <a:lnTo>
                        <a:pt x="0" y="10"/>
                      </a:lnTo>
                      <a:lnTo>
                        <a:pt x="26" y="16"/>
                      </a:lnTo>
                      <a:lnTo>
                        <a:pt x="58" y="6"/>
                      </a:lnTo>
                      <a:close/>
                    </a:path>
                  </a:pathLst>
                </a:custGeom>
                <a:solidFill>
                  <a:srgbClr val="006446"/>
                </a:solidFill>
                <a:ln w="0">
                  <a:solidFill>
                    <a:srgbClr val="0064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94" name="Freeform 4770"/>
                <p:cNvSpPr>
                  <a:spLocks/>
                </p:cNvSpPr>
                <p:nvPr/>
              </p:nvSpPr>
              <p:spPr bwMode="auto">
                <a:xfrm>
                  <a:off x="2558" y="3288"/>
                  <a:ext cx="58" cy="16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32" y="0"/>
                    </a:cxn>
                    <a:cxn ang="0">
                      <a:pos x="0" y="10"/>
                    </a:cxn>
                    <a:cxn ang="0">
                      <a:pos x="26" y="16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16">
                      <a:moveTo>
                        <a:pt x="58" y="6"/>
                      </a:moveTo>
                      <a:lnTo>
                        <a:pt x="32" y="0"/>
                      </a:lnTo>
                      <a:lnTo>
                        <a:pt x="0" y="10"/>
                      </a:lnTo>
                      <a:lnTo>
                        <a:pt x="26" y="16"/>
                      </a:lnTo>
                      <a:lnTo>
                        <a:pt x="5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95" name="Freeform 4771"/>
                <p:cNvSpPr>
                  <a:spLocks/>
                </p:cNvSpPr>
                <p:nvPr/>
              </p:nvSpPr>
              <p:spPr bwMode="auto">
                <a:xfrm>
                  <a:off x="2526" y="3298"/>
                  <a:ext cx="58" cy="18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32" y="0"/>
                    </a:cxn>
                    <a:cxn ang="0">
                      <a:pos x="0" y="12"/>
                    </a:cxn>
                    <a:cxn ang="0">
                      <a:pos x="24" y="18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18">
                      <a:moveTo>
                        <a:pt x="58" y="6"/>
                      </a:moveTo>
                      <a:lnTo>
                        <a:pt x="32" y="0"/>
                      </a:lnTo>
                      <a:lnTo>
                        <a:pt x="0" y="12"/>
                      </a:lnTo>
                      <a:lnTo>
                        <a:pt x="24" y="18"/>
                      </a:lnTo>
                      <a:lnTo>
                        <a:pt x="58" y="6"/>
                      </a:lnTo>
                      <a:close/>
                    </a:path>
                  </a:pathLst>
                </a:custGeom>
                <a:solidFill>
                  <a:srgbClr val="006350"/>
                </a:solidFill>
                <a:ln w="0">
                  <a:solidFill>
                    <a:srgbClr val="00635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96" name="Freeform 4772"/>
                <p:cNvSpPr>
                  <a:spLocks/>
                </p:cNvSpPr>
                <p:nvPr/>
              </p:nvSpPr>
              <p:spPr bwMode="auto">
                <a:xfrm>
                  <a:off x="2526" y="3298"/>
                  <a:ext cx="58" cy="18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32" y="0"/>
                    </a:cxn>
                    <a:cxn ang="0">
                      <a:pos x="0" y="12"/>
                    </a:cxn>
                    <a:cxn ang="0">
                      <a:pos x="24" y="18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18">
                      <a:moveTo>
                        <a:pt x="58" y="6"/>
                      </a:moveTo>
                      <a:lnTo>
                        <a:pt x="32" y="0"/>
                      </a:lnTo>
                      <a:lnTo>
                        <a:pt x="0" y="12"/>
                      </a:lnTo>
                      <a:lnTo>
                        <a:pt x="24" y="18"/>
                      </a:lnTo>
                      <a:lnTo>
                        <a:pt x="5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97" name="Freeform 4773"/>
                <p:cNvSpPr>
                  <a:spLocks/>
                </p:cNvSpPr>
                <p:nvPr/>
              </p:nvSpPr>
              <p:spPr bwMode="auto">
                <a:xfrm>
                  <a:off x="2492" y="3310"/>
                  <a:ext cx="58" cy="20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34" y="0"/>
                    </a:cxn>
                    <a:cxn ang="0">
                      <a:pos x="0" y="14"/>
                    </a:cxn>
                    <a:cxn ang="0">
                      <a:pos x="26" y="20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20">
                      <a:moveTo>
                        <a:pt x="58" y="6"/>
                      </a:moveTo>
                      <a:lnTo>
                        <a:pt x="34" y="0"/>
                      </a:lnTo>
                      <a:lnTo>
                        <a:pt x="0" y="14"/>
                      </a:lnTo>
                      <a:lnTo>
                        <a:pt x="26" y="20"/>
                      </a:lnTo>
                      <a:lnTo>
                        <a:pt x="58" y="6"/>
                      </a:lnTo>
                      <a:close/>
                    </a:path>
                  </a:pathLst>
                </a:custGeom>
                <a:solidFill>
                  <a:srgbClr val="006259"/>
                </a:solidFill>
                <a:ln w="0">
                  <a:solidFill>
                    <a:srgbClr val="00625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98" name="Freeform 4774"/>
                <p:cNvSpPr>
                  <a:spLocks/>
                </p:cNvSpPr>
                <p:nvPr/>
              </p:nvSpPr>
              <p:spPr bwMode="auto">
                <a:xfrm>
                  <a:off x="2492" y="3310"/>
                  <a:ext cx="58" cy="20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34" y="0"/>
                    </a:cxn>
                    <a:cxn ang="0">
                      <a:pos x="0" y="14"/>
                    </a:cxn>
                    <a:cxn ang="0">
                      <a:pos x="26" y="20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20">
                      <a:moveTo>
                        <a:pt x="58" y="6"/>
                      </a:moveTo>
                      <a:lnTo>
                        <a:pt x="34" y="0"/>
                      </a:lnTo>
                      <a:lnTo>
                        <a:pt x="0" y="14"/>
                      </a:lnTo>
                      <a:lnTo>
                        <a:pt x="26" y="20"/>
                      </a:lnTo>
                      <a:lnTo>
                        <a:pt x="5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399" name="Freeform 4775"/>
                <p:cNvSpPr>
                  <a:spLocks/>
                </p:cNvSpPr>
                <p:nvPr/>
              </p:nvSpPr>
              <p:spPr bwMode="auto">
                <a:xfrm>
                  <a:off x="2458" y="3324"/>
                  <a:ext cx="60" cy="22"/>
                </a:xfrm>
                <a:custGeom>
                  <a:avLst/>
                  <a:gdLst/>
                  <a:ahLst/>
                  <a:cxnLst>
                    <a:cxn ang="0">
                      <a:pos x="60" y="6"/>
                    </a:cxn>
                    <a:cxn ang="0">
                      <a:pos x="34" y="0"/>
                    </a:cxn>
                    <a:cxn ang="0">
                      <a:pos x="0" y="14"/>
                    </a:cxn>
                    <a:cxn ang="0">
                      <a:pos x="26" y="22"/>
                    </a:cxn>
                    <a:cxn ang="0">
                      <a:pos x="60" y="6"/>
                    </a:cxn>
                  </a:cxnLst>
                  <a:rect l="0" t="0" r="r" b="b"/>
                  <a:pathLst>
                    <a:path w="60" h="22">
                      <a:moveTo>
                        <a:pt x="60" y="6"/>
                      </a:moveTo>
                      <a:lnTo>
                        <a:pt x="34" y="0"/>
                      </a:lnTo>
                      <a:lnTo>
                        <a:pt x="0" y="14"/>
                      </a:lnTo>
                      <a:lnTo>
                        <a:pt x="26" y="22"/>
                      </a:lnTo>
                      <a:lnTo>
                        <a:pt x="60" y="6"/>
                      </a:lnTo>
                      <a:close/>
                    </a:path>
                  </a:pathLst>
                </a:custGeom>
                <a:solidFill>
                  <a:srgbClr val="006362"/>
                </a:solidFill>
                <a:ln w="0">
                  <a:solidFill>
                    <a:srgbClr val="00636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00" name="Freeform 4776"/>
                <p:cNvSpPr>
                  <a:spLocks/>
                </p:cNvSpPr>
                <p:nvPr/>
              </p:nvSpPr>
              <p:spPr bwMode="auto">
                <a:xfrm>
                  <a:off x="2458" y="3324"/>
                  <a:ext cx="60" cy="22"/>
                </a:xfrm>
                <a:custGeom>
                  <a:avLst/>
                  <a:gdLst/>
                  <a:ahLst/>
                  <a:cxnLst>
                    <a:cxn ang="0">
                      <a:pos x="60" y="6"/>
                    </a:cxn>
                    <a:cxn ang="0">
                      <a:pos x="34" y="0"/>
                    </a:cxn>
                    <a:cxn ang="0">
                      <a:pos x="0" y="14"/>
                    </a:cxn>
                    <a:cxn ang="0">
                      <a:pos x="26" y="22"/>
                    </a:cxn>
                    <a:cxn ang="0">
                      <a:pos x="60" y="6"/>
                    </a:cxn>
                  </a:cxnLst>
                  <a:rect l="0" t="0" r="r" b="b"/>
                  <a:pathLst>
                    <a:path w="60" h="22">
                      <a:moveTo>
                        <a:pt x="60" y="6"/>
                      </a:moveTo>
                      <a:lnTo>
                        <a:pt x="34" y="0"/>
                      </a:lnTo>
                      <a:lnTo>
                        <a:pt x="0" y="14"/>
                      </a:lnTo>
                      <a:lnTo>
                        <a:pt x="26" y="22"/>
                      </a:lnTo>
                      <a:lnTo>
                        <a:pt x="6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01" name="Freeform 4777"/>
                <p:cNvSpPr>
                  <a:spLocks/>
                </p:cNvSpPr>
                <p:nvPr/>
              </p:nvSpPr>
              <p:spPr bwMode="auto">
                <a:xfrm>
                  <a:off x="2424" y="3338"/>
                  <a:ext cx="60" cy="24"/>
                </a:xfrm>
                <a:custGeom>
                  <a:avLst/>
                  <a:gdLst/>
                  <a:ahLst/>
                  <a:cxnLst>
                    <a:cxn ang="0">
                      <a:pos x="60" y="8"/>
                    </a:cxn>
                    <a:cxn ang="0">
                      <a:pos x="34" y="0"/>
                    </a:cxn>
                    <a:cxn ang="0">
                      <a:pos x="0" y="16"/>
                    </a:cxn>
                    <a:cxn ang="0">
                      <a:pos x="24" y="24"/>
                    </a:cxn>
                    <a:cxn ang="0">
                      <a:pos x="60" y="8"/>
                    </a:cxn>
                  </a:cxnLst>
                  <a:rect l="0" t="0" r="r" b="b"/>
                  <a:pathLst>
                    <a:path w="60" h="24">
                      <a:moveTo>
                        <a:pt x="60" y="8"/>
                      </a:moveTo>
                      <a:lnTo>
                        <a:pt x="34" y="0"/>
                      </a:lnTo>
                      <a:lnTo>
                        <a:pt x="0" y="16"/>
                      </a:lnTo>
                      <a:lnTo>
                        <a:pt x="24" y="24"/>
                      </a:lnTo>
                      <a:lnTo>
                        <a:pt x="60" y="8"/>
                      </a:lnTo>
                      <a:close/>
                    </a:path>
                  </a:pathLst>
                </a:custGeom>
                <a:solidFill>
                  <a:srgbClr val="006467"/>
                </a:solidFill>
                <a:ln w="0">
                  <a:solidFill>
                    <a:srgbClr val="00646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02" name="Freeform 4778"/>
                <p:cNvSpPr>
                  <a:spLocks/>
                </p:cNvSpPr>
                <p:nvPr/>
              </p:nvSpPr>
              <p:spPr bwMode="auto">
                <a:xfrm>
                  <a:off x="2424" y="3338"/>
                  <a:ext cx="60" cy="24"/>
                </a:xfrm>
                <a:custGeom>
                  <a:avLst/>
                  <a:gdLst/>
                  <a:ahLst/>
                  <a:cxnLst>
                    <a:cxn ang="0">
                      <a:pos x="60" y="8"/>
                    </a:cxn>
                    <a:cxn ang="0">
                      <a:pos x="34" y="0"/>
                    </a:cxn>
                    <a:cxn ang="0">
                      <a:pos x="0" y="16"/>
                    </a:cxn>
                    <a:cxn ang="0">
                      <a:pos x="24" y="24"/>
                    </a:cxn>
                    <a:cxn ang="0">
                      <a:pos x="60" y="8"/>
                    </a:cxn>
                  </a:cxnLst>
                  <a:rect l="0" t="0" r="r" b="b"/>
                  <a:pathLst>
                    <a:path w="60" h="24">
                      <a:moveTo>
                        <a:pt x="60" y="8"/>
                      </a:moveTo>
                      <a:lnTo>
                        <a:pt x="34" y="0"/>
                      </a:lnTo>
                      <a:lnTo>
                        <a:pt x="0" y="16"/>
                      </a:lnTo>
                      <a:lnTo>
                        <a:pt x="24" y="24"/>
                      </a:lnTo>
                      <a:lnTo>
                        <a:pt x="60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03" name="Freeform 4779"/>
                <p:cNvSpPr>
                  <a:spLocks/>
                </p:cNvSpPr>
                <p:nvPr/>
              </p:nvSpPr>
              <p:spPr bwMode="auto">
                <a:xfrm>
                  <a:off x="2388" y="3354"/>
                  <a:ext cx="60" cy="26"/>
                </a:xfrm>
                <a:custGeom>
                  <a:avLst/>
                  <a:gdLst/>
                  <a:ahLst/>
                  <a:cxnLst>
                    <a:cxn ang="0">
                      <a:pos x="60" y="8"/>
                    </a:cxn>
                    <a:cxn ang="0">
                      <a:pos x="36" y="0"/>
                    </a:cxn>
                    <a:cxn ang="0">
                      <a:pos x="0" y="16"/>
                    </a:cxn>
                    <a:cxn ang="0">
                      <a:pos x="26" y="26"/>
                    </a:cxn>
                    <a:cxn ang="0">
                      <a:pos x="60" y="8"/>
                    </a:cxn>
                  </a:cxnLst>
                  <a:rect l="0" t="0" r="r" b="b"/>
                  <a:pathLst>
                    <a:path w="60" h="26">
                      <a:moveTo>
                        <a:pt x="60" y="8"/>
                      </a:moveTo>
                      <a:lnTo>
                        <a:pt x="36" y="0"/>
                      </a:lnTo>
                      <a:lnTo>
                        <a:pt x="0" y="16"/>
                      </a:lnTo>
                      <a:lnTo>
                        <a:pt x="26" y="26"/>
                      </a:lnTo>
                      <a:lnTo>
                        <a:pt x="60" y="8"/>
                      </a:lnTo>
                      <a:close/>
                    </a:path>
                  </a:pathLst>
                </a:custGeom>
                <a:solidFill>
                  <a:srgbClr val="00676A"/>
                </a:solidFill>
                <a:ln w="0">
                  <a:solidFill>
                    <a:srgbClr val="00676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04" name="Freeform 4780"/>
                <p:cNvSpPr>
                  <a:spLocks/>
                </p:cNvSpPr>
                <p:nvPr/>
              </p:nvSpPr>
              <p:spPr bwMode="auto">
                <a:xfrm>
                  <a:off x="2388" y="3354"/>
                  <a:ext cx="60" cy="26"/>
                </a:xfrm>
                <a:custGeom>
                  <a:avLst/>
                  <a:gdLst/>
                  <a:ahLst/>
                  <a:cxnLst>
                    <a:cxn ang="0">
                      <a:pos x="60" y="8"/>
                    </a:cxn>
                    <a:cxn ang="0">
                      <a:pos x="36" y="0"/>
                    </a:cxn>
                    <a:cxn ang="0">
                      <a:pos x="0" y="16"/>
                    </a:cxn>
                    <a:cxn ang="0">
                      <a:pos x="26" y="26"/>
                    </a:cxn>
                    <a:cxn ang="0">
                      <a:pos x="60" y="8"/>
                    </a:cxn>
                  </a:cxnLst>
                  <a:rect l="0" t="0" r="r" b="b"/>
                  <a:pathLst>
                    <a:path w="60" h="26">
                      <a:moveTo>
                        <a:pt x="60" y="8"/>
                      </a:moveTo>
                      <a:lnTo>
                        <a:pt x="36" y="0"/>
                      </a:lnTo>
                      <a:lnTo>
                        <a:pt x="0" y="16"/>
                      </a:lnTo>
                      <a:lnTo>
                        <a:pt x="26" y="26"/>
                      </a:lnTo>
                      <a:lnTo>
                        <a:pt x="60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05" name="Freeform 4781"/>
                <p:cNvSpPr>
                  <a:spLocks/>
                </p:cNvSpPr>
                <p:nvPr/>
              </p:nvSpPr>
              <p:spPr bwMode="auto">
                <a:xfrm>
                  <a:off x="2352" y="3370"/>
                  <a:ext cx="62" cy="26"/>
                </a:xfrm>
                <a:custGeom>
                  <a:avLst/>
                  <a:gdLst/>
                  <a:ahLst/>
                  <a:cxnLst>
                    <a:cxn ang="0">
                      <a:pos x="62" y="10"/>
                    </a:cxn>
                    <a:cxn ang="0">
                      <a:pos x="36" y="0"/>
                    </a:cxn>
                    <a:cxn ang="0">
                      <a:pos x="0" y="16"/>
                    </a:cxn>
                    <a:cxn ang="0">
                      <a:pos x="26" y="26"/>
                    </a:cxn>
                    <a:cxn ang="0">
                      <a:pos x="62" y="10"/>
                    </a:cxn>
                  </a:cxnLst>
                  <a:rect l="0" t="0" r="r" b="b"/>
                  <a:pathLst>
                    <a:path w="62" h="26">
                      <a:moveTo>
                        <a:pt x="62" y="10"/>
                      </a:moveTo>
                      <a:lnTo>
                        <a:pt x="36" y="0"/>
                      </a:lnTo>
                      <a:lnTo>
                        <a:pt x="0" y="16"/>
                      </a:lnTo>
                      <a:lnTo>
                        <a:pt x="26" y="26"/>
                      </a:lnTo>
                      <a:lnTo>
                        <a:pt x="62" y="10"/>
                      </a:lnTo>
                      <a:close/>
                    </a:path>
                  </a:pathLst>
                </a:custGeom>
                <a:solidFill>
                  <a:srgbClr val="006C66"/>
                </a:solidFill>
                <a:ln w="0">
                  <a:solidFill>
                    <a:srgbClr val="006C6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06" name="Freeform 4782"/>
                <p:cNvSpPr>
                  <a:spLocks/>
                </p:cNvSpPr>
                <p:nvPr/>
              </p:nvSpPr>
              <p:spPr bwMode="auto">
                <a:xfrm>
                  <a:off x="2352" y="3370"/>
                  <a:ext cx="62" cy="26"/>
                </a:xfrm>
                <a:custGeom>
                  <a:avLst/>
                  <a:gdLst/>
                  <a:ahLst/>
                  <a:cxnLst>
                    <a:cxn ang="0">
                      <a:pos x="62" y="10"/>
                    </a:cxn>
                    <a:cxn ang="0">
                      <a:pos x="36" y="0"/>
                    </a:cxn>
                    <a:cxn ang="0">
                      <a:pos x="0" y="16"/>
                    </a:cxn>
                    <a:cxn ang="0">
                      <a:pos x="26" y="26"/>
                    </a:cxn>
                    <a:cxn ang="0">
                      <a:pos x="62" y="10"/>
                    </a:cxn>
                  </a:cxnLst>
                  <a:rect l="0" t="0" r="r" b="b"/>
                  <a:pathLst>
                    <a:path w="62" h="26">
                      <a:moveTo>
                        <a:pt x="62" y="10"/>
                      </a:moveTo>
                      <a:lnTo>
                        <a:pt x="36" y="0"/>
                      </a:lnTo>
                      <a:lnTo>
                        <a:pt x="0" y="16"/>
                      </a:lnTo>
                      <a:lnTo>
                        <a:pt x="26" y="26"/>
                      </a:lnTo>
                      <a:lnTo>
                        <a:pt x="62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07" name="Freeform 4783"/>
                <p:cNvSpPr>
                  <a:spLocks/>
                </p:cNvSpPr>
                <p:nvPr/>
              </p:nvSpPr>
              <p:spPr bwMode="auto">
                <a:xfrm>
                  <a:off x="2316" y="3386"/>
                  <a:ext cx="62" cy="26"/>
                </a:xfrm>
                <a:custGeom>
                  <a:avLst/>
                  <a:gdLst/>
                  <a:ahLst/>
                  <a:cxnLst>
                    <a:cxn ang="0">
                      <a:pos x="62" y="10"/>
                    </a:cxn>
                    <a:cxn ang="0">
                      <a:pos x="36" y="0"/>
                    </a:cxn>
                    <a:cxn ang="0">
                      <a:pos x="0" y="16"/>
                    </a:cxn>
                    <a:cxn ang="0">
                      <a:pos x="24" y="26"/>
                    </a:cxn>
                    <a:cxn ang="0">
                      <a:pos x="62" y="10"/>
                    </a:cxn>
                  </a:cxnLst>
                  <a:rect l="0" t="0" r="r" b="b"/>
                  <a:pathLst>
                    <a:path w="62" h="26">
                      <a:moveTo>
                        <a:pt x="62" y="10"/>
                      </a:moveTo>
                      <a:lnTo>
                        <a:pt x="36" y="0"/>
                      </a:lnTo>
                      <a:lnTo>
                        <a:pt x="0" y="16"/>
                      </a:lnTo>
                      <a:lnTo>
                        <a:pt x="24" y="26"/>
                      </a:lnTo>
                      <a:lnTo>
                        <a:pt x="62" y="10"/>
                      </a:lnTo>
                      <a:close/>
                    </a:path>
                  </a:pathLst>
                </a:custGeom>
                <a:solidFill>
                  <a:srgbClr val="00725E"/>
                </a:solidFill>
                <a:ln w="0">
                  <a:solidFill>
                    <a:srgbClr val="00725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08" name="Freeform 4784"/>
                <p:cNvSpPr>
                  <a:spLocks/>
                </p:cNvSpPr>
                <p:nvPr/>
              </p:nvSpPr>
              <p:spPr bwMode="auto">
                <a:xfrm>
                  <a:off x="2316" y="3386"/>
                  <a:ext cx="62" cy="26"/>
                </a:xfrm>
                <a:custGeom>
                  <a:avLst/>
                  <a:gdLst/>
                  <a:ahLst/>
                  <a:cxnLst>
                    <a:cxn ang="0">
                      <a:pos x="62" y="10"/>
                    </a:cxn>
                    <a:cxn ang="0">
                      <a:pos x="36" y="0"/>
                    </a:cxn>
                    <a:cxn ang="0">
                      <a:pos x="0" y="16"/>
                    </a:cxn>
                    <a:cxn ang="0">
                      <a:pos x="24" y="26"/>
                    </a:cxn>
                    <a:cxn ang="0">
                      <a:pos x="62" y="10"/>
                    </a:cxn>
                  </a:cxnLst>
                  <a:rect l="0" t="0" r="r" b="b"/>
                  <a:pathLst>
                    <a:path w="62" h="26">
                      <a:moveTo>
                        <a:pt x="62" y="10"/>
                      </a:moveTo>
                      <a:lnTo>
                        <a:pt x="36" y="0"/>
                      </a:lnTo>
                      <a:lnTo>
                        <a:pt x="0" y="16"/>
                      </a:lnTo>
                      <a:lnTo>
                        <a:pt x="24" y="26"/>
                      </a:lnTo>
                      <a:lnTo>
                        <a:pt x="62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09" name="Freeform 4785"/>
                <p:cNvSpPr>
                  <a:spLocks/>
                </p:cNvSpPr>
                <p:nvPr/>
              </p:nvSpPr>
              <p:spPr bwMode="auto">
                <a:xfrm>
                  <a:off x="2278" y="3402"/>
                  <a:ext cx="62" cy="24"/>
                </a:xfrm>
                <a:custGeom>
                  <a:avLst/>
                  <a:gdLst/>
                  <a:ahLst/>
                  <a:cxnLst>
                    <a:cxn ang="0">
                      <a:pos x="62" y="10"/>
                    </a:cxn>
                    <a:cxn ang="0">
                      <a:pos x="38" y="0"/>
                    </a:cxn>
                    <a:cxn ang="0">
                      <a:pos x="0" y="12"/>
                    </a:cxn>
                    <a:cxn ang="0">
                      <a:pos x="24" y="24"/>
                    </a:cxn>
                    <a:cxn ang="0">
                      <a:pos x="62" y="10"/>
                    </a:cxn>
                  </a:cxnLst>
                  <a:rect l="0" t="0" r="r" b="b"/>
                  <a:pathLst>
                    <a:path w="62" h="24">
                      <a:moveTo>
                        <a:pt x="62" y="10"/>
                      </a:moveTo>
                      <a:lnTo>
                        <a:pt x="38" y="0"/>
                      </a:lnTo>
                      <a:lnTo>
                        <a:pt x="0" y="12"/>
                      </a:lnTo>
                      <a:lnTo>
                        <a:pt x="24" y="24"/>
                      </a:lnTo>
                      <a:lnTo>
                        <a:pt x="62" y="10"/>
                      </a:lnTo>
                      <a:close/>
                    </a:path>
                  </a:pathLst>
                </a:custGeom>
                <a:solidFill>
                  <a:srgbClr val="007852"/>
                </a:solidFill>
                <a:ln w="0">
                  <a:solidFill>
                    <a:srgbClr val="00785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10" name="Freeform 4786"/>
                <p:cNvSpPr>
                  <a:spLocks/>
                </p:cNvSpPr>
                <p:nvPr/>
              </p:nvSpPr>
              <p:spPr bwMode="auto">
                <a:xfrm>
                  <a:off x="2278" y="3402"/>
                  <a:ext cx="62" cy="24"/>
                </a:xfrm>
                <a:custGeom>
                  <a:avLst/>
                  <a:gdLst/>
                  <a:ahLst/>
                  <a:cxnLst>
                    <a:cxn ang="0">
                      <a:pos x="62" y="10"/>
                    </a:cxn>
                    <a:cxn ang="0">
                      <a:pos x="38" y="0"/>
                    </a:cxn>
                    <a:cxn ang="0">
                      <a:pos x="0" y="12"/>
                    </a:cxn>
                    <a:cxn ang="0">
                      <a:pos x="24" y="24"/>
                    </a:cxn>
                    <a:cxn ang="0">
                      <a:pos x="62" y="10"/>
                    </a:cxn>
                  </a:cxnLst>
                  <a:rect l="0" t="0" r="r" b="b"/>
                  <a:pathLst>
                    <a:path w="62" h="24">
                      <a:moveTo>
                        <a:pt x="62" y="10"/>
                      </a:moveTo>
                      <a:lnTo>
                        <a:pt x="38" y="0"/>
                      </a:lnTo>
                      <a:lnTo>
                        <a:pt x="0" y="12"/>
                      </a:lnTo>
                      <a:lnTo>
                        <a:pt x="24" y="24"/>
                      </a:lnTo>
                      <a:lnTo>
                        <a:pt x="62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11" name="Freeform 4787"/>
                <p:cNvSpPr>
                  <a:spLocks/>
                </p:cNvSpPr>
                <p:nvPr/>
              </p:nvSpPr>
              <p:spPr bwMode="auto">
                <a:xfrm>
                  <a:off x="2240" y="3414"/>
                  <a:ext cx="62" cy="22"/>
                </a:xfrm>
                <a:custGeom>
                  <a:avLst/>
                  <a:gdLst/>
                  <a:ahLst/>
                  <a:cxnLst>
                    <a:cxn ang="0">
                      <a:pos x="62" y="12"/>
                    </a:cxn>
                    <a:cxn ang="0">
                      <a:pos x="38" y="0"/>
                    </a:cxn>
                    <a:cxn ang="0">
                      <a:pos x="0" y="12"/>
                    </a:cxn>
                    <a:cxn ang="0">
                      <a:pos x="24" y="22"/>
                    </a:cxn>
                    <a:cxn ang="0">
                      <a:pos x="62" y="12"/>
                    </a:cxn>
                  </a:cxnLst>
                  <a:rect l="0" t="0" r="r" b="b"/>
                  <a:pathLst>
                    <a:path w="62" h="22">
                      <a:moveTo>
                        <a:pt x="62" y="12"/>
                      </a:moveTo>
                      <a:lnTo>
                        <a:pt x="38" y="0"/>
                      </a:lnTo>
                      <a:lnTo>
                        <a:pt x="0" y="12"/>
                      </a:lnTo>
                      <a:lnTo>
                        <a:pt x="24" y="22"/>
                      </a:lnTo>
                      <a:lnTo>
                        <a:pt x="62" y="12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12" name="Freeform 4788"/>
                <p:cNvSpPr>
                  <a:spLocks/>
                </p:cNvSpPr>
                <p:nvPr/>
              </p:nvSpPr>
              <p:spPr bwMode="auto">
                <a:xfrm>
                  <a:off x="2240" y="3414"/>
                  <a:ext cx="62" cy="22"/>
                </a:xfrm>
                <a:custGeom>
                  <a:avLst/>
                  <a:gdLst/>
                  <a:ahLst/>
                  <a:cxnLst>
                    <a:cxn ang="0">
                      <a:pos x="62" y="12"/>
                    </a:cxn>
                    <a:cxn ang="0">
                      <a:pos x="38" y="0"/>
                    </a:cxn>
                    <a:cxn ang="0">
                      <a:pos x="0" y="12"/>
                    </a:cxn>
                    <a:cxn ang="0">
                      <a:pos x="24" y="22"/>
                    </a:cxn>
                    <a:cxn ang="0">
                      <a:pos x="62" y="12"/>
                    </a:cxn>
                  </a:cxnLst>
                  <a:rect l="0" t="0" r="r" b="b"/>
                  <a:pathLst>
                    <a:path w="62" h="22">
                      <a:moveTo>
                        <a:pt x="62" y="12"/>
                      </a:moveTo>
                      <a:lnTo>
                        <a:pt x="38" y="0"/>
                      </a:lnTo>
                      <a:lnTo>
                        <a:pt x="0" y="12"/>
                      </a:lnTo>
                      <a:lnTo>
                        <a:pt x="24" y="22"/>
                      </a:lnTo>
                      <a:lnTo>
                        <a:pt x="62" y="1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13" name="Freeform 4789"/>
                <p:cNvSpPr>
                  <a:spLocks/>
                </p:cNvSpPr>
                <p:nvPr/>
              </p:nvSpPr>
              <p:spPr bwMode="auto">
                <a:xfrm>
                  <a:off x="3222" y="3150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48" y="6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14" name="Freeform 4790"/>
                <p:cNvSpPr>
                  <a:spLocks/>
                </p:cNvSpPr>
                <p:nvPr/>
              </p:nvSpPr>
              <p:spPr bwMode="auto">
                <a:xfrm>
                  <a:off x="3222" y="3150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4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15" name="Freeform 4791"/>
                <p:cNvSpPr>
                  <a:spLocks/>
                </p:cNvSpPr>
                <p:nvPr/>
              </p:nvSpPr>
              <p:spPr bwMode="auto">
                <a:xfrm>
                  <a:off x="3200" y="3156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48" y="6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16" name="Freeform 4792"/>
                <p:cNvSpPr>
                  <a:spLocks/>
                </p:cNvSpPr>
                <p:nvPr/>
              </p:nvSpPr>
              <p:spPr bwMode="auto">
                <a:xfrm>
                  <a:off x="3200" y="3156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4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17" name="Freeform 4793"/>
                <p:cNvSpPr>
                  <a:spLocks/>
                </p:cNvSpPr>
                <p:nvPr/>
              </p:nvSpPr>
              <p:spPr bwMode="auto">
                <a:xfrm>
                  <a:off x="3178" y="3162"/>
                  <a:ext cx="48" cy="14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6" y="14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4">
                      <a:moveTo>
                        <a:pt x="48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6" y="14"/>
                      </a:lnTo>
                      <a:lnTo>
                        <a:pt x="48" y="6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18" name="Freeform 4794"/>
                <p:cNvSpPr>
                  <a:spLocks/>
                </p:cNvSpPr>
                <p:nvPr/>
              </p:nvSpPr>
              <p:spPr bwMode="auto">
                <a:xfrm>
                  <a:off x="3178" y="3162"/>
                  <a:ext cx="48" cy="14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6" y="14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4">
                      <a:moveTo>
                        <a:pt x="48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6" y="14"/>
                      </a:lnTo>
                      <a:lnTo>
                        <a:pt x="4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19" name="Freeform 4795"/>
                <p:cNvSpPr>
                  <a:spLocks/>
                </p:cNvSpPr>
                <p:nvPr/>
              </p:nvSpPr>
              <p:spPr bwMode="auto">
                <a:xfrm>
                  <a:off x="3156" y="3168"/>
                  <a:ext cx="48" cy="14"/>
                </a:xfrm>
                <a:custGeom>
                  <a:avLst/>
                  <a:gdLst/>
                  <a:ahLst/>
                  <a:cxnLst>
                    <a:cxn ang="0">
                      <a:pos x="48" y="8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6" y="14"/>
                    </a:cxn>
                    <a:cxn ang="0">
                      <a:pos x="48" y="8"/>
                    </a:cxn>
                  </a:cxnLst>
                  <a:rect l="0" t="0" r="r" b="b"/>
                  <a:pathLst>
                    <a:path w="48" h="14">
                      <a:moveTo>
                        <a:pt x="48" y="8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6" y="14"/>
                      </a:lnTo>
                      <a:lnTo>
                        <a:pt x="48" y="8"/>
                      </a:lnTo>
                      <a:close/>
                    </a:path>
                  </a:pathLst>
                </a:custGeom>
                <a:solidFill>
                  <a:srgbClr val="007C45"/>
                </a:solidFill>
                <a:ln w="0">
                  <a:solidFill>
                    <a:srgbClr val="007C4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20" name="Freeform 4796"/>
                <p:cNvSpPr>
                  <a:spLocks/>
                </p:cNvSpPr>
                <p:nvPr/>
              </p:nvSpPr>
              <p:spPr bwMode="auto">
                <a:xfrm>
                  <a:off x="3156" y="3168"/>
                  <a:ext cx="48" cy="14"/>
                </a:xfrm>
                <a:custGeom>
                  <a:avLst/>
                  <a:gdLst/>
                  <a:ahLst/>
                  <a:cxnLst>
                    <a:cxn ang="0">
                      <a:pos x="48" y="8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6" y="14"/>
                    </a:cxn>
                    <a:cxn ang="0">
                      <a:pos x="48" y="8"/>
                    </a:cxn>
                  </a:cxnLst>
                  <a:rect l="0" t="0" r="r" b="b"/>
                  <a:pathLst>
                    <a:path w="48" h="14">
                      <a:moveTo>
                        <a:pt x="48" y="8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6" y="14"/>
                      </a:lnTo>
                      <a:lnTo>
                        <a:pt x="48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21" name="Freeform 4797"/>
                <p:cNvSpPr>
                  <a:spLocks/>
                </p:cNvSpPr>
                <p:nvPr/>
              </p:nvSpPr>
              <p:spPr bwMode="auto">
                <a:xfrm>
                  <a:off x="3132" y="3174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8"/>
                    </a:cxn>
                    <a:cxn ang="0">
                      <a:pos x="24" y="0"/>
                    </a:cxn>
                    <a:cxn ang="0">
                      <a:pos x="0" y="8"/>
                    </a:cxn>
                    <a:cxn ang="0">
                      <a:pos x="28" y="14"/>
                    </a:cxn>
                    <a:cxn ang="0">
                      <a:pos x="50" y="8"/>
                    </a:cxn>
                  </a:cxnLst>
                  <a:rect l="0" t="0" r="r" b="b"/>
                  <a:pathLst>
                    <a:path w="50" h="14">
                      <a:moveTo>
                        <a:pt x="50" y="8"/>
                      </a:move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28" y="14"/>
                      </a:lnTo>
                      <a:lnTo>
                        <a:pt x="50" y="8"/>
                      </a:lnTo>
                      <a:close/>
                    </a:path>
                  </a:pathLst>
                </a:custGeom>
                <a:solidFill>
                  <a:srgbClr val="007C44"/>
                </a:solidFill>
                <a:ln w="0">
                  <a:solidFill>
                    <a:srgbClr val="007C4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22" name="Freeform 4798"/>
                <p:cNvSpPr>
                  <a:spLocks/>
                </p:cNvSpPr>
                <p:nvPr/>
              </p:nvSpPr>
              <p:spPr bwMode="auto">
                <a:xfrm>
                  <a:off x="3132" y="3174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8"/>
                    </a:cxn>
                    <a:cxn ang="0">
                      <a:pos x="24" y="0"/>
                    </a:cxn>
                    <a:cxn ang="0">
                      <a:pos x="0" y="8"/>
                    </a:cxn>
                    <a:cxn ang="0">
                      <a:pos x="28" y="14"/>
                    </a:cxn>
                    <a:cxn ang="0">
                      <a:pos x="50" y="8"/>
                    </a:cxn>
                  </a:cxnLst>
                  <a:rect l="0" t="0" r="r" b="b"/>
                  <a:pathLst>
                    <a:path w="50" h="14">
                      <a:moveTo>
                        <a:pt x="50" y="8"/>
                      </a:move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28" y="14"/>
                      </a:lnTo>
                      <a:lnTo>
                        <a:pt x="50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23" name="Freeform 4799"/>
                <p:cNvSpPr>
                  <a:spLocks/>
                </p:cNvSpPr>
                <p:nvPr/>
              </p:nvSpPr>
              <p:spPr bwMode="auto">
                <a:xfrm>
                  <a:off x="3110" y="3182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0" y="6"/>
                      </a:lnTo>
                      <a:close/>
                    </a:path>
                  </a:pathLst>
                </a:custGeom>
                <a:solidFill>
                  <a:srgbClr val="007C42"/>
                </a:solidFill>
                <a:ln w="0">
                  <a:solidFill>
                    <a:srgbClr val="007C4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24" name="Freeform 4800"/>
                <p:cNvSpPr>
                  <a:spLocks/>
                </p:cNvSpPr>
                <p:nvPr/>
              </p:nvSpPr>
              <p:spPr bwMode="auto">
                <a:xfrm>
                  <a:off x="3110" y="3182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25" name="Freeform 4801"/>
                <p:cNvSpPr>
                  <a:spLocks/>
                </p:cNvSpPr>
                <p:nvPr/>
              </p:nvSpPr>
              <p:spPr bwMode="auto">
                <a:xfrm>
                  <a:off x="3086" y="3188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6" y="14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4">
                      <a:moveTo>
                        <a:pt x="50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6" y="14"/>
                      </a:lnTo>
                      <a:lnTo>
                        <a:pt x="50" y="6"/>
                      </a:lnTo>
                      <a:close/>
                    </a:path>
                  </a:pathLst>
                </a:custGeom>
                <a:solidFill>
                  <a:srgbClr val="007C40"/>
                </a:solidFill>
                <a:ln w="0">
                  <a:solidFill>
                    <a:srgbClr val="007C4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26" name="Freeform 4802"/>
                <p:cNvSpPr>
                  <a:spLocks/>
                </p:cNvSpPr>
                <p:nvPr/>
              </p:nvSpPr>
              <p:spPr bwMode="auto">
                <a:xfrm>
                  <a:off x="3086" y="3188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6" y="14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4">
                      <a:moveTo>
                        <a:pt x="50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6" y="14"/>
                      </a:lnTo>
                      <a:lnTo>
                        <a:pt x="5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27" name="Freeform 4803"/>
                <p:cNvSpPr>
                  <a:spLocks/>
                </p:cNvSpPr>
                <p:nvPr/>
              </p:nvSpPr>
              <p:spPr bwMode="auto">
                <a:xfrm>
                  <a:off x="3062" y="3194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6" y="14"/>
                    </a:cxn>
                    <a:cxn ang="0">
                      <a:pos x="50" y="8"/>
                    </a:cxn>
                  </a:cxnLst>
                  <a:rect l="0" t="0" r="r" b="b"/>
                  <a:pathLst>
                    <a:path w="50" h="14">
                      <a:moveTo>
                        <a:pt x="50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6" y="14"/>
                      </a:lnTo>
                      <a:lnTo>
                        <a:pt x="50" y="8"/>
                      </a:lnTo>
                      <a:close/>
                    </a:path>
                  </a:pathLst>
                </a:custGeom>
                <a:solidFill>
                  <a:srgbClr val="007C3D"/>
                </a:solidFill>
                <a:ln w="0">
                  <a:solidFill>
                    <a:srgbClr val="007C3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28" name="Freeform 4804"/>
                <p:cNvSpPr>
                  <a:spLocks/>
                </p:cNvSpPr>
                <p:nvPr/>
              </p:nvSpPr>
              <p:spPr bwMode="auto">
                <a:xfrm>
                  <a:off x="3062" y="3194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6" y="14"/>
                    </a:cxn>
                    <a:cxn ang="0">
                      <a:pos x="50" y="8"/>
                    </a:cxn>
                  </a:cxnLst>
                  <a:rect l="0" t="0" r="r" b="b"/>
                  <a:pathLst>
                    <a:path w="50" h="14">
                      <a:moveTo>
                        <a:pt x="50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6" y="14"/>
                      </a:lnTo>
                      <a:lnTo>
                        <a:pt x="50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29" name="Freeform 4805"/>
                <p:cNvSpPr>
                  <a:spLocks/>
                </p:cNvSpPr>
                <p:nvPr/>
              </p:nvSpPr>
              <p:spPr bwMode="auto">
                <a:xfrm>
                  <a:off x="3038" y="3200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6" y="14"/>
                    </a:cxn>
                    <a:cxn ang="0">
                      <a:pos x="50" y="8"/>
                    </a:cxn>
                  </a:cxnLst>
                  <a:rect l="0" t="0" r="r" b="b"/>
                  <a:pathLst>
                    <a:path w="50" h="14">
                      <a:moveTo>
                        <a:pt x="50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6" y="14"/>
                      </a:lnTo>
                      <a:lnTo>
                        <a:pt x="50" y="8"/>
                      </a:lnTo>
                      <a:close/>
                    </a:path>
                  </a:pathLst>
                </a:custGeom>
                <a:solidFill>
                  <a:srgbClr val="007C3A"/>
                </a:solidFill>
                <a:ln w="0">
                  <a:solidFill>
                    <a:srgbClr val="007C3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30" name="Freeform 4806"/>
                <p:cNvSpPr>
                  <a:spLocks/>
                </p:cNvSpPr>
                <p:nvPr/>
              </p:nvSpPr>
              <p:spPr bwMode="auto">
                <a:xfrm>
                  <a:off x="3038" y="3200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6" y="14"/>
                    </a:cxn>
                    <a:cxn ang="0">
                      <a:pos x="50" y="8"/>
                    </a:cxn>
                  </a:cxnLst>
                  <a:rect l="0" t="0" r="r" b="b"/>
                  <a:pathLst>
                    <a:path w="50" h="14">
                      <a:moveTo>
                        <a:pt x="50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6" y="14"/>
                      </a:lnTo>
                      <a:lnTo>
                        <a:pt x="50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31" name="Freeform 4807"/>
                <p:cNvSpPr>
                  <a:spLocks/>
                </p:cNvSpPr>
                <p:nvPr/>
              </p:nvSpPr>
              <p:spPr bwMode="auto">
                <a:xfrm>
                  <a:off x="3012" y="3206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8" y="14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4">
                      <a:moveTo>
                        <a:pt x="52" y="8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8" y="14"/>
                      </a:lnTo>
                      <a:lnTo>
                        <a:pt x="52" y="8"/>
                      </a:lnTo>
                      <a:close/>
                    </a:path>
                  </a:pathLst>
                </a:custGeom>
                <a:solidFill>
                  <a:srgbClr val="007B36"/>
                </a:solidFill>
                <a:ln w="0">
                  <a:solidFill>
                    <a:srgbClr val="007B3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32" name="Freeform 4808"/>
                <p:cNvSpPr>
                  <a:spLocks/>
                </p:cNvSpPr>
                <p:nvPr/>
              </p:nvSpPr>
              <p:spPr bwMode="auto">
                <a:xfrm>
                  <a:off x="3012" y="3206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8" y="14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4">
                      <a:moveTo>
                        <a:pt x="52" y="8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8" y="14"/>
                      </a:lnTo>
                      <a:lnTo>
                        <a:pt x="52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33" name="Freeform 4809"/>
                <p:cNvSpPr>
                  <a:spLocks/>
                </p:cNvSpPr>
                <p:nvPr/>
              </p:nvSpPr>
              <p:spPr bwMode="auto">
                <a:xfrm>
                  <a:off x="2988" y="3212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2">
                      <a:moveTo>
                        <a:pt x="52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2" y="8"/>
                      </a:lnTo>
                      <a:close/>
                    </a:path>
                  </a:pathLst>
                </a:custGeom>
                <a:solidFill>
                  <a:srgbClr val="007B32"/>
                </a:solidFill>
                <a:ln w="0">
                  <a:solidFill>
                    <a:srgbClr val="007B3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34" name="Freeform 4810"/>
                <p:cNvSpPr>
                  <a:spLocks/>
                </p:cNvSpPr>
                <p:nvPr/>
              </p:nvSpPr>
              <p:spPr bwMode="auto">
                <a:xfrm>
                  <a:off x="2988" y="3212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2">
                      <a:moveTo>
                        <a:pt x="52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2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35" name="Freeform 4811"/>
                <p:cNvSpPr>
                  <a:spLocks/>
                </p:cNvSpPr>
                <p:nvPr/>
              </p:nvSpPr>
              <p:spPr bwMode="auto">
                <a:xfrm>
                  <a:off x="2962" y="3218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2" y="6"/>
                      </a:lnTo>
                      <a:close/>
                    </a:path>
                  </a:pathLst>
                </a:custGeom>
                <a:solidFill>
                  <a:srgbClr val="007A2F"/>
                </a:solidFill>
                <a:ln w="0">
                  <a:solidFill>
                    <a:srgbClr val="007A2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36" name="Freeform 4812"/>
                <p:cNvSpPr>
                  <a:spLocks/>
                </p:cNvSpPr>
                <p:nvPr/>
              </p:nvSpPr>
              <p:spPr bwMode="auto">
                <a:xfrm>
                  <a:off x="2962" y="3218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37" name="Freeform 4813"/>
                <p:cNvSpPr>
                  <a:spLocks/>
                </p:cNvSpPr>
                <p:nvPr/>
              </p:nvSpPr>
              <p:spPr bwMode="auto">
                <a:xfrm>
                  <a:off x="2936" y="3224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26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26" y="12"/>
                      </a:lnTo>
                      <a:lnTo>
                        <a:pt x="52" y="6"/>
                      </a:lnTo>
                      <a:close/>
                    </a:path>
                  </a:pathLst>
                </a:custGeom>
                <a:solidFill>
                  <a:srgbClr val="00792B"/>
                </a:solidFill>
                <a:ln w="0">
                  <a:solidFill>
                    <a:srgbClr val="00792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38" name="Freeform 4814"/>
                <p:cNvSpPr>
                  <a:spLocks/>
                </p:cNvSpPr>
                <p:nvPr/>
              </p:nvSpPr>
              <p:spPr bwMode="auto">
                <a:xfrm>
                  <a:off x="2936" y="3224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26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26" y="12"/>
                      </a:lnTo>
                      <a:lnTo>
                        <a:pt x="5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39" name="Freeform 4815"/>
                <p:cNvSpPr>
                  <a:spLocks/>
                </p:cNvSpPr>
                <p:nvPr/>
              </p:nvSpPr>
              <p:spPr bwMode="auto">
                <a:xfrm>
                  <a:off x="2910" y="3228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2">
                      <a:moveTo>
                        <a:pt x="52" y="8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2" y="8"/>
                      </a:lnTo>
                      <a:close/>
                    </a:path>
                  </a:pathLst>
                </a:custGeom>
                <a:solidFill>
                  <a:srgbClr val="007827"/>
                </a:solidFill>
                <a:ln w="0">
                  <a:solidFill>
                    <a:srgbClr val="00782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40" name="Freeform 4816"/>
                <p:cNvSpPr>
                  <a:spLocks/>
                </p:cNvSpPr>
                <p:nvPr/>
              </p:nvSpPr>
              <p:spPr bwMode="auto">
                <a:xfrm>
                  <a:off x="2910" y="3228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2">
                      <a:moveTo>
                        <a:pt x="52" y="8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2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41" name="Freeform 4817"/>
                <p:cNvSpPr>
                  <a:spLocks/>
                </p:cNvSpPr>
                <p:nvPr/>
              </p:nvSpPr>
              <p:spPr bwMode="auto">
                <a:xfrm>
                  <a:off x="2882" y="3234"/>
                  <a:ext cx="54" cy="10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26" y="10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0">
                      <a:moveTo>
                        <a:pt x="54" y="6"/>
                      </a:moveTo>
                      <a:lnTo>
                        <a:pt x="28" y="0"/>
                      </a:lnTo>
                      <a:lnTo>
                        <a:pt x="0" y="4"/>
                      </a:lnTo>
                      <a:lnTo>
                        <a:pt x="26" y="10"/>
                      </a:lnTo>
                      <a:lnTo>
                        <a:pt x="54" y="6"/>
                      </a:lnTo>
                      <a:close/>
                    </a:path>
                  </a:pathLst>
                </a:custGeom>
                <a:solidFill>
                  <a:srgbClr val="007624"/>
                </a:solidFill>
                <a:ln w="0">
                  <a:solidFill>
                    <a:srgbClr val="00762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42" name="Freeform 4818"/>
                <p:cNvSpPr>
                  <a:spLocks/>
                </p:cNvSpPr>
                <p:nvPr/>
              </p:nvSpPr>
              <p:spPr bwMode="auto">
                <a:xfrm>
                  <a:off x="2882" y="3234"/>
                  <a:ext cx="54" cy="10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26" y="10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0">
                      <a:moveTo>
                        <a:pt x="54" y="6"/>
                      </a:moveTo>
                      <a:lnTo>
                        <a:pt x="28" y="0"/>
                      </a:lnTo>
                      <a:lnTo>
                        <a:pt x="0" y="4"/>
                      </a:lnTo>
                      <a:lnTo>
                        <a:pt x="26" y="10"/>
                      </a:lnTo>
                      <a:lnTo>
                        <a:pt x="5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43" name="Freeform 4819"/>
                <p:cNvSpPr>
                  <a:spLocks/>
                </p:cNvSpPr>
                <p:nvPr/>
              </p:nvSpPr>
              <p:spPr bwMode="auto">
                <a:xfrm>
                  <a:off x="2854" y="3238"/>
                  <a:ext cx="54" cy="10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28" y="10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0">
                      <a:moveTo>
                        <a:pt x="54" y="6"/>
                      </a:moveTo>
                      <a:lnTo>
                        <a:pt x="28" y="0"/>
                      </a:lnTo>
                      <a:lnTo>
                        <a:pt x="0" y="4"/>
                      </a:lnTo>
                      <a:lnTo>
                        <a:pt x="28" y="10"/>
                      </a:lnTo>
                      <a:lnTo>
                        <a:pt x="54" y="6"/>
                      </a:lnTo>
                      <a:close/>
                    </a:path>
                  </a:pathLst>
                </a:custGeom>
                <a:solidFill>
                  <a:srgbClr val="007522"/>
                </a:solidFill>
                <a:ln w="0">
                  <a:solidFill>
                    <a:srgbClr val="00752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44" name="Freeform 4820"/>
                <p:cNvSpPr>
                  <a:spLocks/>
                </p:cNvSpPr>
                <p:nvPr/>
              </p:nvSpPr>
              <p:spPr bwMode="auto">
                <a:xfrm>
                  <a:off x="2854" y="3238"/>
                  <a:ext cx="54" cy="10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28" y="10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0">
                      <a:moveTo>
                        <a:pt x="54" y="6"/>
                      </a:moveTo>
                      <a:lnTo>
                        <a:pt x="28" y="0"/>
                      </a:lnTo>
                      <a:lnTo>
                        <a:pt x="0" y="4"/>
                      </a:lnTo>
                      <a:lnTo>
                        <a:pt x="28" y="10"/>
                      </a:lnTo>
                      <a:lnTo>
                        <a:pt x="5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45" name="Freeform 4821"/>
                <p:cNvSpPr>
                  <a:spLocks/>
                </p:cNvSpPr>
                <p:nvPr/>
              </p:nvSpPr>
              <p:spPr bwMode="auto">
                <a:xfrm>
                  <a:off x="2826" y="3242"/>
                  <a:ext cx="56" cy="12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8" y="12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2">
                      <a:moveTo>
                        <a:pt x="56" y="6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8" y="12"/>
                      </a:lnTo>
                      <a:lnTo>
                        <a:pt x="56" y="6"/>
                      </a:lnTo>
                      <a:close/>
                    </a:path>
                  </a:pathLst>
                </a:custGeom>
                <a:solidFill>
                  <a:srgbClr val="007220"/>
                </a:solidFill>
                <a:ln w="0">
                  <a:solidFill>
                    <a:srgbClr val="00722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46" name="Freeform 4822"/>
                <p:cNvSpPr>
                  <a:spLocks/>
                </p:cNvSpPr>
                <p:nvPr/>
              </p:nvSpPr>
              <p:spPr bwMode="auto">
                <a:xfrm>
                  <a:off x="2826" y="3242"/>
                  <a:ext cx="56" cy="12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8" y="12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2">
                      <a:moveTo>
                        <a:pt x="56" y="6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8" y="12"/>
                      </a:lnTo>
                      <a:lnTo>
                        <a:pt x="5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47" name="Freeform 4823"/>
                <p:cNvSpPr>
                  <a:spLocks/>
                </p:cNvSpPr>
                <p:nvPr/>
              </p:nvSpPr>
              <p:spPr bwMode="auto">
                <a:xfrm>
                  <a:off x="2798" y="3248"/>
                  <a:ext cx="56" cy="10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26" y="10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0">
                      <a:moveTo>
                        <a:pt x="56" y="6"/>
                      </a:moveTo>
                      <a:lnTo>
                        <a:pt x="28" y="0"/>
                      </a:lnTo>
                      <a:lnTo>
                        <a:pt x="0" y="4"/>
                      </a:lnTo>
                      <a:lnTo>
                        <a:pt x="26" y="10"/>
                      </a:lnTo>
                      <a:lnTo>
                        <a:pt x="56" y="6"/>
                      </a:lnTo>
                      <a:close/>
                    </a:path>
                  </a:pathLst>
                </a:custGeom>
                <a:solidFill>
                  <a:srgbClr val="007020"/>
                </a:solidFill>
                <a:ln w="0">
                  <a:solidFill>
                    <a:srgbClr val="00702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48" name="Freeform 4824"/>
                <p:cNvSpPr>
                  <a:spLocks/>
                </p:cNvSpPr>
                <p:nvPr/>
              </p:nvSpPr>
              <p:spPr bwMode="auto">
                <a:xfrm>
                  <a:off x="2798" y="3248"/>
                  <a:ext cx="56" cy="10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26" y="10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0">
                      <a:moveTo>
                        <a:pt x="56" y="6"/>
                      </a:moveTo>
                      <a:lnTo>
                        <a:pt x="28" y="0"/>
                      </a:lnTo>
                      <a:lnTo>
                        <a:pt x="0" y="4"/>
                      </a:lnTo>
                      <a:lnTo>
                        <a:pt x="26" y="10"/>
                      </a:lnTo>
                      <a:lnTo>
                        <a:pt x="5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49" name="Freeform 4825"/>
                <p:cNvSpPr>
                  <a:spLocks/>
                </p:cNvSpPr>
                <p:nvPr/>
              </p:nvSpPr>
              <p:spPr bwMode="auto">
                <a:xfrm>
                  <a:off x="2770" y="3252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2">
                      <a:moveTo>
                        <a:pt x="54" y="6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4" y="6"/>
                      </a:lnTo>
                      <a:close/>
                    </a:path>
                  </a:pathLst>
                </a:custGeom>
                <a:solidFill>
                  <a:srgbClr val="006E20"/>
                </a:solidFill>
                <a:ln w="0">
                  <a:solidFill>
                    <a:srgbClr val="006E2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50" name="Freeform 4826"/>
                <p:cNvSpPr>
                  <a:spLocks/>
                </p:cNvSpPr>
                <p:nvPr/>
              </p:nvSpPr>
              <p:spPr bwMode="auto">
                <a:xfrm>
                  <a:off x="2770" y="3252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2">
                      <a:moveTo>
                        <a:pt x="54" y="6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51" name="Freeform 4827"/>
                <p:cNvSpPr>
                  <a:spLocks/>
                </p:cNvSpPr>
                <p:nvPr/>
              </p:nvSpPr>
              <p:spPr bwMode="auto">
                <a:xfrm>
                  <a:off x="2740" y="3258"/>
                  <a:ext cx="56" cy="10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30" y="0"/>
                    </a:cxn>
                    <a:cxn ang="0">
                      <a:pos x="0" y="4"/>
                    </a:cxn>
                    <a:cxn ang="0">
                      <a:pos x="26" y="10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0">
                      <a:moveTo>
                        <a:pt x="56" y="6"/>
                      </a:moveTo>
                      <a:lnTo>
                        <a:pt x="30" y="0"/>
                      </a:lnTo>
                      <a:lnTo>
                        <a:pt x="0" y="4"/>
                      </a:lnTo>
                      <a:lnTo>
                        <a:pt x="26" y="10"/>
                      </a:lnTo>
                      <a:lnTo>
                        <a:pt x="56" y="6"/>
                      </a:lnTo>
                      <a:close/>
                    </a:path>
                  </a:pathLst>
                </a:custGeom>
                <a:solidFill>
                  <a:srgbClr val="006C22"/>
                </a:solidFill>
                <a:ln w="0">
                  <a:solidFill>
                    <a:srgbClr val="006C2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52" name="Freeform 4828"/>
                <p:cNvSpPr>
                  <a:spLocks/>
                </p:cNvSpPr>
                <p:nvPr/>
              </p:nvSpPr>
              <p:spPr bwMode="auto">
                <a:xfrm>
                  <a:off x="2740" y="3258"/>
                  <a:ext cx="56" cy="10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30" y="0"/>
                    </a:cxn>
                    <a:cxn ang="0">
                      <a:pos x="0" y="4"/>
                    </a:cxn>
                    <a:cxn ang="0">
                      <a:pos x="26" y="10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0">
                      <a:moveTo>
                        <a:pt x="56" y="6"/>
                      </a:moveTo>
                      <a:lnTo>
                        <a:pt x="30" y="0"/>
                      </a:lnTo>
                      <a:lnTo>
                        <a:pt x="0" y="4"/>
                      </a:lnTo>
                      <a:lnTo>
                        <a:pt x="26" y="10"/>
                      </a:lnTo>
                      <a:lnTo>
                        <a:pt x="5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53" name="Freeform 4829"/>
                <p:cNvSpPr>
                  <a:spLocks/>
                </p:cNvSpPr>
                <p:nvPr/>
              </p:nvSpPr>
              <p:spPr bwMode="auto">
                <a:xfrm>
                  <a:off x="2710" y="3262"/>
                  <a:ext cx="56" cy="12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30" y="0"/>
                    </a:cxn>
                    <a:cxn ang="0">
                      <a:pos x="0" y="8"/>
                    </a:cxn>
                    <a:cxn ang="0">
                      <a:pos x="26" y="12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2">
                      <a:moveTo>
                        <a:pt x="56" y="6"/>
                      </a:moveTo>
                      <a:lnTo>
                        <a:pt x="30" y="0"/>
                      </a:lnTo>
                      <a:lnTo>
                        <a:pt x="0" y="8"/>
                      </a:lnTo>
                      <a:lnTo>
                        <a:pt x="26" y="12"/>
                      </a:lnTo>
                      <a:lnTo>
                        <a:pt x="56" y="6"/>
                      </a:lnTo>
                      <a:close/>
                    </a:path>
                  </a:pathLst>
                </a:custGeom>
                <a:solidFill>
                  <a:srgbClr val="006926"/>
                </a:solidFill>
                <a:ln w="0">
                  <a:solidFill>
                    <a:srgbClr val="00692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54" name="Freeform 4830"/>
                <p:cNvSpPr>
                  <a:spLocks/>
                </p:cNvSpPr>
                <p:nvPr/>
              </p:nvSpPr>
              <p:spPr bwMode="auto">
                <a:xfrm>
                  <a:off x="2710" y="3262"/>
                  <a:ext cx="56" cy="12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30" y="0"/>
                    </a:cxn>
                    <a:cxn ang="0">
                      <a:pos x="0" y="8"/>
                    </a:cxn>
                    <a:cxn ang="0">
                      <a:pos x="26" y="12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2">
                      <a:moveTo>
                        <a:pt x="56" y="6"/>
                      </a:moveTo>
                      <a:lnTo>
                        <a:pt x="30" y="0"/>
                      </a:lnTo>
                      <a:lnTo>
                        <a:pt x="0" y="8"/>
                      </a:lnTo>
                      <a:lnTo>
                        <a:pt x="26" y="12"/>
                      </a:lnTo>
                      <a:lnTo>
                        <a:pt x="5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55" name="Freeform 4831"/>
                <p:cNvSpPr>
                  <a:spLocks/>
                </p:cNvSpPr>
                <p:nvPr/>
              </p:nvSpPr>
              <p:spPr bwMode="auto">
                <a:xfrm>
                  <a:off x="2678" y="3270"/>
                  <a:ext cx="58" cy="12"/>
                </a:xfrm>
                <a:custGeom>
                  <a:avLst/>
                  <a:gdLst/>
                  <a:ahLst/>
                  <a:cxnLst>
                    <a:cxn ang="0">
                      <a:pos x="58" y="4"/>
                    </a:cxn>
                    <a:cxn ang="0">
                      <a:pos x="32" y="0"/>
                    </a:cxn>
                    <a:cxn ang="0">
                      <a:pos x="0" y="6"/>
                    </a:cxn>
                    <a:cxn ang="0">
                      <a:pos x="28" y="12"/>
                    </a:cxn>
                    <a:cxn ang="0">
                      <a:pos x="58" y="4"/>
                    </a:cxn>
                  </a:cxnLst>
                  <a:rect l="0" t="0" r="r" b="b"/>
                  <a:pathLst>
                    <a:path w="58" h="12">
                      <a:moveTo>
                        <a:pt x="58" y="4"/>
                      </a:moveTo>
                      <a:lnTo>
                        <a:pt x="32" y="0"/>
                      </a:lnTo>
                      <a:lnTo>
                        <a:pt x="0" y="6"/>
                      </a:lnTo>
                      <a:lnTo>
                        <a:pt x="28" y="12"/>
                      </a:lnTo>
                      <a:lnTo>
                        <a:pt x="58" y="4"/>
                      </a:lnTo>
                      <a:close/>
                    </a:path>
                  </a:pathLst>
                </a:custGeom>
                <a:solidFill>
                  <a:srgbClr val="00672B"/>
                </a:solidFill>
                <a:ln w="0">
                  <a:solidFill>
                    <a:srgbClr val="00672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56" name="Freeform 4832"/>
                <p:cNvSpPr>
                  <a:spLocks/>
                </p:cNvSpPr>
                <p:nvPr/>
              </p:nvSpPr>
              <p:spPr bwMode="auto">
                <a:xfrm>
                  <a:off x="2678" y="3270"/>
                  <a:ext cx="58" cy="12"/>
                </a:xfrm>
                <a:custGeom>
                  <a:avLst/>
                  <a:gdLst/>
                  <a:ahLst/>
                  <a:cxnLst>
                    <a:cxn ang="0">
                      <a:pos x="58" y="4"/>
                    </a:cxn>
                    <a:cxn ang="0">
                      <a:pos x="32" y="0"/>
                    </a:cxn>
                    <a:cxn ang="0">
                      <a:pos x="0" y="6"/>
                    </a:cxn>
                    <a:cxn ang="0">
                      <a:pos x="28" y="12"/>
                    </a:cxn>
                    <a:cxn ang="0">
                      <a:pos x="58" y="4"/>
                    </a:cxn>
                  </a:cxnLst>
                  <a:rect l="0" t="0" r="r" b="b"/>
                  <a:pathLst>
                    <a:path w="58" h="12">
                      <a:moveTo>
                        <a:pt x="58" y="4"/>
                      </a:moveTo>
                      <a:lnTo>
                        <a:pt x="32" y="0"/>
                      </a:lnTo>
                      <a:lnTo>
                        <a:pt x="0" y="6"/>
                      </a:lnTo>
                      <a:lnTo>
                        <a:pt x="28" y="12"/>
                      </a:lnTo>
                      <a:lnTo>
                        <a:pt x="58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57" name="Freeform 4833"/>
                <p:cNvSpPr>
                  <a:spLocks/>
                </p:cNvSpPr>
                <p:nvPr/>
              </p:nvSpPr>
              <p:spPr bwMode="auto">
                <a:xfrm>
                  <a:off x="2648" y="3276"/>
                  <a:ext cx="58" cy="12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30" y="0"/>
                    </a:cxn>
                    <a:cxn ang="0">
                      <a:pos x="0" y="8"/>
                    </a:cxn>
                    <a:cxn ang="0">
                      <a:pos x="26" y="12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12">
                      <a:moveTo>
                        <a:pt x="58" y="6"/>
                      </a:moveTo>
                      <a:lnTo>
                        <a:pt x="30" y="0"/>
                      </a:lnTo>
                      <a:lnTo>
                        <a:pt x="0" y="8"/>
                      </a:lnTo>
                      <a:lnTo>
                        <a:pt x="26" y="12"/>
                      </a:lnTo>
                      <a:lnTo>
                        <a:pt x="58" y="6"/>
                      </a:lnTo>
                      <a:close/>
                    </a:path>
                  </a:pathLst>
                </a:custGeom>
                <a:solidFill>
                  <a:srgbClr val="006532"/>
                </a:solidFill>
                <a:ln w="0">
                  <a:solidFill>
                    <a:srgbClr val="00653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58" name="Freeform 4834"/>
                <p:cNvSpPr>
                  <a:spLocks/>
                </p:cNvSpPr>
                <p:nvPr/>
              </p:nvSpPr>
              <p:spPr bwMode="auto">
                <a:xfrm>
                  <a:off x="2648" y="3276"/>
                  <a:ext cx="58" cy="12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30" y="0"/>
                    </a:cxn>
                    <a:cxn ang="0">
                      <a:pos x="0" y="8"/>
                    </a:cxn>
                    <a:cxn ang="0">
                      <a:pos x="26" y="12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12">
                      <a:moveTo>
                        <a:pt x="58" y="6"/>
                      </a:moveTo>
                      <a:lnTo>
                        <a:pt x="30" y="0"/>
                      </a:lnTo>
                      <a:lnTo>
                        <a:pt x="0" y="8"/>
                      </a:lnTo>
                      <a:lnTo>
                        <a:pt x="26" y="12"/>
                      </a:lnTo>
                      <a:lnTo>
                        <a:pt x="5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59" name="Freeform 4835"/>
                <p:cNvSpPr>
                  <a:spLocks/>
                </p:cNvSpPr>
                <p:nvPr/>
              </p:nvSpPr>
              <p:spPr bwMode="auto">
                <a:xfrm>
                  <a:off x="2616" y="3284"/>
                  <a:ext cx="58" cy="14"/>
                </a:xfrm>
                <a:custGeom>
                  <a:avLst/>
                  <a:gdLst/>
                  <a:ahLst/>
                  <a:cxnLst>
                    <a:cxn ang="0">
                      <a:pos x="58" y="4"/>
                    </a:cxn>
                    <a:cxn ang="0">
                      <a:pos x="32" y="0"/>
                    </a:cxn>
                    <a:cxn ang="0">
                      <a:pos x="0" y="10"/>
                    </a:cxn>
                    <a:cxn ang="0">
                      <a:pos x="26" y="14"/>
                    </a:cxn>
                    <a:cxn ang="0">
                      <a:pos x="58" y="4"/>
                    </a:cxn>
                  </a:cxnLst>
                  <a:rect l="0" t="0" r="r" b="b"/>
                  <a:pathLst>
                    <a:path w="58" h="14">
                      <a:moveTo>
                        <a:pt x="58" y="4"/>
                      </a:moveTo>
                      <a:lnTo>
                        <a:pt x="32" y="0"/>
                      </a:lnTo>
                      <a:lnTo>
                        <a:pt x="0" y="10"/>
                      </a:lnTo>
                      <a:lnTo>
                        <a:pt x="26" y="14"/>
                      </a:lnTo>
                      <a:lnTo>
                        <a:pt x="58" y="4"/>
                      </a:lnTo>
                      <a:close/>
                    </a:path>
                  </a:pathLst>
                </a:custGeom>
                <a:solidFill>
                  <a:srgbClr val="00633B"/>
                </a:solidFill>
                <a:ln w="0">
                  <a:solidFill>
                    <a:srgbClr val="00633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60" name="Freeform 4836"/>
                <p:cNvSpPr>
                  <a:spLocks/>
                </p:cNvSpPr>
                <p:nvPr/>
              </p:nvSpPr>
              <p:spPr bwMode="auto">
                <a:xfrm>
                  <a:off x="2616" y="3284"/>
                  <a:ext cx="58" cy="14"/>
                </a:xfrm>
                <a:custGeom>
                  <a:avLst/>
                  <a:gdLst/>
                  <a:ahLst/>
                  <a:cxnLst>
                    <a:cxn ang="0">
                      <a:pos x="58" y="4"/>
                    </a:cxn>
                    <a:cxn ang="0">
                      <a:pos x="32" y="0"/>
                    </a:cxn>
                    <a:cxn ang="0">
                      <a:pos x="0" y="10"/>
                    </a:cxn>
                    <a:cxn ang="0">
                      <a:pos x="26" y="14"/>
                    </a:cxn>
                    <a:cxn ang="0">
                      <a:pos x="58" y="4"/>
                    </a:cxn>
                  </a:cxnLst>
                  <a:rect l="0" t="0" r="r" b="b"/>
                  <a:pathLst>
                    <a:path w="58" h="14">
                      <a:moveTo>
                        <a:pt x="58" y="4"/>
                      </a:moveTo>
                      <a:lnTo>
                        <a:pt x="32" y="0"/>
                      </a:lnTo>
                      <a:lnTo>
                        <a:pt x="0" y="10"/>
                      </a:lnTo>
                      <a:lnTo>
                        <a:pt x="26" y="14"/>
                      </a:lnTo>
                      <a:lnTo>
                        <a:pt x="58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61" name="Freeform 4837"/>
                <p:cNvSpPr>
                  <a:spLocks/>
                </p:cNvSpPr>
                <p:nvPr/>
              </p:nvSpPr>
              <p:spPr bwMode="auto">
                <a:xfrm>
                  <a:off x="2584" y="3294"/>
                  <a:ext cx="58" cy="14"/>
                </a:xfrm>
                <a:custGeom>
                  <a:avLst/>
                  <a:gdLst/>
                  <a:ahLst/>
                  <a:cxnLst>
                    <a:cxn ang="0">
                      <a:pos x="58" y="4"/>
                    </a:cxn>
                    <a:cxn ang="0">
                      <a:pos x="32" y="0"/>
                    </a:cxn>
                    <a:cxn ang="0">
                      <a:pos x="0" y="10"/>
                    </a:cxn>
                    <a:cxn ang="0">
                      <a:pos x="26" y="14"/>
                    </a:cxn>
                    <a:cxn ang="0">
                      <a:pos x="58" y="4"/>
                    </a:cxn>
                  </a:cxnLst>
                  <a:rect l="0" t="0" r="r" b="b"/>
                  <a:pathLst>
                    <a:path w="58" h="14">
                      <a:moveTo>
                        <a:pt x="58" y="4"/>
                      </a:moveTo>
                      <a:lnTo>
                        <a:pt x="32" y="0"/>
                      </a:lnTo>
                      <a:lnTo>
                        <a:pt x="0" y="10"/>
                      </a:lnTo>
                      <a:lnTo>
                        <a:pt x="26" y="14"/>
                      </a:lnTo>
                      <a:lnTo>
                        <a:pt x="58" y="4"/>
                      </a:lnTo>
                      <a:close/>
                    </a:path>
                  </a:pathLst>
                </a:custGeom>
                <a:solidFill>
                  <a:srgbClr val="006145"/>
                </a:solidFill>
                <a:ln w="0">
                  <a:solidFill>
                    <a:srgbClr val="00614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62" name="Freeform 4838"/>
                <p:cNvSpPr>
                  <a:spLocks/>
                </p:cNvSpPr>
                <p:nvPr/>
              </p:nvSpPr>
              <p:spPr bwMode="auto">
                <a:xfrm>
                  <a:off x="2584" y="3294"/>
                  <a:ext cx="58" cy="14"/>
                </a:xfrm>
                <a:custGeom>
                  <a:avLst/>
                  <a:gdLst/>
                  <a:ahLst/>
                  <a:cxnLst>
                    <a:cxn ang="0">
                      <a:pos x="58" y="4"/>
                    </a:cxn>
                    <a:cxn ang="0">
                      <a:pos x="32" y="0"/>
                    </a:cxn>
                    <a:cxn ang="0">
                      <a:pos x="0" y="10"/>
                    </a:cxn>
                    <a:cxn ang="0">
                      <a:pos x="26" y="14"/>
                    </a:cxn>
                    <a:cxn ang="0">
                      <a:pos x="58" y="4"/>
                    </a:cxn>
                  </a:cxnLst>
                  <a:rect l="0" t="0" r="r" b="b"/>
                  <a:pathLst>
                    <a:path w="58" h="14">
                      <a:moveTo>
                        <a:pt x="58" y="4"/>
                      </a:moveTo>
                      <a:lnTo>
                        <a:pt x="32" y="0"/>
                      </a:lnTo>
                      <a:lnTo>
                        <a:pt x="0" y="10"/>
                      </a:lnTo>
                      <a:lnTo>
                        <a:pt x="26" y="14"/>
                      </a:lnTo>
                      <a:lnTo>
                        <a:pt x="58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63" name="Freeform 4839"/>
                <p:cNvSpPr>
                  <a:spLocks/>
                </p:cNvSpPr>
                <p:nvPr/>
              </p:nvSpPr>
              <p:spPr bwMode="auto">
                <a:xfrm>
                  <a:off x="2550" y="3304"/>
                  <a:ext cx="60" cy="18"/>
                </a:xfrm>
                <a:custGeom>
                  <a:avLst/>
                  <a:gdLst/>
                  <a:ahLst/>
                  <a:cxnLst>
                    <a:cxn ang="0">
                      <a:pos x="60" y="4"/>
                    </a:cxn>
                    <a:cxn ang="0">
                      <a:pos x="34" y="0"/>
                    </a:cxn>
                    <a:cxn ang="0">
                      <a:pos x="0" y="12"/>
                    </a:cxn>
                    <a:cxn ang="0">
                      <a:pos x="26" y="18"/>
                    </a:cxn>
                    <a:cxn ang="0">
                      <a:pos x="60" y="4"/>
                    </a:cxn>
                  </a:cxnLst>
                  <a:rect l="0" t="0" r="r" b="b"/>
                  <a:pathLst>
                    <a:path w="60" h="18">
                      <a:moveTo>
                        <a:pt x="60" y="4"/>
                      </a:moveTo>
                      <a:lnTo>
                        <a:pt x="34" y="0"/>
                      </a:lnTo>
                      <a:lnTo>
                        <a:pt x="0" y="12"/>
                      </a:lnTo>
                      <a:lnTo>
                        <a:pt x="26" y="18"/>
                      </a:lnTo>
                      <a:lnTo>
                        <a:pt x="60" y="4"/>
                      </a:lnTo>
                      <a:close/>
                    </a:path>
                  </a:pathLst>
                </a:custGeom>
                <a:solidFill>
                  <a:srgbClr val="006050"/>
                </a:solidFill>
                <a:ln w="0">
                  <a:solidFill>
                    <a:srgbClr val="00605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64" name="Freeform 4840"/>
                <p:cNvSpPr>
                  <a:spLocks/>
                </p:cNvSpPr>
                <p:nvPr/>
              </p:nvSpPr>
              <p:spPr bwMode="auto">
                <a:xfrm>
                  <a:off x="2550" y="3304"/>
                  <a:ext cx="60" cy="18"/>
                </a:xfrm>
                <a:custGeom>
                  <a:avLst/>
                  <a:gdLst/>
                  <a:ahLst/>
                  <a:cxnLst>
                    <a:cxn ang="0">
                      <a:pos x="60" y="4"/>
                    </a:cxn>
                    <a:cxn ang="0">
                      <a:pos x="34" y="0"/>
                    </a:cxn>
                    <a:cxn ang="0">
                      <a:pos x="0" y="12"/>
                    </a:cxn>
                    <a:cxn ang="0">
                      <a:pos x="26" y="18"/>
                    </a:cxn>
                    <a:cxn ang="0">
                      <a:pos x="60" y="4"/>
                    </a:cxn>
                  </a:cxnLst>
                  <a:rect l="0" t="0" r="r" b="b"/>
                  <a:pathLst>
                    <a:path w="60" h="18">
                      <a:moveTo>
                        <a:pt x="60" y="4"/>
                      </a:moveTo>
                      <a:lnTo>
                        <a:pt x="34" y="0"/>
                      </a:lnTo>
                      <a:lnTo>
                        <a:pt x="0" y="12"/>
                      </a:lnTo>
                      <a:lnTo>
                        <a:pt x="26" y="18"/>
                      </a:lnTo>
                      <a:lnTo>
                        <a:pt x="60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65" name="Freeform 4841"/>
                <p:cNvSpPr>
                  <a:spLocks/>
                </p:cNvSpPr>
                <p:nvPr/>
              </p:nvSpPr>
              <p:spPr bwMode="auto">
                <a:xfrm>
                  <a:off x="2518" y="3316"/>
                  <a:ext cx="58" cy="20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32" y="0"/>
                    </a:cxn>
                    <a:cxn ang="0">
                      <a:pos x="0" y="14"/>
                    </a:cxn>
                    <a:cxn ang="0">
                      <a:pos x="26" y="20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20">
                      <a:moveTo>
                        <a:pt x="58" y="6"/>
                      </a:moveTo>
                      <a:lnTo>
                        <a:pt x="32" y="0"/>
                      </a:lnTo>
                      <a:lnTo>
                        <a:pt x="0" y="14"/>
                      </a:lnTo>
                      <a:lnTo>
                        <a:pt x="26" y="20"/>
                      </a:lnTo>
                      <a:lnTo>
                        <a:pt x="58" y="6"/>
                      </a:lnTo>
                      <a:close/>
                    </a:path>
                  </a:pathLst>
                </a:custGeom>
                <a:solidFill>
                  <a:srgbClr val="005F5A"/>
                </a:solidFill>
                <a:ln w="0">
                  <a:solidFill>
                    <a:srgbClr val="005F5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66" name="Freeform 4842"/>
                <p:cNvSpPr>
                  <a:spLocks/>
                </p:cNvSpPr>
                <p:nvPr/>
              </p:nvSpPr>
              <p:spPr bwMode="auto">
                <a:xfrm>
                  <a:off x="2518" y="3316"/>
                  <a:ext cx="58" cy="20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32" y="0"/>
                    </a:cxn>
                    <a:cxn ang="0">
                      <a:pos x="0" y="14"/>
                    </a:cxn>
                    <a:cxn ang="0">
                      <a:pos x="26" y="20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20">
                      <a:moveTo>
                        <a:pt x="58" y="6"/>
                      </a:moveTo>
                      <a:lnTo>
                        <a:pt x="32" y="0"/>
                      </a:lnTo>
                      <a:lnTo>
                        <a:pt x="0" y="14"/>
                      </a:lnTo>
                      <a:lnTo>
                        <a:pt x="26" y="20"/>
                      </a:lnTo>
                      <a:lnTo>
                        <a:pt x="5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67" name="Freeform 4843"/>
                <p:cNvSpPr>
                  <a:spLocks/>
                </p:cNvSpPr>
                <p:nvPr/>
              </p:nvSpPr>
              <p:spPr bwMode="auto">
                <a:xfrm>
                  <a:off x="2484" y="3330"/>
                  <a:ext cx="60" cy="22"/>
                </a:xfrm>
                <a:custGeom>
                  <a:avLst/>
                  <a:gdLst/>
                  <a:ahLst/>
                  <a:cxnLst>
                    <a:cxn ang="0">
                      <a:pos x="60" y="6"/>
                    </a:cxn>
                    <a:cxn ang="0">
                      <a:pos x="34" y="0"/>
                    </a:cxn>
                    <a:cxn ang="0">
                      <a:pos x="0" y="16"/>
                    </a:cxn>
                    <a:cxn ang="0">
                      <a:pos x="26" y="22"/>
                    </a:cxn>
                    <a:cxn ang="0">
                      <a:pos x="60" y="6"/>
                    </a:cxn>
                  </a:cxnLst>
                  <a:rect l="0" t="0" r="r" b="b"/>
                  <a:pathLst>
                    <a:path w="60" h="22">
                      <a:moveTo>
                        <a:pt x="60" y="6"/>
                      </a:moveTo>
                      <a:lnTo>
                        <a:pt x="34" y="0"/>
                      </a:lnTo>
                      <a:lnTo>
                        <a:pt x="0" y="16"/>
                      </a:lnTo>
                      <a:lnTo>
                        <a:pt x="26" y="22"/>
                      </a:lnTo>
                      <a:lnTo>
                        <a:pt x="60" y="6"/>
                      </a:lnTo>
                      <a:close/>
                    </a:path>
                  </a:pathLst>
                </a:custGeom>
                <a:solidFill>
                  <a:srgbClr val="006064"/>
                </a:solidFill>
                <a:ln w="0">
                  <a:solidFill>
                    <a:srgbClr val="00606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68" name="Freeform 4844"/>
                <p:cNvSpPr>
                  <a:spLocks/>
                </p:cNvSpPr>
                <p:nvPr/>
              </p:nvSpPr>
              <p:spPr bwMode="auto">
                <a:xfrm>
                  <a:off x="2484" y="3330"/>
                  <a:ext cx="60" cy="22"/>
                </a:xfrm>
                <a:custGeom>
                  <a:avLst/>
                  <a:gdLst/>
                  <a:ahLst/>
                  <a:cxnLst>
                    <a:cxn ang="0">
                      <a:pos x="60" y="6"/>
                    </a:cxn>
                    <a:cxn ang="0">
                      <a:pos x="34" y="0"/>
                    </a:cxn>
                    <a:cxn ang="0">
                      <a:pos x="0" y="16"/>
                    </a:cxn>
                    <a:cxn ang="0">
                      <a:pos x="26" y="22"/>
                    </a:cxn>
                    <a:cxn ang="0">
                      <a:pos x="60" y="6"/>
                    </a:cxn>
                  </a:cxnLst>
                  <a:rect l="0" t="0" r="r" b="b"/>
                  <a:pathLst>
                    <a:path w="60" h="22">
                      <a:moveTo>
                        <a:pt x="60" y="6"/>
                      </a:moveTo>
                      <a:lnTo>
                        <a:pt x="34" y="0"/>
                      </a:lnTo>
                      <a:lnTo>
                        <a:pt x="0" y="16"/>
                      </a:lnTo>
                      <a:lnTo>
                        <a:pt x="26" y="22"/>
                      </a:lnTo>
                      <a:lnTo>
                        <a:pt x="6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69" name="Freeform 4845"/>
                <p:cNvSpPr>
                  <a:spLocks/>
                </p:cNvSpPr>
                <p:nvPr/>
              </p:nvSpPr>
              <p:spPr bwMode="auto">
                <a:xfrm>
                  <a:off x="2448" y="3346"/>
                  <a:ext cx="62" cy="24"/>
                </a:xfrm>
                <a:custGeom>
                  <a:avLst/>
                  <a:gdLst/>
                  <a:ahLst/>
                  <a:cxnLst>
                    <a:cxn ang="0">
                      <a:pos x="62" y="6"/>
                    </a:cxn>
                    <a:cxn ang="0">
                      <a:pos x="36" y="0"/>
                    </a:cxn>
                    <a:cxn ang="0">
                      <a:pos x="0" y="16"/>
                    </a:cxn>
                    <a:cxn ang="0">
                      <a:pos x="26" y="24"/>
                    </a:cxn>
                    <a:cxn ang="0">
                      <a:pos x="62" y="6"/>
                    </a:cxn>
                  </a:cxnLst>
                  <a:rect l="0" t="0" r="r" b="b"/>
                  <a:pathLst>
                    <a:path w="62" h="24">
                      <a:moveTo>
                        <a:pt x="62" y="6"/>
                      </a:moveTo>
                      <a:lnTo>
                        <a:pt x="36" y="0"/>
                      </a:lnTo>
                      <a:lnTo>
                        <a:pt x="0" y="16"/>
                      </a:lnTo>
                      <a:lnTo>
                        <a:pt x="26" y="24"/>
                      </a:lnTo>
                      <a:lnTo>
                        <a:pt x="62" y="6"/>
                      </a:lnTo>
                      <a:close/>
                    </a:path>
                  </a:pathLst>
                </a:custGeom>
                <a:solidFill>
                  <a:srgbClr val="00616A"/>
                </a:solidFill>
                <a:ln w="0">
                  <a:solidFill>
                    <a:srgbClr val="00616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70" name="Freeform 4846"/>
                <p:cNvSpPr>
                  <a:spLocks/>
                </p:cNvSpPr>
                <p:nvPr/>
              </p:nvSpPr>
              <p:spPr bwMode="auto">
                <a:xfrm>
                  <a:off x="2448" y="3346"/>
                  <a:ext cx="62" cy="24"/>
                </a:xfrm>
                <a:custGeom>
                  <a:avLst/>
                  <a:gdLst/>
                  <a:ahLst/>
                  <a:cxnLst>
                    <a:cxn ang="0">
                      <a:pos x="62" y="6"/>
                    </a:cxn>
                    <a:cxn ang="0">
                      <a:pos x="36" y="0"/>
                    </a:cxn>
                    <a:cxn ang="0">
                      <a:pos x="0" y="16"/>
                    </a:cxn>
                    <a:cxn ang="0">
                      <a:pos x="26" y="24"/>
                    </a:cxn>
                    <a:cxn ang="0">
                      <a:pos x="62" y="6"/>
                    </a:cxn>
                  </a:cxnLst>
                  <a:rect l="0" t="0" r="r" b="b"/>
                  <a:pathLst>
                    <a:path w="62" h="24">
                      <a:moveTo>
                        <a:pt x="62" y="6"/>
                      </a:moveTo>
                      <a:lnTo>
                        <a:pt x="36" y="0"/>
                      </a:lnTo>
                      <a:lnTo>
                        <a:pt x="0" y="16"/>
                      </a:lnTo>
                      <a:lnTo>
                        <a:pt x="26" y="24"/>
                      </a:lnTo>
                      <a:lnTo>
                        <a:pt x="6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71" name="Freeform 4847"/>
                <p:cNvSpPr>
                  <a:spLocks/>
                </p:cNvSpPr>
                <p:nvPr/>
              </p:nvSpPr>
              <p:spPr bwMode="auto">
                <a:xfrm>
                  <a:off x="2414" y="3362"/>
                  <a:ext cx="60" cy="26"/>
                </a:xfrm>
                <a:custGeom>
                  <a:avLst/>
                  <a:gdLst/>
                  <a:ahLst/>
                  <a:cxnLst>
                    <a:cxn ang="0">
                      <a:pos x="60" y="8"/>
                    </a:cxn>
                    <a:cxn ang="0">
                      <a:pos x="34" y="0"/>
                    </a:cxn>
                    <a:cxn ang="0">
                      <a:pos x="0" y="18"/>
                    </a:cxn>
                    <a:cxn ang="0">
                      <a:pos x="24" y="26"/>
                    </a:cxn>
                    <a:cxn ang="0">
                      <a:pos x="60" y="8"/>
                    </a:cxn>
                  </a:cxnLst>
                  <a:rect l="0" t="0" r="r" b="b"/>
                  <a:pathLst>
                    <a:path w="60" h="26">
                      <a:moveTo>
                        <a:pt x="60" y="8"/>
                      </a:moveTo>
                      <a:lnTo>
                        <a:pt x="34" y="0"/>
                      </a:lnTo>
                      <a:lnTo>
                        <a:pt x="0" y="18"/>
                      </a:lnTo>
                      <a:lnTo>
                        <a:pt x="24" y="26"/>
                      </a:lnTo>
                      <a:lnTo>
                        <a:pt x="60" y="8"/>
                      </a:lnTo>
                      <a:close/>
                    </a:path>
                  </a:pathLst>
                </a:custGeom>
                <a:solidFill>
                  <a:srgbClr val="00656E"/>
                </a:solidFill>
                <a:ln w="0">
                  <a:solidFill>
                    <a:srgbClr val="00656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72" name="Freeform 4848"/>
                <p:cNvSpPr>
                  <a:spLocks/>
                </p:cNvSpPr>
                <p:nvPr/>
              </p:nvSpPr>
              <p:spPr bwMode="auto">
                <a:xfrm>
                  <a:off x="2414" y="3362"/>
                  <a:ext cx="60" cy="26"/>
                </a:xfrm>
                <a:custGeom>
                  <a:avLst/>
                  <a:gdLst/>
                  <a:ahLst/>
                  <a:cxnLst>
                    <a:cxn ang="0">
                      <a:pos x="60" y="8"/>
                    </a:cxn>
                    <a:cxn ang="0">
                      <a:pos x="34" y="0"/>
                    </a:cxn>
                    <a:cxn ang="0">
                      <a:pos x="0" y="18"/>
                    </a:cxn>
                    <a:cxn ang="0">
                      <a:pos x="24" y="26"/>
                    </a:cxn>
                    <a:cxn ang="0">
                      <a:pos x="60" y="8"/>
                    </a:cxn>
                  </a:cxnLst>
                  <a:rect l="0" t="0" r="r" b="b"/>
                  <a:pathLst>
                    <a:path w="60" h="26">
                      <a:moveTo>
                        <a:pt x="60" y="8"/>
                      </a:moveTo>
                      <a:lnTo>
                        <a:pt x="34" y="0"/>
                      </a:lnTo>
                      <a:lnTo>
                        <a:pt x="0" y="18"/>
                      </a:lnTo>
                      <a:lnTo>
                        <a:pt x="24" y="26"/>
                      </a:lnTo>
                      <a:lnTo>
                        <a:pt x="60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18" name="Group 4849"/>
              <p:cNvGrpSpPr>
                <a:grpSpLocks/>
              </p:cNvGrpSpPr>
              <p:nvPr/>
            </p:nvGrpSpPr>
            <p:grpSpPr bwMode="auto">
              <a:xfrm>
                <a:off x="2264" y="3156"/>
                <a:ext cx="1088" cy="316"/>
                <a:chOff x="2264" y="3156"/>
                <a:chExt cx="1088" cy="316"/>
              </a:xfrm>
            </p:grpSpPr>
            <p:sp>
              <p:nvSpPr>
                <p:cNvPr id="159474" name="Freeform 4850"/>
                <p:cNvSpPr>
                  <a:spLocks/>
                </p:cNvSpPr>
                <p:nvPr/>
              </p:nvSpPr>
              <p:spPr bwMode="auto">
                <a:xfrm>
                  <a:off x="2378" y="3380"/>
                  <a:ext cx="60" cy="26"/>
                </a:xfrm>
                <a:custGeom>
                  <a:avLst/>
                  <a:gdLst/>
                  <a:ahLst/>
                  <a:cxnLst>
                    <a:cxn ang="0">
                      <a:pos x="60" y="8"/>
                    </a:cxn>
                    <a:cxn ang="0">
                      <a:pos x="36" y="0"/>
                    </a:cxn>
                    <a:cxn ang="0">
                      <a:pos x="0" y="16"/>
                    </a:cxn>
                    <a:cxn ang="0">
                      <a:pos x="24" y="26"/>
                    </a:cxn>
                    <a:cxn ang="0">
                      <a:pos x="60" y="8"/>
                    </a:cxn>
                  </a:cxnLst>
                  <a:rect l="0" t="0" r="r" b="b"/>
                  <a:pathLst>
                    <a:path w="60" h="26">
                      <a:moveTo>
                        <a:pt x="60" y="8"/>
                      </a:moveTo>
                      <a:lnTo>
                        <a:pt x="36" y="0"/>
                      </a:lnTo>
                      <a:lnTo>
                        <a:pt x="0" y="16"/>
                      </a:lnTo>
                      <a:lnTo>
                        <a:pt x="24" y="26"/>
                      </a:lnTo>
                      <a:lnTo>
                        <a:pt x="60" y="8"/>
                      </a:lnTo>
                      <a:close/>
                    </a:path>
                  </a:pathLst>
                </a:custGeom>
                <a:solidFill>
                  <a:srgbClr val="006A6A"/>
                </a:solidFill>
                <a:ln w="0">
                  <a:solidFill>
                    <a:srgbClr val="006A6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75" name="Freeform 4851"/>
                <p:cNvSpPr>
                  <a:spLocks/>
                </p:cNvSpPr>
                <p:nvPr/>
              </p:nvSpPr>
              <p:spPr bwMode="auto">
                <a:xfrm>
                  <a:off x="2378" y="3380"/>
                  <a:ext cx="60" cy="26"/>
                </a:xfrm>
                <a:custGeom>
                  <a:avLst/>
                  <a:gdLst/>
                  <a:ahLst/>
                  <a:cxnLst>
                    <a:cxn ang="0">
                      <a:pos x="60" y="8"/>
                    </a:cxn>
                    <a:cxn ang="0">
                      <a:pos x="36" y="0"/>
                    </a:cxn>
                    <a:cxn ang="0">
                      <a:pos x="0" y="16"/>
                    </a:cxn>
                    <a:cxn ang="0">
                      <a:pos x="24" y="26"/>
                    </a:cxn>
                    <a:cxn ang="0">
                      <a:pos x="60" y="8"/>
                    </a:cxn>
                  </a:cxnLst>
                  <a:rect l="0" t="0" r="r" b="b"/>
                  <a:pathLst>
                    <a:path w="60" h="26">
                      <a:moveTo>
                        <a:pt x="60" y="8"/>
                      </a:moveTo>
                      <a:lnTo>
                        <a:pt x="36" y="0"/>
                      </a:lnTo>
                      <a:lnTo>
                        <a:pt x="0" y="16"/>
                      </a:lnTo>
                      <a:lnTo>
                        <a:pt x="24" y="26"/>
                      </a:lnTo>
                      <a:lnTo>
                        <a:pt x="60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76" name="Freeform 4852"/>
                <p:cNvSpPr>
                  <a:spLocks/>
                </p:cNvSpPr>
                <p:nvPr/>
              </p:nvSpPr>
              <p:spPr bwMode="auto">
                <a:xfrm>
                  <a:off x="2340" y="3396"/>
                  <a:ext cx="62" cy="26"/>
                </a:xfrm>
                <a:custGeom>
                  <a:avLst/>
                  <a:gdLst/>
                  <a:ahLst/>
                  <a:cxnLst>
                    <a:cxn ang="0">
                      <a:pos x="62" y="10"/>
                    </a:cxn>
                    <a:cxn ang="0">
                      <a:pos x="38" y="0"/>
                    </a:cxn>
                    <a:cxn ang="0">
                      <a:pos x="0" y="16"/>
                    </a:cxn>
                    <a:cxn ang="0">
                      <a:pos x="26" y="26"/>
                    </a:cxn>
                    <a:cxn ang="0">
                      <a:pos x="62" y="10"/>
                    </a:cxn>
                  </a:cxnLst>
                  <a:rect l="0" t="0" r="r" b="b"/>
                  <a:pathLst>
                    <a:path w="62" h="26">
                      <a:moveTo>
                        <a:pt x="62" y="10"/>
                      </a:moveTo>
                      <a:lnTo>
                        <a:pt x="38" y="0"/>
                      </a:lnTo>
                      <a:lnTo>
                        <a:pt x="0" y="16"/>
                      </a:lnTo>
                      <a:lnTo>
                        <a:pt x="26" y="26"/>
                      </a:lnTo>
                      <a:lnTo>
                        <a:pt x="62" y="10"/>
                      </a:lnTo>
                      <a:close/>
                    </a:path>
                  </a:pathLst>
                </a:custGeom>
                <a:solidFill>
                  <a:srgbClr val="007161"/>
                </a:solidFill>
                <a:ln w="0">
                  <a:solidFill>
                    <a:srgbClr val="00716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77" name="Freeform 4853"/>
                <p:cNvSpPr>
                  <a:spLocks/>
                </p:cNvSpPr>
                <p:nvPr/>
              </p:nvSpPr>
              <p:spPr bwMode="auto">
                <a:xfrm>
                  <a:off x="2340" y="3396"/>
                  <a:ext cx="62" cy="26"/>
                </a:xfrm>
                <a:custGeom>
                  <a:avLst/>
                  <a:gdLst/>
                  <a:ahLst/>
                  <a:cxnLst>
                    <a:cxn ang="0">
                      <a:pos x="62" y="10"/>
                    </a:cxn>
                    <a:cxn ang="0">
                      <a:pos x="38" y="0"/>
                    </a:cxn>
                    <a:cxn ang="0">
                      <a:pos x="0" y="16"/>
                    </a:cxn>
                    <a:cxn ang="0">
                      <a:pos x="26" y="26"/>
                    </a:cxn>
                    <a:cxn ang="0">
                      <a:pos x="62" y="10"/>
                    </a:cxn>
                  </a:cxnLst>
                  <a:rect l="0" t="0" r="r" b="b"/>
                  <a:pathLst>
                    <a:path w="62" h="26">
                      <a:moveTo>
                        <a:pt x="62" y="10"/>
                      </a:moveTo>
                      <a:lnTo>
                        <a:pt x="38" y="0"/>
                      </a:lnTo>
                      <a:lnTo>
                        <a:pt x="0" y="16"/>
                      </a:lnTo>
                      <a:lnTo>
                        <a:pt x="26" y="26"/>
                      </a:lnTo>
                      <a:lnTo>
                        <a:pt x="62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78" name="Freeform 4854"/>
                <p:cNvSpPr>
                  <a:spLocks/>
                </p:cNvSpPr>
                <p:nvPr/>
              </p:nvSpPr>
              <p:spPr bwMode="auto">
                <a:xfrm>
                  <a:off x="2302" y="3412"/>
                  <a:ext cx="64" cy="24"/>
                </a:xfrm>
                <a:custGeom>
                  <a:avLst/>
                  <a:gdLst/>
                  <a:ahLst/>
                  <a:cxnLst>
                    <a:cxn ang="0">
                      <a:pos x="64" y="10"/>
                    </a:cxn>
                    <a:cxn ang="0">
                      <a:pos x="38" y="0"/>
                    </a:cxn>
                    <a:cxn ang="0">
                      <a:pos x="0" y="14"/>
                    </a:cxn>
                    <a:cxn ang="0">
                      <a:pos x="26" y="24"/>
                    </a:cxn>
                    <a:cxn ang="0">
                      <a:pos x="64" y="10"/>
                    </a:cxn>
                  </a:cxnLst>
                  <a:rect l="0" t="0" r="r" b="b"/>
                  <a:pathLst>
                    <a:path w="64" h="24">
                      <a:moveTo>
                        <a:pt x="64" y="10"/>
                      </a:moveTo>
                      <a:lnTo>
                        <a:pt x="38" y="0"/>
                      </a:lnTo>
                      <a:lnTo>
                        <a:pt x="0" y="14"/>
                      </a:lnTo>
                      <a:lnTo>
                        <a:pt x="26" y="24"/>
                      </a:lnTo>
                      <a:lnTo>
                        <a:pt x="64" y="10"/>
                      </a:lnTo>
                      <a:close/>
                    </a:path>
                  </a:pathLst>
                </a:custGeom>
                <a:solidFill>
                  <a:srgbClr val="007754"/>
                </a:solidFill>
                <a:ln w="0">
                  <a:solidFill>
                    <a:srgbClr val="00775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79" name="Freeform 4855"/>
                <p:cNvSpPr>
                  <a:spLocks/>
                </p:cNvSpPr>
                <p:nvPr/>
              </p:nvSpPr>
              <p:spPr bwMode="auto">
                <a:xfrm>
                  <a:off x="2302" y="3412"/>
                  <a:ext cx="64" cy="24"/>
                </a:xfrm>
                <a:custGeom>
                  <a:avLst/>
                  <a:gdLst/>
                  <a:ahLst/>
                  <a:cxnLst>
                    <a:cxn ang="0">
                      <a:pos x="64" y="10"/>
                    </a:cxn>
                    <a:cxn ang="0">
                      <a:pos x="38" y="0"/>
                    </a:cxn>
                    <a:cxn ang="0">
                      <a:pos x="0" y="14"/>
                    </a:cxn>
                    <a:cxn ang="0">
                      <a:pos x="26" y="24"/>
                    </a:cxn>
                    <a:cxn ang="0">
                      <a:pos x="64" y="10"/>
                    </a:cxn>
                  </a:cxnLst>
                  <a:rect l="0" t="0" r="r" b="b"/>
                  <a:pathLst>
                    <a:path w="64" h="24">
                      <a:moveTo>
                        <a:pt x="64" y="10"/>
                      </a:moveTo>
                      <a:lnTo>
                        <a:pt x="38" y="0"/>
                      </a:lnTo>
                      <a:lnTo>
                        <a:pt x="0" y="14"/>
                      </a:lnTo>
                      <a:lnTo>
                        <a:pt x="26" y="24"/>
                      </a:lnTo>
                      <a:lnTo>
                        <a:pt x="64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80" name="Freeform 4856"/>
                <p:cNvSpPr>
                  <a:spLocks/>
                </p:cNvSpPr>
                <p:nvPr/>
              </p:nvSpPr>
              <p:spPr bwMode="auto">
                <a:xfrm>
                  <a:off x="2264" y="3426"/>
                  <a:ext cx="64" cy="22"/>
                </a:xfrm>
                <a:custGeom>
                  <a:avLst/>
                  <a:gdLst/>
                  <a:ahLst/>
                  <a:cxnLst>
                    <a:cxn ang="0">
                      <a:pos x="64" y="10"/>
                    </a:cxn>
                    <a:cxn ang="0">
                      <a:pos x="38" y="0"/>
                    </a:cxn>
                    <a:cxn ang="0">
                      <a:pos x="0" y="10"/>
                    </a:cxn>
                    <a:cxn ang="0">
                      <a:pos x="26" y="22"/>
                    </a:cxn>
                    <a:cxn ang="0">
                      <a:pos x="64" y="10"/>
                    </a:cxn>
                  </a:cxnLst>
                  <a:rect l="0" t="0" r="r" b="b"/>
                  <a:pathLst>
                    <a:path w="64" h="22">
                      <a:moveTo>
                        <a:pt x="64" y="10"/>
                      </a:moveTo>
                      <a:lnTo>
                        <a:pt x="38" y="0"/>
                      </a:lnTo>
                      <a:lnTo>
                        <a:pt x="0" y="10"/>
                      </a:lnTo>
                      <a:lnTo>
                        <a:pt x="26" y="22"/>
                      </a:lnTo>
                      <a:lnTo>
                        <a:pt x="64" y="10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81" name="Freeform 4857"/>
                <p:cNvSpPr>
                  <a:spLocks/>
                </p:cNvSpPr>
                <p:nvPr/>
              </p:nvSpPr>
              <p:spPr bwMode="auto">
                <a:xfrm>
                  <a:off x="2264" y="3426"/>
                  <a:ext cx="64" cy="22"/>
                </a:xfrm>
                <a:custGeom>
                  <a:avLst/>
                  <a:gdLst/>
                  <a:ahLst/>
                  <a:cxnLst>
                    <a:cxn ang="0">
                      <a:pos x="64" y="10"/>
                    </a:cxn>
                    <a:cxn ang="0">
                      <a:pos x="38" y="0"/>
                    </a:cxn>
                    <a:cxn ang="0">
                      <a:pos x="0" y="10"/>
                    </a:cxn>
                    <a:cxn ang="0">
                      <a:pos x="26" y="22"/>
                    </a:cxn>
                    <a:cxn ang="0">
                      <a:pos x="64" y="10"/>
                    </a:cxn>
                  </a:cxnLst>
                  <a:rect l="0" t="0" r="r" b="b"/>
                  <a:pathLst>
                    <a:path w="64" h="22">
                      <a:moveTo>
                        <a:pt x="64" y="10"/>
                      </a:moveTo>
                      <a:lnTo>
                        <a:pt x="38" y="0"/>
                      </a:lnTo>
                      <a:lnTo>
                        <a:pt x="0" y="10"/>
                      </a:lnTo>
                      <a:lnTo>
                        <a:pt x="26" y="22"/>
                      </a:lnTo>
                      <a:lnTo>
                        <a:pt x="64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82" name="Freeform 4858"/>
                <p:cNvSpPr>
                  <a:spLocks/>
                </p:cNvSpPr>
                <p:nvPr/>
              </p:nvSpPr>
              <p:spPr bwMode="auto">
                <a:xfrm>
                  <a:off x="3248" y="3156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8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8" y="12"/>
                      </a:lnTo>
                      <a:lnTo>
                        <a:pt x="48" y="6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83" name="Freeform 4859"/>
                <p:cNvSpPr>
                  <a:spLocks/>
                </p:cNvSpPr>
                <p:nvPr/>
              </p:nvSpPr>
              <p:spPr bwMode="auto">
                <a:xfrm>
                  <a:off x="3248" y="3156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8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8" y="12"/>
                      </a:lnTo>
                      <a:lnTo>
                        <a:pt x="4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84" name="Freeform 4860"/>
                <p:cNvSpPr>
                  <a:spLocks/>
                </p:cNvSpPr>
                <p:nvPr/>
              </p:nvSpPr>
              <p:spPr bwMode="auto">
                <a:xfrm>
                  <a:off x="3226" y="3162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8" y="14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4">
                      <a:moveTo>
                        <a:pt x="50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8" y="14"/>
                      </a:lnTo>
                      <a:lnTo>
                        <a:pt x="50" y="6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85" name="Freeform 4861"/>
                <p:cNvSpPr>
                  <a:spLocks/>
                </p:cNvSpPr>
                <p:nvPr/>
              </p:nvSpPr>
              <p:spPr bwMode="auto">
                <a:xfrm>
                  <a:off x="3226" y="3162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8" y="14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4">
                      <a:moveTo>
                        <a:pt x="50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8" y="14"/>
                      </a:lnTo>
                      <a:lnTo>
                        <a:pt x="5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86" name="Freeform 4862"/>
                <p:cNvSpPr>
                  <a:spLocks/>
                </p:cNvSpPr>
                <p:nvPr/>
              </p:nvSpPr>
              <p:spPr bwMode="auto">
                <a:xfrm>
                  <a:off x="3204" y="3168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28" y="14"/>
                    </a:cxn>
                    <a:cxn ang="0">
                      <a:pos x="50" y="8"/>
                    </a:cxn>
                  </a:cxnLst>
                  <a:rect l="0" t="0" r="r" b="b"/>
                  <a:pathLst>
                    <a:path w="50" h="14">
                      <a:moveTo>
                        <a:pt x="50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8" y="14"/>
                      </a:lnTo>
                      <a:lnTo>
                        <a:pt x="50" y="8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87" name="Freeform 4863"/>
                <p:cNvSpPr>
                  <a:spLocks/>
                </p:cNvSpPr>
                <p:nvPr/>
              </p:nvSpPr>
              <p:spPr bwMode="auto">
                <a:xfrm>
                  <a:off x="3204" y="3168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28" y="14"/>
                    </a:cxn>
                    <a:cxn ang="0">
                      <a:pos x="50" y="8"/>
                    </a:cxn>
                  </a:cxnLst>
                  <a:rect l="0" t="0" r="r" b="b"/>
                  <a:pathLst>
                    <a:path w="50" h="14">
                      <a:moveTo>
                        <a:pt x="50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8" y="14"/>
                      </a:lnTo>
                      <a:lnTo>
                        <a:pt x="50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88" name="Freeform 4864"/>
                <p:cNvSpPr>
                  <a:spLocks/>
                </p:cNvSpPr>
                <p:nvPr/>
              </p:nvSpPr>
              <p:spPr bwMode="auto">
                <a:xfrm>
                  <a:off x="3182" y="3176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0" y="6"/>
                      </a:lnTo>
                      <a:close/>
                    </a:path>
                  </a:pathLst>
                </a:custGeom>
                <a:solidFill>
                  <a:srgbClr val="007C45"/>
                </a:solidFill>
                <a:ln w="0">
                  <a:solidFill>
                    <a:srgbClr val="007C4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89" name="Freeform 4865"/>
                <p:cNvSpPr>
                  <a:spLocks/>
                </p:cNvSpPr>
                <p:nvPr/>
              </p:nvSpPr>
              <p:spPr bwMode="auto">
                <a:xfrm>
                  <a:off x="3182" y="3176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90" name="Freeform 4866"/>
                <p:cNvSpPr>
                  <a:spLocks/>
                </p:cNvSpPr>
                <p:nvPr/>
              </p:nvSpPr>
              <p:spPr bwMode="auto">
                <a:xfrm>
                  <a:off x="3160" y="3182"/>
                  <a:ext cx="48" cy="14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6" y="14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4">
                      <a:moveTo>
                        <a:pt x="48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6" y="14"/>
                      </a:lnTo>
                      <a:lnTo>
                        <a:pt x="48" y="6"/>
                      </a:lnTo>
                      <a:close/>
                    </a:path>
                  </a:pathLst>
                </a:custGeom>
                <a:solidFill>
                  <a:srgbClr val="007C44"/>
                </a:solidFill>
                <a:ln w="0">
                  <a:solidFill>
                    <a:srgbClr val="007C4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91" name="Freeform 4867"/>
                <p:cNvSpPr>
                  <a:spLocks/>
                </p:cNvSpPr>
                <p:nvPr/>
              </p:nvSpPr>
              <p:spPr bwMode="auto">
                <a:xfrm>
                  <a:off x="3160" y="3182"/>
                  <a:ext cx="48" cy="14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6" y="14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4">
                      <a:moveTo>
                        <a:pt x="48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6" y="14"/>
                      </a:lnTo>
                      <a:lnTo>
                        <a:pt x="4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92" name="Freeform 4868"/>
                <p:cNvSpPr>
                  <a:spLocks/>
                </p:cNvSpPr>
                <p:nvPr/>
              </p:nvSpPr>
              <p:spPr bwMode="auto">
                <a:xfrm>
                  <a:off x="3136" y="3188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6" y="14"/>
                    </a:cxn>
                    <a:cxn ang="0">
                      <a:pos x="50" y="8"/>
                    </a:cxn>
                  </a:cxnLst>
                  <a:rect l="0" t="0" r="r" b="b"/>
                  <a:pathLst>
                    <a:path w="50" h="14">
                      <a:moveTo>
                        <a:pt x="50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6" y="14"/>
                      </a:lnTo>
                      <a:lnTo>
                        <a:pt x="50" y="8"/>
                      </a:lnTo>
                      <a:close/>
                    </a:path>
                  </a:pathLst>
                </a:custGeom>
                <a:solidFill>
                  <a:srgbClr val="007C42"/>
                </a:solidFill>
                <a:ln w="0">
                  <a:solidFill>
                    <a:srgbClr val="007C4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93" name="Freeform 4869"/>
                <p:cNvSpPr>
                  <a:spLocks/>
                </p:cNvSpPr>
                <p:nvPr/>
              </p:nvSpPr>
              <p:spPr bwMode="auto">
                <a:xfrm>
                  <a:off x="3136" y="3188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6" y="14"/>
                    </a:cxn>
                    <a:cxn ang="0">
                      <a:pos x="50" y="8"/>
                    </a:cxn>
                  </a:cxnLst>
                  <a:rect l="0" t="0" r="r" b="b"/>
                  <a:pathLst>
                    <a:path w="50" h="14">
                      <a:moveTo>
                        <a:pt x="50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6" y="14"/>
                      </a:lnTo>
                      <a:lnTo>
                        <a:pt x="50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94" name="Freeform 4870"/>
                <p:cNvSpPr>
                  <a:spLocks/>
                </p:cNvSpPr>
                <p:nvPr/>
              </p:nvSpPr>
              <p:spPr bwMode="auto">
                <a:xfrm>
                  <a:off x="3112" y="3194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8"/>
                    </a:cxn>
                    <a:cxn ang="0">
                      <a:pos x="24" y="0"/>
                    </a:cxn>
                    <a:cxn ang="0">
                      <a:pos x="0" y="8"/>
                    </a:cxn>
                    <a:cxn ang="0">
                      <a:pos x="28" y="14"/>
                    </a:cxn>
                    <a:cxn ang="0">
                      <a:pos x="50" y="8"/>
                    </a:cxn>
                  </a:cxnLst>
                  <a:rect l="0" t="0" r="r" b="b"/>
                  <a:pathLst>
                    <a:path w="50" h="14">
                      <a:moveTo>
                        <a:pt x="50" y="8"/>
                      </a:move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28" y="14"/>
                      </a:lnTo>
                      <a:lnTo>
                        <a:pt x="50" y="8"/>
                      </a:lnTo>
                      <a:close/>
                    </a:path>
                  </a:pathLst>
                </a:custGeom>
                <a:solidFill>
                  <a:srgbClr val="007C3F"/>
                </a:solidFill>
                <a:ln w="0">
                  <a:solidFill>
                    <a:srgbClr val="007C3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95" name="Freeform 4871"/>
                <p:cNvSpPr>
                  <a:spLocks/>
                </p:cNvSpPr>
                <p:nvPr/>
              </p:nvSpPr>
              <p:spPr bwMode="auto">
                <a:xfrm>
                  <a:off x="3112" y="3194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8"/>
                    </a:cxn>
                    <a:cxn ang="0">
                      <a:pos x="24" y="0"/>
                    </a:cxn>
                    <a:cxn ang="0">
                      <a:pos x="0" y="8"/>
                    </a:cxn>
                    <a:cxn ang="0">
                      <a:pos x="28" y="14"/>
                    </a:cxn>
                    <a:cxn ang="0">
                      <a:pos x="50" y="8"/>
                    </a:cxn>
                  </a:cxnLst>
                  <a:rect l="0" t="0" r="r" b="b"/>
                  <a:pathLst>
                    <a:path w="50" h="14">
                      <a:moveTo>
                        <a:pt x="50" y="8"/>
                      </a:move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28" y="14"/>
                      </a:lnTo>
                      <a:lnTo>
                        <a:pt x="50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96" name="Freeform 4872"/>
                <p:cNvSpPr>
                  <a:spLocks/>
                </p:cNvSpPr>
                <p:nvPr/>
              </p:nvSpPr>
              <p:spPr bwMode="auto">
                <a:xfrm>
                  <a:off x="3088" y="3202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8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8" y="12"/>
                      </a:lnTo>
                      <a:lnTo>
                        <a:pt x="52" y="6"/>
                      </a:lnTo>
                      <a:close/>
                    </a:path>
                  </a:pathLst>
                </a:custGeom>
                <a:solidFill>
                  <a:srgbClr val="007C3C"/>
                </a:solidFill>
                <a:ln w="0">
                  <a:solidFill>
                    <a:srgbClr val="007C3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97" name="Freeform 4873"/>
                <p:cNvSpPr>
                  <a:spLocks/>
                </p:cNvSpPr>
                <p:nvPr/>
              </p:nvSpPr>
              <p:spPr bwMode="auto">
                <a:xfrm>
                  <a:off x="3088" y="3202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8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8" y="12"/>
                      </a:lnTo>
                      <a:lnTo>
                        <a:pt x="5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98" name="Freeform 4874"/>
                <p:cNvSpPr>
                  <a:spLocks/>
                </p:cNvSpPr>
                <p:nvPr/>
              </p:nvSpPr>
              <p:spPr bwMode="auto">
                <a:xfrm>
                  <a:off x="3064" y="3208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8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8" y="12"/>
                      </a:lnTo>
                      <a:lnTo>
                        <a:pt x="52" y="6"/>
                      </a:lnTo>
                      <a:close/>
                    </a:path>
                  </a:pathLst>
                </a:custGeom>
                <a:solidFill>
                  <a:srgbClr val="007C39"/>
                </a:solidFill>
                <a:ln w="0">
                  <a:solidFill>
                    <a:srgbClr val="007C3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499" name="Freeform 4875"/>
                <p:cNvSpPr>
                  <a:spLocks/>
                </p:cNvSpPr>
                <p:nvPr/>
              </p:nvSpPr>
              <p:spPr bwMode="auto">
                <a:xfrm>
                  <a:off x="3064" y="3208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8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8" y="12"/>
                      </a:lnTo>
                      <a:lnTo>
                        <a:pt x="5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00" name="Freeform 4876"/>
                <p:cNvSpPr>
                  <a:spLocks/>
                </p:cNvSpPr>
                <p:nvPr/>
              </p:nvSpPr>
              <p:spPr bwMode="auto">
                <a:xfrm>
                  <a:off x="3040" y="3214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2" y="6"/>
                      </a:lnTo>
                      <a:close/>
                    </a:path>
                  </a:pathLst>
                </a:custGeom>
                <a:solidFill>
                  <a:srgbClr val="007B35"/>
                </a:solidFill>
                <a:ln w="0">
                  <a:solidFill>
                    <a:srgbClr val="007B3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01" name="Freeform 4877"/>
                <p:cNvSpPr>
                  <a:spLocks/>
                </p:cNvSpPr>
                <p:nvPr/>
              </p:nvSpPr>
              <p:spPr bwMode="auto">
                <a:xfrm>
                  <a:off x="3040" y="3214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02" name="Freeform 4878"/>
                <p:cNvSpPr>
                  <a:spLocks/>
                </p:cNvSpPr>
                <p:nvPr/>
              </p:nvSpPr>
              <p:spPr bwMode="auto">
                <a:xfrm>
                  <a:off x="3014" y="3220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28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28" y="12"/>
                      </a:lnTo>
                      <a:lnTo>
                        <a:pt x="52" y="6"/>
                      </a:lnTo>
                      <a:close/>
                    </a:path>
                  </a:pathLst>
                </a:custGeom>
                <a:solidFill>
                  <a:srgbClr val="007B31"/>
                </a:solidFill>
                <a:ln w="0">
                  <a:solidFill>
                    <a:srgbClr val="007B3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03" name="Freeform 4879"/>
                <p:cNvSpPr>
                  <a:spLocks/>
                </p:cNvSpPr>
                <p:nvPr/>
              </p:nvSpPr>
              <p:spPr bwMode="auto">
                <a:xfrm>
                  <a:off x="3014" y="3220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28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28" y="12"/>
                      </a:lnTo>
                      <a:lnTo>
                        <a:pt x="5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04" name="Freeform 4880"/>
                <p:cNvSpPr>
                  <a:spLocks/>
                </p:cNvSpPr>
                <p:nvPr/>
              </p:nvSpPr>
              <p:spPr bwMode="auto">
                <a:xfrm>
                  <a:off x="2988" y="3224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8" y="12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2">
                      <a:moveTo>
                        <a:pt x="54" y="8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8" y="12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007A2D"/>
                </a:solidFill>
                <a:ln w="0">
                  <a:solidFill>
                    <a:srgbClr val="007A2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05" name="Freeform 4881"/>
                <p:cNvSpPr>
                  <a:spLocks/>
                </p:cNvSpPr>
                <p:nvPr/>
              </p:nvSpPr>
              <p:spPr bwMode="auto">
                <a:xfrm>
                  <a:off x="2988" y="3224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8" y="12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2">
                      <a:moveTo>
                        <a:pt x="54" y="8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8" y="12"/>
                      </a:lnTo>
                      <a:lnTo>
                        <a:pt x="5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06" name="Freeform 4882"/>
                <p:cNvSpPr>
                  <a:spLocks/>
                </p:cNvSpPr>
                <p:nvPr/>
              </p:nvSpPr>
              <p:spPr bwMode="auto">
                <a:xfrm>
                  <a:off x="2962" y="3230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8" y="12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2">
                      <a:moveTo>
                        <a:pt x="54" y="6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8" y="12"/>
                      </a:lnTo>
                      <a:lnTo>
                        <a:pt x="54" y="6"/>
                      </a:lnTo>
                      <a:close/>
                    </a:path>
                  </a:pathLst>
                </a:custGeom>
                <a:solidFill>
                  <a:srgbClr val="007929"/>
                </a:solidFill>
                <a:ln w="0">
                  <a:solidFill>
                    <a:srgbClr val="00792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07" name="Freeform 4883"/>
                <p:cNvSpPr>
                  <a:spLocks/>
                </p:cNvSpPr>
                <p:nvPr/>
              </p:nvSpPr>
              <p:spPr bwMode="auto">
                <a:xfrm>
                  <a:off x="2962" y="3230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8" y="12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2">
                      <a:moveTo>
                        <a:pt x="54" y="6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8" y="12"/>
                      </a:lnTo>
                      <a:lnTo>
                        <a:pt x="5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08" name="Freeform 4884"/>
                <p:cNvSpPr>
                  <a:spLocks/>
                </p:cNvSpPr>
                <p:nvPr/>
              </p:nvSpPr>
              <p:spPr bwMode="auto">
                <a:xfrm>
                  <a:off x="2936" y="3236"/>
                  <a:ext cx="54" cy="10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26" y="10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0">
                      <a:moveTo>
                        <a:pt x="54" y="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26" y="10"/>
                      </a:lnTo>
                      <a:lnTo>
                        <a:pt x="54" y="6"/>
                      </a:lnTo>
                      <a:close/>
                    </a:path>
                  </a:pathLst>
                </a:custGeom>
                <a:solidFill>
                  <a:srgbClr val="007725"/>
                </a:solidFill>
                <a:ln w="0">
                  <a:solidFill>
                    <a:srgbClr val="00772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09" name="Freeform 4885"/>
                <p:cNvSpPr>
                  <a:spLocks/>
                </p:cNvSpPr>
                <p:nvPr/>
              </p:nvSpPr>
              <p:spPr bwMode="auto">
                <a:xfrm>
                  <a:off x="2936" y="3236"/>
                  <a:ext cx="54" cy="10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26" y="10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0">
                      <a:moveTo>
                        <a:pt x="54" y="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26" y="10"/>
                      </a:lnTo>
                      <a:lnTo>
                        <a:pt x="5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10" name="Freeform 4886"/>
                <p:cNvSpPr>
                  <a:spLocks/>
                </p:cNvSpPr>
                <p:nvPr/>
              </p:nvSpPr>
              <p:spPr bwMode="auto">
                <a:xfrm>
                  <a:off x="2908" y="3240"/>
                  <a:ext cx="54" cy="10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28" y="10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0">
                      <a:moveTo>
                        <a:pt x="54" y="6"/>
                      </a:moveTo>
                      <a:lnTo>
                        <a:pt x="28" y="0"/>
                      </a:lnTo>
                      <a:lnTo>
                        <a:pt x="0" y="4"/>
                      </a:lnTo>
                      <a:lnTo>
                        <a:pt x="28" y="10"/>
                      </a:lnTo>
                      <a:lnTo>
                        <a:pt x="54" y="6"/>
                      </a:lnTo>
                      <a:close/>
                    </a:path>
                  </a:pathLst>
                </a:custGeom>
                <a:solidFill>
                  <a:srgbClr val="007621"/>
                </a:solidFill>
                <a:ln w="0">
                  <a:solidFill>
                    <a:srgbClr val="00762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11" name="Freeform 4887"/>
                <p:cNvSpPr>
                  <a:spLocks/>
                </p:cNvSpPr>
                <p:nvPr/>
              </p:nvSpPr>
              <p:spPr bwMode="auto">
                <a:xfrm>
                  <a:off x="2908" y="3240"/>
                  <a:ext cx="54" cy="10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28" y="10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0">
                      <a:moveTo>
                        <a:pt x="54" y="6"/>
                      </a:moveTo>
                      <a:lnTo>
                        <a:pt x="28" y="0"/>
                      </a:lnTo>
                      <a:lnTo>
                        <a:pt x="0" y="4"/>
                      </a:lnTo>
                      <a:lnTo>
                        <a:pt x="28" y="10"/>
                      </a:lnTo>
                      <a:lnTo>
                        <a:pt x="5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12" name="Freeform 4888"/>
                <p:cNvSpPr>
                  <a:spLocks/>
                </p:cNvSpPr>
                <p:nvPr/>
              </p:nvSpPr>
              <p:spPr bwMode="auto">
                <a:xfrm>
                  <a:off x="2882" y="3244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26" y="12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2">
                      <a:moveTo>
                        <a:pt x="54" y="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26" y="12"/>
                      </a:lnTo>
                      <a:lnTo>
                        <a:pt x="54" y="6"/>
                      </a:lnTo>
                      <a:close/>
                    </a:path>
                  </a:pathLst>
                </a:custGeom>
                <a:solidFill>
                  <a:srgbClr val="00741F"/>
                </a:solidFill>
                <a:ln w="0">
                  <a:solidFill>
                    <a:srgbClr val="00741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13" name="Freeform 4889"/>
                <p:cNvSpPr>
                  <a:spLocks/>
                </p:cNvSpPr>
                <p:nvPr/>
              </p:nvSpPr>
              <p:spPr bwMode="auto">
                <a:xfrm>
                  <a:off x="2882" y="3244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26" y="12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2">
                      <a:moveTo>
                        <a:pt x="54" y="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26" y="12"/>
                      </a:lnTo>
                      <a:lnTo>
                        <a:pt x="5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14" name="Freeform 4890"/>
                <p:cNvSpPr>
                  <a:spLocks/>
                </p:cNvSpPr>
                <p:nvPr/>
              </p:nvSpPr>
              <p:spPr bwMode="auto">
                <a:xfrm>
                  <a:off x="2854" y="3248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2">
                      <a:moveTo>
                        <a:pt x="54" y="8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00711D"/>
                </a:solidFill>
                <a:ln w="0">
                  <a:solidFill>
                    <a:srgbClr val="00711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15" name="Freeform 4891"/>
                <p:cNvSpPr>
                  <a:spLocks/>
                </p:cNvSpPr>
                <p:nvPr/>
              </p:nvSpPr>
              <p:spPr bwMode="auto">
                <a:xfrm>
                  <a:off x="2854" y="3248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2">
                      <a:moveTo>
                        <a:pt x="54" y="8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16" name="Freeform 4892"/>
                <p:cNvSpPr>
                  <a:spLocks/>
                </p:cNvSpPr>
                <p:nvPr/>
              </p:nvSpPr>
              <p:spPr bwMode="auto">
                <a:xfrm>
                  <a:off x="2824" y="3254"/>
                  <a:ext cx="56" cy="10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30" y="0"/>
                    </a:cxn>
                    <a:cxn ang="0">
                      <a:pos x="0" y="4"/>
                    </a:cxn>
                    <a:cxn ang="0">
                      <a:pos x="28" y="10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0">
                      <a:moveTo>
                        <a:pt x="56" y="6"/>
                      </a:moveTo>
                      <a:lnTo>
                        <a:pt x="30" y="0"/>
                      </a:lnTo>
                      <a:lnTo>
                        <a:pt x="0" y="4"/>
                      </a:lnTo>
                      <a:lnTo>
                        <a:pt x="28" y="10"/>
                      </a:lnTo>
                      <a:lnTo>
                        <a:pt x="56" y="6"/>
                      </a:lnTo>
                      <a:close/>
                    </a:path>
                  </a:pathLst>
                </a:custGeom>
                <a:solidFill>
                  <a:srgbClr val="006F1C"/>
                </a:solidFill>
                <a:ln w="0">
                  <a:solidFill>
                    <a:srgbClr val="006F1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17" name="Freeform 4893"/>
                <p:cNvSpPr>
                  <a:spLocks/>
                </p:cNvSpPr>
                <p:nvPr/>
              </p:nvSpPr>
              <p:spPr bwMode="auto">
                <a:xfrm>
                  <a:off x="2824" y="3254"/>
                  <a:ext cx="56" cy="10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30" y="0"/>
                    </a:cxn>
                    <a:cxn ang="0">
                      <a:pos x="0" y="4"/>
                    </a:cxn>
                    <a:cxn ang="0">
                      <a:pos x="28" y="10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0">
                      <a:moveTo>
                        <a:pt x="56" y="6"/>
                      </a:moveTo>
                      <a:lnTo>
                        <a:pt x="30" y="0"/>
                      </a:lnTo>
                      <a:lnTo>
                        <a:pt x="0" y="4"/>
                      </a:lnTo>
                      <a:lnTo>
                        <a:pt x="28" y="10"/>
                      </a:lnTo>
                      <a:lnTo>
                        <a:pt x="5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18" name="Freeform 4894"/>
                <p:cNvSpPr>
                  <a:spLocks/>
                </p:cNvSpPr>
                <p:nvPr/>
              </p:nvSpPr>
              <p:spPr bwMode="auto">
                <a:xfrm>
                  <a:off x="2796" y="3258"/>
                  <a:ext cx="56" cy="10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6" y="10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0">
                      <a:moveTo>
                        <a:pt x="56" y="6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6" y="10"/>
                      </a:lnTo>
                      <a:lnTo>
                        <a:pt x="56" y="6"/>
                      </a:lnTo>
                      <a:close/>
                    </a:path>
                  </a:pathLst>
                </a:custGeom>
                <a:solidFill>
                  <a:srgbClr val="006C1C"/>
                </a:solidFill>
                <a:ln w="0">
                  <a:solidFill>
                    <a:srgbClr val="006C1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19" name="Freeform 4895"/>
                <p:cNvSpPr>
                  <a:spLocks/>
                </p:cNvSpPr>
                <p:nvPr/>
              </p:nvSpPr>
              <p:spPr bwMode="auto">
                <a:xfrm>
                  <a:off x="2796" y="3258"/>
                  <a:ext cx="56" cy="10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6" y="10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0">
                      <a:moveTo>
                        <a:pt x="56" y="6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6" y="10"/>
                      </a:lnTo>
                      <a:lnTo>
                        <a:pt x="5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20" name="Freeform 4896"/>
                <p:cNvSpPr>
                  <a:spLocks/>
                </p:cNvSpPr>
                <p:nvPr/>
              </p:nvSpPr>
              <p:spPr bwMode="auto">
                <a:xfrm>
                  <a:off x="2766" y="3264"/>
                  <a:ext cx="56" cy="10"/>
                </a:xfrm>
                <a:custGeom>
                  <a:avLst/>
                  <a:gdLst/>
                  <a:ahLst/>
                  <a:cxnLst>
                    <a:cxn ang="0">
                      <a:pos x="56" y="4"/>
                    </a:cxn>
                    <a:cxn ang="0">
                      <a:pos x="30" y="0"/>
                    </a:cxn>
                    <a:cxn ang="0">
                      <a:pos x="0" y="4"/>
                    </a:cxn>
                    <a:cxn ang="0">
                      <a:pos x="28" y="10"/>
                    </a:cxn>
                    <a:cxn ang="0">
                      <a:pos x="56" y="4"/>
                    </a:cxn>
                  </a:cxnLst>
                  <a:rect l="0" t="0" r="r" b="b"/>
                  <a:pathLst>
                    <a:path w="56" h="10">
                      <a:moveTo>
                        <a:pt x="56" y="4"/>
                      </a:moveTo>
                      <a:lnTo>
                        <a:pt x="30" y="0"/>
                      </a:lnTo>
                      <a:lnTo>
                        <a:pt x="0" y="4"/>
                      </a:lnTo>
                      <a:lnTo>
                        <a:pt x="28" y="10"/>
                      </a:lnTo>
                      <a:lnTo>
                        <a:pt x="56" y="4"/>
                      </a:lnTo>
                      <a:close/>
                    </a:path>
                  </a:pathLst>
                </a:custGeom>
                <a:solidFill>
                  <a:srgbClr val="006A1E"/>
                </a:solidFill>
                <a:ln w="0">
                  <a:solidFill>
                    <a:srgbClr val="006A1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21" name="Freeform 4897"/>
                <p:cNvSpPr>
                  <a:spLocks/>
                </p:cNvSpPr>
                <p:nvPr/>
              </p:nvSpPr>
              <p:spPr bwMode="auto">
                <a:xfrm>
                  <a:off x="2766" y="3264"/>
                  <a:ext cx="56" cy="10"/>
                </a:xfrm>
                <a:custGeom>
                  <a:avLst/>
                  <a:gdLst/>
                  <a:ahLst/>
                  <a:cxnLst>
                    <a:cxn ang="0">
                      <a:pos x="56" y="4"/>
                    </a:cxn>
                    <a:cxn ang="0">
                      <a:pos x="30" y="0"/>
                    </a:cxn>
                    <a:cxn ang="0">
                      <a:pos x="0" y="4"/>
                    </a:cxn>
                    <a:cxn ang="0">
                      <a:pos x="28" y="10"/>
                    </a:cxn>
                    <a:cxn ang="0">
                      <a:pos x="56" y="4"/>
                    </a:cxn>
                  </a:cxnLst>
                  <a:rect l="0" t="0" r="r" b="b"/>
                  <a:pathLst>
                    <a:path w="56" h="10">
                      <a:moveTo>
                        <a:pt x="56" y="4"/>
                      </a:moveTo>
                      <a:lnTo>
                        <a:pt x="30" y="0"/>
                      </a:lnTo>
                      <a:lnTo>
                        <a:pt x="0" y="4"/>
                      </a:lnTo>
                      <a:lnTo>
                        <a:pt x="28" y="10"/>
                      </a:lnTo>
                      <a:lnTo>
                        <a:pt x="56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22" name="Freeform 4898"/>
                <p:cNvSpPr>
                  <a:spLocks/>
                </p:cNvSpPr>
                <p:nvPr/>
              </p:nvSpPr>
              <p:spPr bwMode="auto">
                <a:xfrm>
                  <a:off x="2736" y="3268"/>
                  <a:ext cx="58" cy="12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12">
                      <a:moveTo>
                        <a:pt x="58" y="6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8" y="6"/>
                      </a:lnTo>
                      <a:close/>
                    </a:path>
                  </a:pathLst>
                </a:custGeom>
                <a:solidFill>
                  <a:srgbClr val="006722"/>
                </a:solidFill>
                <a:ln w="0">
                  <a:solidFill>
                    <a:srgbClr val="00672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23" name="Freeform 4899"/>
                <p:cNvSpPr>
                  <a:spLocks/>
                </p:cNvSpPr>
                <p:nvPr/>
              </p:nvSpPr>
              <p:spPr bwMode="auto">
                <a:xfrm>
                  <a:off x="2736" y="3268"/>
                  <a:ext cx="58" cy="12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12">
                      <a:moveTo>
                        <a:pt x="58" y="6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24" name="Freeform 4900"/>
                <p:cNvSpPr>
                  <a:spLocks/>
                </p:cNvSpPr>
                <p:nvPr/>
              </p:nvSpPr>
              <p:spPr bwMode="auto">
                <a:xfrm>
                  <a:off x="2706" y="3274"/>
                  <a:ext cx="56" cy="12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30" y="0"/>
                    </a:cxn>
                    <a:cxn ang="0">
                      <a:pos x="0" y="8"/>
                    </a:cxn>
                    <a:cxn ang="0">
                      <a:pos x="26" y="12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2">
                      <a:moveTo>
                        <a:pt x="56" y="6"/>
                      </a:moveTo>
                      <a:lnTo>
                        <a:pt x="30" y="0"/>
                      </a:lnTo>
                      <a:lnTo>
                        <a:pt x="0" y="8"/>
                      </a:lnTo>
                      <a:lnTo>
                        <a:pt x="26" y="12"/>
                      </a:lnTo>
                      <a:lnTo>
                        <a:pt x="56" y="6"/>
                      </a:lnTo>
                      <a:close/>
                    </a:path>
                  </a:pathLst>
                </a:custGeom>
                <a:solidFill>
                  <a:srgbClr val="006428"/>
                </a:solidFill>
                <a:ln w="0">
                  <a:solidFill>
                    <a:srgbClr val="00642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25" name="Freeform 4901"/>
                <p:cNvSpPr>
                  <a:spLocks/>
                </p:cNvSpPr>
                <p:nvPr/>
              </p:nvSpPr>
              <p:spPr bwMode="auto">
                <a:xfrm>
                  <a:off x="2706" y="3274"/>
                  <a:ext cx="56" cy="12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30" y="0"/>
                    </a:cxn>
                    <a:cxn ang="0">
                      <a:pos x="0" y="8"/>
                    </a:cxn>
                    <a:cxn ang="0">
                      <a:pos x="26" y="12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2">
                      <a:moveTo>
                        <a:pt x="56" y="6"/>
                      </a:moveTo>
                      <a:lnTo>
                        <a:pt x="30" y="0"/>
                      </a:lnTo>
                      <a:lnTo>
                        <a:pt x="0" y="8"/>
                      </a:lnTo>
                      <a:lnTo>
                        <a:pt x="26" y="12"/>
                      </a:lnTo>
                      <a:lnTo>
                        <a:pt x="5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26" name="Freeform 4902"/>
                <p:cNvSpPr>
                  <a:spLocks/>
                </p:cNvSpPr>
                <p:nvPr/>
              </p:nvSpPr>
              <p:spPr bwMode="auto">
                <a:xfrm>
                  <a:off x="2674" y="3282"/>
                  <a:ext cx="58" cy="12"/>
                </a:xfrm>
                <a:custGeom>
                  <a:avLst/>
                  <a:gdLst/>
                  <a:ahLst/>
                  <a:cxnLst>
                    <a:cxn ang="0">
                      <a:pos x="58" y="4"/>
                    </a:cxn>
                    <a:cxn ang="0">
                      <a:pos x="32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8" y="4"/>
                    </a:cxn>
                  </a:cxnLst>
                  <a:rect l="0" t="0" r="r" b="b"/>
                  <a:pathLst>
                    <a:path w="58" h="12">
                      <a:moveTo>
                        <a:pt x="58" y="4"/>
                      </a:moveTo>
                      <a:lnTo>
                        <a:pt x="32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8" y="4"/>
                      </a:lnTo>
                      <a:close/>
                    </a:path>
                  </a:pathLst>
                </a:custGeom>
                <a:solidFill>
                  <a:srgbClr val="00622F"/>
                </a:solidFill>
                <a:ln w="0">
                  <a:solidFill>
                    <a:srgbClr val="00622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27" name="Freeform 4903"/>
                <p:cNvSpPr>
                  <a:spLocks/>
                </p:cNvSpPr>
                <p:nvPr/>
              </p:nvSpPr>
              <p:spPr bwMode="auto">
                <a:xfrm>
                  <a:off x="2674" y="3282"/>
                  <a:ext cx="58" cy="12"/>
                </a:xfrm>
                <a:custGeom>
                  <a:avLst/>
                  <a:gdLst/>
                  <a:ahLst/>
                  <a:cxnLst>
                    <a:cxn ang="0">
                      <a:pos x="58" y="4"/>
                    </a:cxn>
                    <a:cxn ang="0">
                      <a:pos x="32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8" y="4"/>
                    </a:cxn>
                  </a:cxnLst>
                  <a:rect l="0" t="0" r="r" b="b"/>
                  <a:pathLst>
                    <a:path w="58" h="12">
                      <a:moveTo>
                        <a:pt x="58" y="4"/>
                      </a:moveTo>
                      <a:lnTo>
                        <a:pt x="32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8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28" name="Freeform 4904"/>
                <p:cNvSpPr>
                  <a:spLocks/>
                </p:cNvSpPr>
                <p:nvPr/>
              </p:nvSpPr>
              <p:spPr bwMode="auto">
                <a:xfrm>
                  <a:off x="2642" y="3288"/>
                  <a:ext cx="58" cy="14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32" y="0"/>
                    </a:cxn>
                    <a:cxn ang="0">
                      <a:pos x="0" y="10"/>
                    </a:cxn>
                    <a:cxn ang="0">
                      <a:pos x="26" y="14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14">
                      <a:moveTo>
                        <a:pt x="58" y="6"/>
                      </a:moveTo>
                      <a:lnTo>
                        <a:pt x="32" y="0"/>
                      </a:lnTo>
                      <a:lnTo>
                        <a:pt x="0" y="10"/>
                      </a:lnTo>
                      <a:lnTo>
                        <a:pt x="26" y="14"/>
                      </a:lnTo>
                      <a:lnTo>
                        <a:pt x="58" y="6"/>
                      </a:lnTo>
                      <a:close/>
                    </a:path>
                  </a:pathLst>
                </a:custGeom>
                <a:solidFill>
                  <a:srgbClr val="006039"/>
                </a:solidFill>
                <a:ln w="0">
                  <a:solidFill>
                    <a:srgbClr val="00603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29" name="Freeform 4905"/>
                <p:cNvSpPr>
                  <a:spLocks/>
                </p:cNvSpPr>
                <p:nvPr/>
              </p:nvSpPr>
              <p:spPr bwMode="auto">
                <a:xfrm>
                  <a:off x="2642" y="3288"/>
                  <a:ext cx="58" cy="14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32" y="0"/>
                    </a:cxn>
                    <a:cxn ang="0">
                      <a:pos x="0" y="10"/>
                    </a:cxn>
                    <a:cxn ang="0">
                      <a:pos x="26" y="14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14">
                      <a:moveTo>
                        <a:pt x="58" y="6"/>
                      </a:moveTo>
                      <a:lnTo>
                        <a:pt x="32" y="0"/>
                      </a:lnTo>
                      <a:lnTo>
                        <a:pt x="0" y="10"/>
                      </a:lnTo>
                      <a:lnTo>
                        <a:pt x="26" y="14"/>
                      </a:lnTo>
                      <a:lnTo>
                        <a:pt x="5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30" name="Freeform 4906"/>
                <p:cNvSpPr>
                  <a:spLocks/>
                </p:cNvSpPr>
                <p:nvPr/>
              </p:nvSpPr>
              <p:spPr bwMode="auto">
                <a:xfrm>
                  <a:off x="2610" y="3298"/>
                  <a:ext cx="58" cy="16"/>
                </a:xfrm>
                <a:custGeom>
                  <a:avLst/>
                  <a:gdLst/>
                  <a:ahLst/>
                  <a:cxnLst>
                    <a:cxn ang="0">
                      <a:pos x="58" y="4"/>
                    </a:cxn>
                    <a:cxn ang="0">
                      <a:pos x="32" y="0"/>
                    </a:cxn>
                    <a:cxn ang="0">
                      <a:pos x="0" y="10"/>
                    </a:cxn>
                    <a:cxn ang="0">
                      <a:pos x="26" y="16"/>
                    </a:cxn>
                    <a:cxn ang="0">
                      <a:pos x="58" y="4"/>
                    </a:cxn>
                  </a:cxnLst>
                  <a:rect l="0" t="0" r="r" b="b"/>
                  <a:pathLst>
                    <a:path w="58" h="16">
                      <a:moveTo>
                        <a:pt x="58" y="4"/>
                      </a:moveTo>
                      <a:lnTo>
                        <a:pt x="32" y="0"/>
                      </a:lnTo>
                      <a:lnTo>
                        <a:pt x="0" y="10"/>
                      </a:lnTo>
                      <a:lnTo>
                        <a:pt x="26" y="16"/>
                      </a:lnTo>
                      <a:lnTo>
                        <a:pt x="58" y="4"/>
                      </a:lnTo>
                      <a:close/>
                    </a:path>
                  </a:pathLst>
                </a:custGeom>
                <a:solidFill>
                  <a:srgbClr val="005E43"/>
                </a:solidFill>
                <a:ln w="0">
                  <a:solidFill>
                    <a:srgbClr val="005E4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31" name="Freeform 4907"/>
                <p:cNvSpPr>
                  <a:spLocks/>
                </p:cNvSpPr>
                <p:nvPr/>
              </p:nvSpPr>
              <p:spPr bwMode="auto">
                <a:xfrm>
                  <a:off x="2610" y="3298"/>
                  <a:ext cx="58" cy="16"/>
                </a:xfrm>
                <a:custGeom>
                  <a:avLst/>
                  <a:gdLst/>
                  <a:ahLst/>
                  <a:cxnLst>
                    <a:cxn ang="0">
                      <a:pos x="58" y="4"/>
                    </a:cxn>
                    <a:cxn ang="0">
                      <a:pos x="32" y="0"/>
                    </a:cxn>
                    <a:cxn ang="0">
                      <a:pos x="0" y="10"/>
                    </a:cxn>
                    <a:cxn ang="0">
                      <a:pos x="26" y="16"/>
                    </a:cxn>
                    <a:cxn ang="0">
                      <a:pos x="58" y="4"/>
                    </a:cxn>
                  </a:cxnLst>
                  <a:rect l="0" t="0" r="r" b="b"/>
                  <a:pathLst>
                    <a:path w="58" h="16">
                      <a:moveTo>
                        <a:pt x="58" y="4"/>
                      </a:moveTo>
                      <a:lnTo>
                        <a:pt x="32" y="0"/>
                      </a:lnTo>
                      <a:lnTo>
                        <a:pt x="0" y="10"/>
                      </a:lnTo>
                      <a:lnTo>
                        <a:pt x="26" y="16"/>
                      </a:lnTo>
                      <a:lnTo>
                        <a:pt x="58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32" name="Freeform 4908"/>
                <p:cNvSpPr>
                  <a:spLocks/>
                </p:cNvSpPr>
                <p:nvPr/>
              </p:nvSpPr>
              <p:spPr bwMode="auto">
                <a:xfrm>
                  <a:off x="2576" y="3308"/>
                  <a:ext cx="60" cy="18"/>
                </a:xfrm>
                <a:custGeom>
                  <a:avLst/>
                  <a:gdLst/>
                  <a:ahLst/>
                  <a:cxnLst>
                    <a:cxn ang="0">
                      <a:pos x="60" y="6"/>
                    </a:cxn>
                    <a:cxn ang="0">
                      <a:pos x="34" y="0"/>
                    </a:cxn>
                    <a:cxn ang="0">
                      <a:pos x="0" y="14"/>
                    </a:cxn>
                    <a:cxn ang="0">
                      <a:pos x="28" y="18"/>
                    </a:cxn>
                    <a:cxn ang="0">
                      <a:pos x="60" y="6"/>
                    </a:cxn>
                  </a:cxnLst>
                  <a:rect l="0" t="0" r="r" b="b"/>
                  <a:pathLst>
                    <a:path w="60" h="18">
                      <a:moveTo>
                        <a:pt x="60" y="6"/>
                      </a:moveTo>
                      <a:lnTo>
                        <a:pt x="34" y="0"/>
                      </a:lnTo>
                      <a:lnTo>
                        <a:pt x="0" y="14"/>
                      </a:lnTo>
                      <a:lnTo>
                        <a:pt x="28" y="18"/>
                      </a:lnTo>
                      <a:lnTo>
                        <a:pt x="60" y="6"/>
                      </a:lnTo>
                      <a:close/>
                    </a:path>
                  </a:pathLst>
                </a:custGeom>
                <a:solidFill>
                  <a:srgbClr val="005D4F"/>
                </a:solidFill>
                <a:ln w="0">
                  <a:solidFill>
                    <a:srgbClr val="005D4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33" name="Freeform 4909"/>
                <p:cNvSpPr>
                  <a:spLocks/>
                </p:cNvSpPr>
                <p:nvPr/>
              </p:nvSpPr>
              <p:spPr bwMode="auto">
                <a:xfrm>
                  <a:off x="2576" y="3308"/>
                  <a:ext cx="60" cy="18"/>
                </a:xfrm>
                <a:custGeom>
                  <a:avLst/>
                  <a:gdLst/>
                  <a:ahLst/>
                  <a:cxnLst>
                    <a:cxn ang="0">
                      <a:pos x="60" y="6"/>
                    </a:cxn>
                    <a:cxn ang="0">
                      <a:pos x="34" y="0"/>
                    </a:cxn>
                    <a:cxn ang="0">
                      <a:pos x="0" y="14"/>
                    </a:cxn>
                    <a:cxn ang="0">
                      <a:pos x="28" y="18"/>
                    </a:cxn>
                    <a:cxn ang="0">
                      <a:pos x="60" y="6"/>
                    </a:cxn>
                  </a:cxnLst>
                  <a:rect l="0" t="0" r="r" b="b"/>
                  <a:pathLst>
                    <a:path w="60" h="18">
                      <a:moveTo>
                        <a:pt x="60" y="6"/>
                      </a:moveTo>
                      <a:lnTo>
                        <a:pt x="34" y="0"/>
                      </a:lnTo>
                      <a:lnTo>
                        <a:pt x="0" y="14"/>
                      </a:lnTo>
                      <a:lnTo>
                        <a:pt x="28" y="18"/>
                      </a:lnTo>
                      <a:lnTo>
                        <a:pt x="6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34" name="Freeform 4910"/>
                <p:cNvSpPr>
                  <a:spLocks/>
                </p:cNvSpPr>
                <p:nvPr/>
              </p:nvSpPr>
              <p:spPr bwMode="auto">
                <a:xfrm>
                  <a:off x="2544" y="3322"/>
                  <a:ext cx="60" cy="20"/>
                </a:xfrm>
                <a:custGeom>
                  <a:avLst/>
                  <a:gdLst/>
                  <a:ahLst/>
                  <a:cxnLst>
                    <a:cxn ang="0">
                      <a:pos x="60" y="4"/>
                    </a:cxn>
                    <a:cxn ang="0">
                      <a:pos x="32" y="0"/>
                    </a:cxn>
                    <a:cxn ang="0">
                      <a:pos x="0" y="14"/>
                    </a:cxn>
                    <a:cxn ang="0">
                      <a:pos x="26" y="20"/>
                    </a:cxn>
                    <a:cxn ang="0">
                      <a:pos x="60" y="4"/>
                    </a:cxn>
                  </a:cxnLst>
                  <a:rect l="0" t="0" r="r" b="b"/>
                  <a:pathLst>
                    <a:path w="60" h="20">
                      <a:moveTo>
                        <a:pt x="60" y="4"/>
                      </a:moveTo>
                      <a:lnTo>
                        <a:pt x="32" y="0"/>
                      </a:lnTo>
                      <a:lnTo>
                        <a:pt x="0" y="14"/>
                      </a:lnTo>
                      <a:lnTo>
                        <a:pt x="26" y="20"/>
                      </a:lnTo>
                      <a:lnTo>
                        <a:pt x="60" y="4"/>
                      </a:lnTo>
                      <a:close/>
                    </a:path>
                  </a:pathLst>
                </a:custGeom>
                <a:solidFill>
                  <a:srgbClr val="005C5B"/>
                </a:solidFill>
                <a:ln w="0">
                  <a:solidFill>
                    <a:srgbClr val="005C5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35" name="Freeform 4911"/>
                <p:cNvSpPr>
                  <a:spLocks/>
                </p:cNvSpPr>
                <p:nvPr/>
              </p:nvSpPr>
              <p:spPr bwMode="auto">
                <a:xfrm>
                  <a:off x="2544" y="3322"/>
                  <a:ext cx="60" cy="20"/>
                </a:xfrm>
                <a:custGeom>
                  <a:avLst/>
                  <a:gdLst/>
                  <a:ahLst/>
                  <a:cxnLst>
                    <a:cxn ang="0">
                      <a:pos x="60" y="4"/>
                    </a:cxn>
                    <a:cxn ang="0">
                      <a:pos x="32" y="0"/>
                    </a:cxn>
                    <a:cxn ang="0">
                      <a:pos x="0" y="14"/>
                    </a:cxn>
                    <a:cxn ang="0">
                      <a:pos x="26" y="20"/>
                    </a:cxn>
                    <a:cxn ang="0">
                      <a:pos x="60" y="4"/>
                    </a:cxn>
                  </a:cxnLst>
                  <a:rect l="0" t="0" r="r" b="b"/>
                  <a:pathLst>
                    <a:path w="60" h="20">
                      <a:moveTo>
                        <a:pt x="60" y="4"/>
                      </a:moveTo>
                      <a:lnTo>
                        <a:pt x="32" y="0"/>
                      </a:lnTo>
                      <a:lnTo>
                        <a:pt x="0" y="14"/>
                      </a:lnTo>
                      <a:lnTo>
                        <a:pt x="26" y="20"/>
                      </a:lnTo>
                      <a:lnTo>
                        <a:pt x="60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36" name="Freeform 4912"/>
                <p:cNvSpPr>
                  <a:spLocks/>
                </p:cNvSpPr>
                <p:nvPr/>
              </p:nvSpPr>
              <p:spPr bwMode="auto">
                <a:xfrm>
                  <a:off x="2510" y="3336"/>
                  <a:ext cx="60" cy="22"/>
                </a:xfrm>
                <a:custGeom>
                  <a:avLst/>
                  <a:gdLst/>
                  <a:ahLst/>
                  <a:cxnLst>
                    <a:cxn ang="0">
                      <a:pos x="60" y="6"/>
                    </a:cxn>
                    <a:cxn ang="0">
                      <a:pos x="34" y="0"/>
                    </a:cxn>
                    <a:cxn ang="0">
                      <a:pos x="0" y="16"/>
                    </a:cxn>
                    <a:cxn ang="0">
                      <a:pos x="26" y="22"/>
                    </a:cxn>
                    <a:cxn ang="0">
                      <a:pos x="60" y="6"/>
                    </a:cxn>
                  </a:cxnLst>
                  <a:rect l="0" t="0" r="r" b="b"/>
                  <a:pathLst>
                    <a:path w="60" h="22">
                      <a:moveTo>
                        <a:pt x="60" y="6"/>
                      </a:moveTo>
                      <a:lnTo>
                        <a:pt x="34" y="0"/>
                      </a:lnTo>
                      <a:lnTo>
                        <a:pt x="0" y="16"/>
                      </a:lnTo>
                      <a:lnTo>
                        <a:pt x="26" y="22"/>
                      </a:lnTo>
                      <a:lnTo>
                        <a:pt x="60" y="6"/>
                      </a:lnTo>
                      <a:close/>
                    </a:path>
                  </a:pathLst>
                </a:custGeom>
                <a:solidFill>
                  <a:srgbClr val="005D66"/>
                </a:solidFill>
                <a:ln w="0">
                  <a:solidFill>
                    <a:srgbClr val="005D6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37" name="Freeform 4913"/>
                <p:cNvSpPr>
                  <a:spLocks/>
                </p:cNvSpPr>
                <p:nvPr/>
              </p:nvSpPr>
              <p:spPr bwMode="auto">
                <a:xfrm>
                  <a:off x="2510" y="3336"/>
                  <a:ext cx="60" cy="22"/>
                </a:xfrm>
                <a:custGeom>
                  <a:avLst/>
                  <a:gdLst/>
                  <a:ahLst/>
                  <a:cxnLst>
                    <a:cxn ang="0">
                      <a:pos x="60" y="6"/>
                    </a:cxn>
                    <a:cxn ang="0">
                      <a:pos x="34" y="0"/>
                    </a:cxn>
                    <a:cxn ang="0">
                      <a:pos x="0" y="16"/>
                    </a:cxn>
                    <a:cxn ang="0">
                      <a:pos x="26" y="22"/>
                    </a:cxn>
                    <a:cxn ang="0">
                      <a:pos x="60" y="6"/>
                    </a:cxn>
                  </a:cxnLst>
                  <a:rect l="0" t="0" r="r" b="b"/>
                  <a:pathLst>
                    <a:path w="60" h="22">
                      <a:moveTo>
                        <a:pt x="60" y="6"/>
                      </a:moveTo>
                      <a:lnTo>
                        <a:pt x="34" y="0"/>
                      </a:lnTo>
                      <a:lnTo>
                        <a:pt x="0" y="16"/>
                      </a:lnTo>
                      <a:lnTo>
                        <a:pt x="26" y="22"/>
                      </a:lnTo>
                      <a:lnTo>
                        <a:pt x="6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38" name="Freeform 4914"/>
                <p:cNvSpPr>
                  <a:spLocks/>
                </p:cNvSpPr>
                <p:nvPr/>
              </p:nvSpPr>
              <p:spPr bwMode="auto">
                <a:xfrm>
                  <a:off x="2474" y="3352"/>
                  <a:ext cx="62" cy="26"/>
                </a:xfrm>
                <a:custGeom>
                  <a:avLst/>
                  <a:gdLst/>
                  <a:ahLst/>
                  <a:cxnLst>
                    <a:cxn ang="0">
                      <a:pos x="62" y="6"/>
                    </a:cxn>
                    <a:cxn ang="0">
                      <a:pos x="36" y="0"/>
                    </a:cxn>
                    <a:cxn ang="0">
                      <a:pos x="0" y="18"/>
                    </a:cxn>
                    <a:cxn ang="0">
                      <a:pos x="26" y="26"/>
                    </a:cxn>
                    <a:cxn ang="0">
                      <a:pos x="62" y="6"/>
                    </a:cxn>
                  </a:cxnLst>
                  <a:rect l="0" t="0" r="r" b="b"/>
                  <a:pathLst>
                    <a:path w="62" h="26">
                      <a:moveTo>
                        <a:pt x="62" y="6"/>
                      </a:moveTo>
                      <a:lnTo>
                        <a:pt x="36" y="0"/>
                      </a:lnTo>
                      <a:lnTo>
                        <a:pt x="0" y="18"/>
                      </a:lnTo>
                      <a:lnTo>
                        <a:pt x="26" y="26"/>
                      </a:lnTo>
                      <a:lnTo>
                        <a:pt x="62" y="6"/>
                      </a:lnTo>
                      <a:close/>
                    </a:path>
                  </a:pathLst>
                </a:custGeom>
                <a:solidFill>
                  <a:srgbClr val="005E6D"/>
                </a:solidFill>
                <a:ln w="0">
                  <a:solidFill>
                    <a:srgbClr val="005E6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39" name="Freeform 4915"/>
                <p:cNvSpPr>
                  <a:spLocks/>
                </p:cNvSpPr>
                <p:nvPr/>
              </p:nvSpPr>
              <p:spPr bwMode="auto">
                <a:xfrm>
                  <a:off x="2474" y="3352"/>
                  <a:ext cx="62" cy="26"/>
                </a:xfrm>
                <a:custGeom>
                  <a:avLst/>
                  <a:gdLst/>
                  <a:ahLst/>
                  <a:cxnLst>
                    <a:cxn ang="0">
                      <a:pos x="62" y="6"/>
                    </a:cxn>
                    <a:cxn ang="0">
                      <a:pos x="36" y="0"/>
                    </a:cxn>
                    <a:cxn ang="0">
                      <a:pos x="0" y="18"/>
                    </a:cxn>
                    <a:cxn ang="0">
                      <a:pos x="26" y="26"/>
                    </a:cxn>
                    <a:cxn ang="0">
                      <a:pos x="62" y="6"/>
                    </a:cxn>
                  </a:cxnLst>
                  <a:rect l="0" t="0" r="r" b="b"/>
                  <a:pathLst>
                    <a:path w="62" h="26">
                      <a:moveTo>
                        <a:pt x="62" y="6"/>
                      </a:moveTo>
                      <a:lnTo>
                        <a:pt x="36" y="0"/>
                      </a:lnTo>
                      <a:lnTo>
                        <a:pt x="0" y="18"/>
                      </a:lnTo>
                      <a:lnTo>
                        <a:pt x="26" y="26"/>
                      </a:lnTo>
                      <a:lnTo>
                        <a:pt x="6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40" name="Freeform 4916"/>
                <p:cNvSpPr>
                  <a:spLocks/>
                </p:cNvSpPr>
                <p:nvPr/>
              </p:nvSpPr>
              <p:spPr bwMode="auto">
                <a:xfrm>
                  <a:off x="2438" y="3370"/>
                  <a:ext cx="62" cy="26"/>
                </a:xfrm>
                <a:custGeom>
                  <a:avLst/>
                  <a:gdLst/>
                  <a:ahLst/>
                  <a:cxnLst>
                    <a:cxn ang="0">
                      <a:pos x="62" y="8"/>
                    </a:cxn>
                    <a:cxn ang="0">
                      <a:pos x="36" y="0"/>
                    </a:cxn>
                    <a:cxn ang="0">
                      <a:pos x="0" y="18"/>
                    </a:cxn>
                    <a:cxn ang="0">
                      <a:pos x="28" y="26"/>
                    </a:cxn>
                    <a:cxn ang="0">
                      <a:pos x="62" y="8"/>
                    </a:cxn>
                  </a:cxnLst>
                  <a:rect l="0" t="0" r="r" b="b"/>
                  <a:pathLst>
                    <a:path w="62" h="26">
                      <a:moveTo>
                        <a:pt x="62" y="8"/>
                      </a:moveTo>
                      <a:lnTo>
                        <a:pt x="36" y="0"/>
                      </a:lnTo>
                      <a:lnTo>
                        <a:pt x="0" y="18"/>
                      </a:lnTo>
                      <a:lnTo>
                        <a:pt x="28" y="26"/>
                      </a:lnTo>
                      <a:lnTo>
                        <a:pt x="62" y="8"/>
                      </a:lnTo>
                      <a:close/>
                    </a:path>
                  </a:pathLst>
                </a:custGeom>
                <a:solidFill>
                  <a:srgbClr val="006272"/>
                </a:solidFill>
                <a:ln w="0">
                  <a:solidFill>
                    <a:srgbClr val="00627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41" name="Freeform 4917"/>
                <p:cNvSpPr>
                  <a:spLocks/>
                </p:cNvSpPr>
                <p:nvPr/>
              </p:nvSpPr>
              <p:spPr bwMode="auto">
                <a:xfrm>
                  <a:off x="2438" y="3370"/>
                  <a:ext cx="62" cy="26"/>
                </a:xfrm>
                <a:custGeom>
                  <a:avLst/>
                  <a:gdLst/>
                  <a:ahLst/>
                  <a:cxnLst>
                    <a:cxn ang="0">
                      <a:pos x="62" y="8"/>
                    </a:cxn>
                    <a:cxn ang="0">
                      <a:pos x="36" y="0"/>
                    </a:cxn>
                    <a:cxn ang="0">
                      <a:pos x="0" y="18"/>
                    </a:cxn>
                    <a:cxn ang="0">
                      <a:pos x="28" y="26"/>
                    </a:cxn>
                    <a:cxn ang="0">
                      <a:pos x="62" y="8"/>
                    </a:cxn>
                  </a:cxnLst>
                  <a:rect l="0" t="0" r="r" b="b"/>
                  <a:pathLst>
                    <a:path w="62" h="26">
                      <a:moveTo>
                        <a:pt x="62" y="8"/>
                      </a:moveTo>
                      <a:lnTo>
                        <a:pt x="36" y="0"/>
                      </a:lnTo>
                      <a:lnTo>
                        <a:pt x="0" y="18"/>
                      </a:lnTo>
                      <a:lnTo>
                        <a:pt x="28" y="26"/>
                      </a:lnTo>
                      <a:lnTo>
                        <a:pt x="62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42" name="Freeform 4918"/>
                <p:cNvSpPr>
                  <a:spLocks/>
                </p:cNvSpPr>
                <p:nvPr/>
              </p:nvSpPr>
              <p:spPr bwMode="auto">
                <a:xfrm>
                  <a:off x="2402" y="3388"/>
                  <a:ext cx="64" cy="28"/>
                </a:xfrm>
                <a:custGeom>
                  <a:avLst/>
                  <a:gdLst/>
                  <a:ahLst/>
                  <a:cxnLst>
                    <a:cxn ang="0">
                      <a:pos x="64" y="8"/>
                    </a:cxn>
                    <a:cxn ang="0">
                      <a:pos x="36" y="0"/>
                    </a:cxn>
                    <a:cxn ang="0">
                      <a:pos x="0" y="18"/>
                    </a:cxn>
                    <a:cxn ang="0">
                      <a:pos x="26" y="28"/>
                    </a:cxn>
                    <a:cxn ang="0">
                      <a:pos x="64" y="8"/>
                    </a:cxn>
                  </a:cxnLst>
                  <a:rect l="0" t="0" r="r" b="b"/>
                  <a:pathLst>
                    <a:path w="64" h="28">
                      <a:moveTo>
                        <a:pt x="64" y="8"/>
                      </a:moveTo>
                      <a:lnTo>
                        <a:pt x="36" y="0"/>
                      </a:lnTo>
                      <a:lnTo>
                        <a:pt x="0" y="18"/>
                      </a:lnTo>
                      <a:lnTo>
                        <a:pt x="26" y="28"/>
                      </a:lnTo>
                      <a:lnTo>
                        <a:pt x="64" y="8"/>
                      </a:lnTo>
                      <a:close/>
                    </a:path>
                  </a:pathLst>
                </a:custGeom>
                <a:solidFill>
                  <a:srgbClr val="00686E"/>
                </a:solidFill>
                <a:ln w="0">
                  <a:solidFill>
                    <a:srgbClr val="00686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43" name="Freeform 4919"/>
                <p:cNvSpPr>
                  <a:spLocks/>
                </p:cNvSpPr>
                <p:nvPr/>
              </p:nvSpPr>
              <p:spPr bwMode="auto">
                <a:xfrm>
                  <a:off x="2402" y="3388"/>
                  <a:ext cx="64" cy="28"/>
                </a:xfrm>
                <a:custGeom>
                  <a:avLst/>
                  <a:gdLst/>
                  <a:ahLst/>
                  <a:cxnLst>
                    <a:cxn ang="0">
                      <a:pos x="64" y="8"/>
                    </a:cxn>
                    <a:cxn ang="0">
                      <a:pos x="36" y="0"/>
                    </a:cxn>
                    <a:cxn ang="0">
                      <a:pos x="0" y="18"/>
                    </a:cxn>
                    <a:cxn ang="0">
                      <a:pos x="26" y="28"/>
                    </a:cxn>
                    <a:cxn ang="0">
                      <a:pos x="64" y="8"/>
                    </a:cxn>
                  </a:cxnLst>
                  <a:rect l="0" t="0" r="r" b="b"/>
                  <a:pathLst>
                    <a:path w="64" h="28">
                      <a:moveTo>
                        <a:pt x="64" y="8"/>
                      </a:moveTo>
                      <a:lnTo>
                        <a:pt x="36" y="0"/>
                      </a:lnTo>
                      <a:lnTo>
                        <a:pt x="0" y="18"/>
                      </a:lnTo>
                      <a:lnTo>
                        <a:pt x="26" y="28"/>
                      </a:lnTo>
                      <a:lnTo>
                        <a:pt x="6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44" name="Freeform 4920"/>
                <p:cNvSpPr>
                  <a:spLocks/>
                </p:cNvSpPr>
                <p:nvPr/>
              </p:nvSpPr>
              <p:spPr bwMode="auto">
                <a:xfrm>
                  <a:off x="2366" y="3406"/>
                  <a:ext cx="62" cy="28"/>
                </a:xfrm>
                <a:custGeom>
                  <a:avLst/>
                  <a:gdLst/>
                  <a:ahLst/>
                  <a:cxnLst>
                    <a:cxn ang="0">
                      <a:pos x="62" y="10"/>
                    </a:cxn>
                    <a:cxn ang="0">
                      <a:pos x="36" y="0"/>
                    </a:cxn>
                    <a:cxn ang="0">
                      <a:pos x="0" y="16"/>
                    </a:cxn>
                    <a:cxn ang="0">
                      <a:pos x="26" y="28"/>
                    </a:cxn>
                    <a:cxn ang="0">
                      <a:pos x="62" y="10"/>
                    </a:cxn>
                  </a:cxnLst>
                  <a:rect l="0" t="0" r="r" b="b"/>
                  <a:pathLst>
                    <a:path w="62" h="28">
                      <a:moveTo>
                        <a:pt x="62" y="10"/>
                      </a:moveTo>
                      <a:lnTo>
                        <a:pt x="36" y="0"/>
                      </a:lnTo>
                      <a:lnTo>
                        <a:pt x="0" y="16"/>
                      </a:lnTo>
                      <a:lnTo>
                        <a:pt x="26" y="28"/>
                      </a:lnTo>
                      <a:lnTo>
                        <a:pt x="62" y="10"/>
                      </a:lnTo>
                      <a:close/>
                    </a:path>
                  </a:pathLst>
                </a:custGeom>
                <a:solidFill>
                  <a:srgbClr val="006F64"/>
                </a:solidFill>
                <a:ln w="0">
                  <a:solidFill>
                    <a:srgbClr val="006F6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45" name="Freeform 4921"/>
                <p:cNvSpPr>
                  <a:spLocks/>
                </p:cNvSpPr>
                <p:nvPr/>
              </p:nvSpPr>
              <p:spPr bwMode="auto">
                <a:xfrm>
                  <a:off x="2366" y="3406"/>
                  <a:ext cx="62" cy="28"/>
                </a:xfrm>
                <a:custGeom>
                  <a:avLst/>
                  <a:gdLst/>
                  <a:ahLst/>
                  <a:cxnLst>
                    <a:cxn ang="0">
                      <a:pos x="62" y="10"/>
                    </a:cxn>
                    <a:cxn ang="0">
                      <a:pos x="36" y="0"/>
                    </a:cxn>
                    <a:cxn ang="0">
                      <a:pos x="0" y="16"/>
                    </a:cxn>
                    <a:cxn ang="0">
                      <a:pos x="26" y="28"/>
                    </a:cxn>
                    <a:cxn ang="0">
                      <a:pos x="62" y="10"/>
                    </a:cxn>
                  </a:cxnLst>
                  <a:rect l="0" t="0" r="r" b="b"/>
                  <a:pathLst>
                    <a:path w="62" h="28">
                      <a:moveTo>
                        <a:pt x="62" y="10"/>
                      </a:moveTo>
                      <a:lnTo>
                        <a:pt x="36" y="0"/>
                      </a:lnTo>
                      <a:lnTo>
                        <a:pt x="0" y="16"/>
                      </a:lnTo>
                      <a:lnTo>
                        <a:pt x="26" y="28"/>
                      </a:lnTo>
                      <a:lnTo>
                        <a:pt x="62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46" name="Freeform 4922"/>
                <p:cNvSpPr>
                  <a:spLocks/>
                </p:cNvSpPr>
                <p:nvPr/>
              </p:nvSpPr>
              <p:spPr bwMode="auto">
                <a:xfrm>
                  <a:off x="2328" y="3422"/>
                  <a:ext cx="64" cy="26"/>
                </a:xfrm>
                <a:custGeom>
                  <a:avLst/>
                  <a:gdLst/>
                  <a:ahLst/>
                  <a:cxnLst>
                    <a:cxn ang="0">
                      <a:pos x="64" y="12"/>
                    </a:cxn>
                    <a:cxn ang="0">
                      <a:pos x="38" y="0"/>
                    </a:cxn>
                    <a:cxn ang="0">
                      <a:pos x="0" y="14"/>
                    </a:cxn>
                    <a:cxn ang="0">
                      <a:pos x="26" y="26"/>
                    </a:cxn>
                    <a:cxn ang="0">
                      <a:pos x="64" y="12"/>
                    </a:cxn>
                  </a:cxnLst>
                  <a:rect l="0" t="0" r="r" b="b"/>
                  <a:pathLst>
                    <a:path w="64" h="26">
                      <a:moveTo>
                        <a:pt x="64" y="12"/>
                      </a:moveTo>
                      <a:lnTo>
                        <a:pt x="38" y="0"/>
                      </a:lnTo>
                      <a:lnTo>
                        <a:pt x="0" y="14"/>
                      </a:lnTo>
                      <a:lnTo>
                        <a:pt x="26" y="26"/>
                      </a:lnTo>
                      <a:lnTo>
                        <a:pt x="64" y="12"/>
                      </a:lnTo>
                      <a:close/>
                    </a:path>
                  </a:pathLst>
                </a:custGeom>
                <a:solidFill>
                  <a:srgbClr val="007656"/>
                </a:solidFill>
                <a:ln w="0">
                  <a:solidFill>
                    <a:srgbClr val="00765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47" name="Freeform 4923"/>
                <p:cNvSpPr>
                  <a:spLocks/>
                </p:cNvSpPr>
                <p:nvPr/>
              </p:nvSpPr>
              <p:spPr bwMode="auto">
                <a:xfrm>
                  <a:off x="2328" y="3422"/>
                  <a:ext cx="64" cy="26"/>
                </a:xfrm>
                <a:custGeom>
                  <a:avLst/>
                  <a:gdLst/>
                  <a:ahLst/>
                  <a:cxnLst>
                    <a:cxn ang="0">
                      <a:pos x="64" y="12"/>
                    </a:cxn>
                    <a:cxn ang="0">
                      <a:pos x="38" y="0"/>
                    </a:cxn>
                    <a:cxn ang="0">
                      <a:pos x="0" y="14"/>
                    </a:cxn>
                    <a:cxn ang="0">
                      <a:pos x="26" y="26"/>
                    </a:cxn>
                    <a:cxn ang="0">
                      <a:pos x="64" y="12"/>
                    </a:cxn>
                  </a:cxnLst>
                  <a:rect l="0" t="0" r="r" b="b"/>
                  <a:pathLst>
                    <a:path w="64" h="26">
                      <a:moveTo>
                        <a:pt x="64" y="12"/>
                      </a:moveTo>
                      <a:lnTo>
                        <a:pt x="38" y="0"/>
                      </a:lnTo>
                      <a:lnTo>
                        <a:pt x="0" y="14"/>
                      </a:lnTo>
                      <a:lnTo>
                        <a:pt x="26" y="26"/>
                      </a:lnTo>
                      <a:lnTo>
                        <a:pt x="64" y="1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48" name="Freeform 4924"/>
                <p:cNvSpPr>
                  <a:spLocks/>
                </p:cNvSpPr>
                <p:nvPr/>
              </p:nvSpPr>
              <p:spPr bwMode="auto">
                <a:xfrm>
                  <a:off x="2290" y="3436"/>
                  <a:ext cx="64" cy="24"/>
                </a:xfrm>
                <a:custGeom>
                  <a:avLst/>
                  <a:gdLst/>
                  <a:ahLst/>
                  <a:cxnLst>
                    <a:cxn ang="0">
                      <a:pos x="64" y="12"/>
                    </a:cxn>
                    <a:cxn ang="0">
                      <a:pos x="38" y="0"/>
                    </a:cxn>
                    <a:cxn ang="0">
                      <a:pos x="0" y="12"/>
                    </a:cxn>
                    <a:cxn ang="0">
                      <a:pos x="26" y="24"/>
                    </a:cxn>
                    <a:cxn ang="0">
                      <a:pos x="64" y="12"/>
                    </a:cxn>
                  </a:cxnLst>
                  <a:rect l="0" t="0" r="r" b="b"/>
                  <a:pathLst>
                    <a:path w="64" h="24">
                      <a:moveTo>
                        <a:pt x="64" y="12"/>
                      </a:moveTo>
                      <a:lnTo>
                        <a:pt x="38" y="0"/>
                      </a:lnTo>
                      <a:lnTo>
                        <a:pt x="0" y="12"/>
                      </a:lnTo>
                      <a:lnTo>
                        <a:pt x="26" y="24"/>
                      </a:lnTo>
                      <a:lnTo>
                        <a:pt x="64" y="12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49" name="Freeform 4925"/>
                <p:cNvSpPr>
                  <a:spLocks/>
                </p:cNvSpPr>
                <p:nvPr/>
              </p:nvSpPr>
              <p:spPr bwMode="auto">
                <a:xfrm>
                  <a:off x="2290" y="3436"/>
                  <a:ext cx="64" cy="24"/>
                </a:xfrm>
                <a:custGeom>
                  <a:avLst/>
                  <a:gdLst/>
                  <a:ahLst/>
                  <a:cxnLst>
                    <a:cxn ang="0">
                      <a:pos x="64" y="12"/>
                    </a:cxn>
                    <a:cxn ang="0">
                      <a:pos x="38" y="0"/>
                    </a:cxn>
                    <a:cxn ang="0">
                      <a:pos x="0" y="12"/>
                    </a:cxn>
                    <a:cxn ang="0">
                      <a:pos x="26" y="24"/>
                    </a:cxn>
                    <a:cxn ang="0">
                      <a:pos x="64" y="12"/>
                    </a:cxn>
                  </a:cxnLst>
                  <a:rect l="0" t="0" r="r" b="b"/>
                  <a:pathLst>
                    <a:path w="64" h="24">
                      <a:moveTo>
                        <a:pt x="64" y="12"/>
                      </a:moveTo>
                      <a:lnTo>
                        <a:pt x="38" y="0"/>
                      </a:lnTo>
                      <a:lnTo>
                        <a:pt x="0" y="12"/>
                      </a:lnTo>
                      <a:lnTo>
                        <a:pt x="26" y="24"/>
                      </a:lnTo>
                      <a:lnTo>
                        <a:pt x="64" y="1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50" name="Freeform 4926"/>
                <p:cNvSpPr>
                  <a:spLocks/>
                </p:cNvSpPr>
                <p:nvPr/>
              </p:nvSpPr>
              <p:spPr bwMode="auto">
                <a:xfrm>
                  <a:off x="3276" y="3162"/>
                  <a:ext cx="48" cy="14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26" y="14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4">
                      <a:moveTo>
                        <a:pt x="48" y="6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26" y="14"/>
                      </a:lnTo>
                      <a:lnTo>
                        <a:pt x="48" y="6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51" name="Freeform 4927"/>
                <p:cNvSpPr>
                  <a:spLocks/>
                </p:cNvSpPr>
                <p:nvPr/>
              </p:nvSpPr>
              <p:spPr bwMode="auto">
                <a:xfrm>
                  <a:off x="3276" y="3162"/>
                  <a:ext cx="48" cy="14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26" y="14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4">
                      <a:moveTo>
                        <a:pt x="48" y="6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26" y="14"/>
                      </a:lnTo>
                      <a:lnTo>
                        <a:pt x="4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52" name="Freeform 4928"/>
                <p:cNvSpPr>
                  <a:spLocks/>
                </p:cNvSpPr>
                <p:nvPr/>
              </p:nvSpPr>
              <p:spPr bwMode="auto">
                <a:xfrm>
                  <a:off x="3254" y="3168"/>
                  <a:ext cx="48" cy="14"/>
                </a:xfrm>
                <a:custGeom>
                  <a:avLst/>
                  <a:gdLst/>
                  <a:ahLst/>
                  <a:cxnLst>
                    <a:cxn ang="0">
                      <a:pos x="48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26" y="14"/>
                    </a:cxn>
                    <a:cxn ang="0">
                      <a:pos x="48" y="8"/>
                    </a:cxn>
                  </a:cxnLst>
                  <a:rect l="0" t="0" r="r" b="b"/>
                  <a:pathLst>
                    <a:path w="48" h="14">
                      <a:moveTo>
                        <a:pt x="48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6" y="14"/>
                      </a:lnTo>
                      <a:lnTo>
                        <a:pt x="48" y="8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53" name="Freeform 4929"/>
                <p:cNvSpPr>
                  <a:spLocks/>
                </p:cNvSpPr>
                <p:nvPr/>
              </p:nvSpPr>
              <p:spPr bwMode="auto">
                <a:xfrm>
                  <a:off x="3254" y="3168"/>
                  <a:ext cx="48" cy="14"/>
                </a:xfrm>
                <a:custGeom>
                  <a:avLst/>
                  <a:gdLst/>
                  <a:ahLst/>
                  <a:cxnLst>
                    <a:cxn ang="0">
                      <a:pos x="48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26" y="14"/>
                    </a:cxn>
                    <a:cxn ang="0">
                      <a:pos x="48" y="8"/>
                    </a:cxn>
                  </a:cxnLst>
                  <a:rect l="0" t="0" r="r" b="b"/>
                  <a:pathLst>
                    <a:path w="48" h="14">
                      <a:moveTo>
                        <a:pt x="48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6" y="14"/>
                      </a:lnTo>
                      <a:lnTo>
                        <a:pt x="48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54" name="Freeform 4930"/>
                <p:cNvSpPr>
                  <a:spLocks/>
                </p:cNvSpPr>
                <p:nvPr/>
              </p:nvSpPr>
              <p:spPr bwMode="auto">
                <a:xfrm>
                  <a:off x="3232" y="3176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48" y="6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55" name="Freeform 4931"/>
                <p:cNvSpPr>
                  <a:spLocks/>
                </p:cNvSpPr>
                <p:nvPr/>
              </p:nvSpPr>
              <p:spPr bwMode="auto">
                <a:xfrm>
                  <a:off x="3232" y="3176"/>
                  <a:ext cx="48" cy="12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48" h="12">
                      <a:moveTo>
                        <a:pt x="48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4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56" name="Freeform 4932"/>
                <p:cNvSpPr>
                  <a:spLocks/>
                </p:cNvSpPr>
                <p:nvPr/>
              </p:nvSpPr>
              <p:spPr bwMode="auto">
                <a:xfrm>
                  <a:off x="3208" y="3182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8" y="14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4">
                      <a:moveTo>
                        <a:pt x="50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8" y="14"/>
                      </a:lnTo>
                      <a:lnTo>
                        <a:pt x="50" y="6"/>
                      </a:lnTo>
                      <a:close/>
                    </a:path>
                  </a:pathLst>
                </a:custGeom>
                <a:solidFill>
                  <a:srgbClr val="007C45"/>
                </a:solidFill>
                <a:ln w="0">
                  <a:solidFill>
                    <a:srgbClr val="007C4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57" name="Freeform 4933"/>
                <p:cNvSpPr>
                  <a:spLocks/>
                </p:cNvSpPr>
                <p:nvPr/>
              </p:nvSpPr>
              <p:spPr bwMode="auto">
                <a:xfrm>
                  <a:off x="3208" y="3182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8" y="14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4">
                      <a:moveTo>
                        <a:pt x="50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8" y="14"/>
                      </a:lnTo>
                      <a:lnTo>
                        <a:pt x="5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58" name="Freeform 4934"/>
                <p:cNvSpPr>
                  <a:spLocks/>
                </p:cNvSpPr>
                <p:nvPr/>
              </p:nvSpPr>
              <p:spPr bwMode="auto">
                <a:xfrm>
                  <a:off x="3186" y="3188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28" y="14"/>
                    </a:cxn>
                    <a:cxn ang="0">
                      <a:pos x="50" y="8"/>
                    </a:cxn>
                  </a:cxnLst>
                  <a:rect l="0" t="0" r="r" b="b"/>
                  <a:pathLst>
                    <a:path w="50" h="14">
                      <a:moveTo>
                        <a:pt x="50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8" y="14"/>
                      </a:lnTo>
                      <a:lnTo>
                        <a:pt x="50" y="8"/>
                      </a:lnTo>
                      <a:close/>
                    </a:path>
                  </a:pathLst>
                </a:custGeom>
                <a:solidFill>
                  <a:srgbClr val="007C44"/>
                </a:solidFill>
                <a:ln w="0">
                  <a:solidFill>
                    <a:srgbClr val="007C4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59" name="Freeform 4935"/>
                <p:cNvSpPr>
                  <a:spLocks/>
                </p:cNvSpPr>
                <p:nvPr/>
              </p:nvSpPr>
              <p:spPr bwMode="auto">
                <a:xfrm>
                  <a:off x="3186" y="3188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28" y="14"/>
                    </a:cxn>
                    <a:cxn ang="0">
                      <a:pos x="50" y="8"/>
                    </a:cxn>
                  </a:cxnLst>
                  <a:rect l="0" t="0" r="r" b="b"/>
                  <a:pathLst>
                    <a:path w="50" h="14">
                      <a:moveTo>
                        <a:pt x="50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8" y="14"/>
                      </a:lnTo>
                      <a:lnTo>
                        <a:pt x="50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60" name="Freeform 4936"/>
                <p:cNvSpPr>
                  <a:spLocks/>
                </p:cNvSpPr>
                <p:nvPr/>
              </p:nvSpPr>
              <p:spPr bwMode="auto">
                <a:xfrm>
                  <a:off x="3162" y="3196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8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8" y="12"/>
                      </a:lnTo>
                      <a:lnTo>
                        <a:pt x="52" y="6"/>
                      </a:lnTo>
                      <a:close/>
                    </a:path>
                  </a:pathLst>
                </a:custGeom>
                <a:solidFill>
                  <a:srgbClr val="007C42"/>
                </a:solidFill>
                <a:ln w="0">
                  <a:solidFill>
                    <a:srgbClr val="007C4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61" name="Freeform 4937"/>
                <p:cNvSpPr>
                  <a:spLocks/>
                </p:cNvSpPr>
                <p:nvPr/>
              </p:nvSpPr>
              <p:spPr bwMode="auto">
                <a:xfrm>
                  <a:off x="3162" y="3196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8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8" y="12"/>
                      </a:lnTo>
                      <a:lnTo>
                        <a:pt x="5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62" name="Freeform 4938"/>
                <p:cNvSpPr>
                  <a:spLocks/>
                </p:cNvSpPr>
                <p:nvPr/>
              </p:nvSpPr>
              <p:spPr bwMode="auto">
                <a:xfrm>
                  <a:off x="3140" y="3202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6" y="14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4">
                      <a:moveTo>
                        <a:pt x="50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6" y="14"/>
                      </a:lnTo>
                      <a:lnTo>
                        <a:pt x="50" y="6"/>
                      </a:lnTo>
                      <a:close/>
                    </a:path>
                  </a:pathLst>
                </a:custGeom>
                <a:solidFill>
                  <a:srgbClr val="007C3F"/>
                </a:solidFill>
                <a:ln w="0">
                  <a:solidFill>
                    <a:srgbClr val="007C3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63" name="Freeform 4939"/>
                <p:cNvSpPr>
                  <a:spLocks/>
                </p:cNvSpPr>
                <p:nvPr/>
              </p:nvSpPr>
              <p:spPr bwMode="auto">
                <a:xfrm>
                  <a:off x="3140" y="3202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6" y="14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4">
                      <a:moveTo>
                        <a:pt x="50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6" y="14"/>
                      </a:lnTo>
                      <a:lnTo>
                        <a:pt x="5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64" name="Freeform 4940"/>
                <p:cNvSpPr>
                  <a:spLocks/>
                </p:cNvSpPr>
                <p:nvPr/>
              </p:nvSpPr>
              <p:spPr bwMode="auto">
                <a:xfrm>
                  <a:off x="3116" y="3208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6" y="14"/>
                    </a:cxn>
                    <a:cxn ang="0">
                      <a:pos x="50" y="8"/>
                    </a:cxn>
                  </a:cxnLst>
                  <a:rect l="0" t="0" r="r" b="b"/>
                  <a:pathLst>
                    <a:path w="50" h="14">
                      <a:moveTo>
                        <a:pt x="50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6" y="14"/>
                      </a:lnTo>
                      <a:lnTo>
                        <a:pt x="50" y="8"/>
                      </a:lnTo>
                      <a:close/>
                    </a:path>
                  </a:pathLst>
                </a:custGeom>
                <a:solidFill>
                  <a:srgbClr val="007C3C"/>
                </a:solidFill>
                <a:ln w="0">
                  <a:solidFill>
                    <a:srgbClr val="007C3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65" name="Freeform 4941"/>
                <p:cNvSpPr>
                  <a:spLocks/>
                </p:cNvSpPr>
                <p:nvPr/>
              </p:nvSpPr>
              <p:spPr bwMode="auto">
                <a:xfrm>
                  <a:off x="3116" y="3208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6" y="14"/>
                    </a:cxn>
                    <a:cxn ang="0">
                      <a:pos x="50" y="8"/>
                    </a:cxn>
                  </a:cxnLst>
                  <a:rect l="0" t="0" r="r" b="b"/>
                  <a:pathLst>
                    <a:path w="50" h="14">
                      <a:moveTo>
                        <a:pt x="50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6" y="14"/>
                      </a:lnTo>
                      <a:lnTo>
                        <a:pt x="50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66" name="Freeform 4942"/>
                <p:cNvSpPr>
                  <a:spLocks/>
                </p:cNvSpPr>
                <p:nvPr/>
              </p:nvSpPr>
              <p:spPr bwMode="auto">
                <a:xfrm>
                  <a:off x="3092" y="3214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6" y="14"/>
                    </a:cxn>
                    <a:cxn ang="0">
                      <a:pos x="50" y="8"/>
                    </a:cxn>
                  </a:cxnLst>
                  <a:rect l="0" t="0" r="r" b="b"/>
                  <a:pathLst>
                    <a:path w="50" h="14">
                      <a:moveTo>
                        <a:pt x="50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6" y="14"/>
                      </a:lnTo>
                      <a:lnTo>
                        <a:pt x="50" y="8"/>
                      </a:lnTo>
                      <a:close/>
                    </a:path>
                  </a:pathLst>
                </a:custGeom>
                <a:solidFill>
                  <a:srgbClr val="007C38"/>
                </a:solidFill>
                <a:ln w="0">
                  <a:solidFill>
                    <a:srgbClr val="007C3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67" name="Freeform 4943"/>
                <p:cNvSpPr>
                  <a:spLocks/>
                </p:cNvSpPr>
                <p:nvPr/>
              </p:nvSpPr>
              <p:spPr bwMode="auto">
                <a:xfrm>
                  <a:off x="3092" y="3214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6" y="14"/>
                    </a:cxn>
                    <a:cxn ang="0">
                      <a:pos x="50" y="8"/>
                    </a:cxn>
                  </a:cxnLst>
                  <a:rect l="0" t="0" r="r" b="b"/>
                  <a:pathLst>
                    <a:path w="50" h="14">
                      <a:moveTo>
                        <a:pt x="50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6" y="14"/>
                      </a:lnTo>
                      <a:lnTo>
                        <a:pt x="50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68" name="Freeform 4944"/>
                <p:cNvSpPr>
                  <a:spLocks/>
                </p:cNvSpPr>
                <p:nvPr/>
              </p:nvSpPr>
              <p:spPr bwMode="auto">
                <a:xfrm>
                  <a:off x="3066" y="3220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8" y="14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4">
                      <a:moveTo>
                        <a:pt x="52" y="8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8" y="14"/>
                      </a:lnTo>
                      <a:lnTo>
                        <a:pt x="52" y="8"/>
                      </a:lnTo>
                      <a:close/>
                    </a:path>
                  </a:pathLst>
                </a:custGeom>
                <a:solidFill>
                  <a:srgbClr val="007B34"/>
                </a:solidFill>
                <a:ln w="0">
                  <a:solidFill>
                    <a:srgbClr val="007B3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69" name="Freeform 4945"/>
                <p:cNvSpPr>
                  <a:spLocks/>
                </p:cNvSpPr>
                <p:nvPr/>
              </p:nvSpPr>
              <p:spPr bwMode="auto">
                <a:xfrm>
                  <a:off x="3066" y="3220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8" y="14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4">
                      <a:moveTo>
                        <a:pt x="52" y="8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8" y="14"/>
                      </a:lnTo>
                      <a:lnTo>
                        <a:pt x="52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70" name="Freeform 4946"/>
                <p:cNvSpPr>
                  <a:spLocks/>
                </p:cNvSpPr>
                <p:nvPr/>
              </p:nvSpPr>
              <p:spPr bwMode="auto">
                <a:xfrm>
                  <a:off x="3042" y="3226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2">
                      <a:moveTo>
                        <a:pt x="52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2" y="8"/>
                      </a:lnTo>
                      <a:close/>
                    </a:path>
                  </a:pathLst>
                </a:custGeom>
                <a:solidFill>
                  <a:srgbClr val="007B2F"/>
                </a:solidFill>
                <a:ln w="0">
                  <a:solidFill>
                    <a:srgbClr val="007B2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71" name="Freeform 4947"/>
                <p:cNvSpPr>
                  <a:spLocks/>
                </p:cNvSpPr>
                <p:nvPr/>
              </p:nvSpPr>
              <p:spPr bwMode="auto">
                <a:xfrm>
                  <a:off x="3042" y="3226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2">
                      <a:moveTo>
                        <a:pt x="52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2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72" name="Freeform 4948"/>
                <p:cNvSpPr>
                  <a:spLocks/>
                </p:cNvSpPr>
                <p:nvPr/>
              </p:nvSpPr>
              <p:spPr bwMode="auto">
                <a:xfrm>
                  <a:off x="3016" y="3232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26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26" y="12"/>
                      </a:lnTo>
                      <a:lnTo>
                        <a:pt x="52" y="6"/>
                      </a:lnTo>
                      <a:close/>
                    </a:path>
                  </a:pathLst>
                </a:custGeom>
                <a:solidFill>
                  <a:srgbClr val="007A2B"/>
                </a:solidFill>
                <a:ln w="0">
                  <a:solidFill>
                    <a:srgbClr val="007A2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73" name="Freeform 4949"/>
                <p:cNvSpPr>
                  <a:spLocks/>
                </p:cNvSpPr>
                <p:nvPr/>
              </p:nvSpPr>
              <p:spPr bwMode="auto">
                <a:xfrm>
                  <a:off x="3016" y="3232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26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26" y="12"/>
                      </a:lnTo>
                      <a:lnTo>
                        <a:pt x="5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74" name="Freeform 4950"/>
                <p:cNvSpPr>
                  <a:spLocks/>
                </p:cNvSpPr>
                <p:nvPr/>
              </p:nvSpPr>
              <p:spPr bwMode="auto">
                <a:xfrm>
                  <a:off x="2990" y="3236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2">
                      <a:moveTo>
                        <a:pt x="52" y="8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2" y="8"/>
                      </a:lnTo>
                      <a:close/>
                    </a:path>
                  </a:pathLst>
                </a:custGeom>
                <a:solidFill>
                  <a:srgbClr val="007826"/>
                </a:solidFill>
                <a:ln w="0">
                  <a:solidFill>
                    <a:srgbClr val="00782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75" name="Freeform 4951"/>
                <p:cNvSpPr>
                  <a:spLocks/>
                </p:cNvSpPr>
                <p:nvPr/>
              </p:nvSpPr>
              <p:spPr bwMode="auto">
                <a:xfrm>
                  <a:off x="2990" y="3236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6" y="12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2">
                      <a:moveTo>
                        <a:pt x="52" y="8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6" y="12"/>
                      </a:lnTo>
                      <a:lnTo>
                        <a:pt x="52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76" name="Freeform 4952"/>
                <p:cNvSpPr>
                  <a:spLocks/>
                </p:cNvSpPr>
                <p:nvPr/>
              </p:nvSpPr>
              <p:spPr bwMode="auto">
                <a:xfrm>
                  <a:off x="2962" y="3242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28" y="12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2">
                      <a:moveTo>
                        <a:pt x="54" y="6"/>
                      </a:moveTo>
                      <a:lnTo>
                        <a:pt x="28" y="0"/>
                      </a:lnTo>
                      <a:lnTo>
                        <a:pt x="0" y="4"/>
                      </a:lnTo>
                      <a:lnTo>
                        <a:pt x="28" y="12"/>
                      </a:lnTo>
                      <a:lnTo>
                        <a:pt x="54" y="6"/>
                      </a:lnTo>
                      <a:close/>
                    </a:path>
                  </a:pathLst>
                </a:custGeom>
                <a:solidFill>
                  <a:srgbClr val="007722"/>
                </a:solidFill>
                <a:ln w="0">
                  <a:solidFill>
                    <a:srgbClr val="00772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77" name="Freeform 4953"/>
                <p:cNvSpPr>
                  <a:spLocks/>
                </p:cNvSpPr>
                <p:nvPr/>
              </p:nvSpPr>
              <p:spPr bwMode="auto">
                <a:xfrm>
                  <a:off x="2962" y="3242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28" y="12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2">
                      <a:moveTo>
                        <a:pt x="54" y="6"/>
                      </a:moveTo>
                      <a:lnTo>
                        <a:pt x="28" y="0"/>
                      </a:lnTo>
                      <a:lnTo>
                        <a:pt x="0" y="4"/>
                      </a:lnTo>
                      <a:lnTo>
                        <a:pt x="28" y="12"/>
                      </a:lnTo>
                      <a:lnTo>
                        <a:pt x="5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78" name="Freeform 4954"/>
                <p:cNvSpPr>
                  <a:spLocks/>
                </p:cNvSpPr>
                <p:nvPr/>
              </p:nvSpPr>
              <p:spPr bwMode="auto">
                <a:xfrm>
                  <a:off x="2936" y="3246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28" y="12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2">
                      <a:moveTo>
                        <a:pt x="54" y="8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28" y="12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00751E"/>
                </a:solidFill>
                <a:ln w="0">
                  <a:solidFill>
                    <a:srgbClr val="00751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79" name="Freeform 4955"/>
                <p:cNvSpPr>
                  <a:spLocks/>
                </p:cNvSpPr>
                <p:nvPr/>
              </p:nvSpPr>
              <p:spPr bwMode="auto">
                <a:xfrm>
                  <a:off x="2936" y="3246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28" y="12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2">
                      <a:moveTo>
                        <a:pt x="54" y="8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28" y="12"/>
                      </a:lnTo>
                      <a:lnTo>
                        <a:pt x="5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80" name="Freeform 4956"/>
                <p:cNvSpPr>
                  <a:spLocks/>
                </p:cNvSpPr>
                <p:nvPr/>
              </p:nvSpPr>
              <p:spPr bwMode="auto">
                <a:xfrm>
                  <a:off x="2908" y="3250"/>
                  <a:ext cx="56" cy="12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8" y="12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2">
                      <a:moveTo>
                        <a:pt x="56" y="8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8" y="12"/>
                      </a:lnTo>
                      <a:lnTo>
                        <a:pt x="56" y="8"/>
                      </a:lnTo>
                      <a:close/>
                    </a:path>
                  </a:pathLst>
                </a:custGeom>
                <a:solidFill>
                  <a:srgbClr val="00721B"/>
                </a:solidFill>
                <a:ln w="0">
                  <a:solidFill>
                    <a:srgbClr val="00721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81" name="Freeform 4957"/>
                <p:cNvSpPr>
                  <a:spLocks/>
                </p:cNvSpPr>
                <p:nvPr/>
              </p:nvSpPr>
              <p:spPr bwMode="auto">
                <a:xfrm>
                  <a:off x="2908" y="3250"/>
                  <a:ext cx="56" cy="12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8" y="12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2">
                      <a:moveTo>
                        <a:pt x="56" y="8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8" y="12"/>
                      </a:lnTo>
                      <a:lnTo>
                        <a:pt x="5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82" name="Freeform 4958"/>
                <p:cNvSpPr>
                  <a:spLocks/>
                </p:cNvSpPr>
                <p:nvPr/>
              </p:nvSpPr>
              <p:spPr bwMode="auto">
                <a:xfrm>
                  <a:off x="2880" y="3256"/>
                  <a:ext cx="56" cy="10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28" y="10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0">
                      <a:moveTo>
                        <a:pt x="56" y="6"/>
                      </a:moveTo>
                      <a:lnTo>
                        <a:pt x="28" y="0"/>
                      </a:lnTo>
                      <a:lnTo>
                        <a:pt x="0" y="4"/>
                      </a:lnTo>
                      <a:lnTo>
                        <a:pt x="28" y="10"/>
                      </a:lnTo>
                      <a:lnTo>
                        <a:pt x="56" y="6"/>
                      </a:lnTo>
                      <a:close/>
                    </a:path>
                  </a:pathLst>
                </a:custGeom>
                <a:solidFill>
                  <a:srgbClr val="007018"/>
                </a:solidFill>
                <a:ln w="0">
                  <a:solidFill>
                    <a:srgbClr val="00701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83" name="Freeform 4959"/>
                <p:cNvSpPr>
                  <a:spLocks/>
                </p:cNvSpPr>
                <p:nvPr/>
              </p:nvSpPr>
              <p:spPr bwMode="auto">
                <a:xfrm>
                  <a:off x="2880" y="3256"/>
                  <a:ext cx="56" cy="10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28" y="10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0">
                      <a:moveTo>
                        <a:pt x="56" y="6"/>
                      </a:moveTo>
                      <a:lnTo>
                        <a:pt x="28" y="0"/>
                      </a:lnTo>
                      <a:lnTo>
                        <a:pt x="0" y="4"/>
                      </a:lnTo>
                      <a:lnTo>
                        <a:pt x="28" y="10"/>
                      </a:lnTo>
                      <a:lnTo>
                        <a:pt x="5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84" name="Freeform 4960"/>
                <p:cNvSpPr>
                  <a:spLocks/>
                </p:cNvSpPr>
                <p:nvPr/>
              </p:nvSpPr>
              <p:spPr bwMode="auto">
                <a:xfrm>
                  <a:off x="2852" y="3260"/>
                  <a:ext cx="56" cy="10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28" y="10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0">
                      <a:moveTo>
                        <a:pt x="56" y="6"/>
                      </a:moveTo>
                      <a:lnTo>
                        <a:pt x="28" y="0"/>
                      </a:lnTo>
                      <a:lnTo>
                        <a:pt x="0" y="4"/>
                      </a:lnTo>
                      <a:lnTo>
                        <a:pt x="28" y="10"/>
                      </a:lnTo>
                      <a:lnTo>
                        <a:pt x="56" y="6"/>
                      </a:lnTo>
                      <a:close/>
                    </a:path>
                  </a:pathLst>
                </a:custGeom>
                <a:solidFill>
                  <a:srgbClr val="006D17"/>
                </a:solidFill>
                <a:ln w="0">
                  <a:solidFill>
                    <a:srgbClr val="006D1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85" name="Freeform 4961"/>
                <p:cNvSpPr>
                  <a:spLocks/>
                </p:cNvSpPr>
                <p:nvPr/>
              </p:nvSpPr>
              <p:spPr bwMode="auto">
                <a:xfrm>
                  <a:off x="2852" y="3260"/>
                  <a:ext cx="56" cy="10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28" y="10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0">
                      <a:moveTo>
                        <a:pt x="56" y="6"/>
                      </a:moveTo>
                      <a:lnTo>
                        <a:pt x="28" y="0"/>
                      </a:lnTo>
                      <a:lnTo>
                        <a:pt x="0" y="4"/>
                      </a:lnTo>
                      <a:lnTo>
                        <a:pt x="28" y="10"/>
                      </a:lnTo>
                      <a:lnTo>
                        <a:pt x="5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86" name="Freeform 4962"/>
                <p:cNvSpPr>
                  <a:spLocks/>
                </p:cNvSpPr>
                <p:nvPr/>
              </p:nvSpPr>
              <p:spPr bwMode="auto">
                <a:xfrm>
                  <a:off x="2822" y="3264"/>
                  <a:ext cx="58" cy="10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30" y="0"/>
                    </a:cxn>
                    <a:cxn ang="0">
                      <a:pos x="0" y="4"/>
                    </a:cxn>
                    <a:cxn ang="0">
                      <a:pos x="28" y="10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10">
                      <a:moveTo>
                        <a:pt x="58" y="6"/>
                      </a:moveTo>
                      <a:lnTo>
                        <a:pt x="30" y="0"/>
                      </a:lnTo>
                      <a:lnTo>
                        <a:pt x="0" y="4"/>
                      </a:lnTo>
                      <a:lnTo>
                        <a:pt x="28" y="10"/>
                      </a:lnTo>
                      <a:lnTo>
                        <a:pt x="58" y="6"/>
                      </a:lnTo>
                      <a:close/>
                    </a:path>
                  </a:pathLst>
                </a:custGeom>
                <a:solidFill>
                  <a:srgbClr val="006A18"/>
                </a:solidFill>
                <a:ln w="0">
                  <a:solidFill>
                    <a:srgbClr val="006A1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87" name="Freeform 4963"/>
                <p:cNvSpPr>
                  <a:spLocks/>
                </p:cNvSpPr>
                <p:nvPr/>
              </p:nvSpPr>
              <p:spPr bwMode="auto">
                <a:xfrm>
                  <a:off x="2822" y="3264"/>
                  <a:ext cx="58" cy="10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30" y="0"/>
                    </a:cxn>
                    <a:cxn ang="0">
                      <a:pos x="0" y="4"/>
                    </a:cxn>
                    <a:cxn ang="0">
                      <a:pos x="28" y="10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10">
                      <a:moveTo>
                        <a:pt x="58" y="6"/>
                      </a:moveTo>
                      <a:lnTo>
                        <a:pt x="30" y="0"/>
                      </a:lnTo>
                      <a:lnTo>
                        <a:pt x="0" y="4"/>
                      </a:lnTo>
                      <a:lnTo>
                        <a:pt x="28" y="10"/>
                      </a:lnTo>
                      <a:lnTo>
                        <a:pt x="5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88" name="Freeform 4964"/>
                <p:cNvSpPr>
                  <a:spLocks/>
                </p:cNvSpPr>
                <p:nvPr/>
              </p:nvSpPr>
              <p:spPr bwMode="auto">
                <a:xfrm>
                  <a:off x="2794" y="3268"/>
                  <a:ext cx="56" cy="10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6" y="10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0">
                      <a:moveTo>
                        <a:pt x="56" y="6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6" y="10"/>
                      </a:lnTo>
                      <a:lnTo>
                        <a:pt x="56" y="6"/>
                      </a:lnTo>
                      <a:close/>
                    </a:path>
                  </a:pathLst>
                </a:custGeom>
                <a:solidFill>
                  <a:srgbClr val="00671A"/>
                </a:solidFill>
                <a:ln w="0">
                  <a:solidFill>
                    <a:srgbClr val="00671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89" name="Freeform 4965"/>
                <p:cNvSpPr>
                  <a:spLocks/>
                </p:cNvSpPr>
                <p:nvPr/>
              </p:nvSpPr>
              <p:spPr bwMode="auto">
                <a:xfrm>
                  <a:off x="2794" y="3268"/>
                  <a:ext cx="56" cy="10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6" y="10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0">
                      <a:moveTo>
                        <a:pt x="56" y="6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6" y="10"/>
                      </a:lnTo>
                      <a:lnTo>
                        <a:pt x="5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90" name="Freeform 4966"/>
                <p:cNvSpPr>
                  <a:spLocks/>
                </p:cNvSpPr>
                <p:nvPr/>
              </p:nvSpPr>
              <p:spPr bwMode="auto">
                <a:xfrm>
                  <a:off x="2762" y="3274"/>
                  <a:ext cx="58" cy="10"/>
                </a:xfrm>
                <a:custGeom>
                  <a:avLst/>
                  <a:gdLst/>
                  <a:ahLst/>
                  <a:cxnLst>
                    <a:cxn ang="0">
                      <a:pos x="58" y="4"/>
                    </a:cxn>
                    <a:cxn ang="0">
                      <a:pos x="32" y="0"/>
                    </a:cxn>
                    <a:cxn ang="0">
                      <a:pos x="0" y="6"/>
                    </a:cxn>
                    <a:cxn ang="0">
                      <a:pos x="28" y="10"/>
                    </a:cxn>
                    <a:cxn ang="0">
                      <a:pos x="58" y="4"/>
                    </a:cxn>
                  </a:cxnLst>
                  <a:rect l="0" t="0" r="r" b="b"/>
                  <a:pathLst>
                    <a:path w="58" h="10">
                      <a:moveTo>
                        <a:pt x="58" y="4"/>
                      </a:moveTo>
                      <a:lnTo>
                        <a:pt x="32" y="0"/>
                      </a:lnTo>
                      <a:lnTo>
                        <a:pt x="0" y="6"/>
                      </a:lnTo>
                      <a:lnTo>
                        <a:pt x="28" y="10"/>
                      </a:lnTo>
                      <a:lnTo>
                        <a:pt x="58" y="4"/>
                      </a:lnTo>
                      <a:close/>
                    </a:path>
                  </a:pathLst>
                </a:custGeom>
                <a:solidFill>
                  <a:srgbClr val="00641E"/>
                </a:solidFill>
                <a:ln w="0">
                  <a:solidFill>
                    <a:srgbClr val="00641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91" name="Freeform 4967"/>
                <p:cNvSpPr>
                  <a:spLocks/>
                </p:cNvSpPr>
                <p:nvPr/>
              </p:nvSpPr>
              <p:spPr bwMode="auto">
                <a:xfrm>
                  <a:off x="2762" y="3274"/>
                  <a:ext cx="58" cy="10"/>
                </a:xfrm>
                <a:custGeom>
                  <a:avLst/>
                  <a:gdLst/>
                  <a:ahLst/>
                  <a:cxnLst>
                    <a:cxn ang="0">
                      <a:pos x="58" y="4"/>
                    </a:cxn>
                    <a:cxn ang="0">
                      <a:pos x="32" y="0"/>
                    </a:cxn>
                    <a:cxn ang="0">
                      <a:pos x="0" y="6"/>
                    </a:cxn>
                    <a:cxn ang="0">
                      <a:pos x="28" y="10"/>
                    </a:cxn>
                    <a:cxn ang="0">
                      <a:pos x="58" y="4"/>
                    </a:cxn>
                  </a:cxnLst>
                  <a:rect l="0" t="0" r="r" b="b"/>
                  <a:pathLst>
                    <a:path w="58" h="10">
                      <a:moveTo>
                        <a:pt x="58" y="4"/>
                      </a:moveTo>
                      <a:lnTo>
                        <a:pt x="32" y="0"/>
                      </a:lnTo>
                      <a:lnTo>
                        <a:pt x="0" y="6"/>
                      </a:lnTo>
                      <a:lnTo>
                        <a:pt x="28" y="10"/>
                      </a:lnTo>
                      <a:lnTo>
                        <a:pt x="58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92" name="Freeform 4968"/>
                <p:cNvSpPr>
                  <a:spLocks/>
                </p:cNvSpPr>
                <p:nvPr/>
              </p:nvSpPr>
              <p:spPr bwMode="auto">
                <a:xfrm>
                  <a:off x="2732" y="3280"/>
                  <a:ext cx="58" cy="10"/>
                </a:xfrm>
                <a:custGeom>
                  <a:avLst/>
                  <a:gdLst/>
                  <a:ahLst/>
                  <a:cxnLst>
                    <a:cxn ang="0">
                      <a:pos x="58" y="4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8" y="10"/>
                    </a:cxn>
                    <a:cxn ang="0">
                      <a:pos x="58" y="4"/>
                    </a:cxn>
                  </a:cxnLst>
                  <a:rect l="0" t="0" r="r" b="b"/>
                  <a:pathLst>
                    <a:path w="58" h="10">
                      <a:moveTo>
                        <a:pt x="58" y="4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8" y="10"/>
                      </a:lnTo>
                      <a:lnTo>
                        <a:pt x="58" y="4"/>
                      </a:lnTo>
                      <a:close/>
                    </a:path>
                  </a:pathLst>
                </a:custGeom>
                <a:solidFill>
                  <a:srgbClr val="006124"/>
                </a:solidFill>
                <a:ln w="0">
                  <a:solidFill>
                    <a:srgbClr val="00612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93" name="Freeform 4969"/>
                <p:cNvSpPr>
                  <a:spLocks/>
                </p:cNvSpPr>
                <p:nvPr/>
              </p:nvSpPr>
              <p:spPr bwMode="auto">
                <a:xfrm>
                  <a:off x="2732" y="3280"/>
                  <a:ext cx="58" cy="10"/>
                </a:xfrm>
                <a:custGeom>
                  <a:avLst/>
                  <a:gdLst/>
                  <a:ahLst/>
                  <a:cxnLst>
                    <a:cxn ang="0">
                      <a:pos x="58" y="4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8" y="10"/>
                    </a:cxn>
                    <a:cxn ang="0">
                      <a:pos x="58" y="4"/>
                    </a:cxn>
                  </a:cxnLst>
                  <a:rect l="0" t="0" r="r" b="b"/>
                  <a:pathLst>
                    <a:path w="58" h="10">
                      <a:moveTo>
                        <a:pt x="58" y="4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8" y="10"/>
                      </a:lnTo>
                      <a:lnTo>
                        <a:pt x="58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94" name="Freeform 4970"/>
                <p:cNvSpPr>
                  <a:spLocks/>
                </p:cNvSpPr>
                <p:nvPr/>
              </p:nvSpPr>
              <p:spPr bwMode="auto">
                <a:xfrm>
                  <a:off x="2700" y="3286"/>
                  <a:ext cx="60" cy="12"/>
                </a:xfrm>
                <a:custGeom>
                  <a:avLst/>
                  <a:gdLst/>
                  <a:ahLst/>
                  <a:cxnLst>
                    <a:cxn ang="0">
                      <a:pos x="60" y="4"/>
                    </a:cxn>
                    <a:cxn ang="0">
                      <a:pos x="32" y="0"/>
                    </a:cxn>
                    <a:cxn ang="0">
                      <a:pos x="0" y="8"/>
                    </a:cxn>
                    <a:cxn ang="0">
                      <a:pos x="28" y="12"/>
                    </a:cxn>
                    <a:cxn ang="0">
                      <a:pos x="60" y="4"/>
                    </a:cxn>
                  </a:cxnLst>
                  <a:rect l="0" t="0" r="r" b="b"/>
                  <a:pathLst>
                    <a:path w="60" h="12">
                      <a:moveTo>
                        <a:pt x="60" y="4"/>
                      </a:moveTo>
                      <a:lnTo>
                        <a:pt x="32" y="0"/>
                      </a:lnTo>
                      <a:lnTo>
                        <a:pt x="0" y="8"/>
                      </a:lnTo>
                      <a:lnTo>
                        <a:pt x="28" y="12"/>
                      </a:lnTo>
                      <a:lnTo>
                        <a:pt x="60" y="4"/>
                      </a:lnTo>
                      <a:close/>
                    </a:path>
                  </a:pathLst>
                </a:custGeom>
                <a:solidFill>
                  <a:srgbClr val="005F2C"/>
                </a:solidFill>
                <a:ln w="0">
                  <a:solidFill>
                    <a:srgbClr val="005F2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95" name="Freeform 4971"/>
                <p:cNvSpPr>
                  <a:spLocks/>
                </p:cNvSpPr>
                <p:nvPr/>
              </p:nvSpPr>
              <p:spPr bwMode="auto">
                <a:xfrm>
                  <a:off x="2700" y="3286"/>
                  <a:ext cx="60" cy="12"/>
                </a:xfrm>
                <a:custGeom>
                  <a:avLst/>
                  <a:gdLst/>
                  <a:ahLst/>
                  <a:cxnLst>
                    <a:cxn ang="0">
                      <a:pos x="60" y="4"/>
                    </a:cxn>
                    <a:cxn ang="0">
                      <a:pos x="32" y="0"/>
                    </a:cxn>
                    <a:cxn ang="0">
                      <a:pos x="0" y="8"/>
                    </a:cxn>
                    <a:cxn ang="0">
                      <a:pos x="28" y="12"/>
                    </a:cxn>
                    <a:cxn ang="0">
                      <a:pos x="60" y="4"/>
                    </a:cxn>
                  </a:cxnLst>
                  <a:rect l="0" t="0" r="r" b="b"/>
                  <a:pathLst>
                    <a:path w="60" h="12">
                      <a:moveTo>
                        <a:pt x="60" y="4"/>
                      </a:moveTo>
                      <a:lnTo>
                        <a:pt x="32" y="0"/>
                      </a:lnTo>
                      <a:lnTo>
                        <a:pt x="0" y="8"/>
                      </a:lnTo>
                      <a:lnTo>
                        <a:pt x="28" y="12"/>
                      </a:lnTo>
                      <a:lnTo>
                        <a:pt x="60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96" name="Freeform 4972"/>
                <p:cNvSpPr>
                  <a:spLocks/>
                </p:cNvSpPr>
                <p:nvPr/>
              </p:nvSpPr>
              <p:spPr bwMode="auto">
                <a:xfrm>
                  <a:off x="2668" y="3294"/>
                  <a:ext cx="60" cy="14"/>
                </a:xfrm>
                <a:custGeom>
                  <a:avLst/>
                  <a:gdLst/>
                  <a:ahLst/>
                  <a:cxnLst>
                    <a:cxn ang="0">
                      <a:pos x="60" y="4"/>
                    </a:cxn>
                    <a:cxn ang="0">
                      <a:pos x="32" y="0"/>
                    </a:cxn>
                    <a:cxn ang="0">
                      <a:pos x="0" y="8"/>
                    </a:cxn>
                    <a:cxn ang="0">
                      <a:pos x="28" y="14"/>
                    </a:cxn>
                    <a:cxn ang="0">
                      <a:pos x="60" y="4"/>
                    </a:cxn>
                  </a:cxnLst>
                  <a:rect l="0" t="0" r="r" b="b"/>
                  <a:pathLst>
                    <a:path w="60" h="14">
                      <a:moveTo>
                        <a:pt x="60" y="4"/>
                      </a:moveTo>
                      <a:lnTo>
                        <a:pt x="32" y="0"/>
                      </a:lnTo>
                      <a:lnTo>
                        <a:pt x="0" y="8"/>
                      </a:lnTo>
                      <a:lnTo>
                        <a:pt x="28" y="14"/>
                      </a:lnTo>
                      <a:lnTo>
                        <a:pt x="60" y="4"/>
                      </a:lnTo>
                      <a:close/>
                    </a:path>
                  </a:pathLst>
                </a:custGeom>
                <a:solidFill>
                  <a:srgbClr val="005C36"/>
                </a:solidFill>
                <a:ln w="0">
                  <a:solidFill>
                    <a:srgbClr val="005C3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97" name="Freeform 4973"/>
                <p:cNvSpPr>
                  <a:spLocks/>
                </p:cNvSpPr>
                <p:nvPr/>
              </p:nvSpPr>
              <p:spPr bwMode="auto">
                <a:xfrm>
                  <a:off x="2668" y="3294"/>
                  <a:ext cx="60" cy="14"/>
                </a:xfrm>
                <a:custGeom>
                  <a:avLst/>
                  <a:gdLst/>
                  <a:ahLst/>
                  <a:cxnLst>
                    <a:cxn ang="0">
                      <a:pos x="60" y="4"/>
                    </a:cxn>
                    <a:cxn ang="0">
                      <a:pos x="32" y="0"/>
                    </a:cxn>
                    <a:cxn ang="0">
                      <a:pos x="0" y="8"/>
                    </a:cxn>
                    <a:cxn ang="0">
                      <a:pos x="28" y="14"/>
                    </a:cxn>
                    <a:cxn ang="0">
                      <a:pos x="60" y="4"/>
                    </a:cxn>
                  </a:cxnLst>
                  <a:rect l="0" t="0" r="r" b="b"/>
                  <a:pathLst>
                    <a:path w="60" h="14">
                      <a:moveTo>
                        <a:pt x="60" y="4"/>
                      </a:moveTo>
                      <a:lnTo>
                        <a:pt x="32" y="0"/>
                      </a:lnTo>
                      <a:lnTo>
                        <a:pt x="0" y="8"/>
                      </a:lnTo>
                      <a:lnTo>
                        <a:pt x="28" y="14"/>
                      </a:lnTo>
                      <a:lnTo>
                        <a:pt x="60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98" name="Freeform 4974"/>
                <p:cNvSpPr>
                  <a:spLocks/>
                </p:cNvSpPr>
                <p:nvPr/>
              </p:nvSpPr>
              <p:spPr bwMode="auto">
                <a:xfrm>
                  <a:off x="2636" y="3302"/>
                  <a:ext cx="60" cy="16"/>
                </a:xfrm>
                <a:custGeom>
                  <a:avLst/>
                  <a:gdLst/>
                  <a:ahLst/>
                  <a:cxnLst>
                    <a:cxn ang="0">
                      <a:pos x="60" y="6"/>
                    </a:cxn>
                    <a:cxn ang="0">
                      <a:pos x="32" y="0"/>
                    </a:cxn>
                    <a:cxn ang="0">
                      <a:pos x="0" y="12"/>
                    </a:cxn>
                    <a:cxn ang="0">
                      <a:pos x="28" y="16"/>
                    </a:cxn>
                    <a:cxn ang="0">
                      <a:pos x="60" y="6"/>
                    </a:cxn>
                  </a:cxnLst>
                  <a:rect l="0" t="0" r="r" b="b"/>
                  <a:pathLst>
                    <a:path w="60" h="16">
                      <a:moveTo>
                        <a:pt x="60" y="6"/>
                      </a:moveTo>
                      <a:lnTo>
                        <a:pt x="32" y="0"/>
                      </a:lnTo>
                      <a:lnTo>
                        <a:pt x="0" y="12"/>
                      </a:lnTo>
                      <a:lnTo>
                        <a:pt x="28" y="16"/>
                      </a:lnTo>
                      <a:lnTo>
                        <a:pt x="60" y="6"/>
                      </a:lnTo>
                      <a:close/>
                    </a:path>
                  </a:pathLst>
                </a:custGeom>
                <a:solidFill>
                  <a:srgbClr val="005B42"/>
                </a:solidFill>
                <a:ln w="0">
                  <a:solidFill>
                    <a:srgbClr val="005B4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599" name="Freeform 4975"/>
                <p:cNvSpPr>
                  <a:spLocks/>
                </p:cNvSpPr>
                <p:nvPr/>
              </p:nvSpPr>
              <p:spPr bwMode="auto">
                <a:xfrm>
                  <a:off x="2636" y="3302"/>
                  <a:ext cx="60" cy="16"/>
                </a:xfrm>
                <a:custGeom>
                  <a:avLst/>
                  <a:gdLst/>
                  <a:ahLst/>
                  <a:cxnLst>
                    <a:cxn ang="0">
                      <a:pos x="60" y="6"/>
                    </a:cxn>
                    <a:cxn ang="0">
                      <a:pos x="32" y="0"/>
                    </a:cxn>
                    <a:cxn ang="0">
                      <a:pos x="0" y="12"/>
                    </a:cxn>
                    <a:cxn ang="0">
                      <a:pos x="28" y="16"/>
                    </a:cxn>
                    <a:cxn ang="0">
                      <a:pos x="60" y="6"/>
                    </a:cxn>
                  </a:cxnLst>
                  <a:rect l="0" t="0" r="r" b="b"/>
                  <a:pathLst>
                    <a:path w="60" h="16">
                      <a:moveTo>
                        <a:pt x="60" y="6"/>
                      </a:moveTo>
                      <a:lnTo>
                        <a:pt x="32" y="0"/>
                      </a:lnTo>
                      <a:lnTo>
                        <a:pt x="0" y="12"/>
                      </a:lnTo>
                      <a:lnTo>
                        <a:pt x="28" y="16"/>
                      </a:lnTo>
                      <a:lnTo>
                        <a:pt x="6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00" name="Freeform 4976"/>
                <p:cNvSpPr>
                  <a:spLocks/>
                </p:cNvSpPr>
                <p:nvPr/>
              </p:nvSpPr>
              <p:spPr bwMode="auto">
                <a:xfrm>
                  <a:off x="2604" y="3314"/>
                  <a:ext cx="60" cy="18"/>
                </a:xfrm>
                <a:custGeom>
                  <a:avLst/>
                  <a:gdLst/>
                  <a:ahLst/>
                  <a:cxnLst>
                    <a:cxn ang="0">
                      <a:pos x="60" y="4"/>
                    </a:cxn>
                    <a:cxn ang="0">
                      <a:pos x="32" y="0"/>
                    </a:cxn>
                    <a:cxn ang="0">
                      <a:pos x="0" y="12"/>
                    </a:cxn>
                    <a:cxn ang="0">
                      <a:pos x="26" y="18"/>
                    </a:cxn>
                    <a:cxn ang="0">
                      <a:pos x="60" y="4"/>
                    </a:cxn>
                  </a:cxnLst>
                  <a:rect l="0" t="0" r="r" b="b"/>
                  <a:pathLst>
                    <a:path w="60" h="18">
                      <a:moveTo>
                        <a:pt x="60" y="4"/>
                      </a:moveTo>
                      <a:lnTo>
                        <a:pt x="32" y="0"/>
                      </a:lnTo>
                      <a:lnTo>
                        <a:pt x="0" y="12"/>
                      </a:lnTo>
                      <a:lnTo>
                        <a:pt x="26" y="18"/>
                      </a:lnTo>
                      <a:lnTo>
                        <a:pt x="60" y="4"/>
                      </a:lnTo>
                      <a:close/>
                    </a:path>
                  </a:pathLst>
                </a:custGeom>
                <a:solidFill>
                  <a:srgbClr val="00594F"/>
                </a:solidFill>
                <a:ln w="0">
                  <a:solidFill>
                    <a:srgbClr val="00594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01" name="Freeform 4977"/>
                <p:cNvSpPr>
                  <a:spLocks/>
                </p:cNvSpPr>
                <p:nvPr/>
              </p:nvSpPr>
              <p:spPr bwMode="auto">
                <a:xfrm>
                  <a:off x="2604" y="3314"/>
                  <a:ext cx="60" cy="18"/>
                </a:xfrm>
                <a:custGeom>
                  <a:avLst/>
                  <a:gdLst/>
                  <a:ahLst/>
                  <a:cxnLst>
                    <a:cxn ang="0">
                      <a:pos x="60" y="4"/>
                    </a:cxn>
                    <a:cxn ang="0">
                      <a:pos x="32" y="0"/>
                    </a:cxn>
                    <a:cxn ang="0">
                      <a:pos x="0" y="12"/>
                    </a:cxn>
                    <a:cxn ang="0">
                      <a:pos x="26" y="18"/>
                    </a:cxn>
                    <a:cxn ang="0">
                      <a:pos x="60" y="4"/>
                    </a:cxn>
                  </a:cxnLst>
                  <a:rect l="0" t="0" r="r" b="b"/>
                  <a:pathLst>
                    <a:path w="60" h="18">
                      <a:moveTo>
                        <a:pt x="60" y="4"/>
                      </a:moveTo>
                      <a:lnTo>
                        <a:pt x="32" y="0"/>
                      </a:lnTo>
                      <a:lnTo>
                        <a:pt x="0" y="12"/>
                      </a:lnTo>
                      <a:lnTo>
                        <a:pt x="26" y="18"/>
                      </a:lnTo>
                      <a:lnTo>
                        <a:pt x="60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02" name="Freeform 4978"/>
                <p:cNvSpPr>
                  <a:spLocks/>
                </p:cNvSpPr>
                <p:nvPr/>
              </p:nvSpPr>
              <p:spPr bwMode="auto">
                <a:xfrm>
                  <a:off x="2570" y="3326"/>
                  <a:ext cx="60" cy="20"/>
                </a:xfrm>
                <a:custGeom>
                  <a:avLst/>
                  <a:gdLst/>
                  <a:ahLst/>
                  <a:cxnLst>
                    <a:cxn ang="0">
                      <a:pos x="60" y="6"/>
                    </a:cxn>
                    <a:cxn ang="0">
                      <a:pos x="34" y="0"/>
                    </a:cxn>
                    <a:cxn ang="0">
                      <a:pos x="0" y="16"/>
                    </a:cxn>
                    <a:cxn ang="0">
                      <a:pos x="26" y="20"/>
                    </a:cxn>
                    <a:cxn ang="0">
                      <a:pos x="60" y="6"/>
                    </a:cxn>
                  </a:cxnLst>
                  <a:rect l="0" t="0" r="r" b="b"/>
                  <a:pathLst>
                    <a:path w="60" h="20">
                      <a:moveTo>
                        <a:pt x="60" y="6"/>
                      </a:moveTo>
                      <a:lnTo>
                        <a:pt x="34" y="0"/>
                      </a:lnTo>
                      <a:lnTo>
                        <a:pt x="0" y="16"/>
                      </a:lnTo>
                      <a:lnTo>
                        <a:pt x="26" y="20"/>
                      </a:lnTo>
                      <a:lnTo>
                        <a:pt x="60" y="6"/>
                      </a:lnTo>
                      <a:close/>
                    </a:path>
                  </a:pathLst>
                </a:custGeom>
                <a:solidFill>
                  <a:srgbClr val="00585C"/>
                </a:solidFill>
                <a:ln w="0">
                  <a:solidFill>
                    <a:srgbClr val="00585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03" name="Freeform 4979"/>
                <p:cNvSpPr>
                  <a:spLocks/>
                </p:cNvSpPr>
                <p:nvPr/>
              </p:nvSpPr>
              <p:spPr bwMode="auto">
                <a:xfrm>
                  <a:off x="2570" y="3326"/>
                  <a:ext cx="60" cy="20"/>
                </a:xfrm>
                <a:custGeom>
                  <a:avLst/>
                  <a:gdLst/>
                  <a:ahLst/>
                  <a:cxnLst>
                    <a:cxn ang="0">
                      <a:pos x="60" y="6"/>
                    </a:cxn>
                    <a:cxn ang="0">
                      <a:pos x="34" y="0"/>
                    </a:cxn>
                    <a:cxn ang="0">
                      <a:pos x="0" y="16"/>
                    </a:cxn>
                    <a:cxn ang="0">
                      <a:pos x="26" y="20"/>
                    </a:cxn>
                    <a:cxn ang="0">
                      <a:pos x="60" y="6"/>
                    </a:cxn>
                  </a:cxnLst>
                  <a:rect l="0" t="0" r="r" b="b"/>
                  <a:pathLst>
                    <a:path w="60" h="20">
                      <a:moveTo>
                        <a:pt x="60" y="6"/>
                      </a:moveTo>
                      <a:lnTo>
                        <a:pt x="34" y="0"/>
                      </a:lnTo>
                      <a:lnTo>
                        <a:pt x="0" y="16"/>
                      </a:lnTo>
                      <a:lnTo>
                        <a:pt x="26" y="20"/>
                      </a:lnTo>
                      <a:lnTo>
                        <a:pt x="6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04" name="Freeform 4980"/>
                <p:cNvSpPr>
                  <a:spLocks/>
                </p:cNvSpPr>
                <p:nvPr/>
              </p:nvSpPr>
              <p:spPr bwMode="auto">
                <a:xfrm>
                  <a:off x="2536" y="3342"/>
                  <a:ext cx="60" cy="22"/>
                </a:xfrm>
                <a:custGeom>
                  <a:avLst/>
                  <a:gdLst/>
                  <a:ahLst/>
                  <a:cxnLst>
                    <a:cxn ang="0">
                      <a:pos x="60" y="4"/>
                    </a:cxn>
                    <a:cxn ang="0">
                      <a:pos x="34" y="0"/>
                    </a:cxn>
                    <a:cxn ang="0">
                      <a:pos x="0" y="16"/>
                    </a:cxn>
                    <a:cxn ang="0">
                      <a:pos x="26" y="22"/>
                    </a:cxn>
                    <a:cxn ang="0">
                      <a:pos x="60" y="4"/>
                    </a:cxn>
                  </a:cxnLst>
                  <a:rect l="0" t="0" r="r" b="b"/>
                  <a:pathLst>
                    <a:path w="60" h="22">
                      <a:moveTo>
                        <a:pt x="60" y="4"/>
                      </a:moveTo>
                      <a:lnTo>
                        <a:pt x="34" y="0"/>
                      </a:lnTo>
                      <a:lnTo>
                        <a:pt x="0" y="16"/>
                      </a:lnTo>
                      <a:lnTo>
                        <a:pt x="26" y="22"/>
                      </a:lnTo>
                      <a:lnTo>
                        <a:pt x="60" y="4"/>
                      </a:lnTo>
                      <a:close/>
                    </a:path>
                  </a:pathLst>
                </a:custGeom>
                <a:solidFill>
                  <a:srgbClr val="005969"/>
                </a:solidFill>
                <a:ln w="0">
                  <a:solidFill>
                    <a:srgbClr val="00596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05" name="Freeform 4981"/>
                <p:cNvSpPr>
                  <a:spLocks/>
                </p:cNvSpPr>
                <p:nvPr/>
              </p:nvSpPr>
              <p:spPr bwMode="auto">
                <a:xfrm>
                  <a:off x="2536" y="3342"/>
                  <a:ext cx="60" cy="22"/>
                </a:xfrm>
                <a:custGeom>
                  <a:avLst/>
                  <a:gdLst/>
                  <a:ahLst/>
                  <a:cxnLst>
                    <a:cxn ang="0">
                      <a:pos x="60" y="4"/>
                    </a:cxn>
                    <a:cxn ang="0">
                      <a:pos x="34" y="0"/>
                    </a:cxn>
                    <a:cxn ang="0">
                      <a:pos x="0" y="16"/>
                    </a:cxn>
                    <a:cxn ang="0">
                      <a:pos x="26" y="22"/>
                    </a:cxn>
                    <a:cxn ang="0">
                      <a:pos x="60" y="4"/>
                    </a:cxn>
                  </a:cxnLst>
                  <a:rect l="0" t="0" r="r" b="b"/>
                  <a:pathLst>
                    <a:path w="60" h="22">
                      <a:moveTo>
                        <a:pt x="60" y="4"/>
                      </a:moveTo>
                      <a:lnTo>
                        <a:pt x="34" y="0"/>
                      </a:lnTo>
                      <a:lnTo>
                        <a:pt x="0" y="16"/>
                      </a:lnTo>
                      <a:lnTo>
                        <a:pt x="26" y="22"/>
                      </a:lnTo>
                      <a:lnTo>
                        <a:pt x="60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06" name="Freeform 4982"/>
                <p:cNvSpPr>
                  <a:spLocks/>
                </p:cNvSpPr>
                <p:nvPr/>
              </p:nvSpPr>
              <p:spPr bwMode="auto">
                <a:xfrm>
                  <a:off x="2500" y="3358"/>
                  <a:ext cx="62" cy="26"/>
                </a:xfrm>
                <a:custGeom>
                  <a:avLst/>
                  <a:gdLst/>
                  <a:ahLst/>
                  <a:cxnLst>
                    <a:cxn ang="0">
                      <a:pos x="62" y="6"/>
                    </a:cxn>
                    <a:cxn ang="0">
                      <a:pos x="36" y="0"/>
                    </a:cxn>
                    <a:cxn ang="0">
                      <a:pos x="0" y="20"/>
                    </a:cxn>
                    <a:cxn ang="0">
                      <a:pos x="28" y="26"/>
                    </a:cxn>
                    <a:cxn ang="0">
                      <a:pos x="62" y="6"/>
                    </a:cxn>
                  </a:cxnLst>
                  <a:rect l="0" t="0" r="r" b="b"/>
                  <a:pathLst>
                    <a:path w="62" h="26">
                      <a:moveTo>
                        <a:pt x="62" y="6"/>
                      </a:moveTo>
                      <a:lnTo>
                        <a:pt x="36" y="0"/>
                      </a:lnTo>
                      <a:lnTo>
                        <a:pt x="0" y="20"/>
                      </a:lnTo>
                      <a:lnTo>
                        <a:pt x="28" y="26"/>
                      </a:lnTo>
                      <a:lnTo>
                        <a:pt x="62" y="6"/>
                      </a:lnTo>
                      <a:close/>
                    </a:path>
                  </a:pathLst>
                </a:custGeom>
                <a:solidFill>
                  <a:srgbClr val="005B71"/>
                </a:solidFill>
                <a:ln w="0">
                  <a:solidFill>
                    <a:srgbClr val="005B7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07" name="Freeform 4983"/>
                <p:cNvSpPr>
                  <a:spLocks/>
                </p:cNvSpPr>
                <p:nvPr/>
              </p:nvSpPr>
              <p:spPr bwMode="auto">
                <a:xfrm>
                  <a:off x="2500" y="3358"/>
                  <a:ext cx="62" cy="26"/>
                </a:xfrm>
                <a:custGeom>
                  <a:avLst/>
                  <a:gdLst/>
                  <a:ahLst/>
                  <a:cxnLst>
                    <a:cxn ang="0">
                      <a:pos x="62" y="6"/>
                    </a:cxn>
                    <a:cxn ang="0">
                      <a:pos x="36" y="0"/>
                    </a:cxn>
                    <a:cxn ang="0">
                      <a:pos x="0" y="20"/>
                    </a:cxn>
                    <a:cxn ang="0">
                      <a:pos x="28" y="26"/>
                    </a:cxn>
                    <a:cxn ang="0">
                      <a:pos x="62" y="6"/>
                    </a:cxn>
                  </a:cxnLst>
                  <a:rect l="0" t="0" r="r" b="b"/>
                  <a:pathLst>
                    <a:path w="62" h="26">
                      <a:moveTo>
                        <a:pt x="62" y="6"/>
                      </a:moveTo>
                      <a:lnTo>
                        <a:pt x="36" y="0"/>
                      </a:lnTo>
                      <a:lnTo>
                        <a:pt x="0" y="20"/>
                      </a:lnTo>
                      <a:lnTo>
                        <a:pt x="28" y="26"/>
                      </a:lnTo>
                      <a:lnTo>
                        <a:pt x="6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08" name="Freeform 4984"/>
                <p:cNvSpPr>
                  <a:spLocks/>
                </p:cNvSpPr>
                <p:nvPr/>
              </p:nvSpPr>
              <p:spPr bwMode="auto">
                <a:xfrm>
                  <a:off x="2466" y="3378"/>
                  <a:ext cx="62" cy="28"/>
                </a:xfrm>
                <a:custGeom>
                  <a:avLst/>
                  <a:gdLst/>
                  <a:ahLst/>
                  <a:cxnLst>
                    <a:cxn ang="0">
                      <a:pos x="62" y="6"/>
                    </a:cxn>
                    <a:cxn ang="0">
                      <a:pos x="34" y="0"/>
                    </a:cxn>
                    <a:cxn ang="0">
                      <a:pos x="0" y="18"/>
                    </a:cxn>
                    <a:cxn ang="0">
                      <a:pos x="26" y="28"/>
                    </a:cxn>
                    <a:cxn ang="0">
                      <a:pos x="62" y="6"/>
                    </a:cxn>
                  </a:cxnLst>
                  <a:rect l="0" t="0" r="r" b="b"/>
                  <a:pathLst>
                    <a:path w="62" h="28">
                      <a:moveTo>
                        <a:pt x="62" y="6"/>
                      </a:moveTo>
                      <a:lnTo>
                        <a:pt x="34" y="0"/>
                      </a:lnTo>
                      <a:lnTo>
                        <a:pt x="0" y="18"/>
                      </a:lnTo>
                      <a:lnTo>
                        <a:pt x="26" y="28"/>
                      </a:lnTo>
                      <a:lnTo>
                        <a:pt x="62" y="6"/>
                      </a:lnTo>
                      <a:close/>
                    </a:path>
                  </a:pathLst>
                </a:custGeom>
                <a:solidFill>
                  <a:srgbClr val="005E76"/>
                </a:solidFill>
                <a:ln w="0">
                  <a:solidFill>
                    <a:srgbClr val="005E7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09" name="Freeform 4985"/>
                <p:cNvSpPr>
                  <a:spLocks/>
                </p:cNvSpPr>
                <p:nvPr/>
              </p:nvSpPr>
              <p:spPr bwMode="auto">
                <a:xfrm>
                  <a:off x="2466" y="3378"/>
                  <a:ext cx="62" cy="28"/>
                </a:xfrm>
                <a:custGeom>
                  <a:avLst/>
                  <a:gdLst/>
                  <a:ahLst/>
                  <a:cxnLst>
                    <a:cxn ang="0">
                      <a:pos x="62" y="6"/>
                    </a:cxn>
                    <a:cxn ang="0">
                      <a:pos x="34" y="0"/>
                    </a:cxn>
                    <a:cxn ang="0">
                      <a:pos x="0" y="18"/>
                    </a:cxn>
                    <a:cxn ang="0">
                      <a:pos x="26" y="28"/>
                    </a:cxn>
                    <a:cxn ang="0">
                      <a:pos x="62" y="6"/>
                    </a:cxn>
                  </a:cxnLst>
                  <a:rect l="0" t="0" r="r" b="b"/>
                  <a:pathLst>
                    <a:path w="62" h="28">
                      <a:moveTo>
                        <a:pt x="62" y="6"/>
                      </a:moveTo>
                      <a:lnTo>
                        <a:pt x="34" y="0"/>
                      </a:lnTo>
                      <a:lnTo>
                        <a:pt x="0" y="18"/>
                      </a:lnTo>
                      <a:lnTo>
                        <a:pt x="26" y="28"/>
                      </a:lnTo>
                      <a:lnTo>
                        <a:pt x="6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10" name="Freeform 4986"/>
                <p:cNvSpPr>
                  <a:spLocks/>
                </p:cNvSpPr>
                <p:nvPr/>
              </p:nvSpPr>
              <p:spPr bwMode="auto">
                <a:xfrm>
                  <a:off x="2428" y="3396"/>
                  <a:ext cx="64" cy="30"/>
                </a:xfrm>
                <a:custGeom>
                  <a:avLst/>
                  <a:gdLst/>
                  <a:ahLst/>
                  <a:cxnLst>
                    <a:cxn ang="0">
                      <a:pos x="64" y="10"/>
                    </a:cxn>
                    <a:cxn ang="0">
                      <a:pos x="38" y="0"/>
                    </a:cxn>
                    <a:cxn ang="0">
                      <a:pos x="0" y="20"/>
                    </a:cxn>
                    <a:cxn ang="0">
                      <a:pos x="28" y="30"/>
                    </a:cxn>
                    <a:cxn ang="0">
                      <a:pos x="64" y="10"/>
                    </a:cxn>
                  </a:cxnLst>
                  <a:rect l="0" t="0" r="r" b="b"/>
                  <a:pathLst>
                    <a:path w="64" h="30">
                      <a:moveTo>
                        <a:pt x="64" y="10"/>
                      </a:moveTo>
                      <a:lnTo>
                        <a:pt x="38" y="0"/>
                      </a:lnTo>
                      <a:lnTo>
                        <a:pt x="0" y="20"/>
                      </a:lnTo>
                      <a:lnTo>
                        <a:pt x="28" y="30"/>
                      </a:lnTo>
                      <a:lnTo>
                        <a:pt x="64" y="10"/>
                      </a:lnTo>
                      <a:close/>
                    </a:path>
                  </a:pathLst>
                </a:custGeom>
                <a:solidFill>
                  <a:srgbClr val="006572"/>
                </a:solidFill>
                <a:ln w="0">
                  <a:solidFill>
                    <a:srgbClr val="00657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11" name="Freeform 4987"/>
                <p:cNvSpPr>
                  <a:spLocks/>
                </p:cNvSpPr>
                <p:nvPr/>
              </p:nvSpPr>
              <p:spPr bwMode="auto">
                <a:xfrm>
                  <a:off x="2428" y="3396"/>
                  <a:ext cx="64" cy="30"/>
                </a:xfrm>
                <a:custGeom>
                  <a:avLst/>
                  <a:gdLst/>
                  <a:ahLst/>
                  <a:cxnLst>
                    <a:cxn ang="0">
                      <a:pos x="64" y="10"/>
                    </a:cxn>
                    <a:cxn ang="0">
                      <a:pos x="38" y="0"/>
                    </a:cxn>
                    <a:cxn ang="0">
                      <a:pos x="0" y="20"/>
                    </a:cxn>
                    <a:cxn ang="0">
                      <a:pos x="28" y="30"/>
                    </a:cxn>
                    <a:cxn ang="0">
                      <a:pos x="64" y="10"/>
                    </a:cxn>
                  </a:cxnLst>
                  <a:rect l="0" t="0" r="r" b="b"/>
                  <a:pathLst>
                    <a:path w="64" h="30">
                      <a:moveTo>
                        <a:pt x="64" y="10"/>
                      </a:moveTo>
                      <a:lnTo>
                        <a:pt x="38" y="0"/>
                      </a:lnTo>
                      <a:lnTo>
                        <a:pt x="0" y="20"/>
                      </a:lnTo>
                      <a:lnTo>
                        <a:pt x="28" y="30"/>
                      </a:lnTo>
                      <a:lnTo>
                        <a:pt x="64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12" name="Freeform 4988"/>
                <p:cNvSpPr>
                  <a:spLocks/>
                </p:cNvSpPr>
                <p:nvPr/>
              </p:nvSpPr>
              <p:spPr bwMode="auto">
                <a:xfrm>
                  <a:off x="2392" y="3416"/>
                  <a:ext cx="64" cy="28"/>
                </a:xfrm>
                <a:custGeom>
                  <a:avLst/>
                  <a:gdLst/>
                  <a:ahLst/>
                  <a:cxnLst>
                    <a:cxn ang="0">
                      <a:pos x="64" y="10"/>
                    </a:cxn>
                    <a:cxn ang="0">
                      <a:pos x="36" y="0"/>
                    </a:cxn>
                    <a:cxn ang="0">
                      <a:pos x="0" y="18"/>
                    </a:cxn>
                    <a:cxn ang="0">
                      <a:pos x="26" y="28"/>
                    </a:cxn>
                    <a:cxn ang="0">
                      <a:pos x="64" y="10"/>
                    </a:cxn>
                  </a:cxnLst>
                  <a:rect l="0" t="0" r="r" b="b"/>
                  <a:pathLst>
                    <a:path w="64" h="28">
                      <a:moveTo>
                        <a:pt x="64" y="10"/>
                      </a:moveTo>
                      <a:lnTo>
                        <a:pt x="36" y="0"/>
                      </a:lnTo>
                      <a:lnTo>
                        <a:pt x="0" y="18"/>
                      </a:lnTo>
                      <a:lnTo>
                        <a:pt x="26" y="28"/>
                      </a:lnTo>
                      <a:lnTo>
                        <a:pt x="64" y="10"/>
                      </a:lnTo>
                      <a:close/>
                    </a:path>
                  </a:pathLst>
                </a:custGeom>
                <a:solidFill>
                  <a:srgbClr val="006D69"/>
                </a:solidFill>
                <a:ln w="0">
                  <a:solidFill>
                    <a:srgbClr val="006D6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13" name="Freeform 4989"/>
                <p:cNvSpPr>
                  <a:spLocks/>
                </p:cNvSpPr>
                <p:nvPr/>
              </p:nvSpPr>
              <p:spPr bwMode="auto">
                <a:xfrm>
                  <a:off x="2392" y="3416"/>
                  <a:ext cx="64" cy="28"/>
                </a:xfrm>
                <a:custGeom>
                  <a:avLst/>
                  <a:gdLst/>
                  <a:ahLst/>
                  <a:cxnLst>
                    <a:cxn ang="0">
                      <a:pos x="64" y="10"/>
                    </a:cxn>
                    <a:cxn ang="0">
                      <a:pos x="36" y="0"/>
                    </a:cxn>
                    <a:cxn ang="0">
                      <a:pos x="0" y="18"/>
                    </a:cxn>
                    <a:cxn ang="0">
                      <a:pos x="26" y="28"/>
                    </a:cxn>
                    <a:cxn ang="0">
                      <a:pos x="64" y="10"/>
                    </a:cxn>
                  </a:cxnLst>
                  <a:rect l="0" t="0" r="r" b="b"/>
                  <a:pathLst>
                    <a:path w="64" h="28">
                      <a:moveTo>
                        <a:pt x="64" y="10"/>
                      </a:moveTo>
                      <a:lnTo>
                        <a:pt x="36" y="0"/>
                      </a:lnTo>
                      <a:lnTo>
                        <a:pt x="0" y="18"/>
                      </a:lnTo>
                      <a:lnTo>
                        <a:pt x="26" y="28"/>
                      </a:lnTo>
                      <a:lnTo>
                        <a:pt x="64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14" name="Freeform 4990"/>
                <p:cNvSpPr>
                  <a:spLocks/>
                </p:cNvSpPr>
                <p:nvPr/>
              </p:nvSpPr>
              <p:spPr bwMode="auto">
                <a:xfrm>
                  <a:off x="2354" y="3434"/>
                  <a:ext cx="64" cy="26"/>
                </a:xfrm>
                <a:custGeom>
                  <a:avLst/>
                  <a:gdLst/>
                  <a:ahLst/>
                  <a:cxnLst>
                    <a:cxn ang="0">
                      <a:pos x="64" y="10"/>
                    </a:cxn>
                    <a:cxn ang="0">
                      <a:pos x="38" y="0"/>
                    </a:cxn>
                    <a:cxn ang="0">
                      <a:pos x="0" y="14"/>
                    </a:cxn>
                    <a:cxn ang="0">
                      <a:pos x="26" y="26"/>
                    </a:cxn>
                    <a:cxn ang="0">
                      <a:pos x="64" y="10"/>
                    </a:cxn>
                  </a:cxnLst>
                  <a:rect l="0" t="0" r="r" b="b"/>
                  <a:pathLst>
                    <a:path w="64" h="26">
                      <a:moveTo>
                        <a:pt x="64" y="10"/>
                      </a:moveTo>
                      <a:lnTo>
                        <a:pt x="38" y="0"/>
                      </a:lnTo>
                      <a:lnTo>
                        <a:pt x="0" y="14"/>
                      </a:lnTo>
                      <a:lnTo>
                        <a:pt x="26" y="26"/>
                      </a:lnTo>
                      <a:lnTo>
                        <a:pt x="64" y="10"/>
                      </a:lnTo>
                      <a:close/>
                    </a:path>
                  </a:pathLst>
                </a:custGeom>
                <a:solidFill>
                  <a:srgbClr val="007659"/>
                </a:solidFill>
                <a:ln w="0">
                  <a:solidFill>
                    <a:srgbClr val="00765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15" name="Freeform 4991"/>
                <p:cNvSpPr>
                  <a:spLocks/>
                </p:cNvSpPr>
                <p:nvPr/>
              </p:nvSpPr>
              <p:spPr bwMode="auto">
                <a:xfrm>
                  <a:off x="2354" y="3434"/>
                  <a:ext cx="64" cy="26"/>
                </a:xfrm>
                <a:custGeom>
                  <a:avLst/>
                  <a:gdLst/>
                  <a:ahLst/>
                  <a:cxnLst>
                    <a:cxn ang="0">
                      <a:pos x="64" y="10"/>
                    </a:cxn>
                    <a:cxn ang="0">
                      <a:pos x="38" y="0"/>
                    </a:cxn>
                    <a:cxn ang="0">
                      <a:pos x="0" y="14"/>
                    </a:cxn>
                    <a:cxn ang="0">
                      <a:pos x="26" y="26"/>
                    </a:cxn>
                    <a:cxn ang="0">
                      <a:pos x="64" y="10"/>
                    </a:cxn>
                  </a:cxnLst>
                  <a:rect l="0" t="0" r="r" b="b"/>
                  <a:pathLst>
                    <a:path w="64" h="26">
                      <a:moveTo>
                        <a:pt x="64" y="10"/>
                      </a:moveTo>
                      <a:lnTo>
                        <a:pt x="38" y="0"/>
                      </a:lnTo>
                      <a:lnTo>
                        <a:pt x="0" y="14"/>
                      </a:lnTo>
                      <a:lnTo>
                        <a:pt x="26" y="26"/>
                      </a:lnTo>
                      <a:lnTo>
                        <a:pt x="64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16" name="Freeform 4992"/>
                <p:cNvSpPr>
                  <a:spLocks/>
                </p:cNvSpPr>
                <p:nvPr/>
              </p:nvSpPr>
              <p:spPr bwMode="auto">
                <a:xfrm>
                  <a:off x="2316" y="3448"/>
                  <a:ext cx="64" cy="24"/>
                </a:xfrm>
                <a:custGeom>
                  <a:avLst/>
                  <a:gdLst/>
                  <a:ahLst/>
                  <a:cxnLst>
                    <a:cxn ang="0">
                      <a:pos x="64" y="12"/>
                    </a:cxn>
                    <a:cxn ang="0">
                      <a:pos x="38" y="0"/>
                    </a:cxn>
                    <a:cxn ang="0">
                      <a:pos x="0" y="12"/>
                    </a:cxn>
                    <a:cxn ang="0">
                      <a:pos x="26" y="24"/>
                    </a:cxn>
                    <a:cxn ang="0">
                      <a:pos x="64" y="12"/>
                    </a:cxn>
                  </a:cxnLst>
                  <a:rect l="0" t="0" r="r" b="b"/>
                  <a:pathLst>
                    <a:path w="64" h="24">
                      <a:moveTo>
                        <a:pt x="64" y="12"/>
                      </a:moveTo>
                      <a:lnTo>
                        <a:pt x="38" y="0"/>
                      </a:lnTo>
                      <a:lnTo>
                        <a:pt x="0" y="12"/>
                      </a:lnTo>
                      <a:lnTo>
                        <a:pt x="26" y="24"/>
                      </a:lnTo>
                      <a:lnTo>
                        <a:pt x="64" y="12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17" name="Freeform 4993"/>
                <p:cNvSpPr>
                  <a:spLocks/>
                </p:cNvSpPr>
                <p:nvPr/>
              </p:nvSpPr>
              <p:spPr bwMode="auto">
                <a:xfrm>
                  <a:off x="2316" y="3448"/>
                  <a:ext cx="64" cy="24"/>
                </a:xfrm>
                <a:custGeom>
                  <a:avLst/>
                  <a:gdLst/>
                  <a:ahLst/>
                  <a:cxnLst>
                    <a:cxn ang="0">
                      <a:pos x="64" y="12"/>
                    </a:cxn>
                    <a:cxn ang="0">
                      <a:pos x="38" y="0"/>
                    </a:cxn>
                    <a:cxn ang="0">
                      <a:pos x="0" y="12"/>
                    </a:cxn>
                    <a:cxn ang="0">
                      <a:pos x="26" y="24"/>
                    </a:cxn>
                    <a:cxn ang="0">
                      <a:pos x="64" y="12"/>
                    </a:cxn>
                  </a:cxnLst>
                  <a:rect l="0" t="0" r="r" b="b"/>
                  <a:pathLst>
                    <a:path w="64" h="24">
                      <a:moveTo>
                        <a:pt x="64" y="12"/>
                      </a:moveTo>
                      <a:lnTo>
                        <a:pt x="38" y="0"/>
                      </a:lnTo>
                      <a:lnTo>
                        <a:pt x="0" y="12"/>
                      </a:lnTo>
                      <a:lnTo>
                        <a:pt x="26" y="24"/>
                      </a:lnTo>
                      <a:lnTo>
                        <a:pt x="64" y="1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18" name="Freeform 4994"/>
                <p:cNvSpPr>
                  <a:spLocks/>
                </p:cNvSpPr>
                <p:nvPr/>
              </p:nvSpPr>
              <p:spPr bwMode="auto">
                <a:xfrm>
                  <a:off x="3302" y="3168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28" y="14"/>
                    </a:cxn>
                    <a:cxn ang="0">
                      <a:pos x="50" y="8"/>
                    </a:cxn>
                  </a:cxnLst>
                  <a:rect l="0" t="0" r="r" b="b"/>
                  <a:pathLst>
                    <a:path w="50" h="14">
                      <a:moveTo>
                        <a:pt x="50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8" y="14"/>
                      </a:lnTo>
                      <a:lnTo>
                        <a:pt x="50" y="8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19" name="Freeform 4995"/>
                <p:cNvSpPr>
                  <a:spLocks/>
                </p:cNvSpPr>
                <p:nvPr/>
              </p:nvSpPr>
              <p:spPr bwMode="auto">
                <a:xfrm>
                  <a:off x="3302" y="3168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28" y="14"/>
                    </a:cxn>
                    <a:cxn ang="0">
                      <a:pos x="50" y="8"/>
                    </a:cxn>
                  </a:cxnLst>
                  <a:rect l="0" t="0" r="r" b="b"/>
                  <a:pathLst>
                    <a:path w="50" h="14">
                      <a:moveTo>
                        <a:pt x="50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8" y="14"/>
                      </a:lnTo>
                      <a:lnTo>
                        <a:pt x="50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20" name="Freeform 4996"/>
                <p:cNvSpPr>
                  <a:spLocks/>
                </p:cNvSpPr>
                <p:nvPr/>
              </p:nvSpPr>
              <p:spPr bwMode="auto">
                <a:xfrm>
                  <a:off x="3280" y="3176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8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8" y="12"/>
                      </a:lnTo>
                      <a:lnTo>
                        <a:pt x="50" y="6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21" name="Freeform 4997"/>
                <p:cNvSpPr>
                  <a:spLocks/>
                </p:cNvSpPr>
                <p:nvPr/>
              </p:nvSpPr>
              <p:spPr bwMode="auto">
                <a:xfrm>
                  <a:off x="3280" y="3176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8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8" y="12"/>
                      </a:lnTo>
                      <a:lnTo>
                        <a:pt x="5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22" name="Freeform 4998"/>
                <p:cNvSpPr>
                  <a:spLocks/>
                </p:cNvSpPr>
                <p:nvPr/>
              </p:nvSpPr>
              <p:spPr bwMode="auto">
                <a:xfrm>
                  <a:off x="3258" y="3182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8" y="14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4">
                      <a:moveTo>
                        <a:pt x="50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8" y="14"/>
                      </a:lnTo>
                      <a:lnTo>
                        <a:pt x="50" y="6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23" name="Freeform 4999"/>
                <p:cNvSpPr>
                  <a:spLocks/>
                </p:cNvSpPr>
                <p:nvPr/>
              </p:nvSpPr>
              <p:spPr bwMode="auto">
                <a:xfrm>
                  <a:off x="3258" y="3182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8" y="14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4">
                      <a:moveTo>
                        <a:pt x="50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8" y="14"/>
                      </a:lnTo>
                      <a:lnTo>
                        <a:pt x="5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24" name="Freeform 5000"/>
                <p:cNvSpPr>
                  <a:spLocks/>
                </p:cNvSpPr>
                <p:nvPr/>
              </p:nvSpPr>
              <p:spPr bwMode="auto">
                <a:xfrm>
                  <a:off x="3236" y="3188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28" y="14"/>
                    </a:cxn>
                    <a:cxn ang="0">
                      <a:pos x="50" y="8"/>
                    </a:cxn>
                  </a:cxnLst>
                  <a:rect l="0" t="0" r="r" b="b"/>
                  <a:pathLst>
                    <a:path w="50" h="14">
                      <a:moveTo>
                        <a:pt x="50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8" y="14"/>
                      </a:lnTo>
                      <a:lnTo>
                        <a:pt x="50" y="8"/>
                      </a:lnTo>
                      <a:close/>
                    </a:path>
                  </a:pathLst>
                </a:custGeom>
                <a:solidFill>
                  <a:srgbClr val="007C45"/>
                </a:solidFill>
                <a:ln w="0">
                  <a:solidFill>
                    <a:srgbClr val="007C4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25" name="Freeform 5001"/>
                <p:cNvSpPr>
                  <a:spLocks/>
                </p:cNvSpPr>
                <p:nvPr/>
              </p:nvSpPr>
              <p:spPr bwMode="auto">
                <a:xfrm>
                  <a:off x="3236" y="3188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28" y="14"/>
                    </a:cxn>
                    <a:cxn ang="0">
                      <a:pos x="50" y="8"/>
                    </a:cxn>
                  </a:cxnLst>
                  <a:rect l="0" t="0" r="r" b="b"/>
                  <a:pathLst>
                    <a:path w="50" h="14">
                      <a:moveTo>
                        <a:pt x="50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8" y="14"/>
                      </a:lnTo>
                      <a:lnTo>
                        <a:pt x="50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26" name="Freeform 5002"/>
                <p:cNvSpPr>
                  <a:spLocks/>
                </p:cNvSpPr>
                <p:nvPr/>
              </p:nvSpPr>
              <p:spPr bwMode="auto">
                <a:xfrm>
                  <a:off x="3214" y="3196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8" y="14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4">
                      <a:moveTo>
                        <a:pt x="50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8" y="14"/>
                      </a:lnTo>
                      <a:lnTo>
                        <a:pt x="50" y="6"/>
                      </a:lnTo>
                      <a:close/>
                    </a:path>
                  </a:pathLst>
                </a:custGeom>
                <a:solidFill>
                  <a:srgbClr val="007C43"/>
                </a:solidFill>
                <a:ln w="0">
                  <a:solidFill>
                    <a:srgbClr val="007C4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27" name="Freeform 5003"/>
                <p:cNvSpPr>
                  <a:spLocks/>
                </p:cNvSpPr>
                <p:nvPr/>
              </p:nvSpPr>
              <p:spPr bwMode="auto">
                <a:xfrm>
                  <a:off x="3214" y="3196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8" y="14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4">
                      <a:moveTo>
                        <a:pt x="50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8" y="14"/>
                      </a:lnTo>
                      <a:lnTo>
                        <a:pt x="5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28" name="Freeform 5004"/>
                <p:cNvSpPr>
                  <a:spLocks/>
                </p:cNvSpPr>
                <p:nvPr/>
              </p:nvSpPr>
              <p:spPr bwMode="auto">
                <a:xfrm>
                  <a:off x="3190" y="3202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8" y="14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4">
                      <a:moveTo>
                        <a:pt x="52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8" y="14"/>
                      </a:lnTo>
                      <a:lnTo>
                        <a:pt x="52" y="8"/>
                      </a:lnTo>
                      <a:close/>
                    </a:path>
                  </a:pathLst>
                </a:custGeom>
                <a:solidFill>
                  <a:srgbClr val="007C41"/>
                </a:solidFill>
                <a:ln w="0">
                  <a:solidFill>
                    <a:srgbClr val="007C4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29" name="Freeform 5005"/>
                <p:cNvSpPr>
                  <a:spLocks/>
                </p:cNvSpPr>
                <p:nvPr/>
              </p:nvSpPr>
              <p:spPr bwMode="auto">
                <a:xfrm>
                  <a:off x="3190" y="3202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8" y="14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4">
                      <a:moveTo>
                        <a:pt x="52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8" y="14"/>
                      </a:lnTo>
                      <a:lnTo>
                        <a:pt x="52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30" name="Freeform 5006"/>
                <p:cNvSpPr>
                  <a:spLocks/>
                </p:cNvSpPr>
                <p:nvPr/>
              </p:nvSpPr>
              <p:spPr bwMode="auto">
                <a:xfrm>
                  <a:off x="3166" y="3208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4" y="0"/>
                    </a:cxn>
                    <a:cxn ang="0">
                      <a:pos x="0" y="8"/>
                    </a:cxn>
                    <a:cxn ang="0">
                      <a:pos x="28" y="14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4">
                      <a:moveTo>
                        <a:pt x="52" y="8"/>
                      </a:move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28" y="14"/>
                      </a:lnTo>
                      <a:lnTo>
                        <a:pt x="52" y="8"/>
                      </a:lnTo>
                      <a:close/>
                    </a:path>
                  </a:pathLst>
                </a:custGeom>
                <a:solidFill>
                  <a:srgbClr val="007C3E"/>
                </a:solidFill>
                <a:ln w="0">
                  <a:solidFill>
                    <a:srgbClr val="007C3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31" name="Freeform 5007"/>
                <p:cNvSpPr>
                  <a:spLocks/>
                </p:cNvSpPr>
                <p:nvPr/>
              </p:nvSpPr>
              <p:spPr bwMode="auto">
                <a:xfrm>
                  <a:off x="3166" y="3208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4" y="0"/>
                    </a:cxn>
                    <a:cxn ang="0">
                      <a:pos x="0" y="8"/>
                    </a:cxn>
                    <a:cxn ang="0">
                      <a:pos x="28" y="14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4">
                      <a:moveTo>
                        <a:pt x="52" y="8"/>
                      </a:move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28" y="14"/>
                      </a:lnTo>
                      <a:lnTo>
                        <a:pt x="52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32" name="Freeform 5008"/>
                <p:cNvSpPr>
                  <a:spLocks/>
                </p:cNvSpPr>
                <p:nvPr/>
              </p:nvSpPr>
              <p:spPr bwMode="auto">
                <a:xfrm>
                  <a:off x="3142" y="3216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8" y="14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4">
                      <a:moveTo>
                        <a:pt x="52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8" y="14"/>
                      </a:lnTo>
                      <a:lnTo>
                        <a:pt x="52" y="6"/>
                      </a:lnTo>
                      <a:close/>
                    </a:path>
                  </a:pathLst>
                </a:custGeom>
                <a:solidFill>
                  <a:srgbClr val="007C3B"/>
                </a:solidFill>
                <a:ln w="0">
                  <a:solidFill>
                    <a:srgbClr val="007C3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33" name="Freeform 5009"/>
                <p:cNvSpPr>
                  <a:spLocks/>
                </p:cNvSpPr>
                <p:nvPr/>
              </p:nvSpPr>
              <p:spPr bwMode="auto">
                <a:xfrm>
                  <a:off x="3142" y="3216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8" y="14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4">
                      <a:moveTo>
                        <a:pt x="52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8" y="14"/>
                      </a:lnTo>
                      <a:lnTo>
                        <a:pt x="5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34" name="Freeform 5010"/>
                <p:cNvSpPr>
                  <a:spLocks/>
                </p:cNvSpPr>
                <p:nvPr/>
              </p:nvSpPr>
              <p:spPr bwMode="auto">
                <a:xfrm>
                  <a:off x="3118" y="3222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8" y="14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4">
                      <a:moveTo>
                        <a:pt x="52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8" y="14"/>
                      </a:lnTo>
                      <a:lnTo>
                        <a:pt x="52" y="8"/>
                      </a:lnTo>
                      <a:close/>
                    </a:path>
                  </a:pathLst>
                </a:custGeom>
                <a:solidFill>
                  <a:srgbClr val="007C37"/>
                </a:solidFill>
                <a:ln w="0">
                  <a:solidFill>
                    <a:srgbClr val="007C3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35" name="Freeform 5011"/>
                <p:cNvSpPr>
                  <a:spLocks/>
                </p:cNvSpPr>
                <p:nvPr/>
              </p:nvSpPr>
              <p:spPr bwMode="auto">
                <a:xfrm>
                  <a:off x="3118" y="3222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8" y="14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4">
                      <a:moveTo>
                        <a:pt x="52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8" y="14"/>
                      </a:lnTo>
                      <a:lnTo>
                        <a:pt x="52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36" name="Freeform 5012"/>
                <p:cNvSpPr>
                  <a:spLocks/>
                </p:cNvSpPr>
                <p:nvPr/>
              </p:nvSpPr>
              <p:spPr bwMode="auto">
                <a:xfrm>
                  <a:off x="3094" y="3228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8" y="12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2">
                      <a:moveTo>
                        <a:pt x="52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8" y="12"/>
                      </a:lnTo>
                      <a:lnTo>
                        <a:pt x="52" y="8"/>
                      </a:lnTo>
                      <a:close/>
                    </a:path>
                  </a:pathLst>
                </a:custGeom>
                <a:solidFill>
                  <a:srgbClr val="007B32"/>
                </a:solidFill>
                <a:ln w="0">
                  <a:solidFill>
                    <a:srgbClr val="007B3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37" name="Freeform 5013"/>
                <p:cNvSpPr>
                  <a:spLocks/>
                </p:cNvSpPr>
                <p:nvPr/>
              </p:nvSpPr>
              <p:spPr bwMode="auto">
                <a:xfrm>
                  <a:off x="3094" y="3228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8" y="12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2">
                      <a:moveTo>
                        <a:pt x="52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8" y="12"/>
                      </a:lnTo>
                      <a:lnTo>
                        <a:pt x="52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38" name="Freeform 5014"/>
                <p:cNvSpPr>
                  <a:spLocks/>
                </p:cNvSpPr>
                <p:nvPr/>
              </p:nvSpPr>
              <p:spPr bwMode="auto">
                <a:xfrm>
                  <a:off x="3068" y="3234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28" y="12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2">
                      <a:moveTo>
                        <a:pt x="54" y="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28" y="12"/>
                      </a:lnTo>
                      <a:lnTo>
                        <a:pt x="54" y="6"/>
                      </a:lnTo>
                      <a:close/>
                    </a:path>
                  </a:pathLst>
                </a:custGeom>
                <a:solidFill>
                  <a:srgbClr val="007A2D"/>
                </a:solidFill>
                <a:ln w="0">
                  <a:solidFill>
                    <a:srgbClr val="007A2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39" name="Freeform 5015"/>
                <p:cNvSpPr>
                  <a:spLocks/>
                </p:cNvSpPr>
                <p:nvPr/>
              </p:nvSpPr>
              <p:spPr bwMode="auto">
                <a:xfrm>
                  <a:off x="3068" y="3234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28" y="12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2">
                      <a:moveTo>
                        <a:pt x="54" y="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28" y="12"/>
                      </a:lnTo>
                      <a:lnTo>
                        <a:pt x="5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40" name="Freeform 5016"/>
                <p:cNvSpPr>
                  <a:spLocks/>
                </p:cNvSpPr>
                <p:nvPr/>
              </p:nvSpPr>
              <p:spPr bwMode="auto">
                <a:xfrm>
                  <a:off x="3042" y="3238"/>
                  <a:ext cx="54" cy="14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8" y="14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4">
                      <a:moveTo>
                        <a:pt x="54" y="8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8" y="14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007928"/>
                </a:solidFill>
                <a:ln w="0">
                  <a:solidFill>
                    <a:srgbClr val="00792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41" name="Freeform 5017"/>
                <p:cNvSpPr>
                  <a:spLocks/>
                </p:cNvSpPr>
                <p:nvPr/>
              </p:nvSpPr>
              <p:spPr bwMode="auto">
                <a:xfrm>
                  <a:off x="3042" y="3238"/>
                  <a:ext cx="54" cy="14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8" y="14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4">
                      <a:moveTo>
                        <a:pt x="54" y="8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8" y="14"/>
                      </a:lnTo>
                      <a:lnTo>
                        <a:pt x="5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42" name="Freeform 5018"/>
                <p:cNvSpPr>
                  <a:spLocks/>
                </p:cNvSpPr>
                <p:nvPr/>
              </p:nvSpPr>
              <p:spPr bwMode="auto">
                <a:xfrm>
                  <a:off x="3016" y="3244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28" y="12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2">
                      <a:moveTo>
                        <a:pt x="54" y="8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28" y="12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007823"/>
                </a:solidFill>
                <a:ln w="0">
                  <a:solidFill>
                    <a:srgbClr val="00782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43" name="Freeform 5019"/>
                <p:cNvSpPr>
                  <a:spLocks/>
                </p:cNvSpPr>
                <p:nvPr/>
              </p:nvSpPr>
              <p:spPr bwMode="auto">
                <a:xfrm>
                  <a:off x="3016" y="3244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28" y="12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2">
                      <a:moveTo>
                        <a:pt x="54" y="8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28" y="12"/>
                      </a:lnTo>
                      <a:lnTo>
                        <a:pt x="5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44" name="Freeform 5020"/>
                <p:cNvSpPr>
                  <a:spLocks/>
                </p:cNvSpPr>
                <p:nvPr/>
              </p:nvSpPr>
              <p:spPr bwMode="auto">
                <a:xfrm>
                  <a:off x="2990" y="3248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8" y="12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2">
                      <a:moveTo>
                        <a:pt x="54" y="8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8" y="12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00761E"/>
                </a:solidFill>
                <a:ln w="0">
                  <a:solidFill>
                    <a:srgbClr val="00761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45" name="Freeform 5021"/>
                <p:cNvSpPr>
                  <a:spLocks/>
                </p:cNvSpPr>
                <p:nvPr/>
              </p:nvSpPr>
              <p:spPr bwMode="auto">
                <a:xfrm>
                  <a:off x="2990" y="3248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8" y="12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2">
                      <a:moveTo>
                        <a:pt x="54" y="8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8" y="12"/>
                      </a:lnTo>
                      <a:lnTo>
                        <a:pt x="5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46" name="Freeform 5022"/>
                <p:cNvSpPr>
                  <a:spLocks/>
                </p:cNvSpPr>
                <p:nvPr/>
              </p:nvSpPr>
              <p:spPr bwMode="auto">
                <a:xfrm>
                  <a:off x="2964" y="3254"/>
                  <a:ext cx="54" cy="10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28" y="10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0">
                      <a:moveTo>
                        <a:pt x="54" y="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28" y="10"/>
                      </a:lnTo>
                      <a:lnTo>
                        <a:pt x="54" y="6"/>
                      </a:lnTo>
                      <a:close/>
                    </a:path>
                  </a:pathLst>
                </a:custGeom>
                <a:solidFill>
                  <a:srgbClr val="00741A"/>
                </a:solidFill>
                <a:ln w="0">
                  <a:solidFill>
                    <a:srgbClr val="00741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47" name="Freeform 5023"/>
                <p:cNvSpPr>
                  <a:spLocks/>
                </p:cNvSpPr>
                <p:nvPr/>
              </p:nvSpPr>
              <p:spPr bwMode="auto">
                <a:xfrm>
                  <a:off x="2964" y="3254"/>
                  <a:ext cx="54" cy="10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28" y="10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0">
                      <a:moveTo>
                        <a:pt x="54" y="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28" y="10"/>
                      </a:lnTo>
                      <a:lnTo>
                        <a:pt x="5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48" name="Freeform 5024"/>
                <p:cNvSpPr>
                  <a:spLocks/>
                </p:cNvSpPr>
                <p:nvPr/>
              </p:nvSpPr>
              <p:spPr bwMode="auto">
                <a:xfrm>
                  <a:off x="2936" y="3258"/>
                  <a:ext cx="56" cy="10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28" y="10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0">
                      <a:moveTo>
                        <a:pt x="56" y="6"/>
                      </a:moveTo>
                      <a:lnTo>
                        <a:pt x="28" y="0"/>
                      </a:lnTo>
                      <a:lnTo>
                        <a:pt x="0" y="4"/>
                      </a:lnTo>
                      <a:lnTo>
                        <a:pt x="28" y="10"/>
                      </a:lnTo>
                      <a:lnTo>
                        <a:pt x="56" y="6"/>
                      </a:lnTo>
                      <a:close/>
                    </a:path>
                  </a:pathLst>
                </a:custGeom>
                <a:solidFill>
                  <a:srgbClr val="007116"/>
                </a:solidFill>
                <a:ln w="0">
                  <a:solidFill>
                    <a:srgbClr val="00711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49" name="Freeform 5025"/>
                <p:cNvSpPr>
                  <a:spLocks/>
                </p:cNvSpPr>
                <p:nvPr/>
              </p:nvSpPr>
              <p:spPr bwMode="auto">
                <a:xfrm>
                  <a:off x="2936" y="3258"/>
                  <a:ext cx="56" cy="10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28" y="10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0">
                      <a:moveTo>
                        <a:pt x="56" y="6"/>
                      </a:moveTo>
                      <a:lnTo>
                        <a:pt x="28" y="0"/>
                      </a:lnTo>
                      <a:lnTo>
                        <a:pt x="0" y="4"/>
                      </a:lnTo>
                      <a:lnTo>
                        <a:pt x="28" y="10"/>
                      </a:lnTo>
                      <a:lnTo>
                        <a:pt x="5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50" name="Freeform 5026"/>
                <p:cNvSpPr>
                  <a:spLocks/>
                </p:cNvSpPr>
                <p:nvPr/>
              </p:nvSpPr>
              <p:spPr bwMode="auto">
                <a:xfrm>
                  <a:off x="2908" y="3262"/>
                  <a:ext cx="56" cy="10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28" y="10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0">
                      <a:moveTo>
                        <a:pt x="56" y="6"/>
                      </a:moveTo>
                      <a:lnTo>
                        <a:pt x="28" y="0"/>
                      </a:lnTo>
                      <a:lnTo>
                        <a:pt x="0" y="4"/>
                      </a:lnTo>
                      <a:lnTo>
                        <a:pt x="28" y="10"/>
                      </a:lnTo>
                      <a:lnTo>
                        <a:pt x="56" y="6"/>
                      </a:lnTo>
                      <a:close/>
                    </a:path>
                  </a:pathLst>
                </a:custGeom>
                <a:solidFill>
                  <a:srgbClr val="006E14"/>
                </a:solidFill>
                <a:ln w="0">
                  <a:solidFill>
                    <a:srgbClr val="006E1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51" name="Freeform 5027"/>
                <p:cNvSpPr>
                  <a:spLocks/>
                </p:cNvSpPr>
                <p:nvPr/>
              </p:nvSpPr>
              <p:spPr bwMode="auto">
                <a:xfrm>
                  <a:off x="2908" y="3262"/>
                  <a:ext cx="56" cy="10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28" y="10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0">
                      <a:moveTo>
                        <a:pt x="56" y="6"/>
                      </a:moveTo>
                      <a:lnTo>
                        <a:pt x="28" y="0"/>
                      </a:lnTo>
                      <a:lnTo>
                        <a:pt x="0" y="4"/>
                      </a:lnTo>
                      <a:lnTo>
                        <a:pt x="28" y="10"/>
                      </a:lnTo>
                      <a:lnTo>
                        <a:pt x="5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52" name="Freeform 5028"/>
                <p:cNvSpPr>
                  <a:spLocks/>
                </p:cNvSpPr>
                <p:nvPr/>
              </p:nvSpPr>
              <p:spPr bwMode="auto">
                <a:xfrm>
                  <a:off x="2880" y="3266"/>
                  <a:ext cx="56" cy="10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28" y="10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0">
                      <a:moveTo>
                        <a:pt x="56" y="6"/>
                      </a:moveTo>
                      <a:lnTo>
                        <a:pt x="28" y="0"/>
                      </a:lnTo>
                      <a:lnTo>
                        <a:pt x="0" y="4"/>
                      </a:lnTo>
                      <a:lnTo>
                        <a:pt x="28" y="10"/>
                      </a:lnTo>
                      <a:lnTo>
                        <a:pt x="56" y="6"/>
                      </a:lnTo>
                      <a:close/>
                    </a:path>
                  </a:pathLst>
                </a:custGeom>
                <a:solidFill>
                  <a:srgbClr val="006B13"/>
                </a:solidFill>
                <a:ln w="0">
                  <a:solidFill>
                    <a:srgbClr val="006B1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53" name="Freeform 5029"/>
                <p:cNvSpPr>
                  <a:spLocks/>
                </p:cNvSpPr>
                <p:nvPr/>
              </p:nvSpPr>
              <p:spPr bwMode="auto">
                <a:xfrm>
                  <a:off x="2880" y="3266"/>
                  <a:ext cx="56" cy="10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28" y="10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0">
                      <a:moveTo>
                        <a:pt x="56" y="6"/>
                      </a:moveTo>
                      <a:lnTo>
                        <a:pt x="28" y="0"/>
                      </a:lnTo>
                      <a:lnTo>
                        <a:pt x="0" y="4"/>
                      </a:lnTo>
                      <a:lnTo>
                        <a:pt x="28" y="10"/>
                      </a:lnTo>
                      <a:lnTo>
                        <a:pt x="5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54" name="Freeform 5030"/>
                <p:cNvSpPr>
                  <a:spLocks/>
                </p:cNvSpPr>
                <p:nvPr/>
              </p:nvSpPr>
              <p:spPr bwMode="auto">
                <a:xfrm>
                  <a:off x="2850" y="3270"/>
                  <a:ext cx="58" cy="8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30" y="0"/>
                    </a:cxn>
                    <a:cxn ang="0">
                      <a:pos x="0" y="4"/>
                    </a:cxn>
                    <a:cxn ang="0">
                      <a:pos x="28" y="8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8">
                      <a:moveTo>
                        <a:pt x="58" y="6"/>
                      </a:moveTo>
                      <a:lnTo>
                        <a:pt x="30" y="0"/>
                      </a:lnTo>
                      <a:lnTo>
                        <a:pt x="0" y="4"/>
                      </a:lnTo>
                      <a:lnTo>
                        <a:pt x="28" y="8"/>
                      </a:lnTo>
                      <a:lnTo>
                        <a:pt x="58" y="6"/>
                      </a:lnTo>
                      <a:close/>
                    </a:path>
                  </a:pathLst>
                </a:custGeom>
                <a:solidFill>
                  <a:srgbClr val="006813"/>
                </a:solidFill>
                <a:ln w="0">
                  <a:solidFill>
                    <a:srgbClr val="00681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55" name="Freeform 5031"/>
                <p:cNvSpPr>
                  <a:spLocks/>
                </p:cNvSpPr>
                <p:nvPr/>
              </p:nvSpPr>
              <p:spPr bwMode="auto">
                <a:xfrm>
                  <a:off x="2850" y="3270"/>
                  <a:ext cx="58" cy="8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30" y="0"/>
                    </a:cxn>
                    <a:cxn ang="0">
                      <a:pos x="0" y="4"/>
                    </a:cxn>
                    <a:cxn ang="0">
                      <a:pos x="28" y="8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8">
                      <a:moveTo>
                        <a:pt x="58" y="6"/>
                      </a:moveTo>
                      <a:lnTo>
                        <a:pt x="30" y="0"/>
                      </a:lnTo>
                      <a:lnTo>
                        <a:pt x="0" y="4"/>
                      </a:lnTo>
                      <a:lnTo>
                        <a:pt x="28" y="8"/>
                      </a:lnTo>
                      <a:lnTo>
                        <a:pt x="5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56" name="Freeform 5032"/>
                <p:cNvSpPr>
                  <a:spLocks/>
                </p:cNvSpPr>
                <p:nvPr/>
              </p:nvSpPr>
              <p:spPr bwMode="auto">
                <a:xfrm>
                  <a:off x="2820" y="3274"/>
                  <a:ext cx="58" cy="10"/>
                </a:xfrm>
                <a:custGeom>
                  <a:avLst/>
                  <a:gdLst/>
                  <a:ahLst/>
                  <a:cxnLst>
                    <a:cxn ang="0">
                      <a:pos x="58" y="4"/>
                    </a:cxn>
                    <a:cxn ang="0">
                      <a:pos x="30" y="0"/>
                    </a:cxn>
                    <a:cxn ang="0">
                      <a:pos x="0" y="4"/>
                    </a:cxn>
                    <a:cxn ang="0">
                      <a:pos x="28" y="10"/>
                    </a:cxn>
                    <a:cxn ang="0">
                      <a:pos x="58" y="4"/>
                    </a:cxn>
                  </a:cxnLst>
                  <a:rect l="0" t="0" r="r" b="b"/>
                  <a:pathLst>
                    <a:path w="58" h="10">
                      <a:moveTo>
                        <a:pt x="58" y="4"/>
                      </a:moveTo>
                      <a:lnTo>
                        <a:pt x="30" y="0"/>
                      </a:lnTo>
                      <a:lnTo>
                        <a:pt x="0" y="4"/>
                      </a:lnTo>
                      <a:lnTo>
                        <a:pt x="28" y="10"/>
                      </a:lnTo>
                      <a:lnTo>
                        <a:pt x="58" y="4"/>
                      </a:lnTo>
                      <a:close/>
                    </a:path>
                  </a:pathLst>
                </a:custGeom>
                <a:solidFill>
                  <a:srgbClr val="006515"/>
                </a:solidFill>
                <a:ln w="0">
                  <a:solidFill>
                    <a:srgbClr val="00651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57" name="Freeform 5033"/>
                <p:cNvSpPr>
                  <a:spLocks/>
                </p:cNvSpPr>
                <p:nvPr/>
              </p:nvSpPr>
              <p:spPr bwMode="auto">
                <a:xfrm>
                  <a:off x="2820" y="3274"/>
                  <a:ext cx="58" cy="10"/>
                </a:xfrm>
                <a:custGeom>
                  <a:avLst/>
                  <a:gdLst/>
                  <a:ahLst/>
                  <a:cxnLst>
                    <a:cxn ang="0">
                      <a:pos x="58" y="4"/>
                    </a:cxn>
                    <a:cxn ang="0">
                      <a:pos x="30" y="0"/>
                    </a:cxn>
                    <a:cxn ang="0">
                      <a:pos x="0" y="4"/>
                    </a:cxn>
                    <a:cxn ang="0">
                      <a:pos x="28" y="10"/>
                    </a:cxn>
                    <a:cxn ang="0">
                      <a:pos x="58" y="4"/>
                    </a:cxn>
                  </a:cxnLst>
                  <a:rect l="0" t="0" r="r" b="b"/>
                  <a:pathLst>
                    <a:path w="58" h="10">
                      <a:moveTo>
                        <a:pt x="58" y="4"/>
                      </a:moveTo>
                      <a:lnTo>
                        <a:pt x="30" y="0"/>
                      </a:lnTo>
                      <a:lnTo>
                        <a:pt x="0" y="4"/>
                      </a:lnTo>
                      <a:lnTo>
                        <a:pt x="28" y="10"/>
                      </a:lnTo>
                      <a:lnTo>
                        <a:pt x="58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58" name="Freeform 5034"/>
                <p:cNvSpPr>
                  <a:spLocks/>
                </p:cNvSpPr>
                <p:nvPr/>
              </p:nvSpPr>
              <p:spPr bwMode="auto">
                <a:xfrm>
                  <a:off x="2790" y="3278"/>
                  <a:ext cx="58" cy="10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8" y="10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10">
                      <a:moveTo>
                        <a:pt x="58" y="6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8" y="10"/>
                      </a:lnTo>
                      <a:lnTo>
                        <a:pt x="58" y="6"/>
                      </a:lnTo>
                      <a:close/>
                    </a:path>
                  </a:pathLst>
                </a:custGeom>
                <a:solidFill>
                  <a:srgbClr val="006119"/>
                </a:solidFill>
                <a:ln w="0">
                  <a:solidFill>
                    <a:srgbClr val="00611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59" name="Freeform 5035"/>
                <p:cNvSpPr>
                  <a:spLocks/>
                </p:cNvSpPr>
                <p:nvPr/>
              </p:nvSpPr>
              <p:spPr bwMode="auto">
                <a:xfrm>
                  <a:off x="2790" y="3278"/>
                  <a:ext cx="58" cy="10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8" y="10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10">
                      <a:moveTo>
                        <a:pt x="58" y="6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8" y="10"/>
                      </a:lnTo>
                      <a:lnTo>
                        <a:pt x="5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60" name="Freeform 5036"/>
                <p:cNvSpPr>
                  <a:spLocks/>
                </p:cNvSpPr>
                <p:nvPr/>
              </p:nvSpPr>
              <p:spPr bwMode="auto">
                <a:xfrm>
                  <a:off x="2760" y="3284"/>
                  <a:ext cx="58" cy="10"/>
                </a:xfrm>
                <a:custGeom>
                  <a:avLst/>
                  <a:gdLst/>
                  <a:ahLst/>
                  <a:cxnLst>
                    <a:cxn ang="0">
                      <a:pos x="58" y="4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8" y="10"/>
                    </a:cxn>
                    <a:cxn ang="0">
                      <a:pos x="58" y="4"/>
                    </a:cxn>
                  </a:cxnLst>
                  <a:rect l="0" t="0" r="r" b="b"/>
                  <a:pathLst>
                    <a:path w="58" h="10">
                      <a:moveTo>
                        <a:pt x="58" y="4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8" y="10"/>
                      </a:lnTo>
                      <a:lnTo>
                        <a:pt x="58" y="4"/>
                      </a:lnTo>
                      <a:close/>
                    </a:path>
                  </a:pathLst>
                </a:custGeom>
                <a:solidFill>
                  <a:srgbClr val="005E1F"/>
                </a:solidFill>
                <a:ln w="0">
                  <a:solidFill>
                    <a:srgbClr val="005E1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61" name="Freeform 5037"/>
                <p:cNvSpPr>
                  <a:spLocks/>
                </p:cNvSpPr>
                <p:nvPr/>
              </p:nvSpPr>
              <p:spPr bwMode="auto">
                <a:xfrm>
                  <a:off x="2760" y="3284"/>
                  <a:ext cx="58" cy="10"/>
                </a:xfrm>
                <a:custGeom>
                  <a:avLst/>
                  <a:gdLst/>
                  <a:ahLst/>
                  <a:cxnLst>
                    <a:cxn ang="0">
                      <a:pos x="58" y="4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8" y="10"/>
                    </a:cxn>
                    <a:cxn ang="0">
                      <a:pos x="58" y="4"/>
                    </a:cxn>
                  </a:cxnLst>
                  <a:rect l="0" t="0" r="r" b="b"/>
                  <a:pathLst>
                    <a:path w="58" h="10">
                      <a:moveTo>
                        <a:pt x="58" y="4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8" y="10"/>
                      </a:lnTo>
                      <a:lnTo>
                        <a:pt x="58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62" name="Freeform 5038"/>
                <p:cNvSpPr>
                  <a:spLocks/>
                </p:cNvSpPr>
                <p:nvPr/>
              </p:nvSpPr>
              <p:spPr bwMode="auto">
                <a:xfrm>
                  <a:off x="2728" y="3290"/>
                  <a:ext cx="60" cy="12"/>
                </a:xfrm>
                <a:custGeom>
                  <a:avLst/>
                  <a:gdLst/>
                  <a:ahLst/>
                  <a:cxnLst>
                    <a:cxn ang="0">
                      <a:pos x="60" y="4"/>
                    </a:cxn>
                    <a:cxn ang="0">
                      <a:pos x="32" y="0"/>
                    </a:cxn>
                    <a:cxn ang="0">
                      <a:pos x="0" y="8"/>
                    </a:cxn>
                    <a:cxn ang="0">
                      <a:pos x="28" y="12"/>
                    </a:cxn>
                    <a:cxn ang="0">
                      <a:pos x="60" y="4"/>
                    </a:cxn>
                  </a:cxnLst>
                  <a:rect l="0" t="0" r="r" b="b"/>
                  <a:pathLst>
                    <a:path w="60" h="12">
                      <a:moveTo>
                        <a:pt x="60" y="4"/>
                      </a:moveTo>
                      <a:lnTo>
                        <a:pt x="32" y="0"/>
                      </a:lnTo>
                      <a:lnTo>
                        <a:pt x="0" y="8"/>
                      </a:lnTo>
                      <a:lnTo>
                        <a:pt x="28" y="12"/>
                      </a:lnTo>
                      <a:lnTo>
                        <a:pt x="60" y="4"/>
                      </a:lnTo>
                      <a:close/>
                    </a:path>
                  </a:pathLst>
                </a:custGeom>
                <a:solidFill>
                  <a:srgbClr val="005B28"/>
                </a:solidFill>
                <a:ln w="0">
                  <a:solidFill>
                    <a:srgbClr val="005B2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63" name="Freeform 5039"/>
                <p:cNvSpPr>
                  <a:spLocks/>
                </p:cNvSpPr>
                <p:nvPr/>
              </p:nvSpPr>
              <p:spPr bwMode="auto">
                <a:xfrm>
                  <a:off x="2728" y="3290"/>
                  <a:ext cx="60" cy="12"/>
                </a:xfrm>
                <a:custGeom>
                  <a:avLst/>
                  <a:gdLst/>
                  <a:ahLst/>
                  <a:cxnLst>
                    <a:cxn ang="0">
                      <a:pos x="60" y="4"/>
                    </a:cxn>
                    <a:cxn ang="0">
                      <a:pos x="32" y="0"/>
                    </a:cxn>
                    <a:cxn ang="0">
                      <a:pos x="0" y="8"/>
                    </a:cxn>
                    <a:cxn ang="0">
                      <a:pos x="28" y="12"/>
                    </a:cxn>
                    <a:cxn ang="0">
                      <a:pos x="60" y="4"/>
                    </a:cxn>
                  </a:cxnLst>
                  <a:rect l="0" t="0" r="r" b="b"/>
                  <a:pathLst>
                    <a:path w="60" h="12">
                      <a:moveTo>
                        <a:pt x="60" y="4"/>
                      </a:moveTo>
                      <a:lnTo>
                        <a:pt x="32" y="0"/>
                      </a:lnTo>
                      <a:lnTo>
                        <a:pt x="0" y="8"/>
                      </a:lnTo>
                      <a:lnTo>
                        <a:pt x="28" y="12"/>
                      </a:lnTo>
                      <a:lnTo>
                        <a:pt x="60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64" name="Freeform 5040"/>
                <p:cNvSpPr>
                  <a:spLocks/>
                </p:cNvSpPr>
                <p:nvPr/>
              </p:nvSpPr>
              <p:spPr bwMode="auto">
                <a:xfrm>
                  <a:off x="2696" y="3298"/>
                  <a:ext cx="60" cy="12"/>
                </a:xfrm>
                <a:custGeom>
                  <a:avLst/>
                  <a:gdLst/>
                  <a:ahLst/>
                  <a:cxnLst>
                    <a:cxn ang="0">
                      <a:pos x="60" y="4"/>
                    </a:cxn>
                    <a:cxn ang="0">
                      <a:pos x="32" y="0"/>
                    </a:cxn>
                    <a:cxn ang="0">
                      <a:pos x="0" y="10"/>
                    </a:cxn>
                    <a:cxn ang="0">
                      <a:pos x="28" y="12"/>
                    </a:cxn>
                    <a:cxn ang="0">
                      <a:pos x="60" y="4"/>
                    </a:cxn>
                  </a:cxnLst>
                  <a:rect l="0" t="0" r="r" b="b"/>
                  <a:pathLst>
                    <a:path w="60" h="12">
                      <a:moveTo>
                        <a:pt x="60" y="4"/>
                      </a:moveTo>
                      <a:lnTo>
                        <a:pt x="32" y="0"/>
                      </a:lnTo>
                      <a:lnTo>
                        <a:pt x="0" y="10"/>
                      </a:lnTo>
                      <a:lnTo>
                        <a:pt x="28" y="12"/>
                      </a:lnTo>
                      <a:lnTo>
                        <a:pt x="60" y="4"/>
                      </a:lnTo>
                      <a:close/>
                    </a:path>
                  </a:pathLst>
                </a:custGeom>
                <a:solidFill>
                  <a:srgbClr val="005833"/>
                </a:solidFill>
                <a:ln w="0">
                  <a:solidFill>
                    <a:srgbClr val="0058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65" name="Freeform 5041"/>
                <p:cNvSpPr>
                  <a:spLocks/>
                </p:cNvSpPr>
                <p:nvPr/>
              </p:nvSpPr>
              <p:spPr bwMode="auto">
                <a:xfrm>
                  <a:off x="2696" y="3298"/>
                  <a:ext cx="60" cy="12"/>
                </a:xfrm>
                <a:custGeom>
                  <a:avLst/>
                  <a:gdLst/>
                  <a:ahLst/>
                  <a:cxnLst>
                    <a:cxn ang="0">
                      <a:pos x="60" y="4"/>
                    </a:cxn>
                    <a:cxn ang="0">
                      <a:pos x="32" y="0"/>
                    </a:cxn>
                    <a:cxn ang="0">
                      <a:pos x="0" y="10"/>
                    </a:cxn>
                    <a:cxn ang="0">
                      <a:pos x="28" y="12"/>
                    </a:cxn>
                    <a:cxn ang="0">
                      <a:pos x="60" y="4"/>
                    </a:cxn>
                  </a:cxnLst>
                  <a:rect l="0" t="0" r="r" b="b"/>
                  <a:pathLst>
                    <a:path w="60" h="12">
                      <a:moveTo>
                        <a:pt x="60" y="4"/>
                      </a:moveTo>
                      <a:lnTo>
                        <a:pt x="32" y="0"/>
                      </a:lnTo>
                      <a:lnTo>
                        <a:pt x="0" y="10"/>
                      </a:lnTo>
                      <a:lnTo>
                        <a:pt x="28" y="12"/>
                      </a:lnTo>
                      <a:lnTo>
                        <a:pt x="60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66" name="Freeform 5042"/>
                <p:cNvSpPr>
                  <a:spLocks/>
                </p:cNvSpPr>
                <p:nvPr/>
              </p:nvSpPr>
              <p:spPr bwMode="auto">
                <a:xfrm>
                  <a:off x="2664" y="3308"/>
                  <a:ext cx="60" cy="14"/>
                </a:xfrm>
                <a:custGeom>
                  <a:avLst/>
                  <a:gdLst/>
                  <a:ahLst/>
                  <a:cxnLst>
                    <a:cxn ang="0">
                      <a:pos x="60" y="2"/>
                    </a:cxn>
                    <a:cxn ang="0">
                      <a:pos x="32" y="0"/>
                    </a:cxn>
                    <a:cxn ang="0">
                      <a:pos x="0" y="10"/>
                    </a:cxn>
                    <a:cxn ang="0">
                      <a:pos x="28" y="14"/>
                    </a:cxn>
                    <a:cxn ang="0">
                      <a:pos x="60" y="2"/>
                    </a:cxn>
                  </a:cxnLst>
                  <a:rect l="0" t="0" r="r" b="b"/>
                  <a:pathLst>
                    <a:path w="60" h="14">
                      <a:moveTo>
                        <a:pt x="60" y="2"/>
                      </a:moveTo>
                      <a:lnTo>
                        <a:pt x="32" y="0"/>
                      </a:lnTo>
                      <a:lnTo>
                        <a:pt x="0" y="10"/>
                      </a:lnTo>
                      <a:lnTo>
                        <a:pt x="28" y="14"/>
                      </a:lnTo>
                      <a:lnTo>
                        <a:pt x="60" y="2"/>
                      </a:lnTo>
                      <a:close/>
                    </a:path>
                  </a:pathLst>
                </a:custGeom>
                <a:solidFill>
                  <a:srgbClr val="005640"/>
                </a:solidFill>
                <a:ln w="0">
                  <a:solidFill>
                    <a:srgbClr val="00564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67" name="Freeform 5043"/>
                <p:cNvSpPr>
                  <a:spLocks/>
                </p:cNvSpPr>
                <p:nvPr/>
              </p:nvSpPr>
              <p:spPr bwMode="auto">
                <a:xfrm>
                  <a:off x="2664" y="3308"/>
                  <a:ext cx="60" cy="14"/>
                </a:xfrm>
                <a:custGeom>
                  <a:avLst/>
                  <a:gdLst/>
                  <a:ahLst/>
                  <a:cxnLst>
                    <a:cxn ang="0">
                      <a:pos x="60" y="2"/>
                    </a:cxn>
                    <a:cxn ang="0">
                      <a:pos x="32" y="0"/>
                    </a:cxn>
                    <a:cxn ang="0">
                      <a:pos x="0" y="10"/>
                    </a:cxn>
                    <a:cxn ang="0">
                      <a:pos x="28" y="14"/>
                    </a:cxn>
                    <a:cxn ang="0">
                      <a:pos x="60" y="2"/>
                    </a:cxn>
                  </a:cxnLst>
                  <a:rect l="0" t="0" r="r" b="b"/>
                  <a:pathLst>
                    <a:path w="60" h="14">
                      <a:moveTo>
                        <a:pt x="60" y="2"/>
                      </a:moveTo>
                      <a:lnTo>
                        <a:pt x="32" y="0"/>
                      </a:lnTo>
                      <a:lnTo>
                        <a:pt x="0" y="10"/>
                      </a:lnTo>
                      <a:lnTo>
                        <a:pt x="28" y="14"/>
                      </a:lnTo>
                      <a:lnTo>
                        <a:pt x="60" y="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68" name="Freeform 5044"/>
                <p:cNvSpPr>
                  <a:spLocks/>
                </p:cNvSpPr>
                <p:nvPr/>
              </p:nvSpPr>
              <p:spPr bwMode="auto">
                <a:xfrm>
                  <a:off x="2630" y="3318"/>
                  <a:ext cx="62" cy="18"/>
                </a:xfrm>
                <a:custGeom>
                  <a:avLst/>
                  <a:gdLst/>
                  <a:ahLst/>
                  <a:cxnLst>
                    <a:cxn ang="0">
                      <a:pos x="62" y="4"/>
                    </a:cxn>
                    <a:cxn ang="0">
                      <a:pos x="34" y="0"/>
                    </a:cxn>
                    <a:cxn ang="0">
                      <a:pos x="0" y="14"/>
                    </a:cxn>
                    <a:cxn ang="0">
                      <a:pos x="28" y="18"/>
                    </a:cxn>
                    <a:cxn ang="0">
                      <a:pos x="62" y="4"/>
                    </a:cxn>
                  </a:cxnLst>
                  <a:rect l="0" t="0" r="r" b="b"/>
                  <a:pathLst>
                    <a:path w="62" h="18">
                      <a:moveTo>
                        <a:pt x="62" y="4"/>
                      </a:moveTo>
                      <a:lnTo>
                        <a:pt x="34" y="0"/>
                      </a:lnTo>
                      <a:lnTo>
                        <a:pt x="0" y="14"/>
                      </a:lnTo>
                      <a:lnTo>
                        <a:pt x="28" y="18"/>
                      </a:lnTo>
                      <a:lnTo>
                        <a:pt x="62" y="4"/>
                      </a:lnTo>
                      <a:close/>
                    </a:path>
                  </a:pathLst>
                </a:custGeom>
                <a:solidFill>
                  <a:srgbClr val="00554E"/>
                </a:solidFill>
                <a:ln w="0">
                  <a:solidFill>
                    <a:srgbClr val="00554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69" name="Freeform 5045"/>
                <p:cNvSpPr>
                  <a:spLocks/>
                </p:cNvSpPr>
                <p:nvPr/>
              </p:nvSpPr>
              <p:spPr bwMode="auto">
                <a:xfrm>
                  <a:off x="2630" y="3318"/>
                  <a:ext cx="62" cy="18"/>
                </a:xfrm>
                <a:custGeom>
                  <a:avLst/>
                  <a:gdLst/>
                  <a:ahLst/>
                  <a:cxnLst>
                    <a:cxn ang="0">
                      <a:pos x="62" y="4"/>
                    </a:cxn>
                    <a:cxn ang="0">
                      <a:pos x="34" y="0"/>
                    </a:cxn>
                    <a:cxn ang="0">
                      <a:pos x="0" y="14"/>
                    </a:cxn>
                    <a:cxn ang="0">
                      <a:pos x="28" y="18"/>
                    </a:cxn>
                    <a:cxn ang="0">
                      <a:pos x="62" y="4"/>
                    </a:cxn>
                  </a:cxnLst>
                  <a:rect l="0" t="0" r="r" b="b"/>
                  <a:pathLst>
                    <a:path w="62" h="18">
                      <a:moveTo>
                        <a:pt x="62" y="4"/>
                      </a:moveTo>
                      <a:lnTo>
                        <a:pt x="34" y="0"/>
                      </a:lnTo>
                      <a:lnTo>
                        <a:pt x="0" y="14"/>
                      </a:lnTo>
                      <a:lnTo>
                        <a:pt x="28" y="18"/>
                      </a:lnTo>
                      <a:lnTo>
                        <a:pt x="62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70" name="Freeform 5046"/>
                <p:cNvSpPr>
                  <a:spLocks/>
                </p:cNvSpPr>
                <p:nvPr/>
              </p:nvSpPr>
              <p:spPr bwMode="auto">
                <a:xfrm>
                  <a:off x="2596" y="3332"/>
                  <a:ext cx="62" cy="20"/>
                </a:xfrm>
                <a:custGeom>
                  <a:avLst/>
                  <a:gdLst/>
                  <a:ahLst/>
                  <a:cxnLst>
                    <a:cxn ang="0">
                      <a:pos x="62" y="4"/>
                    </a:cxn>
                    <a:cxn ang="0">
                      <a:pos x="34" y="0"/>
                    </a:cxn>
                    <a:cxn ang="0">
                      <a:pos x="0" y="14"/>
                    </a:cxn>
                    <a:cxn ang="0">
                      <a:pos x="28" y="20"/>
                    </a:cxn>
                    <a:cxn ang="0">
                      <a:pos x="62" y="4"/>
                    </a:cxn>
                  </a:cxnLst>
                  <a:rect l="0" t="0" r="r" b="b"/>
                  <a:pathLst>
                    <a:path w="62" h="20">
                      <a:moveTo>
                        <a:pt x="62" y="4"/>
                      </a:moveTo>
                      <a:lnTo>
                        <a:pt x="34" y="0"/>
                      </a:lnTo>
                      <a:lnTo>
                        <a:pt x="0" y="14"/>
                      </a:lnTo>
                      <a:lnTo>
                        <a:pt x="28" y="20"/>
                      </a:lnTo>
                      <a:lnTo>
                        <a:pt x="62" y="4"/>
                      </a:lnTo>
                      <a:close/>
                    </a:path>
                  </a:pathLst>
                </a:custGeom>
                <a:solidFill>
                  <a:srgbClr val="00545D"/>
                </a:solidFill>
                <a:ln w="0">
                  <a:solidFill>
                    <a:srgbClr val="00545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71" name="Freeform 5047"/>
                <p:cNvSpPr>
                  <a:spLocks/>
                </p:cNvSpPr>
                <p:nvPr/>
              </p:nvSpPr>
              <p:spPr bwMode="auto">
                <a:xfrm>
                  <a:off x="2596" y="3332"/>
                  <a:ext cx="62" cy="20"/>
                </a:xfrm>
                <a:custGeom>
                  <a:avLst/>
                  <a:gdLst/>
                  <a:ahLst/>
                  <a:cxnLst>
                    <a:cxn ang="0">
                      <a:pos x="62" y="4"/>
                    </a:cxn>
                    <a:cxn ang="0">
                      <a:pos x="34" y="0"/>
                    </a:cxn>
                    <a:cxn ang="0">
                      <a:pos x="0" y="14"/>
                    </a:cxn>
                    <a:cxn ang="0">
                      <a:pos x="28" y="20"/>
                    </a:cxn>
                    <a:cxn ang="0">
                      <a:pos x="62" y="4"/>
                    </a:cxn>
                  </a:cxnLst>
                  <a:rect l="0" t="0" r="r" b="b"/>
                  <a:pathLst>
                    <a:path w="62" h="20">
                      <a:moveTo>
                        <a:pt x="62" y="4"/>
                      </a:moveTo>
                      <a:lnTo>
                        <a:pt x="34" y="0"/>
                      </a:lnTo>
                      <a:lnTo>
                        <a:pt x="0" y="14"/>
                      </a:lnTo>
                      <a:lnTo>
                        <a:pt x="28" y="20"/>
                      </a:lnTo>
                      <a:lnTo>
                        <a:pt x="62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72" name="Freeform 5048"/>
                <p:cNvSpPr>
                  <a:spLocks/>
                </p:cNvSpPr>
                <p:nvPr/>
              </p:nvSpPr>
              <p:spPr bwMode="auto">
                <a:xfrm>
                  <a:off x="2562" y="3346"/>
                  <a:ext cx="62" cy="24"/>
                </a:xfrm>
                <a:custGeom>
                  <a:avLst/>
                  <a:gdLst/>
                  <a:ahLst/>
                  <a:cxnLst>
                    <a:cxn ang="0">
                      <a:pos x="62" y="6"/>
                    </a:cxn>
                    <a:cxn ang="0">
                      <a:pos x="34" y="0"/>
                    </a:cxn>
                    <a:cxn ang="0">
                      <a:pos x="0" y="18"/>
                    </a:cxn>
                    <a:cxn ang="0">
                      <a:pos x="28" y="24"/>
                    </a:cxn>
                    <a:cxn ang="0">
                      <a:pos x="62" y="6"/>
                    </a:cxn>
                  </a:cxnLst>
                  <a:rect l="0" t="0" r="r" b="b"/>
                  <a:pathLst>
                    <a:path w="62" h="24">
                      <a:moveTo>
                        <a:pt x="62" y="6"/>
                      </a:moveTo>
                      <a:lnTo>
                        <a:pt x="34" y="0"/>
                      </a:lnTo>
                      <a:lnTo>
                        <a:pt x="0" y="18"/>
                      </a:lnTo>
                      <a:lnTo>
                        <a:pt x="28" y="24"/>
                      </a:lnTo>
                      <a:lnTo>
                        <a:pt x="62" y="6"/>
                      </a:lnTo>
                      <a:close/>
                    </a:path>
                  </a:pathLst>
                </a:custGeom>
                <a:solidFill>
                  <a:srgbClr val="00546B"/>
                </a:solidFill>
                <a:ln w="0">
                  <a:solidFill>
                    <a:srgbClr val="00546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73" name="Freeform 5049"/>
                <p:cNvSpPr>
                  <a:spLocks/>
                </p:cNvSpPr>
                <p:nvPr/>
              </p:nvSpPr>
              <p:spPr bwMode="auto">
                <a:xfrm>
                  <a:off x="2562" y="3346"/>
                  <a:ext cx="62" cy="24"/>
                </a:xfrm>
                <a:custGeom>
                  <a:avLst/>
                  <a:gdLst/>
                  <a:ahLst/>
                  <a:cxnLst>
                    <a:cxn ang="0">
                      <a:pos x="62" y="6"/>
                    </a:cxn>
                    <a:cxn ang="0">
                      <a:pos x="34" y="0"/>
                    </a:cxn>
                    <a:cxn ang="0">
                      <a:pos x="0" y="18"/>
                    </a:cxn>
                    <a:cxn ang="0">
                      <a:pos x="28" y="24"/>
                    </a:cxn>
                    <a:cxn ang="0">
                      <a:pos x="62" y="6"/>
                    </a:cxn>
                  </a:cxnLst>
                  <a:rect l="0" t="0" r="r" b="b"/>
                  <a:pathLst>
                    <a:path w="62" h="24">
                      <a:moveTo>
                        <a:pt x="62" y="6"/>
                      </a:moveTo>
                      <a:lnTo>
                        <a:pt x="34" y="0"/>
                      </a:lnTo>
                      <a:lnTo>
                        <a:pt x="0" y="18"/>
                      </a:lnTo>
                      <a:lnTo>
                        <a:pt x="28" y="24"/>
                      </a:lnTo>
                      <a:lnTo>
                        <a:pt x="6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19" name="Group 5050"/>
              <p:cNvGrpSpPr>
                <a:grpSpLocks/>
              </p:cNvGrpSpPr>
              <p:nvPr/>
            </p:nvGrpSpPr>
            <p:grpSpPr bwMode="auto">
              <a:xfrm>
                <a:off x="2342" y="3176"/>
                <a:ext cx="1094" cy="334"/>
                <a:chOff x="2342" y="3176"/>
                <a:chExt cx="1094" cy="334"/>
              </a:xfrm>
            </p:grpSpPr>
            <p:sp>
              <p:nvSpPr>
                <p:cNvPr id="159675" name="Freeform 5051"/>
                <p:cNvSpPr>
                  <a:spLocks/>
                </p:cNvSpPr>
                <p:nvPr/>
              </p:nvSpPr>
              <p:spPr bwMode="auto">
                <a:xfrm>
                  <a:off x="2528" y="3364"/>
                  <a:ext cx="62" cy="26"/>
                </a:xfrm>
                <a:custGeom>
                  <a:avLst/>
                  <a:gdLst/>
                  <a:ahLst/>
                  <a:cxnLst>
                    <a:cxn ang="0">
                      <a:pos x="62" y="6"/>
                    </a:cxn>
                    <a:cxn ang="0">
                      <a:pos x="34" y="0"/>
                    </a:cxn>
                    <a:cxn ang="0">
                      <a:pos x="0" y="20"/>
                    </a:cxn>
                    <a:cxn ang="0">
                      <a:pos x="26" y="26"/>
                    </a:cxn>
                    <a:cxn ang="0">
                      <a:pos x="62" y="6"/>
                    </a:cxn>
                  </a:cxnLst>
                  <a:rect l="0" t="0" r="r" b="b"/>
                  <a:pathLst>
                    <a:path w="62" h="26">
                      <a:moveTo>
                        <a:pt x="62" y="6"/>
                      </a:moveTo>
                      <a:lnTo>
                        <a:pt x="34" y="0"/>
                      </a:lnTo>
                      <a:lnTo>
                        <a:pt x="0" y="20"/>
                      </a:lnTo>
                      <a:lnTo>
                        <a:pt x="26" y="26"/>
                      </a:lnTo>
                      <a:lnTo>
                        <a:pt x="62" y="6"/>
                      </a:lnTo>
                      <a:close/>
                    </a:path>
                  </a:pathLst>
                </a:custGeom>
                <a:solidFill>
                  <a:srgbClr val="005675"/>
                </a:solidFill>
                <a:ln w="0">
                  <a:solidFill>
                    <a:srgbClr val="00567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76" name="Freeform 5052"/>
                <p:cNvSpPr>
                  <a:spLocks/>
                </p:cNvSpPr>
                <p:nvPr/>
              </p:nvSpPr>
              <p:spPr bwMode="auto">
                <a:xfrm>
                  <a:off x="2528" y="3364"/>
                  <a:ext cx="62" cy="26"/>
                </a:xfrm>
                <a:custGeom>
                  <a:avLst/>
                  <a:gdLst/>
                  <a:ahLst/>
                  <a:cxnLst>
                    <a:cxn ang="0">
                      <a:pos x="62" y="6"/>
                    </a:cxn>
                    <a:cxn ang="0">
                      <a:pos x="34" y="0"/>
                    </a:cxn>
                    <a:cxn ang="0">
                      <a:pos x="0" y="20"/>
                    </a:cxn>
                    <a:cxn ang="0">
                      <a:pos x="26" y="26"/>
                    </a:cxn>
                    <a:cxn ang="0">
                      <a:pos x="62" y="6"/>
                    </a:cxn>
                  </a:cxnLst>
                  <a:rect l="0" t="0" r="r" b="b"/>
                  <a:pathLst>
                    <a:path w="62" h="26">
                      <a:moveTo>
                        <a:pt x="62" y="6"/>
                      </a:moveTo>
                      <a:lnTo>
                        <a:pt x="34" y="0"/>
                      </a:lnTo>
                      <a:lnTo>
                        <a:pt x="0" y="20"/>
                      </a:lnTo>
                      <a:lnTo>
                        <a:pt x="26" y="26"/>
                      </a:lnTo>
                      <a:lnTo>
                        <a:pt x="6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77" name="Freeform 5053"/>
                <p:cNvSpPr>
                  <a:spLocks/>
                </p:cNvSpPr>
                <p:nvPr/>
              </p:nvSpPr>
              <p:spPr bwMode="auto">
                <a:xfrm>
                  <a:off x="2492" y="3384"/>
                  <a:ext cx="62" cy="30"/>
                </a:xfrm>
                <a:custGeom>
                  <a:avLst/>
                  <a:gdLst/>
                  <a:ahLst/>
                  <a:cxnLst>
                    <a:cxn ang="0">
                      <a:pos x="62" y="6"/>
                    </a:cxn>
                    <a:cxn ang="0">
                      <a:pos x="36" y="0"/>
                    </a:cxn>
                    <a:cxn ang="0">
                      <a:pos x="0" y="22"/>
                    </a:cxn>
                    <a:cxn ang="0">
                      <a:pos x="28" y="30"/>
                    </a:cxn>
                    <a:cxn ang="0">
                      <a:pos x="62" y="6"/>
                    </a:cxn>
                  </a:cxnLst>
                  <a:rect l="0" t="0" r="r" b="b"/>
                  <a:pathLst>
                    <a:path w="62" h="30">
                      <a:moveTo>
                        <a:pt x="62" y="6"/>
                      </a:moveTo>
                      <a:lnTo>
                        <a:pt x="36" y="0"/>
                      </a:lnTo>
                      <a:lnTo>
                        <a:pt x="0" y="22"/>
                      </a:lnTo>
                      <a:lnTo>
                        <a:pt x="28" y="30"/>
                      </a:lnTo>
                      <a:lnTo>
                        <a:pt x="62" y="6"/>
                      </a:lnTo>
                      <a:close/>
                    </a:path>
                  </a:pathLst>
                </a:custGeom>
                <a:solidFill>
                  <a:srgbClr val="005A7B"/>
                </a:solidFill>
                <a:ln w="0">
                  <a:solidFill>
                    <a:srgbClr val="005A7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78" name="Freeform 5054"/>
                <p:cNvSpPr>
                  <a:spLocks/>
                </p:cNvSpPr>
                <p:nvPr/>
              </p:nvSpPr>
              <p:spPr bwMode="auto">
                <a:xfrm>
                  <a:off x="2492" y="3384"/>
                  <a:ext cx="62" cy="30"/>
                </a:xfrm>
                <a:custGeom>
                  <a:avLst/>
                  <a:gdLst/>
                  <a:ahLst/>
                  <a:cxnLst>
                    <a:cxn ang="0">
                      <a:pos x="62" y="6"/>
                    </a:cxn>
                    <a:cxn ang="0">
                      <a:pos x="36" y="0"/>
                    </a:cxn>
                    <a:cxn ang="0">
                      <a:pos x="0" y="22"/>
                    </a:cxn>
                    <a:cxn ang="0">
                      <a:pos x="28" y="30"/>
                    </a:cxn>
                    <a:cxn ang="0">
                      <a:pos x="62" y="6"/>
                    </a:cxn>
                  </a:cxnLst>
                  <a:rect l="0" t="0" r="r" b="b"/>
                  <a:pathLst>
                    <a:path w="62" h="30">
                      <a:moveTo>
                        <a:pt x="62" y="6"/>
                      </a:moveTo>
                      <a:lnTo>
                        <a:pt x="36" y="0"/>
                      </a:lnTo>
                      <a:lnTo>
                        <a:pt x="0" y="22"/>
                      </a:lnTo>
                      <a:lnTo>
                        <a:pt x="28" y="30"/>
                      </a:lnTo>
                      <a:lnTo>
                        <a:pt x="6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79" name="Freeform 5055"/>
                <p:cNvSpPr>
                  <a:spLocks/>
                </p:cNvSpPr>
                <p:nvPr/>
              </p:nvSpPr>
              <p:spPr bwMode="auto">
                <a:xfrm>
                  <a:off x="2456" y="3406"/>
                  <a:ext cx="64" cy="30"/>
                </a:xfrm>
                <a:custGeom>
                  <a:avLst/>
                  <a:gdLst/>
                  <a:ahLst/>
                  <a:cxnLst>
                    <a:cxn ang="0">
                      <a:pos x="64" y="8"/>
                    </a:cxn>
                    <a:cxn ang="0">
                      <a:pos x="36" y="0"/>
                    </a:cxn>
                    <a:cxn ang="0">
                      <a:pos x="0" y="20"/>
                    </a:cxn>
                    <a:cxn ang="0">
                      <a:pos x="26" y="30"/>
                    </a:cxn>
                    <a:cxn ang="0">
                      <a:pos x="64" y="8"/>
                    </a:cxn>
                  </a:cxnLst>
                  <a:rect l="0" t="0" r="r" b="b"/>
                  <a:pathLst>
                    <a:path w="64" h="30">
                      <a:moveTo>
                        <a:pt x="64" y="8"/>
                      </a:moveTo>
                      <a:lnTo>
                        <a:pt x="36" y="0"/>
                      </a:lnTo>
                      <a:lnTo>
                        <a:pt x="0" y="20"/>
                      </a:lnTo>
                      <a:lnTo>
                        <a:pt x="26" y="30"/>
                      </a:lnTo>
                      <a:lnTo>
                        <a:pt x="64" y="8"/>
                      </a:lnTo>
                      <a:close/>
                    </a:path>
                  </a:pathLst>
                </a:custGeom>
                <a:solidFill>
                  <a:srgbClr val="006178"/>
                </a:solidFill>
                <a:ln w="0">
                  <a:solidFill>
                    <a:srgbClr val="00617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80" name="Freeform 5056"/>
                <p:cNvSpPr>
                  <a:spLocks/>
                </p:cNvSpPr>
                <p:nvPr/>
              </p:nvSpPr>
              <p:spPr bwMode="auto">
                <a:xfrm>
                  <a:off x="2456" y="3406"/>
                  <a:ext cx="64" cy="30"/>
                </a:xfrm>
                <a:custGeom>
                  <a:avLst/>
                  <a:gdLst/>
                  <a:ahLst/>
                  <a:cxnLst>
                    <a:cxn ang="0">
                      <a:pos x="64" y="8"/>
                    </a:cxn>
                    <a:cxn ang="0">
                      <a:pos x="36" y="0"/>
                    </a:cxn>
                    <a:cxn ang="0">
                      <a:pos x="0" y="20"/>
                    </a:cxn>
                    <a:cxn ang="0">
                      <a:pos x="26" y="30"/>
                    </a:cxn>
                    <a:cxn ang="0">
                      <a:pos x="64" y="8"/>
                    </a:cxn>
                  </a:cxnLst>
                  <a:rect l="0" t="0" r="r" b="b"/>
                  <a:pathLst>
                    <a:path w="64" h="30">
                      <a:moveTo>
                        <a:pt x="64" y="8"/>
                      </a:moveTo>
                      <a:lnTo>
                        <a:pt x="36" y="0"/>
                      </a:lnTo>
                      <a:lnTo>
                        <a:pt x="0" y="20"/>
                      </a:lnTo>
                      <a:lnTo>
                        <a:pt x="26" y="30"/>
                      </a:lnTo>
                      <a:lnTo>
                        <a:pt x="6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81" name="Freeform 5057"/>
                <p:cNvSpPr>
                  <a:spLocks/>
                </p:cNvSpPr>
                <p:nvPr/>
              </p:nvSpPr>
              <p:spPr bwMode="auto">
                <a:xfrm>
                  <a:off x="2418" y="3426"/>
                  <a:ext cx="64" cy="30"/>
                </a:xfrm>
                <a:custGeom>
                  <a:avLst/>
                  <a:gdLst/>
                  <a:ahLst/>
                  <a:cxnLst>
                    <a:cxn ang="0">
                      <a:pos x="64" y="10"/>
                    </a:cxn>
                    <a:cxn ang="0">
                      <a:pos x="38" y="0"/>
                    </a:cxn>
                    <a:cxn ang="0">
                      <a:pos x="0" y="18"/>
                    </a:cxn>
                    <a:cxn ang="0">
                      <a:pos x="28" y="30"/>
                    </a:cxn>
                    <a:cxn ang="0">
                      <a:pos x="64" y="10"/>
                    </a:cxn>
                  </a:cxnLst>
                  <a:rect l="0" t="0" r="r" b="b"/>
                  <a:pathLst>
                    <a:path w="64" h="30">
                      <a:moveTo>
                        <a:pt x="64" y="10"/>
                      </a:moveTo>
                      <a:lnTo>
                        <a:pt x="38" y="0"/>
                      </a:lnTo>
                      <a:lnTo>
                        <a:pt x="0" y="18"/>
                      </a:lnTo>
                      <a:lnTo>
                        <a:pt x="28" y="30"/>
                      </a:lnTo>
                      <a:lnTo>
                        <a:pt x="64" y="10"/>
                      </a:lnTo>
                      <a:close/>
                    </a:path>
                  </a:pathLst>
                </a:custGeom>
                <a:solidFill>
                  <a:srgbClr val="006B6D"/>
                </a:solidFill>
                <a:ln w="0">
                  <a:solidFill>
                    <a:srgbClr val="006B6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82" name="Freeform 5058"/>
                <p:cNvSpPr>
                  <a:spLocks/>
                </p:cNvSpPr>
                <p:nvPr/>
              </p:nvSpPr>
              <p:spPr bwMode="auto">
                <a:xfrm>
                  <a:off x="2418" y="3426"/>
                  <a:ext cx="64" cy="30"/>
                </a:xfrm>
                <a:custGeom>
                  <a:avLst/>
                  <a:gdLst/>
                  <a:ahLst/>
                  <a:cxnLst>
                    <a:cxn ang="0">
                      <a:pos x="64" y="10"/>
                    </a:cxn>
                    <a:cxn ang="0">
                      <a:pos x="38" y="0"/>
                    </a:cxn>
                    <a:cxn ang="0">
                      <a:pos x="0" y="18"/>
                    </a:cxn>
                    <a:cxn ang="0">
                      <a:pos x="28" y="30"/>
                    </a:cxn>
                    <a:cxn ang="0">
                      <a:pos x="64" y="10"/>
                    </a:cxn>
                  </a:cxnLst>
                  <a:rect l="0" t="0" r="r" b="b"/>
                  <a:pathLst>
                    <a:path w="64" h="30">
                      <a:moveTo>
                        <a:pt x="64" y="10"/>
                      </a:moveTo>
                      <a:lnTo>
                        <a:pt x="38" y="0"/>
                      </a:lnTo>
                      <a:lnTo>
                        <a:pt x="0" y="18"/>
                      </a:lnTo>
                      <a:lnTo>
                        <a:pt x="28" y="30"/>
                      </a:lnTo>
                      <a:lnTo>
                        <a:pt x="64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83" name="Freeform 5059"/>
                <p:cNvSpPr>
                  <a:spLocks/>
                </p:cNvSpPr>
                <p:nvPr/>
              </p:nvSpPr>
              <p:spPr bwMode="auto">
                <a:xfrm>
                  <a:off x="2380" y="3444"/>
                  <a:ext cx="66" cy="28"/>
                </a:xfrm>
                <a:custGeom>
                  <a:avLst/>
                  <a:gdLst/>
                  <a:ahLst/>
                  <a:cxnLst>
                    <a:cxn ang="0">
                      <a:pos x="66" y="12"/>
                    </a:cxn>
                    <a:cxn ang="0">
                      <a:pos x="38" y="0"/>
                    </a:cxn>
                    <a:cxn ang="0">
                      <a:pos x="0" y="16"/>
                    </a:cxn>
                    <a:cxn ang="0">
                      <a:pos x="28" y="28"/>
                    </a:cxn>
                    <a:cxn ang="0">
                      <a:pos x="66" y="12"/>
                    </a:cxn>
                  </a:cxnLst>
                  <a:rect l="0" t="0" r="r" b="b"/>
                  <a:pathLst>
                    <a:path w="66" h="28">
                      <a:moveTo>
                        <a:pt x="66" y="12"/>
                      </a:moveTo>
                      <a:lnTo>
                        <a:pt x="38" y="0"/>
                      </a:lnTo>
                      <a:lnTo>
                        <a:pt x="0" y="16"/>
                      </a:lnTo>
                      <a:lnTo>
                        <a:pt x="28" y="28"/>
                      </a:lnTo>
                      <a:lnTo>
                        <a:pt x="66" y="12"/>
                      </a:lnTo>
                      <a:close/>
                    </a:path>
                  </a:pathLst>
                </a:custGeom>
                <a:solidFill>
                  <a:srgbClr val="00745C"/>
                </a:solidFill>
                <a:ln w="0">
                  <a:solidFill>
                    <a:srgbClr val="00745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84" name="Freeform 5060"/>
                <p:cNvSpPr>
                  <a:spLocks/>
                </p:cNvSpPr>
                <p:nvPr/>
              </p:nvSpPr>
              <p:spPr bwMode="auto">
                <a:xfrm>
                  <a:off x="2380" y="3444"/>
                  <a:ext cx="66" cy="28"/>
                </a:xfrm>
                <a:custGeom>
                  <a:avLst/>
                  <a:gdLst/>
                  <a:ahLst/>
                  <a:cxnLst>
                    <a:cxn ang="0">
                      <a:pos x="66" y="12"/>
                    </a:cxn>
                    <a:cxn ang="0">
                      <a:pos x="38" y="0"/>
                    </a:cxn>
                    <a:cxn ang="0">
                      <a:pos x="0" y="16"/>
                    </a:cxn>
                    <a:cxn ang="0">
                      <a:pos x="28" y="28"/>
                    </a:cxn>
                    <a:cxn ang="0">
                      <a:pos x="66" y="12"/>
                    </a:cxn>
                  </a:cxnLst>
                  <a:rect l="0" t="0" r="r" b="b"/>
                  <a:pathLst>
                    <a:path w="66" h="28">
                      <a:moveTo>
                        <a:pt x="66" y="12"/>
                      </a:moveTo>
                      <a:lnTo>
                        <a:pt x="38" y="0"/>
                      </a:lnTo>
                      <a:lnTo>
                        <a:pt x="0" y="16"/>
                      </a:lnTo>
                      <a:lnTo>
                        <a:pt x="28" y="28"/>
                      </a:lnTo>
                      <a:lnTo>
                        <a:pt x="66" y="1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85" name="Freeform 5061"/>
                <p:cNvSpPr>
                  <a:spLocks/>
                </p:cNvSpPr>
                <p:nvPr/>
              </p:nvSpPr>
              <p:spPr bwMode="auto">
                <a:xfrm>
                  <a:off x="2342" y="3460"/>
                  <a:ext cx="66" cy="24"/>
                </a:xfrm>
                <a:custGeom>
                  <a:avLst/>
                  <a:gdLst/>
                  <a:ahLst/>
                  <a:cxnLst>
                    <a:cxn ang="0">
                      <a:pos x="66" y="12"/>
                    </a:cxn>
                    <a:cxn ang="0">
                      <a:pos x="38" y="0"/>
                    </a:cxn>
                    <a:cxn ang="0">
                      <a:pos x="0" y="12"/>
                    </a:cxn>
                    <a:cxn ang="0">
                      <a:pos x="26" y="24"/>
                    </a:cxn>
                    <a:cxn ang="0">
                      <a:pos x="66" y="12"/>
                    </a:cxn>
                  </a:cxnLst>
                  <a:rect l="0" t="0" r="r" b="b"/>
                  <a:pathLst>
                    <a:path w="66" h="24">
                      <a:moveTo>
                        <a:pt x="66" y="12"/>
                      </a:moveTo>
                      <a:lnTo>
                        <a:pt x="38" y="0"/>
                      </a:lnTo>
                      <a:lnTo>
                        <a:pt x="0" y="12"/>
                      </a:lnTo>
                      <a:lnTo>
                        <a:pt x="26" y="24"/>
                      </a:lnTo>
                      <a:lnTo>
                        <a:pt x="66" y="12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86" name="Freeform 5062"/>
                <p:cNvSpPr>
                  <a:spLocks/>
                </p:cNvSpPr>
                <p:nvPr/>
              </p:nvSpPr>
              <p:spPr bwMode="auto">
                <a:xfrm>
                  <a:off x="2342" y="3460"/>
                  <a:ext cx="66" cy="24"/>
                </a:xfrm>
                <a:custGeom>
                  <a:avLst/>
                  <a:gdLst/>
                  <a:ahLst/>
                  <a:cxnLst>
                    <a:cxn ang="0">
                      <a:pos x="66" y="12"/>
                    </a:cxn>
                    <a:cxn ang="0">
                      <a:pos x="38" y="0"/>
                    </a:cxn>
                    <a:cxn ang="0">
                      <a:pos x="0" y="12"/>
                    </a:cxn>
                    <a:cxn ang="0">
                      <a:pos x="26" y="24"/>
                    </a:cxn>
                    <a:cxn ang="0">
                      <a:pos x="66" y="12"/>
                    </a:cxn>
                  </a:cxnLst>
                  <a:rect l="0" t="0" r="r" b="b"/>
                  <a:pathLst>
                    <a:path w="66" h="24">
                      <a:moveTo>
                        <a:pt x="66" y="12"/>
                      </a:moveTo>
                      <a:lnTo>
                        <a:pt x="38" y="0"/>
                      </a:lnTo>
                      <a:lnTo>
                        <a:pt x="0" y="12"/>
                      </a:lnTo>
                      <a:lnTo>
                        <a:pt x="26" y="24"/>
                      </a:lnTo>
                      <a:lnTo>
                        <a:pt x="66" y="1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87" name="Freeform 5063"/>
                <p:cNvSpPr>
                  <a:spLocks/>
                </p:cNvSpPr>
                <p:nvPr/>
              </p:nvSpPr>
              <p:spPr bwMode="auto">
                <a:xfrm>
                  <a:off x="3330" y="3176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8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8" y="12"/>
                      </a:lnTo>
                      <a:lnTo>
                        <a:pt x="50" y="6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88" name="Freeform 5064"/>
                <p:cNvSpPr>
                  <a:spLocks/>
                </p:cNvSpPr>
                <p:nvPr/>
              </p:nvSpPr>
              <p:spPr bwMode="auto">
                <a:xfrm>
                  <a:off x="3330" y="3176"/>
                  <a:ext cx="50" cy="12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8" y="12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2">
                      <a:moveTo>
                        <a:pt x="50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8" y="12"/>
                      </a:lnTo>
                      <a:lnTo>
                        <a:pt x="5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89" name="Freeform 5065"/>
                <p:cNvSpPr>
                  <a:spLocks/>
                </p:cNvSpPr>
                <p:nvPr/>
              </p:nvSpPr>
              <p:spPr bwMode="auto">
                <a:xfrm>
                  <a:off x="3308" y="3182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8" y="14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4">
                      <a:moveTo>
                        <a:pt x="50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8" y="14"/>
                      </a:lnTo>
                      <a:lnTo>
                        <a:pt x="50" y="6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90" name="Freeform 5066"/>
                <p:cNvSpPr>
                  <a:spLocks/>
                </p:cNvSpPr>
                <p:nvPr/>
              </p:nvSpPr>
              <p:spPr bwMode="auto">
                <a:xfrm>
                  <a:off x="3308" y="3182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8" y="14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4">
                      <a:moveTo>
                        <a:pt x="50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8" y="14"/>
                      </a:lnTo>
                      <a:lnTo>
                        <a:pt x="5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91" name="Freeform 5067"/>
                <p:cNvSpPr>
                  <a:spLocks/>
                </p:cNvSpPr>
                <p:nvPr/>
              </p:nvSpPr>
              <p:spPr bwMode="auto">
                <a:xfrm>
                  <a:off x="3286" y="3188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28" y="14"/>
                    </a:cxn>
                    <a:cxn ang="0">
                      <a:pos x="50" y="8"/>
                    </a:cxn>
                  </a:cxnLst>
                  <a:rect l="0" t="0" r="r" b="b"/>
                  <a:pathLst>
                    <a:path w="50" h="14">
                      <a:moveTo>
                        <a:pt x="50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8" y="14"/>
                      </a:lnTo>
                      <a:lnTo>
                        <a:pt x="50" y="8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92" name="Freeform 5068"/>
                <p:cNvSpPr>
                  <a:spLocks/>
                </p:cNvSpPr>
                <p:nvPr/>
              </p:nvSpPr>
              <p:spPr bwMode="auto">
                <a:xfrm>
                  <a:off x="3286" y="3188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28" y="14"/>
                    </a:cxn>
                    <a:cxn ang="0">
                      <a:pos x="50" y="8"/>
                    </a:cxn>
                  </a:cxnLst>
                  <a:rect l="0" t="0" r="r" b="b"/>
                  <a:pathLst>
                    <a:path w="50" h="14">
                      <a:moveTo>
                        <a:pt x="50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8" y="14"/>
                      </a:lnTo>
                      <a:lnTo>
                        <a:pt x="50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93" name="Freeform 5069"/>
                <p:cNvSpPr>
                  <a:spLocks/>
                </p:cNvSpPr>
                <p:nvPr/>
              </p:nvSpPr>
              <p:spPr bwMode="auto">
                <a:xfrm>
                  <a:off x="3264" y="3196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8" y="14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4">
                      <a:moveTo>
                        <a:pt x="50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8" y="14"/>
                      </a:lnTo>
                      <a:lnTo>
                        <a:pt x="50" y="6"/>
                      </a:lnTo>
                      <a:close/>
                    </a:path>
                  </a:pathLst>
                </a:custGeom>
                <a:solidFill>
                  <a:srgbClr val="007C45"/>
                </a:solidFill>
                <a:ln w="0">
                  <a:solidFill>
                    <a:srgbClr val="007C4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94" name="Freeform 5070"/>
                <p:cNvSpPr>
                  <a:spLocks/>
                </p:cNvSpPr>
                <p:nvPr/>
              </p:nvSpPr>
              <p:spPr bwMode="auto">
                <a:xfrm>
                  <a:off x="3264" y="3196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8" y="14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4">
                      <a:moveTo>
                        <a:pt x="50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8" y="14"/>
                      </a:lnTo>
                      <a:lnTo>
                        <a:pt x="5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95" name="Freeform 5071"/>
                <p:cNvSpPr>
                  <a:spLocks/>
                </p:cNvSpPr>
                <p:nvPr/>
              </p:nvSpPr>
              <p:spPr bwMode="auto">
                <a:xfrm>
                  <a:off x="3242" y="3202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28" y="14"/>
                    </a:cxn>
                    <a:cxn ang="0">
                      <a:pos x="50" y="8"/>
                    </a:cxn>
                  </a:cxnLst>
                  <a:rect l="0" t="0" r="r" b="b"/>
                  <a:pathLst>
                    <a:path w="50" h="14">
                      <a:moveTo>
                        <a:pt x="50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8" y="14"/>
                      </a:lnTo>
                      <a:lnTo>
                        <a:pt x="50" y="8"/>
                      </a:lnTo>
                      <a:close/>
                    </a:path>
                  </a:pathLst>
                </a:custGeom>
                <a:solidFill>
                  <a:srgbClr val="007C43"/>
                </a:solidFill>
                <a:ln w="0">
                  <a:solidFill>
                    <a:srgbClr val="007C4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96" name="Freeform 5072"/>
                <p:cNvSpPr>
                  <a:spLocks/>
                </p:cNvSpPr>
                <p:nvPr/>
              </p:nvSpPr>
              <p:spPr bwMode="auto">
                <a:xfrm>
                  <a:off x="3242" y="3202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28" y="14"/>
                    </a:cxn>
                    <a:cxn ang="0">
                      <a:pos x="50" y="8"/>
                    </a:cxn>
                  </a:cxnLst>
                  <a:rect l="0" t="0" r="r" b="b"/>
                  <a:pathLst>
                    <a:path w="50" h="14">
                      <a:moveTo>
                        <a:pt x="50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8" y="14"/>
                      </a:lnTo>
                      <a:lnTo>
                        <a:pt x="50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97" name="Freeform 5073"/>
                <p:cNvSpPr>
                  <a:spLocks/>
                </p:cNvSpPr>
                <p:nvPr/>
              </p:nvSpPr>
              <p:spPr bwMode="auto">
                <a:xfrm>
                  <a:off x="3218" y="3210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8" y="14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4">
                      <a:moveTo>
                        <a:pt x="52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8" y="14"/>
                      </a:lnTo>
                      <a:lnTo>
                        <a:pt x="52" y="6"/>
                      </a:lnTo>
                      <a:close/>
                    </a:path>
                  </a:pathLst>
                </a:custGeom>
                <a:solidFill>
                  <a:srgbClr val="007C41"/>
                </a:solidFill>
                <a:ln w="0">
                  <a:solidFill>
                    <a:srgbClr val="007C4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98" name="Freeform 5074"/>
                <p:cNvSpPr>
                  <a:spLocks/>
                </p:cNvSpPr>
                <p:nvPr/>
              </p:nvSpPr>
              <p:spPr bwMode="auto">
                <a:xfrm>
                  <a:off x="3218" y="3210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8" y="14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4">
                      <a:moveTo>
                        <a:pt x="52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8" y="14"/>
                      </a:lnTo>
                      <a:lnTo>
                        <a:pt x="5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699" name="Freeform 5075"/>
                <p:cNvSpPr>
                  <a:spLocks/>
                </p:cNvSpPr>
                <p:nvPr/>
              </p:nvSpPr>
              <p:spPr bwMode="auto">
                <a:xfrm>
                  <a:off x="3194" y="3216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8" y="14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4">
                      <a:moveTo>
                        <a:pt x="52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8" y="14"/>
                      </a:lnTo>
                      <a:lnTo>
                        <a:pt x="52" y="8"/>
                      </a:lnTo>
                      <a:close/>
                    </a:path>
                  </a:pathLst>
                </a:custGeom>
                <a:solidFill>
                  <a:srgbClr val="007C3E"/>
                </a:solidFill>
                <a:ln w="0">
                  <a:solidFill>
                    <a:srgbClr val="007C3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00" name="Freeform 5076"/>
                <p:cNvSpPr>
                  <a:spLocks/>
                </p:cNvSpPr>
                <p:nvPr/>
              </p:nvSpPr>
              <p:spPr bwMode="auto">
                <a:xfrm>
                  <a:off x="3194" y="3216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8" y="14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4">
                      <a:moveTo>
                        <a:pt x="52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8" y="14"/>
                      </a:lnTo>
                      <a:lnTo>
                        <a:pt x="52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01" name="Freeform 5077"/>
                <p:cNvSpPr>
                  <a:spLocks/>
                </p:cNvSpPr>
                <p:nvPr/>
              </p:nvSpPr>
              <p:spPr bwMode="auto">
                <a:xfrm>
                  <a:off x="3170" y="3222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4" y="0"/>
                    </a:cxn>
                    <a:cxn ang="0">
                      <a:pos x="0" y="8"/>
                    </a:cxn>
                    <a:cxn ang="0">
                      <a:pos x="28" y="14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4">
                      <a:moveTo>
                        <a:pt x="52" y="8"/>
                      </a:move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28" y="14"/>
                      </a:lnTo>
                      <a:lnTo>
                        <a:pt x="52" y="8"/>
                      </a:lnTo>
                      <a:close/>
                    </a:path>
                  </a:pathLst>
                </a:custGeom>
                <a:solidFill>
                  <a:srgbClr val="007C3A"/>
                </a:solidFill>
                <a:ln w="0">
                  <a:solidFill>
                    <a:srgbClr val="007C3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02" name="Freeform 5078"/>
                <p:cNvSpPr>
                  <a:spLocks/>
                </p:cNvSpPr>
                <p:nvPr/>
              </p:nvSpPr>
              <p:spPr bwMode="auto">
                <a:xfrm>
                  <a:off x="3170" y="3222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4" y="0"/>
                    </a:cxn>
                    <a:cxn ang="0">
                      <a:pos x="0" y="8"/>
                    </a:cxn>
                    <a:cxn ang="0">
                      <a:pos x="28" y="14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4">
                      <a:moveTo>
                        <a:pt x="52" y="8"/>
                      </a:move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28" y="14"/>
                      </a:lnTo>
                      <a:lnTo>
                        <a:pt x="52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03" name="Freeform 5079"/>
                <p:cNvSpPr>
                  <a:spLocks/>
                </p:cNvSpPr>
                <p:nvPr/>
              </p:nvSpPr>
              <p:spPr bwMode="auto">
                <a:xfrm>
                  <a:off x="3146" y="3230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8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8" y="12"/>
                      </a:lnTo>
                      <a:lnTo>
                        <a:pt x="52" y="6"/>
                      </a:lnTo>
                      <a:close/>
                    </a:path>
                  </a:pathLst>
                </a:custGeom>
                <a:solidFill>
                  <a:srgbClr val="007C36"/>
                </a:solidFill>
                <a:ln w="0">
                  <a:solidFill>
                    <a:srgbClr val="007C3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04" name="Freeform 5080"/>
                <p:cNvSpPr>
                  <a:spLocks/>
                </p:cNvSpPr>
                <p:nvPr/>
              </p:nvSpPr>
              <p:spPr bwMode="auto">
                <a:xfrm>
                  <a:off x="3146" y="3230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8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8" y="12"/>
                      </a:lnTo>
                      <a:lnTo>
                        <a:pt x="5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05" name="Freeform 5081"/>
                <p:cNvSpPr>
                  <a:spLocks/>
                </p:cNvSpPr>
                <p:nvPr/>
              </p:nvSpPr>
              <p:spPr bwMode="auto">
                <a:xfrm>
                  <a:off x="3122" y="3236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4" y="0"/>
                    </a:cxn>
                    <a:cxn ang="0">
                      <a:pos x="0" y="4"/>
                    </a:cxn>
                    <a:cxn ang="0">
                      <a:pos x="28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24" y="0"/>
                      </a:lnTo>
                      <a:lnTo>
                        <a:pt x="0" y="4"/>
                      </a:lnTo>
                      <a:lnTo>
                        <a:pt x="28" y="12"/>
                      </a:lnTo>
                      <a:lnTo>
                        <a:pt x="52" y="6"/>
                      </a:lnTo>
                      <a:close/>
                    </a:path>
                  </a:pathLst>
                </a:custGeom>
                <a:solidFill>
                  <a:srgbClr val="007B30"/>
                </a:solidFill>
                <a:ln w="0">
                  <a:solidFill>
                    <a:srgbClr val="007B3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06" name="Freeform 5082"/>
                <p:cNvSpPr>
                  <a:spLocks/>
                </p:cNvSpPr>
                <p:nvPr/>
              </p:nvSpPr>
              <p:spPr bwMode="auto">
                <a:xfrm>
                  <a:off x="3122" y="3236"/>
                  <a:ext cx="52" cy="12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4" y="0"/>
                    </a:cxn>
                    <a:cxn ang="0">
                      <a:pos x="0" y="4"/>
                    </a:cxn>
                    <a:cxn ang="0">
                      <a:pos x="28" y="12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2">
                      <a:moveTo>
                        <a:pt x="52" y="6"/>
                      </a:moveTo>
                      <a:lnTo>
                        <a:pt x="24" y="0"/>
                      </a:lnTo>
                      <a:lnTo>
                        <a:pt x="0" y="4"/>
                      </a:lnTo>
                      <a:lnTo>
                        <a:pt x="28" y="12"/>
                      </a:lnTo>
                      <a:lnTo>
                        <a:pt x="5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07" name="Freeform 5083"/>
                <p:cNvSpPr>
                  <a:spLocks/>
                </p:cNvSpPr>
                <p:nvPr/>
              </p:nvSpPr>
              <p:spPr bwMode="auto">
                <a:xfrm>
                  <a:off x="3096" y="3240"/>
                  <a:ext cx="54" cy="14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8" y="14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4">
                      <a:moveTo>
                        <a:pt x="54" y="8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8" y="14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007A2B"/>
                </a:solidFill>
                <a:ln w="0">
                  <a:solidFill>
                    <a:srgbClr val="007A2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08" name="Freeform 5084"/>
                <p:cNvSpPr>
                  <a:spLocks/>
                </p:cNvSpPr>
                <p:nvPr/>
              </p:nvSpPr>
              <p:spPr bwMode="auto">
                <a:xfrm>
                  <a:off x="3096" y="3240"/>
                  <a:ext cx="54" cy="14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28" y="14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4">
                      <a:moveTo>
                        <a:pt x="54" y="8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28" y="14"/>
                      </a:lnTo>
                      <a:lnTo>
                        <a:pt x="5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09" name="Freeform 5085"/>
                <p:cNvSpPr>
                  <a:spLocks/>
                </p:cNvSpPr>
                <p:nvPr/>
              </p:nvSpPr>
              <p:spPr bwMode="auto">
                <a:xfrm>
                  <a:off x="3070" y="3246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30" y="12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2">
                      <a:moveTo>
                        <a:pt x="54" y="8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30" y="12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007926"/>
                </a:solidFill>
                <a:ln w="0">
                  <a:solidFill>
                    <a:srgbClr val="00792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10" name="Freeform 5086"/>
                <p:cNvSpPr>
                  <a:spLocks/>
                </p:cNvSpPr>
                <p:nvPr/>
              </p:nvSpPr>
              <p:spPr bwMode="auto">
                <a:xfrm>
                  <a:off x="3070" y="3246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30" y="12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2">
                      <a:moveTo>
                        <a:pt x="54" y="8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30" y="12"/>
                      </a:lnTo>
                      <a:lnTo>
                        <a:pt x="5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11" name="Freeform 5087"/>
                <p:cNvSpPr>
                  <a:spLocks/>
                </p:cNvSpPr>
                <p:nvPr/>
              </p:nvSpPr>
              <p:spPr bwMode="auto">
                <a:xfrm>
                  <a:off x="3044" y="3252"/>
                  <a:ext cx="56" cy="10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30" y="10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0">
                      <a:moveTo>
                        <a:pt x="56" y="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30" y="10"/>
                      </a:lnTo>
                      <a:lnTo>
                        <a:pt x="56" y="6"/>
                      </a:lnTo>
                      <a:close/>
                    </a:path>
                  </a:pathLst>
                </a:custGeom>
                <a:solidFill>
                  <a:srgbClr val="007720"/>
                </a:solidFill>
                <a:ln w="0">
                  <a:solidFill>
                    <a:srgbClr val="00772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12" name="Freeform 5088"/>
                <p:cNvSpPr>
                  <a:spLocks/>
                </p:cNvSpPr>
                <p:nvPr/>
              </p:nvSpPr>
              <p:spPr bwMode="auto">
                <a:xfrm>
                  <a:off x="3044" y="3252"/>
                  <a:ext cx="56" cy="10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30" y="10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0">
                      <a:moveTo>
                        <a:pt x="56" y="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30" y="10"/>
                      </a:lnTo>
                      <a:lnTo>
                        <a:pt x="5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13" name="Freeform 5089"/>
                <p:cNvSpPr>
                  <a:spLocks/>
                </p:cNvSpPr>
                <p:nvPr/>
              </p:nvSpPr>
              <p:spPr bwMode="auto">
                <a:xfrm>
                  <a:off x="3018" y="3256"/>
                  <a:ext cx="56" cy="10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28" y="10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0">
                      <a:moveTo>
                        <a:pt x="56" y="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28" y="10"/>
                      </a:lnTo>
                      <a:lnTo>
                        <a:pt x="56" y="6"/>
                      </a:lnTo>
                      <a:close/>
                    </a:path>
                  </a:pathLst>
                </a:custGeom>
                <a:solidFill>
                  <a:srgbClr val="00751B"/>
                </a:solidFill>
                <a:ln w="0">
                  <a:solidFill>
                    <a:srgbClr val="00751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14" name="Freeform 5090"/>
                <p:cNvSpPr>
                  <a:spLocks/>
                </p:cNvSpPr>
                <p:nvPr/>
              </p:nvSpPr>
              <p:spPr bwMode="auto">
                <a:xfrm>
                  <a:off x="3018" y="3256"/>
                  <a:ext cx="56" cy="10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28" y="10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0">
                      <a:moveTo>
                        <a:pt x="56" y="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28" y="10"/>
                      </a:lnTo>
                      <a:lnTo>
                        <a:pt x="5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15" name="Freeform 5091"/>
                <p:cNvSpPr>
                  <a:spLocks/>
                </p:cNvSpPr>
                <p:nvPr/>
              </p:nvSpPr>
              <p:spPr bwMode="auto">
                <a:xfrm>
                  <a:off x="2992" y="3260"/>
                  <a:ext cx="54" cy="10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28" y="10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0">
                      <a:moveTo>
                        <a:pt x="54" y="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28" y="10"/>
                      </a:lnTo>
                      <a:lnTo>
                        <a:pt x="54" y="6"/>
                      </a:lnTo>
                      <a:close/>
                    </a:path>
                  </a:pathLst>
                </a:custGeom>
                <a:solidFill>
                  <a:srgbClr val="007216"/>
                </a:solidFill>
                <a:ln w="0">
                  <a:solidFill>
                    <a:srgbClr val="00721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16" name="Freeform 5092"/>
                <p:cNvSpPr>
                  <a:spLocks/>
                </p:cNvSpPr>
                <p:nvPr/>
              </p:nvSpPr>
              <p:spPr bwMode="auto">
                <a:xfrm>
                  <a:off x="2992" y="3260"/>
                  <a:ext cx="54" cy="10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28" y="10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0">
                      <a:moveTo>
                        <a:pt x="54" y="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28" y="10"/>
                      </a:lnTo>
                      <a:lnTo>
                        <a:pt x="5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17" name="Freeform 5093"/>
                <p:cNvSpPr>
                  <a:spLocks/>
                </p:cNvSpPr>
                <p:nvPr/>
              </p:nvSpPr>
              <p:spPr bwMode="auto">
                <a:xfrm>
                  <a:off x="2964" y="3264"/>
                  <a:ext cx="56" cy="10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28" y="10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0">
                      <a:moveTo>
                        <a:pt x="56" y="6"/>
                      </a:moveTo>
                      <a:lnTo>
                        <a:pt x="28" y="0"/>
                      </a:lnTo>
                      <a:lnTo>
                        <a:pt x="0" y="4"/>
                      </a:lnTo>
                      <a:lnTo>
                        <a:pt x="28" y="10"/>
                      </a:lnTo>
                      <a:lnTo>
                        <a:pt x="56" y="6"/>
                      </a:lnTo>
                      <a:close/>
                    </a:path>
                  </a:pathLst>
                </a:custGeom>
                <a:solidFill>
                  <a:srgbClr val="007012"/>
                </a:solidFill>
                <a:ln w="0">
                  <a:solidFill>
                    <a:srgbClr val="00701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18" name="Freeform 5094"/>
                <p:cNvSpPr>
                  <a:spLocks/>
                </p:cNvSpPr>
                <p:nvPr/>
              </p:nvSpPr>
              <p:spPr bwMode="auto">
                <a:xfrm>
                  <a:off x="2964" y="3264"/>
                  <a:ext cx="56" cy="10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28" y="10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0">
                      <a:moveTo>
                        <a:pt x="56" y="6"/>
                      </a:moveTo>
                      <a:lnTo>
                        <a:pt x="28" y="0"/>
                      </a:lnTo>
                      <a:lnTo>
                        <a:pt x="0" y="4"/>
                      </a:lnTo>
                      <a:lnTo>
                        <a:pt x="28" y="10"/>
                      </a:lnTo>
                      <a:lnTo>
                        <a:pt x="5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19" name="Freeform 5095"/>
                <p:cNvSpPr>
                  <a:spLocks/>
                </p:cNvSpPr>
                <p:nvPr/>
              </p:nvSpPr>
              <p:spPr bwMode="auto">
                <a:xfrm>
                  <a:off x="2936" y="3268"/>
                  <a:ext cx="56" cy="8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28" y="8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8">
                      <a:moveTo>
                        <a:pt x="56" y="6"/>
                      </a:moveTo>
                      <a:lnTo>
                        <a:pt x="28" y="0"/>
                      </a:lnTo>
                      <a:lnTo>
                        <a:pt x="0" y="4"/>
                      </a:lnTo>
                      <a:lnTo>
                        <a:pt x="28" y="8"/>
                      </a:lnTo>
                      <a:lnTo>
                        <a:pt x="56" y="6"/>
                      </a:lnTo>
                      <a:close/>
                    </a:path>
                  </a:pathLst>
                </a:custGeom>
                <a:solidFill>
                  <a:srgbClr val="006D0F"/>
                </a:solidFill>
                <a:ln w="0">
                  <a:solidFill>
                    <a:srgbClr val="006D0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20" name="Freeform 5096"/>
                <p:cNvSpPr>
                  <a:spLocks/>
                </p:cNvSpPr>
                <p:nvPr/>
              </p:nvSpPr>
              <p:spPr bwMode="auto">
                <a:xfrm>
                  <a:off x="2936" y="3268"/>
                  <a:ext cx="56" cy="8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28" y="8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8">
                      <a:moveTo>
                        <a:pt x="56" y="6"/>
                      </a:moveTo>
                      <a:lnTo>
                        <a:pt x="28" y="0"/>
                      </a:lnTo>
                      <a:lnTo>
                        <a:pt x="0" y="4"/>
                      </a:lnTo>
                      <a:lnTo>
                        <a:pt x="28" y="8"/>
                      </a:lnTo>
                      <a:lnTo>
                        <a:pt x="5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21" name="Freeform 5097"/>
                <p:cNvSpPr>
                  <a:spLocks/>
                </p:cNvSpPr>
                <p:nvPr/>
              </p:nvSpPr>
              <p:spPr bwMode="auto">
                <a:xfrm>
                  <a:off x="2908" y="3272"/>
                  <a:ext cx="56" cy="8"/>
                </a:xfrm>
                <a:custGeom>
                  <a:avLst/>
                  <a:gdLst/>
                  <a:ahLst/>
                  <a:cxnLst>
                    <a:cxn ang="0">
                      <a:pos x="56" y="4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28" y="8"/>
                    </a:cxn>
                    <a:cxn ang="0">
                      <a:pos x="56" y="4"/>
                    </a:cxn>
                  </a:cxnLst>
                  <a:rect l="0" t="0" r="r" b="b"/>
                  <a:pathLst>
                    <a:path w="56" h="8">
                      <a:moveTo>
                        <a:pt x="56" y="4"/>
                      </a:moveTo>
                      <a:lnTo>
                        <a:pt x="28" y="0"/>
                      </a:lnTo>
                      <a:lnTo>
                        <a:pt x="0" y="4"/>
                      </a:lnTo>
                      <a:lnTo>
                        <a:pt x="28" y="8"/>
                      </a:lnTo>
                      <a:lnTo>
                        <a:pt x="56" y="4"/>
                      </a:lnTo>
                      <a:close/>
                    </a:path>
                  </a:pathLst>
                </a:custGeom>
                <a:solidFill>
                  <a:srgbClr val="00690D"/>
                </a:solidFill>
                <a:ln w="0">
                  <a:solidFill>
                    <a:srgbClr val="00690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22" name="Freeform 5098"/>
                <p:cNvSpPr>
                  <a:spLocks/>
                </p:cNvSpPr>
                <p:nvPr/>
              </p:nvSpPr>
              <p:spPr bwMode="auto">
                <a:xfrm>
                  <a:off x="2908" y="3272"/>
                  <a:ext cx="56" cy="8"/>
                </a:xfrm>
                <a:custGeom>
                  <a:avLst/>
                  <a:gdLst/>
                  <a:ahLst/>
                  <a:cxnLst>
                    <a:cxn ang="0">
                      <a:pos x="56" y="4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28" y="8"/>
                    </a:cxn>
                    <a:cxn ang="0">
                      <a:pos x="56" y="4"/>
                    </a:cxn>
                  </a:cxnLst>
                  <a:rect l="0" t="0" r="r" b="b"/>
                  <a:pathLst>
                    <a:path w="56" h="8">
                      <a:moveTo>
                        <a:pt x="56" y="4"/>
                      </a:moveTo>
                      <a:lnTo>
                        <a:pt x="28" y="0"/>
                      </a:lnTo>
                      <a:lnTo>
                        <a:pt x="0" y="4"/>
                      </a:lnTo>
                      <a:lnTo>
                        <a:pt x="28" y="8"/>
                      </a:lnTo>
                      <a:lnTo>
                        <a:pt x="56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23" name="Freeform 5099"/>
                <p:cNvSpPr>
                  <a:spLocks/>
                </p:cNvSpPr>
                <p:nvPr/>
              </p:nvSpPr>
              <p:spPr bwMode="auto">
                <a:xfrm>
                  <a:off x="2878" y="3276"/>
                  <a:ext cx="58" cy="8"/>
                </a:xfrm>
                <a:custGeom>
                  <a:avLst/>
                  <a:gdLst/>
                  <a:ahLst/>
                  <a:cxnLst>
                    <a:cxn ang="0">
                      <a:pos x="58" y="4"/>
                    </a:cxn>
                    <a:cxn ang="0">
                      <a:pos x="30" y="0"/>
                    </a:cxn>
                    <a:cxn ang="0">
                      <a:pos x="0" y="2"/>
                    </a:cxn>
                    <a:cxn ang="0">
                      <a:pos x="28" y="8"/>
                    </a:cxn>
                    <a:cxn ang="0">
                      <a:pos x="58" y="4"/>
                    </a:cxn>
                  </a:cxnLst>
                  <a:rect l="0" t="0" r="r" b="b"/>
                  <a:pathLst>
                    <a:path w="58" h="8">
                      <a:moveTo>
                        <a:pt x="58" y="4"/>
                      </a:moveTo>
                      <a:lnTo>
                        <a:pt x="30" y="0"/>
                      </a:lnTo>
                      <a:lnTo>
                        <a:pt x="0" y="2"/>
                      </a:lnTo>
                      <a:lnTo>
                        <a:pt x="28" y="8"/>
                      </a:lnTo>
                      <a:lnTo>
                        <a:pt x="58" y="4"/>
                      </a:lnTo>
                      <a:close/>
                    </a:path>
                  </a:pathLst>
                </a:custGeom>
                <a:solidFill>
                  <a:srgbClr val="00650D"/>
                </a:solidFill>
                <a:ln w="0">
                  <a:solidFill>
                    <a:srgbClr val="00650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24" name="Freeform 5100"/>
                <p:cNvSpPr>
                  <a:spLocks/>
                </p:cNvSpPr>
                <p:nvPr/>
              </p:nvSpPr>
              <p:spPr bwMode="auto">
                <a:xfrm>
                  <a:off x="2878" y="3276"/>
                  <a:ext cx="58" cy="8"/>
                </a:xfrm>
                <a:custGeom>
                  <a:avLst/>
                  <a:gdLst/>
                  <a:ahLst/>
                  <a:cxnLst>
                    <a:cxn ang="0">
                      <a:pos x="58" y="4"/>
                    </a:cxn>
                    <a:cxn ang="0">
                      <a:pos x="30" y="0"/>
                    </a:cxn>
                    <a:cxn ang="0">
                      <a:pos x="0" y="2"/>
                    </a:cxn>
                    <a:cxn ang="0">
                      <a:pos x="28" y="8"/>
                    </a:cxn>
                    <a:cxn ang="0">
                      <a:pos x="58" y="4"/>
                    </a:cxn>
                  </a:cxnLst>
                  <a:rect l="0" t="0" r="r" b="b"/>
                  <a:pathLst>
                    <a:path w="58" h="8">
                      <a:moveTo>
                        <a:pt x="58" y="4"/>
                      </a:moveTo>
                      <a:lnTo>
                        <a:pt x="30" y="0"/>
                      </a:lnTo>
                      <a:lnTo>
                        <a:pt x="0" y="2"/>
                      </a:lnTo>
                      <a:lnTo>
                        <a:pt x="28" y="8"/>
                      </a:lnTo>
                      <a:lnTo>
                        <a:pt x="58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25" name="Freeform 5101"/>
                <p:cNvSpPr>
                  <a:spLocks/>
                </p:cNvSpPr>
                <p:nvPr/>
              </p:nvSpPr>
              <p:spPr bwMode="auto">
                <a:xfrm>
                  <a:off x="2848" y="3278"/>
                  <a:ext cx="58" cy="10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30" y="10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10">
                      <a:moveTo>
                        <a:pt x="58" y="6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30" y="10"/>
                      </a:lnTo>
                      <a:lnTo>
                        <a:pt x="58" y="6"/>
                      </a:lnTo>
                      <a:close/>
                    </a:path>
                  </a:pathLst>
                </a:custGeom>
                <a:solidFill>
                  <a:srgbClr val="00620F"/>
                </a:solidFill>
                <a:ln w="0">
                  <a:solidFill>
                    <a:srgbClr val="00620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26" name="Freeform 5102"/>
                <p:cNvSpPr>
                  <a:spLocks/>
                </p:cNvSpPr>
                <p:nvPr/>
              </p:nvSpPr>
              <p:spPr bwMode="auto">
                <a:xfrm>
                  <a:off x="2848" y="3278"/>
                  <a:ext cx="58" cy="10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30" y="10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10">
                      <a:moveTo>
                        <a:pt x="58" y="6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30" y="10"/>
                      </a:lnTo>
                      <a:lnTo>
                        <a:pt x="5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27" name="Freeform 5103"/>
                <p:cNvSpPr>
                  <a:spLocks/>
                </p:cNvSpPr>
                <p:nvPr/>
              </p:nvSpPr>
              <p:spPr bwMode="auto">
                <a:xfrm>
                  <a:off x="2818" y="3284"/>
                  <a:ext cx="60" cy="8"/>
                </a:xfrm>
                <a:custGeom>
                  <a:avLst/>
                  <a:gdLst/>
                  <a:ahLst/>
                  <a:cxnLst>
                    <a:cxn ang="0">
                      <a:pos x="60" y="4"/>
                    </a:cxn>
                    <a:cxn ang="0">
                      <a:pos x="30" y="0"/>
                    </a:cxn>
                    <a:cxn ang="0">
                      <a:pos x="0" y="4"/>
                    </a:cxn>
                    <a:cxn ang="0">
                      <a:pos x="28" y="8"/>
                    </a:cxn>
                    <a:cxn ang="0">
                      <a:pos x="60" y="4"/>
                    </a:cxn>
                  </a:cxnLst>
                  <a:rect l="0" t="0" r="r" b="b"/>
                  <a:pathLst>
                    <a:path w="60" h="8">
                      <a:moveTo>
                        <a:pt x="60" y="4"/>
                      </a:moveTo>
                      <a:lnTo>
                        <a:pt x="30" y="0"/>
                      </a:lnTo>
                      <a:lnTo>
                        <a:pt x="0" y="4"/>
                      </a:lnTo>
                      <a:lnTo>
                        <a:pt x="28" y="8"/>
                      </a:lnTo>
                      <a:lnTo>
                        <a:pt x="60" y="4"/>
                      </a:lnTo>
                      <a:close/>
                    </a:path>
                  </a:pathLst>
                </a:custGeom>
                <a:solidFill>
                  <a:srgbClr val="005E13"/>
                </a:solidFill>
                <a:ln w="0">
                  <a:solidFill>
                    <a:srgbClr val="005E1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28" name="Freeform 5104"/>
                <p:cNvSpPr>
                  <a:spLocks/>
                </p:cNvSpPr>
                <p:nvPr/>
              </p:nvSpPr>
              <p:spPr bwMode="auto">
                <a:xfrm>
                  <a:off x="2818" y="3284"/>
                  <a:ext cx="60" cy="8"/>
                </a:xfrm>
                <a:custGeom>
                  <a:avLst/>
                  <a:gdLst/>
                  <a:ahLst/>
                  <a:cxnLst>
                    <a:cxn ang="0">
                      <a:pos x="60" y="4"/>
                    </a:cxn>
                    <a:cxn ang="0">
                      <a:pos x="30" y="0"/>
                    </a:cxn>
                    <a:cxn ang="0">
                      <a:pos x="0" y="4"/>
                    </a:cxn>
                    <a:cxn ang="0">
                      <a:pos x="28" y="8"/>
                    </a:cxn>
                    <a:cxn ang="0">
                      <a:pos x="60" y="4"/>
                    </a:cxn>
                  </a:cxnLst>
                  <a:rect l="0" t="0" r="r" b="b"/>
                  <a:pathLst>
                    <a:path w="60" h="8">
                      <a:moveTo>
                        <a:pt x="60" y="4"/>
                      </a:moveTo>
                      <a:lnTo>
                        <a:pt x="30" y="0"/>
                      </a:lnTo>
                      <a:lnTo>
                        <a:pt x="0" y="4"/>
                      </a:lnTo>
                      <a:lnTo>
                        <a:pt x="28" y="8"/>
                      </a:lnTo>
                      <a:lnTo>
                        <a:pt x="60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29" name="Freeform 5105"/>
                <p:cNvSpPr>
                  <a:spLocks/>
                </p:cNvSpPr>
                <p:nvPr/>
              </p:nvSpPr>
              <p:spPr bwMode="auto">
                <a:xfrm>
                  <a:off x="2788" y="3288"/>
                  <a:ext cx="58" cy="10"/>
                </a:xfrm>
                <a:custGeom>
                  <a:avLst/>
                  <a:gdLst/>
                  <a:ahLst/>
                  <a:cxnLst>
                    <a:cxn ang="0">
                      <a:pos x="58" y="4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8" y="10"/>
                    </a:cxn>
                    <a:cxn ang="0">
                      <a:pos x="58" y="4"/>
                    </a:cxn>
                  </a:cxnLst>
                  <a:rect l="0" t="0" r="r" b="b"/>
                  <a:pathLst>
                    <a:path w="58" h="10">
                      <a:moveTo>
                        <a:pt x="58" y="4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8" y="10"/>
                      </a:lnTo>
                      <a:lnTo>
                        <a:pt x="58" y="4"/>
                      </a:lnTo>
                      <a:close/>
                    </a:path>
                  </a:pathLst>
                </a:custGeom>
                <a:solidFill>
                  <a:srgbClr val="005A1A"/>
                </a:solidFill>
                <a:ln w="0">
                  <a:solidFill>
                    <a:srgbClr val="005A1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30" name="Freeform 5106"/>
                <p:cNvSpPr>
                  <a:spLocks/>
                </p:cNvSpPr>
                <p:nvPr/>
              </p:nvSpPr>
              <p:spPr bwMode="auto">
                <a:xfrm>
                  <a:off x="2788" y="3288"/>
                  <a:ext cx="58" cy="10"/>
                </a:xfrm>
                <a:custGeom>
                  <a:avLst/>
                  <a:gdLst/>
                  <a:ahLst/>
                  <a:cxnLst>
                    <a:cxn ang="0">
                      <a:pos x="58" y="4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8" y="10"/>
                    </a:cxn>
                    <a:cxn ang="0">
                      <a:pos x="58" y="4"/>
                    </a:cxn>
                  </a:cxnLst>
                  <a:rect l="0" t="0" r="r" b="b"/>
                  <a:pathLst>
                    <a:path w="58" h="10">
                      <a:moveTo>
                        <a:pt x="58" y="4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8" y="10"/>
                      </a:lnTo>
                      <a:lnTo>
                        <a:pt x="58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31" name="Freeform 5107"/>
                <p:cNvSpPr>
                  <a:spLocks/>
                </p:cNvSpPr>
                <p:nvPr/>
              </p:nvSpPr>
              <p:spPr bwMode="auto">
                <a:xfrm>
                  <a:off x="2756" y="3294"/>
                  <a:ext cx="60" cy="12"/>
                </a:xfrm>
                <a:custGeom>
                  <a:avLst/>
                  <a:gdLst/>
                  <a:ahLst/>
                  <a:cxnLst>
                    <a:cxn ang="0">
                      <a:pos x="60" y="4"/>
                    </a:cxn>
                    <a:cxn ang="0">
                      <a:pos x="32" y="0"/>
                    </a:cxn>
                    <a:cxn ang="0">
                      <a:pos x="0" y="8"/>
                    </a:cxn>
                    <a:cxn ang="0">
                      <a:pos x="28" y="12"/>
                    </a:cxn>
                    <a:cxn ang="0">
                      <a:pos x="60" y="4"/>
                    </a:cxn>
                  </a:cxnLst>
                  <a:rect l="0" t="0" r="r" b="b"/>
                  <a:pathLst>
                    <a:path w="60" h="12">
                      <a:moveTo>
                        <a:pt x="60" y="4"/>
                      </a:moveTo>
                      <a:lnTo>
                        <a:pt x="32" y="0"/>
                      </a:lnTo>
                      <a:lnTo>
                        <a:pt x="0" y="8"/>
                      </a:lnTo>
                      <a:lnTo>
                        <a:pt x="28" y="12"/>
                      </a:lnTo>
                      <a:lnTo>
                        <a:pt x="60" y="4"/>
                      </a:lnTo>
                      <a:close/>
                    </a:path>
                  </a:pathLst>
                </a:custGeom>
                <a:solidFill>
                  <a:srgbClr val="005723"/>
                </a:solidFill>
                <a:ln w="0">
                  <a:solidFill>
                    <a:srgbClr val="00572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32" name="Freeform 5108"/>
                <p:cNvSpPr>
                  <a:spLocks/>
                </p:cNvSpPr>
                <p:nvPr/>
              </p:nvSpPr>
              <p:spPr bwMode="auto">
                <a:xfrm>
                  <a:off x="2756" y="3294"/>
                  <a:ext cx="60" cy="12"/>
                </a:xfrm>
                <a:custGeom>
                  <a:avLst/>
                  <a:gdLst/>
                  <a:ahLst/>
                  <a:cxnLst>
                    <a:cxn ang="0">
                      <a:pos x="60" y="4"/>
                    </a:cxn>
                    <a:cxn ang="0">
                      <a:pos x="32" y="0"/>
                    </a:cxn>
                    <a:cxn ang="0">
                      <a:pos x="0" y="8"/>
                    </a:cxn>
                    <a:cxn ang="0">
                      <a:pos x="28" y="12"/>
                    </a:cxn>
                    <a:cxn ang="0">
                      <a:pos x="60" y="4"/>
                    </a:cxn>
                  </a:cxnLst>
                  <a:rect l="0" t="0" r="r" b="b"/>
                  <a:pathLst>
                    <a:path w="60" h="12">
                      <a:moveTo>
                        <a:pt x="60" y="4"/>
                      </a:moveTo>
                      <a:lnTo>
                        <a:pt x="32" y="0"/>
                      </a:lnTo>
                      <a:lnTo>
                        <a:pt x="0" y="8"/>
                      </a:lnTo>
                      <a:lnTo>
                        <a:pt x="28" y="12"/>
                      </a:lnTo>
                      <a:lnTo>
                        <a:pt x="60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33" name="Freeform 5109"/>
                <p:cNvSpPr>
                  <a:spLocks/>
                </p:cNvSpPr>
                <p:nvPr/>
              </p:nvSpPr>
              <p:spPr bwMode="auto">
                <a:xfrm>
                  <a:off x="2724" y="3302"/>
                  <a:ext cx="60" cy="12"/>
                </a:xfrm>
                <a:custGeom>
                  <a:avLst/>
                  <a:gdLst/>
                  <a:ahLst/>
                  <a:cxnLst>
                    <a:cxn ang="0">
                      <a:pos x="60" y="4"/>
                    </a:cxn>
                    <a:cxn ang="0">
                      <a:pos x="32" y="0"/>
                    </a:cxn>
                    <a:cxn ang="0">
                      <a:pos x="0" y="8"/>
                    </a:cxn>
                    <a:cxn ang="0">
                      <a:pos x="28" y="12"/>
                    </a:cxn>
                    <a:cxn ang="0">
                      <a:pos x="60" y="4"/>
                    </a:cxn>
                  </a:cxnLst>
                  <a:rect l="0" t="0" r="r" b="b"/>
                  <a:pathLst>
                    <a:path w="60" h="12">
                      <a:moveTo>
                        <a:pt x="60" y="4"/>
                      </a:moveTo>
                      <a:lnTo>
                        <a:pt x="32" y="0"/>
                      </a:lnTo>
                      <a:lnTo>
                        <a:pt x="0" y="8"/>
                      </a:lnTo>
                      <a:lnTo>
                        <a:pt x="28" y="12"/>
                      </a:lnTo>
                      <a:lnTo>
                        <a:pt x="60" y="4"/>
                      </a:lnTo>
                      <a:close/>
                    </a:path>
                  </a:pathLst>
                </a:custGeom>
                <a:solidFill>
                  <a:srgbClr val="00542F"/>
                </a:solidFill>
                <a:ln w="0">
                  <a:solidFill>
                    <a:srgbClr val="00542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34" name="Freeform 5110"/>
                <p:cNvSpPr>
                  <a:spLocks/>
                </p:cNvSpPr>
                <p:nvPr/>
              </p:nvSpPr>
              <p:spPr bwMode="auto">
                <a:xfrm>
                  <a:off x="2724" y="3302"/>
                  <a:ext cx="60" cy="12"/>
                </a:xfrm>
                <a:custGeom>
                  <a:avLst/>
                  <a:gdLst/>
                  <a:ahLst/>
                  <a:cxnLst>
                    <a:cxn ang="0">
                      <a:pos x="60" y="4"/>
                    </a:cxn>
                    <a:cxn ang="0">
                      <a:pos x="32" y="0"/>
                    </a:cxn>
                    <a:cxn ang="0">
                      <a:pos x="0" y="8"/>
                    </a:cxn>
                    <a:cxn ang="0">
                      <a:pos x="28" y="12"/>
                    </a:cxn>
                    <a:cxn ang="0">
                      <a:pos x="60" y="4"/>
                    </a:cxn>
                  </a:cxnLst>
                  <a:rect l="0" t="0" r="r" b="b"/>
                  <a:pathLst>
                    <a:path w="60" h="12">
                      <a:moveTo>
                        <a:pt x="60" y="4"/>
                      </a:moveTo>
                      <a:lnTo>
                        <a:pt x="32" y="0"/>
                      </a:lnTo>
                      <a:lnTo>
                        <a:pt x="0" y="8"/>
                      </a:lnTo>
                      <a:lnTo>
                        <a:pt x="28" y="12"/>
                      </a:lnTo>
                      <a:lnTo>
                        <a:pt x="60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35" name="Freeform 5111"/>
                <p:cNvSpPr>
                  <a:spLocks/>
                </p:cNvSpPr>
                <p:nvPr/>
              </p:nvSpPr>
              <p:spPr bwMode="auto">
                <a:xfrm>
                  <a:off x="2692" y="3310"/>
                  <a:ext cx="60" cy="14"/>
                </a:xfrm>
                <a:custGeom>
                  <a:avLst/>
                  <a:gdLst/>
                  <a:ahLst/>
                  <a:cxnLst>
                    <a:cxn ang="0">
                      <a:pos x="60" y="4"/>
                    </a:cxn>
                    <a:cxn ang="0">
                      <a:pos x="32" y="0"/>
                    </a:cxn>
                    <a:cxn ang="0">
                      <a:pos x="0" y="12"/>
                    </a:cxn>
                    <a:cxn ang="0">
                      <a:pos x="28" y="14"/>
                    </a:cxn>
                    <a:cxn ang="0">
                      <a:pos x="60" y="4"/>
                    </a:cxn>
                  </a:cxnLst>
                  <a:rect l="0" t="0" r="r" b="b"/>
                  <a:pathLst>
                    <a:path w="60" h="14">
                      <a:moveTo>
                        <a:pt x="60" y="4"/>
                      </a:moveTo>
                      <a:lnTo>
                        <a:pt x="32" y="0"/>
                      </a:lnTo>
                      <a:lnTo>
                        <a:pt x="0" y="12"/>
                      </a:lnTo>
                      <a:lnTo>
                        <a:pt x="28" y="14"/>
                      </a:lnTo>
                      <a:lnTo>
                        <a:pt x="60" y="4"/>
                      </a:lnTo>
                      <a:close/>
                    </a:path>
                  </a:pathLst>
                </a:custGeom>
                <a:solidFill>
                  <a:srgbClr val="00513D"/>
                </a:solidFill>
                <a:ln w="0">
                  <a:solidFill>
                    <a:srgbClr val="00513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36" name="Freeform 5112"/>
                <p:cNvSpPr>
                  <a:spLocks/>
                </p:cNvSpPr>
                <p:nvPr/>
              </p:nvSpPr>
              <p:spPr bwMode="auto">
                <a:xfrm>
                  <a:off x="2692" y="3310"/>
                  <a:ext cx="60" cy="14"/>
                </a:xfrm>
                <a:custGeom>
                  <a:avLst/>
                  <a:gdLst/>
                  <a:ahLst/>
                  <a:cxnLst>
                    <a:cxn ang="0">
                      <a:pos x="60" y="4"/>
                    </a:cxn>
                    <a:cxn ang="0">
                      <a:pos x="32" y="0"/>
                    </a:cxn>
                    <a:cxn ang="0">
                      <a:pos x="0" y="12"/>
                    </a:cxn>
                    <a:cxn ang="0">
                      <a:pos x="28" y="14"/>
                    </a:cxn>
                    <a:cxn ang="0">
                      <a:pos x="60" y="4"/>
                    </a:cxn>
                  </a:cxnLst>
                  <a:rect l="0" t="0" r="r" b="b"/>
                  <a:pathLst>
                    <a:path w="60" h="14">
                      <a:moveTo>
                        <a:pt x="60" y="4"/>
                      </a:moveTo>
                      <a:lnTo>
                        <a:pt x="32" y="0"/>
                      </a:lnTo>
                      <a:lnTo>
                        <a:pt x="0" y="12"/>
                      </a:lnTo>
                      <a:lnTo>
                        <a:pt x="28" y="14"/>
                      </a:lnTo>
                      <a:lnTo>
                        <a:pt x="60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37" name="Freeform 5113"/>
                <p:cNvSpPr>
                  <a:spLocks/>
                </p:cNvSpPr>
                <p:nvPr/>
              </p:nvSpPr>
              <p:spPr bwMode="auto">
                <a:xfrm>
                  <a:off x="2658" y="3322"/>
                  <a:ext cx="62" cy="16"/>
                </a:xfrm>
                <a:custGeom>
                  <a:avLst/>
                  <a:gdLst/>
                  <a:ahLst/>
                  <a:cxnLst>
                    <a:cxn ang="0">
                      <a:pos x="62" y="2"/>
                    </a:cxn>
                    <a:cxn ang="0">
                      <a:pos x="34" y="0"/>
                    </a:cxn>
                    <a:cxn ang="0">
                      <a:pos x="0" y="14"/>
                    </a:cxn>
                    <a:cxn ang="0">
                      <a:pos x="28" y="16"/>
                    </a:cxn>
                    <a:cxn ang="0">
                      <a:pos x="62" y="2"/>
                    </a:cxn>
                  </a:cxnLst>
                  <a:rect l="0" t="0" r="r" b="b"/>
                  <a:pathLst>
                    <a:path w="62" h="16">
                      <a:moveTo>
                        <a:pt x="62" y="2"/>
                      </a:moveTo>
                      <a:lnTo>
                        <a:pt x="34" y="0"/>
                      </a:lnTo>
                      <a:lnTo>
                        <a:pt x="0" y="14"/>
                      </a:lnTo>
                      <a:lnTo>
                        <a:pt x="28" y="16"/>
                      </a:lnTo>
                      <a:lnTo>
                        <a:pt x="62" y="2"/>
                      </a:lnTo>
                      <a:close/>
                    </a:path>
                  </a:pathLst>
                </a:custGeom>
                <a:solidFill>
                  <a:srgbClr val="00504E"/>
                </a:solidFill>
                <a:ln w="0">
                  <a:solidFill>
                    <a:srgbClr val="00504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38" name="Freeform 5114"/>
                <p:cNvSpPr>
                  <a:spLocks/>
                </p:cNvSpPr>
                <p:nvPr/>
              </p:nvSpPr>
              <p:spPr bwMode="auto">
                <a:xfrm>
                  <a:off x="2658" y="3322"/>
                  <a:ext cx="62" cy="16"/>
                </a:xfrm>
                <a:custGeom>
                  <a:avLst/>
                  <a:gdLst/>
                  <a:ahLst/>
                  <a:cxnLst>
                    <a:cxn ang="0">
                      <a:pos x="62" y="2"/>
                    </a:cxn>
                    <a:cxn ang="0">
                      <a:pos x="34" y="0"/>
                    </a:cxn>
                    <a:cxn ang="0">
                      <a:pos x="0" y="14"/>
                    </a:cxn>
                    <a:cxn ang="0">
                      <a:pos x="28" y="16"/>
                    </a:cxn>
                    <a:cxn ang="0">
                      <a:pos x="62" y="2"/>
                    </a:cxn>
                  </a:cxnLst>
                  <a:rect l="0" t="0" r="r" b="b"/>
                  <a:pathLst>
                    <a:path w="62" h="16">
                      <a:moveTo>
                        <a:pt x="62" y="2"/>
                      </a:moveTo>
                      <a:lnTo>
                        <a:pt x="34" y="0"/>
                      </a:lnTo>
                      <a:lnTo>
                        <a:pt x="0" y="14"/>
                      </a:lnTo>
                      <a:lnTo>
                        <a:pt x="28" y="16"/>
                      </a:lnTo>
                      <a:lnTo>
                        <a:pt x="62" y="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39" name="Freeform 5115"/>
                <p:cNvSpPr>
                  <a:spLocks/>
                </p:cNvSpPr>
                <p:nvPr/>
              </p:nvSpPr>
              <p:spPr bwMode="auto">
                <a:xfrm>
                  <a:off x="2624" y="3336"/>
                  <a:ext cx="62" cy="20"/>
                </a:xfrm>
                <a:custGeom>
                  <a:avLst/>
                  <a:gdLst/>
                  <a:ahLst/>
                  <a:cxnLst>
                    <a:cxn ang="0">
                      <a:pos x="62" y="2"/>
                    </a:cxn>
                    <a:cxn ang="0">
                      <a:pos x="34" y="0"/>
                    </a:cxn>
                    <a:cxn ang="0">
                      <a:pos x="0" y="16"/>
                    </a:cxn>
                    <a:cxn ang="0">
                      <a:pos x="28" y="20"/>
                    </a:cxn>
                    <a:cxn ang="0">
                      <a:pos x="62" y="2"/>
                    </a:cxn>
                  </a:cxnLst>
                  <a:rect l="0" t="0" r="r" b="b"/>
                  <a:pathLst>
                    <a:path w="62" h="20">
                      <a:moveTo>
                        <a:pt x="62" y="2"/>
                      </a:moveTo>
                      <a:lnTo>
                        <a:pt x="34" y="0"/>
                      </a:lnTo>
                      <a:lnTo>
                        <a:pt x="0" y="16"/>
                      </a:lnTo>
                      <a:lnTo>
                        <a:pt x="28" y="20"/>
                      </a:lnTo>
                      <a:lnTo>
                        <a:pt x="62" y="2"/>
                      </a:lnTo>
                      <a:close/>
                    </a:path>
                  </a:pathLst>
                </a:custGeom>
                <a:solidFill>
                  <a:srgbClr val="004F5E"/>
                </a:solidFill>
                <a:ln w="0">
                  <a:solidFill>
                    <a:srgbClr val="004F5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40" name="Freeform 5116"/>
                <p:cNvSpPr>
                  <a:spLocks/>
                </p:cNvSpPr>
                <p:nvPr/>
              </p:nvSpPr>
              <p:spPr bwMode="auto">
                <a:xfrm>
                  <a:off x="2624" y="3336"/>
                  <a:ext cx="62" cy="20"/>
                </a:xfrm>
                <a:custGeom>
                  <a:avLst/>
                  <a:gdLst/>
                  <a:ahLst/>
                  <a:cxnLst>
                    <a:cxn ang="0">
                      <a:pos x="62" y="2"/>
                    </a:cxn>
                    <a:cxn ang="0">
                      <a:pos x="34" y="0"/>
                    </a:cxn>
                    <a:cxn ang="0">
                      <a:pos x="0" y="16"/>
                    </a:cxn>
                    <a:cxn ang="0">
                      <a:pos x="28" y="20"/>
                    </a:cxn>
                    <a:cxn ang="0">
                      <a:pos x="62" y="2"/>
                    </a:cxn>
                  </a:cxnLst>
                  <a:rect l="0" t="0" r="r" b="b"/>
                  <a:pathLst>
                    <a:path w="62" h="20">
                      <a:moveTo>
                        <a:pt x="62" y="2"/>
                      </a:moveTo>
                      <a:lnTo>
                        <a:pt x="34" y="0"/>
                      </a:lnTo>
                      <a:lnTo>
                        <a:pt x="0" y="16"/>
                      </a:lnTo>
                      <a:lnTo>
                        <a:pt x="28" y="20"/>
                      </a:lnTo>
                      <a:lnTo>
                        <a:pt x="62" y="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41" name="Freeform 5117"/>
                <p:cNvSpPr>
                  <a:spLocks/>
                </p:cNvSpPr>
                <p:nvPr/>
              </p:nvSpPr>
              <p:spPr bwMode="auto">
                <a:xfrm>
                  <a:off x="2590" y="3352"/>
                  <a:ext cx="62" cy="22"/>
                </a:xfrm>
                <a:custGeom>
                  <a:avLst/>
                  <a:gdLst/>
                  <a:ahLst/>
                  <a:cxnLst>
                    <a:cxn ang="0">
                      <a:pos x="62" y="4"/>
                    </a:cxn>
                    <a:cxn ang="0">
                      <a:pos x="34" y="0"/>
                    </a:cxn>
                    <a:cxn ang="0">
                      <a:pos x="0" y="18"/>
                    </a:cxn>
                    <a:cxn ang="0">
                      <a:pos x="28" y="22"/>
                    </a:cxn>
                    <a:cxn ang="0">
                      <a:pos x="62" y="4"/>
                    </a:cxn>
                  </a:cxnLst>
                  <a:rect l="0" t="0" r="r" b="b"/>
                  <a:pathLst>
                    <a:path w="62" h="22">
                      <a:moveTo>
                        <a:pt x="62" y="4"/>
                      </a:moveTo>
                      <a:lnTo>
                        <a:pt x="34" y="0"/>
                      </a:lnTo>
                      <a:lnTo>
                        <a:pt x="0" y="18"/>
                      </a:lnTo>
                      <a:lnTo>
                        <a:pt x="28" y="22"/>
                      </a:lnTo>
                      <a:lnTo>
                        <a:pt x="62" y="4"/>
                      </a:lnTo>
                      <a:close/>
                    </a:path>
                  </a:pathLst>
                </a:custGeom>
                <a:solidFill>
                  <a:srgbClr val="004F6E"/>
                </a:solidFill>
                <a:ln w="0">
                  <a:solidFill>
                    <a:srgbClr val="004F6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42" name="Freeform 5118"/>
                <p:cNvSpPr>
                  <a:spLocks/>
                </p:cNvSpPr>
                <p:nvPr/>
              </p:nvSpPr>
              <p:spPr bwMode="auto">
                <a:xfrm>
                  <a:off x="2590" y="3352"/>
                  <a:ext cx="62" cy="22"/>
                </a:xfrm>
                <a:custGeom>
                  <a:avLst/>
                  <a:gdLst/>
                  <a:ahLst/>
                  <a:cxnLst>
                    <a:cxn ang="0">
                      <a:pos x="62" y="4"/>
                    </a:cxn>
                    <a:cxn ang="0">
                      <a:pos x="34" y="0"/>
                    </a:cxn>
                    <a:cxn ang="0">
                      <a:pos x="0" y="18"/>
                    </a:cxn>
                    <a:cxn ang="0">
                      <a:pos x="28" y="22"/>
                    </a:cxn>
                    <a:cxn ang="0">
                      <a:pos x="62" y="4"/>
                    </a:cxn>
                  </a:cxnLst>
                  <a:rect l="0" t="0" r="r" b="b"/>
                  <a:pathLst>
                    <a:path w="62" h="22">
                      <a:moveTo>
                        <a:pt x="62" y="4"/>
                      </a:moveTo>
                      <a:lnTo>
                        <a:pt x="34" y="0"/>
                      </a:lnTo>
                      <a:lnTo>
                        <a:pt x="0" y="18"/>
                      </a:lnTo>
                      <a:lnTo>
                        <a:pt x="28" y="22"/>
                      </a:lnTo>
                      <a:lnTo>
                        <a:pt x="62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43" name="Freeform 5119"/>
                <p:cNvSpPr>
                  <a:spLocks/>
                </p:cNvSpPr>
                <p:nvPr/>
              </p:nvSpPr>
              <p:spPr bwMode="auto">
                <a:xfrm>
                  <a:off x="2554" y="3370"/>
                  <a:ext cx="64" cy="26"/>
                </a:xfrm>
                <a:custGeom>
                  <a:avLst/>
                  <a:gdLst/>
                  <a:ahLst/>
                  <a:cxnLst>
                    <a:cxn ang="0">
                      <a:pos x="64" y="4"/>
                    </a:cxn>
                    <a:cxn ang="0">
                      <a:pos x="36" y="0"/>
                    </a:cxn>
                    <a:cxn ang="0">
                      <a:pos x="0" y="20"/>
                    </a:cxn>
                    <a:cxn ang="0">
                      <a:pos x="28" y="26"/>
                    </a:cxn>
                    <a:cxn ang="0">
                      <a:pos x="64" y="4"/>
                    </a:cxn>
                  </a:cxnLst>
                  <a:rect l="0" t="0" r="r" b="b"/>
                  <a:pathLst>
                    <a:path w="64" h="26">
                      <a:moveTo>
                        <a:pt x="64" y="4"/>
                      </a:moveTo>
                      <a:lnTo>
                        <a:pt x="36" y="0"/>
                      </a:lnTo>
                      <a:lnTo>
                        <a:pt x="0" y="20"/>
                      </a:lnTo>
                      <a:lnTo>
                        <a:pt x="28" y="26"/>
                      </a:lnTo>
                      <a:lnTo>
                        <a:pt x="64" y="4"/>
                      </a:lnTo>
                      <a:close/>
                    </a:path>
                  </a:pathLst>
                </a:custGeom>
                <a:solidFill>
                  <a:srgbClr val="005279"/>
                </a:solidFill>
                <a:ln w="0">
                  <a:solidFill>
                    <a:srgbClr val="00527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44" name="Freeform 5120"/>
                <p:cNvSpPr>
                  <a:spLocks/>
                </p:cNvSpPr>
                <p:nvPr/>
              </p:nvSpPr>
              <p:spPr bwMode="auto">
                <a:xfrm>
                  <a:off x="2554" y="3370"/>
                  <a:ext cx="64" cy="26"/>
                </a:xfrm>
                <a:custGeom>
                  <a:avLst/>
                  <a:gdLst/>
                  <a:ahLst/>
                  <a:cxnLst>
                    <a:cxn ang="0">
                      <a:pos x="64" y="4"/>
                    </a:cxn>
                    <a:cxn ang="0">
                      <a:pos x="36" y="0"/>
                    </a:cxn>
                    <a:cxn ang="0">
                      <a:pos x="0" y="20"/>
                    </a:cxn>
                    <a:cxn ang="0">
                      <a:pos x="28" y="26"/>
                    </a:cxn>
                    <a:cxn ang="0">
                      <a:pos x="64" y="4"/>
                    </a:cxn>
                  </a:cxnLst>
                  <a:rect l="0" t="0" r="r" b="b"/>
                  <a:pathLst>
                    <a:path w="64" h="26">
                      <a:moveTo>
                        <a:pt x="64" y="4"/>
                      </a:moveTo>
                      <a:lnTo>
                        <a:pt x="36" y="0"/>
                      </a:lnTo>
                      <a:lnTo>
                        <a:pt x="0" y="20"/>
                      </a:lnTo>
                      <a:lnTo>
                        <a:pt x="28" y="26"/>
                      </a:lnTo>
                      <a:lnTo>
                        <a:pt x="64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45" name="Freeform 5121"/>
                <p:cNvSpPr>
                  <a:spLocks/>
                </p:cNvSpPr>
                <p:nvPr/>
              </p:nvSpPr>
              <p:spPr bwMode="auto">
                <a:xfrm>
                  <a:off x="2520" y="3390"/>
                  <a:ext cx="62" cy="32"/>
                </a:xfrm>
                <a:custGeom>
                  <a:avLst/>
                  <a:gdLst/>
                  <a:ahLst/>
                  <a:cxnLst>
                    <a:cxn ang="0">
                      <a:pos x="62" y="6"/>
                    </a:cxn>
                    <a:cxn ang="0">
                      <a:pos x="34" y="0"/>
                    </a:cxn>
                    <a:cxn ang="0">
                      <a:pos x="0" y="24"/>
                    </a:cxn>
                    <a:cxn ang="0">
                      <a:pos x="28" y="32"/>
                    </a:cxn>
                    <a:cxn ang="0">
                      <a:pos x="62" y="6"/>
                    </a:cxn>
                  </a:cxnLst>
                  <a:rect l="0" t="0" r="r" b="b"/>
                  <a:pathLst>
                    <a:path w="62" h="32">
                      <a:moveTo>
                        <a:pt x="62" y="6"/>
                      </a:moveTo>
                      <a:lnTo>
                        <a:pt x="34" y="0"/>
                      </a:lnTo>
                      <a:lnTo>
                        <a:pt x="0" y="24"/>
                      </a:lnTo>
                      <a:lnTo>
                        <a:pt x="28" y="32"/>
                      </a:lnTo>
                      <a:lnTo>
                        <a:pt x="62" y="6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0">
                  <a:solidFill>
                    <a:srgbClr val="00568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46" name="Freeform 5122"/>
                <p:cNvSpPr>
                  <a:spLocks/>
                </p:cNvSpPr>
                <p:nvPr/>
              </p:nvSpPr>
              <p:spPr bwMode="auto">
                <a:xfrm>
                  <a:off x="2520" y="3390"/>
                  <a:ext cx="62" cy="32"/>
                </a:xfrm>
                <a:custGeom>
                  <a:avLst/>
                  <a:gdLst/>
                  <a:ahLst/>
                  <a:cxnLst>
                    <a:cxn ang="0">
                      <a:pos x="62" y="6"/>
                    </a:cxn>
                    <a:cxn ang="0">
                      <a:pos x="34" y="0"/>
                    </a:cxn>
                    <a:cxn ang="0">
                      <a:pos x="0" y="24"/>
                    </a:cxn>
                    <a:cxn ang="0">
                      <a:pos x="28" y="32"/>
                    </a:cxn>
                    <a:cxn ang="0">
                      <a:pos x="62" y="6"/>
                    </a:cxn>
                  </a:cxnLst>
                  <a:rect l="0" t="0" r="r" b="b"/>
                  <a:pathLst>
                    <a:path w="62" h="32">
                      <a:moveTo>
                        <a:pt x="62" y="6"/>
                      </a:moveTo>
                      <a:lnTo>
                        <a:pt x="34" y="0"/>
                      </a:lnTo>
                      <a:lnTo>
                        <a:pt x="0" y="24"/>
                      </a:lnTo>
                      <a:lnTo>
                        <a:pt x="28" y="32"/>
                      </a:lnTo>
                      <a:lnTo>
                        <a:pt x="6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47" name="Freeform 5123"/>
                <p:cNvSpPr>
                  <a:spLocks/>
                </p:cNvSpPr>
                <p:nvPr/>
              </p:nvSpPr>
              <p:spPr bwMode="auto">
                <a:xfrm>
                  <a:off x="2482" y="3414"/>
                  <a:ext cx="66" cy="32"/>
                </a:xfrm>
                <a:custGeom>
                  <a:avLst/>
                  <a:gdLst/>
                  <a:ahLst/>
                  <a:cxnLst>
                    <a:cxn ang="0">
                      <a:pos x="66" y="8"/>
                    </a:cxn>
                    <a:cxn ang="0">
                      <a:pos x="38" y="0"/>
                    </a:cxn>
                    <a:cxn ang="0">
                      <a:pos x="0" y="22"/>
                    </a:cxn>
                    <a:cxn ang="0">
                      <a:pos x="28" y="32"/>
                    </a:cxn>
                    <a:cxn ang="0">
                      <a:pos x="66" y="8"/>
                    </a:cxn>
                  </a:cxnLst>
                  <a:rect l="0" t="0" r="r" b="b"/>
                  <a:pathLst>
                    <a:path w="66" h="32">
                      <a:moveTo>
                        <a:pt x="66" y="8"/>
                      </a:moveTo>
                      <a:lnTo>
                        <a:pt x="38" y="0"/>
                      </a:lnTo>
                      <a:lnTo>
                        <a:pt x="0" y="22"/>
                      </a:lnTo>
                      <a:lnTo>
                        <a:pt x="28" y="32"/>
                      </a:lnTo>
                      <a:lnTo>
                        <a:pt x="66" y="8"/>
                      </a:lnTo>
                      <a:close/>
                    </a:path>
                  </a:pathLst>
                </a:custGeom>
                <a:solidFill>
                  <a:srgbClr val="005E7D"/>
                </a:solidFill>
                <a:ln w="0">
                  <a:solidFill>
                    <a:srgbClr val="005E7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48" name="Freeform 5124"/>
                <p:cNvSpPr>
                  <a:spLocks/>
                </p:cNvSpPr>
                <p:nvPr/>
              </p:nvSpPr>
              <p:spPr bwMode="auto">
                <a:xfrm>
                  <a:off x="2482" y="3414"/>
                  <a:ext cx="66" cy="32"/>
                </a:xfrm>
                <a:custGeom>
                  <a:avLst/>
                  <a:gdLst/>
                  <a:ahLst/>
                  <a:cxnLst>
                    <a:cxn ang="0">
                      <a:pos x="66" y="8"/>
                    </a:cxn>
                    <a:cxn ang="0">
                      <a:pos x="38" y="0"/>
                    </a:cxn>
                    <a:cxn ang="0">
                      <a:pos x="0" y="22"/>
                    </a:cxn>
                    <a:cxn ang="0">
                      <a:pos x="28" y="32"/>
                    </a:cxn>
                    <a:cxn ang="0">
                      <a:pos x="66" y="8"/>
                    </a:cxn>
                  </a:cxnLst>
                  <a:rect l="0" t="0" r="r" b="b"/>
                  <a:pathLst>
                    <a:path w="66" h="32">
                      <a:moveTo>
                        <a:pt x="66" y="8"/>
                      </a:moveTo>
                      <a:lnTo>
                        <a:pt x="38" y="0"/>
                      </a:lnTo>
                      <a:lnTo>
                        <a:pt x="0" y="22"/>
                      </a:lnTo>
                      <a:lnTo>
                        <a:pt x="28" y="32"/>
                      </a:lnTo>
                      <a:lnTo>
                        <a:pt x="6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49" name="Freeform 5125"/>
                <p:cNvSpPr>
                  <a:spLocks/>
                </p:cNvSpPr>
                <p:nvPr/>
              </p:nvSpPr>
              <p:spPr bwMode="auto">
                <a:xfrm>
                  <a:off x="2446" y="3436"/>
                  <a:ext cx="64" cy="30"/>
                </a:xfrm>
                <a:custGeom>
                  <a:avLst/>
                  <a:gdLst/>
                  <a:ahLst/>
                  <a:cxnLst>
                    <a:cxn ang="0">
                      <a:pos x="64" y="10"/>
                    </a:cxn>
                    <a:cxn ang="0">
                      <a:pos x="36" y="0"/>
                    </a:cxn>
                    <a:cxn ang="0">
                      <a:pos x="0" y="20"/>
                    </a:cxn>
                    <a:cxn ang="0">
                      <a:pos x="28" y="30"/>
                    </a:cxn>
                    <a:cxn ang="0">
                      <a:pos x="64" y="10"/>
                    </a:cxn>
                  </a:cxnLst>
                  <a:rect l="0" t="0" r="r" b="b"/>
                  <a:pathLst>
                    <a:path w="64" h="30">
                      <a:moveTo>
                        <a:pt x="64" y="10"/>
                      </a:moveTo>
                      <a:lnTo>
                        <a:pt x="36" y="0"/>
                      </a:lnTo>
                      <a:lnTo>
                        <a:pt x="0" y="20"/>
                      </a:lnTo>
                      <a:lnTo>
                        <a:pt x="28" y="30"/>
                      </a:lnTo>
                      <a:lnTo>
                        <a:pt x="64" y="10"/>
                      </a:lnTo>
                      <a:close/>
                    </a:path>
                  </a:pathLst>
                </a:custGeom>
                <a:solidFill>
                  <a:srgbClr val="006872"/>
                </a:solidFill>
                <a:ln w="0">
                  <a:solidFill>
                    <a:srgbClr val="00687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50" name="Freeform 5126"/>
                <p:cNvSpPr>
                  <a:spLocks/>
                </p:cNvSpPr>
                <p:nvPr/>
              </p:nvSpPr>
              <p:spPr bwMode="auto">
                <a:xfrm>
                  <a:off x="2446" y="3436"/>
                  <a:ext cx="64" cy="30"/>
                </a:xfrm>
                <a:custGeom>
                  <a:avLst/>
                  <a:gdLst/>
                  <a:ahLst/>
                  <a:cxnLst>
                    <a:cxn ang="0">
                      <a:pos x="64" y="10"/>
                    </a:cxn>
                    <a:cxn ang="0">
                      <a:pos x="36" y="0"/>
                    </a:cxn>
                    <a:cxn ang="0">
                      <a:pos x="0" y="20"/>
                    </a:cxn>
                    <a:cxn ang="0">
                      <a:pos x="28" y="30"/>
                    </a:cxn>
                    <a:cxn ang="0">
                      <a:pos x="64" y="10"/>
                    </a:cxn>
                  </a:cxnLst>
                  <a:rect l="0" t="0" r="r" b="b"/>
                  <a:pathLst>
                    <a:path w="64" h="30">
                      <a:moveTo>
                        <a:pt x="64" y="10"/>
                      </a:moveTo>
                      <a:lnTo>
                        <a:pt x="36" y="0"/>
                      </a:lnTo>
                      <a:lnTo>
                        <a:pt x="0" y="20"/>
                      </a:lnTo>
                      <a:lnTo>
                        <a:pt x="28" y="30"/>
                      </a:lnTo>
                      <a:lnTo>
                        <a:pt x="64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51" name="Freeform 5127"/>
                <p:cNvSpPr>
                  <a:spLocks/>
                </p:cNvSpPr>
                <p:nvPr/>
              </p:nvSpPr>
              <p:spPr bwMode="auto">
                <a:xfrm>
                  <a:off x="2408" y="3456"/>
                  <a:ext cx="66" cy="28"/>
                </a:xfrm>
                <a:custGeom>
                  <a:avLst/>
                  <a:gdLst/>
                  <a:ahLst/>
                  <a:cxnLst>
                    <a:cxn ang="0">
                      <a:pos x="66" y="10"/>
                    </a:cxn>
                    <a:cxn ang="0">
                      <a:pos x="38" y="0"/>
                    </a:cxn>
                    <a:cxn ang="0">
                      <a:pos x="0" y="16"/>
                    </a:cxn>
                    <a:cxn ang="0">
                      <a:pos x="28" y="28"/>
                    </a:cxn>
                    <a:cxn ang="0">
                      <a:pos x="66" y="10"/>
                    </a:cxn>
                  </a:cxnLst>
                  <a:rect l="0" t="0" r="r" b="b"/>
                  <a:pathLst>
                    <a:path w="66" h="28">
                      <a:moveTo>
                        <a:pt x="66" y="10"/>
                      </a:moveTo>
                      <a:lnTo>
                        <a:pt x="38" y="0"/>
                      </a:lnTo>
                      <a:lnTo>
                        <a:pt x="0" y="16"/>
                      </a:lnTo>
                      <a:lnTo>
                        <a:pt x="28" y="28"/>
                      </a:lnTo>
                      <a:lnTo>
                        <a:pt x="66" y="10"/>
                      </a:lnTo>
                      <a:close/>
                    </a:path>
                  </a:pathLst>
                </a:custGeom>
                <a:solidFill>
                  <a:srgbClr val="00735F"/>
                </a:solidFill>
                <a:ln w="0">
                  <a:solidFill>
                    <a:srgbClr val="00735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52" name="Freeform 5128"/>
                <p:cNvSpPr>
                  <a:spLocks/>
                </p:cNvSpPr>
                <p:nvPr/>
              </p:nvSpPr>
              <p:spPr bwMode="auto">
                <a:xfrm>
                  <a:off x="2408" y="3456"/>
                  <a:ext cx="66" cy="28"/>
                </a:xfrm>
                <a:custGeom>
                  <a:avLst/>
                  <a:gdLst/>
                  <a:ahLst/>
                  <a:cxnLst>
                    <a:cxn ang="0">
                      <a:pos x="66" y="10"/>
                    </a:cxn>
                    <a:cxn ang="0">
                      <a:pos x="38" y="0"/>
                    </a:cxn>
                    <a:cxn ang="0">
                      <a:pos x="0" y="16"/>
                    </a:cxn>
                    <a:cxn ang="0">
                      <a:pos x="28" y="28"/>
                    </a:cxn>
                    <a:cxn ang="0">
                      <a:pos x="66" y="10"/>
                    </a:cxn>
                  </a:cxnLst>
                  <a:rect l="0" t="0" r="r" b="b"/>
                  <a:pathLst>
                    <a:path w="66" h="28">
                      <a:moveTo>
                        <a:pt x="66" y="10"/>
                      </a:moveTo>
                      <a:lnTo>
                        <a:pt x="38" y="0"/>
                      </a:lnTo>
                      <a:lnTo>
                        <a:pt x="0" y="16"/>
                      </a:lnTo>
                      <a:lnTo>
                        <a:pt x="28" y="28"/>
                      </a:lnTo>
                      <a:lnTo>
                        <a:pt x="66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53" name="Freeform 5129"/>
                <p:cNvSpPr>
                  <a:spLocks/>
                </p:cNvSpPr>
                <p:nvPr/>
              </p:nvSpPr>
              <p:spPr bwMode="auto">
                <a:xfrm>
                  <a:off x="2368" y="3472"/>
                  <a:ext cx="68" cy="24"/>
                </a:xfrm>
                <a:custGeom>
                  <a:avLst/>
                  <a:gdLst/>
                  <a:ahLst/>
                  <a:cxnLst>
                    <a:cxn ang="0">
                      <a:pos x="68" y="12"/>
                    </a:cxn>
                    <a:cxn ang="0">
                      <a:pos x="40" y="0"/>
                    </a:cxn>
                    <a:cxn ang="0">
                      <a:pos x="0" y="12"/>
                    </a:cxn>
                    <a:cxn ang="0">
                      <a:pos x="28" y="24"/>
                    </a:cxn>
                    <a:cxn ang="0">
                      <a:pos x="68" y="12"/>
                    </a:cxn>
                  </a:cxnLst>
                  <a:rect l="0" t="0" r="r" b="b"/>
                  <a:pathLst>
                    <a:path w="68" h="24">
                      <a:moveTo>
                        <a:pt x="68" y="12"/>
                      </a:moveTo>
                      <a:lnTo>
                        <a:pt x="40" y="0"/>
                      </a:lnTo>
                      <a:lnTo>
                        <a:pt x="0" y="12"/>
                      </a:lnTo>
                      <a:lnTo>
                        <a:pt x="28" y="24"/>
                      </a:lnTo>
                      <a:lnTo>
                        <a:pt x="68" y="12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54" name="Freeform 5130"/>
                <p:cNvSpPr>
                  <a:spLocks/>
                </p:cNvSpPr>
                <p:nvPr/>
              </p:nvSpPr>
              <p:spPr bwMode="auto">
                <a:xfrm>
                  <a:off x="2368" y="3472"/>
                  <a:ext cx="68" cy="24"/>
                </a:xfrm>
                <a:custGeom>
                  <a:avLst/>
                  <a:gdLst/>
                  <a:ahLst/>
                  <a:cxnLst>
                    <a:cxn ang="0">
                      <a:pos x="68" y="12"/>
                    </a:cxn>
                    <a:cxn ang="0">
                      <a:pos x="40" y="0"/>
                    </a:cxn>
                    <a:cxn ang="0">
                      <a:pos x="0" y="12"/>
                    </a:cxn>
                    <a:cxn ang="0">
                      <a:pos x="28" y="24"/>
                    </a:cxn>
                    <a:cxn ang="0">
                      <a:pos x="68" y="12"/>
                    </a:cxn>
                  </a:cxnLst>
                  <a:rect l="0" t="0" r="r" b="b"/>
                  <a:pathLst>
                    <a:path w="68" h="24">
                      <a:moveTo>
                        <a:pt x="68" y="12"/>
                      </a:moveTo>
                      <a:lnTo>
                        <a:pt x="40" y="0"/>
                      </a:lnTo>
                      <a:lnTo>
                        <a:pt x="0" y="12"/>
                      </a:lnTo>
                      <a:lnTo>
                        <a:pt x="28" y="24"/>
                      </a:lnTo>
                      <a:lnTo>
                        <a:pt x="68" y="1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55" name="Freeform 5131"/>
                <p:cNvSpPr>
                  <a:spLocks/>
                </p:cNvSpPr>
                <p:nvPr/>
              </p:nvSpPr>
              <p:spPr bwMode="auto">
                <a:xfrm>
                  <a:off x="3358" y="3182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8" y="14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4">
                      <a:moveTo>
                        <a:pt x="50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8" y="14"/>
                      </a:lnTo>
                      <a:lnTo>
                        <a:pt x="50" y="6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56" name="Freeform 5132"/>
                <p:cNvSpPr>
                  <a:spLocks/>
                </p:cNvSpPr>
                <p:nvPr/>
              </p:nvSpPr>
              <p:spPr bwMode="auto">
                <a:xfrm>
                  <a:off x="3358" y="3182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8" y="14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4">
                      <a:moveTo>
                        <a:pt x="50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8" y="14"/>
                      </a:lnTo>
                      <a:lnTo>
                        <a:pt x="5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57" name="Freeform 5133"/>
                <p:cNvSpPr>
                  <a:spLocks/>
                </p:cNvSpPr>
                <p:nvPr/>
              </p:nvSpPr>
              <p:spPr bwMode="auto">
                <a:xfrm>
                  <a:off x="3336" y="3188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28" y="14"/>
                    </a:cxn>
                    <a:cxn ang="0">
                      <a:pos x="50" y="8"/>
                    </a:cxn>
                  </a:cxnLst>
                  <a:rect l="0" t="0" r="r" b="b"/>
                  <a:pathLst>
                    <a:path w="50" h="14">
                      <a:moveTo>
                        <a:pt x="50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8" y="14"/>
                      </a:lnTo>
                      <a:lnTo>
                        <a:pt x="50" y="8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58" name="Freeform 5134"/>
                <p:cNvSpPr>
                  <a:spLocks/>
                </p:cNvSpPr>
                <p:nvPr/>
              </p:nvSpPr>
              <p:spPr bwMode="auto">
                <a:xfrm>
                  <a:off x="3336" y="3188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28" y="14"/>
                    </a:cxn>
                    <a:cxn ang="0">
                      <a:pos x="50" y="8"/>
                    </a:cxn>
                  </a:cxnLst>
                  <a:rect l="0" t="0" r="r" b="b"/>
                  <a:pathLst>
                    <a:path w="50" h="14">
                      <a:moveTo>
                        <a:pt x="50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8" y="14"/>
                      </a:lnTo>
                      <a:lnTo>
                        <a:pt x="50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59" name="Freeform 5135"/>
                <p:cNvSpPr>
                  <a:spLocks/>
                </p:cNvSpPr>
                <p:nvPr/>
              </p:nvSpPr>
              <p:spPr bwMode="auto">
                <a:xfrm>
                  <a:off x="3314" y="3196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8" y="14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4">
                      <a:moveTo>
                        <a:pt x="50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8" y="14"/>
                      </a:lnTo>
                      <a:lnTo>
                        <a:pt x="50" y="6"/>
                      </a:lnTo>
                      <a:close/>
                    </a:path>
                  </a:pathLst>
                </a:custGeom>
                <a:solidFill>
                  <a:srgbClr val="007C45"/>
                </a:solidFill>
                <a:ln w="0">
                  <a:solidFill>
                    <a:srgbClr val="007C4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60" name="Freeform 5136"/>
                <p:cNvSpPr>
                  <a:spLocks/>
                </p:cNvSpPr>
                <p:nvPr/>
              </p:nvSpPr>
              <p:spPr bwMode="auto">
                <a:xfrm>
                  <a:off x="3314" y="3196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8" y="14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4">
                      <a:moveTo>
                        <a:pt x="50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8" y="14"/>
                      </a:lnTo>
                      <a:lnTo>
                        <a:pt x="5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61" name="Freeform 5137"/>
                <p:cNvSpPr>
                  <a:spLocks/>
                </p:cNvSpPr>
                <p:nvPr/>
              </p:nvSpPr>
              <p:spPr bwMode="auto">
                <a:xfrm>
                  <a:off x="3292" y="3202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28" y="14"/>
                    </a:cxn>
                    <a:cxn ang="0">
                      <a:pos x="50" y="8"/>
                    </a:cxn>
                  </a:cxnLst>
                  <a:rect l="0" t="0" r="r" b="b"/>
                  <a:pathLst>
                    <a:path w="50" h="14">
                      <a:moveTo>
                        <a:pt x="50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8" y="14"/>
                      </a:lnTo>
                      <a:lnTo>
                        <a:pt x="50" y="8"/>
                      </a:lnTo>
                      <a:close/>
                    </a:path>
                  </a:pathLst>
                </a:custGeom>
                <a:solidFill>
                  <a:srgbClr val="007C45"/>
                </a:solidFill>
                <a:ln w="0">
                  <a:solidFill>
                    <a:srgbClr val="007C4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62" name="Freeform 5138"/>
                <p:cNvSpPr>
                  <a:spLocks/>
                </p:cNvSpPr>
                <p:nvPr/>
              </p:nvSpPr>
              <p:spPr bwMode="auto">
                <a:xfrm>
                  <a:off x="3292" y="3202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28" y="14"/>
                    </a:cxn>
                    <a:cxn ang="0">
                      <a:pos x="50" y="8"/>
                    </a:cxn>
                  </a:cxnLst>
                  <a:rect l="0" t="0" r="r" b="b"/>
                  <a:pathLst>
                    <a:path w="50" h="14">
                      <a:moveTo>
                        <a:pt x="50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8" y="14"/>
                      </a:lnTo>
                      <a:lnTo>
                        <a:pt x="50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63" name="Freeform 5139"/>
                <p:cNvSpPr>
                  <a:spLocks/>
                </p:cNvSpPr>
                <p:nvPr/>
              </p:nvSpPr>
              <p:spPr bwMode="auto">
                <a:xfrm>
                  <a:off x="3270" y="3210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8" y="14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4">
                      <a:moveTo>
                        <a:pt x="50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8" y="14"/>
                      </a:lnTo>
                      <a:lnTo>
                        <a:pt x="50" y="6"/>
                      </a:lnTo>
                      <a:close/>
                    </a:path>
                  </a:pathLst>
                </a:custGeom>
                <a:solidFill>
                  <a:srgbClr val="007C43"/>
                </a:solidFill>
                <a:ln w="0">
                  <a:solidFill>
                    <a:srgbClr val="007C4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64" name="Freeform 5140"/>
                <p:cNvSpPr>
                  <a:spLocks/>
                </p:cNvSpPr>
                <p:nvPr/>
              </p:nvSpPr>
              <p:spPr bwMode="auto">
                <a:xfrm>
                  <a:off x="3270" y="3210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28" y="14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4">
                      <a:moveTo>
                        <a:pt x="50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28" y="14"/>
                      </a:lnTo>
                      <a:lnTo>
                        <a:pt x="5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65" name="Freeform 5141"/>
                <p:cNvSpPr>
                  <a:spLocks/>
                </p:cNvSpPr>
                <p:nvPr/>
              </p:nvSpPr>
              <p:spPr bwMode="auto">
                <a:xfrm>
                  <a:off x="3246" y="3216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4" y="0"/>
                    </a:cxn>
                    <a:cxn ang="0">
                      <a:pos x="0" y="8"/>
                    </a:cxn>
                    <a:cxn ang="0">
                      <a:pos x="28" y="14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4">
                      <a:moveTo>
                        <a:pt x="52" y="8"/>
                      </a:move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28" y="14"/>
                      </a:lnTo>
                      <a:lnTo>
                        <a:pt x="52" y="8"/>
                      </a:lnTo>
                      <a:close/>
                    </a:path>
                  </a:pathLst>
                </a:custGeom>
                <a:solidFill>
                  <a:srgbClr val="007C40"/>
                </a:solidFill>
                <a:ln w="0">
                  <a:solidFill>
                    <a:srgbClr val="007C4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66" name="Freeform 5142"/>
                <p:cNvSpPr>
                  <a:spLocks/>
                </p:cNvSpPr>
                <p:nvPr/>
              </p:nvSpPr>
              <p:spPr bwMode="auto">
                <a:xfrm>
                  <a:off x="3246" y="3216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4" y="0"/>
                    </a:cxn>
                    <a:cxn ang="0">
                      <a:pos x="0" y="8"/>
                    </a:cxn>
                    <a:cxn ang="0">
                      <a:pos x="28" y="14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4">
                      <a:moveTo>
                        <a:pt x="52" y="8"/>
                      </a:move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28" y="14"/>
                      </a:lnTo>
                      <a:lnTo>
                        <a:pt x="52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67" name="Freeform 5143"/>
                <p:cNvSpPr>
                  <a:spLocks/>
                </p:cNvSpPr>
                <p:nvPr/>
              </p:nvSpPr>
              <p:spPr bwMode="auto">
                <a:xfrm>
                  <a:off x="3222" y="3224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30" y="14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4">
                      <a:moveTo>
                        <a:pt x="52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30" y="14"/>
                      </a:lnTo>
                      <a:lnTo>
                        <a:pt x="52" y="6"/>
                      </a:lnTo>
                      <a:close/>
                    </a:path>
                  </a:pathLst>
                </a:custGeom>
                <a:solidFill>
                  <a:srgbClr val="007C3D"/>
                </a:solidFill>
                <a:ln w="0">
                  <a:solidFill>
                    <a:srgbClr val="007C3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68" name="Freeform 5144"/>
                <p:cNvSpPr>
                  <a:spLocks/>
                </p:cNvSpPr>
                <p:nvPr/>
              </p:nvSpPr>
              <p:spPr bwMode="auto">
                <a:xfrm>
                  <a:off x="3222" y="3224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30" y="14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4">
                      <a:moveTo>
                        <a:pt x="52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30" y="14"/>
                      </a:lnTo>
                      <a:lnTo>
                        <a:pt x="5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69" name="Freeform 5145"/>
                <p:cNvSpPr>
                  <a:spLocks/>
                </p:cNvSpPr>
                <p:nvPr/>
              </p:nvSpPr>
              <p:spPr bwMode="auto">
                <a:xfrm>
                  <a:off x="3198" y="3230"/>
                  <a:ext cx="54" cy="14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30" y="14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4">
                      <a:moveTo>
                        <a:pt x="54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30" y="14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007C39"/>
                </a:solidFill>
                <a:ln w="0">
                  <a:solidFill>
                    <a:srgbClr val="007C3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70" name="Freeform 5146"/>
                <p:cNvSpPr>
                  <a:spLocks/>
                </p:cNvSpPr>
                <p:nvPr/>
              </p:nvSpPr>
              <p:spPr bwMode="auto">
                <a:xfrm>
                  <a:off x="3198" y="3230"/>
                  <a:ext cx="54" cy="14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30" y="14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4">
                      <a:moveTo>
                        <a:pt x="54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30" y="14"/>
                      </a:lnTo>
                      <a:lnTo>
                        <a:pt x="5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71" name="Freeform 5147"/>
                <p:cNvSpPr>
                  <a:spLocks/>
                </p:cNvSpPr>
                <p:nvPr/>
              </p:nvSpPr>
              <p:spPr bwMode="auto">
                <a:xfrm>
                  <a:off x="3174" y="3236"/>
                  <a:ext cx="54" cy="14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30" y="14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4">
                      <a:moveTo>
                        <a:pt x="54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30" y="14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007B34"/>
                </a:solidFill>
                <a:ln w="0">
                  <a:solidFill>
                    <a:srgbClr val="007B3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72" name="Freeform 5148"/>
                <p:cNvSpPr>
                  <a:spLocks/>
                </p:cNvSpPr>
                <p:nvPr/>
              </p:nvSpPr>
              <p:spPr bwMode="auto">
                <a:xfrm>
                  <a:off x="3174" y="3236"/>
                  <a:ext cx="54" cy="14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30" y="14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4">
                      <a:moveTo>
                        <a:pt x="54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30" y="14"/>
                      </a:lnTo>
                      <a:lnTo>
                        <a:pt x="5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73" name="Freeform 5149"/>
                <p:cNvSpPr>
                  <a:spLocks/>
                </p:cNvSpPr>
                <p:nvPr/>
              </p:nvSpPr>
              <p:spPr bwMode="auto">
                <a:xfrm>
                  <a:off x="3150" y="3242"/>
                  <a:ext cx="54" cy="14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8" y="14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4">
                      <a:moveTo>
                        <a:pt x="54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8" y="14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007B2F"/>
                </a:solidFill>
                <a:ln w="0">
                  <a:solidFill>
                    <a:srgbClr val="007B2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74" name="Freeform 5150"/>
                <p:cNvSpPr>
                  <a:spLocks/>
                </p:cNvSpPr>
                <p:nvPr/>
              </p:nvSpPr>
              <p:spPr bwMode="auto">
                <a:xfrm>
                  <a:off x="3150" y="3242"/>
                  <a:ext cx="54" cy="14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8" y="14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4">
                      <a:moveTo>
                        <a:pt x="54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8" y="14"/>
                      </a:lnTo>
                      <a:lnTo>
                        <a:pt x="5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75" name="Freeform 5151"/>
                <p:cNvSpPr>
                  <a:spLocks/>
                </p:cNvSpPr>
                <p:nvPr/>
              </p:nvSpPr>
              <p:spPr bwMode="auto">
                <a:xfrm>
                  <a:off x="3124" y="3248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30" y="12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2">
                      <a:moveTo>
                        <a:pt x="54" y="8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30" y="12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007A29"/>
                </a:solidFill>
                <a:ln w="0">
                  <a:solidFill>
                    <a:srgbClr val="007A2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76" name="Freeform 5152"/>
                <p:cNvSpPr>
                  <a:spLocks/>
                </p:cNvSpPr>
                <p:nvPr/>
              </p:nvSpPr>
              <p:spPr bwMode="auto">
                <a:xfrm>
                  <a:off x="3124" y="3248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30" y="12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2">
                      <a:moveTo>
                        <a:pt x="54" y="8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30" y="12"/>
                      </a:lnTo>
                      <a:lnTo>
                        <a:pt x="5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77" name="Freeform 5153"/>
                <p:cNvSpPr>
                  <a:spLocks/>
                </p:cNvSpPr>
                <p:nvPr/>
              </p:nvSpPr>
              <p:spPr bwMode="auto">
                <a:xfrm>
                  <a:off x="3100" y="3254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24" y="0"/>
                    </a:cxn>
                    <a:cxn ang="0">
                      <a:pos x="0" y="4"/>
                    </a:cxn>
                    <a:cxn ang="0">
                      <a:pos x="28" y="12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2">
                      <a:moveTo>
                        <a:pt x="54" y="6"/>
                      </a:moveTo>
                      <a:lnTo>
                        <a:pt x="24" y="0"/>
                      </a:lnTo>
                      <a:lnTo>
                        <a:pt x="0" y="4"/>
                      </a:lnTo>
                      <a:lnTo>
                        <a:pt x="28" y="12"/>
                      </a:lnTo>
                      <a:lnTo>
                        <a:pt x="54" y="6"/>
                      </a:lnTo>
                      <a:close/>
                    </a:path>
                  </a:pathLst>
                </a:custGeom>
                <a:solidFill>
                  <a:srgbClr val="007823"/>
                </a:solidFill>
                <a:ln w="0">
                  <a:solidFill>
                    <a:srgbClr val="00782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78" name="Freeform 5154"/>
                <p:cNvSpPr>
                  <a:spLocks/>
                </p:cNvSpPr>
                <p:nvPr/>
              </p:nvSpPr>
              <p:spPr bwMode="auto">
                <a:xfrm>
                  <a:off x="3100" y="3254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24" y="0"/>
                    </a:cxn>
                    <a:cxn ang="0">
                      <a:pos x="0" y="4"/>
                    </a:cxn>
                    <a:cxn ang="0">
                      <a:pos x="28" y="12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2">
                      <a:moveTo>
                        <a:pt x="54" y="6"/>
                      </a:moveTo>
                      <a:lnTo>
                        <a:pt x="24" y="0"/>
                      </a:lnTo>
                      <a:lnTo>
                        <a:pt x="0" y="4"/>
                      </a:lnTo>
                      <a:lnTo>
                        <a:pt x="28" y="12"/>
                      </a:lnTo>
                      <a:lnTo>
                        <a:pt x="5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79" name="Freeform 5155"/>
                <p:cNvSpPr>
                  <a:spLocks/>
                </p:cNvSpPr>
                <p:nvPr/>
              </p:nvSpPr>
              <p:spPr bwMode="auto">
                <a:xfrm>
                  <a:off x="3074" y="3258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28" y="12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2">
                      <a:moveTo>
                        <a:pt x="54" y="8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28" y="12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00771D"/>
                </a:solidFill>
                <a:ln w="0">
                  <a:solidFill>
                    <a:srgbClr val="00771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80" name="Freeform 5156"/>
                <p:cNvSpPr>
                  <a:spLocks/>
                </p:cNvSpPr>
                <p:nvPr/>
              </p:nvSpPr>
              <p:spPr bwMode="auto">
                <a:xfrm>
                  <a:off x="3074" y="3258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28" y="12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2">
                      <a:moveTo>
                        <a:pt x="54" y="8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28" y="12"/>
                      </a:lnTo>
                      <a:lnTo>
                        <a:pt x="5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81" name="Freeform 5157"/>
                <p:cNvSpPr>
                  <a:spLocks/>
                </p:cNvSpPr>
                <p:nvPr/>
              </p:nvSpPr>
              <p:spPr bwMode="auto">
                <a:xfrm>
                  <a:off x="3046" y="3262"/>
                  <a:ext cx="56" cy="12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30" y="12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2">
                      <a:moveTo>
                        <a:pt x="56" y="8"/>
                      </a:moveTo>
                      <a:lnTo>
                        <a:pt x="28" y="0"/>
                      </a:lnTo>
                      <a:lnTo>
                        <a:pt x="0" y="4"/>
                      </a:lnTo>
                      <a:lnTo>
                        <a:pt x="30" y="12"/>
                      </a:lnTo>
                      <a:lnTo>
                        <a:pt x="56" y="8"/>
                      </a:lnTo>
                      <a:close/>
                    </a:path>
                  </a:pathLst>
                </a:custGeom>
                <a:solidFill>
                  <a:srgbClr val="007417"/>
                </a:solidFill>
                <a:ln w="0">
                  <a:solidFill>
                    <a:srgbClr val="00741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82" name="Freeform 5158"/>
                <p:cNvSpPr>
                  <a:spLocks/>
                </p:cNvSpPr>
                <p:nvPr/>
              </p:nvSpPr>
              <p:spPr bwMode="auto">
                <a:xfrm>
                  <a:off x="3046" y="3262"/>
                  <a:ext cx="56" cy="12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30" y="12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2">
                      <a:moveTo>
                        <a:pt x="56" y="8"/>
                      </a:moveTo>
                      <a:lnTo>
                        <a:pt x="28" y="0"/>
                      </a:lnTo>
                      <a:lnTo>
                        <a:pt x="0" y="4"/>
                      </a:lnTo>
                      <a:lnTo>
                        <a:pt x="30" y="12"/>
                      </a:lnTo>
                      <a:lnTo>
                        <a:pt x="5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83" name="Freeform 5159"/>
                <p:cNvSpPr>
                  <a:spLocks/>
                </p:cNvSpPr>
                <p:nvPr/>
              </p:nvSpPr>
              <p:spPr bwMode="auto">
                <a:xfrm>
                  <a:off x="3020" y="3266"/>
                  <a:ext cx="56" cy="10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28" y="10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0">
                      <a:moveTo>
                        <a:pt x="56" y="8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28" y="10"/>
                      </a:lnTo>
                      <a:lnTo>
                        <a:pt x="56" y="8"/>
                      </a:lnTo>
                      <a:close/>
                    </a:path>
                  </a:pathLst>
                </a:custGeom>
                <a:solidFill>
                  <a:srgbClr val="007111"/>
                </a:solidFill>
                <a:ln w="0">
                  <a:solidFill>
                    <a:srgbClr val="00711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84" name="Freeform 5160"/>
                <p:cNvSpPr>
                  <a:spLocks/>
                </p:cNvSpPr>
                <p:nvPr/>
              </p:nvSpPr>
              <p:spPr bwMode="auto">
                <a:xfrm>
                  <a:off x="3020" y="3266"/>
                  <a:ext cx="56" cy="10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28" y="10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0">
                      <a:moveTo>
                        <a:pt x="56" y="8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28" y="10"/>
                      </a:lnTo>
                      <a:lnTo>
                        <a:pt x="5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85" name="Freeform 5161"/>
                <p:cNvSpPr>
                  <a:spLocks/>
                </p:cNvSpPr>
                <p:nvPr/>
              </p:nvSpPr>
              <p:spPr bwMode="auto">
                <a:xfrm>
                  <a:off x="2992" y="3270"/>
                  <a:ext cx="56" cy="10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30" y="10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0">
                      <a:moveTo>
                        <a:pt x="56" y="6"/>
                      </a:moveTo>
                      <a:lnTo>
                        <a:pt x="28" y="0"/>
                      </a:lnTo>
                      <a:lnTo>
                        <a:pt x="0" y="4"/>
                      </a:lnTo>
                      <a:lnTo>
                        <a:pt x="30" y="10"/>
                      </a:lnTo>
                      <a:lnTo>
                        <a:pt x="56" y="6"/>
                      </a:lnTo>
                      <a:close/>
                    </a:path>
                  </a:pathLst>
                </a:custGeom>
                <a:solidFill>
                  <a:srgbClr val="006E0D"/>
                </a:solidFill>
                <a:ln w="0">
                  <a:solidFill>
                    <a:srgbClr val="006E0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86" name="Freeform 5162"/>
                <p:cNvSpPr>
                  <a:spLocks/>
                </p:cNvSpPr>
                <p:nvPr/>
              </p:nvSpPr>
              <p:spPr bwMode="auto">
                <a:xfrm>
                  <a:off x="2992" y="3270"/>
                  <a:ext cx="56" cy="10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30" y="10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0">
                      <a:moveTo>
                        <a:pt x="56" y="6"/>
                      </a:moveTo>
                      <a:lnTo>
                        <a:pt x="28" y="0"/>
                      </a:lnTo>
                      <a:lnTo>
                        <a:pt x="0" y="4"/>
                      </a:lnTo>
                      <a:lnTo>
                        <a:pt x="30" y="10"/>
                      </a:lnTo>
                      <a:lnTo>
                        <a:pt x="5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87" name="Freeform 5163"/>
                <p:cNvSpPr>
                  <a:spLocks/>
                </p:cNvSpPr>
                <p:nvPr/>
              </p:nvSpPr>
              <p:spPr bwMode="auto">
                <a:xfrm>
                  <a:off x="2964" y="3274"/>
                  <a:ext cx="58" cy="8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28" y="0"/>
                    </a:cxn>
                    <a:cxn ang="0">
                      <a:pos x="0" y="2"/>
                    </a:cxn>
                    <a:cxn ang="0">
                      <a:pos x="30" y="8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8">
                      <a:moveTo>
                        <a:pt x="58" y="6"/>
                      </a:moveTo>
                      <a:lnTo>
                        <a:pt x="28" y="0"/>
                      </a:lnTo>
                      <a:lnTo>
                        <a:pt x="0" y="2"/>
                      </a:lnTo>
                      <a:lnTo>
                        <a:pt x="30" y="8"/>
                      </a:lnTo>
                      <a:lnTo>
                        <a:pt x="58" y="6"/>
                      </a:lnTo>
                      <a:close/>
                    </a:path>
                  </a:pathLst>
                </a:custGeom>
                <a:solidFill>
                  <a:srgbClr val="006B09"/>
                </a:solidFill>
                <a:ln w="0">
                  <a:solidFill>
                    <a:srgbClr val="006B0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88" name="Freeform 5164"/>
                <p:cNvSpPr>
                  <a:spLocks/>
                </p:cNvSpPr>
                <p:nvPr/>
              </p:nvSpPr>
              <p:spPr bwMode="auto">
                <a:xfrm>
                  <a:off x="2964" y="3274"/>
                  <a:ext cx="58" cy="8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28" y="0"/>
                    </a:cxn>
                    <a:cxn ang="0">
                      <a:pos x="0" y="2"/>
                    </a:cxn>
                    <a:cxn ang="0">
                      <a:pos x="30" y="8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8">
                      <a:moveTo>
                        <a:pt x="58" y="6"/>
                      </a:moveTo>
                      <a:lnTo>
                        <a:pt x="28" y="0"/>
                      </a:lnTo>
                      <a:lnTo>
                        <a:pt x="0" y="2"/>
                      </a:lnTo>
                      <a:lnTo>
                        <a:pt x="30" y="8"/>
                      </a:lnTo>
                      <a:lnTo>
                        <a:pt x="5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89" name="Freeform 5165"/>
                <p:cNvSpPr>
                  <a:spLocks/>
                </p:cNvSpPr>
                <p:nvPr/>
              </p:nvSpPr>
              <p:spPr bwMode="auto">
                <a:xfrm>
                  <a:off x="2936" y="3276"/>
                  <a:ext cx="58" cy="10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28" y="10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10">
                      <a:moveTo>
                        <a:pt x="58" y="6"/>
                      </a:moveTo>
                      <a:lnTo>
                        <a:pt x="28" y="0"/>
                      </a:lnTo>
                      <a:lnTo>
                        <a:pt x="0" y="4"/>
                      </a:lnTo>
                      <a:lnTo>
                        <a:pt x="28" y="10"/>
                      </a:lnTo>
                      <a:lnTo>
                        <a:pt x="58" y="6"/>
                      </a:lnTo>
                      <a:close/>
                    </a:path>
                  </a:pathLst>
                </a:custGeom>
                <a:solidFill>
                  <a:srgbClr val="006707"/>
                </a:solidFill>
                <a:ln w="0">
                  <a:solidFill>
                    <a:srgbClr val="00670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90" name="Freeform 5166"/>
                <p:cNvSpPr>
                  <a:spLocks/>
                </p:cNvSpPr>
                <p:nvPr/>
              </p:nvSpPr>
              <p:spPr bwMode="auto">
                <a:xfrm>
                  <a:off x="2936" y="3276"/>
                  <a:ext cx="58" cy="10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28" y="10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10">
                      <a:moveTo>
                        <a:pt x="58" y="6"/>
                      </a:moveTo>
                      <a:lnTo>
                        <a:pt x="28" y="0"/>
                      </a:lnTo>
                      <a:lnTo>
                        <a:pt x="0" y="4"/>
                      </a:lnTo>
                      <a:lnTo>
                        <a:pt x="28" y="10"/>
                      </a:lnTo>
                      <a:lnTo>
                        <a:pt x="5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91" name="Freeform 5167"/>
                <p:cNvSpPr>
                  <a:spLocks/>
                </p:cNvSpPr>
                <p:nvPr/>
              </p:nvSpPr>
              <p:spPr bwMode="auto">
                <a:xfrm>
                  <a:off x="2906" y="3280"/>
                  <a:ext cx="58" cy="8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30" y="0"/>
                    </a:cxn>
                    <a:cxn ang="0">
                      <a:pos x="0" y="4"/>
                    </a:cxn>
                    <a:cxn ang="0">
                      <a:pos x="30" y="8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8">
                      <a:moveTo>
                        <a:pt x="58" y="6"/>
                      </a:moveTo>
                      <a:lnTo>
                        <a:pt x="30" y="0"/>
                      </a:lnTo>
                      <a:lnTo>
                        <a:pt x="0" y="4"/>
                      </a:lnTo>
                      <a:lnTo>
                        <a:pt x="30" y="8"/>
                      </a:lnTo>
                      <a:lnTo>
                        <a:pt x="58" y="6"/>
                      </a:lnTo>
                      <a:close/>
                    </a:path>
                  </a:pathLst>
                </a:custGeom>
                <a:solidFill>
                  <a:srgbClr val="006207"/>
                </a:solidFill>
                <a:ln w="0">
                  <a:solidFill>
                    <a:srgbClr val="00620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92" name="Freeform 5168"/>
                <p:cNvSpPr>
                  <a:spLocks/>
                </p:cNvSpPr>
                <p:nvPr/>
              </p:nvSpPr>
              <p:spPr bwMode="auto">
                <a:xfrm>
                  <a:off x="2906" y="3280"/>
                  <a:ext cx="58" cy="8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30" y="0"/>
                    </a:cxn>
                    <a:cxn ang="0">
                      <a:pos x="0" y="4"/>
                    </a:cxn>
                    <a:cxn ang="0">
                      <a:pos x="30" y="8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8">
                      <a:moveTo>
                        <a:pt x="58" y="6"/>
                      </a:moveTo>
                      <a:lnTo>
                        <a:pt x="30" y="0"/>
                      </a:lnTo>
                      <a:lnTo>
                        <a:pt x="0" y="4"/>
                      </a:lnTo>
                      <a:lnTo>
                        <a:pt x="30" y="8"/>
                      </a:lnTo>
                      <a:lnTo>
                        <a:pt x="5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93" name="Freeform 5169"/>
                <p:cNvSpPr>
                  <a:spLocks/>
                </p:cNvSpPr>
                <p:nvPr/>
              </p:nvSpPr>
              <p:spPr bwMode="auto">
                <a:xfrm>
                  <a:off x="2878" y="3284"/>
                  <a:ext cx="58" cy="8"/>
                </a:xfrm>
                <a:custGeom>
                  <a:avLst/>
                  <a:gdLst/>
                  <a:ahLst/>
                  <a:cxnLst>
                    <a:cxn ang="0">
                      <a:pos x="58" y="4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28" y="8"/>
                    </a:cxn>
                    <a:cxn ang="0">
                      <a:pos x="58" y="4"/>
                    </a:cxn>
                  </a:cxnLst>
                  <a:rect l="0" t="0" r="r" b="b"/>
                  <a:pathLst>
                    <a:path w="58" h="8">
                      <a:moveTo>
                        <a:pt x="58" y="4"/>
                      </a:moveTo>
                      <a:lnTo>
                        <a:pt x="28" y="0"/>
                      </a:lnTo>
                      <a:lnTo>
                        <a:pt x="0" y="4"/>
                      </a:lnTo>
                      <a:lnTo>
                        <a:pt x="28" y="8"/>
                      </a:lnTo>
                      <a:lnTo>
                        <a:pt x="58" y="4"/>
                      </a:lnTo>
                      <a:close/>
                    </a:path>
                  </a:pathLst>
                </a:custGeom>
                <a:solidFill>
                  <a:srgbClr val="005E08"/>
                </a:solidFill>
                <a:ln w="0">
                  <a:solidFill>
                    <a:srgbClr val="005E0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94" name="Freeform 5170"/>
                <p:cNvSpPr>
                  <a:spLocks/>
                </p:cNvSpPr>
                <p:nvPr/>
              </p:nvSpPr>
              <p:spPr bwMode="auto">
                <a:xfrm>
                  <a:off x="2878" y="3284"/>
                  <a:ext cx="58" cy="8"/>
                </a:xfrm>
                <a:custGeom>
                  <a:avLst/>
                  <a:gdLst/>
                  <a:ahLst/>
                  <a:cxnLst>
                    <a:cxn ang="0">
                      <a:pos x="58" y="4"/>
                    </a:cxn>
                    <a:cxn ang="0">
                      <a:pos x="28" y="0"/>
                    </a:cxn>
                    <a:cxn ang="0">
                      <a:pos x="0" y="4"/>
                    </a:cxn>
                    <a:cxn ang="0">
                      <a:pos x="28" y="8"/>
                    </a:cxn>
                    <a:cxn ang="0">
                      <a:pos x="58" y="4"/>
                    </a:cxn>
                  </a:cxnLst>
                  <a:rect l="0" t="0" r="r" b="b"/>
                  <a:pathLst>
                    <a:path w="58" h="8">
                      <a:moveTo>
                        <a:pt x="58" y="4"/>
                      </a:moveTo>
                      <a:lnTo>
                        <a:pt x="28" y="0"/>
                      </a:lnTo>
                      <a:lnTo>
                        <a:pt x="0" y="4"/>
                      </a:lnTo>
                      <a:lnTo>
                        <a:pt x="28" y="8"/>
                      </a:lnTo>
                      <a:lnTo>
                        <a:pt x="58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95" name="Freeform 5171"/>
                <p:cNvSpPr>
                  <a:spLocks/>
                </p:cNvSpPr>
                <p:nvPr/>
              </p:nvSpPr>
              <p:spPr bwMode="auto">
                <a:xfrm>
                  <a:off x="2846" y="3288"/>
                  <a:ext cx="60" cy="8"/>
                </a:xfrm>
                <a:custGeom>
                  <a:avLst/>
                  <a:gdLst/>
                  <a:ahLst/>
                  <a:cxnLst>
                    <a:cxn ang="0">
                      <a:pos x="60" y="4"/>
                    </a:cxn>
                    <a:cxn ang="0">
                      <a:pos x="32" y="0"/>
                    </a:cxn>
                    <a:cxn ang="0">
                      <a:pos x="0" y="4"/>
                    </a:cxn>
                    <a:cxn ang="0">
                      <a:pos x="30" y="8"/>
                    </a:cxn>
                    <a:cxn ang="0">
                      <a:pos x="60" y="4"/>
                    </a:cxn>
                  </a:cxnLst>
                  <a:rect l="0" t="0" r="r" b="b"/>
                  <a:pathLst>
                    <a:path w="60" h="8">
                      <a:moveTo>
                        <a:pt x="60" y="4"/>
                      </a:moveTo>
                      <a:lnTo>
                        <a:pt x="32" y="0"/>
                      </a:lnTo>
                      <a:lnTo>
                        <a:pt x="0" y="4"/>
                      </a:lnTo>
                      <a:lnTo>
                        <a:pt x="30" y="8"/>
                      </a:lnTo>
                      <a:lnTo>
                        <a:pt x="60" y="4"/>
                      </a:lnTo>
                      <a:close/>
                    </a:path>
                  </a:pathLst>
                </a:custGeom>
                <a:solidFill>
                  <a:srgbClr val="005A0C"/>
                </a:solidFill>
                <a:ln w="0">
                  <a:solidFill>
                    <a:srgbClr val="005A0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96" name="Freeform 5172"/>
                <p:cNvSpPr>
                  <a:spLocks/>
                </p:cNvSpPr>
                <p:nvPr/>
              </p:nvSpPr>
              <p:spPr bwMode="auto">
                <a:xfrm>
                  <a:off x="2846" y="3288"/>
                  <a:ext cx="60" cy="8"/>
                </a:xfrm>
                <a:custGeom>
                  <a:avLst/>
                  <a:gdLst/>
                  <a:ahLst/>
                  <a:cxnLst>
                    <a:cxn ang="0">
                      <a:pos x="60" y="4"/>
                    </a:cxn>
                    <a:cxn ang="0">
                      <a:pos x="32" y="0"/>
                    </a:cxn>
                    <a:cxn ang="0">
                      <a:pos x="0" y="4"/>
                    </a:cxn>
                    <a:cxn ang="0">
                      <a:pos x="30" y="8"/>
                    </a:cxn>
                    <a:cxn ang="0">
                      <a:pos x="60" y="4"/>
                    </a:cxn>
                  </a:cxnLst>
                  <a:rect l="0" t="0" r="r" b="b"/>
                  <a:pathLst>
                    <a:path w="60" h="8">
                      <a:moveTo>
                        <a:pt x="60" y="4"/>
                      </a:moveTo>
                      <a:lnTo>
                        <a:pt x="32" y="0"/>
                      </a:lnTo>
                      <a:lnTo>
                        <a:pt x="0" y="4"/>
                      </a:lnTo>
                      <a:lnTo>
                        <a:pt x="30" y="8"/>
                      </a:lnTo>
                      <a:lnTo>
                        <a:pt x="60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97" name="Freeform 5173"/>
                <p:cNvSpPr>
                  <a:spLocks/>
                </p:cNvSpPr>
                <p:nvPr/>
              </p:nvSpPr>
              <p:spPr bwMode="auto">
                <a:xfrm>
                  <a:off x="2816" y="3292"/>
                  <a:ext cx="60" cy="10"/>
                </a:xfrm>
                <a:custGeom>
                  <a:avLst/>
                  <a:gdLst/>
                  <a:ahLst/>
                  <a:cxnLst>
                    <a:cxn ang="0">
                      <a:pos x="60" y="4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8" y="10"/>
                    </a:cxn>
                    <a:cxn ang="0">
                      <a:pos x="60" y="4"/>
                    </a:cxn>
                  </a:cxnLst>
                  <a:rect l="0" t="0" r="r" b="b"/>
                  <a:pathLst>
                    <a:path w="60" h="10">
                      <a:moveTo>
                        <a:pt x="60" y="4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8" y="10"/>
                      </a:lnTo>
                      <a:lnTo>
                        <a:pt x="60" y="4"/>
                      </a:lnTo>
                      <a:close/>
                    </a:path>
                  </a:pathLst>
                </a:custGeom>
                <a:solidFill>
                  <a:srgbClr val="005613"/>
                </a:solidFill>
                <a:ln w="0">
                  <a:solidFill>
                    <a:srgbClr val="00561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98" name="Freeform 5174"/>
                <p:cNvSpPr>
                  <a:spLocks/>
                </p:cNvSpPr>
                <p:nvPr/>
              </p:nvSpPr>
              <p:spPr bwMode="auto">
                <a:xfrm>
                  <a:off x="2816" y="3292"/>
                  <a:ext cx="60" cy="10"/>
                </a:xfrm>
                <a:custGeom>
                  <a:avLst/>
                  <a:gdLst/>
                  <a:ahLst/>
                  <a:cxnLst>
                    <a:cxn ang="0">
                      <a:pos x="60" y="4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28" y="10"/>
                    </a:cxn>
                    <a:cxn ang="0">
                      <a:pos x="60" y="4"/>
                    </a:cxn>
                  </a:cxnLst>
                  <a:rect l="0" t="0" r="r" b="b"/>
                  <a:pathLst>
                    <a:path w="60" h="10">
                      <a:moveTo>
                        <a:pt x="60" y="4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8" y="10"/>
                      </a:lnTo>
                      <a:lnTo>
                        <a:pt x="60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799" name="Freeform 5175"/>
                <p:cNvSpPr>
                  <a:spLocks/>
                </p:cNvSpPr>
                <p:nvPr/>
              </p:nvSpPr>
              <p:spPr bwMode="auto">
                <a:xfrm>
                  <a:off x="2784" y="3298"/>
                  <a:ext cx="60" cy="10"/>
                </a:xfrm>
                <a:custGeom>
                  <a:avLst/>
                  <a:gdLst/>
                  <a:ahLst/>
                  <a:cxnLst>
                    <a:cxn ang="0">
                      <a:pos x="60" y="4"/>
                    </a:cxn>
                    <a:cxn ang="0">
                      <a:pos x="32" y="0"/>
                    </a:cxn>
                    <a:cxn ang="0">
                      <a:pos x="0" y="8"/>
                    </a:cxn>
                    <a:cxn ang="0">
                      <a:pos x="30" y="10"/>
                    </a:cxn>
                    <a:cxn ang="0">
                      <a:pos x="60" y="4"/>
                    </a:cxn>
                  </a:cxnLst>
                  <a:rect l="0" t="0" r="r" b="b"/>
                  <a:pathLst>
                    <a:path w="60" h="10">
                      <a:moveTo>
                        <a:pt x="60" y="4"/>
                      </a:moveTo>
                      <a:lnTo>
                        <a:pt x="32" y="0"/>
                      </a:lnTo>
                      <a:lnTo>
                        <a:pt x="0" y="8"/>
                      </a:lnTo>
                      <a:lnTo>
                        <a:pt x="30" y="10"/>
                      </a:lnTo>
                      <a:lnTo>
                        <a:pt x="60" y="4"/>
                      </a:lnTo>
                      <a:close/>
                    </a:path>
                  </a:pathLst>
                </a:custGeom>
                <a:solidFill>
                  <a:srgbClr val="00521D"/>
                </a:solidFill>
                <a:ln w="0">
                  <a:solidFill>
                    <a:srgbClr val="00521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00" name="Freeform 5176"/>
                <p:cNvSpPr>
                  <a:spLocks/>
                </p:cNvSpPr>
                <p:nvPr/>
              </p:nvSpPr>
              <p:spPr bwMode="auto">
                <a:xfrm>
                  <a:off x="2784" y="3298"/>
                  <a:ext cx="60" cy="10"/>
                </a:xfrm>
                <a:custGeom>
                  <a:avLst/>
                  <a:gdLst/>
                  <a:ahLst/>
                  <a:cxnLst>
                    <a:cxn ang="0">
                      <a:pos x="60" y="4"/>
                    </a:cxn>
                    <a:cxn ang="0">
                      <a:pos x="32" y="0"/>
                    </a:cxn>
                    <a:cxn ang="0">
                      <a:pos x="0" y="8"/>
                    </a:cxn>
                    <a:cxn ang="0">
                      <a:pos x="30" y="10"/>
                    </a:cxn>
                    <a:cxn ang="0">
                      <a:pos x="60" y="4"/>
                    </a:cxn>
                  </a:cxnLst>
                  <a:rect l="0" t="0" r="r" b="b"/>
                  <a:pathLst>
                    <a:path w="60" h="10">
                      <a:moveTo>
                        <a:pt x="60" y="4"/>
                      </a:moveTo>
                      <a:lnTo>
                        <a:pt x="32" y="0"/>
                      </a:lnTo>
                      <a:lnTo>
                        <a:pt x="0" y="8"/>
                      </a:lnTo>
                      <a:lnTo>
                        <a:pt x="30" y="10"/>
                      </a:lnTo>
                      <a:lnTo>
                        <a:pt x="60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01" name="Freeform 5177"/>
                <p:cNvSpPr>
                  <a:spLocks/>
                </p:cNvSpPr>
                <p:nvPr/>
              </p:nvSpPr>
              <p:spPr bwMode="auto">
                <a:xfrm>
                  <a:off x="2752" y="3306"/>
                  <a:ext cx="62" cy="10"/>
                </a:xfrm>
                <a:custGeom>
                  <a:avLst/>
                  <a:gdLst/>
                  <a:ahLst/>
                  <a:cxnLst>
                    <a:cxn ang="0">
                      <a:pos x="62" y="2"/>
                    </a:cxn>
                    <a:cxn ang="0">
                      <a:pos x="32" y="0"/>
                    </a:cxn>
                    <a:cxn ang="0">
                      <a:pos x="0" y="8"/>
                    </a:cxn>
                    <a:cxn ang="0">
                      <a:pos x="30" y="10"/>
                    </a:cxn>
                    <a:cxn ang="0">
                      <a:pos x="62" y="2"/>
                    </a:cxn>
                  </a:cxnLst>
                  <a:rect l="0" t="0" r="r" b="b"/>
                  <a:pathLst>
                    <a:path w="62" h="10">
                      <a:moveTo>
                        <a:pt x="62" y="2"/>
                      </a:moveTo>
                      <a:lnTo>
                        <a:pt x="32" y="0"/>
                      </a:lnTo>
                      <a:lnTo>
                        <a:pt x="0" y="8"/>
                      </a:lnTo>
                      <a:lnTo>
                        <a:pt x="30" y="10"/>
                      </a:lnTo>
                      <a:lnTo>
                        <a:pt x="62" y="2"/>
                      </a:lnTo>
                      <a:close/>
                    </a:path>
                  </a:pathLst>
                </a:custGeom>
                <a:solidFill>
                  <a:srgbClr val="004F2A"/>
                </a:solidFill>
                <a:ln w="0">
                  <a:solidFill>
                    <a:srgbClr val="004F2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02" name="Freeform 5178"/>
                <p:cNvSpPr>
                  <a:spLocks/>
                </p:cNvSpPr>
                <p:nvPr/>
              </p:nvSpPr>
              <p:spPr bwMode="auto">
                <a:xfrm>
                  <a:off x="2752" y="3306"/>
                  <a:ext cx="62" cy="10"/>
                </a:xfrm>
                <a:custGeom>
                  <a:avLst/>
                  <a:gdLst/>
                  <a:ahLst/>
                  <a:cxnLst>
                    <a:cxn ang="0">
                      <a:pos x="62" y="2"/>
                    </a:cxn>
                    <a:cxn ang="0">
                      <a:pos x="32" y="0"/>
                    </a:cxn>
                    <a:cxn ang="0">
                      <a:pos x="0" y="8"/>
                    </a:cxn>
                    <a:cxn ang="0">
                      <a:pos x="30" y="10"/>
                    </a:cxn>
                    <a:cxn ang="0">
                      <a:pos x="62" y="2"/>
                    </a:cxn>
                  </a:cxnLst>
                  <a:rect l="0" t="0" r="r" b="b"/>
                  <a:pathLst>
                    <a:path w="62" h="10">
                      <a:moveTo>
                        <a:pt x="62" y="2"/>
                      </a:moveTo>
                      <a:lnTo>
                        <a:pt x="32" y="0"/>
                      </a:lnTo>
                      <a:lnTo>
                        <a:pt x="0" y="8"/>
                      </a:lnTo>
                      <a:lnTo>
                        <a:pt x="30" y="10"/>
                      </a:lnTo>
                      <a:lnTo>
                        <a:pt x="62" y="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03" name="Freeform 5179"/>
                <p:cNvSpPr>
                  <a:spLocks/>
                </p:cNvSpPr>
                <p:nvPr/>
              </p:nvSpPr>
              <p:spPr bwMode="auto">
                <a:xfrm>
                  <a:off x="2720" y="3314"/>
                  <a:ext cx="62" cy="14"/>
                </a:xfrm>
                <a:custGeom>
                  <a:avLst/>
                  <a:gdLst/>
                  <a:ahLst/>
                  <a:cxnLst>
                    <a:cxn ang="0">
                      <a:pos x="62" y="2"/>
                    </a:cxn>
                    <a:cxn ang="0">
                      <a:pos x="32" y="0"/>
                    </a:cxn>
                    <a:cxn ang="0">
                      <a:pos x="0" y="10"/>
                    </a:cxn>
                    <a:cxn ang="0">
                      <a:pos x="28" y="14"/>
                    </a:cxn>
                    <a:cxn ang="0">
                      <a:pos x="62" y="2"/>
                    </a:cxn>
                  </a:cxnLst>
                  <a:rect l="0" t="0" r="r" b="b"/>
                  <a:pathLst>
                    <a:path w="62" h="14">
                      <a:moveTo>
                        <a:pt x="62" y="2"/>
                      </a:moveTo>
                      <a:lnTo>
                        <a:pt x="32" y="0"/>
                      </a:lnTo>
                      <a:lnTo>
                        <a:pt x="0" y="10"/>
                      </a:lnTo>
                      <a:lnTo>
                        <a:pt x="28" y="14"/>
                      </a:lnTo>
                      <a:lnTo>
                        <a:pt x="62" y="2"/>
                      </a:lnTo>
                      <a:close/>
                    </a:path>
                  </a:pathLst>
                </a:custGeom>
                <a:solidFill>
                  <a:srgbClr val="004C3A"/>
                </a:solidFill>
                <a:ln w="0">
                  <a:solidFill>
                    <a:srgbClr val="004C3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04" name="Freeform 5180"/>
                <p:cNvSpPr>
                  <a:spLocks/>
                </p:cNvSpPr>
                <p:nvPr/>
              </p:nvSpPr>
              <p:spPr bwMode="auto">
                <a:xfrm>
                  <a:off x="2720" y="3314"/>
                  <a:ext cx="62" cy="14"/>
                </a:xfrm>
                <a:custGeom>
                  <a:avLst/>
                  <a:gdLst/>
                  <a:ahLst/>
                  <a:cxnLst>
                    <a:cxn ang="0">
                      <a:pos x="62" y="2"/>
                    </a:cxn>
                    <a:cxn ang="0">
                      <a:pos x="32" y="0"/>
                    </a:cxn>
                    <a:cxn ang="0">
                      <a:pos x="0" y="10"/>
                    </a:cxn>
                    <a:cxn ang="0">
                      <a:pos x="28" y="14"/>
                    </a:cxn>
                    <a:cxn ang="0">
                      <a:pos x="62" y="2"/>
                    </a:cxn>
                  </a:cxnLst>
                  <a:rect l="0" t="0" r="r" b="b"/>
                  <a:pathLst>
                    <a:path w="62" h="14">
                      <a:moveTo>
                        <a:pt x="62" y="2"/>
                      </a:moveTo>
                      <a:lnTo>
                        <a:pt x="32" y="0"/>
                      </a:lnTo>
                      <a:lnTo>
                        <a:pt x="0" y="10"/>
                      </a:lnTo>
                      <a:lnTo>
                        <a:pt x="28" y="14"/>
                      </a:lnTo>
                      <a:lnTo>
                        <a:pt x="62" y="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05" name="Freeform 5181"/>
                <p:cNvSpPr>
                  <a:spLocks/>
                </p:cNvSpPr>
                <p:nvPr/>
              </p:nvSpPr>
              <p:spPr bwMode="auto">
                <a:xfrm>
                  <a:off x="2686" y="3324"/>
                  <a:ext cx="62" cy="18"/>
                </a:xfrm>
                <a:custGeom>
                  <a:avLst/>
                  <a:gdLst/>
                  <a:ahLst/>
                  <a:cxnLst>
                    <a:cxn ang="0">
                      <a:pos x="62" y="4"/>
                    </a:cxn>
                    <a:cxn ang="0">
                      <a:pos x="34" y="0"/>
                    </a:cxn>
                    <a:cxn ang="0">
                      <a:pos x="0" y="14"/>
                    </a:cxn>
                    <a:cxn ang="0">
                      <a:pos x="30" y="18"/>
                    </a:cxn>
                    <a:cxn ang="0">
                      <a:pos x="62" y="4"/>
                    </a:cxn>
                  </a:cxnLst>
                  <a:rect l="0" t="0" r="r" b="b"/>
                  <a:pathLst>
                    <a:path w="62" h="18">
                      <a:moveTo>
                        <a:pt x="62" y="4"/>
                      </a:moveTo>
                      <a:lnTo>
                        <a:pt x="34" y="0"/>
                      </a:lnTo>
                      <a:lnTo>
                        <a:pt x="0" y="14"/>
                      </a:lnTo>
                      <a:lnTo>
                        <a:pt x="30" y="18"/>
                      </a:lnTo>
                      <a:lnTo>
                        <a:pt x="62" y="4"/>
                      </a:lnTo>
                      <a:close/>
                    </a:path>
                  </a:pathLst>
                </a:custGeom>
                <a:solidFill>
                  <a:srgbClr val="004A4C"/>
                </a:solidFill>
                <a:ln w="0">
                  <a:solidFill>
                    <a:srgbClr val="004A4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06" name="Freeform 5182"/>
                <p:cNvSpPr>
                  <a:spLocks/>
                </p:cNvSpPr>
                <p:nvPr/>
              </p:nvSpPr>
              <p:spPr bwMode="auto">
                <a:xfrm>
                  <a:off x="2686" y="3324"/>
                  <a:ext cx="62" cy="18"/>
                </a:xfrm>
                <a:custGeom>
                  <a:avLst/>
                  <a:gdLst/>
                  <a:ahLst/>
                  <a:cxnLst>
                    <a:cxn ang="0">
                      <a:pos x="62" y="4"/>
                    </a:cxn>
                    <a:cxn ang="0">
                      <a:pos x="34" y="0"/>
                    </a:cxn>
                    <a:cxn ang="0">
                      <a:pos x="0" y="14"/>
                    </a:cxn>
                    <a:cxn ang="0">
                      <a:pos x="30" y="18"/>
                    </a:cxn>
                    <a:cxn ang="0">
                      <a:pos x="62" y="4"/>
                    </a:cxn>
                  </a:cxnLst>
                  <a:rect l="0" t="0" r="r" b="b"/>
                  <a:pathLst>
                    <a:path w="62" h="18">
                      <a:moveTo>
                        <a:pt x="62" y="4"/>
                      </a:moveTo>
                      <a:lnTo>
                        <a:pt x="34" y="0"/>
                      </a:lnTo>
                      <a:lnTo>
                        <a:pt x="0" y="14"/>
                      </a:lnTo>
                      <a:lnTo>
                        <a:pt x="30" y="18"/>
                      </a:lnTo>
                      <a:lnTo>
                        <a:pt x="62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07" name="Freeform 5183"/>
                <p:cNvSpPr>
                  <a:spLocks/>
                </p:cNvSpPr>
                <p:nvPr/>
              </p:nvSpPr>
              <p:spPr bwMode="auto">
                <a:xfrm>
                  <a:off x="2652" y="3338"/>
                  <a:ext cx="64" cy="20"/>
                </a:xfrm>
                <a:custGeom>
                  <a:avLst/>
                  <a:gdLst/>
                  <a:ahLst/>
                  <a:cxnLst>
                    <a:cxn ang="0">
                      <a:pos x="64" y="4"/>
                    </a:cxn>
                    <a:cxn ang="0">
                      <a:pos x="34" y="0"/>
                    </a:cxn>
                    <a:cxn ang="0">
                      <a:pos x="0" y="18"/>
                    </a:cxn>
                    <a:cxn ang="0">
                      <a:pos x="30" y="20"/>
                    </a:cxn>
                    <a:cxn ang="0">
                      <a:pos x="64" y="4"/>
                    </a:cxn>
                  </a:cxnLst>
                  <a:rect l="0" t="0" r="r" b="b"/>
                  <a:pathLst>
                    <a:path w="64" h="20">
                      <a:moveTo>
                        <a:pt x="64" y="4"/>
                      </a:moveTo>
                      <a:lnTo>
                        <a:pt x="34" y="0"/>
                      </a:lnTo>
                      <a:lnTo>
                        <a:pt x="0" y="18"/>
                      </a:lnTo>
                      <a:lnTo>
                        <a:pt x="30" y="20"/>
                      </a:lnTo>
                      <a:lnTo>
                        <a:pt x="64" y="4"/>
                      </a:lnTo>
                      <a:close/>
                    </a:path>
                  </a:pathLst>
                </a:custGeom>
                <a:solidFill>
                  <a:srgbClr val="00495F"/>
                </a:solidFill>
                <a:ln w="0">
                  <a:solidFill>
                    <a:srgbClr val="00495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08" name="Freeform 5184"/>
                <p:cNvSpPr>
                  <a:spLocks/>
                </p:cNvSpPr>
                <p:nvPr/>
              </p:nvSpPr>
              <p:spPr bwMode="auto">
                <a:xfrm>
                  <a:off x="2652" y="3338"/>
                  <a:ext cx="64" cy="20"/>
                </a:xfrm>
                <a:custGeom>
                  <a:avLst/>
                  <a:gdLst/>
                  <a:ahLst/>
                  <a:cxnLst>
                    <a:cxn ang="0">
                      <a:pos x="64" y="4"/>
                    </a:cxn>
                    <a:cxn ang="0">
                      <a:pos x="34" y="0"/>
                    </a:cxn>
                    <a:cxn ang="0">
                      <a:pos x="0" y="18"/>
                    </a:cxn>
                    <a:cxn ang="0">
                      <a:pos x="30" y="20"/>
                    </a:cxn>
                    <a:cxn ang="0">
                      <a:pos x="64" y="4"/>
                    </a:cxn>
                  </a:cxnLst>
                  <a:rect l="0" t="0" r="r" b="b"/>
                  <a:pathLst>
                    <a:path w="64" h="20">
                      <a:moveTo>
                        <a:pt x="64" y="4"/>
                      </a:moveTo>
                      <a:lnTo>
                        <a:pt x="34" y="0"/>
                      </a:lnTo>
                      <a:lnTo>
                        <a:pt x="0" y="18"/>
                      </a:lnTo>
                      <a:lnTo>
                        <a:pt x="30" y="20"/>
                      </a:lnTo>
                      <a:lnTo>
                        <a:pt x="64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09" name="Freeform 5185"/>
                <p:cNvSpPr>
                  <a:spLocks/>
                </p:cNvSpPr>
                <p:nvPr/>
              </p:nvSpPr>
              <p:spPr bwMode="auto">
                <a:xfrm>
                  <a:off x="2618" y="3356"/>
                  <a:ext cx="64" cy="22"/>
                </a:xfrm>
                <a:custGeom>
                  <a:avLst/>
                  <a:gdLst/>
                  <a:ahLst/>
                  <a:cxnLst>
                    <a:cxn ang="0">
                      <a:pos x="64" y="2"/>
                    </a:cxn>
                    <a:cxn ang="0">
                      <a:pos x="34" y="0"/>
                    </a:cxn>
                    <a:cxn ang="0">
                      <a:pos x="0" y="18"/>
                    </a:cxn>
                    <a:cxn ang="0">
                      <a:pos x="28" y="22"/>
                    </a:cxn>
                    <a:cxn ang="0">
                      <a:pos x="64" y="2"/>
                    </a:cxn>
                  </a:cxnLst>
                  <a:rect l="0" t="0" r="r" b="b"/>
                  <a:pathLst>
                    <a:path w="64" h="22">
                      <a:moveTo>
                        <a:pt x="64" y="2"/>
                      </a:moveTo>
                      <a:lnTo>
                        <a:pt x="34" y="0"/>
                      </a:lnTo>
                      <a:lnTo>
                        <a:pt x="0" y="18"/>
                      </a:lnTo>
                      <a:lnTo>
                        <a:pt x="28" y="22"/>
                      </a:lnTo>
                      <a:lnTo>
                        <a:pt x="64" y="2"/>
                      </a:lnTo>
                      <a:close/>
                    </a:path>
                  </a:pathLst>
                </a:custGeom>
                <a:solidFill>
                  <a:srgbClr val="004A71"/>
                </a:solidFill>
                <a:ln w="0">
                  <a:solidFill>
                    <a:srgbClr val="004A7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10" name="Freeform 5186"/>
                <p:cNvSpPr>
                  <a:spLocks/>
                </p:cNvSpPr>
                <p:nvPr/>
              </p:nvSpPr>
              <p:spPr bwMode="auto">
                <a:xfrm>
                  <a:off x="2618" y="3356"/>
                  <a:ext cx="64" cy="22"/>
                </a:xfrm>
                <a:custGeom>
                  <a:avLst/>
                  <a:gdLst/>
                  <a:ahLst/>
                  <a:cxnLst>
                    <a:cxn ang="0">
                      <a:pos x="64" y="2"/>
                    </a:cxn>
                    <a:cxn ang="0">
                      <a:pos x="34" y="0"/>
                    </a:cxn>
                    <a:cxn ang="0">
                      <a:pos x="0" y="18"/>
                    </a:cxn>
                    <a:cxn ang="0">
                      <a:pos x="28" y="22"/>
                    </a:cxn>
                    <a:cxn ang="0">
                      <a:pos x="64" y="2"/>
                    </a:cxn>
                  </a:cxnLst>
                  <a:rect l="0" t="0" r="r" b="b"/>
                  <a:pathLst>
                    <a:path w="64" h="22">
                      <a:moveTo>
                        <a:pt x="64" y="2"/>
                      </a:moveTo>
                      <a:lnTo>
                        <a:pt x="34" y="0"/>
                      </a:lnTo>
                      <a:lnTo>
                        <a:pt x="0" y="18"/>
                      </a:lnTo>
                      <a:lnTo>
                        <a:pt x="28" y="22"/>
                      </a:lnTo>
                      <a:lnTo>
                        <a:pt x="64" y="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11" name="Freeform 5187"/>
                <p:cNvSpPr>
                  <a:spLocks/>
                </p:cNvSpPr>
                <p:nvPr/>
              </p:nvSpPr>
              <p:spPr bwMode="auto">
                <a:xfrm>
                  <a:off x="2582" y="3374"/>
                  <a:ext cx="64" cy="28"/>
                </a:xfrm>
                <a:custGeom>
                  <a:avLst/>
                  <a:gdLst/>
                  <a:ahLst/>
                  <a:cxnLst>
                    <a:cxn ang="0">
                      <a:pos x="64" y="4"/>
                    </a:cxn>
                    <a:cxn ang="0">
                      <a:pos x="36" y="0"/>
                    </a:cxn>
                    <a:cxn ang="0">
                      <a:pos x="0" y="22"/>
                    </a:cxn>
                    <a:cxn ang="0">
                      <a:pos x="30" y="28"/>
                    </a:cxn>
                    <a:cxn ang="0">
                      <a:pos x="64" y="4"/>
                    </a:cxn>
                  </a:cxnLst>
                  <a:rect l="0" t="0" r="r" b="b"/>
                  <a:pathLst>
                    <a:path w="64" h="28">
                      <a:moveTo>
                        <a:pt x="64" y="4"/>
                      </a:moveTo>
                      <a:lnTo>
                        <a:pt x="36" y="0"/>
                      </a:lnTo>
                      <a:lnTo>
                        <a:pt x="0" y="22"/>
                      </a:lnTo>
                      <a:lnTo>
                        <a:pt x="30" y="28"/>
                      </a:lnTo>
                      <a:lnTo>
                        <a:pt x="64" y="4"/>
                      </a:lnTo>
                      <a:close/>
                    </a:path>
                  </a:pathLst>
                </a:custGeom>
                <a:solidFill>
                  <a:srgbClr val="004C7D"/>
                </a:solidFill>
                <a:ln w="0">
                  <a:solidFill>
                    <a:srgbClr val="004C7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12" name="Freeform 5188"/>
                <p:cNvSpPr>
                  <a:spLocks/>
                </p:cNvSpPr>
                <p:nvPr/>
              </p:nvSpPr>
              <p:spPr bwMode="auto">
                <a:xfrm>
                  <a:off x="2582" y="3374"/>
                  <a:ext cx="64" cy="28"/>
                </a:xfrm>
                <a:custGeom>
                  <a:avLst/>
                  <a:gdLst/>
                  <a:ahLst/>
                  <a:cxnLst>
                    <a:cxn ang="0">
                      <a:pos x="64" y="4"/>
                    </a:cxn>
                    <a:cxn ang="0">
                      <a:pos x="36" y="0"/>
                    </a:cxn>
                    <a:cxn ang="0">
                      <a:pos x="0" y="22"/>
                    </a:cxn>
                    <a:cxn ang="0">
                      <a:pos x="30" y="28"/>
                    </a:cxn>
                    <a:cxn ang="0">
                      <a:pos x="64" y="4"/>
                    </a:cxn>
                  </a:cxnLst>
                  <a:rect l="0" t="0" r="r" b="b"/>
                  <a:pathLst>
                    <a:path w="64" h="28">
                      <a:moveTo>
                        <a:pt x="64" y="4"/>
                      </a:moveTo>
                      <a:lnTo>
                        <a:pt x="36" y="0"/>
                      </a:lnTo>
                      <a:lnTo>
                        <a:pt x="0" y="22"/>
                      </a:lnTo>
                      <a:lnTo>
                        <a:pt x="30" y="28"/>
                      </a:lnTo>
                      <a:lnTo>
                        <a:pt x="64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13" name="Freeform 5189"/>
                <p:cNvSpPr>
                  <a:spLocks/>
                </p:cNvSpPr>
                <p:nvPr/>
              </p:nvSpPr>
              <p:spPr bwMode="auto">
                <a:xfrm>
                  <a:off x="2548" y="3396"/>
                  <a:ext cx="64" cy="32"/>
                </a:xfrm>
                <a:custGeom>
                  <a:avLst/>
                  <a:gdLst/>
                  <a:ahLst/>
                  <a:cxnLst>
                    <a:cxn ang="0">
                      <a:pos x="64" y="6"/>
                    </a:cxn>
                    <a:cxn ang="0">
                      <a:pos x="34" y="0"/>
                    </a:cxn>
                    <a:cxn ang="0">
                      <a:pos x="0" y="26"/>
                    </a:cxn>
                    <a:cxn ang="0">
                      <a:pos x="28" y="32"/>
                    </a:cxn>
                    <a:cxn ang="0">
                      <a:pos x="64" y="6"/>
                    </a:cxn>
                  </a:cxnLst>
                  <a:rect l="0" t="0" r="r" b="b"/>
                  <a:pathLst>
                    <a:path w="64" h="32">
                      <a:moveTo>
                        <a:pt x="64" y="6"/>
                      </a:moveTo>
                      <a:lnTo>
                        <a:pt x="34" y="0"/>
                      </a:lnTo>
                      <a:lnTo>
                        <a:pt x="0" y="26"/>
                      </a:lnTo>
                      <a:lnTo>
                        <a:pt x="28" y="32"/>
                      </a:lnTo>
                      <a:lnTo>
                        <a:pt x="64" y="6"/>
                      </a:lnTo>
                      <a:close/>
                    </a:path>
                  </a:pathLst>
                </a:custGeom>
                <a:solidFill>
                  <a:srgbClr val="005186"/>
                </a:solidFill>
                <a:ln w="0">
                  <a:solidFill>
                    <a:srgbClr val="00518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14" name="Freeform 5190"/>
                <p:cNvSpPr>
                  <a:spLocks/>
                </p:cNvSpPr>
                <p:nvPr/>
              </p:nvSpPr>
              <p:spPr bwMode="auto">
                <a:xfrm>
                  <a:off x="2548" y="3396"/>
                  <a:ext cx="64" cy="32"/>
                </a:xfrm>
                <a:custGeom>
                  <a:avLst/>
                  <a:gdLst/>
                  <a:ahLst/>
                  <a:cxnLst>
                    <a:cxn ang="0">
                      <a:pos x="64" y="6"/>
                    </a:cxn>
                    <a:cxn ang="0">
                      <a:pos x="34" y="0"/>
                    </a:cxn>
                    <a:cxn ang="0">
                      <a:pos x="0" y="26"/>
                    </a:cxn>
                    <a:cxn ang="0">
                      <a:pos x="28" y="32"/>
                    </a:cxn>
                    <a:cxn ang="0">
                      <a:pos x="64" y="6"/>
                    </a:cxn>
                  </a:cxnLst>
                  <a:rect l="0" t="0" r="r" b="b"/>
                  <a:pathLst>
                    <a:path w="64" h="32">
                      <a:moveTo>
                        <a:pt x="64" y="6"/>
                      </a:moveTo>
                      <a:lnTo>
                        <a:pt x="34" y="0"/>
                      </a:lnTo>
                      <a:lnTo>
                        <a:pt x="0" y="26"/>
                      </a:lnTo>
                      <a:lnTo>
                        <a:pt x="28" y="32"/>
                      </a:lnTo>
                      <a:lnTo>
                        <a:pt x="6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15" name="Freeform 5191"/>
                <p:cNvSpPr>
                  <a:spLocks/>
                </p:cNvSpPr>
                <p:nvPr/>
              </p:nvSpPr>
              <p:spPr bwMode="auto">
                <a:xfrm>
                  <a:off x="2510" y="3422"/>
                  <a:ext cx="66" cy="32"/>
                </a:xfrm>
                <a:custGeom>
                  <a:avLst/>
                  <a:gdLst/>
                  <a:ahLst/>
                  <a:cxnLst>
                    <a:cxn ang="0">
                      <a:pos x="66" y="6"/>
                    </a:cxn>
                    <a:cxn ang="0">
                      <a:pos x="38" y="0"/>
                    </a:cxn>
                    <a:cxn ang="0">
                      <a:pos x="0" y="24"/>
                    </a:cxn>
                    <a:cxn ang="0">
                      <a:pos x="30" y="32"/>
                    </a:cxn>
                    <a:cxn ang="0">
                      <a:pos x="66" y="6"/>
                    </a:cxn>
                  </a:cxnLst>
                  <a:rect l="0" t="0" r="r" b="b"/>
                  <a:pathLst>
                    <a:path w="66" h="32">
                      <a:moveTo>
                        <a:pt x="66" y="6"/>
                      </a:moveTo>
                      <a:lnTo>
                        <a:pt x="38" y="0"/>
                      </a:lnTo>
                      <a:lnTo>
                        <a:pt x="0" y="24"/>
                      </a:lnTo>
                      <a:lnTo>
                        <a:pt x="30" y="32"/>
                      </a:lnTo>
                      <a:lnTo>
                        <a:pt x="66" y="6"/>
                      </a:lnTo>
                      <a:close/>
                    </a:path>
                  </a:pathLst>
                </a:custGeom>
                <a:solidFill>
                  <a:srgbClr val="005984"/>
                </a:solidFill>
                <a:ln w="0">
                  <a:solidFill>
                    <a:srgbClr val="00598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16" name="Freeform 5192"/>
                <p:cNvSpPr>
                  <a:spLocks/>
                </p:cNvSpPr>
                <p:nvPr/>
              </p:nvSpPr>
              <p:spPr bwMode="auto">
                <a:xfrm>
                  <a:off x="2510" y="3422"/>
                  <a:ext cx="66" cy="32"/>
                </a:xfrm>
                <a:custGeom>
                  <a:avLst/>
                  <a:gdLst/>
                  <a:ahLst/>
                  <a:cxnLst>
                    <a:cxn ang="0">
                      <a:pos x="66" y="6"/>
                    </a:cxn>
                    <a:cxn ang="0">
                      <a:pos x="38" y="0"/>
                    </a:cxn>
                    <a:cxn ang="0">
                      <a:pos x="0" y="24"/>
                    </a:cxn>
                    <a:cxn ang="0">
                      <a:pos x="30" y="32"/>
                    </a:cxn>
                    <a:cxn ang="0">
                      <a:pos x="66" y="6"/>
                    </a:cxn>
                  </a:cxnLst>
                  <a:rect l="0" t="0" r="r" b="b"/>
                  <a:pathLst>
                    <a:path w="66" h="32">
                      <a:moveTo>
                        <a:pt x="66" y="6"/>
                      </a:moveTo>
                      <a:lnTo>
                        <a:pt x="38" y="0"/>
                      </a:lnTo>
                      <a:lnTo>
                        <a:pt x="0" y="24"/>
                      </a:lnTo>
                      <a:lnTo>
                        <a:pt x="30" y="32"/>
                      </a:lnTo>
                      <a:lnTo>
                        <a:pt x="6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17" name="Freeform 5193"/>
                <p:cNvSpPr>
                  <a:spLocks/>
                </p:cNvSpPr>
                <p:nvPr/>
              </p:nvSpPr>
              <p:spPr bwMode="auto">
                <a:xfrm>
                  <a:off x="2474" y="3446"/>
                  <a:ext cx="66" cy="32"/>
                </a:xfrm>
                <a:custGeom>
                  <a:avLst/>
                  <a:gdLst/>
                  <a:ahLst/>
                  <a:cxnLst>
                    <a:cxn ang="0">
                      <a:pos x="66" y="8"/>
                    </a:cxn>
                    <a:cxn ang="0">
                      <a:pos x="36" y="0"/>
                    </a:cxn>
                    <a:cxn ang="0">
                      <a:pos x="0" y="20"/>
                    </a:cxn>
                    <a:cxn ang="0">
                      <a:pos x="28" y="32"/>
                    </a:cxn>
                    <a:cxn ang="0">
                      <a:pos x="66" y="8"/>
                    </a:cxn>
                  </a:cxnLst>
                  <a:rect l="0" t="0" r="r" b="b"/>
                  <a:pathLst>
                    <a:path w="66" h="32">
                      <a:moveTo>
                        <a:pt x="66" y="8"/>
                      </a:moveTo>
                      <a:lnTo>
                        <a:pt x="36" y="0"/>
                      </a:lnTo>
                      <a:lnTo>
                        <a:pt x="0" y="20"/>
                      </a:lnTo>
                      <a:lnTo>
                        <a:pt x="28" y="32"/>
                      </a:lnTo>
                      <a:lnTo>
                        <a:pt x="66" y="8"/>
                      </a:lnTo>
                      <a:close/>
                    </a:path>
                  </a:pathLst>
                </a:custGeom>
                <a:solidFill>
                  <a:srgbClr val="006479"/>
                </a:solidFill>
                <a:ln w="0">
                  <a:solidFill>
                    <a:srgbClr val="00647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18" name="Freeform 5194"/>
                <p:cNvSpPr>
                  <a:spLocks/>
                </p:cNvSpPr>
                <p:nvPr/>
              </p:nvSpPr>
              <p:spPr bwMode="auto">
                <a:xfrm>
                  <a:off x="2474" y="3446"/>
                  <a:ext cx="66" cy="32"/>
                </a:xfrm>
                <a:custGeom>
                  <a:avLst/>
                  <a:gdLst/>
                  <a:ahLst/>
                  <a:cxnLst>
                    <a:cxn ang="0">
                      <a:pos x="66" y="8"/>
                    </a:cxn>
                    <a:cxn ang="0">
                      <a:pos x="36" y="0"/>
                    </a:cxn>
                    <a:cxn ang="0">
                      <a:pos x="0" y="20"/>
                    </a:cxn>
                    <a:cxn ang="0">
                      <a:pos x="28" y="32"/>
                    </a:cxn>
                    <a:cxn ang="0">
                      <a:pos x="66" y="8"/>
                    </a:cxn>
                  </a:cxnLst>
                  <a:rect l="0" t="0" r="r" b="b"/>
                  <a:pathLst>
                    <a:path w="66" h="32">
                      <a:moveTo>
                        <a:pt x="66" y="8"/>
                      </a:moveTo>
                      <a:lnTo>
                        <a:pt x="36" y="0"/>
                      </a:lnTo>
                      <a:lnTo>
                        <a:pt x="0" y="20"/>
                      </a:lnTo>
                      <a:lnTo>
                        <a:pt x="28" y="32"/>
                      </a:lnTo>
                      <a:lnTo>
                        <a:pt x="6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19" name="Freeform 5195"/>
                <p:cNvSpPr>
                  <a:spLocks/>
                </p:cNvSpPr>
                <p:nvPr/>
              </p:nvSpPr>
              <p:spPr bwMode="auto">
                <a:xfrm>
                  <a:off x="2436" y="3466"/>
                  <a:ext cx="66" cy="30"/>
                </a:xfrm>
                <a:custGeom>
                  <a:avLst/>
                  <a:gdLst/>
                  <a:ahLst/>
                  <a:cxnLst>
                    <a:cxn ang="0">
                      <a:pos x="66" y="12"/>
                    </a:cxn>
                    <a:cxn ang="0">
                      <a:pos x="38" y="0"/>
                    </a:cxn>
                    <a:cxn ang="0">
                      <a:pos x="0" y="18"/>
                    </a:cxn>
                    <a:cxn ang="0">
                      <a:pos x="28" y="30"/>
                    </a:cxn>
                    <a:cxn ang="0">
                      <a:pos x="66" y="12"/>
                    </a:cxn>
                  </a:cxnLst>
                  <a:rect l="0" t="0" r="r" b="b"/>
                  <a:pathLst>
                    <a:path w="66" h="30">
                      <a:moveTo>
                        <a:pt x="66" y="12"/>
                      </a:moveTo>
                      <a:lnTo>
                        <a:pt x="38" y="0"/>
                      </a:lnTo>
                      <a:lnTo>
                        <a:pt x="0" y="18"/>
                      </a:lnTo>
                      <a:lnTo>
                        <a:pt x="28" y="30"/>
                      </a:lnTo>
                      <a:lnTo>
                        <a:pt x="66" y="12"/>
                      </a:lnTo>
                      <a:close/>
                    </a:path>
                  </a:pathLst>
                </a:custGeom>
                <a:solidFill>
                  <a:srgbClr val="007164"/>
                </a:solidFill>
                <a:ln w="0">
                  <a:solidFill>
                    <a:srgbClr val="00716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20" name="Freeform 5196"/>
                <p:cNvSpPr>
                  <a:spLocks/>
                </p:cNvSpPr>
                <p:nvPr/>
              </p:nvSpPr>
              <p:spPr bwMode="auto">
                <a:xfrm>
                  <a:off x="2436" y="3466"/>
                  <a:ext cx="66" cy="30"/>
                </a:xfrm>
                <a:custGeom>
                  <a:avLst/>
                  <a:gdLst/>
                  <a:ahLst/>
                  <a:cxnLst>
                    <a:cxn ang="0">
                      <a:pos x="66" y="12"/>
                    </a:cxn>
                    <a:cxn ang="0">
                      <a:pos x="38" y="0"/>
                    </a:cxn>
                    <a:cxn ang="0">
                      <a:pos x="0" y="18"/>
                    </a:cxn>
                    <a:cxn ang="0">
                      <a:pos x="28" y="30"/>
                    </a:cxn>
                    <a:cxn ang="0">
                      <a:pos x="66" y="12"/>
                    </a:cxn>
                  </a:cxnLst>
                  <a:rect l="0" t="0" r="r" b="b"/>
                  <a:pathLst>
                    <a:path w="66" h="30">
                      <a:moveTo>
                        <a:pt x="66" y="12"/>
                      </a:moveTo>
                      <a:lnTo>
                        <a:pt x="38" y="0"/>
                      </a:lnTo>
                      <a:lnTo>
                        <a:pt x="0" y="18"/>
                      </a:lnTo>
                      <a:lnTo>
                        <a:pt x="28" y="30"/>
                      </a:lnTo>
                      <a:lnTo>
                        <a:pt x="66" y="1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21" name="Freeform 5197"/>
                <p:cNvSpPr>
                  <a:spLocks/>
                </p:cNvSpPr>
                <p:nvPr/>
              </p:nvSpPr>
              <p:spPr bwMode="auto">
                <a:xfrm>
                  <a:off x="2396" y="3484"/>
                  <a:ext cx="68" cy="26"/>
                </a:xfrm>
                <a:custGeom>
                  <a:avLst/>
                  <a:gdLst/>
                  <a:ahLst/>
                  <a:cxnLst>
                    <a:cxn ang="0">
                      <a:pos x="68" y="12"/>
                    </a:cxn>
                    <a:cxn ang="0">
                      <a:pos x="40" y="0"/>
                    </a:cxn>
                    <a:cxn ang="0">
                      <a:pos x="0" y="12"/>
                    </a:cxn>
                    <a:cxn ang="0">
                      <a:pos x="28" y="26"/>
                    </a:cxn>
                    <a:cxn ang="0">
                      <a:pos x="68" y="12"/>
                    </a:cxn>
                  </a:cxnLst>
                  <a:rect l="0" t="0" r="r" b="b"/>
                  <a:pathLst>
                    <a:path w="68" h="26">
                      <a:moveTo>
                        <a:pt x="68" y="12"/>
                      </a:moveTo>
                      <a:lnTo>
                        <a:pt x="40" y="0"/>
                      </a:lnTo>
                      <a:lnTo>
                        <a:pt x="0" y="12"/>
                      </a:lnTo>
                      <a:lnTo>
                        <a:pt x="28" y="26"/>
                      </a:lnTo>
                      <a:lnTo>
                        <a:pt x="68" y="12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22" name="Freeform 5198"/>
                <p:cNvSpPr>
                  <a:spLocks/>
                </p:cNvSpPr>
                <p:nvPr/>
              </p:nvSpPr>
              <p:spPr bwMode="auto">
                <a:xfrm>
                  <a:off x="2396" y="3484"/>
                  <a:ext cx="68" cy="26"/>
                </a:xfrm>
                <a:custGeom>
                  <a:avLst/>
                  <a:gdLst/>
                  <a:ahLst/>
                  <a:cxnLst>
                    <a:cxn ang="0">
                      <a:pos x="68" y="12"/>
                    </a:cxn>
                    <a:cxn ang="0">
                      <a:pos x="40" y="0"/>
                    </a:cxn>
                    <a:cxn ang="0">
                      <a:pos x="0" y="12"/>
                    </a:cxn>
                    <a:cxn ang="0">
                      <a:pos x="28" y="26"/>
                    </a:cxn>
                    <a:cxn ang="0">
                      <a:pos x="68" y="12"/>
                    </a:cxn>
                  </a:cxnLst>
                  <a:rect l="0" t="0" r="r" b="b"/>
                  <a:pathLst>
                    <a:path w="68" h="26">
                      <a:moveTo>
                        <a:pt x="68" y="12"/>
                      </a:moveTo>
                      <a:lnTo>
                        <a:pt x="40" y="0"/>
                      </a:lnTo>
                      <a:lnTo>
                        <a:pt x="0" y="12"/>
                      </a:lnTo>
                      <a:lnTo>
                        <a:pt x="28" y="26"/>
                      </a:lnTo>
                      <a:lnTo>
                        <a:pt x="68" y="1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23" name="Freeform 5199"/>
                <p:cNvSpPr>
                  <a:spLocks/>
                </p:cNvSpPr>
                <p:nvPr/>
              </p:nvSpPr>
              <p:spPr bwMode="auto">
                <a:xfrm>
                  <a:off x="3386" y="3188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0" y="14"/>
                    </a:cxn>
                    <a:cxn ang="0">
                      <a:pos x="50" y="8"/>
                    </a:cxn>
                  </a:cxnLst>
                  <a:rect l="0" t="0" r="r" b="b"/>
                  <a:pathLst>
                    <a:path w="50" h="14">
                      <a:moveTo>
                        <a:pt x="50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0" y="14"/>
                      </a:lnTo>
                      <a:lnTo>
                        <a:pt x="50" y="8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24" name="Freeform 5200"/>
                <p:cNvSpPr>
                  <a:spLocks/>
                </p:cNvSpPr>
                <p:nvPr/>
              </p:nvSpPr>
              <p:spPr bwMode="auto">
                <a:xfrm>
                  <a:off x="3386" y="3188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0" y="14"/>
                    </a:cxn>
                    <a:cxn ang="0">
                      <a:pos x="50" y="8"/>
                    </a:cxn>
                  </a:cxnLst>
                  <a:rect l="0" t="0" r="r" b="b"/>
                  <a:pathLst>
                    <a:path w="50" h="14">
                      <a:moveTo>
                        <a:pt x="50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0" y="14"/>
                      </a:lnTo>
                      <a:lnTo>
                        <a:pt x="50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25" name="Freeform 5201"/>
                <p:cNvSpPr>
                  <a:spLocks/>
                </p:cNvSpPr>
                <p:nvPr/>
              </p:nvSpPr>
              <p:spPr bwMode="auto">
                <a:xfrm>
                  <a:off x="3364" y="3196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30" y="14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4">
                      <a:moveTo>
                        <a:pt x="52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30" y="14"/>
                      </a:lnTo>
                      <a:lnTo>
                        <a:pt x="52" y="6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26" name="Freeform 5202"/>
                <p:cNvSpPr>
                  <a:spLocks/>
                </p:cNvSpPr>
                <p:nvPr/>
              </p:nvSpPr>
              <p:spPr bwMode="auto">
                <a:xfrm>
                  <a:off x="3364" y="3196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30" y="14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4">
                      <a:moveTo>
                        <a:pt x="52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30" y="14"/>
                      </a:lnTo>
                      <a:lnTo>
                        <a:pt x="5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27" name="Freeform 5203"/>
                <p:cNvSpPr>
                  <a:spLocks/>
                </p:cNvSpPr>
                <p:nvPr/>
              </p:nvSpPr>
              <p:spPr bwMode="auto">
                <a:xfrm>
                  <a:off x="3342" y="3202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0" y="14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4">
                      <a:moveTo>
                        <a:pt x="52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0" y="14"/>
                      </a:lnTo>
                      <a:lnTo>
                        <a:pt x="52" y="8"/>
                      </a:lnTo>
                      <a:close/>
                    </a:path>
                  </a:pathLst>
                </a:custGeom>
                <a:solidFill>
                  <a:srgbClr val="007C45"/>
                </a:solidFill>
                <a:ln w="0">
                  <a:solidFill>
                    <a:srgbClr val="007C4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28" name="Freeform 5204"/>
                <p:cNvSpPr>
                  <a:spLocks/>
                </p:cNvSpPr>
                <p:nvPr/>
              </p:nvSpPr>
              <p:spPr bwMode="auto">
                <a:xfrm>
                  <a:off x="3342" y="3202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0" y="14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4">
                      <a:moveTo>
                        <a:pt x="52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0" y="14"/>
                      </a:lnTo>
                      <a:lnTo>
                        <a:pt x="52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29" name="Freeform 5205"/>
                <p:cNvSpPr>
                  <a:spLocks/>
                </p:cNvSpPr>
                <p:nvPr/>
              </p:nvSpPr>
              <p:spPr bwMode="auto">
                <a:xfrm>
                  <a:off x="3320" y="3210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30" y="14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4">
                      <a:moveTo>
                        <a:pt x="52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30" y="14"/>
                      </a:lnTo>
                      <a:lnTo>
                        <a:pt x="52" y="6"/>
                      </a:lnTo>
                      <a:close/>
                    </a:path>
                  </a:pathLst>
                </a:custGeom>
                <a:solidFill>
                  <a:srgbClr val="007C44"/>
                </a:solidFill>
                <a:ln w="0">
                  <a:solidFill>
                    <a:srgbClr val="007C4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30" name="Freeform 5206"/>
                <p:cNvSpPr>
                  <a:spLocks/>
                </p:cNvSpPr>
                <p:nvPr/>
              </p:nvSpPr>
              <p:spPr bwMode="auto">
                <a:xfrm>
                  <a:off x="3320" y="3210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30" y="14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4">
                      <a:moveTo>
                        <a:pt x="52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30" y="14"/>
                      </a:lnTo>
                      <a:lnTo>
                        <a:pt x="5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31" name="Freeform 5207"/>
                <p:cNvSpPr>
                  <a:spLocks/>
                </p:cNvSpPr>
                <p:nvPr/>
              </p:nvSpPr>
              <p:spPr bwMode="auto">
                <a:xfrm>
                  <a:off x="3298" y="3216"/>
                  <a:ext cx="52" cy="16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28" y="16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6">
                      <a:moveTo>
                        <a:pt x="52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8" y="16"/>
                      </a:lnTo>
                      <a:lnTo>
                        <a:pt x="52" y="8"/>
                      </a:lnTo>
                      <a:close/>
                    </a:path>
                  </a:pathLst>
                </a:custGeom>
                <a:solidFill>
                  <a:srgbClr val="007C43"/>
                </a:solidFill>
                <a:ln w="0">
                  <a:solidFill>
                    <a:srgbClr val="007C4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32" name="Freeform 5208"/>
                <p:cNvSpPr>
                  <a:spLocks/>
                </p:cNvSpPr>
                <p:nvPr/>
              </p:nvSpPr>
              <p:spPr bwMode="auto">
                <a:xfrm>
                  <a:off x="3298" y="3216"/>
                  <a:ext cx="52" cy="16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28" y="16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6">
                      <a:moveTo>
                        <a:pt x="52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8" y="16"/>
                      </a:lnTo>
                      <a:lnTo>
                        <a:pt x="52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33" name="Freeform 5209"/>
                <p:cNvSpPr>
                  <a:spLocks/>
                </p:cNvSpPr>
                <p:nvPr/>
              </p:nvSpPr>
              <p:spPr bwMode="auto">
                <a:xfrm>
                  <a:off x="3274" y="3224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30" y="14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4">
                      <a:moveTo>
                        <a:pt x="52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30" y="14"/>
                      </a:lnTo>
                      <a:lnTo>
                        <a:pt x="52" y="8"/>
                      </a:lnTo>
                      <a:close/>
                    </a:path>
                  </a:pathLst>
                </a:custGeom>
                <a:solidFill>
                  <a:srgbClr val="007C40"/>
                </a:solidFill>
                <a:ln w="0">
                  <a:solidFill>
                    <a:srgbClr val="007C4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34" name="Freeform 5210"/>
                <p:cNvSpPr>
                  <a:spLocks/>
                </p:cNvSpPr>
                <p:nvPr/>
              </p:nvSpPr>
              <p:spPr bwMode="auto">
                <a:xfrm>
                  <a:off x="3274" y="3224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30" y="14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4">
                      <a:moveTo>
                        <a:pt x="52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30" y="14"/>
                      </a:lnTo>
                      <a:lnTo>
                        <a:pt x="52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35" name="Freeform 5211"/>
                <p:cNvSpPr>
                  <a:spLocks/>
                </p:cNvSpPr>
                <p:nvPr/>
              </p:nvSpPr>
              <p:spPr bwMode="auto">
                <a:xfrm>
                  <a:off x="3252" y="3230"/>
                  <a:ext cx="52" cy="16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28" y="16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6">
                      <a:moveTo>
                        <a:pt x="52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8" y="16"/>
                      </a:lnTo>
                      <a:lnTo>
                        <a:pt x="52" y="8"/>
                      </a:lnTo>
                      <a:close/>
                    </a:path>
                  </a:pathLst>
                </a:custGeom>
                <a:solidFill>
                  <a:srgbClr val="007C3C"/>
                </a:solidFill>
                <a:ln w="0">
                  <a:solidFill>
                    <a:srgbClr val="007C3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36" name="Freeform 5212"/>
                <p:cNvSpPr>
                  <a:spLocks/>
                </p:cNvSpPr>
                <p:nvPr/>
              </p:nvSpPr>
              <p:spPr bwMode="auto">
                <a:xfrm>
                  <a:off x="3252" y="3230"/>
                  <a:ext cx="52" cy="16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28" y="16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6">
                      <a:moveTo>
                        <a:pt x="52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8" y="16"/>
                      </a:lnTo>
                      <a:lnTo>
                        <a:pt x="52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37" name="Freeform 5213"/>
                <p:cNvSpPr>
                  <a:spLocks/>
                </p:cNvSpPr>
                <p:nvPr/>
              </p:nvSpPr>
              <p:spPr bwMode="auto">
                <a:xfrm>
                  <a:off x="3228" y="3238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8" y="14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4">
                      <a:moveTo>
                        <a:pt x="52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8" y="14"/>
                      </a:lnTo>
                      <a:lnTo>
                        <a:pt x="52" y="8"/>
                      </a:lnTo>
                      <a:close/>
                    </a:path>
                  </a:pathLst>
                </a:custGeom>
                <a:solidFill>
                  <a:srgbClr val="007C38"/>
                </a:solidFill>
                <a:ln w="0">
                  <a:solidFill>
                    <a:srgbClr val="007C3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38" name="Freeform 5214"/>
                <p:cNvSpPr>
                  <a:spLocks/>
                </p:cNvSpPr>
                <p:nvPr/>
              </p:nvSpPr>
              <p:spPr bwMode="auto">
                <a:xfrm>
                  <a:off x="3228" y="3238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8" y="14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4">
                      <a:moveTo>
                        <a:pt x="52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8" y="14"/>
                      </a:lnTo>
                      <a:lnTo>
                        <a:pt x="52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39" name="Freeform 5215"/>
                <p:cNvSpPr>
                  <a:spLocks/>
                </p:cNvSpPr>
                <p:nvPr/>
              </p:nvSpPr>
              <p:spPr bwMode="auto">
                <a:xfrm>
                  <a:off x="3204" y="3244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8" y="14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4">
                      <a:moveTo>
                        <a:pt x="52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8" y="14"/>
                      </a:lnTo>
                      <a:lnTo>
                        <a:pt x="52" y="8"/>
                      </a:lnTo>
                      <a:close/>
                    </a:path>
                  </a:pathLst>
                </a:custGeom>
                <a:solidFill>
                  <a:srgbClr val="007B33"/>
                </a:solidFill>
                <a:ln w="0">
                  <a:solidFill>
                    <a:srgbClr val="007B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40" name="Freeform 5216"/>
                <p:cNvSpPr>
                  <a:spLocks/>
                </p:cNvSpPr>
                <p:nvPr/>
              </p:nvSpPr>
              <p:spPr bwMode="auto">
                <a:xfrm>
                  <a:off x="3204" y="3244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28" y="14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4">
                      <a:moveTo>
                        <a:pt x="52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28" y="14"/>
                      </a:lnTo>
                      <a:lnTo>
                        <a:pt x="52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41" name="Freeform 5217"/>
                <p:cNvSpPr>
                  <a:spLocks/>
                </p:cNvSpPr>
                <p:nvPr/>
              </p:nvSpPr>
              <p:spPr bwMode="auto">
                <a:xfrm>
                  <a:off x="3178" y="3250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30" y="12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2">
                      <a:moveTo>
                        <a:pt x="54" y="8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30" y="12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007B2D"/>
                </a:solidFill>
                <a:ln w="0">
                  <a:solidFill>
                    <a:srgbClr val="007B2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42" name="Freeform 5218"/>
                <p:cNvSpPr>
                  <a:spLocks/>
                </p:cNvSpPr>
                <p:nvPr/>
              </p:nvSpPr>
              <p:spPr bwMode="auto">
                <a:xfrm>
                  <a:off x="3178" y="3250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30" y="12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2">
                      <a:moveTo>
                        <a:pt x="54" y="8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30" y="12"/>
                      </a:lnTo>
                      <a:lnTo>
                        <a:pt x="5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43" name="Freeform 5219"/>
                <p:cNvSpPr>
                  <a:spLocks/>
                </p:cNvSpPr>
                <p:nvPr/>
              </p:nvSpPr>
              <p:spPr bwMode="auto">
                <a:xfrm>
                  <a:off x="3154" y="3256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24" y="0"/>
                    </a:cxn>
                    <a:cxn ang="0">
                      <a:pos x="0" y="4"/>
                    </a:cxn>
                    <a:cxn ang="0">
                      <a:pos x="30" y="12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2">
                      <a:moveTo>
                        <a:pt x="54" y="6"/>
                      </a:moveTo>
                      <a:lnTo>
                        <a:pt x="24" y="0"/>
                      </a:lnTo>
                      <a:lnTo>
                        <a:pt x="0" y="4"/>
                      </a:lnTo>
                      <a:lnTo>
                        <a:pt x="30" y="12"/>
                      </a:lnTo>
                      <a:lnTo>
                        <a:pt x="54" y="6"/>
                      </a:lnTo>
                      <a:close/>
                    </a:path>
                  </a:pathLst>
                </a:custGeom>
                <a:solidFill>
                  <a:srgbClr val="007926"/>
                </a:solidFill>
                <a:ln w="0">
                  <a:solidFill>
                    <a:srgbClr val="00792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44" name="Freeform 5220"/>
                <p:cNvSpPr>
                  <a:spLocks/>
                </p:cNvSpPr>
                <p:nvPr/>
              </p:nvSpPr>
              <p:spPr bwMode="auto">
                <a:xfrm>
                  <a:off x="3154" y="3256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24" y="0"/>
                    </a:cxn>
                    <a:cxn ang="0">
                      <a:pos x="0" y="4"/>
                    </a:cxn>
                    <a:cxn ang="0">
                      <a:pos x="30" y="12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2">
                      <a:moveTo>
                        <a:pt x="54" y="6"/>
                      </a:moveTo>
                      <a:lnTo>
                        <a:pt x="24" y="0"/>
                      </a:lnTo>
                      <a:lnTo>
                        <a:pt x="0" y="4"/>
                      </a:lnTo>
                      <a:lnTo>
                        <a:pt x="30" y="12"/>
                      </a:lnTo>
                      <a:lnTo>
                        <a:pt x="5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45" name="Freeform 5221"/>
                <p:cNvSpPr>
                  <a:spLocks/>
                </p:cNvSpPr>
                <p:nvPr/>
              </p:nvSpPr>
              <p:spPr bwMode="auto">
                <a:xfrm>
                  <a:off x="3128" y="3260"/>
                  <a:ext cx="56" cy="12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30" y="12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2">
                      <a:moveTo>
                        <a:pt x="56" y="8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30" y="12"/>
                      </a:lnTo>
                      <a:lnTo>
                        <a:pt x="56" y="8"/>
                      </a:lnTo>
                      <a:close/>
                    </a:path>
                  </a:pathLst>
                </a:custGeom>
                <a:solidFill>
                  <a:srgbClr val="007820"/>
                </a:solidFill>
                <a:ln w="0">
                  <a:solidFill>
                    <a:srgbClr val="00782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46" name="Freeform 5222"/>
                <p:cNvSpPr>
                  <a:spLocks/>
                </p:cNvSpPr>
                <p:nvPr/>
              </p:nvSpPr>
              <p:spPr bwMode="auto">
                <a:xfrm>
                  <a:off x="3128" y="3260"/>
                  <a:ext cx="56" cy="12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30" y="12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2">
                      <a:moveTo>
                        <a:pt x="56" y="8"/>
                      </a:move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30" y="12"/>
                      </a:lnTo>
                      <a:lnTo>
                        <a:pt x="5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47" name="Freeform 5223"/>
                <p:cNvSpPr>
                  <a:spLocks/>
                </p:cNvSpPr>
                <p:nvPr/>
              </p:nvSpPr>
              <p:spPr bwMode="auto">
                <a:xfrm>
                  <a:off x="3102" y="3266"/>
                  <a:ext cx="56" cy="10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30" y="10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0">
                      <a:moveTo>
                        <a:pt x="56" y="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30" y="10"/>
                      </a:lnTo>
                      <a:lnTo>
                        <a:pt x="56" y="6"/>
                      </a:lnTo>
                      <a:close/>
                    </a:path>
                  </a:pathLst>
                </a:custGeom>
                <a:solidFill>
                  <a:srgbClr val="007619"/>
                </a:solidFill>
                <a:ln w="0">
                  <a:solidFill>
                    <a:srgbClr val="00761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48" name="Freeform 5224"/>
                <p:cNvSpPr>
                  <a:spLocks/>
                </p:cNvSpPr>
                <p:nvPr/>
              </p:nvSpPr>
              <p:spPr bwMode="auto">
                <a:xfrm>
                  <a:off x="3102" y="3266"/>
                  <a:ext cx="56" cy="10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30" y="10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0">
                      <a:moveTo>
                        <a:pt x="56" y="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30" y="10"/>
                      </a:lnTo>
                      <a:lnTo>
                        <a:pt x="5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49" name="Freeform 5225"/>
                <p:cNvSpPr>
                  <a:spLocks/>
                </p:cNvSpPr>
                <p:nvPr/>
              </p:nvSpPr>
              <p:spPr bwMode="auto">
                <a:xfrm>
                  <a:off x="3076" y="3270"/>
                  <a:ext cx="56" cy="10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30" y="10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0">
                      <a:moveTo>
                        <a:pt x="56" y="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30" y="10"/>
                      </a:lnTo>
                      <a:lnTo>
                        <a:pt x="56" y="6"/>
                      </a:lnTo>
                      <a:close/>
                    </a:path>
                  </a:pathLst>
                </a:custGeom>
                <a:solidFill>
                  <a:srgbClr val="007312"/>
                </a:solidFill>
                <a:ln w="0">
                  <a:solidFill>
                    <a:srgbClr val="00731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50" name="Freeform 5226"/>
                <p:cNvSpPr>
                  <a:spLocks/>
                </p:cNvSpPr>
                <p:nvPr/>
              </p:nvSpPr>
              <p:spPr bwMode="auto">
                <a:xfrm>
                  <a:off x="3076" y="3270"/>
                  <a:ext cx="56" cy="10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30" y="10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0">
                      <a:moveTo>
                        <a:pt x="56" y="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30" y="10"/>
                      </a:lnTo>
                      <a:lnTo>
                        <a:pt x="5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51" name="Freeform 5227"/>
                <p:cNvSpPr>
                  <a:spLocks/>
                </p:cNvSpPr>
                <p:nvPr/>
              </p:nvSpPr>
              <p:spPr bwMode="auto">
                <a:xfrm>
                  <a:off x="3048" y="3274"/>
                  <a:ext cx="58" cy="8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28" y="0"/>
                    </a:cxn>
                    <a:cxn ang="0">
                      <a:pos x="0" y="2"/>
                    </a:cxn>
                    <a:cxn ang="0">
                      <a:pos x="30" y="8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8">
                      <a:moveTo>
                        <a:pt x="58" y="6"/>
                      </a:moveTo>
                      <a:lnTo>
                        <a:pt x="28" y="0"/>
                      </a:lnTo>
                      <a:lnTo>
                        <a:pt x="0" y="2"/>
                      </a:lnTo>
                      <a:lnTo>
                        <a:pt x="30" y="8"/>
                      </a:lnTo>
                      <a:lnTo>
                        <a:pt x="58" y="6"/>
                      </a:lnTo>
                      <a:close/>
                    </a:path>
                  </a:pathLst>
                </a:custGeom>
                <a:solidFill>
                  <a:srgbClr val="00700C"/>
                </a:solidFill>
                <a:ln w="0">
                  <a:solidFill>
                    <a:srgbClr val="00700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52" name="Freeform 5228"/>
                <p:cNvSpPr>
                  <a:spLocks/>
                </p:cNvSpPr>
                <p:nvPr/>
              </p:nvSpPr>
              <p:spPr bwMode="auto">
                <a:xfrm>
                  <a:off x="3048" y="3274"/>
                  <a:ext cx="58" cy="8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28" y="0"/>
                    </a:cxn>
                    <a:cxn ang="0">
                      <a:pos x="0" y="2"/>
                    </a:cxn>
                    <a:cxn ang="0">
                      <a:pos x="30" y="8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8">
                      <a:moveTo>
                        <a:pt x="58" y="6"/>
                      </a:moveTo>
                      <a:lnTo>
                        <a:pt x="28" y="0"/>
                      </a:lnTo>
                      <a:lnTo>
                        <a:pt x="0" y="2"/>
                      </a:lnTo>
                      <a:lnTo>
                        <a:pt x="30" y="8"/>
                      </a:lnTo>
                      <a:lnTo>
                        <a:pt x="5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53" name="Freeform 5229"/>
                <p:cNvSpPr>
                  <a:spLocks/>
                </p:cNvSpPr>
                <p:nvPr/>
              </p:nvSpPr>
              <p:spPr bwMode="auto">
                <a:xfrm>
                  <a:off x="3022" y="3276"/>
                  <a:ext cx="56" cy="10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30" y="10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0">
                      <a:moveTo>
                        <a:pt x="56" y="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30" y="10"/>
                      </a:lnTo>
                      <a:lnTo>
                        <a:pt x="56" y="6"/>
                      </a:lnTo>
                      <a:close/>
                    </a:path>
                  </a:pathLst>
                </a:custGeom>
                <a:solidFill>
                  <a:srgbClr val="006C07"/>
                </a:solidFill>
                <a:ln w="0">
                  <a:solidFill>
                    <a:srgbClr val="006C0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54" name="Freeform 5230"/>
                <p:cNvSpPr>
                  <a:spLocks/>
                </p:cNvSpPr>
                <p:nvPr/>
              </p:nvSpPr>
              <p:spPr bwMode="auto">
                <a:xfrm>
                  <a:off x="3022" y="3276"/>
                  <a:ext cx="56" cy="10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30" y="10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0">
                      <a:moveTo>
                        <a:pt x="56" y="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30" y="10"/>
                      </a:lnTo>
                      <a:lnTo>
                        <a:pt x="5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55" name="Freeform 5231"/>
                <p:cNvSpPr>
                  <a:spLocks/>
                </p:cNvSpPr>
                <p:nvPr/>
              </p:nvSpPr>
              <p:spPr bwMode="auto">
                <a:xfrm>
                  <a:off x="2994" y="3280"/>
                  <a:ext cx="58" cy="8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28" y="0"/>
                    </a:cxn>
                    <a:cxn ang="0">
                      <a:pos x="0" y="2"/>
                    </a:cxn>
                    <a:cxn ang="0">
                      <a:pos x="30" y="8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8">
                      <a:moveTo>
                        <a:pt x="58" y="6"/>
                      </a:moveTo>
                      <a:lnTo>
                        <a:pt x="28" y="0"/>
                      </a:lnTo>
                      <a:lnTo>
                        <a:pt x="0" y="2"/>
                      </a:lnTo>
                      <a:lnTo>
                        <a:pt x="30" y="8"/>
                      </a:lnTo>
                      <a:lnTo>
                        <a:pt x="58" y="6"/>
                      </a:lnTo>
                      <a:close/>
                    </a:path>
                  </a:pathLst>
                </a:custGeom>
                <a:solidFill>
                  <a:srgbClr val="006803"/>
                </a:solidFill>
                <a:ln w="0">
                  <a:solidFill>
                    <a:srgbClr val="00680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56" name="Freeform 5232"/>
                <p:cNvSpPr>
                  <a:spLocks/>
                </p:cNvSpPr>
                <p:nvPr/>
              </p:nvSpPr>
              <p:spPr bwMode="auto">
                <a:xfrm>
                  <a:off x="2994" y="3280"/>
                  <a:ext cx="58" cy="8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28" y="0"/>
                    </a:cxn>
                    <a:cxn ang="0">
                      <a:pos x="0" y="2"/>
                    </a:cxn>
                    <a:cxn ang="0">
                      <a:pos x="30" y="8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8">
                      <a:moveTo>
                        <a:pt x="58" y="6"/>
                      </a:moveTo>
                      <a:lnTo>
                        <a:pt x="28" y="0"/>
                      </a:lnTo>
                      <a:lnTo>
                        <a:pt x="0" y="2"/>
                      </a:lnTo>
                      <a:lnTo>
                        <a:pt x="30" y="8"/>
                      </a:lnTo>
                      <a:lnTo>
                        <a:pt x="5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57" name="Freeform 5233"/>
                <p:cNvSpPr>
                  <a:spLocks/>
                </p:cNvSpPr>
                <p:nvPr/>
              </p:nvSpPr>
              <p:spPr bwMode="auto">
                <a:xfrm>
                  <a:off x="2964" y="3282"/>
                  <a:ext cx="60" cy="8"/>
                </a:xfrm>
                <a:custGeom>
                  <a:avLst/>
                  <a:gdLst/>
                  <a:ahLst/>
                  <a:cxnLst>
                    <a:cxn ang="0">
                      <a:pos x="60" y="6"/>
                    </a:cxn>
                    <a:cxn ang="0">
                      <a:pos x="30" y="0"/>
                    </a:cxn>
                    <a:cxn ang="0">
                      <a:pos x="0" y="4"/>
                    </a:cxn>
                    <a:cxn ang="0">
                      <a:pos x="30" y="8"/>
                    </a:cxn>
                    <a:cxn ang="0">
                      <a:pos x="60" y="6"/>
                    </a:cxn>
                  </a:cxnLst>
                  <a:rect l="0" t="0" r="r" b="b"/>
                  <a:pathLst>
                    <a:path w="60" h="8">
                      <a:moveTo>
                        <a:pt x="60" y="6"/>
                      </a:moveTo>
                      <a:lnTo>
                        <a:pt x="30" y="0"/>
                      </a:lnTo>
                      <a:lnTo>
                        <a:pt x="0" y="4"/>
                      </a:lnTo>
                      <a:lnTo>
                        <a:pt x="30" y="8"/>
                      </a:lnTo>
                      <a:lnTo>
                        <a:pt x="60" y="6"/>
                      </a:lnTo>
                      <a:close/>
                    </a:path>
                  </a:pathLst>
                </a:custGeom>
                <a:solidFill>
                  <a:srgbClr val="006300"/>
                </a:solidFill>
                <a:ln w="0">
                  <a:solidFill>
                    <a:srgbClr val="0063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58" name="Freeform 5234"/>
                <p:cNvSpPr>
                  <a:spLocks/>
                </p:cNvSpPr>
                <p:nvPr/>
              </p:nvSpPr>
              <p:spPr bwMode="auto">
                <a:xfrm>
                  <a:off x="2964" y="3282"/>
                  <a:ext cx="60" cy="8"/>
                </a:xfrm>
                <a:custGeom>
                  <a:avLst/>
                  <a:gdLst/>
                  <a:ahLst/>
                  <a:cxnLst>
                    <a:cxn ang="0">
                      <a:pos x="60" y="6"/>
                    </a:cxn>
                    <a:cxn ang="0">
                      <a:pos x="30" y="0"/>
                    </a:cxn>
                    <a:cxn ang="0">
                      <a:pos x="0" y="4"/>
                    </a:cxn>
                    <a:cxn ang="0">
                      <a:pos x="30" y="8"/>
                    </a:cxn>
                    <a:cxn ang="0">
                      <a:pos x="60" y="6"/>
                    </a:cxn>
                  </a:cxnLst>
                  <a:rect l="0" t="0" r="r" b="b"/>
                  <a:pathLst>
                    <a:path w="60" h="8">
                      <a:moveTo>
                        <a:pt x="60" y="6"/>
                      </a:moveTo>
                      <a:lnTo>
                        <a:pt x="30" y="0"/>
                      </a:lnTo>
                      <a:lnTo>
                        <a:pt x="0" y="4"/>
                      </a:lnTo>
                      <a:lnTo>
                        <a:pt x="30" y="8"/>
                      </a:lnTo>
                      <a:lnTo>
                        <a:pt x="6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59" name="Freeform 5235"/>
                <p:cNvSpPr>
                  <a:spLocks/>
                </p:cNvSpPr>
                <p:nvPr/>
              </p:nvSpPr>
              <p:spPr bwMode="auto">
                <a:xfrm>
                  <a:off x="2936" y="3286"/>
                  <a:ext cx="58" cy="6"/>
                </a:xfrm>
                <a:custGeom>
                  <a:avLst/>
                  <a:gdLst/>
                  <a:ahLst/>
                  <a:cxnLst>
                    <a:cxn ang="0">
                      <a:pos x="58" y="4"/>
                    </a:cxn>
                    <a:cxn ang="0">
                      <a:pos x="28" y="0"/>
                    </a:cxn>
                    <a:cxn ang="0">
                      <a:pos x="0" y="2"/>
                    </a:cxn>
                    <a:cxn ang="0">
                      <a:pos x="30" y="6"/>
                    </a:cxn>
                    <a:cxn ang="0">
                      <a:pos x="58" y="4"/>
                    </a:cxn>
                  </a:cxnLst>
                  <a:rect l="0" t="0" r="r" b="b"/>
                  <a:pathLst>
                    <a:path w="58" h="6">
                      <a:moveTo>
                        <a:pt x="58" y="4"/>
                      </a:moveTo>
                      <a:lnTo>
                        <a:pt x="28" y="0"/>
                      </a:lnTo>
                      <a:lnTo>
                        <a:pt x="0" y="2"/>
                      </a:lnTo>
                      <a:lnTo>
                        <a:pt x="30" y="6"/>
                      </a:lnTo>
                      <a:lnTo>
                        <a:pt x="58" y="4"/>
                      </a:lnTo>
                      <a:close/>
                    </a:path>
                  </a:pathLst>
                </a:custGeom>
                <a:solidFill>
                  <a:srgbClr val="005F00"/>
                </a:solidFill>
                <a:ln w="0">
                  <a:solidFill>
                    <a:srgbClr val="005F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60" name="Freeform 5236"/>
                <p:cNvSpPr>
                  <a:spLocks/>
                </p:cNvSpPr>
                <p:nvPr/>
              </p:nvSpPr>
              <p:spPr bwMode="auto">
                <a:xfrm>
                  <a:off x="2936" y="3286"/>
                  <a:ext cx="58" cy="6"/>
                </a:xfrm>
                <a:custGeom>
                  <a:avLst/>
                  <a:gdLst/>
                  <a:ahLst/>
                  <a:cxnLst>
                    <a:cxn ang="0">
                      <a:pos x="58" y="4"/>
                    </a:cxn>
                    <a:cxn ang="0">
                      <a:pos x="28" y="0"/>
                    </a:cxn>
                    <a:cxn ang="0">
                      <a:pos x="0" y="2"/>
                    </a:cxn>
                    <a:cxn ang="0">
                      <a:pos x="30" y="6"/>
                    </a:cxn>
                    <a:cxn ang="0">
                      <a:pos x="58" y="4"/>
                    </a:cxn>
                  </a:cxnLst>
                  <a:rect l="0" t="0" r="r" b="b"/>
                  <a:pathLst>
                    <a:path w="58" h="6">
                      <a:moveTo>
                        <a:pt x="58" y="4"/>
                      </a:moveTo>
                      <a:lnTo>
                        <a:pt x="28" y="0"/>
                      </a:lnTo>
                      <a:lnTo>
                        <a:pt x="0" y="2"/>
                      </a:lnTo>
                      <a:lnTo>
                        <a:pt x="30" y="6"/>
                      </a:lnTo>
                      <a:lnTo>
                        <a:pt x="58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61" name="Freeform 5237"/>
                <p:cNvSpPr>
                  <a:spLocks/>
                </p:cNvSpPr>
                <p:nvPr/>
              </p:nvSpPr>
              <p:spPr bwMode="auto">
                <a:xfrm>
                  <a:off x="2906" y="3288"/>
                  <a:ext cx="60" cy="8"/>
                </a:xfrm>
                <a:custGeom>
                  <a:avLst/>
                  <a:gdLst/>
                  <a:ahLst/>
                  <a:cxnLst>
                    <a:cxn ang="0">
                      <a:pos x="60" y="4"/>
                    </a:cxn>
                    <a:cxn ang="0">
                      <a:pos x="30" y="0"/>
                    </a:cxn>
                    <a:cxn ang="0">
                      <a:pos x="0" y="4"/>
                    </a:cxn>
                    <a:cxn ang="0">
                      <a:pos x="30" y="8"/>
                    </a:cxn>
                    <a:cxn ang="0">
                      <a:pos x="60" y="4"/>
                    </a:cxn>
                  </a:cxnLst>
                  <a:rect l="0" t="0" r="r" b="b"/>
                  <a:pathLst>
                    <a:path w="60" h="8">
                      <a:moveTo>
                        <a:pt x="60" y="4"/>
                      </a:moveTo>
                      <a:lnTo>
                        <a:pt x="30" y="0"/>
                      </a:lnTo>
                      <a:lnTo>
                        <a:pt x="0" y="4"/>
                      </a:lnTo>
                      <a:lnTo>
                        <a:pt x="30" y="8"/>
                      </a:lnTo>
                      <a:lnTo>
                        <a:pt x="60" y="4"/>
                      </a:lnTo>
                      <a:close/>
                    </a:path>
                  </a:pathLst>
                </a:custGeom>
                <a:solidFill>
                  <a:srgbClr val="005A01"/>
                </a:solidFill>
                <a:ln w="0">
                  <a:solidFill>
                    <a:srgbClr val="005A0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62" name="Freeform 5238"/>
                <p:cNvSpPr>
                  <a:spLocks/>
                </p:cNvSpPr>
                <p:nvPr/>
              </p:nvSpPr>
              <p:spPr bwMode="auto">
                <a:xfrm>
                  <a:off x="2906" y="3288"/>
                  <a:ext cx="60" cy="8"/>
                </a:xfrm>
                <a:custGeom>
                  <a:avLst/>
                  <a:gdLst/>
                  <a:ahLst/>
                  <a:cxnLst>
                    <a:cxn ang="0">
                      <a:pos x="60" y="4"/>
                    </a:cxn>
                    <a:cxn ang="0">
                      <a:pos x="30" y="0"/>
                    </a:cxn>
                    <a:cxn ang="0">
                      <a:pos x="0" y="4"/>
                    </a:cxn>
                    <a:cxn ang="0">
                      <a:pos x="30" y="8"/>
                    </a:cxn>
                    <a:cxn ang="0">
                      <a:pos x="60" y="4"/>
                    </a:cxn>
                  </a:cxnLst>
                  <a:rect l="0" t="0" r="r" b="b"/>
                  <a:pathLst>
                    <a:path w="60" h="8">
                      <a:moveTo>
                        <a:pt x="60" y="4"/>
                      </a:moveTo>
                      <a:lnTo>
                        <a:pt x="30" y="0"/>
                      </a:lnTo>
                      <a:lnTo>
                        <a:pt x="0" y="4"/>
                      </a:lnTo>
                      <a:lnTo>
                        <a:pt x="30" y="8"/>
                      </a:lnTo>
                      <a:lnTo>
                        <a:pt x="60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63" name="Freeform 5239"/>
                <p:cNvSpPr>
                  <a:spLocks/>
                </p:cNvSpPr>
                <p:nvPr/>
              </p:nvSpPr>
              <p:spPr bwMode="auto">
                <a:xfrm>
                  <a:off x="2876" y="3292"/>
                  <a:ext cx="60" cy="6"/>
                </a:xfrm>
                <a:custGeom>
                  <a:avLst/>
                  <a:gdLst/>
                  <a:ahLst/>
                  <a:cxnLst>
                    <a:cxn ang="0">
                      <a:pos x="60" y="4"/>
                    </a:cxn>
                    <a:cxn ang="0">
                      <a:pos x="30" y="0"/>
                    </a:cxn>
                    <a:cxn ang="0">
                      <a:pos x="0" y="4"/>
                    </a:cxn>
                    <a:cxn ang="0">
                      <a:pos x="30" y="6"/>
                    </a:cxn>
                    <a:cxn ang="0">
                      <a:pos x="60" y="4"/>
                    </a:cxn>
                  </a:cxnLst>
                  <a:rect l="0" t="0" r="r" b="b"/>
                  <a:pathLst>
                    <a:path w="60" h="6">
                      <a:moveTo>
                        <a:pt x="60" y="4"/>
                      </a:moveTo>
                      <a:lnTo>
                        <a:pt x="30" y="0"/>
                      </a:lnTo>
                      <a:lnTo>
                        <a:pt x="0" y="4"/>
                      </a:lnTo>
                      <a:lnTo>
                        <a:pt x="30" y="6"/>
                      </a:lnTo>
                      <a:lnTo>
                        <a:pt x="60" y="4"/>
                      </a:lnTo>
                      <a:close/>
                    </a:path>
                  </a:pathLst>
                </a:custGeom>
                <a:solidFill>
                  <a:srgbClr val="005505"/>
                </a:solidFill>
                <a:ln w="0">
                  <a:solidFill>
                    <a:srgbClr val="00550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64" name="Freeform 5240"/>
                <p:cNvSpPr>
                  <a:spLocks/>
                </p:cNvSpPr>
                <p:nvPr/>
              </p:nvSpPr>
              <p:spPr bwMode="auto">
                <a:xfrm>
                  <a:off x="2876" y="3292"/>
                  <a:ext cx="60" cy="6"/>
                </a:xfrm>
                <a:custGeom>
                  <a:avLst/>
                  <a:gdLst/>
                  <a:ahLst/>
                  <a:cxnLst>
                    <a:cxn ang="0">
                      <a:pos x="60" y="4"/>
                    </a:cxn>
                    <a:cxn ang="0">
                      <a:pos x="30" y="0"/>
                    </a:cxn>
                    <a:cxn ang="0">
                      <a:pos x="0" y="4"/>
                    </a:cxn>
                    <a:cxn ang="0">
                      <a:pos x="30" y="6"/>
                    </a:cxn>
                    <a:cxn ang="0">
                      <a:pos x="60" y="4"/>
                    </a:cxn>
                  </a:cxnLst>
                  <a:rect l="0" t="0" r="r" b="b"/>
                  <a:pathLst>
                    <a:path w="60" h="6">
                      <a:moveTo>
                        <a:pt x="60" y="4"/>
                      </a:moveTo>
                      <a:lnTo>
                        <a:pt x="30" y="0"/>
                      </a:lnTo>
                      <a:lnTo>
                        <a:pt x="0" y="4"/>
                      </a:lnTo>
                      <a:lnTo>
                        <a:pt x="30" y="6"/>
                      </a:lnTo>
                      <a:lnTo>
                        <a:pt x="60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65" name="Freeform 5241"/>
                <p:cNvSpPr>
                  <a:spLocks/>
                </p:cNvSpPr>
                <p:nvPr/>
              </p:nvSpPr>
              <p:spPr bwMode="auto">
                <a:xfrm>
                  <a:off x="2844" y="3296"/>
                  <a:ext cx="62" cy="8"/>
                </a:xfrm>
                <a:custGeom>
                  <a:avLst/>
                  <a:gdLst/>
                  <a:ahLst/>
                  <a:cxnLst>
                    <a:cxn ang="0">
                      <a:pos x="62" y="2"/>
                    </a:cxn>
                    <a:cxn ang="0">
                      <a:pos x="32" y="0"/>
                    </a:cxn>
                    <a:cxn ang="0">
                      <a:pos x="0" y="6"/>
                    </a:cxn>
                    <a:cxn ang="0">
                      <a:pos x="30" y="8"/>
                    </a:cxn>
                    <a:cxn ang="0">
                      <a:pos x="62" y="2"/>
                    </a:cxn>
                  </a:cxnLst>
                  <a:rect l="0" t="0" r="r" b="b"/>
                  <a:pathLst>
                    <a:path w="62" h="8">
                      <a:moveTo>
                        <a:pt x="62" y="2"/>
                      </a:moveTo>
                      <a:lnTo>
                        <a:pt x="32" y="0"/>
                      </a:lnTo>
                      <a:lnTo>
                        <a:pt x="0" y="6"/>
                      </a:lnTo>
                      <a:lnTo>
                        <a:pt x="30" y="8"/>
                      </a:lnTo>
                      <a:lnTo>
                        <a:pt x="62" y="2"/>
                      </a:lnTo>
                      <a:close/>
                    </a:path>
                  </a:pathLst>
                </a:custGeom>
                <a:solidFill>
                  <a:srgbClr val="00500C"/>
                </a:solidFill>
                <a:ln w="0">
                  <a:solidFill>
                    <a:srgbClr val="00500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66" name="Freeform 5242"/>
                <p:cNvSpPr>
                  <a:spLocks/>
                </p:cNvSpPr>
                <p:nvPr/>
              </p:nvSpPr>
              <p:spPr bwMode="auto">
                <a:xfrm>
                  <a:off x="2844" y="3296"/>
                  <a:ext cx="62" cy="8"/>
                </a:xfrm>
                <a:custGeom>
                  <a:avLst/>
                  <a:gdLst/>
                  <a:ahLst/>
                  <a:cxnLst>
                    <a:cxn ang="0">
                      <a:pos x="62" y="2"/>
                    </a:cxn>
                    <a:cxn ang="0">
                      <a:pos x="32" y="0"/>
                    </a:cxn>
                    <a:cxn ang="0">
                      <a:pos x="0" y="6"/>
                    </a:cxn>
                    <a:cxn ang="0">
                      <a:pos x="30" y="8"/>
                    </a:cxn>
                    <a:cxn ang="0">
                      <a:pos x="62" y="2"/>
                    </a:cxn>
                  </a:cxnLst>
                  <a:rect l="0" t="0" r="r" b="b"/>
                  <a:pathLst>
                    <a:path w="62" h="8">
                      <a:moveTo>
                        <a:pt x="62" y="2"/>
                      </a:moveTo>
                      <a:lnTo>
                        <a:pt x="32" y="0"/>
                      </a:lnTo>
                      <a:lnTo>
                        <a:pt x="0" y="6"/>
                      </a:lnTo>
                      <a:lnTo>
                        <a:pt x="30" y="8"/>
                      </a:lnTo>
                      <a:lnTo>
                        <a:pt x="62" y="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67" name="Freeform 5243"/>
                <p:cNvSpPr>
                  <a:spLocks/>
                </p:cNvSpPr>
                <p:nvPr/>
              </p:nvSpPr>
              <p:spPr bwMode="auto">
                <a:xfrm>
                  <a:off x="2814" y="3302"/>
                  <a:ext cx="60" cy="8"/>
                </a:xfrm>
                <a:custGeom>
                  <a:avLst/>
                  <a:gdLst/>
                  <a:ahLst/>
                  <a:cxnLst>
                    <a:cxn ang="0">
                      <a:pos x="60" y="2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30" y="8"/>
                    </a:cxn>
                    <a:cxn ang="0">
                      <a:pos x="60" y="2"/>
                    </a:cxn>
                  </a:cxnLst>
                  <a:rect l="0" t="0" r="r" b="b"/>
                  <a:pathLst>
                    <a:path w="60" h="8">
                      <a:moveTo>
                        <a:pt x="60" y="2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30" y="8"/>
                      </a:lnTo>
                      <a:lnTo>
                        <a:pt x="60" y="2"/>
                      </a:lnTo>
                      <a:close/>
                    </a:path>
                  </a:pathLst>
                </a:custGeom>
                <a:solidFill>
                  <a:srgbClr val="004C16"/>
                </a:solidFill>
                <a:ln w="0">
                  <a:solidFill>
                    <a:srgbClr val="004C1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68" name="Freeform 5244"/>
                <p:cNvSpPr>
                  <a:spLocks/>
                </p:cNvSpPr>
                <p:nvPr/>
              </p:nvSpPr>
              <p:spPr bwMode="auto">
                <a:xfrm>
                  <a:off x="2814" y="3302"/>
                  <a:ext cx="60" cy="8"/>
                </a:xfrm>
                <a:custGeom>
                  <a:avLst/>
                  <a:gdLst/>
                  <a:ahLst/>
                  <a:cxnLst>
                    <a:cxn ang="0">
                      <a:pos x="60" y="2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30" y="8"/>
                    </a:cxn>
                    <a:cxn ang="0">
                      <a:pos x="60" y="2"/>
                    </a:cxn>
                  </a:cxnLst>
                  <a:rect l="0" t="0" r="r" b="b"/>
                  <a:pathLst>
                    <a:path w="60" h="8">
                      <a:moveTo>
                        <a:pt x="60" y="2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30" y="8"/>
                      </a:lnTo>
                      <a:lnTo>
                        <a:pt x="60" y="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69" name="Freeform 5245"/>
                <p:cNvSpPr>
                  <a:spLocks/>
                </p:cNvSpPr>
                <p:nvPr/>
              </p:nvSpPr>
              <p:spPr bwMode="auto">
                <a:xfrm>
                  <a:off x="2782" y="3308"/>
                  <a:ext cx="62" cy="10"/>
                </a:xfrm>
                <a:custGeom>
                  <a:avLst/>
                  <a:gdLst/>
                  <a:ahLst/>
                  <a:cxnLst>
                    <a:cxn ang="0">
                      <a:pos x="62" y="2"/>
                    </a:cxn>
                    <a:cxn ang="0">
                      <a:pos x="32" y="0"/>
                    </a:cxn>
                    <a:cxn ang="0">
                      <a:pos x="0" y="8"/>
                    </a:cxn>
                    <a:cxn ang="0">
                      <a:pos x="28" y="10"/>
                    </a:cxn>
                    <a:cxn ang="0">
                      <a:pos x="62" y="2"/>
                    </a:cxn>
                  </a:cxnLst>
                  <a:rect l="0" t="0" r="r" b="b"/>
                  <a:pathLst>
                    <a:path w="62" h="10">
                      <a:moveTo>
                        <a:pt x="62" y="2"/>
                      </a:moveTo>
                      <a:lnTo>
                        <a:pt x="32" y="0"/>
                      </a:lnTo>
                      <a:lnTo>
                        <a:pt x="0" y="8"/>
                      </a:lnTo>
                      <a:lnTo>
                        <a:pt x="28" y="10"/>
                      </a:lnTo>
                      <a:lnTo>
                        <a:pt x="62" y="2"/>
                      </a:lnTo>
                      <a:close/>
                    </a:path>
                  </a:pathLst>
                </a:custGeom>
                <a:solidFill>
                  <a:srgbClr val="004824"/>
                </a:solidFill>
                <a:ln w="0">
                  <a:solidFill>
                    <a:srgbClr val="00482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70" name="Freeform 5246"/>
                <p:cNvSpPr>
                  <a:spLocks/>
                </p:cNvSpPr>
                <p:nvPr/>
              </p:nvSpPr>
              <p:spPr bwMode="auto">
                <a:xfrm>
                  <a:off x="2782" y="3308"/>
                  <a:ext cx="62" cy="10"/>
                </a:xfrm>
                <a:custGeom>
                  <a:avLst/>
                  <a:gdLst/>
                  <a:ahLst/>
                  <a:cxnLst>
                    <a:cxn ang="0">
                      <a:pos x="62" y="2"/>
                    </a:cxn>
                    <a:cxn ang="0">
                      <a:pos x="32" y="0"/>
                    </a:cxn>
                    <a:cxn ang="0">
                      <a:pos x="0" y="8"/>
                    </a:cxn>
                    <a:cxn ang="0">
                      <a:pos x="28" y="10"/>
                    </a:cxn>
                    <a:cxn ang="0">
                      <a:pos x="62" y="2"/>
                    </a:cxn>
                  </a:cxnLst>
                  <a:rect l="0" t="0" r="r" b="b"/>
                  <a:pathLst>
                    <a:path w="62" h="10">
                      <a:moveTo>
                        <a:pt x="62" y="2"/>
                      </a:moveTo>
                      <a:lnTo>
                        <a:pt x="32" y="0"/>
                      </a:lnTo>
                      <a:lnTo>
                        <a:pt x="0" y="8"/>
                      </a:lnTo>
                      <a:lnTo>
                        <a:pt x="28" y="10"/>
                      </a:lnTo>
                      <a:lnTo>
                        <a:pt x="62" y="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71" name="Freeform 5247"/>
                <p:cNvSpPr>
                  <a:spLocks/>
                </p:cNvSpPr>
                <p:nvPr/>
              </p:nvSpPr>
              <p:spPr bwMode="auto">
                <a:xfrm>
                  <a:off x="2748" y="3316"/>
                  <a:ext cx="62" cy="12"/>
                </a:xfrm>
                <a:custGeom>
                  <a:avLst/>
                  <a:gdLst/>
                  <a:ahLst/>
                  <a:cxnLst>
                    <a:cxn ang="0">
                      <a:pos x="62" y="2"/>
                    </a:cxn>
                    <a:cxn ang="0">
                      <a:pos x="34" y="0"/>
                    </a:cxn>
                    <a:cxn ang="0">
                      <a:pos x="0" y="12"/>
                    </a:cxn>
                    <a:cxn ang="0">
                      <a:pos x="30" y="12"/>
                    </a:cxn>
                    <a:cxn ang="0">
                      <a:pos x="62" y="2"/>
                    </a:cxn>
                  </a:cxnLst>
                  <a:rect l="0" t="0" r="r" b="b"/>
                  <a:pathLst>
                    <a:path w="62" h="12">
                      <a:moveTo>
                        <a:pt x="62" y="2"/>
                      </a:moveTo>
                      <a:lnTo>
                        <a:pt x="34" y="0"/>
                      </a:lnTo>
                      <a:lnTo>
                        <a:pt x="0" y="12"/>
                      </a:lnTo>
                      <a:lnTo>
                        <a:pt x="30" y="12"/>
                      </a:lnTo>
                      <a:lnTo>
                        <a:pt x="62" y="2"/>
                      </a:lnTo>
                      <a:close/>
                    </a:path>
                  </a:pathLst>
                </a:custGeom>
                <a:solidFill>
                  <a:srgbClr val="004536"/>
                </a:solidFill>
                <a:ln w="0">
                  <a:solidFill>
                    <a:srgbClr val="00453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72" name="Freeform 5248"/>
                <p:cNvSpPr>
                  <a:spLocks/>
                </p:cNvSpPr>
                <p:nvPr/>
              </p:nvSpPr>
              <p:spPr bwMode="auto">
                <a:xfrm>
                  <a:off x="2748" y="3316"/>
                  <a:ext cx="62" cy="12"/>
                </a:xfrm>
                <a:custGeom>
                  <a:avLst/>
                  <a:gdLst/>
                  <a:ahLst/>
                  <a:cxnLst>
                    <a:cxn ang="0">
                      <a:pos x="62" y="2"/>
                    </a:cxn>
                    <a:cxn ang="0">
                      <a:pos x="34" y="0"/>
                    </a:cxn>
                    <a:cxn ang="0">
                      <a:pos x="0" y="12"/>
                    </a:cxn>
                    <a:cxn ang="0">
                      <a:pos x="30" y="12"/>
                    </a:cxn>
                    <a:cxn ang="0">
                      <a:pos x="62" y="2"/>
                    </a:cxn>
                  </a:cxnLst>
                  <a:rect l="0" t="0" r="r" b="b"/>
                  <a:pathLst>
                    <a:path w="62" h="12">
                      <a:moveTo>
                        <a:pt x="62" y="2"/>
                      </a:moveTo>
                      <a:lnTo>
                        <a:pt x="34" y="0"/>
                      </a:lnTo>
                      <a:lnTo>
                        <a:pt x="0" y="12"/>
                      </a:lnTo>
                      <a:lnTo>
                        <a:pt x="30" y="12"/>
                      </a:lnTo>
                      <a:lnTo>
                        <a:pt x="62" y="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73" name="Freeform 5249"/>
                <p:cNvSpPr>
                  <a:spLocks/>
                </p:cNvSpPr>
                <p:nvPr/>
              </p:nvSpPr>
              <p:spPr bwMode="auto">
                <a:xfrm>
                  <a:off x="2716" y="3328"/>
                  <a:ext cx="62" cy="14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32" y="0"/>
                    </a:cxn>
                    <a:cxn ang="0">
                      <a:pos x="0" y="14"/>
                    </a:cxn>
                    <a:cxn ang="0">
                      <a:pos x="28" y="14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62" h="14">
                      <a:moveTo>
                        <a:pt x="62" y="0"/>
                      </a:moveTo>
                      <a:lnTo>
                        <a:pt x="32" y="0"/>
                      </a:lnTo>
                      <a:lnTo>
                        <a:pt x="0" y="14"/>
                      </a:lnTo>
                      <a:lnTo>
                        <a:pt x="28" y="14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solidFill>
                  <a:srgbClr val="00434A"/>
                </a:solidFill>
                <a:ln w="0">
                  <a:solidFill>
                    <a:srgbClr val="00434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74" name="Freeform 5250"/>
                <p:cNvSpPr>
                  <a:spLocks/>
                </p:cNvSpPr>
                <p:nvPr/>
              </p:nvSpPr>
              <p:spPr bwMode="auto">
                <a:xfrm>
                  <a:off x="2716" y="3328"/>
                  <a:ext cx="62" cy="14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32" y="0"/>
                    </a:cxn>
                    <a:cxn ang="0">
                      <a:pos x="0" y="14"/>
                    </a:cxn>
                    <a:cxn ang="0">
                      <a:pos x="28" y="14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62" h="14">
                      <a:moveTo>
                        <a:pt x="62" y="0"/>
                      </a:moveTo>
                      <a:lnTo>
                        <a:pt x="32" y="0"/>
                      </a:lnTo>
                      <a:lnTo>
                        <a:pt x="0" y="14"/>
                      </a:lnTo>
                      <a:lnTo>
                        <a:pt x="28" y="14"/>
                      </a:lnTo>
                      <a:lnTo>
                        <a:pt x="62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20" name="Group 5251"/>
              <p:cNvGrpSpPr>
                <a:grpSpLocks/>
              </p:cNvGrpSpPr>
              <p:nvPr/>
            </p:nvGrpSpPr>
            <p:grpSpPr bwMode="auto">
              <a:xfrm>
                <a:off x="2424" y="3196"/>
                <a:ext cx="1102" cy="354"/>
                <a:chOff x="2424" y="3196"/>
                <a:chExt cx="1102" cy="354"/>
              </a:xfrm>
            </p:grpSpPr>
            <p:sp>
              <p:nvSpPr>
                <p:cNvPr id="159876" name="Freeform 5252"/>
                <p:cNvSpPr>
                  <a:spLocks/>
                </p:cNvSpPr>
                <p:nvPr/>
              </p:nvSpPr>
              <p:spPr bwMode="auto">
                <a:xfrm>
                  <a:off x="2682" y="3342"/>
                  <a:ext cx="62" cy="18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34" y="0"/>
                    </a:cxn>
                    <a:cxn ang="0">
                      <a:pos x="0" y="16"/>
                    </a:cxn>
                    <a:cxn ang="0">
                      <a:pos x="28" y="18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62" h="18">
                      <a:moveTo>
                        <a:pt x="62" y="0"/>
                      </a:moveTo>
                      <a:lnTo>
                        <a:pt x="34" y="0"/>
                      </a:lnTo>
                      <a:lnTo>
                        <a:pt x="0" y="16"/>
                      </a:lnTo>
                      <a:lnTo>
                        <a:pt x="28" y="18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solidFill>
                  <a:srgbClr val="00425F"/>
                </a:solidFill>
                <a:ln w="0">
                  <a:solidFill>
                    <a:srgbClr val="00425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77" name="Freeform 5253"/>
                <p:cNvSpPr>
                  <a:spLocks/>
                </p:cNvSpPr>
                <p:nvPr/>
              </p:nvSpPr>
              <p:spPr bwMode="auto">
                <a:xfrm>
                  <a:off x="2682" y="3342"/>
                  <a:ext cx="62" cy="18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34" y="0"/>
                    </a:cxn>
                    <a:cxn ang="0">
                      <a:pos x="0" y="16"/>
                    </a:cxn>
                    <a:cxn ang="0">
                      <a:pos x="28" y="18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62" h="18">
                      <a:moveTo>
                        <a:pt x="62" y="0"/>
                      </a:moveTo>
                      <a:lnTo>
                        <a:pt x="34" y="0"/>
                      </a:lnTo>
                      <a:lnTo>
                        <a:pt x="0" y="16"/>
                      </a:lnTo>
                      <a:lnTo>
                        <a:pt x="28" y="18"/>
                      </a:lnTo>
                      <a:lnTo>
                        <a:pt x="62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78" name="Freeform 5254"/>
                <p:cNvSpPr>
                  <a:spLocks/>
                </p:cNvSpPr>
                <p:nvPr/>
              </p:nvSpPr>
              <p:spPr bwMode="auto">
                <a:xfrm>
                  <a:off x="2646" y="3358"/>
                  <a:ext cx="64" cy="24"/>
                </a:xfrm>
                <a:custGeom>
                  <a:avLst/>
                  <a:gdLst/>
                  <a:ahLst/>
                  <a:cxnLst>
                    <a:cxn ang="0">
                      <a:pos x="64" y="2"/>
                    </a:cxn>
                    <a:cxn ang="0">
                      <a:pos x="36" y="0"/>
                    </a:cxn>
                    <a:cxn ang="0">
                      <a:pos x="0" y="20"/>
                    </a:cxn>
                    <a:cxn ang="0">
                      <a:pos x="30" y="24"/>
                    </a:cxn>
                    <a:cxn ang="0">
                      <a:pos x="64" y="2"/>
                    </a:cxn>
                  </a:cxnLst>
                  <a:rect l="0" t="0" r="r" b="b"/>
                  <a:pathLst>
                    <a:path w="64" h="24">
                      <a:moveTo>
                        <a:pt x="64" y="2"/>
                      </a:moveTo>
                      <a:lnTo>
                        <a:pt x="36" y="0"/>
                      </a:lnTo>
                      <a:lnTo>
                        <a:pt x="0" y="20"/>
                      </a:lnTo>
                      <a:lnTo>
                        <a:pt x="30" y="24"/>
                      </a:lnTo>
                      <a:lnTo>
                        <a:pt x="64" y="2"/>
                      </a:lnTo>
                      <a:close/>
                    </a:path>
                  </a:pathLst>
                </a:custGeom>
                <a:solidFill>
                  <a:srgbClr val="004374"/>
                </a:solidFill>
                <a:ln w="0">
                  <a:solidFill>
                    <a:srgbClr val="00437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79" name="Freeform 5255"/>
                <p:cNvSpPr>
                  <a:spLocks/>
                </p:cNvSpPr>
                <p:nvPr/>
              </p:nvSpPr>
              <p:spPr bwMode="auto">
                <a:xfrm>
                  <a:off x="2646" y="3358"/>
                  <a:ext cx="64" cy="24"/>
                </a:xfrm>
                <a:custGeom>
                  <a:avLst/>
                  <a:gdLst/>
                  <a:ahLst/>
                  <a:cxnLst>
                    <a:cxn ang="0">
                      <a:pos x="64" y="2"/>
                    </a:cxn>
                    <a:cxn ang="0">
                      <a:pos x="36" y="0"/>
                    </a:cxn>
                    <a:cxn ang="0">
                      <a:pos x="0" y="20"/>
                    </a:cxn>
                    <a:cxn ang="0">
                      <a:pos x="30" y="24"/>
                    </a:cxn>
                    <a:cxn ang="0">
                      <a:pos x="64" y="2"/>
                    </a:cxn>
                  </a:cxnLst>
                  <a:rect l="0" t="0" r="r" b="b"/>
                  <a:pathLst>
                    <a:path w="64" h="24">
                      <a:moveTo>
                        <a:pt x="64" y="2"/>
                      </a:moveTo>
                      <a:lnTo>
                        <a:pt x="36" y="0"/>
                      </a:lnTo>
                      <a:lnTo>
                        <a:pt x="0" y="20"/>
                      </a:lnTo>
                      <a:lnTo>
                        <a:pt x="30" y="24"/>
                      </a:lnTo>
                      <a:lnTo>
                        <a:pt x="64" y="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80" name="Freeform 5256"/>
                <p:cNvSpPr>
                  <a:spLocks/>
                </p:cNvSpPr>
                <p:nvPr/>
              </p:nvSpPr>
              <p:spPr bwMode="auto">
                <a:xfrm>
                  <a:off x="2612" y="3378"/>
                  <a:ext cx="64" cy="30"/>
                </a:xfrm>
                <a:custGeom>
                  <a:avLst/>
                  <a:gdLst/>
                  <a:ahLst/>
                  <a:cxnLst>
                    <a:cxn ang="0">
                      <a:pos x="64" y="4"/>
                    </a:cxn>
                    <a:cxn ang="0">
                      <a:pos x="34" y="0"/>
                    </a:cxn>
                    <a:cxn ang="0">
                      <a:pos x="0" y="24"/>
                    </a:cxn>
                    <a:cxn ang="0">
                      <a:pos x="28" y="30"/>
                    </a:cxn>
                    <a:cxn ang="0">
                      <a:pos x="64" y="4"/>
                    </a:cxn>
                  </a:cxnLst>
                  <a:rect l="0" t="0" r="r" b="b"/>
                  <a:pathLst>
                    <a:path w="64" h="30">
                      <a:moveTo>
                        <a:pt x="64" y="4"/>
                      </a:moveTo>
                      <a:lnTo>
                        <a:pt x="34" y="0"/>
                      </a:lnTo>
                      <a:lnTo>
                        <a:pt x="0" y="24"/>
                      </a:lnTo>
                      <a:lnTo>
                        <a:pt x="28" y="30"/>
                      </a:lnTo>
                      <a:lnTo>
                        <a:pt x="64" y="4"/>
                      </a:lnTo>
                      <a:close/>
                    </a:path>
                  </a:pathLst>
                </a:custGeom>
                <a:solidFill>
                  <a:srgbClr val="004682"/>
                </a:solidFill>
                <a:ln w="0">
                  <a:solidFill>
                    <a:srgbClr val="00468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81" name="Freeform 5257"/>
                <p:cNvSpPr>
                  <a:spLocks/>
                </p:cNvSpPr>
                <p:nvPr/>
              </p:nvSpPr>
              <p:spPr bwMode="auto">
                <a:xfrm>
                  <a:off x="2612" y="3378"/>
                  <a:ext cx="64" cy="30"/>
                </a:xfrm>
                <a:custGeom>
                  <a:avLst/>
                  <a:gdLst/>
                  <a:ahLst/>
                  <a:cxnLst>
                    <a:cxn ang="0">
                      <a:pos x="64" y="4"/>
                    </a:cxn>
                    <a:cxn ang="0">
                      <a:pos x="34" y="0"/>
                    </a:cxn>
                    <a:cxn ang="0">
                      <a:pos x="0" y="24"/>
                    </a:cxn>
                    <a:cxn ang="0">
                      <a:pos x="28" y="30"/>
                    </a:cxn>
                    <a:cxn ang="0">
                      <a:pos x="64" y="4"/>
                    </a:cxn>
                  </a:cxnLst>
                  <a:rect l="0" t="0" r="r" b="b"/>
                  <a:pathLst>
                    <a:path w="64" h="30">
                      <a:moveTo>
                        <a:pt x="64" y="4"/>
                      </a:moveTo>
                      <a:lnTo>
                        <a:pt x="34" y="0"/>
                      </a:lnTo>
                      <a:lnTo>
                        <a:pt x="0" y="24"/>
                      </a:lnTo>
                      <a:lnTo>
                        <a:pt x="28" y="30"/>
                      </a:lnTo>
                      <a:lnTo>
                        <a:pt x="64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82" name="Freeform 5258"/>
                <p:cNvSpPr>
                  <a:spLocks/>
                </p:cNvSpPr>
                <p:nvPr/>
              </p:nvSpPr>
              <p:spPr bwMode="auto">
                <a:xfrm>
                  <a:off x="2576" y="3402"/>
                  <a:ext cx="64" cy="34"/>
                </a:xfrm>
                <a:custGeom>
                  <a:avLst/>
                  <a:gdLst/>
                  <a:ahLst/>
                  <a:cxnLst>
                    <a:cxn ang="0">
                      <a:pos x="64" y="6"/>
                    </a:cxn>
                    <a:cxn ang="0">
                      <a:pos x="36" y="0"/>
                    </a:cxn>
                    <a:cxn ang="0">
                      <a:pos x="0" y="26"/>
                    </a:cxn>
                    <a:cxn ang="0">
                      <a:pos x="28" y="34"/>
                    </a:cxn>
                    <a:cxn ang="0">
                      <a:pos x="64" y="6"/>
                    </a:cxn>
                  </a:cxnLst>
                  <a:rect l="0" t="0" r="r" b="b"/>
                  <a:pathLst>
                    <a:path w="64" h="34">
                      <a:moveTo>
                        <a:pt x="64" y="6"/>
                      </a:moveTo>
                      <a:lnTo>
                        <a:pt x="36" y="0"/>
                      </a:lnTo>
                      <a:lnTo>
                        <a:pt x="0" y="26"/>
                      </a:lnTo>
                      <a:lnTo>
                        <a:pt x="28" y="34"/>
                      </a:lnTo>
                      <a:lnTo>
                        <a:pt x="64" y="6"/>
                      </a:lnTo>
                      <a:close/>
                    </a:path>
                  </a:pathLst>
                </a:custGeom>
                <a:solidFill>
                  <a:srgbClr val="004B8C"/>
                </a:solidFill>
                <a:ln w="0">
                  <a:solidFill>
                    <a:srgbClr val="004B8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83" name="Freeform 5259"/>
                <p:cNvSpPr>
                  <a:spLocks/>
                </p:cNvSpPr>
                <p:nvPr/>
              </p:nvSpPr>
              <p:spPr bwMode="auto">
                <a:xfrm>
                  <a:off x="2576" y="3402"/>
                  <a:ext cx="64" cy="34"/>
                </a:xfrm>
                <a:custGeom>
                  <a:avLst/>
                  <a:gdLst/>
                  <a:ahLst/>
                  <a:cxnLst>
                    <a:cxn ang="0">
                      <a:pos x="64" y="6"/>
                    </a:cxn>
                    <a:cxn ang="0">
                      <a:pos x="36" y="0"/>
                    </a:cxn>
                    <a:cxn ang="0">
                      <a:pos x="0" y="26"/>
                    </a:cxn>
                    <a:cxn ang="0">
                      <a:pos x="28" y="34"/>
                    </a:cxn>
                    <a:cxn ang="0">
                      <a:pos x="64" y="6"/>
                    </a:cxn>
                  </a:cxnLst>
                  <a:rect l="0" t="0" r="r" b="b"/>
                  <a:pathLst>
                    <a:path w="64" h="34">
                      <a:moveTo>
                        <a:pt x="64" y="6"/>
                      </a:moveTo>
                      <a:lnTo>
                        <a:pt x="36" y="0"/>
                      </a:lnTo>
                      <a:lnTo>
                        <a:pt x="0" y="26"/>
                      </a:lnTo>
                      <a:lnTo>
                        <a:pt x="28" y="34"/>
                      </a:lnTo>
                      <a:lnTo>
                        <a:pt x="6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84" name="Freeform 5260"/>
                <p:cNvSpPr>
                  <a:spLocks/>
                </p:cNvSpPr>
                <p:nvPr/>
              </p:nvSpPr>
              <p:spPr bwMode="auto">
                <a:xfrm>
                  <a:off x="2540" y="3428"/>
                  <a:ext cx="64" cy="36"/>
                </a:xfrm>
                <a:custGeom>
                  <a:avLst/>
                  <a:gdLst/>
                  <a:ahLst/>
                  <a:cxnLst>
                    <a:cxn ang="0">
                      <a:pos x="64" y="8"/>
                    </a:cxn>
                    <a:cxn ang="0">
                      <a:pos x="36" y="0"/>
                    </a:cxn>
                    <a:cxn ang="0">
                      <a:pos x="0" y="26"/>
                    </a:cxn>
                    <a:cxn ang="0">
                      <a:pos x="28" y="36"/>
                    </a:cxn>
                    <a:cxn ang="0">
                      <a:pos x="64" y="8"/>
                    </a:cxn>
                  </a:cxnLst>
                  <a:rect l="0" t="0" r="r" b="b"/>
                  <a:pathLst>
                    <a:path w="64" h="36">
                      <a:moveTo>
                        <a:pt x="64" y="8"/>
                      </a:moveTo>
                      <a:lnTo>
                        <a:pt x="36" y="0"/>
                      </a:lnTo>
                      <a:lnTo>
                        <a:pt x="0" y="26"/>
                      </a:lnTo>
                      <a:lnTo>
                        <a:pt x="28" y="36"/>
                      </a:lnTo>
                      <a:lnTo>
                        <a:pt x="64" y="8"/>
                      </a:lnTo>
                      <a:close/>
                    </a:path>
                  </a:pathLst>
                </a:custGeom>
                <a:solidFill>
                  <a:srgbClr val="00548A"/>
                </a:solidFill>
                <a:ln w="0">
                  <a:solidFill>
                    <a:srgbClr val="00548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85" name="Freeform 5261"/>
                <p:cNvSpPr>
                  <a:spLocks/>
                </p:cNvSpPr>
                <p:nvPr/>
              </p:nvSpPr>
              <p:spPr bwMode="auto">
                <a:xfrm>
                  <a:off x="2540" y="3428"/>
                  <a:ext cx="64" cy="36"/>
                </a:xfrm>
                <a:custGeom>
                  <a:avLst/>
                  <a:gdLst/>
                  <a:ahLst/>
                  <a:cxnLst>
                    <a:cxn ang="0">
                      <a:pos x="64" y="8"/>
                    </a:cxn>
                    <a:cxn ang="0">
                      <a:pos x="36" y="0"/>
                    </a:cxn>
                    <a:cxn ang="0">
                      <a:pos x="0" y="26"/>
                    </a:cxn>
                    <a:cxn ang="0">
                      <a:pos x="28" y="36"/>
                    </a:cxn>
                    <a:cxn ang="0">
                      <a:pos x="64" y="8"/>
                    </a:cxn>
                  </a:cxnLst>
                  <a:rect l="0" t="0" r="r" b="b"/>
                  <a:pathLst>
                    <a:path w="64" h="36">
                      <a:moveTo>
                        <a:pt x="64" y="8"/>
                      </a:moveTo>
                      <a:lnTo>
                        <a:pt x="36" y="0"/>
                      </a:lnTo>
                      <a:lnTo>
                        <a:pt x="0" y="26"/>
                      </a:lnTo>
                      <a:lnTo>
                        <a:pt x="28" y="36"/>
                      </a:lnTo>
                      <a:lnTo>
                        <a:pt x="6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86" name="Freeform 5262"/>
                <p:cNvSpPr>
                  <a:spLocks/>
                </p:cNvSpPr>
                <p:nvPr/>
              </p:nvSpPr>
              <p:spPr bwMode="auto">
                <a:xfrm>
                  <a:off x="2502" y="3454"/>
                  <a:ext cx="66" cy="36"/>
                </a:xfrm>
                <a:custGeom>
                  <a:avLst/>
                  <a:gdLst/>
                  <a:ahLst/>
                  <a:cxnLst>
                    <a:cxn ang="0">
                      <a:pos x="66" y="10"/>
                    </a:cxn>
                    <a:cxn ang="0">
                      <a:pos x="38" y="0"/>
                    </a:cxn>
                    <a:cxn ang="0">
                      <a:pos x="0" y="24"/>
                    </a:cxn>
                    <a:cxn ang="0">
                      <a:pos x="28" y="36"/>
                    </a:cxn>
                    <a:cxn ang="0">
                      <a:pos x="66" y="10"/>
                    </a:cxn>
                  </a:cxnLst>
                  <a:rect l="0" t="0" r="r" b="b"/>
                  <a:pathLst>
                    <a:path w="66" h="36">
                      <a:moveTo>
                        <a:pt x="66" y="10"/>
                      </a:moveTo>
                      <a:lnTo>
                        <a:pt x="38" y="0"/>
                      </a:lnTo>
                      <a:lnTo>
                        <a:pt x="0" y="24"/>
                      </a:lnTo>
                      <a:lnTo>
                        <a:pt x="28" y="36"/>
                      </a:lnTo>
                      <a:lnTo>
                        <a:pt x="66" y="10"/>
                      </a:lnTo>
                      <a:close/>
                    </a:path>
                  </a:pathLst>
                </a:custGeom>
                <a:solidFill>
                  <a:srgbClr val="00617F"/>
                </a:solidFill>
                <a:ln w="0">
                  <a:solidFill>
                    <a:srgbClr val="0061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87" name="Freeform 5263"/>
                <p:cNvSpPr>
                  <a:spLocks/>
                </p:cNvSpPr>
                <p:nvPr/>
              </p:nvSpPr>
              <p:spPr bwMode="auto">
                <a:xfrm>
                  <a:off x="2502" y="3454"/>
                  <a:ext cx="66" cy="36"/>
                </a:xfrm>
                <a:custGeom>
                  <a:avLst/>
                  <a:gdLst/>
                  <a:ahLst/>
                  <a:cxnLst>
                    <a:cxn ang="0">
                      <a:pos x="66" y="10"/>
                    </a:cxn>
                    <a:cxn ang="0">
                      <a:pos x="38" y="0"/>
                    </a:cxn>
                    <a:cxn ang="0">
                      <a:pos x="0" y="24"/>
                    </a:cxn>
                    <a:cxn ang="0">
                      <a:pos x="28" y="36"/>
                    </a:cxn>
                    <a:cxn ang="0">
                      <a:pos x="66" y="10"/>
                    </a:cxn>
                  </a:cxnLst>
                  <a:rect l="0" t="0" r="r" b="b"/>
                  <a:pathLst>
                    <a:path w="66" h="36">
                      <a:moveTo>
                        <a:pt x="66" y="10"/>
                      </a:moveTo>
                      <a:lnTo>
                        <a:pt x="38" y="0"/>
                      </a:lnTo>
                      <a:lnTo>
                        <a:pt x="0" y="24"/>
                      </a:lnTo>
                      <a:lnTo>
                        <a:pt x="28" y="36"/>
                      </a:lnTo>
                      <a:lnTo>
                        <a:pt x="66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88" name="Freeform 5264"/>
                <p:cNvSpPr>
                  <a:spLocks/>
                </p:cNvSpPr>
                <p:nvPr/>
              </p:nvSpPr>
              <p:spPr bwMode="auto">
                <a:xfrm>
                  <a:off x="2464" y="3478"/>
                  <a:ext cx="66" cy="32"/>
                </a:xfrm>
                <a:custGeom>
                  <a:avLst/>
                  <a:gdLst/>
                  <a:ahLst/>
                  <a:cxnLst>
                    <a:cxn ang="0">
                      <a:pos x="66" y="12"/>
                    </a:cxn>
                    <a:cxn ang="0">
                      <a:pos x="38" y="0"/>
                    </a:cxn>
                    <a:cxn ang="0">
                      <a:pos x="0" y="18"/>
                    </a:cxn>
                    <a:cxn ang="0">
                      <a:pos x="28" y="32"/>
                    </a:cxn>
                    <a:cxn ang="0">
                      <a:pos x="66" y="12"/>
                    </a:cxn>
                  </a:cxnLst>
                  <a:rect l="0" t="0" r="r" b="b"/>
                  <a:pathLst>
                    <a:path w="66" h="32">
                      <a:moveTo>
                        <a:pt x="66" y="12"/>
                      </a:moveTo>
                      <a:lnTo>
                        <a:pt x="38" y="0"/>
                      </a:lnTo>
                      <a:lnTo>
                        <a:pt x="0" y="18"/>
                      </a:lnTo>
                      <a:lnTo>
                        <a:pt x="28" y="32"/>
                      </a:lnTo>
                      <a:lnTo>
                        <a:pt x="66" y="12"/>
                      </a:lnTo>
                      <a:close/>
                    </a:path>
                  </a:pathLst>
                </a:custGeom>
                <a:solidFill>
                  <a:srgbClr val="006F69"/>
                </a:solidFill>
                <a:ln w="0">
                  <a:solidFill>
                    <a:srgbClr val="006F6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89" name="Freeform 5265"/>
                <p:cNvSpPr>
                  <a:spLocks/>
                </p:cNvSpPr>
                <p:nvPr/>
              </p:nvSpPr>
              <p:spPr bwMode="auto">
                <a:xfrm>
                  <a:off x="2464" y="3478"/>
                  <a:ext cx="66" cy="32"/>
                </a:xfrm>
                <a:custGeom>
                  <a:avLst/>
                  <a:gdLst/>
                  <a:ahLst/>
                  <a:cxnLst>
                    <a:cxn ang="0">
                      <a:pos x="66" y="12"/>
                    </a:cxn>
                    <a:cxn ang="0">
                      <a:pos x="38" y="0"/>
                    </a:cxn>
                    <a:cxn ang="0">
                      <a:pos x="0" y="18"/>
                    </a:cxn>
                    <a:cxn ang="0">
                      <a:pos x="28" y="32"/>
                    </a:cxn>
                    <a:cxn ang="0">
                      <a:pos x="66" y="12"/>
                    </a:cxn>
                  </a:cxnLst>
                  <a:rect l="0" t="0" r="r" b="b"/>
                  <a:pathLst>
                    <a:path w="66" h="32">
                      <a:moveTo>
                        <a:pt x="66" y="12"/>
                      </a:moveTo>
                      <a:lnTo>
                        <a:pt x="38" y="0"/>
                      </a:lnTo>
                      <a:lnTo>
                        <a:pt x="0" y="18"/>
                      </a:lnTo>
                      <a:lnTo>
                        <a:pt x="28" y="32"/>
                      </a:lnTo>
                      <a:lnTo>
                        <a:pt x="66" y="1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90" name="Freeform 5266"/>
                <p:cNvSpPr>
                  <a:spLocks/>
                </p:cNvSpPr>
                <p:nvPr/>
              </p:nvSpPr>
              <p:spPr bwMode="auto">
                <a:xfrm>
                  <a:off x="2424" y="3496"/>
                  <a:ext cx="68" cy="26"/>
                </a:xfrm>
                <a:custGeom>
                  <a:avLst/>
                  <a:gdLst/>
                  <a:ahLst/>
                  <a:cxnLst>
                    <a:cxn ang="0">
                      <a:pos x="68" y="14"/>
                    </a:cxn>
                    <a:cxn ang="0">
                      <a:pos x="40" y="0"/>
                    </a:cxn>
                    <a:cxn ang="0">
                      <a:pos x="0" y="14"/>
                    </a:cxn>
                    <a:cxn ang="0">
                      <a:pos x="30" y="26"/>
                    </a:cxn>
                    <a:cxn ang="0">
                      <a:pos x="68" y="14"/>
                    </a:cxn>
                  </a:cxnLst>
                  <a:rect l="0" t="0" r="r" b="b"/>
                  <a:pathLst>
                    <a:path w="68" h="26">
                      <a:moveTo>
                        <a:pt x="68" y="14"/>
                      </a:moveTo>
                      <a:lnTo>
                        <a:pt x="40" y="0"/>
                      </a:lnTo>
                      <a:lnTo>
                        <a:pt x="0" y="14"/>
                      </a:lnTo>
                      <a:lnTo>
                        <a:pt x="30" y="26"/>
                      </a:lnTo>
                      <a:lnTo>
                        <a:pt x="68" y="14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91" name="Freeform 5267"/>
                <p:cNvSpPr>
                  <a:spLocks/>
                </p:cNvSpPr>
                <p:nvPr/>
              </p:nvSpPr>
              <p:spPr bwMode="auto">
                <a:xfrm>
                  <a:off x="2424" y="3496"/>
                  <a:ext cx="68" cy="26"/>
                </a:xfrm>
                <a:custGeom>
                  <a:avLst/>
                  <a:gdLst/>
                  <a:ahLst/>
                  <a:cxnLst>
                    <a:cxn ang="0">
                      <a:pos x="68" y="14"/>
                    </a:cxn>
                    <a:cxn ang="0">
                      <a:pos x="40" y="0"/>
                    </a:cxn>
                    <a:cxn ang="0">
                      <a:pos x="0" y="14"/>
                    </a:cxn>
                    <a:cxn ang="0">
                      <a:pos x="30" y="26"/>
                    </a:cxn>
                    <a:cxn ang="0">
                      <a:pos x="68" y="14"/>
                    </a:cxn>
                  </a:cxnLst>
                  <a:rect l="0" t="0" r="r" b="b"/>
                  <a:pathLst>
                    <a:path w="68" h="26">
                      <a:moveTo>
                        <a:pt x="68" y="14"/>
                      </a:moveTo>
                      <a:lnTo>
                        <a:pt x="40" y="0"/>
                      </a:lnTo>
                      <a:lnTo>
                        <a:pt x="0" y="14"/>
                      </a:lnTo>
                      <a:lnTo>
                        <a:pt x="30" y="26"/>
                      </a:lnTo>
                      <a:lnTo>
                        <a:pt x="68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92" name="Freeform 5268"/>
                <p:cNvSpPr>
                  <a:spLocks/>
                </p:cNvSpPr>
                <p:nvPr/>
              </p:nvSpPr>
              <p:spPr bwMode="auto">
                <a:xfrm>
                  <a:off x="3416" y="3196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28" y="14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4">
                      <a:moveTo>
                        <a:pt x="50" y="6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28" y="14"/>
                      </a:lnTo>
                      <a:lnTo>
                        <a:pt x="50" y="6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93" name="Freeform 5269"/>
                <p:cNvSpPr>
                  <a:spLocks/>
                </p:cNvSpPr>
                <p:nvPr/>
              </p:nvSpPr>
              <p:spPr bwMode="auto">
                <a:xfrm>
                  <a:off x="3416" y="3196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28" y="14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4">
                      <a:moveTo>
                        <a:pt x="50" y="6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28" y="14"/>
                      </a:lnTo>
                      <a:lnTo>
                        <a:pt x="5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94" name="Freeform 5270"/>
                <p:cNvSpPr>
                  <a:spLocks/>
                </p:cNvSpPr>
                <p:nvPr/>
              </p:nvSpPr>
              <p:spPr bwMode="auto">
                <a:xfrm>
                  <a:off x="3394" y="3202"/>
                  <a:ext cx="50" cy="16"/>
                </a:xfrm>
                <a:custGeom>
                  <a:avLst/>
                  <a:gdLst/>
                  <a:ahLst/>
                  <a:cxnLst>
                    <a:cxn ang="0">
                      <a:pos x="50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28" y="16"/>
                    </a:cxn>
                    <a:cxn ang="0">
                      <a:pos x="50" y="8"/>
                    </a:cxn>
                  </a:cxnLst>
                  <a:rect l="0" t="0" r="r" b="b"/>
                  <a:pathLst>
                    <a:path w="50" h="16">
                      <a:moveTo>
                        <a:pt x="50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8" y="16"/>
                      </a:lnTo>
                      <a:lnTo>
                        <a:pt x="50" y="8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95" name="Freeform 5271"/>
                <p:cNvSpPr>
                  <a:spLocks/>
                </p:cNvSpPr>
                <p:nvPr/>
              </p:nvSpPr>
              <p:spPr bwMode="auto">
                <a:xfrm>
                  <a:off x="3394" y="3202"/>
                  <a:ext cx="50" cy="16"/>
                </a:xfrm>
                <a:custGeom>
                  <a:avLst/>
                  <a:gdLst/>
                  <a:ahLst/>
                  <a:cxnLst>
                    <a:cxn ang="0">
                      <a:pos x="50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28" y="16"/>
                    </a:cxn>
                    <a:cxn ang="0">
                      <a:pos x="50" y="8"/>
                    </a:cxn>
                  </a:cxnLst>
                  <a:rect l="0" t="0" r="r" b="b"/>
                  <a:pathLst>
                    <a:path w="50" h="16">
                      <a:moveTo>
                        <a:pt x="50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28" y="16"/>
                      </a:lnTo>
                      <a:lnTo>
                        <a:pt x="50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96" name="Freeform 5272"/>
                <p:cNvSpPr>
                  <a:spLocks/>
                </p:cNvSpPr>
                <p:nvPr/>
              </p:nvSpPr>
              <p:spPr bwMode="auto">
                <a:xfrm>
                  <a:off x="3372" y="3210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8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30" y="14"/>
                    </a:cxn>
                    <a:cxn ang="0">
                      <a:pos x="50" y="8"/>
                    </a:cxn>
                  </a:cxnLst>
                  <a:rect l="0" t="0" r="r" b="b"/>
                  <a:pathLst>
                    <a:path w="50" h="14">
                      <a:moveTo>
                        <a:pt x="50" y="8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30" y="14"/>
                      </a:lnTo>
                      <a:lnTo>
                        <a:pt x="50" y="8"/>
                      </a:lnTo>
                      <a:close/>
                    </a:path>
                  </a:pathLst>
                </a:custGeom>
                <a:solidFill>
                  <a:srgbClr val="007C45"/>
                </a:solidFill>
                <a:ln w="0">
                  <a:solidFill>
                    <a:srgbClr val="007C4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97" name="Freeform 5273"/>
                <p:cNvSpPr>
                  <a:spLocks/>
                </p:cNvSpPr>
                <p:nvPr/>
              </p:nvSpPr>
              <p:spPr bwMode="auto">
                <a:xfrm>
                  <a:off x="3372" y="3210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8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30" y="14"/>
                    </a:cxn>
                    <a:cxn ang="0">
                      <a:pos x="50" y="8"/>
                    </a:cxn>
                  </a:cxnLst>
                  <a:rect l="0" t="0" r="r" b="b"/>
                  <a:pathLst>
                    <a:path w="50" h="14">
                      <a:moveTo>
                        <a:pt x="50" y="8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30" y="14"/>
                      </a:lnTo>
                      <a:lnTo>
                        <a:pt x="50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98" name="Freeform 5274"/>
                <p:cNvSpPr>
                  <a:spLocks/>
                </p:cNvSpPr>
                <p:nvPr/>
              </p:nvSpPr>
              <p:spPr bwMode="auto">
                <a:xfrm>
                  <a:off x="3350" y="3216"/>
                  <a:ext cx="52" cy="16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0" y="16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6">
                      <a:moveTo>
                        <a:pt x="52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0" y="16"/>
                      </a:lnTo>
                      <a:lnTo>
                        <a:pt x="52" y="8"/>
                      </a:lnTo>
                      <a:close/>
                    </a:path>
                  </a:pathLst>
                </a:custGeom>
                <a:solidFill>
                  <a:srgbClr val="007C44"/>
                </a:solidFill>
                <a:ln w="0">
                  <a:solidFill>
                    <a:srgbClr val="007C4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899" name="Freeform 5275"/>
                <p:cNvSpPr>
                  <a:spLocks/>
                </p:cNvSpPr>
                <p:nvPr/>
              </p:nvSpPr>
              <p:spPr bwMode="auto">
                <a:xfrm>
                  <a:off x="3350" y="3216"/>
                  <a:ext cx="52" cy="16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0" y="16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6">
                      <a:moveTo>
                        <a:pt x="52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0" y="16"/>
                      </a:lnTo>
                      <a:lnTo>
                        <a:pt x="52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00" name="Freeform 5276"/>
                <p:cNvSpPr>
                  <a:spLocks/>
                </p:cNvSpPr>
                <p:nvPr/>
              </p:nvSpPr>
              <p:spPr bwMode="auto">
                <a:xfrm>
                  <a:off x="3326" y="3224"/>
                  <a:ext cx="54" cy="14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4" y="0"/>
                    </a:cxn>
                    <a:cxn ang="0">
                      <a:pos x="0" y="8"/>
                    </a:cxn>
                    <a:cxn ang="0">
                      <a:pos x="30" y="14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4">
                      <a:moveTo>
                        <a:pt x="54" y="8"/>
                      </a:move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30" y="14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007C42"/>
                </a:solidFill>
                <a:ln w="0">
                  <a:solidFill>
                    <a:srgbClr val="007C4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01" name="Freeform 5277"/>
                <p:cNvSpPr>
                  <a:spLocks/>
                </p:cNvSpPr>
                <p:nvPr/>
              </p:nvSpPr>
              <p:spPr bwMode="auto">
                <a:xfrm>
                  <a:off x="3326" y="3224"/>
                  <a:ext cx="54" cy="14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4" y="0"/>
                    </a:cxn>
                    <a:cxn ang="0">
                      <a:pos x="0" y="8"/>
                    </a:cxn>
                    <a:cxn ang="0">
                      <a:pos x="30" y="14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4">
                      <a:moveTo>
                        <a:pt x="54" y="8"/>
                      </a:move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30" y="14"/>
                      </a:lnTo>
                      <a:lnTo>
                        <a:pt x="5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02" name="Freeform 5278"/>
                <p:cNvSpPr>
                  <a:spLocks/>
                </p:cNvSpPr>
                <p:nvPr/>
              </p:nvSpPr>
              <p:spPr bwMode="auto">
                <a:xfrm>
                  <a:off x="3304" y="3232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30" y="14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4">
                      <a:moveTo>
                        <a:pt x="52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30" y="14"/>
                      </a:lnTo>
                      <a:lnTo>
                        <a:pt x="52" y="6"/>
                      </a:lnTo>
                      <a:close/>
                    </a:path>
                  </a:pathLst>
                </a:custGeom>
                <a:solidFill>
                  <a:srgbClr val="007C3F"/>
                </a:solidFill>
                <a:ln w="0">
                  <a:solidFill>
                    <a:srgbClr val="007C3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03" name="Freeform 5279"/>
                <p:cNvSpPr>
                  <a:spLocks/>
                </p:cNvSpPr>
                <p:nvPr/>
              </p:nvSpPr>
              <p:spPr bwMode="auto">
                <a:xfrm>
                  <a:off x="3304" y="3232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30" y="14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4">
                      <a:moveTo>
                        <a:pt x="52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30" y="14"/>
                      </a:lnTo>
                      <a:lnTo>
                        <a:pt x="5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04" name="Freeform 5280"/>
                <p:cNvSpPr>
                  <a:spLocks/>
                </p:cNvSpPr>
                <p:nvPr/>
              </p:nvSpPr>
              <p:spPr bwMode="auto">
                <a:xfrm>
                  <a:off x="3280" y="3238"/>
                  <a:ext cx="54" cy="14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4" y="0"/>
                    </a:cxn>
                    <a:cxn ang="0">
                      <a:pos x="0" y="8"/>
                    </a:cxn>
                    <a:cxn ang="0">
                      <a:pos x="30" y="14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4">
                      <a:moveTo>
                        <a:pt x="54" y="8"/>
                      </a:move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30" y="14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007C3C"/>
                </a:solidFill>
                <a:ln w="0">
                  <a:solidFill>
                    <a:srgbClr val="007C3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05" name="Freeform 5281"/>
                <p:cNvSpPr>
                  <a:spLocks/>
                </p:cNvSpPr>
                <p:nvPr/>
              </p:nvSpPr>
              <p:spPr bwMode="auto">
                <a:xfrm>
                  <a:off x="3280" y="3238"/>
                  <a:ext cx="54" cy="14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4" y="0"/>
                    </a:cxn>
                    <a:cxn ang="0">
                      <a:pos x="0" y="8"/>
                    </a:cxn>
                    <a:cxn ang="0">
                      <a:pos x="30" y="14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4">
                      <a:moveTo>
                        <a:pt x="54" y="8"/>
                      </a:move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30" y="14"/>
                      </a:lnTo>
                      <a:lnTo>
                        <a:pt x="5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06" name="Freeform 5282"/>
                <p:cNvSpPr>
                  <a:spLocks/>
                </p:cNvSpPr>
                <p:nvPr/>
              </p:nvSpPr>
              <p:spPr bwMode="auto">
                <a:xfrm>
                  <a:off x="3256" y="3246"/>
                  <a:ext cx="54" cy="14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30" y="14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4">
                      <a:moveTo>
                        <a:pt x="54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30" y="14"/>
                      </a:lnTo>
                      <a:lnTo>
                        <a:pt x="54" y="6"/>
                      </a:lnTo>
                      <a:close/>
                    </a:path>
                  </a:pathLst>
                </a:custGeom>
                <a:solidFill>
                  <a:srgbClr val="007C37"/>
                </a:solidFill>
                <a:ln w="0">
                  <a:solidFill>
                    <a:srgbClr val="007C3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07" name="Freeform 5283"/>
                <p:cNvSpPr>
                  <a:spLocks/>
                </p:cNvSpPr>
                <p:nvPr/>
              </p:nvSpPr>
              <p:spPr bwMode="auto">
                <a:xfrm>
                  <a:off x="3256" y="3246"/>
                  <a:ext cx="54" cy="14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30" y="14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4">
                      <a:moveTo>
                        <a:pt x="54" y="6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30" y="14"/>
                      </a:lnTo>
                      <a:lnTo>
                        <a:pt x="5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08" name="Freeform 5284"/>
                <p:cNvSpPr>
                  <a:spLocks/>
                </p:cNvSpPr>
                <p:nvPr/>
              </p:nvSpPr>
              <p:spPr bwMode="auto">
                <a:xfrm>
                  <a:off x="3232" y="3252"/>
                  <a:ext cx="54" cy="14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30" y="14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4">
                      <a:moveTo>
                        <a:pt x="54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30" y="14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007B31"/>
                </a:solidFill>
                <a:ln w="0">
                  <a:solidFill>
                    <a:srgbClr val="007B3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09" name="Freeform 5285"/>
                <p:cNvSpPr>
                  <a:spLocks/>
                </p:cNvSpPr>
                <p:nvPr/>
              </p:nvSpPr>
              <p:spPr bwMode="auto">
                <a:xfrm>
                  <a:off x="3232" y="3252"/>
                  <a:ext cx="54" cy="14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30" y="14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4">
                      <a:moveTo>
                        <a:pt x="54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30" y="14"/>
                      </a:lnTo>
                      <a:lnTo>
                        <a:pt x="5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10" name="Freeform 5286"/>
                <p:cNvSpPr>
                  <a:spLocks/>
                </p:cNvSpPr>
                <p:nvPr/>
              </p:nvSpPr>
              <p:spPr bwMode="auto">
                <a:xfrm>
                  <a:off x="3208" y="3258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4" y="0"/>
                    </a:cxn>
                    <a:cxn ang="0">
                      <a:pos x="0" y="4"/>
                    </a:cxn>
                    <a:cxn ang="0">
                      <a:pos x="30" y="12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2">
                      <a:moveTo>
                        <a:pt x="54" y="8"/>
                      </a:moveTo>
                      <a:lnTo>
                        <a:pt x="24" y="0"/>
                      </a:lnTo>
                      <a:lnTo>
                        <a:pt x="0" y="4"/>
                      </a:lnTo>
                      <a:lnTo>
                        <a:pt x="30" y="12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007A2B"/>
                </a:solidFill>
                <a:ln w="0">
                  <a:solidFill>
                    <a:srgbClr val="007A2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11" name="Freeform 5287"/>
                <p:cNvSpPr>
                  <a:spLocks/>
                </p:cNvSpPr>
                <p:nvPr/>
              </p:nvSpPr>
              <p:spPr bwMode="auto">
                <a:xfrm>
                  <a:off x="3208" y="3258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4" y="0"/>
                    </a:cxn>
                    <a:cxn ang="0">
                      <a:pos x="0" y="4"/>
                    </a:cxn>
                    <a:cxn ang="0">
                      <a:pos x="30" y="12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2">
                      <a:moveTo>
                        <a:pt x="54" y="8"/>
                      </a:moveTo>
                      <a:lnTo>
                        <a:pt x="24" y="0"/>
                      </a:lnTo>
                      <a:lnTo>
                        <a:pt x="0" y="4"/>
                      </a:lnTo>
                      <a:lnTo>
                        <a:pt x="30" y="12"/>
                      </a:lnTo>
                      <a:lnTo>
                        <a:pt x="5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12" name="Freeform 5288"/>
                <p:cNvSpPr>
                  <a:spLocks/>
                </p:cNvSpPr>
                <p:nvPr/>
              </p:nvSpPr>
              <p:spPr bwMode="auto">
                <a:xfrm>
                  <a:off x="3184" y="3262"/>
                  <a:ext cx="54" cy="14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30" y="14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4">
                      <a:moveTo>
                        <a:pt x="54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30" y="14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007923"/>
                </a:solidFill>
                <a:ln w="0">
                  <a:solidFill>
                    <a:srgbClr val="00792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13" name="Freeform 5289"/>
                <p:cNvSpPr>
                  <a:spLocks/>
                </p:cNvSpPr>
                <p:nvPr/>
              </p:nvSpPr>
              <p:spPr bwMode="auto">
                <a:xfrm>
                  <a:off x="3184" y="3262"/>
                  <a:ext cx="54" cy="14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30" y="14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4">
                      <a:moveTo>
                        <a:pt x="54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30" y="14"/>
                      </a:lnTo>
                      <a:lnTo>
                        <a:pt x="5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14" name="Freeform 5290"/>
                <p:cNvSpPr>
                  <a:spLocks/>
                </p:cNvSpPr>
                <p:nvPr/>
              </p:nvSpPr>
              <p:spPr bwMode="auto">
                <a:xfrm>
                  <a:off x="3158" y="3268"/>
                  <a:ext cx="56" cy="12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30" y="12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2">
                      <a:moveTo>
                        <a:pt x="56" y="8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30" y="12"/>
                      </a:lnTo>
                      <a:lnTo>
                        <a:pt x="56" y="8"/>
                      </a:lnTo>
                      <a:close/>
                    </a:path>
                  </a:pathLst>
                </a:custGeom>
                <a:solidFill>
                  <a:srgbClr val="00771C"/>
                </a:solidFill>
                <a:ln w="0">
                  <a:solidFill>
                    <a:srgbClr val="00771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15" name="Freeform 5291"/>
                <p:cNvSpPr>
                  <a:spLocks/>
                </p:cNvSpPr>
                <p:nvPr/>
              </p:nvSpPr>
              <p:spPr bwMode="auto">
                <a:xfrm>
                  <a:off x="3158" y="3268"/>
                  <a:ext cx="56" cy="12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30" y="12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2">
                      <a:moveTo>
                        <a:pt x="56" y="8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30" y="12"/>
                      </a:lnTo>
                      <a:lnTo>
                        <a:pt x="5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16" name="Freeform 5292"/>
                <p:cNvSpPr>
                  <a:spLocks/>
                </p:cNvSpPr>
                <p:nvPr/>
              </p:nvSpPr>
              <p:spPr bwMode="auto">
                <a:xfrm>
                  <a:off x="3132" y="3272"/>
                  <a:ext cx="56" cy="12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30" y="12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2">
                      <a:moveTo>
                        <a:pt x="56" y="8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30" y="12"/>
                      </a:lnTo>
                      <a:lnTo>
                        <a:pt x="56" y="8"/>
                      </a:lnTo>
                      <a:close/>
                    </a:path>
                  </a:pathLst>
                </a:custGeom>
                <a:solidFill>
                  <a:srgbClr val="007514"/>
                </a:solidFill>
                <a:ln w="0">
                  <a:solidFill>
                    <a:srgbClr val="00751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17" name="Freeform 5293"/>
                <p:cNvSpPr>
                  <a:spLocks/>
                </p:cNvSpPr>
                <p:nvPr/>
              </p:nvSpPr>
              <p:spPr bwMode="auto">
                <a:xfrm>
                  <a:off x="3132" y="3272"/>
                  <a:ext cx="56" cy="12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30" y="12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2">
                      <a:moveTo>
                        <a:pt x="56" y="8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30" y="12"/>
                      </a:lnTo>
                      <a:lnTo>
                        <a:pt x="5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18" name="Freeform 5294"/>
                <p:cNvSpPr>
                  <a:spLocks/>
                </p:cNvSpPr>
                <p:nvPr/>
              </p:nvSpPr>
              <p:spPr bwMode="auto">
                <a:xfrm>
                  <a:off x="3106" y="3276"/>
                  <a:ext cx="56" cy="10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30" y="10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0">
                      <a:moveTo>
                        <a:pt x="56" y="8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30" y="10"/>
                      </a:lnTo>
                      <a:lnTo>
                        <a:pt x="56" y="8"/>
                      </a:lnTo>
                      <a:close/>
                    </a:path>
                  </a:pathLst>
                </a:custGeom>
                <a:solidFill>
                  <a:srgbClr val="00720D"/>
                </a:solidFill>
                <a:ln w="0">
                  <a:solidFill>
                    <a:srgbClr val="00720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19" name="Freeform 5295"/>
                <p:cNvSpPr>
                  <a:spLocks/>
                </p:cNvSpPr>
                <p:nvPr/>
              </p:nvSpPr>
              <p:spPr bwMode="auto">
                <a:xfrm>
                  <a:off x="3106" y="3276"/>
                  <a:ext cx="56" cy="10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30" y="10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0">
                      <a:moveTo>
                        <a:pt x="56" y="8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30" y="10"/>
                      </a:lnTo>
                      <a:lnTo>
                        <a:pt x="5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20" name="Freeform 5296"/>
                <p:cNvSpPr>
                  <a:spLocks/>
                </p:cNvSpPr>
                <p:nvPr/>
              </p:nvSpPr>
              <p:spPr bwMode="auto">
                <a:xfrm>
                  <a:off x="3078" y="3280"/>
                  <a:ext cx="58" cy="8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28" y="0"/>
                    </a:cxn>
                    <a:cxn ang="0">
                      <a:pos x="0" y="2"/>
                    </a:cxn>
                    <a:cxn ang="0">
                      <a:pos x="30" y="8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8">
                      <a:moveTo>
                        <a:pt x="58" y="6"/>
                      </a:moveTo>
                      <a:lnTo>
                        <a:pt x="28" y="0"/>
                      </a:lnTo>
                      <a:lnTo>
                        <a:pt x="0" y="2"/>
                      </a:lnTo>
                      <a:lnTo>
                        <a:pt x="30" y="8"/>
                      </a:lnTo>
                      <a:lnTo>
                        <a:pt x="58" y="6"/>
                      </a:lnTo>
                      <a:close/>
                    </a:path>
                  </a:pathLst>
                </a:custGeom>
                <a:solidFill>
                  <a:srgbClr val="006E06"/>
                </a:solidFill>
                <a:ln w="0">
                  <a:solidFill>
                    <a:srgbClr val="006E0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21" name="Freeform 5297"/>
                <p:cNvSpPr>
                  <a:spLocks/>
                </p:cNvSpPr>
                <p:nvPr/>
              </p:nvSpPr>
              <p:spPr bwMode="auto">
                <a:xfrm>
                  <a:off x="3078" y="3280"/>
                  <a:ext cx="58" cy="8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28" y="0"/>
                    </a:cxn>
                    <a:cxn ang="0">
                      <a:pos x="0" y="2"/>
                    </a:cxn>
                    <a:cxn ang="0">
                      <a:pos x="30" y="8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8">
                      <a:moveTo>
                        <a:pt x="58" y="6"/>
                      </a:moveTo>
                      <a:lnTo>
                        <a:pt x="28" y="0"/>
                      </a:lnTo>
                      <a:lnTo>
                        <a:pt x="0" y="2"/>
                      </a:lnTo>
                      <a:lnTo>
                        <a:pt x="30" y="8"/>
                      </a:lnTo>
                      <a:lnTo>
                        <a:pt x="5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22" name="Freeform 5298"/>
                <p:cNvSpPr>
                  <a:spLocks/>
                </p:cNvSpPr>
                <p:nvPr/>
              </p:nvSpPr>
              <p:spPr bwMode="auto">
                <a:xfrm>
                  <a:off x="3052" y="3282"/>
                  <a:ext cx="56" cy="8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30" y="8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8">
                      <a:moveTo>
                        <a:pt x="56" y="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30" y="8"/>
                      </a:lnTo>
                      <a:lnTo>
                        <a:pt x="56" y="6"/>
                      </a:lnTo>
                      <a:close/>
                    </a:path>
                  </a:pathLst>
                </a:custGeom>
                <a:solidFill>
                  <a:srgbClr val="006A00"/>
                </a:solidFill>
                <a:ln w="0">
                  <a:solidFill>
                    <a:srgbClr val="006A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23" name="Freeform 5299"/>
                <p:cNvSpPr>
                  <a:spLocks/>
                </p:cNvSpPr>
                <p:nvPr/>
              </p:nvSpPr>
              <p:spPr bwMode="auto">
                <a:xfrm>
                  <a:off x="3052" y="3282"/>
                  <a:ext cx="56" cy="8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30" y="8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8">
                      <a:moveTo>
                        <a:pt x="56" y="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30" y="8"/>
                      </a:lnTo>
                      <a:lnTo>
                        <a:pt x="5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24" name="Freeform 5300"/>
                <p:cNvSpPr>
                  <a:spLocks/>
                </p:cNvSpPr>
                <p:nvPr/>
              </p:nvSpPr>
              <p:spPr bwMode="auto">
                <a:xfrm>
                  <a:off x="3024" y="3286"/>
                  <a:ext cx="58" cy="6"/>
                </a:xfrm>
                <a:custGeom>
                  <a:avLst/>
                  <a:gdLst/>
                  <a:ahLst/>
                  <a:cxnLst>
                    <a:cxn ang="0">
                      <a:pos x="58" y="4"/>
                    </a:cxn>
                    <a:cxn ang="0">
                      <a:pos x="28" y="0"/>
                    </a:cxn>
                    <a:cxn ang="0">
                      <a:pos x="0" y="2"/>
                    </a:cxn>
                    <a:cxn ang="0">
                      <a:pos x="30" y="6"/>
                    </a:cxn>
                    <a:cxn ang="0">
                      <a:pos x="58" y="4"/>
                    </a:cxn>
                  </a:cxnLst>
                  <a:rect l="0" t="0" r="r" b="b"/>
                  <a:pathLst>
                    <a:path w="58" h="6">
                      <a:moveTo>
                        <a:pt x="58" y="4"/>
                      </a:moveTo>
                      <a:lnTo>
                        <a:pt x="28" y="0"/>
                      </a:lnTo>
                      <a:lnTo>
                        <a:pt x="0" y="2"/>
                      </a:lnTo>
                      <a:lnTo>
                        <a:pt x="30" y="6"/>
                      </a:lnTo>
                      <a:lnTo>
                        <a:pt x="58" y="4"/>
                      </a:lnTo>
                      <a:close/>
                    </a:path>
                  </a:pathLst>
                </a:custGeom>
                <a:solidFill>
                  <a:srgbClr val="006500"/>
                </a:solidFill>
                <a:ln w="0">
                  <a:solidFill>
                    <a:srgbClr val="0065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25" name="Freeform 5301"/>
                <p:cNvSpPr>
                  <a:spLocks/>
                </p:cNvSpPr>
                <p:nvPr/>
              </p:nvSpPr>
              <p:spPr bwMode="auto">
                <a:xfrm>
                  <a:off x="3024" y="3286"/>
                  <a:ext cx="58" cy="6"/>
                </a:xfrm>
                <a:custGeom>
                  <a:avLst/>
                  <a:gdLst/>
                  <a:ahLst/>
                  <a:cxnLst>
                    <a:cxn ang="0">
                      <a:pos x="58" y="4"/>
                    </a:cxn>
                    <a:cxn ang="0">
                      <a:pos x="28" y="0"/>
                    </a:cxn>
                    <a:cxn ang="0">
                      <a:pos x="0" y="2"/>
                    </a:cxn>
                    <a:cxn ang="0">
                      <a:pos x="30" y="6"/>
                    </a:cxn>
                    <a:cxn ang="0">
                      <a:pos x="58" y="4"/>
                    </a:cxn>
                  </a:cxnLst>
                  <a:rect l="0" t="0" r="r" b="b"/>
                  <a:pathLst>
                    <a:path w="58" h="6">
                      <a:moveTo>
                        <a:pt x="58" y="4"/>
                      </a:moveTo>
                      <a:lnTo>
                        <a:pt x="28" y="0"/>
                      </a:lnTo>
                      <a:lnTo>
                        <a:pt x="0" y="2"/>
                      </a:lnTo>
                      <a:lnTo>
                        <a:pt x="30" y="6"/>
                      </a:lnTo>
                      <a:lnTo>
                        <a:pt x="58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26" name="Freeform 5302"/>
                <p:cNvSpPr>
                  <a:spLocks/>
                </p:cNvSpPr>
                <p:nvPr/>
              </p:nvSpPr>
              <p:spPr bwMode="auto">
                <a:xfrm>
                  <a:off x="2994" y="3288"/>
                  <a:ext cx="60" cy="6"/>
                </a:xfrm>
                <a:custGeom>
                  <a:avLst/>
                  <a:gdLst/>
                  <a:ahLst/>
                  <a:cxnLst>
                    <a:cxn ang="0">
                      <a:pos x="60" y="4"/>
                    </a:cxn>
                    <a:cxn ang="0">
                      <a:pos x="30" y="0"/>
                    </a:cxn>
                    <a:cxn ang="0">
                      <a:pos x="0" y="2"/>
                    </a:cxn>
                    <a:cxn ang="0">
                      <a:pos x="30" y="6"/>
                    </a:cxn>
                    <a:cxn ang="0">
                      <a:pos x="60" y="4"/>
                    </a:cxn>
                  </a:cxnLst>
                  <a:rect l="0" t="0" r="r" b="b"/>
                  <a:pathLst>
                    <a:path w="60" h="6">
                      <a:moveTo>
                        <a:pt x="60" y="4"/>
                      </a:moveTo>
                      <a:lnTo>
                        <a:pt x="30" y="0"/>
                      </a:lnTo>
                      <a:lnTo>
                        <a:pt x="0" y="2"/>
                      </a:lnTo>
                      <a:lnTo>
                        <a:pt x="30" y="6"/>
                      </a:lnTo>
                      <a:lnTo>
                        <a:pt x="60" y="4"/>
                      </a:lnTo>
                      <a:close/>
                    </a:path>
                  </a:pathLst>
                </a:custGeom>
                <a:solidFill>
                  <a:srgbClr val="006000"/>
                </a:solidFill>
                <a:ln w="0">
                  <a:solidFill>
                    <a:srgbClr val="006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27" name="Freeform 5303"/>
                <p:cNvSpPr>
                  <a:spLocks/>
                </p:cNvSpPr>
                <p:nvPr/>
              </p:nvSpPr>
              <p:spPr bwMode="auto">
                <a:xfrm>
                  <a:off x="2994" y="3288"/>
                  <a:ext cx="60" cy="6"/>
                </a:xfrm>
                <a:custGeom>
                  <a:avLst/>
                  <a:gdLst/>
                  <a:ahLst/>
                  <a:cxnLst>
                    <a:cxn ang="0">
                      <a:pos x="60" y="4"/>
                    </a:cxn>
                    <a:cxn ang="0">
                      <a:pos x="30" y="0"/>
                    </a:cxn>
                    <a:cxn ang="0">
                      <a:pos x="0" y="2"/>
                    </a:cxn>
                    <a:cxn ang="0">
                      <a:pos x="30" y="6"/>
                    </a:cxn>
                    <a:cxn ang="0">
                      <a:pos x="60" y="4"/>
                    </a:cxn>
                  </a:cxnLst>
                  <a:rect l="0" t="0" r="r" b="b"/>
                  <a:pathLst>
                    <a:path w="60" h="6">
                      <a:moveTo>
                        <a:pt x="60" y="4"/>
                      </a:moveTo>
                      <a:lnTo>
                        <a:pt x="30" y="0"/>
                      </a:lnTo>
                      <a:lnTo>
                        <a:pt x="0" y="2"/>
                      </a:lnTo>
                      <a:lnTo>
                        <a:pt x="30" y="6"/>
                      </a:lnTo>
                      <a:lnTo>
                        <a:pt x="60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28" name="Freeform 5304"/>
                <p:cNvSpPr>
                  <a:spLocks/>
                </p:cNvSpPr>
                <p:nvPr/>
              </p:nvSpPr>
              <p:spPr bwMode="auto">
                <a:xfrm>
                  <a:off x="2966" y="3290"/>
                  <a:ext cx="58" cy="6"/>
                </a:xfrm>
                <a:custGeom>
                  <a:avLst/>
                  <a:gdLst/>
                  <a:ahLst/>
                  <a:cxnLst>
                    <a:cxn ang="0">
                      <a:pos x="58" y="4"/>
                    </a:cxn>
                    <a:cxn ang="0">
                      <a:pos x="28" y="0"/>
                    </a:cxn>
                    <a:cxn ang="0">
                      <a:pos x="0" y="2"/>
                    </a:cxn>
                    <a:cxn ang="0">
                      <a:pos x="30" y="6"/>
                    </a:cxn>
                    <a:cxn ang="0">
                      <a:pos x="58" y="4"/>
                    </a:cxn>
                  </a:cxnLst>
                  <a:rect l="0" t="0" r="r" b="b"/>
                  <a:pathLst>
                    <a:path w="58" h="6">
                      <a:moveTo>
                        <a:pt x="58" y="4"/>
                      </a:moveTo>
                      <a:lnTo>
                        <a:pt x="28" y="0"/>
                      </a:lnTo>
                      <a:lnTo>
                        <a:pt x="0" y="2"/>
                      </a:lnTo>
                      <a:lnTo>
                        <a:pt x="30" y="6"/>
                      </a:lnTo>
                      <a:lnTo>
                        <a:pt x="58" y="4"/>
                      </a:lnTo>
                      <a:close/>
                    </a:path>
                  </a:pathLst>
                </a:custGeom>
                <a:solidFill>
                  <a:srgbClr val="005B00"/>
                </a:solidFill>
                <a:ln w="0">
                  <a:solidFill>
                    <a:srgbClr val="005B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29" name="Freeform 5305"/>
                <p:cNvSpPr>
                  <a:spLocks/>
                </p:cNvSpPr>
                <p:nvPr/>
              </p:nvSpPr>
              <p:spPr bwMode="auto">
                <a:xfrm>
                  <a:off x="2966" y="3290"/>
                  <a:ext cx="58" cy="6"/>
                </a:xfrm>
                <a:custGeom>
                  <a:avLst/>
                  <a:gdLst/>
                  <a:ahLst/>
                  <a:cxnLst>
                    <a:cxn ang="0">
                      <a:pos x="58" y="4"/>
                    </a:cxn>
                    <a:cxn ang="0">
                      <a:pos x="28" y="0"/>
                    </a:cxn>
                    <a:cxn ang="0">
                      <a:pos x="0" y="2"/>
                    </a:cxn>
                    <a:cxn ang="0">
                      <a:pos x="30" y="6"/>
                    </a:cxn>
                    <a:cxn ang="0">
                      <a:pos x="58" y="4"/>
                    </a:cxn>
                  </a:cxnLst>
                  <a:rect l="0" t="0" r="r" b="b"/>
                  <a:pathLst>
                    <a:path w="58" h="6">
                      <a:moveTo>
                        <a:pt x="58" y="4"/>
                      </a:moveTo>
                      <a:lnTo>
                        <a:pt x="28" y="0"/>
                      </a:lnTo>
                      <a:lnTo>
                        <a:pt x="0" y="2"/>
                      </a:lnTo>
                      <a:lnTo>
                        <a:pt x="30" y="6"/>
                      </a:lnTo>
                      <a:lnTo>
                        <a:pt x="58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30" name="Freeform 5306"/>
                <p:cNvSpPr>
                  <a:spLocks/>
                </p:cNvSpPr>
                <p:nvPr/>
              </p:nvSpPr>
              <p:spPr bwMode="auto">
                <a:xfrm>
                  <a:off x="2936" y="3292"/>
                  <a:ext cx="60" cy="6"/>
                </a:xfrm>
                <a:custGeom>
                  <a:avLst/>
                  <a:gdLst/>
                  <a:ahLst/>
                  <a:cxnLst>
                    <a:cxn ang="0">
                      <a:pos x="60" y="4"/>
                    </a:cxn>
                    <a:cxn ang="0">
                      <a:pos x="30" y="0"/>
                    </a:cxn>
                    <a:cxn ang="0">
                      <a:pos x="0" y="4"/>
                    </a:cxn>
                    <a:cxn ang="0">
                      <a:pos x="30" y="6"/>
                    </a:cxn>
                    <a:cxn ang="0">
                      <a:pos x="60" y="4"/>
                    </a:cxn>
                  </a:cxnLst>
                  <a:rect l="0" t="0" r="r" b="b"/>
                  <a:pathLst>
                    <a:path w="60" h="6">
                      <a:moveTo>
                        <a:pt x="60" y="4"/>
                      </a:moveTo>
                      <a:lnTo>
                        <a:pt x="30" y="0"/>
                      </a:lnTo>
                      <a:lnTo>
                        <a:pt x="0" y="4"/>
                      </a:lnTo>
                      <a:lnTo>
                        <a:pt x="30" y="6"/>
                      </a:lnTo>
                      <a:lnTo>
                        <a:pt x="60" y="4"/>
                      </a:lnTo>
                      <a:close/>
                    </a:path>
                  </a:pathLst>
                </a:custGeom>
                <a:solidFill>
                  <a:srgbClr val="005500"/>
                </a:solidFill>
                <a:ln w="0">
                  <a:solidFill>
                    <a:srgbClr val="0055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31" name="Freeform 5307"/>
                <p:cNvSpPr>
                  <a:spLocks/>
                </p:cNvSpPr>
                <p:nvPr/>
              </p:nvSpPr>
              <p:spPr bwMode="auto">
                <a:xfrm>
                  <a:off x="2936" y="3292"/>
                  <a:ext cx="60" cy="6"/>
                </a:xfrm>
                <a:custGeom>
                  <a:avLst/>
                  <a:gdLst/>
                  <a:ahLst/>
                  <a:cxnLst>
                    <a:cxn ang="0">
                      <a:pos x="60" y="4"/>
                    </a:cxn>
                    <a:cxn ang="0">
                      <a:pos x="30" y="0"/>
                    </a:cxn>
                    <a:cxn ang="0">
                      <a:pos x="0" y="4"/>
                    </a:cxn>
                    <a:cxn ang="0">
                      <a:pos x="30" y="6"/>
                    </a:cxn>
                    <a:cxn ang="0">
                      <a:pos x="60" y="4"/>
                    </a:cxn>
                  </a:cxnLst>
                  <a:rect l="0" t="0" r="r" b="b"/>
                  <a:pathLst>
                    <a:path w="60" h="6">
                      <a:moveTo>
                        <a:pt x="60" y="4"/>
                      </a:moveTo>
                      <a:lnTo>
                        <a:pt x="30" y="0"/>
                      </a:lnTo>
                      <a:lnTo>
                        <a:pt x="0" y="4"/>
                      </a:lnTo>
                      <a:lnTo>
                        <a:pt x="30" y="6"/>
                      </a:lnTo>
                      <a:lnTo>
                        <a:pt x="60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32" name="Freeform 5308"/>
                <p:cNvSpPr>
                  <a:spLocks/>
                </p:cNvSpPr>
                <p:nvPr/>
              </p:nvSpPr>
              <p:spPr bwMode="auto">
                <a:xfrm>
                  <a:off x="2906" y="3296"/>
                  <a:ext cx="60" cy="4"/>
                </a:xfrm>
                <a:custGeom>
                  <a:avLst/>
                  <a:gdLst/>
                  <a:ahLst/>
                  <a:cxnLst>
                    <a:cxn ang="0">
                      <a:pos x="60" y="2"/>
                    </a:cxn>
                    <a:cxn ang="0">
                      <a:pos x="30" y="0"/>
                    </a:cxn>
                    <a:cxn ang="0">
                      <a:pos x="0" y="2"/>
                    </a:cxn>
                    <a:cxn ang="0">
                      <a:pos x="30" y="4"/>
                    </a:cxn>
                    <a:cxn ang="0">
                      <a:pos x="60" y="2"/>
                    </a:cxn>
                  </a:cxnLst>
                  <a:rect l="0" t="0" r="r" b="b"/>
                  <a:pathLst>
                    <a:path w="60" h="4">
                      <a:moveTo>
                        <a:pt x="60" y="2"/>
                      </a:moveTo>
                      <a:lnTo>
                        <a:pt x="30" y="0"/>
                      </a:lnTo>
                      <a:lnTo>
                        <a:pt x="0" y="2"/>
                      </a:lnTo>
                      <a:lnTo>
                        <a:pt x="30" y="4"/>
                      </a:lnTo>
                      <a:lnTo>
                        <a:pt x="60" y="2"/>
                      </a:lnTo>
                      <a:close/>
                    </a:path>
                  </a:pathLst>
                </a:custGeom>
                <a:solidFill>
                  <a:srgbClr val="005000"/>
                </a:solidFill>
                <a:ln w="0">
                  <a:solidFill>
                    <a:srgbClr val="005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33" name="Freeform 5309"/>
                <p:cNvSpPr>
                  <a:spLocks/>
                </p:cNvSpPr>
                <p:nvPr/>
              </p:nvSpPr>
              <p:spPr bwMode="auto">
                <a:xfrm>
                  <a:off x="2906" y="3296"/>
                  <a:ext cx="60" cy="4"/>
                </a:xfrm>
                <a:custGeom>
                  <a:avLst/>
                  <a:gdLst/>
                  <a:ahLst/>
                  <a:cxnLst>
                    <a:cxn ang="0">
                      <a:pos x="60" y="2"/>
                    </a:cxn>
                    <a:cxn ang="0">
                      <a:pos x="30" y="0"/>
                    </a:cxn>
                    <a:cxn ang="0">
                      <a:pos x="0" y="2"/>
                    </a:cxn>
                    <a:cxn ang="0">
                      <a:pos x="30" y="4"/>
                    </a:cxn>
                    <a:cxn ang="0">
                      <a:pos x="60" y="2"/>
                    </a:cxn>
                  </a:cxnLst>
                  <a:rect l="0" t="0" r="r" b="b"/>
                  <a:pathLst>
                    <a:path w="60" h="4">
                      <a:moveTo>
                        <a:pt x="60" y="2"/>
                      </a:moveTo>
                      <a:lnTo>
                        <a:pt x="30" y="0"/>
                      </a:lnTo>
                      <a:lnTo>
                        <a:pt x="0" y="2"/>
                      </a:lnTo>
                      <a:lnTo>
                        <a:pt x="30" y="4"/>
                      </a:lnTo>
                      <a:lnTo>
                        <a:pt x="60" y="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34" name="Freeform 5310"/>
                <p:cNvSpPr>
                  <a:spLocks/>
                </p:cNvSpPr>
                <p:nvPr/>
              </p:nvSpPr>
              <p:spPr bwMode="auto">
                <a:xfrm>
                  <a:off x="2874" y="3298"/>
                  <a:ext cx="62" cy="6"/>
                </a:xfrm>
                <a:custGeom>
                  <a:avLst/>
                  <a:gdLst/>
                  <a:ahLst/>
                  <a:cxnLst>
                    <a:cxn ang="0">
                      <a:pos x="62" y="2"/>
                    </a:cxn>
                    <a:cxn ang="0">
                      <a:pos x="32" y="0"/>
                    </a:cxn>
                    <a:cxn ang="0">
                      <a:pos x="0" y="6"/>
                    </a:cxn>
                    <a:cxn ang="0">
                      <a:pos x="30" y="6"/>
                    </a:cxn>
                    <a:cxn ang="0">
                      <a:pos x="62" y="2"/>
                    </a:cxn>
                  </a:cxnLst>
                  <a:rect l="0" t="0" r="r" b="b"/>
                  <a:pathLst>
                    <a:path w="62" h="6">
                      <a:moveTo>
                        <a:pt x="62" y="2"/>
                      </a:moveTo>
                      <a:lnTo>
                        <a:pt x="32" y="0"/>
                      </a:lnTo>
                      <a:lnTo>
                        <a:pt x="0" y="6"/>
                      </a:lnTo>
                      <a:lnTo>
                        <a:pt x="30" y="6"/>
                      </a:lnTo>
                      <a:lnTo>
                        <a:pt x="62" y="2"/>
                      </a:lnTo>
                      <a:close/>
                    </a:path>
                  </a:pathLst>
                </a:custGeom>
                <a:solidFill>
                  <a:srgbClr val="004A04"/>
                </a:solidFill>
                <a:ln w="0">
                  <a:solidFill>
                    <a:srgbClr val="004A0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35" name="Freeform 5311"/>
                <p:cNvSpPr>
                  <a:spLocks/>
                </p:cNvSpPr>
                <p:nvPr/>
              </p:nvSpPr>
              <p:spPr bwMode="auto">
                <a:xfrm>
                  <a:off x="2874" y="3298"/>
                  <a:ext cx="62" cy="6"/>
                </a:xfrm>
                <a:custGeom>
                  <a:avLst/>
                  <a:gdLst/>
                  <a:ahLst/>
                  <a:cxnLst>
                    <a:cxn ang="0">
                      <a:pos x="62" y="2"/>
                    </a:cxn>
                    <a:cxn ang="0">
                      <a:pos x="32" y="0"/>
                    </a:cxn>
                    <a:cxn ang="0">
                      <a:pos x="0" y="6"/>
                    </a:cxn>
                    <a:cxn ang="0">
                      <a:pos x="30" y="6"/>
                    </a:cxn>
                    <a:cxn ang="0">
                      <a:pos x="62" y="2"/>
                    </a:cxn>
                  </a:cxnLst>
                  <a:rect l="0" t="0" r="r" b="b"/>
                  <a:pathLst>
                    <a:path w="62" h="6">
                      <a:moveTo>
                        <a:pt x="62" y="2"/>
                      </a:moveTo>
                      <a:lnTo>
                        <a:pt x="32" y="0"/>
                      </a:lnTo>
                      <a:lnTo>
                        <a:pt x="0" y="6"/>
                      </a:lnTo>
                      <a:lnTo>
                        <a:pt x="30" y="6"/>
                      </a:lnTo>
                      <a:lnTo>
                        <a:pt x="62" y="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36" name="Freeform 5312"/>
                <p:cNvSpPr>
                  <a:spLocks/>
                </p:cNvSpPr>
                <p:nvPr/>
              </p:nvSpPr>
              <p:spPr bwMode="auto">
                <a:xfrm>
                  <a:off x="2844" y="3304"/>
                  <a:ext cx="60" cy="6"/>
                </a:xfrm>
                <a:custGeom>
                  <a:avLst/>
                  <a:gdLst/>
                  <a:ahLst/>
                  <a:cxnLst>
                    <a:cxn ang="0">
                      <a:pos x="60" y="0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30" y="6"/>
                    </a:cxn>
                    <a:cxn ang="0">
                      <a:pos x="60" y="0"/>
                    </a:cxn>
                  </a:cxnLst>
                  <a:rect l="0" t="0" r="r" b="b"/>
                  <a:pathLst>
                    <a:path w="60" h="6">
                      <a:moveTo>
                        <a:pt x="60" y="0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30" y="6"/>
                      </a:lnTo>
                      <a:lnTo>
                        <a:pt x="60" y="0"/>
                      </a:lnTo>
                      <a:close/>
                    </a:path>
                  </a:pathLst>
                </a:custGeom>
                <a:solidFill>
                  <a:srgbClr val="00450E"/>
                </a:solidFill>
                <a:ln w="0">
                  <a:solidFill>
                    <a:srgbClr val="00450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37" name="Freeform 5313"/>
                <p:cNvSpPr>
                  <a:spLocks/>
                </p:cNvSpPr>
                <p:nvPr/>
              </p:nvSpPr>
              <p:spPr bwMode="auto">
                <a:xfrm>
                  <a:off x="2844" y="3304"/>
                  <a:ext cx="60" cy="6"/>
                </a:xfrm>
                <a:custGeom>
                  <a:avLst/>
                  <a:gdLst/>
                  <a:ahLst/>
                  <a:cxnLst>
                    <a:cxn ang="0">
                      <a:pos x="60" y="0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30" y="6"/>
                    </a:cxn>
                    <a:cxn ang="0">
                      <a:pos x="60" y="0"/>
                    </a:cxn>
                  </a:cxnLst>
                  <a:rect l="0" t="0" r="r" b="b"/>
                  <a:pathLst>
                    <a:path w="60" h="6">
                      <a:moveTo>
                        <a:pt x="60" y="0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30" y="6"/>
                      </a:lnTo>
                      <a:lnTo>
                        <a:pt x="6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38" name="Freeform 5314"/>
                <p:cNvSpPr>
                  <a:spLocks/>
                </p:cNvSpPr>
                <p:nvPr/>
              </p:nvSpPr>
              <p:spPr bwMode="auto">
                <a:xfrm>
                  <a:off x="2810" y="3310"/>
                  <a:ext cx="64" cy="8"/>
                </a:xfrm>
                <a:custGeom>
                  <a:avLst/>
                  <a:gdLst/>
                  <a:ahLst/>
                  <a:cxnLst>
                    <a:cxn ang="0">
                      <a:pos x="64" y="0"/>
                    </a:cxn>
                    <a:cxn ang="0">
                      <a:pos x="34" y="0"/>
                    </a:cxn>
                    <a:cxn ang="0">
                      <a:pos x="0" y="8"/>
                    </a:cxn>
                    <a:cxn ang="0">
                      <a:pos x="32" y="8"/>
                    </a:cxn>
                    <a:cxn ang="0">
                      <a:pos x="64" y="0"/>
                    </a:cxn>
                  </a:cxnLst>
                  <a:rect l="0" t="0" r="r" b="b"/>
                  <a:pathLst>
                    <a:path w="64" h="8">
                      <a:moveTo>
                        <a:pt x="64" y="0"/>
                      </a:moveTo>
                      <a:lnTo>
                        <a:pt x="34" y="0"/>
                      </a:lnTo>
                      <a:lnTo>
                        <a:pt x="0" y="8"/>
                      </a:lnTo>
                      <a:lnTo>
                        <a:pt x="32" y="8"/>
                      </a:lnTo>
                      <a:lnTo>
                        <a:pt x="64" y="0"/>
                      </a:lnTo>
                      <a:close/>
                    </a:path>
                  </a:pathLst>
                </a:custGeom>
                <a:solidFill>
                  <a:srgbClr val="00411E"/>
                </a:solidFill>
                <a:ln w="0">
                  <a:solidFill>
                    <a:srgbClr val="00411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39" name="Freeform 5315"/>
                <p:cNvSpPr>
                  <a:spLocks/>
                </p:cNvSpPr>
                <p:nvPr/>
              </p:nvSpPr>
              <p:spPr bwMode="auto">
                <a:xfrm>
                  <a:off x="2810" y="3310"/>
                  <a:ext cx="64" cy="8"/>
                </a:xfrm>
                <a:custGeom>
                  <a:avLst/>
                  <a:gdLst/>
                  <a:ahLst/>
                  <a:cxnLst>
                    <a:cxn ang="0">
                      <a:pos x="64" y="0"/>
                    </a:cxn>
                    <a:cxn ang="0">
                      <a:pos x="34" y="0"/>
                    </a:cxn>
                    <a:cxn ang="0">
                      <a:pos x="0" y="8"/>
                    </a:cxn>
                    <a:cxn ang="0">
                      <a:pos x="32" y="8"/>
                    </a:cxn>
                    <a:cxn ang="0">
                      <a:pos x="64" y="0"/>
                    </a:cxn>
                  </a:cxnLst>
                  <a:rect l="0" t="0" r="r" b="b"/>
                  <a:pathLst>
                    <a:path w="64" h="8">
                      <a:moveTo>
                        <a:pt x="64" y="0"/>
                      </a:moveTo>
                      <a:lnTo>
                        <a:pt x="34" y="0"/>
                      </a:lnTo>
                      <a:lnTo>
                        <a:pt x="0" y="8"/>
                      </a:lnTo>
                      <a:lnTo>
                        <a:pt x="32" y="8"/>
                      </a:lnTo>
                      <a:lnTo>
                        <a:pt x="64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40" name="Freeform 5316"/>
                <p:cNvSpPr>
                  <a:spLocks/>
                </p:cNvSpPr>
                <p:nvPr/>
              </p:nvSpPr>
              <p:spPr bwMode="auto">
                <a:xfrm>
                  <a:off x="2778" y="3318"/>
                  <a:ext cx="64" cy="10"/>
                </a:xfrm>
                <a:custGeom>
                  <a:avLst/>
                  <a:gdLst/>
                  <a:ahLst/>
                  <a:cxnLst>
                    <a:cxn ang="0">
                      <a:pos x="64" y="0"/>
                    </a:cxn>
                    <a:cxn ang="0">
                      <a:pos x="32" y="0"/>
                    </a:cxn>
                    <a:cxn ang="0">
                      <a:pos x="0" y="10"/>
                    </a:cxn>
                    <a:cxn ang="0">
                      <a:pos x="30" y="10"/>
                    </a:cxn>
                    <a:cxn ang="0">
                      <a:pos x="64" y="0"/>
                    </a:cxn>
                  </a:cxnLst>
                  <a:rect l="0" t="0" r="r" b="b"/>
                  <a:pathLst>
                    <a:path w="64" h="10">
                      <a:moveTo>
                        <a:pt x="64" y="0"/>
                      </a:moveTo>
                      <a:lnTo>
                        <a:pt x="32" y="0"/>
                      </a:lnTo>
                      <a:lnTo>
                        <a:pt x="0" y="10"/>
                      </a:lnTo>
                      <a:lnTo>
                        <a:pt x="30" y="10"/>
                      </a:lnTo>
                      <a:lnTo>
                        <a:pt x="64" y="0"/>
                      </a:lnTo>
                      <a:close/>
                    </a:path>
                  </a:pathLst>
                </a:custGeom>
                <a:solidFill>
                  <a:srgbClr val="003E31"/>
                </a:solidFill>
                <a:ln w="0">
                  <a:solidFill>
                    <a:srgbClr val="003E3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41" name="Freeform 5317"/>
                <p:cNvSpPr>
                  <a:spLocks/>
                </p:cNvSpPr>
                <p:nvPr/>
              </p:nvSpPr>
              <p:spPr bwMode="auto">
                <a:xfrm>
                  <a:off x="2778" y="3318"/>
                  <a:ext cx="64" cy="10"/>
                </a:xfrm>
                <a:custGeom>
                  <a:avLst/>
                  <a:gdLst/>
                  <a:ahLst/>
                  <a:cxnLst>
                    <a:cxn ang="0">
                      <a:pos x="64" y="0"/>
                    </a:cxn>
                    <a:cxn ang="0">
                      <a:pos x="32" y="0"/>
                    </a:cxn>
                    <a:cxn ang="0">
                      <a:pos x="0" y="10"/>
                    </a:cxn>
                    <a:cxn ang="0">
                      <a:pos x="30" y="10"/>
                    </a:cxn>
                    <a:cxn ang="0">
                      <a:pos x="64" y="0"/>
                    </a:cxn>
                  </a:cxnLst>
                  <a:rect l="0" t="0" r="r" b="b"/>
                  <a:pathLst>
                    <a:path w="64" h="10">
                      <a:moveTo>
                        <a:pt x="64" y="0"/>
                      </a:moveTo>
                      <a:lnTo>
                        <a:pt x="32" y="0"/>
                      </a:lnTo>
                      <a:lnTo>
                        <a:pt x="0" y="10"/>
                      </a:lnTo>
                      <a:lnTo>
                        <a:pt x="30" y="10"/>
                      </a:lnTo>
                      <a:lnTo>
                        <a:pt x="64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42" name="Freeform 5318"/>
                <p:cNvSpPr>
                  <a:spLocks/>
                </p:cNvSpPr>
                <p:nvPr/>
              </p:nvSpPr>
              <p:spPr bwMode="auto">
                <a:xfrm>
                  <a:off x="2744" y="3328"/>
                  <a:ext cx="64" cy="14"/>
                </a:xfrm>
                <a:custGeom>
                  <a:avLst/>
                  <a:gdLst/>
                  <a:ahLst/>
                  <a:cxnLst>
                    <a:cxn ang="0">
                      <a:pos x="64" y="0"/>
                    </a:cxn>
                    <a:cxn ang="0">
                      <a:pos x="34" y="0"/>
                    </a:cxn>
                    <a:cxn ang="0">
                      <a:pos x="0" y="14"/>
                    </a:cxn>
                    <a:cxn ang="0">
                      <a:pos x="30" y="14"/>
                    </a:cxn>
                    <a:cxn ang="0">
                      <a:pos x="64" y="0"/>
                    </a:cxn>
                  </a:cxnLst>
                  <a:rect l="0" t="0" r="r" b="b"/>
                  <a:pathLst>
                    <a:path w="64" h="14">
                      <a:moveTo>
                        <a:pt x="64" y="0"/>
                      </a:moveTo>
                      <a:lnTo>
                        <a:pt x="34" y="0"/>
                      </a:lnTo>
                      <a:lnTo>
                        <a:pt x="0" y="14"/>
                      </a:lnTo>
                      <a:lnTo>
                        <a:pt x="30" y="14"/>
                      </a:lnTo>
                      <a:lnTo>
                        <a:pt x="64" y="0"/>
                      </a:lnTo>
                      <a:close/>
                    </a:path>
                  </a:pathLst>
                </a:custGeom>
                <a:solidFill>
                  <a:srgbClr val="003B47"/>
                </a:solidFill>
                <a:ln w="0">
                  <a:solidFill>
                    <a:srgbClr val="003B4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43" name="Freeform 5319"/>
                <p:cNvSpPr>
                  <a:spLocks/>
                </p:cNvSpPr>
                <p:nvPr/>
              </p:nvSpPr>
              <p:spPr bwMode="auto">
                <a:xfrm>
                  <a:off x="2744" y="3328"/>
                  <a:ext cx="64" cy="14"/>
                </a:xfrm>
                <a:custGeom>
                  <a:avLst/>
                  <a:gdLst/>
                  <a:ahLst/>
                  <a:cxnLst>
                    <a:cxn ang="0">
                      <a:pos x="64" y="0"/>
                    </a:cxn>
                    <a:cxn ang="0">
                      <a:pos x="34" y="0"/>
                    </a:cxn>
                    <a:cxn ang="0">
                      <a:pos x="0" y="14"/>
                    </a:cxn>
                    <a:cxn ang="0">
                      <a:pos x="30" y="14"/>
                    </a:cxn>
                    <a:cxn ang="0">
                      <a:pos x="64" y="0"/>
                    </a:cxn>
                  </a:cxnLst>
                  <a:rect l="0" t="0" r="r" b="b"/>
                  <a:pathLst>
                    <a:path w="64" h="14">
                      <a:moveTo>
                        <a:pt x="64" y="0"/>
                      </a:moveTo>
                      <a:lnTo>
                        <a:pt x="34" y="0"/>
                      </a:lnTo>
                      <a:lnTo>
                        <a:pt x="0" y="14"/>
                      </a:lnTo>
                      <a:lnTo>
                        <a:pt x="30" y="14"/>
                      </a:lnTo>
                      <a:lnTo>
                        <a:pt x="64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44" name="Freeform 5320"/>
                <p:cNvSpPr>
                  <a:spLocks/>
                </p:cNvSpPr>
                <p:nvPr/>
              </p:nvSpPr>
              <p:spPr bwMode="auto">
                <a:xfrm>
                  <a:off x="2710" y="3342"/>
                  <a:ext cx="64" cy="18"/>
                </a:xfrm>
                <a:custGeom>
                  <a:avLst/>
                  <a:gdLst/>
                  <a:ahLst/>
                  <a:cxnLst>
                    <a:cxn ang="0">
                      <a:pos x="64" y="0"/>
                    </a:cxn>
                    <a:cxn ang="0">
                      <a:pos x="34" y="0"/>
                    </a:cxn>
                    <a:cxn ang="0">
                      <a:pos x="0" y="18"/>
                    </a:cxn>
                    <a:cxn ang="0">
                      <a:pos x="30" y="18"/>
                    </a:cxn>
                    <a:cxn ang="0">
                      <a:pos x="64" y="0"/>
                    </a:cxn>
                  </a:cxnLst>
                  <a:rect l="0" t="0" r="r" b="b"/>
                  <a:pathLst>
                    <a:path w="64" h="18">
                      <a:moveTo>
                        <a:pt x="64" y="0"/>
                      </a:moveTo>
                      <a:lnTo>
                        <a:pt x="34" y="0"/>
                      </a:lnTo>
                      <a:lnTo>
                        <a:pt x="0" y="18"/>
                      </a:lnTo>
                      <a:lnTo>
                        <a:pt x="30" y="18"/>
                      </a:lnTo>
                      <a:lnTo>
                        <a:pt x="64" y="0"/>
                      </a:lnTo>
                      <a:close/>
                    </a:path>
                  </a:pathLst>
                </a:custGeom>
                <a:solidFill>
                  <a:srgbClr val="003A5F"/>
                </a:solidFill>
                <a:ln w="0">
                  <a:solidFill>
                    <a:srgbClr val="003A5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45" name="Freeform 5321"/>
                <p:cNvSpPr>
                  <a:spLocks/>
                </p:cNvSpPr>
                <p:nvPr/>
              </p:nvSpPr>
              <p:spPr bwMode="auto">
                <a:xfrm>
                  <a:off x="2710" y="3342"/>
                  <a:ext cx="64" cy="18"/>
                </a:xfrm>
                <a:custGeom>
                  <a:avLst/>
                  <a:gdLst/>
                  <a:ahLst/>
                  <a:cxnLst>
                    <a:cxn ang="0">
                      <a:pos x="64" y="0"/>
                    </a:cxn>
                    <a:cxn ang="0">
                      <a:pos x="34" y="0"/>
                    </a:cxn>
                    <a:cxn ang="0">
                      <a:pos x="0" y="18"/>
                    </a:cxn>
                    <a:cxn ang="0">
                      <a:pos x="30" y="18"/>
                    </a:cxn>
                    <a:cxn ang="0">
                      <a:pos x="64" y="0"/>
                    </a:cxn>
                  </a:cxnLst>
                  <a:rect l="0" t="0" r="r" b="b"/>
                  <a:pathLst>
                    <a:path w="64" h="18">
                      <a:moveTo>
                        <a:pt x="64" y="0"/>
                      </a:moveTo>
                      <a:lnTo>
                        <a:pt x="34" y="0"/>
                      </a:lnTo>
                      <a:lnTo>
                        <a:pt x="0" y="18"/>
                      </a:lnTo>
                      <a:lnTo>
                        <a:pt x="30" y="18"/>
                      </a:lnTo>
                      <a:lnTo>
                        <a:pt x="64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46" name="Freeform 5322"/>
                <p:cNvSpPr>
                  <a:spLocks/>
                </p:cNvSpPr>
                <p:nvPr/>
              </p:nvSpPr>
              <p:spPr bwMode="auto">
                <a:xfrm>
                  <a:off x="2676" y="3360"/>
                  <a:ext cx="64" cy="24"/>
                </a:xfrm>
                <a:custGeom>
                  <a:avLst/>
                  <a:gdLst/>
                  <a:ahLst/>
                  <a:cxnLst>
                    <a:cxn ang="0">
                      <a:pos x="64" y="0"/>
                    </a:cxn>
                    <a:cxn ang="0">
                      <a:pos x="34" y="0"/>
                    </a:cxn>
                    <a:cxn ang="0">
                      <a:pos x="0" y="22"/>
                    </a:cxn>
                    <a:cxn ang="0">
                      <a:pos x="30" y="24"/>
                    </a:cxn>
                    <a:cxn ang="0">
                      <a:pos x="64" y="0"/>
                    </a:cxn>
                  </a:cxnLst>
                  <a:rect l="0" t="0" r="r" b="b"/>
                  <a:pathLst>
                    <a:path w="64" h="24">
                      <a:moveTo>
                        <a:pt x="64" y="0"/>
                      </a:moveTo>
                      <a:lnTo>
                        <a:pt x="34" y="0"/>
                      </a:lnTo>
                      <a:lnTo>
                        <a:pt x="0" y="22"/>
                      </a:lnTo>
                      <a:lnTo>
                        <a:pt x="30" y="24"/>
                      </a:lnTo>
                      <a:lnTo>
                        <a:pt x="64" y="0"/>
                      </a:lnTo>
                      <a:close/>
                    </a:path>
                  </a:pathLst>
                </a:custGeom>
                <a:solidFill>
                  <a:srgbClr val="003B76"/>
                </a:solidFill>
                <a:ln w="0">
                  <a:solidFill>
                    <a:srgbClr val="003B7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47" name="Freeform 5323"/>
                <p:cNvSpPr>
                  <a:spLocks/>
                </p:cNvSpPr>
                <p:nvPr/>
              </p:nvSpPr>
              <p:spPr bwMode="auto">
                <a:xfrm>
                  <a:off x="2676" y="3360"/>
                  <a:ext cx="64" cy="24"/>
                </a:xfrm>
                <a:custGeom>
                  <a:avLst/>
                  <a:gdLst/>
                  <a:ahLst/>
                  <a:cxnLst>
                    <a:cxn ang="0">
                      <a:pos x="64" y="0"/>
                    </a:cxn>
                    <a:cxn ang="0">
                      <a:pos x="34" y="0"/>
                    </a:cxn>
                    <a:cxn ang="0">
                      <a:pos x="0" y="22"/>
                    </a:cxn>
                    <a:cxn ang="0">
                      <a:pos x="30" y="24"/>
                    </a:cxn>
                    <a:cxn ang="0">
                      <a:pos x="64" y="0"/>
                    </a:cxn>
                  </a:cxnLst>
                  <a:rect l="0" t="0" r="r" b="b"/>
                  <a:pathLst>
                    <a:path w="64" h="24">
                      <a:moveTo>
                        <a:pt x="64" y="0"/>
                      </a:moveTo>
                      <a:lnTo>
                        <a:pt x="34" y="0"/>
                      </a:lnTo>
                      <a:lnTo>
                        <a:pt x="0" y="22"/>
                      </a:lnTo>
                      <a:lnTo>
                        <a:pt x="30" y="24"/>
                      </a:lnTo>
                      <a:lnTo>
                        <a:pt x="64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48" name="Freeform 5324"/>
                <p:cNvSpPr>
                  <a:spLocks/>
                </p:cNvSpPr>
                <p:nvPr/>
              </p:nvSpPr>
              <p:spPr bwMode="auto">
                <a:xfrm>
                  <a:off x="2640" y="3382"/>
                  <a:ext cx="66" cy="28"/>
                </a:xfrm>
                <a:custGeom>
                  <a:avLst/>
                  <a:gdLst/>
                  <a:ahLst/>
                  <a:cxnLst>
                    <a:cxn ang="0">
                      <a:pos x="66" y="2"/>
                    </a:cxn>
                    <a:cxn ang="0">
                      <a:pos x="36" y="0"/>
                    </a:cxn>
                    <a:cxn ang="0">
                      <a:pos x="0" y="26"/>
                    </a:cxn>
                    <a:cxn ang="0">
                      <a:pos x="30" y="28"/>
                    </a:cxn>
                    <a:cxn ang="0">
                      <a:pos x="66" y="2"/>
                    </a:cxn>
                  </a:cxnLst>
                  <a:rect l="0" t="0" r="r" b="b"/>
                  <a:pathLst>
                    <a:path w="66" h="28">
                      <a:moveTo>
                        <a:pt x="66" y="2"/>
                      </a:moveTo>
                      <a:lnTo>
                        <a:pt x="36" y="0"/>
                      </a:lnTo>
                      <a:lnTo>
                        <a:pt x="0" y="26"/>
                      </a:lnTo>
                      <a:lnTo>
                        <a:pt x="30" y="28"/>
                      </a:lnTo>
                      <a:lnTo>
                        <a:pt x="66" y="2"/>
                      </a:lnTo>
                      <a:close/>
                    </a:path>
                  </a:pathLst>
                </a:custGeom>
                <a:solidFill>
                  <a:srgbClr val="003E87"/>
                </a:solidFill>
                <a:ln w="0">
                  <a:solidFill>
                    <a:srgbClr val="003E8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49" name="Freeform 5325"/>
                <p:cNvSpPr>
                  <a:spLocks/>
                </p:cNvSpPr>
                <p:nvPr/>
              </p:nvSpPr>
              <p:spPr bwMode="auto">
                <a:xfrm>
                  <a:off x="2640" y="3382"/>
                  <a:ext cx="66" cy="28"/>
                </a:xfrm>
                <a:custGeom>
                  <a:avLst/>
                  <a:gdLst/>
                  <a:ahLst/>
                  <a:cxnLst>
                    <a:cxn ang="0">
                      <a:pos x="66" y="2"/>
                    </a:cxn>
                    <a:cxn ang="0">
                      <a:pos x="36" y="0"/>
                    </a:cxn>
                    <a:cxn ang="0">
                      <a:pos x="0" y="26"/>
                    </a:cxn>
                    <a:cxn ang="0">
                      <a:pos x="30" y="28"/>
                    </a:cxn>
                    <a:cxn ang="0">
                      <a:pos x="66" y="2"/>
                    </a:cxn>
                  </a:cxnLst>
                  <a:rect l="0" t="0" r="r" b="b"/>
                  <a:pathLst>
                    <a:path w="66" h="28">
                      <a:moveTo>
                        <a:pt x="66" y="2"/>
                      </a:moveTo>
                      <a:lnTo>
                        <a:pt x="36" y="0"/>
                      </a:lnTo>
                      <a:lnTo>
                        <a:pt x="0" y="26"/>
                      </a:lnTo>
                      <a:lnTo>
                        <a:pt x="30" y="28"/>
                      </a:lnTo>
                      <a:lnTo>
                        <a:pt x="66" y="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50" name="Freeform 5326"/>
                <p:cNvSpPr>
                  <a:spLocks/>
                </p:cNvSpPr>
                <p:nvPr/>
              </p:nvSpPr>
              <p:spPr bwMode="auto">
                <a:xfrm>
                  <a:off x="2604" y="3408"/>
                  <a:ext cx="66" cy="34"/>
                </a:xfrm>
                <a:custGeom>
                  <a:avLst/>
                  <a:gdLst/>
                  <a:ahLst/>
                  <a:cxnLst>
                    <a:cxn ang="0">
                      <a:pos x="66" y="2"/>
                    </a:cxn>
                    <a:cxn ang="0">
                      <a:pos x="36" y="0"/>
                    </a:cxn>
                    <a:cxn ang="0">
                      <a:pos x="0" y="28"/>
                    </a:cxn>
                    <a:cxn ang="0">
                      <a:pos x="30" y="34"/>
                    </a:cxn>
                    <a:cxn ang="0">
                      <a:pos x="66" y="2"/>
                    </a:cxn>
                  </a:cxnLst>
                  <a:rect l="0" t="0" r="r" b="b"/>
                  <a:pathLst>
                    <a:path w="66" h="34">
                      <a:moveTo>
                        <a:pt x="66" y="2"/>
                      </a:moveTo>
                      <a:lnTo>
                        <a:pt x="36" y="0"/>
                      </a:lnTo>
                      <a:lnTo>
                        <a:pt x="0" y="28"/>
                      </a:lnTo>
                      <a:lnTo>
                        <a:pt x="30" y="34"/>
                      </a:lnTo>
                      <a:lnTo>
                        <a:pt x="66" y="2"/>
                      </a:lnTo>
                      <a:close/>
                    </a:path>
                  </a:pathLst>
                </a:custGeom>
                <a:solidFill>
                  <a:srgbClr val="004493"/>
                </a:solidFill>
                <a:ln w="0">
                  <a:solidFill>
                    <a:srgbClr val="00449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51" name="Freeform 5327"/>
                <p:cNvSpPr>
                  <a:spLocks/>
                </p:cNvSpPr>
                <p:nvPr/>
              </p:nvSpPr>
              <p:spPr bwMode="auto">
                <a:xfrm>
                  <a:off x="2604" y="3408"/>
                  <a:ext cx="66" cy="34"/>
                </a:xfrm>
                <a:custGeom>
                  <a:avLst/>
                  <a:gdLst/>
                  <a:ahLst/>
                  <a:cxnLst>
                    <a:cxn ang="0">
                      <a:pos x="66" y="2"/>
                    </a:cxn>
                    <a:cxn ang="0">
                      <a:pos x="36" y="0"/>
                    </a:cxn>
                    <a:cxn ang="0">
                      <a:pos x="0" y="28"/>
                    </a:cxn>
                    <a:cxn ang="0">
                      <a:pos x="30" y="34"/>
                    </a:cxn>
                    <a:cxn ang="0">
                      <a:pos x="66" y="2"/>
                    </a:cxn>
                  </a:cxnLst>
                  <a:rect l="0" t="0" r="r" b="b"/>
                  <a:pathLst>
                    <a:path w="66" h="34">
                      <a:moveTo>
                        <a:pt x="66" y="2"/>
                      </a:moveTo>
                      <a:lnTo>
                        <a:pt x="36" y="0"/>
                      </a:lnTo>
                      <a:lnTo>
                        <a:pt x="0" y="28"/>
                      </a:lnTo>
                      <a:lnTo>
                        <a:pt x="30" y="34"/>
                      </a:lnTo>
                      <a:lnTo>
                        <a:pt x="66" y="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52" name="Freeform 5328"/>
                <p:cNvSpPr>
                  <a:spLocks/>
                </p:cNvSpPr>
                <p:nvPr/>
              </p:nvSpPr>
              <p:spPr bwMode="auto">
                <a:xfrm>
                  <a:off x="2568" y="3436"/>
                  <a:ext cx="66" cy="36"/>
                </a:xfrm>
                <a:custGeom>
                  <a:avLst/>
                  <a:gdLst/>
                  <a:ahLst/>
                  <a:cxnLst>
                    <a:cxn ang="0">
                      <a:pos x="66" y="6"/>
                    </a:cxn>
                    <a:cxn ang="0">
                      <a:pos x="36" y="0"/>
                    </a:cxn>
                    <a:cxn ang="0">
                      <a:pos x="0" y="28"/>
                    </a:cxn>
                    <a:cxn ang="0">
                      <a:pos x="30" y="36"/>
                    </a:cxn>
                    <a:cxn ang="0">
                      <a:pos x="66" y="6"/>
                    </a:cxn>
                  </a:cxnLst>
                  <a:rect l="0" t="0" r="r" b="b"/>
                  <a:pathLst>
                    <a:path w="66" h="36">
                      <a:moveTo>
                        <a:pt x="66" y="6"/>
                      </a:moveTo>
                      <a:lnTo>
                        <a:pt x="36" y="0"/>
                      </a:lnTo>
                      <a:lnTo>
                        <a:pt x="0" y="28"/>
                      </a:lnTo>
                      <a:lnTo>
                        <a:pt x="30" y="36"/>
                      </a:lnTo>
                      <a:lnTo>
                        <a:pt x="66" y="6"/>
                      </a:lnTo>
                      <a:close/>
                    </a:path>
                  </a:pathLst>
                </a:custGeom>
                <a:solidFill>
                  <a:srgbClr val="004E92"/>
                </a:solidFill>
                <a:ln w="0">
                  <a:solidFill>
                    <a:srgbClr val="004E9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53" name="Freeform 5329"/>
                <p:cNvSpPr>
                  <a:spLocks/>
                </p:cNvSpPr>
                <p:nvPr/>
              </p:nvSpPr>
              <p:spPr bwMode="auto">
                <a:xfrm>
                  <a:off x="2568" y="3436"/>
                  <a:ext cx="66" cy="36"/>
                </a:xfrm>
                <a:custGeom>
                  <a:avLst/>
                  <a:gdLst/>
                  <a:ahLst/>
                  <a:cxnLst>
                    <a:cxn ang="0">
                      <a:pos x="66" y="6"/>
                    </a:cxn>
                    <a:cxn ang="0">
                      <a:pos x="36" y="0"/>
                    </a:cxn>
                    <a:cxn ang="0">
                      <a:pos x="0" y="28"/>
                    </a:cxn>
                    <a:cxn ang="0">
                      <a:pos x="30" y="36"/>
                    </a:cxn>
                    <a:cxn ang="0">
                      <a:pos x="66" y="6"/>
                    </a:cxn>
                  </a:cxnLst>
                  <a:rect l="0" t="0" r="r" b="b"/>
                  <a:pathLst>
                    <a:path w="66" h="36">
                      <a:moveTo>
                        <a:pt x="66" y="6"/>
                      </a:moveTo>
                      <a:lnTo>
                        <a:pt x="36" y="0"/>
                      </a:lnTo>
                      <a:lnTo>
                        <a:pt x="0" y="28"/>
                      </a:lnTo>
                      <a:lnTo>
                        <a:pt x="30" y="36"/>
                      </a:lnTo>
                      <a:lnTo>
                        <a:pt x="6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54" name="Freeform 5330"/>
                <p:cNvSpPr>
                  <a:spLocks/>
                </p:cNvSpPr>
                <p:nvPr/>
              </p:nvSpPr>
              <p:spPr bwMode="auto">
                <a:xfrm>
                  <a:off x="2530" y="3464"/>
                  <a:ext cx="68" cy="36"/>
                </a:xfrm>
                <a:custGeom>
                  <a:avLst/>
                  <a:gdLst/>
                  <a:ahLst/>
                  <a:cxnLst>
                    <a:cxn ang="0">
                      <a:pos x="68" y="8"/>
                    </a:cxn>
                    <a:cxn ang="0">
                      <a:pos x="38" y="0"/>
                    </a:cxn>
                    <a:cxn ang="0">
                      <a:pos x="0" y="26"/>
                    </a:cxn>
                    <a:cxn ang="0">
                      <a:pos x="30" y="36"/>
                    </a:cxn>
                    <a:cxn ang="0">
                      <a:pos x="68" y="8"/>
                    </a:cxn>
                  </a:cxnLst>
                  <a:rect l="0" t="0" r="r" b="b"/>
                  <a:pathLst>
                    <a:path w="68" h="36">
                      <a:moveTo>
                        <a:pt x="68" y="8"/>
                      </a:moveTo>
                      <a:lnTo>
                        <a:pt x="38" y="0"/>
                      </a:lnTo>
                      <a:lnTo>
                        <a:pt x="0" y="26"/>
                      </a:lnTo>
                      <a:lnTo>
                        <a:pt x="30" y="36"/>
                      </a:lnTo>
                      <a:lnTo>
                        <a:pt x="68" y="8"/>
                      </a:lnTo>
                      <a:close/>
                    </a:path>
                  </a:pathLst>
                </a:custGeom>
                <a:solidFill>
                  <a:srgbClr val="005C87"/>
                </a:solidFill>
                <a:ln w="0">
                  <a:solidFill>
                    <a:srgbClr val="005C8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55" name="Freeform 5331"/>
                <p:cNvSpPr>
                  <a:spLocks/>
                </p:cNvSpPr>
                <p:nvPr/>
              </p:nvSpPr>
              <p:spPr bwMode="auto">
                <a:xfrm>
                  <a:off x="2530" y="3464"/>
                  <a:ext cx="68" cy="36"/>
                </a:xfrm>
                <a:custGeom>
                  <a:avLst/>
                  <a:gdLst/>
                  <a:ahLst/>
                  <a:cxnLst>
                    <a:cxn ang="0">
                      <a:pos x="68" y="8"/>
                    </a:cxn>
                    <a:cxn ang="0">
                      <a:pos x="38" y="0"/>
                    </a:cxn>
                    <a:cxn ang="0">
                      <a:pos x="0" y="26"/>
                    </a:cxn>
                    <a:cxn ang="0">
                      <a:pos x="30" y="36"/>
                    </a:cxn>
                    <a:cxn ang="0">
                      <a:pos x="68" y="8"/>
                    </a:cxn>
                  </a:cxnLst>
                  <a:rect l="0" t="0" r="r" b="b"/>
                  <a:pathLst>
                    <a:path w="68" h="36">
                      <a:moveTo>
                        <a:pt x="68" y="8"/>
                      </a:moveTo>
                      <a:lnTo>
                        <a:pt x="38" y="0"/>
                      </a:lnTo>
                      <a:lnTo>
                        <a:pt x="0" y="26"/>
                      </a:lnTo>
                      <a:lnTo>
                        <a:pt x="30" y="36"/>
                      </a:lnTo>
                      <a:lnTo>
                        <a:pt x="68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56" name="Freeform 5332"/>
                <p:cNvSpPr>
                  <a:spLocks/>
                </p:cNvSpPr>
                <p:nvPr/>
              </p:nvSpPr>
              <p:spPr bwMode="auto">
                <a:xfrm>
                  <a:off x="2492" y="3490"/>
                  <a:ext cx="68" cy="32"/>
                </a:xfrm>
                <a:custGeom>
                  <a:avLst/>
                  <a:gdLst/>
                  <a:ahLst/>
                  <a:cxnLst>
                    <a:cxn ang="0">
                      <a:pos x="68" y="10"/>
                    </a:cxn>
                    <a:cxn ang="0">
                      <a:pos x="38" y="0"/>
                    </a:cxn>
                    <a:cxn ang="0">
                      <a:pos x="0" y="20"/>
                    </a:cxn>
                    <a:cxn ang="0">
                      <a:pos x="30" y="32"/>
                    </a:cxn>
                    <a:cxn ang="0">
                      <a:pos x="68" y="10"/>
                    </a:cxn>
                  </a:cxnLst>
                  <a:rect l="0" t="0" r="r" b="b"/>
                  <a:pathLst>
                    <a:path w="68" h="32">
                      <a:moveTo>
                        <a:pt x="68" y="10"/>
                      </a:moveTo>
                      <a:lnTo>
                        <a:pt x="38" y="0"/>
                      </a:lnTo>
                      <a:lnTo>
                        <a:pt x="0" y="20"/>
                      </a:lnTo>
                      <a:lnTo>
                        <a:pt x="30" y="32"/>
                      </a:lnTo>
                      <a:lnTo>
                        <a:pt x="68" y="10"/>
                      </a:lnTo>
                      <a:close/>
                    </a:path>
                  </a:pathLst>
                </a:custGeom>
                <a:solidFill>
                  <a:srgbClr val="006D6E"/>
                </a:solidFill>
                <a:ln w="0">
                  <a:solidFill>
                    <a:srgbClr val="006D6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57" name="Freeform 5333"/>
                <p:cNvSpPr>
                  <a:spLocks/>
                </p:cNvSpPr>
                <p:nvPr/>
              </p:nvSpPr>
              <p:spPr bwMode="auto">
                <a:xfrm>
                  <a:off x="2492" y="3490"/>
                  <a:ext cx="68" cy="32"/>
                </a:xfrm>
                <a:custGeom>
                  <a:avLst/>
                  <a:gdLst/>
                  <a:ahLst/>
                  <a:cxnLst>
                    <a:cxn ang="0">
                      <a:pos x="68" y="10"/>
                    </a:cxn>
                    <a:cxn ang="0">
                      <a:pos x="38" y="0"/>
                    </a:cxn>
                    <a:cxn ang="0">
                      <a:pos x="0" y="20"/>
                    </a:cxn>
                    <a:cxn ang="0">
                      <a:pos x="30" y="32"/>
                    </a:cxn>
                    <a:cxn ang="0">
                      <a:pos x="68" y="10"/>
                    </a:cxn>
                  </a:cxnLst>
                  <a:rect l="0" t="0" r="r" b="b"/>
                  <a:pathLst>
                    <a:path w="68" h="32">
                      <a:moveTo>
                        <a:pt x="68" y="10"/>
                      </a:moveTo>
                      <a:lnTo>
                        <a:pt x="38" y="0"/>
                      </a:lnTo>
                      <a:lnTo>
                        <a:pt x="0" y="20"/>
                      </a:lnTo>
                      <a:lnTo>
                        <a:pt x="30" y="32"/>
                      </a:lnTo>
                      <a:lnTo>
                        <a:pt x="68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58" name="Freeform 5334"/>
                <p:cNvSpPr>
                  <a:spLocks/>
                </p:cNvSpPr>
                <p:nvPr/>
              </p:nvSpPr>
              <p:spPr bwMode="auto">
                <a:xfrm>
                  <a:off x="2454" y="3510"/>
                  <a:ext cx="68" cy="26"/>
                </a:xfrm>
                <a:custGeom>
                  <a:avLst/>
                  <a:gdLst/>
                  <a:ahLst/>
                  <a:cxnLst>
                    <a:cxn ang="0">
                      <a:pos x="68" y="12"/>
                    </a:cxn>
                    <a:cxn ang="0">
                      <a:pos x="38" y="0"/>
                    </a:cxn>
                    <a:cxn ang="0">
                      <a:pos x="0" y="12"/>
                    </a:cxn>
                    <a:cxn ang="0">
                      <a:pos x="28" y="26"/>
                    </a:cxn>
                    <a:cxn ang="0">
                      <a:pos x="68" y="12"/>
                    </a:cxn>
                  </a:cxnLst>
                  <a:rect l="0" t="0" r="r" b="b"/>
                  <a:pathLst>
                    <a:path w="68" h="26">
                      <a:moveTo>
                        <a:pt x="68" y="12"/>
                      </a:moveTo>
                      <a:lnTo>
                        <a:pt x="38" y="0"/>
                      </a:lnTo>
                      <a:lnTo>
                        <a:pt x="0" y="12"/>
                      </a:lnTo>
                      <a:lnTo>
                        <a:pt x="28" y="26"/>
                      </a:lnTo>
                      <a:lnTo>
                        <a:pt x="68" y="12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59" name="Freeform 5335"/>
                <p:cNvSpPr>
                  <a:spLocks/>
                </p:cNvSpPr>
                <p:nvPr/>
              </p:nvSpPr>
              <p:spPr bwMode="auto">
                <a:xfrm>
                  <a:off x="2454" y="3510"/>
                  <a:ext cx="68" cy="26"/>
                </a:xfrm>
                <a:custGeom>
                  <a:avLst/>
                  <a:gdLst/>
                  <a:ahLst/>
                  <a:cxnLst>
                    <a:cxn ang="0">
                      <a:pos x="68" y="12"/>
                    </a:cxn>
                    <a:cxn ang="0">
                      <a:pos x="38" y="0"/>
                    </a:cxn>
                    <a:cxn ang="0">
                      <a:pos x="0" y="12"/>
                    </a:cxn>
                    <a:cxn ang="0">
                      <a:pos x="28" y="26"/>
                    </a:cxn>
                    <a:cxn ang="0">
                      <a:pos x="68" y="12"/>
                    </a:cxn>
                  </a:cxnLst>
                  <a:rect l="0" t="0" r="r" b="b"/>
                  <a:pathLst>
                    <a:path w="68" h="26">
                      <a:moveTo>
                        <a:pt x="68" y="12"/>
                      </a:moveTo>
                      <a:lnTo>
                        <a:pt x="38" y="0"/>
                      </a:lnTo>
                      <a:lnTo>
                        <a:pt x="0" y="12"/>
                      </a:lnTo>
                      <a:lnTo>
                        <a:pt x="28" y="26"/>
                      </a:lnTo>
                      <a:lnTo>
                        <a:pt x="68" y="1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60" name="Freeform 5336"/>
                <p:cNvSpPr>
                  <a:spLocks/>
                </p:cNvSpPr>
                <p:nvPr/>
              </p:nvSpPr>
              <p:spPr bwMode="auto">
                <a:xfrm>
                  <a:off x="3444" y="3202"/>
                  <a:ext cx="52" cy="16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0" y="16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6">
                      <a:moveTo>
                        <a:pt x="52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0" y="16"/>
                      </a:lnTo>
                      <a:lnTo>
                        <a:pt x="52" y="8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61" name="Freeform 5337"/>
                <p:cNvSpPr>
                  <a:spLocks/>
                </p:cNvSpPr>
                <p:nvPr/>
              </p:nvSpPr>
              <p:spPr bwMode="auto">
                <a:xfrm>
                  <a:off x="3444" y="3202"/>
                  <a:ext cx="52" cy="16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0" y="16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6">
                      <a:moveTo>
                        <a:pt x="52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0" y="16"/>
                      </a:lnTo>
                      <a:lnTo>
                        <a:pt x="52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62" name="Freeform 5338"/>
                <p:cNvSpPr>
                  <a:spLocks/>
                </p:cNvSpPr>
                <p:nvPr/>
              </p:nvSpPr>
              <p:spPr bwMode="auto">
                <a:xfrm>
                  <a:off x="3422" y="3210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0" y="14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4">
                      <a:moveTo>
                        <a:pt x="52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0" y="14"/>
                      </a:lnTo>
                      <a:lnTo>
                        <a:pt x="52" y="8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63" name="Freeform 5339"/>
                <p:cNvSpPr>
                  <a:spLocks/>
                </p:cNvSpPr>
                <p:nvPr/>
              </p:nvSpPr>
              <p:spPr bwMode="auto">
                <a:xfrm>
                  <a:off x="3422" y="3210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0" y="14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4">
                      <a:moveTo>
                        <a:pt x="52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0" y="14"/>
                      </a:lnTo>
                      <a:lnTo>
                        <a:pt x="52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64" name="Freeform 5340"/>
                <p:cNvSpPr>
                  <a:spLocks/>
                </p:cNvSpPr>
                <p:nvPr/>
              </p:nvSpPr>
              <p:spPr bwMode="auto">
                <a:xfrm>
                  <a:off x="3402" y="3218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30" y="14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4">
                      <a:moveTo>
                        <a:pt x="50" y="6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30" y="14"/>
                      </a:lnTo>
                      <a:lnTo>
                        <a:pt x="50" y="6"/>
                      </a:lnTo>
                      <a:close/>
                    </a:path>
                  </a:pathLst>
                </a:custGeom>
                <a:solidFill>
                  <a:srgbClr val="007C45"/>
                </a:solidFill>
                <a:ln w="0">
                  <a:solidFill>
                    <a:srgbClr val="007C4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65" name="Freeform 5341"/>
                <p:cNvSpPr>
                  <a:spLocks/>
                </p:cNvSpPr>
                <p:nvPr/>
              </p:nvSpPr>
              <p:spPr bwMode="auto">
                <a:xfrm>
                  <a:off x="3402" y="3218"/>
                  <a:ext cx="50" cy="14"/>
                </a:xfrm>
                <a:custGeom>
                  <a:avLst/>
                  <a:gdLst/>
                  <a:ahLst/>
                  <a:cxnLst>
                    <a:cxn ang="0">
                      <a:pos x="50" y="6"/>
                    </a:cxn>
                    <a:cxn ang="0">
                      <a:pos x="20" y="0"/>
                    </a:cxn>
                    <a:cxn ang="0">
                      <a:pos x="0" y="6"/>
                    </a:cxn>
                    <a:cxn ang="0">
                      <a:pos x="30" y="14"/>
                    </a:cxn>
                    <a:cxn ang="0">
                      <a:pos x="50" y="6"/>
                    </a:cxn>
                  </a:cxnLst>
                  <a:rect l="0" t="0" r="r" b="b"/>
                  <a:pathLst>
                    <a:path w="50" h="14">
                      <a:moveTo>
                        <a:pt x="50" y="6"/>
                      </a:moveTo>
                      <a:lnTo>
                        <a:pt x="20" y="0"/>
                      </a:lnTo>
                      <a:lnTo>
                        <a:pt x="0" y="6"/>
                      </a:lnTo>
                      <a:lnTo>
                        <a:pt x="30" y="14"/>
                      </a:lnTo>
                      <a:lnTo>
                        <a:pt x="5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66" name="Freeform 5342"/>
                <p:cNvSpPr>
                  <a:spLocks/>
                </p:cNvSpPr>
                <p:nvPr/>
              </p:nvSpPr>
              <p:spPr bwMode="auto">
                <a:xfrm>
                  <a:off x="3380" y="3224"/>
                  <a:ext cx="52" cy="16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0" y="16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6">
                      <a:moveTo>
                        <a:pt x="52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0" y="16"/>
                      </a:lnTo>
                      <a:lnTo>
                        <a:pt x="52" y="8"/>
                      </a:lnTo>
                      <a:close/>
                    </a:path>
                  </a:pathLst>
                </a:custGeom>
                <a:solidFill>
                  <a:srgbClr val="007C44"/>
                </a:solidFill>
                <a:ln w="0">
                  <a:solidFill>
                    <a:srgbClr val="007C4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67" name="Freeform 5343"/>
                <p:cNvSpPr>
                  <a:spLocks/>
                </p:cNvSpPr>
                <p:nvPr/>
              </p:nvSpPr>
              <p:spPr bwMode="auto">
                <a:xfrm>
                  <a:off x="3380" y="3224"/>
                  <a:ext cx="52" cy="16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0" y="16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6">
                      <a:moveTo>
                        <a:pt x="52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0" y="16"/>
                      </a:lnTo>
                      <a:lnTo>
                        <a:pt x="52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68" name="Freeform 5344"/>
                <p:cNvSpPr>
                  <a:spLocks/>
                </p:cNvSpPr>
                <p:nvPr/>
              </p:nvSpPr>
              <p:spPr bwMode="auto">
                <a:xfrm>
                  <a:off x="3356" y="3232"/>
                  <a:ext cx="54" cy="14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30" y="14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4">
                      <a:moveTo>
                        <a:pt x="54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30" y="14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007C42"/>
                </a:solidFill>
                <a:ln w="0">
                  <a:solidFill>
                    <a:srgbClr val="007C4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69" name="Freeform 5345"/>
                <p:cNvSpPr>
                  <a:spLocks/>
                </p:cNvSpPr>
                <p:nvPr/>
              </p:nvSpPr>
              <p:spPr bwMode="auto">
                <a:xfrm>
                  <a:off x="3356" y="3232"/>
                  <a:ext cx="54" cy="14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30" y="14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4">
                      <a:moveTo>
                        <a:pt x="54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30" y="14"/>
                      </a:lnTo>
                      <a:lnTo>
                        <a:pt x="5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70" name="Freeform 5346"/>
                <p:cNvSpPr>
                  <a:spLocks/>
                </p:cNvSpPr>
                <p:nvPr/>
              </p:nvSpPr>
              <p:spPr bwMode="auto">
                <a:xfrm>
                  <a:off x="3334" y="3238"/>
                  <a:ext cx="52" cy="16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0" y="16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6">
                      <a:moveTo>
                        <a:pt x="52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0" y="16"/>
                      </a:lnTo>
                      <a:lnTo>
                        <a:pt x="52" y="8"/>
                      </a:lnTo>
                      <a:close/>
                    </a:path>
                  </a:pathLst>
                </a:custGeom>
                <a:solidFill>
                  <a:srgbClr val="007C3F"/>
                </a:solidFill>
                <a:ln w="0">
                  <a:solidFill>
                    <a:srgbClr val="007C3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71" name="Freeform 5347"/>
                <p:cNvSpPr>
                  <a:spLocks/>
                </p:cNvSpPr>
                <p:nvPr/>
              </p:nvSpPr>
              <p:spPr bwMode="auto">
                <a:xfrm>
                  <a:off x="3334" y="3238"/>
                  <a:ext cx="52" cy="16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0" y="16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6">
                      <a:moveTo>
                        <a:pt x="52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0" y="16"/>
                      </a:lnTo>
                      <a:lnTo>
                        <a:pt x="52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72" name="Freeform 5348"/>
                <p:cNvSpPr>
                  <a:spLocks/>
                </p:cNvSpPr>
                <p:nvPr/>
              </p:nvSpPr>
              <p:spPr bwMode="auto">
                <a:xfrm>
                  <a:off x="3310" y="3246"/>
                  <a:ext cx="54" cy="14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30" y="14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4">
                      <a:moveTo>
                        <a:pt x="54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30" y="14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007C3B"/>
                </a:solidFill>
                <a:ln w="0">
                  <a:solidFill>
                    <a:srgbClr val="007C3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73" name="Freeform 5349"/>
                <p:cNvSpPr>
                  <a:spLocks/>
                </p:cNvSpPr>
                <p:nvPr/>
              </p:nvSpPr>
              <p:spPr bwMode="auto">
                <a:xfrm>
                  <a:off x="3310" y="3246"/>
                  <a:ext cx="54" cy="14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30" y="14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4">
                      <a:moveTo>
                        <a:pt x="54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30" y="14"/>
                      </a:lnTo>
                      <a:lnTo>
                        <a:pt x="5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74" name="Freeform 5350"/>
                <p:cNvSpPr>
                  <a:spLocks/>
                </p:cNvSpPr>
                <p:nvPr/>
              </p:nvSpPr>
              <p:spPr bwMode="auto">
                <a:xfrm>
                  <a:off x="3286" y="3252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4" y="0"/>
                    </a:cxn>
                    <a:cxn ang="0">
                      <a:pos x="0" y="8"/>
                    </a:cxn>
                    <a:cxn ang="0">
                      <a:pos x="30" y="16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6">
                      <a:moveTo>
                        <a:pt x="54" y="8"/>
                      </a:move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30" y="16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007C35"/>
                </a:solidFill>
                <a:ln w="0">
                  <a:solidFill>
                    <a:srgbClr val="007C3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75" name="Freeform 5351"/>
                <p:cNvSpPr>
                  <a:spLocks/>
                </p:cNvSpPr>
                <p:nvPr/>
              </p:nvSpPr>
              <p:spPr bwMode="auto">
                <a:xfrm>
                  <a:off x="3286" y="3252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4" y="0"/>
                    </a:cxn>
                    <a:cxn ang="0">
                      <a:pos x="0" y="8"/>
                    </a:cxn>
                    <a:cxn ang="0">
                      <a:pos x="30" y="16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6">
                      <a:moveTo>
                        <a:pt x="54" y="8"/>
                      </a:move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30" y="16"/>
                      </a:lnTo>
                      <a:lnTo>
                        <a:pt x="5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76" name="Freeform 5352"/>
                <p:cNvSpPr>
                  <a:spLocks/>
                </p:cNvSpPr>
                <p:nvPr/>
              </p:nvSpPr>
              <p:spPr bwMode="auto">
                <a:xfrm>
                  <a:off x="3262" y="3260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30" y="12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2">
                      <a:moveTo>
                        <a:pt x="54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30" y="12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007B2F"/>
                </a:solidFill>
                <a:ln w="0">
                  <a:solidFill>
                    <a:srgbClr val="007B2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77" name="Freeform 5353"/>
                <p:cNvSpPr>
                  <a:spLocks/>
                </p:cNvSpPr>
                <p:nvPr/>
              </p:nvSpPr>
              <p:spPr bwMode="auto">
                <a:xfrm>
                  <a:off x="3262" y="3260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30" y="12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2">
                      <a:moveTo>
                        <a:pt x="54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30" y="12"/>
                      </a:lnTo>
                      <a:lnTo>
                        <a:pt x="5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78" name="Freeform 5354"/>
                <p:cNvSpPr>
                  <a:spLocks/>
                </p:cNvSpPr>
                <p:nvPr/>
              </p:nvSpPr>
              <p:spPr bwMode="auto">
                <a:xfrm>
                  <a:off x="3238" y="3266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24" y="0"/>
                    </a:cxn>
                    <a:cxn ang="0">
                      <a:pos x="0" y="4"/>
                    </a:cxn>
                    <a:cxn ang="0">
                      <a:pos x="30" y="12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2">
                      <a:moveTo>
                        <a:pt x="54" y="6"/>
                      </a:moveTo>
                      <a:lnTo>
                        <a:pt x="24" y="0"/>
                      </a:lnTo>
                      <a:lnTo>
                        <a:pt x="0" y="4"/>
                      </a:lnTo>
                      <a:lnTo>
                        <a:pt x="30" y="12"/>
                      </a:lnTo>
                      <a:lnTo>
                        <a:pt x="54" y="6"/>
                      </a:lnTo>
                      <a:close/>
                    </a:path>
                  </a:pathLst>
                </a:custGeom>
                <a:solidFill>
                  <a:srgbClr val="007A28"/>
                </a:solidFill>
                <a:ln w="0">
                  <a:solidFill>
                    <a:srgbClr val="007A2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79" name="Freeform 5355"/>
                <p:cNvSpPr>
                  <a:spLocks/>
                </p:cNvSpPr>
                <p:nvPr/>
              </p:nvSpPr>
              <p:spPr bwMode="auto">
                <a:xfrm>
                  <a:off x="3238" y="3266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6"/>
                    </a:cxn>
                    <a:cxn ang="0">
                      <a:pos x="24" y="0"/>
                    </a:cxn>
                    <a:cxn ang="0">
                      <a:pos x="0" y="4"/>
                    </a:cxn>
                    <a:cxn ang="0">
                      <a:pos x="30" y="12"/>
                    </a:cxn>
                    <a:cxn ang="0">
                      <a:pos x="54" y="6"/>
                    </a:cxn>
                  </a:cxnLst>
                  <a:rect l="0" t="0" r="r" b="b"/>
                  <a:pathLst>
                    <a:path w="54" h="12">
                      <a:moveTo>
                        <a:pt x="54" y="6"/>
                      </a:moveTo>
                      <a:lnTo>
                        <a:pt x="24" y="0"/>
                      </a:lnTo>
                      <a:lnTo>
                        <a:pt x="0" y="4"/>
                      </a:lnTo>
                      <a:lnTo>
                        <a:pt x="30" y="12"/>
                      </a:lnTo>
                      <a:lnTo>
                        <a:pt x="5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80" name="Freeform 5356"/>
                <p:cNvSpPr>
                  <a:spLocks/>
                </p:cNvSpPr>
                <p:nvPr/>
              </p:nvSpPr>
              <p:spPr bwMode="auto">
                <a:xfrm>
                  <a:off x="3214" y="3270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30" y="12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2">
                      <a:moveTo>
                        <a:pt x="54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30" y="12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007920"/>
                </a:solidFill>
                <a:ln w="0">
                  <a:solidFill>
                    <a:srgbClr val="00792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81" name="Freeform 5357"/>
                <p:cNvSpPr>
                  <a:spLocks/>
                </p:cNvSpPr>
                <p:nvPr/>
              </p:nvSpPr>
              <p:spPr bwMode="auto">
                <a:xfrm>
                  <a:off x="3214" y="3270"/>
                  <a:ext cx="54" cy="12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30" y="12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2">
                      <a:moveTo>
                        <a:pt x="54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30" y="12"/>
                      </a:lnTo>
                      <a:lnTo>
                        <a:pt x="5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82" name="Freeform 5358"/>
                <p:cNvSpPr>
                  <a:spLocks/>
                </p:cNvSpPr>
                <p:nvPr/>
              </p:nvSpPr>
              <p:spPr bwMode="auto">
                <a:xfrm>
                  <a:off x="3188" y="3276"/>
                  <a:ext cx="56" cy="10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30" y="10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0">
                      <a:moveTo>
                        <a:pt x="56" y="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30" y="10"/>
                      </a:lnTo>
                      <a:lnTo>
                        <a:pt x="56" y="6"/>
                      </a:lnTo>
                      <a:close/>
                    </a:path>
                  </a:pathLst>
                </a:custGeom>
                <a:solidFill>
                  <a:srgbClr val="007718"/>
                </a:solidFill>
                <a:ln w="0">
                  <a:solidFill>
                    <a:srgbClr val="00771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83" name="Freeform 5359"/>
                <p:cNvSpPr>
                  <a:spLocks/>
                </p:cNvSpPr>
                <p:nvPr/>
              </p:nvSpPr>
              <p:spPr bwMode="auto">
                <a:xfrm>
                  <a:off x="3188" y="3276"/>
                  <a:ext cx="56" cy="10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30" y="10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0">
                      <a:moveTo>
                        <a:pt x="56" y="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30" y="10"/>
                      </a:lnTo>
                      <a:lnTo>
                        <a:pt x="5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84" name="Freeform 5360"/>
                <p:cNvSpPr>
                  <a:spLocks/>
                </p:cNvSpPr>
                <p:nvPr/>
              </p:nvSpPr>
              <p:spPr bwMode="auto">
                <a:xfrm>
                  <a:off x="3162" y="3280"/>
                  <a:ext cx="56" cy="10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30" y="10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0">
                      <a:moveTo>
                        <a:pt x="56" y="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30" y="10"/>
                      </a:lnTo>
                      <a:lnTo>
                        <a:pt x="56" y="6"/>
                      </a:lnTo>
                      <a:close/>
                    </a:path>
                  </a:pathLst>
                </a:custGeom>
                <a:solidFill>
                  <a:srgbClr val="007410"/>
                </a:solidFill>
                <a:ln w="0">
                  <a:solidFill>
                    <a:srgbClr val="00741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85" name="Freeform 5361"/>
                <p:cNvSpPr>
                  <a:spLocks/>
                </p:cNvSpPr>
                <p:nvPr/>
              </p:nvSpPr>
              <p:spPr bwMode="auto">
                <a:xfrm>
                  <a:off x="3162" y="3280"/>
                  <a:ext cx="56" cy="10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30" y="10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0">
                      <a:moveTo>
                        <a:pt x="56" y="6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30" y="10"/>
                      </a:lnTo>
                      <a:lnTo>
                        <a:pt x="5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86" name="Freeform 5362"/>
                <p:cNvSpPr>
                  <a:spLocks/>
                </p:cNvSpPr>
                <p:nvPr/>
              </p:nvSpPr>
              <p:spPr bwMode="auto">
                <a:xfrm>
                  <a:off x="3136" y="3284"/>
                  <a:ext cx="56" cy="8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26" y="0"/>
                    </a:cxn>
                    <a:cxn ang="0">
                      <a:pos x="0" y="2"/>
                    </a:cxn>
                    <a:cxn ang="0">
                      <a:pos x="30" y="8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8">
                      <a:moveTo>
                        <a:pt x="56" y="6"/>
                      </a:moveTo>
                      <a:lnTo>
                        <a:pt x="26" y="0"/>
                      </a:lnTo>
                      <a:lnTo>
                        <a:pt x="0" y="2"/>
                      </a:lnTo>
                      <a:lnTo>
                        <a:pt x="30" y="8"/>
                      </a:lnTo>
                      <a:lnTo>
                        <a:pt x="56" y="6"/>
                      </a:lnTo>
                      <a:close/>
                    </a:path>
                  </a:pathLst>
                </a:custGeom>
                <a:solidFill>
                  <a:srgbClr val="007007"/>
                </a:solidFill>
                <a:ln w="0">
                  <a:solidFill>
                    <a:srgbClr val="00700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87" name="Freeform 5363"/>
                <p:cNvSpPr>
                  <a:spLocks/>
                </p:cNvSpPr>
                <p:nvPr/>
              </p:nvSpPr>
              <p:spPr bwMode="auto">
                <a:xfrm>
                  <a:off x="3136" y="3284"/>
                  <a:ext cx="56" cy="8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26" y="0"/>
                    </a:cxn>
                    <a:cxn ang="0">
                      <a:pos x="0" y="2"/>
                    </a:cxn>
                    <a:cxn ang="0">
                      <a:pos x="30" y="8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8">
                      <a:moveTo>
                        <a:pt x="56" y="6"/>
                      </a:moveTo>
                      <a:lnTo>
                        <a:pt x="26" y="0"/>
                      </a:lnTo>
                      <a:lnTo>
                        <a:pt x="0" y="2"/>
                      </a:lnTo>
                      <a:lnTo>
                        <a:pt x="30" y="8"/>
                      </a:lnTo>
                      <a:lnTo>
                        <a:pt x="5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88" name="Freeform 5364"/>
                <p:cNvSpPr>
                  <a:spLocks/>
                </p:cNvSpPr>
                <p:nvPr/>
              </p:nvSpPr>
              <p:spPr bwMode="auto">
                <a:xfrm>
                  <a:off x="3108" y="3286"/>
                  <a:ext cx="58" cy="8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28" y="0"/>
                    </a:cxn>
                    <a:cxn ang="0">
                      <a:pos x="0" y="2"/>
                    </a:cxn>
                    <a:cxn ang="0">
                      <a:pos x="32" y="8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8">
                      <a:moveTo>
                        <a:pt x="58" y="6"/>
                      </a:moveTo>
                      <a:lnTo>
                        <a:pt x="28" y="0"/>
                      </a:lnTo>
                      <a:lnTo>
                        <a:pt x="0" y="2"/>
                      </a:lnTo>
                      <a:lnTo>
                        <a:pt x="32" y="8"/>
                      </a:lnTo>
                      <a:lnTo>
                        <a:pt x="58" y="6"/>
                      </a:lnTo>
                      <a:close/>
                    </a:path>
                  </a:pathLst>
                </a:custGeom>
                <a:solidFill>
                  <a:srgbClr val="006C00"/>
                </a:solidFill>
                <a:ln w="0">
                  <a:solidFill>
                    <a:srgbClr val="006C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89" name="Freeform 5365"/>
                <p:cNvSpPr>
                  <a:spLocks/>
                </p:cNvSpPr>
                <p:nvPr/>
              </p:nvSpPr>
              <p:spPr bwMode="auto">
                <a:xfrm>
                  <a:off x="3108" y="3286"/>
                  <a:ext cx="58" cy="8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28" y="0"/>
                    </a:cxn>
                    <a:cxn ang="0">
                      <a:pos x="0" y="2"/>
                    </a:cxn>
                    <a:cxn ang="0">
                      <a:pos x="32" y="8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8">
                      <a:moveTo>
                        <a:pt x="58" y="6"/>
                      </a:moveTo>
                      <a:lnTo>
                        <a:pt x="28" y="0"/>
                      </a:lnTo>
                      <a:lnTo>
                        <a:pt x="0" y="2"/>
                      </a:lnTo>
                      <a:lnTo>
                        <a:pt x="32" y="8"/>
                      </a:lnTo>
                      <a:lnTo>
                        <a:pt x="5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90" name="Freeform 5366"/>
                <p:cNvSpPr>
                  <a:spLocks/>
                </p:cNvSpPr>
                <p:nvPr/>
              </p:nvSpPr>
              <p:spPr bwMode="auto">
                <a:xfrm>
                  <a:off x="3082" y="3288"/>
                  <a:ext cx="58" cy="8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26" y="0"/>
                    </a:cxn>
                    <a:cxn ang="0">
                      <a:pos x="0" y="2"/>
                    </a:cxn>
                    <a:cxn ang="0">
                      <a:pos x="30" y="8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8">
                      <a:moveTo>
                        <a:pt x="58" y="6"/>
                      </a:moveTo>
                      <a:lnTo>
                        <a:pt x="26" y="0"/>
                      </a:lnTo>
                      <a:lnTo>
                        <a:pt x="0" y="2"/>
                      </a:lnTo>
                      <a:lnTo>
                        <a:pt x="30" y="8"/>
                      </a:lnTo>
                      <a:lnTo>
                        <a:pt x="58" y="6"/>
                      </a:lnTo>
                      <a:close/>
                    </a:path>
                  </a:pathLst>
                </a:custGeom>
                <a:solidFill>
                  <a:srgbClr val="006700"/>
                </a:solidFill>
                <a:ln w="0">
                  <a:solidFill>
                    <a:srgbClr val="0067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91" name="Freeform 5367"/>
                <p:cNvSpPr>
                  <a:spLocks/>
                </p:cNvSpPr>
                <p:nvPr/>
              </p:nvSpPr>
              <p:spPr bwMode="auto">
                <a:xfrm>
                  <a:off x="3082" y="3288"/>
                  <a:ext cx="58" cy="8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26" y="0"/>
                    </a:cxn>
                    <a:cxn ang="0">
                      <a:pos x="0" y="2"/>
                    </a:cxn>
                    <a:cxn ang="0">
                      <a:pos x="30" y="8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8">
                      <a:moveTo>
                        <a:pt x="58" y="6"/>
                      </a:moveTo>
                      <a:lnTo>
                        <a:pt x="26" y="0"/>
                      </a:lnTo>
                      <a:lnTo>
                        <a:pt x="0" y="2"/>
                      </a:lnTo>
                      <a:lnTo>
                        <a:pt x="30" y="8"/>
                      </a:lnTo>
                      <a:lnTo>
                        <a:pt x="5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92" name="Freeform 5368"/>
                <p:cNvSpPr>
                  <a:spLocks/>
                </p:cNvSpPr>
                <p:nvPr/>
              </p:nvSpPr>
              <p:spPr bwMode="auto">
                <a:xfrm>
                  <a:off x="3054" y="3290"/>
                  <a:ext cx="58" cy="8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28" y="0"/>
                    </a:cxn>
                    <a:cxn ang="0">
                      <a:pos x="0" y="2"/>
                    </a:cxn>
                    <a:cxn ang="0">
                      <a:pos x="30" y="8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8">
                      <a:moveTo>
                        <a:pt x="58" y="6"/>
                      </a:moveTo>
                      <a:lnTo>
                        <a:pt x="28" y="0"/>
                      </a:lnTo>
                      <a:lnTo>
                        <a:pt x="0" y="2"/>
                      </a:lnTo>
                      <a:lnTo>
                        <a:pt x="30" y="8"/>
                      </a:lnTo>
                      <a:lnTo>
                        <a:pt x="58" y="6"/>
                      </a:lnTo>
                      <a:close/>
                    </a:path>
                  </a:pathLst>
                </a:custGeom>
                <a:solidFill>
                  <a:srgbClr val="006200"/>
                </a:solidFill>
                <a:ln w="0">
                  <a:solidFill>
                    <a:srgbClr val="0062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93" name="Freeform 5369"/>
                <p:cNvSpPr>
                  <a:spLocks/>
                </p:cNvSpPr>
                <p:nvPr/>
              </p:nvSpPr>
              <p:spPr bwMode="auto">
                <a:xfrm>
                  <a:off x="3054" y="3290"/>
                  <a:ext cx="58" cy="8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28" y="0"/>
                    </a:cxn>
                    <a:cxn ang="0">
                      <a:pos x="0" y="2"/>
                    </a:cxn>
                    <a:cxn ang="0">
                      <a:pos x="30" y="8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8">
                      <a:moveTo>
                        <a:pt x="58" y="6"/>
                      </a:moveTo>
                      <a:lnTo>
                        <a:pt x="28" y="0"/>
                      </a:lnTo>
                      <a:lnTo>
                        <a:pt x="0" y="2"/>
                      </a:lnTo>
                      <a:lnTo>
                        <a:pt x="30" y="8"/>
                      </a:lnTo>
                      <a:lnTo>
                        <a:pt x="5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94" name="Freeform 5370"/>
                <p:cNvSpPr>
                  <a:spLocks/>
                </p:cNvSpPr>
                <p:nvPr/>
              </p:nvSpPr>
              <p:spPr bwMode="auto">
                <a:xfrm>
                  <a:off x="3024" y="3292"/>
                  <a:ext cx="60" cy="6"/>
                </a:xfrm>
                <a:custGeom>
                  <a:avLst/>
                  <a:gdLst/>
                  <a:ahLst/>
                  <a:cxnLst>
                    <a:cxn ang="0">
                      <a:pos x="60" y="6"/>
                    </a:cxn>
                    <a:cxn ang="0">
                      <a:pos x="30" y="0"/>
                    </a:cxn>
                    <a:cxn ang="0">
                      <a:pos x="0" y="2"/>
                    </a:cxn>
                    <a:cxn ang="0">
                      <a:pos x="32" y="6"/>
                    </a:cxn>
                    <a:cxn ang="0">
                      <a:pos x="60" y="6"/>
                    </a:cxn>
                  </a:cxnLst>
                  <a:rect l="0" t="0" r="r" b="b"/>
                  <a:pathLst>
                    <a:path w="60" h="6">
                      <a:moveTo>
                        <a:pt x="60" y="6"/>
                      </a:moveTo>
                      <a:lnTo>
                        <a:pt x="30" y="0"/>
                      </a:lnTo>
                      <a:lnTo>
                        <a:pt x="0" y="2"/>
                      </a:lnTo>
                      <a:lnTo>
                        <a:pt x="32" y="6"/>
                      </a:lnTo>
                      <a:lnTo>
                        <a:pt x="60" y="6"/>
                      </a:lnTo>
                      <a:close/>
                    </a:path>
                  </a:pathLst>
                </a:custGeom>
                <a:solidFill>
                  <a:srgbClr val="005C00"/>
                </a:solidFill>
                <a:ln w="0">
                  <a:solidFill>
                    <a:srgbClr val="005C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95" name="Freeform 5371"/>
                <p:cNvSpPr>
                  <a:spLocks/>
                </p:cNvSpPr>
                <p:nvPr/>
              </p:nvSpPr>
              <p:spPr bwMode="auto">
                <a:xfrm>
                  <a:off x="3024" y="3292"/>
                  <a:ext cx="60" cy="6"/>
                </a:xfrm>
                <a:custGeom>
                  <a:avLst/>
                  <a:gdLst/>
                  <a:ahLst/>
                  <a:cxnLst>
                    <a:cxn ang="0">
                      <a:pos x="60" y="6"/>
                    </a:cxn>
                    <a:cxn ang="0">
                      <a:pos x="30" y="0"/>
                    </a:cxn>
                    <a:cxn ang="0">
                      <a:pos x="0" y="2"/>
                    </a:cxn>
                    <a:cxn ang="0">
                      <a:pos x="32" y="6"/>
                    </a:cxn>
                    <a:cxn ang="0">
                      <a:pos x="60" y="6"/>
                    </a:cxn>
                  </a:cxnLst>
                  <a:rect l="0" t="0" r="r" b="b"/>
                  <a:pathLst>
                    <a:path w="60" h="6">
                      <a:moveTo>
                        <a:pt x="60" y="6"/>
                      </a:moveTo>
                      <a:lnTo>
                        <a:pt x="30" y="0"/>
                      </a:lnTo>
                      <a:lnTo>
                        <a:pt x="0" y="2"/>
                      </a:lnTo>
                      <a:lnTo>
                        <a:pt x="32" y="6"/>
                      </a:lnTo>
                      <a:lnTo>
                        <a:pt x="6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96" name="Freeform 5372"/>
                <p:cNvSpPr>
                  <a:spLocks/>
                </p:cNvSpPr>
                <p:nvPr/>
              </p:nvSpPr>
              <p:spPr bwMode="auto">
                <a:xfrm>
                  <a:off x="2996" y="3294"/>
                  <a:ext cx="60" cy="4"/>
                </a:xfrm>
                <a:custGeom>
                  <a:avLst/>
                  <a:gdLst/>
                  <a:ahLst/>
                  <a:cxnLst>
                    <a:cxn ang="0">
                      <a:pos x="60" y="4"/>
                    </a:cxn>
                    <a:cxn ang="0">
                      <a:pos x="28" y="0"/>
                    </a:cxn>
                    <a:cxn ang="0">
                      <a:pos x="0" y="2"/>
                    </a:cxn>
                    <a:cxn ang="0">
                      <a:pos x="30" y="4"/>
                    </a:cxn>
                    <a:cxn ang="0">
                      <a:pos x="60" y="4"/>
                    </a:cxn>
                  </a:cxnLst>
                  <a:rect l="0" t="0" r="r" b="b"/>
                  <a:pathLst>
                    <a:path w="60" h="4">
                      <a:moveTo>
                        <a:pt x="60" y="4"/>
                      </a:moveTo>
                      <a:lnTo>
                        <a:pt x="28" y="0"/>
                      </a:lnTo>
                      <a:lnTo>
                        <a:pt x="0" y="2"/>
                      </a:lnTo>
                      <a:lnTo>
                        <a:pt x="30" y="4"/>
                      </a:lnTo>
                      <a:lnTo>
                        <a:pt x="60" y="4"/>
                      </a:lnTo>
                      <a:close/>
                    </a:path>
                  </a:pathLst>
                </a:custGeom>
                <a:solidFill>
                  <a:srgbClr val="005500"/>
                </a:solidFill>
                <a:ln w="0">
                  <a:solidFill>
                    <a:srgbClr val="0055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97" name="Freeform 5373"/>
                <p:cNvSpPr>
                  <a:spLocks/>
                </p:cNvSpPr>
                <p:nvPr/>
              </p:nvSpPr>
              <p:spPr bwMode="auto">
                <a:xfrm>
                  <a:off x="2996" y="3294"/>
                  <a:ext cx="60" cy="4"/>
                </a:xfrm>
                <a:custGeom>
                  <a:avLst/>
                  <a:gdLst/>
                  <a:ahLst/>
                  <a:cxnLst>
                    <a:cxn ang="0">
                      <a:pos x="60" y="4"/>
                    </a:cxn>
                    <a:cxn ang="0">
                      <a:pos x="28" y="0"/>
                    </a:cxn>
                    <a:cxn ang="0">
                      <a:pos x="0" y="2"/>
                    </a:cxn>
                    <a:cxn ang="0">
                      <a:pos x="30" y="4"/>
                    </a:cxn>
                    <a:cxn ang="0">
                      <a:pos x="60" y="4"/>
                    </a:cxn>
                  </a:cxnLst>
                  <a:rect l="0" t="0" r="r" b="b"/>
                  <a:pathLst>
                    <a:path w="60" h="4">
                      <a:moveTo>
                        <a:pt x="60" y="4"/>
                      </a:moveTo>
                      <a:lnTo>
                        <a:pt x="28" y="0"/>
                      </a:lnTo>
                      <a:lnTo>
                        <a:pt x="0" y="2"/>
                      </a:lnTo>
                      <a:lnTo>
                        <a:pt x="30" y="4"/>
                      </a:lnTo>
                      <a:lnTo>
                        <a:pt x="60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98" name="Freeform 5374"/>
                <p:cNvSpPr>
                  <a:spLocks/>
                </p:cNvSpPr>
                <p:nvPr/>
              </p:nvSpPr>
              <p:spPr bwMode="auto">
                <a:xfrm>
                  <a:off x="2966" y="3296"/>
                  <a:ext cx="60" cy="4"/>
                </a:xfrm>
                <a:custGeom>
                  <a:avLst/>
                  <a:gdLst/>
                  <a:ahLst/>
                  <a:cxnLst>
                    <a:cxn ang="0">
                      <a:pos x="60" y="2"/>
                    </a:cxn>
                    <a:cxn ang="0">
                      <a:pos x="30" y="0"/>
                    </a:cxn>
                    <a:cxn ang="0">
                      <a:pos x="0" y="2"/>
                    </a:cxn>
                    <a:cxn ang="0">
                      <a:pos x="32" y="4"/>
                    </a:cxn>
                    <a:cxn ang="0">
                      <a:pos x="60" y="2"/>
                    </a:cxn>
                  </a:cxnLst>
                  <a:rect l="0" t="0" r="r" b="b"/>
                  <a:pathLst>
                    <a:path w="60" h="4">
                      <a:moveTo>
                        <a:pt x="60" y="2"/>
                      </a:moveTo>
                      <a:lnTo>
                        <a:pt x="30" y="0"/>
                      </a:lnTo>
                      <a:lnTo>
                        <a:pt x="0" y="2"/>
                      </a:lnTo>
                      <a:lnTo>
                        <a:pt x="32" y="4"/>
                      </a:lnTo>
                      <a:lnTo>
                        <a:pt x="60" y="2"/>
                      </a:lnTo>
                      <a:close/>
                    </a:path>
                  </a:pathLst>
                </a:custGeom>
                <a:solidFill>
                  <a:srgbClr val="004F00"/>
                </a:solidFill>
                <a:ln w="0">
                  <a:solidFill>
                    <a:srgbClr val="004F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59999" name="Freeform 5375"/>
                <p:cNvSpPr>
                  <a:spLocks/>
                </p:cNvSpPr>
                <p:nvPr/>
              </p:nvSpPr>
              <p:spPr bwMode="auto">
                <a:xfrm>
                  <a:off x="2966" y="3296"/>
                  <a:ext cx="60" cy="4"/>
                </a:xfrm>
                <a:custGeom>
                  <a:avLst/>
                  <a:gdLst/>
                  <a:ahLst/>
                  <a:cxnLst>
                    <a:cxn ang="0">
                      <a:pos x="60" y="2"/>
                    </a:cxn>
                    <a:cxn ang="0">
                      <a:pos x="30" y="0"/>
                    </a:cxn>
                    <a:cxn ang="0">
                      <a:pos x="0" y="2"/>
                    </a:cxn>
                    <a:cxn ang="0">
                      <a:pos x="32" y="4"/>
                    </a:cxn>
                    <a:cxn ang="0">
                      <a:pos x="60" y="2"/>
                    </a:cxn>
                  </a:cxnLst>
                  <a:rect l="0" t="0" r="r" b="b"/>
                  <a:pathLst>
                    <a:path w="60" h="4">
                      <a:moveTo>
                        <a:pt x="60" y="2"/>
                      </a:moveTo>
                      <a:lnTo>
                        <a:pt x="30" y="0"/>
                      </a:lnTo>
                      <a:lnTo>
                        <a:pt x="0" y="2"/>
                      </a:lnTo>
                      <a:lnTo>
                        <a:pt x="32" y="4"/>
                      </a:lnTo>
                      <a:lnTo>
                        <a:pt x="60" y="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00" name="Freeform 5376"/>
                <p:cNvSpPr>
                  <a:spLocks/>
                </p:cNvSpPr>
                <p:nvPr/>
              </p:nvSpPr>
              <p:spPr bwMode="auto">
                <a:xfrm>
                  <a:off x="2936" y="3298"/>
                  <a:ext cx="62" cy="4"/>
                </a:xfrm>
                <a:custGeom>
                  <a:avLst/>
                  <a:gdLst/>
                  <a:ahLst/>
                  <a:cxnLst>
                    <a:cxn ang="0">
                      <a:pos x="62" y="2"/>
                    </a:cxn>
                    <a:cxn ang="0">
                      <a:pos x="30" y="0"/>
                    </a:cxn>
                    <a:cxn ang="0">
                      <a:pos x="0" y="2"/>
                    </a:cxn>
                    <a:cxn ang="0">
                      <a:pos x="30" y="4"/>
                    </a:cxn>
                    <a:cxn ang="0">
                      <a:pos x="62" y="2"/>
                    </a:cxn>
                  </a:cxnLst>
                  <a:rect l="0" t="0" r="r" b="b"/>
                  <a:pathLst>
                    <a:path w="62" h="4">
                      <a:moveTo>
                        <a:pt x="62" y="2"/>
                      </a:moveTo>
                      <a:lnTo>
                        <a:pt x="30" y="0"/>
                      </a:lnTo>
                      <a:lnTo>
                        <a:pt x="0" y="2"/>
                      </a:lnTo>
                      <a:lnTo>
                        <a:pt x="30" y="4"/>
                      </a:lnTo>
                      <a:lnTo>
                        <a:pt x="62" y="2"/>
                      </a:lnTo>
                      <a:close/>
                    </a:path>
                  </a:pathLst>
                </a:custGeom>
                <a:solidFill>
                  <a:srgbClr val="004900"/>
                </a:solidFill>
                <a:ln w="0">
                  <a:solidFill>
                    <a:srgbClr val="0049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01" name="Freeform 5377"/>
                <p:cNvSpPr>
                  <a:spLocks/>
                </p:cNvSpPr>
                <p:nvPr/>
              </p:nvSpPr>
              <p:spPr bwMode="auto">
                <a:xfrm>
                  <a:off x="2936" y="3298"/>
                  <a:ext cx="62" cy="4"/>
                </a:xfrm>
                <a:custGeom>
                  <a:avLst/>
                  <a:gdLst/>
                  <a:ahLst/>
                  <a:cxnLst>
                    <a:cxn ang="0">
                      <a:pos x="62" y="2"/>
                    </a:cxn>
                    <a:cxn ang="0">
                      <a:pos x="30" y="0"/>
                    </a:cxn>
                    <a:cxn ang="0">
                      <a:pos x="0" y="2"/>
                    </a:cxn>
                    <a:cxn ang="0">
                      <a:pos x="30" y="4"/>
                    </a:cxn>
                    <a:cxn ang="0">
                      <a:pos x="62" y="2"/>
                    </a:cxn>
                  </a:cxnLst>
                  <a:rect l="0" t="0" r="r" b="b"/>
                  <a:pathLst>
                    <a:path w="62" h="4">
                      <a:moveTo>
                        <a:pt x="62" y="2"/>
                      </a:moveTo>
                      <a:lnTo>
                        <a:pt x="30" y="0"/>
                      </a:lnTo>
                      <a:lnTo>
                        <a:pt x="0" y="2"/>
                      </a:lnTo>
                      <a:lnTo>
                        <a:pt x="30" y="4"/>
                      </a:lnTo>
                      <a:lnTo>
                        <a:pt x="62" y="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02" name="Freeform 5378"/>
                <p:cNvSpPr>
                  <a:spLocks/>
                </p:cNvSpPr>
                <p:nvPr/>
              </p:nvSpPr>
              <p:spPr bwMode="auto">
                <a:xfrm>
                  <a:off x="2904" y="3300"/>
                  <a:ext cx="62" cy="6"/>
                </a:xfrm>
                <a:custGeom>
                  <a:avLst/>
                  <a:gdLst/>
                  <a:ahLst/>
                  <a:cxnLst>
                    <a:cxn ang="0">
                      <a:pos x="62" y="2"/>
                    </a:cxn>
                    <a:cxn ang="0">
                      <a:pos x="32" y="0"/>
                    </a:cxn>
                    <a:cxn ang="0">
                      <a:pos x="0" y="4"/>
                    </a:cxn>
                    <a:cxn ang="0">
                      <a:pos x="32" y="6"/>
                    </a:cxn>
                    <a:cxn ang="0">
                      <a:pos x="62" y="2"/>
                    </a:cxn>
                  </a:cxnLst>
                  <a:rect l="0" t="0" r="r" b="b"/>
                  <a:pathLst>
                    <a:path w="62" h="6">
                      <a:moveTo>
                        <a:pt x="62" y="2"/>
                      </a:moveTo>
                      <a:lnTo>
                        <a:pt x="32" y="0"/>
                      </a:lnTo>
                      <a:lnTo>
                        <a:pt x="0" y="4"/>
                      </a:lnTo>
                      <a:lnTo>
                        <a:pt x="32" y="6"/>
                      </a:lnTo>
                      <a:lnTo>
                        <a:pt x="62" y="2"/>
                      </a:lnTo>
                      <a:close/>
                    </a:path>
                  </a:pathLst>
                </a:custGeom>
                <a:solidFill>
                  <a:srgbClr val="004300"/>
                </a:solidFill>
                <a:ln w="0">
                  <a:solidFill>
                    <a:srgbClr val="0043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03" name="Freeform 5379"/>
                <p:cNvSpPr>
                  <a:spLocks/>
                </p:cNvSpPr>
                <p:nvPr/>
              </p:nvSpPr>
              <p:spPr bwMode="auto">
                <a:xfrm>
                  <a:off x="2904" y="3300"/>
                  <a:ext cx="62" cy="6"/>
                </a:xfrm>
                <a:custGeom>
                  <a:avLst/>
                  <a:gdLst/>
                  <a:ahLst/>
                  <a:cxnLst>
                    <a:cxn ang="0">
                      <a:pos x="62" y="2"/>
                    </a:cxn>
                    <a:cxn ang="0">
                      <a:pos x="32" y="0"/>
                    </a:cxn>
                    <a:cxn ang="0">
                      <a:pos x="0" y="4"/>
                    </a:cxn>
                    <a:cxn ang="0">
                      <a:pos x="32" y="6"/>
                    </a:cxn>
                    <a:cxn ang="0">
                      <a:pos x="62" y="2"/>
                    </a:cxn>
                  </a:cxnLst>
                  <a:rect l="0" t="0" r="r" b="b"/>
                  <a:pathLst>
                    <a:path w="62" h="6">
                      <a:moveTo>
                        <a:pt x="62" y="2"/>
                      </a:moveTo>
                      <a:lnTo>
                        <a:pt x="32" y="0"/>
                      </a:lnTo>
                      <a:lnTo>
                        <a:pt x="0" y="4"/>
                      </a:lnTo>
                      <a:lnTo>
                        <a:pt x="32" y="6"/>
                      </a:lnTo>
                      <a:lnTo>
                        <a:pt x="62" y="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04" name="Freeform 5380"/>
                <p:cNvSpPr>
                  <a:spLocks/>
                </p:cNvSpPr>
                <p:nvPr/>
              </p:nvSpPr>
              <p:spPr bwMode="auto">
                <a:xfrm>
                  <a:off x="2874" y="3304"/>
                  <a:ext cx="62" cy="6"/>
                </a:xfrm>
                <a:custGeom>
                  <a:avLst/>
                  <a:gdLst/>
                  <a:ahLst/>
                  <a:cxnLst>
                    <a:cxn ang="0">
                      <a:pos x="62" y="2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30" y="6"/>
                    </a:cxn>
                    <a:cxn ang="0">
                      <a:pos x="62" y="2"/>
                    </a:cxn>
                  </a:cxnLst>
                  <a:rect l="0" t="0" r="r" b="b"/>
                  <a:pathLst>
                    <a:path w="62" h="6">
                      <a:moveTo>
                        <a:pt x="62" y="2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30" y="6"/>
                      </a:lnTo>
                      <a:lnTo>
                        <a:pt x="62" y="2"/>
                      </a:lnTo>
                      <a:close/>
                    </a:path>
                  </a:pathLst>
                </a:custGeom>
                <a:solidFill>
                  <a:srgbClr val="003D05"/>
                </a:solidFill>
                <a:ln w="0">
                  <a:solidFill>
                    <a:srgbClr val="003D0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05" name="Freeform 5381"/>
                <p:cNvSpPr>
                  <a:spLocks/>
                </p:cNvSpPr>
                <p:nvPr/>
              </p:nvSpPr>
              <p:spPr bwMode="auto">
                <a:xfrm>
                  <a:off x="2874" y="3304"/>
                  <a:ext cx="62" cy="6"/>
                </a:xfrm>
                <a:custGeom>
                  <a:avLst/>
                  <a:gdLst/>
                  <a:ahLst/>
                  <a:cxnLst>
                    <a:cxn ang="0">
                      <a:pos x="62" y="2"/>
                    </a:cxn>
                    <a:cxn ang="0">
                      <a:pos x="30" y="0"/>
                    </a:cxn>
                    <a:cxn ang="0">
                      <a:pos x="0" y="6"/>
                    </a:cxn>
                    <a:cxn ang="0">
                      <a:pos x="30" y="6"/>
                    </a:cxn>
                    <a:cxn ang="0">
                      <a:pos x="62" y="2"/>
                    </a:cxn>
                  </a:cxnLst>
                  <a:rect l="0" t="0" r="r" b="b"/>
                  <a:pathLst>
                    <a:path w="62" h="6">
                      <a:moveTo>
                        <a:pt x="62" y="2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30" y="6"/>
                      </a:lnTo>
                      <a:lnTo>
                        <a:pt x="62" y="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06" name="Freeform 5382"/>
                <p:cNvSpPr>
                  <a:spLocks/>
                </p:cNvSpPr>
                <p:nvPr/>
              </p:nvSpPr>
              <p:spPr bwMode="auto">
                <a:xfrm>
                  <a:off x="2842" y="3310"/>
                  <a:ext cx="62" cy="8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32" y="0"/>
                    </a:cxn>
                    <a:cxn ang="0">
                      <a:pos x="0" y="8"/>
                    </a:cxn>
                    <a:cxn ang="0">
                      <a:pos x="30" y="8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62" h="8">
                      <a:moveTo>
                        <a:pt x="62" y="0"/>
                      </a:moveTo>
                      <a:lnTo>
                        <a:pt x="32" y="0"/>
                      </a:lnTo>
                      <a:lnTo>
                        <a:pt x="0" y="8"/>
                      </a:lnTo>
                      <a:lnTo>
                        <a:pt x="30" y="8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solidFill>
                  <a:srgbClr val="003815"/>
                </a:solidFill>
                <a:ln w="0">
                  <a:solidFill>
                    <a:srgbClr val="00381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07" name="Freeform 5383"/>
                <p:cNvSpPr>
                  <a:spLocks/>
                </p:cNvSpPr>
                <p:nvPr/>
              </p:nvSpPr>
              <p:spPr bwMode="auto">
                <a:xfrm>
                  <a:off x="2842" y="3310"/>
                  <a:ext cx="62" cy="8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32" y="0"/>
                    </a:cxn>
                    <a:cxn ang="0">
                      <a:pos x="0" y="8"/>
                    </a:cxn>
                    <a:cxn ang="0">
                      <a:pos x="30" y="8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62" h="8">
                      <a:moveTo>
                        <a:pt x="62" y="0"/>
                      </a:moveTo>
                      <a:lnTo>
                        <a:pt x="32" y="0"/>
                      </a:lnTo>
                      <a:lnTo>
                        <a:pt x="0" y="8"/>
                      </a:lnTo>
                      <a:lnTo>
                        <a:pt x="30" y="8"/>
                      </a:lnTo>
                      <a:lnTo>
                        <a:pt x="62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08" name="Freeform 5384"/>
                <p:cNvSpPr>
                  <a:spLocks/>
                </p:cNvSpPr>
                <p:nvPr/>
              </p:nvSpPr>
              <p:spPr bwMode="auto">
                <a:xfrm>
                  <a:off x="2808" y="3318"/>
                  <a:ext cx="64" cy="10"/>
                </a:xfrm>
                <a:custGeom>
                  <a:avLst/>
                  <a:gdLst/>
                  <a:ahLst/>
                  <a:cxnLst>
                    <a:cxn ang="0">
                      <a:pos x="64" y="0"/>
                    </a:cxn>
                    <a:cxn ang="0">
                      <a:pos x="34" y="0"/>
                    </a:cxn>
                    <a:cxn ang="0">
                      <a:pos x="0" y="10"/>
                    </a:cxn>
                    <a:cxn ang="0">
                      <a:pos x="32" y="10"/>
                    </a:cxn>
                    <a:cxn ang="0">
                      <a:pos x="64" y="0"/>
                    </a:cxn>
                  </a:cxnLst>
                  <a:rect l="0" t="0" r="r" b="b"/>
                  <a:pathLst>
                    <a:path w="64" h="10">
                      <a:moveTo>
                        <a:pt x="64" y="0"/>
                      </a:moveTo>
                      <a:lnTo>
                        <a:pt x="34" y="0"/>
                      </a:lnTo>
                      <a:lnTo>
                        <a:pt x="0" y="10"/>
                      </a:lnTo>
                      <a:lnTo>
                        <a:pt x="32" y="10"/>
                      </a:lnTo>
                      <a:lnTo>
                        <a:pt x="64" y="0"/>
                      </a:lnTo>
                      <a:close/>
                    </a:path>
                  </a:pathLst>
                </a:custGeom>
                <a:solidFill>
                  <a:srgbClr val="00352B"/>
                </a:solidFill>
                <a:ln w="0">
                  <a:solidFill>
                    <a:srgbClr val="00352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09" name="Freeform 5385"/>
                <p:cNvSpPr>
                  <a:spLocks/>
                </p:cNvSpPr>
                <p:nvPr/>
              </p:nvSpPr>
              <p:spPr bwMode="auto">
                <a:xfrm>
                  <a:off x="2808" y="3318"/>
                  <a:ext cx="64" cy="10"/>
                </a:xfrm>
                <a:custGeom>
                  <a:avLst/>
                  <a:gdLst/>
                  <a:ahLst/>
                  <a:cxnLst>
                    <a:cxn ang="0">
                      <a:pos x="64" y="0"/>
                    </a:cxn>
                    <a:cxn ang="0">
                      <a:pos x="34" y="0"/>
                    </a:cxn>
                    <a:cxn ang="0">
                      <a:pos x="0" y="10"/>
                    </a:cxn>
                    <a:cxn ang="0">
                      <a:pos x="32" y="10"/>
                    </a:cxn>
                    <a:cxn ang="0">
                      <a:pos x="64" y="0"/>
                    </a:cxn>
                  </a:cxnLst>
                  <a:rect l="0" t="0" r="r" b="b"/>
                  <a:pathLst>
                    <a:path w="64" h="10">
                      <a:moveTo>
                        <a:pt x="64" y="0"/>
                      </a:moveTo>
                      <a:lnTo>
                        <a:pt x="34" y="0"/>
                      </a:lnTo>
                      <a:lnTo>
                        <a:pt x="0" y="10"/>
                      </a:lnTo>
                      <a:lnTo>
                        <a:pt x="32" y="10"/>
                      </a:lnTo>
                      <a:lnTo>
                        <a:pt x="64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10" name="Freeform 5386"/>
                <p:cNvSpPr>
                  <a:spLocks/>
                </p:cNvSpPr>
                <p:nvPr/>
              </p:nvSpPr>
              <p:spPr bwMode="auto">
                <a:xfrm>
                  <a:off x="2774" y="3328"/>
                  <a:ext cx="66" cy="14"/>
                </a:xfrm>
                <a:custGeom>
                  <a:avLst/>
                  <a:gdLst/>
                  <a:ahLst/>
                  <a:cxnLst>
                    <a:cxn ang="0">
                      <a:pos x="66" y="0"/>
                    </a:cxn>
                    <a:cxn ang="0">
                      <a:pos x="34" y="0"/>
                    </a:cxn>
                    <a:cxn ang="0">
                      <a:pos x="0" y="14"/>
                    </a:cxn>
                    <a:cxn ang="0">
                      <a:pos x="32" y="14"/>
                    </a:cxn>
                    <a:cxn ang="0">
                      <a:pos x="66" y="0"/>
                    </a:cxn>
                  </a:cxnLst>
                  <a:rect l="0" t="0" r="r" b="b"/>
                  <a:pathLst>
                    <a:path w="66" h="14">
                      <a:moveTo>
                        <a:pt x="66" y="0"/>
                      </a:moveTo>
                      <a:lnTo>
                        <a:pt x="34" y="0"/>
                      </a:lnTo>
                      <a:lnTo>
                        <a:pt x="0" y="14"/>
                      </a:lnTo>
                      <a:lnTo>
                        <a:pt x="32" y="14"/>
                      </a:lnTo>
                      <a:lnTo>
                        <a:pt x="66" y="0"/>
                      </a:lnTo>
                      <a:close/>
                    </a:path>
                  </a:pathLst>
                </a:custGeom>
                <a:solidFill>
                  <a:srgbClr val="003244"/>
                </a:solidFill>
                <a:ln w="0">
                  <a:solidFill>
                    <a:srgbClr val="00324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11" name="Freeform 5387"/>
                <p:cNvSpPr>
                  <a:spLocks/>
                </p:cNvSpPr>
                <p:nvPr/>
              </p:nvSpPr>
              <p:spPr bwMode="auto">
                <a:xfrm>
                  <a:off x="2774" y="3328"/>
                  <a:ext cx="66" cy="14"/>
                </a:xfrm>
                <a:custGeom>
                  <a:avLst/>
                  <a:gdLst/>
                  <a:ahLst/>
                  <a:cxnLst>
                    <a:cxn ang="0">
                      <a:pos x="66" y="0"/>
                    </a:cxn>
                    <a:cxn ang="0">
                      <a:pos x="34" y="0"/>
                    </a:cxn>
                    <a:cxn ang="0">
                      <a:pos x="0" y="14"/>
                    </a:cxn>
                    <a:cxn ang="0">
                      <a:pos x="32" y="14"/>
                    </a:cxn>
                    <a:cxn ang="0">
                      <a:pos x="66" y="0"/>
                    </a:cxn>
                  </a:cxnLst>
                  <a:rect l="0" t="0" r="r" b="b"/>
                  <a:pathLst>
                    <a:path w="66" h="14">
                      <a:moveTo>
                        <a:pt x="66" y="0"/>
                      </a:moveTo>
                      <a:lnTo>
                        <a:pt x="34" y="0"/>
                      </a:lnTo>
                      <a:lnTo>
                        <a:pt x="0" y="14"/>
                      </a:lnTo>
                      <a:lnTo>
                        <a:pt x="32" y="14"/>
                      </a:lnTo>
                      <a:lnTo>
                        <a:pt x="66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12" name="Freeform 5388"/>
                <p:cNvSpPr>
                  <a:spLocks/>
                </p:cNvSpPr>
                <p:nvPr/>
              </p:nvSpPr>
              <p:spPr bwMode="auto">
                <a:xfrm>
                  <a:off x="2740" y="3342"/>
                  <a:ext cx="66" cy="18"/>
                </a:xfrm>
                <a:custGeom>
                  <a:avLst/>
                  <a:gdLst/>
                  <a:ahLst/>
                  <a:cxnLst>
                    <a:cxn ang="0">
                      <a:pos x="66" y="0"/>
                    </a:cxn>
                    <a:cxn ang="0">
                      <a:pos x="34" y="0"/>
                    </a:cxn>
                    <a:cxn ang="0">
                      <a:pos x="0" y="18"/>
                    </a:cxn>
                    <a:cxn ang="0">
                      <a:pos x="32" y="18"/>
                    </a:cxn>
                    <a:cxn ang="0">
                      <a:pos x="66" y="0"/>
                    </a:cxn>
                  </a:cxnLst>
                  <a:rect l="0" t="0" r="r" b="b"/>
                  <a:pathLst>
                    <a:path w="66" h="18">
                      <a:moveTo>
                        <a:pt x="66" y="0"/>
                      </a:moveTo>
                      <a:lnTo>
                        <a:pt x="34" y="0"/>
                      </a:lnTo>
                      <a:lnTo>
                        <a:pt x="0" y="18"/>
                      </a:lnTo>
                      <a:lnTo>
                        <a:pt x="32" y="18"/>
                      </a:lnTo>
                      <a:lnTo>
                        <a:pt x="66" y="0"/>
                      </a:lnTo>
                      <a:close/>
                    </a:path>
                  </a:pathLst>
                </a:custGeom>
                <a:solidFill>
                  <a:srgbClr val="00315E"/>
                </a:solidFill>
                <a:ln w="0">
                  <a:solidFill>
                    <a:srgbClr val="00315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13" name="Freeform 5389"/>
                <p:cNvSpPr>
                  <a:spLocks/>
                </p:cNvSpPr>
                <p:nvPr/>
              </p:nvSpPr>
              <p:spPr bwMode="auto">
                <a:xfrm>
                  <a:off x="2740" y="3342"/>
                  <a:ext cx="66" cy="18"/>
                </a:xfrm>
                <a:custGeom>
                  <a:avLst/>
                  <a:gdLst/>
                  <a:ahLst/>
                  <a:cxnLst>
                    <a:cxn ang="0">
                      <a:pos x="66" y="0"/>
                    </a:cxn>
                    <a:cxn ang="0">
                      <a:pos x="34" y="0"/>
                    </a:cxn>
                    <a:cxn ang="0">
                      <a:pos x="0" y="18"/>
                    </a:cxn>
                    <a:cxn ang="0">
                      <a:pos x="32" y="18"/>
                    </a:cxn>
                    <a:cxn ang="0">
                      <a:pos x="66" y="0"/>
                    </a:cxn>
                  </a:cxnLst>
                  <a:rect l="0" t="0" r="r" b="b"/>
                  <a:pathLst>
                    <a:path w="66" h="18">
                      <a:moveTo>
                        <a:pt x="66" y="0"/>
                      </a:moveTo>
                      <a:lnTo>
                        <a:pt x="34" y="0"/>
                      </a:lnTo>
                      <a:lnTo>
                        <a:pt x="0" y="18"/>
                      </a:lnTo>
                      <a:lnTo>
                        <a:pt x="32" y="18"/>
                      </a:lnTo>
                      <a:lnTo>
                        <a:pt x="66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14" name="Freeform 5390"/>
                <p:cNvSpPr>
                  <a:spLocks/>
                </p:cNvSpPr>
                <p:nvPr/>
              </p:nvSpPr>
              <p:spPr bwMode="auto">
                <a:xfrm>
                  <a:off x="2706" y="3360"/>
                  <a:ext cx="66" cy="24"/>
                </a:xfrm>
                <a:custGeom>
                  <a:avLst/>
                  <a:gdLst/>
                  <a:ahLst/>
                  <a:cxnLst>
                    <a:cxn ang="0">
                      <a:pos x="66" y="0"/>
                    </a:cxn>
                    <a:cxn ang="0">
                      <a:pos x="34" y="0"/>
                    </a:cxn>
                    <a:cxn ang="0">
                      <a:pos x="0" y="24"/>
                    </a:cxn>
                    <a:cxn ang="0">
                      <a:pos x="30" y="24"/>
                    </a:cxn>
                    <a:cxn ang="0">
                      <a:pos x="66" y="0"/>
                    </a:cxn>
                  </a:cxnLst>
                  <a:rect l="0" t="0" r="r" b="b"/>
                  <a:pathLst>
                    <a:path w="66" h="24">
                      <a:moveTo>
                        <a:pt x="66" y="0"/>
                      </a:moveTo>
                      <a:lnTo>
                        <a:pt x="34" y="0"/>
                      </a:lnTo>
                      <a:lnTo>
                        <a:pt x="0" y="24"/>
                      </a:lnTo>
                      <a:lnTo>
                        <a:pt x="30" y="24"/>
                      </a:lnTo>
                      <a:lnTo>
                        <a:pt x="66" y="0"/>
                      </a:lnTo>
                      <a:close/>
                    </a:path>
                  </a:pathLst>
                </a:custGeom>
                <a:solidFill>
                  <a:srgbClr val="003279"/>
                </a:solidFill>
                <a:ln w="0">
                  <a:solidFill>
                    <a:srgbClr val="00327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15" name="Freeform 5391"/>
                <p:cNvSpPr>
                  <a:spLocks/>
                </p:cNvSpPr>
                <p:nvPr/>
              </p:nvSpPr>
              <p:spPr bwMode="auto">
                <a:xfrm>
                  <a:off x="2706" y="3360"/>
                  <a:ext cx="66" cy="24"/>
                </a:xfrm>
                <a:custGeom>
                  <a:avLst/>
                  <a:gdLst/>
                  <a:ahLst/>
                  <a:cxnLst>
                    <a:cxn ang="0">
                      <a:pos x="66" y="0"/>
                    </a:cxn>
                    <a:cxn ang="0">
                      <a:pos x="34" y="0"/>
                    </a:cxn>
                    <a:cxn ang="0">
                      <a:pos x="0" y="24"/>
                    </a:cxn>
                    <a:cxn ang="0">
                      <a:pos x="30" y="24"/>
                    </a:cxn>
                    <a:cxn ang="0">
                      <a:pos x="66" y="0"/>
                    </a:cxn>
                  </a:cxnLst>
                  <a:rect l="0" t="0" r="r" b="b"/>
                  <a:pathLst>
                    <a:path w="66" h="24">
                      <a:moveTo>
                        <a:pt x="66" y="0"/>
                      </a:moveTo>
                      <a:lnTo>
                        <a:pt x="34" y="0"/>
                      </a:lnTo>
                      <a:lnTo>
                        <a:pt x="0" y="24"/>
                      </a:lnTo>
                      <a:lnTo>
                        <a:pt x="30" y="24"/>
                      </a:lnTo>
                      <a:lnTo>
                        <a:pt x="66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16" name="Freeform 5392"/>
                <p:cNvSpPr>
                  <a:spLocks/>
                </p:cNvSpPr>
                <p:nvPr/>
              </p:nvSpPr>
              <p:spPr bwMode="auto">
                <a:xfrm>
                  <a:off x="2670" y="3384"/>
                  <a:ext cx="66" cy="30"/>
                </a:xfrm>
                <a:custGeom>
                  <a:avLst/>
                  <a:gdLst/>
                  <a:ahLst/>
                  <a:cxnLst>
                    <a:cxn ang="0">
                      <a:pos x="66" y="0"/>
                    </a:cxn>
                    <a:cxn ang="0">
                      <a:pos x="36" y="0"/>
                    </a:cxn>
                    <a:cxn ang="0">
                      <a:pos x="0" y="26"/>
                    </a:cxn>
                    <a:cxn ang="0">
                      <a:pos x="30" y="30"/>
                    </a:cxn>
                    <a:cxn ang="0">
                      <a:pos x="66" y="0"/>
                    </a:cxn>
                  </a:cxnLst>
                  <a:rect l="0" t="0" r="r" b="b"/>
                  <a:pathLst>
                    <a:path w="66" h="30">
                      <a:moveTo>
                        <a:pt x="66" y="0"/>
                      </a:moveTo>
                      <a:lnTo>
                        <a:pt x="36" y="0"/>
                      </a:lnTo>
                      <a:lnTo>
                        <a:pt x="0" y="26"/>
                      </a:lnTo>
                      <a:lnTo>
                        <a:pt x="30" y="30"/>
                      </a:lnTo>
                      <a:lnTo>
                        <a:pt x="66" y="0"/>
                      </a:lnTo>
                      <a:close/>
                    </a:path>
                  </a:pathLst>
                </a:custGeom>
                <a:solidFill>
                  <a:srgbClr val="00368D"/>
                </a:solidFill>
                <a:ln w="0">
                  <a:solidFill>
                    <a:srgbClr val="00368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17" name="Freeform 5393"/>
                <p:cNvSpPr>
                  <a:spLocks/>
                </p:cNvSpPr>
                <p:nvPr/>
              </p:nvSpPr>
              <p:spPr bwMode="auto">
                <a:xfrm>
                  <a:off x="2670" y="3384"/>
                  <a:ext cx="66" cy="30"/>
                </a:xfrm>
                <a:custGeom>
                  <a:avLst/>
                  <a:gdLst/>
                  <a:ahLst/>
                  <a:cxnLst>
                    <a:cxn ang="0">
                      <a:pos x="66" y="0"/>
                    </a:cxn>
                    <a:cxn ang="0">
                      <a:pos x="36" y="0"/>
                    </a:cxn>
                    <a:cxn ang="0">
                      <a:pos x="0" y="26"/>
                    </a:cxn>
                    <a:cxn ang="0">
                      <a:pos x="30" y="30"/>
                    </a:cxn>
                    <a:cxn ang="0">
                      <a:pos x="66" y="0"/>
                    </a:cxn>
                  </a:cxnLst>
                  <a:rect l="0" t="0" r="r" b="b"/>
                  <a:pathLst>
                    <a:path w="66" h="30">
                      <a:moveTo>
                        <a:pt x="66" y="0"/>
                      </a:moveTo>
                      <a:lnTo>
                        <a:pt x="36" y="0"/>
                      </a:lnTo>
                      <a:lnTo>
                        <a:pt x="0" y="26"/>
                      </a:lnTo>
                      <a:lnTo>
                        <a:pt x="30" y="30"/>
                      </a:lnTo>
                      <a:lnTo>
                        <a:pt x="66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18" name="Freeform 5394"/>
                <p:cNvSpPr>
                  <a:spLocks/>
                </p:cNvSpPr>
                <p:nvPr/>
              </p:nvSpPr>
              <p:spPr bwMode="auto">
                <a:xfrm>
                  <a:off x="2634" y="3410"/>
                  <a:ext cx="66" cy="36"/>
                </a:xfrm>
                <a:custGeom>
                  <a:avLst/>
                  <a:gdLst/>
                  <a:ahLst/>
                  <a:cxnLst>
                    <a:cxn ang="0">
                      <a:pos x="66" y="4"/>
                    </a:cxn>
                    <a:cxn ang="0">
                      <a:pos x="36" y="0"/>
                    </a:cxn>
                    <a:cxn ang="0">
                      <a:pos x="0" y="32"/>
                    </a:cxn>
                    <a:cxn ang="0">
                      <a:pos x="30" y="36"/>
                    </a:cxn>
                    <a:cxn ang="0">
                      <a:pos x="66" y="4"/>
                    </a:cxn>
                  </a:cxnLst>
                  <a:rect l="0" t="0" r="r" b="b"/>
                  <a:pathLst>
                    <a:path w="66" h="36">
                      <a:moveTo>
                        <a:pt x="66" y="4"/>
                      </a:moveTo>
                      <a:lnTo>
                        <a:pt x="36" y="0"/>
                      </a:lnTo>
                      <a:lnTo>
                        <a:pt x="0" y="32"/>
                      </a:lnTo>
                      <a:lnTo>
                        <a:pt x="30" y="36"/>
                      </a:lnTo>
                      <a:lnTo>
                        <a:pt x="66" y="4"/>
                      </a:lnTo>
                      <a:close/>
                    </a:path>
                  </a:pathLst>
                </a:custGeom>
                <a:solidFill>
                  <a:srgbClr val="003C9A"/>
                </a:solidFill>
                <a:ln w="0">
                  <a:solidFill>
                    <a:srgbClr val="003C9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19" name="Freeform 5395"/>
                <p:cNvSpPr>
                  <a:spLocks/>
                </p:cNvSpPr>
                <p:nvPr/>
              </p:nvSpPr>
              <p:spPr bwMode="auto">
                <a:xfrm>
                  <a:off x="2634" y="3410"/>
                  <a:ext cx="66" cy="36"/>
                </a:xfrm>
                <a:custGeom>
                  <a:avLst/>
                  <a:gdLst/>
                  <a:ahLst/>
                  <a:cxnLst>
                    <a:cxn ang="0">
                      <a:pos x="66" y="4"/>
                    </a:cxn>
                    <a:cxn ang="0">
                      <a:pos x="36" y="0"/>
                    </a:cxn>
                    <a:cxn ang="0">
                      <a:pos x="0" y="32"/>
                    </a:cxn>
                    <a:cxn ang="0">
                      <a:pos x="30" y="36"/>
                    </a:cxn>
                    <a:cxn ang="0">
                      <a:pos x="66" y="4"/>
                    </a:cxn>
                  </a:cxnLst>
                  <a:rect l="0" t="0" r="r" b="b"/>
                  <a:pathLst>
                    <a:path w="66" h="36">
                      <a:moveTo>
                        <a:pt x="66" y="4"/>
                      </a:moveTo>
                      <a:lnTo>
                        <a:pt x="36" y="0"/>
                      </a:lnTo>
                      <a:lnTo>
                        <a:pt x="0" y="32"/>
                      </a:lnTo>
                      <a:lnTo>
                        <a:pt x="30" y="36"/>
                      </a:lnTo>
                      <a:lnTo>
                        <a:pt x="66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20" name="Freeform 5396"/>
                <p:cNvSpPr>
                  <a:spLocks/>
                </p:cNvSpPr>
                <p:nvPr/>
              </p:nvSpPr>
              <p:spPr bwMode="auto">
                <a:xfrm>
                  <a:off x="2598" y="3442"/>
                  <a:ext cx="66" cy="38"/>
                </a:xfrm>
                <a:custGeom>
                  <a:avLst/>
                  <a:gdLst/>
                  <a:ahLst/>
                  <a:cxnLst>
                    <a:cxn ang="0">
                      <a:pos x="66" y="4"/>
                    </a:cxn>
                    <a:cxn ang="0">
                      <a:pos x="36" y="0"/>
                    </a:cxn>
                    <a:cxn ang="0">
                      <a:pos x="0" y="30"/>
                    </a:cxn>
                    <a:cxn ang="0">
                      <a:pos x="30" y="38"/>
                    </a:cxn>
                    <a:cxn ang="0">
                      <a:pos x="66" y="4"/>
                    </a:cxn>
                  </a:cxnLst>
                  <a:rect l="0" t="0" r="r" b="b"/>
                  <a:pathLst>
                    <a:path w="66" h="38">
                      <a:moveTo>
                        <a:pt x="66" y="4"/>
                      </a:moveTo>
                      <a:lnTo>
                        <a:pt x="36" y="0"/>
                      </a:lnTo>
                      <a:lnTo>
                        <a:pt x="0" y="30"/>
                      </a:lnTo>
                      <a:lnTo>
                        <a:pt x="30" y="38"/>
                      </a:lnTo>
                      <a:lnTo>
                        <a:pt x="66" y="4"/>
                      </a:lnTo>
                      <a:close/>
                    </a:path>
                  </a:pathLst>
                </a:custGeom>
                <a:solidFill>
                  <a:srgbClr val="00489A"/>
                </a:solidFill>
                <a:ln w="0">
                  <a:solidFill>
                    <a:srgbClr val="00489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21" name="Freeform 5397"/>
                <p:cNvSpPr>
                  <a:spLocks/>
                </p:cNvSpPr>
                <p:nvPr/>
              </p:nvSpPr>
              <p:spPr bwMode="auto">
                <a:xfrm>
                  <a:off x="2598" y="3442"/>
                  <a:ext cx="66" cy="38"/>
                </a:xfrm>
                <a:custGeom>
                  <a:avLst/>
                  <a:gdLst/>
                  <a:ahLst/>
                  <a:cxnLst>
                    <a:cxn ang="0">
                      <a:pos x="66" y="4"/>
                    </a:cxn>
                    <a:cxn ang="0">
                      <a:pos x="36" y="0"/>
                    </a:cxn>
                    <a:cxn ang="0">
                      <a:pos x="0" y="30"/>
                    </a:cxn>
                    <a:cxn ang="0">
                      <a:pos x="30" y="38"/>
                    </a:cxn>
                    <a:cxn ang="0">
                      <a:pos x="66" y="4"/>
                    </a:cxn>
                  </a:cxnLst>
                  <a:rect l="0" t="0" r="r" b="b"/>
                  <a:pathLst>
                    <a:path w="66" h="38">
                      <a:moveTo>
                        <a:pt x="66" y="4"/>
                      </a:moveTo>
                      <a:lnTo>
                        <a:pt x="36" y="0"/>
                      </a:lnTo>
                      <a:lnTo>
                        <a:pt x="0" y="30"/>
                      </a:lnTo>
                      <a:lnTo>
                        <a:pt x="30" y="38"/>
                      </a:lnTo>
                      <a:lnTo>
                        <a:pt x="66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22" name="Freeform 5398"/>
                <p:cNvSpPr>
                  <a:spLocks/>
                </p:cNvSpPr>
                <p:nvPr/>
              </p:nvSpPr>
              <p:spPr bwMode="auto">
                <a:xfrm>
                  <a:off x="2560" y="3472"/>
                  <a:ext cx="68" cy="40"/>
                </a:xfrm>
                <a:custGeom>
                  <a:avLst/>
                  <a:gdLst/>
                  <a:ahLst/>
                  <a:cxnLst>
                    <a:cxn ang="0">
                      <a:pos x="68" y="8"/>
                    </a:cxn>
                    <a:cxn ang="0">
                      <a:pos x="38" y="0"/>
                    </a:cxn>
                    <a:cxn ang="0">
                      <a:pos x="0" y="28"/>
                    </a:cxn>
                    <a:cxn ang="0">
                      <a:pos x="30" y="40"/>
                    </a:cxn>
                    <a:cxn ang="0">
                      <a:pos x="68" y="8"/>
                    </a:cxn>
                  </a:cxnLst>
                  <a:rect l="0" t="0" r="r" b="b"/>
                  <a:pathLst>
                    <a:path w="68" h="40">
                      <a:moveTo>
                        <a:pt x="68" y="8"/>
                      </a:moveTo>
                      <a:lnTo>
                        <a:pt x="38" y="0"/>
                      </a:lnTo>
                      <a:lnTo>
                        <a:pt x="0" y="28"/>
                      </a:lnTo>
                      <a:lnTo>
                        <a:pt x="30" y="40"/>
                      </a:lnTo>
                      <a:lnTo>
                        <a:pt x="68" y="8"/>
                      </a:lnTo>
                      <a:close/>
                    </a:path>
                  </a:pathLst>
                </a:custGeom>
                <a:solidFill>
                  <a:srgbClr val="00578F"/>
                </a:solidFill>
                <a:ln w="0">
                  <a:solidFill>
                    <a:srgbClr val="00578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23" name="Freeform 5399"/>
                <p:cNvSpPr>
                  <a:spLocks/>
                </p:cNvSpPr>
                <p:nvPr/>
              </p:nvSpPr>
              <p:spPr bwMode="auto">
                <a:xfrm>
                  <a:off x="2560" y="3472"/>
                  <a:ext cx="68" cy="40"/>
                </a:xfrm>
                <a:custGeom>
                  <a:avLst/>
                  <a:gdLst/>
                  <a:ahLst/>
                  <a:cxnLst>
                    <a:cxn ang="0">
                      <a:pos x="68" y="8"/>
                    </a:cxn>
                    <a:cxn ang="0">
                      <a:pos x="38" y="0"/>
                    </a:cxn>
                    <a:cxn ang="0">
                      <a:pos x="0" y="28"/>
                    </a:cxn>
                    <a:cxn ang="0">
                      <a:pos x="30" y="40"/>
                    </a:cxn>
                    <a:cxn ang="0">
                      <a:pos x="68" y="8"/>
                    </a:cxn>
                  </a:cxnLst>
                  <a:rect l="0" t="0" r="r" b="b"/>
                  <a:pathLst>
                    <a:path w="68" h="40">
                      <a:moveTo>
                        <a:pt x="68" y="8"/>
                      </a:moveTo>
                      <a:lnTo>
                        <a:pt x="38" y="0"/>
                      </a:lnTo>
                      <a:lnTo>
                        <a:pt x="0" y="28"/>
                      </a:lnTo>
                      <a:lnTo>
                        <a:pt x="30" y="40"/>
                      </a:lnTo>
                      <a:lnTo>
                        <a:pt x="68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24" name="Freeform 5400"/>
                <p:cNvSpPr>
                  <a:spLocks/>
                </p:cNvSpPr>
                <p:nvPr/>
              </p:nvSpPr>
              <p:spPr bwMode="auto">
                <a:xfrm>
                  <a:off x="2522" y="3500"/>
                  <a:ext cx="68" cy="36"/>
                </a:xfrm>
                <a:custGeom>
                  <a:avLst/>
                  <a:gdLst/>
                  <a:ahLst/>
                  <a:cxnLst>
                    <a:cxn ang="0">
                      <a:pos x="68" y="12"/>
                    </a:cxn>
                    <a:cxn ang="0">
                      <a:pos x="38" y="0"/>
                    </a:cxn>
                    <a:cxn ang="0">
                      <a:pos x="0" y="22"/>
                    </a:cxn>
                    <a:cxn ang="0">
                      <a:pos x="30" y="36"/>
                    </a:cxn>
                    <a:cxn ang="0">
                      <a:pos x="68" y="12"/>
                    </a:cxn>
                  </a:cxnLst>
                  <a:rect l="0" t="0" r="r" b="b"/>
                  <a:pathLst>
                    <a:path w="68" h="36">
                      <a:moveTo>
                        <a:pt x="68" y="12"/>
                      </a:moveTo>
                      <a:lnTo>
                        <a:pt x="38" y="0"/>
                      </a:lnTo>
                      <a:lnTo>
                        <a:pt x="0" y="22"/>
                      </a:lnTo>
                      <a:lnTo>
                        <a:pt x="30" y="36"/>
                      </a:lnTo>
                      <a:lnTo>
                        <a:pt x="68" y="12"/>
                      </a:lnTo>
                      <a:close/>
                    </a:path>
                  </a:pathLst>
                </a:custGeom>
                <a:solidFill>
                  <a:srgbClr val="006A75"/>
                </a:solidFill>
                <a:ln w="0">
                  <a:solidFill>
                    <a:srgbClr val="006A7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25" name="Freeform 5401"/>
                <p:cNvSpPr>
                  <a:spLocks/>
                </p:cNvSpPr>
                <p:nvPr/>
              </p:nvSpPr>
              <p:spPr bwMode="auto">
                <a:xfrm>
                  <a:off x="2522" y="3500"/>
                  <a:ext cx="68" cy="36"/>
                </a:xfrm>
                <a:custGeom>
                  <a:avLst/>
                  <a:gdLst/>
                  <a:ahLst/>
                  <a:cxnLst>
                    <a:cxn ang="0">
                      <a:pos x="68" y="12"/>
                    </a:cxn>
                    <a:cxn ang="0">
                      <a:pos x="38" y="0"/>
                    </a:cxn>
                    <a:cxn ang="0">
                      <a:pos x="0" y="22"/>
                    </a:cxn>
                    <a:cxn ang="0">
                      <a:pos x="30" y="36"/>
                    </a:cxn>
                    <a:cxn ang="0">
                      <a:pos x="68" y="12"/>
                    </a:cxn>
                  </a:cxnLst>
                  <a:rect l="0" t="0" r="r" b="b"/>
                  <a:pathLst>
                    <a:path w="68" h="36">
                      <a:moveTo>
                        <a:pt x="68" y="12"/>
                      </a:moveTo>
                      <a:lnTo>
                        <a:pt x="38" y="0"/>
                      </a:lnTo>
                      <a:lnTo>
                        <a:pt x="0" y="22"/>
                      </a:lnTo>
                      <a:lnTo>
                        <a:pt x="30" y="36"/>
                      </a:lnTo>
                      <a:lnTo>
                        <a:pt x="68" y="1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26" name="Freeform 5402"/>
                <p:cNvSpPr>
                  <a:spLocks/>
                </p:cNvSpPr>
                <p:nvPr/>
              </p:nvSpPr>
              <p:spPr bwMode="auto">
                <a:xfrm>
                  <a:off x="2482" y="3522"/>
                  <a:ext cx="70" cy="28"/>
                </a:xfrm>
                <a:custGeom>
                  <a:avLst/>
                  <a:gdLst/>
                  <a:ahLst/>
                  <a:cxnLst>
                    <a:cxn ang="0">
                      <a:pos x="70" y="14"/>
                    </a:cxn>
                    <a:cxn ang="0">
                      <a:pos x="40" y="0"/>
                    </a:cxn>
                    <a:cxn ang="0">
                      <a:pos x="0" y="14"/>
                    </a:cxn>
                    <a:cxn ang="0">
                      <a:pos x="30" y="28"/>
                    </a:cxn>
                    <a:cxn ang="0">
                      <a:pos x="70" y="14"/>
                    </a:cxn>
                  </a:cxnLst>
                  <a:rect l="0" t="0" r="r" b="b"/>
                  <a:pathLst>
                    <a:path w="70" h="28">
                      <a:moveTo>
                        <a:pt x="70" y="14"/>
                      </a:moveTo>
                      <a:lnTo>
                        <a:pt x="40" y="0"/>
                      </a:lnTo>
                      <a:lnTo>
                        <a:pt x="0" y="14"/>
                      </a:lnTo>
                      <a:lnTo>
                        <a:pt x="30" y="28"/>
                      </a:lnTo>
                      <a:lnTo>
                        <a:pt x="70" y="14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27" name="Freeform 5403"/>
                <p:cNvSpPr>
                  <a:spLocks/>
                </p:cNvSpPr>
                <p:nvPr/>
              </p:nvSpPr>
              <p:spPr bwMode="auto">
                <a:xfrm>
                  <a:off x="2482" y="3522"/>
                  <a:ext cx="70" cy="28"/>
                </a:xfrm>
                <a:custGeom>
                  <a:avLst/>
                  <a:gdLst/>
                  <a:ahLst/>
                  <a:cxnLst>
                    <a:cxn ang="0">
                      <a:pos x="70" y="14"/>
                    </a:cxn>
                    <a:cxn ang="0">
                      <a:pos x="40" y="0"/>
                    </a:cxn>
                    <a:cxn ang="0">
                      <a:pos x="0" y="14"/>
                    </a:cxn>
                    <a:cxn ang="0">
                      <a:pos x="30" y="28"/>
                    </a:cxn>
                    <a:cxn ang="0">
                      <a:pos x="70" y="14"/>
                    </a:cxn>
                  </a:cxnLst>
                  <a:rect l="0" t="0" r="r" b="b"/>
                  <a:pathLst>
                    <a:path w="70" h="28">
                      <a:moveTo>
                        <a:pt x="70" y="14"/>
                      </a:moveTo>
                      <a:lnTo>
                        <a:pt x="40" y="0"/>
                      </a:lnTo>
                      <a:lnTo>
                        <a:pt x="0" y="14"/>
                      </a:lnTo>
                      <a:lnTo>
                        <a:pt x="30" y="28"/>
                      </a:lnTo>
                      <a:lnTo>
                        <a:pt x="70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28" name="Freeform 5404"/>
                <p:cNvSpPr>
                  <a:spLocks/>
                </p:cNvSpPr>
                <p:nvPr/>
              </p:nvSpPr>
              <p:spPr bwMode="auto">
                <a:xfrm>
                  <a:off x="3474" y="3210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0" y="14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4">
                      <a:moveTo>
                        <a:pt x="52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0" y="14"/>
                      </a:lnTo>
                      <a:lnTo>
                        <a:pt x="52" y="8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29" name="Freeform 5405"/>
                <p:cNvSpPr>
                  <a:spLocks/>
                </p:cNvSpPr>
                <p:nvPr/>
              </p:nvSpPr>
              <p:spPr bwMode="auto">
                <a:xfrm>
                  <a:off x="3474" y="3210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0" y="14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4">
                      <a:moveTo>
                        <a:pt x="52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0" y="14"/>
                      </a:lnTo>
                      <a:lnTo>
                        <a:pt x="52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30" name="Freeform 5406"/>
                <p:cNvSpPr>
                  <a:spLocks/>
                </p:cNvSpPr>
                <p:nvPr/>
              </p:nvSpPr>
              <p:spPr bwMode="auto">
                <a:xfrm>
                  <a:off x="3452" y="3218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32" y="14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4">
                      <a:moveTo>
                        <a:pt x="52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32" y="14"/>
                      </a:lnTo>
                      <a:lnTo>
                        <a:pt x="52" y="6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31" name="Freeform 5407"/>
                <p:cNvSpPr>
                  <a:spLocks/>
                </p:cNvSpPr>
                <p:nvPr/>
              </p:nvSpPr>
              <p:spPr bwMode="auto">
                <a:xfrm>
                  <a:off x="3452" y="3218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32" y="14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4">
                      <a:moveTo>
                        <a:pt x="52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32" y="14"/>
                      </a:lnTo>
                      <a:lnTo>
                        <a:pt x="5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32" name="Freeform 5408"/>
                <p:cNvSpPr>
                  <a:spLocks/>
                </p:cNvSpPr>
                <p:nvPr/>
              </p:nvSpPr>
              <p:spPr bwMode="auto">
                <a:xfrm>
                  <a:off x="3432" y="3224"/>
                  <a:ext cx="52" cy="16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30" y="16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6">
                      <a:moveTo>
                        <a:pt x="52" y="8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30" y="16"/>
                      </a:lnTo>
                      <a:lnTo>
                        <a:pt x="52" y="8"/>
                      </a:lnTo>
                      <a:close/>
                    </a:path>
                  </a:pathLst>
                </a:custGeom>
                <a:solidFill>
                  <a:srgbClr val="007C45"/>
                </a:solidFill>
                <a:ln w="0">
                  <a:solidFill>
                    <a:srgbClr val="007C4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33" name="Freeform 5409"/>
                <p:cNvSpPr>
                  <a:spLocks/>
                </p:cNvSpPr>
                <p:nvPr/>
              </p:nvSpPr>
              <p:spPr bwMode="auto">
                <a:xfrm>
                  <a:off x="3432" y="3224"/>
                  <a:ext cx="52" cy="16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30" y="16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6">
                      <a:moveTo>
                        <a:pt x="52" y="8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30" y="16"/>
                      </a:lnTo>
                      <a:lnTo>
                        <a:pt x="52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34" name="Freeform 5410"/>
                <p:cNvSpPr>
                  <a:spLocks/>
                </p:cNvSpPr>
                <p:nvPr/>
              </p:nvSpPr>
              <p:spPr bwMode="auto">
                <a:xfrm>
                  <a:off x="3410" y="3232"/>
                  <a:ext cx="52" cy="16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0" y="16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6">
                      <a:moveTo>
                        <a:pt x="52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0" y="16"/>
                      </a:lnTo>
                      <a:lnTo>
                        <a:pt x="52" y="8"/>
                      </a:lnTo>
                      <a:close/>
                    </a:path>
                  </a:pathLst>
                </a:custGeom>
                <a:solidFill>
                  <a:srgbClr val="007C44"/>
                </a:solidFill>
                <a:ln w="0">
                  <a:solidFill>
                    <a:srgbClr val="007C4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35" name="Freeform 5411"/>
                <p:cNvSpPr>
                  <a:spLocks/>
                </p:cNvSpPr>
                <p:nvPr/>
              </p:nvSpPr>
              <p:spPr bwMode="auto">
                <a:xfrm>
                  <a:off x="3410" y="3232"/>
                  <a:ext cx="52" cy="16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0" y="16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6">
                      <a:moveTo>
                        <a:pt x="52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0" y="16"/>
                      </a:lnTo>
                      <a:lnTo>
                        <a:pt x="52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36" name="Freeform 5412"/>
                <p:cNvSpPr>
                  <a:spLocks/>
                </p:cNvSpPr>
                <p:nvPr/>
              </p:nvSpPr>
              <p:spPr bwMode="auto">
                <a:xfrm>
                  <a:off x="3386" y="3240"/>
                  <a:ext cx="54" cy="14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32" y="14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4">
                      <a:moveTo>
                        <a:pt x="54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32" y="14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007C42"/>
                </a:solidFill>
                <a:ln w="0">
                  <a:solidFill>
                    <a:srgbClr val="007C4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37" name="Freeform 5413"/>
                <p:cNvSpPr>
                  <a:spLocks/>
                </p:cNvSpPr>
                <p:nvPr/>
              </p:nvSpPr>
              <p:spPr bwMode="auto">
                <a:xfrm>
                  <a:off x="3386" y="3240"/>
                  <a:ext cx="54" cy="14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32" y="14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4">
                      <a:moveTo>
                        <a:pt x="54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32" y="14"/>
                      </a:lnTo>
                      <a:lnTo>
                        <a:pt x="5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38" name="Freeform 5414"/>
                <p:cNvSpPr>
                  <a:spLocks/>
                </p:cNvSpPr>
                <p:nvPr/>
              </p:nvSpPr>
              <p:spPr bwMode="auto">
                <a:xfrm>
                  <a:off x="3364" y="3246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0" y="16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6">
                      <a:moveTo>
                        <a:pt x="54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0" y="16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007C3E"/>
                </a:solidFill>
                <a:ln w="0">
                  <a:solidFill>
                    <a:srgbClr val="007C3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39" name="Freeform 5415"/>
                <p:cNvSpPr>
                  <a:spLocks/>
                </p:cNvSpPr>
                <p:nvPr/>
              </p:nvSpPr>
              <p:spPr bwMode="auto">
                <a:xfrm>
                  <a:off x="3364" y="3246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0" y="16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6">
                      <a:moveTo>
                        <a:pt x="54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0" y="16"/>
                      </a:lnTo>
                      <a:lnTo>
                        <a:pt x="5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40" name="Freeform 5416"/>
                <p:cNvSpPr>
                  <a:spLocks/>
                </p:cNvSpPr>
                <p:nvPr/>
              </p:nvSpPr>
              <p:spPr bwMode="auto">
                <a:xfrm>
                  <a:off x="3340" y="3254"/>
                  <a:ext cx="54" cy="14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32" y="14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4">
                      <a:moveTo>
                        <a:pt x="54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32" y="14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007C3A"/>
                </a:solidFill>
                <a:ln w="0">
                  <a:solidFill>
                    <a:srgbClr val="007C3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41" name="Freeform 5417"/>
                <p:cNvSpPr>
                  <a:spLocks/>
                </p:cNvSpPr>
                <p:nvPr/>
              </p:nvSpPr>
              <p:spPr bwMode="auto">
                <a:xfrm>
                  <a:off x="3340" y="3254"/>
                  <a:ext cx="54" cy="14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32" y="14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4">
                      <a:moveTo>
                        <a:pt x="54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32" y="14"/>
                      </a:lnTo>
                      <a:lnTo>
                        <a:pt x="5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42" name="Freeform 5418"/>
                <p:cNvSpPr>
                  <a:spLocks/>
                </p:cNvSpPr>
                <p:nvPr/>
              </p:nvSpPr>
              <p:spPr bwMode="auto">
                <a:xfrm>
                  <a:off x="3316" y="3260"/>
                  <a:ext cx="56" cy="14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4" y="0"/>
                    </a:cxn>
                    <a:cxn ang="0">
                      <a:pos x="0" y="8"/>
                    </a:cxn>
                    <a:cxn ang="0">
                      <a:pos x="32" y="14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4">
                      <a:moveTo>
                        <a:pt x="56" y="8"/>
                      </a:move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32" y="14"/>
                      </a:lnTo>
                      <a:lnTo>
                        <a:pt x="56" y="8"/>
                      </a:lnTo>
                      <a:close/>
                    </a:path>
                  </a:pathLst>
                </a:custGeom>
                <a:solidFill>
                  <a:srgbClr val="007C34"/>
                </a:solidFill>
                <a:ln w="0">
                  <a:solidFill>
                    <a:srgbClr val="007C3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43" name="Freeform 5419"/>
                <p:cNvSpPr>
                  <a:spLocks/>
                </p:cNvSpPr>
                <p:nvPr/>
              </p:nvSpPr>
              <p:spPr bwMode="auto">
                <a:xfrm>
                  <a:off x="3316" y="3260"/>
                  <a:ext cx="56" cy="14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4" y="0"/>
                    </a:cxn>
                    <a:cxn ang="0">
                      <a:pos x="0" y="8"/>
                    </a:cxn>
                    <a:cxn ang="0">
                      <a:pos x="32" y="14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4">
                      <a:moveTo>
                        <a:pt x="56" y="8"/>
                      </a:move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32" y="14"/>
                      </a:lnTo>
                      <a:lnTo>
                        <a:pt x="5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44" name="Freeform 5420"/>
                <p:cNvSpPr>
                  <a:spLocks/>
                </p:cNvSpPr>
                <p:nvPr/>
              </p:nvSpPr>
              <p:spPr bwMode="auto">
                <a:xfrm>
                  <a:off x="3292" y="3268"/>
                  <a:ext cx="56" cy="12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24" y="0"/>
                    </a:cxn>
                    <a:cxn ang="0">
                      <a:pos x="0" y="4"/>
                    </a:cxn>
                    <a:cxn ang="0">
                      <a:pos x="32" y="12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2">
                      <a:moveTo>
                        <a:pt x="56" y="6"/>
                      </a:moveTo>
                      <a:lnTo>
                        <a:pt x="24" y="0"/>
                      </a:lnTo>
                      <a:lnTo>
                        <a:pt x="0" y="4"/>
                      </a:lnTo>
                      <a:lnTo>
                        <a:pt x="32" y="12"/>
                      </a:lnTo>
                      <a:lnTo>
                        <a:pt x="56" y="6"/>
                      </a:lnTo>
                      <a:close/>
                    </a:path>
                  </a:pathLst>
                </a:custGeom>
                <a:solidFill>
                  <a:srgbClr val="007B2D"/>
                </a:solidFill>
                <a:ln w="0">
                  <a:solidFill>
                    <a:srgbClr val="007B2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45" name="Freeform 5421"/>
                <p:cNvSpPr>
                  <a:spLocks/>
                </p:cNvSpPr>
                <p:nvPr/>
              </p:nvSpPr>
              <p:spPr bwMode="auto">
                <a:xfrm>
                  <a:off x="3292" y="3268"/>
                  <a:ext cx="56" cy="12"/>
                </a:xfrm>
                <a:custGeom>
                  <a:avLst/>
                  <a:gdLst/>
                  <a:ahLst/>
                  <a:cxnLst>
                    <a:cxn ang="0">
                      <a:pos x="56" y="6"/>
                    </a:cxn>
                    <a:cxn ang="0">
                      <a:pos x="24" y="0"/>
                    </a:cxn>
                    <a:cxn ang="0">
                      <a:pos x="0" y="4"/>
                    </a:cxn>
                    <a:cxn ang="0">
                      <a:pos x="32" y="12"/>
                    </a:cxn>
                    <a:cxn ang="0">
                      <a:pos x="56" y="6"/>
                    </a:cxn>
                  </a:cxnLst>
                  <a:rect l="0" t="0" r="r" b="b"/>
                  <a:pathLst>
                    <a:path w="56" h="12">
                      <a:moveTo>
                        <a:pt x="56" y="6"/>
                      </a:moveTo>
                      <a:lnTo>
                        <a:pt x="24" y="0"/>
                      </a:lnTo>
                      <a:lnTo>
                        <a:pt x="0" y="4"/>
                      </a:lnTo>
                      <a:lnTo>
                        <a:pt x="32" y="12"/>
                      </a:lnTo>
                      <a:lnTo>
                        <a:pt x="5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46" name="Freeform 5422"/>
                <p:cNvSpPr>
                  <a:spLocks/>
                </p:cNvSpPr>
                <p:nvPr/>
              </p:nvSpPr>
              <p:spPr bwMode="auto">
                <a:xfrm>
                  <a:off x="3268" y="3272"/>
                  <a:ext cx="56" cy="14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32" y="14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4">
                      <a:moveTo>
                        <a:pt x="56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32" y="14"/>
                      </a:lnTo>
                      <a:lnTo>
                        <a:pt x="56" y="8"/>
                      </a:lnTo>
                      <a:close/>
                    </a:path>
                  </a:pathLst>
                </a:custGeom>
                <a:solidFill>
                  <a:srgbClr val="007A25"/>
                </a:solidFill>
                <a:ln w="0">
                  <a:solidFill>
                    <a:srgbClr val="007A2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47" name="Freeform 5423"/>
                <p:cNvSpPr>
                  <a:spLocks/>
                </p:cNvSpPr>
                <p:nvPr/>
              </p:nvSpPr>
              <p:spPr bwMode="auto">
                <a:xfrm>
                  <a:off x="3268" y="3272"/>
                  <a:ext cx="56" cy="14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32" y="14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4">
                      <a:moveTo>
                        <a:pt x="56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32" y="14"/>
                      </a:lnTo>
                      <a:lnTo>
                        <a:pt x="5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48" name="Freeform 5424"/>
                <p:cNvSpPr>
                  <a:spLocks/>
                </p:cNvSpPr>
                <p:nvPr/>
              </p:nvSpPr>
              <p:spPr bwMode="auto">
                <a:xfrm>
                  <a:off x="3244" y="3278"/>
                  <a:ext cx="56" cy="12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4" y="0"/>
                    </a:cxn>
                    <a:cxn ang="0">
                      <a:pos x="0" y="4"/>
                    </a:cxn>
                    <a:cxn ang="0">
                      <a:pos x="30" y="12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2">
                      <a:moveTo>
                        <a:pt x="56" y="8"/>
                      </a:moveTo>
                      <a:lnTo>
                        <a:pt x="24" y="0"/>
                      </a:lnTo>
                      <a:lnTo>
                        <a:pt x="0" y="4"/>
                      </a:lnTo>
                      <a:lnTo>
                        <a:pt x="30" y="12"/>
                      </a:lnTo>
                      <a:lnTo>
                        <a:pt x="56" y="8"/>
                      </a:lnTo>
                      <a:close/>
                    </a:path>
                  </a:pathLst>
                </a:custGeom>
                <a:solidFill>
                  <a:srgbClr val="00781D"/>
                </a:solidFill>
                <a:ln w="0">
                  <a:solidFill>
                    <a:srgbClr val="00781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49" name="Freeform 5425"/>
                <p:cNvSpPr>
                  <a:spLocks/>
                </p:cNvSpPr>
                <p:nvPr/>
              </p:nvSpPr>
              <p:spPr bwMode="auto">
                <a:xfrm>
                  <a:off x="3244" y="3278"/>
                  <a:ext cx="56" cy="12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4" y="0"/>
                    </a:cxn>
                    <a:cxn ang="0">
                      <a:pos x="0" y="4"/>
                    </a:cxn>
                    <a:cxn ang="0">
                      <a:pos x="30" y="12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2">
                      <a:moveTo>
                        <a:pt x="56" y="8"/>
                      </a:moveTo>
                      <a:lnTo>
                        <a:pt x="24" y="0"/>
                      </a:lnTo>
                      <a:lnTo>
                        <a:pt x="0" y="4"/>
                      </a:lnTo>
                      <a:lnTo>
                        <a:pt x="30" y="12"/>
                      </a:lnTo>
                      <a:lnTo>
                        <a:pt x="5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50" name="Freeform 5426"/>
                <p:cNvSpPr>
                  <a:spLocks/>
                </p:cNvSpPr>
                <p:nvPr/>
              </p:nvSpPr>
              <p:spPr bwMode="auto">
                <a:xfrm>
                  <a:off x="3218" y="3282"/>
                  <a:ext cx="56" cy="12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32" y="12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2">
                      <a:moveTo>
                        <a:pt x="56" y="8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32" y="12"/>
                      </a:lnTo>
                      <a:lnTo>
                        <a:pt x="56" y="8"/>
                      </a:lnTo>
                      <a:close/>
                    </a:path>
                  </a:pathLst>
                </a:custGeom>
                <a:solidFill>
                  <a:srgbClr val="007614"/>
                </a:solidFill>
                <a:ln w="0">
                  <a:solidFill>
                    <a:srgbClr val="00761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51" name="Freeform 5427"/>
                <p:cNvSpPr>
                  <a:spLocks/>
                </p:cNvSpPr>
                <p:nvPr/>
              </p:nvSpPr>
              <p:spPr bwMode="auto">
                <a:xfrm>
                  <a:off x="3218" y="3282"/>
                  <a:ext cx="56" cy="12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32" y="12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2">
                      <a:moveTo>
                        <a:pt x="56" y="8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32" y="12"/>
                      </a:lnTo>
                      <a:lnTo>
                        <a:pt x="5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52" name="Freeform 5428"/>
                <p:cNvSpPr>
                  <a:spLocks/>
                </p:cNvSpPr>
                <p:nvPr/>
              </p:nvSpPr>
              <p:spPr bwMode="auto">
                <a:xfrm>
                  <a:off x="3192" y="3286"/>
                  <a:ext cx="58" cy="10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32" y="10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10">
                      <a:moveTo>
                        <a:pt x="58" y="8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32" y="10"/>
                      </a:lnTo>
                      <a:lnTo>
                        <a:pt x="58" y="8"/>
                      </a:lnTo>
                      <a:close/>
                    </a:path>
                  </a:pathLst>
                </a:custGeom>
                <a:solidFill>
                  <a:srgbClr val="00720A"/>
                </a:solidFill>
                <a:ln w="0">
                  <a:solidFill>
                    <a:srgbClr val="00720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53" name="Freeform 5429"/>
                <p:cNvSpPr>
                  <a:spLocks/>
                </p:cNvSpPr>
                <p:nvPr/>
              </p:nvSpPr>
              <p:spPr bwMode="auto">
                <a:xfrm>
                  <a:off x="3192" y="3286"/>
                  <a:ext cx="58" cy="10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32" y="10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10">
                      <a:moveTo>
                        <a:pt x="58" y="8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32" y="10"/>
                      </a:lnTo>
                      <a:lnTo>
                        <a:pt x="58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54" name="Freeform 5430"/>
                <p:cNvSpPr>
                  <a:spLocks/>
                </p:cNvSpPr>
                <p:nvPr/>
              </p:nvSpPr>
              <p:spPr bwMode="auto">
                <a:xfrm>
                  <a:off x="3166" y="3290"/>
                  <a:ext cx="58" cy="8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26" y="0"/>
                    </a:cxn>
                    <a:cxn ang="0">
                      <a:pos x="0" y="2"/>
                    </a:cxn>
                    <a:cxn ang="0">
                      <a:pos x="32" y="8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8">
                      <a:moveTo>
                        <a:pt x="58" y="6"/>
                      </a:moveTo>
                      <a:lnTo>
                        <a:pt x="26" y="0"/>
                      </a:lnTo>
                      <a:lnTo>
                        <a:pt x="0" y="2"/>
                      </a:lnTo>
                      <a:lnTo>
                        <a:pt x="32" y="8"/>
                      </a:lnTo>
                      <a:lnTo>
                        <a:pt x="58" y="6"/>
                      </a:lnTo>
                      <a:close/>
                    </a:path>
                  </a:pathLst>
                </a:custGeom>
                <a:solidFill>
                  <a:srgbClr val="006E01"/>
                </a:solidFill>
                <a:ln w="0">
                  <a:solidFill>
                    <a:srgbClr val="006E0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55" name="Freeform 5431"/>
                <p:cNvSpPr>
                  <a:spLocks/>
                </p:cNvSpPr>
                <p:nvPr/>
              </p:nvSpPr>
              <p:spPr bwMode="auto">
                <a:xfrm>
                  <a:off x="3166" y="3290"/>
                  <a:ext cx="58" cy="8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26" y="0"/>
                    </a:cxn>
                    <a:cxn ang="0">
                      <a:pos x="0" y="2"/>
                    </a:cxn>
                    <a:cxn ang="0">
                      <a:pos x="32" y="8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8">
                      <a:moveTo>
                        <a:pt x="58" y="6"/>
                      </a:moveTo>
                      <a:lnTo>
                        <a:pt x="26" y="0"/>
                      </a:lnTo>
                      <a:lnTo>
                        <a:pt x="0" y="2"/>
                      </a:lnTo>
                      <a:lnTo>
                        <a:pt x="32" y="8"/>
                      </a:lnTo>
                      <a:lnTo>
                        <a:pt x="5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56" name="Freeform 5432"/>
                <p:cNvSpPr>
                  <a:spLocks/>
                </p:cNvSpPr>
                <p:nvPr/>
              </p:nvSpPr>
              <p:spPr bwMode="auto">
                <a:xfrm>
                  <a:off x="3140" y="3292"/>
                  <a:ext cx="58" cy="8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26" y="0"/>
                    </a:cxn>
                    <a:cxn ang="0">
                      <a:pos x="0" y="2"/>
                    </a:cxn>
                    <a:cxn ang="0">
                      <a:pos x="30" y="8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8">
                      <a:moveTo>
                        <a:pt x="58" y="6"/>
                      </a:moveTo>
                      <a:lnTo>
                        <a:pt x="26" y="0"/>
                      </a:lnTo>
                      <a:lnTo>
                        <a:pt x="0" y="2"/>
                      </a:lnTo>
                      <a:lnTo>
                        <a:pt x="30" y="8"/>
                      </a:lnTo>
                      <a:lnTo>
                        <a:pt x="58" y="6"/>
                      </a:lnTo>
                      <a:close/>
                    </a:path>
                  </a:pathLst>
                </a:custGeom>
                <a:solidFill>
                  <a:srgbClr val="006900"/>
                </a:solidFill>
                <a:ln w="0">
                  <a:solidFill>
                    <a:srgbClr val="0069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57" name="Freeform 5433"/>
                <p:cNvSpPr>
                  <a:spLocks/>
                </p:cNvSpPr>
                <p:nvPr/>
              </p:nvSpPr>
              <p:spPr bwMode="auto">
                <a:xfrm>
                  <a:off x="3140" y="3292"/>
                  <a:ext cx="58" cy="8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26" y="0"/>
                    </a:cxn>
                    <a:cxn ang="0">
                      <a:pos x="0" y="2"/>
                    </a:cxn>
                    <a:cxn ang="0">
                      <a:pos x="30" y="8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8">
                      <a:moveTo>
                        <a:pt x="58" y="6"/>
                      </a:moveTo>
                      <a:lnTo>
                        <a:pt x="26" y="0"/>
                      </a:lnTo>
                      <a:lnTo>
                        <a:pt x="0" y="2"/>
                      </a:lnTo>
                      <a:lnTo>
                        <a:pt x="30" y="8"/>
                      </a:lnTo>
                      <a:lnTo>
                        <a:pt x="5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58" name="Freeform 5434"/>
                <p:cNvSpPr>
                  <a:spLocks/>
                </p:cNvSpPr>
                <p:nvPr/>
              </p:nvSpPr>
              <p:spPr bwMode="auto">
                <a:xfrm>
                  <a:off x="3112" y="3294"/>
                  <a:ext cx="58" cy="6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28" y="0"/>
                    </a:cxn>
                    <a:cxn ang="0">
                      <a:pos x="0" y="2"/>
                    </a:cxn>
                    <a:cxn ang="0">
                      <a:pos x="32" y="6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6">
                      <a:moveTo>
                        <a:pt x="58" y="6"/>
                      </a:moveTo>
                      <a:lnTo>
                        <a:pt x="28" y="0"/>
                      </a:lnTo>
                      <a:lnTo>
                        <a:pt x="0" y="2"/>
                      </a:lnTo>
                      <a:lnTo>
                        <a:pt x="32" y="6"/>
                      </a:lnTo>
                      <a:lnTo>
                        <a:pt x="58" y="6"/>
                      </a:lnTo>
                      <a:close/>
                    </a:path>
                  </a:pathLst>
                </a:custGeom>
                <a:solidFill>
                  <a:srgbClr val="006400"/>
                </a:solidFill>
                <a:ln w="0">
                  <a:solidFill>
                    <a:srgbClr val="0064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59" name="Freeform 5435"/>
                <p:cNvSpPr>
                  <a:spLocks/>
                </p:cNvSpPr>
                <p:nvPr/>
              </p:nvSpPr>
              <p:spPr bwMode="auto">
                <a:xfrm>
                  <a:off x="3112" y="3294"/>
                  <a:ext cx="58" cy="6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28" y="0"/>
                    </a:cxn>
                    <a:cxn ang="0">
                      <a:pos x="0" y="2"/>
                    </a:cxn>
                    <a:cxn ang="0">
                      <a:pos x="32" y="6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6">
                      <a:moveTo>
                        <a:pt x="58" y="6"/>
                      </a:moveTo>
                      <a:lnTo>
                        <a:pt x="28" y="0"/>
                      </a:lnTo>
                      <a:lnTo>
                        <a:pt x="0" y="2"/>
                      </a:lnTo>
                      <a:lnTo>
                        <a:pt x="32" y="6"/>
                      </a:lnTo>
                      <a:lnTo>
                        <a:pt x="5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60" name="Freeform 5436"/>
                <p:cNvSpPr>
                  <a:spLocks/>
                </p:cNvSpPr>
                <p:nvPr/>
              </p:nvSpPr>
              <p:spPr bwMode="auto">
                <a:xfrm>
                  <a:off x="3084" y="3296"/>
                  <a:ext cx="60" cy="6"/>
                </a:xfrm>
                <a:custGeom>
                  <a:avLst/>
                  <a:gdLst/>
                  <a:ahLst/>
                  <a:cxnLst>
                    <a:cxn ang="0">
                      <a:pos x="60" y="4"/>
                    </a:cxn>
                    <a:cxn ang="0">
                      <a:pos x="28" y="0"/>
                    </a:cxn>
                    <a:cxn ang="0">
                      <a:pos x="0" y="2"/>
                    </a:cxn>
                    <a:cxn ang="0">
                      <a:pos x="32" y="6"/>
                    </a:cxn>
                    <a:cxn ang="0">
                      <a:pos x="60" y="4"/>
                    </a:cxn>
                  </a:cxnLst>
                  <a:rect l="0" t="0" r="r" b="b"/>
                  <a:pathLst>
                    <a:path w="60" h="6">
                      <a:moveTo>
                        <a:pt x="60" y="4"/>
                      </a:moveTo>
                      <a:lnTo>
                        <a:pt x="28" y="0"/>
                      </a:lnTo>
                      <a:lnTo>
                        <a:pt x="0" y="2"/>
                      </a:lnTo>
                      <a:lnTo>
                        <a:pt x="32" y="6"/>
                      </a:lnTo>
                      <a:lnTo>
                        <a:pt x="60" y="4"/>
                      </a:lnTo>
                      <a:close/>
                    </a:path>
                  </a:pathLst>
                </a:custGeom>
                <a:solidFill>
                  <a:srgbClr val="005E00"/>
                </a:solidFill>
                <a:ln w="0">
                  <a:solidFill>
                    <a:srgbClr val="005E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61" name="Freeform 5437"/>
                <p:cNvSpPr>
                  <a:spLocks/>
                </p:cNvSpPr>
                <p:nvPr/>
              </p:nvSpPr>
              <p:spPr bwMode="auto">
                <a:xfrm>
                  <a:off x="3084" y="3296"/>
                  <a:ext cx="60" cy="6"/>
                </a:xfrm>
                <a:custGeom>
                  <a:avLst/>
                  <a:gdLst/>
                  <a:ahLst/>
                  <a:cxnLst>
                    <a:cxn ang="0">
                      <a:pos x="60" y="4"/>
                    </a:cxn>
                    <a:cxn ang="0">
                      <a:pos x="28" y="0"/>
                    </a:cxn>
                    <a:cxn ang="0">
                      <a:pos x="0" y="2"/>
                    </a:cxn>
                    <a:cxn ang="0">
                      <a:pos x="32" y="6"/>
                    </a:cxn>
                    <a:cxn ang="0">
                      <a:pos x="60" y="4"/>
                    </a:cxn>
                  </a:cxnLst>
                  <a:rect l="0" t="0" r="r" b="b"/>
                  <a:pathLst>
                    <a:path w="60" h="6">
                      <a:moveTo>
                        <a:pt x="60" y="4"/>
                      </a:moveTo>
                      <a:lnTo>
                        <a:pt x="28" y="0"/>
                      </a:lnTo>
                      <a:lnTo>
                        <a:pt x="0" y="2"/>
                      </a:lnTo>
                      <a:lnTo>
                        <a:pt x="32" y="6"/>
                      </a:lnTo>
                      <a:lnTo>
                        <a:pt x="60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62" name="Freeform 5438"/>
                <p:cNvSpPr>
                  <a:spLocks/>
                </p:cNvSpPr>
                <p:nvPr/>
              </p:nvSpPr>
              <p:spPr bwMode="auto">
                <a:xfrm>
                  <a:off x="3056" y="3298"/>
                  <a:ext cx="60" cy="4"/>
                </a:xfrm>
                <a:custGeom>
                  <a:avLst/>
                  <a:gdLst/>
                  <a:ahLst/>
                  <a:cxnLst>
                    <a:cxn ang="0">
                      <a:pos x="60" y="4"/>
                    </a:cxn>
                    <a:cxn ang="0">
                      <a:pos x="28" y="0"/>
                    </a:cxn>
                    <a:cxn ang="0">
                      <a:pos x="0" y="0"/>
                    </a:cxn>
                    <a:cxn ang="0">
                      <a:pos x="32" y="4"/>
                    </a:cxn>
                    <a:cxn ang="0">
                      <a:pos x="60" y="4"/>
                    </a:cxn>
                  </a:cxnLst>
                  <a:rect l="0" t="0" r="r" b="b"/>
                  <a:pathLst>
                    <a:path w="60" h="4">
                      <a:moveTo>
                        <a:pt x="60" y="4"/>
                      </a:moveTo>
                      <a:lnTo>
                        <a:pt x="28" y="0"/>
                      </a:lnTo>
                      <a:lnTo>
                        <a:pt x="0" y="0"/>
                      </a:lnTo>
                      <a:lnTo>
                        <a:pt x="32" y="4"/>
                      </a:lnTo>
                      <a:lnTo>
                        <a:pt x="60" y="4"/>
                      </a:lnTo>
                      <a:close/>
                    </a:path>
                  </a:pathLst>
                </a:custGeom>
                <a:solidFill>
                  <a:srgbClr val="005700"/>
                </a:solidFill>
                <a:ln w="0">
                  <a:solidFill>
                    <a:srgbClr val="0057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63" name="Freeform 5439"/>
                <p:cNvSpPr>
                  <a:spLocks/>
                </p:cNvSpPr>
                <p:nvPr/>
              </p:nvSpPr>
              <p:spPr bwMode="auto">
                <a:xfrm>
                  <a:off x="3056" y="3298"/>
                  <a:ext cx="60" cy="4"/>
                </a:xfrm>
                <a:custGeom>
                  <a:avLst/>
                  <a:gdLst/>
                  <a:ahLst/>
                  <a:cxnLst>
                    <a:cxn ang="0">
                      <a:pos x="60" y="4"/>
                    </a:cxn>
                    <a:cxn ang="0">
                      <a:pos x="28" y="0"/>
                    </a:cxn>
                    <a:cxn ang="0">
                      <a:pos x="0" y="0"/>
                    </a:cxn>
                    <a:cxn ang="0">
                      <a:pos x="32" y="4"/>
                    </a:cxn>
                    <a:cxn ang="0">
                      <a:pos x="60" y="4"/>
                    </a:cxn>
                  </a:cxnLst>
                  <a:rect l="0" t="0" r="r" b="b"/>
                  <a:pathLst>
                    <a:path w="60" h="4">
                      <a:moveTo>
                        <a:pt x="60" y="4"/>
                      </a:moveTo>
                      <a:lnTo>
                        <a:pt x="28" y="0"/>
                      </a:lnTo>
                      <a:lnTo>
                        <a:pt x="0" y="0"/>
                      </a:lnTo>
                      <a:lnTo>
                        <a:pt x="32" y="4"/>
                      </a:lnTo>
                      <a:lnTo>
                        <a:pt x="60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64" name="Freeform 5440"/>
                <p:cNvSpPr>
                  <a:spLocks/>
                </p:cNvSpPr>
                <p:nvPr/>
              </p:nvSpPr>
              <p:spPr bwMode="auto">
                <a:xfrm>
                  <a:off x="3026" y="3298"/>
                  <a:ext cx="62" cy="4"/>
                </a:xfrm>
                <a:custGeom>
                  <a:avLst/>
                  <a:gdLst/>
                  <a:ahLst/>
                  <a:cxnLst>
                    <a:cxn ang="0">
                      <a:pos x="62" y="4"/>
                    </a:cxn>
                    <a:cxn ang="0">
                      <a:pos x="30" y="0"/>
                    </a:cxn>
                    <a:cxn ang="0">
                      <a:pos x="0" y="0"/>
                    </a:cxn>
                    <a:cxn ang="0">
                      <a:pos x="32" y="4"/>
                    </a:cxn>
                    <a:cxn ang="0">
                      <a:pos x="62" y="4"/>
                    </a:cxn>
                  </a:cxnLst>
                  <a:rect l="0" t="0" r="r" b="b"/>
                  <a:pathLst>
                    <a:path w="62" h="4">
                      <a:moveTo>
                        <a:pt x="62" y="4"/>
                      </a:moveTo>
                      <a:lnTo>
                        <a:pt x="30" y="0"/>
                      </a:lnTo>
                      <a:lnTo>
                        <a:pt x="0" y="0"/>
                      </a:lnTo>
                      <a:lnTo>
                        <a:pt x="32" y="4"/>
                      </a:lnTo>
                      <a:lnTo>
                        <a:pt x="62" y="4"/>
                      </a:lnTo>
                      <a:close/>
                    </a:path>
                  </a:pathLst>
                </a:custGeom>
                <a:solidFill>
                  <a:srgbClr val="005000"/>
                </a:solidFill>
                <a:ln w="0">
                  <a:solidFill>
                    <a:srgbClr val="005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65" name="Freeform 5441"/>
                <p:cNvSpPr>
                  <a:spLocks/>
                </p:cNvSpPr>
                <p:nvPr/>
              </p:nvSpPr>
              <p:spPr bwMode="auto">
                <a:xfrm>
                  <a:off x="3026" y="3298"/>
                  <a:ext cx="62" cy="4"/>
                </a:xfrm>
                <a:custGeom>
                  <a:avLst/>
                  <a:gdLst/>
                  <a:ahLst/>
                  <a:cxnLst>
                    <a:cxn ang="0">
                      <a:pos x="62" y="4"/>
                    </a:cxn>
                    <a:cxn ang="0">
                      <a:pos x="30" y="0"/>
                    </a:cxn>
                    <a:cxn ang="0">
                      <a:pos x="0" y="0"/>
                    </a:cxn>
                    <a:cxn ang="0">
                      <a:pos x="32" y="4"/>
                    </a:cxn>
                    <a:cxn ang="0">
                      <a:pos x="62" y="4"/>
                    </a:cxn>
                  </a:cxnLst>
                  <a:rect l="0" t="0" r="r" b="b"/>
                  <a:pathLst>
                    <a:path w="62" h="4">
                      <a:moveTo>
                        <a:pt x="62" y="4"/>
                      </a:moveTo>
                      <a:lnTo>
                        <a:pt x="30" y="0"/>
                      </a:lnTo>
                      <a:lnTo>
                        <a:pt x="0" y="0"/>
                      </a:lnTo>
                      <a:lnTo>
                        <a:pt x="32" y="4"/>
                      </a:lnTo>
                      <a:lnTo>
                        <a:pt x="62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66" name="Freeform 5442"/>
                <p:cNvSpPr>
                  <a:spLocks/>
                </p:cNvSpPr>
                <p:nvPr/>
              </p:nvSpPr>
              <p:spPr bwMode="auto">
                <a:xfrm>
                  <a:off x="2998" y="3298"/>
                  <a:ext cx="60" cy="4"/>
                </a:xfrm>
                <a:custGeom>
                  <a:avLst/>
                  <a:gdLst/>
                  <a:ahLst/>
                  <a:cxnLst>
                    <a:cxn ang="0">
                      <a:pos x="60" y="4"/>
                    </a:cxn>
                    <a:cxn ang="0">
                      <a:pos x="28" y="0"/>
                    </a:cxn>
                    <a:cxn ang="0">
                      <a:pos x="0" y="2"/>
                    </a:cxn>
                    <a:cxn ang="0">
                      <a:pos x="30" y="4"/>
                    </a:cxn>
                    <a:cxn ang="0">
                      <a:pos x="60" y="4"/>
                    </a:cxn>
                  </a:cxnLst>
                  <a:rect l="0" t="0" r="r" b="b"/>
                  <a:pathLst>
                    <a:path w="60" h="4">
                      <a:moveTo>
                        <a:pt x="60" y="4"/>
                      </a:moveTo>
                      <a:lnTo>
                        <a:pt x="28" y="0"/>
                      </a:lnTo>
                      <a:lnTo>
                        <a:pt x="0" y="2"/>
                      </a:lnTo>
                      <a:lnTo>
                        <a:pt x="30" y="4"/>
                      </a:lnTo>
                      <a:lnTo>
                        <a:pt x="60" y="4"/>
                      </a:lnTo>
                      <a:close/>
                    </a:path>
                  </a:pathLst>
                </a:custGeom>
                <a:solidFill>
                  <a:srgbClr val="004800"/>
                </a:solidFill>
                <a:ln w="0">
                  <a:solidFill>
                    <a:srgbClr val="0048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67" name="Freeform 5443"/>
                <p:cNvSpPr>
                  <a:spLocks/>
                </p:cNvSpPr>
                <p:nvPr/>
              </p:nvSpPr>
              <p:spPr bwMode="auto">
                <a:xfrm>
                  <a:off x="2998" y="3298"/>
                  <a:ext cx="60" cy="4"/>
                </a:xfrm>
                <a:custGeom>
                  <a:avLst/>
                  <a:gdLst/>
                  <a:ahLst/>
                  <a:cxnLst>
                    <a:cxn ang="0">
                      <a:pos x="60" y="4"/>
                    </a:cxn>
                    <a:cxn ang="0">
                      <a:pos x="28" y="0"/>
                    </a:cxn>
                    <a:cxn ang="0">
                      <a:pos x="0" y="2"/>
                    </a:cxn>
                    <a:cxn ang="0">
                      <a:pos x="30" y="4"/>
                    </a:cxn>
                    <a:cxn ang="0">
                      <a:pos x="60" y="4"/>
                    </a:cxn>
                  </a:cxnLst>
                  <a:rect l="0" t="0" r="r" b="b"/>
                  <a:pathLst>
                    <a:path w="60" h="4">
                      <a:moveTo>
                        <a:pt x="60" y="4"/>
                      </a:moveTo>
                      <a:lnTo>
                        <a:pt x="28" y="0"/>
                      </a:lnTo>
                      <a:lnTo>
                        <a:pt x="0" y="2"/>
                      </a:lnTo>
                      <a:lnTo>
                        <a:pt x="30" y="4"/>
                      </a:lnTo>
                      <a:lnTo>
                        <a:pt x="60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68" name="Freeform 5444"/>
                <p:cNvSpPr>
                  <a:spLocks/>
                </p:cNvSpPr>
                <p:nvPr/>
              </p:nvSpPr>
              <p:spPr bwMode="auto">
                <a:xfrm>
                  <a:off x="2966" y="3300"/>
                  <a:ext cx="62" cy="2"/>
                </a:xfrm>
                <a:custGeom>
                  <a:avLst/>
                  <a:gdLst/>
                  <a:ahLst/>
                  <a:cxnLst>
                    <a:cxn ang="0">
                      <a:pos x="62" y="2"/>
                    </a:cxn>
                    <a:cxn ang="0">
                      <a:pos x="32" y="0"/>
                    </a:cxn>
                    <a:cxn ang="0">
                      <a:pos x="0" y="2"/>
                    </a:cxn>
                    <a:cxn ang="0">
                      <a:pos x="32" y="2"/>
                    </a:cxn>
                    <a:cxn ang="0">
                      <a:pos x="62" y="2"/>
                    </a:cxn>
                  </a:cxnLst>
                  <a:rect l="0" t="0" r="r" b="b"/>
                  <a:pathLst>
                    <a:path w="62" h="2">
                      <a:moveTo>
                        <a:pt x="62" y="2"/>
                      </a:moveTo>
                      <a:lnTo>
                        <a:pt x="32" y="0"/>
                      </a:lnTo>
                      <a:lnTo>
                        <a:pt x="0" y="2"/>
                      </a:lnTo>
                      <a:lnTo>
                        <a:pt x="32" y="2"/>
                      </a:lnTo>
                      <a:lnTo>
                        <a:pt x="62" y="2"/>
                      </a:lnTo>
                      <a:close/>
                    </a:path>
                  </a:pathLst>
                </a:custGeom>
                <a:solidFill>
                  <a:srgbClr val="004100"/>
                </a:solidFill>
                <a:ln w="0">
                  <a:solidFill>
                    <a:srgbClr val="0041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69" name="Freeform 5445"/>
                <p:cNvSpPr>
                  <a:spLocks/>
                </p:cNvSpPr>
                <p:nvPr/>
              </p:nvSpPr>
              <p:spPr bwMode="auto">
                <a:xfrm>
                  <a:off x="2966" y="3300"/>
                  <a:ext cx="62" cy="2"/>
                </a:xfrm>
                <a:custGeom>
                  <a:avLst/>
                  <a:gdLst/>
                  <a:ahLst/>
                  <a:cxnLst>
                    <a:cxn ang="0">
                      <a:pos x="62" y="2"/>
                    </a:cxn>
                    <a:cxn ang="0">
                      <a:pos x="32" y="0"/>
                    </a:cxn>
                    <a:cxn ang="0">
                      <a:pos x="0" y="2"/>
                    </a:cxn>
                    <a:cxn ang="0">
                      <a:pos x="32" y="2"/>
                    </a:cxn>
                    <a:cxn ang="0">
                      <a:pos x="62" y="2"/>
                    </a:cxn>
                  </a:cxnLst>
                  <a:rect l="0" t="0" r="r" b="b"/>
                  <a:pathLst>
                    <a:path w="62" h="2">
                      <a:moveTo>
                        <a:pt x="62" y="2"/>
                      </a:moveTo>
                      <a:lnTo>
                        <a:pt x="32" y="0"/>
                      </a:lnTo>
                      <a:lnTo>
                        <a:pt x="0" y="2"/>
                      </a:lnTo>
                      <a:lnTo>
                        <a:pt x="32" y="2"/>
                      </a:lnTo>
                      <a:lnTo>
                        <a:pt x="62" y="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70" name="Freeform 5446"/>
                <p:cNvSpPr>
                  <a:spLocks/>
                </p:cNvSpPr>
                <p:nvPr/>
              </p:nvSpPr>
              <p:spPr bwMode="auto">
                <a:xfrm>
                  <a:off x="2936" y="3302"/>
                  <a:ext cx="62" cy="4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30" y="0"/>
                    </a:cxn>
                    <a:cxn ang="0">
                      <a:pos x="0" y="4"/>
                    </a:cxn>
                    <a:cxn ang="0">
                      <a:pos x="32" y="2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62" h="4">
                      <a:moveTo>
                        <a:pt x="62" y="0"/>
                      </a:moveTo>
                      <a:lnTo>
                        <a:pt x="30" y="0"/>
                      </a:lnTo>
                      <a:lnTo>
                        <a:pt x="0" y="4"/>
                      </a:lnTo>
                      <a:lnTo>
                        <a:pt x="32" y="2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solidFill>
                  <a:srgbClr val="003A00"/>
                </a:solidFill>
                <a:ln w="0">
                  <a:solidFill>
                    <a:srgbClr val="003A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71" name="Freeform 5447"/>
                <p:cNvSpPr>
                  <a:spLocks/>
                </p:cNvSpPr>
                <p:nvPr/>
              </p:nvSpPr>
              <p:spPr bwMode="auto">
                <a:xfrm>
                  <a:off x="2936" y="3302"/>
                  <a:ext cx="62" cy="4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30" y="0"/>
                    </a:cxn>
                    <a:cxn ang="0">
                      <a:pos x="0" y="4"/>
                    </a:cxn>
                    <a:cxn ang="0">
                      <a:pos x="32" y="2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62" h="4">
                      <a:moveTo>
                        <a:pt x="62" y="0"/>
                      </a:moveTo>
                      <a:lnTo>
                        <a:pt x="30" y="0"/>
                      </a:lnTo>
                      <a:lnTo>
                        <a:pt x="0" y="4"/>
                      </a:lnTo>
                      <a:lnTo>
                        <a:pt x="32" y="2"/>
                      </a:lnTo>
                      <a:lnTo>
                        <a:pt x="62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72" name="Freeform 5448"/>
                <p:cNvSpPr>
                  <a:spLocks/>
                </p:cNvSpPr>
                <p:nvPr/>
              </p:nvSpPr>
              <p:spPr bwMode="auto">
                <a:xfrm>
                  <a:off x="2904" y="3304"/>
                  <a:ext cx="64" cy="6"/>
                </a:xfrm>
                <a:custGeom>
                  <a:avLst/>
                  <a:gdLst/>
                  <a:ahLst/>
                  <a:cxnLst>
                    <a:cxn ang="0">
                      <a:pos x="64" y="0"/>
                    </a:cxn>
                    <a:cxn ang="0">
                      <a:pos x="32" y="2"/>
                    </a:cxn>
                    <a:cxn ang="0">
                      <a:pos x="0" y="6"/>
                    </a:cxn>
                    <a:cxn ang="0">
                      <a:pos x="32" y="4"/>
                    </a:cxn>
                    <a:cxn ang="0">
                      <a:pos x="64" y="0"/>
                    </a:cxn>
                  </a:cxnLst>
                  <a:rect l="0" t="0" r="r" b="b"/>
                  <a:pathLst>
                    <a:path w="64" h="6">
                      <a:moveTo>
                        <a:pt x="64" y="0"/>
                      </a:moveTo>
                      <a:lnTo>
                        <a:pt x="32" y="2"/>
                      </a:lnTo>
                      <a:lnTo>
                        <a:pt x="0" y="6"/>
                      </a:lnTo>
                      <a:lnTo>
                        <a:pt x="32" y="4"/>
                      </a:lnTo>
                      <a:lnTo>
                        <a:pt x="64" y="0"/>
                      </a:lnTo>
                      <a:close/>
                    </a:path>
                  </a:pathLst>
                </a:custGeom>
                <a:solidFill>
                  <a:srgbClr val="003400"/>
                </a:solidFill>
                <a:ln w="0">
                  <a:solidFill>
                    <a:srgbClr val="0034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73" name="Freeform 5449"/>
                <p:cNvSpPr>
                  <a:spLocks/>
                </p:cNvSpPr>
                <p:nvPr/>
              </p:nvSpPr>
              <p:spPr bwMode="auto">
                <a:xfrm>
                  <a:off x="2904" y="3304"/>
                  <a:ext cx="64" cy="6"/>
                </a:xfrm>
                <a:custGeom>
                  <a:avLst/>
                  <a:gdLst/>
                  <a:ahLst/>
                  <a:cxnLst>
                    <a:cxn ang="0">
                      <a:pos x="64" y="0"/>
                    </a:cxn>
                    <a:cxn ang="0">
                      <a:pos x="32" y="2"/>
                    </a:cxn>
                    <a:cxn ang="0">
                      <a:pos x="0" y="6"/>
                    </a:cxn>
                    <a:cxn ang="0">
                      <a:pos x="32" y="4"/>
                    </a:cxn>
                    <a:cxn ang="0">
                      <a:pos x="64" y="0"/>
                    </a:cxn>
                  </a:cxnLst>
                  <a:rect l="0" t="0" r="r" b="b"/>
                  <a:pathLst>
                    <a:path w="64" h="6">
                      <a:moveTo>
                        <a:pt x="64" y="0"/>
                      </a:moveTo>
                      <a:lnTo>
                        <a:pt x="32" y="2"/>
                      </a:lnTo>
                      <a:lnTo>
                        <a:pt x="0" y="6"/>
                      </a:lnTo>
                      <a:lnTo>
                        <a:pt x="32" y="4"/>
                      </a:lnTo>
                      <a:lnTo>
                        <a:pt x="64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74" name="Freeform 5450"/>
                <p:cNvSpPr>
                  <a:spLocks/>
                </p:cNvSpPr>
                <p:nvPr/>
              </p:nvSpPr>
              <p:spPr bwMode="auto">
                <a:xfrm>
                  <a:off x="2872" y="3308"/>
                  <a:ext cx="64" cy="10"/>
                </a:xfrm>
                <a:custGeom>
                  <a:avLst/>
                  <a:gdLst/>
                  <a:ahLst/>
                  <a:cxnLst>
                    <a:cxn ang="0">
                      <a:pos x="64" y="0"/>
                    </a:cxn>
                    <a:cxn ang="0">
                      <a:pos x="32" y="2"/>
                    </a:cxn>
                    <a:cxn ang="0">
                      <a:pos x="0" y="10"/>
                    </a:cxn>
                    <a:cxn ang="0">
                      <a:pos x="32" y="6"/>
                    </a:cxn>
                    <a:cxn ang="0">
                      <a:pos x="64" y="0"/>
                    </a:cxn>
                  </a:cxnLst>
                  <a:rect l="0" t="0" r="r" b="b"/>
                  <a:pathLst>
                    <a:path w="64" h="10">
                      <a:moveTo>
                        <a:pt x="64" y="0"/>
                      </a:moveTo>
                      <a:lnTo>
                        <a:pt x="32" y="2"/>
                      </a:lnTo>
                      <a:lnTo>
                        <a:pt x="0" y="10"/>
                      </a:lnTo>
                      <a:lnTo>
                        <a:pt x="32" y="6"/>
                      </a:lnTo>
                      <a:lnTo>
                        <a:pt x="64" y="0"/>
                      </a:lnTo>
                      <a:close/>
                    </a:path>
                  </a:pathLst>
                </a:custGeom>
                <a:solidFill>
                  <a:srgbClr val="002E0C"/>
                </a:solidFill>
                <a:ln w="0">
                  <a:solidFill>
                    <a:srgbClr val="002E0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75" name="Freeform 5451"/>
                <p:cNvSpPr>
                  <a:spLocks/>
                </p:cNvSpPr>
                <p:nvPr/>
              </p:nvSpPr>
              <p:spPr bwMode="auto">
                <a:xfrm>
                  <a:off x="2872" y="3308"/>
                  <a:ext cx="64" cy="10"/>
                </a:xfrm>
                <a:custGeom>
                  <a:avLst/>
                  <a:gdLst/>
                  <a:ahLst/>
                  <a:cxnLst>
                    <a:cxn ang="0">
                      <a:pos x="64" y="0"/>
                    </a:cxn>
                    <a:cxn ang="0">
                      <a:pos x="32" y="2"/>
                    </a:cxn>
                    <a:cxn ang="0">
                      <a:pos x="0" y="10"/>
                    </a:cxn>
                    <a:cxn ang="0">
                      <a:pos x="32" y="6"/>
                    </a:cxn>
                    <a:cxn ang="0">
                      <a:pos x="64" y="0"/>
                    </a:cxn>
                  </a:cxnLst>
                  <a:rect l="0" t="0" r="r" b="b"/>
                  <a:pathLst>
                    <a:path w="64" h="10">
                      <a:moveTo>
                        <a:pt x="64" y="0"/>
                      </a:moveTo>
                      <a:lnTo>
                        <a:pt x="32" y="2"/>
                      </a:lnTo>
                      <a:lnTo>
                        <a:pt x="0" y="10"/>
                      </a:lnTo>
                      <a:lnTo>
                        <a:pt x="32" y="6"/>
                      </a:lnTo>
                      <a:lnTo>
                        <a:pt x="64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21" name="Group 5452"/>
              <p:cNvGrpSpPr>
                <a:grpSpLocks/>
              </p:cNvGrpSpPr>
              <p:nvPr/>
            </p:nvGrpSpPr>
            <p:grpSpPr bwMode="auto">
              <a:xfrm>
                <a:off x="2512" y="3218"/>
                <a:ext cx="1108" cy="374"/>
                <a:chOff x="2512" y="3218"/>
                <a:chExt cx="1108" cy="374"/>
              </a:xfrm>
            </p:grpSpPr>
            <p:sp>
              <p:nvSpPr>
                <p:cNvPr id="160077" name="Freeform 5453"/>
                <p:cNvSpPr>
                  <a:spLocks/>
                </p:cNvSpPr>
                <p:nvPr/>
              </p:nvSpPr>
              <p:spPr bwMode="auto">
                <a:xfrm>
                  <a:off x="2840" y="3314"/>
                  <a:ext cx="64" cy="14"/>
                </a:xfrm>
                <a:custGeom>
                  <a:avLst/>
                  <a:gdLst/>
                  <a:ahLst/>
                  <a:cxnLst>
                    <a:cxn ang="0">
                      <a:pos x="64" y="0"/>
                    </a:cxn>
                    <a:cxn ang="0">
                      <a:pos x="32" y="4"/>
                    </a:cxn>
                    <a:cxn ang="0">
                      <a:pos x="0" y="14"/>
                    </a:cxn>
                    <a:cxn ang="0">
                      <a:pos x="30" y="10"/>
                    </a:cxn>
                    <a:cxn ang="0">
                      <a:pos x="64" y="0"/>
                    </a:cxn>
                  </a:cxnLst>
                  <a:rect l="0" t="0" r="r" b="b"/>
                  <a:pathLst>
                    <a:path w="64" h="14">
                      <a:moveTo>
                        <a:pt x="64" y="0"/>
                      </a:moveTo>
                      <a:lnTo>
                        <a:pt x="32" y="4"/>
                      </a:lnTo>
                      <a:lnTo>
                        <a:pt x="0" y="14"/>
                      </a:lnTo>
                      <a:lnTo>
                        <a:pt x="30" y="10"/>
                      </a:lnTo>
                      <a:lnTo>
                        <a:pt x="64" y="0"/>
                      </a:lnTo>
                      <a:close/>
                    </a:path>
                  </a:pathLst>
                </a:custGeom>
                <a:solidFill>
                  <a:srgbClr val="002A22"/>
                </a:solidFill>
                <a:ln w="0">
                  <a:solidFill>
                    <a:srgbClr val="002A2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78" name="Freeform 5454"/>
                <p:cNvSpPr>
                  <a:spLocks/>
                </p:cNvSpPr>
                <p:nvPr/>
              </p:nvSpPr>
              <p:spPr bwMode="auto">
                <a:xfrm>
                  <a:off x="2840" y="3314"/>
                  <a:ext cx="64" cy="14"/>
                </a:xfrm>
                <a:custGeom>
                  <a:avLst/>
                  <a:gdLst/>
                  <a:ahLst/>
                  <a:cxnLst>
                    <a:cxn ang="0">
                      <a:pos x="64" y="0"/>
                    </a:cxn>
                    <a:cxn ang="0">
                      <a:pos x="32" y="4"/>
                    </a:cxn>
                    <a:cxn ang="0">
                      <a:pos x="0" y="14"/>
                    </a:cxn>
                    <a:cxn ang="0">
                      <a:pos x="30" y="10"/>
                    </a:cxn>
                    <a:cxn ang="0">
                      <a:pos x="64" y="0"/>
                    </a:cxn>
                  </a:cxnLst>
                  <a:rect l="0" t="0" r="r" b="b"/>
                  <a:pathLst>
                    <a:path w="64" h="14">
                      <a:moveTo>
                        <a:pt x="64" y="0"/>
                      </a:moveTo>
                      <a:lnTo>
                        <a:pt x="32" y="4"/>
                      </a:lnTo>
                      <a:lnTo>
                        <a:pt x="0" y="14"/>
                      </a:lnTo>
                      <a:lnTo>
                        <a:pt x="30" y="10"/>
                      </a:lnTo>
                      <a:lnTo>
                        <a:pt x="64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79" name="Freeform 5455"/>
                <p:cNvSpPr>
                  <a:spLocks/>
                </p:cNvSpPr>
                <p:nvPr/>
              </p:nvSpPr>
              <p:spPr bwMode="auto">
                <a:xfrm>
                  <a:off x="2806" y="3324"/>
                  <a:ext cx="64" cy="18"/>
                </a:xfrm>
                <a:custGeom>
                  <a:avLst/>
                  <a:gdLst/>
                  <a:ahLst/>
                  <a:cxnLst>
                    <a:cxn ang="0">
                      <a:pos x="64" y="0"/>
                    </a:cxn>
                    <a:cxn ang="0">
                      <a:pos x="34" y="4"/>
                    </a:cxn>
                    <a:cxn ang="0">
                      <a:pos x="0" y="18"/>
                    </a:cxn>
                    <a:cxn ang="0">
                      <a:pos x="30" y="14"/>
                    </a:cxn>
                    <a:cxn ang="0">
                      <a:pos x="64" y="0"/>
                    </a:cxn>
                  </a:cxnLst>
                  <a:rect l="0" t="0" r="r" b="b"/>
                  <a:pathLst>
                    <a:path w="64" h="18">
                      <a:moveTo>
                        <a:pt x="64" y="0"/>
                      </a:moveTo>
                      <a:lnTo>
                        <a:pt x="34" y="4"/>
                      </a:lnTo>
                      <a:lnTo>
                        <a:pt x="0" y="18"/>
                      </a:lnTo>
                      <a:lnTo>
                        <a:pt x="30" y="14"/>
                      </a:lnTo>
                      <a:lnTo>
                        <a:pt x="64" y="0"/>
                      </a:lnTo>
                      <a:close/>
                    </a:path>
                  </a:pathLst>
                </a:custGeom>
                <a:solidFill>
                  <a:srgbClr val="00273F"/>
                </a:solidFill>
                <a:ln w="0">
                  <a:solidFill>
                    <a:srgbClr val="00273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80" name="Freeform 5456"/>
                <p:cNvSpPr>
                  <a:spLocks/>
                </p:cNvSpPr>
                <p:nvPr/>
              </p:nvSpPr>
              <p:spPr bwMode="auto">
                <a:xfrm>
                  <a:off x="2806" y="3324"/>
                  <a:ext cx="64" cy="18"/>
                </a:xfrm>
                <a:custGeom>
                  <a:avLst/>
                  <a:gdLst/>
                  <a:ahLst/>
                  <a:cxnLst>
                    <a:cxn ang="0">
                      <a:pos x="64" y="0"/>
                    </a:cxn>
                    <a:cxn ang="0">
                      <a:pos x="34" y="4"/>
                    </a:cxn>
                    <a:cxn ang="0">
                      <a:pos x="0" y="18"/>
                    </a:cxn>
                    <a:cxn ang="0">
                      <a:pos x="30" y="14"/>
                    </a:cxn>
                    <a:cxn ang="0">
                      <a:pos x="64" y="0"/>
                    </a:cxn>
                  </a:cxnLst>
                  <a:rect l="0" t="0" r="r" b="b"/>
                  <a:pathLst>
                    <a:path w="64" h="18">
                      <a:moveTo>
                        <a:pt x="64" y="0"/>
                      </a:moveTo>
                      <a:lnTo>
                        <a:pt x="34" y="4"/>
                      </a:lnTo>
                      <a:lnTo>
                        <a:pt x="0" y="18"/>
                      </a:lnTo>
                      <a:lnTo>
                        <a:pt x="30" y="14"/>
                      </a:lnTo>
                      <a:lnTo>
                        <a:pt x="64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81" name="Freeform 5457"/>
                <p:cNvSpPr>
                  <a:spLocks/>
                </p:cNvSpPr>
                <p:nvPr/>
              </p:nvSpPr>
              <p:spPr bwMode="auto">
                <a:xfrm>
                  <a:off x="2772" y="3338"/>
                  <a:ext cx="64" cy="22"/>
                </a:xfrm>
                <a:custGeom>
                  <a:avLst/>
                  <a:gdLst/>
                  <a:ahLst/>
                  <a:cxnLst>
                    <a:cxn ang="0">
                      <a:pos x="64" y="0"/>
                    </a:cxn>
                    <a:cxn ang="0">
                      <a:pos x="34" y="4"/>
                    </a:cxn>
                    <a:cxn ang="0">
                      <a:pos x="0" y="22"/>
                    </a:cxn>
                    <a:cxn ang="0">
                      <a:pos x="30" y="20"/>
                    </a:cxn>
                    <a:cxn ang="0">
                      <a:pos x="64" y="0"/>
                    </a:cxn>
                  </a:cxnLst>
                  <a:rect l="0" t="0" r="r" b="b"/>
                  <a:pathLst>
                    <a:path w="64" h="22">
                      <a:moveTo>
                        <a:pt x="64" y="0"/>
                      </a:moveTo>
                      <a:lnTo>
                        <a:pt x="34" y="4"/>
                      </a:lnTo>
                      <a:lnTo>
                        <a:pt x="0" y="22"/>
                      </a:lnTo>
                      <a:lnTo>
                        <a:pt x="30" y="20"/>
                      </a:lnTo>
                      <a:lnTo>
                        <a:pt x="64" y="0"/>
                      </a:lnTo>
                      <a:close/>
                    </a:path>
                  </a:pathLst>
                </a:custGeom>
                <a:solidFill>
                  <a:srgbClr val="00265D"/>
                </a:solidFill>
                <a:ln w="0">
                  <a:solidFill>
                    <a:srgbClr val="00265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82" name="Freeform 5458"/>
                <p:cNvSpPr>
                  <a:spLocks/>
                </p:cNvSpPr>
                <p:nvPr/>
              </p:nvSpPr>
              <p:spPr bwMode="auto">
                <a:xfrm>
                  <a:off x="2772" y="3338"/>
                  <a:ext cx="64" cy="22"/>
                </a:xfrm>
                <a:custGeom>
                  <a:avLst/>
                  <a:gdLst/>
                  <a:ahLst/>
                  <a:cxnLst>
                    <a:cxn ang="0">
                      <a:pos x="64" y="0"/>
                    </a:cxn>
                    <a:cxn ang="0">
                      <a:pos x="34" y="4"/>
                    </a:cxn>
                    <a:cxn ang="0">
                      <a:pos x="0" y="22"/>
                    </a:cxn>
                    <a:cxn ang="0">
                      <a:pos x="30" y="20"/>
                    </a:cxn>
                    <a:cxn ang="0">
                      <a:pos x="64" y="0"/>
                    </a:cxn>
                  </a:cxnLst>
                  <a:rect l="0" t="0" r="r" b="b"/>
                  <a:pathLst>
                    <a:path w="64" h="22">
                      <a:moveTo>
                        <a:pt x="64" y="0"/>
                      </a:moveTo>
                      <a:lnTo>
                        <a:pt x="34" y="4"/>
                      </a:lnTo>
                      <a:lnTo>
                        <a:pt x="0" y="22"/>
                      </a:lnTo>
                      <a:lnTo>
                        <a:pt x="30" y="20"/>
                      </a:lnTo>
                      <a:lnTo>
                        <a:pt x="64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83" name="Freeform 5459"/>
                <p:cNvSpPr>
                  <a:spLocks/>
                </p:cNvSpPr>
                <p:nvPr/>
              </p:nvSpPr>
              <p:spPr bwMode="auto">
                <a:xfrm>
                  <a:off x="2736" y="3358"/>
                  <a:ext cx="66" cy="26"/>
                </a:xfrm>
                <a:custGeom>
                  <a:avLst/>
                  <a:gdLst/>
                  <a:ahLst/>
                  <a:cxnLst>
                    <a:cxn ang="0">
                      <a:pos x="66" y="0"/>
                    </a:cxn>
                    <a:cxn ang="0">
                      <a:pos x="36" y="2"/>
                    </a:cxn>
                    <a:cxn ang="0">
                      <a:pos x="0" y="26"/>
                    </a:cxn>
                    <a:cxn ang="0">
                      <a:pos x="32" y="24"/>
                    </a:cxn>
                    <a:cxn ang="0">
                      <a:pos x="66" y="0"/>
                    </a:cxn>
                  </a:cxnLst>
                  <a:rect l="0" t="0" r="r" b="b"/>
                  <a:pathLst>
                    <a:path w="66" h="26">
                      <a:moveTo>
                        <a:pt x="66" y="0"/>
                      </a:moveTo>
                      <a:lnTo>
                        <a:pt x="36" y="2"/>
                      </a:lnTo>
                      <a:lnTo>
                        <a:pt x="0" y="26"/>
                      </a:lnTo>
                      <a:lnTo>
                        <a:pt x="32" y="24"/>
                      </a:lnTo>
                      <a:lnTo>
                        <a:pt x="66" y="0"/>
                      </a:lnTo>
                      <a:close/>
                    </a:path>
                  </a:pathLst>
                </a:custGeom>
                <a:solidFill>
                  <a:srgbClr val="00287C"/>
                </a:solidFill>
                <a:ln w="0">
                  <a:solidFill>
                    <a:srgbClr val="00287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84" name="Freeform 5460"/>
                <p:cNvSpPr>
                  <a:spLocks/>
                </p:cNvSpPr>
                <p:nvPr/>
              </p:nvSpPr>
              <p:spPr bwMode="auto">
                <a:xfrm>
                  <a:off x="2736" y="3358"/>
                  <a:ext cx="66" cy="26"/>
                </a:xfrm>
                <a:custGeom>
                  <a:avLst/>
                  <a:gdLst/>
                  <a:ahLst/>
                  <a:cxnLst>
                    <a:cxn ang="0">
                      <a:pos x="66" y="0"/>
                    </a:cxn>
                    <a:cxn ang="0">
                      <a:pos x="36" y="2"/>
                    </a:cxn>
                    <a:cxn ang="0">
                      <a:pos x="0" y="26"/>
                    </a:cxn>
                    <a:cxn ang="0">
                      <a:pos x="32" y="24"/>
                    </a:cxn>
                    <a:cxn ang="0">
                      <a:pos x="66" y="0"/>
                    </a:cxn>
                  </a:cxnLst>
                  <a:rect l="0" t="0" r="r" b="b"/>
                  <a:pathLst>
                    <a:path w="66" h="26">
                      <a:moveTo>
                        <a:pt x="66" y="0"/>
                      </a:moveTo>
                      <a:lnTo>
                        <a:pt x="36" y="2"/>
                      </a:lnTo>
                      <a:lnTo>
                        <a:pt x="0" y="26"/>
                      </a:lnTo>
                      <a:lnTo>
                        <a:pt x="32" y="24"/>
                      </a:lnTo>
                      <a:lnTo>
                        <a:pt x="66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85" name="Freeform 5461"/>
                <p:cNvSpPr>
                  <a:spLocks/>
                </p:cNvSpPr>
                <p:nvPr/>
              </p:nvSpPr>
              <p:spPr bwMode="auto">
                <a:xfrm>
                  <a:off x="2700" y="3382"/>
                  <a:ext cx="68" cy="32"/>
                </a:xfrm>
                <a:custGeom>
                  <a:avLst/>
                  <a:gdLst/>
                  <a:ahLst/>
                  <a:cxnLst>
                    <a:cxn ang="0">
                      <a:pos x="68" y="0"/>
                    </a:cxn>
                    <a:cxn ang="0">
                      <a:pos x="36" y="2"/>
                    </a:cxn>
                    <a:cxn ang="0">
                      <a:pos x="0" y="32"/>
                    </a:cxn>
                    <a:cxn ang="0">
                      <a:pos x="32" y="32"/>
                    </a:cxn>
                    <a:cxn ang="0">
                      <a:pos x="68" y="0"/>
                    </a:cxn>
                  </a:cxnLst>
                  <a:rect l="0" t="0" r="r" b="b"/>
                  <a:pathLst>
                    <a:path w="68" h="32">
                      <a:moveTo>
                        <a:pt x="68" y="0"/>
                      </a:moveTo>
                      <a:lnTo>
                        <a:pt x="36" y="2"/>
                      </a:lnTo>
                      <a:lnTo>
                        <a:pt x="0" y="32"/>
                      </a:lnTo>
                      <a:lnTo>
                        <a:pt x="32" y="32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002C92"/>
                </a:solidFill>
                <a:ln w="0">
                  <a:solidFill>
                    <a:srgbClr val="002C9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86" name="Freeform 5462"/>
                <p:cNvSpPr>
                  <a:spLocks/>
                </p:cNvSpPr>
                <p:nvPr/>
              </p:nvSpPr>
              <p:spPr bwMode="auto">
                <a:xfrm>
                  <a:off x="2700" y="3382"/>
                  <a:ext cx="68" cy="32"/>
                </a:xfrm>
                <a:custGeom>
                  <a:avLst/>
                  <a:gdLst/>
                  <a:ahLst/>
                  <a:cxnLst>
                    <a:cxn ang="0">
                      <a:pos x="68" y="0"/>
                    </a:cxn>
                    <a:cxn ang="0">
                      <a:pos x="36" y="2"/>
                    </a:cxn>
                    <a:cxn ang="0">
                      <a:pos x="0" y="32"/>
                    </a:cxn>
                    <a:cxn ang="0">
                      <a:pos x="32" y="32"/>
                    </a:cxn>
                    <a:cxn ang="0">
                      <a:pos x="68" y="0"/>
                    </a:cxn>
                  </a:cxnLst>
                  <a:rect l="0" t="0" r="r" b="b"/>
                  <a:pathLst>
                    <a:path w="68" h="32">
                      <a:moveTo>
                        <a:pt x="68" y="0"/>
                      </a:moveTo>
                      <a:lnTo>
                        <a:pt x="36" y="2"/>
                      </a:lnTo>
                      <a:lnTo>
                        <a:pt x="0" y="32"/>
                      </a:lnTo>
                      <a:lnTo>
                        <a:pt x="32" y="32"/>
                      </a:lnTo>
                      <a:lnTo>
                        <a:pt x="68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87" name="Freeform 5463"/>
                <p:cNvSpPr>
                  <a:spLocks/>
                </p:cNvSpPr>
                <p:nvPr/>
              </p:nvSpPr>
              <p:spPr bwMode="auto">
                <a:xfrm>
                  <a:off x="2664" y="3414"/>
                  <a:ext cx="68" cy="36"/>
                </a:xfrm>
                <a:custGeom>
                  <a:avLst/>
                  <a:gdLst/>
                  <a:ahLst/>
                  <a:cxnLst>
                    <a:cxn ang="0">
                      <a:pos x="68" y="0"/>
                    </a:cxn>
                    <a:cxn ang="0">
                      <a:pos x="36" y="0"/>
                    </a:cxn>
                    <a:cxn ang="0">
                      <a:pos x="0" y="32"/>
                    </a:cxn>
                    <a:cxn ang="0">
                      <a:pos x="32" y="36"/>
                    </a:cxn>
                    <a:cxn ang="0">
                      <a:pos x="68" y="0"/>
                    </a:cxn>
                  </a:cxnLst>
                  <a:rect l="0" t="0" r="r" b="b"/>
                  <a:pathLst>
                    <a:path w="68" h="36">
                      <a:moveTo>
                        <a:pt x="68" y="0"/>
                      </a:moveTo>
                      <a:lnTo>
                        <a:pt x="36" y="0"/>
                      </a:lnTo>
                      <a:lnTo>
                        <a:pt x="0" y="32"/>
                      </a:lnTo>
                      <a:lnTo>
                        <a:pt x="32" y="36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0034A2"/>
                </a:solidFill>
                <a:ln w="0">
                  <a:solidFill>
                    <a:srgbClr val="0034A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88" name="Freeform 5464"/>
                <p:cNvSpPr>
                  <a:spLocks/>
                </p:cNvSpPr>
                <p:nvPr/>
              </p:nvSpPr>
              <p:spPr bwMode="auto">
                <a:xfrm>
                  <a:off x="2664" y="3414"/>
                  <a:ext cx="68" cy="36"/>
                </a:xfrm>
                <a:custGeom>
                  <a:avLst/>
                  <a:gdLst/>
                  <a:ahLst/>
                  <a:cxnLst>
                    <a:cxn ang="0">
                      <a:pos x="68" y="0"/>
                    </a:cxn>
                    <a:cxn ang="0">
                      <a:pos x="36" y="0"/>
                    </a:cxn>
                    <a:cxn ang="0">
                      <a:pos x="0" y="32"/>
                    </a:cxn>
                    <a:cxn ang="0">
                      <a:pos x="32" y="36"/>
                    </a:cxn>
                    <a:cxn ang="0">
                      <a:pos x="68" y="0"/>
                    </a:cxn>
                  </a:cxnLst>
                  <a:rect l="0" t="0" r="r" b="b"/>
                  <a:pathLst>
                    <a:path w="68" h="36">
                      <a:moveTo>
                        <a:pt x="68" y="0"/>
                      </a:moveTo>
                      <a:lnTo>
                        <a:pt x="36" y="0"/>
                      </a:lnTo>
                      <a:lnTo>
                        <a:pt x="0" y="32"/>
                      </a:lnTo>
                      <a:lnTo>
                        <a:pt x="32" y="36"/>
                      </a:lnTo>
                      <a:lnTo>
                        <a:pt x="68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89" name="Freeform 5465"/>
                <p:cNvSpPr>
                  <a:spLocks/>
                </p:cNvSpPr>
                <p:nvPr/>
              </p:nvSpPr>
              <p:spPr bwMode="auto">
                <a:xfrm>
                  <a:off x="2628" y="3446"/>
                  <a:ext cx="68" cy="42"/>
                </a:xfrm>
                <a:custGeom>
                  <a:avLst/>
                  <a:gdLst/>
                  <a:ahLst/>
                  <a:cxnLst>
                    <a:cxn ang="0">
                      <a:pos x="68" y="4"/>
                    </a:cxn>
                    <a:cxn ang="0">
                      <a:pos x="36" y="0"/>
                    </a:cxn>
                    <a:cxn ang="0">
                      <a:pos x="0" y="34"/>
                    </a:cxn>
                    <a:cxn ang="0">
                      <a:pos x="32" y="42"/>
                    </a:cxn>
                    <a:cxn ang="0">
                      <a:pos x="68" y="4"/>
                    </a:cxn>
                  </a:cxnLst>
                  <a:rect l="0" t="0" r="r" b="b"/>
                  <a:pathLst>
                    <a:path w="68" h="42">
                      <a:moveTo>
                        <a:pt x="68" y="4"/>
                      </a:moveTo>
                      <a:lnTo>
                        <a:pt x="36" y="0"/>
                      </a:lnTo>
                      <a:lnTo>
                        <a:pt x="0" y="34"/>
                      </a:lnTo>
                      <a:lnTo>
                        <a:pt x="32" y="42"/>
                      </a:lnTo>
                      <a:lnTo>
                        <a:pt x="68" y="4"/>
                      </a:lnTo>
                      <a:close/>
                    </a:path>
                  </a:pathLst>
                </a:custGeom>
                <a:solidFill>
                  <a:srgbClr val="0040A2"/>
                </a:solidFill>
                <a:ln w="0">
                  <a:solidFill>
                    <a:srgbClr val="0040A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90" name="Freeform 5466"/>
                <p:cNvSpPr>
                  <a:spLocks/>
                </p:cNvSpPr>
                <p:nvPr/>
              </p:nvSpPr>
              <p:spPr bwMode="auto">
                <a:xfrm>
                  <a:off x="2628" y="3446"/>
                  <a:ext cx="68" cy="42"/>
                </a:xfrm>
                <a:custGeom>
                  <a:avLst/>
                  <a:gdLst/>
                  <a:ahLst/>
                  <a:cxnLst>
                    <a:cxn ang="0">
                      <a:pos x="68" y="4"/>
                    </a:cxn>
                    <a:cxn ang="0">
                      <a:pos x="36" y="0"/>
                    </a:cxn>
                    <a:cxn ang="0">
                      <a:pos x="0" y="34"/>
                    </a:cxn>
                    <a:cxn ang="0">
                      <a:pos x="32" y="42"/>
                    </a:cxn>
                    <a:cxn ang="0">
                      <a:pos x="68" y="4"/>
                    </a:cxn>
                  </a:cxnLst>
                  <a:rect l="0" t="0" r="r" b="b"/>
                  <a:pathLst>
                    <a:path w="68" h="42">
                      <a:moveTo>
                        <a:pt x="68" y="4"/>
                      </a:moveTo>
                      <a:lnTo>
                        <a:pt x="36" y="0"/>
                      </a:lnTo>
                      <a:lnTo>
                        <a:pt x="0" y="34"/>
                      </a:lnTo>
                      <a:lnTo>
                        <a:pt x="32" y="42"/>
                      </a:lnTo>
                      <a:lnTo>
                        <a:pt x="68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91" name="Freeform 5467"/>
                <p:cNvSpPr>
                  <a:spLocks/>
                </p:cNvSpPr>
                <p:nvPr/>
              </p:nvSpPr>
              <p:spPr bwMode="auto">
                <a:xfrm>
                  <a:off x="2590" y="3480"/>
                  <a:ext cx="70" cy="44"/>
                </a:xfrm>
                <a:custGeom>
                  <a:avLst/>
                  <a:gdLst/>
                  <a:ahLst/>
                  <a:cxnLst>
                    <a:cxn ang="0">
                      <a:pos x="70" y="8"/>
                    </a:cxn>
                    <a:cxn ang="0">
                      <a:pos x="38" y="0"/>
                    </a:cxn>
                    <a:cxn ang="0">
                      <a:pos x="0" y="32"/>
                    </a:cxn>
                    <a:cxn ang="0">
                      <a:pos x="32" y="44"/>
                    </a:cxn>
                    <a:cxn ang="0">
                      <a:pos x="70" y="8"/>
                    </a:cxn>
                  </a:cxnLst>
                  <a:rect l="0" t="0" r="r" b="b"/>
                  <a:pathLst>
                    <a:path w="70" h="44">
                      <a:moveTo>
                        <a:pt x="70" y="8"/>
                      </a:moveTo>
                      <a:lnTo>
                        <a:pt x="38" y="0"/>
                      </a:lnTo>
                      <a:lnTo>
                        <a:pt x="0" y="32"/>
                      </a:lnTo>
                      <a:lnTo>
                        <a:pt x="32" y="44"/>
                      </a:lnTo>
                      <a:lnTo>
                        <a:pt x="70" y="8"/>
                      </a:lnTo>
                      <a:close/>
                    </a:path>
                  </a:pathLst>
                </a:custGeom>
                <a:solidFill>
                  <a:srgbClr val="005198"/>
                </a:solidFill>
                <a:ln w="0">
                  <a:solidFill>
                    <a:srgbClr val="00519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92" name="Freeform 5468"/>
                <p:cNvSpPr>
                  <a:spLocks/>
                </p:cNvSpPr>
                <p:nvPr/>
              </p:nvSpPr>
              <p:spPr bwMode="auto">
                <a:xfrm>
                  <a:off x="2590" y="3480"/>
                  <a:ext cx="70" cy="44"/>
                </a:xfrm>
                <a:custGeom>
                  <a:avLst/>
                  <a:gdLst/>
                  <a:ahLst/>
                  <a:cxnLst>
                    <a:cxn ang="0">
                      <a:pos x="70" y="8"/>
                    </a:cxn>
                    <a:cxn ang="0">
                      <a:pos x="38" y="0"/>
                    </a:cxn>
                    <a:cxn ang="0">
                      <a:pos x="0" y="32"/>
                    </a:cxn>
                    <a:cxn ang="0">
                      <a:pos x="32" y="44"/>
                    </a:cxn>
                    <a:cxn ang="0">
                      <a:pos x="70" y="8"/>
                    </a:cxn>
                  </a:cxnLst>
                  <a:rect l="0" t="0" r="r" b="b"/>
                  <a:pathLst>
                    <a:path w="70" h="44">
                      <a:moveTo>
                        <a:pt x="70" y="8"/>
                      </a:moveTo>
                      <a:lnTo>
                        <a:pt x="38" y="0"/>
                      </a:lnTo>
                      <a:lnTo>
                        <a:pt x="0" y="32"/>
                      </a:lnTo>
                      <a:lnTo>
                        <a:pt x="32" y="44"/>
                      </a:lnTo>
                      <a:lnTo>
                        <a:pt x="70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93" name="Freeform 5469"/>
                <p:cNvSpPr>
                  <a:spLocks/>
                </p:cNvSpPr>
                <p:nvPr/>
              </p:nvSpPr>
              <p:spPr bwMode="auto">
                <a:xfrm>
                  <a:off x="2552" y="3512"/>
                  <a:ext cx="70" cy="38"/>
                </a:xfrm>
                <a:custGeom>
                  <a:avLst/>
                  <a:gdLst/>
                  <a:ahLst/>
                  <a:cxnLst>
                    <a:cxn ang="0">
                      <a:pos x="70" y="12"/>
                    </a:cxn>
                    <a:cxn ang="0">
                      <a:pos x="38" y="0"/>
                    </a:cxn>
                    <a:cxn ang="0">
                      <a:pos x="0" y="24"/>
                    </a:cxn>
                    <a:cxn ang="0">
                      <a:pos x="32" y="38"/>
                    </a:cxn>
                    <a:cxn ang="0">
                      <a:pos x="70" y="12"/>
                    </a:cxn>
                  </a:cxnLst>
                  <a:rect l="0" t="0" r="r" b="b"/>
                  <a:pathLst>
                    <a:path w="70" h="38">
                      <a:moveTo>
                        <a:pt x="70" y="12"/>
                      </a:moveTo>
                      <a:lnTo>
                        <a:pt x="38" y="0"/>
                      </a:lnTo>
                      <a:lnTo>
                        <a:pt x="0" y="24"/>
                      </a:lnTo>
                      <a:lnTo>
                        <a:pt x="32" y="38"/>
                      </a:lnTo>
                      <a:lnTo>
                        <a:pt x="70" y="12"/>
                      </a:lnTo>
                      <a:close/>
                    </a:path>
                  </a:pathLst>
                </a:custGeom>
                <a:solidFill>
                  <a:srgbClr val="00667D"/>
                </a:solidFill>
                <a:ln w="0">
                  <a:solidFill>
                    <a:srgbClr val="00667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94" name="Freeform 5470"/>
                <p:cNvSpPr>
                  <a:spLocks/>
                </p:cNvSpPr>
                <p:nvPr/>
              </p:nvSpPr>
              <p:spPr bwMode="auto">
                <a:xfrm>
                  <a:off x="2552" y="3512"/>
                  <a:ext cx="70" cy="38"/>
                </a:xfrm>
                <a:custGeom>
                  <a:avLst/>
                  <a:gdLst/>
                  <a:ahLst/>
                  <a:cxnLst>
                    <a:cxn ang="0">
                      <a:pos x="70" y="12"/>
                    </a:cxn>
                    <a:cxn ang="0">
                      <a:pos x="38" y="0"/>
                    </a:cxn>
                    <a:cxn ang="0">
                      <a:pos x="0" y="24"/>
                    </a:cxn>
                    <a:cxn ang="0">
                      <a:pos x="32" y="38"/>
                    </a:cxn>
                    <a:cxn ang="0">
                      <a:pos x="70" y="12"/>
                    </a:cxn>
                  </a:cxnLst>
                  <a:rect l="0" t="0" r="r" b="b"/>
                  <a:pathLst>
                    <a:path w="70" h="38">
                      <a:moveTo>
                        <a:pt x="70" y="12"/>
                      </a:moveTo>
                      <a:lnTo>
                        <a:pt x="38" y="0"/>
                      </a:lnTo>
                      <a:lnTo>
                        <a:pt x="0" y="24"/>
                      </a:lnTo>
                      <a:lnTo>
                        <a:pt x="32" y="38"/>
                      </a:lnTo>
                      <a:lnTo>
                        <a:pt x="70" y="1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95" name="Freeform 5471"/>
                <p:cNvSpPr>
                  <a:spLocks/>
                </p:cNvSpPr>
                <p:nvPr/>
              </p:nvSpPr>
              <p:spPr bwMode="auto">
                <a:xfrm>
                  <a:off x="2512" y="3536"/>
                  <a:ext cx="72" cy="28"/>
                </a:xfrm>
                <a:custGeom>
                  <a:avLst/>
                  <a:gdLst/>
                  <a:ahLst/>
                  <a:cxnLst>
                    <a:cxn ang="0">
                      <a:pos x="72" y="14"/>
                    </a:cxn>
                    <a:cxn ang="0">
                      <a:pos x="40" y="0"/>
                    </a:cxn>
                    <a:cxn ang="0">
                      <a:pos x="0" y="14"/>
                    </a:cxn>
                    <a:cxn ang="0">
                      <a:pos x="32" y="28"/>
                    </a:cxn>
                    <a:cxn ang="0">
                      <a:pos x="72" y="14"/>
                    </a:cxn>
                  </a:cxnLst>
                  <a:rect l="0" t="0" r="r" b="b"/>
                  <a:pathLst>
                    <a:path w="72" h="28">
                      <a:moveTo>
                        <a:pt x="72" y="14"/>
                      </a:moveTo>
                      <a:lnTo>
                        <a:pt x="40" y="0"/>
                      </a:lnTo>
                      <a:lnTo>
                        <a:pt x="0" y="14"/>
                      </a:lnTo>
                      <a:lnTo>
                        <a:pt x="32" y="28"/>
                      </a:lnTo>
                      <a:lnTo>
                        <a:pt x="72" y="14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96" name="Freeform 5472"/>
                <p:cNvSpPr>
                  <a:spLocks/>
                </p:cNvSpPr>
                <p:nvPr/>
              </p:nvSpPr>
              <p:spPr bwMode="auto">
                <a:xfrm>
                  <a:off x="2512" y="3536"/>
                  <a:ext cx="72" cy="28"/>
                </a:xfrm>
                <a:custGeom>
                  <a:avLst/>
                  <a:gdLst/>
                  <a:ahLst/>
                  <a:cxnLst>
                    <a:cxn ang="0">
                      <a:pos x="72" y="14"/>
                    </a:cxn>
                    <a:cxn ang="0">
                      <a:pos x="40" y="0"/>
                    </a:cxn>
                    <a:cxn ang="0">
                      <a:pos x="0" y="14"/>
                    </a:cxn>
                    <a:cxn ang="0">
                      <a:pos x="32" y="28"/>
                    </a:cxn>
                    <a:cxn ang="0">
                      <a:pos x="72" y="14"/>
                    </a:cxn>
                  </a:cxnLst>
                  <a:rect l="0" t="0" r="r" b="b"/>
                  <a:pathLst>
                    <a:path w="72" h="28">
                      <a:moveTo>
                        <a:pt x="72" y="14"/>
                      </a:moveTo>
                      <a:lnTo>
                        <a:pt x="40" y="0"/>
                      </a:lnTo>
                      <a:lnTo>
                        <a:pt x="0" y="14"/>
                      </a:lnTo>
                      <a:lnTo>
                        <a:pt x="32" y="28"/>
                      </a:lnTo>
                      <a:lnTo>
                        <a:pt x="72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97" name="Freeform 5473"/>
                <p:cNvSpPr>
                  <a:spLocks/>
                </p:cNvSpPr>
                <p:nvPr/>
              </p:nvSpPr>
              <p:spPr bwMode="auto">
                <a:xfrm>
                  <a:off x="3504" y="3218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32" y="14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4">
                      <a:moveTo>
                        <a:pt x="52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32" y="14"/>
                      </a:lnTo>
                      <a:lnTo>
                        <a:pt x="52" y="6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98" name="Freeform 5474"/>
                <p:cNvSpPr>
                  <a:spLocks/>
                </p:cNvSpPr>
                <p:nvPr/>
              </p:nvSpPr>
              <p:spPr bwMode="auto">
                <a:xfrm>
                  <a:off x="3504" y="3218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32" y="14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4">
                      <a:moveTo>
                        <a:pt x="52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32" y="14"/>
                      </a:lnTo>
                      <a:lnTo>
                        <a:pt x="5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099" name="Freeform 5475"/>
                <p:cNvSpPr>
                  <a:spLocks/>
                </p:cNvSpPr>
                <p:nvPr/>
              </p:nvSpPr>
              <p:spPr bwMode="auto">
                <a:xfrm>
                  <a:off x="3484" y="3224"/>
                  <a:ext cx="52" cy="16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30" y="16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6">
                      <a:moveTo>
                        <a:pt x="52" y="8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30" y="16"/>
                      </a:lnTo>
                      <a:lnTo>
                        <a:pt x="52" y="8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00" name="Freeform 5476"/>
                <p:cNvSpPr>
                  <a:spLocks/>
                </p:cNvSpPr>
                <p:nvPr/>
              </p:nvSpPr>
              <p:spPr bwMode="auto">
                <a:xfrm>
                  <a:off x="3484" y="3224"/>
                  <a:ext cx="52" cy="16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30" y="16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6">
                      <a:moveTo>
                        <a:pt x="52" y="8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30" y="16"/>
                      </a:lnTo>
                      <a:lnTo>
                        <a:pt x="52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01" name="Freeform 5477"/>
                <p:cNvSpPr>
                  <a:spLocks/>
                </p:cNvSpPr>
                <p:nvPr/>
              </p:nvSpPr>
              <p:spPr bwMode="auto">
                <a:xfrm>
                  <a:off x="3462" y="3232"/>
                  <a:ext cx="52" cy="16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0" y="16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6">
                      <a:moveTo>
                        <a:pt x="52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0" y="16"/>
                      </a:lnTo>
                      <a:lnTo>
                        <a:pt x="52" y="8"/>
                      </a:lnTo>
                      <a:close/>
                    </a:path>
                  </a:pathLst>
                </a:custGeom>
                <a:solidFill>
                  <a:srgbClr val="007C45"/>
                </a:solidFill>
                <a:ln w="0">
                  <a:solidFill>
                    <a:srgbClr val="007C4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02" name="Freeform 5478"/>
                <p:cNvSpPr>
                  <a:spLocks/>
                </p:cNvSpPr>
                <p:nvPr/>
              </p:nvSpPr>
              <p:spPr bwMode="auto">
                <a:xfrm>
                  <a:off x="3462" y="3232"/>
                  <a:ext cx="52" cy="16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0" y="16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6">
                      <a:moveTo>
                        <a:pt x="52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0" y="16"/>
                      </a:lnTo>
                      <a:lnTo>
                        <a:pt x="52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03" name="Freeform 5479"/>
                <p:cNvSpPr>
                  <a:spLocks/>
                </p:cNvSpPr>
                <p:nvPr/>
              </p:nvSpPr>
              <p:spPr bwMode="auto">
                <a:xfrm>
                  <a:off x="3440" y="3240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0" y="14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4">
                      <a:moveTo>
                        <a:pt x="52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0" y="14"/>
                      </a:lnTo>
                      <a:lnTo>
                        <a:pt x="52" y="8"/>
                      </a:lnTo>
                      <a:close/>
                    </a:path>
                  </a:pathLst>
                </a:custGeom>
                <a:solidFill>
                  <a:srgbClr val="007C44"/>
                </a:solidFill>
                <a:ln w="0">
                  <a:solidFill>
                    <a:srgbClr val="007C4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04" name="Freeform 5480"/>
                <p:cNvSpPr>
                  <a:spLocks/>
                </p:cNvSpPr>
                <p:nvPr/>
              </p:nvSpPr>
              <p:spPr bwMode="auto">
                <a:xfrm>
                  <a:off x="3440" y="3240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0" y="14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4">
                      <a:moveTo>
                        <a:pt x="52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0" y="14"/>
                      </a:lnTo>
                      <a:lnTo>
                        <a:pt x="52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05" name="Freeform 5481"/>
                <p:cNvSpPr>
                  <a:spLocks/>
                </p:cNvSpPr>
                <p:nvPr/>
              </p:nvSpPr>
              <p:spPr bwMode="auto">
                <a:xfrm>
                  <a:off x="3418" y="3248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30" y="14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4">
                      <a:moveTo>
                        <a:pt x="52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30" y="14"/>
                      </a:lnTo>
                      <a:lnTo>
                        <a:pt x="52" y="6"/>
                      </a:lnTo>
                      <a:close/>
                    </a:path>
                  </a:pathLst>
                </a:custGeom>
                <a:solidFill>
                  <a:srgbClr val="007C41"/>
                </a:solidFill>
                <a:ln w="0">
                  <a:solidFill>
                    <a:srgbClr val="007C4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06" name="Freeform 5482"/>
                <p:cNvSpPr>
                  <a:spLocks/>
                </p:cNvSpPr>
                <p:nvPr/>
              </p:nvSpPr>
              <p:spPr bwMode="auto">
                <a:xfrm>
                  <a:off x="3418" y="3248"/>
                  <a:ext cx="52" cy="14"/>
                </a:xfrm>
                <a:custGeom>
                  <a:avLst/>
                  <a:gdLst/>
                  <a:ahLst/>
                  <a:cxnLst>
                    <a:cxn ang="0">
                      <a:pos x="52" y="6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30" y="14"/>
                    </a:cxn>
                    <a:cxn ang="0">
                      <a:pos x="52" y="6"/>
                    </a:cxn>
                  </a:cxnLst>
                  <a:rect l="0" t="0" r="r" b="b"/>
                  <a:pathLst>
                    <a:path w="52" h="14">
                      <a:moveTo>
                        <a:pt x="52" y="6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30" y="14"/>
                      </a:lnTo>
                      <a:lnTo>
                        <a:pt x="5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07" name="Freeform 5483"/>
                <p:cNvSpPr>
                  <a:spLocks/>
                </p:cNvSpPr>
                <p:nvPr/>
              </p:nvSpPr>
              <p:spPr bwMode="auto">
                <a:xfrm>
                  <a:off x="3394" y="3254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4" y="0"/>
                    </a:cxn>
                    <a:cxn ang="0">
                      <a:pos x="0" y="8"/>
                    </a:cxn>
                    <a:cxn ang="0">
                      <a:pos x="32" y="16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6">
                      <a:moveTo>
                        <a:pt x="54" y="8"/>
                      </a:move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32" y="16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007C3E"/>
                </a:solidFill>
                <a:ln w="0">
                  <a:solidFill>
                    <a:srgbClr val="007C3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08" name="Freeform 5484"/>
                <p:cNvSpPr>
                  <a:spLocks/>
                </p:cNvSpPr>
                <p:nvPr/>
              </p:nvSpPr>
              <p:spPr bwMode="auto">
                <a:xfrm>
                  <a:off x="3394" y="3254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4" y="0"/>
                    </a:cxn>
                    <a:cxn ang="0">
                      <a:pos x="0" y="8"/>
                    </a:cxn>
                    <a:cxn ang="0">
                      <a:pos x="32" y="16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6">
                      <a:moveTo>
                        <a:pt x="54" y="8"/>
                      </a:moveTo>
                      <a:lnTo>
                        <a:pt x="24" y="0"/>
                      </a:lnTo>
                      <a:lnTo>
                        <a:pt x="0" y="8"/>
                      </a:lnTo>
                      <a:lnTo>
                        <a:pt x="32" y="16"/>
                      </a:lnTo>
                      <a:lnTo>
                        <a:pt x="5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09" name="Freeform 5485"/>
                <p:cNvSpPr>
                  <a:spLocks/>
                </p:cNvSpPr>
                <p:nvPr/>
              </p:nvSpPr>
              <p:spPr bwMode="auto">
                <a:xfrm>
                  <a:off x="3372" y="3262"/>
                  <a:ext cx="54" cy="14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30" y="14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4">
                      <a:moveTo>
                        <a:pt x="54" y="8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30" y="14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007C39"/>
                </a:solidFill>
                <a:ln w="0">
                  <a:solidFill>
                    <a:srgbClr val="007C3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10" name="Freeform 5486"/>
                <p:cNvSpPr>
                  <a:spLocks/>
                </p:cNvSpPr>
                <p:nvPr/>
              </p:nvSpPr>
              <p:spPr bwMode="auto">
                <a:xfrm>
                  <a:off x="3372" y="3262"/>
                  <a:ext cx="54" cy="14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30" y="14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4">
                      <a:moveTo>
                        <a:pt x="54" y="8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30" y="14"/>
                      </a:lnTo>
                      <a:lnTo>
                        <a:pt x="5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11" name="Freeform 5487"/>
                <p:cNvSpPr>
                  <a:spLocks/>
                </p:cNvSpPr>
                <p:nvPr/>
              </p:nvSpPr>
              <p:spPr bwMode="auto">
                <a:xfrm>
                  <a:off x="3348" y="3268"/>
                  <a:ext cx="54" cy="14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32" y="14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4">
                      <a:moveTo>
                        <a:pt x="54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32" y="14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007C32"/>
                </a:solidFill>
                <a:ln w="0">
                  <a:solidFill>
                    <a:srgbClr val="007C3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12" name="Freeform 5488"/>
                <p:cNvSpPr>
                  <a:spLocks/>
                </p:cNvSpPr>
                <p:nvPr/>
              </p:nvSpPr>
              <p:spPr bwMode="auto">
                <a:xfrm>
                  <a:off x="3348" y="3268"/>
                  <a:ext cx="54" cy="14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32" y="14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4">
                      <a:moveTo>
                        <a:pt x="54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32" y="14"/>
                      </a:lnTo>
                      <a:lnTo>
                        <a:pt x="5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13" name="Freeform 5489"/>
                <p:cNvSpPr>
                  <a:spLocks/>
                </p:cNvSpPr>
                <p:nvPr/>
              </p:nvSpPr>
              <p:spPr bwMode="auto">
                <a:xfrm>
                  <a:off x="3324" y="3274"/>
                  <a:ext cx="56" cy="14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32" y="14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4">
                      <a:moveTo>
                        <a:pt x="56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32" y="14"/>
                      </a:lnTo>
                      <a:lnTo>
                        <a:pt x="56" y="8"/>
                      </a:lnTo>
                      <a:close/>
                    </a:path>
                  </a:pathLst>
                </a:custGeom>
                <a:solidFill>
                  <a:srgbClr val="007B2B"/>
                </a:solidFill>
                <a:ln w="0">
                  <a:solidFill>
                    <a:srgbClr val="007B2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14" name="Freeform 5490"/>
                <p:cNvSpPr>
                  <a:spLocks/>
                </p:cNvSpPr>
                <p:nvPr/>
              </p:nvSpPr>
              <p:spPr bwMode="auto">
                <a:xfrm>
                  <a:off x="3324" y="3274"/>
                  <a:ext cx="56" cy="14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32" y="14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4">
                      <a:moveTo>
                        <a:pt x="56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32" y="14"/>
                      </a:lnTo>
                      <a:lnTo>
                        <a:pt x="5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15" name="Freeform 5491"/>
                <p:cNvSpPr>
                  <a:spLocks/>
                </p:cNvSpPr>
                <p:nvPr/>
              </p:nvSpPr>
              <p:spPr bwMode="auto">
                <a:xfrm>
                  <a:off x="3300" y="3280"/>
                  <a:ext cx="56" cy="14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32" y="14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4">
                      <a:moveTo>
                        <a:pt x="56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32" y="14"/>
                      </a:lnTo>
                      <a:lnTo>
                        <a:pt x="56" y="8"/>
                      </a:lnTo>
                      <a:close/>
                    </a:path>
                  </a:pathLst>
                </a:custGeom>
                <a:solidFill>
                  <a:srgbClr val="007922"/>
                </a:solidFill>
                <a:ln w="0">
                  <a:solidFill>
                    <a:srgbClr val="00792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16" name="Freeform 5492"/>
                <p:cNvSpPr>
                  <a:spLocks/>
                </p:cNvSpPr>
                <p:nvPr/>
              </p:nvSpPr>
              <p:spPr bwMode="auto">
                <a:xfrm>
                  <a:off x="3300" y="3280"/>
                  <a:ext cx="56" cy="14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32" y="14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4">
                      <a:moveTo>
                        <a:pt x="56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32" y="14"/>
                      </a:lnTo>
                      <a:lnTo>
                        <a:pt x="5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17" name="Freeform 5493"/>
                <p:cNvSpPr>
                  <a:spLocks/>
                </p:cNvSpPr>
                <p:nvPr/>
              </p:nvSpPr>
              <p:spPr bwMode="auto">
                <a:xfrm>
                  <a:off x="3274" y="3286"/>
                  <a:ext cx="58" cy="12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32" y="12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12">
                      <a:moveTo>
                        <a:pt x="58" y="8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32" y="12"/>
                      </a:lnTo>
                      <a:lnTo>
                        <a:pt x="58" y="8"/>
                      </a:lnTo>
                      <a:close/>
                    </a:path>
                  </a:pathLst>
                </a:custGeom>
                <a:solidFill>
                  <a:srgbClr val="007719"/>
                </a:solidFill>
                <a:ln w="0">
                  <a:solidFill>
                    <a:srgbClr val="00771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18" name="Freeform 5494"/>
                <p:cNvSpPr>
                  <a:spLocks/>
                </p:cNvSpPr>
                <p:nvPr/>
              </p:nvSpPr>
              <p:spPr bwMode="auto">
                <a:xfrm>
                  <a:off x="3274" y="3286"/>
                  <a:ext cx="58" cy="12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32" y="12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12">
                      <a:moveTo>
                        <a:pt x="58" y="8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32" y="12"/>
                      </a:lnTo>
                      <a:lnTo>
                        <a:pt x="58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19" name="Freeform 5495"/>
                <p:cNvSpPr>
                  <a:spLocks/>
                </p:cNvSpPr>
                <p:nvPr/>
              </p:nvSpPr>
              <p:spPr bwMode="auto">
                <a:xfrm>
                  <a:off x="3250" y="3290"/>
                  <a:ext cx="56" cy="10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4" y="0"/>
                    </a:cxn>
                    <a:cxn ang="0">
                      <a:pos x="0" y="4"/>
                    </a:cxn>
                    <a:cxn ang="0">
                      <a:pos x="32" y="10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0">
                      <a:moveTo>
                        <a:pt x="56" y="8"/>
                      </a:moveTo>
                      <a:lnTo>
                        <a:pt x="24" y="0"/>
                      </a:lnTo>
                      <a:lnTo>
                        <a:pt x="0" y="4"/>
                      </a:lnTo>
                      <a:lnTo>
                        <a:pt x="32" y="10"/>
                      </a:lnTo>
                      <a:lnTo>
                        <a:pt x="56" y="8"/>
                      </a:lnTo>
                      <a:close/>
                    </a:path>
                  </a:pathLst>
                </a:custGeom>
                <a:solidFill>
                  <a:srgbClr val="00750F"/>
                </a:solidFill>
                <a:ln w="0">
                  <a:solidFill>
                    <a:srgbClr val="00750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20" name="Freeform 5496"/>
                <p:cNvSpPr>
                  <a:spLocks/>
                </p:cNvSpPr>
                <p:nvPr/>
              </p:nvSpPr>
              <p:spPr bwMode="auto">
                <a:xfrm>
                  <a:off x="3250" y="3290"/>
                  <a:ext cx="56" cy="10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4" y="0"/>
                    </a:cxn>
                    <a:cxn ang="0">
                      <a:pos x="0" y="4"/>
                    </a:cxn>
                    <a:cxn ang="0">
                      <a:pos x="32" y="10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0">
                      <a:moveTo>
                        <a:pt x="56" y="8"/>
                      </a:moveTo>
                      <a:lnTo>
                        <a:pt x="24" y="0"/>
                      </a:lnTo>
                      <a:lnTo>
                        <a:pt x="0" y="4"/>
                      </a:lnTo>
                      <a:lnTo>
                        <a:pt x="32" y="10"/>
                      </a:lnTo>
                      <a:lnTo>
                        <a:pt x="5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21" name="Freeform 5497"/>
                <p:cNvSpPr>
                  <a:spLocks/>
                </p:cNvSpPr>
                <p:nvPr/>
              </p:nvSpPr>
              <p:spPr bwMode="auto">
                <a:xfrm>
                  <a:off x="3224" y="3294"/>
                  <a:ext cx="58" cy="10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26" y="0"/>
                    </a:cxn>
                    <a:cxn ang="0">
                      <a:pos x="0" y="2"/>
                    </a:cxn>
                    <a:cxn ang="0">
                      <a:pos x="32" y="10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10">
                      <a:moveTo>
                        <a:pt x="58" y="6"/>
                      </a:moveTo>
                      <a:lnTo>
                        <a:pt x="26" y="0"/>
                      </a:lnTo>
                      <a:lnTo>
                        <a:pt x="0" y="2"/>
                      </a:lnTo>
                      <a:lnTo>
                        <a:pt x="32" y="10"/>
                      </a:lnTo>
                      <a:lnTo>
                        <a:pt x="58" y="6"/>
                      </a:lnTo>
                      <a:close/>
                    </a:path>
                  </a:pathLst>
                </a:custGeom>
                <a:solidFill>
                  <a:srgbClr val="007104"/>
                </a:solidFill>
                <a:ln w="0">
                  <a:solidFill>
                    <a:srgbClr val="00710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22" name="Freeform 5498"/>
                <p:cNvSpPr>
                  <a:spLocks/>
                </p:cNvSpPr>
                <p:nvPr/>
              </p:nvSpPr>
              <p:spPr bwMode="auto">
                <a:xfrm>
                  <a:off x="3224" y="3294"/>
                  <a:ext cx="58" cy="10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26" y="0"/>
                    </a:cxn>
                    <a:cxn ang="0">
                      <a:pos x="0" y="2"/>
                    </a:cxn>
                    <a:cxn ang="0">
                      <a:pos x="32" y="10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10">
                      <a:moveTo>
                        <a:pt x="58" y="6"/>
                      </a:moveTo>
                      <a:lnTo>
                        <a:pt x="26" y="0"/>
                      </a:lnTo>
                      <a:lnTo>
                        <a:pt x="0" y="2"/>
                      </a:lnTo>
                      <a:lnTo>
                        <a:pt x="32" y="10"/>
                      </a:lnTo>
                      <a:lnTo>
                        <a:pt x="5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23" name="Freeform 5499"/>
                <p:cNvSpPr>
                  <a:spLocks/>
                </p:cNvSpPr>
                <p:nvPr/>
              </p:nvSpPr>
              <p:spPr bwMode="auto">
                <a:xfrm>
                  <a:off x="3198" y="3296"/>
                  <a:ext cx="58" cy="8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26" y="0"/>
                    </a:cxn>
                    <a:cxn ang="0">
                      <a:pos x="0" y="2"/>
                    </a:cxn>
                    <a:cxn ang="0">
                      <a:pos x="32" y="8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8">
                      <a:moveTo>
                        <a:pt x="58" y="8"/>
                      </a:moveTo>
                      <a:lnTo>
                        <a:pt x="26" y="0"/>
                      </a:lnTo>
                      <a:lnTo>
                        <a:pt x="0" y="2"/>
                      </a:lnTo>
                      <a:lnTo>
                        <a:pt x="32" y="8"/>
                      </a:lnTo>
                      <a:lnTo>
                        <a:pt x="58" y="8"/>
                      </a:lnTo>
                      <a:close/>
                    </a:path>
                  </a:pathLst>
                </a:custGeom>
                <a:solidFill>
                  <a:srgbClr val="006C00"/>
                </a:solidFill>
                <a:ln w="0">
                  <a:solidFill>
                    <a:srgbClr val="006C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24" name="Freeform 5500"/>
                <p:cNvSpPr>
                  <a:spLocks/>
                </p:cNvSpPr>
                <p:nvPr/>
              </p:nvSpPr>
              <p:spPr bwMode="auto">
                <a:xfrm>
                  <a:off x="3198" y="3296"/>
                  <a:ext cx="58" cy="8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26" y="0"/>
                    </a:cxn>
                    <a:cxn ang="0">
                      <a:pos x="0" y="2"/>
                    </a:cxn>
                    <a:cxn ang="0">
                      <a:pos x="32" y="8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8">
                      <a:moveTo>
                        <a:pt x="58" y="8"/>
                      </a:moveTo>
                      <a:lnTo>
                        <a:pt x="26" y="0"/>
                      </a:lnTo>
                      <a:lnTo>
                        <a:pt x="0" y="2"/>
                      </a:lnTo>
                      <a:lnTo>
                        <a:pt x="32" y="8"/>
                      </a:lnTo>
                      <a:lnTo>
                        <a:pt x="58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25" name="Freeform 5501"/>
                <p:cNvSpPr>
                  <a:spLocks/>
                </p:cNvSpPr>
                <p:nvPr/>
              </p:nvSpPr>
              <p:spPr bwMode="auto">
                <a:xfrm>
                  <a:off x="3170" y="3298"/>
                  <a:ext cx="60" cy="8"/>
                </a:xfrm>
                <a:custGeom>
                  <a:avLst/>
                  <a:gdLst/>
                  <a:ahLst/>
                  <a:cxnLst>
                    <a:cxn ang="0">
                      <a:pos x="60" y="6"/>
                    </a:cxn>
                    <a:cxn ang="0">
                      <a:pos x="28" y="0"/>
                    </a:cxn>
                    <a:cxn ang="0">
                      <a:pos x="0" y="2"/>
                    </a:cxn>
                    <a:cxn ang="0">
                      <a:pos x="32" y="8"/>
                    </a:cxn>
                    <a:cxn ang="0">
                      <a:pos x="60" y="6"/>
                    </a:cxn>
                  </a:cxnLst>
                  <a:rect l="0" t="0" r="r" b="b"/>
                  <a:pathLst>
                    <a:path w="60" h="8">
                      <a:moveTo>
                        <a:pt x="60" y="6"/>
                      </a:moveTo>
                      <a:lnTo>
                        <a:pt x="28" y="0"/>
                      </a:lnTo>
                      <a:lnTo>
                        <a:pt x="0" y="2"/>
                      </a:lnTo>
                      <a:lnTo>
                        <a:pt x="32" y="8"/>
                      </a:lnTo>
                      <a:lnTo>
                        <a:pt x="60" y="6"/>
                      </a:lnTo>
                      <a:close/>
                    </a:path>
                  </a:pathLst>
                </a:custGeom>
                <a:solidFill>
                  <a:srgbClr val="006700"/>
                </a:solidFill>
                <a:ln w="0">
                  <a:solidFill>
                    <a:srgbClr val="0067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26" name="Freeform 5502"/>
                <p:cNvSpPr>
                  <a:spLocks/>
                </p:cNvSpPr>
                <p:nvPr/>
              </p:nvSpPr>
              <p:spPr bwMode="auto">
                <a:xfrm>
                  <a:off x="3170" y="3298"/>
                  <a:ext cx="60" cy="8"/>
                </a:xfrm>
                <a:custGeom>
                  <a:avLst/>
                  <a:gdLst/>
                  <a:ahLst/>
                  <a:cxnLst>
                    <a:cxn ang="0">
                      <a:pos x="60" y="6"/>
                    </a:cxn>
                    <a:cxn ang="0">
                      <a:pos x="28" y="0"/>
                    </a:cxn>
                    <a:cxn ang="0">
                      <a:pos x="0" y="2"/>
                    </a:cxn>
                    <a:cxn ang="0">
                      <a:pos x="32" y="8"/>
                    </a:cxn>
                    <a:cxn ang="0">
                      <a:pos x="60" y="6"/>
                    </a:cxn>
                  </a:cxnLst>
                  <a:rect l="0" t="0" r="r" b="b"/>
                  <a:pathLst>
                    <a:path w="60" h="8">
                      <a:moveTo>
                        <a:pt x="60" y="6"/>
                      </a:moveTo>
                      <a:lnTo>
                        <a:pt x="28" y="0"/>
                      </a:lnTo>
                      <a:lnTo>
                        <a:pt x="0" y="2"/>
                      </a:lnTo>
                      <a:lnTo>
                        <a:pt x="32" y="8"/>
                      </a:lnTo>
                      <a:lnTo>
                        <a:pt x="6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27" name="Freeform 5503"/>
                <p:cNvSpPr>
                  <a:spLocks/>
                </p:cNvSpPr>
                <p:nvPr/>
              </p:nvSpPr>
              <p:spPr bwMode="auto">
                <a:xfrm>
                  <a:off x="3144" y="3300"/>
                  <a:ext cx="58" cy="6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26" y="0"/>
                    </a:cxn>
                    <a:cxn ang="0">
                      <a:pos x="0" y="0"/>
                    </a:cxn>
                    <a:cxn ang="0">
                      <a:pos x="32" y="6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6">
                      <a:moveTo>
                        <a:pt x="58" y="6"/>
                      </a:moveTo>
                      <a:lnTo>
                        <a:pt x="26" y="0"/>
                      </a:lnTo>
                      <a:lnTo>
                        <a:pt x="0" y="0"/>
                      </a:lnTo>
                      <a:lnTo>
                        <a:pt x="32" y="6"/>
                      </a:lnTo>
                      <a:lnTo>
                        <a:pt x="58" y="6"/>
                      </a:lnTo>
                      <a:close/>
                    </a:path>
                  </a:pathLst>
                </a:custGeom>
                <a:solidFill>
                  <a:srgbClr val="006000"/>
                </a:solidFill>
                <a:ln w="0">
                  <a:solidFill>
                    <a:srgbClr val="006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28" name="Freeform 5504"/>
                <p:cNvSpPr>
                  <a:spLocks/>
                </p:cNvSpPr>
                <p:nvPr/>
              </p:nvSpPr>
              <p:spPr bwMode="auto">
                <a:xfrm>
                  <a:off x="3144" y="3300"/>
                  <a:ext cx="58" cy="6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26" y="0"/>
                    </a:cxn>
                    <a:cxn ang="0">
                      <a:pos x="0" y="0"/>
                    </a:cxn>
                    <a:cxn ang="0">
                      <a:pos x="32" y="6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6">
                      <a:moveTo>
                        <a:pt x="58" y="6"/>
                      </a:moveTo>
                      <a:lnTo>
                        <a:pt x="26" y="0"/>
                      </a:lnTo>
                      <a:lnTo>
                        <a:pt x="0" y="0"/>
                      </a:lnTo>
                      <a:lnTo>
                        <a:pt x="32" y="6"/>
                      </a:lnTo>
                      <a:lnTo>
                        <a:pt x="5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29" name="Freeform 5505"/>
                <p:cNvSpPr>
                  <a:spLocks/>
                </p:cNvSpPr>
                <p:nvPr/>
              </p:nvSpPr>
              <p:spPr bwMode="auto">
                <a:xfrm>
                  <a:off x="3116" y="3300"/>
                  <a:ext cx="60" cy="6"/>
                </a:xfrm>
                <a:custGeom>
                  <a:avLst/>
                  <a:gdLst/>
                  <a:ahLst/>
                  <a:cxnLst>
                    <a:cxn ang="0">
                      <a:pos x="60" y="6"/>
                    </a:cxn>
                    <a:cxn ang="0">
                      <a:pos x="28" y="0"/>
                    </a:cxn>
                    <a:cxn ang="0">
                      <a:pos x="0" y="2"/>
                    </a:cxn>
                    <a:cxn ang="0">
                      <a:pos x="32" y="4"/>
                    </a:cxn>
                    <a:cxn ang="0">
                      <a:pos x="60" y="6"/>
                    </a:cxn>
                  </a:cxnLst>
                  <a:rect l="0" t="0" r="r" b="b"/>
                  <a:pathLst>
                    <a:path w="60" h="6">
                      <a:moveTo>
                        <a:pt x="60" y="6"/>
                      </a:moveTo>
                      <a:lnTo>
                        <a:pt x="28" y="0"/>
                      </a:lnTo>
                      <a:lnTo>
                        <a:pt x="0" y="2"/>
                      </a:lnTo>
                      <a:lnTo>
                        <a:pt x="32" y="4"/>
                      </a:lnTo>
                      <a:lnTo>
                        <a:pt x="60" y="6"/>
                      </a:lnTo>
                      <a:close/>
                    </a:path>
                  </a:pathLst>
                </a:custGeom>
                <a:solidFill>
                  <a:srgbClr val="005900"/>
                </a:solidFill>
                <a:ln w="0">
                  <a:solidFill>
                    <a:srgbClr val="0059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30" name="Freeform 5506"/>
                <p:cNvSpPr>
                  <a:spLocks/>
                </p:cNvSpPr>
                <p:nvPr/>
              </p:nvSpPr>
              <p:spPr bwMode="auto">
                <a:xfrm>
                  <a:off x="3116" y="3300"/>
                  <a:ext cx="60" cy="6"/>
                </a:xfrm>
                <a:custGeom>
                  <a:avLst/>
                  <a:gdLst/>
                  <a:ahLst/>
                  <a:cxnLst>
                    <a:cxn ang="0">
                      <a:pos x="60" y="6"/>
                    </a:cxn>
                    <a:cxn ang="0">
                      <a:pos x="28" y="0"/>
                    </a:cxn>
                    <a:cxn ang="0">
                      <a:pos x="0" y="2"/>
                    </a:cxn>
                    <a:cxn ang="0">
                      <a:pos x="32" y="4"/>
                    </a:cxn>
                    <a:cxn ang="0">
                      <a:pos x="60" y="6"/>
                    </a:cxn>
                  </a:cxnLst>
                  <a:rect l="0" t="0" r="r" b="b"/>
                  <a:pathLst>
                    <a:path w="60" h="6">
                      <a:moveTo>
                        <a:pt x="60" y="6"/>
                      </a:moveTo>
                      <a:lnTo>
                        <a:pt x="28" y="0"/>
                      </a:lnTo>
                      <a:lnTo>
                        <a:pt x="0" y="2"/>
                      </a:lnTo>
                      <a:lnTo>
                        <a:pt x="32" y="4"/>
                      </a:lnTo>
                      <a:lnTo>
                        <a:pt x="6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31" name="Freeform 5507"/>
                <p:cNvSpPr>
                  <a:spLocks/>
                </p:cNvSpPr>
                <p:nvPr/>
              </p:nvSpPr>
              <p:spPr bwMode="auto">
                <a:xfrm>
                  <a:off x="3088" y="3302"/>
                  <a:ext cx="60" cy="2"/>
                </a:xfrm>
                <a:custGeom>
                  <a:avLst/>
                  <a:gdLst/>
                  <a:ahLst/>
                  <a:cxnLst>
                    <a:cxn ang="0">
                      <a:pos x="60" y="2"/>
                    </a:cxn>
                    <a:cxn ang="0">
                      <a:pos x="28" y="0"/>
                    </a:cxn>
                    <a:cxn ang="0">
                      <a:pos x="0" y="0"/>
                    </a:cxn>
                    <a:cxn ang="0">
                      <a:pos x="32" y="2"/>
                    </a:cxn>
                    <a:cxn ang="0">
                      <a:pos x="60" y="2"/>
                    </a:cxn>
                  </a:cxnLst>
                  <a:rect l="0" t="0" r="r" b="b"/>
                  <a:pathLst>
                    <a:path w="60" h="2">
                      <a:moveTo>
                        <a:pt x="60" y="2"/>
                      </a:moveTo>
                      <a:lnTo>
                        <a:pt x="28" y="0"/>
                      </a:lnTo>
                      <a:lnTo>
                        <a:pt x="0" y="0"/>
                      </a:lnTo>
                      <a:lnTo>
                        <a:pt x="32" y="2"/>
                      </a:lnTo>
                      <a:lnTo>
                        <a:pt x="60" y="2"/>
                      </a:lnTo>
                      <a:close/>
                    </a:path>
                  </a:pathLst>
                </a:custGeom>
                <a:solidFill>
                  <a:srgbClr val="005100"/>
                </a:solidFill>
                <a:ln w="0">
                  <a:solidFill>
                    <a:srgbClr val="0051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32" name="Freeform 5508"/>
                <p:cNvSpPr>
                  <a:spLocks/>
                </p:cNvSpPr>
                <p:nvPr/>
              </p:nvSpPr>
              <p:spPr bwMode="auto">
                <a:xfrm>
                  <a:off x="3088" y="3302"/>
                  <a:ext cx="60" cy="2"/>
                </a:xfrm>
                <a:custGeom>
                  <a:avLst/>
                  <a:gdLst/>
                  <a:ahLst/>
                  <a:cxnLst>
                    <a:cxn ang="0">
                      <a:pos x="60" y="2"/>
                    </a:cxn>
                    <a:cxn ang="0">
                      <a:pos x="28" y="0"/>
                    </a:cxn>
                    <a:cxn ang="0">
                      <a:pos x="0" y="0"/>
                    </a:cxn>
                    <a:cxn ang="0">
                      <a:pos x="32" y="2"/>
                    </a:cxn>
                    <a:cxn ang="0">
                      <a:pos x="60" y="2"/>
                    </a:cxn>
                  </a:cxnLst>
                  <a:rect l="0" t="0" r="r" b="b"/>
                  <a:pathLst>
                    <a:path w="60" h="2">
                      <a:moveTo>
                        <a:pt x="60" y="2"/>
                      </a:moveTo>
                      <a:lnTo>
                        <a:pt x="28" y="0"/>
                      </a:lnTo>
                      <a:lnTo>
                        <a:pt x="0" y="0"/>
                      </a:lnTo>
                      <a:lnTo>
                        <a:pt x="32" y="2"/>
                      </a:lnTo>
                      <a:lnTo>
                        <a:pt x="60" y="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33" name="Freeform 5509"/>
                <p:cNvSpPr>
                  <a:spLocks/>
                </p:cNvSpPr>
                <p:nvPr/>
              </p:nvSpPr>
              <p:spPr bwMode="auto">
                <a:xfrm>
                  <a:off x="3058" y="3302"/>
                  <a:ext cx="62" cy="2"/>
                </a:xfrm>
                <a:custGeom>
                  <a:avLst/>
                  <a:gdLst/>
                  <a:ahLst/>
                  <a:cxnLst>
                    <a:cxn ang="0">
                      <a:pos x="62" y="2"/>
                    </a:cxn>
                    <a:cxn ang="0">
                      <a:pos x="30" y="0"/>
                    </a:cxn>
                    <a:cxn ang="0">
                      <a:pos x="0" y="0"/>
                    </a:cxn>
                    <a:cxn ang="0">
                      <a:pos x="32" y="0"/>
                    </a:cxn>
                    <a:cxn ang="0">
                      <a:pos x="62" y="2"/>
                    </a:cxn>
                  </a:cxnLst>
                  <a:rect l="0" t="0" r="r" b="b"/>
                  <a:pathLst>
                    <a:path w="62" h="2">
                      <a:moveTo>
                        <a:pt x="62" y="2"/>
                      </a:moveTo>
                      <a:lnTo>
                        <a:pt x="30" y="0"/>
                      </a:lnTo>
                      <a:lnTo>
                        <a:pt x="0" y="0"/>
                      </a:lnTo>
                      <a:lnTo>
                        <a:pt x="32" y="0"/>
                      </a:lnTo>
                      <a:lnTo>
                        <a:pt x="62" y="2"/>
                      </a:lnTo>
                      <a:close/>
                    </a:path>
                  </a:pathLst>
                </a:custGeom>
                <a:solidFill>
                  <a:srgbClr val="004900"/>
                </a:solidFill>
                <a:ln w="0">
                  <a:solidFill>
                    <a:srgbClr val="0049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34" name="Freeform 5510"/>
                <p:cNvSpPr>
                  <a:spLocks/>
                </p:cNvSpPr>
                <p:nvPr/>
              </p:nvSpPr>
              <p:spPr bwMode="auto">
                <a:xfrm>
                  <a:off x="3058" y="3302"/>
                  <a:ext cx="62" cy="2"/>
                </a:xfrm>
                <a:custGeom>
                  <a:avLst/>
                  <a:gdLst/>
                  <a:ahLst/>
                  <a:cxnLst>
                    <a:cxn ang="0">
                      <a:pos x="62" y="2"/>
                    </a:cxn>
                    <a:cxn ang="0">
                      <a:pos x="30" y="0"/>
                    </a:cxn>
                    <a:cxn ang="0">
                      <a:pos x="0" y="0"/>
                    </a:cxn>
                    <a:cxn ang="0">
                      <a:pos x="32" y="0"/>
                    </a:cxn>
                    <a:cxn ang="0">
                      <a:pos x="62" y="2"/>
                    </a:cxn>
                  </a:cxnLst>
                  <a:rect l="0" t="0" r="r" b="b"/>
                  <a:pathLst>
                    <a:path w="62" h="2">
                      <a:moveTo>
                        <a:pt x="62" y="2"/>
                      </a:moveTo>
                      <a:lnTo>
                        <a:pt x="30" y="0"/>
                      </a:lnTo>
                      <a:lnTo>
                        <a:pt x="0" y="0"/>
                      </a:lnTo>
                      <a:lnTo>
                        <a:pt x="32" y="0"/>
                      </a:lnTo>
                      <a:lnTo>
                        <a:pt x="62" y="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35" name="Freeform 5511"/>
                <p:cNvSpPr>
                  <a:spLocks/>
                </p:cNvSpPr>
                <p:nvPr/>
              </p:nvSpPr>
              <p:spPr bwMode="auto">
                <a:xfrm>
                  <a:off x="3028" y="3302"/>
                  <a:ext cx="62" cy="1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30" y="0"/>
                    </a:cxn>
                    <a:cxn ang="0">
                      <a:pos x="0" y="0"/>
                    </a:cxn>
                    <a:cxn ang="0">
                      <a:pos x="32" y="0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62">
                      <a:moveTo>
                        <a:pt x="62" y="0"/>
                      </a:moveTo>
                      <a:lnTo>
                        <a:pt x="30" y="0"/>
                      </a:lnTo>
                      <a:lnTo>
                        <a:pt x="0" y="0"/>
                      </a:lnTo>
                      <a:lnTo>
                        <a:pt x="32" y="0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solidFill>
                  <a:srgbClr val="CE0028"/>
                </a:solidFill>
                <a:ln w="0">
                  <a:solidFill>
                    <a:srgbClr val="CE002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36" name="Freeform 5512"/>
                <p:cNvSpPr>
                  <a:spLocks/>
                </p:cNvSpPr>
                <p:nvPr/>
              </p:nvSpPr>
              <p:spPr bwMode="auto">
                <a:xfrm>
                  <a:off x="3028" y="3302"/>
                  <a:ext cx="62" cy="1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30" y="0"/>
                    </a:cxn>
                    <a:cxn ang="0">
                      <a:pos x="0" y="0"/>
                    </a:cxn>
                    <a:cxn ang="0">
                      <a:pos x="32" y="0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62">
                      <a:moveTo>
                        <a:pt x="62" y="0"/>
                      </a:moveTo>
                      <a:lnTo>
                        <a:pt x="30" y="0"/>
                      </a:lnTo>
                      <a:lnTo>
                        <a:pt x="0" y="0"/>
                      </a:lnTo>
                      <a:lnTo>
                        <a:pt x="32" y="0"/>
                      </a:lnTo>
                      <a:lnTo>
                        <a:pt x="62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37" name="Freeform 5513"/>
                <p:cNvSpPr>
                  <a:spLocks/>
                </p:cNvSpPr>
                <p:nvPr/>
              </p:nvSpPr>
              <p:spPr bwMode="auto">
                <a:xfrm>
                  <a:off x="2998" y="3302"/>
                  <a:ext cx="62" cy="1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30" y="0"/>
                    </a:cxn>
                    <a:cxn ang="0">
                      <a:pos x="0" y="0"/>
                    </a:cxn>
                    <a:cxn ang="0">
                      <a:pos x="32" y="0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62">
                      <a:moveTo>
                        <a:pt x="62" y="0"/>
                      </a:moveTo>
                      <a:lnTo>
                        <a:pt x="30" y="0"/>
                      </a:lnTo>
                      <a:lnTo>
                        <a:pt x="0" y="0"/>
                      </a:lnTo>
                      <a:lnTo>
                        <a:pt x="32" y="0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solidFill>
                  <a:srgbClr val="D20025"/>
                </a:solidFill>
                <a:ln w="0">
                  <a:solidFill>
                    <a:srgbClr val="D2002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38" name="Freeform 5514"/>
                <p:cNvSpPr>
                  <a:spLocks/>
                </p:cNvSpPr>
                <p:nvPr/>
              </p:nvSpPr>
              <p:spPr bwMode="auto">
                <a:xfrm>
                  <a:off x="2998" y="3302"/>
                  <a:ext cx="62" cy="1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30" y="0"/>
                    </a:cxn>
                    <a:cxn ang="0">
                      <a:pos x="0" y="0"/>
                    </a:cxn>
                    <a:cxn ang="0">
                      <a:pos x="32" y="0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62">
                      <a:moveTo>
                        <a:pt x="62" y="0"/>
                      </a:moveTo>
                      <a:lnTo>
                        <a:pt x="30" y="0"/>
                      </a:lnTo>
                      <a:lnTo>
                        <a:pt x="0" y="0"/>
                      </a:lnTo>
                      <a:lnTo>
                        <a:pt x="32" y="0"/>
                      </a:lnTo>
                      <a:lnTo>
                        <a:pt x="62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39" name="Freeform 5515"/>
                <p:cNvSpPr>
                  <a:spLocks/>
                </p:cNvSpPr>
                <p:nvPr/>
              </p:nvSpPr>
              <p:spPr bwMode="auto">
                <a:xfrm>
                  <a:off x="2968" y="3302"/>
                  <a:ext cx="62" cy="2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30" y="0"/>
                    </a:cxn>
                    <a:cxn ang="0">
                      <a:pos x="0" y="2"/>
                    </a:cxn>
                    <a:cxn ang="0">
                      <a:pos x="32" y="0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62" h="2">
                      <a:moveTo>
                        <a:pt x="62" y="0"/>
                      </a:moveTo>
                      <a:lnTo>
                        <a:pt x="30" y="0"/>
                      </a:lnTo>
                      <a:lnTo>
                        <a:pt x="0" y="2"/>
                      </a:lnTo>
                      <a:lnTo>
                        <a:pt x="32" y="0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solidFill>
                  <a:srgbClr val="D3001E"/>
                </a:solidFill>
                <a:ln w="0">
                  <a:solidFill>
                    <a:srgbClr val="D3001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40" name="Freeform 5516"/>
                <p:cNvSpPr>
                  <a:spLocks/>
                </p:cNvSpPr>
                <p:nvPr/>
              </p:nvSpPr>
              <p:spPr bwMode="auto">
                <a:xfrm>
                  <a:off x="2968" y="3302"/>
                  <a:ext cx="62" cy="2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30" y="0"/>
                    </a:cxn>
                    <a:cxn ang="0">
                      <a:pos x="0" y="2"/>
                    </a:cxn>
                    <a:cxn ang="0">
                      <a:pos x="32" y="0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62" h="2">
                      <a:moveTo>
                        <a:pt x="62" y="0"/>
                      </a:moveTo>
                      <a:lnTo>
                        <a:pt x="30" y="0"/>
                      </a:lnTo>
                      <a:lnTo>
                        <a:pt x="0" y="2"/>
                      </a:lnTo>
                      <a:lnTo>
                        <a:pt x="32" y="0"/>
                      </a:lnTo>
                      <a:lnTo>
                        <a:pt x="62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41" name="Freeform 5517"/>
                <p:cNvSpPr>
                  <a:spLocks/>
                </p:cNvSpPr>
                <p:nvPr/>
              </p:nvSpPr>
              <p:spPr bwMode="auto">
                <a:xfrm>
                  <a:off x="2936" y="3302"/>
                  <a:ext cx="64" cy="6"/>
                </a:xfrm>
                <a:custGeom>
                  <a:avLst/>
                  <a:gdLst/>
                  <a:ahLst/>
                  <a:cxnLst>
                    <a:cxn ang="0">
                      <a:pos x="64" y="0"/>
                    </a:cxn>
                    <a:cxn ang="0">
                      <a:pos x="32" y="2"/>
                    </a:cxn>
                    <a:cxn ang="0">
                      <a:pos x="0" y="6"/>
                    </a:cxn>
                    <a:cxn ang="0">
                      <a:pos x="32" y="4"/>
                    </a:cxn>
                    <a:cxn ang="0">
                      <a:pos x="64" y="0"/>
                    </a:cxn>
                  </a:cxnLst>
                  <a:rect l="0" t="0" r="r" b="b"/>
                  <a:pathLst>
                    <a:path w="64" h="6">
                      <a:moveTo>
                        <a:pt x="64" y="0"/>
                      </a:moveTo>
                      <a:lnTo>
                        <a:pt x="32" y="2"/>
                      </a:lnTo>
                      <a:lnTo>
                        <a:pt x="0" y="6"/>
                      </a:lnTo>
                      <a:lnTo>
                        <a:pt x="32" y="4"/>
                      </a:lnTo>
                      <a:lnTo>
                        <a:pt x="64" y="0"/>
                      </a:lnTo>
                      <a:close/>
                    </a:path>
                  </a:pathLst>
                </a:custGeom>
                <a:solidFill>
                  <a:srgbClr val="D20012"/>
                </a:solidFill>
                <a:ln w="0">
                  <a:solidFill>
                    <a:srgbClr val="D2001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42" name="Freeform 5518"/>
                <p:cNvSpPr>
                  <a:spLocks/>
                </p:cNvSpPr>
                <p:nvPr/>
              </p:nvSpPr>
              <p:spPr bwMode="auto">
                <a:xfrm>
                  <a:off x="2936" y="3302"/>
                  <a:ext cx="64" cy="6"/>
                </a:xfrm>
                <a:custGeom>
                  <a:avLst/>
                  <a:gdLst/>
                  <a:ahLst/>
                  <a:cxnLst>
                    <a:cxn ang="0">
                      <a:pos x="64" y="0"/>
                    </a:cxn>
                    <a:cxn ang="0">
                      <a:pos x="32" y="2"/>
                    </a:cxn>
                    <a:cxn ang="0">
                      <a:pos x="0" y="6"/>
                    </a:cxn>
                    <a:cxn ang="0">
                      <a:pos x="32" y="4"/>
                    </a:cxn>
                    <a:cxn ang="0">
                      <a:pos x="64" y="0"/>
                    </a:cxn>
                  </a:cxnLst>
                  <a:rect l="0" t="0" r="r" b="b"/>
                  <a:pathLst>
                    <a:path w="64" h="6">
                      <a:moveTo>
                        <a:pt x="64" y="0"/>
                      </a:moveTo>
                      <a:lnTo>
                        <a:pt x="32" y="2"/>
                      </a:lnTo>
                      <a:lnTo>
                        <a:pt x="0" y="6"/>
                      </a:lnTo>
                      <a:lnTo>
                        <a:pt x="32" y="4"/>
                      </a:lnTo>
                      <a:lnTo>
                        <a:pt x="64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43" name="Freeform 5519"/>
                <p:cNvSpPr>
                  <a:spLocks/>
                </p:cNvSpPr>
                <p:nvPr/>
              </p:nvSpPr>
              <p:spPr bwMode="auto">
                <a:xfrm>
                  <a:off x="2904" y="3306"/>
                  <a:ext cx="64" cy="8"/>
                </a:xfrm>
                <a:custGeom>
                  <a:avLst/>
                  <a:gdLst/>
                  <a:ahLst/>
                  <a:cxnLst>
                    <a:cxn ang="0">
                      <a:pos x="64" y="0"/>
                    </a:cxn>
                    <a:cxn ang="0">
                      <a:pos x="32" y="2"/>
                    </a:cxn>
                    <a:cxn ang="0">
                      <a:pos x="0" y="8"/>
                    </a:cxn>
                    <a:cxn ang="0">
                      <a:pos x="32" y="4"/>
                    </a:cxn>
                    <a:cxn ang="0">
                      <a:pos x="64" y="0"/>
                    </a:cxn>
                  </a:cxnLst>
                  <a:rect l="0" t="0" r="r" b="b"/>
                  <a:pathLst>
                    <a:path w="64" h="8">
                      <a:moveTo>
                        <a:pt x="64" y="0"/>
                      </a:moveTo>
                      <a:lnTo>
                        <a:pt x="32" y="2"/>
                      </a:lnTo>
                      <a:lnTo>
                        <a:pt x="0" y="8"/>
                      </a:lnTo>
                      <a:lnTo>
                        <a:pt x="32" y="4"/>
                      </a:lnTo>
                      <a:lnTo>
                        <a:pt x="64" y="0"/>
                      </a:lnTo>
                      <a:close/>
                    </a:path>
                  </a:pathLst>
                </a:custGeom>
                <a:solidFill>
                  <a:srgbClr val="002301"/>
                </a:solidFill>
                <a:ln w="0">
                  <a:solidFill>
                    <a:srgbClr val="00230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44" name="Freeform 5520"/>
                <p:cNvSpPr>
                  <a:spLocks/>
                </p:cNvSpPr>
                <p:nvPr/>
              </p:nvSpPr>
              <p:spPr bwMode="auto">
                <a:xfrm>
                  <a:off x="2904" y="3306"/>
                  <a:ext cx="64" cy="8"/>
                </a:xfrm>
                <a:custGeom>
                  <a:avLst/>
                  <a:gdLst/>
                  <a:ahLst/>
                  <a:cxnLst>
                    <a:cxn ang="0">
                      <a:pos x="64" y="0"/>
                    </a:cxn>
                    <a:cxn ang="0">
                      <a:pos x="32" y="2"/>
                    </a:cxn>
                    <a:cxn ang="0">
                      <a:pos x="0" y="8"/>
                    </a:cxn>
                    <a:cxn ang="0">
                      <a:pos x="32" y="4"/>
                    </a:cxn>
                    <a:cxn ang="0">
                      <a:pos x="64" y="0"/>
                    </a:cxn>
                  </a:cxnLst>
                  <a:rect l="0" t="0" r="r" b="b"/>
                  <a:pathLst>
                    <a:path w="64" h="8">
                      <a:moveTo>
                        <a:pt x="64" y="0"/>
                      </a:moveTo>
                      <a:lnTo>
                        <a:pt x="32" y="2"/>
                      </a:lnTo>
                      <a:lnTo>
                        <a:pt x="0" y="8"/>
                      </a:lnTo>
                      <a:lnTo>
                        <a:pt x="32" y="4"/>
                      </a:lnTo>
                      <a:lnTo>
                        <a:pt x="64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45" name="Freeform 5521"/>
                <p:cNvSpPr>
                  <a:spLocks/>
                </p:cNvSpPr>
                <p:nvPr/>
              </p:nvSpPr>
              <p:spPr bwMode="auto">
                <a:xfrm>
                  <a:off x="2870" y="3310"/>
                  <a:ext cx="66" cy="14"/>
                </a:xfrm>
                <a:custGeom>
                  <a:avLst/>
                  <a:gdLst/>
                  <a:ahLst/>
                  <a:cxnLst>
                    <a:cxn ang="0">
                      <a:pos x="66" y="0"/>
                    </a:cxn>
                    <a:cxn ang="0">
                      <a:pos x="34" y="4"/>
                    </a:cxn>
                    <a:cxn ang="0">
                      <a:pos x="0" y="14"/>
                    </a:cxn>
                    <a:cxn ang="0">
                      <a:pos x="32" y="10"/>
                    </a:cxn>
                    <a:cxn ang="0">
                      <a:pos x="66" y="0"/>
                    </a:cxn>
                  </a:cxnLst>
                  <a:rect l="0" t="0" r="r" b="b"/>
                  <a:pathLst>
                    <a:path w="66" h="14">
                      <a:moveTo>
                        <a:pt x="66" y="0"/>
                      </a:moveTo>
                      <a:lnTo>
                        <a:pt x="34" y="4"/>
                      </a:lnTo>
                      <a:lnTo>
                        <a:pt x="0" y="14"/>
                      </a:lnTo>
                      <a:lnTo>
                        <a:pt x="32" y="10"/>
                      </a:lnTo>
                      <a:lnTo>
                        <a:pt x="66" y="0"/>
                      </a:lnTo>
                      <a:close/>
                    </a:path>
                  </a:pathLst>
                </a:custGeom>
                <a:solidFill>
                  <a:srgbClr val="001D18"/>
                </a:solidFill>
                <a:ln w="0">
                  <a:solidFill>
                    <a:srgbClr val="001D1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46" name="Freeform 5522"/>
                <p:cNvSpPr>
                  <a:spLocks/>
                </p:cNvSpPr>
                <p:nvPr/>
              </p:nvSpPr>
              <p:spPr bwMode="auto">
                <a:xfrm>
                  <a:off x="2870" y="3310"/>
                  <a:ext cx="66" cy="14"/>
                </a:xfrm>
                <a:custGeom>
                  <a:avLst/>
                  <a:gdLst/>
                  <a:ahLst/>
                  <a:cxnLst>
                    <a:cxn ang="0">
                      <a:pos x="66" y="0"/>
                    </a:cxn>
                    <a:cxn ang="0">
                      <a:pos x="34" y="4"/>
                    </a:cxn>
                    <a:cxn ang="0">
                      <a:pos x="0" y="14"/>
                    </a:cxn>
                    <a:cxn ang="0">
                      <a:pos x="32" y="10"/>
                    </a:cxn>
                    <a:cxn ang="0">
                      <a:pos x="66" y="0"/>
                    </a:cxn>
                  </a:cxnLst>
                  <a:rect l="0" t="0" r="r" b="b"/>
                  <a:pathLst>
                    <a:path w="66" h="14">
                      <a:moveTo>
                        <a:pt x="66" y="0"/>
                      </a:moveTo>
                      <a:lnTo>
                        <a:pt x="34" y="4"/>
                      </a:lnTo>
                      <a:lnTo>
                        <a:pt x="0" y="14"/>
                      </a:lnTo>
                      <a:lnTo>
                        <a:pt x="32" y="10"/>
                      </a:lnTo>
                      <a:lnTo>
                        <a:pt x="66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47" name="Freeform 5523"/>
                <p:cNvSpPr>
                  <a:spLocks/>
                </p:cNvSpPr>
                <p:nvPr/>
              </p:nvSpPr>
              <p:spPr bwMode="auto">
                <a:xfrm>
                  <a:off x="2836" y="3320"/>
                  <a:ext cx="66" cy="18"/>
                </a:xfrm>
                <a:custGeom>
                  <a:avLst/>
                  <a:gdLst/>
                  <a:ahLst/>
                  <a:cxnLst>
                    <a:cxn ang="0">
                      <a:pos x="66" y="0"/>
                    </a:cxn>
                    <a:cxn ang="0">
                      <a:pos x="34" y="4"/>
                    </a:cxn>
                    <a:cxn ang="0">
                      <a:pos x="0" y="18"/>
                    </a:cxn>
                    <a:cxn ang="0">
                      <a:pos x="34" y="12"/>
                    </a:cxn>
                    <a:cxn ang="0">
                      <a:pos x="66" y="0"/>
                    </a:cxn>
                  </a:cxnLst>
                  <a:rect l="0" t="0" r="r" b="b"/>
                  <a:pathLst>
                    <a:path w="66" h="18">
                      <a:moveTo>
                        <a:pt x="66" y="0"/>
                      </a:moveTo>
                      <a:lnTo>
                        <a:pt x="34" y="4"/>
                      </a:lnTo>
                      <a:lnTo>
                        <a:pt x="0" y="18"/>
                      </a:lnTo>
                      <a:lnTo>
                        <a:pt x="34" y="12"/>
                      </a:lnTo>
                      <a:lnTo>
                        <a:pt x="66" y="0"/>
                      </a:lnTo>
                      <a:close/>
                    </a:path>
                  </a:pathLst>
                </a:custGeom>
                <a:solidFill>
                  <a:srgbClr val="001A38"/>
                </a:solidFill>
                <a:ln w="0">
                  <a:solidFill>
                    <a:srgbClr val="001A3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48" name="Freeform 5524"/>
                <p:cNvSpPr>
                  <a:spLocks/>
                </p:cNvSpPr>
                <p:nvPr/>
              </p:nvSpPr>
              <p:spPr bwMode="auto">
                <a:xfrm>
                  <a:off x="2836" y="3320"/>
                  <a:ext cx="66" cy="18"/>
                </a:xfrm>
                <a:custGeom>
                  <a:avLst/>
                  <a:gdLst/>
                  <a:ahLst/>
                  <a:cxnLst>
                    <a:cxn ang="0">
                      <a:pos x="66" y="0"/>
                    </a:cxn>
                    <a:cxn ang="0">
                      <a:pos x="34" y="4"/>
                    </a:cxn>
                    <a:cxn ang="0">
                      <a:pos x="0" y="18"/>
                    </a:cxn>
                    <a:cxn ang="0">
                      <a:pos x="34" y="12"/>
                    </a:cxn>
                    <a:cxn ang="0">
                      <a:pos x="66" y="0"/>
                    </a:cxn>
                  </a:cxnLst>
                  <a:rect l="0" t="0" r="r" b="b"/>
                  <a:pathLst>
                    <a:path w="66" h="18">
                      <a:moveTo>
                        <a:pt x="66" y="0"/>
                      </a:moveTo>
                      <a:lnTo>
                        <a:pt x="34" y="4"/>
                      </a:lnTo>
                      <a:lnTo>
                        <a:pt x="0" y="18"/>
                      </a:lnTo>
                      <a:lnTo>
                        <a:pt x="34" y="12"/>
                      </a:lnTo>
                      <a:lnTo>
                        <a:pt x="66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49" name="Freeform 5525"/>
                <p:cNvSpPr>
                  <a:spLocks/>
                </p:cNvSpPr>
                <p:nvPr/>
              </p:nvSpPr>
              <p:spPr bwMode="auto">
                <a:xfrm>
                  <a:off x="2802" y="3332"/>
                  <a:ext cx="68" cy="26"/>
                </a:xfrm>
                <a:custGeom>
                  <a:avLst/>
                  <a:gdLst/>
                  <a:ahLst/>
                  <a:cxnLst>
                    <a:cxn ang="0">
                      <a:pos x="68" y="0"/>
                    </a:cxn>
                    <a:cxn ang="0">
                      <a:pos x="34" y="6"/>
                    </a:cxn>
                    <a:cxn ang="0">
                      <a:pos x="0" y="26"/>
                    </a:cxn>
                    <a:cxn ang="0">
                      <a:pos x="32" y="20"/>
                    </a:cxn>
                    <a:cxn ang="0">
                      <a:pos x="68" y="0"/>
                    </a:cxn>
                  </a:cxnLst>
                  <a:rect l="0" t="0" r="r" b="b"/>
                  <a:pathLst>
                    <a:path w="68" h="26">
                      <a:moveTo>
                        <a:pt x="68" y="0"/>
                      </a:moveTo>
                      <a:lnTo>
                        <a:pt x="34" y="6"/>
                      </a:lnTo>
                      <a:lnTo>
                        <a:pt x="0" y="26"/>
                      </a:lnTo>
                      <a:lnTo>
                        <a:pt x="32" y="2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00195B"/>
                </a:solidFill>
                <a:ln w="0">
                  <a:solidFill>
                    <a:srgbClr val="00195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50" name="Freeform 5526"/>
                <p:cNvSpPr>
                  <a:spLocks/>
                </p:cNvSpPr>
                <p:nvPr/>
              </p:nvSpPr>
              <p:spPr bwMode="auto">
                <a:xfrm>
                  <a:off x="2802" y="3332"/>
                  <a:ext cx="68" cy="26"/>
                </a:xfrm>
                <a:custGeom>
                  <a:avLst/>
                  <a:gdLst/>
                  <a:ahLst/>
                  <a:cxnLst>
                    <a:cxn ang="0">
                      <a:pos x="68" y="0"/>
                    </a:cxn>
                    <a:cxn ang="0">
                      <a:pos x="34" y="6"/>
                    </a:cxn>
                    <a:cxn ang="0">
                      <a:pos x="0" y="26"/>
                    </a:cxn>
                    <a:cxn ang="0">
                      <a:pos x="32" y="20"/>
                    </a:cxn>
                    <a:cxn ang="0">
                      <a:pos x="68" y="0"/>
                    </a:cxn>
                  </a:cxnLst>
                  <a:rect l="0" t="0" r="r" b="b"/>
                  <a:pathLst>
                    <a:path w="68" h="26">
                      <a:moveTo>
                        <a:pt x="68" y="0"/>
                      </a:moveTo>
                      <a:lnTo>
                        <a:pt x="34" y="6"/>
                      </a:lnTo>
                      <a:lnTo>
                        <a:pt x="0" y="26"/>
                      </a:lnTo>
                      <a:lnTo>
                        <a:pt x="32" y="20"/>
                      </a:lnTo>
                      <a:lnTo>
                        <a:pt x="68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51" name="Freeform 5527"/>
                <p:cNvSpPr>
                  <a:spLocks/>
                </p:cNvSpPr>
                <p:nvPr/>
              </p:nvSpPr>
              <p:spPr bwMode="auto">
                <a:xfrm>
                  <a:off x="2768" y="3352"/>
                  <a:ext cx="66" cy="30"/>
                </a:xfrm>
                <a:custGeom>
                  <a:avLst/>
                  <a:gdLst/>
                  <a:ahLst/>
                  <a:cxnLst>
                    <a:cxn ang="0">
                      <a:pos x="66" y="0"/>
                    </a:cxn>
                    <a:cxn ang="0">
                      <a:pos x="34" y="6"/>
                    </a:cxn>
                    <a:cxn ang="0">
                      <a:pos x="0" y="30"/>
                    </a:cxn>
                    <a:cxn ang="0">
                      <a:pos x="32" y="26"/>
                    </a:cxn>
                    <a:cxn ang="0">
                      <a:pos x="66" y="0"/>
                    </a:cxn>
                  </a:cxnLst>
                  <a:rect l="0" t="0" r="r" b="b"/>
                  <a:pathLst>
                    <a:path w="66" h="30">
                      <a:moveTo>
                        <a:pt x="66" y="0"/>
                      </a:moveTo>
                      <a:lnTo>
                        <a:pt x="34" y="6"/>
                      </a:lnTo>
                      <a:lnTo>
                        <a:pt x="0" y="30"/>
                      </a:lnTo>
                      <a:lnTo>
                        <a:pt x="32" y="26"/>
                      </a:lnTo>
                      <a:lnTo>
                        <a:pt x="66" y="0"/>
                      </a:lnTo>
                      <a:close/>
                    </a:path>
                  </a:pathLst>
                </a:custGeom>
                <a:solidFill>
                  <a:srgbClr val="001B7E"/>
                </a:solidFill>
                <a:ln w="0">
                  <a:solidFill>
                    <a:srgbClr val="001B7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52" name="Freeform 5528"/>
                <p:cNvSpPr>
                  <a:spLocks/>
                </p:cNvSpPr>
                <p:nvPr/>
              </p:nvSpPr>
              <p:spPr bwMode="auto">
                <a:xfrm>
                  <a:off x="2768" y="3352"/>
                  <a:ext cx="66" cy="30"/>
                </a:xfrm>
                <a:custGeom>
                  <a:avLst/>
                  <a:gdLst/>
                  <a:ahLst/>
                  <a:cxnLst>
                    <a:cxn ang="0">
                      <a:pos x="66" y="0"/>
                    </a:cxn>
                    <a:cxn ang="0">
                      <a:pos x="34" y="6"/>
                    </a:cxn>
                    <a:cxn ang="0">
                      <a:pos x="0" y="30"/>
                    </a:cxn>
                    <a:cxn ang="0">
                      <a:pos x="32" y="26"/>
                    </a:cxn>
                    <a:cxn ang="0">
                      <a:pos x="66" y="0"/>
                    </a:cxn>
                  </a:cxnLst>
                  <a:rect l="0" t="0" r="r" b="b"/>
                  <a:pathLst>
                    <a:path w="66" h="30">
                      <a:moveTo>
                        <a:pt x="66" y="0"/>
                      </a:moveTo>
                      <a:lnTo>
                        <a:pt x="34" y="6"/>
                      </a:lnTo>
                      <a:lnTo>
                        <a:pt x="0" y="30"/>
                      </a:lnTo>
                      <a:lnTo>
                        <a:pt x="32" y="26"/>
                      </a:lnTo>
                      <a:lnTo>
                        <a:pt x="66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53" name="Freeform 5529"/>
                <p:cNvSpPr>
                  <a:spLocks/>
                </p:cNvSpPr>
                <p:nvPr/>
              </p:nvSpPr>
              <p:spPr bwMode="auto">
                <a:xfrm>
                  <a:off x="2732" y="3378"/>
                  <a:ext cx="68" cy="36"/>
                </a:xfrm>
                <a:custGeom>
                  <a:avLst/>
                  <a:gdLst/>
                  <a:ahLst/>
                  <a:cxnLst>
                    <a:cxn ang="0">
                      <a:pos x="68" y="0"/>
                    </a:cxn>
                    <a:cxn ang="0">
                      <a:pos x="36" y="4"/>
                    </a:cxn>
                    <a:cxn ang="0">
                      <a:pos x="0" y="36"/>
                    </a:cxn>
                    <a:cxn ang="0">
                      <a:pos x="32" y="34"/>
                    </a:cxn>
                    <a:cxn ang="0">
                      <a:pos x="68" y="0"/>
                    </a:cxn>
                  </a:cxnLst>
                  <a:rect l="0" t="0" r="r" b="b"/>
                  <a:pathLst>
                    <a:path w="68" h="36">
                      <a:moveTo>
                        <a:pt x="68" y="0"/>
                      </a:moveTo>
                      <a:lnTo>
                        <a:pt x="36" y="4"/>
                      </a:lnTo>
                      <a:lnTo>
                        <a:pt x="0" y="36"/>
                      </a:lnTo>
                      <a:lnTo>
                        <a:pt x="32" y="34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002197"/>
                </a:solidFill>
                <a:ln w="0">
                  <a:solidFill>
                    <a:srgbClr val="00219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54" name="Freeform 5530"/>
                <p:cNvSpPr>
                  <a:spLocks/>
                </p:cNvSpPr>
                <p:nvPr/>
              </p:nvSpPr>
              <p:spPr bwMode="auto">
                <a:xfrm>
                  <a:off x="2732" y="3378"/>
                  <a:ext cx="68" cy="36"/>
                </a:xfrm>
                <a:custGeom>
                  <a:avLst/>
                  <a:gdLst/>
                  <a:ahLst/>
                  <a:cxnLst>
                    <a:cxn ang="0">
                      <a:pos x="68" y="0"/>
                    </a:cxn>
                    <a:cxn ang="0">
                      <a:pos x="36" y="4"/>
                    </a:cxn>
                    <a:cxn ang="0">
                      <a:pos x="0" y="36"/>
                    </a:cxn>
                    <a:cxn ang="0">
                      <a:pos x="32" y="34"/>
                    </a:cxn>
                    <a:cxn ang="0">
                      <a:pos x="68" y="0"/>
                    </a:cxn>
                  </a:cxnLst>
                  <a:rect l="0" t="0" r="r" b="b"/>
                  <a:pathLst>
                    <a:path w="68" h="36">
                      <a:moveTo>
                        <a:pt x="68" y="0"/>
                      </a:moveTo>
                      <a:lnTo>
                        <a:pt x="36" y="4"/>
                      </a:lnTo>
                      <a:lnTo>
                        <a:pt x="0" y="36"/>
                      </a:lnTo>
                      <a:lnTo>
                        <a:pt x="32" y="34"/>
                      </a:lnTo>
                      <a:lnTo>
                        <a:pt x="68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55" name="Freeform 5531"/>
                <p:cNvSpPr>
                  <a:spLocks/>
                </p:cNvSpPr>
                <p:nvPr/>
              </p:nvSpPr>
              <p:spPr bwMode="auto">
                <a:xfrm>
                  <a:off x="2696" y="3412"/>
                  <a:ext cx="68" cy="40"/>
                </a:xfrm>
                <a:custGeom>
                  <a:avLst/>
                  <a:gdLst/>
                  <a:ahLst/>
                  <a:cxnLst>
                    <a:cxn ang="0">
                      <a:pos x="68" y="0"/>
                    </a:cxn>
                    <a:cxn ang="0">
                      <a:pos x="36" y="2"/>
                    </a:cxn>
                    <a:cxn ang="0">
                      <a:pos x="0" y="38"/>
                    </a:cxn>
                    <a:cxn ang="0">
                      <a:pos x="32" y="40"/>
                    </a:cxn>
                    <a:cxn ang="0">
                      <a:pos x="68" y="0"/>
                    </a:cxn>
                  </a:cxnLst>
                  <a:rect l="0" t="0" r="r" b="b"/>
                  <a:pathLst>
                    <a:path w="68" h="40">
                      <a:moveTo>
                        <a:pt x="68" y="0"/>
                      </a:moveTo>
                      <a:lnTo>
                        <a:pt x="36" y="2"/>
                      </a:lnTo>
                      <a:lnTo>
                        <a:pt x="0" y="38"/>
                      </a:lnTo>
                      <a:lnTo>
                        <a:pt x="32" y="4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002AAA"/>
                </a:solidFill>
                <a:ln w="0">
                  <a:solidFill>
                    <a:srgbClr val="002AA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56" name="Freeform 5532"/>
                <p:cNvSpPr>
                  <a:spLocks/>
                </p:cNvSpPr>
                <p:nvPr/>
              </p:nvSpPr>
              <p:spPr bwMode="auto">
                <a:xfrm>
                  <a:off x="2696" y="3412"/>
                  <a:ext cx="68" cy="40"/>
                </a:xfrm>
                <a:custGeom>
                  <a:avLst/>
                  <a:gdLst/>
                  <a:ahLst/>
                  <a:cxnLst>
                    <a:cxn ang="0">
                      <a:pos x="68" y="0"/>
                    </a:cxn>
                    <a:cxn ang="0">
                      <a:pos x="36" y="2"/>
                    </a:cxn>
                    <a:cxn ang="0">
                      <a:pos x="0" y="38"/>
                    </a:cxn>
                    <a:cxn ang="0">
                      <a:pos x="32" y="40"/>
                    </a:cxn>
                    <a:cxn ang="0">
                      <a:pos x="68" y="0"/>
                    </a:cxn>
                  </a:cxnLst>
                  <a:rect l="0" t="0" r="r" b="b"/>
                  <a:pathLst>
                    <a:path w="68" h="40">
                      <a:moveTo>
                        <a:pt x="68" y="0"/>
                      </a:moveTo>
                      <a:lnTo>
                        <a:pt x="36" y="2"/>
                      </a:lnTo>
                      <a:lnTo>
                        <a:pt x="0" y="38"/>
                      </a:lnTo>
                      <a:lnTo>
                        <a:pt x="32" y="40"/>
                      </a:lnTo>
                      <a:lnTo>
                        <a:pt x="68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57" name="Freeform 5533"/>
                <p:cNvSpPr>
                  <a:spLocks/>
                </p:cNvSpPr>
                <p:nvPr/>
              </p:nvSpPr>
              <p:spPr bwMode="auto">
                <a:xfrm>
                  <a:off x="2660" y="3450"/>
                  <a:ext cx="68" cy="44"/>
                </a:xfrm>
                <a:custGeom>
                  <a:avLst/>
                  <a:gdLst/>
                  <a:ahLst/>
                  <a:cxnLst>
                    <a:cxn ang="0">
                      <a:pos x="68" y="2"/>
                    </a:cxn>
                    <a:cxn ang="0">
                      <a:pos x="36" y="0"/>
                    </a:cxn>
                    <a:cxn ang="0">
                      <a:pos x="0" y="38"/>
                    </a:cxn>
                    <a:cxn ang="0">
                      <a:pos x="32" y="44"/>
                    </a:cxn>
                    <a:cxn ang="0">
                      <a:pos x="68" y="2"/>
                    </a:cxn>
                  </a:cxnLst>
                  <a:rect l="0" t="0" r="r" b="b"/>
                  <a:pathLst>
                    <a:path w="68" h="44">
                      <a:moveTo>
                        <a:pt x="68" y="2"/>
                      </a:moveTo>
                      <a:lnTo>
                        <a:pt x="36" y="0"/>
                      </a:lnTo>
                      <a:lnTo>
                        <a:pt x="0" y="38"/>
                      </a:lnTo>
                      <a:lnTo>
                        <a:pt x="32" y="44"/>
                      </a:lnTo>
                      <a:lnTo>
                        <a:pt x="68" y="2"/>
                      </a:lnTo>
                      <a:close/>
                    </a:path>
                  </a:pathLst>
                </a:custGeom>
                <a:solidFill>
                  <a:srgbClr val="0037AB"/>
                </a:solidFill>
                <a:ln w="0">
                  <a:solidFill>
                    <a:srgbClr val="0037A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58" name="Freeform 5534"/>
                <p:cNvSpPr>
                  <a:spLocks/>
                </p:cNvSpPr>
                <p:nvPr/>
              </p:nvSpPr>
              <p:spPr bwMode="auto">
                <a:xfrm>
                  <a:off x="2660" y="3450"/>
                  <a:ext cx="68" cy="44"/>
                </a:xfrm>
                <a:custGeom>
                  <a:avLst/>
                  <a:gdLst/>
                  <a:ahLst/>
                  <a:cxnLst>
                    <a:cxn ang="0">
                      <a:pos x="68" y="2"/>
                    </a:cxn>
                    <a:cxn ang="0">
                      <a:pos x="36" y="0"/>
                    </a:cxn>
                    <a:cxn ang="0">
                      <a:pos x="0" y="38"/>
                    </a:cxn>
                    <a:cxn ang="0">
                      <a:pos x="32" y="44"/>
                    </a:cxn>
                    <a:cxn ang="0">
                      <a:pos x="68" y="2"/>
                    </a:cxn>
                  </a:cxnLst>
                  <a:rect l="0" t="0" r="r" b="b"/>
                  <a:pathLst>
                    <a:path w="68" h="44">
                      <a:moveTo>
                        <a:pt x="68" y="2"/>
                      </a:moveTo>
                      <a:lnTo>
                        <a:pt x="36" y="0"/>
                      </a:lnTo>
                      <a:lnTo>
                        <a:pt x="0" y="38"/>
                      </a:lnTo>
                      <a:lnTo>
                        <a:pt x="32" y="44"/>
                      </a:lnTo>
                      <a:lnTo>
                        <a:pt x="68" y="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59" name="Freeform 5535"/>
                <p:cNvSpPr>
                  <a:spLocks/>
                </p:cNvSpPr>
                <p:nvPr/>
              </p:nvSpPr>
              <p:spPr bwMode="auto">
                <a:xfrm>
                  <a:off x="2622" y="3488"/>
                  <a:ext cx="70" cy="46"/>
                </a:xfrm>
                <a:custGeom>
                  <a:avLst/>
                  <a:gdLst/>
                  <a:ahLst/>
                  <a:cxnLst>
                    <a:cxn ang="0">
                      <a:pos x="70" y="6"/>
                    </a:cxn>
                    <a:cxn ang="0">
                      <a:pos x="38" y="0"/>
                    </a:cxn>
                    <a:cxn ang="0">
                      <a:pos x="0" y="36"/>
                    </a:cxn>
                    <a:cxn ang="0">
                      <a:pos x="32" y="46"/>
                    </a:cxn>
                    <a:cxn ang="0">
                      <a:pos x="70" y="6"/>
                    </a:cxn>
                  </a:cxnLst>
                  <a:rect l="0" t="0" r="r" b="b"/>
                  <a:pathLst>
                    <a:path w="70" h="46">
                      <a:moveTo>
                        <a:pt x="70" y="6"/>
                      </a:moveTo>
                      <a:lnTo>
                        <a:pt x="38" y="0"/>
                      </a:lnTo>
                      <a:lnTo>
                        <a:pt x="0" y="36"/>
                      </a:lnTo>
                      <a:lnTo>
                        <a:pt x="32" y="46"/>
                      </a:lnTo>
                      <a:lnTo>
                        <a:pt x="70" y="6"/>
                      </a:lnTo>
                      <a:close/>
                    </a:path>
                  </a:pathLst>
                </a:custGeom>
                <a:solidFill>
                  <a:srgbClr val="0049A2"/>
                </a:solidFill>
                <a:ln w="0">
                  <a:solidFill>
                    <a:srgbClr val="0049A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60" name="Freeform 5536"/>
                <p:cNvSpPr>
                  <a:spLocks/>
                </p:cNvSpPr>
                <p:nvPr/>
              </p:nvSpPr>
              <p:spPr bwMode="auto">
                <a:xfrm>
                  <a:off x="2622" y="3488"/>
                  <a:ext cx="70" cy="46"/>
                </a:xfrm>
                <a:custGeom>
                  <a:avLst/>
                  <a:gdLst/>
                  <a:ahLst/>
                  <a:cxnLst>
                    <a:cxn ang="0">
                      <a:pos x="70" y="6"/>
                    </a:cxn>
                    <a:cxn ang="0">
                      <a:pos x="38" y="0"/>
                    </a:cxn>
                    <a:cxn ang="0">
                      <a:pos x="0" y="36"/>
                    </a:cxn>
                    <a:cxn ang="0">
                      <a:pos x="32" y="46"/>
                    </a:cxn>
                    <a:cxn ang="0">
                      <a:pos x="70" y="6"/>
                    </a:cxn>
                  </a:cxnLst>
                  <a:rect l="0" t="0" r="r" b="b"/>
                  <a:pathLst>
                    <a:path w="70" h="46">
                      <a:moveTo>
                        <a:pt x="70" y="6"/>
                      </a:moveTo>
                      <a:lnTo>
                        <a:pt x="38" y="0"/>
                      </a:lnTo>
                      <a:lnTo>
                        <a:pt x="0" y="36"/>
                      </a:lnTo>
                      <a:lnTo>
                        <a:pt x="32" y="46"/>
                      </a:lnTo>
                      <a:lnTo>
                        <a:pt x="7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61" name="Freeform 5537"/>
                <p:cNvSpPr>
                  <a:spLocks/>
                </p:cNvSpPr>
                <p:nvPr/>
              </p:nvSpPr>
              <p:spPr bwMode="auto">
                <a:xfrm>
                  <a:off x="2584" y="3524"/>
                  <a:ext cx="70" cy="40"/>
                </a:xfrm>
                <a:custGeom>
                  <a:avLst/>
                  <a:gdLst/>
                  <a:ahLst/>
                  <a:cxnLst>
                    <a:cxn ang="0">
                      <a:pos x="70" y="10"/>
                    </a:cxn>
                    <a:cxn ang="0">
                      <a:pos x="38" y="0"/>
                    </a:cxn>
                    <a:cxn ang="0">
                      <a:pos x="0" y="26"/>
                    </a:cxn>
                    <a:cxn ang="0">
                      <a:pos x="30" y="40"/>
                    </a:cxn>
                    <a:cxn ang="0">
                      <a:pos x="70" y="10"/>
                    </a:cxn>
                  </a:cxnLst>
                  <a:rect l="0" t="0" r="r" b="b"/>
                  <a:pathLst>
                    <a:path w="70" h="40">
                      <a:moveTo>
                        <a:pt x="70" y="10"/>
                      </a:moveTo>
                      <a:lnTo>
                        <a:pt x="38" y="0"/>
                      </a:lnTo>
                      <a:lnTo>
                        <a:pt x="0" y="26"/>
                      </a:lnTo>
                      <a:lnTo>
                        <a:pt x="30" y="40"/>
                      </a:lnTo>
                      <a:lnTo>
                        <a:pt x="70" y="10"/>
                      </a:lnTo>
                      <a:close/>
                    </a:path>
                  </a:pathLst>
                </a:custGeom>
                <a:solidFill>
                  <a:srgbClr val="006186"/>
                </a:solidFill>
                <a:ln w="0">
                  <a:solidFill>
                    <a:srgbClr val="00618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62" name="Freeform 5538"/>
                <p:cNvSpPr>
                  <a:spLocks/>
                </p:cNvSpPr>
                <p:nvPr/>
              </p:nvSpPr>
              <p:spPr bwMode="auto">
                <a:xfrm>
                  <a:off x="2584" y="3524"/>
                  <a:ext cx="70" cy="40"/>
                </a:xfrm>
                <a:custGeom>
                  <a:avLst/>
                  <a:gdLst/>
                  <a:ahLst/>
                  <a:cxnLst>
                    <a:cxn ang="0">
                      <a:pos x="70" y="10"/>
                    </a:cxn>
                    <a:cxn ang="0">
                      <a:pos x="38" y="0"/>
                    </a:cxn>
                    <a:cxn ang="0">
                      <a:pos x="0" y="26"/>
                    </a:cxn>
                    <a:cxn ang="0">
                      <a:pos x="30" y="40"/>
                    </a:cxn>
                    <a:cxn ang="0">
                      <a:pos x="70" y="10"/>
                    </a:cxn>
                  </a:cxnLst>
                  <a:rect l="0" t="0" r="r" b="b"/>
                  <a:pathLst>
                    <a:path w="70" h="40">
                      <a:moveTo>
                        <a:pt x="70" y="10"/>
                      </a:moveTo>
                      <a:lnTo>
                        <a:pt x="38" y="0"/>
                      </a:lnTo>
                      <a:lnTo>
                        <a:pt x="0" y="26"/>
                      </a:lnTo>
                      <a:lnTo>
                        <a:pt x="30" y="40"/>
                      </a:lnTo>
                      <a:lnTo>
                        <a:pt x="70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63" name="Freeform 5539"/>
                <p:cNvSpPr>
                  <a:spLocks/>
                </p:cNvSpPr>
                <p:nvPr/>
              </p:nvSpPr>
              <p:spPr bwMode="auto">
                <a:xfrm>
                  <a:off x="2544" y="3550"/>
                  <a:ext cx="70" cy="28"/>
                </a:xfrm>
                <a:custGeom>
                  <a:avLst/>
                  <a:gdLst/>
                  <a:ahLst/>
                  <a:cxnLst>
                    <a:cxn ang="0">
                      <a:pos x="70" y="14"/>
                    </a:cxn>
                    <a:cxn ang="0">
                      <a:pos x="40" y="0"/>
                    </a:cxn>
                    <a:cxn ang="0">
                      <a:pos x="0" y="14"/>
                    </a:cxn>
                    <a:cxn ang="0">
                      <a:pos x="32" y="28"/>
                    </a:cxn>
                    <a:cxn ang="0">
                      <a:pos x="70" y="14"/>
                    </a:cxn>
                  </a:cxnLst>
                  <a:rect l="0" t="0" r="r" b="b"/>
                  <a:pathLst>
                    <a:path w="70" h="28">
                      <a:moveTo>
                        <a:pt x="70" y="14"/>
                      </a:moveTo>
                      <a:lnTo>
                        <a:pt x="40" y="0"/>
                      </a:lnTo>
                      <a:lnTo>
                        <a:pt x="0" y="14"/>
                      </a:lnTo>
                      <a:lnTo>
                        <a:pt x="32" y="28"/>
                      </a:lnTo>
                      <a:lnTo>
                        <a:pt x="70" y="14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64" name="Freeform 5540"/>
                <p:cNvSpPr>
                  <a:spLocks/>
                </p:cNvSpPr>
                <p:nvPr/>
              </p:nvSpPr>
              <p:spPr bwMode="auto">
                <a:xfrm>
                  <a:off x="2544" y="3550"/>
                  <a:ext cx="70" cy="28"/>
                </a:xfrm>
                <a:custGeom>
                  <a:avLst/>
                  <a:gdLst/>
                  <a:ahLst/>
                  <a:cxnLst>
                    <a:cxn ang="0">
                      <a:pos x="70" y="14"/>
                    </a:cxn>
                    <a:cxn ang="0">
                      <a:pos x="40" y="0"/>
                    </a:cxn>
                    <a:cxn ang="0">
                      <a:pos x="0" y="14"/>
                    </a:cxn>
                    <a:cxn ang="0">
                      <a:pos x="32" y="28"/>
                    </a:cxn>
                    <a:cxn ang="0">
                      <a:pos x="70" y="14"/>
                    </a:cxn>
                  </a:cxnLst>
                  <a:rect l="0" t="0" r="r" b="b"/>
                  <a:pathLst>
                    <a:path w="70" h="28">
                      <a:moveTo>
                        <a:pt x="70" y="14"/>
                      </a:moveTo>
                      <a:lnTo>
                        <a:pt x="40" y="0"/>
                      </a:lnTo>
                      <a:lnTo>
                        <a:pt x="0" y="14"/>
                      </a:lnTo>
                      <a:lnTo>
                        <a:pt x="32" y="28"/>
                      </a:lnTo>
                      <a:lnTo>
                        <a:pt x="70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65" name="Freeform 5541"/>
                <p:cNvSpPr>
                  <a:spLocks/>
                </p:cNvSpPr>
                <p:nvPr/>
              </p:nvSpPr>
              <p:spPr bwMode="auto">
                <a:xfrm>
                  <a:off x="3536" y="3224"/>
                  <a:ext cx="52" cy="16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30" y="16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6">
                      <a:moveTo>
                        <a:pt x="52" y="8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30" y="16"/>
                      </a:lnTo>
                      <a:lnTo>
                        <a:pt x="52" y="8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66" name="Freeform 5542"/>
                <p:cNvSpPr>
                  <a:spLocks/>
                </p:cNvSpPr>
                <p:nvPr/>
              </p:nvSpPr>
              <p:spPr bwMode="auto">
                <a:xfrm>
                  <a:off x="3536" y="3224"/>
                  <a:ext cx="52" cy="16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30" y="16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6">
                      <a:moveTo>
                        <a:pt x="52" y="8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30" y="16"/>
                      </a:lnTo>
                      <a:lnTo>
                        <a:pt x="52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67" name="Freeform 5543"/>
                <p:cNvSpPr>
                  <a:spLocks/>
                </p:cNvSpPr>
                <p:nvPr/>
              </p:nvSpPr>
              <p:spPr bwMode="auto">
                <a:xfrm>
                  <a:off x="3514" y="3232"/>
                  <a:ext cx="52" cy="16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2" y="16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6">
                      <a:moveTo>
                        <a:pt x="52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2" y="16"/>
                      </a:lnTo>
                      <a:lnTo>
                        <a:pt x="52" y="8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68" name="Freeform 5544"/>
                <p:cNvSpPr>
                  <a:spLocks/>
                </p:cNvSpPr>
                <p:nvPr/>
              </p:nvSpPr>
              <p:spPr bwMode="auto">
                <a:xfrm>
                  <a:off x="3514" y="3232"/>
                  <a:ext cx="52" cy="16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2" y="16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6">
                      <a:moveTo>
                        <a:pt x="52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2" y="16"/>
                      </a:lnTo>
                      <a:lnTo>
                        <a:pt x="52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69" name="Freeform 5545"/>
                <p:cNvSpPr>
                  <a:spLocks/>
                </p:cNvSpPr>
                <p:nvPr/>
              </p:nvSpPr>
              <p:spPr bwMode="auto">
                <a:xfrm>
                  <a:off x="3492" y="3240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2" y="16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6">
                      <a:moveTo>
                        <a:pt x="54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2" y="16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007C45"/>
                </a:solidFill>
                <a:ln w="0">
                  <a:solidFill>
                    <a:srgbClr val="007C4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70" name="Freeform 5546"/>
                <p:cNvSpPr>
                  <a:spLocks/>
                </p:cNvSpPr>
                <p:nvPr/>
              </p:nvSpPr>
              <p:spPr bwMode="auto">
                <a:xfrm>
                  <a:off x="3492" y="3240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2" y="16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6">
                      <a:moveTo>
                        <a:pt x="54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2" y="16"/>
                      </a:lnTo>
                      <a:lnTo>
                        <a:pt x="5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71" name="Freeform 5547"/>
                <p:cNvSpPr>
                  <a:spLocks/>
                </p:cNvSpPr>
                <p:nvPr/>
              </p:nvSpPr>
              <p:spPr bwMode="auto">
                <a:xfrm>
                  <a:off x="3470" y="3248"/>
                  <a:ext cx="54" cy="14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32" y="14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4">
                      <a:moveTo>
                        <a:pt x="54" y="8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32" y="14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007C44"/>
                </a:solidFill>
                <a:ln w="0">
                  <a:solidFill>
                    <a:srgbClr val="007C4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72" name="Freeform 5548"/>
                <p:cNvSpPr>
                  <a:spLocks/>
                </p:cNvSpPr>
                <p:nvPr/>
              </p:nvSpPr>
              <p:spPr bwMode="auto">
                <a:xfrm>
                  <a:off x="3470" y="3248"/>
                  <a:ext cx="54" cy="14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32" y="14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4">
                      <a:moveTo>
                        <a:pt x="54" y="8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32" y="14"/>
                      </a:lnTo>
                      <a:lnTo>
                        <a:pt x="5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73" name="Freeform 5549"/>
                <p:cNvSpPr>
                  <a:spLocks/>
                </p:cNvSpPr>
                <p:nvPr/>
              </p:nvSpPr>
              <p:spPr bwMode="auto">
                <a:xfrm>
                  <a:off x="3448" y="3254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2" y="16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6">
                      <a:moveTo>
                        <a:pt x="54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2" y="16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007C41"/>
                </a:solidFill>
                <a:ln w="0">
                  <a:solidFill>
                    <a:srgbClr val="007C4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74" name="Freeform 5550"/>
                <p:cNvSpPr>
                  <a:spLocks/>
                </p:cNvSpPr>
                <p:nvPr/>
              </p:nvSpPr>
              <p:spPr bwMode="auto">
                <a:xfrm>
                  <a:off x="3448" y="3254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2" y="16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6">
                      <a:moveTo>
                        <a:pt x="54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2" y="16"/>
                      </a:lnTo>
                      <a:lnTo>
                        <a:pt x="5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75" name="Freeform 5551"/>
                <p:cNvSpPr>
                  <a:spLocks/>
                </p:cNvSpPr>
                <p:nvPr/>
              </p:nvSpPr>
              <p:spPr bwMode="auto">
                <a:xfrm>
                  <a:off x="3426" y="3262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2" y="16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6">
                      <a:moveTo>
                        <a:pt x="54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2" y="16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007C3D"/>
                </a:solidFill>
                <a:ln w="0">
                  <a:solidFill>
                    <a:srgbClr val="007C3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76" name="Freeform 5552"/>
                <p:cNvSpPr>
                  <a:spLocks/>
                </p:cNvSpPr>
                <p:nvPr/>
              </p:nvSpPr>
              <p:spPr bwMode="auto">
                <a:xfrm>
                  <a:off x="3426" y="3262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2" y="16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6">
                      <a:moveTo>
                        <a:pt x="54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2" y="16"/>
                      </a:lnTo>
                      <a:lnTo>
                        <a:pt x="5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77" name="Freeform 5553"/>
                <p:cNvSpPr>
                  <a:spLocks/>
                </p:cNvSpPr>
                <p:nvPr/>
              </p:nvSpPr>
              <p:spPr bwMode="auto">
                <a:xfrm>
                  <a:off x="3402" y="3270"/>
                  <a:ext cx="56" cy="14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32" y="14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4">
                      <a:moveTo>
                        <a:pt x="56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32" y="14"/>
                      </a:lnTo>
                      <a:lnTo>
                        <a:pt x="56" y="8"/>
                      </a:lnTo>
                      <a:close/>
                    </a:path>
                  </a:pathLst>
                </a:custGeom>
                <a:solidFill>
                  <a:srgbClr val="007C37"/>
                </a:solidFill>
                <a:ln w="0">
                  <a:solidFill>
                    <a:srgbClr val="007C3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78" name="Freeform 5554"/>
                <p:cNvSpPr>
                  <a:spLocks/>
                </p:cNvSpPr>
                <p:nvPr/>
              </p:nvSpPr>
              <p:spPr bwMode="auto">
                <a:xfrm>
                  <a:off x="3402" y="3270"/>
                  <a:ext cx="56" cy="14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32" y="14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4">
                      <a:moveTo>
                        <a:pt x="56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32" y="14"/>
                      </a:lnTo>
                      <a:lnTo>
                        <a:pt x="5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79" name="Freeform 5555"/>
                <p:cNvSpPr>
                  <a:spLocks/>
                </p:cNvSpPr>
                <p:nvPr/>
              </p:nvSpPr>
              <p:spPr bwMode="auto">
                <a:xfrm>
                  <a:off x="3380" y="3276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32" y="16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6">
                      <a:moveTo>
                        <a:pt x="54" y="8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32" y="16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007B30"/>
                </a:solidFill>
                <a:ln w="0">
                  <a:solidFill>
                    <a:srgbClr val="007B3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80" name="Freeform 5556"/>
                <p:cNvSpPr>
                  <a:spLocks/>
                </p:cNvSpPr>
                <p:nvPr/>
              </p:nvSpPr>
              <p:spPr bwMode="auto">
                <a:xfrm>
                  <a:off x="3380" y="3276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32" y="16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6">
                      <a:moveTo>
                        <a:pt x="54" y="8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32" y="16"/>
                      </a:lnTo>
                      <a:lnTo>
                        <a:pt x="5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81" name="Freeform 5557"/>
                <p:cNvSpPr>
                  <a:spLocks/>
                </p:cNvSpPr>
                <p:nvPr/>
              </p:nvSpPr>
              <p:spPr bwMode="auto">
                <a:xfrm>
                  <a:off x="3356" y="3282"/>
                  <a:ext cx="56" cy="14"/>
                </a:xfrm>
                <a:custGeom>
                  <a:avLst/>
                  <a:gdLst/>
                  <a:ahLst/>
                  <a:cxnLst>
                    <a:cxn ang="0">
                      <a:pos x="56" y="10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32" y="14"/>
                    </a:cxn>
                    <a:cxn ang="0">
                      <a:pos x="56" y="10"/>
                    </a:cxn>
                  </a:cxnLst>
                  <a:rect l="0" t="0" r="r" b="b"/>
                  <a:pathLst>
                    <a:path w="56" h="14">
                      <a:moveTo>
                        <a:pt x="56" y="10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32" y="14"/>
                      </a:lnTo>
                      <a:lnTo>
                        <a:pt x="56" y="10"/>
                      </a:lnTo>
                      <a:close/>
                    </a:path>
                  </a:pathLst>
                </a:custGeom>
                <a:solidFill>
                  <a:srgbClr val="007B28"/>
                </a:solidFill>
                <a:ln w="0">
                  <a:solidFill>
                    <a:srgbClr val="007B2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82" name="Freeform 5558"/>
                <p:cNvSpPr>
                  <a:spLocks/>
                </p:cNvSpPr>
                <p:nvPr/>
              </p:nvSpPr>
              <p:spPr bwMode="auto">
                <a:xfrm>
                  <a:off x="3356" y="3282"/>
                  <a:ext cx="56" cy="14"/>
                </a:xfrm>
                <a:custGeom>
                  <a:avLst/>
                  <a:gdLst/>
                  <a:ahLst/>
                  <a:cxnLst>
                    <a:cxn ang="0">
                      <a:pos x="56" y="10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32" y="14"/>
                    </a:cxn>
                    <a:cxn ang="0">
                      <a:pos x="56" y="10"/>
                    </a:cxn>
                  </a:cxnLst>
                  <a:rect l="0" t="0" r="r" b="b"/>
                  <a:pathLst>
                    <a:path w="56" h="14">
                      <a:moveTo>
                        <a:pt x="56" y="10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32" y="14"/>
                      </a:lnTo>
                      <a:lnTo>
                        <a:pt x="56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83" name="Freeform 5559"/>
                <p:cNvSpPr>
                  <a:spLocks/>
                </p:cNvSpPr>
                <p:nvPr/>
              </p:nvSpPr>
              <p:spPr bwMode="auto">
                <a:xfrm>
                  <a:off x="3332" y="3288"/>
                  <a:ext cx="56" cy="14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32" y="14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4">
                      <a:moveTo>
                        <a:pt x="56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32" y="14"/>
                      </a:lnTo>
                      <a:lnTo>
                        <a:pt x="56" y="8"/>
                      </a:lnTo>
                      <a:close/>
                    </a:path>
                  </a:pathLst>
                </a:custGeom>
                <a:solidFill>
                  <a:srgbClr val="00791F"/>
                </a:solidFill>
                <a:ln w="0">
                  <a:solidFill>
                    <a:srgbClr val="00791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84" name="Freeform 5560"/>
                <p:cNvSpPr>
                  <a:spLocks/>
                </p:cNvSpPr>
                <p:nvPr/>
              </p:nvSpPr>
              <p:spPr bwMode="auto">
                <a:xfrm>
                  <a:off x="3332" y="3288"/>
                  <a:ext cx="56" cy="14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32" y="14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4">
                      <a:moveTo>
                        <a:pt x="56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32" y="14"/>
                      </a:lnTo>
                      <a:lnTo>
                        <a:pt x="5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85" name="Freeform 5561"/>
                <p:cNvSpPr>
                  <a:spLocks/>
                </p:cNvSpPr>
                <p:nvPr/>
              </p:nvSpPr>
              <p:spPr bwMode="auto">
                <a:xfrm>
                  <a:off x="3306" y="3294"/>
                  <a:ext cx="58" cy="12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32" y="12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12">
                      <a:moveTo>
                        <a:pt x="58" y="8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32" y="12"/>
                      </a:lnTo>
                      <a:lnTo>
                        <a:pt x="58" y="8"/>
                      </a:lnTo>
                      <a:close/>
                    </a:path>
                  </a:pathLst>
                </a:custGeom>
                <a:solidFill>
                  <a:srgbClr val="007714"/>
                </a:solidFill>
                <a:ln w="0">
                  <a:solidFill>
                    <a:srgbClr val="00771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86" name="Freeform 5562"/>
                <p:cNvSpPr>
                  <a:spLocks/>
                </p:cNvSpPr>
                <p:nvPr/>
              </p:nvSpPr>
              <p:spPr bwMode="auto">
                <a:xfrm>
                  <a:off x="3306" y="3294"/>
                  <a:ext cx="58" cy="12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32" y="12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12">
                      <a:moveTo>
                        <a:pt x="58" y="8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32" y="12"/>
                      </a:lnTo>
                      <a:lnTo>
                        <a:pt x="58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87" name="Freeform 5563"/>
                <p:cNvSpPr>
                  <a:spLocks/>
                </p:cNvSpPr>
                <p:nvPr/>
              </p:nvSpPr>
              <p:spPr bwMode="auto">
                <a:xfrm>
                  <a:off x="3282" y="3298"/>
                  <a:ext cx="56" cy="10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4" y="0"/>
                    </a:cxn>
                    <a:cxn ang="0">
                      <a:pos x="0" y="2"/>
                    </a:cxn>
                    <a:cxn ang="0">
                      <a:pos x="32" y="10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0">
                      <a:moveTo>
                        <a:pt x="56" y="8"/>
                      </a:moveTo>
                      <a:lnTo>
                        <a:pt x="24" y="0"/>
                      </a:lnTo>
                      <a:lnTo>
                        <a:pt x="0" y="2"/>
                      </a:lnTo>
                      <a:lnTo>
                        <a:pt x="32" y="10"/>
                      </a:lnTo>
                      <a:lnTo>
                        <a:pt x="56" y="8"/>
                      </a:lnTo>
                      <a:close/>
                    </a:path>
                  </a:pathLst>
                </a:custGeom>
                <a:solidFill>
                  <a:srgbClr val="007309"/>
                </a:solidFill>
                <a:ln w="0">
                  <a:solidFill>
                    <a:srgbClr val="00730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88" name="Freeform 5564"/>
                <p:cNvSpPr>
                  <a:spLocks/>
                </p:cNvSpPr>
                <p:nvPr/>
              </p:nvSpPr>
              <p:spPr bwMode="auto">
                <a:xfrm>
                  <a:off x="3282" y="3298"/>
                  <a:ext cx="56" cy="10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4" y="0"/>
                    </a:cxn>
                    <a:cxn ang="0">
                      <a:pos x="0" y="2"/>
                    </a:cxn>
                    <a:cxn ang="0">
                      <a:pos x="32" y="10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0">
                      <a:moveTo>
                        <a:pt x="56" y="8"/>
                      </a:moveTo>
                      <a:lnTo>
                        <a:pt x="24" y="0"/>
                      </a:lnTo>
                      <a:lnTo>
                        <a:pt x="0" y="2"/>
                      </a:lnTo>
                      <a:lnTo>
                        <a:pt x="32" y="10"/>
                      </a:lnTo>
                      <a:lnTo>
                        <a:pt x="5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89" name="Freeform 5565"/>
                <p:cNvSpPr>
                  <a:spLocks/>
                </p:cNvSpPr>
                <p:nvPr/>
              </p:nvSpPr>
              <p:spPr bwMode="auto">
                <a:xfrm>
                  <a:off x="3256" y="3300"/>
                  <a:ext cx="58" cy="10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32" y="10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10">
                      <a:moveTo>
                        <a:pt x="58" y="8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32" y="10"/>
                      </a:lnTo>
                      <a:lnTo>
                        <a:pt x="58" y="8"/>
                      </a:lnTo>
                      <a:close/>
                    </a:path>
                  </a:pathLst>
                </a:custGeom>
                <a:solidFill>
                  <a:srgbClr val="006F00"/>
                </a:solidFill>
                <a:ln w="0">
                  <a:solidFill>
                    <a:srgbClr val="006F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90" name="Freeform 5566"/>
                <p:cNvSpPr>
                  <a:spLocks/>
                </p:cNvSpPr>
                <p:nvPr/>
              </p:nvSpPr>
              <p:spPr bwMode="auto">
                <a:xfrm>
                  <a:off x="3256" y="3300"/>
                  <a:ext cx="58" cy="10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32" y="10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10">
                      <a:moveTo>
                        <a:pt x="58" y="8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32" y="10"/>
                      </a:lnTo>
                      <a:lnTo>
                        <a:pt x="58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91" name="Freeform 5567"/>
                <p:cNvSpPr>
                  <a:spLocks/>
                </p:cNvSpPr>
                <p:nvPr/>
              </p:nvSpPr>
              <p:spPr bwMode="auto">
                <a:xfrm>
                  <a:off x="3230" y="3304"/>
                  <a:ext cx="58" cy="6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26" y="0"/>
                    </a:cxn>
                    <a:cxn ang="0">
                      <a:pos x="0" y="0"/>
                    </a:cxn>
                    <a:cxn ang="0">
                      <a:pos x="32" y="6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6">
                      <a:moveTo>
                        <a:pt x="58" y="6"/>
                      </a:moveTo>
                      <a:lnTo>
                        <a:pt x="26" y="0"/>
                      </a:lnTo>
                      <a:lnTo>
                        <a:pt x="0" y="0"/>
                      </a:lnTo>
                      <a:lnTo>
                        <a:pt x="32" y="6"/>
                      </a:lnTo>
                      <a:lnTo>
                        <a:pt x="58" y="6"/>
                      </a:lnTo>
                      <a:close/>
                    </a:path>
                  </a:pathLst>
                </a:custGeom>
                <a:solidFill>
                  <a:srgbClr val="006900"/>
                </a:solidFill>
                <a:ln w="0">
                  <a:solidFill>
                    <a:srgbClr val="0069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92" name="Freeform 5568"/>
                <p:cNvSpPr>
                  <a:spLocks/>
                </p:cNvSpPr>
                <p:nvPr/>
              </p:nvSpPr>
              <p:spPr bwMode="auto">
                <a:xfrm>
                  <a:off x="3230" y="3304"/>
                  <a:ext cx="58" cy="6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26" y="0"/>
                    </a:cxn>
                    <a:cxn ang="0">
                      <a:pos x="0" y="0"/>
                    </a:cxn>
                    <a:cxn ang="0">
                      <a:pos x="32" y="6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6">
                      <a:moveTo>
                        <a:pt x="58" y="6"/>
                      </a:moveTo>
                      <a:lnTo>
                        <a:pt x="26" y="0"/>
                      </a:lnTo>
                      <a:lnTo>
                        <a:pt x="0" y="0"/>
                      </a:lnTo>
                      <a:lnTo>
                        <a:pt x="32" y="6"/>
                      </a:lnTo>
                      <a:lnTo>
                        <a:pt x="5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93" name="Freeform 5569"/>
                <p:cNvSpPr>
                  <a:spLocks/>
                </p:cNvSpPr>
                <p:nvPr/>
              </p:nvSpPr>
              <p:spPr bwMode="auto">
                <a:xfrm>
                  <a:off x="3202" y="3304"/>
                  <a:ext cx="60" cy="6"/>
                </a:xfrm>
                <a:custGeom>
                  <a:avLst/>
                  <a:gdLst/>
                  <a:ahLst/>
                  <a:cxnLst>
                    <a:cxn ang="0">
                      <a:pos x="60" y="6"/>
                    </a:cxn>
                    <a:cxn ang="0">
                      <a:pos x="28" y="0"/>
                    </a:cxn>
                    <a:cxn ang="0">
                      <a:pos x="0" y="2"/>
                    </a:cxn>
                    <a:cxn ang="0">
                      <a:pos x="34" y="6"/>
                    </a:cxn>
                    <a:cxn ang="0">
                      <a:pos x="60" y="6"/>
                    </a:cxn>
                  </a:cxnLst>
                  <a:rect l="0" t="0" r="r" b="b"/>
                  <a:pathLst>
                    <a:path w="60" h="6">
                      <a:moveTo>
                        <a:pt x="60" y="6"/>
                      </a:moveTo>
                      <a:lnTo>
                        <a:pt x="28" y="0"/>
                      </a:lnTo>
                      <a:lnTo>
                        <a:pt x="0" y="2"/>
                      </a:lnTo>
                      <a:lnTo>
                        <a:pt x="34" y="6"/>
                      </a:lnTo>
                      <a:lnTo>
                        <a:pt x="60" y="6"/>
                      </a:lnTo>
                      <a:close/>
                    </a:path>
                  </a:pathLst>
                </a:custGeom>
                <a:solidFill>
                  <a:srgbClr val="006300"/>
                </a:solidFill>
                <a:ln w="0">
                  <a:solidFill>
                    <a:srgbClr val="0063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94" name="Freeform 5570"/>
                <p:cNvSpPr>
                  <a:spLocks/>
                </p:cNvSpPr>
                <p:nvPr/>
              </p:nvSpPr>
              <p:spPr bwMode="auto">
                <a:xfrm>
                  <a:off x="3202" y="3304"/>
                  <a:ext cx="60" cy="6"/>
                </a:xfrm>
                <a:custGeom>
                  <a:avLst/>
                  <a:gdLst/>
                  <a:ahLst/>
                  <a:cxnLst>
                    <a:cxn ang="0">
                      <a:pos x="60" y="6"/>
                    </a:cxn>
                    <a:cxn ang="0">
                      <a:pos x="28" y="0"/>
                    </a:cxn>
                    <a:cxn ang="0">
                      <a:pos x="0" y="2"/>
                    </a:cxn>
                    <a:cxn ang="0">
                      <a:pos x="34" y="6"/>
                    </a:cxn>
                    <a:cxn ang="0">
                      <a:pos x="60" y="6"/>
                    </a:cxn>
                  </a:cxnLst>
                  <a:rect l="0" t="0" r="r" b="b"/>
                  <a:pathLst>
                    <a:path w="60" h="6">
                      <a:moveTo>
                        <a:pt x="60" y="6"/>
                      </a:moveTo>
                      <a:lnTo>
                        <a:pt x="28" y="0"/>
                      </a:lnTo>
                      <a:lnTo>
                        <a:pt x="0" y="2"/>
                      </a:lnTo>
                      <a:lnTo>
                        <a:pt x="34" y="6"/>
                      </a:lnTo>
                      <a:lnTo>
                        <a:pt x="6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95" name="Freeform 5571"/>
                <p:cNvSpPr>
                  <a:spLocks/>
                </p:cNvSpPr>
                <p:nvPr/>
              </p:nvSpPr>
              <p:spPr bwMode="auto">
                <a:xfrm>
                  <a:off x="3176" y="3306"/>
                  <a:ext cx="60" cy="4"/>
                </a:xfrm>
                <a:custGeom>
                  <a:avLst/>
                  <a:gdLst/>
                  <a:ahLst/>
                  <a:cxnLst>
                    <a:cxn ang="0">
                      <a:pos x="60" y="4"/>
                    </a:cxn>
                    <a:cxn ang="0">
                      <a:pos x="26" y="0"/>
                    </a:cxn>
                    <a:cxn ang="0">
                      <a:pos x="0" y="0"/>
                    </a:cxn>
                    <a:cxn ang="0">
                      <a:pos x="32" y="4"/>
                    </a:cxn>
                    <a:cxn ang="0">
                      <a:pos x="60" y="4"/>
                    </a:cxn>
                  </a:cxnLst>
                  <a:rect l="0" t="0" r="r" b="b"/>
                  <a:pathLst>
                    <a:path w="60" h="4">
                      <a:moveTo>
                        <a:pt x="60" y="4"/>
                      </a:moveTo>
                      <a:lnTo>
                        <a:pt x="26" y="0"/>
                      </a:lnTo>
                      <a:lnTo>
                        <a:pt x="0" y="0"/>
                      </a:lnTo>
                      <a:lnTo>
                        <a:pt x="32" y="4"/>
                      </a:lnTo>
                      <a:lnTo>
                        <a:pt x="60" y="4"/>
                      </a:lnTo>
                      <a:close/>
                    </a:path>
                  </a:pathLst>
                </a:custGeom>
                <a:solidFill>
                  <a:srgbClr val="005B00"/>
                </a:solidFill>
                <a:ln w="0">
                  <a:solidFill>
                    <a:srgbClr val="005B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96" name="Freeform 5572"/>
                <p:cNvSpPr>
                  <a:spLocks/>
                </p:cNvSpPr>
                <p:nvPr/>
              </p:nvSpPr>
              <p:spPr bwMode="auto">
                <a:xfrm>
                  <a:off x="3176" y="3306"/>
                  <a:ext cx="60" cy="4"/>
                </a:xfrm>
                <a:custGeom>
                  <a:avLst/>
                  <a:gdLst/>
                  <a:ahLst/>
                  <a:cxnLst>
                    <a:cxn ang="0">
                      <a:pos x="60" y="4"/>
                    </a:cxn>
                    <a:cxn ang="0">
                      <a:pos x="26" y="0"/>
                    </a:cxn>
                    <a:cxn ang="0">
                      <a:pos x="0" y="0"/>
                    </a:cxn>
                    <a:cxn ang="0">
                      <a:pos x="32" y="4"/>
                    </a:cxn>
                    <a:cxn ang="0">
                      <a:pos x="60" y="4"/>
                    </a:cxn>
                  </a:cxnLst>
                  <a:rect l="0" t="0" r="r" b="b"/>
                  <a:pathLst>
                    <a:path w="60" h="4">
                      <a:moveTo>
                        <a:pt x="60" y="4"/>
                      </a:moveTo>
                      <a:lnTo>
                        <a:pt x="26" y="0"/>
                      </a:lnTo>
                      <a:lnTo>
                        <a:pt x="0" y="0"/>
                      </a:lnTo>
                      <a:lnTo>
                        <a:pt x="32" y="4"/>
                      </a:lnTo>
                      <a:lnTo>
                        <a:pt x="60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97" name="Freeform 5573"/>
                <p:cNvSpPr>
                  <a:spLocks/>
                </p:cNvSpPr>
                <p:nvPr/>
              </p:nvSpPr>
              <p:spPr bwMode="auto">
                <a:xfrm>
                  <a:off x="3148" y="3304"/>
                  <a:ext cx="60" cy="6"/>
                </a:xfrm>
                <a:custGeom>
                  <a:avLst/>
                  <a:gdLst/>
                  <a:ahLst/>
                  <a:cxnLst>
                    <a:cxn ang="0">
                      <a:pos x="60" y="6"/>
                    </a:cxn>
                    <a:cxn ang="0">
                      <a:pos x="28" y="2"/>
                    </a:cxn>
                    <a:cxn ang="0">
                      <a:pos x="0" y="0"/>
                    </a:cxn>
                    <a:cxn ang="0">
                      <a:pos x="32" y="4"/>
                    </a:cxn>
                    <a:cxn ang="0">
                      <a:pos x="60" y="6"/>
                    </a:cxn>
                  </a:cxnLst>
                  <a:rect l="0" t="0" r="r" b="b"/>
                  <a:pathLst>
                    <a:path w="60" h="6">
                      <a:moveTo>
                        <a:pt x="60" y="6"/>
                      </a:moveTo>
                      <a:lnTo>
                        <a:pt x="28" y="2"/>
                      </a:lnTo>
                      <a:lnTo>
                        <a:pt x="0" y="0"/>
                      </a:lnTo>
                      <a:lnTo>
                        <a:pt x="32" y="4"/>
                      </a:lnTo>
                      <a:lnTo>
                        <a:pt x="60" y="6"/>
                      </a:lnTo>
                      <a:close/>
                    </a:path>
                  </a:pathLst>
                </a:custGeom>
                <a:solidFill>
                  <a:srgbClr val="005300"/>
                </a:solidFill>
                <a:ln w="0">
                  <a:solidFill>
                    <a:srgbClr val="0053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98" name="Freeform 5574"/>
                <p:cNvSpPr>
                  <a:spLocks/>
                </p:cNvSpPr>
                <p:nvPr/>
              </p:nvSpPr>
              <p:spPr bwMode="auto">
                <a:xfrm>
                  <a:off x="3148" y="3304"/>
                  <a:ext cx="60" cy="6"/>
                </a:xfrm>
                <a:custGeom>
                  <a:avLst/>
                  <a:gdLst/>
                  <a:ahLst/>
                  <a:cxnLst>
                    <a:cxn ang="0">
                      <a:pos x="60" y="6"/>
                    </a:cxn>
                    <a:cxn ang="0">
                      <a:pos x="28" y="2"/>
                    </a:cxn>
                    <a:cxn ang="0">
                      <a:pos x="0" y="0"/>
                    </a:cxn>
                    <a:cxn ang="0">
                      <a:pos x="32" y="4"/>
                    </a:cxn>
                    <a:cxn ang="0">
                      <a:pos x="60" y="6"/>
                    </a:cxn>
                  </a:cxnLst>
                  <a:rect l="0" t="0" r="r" b="b"/>
                  <a:pathLst>
                    <a:path w="60" h="6">
                      <a:moveTo>
                        <a:pt x="60" y="6"/>
                      </a:moveTo>
                      <a:lnTo>
                        <a:pt x="28" y="2"/>
                      </a:lnTo>
                      <a:lnTo>
                        <a:pt x="0" y="0"/>
                      </a:lnTo>
                      <a:lnTo>
                        <a:pt x="32" y="4"/>
                      </a:lnTo>
                      <a:lnTo>
                        <a:pt x="6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199" name="Freeform 5575"/>
                <p:cNvSpPr>
                  <a:spLocks/>
                </p:cNvSpPr>
                <p:nvPr/>
              </p:nvSpPr>
              <p:spPr bwMode="auto">
                <a:xfrm>
                  <a:off x="3120" y="3304"/>
                  <a:ext cx="60" cy="4"/>
                </a:xfrm>
                <a:custGeom>
                  <a:avLst/>
                  <a:gdLst/>
                  <a:ahLst/>
                  <a:cxnLst>
                    <a:cxn ang="0">
                      <a:pos x="60" y="4"/>
                    </a:cxn>
                    <a:cxn ang="0">
                      <a:pos x="28" y="0"/>
                    </a:cxn>
                    <a:cxn ang="0">
                      <a:pos x="0" y="0"/>
                    </a:cxn>
                    <a:cxn ang="0">
                      <a:pos x="32" y="2"/>
                    </a:cxn>
                    <a:cxn ang="0">
                      <a:pos x="60" y="4"/>
                    </a:cxn>
                  </a:cxnLst>
                  <a:rect l="0" t="0" r="r" b="b"/>
                  <a:pathLst>
                    <a:path w="60" h="4">
                      <a:moveTo>
                        <a:pt x="60" y="4"/>
                      </a:moveTo>
                      <a:lnTo>
                        <a:pt x="28" y="0"/>
                      </a:lnTo>
                      <a:lnTo>
                        <a:pt x="0" y="0"/>
                      </a:lnTo>
                      <a:lnTo>
                        <a:pt x="32" y="2"/>
                      </a:lnTo>
                      <a:lnTo>
                        <a:pt x="60" y="4"/>
                      </a:lnTo>
                      <a:close/>
                    </a:path>
                  </a:pathLst>
                </a:custGeom>
                <a:solidFill>
                  <a:srgbClr val="CC0031"/>
                </a:solidFill>
                <a:ln w="0">
                  <a:solidFill>
                    <a:srgbClr val="CC003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00" name="Freeform 5576"/>
                <p:cNvSpPr>
                  <a:spLocks/>
                </p:cNvSpPr>
                <p:nvPr/>
              </p:nvSpPr>
              <p:spPr bwMode="auto">
                <a:xfrm>
                  <a:off x="3120" y="3304"/>
                  <a:ext cx="60" cy="4"/>
                </a:xfrm>
                <a:custGeom>
                  <a:avLst/>
                  <a:gdLst/>
                  <a:ahLst/>
                  <a:cxnLst>
                    <a:cxn ang="0">
                      <a:pos x="60" y="4"/>
                    </a:cxn>
                    <a:cxn ang="0">
                      <a:pos x="28" y="0"/>
                    </a:cxn>
                    <a:cxn ang="0">
                      <a:pos x="0" y="0"/>
                    </a:cxn>
                    <a:cxn ang="0">
                      <a:pos x="32" y="2"/>
                    </a:cxn>
                    <a:cxn ang="0">
                      <a:pos x="60" y="4"/>
                    </a:cxn>
                  </a:cxnLst>
                  <a:rect l="0" t="0" r="r" b="b"/>
                  <a:pathLst>
                    <a:path w="60" h="4">
                      <a:moveTo>
                        <a:pt x="60" y="4"/>
                      </a:moveTo>
                      <a:lnTo>
                        <a:pt x="28" y="0"/>
                      </a:lnTo>
                      <a:lnTo>
                        <a:pt x="0" y="0"/>
                      </a:lnTo>
                      <a:lnTo>
                        <a:pt x="32" y="2"/>
                      </a:lnTo>
                      <a:lnTo>
                        <a:pt x="60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01" name="Freeform 5577"/>
                <p:cNvSpPr>
                  <a:spLocks/>
                </p:cNvSpPr>
                <p:nvPr/>
              </p:nvSpPr>
              <p:spPr bwMode="auto">
                <a:xfrm>
                  <a:off x="3090" y="3302"/>
                  <a:ext cx="62" cy="4"/>
                </a:xfrm>
                <a:custGeom>
                  <a:avLst/>
                  <a:gdLst/>
                  <a:ahLst/>
                  <a:cxnLst>
                    <a:cxn ang="0">
                      <a:pos x="62" y="4"/>
                    </a:cxn>
                    <a:cxn ang="0">
                      <a:pos x="30" y="2"/>
                    </a:cxn>
                    <a:cxn ang="0">
                      <a:pos x="0" y="0"/>
                    </a:cxn>
                    <a:cxn ang="0">
                      <a:pos x="34" y="2"/>
                    </a:cxn>
                    <a:cxn ang="0">
                      <a:pos x="62" y="4"/>
                    </a:cxn>
                  </a:cxnLst>
                  <a:rect l="0" t="0" r="r" b="b"/>
                  <a:pathLst>
                    <a:path w="62" h="4">
                      <a:moveTo>
                        <a:pt x="62" y="4"/>
                      </a:moveTo>
                      <a:lnTo>
                        <a:pt x="30" y="2"/>
                      </a:lnTo>
                      <a:lnTo>
                        <a:pt x="0" y="0"/>
                      </a:lnTo>
                      <a:lnTo>
                        <a:pt x="34" y="2"/>
                      </a:lnTo>
                      <a:lnTo>
                        <a:pt x="62" y="4"/>
                      </a:lnTo>
                      <a:close/>
                    </a:path>
                  </a:pathLst>
                </a:custGeom>
                <a:solidFill>
                  <a:srgbClr val="D20034"/>
                </a:solidFill>
                <a:ln w="0">
                  <a:solidFill>
                    <a:srgbClr val="D2003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02" name="Freeform 5578"/>
                <p:cNvSpPr>
                  <a:spLocks/>
                </p:cNvSpPr>
                <p:nvPr/>
              </p:nvSpPr>
              <p:spPr bwMode="auto">
                <a:xfrm>
                  <a:off x="3090" y="3302"/>
                  <a:ext cx="62" cy="4"/>
                </a:xfrm>
                <a:custGeom>
                  <a:avLst/>
                  <a:gdLst/>
                  <a:ahLst/>
                  <a:cxnLst>
                    <a:cxn ang="0">
                      <a:pos x="62" y="4"/>
                    </a:cxn>
                    <a:cxn ang="0">
                      <a:pos x="30" y="2"/>
                    </a:cxn>
                    <a:cxn ang="0">
                      <a:pos x="0" y="0"/>
                    </a:cxn>
                    <a:cxn ang="0">
                      <a:pos x="34" y="2"/>
                    </a:cxn>
                    <a:cxn ang="0">
                      <a:pos x="62" y="4"/>
                    </a:cxn>
                  </a:cxnLst>
                  <a:rect l="0" t="0" r="r" b="b"/>
                  <a:pathLst>
                    <a:path w="62" h="4">
                      <a:moveTo>
                        <a:pt x="62" y="4"/>
                      </a:moveTo>
                      <a:lnTo>
                        <a:pt x="30" y="2"/>
                      </a:lnTo>
                      <a:lnTo>
                        <a:pt x="0" y="0"/>
                      </a:lnTo>
                      <a:lnTo>
                        <a:pt x="34" y="2"/>
                      </a:lnTo>
                      <a:lnTo>
                        <a:pt x="62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03" name="Freeform 5579"/>
                <p:cNvSpPr>
                  <a:spLocks/>
                </p:cNvSpPr>
                <p:nvPr/>
              </p:nvSpPr>
              <p:spPr bwMode="auto">
                <a:xfrm>
                  <a:off x="3060" y="3302"/>
                  <a:ext cx="64" cy="2"/>
                </a:xfrm>
                <a:custGeom>
                  <a:avLst/>
                  <a:gdLst/>
                  <a:ahLst/>
                  <a:cxnLst>
                    <a:cxn ang="0">
                      <a:pos x="64" y="2"/>
                    </a:cxn>
                    <a:cxn ang="0">
                      <a:pos x="30" y="0"/>
                    </a:cxn>
                    <a:cxn ang="0">
                      <a:pos x="0" y="0"/>
                    </a:cxn>
                    <a:cxn ang="0">
                      <a:pos x="34" y="0"/>
                    </a:cxn>
                    <a:cxn ang="0">
                      <a:pos x="64" y="2"/>
                    </a:cxn>
                  </a:cxnLst>
                  <a:rect l="0" t="0" r="r" b="b"/>
                  <a:pathLst>
                    <a:path w="64" h="2">
                      <a:moveTo>
                        <a:pt x="64" y="2"/>
                      </a:moveTo>
                      <a:lnTo>
                        <a:pt x="30" y="0"/>
                      </a:lnTo>
                      <a:lnTo>
                        <a:pt x="0" y="0"/>
                      </a:lnTo>
                      <a:lnTo>
                        <a:pt x="34" y="0"/>
                      </a:lnTo>
                      <a:lnTo>
                        <a:pt x="64" y="2"/>
                      </a:lnTo>
                      <a:close/>
                    </a:path>
                  </a:pathLst>
                </a:custGeom>
                <a:solidFill>
                  <a:srgbClr val="D80035"/>
                </a:solidFill>
                <a:ln w="0">
                  <a:solidFill>
                    <a:srgbClr val="D8003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04" name="Freeform 5580"/>
                <p:cNvSpPr>
                  <a:spLocks/>
                </p:cNvSpPr>
                <p:nvPr/>
              </p:nvSpPr>
              <p:spPr bwMode="auto">
                <a:xfrm>
                  <a:off x="3060" y="3302"/>
                  <a:ext cx="64" cy="2"/>
                </a:xfrm>
                <a:custGeom>
                  <a:avLst/>
                  <a:gdLst/>
                  <a:ahLst/>
                  <a:cxnLst>
                    <a:cxn ang="0">
                      <a:pos x="64" y="2"/>
                    </a:cxn>
                    <a:cxn ang="0">
                      <a:pos x="30" y="0"/>
                    </a:cxn>
                    <a:cxn ang="0">
                      <a:pos x="0" y="0"/>
                    </a:cxn>
                    <a:cxn ang="0">
                      <a:pos x="34" y="0"/>
                    </a:cxn>
                    <a:cxn ang="0">
                      <a:pos x="64" y="2"/>
                    </a:cxn>
                  </a:cxnLst>
                  <a:rect l="0" t="0" r="r" b="b"/>
                  <a:pathLst>
                    <a:path w="64" h="2">
                      <a:moveTo>
                        <a:pt x="64" y="2"/>
                      </a:moveTo>
                      <a:lnTo>
                        <a:pt x="30" y="0"/>
                      </a:lnTo>
                      <a:lnTo>
                        <a:pt x="0" y="0"/>
                      </a:lnTo>
                      <a:lnTo>
                        <a:pt x="34" y="0"/>
                      </a:lnTo>
                      <a:lnTo>
                        <a:pt x="64" y="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05" name="Freeform 5581"/>
                <p:cNvSpPr>
                  <a:spLocks/>
                </p:cNvSpPr>
                <p:nvPr/>
              </p:nvSpPr>
              <p:spPr bwMode="auto">
                <a:xfrm>
                  <a:off x="3030" y="3300"/>
                  <a:ext cx="64" cy="2"/>
                </a:xfrm>
                <a:custGeom>
                  <a:avLst/>
                  <a:gdLst/>
                  <a:ahLst/>
                  <a:cxnLst>
                    <a:cxn ang="0">
                      <a:pos x="64" y="2"/>
                    </a:cxn>
                    <a:cxn ang="0">
                      <a:pos x="30" y="2"/>
                    </a:cxn>
                    <a:cxn ang="0">
                      <a:pos x="0" y="2"/>
                    </a:cxn>
                    <a:cxn ang="0">
                      <a:pos x="34" y="0"/>
                    </a:cxn>
                    <a:cxn ang="0">
                      <a:pos x="64" y="2"/>
                    </a:cxn>
                  </a:cxnLst>
                  <a:rect l="0" t="0" r="r" b="b"/>
                  <a:pathLst>
                    <a:path w="64" h="2">
                      <a:moveTo>
                        <a:pt x="64" y="2"/>
                      </a:moveTo>
                      <a:lnTo>
                        <a:pt x="30" y="2"/>
                      </a:lnTo>
                      <a:lnTo>
                        <a:pt x="0" y="2"/>
                      </a:lnTo>
                      <a:lnTo>
                        <a:pt x="34" y="0"/>
                      </a:lnTo>
                      <a:lnTo>
                        <a:pt x="64" y="2"/>
                      </a:lnTo>
                      <a:close/>
                    </a:path>
                  </a:pathLst>
                </a:custGeom>
                <a:solidFill>
                  <a:srgbClr val="DC0032"/>
                </a:solidFill>
                <a:ln w="0">
                  <a:solidFill>
                    <a:srgbClr val="DC003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06" name="Freeform 5582"/>
                <p:cNvSpPr>
                  <a:spLocks/>
                </p:cNvSpPr>
                <p:nvPr/>
              </p:nvSpPr>
              <p:spPr bwMode="auto">
                <a:xfrm>
                  <a:off x="3030" y="3300"/>
                  <a:ext cx="64" cy="2"/>
                </a:xfrm>
                <a:custGeom>
                  <a:avLst/>
                  <a:gdLst/>
                  <a:ahLst/>
                  <a:cxnLst>
                    <a:cxn ang="0">
                      <a:pos x="64" y="2"/>
                    </a:cxn>
                    <a:cxn ang="0">
                      <a:pos x="30" y="2"/>
                    </a:cxn>
                    <a:cxn ang="0">
                      <a:pos x="0" y="2"/>
                    </a:cxn>
                    <a:cxn ang="0">
                      <a:pos x="34" y="0"/>
                    </a:cxn>
                    <a:cxn ang="0">
                      <a:pos x="64" y="2"/>
                    </a:cxn>
                  </a:cxnLst>
                  <a:rect l="0" t="0" r="r" b="b"/>
                  <a:pathLst>
                    <a:path w="64" h="2">
                      <a:moveTo>
                        <a:pt x="64" y="2"/>
                      </a:moveTo>
                      <a:lnTo>
                        <a:pt x="30" y="2"/>
                      </a:lnTo>
                      <a:lnTo>
                        <a:pt x="0" y="2"/>
                      </a:lnTo>
                      <a:lnTo>
                        <a:pt x="34" y="0"/>
                      </a:lnTo>
                      <a:lnTo>
                        <a:pt x="64" y="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07" name="Freeform 5583"/>
                <p:cNvSpPr>
                  <a:spLocks/>
                </p:cNvSpPr>
                <p:nvPr/>
              </p:nvSpPr>
              <p:spPr bwMode="auto">
                <a:xfrm>
                  <a:off x="3000" y="3298"/>
                  <a:ext cx="64" cy="4"/>
                </a:xfrm>
                <a:custGeom>
                  <a:avLst/>
                  <a:gdLst/>
                  <a:ahLst/>
                  <a:cxnLst>
                    <a:cxn ang="0">
                      <a:pos x="64" y="2"/>
                    </a:cxn>
                    <a:cxn ang="0">
                      <a:pos x="30" y="4"/>
                    </a:cxn>
                    <a:cxn ang="0">
                      <a:pos x="0" y="4"/>
                    </a:cxn>
                    <a:cxn ang="0">
                      <a:pos x="32" y="0"/>
                    </a:cxn>
                    <a:cxn ang="0">
                      <a:pos x="64" y="2"/>
                    </a:cxn>
                  </a:cxnLst>
                  <a:rect l="0" t="0" r="r" b="b"/>
                  <a:pathLst>
                    <a:path w="64" h="4">
                      <a:moveTo>
                        <a:pt x="64" y="2"/>
                      </a:moveTo>
                      <a:lnTo>
                        <a:pt x="30" y="4"/>
                      </a:lnTo>
                      <a:lnTo>
                        <a:pt x="0" y="4"/>
                      </a:lnTo>
                      <a:lnTo>
                        <a:pt x="32" y="0"/>
                      </a:lnTo>
                      <a:lnTo>
                        <a:pt x="64" y="2"/>
                      </a:lnTo>
                      <a:close/>
                    </a:path>
                  </a:pathLst>
                </a:custGeom>
                <a:solidFill>
                  <a:srgbClr val="DE002C"/>
                </a:solidFill>
                <a:ln w="0">
                  <a:solidFill>
                    <a:srgbClr val="DE002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08" name="Freeform 5584"/>
                <p:cNvSpPr>
                  <a:spLocks/>
                </p:cNvSpPr>
                <p:nvPr/>
              </p:nvSpPr>
              <p:spPr bwMode="auto">
                <a:xfrm>
                  <a:off x="3000" y="3298"/>
                  <a:ext cx="64" cy="4"/>
                </a:xfrm>
                <a:custGeom>
                  <a:avLst/>
                  <a:gdLst/>
                  <a:ahLst/>
                  <a:cxnLst>
                    <a:cxn ang="0">
                      <a:pos x="64" y="2"/>
                    </a:cxn>
                    <a:cxn ang="0">
                      <a:pos x="30" y="4"/>
                    </a:cxn>
                    <a:cxn ang="0">
                      <a:pos x="0" y="4"/>
                    </a:cxn>
                    <a:cxn ang="0">
                      <a:pos x="32" y="0"/>
                    </a:cxn>
                    <a:cxn ang="0">
                      <a:pos x="64" y="2"/>
                    </a:cxn>
                  </a:cxnLst>
                  <a:rect l="0" t="0" r="r" b="b"/>
                  <a:pathLst>
                    <a:path w="64" h="4">
                      <a:moveTo>
                        <a:pt x="64" y="2"/>
                      </a:moveTo>
                      <a:lnTo>
                        <a:pt x="30" y="4"/>
                      </a:lnTo>
                      <a:lnTo>
                        <a:pt x="0" y="4"/>
                      </a:lnTo>
                      <a:lnTo>
                        <a:pt x="32" y="0"/>
                      </a:lnTo>
                      <a:lnTo>
                        <a:pt x="64" y="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09" name="Freeform 5585"/>
                <p:cNvSpPr>
                  <a:spLocks/>
                </p:cNvSpPr>
                <p:nvPr/>
              </p:nvSpPr>
              <p:spPr bwMode="auto">
                <a:xfrm>
                  <a:off x="2968" y="3298"/>
                  <a:ext cx="64" cy="8"/>
                </a:xfrm>
                <a:custGeom>
                  <a:avLst/>
                  <a:gdLst/>
                  <a:ahLst/>
                  <a:cxnLst>
                    <a:cxn ang="0">
                      <a:pos x="64" y="0"/>
                    </a:cxn>
                    <a:cxn ang="0">
                      <a:pos x="32" y="4"/>
                    </a:cxn>
                    <a:cxn ang="0">
                      <a:pos x="0" y="8"/>
                    </a:cxn>
                    <a:cxn ang="0">
                      <a:pos x="34" y="2"/>
                    </a:cxn>
                    <a:cxn ang="0">
                      <a:pos x="64" y="0"/>
                    </a:cxn>
                  </a:cxnLst>
                  <a:rect l="0" t="0" r="r" b="b"/>
                  <a:pathLst>
                    <a:path w="64" h="8">
                      <a:moveTo>
                        <a:pt x="64" y="0"/>
                      </a:moveTo>
                      <a:lnTo>
                        <a:pt x="32" y="4"/>
                      </a:lnTo>
                      <a:lnTo>
                        <a:pt x="0" y="8"/>
                      </a:lnTo>
                      <a:lnTo>
                        <a:pt x="34" y="2"/>
                      </a:lnTo>
                      <a:lnTo>
                        <a:pt x="64" y="0"/>
                      </a:lnTo>
                      <a:close/>
                    </a:path>
                  </a:pathLst>
                </a:custGeom>
                <a:solidFill>
                  <a:srgbClr val="DE001F"/>
                </a:solidFill>
                <a:ln w="0">
                  <a:solidFill>
                    <a:srgbClr val="DE001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10" name="Freeform 5586"/>
                <p:cNvSpPr>
                  <a:spLocks/>
                </p:cNvSpPr>
                <p:nvPr/>
              </p:nvSpPr>
              <p:spPr bwMode="auto">
                <a:xfrm>
                  <a:off x="2968" y="3298"/>
                  <a:ext cx="64" cy="8"/>
                </a:xfrm>
                <a:custGeom>
                  <a:avLst/>
                  <a:gdLst/>
                  <a:ahLst/>
                  <a:cxnLst>
                    <a:cxn ang="0">
                      <a:pos x="64" y="0"/>
                    </a:cxn>
                    <a:cxn ang="0">
                      <a:pos x="32" y="4"/>
                    </a:cxn>
                    <a:cxn ang="0">
                      <a:pos x="0" y="8"/>
                    </a:cxn>
                    <a:cxn ang="0">
                      <a:pos x="34" y="2"/>
                    </a:cxn>
                    <a:cxn ang="0">
                      <a:pos x="64" y="0"/>
                    </a:cxn>
                  </a:cxnLst>
                  <a:rect l="0" t="0" r="r" b="b"/>
                  <a:pathLst>
                    <a:path w="64" h="8">
                      <a:moveTo>
                        <a:pt x="64" y="0"/>
                      </a:moveTo>
                      <a:lnTo>
                        <a:pt x="32" y="4"/>
                      </a:lnTo>
                      <a:lnTo>
                        <a:pt x="0" y="8"/>
                      </a:lnTo>
                      <a:lnTo>
                        <a:pt x="34" y="2"/>
                      </a:lnTo>
                      <a:lnTo>
                        <a:pt x="64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11" name="Freeform 5587"/>
                <p:cNvSpPr>
                  <a:spLocks/>
                </p:cNvSpPr>
                <p:nvPr/>
              </p:nvSpPr>
              <p:spPr bwMode="auto">
                <a:xfrm>
                  <a:off x="2936" y="3300"/>
                  <a:ext cx="66" cy="10"/>
                </a:xfrm>
                <a:custGeom>
                  <a:avLst/>
                  <a:gdLst/>
                  <a:ahLst/>
                  <a:cxnLst>
                    <a:cxn ang="0">
                      <a:pos x="66" y="0"/>
                    </a:cxn>
                    <a:cxn ang="0">
                      <a:pos x="32" y="6"/>
                    </a:cxn>
                    <a:cxn ang="0">
                      <a:pos x="0" y="10"/>
                    </a:cxn>
                    <a:cxn ang="0">
                      <a:pos x="32" y="4"/>
                    </a:cxn>
                    <a:cxn ang="0">
                      <a:pos x="66" y="0"/>
                    </a:cxn>
                  </a:cxnLst>
                  <a:rect l="0" t="0" r="r" b="b"/>
                  <a:pathLst>
                    <a:path w="66" h="10">
                      <a:moveTo>
                        <a:pt x="66" y="0"/>
                      </a:moveTo>
                      <a:lnTo>
                        <a:pt x="32" y="6"/>
                      </a:lnTo>
                      <a:lnTo>
                        <a:pt x="0" y="10"/>
                      </a:lnTo>
                      <a:lnTo>
                        <a:pt x="32" y="4"/>
                      </a:lnTo>
                      <a:lnTo>
                        <a:pt x="66" y="0"/>
                      </a:lnTo>
                      <a:close/>
                    </a:path>
                  </a:pathLst>
                </a:custGeom>
                <a:solidFill>
                  <a:srgbClr val="D9000D"/>
                </a:solidFill>
                <a:ln w="0">
                  <a:solidFill>
                    <a:srgbClr val="D9000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12" name="Freeform 5588"/>
                <p:cNvSpPr>
                  <a:spLocks/>
                </p:cNvSpPr>
                <p:nvPr/>
              </p:nvSpPr>
              <p:spPr bwMode="auto">
                <a:xfrm>
                  <a:off x="2936" y="3300"/>
                  <a:ext cx="66" cy="10"/>
                </a:xfrm>
                <a:custGeom>
                  <a:avLst/>
                  <a:gdLst/>
                  <a:ahLst/>
                  <a:cxnLst>
                    <a:cxn ang="0">
                      <a:pos x="66" y="0"/>
                    </a:cxn>
                    <a:cxn ang="0">
                      <a:pos x="32" y="6"/>
                    </a:cxn>
                    <a:cxn ang="0">
                      <a:pos x="0" y="10"/>
                    </a:cxn>
                    <a:cxn ang="0">
                      <a:pos x="32" y="4"/>
                    </a:cxn>
                    <a:cxn ang="0">
                      <a:pos x="66" y="0"/>
                    </a:cxn>
                  </a:cxnLst>
                  <a:rect l="0" t="0" r="r" b="b"/>
                  <a:pathLst>
                    <a:path w="66" h="10">
                      <a:moveTo>
                        <a:pt x="66" y="0"/>
                      </a:moveTo>
                      <a:lnTo>
                        <a:pt x="32" y="6"/>
                      </a:lnTo>
                      <a:lnTo>
                        <a:pt x="0" y="10"/>
                      </a:lnTo>
                      <a:lnTo>
                        <a:pt x="32" y="4"/>
                      </a:lnTo>
                      <a:lnTo>
                        <a:pt x="66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13" name="Freeform 5589"/>
                <p:cNvSpPr>
                  <a:spLocks/>
                </p:cNvSpPr>
                <p:nvPr/>
              </p:nvSpPr>
              <p:spPr bwMode="auto">
                <a:xfrm>
                  <a:off x="2902" y="3304"/>
                  <a:ext cx="66" cy="16"/>
                </a:xfrm>
                <a:custGeom>
                  <a:avLst/>
                  <a:gdLst/>
                  <a:ahLst/>
                  <a:cxnLst>
                    <a:cxn ang="0">
                      <a:pos x="66" y="0"/>
                    </a:cxn>
                    <a:cxn ang="0">
                      <a:pos x="34" y="6"/>
                    </a:cxn>
                    <a:cxn ang="0">
                      <a:pos x="0" y="16"/>
                    </a:cxn>
                    <a:cxn ang="0">
                      <a:pos x="34" y="8"/>
                    </a:cxn>
                    <a:cxn ang="0">
                      <a:pos x="66" y="0"/>
                    </a:cxn>
                  </a:cxnLst>
                  <a:rect l="0" t="0" r="r" b="b"/>
                  <a:pathLst>
                    <a:path w="66" h="16">
                      <a:moveTo>
                        <a:pt x="66" y="0"/>
                      </a:moveTo>
                      <a:lnTo>
                        <a:pt x="34" y="6"/>
                      </a:lnTo>
                      <a:lnTo>
                        <a:pt x="0" y="16"/>
                      </a:lnTo>
                      <a:lnTo>
                        <a:pt x="34" y="8"/>
                      </a:lnTo>
                      <a:lnTo>
                        <a:pt x="66" y="0"/>
                      </a:lnTo>
                      <a:close/>
                    </a:path>
                  </a:pathLst>
                </a:custGeom>
                <a:solidFill>
                  <a:srgbClr val="000E0C"/>
                </a:solidFill>
                <a:ln w="0">
                  <a:solidFill>
                    <a:srgbClr val="000E0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14" name="Freeform 5590"/>
                <p:cNvSpPr>
                  <a:spLocks/>
                </p:cNvSpPr>
                <p:nvPr/>
              </p:nvSpPr>
              <p:spPr bwMode="auto">
                <a:xfrm>
                  <a:off x="2902" y="3304"/>
                  <a:ext cx="66" cy="16"/>
                </a:xfrm>
                <a:custGeom>
                  <a:avLst/>
                  <a:gdLst/>
                  <a:ahLst/>
                  <a:cxnLst>
                    <a:cxn ang="0">
                      <a:pos x="66" y="0"/>
                    </a:cxn>
                    <a:cxn ang="0">
                      <a:pos x="34" y="6"/>
                    </a:cxn>
                    <a:cxn ang="0">
                      <a:pos x="0" y="16"/>
                    </a:cxn>
                    <a:cxn ang="0">
                      <a:pos x="34" y="8"/>
                    </a:cxn>
                    <a:cxn ang="0">
                      <a:pos x="66" y="0"/>
                    </a:cxn>
                  </a:cxnLst>
                  <a:rect l="0" t="0" r="r" b="b"/>
                  <a:pathLst>
                    <a:path w="66" h="16">
                      <a:moveTo>
                        <a:pt x="66" y="0"/>
                      </a:moveTo>
                      <a:lnTo>
                        <a:pt x="34" y="6"/>
                      </a:lnTo>
                      <a:lnTo>
                        <a:pt x="0" y="16"/>
                      </a:lnTo>
                      <a:lnTo>
                        <a:pt x="34" y="8"/>
                      </a:lnTo>
                      <a:lnTo>
                        <a:pt x="66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15" name="Freeform 5591"/>
                <p:cNvSpPr>
                  <a:spLocks/>
                </p:cNvSpPr>
                <p:nvPr/>
              </p:nvSpPr>
              <p:spPr bwMode="auto">
                <a:xfrm>
                  <a:off x="2870" y="3312"/>
                  <a:ext cx="66" cy="20"/>
                </a:xfrm>
                <a:custGeom>
                  <a:avLst/>
                  <a:gdLst/>
                  <a:ahLst/>
                  <a:cxnLst>
                    <a:cxn ang="0">
                      <a:pos x="66" y="0"/>
                    </a:cxn>
                    <a:cxn ang="0">
                      <a:pos x="32" y="8"/>
                    </a:cxn>
                    <a:cxn ang="0">
                      <a:pos x="0" y="20"/>
                    </a:cxn>
                    <a:cxn ang="0">
                      <a:pos x="32" y="14"/>
                    </a:cxn>
                    <a:cxn ang="0">
                      <a:pos x="66" y="0"/>
                    </a:cxn>
                  </a:cxnLst>
                  <a:rect l="0" t="0" r="r" b="b"/>
                  <a:pathLst>
                    <a:path w="66" h="20">
                      <a:moveTo>
                        <a:pt x="66" y="0"/>
                      </a:moveTo>
                      <a:lnTo>
                        <a:pt x="32" y="8"/>
                      </a:lnTo>
                      <a:lnTo>
                        <a:pt x="0" y="20"/>
                      </a:lnTo>
                      <a:lnTo>
                        <a:pt x="32" y="14"/>
                      </a:lnTo>
                      <a:lnTo>
                        <a:pt x="66" y="0"/>
                      </a:lnTo>
                      <a:close/>
                    </a:path>
                  </a:pathLst>
                </a:custGeom>
                <a:solidFill>
                  <a:srgbClr val="000A2F"/>
                </a:solidFill>
                <a:ln w="0">
                  <a:solidFill>
                    <a:srgbClr val="000A2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16" name="Freeform 5592"/>
                <p:cNvSpPr>
                  <a:spLocks/>
                </p:cNvSpPr>
                <p:nvPr/>
              </p:nvSpPr>
              <p:spPr bwMode="auto">
                <a:xfrm>
                  <a:off x="2870" y="3312"/>
                  <a:ext cx="66" cy="20"/>
                </a:xfrm>
                <a:custGeom>
                  <a:avLst/>
                  <a:gdLst/>
                  <a:ahLst/>
                  <a:cxnLst>
                    <a:cxn ang="0">
                      <a:pos x="66" y="0"/>
                    </a:cxn>
                    <a:cxn ang="0">
                      <a:pos x="32" y="8"/>
                    </a:cxn>
                    <a:cxn ang="0">
                      <a:pos x="0" y="20"/>
                    </a:cxn>
                    <a:cxn ang="0">
                      <a:pos x="32" y="14"/>
                    </a:cxn>
                    <a:cxn ang="0">
                      <a:pos x="66" y="0"/>
                    </a:cxn>
                  </a:cxnLst>
                  <a:rect l="0" t="0" r="r" b="b"/>
                  <a:pathLst>
                    <a:path w="66" h="20">
                      <a:moveTo>
                        <a:pt x="66" y="0"/>
                      </a:moveTo>
                      <a:lnTo>
                        <a:pt x="32" y="8"/>
                      </a:lnTo>
                      <a:lnTo>
                        <a:pt x="0" y="20"/>
                      </a:lnTo>
                      <a:lnTo>
                        <a:pt x="32" y="14"/>
                      </a:lnTo>
                      <a:lnTo>
                        <a:pt x="66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17" name="Freeform 5593"/>
                <p:cNvSpPr>
                  <a:spLocks/>
                </p:cNvSpPr>
                <p:nvPr/>
              </p:nvSpPr>
              <p:spPr bwMode="auto">
                <a:xfrm>
                  <a:off x="2834" y="3326"/>
                  <a:ext cx="68" cy="26"/>
                </a:xfrm>
                <a:custGeom>
                  <a:avLst/>
                  <a:gdLst/>
                  <a:ahLst/>
                  <a:cxnLst>
                    <a:cxn ang="0">
                      <a:pos x="68" y="0"/>
                    </a:cxn>
                    <a:cxn ang="0">
                      <a:pos x="36" y="6"/>
                    </a:cxn>
                    <a:cxn ang="0">
                      <a:pos x="0" y="26"/>
                    </a:cxn>
                    <a:cxn ang="0">
                      <a:pos x="34" y="18"/>
                    </a:cxn>
                    <a:cxn ang="0">
                      <a:pos x="68" y="0"/>
                    </a:cxn>
                  </a:cxnLst>
                  <a:rect l="0" t="0" r="r" b="b"/>
                  <a:pathLst>
                    <a:path w="68" h="26">
                      <a:moveTo>
                        <a:pt x="68" y="0"/>
                      </a:moveTo>
                      <a:lnTo>
                        <a:pt x="36" y="6"/>
                      </a:lnTo>
                      <a:lnTo>
                        <a:pt x="0" y="26"/>
                      </a:lnTo>
                      <a:lnTo>
                        <a:pt x="34" y="18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000957"/>
                </a:solidFill>
                <a:ln w="0">
                  <a:solidFill>
                    <a:srgbClr val="00095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18" name="Freeform 5594"/>
                <p:cNvSpPr>
                  <a:spLocks/>
                </p:cNvSpPr>
                <p:nvPr/>
              </p:nvSpPr>
              <p:spPr bwMode="auto">
                <a:xfrm>
                  <a:off x="2834" y="3326"/>
                  <a:ext cx="68" cy="26"/>
                </a:xfrm>
                <a:custGeom>
                  <a:avLst/>
                  <a:gdLst/>
                  <a:ahLst/>
                  <a:cxnLst>
                    <a:cxn ang="0">
                      <a:pos x="68" y="0"/>
                    </a:cxn>
                    <a:cxn ang="0">
                      <a:pos x="36" y="6"/>
                    </a:cxn>
                    <a:cxn ang="0">
                      <a:pos x="0" y="26"/>
                    </a:cxn>
                    <a:cxn ang="0">
                      <a:pos x="34" y="18"/>
                    </a:cxn>
                    <a:cxn ang="0">
                      <a:pos x="68" y="0"/>
                    </a:cxn>
                  </a:cxnLst>
                  <a:rect l="0" t="0" r="r" b="b"/>
                  <a:pathLst>
                    <a:path w="68" h="26">
                      <a:moveTo>
                        <a:pt x="68" y="0"/>
                      </a:moveTo>
                      <a:lnTo>
                        <a:pt x="36" y="6"/>
                      </a:lnTo>
                      <a:lnTo>
                        <a:pt x="0" y="26"/>
                      </a:lnTo>
                      <a:lnTo>
                        <a:pt x="34" y="18"/>
                      </a:lnTo>
                      <a:lnTo>
                        <a:pt x="68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19" name="Freeform 5595"/>
                <p:cNvSpPr>
                  <a:spLocks/>
                </p:cNvSpPr>
                <p:nvPr/>
              </p:nvSpPr>
              <p:spPr bwMode="auto">
                <a:xfrm>
                  <a:off x="2800" y="3344"/>
                  <a:ext cx="68" cy="34"/>
                </a:xfrm>
                <a:custGeom>
                  <a:avLst/>
                  <a:gdLst/>
                  <a:ahLst/>
                  <a:cxnLst>
                    <a:cxn ang="0">
                      <a:pos x="68" y="0"/>
                    </a:cxn>
                    <a:cxn ang="0">
                      <a:pos x="34" y="8"/>
                    </a:cxn>
                    <a:cxn ang="0">
                      <a:pos x="0" y="34"/>
                    </a:cxn>
                    <a:cxn ang="0">
                      <a:pos x="32" y="28"/>
                    </a:cxn>
                    <a:cxn ang="0">
                      <a:pos x="68" y="0"/>
                    </a:cxn>
                  </a:cxnLst>
                  <a:rect l="0" t="0" r="r" b="b"/>
                  <a:pathLst>
                    <a:path w="68" h="34">
                      <a:moveTo>
                        <a:pt x="68" y="0"/>
                      </a:moveTo>
                      <a:lnTo>
                        <a:pt x="34" y="8"/>
                      </a:lnTo>
                      <a:lnTo>
                        <a:pt x="0" y="34"/>
                      </a:lnTo>
                      <a:lnTo>
                        <a:pt x="32" y="28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000C7F"/>
                </a:solidFill>
                <a:ln w="0">
                  <a:solidFill>
                    <a:srgbClr val="000C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20" name="Freeform 5596"/>
                <p:cNvSpPr>
                  <a:spLocks/>
                </p:cNvSpPr>
                <p:nvPr/>
              </p:nvSpPr>
              <p:spPr bwMode="auto">
                <a:xfrm>
                  <a:off x="2800" y="3344"/>
                  <a:ext cx="68" cy="34"/>
                </a:xfrm>
                <a:custGeom>
                  <a:avLst/>
                  <a:gdLst/>
                  <a:ahLst/>
                  <a:cxnLst>
                    <a:cxn ang="0">
                      <a:pos x="68" y="0"/>
                    </a:cxn>
                    <a:cxn ang="0">
                      <a:pos x="34" y="8"/>
                    </a:cxn>
                    <a:cxn ang="0">
                      <a:pos x="0" y="34"/>
                    </a:cxn>
                    <a:cxn ang="0">
                      <a:pos x="32" y="28"/>
                    </a:cxn>
                    <a:cxn ang="0">
                      <a:pos x="68" y="0"/>
                    </a:cxn>
                  </a:cxnLst>
                  <a:rect l="0" t="0" r="r" b="b"/>
                  <a:pathLst>
                    <a:path w="68" h="34">
                      <a:moveTo>
                        <a:pt x="68" y="0"/>
                      </a:moveTo>
                      <a:lnTo>
                        <a:pt x="34" y="8"/>
                      </a:lnTo>
                      <a:lnTo>
                        <a:pt x="0" y="34"/>
                      </a:lnTo>
                      <a:lnTo>
                        <a:pt x="32" y="28"/>
                      </a:lnTo>
                      <a:lnTo>
                        <a:pt x="68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21" name="Freeform 5597"/>
                <p:cNvSpPr>
                  <a:spLocks/>
                </p:cNvSpPr>
                <p:nvPr/>
              </p:nvSpPr>
              <p:spPr bwMode="auto">
                <a:xfrm>
                  <a:off x="2764" y="3372"/>
                  <a:ext cx="68" cy="40"/>
                </a:xfrm>
                <a:custGeom>
                  <a:avLst/>
                  <a:gdLst/>
                  <a:ahLst/>
                  <a:cxnLst>
                    <a:cxn ang="0">
                      <a:pos x="68" y="0"/>
                    </a:cxn>
                    <a:cxn ang="0">
                      <a:pos x="36" y="6"/>
                    </a:cxn>
                    <a:cxn ang="0">
                      <a:pos x="0" y="40"/>
                    </a:cxn>
                    <a:cxn ang="0">
                      <a:pos x="32" y="36"/>
                    </a:cxn>
                    <a:cxn ang="0">
                      <a:pos x="68" y="0"/>
                    </a:cxn>
                  </a:cxnLst>
                  <a:rect l="0" t="0" r="r" b="b"/>
                  <a:pathLst>
                    <a:path w="68" h="40">
                      <a:moveTo>
                        <a:pt x="68" y="0"/>
                      </a:moveTo>
                      <a:lnTo>
                        <a:pt x="36" y="6"/>
                      </a:lnTo>
                      <a:lnTo>
                        <a:pt x="0" y="40"/>
                      </a:lnTo>
                      <a:lnTo>
                        <a:pt x="32" y="36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00139D"/>
                </a:solidFill>
                <a:ln w="0">
                  <a:solidFill>
                    <a:srgbClr val="00139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22" name="Freeform 5598"/>
                <p:cNvSpPr>
                  <a:spLocks/>
                </p:cNvSpPr>
                <p:nvPr/>
              </p:nvSpPr>
              <p:spPr bwMode="auto">
                <a:xfrm>
                  <a:off x="2764" y="3372"/>
                  <a:ext cx="68" cy="40"/>
                </a:xfrm>
                <a:custGeom>
                  <a:avLst/>
                  <a:gdLst/>
                  <a:ahLst/>
                  <a:cxnLst>
                    <a:cxn ang="0">
                      <a:pos x="68" y="0"/>
                    </a:cxn>
                    <a:cxn ang="0">
                      <a:pos x="36" y="6"/>
                    </a:cxn>
                    <a:cxn ang="0">
                      <a:pos x="0" y="40"/>
                    </a:cxn>
                    <a:cxn ang="0">
                      <a:pos x="32" y="36"/>
                    </a:cxn>
                    <a:cxn ang="0">
                      <a:pos x="68" y="0"/>
                    </a:cxn>
                  </a:cxnLst>
                  <a:rect l="0" t="0" r="r" b="b"/>
                  <a:pathLst>
                    <a:path w="68" h="40">
                      <a:moveTo>
                        <a:pt x="68" y="0"/>
                      </a:moveTo>
                      <a:lnTo>
                        <a:pt x="36" y="6"/>
                      </a:lnTo>
                      <a:lnTo>
                        <a:pt x="0" y="40"/>
                      </a:lnTo>
                      <a:lnTo>
                        <a:pt x="32" y="36"/>
                      </a:lnTo>
                      <a:lnTo>
                        <a:pt x="68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23" name="Freeform 5599"/>
                <p:cNvSpPr>
                  <a:spLocks/>
                </p:cNvSpPr>
                <p:nvPr/>
              </p:nvSpPr>
              <p:spPr bwMode="auto">
                <a:xfrm>
                  <a:off x="2728" y="3408"/>
                  <a:ext cx="68" cy="44"/>
                </a:xfrm>
                <a:custGeom>
                  <a:avLst/>
                  <a:gdLst/>
                  <a:ahLst/>
                  <a:cxnLst>
                    <a:cxn ang="0">
                      <a:pos x="68" y="0"/>
                    </a:cxn>
                    <a:cxn ang="0">
                      <a:pos x="36" y="4"/>
                    </a:cxn>
                    <a:cxn ang="0">
                      <a:pos x="0" y="44"/>
                    </a:cxn>
                    <a:cxn ang="0">
                      <a:pos x="32" y="44"/>
                    </a:cxn>
                    <a:cxn ang="0">
                      <a:pos x="68" y="0"/>
                    </a:cxn>
                  </a:cxnLst>
                  <a:rect l="0" t="0" r="r" b="b"/>
                  <a:pathLst>
                    <a:path w="68" h="44">
                      <a:moveTo>
                        <a:pt x="68" y="0"/>
                      </a:moveTo>
                      <a:lnTo>
                        <a:pt x="36" y="4"/>
                      </a:lnTo>
                      <a:lnTo>
                        <a:pt x="0" y="44"/>
                      </a:lnTo>
                      <a:lnTo>
                        <a:pt x="32" y="44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001EB1"/>
                </a:solidFill>
                <a:ln w="0">
                  <a:solidFill>
                    <a:srgbClr val="001EB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24" name="Freeform 5600"/>
                <p:cNvSpPr>
                  <a:spLocks/>
                </p:cNvSpPr>
                <p:nvPr/>
              </p:nvSpPr>
              <p:spPr bwMode="auto">
                <a:xfrm>
                  <a:off x="2728" y="3408"/>
                  <a:ext cx="68" cy="44"/>
                </a:xfrm>
                <a:custGeom>
                  <a:avLst/>
                  <a:gdLst/>
                  <a:ahLst/>
                  <a:cxnLst>
                    <a:cxn ang="0">
                      <a:pos x="68" y="0"/>
                    </a:cxn>
                    <a:cxn ang="0">
                      <a:pos x="36" y="4"/>
                    </a:cxn>
                    <a:cxn ang="0">
                      <a:pos x="0" y="44"/>
                    </a:cxn>
                    <a:cxn ang="0">
                      <a:pos x="32" y="44"/>
                    </a:cxn>
                    <a:cxn ang="0">
                      <a:pos x="68" y="0"/>
                    </a:cxn>
                  </a:cxnLst>
                  <a:rect l="0" t="0" r="r" b="b"/>
                  <a:pathLst>
                    <a:path w="68" h="44">
                      <a:moveTo>
                        <a:pt x="68" y="0"/>
                      </a:moveTo>
                      <a:lnTo>
                        <a:pt x="36" y="4"/>
                      </a:lnTo>
                      <a:lnTo>
                        <a:pt x="0" y="44"/>
                      </a:lnTo>
                      <a:lnTo>
                        <a:pt x="32" y="44"/>
                      </a:lnTo>
                      <a:lnTo>
                        <a:pt x="68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25" name="Freeform 5601"/>
                <p:cNvSpPr>
                  <a:spLocks/>
                </p:cNvSpPr>
                <p:nvPr/>
              </p:nvSpPr>
              <p:spPr bwMode="auto">
                <a:xfrm>
                  <a:off x="2692" y="3452"/>
                  <a:ext cx="68" cy="48"/>
                </a:xfrm>
                <a:custGeom>
                  <a:avLst/>
                  <a:gdLst/>
                  <a:ahLst/>
                  <a:cxnLst>
                    <a:cxn ang="0">
                      <a:pos x="68" y="0"/>
                    </a:cxn>
                    <a:cxn ang="0">
                      <a:pos x="36" y="0"/>
                    </a:cxn>
                    <a:cxn ang="0">
                      <a:pos x="0" y="42"/>
                    </a:cxn>
                    <a:cxn ang="0">
                      <a:pos x="32" y="48"/>
                    </a:cxn>
                    <a:cxn ang="0">
                      <a:pos x="68" y="0"/>
                    </a:cxn>
                  </a:cxnLst>
                  <a:rect l="0" t="0" r="r" b="b"/>
                  <a:pathLst>
                    <a:path w="68" h="48">
                      <a:moveTo>
                        <a:pt x="68" y="0"/>
                      </a:moveTo>
                      <a:lnTo>
                        <a:pt x="36" y="0"/>
                      </a:lnTo>
                      <a:lnTo>
                        <a:pt x="0" y="42"/>
                      </a:lnTo>
                      <a:lnTo>
                        <a:pt x="32" y="48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002DB5"/>
                </a:solidFill>
                <a:ln w="0">
                  <a:solidFill>
                    <a:srgbClr val="002DB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26" name="Freeform 5602"/>
                <p:cNvSpPr>
                  <a:spLocks/>
                </p:cNvSpPr>
                <p:nvPr/>
              </p:nvSpPr>
              <p:spPr bwMode="auto">
                <a:xfrm>
                  <a:off x="2692" y="3452"/>
                  <a:ext cx="68" cy="48"/>
                </a:xfrm>
                <a:custGeom>
                  <a:avLst/>
                  <a:gdLst/>
                  <a:ahLst/>
                  <a:cxnLst>
                    <a:cxn ang="0">
                      <a:pos x="68" y="0"/>
                    </a:cxn>
                    <a:cxn ang="0">
                      <a:pos x="36" y="0"/>
                    </a:cxn>
                    <a:cxn ang="0">
                      <a:pos x="0" y="42"/>
                    </a:cxn>
                    <a:cxn ang="0">
                      <a:pos x="32" y="48"/>
                    </a:cxn>
                    <a:cxn ang="0">
                      <a:pos x="68" y="0"/>
                    </a:cxn>
                  </a:cxnLst>
                  <a:rect l="0" t="0" r="r" b="b"/>
                  <a:pathLst>
                    <a:path w="68" h="48">
                      <a:moveTo>
                        <a:pt x="68" y="0"/>
                      </a:moveTo>
                      <a:lnTo>
                        <a:pt x="36" y="0"/>
                      </a:lnTo>
                      <a:lnTo>
                        <a:pt x="0" y="42"/>
                      </a:lnTo>
                      <a:lnTo>
                        <a:pt x="32" y="48"/>
                      </a:lnTo>
                      <a:lnTo>
                        <a:pt x="68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27" name="Freeform 5603"/>
                <p:cNvSpPr>
                  <a:spLocks/>
                </p:cNvSpPr>
                <p:nvPr/>
              </p:nvSpPr>
              <p:spPr bwMode="auto">
                <a:xfrm>
                  <a:off x="2654" y="3494"/>
                  <a:ext cx="70" cy="50"/>
                </a:xfrm>
                <a:custGeom>
                  <a:avLst/>
                  <a:gdLst/>
                  <a:ahLst/>
                  <a:cxnLst>
                    <a:cxn ang="0">
                      <a:pos x="70" y="6"/>
                    </a:cxn>
                    <a:cxn ang="0">
                      <a:pos x="38" y="0"/>
                    </a:cxn>
                    <a:cxn ang="0">
                      <a:pos x="0" y="40"/>
                    </a:cxn>
                    <a:cxn ang="0">
                      <a:pos x="32" y="50"/>
                    </a:cxn>
                    <a:cxn ang="0">
                      <a:pos x="70" y="6"/>
                    </a:cxn>
                  </a:cxnLst>
                  <a:rect l="0" t="0" r="r" b="b"/>
                  <a:pathLst>
                    <a:path w="70" h="50">
                      <a:moveTo>
                        <a:pt x="70" y="6"/>
                      </a:moveTo>
                      <a:lnTo>
                        <a:pt x="38" y="0"/>
                      </a:lnTo>
                      <a:lnTo>
                        <a:pt x="0" y="40"/>
                      </a:lnTo>
                      <a:lnTo>
                        <a:pt x="32" y="50"/>
                      </a:lnTo>
                      <a:lnTo>
                        <a:pt x="70" y="6"/>
                      </a:lnTo>
                      <a:close/>
                    </a:path>
                  </a:pathLst>
                </a:custGeom>
                <a:solidFill>
                  <a:srgbClr val="0041AC"/>
                </a:solidFill>
                <a:ln w="0">
                  <a:solidFill>
                    <a:srgbClr val="0041A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28" name="Freeform 5604"/>
                <p:cNvSpPr>
                  <a:spLocks/>
                </p:cNvSpPr>
                <p:nvPr/>
              </p:nvSpPr>
              <p:spPr bwMode="auto">
                <a:xfrm>
                  <a:off x="2654" y="3494"/>
                  <a:ext cx="70" cy="50"/>
                </a:xfrm>
                <a:custGeom>
                  <a:avLst/>
                  <a:gdLst/>
                  <a:ahLst/>
                  <a:cxnLst>
                    <a:cxn ang="0">
                      <a:pos x="70" y="6"/>
                    </a:cxn>
                    <a:cxn ang="0">
                      <a:pos x="38" y="0"/>
                    </a:cxn>
                    <a:cxn ang="0">
                      <a:pos x="0" y="40"/>
                    </a:cxn>
                    <a:cxn ang="0">
                      <a:pos x="32" y="50"/>
                    </a:cxn>
                    <a:cxn ang="0">
                      <a:pos x="70" y="6"/>
                    </a:cxn>
                  </a:cxnLst>
                  <a:rect l="0" t="0" r="r" b="b"/>
                  <a:pathLst>
                    <a:path w="70" h="50">
                      <a:moveTo>
                        <a:pt x="70" y="6"/>
                      </a:moveTo>
                      <a:lnTo>
                        <a:pt x="38" y="0"/>
                      </a:lnTo>
                      <a:lnTo>
                        <a:pt x="0" y="40"/>
                      </a:lnTo>
                      <a:lnTo>
                        <a:pt x="32" y="50"/>
                      </a:lnTo>
                      <a:lnTo>
                        <a:pt x="7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29" name="Freeform 5605"/>
                <p:cNvSpPr>
                  <a:spLocks/>
                </p:cNvSpPr>
                <p:nvPr/>
              </p:nvSpPr>
              <p:spPr bwMode="auto">
                <a:xfrm>
                  <a:off x="2614" y="3534"/>
                  <a:ext cx="72" cy="44"/>
                </a:xfrm>
                <a:custGeom>
                  <a:avLst/>
                  <a:gdLst/>
                  <a:ahLst/>
                  <a:cxnLst>
                    <a:cxn ang="0">
                      <a:pos x="72" y="10"/>
                    </a:cxn>
                    <a:cxn ang="0">
                      <a:pos x="40" y="0"/>
                    </a:cxn>
                    <a:cxn ang="0">
                      <a:pos x="0" y="30"/>
                    </a:cxn>
                    <a:cxn ang="0">
                      <a:pos x="34" y="44"/>
                    </a:cxn>
                    <a:cxn ang="0">
                      <a:pos x="72" y="10"/>
                    </a:cxn>
                  </a:cxnLst>
                  <a:rect l="0" t="0" r="r" b="b"/>
                  <a:pathLst>
                    <a:path w="72" h="44">
                      <a:moveTo>
                        <a:pt x="72" y="10"/>
                      </a:moveTo>
                      <a:lnTo>
                        <a:pt x="40" y="0"/>
                      </a:lnTo>
                      <a:lnTo>
                        <a:pt x="0" y="30"/>
                      </a:lnTo>
                      <a:lnTo>
                        <a:pt x="34" y="44"/>
                      </a:lnTo>
                      <a:lnTo>
                        <a:pt x="72" y="10"/>
                      </a:lnTo>
                      <a:close/>
                    </a:path>
                  </a:pathLst>
                </a:custGeom>
                <a:solidFill>
                  <a:srgbClr val="005C8F"/>
                </a:solidFill>
                <a:ln w="0">
                  <a:solidFill>
                    <a:srgbClr val="005C8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30" name="Freeform 5606"/>
                <p:cNvSpPr>
                  <a:spLocks/>
                </p:cNvSpPr>
                <p:nvPr/>
              </p:nvSpPr>
              <p:spPr bwMode="auto">
                <a:xfrm>
                  <a:off x="2614" y="3534"/>
                  <a:ext cx="72" cy="44"/>
                </a:xfrm>
                <a:custGeom>
                  <a:avLst/>
                  <a:gdLst/>
                  <a:ahLst/>
                  <a:cxnLst>
                    <a:cxn ang="0">
                      <a:pos x="72" y="10"/>
                    </a:cxn>
                    <a:cxn ang="0">
                      <a:pos x="40" y="0"/>
                    </a:cxn>
                    <a:cxn ang="0">
                      <a:pos x="0" y="30"/>
                    </a:cxn>
                    <a:cxn ang="0">
                      <a:pos x="34" y="44"/>
                    </a:cxn>
                    <a:cxn ang="0">
                      <a:pos x="72" y="10"/>
                    </a:cxn>
                  </a:cxnLst>
                  <a:rect l="0" t="0" r="r" b="b"/>
                  <a:pathLst>
                    <a:path w="72" h="44">
                      <a:moveTo>
                        <a:pt x="72" y="10"/>
                      </a:moveTo>
                      <a:lnTo>
                        <a:pt x="40" y="0"/>
                      </a:lnTo>
                      <a:lnTo>
                        <a:pt x="0" y="30"/>
                      </a:lnTo>
                      <a:lnTo>
                        <a:pt x="34" y="44"/>
                      </a:lnTo>
                      <a:lnTo>
                        <a:pt x="72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31" name="Freeform 5607"/>
                <p:cNvSpPr>
                  <a:spLocks/>
                </p:cNvSpPr>
                <p:nvPr/>
              </p:nvSpPr>
              <p:spPr bwMode="auto">
                <a:xfrm>
                  <a:off x="2576" y="3564"/>
                  <a:ext cx="72" cy="28"/>
                </a:xfrm>
                <a:custGeom>
                  <a:avLst/>
                  <a:gdLst/>
                  <a:ahLst/>
                  <a:cxnLst>
                    <a:cxn ang="0">
                      <a:pos x="72" y="14"/>
                    </a:cxn>
                    <a:cxn ang="0">
                      <a:pos x="38" y="0"/>
                    </a:cxn>
                    <a:cxn ang="0">
                      <a:pos x="0" y="14"/>
                    </a:cxn>
                    <a:cxn ang="0">
                      <a:pos x="32" y="28"/>
                    </a:cxn>
                    <a:cxn ang="0">
                      <a:pos x="72" y="14"/>
                    </a:cxn>
                  </a:cxnLst>
                  <a:rect l="0" t="0" r="r" b="b"/>
                  <a:pathLst>
                    <a:path w="72" h="28">
                      <a:moveTo>
                        <a:pt x="72" y="14"/>
                      </a:moveTo>
                      <a:lnTo>
                        <a:pt x="38" y="0"/>
                      </a:lnTo>
                      <a:lnTo>
                        <a:pt x="0" y="14"/>
                      </a:lnTo>
                      <a:lnTo>
                        <a:pt x="32" y="28"/>
                      </a:lnTo>
                      <a:lnTo>
                        <a:pt x="72" y="14"/>
                      </a:lnTo>
                      <a:close/>
                    </a:path>
                  </a:pathLst>
                </a:custGeom>
                <a:solidFill>
                  <a:srgbClr val="007C47"/>
                </a:solidFill>
                <a:ln w="0">
                  <a:solidFill>
                    <a:srgbClr val="007C4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32" name="Freeform 5608"/>
                <p:cNvSpPr>
                  <a:spLocks/>
                </p:cNvSpPr>
                <p:nvPr/>
              </p:nvSpPr>
              <p:spPr bwMode="auto">
                <a:xfrm>
                  <a:off x="2576" y="3564"/>
                  <a:ext cx="72" cy="28"/>
                </a:xfrm>
                <a:custGeom>
                  <a:avLst/>
                  <a:gdLst/>
                  <a:ahLst/>
                  <a:cxnLst>
                    <a:cxn ang="0">
                      <a:pos x="72" y="14"/>
                    </a:cxn>
                    <a:cxn ang="0">
                      <a:pos x="38" y="0"/>
                    </a:cxn>
                    <a:cxn ang="0">
                      <a:pos x="0" y="14"/>
                    </a:cxn>
                    <a:cxn ang="0">
                      <a:pos x="32" y="28"/>
                    </a:cxn>
                    <a:cxn ang="0">
                      <a:pos x="72" y="14"/>
                    </a:cxn>
                  </a:cxnLst>
                  <a:rect l="0" t="0" r="r" b="b"/>
                  <a:pathLst>
                    <a:path w="72" h="28">
                      <a:moveTo>
                        <a:pt x="72" y="14"/>
                      </a:moveTo>
                      <a:lnTo>
                        <a:pt x="38" y="0"/>
                      </a:lnTo>
                      <a:lnTo>
                        <a:pt x="0" y="14"/>
                      </a:lnTo>
                      <a:lnTo>
                        <a:pt x="32" y="28"/>
                      </a:lnTo>
                      <a:lnTo>
                        <a:pt x="72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33" name="Freeform 5609"/>
                <p:cNvSpPr>
                  <a:spLocks/>
                </p:cNvSpPr>
                <p:nvPr/>
              </p:nvSpPr>
              <p:spPr bwMode="auto">
                <a:xfrm>
                  <a:off x="3566" y="3232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2" y="16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6">
                      <a:moveTo>
                        <a:pt x="54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2" y="16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34" name="Freeform 5610"/>
                <p:cNvSpPr>
                  <a:spLocks/>
                </p:cNvSpPr>
                <p:nvPr/>
              </p:nvSpPr>
              <p:spPr bwMode="auto">
                <a:xfrm>
                  <a:off x="3566" y="3232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2" y="16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6">
                      <a:moveTo>
                        <a:pt x="54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2" y="16"/>
                      </a:lnTo>
                      <a:lnTo>
                        <a:pt x="5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35" name="Freeform 5611"/>
                <p:cNvSpPr>
                  <a:spLocks/>
                </p:cNvSpPr>
                <p:nvPr/>
              </p:nvSpPr>
              <p:spPr bwMode="auto">
                <a:xfrm>
                  <a:off x="3546" y="3240"/>
                  <a:ext cx="52" cy="16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32" y="16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6">
                      <a:moveTo>
                        <a:pt x="52" y="8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32" y="16"/>
                      </a:lnTo>
                      <a:lnTo>
                        <a:pt x="52" y="8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36" name="Freeform 5612"/>
                <p:cNvSpPr>
                  <a:spLocks/>
                </p:cNvSpPr>
                <p:nvPr/>
              </p:nvSpPr>
              <p:spPr bwMode="auto">
                <a:xfrm>
                  <a:off x="3546" y="3240"/>
                  <a:ext cx="52" cy="16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32" y="16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6">
                      <a:moveTo>
                        <a:pt x="52" y="8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32" y="16"/>
                      </a:lnTo>
                      <a:lnTo>
                        <a:pt x="52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37" name="Freeform 5613"/>
                <p:cNvSpPr>
                  <a:spLocks/>
                </p:cNvSpPr>
                <p:nvPr/>
              </p:nvSpPr>
              <p:spPr bwMode="auto">
                <a:xfrm>
                  <a:off x="3524" y="3248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2" y="16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6">
                      <a:moveTo>
                        <a:pt x="54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2" y="16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007C45"/>
                </a:solidFill>
                <a:ln w="0">
                  <a:solidFill>
                    <a:srgbClr val="007C4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38" name="Freeform 5614"/>
                <p:cNvSpPr>
                  <a:spLocks/>
                </p:cNvSpPr>
                <p:nvPr/>
              </p:nvSpPr>
              <p:spPr bwMode="auto">
                <a:xfrm>
                  <a:off x="3524" y="3248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2" y="16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6">
                      <a:moveTo>
                        <a:pt x="54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2" y="16"/>
                      </a:lnTo>
                      <a:lnTo>
                        <a:pt x="5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39" name="Freeform 5615"/>
                <p:cNvSpPr>
                  <a:spLocks/>
                </p:cNvSpPr>
                <p:nvPr/>
              </p:nvSpPr>
              <p:spPr bwMode="auto">
                <a:xfrm>
                  <a:off x="3502" y="3256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32" y="16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6">
                      <a:moveTo>
                        <a:pt x="54" y="8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32" y="16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007C43"/>
                </a:solidFill>
                <a:ln w="0">
                  <a:solidFill>
                    <a:srgbClr val="007C4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40" name="Freeform 5616"/>
                <p:cNvSpPr>
                  <a:spLocks/>
                </p:cNvSpPr>
                <p:nvPr/>
              </p:nvSpPr>
              <p:spPr bwMode="auto">
                <a:xfrm>
                  <a:off x="3502" y="3256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32" y="16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6">
                      <a:moveTo>
                        <a:pt x="54" y="8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32" y="16"/>
                      </a:lnTo>
                      <a:lnTo>
                        <a:pt x="5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41" name="Freeform 5617"/>
                <p:cNvSpPr>
                  <a:spLocks/>
                </p:cNvSpPr>
                <p:nvPr/>
              </p:nvSpPr>
              <p:spPr bwMode="auto">
                <a:xfrm>
                  <a:off x="3480" y="3262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10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2" y="16"/>
                    </a:cxn>
                    <a:cxn ang="0">
                      <a:pos x="54" y="10"/>
                    </a:cxn>
                  </a:cxnLst>
                  <a:rect l="0" t="0" r="r" b="b"/>
                  <a:pathLst>
                    <a:path w="54" h="16">
                      <a:moveTo>
                        <a:pt x="54" y="10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2" y="16"/>
                      </a:lnTo>
                      <a:lnTo>
                        <a:pt x="54" y="10"/>
                      </a:lnTo>
                      <a:close/>
                    </a:path>
                  </a:pathLst>
                </a:custGeom>
                <a:solidFill>
                  <a:srgbClr val="007C41"/>
                </a:solidFill>
                <a:ln w="0">
                  <a:solidFill>
                    <a:srgbClr val="007C4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42" name="Freeform 5618"/>
                <p:cNvSpPr>
                  <a:spLocks/>
                </p:cNvSpPr>
                <p:nvPr/>
              </p:nvSpPr>
              <p:spPr bwMode="auto">
                <a:xfrm>
                  <a:off x="3480" y="3262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10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2" y="16"/>
                    </a:cxn>
                    <a:cxn ang="0">
                      <a:pos x="54" y="10"/>
                    </a:cxn>
                  </a:cxnLst>
                  <a:rect l="0" t="0" r="r" b="b"/>
                  <a:pathLst>
                    <a:path w="54" h="16">
                      <a:moveTo>
                        <a:pt x="54" y="10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2" y="16"/>
                      </a:lnTo>
                      <a:lnTo>
                        <a:pt x="54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43" name="Freeform 5619"/>
                <p:cNvSpPr>
                  <a:spLocks/>
                </p:cNvSpPr>
                <p:nvPr/>
              </p:nvSpPr>
              <p:spPr bwMode="auto">
                <a:xfrm>
                  <a:off x="3458" y="3270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2" y="16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6">
                      <a:moveTo>
                        <a:pt x="54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2" y="16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007C3C"/>
                </a:solidFill>
                <a:ln w="0">
                  <a:solidFill>
                    <a:srgbClr val="007C3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44" name="Freeform 5620"/>
                <p:cNvSpPr>
                  <a:spLocks/>
                </p:cNvSpPr>
                <p:nvPr/>
              </p:nvSpPr>
              <p:spPr bwMode="auto">
                <a:xfrm>
                  <a:off x="3458" y="3270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2" y="16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6">
                      <a:moveTo>
                        <a:pt x="54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2" y="16"/>
                      </a:lnTo>
                      <a:lnTo>
                        <a:pt x="5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45" name="Freeform 5621"/>
                <p:cNvSpPr>
                  <a:spLocks/>
                </p:cNvSpPr>
                <p:nvPr/>
              </p:nvSpPr>
              <p:spPr bwMode="auto">
                <a:xfrm>
                  <a:off x="3434" y="3278"/>
                  <a:ext cx="56" cy="16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34" y="16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6">
                      <a:moveTo>
                        <a:pt x="56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34" y="16"/>
                      </a:lnTo>
                      <a:lnTo>
                        <a:pt x="56" y="8"/>
                      </a:lnTo>
                      <a:close/>
                    </a:path>
                  </a:pathLst>
                </a:custGeom>
                <a:solidFill>
                  <a:srgbClr val="007C36"/>
                </a:solidFill>
                <a:ln w="0">
                  <a:solidFill>
                    <a:srgbClr val="007C3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46" name="Freeform 5622"/>
                <p:cNvSpPr>
                  <a:spLocks/>
                </p:cNvSpPr>
                <p:nvPr/>
              </p:nvSpPr>
              <p:spPr bwMode="auto">
                <a:xfrm>
                  <a:off x="3434" y="3278"/>
                  <a:ext cx="56" cy="16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34" y="16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6">
                      <a:moveTo>
                        <a:pt x="56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34" y="16"/>
                      </a:lnTo>
                      <a:lnTo>
                        <a:pt x="5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47" name="Freeform 5623"/>
                <p:cNvSpPr>
                  <a:spLocks/>
                </p:cNvSpPr>
                <p:nvPr/>
              </p:nvSpPr>
              <p:spPr bwMode="auto">
                <a:xfrm>
                  <a:off x="3412" y="3284"/>
                  <a:ext cx="56" cy="16"/>
                </a:xfrm>
                <a:custGeom>
                  <a:avLst/>
                  <a:gdLst/>
                  <a:ahLst/>
                  <a:cxnLst>
                    <a:cxn ang="0">
                      <a:pos x="56" y="10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2" y="16"/>
                    </a:cxn>
                    <a:cxn ang="0">
                      <a:pos x="56" y="10"/>
                    </a:cxn>
                  </a:cxnLst>
                  <a:rect l="0" t="0" r="r" b="b"/>
                  <a:pathLst>
                    <a:path w="56" h="16">
                      <a:moveTo>
                        <a:pt x="56" y="10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2" y="16"/>
                      </a:lnTo>
                      <a:lnTo>
                        <a:pt x="56" y="10"/>
                      </a:lnTo>
                      <a:close/>
                    </a:path>
                  </a:pathLst>
                </a:custGeom>
                <a:solidFill>
                  <a:srgbClr val="007B2E"/>
                </a:solidFill>
                <a:ln w="0">
                  <a:solidFill>
                    <a:srgbClr val="007B2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48" name="Freeform 5624"/>
                <p:cNvSpPr>
                  <a:spLocks/>
                </p:cNvSpPr>
                <p:nvPr/>
              </p:nvSpPr>
              <p:spPr bwMode="auto">
                <a:xfrm>
                  <a:off x="3412" y="3284"/>
                  <a:ext cx="56" cy="16"/>
                </a:xfrm>
                <a:custGeom>
                  <a:avLst/>
                  <a:gdLst/>
                  <a:ahLst/>
                  <a:cxnLst>
                    <a:cxn ang="0">
                      <a:pos x="56" y="10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2" y="16"/>
                    </a:cxn>
                    <a:cxn ang="0">
                      <a:pos x="56" y="10"/>
                    </a:cxn>
                  </a:cxnLst>
                  <a:rect l="0" t="0" r="r" b="b"/>
                  <a:pathLst>
                    <a:path w="56" h="16">
                      <a:moveTo>
                        <a:pt x="56" y="10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2" y="16"/>
                      </a:lnTo>
                      <a:lnTo>
                        <a:pt x="56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49" name="Freeform 5625"/>
                <p:cNvSpPr>
                  <a:spLocks/>
                </p:cNvSpPr>
                <p:nvPr/>
              </p:nvSpPr>
              <p:spPr bwMode="auto">
                <a:xfrm>
                  <a:off x="3388" y="3292"/>
                  <a:ext cx="56" cy="12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4" y="0"/>
                    </a:cxn>
                    <a:cxn ang="0">
                      <a:pos x="0" y="4"/>
                    </a:cxn>
                    <a:cxn ang="0">
                      <a:pos x="32" y="12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2">
                      <a:moveTo>
                        <a:pt x="56" y="8"/>
                      </a:moveTo>
                      <a:lnTo>
                        <a:pt x="24" y="0"/>
                      </a:lnTo>
                      <a:lnTo>
                        <a:pt x="0" y="4"/>
                      </a:lnTo>
                      <a:lnTo>
                        <a:pt x="32" y="12"/>
                      </a:lnTo>
                      <a:lnTo>
                        <a:pt x="56" y="8"/>
                      </a:lnTo>
                      <a:close/>
                    </a:path>
                  </a:pathLst>
                </a:custGeom>
                <a:solidFill>
                  <a:srgbClr val="007A25"/>
                </a:solidFill>
                <a:ln w="0">
                  <a:solidFill>
                    <a:srgbClr val="007A2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50" name="Freeform 5626"/>
                <p:cNvSpPr>
                  <a:spLocks/>
                </p:cNvSpPr>
                <p:nvPr/>
              </p:nvSpPr>
              <p:spPr bwMode="auto">
                <a:xfrm>
                  <a:off x="3388" y="3292"/>
                  <a:ext cx="56" cy="12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4" y="0"/>
                    </a:cxn>
                    <a:cxn ang="0">
                      <a:pos x="0" y="4"/>
                    </a:cxn>
                    <a:cxn ang="0">
                      <a:pos x="32" y="12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2">
                      <a:moveTo>
                        <a:pt x="56" y="8"/>
                      </a:moveTo>
                      <a:lnTo>
                        <a:pt x="24" y="0"/>
                      </a:lnTo>
                      <a:lnTo>
                        <a:pt x="0" y="4"/>
                      </a:lnTo>
                      <a:lnTo>
                        <a:pt x="32" y="12"/>
                      </a:lnTo>
                      <a:lnTo>
                        <a:pt x="5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51" name="Freeform 5627"/>
                <p:cNvSpPr>
                  <a:spLocks/>
                </p:cNvSpPr>
                <p:nvPr/>
              </p:nvSpPr>
              <p:spPr bwMode="auto">
                <a:xfrm>
                  <a:off x="3364" y="3296"/>
                  <a:ext cx="56" cy="14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32" y="14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4">
                      <a:moveTo>
                        <a:pt x="56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32" y="14"/>
                      </a:lnTo>
                      <a:lnTo>
                        <a:pt x="56" y="8"/>
                      </a:lnTo>
                      <a:close/>
                    </a:path>
                  </a:pathLst>
                </a:custGeom>
                <a:solidFill>
                  <a:srgbClr val="00781B"/>
                </a:solidFill>
                <a:ln w="0">
                  <a:solidFill>
                    <a:srgbClr val="00781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52" name="Freeform 5628"/>
                <p:cNvSpPr>
                  <a:spLocks/>
                </p:cNvSpPr>
                <p:nvPr/>
              </p:nvSpPr>
              <p:spPr bwMode="auto">
                <a:xfrm>
                  <a:off x="3364" y="3296"/>
                  <a:ext cx="56" cy="14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32" y="14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4">
                      <a:moveTo>
                        <a:pt x="56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32" y="14"/>
                      </a:lnTo>
                      <a:lnTo>
                        <a:pt x="5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53" name="Freeform 5629"/>
                <p:cNvSpPr>
                  <a:spLocks/>
                </p:cNvSpPr>
                <p:nvPr/>
              </p:nvSpPr>
              <p:spPr bwMode="auto">
                <a:xfrm>
                  <a:off x="3338" y="3302"/>
                  <a:ext cx="58" cy="10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34" y="10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10">
                      <a:moveTo>
                        <a:pt x="58" y="8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34" y="10"/>
                      </a:lnTo>
                      <a:lnTo>
                        <a:pt x="58" y="8"/>
                      </a:lnTo>
                      <a:close/>
                    </a:path>
                  </a:pathLst>
                </a:custGeom>
                <a:solidFill>
                  <a:srgbClr val="00760F"/>
                </a:solidFill>
                <a:ln w="0">
                  <a:solidFill>
                    <a:srgbClr val="00760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54" name="Freeform 5630"/>
                <p:cNvSpPr>
                  <a:spLocks/>
                </p:cNvSpPr>
                <p:nvPr/>
              </p:nvSpPr>
              <p:spPr bwMode="auto">
                <a:xfrm>
                  <a:off x="3338" y="3302"/>
                  <a:ext cx="58" cy="10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34" y="10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10">
                      <a:moveTo>
                        <a:pt x="58" y="8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34" y="10"/>
                      </a:lnTo>
                      <a:lnTo>
                        <a:pt x="58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55" name="Freeform 5631"/>
                <p:cNvSpPr>
                  <a:spLocks/>
                </p:cNvSpPr>
                <p:nvPr/>
              </p:nvSpPr>
              <p:spPr bwMode="auto">
                <a:xfrm>
                  <a:off x="3314" y="3306"/>
                  <a:ext cx="58" cy="8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24" y="0"/>
                    </a:cxn>
                    <a:cxn ang="0">
                      <a:pos x="0" y="2"/>
                    </a:cxn>
                    <a:cxn ang="0">
                      <a:pos x="32" y="8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8">
                      <a:moveTo>
                        <a:pt x="58" y="6"/>
                      </a:moveTo>
                      <a:lnTo>
                        <a:pt x="24" y="0"/>
                      </a:lnTo>
                      <a:lnTo>
                        <a:pt x="0" y="2"/>
                      </a:lnTo>
                      <a:lnTo>
                        <a:pt x="32" y="8"/>
                      </a:lnTo>
                      <a:lnTo>
                        <a:pt x="58" y="6"/>
                      </a:lnTo>
                      <a:close/>
                    </a:path>
                  </a:pathLst>
                </a:custGeom>
                <a:solidFill>
                  <a:srgbClr val="007203"/>
                </a:solidFill>
                <a:ln w="0">
                  <a:solidFill>
                    <a:srgbClr val="00720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56" name="Freeform 5632"/>
                <p:cNvSpPr>
                  <a:spLocks/>
                </p:cNvSpPr>
                <p:nvPr/>
              </p:nvSpPr>
              <p:spPr bwMode="auto">
                <a:xfrm>
                  <a:off x="3314" y="3306"/>
                  <a:ext cx="58" cy="8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24" y="0"/>
                    </a:cxn>
                    <a:cxn ang="0">
                      <a:pos x="0" y="2"/>
                    </a:cxn>
                    <a:cxn ang="0">
                      <a:pos x="32" y="8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8">
                      <a:moveTo>
                        <a:pt x="58" y="6"/>
                      </a:moveTo>
                      <a:lnTo>
                        <a:pt x="24" y="0"/>
                      </a:lnTo>
                      <a:lnTo>
                        <a:pt x="0" y="2"/>
                      </a:lnTo>
                      <a:lnTo>
                        <a:pt x="32" y="8"/>
                      </a:lnTo>
                      <a:lnTo>
                        <a:pt x="5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57" name="Freeform 5633"/>
                <p:cNvSpPr>
                  <a:spLocks/>
                </p:cNvSpPr>
                <p:nvPr/>
              </p:nvSpPr>
              <p:spPr bwMode="auto">
                <a:xfrm>
                  <a:off x="3288" y="3308"/>
                  <a:ext cx="58" cy="8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26" y="0"/>
                    </a:cxn>
                    <a:cxn ang="0">
                      <a:pos x="0" y="2"/>
                    </a:cxn>
                    <a:cxn ang="0">
                      <a:pos x="34" y="8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8">
                      <a:moveTo>
                        <a:pt x="58" y="6"/>
                      </a:moveTo>
                      <a:lnTo>
                        <a:pt x="26" y="0"/>
                      </a:lnTo>
                      <a:lnTo>
                        <a:pt x="0" y="2"/>
                      </a:lnTo>
                      <a:lnTo>
                        <a:pt x="34" y="8"/>
                      </a:lnTo>
                      <a:lnTo>
                        <a:pt x="58" y="6"/>
                      </a:lnTo>
                      <a:close/>
                    </a:path>
                  </a:pathLst>
                </a:custGeom>
                <a:solidFill>
                  <a:srgbClr val="006D00"/>
                </a:solidFill>
                <a:ln w="0">
                  <a:solidFill>
                    <a:srgbClr val="006D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58" name="Freeform 5634"/>
                <p:cNvSpPr>
                  <a:spLocks/>
                </p:cNvSpPr>
                <p:nvPr/>
              </p:nvSpPr>
              <p:spPr bwMode="auto">
                <a:xfrm>
                  <a:off x="3288" y="3308"/>
                  <a:ext cx="58" cy="8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26" y="0"/>
                    </a:cxn>
                    <a:cxn ang="0">
                      <a:pos x="0" y="2"/>
                    </a:cxn>
                    <a:cxn ang="0">
                      <a:pos x="34" y="8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8">
                      <a:moveTo>
                        <a:pt x="58" y="6"/>
                      </a:moveTo>
                      <a:lnTo>
                        <a:pt x="26" y="0"/>
                      </a:lnTo>
                      <a:lnTo>
                        <a:pt x="0" y="2"/>
                      </a:lnTo>
                      <a:lnTo>
                        <a:pt x="34" y="8"/>
                      </a:lnTo>
                      <a:lnTo>
                        <a:pt x="5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59" name="Freeform 5635"/>
                <p:cNvSpPr>
                  <a:spLocks/>
                </p:cNvSpPr>
                <p:nvPr/>
              </p:nvSpPr>
              <p:spPr bwMode="auto">
                <a:xfrm>
                  <a:off x="3262" y="3310"/>
                  <a:ext cx="60" cy="6"/>
                </a:xfrm>
                <a:custGeom>
                  <a:avLst/>
                  <a:gdLst/>
                  <a:ahLst/>
                  <a:cxnLst>
                    <a:cxn ang="0">
                      <a:pos x="60" y="6"/>
                    </a:cxn>
                    <a:cxn ang="0">
                      <a:pos x="26" y="0"/>
                    </a:cxn>
                    <a:cxn ang="0">
                      <a:pos x="0" y="0"/>
                    </a:cxn>
                    <a:cxn ang="0">
                      <a:pos x="34" y="6"/>
                    </a:cxn>
                    <a:cxn ang="0">
                      <a:pos x="60" y="6"/>
                    </a:cxn>
                  </a:cxnLst>
                  <a:rect l="0" t="0" r="r" b="b"/>
                  <a:pathLst>
                    <a:path w="60" h="6">
                      <a:moveTo>
                        <a:pt x="60" y="6"/>
                      </a:moveTo>
                      <a:lnTo>
                        <a:pt x="26" y="0"/>
                      </a:lnTo>
                      <a:lnTo>
                        <a:pt x="0" y="0"/>
                      </a:lnTo>
                      <a:lnTo>
                        <a:pt x="34" y="6"/>
                      </a:lnTo>
                      <a:lnTo>
                        <a:pt x="60" y="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 w="0">
                  <a:solidFill>
                    <a:srgbClr val="0066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60" name="Freeform 5636"/>
                <p:cNvSpPr>
                  <a:spLocks/>
                </p:cNvSpPr>
                <p:nvPr/>
              </p:nvSpPr>
              <p:spPr bwMode="auto">
                <a:xfrm>
                  <a:off x="3262" y="3310"/>
                  <a:ext cx="60" cy="6"/>
                </a:xfrm>
                <a:custGeom>
                  <a:avLst/>
                  <a:gdLst/>
                  <a:ahLst/>
                  <a:cxnLst>
                    <a:cxn ang="0">
                      <a:pos x="60" y="6"/>
                    </a:cxn>
                    <a:cxn ang="0">
                      <a:pos x="26" y="0"/>
                    </a:cxn>
                    <a:cxn ang="0">
                      <a:pos x="0" y="0"/>
                    </a:cxn>
                    <a:cxn ang="0">
                      <a:pos x="34" y="6"/>
                    </a:cxn>
                    <a:cxn ang="0">
                      <a:pos x="60" y="6"/>
                    </a:cxn>
                  </a:cxnLst>
                  <a:rect l="0" t="0" r="r" b="b"/>
                  <a:pathLst>
                    <a:path w="60" h="6">
                      <a:moveTo>
                        <a:pt x="60" y="6"/>
                      </a:moveTo>
                      <a:lnTo>
                        <a:pt x="26" y="0"/>
                      </a:lnTo>
                      <a:lnTo>
                        <a:pt x="0" y="0"/>
                      </a:lnTo>
                      <a:lnTo>
                        <a:pt x="34" y="6"/>
                      </a:lnTo>
                      <a:lnTo>
                        <a:pt x="6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61" name="Freeform 5637"/>
                <p:cNvSpPr>
                  <a:spLocks/>
                </p:cNvSpPr>
                <p:nvPr/>
              </p:nvSpPr>
              <p:spPr bwMode="auto">
                <a:xfrm>
                  <a:off x="3236" y="3310"/>
                  <a:ext cx="60" cy="6"/>
                </a:xfrm>
                <a:custGeom>
                  <a:avLst/>
                  <a:gdLst/>
                  <a:ahLst/>
                  <a:cxnLst>
                    <a:cxn ang="0">
                      <a:pos x="60" y="6"/>
                    </a:cxn>
                    <a:cxn ang="0">
                      <a:pos x="26" y="0"/>
                    </a:cxn>
                    <a:cxn ang="0">
                      <a:pos x="0" y="0"/>
                    </a:cxn>
                    <a:cxn ang="0">
                      <a:pos x="32" y="6"/>
                    </a:cxn>
                    <a:cxn ang="0">
                      <a:pos x="60" y="6"/>
                    </a:cxn>
                  </a:cxnLst>
                  <a:rect l="0" t="0" r="r" b="b"/>
                  <a:pathLst>
                    <a:path w="60" h="6">
                      <a:moveTo>
                        <a:pt x="60" y="6"/>
                      </a:moveTo>
                      <a:lnTo>
                        <a:pt x="26" y="0"/>
                      </a:lnTo>
                      <a:lnTo>
                        <a:pt x="0" y="0"/>
                      </a:lnTo>
                      <a:lnTo>
                        <a:pt x="32" y="6"/>
                      </a:lnTo>
                      <a:lnTo>
                        <a:pt x="60" y="6"/>
                      </a:lnTo>
                      <a:close/>
                    </a:path>
                  </a:pathLst>
                </a:custGeom>
                <a:solidFill>
                  <a:srgbClr val="005F00"/>
                </a:solidFill>
                <a:ln w="0">
                  <a:solidFill>
                    <a:srgbClr val="005F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62" name="Freeform 5638"/>
                <p:cNvSpPr>
                  <a:spLocks/>
                </p:cNvSpPr>
                <p:nvPr/>
              </p:nvSpPr>
              <p:spPr bwMode="auto">
                <a:xfrm>
                  <a:off x="3236" y="3310"/>
                  <a:ext cx="60" cy="6"/>
                </a:xfrm>
                <a:custGeom>
                  <a:avLst/>
                  <a:gdLst/>
                  <a:ahLst/>
                  <a:cxnLst>
                    <a:cxn ang="0">
                      <a:pos x="60" y="6"/>
                    </a:cxn>
                    <a:cxn ang="0">
                      <a:pos x="26" y="0"/>
                    </a:cxn>
                    <a:cxn ang="0">
                      <a:pos x="0" y="0"/>
                    </a:cxn>
                    <a:cxn ang="0">
                      <a:pos x="32" y="6"/>
                    </a:cxn>
                    <a:cxn ang="0">
                      <a:pos x="60" y="6"/>
                    </a:cxn>
                  </a:cxnLst>
                  <a:rect l="0" t="0" r="r" b="b"/>
                  <a:pathLst>
                    <a:path w="60" h="6">
                      <a:moveTo>
                        <a:pt x="60" y="6"/>
                      </a:moveTo>
                      <a:lnTo>
                        <a:pt x="26" y="0"/>
                      </a:lnTo>
                      <a:lnTo>
                        <a:pt x="0" y="0"/>
                      </a:lnTo>
                      <a:lnTo>
                        <a:pt x="32" y="6"/>
                      </a:lnTo>
                      <a:lnTo>
                        <a:pt x="6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63" name="Freeform 5639"/>
                <p:cNvSpPr>
                  <a:spLocks/>
                </p:cNvSpPr>
                <p:nvPr/>
              </p:nvSpPr>
              <p:spPr bwMode="auto">
                <a:xfrm>
                  <a:off x="3208" y="3310"/>
                  <a:ext cx="60" cy="6"/>
                </a:xfrm>
                <a:custGeom>
                  <a:avLst/>
                  <a:gdLst/>
                  <a:ahLst/>
                  <a:cxnLst>
                    <a:cxn ang="0">
                      <a:pos x="60" y="6"/>
                    </a:cxn>
                    <a:cxn ang="0">
                      <a:pos x="28" y="0"/>
                    </a:cxn>
                    <a:cxn ang="0">
                      <a:pos x="0" y="0"/>
                    </a:cxn>
                    <a:cxn ang="0">
                      <a:pos x="34" y="4"/>
                    </a:cxn>
                    <a:cxn ang="0">
                      <a:pos x="60" y="6"/>
                    </a:cxn>
                  </a:cxnLst>
                  <a:rect l="0" t="0" r="r" b="b"/>
                  <a:pathLst>
                    <a:path w="60" h="6">
                      <a:moveTo>
                        <a:pt x="60" y="6"/>
                      </a:moveTo>
                      <a:lnTo>
                        <a:pt x="28" y="0"/>
                      </a:lnTo>
                      <a:lnTo>
                        <a:pt x="0" y="0"/>
                      </a:lnTo>
                      <a:lnTo>
                        <a:pt x="34" y="4"/>
                      </a:lnTo>
                      <a:lnTo>
                        <a:pt x="60" y="6"/>
                      </a:lnTo>
                      <a:close/>
                    </a:path>
                  </a:pathLst>
                </a:custGeom>
                <a:solidFill>
                  <a:srgbClr val="005600"/>
                </a:solidFill>
                <a:ln w="0">
                  <a:solidFill>
                    <a:srgbClr val="0056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64" name="Freeform 5640"/>
                <p:cNvSpPr>
                  <a:spLocks/>
                </p:cNvSpPr>
                <p:nvPr/>
              </p:nvSpPr>
              <p:spPr bwMode="auto">
                <a:xfrm>
                  <a:off x="3208" y="3310"/>
                  <a:ext cx="60" cy="6"/>
                </a:xfrm>
                <a:custGeom>
                  <a:avLst/>
                  <a:gdLst/>
                  <a:ahLst/>
                  <a:cxnLst>
                    <a:cxn ang="0">
                      <a:pos x="60" y="6"/>
                    </a:cxn>
                    <a:cxn ang="0">
                      <a:pos x="28" y="0"/>
                    </a:cxn>
                    <a:cxn ang="0">
                      <a:pos x="0" y="0"/>
                    </a:cxn>
                    <a:cxn ang="0">
                      <a:pos x="34" y="4"/>
                    </a:cxn>
                    <a:cxn ang="0">
                      <a:pos x="60" y="6"/>
                    </a:cxn>
                  </a:cxnLst>
                  <a:rect l="0" t="0" r="r" b="b"/>
                  <a:pathLst>
                    <a:path w="60" h="6">
                      <a:moveTo>
                        <a:pt x="60" y="6"/>
                      </a:moveTo>
                      <a:lnTo>
                        <a:pt x="28" y="0"/>
                      </a:lnTo>
                      <a:lnTo>
                        <a:pt x="0" y="0"/>
                      </a:lnTo>
                      <a:lnTo>
                        <a:pt x="34" y="4"/>
                      </a:lnTo>
                      <a:lnTo>
                        <a:pt x="6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65" name="Freeform 5641"/>
                <p:cNvSpPr>
                  <a:spLocks/>
                </p:cNvSpPr>
                <p:nvPr/>
              </p:nvSpPr>
              <p:spPr bwMode="auto">
                <a:xfrm>
                  <a:off x="3180" y="3308"/>
                  <a:ext cx="62" cy="6"/>
                </a:xfrm>
                <a:custGeom>
                  <a:avLst/>
                  <a:gdLst/>
                  <a:ahLst/>
                  <a:cxnLst>
                    <a:cxn ang="0">
                      <a:pos x="62" y="6"/>
                    </a:cxn>
                    <a:cxn ang="0">
                      <a:pos x="28" y="2"/>
                    </a:cxn>
                    <a:cxn ang="0">
                      <a:pos x="0" y="0"/>
                    </a:cxn>
                    <a:cxn ang="0">
                      <a:pos x="34" y="2"/>
                    </a:cxn>
                    <a:cxn ang="0">
                      <a:pos x="62" y="6"/>
                    </a:cxn>
                  </a:cxnLst>
                  <a:rect l="0" t="0" r="r" b="b"/>
                  <a:pathLst>
                    <a:path w="62" h="6">
                      <a:moveTo>
                        <a:pt x="62" y="6"/>
                      </a:moveTo>
                      <a:lnTo>
                        <a:pt x="28" y="2"/>
                      </a:lnTo>
                      <a:lnTo>
                        <a:pt x="0" y="0"/>
                      </a:lnTo>
                      <a:lnTo>
                        <a:pt x="34" y="2"/>
                      </a:lnTo>
                      <a:lnTo>
                        <a:pt x="62" y="6"/>
                      </a:lnTo>
                      <a:close/>
                    </a:path>
                  </a:pathLst>
                </a:custGeom>
                <a:solidFill>
                  <a:srgbClr val="CC0036"/>
                </a:solidFill>
                <a:ln w="0">
                  <a:solidFill>
                    <a:srgbClr val="CC003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66" name="Freeform 5642"/>
                <p:cNvSpPr>
                  <a:spLocks/>
                </p:cNvSpPr>
                <p:nvPr/>
              </p:nvSpPr>
              <p:spPr bwMode="auto">
                <a:xfrm>
                  <a:off x="3180" y="3308"/>
                  <a:ext cx="62" cy="6"/>
                </a:xfrm>
                <a:custGeom>
                  <a:avLst/>
                  <a:gdLst/>
                  <a:ahLst/>
                  <a:cxnLst>
                    <a:cxn ang="0">
                      <a:pos x="62" y="6"/>
                    </a:cxn>
                    <a:cxn ang="0">
                      <a:pos x="28" y="2"/>
                    </a:cxn>
                    <a:cxn ang="0">
                      <a:pos x="0" y="0"/>
                    </a:cxn>
                    <a:cxn ang="0">
                      <a:pos x="34" y="2"/>
                    </a:cxn>
                    <a:cxn ang="0">
                      <a:pos x="62" y="6"/>
                    </a:cxn>
                  </a:cxnLst>
                  <a:rect l="0" t="0" r="r" b="b"/>
                  <a:pathLst>
                    <a:path w="62" h="6">
                      <a:moveTo>
                        <a:pt x="62" y="6"/>
                      </a:moveTo>
                      <a:lnTo>
                        <a:pt x="28" y="2"/>
                      </a:lnTo>
                      <a:lnTo>
                        <a:pt x="0" y="0"/>
                      </a:lnTo>
                      <a:lnTo>
                        <a:pt x="34" y="2"/>
                      </a:lnTo>
                      <a:lnTo>
                        <a:pt x="6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67" name="Freeform 5643"/>
                <p:cNvSpPr>
                  <a:spLocks/>
                </p:cNvSpPr>
                <p:nvPr/>
              </p:nvSpPr>
              <p:spPr bwMode="auto">
                <a:xfrm>
                  <a:off x="3152" y="3306"/>
                  <a:ext cx="62" cy="4"/>
                </a:xfrm>
                <a:custGeom>
                  <a:avLst/>
                  <a:gdLst/>
                  <a:ahLst/>
                  <a:cxnLst>
                    <a:cxn ang="0">
                      <a:pos x="62" y="4"/>
                    </a:cxn>
                    <a:cxn ang="0">
                      <a:pos x="28" y="2"/>
                    </a:cxn>
                    <a:cxn ang="0">
                      <a:pos x="0" y="0"/>
                    </a:cxn>
                    <a:cxn ang="0">
                      <a:pos x="34" y="0"/>
                    </a:cxn>
                    <a:cxn ang="0">
                      <a:pos x="62" y="4"/>
                    </a:cxn>
                  </a:cxnLst>
                  <a:rect l="0" t="0" r="r" b="b"/>
                  <a:pathLst>
                    <a:path w="62" h="4">
                      <a:moveTo>
                        <a:pt x="62" y="4"/>
                      </a:moveTo>
                      <a:lnTo>
                        <a:pt x="28" y="2"/>
                      </a:lnTo>
                      <a:lnTo>
                        <a:pt x="0" y="0"/>
                      </a:lnTo>
                      <a:lnTo>
                        <a:pt x="34" y="0"/>
                      </a:lnTo>
                      <a:lnTo>
                        <a:pt x="62" y="4"/>
                      </a:lnTo>
                      <a:close/>
                    </a:path>
                  </a:pathLst>
                </a:custGeom>
                <a:solidFill>
                  <a:srgbClr val="D5003D"/>
                </a:solidFill>
                <a:ln w="0">
                  <a:solidFill>
                    <a:srgbClr val="D5003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68" name="Freeform 5644"/>
                <p:cNvSpPr>
                  <a:spLocks/>
                </p:cNvSpPr>
                <p:nvPr/>
              </p:nvSpPr>
              <p:spPr bwMode="auto">
                <a:xfrm>
                  <a:off x="3152" y="3306"/>
                  <a:ext cx="62" cy="4"/>
                </a:xfrm>
                <a:custGeom>
                  <a:avLst/>
                  <a:gdLst/>
                  <a:ahLst/>
                  <a:cxnLst>
                    <a:cxn ang="0">
                      <a:pos x="62" y="4"/>
                    </a:cxn>
                    <a:cxn ang="0">
                      <a:pos x="28" y="2"/>
                    </a:cxn>
                    <a:cxn ang="0">
                      <a:pos x="0" y="0"/>
                    </a:cxn>
                    <a:cxn ang="0">
                      <a:pos x="34" y="0"/>
                    </a:cxn>
                    <a:cxn ang="0">
                      <a:pos x="62" y="4"/>
                    </a:cxn>
                  </a:cxnLst>
                  <a:rect l="0" t="0" r="r" b="b"/>
                  <a:pathLst>
                    <a:path w="62" h="4">
                      <a:moveTo>
                        <a:pt x="62" y="4"/>
                      </a:moveTo>
                      <a:lnTo>
                        <a:pt x="28" y="2"/>
                      </a:lnTo>
                      <a:lnTo>
                        <a:pt x="0" y="0"/>
                      </a:lnTo>
                      <a:lnTo>
                        <a:pt x="34" y="0"/>
                      </a:lnTo>
                      <a:lnTo>
                        <a:pt x="62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69" name="Freeform 5645"/>
                <p:cNvSpPr>
                  <a:spLocks/>
                </p:cNvSpPr>
                <p:nvPr/>
              </p:nvSpPr>
              <p:spPr bwMode="auto">
                <a:xfrm>
                  <a:off x="3124" y="3302"/>
                  <a:ext cx="62" cy="4"/>
                </a:xfrm>
                <a:custGeom>
                  <a:avLst/>
                  <a:gdLst/>
                  <a:ahLst/>
                  <a:cxnLst>
                    <a:cxn ang="0">
                      <a:pos x="62" y="4"/>
                    </a:cxn>
                    <a:cxn ang="0">
                      <a:pos x="28" y="4"/>
                    </a:cxn>
                    <a:cxn ang="0">
                      <a:pos x="0" y="2"/>
                    </a:cxn>
                    <a:cxn ang="0">
                      <a:pos x="34" y="0"/>
                    </a:cxn>
                    <a:cxn ang="0">
                      <a:pos x="62" y="4"/>
                    </a:cxn>
                  </a:cxnLst>
                  <a:rect l="0" t="0" r="r" b="b"/>
                  <a:pathLst>
                    <a:path w="62" h="4">
                      <a:moveTo>
                        <a:pt x="62" y="4"/>
                      </a:moveTo>
                      <a:lnTo>
                        <a:pt x="28" y="4"/>
                      </a:lnTo>
                      <a:lnTo>
                        <a:pt x="0" y="2"/>
                      </a:lnTo>
                      <a:lnTo>
                        <a:pt x="34" y="0"/>
                      </a:lnTo>
                      <a:lnTo>
                        <a:pt x="62" y="4"/>
                      </a:lnTo>
                      <a:close/>
                    </a:path>
                  </a:pathLst>
                </a:custGeom>
                <a:solidFill>
                  <a:srgbClr val="DC0042"/>
                </a:solidFill>
                <a:ln w="0">
                  <a:solidFill>
                    <a:srgbClr val="DC004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70" name="Freeform 5646"/>
                <p:cNvSpPr>
                  <a:spLocks/>
                </p:cNvSpPr>
                <p:nvPr/>
              </p:nvSpPr>
              <p:spPr bwMode="auto">
                <a:xfrm>
                  <a:off x="3124" y="3302"/>
                  <a:ext cx="62" cy="4"/>
                </a:xfrm>
                <a:custGeom>
                  <a:avLst/>
                  <a:gdLst/>
                  <a:ahLst/>
                  <a:cxnLst>
                    <a:cxn ang="0">
                      <a:pos x="62" y="4"/>
                    </a:cxn>
                    <a:cxn ang="0">
                      <a:pos x="28" y="4"/>
                    </a:cxn>
                    <a:cxn ang="0">
                      <a:pos x="0" y="2"/>
                    </a:cxn>
                    <a:cxn ang="0">
                      <a:pos x="34" y="0"/>
                    </a:cxn>
                    <a:cxn ang="0">
                      <a:pos x="62" y="4"/>
                    </a:cxn>
                  </a:cxnLst>
                  <a:rect l="0" t="0" r="r" b="b"/>
                  <a:pathLst>
                    <a:path w="62" h="4">
                      <a:moveTo>
                        <a:pt x="62" y="4"/>
                      </a:moveTo>
                      <a:lnTo>
                        <a:pt x="28" y="4"/>
                      </a:lnTo>
                      <a:lnTo>
                        <a:pt x="0" y="2"/>
                      </a:lnTo>
                      <a:lnTo>
                        <a:pt x="34" y="0"/>
                      </a:lnTo>
                      <a:lnTo>
                        <a:pt x="62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71" name="Freeform 5647"/>
                <p:cNvSpPr>
                  <a:spLocks/>
                </p:cNvSpPr>
                <p:nvPr/>
              </p:nvSpPr>
              <p:spPr bwMode="auto">
                <a:xfrm>
                  <a:off x="3094" y="3298"/>
                  <a:ext cx="64" cy="6"/>
                </a:xfrm>
                <a:custGeom>
                  <a:avLst/>
                  <a:gdLst/>
                  <a:ahLst/>
                  <a:cxnLst>
                    <a:cxn ang="0">
                      <a:pos x="64" y="4"/>
                    </a:cxn>
                    <a:cxn ang="0">
                      <a:pos x="30" y="6"/>
                    </a:cxn>
                    <a:cxn ang="0">
                      <a:pos x="0" y="4"/>
                    </a:cxn>
                    <a:cxn ang="0">
                      <a:pos x="34" y="0"/>
                    </a:cxn>
                    <a:cxn ang="0">
                      <a:pos x="64" y="4"/>
                    </a:cxn>
                  </a:cxnLst>
                  <a:rect l="0" t="0" r="r" b="b"/>
                  <a:pathLst>
                    <a:path w="64" h="6">
                      <a:moveTo>
                        <a:pt x="64" y="4"/>
                      </a:moveTo>
                      <a:lnTo>
                        <a:pt x="30" y="6"/>
                      </a:lnTo>
                      <a:lnTo>
                        <a:pt x="0" y="4"/>
                      </a:lnTo>
                      <a:lnTo>
                        <a:pt x="34" y="0"/>
                      </a:lnTo>
                      <a:lnTo>
                        <a:pt x="64" y="4"/>
                      </a:lnTo>
                      <a:close/>
                    </a:path>
                  </a:pathLst>
                </a:custGeom>
                <a:solidFill>
                  <a:srgbClr val="E10043"/>
                </a:solidFill>
                <a:ln w="0">
                  <a:solidFill>
                    <a:srgbClr val="E1004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72" name="Freeform 5648"/>
                <p:cNvSpPr>
                  <a:spLocks/>
                </p:cNvSpPr>
                <p:nvPr/>
              </p:nvSpPr>
              <p:spPr bwMode="auto">
                <a:xfrm>
                  <a:off x="3094" y="3298"/>
                  <a:ext cx="64" cy="6"/>
                </a:xfrm>
                <a:custGeom>
                  <a:avLst/>
                  <a:gdLst/>
                  <a:ahLst/>
                  <a:cxnLst>
                    <a:cxn ang="0">
                      <a:pos x="64" y="4"/>
                    </a:cxn>
                    <a:cxn ang="0">
                      <a:pos x="30" y="6"/>
                    </a:cxn>
                    <a:cxn ang="0">
                      <a:pos x="0" y="4"/>
                    </a:cxn>
                    <a:cxn ang="0">
                      <a:pos x="34" y="0"/>
                    </a:cxn>
                    <a:cxn ang="0">
                      <a:pos x="64" y="4"/>
                    </a:cxn>
                  </a:cxnLst>
                  <a:rect l="0" t="0" r="r" b="b"/>
                  <a:pathLst>
                    <a:path w="64" h="6">
                      <a:moveTo>
                        <a:pt x="64" y="4"/>
                      </a:moveTo>
                      <a:lnTo>
                        <a:pt x="30" y="6"/>
                      </a:lnTo>
                      <a:lnTo>
                        <a:pt x="0" y="4"/>
                      </a:lnTo>
                      <a:lnTo>
                        <a:pt x="34" y="0"/>
                      </a:lnTo>
                      <a:lnTo>
                        <a:pt x="64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73" name="Freeform 5649"/>
                <p:cNvSpPr>
                  <a:spLocks/>
                </p:cNvSpPr>
                <p:nvPr/>
              </p:nvSpPr>
              <p:spPr bwMode="auto">
                <a:xfrm>
                  <a:off x="3064" y="3296"/>
                  <a:ext cx="64" cy="6"/>
                </a:xfrm>
                <a:custGeom>
                  <a:avLst/>
                  <a:gdLst/>
                  <a:ahLst/>
                  <a:cxnLst>
                    <a:cxn ang="0">
                      <a:pos x="64" y="2"/>
                    </a:cxn>
                    <a:cxn ang="0">
                      <a:pos x="30" y="6"/>
                    </a:cxn>
                    <a:cxn ang="0">
                      <a:pos x="0" y="4"/>
                    </a:cxn>
                    <a:cxn ang="0">
                      <a:pos x="34" y="0"/>
                    </a:cxn>
                    <a:cxn ang="0">
                      <a:pos x="64" y="2"/>
                    </a:cxn>
                  </a:cxnLst>
                  <a:rect l="0" t="0" r="r" b="b"/>
                  <a:pathLst>
                    <a:path w="64" h="6">
                      <a:moveTo>
                        <a:pt x="64" y="2"/>
                      </a:moveTo>
                      <a:lnTo>
                        <a:pt x="30" y="6"/>
                      </a:lnTo>
                      <a:lnTo>
                        <a:pt x="0" y="4"/>
                      </a:lnTo>
                      <a:lnTo>
                        <a:pt x="34" y="0"/>
                      </a:lnTo>
                      <a:lnTo>
                        <a:pt x="64" y="2"/>
                      </a:lnTo>
                      <a:close/>
                    </a:path>
                  </a:pathLst>
                </a:custGeom>
                <a:solidFill>
                  <a:srgbClr val="E60041"/>
                </a:solidFill>
                <a:ln w="0">
                  <a:solidFill>
                    <a:srgbClr val="E6004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74" name="Freeform 5650"/>
                <p:cNvSpPr>
                  <a:spLocks/>
                </p:cNvSpPr>
                <p:nvPr/>
              </p:nvSpPr>
              <p:spPr bwMode="auto">
                <a:xfrm>
                  <a:off x="3064" y="3296"/>
                  <a:ext cx="64" cy="6"/>
                </a:xfrm>
                <a:custGeom>
                  <a:avLst/>
                  <a:gdLst/>
                  <a:ahLst/>
                  <a:cxnLst>
                    <a:cxn ang="0">
                      <a:pos x="64" y="2"/>
                    </a:cxn>
                    <a:cxn ang="0">
                      <a:pos x="30" y="6"/>
                    </a:cxn>
                    <a:cxn ang="0">
                      <a:pos x="0" y="4"/>
                    </a:cxn>
                    <a:cxn ang="0">
                      <a:pos x="34" y="0"/>
                    </a:cxn>
                    <a:cxn ang="0">
                      <a:pos x="64" y="2"/>
                    </a:cxn>
                  </a:cxnLst>
                  <a:rect l="0" t="0" r="r" b="b"/>
                  <a:pathLst>
                    <a:path w="64" h="6">
                      <a:moveTo>
                        <a:pt x="64" y="2"/>
                      </a:moveTo>
                      <a:lnTo>
                        <a:pt x="30" y="6"/>
                      </a:lnTo>
                      <a:lnTo>
                        <a:pt x="0" y="4"/>
                      </a:lnTo>
                      <a:lnTo>
                        <a:pt x="34" y="0"/>
                      </a:lnTo>
                      <a:lnTo>
                        <a:pt x="64" y="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75" name="Freeform 5651"/>
                <p:cNvSpPr>
                  <a:spLocks/>
                </p:cNvSpPr>
                <p:nvPr/>
              </p:nvSpPr>
              <p:spPr bwMode="auto">
                <a:xfrm>
                  <a:off x="3032" y="3294"/>
                  <a:ext cx="66" cy="6"/>
                </a:xfrm>
                <a:custGeom>
                  <a:avLst/>
                  <a:gdLst/>
                  <a:ahLst/>
                  <a:cxnLst>
                    <a:cxn ang="0">
                      <a:pos x="66" y="2"/>
                    </a:cxn>
                    <a:cxn ang="0">
                      <a:pos x="32" y="6"/>
                    </a:cxn>
                    <a:cxn ang="0">
                      <a:pos x="0" y="4"/>
                    </a:cxn>
                    <a:cxn ang="0">
                      <a:pos x="34" y="0"/>
                    </a:cxn>
                    <a:cxn ang="0">
                      <a:pos x="66" y="2"/>
                    </a:cxn>
                  </a:cxnLst>
                  <a:rect l="0" t="0" r="r" b="b"/>
                  <a:pathLst>
                    <a:path w="66" h="6">
                      <a:moveTo>
                        <a:pt x="66" y="2"/>
                      </a:moveTo>
                      <a:lnTo>
                        <a:pt x="32" y="6"/>
                      </a:lnTo>
                      <a:lnTo>
                        <a:pt x="0" y="4"/>
                      </a:lnTo>
                      <a:lnTo>
                        <a:pt x="34" y="0"/>
                      </a:lnTo>
                      <a:lnTo>
                        <a:pt x="66" y="2"/>
                      </a:lnTo>
                      <a:close/>
                    </a:path>
                  </a:pathLst>
                </a:custGeom>
                <a:solidFill>
                  <a:srgbClr val="E8003A"/>
                </a:solidFill>
                <a:ln w="0">
                  <a:solidFill>
                    <a:srgbClr val="E8003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76" name="Freeform 5652"/>
                <p:cNvSpPr>
                  <a:spLocks/>
                </p:cNvSpPr>
                <p:nvPr/>
              </p:nvSpPr>
              <p:spPr bwMode="auto">
                <a:xfrm>
                  <a:off x="3032" y="3294"/>
                  <a:ext cx="66" cy="6"/>
                </a:xfrm>
                <a:custGeom>
                  <a:avLst/>
                  <a:gdLst/>
                  <a:ahLst/>
                  <a:cxnLst>
                    <a:cxn ang="0">
                      <a:pos x="66" y="2"/>
                    </a:cxn>
                    <a:cxn ang="0">
                      <a:pos x="32" y="6"/>
                    </a:cxn>
                    <a:cxn ang="0">
                      <a:pos x="0" y="4"/>
                    </a:cxn>
                    <a:cxn ang="0">
                      <a:pos x="34" y="0"/>
                    </a:cxn>
                    <a:cxn ang="0">
                      <a:pos x="66" y="2"/>
                    </a:cxn>
                  </a:cxnLst>
                  <a:rect l="0" t="0" r="r" b="b"/>
                  <a:pathLst>
                    <a:path w="66" h="6">
                      <a:moveTo>
                        <a:pt x="66" y="2"/>
                      </a:moveTo>
                      <a:lnTo>
                        <a:pt x="32" y="6"/>
                      </a:lnTo>
                      <a:lnTo>
                        <a:pt x="0" y="4"/>
                      </a:lnTo>
                      <a:lnTo>
                        <a:pt x="34" y="0"/>
                      </a:lnTo>
                      <a:lnTo>
                        <a:pt x="66" y="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22" name="Group 5653"/>
              <p:cNvGrpSpPr>
                <a:grpSpLocks/>
              </p:cNvGrpSpPr>
              <p:nvPr/>
            </p:nvGrpSpPr>
            <p:grpSpPr bwMode="auto">
              <a:xfrm>
                <a:off x="2608" y="3240"/>
                <a:ext cx="1110" cy="400"/>
                <a:chOff x="2608" y="3240"/>
                <a:chExt cx="1110" cy="400"/>
              </a:xfrm>
            </p:grpSpPr>
            <p:sp>
              <p:nvSpPr>
                <p:cNvPr id="160278" name="Freeform 5654"/>
                <p:cNvSpPr>
                  <a:spLocks/>
                </p:cNvSpPr>
                <p:nvPr/>
              </p:nvSpPr>
              <p:spPr bwMode="auto">
                <a:xfrm>
                  <a:off x="3002" y="3292"/>
                  <a:ext cx="64" cy="8"/>
                </a:xfrm>
                <a:custGeom>
                  <a:avLst/>
                  <a:gdLst/>
                  <a:ahLst/>
                  <a:cxnLst>
                    <a:cxn ang="0">
                      <a:pos x="64" y="2"/>
                    </a:cxn>
                    <a:cxn ang="0">
                      <a:pos x="30" y="6"/>
                    </a:cxn>
                    <a:cxn ang="0">
                      <a:pos x="0" y="8"/>
                    </a:cxn>
                    <a:cxn ang="0">
                      <a:pos x="34" y="0"/>
                    </a:cxn>
                    <a:cxn ang="0">
                      <a:pos x="64" y="2"/>
                    </a:cxn>
                  </a:cxnLst>
                  <a:rect l="0" t="0" r="r" b="b"/>
                  <a:pathLst>
                    <a:path w="64" h="8">
                      <a:moveTo>
                        <a:pt x="64" y="2"/>
                      </a:moveTo>
                      <a:lnTo>
                        <a:pt x="30" y="6"/>
                      </a:lnTo>
                      <a:lnTo>
                        <a:pt x="0" y="8"/>
                      </a:lnTo>
                      <a:lnTo>
                        <a:pt x="34" y="0"/>
                      </a:lnTo>
                      <a:lnTo>
                        <a:pt x="64" y="2"/>
                      </a:lnTo>
                      <a:close/>
                    </a:path>
                  </a:pathLst>
                </a:custGeom>
                <a:solidFill>
                  <a:srgbClr val="E9002E"/>
                </a:solidFill>
                <a:ln w="0">
                  <a:solidFill>
                    <a:srgbClr val="E9002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79" name="Freeform 5655"/>
                <p:cNvSpPr>
                  <a:spLocks/>
                </p:cNvSpPr>
                <p:nvPr/>
              </p:nvSpPr>
              <p:spPr bwMode="auto">
                <a:xfrm>
                  <a:off x="3002" y="3292"/>
                  <a:ext cx="64" cy="8"/>
                </a:xfrm>
                <a:custGeom>
                  <a:avLst/>
                  <a:gdLst/>
                  <a:ahLst/>
                  <a:cxnLst>
                    <a:cxn ang="0">
                      <a:pos x="64" y="2"/>
                    </a:cxn>
                    <a:cxn ang="0">
                      <a:pos x="30" y="6"/>
                    </a:cxn>
                    <a:cxn ang="0">
                      <a:pos x="0" y="8"/>
                    </a:cxn>
                    <a:cxn ang="0">
                      <a:pos x="34" y="0"/>
                    </a:cxn>
                    <a:cxn ang="0">
                      <a:pos x="64" y="2"/>
                    </a:cxn>
                  </a:cxnLst>
                  <a:rect l="0" t="0" r="r" b="b"/>
                  <a:pathLst>
                    <a:path w="64" h="8">
                      <a:moveTo>
                        <a:pt x="64" y="2"/>
                      </a:moveTo>
                      <a:lnTo>
                        <a:pt x="30" y="6"/>
                      </a:lnTo>
                      <a:lnTo>
                        <a:pt x="0" y="8"/>
                      </a:lnTo>
                      <a:lnTo>
                        <a:pt x="34" y="0"/>
                      </a:lnTo>
                      <a:lnTo>
                        <a:pt x="64" y="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80" name="Freeform 5656"/>
                <p:cNvSpPr>
                  <a:spLocks/>
                </p:cNvSpPr>
                <p:nvPr/>
              </p:nvSpPr>
              <p:spPr bwMode="auto">
                <a:xfrm>
                  <a:off x="2968" y="3292"/>
                  <a:ext cx="68" cy="12"/>
                </a:xfrm>
                <a:custGeom>
                  <a:avLst/>
                  <a:gdLst/>
                  <a:ahLst/>
                  <a:cxnLst>
                    <a:cxn ang="0">
                      <a:pos x="68" y="0"/>
                    </a:cxn>
                    <a:cxn ang="0">
                      <a:pos x="34" y="8"/>
                    </a:cxn>
                    <a:cxn ang="0">
                      <a:pos x="0" y="12"/>
                    </a:cxn>
                    <a:cxn ang="0">
                      <a:pos x="34" y="4"/>
                    </a:cxn>
                    <a:cxn ang="0">
                      <a:pos x="68" y="0"/>
                    </a:cxn>
                  </a:cxnLst>
                  <a:rect l="0" t="0" r="r" b="b"/>
                  <a:pathLst>
                    <a:path w="68" h="12">
                      <a:moveTo>
                        <a:pt x="68" y="0"/>
                      </a:moveTo>
                      <a:lnTo>
                        <a:pt x="34" y="8"/>
                      </a:lnTo>
                      <a:lnTo>
                        <a:pt x="0" y="12"/>
                      </a:lnTo>
                      <a:lnTo>
                        <a:pt x="34" y="4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E5001B"/>
                </a:solidFill>
                <a:ln w="0">
                  <a:solidFill>
                    <a:srgbClr val="E5001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81" name="Freeform 5657"/>
                <p:cNvSpPr>
                  <a:spLocks/>
                </p:cNvSpPr>
                <p:nvPr/>
              </p:nvSpPr>
              <p:spPr bwMode="auto">
                <a:xfrm>
                  <a:off x="2968" y="3292"/>
                  <a:ext cx="68" cy="12"/>
                </a:xfrm>
                <a:custGeom>
                  <a:avLst/>
                  <a:gdLst/>
                  <a:ahLst/>
                  <a:cxnLst>
                    <a:cxn ang="0">
                      <a:pos x="68" y="0"/>
                    </a:cxn>
                    <a:cxn ang="0">
                      <a:pos x="34" y="8"/>
                    </a:cxn>
                    <a:cxn ang="0">
                      <a:pos x="0" y="12"/>
                    </a:cxn>
                    <a:cxn ang="0">
                      <a:pos x="34" y="4"/>
                    </a:cxn>
                    <a:cxn ang="0">
                      <a:pos x="68" y="0"/>
                    </a:cxn>
                  </a:cxnLst>
                  <a:rect l="0" t="0" r="r" b="b"/>
                  <a:pathLst>
                    <a:path w="68" h="12">
                      <a:moveTo>
                        <a:pt x="68" y="0"/>
                      </a:moveTo>
                      <a:lnTo>
                        <a:pt x="34" y="8"/>
                      </a:lnTo>
                      <a:lnTo>
                        <a:pt x="0" y="12"/>
                      </a:lnTo>
                      <a:lnTo>
                        <a:pt x="34" y="4"/>
                      </a:lnTo>
                      <a:lnTo>
                        <a:pt x="68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82" name="Freeform 5658"/>
                <p:cNvSpPr>
                  <a:spLocks/>
                </p:cNvSpPr>
                <p:nvPr/>
              </p:nvSpPr>
              <p:spPr bwMode="auto">
                <a:xfrm>
                  <a:off x="2936" y="3296"/>
                  <a:ext cx="66" cy="16"/>
                </a:xfrm>
                <a:custGeom>
                  <a:avLst/>
                  <a:gdLst/>
                  <a:ahLst/>
                  <a:cxnLst>
                    <a:cxn ang="0">
                      <a:pos x="66" y="0"/>
                    </a:cxn>
                    <a:cxn ang="0">
                      <a:pos x="32" y="8"/>
                    </a:cxn>
                    <a:cxn ang="0">
                      <a:pos x="0" y="16"/>
                    </a:cxn>
                    <a:cxn ang="0">
                      <a:pos x="34" y="6"/>
                    </a:cxn>
                    <a:cxn ang="0">
                      <a:pos x="66" y="0"/>
                    </a:cxn>
                  </a:cxnLst>
                  <a:rect l="0" t="0" r="r" b="b"/>
                  <a:pathLst>
                    <a:path w="66" h="16">
                      <a:moveTo>
                        <a:pt x="66" y="0"/>
                      </a:moveTo>
                      <a:lnTo>
                        <a:pt x="32" y="8"/>
                      </a:lnTo>
                      <a:lnTo>
                        <a:pt x="0" y="16"/>
                      </a:lnTo>
                      <a:lnTo>
                        <a:pt x="34" y="6"/>
                      </a:lnTo>
                      <a:lnTo>
                        <a:pt x="66" y="0"/>
                      </a:lnTo>
                      <a:close/>
                    </a:path>
                  </a:pathLst>
                </a:custGeom>
                <a:solidFill>
                  <a:srgbClr val="DD0101"/>
                </a:solidFill>
                <a:ln w="0">
                  <a:solidFill>
                    <a:srgbClr val="DD010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83" name="Freeform 5659"/>
                <p:cNvSpPr>
                  <a:spLocks/>
                </p:cNvSpPr>
                <p:nvPr/>
              </p:nvSpPr>
              <p:spPr bwMode="auto">
                <a:xfrm>
                  <a:off x="2936" y="3296"/>
                  <a:ext cx="66" cy="16"/>
                </a:xfrm>
                <a:custGeom>
                  <a:avLst/>
                  <a:gdLst/>
                  <a:ahLst/>
                  <a:cxnLst>
                    <a:cxn ang="0">
                      <a:pos x="66" y="0"/>
                    </a:cxn>
                    <a:cxn ang="0">
                      <a:pos x="32" y="8"/>
                    </a:cxn>
                    <a:cxn ang="0">
                      <a:pos x="0" y="16"/>
                    </a:cxn>
                    <a:cxn ang="0">
                      <a:pos x="34" y="6"/>
                    </a:cxn>
                    <a:cxn ang="0">
                      <a:pos x="66" y="0"/>
                    </a:cxn>
                  </a:cxnLst>
                  <a:rect l="0" t="0" r="r" b="b"/>
                  <a:pathLst>
                    <a:path w="66" h="16">
                      <a:moveTo>
                        <a:pt x="66" y="0"/>
                      </a:moveTo>
                      <a:lnTo>
                        <a:pt x="32" y="8"/>
                      </a:lnTo>
                      <a:lnTo>
                        <a:pt x="0" y="16"/>
                      </a:lnTo>
                      <a:lnTo>
                        <a:pt x="34" y="6"/>
                      </a:lnTo>
                      <a:lnTo>
                        <a:pt x="66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84" name="Freeform 5660"/>
                <p:cNvSpPr>
                  <a:spLocks/>
                </p:cNvSpPr>
                <p:nvPr/>
              </p:nvSpPr>
              <p:spPr bwMode="auto">
                <a:xfrm>
                  <a:off x="2902" y="3302"/>
                  <a:ext cx="68" cy="24"/>
                </a:xfrm>
                <a:custGeom>
                  <a:avLst/>
                  <a:gdLst/>
                  <a:ahLst/>
                  <a:cxnLst>
                    <a:cxn ang="0">
                      <a:pos x="68" y="0"/>
                    </a:cxn>
                    <a:cxn ang="0">
                      <a:pos x="34" y="10"/>
                    </a:cxn>
                    <a:cxn ang="0">
                      <a:pos x="0" y="24"/>
                    </a:cxn>
                    <a:cxn ang="0">
                      <a:pos x="34" y="12"/>
                    </a:cxn>
                    <a:cxn ang="0">
                      <a:pos x="68" y="0"/>
                    </a:cxn>
                  </a:cxnLst>
                  <a:rect l="0" t="0" r="r" b="b"/>
                  <a:pathLst>
                    <a:path w="68" h="24">
                      <a:moveTo>
                        <a:pt x="68" y="0"/>
                      </a:moveTo>
                      <a:lnTo>
                        <a:pt x="34" y="10"/>
                      </a:lnTo>
                      <a:lnTo>
                        <a:pt x="0" y="24"/>
                      </a:lnTo>
                      <a:lnTo>
                        <a:pt x="34" y="12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000024"/>
                </a:solidFill>
                <a:ln w="0">
                  <a:solidFill>
                    <a:srgbClr val="00002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85" name="Freeform 5661"/>
                <p:cNvSpPr>
                  <a:spLocks/>
                </p:cNvSpPr>
                <p:nvPr/>
              </p:nvSpPr>
              <p:spPr bwMode="auto">
                <a:xfrm>
                  <a:off x="2902" y="3302"/>
                  <a:ext cx="68" cy="24"/>
                </a:xfrm>
                <a:custGeom>
                  <a:avLst/>
                  <a:gdLst/>
                  <a:ahLst/>
                  <a:cxnLst>
                    <a:cxn ang="0">
                      <a:pos x="68" y="0"/>
                    </a:cxn>
                    <a:cxn ang="0">
                      <a:pos x="34" y="10"/>
                    </a:cxn>
                    <a:cxn ang="0">
                      <a:pos x="0" y="24"/>
                    </a:cxn>
                    <a:cxn ang="0">
                      <a:pos x="34" y="12"/>
                    </a:cxn>
                    <a:cxn ang="0">
                      <a:pos x="68" y="0"/>
                    </a:cxn>
                  </a:cxnLst>
                  <a:rect l="0" t="0" r="r" b="b"/>
                  <a:pathLst>
                    <a:path w="68" h="24">
                      <a:moveTo>
                        <a:pt x="68" y="0"/>
                      </a:moveTo>
                      <a:lnTo>
                        <a:pt x="34" y="10"/>
                      </a:lnTo>
                      <a:lnTo>
                        <a:pt x="0" y="24"/>
                      </a:lnTo>
                      <a:lnTo>
                        <a:pt x="34" y="12"/>
                      </a:lnTo>
                      <a:lnTo>
                        <a:pt x="68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86" name="Freeform 5662"/>
                <p:cNvSpPr>
                  <a:spLocks/>
                </p:cNvSpPr>
                <p:nvPr/>
              </p:nvSpPr>
              <p:spPr bwMode="auto">
                <a:xfrm>
                  <a:off x="2868" y="3314"/>
                  <a:ext cx="68" cy="30"/>
                </a:xfrm>
                <a:custGeom>
                  <a:avLst/>
                  <a:gdLst/>
                  <a:ahLst/>
                  <a:cxnLst>
                    <a:cxn ang="0">
                      <a:pos x="68" y="0"/>
                    </a:cxn>
                    <a:cxn ang="0">
                      <a:pos x="34" y="12"/>
                    </a:cxn>
                    <a:cxn ang="0">
                      <a:pos x="0" y="30"/>
                    </a:cxn>
                    <a:cxn ang="0">
                      <a:pos x="34" y="20"/>
                    </a:cxn>
                    <a:cxn ang="0">
                      <a:pos x="68" y="0"/>
                    </a:cxn>
                  </a:cxnLst>
                  <a:rect l="0" t="0" r="r" b="b"/>
                  <a:pathLst>
                    <a:path w="68" h="30">
                      <a:moveTo>
                        <a:pt x="68" y="0"/>
                      </a:moveTo>
                      <a:lnTo>
                        <a:pt x="34" y="12"/>
                      </a:lnTo>
                      <a:lnTo>
                        <a:pt x="0" y="30"/>
                      </a:lnTo>
                      <a:lnTo>
                        <a:pt x="34" y="2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000050"/>
                </a:solidFill>
                <a:ln w="0">
                  <a:solidFill>
                    <a:srgbClr val="00005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87" name="Freeform 5663"/>
                <p:cNvSpPr>
                  <a:spLocks/>
                </p:cNvSpPr>
                <p:nvPr/>
              </p:nvSpPr>
              <p:spPr bwMode="auto">
                <a:xfrm>
                  <a:off x="2868" y="3314"/>
                  <a:ext cx="68" cy="30"/>
                </a:xfrm>
                <a:custGeom>
                  <a:avLst/>
                  <a:gdLst/>
                  <a:ahLst/>
                  <a:cxnLst>
                    <a:cxn ang="0">
                      <a:pos x="68" y="0"/>
                    </a:cxn>
                    <a:cxn ang="0">
                      <a:pos x="34" y="12"/>
                    </a:cxn>
                    <a:cxn ang="0">
                      <a:pos x="0" y="30"/>
                    </a:cxn>
                    <a:cxn ang="0">
                      <a:pos x="34" y="20"/>
                    </a:cxn>
                    <a:cxn ang="0">
                      <a:pos x="68" y="0"/>
                    </a:cxn>
                  </a:cxnLst>
                  <a:rect l="0" t="0" r="r" b="b"/>
                  <a:pathLst>
                    <a:path w="68" h="30">
                      <a:moveTo>
                        <a:pt x="68" y="0"/>
                      </a:moveTo>
                      <a:lnTo>
                        <a:pt x="34" y="12"/>
                      </a:lnTo>
                      <a:lnTo>
                        <a:pt x="0" y="30"/>
                      </a:lnTo>
                      <a:lnTo>
                        <a:pt x="34" y="20"/>
                      </a:lnTo>
                      <a:lnTo>
                        <a:pt x="68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88" name="Freeform 5664"/>
                <p:cNvSpPr>
                  <a:spLocks/>
                </p:cNvSpPr>
                <p:nvPr/>
              </p:nvSpPr>
              <p:spPr bwMode="auto">
                <a:xfrm>
                  <a:off x="2832" y="3334"/>
                  <a:ext cx="70" cy="38"/>
                </a:xfrm>
                <a:custGeom>
                  <a:avLst/>
                  <a:gdLst/>
                  <a:ahLst/>
                  <a:cxnLst>
                    <a:cxn ang="0">
                      <a:pos x="70" y="0"/>
                    </a:cxn>
                    <a:cxn ang="0">
                      <a:pos x="36" y="10"/>
                    </a:cxn>
                    <a:cxn ang="0">
                      <a:pos x="0" y="38"/>
                    </a:cxn>
                    <a:cxn ang="0">
                      <a:pos x="34" y="28"/>
                    </a:cxn>
                    <a:cxn ang="0">
                      <a:pos x="70" y="0"/>
                    </a:cxn>
                  </a:cxnLst>
                  <a:rect l="0" t="0" r="r" b="b"/>
                  <a:pathLst>
                    <a:path w="70" h="38">
                      <a:moveTo>
                        <a:pt x="70" y="0"/>
                      </a:moveTo>
                      <a:lnTo>
                        <a:pt x="36" y="10"/>
                      </a:lnTo>
                      <a:lnTo>
                        <a:pt x="0" y="38"/>
                      </a:lnTo>
                      <a:lnTo>
                        <a:pt x="34" y="28"/>
                      </a:lnTo>
                      <a:lnTo>
                        <a:pt x="70" y="0"/>
                      </a:lnTo>
                      <a:close/>
                    </a:path>
                  </a:pathLst>
                </a:custGeom>
                <a:solidFill>
                  <a:srgbClr val="00007F"/>
                </a:solidFill>
                <a:ln w="0">
                  <a:solidFill>
                    <a:srgbClr val="00007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89" name="Freeform 5665"/>
                <p:cNvSpPr>
                  <a:spLocks/>
                </p:cNvSpPr>
                <p:nvPr/>
              </p:nvSpPr>
              <p:spPr bwMode="auto">
                <a:xfrm>
                  <a:off x="2832" y="3334"/>
                  <a:ext cx="70" cy="38"/>
                </a:xfrm>
                <a:custGeom>
                  <a:avLst/>
                  <a:gdLst/>
                  <a:ahLst/>
                  <a:cxnLst>
                    <a:cxn ang="0">
                      <a:pos x="70" y="0"/>
                    </a:cxn>
                    <a:cxn ang="0">
                      <a:pos x="36" y="10"/>
                    </a:cxn>
                    <a:cxn ang="0">
                      <a:pos x="0" y="38"/>
                    </a:cxn>
                    <a:cxn ang="0">
                      <a:pos x="34" y="28"/>
                    </a:cxn>
                    <a:cxn ang="0">
                      <a:pos x="70" y="0"/>
                    </a:cxn>
                  </a:cxnLst>
                  <a:rect l="0" t="0" r="r" b="b"/>
                  <a:pathLst>
                    <a:path w="70" h="38">
                      <a:moveTo>
                        <a:pt x="70" y="0"/>
                      </a:moveTo>
                      <a:lnTo>
                        <a:pt x="36" y="10"/>
                      </a:lnTo>
                      <a:lnTo>
                        <a:pt x="0" y="38"/>
                      </a:lnTo>
                      <a:lnTo>
                        <a:pt x="34" y="28"/>
                      </a:lnTo>
                      <a:lnTo>
                        <a:pt x="7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90" name="Freeform 5666"/>
                <p:cNvSpPr>
                  <a:spLocks/>
                </p:cNvSpPr>
                <p:nvPr/>
              </p:nvSpPr>
              <p:spPr bwMode="auto">
                <a:xfrm>
                  <a:off x="2796" y="3362"/>
                  <a:ext cx="70" cy="46"/>
                </a:xfrm>
                <a:custGeom>
                  <a:avLst/>
                  <a:gdLst/>
                  <a:ahLst/>
                  <a:cxnLst>
                    <a:cxn ang="0">
                      <a:pos x="70" y="0"/>
                    </a:cxn>
                    <a:cxn ang="0">
                      <a:pos x="36" y="10"/>
                    </a:cxn>
                    <a:cxn ang="0">
                      <a:pos x="0" y="46"/>
                    </a:cxn>
                    <a:cxn ang="0">
                      <a:pos x="34" y="40"/>
                    </a:cxn>
                    <a:cxn ang="0">
                      <a:pos x="70" y="0"/>
                    </a:cxn>
                  </a:cxnLst>
                  <a:rect l="0" t="0" r="r" b="b"/>
                  <a:pathLst>
                    <a:path w="70" h="46">
                      <a:moveTo>
                        <a:pt x="70" y="0"/>
                      </a:moveTo>
                      <a:lnTo>
                        <a:pt x="36" y="10"/>
                      </a:lnTo>
                      <a:lnTo>
                        <a:pt x="0" y="46"/>
                      </a:lnTo>
                      <a:lnTo>
                        <a:pt x="34" y="40"/>
                      </a:lnTo>
                      <a:lnTo>
                        <a:pt x="70" y="0"/>
                      </a:lnTo>
                      <a:close/>
                    </a:path>
                  </a:pathLst>
                </a:custGeom>
                <a:solidFill>
                  <a:srgbClr val="0005A2"/>
                </a:solidFill>
                <a:ln w="0">
                  <a:solidFill>
                    <a:srgbClr val="0005A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91" name="Freeform 5667"/>
                <p:cNvSpPr>
                  <a:spLocks/>
                </p:cNvSpPr>
                <p:nvPr/>
              </p:nvSpPr>
              <p:spPr bwMode="auto">
                <a:xfrm>
                  <a:off x="2796" y="3362"/>
                  <a:ext cx="70" cy="46"/>
                </a:xfrm>
                <a:custGeom>
                  <a:avLst/>
                  <a:gdLst/>
                  <a:ahLst/>
                  <a:cxnLst>
                    <a:cxn ang="0">
                      <a:pos x="70" y="0"/>
                    </a:cxn>
                    <a:cxn ang="0">
                      <a:pos x="36" y="10"/>
                    </a:cxn>
                    <a:cxn ang="0">
                      <a:pos x="0" y="46"/>
                    </a:cxn>
                    <a:cxn ang="0">
                      <a:pos x="34" y="40"/>
                    </a:cxn>
                    <a:cxn ang="0">
                      <a:pos x="70" y="0"/>
                    </a:cxn>
                  </a:cxnLst>
                  <a:rect l="0" t="0" r="r" b="b"/>
                  <a:pathLst>
                    <a:path w="70" h="46">
                      <a:moveTo>
                        <a:pt x="70" y="0"/>
                      </a:moveTo>
                      <a:lnTo>
                        <a:pt x="36" y="10"/>
                      </a:lnTo>
                      <a:lnTo>
                        <a:pt x="0" y="46"/>
                      </a:lnTo>
                      <a:lnTo>
                        <a:pt x="34" y="40"/>
                      </a:lnTo>
                      <a:lnTo>
                        <a:pt x="7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92" name="Freeform 5668"/>
                <p:cNvSpPr>
                  <a:spLocks/>
                </p:cNvSpPr>
                <p:nvPr/>
              </p:nvSpPr>
              <p:spPr bwMode="auto">
                <a:xfrm>
                  <a:off x="2760" y="3402"/>
                  <a:ext cx="70" cy="50"/>
                </a:xfrm>
                <a:custGeom>
                  <a:avLst/>
                  <a:gdLst/>
                  <a:ahLst/>
                  <a:cxnLst>
                    <a:cxn ang="0">
                      <a:pos x="70" y="0"/>
                    </a:cxn>
                    <a:cxn ang="0">
                      <a:pos x="36" y="6"/>
                    </a:cxn>
                    <a:cxn ang="0">
                      <a:pos x="0" y="50"/>
                    </a:cxn>
                    <a:cxn ang="0">
                      <a:pos x="34" y="48"/>
                    </a:cxn>
                    <a:cxn ang="0">
                      <a:pos x="70" y="0"/>
                    </a:cxn>
                  </a:cxnLst>
                  <a:rect l="0" t="0" r="r" b="b"/>
                  <a:pathLst>
                    <a:path w="70" h="50">
                      <a:moveTo>
                        <a:pt x="70" y="0"/>
                      </a:moveTo>
                      <a:lnTo>
                        <a:pt x="36" y="6"/>
                      </a:lnTo>
                      <a:lnTo>
                        <a:pt x="0" y="50"/>
                      </a:lnTo>
                      <a:lnTo>
                        <a:pt x="34" y="48"/>
                      </a:lnTo>
                      <a:lnTo>
                        <a:pt x="70" y="0"/>
                      </a:lnTo>
                      <a:close/>
                    </a:path>
                  </a:pathLst>
                </a:custGeom>
                <a:solidFill>
                  <a:srgbClr val="0012BA"/>
                </a:solidFill>
                <a:ln w="0">
                  <a:solidFill>
                    <a:srgbClr val="0012B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93" name="Freeform 5669"/>
                <p:cNvSpPr>
                  <a:spLocks/>
                </p:cNvSpPr>
                <p:nvPr/>
              </p:nvSpPr>
              <p:spPr bwMode="auto">
                <a:xfrm>
                  <a:off x="2760" y="3402"/>
                  <a:ext cx="70" cy="50"/>
                </a:xfrm>
                <a:custGeom>
                  <a:avLst/>
                  <a:gdLst/>
                  <a:ahLst/>
                  <a:cxnLst>
                    <a:cxn ang="0">
                      <a:pos x="70" y="0"/>
                    </a:cxn>
                    <a:cxn ang="0">
                      <a:pos x="36" y="6"/>
                    </a:cxn>
                    <a:cxn ang="0">
                      <a:pos x="0" y="50"/>
                    </a:cxn>
                    <a:cxn ang="0">
                      <a:pos x="34" y="48"/>
                    </a:cxn>
                    <a:cxn ang="0">
                      <a:pos x="70" y="0"/>
                    </a:cxn>
                  </a:cxnLst>
                  <a:rect l="0" t="0" r="r" b="b"/>
                  <a:pathLst>
                    <a:path w="70" h="50">
                      <a:moveTo>
                        <a:pt x="70" y="0"/>
                      </a:moveTo>
                      <a:lnTo>
                        <a:pt x="36" y="6"/>
                      </a:lnTo>
                      <a:lnTo>
                        <a:pt x="0" y="50"/>
                      </a:lnTo>
                      <a:lnTo>
                        <a:pt x="34" y="48"/>
                      </a:lnTo>
                      <a:lnTo>
                        <a:pt x="7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94" name="Freeform 5670"/>
                <p:cNvSpPr>
                  <a:spLocks/>
                </p:cNvSpPr>
                <p:nvPr/>
              </p:nvSpPr>
              <p:spPr bwMode="auto">
                <a:xfrm>
                  <a:off x="2724" y="3450"/>
                  <a:ext cx="70" cy="54"/>
                </a:xfrm>
                <a:custGeom>
                  <a:avLst/>
                  <a:gdLst/>
                  <a:ahLst/>
                  <a:cxnLst>
                    <a:cxn ang="0">
                      <a:pos x="70" y="0"/>
                    </a:cxn>
                    <a:cxn ang="0">
                      <a:pos x="36" y="2"/>
                    </a:cxn>
                    <a:cxn ang="0">
                      <a:pos x="0" y="50"/>
                    </a:cxn>
                    <a:cxn ang="0">
                      <a:pos x="32" y="54"/>
                    </a:cxn>
                    <a:cxn ang="0">
                      <a:pos x="70" y="0"/>
                    </a:cxn>
                  </a:cxnLst>
                  <a:rect l="0" t="0" r="r" b="b"/>
                  <a:pathLst>
                    <a:path w="70" h="54">
                      <a:moveTo>
                        <a:pt x="70" y="0"/>
                      </a:moveTo>
                      <a:lnTo>
                        <a:pt x="36" y="2"/>
                      </a:lnTo>
                      <a:lnTo>
                        <a:pt x="0" y="50"/>
                      </a:lnTo>
                      <a:lnTo>
                        <a:pt x="32" y="54"/>
                      </a:lnTo>
                      <a:lnTo>
                        <a:pt x="70" y="0"/>
                      </a:lnTo>
                      <a:close/>
                    </a:path>
                  </a:pathLst>
                </a:custGeom>
                <a:solidFill>
                  <a:srgbClr val="0023BE"/>
                </a:solidFill>
                <a:ln w="0">
                  <a:solidFill>
                    <a:srgbClr val="0023B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95" name="Freeform 5671"/>
                <p:cNvSpPr>
                  <a:spLocks/>
                </p:cNvSpPr>
                <p:nvPr/>
              </p:nvSpPr>
              <p:spPr bwMode="auto">
                <a:xfrm>
                  <a:off x="2724" y="3450"/>
                  <a:ext cx="70" cy="54"/>
                </a:xfrm>
                <a:custGeom>
                  <a:avLst/>
                  <a:gdLst/>
                  <a:ahLst/>
                  <a:cxnLst>
                    <a:cxn ang="0">
                      <a:pos x="70" y="0"/>
                    </a:cxn>
                    <a:cxn ang="0">
                      <a:pos x="36" y="2"/>
                    </a:cxn>
                    <a:cxn ang="0">
                      <a:pos x="0" y="50"/>
                    </a:cxn>
                    <a:cxn ang="0">
                      <a:pos x="32" y="54"/>
                    </a:cxn>
                    <a:cxn ang="0">
                      <a:pos x="70" y="0"/>
                    </a:cxn>
                  </a:cxnLst>
                  <a:rect l="0" t="0" r="r" b="b"/>
                  <a:pathLst>
                    <a:path w="70" h="54">
                      <a:moveTo>
                        <a:pt x="70" y="0"/>
                      </a:moveTo>
                      <a:lnTo>
                        <a:pt x="36" y="2"/>
                      </a:lnTo>
                      <a:lnTo>
                        <a:pt x="0" y="50"/>
                      </a:lnTo>
                      <a:lnTo>
                        <a:pt x="32" y="54"/>
                      </a:lnTo>
                      <a:lnTo>
                        <a:pt x="7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96" name="Freeform 5672"/>
                <p:cNvSpPr>
                  <a:spLocks/>
                </p:cNvSpPr>
                <p:nvPr/>
              </p:nvSpPr>
              <p:spPr bwMode="auto">
                <a:xfrm>
                  <a:off x="2686" y="3500"/>
                  <a:ext cx="70" cy="54"/>
                </a:xfrm>
                <a:custGeom>
                  <a:avLst/>
                  <a:gdLst/>
                  <a:ahLst/>
                  <a:cxnLst>
                    <a:cxn ang="0">
                      <a:pos x="70" y="4"/>
                    </a:cxn>
                    <a:cxn ang="0">
                      <a:pos x="38" y="0"/>
                    </a:cxn>
                    <a:cxn ang="0">
                      <a:pos x="0" y="44"/>
                    </a:cxn>
                    <a:cxn ang="0">
                      <a:pos x="32" y="54"/>
                    </a:cxn>
                    <a:cxn ang="0">
                      <a:pos x="70" y="4"/>
                    </a:cxn>
                  </a:cxnLst>
                  <a:rect l="0" t="0" r="r" b="b"/>
                  <a:pathLst>
                    <a:path w="70" h="54">
                      <a:moveTo>
                        <a:pt x="70" y="4"/>
                      </a:moveTo>
                      <a:lnTo>
                        <a:pt x="38" y="0"/>
                      </a:lnTo>
                      <a:lnTo>
                        <a:pt x="0" y="44"/>
                      </a:lnTo>
                      <a:lnTo>
                        <a:pt x="32" y="54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38B7"/>
                </a:solidFill>
                <a:ln w="0">
                  <a:solidFill>
                    <a:srgbClr val="0038B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97" name="Freeform 5673"/>
                <p:cNvSpPr>
                  <a:spLocks/>
                </p:cNvSpPr>
                <p:nvPr/>
              </p:nvSpPr>
              <p:spPr bwMode="auto">
                <a:xfrm>
                  <a:off x="2686" y="3500"/>
                  <a:ext cx="70" cy="54"/>
                </a:xfrm>
                <a:custGeom>
                  <a:avLst/>
                  <a:gdLst/>
                  <a:ahLst/>
                  <a:cxnLst>
                    <a:cxn ang="0">
                      <a:pos x="70" y="4"/>
                    </a:cxn>
                    <a:cxn ang="0">
                      <a:pos x="38" y="0"/>
                    </a:cxn>
                    <a:cxn ang="0">
                      <a:pos x="0" y="44"/>
                    </a:cxn>
                    <a:cxn ang="0">
                      <a:pos x="32" y="54"/>
                    </a:cxn>
                    <a:cxn ang="0">
                      <a:pos x="70" y="4"/>
                    </a:cxn>
                  </a:cxnLst>
                  <a:rect l="0" t="0" r="r" b="b"/>
                  <a:pathLst>
                    <a:path w="70" h="54">
                      <a:moveTo>
                        <a:pt x="70" y="4"/>
                      </a:moveTo>
                      <a:lnTo>
                        <a:pt x="38" y="0"/>
                      </a:lnTo>
                      <a:lnTo>
                        <a:pt x="0" y="44"/>
                      </a:lnTo>
                      <a:lnTo>
                        <a:pt x="32" y="54"/>
                      </a:lnTo>
                      <a:lnTo>
                        <a:pt x="70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98" name="Freeform 5674"/>
                <p:cNvSpPr>
                  <a:spLocks/>
                </p:cNvSpPr>
                <p:nvPr/>
              </p:nvSpPr>
              <p:spPr bwMode="auto">
                <a:xfrm>
                  <a:off x="2648" y="3544"/>
                  <a:ext cx="70" cy="48"/>
                </a:xfrm>
                <a:custGeom>
                  <a:avLst/>
                  <a:gdLst/>
                  <a:ahLst/>
                  <a:cxnLst>
                    <a:cxn ang="0">
                      <a:pos x="70" y="10"/>
                    </a:cxn>
                    <a:cxn ang="0">
                      <a:pos x="38" y="0"/>
                    </a:cxn>
                    <a:cxn ang="0">
                      <a:pos x="0" y="34"/>
                    </a:cxn>
                    <a:cxn ang="0">
                      <a:pos x="32" y="48"/>
                    </a:cxn>
                    <a:cxn ang="0">
                      <a:pos x="70" y="10"/>
                    </a:cxn>
                  </a:cxnLst>
                  <a:rect l="0" t="0" r="r" b="b"/>
                  <a:pathLst>
                    <a:path w="70" h="48">
                      <a:moveTo>
                        <a:pt x="70" y="10"/>
                      </a:moveTo>
                      <a:lnTo>
                        <a:pt x="38" y="0"/>
                      </a:lnTo>
                      <a:lnTo>
                        <a:pt x="0" y="34"/>
                      </a:lnTo>
                      <a:lnTo>
                        <a:pt x="32" y="48"/>
                      </a:lnTo>
                      <a:lnTo>
                        <a:pt x="70" y="10"/>
                      </a:lnTo>
                      <a:close/>
                    </a:path>
                  </a:pathLst>
                </a:custGeom>
                <a:solidFill>
                  <a:srgbClr val="00559A"/>
                </a:solidFill>
                <a:ln w="0">
                  <a:solidFill>
                    <a:srgbClr val="00559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299" name="Freeform 5675"/>
                <p:cNvSpPr>
                  <a:spLocks/>
                </p:cNvSpPr>
                <p:nvPr/>
              </p:nvSpPr>
              <p:spPr bwMode="auto">
                <a:xfrm>
                  <a:off x="2648" y="3544"/>
                  <a:ext cx="70" cy="48"/>
                </a:xfrm>
                <a:custGeom>
                  <a:avLst/>
                  <a:gdLst/>
                  <a:ahLst/>
                  <a:cxnLst>
                    <a:cxn ang="0">
                      <a:pos x="70" y="10"/>
                    </a:cxn>
                    <a:cxn ang="0">
                      <a:pos x="38" y="0"/>
                    </a:cxn>
                    <a:cxn ang="0">
                      <a:pos x="0" y="34"/>
                    </a:cxn>
                    <a:cxn ang="0">
                      <a:pos x="32" y="48"/>
                    </a:cxn>
                    <a:cxn ang="0">
                      <a:pos x="70" y="10"/>
                    </a:cxn>
                  </a:cxnLst>
                  <a:rect l="0" t="0" r="r" b="b"/>
                  <a:pathLst>
                    <a:path w="70" h="48">
                      <a:moveTo>
                        <a:pt x="70" y="10"/>
                      </a:moveTo>
                      <a:lnTo>
                        <a:pt x="38" y="0"/>
                      </a:lnTo>
                      <a:lnTo>
                        <a:pt x="0" y="34"/>
                      </a:lnTo>
                      <a:lnTo>
                        <a:pt x="32" y="48"/>
                      </a:lnTo>
                      <a:lnTo>
                        <a:pt x="70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00" name="Freeform 5676"/>
                <p:cNvSpPr>
                  <a:spLocks/>
                </p:cNvSpPr>
                <p:nvPr/>
              </p:nvSpPr>
              <p:spPr bwMode="auto">
                <a:xfrm>
                  <a:off x="2608" y="3578"/>
                  <a:ext cx="72" cy="30"/>
                </a:xfrm>
                <a:custGeom>
                  <a:avLst/>
                  <a:gdLst/>
                  <a:ahLst/>
                  <a:cxnLst>
                    <a:cxn ang="0">
                      <a:pos x="72" y="14"/>
                    </a:cxn>
                    <a:cxn ang="0">
                      <a:pos x="40" y="0"/>
                    </a:cxn>
                    <a:cxn ang="0">
                      <a:pos x="0" y="14"/>
                    </a:cxn>
                    <a:cxn ang="0">
                      <a:pos x="32" y="30"/>
                    </a:cxn>
                    <a:cxn ang="0">
                      <a:pos x="72" y="14"/>
                    </a:cxn>
                  </a:cxnLst>
                  <a:rect l="0" t="0" r="r" b="b"/>
                  <a:pathLst>
                    <a:path w="72" h="30">
                      <a:moveTo>
                        <a:pt x="72" y="14"/>
                      </a:moveTo>
                      <a:lnTo>
                        <a:pt x="40" y="0"/>
                      </a:lnTo>
                      <a:lnTo>
                        <a:pt x="0" y="14"/>
                      </a:lnTo>
                      <a:lnTo>
                        <a:pt x="32" y="30"/>
                      </a:lnTo>
                      <a:lnTo>
                        <a:pt x="72" y="14"/>
                      </a:lnTo>
                      <a:close/>
                    </a:path>
                  </a:pathLst>
                </a:custGeom>
                <a:solidFill>
                  <a:srgbClr val="007B49"/>
                </a:solidFill>
                <a:ln w="0">
                  <a:solidFill>
                    <a:srgbClr val="007B4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01" name="Freeform 5677"/>
                <p:cNvSpPr>
                  <a:spLocks/>
                </p:cNvSpPr>
                <p:nvPr/>
              </p:nvSpPr>
              <p:spPr bwMode="auto">
                <a:xfrm>
                  <a:off x="2608" y="3578"/>
                  <a:ext cx="72" cy="30"/>
                </a:xfrm>
                <a:custGeom>
                  <a:avLst/>
                  <a:gdLst/>
                  <a:ahLst/>
                  <a:cxnLst>
                    <a:cxn ang="0">
                      <a:pos x="72" y="14"/>
                    </a:cxn>
                    <a:cxn ang="0">
                      <a:pos x="40" y="0"/>
                    </a:cxn>
                    <a:cxn ang="0">
                      <a:pos x="0" y="14"/>
                    </a:cxn>
                    <a:cxn ang="0">
                      <a:pos x="32" y="30"/>
                    </a:cxn>
                    <a:cxn ang="0">
                      <a:pos x="72" y="14"/>
                    </a:cxn>
                  </a:cxnLst>
                  <a:rect l="0" t="0" r="r" b="b"/>
                  <a:pathLst>
                    <a:path w="72" h="30">
                      <a:moveTo>
                        <a:pt x="72" y="14"/>
                      </a:moveTo>
                      <a:lnTo>
                        <a:pt x="40" y="0"/>
                      </a:lnTo>
                      <a:lnTo>
                        <a:pt x="0" y="14"/>
                      </a:lnTo>
                      <a:lnTo>
                        <a:pt x="32" y="30"/>
                      </a:lnTo>
                      <a:lnTo>
                        <a:pt x="72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02" name="Freeform 5678"/>
                <p:cNvSpPr>
                  <a:spLocks/>
                </p:cNvSpPr>
                <p:nvPr/>
              </p:nvSpPr>
              <p:spPr bwMode="auto">
                <a:xfrm>
                  <a:off x="3598" y="3240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4" y="16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6">
                      <a:moveTo>
                        <a:pt x="54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4" y="16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03" name="Freeform 5679"/>
                <p:cNvSpPr>
                  <a:spLocks/>
                </p:cNvSpPr>
                <p:nvPr/>
              </p:nvSpPr>
              <p:spPr bwMode="auto">
                <a:xfrm>
                  <a:off x="3598" y="3240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4" y="16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6">
                      <a:moveTo>
                        <a:pt x="54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4" y="16"/>
                      </a:lnTo>
                      <a:lnTo>
                        <a:pt x="5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04" name="Freeform 5680"/>
                <p:cNvSpPr>
                  <a:spLocks/>
                </p:cNvSpPr>
                <p:nvPr/>
              </p:nvSpPr>
              <p:spPr bwMode="auto">
                <a:xfrm>
                  <a:off x="3578" y="3248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32" y="16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6">
                      <a:moveTo>
                        <a:pt x="54" y="8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32" y="16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05" name="Freeform 5681"/>
                <p:cNvSpPr>
                  <a:spLocks/>
                </p:cNvSpPr>
                <p:nvPr/>
              </p:nvSpPr>
              <p:spPr bwMode="auto">
                <a:xfrm>
                  <a:off x="3578" y="3248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32" y="16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6">
                      <a:moveTo>
                        <a:pt x="54" y="8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32" y="16"/>
                      </a:lnTo>
                      <a:lnTo>
                        <a:pt x="5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06" name="Freeform 5682"/>
                <p:cNvSpPr>
                  <a:spLocks/>
                </p:cNvSpPr>
                <p:nvPr/>
              </p:nvSpPr>
              <p:spPr bwMode="auto">
                <a:xfrm>
                  <a:off x="3556" y="3256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2" y="16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6">
                      <a:moveTo>
                        <a:pt x="54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2" y="16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007C45"/>
                </a:solidFill>
                <a:ln w="0">
                  <a:solidFill>
                    <a:srgbClr val="007C4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07" name="Freeform 5683"/>
                <p:cNvSpPr>
                  <a:spLocks/>
                </p:cNvSpPr>
                <p:nvPr/>
              </p:nvSpPr>
              <p:spPr bwMode="auto">
                <a:xfrm>
                  <a:off x="3556" y="3256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2" y="16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6">
                      <a:moveTo>
                        <a:pt x="54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2" y="16"/>
                      </a:lnTo>
                      <a:lnTo>
                        <a:pt x="5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08" name="Freeform 5684"/>
                <p:cNvSpPr>
                  <a:spLocks/>
                </p:cNvSpPr>
                <p:nvPr/>
              </p:nvSpPr>
              <p:spPr bwMode="auto">
                <a:xfrm>
                  <a:off x="3534" y="3264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4" y="16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6">
                      <a:moveTo>
                        <a:pt x="54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4" y="16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007C43"/>
                </a:solidFill>
                <a:ln w="0">
                  <a:solidFill>
                    <a:srgbClr val="007C4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09" name="Freeform 5685"/>
                <p:cNvSpPr>
                  <a:spLocks/>
                </p:cNvSpPr>
                <p:nvPr/>
              </p:nvSpPr>
              <p:spPr bwMode="auto">
                <a:xfrm>
                  <a:off x="3534" y="3264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4" y="16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6">
                      <a:moveTo>
                        <a:pt x="54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4" y="16"/>
                      </a:lnTo>
                      <a:lnTo>
                        <a:pt x="5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10" name="Freeform 5686"/>
                <p:cNvSpPr>
                  <a:spLocks/>
                </p:cNvSpPr>
                <p:nvPr/>
              </p:nvSpPr>
              <p:spPr bwMode="auto">
                <a:xfrm>
                  <a:off x="3512" y="3272"/>
                  <a:ext cx="56" cy="16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34" y="16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6">
                      <a:moveTo>
                        <a:pt x="56" y="8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34" y="16"/>
                      </a:lnTo>
                      <a:lnTo>
                        <a:pt x="56" y="8"/>
                      </a:lnTo>
                      <a:close/>
                    </a:path>
                  </a:pathLst>
                </a:custGeom>
                <a:solidFill>
                  <a:srgbClr val="007C40"/>
                </a:solidFill>
                <a:ln w="0">
                  <a:solidFill>
                    <a:srgbClr val="007C4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11" name="Freeform 5687"/>
                <p:cNvSpPr>
                  <a:spLocks/>
                </p:cNvSpPr>
                <p:nvPr/>
              </p:nvSpPr>
              <p:spPr bwMode="auto">
                <a:xfrm>
                  <a:off x="3512" y="3272"/>
                  <a:ext cx="56" cy="16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34" y="16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6">
                      <a:moveTo>
                        <a:pt x="56" y="8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34" y="16"/>
                      </a:lnTo>
                      <a:lnTo>
                        <a:pt x="5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12" name="Freeform 5688"/>
                <p:cNvSpPr>
                  <a:spLocks/>
                </p:cNvSpPr>
                <p:nvPr/>
              </p:nvSpPr>
              <p:spPr bwMode="auto">
                <a:xfrm>
                  <a:off x="3490" y="3278"/>
                  <a:ext cx="56" cy="16"/>
                </a:xfrm>
                <a:custGeom>
                  <a:avLst/>
                  <a:gdLst/>
                  <a:ahLst/>
                  <a:cxnLst>
                    <a:cxn ang="0">
                      <a:pos x="56" y="10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2" y="16"/>
                    </a:cxn>
                    <a:cxn ang="0">
                      <a:pos x="56" y="10"/>
                    </a:cxn>
                  </a:cxnLst>
                  <a:rect l="0" t="0" r="r" b="b"/>
                  <a:pathLst>
                    <a:path w="56" h="16">
                      <a:moveTo>
                        <a:pt x="56" y="10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2" y="16"/>
                      </a:lnTo>
                      <a:lnTo>
                        <a:pt x="56" y="10"/>
                      </a:lnTo>
                      <a:close/>
                    </a:path>
                  </a:pathLst>
                </a:custGeom>
                <a:solidFill>
                  <a:srgbClr val="007C3B"/>
                </a:solidFill>
                <a:ln w="0">
                  <a:solidFill>
                    <a:srgbClr val="007C3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13" name="Freeform 5689"/>
                <p:cNvSpPr>
                  <a:spLocks/>
                </p:cNvSpPr>
                <p:nvPr/>
              </p:nvSpPr>
              <p:spPr bwMode="auto">
                <a:xfrm>
                  <a:off x="3490" y="3278"/>
                  <a:ext cx="56" cy="16"/>
                </a:xfrm>
                <a:custGeom>
                  <a:avLst/>
                  <a:gdLst/>
                  <a:ahLst/>
                  <a:cxnLst>
                    <a:cxn ang="0">
                      <a:pos x="56" y="10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2" y="16"/>
                    </a:cxn>
                    <a:cxn ang="0">
                      <a:pos x="56" y="10"/>
                    </a:cxn>
                  </a:cxnLst>
                  <a:rect l="0" t="0" r="r" b="b"/>
                  <a:pathLst>
                    <a:path w="56" h="16">
                      <a:moveTo>
                        <a:pt x="56" y="10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2" y="16"/>
                      </a:lnTo>
                      <a:lnTo>
                        <a:pt x="56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14" name="Freeform 5690"/>
                <p:cNvSpPr>
                  <a:spLocks/>
                </p:cNvSpPr>
                <p:nvPr/>
              </p:nvSpPr>
              <p:spPr bwMode="auto">
                <a:xfrm>
                  <a:off x="3468" y="3286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2" y="16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6">
                      <a:moveTo>
                        <a:pt x="54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2" y="16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007C35"/>
                </a:solidFill>
                <a:ln w="0">
                  <a:solidFill>
                    <a:srgbClr val="007C3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15" name="Freeform 5691"/>
                <p:cNvSpPr>
                  <a:spLocks/>
                </p:cNvSpPr>
                <p:nvPr/>
              </p:nvSpPr>
              <p:spPr bwMode="auto">
                <a:xfrm>
                  <a:off x="3468" y="3286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2" y="16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6">
                      <a:moveTo>
                        <a:pt x="54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2" y="16"/>
                      </a:lnTo>
                      <a:lnTo>
                        <a:pt x="5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16" name="Freeform 5692"/>
                <p:cNvSpPr>
                  <a:spLocks/>
                </p:cNvSpPr>
                <p:nvPr/>
              </p:nvSpPr>
              <p:spPr bwMode="auto">
                <a:xfrm>
                  <a:off x="3444" y="3294"/>
                  <a:ext cx="56" cy="14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32" y="14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4">
                      <a:moveTo>
                        <a:pt x="56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32" y="14"/>
                      </a:lnTo>
                      <a:lnTo>
                        <a:pt x="56" y="8"/>
                      </a:lnTo>
                      <a:close/>
                    </a:path>
                  </a:pathLst>
                </a:custGeom>
                <a:solidFill>
                  <a:srgbClr val="007B2C"/>
                </a:solidFill>
                <a:ln w="0">
                  <a:solidFill>
                    <a:srgbClr val="007B2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17" name="Freeform 5693"/>
                <p:cNvSpPr>
                  <a:spLocks/>
                </p:cNvSpPr>
                <p:nvPr/>
              </p:nvSpPr>
              <p:spPr bwMode="auto">
                <a:xfrm>
                  <a:off x="3444" y="3294"/>
                  <a:ext cx="56" cy="14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32" y="14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4">
                      <a:moveTo>
                        <a:pt x="56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32" y="14"/>
                      </a:lnTo>
                      <a:lnTo>
                        <a:pt x="5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18" name="Freeform 5694"/>
                <p:cNvSpPr>
                  <a:spLocks/>
                </p:cNvSpPr>
                <p:nvPr/>
              </p:nvSpPr>
              <p:spPr bwMode="auto">
                <a:xfrm>
                  <a:off x="3420" y="3300"/>
                  <a:ext cx="56" cy="12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4" y="0"/>
                    </a:cxn>
                    <a:cxn ang="0">
                      <a:pos x="0" y="4"/>
                    </a:cxn>
                    <a:cxn ang="0">
                      <a:pos x="34" y="12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2">
                      <a:moveTo>
                        <a:pt x="56" y="8"/>
                      </a:moveTo>
                      <a:lnTo>
                        <a:pt x="24" y="0"/>
                      </a:lnTo>
                      <a:lnTo>
                        <a:pt x="0" y="4"/>
                      </a:lnTo>
                      <a:lnTo>
                        <a:pt x="34" y="12"/>
                      </a:lnTo>
                      <a:lnTo>
                        <a:pt x="56" y="8"/>
                      </a:lnTo>
                      <a:close/>
                    </a:path>
                  </a:pathLst>
                </a:custGeom>
                <a:solidFill>
                  <a:srgbClr val="007A22"/>
                </a:solidFill>
                <a:ln w="0">
                  <a:solidFill>
                    <a:srgbClr val="007A2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19" name="Freeform 5695"/>
                <p:cNvSpPr>
                  <a:spLocks/>
                </p:cNvSpPr>
                <p:nvPr/>
              </p:nvSpPr>
              <p:spPr bwMode="auto">
                <a:xfrm>
                  <a:off x="3420" y="3300"/>
                  <a:ext cx="56" cy="12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4" y="0"/>
                    </a:cxn>
                    <a:cxn ang="0">
                      <a:pos x="0" y="4"/>
                    </a:cxn>
                    <a:cxn ang="0">
                      <a:pos x="34" y="12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2">
                      <a:moveTo>
                        <a:pt x="56" y="8"/>
                      </a:moveTo>
                      <a:lnTo>
                        <a:pt x="24" y="0"/>
                      </a:lnTo>
                      <a:lnTo>
                        <a:pt x="0" y="4"/>
                      </a:lnTo>
                      <a:lnTo>
                        <a:pt x="34" y="12"/>
                      </a:lnTo>
                      <a:lnTo>
                        <a:pt x="5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20" name="Freeform 5696"/>
                <p:cNvSpPr>
                  <a:spLocks/>
                </p:cNvSpPr>
                <p:nvPr/>
              </p:nvSpPr>
              <p:spPr bwMode="auto">
                <a:xfrm>
                  <a:off x="3396" y="3304"/>
                  <a:ext cx="58" cy="12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34" y="12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12">
                      <a:moveTo>
                        <a:pt x="58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34" y="12"/>
                      </a:lnTo>
                      <a:lnTo>
                        <a:pt x="58" y="8"/>
                      </a:lnTo>
                      <a:close/>
                    </a:path>
                  </a:pathLst>
                </a:custGeom>
                <a:solidFill>
                  <a:srgbClr val="007817"/>
                </a:solidFill>
                <a:ln w="0">
                  <a:solidFill>
                    <a:srgbClr val="00781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21" name="Freeform 5697"/>
                <p:cNvSpPr>
                  <a:spLocks/>
                </p:cNvSpPr>
                <p:nvPr/>
              </p:nvSpPr>
              <p:spPr bwMode="auto">
                <a:xfrm>
                  <a:off x="3396" y="3304"/>
                  <a:ext cx="58" cy="12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34" y="12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12">
                      <a:moveTo>
                        <a:pt x="58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34" y="12"/>
                      </a:lnTo>
                      <a:lnTo>
                        <a:pt x="58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22" name="Freeform 5698"/>
                <p:cNvSpPr>
                  <a:spLocks/>
                </p:cNvSpPr>
                <p:nvPr/>
              </p:nvSpPr>
              <p:spPr bwMode="auto">
                <a:xfrm>
                  <a:off x="3372" y="3310"/>
                  <a:ext cx="58" cy="10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24" y="0"/>
                    </a:cxn>
                    <a:cxn ang="0">
                      <a:pos x="0" y="2"/>
                    </a:cxn>
                    <a:cxn ang="0">
                      <a:pos x="32" y="10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10">
                      <a:moveTo>
                        <a:pt x="58" y="6"/>
                      </a:moveTo>
                      <a:lnTo>
                        <a:pt x="24" y="0"/>
                      </a:lnTo>
                      <a:lnTo>
                        <a:pt x="0" y="2"/>
                      </a:lnTo>
                      <a:lnTo>
                        <a:pt x="32" y="10"/>
                      </a:lnTo>
                      <a:lnTo>
                        <a:pt x="58" y="6"/>
                      </a:lnTo>
                      <a:close/>
                    </a:path>
                  </a:pathLst>
                </a:custGeom>
                <a:solidFill>
                  <a:srgbClr val="00750A"/>
                </a:solidFill>
                <a:ln w="0">
                  <a:solidFill>
                    <a:srgbClr val="00750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23" name="Freeform 5699"/>
                <p:cNvSpPr>
                  <a:spLocks/>
                </p:cNvSpPr>
                <p:nvPr/>
              </p:nvSpPr>
              <p:spPr bwMode="auto">
                <a:xfrm>
                  <a:off x="3372" y="3310"/>
                  <a:ext cx="58" cy="10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24" y="0"/>
                    </a:cxn>
                    <a:cxn ang="0">
                      <a:pos x="0" y="2"/>
                    </a:cxn>
                    <a:cxn ang="0">
                      <a:pos x="32" y="10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10">
                      <a:moveTo>
                        <a:pt x="58" y="6"/>
                      </a:moveTo>
                      <a:lnTo>
                        <a:pt x="24" y="0"/>
                      </a:lnTo>
                      <a:lnTo>
                        <a:pt x="0" y="2"/>
                      </a:lnTo>
                      <a:lnTo>
                        <a:pt x="32" y="10"/>
                      </a:lnTo>
                      <a:lnTo>
                        <a:pt x="5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24" name="Freeform 5700"/>
                <p:cNvSpPr>
                  <a:spLocks/>
                </p:cNvSpPr>
                <p:nvPr/>
              </p:nvSpPr>
              <p:spPr bwMode="auto">
                <a:xfrm>
                  <a:off x="3346" y="3312"/>
                  <a:ext cx="58" cy="10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26" y="0"/>
                    </a:cxn>
                    <a:cxn ang="0">
                      <a:pos x="0" y="2"/>
                    </a:cxn>
                    <a:cxn ang="0">
                      <a:pos x="34" y="10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10">
                      <a:moveTo>
                        <a:pt x="58" y="8"/>
                      </a:moveTo>
                      <a:lnTo>
                        <a:pt x="26" y="0"/>
                      </a:lnTo>
                      <a:lnTo>
                        <a:pt x="0" y="2"/>
                      </a:lnTo>
                      <a:lnTo>
                        <a:pt x="34" y="10"/>
                      </a:lnTo>
                      <a:lnTo>
                        <a:pt x="58" y="8"/>
                      </a:lnTo>
                      <a:close/>
                    </a:path>
                  </a:pathLst>
                </a:custGeom>
                <a:solidFill>
                  <a:srgbClr val="007000"/>
                </a:solidFill>
                <a:ln w="0">
                  <a:solidFill>
                    <a:srgbClr val="007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25" name="Freeform 5701"/>
                <p:cNvSpPr>
                  <a:spLocks/>
                </p:cNvSpPr>
                <p:nvPr/>
              </p:nvSpPr>
              <p:spPr bwMode="auto">
                <a:xfrm>
                  <a:off x="3346" y="3312"/>
                  <a:ext cx="58" cy="10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26" y="0"/>
                    </a:cxn>
                    <a:cxn ang="0">
                      <a:pos x="0" y="2"/>
                    </a:cxn>
                    <a:cxn ang="0">
                      <a:pos x="34" y="10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10">
                      <a:moveTo>
                        <a:pt x="58" y="8"/>
                      </a:moveTo>
                      <a:lnTo>
                        <a:pt x="26" y="0"/>
                      </a:lnTo>
                      <a:lnTo>
                        <a:pt x="0" y="2"/>
                      </a:lnTo>
                      <a:lnTo>
                        <a:pt x="34" y="10"/>
                      </a:lnTo>
                      <a:lnTo>
                        <a:pt x="58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26" name="Freeform 5702"/>
                <p:cNvSpPr>
                  <a:spLocks/>
                </p:cNvSpPr>
                <p:nvPr/>
              </p:nvSpPr>
              <p:spPr bwMode="auto">
                <a:xfrm>
                  <a:off x="3322" y="3314"/>
                  <a:ext cx="58" cy="8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24" y="0"/>
                    </a:cxn>
                    <a:cxn ang="0">
                      <a:pos x="0" y="2"/>
                    </a:cxn>
                    <a:cxn ang="0">
                      <a:pos x="32" y="8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8">
                      <a:moveTo>
                        <a:pt x="58" y="8"/>
                      </a:moveTo>
                      <a:lnTo>
                        <a:pt x="24" y="0"/>
                      </a:lnTo>
                      <a:lnTo>
                        <a:pt x="0" y="2"/>
                      </a:lnTo>
                      <a:lnTo>
                        <a:pt x="32" y="8"/>
                      </a:lnTo>
                      <a:lnTo>
                        <a:pt x="58" y="8"/>
                      </a:lnTo>
                      <a:close/>
                    </a:path>
                  </a:pathLst>
                </a:custGeom>
                <a:solidFill>
                  <a:srgbClr val="006A00"/>
                </a:solidFill>
                <a:ln w="0">
                  <a:solidFill>
                    <a:srgbClr val="006A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27" name="Freeform 5703"/>
                <p:cNvSpPr>
                  <a:spLocks/>
                </p:cNvSpPr>
                <p:nvPr/>
              </p:nvSpPr>
              <p:spPr bwMode="auto">
                <a:xfrm>
                  <a:off x="3322" y="3314"/>
                  <a:ext cx="58" cy="8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24" y="0"/>
                    </a:cxn>
                    <a:cxn ang="0">
                      <a:pos x="0" y="2"/>
                    </a:cxn>
                    <a:cxn ang="0">
                      <a:pos x="32" y="8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8">
                      <a:moveTo>
                        <a:pt x="58" y="8"/>
                      </a:moveTo>
                      <a:lnTo>
                        <a:pt x="24" y="0"/>
                      </a:lnTo>
                      <a:lnTo>
                        <a:pt x="0" y="2"/>
                      </a:lnTo>
                      <a:lnTo>
                        <a:pt x="32" y="8"/>
                      </a:lnTo>
                      <a:lnTo>
                        <a:pt x="58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28" name="Freeform 5704"/>
                <p:cNvSpPr>
                  <a:spLocks/>
                </p:cNvSpPr>
                <p:nvPr/>
              </p:nvSpPr>
              <p:spPr bwMode="auto">
                <a:xfrm>
                  <a:off x="3296" y="3316"/>
                  <a:ext cx="58" cy="6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26" y="0"/>
                    </a:cxn>
                    <a:cxn ang="0">
                      <a:pos x="0" y="0"/>
                    </a:cxn>
                    <a:cxn ang="0">
                      <a:pos x="34" y="6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6">
                      <a:moveTo>
                        <a:pt x="58" y="6"/>
                      </a:moveTo>
                      <a:lnTo>
                        <a:pt x="26" y="0"/>
                      </a:lnTo>
                      <a:lnTo>
                        <a:pt x="0" y="0"/>
                      </a:lnTo>
                      <a:lnTo>
                        <a:pt x="34" y="6"/>
                      </a:lnTo>
                      <a:lnTo>
                        <a:pt x="58" y="6"/>
                      </a:lnTo>
                      <a:close/>
                    </a:path>
                  </a:pathLst>
                </a:custGeom>
                <a:solidFill>
                  <a:srgbClr val="006200"/>
                </a:solidFill>
                <a:ln w="0">
                  <a:solidFill>
                    <a:srgbClr val="0062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29" name="Freeform 5705"/>
                <p:cNvSpPr>
                  <a:spLocks/>
                </p:cNvSpPr>
                <p:nvPr/>
              </p:nvSpPr>
              <p:spPr bwMode="auto">
                <a:xfrm>
                  <a:off x="3296" y="3316"/>
                  <a:ext cx="58" cy="6"/>
                </a:xfrm>
                <a:custGeom>
                  <a:avLst/>
                  <a:gdLst/>
                  <a:ahLst/>
                  <a:cxnLst>
                    <a:cxn ang="0">
                      <a:pos x="58" y="6"/>
                    </a:cxn>
                    <a:cxn ang="0">
                      <a:pos x="26" y="0"/>
                    </a:cxn>
                    <a:cxn ang="0">
                      <a:pos x="0" y="0"/>
                    </a:cxn>
                    <a:cxn ang="0">
                      <a:pos x="34" y="6"/>
                    </a:cxn>
                    <a:cxn ang="0">
                      <a:pos x="58" y="6"/>
                    </a:cxn>
                  </a:cxnLst>
                  <a:rect l="0" t="0" r="r" b="b"/>
                  <a:pathLst>
                    <a:path w="58" h="6">
                      <a:moveTo>
                        <a:pt x="58" y="6"/>
                      </a:moveTo>
                      <a:lnTo>
                        <a:pt x="26" y="0"/>
                      </a:lnTo>
                      <a:lnTo>
                        <a:pt x="0" y="0"/>
                      </a:lnTo>
                      <a:lnTo>
                        <a:pt x="34" y="6"/>
                      </a:lnTo>
                      <a:lnTo>
                        <a:pt x="58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30" name="Freeform 5706"/>
                <p:cNvSpPr>
                  <a:spLocks/>
                </p:cNvSpPr>
                <p:nvPr/>
              </p:nvSpPr>
              <p:spPr bwMode="auto">
                <a:xfrm>
                  <a:off x="3268" y="3316"/>
                  <a:ext cx="62" cy="6"/>
                </a:xfrm>
                <a:custGeom>
                  <a:avLst/>
                  <a:gdLst/>
                  <a:ahLst/>
                  <a:cxnLst>
                    <a:cxn ang="0">
                      <a:pos x="62" y="6"/>
                    </a:cxn>
                    <a:cxn ang="0">
                      <a:pos x="28" y="0"/>
                    </a:cxn>
                    <a:cxn ang="0">
                      <a:pos x="0" y="0"/>
                    </a:cxn>
                    <a:cxn ang="0">
                      <a:pos x="34" y="4"/>
                    </a:cxn>
                    <a:cxn ang="0">
                      <a:pos x="62" y="6"/>
                    </a:cxn>
                  </a:cxnLst>
                  <a:rect l="0" t="0" r="r" b="b"/>
                  <a:pathLst>
                    <a:path w="62" h="6">
                      <a:moveTo>
                        <a:pt x="62" y="6"/>
                      </a:moveTo>
                      <a:lnTo>
                        <a:pt x="28" y="0"/>
                      </a:lnTo>
                      <a:lnTo>
                        <a:pt x="0" y="0"/>
                      </a:lnTo>
                      <a:lnTo>
                        <a:pt x="34" y="4"/>
                      </a:lnTo>
                      <a:lnTo>
                        <a:pt x="62" y="6"/>
                      </a:lnTo>
                      <a:close/>
                    </a:path>
                  </a:pathLst>
                </a:custGeom>
                <a:solidFill>
                  <a:srgbClr val="005A00"/>
                </a:solidFill>
                <a:ln w="0">
                  <a:solidFill>
                    <a:srgbClr val="005A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31" name="Freeform 5707"/>
                <p:cNvSpPr>
                  <a:spLocks/>
                </p:cNvSpPr>
                <p:nvPr/>
              </p:nvSpPr>
              <p:spPr bwMode="auto">
                <a:xfrm>
                  <a:off x="3268" y="3316"/>
                  <a:ext cx="62" cy="6"/>
                </a:xfrm>
                <a:custGeom>
                  <a:avLst/>
                  <a:gdLst/>
                  <a:ahLst/>
                  <a:cxnLst>
                    <a:cxn ang="0">
                      <a:pos x="62" y="6"/>
                    </a:cxn>
                    <a:cxn ang="0">
                      <a:pos x="28" y="0"/>
                    </a:cxn>
                    <a:cxn ang="0">
                      <a:pos x="0" y="0"/>
                    </a:cxn>
                    <a:cxn ang="0">
                      <a:pos x="34" y="4"/>
                    </a:cxn>
                    <a:cxn ang="0">
                      <a:pos x="62" y="6"/>
                    </a:cxn>
                  </a:cxnLst>
                  <a:rect l="0" t="0" r="r" b="b"/>
                  <a:pathLst>
                    <a:path w="62" h="6">
                      <a:moveTo>
                        <a:pt x="62" y="6"/>
                      </a:moveTo>
                      <a:lnTo>
                        <a:pt x="28" y="0"/>
                      </a:lnTo>
                      <a:lnTo>
                        <a:pt x="0" y="0"/>
                      </a:lnTo>
                      <a:lnTo>
                        <a:pt x="34" y="4"/>
                      </a:lnTo>
                      <a:lnTo>
                        <a:pt x="6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32" name="Freeform 5708"/>
                <p:cNvSpPr>
                  <a:spLocks/>
                </p:cNvSpPr>
                <p:nvPr/>
              </p:nvSpPr>
              <p:spPr bwMode="auto">
                <a:xfrm>
                  <a:off x="3242" y="3314"/>
                  <a:ext cx="60" cy="6"/>
                </a:xfrm>
                <a:custGeom>
                  <a:avLst/>
                  <a:gdLst/>
                  <a:ahLst/>
                  <a:cxnLst>
                    <a:cxn ang="0">
                      <a:pos x="60" y="6"/>
                    </a:cxn>
                    <a:cxn ang="0">
                      <a:pos x="26" y="2"/>
                    </a:cxn>
                    <a:cxn ang="0">
                      <a:pos x="0" y="0"/>
                    </a:cxn>
                    <a:cxn ang="0">
                      <a:pos x="34" y="2"/>
                    </a:cxn>
                    <a:cxn ang="0">
                      <a:pos x="60" y="6"/>
                    </a:cxn>
                  </a:cxnLst>
                  <a:rect l="0" t="0" r="r" b="b"/>
                  <a:pathLst>
                    <a:path w="60" h="6">
                      <a:moveTo>
                        <a:pt x="60" y="6"/>
                      </a:moveTo>
                      <a:lnTo>
                        <a:pt x="26" y="2"/>
                      </a:lnTo>
                      <a:lnTo>
                        <a:pt x="0" y="0"/>
                      </a:lnTo>
                      <a:lnTo>
                        <a:pt x="34" y="2"/>
                      </a:lnTo>
                      <a:lnTo>
                        <a:pt x="60" y="6"/>
                      </a:lnTo>
                      <a:close/>
                    </a:path>
                  </a:pathLst>
                </a:custGeom>
                <a:solidFill>
                  <a:srgbClr val="CB0039"/>
                </a:solidFill>
                <a:ln w="0">
                  <a:solidFill>
                    <a:srgbClr val="CB003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33" name="Freeform 5709"/>
                <p:cNvSpPr>
                  <a:spLocks/>
                </p:cNvSpPr>
                <p:nvPr/>
              </p:nvSpPr>
              <p:spPr bwMode="auto">
                <a:xfrm>
                  <a:off x="3242" y="3314"/>
                  <a:ext cx="60" cy="6"/>
                </a:xfrm>
                <a:custGeom>
                  <a:avLst/>
                  <a:gdLst/>
                  <a:ahLst/>
                  <a:cxnLst>
                    <a:cxn ang="0">
                      <a:pos x="60" y="6"/>
                    </a:cxn>
                    <a:cxn ang="0">
                      <a:pos x="26" y="2"/>
                    </a:cxn>
                    <a:cxn ang="0">
                      <a:pos x="0" y="0"/>
                    </a:cxn>
                    <a:cxn ang="0">
                      <a:pos x="34" y="2"/>
                    </a:cxn>
                    <a:cxn ang="0">
                      <a:pos x="60" y="6"/>
                    </a:cxn>
                  </a:cxnLst>
                  <a:rect l="0" t="0" r="r" b="b"/>
                  <a:pathLst>
                    <a:path w="60" h="6">
                      <a:moveTo>
                        <a:pt x="60" y="6"/>
                      </a:moveTo>
                      <a:lnTo>
                        <a:pt x="26" y="2"/>
                      </a:lnTo>
                      <a:lnTo>
                        <a:pt x="0" y="0"/>
                      </a:lnTo>
                      <a:lnTo>
                        <a:pt x="34" y="2"/>
                      </a:lnTo>
                      <a:lnTo>
                        <a:pt x="6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34" name="Freeform 5710"/>
                <p:cNvSpPr>
                  <a:spLocks/>
                </p:cNvSpPr>
                <p:nvPr/>
              </p:nvSpPr>
              <p:spPr bwMode="auto">
                <a:xfrm>
                  <a:off x="3214" y="3310"/>
                  <a:ext cx="62" cy="6"/>
                </a:xfrm>
                <a:custGeom>
                  <a:avLst/>
                  <a:gdLst/>
                  <a:ahLst/>
                  <a:cxnLst>
                    <a:cxn ang="0">
                      <a:pos x="62" y="6"/>
                    </a:cxn>
                    <a:cxn ang="0">
                      <a:pos x="28" y="4"/>
                    </a:cxn>
                    <a:cxn ang="0">
                      <a:pos x="0" y="0"/>
                    </a:cxn>
                    <a:cxn ang="0">
                      <a:pos x="34" y="2"/>
                    </a:cxn>
                    <a:cxn ang="0">
                      <a:pos x="62" y="6"/>
                    </a:cxn>
                  </a:cxnLst>
                  <a:rect l="0" t="0" r="r" b="b"/>
                  <a:pathLst>
                    <a:path w="62" h="6">
                      <a:moveTo>
                        <a:pt x="62" y="6"/>
                      </a:moveTo>
                      <a:lnTo>
                        <a:pt x="28" y="4"/>
                      </a:lnTo>
                      <a:lnTo>
                        <a:pt x="0" y="0"/>
                      </a:lnTo>
                      <a:lnTo>
                        <a:pt x="34" y="2"/>
                      </a:lnTo>
                      <a:lnTo>
                        <a:pt x="62" y="6"/>
                      </a:lnTo>
                      <a:close/>
                    </a:path>
                  </a:pathLst>
                </a:custGeom>
                <a:solidFill>
                  <a:srgbClr val="D50043"/>
                </a:solidFill>
                <a:ln w="0">
                  <a:solidFill>
                    <a:srgbClr val="D5004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35" name="Freeform 5711"/>
                <p:cNvSpPr>
                  <a:spLocks/>
                </p:cNvSpPr>
                <p:nvPr/>
              </p:nvSpPr>
              <p:spPr bwMode="auto">
                <a:xfrm>
                  <a:off x="3214" y="3310"/>
                  <a:ext cx="62" cy="6"/>
                </a:xfrm>
                <a:custGeom>
                  <a:avLst/>
                  <a:gdLst/>
                  <a:ahLst/>
                  <a:cxnLst>
                    <a:cxn ang="0">
                      <a:pos x="62" y="6"/>
                    </a:cxn>
                    <a:cxn ang="0">
                      <a:pos x="28" y="4"/>
                    </a:cxn>
                    <a:cxn ang="0">
                      <a:pos x="0" y="0"/>
                    </a:cxn>
                    <a:cxn ang="0">
                      <a:pos x="34" y="2"/>
                    </a:cxn>
                    <a:cxn ang="0">
                      <a:pos x="62" y="6"/>
                    </a:cxn>
                  </a:cxnLst>
                  <a:rect l="0" t="0" r="r" b="b"/>
                  <a:pathLst>
                    <a:path w="62" h="6">
                      <a:moveTo>
                        <a:pt x="62" y="6"/>
                      </a:moveTo>
                      <a:lnTo>
                        <a:pt x="28" y="4"/>
                      </a:lnTo>
                      <a:lnTo>
                        <a:pt x="0" y="0"/>
                      </a:lnTo>
                      <a:lnTo>
                        <a:pt x="34" y="2"/>
                      </a:lnTo>
                      <a:lnTo>
                        <a:pt x="6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36" name="Freeform 5712"/>
                <p:cNvSpPr>
                  <a:spLocks/>
                </p:cNvSpPr>
                <p:nvPr/>
              </p:nvSpPr>
              <p:spPr bwMode="auto">
                <a:xfrm>
                  <a:off x="3186" y="3306"/>
                  <a:ext cx="62" cy="6"/>
                </a:xfrm>
                <a:custGeom>
                  <a:avLst/>
                  <a:gdLst/>
                  <a:ahLst/>
                  <a:cxnLst>
                    <a:cxn ang="0">
                      <a:pos x="62" y="6"/>
                    </a:cxn>
                    <a:cxn ang="0">
                      <a:pos x="28" y="4"/>
                    </a:cxn>
                    <a:cxn ang="0">
                      <a:pos x="0" y="0"/>
                    </a:cxn>
                    <a:cxn ang="0">
                      <a:pos x="34" y="0"/>
                    </a:cxn>
                    <a:cxn ang="0">
                      <a:pos x="62" y="6"/>
                    </a:cxn>
                  </a:cxnLst>
                  <a:rect l="0" t="0" r="r" b="b"/>
                  <a:pathLst>
                    <a:path w="62" h="6">
                      <a:moveTo>
                        <a:pt x="62" y="6"/>
                      </a:moveTo>
                      <a:lnTo>
                        <a:pt x="28" y="4"/>
                      </a:lnTo>
                      <a:lnTo>
                        <a:pt x="0" y="0"/>
                      </a:lnTo>
                      <a:lnTo>
                        <a:pt x="34" y="0"/>
                      </a:lnTo>
                      <a:lnTo>
                        <a:pt x="62" y="6"/>
                      </a:lnTo>
                      <a:close/>
                    </a:path>
                  </a:pathLst>
                </a:custGeom>
                <a:solidFill>
                  <a:srgbClr val="DD004B"/>
                </a:solidFill>
                <a:ln w="0">
                  <a:solidFill>
                    <a:srgbClr val="DD004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37" name="Freeform 5713"/>
                <p:cNvSpPr>
                  <a:spLocks/>
                </p:cNvSpPr>
                <p:nvPr/>
              </p:nvSpPr>
              <p:spPr bwMode="auto">
                <a:xfrm>
                  <a:off x="3186" y="3306"/>
                  <a:ext cx="62" cy="6"/>
                </a:xfrm>
                <a:custGeom>
                  <a:avLst/>
                  <a:gdLst/>
                  <a:ahLst/>
                  <a:cxnLst>
                    <a:cxn ang="0">
                      <a:pos x="62" y="6"/>
                    </a:cxn>
                    <a:cxn ang="0">
                      <a:pos x="28" y="4"/>
                    </a:cxn>
                    <a:cxn ang="0">
                      <a:pos x="0" y="0"/>
                    </a:cxn>
                    <a:cxn ang="0">
                      <a:pos x="34" y="0"/>
                    </a:cxn>
                    <a:cxn ang="0">
                      <a:pos x="62" y="6"/>
                    </a:cxn>
                  </a:cxnLst>
                  <a:rect l="0" t="0" r="r" b="b"/>
                  <a:pathLst>
                    <a:path w="62" h="6">
                      <a:moveTo>
                        <a:pt x="62" y="6"/>
                      </a:moveTo>
                      <a:lnTo>
                        <a:pt x="28" y="4"/>
                      </a:lnTo>
                      <a:lnTo>
                        <a:pt x="0" y="0"/>
                      </a:lnTo>
                      <a:lnTo>
                        <a:pt x="34" y="0"/>
                      </a:lnTo>
                      <a:lnTo>
                        <a:pt x="6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38" name="Freeform 5714"/>
                <p:cNvSpPr>
                  <a:spLocks/>
                </p:cNvSpPr>
                <p:nvPr/>
              </p:nvSpPr>
              <p:spPr bwMode="auto">
                <a:xfrm>
                  <a:off x="3158" y="3302"/>
                  <a:ext cx="62" cy="4"/>
                </a:xfrm>
                <a:custGeom>
                  <a:avLst/>
                  <a:gdLst/>
                  <a:ahLst/>
                  <a:cxnLst>
                    <a:cxn ang="0">
                      <a:pos x="62" y="4"/>
                    </a:cxn>
                    <a:cxn ang="0">
                      <a:pos x="28" y="4"/>
                    </a:cxn>
                    <a:cxn ang="0">
                      <a:pos x="0" y="0"/>
                    </a:cxn>
                    <a:cxn ang="0">
                      <a:pos x="34" y="0"/>
                    </a:cxn>
                    <a:cxn ang="0">
                      <a:pos x="62" y="4"/>
                    </a:cxn>
                  </a:cxnLst>
                  <a:rect l="0" t="0" r="r" b="b"/>
                  <a:pathLst>
                    <a:path w="62" h="4">
                      <a:moveTo>
                        <a:pt x="62" y="4"/>
                      </a:moveTo>
                      <a:lnTo>
                        <a:pt x="28" y="4"/>
                      </a:lnTo>
                      <a:lnTo>
                        <a:pt x="0" y="0"/>
                      </a:lnTo>
                      <a:lnTo>
                        <a:pt x="34" y="0"/>
                      </a:lnTo>
                      <a:lnTo>
                        <a:pt x="62" y="4"/>
                      </a:lnTo>
                      <a:close/>
                    </a:path>
                  </a:pathLst>
                </a:custGeom>
                <a:solidFill>
                  <a:srgbClr val="E40050"/>
                </a:solidFill>
                <a:ln w="0">
                  <a:solidFill>
                    <a:srgbClr val="E4005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39" name="Freeform 5715"/>
                <p:cNvSpPr>
                  <a:spLocks/>
                </p:cNvSpPr>
                <p:nvPr/>
              </p:nvSpPr>
              <p:spPr bwMode="auto">
                <a:xfrm>
                  <a:off x="3158" y="3302"/>
                  <a:ext cx="62" cy="4"/>
                </a:xfrm>
                <a:custGeom>
                  <a:avLst/>
                  <a:gdLst/>
                  <a:ahLst/>
                  <a:cxnLst>
                    <a:cxn ang="0">
                      <a:pos x="62" y="4"/>
                    </a:cxn>
                    <a:cxn ang="0">
                      <a:pos x="28" y="4"/>
                    </a:cxn>
                    <a:cxn ang="0">
                      <a:pos x="0" y="0"/>
                    </a:cxn>
                    <a:cxn ang="0">
                      <a:pos x="34" y="0"/>
                    </a:cxn>
                    <a:cxn ang="0">
                      <a:pos x="62" y="4"/>
                    </a:cxn>
                  </a:cxnLst>
                  <a:rect l="0" t="0" r="r" b="b"/>
                  <a:pathLst>
                    <a:path w="62" h="4">
                      <a:moveTo>
                        <a:pt x="62" y="4"/>
                      </a:moveTo>
                      <a:lnTo>
                        <a:pt x="28" y="4"/>
                      </a:lnTo>
                      <a:lnTo>
                        <a:pt x="0" y="0"/>
                      </a:lnTo>
                      <a:lnTo>
                        <a:pt x="34" y="0"/>
                      </a:lnTo>
                      <a:lnTo>
                        <a:pt x="62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40" name="Freeform 5716"/>
                <p:cNvSpPr>
                  <a:spLocks/>
                </p:cNvSpPr>
                <p:nvPr/>
              </p:nvSpPr>
              <p:spPr bwMode="auto">
                <a:xfrm>
                  <a:off x="3128" y="3296"/>
                  <a:ext cx="64" cy="6"/>
                </a:xfrm>
                <a:custGeom>
                  <a:avLst/>
                  <a:gdLst/>
                  <a:ahLst/>
                  <a:cxnLst>
                    <a:cxn ang="0">
                      <a:pos x="64" y="6"/>
                    </a:cxn>
                    <a:cxn ang="0">
                      <a:pos x="30" y="6"/>
                    </a:cxn>
                    <a:cxn ang="0">
                      <a:pos x="0" y="2"/>
                    </a:cxn>
                    <a:cxn ang="0">
                      <a:pos x="34" y="0"/>
                    </a:cxn>
                    <a:cxn ang="0">
                      <a:pos x="64" y="6"/>
                    </a:cxn>
                  </a:cxnLst>
                  <a:rect l="0" t="0" r="r" b="b"/>
                  <a:pathLst>
                    <a:path w="64" h="6">
                      <a:moveTo>
                        <a:pt x="64" y="6"/>
                      </a:moveTo>
                      <a:lnTo>
                        <a:pt x="30" y="6"/>
                      </a:lnTo>
                      <a:lnTo>
                        <a:pt x="0" y="2"/>
                      </a:lnTo>
                      <a:lnTo>
                        <a:pt x="34" y="0"/>
                      </a:lnTo>
                      <a:lnTo>
                        <a:pt x="64" y="6"/>
                      </a:lnTo>
                      <a:close/>
                    </a:path>
                  </a:pathLst>
                </a:custGeom>
                <a:solidFill>
                  <a:srgbClr val="EA0051"/>
                </a:solidFill>
                <a:ln w="0">
                  <a:solidFill>
                    <a:srgbClr val="EA005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41" name="Freeform 5717"/>
                <p:cNvSpPr>
                  <a:spLocks/>
                </p:cNvSpPr>
                <p:nvPr/>
              </p:nvSpPr>
              <p:spPr bwMode="auto">
                <a:xfrm>
                  <a:off x="3128" y="3296"/>
                  <a:ext cx="64" cy="6"/>
                </a:xfrm>
                <a:custGeom>
                  <a:avLst/>
                  <a:gdLst/>
                  <a:ahLst/>
                  <a:cxnLst>
                    <a:cxn ang="0">
                      <a:pos x="64" y="6"/>
                    </a:cxn>
                    <a:cxn ang="0">
                      <a:pos x="30" y="6"/>
                    </a:cxn>
                    <a:cxn ang="0">
                      <a:pos x="0" y="2"/>
                    </a:cxn>
                    <a:cxn ang="0">
                      <a:pos x="34" y="0"/>
                    </a:cxn>
                    <a:cxn ang="0">
                      <a:pos x="64" y="6"/>
                    </a:cxn>
                  </a:cxnLst>
                  <a:rect l="0" t="0" r="r" b="b"/>
                  <a:pathLst>
                    <a:path w="64" h="6">
                      <a:moveTo>
                        <a:pt x="64" y="6"/>
                      </a:moveTo>
                      <a:lnTo>
                        <a:pt x="30" y="6"/>
                      </a:lnTo>
                      <a:lnTo>
                        <a:pt x="0" y="2"/>
                      </a:lnTo>
                      <a:lnTo>
                        <a:pt x="34" y="0"/>
                      </a:lnTo>
                      <a:lnTo>
                        <a:pt x="6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42" name="Freeform 5718"/>
                <p:cNvSpPr>
                  <a:spLocks/>
                </p:cNvSpPr>
                <p:nvPr/>
              </p:nvSpPr>
              <p:spPr bwMode="auto">
                <a:xfrm>
                  <a:off x="3098" y="3290"/>
                  <a:ext cx="64" cy="8"/>
                </a:xfrm>
                <a:custGeom>
                  <a:avLst/>
                  <a:gdLst/>
                  <a:ahLst/>
                  <a:cxnLst>
                    <a:cxn ang="0">
                      <a:pos x="64" y="6"/>
                    </a:cxn>
                    <a:cxn ang="0">
                      <a:pos x="30" y="8"/>
                    </a:cxn>
                    <a:cxn ang="0">
                      <a:pos x="0" y="6"/>
                    </a:cxn>
                    <a:cxn ang="0">
                      <a:pos x="34" y="0"/>
                    </a:cxn>
                    <a:cxn ang="0">
                      <a:pos x="64" y="6"/>
                    </a:cxn>
                  </a:cxnLst>
                  <a:rect l="0" t="0" r="r" b="b"/>
                  <a:pathLst>
                    <a:path w="64" h="8">
                      <a:moveTo>
                        <a:pt x="64" y="6"/>
                      </a:moveTo>
                      <a:lnTo>
                        <a:pt x="30" y="8"/>
                      </a:lnTo>
                      <a:lnTo>
                        <a:pt x="0" y="6"/>
                      </a:lnTo>
                      <a:lnTo>
                        <a:pt x="34" y="0"/>
                      </a:lnTo>
                      <a:lnTo>
                        <a:pt x="64" y="6"/>
                      </a:lnTo>
                      <a:close/>
                    </a:path>
                  </a:pathLst>
                </a:custGeom>
                <a:solidFill>
                  <a:srgbClr val="EE0050"/>
                </a:solidFill>
                <a:ln w="0">
                  <a:solidFill>
                    <a:srgbClr val="EE005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43" name="Freeform 5719"/>
                <p:cNvSpPr>
                  <a:spLocks/>
                </p:cNvSpPr>
                <p:nvPr/>
              </p:nvSpPr>
              <p:spPr bwMode="auto">
                <a:xfrm>
                  <a:off x="3098" y="3290"/>
                  <a:ext cx="64" cy="8"/>
                </a:xfrm>
                <a:custGeom>
                  <a:avLst/>
                  <a:gdLst/>
                  <a:ahLst/>
                  <a:cxnLst>
                    <a:cxn ang="0">
                      <a:pos x="64" y="6"/>
                    </a:cxn>
                    <a:cxn ang="0">
                      <a:pos x="30" y="8"/>
                    </a:cxn>
                    <a:cxn ang="0">
                      <a:pos x="0" y="6"/>
                    </a:cxn>
                    <a:cxn ang="0">
                      <a:pos x="34" y="0"/>
                    </a:cxn>
                    <a:cxn ang="0">
                      <a:pos x="64" y="6"/>
                    </a:cxn>
                  </a:cxnLst>
                  <a:rect l="0" t="0" r="r" b="b"/>
                  <a:pathLst>
                    <a:path w="64" h="8">
                      <a:moveTo>
                        <a:pt x="64" y="6"/>
                      </a:moveTo>
                      <a:lnTo>
                        <a:pt x="30" y="8"/>
                      </a:lnTo>
                      <a:lnTo>
                        <a:pt x="0" y="6"/>
                      </a:lnTo>
                      <a:lnTo>
                        <a:pt x="34" y="0"/>
                      </a:lnTo>
                      <a:lnTo>
                        <a:pt x="6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44" name="Freeform 5720"/>
                <p:cNvSpPr>
                  <a:spLocks/>
                </p:cNvSpPr>
                <p:nvPr/>
              </p:nvSpPr>
              <p:spPr bwMode="auto">
                <a:xfrm>
                  <a:off x="3066" y="3286"/>
                  <a:ext cx="66" cy="10"/>
                </a:xfrm>
                <a:custGeom>
                  <a:avLst/>
                  <a:gdLst/>
                  <a:ahLst/>
                  <a:cxnLst>
                    <a:cxn ang="0">
                      <a:pos x="66" y="4"/>
                    </a:cxn>
                    <a:cxn ang="0">
                      <a:pos x="32" y="10"/>
                    </a:cxn>
                    <a:cxn ang="0">
                      <a:pos x="0" y="8"/>
                    </a:cxn>
                    <a:cxn ang="0">
                      <a:pos x="36" y="0"/>
                    </a:cxn>
                    <a:cxn ang="0">
                      <a:pos x="66" y="4"/>
                    </a:cxn>
                  </a:cxnLst>
                  <a:rect l="0" t="0" r="r" b="b"/>
                  <a:pathLst>
                    <a:path w="66" h="10">
                      <a:moveTo>
                        <a:pt x="66" y="4"/>
                      </a:moveTo>
                      <a:lnTo>
                        <a:pt x="32" y="10"/>
                      </a:lnTo>
                      <a:lnTo>
                        <a:pt x="0" y="8"/>
                      </a:lnTo>
                      <a:lnTo>
                        <a:pt x="36" y="0"/>
                      </a:lnTo>
                      <a:lnTo>
                        <a:pt x="66" y="4"/>
                      </a:lnTo>
                      <a:close/>
                    </a:path>
                  </a:pathLst>
                </a:custGeom>
                <a:solidFill>
                  <a:srgbClr val="F10049"/>
                </a:solidFill>
                <a:ln w="0">
                  <a:solidFill>
                    <a:srgbClr val="F1004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45" name="Freeform 5721"/>
                <p:cNvSpPr>
                  <a:spLocks/>
                </p:cNvSpPr>
                <p:nvPr/>
              </p:nvSpPr>
              <p:spPr bwMode="auto">
                <a:xfrm>
                  <a:off x="3066" y="3286"/>
                  <a:ext cx="66" cy="10"/>
                </a:xfrm>
                <a:custGeom>
                  <a:avLst/>
                  <a:gdLst/>
                  <a:ahLst/>
                  <a:cxnLst>
                    <a:cxn ang="0">
                      <a:pos x="66" y="4"/>
                    </a:cxn>
                    <a:cxn ang="0">
                      <a:pos x="32" y="10"/>
                    </a:cxn>
                    <a:cxn ang="0">
                      <a:pos x="0" y="8"/>
                    </a:cxn>
                    <a:cxn ang="0">
                      <a:pos x="36" y="0"/>
                    </a:cxn>
                    <a:cxn ang="0">
                      <a:pos x="66" y="4"/>
                    </a:cxn>
                  </a:cxnLst>
                  <a:rect l="0" t="0" r="r" b="b"/>
                  <a:pathLst>
                    <a:path w="66" h="10">
                      <a:moveTo>
                        <a:pt x="66" y="4"/>
                      </a:moveTo>
                      <a:lnTo>
                        <a:pt x="32" y="10"/>
                      </a:lnTo>
                      <a:lnTo>
                        <a:pt x="0" y="8"/>
                      </a:lnTo>
                      <a:lnTo>
                        <a:pt x="36" y="0"/>
                      </a:lnTo>
                      <a:lnTo>
                        <a:pt x="66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46" name="Freeform 5722"/>
                <p:cNvSpPr>
                  <a:spLocks/>
                </p:cNvSpPr>
                <p:nvPr/>
              </p:nvSpPr>
              <p:spPr bwMode="auto">
                <a:xfrm>
                  <a:off x="3036" y="3282"/>
                  <a:ext cx="66" cy="12"/>
                </a:xfrm>
                <a:custGeom>
                  <a:avLst/>
                  <a:gdLst/>
                  <a:ahLst/>
                  <a:cxnLst>
                    <a:cxn ang="0">
                      <a:pos x="66" y="4"/>
                    </a:cxn>
                    <a:cxn ang="0">
                      <a:pos x="30" y="12"/>
                    </a:cxn>
                    <a:cxn ang="0">
                      <a:pos x="0" y="10"/>
                    </a:cxn>
                    <a:cxn ang="0">
                      <a:pos x="34" y="0"/>
                    </a:cxn>
                    <a:cxn ang="0">
                      <a:pos x="66" y="4"/>
                    </a:cxn>
                  </a:cxnLst>
                  <a:rect l="0" t="0" r="r" b="b"/>
                  <a:pathLst>
                    <a:path w="66" h="12">
                      <a:moveTo>
                        <a:pt x="66" y="4"/>
                      </a:moveTo>
                      <a:lnTo>
                        <a:pt x="30" y="12"/>
                      </a:lnTo>
                      <a:lnTo>
                        <a:pt x="0" y="10"/>
                      </a:lnTo>
                      <a:lnTo>
                        <a:pt x="34" y="0"/>
                      </a:lnTo>
                      <a:lnTo>
                        <a:pt x="66" y="4"/>
                      </a:lnTo>
                      <a:close/>
                    </a:path>
                  </a:pathLst>
                </a:custGeom>
                <a:solidFill>
                  <a:srgbClr val="F2003E"/>
                </a:solidFill>
                <a:ln w="0">
                  <a:solidFill>
                    <a:srgbClr val="F2003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47" name="Freeform 5723"/>
                <p:cNvSpPr>
                  <a:spLocks/>
                </p:cNvSpPr>
                <p:nvPr/>
              </p:nvSpPr>
              <p:spPr bwMode="auto">
                <a:xfrm>
                  <a:off x="3036" y="3282"/>
                  <a:ext cx="66" cy="12"/>
                </a:xfrm>
                <a:custGeom>
                  <a:avLst/>
                  <a:gdLst/>
                  <a:ahLst/>
                  <a:cxnLst>
                    <a:cxn ang="0">
                      <a:pos x="66" y="4"/>
                    </a:cxn>
                    <a:cxn ang="0">
                      <a:pos x="30" y="12"/>
                    </a:cxn>
                    <a:cxn ang="0">
                      <a:pos x="0" y="10"/>
                    </a:cxn>
                    <a:cxn ang="0">
                      <a:pos x="34" y="0"/>
                    </a:cxn>
                    <a:cxn ang="0">
                      <a:pos x="66" y="4"/>
                    </a:cxn>
                  </a:cxnLst>
                  <a:rect l="0" t="0" r="r" b="b"/>
                  <a:pathLst>
                    <a:path w="66" h="12">
                      <a:moveTo>
                        <a:pt x="66" y="4"/>
                      </a:moveTo>
                      <a:lnTo>
                        <a:pt x="30" y="12"/>
                      </a:lnTo>
                      <a:lnTo>
                        <a:pt x="0" y="10"/>
                      </a:lnTo>
                      <a:lnTo>
                        <a:pt x="34" y="0"/>
                      </a:lnTo>
                      <a:lnTo>
                        <a:pt x="66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48" name="Freeform 5724"/>
                <p:cNvSpPr>
                  <a:spLocks/>
                </p:cNvSpPr>
                <p:nvPr/>
              </p:nvSpPr>
              <p:spPr bwMode="auto">
                <a:xfrm>
                  <a:off x="3002" y="3282"/>
                  <a:ext cx="68" cy="14"/>
                </a:xfrm>
                <a:custGeom>
                  <a:avLst/>
                  <a:gdLst/>
                  <a:ahLst/>
                  <a:cxnLst>
                    <a:cxn ang="0">
                      <a:pos x="68" y="0"/>
                    </a:cxn>
                    <a:cxn ang="0">
                      <a:pos x="34" y="10"/>
                    </a:cxn>
                    <a:cxn ang="0">
                      <a:pos x="0" y="14"/>
                    </a:cxn>
                    <a:cxn ang="0">
                      <a:pos x="36" y="2"/>
                    </a:cxn>
                    <a:cxn ang="0">
                      <a:pos x="68" y="0"/>
                    </a:cxn>
                  </a:cxnLst>
                  <a:rect l="0" t="0" r="r" b="b"/>
                  <a:pathLst>
                    <a:path w="68" h="14">
                      <a:moveTo>
                        <a:pt x="68" y="0"/>
                      </a:moveTo>
                      <a:lnTo>
                        <a:pt x="34" y="10"/>
                      </a:lnTo>
                      <a:lnTo>
                        <a:pt x="0" y="14"/>
                      </a:lnTo>
                      <a:lnTo>
                        <a:pt x="36" y="2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F00A2C"/>
                </a:solidFill>
                <a:ln w="0">
                  <a:solidFill>
                    <a:srgbClr val="F00A2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49" name="Freeform 5725"/>
                <p:cNvSpPr>
                  <a:spLocks/>
                </p:cNvSpPr>
                <p:nvPr/>
              </p:nvSpPr>
              <p:spPr bwMode="auto">
                <a:xfrm>
                  <a:off x="3002" y="3282"/>
                  <a:ext cx="68" cy="14"/>
                </a:xfrm>
                <a:custGeom>
                  <a:avLst/>
                  <a:gdLst/>
                  <a:ahLst/>
                  <a:cxnLst>
                    <a:cxn ang="0">
                      <a:pos x="68" y="0"/>
                    </a:cxn>
                    <a:cxn ang="0">
                      <a:pos x="34" y="10"/>
                    </a:cxn>
                    <a:cxn ang="0">
                      <a:pos x="0" y="14"/>
                    </a:cxn>
                    <a:cxn ang="0">
                      <a:pos x="36" y="2"/>
                    </a:cxn>
                    <a:cxn ang="0">
                      <a:pos x="68" y="0"/>
                    </a:cxn>
                  </a:cxnLst>
                  <a:rect l="0" t="0" r="r" b="b"/>
                  <a:pathLst>
                    <a:path w="68" h="14">
                      <a:moveTo>
                        <a:pt x="68" y="0"/>
                      </a:moveTo>
                      <a:lnTo>
                        <a:pt x="34" y="10"/>
                      </a:lnTo>
                      <a:lnTo>
                        <a:pt x="0" y="14"/>
                      </a:lnTo>
                      <a:lnTo>
                        <a:pt x="36" y="2"/>
                      </a:lnTo>
                      <a:lnTo>
                        <a:pt x="68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50" name="Freeform 5726"/>
                <p:cNvSpPr>
                  <a:spLocks/>
                </p:cNvSpPr>
                <p:nvPr/>
              </p:nvSpPr>
              <p:spPr bwMode="auto">
                <a:xfrm>
                  <a:off x="2970" y="3284"/>
                  <a:ext cx="68" cy="18"/>
                </a:xfrm>
                <a:custGeom>
                  <a:avLst/>
                  <a:gdLst/>
                  <a:ahLst/>
                  <a:cxnLst>
                    <a:cxn ang="0">
                      <a:pos x="68" y="0"/>
                    </a:cxn>
                    <a:cxn ang="0">
                      <a:pos x="32" y="12"/>
                    </a:cxn>
                    <a:cxn ang="0">
                      <a:pos x="0" y="18"/>
                    </a:cxn>
                    <a:cxn ang="0">
                      <a:pos x="34" y="4"/>
                    </a:cxn>
                    <a:cxn ang="0">
                      <a:pos x="68" y="0"/>
                    </a:cxn>
                  </a:cxnLst>
                  <a:rect l="0" t="0" r="r" b="b"/>
                  <a:pathLst>
                    <a:path w="68" h="18">
                      <a:moveTo>
                        <a:pt x="68" y="0"/>
                      </a:moveTo>
                      <a:lnTo>
                        <a:pt x="32" y="12"/>
                      </a:lnTo>
                      <a:lnTo>
                        <a:pt x="0" y="18"/>
                      </a:lnTo>
                      <a:lnTo>
                        <a:pt x="34" y="4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EA1411"/>
                </a:solidFill>
                <a:ln w="0">
                  <a:solidFill>
                    <a:srgbClr val="EA141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51" name="Freeform 5727"/>
                <p:cNvSpPr>
                  <a:spLocks/>
                </p:cNvSpPr>
                <p:nvPr/>
              </p:nvSpPr>
              <p:spPr bwMode="auto">
                <a:xfrm>
                  <a:off x="2970" y="3284"/>
                  <a:ext cx="68" cy="18"/>
                </a:xfrm>
                <a:custGeom>
                  <a:avLst/>
                  <a:gdLst/>
                  <a:ahLst/>
                  <a:cxnLst>
                    <a:cxn ang="0">
                      <a:pos x="68" y="0"/>
                    </a:cxn>
                    <a:cxn ang="0">
                      <a:pos x="32" y="12"/>
                    </a:cxn>
                    <a:cxn ang="0">
                      <a:pos x="0" y="18"/>
                    </a:cxn>
                    <a:cxn ang="0">
                      <a:pos x="34" y="4"/>
                    </a:cxn>
                    <a:cxn ang="0">
                      <a:pos x="68" y="0"/>
                    </a:cxn>
                  </a:cxnLst>
                  <a:rect l="0" t="0" r="r" b="b"/>
                  <a:pathLst>
                    <a:path w="68" h="18">
                      <a:moveTo>
                        <a:pt x="68" y="0"/>
                      </a:moveTo>
                      <a:lnTo>
                        <a:pt x="32" y="12"/>
                      </a:lnTo>
                      <a:lnTo>
                        <a:pt x="0" y="18"/>
                      </a:lnTo>
                      <a:lnTo>
                        <a:pt x="34" y="4"/>
                      </a:lnTo>
                      <a:lnTo>
                        <a:pt x="68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52" name="Freeform 5728"/>
                <p:cNvSpPr>
                  <a:spLocks/>
                </p:cNvSpPr>
                <p:nvPr/>
              </p:nvSpPr>
              <p:spPr bwMode="auto">
                <a:xfrm>
                  <a:off x="2936" y="3288"/>
                  <a:ext cx="68" cy="26"/>
                </a:xfrm>
                <a:custGeom>
                  <a:avLst/>
                  <a:gdLst/>
                  <a:ahLst/>
                  <a:cxnLst>
                    <a:cxn ang="0">
                      <a:pos x="68" y="0"/>
                    </a:cxn>
                    <a:cxn ang="0">
                      <a:pos x="34" y="14"/>
                    </a:cxn>
                    <a:cxn ang="0">
                      <a:pos x="0" y="26"/>
                    </a:cxn>
                    <a:cxn ang="0">
                      <a:pos x="34" y="12"/>
                    </a:cxn>
                    <a:cxn ang="0">
                      <a:pos x="68" y="0"/>
                    </a:cxn>
                  </a:cxnLst>
                  <a:rect l="0" t="0" r="r" b="b"/>
                  <a:pathLst>
                    <a:path w="68" h="26">
                      <a:moveTo>
                        <a:pt x="68" y="0"/>
                      </a:moveTo>
                      <a:lnTo>
                        <a:pt x="34" y="14"/>
                      </a:lnTo>
                      <a:lnTo>
                        <a:pt x="0" y="26"/>
                      </a:lnTo>
                      <a:lnTo>
                        <a:pt x="34" y="12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DA1B00"/>
                </a:solidFill>
                <a:ln w="0">
                  <a:solidFill>
                    <a:srgbClr val="DA1B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53" name="Freeform 5729"/>
                <p:cNvSpPr>
                  <a:spLocks/>
                </p:cNvSpPr>
                <p:nvPr/>
              </p:nvSpPr>
              <p:spPr bwMode="auto">
                <a:xfrm>
                  <a:off x="2936" y="3288"/>
                  <a:ext cx="68" cy="26"/>
                </a:xfrm>
                <a:custGeom>
                  <a:avLst/>
                  <a:gdLst/>
                  <a:ahLst/>
                  <a:cxnLst>
                    <a:cxn ang="0">
                      <a:pos x="68" y="0"/>
                    </a:cxn>
                    <a:cxn ang="0">
                      <a:pos x="34" y="14"/>
                    </a:cxn>
                    <a:cxn ang="0">
                      <a:pos x="0" y="26"/>
                    </a:cxn>
                    <a:cxn ang="0">
                      <a:pos x="34" y="12"/>
                    </a:cxn>
                    <a:cxn ang="0">
                      <a:pos x="68" y="0"/>
                    </a:cxn>
                  </a:cxnLst>
                  <a:rect l="0" t="0" r="r" b="b"/>
                  <a:pathLst>
                    <a:path w="68" h="26">
                      <a:moveTo>
                        <a:pt x="68" y="0"/>
                      </a:moveTo>
                      <a:lnTo>
                        <a:pt x="34" y="14"/>
                      </a:lnTo>
                      <a:lnTo>
                        <a:pt x="0" y="26"/>
                      </a:lnTo>
                      <a:lnTo>
                        <a:pt x="34" y="12"/>
                      </a:lnTo>
                      <a:lnTo>
                        <a:pt x="68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54" name="Freeform 5730"/>
                <p:cNvSpPr>
                  <a:spLocks/>
                </p:cNvSpPr>
                <p:nvPr/>
              </p:nvSpPr>
              <p:spPr bwMode="auto">
                <a:xfrm>
                  <a:off x="2902" y="3300"/>
                  <a:ext cx="68" cy="34"/>
                </a:xfrm>
                <a:custGeom>
                  <a:avLst/>
                  <a:gdLst/>
                  <a:ahLst/>
                  <a:cxnLst>
                    <a:cxn ang="0">
                      <a:pos x="68" y="0"/>
                    </a:cxn>
                    <a:cxn ang="0">
                      <a:pos x="34" y="14"/>
                    </a:cxn>
                    <a:cxn ang="0">
                      <a:pos x="0" y="34"/>
                    </a:cxn>
                    <a:cxn ang="0">
                      <a:pos x="34" y="18"/>
                    </a:cxn>
                    <a:cxn ang="0">
                      <a:pos x="68" y="0"/>
                    </a:cxn>
                  </a:cxnLst>
                  <a:rect l="0" t="0" r="r" b="b"/>
                  <a:pathLst>
                    <a:path w="68" h="34">
                      <a:moveTo>
                        <a:pt x="68" y="0"/>
                      </a:moveTo>
                      <a:lnTo>
                        <a:pt x="34" y="14"/>
                      </a:lnTo>
                      <a:lnTo>
                        <a:pt x="0" y="34"/>
                      </a:lnTo>
                      <a:lnTo>
                        <a:pt x="34" y="18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000047"/>
                </a:solidFill>
                <a:ln w="0">
                  <a:solidFill>
                    <a:srgbClr val="00004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55" name="Freeform 5731"/>
                <p:cNvSpPr>
                  <a:spLocks/>
                </p:cNvSpPr>
                <p:nvPr/>
              </p:nvSpPr>
              <p:spPr bwMode="auto">
                <a:xfrm>
                  <a:off x="2902" y="3300"/>
                  <a:ext cx="68" cy="34"/>
                </a:xfrm>
                <a:custGeom>
                  <a:avLst/>
                  <a:gdLst/>
                  <a:ahLst/>
                  <a:cxnLst>
                    <a:cxn ang="0">
                      <a:pos x="68" y="0"/>
                    </a:cxn>
                    <a:cxn ang="0">
                      <a:pos x="34" y="14"/>
                    </a:cxn>
                    <a:cxn ang="0">
                      <a:pos x="0" y="34"/>
                    </a:cxn>
                    <a:cxn ang="0">
                      <a:pos x="34" y="18"/>
                    </a:cxn>
                    <a:cxn ang="0">
                      <a:pos x="68" y="0"/>
                    </a:cxn>
                  </a:cxnLst>
                  <a:rect l="0" t="0" r="r" b="b"/>
                  <a:pathLst>
                    <a:path w="68" h="34">
                      <a:moveTo>
                        <a:pt x="68" y="0"/>
                      </a:moveTo>
                      <a:lnTo>
                        <a:pt x="34" y="14"/>
                      </a:lnTo>
                      <a:lnTo>
                        <a:pt x="0" y="34"/>
                      </a:lnTo>
                      <a:lnTo>
                        <a:pt x="34" y="18"/>
                      </a:lnTo>
                      <a:lnTo>
                        <a:pt x="68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56" name="Freeform 5732"/>
                <p:cNvSpPr>
                  <a:spLocks/>
                </p:cNvSpPr>
                <p:nvPr/>
              </p:nvSpPr>
              <p:spPr bwMode="auto">
                <a:xfrm>
                  <a:off x="2866" y="3318"/>
                  <a:ext cx="70" cy="44"/>
                </a:xfrm>
                <a:custGeom>
                  <a:avLst/>
                  <a:gdLst/>
                  <a:ahLst/>
                  <a:cxnLst>
                    <a:cxn ang="0">
                      <a:pos x="70" y="0"/>
                    </a:cxn>
                    <a:cxn ang="0">
                      <a:pos x="36" y="16"/>
                    </a:cxn>
                    <a:cxn ang="0">
                      <a:pos x="0" y="44"/>
                    </a:cxn>
                    <a:cxn ang="0">
                      <a:pos x="34" y="30"/>
                    </a:cxn>
                    <a:cxn ang="0">
                      <a:pos x="70" y="0"/>
                    </a:cxn>
                  </a:cxnLst>
                  <a:rect l="0" t="0" r="r" b="b"/>
                  <a:pathLst>
                    <a:path w="70" h="44">
                      <a:moveTo>
                        <a:pt x="70" y="0"/>
                      </a:moveTo>
                      <a:lnTo>
                        <a:pt x="36" y="16"/>
                      </a:lnTo>
                      <a:lnTo>
                        <a:pt x="0" y="44"/>
                      </a:lnTo>
                      <a:lnTo>
                        <a:pt x="34" y="30"/>
                      </a:lnTo>
                      <a:lnTo>
                        <a:pt x="70" y="0"/>
                      </a:lnTo>
                      <a:close/>
                    </a:path>
                  </a:pathLst>
                </a:custGeom>
                <a:solidFill>
                  <a:srgbClr val="00007D"/>
                </a:solidFill>
                <a:ln w="0">
                  <a:solidFill>
                    <a:srgbClr val="00007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57" name="Freeform 5733"/>
                <p:cNvSpPr>
                  <a:spLocks/>
                </p:cNvSpPr>
                <p:nvPr/>
              </p:nvSpPr>
              <p:spPr bwMode="auto">
                <a:xfrm>
                  <a:off x="2866" y="3318"/>
                  <a:ext cx="70" cy="44"/>
                </a:xfrm>
                <a:custGeom>
                  <a:avLst/>
                  <a:gdLst/>
                  <a:ahLst/>
                  <a:cxnLst>
                    <a:cxn ang="0">
                      <a:pos x="70" y="0"/>
                    </a:cxn>
                    <a:cxn ang="0">
                      <a:pos x="36" y="16"/>
                    </a:cxn>
                    <a:cxn ang="0">
                      <a:pos x="0" y="44"/>
                    </a:cxn>
                    <a:cxn ang="0">
                      <a:pos x="34" y="30"/>
                    </a:cxn>
                    <a:cxn ang="0">
                      <a:pos x="70" y="0"/>
                    </a:cxn>
                  </a:cxnLst>
                  <a:rect l="0" t="0" r="r" b="b"/>
                  <a:pathLst>
                    <a:path w="70" h="44">
                      <a:moveTo>
                        <a:pt x="70" y="0"/>
                      </a:moveTo>
                      <a:lnTo>
                        <a:pt x="36" y="16"/>
                      </a:lnTo>
                      <a:lnTo>
                        <a:pt x="0" y="44"/>
                      </a:lnTo>
                      <a:lnTo>
                        <a:pt x="34" y="30"/>
                      </a:lnTo>
                      <a:lnTo>
                        <a:pt x="7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58" name="Freeform 5734"/>
                <p:cNvSpPr>
                  <a:spLocks/>
                </p:cNvSpPr>
                <p:nvPr/>
              </p:nvSpPr>
              <p:spPr bwMode="auto">
                <a:xfrm>
                  <a:off x="2830" y="3348"/>
                  <a:ext cx="70" cy="54"/>
                </a:xfrm>
                <a:custGeom>
                  <a:avLst/>
                  <a:gdLst/>
                  <a:ahLst/>
                  <a:cxnLst>
                    <a:cxn ang="0">
                      <a:pos x="70" y="0"/>
                    </a:cxn>
                    <a:cxn ang="0">
                      <a:pos x="36" y="14"/>
                    </a:cxn>
                    <a:cxn ang="0">
                      <a:pos x="0" y="54"/>
                    </a:cxn>
                    <a:cxn ang="0">
                      <a:pos x="34" y="42"/>
                    </a:cxn>
                    <a:cxn ang="0">
                      <a:pos x="70" y="0"/>
                    </a:cxn>
                  </a:cxnLst>
                  <a:rect l="0" t="0" r="r" b="b"/>
                  <a:pathLst>
                    <a:path w="70" h="54">
                      <a:moveTo>
                        <a:pt x="70" y="0"/>
                      </a:moveTo>
                      <a:lnTo>
                        <a:pt x="36" y="14"/>
                      </a:lnTo>
                      <a:lnTo>
                        <a:pt x="0" y="54"/>
                      </a:lnTo>
                      <a:lnTo>
                        <a:pt x="34" y="42"/>
                      </a:lnTo>
                      <a:lnTo>
                        <a:pt x="70" y="0"/>
                      </a:lnTo>
                      <a:close/>
                    </a:path>
                  </a:pathLst>
                </a:custGeom>
                <a:solidFill>
                  <a:srgbClr val="0000A6"/>
                </a:solidFill>
                <a:ln w="0">
                  <a:solidFill>
                    <a:srgbClr val="0000A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59" name="Freeform 5735"/>
                <p:cNvSpPr>
                  <a:spLocks/>
                </p:cNvSpPr>
                <p:nvPr/>
              </p:nvSpPr>
              <p:spPr bwMode="auto">
                <a:xfrm>
                  <a:off x="2830" y="3348"/>
                  <a:ext cx="70" cy="54"/>
                </a:xfrm>
                <a:custGeom>
                  <a:avLst/>
                  <a:gdLst/>
                  <a:ahLst/>
                  <a:cxnLst>
                    <a:cxn ang="0">
                      <a:pos x="70" y="0"/>
                    </a:cxn>
                    <a:cxn ang="0">
                      <a:pos x="36" y="14"/>
                    </a:cxn>
                    <a:cxn ang="0">
                      <a:pos x="0" y="54"/>
                    </a:cxn>
                    <a:cxn ang="0">
                      <a:pos x="34" y="42"/>
                    </a:cxn>
                    <a:cxn ang="0">
                      <a:pos x="70" y="0"/>
                    </a:cxn>
                  </a:cxnLst>
                  <a:rect l="0" t="0" r="r" b="b"/>
                  <a:pathLst>
                    <a:path w="70" h="54">
                      <a:moveTo>
                        <a:pt x="70" y="0"/>
                      </a:moveTo>
                      <a:lnTo>
                        <a:pt x="36" y="14"/>
                      </a:lnTo>
                      <a:lnTo>
                        <a:pt x="0" y="54"/>
                      </a:lnTo>
                      <a:lnTo>
                        <a:pt x="34" y="42"/>
                      </a:lnTo>
                      <a:lnTo>
                        <a:pt x="7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60" name="Freeform 5736"/>
                <p:cNvSpPr>
                  <a:spLocks/>
                </p:cNvSpPr>
                <p:nvPr/>
              </p:nvSpPr>
              <p:spPr bwMode="auto">
                <a:xfrm>
                  <a:off x="2794" y="3390"/>
                  <a:ext cx="70" cy="60"/>
                </a:xfrm>
                <a:custGeom>
                  <a:avLst/>
                  <a:gdLst/>
                  <a:ahLst/>
                  <a:cxnLst>
                    <a:cxn ang="0">
                      <a:pos x="70" y="0"/>
                    </a:cxn>
                    <a:cxn ang="0">
                      <a:pos x="36" y="12"/>
                    </a:cxn>
                    <a:cxn ang="0">
                      <a:pos x="0" y="60"/>
                    </a:cxn>
                    <a:cxn ang="0">
                      <a:pos x="34" y="54"/>
                    </a:cxn>
                    <a:cxn ang="0">
                      <a:pos x="70" y="0"/>
                    </a:cxn>
                  </a:cxnLst>
                  <a:rect l="0" t="0" r="r" b="b"/>
                  <a:pathLst>
                    <a:path w="70" h="60">
                      <a:moveTo>
                        <a:pt x="70" y="0"/>
                      </a:moveTo>
                      <a:lnTo>
                        <a:pt x="36" y="12"/>
                      </a:lnTo>
                      <a:lnTo>
                        <a:pt x="0" y="60"/>
                      </a:lnTo>
                      <a:lnTo>
                        <a:pt x="34" y="54"/>
                      </a:lnTo>
                      <a:lnTo>
                        <a:pt x="70" y="0"/>
                      </a:lnTo>
                      <a:close/>
                    </a:path>
                  </a:pathLst>
                </a:custGeom>
                <a:solidFill>
                  <a:srgbClr val="0003C1"/>
                </a:solidFill>
                <a:ln w="0">
                  <a:solidFill>
                    <a:srgbClr val="0003C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61" name="Freeform 5737"/>
                <p:cNvSpPr>
                  <a:spLocks/>
                </p:cNvSpPr>
                <p:nvPr/>
              </p:nvSpPr>
              <p:spPr bwMode="auto">
                <a:xfrm>
                  <a:off x="2794" y="3390"/>
                  <a:ext cx="70" cy="60"/>
                </a:xfrm>
                <a:custGeom>
                  <a:avLst/>
                  <a:gdLst/>
                  <a:ahLst/>
                  <a:cxnLst>
                    <a:cxn ang="0">
                      <a:pos x="70" y="0"/>
                    </a:cxn>
                    <a:cxn ang="0">
                      <a:pos x="36" y="12"/>
                    </a:cxn>
                    <a:cxn ang="0">
                      <a:pos x="0" y="60"/>
                    </a:cxn>
                    <a:cxn ang="0">
                      <a:pos x="34" y="54"/>
                    </a:cxn>
                    <a:cxn ang="0">
                      <a:pos x="70" y="0"/>
                    </a:cxn>
                  </a:cxnLst>
                  <a:rect l="0" t="0" r="r" b="b"/>
                  <a:pathLst>
                    <a:path w="70" h="60">
                      <a:moveTo>
                        <a:pt x="70" y="0"/>
                      </a:moveTo>
                      <a:lnTo>
                        <a:pt x="36" y="12"/>
                      </a:lnTo>
                      <a:lnTo>
                        <a:pt x="0" y="60"/>
                      </a:lnTo>
                      <a:lnTo>
                        <a:pt x="34" y="54"/>
                      </a:lnTo>
                      <a:lnTo>
                        <a:pt x="7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62" name="Freeform 5738"/>
                <p:cNvSpPr>
                  <a:spLocks/>
                </p:cNvSpPr>
                <p:nvPr/>
              </p:nvSpPr>
              <p:spPr bwMode="auto">
                <a:xfrm>
                  <a:off x="2756" y="3444"/>
                  <a:ext cx="72" cy="60"/>
                </a:xfrm>
                <a:custGeom>
                  <a:avLst/>
                  <a:gdLst/>
                  <a:ahLst/>
                  <a:cxnLst>
                    <a:cxn ang="0">
                      <a:pos x="72" y="0"/>
                    </a:cxn>
                    <a:cxn ang="0">
                      <a:pos x="38" y="6"/>
                    </a:cxn>
                    <a:cxn ang="0">
                      <a:pos x="0" y="60"/>
                    </a:cxn>
                    <a:cxn ang="0">
                      <a:pos x="34" y="60"/>
                    </a:cxn>
                    <a:cxn ang="0">
                      <a:pos x="72" y="0"/>
                    </a:cxn>
                  </a:cxnLst>
                  <a:rect l="0" t="0" r="r" b="b"/>
                  <a:pathLst>
                    <a:path w="72" h="60">
                      <a:moveTo>
                        <a:pt x="72" y="0"/>
                      </a:moveTo>
                      <a:lnTo>
                        <a:pt x="38" y="6"/>
                      </a:lnTo>
                      <a:lnTo>
                        <a:pt x="0" y="60"/>
                      </a:lnTo>
                      <a:lnTo>
                        <a:pt x="34" y="60"/>
                      </a:lnTo>
                      <a:lnTo>
                        <a:pt x="72" y="0"/>
                      </a:lnTo>
                      <a:close/>
                    </a:path>
                  </a:pathLst>
                </a:custGeom>
                <a:solidFill>
                  <a:srgbClr val="0016C7"/>
                </a:solidFill>
                <a:ln w="0">
                  <a:solidFill>
                    <a:srgbClr val="0016C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63" name="Freeform 5739"/>
                <p:cNvSpPr>
                  <a:spLocks/>
                </p:cNvSpPr>
                <p:nvPr/>
              </p:nvSpPr>
              <p:spPr bwMode="auto">
                <a:xfrm>
                  <a:off x="2756" y="3444"/>
                  <a:ext cx="72" cy="60"/>
                </a:xfrm>
                <a:custGeom>
                  <a:avLst/>
                  <a:gdLst/>
                  <a:ahLst/>
                  <a:cxnLst>
                    <a:cxn ang="0">
                      <a:pos x="72" y="0"/>
                    </a:cxn>
                    <a:cxn ang="0">
                      <a:pos x="38" y="6"/>
                    </a:cxn>
                    <a:cxn ang="0">
                      <a:pos x="0" y="60"/>
                    </a:cxn>
                    <a:cxn ang="0">
                      <a:pos x="34" y="60"/>
                    </a:cxn>
                    <a:cxn ang="0">
                      <a:pos x="72" y="0"/>
                    </a:cxn>
                  </a:cxnLst>
                  <a:rect l="0" t="0" r="r" b="b"/>
                  <a:pathLst>
                    <a:path w="72" h="60">
                      <a:moveTo>
                        <a:pt x="72" y="0"/>
                      </a:moveTo>
                      <a:lnTo>
                        <a:pt x="38" y="6"/>
                      </a:lnTo>
                      <a:lnTo>
                        <a:pt x="0" y="60"/>
                      </a:lnTo>
                      <a:lnTo>
                        <a:pt x="34" y="60"/>
                      </a:lnTo>
                      <a:lnTo>
                        <a:pt x="72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64" name="Freeform 5740"/>
                <p:cNvSpPr>
                  <a:spLocks/>
                </p:cNvSpPr>
                <p:nvPr/>
              </p:nvSpPr>
              <p:spPr bwMode="auto">
                <a:xfrm>
                  <a:off x="2718" y="3504"/>
                  <a:ext cx="72" cy="58"/>
                </a:xfrm>
                <a:custGeom>
                  <a:avLst/>
                  <a:gdLst/>
                  <a:ahLst/>
                  <a:cxnLst>
                    <a:cxn ang="0">
                      <a:pos x="72" y="0"/>
                    </a:cxn>
                    <a:cxn ang="0">
                      <a:pos x="38" y="0"/>
                    </a:cxn>
                    <a:cxn ang="0">
                      <a:pos x="0" y="50"/>
                    </a:cxn>
                    <a:cxn ang="0">
                      <a:pos x="34" y="58"/>
                    </a:cxn>
                    <a:cxn ang="0">
                      <a:pos x="72" y="0"/>
                    </a:cxn>
                  </a:cxnLst>
                  <a:rect l="0" t="0" r="r" b="b"/>
                  <a:pathLst>
                    <a:path w="72" h="58">
                      <a:moveTo>
                        <a:pt x="72" y="0"/>
                      </a:moveTo>
                      <a:lnTo>
                        <a:pt x="38" y="0"/>
                      </a:lnTo>
                      <a:lnTo>
                        <a:pt x="0" y="50"/>
                      </a:lnTo>
                      <a:lnTo>
                        <a:pt x="34" y="58"/>
                      </a:lnTo>
                      <a:lnTo>
                        <a:pt x="72" y="0"/>
                      </a:lnTo>
                      <a:close/>
                    </a:path>
                  </a:pathLst>
                </a:custGeom>
                <a:solidFill>
                  <a:srgbClr val="092EC1"/>
                </a:solidFill>
                <a:ln w="0">
                  <a:solidFill>
                    <a:srgbClr val="092EC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65" name="Freeform 5741"/>
                <p:cNvSpPr>
                  <a:spLocks/>
                </p:cNvSpPr>
                <p:nvPr/>
              </p:nvSpPr>
              <p:spPr bwMode="auto">
                <a:xfrm>
                  <a:off x="2718" y="3504"/>
                  <a:ext cx="72" cy="58"/>
                </a:xfrm>
                <a:custGeom>
                  <a:avLst/>
                  <a:gdLst/>
                  <a:ahLst/>
                  <a:cxnLst>
                    <a:cxn ang="0">
                      <a:pos x="72" y="0"/>
                    </a:cxn>
                    <a:cxn ang="0">
                      <a:pos x="38" y="0"/>
                    </a:cxn>
                    <a:cxn ang="0">
                      <a:pos x="0" y="50"/>
                    </a:cxn>
                    <a:cxn ang="0">
                      <a:pos x="34" y="58"/>
                    </a:cxn>
                    <a:cxn ang="0">
                      <a:pos x="72" y="0"/>
                    </a:cxn>
                  </a:cxnLst>
                  <a:rect l="0" t="0" r="r" b="b"/>
                  <a:pathLst>
                    <a:path w="72" h="58">
                      <a:moveTo>
                        <a:pt x="72" y="0"/>
                      </a:moveTo>
                      <a:lnTo>
                        <a:pt x="38" y="0"/>
                      </a:lnTo>
                      <a:lnTo>
                        <a:pt x="0" y="50"/>
                      </a:lnTo>
                      <a:lnTo>
                        <a:pt x="34" y="58"/>
                      </a:lnTo>
                      <a:lnTo>
                        <a:pt x="72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66" name="Freeform 5742"/>
                <p:cNvSpPr>
                  <a:spLocks/>
                </p:cNvSpPr>
                <p:nvPr/>
              </p:nvSpPr>
              <p:spPr bwMode="auto">
                <a:xfrm>
                  <a:off x="2680" y="3554"/>
                  <a:ext cx="72" cy="52"/>
                </a:xfrm>
                <a:custGeom>
                  <a:avLst/>
                  <a:gdLst/>
                  <a:ahLst/>
                  <a:cxnLst>
                    <a:cxn ang="0">
                      <a:pos x="72" y="8"/>
                    </a:cxn>
                    <a:cxn ang="0">
                      <a:pos x="38" y="0"/>
                    </a:cxn>
                    <a:cxn ang="0">
                      <a:pos x="0" y="38"/>
                    </a:cxn>
                    <a:cxn ang="0">
                      <a:pos x="34" y="52"/>
                    </a:cxn>
                    <a:cxn ang="0">
                      <a:pos x="72" y="8"/>
                    </a:cxn>
                  </a:cxnLst>
                  <a:rect l="0" t="0" r="r" b="b"/>
                  <a:pathLst>
                    <a:path w="72" h="52">
                      <a:moveTo>
                        <a:pt x="72" y="8"/>
                      </a:moveTo>
                      <a:lnTo>
                        <a:pt x="38" y="0"/>
                      </a:lnTo>
                      <a:lnTo>
                        <a:pt x="0" y="38"/>
                      </a:lnTo>
                      <a:lnTo>
                        <a:pt x="34" y="52"/>
                      </a:lnTo>
                      <a:lnTo>
                        <a:pt x="72" y="8"/>
                      </a:lnTo>
                      <a:close/>
                    </a:path>
                  </a:pathLst>
                </a:custGeom>
                <a:solidFill>
                  <a:srgbClr val="004EA5"/>
                </a:solidFill>
                <a:ln w="0">
                  <a:solidFill>
                    <a:srgbClr val="004EA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67" name="Freeform 5743"/>
                <p:cNvSpPr>
                  <a:spLocks/>
                </p:cNvSpPr>
                <p:nvPr/>
              </p:nvSpPr>
              <p:spPr bwMode="auto">
                <a:xfrm>
                  <a:off x="2680" y="3554"/>
                  <a:ext cx="72" cy="52"/>
                </a:xfrm>
                <a:custGeom>
                  <a:avLst/>
                  <a:gdLst/>
                  <a:ahLst/>
                  <a:cxnLst>
                    <a:cxn ang="0">
                      <a:pos x="72" y="8"/>
                    </a:cxn>
                    <a:cxn ang="0">
                      <a:pos x="38" y="0"/>
                    </a:cxn>
                    <a:cxn ang="0">
                      <a:pos x="0" y="38"/>
                    </a:cxn>
                    <a:cxn ang="0">
                      <a:pos x="34" y="52"/>
                    </a:cxn>
                    <a:cxn ang="0">
                      <a:pos x="72" y="8"/>
                    </a:cxn>
                  </a:cxnLst>
                  <a:rect l="0" t="0" r="r" b="b"/>
                  <a:pathLst>
                    <a:path w="72" h="52">
                      <a:moveTo>
                        <a:pt x="72" y="8"/>
                      </a:moveTo>
                      <a:lnTo>
                        <a:pt x="38" y="0"/>
                      </a:lnTo>
                      <a:lnTo>
                        <a:pt x="0" y="38"/>
                      </a:lnTo>
                      <a:lnTo>
                        <a:pt x="34" y="52"/>
                      </a:lnTo>
                      <a:lnTo>
                        <a:pt x="72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68" name="Freeform 5744"/>
                <p:cNvSpPr>
                  <a:spLocks/>
                </p:cNvSpPr>
                <p:nvPr/>
              </p:nvSpPr>
              <p:spPr bwMode="auto">
                <a:xfrm>
                  <a:off x="2640" y="3592"/>
                  <a:ext cx="74" cy="32"/>
                </a:xfrm>
                <a:custGeom>
                  <a:avLst/>
                  <a:gdLst/>
                  <a:ahLst/>
                  <a:cxnLst>
                    <a:cxn ang="0">
                      <a:pos x="74" y="14"/>
                    </a:cxn>
                    <a:cxn ang="0">
                      <a:pos x="40" y="0"/>
                    </a:cxn>
                    <a:cxn ang="0">
                      <a:pos x="0" y="16"/>
                    </a:cxn>
                    <a:cxn ang="0">
                      <a:pos x="34" y="32"/>
                    </a:cxn>
                    <a:cxn ang="0">
                      <a:pos x="74" y="14"/>
                    </a:cxn>
                  </a:cxnLst>
                  <a:rect l="0" t="0" r="r" b="b"/>
                  <a:pathLst>
                    <a:path w="74" h="32">
                      <a:moveTo>
                        <a:pt x="74" y="14"/>
                      </a:moveTo>
                      <a:lnTo>
                        <a:pt x="40" y="0"/>
                      </a:lnTo>
                      <a:lnTo>
                        <a:pt x="0" y="16"/>
                      </a:lnTo>
                      <a:lnTo>
                        <a:pt x="34" y="32"/>
                      </a:lnTo>
                      <a:lnTo>
                        <a:pt x="74" y="14"/>
                      </a:lnTo>
                      <a:close/>
                    </a:path>
                  </a:pathLst>
                </a:custGeom>
                <a:solidFill>
                  <a:srgbClr val="007A4C"/>
                </a:solidFill>
                <a:ln w="0">
                  <a:solidFill>
                    <a:srgbClr val="007A4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69" name="Freeform 5745"/>
                <p:cNvSpPr>
                  <a:spLocks/>
                </p:cNvSpPr>
                <p:nvPr/>
              </p:nvSpPr>
              <p:spPr bwMode="auto">
                <a:xfrm>
                  <a:off x="2640" y="3592"/>
                  <a:ext cx="74" cy="32"/>
                </a:xfrm>
                <a:custGeom>
                  <a:avLst/>
                  <a:gdLst/>
                  <a:ahLst/>
                  <a:cxnLst>
                    <a:cxn ang="0">
                      <a:pos x="74" y="14"/>
                    </a:cxn>
                    <a:cxn ang="0">
                      <a:pos x="40" y="0"/>
                    </a:cxn>
                    <a:cxn ang="0">
                      <a:pos x="0" y="16"/>
                    </a:cxn>
                    <a:cxn ang="0">
                      <a:pos x="34" y="32"/>
                    </a:cxn>
                    <a:cxn ang="0">
                      <a:pos x="74" y="14"/>
                    </a:cxn>
                  </a:cxnLst>
                  <a:rect l="0" t="0" r="r" b="b"/>
                  <a:pathLst>
                    <a:path w="74" h="32">
                      <a:moveTo>
                        <a:pt x="74" y="14"/>
                      </a:moveTo>
                      <a:lnTo>
                        <a:pt x="40" y="0"/>
                      </a:lnTo>
                      <a:lnTo>
                        <a:pt x="0" y="16"/>
                      </a:lnTo>
                      <a:lnTo>
                        <a:pt x="34" y="32"/>
                      </a:lnTo>
                      <a:lnTo>
                        <a:pt x="74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70" name="Freeform 5746"/>
                <p:cNvSpPr>
                  <a:spLocks/>
                </p:cNvSpPr>
                <p:nvPr/>
              </p:nvSpPr>
              <p:spPr bwMode="auto">
                <a:xfrm>
                  <a:off x="3632" y="3248"/>
                  <a:ext cx="52" cy="16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32" y="16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6">
                      <a:moveTo>
                        <a:pt x="52" y="8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32" y="16"/>
                      </a:lnTo>
                      <a:lnTo>
                        <a:pt x="52" y="8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71" name="Freeform 5747"/>
                <p:cNvSpPr>
                  <a:spLocks/>
                </p:cNvSpPr>
                <p:nvPr/>
              </p:nvSpPr>
              <p:spPr bwMode="auto">
                <a:xfrm>
                  <a:off x="3632" y="3248"/>
                  <a:ext cx="52" cy="16"/>
                </a:xfrm>
                <a:custGeom>
                  <a:avLst/>
                  <a:gdLst/>
                  <a:ahLst/>
                  <a:cxnLst>
                    <a:cxn ang="0">
                      <a:pos x="52" y="8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32" y="16"/>
                    </a:cxn>
                    <a:cxn ang="0">
                      <a:pos x="52" y="8"/>
                    </a:cxn>
                  </a:cxnLst>
                  <a:rect l="0" t="0" r="r" b="b"/>
                  <a:pathLst>
                    <a:path w="52" h="16">
                      <a:moveTo>
                        <a:pt x="52" y="8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32" y="16"/>
                      </a:lnTo>
                      <a:lnTo>
                        <a:pt x="52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72" name="Freeform 5748"/>
                <p:cNvSpPr>
                  <a:spLocks/>
                </p:cNvSpPr>
                <p:nvPr/>
              </p:nvSpPr>
              <p:spPr bwMode="auto">
                <a:xfrm>
                  <a:off x="3610" y="3256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4" y="16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6">
                      <a:moveTo>
                        <a:pt x="54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4" y="16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73" name="Freeform 5749"/>
                <p:cNvSpPr>
                  <a:spLocks/>
                </p:cNvSpPr>
                <p:nvPr/>
              </p:nvSpPr>
              <p:spPr bwMode="auto">
                <a:xfrm>
                  <a:off x="3610" y="3256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4" y="16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6">
                      <a:moveTo>
                        <a:pt x="54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4" y="16"/>
                      </a:lnTo>
                      <a:lnTo>
                        <a:pt x="5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74" name="Freeform 5750"/>
                <p:cNvSpPr>
                  <a:spLocks/>
                </p:cNvSpPr>
                <p:nvPr/>
              </p:nvSpPr>
              <p:spPr bwMode="auto">
                <a:xfrm>
                  <a:off x="3588" y="3264"/>
                  <a:ext cx="56" cy="16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4" y="16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6">
                      <a:moveTo>
                        <a:pt x="56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4" y="16"/>
                      </a:lnTo>
                      <a:lnTo>
                        <a:pt x="56" y="8"/>
                      </a:lnTo>
                      <a:close/>
                    </a:path>
                  </a:pathLst>
                </a:custGeom>
                <a:solidFill>
                  <a:srgbClr val="007C45"/>
                </a:solidFill>
                <a:ln w="0">
                  <a:solidFill>
                    <a:srgbClr val="007C4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75" name="Freeform 5751"/>
                <p:cNvSpPr>
                  <a:spLocks/>
                </p:cNvSpPr>
                <p:nvPr/>
              </p:nvSpPr>
              <p:spPr bwMode="auto">
                <a:xfrm>
                  <a:off x="3588" y="3264"/>
                  <a:ext cx="56" cy="16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4" y="16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6">
                      <a:moveTo>
                        <a:pt x="56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4" y="16"/>
                      </a:lnTo>
                      <a:lnTo>
                        <a:pt x="5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76" name="Freeform 5752"/>
                <p:cNvSpPr>
                  <a:spLocks/>
                </p:cNvSpPr>
                <p:nvPr/>
              </p:nvSpPr>
              <p:spPr bwMode="auto">
                <a:xfrm>
                  <a:off x="3568" y="3272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32" y="16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6">
                      <a:moveTo>
                        <a:pt x="54" y="8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32" y="16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007C43"/>
                </a:solidFill>
                <a:ln w="0">
                  <a:solidFill>
                    <a:srgbClr val="007C4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77" name="Freeform 5753"/>
                <p:cNvSpPr>
                  <a:spLocks/>
                </p:cNvSpPr>
                <p:nvPr/>
              </p:nvSpPr>
              <p:spPr bwMode="auto">
                <a:xfrm>
                  <a:off x="3568" y="3272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32" y="16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6">
                      <a:moveTo>
                        <a:pt x="54" y="8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32" y="16"/>
                      </a:lnTo>
                      <a:lnTo>
                        <a:pt x="5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78" name="Freeform 5754"/>
                <p:cNvSpPr>
                  <a:spLocks/>
                </p:cNvSpPr>
                <p:nvPr/>
              </p:nvSpPr>
              <p:spPr bwMode="auto">
                <a:xfrm>
                  <a:off x="3546" y="3280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2" y="16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6">
                      <a:moveTo>
                        <a:pt x="54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2" y="16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007C3F"/>
                </a:solidFill>
                <a:ln w="0">
                  <a:solidFill>
                    <a:srgbClr val="007C3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79" name="Freeform 5755"/>
                <p:cNvSpPr>
                  <a:spLocks/>
                </p:cNvSpPr>
                <p:nvPr/>
              </p:nvSpPr>
              <p:spPr bwMode="auto">
                <a:xfrm>
                  <a:off x="3546" y="3280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2" y="16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6">
                      <a:moveTo>
                        <a:pt x="54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2" y="16"/>
                      </a:lnTo>
                      <a:lnTo>
                        <a:pt x="5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80" name="Freeform 5756"/>
                <p:cNvSpPr>
                  <a:spLocks/>
                </p:cNvSpPr>
                <p:nvPr/>
              </p:nvSpPr>
              <p:spPr bwMode="auto">
                <a:xfrm>
                  <a:off x="3522" y="3288"/>
                  <a:ext cx="56" cy="16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34" y="16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6">
                      <a:moveTo>
                        <a:pt x="56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34" y="16"/>
                      </a:lnTo>
                      <a:lnTo>
                        <a:pt x="56" y="8"/>
                      </a:lnTo>
                      <a:close/>
                    </a:path>
                  </a:pathLst>
                </a:custGeom>
                <a:solidFill>
                  <a:srgbClr val="007C3A"/>
                </a:solidFill>
                <a:ln w="0">
                  <a:solidFill>
                    <a:srgbClr val="007C3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81" name="Freeform 5757"/>
                <p:cNvSpPr>
                  <a:spLocks/>
                </p:cNvSpPr>
                <p:nvPr/>
              </p:nvSpPr>
              <p:spPr bwMode="auto">
                <a:xfrm>
                  <a:off x="3522" y="3288"/>
                  <a:ext cx="56" cy="16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34" y="16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6">
                      <a:moveTo>
                        <a:pt x="56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34" y="16"/>
                      </a:lnTo>
                      <a:lnTo>
                        <a:pt x="5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82" name="Freeform 5758"/>
                <p:cNvSpPr>
                  <a:spLocks/>
                </p:cNvSpPr>
                <p:nvPr/>
              </p:nvSpPr>
              <p:spPr bwMode="auto">
                <a:xfrm>
                  <a:off x="3500" y="3294"/>
                  <a:ext cx="56" cy="16"/>
                </a:xfrm>
                <a:custGeom>
                  <a:avLst/>
                  <a:gdLst/>
                  <a:ahLst/>
                  <a:cxnLst>
                    <a:cxn ang="0">
                      <a:pos x="56" y="10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4" y="16"/>
                    </a:cxn>
                    <a:cxn ang="0">
                      <a:pos x="56" y="10"/>
                    </a:cxn>
                  </a:cxnLst>
                  <a:rect l="0" t="0" r="r" b="b"/>
                  <a:pathLst>
                    <a:path w="56" h="16">
                      <a:moveTo>
                        <a:pt x="56" y="10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4" y="16"/>
                      </a:lnTo>
                      <a:lnTo>
                        <a:pt x="56" y="10"/>
                      </a:lnTo>
                      <a:close/>
                    </a:path>
                  </a:pathLst>
                </a:custGeom>
                <a:solidFill>
                  <a:srgbClr val="007C33"/>
                </a:solidFill>
                <a:ln w="0">
                  <a:solidFill>
                    <a:srgbClr val="007C3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83" name="Freeform 5759"/>
                <p:cNvSpPr>
                  <a:spLocks/>
                </p:cNvSpPr>
                <p:nvPr/>
              </p:nvSpPr>
              <p:spPr bwMode="auto">
                <a:xfrm>
                  <a:off x="3500" y="3294"/>
                  <a:ext cx="56" cy="16"/>
                </a:xfrm>
                <a:custGeom>
                  <a:avLst/>
                  <a:gdLst/>
                  <a:ahLst/>
                  <a:cxnLst>
                    <a:cxn ang="0">
                      <a:pos x="56" y="10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4" y="16"/>
                    </a:cxn>
                    <a:cxn ang="0">
                      <a:pos x="56" y="10"/>
                    </a:cxn>
                  </a:cxnLst>
                  <a:rect l="0" t="0" r="r" b="b"/>
                  <a:pathLst>
                    <a:path w="56" h="16">
                      <a:moveTo>
                        <a:pt x="56" y="10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4" y="16"/>
                      </a:lnTo>
                      <a:lnTo>
                        <a:pt x="56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84" name="Freeform 5760"/>
                <p:cNvSpPr>
                  <a:spLocks/>
                </p:cNvSpPr>
                <p:nvPr/>
              </p:nvSpPr>
              <p:spPr bwMode="auto">
                <a:xfrm>
                  <a:off x="3476" y="3302"/>
                  <a:ext cx="58" cy="14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34" y="14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14">
                      <a:moveTo>
                        <a:pt x="58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34" y="14"/>
                      </a:lnTo>
                      <a:lnTo>
                        <a:pt x="58" y="8"/>
                      </a:lnTo>
                      <a:close/>
                    </a:path>
                  </a:pathLst>
                </a:custGeom>
                <a:solidFill>
                  <a:srgbClr val="007B2A"/>
                </a:solidFill>
                <a:ln w="0">
                  <a:solidFill>
                    <a:srgbClr val="007B2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85" name="Freeform 5761"/>
                <p:cNvSpPr>
                  <a:spLocks/>
                </p:cNvSpPr>
                <p:nvPr/>
              </p:nvSpPr>
              <p:spPr bwMode="auto">
                <a:xfrm>
                  <a:off x="3476" y="3302"/>
                  <a:ext cx="58" cy="14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34" y="14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14">
                      <a:moveTo>
                        <a:pt x="58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34" y="14"/>
                      </a:lnTo>
                      <a:lnTo>
                        <a:pt x="58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86" name="Freeform 5762"/>
                <p:cNvSpPr>
                  <a:spLocks/>
                </p:cNvSpPr>
                <p:nvPr/>
              </p:nvSpPr>
              <p:spPr bwMode="auto">
                <a:xfrm>
                  <a:off x="3454" y="3308"/>
                  <a:ext cx="56" cy="12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2" y="0"/>
                    </a:cxn>
                    <a:cxn ang="0">
                      <a:pos x="0" y="4"/>
                    </a:cxn>
                    <a:cxn ang="0">
                      <a:pos x="34" y="12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2">
                      <a:moveTo>
                        <a:pt x="56" y="8"/>
                      </a:moveTo>
                      <a:lnTo>
                        <a:pt x="22" y="0"/>
                      </a:lnTo>
                      <a:lnTo>
                        <a:pt x="0" y="4"/>
                      </a:lnTo>
                      <a:lnTo>
                        <a:pt x="34" y="12"/>
                      </a:lnTo>
                      <a:lnTo>
                        <a:pt x="56" y="8"/>
                      </a:lnTo>
                      <a:close/>
                    </a:path>
                  </a:pathLst>
                </a:custGeom>
                <a:solidFill>
                  <a:srgbClr val="00791F"/>
                </a:solidFill>
                <a:ln w="0">
                  <a:solidFill>
                    <a:srgbClr val="00791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87" name="Freeform 5763"/>
                <p:cNvSpPr>
                  <a:spLocks/>
                </p:cNvSpPr>
                <p:nvPr/>
              </p:nvSpPr>
              <p:spPr bwMode="auto">
                <a:xfrm>
                  <a:off x="3454" y="3308"/>
                  <a:ext cx="56" cy="12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2" y="0"/>
                    </a:cxn>
                    <a:cxn ang="0">
                      <a:pos x="0" y="4"/>
                    </a:cxn>
                    <a:cxn ang="0">
                      <a:pos x="34" y="12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2">
                      <a:moveTo>
                        <a:pt x="56" y="8"/>
                      </a:moveTo>
                      <a:lnTo>
                        <a:pt x="22" y="0"/>
                      </a:lnTo>
                      <a:lnTo>
                        <a:pt x="0" y="4"/>
                      </a:lnTo>
                      <a:lnTo>
                        <a:pt x="34" y="12"/>
                      </a:lnTo>
                      <a:lnTo>
                        <a:pt x="5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88" name="Freeform 5764"/>
                <p:cNvSpPr>
                  <a:spLocks/>
                </p:cNvSpPr>
                <p:nvPr/>
              </p:nvSpPr>
              <p:spPr bwMode="auto">
                <a:xfrm>
                  <a:off x="3430" y="3312"/>
                  <a:ext cx="58" cy="12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24" y="0"/>
                    </a:cxn>
                    <a:cxn ang="0">
                      <a:pos x="0" y="4"/>
                    </a:cxn>
                    <a:cxn ang="0">
                      <a:pos x="34" y="12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12">
                      <a:moveTo>
                        <a:pt x="58" y="8"/>
                      </a:moveTo>
                      <a:lnTo>
                        <a:pt x="24" y="0"/>
                      </a:lnTo>
                      <a:lnTo>
                        <a:pt x="0" y="4"/>
                      </a:lnTo>
                      <a:lnTo>
                        <a:pt x="34" y="12"/>
                      </a:lnTo>
                      <a:lnTo>
                        <a:pt x="58" y="8"/>
                      </a:lnTo>
                      <a:close/>
                    </a:path>
                  </a:pathLst>
                </a:custGeom>
                <a:solidFill>
                  <a:srgbClr val="007712"/>
                </a:solidFill>
                <a:ln w="0">
                  <a:solidFill>
                    <a:srgbClr val="00771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89" name="Freeform 5765"/>
                <p:cNvSpPr>
                  <a:spLocks/>
                </p:cNvSpPr>
                <p:nvPr/>
              </p:nvSpPr>
              <p:spPr bwMode="auto">
                <a:xfrm>
                  <a:off x="3430" y="3312"/>
                  <a:ext cx="58" cy="12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24" y="0"/>
                    </a:cxn>
                    <a:cxn ang="0">
                      <a:pos x="0" y="4"/>
                    </a:cxn>
                    <a:cxn ang="0">
                      <a:pos x="34" y="12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12">
                      <a:moveTo>
                        <a:pt x="58" y="8"/>
                      </a:moveTo>
                      <a:lnTo>
                        <a:pt x="24" y="0"/>
                      </a:lnTo>
                      <a:lnTo>
                        <a:pt x="0" y="4"/>
                      </a:lnTo>
                      <a:lnTo>
                        <a:pt x="34" y="12"/>
                      </a:lnTo>
                      <a:lnTo>
                        <a:pt x="58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90" name="Freeform 5766"/>
                <p:cNvSpPr>
                  <a:spLocks/>
                </p:cNvSpPr>
                <p:nvPr/>
              </p:nvSpPr>
              <p:spPr bwMode="auto">
                <a:xfrm>
                  <a:off x="3404" y="3316"/>
                  <a:ext cx="60" cy="12"/>
                </a:xfrm>
                <a:custGeom>
                  <a:avLst/>
                  <a:gdLst/>
                  <a:ahLst/>
                  <a:cxnLst>
                    <a:cxn ang="0">
                      <a:pos x="60" y="8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36" y="12"/>
                    </a:cxn>
                    <a:cxn ang="0">
                      <a:pos x="60" y="8"/>
                    </a:cxn>
                  </a:cxnLst>
                  <a:rect l="0" t="0" r="r" b="b"/>
                  <a:pathLst>
                    <a:path w="60" h="12">
                      <a:moveTo>
                        <a:pt x="60" y="8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36" y="12"/>
                      </a:lnTo>
                      <a:lnTo>
                        <a:pt x="60" y="8"/>
                      </a:lnTo>
                      <a:close/>
                    </a:path>
                  </a:pathLst>
                </a:custGeom>
                <a:solidFill>
                  <a:srgbClr val="007304"/>
                </a:solidFill>
                <a:ln w="0">
                  <a:solidFill>
                    <a:srgbClr val="00730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91" name="Freeform 5767"/>
                <p:cNvSpPr>
                  <a:spLocks/>
                </p:cNvSpPr>
                <p:nvPr/>
              </p:nvSpPr>
              <p:spPr bwMode="auto">
                <a:xfrm>
                  <a:off x="3404" y="3316"/>
                  <a:ext cx="60" cy="12"/>
                </a:xfrm>
                <a:custGeom>
                  <a:avLst/>
                  <a:gdLst/>
                  <a:ahLst/>
                  <a:cxnLst>
                    <a:cxn ang="0">
                      <a:pos x="60" y="8"/>
                    </a:cxn>
                    <a:cxn ang="0">
                      <a:pos x="26" y="0"/>
                    </a:cxn>
                    <a:cxn ang="0">
                      <a:pos x="0" y="4"/>
                    </a:cxn>
                    <a:cxn ang="0">
                      <a:pos x="36" y="12"/>
                    </a:cxn>
                    <a:cxn ang="0">
                      <a:pos x="60" y="8"/>
                    </a:cxn>
                  </a:cxnLst>
                  <a:rect l="0" t="0" r="r" b="b"/>
                  <a:pathLst>
                    <a:path w="60" h="12">
                      <a:moveTo>
                        <a:pt x="60" y="8"/>
                      </a:moveTo>
                      <a:lnTo>
                        <a:pt x="26" y="0"/>
                      </a:lnTo>
                      <a:lnTo>
                        <a:pt x="0" y="4"/>
                      </a:lnTo>
                      <a:lnTo>
                        <a:pt x="36" y="12"/>
                      </a:lnTo>
                      <a:lnTo>
                        <a:pt x="60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92" name="Freeform 5768"/>
                <p:cNvSpPr>
                  <a:spLocks/>
                </p:cNvSpPr>
                <p:nvPr/>
              </p:nvSpPr>
              <p:spPr bwMode="auto">
                <a:xfrm>
                  <a:off x="3380" y="3320"/>
                  <a:ext cx="60" cy="8"/>
                </a:xfrm>
                <a:custGeom>
                  <a:avLst/>
                  <a:gdLst/>
                  <a:ahLst/>
                  <a:cxnLst>
                    <a:cxn ang="0">
                      <a:pos x="60" y="8"/>
                    </a:cxn>
                    <a:cxn ang="0">
                      <a:pos x="24" y="0"/>
                    </a:cxn>
                    <a:cxn ang="0">
                      <a:pos x="0" y="2"/>
                    </a:cxn>
                    <a:cxn ang="0">
                      <a:pos x="34" y="8"/>
                    </a:cxn>
                    <a:cxn ang="0">
                      <a:pos x="60" y="8"/>
                    </a:cxn>
                  </a:cxnLst>
                  <a:rect l="0" t="0" r="r" b="b"/>
                  <a:pathLst>
                    <a:path w="60" h="8">
                      <a:moveTo>
                        <a:pt x="60" y="8"/>
                      </a:moveTo>
                      <a:lnTo>
                        <a:pt x="24" y="0"/>
                      </a:lnTo>
                      <a:lnTo>
                        <a:pt x="0" y="2"/>
                      </a:lnTo>
                      <a:lnTo>
                        <a:pt x="34" y="8"/>
                      </a:lnTo>
                      <a:lnTo>
                        <a:pt x="60" y="8"/>
                      </a:lnTo>
                      <a:close/>
                    </a:path>
                  </a:pathLst>
                </a:custGeom>
                <a:solidFill>
                  <a:srgbClr val="006E00"/>
                </a:solidFill>
                <a:ln w="0">
                  <a:solidFill>
                    <a:srgbClr val="006E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93" name="Freeform 5769"/>
                <p:cNvSpPr>
                  <a:spLocks/>
                </p:cNvSpPr>
                <p:nvPr/>
              </p:nvSpPr>
              <p:spPr bwMode="auto">
                <a:xfrm>
                  <a:off x="3380" y="3320"/>
                  <a:ext cx="60" cy="8"/>
                </a:xfrm>
                <a:custGeom>
                  <a:avLst/>
                  <a:gdLst/>
                  <a:ahLst/>
                  <a:cxnLst>
                    <a:cxn ang="0">
                      <a:pos x="60" y="8"/>
                    </a:cxn>
                    <a:cxn ang="0">
                      <a:pos x="24" y="0"/>
                    </a:cxn>
                    <a:cxn ang="0">
                      <a:pos x="0" y="2"/>
                    </a:cxn>
                    <a:cxn ang="0">
                      <a:pos x="34" y="8"/>
                    </a:cxn>
                    <a:cxn ang="0">
                      <a:pos x="60" y="8"/>
                    </a:cxn>
                  </a:cxnLst>
                  <a:rect l="0" t="0" r="r" b="b"/>
                  <a:pathLst>
                    <a:path w="60" h="8">
                      <a:moveTo>
                        <a:pt x="60" y="8"/>
                      </a:moveTo>
                      <a:lnTo>
                        <a:pt x="24" y="0"/>
                      </a:lnTo>
                      <a:lnTo>
                        <a:pt x="0" y="2"/>
                      </a:lnTo>
                      <a:lnTo>
                        <a:pt x="34" y="8"/>
                      </a:lnTo>
                      <a:lnTo>
                        <a:pt x="60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94" name="Freeform 5770"/>
                <p:cNvSpPr>
                  <a:spLocks/>
                </p:cNvSpPr>
                <p:nvPr/>
              </p:nvSpPr>
              <p:spPr bwMode="auto">
                <a:xfrm>
                  <a:off x="3354" y="3322"/>
                  <a:ext cx="60" cy="6"/>
                </a:xfrm>
                <a:custGeom>
                  <a:avLst/>
                  <a:gdLst/>
                  <a:ahLst/>
                  <a:cxnLst>
                    <a:cxn ang="0">
                      <a:pos x="60" y="6"/>
                    </a:cxn>
                    <a:cxn ang="0">
                      <a:pos x="26" y="0"/>
                    </a:cxn>
                    <a:cxn ang="0">
                      <a:pos x="0" y="0"/>
                    </a:cxn>
                    <a:cxn ang="0">
                      <a:pos x="36" y="6"/>
                    </a:cxn>
                    <a:cxn ang="0">
                      <a:pos x="60" y="6"/>
                    </a:cxn>
                  </a:cxnLst>
                  <a:rect l="0" t="0" r="r" b="b"/>
                  <a:pathLst>
                    <a:path w="60" h="6">
                      <a:moveTo>
                        <a:pt x="60" y="6"/>
                      </a:moveTo>
                      <a:lnTo>
                        <a:pt x="26" y="0"/>
                      </a:lnTo>
                      <a:lnTo>
                        <a:pt x="0" y="0"/>
                      </a:lnTo>
                      <a:lnTo>
                        <a:pt x="36" y="6"/>
                      </a:lnTo>
                      <a:lnTo>
                        <a:pt x="60" y="6"/>
                      </a:lnTo>
                      <a:close/>
                    </a:path>
                  </a:pathLst>
                </a:custGeom>
                <a:solidFill>
                  <a:srgbClr val="006700"/>
                </a:solidFill>
                <a:ln w="0">
                  <a:solidFill>
                    <a:srgbClr val="0067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95" name="Freeform 5771"/>
                <p:cNvSpPr>
                  <a:spLocks/>
                </p:cNvSpPr>
                <p:nvPr/>
              </p:nvSpPr>
              <p:spPr bwMode="auto">
                <a:xfrm>
                  <a:off x="3354" y="3322"/>
                  <a:ext cx="60" cy="6"/>
                </a:xfrm>
                <a:custGeom>
                  <a:avLst/>
                  <a:gdLst/>
                  <a:ahLst/>
                  <a:cxnLst>
                    <a:cxn ang="0">
                      <a:pos x="60" y="6"/>
                    </a:cxn>
                    <a:cxn ang="0">
                      <a:pos x="26" y="0"/>
                    </a:cxn>
                    <a:cxn ang="0">
                      <a:pos x="0" y="0"/>
                    </a:cxn>
                    <a:cxn ang="0">
                      <a:pos x="36" y="6"/>
                    </a:cxn>
                    <a:cxn ang="0">
                      <a:pos x="60" y="6"/>
                    </a:cxn>
                  </a:cxnLst>
                  <a:rect l="0" t="0" r="r" b="b"/>
                  <a:pathLst>
                    <a:path w="60" h="6">
                      <a:moveTo>
                        <a:pt x="60" y="6"/>
                      </a:moveTo>
                      <a:lnTo>
                        <a:pt x="26" y="0"/>
                      </a:lnTo>
                      <a:lnTo>
                        <a:pt x="0" y="0"/>
                      </a:lnTo>
                      <a:lnTo>
                        <a:pt x="36" y="6"/>
                      </a:lnTo>
                      <a:lnTo>
                        <a:pt x="6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96" name="Freeform 5772"/>
                <p:cNvSpPr>
                  <a:spLocks/>
                </p:cNvSpPr>
                <p:nvPr/>
              </p:nvSpPr>
              <p:spPr bwMode="auto">
                <a:xfrm>
                  <a:off x="3330" y="3322"/>
                  <a:ext cx="60" cy="6"/>
                </a:xfrm>
                <a:custGeom>
                  <a:avLst/>
                  <a:gdLst/>
                  <a:ahLst/>
                  <a:cxnLst>
                    <a:cxn ang="0">
                      <a:pos x="60" y="6"/>
                    </a:cxn>
                    <a:cxn ang="0">
                      <a:pos x="24" y="0"/>
                    </a:cxn>
                    <a:cxn ang="0">
                      <a:pos x="0" y="0"/>
                    </a:cxn>
                    <a:cxn ang="0">
                      <a:pos x="34" y="4"/>
                    </a:cxn>
                    <a:cxn ang="0">
                      <a:pos x="60" y="6"/>
                    </a:cxn>
                  </a:cxnLst>
                  <a:rect l="0" t="0" r="r" b="b"/>
                  <a:pathLst>
                    <a:path w="60" h="6">
                      <a:moveTo>
                        <a:pt x="60" y="6"/>
                      </a:moveTo>
                      <a:lnTo>
                        <a:pt x="24" y="0"/>
                      </a:lnTo>
                      <a:lnTo>
                        <a:pt x="0" y="0"/>
                      </a:lnTo>
                      <a:lnTo>
                        <a:pt x="34" y="4"/>
                      </a:lnTo>
                      <a:lnTo>
                        <a:pt x="60" y="6"/>
                      </a:lnTo>
                      <a:close/>
                    </a:path>
                  </a:pathLst>
                </a:custGeom>
                <a:solidFill>
                  <a:srgbClr val="005E00"/>
                </a:solidFill>
                <a:ln w="0">
                  <a:solidFill>
                    <a:srgbClr val="005E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97" name="Freeform 5773"/>
                <p:cNvSpPr>
                  <a:spLocks/>
                </p:cNvSpPr>
                <p:nvPr/>
              </p:nvSpPr>
              <p:spPr bwMode="auto">
                <a:xfrm>
                  <a:off x="3330" y="3322"/>
                  <a:ext cx="60" cy="6"/>
                </a:xfrm>
                <a:custGeom>
                  <a:avLst/>
                  <a:gdLst/>
                  <a:ahLst/>
                  <a:cxnLst>
                    <a:cxn ang="0">
                      <a:pos x="60" y="6"/>
                    </a:cxn>
                    <a:cxn ang="0">
                      <a:pos x="24" y="0"/>
                    </a:cxn>
                    <a:cxn ang="0">
                      <a:pos x="0" y="0"/>
                    </a:cxn>
                    <a:cxn ang="0">
                      <a:pos x="34" y="4"/>
                    </a:cxn>
                    <a:cxn ang="0">
                      <a:pos x="60" y="6"/>
                    </a:cxn>
                  </a:cxnLst>
                  <a:rect l="0" t="0" r="r" b="b"/>
                  <a:pathLst>
                    <a:path w="60" h="6">
                      <a:moveTo>
                        <a:pt x="60" y="6"/>
                      </a:moveTo>
                      <a:lnTo>
                        <a:pt x="24" y="0"/>
                      </a:lnTo>
                      <a:lnTo>
                        <a:pt x="0" y="0"/>
                      </a:lnTo>
                      <a:lnTo>
                        <a:pt x="34" y="4"/>
                      </a:lnTo>
                      <a:lnTo>
                        <a:pt x="6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98" name="Freeform 5774"/>
                <p:cNvSpPr>
                  <a:spLocks/>
                </p:cNvSpPr>
                <p:nvPr/>
              </p:nvSpPr>
              <p:spPr bwMode="auto">
                <a:xfrm>
                  <a:off x="3302" y="3320"/>
                  <a:ext cx="62" cy="6"/>
                </a:xfrm>
                <a:custGeom>
                  <a:avLst/>
                  <a:gdLst/>
                  <a:ahLst/>
                  <a:cxnLst>
                    <a:cxn ang="0">
                      <a:pos x="62" y="6"/>
                    </a:cxn>
                    <a:cxn ang="0">
                      <a:pos x="28" y="2"/>
                    </a:cxn>
                    <a:cxn ang="0">
                      <a:pos x="0" y="0"/>
                    </a:cxn>
                    <a:cxn ang="0">
                      <a:pos x="36" y="2"/>
                    </a:cxn>
                    <a:cxn ang="0">
                      <a:pos x="62" y="6"/>
                    </a:cxn>
                  </a:cxnLst>
                  <a:rect l="0" t="0" r="r" b="b"/>
                  <a:pathLst>
                    <a:path w="62" h="6">
                      <a:moveTo>
                        <a:pt x="62" y="6"/>
                      </a:moveTo>
                      <a:lnTo>
                        <a:pt x="28" y="2"/>
                      </a:lnTo>
                      <a:lnTo>
                        <a:pt x="0" y="0"/>
                      </a:lnTo>
                      <a:lnTo>
                        <a:pt x="36" y="2"/>
                      </a:lnTo>
                      <a:lnTo>
                        <a:pt x="62" y="6"/>
                      </a:lnTo>
                      <a:close/>
                    </a:path>
                  </a:pathLst>
                </a:custGeom>
                <a:solidFill>
                  <a:srgbClr val="C80039"/>
                </a:solidFill>
                <a:ln w="0">
                  <a:solidFill>
                    <a:srgbClr val="C8003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399" name="Freeform 5775"/>
                <p:cNvSpPr>
                  <a:spLocks/>
                </p:cNvSpPr>
                <p:nvPr/>
              </p:nvSpPr>
              <p:spPr bwMode="auto">
                <a:xfrm>
                  <a:off x="3302" y="3320"/>
                  <a:ext cx="62" cy="6"/>
                </a:xfrm>
                <a:custGeom>
                  <a:avLst/>
                  <a:gdLst/>
                  <a:ahLst/>
                  <a:cxnLst>
                    <a:cxn ang="0">
                      <a:pos x="62" y="6"/>
                    </a:cxn>
                    <a:cxn ang="0">
                      <a:pos x="28" y="2"/>
                    </a:cxn>
                    <a:cxn ang="0">
                      <a:pos x="0" y="0"/>
                    </a:cxn>
                    <a:cxn ang="0">
                      <a:pos x="36" y="2"/>
                    </a:cxn>
                    <a:cxn ang="0">
                      <a:pos x="62" y="6"/>
                    </a:cxn>
                  </a:cxnLst>
                  <a:rect l="0" t="0" r="r" b="b"/>
                  <a:pathLst>
                    <a:path w="62" h="6">
                      <a:moveTo>
                        <a:pt x="62" y="6"/>
                      </a:moveTo>
                      <a:lnTo>
                        <a:pt x="28" y="2"/>
                      </a:lnTo>
                      <a:lnTo>
                        <a:pt x="0" y="0"/>
                      </a:lnTo>
                      <a:lnTo>
                        <a:pt x="36" y="2"/>
                      </a:lnTo>
                      <a:lnTo>
                        <a:pt x="6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00" name="Freeform 5776"/>
                <p:cNvSpPr>
                  <a:spLocks/>
                </p:cNvSpPr>
                <p:nvPr/>
              </p:nvSpPr>
              <p:spPr bwMode="auto">
                <a:xfrm>
                  <a:off x="3276" y="3316"/>
                  <a:ext cx="62" cy="6"/>
                </a:xfrm>
                <a:custGeom>
                  <a:avLst/>
                  <a:gdLst/>
                  <a:ahLst/>
                  <a:cxnLst>
                    <a:cxn ang="0">
                      <a:pos x="62" y="6"/>
                    </a:cxn>
                    <a:cxn ang="0">
                      <a:pos x="26" y="4"/>
                    </a:cxn>
                    <a:cxn ang="0">
                      <a:pos x="0" y="0"/>
                    </a:cxn>
                    <a:cxn ang="0">
                      <a:pos x="34" y="2"/>
                    </a:cxn>
                    <a:cxn ang="0">
                      <a:pos x="62" y="6"/>
                    </a:cxn>
                  </a:cxnLst>
                  <a:rect l="0" t="0" r="r" b="b"/>
                  <a:pathLst>
                    <a:path w="62" h="6">
                      <a:moveTo>
                        <a:pt x="62" y="6"/>
                      </a:moveTo>
                      <a:lnTo>
                        <a:pt x="26" y="4"/>
                      </a:lnTo>
                      <a:lnTo>
                        <a:pt x="0" y="0"/>
                      </a:lnTo>
                      <a:lnTo>
                        <a:pt x="34" y="2"/>
                      </a:lnTo>
                      <a:lnTo>
                        <a:pt x="62" y="6"/>
                      </a:lnTo>
                      <a:close/>
                    </a:path>
                  </a:pathLst>
                </a:custGeom>
                <a:solidFill>
                  <a:srgbClr val="D40046"/>
                </a:solidFill>
                <a:ln w="0">
                  <a:solidFill>
                    <a:srgbClr val="D400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01" name="Freeform 5777"/>
                <p:cNvSpPr>
                  <a:spLocks/>
                </p:cNvSpPr>
                <p:nvPr/>
              </p:nvSpPr>
              <p:spPr bwMode="auto">
                <a:xfrm>
                  <a:off x="3276" y="3316"/>
                  <a:ext cx="62" cy="6"/>
                </a:xfrm>
                <a:custGeom>
                  <a:avLst/>
                  <a:gdLst/>
                  <a:ahLst/>
                  <a:cxnLst>
                    <a:cxn ang="0">
                      <a:pos x="62" y="6"/>
                    </a:cxn>
                    <a:cxn ang="0">
                      <a:pos x="26" y="4"/>
                    </a:cxn>
                    <a:cxn ang="0">
                      <a:pos x="0" y="0"/>
                    </a:cxn>
                    <a:cxn ang="0">
                      <a:pos x="34" y="2"/>
                    </a:cxn>
                    <a:cxn ang="0">
                      <a:pos x="62" y="6"/>
                    </a:cxn>
                  </a:cxnLst>
                  <a:rect l="0" t="0" r="r" b="b"/>
                  <a:pathLst>
                    <a:path w="62" h="6">
                      <a:moveTo>
                        <a:pt x="62" y="6"/>
                      </a:moveTo>
                      <a:lnTo>
                        <a:pt x="26" y="4"/>
                      </a:lnTo>
                      <a:lnTo>
                        <a:pt x="0" y="0"/>
                      </a:lnTo>
                      <a:lnTo>
                        <a:pt x="34" y="2"/>
                      </a:lnTo>
                      <a:lnTo>
                        <a:pt x="6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02" name="Freeform 5778"/>
                <p:cNvSpPr>
                  <a:spLocks/>
                </p:cNvSpPr>
                <p:nvPr/>
              </p:nvSpPr>
              <p:spPr bwMode="auto">
                <a:xfrm>
                  <a:off x="3248" y="3312"/>
                  <a:ext cx="62" cy="6"/>
                </a:xfrm>
                <a:custGeom>
                  <a:avLst/>
                  <a:gdLst/>
                  <a:ahLst/>
                  <a:cxnLst>
                    <a:cxn ang="0">
                      <a:pos x="62" y="6"/>
                    </a:cxn>
                    <a:cxn ang="0">
                      <a:pos x="28" y="4"/>
                    </a:cxn>
                    <a:cxn ang="0">
                      <a:pos x="0" y="0"/>
                    </a:cxn>
                    <a:cxn ang="0">
                      <a:pos x="36" y="0"/>
                    </a:cxn>
                    <a:cxn ang="0">
                      <a:pos x="62" y="6"/>
                    </a:cxn>
                  </a:cxnLst>
                  <a:rect l="0" t="0" r="r" b="b"/>
                  <a:pathLst>
                    <a:path w="62" h="6">
                      <a:moveTo>
                        <a:pt x="62" y="6"/>
                      </a:moveTo>
                      <a:lnTo>
                        <a:pt x="28" y="4"/>
                      </a:lnTo>
                      <a:lnTo>
                        <a:pt x="0" y="0"/>
                      </a:lnTo>
                      <a:lnTo>
                        <a:pt x="36" y="0"/>
                      </a:lnTo>
                      <a:lnTo>
                        <a:pt x="62" y="6"/>
                      </a:lnTo>
                      <a:close/>
                    </a:path>
                  </a:pathLst>
                </a:custGeom>
                <a:solidFill>
                  <a:srgbClr val="DD0051"/>
                </a:solidFill>
                <a:ln w="0">
                  <a:solidFill>
                    <a:srgbClr val="DD005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03" name="Freeform 5779"/>
                <p:cNvSpPr>
                  <a:spLocks/>
                </p:cNvSpPr>
                <p:nvPr/>
              </p:nvSpPr>
              <p:spPr bwMode="auto">
                <a:xfrm>
                  <a:off x="3248" y="3312"/>
                  <a:ext cx="62" cy="6"/>
                </a:xfrm>
                <a:custGeom>
                  <a:avLst/>
                  <a:gdLst/>
                  <a:ahLst/>
                  <a:cxnLst>
                    <a:cxn ang="0">
                      <a:pos x="62" y="6"/>
                    </a:cxn>
                    <a:cxn ang="0">
                      <a:pos x="28" y="4"/>
                    </a:cxn>
                    <a:cxn ang="0">
                      <a:pos x="0" y="0"/>
                    </a:cxn>
                    <a:cxn ang="0">
                      <a:pos x="36" y="0"/>
                    </a:cxn>
                    <a:cxn ang="0">
                      <a:pos x="62" y="6"/>
                    </a:cxn>
                  </a:cxnLst>
                  <a:rect l="0" t="0" r="r" b="b"/>
                  <a:pathLst>
                    <a:path w="62" h="6">
                      <a:moveTo>
                        <a:pt x="62" y="6"/>
                      </a:moveTo>
                      <a:lnTo>
                        <a:pt x="28" y="4"/>
                      </a:lnTo>
                      <a:lnTo>
                        <a:pt x="0" y="0"/>
                      </a:lnTo>
                      <a:lnTo>
                        <a:pt x="36" y="0"/>
                      </a:lnTo>
                      <a:lnTo>
                        <a:pt x="62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04" name="Freeform 5780"/>
                <p:cNvSpPr>
                  <a:spLocks/>
                </p:cNvSpPr>
                <p:nvPr/>
              </p:nvSpPr>
              <p:spPr bwMode="auto">
                <a:xfrm>
                  <a:off x="3220" y="3306"/>
                  <a:ext cx="64" cy="6"/>
                </a:xfrm>
                <a:custGeom>
                  <a:avLst/>
                  <a:gdLst/>
                  <a:ahLst/>
                  <a:cxnLst>
                    <a:cxn ang="0">
                      <a:pos x="64" y="6"/>
                    </a:cxn>
                    <a:cxn ang="0">
                      <a:pos x="28" y="6"/>
                    </a:cxn>
                    <a:cxn ang="0">
                      <a:pos x="0" y="0"/>
                    </a:cxn>
                    <a:cxn ang="0">
                      <a:pos x="36" y="0"/>
                    </a:cxn>
                    <a:cxn ang="0">
                      <a:pos x="64" y="6"/>
                    </a:cxn>
                  </a:cxnLst>
                  <a:rect l="0" t="0" r="r" b="b"/>
                  <a:pathLst>
                    <a:path w="64" h="6">
                      <a:moveTo>
                        <a:pt x="64" y="6"/>
                      </a:moveTo>
                      <a:lnTo>
                        <a:pt x="28" y="6"/>
                      </a:lnTo>
                      <a:lnTo>
                        <a:pt x="0" y="0"/>
                      </a:lnTo>
                      <a:lnTo>
                        <a:pt x="36" y="0"/>
                      </a:lnTo>
                      <a:lnTo>
                        <a:pt x="64" y="6"/>
                      </a:lnTo>
                      <a:close/>
                    </a:path>
                  </a:pathLst>
                </a:custGeom>
                <a:solidFill>
                  <a:srgbClr val="E50058"/>
                </a:solidFill>
                <a:ln w="0">
                  <a:solidFill>
                    <a:srgbClr val="E5005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05" name="Freeform 5781"/>
                <p:cNvSpPr>
                  <a:spLocks/>
                </p:cNvSpPr>
                <p:nvPr/>
              </p:nvSpPr>
              <p:spPr bwMode="auto">
                <a:xfrm>
                  <a:off x="3220" y="3306"/>
                  <a:ext cx="64" cy="6"/>
                </a:xfrm>
                <a:custGeom>
                  <a:avLst/>
                  <a:gdLst/>
                  <a:ahLst/>
                  <a:cxnLst>
                    <a:cxn ang="0">
                      <a:pos x="64" y="6"/>
                    </a:cxn>
                    <a:cxn ang="0">
                      <a:pos x="28" y="6"/>
                    </a:cxn>
                    <a:cxn ang="0">
                      <a:pos x="0" y="0"/>
                    </a:cxn>
                    <a:cxn ang="0">
                      <a:pos x="36" y="0"/>
                    </a:cxn>
                    <a:cxn ang="0">
                      <a:pos x="64" y="6"/>
                    </a:cxn>
                  </a:cxnLst>
                  <a:rect l="0" t="0" r="r" b="b"/>
                  <a:pathLst>
                    <a:path w="64" h="6">
                      <a:moveTo>
                        <a:pt x="64" y="6"/>
                      </a:moveTo>
                      <a:lnTo>
                        <a:pt x="28" y="6"/>
                      </a:lnTo>
                      <a:lnTo>
                        <a:pt x="0" y="0"/>
                      </a:lnTo>
                      <a:lnTo>
                        <a:pt x="36" y="0"/>
                      </a:lnTo>
                      <a:lnTo>
                        <a:pt x="64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06" name="Freeform 5782"/>
                <p:cNvSpPr>
                  <a:spLocks/>
                </p:cNvSpPr>
                <p:nvPr/>
              </p:nvSpPr>
              <p:spPr bwMode="auto">
                <a:xfrm>
                  <a:off x="3192" y="3298"/>
                  <a:ext cx="64" cy="8"/>
                </a:xfrm>
                <a:custGeom>
                  <a:avLst/>
                  <a:gdLst/>
                  <a:ahLst/>
                  <a:cxnLst>
                    <a:cxn ang="0">
                      <a:pos x="64" y="8"/>
                    </a:cxn>
                    <a:cxn ang="0">
                      <a:pos x="28" y="8"/>
                    </a:cxn>
                    <a:cxn ang="0">
                      <a:pos x="0" y="4"/>
                    </a:cxn>
                    <a:cxn ang="0">
                      <a:pos x="34" y="0"/>
                    </a:cxn>
                    <a:cxn ang="0">
                      <a:pos x="64" y="8"/>
                    </a:cxn>
                  </a:cxnLst>
                  <a:rect l="0" t="0" r="r" b="b"/>
                  <a:pathLst>
                    <a:path w="64" h="8">
                      <a:moveTo>
                        <a:pt x="64" y="8"/>
                      </a:moveTo>
                      <a:lnTo>
                        <a:pt x="28" y="8"/>
                      </a:lnTo>
                      <a:lnTo>
                        <a:pt x="0" y="4"/>
                      </a:lnTo>
                      <a:lnTo>
                        <a:pt x="34" y="0"/>
                      </a:lnTo>
                      <a:lnTo>
                        <a:pt x="64" y="8"/>
                      </a:lnTo>
                      <a:close/>
                    </a:path>
                  </a:pathLst>
                </a:custGeom>
                <a:solidFill>
                  <a:srgbClr val="EC005E"/>
                </a:solidFill>
                <a:ln w="0">
                  <a:solidFill>
                    <a:srgbClr val="EC005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07" name="Freeform 5783"/>
                <p:cNvSpPr>
                  <a:spLocks/>
                </p:cNvSpPr>
                <p:nvPr/>
              </p:nvSpPr>
              <p:spPr bwMode="auto">
                <a:xfrm>
                  <a:off x="3192" y="3298"/>
                  <a:ext cx="64" cy="8"/>
                </a:xfrm>
                <a:custGeom>
                  <a:avLst/>
                  <a:gdLst/>
                  <a:ahLst/>
                  <a:cxnLst>
                    <a:cxn ang="0">
                      <a:pos x="64" y="8"/>
                    </a:cxn>
                    <a:cxn ang="0">
                      <a:pos x="28" y="8"/>
                    </a:cxn>
                    <a:cxn ang="0">
                      <a:pos x="0" y="4"/>
                    </a:cxn>
                    <a:cxn ang="0">
                      <a:pos x="34" y="0"/>
                    </a:cxn>
                    <a:cxn ang="0">
                      <a:pos x="64" y="8"/>
                    </a:cxn>
                  </a:cxnLst>
                  <a:rect l="0" t="0" r="r" b="b"/>
                  <a:pathLst>
                    <a:path w="64" h="8">
                      <a:moveTo>
                        <a:pt x="64" y="8"/>
                      </a:moveTo>
                      <a:lnTo>
                        <a:pt x="28" y="8"/>
                      </a:lnTo>
                      <a:lnTo>
                        <a:pt x="0" y="4"/>
                      </a:lnTo>
                      <a:lnTo>
                        <a:pt x="34" y="0"/>
                      </a:lnTo>
                      <a:lnTo>
                        <a:pt x="6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08" name="Freeform 5784"/>
                <p:cNvSpPr>
                  <a:spLocks/>
                </p:cNvSpPr>
                <p:nvPr/>
              </p:nvSpPr>
              <p:spPr bwMode="auto">
                <a:xfrm>
                  <a:off x="3162" y="3290"/>
                  <a:ext cx="64" cy="12"/>
                </a:xfrm>
                <a:custGeom>
                  <a:avLst/>
                  <a:gdLst/>
                  <a:ahLst/>
                  <a:cxnLst>
                    <a:cxn ang="0">
                      <a:pos x="64" y="8"/>
                    </a:cxn>
                    <a:cxn ang="0">
                      <a:pos x="30" y="12"/>
                    </a:cxn>
                    <a:cxn ang="0">
                      <a:pos x="0" y="6"/>
                    </a:cxn>
                    <a:cxn ang="0">
                      <a:pos x="36" y="0"/>
                    </a:cxn>
                    <a:cxn ang="0">
                      <a:pos x="64" y="8"/>
                    </a:cxn>
                  </a:cxnLst>
                  <a:rect l="0" t="0" r="r" b="b"/>
                  <a:pathLst>
                    <a:path w="64" h="12">
                      <a:moveTo>
                        <a:pt x="64" y="8"/>
                      </a:moveTo>
                      <a:lnTo>
                        <a:pt x="30" y="12"/>
                      </a:lnTo>
                      <a:lnTo>
                        <a:pt x="0" y="6"/>
                      </a:lnTo>
                      <a:lnTo>
                        <a:pt x="36" y="0"/>
                      </a:lnTo>
                      <a:lnTo>
                        <a:pt x="64" y="8"/>
                      </a:lnTo>
                      <a:close/>
                    </a:path>
                  </a:pathLst>
                </a:custGeom>
                <a:solidFill>
                  <a:srgbClr val="F10060"/>
                </a:solidFill>
                <a:ln w="0">
                  <a:solidFill>
                    <a:srgbClr val="F1006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09" name="Freeform 5785"/>
                <p:cNvSpPr>
                  <a:spLocks/>
                </p:cNvSpPr>
                <p:nvPr/>
              </p:nvSpPr>
              <p:spPr bwMode="auto">
                <a:xfrm>
                  <a:off x="3162" y="3290"/>
                  <a:ext cx="64" cy="12"/>
                </a:xfrm>
                <a:custGeom>
                  <a:avLst/>
                  <a:gdLst/>
                  <a:ahLst/>
                  <a:cxnLst>
                    <a:cxn ang="0">
                      <a:pos x="64" y="8"/>
                    </a:cxn>
                    <a:cxn ang="0">
                      <a:pos x="30" y="12"/>
                    </a:cxn>
                    <a:cxn ang="0">
                      <a:pos x="0" y="6"/>
                    </a:cxn>
                    <a:cxn ang="0">
                      <a:pos x="36" y="0"/>
                    </a:cxn>
                    <a:cxn ang="0">
                      <a:pos x="64" y="8"/>
                    </a:cxn>
                  </a:cxnLst>
                  <a:rect l="0" t="0" r="r" b="b"/>
                  <a:pathLst>
                    <a:path w="64" h="12">
                      <a:moveTo>
                        <a:pt x="64" y="8"/>
                      </a:moveTo>
                      <a:lnTo>
                        <a:pt x="30" y="12"/>
                      </a:lnTo>
                      <a:lnTo>
                        <a:pt x="0" y="6"/>
                      </a:lnTo>
                      <a:lnTo>
                        <a:pt x="36" y="0"/>
                      </a:lnTo>
                      <a:lnTo>
                        <a:pt x="6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10" name="Freeform 5786"/>
                <p:cNvSpPr>
                  <a:spLocks/>
                </p:cNvSpPr>
                <p:nvPr/>
              </p:nvSpPr>
              <p:spPr bwMode="auto">
                <a:xfrm>
                  <a:off x="3132" y="3282"/>
                  <a:ext cx="66" cy="14"/>
                </a:xfrm>
                <a:custGeom>
                  <a:avLst/>
                  <a:gdLst/>
                  <a:ahLst/>
                  <a:cxnLst>
                    <a:cxn ang="0">
                      <a:pos x="66" y="8"/>
                    </a:cxn>
                    <a:cxn ang="0">
                      <a:pos x="30" y="14"/>
                    </a:cxn>
                    <a:cxn ang="0">
                      <a:pos x="0" y="8"/>
                    </a:cxn>
                    <a:cxn ang="0">
                      <a:pos x="36" y="0"/>
                    </a:cxn>
                    <a:cxn ang="0">
                      <a:pos x="66" y="8"/>
                    </a:cxn>
                  </a:cxnLst>
                  <a:rect l="0" t="0" r="r" b="b"/>
                  <a:pathLst>
                    <a:path w="66" h="14">
                      <a:moveTo>
                        <a:pt x="66" y="8"/>
                      </a:moveTo>
                      <a:lnTo>
                        <a:pt x="30" y="14"/>
                      </a:lnTo>
                      <a:lnTo>
                        <a:pt x="0" y="8"/>
                      </a:lnTo>
                      <a:lnTo>
                        <a:pt x="36" y="0"/>
                      </a:lnTo>
                      <a:lnTo>
                        <a:pt x="66" y="8"/>
                      </a:lnTo>
                      <a:close/>
                    </a:path>
                  </a:pathLst>
                </a:custGeom>
                <a:solidFill>
                  <a:srgbClr val="F5005E"/>
                </a:solidFill>
                <a:ln w="0">
                  <a:solidFill>
                    <a:srgbClr val="F5005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11" name="Freeform 5787"/>
                <p:cNvSpPr>
                  <a:spLocks/>
                </p:cNvSpPr>
                <p:nvPr/>
              </p:nvSpPr>
              <p:spPr bwMode="auto">
                <a:xfrm>
                  <a:off x="3132" y="3282"/>
                  <a:ext cx="66" cy="14"/>
                </a:xfrm>
                <a:custGeom>
                  <a:avLst/>
                  <a:gdLst/>
                  <a:ahLst/>
                  <a:cxnLst>
                    <a:cxn ang="0">
                      <a:pos x="66" y="8"/>
                    </a:cxn>
                    <a:cxn ang="0">
                      <a:pos x="30" y="14"/>
                    </a:cxn>
                    <a:cxn ang="0">
                      <a:pos x="0" y="8"/>
                    </a:cxn>
                    <a:cxn ang="0">
                      <a:pos x="36" y="0"/>
                    </a:cxn>
                    <a:cxn ang="0">
                      <a:pos x="66" y="8"/>
                    </a:cxn>
                  </a:cxnLst>
                  <a:rect l="0" t="0" r="r" b="b"/>
                  <a:pathLst>
                    <a:path w="66" h="14">
                      <a:moveTo>
                        <a:pt x="66" y="8"/>
                      </a:moveTo>
                      <a:lnTo>
                        <a:pt x="30" y="14"/>
                      </a:lnTo>
                      <a:lnTo>
                        <a:pt x="0" y="8"/>
                      </a:lnTo>
                      <a:lnTo>
                        <a:pt x="36" y="0"/>
                      </a:lnTo>
                      <a:lnTo>
                        <a:pt x="6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12" name="Freeform 5788"/>
                <p:cNvSpPr>
                  <a:spLocks/>
                </p:cNvSpPr>
                <p:nvPr/>
              </p:nvSpPr>
              <p:spPr bwMode="auto">
                <a:xfrm>
                  <a:off x="3102" y="3274"/>
                  <a:ext cx="66" cy="16"/>
                </a:xfrm>
                <a:custGeom>
                  <a:avLst/>
                  <a:gdLst/>
                  <a:ahLst/>
                  <a:cxnLst>
                    <a:cxn ang="0">
                      <a:pos x="66" y="8"/>
                    </a:cxn>
                    <a:cxn ang="0">
                      <a:pos x="30" y="16"/>
                    </a:cxn>
                    <a:cxn ang="0">
                      <a:pos x="0" y="12"/>
                    </a:cxn>
                    <a:cxn ang="0">
                      <a:pos x="36" y="0"/>
                    </a:cxn>
                    <a:cxn ang="0">
                      <a:pos x="66" y="8"/>
                    </a:cxn>
                  </a:cxnLst>
                  <a:rect l="0" t="0" r="r" b="b"/>
                  <a:pathLst>
                    <a:path w="66" h="16">
                      <a:moveTo>
                        <a:pt x="66" y="8"/>
                      </a:moveTo>
                      <a:lnTo>
                        <a:pt x="30" y="16"/>
                      </a:lnTo>
                      <a:lnTo>
                        <a:pt x="0" y="12"/>
                      </a:lnTo>
                      <a:lnTo>
                        <a:pt x="36" y="0"/>
                      </a:lnTo>
                      <a:lnTo>
                        <a:pt x="66" y="8"/>
                      </a:lnTo>
                      <a:close/>
                    </a:path>
                  </a:pathLst>
                </a:custGeom>
                <a:solidFill>
                  <a:srgbClr val="F70258"/>
                </a:solidFill>
                <a:ln w="0">
                  <a:solidFill>
                    <a:srgbClr val="F7025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13" name="Freeform 5789"/>
                <p:cNvSpPr>
                  <a:spLocks/>
                </p:cNvSpPr>
                <p:nvPr/>
              </p:nvSpPr>
              <p:spPr bwMode="auto">
                <a:xfrm>
                  <a:off x="3102" y="3274"/>
                  <a:ext cx="66" cy="16"/>
                </a:xfrm>
                <a:custGeom>
                  <a:avLst/>
                  <a:gdLst/>
                  <a:ahLst/>
                  <a:cxnLst>
                    <a:cxn ang="0">
                      <a:pos x="66" y="8"/>
                    </a:cxn>
                    <a:cxn ang="0">
                      <a:pos x="30" y="16"/>
                    </a:cxn>
                    <a:cxn ang="0">
                      <a:pos x="0" y="12"/>
                    </a:cxn>
                    <a:cxn ang="0">
                      <a:pos x="36" y="0"/>
                    </a:cxn>
                    <a:cxn ang="0">
                      <a:pos x="66" y="8"/>
                    </a:cxn>
                  </a:cxnLst>
                  <a:rect l="0" t="0" r="r" b="b"/>
                  <a:pathLst>
                    <a:path w="66" h="16">
                      <a:moveTo>
                        <a:pt x="66" y="8"/>
                      </a:moveTo>
                      <a:lnTo>
                        <a:pt x="30" y="16"/>
                      </a:lnTo>
                      <a:lnTo>
                        <a:pt x="0" y="12"/>
                      </a:lnTo>
                      <a:lnTo>
                        <a:pt x="36" y="0"/>
                      </a:lnTo>
                      <a:lnTo>
                        <a:pt x="6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14" name="Freeform 5790"/>
                <p:cNvSpPr>
                  <a:spLocks/>
                </p:cNvSpPr>
                <p:nvPr/>
              </p:nvSpPr>
              <p:spPr bwMode="auto">
                <a:xfrm>
                  <a:off x="3070" y="3270"/>
                  <a:ext cx="68" cy="16"/>
                </a:xfrm>
                <a:custGeom>
                  <a:avLst/>
                  <a:gdLst/>
                  <a:ahLst/>
                  <a:cxnLst>
                    <a:cxn ang="0">
                      <a:pos x="68" y="4"/>
                    </a:cxn>
                    <a:cxn ang="0">
                      <a:pos x="32" y="16"/>
                    </a:cxn>
                    <a:cxn ang="0">
                      <a:pos x="0" y="12"/>
                    </a:cxn>
                    <a:cxn ang="0">
                      <a:pos x="36" y="0"/>
                    </a:cxn>
                    <a:cxn ang="0">
                      <a:pos x="68" y="4"/>
                    </a:cxn>
                  </a:cxnLst>
                  <a:rect l="0" t="0" r="r" b="b"/>
                  <a:pathLst>
                    <a:path w="68" h="16">
                      <a:moveTo>
                        <a:pt x="68" y="4"/>
                      </a:moveTo>
                      <a:lnTo>
                        <a:pt x="32" y="16"/>
                      </a:lnTo>
                      <a:lnTo>
                        <a:pt x="0" y="12"/>
                      </a:lnTo>
                      <a:lnTo>
                        <a:pt x="36" y="0"/>
                      </a:lnTo>
                      <a:lnTo>
                        <a:pt x="68" y="4"/>
                      </a:lnTo>
                      <a:close/>
                    </a:path>
                  </a:pathLst>
                </a:custGeom>
                <a:solidFill>
                  <a:srgbClr val="F90F4E"/>
                </a:solidFill>
                <a:ln w="0">
                  <a:solidFill>
                    <a:srgbClr val="F90F4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15" name="Freeform 5791"/>
                <p:cNvSpPr>
                  <a:spLocks/>
                </p:cNvSpPr>
                <p:nvPr/>
              </p:nvSpPr>
              <p:spPr bwMode="auto">
                <a:xfrm>
                  <a:off x="3070" y="3270"/>
                  <a:ext cx="68" cy="16"/>
                </a:xfrm>
                <a:custGeom>
                  <a:avLst/>
                  <a:gdLst/>
                  <a:ahLst/>
                  <a:cxnLst>
                    <a:cxn ang="0">
                      <a:pos x="68" y="4"/>
                    </a:cxn>
                    <a:cxn ang="0">
                      <a:pos x="32" y="16"/>
                    </a:cxn>
                    <a:cxn ang="0">
                      <a:pos x="0" y="12"/>
                    </a:cxn>
                    <a:cxn ang="0">
                      <a:pos x="36" y="0"/>
                    </a:cxn>
                    <a:cxn ang="0">
                      <a:pos x="68" y="4"/>
                    </a:cxn>
                  </a:cxnLst>
                  <a:rect l="0" t="0" r="r" b="b"/>
                  <a:pathLst>
                    <a:path w="68" h="16">
                      <a:moveTo>
                        <a:pt x="68" y="4"/>
                      </a:moveTo>
                      <a:lnTo>
                        <a:pt x="32" y="16"/>
                      </a:lnTo>
                      <a:lnTo>
                        <a:pt x="0" y="12"/>
                      </a:lnTo>
                      <a:lnTo>
                        <a:pt x="36" y="0"/>
                      </a:lnTo>
                      <a:lnTo>
                        <a:pt x="68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16" name="Freeform 5792"/>
                <p:cNvSpPr>
                  <a:spLocks/>
                </p:cNvSpPr>
                <p:nvPr/>
              </p:nvSpPr>
              <p:spPr bwMode="auto">
                <a:xfrm>
                  <a:off x="3038" y="3268"/>
                  <a:ext cx="68" cy="16"/>
                </a:xfrm>
                <a:custGeom>
                  <a:avLst/>
                  <a:gdLst/>
                  <a:ahLst/>
                  <a:cxnLst>
                    <a:cxn ang="0">
                      <a:pos x="68" y="2"/>
                    </a:cxn>
                    <a:cxn ang="0">
                      <a:pos x="32" y="14"/>
                    </a:cxn>
                    <a:cxn ang="0">
                      <a:pos x="0" y="16"/>
                    </a:cxn>
                    <a:cxn ang="0">
                      <a:pos x="36" y="0"/>
                    </a:cxn>
                    <a:cxn ang="0">
                      <a:pos x="68" y="2"/>
                    </a:cxn>
                  </a:cxnLst>
                  <a:rect l="0" t="0" r="r" b="b"/>
                  <a:pathLst>
                    <a:path w="68" h="16">
                      <a:moveTo>
                        <a:pt x="68" y="2"/>
                      </a:moveTo>
                      <a:lnTo>
                        <a:pt x="32" y="14"/>
                      </a:lnTo>
                      <a:lnTo>
                        <a:pt x="0" y="16"/>
                      </a:lnTo>
                      <a:lnTo>
                        <a:pt x="36" y="0"/>
                      </a:lnTo>
                      <a:lnTo>
                        <a:pt x="68" y="2"/>
                      </a:lnTo>
                      <a:close/>
                    </a:path>
                  </a:pathLst>
                </a:custGeom>
                <a:solidFill>
                  <a:srgbClr val="F91A3C"/>
                </a:solidFill>
                <a:ln w="0">
                  <a:solidFill>
                    <a:srgbClr val="F91A3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17" name="Freeform 5793"/>
                <p:cNvSpPr>
                  <a:spLocks/>
                </p:cNvSpPr>
                <p:nvPr/>
              </p:nvSpPr>
              <p:spPr bwMode="auto">
                <a:xfrm>
                  <a:off x="3038" y="3268"/>
                  <a:ext cx="68" cy="16"/>
                </a:xfrm>
                <a:custGeom>
                  <a:avLst/>
                  <a:gdLst/>
                  <a:ahLst/>
                  <a:cxnLst>
                    <a:cxn ang="0">
                      <a:pos x="68" y="2"/>
                    </a:cxn>
                    <a:cxn ang="0">
                      <a:pos x="32" y="14"/>
                    </a:cxn>
                    <a:cxn ang="0">
                      <a:pos x="0" y="16"/>
                    </a:cxn>
                    <a:cxn ang="0">
                      <a:pos x="36" y="0"/>
                    </a:cxn>
                    <a:cxn ang="0">
                      <a:pos x="68" y="2"/>
                    </a:cxn>
                  </a:cxnLst>
                  <a:rect l="0" t="0" r="r" b="b"/>
                  <a:pathLst>
                    <a:path w="68" h="16">
                      <a:moveTo>
                        <a:pt x="68" y="2"/>
                      </a:moveTo>
                      <a:lnTo>
                        <a:pt x="32" y="14"/>
                      </a:lnTo>
                      <a:lnTo>
                        <a:pt x="0" y="16"/>
                      </a:lnTo>
                      <a:lnTo>
                        <a:pt x="36" y="0"/>
                      </a:lnTo>
                      <a:lnTo>
                        <a:pt x="68" y="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18" name="Freeform 5794"/>
                <p:cNvSpPr>
                  <a:spLocks/>
                </p:cNvSpPr>
                <p:nvPr/>
              </p:nvSpPr>
              <p:spPr bwMode="auto">
                <a:xfrm>
                  <a:off x="3004" y="3268"/>
                  <a:ext cx="70" cy="20"/>
                </a:xfrm>
                <a:custGeom>
                  <a:avLst/>
                  <a:gdLst/>
                  <a:ahLst/>
                  <a:cxnLst>
                    <a:cxn ang="0">
                      <a:pos x="70" y="0"/>
                    </a:cxn>
                    <a:cxn ang="0">
                      <a:pos x="34" y="16"/>
                    </a:cxn>
                    <a:cxn ang="0">
                      <a:pos x="0" y="20"/>
                    </a:cxn>
                    <a:cxn ang="0">
                      <a:pos x="36" y="2"/>
                    </a:cxn>
                    <a:cxn ang="0">
                      <a:pos x="70" y="0"/>
                    </a:cxn>
                  </a:cxnLst>
                  <a:rect l="0" t="0" r="r" b="b"/>
                  <a:pathLst>
                    <a:path w="70" h="20">
                      <a:moveTo>
                        <a:pt x="70" y="0"/>
                      </a:moveTo>
                      <a:lnTo>
                        <a:pt x="34" y="16"/>
                      </a:lnTo>
                      <a:lnTo>
                        <a:pt x="0" y="20"/>
                      </a:lnTo>
                      <a:lnTo>
                        <a:pt x="36" y="2"/>
                      </a:lnTo>
                      <a:lnTo>
                        <a:pt x="70" y="0"/>
                      </a:lnTo>
                      <a:close/>
                    </a:path>
                  </a:pathLst>
                </a:custGeom>
                <a:solidFill>
                  <a:srgbClr val="F42522"/>
                </a:solidFill>
                <a:ln w="0">
                  <a:solidFill>
                    <a:srgbClr val="F4252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19" name="Freeform 5795"/>
                <p:cNvSpPr>
                  <a:spLocks/>
                </p:cNvSpPr>
                <p:nvPr/>
              </p:nvSpPr>
              <p:spPr bwMode="auto">
                <a:xfrm>
                  <a:off x="3004" y="3268"/>
                  <a:ext cx="70" cy="20"/>
                </a:xfrm>
                <a:custGeom>
                  <a:avLst/>
                  <a:gdLst/>
                  <a:ahLst/>
                  <a:cxnLst>
                    <a:cxn ang="0">
                      <a:pos x="70" y="0"/>
                    </a:cxn>
                    <a:cxn ang="0">
                      <a:pos x="34" y="16"/>
                    </a:cxn>
                    <a:cxn ang="0">
                      <a:pos x="0" y="20"/>
                    </a:cxn>
                    <a:cxn ang="0">
                      <a:pos x="36" y="2"/>
                    </a:cxn>
                    <a:cxn ang="0">
                      <a:pos x="70" y="0"/>
                    </a:cxn>
                  </a:cxnLst>
                  <a:rect l="0" t="0" r="r" b="b"/>
                  <a:pathLst>
                    <a:path w="70" h="20">
                      <a:moveTo>
                        <a:pt x="70" y="0"/>
                      </a:moveTo>
                      <a:lnTo>
                        <a:pt x="34" y="16"/>
                      </a:lnTo>
                      <a:lnTo>
                        <a:pt x="0" y="20"/>
                      </a:lnTo>
                      <a:lnTo>
                        <a:pt x="36" y="2"/>
                      </a:lnTo>
                      <a:lnTo>
                        <a:pt x="7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20" name="Freeform 5796"/>
                <p:cNvSpPr>
                  <a:spLocks/>
                </p:cNvSpPr>
                <p:nvPr/>
              </p:nvSpPr>
              <p:spPr bwMode="auto">
                <a:xfrm>
                  <a:off x="2970" y="3270"/>
                  <a:ext cx="70" cy="30"/>
                </a:xfrm>
                <a:custGeom>
                  <a:avLst/>
                  <a:gdLst/>
                  <a:ahLst/>
                  <a:cxnLst>
                    <a:cxn ang="0">
                      <a:pos x="70" y="0"/>
                    </a:cxn>
                    <a:cxn ang="0">
                      <a:pos x="34" y="18"/>
                    </a:cxn>
                    <a:cxn ang="0">
                      <a:pos x="0" y="30"/>
                    </a:cxn>
                    <a:cxn ang="0">
                      <a:pos x="36" y="10"/>
                    </a:cxn>
                    <a:cxn ang="0">
                      <a:pos x="70" y="0"/>
                    </a:cxn>
                  </a:cxnLst>
                  <a:rect l="0" t="0" r="r" b="b"/>
                  <a:pathLst>
                    <a:path w="70" h="30">
                      <a:moveTo>
                        <a:pt x="70" y="0"/>
                      </a:moveTo>
                      <a:lnTo>
                        <a:pt x="34" y="18"/>
                      </a:lnTo>
                      <a:lnTo>
                        <a:pt x="0" y="30"/>
                      </a:lnTo>
                      <a:lnTo>
                        <a:pt x="36" y="10"/>
                      </a:lnTo>
                      <a:lnTo>
                        <a:pt x="70" y="0"/>
                      </a:lnTo>
                      <a:close/>
                    </a:path>
                  </a:pathLst>
                </a:custGeom>
                <a:solidFill>
                  <a:srgbClr val="E82F00"/>
                </a:solidFill>
                <a:ln w="0">
                  <a:solidFill>
                    <a:srgbClr val="E82F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21" name="Freeform 5797"/>
                <p:cNvSpPr>
                  <a:spLocks/>
                </p:cNvSpPr>
                <p:nvPr/>
              </p:nvSpPr>
              <p:spPr bwMode="auto">
                <a:xfrm>
                  <a:off x="2970" y="3270"/>
                  <a:ext cx="70" cy="30"/>
                </a:xfrm>
                <a:custGeom>
                  <a:avLst/>
                  <a:gdLst/>
                  <a:ahLst/>
                  <a:cxnLst>
                    <a:cxn ang="0">
                      <a:pos x="70" y="0"/>
                    </a:cxn>
                    <a:cxn ang="0">
                      <a:pos x="34" y="18"/>
                    </a:cxn>
                    <a:cxn ang="0">
                      <a:pos x="0" y="30"/>
                    </a:cxn>
                    <a:cxn ang="0">
                      <a:pos x="36" y="10"/>
                    </a:cxn>
                    <a:cxn ang="0">
                      <a:pos x="70" y="0"/>
                    </a:cxn>
                  </a:cxnLst>
                  <a:rect l="0" t="0" r="r" b="b"/>
                  <a:pathLst>
                    <a:path w="70" h="30">
                      <a:moveTo>
                        <a:pt x="70" y="0"/>
                      </a:moveTo>
                      <a:lnTo>
                        <a:pt x="34" y="18"/>
                      </a:lnTo>
                      <a:lnTo>
                        <a:pt x="0" y="30"/>
                      </a:lnTo>
                      <a:lnTo>
                        <a:pt x="36" y="10"/>
                      </a:lnTo>
                      <a:lnTo>
                        <a:pt x="7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22" name="Freeform 5798"/>
                <p:cNvSpPr>
                  <a:spLocks/>
                </p:cNvSpPr>
                <p:nvPr/>
              </p:nvSpPr>
              <p:spPr bwMode="auto">
                <a:xfrm>
                  <a:off x="2936" y="3280"/>
                  <a:ext cx="70" cy="38"/>
                </a:xfrm>
                <a:custGeom>
                  <a:avLst/>
                  <a:gdLst/>
                  <a:ahLst/>
                  <a:cxnLst>
                    <a:cxn ang="0">
                      <a:pos x="70" y="0"/>
                    </a:cxn>
                    <a:cxn ang="0">
                      <a:pos x="34" y="20"/>
                    </a:cxn>
                    <a:cxn ang="0">
                      <a:pos x="0" y="38"/>
                    </a:cxn>
                    <a:cxn ang="0">
                      <a:pos x="36" y="18"/>
                    </a:cxn>
                    <a:cxn ang="0">
                      <a:pos x="70" y="0"/>
                    </a:cxn>
                  </a:cxnLst>
                  <a:rect l="0" t="0" r="r" b="b"/>
                  <a:pathLst>
                    <a:path w="70" h="38">
                      <a:moveTo>
                        <a:pt x="70" y="0"/>
                      </a:moveTo>
                      <a:lnTo>
                        <a:pt x="34" y="20"/>
                      </a:lnTo>
                      <a:lnTo>
                        <a:pt x="0" y="38"/>
                      </a:lnTo>
                      <a:lnTo>
                        <a:pt x="36" y="18"/>
                      </a:lnTo>
                      <a:lnTo>
                        <a:pt x="70" y="0"/>
                      </a:lnTo>
                      <a:close/>
                    </a:path>
                  </a:pathLst>
                </a:custGeom>
                <a:solidFill>
                  <a:srgbClr val="CC3300"/>
                </a:solidFill>
                <a:ln w="0">
                  <a:solidFill>
                    <a:srgbClr val="CC33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23" name="Freeform 5799"/>
                <p:cNvSpPr>
                  <a:spLocks/>
                </p:cNvSpPr>
                <p:nvPr/>
              </p:nvSpPr>
              <p:spPr bwMode="auto">
                <a:xfrm>
                  <a:off x="2936" y="3280"/>
                  <a:ext cx="70" cy="38"/>
                </a:xfrm>
                <a:custGeom>
                  <a:avLst/>
                  <a:gdLst/>
                  <a:ahLst/>
                  <a:cxnLst>
                    <a:cxn ang="0">
                      <a:pos x="70" y="0"/>
                    </a:cxn>
                    <a:cxn ang="0">
                      <a:pos x="34" y="20"/>
                    </a:cxn>
                    <a:cxn ang="0">
                      <a:pos x="0" y="38"/>
                    </a:cxn>
                    <a:cxn ang="0">
                      <a:pos x="36" y="18"/>
                    </a:cxn>
                    <a:cxn ang="0">
                      <a:pos x="70" y="0"/>
                    </a:cxn>
                  </a:cxnLst>
                  <a:rect l="0" t="0" r="r" b="b"/>
                  <a:pathLst>
                    <a:path w="70" h="38">
                      <a:moveTo>
                        <a:pt x="70" y="0"/>
                      </a:moveTo>
                      <a:lnTo>
                        <a:pt x="34" y="20"/>
                      </a:lnTo>
                      <a:lnTo>
                        <a:pt x="0" y="38"/>
                      </a:lnTo>
                      <a:lnTo>
                        <a:pt x="36" y="18"/>
                      </a:lnTo>
                      <a:lnTo>
                        <a:pt x="7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24" name="Freeform 5800"/>
                <p:cNvSpPr>
                  <a:spLocks/>
                </p:cNvSpPr>
                <p:nvPr/>
              </p:nvSpPr>
              <p:spPr bwMode="auto">
                <a:xfrm>
                  <a:off x="2900" y="3298"/>
                  <a:ext cx="72" cy="50"/>
                </a:xfrm>
                <a:custGeom>
                  <a:avLst/>
                  <a:gdLst/>
                  <a:ahLst/>
                  <a:cxnLst>
                    <a:cxn ang="0">
                      <a:pos x="72" y="0"/>
                    </a:cxn>
                    <a:cxn ang="0">
                      <a:pos x="36" y="20"/>
                    </a:cxn>
                    <a:cxn ang="0">
                      <a:pos x="0" y="50"/>
                    </a:cxn>
                    <a:cxn ang="0">
                      <a:pos x="36" y="30"/>
                    </a:cxn>
                    <a:cxn ang="0">
                      <a:pos x="72" y="0"/>
                    </a:cxn>
                  </a:cxnLst>
                  <a:rect l="0" t="0" r="r" b="b"/>
                  <a:pathLst>
                    <a:path w="72" h="50">
                      <a:moveTo>
                        <a:pt x="72" y="0"/>
                      </a:moveTo>
                      <a:lnTo>
                        <a:pt x="36" y="20"/>
                      </a:lnTo>
                      <a:lnTo>
                        <a:pt x="0" y="50"/>
                      </a:lnTo>
                      <a:lnTo>
                        <a:pt x="36" y="30"/>
                      </a:lnTo>
                      <a:lnTo>
                        <a:pt x="72" y="0"/>
                      </a:lnTo>
                      <a:close/>
                    </a:path>
                  </a:pathLst>
                </a:custGeom>
                <a:solidFill>
                  <a:srgbClr val="000078"/>
                </a:solidFill>
                <a:ln w="0">
                  <a:solidFill>
                    <a:srgbClr val="00007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25" name="Freeform 5801"/>
                <p:cNvSpPr>
                  <a:spLocks/>
                </p:cNvSpPr>
                <p:nvPr/>
              </p:nvSpPr>
              <p:spPr bwMode="auto">
                <a:xfrm>
                  <a:off x="2900" y="3298"/>
                  <a:ext cx="72" cy="50"/>
                </a:xfrm>
                <a:custGeom>
                  <a:avLst/>
                  <a:gdLst/>
                  <a:ahLst/>
                  <a:cxnLst>
                    <a:cxn ang="0">
                      <a:pos x="72" y="0"/>
                    </a:cxn>
                    <a:cxn ang="0">
                      <a:pos x="36" y="20"/>
                    </a:cxn>
                    <a:cxn ang="0">
                      <a:pos x="0" y="50"/>
                    </a:cxn>
                    <a:cxn ang="0">
                      <a:pos x="36" y="30"/>
                    </a:cxn>
                    <a:cxn ang="0">
                      <a:pos x="72" y="0"/>
                    </a:cxn>
                  </a:cxnLst>
                  <a:rect l="0" t="0" r="r" b="b"/>
                  <a:pathLst>
                    <a:path w="72" h="50">
                      <a:moveTo>
                        <a:pt x="72" y="0"/>
                      </a:moveTo>
                      <a:lnTo>
                        <a:pt x="36" y="20"/>
                      </a:lnTo>
                      <a:lnTo>
                        <a:pt x="0" y="50"/>
                      </a:lnTo>
                      <a:lnTo>
                        <a:pt x="36" y="30"/>
                      </a:lnTo>
                      <a:lnTo>
                        <a:pt x="72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26" name="Freeform 5802"/>
                <p:cNvSpPr>
                  <a:spLocks/>
                </p:cNvSpPr>
                <p:nvPr/>
              </p:nvSpPr>
              <p:spPr bwMode="auto">
                <a:xfrm>
                  <a:off x="2864" y="3328"/>
                  <a:ext cx="72" cy="62"/>
                </a:xfrm>
                <a:custGeom>
                  <a:avLst/>
                  <a:gdLst/>
                  <a:ahLst/>
                  <a:cxnLst>
                    <a:cxn ang="0">
                      <a:pos x="72" y="0"/>
                    </a:cxn>
                    <a:cxn ang="0">
                      <a:pos x="36" y="20"/>
                    </a:cxn>
                    <a:cxn ang="0">
                      <a:pos x="0" y="62"/>
                    </a:cxn>
                    <a:cxn ang="0">
                      <a:pos x="36" y="46"/>
                    </a:cxn>
                    <a:cxn ang="0">
                      <a:pos x="72" y="0"/>
                    </a:cxn>
                  </a:cxnLst>
                  <a:rect l="0" t="0" r="r" b="b"/>
                  <a:pathLst>
                    <a:path w="72" h="62">
                      <a:moveTo>
                        <a:pt x="72" y="0"/>
                      </a:moveTo>
                      <a:lnTo>
                        <a:pt x="36" y="20"/>
                      </a:lnTo>
                      <a:lnTo>
                        <a:pt x="0" y="62"/>
                      </a:lnTo>
                      <a:lnTo>
                        <a:pt x="36" y="46"/>
                      </a:lnTo>
                      <a:lnTo>
                        <a:pt x="72" y="0"/>
                      </a:lnTo>
                      <a:close/>
                    </a:path>
                  </a:pathLst>
                </a:custGeom>
                <a:solidFill>
                  <a:srgbClr val="0000A9"/>
                </a:solidFill>
                <a:ln w="0">
                  <a:solidFill>
                    <a:srgbClr val="0000A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27" name="Freeform 5803"/>
                <p:cNvSpPr>
                  <a:spLocks/>
                </p:cNvSpPr>
                <p:nvPr/>
              </p:nvSpPr>
              <p:spPr bwMode="auto">
                <a:xfrm>
                  <a:off x="2864" y="3328"/>
                  <a:ext cx="72" cy="62"/>
                </a:xfrm>
                <a:custGeom>
                  <a:avLst/>
                  <a:gdLst/>
                  <a:ahLst/>
                  <a:cxnLst>
                    <a:cxn ang="0">
                      <a:pos x="72" y="0"/>
                    </a:cxn>
                    <a:cxn ang="0">
                      <a:pos x="36" y="20"/>
                    </a:cxn>
                    <a:cxn ang="0">
                      <a:pos x="0" y="62"/>
                    </a:cxn>
                    <a:cxn ang="0">
                      <a:pos x="36" y="46"/>
                    </a:cxn>
                    <a:cxn ang="0">
                      <a:pos x="72" y="0"/>
                    </a:cxn>
                  </a:cxnLst>
                  <a:rect l="0" t="0" r="r" b="b"/>
                  <a:pathLst>
                    <a:path w="72" h="62">
                      <a:moveTo>
                        <a:pt x="72" y="0"/>
                      </a:moveTo>
                      <a:lnTo>
                        <a:pt x="36" y="20"/>
                      </a:lnTo>
                      <a:lnTo>
                        <a:pt x="0" y="62"/>
                      </a:lnTo>
                      <a:lnTo>
                        <a:pt x="36" y="46"/>
                      </a:lnTo>
                      <a:lnTo>
                        <a:pt x="72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28" name="Freeform 5804"/>
                <p:cNvSpPr>
                  <a:spLocks/>
                </p:cNvSpPr>
                <p:nvPr/>
              </p:nvSpPr>
              <p:spPr bwMode="auto">
                <a:xfrm>
                  <a:off x="2828" y="3374"/>
                  <a:ext cx="72" cy="70"/>
                </a:xfrm>
                <a:custGeom>
                  <a:avLst/>
                  <a:gdLst/>
                  <a:ahLst/>
                  <a:cxnLst>
                    <a:cxn ang="0">
                      <a:pos x="72" y="0"/>
                    </a:cxn>
                    <a:cxn ang="0">
                      <a:pos x="36" y="16"/>
                    </a:cxn>
                    <a:cxn ang="0">
                      <a:pos x="0" y="70"/>
                    </a:cxn>
                    <a:cxn ang="0">
                      <a:pos x="34" y="60"/>
                    </a:cxn>
                    <a:cxn ang="0">
                      <a:pos x="72" y="0"/>
                    </a:cxn>
                  </a:cxnLst>
                  <a:rect l="0" t="0" r="r" b="b"/>
                  <a:pathLst>
                    <a:path w="72" h="70">
                      <a:moveTo>
                        <a:pt x="72" y="0"/>
                      </a:moveTo>
                      <a:lnTo>
                        <a:pt x="36" y="16"/>
                      </a:lnTo>
                      <a:lnTo>
                        <a:pt x="0" y="70"/>
                      </a:lnTo>
                      <a:lnTo>
                        <a:pt x="34" y="60"/>
                      </a:lnTo>
                      <a:lnTo>
                        <a:pt x="72" y="0"/>
                      </a:lnTo>
                      <a:close/>
                    </a:path>
                  </a:pathLst>
                </a:custGeom>
                <a:solidFill>
                  <a:srgbClr val="0000C8"/>
                </a:solidFill>
                <a:ln w="0">
                  <a:solidFill>
                    <a:srgbClr val="0000C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29" name="Freeform 5805"/>
                <p:cNvSpPr>
                  <a:spLocks/>
                </p:cNvSpPr>
                <p:nvPr/>
              </p:nvSpPr>
              <p:spPr bwMode="auto">
                <a:xfrm>
                  <a:off x="2828" y="3374"/>
                  <a:ext cx="72" cy="70"/>
                </a:xfrm>
                <a:custGeom>
                  <a:avLst/>
                  <a:gdLst/>
                  <a:ahLst/>
                  <a:cxnLst>
                    <a:cxn ang="0">
                      <a:pos x="72" y="0"/>
                    </a:cxn>
                    <a:cxn ang="0">
                      <a:pos x="36" y="16"/>
                    </a:cxn>
                    <a:cxn ang="0">
                      <a:pos x="0" y="70"/>
                    </a:cxn>
                    <a:cxn ang="0">
                      <a:pos x="34" y="60"/>
                    </a:cxn>
                    <a:cxn ang="0">
                      <a:pos x="72" y="0"/>
                    </a:cxn>
                  </a:cxnLst>
                  <a:rect l="0" t="0" r="r" b="b"/>
                  <a:pathLst>
                    <a:path w="72" h="70">
                      <a:moveTo>
                        <a:pt x="72" y="0"/>
                      </a:moveTo>
                      <a:lnTo>
                        <a:pt x="36" y="16"/>
                      </a:lnTo>
                      <a:lnTo>
                        <a:pt x="0" y="70"/>
                      </a:lnTo>
                      <a:lnTo>
                        <a:pt x="34" y="60"/>
                      </a:lnTo>
                      <a:lnTo>
                        <a:pt x="72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30" name="Freeform 5806"/>
                <p:cNvSpPr>
                  <a:spLocks/>
                </p:cNvSpPr>
                <p:nvPr/>
              </p:nvSpPr>
              <p:spPr bwMode="auto">
                <a:xfrm>
                  <a:off x="2790" y="3434"/>
                  <a:ext cx="72" cy="70"/>
                </a:xfrm>
                <a:custGeom>
                  <a:avLst/>
                  <a:gdLst/>
                  <a:ahLst/>
                  <a:cxnLst>
                    <a:cxn ang="0">
                      <a:pos x="72" y="0"/>
                    </a:cxn>
                    <a:cxn ang="0">
                      <a:pos x="38" y="10"/>
                    </a:cxn>
                    <a:cxn ang="0">
                      <a:pos x="0" y="70"/>
                    </a:cxn>
                    <a:cxn ang="0">
                      <a:pos x="36" y="68"/>
                    </a:cxn>
                    <a:cxn ang="0">
                      <a:pos x="72" y="0"/>
                    </a:cxn>
                  </a:cxnLst>
                  <a:rect l="0" t="0" r="r" b="b"/>
                  <a:pathLst>
                    <a:path w="72" h="70">
                      <a:moveTo>
                        <a:pt x="72" y="0"/>
                      </a:moveTo>
                      <a:lnTo>
                        <a:pt x="38" y="10"/>
                      </a:lnTo>
                      <a:lnTo>
                        <a:pt x="0" y="70"/>
                      </a:lnTo>
                      <a:lnTo>
                        <a:pt x="36" y="68"/>
                      </a:lnTo>
                      <a:lnTo>
                        <a:pt x="72" y="0"/>
                      </a:lnTo>
                      <a:close/>
                    </a:path>
                  </a:pathLst>
                </a:custGeom>
                <a:solidFill>
                  <a:srgbClr val="010AD0"/>
                </a:solidFill>
                <a:ln w="0">
                  <a:solidFill>
                    <a:srgbClr val="010AD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31" name="Freeform 5807"/>
                <p:cNvSpPr>
                  <a:spLocks/>
                </p:cNvSpPr>
                <p:nvPr/>
              </p:nvSpPr>
              <p:spPr bwMode="auto">
                <a:xfrm>
                  <a:off x="2790" y="3434"/>
                  <a:ext cx="72" cy="70"/>
                </a:xfrm>
                <a:custGeom>
                  <a:avLst/>
                  <a:gdLst/>
                  <a:ahLst/>
                  <a:cxnLst>
                    <a:cxn ang="0">
                      <a:pos x="72" y="0"/>
                    </a:cxn>
                    <a:cxn ang="0">
                      <a:pos x="38" y="10"/>
                    </a:cxn>
                    <a:cxn ang="0">
                      <a:pos x="0" y="70"/>
                    </a:cxn>
                    <a:cxn ang="0">
                      <a:pos x="36" y="68"/>
                    </a:cxn>
                    <a:cxn ang="0">
                      <a:pos x="72" y="0"/>
                    </a:cxn>
                  </a:cxnLst>
                  <a:rect l="0" t="0" r="r" b="b"/>
                  <a:pathLst>
                    <a:path w="72" h="70">
                      <a:moveTo>
                        <a:pt x="72" y="0"/>
                      </a:moveTo>
                      <a:lnTo>
                        <a:pt x="38" y="10"/>
                      </a:lnTo>
                      <a:lnTo>
                        <a:pt x="0" y="70"/>
                      </a:lnTo>
                      <a:lnTo>
                        <a:pt x="36" y="68"/>
                      </a:lnTo>
                      <a:lnTo>
                        <a:pt x="72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32" name="Freeform 5808"/>
                <p:cNvSpPr>
                  <a:spLocks/>
                </p:cNvSpPr>
                <p:nvPr/>
              </p:nvSpPr>
              <p:spPr bwMode="auto">
                <a:xfrm>
                  <a:off x="2752" y="3502"/>
                  <a:ext cx="74" cy="68"/>
                </a:xfrm>
                <a:custGeom>
                  <a:avLst/>
                  <a:gdLst/>
                  <a:ahLst/>
                  <a:cxnLst>
                    <a:cxn ang="0">
                      <a:pos x="74" y="0"/>
                    </a:cxn>
                    <a:cxn ang="0">
                      <a:pos x="38" y="2"/>
                    </a:cxn>
                    <a:cxn ang="0">
                      <a:pos x="0" y="60"/>
                    </a:cxn>
                    <a:cxn ang="0">
                      <a:pos x="36" y="68"/>
                    </a:cxn>
                    <a:cxn ang="0">
                      <a:pos x="74" y="0"/>
                    </a:cxn>
                  </a:cxnLst>
                  <a:rect l="0" t="0" r="r" b="b"/>
                  <a:pathLst>
                    <a:path w="74" h="68">
                      <a:moveTo>
                        <a:pt x="74" y="0"/>
                      </a:moveTo>
                      <a:lnTo>
                        <a:pt x="38" y="2"/>
                      </a:lnTo>
                      <a:lnTo>
                        <a:pt x="0" y="60"/>
                      </a:lnTo>
                      <a:lnTo>
                        <a:pt x="36" y="68"/>
                      </a:lnTo>
                      <a:lnTo>
                        <a:pt x="74" y="0"/>
                      </a:lnTo>
                      <a:close/>
                    </a:path>
                  </a:pathLst>
                </a:custGeom>
                <a:solidFill>
                  <a:srgbClr val="1223CB"/>
                </a:solidFill>
                <a:ln w="0">
                  <a:solidFill>
                    <a:srgbClr val="1223C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33" name="Freeform 5809"/>
                <p:cNvSpPr>
                  <a:spLocks/>
                </p:cNvSpPr>
                <p:nvPr/>
              </p:nvSpPr>
              <p:spPr bwMode="auto">
                <a:xfrm>
                  <a:off x="2752" y="3502"/>
                  <a:ext cx="74" cy="68"/>
                </a:xfrm>
                <a:custGeom>
                  <a:avLst/>
                  <a:gdLst/>
                  <a:ahLst/>
                  <a:cxnLst>
                    <a:cxn ang="0">
                      <a:pos x="74" y="0"/>
                    </a:cxn>
                    <a:cxn ang="0">
                      <a:pos x="38" y="2"/>
                    </a:cxn>
                    <a:cxn ang="0">
                      <a:pos x="0" y="60"/>
                    </a:cxn>
                    <a:cxn ang="0">
                      <a:pos x="36" y="68"/>
                    </a:cxn>
                    <a:cxn ang="0">
                      <a:pos x="74" y="0"/>
                    </a:cxn>
                  </a:cxnLst>
                  <a:rect l="0" t="0" r="r" b="b"/>
                  <a:pathLst>
                    <a:path w="74" h="68">
                      <a:moveTo>
                        <a:pt x="74" y="0"/>
                      </a:moveTo>
                      <a:lnTo>
                        <a:pt x="38" y="2"/>
                      </a:lnTo>
                      <a:lnTo>
                        <a:pt x="0" y="60"/>
                      </a:lnTo>
                      <a:lnTo>
                        <a:pt x="36" y="68"/>
                      </a:lnTo>
                      <a:lnTo>
                        <a:pt x="74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34" name="Freeform 5810"/>
                <p:cNvSpPr>
                  <a:spLocks/>
                </p:cNvSpPr>
                <p:nvPr/>
              </p:nvSpPr>
              <p:spPr bwMode="auto">
                <a:xfrm>
                  <a:off x="2714" y="3562"/>
                  <a:ext cx="74" cy="60"/>
                </a:xfrm>
                <a:custGeom>
                  <a:avLst/>
                  <a:gdLst/>
                  <a:ahLst/>
                  <a:cxnLst>
                    <a:cxn ang="0">
                      <a:pos x="74" y="8"/>
                    </a:cxn>
                    <a:cxn ang="0">
                      <a:pos x="38" y="0"/>
                    </a:cxn>
                    <a:cxn ang="0">
                      <a:pos x="0" y="44"/>
                    </a:cxn>
                    <a:cxn ang="0">
                      <a:pos x="34" y="60"/>
                    </a:cxn>
                    <a:cxn ang="0">
                      <a:pos x="74" y="8"/>
                    </a:cxn>
                  </a:cxnLst>
                  <a:rect l="0" t="0" r="r" b="b"/>
                  <a:pathLst>
                    <a:path w="74" h="60">
                      <a:moveTo>
                        <a:pt x="74" y="8"/>
                      </a:moveTo>
                      <a:lnTo>
                        <a:pt x="38" y="0"/>
                      </a:lnTo>
                      <a:lnTo>
                        <a:pt x="0" y="44"/>
                      </a:lnTo>
                      <a:lnTo>
                        <a:pt x="34" y="60"/>
                      </a:lnTo>
                      <a:lnTo>
                        <a:pt x="74" y="8"/>
                      </a:lnTo>
                      <a:close/>
                    </a:path>
                  </a:pathLst>
                </a:custGeom>
                <a:solidFill>
                  <a:srgbClr val="0545B0"/>
                </a:solidFill>
                <a:ln w="0">
                  <a:solidFill>
                    <a:srgbClr val="0545B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35" name="Freeform 5811"/>
                <p:cNvSpPr>
                  <a:spLocks/>
                </p:cNvSpPr>
                <p:nvPr/>
              </p:nvSpPr>
              <p:spPr bwMode="auto">
                <a:xfrm>
                  <a:off x="2714" y="3562"/>
                  <a:ext cx="74" cy="60"/>
                </a:xfrm>
                <a:custGeom>
                  <a:avLst/>
                  <a:gdLst/>
                  <a:ahLst/>
                  <a:cxnLst>
                    <a:cxn ang="0">
                      <a:pos x="74" y="8"/>
                    </a:cxn>
                    <a:cxn ang="0">
                      <a:pos x="38" y="0"/>
                    </a:cxn>
                    <a:cxn ang="0">
                      <a:pos x="0" y="44"/>
                    </a:cxn>
                    <a:cxn ang="0">
                      <a:pos x="34" y="60"/>
                    </a:cxn>
                    <a:cxn ang="0">
                      <a:pos x="74" y="8"/>
                    </a:cxn>
                  </a:cxnLst>
                  <a:rect l="0" t="0" r="r" b="b"/>
                  <a:pathLst>
                    <a:path w="74" h="60">
                      <a:moveTo>
                        <a:pt x="74" y="8"/>
                      </a:moveTo>
                      <a:lnTo>
                        <a:pt x="38" y="0"/>
                      </a:lnTo>
                      <a:lnTo>
                        <a:pt x="0" y="44"/>
                      </a:lnTo>
                      <a:lnTo>
                        <a:pt x="34" y="60"/>
                      </a:lnTo>
                      <a:lnTo>
                        <a:pt x="7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36" name="Freeform 5812"/>
                <p:cNvSpPr>
                  <a:spLocks/>
                </p:cNvSpPr>
                <p:nvPr/>
              </p:nvSpPr>
              <p:spPr bwMode="auto">
                <a:xfrm>
                  <a:off x="2674" y="3606"/>
                  <a:ext cx="74" cy="34"/>
                </a:xfrm>
                <a:custGeom>
                  <a:avLst/>
                  <a:gdLst/>
                  <a:ahLst/>
                  <a:cxnLst>
                    <a:cxn ang="0">
                      <a:pos x="74" y="16"/>
                    </a:cxn>
                    <a:cxn ang="0">
                      <a:pos x="40" y="0"/>
                    </a:cxn>
                    <a:cxn ang="0">
                      <a:pos x="0" y="18"/>
                    </a:cxn>
                    <a:cxn ang="0">
                      <a:pos x="34" y="34"/>
                    </a:cxn>
                    <a:cxn ang="0">
                      <a:pos x="74" y="16"/>
                    </a:cxn>
                  </a:cxnLst>
                  <a:rect l="0" t="0" r="r" b="b"/>
                  <a:pathLst>
                    <a:path w="74" h="34">
                      <a:moveTo>
                        <a:pt x="74" y="16"/>
                      </a:moveTo>
                      <a:lnTo>
                        <a:pt x="40" y="0"/>
                      </a:lnTo>
                      <a:lnTo>
                        <a:pt x="0" y="18"/>
                      </a:lnTo>
                      <a:lnTo>
                        <a:pt x="34" y="34"/>
                      </a:lnTo>
                      <a:lnTo>
                        <a:pt x="74" y="16"/>
                      </a:lnTo>
                      <a:close/>
                    </a:path>
                  </a:pathLst>
                </a:custGeom>
                <a:solidFill>
                  <a:srgbClr val="007950"/>
                </a:solidFill>
                <a:ln w="0">
                  <a:solidFill>
                    <a:srgbClr val="00795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37" name="Freeform 5813"/>
                <p:cNvSpPr>
                  <a:spLocks/>
                </p:cNvSpPr>
                <p:nvPr/>
              </p:nvSpPr>
              <p:spPr bwMode="auto">
                <a:xfrm>
                  <a:off x="2674" y="3606"/>
                  <a:ext cx="74" cy="34"/>
                </a:xfrm>
                <a:custGeom>
                  <a:avLst/>
                  <a:gdLst/>
                  <a:ahLst/>
                  <a:cxnLst>
                    <a:cxn ang="0">
                      <a:pos x="74" y="16"/>
                    </a:cxn>
                    <a:cxn ang="0">
                      <a:pos x="40" y="0"/>
                    </a:cxn>
                    <a:cxn ang="0">
                      <a:pos x="0" y="18"/>
                    </a:cxn>
                    <a:cxn ang="0">
                      <a:pos x="34" y="34"/>
                    </a:cxn>
                    <a:cxn ang="0">
                      <a:pos x="74" y="16"/>
                    </a:cxn>
                  </a:cxnLst>
                  <a:rect l="0" t="0" r="r" b="b"/>
                  <a:pathLst>
                    <a:path w="74" h="34">
                      <a:moveTo>
                        <a:pt x="74" y="16"/>
                      </a:moveTo>
                      <a:lnTo>
                        <a:pt x="40" y="0"/>
                      </a:lnTo>
                      <a:lnTo>
                        <a:pt x="0" y="18"/>
                      </a:lnTo>
                      <a:lnTo>
                        <a:pt x="34" y="34"/>
                      </a:lnTo>
                      <a:lnTo>
                        <a:pt x="74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38" name="Freeform 5814"/>
                <p:cNvSpPr>
                  <a:spLocks/>
                </p:cNvSpPr>
                <p:nvPr/>
              </p:nvSpPr>
              <p:spPr bwMode="auto">
                <a:xfrm>
                  <a:off x="3664" y="3256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34" y="16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6">
                      <a:moveTo>
                        <a:pt x="54" y="8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34" y="16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39" name="Freeform 5815"/>
                <p:cNvSpPr>
                  <a:spLocks/>
                </p:cNvSpPr>
                <p:nvPr/>
              </p:nvSpPr>
              <p:spPr bwMode="auto">
                <a:xfrm>
                  <a:off x="3664" y="3256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34" y="16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6">
                      <a:moveTo>
                        <a:pt x="54" y="8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34" y="16"/>
                      </a:lnTo>
                      <a:lnTo>
                        <a:pt x="5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40" name="Freeform 5816"/>
                <p:cNvSpPr>
                  <a:spLocks/>
                </p:cNvSpPr>
                <p:nvPr/>
              </p:nvSpPr>
              <p:spPr bwMode="auto">
                <a:xfrm>
                  <a:off x="3644" y="3264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34" y="16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6">
                      <a:moveTo>
                        <a:pt x="54" y="8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34" y="16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41" name="Freeform 5817"/>
                <p:cNvSpPr>
                  <a:spLocks/>
                </p:cNvSpPr>
                <p:nvPr/>
              </p:nvSpPr>
              <p:spPr bwMode="auto">
                <a:xfrm>
                  <a:off x="3644" y="3264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34" y="16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6">
                      <a:moveTo>
                        <a:pt x="54" y="8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34" y="16"/>
                      </a:lnTo>
                      <a:lnTo>
                        <a:pt x="5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42" name="Freeform 5818"/>
                <p:cNvSpPr>
                  <a:spLocks/>
                </p:cNvSpPr>
                <p:nvPr/>
              </p:nvSpPr>
              <p:spPr bwMode="auto">
                <a:xfrm>
                  <a:off x="3622" y="3272"/>
                  <a:ext cx="56" cy="16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4" y="16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6">
                      <a:moveTo>
                        <a:pt x="56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4" y="16"/>
                      </a:lnTo>
                      <a:lnTo>
                        <a:pt x="56" y="8"/>
                      </a:lnTo>
                      <a:close/>
                    </a:path>
                  </a:pathLst>
                </a:custGeom>
                <a:solidFill>
                  <a:srgbClr val="007C45"/>
                </a:solidFill>
                <a:ln w="0">
                  <a:solidFill>
                    <a:srgbClr val="007C4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43" name="Freeform 5819"/>
                <p:cNvSpPr>
                  <a:spLocks/>
                </p:cNvSpPr>
                <p:nvPr/>
              </p:nvSpPr>
              <p:spPr bwMode="auto">
                <a:xfrm>
                  <a:off x="3622" y="3272"/>
                  <a:ext cx="56" cy="16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4" y="16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6">
                      <a:moveTo>
                        <a:pt x="56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4" y="16"/>
                      </a:lnTo>
                      <a:lnTo>
                        <a:pt x="5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44" name="Freeform 5820"/>
                <p:cNvSpPr>
                  <a:spLocks/>
                </p:cNvSpPr>
                <p:nvPr/>
              </p:nvSpPr>
              <p:spPr bwMode="auto">
                <a:xfrm>
                  <a:off x="3600" y="3280"/>
                  <a:ext cx="56" cy="16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4" y="16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6">
                      <a:moveTo>
                        <a:pt x="56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4" y="16"/>
                      </a:lnTo>
                      <a:lnTo>
                        <a:pt x="56" y="8"/>
                      </a:lnTo>
                      <a:close/>
                    </a:path>
                  </a:pathLst>
                </a:custGeom>
                <a:solidFill>
                  <a:srgbClr val="007C43"/>
                </a:solidFill>
                <a:ln w="0">
                  <a:solidFill>
                    <a:srgbClr val="007C4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45" name="Freeform 5821"/>
                <p:cNvSpPr>
                  <a:spLocks/>
                </p:cNvSpPr>
                <p:nvPr/>
              </p:nvSpPr>
              <p:spPr bwMode="auto">
                <a:xfrm>
                  <a:off x="3600" y="3280"/>
                  <a:ext cx="56" cy="16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4" y="16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6">
                      <a:moveTo>
                        <a:pt x="56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4" y="16"/>
                      </a:lnTo>
                      <a:lnTo>
                        <a:pt x="5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46" name="Freeform 5822"/>
                <p:cNvSpPr>
                  <a:spLocks/>
                </p:cNvSpPr>
                <p:nvPr/>
              </p:nvSpPr>
              <p:spPr bwMode="auto">
                <a:xfrm>
                  <a:off x="3578" y="3288"/>
                  <a:ext cx="56" cy="16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4" y="16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6">
                      <a:moveTo>
                        <a:pt x="56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4" y="16"/>
                      </a:lnTo>
                      <a:lnTo>
                        <a:pt x="56" y="8"/>
                      </a:lnTo>
                      <a:close/>
                    </a:path>
                  </a:pathLst>
                </a:custGeom>
                <a:solidFill>
                  <a:srgbClr val="007C3F"/>
                </a:solidFill>
                <a:ln w="0">
                  <a:solidFill>
                    <a:srgbClr val="007C3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47" name="Freeform 5823"/>
                <p:cNvSpPr>
                  <a:spLocks/>
                </p:cNvSpPr>
                <p:nvPr/>
              </p:nvSpPr>
              <p:spPr bwMode="auto">
                <a:xfrm>
                  <a:off x="3578" y="3288"/>
                  <a:ext cx="56" cy="16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4" y="16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6">
                      <a:moveTo>
                        <a:pt x="56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4" y="16"/>
                      </a:lnTo>
                      <a:lnTo>
                        <a:pt x="5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48" name="Freeform 5824"/>
                <p:cNvSpPr>
                  <a:spLocks/>
                </p:cNvSpPr>
                <p:nvPr/>
              </p:nvSpPr>
              <p:spPr bwMode="auto">
                <a:xfrm>
                  <a:off x="3556" y="3296"/>
                  <a:ext cx="56" cy="16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4" y="16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6">
                      <a:moveTo>
                        <a:pt x="56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4" y="16"/>
                      </a:lnTo>
                      <a:lnTo>
                        <a:pt x="56" y="8"/>
                      </a:lnTo>
                      <a:close/>
                    </a:path>
                  </a:pathLst>
                </a:custGeom>
                <a:solidFill>
                  <a:srgbClr val="007C39"/>
                </a:solidFill>
                <a:ln w="0">
                  <a:solidFill>
                    <a:srgbClr val="007C3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49" name="Freeform 5825"/>
                <p:cNvSpPr>
                  <a:spLocks/>
                </p:cNvSpPr>
                <p:nvPr/>
              </p:nvSpPr>
              <p:spPr bwMode="auto">
                <a:xfrm>
                  <a:off x="3556" y="3296"/>
                  <a:ext cx="56" cy="16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4" y="16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6">
                      <a:moveTo>
                        <a:pt x="56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4" y="16"/>
                      </a:lnTo>
                      <a:lnTo>
                        <a:pt x="5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50" name="Freeform 5826"/>
                <p:cNvSpPr>
                  <a:spLocks/>
                </p:cNvSpPr>
                <p:nvPr/>
              </p:nvSpPr>
              <p:spPr bwMode="auto">
                <a:xfrm>
                  <a:off x="3534" y="3304"/>
                  <a:ext cx="56" cy="14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34" y="14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4">
                      <a:moveTo>
                        <a:pt x="56" y="8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34" y="14"/>
                      </a:lnTo>
                      <a:lnTo>
                        <a:pt x="56" y="8"/>
                      </a:lnTo>
                      <a:close/>
                    </a:path>
                  </a:pathLst>
                </a:custGeom>
                <a:solidFill>
                  <a:srgbClr val="007C31"/>
                </a:solidFill>
                <a:ln w="0">
                  <a:solidFill>
                    <a:srgbClr val="007C3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51" name="Freeform 5827"/>
                <p:cNvSpPr>
                  <a:spLocks/>
                </p:cNvSpPr>
                <p:nvPr/>
              </p:nvSpPr>
              <p:spPr bwMode="auto">
                <a:xfrm>
                  <a:off x="3534" y="3304"/>
                  <a:ext cx="56" cy="14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34" y="14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4">
                      <a:moveTo>
                        <a:pt x="56" y="8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34" y="14"/>
                      </a:lnTo>
                      <a:lnTo>
                        <a:pt x="5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52" name="Freeform 5828"/>
                <p:cNvSpPr>
                  <a:spLocks/>
                </p:cNvSpPr>
                <p:nvPr/>
              </p:nvSpPr>
              <p:spPr bwMode="auto">
                <a:xfrm>
                  <a:off x="3510" y="3310"/>
                  <a:ext cx="58" cy="14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36" y="14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14">
                      <a:moveTo>
                        <a:pt x="58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36" y="14"/>
                      </a:lnTo>
                      <a:lnTo>
                        <a:pt x="58" y="8"/>
                      </a:lnTo>
                      <a:close/>
                    </a:path>
                  </a:pathLst>
                </a:custGeom>
                <a:solidFill>
                  <a:srgbClr val="007B27"/>
                </a:solidFill>
                <a:ln w="0">
                  <a:solidFill>
                    <a:srgbClr val="007B2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53" name="Freeform 5829"/>
                <p:cNvSpPr>
                  <a:spLocks/>
                </p:cNvSpPr>
                <p:nvPr/>
              </p:nvSpPr>
              <p:spPr bwMode="auto">
                <a:xfrm>
                  <a:off x="3510" y="3310"/>
                  <a:ext cx="58" cy="14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36" y="14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14">
                      <a:moveTo>
                        <a:pt x="58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36" y="14"/>
                      </a:lnTo>
                      <a:lnTo>
                        <a:pt x="58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54" name="Freeform 5830"/>
                <p:cNvSpPr>
                  <a:spLocks/>
                </p:cNvSpPr>
                <p:nvPr/>
              </p:nvSpPr>
              <p:spPr bwMode="auto">
                <a:xfrm>
                  <a:off x="3488" y="3316"/>
                  <a:ext cx="58" cy="14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22" y="0"/>
                    </a:cxn>
                    <a:cxn ang="0">
                      <a:pos x="0" y="4"/>
                    </a:cxn>
                    <a:cxn ang="0">
                      <a:pos x="34" y="14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14">
                      <a:moveTo>
                        <a:pt x="58" y="8"/>
                      </a:moveTo>
                      <a:lnTo>
                        <a:pt x="22" y="0"/>
                      </a:lnTo>
                      <a:lnTo>
                        <a:pt x="0" y="4"/>
                      </a:lnTo>
                      <a:lnTo>
                        <a:pt x="34" y="14"/>
                      </a:lnTo>
                      <a:lnTo>
                        <a:pt x="58" y="8"/>
                      </a:lnTo>
                      <a:close/>
                    </a:path>
                  </a:pathLst>
                </a:custGeom>
                <a:solidFill>
                  <a:srgbClr val="00791B"/>
                </a:solidFill>
                <a:ln w="0">
                  <a:solidFill>
                    <a:srgbClr val="00791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55" name="Freeform 5831"/>
                <p:cNvSpPr>
                  <a:spLocks/>
                </p:cNvSpPr>
                <p:nvPr/>
              </p:nvSpPr>
              <p:spPr bwMode="auto">
                <a:xfrm>
                  <a:off x="3488" y="3316"/>
                  <a:ext cx="58" cy="14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22" y="0"/>
                    </a:cxn>
                    <a:cxn ang="0">
                      <a:pos x="0" y="4"/>
                    </a:cxn>
                    <a:cxn ang="0">
                      <a:pos x="34" y="14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14">
                      <a:moveTo>
                        <a:pt x="58" y="8"/>
                      </a:moveTo>
                      <a:lnTo>
                        <a:pt x="22" y="0"/>
                      </a:lnTo>
                      <a:lnTo>
                        <a:pt x="0" y="4"/>
                      </a:lnTo>
                      <a:lnTo>
                        <a:pt x="34" y="14"/>
                      </a:lnTo>
                      <a:lnTo>
                        <a:pt x="58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56" name="Freeform 5832"/>
                <p:cNvSpPr>
                  <a:spLocks/>
                </p:cNvSpPr>
                <p:nvPr/>
              </p:nvSpPr>
              <p:spPr bwMode="auto">
                <a:xfrm>
                  <a:off x="3464" y="3320"/>
                  <a:ext cx="58" cy="12"/>
                </a:xfrm>
                <a:custGeom>
                  <a:avLst/>
                  <a:gdLst/>
                  <a:ahLst/>
                  <a:cxnLst>
                    <a:cxn ang="0">
                      <a:pos x="58" y="10"/>
                    </a:cxn>
                    <a:cxn ang="0">
                      <a:pos x="24" y="0"/>
                    </a:cxn>
                    <a:cxn ang="0">
                      <a:pos x="0" y="4"/>
                    </a:cxn>
                    <a:cxn ang="0">
                      <a:pos x="34" y="12"/>
                    </a:cxn>
                    <a:cxn ang="0">
                      <a:pos x="58" y="10"/>
                    </a:cxn>
                  </a:cxnLst>
                  <a:rect l="0" t="0" r="r" b="b"/>
                  <a:pathLst>
                    <a:path w="58" h="12">
                      <a:moveTo>
                        <a:pt x="58" y="10"/>
                      </a:moveTo>
                      <a:lnTo>
                        <a:pt x="24" y="0"/>
                      </a:lnTo>
                      <a:lnTo>
                        <a:pt x="0" y="4"/>
                      </a:lnTo>
                      <a:lnTo>
                        <a:pt x="34" y="12"/>
                      </a:lnTo>
                      <a:lnTo>
                        <a:pt x="58" y="10"/>
                      </a:lnTo>
                      <a:close/>
                    </a:path>
                  </a:pathLst>
                </a:custGeom>
                <a:solidFill>
                  <a:srgbClr val="00760D"/>
                </a:solidFill>
                <a:ln w="0">
                  <a:solidFill>
                    <a:srgbClr val="00760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57" name="Freeform 5833"/>
                <p:cNvSpPr>
                  <a:spLocks/>
                </p:cNvSpPr>
                <p:nvPr/>
              </p:nvSpPr>
              <p:spPr bwMode="auto">
                <a:xfrm>
                  <a:off x="3464" y="3320"/>
                  <a:ext cx="58" cy="12"/>
                </a:xfrm>
                <a:custGeom>
                  <a:avLst/>
                  <a:gdLst/>
                  <a:ahLst/>
                  <a:cxnLst>
                    <a:cxn ang="0">
                      <a:pos x="58" y="10"/>
                    </a:cxn>
                    <a:cxn ang="0">
                      <a:pos x="24" y="0"/>
                    </a:cxn>
                    <a:cxn ang="0">
                      <a:pos x="0" y="4"/>
                    </a:cxn>
                    <a:cxn ang="0">
                      <a:pos x="34" y="12"/>
                    </a:cxn>
                    <a:cxn ang="0">
                      <a:pos x="58" y="10"/>
                    </a:cxn>
                  </a:cxnLst>
                  <a:rect l="0" t="0" r="r" b="b"/>
                  <a:pathLst>
                    <a:path w="58" h="12">
                      <a:moveTo>
                        <a:pt x="58" y="10"/>
                      </a:moveTo>
                      <a:lnTo>
                        <a:pt x="24" y="0"/>
                      </a:lnTo>
                      <a:lnTo>
                        <a:pt x="0" y="4"/>
                      </a:lnTo>
                      <a:lnTo>
                        <a:pt x="34" y="12"/>
                      </a:lnTo>
                      <a:lnTo>
                        <a:pt x="58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58" name="Freeform 5834"/>
                <p:cNvSpPr>
                  <a:spLocks/>
                </p:cNvSpPr>
                <p:nvPr/>
              </p:nvSpPr>
              <p:spPr bwMode="auto">
                <a:xfrm>
                  <a:off x="3440" y="3324"/>
                  <a:ext cx="58" cy="10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24" y="0"/>
                    </a:cxn>
                    <a:cxn ang="0">
                      <a:pos x="0" y="4"/>
                    </a:cxn>
                    <a:cxn ang="0">
                      <a:pos x="34" y="10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10">
                      <a:moveTo>
                        <a:pt x="58" y="8"/>
                      </a:moveTo>
                      <a:lnTo>
                        <a:pt x="24" y="0"/>
                      </a:lnTo>
                      <a:lnTo>
                        <a:pt x="0" y="4"/>
                      </a:lnTo>
                      <a:lnTo>
                        <a:pt x="34" y="10"/>
                      </a:lnTo>
                      <a:lnTo>
                        <a:pt x="58" y="8"/>
                      </a:lnTo>
                      <a:close/>
                    </a:path>
                  </a:pathLst>
                </a:custGeom>
                <a:solidFill>
                  <a:srgbClr val="007100"/>
                </a:solidFill>
                <a:ln w="0">
                  <a:solidFill>
                    <a:srgbClr val="0071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59" name="Freeform 5835"/>
                <p:cNvSpPr>
                  <a:spLocks/>
                </p:cNvSpPr>
                <p:nvPr/>
              </p:nvSpPr>
              <p:spPr bwMode="auto">
                <a:xfrm>
                  <a:off x="3440" y="3324"/>
                  <a:ext cx="58" cy="10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24" y="0"/>
                    </a:cxn>
                    <a:cxn ang="0">
                      <a:pos x="0" y="4"/>
                    </a:cxn>
                    <a:cxn ang="0">
                      <a:pos x="34" y="10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10">
                      <a:moveTo>
                        <a:pt x="58" y="8"/>
                      </a:moveTo>
                      <a:lnTo>
                        <a:pt x="24" y="0"/>
                      </a:lnTo>
                      <a:lnTo>
                        <a:pt x="0" y="4"/>
                      </a:lnTo>
                      <a:lnTo>
                        <a:pt x="34" y="10"/>
                      </a:lnTo>
                      <a:lnTo>
                        <a:pt x="58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60" name="Freeform 5836"/>
                <p:cNvSpPr>
                  <a:spLocks/>
                </p:cNvSpPr>
                <p:nvPr/>
              </p:nvSpPr>
              <p:spPr bwMode="auto">
                <a:xfrm>
                  <a:off x="3414" y="3328"/>
                  <a:ext cx="60" cy="6"/>
                </a:xfrm>
                <a:custGeom>
                  <a:avLst/>
                  <a:gdLst/>
                  <a:ahLst/>
                  <a:cxnLst>
                    <a:cxn ang="0">
                      <a:pos x="60" y="6"/>
                    </a:cxn>
                    <a:cxn ang="0">
                      <a:pos x="26" y="0"/>
                    </a:cxn>
                    <a:cxn ang="0">
                      <a:pos x="0" y="0"/>
                    </a:cxn>
                    <a:cxn ang="0">
                      <a:pos x="36" y="6"/>
                    </a:cxn>
                    <a:cxn ang="0">
                      <a:pos x="60" y="6"/>
                    </a:cxn>
                  </a:cxnLst>
                  <a:rect l="0" t="0" r="r" b="b"/>
                  <a:pathLst>
                    <a:path w="60" h="6">
                      <a:moveTo>
                        <a:pt x="60" y="6"/>
                      </a:moveTo>
                      <a:lnTo>
                        <a:pt x="26" y="0"/>
                      </a:lnTo>
                      <a:lnTo>
                        <a:pt x="0" y="0"/>
                      </a:lnTo>
                      <a:lnTo>
                        <a:pt x="36" y="6"/>
                      </a:lnTo>
                      <a:lnTo>
                        <a:pt x="60" y="6"/>
                      </a:lnTo>
                      <a:close/>
                    </a:path>
                  </a:pathLst>
                </a:custGeom>
                <a:solidFill>
                  <a:srgbClr val="006B00"/>
                </a:solidFill>
                <a:ln w="0">
                  <a:solidFill>
                    <a:srgbClr val="006B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61" name="Freeform 5837"/>
                <p:cNvSpPr>
                  <a:spLocks/>
                </p:cNvSpPr>
                <p:nvPr/>
              </p:nvSpPr>
              <p:spPr bwMode="auto">
                <a:xfrm>
                  <a:off x="3414" y="3328"/>
                  <a:ext cx="60" cy="6"/>
                </a:xfrm>
                <a:custGeom>
                  <a:avLst/>
                  <a:gdLst/>
                  <a:ahLst/>
                  <a:cxnLst>
                    <a:cxn ang="0">
                      <a:pos x="60" y="6"/>
                    </a:cxn>
                    <a:cxn ang="0">
                      <a:pos x="26" y="0"/>
                    </a:cxn>
                    <a:cxn ang="0">
                      <a:pos x="0" y="0"/>
                    </a:cxn>
                    <a:cxn ang="0">
                      <a:pos x="36" y="6"/>
                    </a:cxn>
                    <a:cxn ang="0">
                      <a:pos x="60" y="6"/>
                    </a:cxn>
                  </a:cxnLst>
                  <a:rect l="0" t="0" r="r" b="b"/>
                  <a:pathLst>
                    <a:path w="60" h="6">
                      <a:moveTo>
                        <a:pt x="60" y="6"/>
                      </a:moveTo>
                      <a:lnTo>
                        <a:pt x="26" y="0"/>
                      </a:lnTo>
                      <a:lnTo>
                        <a:pt x="0" y="0"/>
                      </a:lnTo>
                      <a:lnTo>
                        <a:pt x="36" y="6"/>
                      </a:lnTo>
                      <a:lnTo>
                        <a:pt x="6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62" name="Freeform 5838"/>
                <p:cNvSpPr>
                  <a:spLocks/>
                </p:cNvSpPr>
                <p:nvPr/>
              </p:nvSpPr>
              <p:spPr bwMode="auto">
                <a:xfrm>
                  <a:off x="3390" y="3328"/>
                  <a:ext cx="60" cy="6"/>
                </a:xfrm>
                <a:custGeom>
                  <a:avLst/>
                  <a:gdLst/>
                  <a:ahLst/>
                  <a:cxnLst>
                    <a:cxn ang="0">
                      <a:pos x="60" y="6"/>
                    </a:cxn>
                    <a:cxn ang="0">
                      <a:pos x="24" y="0"/>
                    </a:cxn>
                    <a:cxn ang="0">
                      <a:pos x="0" y="0"/>
                    </a:cxn>
                    <a:cxn ang="0">
                      <a:pos x="34" y="6"/>
                    </a:cxn>
                    <a:cxn ang="0">
                      <a:pos x="60" y="6"/>
                    </a:cxn>
                  </a:cxnLst>
                  <a:rect l="0" t="0" r="r" b="b"/>
                  <a:pathLst>
                    <a:path w="60" h="6">
                      <a:moveTo>
                        <a:pt x="60" y="6"/>
                      </a:moveTo>
                      <a:lnTo>
                        <a:pt x="24" y="0"/>
                      </a:lnTo>
                      <a:lnTo>
                        <a:pt x="0" y="0"/>
                      </a:lnTo>
                      <a:lnTo>
                        <a:pt x="34" y="6"/>
                      </a:lnTo>
                      <a:lnTo>
                        <a:pt x="60" y="6"/>
                      </a:lnTo>
                      <a:close/>
                    </a:path>
                  </a:pathLst>
                </a:custGeom>
                <a:solidFill>
                  <a:srgbClr val="006300"/>
                </a:solidFill>
                <a:ln w="0">
                  <a:solidFill>
                    <a:srgbClr val="0063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63" name="Freeform 5839"/>
                <p:cNvSpPr>
                  <a:spLocks/>
                </p:cNvSpPr>
                <p:nvPr/>
              </p:nvSpPr>
              <p:spPr bwMode="auto">
                <a:xfrm>
                  <a:off x="3390" y="3328"/>
                  <a:ext cx="60" cy="6"/>
                </a:xfrm>
                <a:custGeom>
                  <a:avLst/>
                  <a:gdLst/>
                  <a:ahLst/>
                  <a:cxnLst>
                    <a:cxn ang="0">
                      <a:pos x="60" y="6"/>
                    </a:cxn>
                    <a:cxn ang="0">
                      <a:pos x="24" y="0"/>
                    </a:cxn>
                    <a:cxn ang="0">
                      <a:pos x="0" y="0"/>
                    </a:cxn>
                    <a:cxn ang="0">
                      <a:pos x="34" y="6"/>
                    </a:cxn>
                    <a:cxn ang="0">
                      <a:pos x="60" y="6"/>
                    </a:cxn>
                  </a:cxnLst>
                  <a:rect l="0" t="0" r="r" b="b"/>
                  <a:pathLst>
                    <a:path w="60" h="6">
                      <a:moveTo>
                        <a:pt x="60" y="6"/>
                      </a:moveTo>
                      <a:lnTo>
                        <a:pt x="24" y="0"/>
                      </a:lnTo>
                      <a:lnTo>
                        <a:pt x="0" y="0"/>
                      </a:lnTo>
                      <a:lnTo>
                        <a:pt x="34" y="6"/>
                      </a:lnTo>
                      <a:lnTo>
                        <a:pt x="6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64" name="Freeform 5840"/>
                <p:cNvSpPr>
                  <a:spLocks/>
                </p:cNvSpPr>
                <p:nvPr/>
              </p:nvSpPr>
              <p:spPr bwMode="auto">
                <a:xfrm>
                  <a:off x="3364" y="3326"/>
                  <a:ext cx="60" cy="8"/>
                </a:xfrm>
                <a:custGeom>
                  <a:avLst/>
                  <a:gdLst/>
                  <a:ahLst/>
                  <a:cxnLst>
                    <a:cxn ang="0">
                      <a:pos x="60" y="8"/>
                    </a:cxn>
                    <a:cxn ang="0">
                      <a:pos x="26" y="2"/>
                    </a:cxn>
                    <a:cxn ang="0">
                      <a:pos x="0" y="0"/>
                    </a:cxn>
                    <a:cxn ang="0">
                      <a:pos x="34" y="4"/>
                    </a:cxn>
                    <a:cxn ang="0">
                      <a:pos x="60" y="8"/>
                    </a:cxn>
                  </a:cxnLst>
                  <a:rect l="0" t="0" r="r" b="b"/>
                  <a:pathLst>
                    <a:path w="60" h="8">
                      <a:moveTo>
                        <a:pt x="60" y="8"/>
                      </a:moveTo>
                      <a:lnTo>
                        <a:pt x="26" y="2"/>
                      </a:lnTo>
                      <a:lnTo>
                        <a:pt x="0" y="0"/>
                      </a:lnTo>
                      <a:lnTo>
                        <a:pt x="34" y="4"/>
                      </a:lnTo>
                      <a:lnTo>
                        <a:pt x="60" y="8"/>
                      </a:lnTo>
                      <a:close/>
                    </a:path>
                  </a:pathLst>
                </a:custGeom>
                <a:solidFill>
                  <a:srgbClr val="005900"/>
                </a:solidFill>
                <a:ln w="0">
                  <a:solidFill>
                    <a:srgbClr val="0059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65" name="Freeform 5841"/>
                <p:cNvSpPr>
                  <a:spLocks/>
                </p:cNvSpPr>
                <p:nvPr/>
              </p:nvSpPr>
              <p:spPr bwMode="auto">
                <a:xfrm>
                  <a:off x="3364" y="3326"/>
                  <a:ext cx="60" cy="8"/>
                </a:xfrm>
                <a:custGeom>
                  <a:avLst/>
                  <a:gdLst/>
                  <a:ahLst/>
                  <a:cxnLst>
                    <a:cxn ang="0">
                      <a:pos x="60" y="8"/>
                    </a:cxn>
                    <a:cxn ang="0">
                      <a:pos x="26" y="2"/>
                    </a:cxn>
                    <a:cxn ang="0">
                      <a:pos x="0" y="0"/>
                    </a:cxn>
                    <a:cxn ang="0">
                      <a:pos x="34" y="4"/>
                    </a:cxn>
                    <a:cxn ang="0">
                      <a:pos x="60" y="8"/>
                    </a:cxn>
                  </a:cxnLst>
                  <a:rect l="0" t="0" r="r" b="b"/>
                  <a:pathLst>
                    <a:path w="60" h="8">
                      <a:moveTo>
                        <a:pt x="60" y="8"/>
                      </a:moveTo>
                      <a:lnTo>
                        <a:pt x="26" y="2"/>
                      </a:lnTo>
                      <a:lnTo>
                        <a:pt x="0" y="0"/>
                      </a:lnTo>
                      <a:lnTo>
                        <a:pt x="34" y="4"/>
                      </a:lnTo>
                      <a:lnTo>
                        <a:pt x="60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66" name="Freeform 5842"/>
                <p:cNvSpPr>
                  <a:spLocks/>
                </p:cNvSpPr>
                <p:nvPr/>
              </p:nvSpPr>
              <p:spPr bwMode="auto">
                <a:xfrm>
                  <a:off x="3338" y="3322"/>
                  <a:ext cx="60" cy="8"/>
                </a:xfrm>
                <a:custGeom>
                  <a:avLst/>
                  <a:gdLst/>
                  <a:ahLst/>
                  <a:cxnLst>
                    <a:cxn ang="0">
                      <a:pos x="60" y="8"/>
                    </a:cxn>
                    <a:cxn ang="0">
                      <a:pos x="26" y="4"/>
                    </a:cxn>
                    <a:cxn ang="0">
                      <a:pos x="0" y="0"/>
                    </a:cxn>
                    <a:cxn ang="0">
                      <a:pos x="34" y="4"/>
                    </a:cxn>
                    <a:cxn ang="0">
                      <a:pos x="60" y="8"/>
                    </a:cxn>
                  </a:cxnLst>
                  <a:rect l="0" t="0" r="r" b="b"/>
                  <a:pathLst>
                    <a:path w="60" h="8">
                      <a:moveTo>
                        <a:pt x="60" y="8"/>
                      </a:moveTo>
                      <a:lnTo>
                        <a:pt x="26" y="4"/>
                      </a:lnTo>
                      <a:lnTo>
                        <a:pt x="0" y="0"/>
                      </a:lnTo>
                      <a:lnTo>
                        <a:pt x="34" y="4"/>
                      </a:lnTo>
                      <a:lnTo>
                        <a:pt x="60" y="8"/>
                      </a:lnTo>
                      <a:close/>
                    </a:path>
                  </a:pathLst>
                </a:custGeom>
                <a:solidFill>
                  <a:srgbClr val="D10046"/>
                </a:solidFill>
                <a:ln w="0">
                  <a:solidFill>
                    <a:srgbClr val="D100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67" name="Freeform 5843"/>
                <p:cNvSpPr>
                  <a:spLocks/>
                </p:cNvSpPr>
                <p:nvPr/>
              </p:nvSpPr>
              <p:spPr bwMode="auto">
                <a:xfrm>
                  <a:off x="3338" y="3322"/>
                  <a:ext cx="60" cy="8"/>
                </a:xfrm>
                <a:custGeom>
                  <a:avLst/>
                  <a:gdLst/>
                  <a:ahLst/>
                  <a:cxnLst>
                    <a:cxn ang="0">
                      <a:pos x="60" y="8"/>
                    </a:cxn>
                    <a:cxn ang="0">
                      <a:pos x="26" y="4"/>
                    </a:cxn>
                    <a:cxn ang="0">
                      <a:pos x="0" y="0"/>
                    </a:cxn>
                    <a:cxn ang="0">
                      <a:pos x="34" y="4"/>
                    </a:cxn>
                    <a:cxn ang="0">
                      <a:pos x="60" y="8"/>
                    </a:cxn>
                  </a:cxnLst>
                  <a:rect l="0" t="0" r="r" b="b"/>
                  <a:pathLst>
                    <a:path w="60" h="8">
                      <a:moveTo>
                        <a:pt x="60" y="8"/>
                      </a:moveTo>
                      <a:lnTo>
                        <a:pt x="26" y="4"/>
                      </a:lnTo>
                      <a:lnTo>
                        <a:pt x="0" y="0"/>
                      </a:lnTo>
                      <a:lnTo>
                        <a:pt x="34" y="4"/>
                      </a:lnTo>
                      <a:lnTo>
                        <a:pt x="60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68" name="Freeform 5844"/>
                <p:cNvSpPr>
                  <a:spLocks/>
                </p:cNvSpPr>
                <p:nvPr/>
              </p:nvSpPr>
              <p:spPr bwMode="auto">
                <a:xfrm>
                  <a:off x="3310" y="3318"/>
                  <a:ext cx="62" cy="8"/>
                </a:xfrm>
                <a:custGeom>
                  <a:avLst/>
                  <a:gdLst/>
                  <a:ahLst/>
                  <a:cxnLst>
                    <a:cxn ang="0">
                      <a:pos x="62" y="8"/>
                    </a:cxn>
                    <a:cxn ang="0">
                      <a:pos x="28" y="4"/>
                    </a:cxn>
                    <a:cxn ang="0">
                      <a:pos x="0" y="0"/>
                    </a:cxn>
                    <a:cxn ang="0">
                      <a:pos x="36" y="2"/>
                    </a:cxn>
                    <a:cxn ang="0">
                      <a:pos x="62" y="8"/>
                    </a:cxn>
                  </a:cxnLst>
                  <a:rect l="0" t="0" r="r" b="b"/>
                  <a:pathLst>
                    <a:path w="62" h="8">
                      <a:moveTo>
                        <a:pt x="62" y="8"/>
                      </a:moveTo>
                      <a:lnTo>
                        <a:pt x="28" y="4"/>
                      </a:lnTo>
                      <a:lnTo>
                        <a:pt x="0" y="0"/>
                      </a:lnTo>
                      <a:lnTo>
                        <a:pt x="36" y="2"/>
                      </a:lnTo>
                      <a:lnTo>
                        <a:pt x="62" y="8"/>
                      </a:lnTo>
                      <a:close/>
                    </a:path>
                  </a:pathLst>
                </a:custGeom>
                <a:solidFill>
                  <a:srgbClr val="DC0054"/>
                </a:solidFill>
                <a:ln w="0">
                  <a:solidFill>
                    <a:srgbClr val="DC005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69" name="Freeform 5845"/>
                <p:cNvSpPr>
                  <a:spLocks/>
                </p:cNvSpPr>
                <p:nvPr/>
              </p:nvSpPr>
              <p:spPr bwMode="auto">
                <a:xfrm>
                  <a:off x="3310" y="3318"/>
                  <a:ext cx="62" cy="8"/>
                </a:xfrm>
                <a:custGeom>
                  <a:avLst/>
                  <a:gdLst/>
                  <a:ahLst/>
                  <a:cxnLst>
                    <a:cxn ang="0">
                      <a:pos x="62" y="8"/>
                    </a:cxn>
                    <a:cxn ang="0">
                      <a:pos x="28" y="4"/>
                    </a:cxn>
                    <a:cxn ang="0">
                      <a:pos x="0" y="0"/>
                    </a:cxn>
                    <a:cxn ang="0">
                      <a:pos x="36" y="2"/>
                    </a:cxn>
                    <a:cxn ang="0">
                      <a:pos x="62" y="8"/>
                    </a:cxn>
                  </a:cxnLst>
                  <a:rect l="0" t="0" r="r" b="b"/>
                  <a:pathLst>
                    <a:path w="62" h="8">
                      <a:moveTo>
                        <a:pt x="62" y="8"/>
                      </a:moveTo>
                      <a:lnTo>
                        <a:pt x="28" y="4"/>
                      </a:lnTo>
                      <a:lnTo>
                        <a:pt x="0" y="0"/>
                      </a:lnTo>
                      <a:lnTo>
                        <a:pt x="36" y="2"/>
                      </a:lnTo>
                      <a:lnTo>
                        <a:pt x="62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70" name="Freeform 5846"/>
                <p:cNvSpPr>
                  <a:spLocks/>
                </p:cNvSpPr>
                <p:nvPr/>
              </p:nvSpPr>
              <p:spPr bwMode="auto">
                <a:xfrm>
                  <a:off x="3284" y="3312"/>
                  <a:ext cx="62" cy="8"/>
                </a:xfrm>
                <a:custGeom>
                  <a:avLst/>
                  <a:gdLst/>
                  <a:ahLst/>
                  <a:cxnLst>
                    <a:cxn ang="0">
                      <a:pos x="62" y="8"/>
                    </a:cxn>
                    <a:cxn ang="0">
                      <a:pos x="26" y="6"/>
                    </a:cxn>
                    <a:cxn ang="0">
                      <a:pos x="0" y="0"/>
                    </a:cxn>
                    <a:cxn ang="0">
                      <a:pos x="36" y="0"/>
                    </a:cxn>
                    <a:cxn ang="0">
                      <a:pos x="62" y="8"/>
                    </a:cxn>
                  </a:cxnLst>
                  <a:rect l="0" t="0" r="r" b="b"/>
                  <a:pathLst>
                    <a:path w="62" h="8">
                      <a:moveTo>
                        <a:pt x="62" y="8"/>
                      </a:moveTo>
                      <a:lnTo>
                        <a:pt x="26" y="6"/>
                      </a:lnTo>
                      <a:lnTo>
                        <a:pt x="0" y="0"/>
                      </a:lnTo>
                      <a:lnTo>
                        <a:pt x="36" y="0"/>
                      </a:lnTo>
                      <a:lnTo>
                        <a:pt x="62" y="8"/>
                      </a:lnTo>
                      <a:close/>
                    </a:path>
                  </a:pathLst>
                </a:custGeom>
                <a:solidFill>
                  <a:srgbClr val="E5005F"/>
                </a:solidFill>
                <a:ln w="0">
                  <a:solidFill>
                    <a:srgbClr val="E5005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71" name="Freeform 5847"/>
                <p:cNvSpPr>
                  <a:spLocks/>
                </p:cNvSpPr>
                <p:nvPr/>
              </p:nvSpPr>
              <p:spPr bwMode="auto">
                <a:xfrm>
                  <a:off x="3284" y="3312"/>
                  <a:ext cx="62" cy="8"/>
                </a:xfrm>
                <a:custGeom>
                  <a:avLst/>
                  <a:gdLst/>
                  <a:ahLst/>
                  <a:cxnLst>
                    <a:cxn ang="0">
                      <a:pos x="62" y="8"/>
                    </a:cxn>
                    <a:cxn ang="0">
                      <a:pos x="26" y="6"/>
                    </a:cxn>
                    <a:cxn ang="0">
                      <a:pos x="0" y="0"/>
                    </a:cxn>
                    <a:cxn ang="0">
                      <a:pos x="36" y="0"/>
                    </a:cxn>
                    <a:cxn ang="0">
                      <a:pos x="62" y="8"/>
                    </a:cxn>
                  </a:cxnLst>
                  <a:rect l="0" t="0" r="r" b="b"/>
                  <a:pathLst>
                    <a:path w="62" h="8">
                      <a:moveTo>
                        <a:pt x="62" y="8"/>
                      </a:moveTo>
                      <a:lnTo>
                        <a:pt x="26" y="6"/>
                      </a:lnTo>
                      <a:lnTo>
                        <a:pt x="0" y="0"/>
                      </a:lnTo>
                      <a:lnTo>
                        <a:pt x="36" y="0"/>
                      </a:lnTo>
                      <a:lnTo>
                        <a:pt x="62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72" name="Freeform 5848"/>
                <p:cNvSpPr>
                  <a:spLocks/>
                </p:cNvSpPr>
                <p:nvPr/>
              </p:nvSpPr>
              <p:spPr bwMode="auto">
                <a:xfrm>
                  <a:off x="3256" y="3302"/>
                  <a:ext cx="64" cy="10"/>
                </a:xfrm>
                <a:custGeom>
                  <a:avLst/>
                  <a:gdLst/>
                  <a:ahLst/>
                  <a:cxnLst>
                    <a:cxn ang="0">
                      <a:pos x="64" y="10"/>
                    </a:cxn>
                    <a:cxn ang="0">
                      <a:pos x="28" y="10"/>
                    </a:cxn>
                    <a:cxn ang="0">
                      <a:pos x="0" y="4"/>
                    </a:cxn>
                    <a:cxn ang="0">
                      <a:pos x="36" y="0"/>
                    </a:cxn>
                    <a:cxn ang="0">
                      <a:pos x="64" y="10"/>
                    </a:cxn>
                  </a:cxnLst>
                  <a:rect l="0" t="0" r="r" b="b"/>
                  <a:pathLst>
                    <a:path w="64" h="10">
                      <a:moveTo>
                        <a:pt x="64" y="10"/>
                      </a:moveTo>
                      <a:lnTo>
                        <a:pt x="28" y="10"/>
                      </a:lnTo>
                      <a:lnTo>
                        <a:pt x="0" y="4"/>
                      </a:lnTo>
                      <a:lnTo>
                        <a:pt x="36" y="0"/>
                      </a:lnTo>
                      <a:lnTo>
                        <a:pt x="64" y="10"/>
                      </a:lnTo>
                      <a:close/>
                    </a:path>
                  </a:pathLst>
                </a:custGeom>
                <a:solidFill>
                  <a:srgbClr val="EC0067"/>
                </a:solidFill>
                <a:ln w="0">
                  <a:solidFill>
                    <a:srgbClr val="EC006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73" name="Freeform 5849"/>
                <p:cNvSpPr>
                  <a:spLocks/>
                </p:cNvSpPr>
                <p:nvPr/>
              </p:nvSpPr>
              <p:spPr bwMode="auto">
                <a:xfrm>
                  <a:off x="3256" y="3302"/>
                  <a:ext cx="64" cy="10"/>
                </a:xfrm>
                <a:custGeom>
                  <a:avLst/>
                  <a:gdLst/>
                  <a:ahLst/>
                  <a:cxnLst>
                    <a:cxn ang="0">
                      <a:pos x="64" y="10"/>
                    </a:cxn>
                    <a:cxn ang="0">
                      <a:pos x="28" y="10"/>
                    </a:cxn>
                    <a:cxn ang="0">
                      <a:pos x="0" y="4"/>
                    </a:cxn>
                    <a:cxn ang="0">
                      <a:pos x="36" y="0"/>
                    </a:cxn>
                    <a:cxn ang="0">
                      <a:pos x="64" y="10"/>
                    </a:cxn>
                  </a:cxnLst>
                  <a:rect l="0" t="0" r="r" b="b"/>
                  <a:pathLst>
                    <a:path w="64" h="10">
                      <a:moveTo>
                        <a:pt x="64" y="10"/>
                      </a:moveTo>
                      <a:lnTo>
                        <a:pt x="28" y="10"/>
                      </a:lnTo>
                      <a:lnTo>
                        <a:pt x="0" y="4"/>
                      </a:lnTo>
                      <a:lnTo>
                        <a:pt x="36" y="0"/>
                      </a:lnTo>
                      <a:lnTo>
                        <a:pt x="64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74" name="Freeform 5850"/>
                <p:cNvSpPr>
                  <a:spLocks/>
                </p:cNvSpPr>
                <p:nvPr/>
              </p:nvSpPr>
              <p:spPr bwMode="auto">
                <a:xfrm>
                  <a:off x="3226" y="3292"/>
                  <a:ext cx="66" cy="14"/>
                </a:xfrm>
                <a:custGeom>
                  <a:avLst/>
                  <a:gdLst/>
                  <a:ahLst/>
                  <a:cxnLst>
                    <a:cxn ang="0">
                      <a:pos x="66" y="10"/>
                    </a:cxn>
                    <a:cxn ang="0">
                      <a:pos x="30" y="14"/>
                    </a:cxn>
                    <a:cxn ang="0">
                      <a:pos x="0" y="6"/>
                    </a:cxn>
                    <a:cxn ang="0">
                      <a:pos x="38" y="0"/>
                    </a:cxn>
                    <a:cxn ang="0">
                      <a:pos x="66" y="10"/>
                    </a:cxn>
                  </a:cxnLst>
                  <a:rect l="0" t="0" r="r" b="b"/>
                  <a:pathLst>
                    <a:path w="66" h="14">
                      <a:moveTo>
                        <a:pt x="66" y="10"/>
                      </a:moveTo>
                      <a:lnTo>
                        <a:pt x="30" y="14"/>
                      </a:lnTo>
                      <a:lnTo>
                        <a:pt x="0" y="6"/>
                      </a:lnTo>
                      <a:lnTo>
                        <a:pt x="38" y="0"/>
                      </a:lnTo>
                      <a:lnTo>
                        <a:pt x="66" y="10"/>
                      </a:lnTo>
                      <a:close/>
                    </a:path>
                  </a:pathLst>
                </a:custGeom>
                <a:solidFill>
                  <a:srgbClr val="F1006C"/>
                </a:solidFill>
                <a:ln w="0">
                  <a:solidFill>
                    <a:srgbClr val="F1006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75" name="Freeform 5851"/>
                <p:cNvSpPr>
                  <a:spLocks/>
                </p:cNvSpPr>
                <p:nvPr/>
              </p:nvSpPr>
              <p:spPr bwMode="auto">
                <a:xfrm>
                  <a:off x="3226" y="3292"/>
                  <a:ext cx="66" cy="14"/>
                </a:xfrm>
                <a:custGeom>
                  <a:avLst/>
                  <a:gdLst/>
                  <a:ahLst/>
                  <a:cxnLst>
                    <a:cxn ang="0">
                      <a:pos x="66" y="10"/>
                    </a:cxn>
                    <a:cxn ang="0">
                      <a:pos x="30" y="14"/>
                    </a:cxn>
                    <a:cxn ang="0">
                      <a:pos x="0" y="6"/>
                    </a:cxn>
                    <a:cxn ang="0">
                      <a:pos x="38" y="0"/>
                    </a:cxn>
                    <a:cxn ang="0">
                      <a:pos x="66" y="10"/>
                    </a:cxn>
                  </a:cxnLst>
                  <a:rect l="0" t="0" r="r" b="b"/>
                  <a:pathLst>
                    <a:path w="66" h="14">
                      <a:moveTo>
                        <a:pt x="66" y="10"/>
                      </a:moveTo>
                      <a:lnTo>
                        <a:pt x="30" y="14"/>
                      </a:lnTo>
                      <a:lnTo>
                        <a:pt x="0" y="6"/>
                      </a:lnTo>
                      <a:lnTo>
                        <a:pt x="38" y="0"/>
                      </a:lnTo>
                      <a:lnTo>
                        <a:pt x="66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76" name="Freeform 5852"/>
                <p:cNvSpPr>
                  <a:spLocks/>
                </p:cNvSpPr>
                <p:nvPr/>
              </p:nvSpPr>
              <p:spPr bwMode="auto">
                <a:xfrm>
                  <a:off x="3198" y="3282"/>
                  <a:ext cx="66" cy="16"/>
                </a:xfrm>
                <a:custGeom>
                  <a:avLst/>
                  <a:gdLst/>
                  <a:ahLst/>
                  <a:cxnLst>
                    <a:cxn ang="0">
                      <a:pos x="66" y="10"/>
                    </a:cxn>
                    <a:cxn ang="0">
                      <a:pos x="28" y="16"/>
                    </a:cxn>
                    <a:cxn ang="0">
                      <a:pos x="0" y="8"/>
                    </a:cxn>
                    <a:cxn ang="0">
                      <a:pos x="36" y="0"/>
                    </a:cxn>
                    <a:cxn ang="0">
                      <a:pos x="66" y="10"/>
                    </a:cxn>
                  </a:cxnLst>
                  <a:rect l="0" t="0" r="r" b="b"/>
                  <a:pathLst>
                    <a:path w="66" h="16">
                      <a:moveTo>
                        <a:pt x="66" y="10"/>
                      </a:moveTo>
                      <a:lnTo>
                        <a:pt x="28" y="16"/>
                      </a:lnTo>
                      <a:lnTo>
                        <a:pt x="0" y="8"/>
                      </a:lnTo>
                      <a:lnTo>
                        <a:pt x="36" y="0"/>
                      </a:lnTo>
                      <a:lnTo>
                        <a:pt x="66" y="10"/>
                      </a:lnTo>
                      <a:close/>
                    </a:path>
                  </a:pathLst>
                </a:custGeom>
                <a:solidFill>
                  <a:srgbClr val="F6006E"/>
                </a:solidFill>
                <a:ln w="0">
                  <a:solidFill>
                    <a:srgbClr val="F6006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77" name="Freeform 5853"/>
                <p:cNvSpPr>
                  <a:spLocks/>
                </p:cNvSpPr>
                <p:nvPr/>
              </p:nvSpPr>
              <p:spPr bwMode="auto">
                <a:xfrm>
                  <a:off x="3198" y="3282"/>
                  <a:ext cx="66" cy="16"/>
                </a:xfrm>
                <a:custGeom>
                  <a:avLst/>
                  <a:gdLst/>
                  <a:ahLst/>
                  <a:cxnLst>
                    <a:cxn ang="0">
                      <a:pos x="66" y="10"/>
                    </a:cxn>
                    <a:cxn ang="0">
                      <a:pos x="28" y="16"/>
                    </a:cxn>
                    <a:cxn ang="0">
                      <a:pos x="0" y="8"/>
                    </a:cxn>
                    <a:cxn ang="0">
                      <a:pos x="36" y="0"/>
                    </a:cxn>
                    <a:cxn ang="0">
                      <a:pos x="66" y="10"/>
                    </a:cxn>
                  </a:cxnLst>
                  <a:rect l="0" t="0" r="r" b="b"/>
                  <a:pathLst>
                    <a:path w="66" h="16">
                      <a:moveTo>
                        <a:pt x="66" y="10"/>
                      </a:moveTo>
                      <a:lnTo>
                        <a:pt x="28" y="16"/>
                      </a:lnTo>
                      <a:lnTo>
                        <a:pt x="0" y="8"/>
                      </a:lnTo>
                      <a:lnTo>
                        <a:pt x="36" y="0"/>
                      </a:lnTo>
                      <a:lnTo>
                        <a:pt x="66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23" name="Group 5854"/>
              <p:cNvGrpSpPr>
                <a:grpSpLocks/>
              </p:cNvGrpSpPr>
              <p:nvPr/>
            </p:nvGrpSpPr>
            <p:grpSpPr bwMode="auto">
              <a:xfrm>
                <a:off x="2708" y="3180"/>
                <a:ext cx="1114" cy="508"/>
                <a:chOff x="2708" y="3180"/>
                <a:chExt cx="1114" cy="508"/>
              </a:xfrm>
            </p:grpSpPr>
            <p:sp>
              <p:nvSpPr>
                <p:cNvPr id="160479" name="Freeform 5855"/>
                <p:cNvSpPr>
                  <a:spLocks/>
                </p:cNvSpPr>
                <p:nvPr/>
              </p:nvSpPr>
              <p:spPr bwMode="auto">
                <a:xfrm>
                  <a:off x="3168" y="3272"/>
                  <a:ext cx="66" cy="18"/>
                </a:xfrm>
                <a:custGeom>
                  <a:avLst/>
                  <a:gdLst/>
                  <a:ahLst/>
                  <a:cxnLst>
                    <a:cxn ang="0">
                      <a:pos x="66" y="10"/>
                    </a:cxn>
                    <a:cxn ang="0">
                      <a:pos x="30" y="18"/>
                    </a:cxn>
                    <a:cxn ang="0">
                      <a:pos x="0" y="10"/>
                    </a:cxn>
                    <a:cxn ang="0">
                      <a:pos x="36" y="0"/>
                    </a:cxn>
                    <a:cxn ang="0">
                      <a:pos x="66" y="10"/>
                    </a:cxn>
                  </a:cxnLst>
                  <a:rect l="0" t="0" r="r" b="b"/>
                  <a:pathLst>
                    <a:path w="66" h="18">
                      <a:moveTo>
                        <a:pt x="66" y="10"/>
                      </a:moveTo>
                      <a:lnTo>
                        <a:pt x="30" y="18"/>
                      </a:lnTo>
                      <a:lnTo>
                        <a:pt x="0" y="10"/>
                      </a:lnTo>
                      <a:lnTo>
                        <a:pt x="36" y="0"/>
                      </a:lnTo>
                      <a:lnTo>
                        <a:pt x="66" y="10"/>
                      </a:lnTo>
                      <a:close/>
                    </a:path>
                  </a:pathLst>
                </a:custGeom>
                <a:solidFill>
                  <a:srgbClr val="F9046C"/>
                </a:solidFill>
                <a:ln w="0">
                  <a:solidFill>
                    <a:srgbClr val="F9046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80" name="Freeform 5856"/>
                <p:cNvSpPr>
                  <a:spLocks/>
                </p:cNvSpPr>
                <p:nvPr/>
              </p:nvSpPr>
              <p:spPr bwMode="auto">
                <a:xfrm>
                  <a:off x="3168" y="3272"/>
                  <a:ext cx="66" cy="18"/>
                </a:xfrm>
                <a:custGeom>
                  <a:avLst/>
                  <a:gdLst/>
                  <a:ahLst/>
                  <a:cxnLst>
                    <a:cxn ang="0">
                      <a:pos x="66" y="10"/>
                    </a:cxn>
                    <a:cxn ang="0">
                      <a:pos x="30" y="18"/>
                    </a:cxn>
                    <a:cxn ang="0">
                      <a:pos x="0" y="10"/>
                    </a:cxn>
                    <a:cxn ang="0">
                      <a:pos x="36" y="0"/>
                    </a:cxn>
                    <a:cxn ang="0">
                      <a:pos x="66" y="10"/>
                    </a:cxn>
                  </a:cxnLst>
                  <a:rect l="0" t="0" r="r" b="b"/>
                  <a:pathLst>
                    <a:path w="66" h="18">
                      <a:moveTo>
                        <a:pt x="66" y="10"/>
                      </a:moveTo>
                      <a:lnTo>
                        <a:pt x="30" y="18"/>
                      </a:lnTo>
                      <a:lnTo>
                        <a:pt x="0" y="10"/>
                      </a:lnTo>
                      <a:lnTo>
                        <a:pt x="36" y="0"/>
                      </a:lnTo>
                      <a:lnTo>
                        <a:pt x="66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81" name="Freeform 5857"/>
                <p:cNvSpPr>
                  <a:spLocks/>
                </p:cNvSpPr>
                <p:nvPr/>
              </p:nvSpPr>
              <p:spPr bwMode="auto">
                <a:xfrm>
                  <a:off x="3138" y="3262"/>
                  <a:ext cx="66" cy="20"/>
                </a:xfrm>
                <a:custGeom>
                  <a:avLst/>
                  <a:gdLst/>
                  <a:ahLst/>
                  <a:cxnLst>
                    <a:cxn ang="0">
                      <a:pos x="66" y="10"/>
                    </a:cxn>
                    <a:cxn ang="0">
                      <a:pos x="30" y="20"/>
                    </a:cxn>
                    <a:cxn ang="0">
                      <a:pos x="0" y="12"/>
                    </a:cxn>
                    <a:cxn ang="0">
                      <a:pos x="36" y="0"/>
                    </a:cxn>
                    <a:cxn ang="0">
                      <a:pos x="66" y="10"/>
                    </a:cxn>
                  </a:cxnLst>
                  <a:rect l="0" t="0" r="r" b="b"/>
                  <a:pathLst>
                    <a:path w="66" h="20">
                      <a:moveTo>
                        <a:pt x="66" y="10"/>
                      </a:moveTo>
                      <a:lnTo>
                        <a:pt x="30" y="20"/>
                      </a:lnTo>
                      <a:lnTo>
                        <a:pt x="0" y="12"/>
                      </a:lnTo>
                      <a:lnTo>
                        <a:pt x="36" y="0"/>
                      </a:lnTo>
                      <a:lnTo>
                        <a:pt x="66" y="10"/>
                      </a:lnTo>
                      <a:close/>
                    </a:path>
                  </a:pathLst>
                </a:custGeom>
                <a:solidFill>
                  <a:srgbClr val="FB1166"/>
                </a:solidFill>
                <a:ln w="0">
                  <a:solidFill>
                    <a:srgbClr val="FB116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82" name="Freeform 5858"/>
                <p:cNvSpPr>
                  <a:spLocks/>
                </p:cNvSpPr>
                <p:nvPr/>
              </p:nvSpPr>
              <p:spPr bwMode="auto">
                <a:xfrm>
                  <a:off x="3138" y="3262"/>
                  <a:ext cx="66" cy="20"/>
                </a:xfrm>
                <a:custGeom>
                  <a:avLst/>
                  <a:gdLst/>
                  <a:ahLst/>
                  <a:cxnLst>
                    <a:cxn ang="0">
                      <a:pos x="66" y="10"/>
                    </a:cxn>
                    <a:cxn ang="0">
                      <a:pos x="30" y="20"/>
                    </a:cxn>
                    <a:cxn ang="0">
                      <a:pos x="0" y="12"/>
                    </a:cxn>
                    <a:cxn ang="0">
                      <a:pos x="36" y="0"/>
                    </a:cxn>
                    <a:cxn ang="0">
                      <a:pos x="66" y="10"/>
                    </a:cxn>
                  </a:cxnLst>
                  <a:rect l="0" t="0" r="r" b="b"/>
                  <a:pathLst>
                    <a:path w="66" h="20">
                      <a:moveTo>
                        <a:pt x="66" y="10"/>
                      </a:moveTo>
                      <a:lnTo>
                        <a:pt x="30" y="20"/>
                      </a:lnTo>
                      <a:lnTo>
                        <a:pt x="0" y="12"/>
                      </a:lnTo>
                      <a:lnTo>
                        <a:pt x="36" y="0"/>
                      </a:lnTo>
                      <a:lnTo>
                        <a:pt x="66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83" name="Freeform 5859"/>
                <p:cNvSpPr>
                  <a:spLocks/>
                </p:cNvSpPr>
                <p:nvPr/>
              </p:nvSpPr>
              <p:spPr bwMode="auto">
                <a:xfrm>
                  <a:off x="3106" y="3252"/>
                  <a:ext cx="68" cy="22"/>
                </a:xfrm>
                <a:custGeom>
                  <a:avLst/>
                  <a:gdLst/>
                  <a:ahLst/>
                  <a:cxnLst>
                    <a:cxn ang="0">
                      <a:pos x="68" y="10"/>
                    </a:cxn>
                    <a:cxn ang="0">
                      <a:pos x="32" y="22"/>
                    </a:cxn>
                    <a:cxn ang="0">
                      <a:pos x="0" y="18"/>
                    </a:cxn>
                    <a:cxn ang="0">
                      <a:pos x="36" y="0"/>
                    </a:cxn>
                    <a:cxn ang="0">
                      <a:pos x="68" y="10"/>
                    </a:cxn>
                  </a:cxnLst>
                  <a:rect l="0" t="0" r="r" b="b"/>
                  <a:pathLst>
                    <a:path w="68" h="22">
                      <a:moveTo>
                        <a:pt x="68" y="10"/>
                      </a:moveTo>
                      <a:lnTo>
                        <a:pt x="32" y="22"/>
                      </a:lnTo>
                      <a:lnTo>
                        <a:pt x="0" y="18"/>
                      </a:lnTo>
                      <a:lnTo>
                        <a:pt x="36" y="0"/>
                      </a:lnTo>
                      <a:lnTo>
                        <a:pt x="68" y="10"/>
                      </a:lnTo>
                      <a:close/>
                    </a:path>
                  </a:pathLst>
                </a:custGeom>
                <a:solidFill>
                  <a:srgbClr val="FD1E5D"/>
                </a:solidFill>
                <a:ln w="0">
                  <a:solidFill>
                    <a:srgbClr val="FD1E5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84" name="Freeform 5860"/>
                <p:cNvSpPr>
                  <a:spLocks/>
                </p:cNvSpPr>
                <p:nvPr/>
              </p:nvSpPr>
              <p:spPr bwMode="auto">
                <a:xfrm>
                  <a:off x="3106" y="3252"/>
                  <a:ext cx="68" cy="22"/>
                </a:xfrm>
                <a:custGeom>
                  <a:avLst/>
                  <a:gdLst/>
                  <a:ahLst/>
                  <a:cxnLst>
                    <a:cxn ang="0">
                      <a:pos x="68" y="10"/>
                    </a:cxn>
                    <a:cxn ang="0">
                      <a:pos x="32" y="22"/>
                    </a:cxn>
                    <a:cxn ang="0">
                      <a:pos x="0" y="18"/>
                    </a:cxn>
                    <a:cxn ang="0">
                      <a:pos x="36" y="0"/>
                    </a:cxn>
                    <a:cxn ang="0">
                      <a:pos x="68" y="10"/>
                    </a:cxn>
                  </a:cxnLst>
                  <a:rect l="0" t="0" r="r" b="b"/>
                  <a:pathLst>
                    <a:path w="68" h="22">
                      <a:moveTo>
                        <a:pt x="68" y="10"/>
                      </a:moveTo>
                      <a:lnTo>
                        <a:pt x="32" y="22"/>
                      </a:lnTo>
                      <a:lnTo>
                        <a:pt x="0" y="18"/>
                      </a:lnTo>
                      <a:lnTo>
                        <a:pt x="36" y="0"/>
                      </a:lnTo>
                      <a:lnTo>
                        <a:pt x="68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85" name="Freeform 5861"/>
                <p:cNvSpPr>
                  <a:spLocks/>
                </p:cNvSpPr>
                <p:nvPr/>
              </p:nvSpPr>
              <p:spPr bwMode="auto">
                <a:xfrm>
                  <a:off x="3074" y="3248"/>
                  <a:ext cx="68" cy="22"/>
                </a:xfrm>
                <a:custGeom>
                  <a:avLst/>
                  <a:gdLst/>
                  <a:ahLst/>
                  <a:cxnLst>
                    <a:cxn ang="0">
                      <a:pos x="68" y="4"/>
                    </a:cxn>
                    <a:cxn ang="0">
                      <a:pos x="32" y="22"/>
                    </a:cxn>
                    <a:cxn ang="0">
                      <a:pos x="0" y="20"/>
                    </a:cxn>
                    <a:cxn ang="0">
                      <a:pos x="36" y="0"/>
                    </a:cxn>
                    <a:cxn ang="0">
                      <a:pos x="68" y="4"/>
                    </a:cxn>
                  </a:cxnLst>
                  <a:rect l="0" t="0" r="r" b="b"/>
                  <a:pathLst>
                    <a:path w="68" h="22">
                      <a:moveTo>
                        <a:pt x="68" y="4"/>
                      </a:moveTo>
                      <a:lnTo>
                        <a:pt x="32" y="22"/>
                      </a:lnTo>
                      <a:lnTo>
                        <a:pt x="0" y="20"/>
                      </a:lnTo>
                      <a:lnTo>
                        <a:pt x="36" y="0"/>
                      </a:lnTo>
                      <a:lnTo>
                        <a:pt x="68" y="4"/>
                      </a:lnTo>
                      <a:close/>
                    </a:path>
                  </a:pathLst>
                </a:custGeom>
                <a:solidFill>
                  <a:srgbClr val="FD2B4D"/>
                </a:solidFill>
                <a:ln w="0">
                  <a:solidFill>
                    <a:srgbClr val="FD2B4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86" name="Freeform 5862"/>
                <p:cNvSpPr>
                  <a:spLocks/>
                </p:cNvSpPr>
                <p:nvPr/>
              </p:nvSpPr>
              <p:spPr bwMode="auto">
                <a:xfrm>
                  <a:off x="3074" y="3248"/>
                  <a:ext cx="68" cy="22"/>
                </a:xfrm>
                <a:custGeom>
                  <a:avLst/>
                  <a:gdLst/>
                  <a:ahLst/>
                  <a:cxnLst>
                    <a:cxn ang="0">
                      <a:pos x="68" y="4"/>
                    </a:cxn>
                    <a:cxn ang="0">
                      <a:pos x="32" y="22"/>
                    </a:cxn>
                    <a:cxn ang="0">
                      <a:pos x="0" y="20"/>
                    </a:cxn>
                    <a:cxn ang="0">
                      <a:pos x="36" y="0"/>
                    </a:cxn>
                    <a:cxn ang="0">
                      <a:pos x="68" y="4"/>
                    </a:cxn>
                  </a:cxnLst>
                  <a:rect l="0" t="0" r="r" b="b"/>
                  <a:pathLst>
                    <a:path w="68" h="22">
                      <a:moveTo>
                        <a:pt x="68" y="4"/>
                      </a:moveTo>
                      <a:lnTo>
                        <a:pt x="32" y="22"/>
                      </a:lnTo>
                      <a:lnTo>
                        <a:pt x="0" y="20"/>
                      </a:lnTo>
                      <a:lnTo>
                        <a:pt x="36" y="0"/>
                      </a:lnTo>
                      <a:lnTo>
                        <a:pt x="68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87" name="Freeform 5863"/>
                <p:cNvSpPr>
                  <a:spLocks/>
                </p:cNvSpPr>
                <p:nvPr/>
              </p:nvSpPr>
              <p:spPr bwMode="auto">
                <a:xfrm>
                  <a:off x="3040" y="3248"/>
                  <a:ext cx="70" cy="22"/>
                </a:xfrm>
                <a:custGeom>
                  <a:avLst/>
                  <a:gdLst/>
                  <a:ahLst/>
                  <a:cxnLst>
                    <a:cxn ang="0">
                      <a:pos x="70" y="0"/>
                    </a:cxn>
                    <a:cxn ang="0">
                      <a:pos x="34" y="20"/>
                    </a:cxn>
                    <a:cxn ang="0">
                      <a:pos x="0" y="22"/>
                    </a:cxn>
                    <a:cxn ang="0">
                      <a:pos x="36" y="0"/>
                    </a:cxn>
                    <a:cxn ang="0">
                      <a:pos x="70" y="0"/>
                    </a:cxn>
                  </a:cxnLst>
                  <a:rect l="0" t="0" r="r" b="b"/>
                  <a:pathLst>
                    <a:path w="70" h="22">
                      <a:moveTo>
                        <a:pt x="70" y="0"/>
                      </a:moveTo>
                      <a:lnTo>
                        <a:pt x="34" y="20"/>
                      </a:lnTo>
                      <a:lnTo>
                        <a:pt x="0" y="22"/>
                      </a:lnTo>
                      <a:lnTo>
                        <a:pt x="36" y="0"/>
                      </a:lnTo>
                      <a:lnTo>
                        <a:pt x="70" y="0"/>
                      </a:lnTo>
                      <a:close/>
                    </a:path>
                  </a:pathLst>
                </a:custGeom>
                <a:solidFill>
                  <a:srgbClr val="FB3834"/>
                </a:solidFill>
                <a:ln w="0">
                  <a:solidFill>
                    <a:srgbClr val="FB383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88" name="Freeform 5864"/>
                <p:cNvSpPr>
                  <a:spLocks/>
                </p:cNvSpPr>
                <p:nvPr/>
              </p:nvSpPr>
              <p:spPr bwMode="auto">
                <a:xfrm>
                  <a:off x="3040" y="3248"/>
                  <a:ext cx="70" cy="22"/>
                </a:xfrm>
                <a:custGeom>
                  <a:avLst/>
                  <a:gdLst/>
                  <a:ahLst/>
                  <a:cxnLst>
                    <a:cxn ang="0">
                      <a:pos x="70" y="0"/>
                    </a:cxn>
                    <a:cxn ang="0">
                      <a:pos x="34" y="20"/>
                    </a:cxn>
                    <a:cxn ang="0">
                      <a:pos x="0" y="22"/>
                    </a:cxn>
                    <a:cxn ang="0">
                      <a:pos x="36" y="0"/>
                    </a:cxn>
                    <a:cxn ang="0">
                      <a:pos x="70" y="0"/>
                    </a:cxn>
                  </a:cxnLst>
                  <a:rect l="0" t="0" r="r" b="b"/>
                  <a:pathLst>
                    <a:path w="70" h="22">
                      <a:moveTo>
                        <a:pt x="70" y="0"/>
                      </a:moveTo>
                      <a:lnTo>
                        <a:pt x="34" y="20"/>
                      </a:lnTo>
                      <a:lnTo>
                        <a:pt x="0" y="22"/>
                      </a:lnTo>
                      <a:lnTo>
                        <a:pt x="36" y="0"/>
                      </a:lnTo>
                      <a:lnTo>
                        <a:pt x="7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89" name="Freeform 5865"/>
                <p:cNvSpPr>
                  <a:spLocks/>
                </p:cNvSpPr>
                <p:nvPr/>
              </p:nvSpPr>
              <p:spPr bwMode="auto">
                <a:xfrm>
                  <a:off x="3006" y="3248"/>
                  <a:ext cx="70" cy="32"/>
                </a:xfrm>
                <a:custGeom>
                  <a:avLst/>
                  <a:gdLst/>
                  <a:ahLst/>
                  <a:cxnLst>
                    <a:cxn ang="0">
                      <a:pos x="70" y="0"/>
                    </a:cxn>
                    <a:cxn ang="0">
                      <a:pos x="34" y="22"/>
                    </a:cxn>
                    <a:cxn ang="0">
                      <a:pos x="0" y="32"/>
                    </a:cxn>
                    <a:cxn ang="0">
                      <a:pos x="36" y="6"/>
                    </a:cxn>
                    <a:cxn ang="0">
                      <a:pos x="70" y="0"/>
                    </a:cxn>
                  </a:cxnLst>
                  <a:rect l="0" t="0" r="r" b="b"/>
                  <a:pathLst>
                    <a:path w="70" h="32">
                      <a:moveTo>
                        <a:pt x="70" y="0"/>
                      </a:moveTo>
                      <a:lnTo>
                        <a:pt x="34" y="22"/>
                      </a:lnTo>
                      <a:lnTo>
                        <a:pt x="0" y="32"/>
                      </a:lnTo>
                      <a:lnTo>
                        <a:pt x="36" y="6"/>
                      </a:lnTo>
                      <a:lnTo>
                        <a:pt x="70" y="0"/>
                      </a:lnTo>
                      <a:close/>
                    </a:path>
                  </a:pathLst>
                </a:custGeom>
                <a:solidFill>
                  <a:srgbClr val="F2440D"/>
                </a:solidFill>
                <a:ln w="0">
                  <a:solidFill>
                    <a:srgbClr val="F2440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90" name="Freeform 5866"/>
                <p:cNvSpPr>
                  <a:spLocks/>
                </p:cNvSpPr>
                <p:nvPr/>
              </p:nvSpPr>
              <p:spPr bwMode="auto">
                <a:xfrm>
                  <a:off x="3006" y="3248"/>
                  <a:ext cx="70" cy="32"/>
                </a:xfrm>
                <a:custGeom>
                  <a:avLst/>
                  <a:gdLst/>
                  <a:ahLst/>
                  <a:cxnLst>
                    <a:cxn ang="0">
                      <a:pos x="70" y="0"/>
                    </a:cxn>
                    <a:cxn ang="0">
                      <a:pos x="34" y="22"/>
                    </a:cxn>
                    <a:cxn ang="0">
                      <a:pos x="0" y="32"/>
                    </a:cxn>
                    <a:cxn ang="0">
                      <a:pos x="36" y="6"/>
                    </a:cxn>
                    <a:cxn ang="0">
                      <a:pos x="70" y="0"/>
                    </a:cxn>
                  </a:cxnLst>
                  <a:rect l="0" t="0" r="r" b="b"/>
                  <a:pathLst>
                    <a:path w="70" h="32">
                      <a:moveTo>
                        <a:pt x="70" y="0"/>
                      </a:moveTo>
                      <a:lnTo>
                        <a:pt x="34" y="22"/>
                      </a:lnTo>
                      <a:lnTo>
                        <a:pt x="0" y="32"/>
                      </a:lnTo>
                      <a:lnTo>
                        <a:pt x="36" y="6"/>
                      </a:lnTo>
                      <a:lnTo>
                        <a:pt x="7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91" name="Freeform 5867"/>
                <p:cNvSpPr>
                  <a:spLocks/>
                </p:cNvSpPr>
                <p:nvPr/>
              </p:nvSpPr>
              <p:spPr bwMode="auto">
                <a:xfrm>
                  <a:off x="2972" y="3254"/>
                  <a:ext cx="70" cy="44"/>
                </a:xfrm>
                <a:custGeom>
                  <a:avLst/>
                  <a:gdLst/>
                  <a:ahLst/>
                  <a:cxnLst>
                    <a:cxn ang="0">
                      <a:pos x="70" y="0"/>
                    </a:cxn>
                    <a:cxn ang="0">
                      <a:pos x="34" y="26"/>
                    </a:cxn>
                    <a:cxn ang="0">
                      <a:pos x="0" y="44"/>
                    </a:cxn>
                    <a:cxn ang="0">
                      <a:pos x="36" y="18"/>
                    </a:cxn>
                    <a:cxn ang="0">
                      <a:pos x="70" y="0"/>
                    </a:cxn>
                  </a:cxnLst>
                  <a:rect l="0" t="0" r="r" b="b"/>
                  <a:pathLst>
                    <a:path w="70" h="44">
                      <a:moveTo>
                        <a:pt x="70" y="0"/>
                      </a:moveTo>
                      <a:lnTo>
                        <a:pt x="34" y="26"/>
                      </a:lnTo>
                      <a:lnTo>
                        <a:pt x="0" y="44"/>
                      </a:lnTo>
                      <a:lnTo>
                        <a:pt x="36" y="18"/>
                      </a:lnTo>
                      <a:lnTo>
                        <a:pt x="70" y="0"/>
                      </a:lnTo>
                      <a:close/>
                    </a:path>
                  </a:pathLst>
                </a:custGeom>
                <a:solidFill>
                  <a:srgbClr val="DB4B00"/>
                </a:solidFill>
                <a:ln w="0">
                  <a:solidFill>
                    <a:srgbClr val="DB4B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92" name="Freeform 5868"/>
                <p:cNvSpPr>
                  <a:spLocks/>
                </p:cNvSpPr>
                <p:nvPr/>
              </p:nvSpPr>
              <p:spPr bwMode="auto">
                <a:xfrm>
                  <a:off x="2972" y="3254"/>
                  <a:ext cx="70" cy="44"/>
                </a:xfrm>
                <a:custGeom>
                  <a:avLst/>
                  <a:gdLst/>
                  <a:ahLst/>
                  <a:cxnLst>
                    <a:cxn ang="0">
                      <a:pos x="70" y="0"/>
                    </a:cxn>
                    <a:cxn ang="0">
                      <a:pos x="34" y="26"/>
                    </a:cxn>
                    <a:cxn ang="0">
                      <a:pos x="0" y="44"/>
                    </a:cxn>
                    <a:cxn ang="0">
                      <a:pos x="36" y="18"/>
                    </a:cxn>
                    <a:cxn ang="0">
                      <a:pos x="70" y="0"/>
                    </a:cxn>
                  </a:cxnLst>
                  <a:rect l="0" t="0" r="r" b="b"/>
                  <a:pathLst>
                    <a:path w="70" h="44">
                      <a:moveTo>
                        <a:pt x="70" y="0"/>
                      </a:moveTo>
                      <a:lnTo>
                        <a:pt x="34" y="26"/>
                      </a:lnTo>
                      <a:lnTo>
                        <a:pt x="0" y="44"/>
                      </a:lnTo>
                      <a:lnTo>
                        <a:pt x="36" y="18"/>
                      </a:lnTo>
                      <a:lnTo>
                        <a:pt x="7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93" name="Freeform 5869"/>
                <p:cNvSpPr>
                  <a:spLocks/>
                </p:cNvSpPr>
                <p:nvPr/>
              </p:nvSpPr>
              <p:spPr bwMode="auto">
                <a:xfrm>
                  <a:off x="2936" y="3272"/>
                  <a:ext cx="72" cy="56"/>
                </a:xfrm>
                <a:custGeom>
                  <a:avLst/>
                  <a:gdLst/>
                  <a:ahLst/>
                  <a:cxnLst>
                    <a:cxn ang="0">
                      <a:pos x="72" y="0"/>
                    </a:cxn>
                    <a:cxn ang="0">
                      <a:pos x="36" y="26"/>
                    </a:cxn>
                    <a:cxn ang="0">
                      <a:pos x="0" y="56"/>
                    </a:cxn>
                    <a:cxn ang="0">
                      <a:pos x="36" y="30"/>
                    </a:cxn>
                    <a:cxn ang="0">
                      <a:pos x="72" y="0"/>
                    </a:cxn>
                  </a:cxnLst>
                  <a:rect l="0" t="0" r="r" b="b"/>
                  <a:pathLst>
                    <a:path w="72" h="56">
                      <a:moveTo>
                        <a:pt x="72" y="0"/>
                      </a:moveTo>
                      <a:lnTo>
                        <a:pt x="36" y="26"/>
                      </a:lnTo>
                      <a:lnTo>
                        <a:pt x="0" y="56"/>
                      </a:lnTo>
                      <a:lnTo>
                        <a:pt x="36" y="30"/>
                      </a:lnTo>
                      <a:lnTo>
                        <a:pt x="72" y="0"/>
                      </a:lnTo>
                      <a:close/>
                    </a:path>
                  </a:pathLst>
                </a:custGeom>
                <a:solidFill>
                  <a:srgbClr val="00006E"/>
                </a:solidFill>
                <a:ln w="0">
                  <a:solidFill>
                    <a:srgbClr val="00006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94" name="Freeform 5870"/>
                <p:cNvSpPr>
                  <a:spLocks/>
                </p:cNvSpPr>
                <p:nvPr/>
              </p:nvSpPr>
              <p:spPr bwMode="auto">
                <a:xfrm>
                  <a:off x="2936" y="3272"/>
                  <a:ext cx="72" cy="56"/>
                </a:xfrm>
                <a:custGeom>
                  <a:avLst/>
                  <a:gdLst/>
                  <a:ahLst/>
                  <a:cxnLst>
                    <a:cxn ang="0">
                      <a:pos x="72" y="0"/>
                    </a:cxn>
                    <a:cxn ang="0">
                      <a:pos x="36" y="26"/>
                    </a:cxn>
                    <a:cxn ang="0">
                      <a:pos x="0" y="56"/>
                    </a:cxn>
                    <a:cxn ang="0">
                      <a:pos x="36" y="30"/>
                    </a:cxn>
                    <a:cxn ang="0">
                      <a:pos x="72" y="0"/>
                    </a:cxn>
                  </a:cxnLst>
                  <a:rect l="0" t="0" r="r" b="b"/>
                  <a:pathLst>
                    <a:path w="72" h="56">
                      <a:moveTo>
                        <a:pt x="72" y="0"/>
                      </a:moveTo>
                      <a:lnTo>
                        <a:pt x="36" y="26"/>
                      </a:lnTo>
                      <a:lnTo>
                        <a:pt x="0" y="56"/>
                      </a:lnTo>
                      <a:lnTo>
                        <a:pt x="36" y="30"/>
                      </a:lnTo>
                      <a:lnTo>
                        <a:pt x="72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95" name="Freeform 5871"/>
                <p:cNvSpPr>
                  <a:spLocks/>
                </p:cNvSpPr>
                <p:nvPr/>
              </p:nvSpPr>
              <p:spPr bwMode="auto">
                <a:xfrm>
                  <a:off x="2900" y="3302"/>
                  <a:ext cx="72" cy="72"/>
                </a:xfrm>
                <a:custGeom>
                  <a:avLst/>
                  <a:gdLst/>
                  <a:ahLst/>
                  <a:cxnLst>
                    <a:cxn ang="0">
                      <a:pos x="72" y="0"/>
                    </a:cxn>
                    <a:cxn ang="0">
                      <a:pos x="36" y="26"/>
                    </a:cxn>
                    <a:cxn ang="0">
                      <a:pos x="0" y="72"/>
                    </a:cxn>
                    <a:cxn ang="0">
                      <a:pos x="36" y="48"/>
                    </a:cxn>
                    <a:cxn ang="0">
                      <a:pos x="72" y="0"/>
                    </a:cxn>
                  </a:cxnLst>
                  <a:rect l="0" t="0" r="r" b="b"/>
                  <a:pathLst>
                    <a:path w="72" h="72">
                      <a:moveTo>
                        <a:pt x="72" y="0"/>
                      </a:moveTo>
                      <a:lnTo>
                        <a:pt x="36" y="26"/>
                      </a:lnTo>
                      <a:lnTo>
                        <a:pt x="0" y="72"/>
                      </a:lnTo>
                      <a:lnTo>
                        <a:pt x="36" y="48"/>
                      </a:lnTo>
                      <a:lnTo>
                        <a:pt x="72" y="0"/>
                      </a:lnTo>
                      <a:close/>
                    </a:path>
                  </a:pathLst>
                </a:custGeom>
                <a:solidFill>
                  <a:srgbClr val="0000A9"/>
                </a:solidFill>
                <a:ln w="0">
                  <a:solidFill>
                    <a:srgbClr val="0000A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96" name="Freeform 5872"/>
                <p:cNvSpPr>
                  <a:spLocks/>
                </p:cNvSpPr>
                <p:nvPr/>
              </p:nvSpPr>
              <p:spPr bwMode="auto">
                <a:xfrm>
                  <a:off x="2900" y="3302"/>
                  <a:ext cx="72" cy="72"/>
                </a:xfrm>
                <a:custGeom>
                  <a:avLst/>
                  <a:gdLst/>
                  <a:ahLst/>
                  <a:cxnLst>
                    <a:cxn ang="0">
                      <a:pos x="72" y="0"/>
                    </a:cxn>
                    <a:cxn ang="0">
                      <a:pos x="36" y="26"/>
                    </a:cxn>
                    <a:cxn ang="0">
                      <a:pos x="0" y="72"/>
                    </a:cxn>
                    <a:cxn ang="0">
                      <a:pos x="36" y="48"/>
                    </a:cxn>
                    <a:cxn ang="0">
                      <a:pos x="72" y="0"/>
                    </a:cxn>
                  </a:cxnLst>
                  <a:rect l="0" t="0" r="r" b="b"/>
                  <a:pathLst>
                    <a:path w="72" h="72">
                      <a:moveTo>
                        <a:pt x="72" y="0"/>
                      </a:moveTo>
                      <a:lnTo>
                        <a:pt x="36" y="26"/>
                      </a:lnTo>
                      <a:lnTo>
                        <a:pt x="0" y="72"/>
                      </a:lnTo>
                      <a:lnTo>
                        <a:pt x="36" y="48"/>
                      </a:lnTo>
                      <a:lnTo>
                        <a:pt x="72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97" name="Freeform 5873"/>
                <p:cNvSpPr>
                  <a:spLocks/>
                </p:cNvSpPr>
                <p:nvPr/>
              </p:nvSpPr>
              <p:spPr bwMode="auto">
                <a:xfrm>
                  <a:off x="2862" y="3350"/>
                  <a:ext cx="74" cy="84"/>
                </a:xfrm>
                <a:custGeom>
                  <a:avLst/>
                  <a:gdLst/>
                  <a:ahLst/>
                  <a:cxnLst>
                    <a:cxn ang="0">
                      <a:pos x="74" y="0"/>
                    </a:cxn>
                    <a:cxn ang="0">
                      <a:pos x="38" y="24"/>
                    </a:cxn>
                    <a:cxn ang="0">
                      <a:pos x="0" y="84"/>
                    </a:cxn>
                    <a:cxn ang="0">
                      <a:pos x="36" y="68"/>
                    </a:cxn>
                    <a:cxn ang="0">
                      <a:pos x="74" y="0"/>
                    </a:cxn>
                  </a:cxnLst>
                  <a:rect l="0" t="0" r="r" b="b"/>
                  <a:pathLst>
                    <a:path w="74" h="84">
                      <a:moveTo>
                        <a:pt x="74" y="0"/>
                      </a:moveTo>
                      <a:lnTo>
                        <a:pt x="38" y="24"/>
                      </a:lnTo>
                      <a:lnTo>
                        <a:pt x="0" y="84"/>
                      </a:lnTo>
                      <a:lnTo>
                        <a:pt x="36" y="68"/>
                      </a:lnTo>
                      <a:lnTo>
                        <a:pt x="74" y="0"/>
                      </a:lnTo>
                      <a:close/>
                    </a:path>
                  </a:pathLst>
                </a:custGeom>
                <a:solidFill>
                  <a:srgbClr val="0000CF"/>
                </a:solidFill>
                <a:ln w="0">
                  <a:solidFill>
                    <a:srgbClr val="0000C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98" name="Freeform 5874"/>
                <p:cNvSpPr>
                  <a:spLocks/>
                </p:cNvSpPr>
                <p:nvPr/>
              </p:nvSpPr>
              <p:spPr bwMode="auto">
                <a:xfrm>
                  <a:off x="2862" y="3350"/>
                  <a:ext cx="74" cy="84"/>
                </a:xfrm>
                <a:custGeom>
                  <a:avLst/>
                  <a:gdLst/>
                  <a:ahLst/>
                  <a:cxnLst>
                    <a:cxn ang="0">
                      <a:pos x="74" y="0"/>
                    </a:cxn>
                    <a:cxn ang="0">
                      <a:pos x="38" y="24"/>
                    </a:cxn>
                    <a:cxn ang="0">
                      <a:pos x="0" y="84"/>
                    </a:cxn>
                    <a:cxn ang="0">
                      <a:pos x="36" y="68"/>
                    </a:cxn>
                    <a:cxn ang="0">
                      <a:pos x="74" y="0"/>
                    </a:cxn>
                  </a:cxnLst>
                  <a:rect l="0" t="0" r="r" b="b"/>
                  <a:pathLst>
                    <a:path w="74" h="84">
                      <a:moveTo>
                        <a:pt x="74" y="0"/>
                      </a:moveTo>
                      <a:lnTo>
                        <a:pt x="38" y="24"/>
                      </a:lnTo>
                      <a:lnTo>
                        <a:pt x="0" y="84"/>
                      </a:lnTo>
                      <a:lnTo>
                        <a:pt x="36" y="68"/>
                      </a:lnTo>
                      <a:lnTo>
                        <a:pt x="74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499" name="Freeform 5875"/>
                <p:cNvSpPr>
                  <a:spLocks/>
                </p:cNvSpPr>
                <p:nvPr/>
              </p:nvSpPr>
              <p:spPr bwMode="auto">
                <a:xfrm>
                  <a:off x="2826" y="3418"/>
                  <a:ext cx="72" cy="84"/>
                </a:xfrm>
                <a:custGeom>
                  <a:avLst/>
                  <a:gdLst/>
                  <a:ahLst/>
                  <a:cxnLst>
                    <a:cxn ang="0">
                      <a:pos x="72" y="0"/>
                    </a:cxn>
                    <a:cxn ang="0">
                      <a:pos x="36" y="16"/>
                    </a:cxn>
                    <a:cxn ang="0">
                      <a:pos x="0" y="84"/>
                    </a:cxn>
                    <a:cxn ang="0">
                      <a:pos x="36" y="78"/>
                    </a:cxn>
                    <a:cxn ang="0">
                      <a:pos x="72" y="0"/>
                    </a:cxn>
                  </a:cxnLst>
                  <a:rect l="0" t="0" r="r" b="b"/>
                  <a:pathLst>
                    <a:path w="72" h="84">
                      <a:moveTo>
                        <a:pt x="72" y="0"/>
                      </a:moveTo>
                      <a:lnTo>
                        <a:pt x="36" y="16"/>
                      </a:lnTo>
                      <a:lnTo>
                        <a:pt x="0" y="84"/>
                      </a:lnTo>
                      <a:lnTo>
                        <a:pt x="36" y="78"/>
                      </a:lnTo>
                      <a:lnTo>
                        <a:pt x="72" y="0"/>
                      </a:lnTo>
                      <a:close/>
                    </a:path>
                  </a:pathLst>
                </a:custGeom>
                <a:solidFill>
                  <a:srgbClr val="0500D9"/>
                </a:solidFill>
                <a:ln w="0">
                  <a:solidFill>
                    <a:srgbClr val="0500D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00" name="Freeform 5876"/>
                <p:cNvSpPr>
                  <a:spLocks/>
                </p:cNvSpPr>
                <p:nvPr/>
              </p:nvSpPr>
              <p:spPr bwMode="auto">
                <a:xfrm>
                  <a:off x="2826" y="3418"/>
                  <a:ext cx="72" cy="84"/>
                </a:xfrm>
                <a:custGeom>
                  <a:avLst/>
                  <a:gdLst/>
                  <a:ahLst/>
                  <a:cxnLst>
                    <a:cxn ang="0">
                      <a:pos x="72" y="0"/>
                    </a:cxn>
                    <a:cxn ang="0">
                      <a:pos x="36" y="16"/>
                    </a:cxn>
                    <a:cxn ang="0">
                      <a:pos x="0" y="84"/>
                    </a:cxn>
                    <a:cxn ang="0">
                      <a:pos x="36" y="78"/>
                    </a:cxn>
                    <a:cxn ang="0">
                      <a:pos x="72" y="0"/>
                    </a:cxn>
                  </a:cxnLst>
                  <a:rect l="0" t="0" r="r" b="b"/>
                  <a:pathLst>
                    <a:path w="72" h="84">
                      <a:moveTo>
                        <a:pt x="72" y="0"/>
                      </a:moveTo>
                      <a:lnTo>
                        <a:pt x="36" y="16"/>
                      </a:lnTo>
                      <a:lnTo>
                        <a:pt x="0" y="84"/>
                      </a:lnTo>
                      <a:lnTo>
                        <a:pt x="36" y="78"/>
                      </a:lnTo>
                      <a:lnTo>
                        <a:pt x="72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01" name="Freeform 5877"/>
                <p:cNvSpPr>
                  <a:spLocks/>
                </p:cNvSpPr>
                <p:nvPr/>
              </p:nvSpPr>
              <p:spPr bwMode="auto">
                <a:xfrm>
                  <a:off x="2788" y="3496"/>
                  <a:ext cx="74" cy="80"/>
                </a:xfrm>
                <a:custGeom>
                  <a:avLst/>
                  <a:gdLst/>
                  <a:ahLst/>
                  <a:cxnLst>
                    <a:cxn ang="0">
                      <a:pos x="74" y="0"/>
                    </a:cxn>
                    <a:cxn ang="0">
                      <a:pos x="38" y="6"/>
                    </a:cxn>
                    <a:cxn ang="0">
                      <a:pos x="0" y="74"/>
                    </a:cxn>
                    <a:cxn ang="0">
                      <a:pos x="36" y="80"/>
                    </a:cxn>
                    <a:cxn ang="0">
                      <a:pos x="74" y="0"/>
                    </a:cxn>
                  </a:cxnLst>
                  <a:rect l="0" t="0" r="r" b="b"/>
                  <a:pathLst>
                    <a:path w="74" h="80">
                      <a:moveTo>
                        <a:pt x="74" y="0"/>
                      </a:moveTo>
                      <a:lnTo>
                        <a:pt x="38" y="6"/>
                      </a:lnTo>
                      <a:lnTo>
                        <a:pt x="0" y="74"/>
                      </a:lnTo>
                      <a:lnTo>
                        <a:pt x="36" y="80"/>
                      </a:lnTo>
                      <a:lnTo>
                        <a:pt x="74" y="0"/>
                      </a:lnTo>
                      <a:close/>
                    </a:path>
                  </a:pathLst>
                </a:custGeom>
                <a:solidFill>
                  <a:srgbClr val="1B17D5"/>
                </a:solidFill>
                <a:ln w="0">
                  <a:solidFill>
                    <a:srgbClr val="1B17D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02" name="Freeform 5878"/>
                <p:cNvSpPr>
                  <a:spLocks/>
                </p:cNvSpPr>
                <p:nvPr/>
              </p:nvSpPr>
              <p:spPr bwMode="auto">
                <a:xfrm>
                  <a:off x="2788" y="3496"/>
                  <a:ext cx="74" cy="80"/>
                </a:xfrm>
                <a:custGeom>
                  <a:avLst/>
                  <a:gdLst/>
                  <a:ahLst/>
                  <a:cxnLst>
                    <a:cxn ang="0">
                      <a:pos x="74" y="0"/>
                    </a:cxn>
                    <a:cxn ang="0">
                      <a:pos x="38" y="6"/>
                    </a:cxn>
                    <a:cxn ang="0">
                      <a:pos x="0" y="74"/>
                    </a:cxn>
                    <a:cxn ang="0">
                      <a:pos x="36" y="80"/>
                    </a:cxn>
                    <a:cxn ang="0">
                      <a:pos x="74" y="0"/>
                    </a:cxn>
                  </a:cxnLst>
                  <a:rect l="0" t="0" r="r" b="b"/>
                  <a:pathLst>
                    <a:path w="74" h="80">
                      <a:moveTo>
                        <a:pt x="74" y="0"/>
                      </a:moveTo>
                      <a:lnTo>
                        <a:pt x="38" y="6"/>
                      </a:lnTo>
                      <a:lnTo>
                        <a:pt x="0" y="74"/>
                      </a:lnTo>
                      <a:lnTo>
                        <a:pt x="36" y="80"/>
                      </a:lnTo>
                      <a:lnTo>
                        <a:pt x="74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03" name="Freeform 5879"/>
                <p:cNvSpPr>
                  <a:spLocks/>
                </p:cNvSpPr>
                <p:nvPr/>
              </p:nvSpPr>
              <p:spPr bwMode="auto">
                <a:xfrm>
                  <a:off x="2748" y="3570"/>
                  <a:ext cx="76" cy="66"/>
                </a:xfrm>
                <a:custGeom>
                  <a:avLst/>
                  <a:gdLst/>
                  <a:ahLst/>
                  <a:cxnLst>
                    <a:cxn ang="0">
                      <a:pos x="76" y="6"/>
                    </a:cxn>
                    <a:cxn ang="0">
                      <a:pos x="40" y="0"/>
                    </a:cxn>
                    <a:cxn ang="0">
                      <a:pos x="0" y="52"/>
                    </a:cxn>
                    <a:cxn ang="0">
                      <a:pos x="36" y="66"/>
                    </a:cxn>
                    <a:cxn ang="0">
                      <a:pos x="76" y="6"/>
                    </a:cxn>
                  </a:cxnLst>
                  <a:rect l="0" t="0" r="r" b="b"/>
                  <a:pathLst>
                    <a:path w="76" h="66">
                      <a:moveTo>
                        <a:pt x="76" y="6"/>
                      </a:moveTo>
                      <a:lnTo>
                        <a:pt x="40" y="0"/>
                      </a:lnTo>
                      <a:lnTo>
                        <a:pt x="0" y="52"/>
                      </a:lnTo>
                      <a:lnTo>
                        <a:pt x="36" y="66"/>
                      </a:lnTo>
                      <a:lnTo>
                        <a:pt x="76" y="6"/>
                      </a:lnTo>
                      <a:close/>
                    </a:path>
                  </a:pathLst>
                </a:custGeom>
                <a:solidFill>
                  <a:srgbClr val="113BBC"/>
                </a:solidFill>
                <a:ln w="0">
                  <a:solidFill>
                    <a:srgbClr val="113BB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04" name="Freeform 5880"/>
                <p:cNvSpPr>
                  <a:spLocks/>
                </p:cNvSpPr>
                <p:nvPr/>
              </p:nvSpPr>
              <p:spPr bwMode="auto">
                <a:xfrm>
                  <a:off x="2748" y="3570"/>
                  <a:ext cx="76" cy="66"/>
                </a:xfrm>
                <a:custGeom>
                  <a:avLst/>
                  <a:gdLst/>
                  <a:ahLst/>
                  <a:cxnLst>
                    <a:cxn ang="0">
                      <a:pos x="76" y="6"/>
                    </a:cxn>
                    <a:cxn ang="0">
                      <a:pos x="40" y="0"/>
                    </a:cxn>
                    <a:cxn ang="0">
                      <a:pos x="0" y="52"/>
                    </a:cxn>
                    <a:cxn ang="0">
                      <a:pos x="36" y="66"/>
                    </a:cxn>
                    <a:cxn ang="0">
                      <a:pos x="76" y="6"/>
                    </a:cxn>
                  </a:cxnLst>
                  <a:rect l="0" t="0" r="r" b="b"/>
                  <a:pathLst>
                    <a:path w="76" h="66">
                      <a:moveTo>
                        <a:pt x="76" y="6"/>
                      </a:moveTo>
                      <a:lnTo>
                        <a:pt x="40" y="0"/>
                      </a:lnTo>
                      <a:lnTo>
                        <a:pt x="0" y="52"/>
                      </a:lnTo>
                      <a:lnTo>
                        <a:pt x="36" y="66"/>
                      </a:lnTo>
                      <a:lnTo>
                        <a:pt x="76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05" name="Freeform 5881"/>
                <p:cNvSpPr>
                  <a:spLocks/>
                </p:cNvSpPr>
                <p:nvPr/>
              </p:nvSpPr>
              <p:spPr bwMode="auto">
                <a:xfrm>
                  <a:off x="2708" y="3622"/>
                  <a:ext cx="76" cy="34"/>
                </a:xfrm>
                <a:custGeom>
                  <a:avLst/>
                  <a:gdLst/>
                  <a:ahLst/>
                  <a:cxnLst>
                    <a:cxn ang="0">
                      <a:pos x="76" y="14"/>
                    </a:cxn>
                    <a:cxn ang="0">
                      <a:pos x="40" y="0"/>
                    </a:cxn>
                    <a:cxn ang="0">
                      <a:pos x="0" y="18"/>
                    </a:cxn>
                    <a:cxn ang="0">
                      <a:pos x="36" y="34"/>
                    </a:cxn>
                    <a:cxn ang="0">
                      <a:pos x="76" y="14"/>
                    </a:cxn>
                  </a:cxnLst>
                  <a:rect l="0" t="0" r="r" b="b"/>
                  <a:pathLst>
                    <a:path w="76" h="34">
                      <a:moveTo>
                        <a:pt x="76" y="14"/>
                      </a:moveTo>
                      <a:lnTo>
                        <a:pt x="40" y="0"/>
                      </a:lnTo>
                      <a:lnTo>
                        <a:pt x="0" y="18"/>
                      </a:lnTo>
                      <a:lnTo>
                        <a:pt x="36" y="34"/>
                      </a:lnTo>
                      <a:lnTo>
                        <a:pt x="76" y="14"/>
                      </a:lnTo>
                      <a:close/>
                    </a:path>
                  </a:pathLst>
                </a:custGeom>
                <a:solidFill>
                  <a:srgbClr val="007656"/>
                </a:solidFill>
                <a:ln w="0">
                  <a:solidFill>
                    <a:srgbClr val="00765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06" name="Freeform 5882"/>
                <p:cNvSpPr>
                  <a:spLocks/>
                </p:cNvSpPr>
                <p:nvPr/>
              </p:nvSpPr>
              <p:spPr bwMode="auto">
                <a:xfrm>
                  <a:off x="2708" y="3622"/>
                  <a:ext cx="76" cy="34"/>
                </a:xfrm>
                <a:custGeom>
                  <a:avLst/>
                  <a:gdLst/>
                  <a:ahLst/>
                  <a:cxnLst>
                    <a:cxn ang="0">
                      <a:pos x="76" y="14"/>
                    </a:cxn>
                    <a:cxn ang="0">
                      <a:pos x="40" y="0"/>
                    </a:cxn>
                    <a:cxn ang="0">
                      <a:pos x="0" y="18"/>
                    </a:cxn>
                    <a:cxn ang="0">
                      <a:pos x="36" y="34"/>
                    </a:cxn>
                    <a:cxn ang="0">
                      <a:pos x="76" y="14"/>
                    </a:cxn>
                  </a:cxnLst>
                  <a:rect l="0" t="0" r="r" b="b"/>
                  <a:pathLst>
                    <a:path w="76" h="34">
                      <a:moveTo>
                        <a:pt x="76" y="14"/>
                      </a:moveTo>
                      <a:lnTo>
                        <a:pt x="40" y="0"/>
                      </a:lnTo>
                      <a:lnTo>
                        <a:pt x="0" y="18"/>
                      </a:lnTo>
                      <a:lnTo>
                        <a:pt x="36" y="34"/>
                      </a:lnTo>
                      <a:lnTo>
                        <a:pt x="76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07" name="Freeform 5883"/>
                <p:cNvSpPr>
                  <a:spLocks/>
                </p:cNvSpPr>
                <p:nvPr/>
              </p:nvSpPr>
              <p:spPr bwMode="auto">
                <a:xfrm>
                  <a:off x="3698" y="3264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34" y="16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6">
                      <a:moveTo>
                        <a:pt x="54" y="8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34" y="16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08" name="Freeform 5884"/>
                <p:cNvSpPr>
                  <a:spLocks/>
                </p:cNvSpPr>
                <p:nvPr/>
              </p:nvSpPr>
              <p:spPr bwMode="auto">
                <a:xfrm>
                  <a:off x="3698" y="3264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34" y="16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6">
                      <a:moveTo>
                        <a:pt x="54" y="8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34" y="16"/>
                      </a:lnTo>
                      <a:lnTo>
                        <a:pt x="5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09" name="Freeform 5885"/>
                <p:cNvSpPr>
                  <a:spLocks/>
                </p:cNvSpPr>
                <p:nvPr/>
              </p:nvSpPr>
              <p:spPr bwMode="auto">
                <a:xfrm>
                  <a:off x="3678" y="3272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34" y="16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6">
                      <a:moveTo>
                        <a:pt x="54" y="8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34" y="16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10" name="Freeform 5886"/>
                <p:cNvSpPr>
                  <a:spLocks/>
                </p:cNvSpPr>
                <p:nvPr/>
              </p:nvSpPr>
              <p:spPr bwMode="auto">
                <a:xfrm>
                  <a:off x="3678" y="3272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34" y="16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6">
                      <a:moveTo>
                        <a:pt x="54" y="8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34" y="16"/>
                      </a:lnTo>
                      <a:lnTo>
                        <a:pt x="5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11" name="Freeform 5887"/>
                <p:cNvSpPr>
                  <a:spLocks/>
                </p:cNvSpPr>
                <p:nvPr/>
              </p:nvSpPr>
              <p:spPr bwMode="auto">
                <a:xfrm>
                  <a:off x="3656" y="3280"/>
                  <a:ext cx="56" cy="16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4" y="16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6">
                      <a:moveTo>
                        <a:pt x="56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4" y="16"/>
                      </a:lnTo>
                      <a:lnTo>
                        <a:pt x="56" y="8"/>
                      </a:lnTo>
                      <a:close/>
                    </a:path>
                  </a:pathLst>
                </a:custGeom>
                <a:solidFill>
                  <a:srgbClr val="007C45"/>
                </a:solidFill>
                <a:ln w="0">
                  <a:solidFill>
                    <a:srgbClr val="007C4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12" name="Freeform 5888"/>
                <p:cNvSpPr>
                  <a:spLocks/>
                </p:cNvSpPr>
                <p:nvPr/>
              </p:nvSpPr>
              <p:spPr bwMode="auto">
                <a:xfrm>
                  <a:off x="3656" y="3280"/>
                  <a:ext cx="56" cy="16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4" y="16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6">
                      <a:moveTo>
                        <a:pt x="56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4" y="16"/>
                      </a:lnTo>
                      <a:lnTo>
                        <a:pt x="5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13" name="Freeform 5889"/>
                <p:cNvSpPr>
                  <a:spLocks/>
                </p:cNvSpPr>
                <p:nvPr/>
              </p:nvSpPr>
              <p:spPr bwMode="auto">
                <a:xfrm>
                  <a:off x="3634" y="3288"/>
                  <a:ext cx="56" cy="18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6" y="18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8">
                      <a:moveTo>
                        <a:pt x="56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6" y="18"/>
                      </a:lnTo>
                      <a:lnTo>
                        <a:pt x="56" y="8"/>
                      </a:lnTo>
                      <a:close/>
                    </a:path>
                  </a:pathLst>
                </a:custGeom>
                <a:solidFill>
                  <a:srgbClr val="007C42"/>
                </a:solidFill>
                <a:ln w="0">
                  <a:solidFill>
                    <a:srgbClr val="007C4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14" name="Freeform 5890"/>
                <p:cNvSpPr>
                  <a:spLocks/>
                </p:cNvSpPr>
                <p:nvPr/>
              </p:nvSpPr>
              <p:spPr bwMode="auto">
                <a:xfrm>
                  <a:off x="3634" y="3288"/>
                  <a:ext cx="56" cy="18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6" y="18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8">
                      <a:moveTo>
                        <a:pt x="56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6" y="18"/>
                      </a:lnTo>
                      <a:lnTo>
                        <a:pt x="5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15" name="Freeform 5891"/>
                <p:cNvSpPr>
                  <a:spLocks/>
                </p:cNvSpPr>
                <p:nvPr/>
              </p:nvSpPr>
              <p:spPr bwMode="auto">
                <a:xfrm>
                  <a:off x="3612" y="3296"/>
                  <a:ext cx="58" cy="18"/>
                </a:xfrm>
                <a:custGeom>
                  <a:avLst/>
                  <a:gdLst/>
                  <a:ahLst/>
                  <a:cxnLst>
                    <a:cxn ang="0">
                      <a:pos x="58" y="10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6" y="18"/>
                    </a:cxn>
                    <a:cxn ang="0">
                      <a:pos x="58" y="10"/>
                    </a:cxn>
                  </a:cxnLst>
                  <a:rect l="0" t="0" r="r" b="b"/>
                  <a:pathLst>
                    <a:path w="58" h="18">
                      <a:moveTo>
                        <a:pt x="58" y="10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6" y="18"/>
                      </a:lnTo>
                      <a:lnTo>
                        <a:pt x="58" y="10"/>
                      </a:lnTo>
                      <a:close/>
                    </a:path>
                  </a:pathLst>
                </a:custGeom>
                <a:solidFill>
                  <a:srgbClr val="007C3E"/>
                </a:solidFill>
                <a:ln w="0">
                  <a:solidFill>
                    <a:srgbClr val="007C3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16" name="Freeform 5892"/>
                <p:cNvSpPr>
                  <a:spLocks/>
                </p:cNvSpPr>
                <p:nvPr/>
              </p:nvSpPr>
              <p:spPr bwMode="auto">
                <a:xfrm>
                  <a:off x="3612" y="3296"/>
                  <a:ext cx="58" cy="18"/>
                </a:xfrm>
                <a:custGeom>
                  <a:avLst/>
                  <a:gdLst/>
                  <a:ahLst/>
                  <a:cxnLst>
                    <a:cxn ang="0">
                      <a:pos x="58" y="10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6" y="18"/>
                    </a:cxn>
                    <a:cxn ang="0">
                      <a:pos x="58" y="10"/>
                    </a:cxn>
                  </a:cxnLst>
                  <a:rect l="0" t="0" r="r" b="b"/>
                  <a:pathLst>
                    <a:path w="58" h="18">
                      <a:moveTo>
                        <a:pt x="58" y="10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6" y="18"/>
                      </a:lnTo>
                      <a:lnTo>
                        <a:pt x="58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17" name="Freeform 5893"/>
                <p:cNvSpPr>
                  <a:spLocks/>
                </p:cNvSpPr>
                <p:nvPr/>
              </p:nvSpPr>
              <p:spPr bwMode="auto">
                <a:xfrm>
                  <a:off x="3590" y="3304"/>
                  <a:ext cx="58" cy="16"/>
                </a:xfrm>
                <a:custGeom>
                  <a:avLst/>
                  <a:gdLst/>
                  <a:ahLst/>
                  <a:cxnLst>
                    <a:cxn ang="0">
                      <a:pos x="58" y="10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6" y="16"/>
                    </a:cxn>
                    <a:cxn ang="0">
                      <a:pos x="58" y="10"/>
                    </a:cxn>
                  </a:cxnLst>
                  <a:rect l="0" t="0" r="r" b="b"/>
                  <a:pathLst>
                    <a:path w="58" h="16">
                      <a:moveTo>
                        <a:pt x="58" y="10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6" y="16"/>
                      </a:lnTo>
                      <a:lnTo>
                        <a:pt x="58" y="10"/>
                      </a:lnTo>
                      <a:close/>
                    </a:path>
                  </a:pathLst>
                </a:custGeom>
                <a:solidFill>
                  <a:srgbClr val="007C38"/>
                </a:solidFill>
                <a:ln w="0">
                  <a:solidFill>
                    <a:srgbClr val="007C3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18" name="Freeform 5894"/>
                <p:cNvSpPr>
                  <a:spLocks/>
                </p:cNvSpPr>
                <p:nvPr/>
              </p:nvSpPr>
              <p:spPr bwMode="auto">
                <a:xfrm>
                  <a:off x="3590" y="3304"/>
                  <a:ext cx="58" cy="16"/>
                </a:xfrm>
                <a:custGeom>
                  <a:avLst/>
                  <a:gdLst/>
                  <a:ahLst/>
                  <a:cxnLst>
                    <a:cxn ang="0">
                      <a:pos x="58" y="10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6" y="16"/>
                    </a:cxn>
                    <a:cxn ang="0">
                      <a:pos x="58" y="10"/>
                    </a:cxn>
                  </a:cxnLst>
                  <a:rect l="0" t="0" r="r" b="b"/>
                  <a:pathLst>
                    <a:path w="58" h="16">
                      <a:moveTo>
                        <a:pt x="58" y="10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6" y="16"/>
                      </a:lnTo>
                      <a:lnTo>
                        <a:pt x="58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19" name="Freeform 5895"/>
                <p:cNvSpPr>
                  <a:spLocks/>
                </p:cNvSpPr>
                <p:nvPr/>
              </p:nvSpPr>
              <p:spPr bwMode="auto">
                <a:xfrm>
                  <a:off x="3568" y="3312"/>
                  <a:ext cx="58" cy="16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36" y="16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16">
                      <a:moveTo>
                        <a:pt x="58" y="8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36" y="16"/>
                      </a:lnTo>
                      <a:lnTo>
                        <a:pt x="58" y="8"/>
                      </a:lnTo>
                      <a:close/>
                    </a:path>
                  </a:pathLst>
                </a:custGeom>
                <a:solidFill>
                  <a:srgbClr val="007C2F"/>
                </a:solidFill>
                <a:ln w="0">
                  <a:solidFill>
                    <a:srgbClr val="007C2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20" name="Freeform 5896"/>
                <p:cNvSpPr>
                  <a:spLocks/>
                </p:cNvSpPr>
                <p:nvPr/>
              </p:nvSpPr>
              <p:spPr bwMode="auto">
                <a:xfrm>
                  <a:off x="3568" y="3312"/>
                  <a:ext cx="58" cy="16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36" y="16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16">
                      <a:moveTo>
                        <a:pt x="58" y="8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36" y="16"/>
                      </a:lnTo>
                      <a:lnTo>
                        <a:pt x="58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21" name="Freeform 5897"/>
                <p:cNvSpPr>
                  <a:spLocks/>
                </p:cNvSpPr>
                <p:nvPr/>
              </p:nvSpPr>
              <p:spPr bwMode="auto">
                <a:xfrm>
                  <a:off x="3546" y="3318"/>
                  <a:ext cx="58" cy="16"/>
                </a:xfrm>
                <a:custGeom>
                  <a:avLst/>
                  <a:gdLst/>
                  <a:ahLst/>
                  <a:cxnLst>
                    <a:cxn ang="0">
                      <a:pos x="58" y="10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34" y="16"/>
                    </a:cxn>
                    <a:cxn ang="0">
                      <a:pos x="58" y="10"/>
                    </a:cxn>
                  </a:cxnLst>
                  <a:rect l="0" t="0" r="r" b="b"/>
                  <a:pathLst>
                    <a:path w="58" h="16">
                      <a:moveTo>
                        <a:pt x="58" y="10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34" y="16"/>
                      </a:lnTo>
                      <a:lnTo>
                        <a:pt x="58" y="10"/>
                      </a:lnTo>
                      <a:close/>
                    </a:path>
                  </a:pathLst>
                </a:custGeom>
                <a:solidFill>
                  <a:srgbClr val="007A24"/>
                </a:solidFill>
                <a:ln w="0">
                  <a:solidFill>
                    <a:srgbClr val="007A2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22" name="Freeform 5898"/>
                <p:cNvSpPr>
                  <a:spLocks/>
                </p:cNvSpPr>
                <p:nvPr/>
              </p:nvSpPr>
              <p:spPr bwMode="auto">
                <a:xfrm>
                  <a:off x="3546" y="3318"/>
                  <a:ext cx="58" cy="16"/>
                </a:xfrm>
                <a:custGeom>
                  <a:avLst/>
                  <a:gdLst/>
                  <a:ahLst/>
                  <a:cxnLst>
                    <a:cxn ang="0">
                      <a:pos x="58" y="10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34" y="16"/>
                    </a:cxn>
                    <a:cxn ang="0">
                      <a:pos x="58" y="10"/>
                    </a:cxn>
                  </a:cxnLst>
                  <a:rect l="0" t="0" r="r" b="b"/>
                  <a:pathLst>
                    <a:path w="58" h="16">
                      <a:moveTo>
                        <a:pt x="58" y="10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34" y="16"/>
                      </a:lnTo>
                      <a:lnTo>
                        <a:pt x="58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23" name="Freeform 5899"/>
                <p:cNvSpPr>
                  <a:spLocks/>
                </p:cNvSpPr>
                <p:nvPr/>
              </p:nvSpPr>
              <p:spPr bwMode="auto">
                <a:xfrm>
                  <a:off x="3522" y="3324"/>
                  <a:ext cx="58" cy="14"/>
                </a:xfrm>
                <a:custGeom>
                  <a:avLst/>
                  <a:gdLst/>
                  <a:ahLst/>
                  <a:cxnLst>
                    <a:cxn ang="0">
                      <a:pos x="58" y="10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36" y="14"/>
                    </a:cxn>
                    <a:cxn ang="0">
                      <a:pos x="58" y="10"/>
                    </a:cxn>
                  </a:cxnLst>
                  <a:rect l="0" t="0" r="r" b="b"/>
                  <a:pathLst>
                    <a:path w="58" h="14">
                      <a:moveTo>
                        <a:pt x="58" y="10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36" y="14"/>
                      </a:lnTo>
                      <a:lnTo>
                        <a:pt x="58" y="10"/>
                      </a:lnTo>
                      <a:close/>
                    </a:path>
                  </a:pathLst>
                </a:custGeom>
                <a:solidFill>
                  <a:srgbClr val="007816"/>
                </a:solidFill>
                <a:ln w="0">
                  <a:solidFill>
                    <a:srgbClr val="00781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24" name="Freeform 5900"/>
                <p:cNvSpPr>
                  <a:spLocks/>
                </p:cNvSpPr>
                <p:nvPr/>
              </p:nvSpPr>
              <p:spPr bwMode="auto">
                <a:xfrm>
                  <a:off x="3522" y="3324"/>
                  <a:ext cx="58" cy="14"/>
                </a:xfrm>
                <a:custGeom>
                  <a:avLst/>
                  <a:gdLst/>
                  <a:ahLst/>
                  <a:cxnLst>
                    <a:cxn ang="0">
                      <a:pos x="58" y="10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36" y="14"/>
                    </a:cxn>
                    <a:cxn ang="0">
                      <a:pos x="58" y="10"/>
                    </a:cxn>
                  </a:cxnLst>
                  <a:rect l="0" t="0" r="r" b="b"/>
                  <a:pathLst>
                    <a:path w="58" h="14">
                      <a:moveTo>
                        <a:pt x="58" y="10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36" y="14"/>
                      </a:lnTo>
                      <a:lnTo>
                        <a:pt x="58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25" name="Freeform 5901"/>
                <p:cNvSpPr>
                  <a:spLocks/>
                </p:cNvSpPr>
                <p:nvPr/>
              </p:nvSpPr>
              <p:spPr bwMode="auto">
                <a:xfrm>
                  <a:off x="3498" y="3330"/>
                  <a:ext cx="60" cy="10"/>
                </a:xfrm>
                <a:custGeom>
                  <a:avLst/>
                  <a:gdLst/>
                  <a:ahLst/>
                  <a:cxnLst>
                    <a:cxn ang="0">
                      <a:pos x="60" y="8"/>
                    </a:cxn>
                    <a:cxn ang="0">
                      <a:pos x="24" y="0"/>
                    </a:cxn>
                    <a:cxn ang="0">
                      <a:pos x="0" y="2"/>
                    </a:cxn>
                    <a:cxn ang="0">
                      <a:pos x="36" y="10"/>
                    </a:cxn>
                    <a:cxn ang="0">
                      <a:pos x="60" y="8"/>
                    </a:cxn>
                  </a:cxnLst>
                  <a:rect l="0" t="0" r="r" b="b"/>
                  <a:pathLst>
                    <a:path w="60" h="10">
                      <a:moveTo>
                        <a:pt x="60" y="8"/>
                      </a:moveTo>
                      <a:lnTo>
                        <a:pt x="24" y="0"/>
                      </a:lnTo>
                      <a:lnTo>
                        <a:pt x="0" y="2"/>
                      </a:lnTo>
                      <a:lnTo>
                        <a:pt x="36" y="10"/>
                      </a:lnTo>
                      <a:lnTo>
                        <a:pt x="60" y="8"/>
                      </a:lnTo>
                      <a:close/>
                    </a:path>
                  </a:pathLst>
                </a:custGeom>
                <a:solidFill>
                  <a:srgbClr val="007507"/>
                </a:solidFill>
                <a:ln w="0">
                  <a:solidFill>
                    <a:srgbClr val="00750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26" name="Freeform 5902"/>
                <p:cNvSpPr>
                  <a:spLocks/>
                </p:cNvSpPr>
                <p:nvPr/>
              </p:nvSpPr>
              <p:spPr bwMode="auto">
                <a:xfrm>
                  <a:off x="3498" y="3330"/>
                  <a:ext cx="60" cy="10"/>
                </a:xfrm>
                <a:custGeom>
                  <a:avLst/>
                  <a:gdLst/>
                  <a:ahLst/>
                  <a:cxnLst>
                    <a:cxn ang="0">
                      <a:pos x="60" y="8"/>
                    </a:cxn>
                    <a:cxn ang="0">
                      <a:pos x="24" y="0"/>
                    </a:cxn>
                    <a:cxn ang="0">
                      <a:pos x="0" y="2"/>
                    </a:cxn>
                    <a:cxn ang="0">
                      <a:pos x="36" y="10"/>
                    </a:cxn>
                    <a:cxn ang="0">
                      <a:pos x="60" y="8"/>
                    </a:cxn>
                  </a:cxnLst>
                  <a:rect l="0" t="0" r="r" b="b"/>
                  <a:pathLst>
                    <a:path w="60" h="10">
                      <a:moveTo>
                        <a:pt x="60" y="8"/>
                      </a:moveTo>
                      <a:lnTo>
                        <a:pt x="24" y="0"/>
                      </a:lnTo>
                      <a:lnTo>
                        <a:pt x="0" y="2"/>
                      </a:lnTo>
                      <a:lnTo>
                        <a:pt x="36" y="10"/>
                      </a:lnTo>
                      <a:lnTo>
                        <a:pt x="60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27" name="Freeform 5903"/>
                <p:cNvSpPr>
                  <a:spLocks/>
                </p:cNvSpPr>
                <p:nvPr/>
              </p:nvSpPr>
              <p:spPr bwMode="auto">
                <a:xfrm>
                  <a:off x="3474" y="3332"/>
                  <a:ext cx="60" cy="10"/>
                </a:xfrm>
                <a:custGeom>
                  <a:avLst/>
                  <a:gdLst/>
                  <a:ahLst/>
                  <a:cxnLst>
                    <a:cxn ang="0">
                      <a:pos x="60" y="8"/>
                    </a:cxn>
                    <a:cxn ang="0">
                      <a:pos x="24" y="0"/>
                    </a:cxn>
                    <a:cxn ang="0">
                      <a:pos x="0" y="2"/>
                    </a:cxn>
                    <a:cxn ang="0">
                      <a:pos x="36" y="10"/>
                    </a:cxn>
                    <a:cxn ang="0">
                      <a:pos x="60" y="8"/>
                    </a:cxn>
                  </a:cxnLst>
                  <a:rect l="0" t="0" r="r" b="b"/>
                  <a:pathLst>
                    <a:path w="60" h="10">
                      <a:moveTo>
                        <a:pt x="60" y="8"/>
                      </a:moveTo>
                      <a:lnTo>
                        <a:pt x="24" y="0"/>
                      </a:lnTo>
                      <a:lnTo>
                        <a:pt x="0" y="2"/>
                      </a:lnTo>
                      <a:lnTo>
                        <a:pt x="36" y="10"/>
                      </a:lnTo>
                      <a:lnTo>
                        <a:pt x="60" y="8"/>
                      </a:lnTo>
                      <a:close/>
                    </a:path>
                  </a:pathLst>
                </a:custGeom>
                <a:solidFill>
                  <a:srgbClr val="006F00"/>
                </a:solidFill>
                <a:ln w="0">
                  <a:solidFill>
                    <a:srgbClr val="006F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28" name="Freeform 5904"/>
                <p:cNvSpPr>
                  <a:spLocks/>
                </p:cNvSpPr>
                <p:nvPr/>
              </p:nvSpPr>
              <p:spPr bwMode="auto">
                <a:xfrm>
                  <a:off x="3474" y="3332"/>
                  <a:ext cx="60" cy="10"/>
                </a:xfrm>
                <a:custGeom>
                  <a:avLst/>
                  <a:gdLst/>
                  <a:ahLst/>
                  <a:cxnLst>
                    <a:cxn ang="0">
                      <a:pos x="60" y="8"/>
                    </a:cxn>
                    <a:cxn ang="0">
                      <a:pos x="24" y="0"/>
                    </a:cxn>
                    <a:cxn ang="0">
                      <a:pos x="0" y="2"/>
                    </a:cxn>
                    <a:cxn ang="0">
                      <a:pos x="36" y="10"/>
                    </a:cxn>
                    <a:cxn ang="0">
                      <a:pos x="60" y="8"/>
                    </a:cxn>
                  </a:cxnLst>
                  <a:rect l="0" t="0" r="r" b="b"/>
                  <a:pathLst>
                    <a:path w="60" h="10">
                      <a:moveTo>
                        <a:pt x="60" y="8"/>
                      </a:moveTo>
                      <a:lnTo>
                        <a:pt x="24" y="0"/>
                      </a:lnTo>
                      <a:lnTo>
                        <a:pt x="0" y="2"/>
                      </a:lnTo>
                      <a:lnTo>
                        <a:pt x="36" y="10"/>
                      </a:lnTo>
                      <a:lnTo>
                        <a:pt x="60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29" name="Freeform 5905"/>
                <p:cNvSpPr>
                  <a:spLocks/>
                </p:cNvSpPr>
                <p:nvPr/>
              </p:nvSpPr>
              <p:spPr bwMode="auto">
                <a:xfrm>
                  <a:off x="3450" y="3334"/>
                  <a:ext cx="60" cy="8"/>
                </a:xfrm>
                <a:custGeom>
                  <a:avLst/>
                  <a:gdLst/>
                  <a:ahLst/>
                  <a:cxnLst>
                    <a:cxn ang="0">
                      <a:pos x="60" y="8"/>
                    </a:cxn>
                    <a:cxn ang="0">
                      <a:pos x="24" y="0"/>
                    </a:cxn>
                    <a:cxn ang="0">
                      <a:pos x="0" y="0"/>
                    </a:cxn>
                    <a:cxn ang="0">
                      <a:pos x="36" y="8"/>
                    </a:cxn>
                    <a:cxn ang="0">
                      <a:pos x="60" y="8"/>
                    </a:cxn>
                  </a:cxnLst>
                  <a:rect l="0" t="0" r="r" b="b"/>
                  <a:pathLst>
                    <a:path w="60" h="8">
                      <a:moveTo>
                        <a:pt x="60" y="8"/>
                      </a:moveTo>
                      <a:lnTo>
                        <a:pt x="24" y="0"/>
                      </a:lnTo>
                      <a:lnTo>
                        <a:pt x="0" y="0"/>
                      </a:lnTo>
                      <a:lnTo>
                        <a:pt x="36" y="8"/>
                      </a:lnTo>
                      <a:lnTo>
                        <a:pt x="60" y="8"/>
                      </a:lnTo>
                      <a:close/>
                    </a:path>
                  </a:pathLst>
                </a:custGeom>
                <a:solidFill>
                  <a:srgbClr val="006800"/>
                </a:solidFill>
                <a:ln w="0">
                  <a:solidFill>
                    <a:srgbClr val="0068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30" name="Freeform 5906"/>
                <p:cNvSpPr>
                  <a:spLocks/>
                </p:cNvSpPr>
                <p:nvPr/>
              </p:nvSpPr>
              <p:spPr bwMode="auto">
                <a:xfrm>
                  <a:off x="3450" y="3334"/>
                  <a:ext cx="60" cy="8"/>
                </a:xfrm>
                <a:custGeom>
                  <a:avLst/>
                  <a:gdLst/>
                  <a:ahLst/>
                  <a:cxnLst>
                    <a:cxn ang="0">
                      <a:pos x="60" y="8"/>
                    </a:cxn>
                    <a:cxn ang="0">
                      <a:pos x="24" y="0"/>
                    </a:cxn>
                    <a:cxn ang="0">
                      <a:pos x="0" y="0"/>
                    </a:cxn>
                    <a:cxn ang="0">
                      <a:pos x="36" y="8"/>
                    </a:cxn>
                    <a:cxn ang="0">
                      <a:pos x="60" y="8"/>
                    </a:cxn>
                  </a:cxnLst>
                  <a:rect l="0" t="0" r="r" b="b"/>
                  <a:pathLst>
                    <a:path w="60" h="8">
                      <a:moveTo>
                        <a:pt x="60" y="8"/>
                      </a:moveTo>
                      <a:lnTo>
                        <a:pt x="24" y="0"/>
                      </a:lnTo>
                      <a:lnTo>
                        <a:pt x="0" y="0"/>
                      </a:lnTo>
                      <a:lnTo>
                        <a:pt x="36" y="8"/>
                      </a:lnTo>
                      <a:lnTo>
                        <a:pt x="60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31" name="Freeform 5907"/>
                <p:cNvSpPr>
                  <a:spLocks/>
                </p:cNvSpPr>
                <p:nvPr/>
              </p:nvSpPr>
              <p:spPr bwMode="auto">
                <a:xfrm>
                  <a:off x="3424" y="3334"/>
                  <a:ext cx="62" cy="8"/>
                </a:xfrm>
                <a:custGeom>
                  <a:avLst/>
                  <a:gdLst/>
                  <a:ahLst/>
                  <a:cxnLst>
                    <a:cxn ang="0">
                      <a:pos x="62" y="8"/>
                    </a:cxn>
                    <a:cxn ang="0">
                      <a:pos x="26" y="0"/>
                    </a:cxn>
                    <a:cxn ang="0">
                      <a:pos x="0" y="0"/>
                    </a:cxn>
                    <a:cxn ang="0">
                      <a:pos x="36" y="4"/>
                    </a:cxn>
                    <a:cxn ang="0">
                      <a:pos x="62" y="8"/>
                    </a:cxn>
                  </a:cxnLst>
                  <a:rect l="0" t="0" r="r" b="b"/>
                  <a:pathLst>
                    <a:path w="62" h="8">
                      <a:moveTo>
                        <a:pt x="62" y="8"/>
                      </a:moveTo>
                      <a:lnTo>
                        <a:pt x="26" y="0"/>
                      </a:lnTo>
                      <a:lnTo>
                        <a:pt x="0" y="0"/>
                      </a:lnTo>
                      <a:lnTo>
                        <a:pt x="36" y="4"/>
                      </a:lnTo>
                      <a:lnTo>
                        <a:pt x="62" y="8"/>
                      </a:lnTo>
                      <a:close/>
                    </a:path>
                  </a:pathLst>
                </a:custGeom>
                <a:solidFill>
                  <a:srgbClr val="005E00"/>
                </a:solidFill>
                <a:ln w="0">
                  <a:solidFill>
                    <a:srgbClr val="005E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32" name="Freeform 5908"/>
                <p:cNvSpPr>
                  <a:spLocks/>
                </p:cNvSpPr>
                <p:nvPr/>
              </p:nvSpPr>
              <p:spPr bwMode="auto">
                <a:xfrm>
                  <a:off x="3424" y="3334"/>
                  <a:ext cx="62" cy="8"/>
                </a:xfrm>
                <a:custGeom>
                  <a:avLst/>
                  <a:gdLst/>
                  <a:ahLst/>
                  <a:cxnLst>
                    <a:cxn ang="0">
                      <a:pos x="62" y="8"/>
                    </a:cxn>
                    <a:cxn ang="0">
                      <a:pos x="26" y="0"/>
                    </a:cxn>
                    <a:cxn ang="0">
                      <a:pos x="0" y="0"/>
                    </a:cxn>
                    <a:cxn ang="0">
                      <a:pos x="36" y="4"/>
                    </a:cxn>
                    <a:cxn ang="0">
                      <a:pos x="62" y="8"/>
                    </a:cxn>
                  </a:cxnLst>
                  <a:rect l="0" t="0" r="r" b="b"/>
                  <a:pathLst>
                    <a:path w="62" h="8">
                      <a:moveTo>
                        <a:pt x="62" y="8"/>
                      </a:moveTo>
                      <a:lnTo>
                        <a:pt x="26" y="0"/>
                      </a:lnTo>
                      <a:lnTo>
                        <a:pt x="0" y="0"/>
                      </a:lnTo>
                      <a:lnTo>
                        <a:pt x="36" y="4"/>
                      </a:lnTo>
                      <a:lnTo>
                        <a:pt x="62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33" name="Freeform 5909"/>
                <p:cNvSpPr>
                  <a:spLocks/>
                </p:cNvSpPr>
                <p:nvPr/>
              </p:nvSpPr>
              <p:spPr bwMode="auto">
                <a:xfrm>
                  <a:off x="3398" y="3330"/>
                  <a:ext cx="62" cy="8"/>
                </a:xfrm>
                <a:custGeom>
                  <a:avLst/>
                  <a:gdLst/>
                  <a:ahLst/>
                  <a:cxnLst>
                    <a:cxn ang="0">
                      <a:pos x="62" y="8"/>
                    </a:cxn>
                    <a:cxn ang="0">
                      <a:pos x="26" y="4"/>
                    </a:cxn>
                    <a:cxn ang="0">
                      <a:pos x="0" y="0"/>
                    </a:cxn>
                    <a:cxn ang="0">
                      <a:pos x="38" y="4"/>
                    </a:cxn>
                    <a:cxn ang="0">
                      <a:pos x="62" y="8"/>
                    </a:cxn>
                  </a:cxnLst>
                  <a:rect l="0" t="0" r="r" b="b"/>
                  <a:pathLst>
                    <a:path w="62" h="8">
                      <a:moveTo>
                        <a:pt x="62" y="8"/>
                      </a:moveTo>
                      <a:lnTo>
                        <a:pt x="26" y="4"/>
                      </a:lnTo>
                      <a:lnTo>
                        <a:pt x="0" y="0"/>
                      </a:lnTo>
                      <a:lnTo>
                        <a:pt x="38" y="4"/>
                      </a:lnTo>
                      <a:lnTo>
                        <a:pt x="62" y="8"/>
                      </a:lnTo>
                      <a:close/>
                    </a:path>
                  </a:pathLst>
                </a:custGeom>
                <a:solidFill>
                  <a:srgbClr val="CD0043"/>
                </a:solidFill>
                <a:ln w="0">
                  <a:solidFill>
                    <a:srgbClr val="CD004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34" name="Freeform 5910"/>
                <p:cNvSpPr>
                  <a:spLocks/>
                </p:cNvSpPr>
                <p:nvPr/>
              </p:nvSpPr>
              <p:spPr bwMode="auto">
                <a:xfrm>
                  <a:off x="3398" y="3330"/>
                  <a:ext cx="62" cy="8"/>
                </a:xfrm>
                <a:custGeom>
                  <a:avLst/>
                  <a:gdLst/>
                  <a:ahLst/>
                  <a:cxnLst>
                    <a:cxn ang="0">
                      <a:pos x="62" y="8"/>
                    </a:cxn>
                    <a:cxn ang="0">
                      <a:pos x="26" y="4"/>
                    </a:cxn>
                    <a:cxn ang="0">
                      <a:pos x="0" y="0"/>
                    </a:cxn>
                    <a:cxn ang="0">
                      <a:pos x="38" y="4"/>
                    </a:cxn>
                    <a:cxn ang="0">
                      <a:pos x="62" y="8"/>
                    </a:cxn>
                  </a:cxnLst>
                  <a:rect l="0" t="0" r="r" b="b"/>
                  <a:pathLst>
                    <a:path w="62" h="8">
                      <a:moveTo>
                        <a:pt x="62" y="8"/>
                      </a:moveTo>
                      <a:lnTo>
                        <a:pt x="26" y="4"/>
                      </a:lnTo>
                      <a:lnTo>
                        <a:pt x="0" y="0"/>
                      </a:lnTo>
                      <a:lnTo>
                        <a:pt x="38" y="4"/>
                      </a:lnTo>
                      <a:lnTo>
                        <a:pt x="62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35" name="Freeform 5911"/>
                <p:cNvSpPr>
                  <a:spLocks/>
                </p:cNvSpPr>
                <p:nvPr/>
              </p:nvSpPr>
              <p:spPr bwMode="auto">
                <a:xfrm>
                  <a:off x="3372" y="3326"/>
                  <a:ext cx="64" cy="8"/>
                </a:xfrm>
                <a:custGeom>
                  <a:avLst/>
                  <a:gdLst/>
                  <a:ahLst/>
                  <a:cxnLst>
                    <a:cxn ang="0">
                      <a:pos x="64" y="8"/>
                    </a:cxn>
                    <a:cxn ang="0">
                      <a:pos x="26" y="4"/>
                    </a:cxn>
                    <a:cxn ang="0">
                      <a:pos x="0" y="0"/>
                    </a:cxn>
                    <a:cxn ang="0">
                      <a:pos x="38" y="2"/>
                    </a:cxn>
                    <a:cxn ang="0">
                      <a:pos x="64" y="8"/>
                    </a:cxn>
                  </a:cxnLst>
                  <a:rect l="0" t="0" r="r" b="b"/>
                  <a:pathLst>
                    <a:path w="64" h="8">
                      <a:moveTo>
                        <a:pt x="64" y="8"/>
                      </a:moveTo>
                      <a:lnTo>
                        <a:pt x="26" y="4"/>
                      </a:lnTo>
                      <a:lnTo>
                        <a:pt x="0" y="0"/>
                      </a:lnTo>
                      <a:lnTo>
                        <a:pt x="38" y="2"/>
                      </a:lnTo>
                      <a:lnTo>
                        <a:pt x="64" y="8"/>
                      </a:lnTo>
                      <a:close/>
                    </a:path>
                  </a:pathLst>
                </a:custGeom>
                <a:solidFill>
                  <a:srgbClr val="DA0054"/>
                </a:solidFill>
                <a:ln w="0">
                  <a:solidFill>
                    <a:srgbClr val="DA005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36" name="Freeform 5912"/>
                <p:cNvSpPr>
                  <a:spLocks/>
                </p:cNvSpPr>
                <p:nvPr/>
              </p:nvSpPr>
              <p:spPr bwMode="auto">
                <a:xfrm>
                  <a:off x="3372" y="3326"/>
                  <a:ext cx="64" cy="8"/>
                </a:xfrm>
                <a:custGeom>
                  <a:avLst/>
                  <a:gdLst/>
                  <a:ahLst/>
                  <a:cxnLst>
                    <a:cxn ang="0">
                      <a:pos x="64" y="8"/>
                    </a:cxn>
                    <a:cxn ang="0">
                      <a:pos x="26" y="4"/>
                    </a:cxn>
                    <a:cxn ang="0">
                      <a:pos x="0" y="0"/>
                    </a:cxn>
                    <a:cxn ang="0">
                      <a:pos x="38" y="2"/>
                    </a:cxn>
                    <a:cxn ang="0">
                      <a:pos x="64" y="8"/>
                    </a:cxn>
                  </a:cxnLst>
                  <a:rect l="0" t="0" r="r" b="b"/>
                  <a:pathLst>
                    <a:path w="64" h="8">
                      <a:moveTo>
                        <a:pt x="64" y="8"/>
                      </a:moveTo>
                      <a:lnTo>
                        <a:pt x="26" y="4"/>
                      </a:lnTo>
                      <a:lnTo>
                        <a:pt x="0" y="0"/>
                      </a:lnTo>
                      <a:lnTo>
                        <a:pt x="38" y="2"/>
                      </a:lnTo>
                      <a:lnTo>
                        <a:pt x="6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37" name="Freeform 5913"/>
                <p:cNvSpPr>
                  <a:spLocks/>
                </p:cNvSpPr>
                <p:nvPr/>
              </p:nvSpPr>
              <p:spPr bwMode="auto">
                <a:xfrm>
                  <a:off x="3346" y="3320"/>
                  <a:ext cx="64" cy="8"/>
                </a:xfrm>
                <a:custGeom>
                  <a:avLst/>
                  <a:gdLst/>
                  <a:ahLst/>
                  <a:cxnLst>
                    <a:cxn ang="0">
                      <a:pos x="64" y="8"/>
                    </a:cxn>
                    <a:cxn ang="0">
                      <a:pos x="26" y="6"/>
                    </a:cxn>
                    <a:cxn ang="0">
                      <a:pos x="0" y="0"/>
                    </a:cxn>
                    <a:cxn ang="0">
                      <a:pos x="36" y="0"/>
                    </a:cxn>
                    <a:cxn ang="0">
                      <a:pos x="64" y="8"/>
                    </a:cxn>
                  </a:cxnLst>
                  <a:rect l="0" t="0" r="r" b="b"/>
                  <a:pathLst>
                    <a:path w="64" h="8">
                      <a:moveTo>
                        <a:pt x="64" y="8"/>
                      </a:moveTo>
                      <a:lnTo>
                        <a:pt x="26" y="6"/>
                      </a:lnTo>
                      <a:lnTo>
                        <a:pt x="0" y="0"/>
                      </a:lnTo>
                      <a:lnTo>
                        <a:pt x="36" y="0"/>
                      </a:lnTo>
                      <a:lnTo>
                        <a:pt x="64" y="8"/>
                      </a:lnTo>
                      <a:close/>
                    </a:path>
                  </a:pathLst>
                </a:custGeom>
                <a:solidFill>
                  <a:srgbClr val="E30061"/>
                </a:solidFill>
                <a:ln w="0">
                  <a:solidFill>
                    <a:srgbClr val="E3006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38" name="Freeform 5914"/>
                <p:cNvSpPr>
                  <a:spLocks/>
                </p:cNvSpPr>
                <p:nvPr/>
              </p:nvSpPr>
              <p:spPr bwMode="auto">
                <a:xfrm>
                  <a:off x="3346" y="3320"/>
                  <a:ext cx="64" cy="8"/>
                </a:xfrm>
                <a:custGeom>
                  <a:avLst/>
                  <a:gdLst/>
                  <a:ahLst/>
                  <a:cxnLst>
                    <a:cxn ang="0">
                      <a:pos x="64" y="8"/>
                    </a:cxn>
                    <a:cxn ang="0">
                      <a:pos x="26" y="6"/>
                    </a:cxn>
                    <a:cxn ang="0">
                      <a:pos x="0" y="0"/>
                    </a:cxn>
                    <a:cxn ang="0">
                      <a:pos x="36" y="0"/>
                    </a:cxn>
                    <a:cxn ang="0">
                      <a:pos x="64" y="8"/>
                    </a:cxn>
                  </a:cxnLst>
                  <a:rect l="0" t="0" r="r" b="b"/>
                  <a:pathLst>
                    <a:path w="64" h="8">
                      <a:moveTo>
                        <a:pt x="64" y="8"/>
                      </a:moveTo>
                      <a:lnTo>
                        <a:pt x="26" y="6"/>
                      </a:lnTo>
                      <a:lnTo>
                        <a:pt x="0" y="0"/>
                      </a:lnTo>
                      <a:lnTo>
                        <a:pt x="36" y="0"/>
                      </a:lnTo>
                      <a:lnTo>
                        <a:pt x="6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39" name="Freeform 5915"/>
                <p:cNvSpPr>
                  <a:spLocks/>
                </p:cNvSpPr>
                <p:nvPr/>
              </p:nvSpPr>
              <p:spPr bwMode="auto">
                <a:xfrm>
                  <a:off x="3320" y="3310"/>
                  <a:ext cx="62" cy="10"/>
                </a:xfrm>
                <a:custGeom>
                  <a:avLst/>
                  <a:gdLst/>
                  <a:ahLst/>
                  <a:cxnLst>
                    <a:cxn ang="0">
                      <a:pos x="62" y="10"/>
                    </a:cxn>
                    <a:cxn ang="0">
                      <a:pos x="26" y="10"/>
                    </a:cxn>
                    <a:cxn ang="0">
                      <a:pos x="0" y="2"/>
                    </a:cxn>
                    <a:cxn ang="0">
                      <a:pos x="36" y="0"/>
                    </a:cxn>
                    <a:cxn ang="0">
                      <a:pos x="62" y="10"/>
                    </a:cxn>
                  </a:cxnLst>
                  <a:rect l="0" t="0" r="r" b="b"/>
                  <a:pathLst>
                    <a:path w="62" h="10">
                      <a:moveTo>
                        <a:pt x="62" y="10"/>
                      </a:moveTo>
                      <a:lnTo>
                        <a:pt x="26" y="10"/>
                      </a:lnTo>
                      <a:lnTo>
                        <a:pt x="0" y="2"/>
                      </a:lnTo>
                      <a:lnTo>
                        <a:pt x="36" y="0"/>
                      </a:lnTo>
                      <a:lnTo>
                        <a:pt x="62" y="10"/>
                      </a:lnTo>
                      <a:close/>
                    </a:path>
                  </a:pathLst>
                </a:custGeom>
                <a:solidFill>
                  <a:srgbClr val="EB006C"/>
                </a:solidFill>
                <a:ln w="0">
                  <a:solidFill>
                    <a:srgbClr val="EB006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40" name="Freeform 5916"/>
                <p:cNvSpPr>
                  <a:spLocks/>
                </p:cNvSpPr>
                <p:nvPr/>
              </p:nvSpPr>
              <p:spPr bwMode="auto">
                <a:xfrm>
                  <a:off x="3320" y="3310"/>
                  <a:ext cx="62" cy="10"/>
                </a:xfrm>
                <a:custGeom>
                  <a:avLst/>
                  <a:gdLst/>
                  <a:ahLst/>
                  <a:cxnLst>
                    <a:cxn ang="0">
                      <a:pos x="62" y="10"/>
                    </a:cxn>
                    <a:cxn ang="0">
                      <a:pos x="26" y="10"/>
                    </a:cxn>
                    <a:cxn ang="0">
                      <a:pos x="0" y="2"/>
                    </a:cxn>
                    <a:cxn ang="0">
                      <a:pos x="36" y="0"/>
                    </a:cxn>
                    <a:cxn ang="0">
                      <a:pos x="62" y="10"/>
                    </a:cxn>
                  </a:cxnLst>
                  <a:rect l="0" t="0" r="r" b="b"/>
                  <a:pathLst>
                    <a:path w="62" h="10">
                      <a:moveTo>
                        <a:pt x="62" y="10"/>
                      </a:moveTo>
                      <a:lnTo>
                        <a:pt x="26" y="10"/>
                      </a:lnTo>
                      <a:lnTo>
                        <a:pt x="0" y="2"/>
                      </a:lnTo>
                      <a:lnTo>
                        <a:pt x="36" y="0"/>
                      </a:lnTo>
                      <a:lnTo>
                        <a:pt x="62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41" name="Freeform 5917"/>
                <p:cNvSpPr>
                  <a:spLocks/>
                </p:cNvSpPr>
                <p:nvPr/>
              </p:nvSpPr>
              <p:spPr bwMode="auto">
                <a:xfrm>
                  <a:off x="3292" y="3298"/>
                  <a:ext cx="64" cy="14"/>
                </a:xfrm>
                <a:custGeom>
                  <a:avLst/>
                  <a:gdLst/>
                  <a:ahLst/>
                  <a:cxnLst>
                    <a:cxn ang="0">
                      <a:pos x="64" y="12"/>
                    </a:cxn>
                    <a:cxn ang="0">
                      <a:pos x="28" y="14"/>
                    </a:cxn>
                    <a:cxn ang="0">
                      <a:pos x="0" y="4"/>
                    </a:cxn>
                    <a:cxn ang="0">
                      <a:pos x="36" y="0"/>
                    </a:cxn>
                    <a:cxn ang="0">
                      <a:pos x="64" y="12"/>
                    </a:cxn>
                  </a:cxnLst>
                  <a:rect l="0" t="0" r="r" b="b"/>
                  <a:pathLst>
                    <a:path w="64" h="14">
                      <a:moveTo>
                        <a:pt x="64" y="12"/>
                      </a:moveTo>
                      <a:lnTo>
                        <a:pt x="28" y="14"/>
                      </a:lnTo>
                      <a:lnTo>
                        <a:pt x="0" y="4"/>
                      </a:lnTo>
                      <a:lnTo>
                        <a:pt x="36" y="0"/>
                      </a:lnTo>
                      <a:lnTo>
                        <a:pt x="64" y="12"/>
                      </a:lnTo>
                      <a:close/>
                    </a:path>
                  </a:pathLst>
                </a:custGeom>
                <a:solidFill>
                  <a:srgbClr val="F10074"/>
                </a:solidFill>
                <a:ln w="0">
                  <a:solidFill>
                    <a:srgbClr val="F1007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42" name="Freeform 5918"/>
                <p:cNvSpPr>
                  <a:spLocks/>
                </p:cNvSpPr>
                <p:nvPr/>
              </p:nvSpPr>
              <p:spPr bwMode="auto">
                <a:xfrm>
                  <a:off x="3292" y="3298"/>
                  <a:ext cx="64" cy="14"/>
                </a:xfrm>
                <a:custGeom>
                  <a:avLst/>
                  <a:gdLst/>
                  <a:ahLst/>
                  <a:cxnLst>
                    <a:cxn ang="0">
                      <a:pos x="64" y="12"/>
                    </a:cxn>
                    <a:cxn ang="0">
                      <a:pos x="28" y="14"/>
                    </a:cxn>
                    <a:cxn ang="0">
                      <a:pos x="0" y="4"/>
                    </a:cxn>
                    <a:cxn ang="0">
                      <a:pos x="36" y="0"/>
                    </a:cxn>
                    <a:cxn ang="0">
                      <a:pos x="64" y="12"/>
                    </a:cxn>
                  </a:cxnLst>
                  <a:rect l="0" t="0" r="r" b="b"/>
                  <a:pathLst>
                    <a:path w="64" h="14">
                      <a:moveTo>
                        <a:pt x="64" y="12"/>
                      </a:moveTo>
                      <a:lnTo>
                        <a:pt x="28" y="14"/>
                      </a:lnTo>
                      <a:lnTo>
                        <a:pt x="0" y="4"/>
                      </a:lnTo>
                      <a:lnTo>
                        <a:pt x="36" y="0"/>
                      </a:lnTo>
                      <a:lnTo>
                        <a:pt x="64" y="1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43" name="Freeform 5919"/>
                <p:cNvSpPr>
                  <a:spLocks/>
                </p:cNvSpPr>
                <p:nvPr/>
              </p:nvSpPr>
              <p:spPr bwMode="auto">
                <a:xfrm>
                  <a:off x="3264" y="3286"/>
                  <a:ext cx="64" cy="16"/>
                </a:xfrm>
                <a:custGeom>
                  <a:avLst/>
                  <a:gdLst/>
                  <a:ahLst/>
                  <a:cxnLst>
                    <a:cxn ang="0">
                      <a:pos x="64" y="12"/>
                    </a:cxn>
                    <a:cxn ang="0">
                      <a:pos x="28" y="16"/>
                    </a:cxn>
                    <a:cxn ang="0">
                      <a:pos x="0" y="6"/>
                    </a:cxn>
                    <a:cxn ang="0">
                      <a:pos x="36" y="0"/>
                    </a:cxn>
                    <a:cxn ang="0">
                      <a:pos x="64" y="12"/>
                    </a:cxn>
                  </a:cxnLst>
                  <a:rect l="0" t="0" r="r" b="b"/>
                  <a:pathLst>
                    <a:path w="64" h="16">
                      <a:moveTo>
                        <a:pt x="64" y="12"/>
                      </a:moveTo>
                      <a:lnTo>
                        <a:pt x="28" y="16"/>
                      </a:lnTo>
                      <a:lnTo>
                        <a:pt x="0" y="6"/>
                      </a:lnTo>
                      <a:lnTo>
                        <a:pt x="36" y="0"/>
                      </a:lnTo>
                      <a:lnTo>
                        <a:pt x="64" y="12"/>
                      </a:lnTo>
                      <a:close/>
                    </a:path>
                  </a:pathLst>
                </a:custGeom>
                <a:solidFill>
                  <a:srgbClr val="F50079"/>
                </a:solidFill>
                <a:ln w="0">
                  <a:solidFill>
                    <a:srgbClr val="F5007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44" name="Freeform 5920"/>
                <p:cNvSpPr>
                  <a:spLocks/>
                </p:cNvSpPr>
                <p:nvPr/>
              </p:nvSpPr>
              <p:spPr bwMode="auto">
                <a:xfrm>
                  <a:off x="3264" y="3286"/>
                  <a:ext cx="64" cy="16"/>
                </a:xfrm>
                <a:custGeom>
                  <a:avLst/>
                  <a:gdLst/>
                  <a:ahLst/>
                  <a:cxnLst>
                    <a:cxn ang="0">
                      <a:pos x="64" y="12"/>
                    </a:cxn>
                    <a:cxn ang="0">
                      <a:pos x="28" y="16"/>
                    </a:cxn>
                    <a:cxn ang="0">
                      <a:pos x="0" y="6"/>
                    </a:cxn>
                    <a:cxn ang="0">
                      <a:pos x="36" y="0"/>
                    </a:cxn>
                    <a:cxn ang="0">
                      <a:pos x="64" y="12"/>
                    </a:cxn>
                  </a:cxnLst>
                  <a:rect l="0" t="0" r="r" b="b"/>
                  <a:pathLst>
                    <a:path w="64" h="16">
                      <a:moveTo>
                        <a:pt x="64" y="12"/>
                      </a:moveTo>
                      <a:lnTo>
                        <a:pt x="28" y="16"/>
                      </a:lnTo>
                      <a:lnTo>
                        <a:pt x="0" y="6"/>
                      </a:lnTo>
                      <a:lnTo>
                        <a:pt x="36" y="0"/>
                      </a:lnTo>
                      <a:lnTo>
                        <a:pt x="64" y="1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45" name="Freeform 5921"/>
                <p:cNvSpPr>
                  <a:spLocks/>
                </p:cNvSpPr>
                <p:nvPr/>
              </p:nvSpPr>
              <p:spPr bwMode="auto">
                <a:xfrm>
                  <a:off x="3234" y="3272"/>
                  <a:ext cx="66" cy="20"/>
                </a:xfrm>
                <a:custGeom>
                  <a:avLst/>
                  <a:gdLst/>
                  <a:ahLst/>
                  <a:cxnLst>
                    <a:cxn ang="0">
                      <a:pos x="66" y="14"/>
                    </a:cxn>
                    <a:cxn ang="0">
                      <a:pos x="30" y="20"/>
                    </a:cxn>
                    <a:cxn ang="0">
                      <a:pos x="0" y="10"/>
                    </a:cxn>
                    <a:cxn ang="0">
                      <a:pos x="38" y="0"/>
                    </a:cxn>
                    <a:cxn ang="0">
                      <a:pos x="66" y="14"/>
                    </a:cxn>
                  </a:cxnLst>
                  <a:rect l="0" t="0" r="r" b="b"/>
                  <a:pathLst>
                    <a:path w="66" h="20">
                      <a:moveTo>
                        <a:pt x="66" y="14"/>
                      </a:moveTo>
                      <a:lnTo>
                        <a:pt x="30" y="20"/>
                      </a:lnTo>
                      <a:lnTo>
                        <a:pt x="0" y="10"/>
                      </a:lnTo>
                      <a:lnTo>
                        <a:pt x="38" y="0"/>
                      </a:lnTo>
                      <a:lnTo>
                        <a:pt x="66" y="14"/>
                      </a:lnTo>
                      <a:close/>
                    </a:path>
                  </a:pathLst>
                </a:custGeom>
                <a:solidFill>
                  <a:srgbClr val="F8027B"/>
                </a:solidFill>
                <a:ln w="0">
                  <a:solidFill>
                    <a:srgbClr val="F8027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46" name="Freeform 5922"/>
                <p:cNvSpPr>
                  <a:spLocks/>
                </p:cNvSpPr>
                <p:nvPr/>
              </p:nvSpPr>
              <p:spPr bwMode="auto">
                <a:xfrm>
                  <a:off x="3234" y="3272"/>
                  <a:ext cx="66" cy="20"/>
                </a:xfrm>
                <a:custGeom>
                  <a:avLst/>
                  <a:gdLst/>
                  <a:ahLst/>
                  <a:cxnLst>
                    <a:cxn ang="0">
                      <a:pos x="66" y="14"/>
                    </a:cxn>
                    <a:cxn ang="0">
                      <a:pos x="30" y="20"/>
                    </a:cxn>
                    <a:cxn ang="0">
                      <a:pos x="0" y="10"/>
                    </a:cxn>
                    <a:cxn ang="0">
                      <a:pos x="38" y="0"/>
                    </a:cxn>
                    <a:cxn ang="0">
                      <a:pos x="66" y="14"/>
                    </a:cxn>
                  </a:cxnLst>
                  <a:rect l="0" t="0" r="r" b="b"/>
                  <a:pathLst>
                    <a:path w="66" h="20">
                      <a:moveTo>
                        <a:pt x="66" y="14"/>
                      </a:moveTo>
                      <a:lnTo>
                        <a:pt x="30" y="20"/>
                      </a:lnTo>
                      <a:lnTo>
                        <a:pt x="0" y="10"/>
                      </a:lnTo>
                      <a:lnTo>
                        <a:pt x="38" y="0"/>
                      </a:lnTo>
                      <a:lnTo>
                        <a:pt x="66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47" name="Freeform 5923"/>
                <p:cNvSpPr>
                  <a:spLocks/>
                </p:cNvSpPr>
                <p:nvPr/>
              </p:nvSpPr>
              <p:spPr bwMode="auto">
                <a:xfrm>
                  <a:off x="3204" y="3258"/>
                  <a:ext cx="68" cy="24"/>
                </a:xfrm>
                <a:custGeom>
                  <a:avLst/>
                  <a:gdLst/>
                  <a:ahLst/>
                  <a:cxnLst>
                    <a:cxn ang="0">
                      <a:pos x="68" y="14"/>
                    </a:cxn>
                    <a:cxn ang="0">
                      <a:pos x="30" y="24"/>
                    </a:cxn>
                    <a:cxn ang="0">
                      <a:pos x="0" y="14"/>
                    </a:cxn>
                    <a:cxn ang="0">
                      <a:pos x="38" y="0"/>
                    </a:cxn>
                    <a:cxn ang="0">
                      <a:pos x="68" y="14"/>
                    </a:cxn>
                  </a:cxnLst>
                  <a:rect l="0" t="0" r="r" b="b"/>
                  <a:pathLst>
                    <a:path w="68" h="24">
                      <a:moveTo>
                        <a:pt x="68" y="14"/>
                      </a:moveTo>
                      <a:lnTo>
                        <a:pt x="30" y="24"/>
                      </a:lnTo>
                      <a:lnTo>
                        <a:pt x="0" y="14"/>
                      </a:lnTo>
                      <a:lnTo>
                        <a:pt x="38" y="0"/>
                      </a:lnTo>
                      <a:lnTo>
                        <a:pt x="68" y="14"/>
                      </a:lnTo>
                      <a:close/>
                    </a:path>
                  </a:pathLst>
                </a:custGeom>
                <a:solidFill>
                  <a:srgbClr val="FB107A"/>
                </a:solidFill>
                <a:ln w="0">
                  <a:solidFill>
                    <a:srgbClr val="FB107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48" name="Freeform 5924"/>
                <p:cNvSpPr>
                  <a:spLocks/>
                </p:cNvSpPr>
                <p:nvPr/>
              </p:nvSpPr>
              <p:spPr bwMode="auto">
                <a:xfrm>
                  <a:off x="3204" y="3258"/>
                  <a:ext cx="68" cy="24"/>
                </a:xfrm>
                <a:custGeom>
                  <a:avLst/>
                  <a:gdLst/>
                  <a:ahLst/>
                  <a:cxnLst>
                    <a:cxn ang="0">
                      <a:pos x="68" y="14"/>
                    </a:cxn>
                    <a:cxn ang="0">
                      <a:pos x="30" y="24"/>
                    </a:cxn>
                    <a:cxn ang="0">
                      <a:pos x="0" y="14"/>
                    </a:cxn>
                    <a:cxn ang="0">
                      <a:pos x="38" y="0"/>
                    </a:cxn>
                    <a:cxn ang="0">
                      <a:pos x="68" y="14"/>
                    </a:cxn>
                  </a:cxnLst>
                  <a:rect l="0" t="0" r="r" b="b"/>
                  <a:pathLst>
                    <a:path w="68" h="24">
                      <a:moveTo>
                        <a:pt x="68" y="14"/>
                      </a:moveTo>
                      <a:lnTo>
                        <a:pt x="30" y="24"/>
                      </a:lnTo>
                      <a:lnTo>
                        <a:pt x="0" y="14"/>
                      </a:lnTo>
                      <a:lnTo>
                        <a:pt x="38" y="0"/>
                      </a:lnTo>
                      <a:lnTo>
                        <a:pt x="68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49" name="Freeform 5925"/>
                <p:cNvSpPr>
                  <a:spLocks/>
                </p:cNvSpPr>
                <p:nvPr/>
              </p:nvSpPr>
              <p:spPr bwMode="auto">
                <a:xfrm>
                  <a:off x="3174" y="3244"/>
                  <a:ext cx="68" cy="28"/>
                </a:xfrm>
                <a:custGeom>
                  <a:avLst/>
                  <a:gdLst/>
                  <a:ahLst/>
                  <a:cxnLst>
                    <a:cxn ang="0">
                      <a:pos x="68" y="14"/>
                    </a:cxn>
                    <a:cxn ang="0">
                      <a:pos x="30" y="28"/>
                    </a:cxn>
                    <a:cxn ang="0">
                      <a:pos x="0" y="18"/>
                    </a:cxn>
                    <a:cxn ang="0">
                      <a:pos x="38" y="0"/>
                    </a:cxn>
                    <a:cxn ang="0">
                      <a:pos x="68" y="14"/>
                    </a:cxn>
                  </a:cxnLst>
                  <a:rect l="0" t="0" r="r" b="b"/>
                  <a:pathLst>
                    <a:path w="68" h="28">
                      <a:moveTo>
                        <a:pt x="68" y="14"/>
                      </a:moveTo>
                      <a:lnTo>
                        <a:pt x="30" y="28"/>
                      </a:lnTo>
                      <a:lnTo>
                        <a:pt x="0" y="18"/>
                      </a:lnTo>
                      <a:lnTo>
                        <a:pt x="38" y="0"/>
                      </a:lnTo>
                      <a:lnTo>
                        <a:pt x="68" y="14"/>
                      </a:lnTo>
                      <a:close/>
                    </a:path>
                  </a:pathLst>
                </a:custGeom>
                <a:solidFill>
                  <a:srgbClr val="FD1E74"/>
                </a:solidFill>
                <a:ln w="0">
                  <a:solidFill>
                    <a:srgbClr val="FD1E7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50" name="Freeform 5926"/>
                <p:cNvSpPr>
                  <a:spLocks/>
                </p:cNvSpPr>
                <p:nvPr/>
              </p:nvSpPr>
              <p:spPr bwMode="auto">
                <a:xfrm>
                  <a:off x="3174" y="3244"/>
                  <a:ext cx="68" cy="28"/>
                </a:xfrm>
                <a:custGeom>
                  <a:avLst/>
                  <a:gdLst/>
                  <a:ahLst/>
                  <a:cxnLst>
                    <a:cxn ang="0">
                      <a:pos x="68" y="14"/>
                    </a:cxn>
                    <a:cxn ang="0">
                      <a:pos x="30" y="28"/>
                    </a:cxn>
                    <a:cxn ang="0">
                      <a:pos x="0" y="18"/>
                    </a:cxn>
                    <a:cxn ang="0">
                      <a:pos x="38" y="0"/>
                    </a:cxn>
                    <a:cxn ang="0">
                      <a:pos x="68" y="14"/>
                    </a:cxn>
                  </a:cxnLst>
                  <a:rect l="0" t="0" r="r" b="b"/>
                  <a:pathLst>
                    <a:path w="68" h="28">
                      <a:moveTo>
                        <a:pt x="68" y="14"/>
                      </a:moveTo>
                      <a:lnTo>
                        <a:pt x="30" y="28"/>
                      </a:lnTo>
                      <a:lnTo>
                        <a:pt x="0" y="18"/>
                      </a:lnTo>
                      <a:lnTo>
                        <a:pt x="38" y="0"/>
                      </a:lnTo>
                      <a:lnTo>
                        <a:pt x="68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51" name="Freeform 5927"/>
                <p:cNvSpPr>
                  <a:spLocks/>
                </p:cNvSpPr>
                <p:nvPr/>
              </p:nvSpPr>
              <p:spPr bwMode="auto">
                <a:xfrm>
                  <a:off x="3142" y="3232"/>
                  <a:ext cx="70" cy="30"/>
                </a:xfrm>
                <a:custGeom>
                  <a:avLst/>
                  <a:gdLst/>
                  <a:ahLst/>
                  <a:cxnLst>
                    <a:cxn ang="0">
                      <a:pos x="70" y="12"/>
                    </a:cxn>
                    <a:cxn ang="0">
                      <a:pos x="32" y="30"/>
                    </a:cxn>
                    <a:cxn ang="0">
                      <a:pos x="0" y="20"/>
                    </a:cxn>
                    <a:cxn ang="0">
                      <a:pos x="38" y="0"/>
                    </a:cxn>
                    <a:cxn ang="0">
                      <a:pos x="70" y="12"/>
                    </a:cxn>
                  </a:cxnLst>
                  <a:rect l="0" t="0" r="r" b="b"/>
                  <a:pathLst>
                    <a:path w="70" h="30">
                      <a:moveTo>
                        <a:pt x="70" y="12"/>
                      </a:moveTo>
                      <a:lnTo>
                        <a:pt x="32" y="30"/>
                      </a:lnTo>
                      <a:lnTo>
                        <a:pt x="0" y="20"/>
                      </a:lnTo>
                      <a:lnTo>
                        <a:pt x="38" y="0"/>
                      </a:lnTo>
                      <a:lnTo>
                        <a:pt x="70" y="12"/>
                      </a:lnTo>
                      <a:close/>
                    </a:path>
                  </a:pathLst>
                </a:custGeom>
                <a:solidFill>
                  <a:srgbClr val="FE2C6B"/>
                </a:solidFill>
                <a:ln w="0">
                  <a:solidFill>
                    <a:srgbClr val="FE2C6B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52" name="Freeform 5928"/>
                <p:cNvSpPr>
                  <a:spLocks/>
                </p:cNvSpPr>
                <p:nvPr/>
              </p:nvSpPr>
              <p:spPr bwMode="auto">
                <a:xfrm>
                  <a:off x="3142" y="3232"/>
                  <a:ext cx="70" cy="30"/>
                </a:xfrm>
                <a:custGeom>
                  <a:avLst/>
                  <a:gdLst/>
                  <a:ahLst/>
                  <a:cxnLst>
                    <a:cxn ang="0">
                      <a:pos x="70" y="12"/>
                    </a:cxn>
                    <a:cxn ang="0">
                      <a:pos x="32" y="30"/>
                    </a:cxn>
                    <a:cxn ang="0">
                      <a:pos x="0" y="20"/>
                    </a:cxn>
                    <a:cxn ang="0">
                      <a:pos x="38" y="0"/>
                    </a:cxn>
                    <a:cxn ang="0">
                      <a:pos x="70" y="12"/>
                    </a:cxn>
                  </a:cxnLst>
                  <a:rect l="0" t="0" r="r" b="b"/>
                  <a:pathLst>
                    <a:path w="70" h="30">
                      <a:moveTo>
                        <a:pt x="70" y="12"/>
                      </a:moveTo>
                      <a:lnTo>
                        <a:pt x="32" y="30"/>
                      </a:lnTo>
                      <a:lnTo>
                        <a:pt x="0" y="20"/>
                      </a:lnTo>
                      <a:lnTo>
                        <a:pt x="38" y="0"/>
                      </a:lnTo>
                      <a:lnTo>
                        <a:pt x="70" y="1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53" name="Freeform 5929"/>
                <p:cNvSpPr>
                  <a:spLocks/>
                </p:cNvSpPr>
                <p:nvPr/>
              </p:nvSpPr>
              <p:spPr bwMode="auto">
                <a:xfrm>
                  <a:off x="3110" y="3222"/>
                  <a:ext cx="70" cy="30"/>
                </a:xfrm>
                <a:custGeom>
                  <a:avLst/>
                  <a:gdLst/>
                  <a:ahLst/>
                  <a:cxnLst>
                    <a:cxn ang="0">
                      <a:pos x="70" y="10"/>
                    </a:cxn>
                    <a:cxn ang="0">
                      <a:pos x="32" y="30"/>
                    </a:cxn>
                    <a:cxn ang="0">
                      <a:pos x="0" y="26"/>
                    </a:cxn>
                    <a:cxn ang="0">
                      <a:pos x="38" y="0"/>
                    </a:cxn>
                    <a:cxn ang="0">
                      <a:pos x="70" y="10"/>
                    </a:cxn>
                  </a:cxnLst>
                  <a:rect l="0" t="0" r="r" b="b"/>
                  <a:pathLst>
                    <a:path w="70" h="30">
                      <a:moveTo>
                        <a:pt x="70" y="10"/>
                      </a:moveTo>
                      <a:lnTo>
                        <a:pt x="32" y="30"/>
                      </a:lnTo>
                      <a:lnTo>
                        <a:pt x="0" y="26"/>
                      </a:lnTo>
                      <a:lnTo>
                        <a:pt x="38" y="0"/>
                      </a:lnTo>
                      <a:lnTo>
                        <a:pt x="70" y="10"/>
                      </a:lnTo>
                      <a:close/>
                    </a:path>
                  </a:pathLst>
                </a:custGeom>
                <a:solidFill>
                  <a:srgbClr val="FF3A5C"/>
                </a:solidFill>
                <a:ln w="0">
                  <a:solidFill>
                    <a:srgbClr val="FF3A5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54" name="Freeform 5930"/>
                <p:cNvSpPr>
                  <a:spLocks/>
                </p:cNvSpPr>
                <p:nvPr/>
              </p:nvSpPr>
              <p:spPr bwMode="auto">
                <a:xfrm>
                  <a:off x="3110" y="3222"/>
                  <a:ext cx="70" cy="30"/>
                </a:xfrm>
                <a:custGeom>
                  <a:avLst/>
                  <a:gdLst/>
                  <a:ahLst/>
                  <a:cxnLst>
                    <a:cxn ang="0">
                      <a:pos x="70" y="10"/>
                    </a:cxn>
                    <a:cxn ang="0">
                      <a:pos x="32" y="30"/>
                    </a:cxn>
                    <a:cxn ang="0">
                      <a:pos x="0" y="26"/>
                    </a:cxn>
                    <a:cxn ang="0">
                      <a:pos x="38" y="0"/>
                    </a:cxn>
                    <a:cxn ang="0">
                      <a:pos x="70" y="10"/>
                    </a:cxn>
                  </a:cxnLst>
                  <a:rect l="0" t="0" r="r" b="b"/>
                  <a:pathLst>
                    <a:path w="70" h="30">
                      <a:moveTo>
                        <a:pt x="70" y="10"/>
                      </a:moveTo>
                      <a:lnTo>
                        <a:pt x="32" y="30"/>
                      </a:lnTo>
                      <a:lnTo>
                        <a:pt x="0" y="26"/>
                      </a:lnTo>
                      <a:lnTo>
                        <a:pt x="38" y="0"/>
                      </a:lnTo>
                      <a:lnTo>
                        <a:pt x="70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55" name="Freeform 5931"/>
                <p:cNvSpPr>
                  <a:spLocks/>
                </p:cNvSpPr>
                <p:nvPr/>
              </p:nvSpPr>
              <p:spPr bwMode="auto">
                <a:xfrm>
                  <a:off x="3076" y="3218"/>
                  <a:ext cx="72" cy="30"/>
                </a:xfrm>
                <a:custGeom>
                  <a:avLst/>
                  <a:gdLst/>
                  <a:ahLst/>
                  <a:cxnLst>
                    <a:cxn ang="0">
                      <a:pos x="72" y="4"/>
                    </a:cxn>
                    <a:cxn ang="0">
                      <a:pos x="34" y="30"/>
                    </a:cxn>
                    <a:cxn ang="0">
                      <a:pos x="0" y="30"/>
                    </a:cxn>
                    <a:cxn ang="0">
                      <a:pos x="38" y="0"/>
                    </a:cxn>
                    <a:cxn ang="0">
                      <a:pos x="72" y="4"/>
                    </a:cxn>
                  </a:cxnLst>
                  <a:rect l="0" t="0" r="r" b="b"/>
                  <a:pathLst>
                    <a:path w="72" h="30">
                      <a:moveTo>
                        <a:pt x="72" y="4"/>
                      </a:moveTo>
                      <a:lnTo>
                        <a:pt x="34" y="30"/>
                      </a:lnTo>
                      <a:lnTo>
                        <a:pt x="0" y="30"/>
                      </a:lnTo>
                      <a:lnTo>
                        <a:pt x="38" y="0"/>
                      </a:lnTo>
                      <a:lnTo>
                        <a:pt x="72" y="4"/>
                      </a:lnTo>
                      <a:close/>
                    </a:path>
                  </a:pathLst>
                </a:custGeom>
                <a:solidFill>
                  <a:srgbClr val="FE4945"/>
                </a:solidFill>
                <a:ln w="0">
                  <a:solidFill>
                    <a:srgbClr val="FE494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56" name="Freeform 5932"/>
                <p:cNvSpPr>
                  <a:spLocks/>
                </p:cNvSpPr>
                <p:nvPr/>
              </p:nvSpPr>
              <p:spPr bwMode="auto">
                <a:xfrm>
                  <a:off x="3076" y="3218"/>
                  <a:ext cx="72" cy="30"/>
                </a:xfrm>
                <a:custGeom>
                  <a:avLst/>
                  <a:gdLst/>
                  <a:ahLst/>
                  <a:cxnLst>
                    <a:cxn ang="0">
                      <a:pos x="72" y="4"/>
                    </a:cxn>
                    <a:cxn ang="0">
                      <a:pos x="34" y="30"/>
                    </a:cxn>
                    <a:cxn ang="0">
                      <a:pos x="0" y="30"/>
                    </a:cxn>
                    <a:cxn ang="0">
                      <a:pos x="38" y="0"/>
                    </a:cxn>
                    <a:cxn ang="0">
                      <a:pos x="72" y="4"/>
                    </a:cxn>
                  </a:cxnLst>
                  <a:rect l="0" t="0" r="r" b="b"/>
                  <a:pathLst>
                    <a:path w="72" h="30">
                      <a:moveTo>
                        <a:pt x="72" y="4"/>
                      </a:moveTo>
                      <a:lnTo>
                        <a:pt x="34" y="30"/>
                      </a:lnTo>
                      <a:lnTo>
                        <a:pt x="0" y="30"/>
                      </a:lnTo>
                      <a:lnTo>
                        <a:pt x="38" y="0"/>
                      </a:lnTo>
                      <a:lnTo>
                        <a:pt x="72" y="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57" name="Freeform 5933"/>
                <p:cNvSpPr>
                  <a:spLocks/>
                </p:cNvSpPr>
                <p:nvPr/>
              </p:nvSpPr>
              <p:spPr bwMode="auto">
                <a:xfrm>
                  <a:off x="3042" y="3218"/>
                  <a:ext cx="72" cy="36"/>
                </a:xfrm>
                <a:custGeom>
                  <a:avLst/>
                  <a:gdLst/>
                  <a:ahLst/>
                  <a:cxnLst>
                    <a:cxn ang="0">
                      <a:pos x="72" y="0"/>
                    </a:cxn>
                    <a:cxn ang="0">
                      <a:pos x="34" y="30"/>
                    </a:cxn>
                    <a:cxn ang="0">
                      <a:pos x="0" y="36"/>
                    </a:cxn>
                    <a:cxn ang="0">
                      <a:pos x="38" y="4"/>
                    </a:cxn>
                    <a:cxn ang="0">
                      <a:pos x="72" y="0"/>
                    </a:cxn>
                  </a:cxnLst>
                  <a:rect l="0" t="0" r="r" b="b"/>
                  <a:pathLst>
                    <a:path w="72" h="36">
                      <a:moveTo>
                        <a:pt x="72" y="0"/>
                      </a:moveTo>
                      <a:lnTo>
                        <a:pt x="34" y="30"/>
                      </a:lnTo>
                      <a:lnTo>
                        <a:pt x="0" y="36"/>
                      </a:lnTo>
                      <a:lnTo>
                        <a:pt x="38" y="4"/>
                      </a:lnTo>
                      <a:lnTo>
                        <a:pt x="72" y="0"/>
                      </a:lnTo>
                      <a:close/>
                    </a:path>
                  </a:pathLst>
                </a:custGeom>
                <a:solidFill>
                  <a:srgbClr val="F85721"/>
                </a:solidFill>
                <a:ln w="0">
                  <a:solidFill>
                    <a:srgbClr val="F8572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58" name="Freeform 5934"/>
                <p:cNvSpPr>
                  <a:spLocks/>
                </p:cNvSpPr>
                <p:nvPr/>
              </p:nvSpPr>
              <p:spPr bwMode="auto">
                <a:xfrm>
                  <a:off x="3042" y="3218"/>
                  <a:ext cx="72" cy="36"/>
                </a:xfrm>
                <a:custGeom>
                  <a:avLst/>
                  <a:gdLst/>
                  <a:ahLst/>
                  <a:cxnLst>
                    <a:cxn ang="0">
                      <a:pos x="72" y="0"/>
                    </a:cxn>
                    <a:cxn ang="0">
                      <a:pos x="34" y="30"/>
                    </a:cxn>
                    <a:cxn ang="0">
                      <a:pos x="0" y="36"/>
                    </a:cxn>
                    <a:cxn ang="0">
                      <a:pos x="38" y="4"/>
                    </a:cxn>
                    <a:cxn ang="0">
                      <a:pos x="72" y="0"/>
                    </a:cxn>
                  </a:cxnLst>
                  <a:rect l="0" t="0" r="r" b="b"/>
                  <a:pathLst>
                    <a:path w="72" h="36">
                      <a:moveTo>
                        <a:pt x="72" y="0"/>
                      </a:moveTo>
                      <a:lnTo>
                        <a:pt x="34" y="30"/>
                      </a:lnTo>
                      <a:lnTo>
                        <a:pt x="0" y="36"/>
                      </a:lnTo>
                      <a:lnTo>
                        <a:pt x="38" y="4"/>
                      </a:lnTo>
                      <a:lnTo>
                        <a:pt x="72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59" name="Freeform 5935"/>
                <p:cNvSpPr>
                  <a:spLocks/>
                </p:cNvSpPr>
                <p:nvPr/>
              </p:nvSpPr>
              <p:spPr bwMode="auto">
                <a:xfrm>
                  <a:off x="3008" y="3222"/>
                  <a:ext cx="72" cy="50"/>
                </a:xfrm>
                <a:custGeom>
                  <a:avLst/>
                  <a:gdLst/>
                  <a:ahLst/>
                  <a:cxnLst>
                    <a:cxn ang="0">
                      <a:pos x="72" y="0"/>
                    </a:cxn>
                    <a:cxn ang="0">
                      <a:pos x="34" y="32"/>
                    </a:cxn>
                    <a:cxn ang="0">
                      <a:pos x="0" y="50"/>
                    </a:cxn>
                    <a:cxn ang="0">
                      <a:pos x="38" y="14"/>
                    </a:cxn>
                    <a:cxn ang="0">
                      <a:pos x="72" y="0"/>
                    </a:cxn>
                  </a:cxnLst>
                  <a:rect l="0" t="0" r="r" b="b"/>
                  <a:pathLst>
                    <a:path w="72" h="50">
                      <a:moveTo>
                        <a:pt x="72" y="0"/>
                      </a:moveTo>
                      <a:lnTo>
                        <a:pt x="34" y="32"/>
                      </a:lnTo>
                      <a:lnTo>
                        <a:pt x="0" y="50"/>
                      </a:lnTo>
                      <a:lnTo>
                        <a:pt x="38" y="14"/>
                      </a:lnTo>
                      <a:lnTo>
                        <a:pt x="72" y="0"/>
                      </a:lnTo>
                      <a:close/>
                    </a:path>
                  </a:pathLst>
                </a:custGeom>
                <a:solidFill>
                  <a:srgbClr val="E76200"/>
                </a:solidFill>
                <a:ln w="0">
                  <a:solidFill>
                    <a:srgbClr val="E762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60" name="Freeform 5936"/>
                <p:cNvSpPr>
                  <a:spLocks/>
                </p:cNvSpPr>
                <p:nvPr/>
              </p:nvSpPr>
              <p:spPr bwMode="auto">
                <a:xfrm>
                  <a:off x="3008" y="3222"/>
                  <a:ext cx="72" cy="50"/>
                </a:xfrm>
                <a:custGeom>
                  <a:avLst/>
                  <a:gdLst/>
                  <a:ahLst/>
                  <a:cxnLst>
                    <a:cxn ang="0">
                      <a:pos x="72" y="0"/>
                    </a:cxn>
                    <a:cxn ang="0">
                      <a:pos x="34" y="32"/>
                    </a:cxn>
                    <a:cxn ang="0">
                      <a:pos x="0" y="50"/>
                    </a:cxn>
                    <a:cxn ang="0">
                      <a:pos x="38" y="14"/>
                    </a:cxn>
                    <a:cxn ang="0">
                      <a:pos x="72" y="0"/>
                    </a:cxn>
                  </a:cxnLst>
                  <a:rect l="0" t="0" r="r" b="b"/>
                  <a:pathLst>
                    <a:path w="72" h="50">
                      <a:moveTo>
                        <a:pt x="72" y="0"/>
                      </a:moveTo>
                      <a:lnTo>
                        <a:pt x="34" y="32"/>
                      </a:lnTo>
                      <a:lnTo>
                        <a:pt x="0" y="50"/>
                      </a:lnTo>
                      <a:lnTo>
                        <a:pt x="38" y="14"/>
                      </a:lnTo>
                      <a:lnTo>
                        <a:pt x="72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61" name="Freeform 5937"/>
                <p:cNvSpPr>
                  <a:spLocks/>
                </p:cNvSpPr>
                <p:nvPr/>
              </p:nvSpPr>
              <p:spPr bwMode="auto">
                <a:xfrm>
                  <a:off x="2972" y="3236"/>
                  <a:ext cx="74" cy="66"/>
                </a:xfrm>
                <a:custGeom>
                  <a:avLst/>
                  <a:gdLst/>
                  <a:ahLst/>
                  <a:cxnLst>
                    <a:cxn ang="0">
                      <a:pos x="74" y="0"/>
                    </a:cxn>
                    <a:cxn ang="0">
                      <a:pos x="36" y="36"/>
                    </a:cxn>
                    <a:cxn ang="0">
                      <a:pos x="0" y="66"/>
                    </a:cxn>
                    <a:cxn ang="0">
                      <a:pos x="38" y="32"/>
                    </a:cxn>
                    <a:cxn ang="0">
                      <a:pos x="74" y="0"/>
                    </a:cxn>
                  </a:cxnLst>
                  <a:rect l="0" t="0" r="r" b="b"/>
                  <a:pathLst>
                    <a:path w="74" h="66">
                      <a:moveTo>
                        <a:pt x="74" y="0"/>
                      </a:moveTo>
                      <a:lnTo>
                        <a:pt x="36" y="36"/>
                      </a:lnTo>
                      <a:lnTo>
                        <a:pt x="0" y="66"/>
                      </a:lnTo>
                      <a:lnTo>
                        <a:pt x="38" y="32"/>
                      </a:lnTo>
                      <a:lnTo>
                        <a:pt x="74" y="0"/>
                      </a:lnTo>
                      <a:close/>
                    </a:path>
                  </a:pathLst>
                </a:custGeom>
                <a:solidFill>
                  <a:srgbClr val="BA6300"/>
                </a:solidFill>
                <a:ln w="0">
                  <a:solidFill>
                    <a:srgbClr val="BA63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62" name="Freeform 5938"/>
                <p:cNvSpPr>
                  <a:spLocks/>
                </p:cNvSpPr>
                <p:nvPr/>
              </p:nvSpPr>
              <p:spPr bwMode="auto">
                <a:xfrm>
                  <a:off x="2972" y="3236"/>
                  <a:ext cx="74" cy="66"/>
                </a:xfrm>
                <a:custGeom>
                  <a:avLst/>
                  <a:gdLst/>
                  <a:ahLst/>
                  <a:cxnLst>
                    <a:cxn ang="0">
                      <a:pos x="74" y="0"/>
                    </a:cxn>
                    <a:cxn ang="0">
                      <a:pos x="36" y="36"/>
                    </a:cxn>
                    <a:cxn ang="0">
                      <a:pos x="0" y="66"/>
                    </a:cxn>
                    <a:cxn ang="0">
                      <a:pos x="38" y="32"/>
                    </a:cxn>
                    <a:cxn ang="0">
                      <a:pos x="74" y="0"/>
                    </a:cxn>
                  </a:cxnLst>
                  <a:rect l="0" t="0" r="r" b="b"/>
                  <a:pathLst>
                    <a:path w="74" h="66">
                      <a:moveTo>
                        <a:pt x="74" y="0"/>
                      </a:moveTo>
                      <a:lnTo>
                        <a:pt x="36" y="36"/>
                      </a:lnTo>
                      <a:lnTo>
                        <a:pt x="0" y="66"/>
                      </a:lnTo>
                      <a:lnTo>
                        <a:pt x="38" y="32"/>
                      </a:lnTo>
                      <a:lnTo>
                        <a:pt x="74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63" name="Freeform 5939"/>
                <p:cNvSpPr>
                  <a:spLocks/>
                </p:cNvSpPr>
                <p:nvPr/>
              </p:nvSpPr>
              <p:spPr bwMode="auto">
                <a:xfrm>
                  <a:off x="2936" y="3268"/>
                  <a:ext cx="74" cy="82"/>
                </a:xfrm>
                <a:custGeom>
                  <a:avLst/>
                  <a:gdLst/>
                  <a:ahLst/>
                  <a:cxnLst>
                    <a:cxn ang="0">
                      <a:pos x="74" y="0"/>
                    </a:cxn>
                    <a:cxn ang="0">
                      <a:pos x="36" y="34"/>
                    </a:cxn>
                    <a:cxn ang="0">
                      <a:pos x="0" y="82"/>
                    </a:cxn>
                    <a:cxn ang="0">
                      <a:pos x="38" y="50"/>
                    </a:cxn>
                    <a:cxn ang="0">
                      <a:pos x="74" y="0"/>
                    </a:cxn>
                  </a:cxnLst>
                  <a:rect l="0" t="0" r="r" b="b"/>
                  <a:pathLst>
                    <a:path w="74" h="82">
                      <a:moveTo>
                        <a:pt x="74" y="0"/>
                      </a:moveTo>
                      <a:lnTo>
                        <a:pt x="36" y="34"/>
                      </a:lnTo>
                      <a:lnTo>
                        <a:pt x="0" y="82"/>
                      </a:lnTo>
                      <a:lnTo>
                        <a:pt x="38" y="50"/>
                      </a:lnTo>
                      <a:lnTo>
                        <a:pt x="74" y="0"/>
                      </a:lnTo>
                      <a:close/>
                    </a:path>
                  </a:pathLst>
                </a:custGeom>
                <a:solidFill>
                  <a:srgbClr val="0000A7"/>
                </a:solidFill>
                <a:ln w="0">
                  <a:solidFill>
                    <a:srgbClr val="0000A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64" name="Freeform 5940"/>
                <p:cNvSpPr>
                  <a:spLocks/>
                </p:cNvSpPr>
                <p:nvPr/>
              </p:nvSpPr>
              <p:spPr bwMode="auto">
                <a:xfrm>
                  <a:off x="2936" y="3268"/>
                  <a:ext cx="74" cy="82"/>
                </a:xfrm>
                <a:custGeom>
                  <a:avLst/>
                  <a:gdLst/>
                  <a:ahLst/>
                  <a:cxnLst>
                    <a:cxn ang="0">
                      <a:pos x="74" y="0"/>
                    </a:cxn>
                    <a:cxn ang="0">
                      <a:pos x="36" y="34"/>
                    </a:cxn>
                    <a:cxn ang="0">
                      <a:pos x="0" y="82"/>
                    </a:cxn>
                    <a:cxn ang="0">
                      <a:pos x="38" y="50"/>
                    </a:cxn>
                    <a:cxn ang="0">
                      <a:pos x="74" y="0"/>
                    </a:cxn>
                  </a:cxnLst>
                  <a:rect l="0" t="0" r="r" b="b"/>
                  <a:pathLst>
                    <a:path w="74" h="82">
                      <a:moveTo>
                        <a:pt x="74" y="0"/>
                      </a:moveTo>
                      <a:lnTo>
                        <a:pt x="36" y="34"/>
                      </a:lnTo>
                      <a:lnTo>
                        <a:pt x="0" y="82"/>
                      </a:lnTo>
                      <a:lnTo>
                        <a:pt x="38" y="50"/>
                      </a:lnTo>
                      <a:lnTo>
                        <a:pt x="74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65" name="Freeform 5941"/>
                <p:cNvSpPr>
                  <a:spLocks/>
                </p:cNvSpPr>
                <p:nvPr/>
              </p:nvSpPr>
              <p:spPr bwMode="auto">
                <a:xfrm>
                  <a:off x="2898" y="3318"/>
                  <a:ext cx="76" cy="100"/>
                </a:xfrm>
                <a:custGeom>
                  <a:avLst/>
                  <a:gdLst/>
                  <a:ahLst/>
                  <a:cxnLst>
                    <a:cxn ang="0">
                      <a:pos x="76" y="0"/>
                    </a:cxn>
                    <a:cxn ang="0">
                      <a:pos x="38" y="32"/>
                    </a:cxn>
                    <a:cxn ang="0">
                      <a:pos x="0" y="100"/>
                    </a:cxn>
                    <a:cxn ang="0">
                      <a:pos x="38" y="76"/>
                    </a:cxn>
                    <a:cxn ang="0">
                      <a:pos x="76" y="0"/>
                    </a:cxn>
                  </a:cxnLst>
                  <a:rect l="0" t="0" r="r" b="b"/>
                  <a:pathLst>
                    <a:path w="76" h="100">
                      <a:moveTo>
                        <a:pt x="76" y="0"/>
                      </a:moveTo>
                      <a:lnTo>
                        <a:pt x="38" y="32"/>
                      </a:lnTo>
                      <a:lnTo>
                        <a:pt x="0" y="100"/>
                      </a:lnTo>
                      <a:lnTo>
                        <a:pt x="38" y="76"/>
                      </a:lnTo>
                      <a:lnTo>
                        <a:pt x="76" y="0"/>
                      </a:lnTo>
                      <a:close/>
                    </a:path>
                  </a:pathLst>
                </a:custGeom>
                <a:solidFill>
                  <a:srgbClr val="0000D3"/>
                </a:solidFill>
                <a:ln w="0">
                  <a:solidFill>
                    <a:srgbClr val="0000D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66" name="Freeform 5942"/>
                <p:cNvSpPr>
                  <a:spLocks/>
                </p:cNvSpPr>
                <p:nvPr/>
              </p:nvSpPr>
              <p:spPr bwMode="auto">
                <a:xfrm>
                  <a:off x="2898" y="3318"/>
                  <a:ext cx="76" cy="100"/>
                </a:xfrm>
                <a:custGeom>
                  <a:avLst/>
                  <a:gdLst/>
                  <a:ahLst/>
                  <a:cxnLst>
                    <a:cxn ang="0">
                      <a:pos x="76" y="0"/>
                    </a:cxn>
                    <a:cxn ang="0">
                      <a:pos x="38" y="32"/>
                    </a:cxn>
                    <a:cxn ang="0">
                      <a:pos x="0" y="100"/>
                    </a:cxn>
                    <a:cxn ang="0">
                      <a:pos x="38" y="76"/>
                    </a:cxn>
                    <a:cxn ang="0">
                      <a:pos x="76" y="0"/>
                    </a:cxn>
                  </a:cxnLst>
                  <a:rect l="0" t="0" r="r" b="b"/>
                  <a:pathLst>
                    <a:path w="76" h="100">
                      <a:moveTo>
                        <a:pt x="76" y="0"/>
                      </a:moveTo>
                      <a:lnTo>
                        <a:pt x="38" y="32"/>
                      </a:lnTo>
                      <a:lnTo>
                        <a:pt x="0" y="100"/>
                      </a:lnTo>
                      <a:lnTo>
                        <a:pt x="38" y="76"/>
                      </a:lnTo>
                      <a:lnTo>
                        <a:pt x="76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67" name="Freeform 5943"/>
                <p:cNvSpPr>
                  <a:spLocks/>
                </p:cNvSpPr>
                <p:nvPr/>
              </p:nvSpPr>
              <p:spPr bwMode="auto">
                <a:xfrm>
                  <a:off x="2862" y="3394"/>
                  <a:ext cx="74" cy="102"/>
                </a:xfrm>
                <a:custGeom>
                  <a:avLst/>
                  <a:gdLst/>
                  <a:ahLst/>
                  <a:cxnLst>
                    <a:cxn ang="0">
                      <a:pos x="74" y="0"/>
                    </a:cxn>
                    <a:cxn ang="0">
                      <a:pos x="36" y="24"/>
                    </a:cxn>
                    <a:cxn ang="0">
                      <a:pos x="0" y="102"/>
                    </a:cxn>
                    <a:cxn ang="0">
                      <a:pos x="36" y="90"/>
                    </a:cxn>
                    <a:cxn ang="0">
                      <a:pos x="74" y="0"/>
                    </a:cxn>
                  </a:cxnLst>
                  <a:rect l="0" t="0" r="r" b="b"/>
                  <a:pathLst>
                    <a:path w="74" h="102">
                      <a:moveTo>
                        <a:pt x="74" y="0"/>
                      </a:moveTo>
                      <a:lnTo>
                        <a:pt x="36" y="24"/>
                      </a:lnTo>
                      <a:lnTo>
                        <a:pt x="0" y="102"/>
                      </a:lnTo>
                      <a:lnTo>
                        <a:pt x="36" y="90"/>
                      </a:lnTo>
                      <a:lnTo>
                        <a:pt x="74" y="0"/>
                      </a:lnTo>
                      <a:close/>
                    </a:path>
                  </a:pathLst>
                </a:custGeom>
                <a:solidFill>
                  <a:srgbClr val="0900E0"/>
                </a:solidFill>
                <a:ln w="0">
                  <a:solidFill>
                    <a:srgbClr val="0900E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68" name="Freeform 5944"/>
                <p:cNvSpPr>
                  <a:spLocks/>
                </p:cNvSpPr>
                <p:nvPr/>
              </p:nvSpPr>
              <p:spPr bwMode="auto">
                <a:xfrm>
                  <a:off x="2862" y="3394"/>
                  <a:ext cx="74" cy="102"/>
                </a:xfrm>
                <a:custGeom>
                  <a:avLst/>
                  <a:gdLst/>
                  <a:ahLst/>
                  <a:cxnLst>
                    <a:cxn ang="0">
                      <a:pos x="74" y="0"/>
                    </a:cxn>
                    <a:cxn ang="0">
                      <a:pos x="36" y="24"/>
                    </a:cxn>
                    <a:cxn ang="0">
                      <a:pos x="0" y="102"/>
                    </a:cxn>
                    <a:cxn ang="0">
                      <a:pos x="36" y="90"/>
                    </a:cxn>
                    <a:cxn ang="0">
                      <a:pos x="74" y="0"/>
                    </a:cxn>
                  </a:cxnLst>
                  <a:rect l="0" t="0" r="r" b="b"/>
                  <a:pathLst>
                    <a:path w="74" h="102">
                      <a:moveTo>
                        <a:pt x="74" y="0"/>
                      </a:moveTo>
                      <a:lnTo>
                        <a:pt x="36" y="24"/>
                      </a:lnTo>
                      <a:lnTo>
                        <a:pt x="0" y="102"/>
                      </a:lnTo>
                      <a:lnTo>
                        <a:pt x="36" y="90"/>
                      </a:lnTo>
                      <a:lnTo>
                        <a:pt x="74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69" name="Freeform 5945"/>
                <p:cNvSpPr>
                  <a:spLocks/>
                </p:cNvSpPr>
                <p:nvPr/>
              </p:nvSpPr>
              <p:spPr bwMode="auto">
                <a:xfrm>
                  <a:off x="2824" y="3484"/>
                  <a:ext cx="74" cy="94"/>
                </a:xfrm>
                <a:custGeom>
                  <a:avLst/>
                  <a:gdLst/>
                  <a:ahLst/>
                  <a:cxnLst>
                    <a:cxn ang="0">
                      <a:pos x="74" y="0"/>
                    </a:cxn>
                    <a:cxn ang="0">
                      <a:pos x="38" y="12"/>
                    </a:cxn>
                    <a:cxn ang="0">
                      <a:pos x="0" y="92"/>
                    </a:cxn>
                    <a:cxn ang="0">
                      <a:pos x="36" y="94"/>
                    </a:cxn>
                    <a:cxn ang="0">
                      <a:pos x="74" y="0"/>
                    </a:cxn>
                  </a:cxnLst>
                  <a:rect l="0" t="0" r="r" b="b"/>
                  <a:pathLst>
                    <a:path w="74" h="94">
                      <a:moveTo>
                        <a:pt x="74" y="0"/>
                      </a:moveTo>
                      <a:lnTo>
                        <a:pt x="38" y="12"/>
                      </a:lnTo>
                      <a:lnTo>
                        <a:pt x="0" y="92"/>
                      </a:lnTo>
                      <a:lnTo>
                        <a:pt x="36" y="94"/>
                      </a:lnTo>
                      <a:lnTo>
                        <a:pt x="74" y="0"/>
                      </a:lnTo>
                      <a:close/>
                    </a:path>
                  </a:pathLst>
                </a:custGeom>
                <a:solidFill>
                  <a:srgbClr val="240CDD"/>
                </a:solidFill>
                <a:ln w="0">
                  <a:solidFill>
                    <a:srgbClr val="240CD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70" name="Freeform 5946"/>
                <p:cNvSpPr>
                  <a:spLocks/>
                </p:cNvSpPr>
                <p:nvPr/>
              </p:nvSpPr>
              <p:spPr bwMode="auto">
                <a:xfrm>
                  <a:off x="2824" y="3484"/>
                  <a:ext cx="74" cy="94"/>
                </a:xfrm>
                <a:custGeom>
                  <a:avLst/>
                  <a:gdLst/>
                  <a:ahLst/>
                  <a:cxnLst>
                    <a:cxn ang="0">
                      <a:pos x="74" y="0"/>
                    </a:cxn>
                    <a:cxn ang="0">
                      <a:pos x="38" y="12"/>
                    </a:cxn>
                    <a:cxn ang="0">
                      <a:pos x="0" y="92"/>
                    </a:cxn>
                    <a:cxn ang="0">
                      <a:pos x="36" y="94"/>
                    </a:cxn>
                    <a:cxn ang="0">
                      <a:pos x="74" y="0"/>
                    </a:cxn>
                  </a:cxnLst>
                  <a:rect l="0" t="0" r="r" b="b"/>
                  <a:pathLst>
                    <a:path w="74" h="94">
                      <a:moveTo>
                        <a:pt x="74" y="0"/>
                      </a:moveTo>
                      <a:lnTo>
                        <a:pt x="38" y="12"/>
                      </a:lnTo>
                      <a:lnTo>
                        <a:pt x="0" y="92"/>
                      </a:lnTo>
                      <a:lnTo>
                        <a:pt x="36" y="94"/>
                      </a:lnTo>
                      <a:lnTo>
                        <a:pt x="74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71" name="Freeform 5947"/>
                <p:cNvSpPr>
                  <a:spLocks/>
                </p:cNvSpPr>
                <p:nvPr/>
              </p:nvSpPr>
              <p:spPr bwMode="auto">
                <a:xfrm>
                  <a:off x="2784" y="3576"/>
                  <a:ext cx="76" cy="74"/>
                </a:xfrm>
                <a:custGeom>
                  <a:avLst/>
                  <a:gdLst/>
                  <a:ahLst/>
                  <a:cxnLst>
                    <a:cxn ang="0">
                      <a:pos x="76" y="2"/>
                    </a:cxn>
                    <a:cxn ang="0">
                      <a:pos x="40" y="0"/>
                    </a:cxn>
                    <a:cxn ang="0">
                      <a:pos x="0" y="60"/>
                    </a:cxn>
                    <a:cxn ang="0">
                      <a:pos x="36" y="74"/>
                    </a:cxn>
                    <a:cxn ang="0">
                      <a:pos x="76" y="2"/>
                    </a:cxn>
                  </a:cxnLst>
                  <a:rect l="0" t="0" r="r" b="b"/>
                  <a:pathLst>
                    <a:path w="76" h="74">
                      <a:moveTo>
                        <a:pt x="76" y="2"/>
                      </a:moveTo>
                      <a:lnTo>
                        <a:pt x="40" y="0"/>
                      </a:lnTo>
                      <a:lnTo>
                        <a:pt x="0" y="60"/>
                      </a:lnTo>
                      <a:lnTo>
                        <a:pt x="36" y="74"/>
                      </a:lnTo>
                      <a:lnTo>
                        <a:pt x="76" y="2"/>
                      </a:lnTo>
                      <a:close/>
                    </a:path>
                  </a:pathLst>
                </a:custGeom>
                <a:solidFill>
                  <a:srgbClr val="1D31C8"/>
                </a:solidFill>
                <a:ln w="0">
                  <a:solidFill>
                    <a:srgbClr val="1D31C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72" name="Freeform 5948"/>
                <p:cNvSpPr>
                  <a:spLocks/>
                </p:cNvSpPr>
                <p:nvPr/>
              </p:nvSpPr>
              <p:spPr bwMode="auto">
                <a:xfrm>
                  <a:off x="2784" y="3576"/>
                  <a:ext cx="76" cy="74"/>
                </a:xfrm>
                <a:custGeom>
                  <a:avLst/>
                  <a:gdLst/>
                  <a:ahLst/>
                  <a:cxnLst>
                    <a:cxn ang="0">
                      <a:pos x="76" y="2"/>
                    </a:cxn>
                    <a:cxn ang="0">
                      <a:pos x="40" y="0"/>
                    </a:cxn>
                    <a:cxn ang="0">
                      <a:pos x="0" y="60"/>
                    </a:cxn>
                    <a:cxn ang="0">
                      <a:pos x="36" y="74"/>
                    </a:cxn>
                    <a:cxn ang="0">
                      <a:pos x="76" y="2"/>
                    </a:cxn>
                  </a:cxnLst>
                  <a:rect l="0" t="0" r="r" b="b"/>
                  <a:pathLst>
                    <a:path w="76" h="74">
                      <a:moveTo>
                        <a:pt x="76" y="2"/>
                      </a:moveTo>
                      <a:lnTo>
                        <a:pt x="40" y="0"/>
                      </a:lnTo>
                      <a:lnTo>
                        <a:pt x="0" y="60"/>
                      </a:lnTo>
                      <a:lnTo>
                        <a:pt x="36" y="74"/>
                      </a:lnTo>
                      <a:lnTo>
                        <a:pt x="76" y="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73" name="Freeform 5949"/>
                <p:cNvSpPr>
                  <a:spLocks/>
                </p:cNvSpPr>
                <p:nvPr/>
              </p:nvSpPr>
              <p:spPr bwMode="auto">
                <a:xfrm>
                  <a:off x="2744" y="3636"/>
                  <a:ext cx="76" cy="36"/>
                </a:xfrm>
                <a:custGeom>
                  <a:avLst/>
                  <a:gdLst/>
                  <a:ahLst/>
                  <a:cxnLst>
                    <a:cxn ang="0">
                      <a:pos x="76" y="14"/>
                    </a:cxn>
                    <a:cxn ang="0">
                      <a:pos x="40" y="0"/>
                    </a:cxn>
                    <a:cxn ang="0">
                      <a:pos x="0" y="20"/>
                    </a:cxn>
                    <a:cxn ang="0">
                      <a:pos x="36" y="36"/>
                    </a:cxn>
                    <a:cxn ang="0">
                      <a:pos x="76" y="14"/>
                    </a:cxn>
                  </a:cxnLst>
                  <a:rect l="0" t="0" r="r" b="b"/>
                  <a:pathLst>
                    <a:path w="76" h="36">
                      <a:moveTo>
                        <a:pt x="76" y="14"/>
                      </a:moveTo>
                      <a:lnTo>
                        <a:pt x="40" y="0"/>
                      </a:lnTo>
                      <a:lnTo>
                        <a:pt x="0" y="20"/>
                      </a:lnTo>
                      <a:lnTo>
                        <a:pt x="36" y="36"/>
                      </a:lnTo>
                      <a:lnTo>
                        <a:pt x="76" y="14"/>
                      </a:lnTo>
                      <a:close/>
                    </a:path>
                  </a:pathLst>
                </a:custGeom>
                <a:solidFill>
                  <a:srgbClr val="00735E"/>
                </a:solidFill>
                <a:ln w="0">
                  <a:solidFill>
                    <a:srgbClr val="00735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74" name="Freeform 5950"/>
                <p:cNvSpPr>
                  <a:spLocks/>
                </p:cNvSpPr>
                <p:nvPr/>
              </p:nvSpPr>
              <p:spPr bwMode="auto">
                <a:xfrm>
                  <a:off x="2744" y="3636"/>
                  <a:ext cx="76" cy="36"/>
                </a:xfrm>
                <a:custGeom>
                  <a:avLst/>
                  <a:gdLst/>
                  <a:ahLst/>
                  <a:cxnLst>
                    <a:cxn ang="0">
                      <a:pos x="76" y="14"/>
                    </a:cxn>
                    <a:cxn ang="0">
                      <a:pos x="40" y="0"/>
                    </a:cxn>
                    <a:cxn ang="0">
                      <a:pos x="0" y="20"/>
                    </a:cxn>
                    <a:cxn ang="0">
                      <a:pos x="36" y="36"/>
                    </a:cxn>
                    <a:cxn ang="0">
                      <a:pos x="76" y="14"/>
                    </a:cxn>
                  </a:cxnLst>
                  <a:rect l="0" t="0" r="r" b="b"/>
                  <a:pathLst>
                    <a:path w="76" h="36">
                      <a:moveTo>
                        <a:pt x="76" y="14"/>
                      </a:moveTo>
                      <a:lnTo>
                        <a:pt x="40" y="0"/>
                      </a:lnTo>
                      <a:lnTo>
                        <a:pt x="0" y="20"/>
                      </a:lnTo>
                      <a:lnTo>
                        <a:pt x="36" y="36"/>
                      </a:lnTo>
                      <a:lnTo>
                        <a:pt x="76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75" name="Freeform 5951"/>
                <p:cNvSpPr>
                  <a:spLocks/>
                </p:cNvSpPr>
                <p:nvPr/>
              </p:nvSpPr>
              <p:spPr bwMode="auto">
                <a:xfrm>
                  <a:off x="3732" y="3272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34" y="16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6">
                      <a:moveTo>
                        <a:pt x="54" y="8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34" y="16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76" name="Freeform 5952"/>
                <p:cNvSpPr>
                  <a:spLocks/>
                </p:cNvSpPr>
                <p:nvPr/>
              </p:nvSpPr>
              <p:spPr bwMode="auto">
                <a:xfrm>
                  <a:off x="3732" y="3272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34" y="16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6">
                      <a:moveTo>
                        <a:pt x="54" y="8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34" y="16"/>
                      </a:lnTo>
                      <a:lnTo>
                        <a:pt x="5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77" name="Freeform 5953"/>
                <p:cNvSpPr>
                  <a:spLocks/>
                </p:cNvSpPr>
                <p:nvPr/>
              </p:nvSpPr>
              <p:spPr bwMode="auto">
                <a:xfrm>
                  <a:off x="3712" y="3280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34" y="16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6">
                      <a:moveTo>
                        <a:pt x="54" y="8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34" y="16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78" name="Freeform 5954"/>
                <p:cNvSpPr>
                  <a:spLocks/>
                </p:cNvSpPr>
                <p:nvPr/>
              </p:nvSpPr>
              <p:spPr bwMode="auto">
                <a:xfrm>
                  <a:off x="3712" y="3280"/>
                  <a:ext cx="54" cy="16"/>
                </a:xfrm>
                <a:custGeom>
                  <a:avLst/>
                  <a:gdLst/>
                  <a:ahLst/>
                  <a:cxnLst>
                    <a:cxn ang="0">
                      <a:pos x="54" y="8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34" y="16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54" h="16">
                      <a:moveTo>
                        <a:pt x="54" y="8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34" y="16"/>
                      </a:lnTo>
                      <a:lnTo>
                        <a:pt x="54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79" name="Freeform 5955"/>
                <p:cNvSpPr>
                  <a:spLocks/>
                </p:cNvSpPr>
                <p:nvPr/>
              </p:nvSpPr>
              <p:spPr bwMode="auto">
                <a:xfrm>
                  <a:off x="3690" y="3288"/>
                  <a:ext cx="56" cy="18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6" y="18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8">
                      <a:moveTo>
                        <a:pt x="56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6" y="18"/>
                      </a:lnTo>
                      <a:lnTo>
                        <a:pt x="56" y="8"/>
                      </a:lnTo>
                      <a:close/>
                    </a:path>
                  </a:pathLst>
                </a:custGeom>
                <a:solidFill>
                  <a:srgbClr val="007C45"/>
                </a:solidFill>
                <a:ln w="0">
                  <a:solidFill>
                    <a:srgbClr val="007C4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80" name="Freeform 5956"/>
                <p:cNvSpPr>
                  <a:spLocks/>
                </p:cNvSpPr>
                <p:nvPr/>
              </p:nvSpPr>
              <p:spPr bwMode="auto">
                <a:xfrm>
                  <a:off x="3690" y="3288"/>
                  <a:ext cx="56" cy="18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6" y="18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8">
                      <a:moveTo>
                        <a:pt x="56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6" y="18"/>
                      </a:lnTo>
                      <a:lnTo>
                        <a:pt x="5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81" name="Freeform 5957"/>
                <p:cNvSpPr>
                  <a:spLocks/>
                </p:cNvSpPr>
                <p:nvPr/>
              </p:nvSpPr>
              <p:spPr bwMode="auto">
                <a:xfrm>
                  <a:off x="3670" y="3296"/>
                  <a:ext cx="56" cy="18"/>
                </a:xfrm>
                <a:custGeom>
                  <a:avLst/>
                  <a:gdLst/>
                  <a:ahLst/>
                  <a:cxnLst>
                    <a:cxn ang="0">
                      <a:pos x="56" y="10"/>
                    </a:cxn>
                    <a:cxn ang="0">
                      <a:pos x="20" y="0"/>
                    </a:cxn>
                    <a:cxn ang="0">
                      <a:pos x="0" y="10"/>
                    </a:cxn>
                    <a:cxn ang="0">
                      <a:pos x="34" y="18"/>
                    </a:cxn>
                    <a:cxn ang="0">
                      <a:pos x="56" y="10"/>
                    </a:cxn>
                  </a:cxnLst>
                  <a:rect l="0" t="0" r="r" b="b"/>
                  <a:pathLst>
                    <a:path w="56" h="18">
                      <a:moveTo>
                        <a:pt x="56" y="10"/>
                      </a:move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4" y="18"/>
                      </a:lnTo>
                      <a:lnTo>
                        <a:pt x="56" y="10"/>
                      </a:lnTo>
                      <a:close/>
                    </a:path>
                  </a:pathLst>
                </a:custGeom>
                <a:solidFill>
                  <a:srgbClr val="007C42"/>
                </a:solidFill>
                <a:ln w="0">
                  <a:solidFill>
                    <a:srgbClr val="007C4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82" name="Freeform 5958"/>
                <p:cNvSpPr>
                  <a:spLocks/>
                </p:cNvSpPr>
                <p:nvPr/>
              </p:nvSpPr>
              <p:spPr bwMode="auto">
                <a:xfrm>
                  <a:off x="3670" y="3296"/>
                  <a:ext cx="56" cy="18"/>
                </a:xfrm>
                <a:custGeom>
                  <a:avLst/>
                  <a:gdLst/>
                  <a:ahLst/>
                  <a:cxnLst>
                    <a:cxn ang="0">
                      <a:pos x="56" y="10"/>
                    </a:cxn>
                    <a:cxn ang="0">
                      <a:pos x="20" y="0"/>
                    </a:cxn>
                    <a:cxn ang="0">
                      <a:pos x="0" y="10"/>
                    </a:cxn>
                    <a:cxn ang="0">
                      <a:pos x="34" y="18"/>
                    </a:cxn>
                    <a:cxn ang="0">
                      <a:pos x="56" y="10"/>
                    </a:cxn>
                  </a:cxnLst>
                  <a:rect l="0" t="0" r="r" b="b"/>
                  <a:pathLst>
                    <a:path w="56" h="18">
                      <a:moveTo>
                        <a:pt x="56" y="10"/>
                      </a:move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4" y="18"/>
                      </a:lnTo>
                      <a:lnTo>
                        <a:pt x="56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83" name="Freeform 5959"/>
                <p:cNvSpPr>
                  <a:spLocks/>
                </p:cNvSpPr>
                <p:nvPr/>
              </p:nvSpPr>
              <p:spPr bwMode="auto">
                <a:xfrm>
                  <a:off x="3648" y="3306"/>
                  <a:ext cx="56" cy="16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4" y="16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6">
                      <a:moveTo>
                        <a:pt x="56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4" y="16"/>
                      </a:lnTo>
                      <a:lnTo>
                        <a:pt x="56" y="8"/>
                      </a:lnTo>
                      <a:close/>
                    </a:path>
                  </a:pathLst>
                </a:custGeom>
                <a:solidFill>
                  <a:srgbClr val="007C3D"/>
                </a:solidFill>
                <a:ln w="0">
                  <a:solidFill>
                    <a:srgbClr val="007C3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84" name="Freeform 5960"/>
                <p:cNvSpPr>
                  <a:spLocks/>
                </p:cNvSpPr>
                <p:nvPr/>
              </p:nvSpPr>
              <p:spPr bwMode="auto">
                <a:xfrm>
                  <a:off x="3648" y="3306"/>
                  <a:ext cx="56" cy="16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4" y="16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6">
                      <a:moveTo>
                        <a:pt x="56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4" y="16"/>
                      </a:lnTo>
                      <a:lnTo>
                        <a:pt x="5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85" name="Freeform 5961"/>
                <p:cNvSpPr>
                  <a:spLocks/>
                </p:cNvSpPr>
                <p:nvPr/>
              </p:nvSpPr>
              <p:spPr bwMode="auto">
                <a:xfrm>
                  <a:off x="3626" y="3314"/>
                  <a:ext cx="56" cy="16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34" y="16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6">
                      <a:moveTo>
                        <a:pt x="56" y="8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34" y="16"/>
                      </a:lnTo>
                      <a:lnTo>
                        <a:pt x="56" y="8"/>
                      </a:lnTo>
                      <a:close/>
                    </a:path>
                  </a:pathLst>
                </a:custGeom>
                <a:solidFill>
                  <a:srgbClr val="007C37"/>
                </a:solidFill>
                <a:ln w="0">
                  <a:solidFill>
                    <a:srgbClr val="007C3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86" name="Freeform 5962"/>
                <p:cNvSpPr>
                  <a:spLocks/>
                </p:cNvSpPr>
                <p:nvPr/>
              </p:nvSpPr>
              <p:spPr bwMode="auto">
                <a:xfrm>
                  <a:off x="3626" y="3314"/>
                  <a:ext cx="56" cy="16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34" y="16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6">
                      <a:moveTo>
                        <a:pt x="56" y="8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34" y="16"/>
                      </a:lnTo>
                      <a:lnTo>
                        <a:pt x="5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87" name="Freeform 5963"/>
                <p:cNvSpPr>
                  <a:spLocks/>
                </p:cNvSpPr>
                <p:nvPr/>
              </p:nvSpPr>
              <p:spPr bwMode="auto">
                <a:xfrm>
                  <a:off x="3604" y="3320"/>
                  <a:ext cx="56" cy="16"/>
                </a:xfrm>
                <a:custGeom>
                  <a:avLst/>
                  <a:gdLst/>
                  <a:ahLst/>
                  <a:cxnLst>
                    <a:cxn ang="0">
                      <a:pos x="56" y="10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4" y="16"/>
                    </a:cxn>
                    <a:cxn ang="0">
                      <a:pos x="56" y="10"/>
                    </a:cxn>
                  </a:cxnLst>
                  <a:rect l="0" t="0" r="r" b="b"/>
                  <a:pathLst>
                    <a:path w="56" h="16">
                      <a:moveTo>
                        <a:pt x="56" y="10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4" y="16"/>
                      </a:lnTo>
                      <a:lnTo>
                        <a:pt x="56" y="10"/>
                      </a:lnTo>
                      <a:close/>
                    </a:path>
                  </a:pathLst>
                </a:custGeom>
                <a:solidFill>
                  <a:srgbClr val="007B2D"/>
                </a:solidFill>
                <a:ln w="0">
                  <a:solidFill>
                    <a:srgbClr val="007B2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88" name="Freeform 5964"/>
                <p:cNvSpPr>
                  <a:spLocks/>
                </p:cNvSpPr>
                <p:nvPr/>
              </p:nvSpPr>
              <p:spPr bwMode="auto">
                <a:xfrm>
                  <a:off x="3604" y="3320"/>
                  <a:ext cx="56" cy="16"/>
                </a:xfrm>
                <a:custGeom>
                  <a:avLst/>
                  <a:gdLst/>
                  <a:ahLst/>
                  <a:cxnLst>
                    <a:cxn ang="0">
                      <a:pos x="56" y="10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4" y="16"/>
                    </a:cxn>
                    <a:cxn ang="0">
                      <a:pos x="56" y="10"/>
                    </a:cxn>
                  </a:cxnLst>
                  <a:rect l="0" t="0" r="r" b="b"/>
                  <a:pathLst>
                    <a:path w="56" h="16">
                      <a:moveTo>
                        <a:pt x="56" y="10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4" y="16"/>
                      </a:lnTo>
                      <a:lnTo>
                        <a:pt x="56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89" name="Freeform 5965"/>
                <p:cNvSpPr>
                  <a:spLocks/>
                </p:cNvSpPr>
                <p:nvPr/>
              </p:nvSpPr>
              <p:spPr bwMode="auto">
                <a:xfrm>
                  <a:off x="3580" y="3328"/>
                  <a:ext cx="58" cy="14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36" y="14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14">
                      <a:moveTo>
                        <a:pt x="58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36" y="14"/>
                      </a:lnTo>
                      <a:lnTo>
                        <a:pt x="58" y="8"/>
                      </a:lnTo>
                      <a:close/>
                    </a:path>
                  </a:pathLst>
                </a:custGeom>
                <a:solidFill>
                  <a:srgbClr val="007A21"/>
                </a:solidFill>
                <a:ln w="0">
                  <a:solidFill>
                    <a:srgbClr val="007A2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90" name="Freeform 5966"/>
                <p:cNvSpPr>
                  <a:spLocks/>
                </p:cNvSpPr>
                <p:nvPr/>
              </p:nvSpPr>
              <p:spPr bwMode="auto">
                <a:xfrm>
                  <a:off x="3580" y="3328"/>
                  <a:ext cx="58" cy="14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24" y="0"/>
                    </a:cxn>
                    <a:cxn ang="0">
                      <a:pos x="0" y="6"/>
                    </a:cxn>
                    <a:cxn ang="0">
                      <a:pos x="36" y="14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14">
                      <a:moveTo>
                        <a:pt x="58" y="8"/>
                      </a:moveTo>
                      <a:lnTo>
                        <a:pt x="24" y="0"/>
                      </a:lnTo>
                      <a:lnTo>
                        <a:pt x="0" y="6"/>
                      </a:lnTo>
                      <a:lnTo>
                        <a:pt x="36" y="14"/>
                      </a:lnTo>
                      <a:lnTo>
                        <a:pt x="58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91" name="Freeform 5967"/>
                <p:cNvSpPr>
                  <a:spLocks/>
                </p:cNvSpPr>
                <p:nvPr/>
              </p:nvSpPr>
              <p:spPr bwMode="auto">
                <a:xfrm>
                  <a:off x="3558" y="3334"/>
                  <a:ext cx="58" cy="12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22" y="0"/>
                    </a:cxn>
                    <a:cxn ang="0">
                      <a:pos x="0" y="4"/>
                    </a:cxn>
                    <a:cxn ang="0">
                      <a:pos x="34" y="12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12">
                      <a:moveTo>
                        <a:pt x="58" y="8"/>
                      </a:moveTo>
                      <a:lnTo>
                        <a:pt x="22" y="0"/>
                      </a:lnTo>
                      <a:lnTo>
                        <a:pt x="0" y="4"/>
                      </a:lnTo>
                      <a:lnTo>
                        <a:pt x="34" y="12"/>
                      </a:lnTo>
                      <a:lnTo>
                        <a:pt x="58" y="8"/>
                      </a:lnTo>
                      <a:close/>
                    </a:path>
                  </a:pathLst>
                </a:custGeom>
                <a:solidFill>
                  <a:srgbClr val="007812"/>
                </a:solidFill>
                <a:ln w="0">
                  <a:solidFill>
                    <a:srgbClr val="00781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92" name="Freeform 5968"/>
                <p:cNvSpPr>
                  <a:spLocks/>
                </p:cNvSpPr>
                <p:nvPr/>
              </p:nvSpPr>
              <p:spPr bwMode="auto">
                <a:xfrm>
                  <a:off x="3558" y="3334"/>
                  <a:ext cx="58" cy="12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22" y="0"/>
                    </a:cxn>
                    <a:cxn ang="0">
                      <a:pos x="0" y="4"/>
                    </a:cxn>
                    <a:cxn ang="0">
                      <a:pos x="34" y="12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12">
                      <a:moveTo>
                        <a:pt x="58" y="8"/>
                      </a:moveTo>
                      <a:lnTo>
                        <a:pt x="22" y="0"/>
                      </a:lnTo>
                      <a:lnTo>
                        <a:pt x="0" y="4"/>
                      </a:lnTo>
                      <a:lnTo>
                        <a:pt x="34" y="12"/>
                      </a:lnTo>
                      <a:lnTo>
                        <a:pt x="58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93" name="Freeform 5969"/>
                <p:cNvSpPr>
                  <a:spLocks/>
                </p:cNvSpPr>
                <p:nvPr/>
              </p:nvSpPr>
              <p:spPr bwMode="auto">
                <a:xfrm>
                  <a:off x="3534" y="3338"/>
                  <a:ext cx="58" cy="10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24" y="0"/>
                    </a:cxn>
                    <a:cxn ang="0">
                      <a:pos x="0" y="2"/>
                    </a:cxn>
                    <a:cxn ang="0">
                      <a:pos x="36" y="10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10">
                      <a:moveTo>
                        <a:pt x="58" y="8"/>
                      </a:moveTo>
                      <a:lnTo>
                        <a:pt x="24" y="0"/>
                      </a:lnTo>
                      <a:lnTo>
                        <a:pt x="0" y="2"/>
                      </a:lnTo>
                      <a:lnTo>
                        <a:pt x="36" y="10"/>
                      </a:lnTo>
                      <a:lnTo>
                        <a:pt x="58" y="8"/>
                      </a:lnTo>
                      <a:close/>
                    </a:path>
                  </a:pathLst>
                </a:custGeom>
                <a:solidFill>
                  <a:srgbClr val="007300"/>
                </a:solidFill>
                <a:ln w="0">
                  <a:solidFill>
                    <a:srgbClr val="0073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94" name="Freeform 5970"/>
                <p:cNvSpPr>
                  <a:spLocks/>
                </p:cNvSpPr>
                <p:nvPr/>
              </p:nvSpPr>
              <p:spPr bwMode="auto">
                <a:xfrm>
                  <a:off x="3534" y="3338"/>
                  <a:ext cx="58" cy="10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24" y="0"/>
                    </a:cxn>
                    <a:cxn ang="0">
                      <a:pos x="0" y="2"/>
                    </a:cxn>
                    <a:cxn ang="0">
                      <a:pos x="36" y="10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10">
                      <a:moveTo>
                        <a:pt x="58" y="8"/>
                      </a:moveTo>
                      <a:lnTo>
                        <a:pt x="24" y="0"/>
                      </a:lnTo>
                      <a:lnTo>
                        <a:pt x="0" y="2"/>
                      </a:lnTo>
                      <a:lnTo>
                        <a:pt x="36" y="10"/>
                      </a:lnTo>
                      <a:lnTo>
                        <a:pt x="58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95" name="Freeform 5971"/>
                <p:cNvSpPr>
                  <a:spLocks/>
                </p:cNvSpPr>
                <p:nvPr/>
              </p:nvSpPr>
              <p:spPr bwMode="auto">
                <a:xfrm>
                  <a:off x="3510" y="3340"/>
                  <a:ext cx="60" cy="8"/>
                </a:xfrm>
                <a:custGeom>
                  <a:avLst/>
                  <a:gdLst/>
                  <a:ahLst/>
                  <a:cxnLst>
                    <a:cxn ang="0">
                      <a:pos x="60" y="8"/>
                    </a:cxn>
                    <a:cxn ang="0">
                      <a:pos x="24" y="0"/>
                    </a:cxn>
                    <a:cxn ang="0">
                      <a:pos x="0" y="2"/>
                    </a:cxn>
                    <a:cxn ang="0">
                      <a:pos x="36" y="8"/>
                    </a:cxn>
                    <a:cxn ang="0">
                      <a:pos x="60" y="8"/>
                    </a:cxn>
                  </a:cxnLst>
                  <a:rect l="0" t="0" r="r" b="b"/>
                  <a:pathLst>
                    <a:path w="60" h="8">
                      <a:moveTo>
                        <a:pt x="60" y="8"/>
                      </a:moveTo>
                      <a:lnTo>
                        <a:pt x="24" y="0"/>
                      </a:lnTo>
                      <a:lnTo>
                        <a:pt x="0" y="2"/>
                      </a:lnTo>
                      <a:lnTo>
                        <a:pt x="36" y="8"/>
                      </a:lnTo>
                      <a:lnTo>
                        <a:pt x="60" y="8"/>
                      </a:lnTo>
                      <a:close/>
                    </a:path>
                  </a:pathLst>
                </a:custGeom>
                <a:solidFill>
                  <a:srgbClr val="006D00"/>
                </a:solidFill>
                <a:ln w="0">
                  <a:solidFill>
                    <a:srgbClr val="006D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96" name="Freeform 5972"/>
                <p:cNvSpPr>
                  <a:spLocks/>
                </p:cNvSpPr>
                <p:nvPr/>
              </p:nvSpPr>
              <p:spPr bwMode="auto">
                <a:xfrm>
                  <a:off x="3510" y="3340"/>
                  <a:ext cx="60" cy="8"/>
                </a:xfrm>
                <a:custGeom>
                  <a:avLst/>
                  <a:gdLst/>
                  <a:ahLst/>
                  <a:cxnLst>
                    <a:cxn ang="0">
                      <a:pos x="60" y="8"/>
                    </a:cxn>
                    <a:cxn ang="0">
                      <a:pos x="24" y="0"/>
                    </a:cxn>
                    <a:cxn ang="0">
                      <a:pos x="0" y="2"/>
                    </a:cxn>
                    <a:cxn ang="0">
                      <a:pos x="36" y="8"/>
                    </a:cxn>
                    <a:cxn ang="0">
                      <a:pos x="60" y="8"/>
                    </a:cxn>
                  </a:cxnLst>
                  <a:rect l="0" t="0" r="r" b="b"/>
                  <a:pathLst>
                    <a:path w="60" h="8">
                      <a:moveTo>
                        <a:pt x="60" y="8"/>
                      </a:moveTo>
                      <a:lnTo>
                        <a:pt x="24" y="0"/>
                      </a:lnTo>
                      <a:lnTo>
                        <a:pt x="0" y="2"/>
                      </a:lnTo>
                      <a:lnTo>
                        <a:pt x="36" y="8"/>
                      </a:lnTo>
                      <a:lnTo>
                        <a:pt x="60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97" name="Freeform 5973"/>
                <p:cNvSpPr>
                  <a:spLocks/>
                </p:cNvSpPr>
                <p:nvPr/>
              </p:nvSpPr>
              <p:spPr bwMode="auto">
                <a:xfrm>
                  <a:off x="3486" y="3342"/>
                  <a:ext cx="60" cy="6"/>
                </a:xfrm>
                <a:custGeom>
                  <a:avLst/>
                  <a:gdLst/>
                  <a:ahLst/>
                  <a:cxnLst>
                    <a:cxn ang="0">
                      <a:pos x="60" y="6"/>
                    </a:cxn>
                    <a:cxn ang="0">
                      <a:pos x="24" y="0"/>
                    </a:cxn>
                    <a:cxn ang="0">
                      <a:pos x="0" y="0"/>
                    </a:cxn>
                    <a:cxn ang="0">
                      <a:pos x="36" y="6"/>
                    </a:cxn>
                    <a:cxn ang="0">
                      <a:pos x="60" y="6"/>
                    </a:cxn>
                  </a:cxnLst>
                  <a:rect l="0" t="0" r="r" b="b"/>
                  <a:pathLst>
                    <a:path w="60" h="6">
                      <a:moveTo>
                        <a:pt x="60" y="6"/>
                      </a:moveTo>
                      <a:lnTo>
                        <a:pt x="24" y="0"/>
                      </a:lnTo>
                      <a:lnTo>
                        <a:pt x="0" y="0"/>
                      </a:lnTo>
                      <a:lnTo>
                        <a:pt x="36" y="6"/>
                      </a:lnTo>
                      <a:lnTo>
                        <a:pt x="60" y="6"/>
                      </a:lnTo>
                      <a:close/>
                    </a:path>
                  </a:pathLst>
                </a:custGeom>
                <a:solidFill>
                  <a:srgbClr val="006400"/>
                </a:solidFill>
                <a:ln w="0">
                  <a:solidFill>
                    <a:srgbClr val="0064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98" name="Freeform 5974"/>
                <p:cNvSpPr>
                  <a:spLocks/>
                </p:cNvSpPr>
                <p:nvPr/>
              </p:nvSpPr>
              <p:spPr bwMode="auto">
                <a:xfrm>
                  <a:off x="3486" y="3342"/>
                  <a:ext cx="60" cy="6"/>
                </a:xfrm>
                <a:custGeom>
                  <a:avLst/>
                  <a:gdLst/>
                  <a:ahLst/>
                  <a:cxnLst>
                    <a:cxn ang="0">
                      <a:pos x="60" y="6"/>
                    </a:cxn>
                    <a:cxn ang="0">
                      <a:pos x="24" y="0"/>
                    </a:cxn>
                    <a:cxn ang="0">
                      <a:pos x="0" y="0"/>
                    </a:cxn>
                    <a:cxn ang="0">
                      <a:pos x="36" y="6"/>
                    </a:cxn>
                    <a:cxn ang="0">
                      <a:pos x="60" y="6"/>
                    </a:cxn>
                  </a:cxnLst>
                  <a:rect l="0" t="0" r="r" b="b"/>
                  <a:pathLst>
                    <a:path w="60" h="6">
                      <a:moveTo>
                        <a:pt x="60" y="6"/>
                      </a:moveTo>
                      <a:lnTo>
                        <a:pt x="24" y="0"/>
                      </a:lnTo>
                      <a:lnTo>
                        <a:pt x="0" y="0"/>
                      </a:lnTo>
                      <a:lnTo>
                        <a:pt x="36" y="6"/>
                      </a:lnTo>
                      <a:lnTo>
                        <a:pt x="60" y="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599" name="Freeform 5975"/>
                <p:cNvSpPr>
                  <a:spLocks/>
                </p:cNvSpPr>
                <p:nvPr/>
              </p:nvSpPr>
              <p:spPr bwMode="auto">
                <a:xfrm>
                  <a:off x="3460" y="3338"/>
                  <a:ext cx="62" cy="10"/>
                </a:xfrm>
                <a:custGeom>
                  <a:avLst/>
                  <a:gdLst/>
                  <a:ahLst/>
                  <a:cxnLst>
                    <a:cxn ang="0">
                      <a:pos x="62" y="10"/>
                    </a:cxn>
                    <a:cxn ang="0">
                      <a:pos x="26" y="4"/>
                    </a:cxn>
                    <a:cxn ang="0">
                      <a:pos x="0" y="0"/>
                    </a:cxn>
                    <a:cxn ang="0">
                      <a:pos x="36" y="6"/>
                    </a:cxn>
                    <a:cxn ang="0">
                      <a:pos x="62" y="10"/>
                    </a:cxn>
                  </a:cxnLst>
                  <a:rect l="0" t="0" r="r" b="b"/>
                  <a:pathLst>
                    <a:path w="62" h="10">
                      <a:moveTo>
                        <a:pt x="62" y="10"/>
                      </a:moveTo>
                      <a:lnTo>
                        <a:pt x="26" y="4"/>
                      </a:lnTo>
                      <a:lnTo>
                        <a:pt x="0" y="0"/>
                      </a:lnTo>
                      <a:lnTo>
                        <a:pt x="36" y="6"/>
                      </a:lnTo>
                      <a:lnTo>
                        <a:pt x="62" y="10"/>
                      </a:lnTo>
                      <a:close/>
                    </a:path>
                  </a:pathLst>
                </a:custGeom>
                <a:solidFill>
                  <a:srgbClr val="C7003D"/>
                </a:solidFill>
                <a:ln w="0">
                  <a:solidFill>
                    <a:srgbClr val="C7003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00" name="Freeform 5976"/>
                <p:cNvSpPr>
                  <a:spLocks/>
                </p:cNvSpPr>
                <p:nvPr/>
              </p:nvSpPr>
              <p:spPr bwMode="auto">
                <a:xfrm>
                  <a:off x="3460" y="3338"/>
                  <a:ext cx="62" cy="10"/>
                </a:xfrm>
                <a:custGeom>
                  <a:avLst/>
                  <a:gdLst/>
                  <a:ahLst/>
                  <a:cxnLst>
                    <a:cxn ang="0">
                      <a:pos x="62" y="10"/>
                    </a:cxn>
                    <a:cxn ang="0">
                      <a:pos x="26" y="4"/>
                    </a:cxn>
                    <a:cxn ang="0">
                      <a:pos x="0" y="0"/>
                    </a:cxn>
                    <a:cxn ang="0">
                      <a:pos x="36" y="6"/>
                    </a:cxn>
                    <a:cxn ang="0">
                      <a:pos x="62" y="10"/>
                    </a:cxn>
                  </a:cxnLst>
                  <a:rect l="0" t="0" r="r" b="b"/>
                  <a:pathLst>
                    <a:path w="62" h="10">
                      <a:moveTo>
                        <a:pt x="62" y="10"/>
                      </a:moveTo>
                      <a:lnTo>
                        <a:pt x="26" y="4"/>
                      </a:lnTo>
                      <a:lnTo>
                        <a:pt x="0" y="0"/>
                      </a:lnTo>
                      <a:lnTo>
                        <a:pt x="36" y="6"/>
                      </a:lnTo>
                      <a:lnTo>
                        <a:pt x="62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01" name="Freeform 5977"/>
                <p:cNvSpPr>
                  <a:spLocks/>
                </p:cNvSpPr>
                <p:nvPr/>
              </p:nvSpPr>
              <p:spPr bwMode="auto">
                <a:xfrm>
                  <a:off x="3436" y="3334"/>
                  <a:ext cx="60" cy="10"/>
                </a:xfrm>
                <a:custGeom>
                  <a:avLst/>
                  <a:gdLst/>
                  <a:ahLst/>
                  <a:cxnLst>
                    <a:cxn ang="0">
                      <a:pos x="60" y="10"/>
                    </a:cxn>
                    <a:cxn ang="0">
                      <a:pos x="24" y="4"/>
                    </a:cxn>
                    <a:cxn ang="0">
                      <a:pos x="0" y="0"/>
                    </a:cxn>
                    <a:cxn ang="0">
                      <a:pos x="36" y="4"/>
                    </a:cxn>
                    <a:cxn ang="0">
                      <a:pos x="60" y="10"/>
                    </a:cxn>
                  </a:cxnLst>
                  <a:rect l="0" t="0" r="r" b="b"/>
                  <a:pathLst>
                    <a:path w="60" h="10">
                      <a:moveTo>
                        <a:pt x="60" y="10"/>
                      </a:moveTo>
                      <a:lnTo>
                        <a:pt x="24" y="4"/>
                      </a:lnTo>
                      <a:lnTo>
                        <a:pt x="0" y="0"/>
                      </a:lnTo>
                      <a:lnTo>
                        <a:pt x="36" y="4"/>
                      </a:lnTo>
                      <a:lnTo>
                        <a:pt x="60" y="10"/>
                      </a:lnTo>
                      <a:close/>
                    </a:path>
                  </a:pathLst>
                </a:custGeom>
                <a:solidFill>
                  <a:srgbClr val="D50051"/>
                </a:solidFill>
                <a:ln w="0">
                  <a:solidFill>
                    <a:srgbClr val="D5005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02" name="Freeform 5978"/>
                <p:cNvSpPr>
                  <a:spLocks/>
                </p:cNvSpPr>
                <p:nvPr/>
              </p:nvSpPr>
              <p:spPr bwMode="auto">
                <a:xfrm>
                  <a:off x="3436" y="3334"/>
                  <a:ext cx="60" cy="10"/>
                </a:xfrm>
                <a:custGeom>
                  <a:avLst/>
                  <a:gdLst/>
                  <a:ahLst/>
                  <a:cxnLst>
                    <a:cxn ang="0">
                      <a:pos x="60" y="10"/>
                    </a:cxn>
                    <a:cxn ang="0">
                      <a:pos x="24" y="4"/>
                    </a:cxn>
                    <a:cxn ang="0">
                      <a:pos x="0" y="0"/>
                    </a:cxn>
                    <a:cxn ang="0">
                      <a:pos x="36" y="4"/>
                    </a:cxn>
                    <a:cxn ang="0">
                      <a:pos x="60" y="10"/>
                    </a:cxn>
                  </a:cxnLst>
                  <a:rect l="0" t="0" r="r" b="b"/>
                  <a:pathLst>
                    <a:path w="60" h="10">
                      <a:moveTo>
                        <a:pt x="60" y="10"/>
                      </a:moveTo>
                      <a:lnTo>
                        <a:pt x="24" y="4"/>
                      </a:lnTo>
                      <a:lnTo>
                        <a:pt x="0" y="0"/>
                      </a:lnTo>
                      <a:lnTo>
                        <a:pt x="36" y="4"/>
                      </a:lnTo>
                      <a:lnTo>
                        <a:pt x="60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03" name="Freeform 5979"/>
                <p:cNvSpPr>
                  <a:spLocks/>
                </p:cNvSpPr>
                <p:nvPr/>
              </p:nvSpPr>
              <p:spPr bwMode="auto">
                <a:xfrm>
                  <a:off x="3410" y="3328"/>
                  <a:ext cx="62" cy="10"/>
                </a:xfrm>
                <a:custGeom>
                  <a:avLst/>
                  <a:gdLst/>
                  <a:ahLst/>
                  <a:cxnLst>
                    <a:cxn ang="0">
                      <a:pos x="62" y="10"/>
                    </a:cxn>
                    <a:cxn ang="0">
                      <a:pos x="26" y="6"/>
                    </a:cxn>
                    <a:cxn ang="0">
                      <a:pos x="0" y="0"/>
                    </a:cxn>
                    <a:cxn ang="0">
                      <a:pos x="36" y="2"/>
                    </a:cxn>
                    <a:cxn ang="0">
                      <a:pos x="62" y="10"/>
                    </a:cxn>
                  </a:cxnLst>
                  <a:rect l="0" t="0" r="r" b="b"/>
                  <a:pathLst>
                    <a:path w="62" h="10">
                      <a:moveTo>
                        <a:pt x="62" y="10"/>
                      </a:moveTo>
                      <a:lnTo>
                        <a:pt x="26" y="6"/>
                      </a:lnTo>
                      <a:lnTo>
                        <a:pt x="0" y="0"/>
                      </a:lnTo>
                      <a:lnTo>
                        <a:pt x="36" y="2"/>
                      </a:lnTo>
                      <a:lnTo>
                        <a:pt x="62" y="10"/>
                      </a:lnTo>
                      <a:close/>
                    </a:path>
                  </a:pathLst>
                </a:custGeom>
                <a:solidFill>
                  <a:srgbClr val="E10062"/>
                </a:solidFill>
                <a:ln w="0">
                  <a:solidFill>
                    <a:srgbClr val="E1006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04" name="Freeform 5980"/>
                <p:cNvSpPr>
                  <a:spLocks/>
                </p:cNvSpPr>
                <p:nvPr/>
              </p:nvSpPr>
              <p:spPr bwMode="auto">
                <a:xfrm>
                  <a:off x="3410" y="3328"/>
                  <a:ext cx="62" cy="10"/>
                </a:xfrm>
                <a:custGeom>
                  <a:avLst/>
                  <a:gdLst/>
                  <a:ahLst/>
                  <a:cxnLst>
                    <a:cxn ang="0">
                      <a:pos x="62" y="10"/>
                    </a:cxn>
                    <a:cxn ang="0">
                      <a:pos x="26" y="6"/>
                    </a:cxn>
                    <a:cxn ang="0">
                      <a:pos x="0" y="0"/>
                    </a:cxn>
                    <a:cxn ang="0">
                      <a:pos x="36" y="2"/>
                    </a:cxn>
                    <a:cxn ang="0">
                      <a:pos x="62" y="10"/>
                    </a:cxn>
                  </a:cxnLst>
                  <a:rect l="0" t="0" r="r" b="b"/>
                  <a:pathLst>
                    <a:path w="62" h="10">
                      <a:moveTo>
                        <a:pt x="62" y="10"/>
                      </a:moveTo>
                      <a:lnTo>
                        <a:pt x="26" y="6"/>
                      </a:lnTo>
                      <a:lnTo>
                        <a:pt x="0" y="0"/>
                      </a:lnTo>
                      <a:lnTo>
                        <a:pt x="36" y="2"/>
                      </a:lnTo>
                      <a:lnTo>
                        <a:pt x="62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05" name="Freeform 5981"/>
                <p:cNvSpPr>
                  <a:spLocks/>
                </p:cNvSpPr>
                <p:nvPr/>
              </p:nvSpPr>
              <p:spPr bwMode="auto">
                <a:xfrm>
                  <a:off x="3382" y="3320"/>
                  <a:ext cx="64" cy="10"/>
                </a:xfrm>
                <a:custGeom>
                  <a:avLst/>
                  <a:gdLst/>
                  <a:ahLst/>
                  <a:cxnLst>
                    <a:cxn ang="0">
                      <a:pos x="64" y="10"/>
                    </a:cxn>
                    <a:cxn ang="0">
                      <a:pos x="28" y="8"/>
                    </a:cxn>
                    <a:cxn ang="0">
                      <a:pos x="0" y="0"/>
                    </a:cxn>
                    <a:cxn ang="0">
                      <a:pos x="38" y="0"/>
                    </a:cxn>
                    <a:cxn ang="0">
                      <a:pos x="64" y="10"/>
                    </a:cxn>
                  </a:cxnLst>
                  <a:rect l="0" t="0" r="r" b="b"/>
                  <a:pathLst>
                    <a:path w="64" h="10">
                      <a:moveTo>
                        <a:pt x="64" y="10"/>
                      </a:moveTo>
                      <a:lnTo>
                        <a:pt x="28" y="8"/>
                      </a:lnTo>
                      <a:lnTo>
                        <a:pt x="0" y="0"/>
                      </a:lnTo>
                      <a:lnTo>
                        <a:pt x="38" y="0"/>
                      </a:lnTo>
                      <a:lnTo>
                        <a:pt x="64" y="10"/>
                      </a:lnTo>
                      <a:close/>
                    </a:path>
                  </a:pathLst>
                </a:custGeom>
                <a:solidFill>
                  <a:srgbClr val="E9006F"/>
                </a:solidFill>
                <a:ln w="0">
                  <a:solidFill>
                    <a:srgbClr val="E900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06" name="Freeform 5982"/>
                <p:cNvSpPr>
                  <a:spLocks/>
                </p:cNvSpPr>
                <p:nvPr/>
              </p:nvSpPr>
              <p:spPr bwMode="auto">
                <a:xfrm>
                  <a:off x="3382" y="3320"/>
                  <a:ext cx="64" cy="10"/>
                </a:xfrm>
                <a:custGeom>
                  <a:avLst/>
                  <a:gdLst/>
                  <a:ahLst/>
                  <a:cxnLst>
                    <a:cxn ang="0">
                      <a:pos x="64" y="10"/>
                    </a:cxn>
                    <a:cxn ang="0">
                      <a:pos x="28" y="8"/>
                    </a:cxn>
                    <a:cxn ang="0">
                      <a:pos x="0" y="0"/>
                    </a:cxn>
                    <a:cxn ang="0">
                      <a:pos x="38" y="0"/>
                    </a:cxn>
                    <a:cxn ang="0">
                      <a:pos x="64" y="10"/>
                    </a:cxn>
                  </a:cxnLst>
                  <a:rect l="0" t="0" r="r" b="b"/>
                  <a:pathLst>
                    <a:path w="64" h="10">
                      <a:moveTo>
                        <a:pt x="64" y="10"/>
                      </a:moveTo>
                      <a:lnTo>
                        <a:pt x="28" y="8"/>
                      </a:lnTo>
                      <a:lnTo>
                        <a:pt x="0" y="0"/>
                      </a:lnTo>
                      <a:lnTo>
                        <a:pt x="38" y="0"/>
                      </a:lnTo>
                      <a:lnTo>
                        <a:pt x="64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07" name="Freeform 5983"/>
                <p:cNvSpPr>
                  <a:spLocks/>
                </p:cNvSpPr>
                <p:nvPr/>
              </p:nvSpPr>
              <p:spPr bwMode="auto">
                <a:xfrm>
                  <a:off x="3356" y="3308"/>
                  <a:ext cx="64" cy="12"/>
                </a:xfrm>
                <a:custGeom>
                  <a:avLst/>
                  <a:gdLst/>
                  <a:ahLst/>
                  <a:cxnLst>
                    <a:cxn ang="0">
                      <a:pos x="64" y="12"/>
                    </a:cxn>
                    <a:cxn ang="0">
                      <a:pos x="26" y="12"/>
                    </a:cxn>
                    <a:cxn ang="0">
                      <a:pos x="0" y="2"/>
                    </a:cxn>
                    <a:cxn ang="0">
                      <a:pos x="38" y="0"/>
                    </a:cxn>
                    <a:cxn ang="0">
                      <a:pos x="64" y="12"/>
                    </a:cxn>
                  </a:cxnLst>
                  <a:rect l="0" t="0" r="r" b="b"/>
                  <a:pathLst>
                    <a:path w="64" h="12">
                      <a:moveTo>
                        <a:pt x="64" y="12"/>
                      </a:moveTo>
                      <a:lnTo>
                        <a:pt x="26" y="12"/>
                      </a:lnTo>
                      <a:lnTo>
                        <a:pt x="0" y="2"/>
                      </a:lnTo>
                      <a:lnTo>
                        <a:pt x="38" y="0"/>
                      </a:lnTo>
                      <a:lnTo>
                        <a:pt x="64" y="12"/>
                      </a:lnTo>
                      <a:close/>
                    </a:path>
                  </a:pathLst>
                </a:custGeom>
                <a:solidFill>
                  <a:srgbClr val="EF0079"/>
                </a:solidFill>
                <a:ln w="0">
                  <a:solidFill>
                    <a:srgbClr val="EF007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08" name="Freeform 5984"/>
                <p:cNvSpPr>
                  <a:spLocks/>
                </p:cNvSpPr>
                <p:nvPr/>
              </p:nvSpPr>
              <p:spPr bwMode="auto">
                <a:xfrm>
                  <a:off x="3356" y="3308"/>
                  <a:ext cx="64" cy="12"/>
                </a:xfrm>
                <a:custGeom>
                  <a:avLst/>
                  <a:gdLst/>
                  <a:ahLst/>
                  <a:cxnLst>
                    <a:cxn ang="0">
                      <a:pos x="64" y="12"/>
                    </a:cxn>
                    <a:cxn ang="0">
                      <a:pos x="26" y="12"/>
                    </a:cxn>
                    <a:cxn ang="0">
                      <a:pos x="0" y="2"/>
                    </a:cxn>
                    <a:cxn ang="0">
                      <a:pos x="38" y="0"/>
                    </a:cxn>
                    <a:cxn ang="0">
                      <a:pos x="64" y="12"/>
                    </a:cxn>
                  </a:cxnLst>
                  <a:rect l="0" t="0" r="r" b="b"/>
                  <a:pathLst>
                    <a:path w="64" h="12">
                      <a:moveTo>
                        <a:pt x="64" y="12"/>
                      </a:moveTo>
                      <a:lnTo>
                        <a:pt x="26" y="12"/>
                      </a:lnTo>
                      <a:lnTo>
                        <a:pt x="0" y="2"/>
                      </a:lnTo>
                      <a:lnTo>
                        <a:pt x="38" y="0"/>
                      </a:lnTo>
                      <a:lnTo>
                        <a:pt x="64" y="1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09" name="Freeform 5985"/>
                <p:cNvSpPr>
                  <a:spLocks/>
                </p:cNvSpPr>
                <p:nvPr/>
              </p:nvSpPr>
              <p:spPr bwMode="auto">
                <a:xfrm>
                  <a:off x="3328" y="3292"/>
                  <a:ext cx="66" cy="18"/>
                </a:xfrm>
                <a:custGeom>
                  <a:avLst/>
                  <a:gdLst/>
                  <a:ahLst/>
                  <a:cxnLst>
                    <a:cxn ang="0">
                      <a:pos x="66" y="16"/>
                    </a:cxn>
                    <a:cxn ang="0">
                      <a:pos x="28" y="18"/>
                    </a:cxn>
                    <a:cxn ang="0">
                      <a:pos x="0" y="6"/>
                    </a:cxn>
                    <a:cxn ang="0">
                      <a:pos x="38" y="0"/>
                    </a:cxn>
                    <a:cxn ang="0">
                      <a:pos x="66" y="16"/>
                    </a:cxn>
                  </a:cxnLst>
                  <a:rect l="0" t="0" r="r" b="b"/>
                  <a:pathLst>
                    <a:path w="66" h="18">
                      <a:moveTo>
                        <a:pt x="66" y="16"/>
                      </a:moveTo>
                      <a:lnTo>
                        <a:pt x="28" y="18"/>
                      </a:lnTo>
                      <a:lnTo>
                        <a:pt x="0" y="6"/>
                      </a:lnTo>
                      <a:lnTo>
                        <a:pt x="38" y="0"/>
                      </a:lnTo>
                      <a:lnTo>
                        <a:pt x="66" y="16"/>
                      </a:lnTo>
                      <a:close/>
                    </a:path>
                  </a:pathLst>
                </a:custGeom>
                <a:solidFill>
                  <a:srgbClr val="F40081"/>
                </a:solidFill>
                <a:ln w="0">
                  <a:solidFill>
                    <a:srgbClr val="F4008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10" name="Freeform 5986"/>
                <p:cNvSpPr>
                  <a:spLocks/>
                </p:cNvSpPr>
                <p:nvPr/>
              </p:nvSpPr>
              <p:spPr bwMode="auto">
                <a:xfrm>
                  <a:off x="3328" y="3292"/>
                  <a:ext cx="66" cy="18"/>
                </a:xfrm>
                <a:custGeom>
                  <a:avLst/>
                  <a:gdLst/>
                  <a:ahLst/>
                  <a:cxnLst>
                    <a:cxn ang="0">
                      <a:pos x="66" y="16"/>
                    </a:cxn>
                    <a:cxn ang="0">
                      <a:pos x="28" y="18"/>
                    </a:cxn>
                    <a:cxn ang="0">
                      <a:pos x="0" y="6"/>
                    </a:cxn>
                    <a:cxn ang="0">
                      <a:pos x="38" y="0"/>
                    </a:cxn>
                    <a:cxn ang="0">
                      <a:pos x="66" y="16"/>
                    </a:cxn>
                  </a:cxnLst>
                  <a:rect l="0" t="0" r="r" b="b"/>
                  <a:pathLst>
                    <a:path w="66" h="18">
                      <a:moveTo>
                        <a:pt x="66" y="16"/>
                      </a:moveTo>
                      <a:lnTo>
                        <a:pt x="28" y="18"/>
                      </a:lnTo>
                      <a:lnTo>
                        <a:pt x="0" y="6"/>
                      </a:lnTo>
                      <a:lnTo>
                        <a:pt x="38" y="0"/>
                      </a:lnTo>
                      <a:lnTo>
                        <a:pt x="66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11" name="Freeform 5987"/>
                <p:cNvSpPr>
                  <a:spLocks/>
                </p:cNvSpPr>
                <p:nvPr/>
              </p:nvSpPr>
              <p:spPr bwMode="auto">
                <a:xfrm>
                  <a:off x="3300" y="3276"/>
                  <a:ext cx="66" cy="22"/>
                </a:xfrm>
                <a:custGeom>
                  <a:avLst/>
                  <a:gdLst/>
                  <a:ahLst/>
                  <a:cxnLst>
                    <a:cxn ang="0">
                      <a:pos x="66" y="16"/>
                    </a:cxn>
                    <a:cxn ang="0">
                      <a:pos x="28" y="22"/>
                    </a:cxn>
                    <a:cxn ang="0">
                      <a:pos x="0" y="10"/>
                    </a:cxn>
                    <a:cxn ang="0">
                      <a:pos x="38" y="0"/>
                    </a:cxn>
                    <a:cxn ang="0">
                      <a:pos x="66" y="16"/>
                    </a:cxn>
                  </a:cxnLst>
                  <a:rect l="0" t="0" r="r" b="b"/>
                  <a:pathLst>
                    <a:path w="66" h="22">
                      <a:moveTo>
                        <a:pt x="66" y="16"/>
                      </a:moveTo>
                      <a:lnTo>
                        <a:pt x="28" y="22"/>
                      </a:lnTo>
                      <a:lnTo>
                        <a:pt x="0" y="10"/>
                      </a:lnTo>
                      <a:lnTo>
                        <a:pt x="38" y="0"/>
                      </a:lnTo>
                      <a:lnTo>
                        <a:pt x="66" y="16"/>
                      </a:lnTo>
                      <a:close/>
                    </a:path>
                  </a:pathLst>
                </a:custGeom>
                <a:solidFill>
                  <a:srgbClr val="F70085"/>
                </a:solidFill>
                <a:ln w="0">
                  <a:solidFill>
                    <a:srgbClr val="F7008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12" name="Freeform 5988"/>
                <p:cNvSpPr>
                  <a:spLocks/>
                </p:cNvSpPr>
                <p:nvPr/>
              </p:nvSpPr>
              <p:spPr bwMode="auto">
                <a:xfrm>
                  <a:off x="3300" y="3276"/>
                  <a:ext cx="66" cy="22"/>
                </a:xfrm>
                <a:custGeom>
                  <a:avLst/>
                  <a:gdLst/>
                  <a:ahLst/>
                  <a:cxnLst>
                    <a:cxn ang="0">
                      <a:pos x="66" y="16"/>
                    </a:cxn>
                    <a:cxn ang="0">
                      <a:pos x="28" y="22"/>
                    </a:cxn>
                    <a:cxn ang="0">
                      <a:pos x="0" y="10"/>
                    </a:cxn>
                    <a:cxn ang="0">
                      <a:pos x="38" y="0"/>
                    </a:cxn>
                    <a:cxn ang="0">
                      <a:pos x="66" y="16"/>
                    </a:cxn>
                  </a:cxnLst>
                  <a:rect l="0" t="0" r="r" b="b"/>
                  <a:pathLst>
                    <a:path w="66" h="22">
                      <a:moveTo>
                        <a:pt x="66" y="16"/>
                      </a:moveTo>
                      <a:lnTo>
                        <a:pt x="28" y="22"/>
                      </a:lnTo>
                      <a:lnTo>
                        <a:pt x="0" y="10"/>
                      </a:lnTo>
                      <a:lnTo>
                        <a:pt x="38" y="0"/>
                      </a:lnTo>
                      <a:lnTo>
                        <a:pt x="66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13" name="Freeform 5989"/>
                <p:cNvSpPr>
                  <a:spLocks/>
                </p:cNvSpPr>
                <p:nvPr/>
              </p:nvSpPr>
              <p:spPr bwMode="auto">
                <a:xfrm>
                  <a:off x="3272" y="3258"/>
                  <a:ext cx="66" cy="28"/>
                </a:xfrm>
                <a:custGeom>
                  <a:avLst/>
                  <a:gdLst/>
                  <a:ahLst/>
                  <a:cxnLst>
                    <a:cxn ang="0">
                      <a:pos x="66" y="18"/>
                    </a:cxn>
                    <a:cxn ang="0">
                      <a:pos x="28" y="28"/>
                    </a:cxn>
                    <a:cxn ang="0">
                      <a:pos x="0" y="14"/>
                    </a:cxn>
                    <a:cxn ang="0">
                      <a:pos x="38" y="0"/>
                    </a:cxn>
                    <a:cxn ang="0">
                      <a:pos x="66" y="18"/>
                    </a:cxn>
                  </a:cxnLst>
                  <a:rect l="0" t="0" r="r" b="b"/>
                  <a:pathLst>
                    <a:path w="66" h="28">
                      <a:moveTo>
                        <a:pt x="66" y="18"/>
                      </a:moveTo>
                      <a:lnTo>
                        <a:pt x="28" y="28"/>
                      </a:lnTo>
                      <a:lnTo>
                        <a:pt x="0" y="14"/>
                      </a:lnTo>
                      <a:lnTo>
                        <a:pt x="38" y="0"/>
                      </a:lnTo>
                      <a:lnTo>
                        <a:pt x="66" y="18"/>
                      </a:lnTo>
                      <a:close/>
                    </a:path>
                  </a:pathLst>
                </a:custGeom>
                <a:solidFill>
                  <a:srgbClr val="F90E87"/>
                </a:solidFill>
                <a:ln w="0">
                  <a:solidFill>
                    <a:srgbClr val="F90E87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14" name="Freeform 5990"/>
                <p:cNvSpPr>
                  <a:spLocks/>
                </p:cNvSpPr>
                <p:nvPr/>
              </p:nvSpPr>
              <p:spPr bwMode="auto">
                <a:xfrm>
                  <a:off x="3272" y="3258"/>
                  <a:ext cx="66" cy="28"/>
                </a:xfrm>
                <a:custGeom>
                  <a:avLst/>
                  <a:gdLst/>
                  <a:ahLst/>
                  <a:cxnLst>
                    <a:cxn ang="0">
                      <a:pos x="66" y="18"/>
                    </a:cxn>
                    <a:cxn ang="0">
                      <a:pos x="28" y="28"/>
                    </a:cxn>
                    <a:cxn ang="0">
                      <a:pos x="0" y="14"/>
                    </a:cxn>
                    <a:cxn ang="0">
                      <a:pos x="38" y="0"/>
                    </a:cxn>
                    <a:cxn ang="0">
                      <a:pos x="66" y="18"/>
                    </a:cxn>
                  </a:cxnLst>
                  <a:rect l="0" t="0" r="r" b="b"/>
                  <a:pathLst>
                    <a:path w="66" h="28">
                      <a:moveTo>
                        <a:pt x="66" y="18"/>
                      </a:moveTo>
                      <a:lnTo>
                        <a:pt x="28" y="28"/>
                      </a:lnTo>
                      <a:lnTo>
                        <a:pt x="0" y="14"/>
                      </a:lnTo>
                      <a:lnTo>
                        <a:pt x="38" y="0"/>
                      </a:lnTo>
                      <a:lnTo>
                        <a:pt x="66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15" name="Freeform 5991"/>
                <p:cNvSpPr>
                  <a:spLocks/>
                </p:cNvSpPr>
                <p:nvPr/>
              </p:nvSpPr>
              <p:spPr bwMode="auto">
                <a:xfrm>
                  <a:off x="3242" y="3240"/>
                  <a:ext cx="68" cy="32"/>
                </a:xfrm>
                <a:custGeom>
                  <a:avLst/>
                  <a:gdLst/>
                  <a:ahLst/>
                  <a:cxnLst>
                    <a:cxn ang="0">
                      <a:pos x="68" y="18"/>
                    </a:cxn>
                    <a:cxn ang="0">
                      <a:pos x="30" y="32"/>
                    </a:cxn>
                    <a:cxn ang="0">
                      <a:pos x="0" y="18"/>
                    </a:cxn>
                    <a:cxn ang="0">
                      <a:pos x="38" y="0"/>
                    </a:cxn>
                    <a:cxn ang="0">
                      <a:pos x="68" y="18"/>
                    </a:cxn>
                  </a:cxnLst>
                  <a:rect l="0" t="0" r="r" b="b"/>
                  <a:pathLst>
                    <a:path w="68" h="32">
                      <a:moveTo>
                        <a:pt x="68" y="18"/>
                      </a:moveTo>
                      <a:lnTo>
                        <a:pt x="30" y="32"/>
                      </a:lnTo>
                      <a:lnTo>
                        <a:pt x="0" y="18"/>
                      </a:lnTo>
                      <a:lnTo>
                        <a:pt x="38" y="0"/>
                      </a:lnTo>
                      <a:lnTo>
                        <a:pt x="68" y="18"/>
                      </a:lnTo>
                      <a:close/>
                    </a:path>
                  </a:pathLst>
                </a:custGeom>
                <a:solidFill>
                  <a:srgbClr val="FA1D85"/>
                </a:solidFill>
                <a:ln w="0">
                  <a:solidFill>
                    <a:srgbClr val="FA1D8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16" name="Freeform 5992"/>
                <p:cNvSpPr>
                  <a:spLocks/>
                </p:cNvSpPr>
                <p:nvPr/>
              </p:nvSpPr>
              <p:spPr bwMode="auto">
                <a:xfrm>
                  <a:off x="3242" y="3240"/>
                  <a:ext cx="68" cy="32"/>
                </a:xfrm>
                <a:custGeom>
                  <a:avLst/>
                  <a:gdLst/>
                  <a:ahLst/>
                  <a:cxnLst>
                    <a:cxn ang="0">
                      <a:pos x="68" y="18"/>
                    </a:cxn>
                    <a:cxn ang="0">
                      <a:pos x="30" y="32"/>
                    </a:cxn>
                    <a:cxn ang="0">
                      <a:pos x="0" y="18"/>
                    </a:cxn>
                    <a:cxn ang="0">
                      <a:pos x="38" y="0"/>
                    </a:cxn>
                    <a:cxn ang="0">
                      <a:pos x="68" y="18"/>
                    </a:cxn>
                  </a:cxnLst>
                  <a:rect l="0" t="0" r="r" b="b"/>
                  <a:pathLst>
                    <a:path w="68" h="32">
                      <a:moveTo>
                        <a:pt x="68" y="18"/>
                      </a:moveTo>
                      <a:lnTo>
                        <a:pt x="30" y="32"/>
                      </a:lnTo>
                      <a:lnTo>
                        <a:pt x="0" y="18"/>
                      </a:lnTo>
                      <a:lnTo>
                        <a:pt x="38" y="0"/>
                      </a:lnTo>
                      <a:lnTo>
                        <a:pt x="68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17" name="Freeform 5993"/>
                <p:cNvSpPr>
                  <a:spLocks/>
                </p:cNvSpPr>
                <p:nvPr/>
              </p:nvSpPr>
              <p:spPr bwMode="auto">
                <a:xfrm>
                  <a:off x="3212" y="3222"/>
                  <a:ext cx="68" cy="36"/>
                </a:xfrm>
                <a:custGeom>
                  <a:avLst/>
                  <a:gdLst/>
                  <a:ahLst/>
                  <a:cxnLst>
                    <a:cxn ang="0">
                      <a:pos x="68" y="18"/>
                    </a:cxn>
                    <a:cxn ang="0">
                      <a:pos x="30" y="36"/>
                    </a:cxn>
                    <a:cxn ang="0">
                      <a:pos x="0" y="22"/>
                    </a:cxn>
                    <a:cxn ang="0">
                      <a:pos x="38" y="0"/>
                    </a:cxn>
                    <a:cxn ang="0">
                      <a:pos x="68" y="18"/>
                    </a:cxn>
                  </a:cxnLst>
                  <a:rect l="0" t="0" r="r" b="b"/>
                  <a:pathLst>
                    <a:path w="68" h="36">
                      <a:moveTo>
                        <a:pt x="68" y="18"/>
                      </a:moveTo>
                      <a:lnTo>
                        <a:pt x="30" y="36"/>
                      </a:lnTo>
                      <a:lnTo>
                        <a:pt x="0" y="22"/>
                      </a:lnTo>
                      <a:lnTo>
                        <a:pt x="38" y="0"/>
                      </a:lnTo>
                      <a:lnTo>
                        <a:pt x="68" y="18"/>
                      </a:lnTo>
                      <a:close/>
                    </a:path>
                  </a:pathLst>
                </a:custGeom>
                <a:solidFill>
                  <a:srgbClr val="FB2B80"/>
                </a:solidFill>
                <a:ln w="0">
                  <a:solidFill>
                    <a:srgbClr val="FB2B8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18" name="Freeform 5994"/>
                <p:cNvSpPr>
                  <a:spLocks/>
                </p:cNvSpPr>
                <p:nvPr/>
              </p:nvSpPr>
              <p:spPr bwMode="auto">
                <a:xfrm>
                  <a:off x="3212" y="3222"/>
                  <a:ext cx="68" cy="36"/>
                </a:xfrm>
                <a:custGeom>
                  <a:avLst/>
                  <a:gdLst/>
                  <a:ahLst/>
                  <a:cxnLst>
                    <a:cxn ang="0">
                      <a:pos x="68" y="18"/>
                    </a:cxn>
                    <a:cxn ang="0">
                      <a:pos x="30" y="36"/>
                    </a:cxn>
                    <a:cxn ang="0">
                      <a:pos x="0" y="22"/>
                    </a:cxn>
                    <a:cxn ang="0">
                      <a:pos x="38" y="0"/>
                    </a:cxn>
                    <a:cxn ang="0">
                      <a:pos x="68" y="18"/>
                    </a:cxn>
                  </a:cxnLst>
                  <a:rect l="0" t="0" r="r" b="b"/>
                  <a:pathLst>
                    <a:path w="68" h="36">
                      <a:moveTo>
                        <a:pt x="68" y="18"/>
                      </a:moveTo>
                      <a:lnTo>
                        <a:pt x="30" y="36"/>
                      </a:lnTo>
                      <a:lnTo>
                        <a:pt x="0" y="22"/>
                      </a:lnTo>
                      <a:lnTo>
                        <a:pt x="38" y="0"/>
                      </a:lnTo>
                      <a:lnTo>
                        <a:pt x="68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19" name="Freeform 5995"/>
                <p:cNvSpPr>
                  <a:spLocks/>
                </p:cNvSpPr>
                <p:nvPr/>
              </p:nvSpPr>
              <p:spPr bwMode="auto">
                <a:xfrm>
                  <a:off x="3180" y="3204"/>
                  <a:ext cx="70" cy="40"/>
                </a:xfrm>
                <a:custGeom>
                  <a:avLst/>
                  <a:gdLst/>
                  <a:ahLst/>
                  <a:cxnLst>
                    <a:cxn ang="0">
                      <a:pos x="70" y="18"/>
                    </a:cxn>
                    <a:cxn ang="0">
                      <a:pos x="32" y="40"/>
                    </a:cxn>
                    <a:cxn ang="0">
                      <a:pos x="0" y="28"/>
                    </a:cxn>
                    <a:cxn ang="0">
                      <a:pos x="38" y="0"/>
                    </a:cxn>
                    <a:cxn ang="0">
                      <a:pos x="70" y="18"/>
                    </a:cxn>
                  </a:cxnLst>
                  <a:rect l="0" t="0" r="r" b="b"/>
                  <a:pathLst>
                    <a:path w="70" h="40">
                      <a:moveTo>
                        <a:pt x="70" y="18"/>
                      </a:moveTo>
                      <a:lnTo>
                        <a:pt x="32" y="40"/>
                      </a:lnTo>
                      <a:lnTo>
                        <a:pt x="0" y="28"/>
                      </a:lnTo>
                      <a:lnTo>
                        <a:pt x="38" y="0"/>
                      </a:lnTo>
                      <a:lnTo>
                        <a:pt x="70" y="18"/>
                      </a:lnTo>
                      <a:close/>
                    </a:path>
                  </a:pathLst>
                </a:custGeom>
                <a:solidFill>
                  <a:srgbClr val="FC3978"/>
                </a:solidFill>
                <a:ln w="0">
                  <a:solidFill>
                    <a:srgbClr val="FC3978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20" name="Freeform 5996"/>
                <p:cNvSpPr>
                  <a:spLocks/>
                </p:cNvSpPr>
                <p:nvPr/>
              </p:nvSpPr>
              <p:spPr bwMode="auto">
                <a:xfrm>
                  <a:off x="3180" y="3204"/>
                  <a:ext cx="70" cy="40"/>
                </a:xfrm>
                <a:custGeom>
                  <a:avLst/>
                  <a:gdLst/>
                  <a:ahLst/>
                  <a:cxnLst>
                    <a:cxn ang="0">
                      <a:pos x="70" y="18"/>
                    </a:cxn>
                    <a:cxn ang="0">
                      <a:pos x="32" y="40"/>
                    </a:cxn>
                    <a:cxn ang="0">
                      <a:pos x="0" y="28"/>
                    </a:cxn>
                    <a:cxn ang="0">
                      <a:pos x="38" y="0"/>
                    </a:cxn>
                    <a:cxn ang="0">
                      <a:pos x="70" y="18"/>
                    </a:cxn>
                  </a:cxnLst>
                  <a:rect l="0" t="0" r="r" b="b"/>
                  <a:pathLst>
                    <a:path w="70" h="40">
                      <a:moveTo>
                        <a:pt x="70" y="18"/>
                      </a:moveTo>
                      <a:lnTo>
                        <a:pt x="32" y="40"/>
                      </a:lnTo>
                      <a:lnTo>
                        <a:pt x="0" y="28"/>
                      </a:lnTo>
                      <a:lnTo>
                        <a:pt x="38" y="0"/>
                      </a:lnTo>
                      <a:lnTo>
                        <a:pt x="70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21" name="Freeform 5997"/>
                <p:cNvSpPr>
                  <a:spLocks/>
                </p:cNvSpPr>
                <p:nvPr/>
              </p:nvSpPr>
              <p:spPr bwMode="auto">
                <a:xfrm>
                  <a:off x="3148" y="3190"/>
                  <a:ext cx="70" cy="42"/>
                </a:xfrm>
                <a:custGeom>
                  <a:avLst/>
                  <a:gdLst/>
                  <a:ahLst/>
                  <a:cxnLst>
                    <a:cxn ang="0">
                      <a:pos x="70" y="14"/>
                    </a:cxn>
                    <a:cxn ang="0">
                      <a:pos x="32" y="42"/>
                    </a:cxn>
                    <a:cxn ang="0">
                      <a:pos x="0" y="32"/>
                    </a:cxn>
                    <a:cxn ang="0">
                      <a:pos x="38" y="0"/>
                    </a:cxn>
                    <a:cxn ang="0">
                      <a:pos x="70" y="14"/>
                    </a:cxn>
                  </a:cxnLst>
                  <a:rect l="0" t="0" r="r" b="b"/>
                  <a:pathLst>
                    <a:path w="70" h="42">
                      <a:moveTo>
                        <a:pt x="70" y="14"/>
                      </a:moveTo>
                      <a:lnTo>
                        <a:pt x="32" y="42"/>
                      </a:lnTo>
                      <a:lnTo>
                        <a:pt x="0" y="32"/>
                      </a:lnTo>
                      <a:lnTo>
                        <a:pt x="38" y="0"/>
                      </a:lnTo>
                      <a:lnTo>
                        <a:pt x="70" y="14"/>
                      </a:lnTo>
                      <a:close/>
                    </a:path>
                  </a:pathLst>
                </a:custGeom>
                <a:solidFill>
                  <a:srgbClr val="FD4869"/>
                </a:solidFill>
                <a:ln w="0">
                  <a:solidFill>
                    <a:srgbClr val="FD486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22" name="Freeform 5998"/>
                <p:cNvSpPr>
                  <a:spLocks/>
                </p:cNvSpPr>
                <p:nvPr/>
              </p:nvSpPr>
              <p:spPr bwMode="auto">
                <a:xfrm>
                  <a:off x="3148" y="3190"/>
                  <a:ext cx="70" cy="42"/>
                </a:xfrm>
                <a:custGeom>
                  <a:avLst/>
                  <a:gdLst/>
                  <a:ahLst/>
                  <a:cxnLst>
                    <a:cxn ang="0">
                      <a:pos x="70" y="14"/>
                    </a:cxn>
                    <a:cxn ang="0">
                      <a:pos x="32" y="42"/>
                    </a:cxn>
                    <a:cxn ang="0">
                      <a:pos x="0" y="32"/>
                    </a:cxn>
                    <a:cxn ang="0">
                      <a:pos x="38" y="0"/>
                    </a:cxn>
                    <a:cxn ang="0">
                      <a:pos x="70" y="14"/>
                    </a:cxn>
                  </a:cxnLst>
                  <a:rect l="0" t="0" r="r" b="b"/>
                  <a:pathLst>
                    <a:path w="70" h="42">
                      <a:moveTo>
                        <a:pt x="70" y="14"/>
                      </a:moveTo>
                      <a:lnTo>
                        <a:pt x="32" y="42"/>
                      </a:lnTo>
                      <a:lnTo>
                        <a:pt x="0" y="32"/>
                      </a:lnTo>
                      <a:lnTo>
                        <a:pt x="38" y="0"/>
                      </a:lnTo>
                      <a:lnTo>
                        <a:pt x="70" y="14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23" name="Freeform 5999"/>
                <p:cNvSpPr>
                  <a:spLocks/>
                </p:cNvSpPr>
                <p:nvPr/>
              </p:nvSpPr>
              <p:spPr bwMode="auto">
                <a:xfrm>
                  <a:off x="3114" y="3182"/>
                  <a:ext cx="72" cy="40"/>
                </a:xfrm>
                <a:custGeom>
                  <a:avLst/>
                  <a:gdLst/>
                  <a:ahLst/>
                  <a:cxnLst>
                    <a:cxn ang="0">
                      <a:pos x="72" y="8"/>
                    </a:cxn>
                    <a:cxn ang="0">
                      <a:pos x="34" y="40"/>
                    </a:cxn>
                    <a:cxn ang="0">
                      <a:pos x="0" y="36"/>
                    </a:cxn>
                    <a:cxn ang="0">
                      <a:pos x="40" y="0"/>
                    </a:cxn>
                    <a:cxn ang="0">
                      <a:pos x="72" y="8"/>
                    </a:cxn>
                  </a:cxnLst>
                  <a:rect l="0" t="0" r="r" b="b"/>
                  <a:pathLst>
                    <a:path w="72" h="40">
                      <a:moveTo>
                        <a:pt x="72" y="8"/>
                      </a:moveTo>
                      <a:lnTo>
                        <a:pt x="34" y="40"/>
                      </a:lnTo>
                      <a:lnTo>
                        <a:pt x="0" y="36"/>
                      </a:lnTo>
                      <a:lnTo>
                        <a:pt x="40" y="0"/>
                      </a:lnTo>
                      <a:lnTo>
                        <a:pt x="72" y="8"/>
                      </a:lnTo>
                      <a:close/>
                    </a:path>
                  </a:pathLst>
                </a:custGeom>
                <a:solidFill>
                  <a:srgbClr val="FD5754"/>
                </a:solidFill>
                <a:ln w="0">
                  <a:solidFill>
                    <a:srgbClr val="FD575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24" name="Freeform 6000"/>
                <p:cNvSpPr>
                  <a:spLocks/>
                </p:cNvSpPr>
                <p:nvPr/>
              </p:nvSpPr>
              <p:spPr bwMode="auto">
                <a:xfrm>
                  <a:off x="3114" y="3182"/>
                  <a:ext cx="72" cy="40"/>
                </a:xfrm>
                <a:custGeom>
                  <a:avLst/>
                  <a:gdLst/>
                  <a:ahLst/>
                  <a:cxnLst>
                    <a:cxn ang="0">
                      <a:pos x="72" y="8"/>
                    </a:cxn>
                    <a:cxn ang="0">
                      <a:pos x="34" y="40"/>
                    </a:cxn>
                    <a:cxn ang="0">
                      <a:pos x="0" y="36"/>
                    </a:cxn>
                    <a:cxn ang="0">
                      <a:pos x="40" y="0"/>
                    </a:cxn>
                    <a:cxn ang="0">
                      <a:pos x="72" y="8"/>
                    </a:cxn>
                  </a:cxnLst>
                  <a:rect l="0" t="0" r="r" b="b"/>
                  <a:pathLst>
                    <a:path w="72" h="40">
                      <a:moveTo>
                        <a:pt x="72" y="8"/>
                      </a:moveTo>
                      <a:lnTo>
                        <a:pt x="34" y="40"/>
                      </a:lnTo>
                      <a:lnTo>
                        <a:pt x="0" y="36"/>
                      </a:lnTo>
                      <a:lnTo>
                        <a:pt x="40" y="0"/>
                      </a:lnTo>
                      <a:lnTo>
                        <a:pt x="72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25" name="Freeform 6001"/>
                <p:cNvSpPr>
                  <a:spLocks/>
                </p:cNvSpPr>
                <p:nvPr/>
              </p:nvSpPr>
              <p:spPr bwMode="auto">
                <a:xfrm>
                  <a:off x="3080" y="3180"/>
                  <a:ext cx="74" cy="42"/>
                </a:xfrm>
                <a:custGeom>
                  <a:avLst/>
                  <a:gdLst/>
                  <a:ahLst/>
                  <a:cxnLst>
                    <a:cxn ang="0">
                      <a:pos x="74" y="2"/>
                    </a:cxn>
                    <a:cxn ang="0">
                      <a:pos x="34" y="38"/>
                    </a:cxn>
                    <a:cxn ang="0">
                      <a:pos x="0" y="42"/>
                    </a:cxn>
                    <a:cxn ang="0">
                      <a:pos x="40" y="0"/>
                    </a:cxn>
                    <a:cxn ang="0">
                      <a:pos x="74" y="2"/>
                    </a:cxn>
                  </a:cxnLst>
                  <a:rect l="0" t="0" r="r" b="b"/>
                  <a:pathLst>
                    <a:path w="74" h="42">
                      <a:moveTo>
                        <a:pt x="74" y="2"/>
                      </a:moveTo>
                      <a:lnTo>
                        <a:pt x="34" y="38"/>
                      </a:lnTo>
                      <a:lnTo>
                        <a:pt x="0" y="42"/>
                      </a:lnTo>
                      <a:lnTo>
                        <a:pt x="40" y="0"/>
                      </a:lnTo>
                      <a:lnTo>
                        <a:pt x="74" y="2"/>
                      </a:lnTo>
                      <a:close/>
                    </a:path>
                  </a:pathLst>
                </a:custGeom>
                <a:solidFill>
                  <a:srgbClr val="FA6734"/>
                </a:solidFill>
                <a:ln w="0">
                  <a:solidFill>
                    <a:srgbClr val="FA6734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26" name="Freeform 6002"/>
                <p:cNvSpPr>
                  <a:spLocks/>
                </p:cNvSpPr>
                <p:nvPr/>
              </p:nvSpPr>
              <p:spPr bwMode="auto">
                <a:xfrm>
                  <a:off x="3080" y="3180"/>
                  <a:ext cx="74" cy="42"/>
                </a:xfrm>
                <a:custGeom>
                  <a:avLst/>
                  <a:gdLst/>
                  <a:ahLst/>
                  <a:cxnLst>
                    <a:cxn ang="0">
                      <a:pos x="74" y="2"/>
                    </a:cxn>
                    <a:cxn ang="0">
                      <a:pos x="34" y="38"/>
                    </a:cxn>
                    <a:cxn ang="0">
                      <a:pos x="0" y="42"/>
                    </a:cxn>
                    <a:cxn ang="0">
                      <a:pos x="40" y="0"/>
                    </a:cxn>
                    <a:cxn ang="0">
                      <a:pos x="74" y="2"/>
                    </a:cxn>
                  </a:cxnLst>
                  <a:rect l="0" t="0" r="r" b="b"/>
                  <a:pathLst>
                    <a:path w="74" h="42">
                      <a:moveTo>
                        <a:pt x="74" y="2"/>
                      </a:moveTo>
                      <a:lnTo>
                        <a:pt x="34" y="38"/>
                      </a:lnTo>
                      <a:lnTo>
                        <a:pt x="0" y="42"/>
                      </a:lnTo>
                      <a:lnTo>
                        <a:pt x="40" y="0"/>
                      </a:lnTo>
                      <a:lnTo>
                        <a:pt x="74" y="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27" name="Freeform 6003"/>
                <p:cNvSpPr>
                  <a:spLocks/>
                </p:cNvSpPr>
                <p:nvPr/>
              </p:nvSpPr>
              <p:spPr bwMode="auto">
                <a:xfrm>
                  <a:off x="3046" y="3180"/>
                  <a:ext cx="74" cy="56"/>
                </a:xfrm>
                <a:custGeom>
                  <a:avLst/>
                  <a:gdLst/>
                  <a:ahLst/>
                  <a:cxnLst>
                    <a:cxn ang="0">
                      <a:pos x="74" y="0"/>
                    </a:cxn>
                    <a:cxn ang="0">
                      <a:pos x="34" y="42"/>
                    </a:cxn>
                    <a:cxn ang="0">
                      <a:pos x="0" y="56"/>
                    </a:cxn>
                    <a:cxn ang="0">
                      <a:pos x="38" y="12"/>
                    </a:cxn>
                    <a:cxn ang="0">
                      <a:pos x="74" y="0"/>
                    </a:cxn>
                  </a:cxnLst>
                  <a:rect l="0" t="0" r="r" b="b"/>
                  <a:pathLst>
                    <a:path w="74" h="56">
                      <a:moveTo>
                        <a:pt x="74" y="0"/>
                      </a:moveTo>
                      <a:lnTo>
                        <a:pt x="34" y="42"/>
                      </a:lnTo>
                      <a:lnTo>
                        <a:pt x="0" y="56"/>
                      </a:lnTo>
                      <a:lnTo>
                        <a:pt x="38" y="12"/>
                      </a:lnTo>
                      <a:lnTo>
                        <a:pt x="74" y="0"/>
                      </a:lnTo>
                      <a:close/>
                    </a:path>
                  </a:pathLst>
                </a:custGeom>
                <a:solidFill>
                  <a:srgbClr val="EE7600"/>
                </a:solidFill>
                <a:ln w="0">
                  <a:solidFill>
                    <a:srgbClr val="EE76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28" name="Freeform 6004"/>
                <p:cNvSpPr>
                  <a:spLocks/>
                </p:cNvSpPr>
                <p:nvPr/>
              </p:nvSpPr>
              <p:spPr bwMode="auto">
                <a:xfrm>
                  <a:off x="3046" y="3180"/>
                  <a:ext cx="74" cy="56"/>
                </a:xfrm>
                <a:custGeom>
                  <a:avLst/>
                  <a:gdLst/>
                  <a:ahLst/>
                  <a:cxnLst>
                    <a:cxn ang="0">
                      <a:pos x="74" y="0"/>
                    </a:cxn>
                    <a:cxn ang="0">
                      <a:pos x="34" y="42"/>
                    </a:cxn>
                    <a:cxn ang="0">
                      <a:pos x="0" y="56"/>
                    </a:cxn>
                    <a:cxn ang="0">
                      <a:pos x="38" y="12"/>
                    </a:cxn>
                    <a:cxn ang="0">
                      <a:pos x="74" y="0"/>
                    </a:cxn>
                  </a:cxnLst>
                  <a:rect l="0" t="0" r="r" b="b"/>
                  <a:pathLst>
                    <a:path w="74" h="56">
                      <a:moveTo>
                        <a:pt x="74" y="0"/>
                      </a:moveTo>
                      <a:lnTo>
                        <a:pt x="34" y="42"/>
                      </a:lnTo>
                      <a:lnTo>
                        <a:pt x="0" y="56"/>
                      </a:lnTo>
                      <a:lnTo>
                        <a:pt x="38" y="12"/>
                      </a:lnTo>
                      <a:lnTo>
                        <a:pt x="74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29" name="Freeform 6005"/>
                <p:cNvSpPr>
                  <a:spLocks/>
                </p:cNvSpPr>
                <p:nvPr/>
              </p:nvSpPr>
              <p:spPr bwMode="auto">
                <a:xfrm>
                  <a:off x="3010" y="3192"/>
                  <a:ext cx="74" cy="76"/>
                </a:xfrm>
                <a:custGeom>
                  <a:avLst/>
                  <a:gdLst/>
                  <a:ahLst/>
                  <a:cxnLst>
                    <a:cxn ang="0">
                      <a:pos x="74" y="0"/>
                    </a:cxn>
                    <a:cxn ang="0">
                      <a:pos x="36" y="44"/>
                    </a:cxn>
                    <a:cxn ang="0">
                      <a:pos x="0" y="76"/>
                    </a:cxn>
                    <a:cxn ang="0">
                      <a:pos x="38" y="30"/>
                    </a:cxn>
                    <a:cxn ang="0">
                      <a:pos x="74" y="0"/>
                    </a:cxn>
                  </a:cxnLst>
                  <a:rect l="0" t="0" r="r" b="b"/>
                  <a:pathLst>
                    <a:path w="74" h="76">
                      <a:moveTo>
                        <a:pt x="74" y="0"/>
                      </a:moveTo>
                      <a:lnTo>
                        <a:pt x="36" y="44"/>
                      </a:lnTo>
                      <a:lnTo>
                        <a:pt x="0" y="76"/>
                      </a:lnTo>
                      <a:lnTo>
                        <a:pt x="38" y="30"/>
                      </a:lnTo>
                      <a:lnTo>
                        <a:pt x="74" y="0"/>
                      </a:lnTo>
                      <a:close/>
                    </a:path>
                  </a:pathLst>
                </a:custGeom>
                <a:solidFill>
                  <a:srgbClr val="C77C00"/>
                </a:solidFill>
                <a:ln w="0">
                  <a:solidFill>
                    <a:srgbClr val="C77C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30" name="Freeform 6006"/>
                <p:cNvSpPr>
                  <a:spLocks/>
                </p:cNvSpPr>
                <p:nvPr/>
              </p:nvSpPr>
              <p:spPr bwMode="auto">
                <a:xfrm>
                  <a:off x="3010" y="3192"/>
                  <a:ext cx="74" cy="76"/>
                </a:xfrm>
                <a:custGeom>
                  <a:avLst/>
                  <a:gdLst/>
                  <a:ahLst/>
                  <a:cxnLst>
                    <a:cxn ang="0">
                      <a:pos x="74" y="0"/>
                    </a:cxn>
                    <a:cxn ang="0">
                      <a:pos x="36" y="44"/>
                    </a:cxn>
                    <a:cxn ang="0">
                      <a:pos x="0" y="76"/>
                    </a:cxn>
                    <a:cxn ang="0">
                      <a:pos x="38" y="30"/>
                    </a:cxn>
                    <a:cxn ang="0">
                      <a:pos x="74" y="0"/>
                    </a:cxn>
                  </a:cxnLst>
                  <a:rect l="0" t="0" r="r" b="b"/>
                  <a:pathLst>
                    <a:path w="74" h="76">
                      <a:moveTo>
                        <a:pt x="74" y="0"/>
                      </a:moveTo>
                      <a:lnTo>
                        <a:pt x="36" y="44"/>
                      </a:lnTo>
                      <a:lnTo>
                        <a:pt x="0" y="76"/>
                      </a:lnTo>
                      <a:lnTo>
                        <a:pt x="38" y="30"/>
                      </a:lnTo>
                      <a:lnTo>
                        <a:pt x="74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31" name="Freeform 6007"/>
                <p:cNvSpPr>
                  <a:spLocks/>
                </p:cNvSpPr>
                <p:nvPr/>
              </p:nvSpPr>
              <p:spPr bwMode="auto">
                <a:xfrm>
                  <a:off x="2974" y="3222"/>
                  <a:ext cx="74" cy="96"/>
                </a:xfrm>
                <a:custGeom>
                  <a:avLst/>
                  <a:gdLst/>
                  <a:ahLst/>
                  <a:cxnLst>
                    <a:cxn ang="0">
                      <a:pos x="74" y="0"/>
                    </a:cxn>
                    <a:cxn ang="0">
                      <a:pos x="36" y="46"/>
                    </a:cxn>
                    <a:cxn ang="0">
                      <a:pos x="0" y="96"/>
                    </a:cxn>
                    <a:cxn ang="0">
                      <a:pos x="38" y="54"/>
                    </a:cxn>
                    <a:cxn ang="0">
                      <a:pos x="74" y="0"/>
                    </a:cxn>
                  </a:cxnLst>
                  <a:rect l="0" t="0" r="r" b="b"/>
                  <a:pathLst>
                    <a:path w="74" h="96">
                      <a:moveTo>
                        <a:pt x="74" y="0"/>
                      </a:moveTo>
                      <a:lnTo>
                        <a:pt x="36" y="46"/>
                      </a:lnTo>
                      <a:lnTo>
                        <a:pt x="0" y="96"/>
                      </a:lnTo>
                      <a:lnTo>
                        <a:pt x="38" y="54"/>
                      </a:lnTo>
                      <a:lnTo>
                        <a:pt x="74" y="0"/>
                      </a:lnTo>
                      <a:close/>
                    </a:path>
                  </a:pathLst>
                </a:custGeom>
                <a:solidFill>
                  <a:srgbClr val="0000A0"/>
                </a:solidFill>
                <a:ln w="0">
                  <a:solidFill>
                    <a:srgbClr val="0000A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32" name="Freeform 6008"/>
                <p:cNvSpPr>
                  <a:spLocks/>
                </p:cNvSpPr>
                <p:nvPr/>
              </p:nvSpPr>
              <p:spPr bwMode="auto">
                <a:xfrm>
                  <a:off x="2974" y="3222"/>
                  <a:ext cx="74" cy="96"/>
                </a:xfrm>
                <a:custGeom>
                  <a:avLst/>
                  <a:gdLst/>
                  <a:ahLst/>
                  <a:cxnLst>
                    <a:cxn ang="0">
                      <a:pos x="74" y="0"/>
                    </a:cxn>
                    <a:cxn ang="0">
                      <a:pos x="36" y="46"/>
                    </a:cxn>
                    <a:cxn ang="0">
                      <a:pos x="0" y="96"/>
                    </a:cxn>
                    <a:cxn ang="0">
                      <a:pos x="38" y="54"/>
                    </a:cxn>
                    <a:cxn ang="0">
                      <a:pos x="74" y="0"/>
                    </a:cxn>
                  </a:cxnLst>
                  <a:rect l="0" t="0" r="r" b="b"/>
                  <a:pathLst>
                    <a:path w="74" h="96">
                      <a:moveTo>
                        <a:pt x="74" y="0"/>
                      </a:moveTo>
                      <a:lnTo>
                        <a:pt x="36" y="46"/>
                      </a:lnTo>
                      <a:lnTo>
                        <a:pt x="0" y="96"/>
                      </a:lnTo>
                      <a:lnTo>
                        <a:pt x="38" y="54"/>
                      </a:lnTo>
                      <a:lnTo>
                        <a:pt x="74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33" name="Freeform 6009"/>
                <p:cNvSpPr>
                  <a:spLocks/>
                </p:cNvSpPr>
                <p:nvPr/>
              </p:nvSpPr>
              <p:spPr bwMode="auto">
                <a:xfrm>
                  <a:off x="2936" y="3276"/>
                  <a:ext cx="76" cy="118"/>
                </a:xfrm>
                <a:custGeom>
                  <a:avLst/>
                  <a:gdLst/>
                  <a:ahLst/>
                  <a:cxnLst>
                    <a:cxn ang="0">
                      <a:pos x="76" y="0"/>
                    </a:cxn>
                    <a:cxn ang="0">
                      <a:pos x="38" y="42"/>
                    </a:cxn>
                    <a:cxn ang="0">
                      <a:pos x="0" y="118"/>
                    </a:cxn>
                    <a:cxn ang="0">
                      <a:pos x="38" y="84"/>
                    </a:cxn>
                    <a:cxn ang="0">
                      <a:pos x="76" y="0"/>
                    </a:cxn>
                  </a:cxnLst>
                  <a:rect l="0" t="0" r="r" b="b"/>
                  <a:pathLst>
                    <a:path w="76" h="118">
                      <a:moveTo>
                        <a:pt x="76" y="0"/>
                      </a:moveTo>
                      <a:lnTo>
                        <a:pt x="38" y="42"/>
                      </a:lnTo>
                      <a:lnTo>
                        <a:pt x="0" y="118"/>
                      </a:lnTo>
                      <a:lnTo>
                        <a:pt x="38" y="84"/>
                      </a:lnTo>
                      <a:lnTo>
                        <a:pt x="76" y="0"/>
                      </a:lnTo>
                      <a:close/>
                    </a:path>
                  </a:pathLst>
                </a:custGeom>
                <a:solidFill>
                  <a:srgbClr val="0000D6"/>
                </a:solidFill>
                <a:ln w="0">
                  <a:solidFill>
                    <a:srgbClr val="0000D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34" name="Freeform 6010"/>
                <p:cNvSpPr>
                  <a:spLocks/>
                </p:cNvSpPr>
                <p:nvPr/>
              </p:nvSpPr>
              <p:spPr bwMode="auto">
                <a:xfrm>
                  <a:off x="2936" y="3276"/>
                  <a:ext cx="76" cy="118"/>
                </a:xfrm>
                <a:custGeom>
                  <a:avLst/>
                  <a:gdLst/>
                  <a:ahLst/>
                  <a:cxnLst>
                    <a:cxn ang="0">
                      <a:pos x="76" y="0"/>
                    </a:cxn>
                    <a:cxn ang="0">
                      <a:pos x="38" y="42"/>
                    </a:cxn>
                    <a:cxn ang="0">
                      <a:pos x="0" y="118"/>
                    </a:cxn>
                    <a:cxn ang="0">
                      <a:pos x="38" y="84"/>
                    </a:cxn>
                    <a:cxn ang="0">
                      <a:pos x="76" y="0"/>
                    </a:cxn>
                  </a:cxnLst>
                  <a:rect l="0" t="0" r="r" b="b"/>
                  <a:pathLst>
                    <a:path w="76" h="118">
                      <a:moveTo>
                        <a:pt x="76" y="0"/>
                      </a:moveTo>
                      <a:lnTo>
                        <a:pt x="38" y="42"/>
                      </a:lnTo>
                      <a:lnTo>
                        <a:pt x="0" y="118"/>
                      </a:lnTo>
                      <a:lnTo>
                        <a:pt x="38" y="84"/>
                      </a:lnTo>
                      <a:lnTo>
                        <a:pt x="76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35" name="Freeform 6011"/>
                <p:cNvSpPr>
                  <a:spLocks/>
                </p:cNvSpPr>
                <p:nvPr/>
              </p:nvSpPr>
              <p:spPr bwMode="auto">
                <a:xfrm>
                  <a:off x="2898" y="3360"/>
                  <a:ext cx="76" cy="124"/>
                </a:xfrm>
                <a:custGeom>
                  <a:avLst/>
                  <a:gdLst/>
                  <a:ahLst/>
                  <a:cxnLst>
                    <a:cxn ang="0">
                      <a:pos x="76" y="0"/>
                    </a:cxn>
                    <a:cxn ang="0">
                      <a:pos x="38" y="34"/>
                    </a:cxn>
                    <a:cxn ang="0">
                      <a:pos x="0" y="124"/>
                    </a:cxn>
                    <a:cxn ang="0">
                      <a:pos x="38" y="106"/>
                    </a:cxn>
                    <a:cxn ang="0">
                      <a:pos x="76" y="0"/>
                    </a:cxn>
                  </a:cxnLst>
                  <a:rect l="0" t="0" r="r" b="b"/>
                  <a:pathLst>
                    <a:path w="76" h="124">
                      <a:moveTo>
                        <a:pt x="76" y="0"/>
                      </a:moveTo>
                      <a:lnTo>
                        <a:pt x="38" y="34"/>
                      </a:lnTo>
                      <a:lnTo>
                        <a:pt x="0" y="124"/>
                      </a:lnTo>
                      <a:lnTo>
                        <a:pt x="38" y="106"/>
                      </a:lnTo>
                      <a:lnTo>
                        <a:pt x="76" y="0"/>
                      </a:lnTo>
                      <a:close/>
                    </a:path>
                  </a:pathLst>
                </a:custGeom>
                <a:solidFill>
                  <a:srgbClr val="0C00E6"/>
                </a:solidFill>
                <a:ln w="0">
                  <a:solidFill>
                    <a:srgbClr val="0C00E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36" name="Freeform 6012"/>
                <p:cNvSpPr>
                  <a:spLocks/>
                </p:cNvSpPr>
                <p:nvPr/>
              </p:nvSpPr>
              <p:spPr bwMode="auto">
                <a:xfrm>
                  <a:off x="2898" y="3360"/>
                  <a:ext cx="76" cy="124"/>
                </a:xfrm>
                <a:custGeom>
                  <a:avLst/>
                  <a:gdLst/>
                  <a:ahLst/>
                  <a:cxnLst>
                    <a:cxn ang="0">
                      <a:pos x="76" y="0"/>
                    </a:cxn>
                    <a:cxn ang="0">
                      <a:pos x="38" y="34"/>
                    </a:cxn>
                    <a:cxn ang="0">
                      <a:pos x="0" y="124"/>
                    </a:cxn>
                    <a:cxn ang="0">
                      <a:pos x="38" y="106"/>
                    </a:cxn>
                    <a:cxn ang="0">
                      <a:pos x="76" y="0"/>
                    </a:cxn>
                  </a:cxnLst>
                  <a:rect l="0" t="0" r="r" b="b"/>
                  <a:pathLst>
                    <a:path w="76" h="124">
                      <a:moveTo>
                        <a:pt x="76" y="0"/>
                      </a:moveTo>
                      <a:lnTo>
                        <a:pt x="38" y="34"/>
                      </a:lnTo>
                      <a:lnTo>
                        <a:pt x="0" y="124"/>
                      </a:lnTo>
                      <a:lnTo>
                        <a:pt x="38" y="106"/>
                      </a:lnTo>
                      <a:lnTo>
                        <a:pt x="76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37" name="Freeform 6013"/>
                <p:cNvSpPr>
                  <a:spLocks/>
                </p:cNvSpPr>
                <p:nvPr/>
              </p:nvSpPr>
              <p:spPr bwMode="auto">
                <a:xfrm>
                  <a:off x="2860" y="3466"/>
                  <a:ext cx="76" cy="112"/>
                </a:xfrm>
                <a:custGeom>
                  <a:avLst/>
                  <a:gdLst/>
                  <a:ahLst/>
                  <a:cxnLst>
                    <a:cxn ang="0">
                      <a:pos x="76" y="0"/>
                    </a:cxn>
                    <a:cxn ang="0">
                      <a:pos x="38" y="18"/>
                    </a:cxn>
                    <a:cxn ang="0">
                      <a:pos x="0" y="112"/>
                    </a:cxn>
                    <a:cxn ang="0">
                      <a:pos x="38" y="112"/>
                    </a:cxn>
                    <a:cxn ang="0">
                      <a:pos x="76" y="0"/>
                    </a:cxn>
                  </a:cxnLst>
                  <a:rect l="0" t="0" r="r" b="b"/>
                  <a:pathLst>
                    <a:path w="76" h="112">
                      <a:moveTo>
                        <a:pt x="76" y="0"/>
                      </a:moveTo>
                      <a:lnTo>
                        <a:pt x="38" y="18"/>
                      </a:lnTo>
                      <a:lnTo>
                        <a:pt x="0" y="112"/>
                      </a:lnTo>
                      <a:lnTo>
                        <a:pt x="38" y="112"/>
                      </a:lnTo>
                      <a:lnTo>
                        <a:pt x="76" y="0"/>
                      </a:lnTo>
                      <a:close/>
                    </a:path>
                  </a:pathLst>
                </a:custGeom>
                <a:solidFill>
                  <a:srgbClr val="2C00E5"/>
                </a:solidFill>
                <a:ln w="0">
                  <a:solidFill>
                    <a:srgbClr val="2C00E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38" name="Freeform 6014"/>
                <p:cNvSpPr>
                  <a:spLocks/>
                </p:cNvSpPr>
                <p:nvPr/>
              </p:nvSpPr>
              <p:spPr bwMode="auto">
                <a:xfrm>
                  <a:off x="2860" y="3466"/>
                  <a:ext cx="76" cy="112"/>
                </a:xfrm>
                <a:custGeom>
                  <a:avLst/>
                  <a:gdLst/>
                  <a:ahLst/>
                  <a:cxnLst>
                    <a:cxn ang="0">
                      <a:pos x="76" y="0"/>
                    </a:cxn>
                    <a:cxn ang="0">
                      <a:pos x="38" y="18"/>
                    </a:cxn>
                    <a:cxn ang="0">
                      <a:pos x="0" y="112"/>
                    </a:cxn>
                    <a:cxn ang="0">
                      <a:pos x="38" y="112"/>
                    </a:cxn>
                    <a:cxn ang="0">
                      <a:pos x="76" y="0"/>
                    </a:cxn>
                  </a:cxnLst>
                  <a:rect l="0" t="0" r="r" b="b"/>
                  <a:pathLst>
                    <a:path w="76" h="112">
                      <a:moveTo>
                        <a:pt x="76" y="0"/>
                      </a:moveTo>
                      <a:lnTo>
                        <a:pt x="38" y="18"/>
                      </a:lnTo>
                      <a:lnTo>
                        <a:pt x="0" y="112"/>
                      </a:lnTo>
                      <a:lnTo>
                        <a:pt x="38" y="112"/>
                      </a:lnTo>
                      <a:lnTo>
                        <a:pt x="76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39" name="Freeform 6015"/>
                <p:cNvSpPr>
                  <a:spLocks/>
                </p:cNvSpPr>
                <p:nvPr/>
              </p:nvSpPr>
              <p:spPr bwMode="auto">
                <a:xfrm>
                  <a:off x="2820" y="3578"/>
                  <a:ext cx="78" cy="84"/>
                </a:xfrm>
                <a:custGeom>
                  <a:avLst/>
                  <a:gdLst/>
                  <a:ahLst/>
                  <a:cxnLst>
                    <a:cxn ang="0">
                      <a:pos x="78" y="0"/>
                    </a:cxn>
                    <a:cxn ang="0">
                      <a:pos x="40" y="0"/>
                    </a:cxn>
                    <a:cxn ang="0">
                      <a:pos x="0" y="72"/>
                    </a:cxn>
                    <a:cxn ang="0">
                      <a:pos x="38" y="84"/>
                    </a:cxn>
                    <a:cxn ang="0">
                      <a:pos x="78" y="0"/>
                    </a:cxn>
                  </a:cxnLst>
                  <a:rect l="0" t="0" r="r" b="b"/>
                  <a:pathLst>
                    <a:path w="78" h="84">
                      <a:moveTo>
                        <a:pt x="78" y="0"/>
                      </a:moveTo>
                      <a:lnTo>
                        <a:pt x="40" y="0"/>
                      </a:lnTo>
                      <a:lnTo>
                        <a:pt x="0" y="72"/>
                      </a:lnTo>
                      <a:lnTo>
                        <a:pt x="38" y="84"/>
                      </a:lnTo>
                      <a:lnTo>
                        <a:pt x="78" y="0"/>
                      </a:lnTo>
                      <a:close/>
                    </a:path>
                  </a:pathLst>
                </a:custGeom>
                <a:solidFill>
                  <a:srgbClr val="2825D2"/>
                </a:solidFill>
                <a:ln w="0">
                  <a:solidFill>
                    <a:srgbClr val="2825D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40" name="Freeform 6016"/>
                <p:cNvSpPr>
                  <a:spLocks/>
                </p:cNvSpPr>
                <p:nvPr/>
              </p:nvSpPr>
              <p:spPr bwMode="auto">
                <a:xfrm>
                  <a:off x="2820" y="3578"/>
                  <a:ext cx="78" cy="84"/>
                </a:xfrm>
                <a:custGeom>
                  <a:avLst/>
                  <a:gdLst/>
                  <a:ahLst/>
                  <a:cxnLst>
                    <a:cxn ang="0">
                      <a:pos x="78" y="0"/>
                    </a:cxn>
                    <a:cxn ang="0">
                      <a:pos x="40" y="0"/>
                    </a:cxn>
                    <a:cxn ang="0">
                      <a:pos x="0" y="72"/>
                    </a:cxn>
                    <a:cxn ang="0">
                      <a:pos x="38" y="84"/>
                    </a:cxn>
                    <a:cxn ang="0">
                      <a:pos x="78" y="0"/>
                    </a:cxn>
                  </a:cxnLst>
                  <a:rect l="0" t="0" r="r" b="b"/>
                  <a:pathLst>
                    <a:path w="78" h="84">
                      <a:moveTo>
                        <a:pt x="78" y="0"/>
                      </a:moveTo>
                      <a:lnTo>
                        <a:pt x="40" y="0"/>
                      </a:lnTo>
                      <a:lnTo>
                        <a:pt x="0" y="72"/>
                      </a:lnTo>
                      <a:lnTo>
                        <a:pt x="38" y="84"/>
                      </a:lnTo>
                      <a:lnTo>
                        <a:pt x="78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41" name="Freeform 6017"/>
                <p:cNvSpPr>
                  <a:spLocks/>
                </p:cNvSpPr>
                <p:nvPr/>
              </p:nvSpPr>
              <p:spPr bwMode="auto">
                <a:xfrm>
                  <a:off x="2780" y="3650"/>
                  <a:ext cx="78" cy="38"/>
                </a:xfrm>
                <a:custGeom>
                  <a:avLst/>
                  <a:gdLst/>
                  <a:ahLst/>
                  <a:cxnLst>
                    <a:cxn ang="0">
                      <a:pos x="78" y="12"/>
                    </a:cxn>
                    <a:cxn ang="0">
                      <a:pos x="40" y="0"/>
                    </a:cxn>
                    <a:cxn ang="0">
                      <a:pos x="0" y="22"/>
                    </a:cxn>
                    <a:cxn ang="0">
                      <a:pos x="38" y="38"/>
                    </a:cxn>
                    <a:cxn ang="0">
                      <a:pos x="78" y="12"/>
                    </a:cxn>
                  </a:cxnLst>
                  <a:rect l="0" t="0" r="r" b="b"/>
                  <a:pathLst>
                    <a:path w="78" h="38">
                      <a:moveTo>
                        <a:pt x="78" y="12"/>
                      </a:moveTo>
                      <a:lnTo>
                        <a:pt x="40" y="0"/>
                      </a:lnTo>
                      <a:lnTo>
                        <a:pt x="0" y="22"/>
                      </a:lnTo>
                      <a:lnTo>
                        <a:pt x="38" y="38"/>
                      </a:lnTo>
                      <a:lnTo>
                        <a:pt x="78" y="12"/>
                      </a:lnTo>
                      <a:close/>
                    </a:path>
                  </a:pathLst>
                </a:custGeom>
                <a:solidFill>
                  <a:srgbClr val="006E6A"/>
                </a:solidFill>
                <a:ln w="0">
                  <a:solidFill>
                    <a:srgbClr val="006E6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42" name="Freeform 6018"/>
                <p:cNvSpPr>
                  <a:spLocks/>
                </p:cNvSpPr>
                <p:nvPr/>
              </p:nvSpPr>
              <p:spPr bwMode="auto">
                <a:xfrm>
                  <a:off x="2780" y="3650"/>
                  <a:ext cx="78" cy="38"/>
                </a:xfrm>
                <a:custGeom>
                  <a:avLst/>
                  <a:gdLst/>
                  <a:ahLst/>
                  <a:cxnLst>
                    <a:cxn ang="0">
                      <a:pos x="78" y="12"/>
                    </a:cxn>
                    <a:cxn ang="0">
                      <a:pos x="40" y="0"/>
                    </a:cxn>
                    <a:cxn ang="0">
                      <a:pos x="0" y="22"/>
                    </a:cxn>
                    <a:cxn ang="0">
                      <a:pos x="38" y="38"/>
                    </a:cxn>
                    <a:cxn ang="0">
                      <a:pos x="78" y="12"/>
                    </a:cxn>
                  </a:cxnLst>
                  <a:rect l="0" t="0" r="r" b="b"/>
                  <a:pathLst>
                    <a:path w="78" h="38">
                      <a:moveTo>
                        <a:pt x="78" y="12"/>
                      </a:moveTo>
                      <a:lnTo>
                        <a:pt x="40" y="0"/>
                      </a:lnTo>
                      <a:lnTo>
                        <a:pt x="0" y="22"/>
                      </a:lnTo>
                      <a:lnTo>
                        <a:pt x="38" y="38"/>
                      </a:lnTo>
                      <a:lnTo>
                        <a:pt x="78" y="1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43" name="Freeform 6019"/>
                <p:cNvSpPr>
                  <a:spLocks/>
                </p:cNvSpPr>
                <p:nvPr/>
              </p:nvSpPr>
              <p:spPr bwMode="auto">
                <a:xfrm>
                  <a:off x="3766" y="3280"/>
                  <a:ext cx="56" cy="16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36" y="16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6">
                      <a:moveTo>
                        <a:pt x="56" y="8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36" y="16"/>
                      </a:lnTo>
                      <a:lnTo>
                        <a:pt x="56" y="8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44" name="Freeform 6020"/>
                <p:cNvSpPr>
                  <a:spLocks/>
                </p:cNvSpPr>
                <p:nvPr/>
              </p:nvSpPr>
              <p:spPr bwMode="auto">
                <a:xfrm>
                  <a:off x="3766" y="3280"/>
                  <a:ext cx="56" cy="16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36" y="16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6">
                      <a:moveTo>
                        <a:pt x="56" y="8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36" y="16"/>
                      </a:lnTo>
                      <a:lnTo>
                        <a:pt x="5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45" name="Freeform 6021"/>
                <p:cNvSpPr>
                  <a:spLocks/>
                </p:cNvSpPr>
                <p:nvPr/>
              </p:nvSpPr>
              <p:spPr bwMode="auto">
                <a:xfrm>
                  <a:off x="3746" y="3288"/>
                  <a:ext cx="56" cy="18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36" y="18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8">
                      <a:moveTo>
                        <a:pt x="56" y="8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36" y="18"/>
                      </a:lnTo>
                      <a:lnTo>
                        <a:pt x="56" y="8"/>
                      </a:lnTo>
                      <a:close/>
                    </a:path>
                  </a:pathLst>
                </a:custGeom>
                <a:solidFill>
                  <a:srgbClr val="007C46"/>
                </a:solidFill>
                <a:ln w="0">
                  <a:solidFill>
                    <a:srgbClr val="007C4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46" name="Freeform 6022"/>
                <p:cNvSpPr>
                  <a:spLocks/>
                </p:cNvSpPr>
                <p:nvPr/>
              </p:nvSpPr>
              <p:spPr bwMode="auto">
                <a:xfrm>
                  <a:off x="3746" y="3288"/>
                  <a:ext cx="56" cy="18"/>
                </a:xfrm>
                <a:custGeom>
                  <a:avLst/>
                  <a:gdLst/>
                  <a:ahLst/>
                  <a:cxnLst>
                    <a:cxn ang="0">
                      <a:pos x="56" y="8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36" y="18"/>
                    </a:cxn>
                    <a:cxn ang="0">
                      <a:pos x="56" y="8"/>
                    </a:cxn>
                  </a:cxnLst>
                  <a:rect l="0" t="0" r="r" b="b"/>
                  <a:pathLst>
                    <a:path w="56" h="18">
                      <a:moveTo>
                        <a:pt x="56" y="8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36" y="18"/>
                      </a:lnTo>
                      <a:lnTo>
                        <a:pt x="56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47" name="Freeform 6023"/>
                <p:cNvSpPr>
                  <a:spLocks/>
                </p:cNvSpPr>
                <p:nvPr/>
              </p:nvSpPr>
              <p:spPr bwMode="auto">
                <a:xfrm>
                  <a:off x="3726" y="3296"/>
                  <a:ext cx="56" cy="18"/>
                </a:xfrm>
                <a:custGeom>
                  <a:avLst/>
                  <a:gdLst/>
                  <a:ahLst/>
                  <a:cxnLst>
                    <a:cxn ang="0">
                      <a:pos x="56" y="10"/>
                    </a:cxn>
                    <a:cxn ang="0">
                      <a:pos x="20" y="0"/>
                    </a:cxn>
                    <a:cxn ang="0">
                      <a:pos x="0" y="10"/>
                    </a:cxn>
                    <a:cxn ang="0">
                      <a:pos x="36" y="18"/>
                    </a:cxn>
                    <a:cxn ang="0">
                      <a:pos x="56" y="10"/>
                    </a:cxn>
                  </a:cxnLst>
                  <a:rect l="0" t="0" r="r" b="b"/>
                  <a:pathLst>
                    <a:path w="56" h="18">
                      <a:moveTo>
                        <a:pt x="56" y="10"/>
                      </a:move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6" y="18"/>
                      </a:lnTo>
                      <a:lnTo>
                        <a:pt x="56" y="10"/>
                      </a:lnTo>
                      <a:close/>
                    </a:path>
                  </a:pathLst>
                </a:custGeom>
                <a:solidFill>
                  <a:srgbClr val="007C45"/>
                </a:solidFill>
                <a:ln w="0">
                  <a:solidFill>
                    <a:srgbClr val="007C4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48" name="Freeform 6024"/>
                <p:cNvSpPr>
                  <a:spLocks/>
                </p:cNvSpPr>
                <p:nvPr/>
              </p:nvSpPr>
              <p:spPr bwMode="auto">
                <a:xfrm>
                  <a:off x="3726" y="3296"/>
                  <a:ext cx="56" cy="18"/>
                </a:xfrm>
                <a:custGeom>
                  <a:avLst/>
                  <a:gdLst/>
                  <a:ahLst/>
                  <a:cxnLst>
                    <a:cxn ang="0">
                      <a:pos x="56" y="10"/>
                    </a:cxn>
                    <a:cxn ang="0">
                      <a:pos x="20" y="0"/>
                    </a:cxn>
                    <a:cxn ang="0">
                      <a:pos x="0" y="10"/>
                    </a:cxn>
                    <a:cxn ang="0">
                      <a:pos x="36" y="18"/>
                    </a:cxn>
                    <a:cxn ang="0">
                      <a:pos x="56" y="10"/>
                    </a:cxn>
                  </a:cxnLst>
                  <a:rect l="0" t="0" r="r" b="b"/>
                  <a:pathLst>
                    <a:path w="56" h="18">
                      <a:moveTo>
                        <a:pt x="56" y="10"/>
                      </a:moveTo>
                      <a:lnTo>
                        <a:pt x="20" y="0"/>
                      </a:lnTo>
                      <a:lnTo>
                        <a:pt x="0" y="10"/>
                      </a:lnTo>
                      <a:lnTo>
                        <a:pt x="36" y="18"/>
                      </a:lnTo>
                      <a:lnTo>
                        <a:pt x="56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49" name="Freeform 6025"/>
                <p:cNvSpPr>
                  <a:spLocks/>
                </p:cNvSpPr>
                <p:nvPr/>
              </p:nvSpPr>
              <p:spPr bwMode="auto">
                <a:xfrm>
                  <a:off x="3704" y="3306"/>
                  <a:ext cx="58" cy="18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6" y="18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18">
                      <a:moveTo>
                        <a:pt x="58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6" y="18"/>
                      </a:lnTo>
                      <a:lnTo>
                        <a:pt x="58" y="8"/>
                      </a:lnTo>
                      <a:close/>
                    </a:path>
                  </a:pathLst>
                </a:custGeom>
                <a:solidFill>
                  <a:srgbClr val="007C42"/>
                </a:solidFill>
                <a:ln w="0">
                  <a:solidFill>
                    <a:srgbClr val="007C4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50" name="Freeform 6026"/>
                <p:cNvSpPr>
                  <a:spLocks/>
                </p:cNvSpPr>
                <p:nvPr/>
              </p:nvSpPr>
              <p:spPr bwMode="auto">
                <a:xfrm>
                  <a:off x="3704" y="3306"/>
                  <a:ext cx="58" cy="18"/>
                </a:xfrm>
                <a:custGeom>
                  <a:avLst/>
                  <a:gdLst/>
                  <a:ahLst/>
                  <a:cxnLst>
                    <a:cxn ang="0">
                      <a:pos x="58" y="8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6" y="18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58" h="18">
                      <a:moveTo>
                        <a:pt x="58" y="8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6" y="18"/>
                      </a:lnTo>
                      <a:lnTo>
                        <a:pt x="58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51" name="Freeform 6027"/>
                <p:cNvSpPr>
                  <a:spLocks/>
                </p:cNvSpPr>
                <p:nvPr/>
              </p:nvSpPr>
              <p:spPr bwMode="auto">
                <a:xfrm>
                  <a:off x="3682" y="3314"/>
                  <a:ext cx="58" cy="18"/>
                </a:xfrm>
                <a:custGeom>
                  <a:avLst/>
                  <a:gdLst/>
                  <a:ahLst/>
                  <a:cxnLst>
                    <a:cxn ang="0">
                      <a:pos x="58" y="10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6" y="18"/>
                    </a:cxn>
                    <a:cxn ang="0">
                      <a:pos x="58" y="10"/>
                    </a:cxn>
                  </a:cxnLst>
                  <a:rect l="0" t="0" r="r" b="b"/>
                  <a:pathLst>
                    <a:path w="58" h="18">
                      <a:moveTo>
                        <a:pt x="58" y="10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6" y="18"/>
                      </a:lnTo>
                      <a:lnTo>
                        <a:pt x="58" y="10"/>
                      </a:lnTo>
                      <a:close/>
                    </a:path>
                  </a:pathLst>
                </a:custGeom>
                <a:solidFill>
                  <a:srgbClr val="007C3D"/>
                </a:solidFill>
                <a:ln w="0">
                  <a:solidFill>
                    <a:srgbClr val="007C3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52" name="Freeform 6028"/>
                <p:cNvSpPr>
                  <a:spLocks/>
                </p:cNvSpPr>
                <p:nvPr/>
              </p:nvSpPr>
              <p:spPr bwMode="auto">
                <a:xfrm>
                  <a:off x="3682" y="3314"/>
                  <a:ext cx="58" cy="18"/>
                </a:xfrm>
                <a:custGeom>
                  <a:avLst/>
                  <a:gdLst/>
                  <a:ahLst/>
                  <a:cxnLst>
                    <a:cxn ang="0">
                      <a:pos x="58" y="10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6" y="18"/>
                    </a:cxn>
                    <a:cxn ang="0">
                      <a:pos x="58" y="10"/>
                    </a:cxn>
                  </a:cxnLst>
                  <a:rect l="0" t="0" r="r" b="b"/>
                  <a:pathLst>
                    <a:path w="58" h="18">
                      <a:moveTo>
                        <a:pt x="58" y="10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6" y="18"/>
                      </a:lnTo>
                      <a:lnTo>
                        <a:pt x="58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53" name="Freeform 6029"/>
                <p:cNvSpPr>
                  <a:spLocks/>
                </p:cNvSpPr>
                <p:nvPr/>
              </p:nvSpPr>
              <p:spPr bwMode="auto">
                <a:xfrm>
                  <a:off x="3660" y="3322"/>
                  <a:ext cx="58" cy="16"/>
                </a:xfrm>
                <a:custGeom>
                  <a:avLst/>
                  <a:gdLst/>
                  <a:ahLst/>
                  <a:cxnLst>
                    <a:cxn ang="0">
                      <a:pos x="58" y="10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8" y="16"/>
                    </a:cxn>
                    <a:cxn ang="0">
                      <a:pos x="58" y="10"/>
                    </a:cxn>
                  </a:cxnLst>
                  <a:rect l="0" t="0" r="r" b="b"/>
                  <a:pathLst>
                    <a:path w="58" h="16">
                      <a:moveTo>
                        <a:pt x="58" y="10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8" y="16"/>
                      </a:lnTo>
                      <a:lnTo>
                        <a:pt x="58" y="10"/>
                      </a:lnTo>
                      <a:close/>
                    </a:path>
                  </a:pathLst>
                </a:custGeom>
                <a:solidFill>
                  <a:srgbClr val="007C35"/>
                </a:solidFill>
                <a:ln w="0">
                  <a:solidFill>
                    <a:srgbClr val="007C35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54" name="Freeform 6030"/>
                <p:cNvSpPr>
                  <a:spLocks/>
                </p:cNvSpPr>
                <p:nvPr/>
              </p:nvSpPr>
              <p:spPr bwMode="auto">
                <a:xfrm>
                  <a:off x="3660" y="3322"/>
                  <a:ext cx="58" cy="16"/>
                </a:xfrm>
                <a:custGeom>
                  <a:avLst/>
                  <a:gdLst/>
                  <a:ahLst/>
                  <a:cxnLst>
                    <a:cxn ang="0">
                      <a:pos x="58" y="10"/>
                    </a:cxn>
                    <a:cxn ang="0">
                      <a:pos x="22" y="0"/>
                    </a:cxn>
                    <a:cxn ang="0">
                      <a:pos x="0" y="8"/>
                    </a:cxn>
                    <a:cxn ang="0">
                      <a:pos x="38" y="16"/>
                    </a:cxn>
                    <a:cxn ang="0">
                      <a:pos x="58" y="10"/>
                    </a:cxn>
                  </a:cxnLst>
                  <a:rect l="0" t="0" r="r" b="b"/>
                  <a:pathLst>
                    <a:path w="58" h="16">
                      <a:moveTo>
                        <a:pt x="58" y="10"/>
                      </a:move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38" y="16"/>
                      </a:lnTo>
                      <a:lnTo>
                        <a:pt x="58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55" name="Freeform 6031"/>
                <p:cNvSpPr>
                  <a:spLocks/>
                </p:cNvSpPr>
                <p:nvPr/>
              </p:nvSpPr>
              <p:spPr bwMode="auto">
                <a:xfrm>
                  <a:off x="3638" y="3330"/>
                  <a:ext cx="60" cy="16"/>
                </a:xfrm>
                <a:custGeom>
                  <a:avLst/>
                  <a:gdLst/>
                  <a:ahLst/>
                  <a:cxnLst>
                    <a:cxn ang="0">
                      <a:pos x="60" y="8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36" y="16"/>
                    </a:cxn>
                    <a:cxn ang="0">
                      <a:pos x="60" y="8"/>
                    </a:cxn>
                  </a:cxnLst>
                  <a:rect l="0" t="0" r="r" b="b"/>
                  <a:pathLst>
                    <a:path w="60" h="16">
                      <a:moveTo>
                        <a:pt x="60" y="8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36" y="16"/>
                      </a:lnTo>
                      <a:lnTo>
                        <a:pt x="60" y="8"/>
                      </a:lnTo>
                      <a:close/>
                    </a:path>
                  </a:pathLst>
                </a:custGeom>
                <a:solidFill>
                  <a:srgbClr val="007B2A"/>
                </a:solidFill>
                <a:ln w="0">
                  <a:solidFill>
                    <a:srgbClr val="007B2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56" name="Freeform 6032"/>
                <p:cNvSpPr>
                  <a:spLocks/>
                </p:cNvSpPr>
                <p:nvPr/>
              </p:nvSpPr>
              <p:spPr bwMode="auto">
                <a:xfrm>
                  <a:off x="3638" y="3330"/>
                  <a:ext cx="60" cy="16"/>
                </a:xfrm>
                <a:custGeom>
                  <a:avLst/>
                  <a:gdLst/>
                  <a:ahLst/>
                  <a:cxnLst>
                    <a:cxn ang="0">
                      <a:pos x="60" y="8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36" y="16"/>
                    </a:cxn>
                    <a:cxn ang="0">
                      <a:pos x="60" y="8"/>
                    </a:cxn>
                  </a:cxnLst>
                  <a:rect l="0" t="0" r="r" b="b"/>
                  <a:pathLst>
                    <a:path w="60" h="16">
                      <a:moveTo>
                        <a:pt x="60" y="8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36" y="16"/>
                      </a:lnTo>
                      <a:lnTo>
                        <a:pt x="60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57" name="Freeform 6033"/>
                <p:cNvSpPr>
                  <a:spLocks/>
                </p:cNvSpPr>
                <p:nvPr/>
              </p:nvSpPr>
              <p:spPr bwMode="auto">
                <a:xfrm>
                  <a:off x="3616" y="3336"/>
                  <a:ext cx="58" cy="14"/>
                </a:xfrm>
                <a:custGeom>
                  <a:avLst/>
                  <a:gdLst/>
                  <a:ahLst/>
                  <a:cxnLst>
                    <a:cxn ang="0">
                      <a:pos x="58" y="10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36" y="14"/>
                    </a:cxn>
                    <a:cxn ang="0">
                      <a:pos x="58" y="10"/>
                    </a:cxn>
                  </a:cxnLst>
                  <a:rect l="0" t="0" r="r" b="b"/>
                  <a:pathLst>
                    <a:path w="58" h="14">
                      <a:moveTo>
                        <a:pt x="58" y="10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36" y="14"/>
                      </a:lnTo>
                      <a:lnTo>
                        <a:pt x="58" y="10"/>
                      </a:lnTo>
                      <a:close/>
                    </a:path>
                  </a:pathLst>
                </a:custGeom>
                <a:solidFill>
                  <a:srgbClr val="007A1D"/>
                </a:solidFill>
                <a:ln w="0">
                  <a:solidFill>
                    <a:srgbClr val="007A1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58" name="Freeform 6034"/>
                <p:cNvSpPr>
                  <a:spLocks/>
                </p:cNvSpPr>
                <p:nvPr/>
              </p:nvSpPr>
              <p:spPr bwMode="auto">
                <a:xfrm>
                  <a:off x="3616" y="3336"/>
                  <a:ext cx="58" cy="14"/>
                </a:xfrm>
                <a:custGeom>
                  <a:avLst/>
                  <a:gdLst/>
                  <a:ahLst/>
                  <a:cxnLst>
                    <a:cxn ang="0">
                      <a:pos x="58" y="10"/>
                    </a:cxn>
                    <a:cxn ang="0">
                      <a:pos x="22" y="0"/>
                    </a:cxn>
                    <a:cxn ang="0">
                      <a:pos x="0" y="6"/>
                    </a:cxn>
                    <a:cxn ang="0">
                      <a:pos x="36" y="14"/>
                    </a:cxn>
                    <a:cxn ang="0">
                      <a:pos x="58" y="10"/>
                    </a:cxn>
                  </a:cxnLst>
                  <a:rect l="0" t="0" r="r" b="b"/>
                  <a:pathLst>
                    <a:path w="58" h="14">
                      <a:moveTo>
                        <a:pt x="58" y="10"/>
                      </a:move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36" y="14"/>
                      </a:lnTo>
                      <a:lnTo>
                        <a:pt x="58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59" name="Freeform 6035"/>
                <p:cNvSpPr>
                  <a:spLocks/>
                </p:cNvSpPr>
                <p:nvPr/>
              </p:nvSpPr>
              <p:spPr bwMode="auto">
                <a:xfrm>
                  <a:off x="3592" y="3342"/>
                  <a:ext cx="60" cy="12"/>
                </a:xfrm>
                <a:custGeom>
                  <a:avLst/>
                  <a:gdLst/>
                  <a:ahLst/>
                  <a:cxnLst>
                    <a:cxn ang="0">
                      <a:pos x="60" y="8"/>
                    </a:cxn>
                    <a:cxn ang="0">
                      <a:pos x="24" y="0"/>
                    </a:cxn>
                    <a:cxn ang="0">
                      <a:pos x="0" y="4"/>
                    </a:cxn>
                    <a:cxn ang="0">
                      <a:pos x="38" y="12"/>
                    </a:cxn>
                    <a:cxn ang="0">
                      <a:pos x="60" y="8"/>
                    </a:cxn>
                  </a:cxnLst>
                  <a:rect l="0" t="0" r="r" b="b"/>
                  <a:pathLst>
                    <a:path w="60" h="12">
                      <a:moveTo>
                        <a:pt x="60" y="8"/>
                      </a:moveTo>
                      <a:lnTo>
                        <a:pt x="24" y="0"/>
                      </a:lnTo>
                      <a:lnTo>
                        <a:pt x="0" y="4"/>
                      </a:lnTo>
                      <a:lnTo>
                        <a:pt x="38" y="12"/>
                      </a:lnTo>
                      <a:lnTo>
                        <a:pt x="60" y="8"/>
                      </a:lnTo>
                      <a:close/>
                    </a:path>
                  </a:pathLst>
                </a:custGeom>
                <a:solidFill>
                  <a:srgbClr val="00760C"/>
                </a:solidFill>
                <a:ln w="0">
                  <a:solidFill>
                    <a:srgbClr val="00760C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60" name="Freeform 6036"/>
                <p:cNvSpPr>
                  <a:spLocks/>
                </p:cNvSpPr>
                <p:nvPr/>
              </p:nvSpPr>
              <p:spPr bwMode="auto">
                <a:xfrm>
                  <a:off x="3592" y="3342"/>
                  <a:ext cx="60" cy="12"/>
                </a:xfrm>
                <a:custGeom>
                  <a:avLst/>
                  <a:gdLst/>
                  <a:ahLst/>
                  <a:cxnLst>
                    <a:cxn ang="0">
                      <a:pos x="60" y="8"/>
                    </a:cxn>
                    <a:cxn ang="0">
                      <a:pos x="24" y="0"/>
                    </a:cxn>
                    <a:cxn ang="0">
                      <a:pos x="0" y="4"/>
                    </a:cxn>
                    <a:cxn ang="0">
                      <a:pos x="38" y="12"/>
                    </a:cxn>
                    <a:cxn ang="0">
                      <a:pos x="60" y="8"/>
                    </a:cxn>
                  </a:cxnLst>
                  <a:rect l="0" t="0" r="r" b="b"/>
                  <a:pathLst>
                    <a:path w="60" h="12">
                      <a:moveTo>
                        <a:pt x="60" y="8"/>
                      </a:moveTo>
                      <a:lnTo>
                        <a:pt x="24" y="0"/>
                      </a:lnTo>
                      <a:lnTo>
                        <a:pt x="0" y="4"/>
                      </a:lnTo>
                      <a:lnTo>
                        <a:pt x="38" y="12"/>
                      </a:lnTo>
                      <a:lnTo>
                        <a:pt x="60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61" name="Freeform 6037"/>
                <p:cNvSpPr>
                  <a:spLocks/>
                </p:cNvSpPr>
                <p:nvPr/>
              </p:nvSpPr>
              <p:spPr bwMode="auto">
                <a:xfrm>
                  <a:off x="3570" y="3346"/>
                  <a:ext cx="60" cy="10"/>
                </a:xfrm>
                <a:custGeom>
                  <a:avLst/>
                  <a:gdLst/>
                  <a:ahLst/>
                  <a:cxnLst>
                    <a:cxn ang="0">
                      <a:pos x="60" y="8"/>
                    </a:cxn>
                    <a:cxn ang="0">
                      <a:pos x="22" y="0"/>
                    </a:cxn>
                    <a:cxn ang="0">
                      <a:pos x="0" y="2"/>
                    </a:cxn>
                    <a:cxn ang="0">
                      <a:pos x="36" y="10"/>
                    </a:cxn>
                    <a:cxn ang="0">
                      <a:pos x="60" y="8"/>
                    </a:cxn>
                  </a:cxnLst>
                  <a:rect l="0" t="0" r="r" b="b"/>
                  <a:pathLst>
                    <a:path w="60" h="10">
                      <a:moveTo>
                        <a:pt x="60" y="8"/>
                      </a:moveTo>
                      <a:lnTo>
                        <a:pt x="22" y="0"/>
                      </a:lnTo>
                      <a:lnTo>
                        <a:pt x="0" y="2"/>
                      </a:lnTo>
                      <a:lnTo>
                        <a:pt x="36" y="10"/>
                      </a:lnTo>
                      <a:lnTo>
                        <a:pt x="60" y="8"/>
                      </a:lnTo>
                      <a:close/>
                    </a:path>
                  </a:pathLst>
                </a:custGeom>
                <a:solidFill>
                  <a:srgbClr val="007100"/>
                </a:solidFill>
                <a:ln w="0">
                  <a:solidFill>
                    <a:srgbClr val="0071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62" name="Freeform 6038"/>
                <p:cNvSpPr>
                  <a:spLocks/>
                </p:cNvSpPr>
                <p:nvPr/>
              </p:nvSpPr>
              <p:spPr bwMode="auto">
                <a:xfrm>
                  <a:off x="3570" y="3346"/>
                  <a:ext cx="60" cy="10"/>
                </a:xfrm>
                <a:custGeom>
                  <a:avLst/>
                  <a:gdLst/>
                  <a:ahLst/>
                  <a:cxnLst>
                    <a:cxn ang="0">
                      <a:pos x="60" y="8"/>
                    </a:cxn>
                    <a:cxn ang="0">
                      <a:pos x="22" y="0"/>
                    </a:cxn>
                    <a:cxn ang="0">
                      <a:pos x="0" y="2"/>
                    </a:cxn>
                    <a:cxn ang="0">
                      <a:pos x="36" y="10"/>
                    </a:cxn>
                    <a:cxn ang="0">
                      <a:pos x="60" y="8"/>
                    </a:cxn>
                  </a:cxnLst>
                  <a:rect l="0" t="0" r="r" b="b"/>
                  <a:pathLst>
                    <a:path w="60" h="10">
                      <a:moveTo>
                        <a:pt x="60" y="8"/>
                      </a:moveTo>
                      <a:lnTo>
                        <a:pt x="22" y="0"/>
                      </a:lnTo>
                      <a:lnTo>
                        <a:pt x="0" y="2"/>
                      </a:lnTo>
                      <a:lnTo>
                        <a:pt x="36" y="10"/>
                      </a:lnTo>
                      <a:lnTo>
                        <a:pt x="60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63" name="Freeform 6039"/>
                <p:cNvSpPr>
                  <a:spLocks/>
                </p:cNvSpPr>
                <p:nvPr/>
              </p:nvSpPr>
              <p:spPr bwMode="auto">
                <a:xfrm>
                  <a:off x="3546" y="3348"/>
                  <a:ext cx="60" cy="8"/>
                </a:xfrm>
                <a:custGeom>
                  <a:avLst/>
                  <a:gdLst/>
                  <a:ahLst/>
                  <a:cxnLst>
                    <a:cxn ang="0">
                      <a:pos x="60" y="8"/>
                    </a:cxn>
                    <a:cxn ang="0">
                      <a:pos x="24" y="0"/>
                    </a:cxn>
                    <a:cxn ang="0">
                      <a:pos x="0" y="0"/>
                    </a:cxn>
                    <a:cxn ang="0">
                      <a:pos x="36" y="8"/>
                    </a:cxn>
                    <a:cxn ang="0">
                      <a:pos x="60" y="8"/>
                    </a:cxn>
                  </a:cxnLst>
                  <a:rect l="0" t="0" r="r" b="b"/>
                  <a:pathLst>
                    <a:path w="60" h="8">
                      <a:moveTo>
                        <a:pt x="60" y="8"/>
                      </a:moveTo>
                      <a:lnTo>
                        <a:pt x="24" y="0"/>
                      </a:lnTo>
                      <a:lnTo>
                        <a:pt x="0" y="0"/>
                      </a:lnTo>
                      <a:lnTo>
                        <a:pt x="36" y="8"/>
                      </a:lnTo>
                      <a:lnTo>
                        <a:pt x="60" y="8"/>
                      </a:lnTo>
                      <a:close/>
                    </a:path>
                  </a:pathLst>
                </a:custGeom>
                <a:solidFill>
                  <a:srgbClr val="006900"/>
                </a:solidFill>
                <a:ln w="0">
                  <a:solidFill>
                    <a:srgbClr val="0069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64" name="Freeform 6040"/>
                <p:cNvSpPr>
                  <a:spLocks/>
                </p:cNvSpPr>
                <p:nvPr/>
              </p:nvSpPr>
              <p:spPr bwMode="auto">
                <a:xfrm>
                  <a:off x="3546" y="3348"/>
                  <a:ext cx="60" cy="8"/>
                </a:xfrm>
                <a:custGeom>
                  <a:avLst/>
                  <a:gdLst/>
                  <a:ahLst/>
                  <a:cxnLst>
                    <a:cxn ang="0">
                      <a:pos x="60" y="8"/>
                    </a:cxn>
                    <a:cxn ang="0">
                      <a:pos x="24" y="0"/>
                    </a:cxn>
                    <a:cxn ang="0">
                      <a:pos x="0" y="0"/>
                    </a:cxn>
                    <a:cxn ang="0">
                      <a:pos x="36" y="8"/>
                    </a:cxn>
                    <a:cxn ang="0">
                      <a:pos x="60" y="8"/>
                    </a:cxn>
                  </a:cxnLst>
                  <a:rect l="0" t="0" r="r" b="b"/>
                  <a:pathLst>
                    <a:path w="60" h="8">
                      <a:moveTo>
                        <a:pt x="60" y="8"/>
                      </a:moveTo>
                      <a:lnTo>
                        <a:pt x="24" y="0"/>
                      </a:lnTo>
                      <a:lnTo>
                        <a:pt x="0" y="0"/>
                      </a:lnTo>
                      <a:lnTo>
                        <a:pt x="36" y="8"/>
                      </a:lnTo>
                      <a:lnTo>
                        <a:pt x="60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65" name="Freeform 6041"/>
                <p:cNvSpPr>
                  <a:spLocks/>
                </p:cNvSpPr>
                <p:nvPr/>
              </p:nvSpPr>
              <p:spPr bwMode="auto">
                <a:xfrm>
                  <a:off x="3522" y="3348"/>
                  <a:ext cx="60" cy="8"/>
                </a:xfrm>
                <a:custGeom>
                  <a:avLst/>
                  <a:gdLst/>
                  <a:ahLst/>
                  <a:cxnLst>
                    <a:cxn ang="0">
                      <a:pos x="60" y="8"/>
                    </a:cxn>
                    <a:cxn ang="0">
                      <a:pos x="24" y="0"/>
                    </a:cxn>
                    <a:cxn ang="0">
                      <a:pos x="0" y="0"/>
                    </a:cxn>
                    <a:cxn ang="0">
                      <a:pos x="36" y="4"/>
                    </a:cxn>
                    <a:cxn ang="0">
                      <a:pos x="60" y="8"/>
                    </a:cxn>
                  </a:cxnLst>
                  <a:rect l="0" t="0" r="r" b="b"/>
                  <a:pathLst>
                    <a:path w="60" h="8">
                      <a:moveTo>
                        <a:pt x="60" y="8"/>
                      </a:moveTo>
                      <a:lnTo>
                        <a:pt x="24" y="0"/>
                      </a:lnTo>
                      <a:lnTo>
                        <a:pt x="0" y="0"/>
                      </a:lnTo>
                      <a:lnTo>
                        <a:pt x="36" y="4"/>
                      </a:lnTo>
                      <a:lnTo>
                        <a:pt x="60" y="8"/>
                      </a:lnTo>
                      <a:close/>
                    </a:path>
                  </a:pathLst>
                </a:custGeom>
                <a:solidFill>
                  <a:srgbClr val="005F00"/>
                </a:solidFill>
                <a:ln w="0">
                  <a:solidFill>
                    <a:srgbClr val="005F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66" name="Freeform 6042"/>
                <p:cNvSpPr>
                  <a:spLocks/>
                </p:cNvSpPr>
                <p:nvPr/>
              </p:nvSpPr>
              <p:spPr bwMode="auto">
                <a:xfrm>
                  <a:off x="3522" y="3348"/>
                  <a:ext cx="60" cy="8"/>
                </a:xfrm>
                <a:custGeom>
                  <a:avLst/>
                  <a:gdLst/>
                  <a:ahLst/>
                  <a:cxnLst>
                    <a:cxn ang="0">
                      <a:pos x="60" y="8"/>
                    </a:cxn>
                    <a:cxn ang="0">
                      <a:pos x="24" y="0"/>
                    </a:cxn>
                    <a:cxn ang="0">
                      <a:pos x="0" y="0"/>
                    </a:cxn>
                    <a:cxn ang="0">
                      <a:pos x="36" y="4"/>
                    </a:cxn>
                    <a:cxn ang="0">
                      <a:pos x="60" y="8"/>
                    </a:cxn>
                  </a:cxnLst>
                  <a:rect l="0" t="0" r="r" b="b"/>
                  <a:pathLst>
                    <a:path w="60" h="8">
                      <a:moveTo>
                        <a:pt x="60" y="8"/>
                      </a:moveTo>
                      <a:lnTo>
                        <a:pt x="24" y="0"/>
                      </a:lnTo>
                      <a:lnTo>
                        <a:pt x="0" y="0"/>
                      </a:lnTo>
                      <a:lnTo>
                        <a:pt x="36" y="4"/>
                      </a:lnTo>
                      <a:lnTo>
                        <a:pt x="60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67" name="Freeform 6043"/>
                <p:cNvSpPr>
                  <a:spLocks/>
                </p:cNvSpPr>
                <p:nvPr/>
              </p:nvSpPr>
              <p:spPr bwMode="auto">
                <a:xfrm>
                  <a:off x="3496" y="3344"/>
                  <a:ext cx="62" cy="8"/>
                </a:xfrm>
                <a:custGeom>
                  <a:avLst/>
                  <a:gdLst/>
                  <a:ahLst/>
                  <a:cxnLst>
                    <a:cxn ang="0">
                      <a:pos x="62" y="8"/>
                    </a:cxn>
                    <a:cxn ang="0">
                      <a:pos x="26" y="4"/>
                    </a:cxn>
                    <a:cxn ang="0">
                      <a:pos x="0" y="0"/>
                    </a:cxn>
                    <a:cxn ang="0">
                      <a:pos x="38" y="4"/>
                    </a:cxn>
                    <a:cxn ang="0">
                      <a:pos x="62" y="8"/>
                    </a:cxn>
                  </a:cxnLst>
                  <a:rect l="0" t="0" r="r" b="b"/>
                  <a:pathLst>
                    <a:path w="62" h="8">
                      <a:moveTo>
                        <a:pt x="62" y="8"/>
                      </a:moveTo>
                      <a:lnTo>
                        <a:pt x="26" y="4"/>
                      </a:lnTo>
                      <a:lnTo>
                        <a:pt x="0" y="0"/>
                      </a:lnTo>
                      <a:lnTo>
                        <a:pt x="38" y="4"/>
                      </a:lnTo>
                      <a:lnTo>
                        <a:pt x="62" y="8"/>
                      </a:lnTo>
                      <a:close/>
                    </a:path>
                  </a:pathLst>
                </a:custGeom>
                <a:solidFill>
                  <a:srgbClr val="CF004A"/>
                </a:solidFill>
                <a:ln w="0">
                  <a:solidFill>
                    <a:srgbClr val="CF004A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68" name="Freeform 6044"/>
                <p:cNvSpPr>
                  <a:spLocks/>
                </p:cNvSpPr>
                <p:nvPr/>
              </p:nvSpPr>
              <p:spPr bwMode="auto">
                <a:xfrm>
                  <a:off x="3496" y="3344"/>
                  <a:ext cx="62" cy="8"/>
                </a:xfrm>
                <a:custGeom>
                  <a:avLst/>
                  <a:gdLst/>
                  <a:ahLst/>
                  <a:cxnLst>
                    <a:cxn ang="0">
                      <a:pos x="62" y="8"/>
                    </a:cxn>
                    <a:cxn ang="0">
                      <a:pos x="26" y="4"/>
                    </a:cxn>
                    <a:cxn ang="0">
                      <a:pos x="0" y="0"/>
                    </a:cxn>
                    <a:cxn ang="0">
                      <a:pos x="38" y="4"/>
                    </a:cxn>
                    <a:cxn ang="0">
                      <a:pos x="62" y="8"/>
                    </a:cxn>
                  </a:cxnLst>
                  <a:rect l="0" t="0" r="r" b="b"/>
                  <a:pathLst>
                    <a:path w="62" h="8">
                      <a:moveTo>
                        <a:pt x="62" y="8"/>
                      </a:moveTo>
                      <a:lnTo>
                        <a:pt x="26" y="4"/>
                      </a:lnTo>
                      <a:lnTo>
                        <a:pt x="0" y="0"/>
                      </a:lnTo>
                      <a:lnTo>
                        <a:pt x="38" y="4"/>
                      </a:lnTo>
                      <a:lnTo>
                        <a:pt x="62" y="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69" name="Freeform 6045"/>
                <p:cNvSpPr>
                  <a:spLocks/>
                </p:cNvSpPr>
                <p:nvPr/>
              </p:nvSpPr>
              <p:spPr bwMode="auto">
                <a:xfrm>
                  <a:off x="3472" y="3338"/>
                  <a:ext cx="62" cy="10"/>
                </a:xfrm>
                <a:custGeom>
                  <a:avLst/>
                  <a:gdLst/>
                  <a:ahLst/>
                  <a:cxnLst>
                    <a:cxn ang="0">
                      <a:pos x="62" y="10"/>
                    </a:cxn>
                    <a:cxn ang="0">
                      <a:pos x="24" y="6"/>
                    </a:cxn>
                    <a:cxn ang="0">
                      <a:pos x="0" y="0"/>
                    </a:cxn>
                    <a:cxn ang="0">
                      <a:pos x="38" y="2"/>
                    </a:cxn>
                    <a:cxn ang="0">
                      <a:pos x="62" y="10"/>
                    </a:cxn>
                  </a:cxnLst>
                  <a:rect l="0" t="0" r="r" b="b"/>
                  <a:pathLst>
                    <a:path w="62" h="10">
                      <a:moveTo>
                        <a:pt x="62" y="10"/>
                      </a:moveTo>
                      <a:lnTo>
                        <a:pt x="24" y="6"/>
                      </a:lnTo>
                      <a:lnTo>
                        <a:pt x="0" y="0"/>
                      </a:lnTo>
                      <a:lnTo>
                        <a:pt x="38" y="2"/>
                      </a:lnTo>
                      <a:lnTo>
                        <a:pt x="62" y="10"/>
                      </a:lnTo>
                      <a:close/>
                    </a:path>
                  </a:pathLst>
                </a:custGeom>
                <a:solidFill>
                  <a:srgbClr val="DC005E"/>
                </a:solidFill>
                <a:ln w="0">
                  <a:solidFill>
                    <a:srgbClr val="DC005E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70" name="Freeform 6046"/>
                <p:cNvSpPr>
                  <a:spLocks/>
                </p:cNvSpPr>
                <p:nvPr/>
              </p:nvSpPr>
              <p:spPr bwMode="auto">
                <a:xfrm>
                  <a:off x="3472" y="3338"/>
                  <a:ext cx="62" cy="10"/>
                </a:xfrm>
                <a:custGeom>
                  <a:avLst/>
                  <a:gdLst/>
                  <a:ahLst/>
                  <a:cxnLst>
                    <a:cxn ang="0">
                      <a:pos x="62" y="10"/>
                    </a:cxn>
                    <a:cxn ang="0">
                      <a:pos x="24" y="6"/>
                    </a:cxn>
                    <a:cxn ang="0">
                      <a:pos x="0" y="0"/>
                    </a:cxn>
                    <a:cxn ang="0">
                      <a:pos x="38" y="2"/>
                    </a:cxn>
                    <a:cxn ang="0">
                      <a:pos x="62" y="10"/>
                    </a:cxn>
                  </a:cxnLst>
                  <a:rect l="0" t="0" r="r" b="b"/>
                  <a:pathLst>
                    <a:path w="62" h="10">
                      <a:moveTo>
                        <a:pt x="62" y="10"/>
                      </a:moveTo>
                      <a:lnTo>
                        <a:pt x="24" y="6"/>
                      </a:lnTo>
                      <a:lnTo>
                        <a:pt x="0" y="0"/>
                      </a:lnTo>
                      <a:lnTo>
                        <a:pt x="38" y="2"/>
                      </a:lnTo>
                      <a:lnTo>
                        <a:pt x="62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71" name="Freeform 6047"/>
                <p:cNvSpPr>
                  <a:spLocks/>
                </p:cNvSpPr>
                <p:nvPr/>
              </p:nvSpPr>
              <p:spPr bwMode="auto">
                <a:xfrm>
                  <a:off x="3446" y="3330"/>
                  <a:ext cx="64" cy="10"/>
                </a:xfrm>
                <a:custGeom>
                  <a:avLst/>
                  <a:gdLst/>
                  <a:ahLst/>
                  <a:cxnLst>
                    <a:cxn ang="0">
                      <a:pos x="64" y="10"/>
                    </a:cxn>
                    <a:cxn ang="0">
                      <a:pos x="26" y="8"/>
                    </a:cxn>
                    <a:cxn ang="0">
                      <a:pos x="0" y="0"/>
                    </a:cxn>
                    <a:cxn ang="0">
                      <a:pos x="38" y="0"/>
                    </a:cxn>
                    <a:cxn ang="0">
                      <a:pos x="64" y="10"/>
                    </a:cxn>
                  </a:cxnLst>
                  <a:rect l="0" t="0" r="r" b="b"/>
                  <a:pathLst>
                    <a:path w="64" h="10">
                      <a:moveTo>
                        <a:pt x="64" y="10"/>
                      </a:moveTo>
                      <a:lnTo>
                        <a:pt x="26" y="8"/>
                      </a:lnTo>
                      <a:lnTo>
                        <a:pt x="0" y="0"/>
                      </a:lnTo>
                      <a:lnTo>
                        <a:pt x="38" y="0"/>
                      </a:lnTo>
                      <a:lnTo>
                        <a:pt x="64" y="10"/>
                      </a:lnTo>
                      <a:close/>
                    </a:path>
                  </a:pathLst>
                </a:custGeom>
                <a:solidFill>
                  <a:srgbClr val="E6006F"/>
                </a:solidFill>
                <a:ln w="0">
                  <a:solidFill>
                    <a:srgbClr val="E6006F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72" name="Freeform 6048"/>
                <p:cNvSpPr>
                  <a:spLocks/>
                </p:cNvSpPr>
                <p:nvPr/>
              </p:nvSpPr>
              <p:spPr bwMode="auto">
                <a:xfrm>
                  <a:off x="3446" y="3330"/>
                  <a:ext cx="64" cy="10"/>
                </a:xfrm>
                <a:custGeom>
                  <a:avLst/>
                  <a:gdLst/>
                  <a:ahLst/>
                  <a:cxnLst>
                    <a:cxn ang="0">
                      <a:pos x="64" y="10"/>
                    </a:cxn>
                    <a:cxn ang="0">
                      <a:pos x="26" y="8"/>
                    </a:cxn>
                    <a:cxn ang="0">
                      <a:pos x="0" y="0"/>
                    </a:cxn>
                    <a:cxn ang="0">
                      <a:pos x="38" y="0"/>
                    </a:cxn>
                    <a:cxn ang="0">
                      <a:pos x="64" y="10"/>
                    </a:cxn>
                  </a:cxnLst>
                  <a:rect l="0" t="0" r="r" b="b"/>
                  <a:pathLst>
                    <a:path w="64" h="10">
                      <a:moveTo>
                        <a:pt x="64" y="10"/>
                      </a:moveTo>
                      <a:lnTo>
                        <a:pt x="26" y="8"/>
                      </a:lnTo>
                      <a:lnTo>
                        <a:pt x="0" y="0"/>
                      </a:lnTo>
                      <a:lnTo>
                        <a:pt x="38" y="0"/>
                      </a:lnTo>
                      <a:lnTo>
                        <a:pt x="64" y="1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73" name="Freeform 6049"/>
                <p:cNvSpPr>
                  <a:spLocks/>
                </p:cNvSpPr>
                <p:nvPr/>
              </p:nvSpPr>
              <p:spPr bwMode="auto">
                <a:xfrm>
                  <a:off x="3420" y="3318"/>
                  <a:ext cx="64" cy="12"/>
                </a:xfrm>
                <a:custGeom>
                  <a:avLst/>
                  <a:gdLst/>
                  <a:ahLst/>
                  <a:cxnLst>
                    <a:cxn ang="0">
                      <a:pos x="64" y="12"/>
                    </a:cxn>
                    <a:cxn ang="0">
                      <a:pos x="26" y="12"/>
                    </a:cxn>
                    <a:cxn ang="0">
                      <a:pos x="0" y="2"/>
                    </a:cxn>
                    <a:cxn ang="0">
                      <a:pos x="38" y="0"/>
                    </a:cxn>
                    <a:cxn ang="0">
                      <a:pos x="64" y="12"/>
                    </a:cxn>
                  </a:cxnLst>
                  <a:rect l="0" t="0" r="r" b="b"/>
                  <a:pathLst>
                    <a:path w="64" h="12">
                      <a:moveTo>
                        <a:pt x="64" y="12"/>
                      </a:moveTo>
                      <a:lnTo>
                        <a:pt x="26" y="12"/>
                      </a:lnTo>
                      <a:lnTo>
                        <a:pt x="0" y="2"/>
                      </a:lnTo>
                      <a:lnTo>
                        <a:pt x="38" y="0"/>
                      </a:lnTo>
                      <a:lnTo>
                        <a:pt x="64" y="12"/>
                      </a:lnTo>
                      <a:close/>
                    </a:path>
                  </a:pathLst>
                </a:custGeom>
                <a:solidFill>
                  <a:srgbClr val="ED007D"/>
                </a:solidFill>
                <a:ln w="0">
                  <a:solidFill>
                    <a:srgbClr val="ED007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74" name="Freeform 6050"/>
                <p:cNvSpPr>
                  <a:spLocks/>
                </p:cNvSpPr>
                <p:nvPr/>
              </p:nvSpPr>
              <p:spPr bwMode="auto">
                <a:xfrm>
                  <a:off x="3420" y="3318"/>
                  <a:ext cx="64" cy="12"/>
                </a:xfrm>
                <a:custGeom>
                  <a:avLst/>
                  <a:gdLst/>
                  <a:ahLst/>
                  <a:cxnLst>
                    <a:cxn ang="0">
                      <a:pos x="64" y="12"/>
                    </a:cxn>
                    <a:cxn ang="0">
                      <a:pos x="26" y="12"/>
                    </a:cxn>
                    <a:cxn ang="0">
                      <a:pos x="0" y="2"/>
                    </a:cxn>
                    <a:cxn ang="0">
                      <a:pos x="38" y="0"/>
                    </a:cxn>
                    <a:cxn ang="0">
                      <a:pos x="64" y="12"/>
                    </a:cxn>
                  </a:cxnLst>
                  <a:rect l="0" t="0" r="r" b="b"/>
                  <a:pathLst>
                    <a:path w="64" h="12">
                      <a:moveTo>
                        <a:pt x="64" y="12"/>
                      </a:moveTo>
                      <a:lnTo>
                        <a:pt x="26" y="12"/>
                      </a:lnTo>
                      <a:lnTo>
                        <a:pt x="0" y="2"/>
                      </a:lnTo>
                      <a:lnTo>
                        <a:pt x="38" y="0"/>
                      </a:lnTo>
                      <a:lnTo>
                        <a:pt x="64" y="12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75" name="Freeform 6051"/>
                <p:cNvSpPr>
                  <a:spLocks/>
                </p:cNvSpPr>
                <p:nvPr/>
              </p:nvSpPr>
              <p:spPr bwMode="auto">
                <a:xfrm>
                  <a:off x="3394" y="3302"/>
                  <a:ext cx="64" cy="18"/>
                </a:xfrm>
                <a:custGeom>
                  <a:avLst/>
                  <a:gdLst/>
                  <a:ahLst/>
                  <a:cxnLst>
                    <a:cxn ang="0">
                      <a:pos x="64" y="16"/>
                    </a:cxn>
                    <a:cxn ang="0">
                      <a:pos x="26" y="18"/>
                    </a:cxn>
                    <a:cxn ang="0">
                      <a:pos x="0" y="6"/>
                    </a:cxn>
                    <a:cxn ang="0">
                      <a:pos x="38" y="0"/>
                    </a:cxn>
                    <a:cxn ang="0">
                      <a:pos x="64" y="16"/>
                    </a:cxn>
                  </a:cxnLst>
                  <a:rect l="0" t="0" r="r" b="b"/>
                  <a:pathLst>
                    <a:path w="64" h="18">
                      <a:moveTo>
                        <a:pt x="64" y="16"/>
                      </a:moveTo>
                      <a:lnTo>
                        <a:pt x="26" y="18"/>
                      </a:lnTo>
                      <a:lnTo>
                        <a:pt x="0" y="6"/>
                      </a:lnTo>
                      <a:lnTo>
                        <a:pt x="38" y="0"/>
                      </a:lnTo>
                      <a:lnTo>
                        <a:pt x="64" y="16"/>
                      </a:lnTo>
                      <a:close/>
                    </a:path>
                  </a:pathLst>
                </a:custGeom>
                <a:solidFill>
                  <a:srgbClr val="F20086"/>
                </a:solidFill>
                <a:ln w="0">
                  <a:solidFill>
                    <a:srgbClr val="F20086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76" name="Freeform 6052"/>
                <p:cNvSpPr>
                  <a:spLocks/>
                </p:cNvSpPr>
                <p:nvPr/>
              </p:nvSpPr>
              <p:spPr bwMode="auto">
                <a:xfrm>
                  <a:off x="3394" y="3302"/>
                  <a:ext cx="64" cy="18"/>
                </a:xfrm>
                <a:custGeom>
                  <a:avLst/>
                  <a:gdLst/>
                  <a:ahLst/>
                  <a:cxnLst>
                    <a:cxn ang="0">
                      <a:pos x="64" y="16"/>
                    </a:cxn>
                    <a:cxn ang="0">
                      <a:pos x="26" y="18"/>
                    </a:cxn>
                    <a:cxn ang="0">
                      <a:pos x="0" y="6"/>
                    </a:cxn>
                    <a:cxn ang="0">
                      <a:pos x="38" y="0"/>
                    </a:cxn>
                    <a:cxn ang="0">
                      <a:pos x="64" y="16"/>
                    </a:cxn>
                  </a:cxnLst>
                  <a:rect l="0" t="0" r="r" b="b"/>
                  <a:pathLst>
                    <a:path w="64" h="18">
                      <a:moveTo>
                        <a:pt x="64" y="16"/>
                      </a:moveTo>
                      <a:lnTo>
                        <a:pt x="26" y="18"/>
                      </a:lnTo>
                      <a:lnTo>
                        <a:pt x="0" y="6"/>
                      </a:lnTo>
                      <a:lnTo>
                        <a:pt x="38" y="0"/>
                      </a:lnTo>
                      <a:lnTo>
                        <a:pt x="64" y="16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77" name="Freeform 6053"/>
                <p:cNvSpPr>
                  <a:spLocks/>
                </p:cNvSpPr>
                <p:nvPr/>
              </p:nvSpPr>
              <p:spPr bwMode="auto">
                <a:xfrm>
                  <a:off x="3366" y="3284"/>
                  <a:ext cx="66" cy="24"/>
                </a:xfrm>
                <a:custGeom>
                  <a:avLst/>
                  <a:gdLst/>
                  <a:ahLst/>
                  <a:cxnLst>
                    <a:cxn ang="0">
                      <a:pos x="66" y="18"/>
                    </a:cxn>
                    <a:cxn ang="0">
                      <a:pos x="28" y="24"/>
                    </a:cxn>
                    <a:cxn ang="0">
                      <a:pos x="0" y="8"/>
                    </a:cxn>
                    <a:cxn ang="0">
                      <a:pos x="38" y="0"/>
                    </a:cxn>
                    <a:cxn ang="0">
                      <a:pos x="66" y="18"/>
                    </a:cxn>
                  </a:cxnLst>
                  <a:rect l="0" t="0" r="r" b="b"/>
                  <a:pathLst>
                    <a:path w="66" h="24">
                      <a:moveTo>
                        <a:pt x="66" y="18"/>
                      </a:moveTo>
                      <a:lnTo>
                        <a:pt x="28" y="24"/>
                      </a:lnTo>
                      <a:lnTo>
                        <a:pt x="0" y="8"/>
                      </a:lnTo>
                      <a:lnTo>
                        <a:pt x="38" y="0"/>
                      </a:lnTo>
                      <a:lnTo>
                        <a:pt x="66" y="18"/>
                      </a:lnTo>
                      <a:close/>
                    </a:path>
                  </a:pathLst>
                </a:custGeom>
                <a:solidFill>
                  <a:srgbClr val="F5008D"/>
                </a:solidFill>
                <a:ln w="0">
                  <a:solidFill>
                    <a:srgbClr val="F5008D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0678" name="Freeform 6054"/>
                <p:cNvSpPr>
                  <a:spLocks/>
                </p:cNvSpPr>
                <p:nvPr/>
              </p:nvSpPr>
              <p:spPr bwMode="auto">
                <a:xfrm>
                  <a:off x="3366" y="3284"/>
                  <a:ext cx="66" cy="24"/>
                </a:xfrm>
                <a:custGeom>
                  <a:avLst/>
                  <a:gdLst/>
                  <a:ahLst/>
                  <a:cxnLst>
                    <a:cxn ang="0">
                      <a:pos x="66" y="18"/>
                    </a:cxn>
                    <a:cxn ang="0">
                      <a:pos x="28" y="24"/>
                    </a:cxn>
                    <a:cxn ang="0">
                      <a:pos x="0" y="8"/>
                    </a:cxn>
                    <a:cxn ang="0">
                      <a:pos x="38" y="0"/>
                    </a:cxn>
                    <a:cxn ang="0">
                      <a:pos x="66" y="18"/>
                    </a:cxn>
                  </a:cxnLst>
                  <a:rect l="0" t="0" r="r" b="b"/>
                  <a:pathLst>
                    <a:path w="66" h="24">
                      <a:moveTo>
                        <a:pt x="66" y="18"/>
                      </a:moveTo>
                      <a:lnTo>
                        <a:pt x="28" y="24"/>
                      </a:lnTo>
                      <a:lnTo>
                        <a:pt x="0" y="8"/>
                      </a:lnTo>
                      <a:lnTo>
                        <a:pt x="38" y="0"/>
                      </a:lnTo>
                      <a:lnTo>
                        <a:pt x="66" y="18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60679" name="Freeform 6055"/>
              <p:cNvSpPr>
                <a:spLocks/>
              </p:cNvSpPr>
              <p:nvPr/>
            </p:nvSpPr>
            <p:spPr bwMode="auto">
              <a:xfrm>
                <a:off x="3338" y="3264"/>
                <a:ext cx="66" cy="28"/>
              </a:xfrm>
              <a:custGeom>
                <a:avLst/>
                <a:gdLst/>
                <a:ahLst/>
                <a:cxnLst>
                  <a:cxn ang="0">
                    <a:pos x="66" y="20"/>
                  </a:cxn>
                  <a:cxn ang="0">
                    <a:pos x="28" y="28"/>
                  </a:cxn>
                  <a:cxn ang="0">
                    <a:pos x="0" y="12"/>
                  </a:cxn>
                  <a:cxn ang="0">
                    <a:pos x="40" y="0"/>
                  </a:cxn>
                  <a:cxn ang="0">
                    <a:pos x="66" y="20"/>
                  </a:cxn>
                </a:cxnLst>
                <a:rect l="0" t="0" r="r" b="b"/>
                <a:pathLst>
                  <a:path w="66" h="28">
                    <a:moveTo>
                      <a:pt x="66" y="20"/>
                    </a:moveTo>
                    <a:lnTo>
                      <a:pt x="28" y="28"/>
                    </a:lnTo>
                    <a:lnTo>
                      <a:pt x="0" y="12"/>
                    </a:lnTo>
                    <a:lnTo>
                      <a:pt x="40" y="0"/>
                    </a:lnTo>
                    <a:lnTo>
                      <a:pt x="66" y="20"/>
                    </a:lnTo>
                    <a:close/>
                  </a:path>
                </a:pathLst>
              </a:custGeom>
              <a:solidFill>
                <a:srgbClr val="F70C90"/>
              </a:solidFill>
              <a:ln w="0">
                <a:solidFill>
                  <a:srgbClr val="F70C9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680" name="Freeform 6056"/>
              <p:cNvSpPr>
                <a:spLocks/>
              </p:cNvSpPr>
              <p:nvPr/>
            </p:nvSpPr>
            <p:spPr bwMode="auto">
              <a:xfrm>
                <a:off x="3338" y="3264"/>
                <a:ext cx="66" cy="28"/>
              </a:xfrm>
              <a:custGeom>
                <a:avLst/>
                <a:gdLst/>
                <a:ahLst/>
                <a:cxnLst>
                  <a:cxn ang="0">
                    <a:pos x="66" y="20"/>
                  </a:cxn>
                  <a:cxn ang="0">
                    <a:pos x="28" y="28"/>
                  </a:cxn>
                  <a:cxn ang="0">
                    <a:pos x="0" y="12"/>
                  </a:cxn>
                  <a:cxn ang="0">
                    <a:pos x="40" y="0"/>
                  </a:cxn>
                  <a:cxn ang="0">
                    <a:pos x="66" y="20"/>
                  </a:cxn>
                </a:cxnLst>
                <a:rect l="0" t="0" r="r" b="b"/>
                <a:pathLst>
                  <a:path w="66" h="28">
                    <a:moveTo>
                      <a:pt x="66" y="20"/>
                    </a:moveTo>
                    <a:lnTo>
                      <a:pt x="28" y="28"/>
                    </a:lnTo>
                    <a:lnTo>
                      <a:pt x="0" y="12"/>
                    </a:lnTo>
                    <a:lnTo>
                      <a:pt x="40" y="0"/>
                    </a:lnTo>
                    <a:lnTo>
                      <a:pt x="66" y="2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681" name="Freeform 6057"/>
              <p:cNvSpPr>
                <a:spLocks/>
              </p:cNvSpPr>
              <p:nvPr/>
            </p:nvSpPr>
            <p:spPr bwMode="auto">
              <a:xfrm>
                <a:off x="3310" y="3242"/>
                <a:ext cx="68" cy="34"/>
              </a:xfrm>
              <a:custGeom>
                <a:avLst/>
                <a:gdLst/>
                <a:ahLst/>
                <a:cxnLst>
                  <a:cxn ang="0">
                    <a:pos x="68" y="22"/>
                  </a:cxn>
                  <a:cxn ang="0">
                    <a:pos x="28" y="34"/>
                  </a:cxn>
                  <a:cxn ang="0">
                    <a:pos x="0" y="16"/>
                  </a:cxn>
                  <a:cxn ang="0">
                    <a:pos x="38" y="0"/>
                  </a:cxn>
                  <a:cxn ang="0">
                    <a:pos x="68" y="22"/>
                  </a:cxn>
                </a:cxnLst>
                <a:rect l="0" t="0" r="r" b="b"/>
                <a:pathLst>
                  <a:path w="68" h="34">
                    <a:moveTo>
                      <a:pt x="68" y="22"/>
                    </a:moveTo>
                    <a:lnTo>
                      <a:pt x="28" y="34"/>
                    </a:lnTo>
                    <a:lnTo>
                      <a:pt x="0" y="16"/>
                    </a:lnTo>
                    <a:lnTo>
                      <a:pt x="38" y="0"/>
                    </a:lnTo>
                    <a:lnTo>
                      <a:pt x="68" y="22"/>
                    </a:lnTo>
                    <a:close/>
                  </a:path>
                </a:pathLst>
              </a:custGeom>
              <a:solidFill>
                <a:srgbClr val="F71A91"/>
              </a:solidFill>
              <a:ln w="0">
                <a:solidFill>
                  <a:srgbClr val="F71A9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682" name="Freeform 6058"/>
              <p:cNvSpPr>
                <a:spLocks/>
              </p:cNvSpPr>
              <p:nvPr/>
            </p:nvSpPr>
            <p:spPr bwMode="auto">
              <a:xfrm>
                <a:off x="3310" y="3242"/>
                <a:ext cx="68" cy="34"/>
              </a:xfrm>
              <a:custGeom>
                <a:avLst/>
                <a:gdLst/>
                <a:ahLst/>
                <a:cxnLst>
                  <a:cxn ang="0">
                    <a:pos x="68" y="22"/>
                  </a:cxn>
                  <a:cxn ang="0">
                    <a:pos x="28" y="34"/>
                  </a:cxn>
                  <a:cxn ang="0">
                    <a:pos x="0" y="16"/>
                  </a:cxn>
                  <a:cxn ang="0">
                    <a:pos x="38" y="0"/>
                  </a:cxn>
                  <a:cxn ang="0">
                    <a:pos x="68" y="22"/>
                  </a:cxn>
                </a:cxnLst>
                <a:rect l="0" t="0" r="r" b="b"/>
                <a:pathLst>
                  <a:path w="68" h="34">
                    <a:moveTo>
                      <a:pt x="68" y="22"/>
                    </a:moveTo>
                    <a:lnTo>
                      <a:pt x="28" y="34"/>
                    </a:lnTo>
                    <a:lnTo>
                      <a:pt x="0" y="16"/>
                    </a:lnTo>
                    <a:lnTo>
                      <a:pt x="38" y="0"/>
                    </a:lnTo>
                    <a:lnTo>
                      <a:pt x="68" y="2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683" name="Freeform 6059"/>
              <p:cNvSpPr>
                <a:spLocks/>
              </p:cNvSpPr>
              <p:nvPr/>
            </p:nvSpPr>
            <p:spPr bwMode="auto">
              <a:xfrm>
                <a:off x="3280" y="3218"/>
                <a:ext cx="68" cy="40"/>
              </a:xfrm>
              <a:custGeom>
                <a:avLst/>
                <a:gdLst/>
                <a:ahLst/>
                <a:cxnLst>
                  <a:cxn ang="0">
                    <a:pos x="68" y="24"/>
                  </a:cxn>
                  <a:cxn ang="0">
                    <a:pos x="30" y="40"/>
                  </a:cxn>
                  <a:cxn ang="0">
                    <a:pos x="0" y="22"/>
                  </a:cxn>
                  <a:cxn ang="0">
                    <a:pos x="40" y="0"/>
                  </a:cxn>
                  <a:cxn ang="0">
                    <a:pos x="68" y="24"/>
                  </a:cxn>
                </a:cxnLst>
                <a:rect l="0" t="0" r="r" b="b"/>
                <a:pathLst>
                  <a:path w="68" h="40">
                    <a:moveTo>
                      <a:pt x="68" y="24"/>
                    </a:moveTo>
                    <a:lnTo>
                      <a:pt x="30" y="40"/>
                    </a:lnTo>
                    <a:lnTo>
                      <a:pt x="0" y="22"/>
                    </a:lnTo>
                    <a:lnTo>
                      <a:pt x="40" y="0"/>
                    </a:lnTo>
                    <a:lnTo>
                      <a:pt x="68" y="24"/>
                    </a:lnTo>
                    <a:close/>
                  </a:path>
                </a:pathLst>
              </a:custGeom>
              <a:solidFill>
                <a:srgbClr val="F7288F"/>
              </a:solidFill>
              <a:ln w="0">
                <a:solidFill>
                  <a:srgbClr val="F7288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684" name="Freeform 6060"/>
              <p:cNvSpPr>
                <a:spLocks/>
              </p:cNvSpPr>
              <p:nvPr/>
            </p:nvSpPr>
            <p:spPr bwMode="auto">
              <a:xfrm>
                <a:off x="3280" y="3218"/>
                <a:ext cx="68" cy="40"/>
              </a:xfrm>
              <a:custGeom>
                <a:avLst/>
                <a:gdLst/>
                <a:ahLst/>
                <a:cxnLst>
                  <a:cxn ang="0">
                    <a:pos x="68" y="24"/>
                  </a:cxn>
                  <a:cxn ang="0">
                    <a:pos x="30" y="40"/>
                  </a:cxn>
                  <a:cxn ang="0">
                    <a:pos x="0" y="22"/>
                  </a:cxn>
                  <a:cxn ang="0">
                    <a:pos x="40" y="0"/>
                  </a:cxn>
                  <a:cxn ang="0">
                    <a:pos x="68" y="24"/>
                  </a:cxn>
                </a:cxnLst>
                <a:rect l="0" t="0" r="r" b="b"/>
                <a:pathLst>
                  <a:path w="68" h="40">
                    <a:moveTo>
                      <a:pt x="68" y="24"/>
                    </a:moveTo>
                    <a:lnTo>
                      <a:pt x="30" y="40"/>
                    </a:lnTo>
                    <a:lnTo>
                      <a:pt x="0" y="22"/>
                    </a:lnTo>
                    <a:lnTo>
                      <a:pt x="40" y="0"/>
                    </a:lnTo>
                    <a:lnTo>
                      <a:pt x="68" y="2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685" name="Freeform 6061"/>
              <p:cNvSpPr>
                <a:spLocks/>
              </p:cNvSpPr>
              <p:nvPr/>
            </p:nvSpPr>
            <p:spPr bwMode="auto">
              <a:xfrm>
                <a:off x="3250" y="3194"/>
                <a:ext cx="70" cy="46"/>
              </a:xfrm>
              <a:custGeom>
                <a:avLst/>
                <a:gdLst/>
                <a:ahLst/>
                <a:cxnLst>
                  <a:cxn ang="0">
                    <a:pos x="70" y="24"/>
                  </a:cxn>
                  <a:cxn ang="0">
                    <a:pos x="30" y="46"/>
                  </a:cxn>
                  <a:cxn ang="0">
                    <a:pos x="0" y="28"/>
                  </a:cxn>
                  <a:cxn ang="0">
                    <a:pos x="40" y="0"/>
                  </a:cxn>
                  <a:cxn ang="0">
                    <a:pos x="70" y="24"/>
                  </a:cxn>
                </a:cxnLst>
                <a:rect l="0" t="0" r="r" b="b"/>
                <a:pathLst>
                  <a:path w="70" h="46">
                    <a:moveTo>
                      <a:pt x="70" y="24"/>
                    </a:moveTo>
                    <a:lnTo>
                      <a:pt x="30" y="46"/>
                    </a:lnTo>
                    <a:lnTo>
                      <a:pt x="0" y="28"/>
                    </a:lnTo>
                    <a:lnTo>
                      <a:pt x="40" y="0"/>
                    </a:lnTo>
                    <a:lnTo>
                      <a:pt x="70" y="24"/>
                    </a:lnTo>
                    <a:close/>
                  </a:path>
                </a:pathLst>
              </a:custGeom>
              <a:solidFill>
                <a:srgbClr val="F8368A"/>
              </a:solidFill>
              <a:ln w="0">
                <a:solidFill>
                  <a:srgbClr val="F8368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686" name="Freeform 6062"/>
              <p:cNvSpPr>
                <a:spLocks/>
              </p:cNvSpPr>
              <p:nvPr/>
            </p:nvSpPr>
            <p:spPr bwMode="auto">
              <a:xfrm>
                <a:off x="3250" y="3194"/>
                <a:ext cx="70" cy="46"/>
              </a:xfrm>
              <a:custGeom>
                <a:avLst/>
                <a:gdLst/>
                <a:ahLst/>
                <a:cxnLst>
                  <a:cxn ang="0">
                    <a:pos x="70" y="24"/>
                  </a:cxn>
                  <a:cxn ang="0">
                    <a:pos x="30" y="46"/>
                  </a:cxn>
                  <a:cxn ang="0">
                    <a:pos x="0" y="28"/>
                  </a:cxn>
                  <a:cxn ang="0">
                    <a:pos x="40" y="0"/>
                  </a:cxn>
                  <a:cxn ang="0">
                    <a:pos x="70" y="24"/>
                  </a:cxn>
                </a:cxnLst>
                <a:rect l="0" t="0" r="r" b="b"/>
                <a:pathLst>
                  <a:path w="70" h="46">
                    <a:moveTo>
                      <a:pt x="70" y="24"/>
                    </a:moveTo>
                    <a:lnTo>
                      <a:pt x="30" y="46"/>
                    </a:lnTo>
                    <a:lnTo>
                      <a:pt x="0" y="28"/>
                    </a:lnTo>
                    <a:lnTo>
                      <a:pt x="40" y="0"/>
                    </a:lnTo>
                    <a:lnTo>
                      <a:pt x="70" y="2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687" name="Freeform 6063"/>
              <p:cNvSpPr>
                <a:spLocks/>
              </p:cNvSpPr>
              <p:nvPr/>
            </p:nvSpPr>
            <p:spPr bwMode="auto">
              <a:xfrm>
                <a:off x="3218" y="3172"/>
                <a:ext cx="72" cy="50"/>
              </a:xfrm>
              <a:custGeom>
                <a:avLst/>
                <a:gdLst/>
                <a:ahLst/>
                <a:cxnLst>
                  <a:cxn ang="0">
                    <a:pos x="72" y="22"/>
                  </a:cxn>
                  <a:cxn ang="0">
                    <a:pos x="32" y="50"/>
                  </a:cxn>
                  <a:cxn ang="0">
                    <a:pos x="0" y="32"/>
                  </a:cxn>
                  <a:cxn ang="0">
                    <a:pos x="40" y="0"/>
                  </a:cxn>
                  <a:cxn ang="0">
                    <a:pos x="72" y="22"/>
                  </a:cxn>
                </a:cxnLst>
                <a:rect l="0" t="0" r="r" b="b"/>
                <a:pathLst>
                  <a:path w="72" h="50">
                    <a:moveTo>
                      <a:pt x="72" y="22"/>
                    </a:moveTo>
                    <a:lnTo>
                      <a:pt x="32" y="50"/>
                    </a:lnTo>
                    <a:lnTo>
                      <a:pt x="0" y="32"/>
                    </a:lnTo>
                    <a:lnTo>
                      <a:pt x="40" y="0"/>
                    </a:lnTo>
                    <a:lnTo>
                      <a:pt x="72" y="22"/>
                    </a:lnTo>
                    <a:close/>
                  </a:path>
                </a:pathLst>
              </a:custGeom>
              <a:solidFill>
                <a:srgbClr val="F84482"/>
              </a:solidFill>
              <a:ln w="0">
                <a:solidFill>
                  <a:srgbClr val="F8448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688" name="Freeform 6064"/>
              <p:cNvSpPr>
                <a:spLocks/>
              </p:cNvSpPr>
              <p:nvPr/>
            </p:nvSpPr>
            <p:spPr bwMode="auto">
              <a:xfrm>
                <a:off x="3218" y="3172"/>
                <a:ext cx="72" cy="50"/>
              </a:xfrm>
              <a:custGeom>
                <a:avLst/>
                <a:gdLst/>
                <a:ahLst/>
                <a:cxnLst>
                  <a:cxn ang="0">
                    <a:pos x="72" y="22"/>
                  </a:cxn>
                  <a:cxn ang="0">
                    <a:pos x="32" y="50"/>
                  </a:cxn>
                  <a:cxn ang="0">
                    <a:pos x="0" y="32"/>
                  </a:cxn>
                  <a:cxn ang="0">
                    <a:pos x="40" y="0"/>
                  </a:cxn>
                  <a:cxn ang="0">
                    <a:pos x="72" y="22"/>
                  </a:cxn>
                </a:cxnLst>
                <a:rect l="0" t="0" r="r" b="b"/>
                <a:pathLst>
                  <a:path w="72" h="50">
                    <a:moveTo>
                      <a:pt x="72" y="22"/>
                    </a:moveTo>
                    <a:lnTo>
                      <a:pt x="32" y="50"/>
                    </a:lnTo>
                    <a:lnTo>
                      <a:pt x="0" y="32"/>
                    </a:lnTo>
                    <a:lnTo>
                      <a:pt x="40" y="0"/>
                    </a:lnTo>
                    <a:lnTo>
                      <a:pt x="72" y="2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689" name="Freeform 6065"/>
              <p:cNvSpPr>
                <a:spLocks/>
              </p:cNvSpPr>
              <p:nvPr/>
            </p:nvSpPr>
            <p:spPr bwMode="auto">
              <a:xfrm>
                <a:off x="3186" y="3152"/>
                <a:ext cx="72" cy="52"/>
              </a:xfrm>
              <a:custGeom>
                <a:avLst/>
                <a:gdLst/>
                <a:ahLst/>
                <a:cxnLst>
                  <a:cxn ang="0">
                    <a:pos x="72" y="20"/>
                  </a:cxn>
                  <a:cxn ang="0">
                    <a:pos x="32" y="52"/>
                  </a:cxn>
                  <a:cxn ang="0">
                    <a:pos x="0" y="38"/>
                  </a:cxn>
                  <a:cxn ang="0">
                    <a:pos x="42" y="0"/>
                  </a:cxn>
                  <a:cxn ang="0">
                    <a:pos x="72" y="20"/>
                  </a:cxn>
                </a:cxnLst>
                <a:rect l="0" t="0" r="r" b="b"/>
                <a:pathLst>
                  <a:path w="72" h="52">
                    <a:moveTo>
                      <a:pt x="72" y="20"/>
                    </a:moveTo>
                    <a:lnTo>
                      <a:pt x="32" y="52"/>
                    </a:lnTo>
                    <a:lnTo>
                      <a:pt x="0" y="38"/>
                    </a:lnTo>
                    <a:lnTo>
                      <a:pt x="42" y="0"/>
                    </a:lnTo>
                    <a:lnTo>
                      <a:pt x="72" y="20"/>
                    </a:lnTo>
                    <a:close/>
                  </a:path>
                </a:pathLst>
              </a:custGeom>
              <a:solidFill>
                <a:srgbClr val="F95275"/>
              </a:solidFill>
              <a:ln w="0">
                <a:solidFill>
                  <a:srgbClr val="F9527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690" name="Freeform 6066"/>
              <p:cNvSpPr>
                <a:spLocks/>
              </p:cNvSpPr>
              <p:nvPr/>
            </p:nvSpPr>
            <p:spPr bwMode="auto">
              <a:xfrm>
                <a:off x="3186" y="3152"/>
                <a:ext cx="72" cy="52"/>
              </a:xfrm>
              <a:custGeom>
                <a:avLst/>
                <a:gdLst/>
                <a:ahLst/>
                <a:cxnLst>
                  <a:cxn ang="0">
                    <a:pos x="72" y="20"/>
                  </a:cxn>
                  <a:cxn ang="0">
                    <a:pos x="32" y="52"/>
                  </a:cxn>
                  <a:cxn ang="0">
                    <a:pos x="0" y="38"/>
                  </a:cxn>
                  <a:cxn ang="0">
                    <a:pos x="42" y="0"/>
                  </a:cxn>
                  <a:cxn ang="0">
                    <a:pos x="72" y="20"/>
                  </a:cxn>
                </a:cxnLst>
                <a:rect l="0" t="0" r="r" b="b"/>
                <a:pathLst>
                  <a:path w="72" h="52">
                    <a:moveTo>
                      <a:pt x="72" y="20"/>
                    </a:moveTo>
                    <a:lnTo>
                      <a:pt x="32" y="52"/>
                    </a:lnTo>
                    <a:lnTo>
                      <a:pt x="0" y="38"/>
                    </a:lnTo>
                    <a:lnTo>
                      <a:pt x="42" y="0"/>
                    </a:lnTo>
                    <a:lnTo>
                      <a:pt x="72" y="2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691" name="Freeform 6067"/>
              <p:cNvSpPr>
                <a:spLocks/>
              </p:cNvSpPr>
              <p:nvPr/>
            </p:nvSpPr>
            <p:spPr bwMode="auto">
              <a:xfrm>
                <a:off x="3154" y="3136"/>
                <a:ext cx="74" cy="54"/>
              </a:xfrm>
              <a:custGeom>
                <a:avLst/>
                <a:gdLst/>
                <a:ahLst/>
                <a:cxnLst>
                  <a:cxn ang="0">
                    <a:pos x="74" y="16"/>
                  </a:cxn>
                  <a:cxn ang="0">
                    <a:pos x="32" y="54"/>
                  </a:cxn>
                  <a:cxn ang="0">
                    <a:pos x="0" y="46"/>
                  </a:cxn>
                  <a:cxn ang="0">
                    <a:pos x="40" y="0"/>
                  </a:cxn>
                  <a:cxn ang="0">
                    <a:pos x="74" y="16"/>
                  </a:cxn>
                </a:cxnLst>
                <a:rect l="0" t="0" r="r" b="b"/>
                <a:pathLst>
                  <a:path w="74" h="54">
                    <a:moveTo>
                      <a:pt x="74" y="16"/>
                    </a:moveTo>
                    <a:lnTo>
                      <a:pt x="32" y="54"/>
                    </a:lnTo>
                    <a:lnTo>
                      <a:pt x="0" y="46"/>
                    </a:lnTo>
                    <a:lnTo>
                      <a:pt x="40" y="0"/>
                    </a:lnTo>
                    <a:lnTo>
                      <a:pt x="74" y="16"/>
                    </a:lnTo>
                    <a:close/>
                  </a:path>
                </a:pathLst>
              </a:custGeom>
              <a:solidFill>
                <a:srgbClr val="F96262"/>
              </a:solidFill>
              <a:ln w="0">
                <a:solidFill>
                  <a:srgbClr val="F9626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692" name="Freeform 6068"/>
              <p:cNvSpPr>
                <a:spLocks/>
              </p:cNvSpPr>
              <p:nvPr/>
            </p:nvSpPr>
            <p:spPr bwMode="auto">
              <a:xfrm>
                <a:off x="3154" y="3136"/>
                <a:ext cx="74" cy="54"/>
              </a:xfrm>
              <a:custGeom>
                <a:avLst/>
                <a:gdLst/>
                <a:ahLst/>
                <a:cxnLst>
                  <a:cxn ang="0">
                    <a:pos x="74" y="16"/>
                  </a:cxn>
                  <a:cxn ang="0">
                    <a:pos x="32" y="54"/>
                  </a:cxn>
                  <a:cxn ang="0">
                    <a:pos x="0" y="46"/>
                  </a:cxn>
                  <a:cxn ang="0">
                    <a:pos x="40" y="0"/>
                  </a:cxn>
                  <a:cxn ang="0">
                    <a:pos x="74" y="16"/>
                  </a:cxn>
                </a:cxnLst>
                <a:rect l="0" t="0" r="r" b="b"/>
                <a:pathLst>
                  <a:path w="74" h="54">
                    <a:moveTo>
                      <a:pt x="74" y="16"/>
                    </a:moveTo>
                    <a:lnTo>
                      <a:pt x="32" y="54"/>
                    </a:lnTo>
                    <a:lnTo>
                      <a:pt x="0" y="46"/>
                    </a:lnTo>
                    <a:lnTo>
                      <a:pt x="40" y="0"/>
                    </a:lnTo>
                    <a:lnTo>
                      <a:pt x="74" y="1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693" name="Freeform 6069"/>
              <p:cNvSpPr>
                <a:spLocks/>
              </p:cNvSpPr>
              <p:nvPr/>
            </p:nvSpPr>
            <p:spPr bwMode="auto">
              <a:xfrm>
                <a:off x="3120" y="3130"/>
                <a:ext cx="74" cy="52"/>
              </a:xfrm>
              <a:custGeom>
                <a:avLst/>
                <a:gdLst/>
                <a:ahLst/>
                <a:cxnLst>
                  <a:cxn ang="0">
                    <a:pos x="74" y="6"/>
                  </a:cxn>
                  <a:cxn ang="0">
                    <a:pos x="34" y="52"/>
                  </a:cxn>
                  <a:cxn ang="0">
                    <a:pos x="0" y="50"/>
                  </a:cxn>
                  <a:cxn ang="0">
                    <a:pos x="40" y="0"/>
                  </a:cxn>
                  <a:cxn ang="0">
                    <a:pos x="74" y="6"/>
                  </a:cxn>
                </a:cxnLst>
                <a:rect l="0" t="0" r="r" b="b"/>
                <a:pathLst>
                  <a:path w="74" h="52">
                    <a:moveTo>
                      <a:pt x="74" y="6"/>
                    </a:moveTo>
                    <a:lnTo>
                      <a:pt x="34" y="52"/>
                    </a:lnTo>
                    <a:lnTo>
                      <a:pt x="0" y="50"/>
                    </a:lnTo>
                    <a:lnTo>
                      <a:pt x="40" y="0"/>
                    </a:lnTo>
                    <a:lnTo>
                      <a:pt x="74" y="6"/>
                    </a:lnTo>
                    <a:close/>
                  </a:path>
                </a:pathLst>
              </a:custGeom>
              <a:solidFill>
                <a:srgbClr val="F87345"/>
              </a:solidFill>
              <a:ln w="0">
                <a:solidFill>
                  <a:srgbClr val="F8734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694" name="Freeform 6070"/>
              <p:cNvSpPr>
                <a:spLocks/>
              </p:cNvSpPr>
              <p:nvPr/>
            </p:nvSpPr>
            <p:spPr bwMode="auto">
              <a:xfrm>
                <a:off x="3120" y="3130"/>
                <a:ext cx="74" cy="52"/>
              </a:xfrm>
              <a:custGeom>
                <a:avLst/>
                <a:gdLst/>
                <a:ahLst/>
                <a:cxnLst>
                  <a:cxn ang="0">
                    <a:pos x="74" y="6"/>
                  </a:cxn>
                  <a:cxn ang="0">
                    <a:pos x="34" y="52"/>
                  </a:cxn>
                  <a:cxn ang="0">
                    <a:pos x="0" y="50"/>
                  </a:cxn>
                  <a:cxn ang="0">
                    <a:pos x="40" y="0"/>
                  </a:cxn>
                  <a:cxn ang="0">
                    <a:pos x="74" y="6"/>
                  </a:cxn>
                </a:cxnLst>
                <a:rect l="0" t="0" r="r" b="b"/>
                <a:pathLst>
                  <a:path w="74" h="52">
                    <a:moveTo>
                      <a:pt x="74" y="6"/>
                    </a:moveTo>
                    <a:lnTo>
                      <a:pt x="34" y="52"/>
                    </a:lnTo>
                    <a:lnTo>
                      <a:pt x="0" y="50"/>
                    </a:lnTo>
                    <a:lnTo>
                      <a:pt x="40" y="0"/>
                    </a:lnTo>
                    <a:lnTo>
                      <a:pt x="74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695" name="Freeform 6071"/>
              <p:cNvSpPr>
                <a:spLocks/>
              </p:cNvSpPr>
              <p:nvPr/>
            </p:nvSpPr>
            <p:spPr bwMode="auto">
              <a:xfrm>
                <a:off x="3084" y="3130"/>
                <a:ext cx="76" cy="62"/>
              </a:xfrm>
              <a:custGeom>
                <a:avLst/>
                <a:gdLst/>
                <a:ahLst/>
                <a:cxnLst>
                  <a:cxn ang="0">
                    <a:pos x="76" y="0"/>
                  </a:cxn>
                  <a:cxn ang="0">
                    <a:pos x="36" y="50"/>
                  </a:cxn>
                  <a:cxn ang="0">
                    <a:pos x="0" y="62"/>
                  </a:cxn>
                  <a:cxn ang="0">
                    <a:pos x="42" y="6"/>
                  </a:cxn>
                  <a:cxn ang="0">
                    <a:pos x="76" y="0"/>
                  </a:cxn>
                </a:cxnLst>
                <a:rect l="0" t="0" r="r" b="b"/>
                <a:pathLst>
                  <a:path w="76" h="62">
                    <a:moveTo>
                      <a:pt x="76" y="0"/>
                    </a:moveTo>
                    <a:lnTo>
                      <a:pt x="36" y="50"/>
                    </a:lnTo>
                    <a:lnTo>
                      <a:pt x="0" y="62"/>
                    </a:lnTo>
                    <a:lnTo>
                      <a:pt x="42" y="6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F08516"/>
              </a:solidFill>
              <a:ln w="0">
                <a:solidFill>
                  <a:srgbClr val="F0851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696" name="Freeform 6072"/>
              <p:cNvSpPr>
                <a:spLocks/>
              </p:cNvSpPr>
              <p:nvPr/>
            </p:nvSpPr>
            <p:spPr bwMode="auto">
              <a:xfrm>
                <a:off x="3084" y="3130"/>
                <a:ext cx="76" cy="62"/>
              </a:xfrm>
              <a:custGeom>
                <a:avLst/>
                <a:gdLst/>
                <a:ahLst/>
                <a:cxnLst>
                  <a:cxn ang="0">
                    <a:pos x="76" y="0"/>
                  </a:cxn>
                  <a:cxn ang="0">
                    <a:pos x="36" y="50"/>
                  </a:cxn>
                  <a:cxn ang="0">
                    <a:pos x="0" y="62"/>
                  </a:cxn>
                  <a:cxn ang="0">
                    <a:pos x="42" y="6"/>
                  </a:cxn>
                  <a:cxn ang="0">
                    <a:pos x="76" y="0"/>
                  </a:cxn>
                </a:cxnLst>
                <a:rect l="0" t="0" r="r" b="b"/>
                <a:pathLst>
                  <a:path w="76" h="62">
                    <a:moveTo>
                      <a:pt x="76" y="0"/>
                    </a:moveTo>
                    <a:lnTo>
                      <a:pt x="36" y="50"/>
                    </a:lnTo>
                    <a:lnTo>
                      <a:pt x="0" y="62"/>
                    </a:lnTo>
                    <a:lnTo>
                      <a:pt x="42" y="6"/>
                    </a:lnTo>
                    <a:lnTo>
                      <a:pt x="7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697" name="Freeform 6073"/>
              <p:cNvSpPr>
                <a:spLocks/>
              </p:cNvSpPr>
              <p:nvPr/>
            </p:nvSpPr>
            <p:spPr bwMode="auto">
              <a:xfrm>
                <a:off x="3048" y="3136"/>
                <a:ext cx="78" cy="86"/>
              </a:xfrm>
              <a:custGeom>
                <a:avLst/>
                <a:gdLst/>
                <a:ahLst/>
                <a:cxnLst>
                  <a:cxn ang="0">
                    <a:pos x="78" y="0"/>
                  </a:cxn>
                  <a:cxn ang="0">
                    <a:pos x="36" y="56"/>
                  </a:cxn>
                  <a:cxn ang="0">
                    <a:pos x="0" y="86"/>
                  </a:cxn>
                  <a:cxn ang="0">
                    <a:pos x="40" y="28"/>
                  </a:cxn>
                  <a:cxn ang="0">
                    <a:pos x="78" y="0"/>
                  </a:cxn>
                </a:cxnLst>
                <a:rect l="0" t="0" r="r" b="b"/>
                <a:pathLst>
                  <a:path w="78" h="86">
                    <a:moveTo>
                      <a:pt x="78" y="0"/>
                    </a:moveTo>
                    <a:lnTo>
                      <a:pt x="36" y="56"/>
                    </a:lnTo>
                    <a:lnTo>
                      <a:pt x="0" y="86"/>
                    </a:lnTo>
                    <a:lnTo>
                      <a:pt x="40" y="28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D39200"/>
              </a:solidFill>
              <a:ln w="0">
                <a:solidFill>
                  <a:srgbClr val="D392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698" name="Freeform 6074"/>
              <p:cNvSpPr>
                <a:spLocks/>
              </p:cNvSpPr>
              <p:nvPr/>
            </p:nvSpPr>
            <p:spPr bwMode="auto">
              <a:xfrm>
                <a:off x="3048" y="3136"/>
                <a:ext cx="78" cy="86"/>
              </a:xfrm>
              <a:custGeom>
                <a:avLst/>
                <a:gdLst/>
                <a:ahLst/>
                <a:cxnLst>
                  <a:cxn ang="0">
                    <a:pos x="78" y="0"/>
                  </a:cxn>
                  <a:cxn ang="0">
                    <a:pos x="36" y="56"/>
                  </a:cxn>
                  <a:cxn ang="0">
                    <a:pos x="0" y="86"/>
                  </a:cxn>
                  <a:cxn ang="0">
                    <a:pos x="40" y="28"/>
                  </a:cxn>
                  <a:cxn ang="0">
                    <a:pos x="78" y="0"/>
                  </a:cxn>
                </a:cxnLst>
                <a:rect l="0" t="0" r="r" b="b"/>
                <a:pathLst>
                  <a:path w="78" h="86">
                    <a:moveTo>
                      <a:pt x="78" y="0"/>
                    </a:moveTo>
                    <a:lnTo>
                      <a:pt x="36" y="56"/>
                    </a:lnTo>
                    <a:lnTo>
                      <a:pt x="0" y="86"/>
                    </a:lnTo>
                    <a:lnTo>
                      <a:pt x="40" y="28"/>
                    </a:lnTo>
                    <a:lnTo>
                      <a:pt x="7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699" name="Freeform 6075"/>
              <p:cNvSpPr>
                <a:spLocks/>
              </p:cNvSpPr>
              <p:nvPr/>
            </p:nvSpPr>
            <p:spPr bwMode="auto">
              <a:xfrm>
                <a:off x="3012" y="3164"/>
                <a:ext cx="76" cy="112"/>
              </a:xfrm>
              <a:custGeom>
                <a:avLst/>
                <a:gdLst/>
                <a:ahLst/>
                <a:cxnLst>
                  <a:cxn ang="0">
                    <a:pos x="76" y="0"/>
                  </a:cxn>
                  <a:cxn ang="0">
                    <a:pos x="36" y="58"/>
                  </a:cxn>
                  <a:cxn ang="0">
                    <a:pos x="0" y="112"/>
                  </a:cxn>
                  <a:cxn ang="0">
                    <a:pos x="40" y="56"/>
                  </a:cxn>
                  <a:cxn ang="0">
                    <a:pos x="76" y="0"/>
                  </a:cxn>
                </a:cxnLst>
                <a:rect l="0" t="0" r="r" b="b"/>
                <a:pathLst>
                  <a:path w="76" h="112">
                    <a:moveTo>
                      <a:pt x="76" y="0"/>
                    </a:moveTo>
                    <a:lnTo>
                      <a:pt x="36" y="58"/>
                    </a:lnTo>
                    <a:lnTo>
                      <a:pt x="0" y="112"/>
                    </a:lnTo>
                    <a:lnTo>
                      <a:pt x="40" y="56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0091"/>
              </a:solidFill>
              <a:ln w="0">
                <a:solidFill>
                  <a:srgbClr val="00009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00" name="Freeform 6076"/>
              <p:cNvSpPr>
                <a:spLocks/>
              </p:cNvSpPr>
              <p:nvPr/>
            </p:nvSpPr>
            <p:spPr bwMode="auto">
              <a:xfrm>
                <a:off x="3012" y="3164"/>
                <a:ext cx="76" cy="112"/>
              </a:xfrm>
              <a:custGeom>
                <a:avLst/>
                <a:gdLst/>
                <a:ahLst/>
                <a:cxnLst>
                  <a:cxn ang="0">
                    <a:pos x="76" y="0"/>
                  </a:cxn>
                  <a:cxn ang="0">
                    <a:pos x="36" y="58"/>
                  </a:cxn>
                  <a:cxn ang="0">
                    <a:pos x="0" y="112"/>
                  </a:cxn>
                  <a:cxn ang="0">
                    <a:pos x="40" y="56"/>
                  </a:cxn>
                  <a:cxn ang="0">
                    <a:pos x="76" y="0"/>
                  </a:cxn>
                </a:cxnLst>
                <a:rect l="0" t="0" r="r" b="b"/>
                <a:pathLst>
                  <a:path w="76" h="112">
                    <a:moveTo>
                      <a:pt x="76" y="0"/>
                    </a:moveTo>
                    <a:lnTo>
                      <a:pt x="36" y="58"/>
                    </a:lnTo>
                    <a:lnTo>
                      <a:pt x="0" y="112"/>
                    </a:lnTo>
                    <a:lnTo>
                      <a:pt x="40" y="56"/>
                    </a:lnTo>
                    <a:lnTo>
                      <a:pt x="7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01" name="Freeform 6077"/>
              <p:cNvSpPr>
                <a:spLocks/>
              </p:cNvSpPr>
              <p:nvPr/>
            </p:nvSpPr>
            <p:spPr bwMode="auto">
              <a:xfrm>
                <a:off x="2974" y="3220"/>
                <a:ext cx="78" cy="140"/>
              </a:xfrm>
              <a:custGeom>
                <a:avLst/>
                <a:gdLst/>
                <a:ahLst/>
                <a:cxnLst>
                  <a:cxn ang="0">
                    <a:pos x="78" y="0"/>
                  </a:cxn>
                  <a:cxn ang="0">
                    <a:pos x="38" y="56"/>
                  </a:cxn>
                  <a:cxn ang="0">
                    <a:pos x="0" y="140"/>
                  </a:cxn>
                  <a:cxn ang="0">
                    <a:pos x="40" y="92"/>
                  </a:cxn>
                  <a:cxn ang="0">
                    <a:pos x="78" y="0"/>
                  </a:cxn>
                </a:cxnLst>
                <a:rect l="0" t="0" r="r" b="b"/>
                <a:pathLst>
                  <a:path w="78" h="140">
                    <a:moveTo>
                      <a:pt x="78" y="0"/>
                    </a:moveTo>
                    <a:lnTo>
                      <a:pt x="38" y="56"/>
                    </a:lnTo>
                    <a:lnTo>
                      <a:pt x="0" y="140"/>
                    </a:lnTo>
                    <a:lnTo>
                      <a:pt x="40" y="92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0000D5"/>
              </a:solidFill>
              <a:ln w="0">
                <a:solidFill>
                  <a:srgbClr val="0000D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02" name="Freeform 6078"/>
              <p:cNvSpPr>
                <a:spLocks/>
              </p:cNvSpPr>
              <p:nvPr/>
            </p:nvSpPr>
            <p:spPr bwMode="auto">
              <a:xfrm>
                <a:off x="2974" y="3220"/>
                <a:ext cx="78" cy="140"/>
              </a:xfrm>
              <a:custGeom>
                <a:avLst/>
                <a:gdLst/>
                <a:ahLst/>
                <a:cxnLst>
                  <a:cxn ang="0">
                    <a:pos x="78" y="0"/>
                  </a:cxn>
                  <a:cxn ang="0">
                    <a:pos x="38" y="56"/>
                  </a:cxn>
                  <a:cxn ang="0">
                    <a:pos x="0" y="140"/>
                  </a:cxn>
                  <a:cxn ang="0">
                    <a:pos x="40" y="92"/>
                  </a:cxn>
                  <a:cxn ang="0">
                    <a:pos x="78" y="0"/>
                  </a:cxn>
                </a:cxnLst>
                <a:rect l="0" t="0" r="r" b="b"/>
                <a:pathLst>
                  <a:path w="78" h="140">
                    <a:moveTo>
                      <a:pt x="78" y="0"/>
                    </a:moveTo>
                    <a:lnTo>
                      <a:pt x="38" y="56"/>
                    </a:lnTo>
                    <a:lnTo>
                      <a:pt x="0" y="140"/>
                    </a:lnTo>
                    <a:lnTo>
                      <a:pt x="40" y="92"/>
                    </a:lnTo>
                    <a:lnTo>
                      <a:pt x="7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03" name="Freeform 6079"/>
              <p:cNvSpPr>
                <a:spLocks/>
              </p:cNvSpPr>
              <p:nvPr/>
            </p:nvSpPr>
            <p:spPr bwMode="auto">
              <a:xfrm>
                <a:off x="2936" y="3312"/>
                <a:ext cx="78" cy="154"/>
              </a:xfrm>
              <a:custGeom>
                <a:avLst/>
                <a:gdLst/>
                <a:ahLst/>
                <a:cxnLst>
                  <a:cxn ang="0">
                    <a:pos x="78" y="0"/>
                  </a:cxn>
                  <a:cxn ang="0">
                    <a:pos x="38" y="48"/>
                  </a:cxn>
                  <a:cxn ang="0">
                    <a:pos x="0" y="154"/>
                  </a:cxn>
                  <a:cxn ang="0">
                    <a:pos x="38" y="122"/>
                  </a:cxn>
                  <a:cxn ang="0">
                    <a:pos x="78" y="0"/>
                  </a:cxn>
                </a:cxnLst>
                <a:rect l="0" t="0" r="r" b="b"/>
                <a:pathLst>
                  <a:path w="78" h="154">
                    <a:moveTo>
                      <a:pt x="78" y="0"/>
                    </a:moveTo>
                    <a:lnTo>
                      <a:pt x="38" y="48"/>
                    </a:lnTo>
                    <a:lnTo>
                      <a:pt x="0" y="154"/>
                    </a:lnTo>
                    <a:lnTo>
                      <a:pt x="38" y="122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0C00EB"/>
              </a:solidFill>
              <a:ln w="0">
                <a:solidFill>
                  <a:srgbClr val="0C00E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04" name="Freeform 6080"/>
              <p:cNvSpPr>
                <a:spLocks/>
              </p:cNvSpPr>
              <p:nvPr/>
            </p:nvSpPr>
            <p:spPr bwMode="auto">
              <a:xfrm>
                <a:off x="2936" y="3312"/>
                <a:ext cx="78" cy="154"/>
              </a:xfrm>
              <a:custGeom>
                <a:avLst/>
                <a:gdLst/>
                <a:ahLst/>
                <a:cxnLst>
                  <a:cxn ang="0">
                    <a:pos x="78" y="0"/>
                  </a:cxn>
                  <a:cxn ang="0">
                    <a:pos x="38" y="48"/>
                  </a:cxn>
                  <a:cxn ang="0">
                    <a:pos x="0" y="154"/>
                  </a:cxn>
                  <a:cxn ang="0">
                    <a:pos x="38" y="122"/>
                  </a:cxn>
                  <a:cxn ang="0">
                    <a:pos x="78" y="0"/>
                  </a:cxn>
                </a:cxnLst>
                <a:rect l="0" t="0" r="r" b="b"/>
                <a:pathLst>
                  <a:path w="78" h="154">
                    <a:moveTo>
                      <a:pt x="78" y="0"/>
                    </a:moveTo>
                    <a:lnTo>
                      <a:pt x="38" y="48"/>
                    </a:lnTo>
                    <a:lnTo>
                      <a:pt x="0" y="154"/>
                    </a:lnTo>
                    <a:lnTo>
                      <a:pt x="38" y="122"/>
                    </a:lnTo>
                    <a:lnTo>
                      <a:pt x="7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05" name="Freeform 6081"/>
              <p:cNvSpPr>
                <a:spLocks/>
              </p:cNvSpPr>
              <p:nvPr/>
            </p:nvSpPr>
            <p:spPr bwMode="auto">
              <a:xfrm>
                <a:off x="2898" y="3434"/>
                <a:ext cx="76" cy="144"/>
              </a:xfrm>
              <a:custGeom>
                <a:avLst/>
                <a:gdLst/>
                <a:ahLst/>
                <a:cxnLst>
                  <a:cxn ang="0">
                    <a:pos x="76" y="0"/>
                  </a:cxn>
                  <a:cxn ang="0">
                    <a:pos x="38" y="32"/>
                  </a:cxn>
                  <a:cxn ang="0">
                    <a:pos x="0" y="144"/>
                  </a:cxn>
                  <a:cxn ang="0">
                    <a:pos x="38" y="138"/>
                  </a:cxn>
                  <a:cxn ang="0">
                    <a:pos x="76" y="0"/>
                  </a:cxn>
                </a:cxnLst>
                <a:rect l="0" t="0" r="r" b="b"/>
                <a:pathLst>
                  <a:path w="76" h="144">
                    <a:moveTo>
                      <a:pt x="76" y="0"/>
                    </a:moveTo>
                    <a:lnTo>
                      <a:pt x="38" y="32"/>
                    </a:lnTo>
                    <a:lnTo>
                      <a:pt x="0" y="144"/>
                    </a:lnTo>
                    <a:lnTo>
                      <a:pt x="38" y="138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3100EC"/>
              </a:solidFill>
              <a:ln w="0">
                <a:solidFill>
                  <a:srgbClr val="3100E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06" name="Freeform 6082"/>
              <p:cNvSpPr>
                <a:spLocks/>
              </p:cNvSpPr>
              <p:nvPr/>
            </p:nvSpPr>
            <p:spPr bwMode="auto">
              <a:xfrm>
                <a:off x="2898" y="3434"/>
                <a:ext cx="76" cy="144"/>
              </a:xfrm>
              <a:custGeom>
                <a:avLst/>
                <a:gdLst/>
                <a:ahLst/>
                <a:cxnLst>
                  <a:cxn ang="0">
                    <a:pos x="76" y="0"/>
                  </a:cxn>
                  <a:cxn ang="0">
                    <a:pos x="38" y="32"/>
                  </a:cxn>
                  <a:cxn ang="0">
                    <a:pos x="0" y="144"/>
                  </a:cxn>
                  <a:cxn ang="0">
                    <a:pos x="38" y="138"/>
                  </a:cxn>
                  <a:cxn ang="0">
                    <a:pos x="76" y="0"/>
                  </a:cxn>
                </a:cxnLst>
                <a:rect l="0" t="0" r="r" b="b"/>
                <a:pathLst>
                  <a:path w="76" h="144">
                    <a:moveTo>
                      <a:pt x="76" y="0"/>
                    </a:moveTo>
                    <a:lnTo>
                      <a:pt x="38" y="32"/>
                    </a:lnTo>
                    <a:lnTo>
                      <a:pt x="0" y="144"/>
                    </a:lnTo>
                    <a:lnTo>
                      <a:pt x="38" y="138"/>
                    </a:lnTo>
                    <a:lnTo>
                      <a:pt x="7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07" name="Freeform 6083"/>
              <p:cNvSpPr>
                <a:spLocks/>
              </p:cNvSpPr>
              <p:nvPr/>
            </p:nvSpPr>
            <p:spPr bwMode="auto">
              <a:xfrm>
                <a:off x="2858" y="3572"/>
                <a:ext cx="78" cy="102"/>
              </a:xfrm>
              <a:custGeom>
                <a:avLst/>
                <a:gdLst/>
                <a:ahLst/>
                <a:cxnLst>
                  <a:cxn ang="0">
                    <a:pos x="78" y="0"/>
                  </a:cxn>
                  <a:cxn ang="0">
                    <a:pos x="40" y="6"/>
                  </a:cxn>
                  <a:cxn ang="0">
                    <a:pos x="0" y="90"/>
                  </a:cxn>
                  <a:cxn ang="0">
                    <a:pos x="38" y="102"/>
                  </a:cxn>
                  <a:cxn ang="0">
                    <a:pos x="78" y="0"/>
                  </a:cxn>
                </a:cxnLst>
                <a:rect l="0" t="0" r="r" b="b"/>
                <a:pathLst>
                  <a:path w="78" h="102">
                    <a:moveTo>
                      <a:pt x="78" y="0"/>
                    </a:moveTo>
                    <a:lnTo>
                      <a:pt x="40" y="6"/>
                    </a:lnTo>
                    <a:lnTo>
                      <a:pt x="0" y="90"/>
                    </a:lnTo>
                    <a:lnTo>
                      <a:pt x="38" y="102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3218DC"/>
              </a:solidFill>
              <a:ln w="0">
                <a:solidFill>
                  <a:srgbClr val="3218D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08" name="Freeform 6084"/>
              <p:cNvSpPr>
                <a:spLocks/>
              </p:cNvSpPr>
              <p:nvPr/>
            </p:nvSpPr>
            <p:spPr bwMode="auto">
              <a:xfrm>
                <a:off x="2858" y="3572"/>
                <a:ext cx="78" cy="102"/>
              </a:xfrm>
              <a:custGeom>
                <a:avLst/>
                <a:gdLst/>
                <a:ahLst/>
                <a:cxnLst>
                  <a:cxn ang="0">
                    <a:pos x="78" y="0"/>
                  </a:cxn>
                  <a:cxn ang="0">
                    <a:pos x="40" y="6"/>
                  </a:cxn>
                  <a:cxn ang="0">
                    <a:pos x="0" y="90"/>
                  </a:cxn>
                  <a:cxn ang="0">
                    <a:pos x="38" y="102"/>
                  </a:cxn>
                  <a:cxn ang="0">
                    <a:pos x="78" y="0"/>
                  </a:cxn>
                </a:cxnLst>
                <a:rect l="0" t="0" r="r" b="b"/>
                <a:pathLst>
                  <a:path w="78" h="102">
                    <a:moveTo>
                      <a:pt x="78" y="0"/>
                    </a:moveTo>
                    <a:lnTo>
                      <a:pt x="40" y="6"/>
                    </a:lnTo>
                    <a:lnTo>
                      <a:pt x="0" y="90"/>
                    </a:lnTo>
                    <a:lnTo>
                      <a:pt x="38" y="102"/>
                    </a:lnTo>
                    <a:lnTo>
                      <a:pt x="7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09" name="Freeform 6085"/>
              <p:cNvSpPr>
                <a:spLocks/>
              </p:cNvSpPr>
              <p:nvPr/>
            </p:nvSpPr>
            <p:spPr bwMode="auto">
              <a:xfrm>
                <a:off x="2818" y="3662"/>
                <a:ext cx="78" cy="44"/>
              </a:xfrm>
              <a:custGeom>
                <a:avLst/>
                <a:gdLst/>
                <a:ahLst/>
                <a:cxnLst>
                  <a:cxn ang="0">
                    <a:pos x="78" y="12"/>
                  </a:cxn>
                  <a:cxn ang="0">
                    <a:pos x="40" y="0"/>
                  </a:cxn>
                  <a:cxn ang="0">
                    <a:pos x="0" y="26"/>
                  </a:cxn>
                  <a:cxn ang="0">
                    <a:pos x="38" y="44"/>
                  </a:cxn>
                  <a:cxn ang="0">
                    <a:pos x="78" y="12"/>
                  </a:cxn>
                </a:cxnLst>
                <a:rect l="0" t="0" r="r" b="b"/>
                <a:pathLst>
                  <a:path w="78" h="44">
                    <a:moveTo>
                      <a:pt x="78" y="12"/>
                    </a:moveTo>
                    <a:lnTo>
                      <a:pt x="40" y="0"/>
                    </a:lnTo>
                    <a:lnTo>
                      <a:pt x="0" y="26"/>
                    </a:lnTo>
                    <a:lnTo>
                      <a:pt x="38" y="44"/>
                    </a:lnTo>
                    <a:lnTo>
                      <a:pt x="78" y="12"/>
                    </a:lnTo>
                    <a:close/>
                  </a:path>
                </a:pathLst>
              </a:custGeom>
              <a:solidFill>
                <a:srgbClr val="00667C"/>
              </a:solidFill>
              <a:ln w="0">
                <a:solidFill>
                  <a:srgbClr val="00667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10" name="Freeform 6086"/>
              <p:cNvSpPr>
                <a:spLocks/>
              </p:cNvSpPr>
              <p:nvPr/>
            </p:nvSpPr>
            <p:spPr bwMode="auto">
              <a:xfrm>
                <a:off x="2818" y="3662"/>
                <a:ext cx="78" cy="44"/>
              </a:xfrm>
              <a:custGeom>
                <a:avLst/>
                <a:gdLst/>
                <a:ahLst/>
                <a:cxnLst>
                  <a:cxn ang="0">
                    <a:pos x="78" y="12"/>
                  </a:cxn>
                  <a:cxn ang="0">
                    <a:pos x="40" y="0"/>
                  </a:cxn>
                  <a:cxn ang="0">
                    <a:pos x="0" y="26"/>
                  </a:cxn>
                  <a:cxn ang="0">
                    <a:pos x="38" y="44"/>
                  </a:cxn>
                  <a:cxn ang="0">
                    <a:pos x="78" y="12"/>
                  </a:cxn>
                </a:cxnLst>
                <a:rect l="0" t="0" r="r" b="b"/>
                <a:pathLst>
                  <a:path w="78" h="44">
                    <a:moveTo>
                      <a:pt x="78" y="12"/>
                    </a:moveTo>
                    <a:lnTo>
                      <a:pt x="40" y="0"/>
                    </a:lnTo>
                    <a:lnTo>
                      <a:pt x="0" y="26"/>
                    </a:lnTo>
                    <a:lnTo>
                      <a:pt x="38" y="44"/>
                    </a:lnTo>
                    <a:lnTo>
                      <a:pt x="78" y="1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11" name="Freeform 6087"/>
              <p:cNvSpPr>
                <a:spLocks/>
              </p:cNvSpPr>
              <p:nvPr/>
            </p:nvSpPr>
            <p:spPr bwMode="auto">
              <a:xfrm>
                <a:off x="3802" y="3288"/>
                <a:ext cx="56" cy="18"/>
              </a:xfrm>
              <a:custGeom>
                <a:avLst/>
                <a:gdLst/>
                <a:ahLst/>
                <a:cxnLst>
                  <a:cxn ang="0">
                    <a:pos x="56" y="8"/>
                  </a:cxn>
                  <a:cxn ang="0">
                    <a:pos x="20" y="0"/>
                  </a:cxn>
                  <a:cxn ang="0">
                    <a:pos x="0" y="8"/>
                  </a:cxn>
                  <a:cxn ang="0">
                    <a:pos x="36" y="18"/>
                  </a:cxn>
                  <a:cxn ang="0">
                    <a:pos x="56" y="8"/>
                  </a:cxn>
                </a:cxnLst>
                <a:rect l="0" t="0" r="r" b="b"/>
                <a:pathLst>
                  <a:path w="56" h="18">
                    <a:moveTo>
                      <a:pt x="56" y="8"/>
                    </a:moveTo>
                    <a:lnTo>
                      <a:pt x="20" y="0"/>
                    </a:lnTo>
                    <a:lnTo>
                      <a:pt x="0" y="8"/>
                    </a:lnTo>
                    <a:lnTo>
                      <a:pt x="36" y="18"/>
                    </a:lnTo>
                    <a:lnTo>
                      <a:pt x="56" y="8"/>
                    </a:lnTo>
                    <a:close/>
                  </a:path>
                </a:pathLst>
              </a:custGeom>
              <a:solidFill>
                <a:srgbClr val="007C46"/>
              </a:solidFill>
              <a:ln w="0">
                <a:solidFill>
                  <a:srgbClr val="007C4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12" name="Freeform 6088"/>
              <p:cNvSpPr>
                <a:spLocks/>
              </p:cNvSpPr>
              <p:nvPr/>
            </p:nvSpPr>
            <p:spPr bwMode="auto">
              <a:xfrm>
                <a:off x="3802" y="3288"/>
                <a:ext cx="56" cy="18"/>
              </a:xfrm>
              <a:custGeom>
                <a:avLst/>
                <a:gdLst/>
                <a:ahLst/>
                <a:cxnLst>
                  <a:cxn ang="0">
                    <a:pos x="56" y="8"/>
                  </a:cxn>
                  <a:cxn ang="0">
                    <a:pos x="20" y="0"/>
                  </a:cxn>
                  <a:cxn ang="0">
                    <a:pos x="0" y="8"/>
                  </a:cxn>
                  <a:cxn ang="0">
                    <a:pos x="36" y="18"/>
                  </a:cxn>
                  <a:cxn ang="0">
                    <a:pos x="56" y="8"/>
                  </a:cxn>
                </a:cxnLst>
                <a:rect l="0" t="0" r="r" b="b"/>
                <a:pathLst>
                  <a:path w="56" h="18">
                    <a:moveTo>
                      <a:pt x="56" y="8"/>
                    </a:moveTo>
                    <a:lnTo>
                      <a:pt x="20" y="0"/>
                    </a:lnTo>
                    <a:lnTo>
                      <a:pt x="0" y="8"/>
                    </a:lnTo>
                    <a:lnTo>
                      <a:pt x="36" y="18"/>
                    </a:lnTo>
                    <a:lnTo>
                      <a:pt x="56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13" name="Freeform 6089"/>
              <p:cNvSpPr>
                <a:spLocks/>
              </p:cNvSpPr>
              <p:nvPr/>
            </p:nvSpPr>
            <p:spPr bwMode="auto">
              <a:xfrm>
                <a:off x="3782" y="3296"/>
                <a:ext cx="56" cy="18"/>
              </a:xfrm>
              <a:custGeom>
                <a:avLst/>
                <a:gdLst/>
                <a:ahLst/>
                <a:cxnLst>
                  <a:cxn ang="0">
                    <a:pos x="56" y="10"/>
                  </a:cxn>
                  <a:cxn ang="0">
                    <a:pos x="20" y="0"/>
                  </a:cxn>
                  <a:cxn ang="0">
                    <a:pos x="0" y="10"/>
                  </a:cxn>
                  <a:cxn ang="0">
                    <a:pos x="36" y="18"/>
                  </a:cxn>
                  <a:cxn ang="0">
                    <a:pos x="56" y="10"/>
                  </a:cxn>
                </a:cxnLst>
                <a:rect l="0" t="0" r="r" b="b"/>
                <a:pathLst>
                  <a:path w="56" h="18">
                    <a:moveTo>
                      <a:pt x="56" y="10"/>
                    </a:moveTo>
                    <a:lnTo>
                      <a:pt x="20" y="0"/>
                    </a:lnTo>
                    <a:lnTo>
                      <a:pt x="0" y="10"/>
                    </a:lnTo>
                    <a:lnTo>
                      <a:pt x="36" y="18"/>
                    </a:lnTo>
                    <a:lnTo>
                      <a:pt x="56" y="10"/>
                    </a:lnTo>
                    <a:close/>
                  </a:path>
                </a:pathLst>
              </a:custGeom>
              <a:solidFill>
                <a:srgbClr val="007C46"/>
              </a:solidFill>
              <a:ln w="0">
                <a:solidFill>
                  <a:srgbClr val="007C4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14" name="Freeform 6090"/>
              <p:cNvSpPr>
                <a:spLocks/>
              </p:cNvSpPr>
              <p:nvPr/>
            </p:nvSpPr>
            <p:spPr bwMode="auto">
              <a:xfrm>
                <a:off x="3782" y="3296"/>
                <a:ext cx="56" cy="18"/>
              </a:xfrm>
              <a:custGeom>
                <a:avLst/>
                <a:gdLst/>
                <a:ahLst/>
                <a:cxnLst>
                  <a:cxn ang="0">
                    <a:pos x="56" y="10"/>
                  </a:cxn>
                  <a:cxn ang="0">
                    <a:pos x="20" y="0"/>
                  </a:cxn>
                  <a:cxn ang="0">
                    <a:pos x="0" y="10"/>
                  </a:cxn>
                  <a:cxn ang="0">
                    <a:pos x="36" y="18"/>
                  </a:cxn>
                  <a:cxn ang="0">
                    <a:pos x="56" y="10"/>
                  </a:cxn>
                </a:cxnLst>
                <a:rect l="0" t="0" r="r" b="b"/>
                <a:pathLst>
                  <a:path w="56" h="18">
                    <a:moveTo>
                      <a:pt x="56" y="10"/>
                    </a:moveTo>
                    <a:lnTo>
                      <a:pt x="20" y="0"/>
                    </a:lnTo>
                    <a:lnTo>
                      <a:pt x="0" y="10"/>
                    </a:lnTo>
                    <a:lnTo>
                      <a:pt x="36" y="18"/>
                    </a:lnTo>
                    <a:lnTo>
                      <a:pt x="56" y="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15" name="Freeform 6091"/>
              <p:cNvSpPr>
                <a:spLocks/>
              </p:cNvSpPr>
              <p:nvPr/>
            </p:nvSpPr>
            <p:spPr bwMode="auto">
              <a:xfrm>
                <a:off x="3762" y="3306"/>
                <a:ext cx="56" cy="18"/>
              </a:xfrm>
              <a:custGeom>
                <a:avLst/>
                <a:gdLst/>
                <a:ahLst/>
                <a:cxnLst>
                  <a:cxn ang="0">
                    <a:pos x="56" y="8"/>
                  </a:cxn>
                  <a:cxn ang="0">
                    <a:pos x="20" y="0"/>
                  </a:cxn>
                  <a:cxn ang="0">
                    <a:pos x="0" y="8"/>
                  </a:cxn>
                  <a:cxn ang="0">
                    <a:pos x="36" y="18"/>
                  </a:cxn>
                  <a:cxn ang="0">
                    <a:pos x="56" y="8"/>
                  </a:cxn>
                </a:cxnLst>
                <a:rect l="0" t="0" r="r" b="b"/>
                <a:pathLst>
                  <a:path w="56" h="18">
                    <a:moveTo>
                      <a:pt x="56" y="8"/>
                    </a:moveTo>
                    <a:lnTo>
                      <a:pt x="20" y="0"/>
                    </a:lnTo>
                    <a:lnTo>
                      <a:pt x="0" y="8"/>
                    </a:lnTo>
                    <a:lnTo>
                      <a:pt x="36" y="18"/>
                    </a:lnTo>
                    <a:lnTo>
                      <a:pt x="56" y="8"/>
                    </a:lnTo>
                    <a:close/>
                  </a:path>
                </a:pathLst>
              </a:custGeom>
              <a:solidFill>
                <a:srgbClr val="007C44"/>
              </a:solidFill>
              <a:ln w="0">
                <a:solidFill>
                  <a:srgbClr val="007C4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16" name="Freeform 6092"/>
              <p:cNvSpPr>
                <a:spLocks/>
              </p:cNvSpPr>
              <p:nvPr/>
            </p:nvSpPr>
            <p:spPr bwMode="auto">
              <a:xfrm>
                <a:off x="3762" y="3306"/>
                <a:ext cx="56" cy="18"/>
              </a:xfrm>
              <a:custGeom>
                <a:avLst/>
                <a:gdLst/>
                <a:ahLst/>
                <a:cxnLst>
                  <a:cxn ang="0">
                    <a:pos x="56" y="8"/>
                  </a:cxn>
                  <a:cxn ang="0">
                    <a:pos x="20" y="0"/>
                  </a:cxn>
                  <a:cxn ang="0">
                    <a:pos x="0" y="8"/>
                  </a:cxn>
                  <a:cxn ang="0">
                    <a:pos x="36" y="18"/>
                  </a:cxn>
                  <a:cxn ang="0">
                    <a:pos x="56" y="8"/>
                  </a:cxn>
                </a:cxnLst>
                <a:rect l="0" t="0" r="r" b="b"/>
                <a:pathLst>
                  <a:path w="56" h="18">
                    <a:moveTo>
                      <a:pt x="56" y="8"/>
                    </a:moveTo>
                    <a:lnTo>
                      <a:pt x="20" y="0"/>
                    </a:lnTo>
                    <a:lnTo>
                      <a:pt x="0" y="8"/>
                    </a:lnTo>
                    <a:lnTo>
                      <a:pt x="36" y="18"/>
                    </a:lnTo>
                    <a:lnTo>
                      <a:pt x="56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17" name="Freeform 6093"/>
              <p:cNvSpPr>
                <a:spLocks/>
              </p:cNvSpPr>
              <p:nvPr/>
            </p:nvSpPr>
            <p:spPr bwMode="auto">
              <a:xfrm>
                <a:off x="3740" y="3314"/>
                <a:ext cx="58" cy="18"/>
              </a:xfrm>
              <a:custGeom>
                <a:avLst/>
                <a:gdLst/>
                <a:ahLst/>
                <a:cxnLst>
                  <a:cxn ang="0">
                    <a:pos x="58" y="10"/>
                  </a:cxn>
                  <a:cxn ang="0">
                    <a:pos x="22" y="0"/>
                  </a:cxn>
                  <a:cxn ang="0">
                    <a:pos x="0" y="10"/>
                  </a:cxn>
                  <a:cxn ang="0">
                    <a:pos x="36" y="18"/>
                  </a:cxn>
                  <a:cxn ang="0">
                    <a:pos x="58" y="10"/>
                  </a:cxn>
                </a:cxnLst>
                <a:rect l="0" t="0" r="r" b="b"/>
                <a:pathLst>
                  <a:path w="58" h="18">
                    <a:moveTo>
                      <a:pt x="58" y="10"/>
                    </a:moveTo>
                    <a:lnTo>
                      <a:pt x="22" y="0"/>
                    </a:lnTo>
                    <a:lnTo>
                      <a:pt x="0" y="10"/>
                    </a:lnTo>
                    <a:lnTo>
                      <a:pt x="36" y="18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007C41"/>
              </a:solidFill>
              <a:ln w="0">
                <a:solidFill>
                  <a:srgbClr val="007C4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18" name="Freeform 6094"/>
              <p:cNvSpPr>
                <a:spLocks/>
              </p:cNvSpPr>
              <p:nvPr/>
            </p:nvSpPr>
            <p:spPr bwMode="auto">
              <a:xfrm>
                <a:off x="3740" y="3314"/>
                <a:ext cx="58" cy="18"/>
              </a:xfrm>
              <a:custGeom>
                <a:avLst/>
                <a:gdLst/>
                <a:ahLst/>
                <a:cxnLst>
                  <a:cxn ang="0">
                    <a:pos x="58" y="10"/>
                  </a:cxn>
                  <a:cxn ang="0">
                    <a:pos x="22" y="0"/>
                  </a:cxn>
                  <a:cxn ang="0">
                    <a:pos x="0" y="10"/>
                  </a:cxn>
                  <a:cxn ang="0">
                    <a:pos x="36" y="18"/>
                  </a:cxn>
                  <a:cxn ang="0">
                    <a:pos x="58" y="10"/>
                  </a:cxn>
                </a:cxnLst>
                <a:rect l="0" t="0" r="r" b="b"/>
                <a:pathLst>
                  <a:path w="58" h="18">
                    <a:moveTo>
                      <a:pt x="58" y="10"/>
                    </a:moveTo>
                    <a:lnTo>
                      <a:pt x="22" y="0"/>
                    </a:lnTo>
                    <a:lnTo>
                      <a:pt x="0" y="10"/>
                    </a:lnTo>
                    <a:lnTo>
                      <a:pt x="36" y="18"/>
                    </a:lnTo>
                    <a:lnTo>
                      <a:pt x="58" y="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19" name="Freeform 6095"/>
              <p:cNvSpPr>
                <a:spLocks/>
              </p:cNvSpPr>
              <p:nvPr/>
            </p:nvSpPr>
            <p:spPr bwMode="auto">
              <a:xfrm>
                <a:off x="3718" y="3324"/>
                <a:ext cx="58" cy="16"/>
              </a:xfrm>
              <a:custGeom>
                <a:avLst/>
                <a:gdLst/>
                <a:ahLst/>
                <a:cxnLst>
                  <a:cxn ang="0">
                    <a:pos x="58" y="8"/>
                  </a:cxn>
                  <a:cxn ang="0">
                    <a:pos x="22" y="0"/>
                  </a:cxn>
                  <a:cxn ang="0">
                    <a:pos x="0" y="8"/>
                  </a:cxn>
                  <a:cxn ang="0">
                    <a:pos x="38" y="16"/>
                  </a:cxn>
                  <a:cxn ang="0">
                    <a:pos x="58" y="8"/>
                  </a:cxn>
                </a:cxnLst>
                <a:rect l="0" t="0" r="r" b="b"/>
                <a:pathLst>
                  <a:path w="58" h="16">
                    <a:moveTo>
                      <a:pt x="58" y="8"/>
                    </a:moveTo>
                    <a:lnTo>
                      <a:pt x="22" y="0"/>
                    </a:lnTo>
                    <a:lnTo>
                      <a:pt x="0" y="8"/>
                    </a:lnTo>
                    <a:lnTo>
                      <a:pt x="38" y="16"/>
                    </a:lnTo>
                    <a:lnTo>
                      <a:pt x="58" y="8"/>
                    </a:lnTo>
                    <a:close/>
                  </a:path>
                </a:pathLst>
              </a:custGeom>
              <a:solidFill>
                <a:srgbClr val="007C3C"/>
              </a:solidFill>
              <a:ln w="0">
                <a:solidFill>
                  <a:srgbClr val="007C3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20" name="Freeform 6096"/>
              <p:cNvSpPr>
                <a:spLocks/>
              </p:cNvSpPr>
              <p:nvPr/>
            </p:nvSpPr>
            <p:spPr bwMode="auto">
              <a:xfrm>
                <a:off x="3718" y="3324"/>
                <a:ext cx="58" cy="16"/>
              </a:xfrm>
              <a:custGeom>
                <a:avLst/>
                <a:gdLst/>
                <a:ahLst/>
                <a:cxnLst>
                  <a:cxn ang="0">
                    <a:pos x="58" y="8"/>
                  </a:cxn>
                  <a:cxn ang="0">
                    <a:pos x="22" y="0"/>
                  </a:cxn>
                  <a:cxn ang="0">
                    <a:pos x="0" y="8"/>
                  </a:cxn>
                  <a:cxn ang="0">
                    <a:pos x="38" y="16"/>
                  </a:cxn>
                  <a:cxn ang="0">
                    <a:pos x="58" y="8"/>
                  </a:cxn>
                </a:cxnLst>
                <a:rect l="0" t="0" r="r" b="b"/>
                <a:pathLst>
                  <a:path w="58" h="16">
                    <a:moveTo>
                      <a:pt x="58" y="8"/>
                    </a:moveTo>
                    <a:lnTo>
                      <a:pt x="22" y="0"/>
                    </a:lnTo>
                    <a:lnTo>
                      <a:pt x="0" y="8"/>
                    </a:lnTo>
                    <a:lnTo>
                      <a:pt x="38" y="16"/>
                    </a:lnTo>
                    <a:lnTo>
                      <a:pt x="58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21" name="Freeform 6097"/>
              <p:cNvSpPr>
                <a:spLocks/>
              </p:cNvSpPr>
              <p:nvPr/>
            </p:nvSpPr>
            <p:spPr bwMode="auto">
              <a:xfrm>
                <a:off x="3698" y="3332"/>
                <a:ext cx="58" cy="16"/>
              </a:xfrm>
              <a:custGeom>
                <a:avLst/>
                <a:gdLst/>
                <a:ahLst/>
                <a:cxnLst>
                  <a:cxn ang="0">
                    <a:pos x="58" y="8"/>
                  </a:cxn>
                  <a:cxn ang="0">
                    <a:pos x="20" y="0"/>
                  </a:cxn>
                  <a:cxn ang="0">
                    <a:pos x="0" y="6"/>
                  </a:cxn>
                  <a:cxn ang="0">
                    <a:pos x="36" y="16"/>
                  </a:cxn>
                  <a:cxn ang="0">
                    <a:pos x="58" y="8"/>
                  </a:cxn>
                </a:cxnLst>
                <a:rect l="0" t="0" r="r" b="b"/>
                <a:pathLst>
                  <a:path w="58" h="16">
                    <a:moveTo>
                      <a:pt x="58" y="8"/>
                    </a:moveTo>
                    <a:lnTo>
                      <a:pt x="20" y="0"/>
                    </a:lnTo>
                    <a:lnTo>
                      <a:pt x="0" y="6"/>
                    </a:lnTo>
                    <a:lnTo>
                      <a:pt x="36" y="16"/>
                    </a:lnTo>
                    <a:lnTo>
                      <a:pt x="58" y="8"/>
                    </a:lnTo>
                    <a:close/>
                  </a:path>
                </a:pathLst>
              </a:custGeom>
              <a:solidFill>
                <a:srgbClr val="007C33"/>
              </a:solidFill>
              <a:ln w="0">
                <a:solidFill>
                  <a:srgbClr val="007C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22" name="Freeform 6098"/>
              <p:cNvSpPr>
                <a:spLocks/>
              </p:cNvSpPr>
              <p:nvPr/>
            </p:nvSpPr>
            <p:spPr bwMode="auto">
              <a:xfrm>
                <a:off x="3698" y="3332"/>
                <a:ext cx="58" cy="16"/>
              </a:xfrm>
              <a:custGeom>
                <a:avLst/>
                <a:gdLst/>
                <a:ahLst/>
                <a:cxnLst>
                  <a:cxn ang="0">
                    <a:pos x="58" y="8"/>
                  </a:cxn>
                  <a:cxn ang="0">
                    <a:pos x="20" y="0"/>
                  </a:cxn>
                  <a:cxn ang="0">
                    <a:pos x="0" y="6"/>
                  </a:cxn>
                  <a:cxn ang="0">
                    <a:pos x="36" y="16"/>
                  </a:cxn>
                  <a:cxn ang="0">
                    <a:pos x="58" y="8"/>
                  </a:cxn>
                </a:cxnLst>
                <a:rect l="0" t="0" r="r" b="b"/>
                <a:pathLst>
                  <a:path w="58" h="16">
                    <a:moveTo>
                      <a:pt x="58" y="8"/>
                    </a:moveTo>
                    <a:lnTo>
                      <a:pt x="20" y="0"/>
                    </a:lnTo>
                    <a:lnTo>
                      <a:pt x="0" y="6"/>
                    </a:lnTo>
                    <a:lnTo>
                      <a:pt x="36" y="16"/>
                    </a:lnTo>
                    <a:lnTo>
                      <a:pt x="58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23" name="Freeform 6099"/>
              <p:cNvSpPr>
                <a:spLocks/>
              </p:cNvSpPr>
              <p:nvPr/>
            </p:nvSpPr>
            <p:spPr bwMode="auto">
              <a:xfrm>
                <a:off x="3674" y="3338"/>
                <a:ext cx="60" cy="16"/>
              </a:xfrm>
              <a:custGeom>
                <a:avLst/>
                <a:gdLst/>
                <a:ahLst/>
                <a:cxnLst>
                  <a:cxn ang="0">
                    <a:pos x="60" y="10"/>
                  </a:cxn>
                  <a:cxn ang="0">
                    <a:pos x="24" y="0"/>
                  </a:cxn>
                  <a:cxn ang="0">
                    <a:pos x="0" y="8"/>
                  </a:cxn>
                  <a:cxn ang="0">
                    <a:pos x="38" y="16"/>
                  </a:cxn>
                  <a:cxn ang="0">
                    <a:pos x="60" y="10"/>
                  </a:cxn>
                </a:cxnLst>
                <a:rect l="0" t="0" r="r" b="b"/>
                <a:pathLst>
                  <a:path w="60" h="16">
                    <a:moveTo>
                      <a:pt x="60" y="10"/>
                    </a:moveTo>
                    <a:lnTo>
                      <a:pt x="24" y="0"/>
                    </a:lnTo>
                    <a:lnTo>
                      <a:pt x="0" y="8"/>
                    </a:lnTo>
                    <a:lnTo>
                      <a:pt x="38" y="16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007B27"/>
              </a:solidFill>
              <a:ln w="0">
                <a:solidFill>
                  <a:srgbClr val="007B2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24" name="Freeform 6100"/>
              <p:cNvSpPr>
                <a:spLocks/>
              </p:cNvSpPr>
              <p:nvPr/>
            </p:nvSpPr>
            <p:spPr bwMode="auto">
              <a:xfrm>
                <a:off x="3674" y="3338"/>
                <a:ext cx="60" cy="16"/>
              </a:xfrm>
              <a:custGeom>
                <a:avLst/>
                <a:gdLst/>
                <a:ahLst/>
                <a:cxnLst>
                  <a:cxn ang="0">
                    <a:pos x="60" y="10"/>
                  </a:cxn>
                  <a:cxn ang="0">
                    <a:pos x="24" y="0"/>
                  </a:cxn>
                  <a:cxn ang="0">
                    <a:pos x="0" y="8"/>
                  </a:cxn>
                  <a:cxn ang="0">
                    <a:pos x="38" y="16"/>
                  </a:cxn>
                  <a:cxn ang="0">
                    <a:pos x="60" y="10"/>
                  </a:cxn>
                </a:cxnLst>
                <a:rect l="0" t="0" r="r" b="b"/>
                <a:pathLst>
                  <a:path w="60" h="16">
                    <a:moveTo>
                      <a:pt x="60" y="10"/>
                    </a:moveTo>
                    <a:lnTo>
                      <a:pt x="24" y="0"/>
                    </a:lnTo>
                    <a:lnTo>
                      <a:pt x="0" y="8"/>
                    </a:lnTo>
                    <a:lnTo>
                      <a:pt x="38" y="16"/>
                    </a:lnTo>
                    <a:lnTo>
                      <a:pt x="60" y="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25" name="Freeform 6101"/>
              <p:cNvSpPr>
                <a:spLocks/>
              </p:cNvSpPr>
              <p:nvPr/>
            </p:nvSpPr>
            <p:spPr bwMode="auto">
              <a:xfrm>
                <a:off x="3652" y="3346"/>
                <a:ext cx="60" cy="14"/>
              </a:xfrm>
              <a:custGeom>
                <a:avLst/>
                <a:gdLst/>
                <a:ahLst/>
                <a:cxnLst>
                  <a:cxn ang="0">
                    <a:pos x="60" y="8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8" y="14"/>
                  </a:cxn>
                  <a:cxn ang="0">
                    <a:pos x="60" y="8"/>
                  </a:cxn>
                </a:cxnLst>
                <a:rect l="0" t="0" r="r" b="b"/>
                <a:pathLst>
                  <a:path w="60" h="14">
                    <a:moveTo>
                      <a:pt x="60" y="8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8" y="14"/>
                    </a:lnTo>
                    <a:lnTo>
                      <a:pt x="60" y="8"/>
                    </a:lnTo>
                    <a:close/>
                  </a:path>
                </a:pathLst>
              </a:custGeom>
              <a:solidFill>
                <a:srgbClr val="007918"/>
              </a:solidFill>
              <a:ln w="0">
                <a:solidFill>
                  <a:srgbClr val="00791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26" name="Freeform 6102"/>
              <p:cNvSpPr>
                <a:spLocks/>
              </p:cNvSpPr>
              <p:nvPr/>
            </p:nvSpPr>
            <p:spPr bwMode="auto">
              <a:xfrm>
                <a:off x="3652" y="3346"/>
                <a:ext cx="60" cy="14"/>
              </a:xfrm>
              <a:custGeom>
                <a:avLst/>
                <a:gdLst/>
                <a:ahLst/>
                <a:cxnLst>
                  <a:cxn ang="0">
                    <a:pos x="60" y="8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8" y="14"/>
                  </a:cxn>
                  <a:cxn ang="0">
                    <a:pos x="60" y="8"/>
                  </a:cxn>
                </a:cxnLst>
                <a:rect l="0" t="0" r="r" b="b"/>
                <a:pathLst>
                  <a:path w="60" h="14">
                    <a:moveTo>
                      <a:pt x="60" y="8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8" y="14"/>
                    </a:lnTo>
                    <a:lnTo>
                      <a:pt x="60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27" name="Freeform 6103"/>
              <p:cNvSpPr>
                <a:spLocks/>
              </p:cNvSpPr>
              <p:nvPr/>
            </p:nvSpPr>
            <p:spPr bwMode="auto">
              <a:xfrm>
                <a:off x="3630" y="3350"/>
                <a:ext cx="60" cy="12"/>
              </a:xfrm>
              <a:custGeom>
                <a:avLst/>
                <a:gdLst/>
                <a:ahLst/>
                <a:cxnLst>
                  <a:cxn ang="0">
                    <a:pos x="60" y="10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8" y="12"/>
                  </a:cxn>
                  <a:cxn ang="0">
                    <a:pos x="60" y="10"/>
                  </a:cxn>
                </a:cxnLst>
                <a:rect l="0" t="0" r="r" b="b"/>
                <a:pathLst>
                  <a:path w="60" h="12">
                    <a:moveTo>
                      <a:pt x="60" y="10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8" y="1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007505"/>
              </a:solidFill>
              <a:ln w="0">
                <a:solidFill>
                  <a:srgbClr val="00750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28" name="Freeform 6104"/>
              <p:cNvSpPr>
                <a:spLocks/>
              </p:cNvSpPr>
              <p:nvPr/>
            </p:nvSpPr>
            <p:spPr bwMode="auto">
              <a:xfrm>
                <a:off x="3630" y="3350"/>
                <a:ext cx="60" cy="12"/>
              </a:xfrm>
              <a:custGeom>
                <a:avLst/>
                <a:gdLst/>
                <a:ahLst/>
                <a:cxnLst>
                  <a:cxn ang="0">
                    <a:pos x="60" y="10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8" y="12"/>
                  </a:cxn>
                  <a:cxn ang="0">
                    <a:pos x="60" y="10"/>
                  </a:cxn>
                </a:cxnLst>
                <a:rect l="0" t="0" r="r" b="b"/>
                <a:pathLst>
                  <a:path w="60" h="12">
                    <a:moveTo>
                      <a:pt x="60" y="10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8" y="12"/>
                    </a:lnTo>
                    <a:lnTo>
                      <a:pt x="60" y="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29" name="Freeform 6105"/>
              <p:cNvSpPr>
                <a:spLocks/>
              </p:cNvSpPr>
              <p:nvPr/>
            </p:nvSpPr>
            <p:spPr bwMode="auto">
              <a:xfrm>
                <a:off x="3606" y="3354"/>
                <a:ext cx="62" cy="10"/>
              </a:xfrm>
              <a:custGeom>
                <a:avLst/>
                <a:gdLst/>
                <a:ahLst/>
                <a:cxnLst>
                  <a:cxn ang="0">
                    <a:pos x="62" y="8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38" y="10"/>
                  </a:cxn>
                  <a:cxn ang="0">
                    <a:pos x="62" y="8"/>
                  </a:cxn>
                </a:cxnLst>
                <a:rect l="0" t="0" r="r" b="b"/>
                <a:pathLst>
                  <a:path w="62" h="10">
                    <a:moveTo>
                      <a:pt x="62" y="8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38" y="10"/>
                    </a:lnTo>
                    <a:lnTo>
                      <a:pt x="62" y="8"/>
                    </a:lnTo>
                    <a:close/>
                  </a:path>
                </a:pathLst>
              </a:custGeom>
              <a:solidFill>
                <a:srgbClr val="006E00"/>
              </a:solidFill>
              <a:ln w="0">
                <a:solidFill>
                  <a:srgbClr val="006E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30" name="Freeform 6106"/>
              <p:cNvSpPr>
                <a:spLocks/>
              </p:cNvSpPr>
              <p:nvPr/>
            </p:nvSpPr>
            <p:spPr bwMode="auto">
              <a:xfrm>
                <a:off x="3606" y="3354"/>
                <a:ext cx="62" cy="10"/>
              </a:xfrm>
              <a:custGeom>
                <a:avLst/>
                <a:gdLst/>
                <a:ahLst/>
                <a:cxnLst>
                  <a:cxn ang="0">
                    <a:pos x="62" y="8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38" y="10"/>
                  </a:cxn>
                  <a:cxn ang="0">
                    <a:pos x="62" y="8"/>
                  </a:cxn>
                </a:cxnLst>
                <a:rect l="0" t="0" r="r" b="b"/>
                <a:pathLst>
                  <a:path w="62" h="10">
                    <a:moveTo>
                      <a:pt x="62" y="8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38" y="10"/>
                    </a:lnTo>
                    <a:lnTo>
                      <a:pt x="62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31" name="Freeform 6107"/>
              <p:cNvSpPr>
                <a:spLocks/>
              </p:cNvSpPr>
              <p:nvPr/>
            </p:nvSpPr>
            <p:spPr bwMode="auto">
              <a:xfrm>
                <a:off x="3582" y="3356"/>
                <a:ext cx="62" cy="8"/>
              </a:xfrm>
              <a:custGeom>
                <a:avLst/>
                <a:gdLst/>
                <a:ahLst/>
                <a:cxnLst>
                  <a:cxn ang="0">
                    <a:pos x="62" y="8"/>
                  </a:cxn>
                  <a:cxn ang="0">
                    <a:pos x="24" y="0"/>
                  </a:cxn>
                  <a:cxn ang="0">
                    <a:pos x="0" y="0"/>
                  </a:cxn>
                  <a:cxn ang="0">
                    <a:pos x="38" y="6"/>
                  </a:cxn>
                  <a:cxn ang="0">
                    <a:pos x="62" y="8"/>
                  </a:cxn>
                </a:cxnLst>
                <a:rect l="0" t="0" r="r" b="b"/>
                <a:pathLst>
                  <a:path w="62" h="8">
                    <a:moveTo>
                      <a:pt x="62" y="8"/>
                    </a:moveTo>
                    <a:lnTo>
                      <a:pt x="24" y="0"/>
                    </a:lnTo>
                    <a:lnTo>
                      <a:pt x="0" y="0"/>
                    </a:lnTo>
                    <a:lnTo>
                      <a:pt x="38" y="6"/>
                    </a:lnTo>
                    <a:lnTo>
                      <a:pt x="62" y="8"/>
                    </a:lnTo>
                    <a:close/>
                  </a:path>
                </a:pathLst>
              </a:custGeom>
              <a:solidFill>
                <a:srgbClr val="006500"/>
              </a:solidFill>
              <a:ln w="0">
                <a:solidFill>
                  <a:srgbClr val="0065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32" name="Freeform 6108"/>
              <p:cNvSpPr>
                <a:spLocks/>
              </p:cNvSpPr>
              <p:nvPr/>
            </p:nvSpPr>
            <p:spPr bwMode="auto">
              <a:xfrm>
                <a:off x="3582" y="3356"/>
                <a:ext cx="62" cy="8"/>
              </a:xfrm>
              <a:custGeom>
                <a:avLst/>
                <a:gdLst/>
                <a:ahLst/>
                <a:cxnLst>
                  <a:cxn ang="0">
                    <a:pos x="62" y="8"/>
                  </a:cxn>
                  <a:cxn ang="0">
                    <a:pos x="24" y="0"/>
                  </a:cxn>
                  <a:cxn ang="0">
                    <a:pos x="0" y="0"/>
                  </a:cxn>
                  <a:cxn ang="0">
                    <a:pos x="38" y="6"/>
                  </a:cxn>
                  <a:cxn ang="0">
                    <a:pos x="62" y="8"/>
                  </a:cxn>
                </a:cxnLst>
                <a:rect l="0" t="0" r="r" b="b"/>
                <a:pathLst>
                  <a:path w="62" h="8">
                    <a:moveTo>
                      <a:pt x="62" y="8"/>
                    </a:moveTo>
                    <a:lnTo>
                      <a:pt x="24" y="0"/>
                    </a:lnTo>
                    <a:lnTo>
                      <a:pt x="0" y="0"/>
                    </a:lnTo>
                    <a:lnTo>
                      <a:pt x="38" y="6"/>
                    </a:lnTo>
                    <a:lnTo>
                      <a:pt x="62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33" name="Freeform 6109"/>
              <p:cNvSpPr>
                <a:spLocks/>
              </p:cNvSpPr>
              <p:nvPr/>
            </p:nvSpPr>
            <p:spPr bwMode="auto">
              <a:xfrm>
                <a:off x="3558" y="3352"/>
                <a:ext cx="62" cy="10"/>
              </a:xfrm>
              <a:custGeom>
                <a:avLst/>
                <a:gdLst/>
                <a:ahLst/>
                <a:cxnLst>
                  <a:cxn ang="0">
                    <a:pos x="62" y="10"/>
                  </a:cxn>
                  <a:cxn ang="0">
                    <a:pos x="24" y="4"/>
                  </a:cxn>
                  <a:cxn ang="0">
                    <a:pos x="0" y="0"/>
                  </a:cxn>
                  <a:cxn ang="0">
                    <a:pos x="38" y="6"/>
                  </a:cxn>
                  <a:cxn ang="0">
                    <a:pos x="62" y="10"/>
                  </a:cxn>
                </a:cxnLst>
                <a:rect l="0" t="0" r="r" b="b"/>
                <a:pathLst>
                  <a:path w="62" h="10">
                    <a:moveTo>
                      <a:pt x="62" y="10"/>
                    </a:moveTo>
                    <a:lnTo>
                      <a:pt x="24" y="4"/>
                    </a:lnTo>
                    <a:lnTo>
                      <a:pt x="0" y="0"/>
                    </a:lnTo>
                    <a:lnTo>
                      <a:pt x="38" y="6"/>
                    </a:lnTo>
                    <a:lnTo>
                      <a:pt x="62" y="10"/>
                    </a:lnTo>
                    <a:close/>
                  </a:path>
                </a:pathLst>
              </a:custGeom>
              <a:solidFill>
                <a:srgbClr val="C80041"/>
              </a:solidFill>
              <a:ln w="0">
                <a:solidFill>
                  <a:srgbClr val="C8004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34" name="Freeform 6110"/>
              <p:cNvSpPr>
                <a:spLocks/>
              </p:cNvSpPr>
              <p:nvPr/>
            </p:nvSpPr>
            <p:spPr bwMode="auto">
              <a:xfrm>
                <a:off x="3558" y="3352"/>
                <a:ext cx="62" cy="10"/>
              </a:xfrm>
              <a:custGeom>
                <a:avLst/>
                <a:gdLst/>
                <a:ahLst/>
                <a:cxnLst>
                  <a:cxn ang="0">
                    <a:pos x="62" y="10"/>
                  </a:cxn>
                  <a:cxn ang="0">
                    <a:pos x="24" y="4"/>
                  </a:cxn>
                  <a:cxn ang="0">
                    <a:pos x="0" y="0"/>
                  </a:cxn>
                  <a:cxn ang="0">
                    <a:pos x="38" y="6"/>
                  </a:cxn>
                  <a:cxn ang="0">
                    <a:pos x="62" y="10"/>
                  </a:cxn>
                </a:cxnLst>
                <a:rect l="0" t="0" r="r" b="b"/>
                <a:pathLst>
                  <a:path w="62" h="10">
                    <a:moveTo>
                      <a:pt x="62" y="10"/>
                    </a:moveTo>
                    <a:lnTo>
                      <a:pt x="24" y="4"/>
                    </a:lnTo>
                    <a:lnTo>
                      <a:pt x="0" y="0"/>
                    </a:lnTo>
                    <a:lnTo>
                      <a:pt x="38" y="6"/>
                    </a:lnTo>
                    <a:lnTo>
                      <a:pt x="62" y="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35" name="Freeform 6111"/>
              <p:cNvSpPr>
                <a:spLocks/>
              </p:cNvSpPr>
              <p:nvPr/>
            </p:nvSpPr>
            <p:spPr bwMode="auto">
              <a:xfrm>
                <a:off x="3534" y="3348"/>
                <a:ext cx="62" cy="10"/>
              </a:xfrm>
              <a:custGeom>
                <a:avLst/>
                <a:gdLst/>
                <a:ahLst/>
                <a:cxnLst>
                  <a:cxn ang="0">
                    <a:pos x="62" y="10"/>
                  </a:cxn>
                  <a:cxn ang="0">
                    <a:pos x="24" y="4"/>
                  </a:cxn>
                  <a:cxn ang="0">
                    <a:pos x="0" y="0"/>
                  </a:cxn>
                  <a:cxn ang="0">
                    <a:pos x="38" y="4"/>
                  </a:cxn>
                  <a:cxn ang="0">
                    <a:pos x="62" y="10"/>
                  </a:cxn>
                </a:cxnLst>
                <a:rect l="0" t="0" r="r" b="b"/>
                <a:pathLst>
                  <a:path w="62" h="10">
                    <a:moveTo>
                      <a:pt x="62" y="10"/>
                    </a:moveTo>
                    <a:lnTo>
                      <a:pt x="24" y="4"/>
                    </a:lnTo>
                    <a:lnTo>
                      <a:pt x="0" y="0"/>
                    </a:lnTo>
                    <a:lnTo>
                      <a:pt x="38" y="4"/>
                    </a:lnTo>
                    <a:lnTo>
                      <a:pt x="62" y="10"/>
                    </a:lnTo>
                    <a:close/>
                  </a:path>
                </a:pathLst>
              </a:custGeom>
              <a:solidFill>
                <a:srgbClr val="D70057"/>
              </a:solidFill>
              <a:ln w="0">
                <a:solidFill>
                  <a:srgbClr val="D7005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36" name="Freeform 6112"/>
              <p:cNvSpPr>
                <a:spLocks/>
              </p:cNvSpPr>
              <p:nvPr/>
            </p:nvSpPr>
            <p:spPr bwMode="auto">
              <a:xfrm>
                <a:off x="3534" y="3348"/>
                <a:ext cx="62" cy="10"/>
              </a:xfrm>
              <a:custGeom>
                <a:avLst/>
                <a:gdLst/>
                <a:ahLst/>
                <a:cxnLst>
                  <a:cxn ang="0">
                    <a:pos x="62" y="10"/>
                  </a:cxn>
                  <a:cxn ang="0">
                    <a:pos x="24" y="4"/>
                  </a:cxn>
                  <a:cxn ang="0">
                    <a:pos x="0" y="0"/>
                  </a:cxn>
                  <a:cxn ang="0">
                    <a:pos x="38" y="4"/>
                  </a:cxn>
                  <a:cxn ang="0">
                    <a:pos x="62" y="10"/>
                  </a:cxn>
                </a:cxnLst>
                <a:rect l="0" t="0" r="r" b="b"/>
                <a:pathLst>
                  <a:path w="62" h="10">
                    <a:moveTo>
                      <a:pt x="62" y="10"/>
                    </a:moveTo>
                    <a:lnTo>
                      <a:pt x="24" y="4"/>
                    </a:lnTo>
                    <a:lnTo>
                      <a:pt x="0" y="0"/>
                    </a:lnTo>
                    <a:lnTo>
                      <a:pt x="38" y="4"/>
                    </a:lnTo>
                    <a:lnTo>
                      <a:pt x="62" y="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37" name="Freeform 6113"/>
              <p:cNvSpPr>
                <a:spLocks/>
              </p:cNvSpPr>
              <p:nvPr/>
            </p:nvSpPr>
            <p:spPr bwMode="auto">
              <a:xfrm>
                <a:off x="3510" y="3340"/>
                <a:ext cx="62" cy="12"/>
              </a:xfrm>
              <a:custGeom>
                <a:avLst/>
                <a:gdLst/>
                <a:ahLst/>
                <a:cxnLst>
                  <a:cxn ang="0">
                    <a:pos x="62" y="12"/>
                  </a:cxn>
                  <a:cxn ang="0">
                    <a:pos x="24" y="8"/>
                  </a:cxn>
                  <a:cxn ang="0">
                    <a:pos x="0" y="0"/>
                  </a:cxn>
                  <a:cxn ang="0">
                    <a:pos x="38" y="2"/>
                  </a:cxn>
                  <a:cxn ang="0">
                    <a:pos x="62" y="12"/>
                  </a:cxn>
                </a:cxnLst>
                <a:rect l="0" t="0" r="r" b="b"/>
                <a:pathLst>
                  <a:path w="62" h="12">
                    <a:moveTo>
                      <a:pt x="62" y="12"/>
                    </a:moveTo>
                    <a:lnTo>
                      <a:pt x="24" y="8"/>
                    </a:lnTo>
                    <a:lnTo>
                      <a:pt x="0" y="0"/>
                    </a:lnTo>
                    <a:lnTo>
                      <a:pt x="38" y="2"/>
                    </a:lnTo>
                    <a:lnTo>
                      <a:pt x="62" y="12"/>
                    </a:lnTo>
                    <a:close/>
                  </a:path>
                </a:pathLst>
              </a:custGeom>
              <a:solidFill>
                <a:srgbClr val="E2006A"/>
              </a:solidFill>
              <a:ln w="0">
                <a:solidFill>
                  <a:srgbClr val="E2006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38" name="Freeform 6114"/>
              <p:cNvSpPr>
                <a:spLocks/>
              </p:cNvSpPr>
              <p:nvPr/>
            </p:nvSpPr>
            <p:spPr bwMode="auto">
              <a:xfrm>
                <a:off x="3510" y="3340"/>
                <a:ext cx="62" cy="12"/>
              </a:xfrm>
              <a:custGeom>
                <a:avLst/>
                <a:gdLst/>
                <a:ahLst/>
                <a:cxnLst>
                  <a:cxn ang="0">
                    <a:pos x="62" y="12"/>
                  </a:cxn>
                  <a:cxn ang="0">
                    <a:pos x="24" y="8"/>
                  </a:cxn>
                  <a:cxn ang="0">
                    <a:pos x="0" y="0"/>
                  </a:cxn>
                  <a:cxn ang="0">
                    <a:pos x="38" y="2"/>
                  </a:cxn>
                  <a:cxn ang="0">
                    <a:pos x="62" y="12"/>
                  </a:cxn>
                </a:cxnLst>
                <a:rect l="0" t="0" r="r" b="b"/>
                <a:pathLst>
                  <a:path w="62" h="12">
                    <a:moveTo>
                      <a:pt x="62" y="12"/>
                    </a:moveTo>
                    <a:lnTo>
                      <a:pt x="24" y="8"/>
                    </a:lnTo>
                    <a:lnTo>
                      <a:pt x="0" y="0"/>
                    </a:lnTo>
                    <a:lnTo>
                      <a:pt x="38" y="2"/>
                    </a:lnTo>
                    <a:lnTo>
                      <a:pt x="62" y="1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39" name="Freeform 6115"/>
              <p:cNvSpPr>
                <a:spLocks/>
              </p:cNvSpPr>
              <p:nvPr/>
            </p:nvSpPr>
            <p:spPr bwMode="auto">
              <a:xfrm>
                <a:off x="3484" y="3330"/>
                <a:ext cx="64" cy="12"/>
              </a:xfrm>
              <a:custGeom>
                <a:avLst/>
                <a:gdLst/>
                <a:ahLst/>
                <a:cxnLst>
                  <a:cxn ang="0">
                    <a:pos x="64" y="12"/>
                  </a:cxn>
                  <a:cxn ang="0">
                    <a:pos x="26" y="10"/>
                  </a:cxn>
                  <a:cxn ang="0">
                    <a:pos x="0" y="0"/>
                  </a:cxn>
                  <a:cxn ang="0">
                    <a:pos x="40" y="0"/>
                  </a:cxn>
                  <a:cxn ang="0">
                    <a:pos x="64" y="12"/>
                  </a:cxn>
                </a:cxnLst>
                <a:rect l="0" t="0" r="r" b="b"/>
                <a:pathLst>
                  <a:path w="64" h="12">
                    <a:moveTo>
                      <a:pt x="64" y="12"/>
                    </a:moveTo>
                    <a:lnTo>
                      <a:pt x="26" y="10"/>
                    </a:lnTo>
                    <a:lnTo>
                      <a:pt x="0" y="0"/>
                    </a:lnTo>
                    <a:lnTo>
                      <a:pt x="40" y="0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EA007A"/>
              </a:solidFill>
              <a:ln w="0">
                <a:solidFill>
                  <a:srgbClr val="EA007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40" name="Freeform 6116"/>
              <p:cNvSpPr>
                <a:spLocks/>
              </p:cNvSpPr>
              <p:nvPr/>
            </p:nvSpPr>
            <p:spPr bwMode="auto">
              <a:xfrm>
                <a:off x="3484" y="3330"/>
                <a:ext cx="64" cy="12"/>
              </a:xfrm>
              <a:custGeom>
                <a:avLst/>
                <a:gdLst/>
                <a:ahLst/>
                <a:cxnLst>
                  <a:cxn ang="0">
                    <a:pos x="64" y="12"/>
                  </a:cxn>
                  <a:cxn ang="0">
                    <a:pos x="26" y="10"/>
                  </a:cxn>
                  <a:cxn ang="0">
                    <a:pos x="0" y="0"/>
                  </a:cxn>
                  <a:cxn ang="0">
                    <a:pos x="40" y="0"/>
                  </a:cxn>
                  <a:cxn ang="0">
                    <a:pos x="64" y="12"/>
                  </a:cxn>
                </a:cxnLst>
                <a:rect l="0" t="0" r="r" b="b"/>
                <a:pathLst>
                  <a:path w="64" h="12">
                    <a:moveTo>
                      <a:pt x="64" y="12"/>
                    </a:moveTo>
                    <a:lnTo>
                      <a:pt x="26" y="10"/>
                    </a:lnTo>
                    <a:lnTo>
                      <a:pt x="0" y="0"/>
                    </a:lnTo>
                    <a:lnTo>
                      <a:pt x="40" y="0"/>
                    </a:lnTo>
                    <a:lnTo>
                      <a:pt x="64" y="1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41" name="Freeform 6117"/>
              <p:cNvSpPr>
                <a:spLocks/>
              </p:cNvSpPr>
              <p:nvPr/>
            </p:nvSpPr>
            <p:spPr bwMode="auto">
              <a:xfrm>
                <a:off x="3458" y="3314"/>
                <a:ext cx="66" cy="16"/>
              </a:xfrm>
              <a:custGeom>
                <a:avLst/>
                <a:gdLst/>
                <a:ahLst/>
                <a:cxnLst>
                  <a:cxn ang="0">
                    <a:pos x="66" y="16"/>
                  </a:cxn>
                  <a:cxn ang="0">
                    <a:pos x="26" y="16"/>
                  </a:cxn>
                  <a:cxn ang="0">
                    <a:pos x="0" y="4"/>
                  </a:cxn>
                  <a:cxn ang="0">
                    <a:pos x="40" y="0"/>
                  </a:cxn>
                  <a:cxn ang="0">
                    <a:pos x="66" y="16"/>
                  </a:cxn>
                </a:cxnLst>
                <a:rect l="0" t="0" r="r" b="b"/>
                <a:pathLst>
                  <a:path w="66" h="16">
                    <a:moveTo>
                      <a:pt x="66" y="16"/>
                    </a:moveTo>
                    <a:lnTo>
                      <a:pt x="26" y="16"/>
                    </a:lnTo>
                    <a:lnTo>
                      <a:pt x="0" y="4"/>
                    </a:lnTo>
                    <a:lnTo>
                      <a:pt x="40" y="0"/>
                    </a:lnTo>
                    <a:lnTo>
                      <a:pt x="66" y="16"/>
                    </a:lnTo>
                    <a:close/>
                  </a:path>
                </a:pathLst>
              </a:custGeom>
              <a:solidFill>
                <a:srgbClr val="F0008A"/>
              </a:solidFill>
              <a:ln w="0">
                <a:solidFill>
                  <a:srgbClr val="F0008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42" name="Freeform 6118"/>
              <p:cNvSpPr>
                <a:spLocks/>
              </p:cNvSpPr>
              <p:nvPr/>
            </p:nvSpPr>
            <p:spPr bwMode="auto">
              <a:xfrm>
                <a:off x="3458" y="3314"/>
                <a:ext cx="66" cy="16"/>
              </a:xfrm>
              <a:custGeom>
                <a:avLst/>
                <a:gdLst/>
                <a:ahLst/>
                <a:cxnLst>
                  <a:cxn ang="0">
                    <a:pos x="66" y="16"/>
                  </a:cxn>
                  <a:cxn ang="0">
                    <a:pos x="26" y="16"/>
                  </a:cxn>
                  <a:cxn ang="0">
                    <a:pos x="0" y="4"/>
                  </a:cxn>
                  <a:cxn ang="0">
                    <a:pos x="40" y="0"/>
                  </a:cxn>
                  <a:cxn ang="0">
                    <a:pos x="66" y="16"/>
                  </a:cxn>
                </a:cxnLst>
                <a:rect l="0" t="0" r="r" b="b"/>
                <a:pathLst>
                  <a:path w="66" h="16">
                    <a:moveTo>
                      <a:pt x="66" y="16"/>
                    </a:moveTo>
                    <a:lnTo>
                      <a:pt x="26" y="16"/>
                    </a:lnTo>
                    <a:lnTo>
                      <a:pt x="0" y="4"/>
                    </a:lnTo>
                    <a:lnTo>
                      <a:pt x="40" y="0"/>
                    </a:lnTo>
                    <a:lnTo>
                      <a:pt x="66" y="1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43" name="Freeform 6119"/>
              <p:cNvSpPr>
                <a:spLocks/>
              </p:cNvSpPr>
              <p:nvPr/>
            </p:nvSpPr>
            <p:spPr bwMode="auto">
              <a:xfrm>
                <a:off x="3432" y="3294"/>
                <a:ext cx="66" cy="24"/>
              </a:xfrm>
              <a:custGeom>
                <a:avLst/>
                <a:gdLst/>
                <a:ahLst/>
                <a:cxnLst>
                  <a:cxn ang="0">
                    <a:pos x="66" y="20"/>
                  </a:cxn>
                  <a:cxn ang="0">
                    <a:pos x="26" y="24"/>
                  </a:cxn>
                  <a:cxn ang="0">
                    <a:pos x="0" y="8"/>
                  </a:cxn>
                  <a:cxn ang="0">
                    <a:pos x="40" y="0"/>
                  </a:cxn>
                  <a:cxn ang="0">
                    <a:pos x="66" y="20"/>
                  </a:cxn>
                </a:cxnLst>
                <a:rect l="0" t="0" r="r" b="b"/>
                <a:pathLst>
                  <a:path w="66" h="24">
                    <a:moveTo>
                      <a:pt x="66" y="20"/>
                    </a:moveTo>
                    <a:lnTo>
                      <a:pt x="26" y="24"/>
                    </a:lnTo>
                    <a:lnTo>
                      <a:pt x="0" y="8"/>
                    </a:lnTo>
                    <a:lnTo>
                      <a:pt x="40" y="0"/>
                    </a:lnTo>
                    <a:lnTo>
                      <a:pt x="66" y="20"/>
                    </a:lnTo>
                    <a:close/>
                  </a:path>
                </a:pathLst>
              </a:custGeom>
              <a:solidFill>
                <a:srgbClr val="F30094"/>
              </a:solidFill>
              <a:ln w="0">
                <a:solidFill>
                  <a:srgbClr val="F3009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44" name="Freeform 6120"/>
              <p:cNvSpPr>
                <a:spLocks/>
              </p:cNvSpPr>
              <p:nvPr/>
            </p:nvSpPr>
            <p:spPr bwMode="auto">
              <a:xfrm>
                <a:off x="3432" y="3294"/>
                <a:ext cx="66" cy="24"/>
              </a:xfrm>
              <a:custGeom>
                <a:avLst/>
                <a:gdLst/>
                <a:ahLst/>
                <a:cxnLst>
                  <a:cxn ang="0">
                    <a:pos x="66" y="20"/>
                  </a:cxn>
                  <a:cxn ang="0">
                    <a:pos x="26" y="24"/>
                  </a:cxn>
                  <a:cxn ang="0">
                    <a:pos x="0" y="8"/>
                  </a:cxn>
                  <a:cxn ang="0">
                    <a:pos x="40" y="0"/>
                  </a:cxn>
                  <a:cxn ang="0">
                    <a:pos x="66" y="20"/>
                  </a:cxn>
                </a:cxnLst>
                <a:rect l="0" t="0" r="r" b="b"/>
                <a:pathLst>
                  <a:path w="66" h="24">
                    <a:moveTo>
                      <a:pt x="66" y="20"/>
                    </a:moveTo>
                    <a:lnTo>
                      <a:pt x="26" y="24"/>
                    </a:lnTo>
                    <a:lnTo>
                      <a:pt x="0" y="8"/>
                    </a:lnTo>
                    <a:lnTo>
                      <a:pt x="40" y="0"/>
                    </a:lnTo>
                    <a:lnTo>
                      <a:pt x="66" y="2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45" name="Freeform 6121"/>
              <p:cNvSpPr>
                <a:spLocks/>
              </p:cNvSpPr>
              <p:nvPr/>
            </p:nvSpPr>
            <p:spPr bwMode="auto">
              <a:xfrm>
                <a:off x="3404" y="3272"/>
                <a:ext cx="68" cy="30"/>
              </a:xfrm>
              <a:custGeom>
                <a:avLst/>
                <a:gdLst/>
                <a:ahLst/>
                <a:cxnLst>
                  <a:cxn ang="0">
                    <a:pos x="68" y="22"/>
                  </a:cxn>
                  <a:cxn ang="0">
                    <a:pos x="28" y="30"/>
                  </a:cxn>
                  <a:cxn ang="0">
                    <a:pos x="0" y="12"/>
                  </a:cxn>
                  <a:cxn ang="0">
                    <a:pos x="40" y="0"/>
                  </a:cxn>
                  <a:cxn ang="0">
                    <a:pos x="68" y="22"/>
                  </a:cxn>
                </a:cxnLst>
                <a:rect l="0" t="0" r="r" b="b"/>
                <a:pathLst>
                  <a:path w="68" h="30">
                    <a:moveTo>
                      <a:pt x="68" y="22"/>
                    </a:moveTo>
                    <a:lnTo>
                      <a:pt x="28" y="30"/>
                    </a:lnTo>
                    <a:lnTo>
                      <a:pt x="0" y="12"/>
                    </a:lnTo>
                    <a:lnTo>
                      <a:pt x="40" y="0"/>
                    </a:lnTo>
                    <a:lnTo>
                      <a:pt x="68" y="22"/>
                    </a:lnTo>
                    <a:close/>
                  </a:path>
                </a:pathLst>
              </a:custGeom>
              <a:solidFill>
                <a:srgbClr val="F40998"/>
              </a:solidFill>
              <a:ln w="0">
                <a:solidFill>
                  <a:srgbClr val="F4099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46" name="Freeform 6122"/>
              <p:cNvSpPr>
                <a:spLocks/>
              </p:cNvSpPr>
              <p:nvPr/>
            </p:nvSpPr>
            <p:spPr bwMode="auto">
              <a:xfrm>
                <a:off x="3404" y="3272"/>
                <a:ext cx="68" cy="30"/>
              </a:xfrm>
              <a:custGeom>
                <a:avLst/>
                <a:gdLst/>
                <a:ahLst/>
                <a:cxnLst>
                  <a:cxn ang="0">
                    <a:pos x="68" y="22"/>
                  </a:cxn>
                  <a:cxn ang="0">
                    <a:pos x="28" y="30"/>
                  </a:cxn>
                  <a:cxn ang="0">
                    <a:pos x="0" y="12"/>
                  </a:cxn>
                  <a:cxn ang="0">
                    <a:pos x="40" y="0"/>
                  </a:cxn>
                  <a:cxn ang="0">
                    <a:pos x="68" y="22"/>
                  </a:cxn>
                </a:cxnLst>
                <a:rect l="0" t="0" r="r" b="b"/>
                <a:pathLst>
                  <a:path w="68" h="30">
                    <a:moveTo>
                      <a:pt x="68" y="22"/>
                    </a:moveTo>
                    <a:lnTo>
                      <a:pt x="28" y="30"/>
                    </a:lnTo>
                    <a:lnTo>
                      <a:pt x="0" y="12"/>
                    </a:lnTo>
                    <a:lnTo>
                      <a:pt x="40" y="0"/>
                    </a:lnTo>
                    <a:lnTo>
                      <a:pt x="68" y="2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47" name="Freeform 6123"/>
              <p:cNvSpPr>
                <a:spLocks/>
              </p:cNvSpPr>
              <p:nvPr/>
            </p:nvSpPr>
            <p:spPr bwMode="auto">
              <a:xfrm>
                <a:off x="3378" y="3248"/>
                <a:ext cx="66" cy="36"/>
              </a:xfrm>
              <a:custGeom>
                <a:avLst/>
                <a:gdLst/>
                <a:ahLst/>
                <a:cxnLst>
                  <a:cxn ang="0">
                    <a:pos x="66" y="24"/>
                  </a:cxn>
                  <a:cxn ang="0">
                    <a:pos x="26" y="36"/>
                  </a:cxn>
                  <a:cxn ang="0">
                    <a:pos x="0" y="16"/>
                  </a:cxn>
                  <a:cxn ang="0">
                    <a:pos x="40" y="0"/>
                  </a:cxn>
                  <a:cxn ang="0">
                    <a:pos x="66" y="24"/>
                  </a:cxn>
                </a:cxnLst>
                <a:rect l="0" t="0" r="r" b="b"/>
                <a:pathLst>
                  <a:path w="66" h="36">
                    <a:moveTo>
                      <a:pt x="66" y="24"/>
                    </a:moveTo>
                    <a:lnTo>
                      <a:pt x="26" y="36"/>
                    </a:lnTo>
                    <a:lnTo>
                      <a:pt x="0" y="16"/>
                    </a:lnTo>
                    <a:lnTo>
                      <a:pt x="40" y="0"/>
                    </a:lnTo>
                    <a:lnTo>
                      <a:pt x="66" y="24"/>
                    </a:lnTo>
                    <a:close/>
                  </a:path>
                </a:pathLst>
              </a:custGeom>
              <a:solidFill>
                <a:srgbClr val="F4189A"/>
              </a:solidFill>
              <a:ln w="0">
                <a:solidFill>
                  <a:srgbClr val="F4189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48" name="Freeform 6124"/>
              <p:cNvSpPr>
                <a:spLocks/>
              </p:cNvSpPr>
              <p:nvPr/>
            </p:nvSpPr>
            <p:spPr bwMode="auto">
              <a:xfrm>
                <a:off x="3378" y="3248"/>
                <a:ext cx="66" cy="36"/>
              </a:xfrm>
              <a:custGeom>
                <a:avLst/>
                <a:gdLst/>
                <a:ahLst/>
                <a:cxnLst>
                  <a:cxn ang="0">
                    <a:pos x="66" y="24"/>
                  </a:cxn>
                  <a:cxn ang="0">
                    <a:pos x="26" y="36"/>
                  </a:cxn>
                  <a:cxn ang="0">
                    <a:pos x="0" y="16"/>
                  </a:cxn>
                  <a:cxn ang="0">
                    <a:pos x="40" y="0"/>
                  </a:cxn>
                  <a:cxn ang="0">
                    <a:pos x="66" y="24"/>
                  </a:cxn>
                </a:cxnLst>
                <a:rect l="0" t="0" r="r" b="b"/>
                <a:pathLst>
                  <a:path w="66" h="36">
                    <a:moveTo>
                      <a:pt x="66" y="24"/>
                    </a:moveTo>
                    <a:lnTo>
                      <a:pt x="26" y="36"/>
                    </a:lnTo>
                    <a:lnTo>
                      <a:pt x="0" y="16"/>
                    </a:lnTo>
                    <a:lnTo>
                      <a:pt x="40" y="0"/>
                    </a:lnTo>
                    <a:lnTo>
                      <a:pt x="66" y="2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49" name="Freeform 6125"/>
              <p:cNvSpPr>
                <a:spLocks/>
              </p:cNvSpPr>
              <p:nvPr/>
            </p:nvSpPr>
            <p:spPr bwMode="auto">
              <a:xfrm>
                <a:off x="3348" y="3222"/>
                <a:ext cx="70" cy="42"/>
              </a:xfrm>
              <a:custGeom>
                <a:avLst/>
                <a:gdLst/>
                <a:ahLst/>
                <a:cxnLst>
                  <a:cxn ang="0">
                    <a:pos x="70" y="26"/>
                  </a:cxn>
                  <a:cxn ang="0">
                    <a:pos x="30" y="42"/>
                  </a:cxn>
                  <a:cxn ang="0">
                    <a:pos x="0" y="20"/>
                  </a:cxn>
                  <a:cxn ang="0">
                    <a:pos x="42" y="0"/>
                  </a:cxn>
                  <a:cxn ang="0">
                    <a:pos x="70" y="26"/>
                  </a:cxn>
                </a:cxnLst>
                <a:rect l="0" t="0" r="r" b="b"/>
                <a:pathLst>
                  <a:path w="70" h="42">
                    <a:moveTo>
                      <a:pt x="70" y="26"/>
                    </a:moveTo>
                    <a:lnTo>
                      <a:pt x="30" y="42"/>
                    </a:lnTo>
                    <a:lnTo>
                      <a:pt x="0" y="20"/>
                    </a:lnTo>
                    <a:lnTo>
                      <a:pt x="42" y="0"/>
                    </a:lnTo>
                    <a:lnTo>
                      <a:pt x="70" y="26"/>
                    </a:lnTo>
                    <a:close/>
                  </a:path>
                </a:pathLst>
              </a:custGeom>
              <a:solidFill>
                <a:srgbClr val="F42599"/>
              </a:solidFill>
              <a:ln w="0">
                <a:solidFill>
                  <a:srgbClr val="F425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50" name="Freeform 6126"/>
              <p:cNvSpPr>
                <a:spLocks/>
              </p:cNvSpPr>
              <p:nvPr/>
            </p:nvSpPr>
            <p:spPr bwMode="auto">
              <a:xfrm>
                <a:off x="3348" y="3222"/>
                <a:ext cx="70" cy="42"/>
              </a:xfrm>
              <a:custGeom>
                <a:avLst/>
                <a:gdLst/>
                <a:ahLst/>
                <a:cxnLst>
                  <a:cxn ang="0">
                    <a:pos x="70" y="26"/>
                  </a:cxn>
                  <a:cxn ang="0">
                    <a:pos x="30" y="42"/>
                  </a:cxn>
                  <a:cxn ang="0">
                    <a:pos x="0" y="20"/>
                  </a:cxn>
                  <a:cxn ang="0">
                    <a:pos x="42" y="0"/>
                  </a:cxn>
                  <a:cxn ang="0">
                    <a:pos x="70" y="26"/>
                  </a:cxn>
                </a:cxnLst>
                <a:rect l="0" t="0" r="r" b="b"/>
                <a:pathLst>
                  <a:path w="70" h="42">
                    <a:moveTo>
                      <a:pt x="70" y="26"/>
                    </a:moveTo>
                    <a:lnTo>
                      <a:pt x="30" y="42"/>
                    </a:lnTo>
                    <a:lnTo>
                      <a:pt x="0" y="20"/>
                    </a:lnTo>
                    <a:lnTo>
                      <a:pt x="42" y="0"/>
                    </a:lnTo>
                    <a:lnTo>
                      <a:pt x="70" y="2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51" name="Freeform 6127"/>
              <p:cNvSpPr>
                <a:spLocks/>
              </p:cNvSpPr>
              <p:nvPr/>
            </p:nvSpPr>
            <p:spPr bwMode="auto">
              <a:xfrm>
                <a:off x="3320" y="3192"/>
                <a:ext cx="70" cy="50"/>
              </a:xfrm>
              <a:custGeom>
                <a:avLst/>
                <a:gdLst/>
                <a:ahLst/>
                <a:cxnLst>
                  <a:cxn ang="0">
                    <a:pos x="70" y="30"/>
                  </a:cxn>
                  <a:cxn ang="0">
                    <a:pos x="28" y="50"/>
                  </a:cxn>
                  <a:cxn ang="0">
                    <a:pos x="0" y="26"/>
                  </a:cxn>
                  <a:cxn ang="0">
                    <a:pos x="40" y="0"/>
                  </a:cxn>
                  <a:cxn ang="0">
                    <a:pos x="70" y="30"/>
                  </a:cxn>
                </a:cxnLst>
                <a:rect l="0" t="0" r="r" b="b"/>
                <a:pathLst>
                  <a:path w="70" h="50">
                    <a:moveTo>
                      <a:pt x="70" y="30"/>
                    </a:moveTo>
                    <a:lnTo>
                      <a:pt x="28" y="50"/>
                    </a:lnTo>
                    <a:lnTo>
                      <a:pt x="0" y="26"/>
                    </a:lnTo>
                    <a:lnTo>
                      <a:pt x="40" y="0"/>
                    </a:lnTo>
                    <a:lnTo>
                      <a:pt x="70" y="30"/>
                    </a:lnTo>
                    <a:close/>
                  </a:path>
                </a:pathLst>
              </a:custGeom>
              <a:solidFill>
                <a:srgbClr val="F33297"/>
              </a:solidFill>
              <a:ln w="0">
                <a:solidFill>
                  <a:srgbClr val="F3329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52" name="Freeform 6128"/>
              <p:cNvSpPr>
                <a:spLocks/>
              </p:cNvSpPr>
              <p:nvPr/>
            </p:nvSpPr>
            <p:spPr bwMode="auto">
              <a:xfrm>
                <a:off x="3320" y="3192"/>
                <a:ext cx="70" cy="50"/>
              </a:xfrm>
              <a:custGeom>
                <a:avLst/>
                <a:gdLst/>
                <a:ahLst/>
                <a:cxnLst>
                  <a:cxn ang="0">
                    <a:pos x="70" y="30"/>
                  </a:cxn>
                  <a:cxn ang="0">
                    <a:pos x="28" y="50"/>
                  </a:cxn>
                  <a:cxn ang="0">
                    <a:pos x="0" y="26"/>
                  </a:cxn>
                  <a:cxn ang="0">
                    <a:pos x="40" y="0"/>
                  </a:cxn>
                  <a:cxn ang="0">
                    <a:pos x="70" y="30"/>
                  </a:cxn>
                </a:cxnLst>
                <a:rect l="0" t="0" r="r" b="b"/>
                <a:pathLst>
                  <a:path w="70" h="50">
                    <a:moveTo>
                      <a:pt x="70" y="30"/>
                    </a:moveTo>
                    <a:lnTo>
                      <a:pt x="28" y="50"/>
                    </a:lnTo>
                    <a:lnTo>
                      <a:pt x="0" y="26"/>
                    </a:lnTo>
                    <a:lnTo>
                      <a:pt x="40" y="0"/>
                    </a:lnTo>
                    <a:lnTo>
                      <a:pt x="70" y="3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53" name="Freeform 6129"/>
              <p:cNvSpPr>
                <a:spLocks/>
              </p:cNvSpPr>
              <p:nvPr/>
            </p:nvSpPr>
            <p:spPr bwMode="auto">
              <a:xfrm>
                <a:off x="3290" y="3162"/>
                <a:ext cx="70" cy="56"/>
              </a:xfrm>
              <a:custGeom>
                <a:avLst/>
                <a:gdLst/>
                <a:ahLst/>
                <a:cxnLst>
                  <a:cxn ang="0">
                    <a:pos x="70" y="30"/>
                  </a:cxn>
                  <a:cxn ang="0">
                    <a:pos x="30" y="56"/>
                  </a:cxn>
                  <a:cxn ang="0">
                    <a:pos x="0" y="32"/>
                  </a:cxn>
                  <a:cxn ang="0">
                    <a:pos x="42" y="0"/>
                  </a:cxn>
                  <a:cxn ang="0">
                    <a:pos x="70" y="30"/>
                  </a:cxn>
                </a:cxnLst>
                <a:rect l="0" t="0" r="r" b="b"/>
                <a:pathLst>
                  <a:path w="70" h="56">
                    <a:moveTo>
                      <a:pt x="70" y="30"/>
                    </a:moveTo>
                    <a:lnTo>
                      <a:pt x="30" y="56"/>
                    </a:lnTo>
                    <a:lnTo>
                      <a:pt x="0" y="32"/>
                    </a:lnTo>
                    <a:lnTo>
                      <a:pt x="42" y="0"/>
                    </a:lnTo>
                    <a:lnTo>
                      <a:pt x="70" y="30"/>
                    </a:lnTo>
                    <a:close/>
                  </a:path>
                </a:pathLst>
              </a:custGeom>
              <a:solidFill>
                <a:srgbClr val="F33F92"/>
              </a:solidFill>
              <a:ln w="0">
                <a:solidFill>
                  <a:srgbClr val="F33F9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54" name="Freeform 6130"/>
              <p:cNvSpPr>
                <a:spLocks/>
              </p:cNvSpPr>
              <p:nvPr/>
            </p:nvSpPr>
            <p:spPr bwMode="auto">
              <a:xfrm>
                <a:off x="3290" y="3162"/>
                <a:ext cx="70" cy="56"/>
              </a:xfrm>
              <a:custGeom>
                <a:avLst/>
                <a:gdLst/>
                <a:ahLst/>
                <a:cxnLst>
                  <a:cxn ang="0">
                    <a:pos x="70" y="30"/>
                  </a:cxn>
                  <a:cxn ang="0">
                    <a:pos x="30" y="56"/>
                  </a:cxn>
                  <a:cxn ang="0">
                    <a:pos x="0" y="32"/>
                  </a:cxn>
                  <a:cxn ang="0">
                    <a:pos x="42" y="0"/>
                  </a:cxn>
                  <a:cxn ang="0">
                    <a:pos x="70" y="30"/>
                  </a:cxn>
                </a:cxnLst>
                <a:rect l="0" t="0" r="r" b="b"/>
                <a:pathLst>
                  <a:path w="70" h="56">
                    <a:moveTo>
                      <a:pt x="70" y="30"/>
                    </a:moveTo>
                    <a:lnTo>
                      <a:pt x="30" y="56"/>
                    </a:lnTo>
                    <a:lnTo>
                      <a:pt x="0" y="32"/>
                    </a:lnTo>
                    <a:lnTo>
                      <a:pt x="42" y="0"/>
                    </a:lnTo>
                    <a:lnTo>
                      <a:pt x="70" y="3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55" name="Freeform 6131"/>
              <p:cNvSpPr>
                <a:spLocks/>
              </p:cNvSpPr>
              <p:nvPr/>
            </p:nvSpPr>
            <p:spPr bwMode="auto">
              <a:xfrm>
                <a:off x="3258" y="3132"/>
                <a:ext cx="74" cy="62"/>
              </a:xfrm>
              <a:custGeom>
                <a:avLst/>
                <a:gdLst/>
                <a:ahLst/>
                <a:cxnLst>
                  <a:cxn ang="0">
                    <a:pos x="74" y="30"/>
                  </a:cxn>
                  <a:cxn ang="0">
                    <a:pos x="32" y="62"/>
                  </a:cxn>
                  <a:cxn ang="0">
                    <a:pos x="0" y="40"/>
                  </a:cxn>
                  <a:cxn ang="0">
                    <a:pos x="42" y="0"/>
                  </a:cxn>
                  <a:cxn ang="0">
                    <a:pos x="74" y="30"/>
                  </a:cxn>
                </a:cxnLst>
                <a:rect l="0" t="0" r="r" b="b"/>
                <a:pathLst>
                  <a:path w="74" h="62">
                    <a:moveTo>
                      <a:pt x="74" y="30"/>
                    </a:moveTo>
                    <a:lnTo>
                      <a:pt x="32" y="62"/>
                    </a:lnTo>
                    <a:lnTo>
                      <a:pt x="0" y="40"/>
                    </a:lnTo>
                    <a:lnTo>
                      <a:pt x="42" y="0"/>
                    </a:lnTo>
                    <a:lnTo>
                      <a:pt x="74" y="30"/>
                    </a:lnTo>
                    <a:close/>
                  </a:path>
                </a:pathLst>
              </a:custGeom>
              <a:solidFill>
                <a:srgbClr val="F34C89"/>
              </a:solidFill>
              <a:ln w="0">
                <a:solidFill>
                  <a:srgbClr val="F34C8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56" name="Freeform 6132"/>
              <p:cNvSpPr>
                <a:spLocks/>
              </p:cNvSpPr>
              <p:nvPr/>
            </p:nvSpPr>
            <p:spPr bwMode="auto">
              <a:xfrm>
                <a:off x="3258" y="3132"/>
                <a:ext cx="74" cy="62"/>
              </a:xfrm>
              <a:custGeom>
                <a:avLst/>
                <a:gdLst/>
                <a:ahLst/>
                <a:cxnLst>
                  <a:cxn ang="0">
                    <a:pos x="74" y="30"/>
                  </a:cxn>
                  <a:cxn ang="0">
                    <a:pos x="32" y="62"/>
                  </a:cxn>
                  <a:cxn ang="0">
                    <a:pos x="0" y="40"/>
                  </a:cxn>
                  <a:cxn ang="0">
                    <a:pos x="42" y="0"/>
                  </a:cxn>
                  <a:cxn ang="0">
                    <a:pos x="74" y="30"/>
                  </a:cxn>
                </a:cxnLst>
                <a:rect l="0" t="0" r="r" b="b"/>
                <a:pathLst>
                  <a:path w="74" h="62">
                    <a:moveTo>
                      <a:pt x="74" y="30"/>
                    </a:moveTo>
                    <a:lnTo>
                      <a:pt x="32" y="62"/>
                    </a:lnTo>
                    <a:lnTo>
                      <a:pt x="0" y="40"/>
                    </a:lnTo>
                    <a:lnTo>
                      <a:pt x="42" y="0"/>
                    </a:lnTo>
                    <a:lnTo>
                      <a:pt x="74" y="3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57" name="Freeform 6133"/>
              <p:cNvSpPr>
                <a:spLocks/>
              </p:cNvSpPr>
              <p:nvPr/>
            </p:nvSpPr>
            <p:spPr bwMode="auto">
              <a:xfrm>
                <a:off x="3228" y="3104"/>
                <a:ext cx="72" cy="68"/>
              </a:xfrm>
              <a:custGeom>
                <a:avLst/>
                <a:gdLst/>
                <a:ahLst/>
                <a:cxnLst>
                  <a:cxn ang="0">
                    <a:pos x="72" y="28"/>
                  </a:cxn>
                  <a:cxn ang="0">
                    <a:pos x="30" y="68"/>
                  </a:cxn>
                  <a:cxn ang="0">
                    <a:pos x="0" y="48"/>
                  </a:cxn>
                  <a:cxn ang="0">
                    <a:pos x="40" y="0"/>
                  </a:cxn>
                  <a:cxn ang="0">
                    <a:pos x="72" y="28"/>
                  </a:cxn>
                </a:cxnLst>
                <a:rect l="0" t="0" r="r" b="b"/>
                <a:pathLst>
                  <a:path w="72" h="68">
                    <a:moveTo>
                      <a:pt x="72" y="28"/>
                    </a:moveTo>
                    <a:lnTo>
                      <a:pt x="30" y="68"/>
                    </a:lnTo>
                    <a:lnTo>
                      <a:pt x="0" y="48"/>
                    </a:lnTo>
                    <a:lnTo>
                      <a:pt x="40" y="0"/>
                    </a:lnTo>
                    <a:lnTo>
                      <a:pt x="72" y="28"/>
                    </a:lnTo>
                    <a:close/>
                  </a:path>
                </a:pathLst>
              </a:custGeom>
              <a:solidFill>
                <a:srgbClr val="F35A7E"/>
              </a:solidFill>
              <a:ln w="0">
                <a:solidFill>
                  <a:srgbClr val="F35A7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58" name="Freeform 6134"/>
              <p:cNvSpPr>
                <a:spLocks/>
              </p:cNvSpPr>
              <p:nvPr/>
            </p:nvSpPr>
            <p:spPr bwMode="auto">
              <a:xfrm>
                <a:off x="3228" y="3104"/>
                <a:ext cx="72" cy="68"/>
              </a:xfrm>
              <a:custGeom>
                <a:avLst/>
                <a:gdLst/>
                <a:ahLst/>
                <a:cxnLst>
                  <a:cxn ang="0">
                    <a:pos x="72" y="28"/>
                  </a:cxn>
                  <a:cxn ang="0">
                    <a:pos x="30" y="68"/>
                  </a:cxn>
                  <a:cxn ang="0">
                    <a:pos x="0" y="48"/>
                  </a:cxn>
                  <a:cxn ang="0">
                    <a:pos x="40" y="0"/>
                  </a:cxn>
                  <a:cxn ang="0">
                    <a:pos x="72" y="28"/>
                  </a:cxn>
                </a:cxnLst>
                <a:rect l="0" t="0" r="r" b="b"/>
                <a:pathLst>
                  <a:path w="72" h="68">
                    <a:moveTo>
                      <a:pt x="72" y="28"/>
                    </a:moveTo>
                    <a:lnTo>
                      <a:pt x="30" y="68"/>
                    </a:lnTo>
                    <a:lnTo>
                      <a:pt x="0" y="48"/>
                    </a:lnTo>
                    <a:lnTo>
                      <a:pt x="40" y="0"/>
                    </a:lnTo>
                    <a:lnTo>
                      <a:pt x="72" y="2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59" name="Freeform 6135"/>
              <p:cNvSpPr>
                <a:spLocks/>
              </p:cNvSpPr>
              <p:nvPr/>
            </p:nvSpPr>
            <p:spPr bwMode="auto">
              <a:xfrm>
                <a:off x="3194" y="3080"/>
                <a:ext cx="74" cy="72"/>
              </a:xfrm>
              <a:custGeom>
                <a:avLst/>
                <a:gdLst/>
                <a:ahLst/>
                <a:cxnLst>
                  <a:cxn ang="0">
                    <a:pos x="74" y="24"/>
                  </a:cxn>
                  <a:cxn ang="0">
                    <a:pos x="34" y="72"/>
                  </a:cxn>
                  <a:cxn ang="0">
                    <a:pos x="0" y="56"/>
                  </a:cxn>
                  <a:cxn ang="0">
                    <a:pos x="42" y="0"/>
                  </a:cxn>
                  <a:cxn ang="0">
                    <a:pos x="74" y="24"/>
                  </a:cxn>
                </a:cxnLst>
                <a:rect l="0" t="0" r="r" b="b"/>
                <a:pathLst>
                  <a:path w="74" h="72">
                    <a:moveTo>
                      <a:pt x="74" y="24"/>
                    </a:moveTo>
                    <a:lnTo>
                      <a:pt x="34" y="72"/>
                    </a:lnTo>
                    <a:lnTo>
                      <a:pt x="0" y="56"/>
                    </a:lnTo>
                    <a:lnTo>
                      <a:pt x="42" y="0"/>
                    </a:lnTo>
                    <a:lnTo>
                      <a:pt x="74" y="24"/>
                    </a:lnTo>
                    <a:close/>
                  </a:path>
                </a:pathLst>
              </a:custGeom>
              <a:solidFill>
                <a:srgbClr val="F3696F"/>
              </a:solidFill>
              <a:ln w="0">
                <a:solidFill>
                  <a:srgbClr val="F3696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60" name="Freeform 6136"/>
              <p:cNvSpPr>
                <a:spLocks/>
              </p:cNvSpPr>
              <p:nvPr/>
            </p:nvSpPr>
            <p:spPr bwMode="auto">
              <a:xfrm>
                <a:off x="3194" y="3080"/>
                <a:ext cx="74" cy="72"/>
              </a:xfrm>
              <a:custGeom>
                <a:avLst/>
                <a:gdLst/>
                <a:ahLst/>
                <a:cxnLst>
                  <a:cxn ang="0">
                    <a:pos x="74" y="24"/>
                  </a:cxn>
                  <a:cxn ang="0">
                    <a:pos x="34" y="72"/>
                  </a:cxn>
                  <a:cxn ang="0">
                    <a:pos x="0" y="56"/>
                  </a:cxn>
                  <a:cxn ang="0">
                    <a:pos x="42" y="0"/>
                  </a:cxn>
                  <a:cxn ang="0">
                    <a:pos x="74" y="24"/>
                  </a:cxn>
                </a:cxnLst>
                <a:rect l="0" t="0" r="r" b="b"/>
                <a:pathLst>
                  <a:path w="74" h="72">
                    <a:moveTo>
                      <a:pt x="74" y="24"/>
                    </a:moveTo>
                    <a:lnTo>
                      <a:pt x="34" y="72"/>
                    </a:lnTo>
                    <a:lnTo>
                      <a:pt x="0" y="56"/>
                    </a:lnTo>
                    <a:lnTo>
                      <a:pt x="42" y="0"/>
                    </a:lnTo>
                    <a:lnTo>
                      <a:pt x="74" y="2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61" name="Freeform 6137"/>
              <p:cNvSpPr>
                <a:spLocks/>
              </p:cNvSpPr>
              <p:nvPr/>
            </p:nvSpPr>
            <p:spPr bwMode="auto">
              <a:xfrm>
                <a:off x="3160" y="3066"/>
                <a:ext cx="76" cy="70"/>
              </a:xfrm>
              <a:custGeom>
                <a:avLst/>
                <a:gdLst/>
                <a:ahLst/>
                <a:cxnLst>
                  <a:cxn ang="0">
                    <a:pos x="76" y="14"/>
                  </a:cxn>
                  <a:cxn ang="0">
                    <a:pos x="34" y="70"/>
                  </a:cxn>
                  <a:cxn ang="0">
                    <a:pos x="0" y="64"/>
                  </a:cxn>
                  <a:cxn ang="0">
                    <a:pos x="42" y="0"/>
                  </a:cxn>
                  <a:cxn ang="0">
                    <a:pos x="76" y="14"/>
                  </a:cxn>
                </a:cxnLst>
                <a:rect l="0" t="0" r="r" b="b"/>
                <a:pathLst>
                  <a:path w="76" h="70">
                    <a:moveTo>
                      <a:pt x="76" y="14"/>
                    </a:moveTo>
                    <a:lnTo>
                      <a:pt x="34" y="70"/>
                    </a:lnTo>
                    <a:lnTo>
                      <a:pt x="0" y="64"/>
                    </a:lnTo>
                    <a:lnTo>
                      <a:pt x="42" y="0"/>
                    </a:lnTo>
                    <a:lnTo>
                      <a:pt x="76" y="14"/>
                    </a:lnTo>
                    <a:close/>
                  </a:path>
                </a:pathLst>
              </a:custGeom>
              <a:solidFill>
                <a:srgbClr val="F37B55"/>
              </a:solidFill>
              <a:ln w="0">
                <a:solidFill>
                  <a:srgbClr val="F37B5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62" name="Freeform 6138"/>
              <p:cNvSpPr>
                <a:spLocks/>
              </p:cNvSpPr>
              <p:nvPr/>
            </p:nvSpPr>
            <p:spPr bwMode="auto">
              <a:xfrm>
                <a:off x="3160" y="3066"/>
                <a:ext cx="76" cy="70"/>
              </a:xfrm>
              <a:custGeom>
                <a:avLst/>
                <a:gdLst/>
                <a:ahLst/>
                <a:cxnLst>
                  <a:cxn ang="0">
                    <a:pos x="76" y="14"/>
                  </a:cxn>
                  <a:cxn ang="0">
                    <a:pos x="34" y="70"/>
                  </a:cxn>
                  <a:cxn ang="0">
                    <a:pos x="0" y="64"/>
                  </a:cxn>
                  <a:cxn ang="0">
                    <a:pos x="42" y="0"/>
                  </a:cxn>
                  <a:cxn ang="0">
                    <a:pos x="76" y="14"/>
                  </a:cxn>
                </a:cxnLst>
                <a:rect l="0" t="0" r="r" b="b"/>
                <a:pathLst>
                  <a:path w="76" h="70">
                    <a:moveTo>
                      <a:pt x="76" y="14"/>
                    </a:moveTo>
                    <a:lnTo>
                      <a:pt x="34" y="70"/>
                    </a:lnTo>
                    <a:lnTo>
                      <a:pt x="0" y="64"/>
                    </a:lnTo>
                    <a:lnTo>
                      <a:pt x="42" y="0"/>
                    </a:lnTo>
                    <a:lnTo>
                      <a:pt x="76" y="1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63" name="Freeform 6139"/>
              <p:cNvSpPr>
                <a:spLocks/>
              </p:cNvSpPr>
              <p:nvPr/>
            </p:nvSpPr>
            <p:spPr bwMode="auto">
              <a:xfrm>
                <a:off x="3126" y="3066"/>
                <a:ext cx="76" cy="70"/>
              </a:xfrm>
              <a:custGeom>
                <a:avLst/>
                <a:gdLst/>
                <a:ahLst/>
                <a:cxnLst>
                  <a:cxn ang="0">
                    <a:pos x="76" y="0"/>
                  </a:cxn>
                  <a:cxn ang="0">
                    <a:pos x="34" y="64"/>
                  </a:cxn>
                  <a:cxn ang="0">
                    <a:pos x="0" y="70"/>
                  </a:cxn>
                  <a:cxn ang="0">
                    <a:pos x="42" y="0"/>
                  </a:cxn>
                  <a:cxn ang="0">
                    <a:pos x="76" y="0"/>
                  </a:cxn>
                </a:cxnLst>
                <a:rect l="0" t="0" r="r" b="b"/>
                <a:pathLst>
                  <a:path w="76" h="70">
                    <a:moveTo>
                      <a:pt x="76" y="0"/>
                    </a:moveTo>
                    <a:lnTo>
                      <a:pt x="34" y="64"/>
                    </a:lnTo>
                    <a:lnTo>
                      <a:pt x="0" y="70"/>
                    </a:lnTo>
                    <a:lnTo>
                      <a:pt x="42" y="0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EE8F2A"/>
              </a:solidFill>
              <a:ln w="0">
                <a:solidFill>
                  <a:srgbClr val="EE8F2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64" name="Freeform 6140"/>
              <p:cNvSpPr>
                <a:spLocks/>
              </p:cNvSpPr>
              <p:nvPr/>
            </p:nvSpPr>
            <p:spPr bwMode="auto">
              <a:xfrm>
                <a:off x="3126" y="3066"/>
                <a:ext cx="76" cy="70"/>
              </a:xfrm>
              <a:custGeom>
                <a:avLst/>
                <a:gdLst/>
                <a:ahLst/>
                <a:cxnLst>
                  <a:cxn ang="0">
                    <a:pos x="76" y="0"/>
                  </a:cxn>
                  <a:cxn ang="0">
                    <a:pos x="34" y="64"/>
                  </a:cxn>
                  <a:cxn ang="0">
                    <a:pos x="0" y="70"/>
                  </a:cxn>
                  <a:cxn ang="0">
                    <a:pos x="42" y="0"/>
                  </a:cxn>
                  <a:cxn ang="0">
                    <a:pos x="76" y="0"/>
                  </a:cxn>
                </a:cxnLst>
                <a:rect l="0" t="0" r="r" b="b"/>
                <a:pathLst>
                  <a:path w="76" h="70">
                    <a:moveTo>
                      <a:pt x="76" y="0"/>
                    </a:moveTo>
                    <a:lnTo>
                      <a:pt x="34" y="64"/>
                    </a:lnTo>
                    <a:lnTo>
                      <a:pt x="0" y="70"/>
                    </a:lnTo>
                    <a:lnTo>
                      <a:pt x="42" y="0"/>
                    </a:lnTo>
                    <a:lnTo>
                      <a:pt x="7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65" name="Freeform 6141"/>
              <p:cNvSpPr>
                <a:spLocks/>
              </p:cNvSpPr>
              <p:nvPr/>
            </p:nvSpPr>
            <p:spPr bwMode="auto">
              <a:xfrm>
                <a:off x="3088" y="3066"/>
                <a:ext cx="80" cy="98"/>
              </a:xfrm>
              <a:custGeom>
                <a:avLst/>
                <a:gdLst/>
                <a:ahLst/>
                <a:cxnLst>
                  <a:cxn ang="0">
                    <a:pos x="80" y="0"/>
                  </a:cxn>
                  <a:cxn ang="0">
                    <a:pos x="38" y="70"/>
                  </a:cxn>
                  <a:cxn ang="0">
                    <a:pos x="0" y="98"/>
                  </a:cxn>
                  <a:cxn ang="0">
                    <a:pos x="42" y="22"/>
                  </a:cxn>
                  <a:cxn ang="0">
                    <a:pos x="80" y="0"/>
                  </a:cxn>
                </a:cxnLst>
                <a:rect l="0" t="0" r="r" b="b"/>
                <a:pathLst>
                  <a:path w="80" h="98">
                    <a:moveTo>
                      <a:pt x="80" y="0"/>
                    </a:moveTo>
                    <a:lnTo>
                      <a:pt x="38" y="70"/>
                    </a:lnTo>
                    <a:lnTo>
                      <a:pt x="0" y="98"/>
                    </a:lnTo>
                    <a:lnTo>
                      <a:pt x="42" y="22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DBA200"/>
              </a:solidFill>
              <a:ln w="0">
                <a:solidFill>
                  <a:srgbClr val="DBA2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66" name="Freeform 6142"/>
              <p:cNvSpPr>
                <a:spLocks/>
              </p:cNvSpPr>
              <p:nvPr/>
            </p:nvSpPr>
            <p:spPr bwMode="auto">
              <a:xfrm>
                <a:off x="3088" y="3066"/>
                <a:ext cx="80" cy="98"/>
              </a:xfrm>
              <a:custGeom>
                <a:avLst/>
                <a:gdLst/>
                <a:ahLst/>
                <a:cxnLst>
                  <a:cxn ang="0">
                    <a:pos x="80" y="0"/>
                  </a:cxn>
                  <a:cxn ang="0">
                    <a:pos x="38" y="70"/>
                  </a:cxn>
                  <a:cxn ang="0">
                    <a:pos x="0" y="98"/>
                  </a:cxn>
                  <a:cxn ang="0">
                    <a:pos x="42" y="22"/>
                  </a:cxn>
                  <a:cxn ang="0">
                    <a:pos x="80" y="0"/>
                  </a:cxn>
                </a:cxnLst>
                <a:rect l="0" t="0" r="r" b="b"/>
                <a:pathLst>
                  <a:path w="80" h="98">
                    <a:moveTo>
                      <a:pt x="80" y="0"/>
                    </a:moveTo>
                    <a:lnTo>
                      <a:pt x="38" y="70"/>
                    </a:lnTo>
                    <a:lnTo>
                      <a:pt x="0" y="98"/>
                    </a:lnTo>
                    <a:lnTo>
                      <a:pt x="42" y="22"/>
                    </a:lnTo>
                    <a:lnTo>
                      <a:pt x="8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67" name="Freeform 6143"/>
              <p:cNvSpPr>
                <a:spLocks/>
              </p:cNvSpPr>
              <p:nvPr/>
            </p:nvSpPr>
            <p:spPr bwMode="auto">
              <a:xfrm>
                <a:off x="3052" y="3088"/>
                <a:ext cx="78" cy="132"/>
              </a:xfrm>
              <a:custGeom>
                <a:avLst/>
                <a:gdLst/>
                <a:ahLst/>
                <a:cxnLst>
                  <a:cxn ang="0">
                    <a:pos x="78" y="0"/>
                  </a:cxn>
                  <a:cxn ang="0">
                    <a:pos x="36" y="76"/>
                  </a:cxn>
                  <a:cxn ang="0">
                    <a:pos x="0" y="132"/>
                  </a:cxn>
                  <a:cxn ang="0">
                    <a:pos x="42" y="56"/>
                  </a:cxn>
                  <a:cxn ang="0">
                    <a:pos x="78" y="0"/>
                  </a:cxn>
                </a:cxnLst>
                <a:rect l="0" t="0" r="r" b="b"/>
                <a:pathLst>
                  <a:path w="78" h="132">
                    <a:moveTo>
                      <a:pt x="78" y="0"/>
                    </a:moveTo>
                    <a:lnTo>
                      <a:pt x="36" y="76"/>
                    </a:lnTo>
                    <a:lnTo>
                      <a:pt x="0" y="132"/>
                    </a:lnTo>
                    <a:lnTo>
                      <a:pt x="42" y="56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A4A300"/>
              </a:solidFill>
              <a:ln w="0">
                <a:solidFill>
                  <a:srgbClr val="A4A3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68" name="Freeform 6144"/>
              <p:cNvSpPr>
                <a:spLocks/>
              </p:cNvSpPr>
              <p:nvPr/>
            </p:nvSpPr>
            <p:spPr bwMode="auto">
              <a:xfrm>
                <a:off x="3052" y="3088"/>
                <a:ext cx="78" cy="132"/>
              </a:xfrm>
              <a:custGeom>
                <a:avLst/>
                <a:gdLst/>
                <a:ahLst/>
                <a:cxnLst>
                  <a:cxn ang="0">
                    <a:pos x="78" y="0"/>
                  </a:cxn>
                  <a:cxn ang="0">
                    <a:pos x="36" y="76"/>
                  </a:cxn>
                  <a:cxn ang="0">
                    <a:pos x="0" y="132"/>
                  </a:cxn>
                  <a:cxn ang="0">
                    <a:pos x="42" y="56"/>
                  </a:cxn>
                  <a:cxn ang="0">
                    <a:pos x="78" y="0"/>
                  </a:cxn>
                </a:cxnLst>
                <a:rect l="0" t="0" r="r" b="b"/>
                <a:pathLst>
                  <a:path w="78" h="132">
                    <a:moveTo>
                      <a:pt x="78" y="0"/>
                    </a:moveTo>
                    <a:lnTo>
                      <a:pt x="36" y="76"/>
                    </a:lnTo>
                    <a:lnTo>
                      <a:pt x="0" y="132"/>
                    </a:lnTo>
                    <a:lnTo>
                      <a:pt x="42" y="56"/>
                    </a:lnTo>
                    <a:lnTo>
                      <a:pt x="7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69" name="Freeform 6145"/>
              <p:cNvSpPr>
                <a:spLocks/>
              </p:cNvSpPr>
              <p:nvPr/>
            </p:nvSpPr>
            <p:spPr bwMode="auto">
              <a:xfrm>
                <a:off x="3014" y="3144"/>
                <a:ext cx="80" cy="168"/>
              </a:xfrm>
              <a:custGeom>
                <a:avLst/>
                <a:gdLst/>
                <a:ahLst/>
                <a:cxnLst>
                  <a:cxn ang="0">
                    <a:pos x="80" y="0"/>
                  </a:cxn>
                  <a:cxn ang="0">
                    <a:pos x="38" y="76"/>
                  </a:cxn>
                  <a:cxn ang="0">
                    <a:pos x="0" y="168"/>
                  </a:cxn>
                  <a:cxn ang="0">
                    <a:pos x="40" y="102"/>
                  </a:cxn>
                  <a:cxn ang="0">
                    <a:pos x="80" y="0"/>
                  </a:cxn>
                </a:cxnLst>
                <a:rect l="0" t="0" r="r" b="b"/>
                <a:pathLst>
                  <a:path w="80" h="168">
                    <a:moveTo>
                      <a:pt x="80" y="0"/>
                    </a:moveTo>
                    <a:lnTo>
                      <a:pt x="38" y="76"/>
                    </a:lnTo>
                    <a:lnTo>
                      <a:pt x="0" y="168"/>
                    </a:lnTo>
                    <a:lnTo>
                      <a:pt x="40" y="102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0000D0"/>
              </a:solidFill>
              <a:ln w="0">
                <a:solidFill>
                  <a:srgbClr val="0000D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70" name="Freeform 6146"/>
              <p:cNvSpPr>
                <a:spLocks/>
              </p:cNvSpPr>
              <p:nvPr/>
            </p:nvSpPr>
            <p:spPr bwMode="auto">
              <a:xfrm>
                <a:off x="3014" y="3144"/>
                <a:ext cx="80" cy="168"/>
              </a:xfrm>
              <a:custGeom>
                <a:avLst/>
                <a:gdLst/>
                <a:ahLst/>
                <a:cxnLst>
                  <a:cxn ang="0">
                    <a:pos x="80" y="0"/>
                  </a:cxn>
                  <a:cxn ang="0">
                    <a:pos x="38" y="76"/>
                  </a:cxn>
                  <a:cxn ang="0">
                    <a:pos x="0" y="168"/>
                  </a:cxn>
                  <a:cxn ang="0">
                    <a:pos x="40" y="102"/>
                  </a:cxn>
                  <a:cxn ang="0">
                    <a:pos x="80" y="0"/>
                  </a:cxn>
                </a:cxnLst>
                <a:rect l="0" t="0" r="r" b="b"/>
                <a:pathLst>
                  <a:path w="80" h="168">
                    <a:moveTo>
                      <a:pt x="80" y="0"/>
                    </a:moveTo>
                    <a:lnTo>
                      <a:pt x="38" y="76"/>
                    </a:lnTo>
                    <a:lnTo>
                      <a:pt x="0" y="168"/>
                    </a:lnTo>
                    <a:lnTo>
                      <a:pt x="40" y="102"/>
                    </a:lnTo>
                    <a:lnTo>
                      <a:pt x="8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71" name="Freeform 6147"/>
              <p:cNvSpPr>
                <a:spLocks/>
              </p:cNvSpPr>
              <p:nvPr/>
            </p:nvSpPr>
            <p:spPr bwMode="auto">
              <a:xfrm>
                <a:off x="2974" y="3246"/>
                <a:ext cx="80" cy="188"/>
              </a:xfrm>
              <a:custGeom>
                <a:avLst/>
                <a:gdLst/>
                <a:ahLst/>
                <a:cxnLst>
                  <a:cxn ang="0">
                    <a:pos x="80" y="0"/>
                  </a:cxn>
                  <a:cxn ang="0">
                    <a:pos x="40" y="66"/>
                  </a:cxn>
                  <a:cxn ang="0">
                    <a:pos x="0" y="188"/>
                  </a:cxn>
                  <a:cxn ang="0">
                    <a:pos x="42" y="144"/>
                  </a:cxn>
                  <a:cxn ang="0">
                    <a:pos x="80" y="0"/>
                  </a:cxn>
                </a:cxnLst>
                <a:rect l="0" t="0" r="r" b="b"/>
                <a:pathLst>
                  <a:path w="80" h="188">
                    <a:moveTo>
                      <a:pt x="80" y="0"/>
                    </a:moveTo>
                    <a:lnTo>
                      <a:pt x="40" y="66"/>
                    </a:lnTo>
                    <a:lnTo>
                      <a:pt x="0" y="188"/>
                    </a:lnTo>
                    <a:lnTo>
                      <a:pt x="42" y="144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0B00EF"/>
              </a:solidFill>
              <a:ln w="0">
                <a:solidFill>
                  <a:srgbClr val="0B00E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72" name="Freeform 6148"/>
              <p:cNvSpPr>
                <a:spLocks/>
              </p:cNvSpPr>
              <p:nvPr/>
            </p:nvSpPr>
            <p:spPr bwMode="auto">
              <a:xfrm>
                <a:off x="2974" y="3246"/>
                <a:ext cx="80" cy="188"/>
              </a:xfrm>
              <a:custGeom>
                <a:avLst/>
                <a:gdLst/>
                <a:ahLst/>
                <a:cxnLst>
                  <a:cxn ang="0">
                    <a:pos x="80" y="0"/>
                  </a:cxn>
                  <a:cxn ang="0">
                    <a:pos x="40" y="66"/>
                  </a:cxn>
                  <a:cxn ang="0">
                    <a:pos x="0" y="188"/>
                  </a:cxn>
                  <a:cxn ang="0">
                    <a:pos x="42" y="144"/>
                  </a:cxn>
                  <a:cxn ang="0">
                    <a:pos x="80" y="0"/>
                  </a:cxn>
                </a:cxnLst>
                <a:rect l="0" t="0" r="r" b="b"/>
                <a:pathLst>
                  <a:path w="80" h="188">
                    <a:moveTo>
                      <a:pt x="80" y="0"/>
                    </a:moveTo>
                    <a:lnTo>
                      <a:pt x="40" y="66"/>
                    </a:lnTo>
                    <a:lnTo>
                      <a:pt x="0" y="188"/>
                    </a:lnTo>
                    <a:lnTo>
                      <a:pt x="42" y="144"/>
                    </a:lnTo>
                    <a:lnTo>
                      <a:pt x="8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73" name="Freeform 6149"/>
              <p:cNvSpPr>
                <a:spLocks/>
              </p:cNvSpPr>
              <p:nvPr/>
            </p:nvSpPr>
            <p:spPr bwMode="auto">
              <a:xfrm>
                <a:off x="2936" y="3390"/>
                <a:ext cx="80" cy="182"/>
              </a:xfrm>
              <a:custGeom>
                <a:avLst/>
                <a:gdLst/>
                <a:ahLst/>
                <a:cxnLst>
                  <a:cxn ang="0">
                    <a:pos x="80" y="0"/>
                  </a:cxn>
                  <a:cxn ang="0">
                    <a:pos x="38" y="44"/>
                  </a:cxn>
                  <a:cxn ang="0">
                    <a:pos x="0" y="182"/>
                  </a:cxn>
                  <a:cxn ang="0">
                    <a:pos x="40" y="166"/>
                  </a:cxn>
                  <a:cxn ang="0">
                    <a:pos x="80" y="0"/>
                  </a:cxn>
                </a:cxnLst>
                <a:rect l="0" t="0" r="r" b="b"/>
                <a:pathLst>
                  <a:path w="80" h="182">
                    <a:moveTo>
                      <a:pt x="80" y="0"/>
                    </a:moveTo>
                    <a:lnTo>
                      <a:pt x="38" y="44"/>
                    </a:lnTo>
                    <a:lnTo>
                      <a:pt x="0" y="182"/>
                    </a:lnTo>
                    <a:lnTo>
                      <a:pt x="40" y="166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3600F1"/>
              </a:solidFill>
              <a:ln w="0">
                <a:solidFill>
                  <a:srgbClr val="3600F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74" name="Freeform 6150"/>
              <p:cNvSpPr>
                <a:spLocks/>
              </p:cNvSpPr>
              <p:nvPr/>
            </p:nvSpPr>
            <p:spPr bwMode="auto">
              <a:xfrm>
                <a:off x="2936" y="3390"/>
                <a:ext cx="80" cy="182"/>
              </a:xfrm>
              <a:custGeom>
                <a:avLst/>
                <a:gdLst/>
                <a:ahLst/>
                <a:cxnLst>
                  <a:cxn ang="0">
                    <a:pos x="80" y="0"/>
                  </a:cxn>
                  <a:cxn ang="0">
                    <a:pos x="38" y="44"/>
                  </a:cxn>
                  <a:cxn ang="0">
                    <a:pos x="0" y="182"/>
                  </a:cxn>
                  <a:cxn ang="0">
                    <a:pos x="40" y="166"/>
                  </a:cxn>
                  <a:cxn ang="0">
                    <a:pos x="80" y="0"/>
                  </a:cxn>
                </a:cxnLst>
                <a:rect l="0" t="0" r="r" b="b"/>
                <a:pathLst>
                  <a:path w="80" h="182">
                    <a:moveTo>
                      <a:pt x="80" y="0"/>
                    </a:moveTo>
                    <a:lnTo>
                      <a:pt x="38" y="44"/>
                    </a:lnTo>
                    <a:lnTo>
                      <a:pt x="0" y="182"/>
                    </a:lnTo>
                    <a:lnTo>
                      <a:pt x="40" y="166"/>
                    </a:lnTo>
                    <a:lnTo>
                      <a:pt x="8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75" name="Freeform 6151"/>
              <p:cNvSpPr>
                <a:spLocks/>
              </p:cNvSpPr>
              <p:nvPr/>
            </p:nvSpPr>
            <p:spPr bwMode="auto">
              <a:xfrm>
                <a:off x="2896" y="3556"/>
                <a:ext cx="80" cy="126"/>
              </a:xfrm>
              <a:custGeom>
                <a:avLst/>
                <a:gdLst/>
                <a:ahLst/>
                <a:cxnLst>
                  <a:cxn ang="0">
                    <a:pos x="80" y="0"/>
                  </a:cxn>
                  <a:cxn ang="0">
                    <a:pos x="40" y="16"/>
                  </a:cxn>
                  <a:cxn ang="0">
                    <a:pos x="0" y="118"/>
                  </a:cxn>
                  <a:cxn ang="0">
                    <a:pos x="40" y="126"/>
                  </a:cxn>
                  <a:cxn ang="0">
                    <a:pos x="80" y="0"/>
                  </a:cxn>
                </a:cxnLst>
                <a:rect l="0" t="0" r="r" b="b"/>
                <a:pathLst>
                  <a:path w="80" h="126">
                    <a:moveTo>
                      <a:pt x="80" y="0"/>
                    </a:moveTo>
                    <a:lnTo>
                      <a:pt x="40" y="16"/>
                    </a:lnTo>
                    <a:lnTo>
                      <a:pt x="0" y="118"/>
                    </a:lnTo>
                    <a:lnTo>
                      <a:pt x="40" y="126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3B0BE4"/>
              </a:solidFill>
              <a:ln w="0">
                <a:solidFill>
                  <a:srgbClr val="3B0BE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76" name="Freeform 6152"/>
              <p:cNvSpPr>
                <a:spLocks/>
              </p:cNvSpPr>
              <p:nvPr/>
            </p:nvSpPr>
            <p:spPr bwMode="auto">
              <a:xfrm>
                <a:off x="2896" y="3556"/>
                <a:ext cx="80" cy="126"/>
              </a:xfrm>
              <a:custGeom>
                <a:avLst/>
                <a:gdLst/>
                <a:ahLst/>
                <a:cxnLst>
                  <a:cxn ang="0">
                    <a:pos x="80" y="0"/>
                  </a:cxn>
                  <a:cxn ang="0">
                    <a:pos x="40" y="16"/>
                  </a:cxn>
                  <a:cxn ang="0">
                    <a:pos x="0" y="118"/>
                  </a:cxn>
                  <a:cxn ang="0">
                    <a:pos x="40" y="126"/>
                  </a:cxn>
                  <a:cxn ang="0">
                    <a:pos x="80" y="0"/>
                  </a:cxn>
                </a:cxnLst>
                <a:rect l="0" t="0" r="r" b="b"/>
                <a:pathLst>
                  <a:path w="80" h="126">
                    <a:moveTo>
                      <a:pt x="80" y="0"/>
                    </a:moveTo>
                    <a:lnTo>
                      <a:pt x="40" y="16"/>
                    </a:lnTo>
                    <a:lnTo>
                      <a:pt x="0" y="118"/>
                    </a:lnTo>
                    <a:lnTo>
                      <a:pt x="40" y="126"/>
                    </a:lnTo>
                    <a:lnTo>
                      <a:pt x="8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77" name="Freeform 6153"/>
              <p:cNvSpPr>
                <a:spLocks/>
              </p:cNvSpPr>
              <p:nvPr/>
            </p:nvSpPr>
            <p:spPr bwMode="auto">
              <a:xfrm>
                <a:off x="2856" y="3674"/>
                <a:ext cx="80" cy="50"/>
              </a:xfrm>
              <a:custGeom>
                <a:avLst/>
                <a:gdLst/>
                <a:ahLst/>
                <a:cxnLst>
                  <a:cxn ang="0">
                    <a:pos x="80" y="8"/>
                  </a:cxn>
                  <a:cxn ang="0">
                    <a:pos x="40" y="0"/>
                  </a:cxn>
                  <a:cxn ang="0">
                    <a:pos x="0" y="32"/>
                  </a:cxn>
                  <a:cxn ang="0">
                    <a:pos x="40" y="50"/>
                  </a:cxn>
                  <a:cxn ang="0">
                    <a:pos x="80" y="8"/>
                  </a:cxn>
                </a:cxnLst>
                <a:rect l="0" t="0" r="r" b="b"/>
                <a:pathLst>
                  <a:path w="80" h="50">
                    <a:moveTo>
                      <a:pt x="80" y="8"/>
                    </a:moveTo>
                    <a:lnTo>
                      <a:pt x="40" y="0"/>
                    </a:lnTo>
                    <a:lnTo>
                      <a:pt x="0" y="32"/>
                    </a:lnTo>
                    <a:lnTo>
                      <a:pt x="40" y="50"/>
                    </a:lnTo>
                    <a:lnTo>
                      <a:pt x="80" y="8"/>
                    </a:lnTo>
                    <a:close/>
                  </a:path>
                </a:pathLst>
              </a:custGeom>
              <a:solidFill>
                <a:srgbClr val="005994"/>
              </a:solidFill>
              <a:ln w="0">
                <a:solidFill>
                  <a:srgbClr val="00599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78" name="Freeform 6154"/>
              <p:cNvSpPr>
                <a:spLocks/>
              </p:cNvSpPr>
              <p:nvPr/>
            </p:nvSpPr>
            <p:spPr bwMode="auto">
              <a:xfrm>
                <a:off x="2856" y="3674"/>
                <a:ext cx="80" cy="50"/>
              </a:xfrm>
              <a:custGeom>
                <a:avLst/>
                <a:gdLst/>
                <a:ahLst/>
                <a:cxnLst>
                  <a:cxn ang="0">
                    <a:pos x="80" y="8"/>
                  </a:cxn>
                  <a:cxn ang="0">
                    <a:pos x="40" y="0"/>
                  </a:cxn>
                  <a:cxn ang="0">
                    <a:pos x="0" y="32"/>
                  </a:cxn>
                  <a:cxn ang="0">
                    <a:pos x="40" y="50"/>
                  </a:cxn>
                  <a:cxn ang="0">
                    <a:pos x="80" y="8"/>
                  </a:cxn>
                </a:cxnLst>
                <a:rect l="0" t="0" r="r" b="b"/>
                <a:pathLst>
                  <a:path w="80" h="50">
                    <a:moveTo>
                      <a:pt x="80" y="8"/>
                    </a:moveTo>
                    <a:lnTo>
                      <a:pt x="40" y="0"/>
                    </a:lnTo>
                    <a:lnTo>
                      <a:pt x="0" y="32"/>
                    </a:lnTo>
                    <a:lnTo>
                      <a:pt x="40" y="50"/>
                    </a:lnTo>
                    <a:lnTo>
                      <a:pt x="80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79" name="Freeform 6155"/>
              <p:cNvSpPr>
                <a:spLocks/>
              </p:cNvSpPr>
              <p:nvPr/>
            </p:nvSpPr>
            <p:spPr bwMode="auto">
              <a:xfrm>
                <a:off x="3838" y="3296"/>
                <a:ext cx="56" cy="18"/>
              </a:xfrm>
              <a:custGeom>
                <a:avLst/>
                <a:gdLst/>
                <a:ahLst/>
                <a:cxnLst>
                  <a:cxn ang="0">
                    <a:pos x="56" y="10"/>
                  </a:cxn>
                  <a:cxn ang="0">
                    <a:pos x="20" y="0"/>
                  </a:cxn>
                  <a:cxn ang="0">
                    <a:pos x="0" y="10"/>
                  </a:cxn>
                  <a:cxn ang="0">
                    <a:pos x="38" y="18"/>
                  </a:cxn>
                  <a:cxn ang="0">
                    <a:pos x="56" y="10"/>
                  </a:cxn>
                </a:cxnLst>
                <a:rect l="0" t="0" r="r" b="b"/>
                <a:pathLst>
                  <a:path w="56" h="18">
                    <a:moveTo>
                      <a:pt x="56" y="10"/>
                    </a:moveTo>
                    <a:lnTo>
                      <a:pt x="20" y="0"/>
                    </a:lnTo>
                    <a:lnTo>
                      <a:pt x="0" y="10"/>
                    </a:lnTo>
                    <a:lnTo>
                      <a:pt x="38" y="18"/>
                    </a:lnTo>
                    <a:lnTo>
                      <a:pt x="56" y="10"/>
                    </a:lnTo>
                    <a:close/>
                  </a:path>
                </a:pathLst>
              </a:custGeom>
              <a:solidFill>
                <a:srgbClr val="007C46"/>
              </a:solidFill>
              <a:ln w="0">
                <a:solidFill>
                  <a:srgbClr val="007C4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80" name="Freeform 6156"/>
              <p:cNvSpPr>
                <a:spLocks/>
              </p:cNvSpPr>
              <p:nvPr/>
            </p:nvSpPr>
            <p:spPr bwMode="auto">
              <a:xfrm>
                <a:off x="3838" y="3296"/>
                <a:ext cx="56" cy="18"/>
              </a:xfrm>
              <a:custGeom>
                <a:avLst/>
                <a:gdLst/>
                <a:ahLst/>
                <a:cxnLst>
                  <a:cxn ang="0">
                    <a:pos x="56" y="10"/>
                  </a:cxn>
                  <a:cxn ang="0">
                    <a:pos x="20" y="0"/>
                  </a:cxn>
                  <a:cxn ang="0">
                    <a:pos x="0" y="10"/>
                  </a:cxn>
                  <a:cxn ang="0">
                    <a:pos x="38" y="18"/>
                  </a:cxn>
                  <a:cxn ang="0">
                    <a:pos x="56" y="10"/>
                  </a:cxn>
                </a:cxnLst>
                <a:rect l="0" t="0" r="r" b="b"/>
                <a:pathLst>
                  <a:path w="56" h="18">
                    <a:moveTo>
                      <a:pt x="56" y="10"/>
                    </a:moveTo>
                    <a:lnTo>
                      <a:pt x="20" y="0"/>
                    </a:lnTo>
                    <a:lnTo>
                      <a:pt x="0" y="10"/>
                    </a:lnTo>
                    <a:lnTo>
                      <a:pt x="38" y="18"/>
                    </a:lnTo>
                    <a:lnTo>
                      <a:pt x="56" y="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81" name="Freeform 6157"/>
              <p:cNvSpPr>
                <a:spLocks/>
              </p:cNvSpPr>
              <p:nvPr/>
            </p:nvSpPr>
            <p:spPr bwMode="auto">
              <a:xfrm>
                <a:off x="3818" y="3306"/>
                <a:ext cx="58" cy="18"/>
              </a:xfrm>
              <a:custGeom>
                <a:avLst/>
                <a:gdLst/>
                <a:ahLst/>
                <a:cxnLst>
                  <a:cxn ang="0">
                    <a:pos x="58" y="8"/>
                  </a:cxn>
                  <a:cxn ang="0">
                    <a:pos x="20" y="0"/>
                  </a:cxn>
                  <a:cxn ang="0">
                    <a:pos x="0" y="8"/>
                  </a:cxn>
                  <a:cxn ang="0">
                    <a:pos x="38" y="18"/>
                  </a:cxn>
                  <a:cxn ang="0">
                    <a:pos x="58" y="8"/>
                  </a:cxn>
                </a:cxnLst>
                <a:rect l="0" t="0" r="r" b="b"/>
                <a:pathLst>
                  <a:path w="58" h="18">
                    <a:moveTo>
                      <a:pt x="58" y="8"/>
                    </a:moveTo>
                    <a:lnTo>
                      <a:pt x="20" y="0"/>
                    </a:lnTo>
                    <a:lnTo>
                      <a:pt x="0" y="8"/>
                    </a:lnTo>
                    <a:lnTo>
                      <a:pt x="38" y="18"/>
                    </a:lnTo>
                    <a:lnTo>
                      <a:pt x="58" y="8"/>
                    </a:lnTo>
                    <a:close/>
                  </a:path>
                </a:pathLst>
              </a:custGeom>
              <a:solidFill>
                <a:srgbClr val="007C46"/>
              </a:solidFill>
              <a:ln w="0">
                <a:solidFill>
                  <a:srgbClr val="007C4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82" name="Freeform 6158"/>
              <p:cNvSpPr>
                <a:spLocks/>
              </p:cNvSpPr>
              <p:nvPr/>
            </p:nvSpPr>
            <p:spPr bwMode="auto">
              <a:xfrm>
                <a:off x="3818" y="3306"/>
                <a:ext cx="58" cy="18"/>
              </a:xfrm>
              <a:custGeom>
                <a:avLst/>
                <a:gdLst/>
                <a:ahLst/>
                <a:cxnLst>
                  <a:cxn ang="0">
                    <a:pos x="58" y="8"/>
                  </a:cxn>
                  <a:cxn ang="0">
                    <a:pos x="20" y="0"/>
                  </a:cxn>
                  <a:cxn ang="0">
                    <a:pos x="0" y="8"/>
                  </a:cxn>
                  <a:cxn ang="0">
                    <a:pos x="38" y="18"/>
                  </a:cxn>
                  <a:cxn ang="0">
                    <a:pos x="58" y="8"/>
                  </a:cxn>
                </a:cxnLst>
                <a:rect l="0" t="0" r="r" b="b"/>
                <a:pathLst>
                  <a:path w="58" h="18">
                    <a:moveTo>
                      <a:pt x="58" y="8"/>
                    </a:moveTo>
                    <a:lnTo>
                      <a:pt x="20" y="0"/>
                    </a:lnTo>
                    <a:lnTo>
                      <a:pt x="0" y="8"/>
                    </a:lnTo>
                    <a:lnTo>
                      <a:pt x="38" y="18"/>
                    </a:lnTo>
                    <a:lnTo>
                      <a:pt x="58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83" name="Freeform 6159"/>
              <p:cNvSpPr>
                <a:spLocks/>
              </p:cNvSpPr>
              <p:nvPr/>
            </p:nvSpPr>
            <p:spPr bwMode="auto">
              <a:xfrm>
                <a:off x="3798" y="3314"/>
                <a:ext cx="58" cy="18"/>
              </a:xfrm>
              <a:custGeom>
                <a:avLst/>
                <a:gdLst/>
                <a:ahLst/>
                <a:cxnLst>
                  <a:cxn ang="0">
                    <a:pos x="58" y="10"/>
                  </a:cxn>
                  <a:cxn ang="0">
                    <a:pos x="20" y="0"/>
                  </a:cxn>
                  <a:cxn ang="0">
                    <a:pos x="0" y="10"/>
                  </a:cxn>
                  <a:cxn ang="0">
                    <a:pos x="36" y="18"/>
                  </a:cxn>
                  <a:cxn ang="0">
                    <a:pos x="58" y="10"/>
                  </a:cxn>
                </a:cxnLst>
                <a:rect l="0" t="0" r="r" b="b"/>
                <a:pathLst>
                  <a:path w="58" h="18">
                    <a:moveTo>
                      <a:pt x="58" y="10"/>
                    </a:moveTo>
                    <a:lnTo>
                      <a:pt x="20" y="0"/>
                    </a:lnTo>
                    <a:lnTo>
                      <a:pt x="0" y="10"/>
                    </a:lnTo>
                    <a:lnTo>
                      <a:pt x="36" y="18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007C44"/>
              </a:solidFill>
              <a:ln w="0">
                <a:solidFill>
                  <a:srgbClr val="007C4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84" name="Freeform 6160"/>
              <p:cNvSpPr>
                <a:spLocks/>
              </p:cNvSpPr>
              <p:nvPr/>
            </p:nvSpPr>
            <p:spPr bwMode="auto">
              <a:xfrm>
                <a:off x="3798" y="3314"/>
                <a:ext cx="58" cy="18"/>
              </a:xfrm>
              <a:custGeom>
                <a:avLst/>
                <a:gdLst/>
                <a:ahLst/>
                <a:cxnLst>
                  <a:cxn ang="0">
                    <a:pos x="58" y="10"/>
                  </a:cxn>
                  <a:cxn ang="0">
                    <a:pos x="20" y="0"/>
                  </a:cxn>
                  <a:cxn ang="0">
                    <a:pos x="0" y="10"/>
                  </a:cxn>
                  <a:cxn ang="0">
                    <a:pos x="36" y="18"/>
                  </a:cxn>
                  <a:cxn ang="0">
                    <a:pos x="58" y="10"/>
                  </a:cxn>
                </a:cxnLst>
                <a:rect l="0" t="0" r="r" b="b"/>
                <a:pathLst>
                  <a:path w="58" h="18">
                    <a:moveTo>
                      <a:pt x="58" y="10"/>
                    </a:moveTo>
                    <a:lnTo>
                      <a:pt x="20" y="0"/>
                    </a:lnTo>
                    <a:lnTo>
                      <a:pt x="0" y="10"/>
                    </a:lnTo>
                    <a:lnTo>
                      <a:pt x="36" y="18"/>
                    </a:lnTo>
                    <a:lnTo>
                      <a:pt x="58" y="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85" name="Freeform 6161"/>
              <p:cNvSpPr>
                <a:spLocks/>
              </p:cNvSpPr>
              <p:nvPr/>
            </p:nvSpPr>
            <p:spPr bwMode="auto">
              <a:xfrm>
                <a:off x="3776" y="3324"/>
                <a:ext cx="58" cy="18"/>
              </a:xfrm>
              <a:custGeom>
                <a:avLst/>
                <a:gdLst/>
                <a:ahLst/>
                <a:cxnLst>
                  <a:cxn ang="0">
                    <a:pos x="58" y="8"/>
                  </a:cxn>
                  <a:cxn ang="0">
                    <a:pos x="22" y="0"/>
                  </a:cxn>
                  <a:cxn ang="0">
                    <a:pos x="0" y="8"/>
                  </a:cxn>
                  <a:cxn ang="0">
                    <a:pos x="38" y="18"/>
                  </a:cxn>
                  <a:cxn ang="0">
                    <a:pos x="58" y="8"/>
                  </a:cxn>
                </a:cxnLst>
                <a:rect l="0" t="0" r="r" b="b"/>
                <a:pathLst>
                  <a:path w="58" h="18">
                    <a:moveTo>
                      <a:pt x="58" y="8"/>
                    </a:moveTo>
                    <a:lnTo>
                      <a:pt x="22" y="0"/>
                    </a:lnTo>
                    <a:lnTo>
                      <a:pt x="0" y="8"/>
                    </a:lnTo>
                    <a:lnTo>
                      <a:pt x="38" y="18"/>
                    </a:lnTo>
                    <a:lnTo>
                      <a:pt x="58" y="8"/>
                    </a:lnTo>
                    <a:close/>
                  </a:path>
                </a:pathLst>
              </a:custGeom>
              <a:solidFill>
                <a:srgbClr val="007C41"/>
              </a:solidFill>
              <a:ln w="0">
                <a:solidFill>
                  <a:srgbClr val="007C4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86" name="Freeform 6162"/>
              <p:cNvSpPr>
                <a:spLocks/>
              </p:cNvSpPr>
              <p:nvPr/>
            </p:nvSpPr>
            <p:spPr bwMode="auto">
              <a:xfrm>
                <a:off x="3776" y="3324"/>
                <a:ext cx="58" cy="18"/>
              </a:xfrm>
              <a:custGeom>
                <a:avLst/>
                <a:gdLst/>
                <a:ahLst/>
                <a:cxnLst>
                  <a:cxn ang="0">
                    <a:pos x="58" y="8"/>
                  </a:cxn>
                  <a:cxn ang="0">
                    <a:pos x="22" y="0"/>
                  </a:cxn>
                  <a:cxn ang="0">
                    <a:pos x="0" y="8"/>
                  </a:cxn>
                  <a:cxn ang="0">
                    <a:pos x="38" y="18"/>
                  </a:cxn>
                  <a:cxn ang="0">
                    <a:pos x="58" y="8"/>
                  </a:cxn>
                </a:cxnLst>
                <a:rect l="0" t="0" r="r" b="b"/>
                <a:pathLst>
                  <a:path w="58" h="18">
                    <a:moveTo>
                      <a:pt x="58" y="8"/>
                    </a:moveTo>
                    <a:lnTo>
                      <a:pt x="22" y="0"/>
                    </a:lnTo>
                    <a:lnTo>
                      <a:pt x="0" y="8"/>
                    </a:lnTo>
                    <a:lnTo>
                      <a:pt x="38" y="18"/>
                    </a:lnTo>
                    <a:lnTo>
                      <a:pt x="58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87" name="Freeform 6163"/>
              <p:cNvSpPr>
                <a:spLocks/>
              </p:cNvSpPr>
              <p:nvPr/>
            </p:nvSpPr>
            <p:spPr bwMode="auto">
              <a:xfrm>
                <a:off x="3756" y="3332"/>
                <a:ext cx="58" cy="18"/>
              </a:xfrm>
              <a:custGeom>
                <a:avLst/>
                <a:gdLst/>
                <a:ahLst/>
                <a:cxnLst>
                  <a:cxn ang="0">
                    <a:pos x="58" y="10"/>
                  </a:cxn>
                  <a:cxn ang="0">
                    <a:pos x="20" y="0"/>
                  </a:cxn>
                  <a:cxn ang="0">
                    <a:pos x="0" y="8"/>
                  </a:cxn>
                  <a:cxn ang="0">
                    <a:pos x="36" y="18"/>
                  </a:cxn>
                  <a:cxn ang="0">
                    <a:pos x="58" y="10"/>
                  </a:cxn>
                </a:cxnLst>
                <a:rect l="0" t="0" r="r" b="b"/>
                <a:pathLst>
                  <a:path w="58" h="18">
                    <a:moveTo>
                      <a:pt x="58" y="10"/>
                    </a:moveTo>
                    <a:lnTo>
                      <a:pt x="20" y="0"/>
                    </a:lnTo>
                    <a:lnTo>
                      <a:pt x="0" y="8"/>
                    </a:lnTo>
                    <a:lnTo>
                      <a:pt x="36" y="18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007C3B"/>
              </a:solidFill>
              <a:ln w="0">
                <a:solidFill>
                  <a:srgbClr val="007C3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88" name="Freeform 6164"/>
              <p:cNvSpPr>
                <a:spLocks/>
              </p:cNvSpPr>
              <p:nvPr/>
            </p:nvSpPr>
            <p:spPr bwMode="auto">
              <a:xfrm>
                <a:off x="3756" y="3332"/>
                <a:ext cx="58" cy="18"/>
              </a:xfrm>
              <a:custGeom>
                <a:avLst/>
                <a:gdLst/>
                <a:ahLst/>
                <a:cxnLst>
                  <a:cxn ang="0">
                    <a:pos x="58" y="10"/>
                  </a:cxn>
                  <a:cxn ang="0">
                    <a:pos x="20" y="0"/>
                  </a:cxn>
                  <a:cxn ang="0">
                    <a:pos x="0" y="8"/>
                  </a:cxn>
                  <a:cxn ang="0">
                    <a:pos x="36" y="18"/>
                  </a:cxn>
                  <a:cxn ang="0">
                    <a:pos x="58" y="10"/>
                  </a:cxn>
                </a:cxnLst>
                <a:rect l="0" t="0" r="r" b="b"/>
                <a:pathLst>
                  <a:path w="58" h="18">
                    <a:moveTo>
                      <a:pt x="58" y="10"/>
                    </a:moveTo>
                    <a:lnTo>
                      <a:pt x="20" y="0"/>
                    </a:lnTo>
                    <a:lnTo>
                      <a:pt x="0" y="8"/>
                    </a:lnTo>
                    <a:lnTo>
                      <a:pt x="36" y="18"/>
                    </a:lnTo>
                    <a:lnTo>
                      <a:pt x="58" y="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89" name="Freeform 6165"/>
              <p:cNvSpPr>
                <a:spLocks/>
              </p:cNvSpPr>
              <p:nvPr/>
            </p:nvSpPr>
            <p:spPr bwMode="auto">
              <a:xfrm>
                <a:off x="3734" y="3340"/>
                <a:ext cx="58" cy="18"/>
              </a:xfrm>
              <a:custGeom>
                <a:avLst/>
                <a:gdLst/>
                <a:ahLst/>
                <a:cxnLst>
                  <a:cxn ang="0">
                    <a:pos x="58" y="10"/>
                  </a:cxn>
                  <a:cxn ang="0">
                    <a:pos x="22" y="0"/>
                  </a:cxn>
                  <a:cxn ang="0">
                    <a:pos x="0" y="8"/>
                  </a:cxn>
                  <a:cxn ang="0">
                    <a:pos x="38" y="18"/>
                  </a:cxn>
                  <a:cxn ang="0">
                    <a:pos x="58" y="10"/>
                  </a:cxn>
                </a:cxnLst>
                <a:rect l="0" t="0" r="r" b="b"/>
                <a:pathLst>
                  <a:path w="58" h="18">
                    <a:moveTo>
                      <a:pt x="58" y="10"/>
                    </a:moveTo>
                    <a:lnTo>
                      <a:pt x="22" y="0"/>
                    </a:lnTo>
                    <a:lnTo>
                      <a:pt x="0" y="8"/>
                    </a:lnTo>
                    <a:lnTo>
                      <a:pt x="38" y="18"/>
                    </a:lnTo>
                    <a:lnTo>
                      <a:pt x="58" y="10"/>
                    </a:lnTo>
                    <a:close/>
                  </a:path>
                </a:pathLst>
              </a:custGeom>
              <a:solidFill>
                <a:srgbClr val="007C31"/>
              </a:solidFill>
              <a:ln w="0">
                <a:solidFill>
                  <a:srgbClr val="007C3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90" name="Freeform 6166"/>
              <p:cNvSpPr>
                <a:spLocks/>
              </p:cNvSpPr>
              <p:nvPr/>
            </p:nvSpPr>
            <p:spPr bwMode="auto">
              <a:xfrm>
                <a:off x="3734" y="3340"/>
                <a:ext cx="58" cy="18"/>
              </a:xfrm>
              <a:custGeom>
                <a:avLst/>
                <a:gdLst/>
                <a:ahLst/>
                <a:cxnLst>
                  <a:cxn ang="0">
                    <a:pos x="58" y="10"/>
                  </a:cxn>
                  <a:cxn ang="0">
                    <a:pos x="22" y="0"/>
                  </a:cxn>
                  <a:cxn ang="0">
                    <a:pos x="0" y="8"/>
                  </a:cxn>
                  <a:cxn ang="0">
                    <a:pos x="38" y="18"/>
                  </a:cxn>
                  <a:cxn ang="0">
                    <a:pos x="58" y="10"/>
                  </a:cxn>
                </a:cxnLst>
                <a:rect l="0" t="0" r="r" b="b"/>
                <a:pathLst>
                  <a:path w="58" h="18">
                    <a:moveTo>
                      <a:pt x="58" y="10"/>
                    </a:moveTo>
                    <a:lnTo>
                      <a:pt x="22" y="0"/>
                    </a:lnTo>
                    <a:lnTo>
                      <a:pt x="0" y="8"/>
                    </a:lnTo>
                    <a:lnTo>
                      <a:pt x="38" y="18"/>
                    </a:lnTo>
                    <a:lnTo>
                      <a:pt x="58" y="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91" name="Freeform 6167"/>
              <p:cNvSpPr>
                <a:spLocks/>
              </p:cNvSpPr>
              <p:nvPr/>
            </p:nvSpPr>
            <p:spPr bwMode="auto">
              <a:xfrm>
                <a:off x="3712" y="3348"/>
                <a:ext cx="60" cy="16"/>
              </a:xfrm>
              <a:custGeom>
                <a:avLst/>
                <a:gdLst/>
                <a:ahLst/>
                <a:cxnLst>
                  <a:cxn ang="0">
                    <a:pos x="60" y="10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38" y="16"/>
                  </a:cxn>
                  <a:cxn ang="0">
                    <a:pos x="60" y="10"/>
                  </a:cxn>
                </a:cxnLst>
                <a:rect l="0" t="0" r="r" b="b"/>
                <a:pathLst>
                  <a:path w="60" h="16">
                    <a:moveTo>
                      <a:pt x="60" y="10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38" y="16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007B24"/>
              </a:solidFill>
              <a:ln w="0">
                <a:solidFill>
                  <a:srgbClr val="007B2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92" name="Freeform 6168"/>
              <p:cNvSpPr>
                <a:spLocks/>
              </p:cNvSpPr>
              <p:nvPr/>
            </p:nvSpPr>
            <p:spPr bwMode="auto">
              <a:xfrm>
                <a:off x="3712" y="3348"/>
                <a:ext cx="60" cy="16"/>
              </a:xfrm>
              <a:custGeom>
                <a:avLst/>
                <a:gdLst/>
                <a:ahLst/>
                <a:cxnLst>
                  <a:cxn ang="0">
                    <a:pos x="60" y="10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38" y="16"/>
                  </a:cxn>
                  <a:cxn ang="0">
                    <a:pos x="60" y="10"/>
                  </a:cxn>
                </a:cxnLst>
                <a:rect l="0" t="0" r="r" b="b"/>
                <a:pathLst>
                  <a:path w="60" h="16">
                    <a:moveTo>
                      <a:pt x="60" y="10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38" y="16"/>
                    </a:lnTo>
                    <a:lnTo>
                      <a:pt x="60" y="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93" name="Freeform 6169"/>
              <p:cNvSpPr>
                <a:spLocks/>
              </p:cNvSpPr>
              <p:nvPr/>
            </p:nvSpPr>
            <p:spPr bwMode="auto">
              <a:xfrm>
                <a:off x="3690" y="3354"/>
                <a:ext cx="60" cy="14"/>
              </a:xfrm>
              <a:custGeom>
                <a:avLst/>
                <a:gdLst/>
                <a:ahLst/>
                <a:cxnLst>
                  <a:cxn ang="0">
                    <a:pos x="60" y="10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38" y="14"/>
                  </a:cxn>
                  <a:cxn ang="0">
                    <a:pos x="60" y="10"/>
                  </a:cxn>
                </a:cxnLst>
                <a:rect l="0" t="0" r="r" b="b"/>
                <a:pathLst>
                  <a:path w="60" h="14">
                    <a:moveTo>
                      <a:pt x="60" y="10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38" y="14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007813"/>
              </a:solidFill>
              <a:ln w="0">
                <a:solidFill>
                  <a:srgbClr val="00781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94" name="Freeform 6170"/>
              <p:cNvSpPr>
                <a:spLocks/>
              </p:cNvSpPr>
              <p:nvPr/>
            </p:nvSpPr>
            <p:spPr bwMode="auto">
              <a:xfrm>
                <a:off x="3690" y="3354"/>
                <a:ext cx="60" cy="14"/>
              </a:xfrm>
              <a:custGeom>
                <a:avLst/>
                <a:gdLst/>
                <a:ahLst/>
                <a:cxnLst>
                  <a:cxn ang="0">
                    <a:pos x="60" y="10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38" y="14"/>
                  </a:cxn>
                  <a:cxn ang="0">
                    <a:pos x="60" y="10"/>
                  </a:cxn>
                </a:cxnLst>
                <a:rect l="0" t="0" r="r" b="b"/>
                <a:pathLst>
                  <a:path w="60" h="14">
                    <a:moveTo>
                      <a:pt x="60" y="10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38" y="14"/>
                    </a:lnTo>
                    <a:lnTo>
                      <a:pt x="60" y="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95" name="Freeform 6171"/>
              <p:cNvSpPr>
                <a:spLocks/>
              </p:cNvSpPr>
              <p:nvPr/>
            </p:nvSpPr>
            <p:spPr bwMode="auto">
              <a:xfrm>
                <a:off x="3668" y="3360"/>
                <a:ext cx="60" cy="10"/>
              </a:xfrm>
              <a:custGeom>
                <a:avLst/>
                <a:gdLst/>
                <a:ahLst/>
                <a:cxnLst>
                  <a:cxn ang="0">
                    <a:pos x="60" y="8"/>
                  </a:cxn>
                  <a:cxn ang="0">
                    <a:pos x="22" y="0"/>
                  </a:cxn>
                  <a:cxn ang="0">
                    <a:pos x="0" y="2"/>
                  </a:cxn>
                  <a:cxn ang="0">
                    <a:pos x="38" y="10"/>
                  </a:cxn>
                  <a:cxn ang="0">
                    <a:pos x="60" y="8"/>
                  </a:cxn>
                </a:cxnLst>
                <a:rect l="0" t="0" r="r" b="b"/>
                <a:pathLst>
                  <a:path w="60" h="10">
                    <a:moveTo>
                      <a:pt x="60" y="8"/>
                    </a:moveTo>
                    <a:lnTo>
                      <a:pt x="22" y="0"/>
                    </a:lnTo>
                    <a:lnTo>
                      <a:pt x="0" y="2"/>
                    </a:lnTo>
                    <a:lnTo>
                      <a:pt x="38" y="10"/>
                    </a:lnTo>
                    <a:lnTo>
                      <a:pt x="60" y="8"/>
                    </a:lnTo>
                    <a:close/>
                  </a:path>
                </a:pathLst>
              </a:custGeom>
              <a:solidFill>
                <a:srgbClr val="007300"/>
              </a:solidFill>
              <a:ln w="0">
                <a:solidFill>
                  <a:srgbClr val="0073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96" name="Freeform 6172"/>
              <p:cNvSpPr>
                <a:spLocks/>
              </p:cNvSpPr>
              <p:nvPr/>
            </p:nvSpPr>
            <p:spPr bwMode="auto">
              <a:xfrm>
                <a:off x="3668" y="3360"/>
                <a:ext cx="60" cy="10"/>
              </a:xfrm>
              <a:custGeom>
                <a:avLst/>
                <a:gdLst/>
                <a:ahLst/>
                <a:cxnLst>
                  <a:cxn ang="0">
                    <a:pos x="60" y="8"/>
                  </a:cxn>
                  <a:cxn ang="0">
                    <a:pos x="22" y="0"/>
                  </a:cxn>
                  <a:cxn ang="0">
                    <a:pos x="0" y="2"/>
                  </a:cxn>
                  <a:cxn ang="0">
                    <a:pos x="38" y="10"/>
                  </a:cxn>
                  <a:cxn ang="0">
                    <a:pos x="60" y="8"/>
                  </a:cxn>
                </a:cxnLst>
                <a:rect l="0" t="0" r="r" b="b"/>
                <a:pathLst>
                  <a:path w="60" h="10">
                    <a:moveTo>
                      <a:pt x="60" y="8"/>
                    </a:moveTo>
                    <a:lnTo>
                      <a:pt x="22" y="0"/>
                    </a:lnTo>
                    <a:lnTo>
                      <a:pt x="0" y="2"/>
                    </a:lnTo>
                    <a:lnTo>
                      <a:pt x="38" y="10"/>
                    </a:lnTo>
                    <a:lnTo>
                      <a:pt x="60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97" name="Freeform 6173"/>
              <p:cNvSpPr>
                <a:spLocks/>
              </p:cNvSpPr>
              <p:nvPr/>
            </p:nvSpPr>
            <p:spPr bwMode="auto">
              <a:xfrm>
                <a:off x="3644" y="3362"/>
                <a:ext cx="62" cy="8"/>
              </a:xfrm>
              <a:custGeom>
                <a:avLst/>
                <a:gdLst/>
                <a:ahLst/>
                <a:cxnLst>
                  <a:cxn ang="0">
                    <a:pos x="62" y="8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38" y="8"/>
                  </a:cxn>
                  <a:cxn ang="0">
                    <a:pos x="62" y="8"/>
                  </a:cxn>
                </a:cxnLst>
                <a:rect l="0" t="0" r="r" b="b"/>
                <a:pathLst>
                  <a:path w="62" h="8">
                    <a:moveTo>
                      <a:pt x="62" y="8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38" y="8"/>
                    </a:lnTo>
                    <a:lnTo>
                      <a:pt x="62" y="8"/>
                    </a:lnTo>
                    <a:close/>
                  </a:path>
                </a:pathLst>
              </a:custGeom>
              <a:solidFill>
                <a:srgbClr val="006B00"/>
              </a:solidFill>
              <a:ln w="0">
                <a:solidFill>
                  <a:srgbClr val="006B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98" name="Freeform 6174"/>
              <p:cNvSpPr>
                <a:spLocks/>
              </p:cNvSpPr>
              <p:nvPr/>
            </p:nvSpPr>
            <p:spPr bwMode="auto">
              <a:xfrm>
                <a:off x="3644" y="3362"/>
                <a:ext cx="62" cy="8"/>
              </a:xfrm>
              <a:custGeom>
                <a:avLst/>
                <a:gdLst/>
                <a:ahLst/>
                <a:cxnLst>
                  <a:cxn ang="0">
                    <a:pos x="62" y="8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38" y="8"/>
                  </a:cxn>
                  <a:cxn ang="0">
                    <a:pos x="62" y="8"/>
                  </a:cxn>
                </a:cxnLst>
                <a:rect l="0" t="0" r="r" b="b"/>
                <a:pathLst>
                  <a:path w="62" h="8">
                    <a:moveTo>
                      <a:pt x="62" y="8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38" y="8"/>
                    </a:lnTo>
                    <a:lnTo>
                      <a:pt x="62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799" name="Freeform 6175"/>
              <p:cNvSpPr>
                <a:spLocks/>
              </p:cNvSpPr>
              <p:nvPr/>
            </p:nvSpPr>
            <p:spPr bwMode="auto">
              <a:xfrm>
                <a:off x="3620" y="3362"/>
                <a:ext cx="62" cy="8"/>
              </a:xfrm>
              <a:custGeom>
                <a:avLst/>
                <a:gdLst/>
                <a:ahLst/>
                <a:cxnLst>
                  <a:cxn ang="0">
                    <a:pos x="62" y="8"/>
                  </a:cxn>
                  <a:cxn ang="0">
                    <a:pos x="24" y="2"/>
                  </a:cxn>
                  <a:cxn ang="0">
                    <a:pos x="0" y="0"/>
                  </a:cxn>
                  <a:cxn ang="0">
                    <a:pos x="40" y="6"/>
                  </a:cxn>
                  <a:cxn ang="0">
                    <a:pos x="62" y="8"/>
                  </a:cxn>
                </a:cxnLst>
                <a:rect l="0" t="0" r="r" b="b"/>
                <a:pathLst>
                  <a:path w="62" h="8">
                    <a:moveTo>
                      <a:pt x="62" y="8"/>
                    </a:moveTo>
                    <a:lnTo>
                      <a:pt x="24" y="2"/>
                    </a:lnTo>
                    <a:lnTo>
                      <a:pt x="0" y="0"/>
                    </a:lnTo>
                    <a:lnTo>
                      <a:pt x="40" y="6"/>
                    </a:lnTo>
                    <a:lnTo>
                      <a:pt x="62" y="8"/>
                    </a:lnTo>
                    <a:close/>
                  </a:path>
                </a:pathLst>
              </a:custGeom>
              <a:solidFill>
                <a:srgbClr val="005F00"/>
              </a:solidFill>
              <a:ln w="0">
                <a:solidFill>
                  <a:srgbClr val="005F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00" name="Freeform 6176"/>
              <p:cNvSpPr>
                <a:spLocks/>
              </p:cNvSpPr>
              <p:nvPr/>
            </p:nvSpPr>
            <p:spPr bwMode="auto">
              <a:xfrm>
                <a:off x="3620" y="3362"/>
                <a:ext cx="62" cy="8"/>
              </a:xfrm>
              <a:custGeom>
                <a:avLst/>
                <a:gdLst/>
                <a:ahLst/>
                <a:cxnLst>
                  <a:cxn ang="0">
                    <a:pos x="62" y="8"/>
                  </a:cxn>
                  <a:cxn ang="0">
                    <a:pos x="24" y="2"/>
                  </a:cxn>
                  <a:cxn ang="0">
                    <a:pos x="0" y="0"/>
                  </a:cxn>
                  <a:cxn ang="0">
                    <a:pos x="40" y="6"/>
                  </a:cxn>
                  <a:cxn ang="0">
                    <a:pos x="62" y="8"/>
                  </a:cxn>
                </a:cxnLst>
                <a:rect l="0" t="0" r="r" b="b"/>
                <a:pathLst>
                  <a:path w="62" h="8">
                    <a:moveTo>
                      <a:pt x="62" y="8"/>
                    </a:moveTo>
                    <a:lnTo>
                      <a:pt x="24" y="2"/>
                    </a:lnTo>
                    <a:lnTo>
                      <a:pt x="0" y="0"/>
                    </a:lnTo>
                    <a:lnTo>
                      <a:pt x="40" y="6"/>
                    </a:lnTo>
                    <a:lnTo>
                      <a:pt x="62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01" name="Freeform 6177"/>
              <p:cNvSpPr>
                <a:spLocks/>
              </p:cNvSpPr>
              <p:nvPr/>
            </p:nvSpPr>
            <p:spPr bwMode="auto">
              <a:xfrm>
                <a:off x="3596" y="3358"/>
                <a:ext cx="64" cy="10"/>
              </a:xfrm>
              <a:custGeom>
                <a:avLst/>
                <a:gdLst/>
                <a:ahLst/>
                <a:cxnLst>
                  <a:cxn ang="0">
                    <a:pos x="64" y="10"/>
                  </a:cxn>
                  <a:cxn ang="0">
                    <a:pos x="24" y="4"/>
                  </a:cxn>
                  <a:cxn ang="0">
                    <a:pos x="0" y="0"/>
                  </a:cxn>
                  <a:cxn ang="0">
                    <a:pos x="40" y="4"/>
                  </a:cxn>
                  <a:cxn ang="0">
                    <a:pos x="64" y="10"/>
                  </a:cxn>
                </a:cxnLst>
                <a:rect l="0" t="0" r="r" b="b"/>
                <a:pathLst>
                  <a:path w="64" h="10">
                    <a:moveTo>
                      <a:pt x="64" y="10"/>
                    </a:moveTo>
                    <a:lnTo>
                      <a:pt x="24" y="4"/>
                    </a:lnTo>
                    <a:lnTo>
                      <a:pt x="0" y="0"/>
                    </a:lnTo>
                    <a:lnTo>
                      <a:pt x="40" y="4"/>
                    </a:lnTo>
                    <a:lnTo>
                      <a:pt x="64" y="10"/>
                    </a:lnTo>
                    <a:close/>
                  </a:path>
                </a:pathLst>
              </a:custGeom>
              <a:solidFill>
                <a:srgbClr val="D1004F"/>
              </a:solidFill>
              <a:ln w="0">
                <a:solidFill>
                  <a:srgbClr val="D1004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02" name="Freeform 6178"/>
              <p:cNvSpPr>
                <a:spLocks/>
              </p:cNvSpPr>
              <p:nvPr/>
            </p:nvSpPr>
            <p:spPr bwMode="auto">
              <a:xfrm>
                <a:off x="3596" y="3358"/>
                <a:ext cx="64" cy="10"/>
              </a:xfrm>
              <a:custGeom>
                <a:avLst/>
                <a:gdLst/>
                <a:ahLst/>
                <a:cxnLst>
                  <a:cxn ang="0">
                    <a:pos x="64" y="10"/>
                  </a:cxn>
                  <a:cxn ang="0">
                    <a:pos x="24" y="4"/>
                  </a:cxn>
                  <a:cxn ang="0">
                    <a:pos x="0" y="0"/>
                  </a:cxn>
                  <a:cxn ang="0">
                    <a:pos x="40" y="4"/>
                  </a:cxn>
                  <a:cxn ang="0">
                    <a:pos x="64" y="10"/>
                  </a:cxn>
                </a:cxnLst>
                <a:rect l="0" t="0" r="r" b="b"/>
                <a:pathLst>
                  <a:path w="64" h="10">
                    <a:moveTo>
                      <a:pt x="64" y="10"/>
                    </a:moveTo>
                    <a:lnTo>
                      <a:pt x="24" y="4"/>
                    </a:lnTo>
                    <a:lnTo>
                      <a:pt x="0" y="0"/>
                    </a:lnTo>
                    <a:lnTo>
                      <a:pt x="40" y="4"/>
                    </a:lnTo>
                    <a:lnTo>
                      <a:pt x="64" y="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03" name="Freeform 6179"/>
              <p:cNvSpPr>
                <a:spLocks/>
              </p:cNvSpPr>
              <p:nvPr/>
            </p:nvSpPr>
            <p:spPr bwMode="auto">
              <a:xfrm>
                <a:off x="3572" y="3352"/>
                <a:ext cx="64" cy="10"/>
              </a:xfrm>
              <a:custGeom>
                <a:avLst/>
                <a:gdLst/>
                <a:ahLst/>
                <a:cxnLst>
                  <a:cxn ang="0">
                    <a:pos x="64" y="10"/>
                  </a:cxn>
                  <a:cxn ang="0">
                    <a:pos x="24" y="6"/>
                  </a:cxn>
                  <a:cxn ang="0">
                    <a:pos x="0" y="0"/>
                  </a:cxn>
                  <a:cxn ang="0">
                    <a:pos x="40" y="2"/>
                  </a:cxn>
                  <a:cxn ang="0">
                    <a:pos x="64" y="10"/>
                  </a:cxn>
                </a:cxnLst>
                <a:rect l="0" t="0" r="r" b="b"/>
                <a:pathLst>
                  <a:path w="64" h="10">
                    <a:moveTo>
                      <a:pt x="64" y="10"/>
                    </a:moveTo>
                    <a:lnTo>
                      <a:pt x="24" y="6"/>
                    </a:lnTo>
                    <a:lnTo>
                      <a:pt x="0" y="0"/>
                    </a:lnTo>
                    <a:lnTo>
                      <a:pt x="40" y="2"/>
                    </a:lnTo>
                    <a:lnTo>
                      <a:pt x="64" y="10"/>
                    </a:lnTo>
                    <a:close/>
                  </a:path>
                </a:pathLst>
              </a:custGeom>
              <a:solidFill>
                <a:srgbClr val="DE0064"/>
              </a:solidFill>
              <a:ln w="0">
                <a:solidFill>
                  <a:srgbClr val="DE006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04" name="Freeform 6180"/>
              <p:cNvSpPr>
                <a:spLocks/>
              </p:cNvSpPr>
              <p:nvPr/>
            </p:nvSpPr>
            <p:spPr bwMode="auto">
              <a:xfrm>
                <a:off x="3572" y="3352"/>
                <a:ext cx="64" cy="10"/>
              </a:xfrm>
              <a:custGeom>
                <a:avLst/>
                <a:gdLst/>
                <a:ahLst/>
                <a:cxnLst>
                  <a:cxn ang="0">
                    <a:pos x="64" y="10"/>
                  </a:cxn>
                  <a:cxn ang="0">
                    <a:pos x="24" y="6"/>
                  </a:cxn>
                  <a:cxn ang="0">
                    <a:pos x="0" y="0"/>
                  </a:cxn>
                  <a:cxn ang="0">
                    <a:pos x="40" y="2"/>
                  </a:cxn>
                  <a:cxn ang="0">
                    <a:pos x="64" y="10"/>
                  </a:cxn>
                </a:cxnLst>
                <a:rect l="0" t="0" r="r" b="b"/>
                <a:pathLst>
                  <a:path w="64" h="10">
                    <a:moveTo>
                      <a:pt x="64" y="10"/>
                    </a:moveTo>
                    <a:lnTo>
                      <a:pt x="24" y="6"/>
                    </a:lnTo>
                    <a:lnTo>
                      <a:pt x="0" y="0"/>
                    </a:lnTo>
                    <a:lnTo>
                      <a:pt x="40" y="2"/>
                    </a:lnTo>
                    <a:lnTo>
                      <a:pt x="64" y="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05" name="Freeform 6181"/>
              <p:cNvSpPr>
                <a:spLocks/>
              </p:cNvSpPr>
              <p:nvPr/>
            </p:nvSpPr>
            <p:spPr bwMode="auto">
              <a:xfrm>
                <a:off x="3548" y="3342"/>
                <a:ext cx="64" cy="12"/>
              </a:xfrm>
              <a:custGeom>
                <a:avLst/>
                <a:gdLst/>
                <a:ahLst/>
                <a:cxnLst>
                  <a:cxn ang="0">
                    <a:pos x="64" y="12"/>
                  </a:cxn>
                  <a:cxn ang="0">
                    <a:pos x="24" y="10"/>
                  </a:cxn>
                  <a:cxn ang="0">
                    <a:pos x="0" y="0"/>
                  </a:cxn>
                  <a:cxn ang="0">
                    <a:pos x="40" y="2"/>
                  </a:cxn>
                  <a:cxn ang="0">
                    <a:pos x="64" y="12"/>
                  </a:cxn>
                </a:cxnLst>
                <a:rect l="0" t="0" r="r" b="b"/>
                <a:pathLst>
                  <a:path w="64" h="12">
                    <a:moveTo>
                      <a:pt x="64" y="12"/>
                    </a:moveTo>
                    <a:lnTo>
                      <a:pt x="24" y="10"/>
                    </a:lnTo>
                    <a:lnTo>
                      <a:pt x="0" y="0"/>
                    </a:lnTo>
                    <a:lnTo>
                      <a:pt x="40" y="2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E60074"/>
              </a:solidFill>
              <a:ln w="0">
                <a:solidFill>
                  <a:srgbClr val="E6007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06" name="Freeform 6182"/>
              <p:cNvSpPr>
                <a:spLocks/>
              </p:cNvSpPr>
              <p:nvPr/>
            </p:nvSpPr>
            <p:spPr bwMode="auto">
              <a:xfrm>
                <a:off x="3548" y="3342"/>
                <a:ext cx="64" cy="12"/>
              </a:xfrm>
              <a:custGeom>
                <a:avLst/>
                <a:gdLst/>
                <a:ahLst/>
                <a:cxnLst>
                  <a:cxn ang="0">
                    <a:pos x="64" y="12"/>
                  </a:cxn>
                  <a:cxn ang="0">
                    <a:pos x="24" y="10"/>
                  </a:cxn>
                  <a:cxn ang="0">
                    <a:pos x="0" y="0"/>
                  </a:cxn>
                  <a:cxn ang="0">
                    <a:pos x="40" y="2"/>
                  </a:cxn>
                  <a:cxn ang="0">
                    <a:pos x="64" y="12"/>
                  </a:cxn>
                </a:cxnLst>
                <a:rect l="0" t="0" r="r" b="b"/>
                <a:pathLst>
                  <a:path w="64" h="12">
                    <a:moveTo>
                      <a:pt x="64" y="12"/>
                    </a:moveTo>
                    <a:lnTo>
                      <a:pt x="24" y="10"/>
                    </a:lnTo>
                    <a:lnTo>
                      <a:pt x="0" y="0"/>
                    </a:lnTo>
                    <a:lnTo>
                      <a:pt x="40" y="2"/>
                    </a:lnTo>
                    <a:lnTo>
                      <a:pt x="64" y="1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07" name="Freeform 6183"/>
              <p:cNvSpPr>
                <a:spLocks/>
              </p:cNvSpPr>
              <p:nvPr/>
            </p:nvSpPr>
            <p:spPr bwMode="auto">
              <a:xfrm>
                <a:off x="3524" y="3330"/>
                <a:ext cx="64" cy="14"/>
              </a:xfrm>
              <a:custGeom>
                <a:avLst/>
                <a:gdLst/>
                <a:ahLst/>
                <a:cxnLst>
                  <a:cxn ang="0">
                    <a:pos x="64" y="14"/>
                  </a:cxn>
                  <a:cxn ang="0">
                    <a:pos x="24" y="12"/>
                  </a:cxn>
                  <a:cxn ang="0">
                    <a:pos x="0" y="0"/>
                  </a:cxn>
                  <a:cxn ang="0">
                    <a:pos x="38" y="0"/>
                  </a:cxn>
                  <a:cxn ang="0">
                    <a:pos x="64" y="14"/>
                  </a:cxn>
                </a:cxnLst>
                <a:rect l="0" t="0" r="r" b="b"/>
                <a:pathLst>
                  <a:path w="64" h="14">
                    <a:moveTo>
                      <a:pt x="64" y="14"/>
                    </a:moveTo>
                    <a:lnTo>
                      <a:pt x="24" y="12"/>
                    </a:lnTo>
                    <a:lnTo>
                      <a:pt x="0" y="0"/>
                    </a:lnTo>
                    <a:lnTo>
                      <a:pt x="38" y="0"/>
                    </a:lnTo>
                    <a:lnTo>
                      <a:pt x="64" y="14"/>
                    </a:lnTo>
                    <a:close/>
                  </a:path>
                </a:pathLst>
              </a:custGeom>
              <a:solidFill>
                <a:srgbClr val="EC0083"/>
              </a:solidFill>
              <a:ln w="0">
                <a:solidFill>
                  <a:srgbClr val="EC008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08" name="Freeform 6184"/>
              <p:cNvSpPr>
                <a:spLocks/>
              </p:cNvSpPr>
              <p:nvPr/>
            </p:nvSpPr>
            <p:spPr bwMode="auto">
              <a:xfrm>
                <a:off x="3524" y="3330"/>
                <a:ext cx="64" cy="14"/>
              </a:xfrm>
              <a:custGeom>
                <a:avLst/>
                <a:gdLst/>
                <a:ahLst/>
                <a:cxnLst>
                  <a:cxn ang="0">
                    <a:pos x="64" y="14"/>
                  </a:cxn>
                  <a:cxn ang="0">
                    <a:pos x="24" y="12"/>
                  </a:cxn>
                  <a:cxn ang="0">
                    <a:pos x="0" y="0"/>
                  </a:cxn>
                  <a:cxn ang="0">
                    <a:pos x="38" y="0"/>
                  </a:cxn>
                  <a:cxn ang="0">
                    <a:pos x="64" y="14"/>
                  </a:cxn>
                </a:cxnLst>
                <a:rect l="0" t="0" r="r" b="b"/>
                <a:pathLst>
                  <a:path w="64" h="14">
                    <a:moveTo>
                      <a:pt x="64" y="14"/>
                    </a:moveTo>
                    <a:lnTo>
                      <a:pt x="24" y="12"/>
                    </a:lnTo>
                    <a:lnTo>
                      <a:pt x="0" y="0"/>
                    </a:lnTo>
                    <a:lnTo>
                      <a:pt x="38" y="0"/>
                    </a:lnTo>
                    <a:lnTo>
                      <a:pt x="64" y="1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09" name="Freeform 6185"/>
              <p:cNvSpPr>
                <a:spLocks/>
              </p:cNvSpPr>
              <p:nvPr/>
            </p:nvSpPr>
            <p:spPr bwMode="auto">
              <a:xfrm>
                <a:off x="3498" y="3310"/>
                <a:ext cx="64" cy="20"/>
              </a:xfrm>
              <a:custGeom>
                <a:avLst/>
                <a:gdLst/>
                <a:ahLst/>
                <a:cxnLst>
                  <a:cxn ang="0">
                    <a:pos x="64" y="20"/>
                  </a:cxn>
                  <a:cxn ang="0">
                    <a:pos x="26" y="20"/>
                  </a:cxn>
                  <a:cxn ang="0">
                    <a:pos x="0" y="4"/>
                  </a:cxn>
                  <a:cxn ang="0">
                    <a:pos x="40" y="0"/>
                  </a:cxn>
                  <a:cxn ang="0">
                    <a:pos x="64" y="20"/>
                  </a:cxn>
                </a:cxnLst>
                <a:rect l="0" t="0" r="r" b="b"/>
                <a:pathLst>
                  <a:path w="64" h="20">
                    <a:moveTo>
                      <a:pt x="64" y="20"/>
                    </a:moveTo>
                    <a:lnTo>
                      <a:pt x="26" y="20"/>
                    </a:lnTo>
                    <a:lnTo>
                      <a:pt x="0" y="4"/>
                    </a:lnTo>
                    <a:lnTo>
                      <a:pt x="40" y="0"/>
                    </a:lnTo>
                    <a:lnTo>
                      <a:pt x="64" y="20"/>
                    </a:lnTo>
                    <a:close/>
                  </a:path>
                </a:pathLst>
              </a:custGeom>
              <a:solidFill>
                <a:srgbClr val="F00097"/>
              </a:solidFill>
              <a:ln w="0">
                <a:solidFill>
                  <a:srgbClr val="F0009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10" name="Freeform 6186"/>
              <p:cNvSpPr>
                <a:spLocks/>
              </p:cNvSpPr>
              <p:nvPr/>
            </p:nvSpPr>
            <p:spPr bwMode="auto">
              <a:xfrm>
                <a:off x="3498" y="3310"/>
                <a:ext cx="64" cy="20"/>
              </a:xfrm>
              <a:custGeom>
                <a:avLst/>
                <a:gdLst/>
                <a:ahLst/>
                <a:cxnLst>
                  <a:cxn ang="0">
                    <a:pos x="64" y="20"/>
                  </a:cxn>
                  <a:cxn ang="0">
                    <a:pos x="26" y="20"/>
                  </a:cxn>
                  <a:cxn ang="0">
                    <a:pos x="0" y="4"/>
                  </a:cxn>
                  <a:cxn ang="0">
                    <a:pos x="40" y="0"/>
                  </a:cxn>
                  <a:cxn ang="0">
                    <a:pos x="64" y="20"/>
                  </a:cxn>
                </a:cxnLst>
                <a:rect l="0" t="0" r="r" b="b"/>
                <a:pathLst>
                  <a:path w="64" h="20">
                    <a:moveTo>
                      <a:pt x="64" y="20"/>
                    </a:moveTo>
                    <a:lnTo>
                      <a:pt x="26" y="20"/>
                    </a:lnTo>
                    <a:lnTo>
                      <a:pt x="0" y="4"/>
                    </a:lnTo>
                    <a:lnTo>
                      <a:pt x="40" y="0"/>
                    </a:lnTo>
                    <a:lnTo>
                      <a:pt x="64" y="2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11" name="Freeform 6187"/>
              <p:cNvSpPr>
                <a:spLocks/>
              </p:cNvSpPr>
              <p:nvPr/>
            </p:nvSpPr>
            <p:spPr bwMode="auto">
              <a:xfrm>
                <a:off x="3472" y="3286"/>
                <a:ext cx="66" cy="28"/>
              </a:xfrm>
              <a:custGeom>
                <a:avLst/>
                <a:gdLst/>
                <a:ahLst/>
                <a:cxnLst>
                  <a:cxn ang="0">
                    <a:pos x="66" y="24"/>
                  </a:cxn>
                  <a:cxn ang="0">
                    <a:pos x="26" y="28"/>
                  </a:cxn>
                  <a:cxn ang="0">
                    <a:pos x="0" y="8"/>
                  </a:cxn>
                  <a:cxn ang="0">
                    <a:pos x="40" y="0"/>
                  </a:cxn>
                  <a:cxn ang="0">
                    <a:pos x="66" y="24"/>
                  </a:cxn>
                </a:cxnLst>
                <a:rect l="0" t="0" r="r" b="b"/>
                <a:pathLst>
                  <a:path w="66" h="28">
                    <a:moveTo>
                      <a:pt x="66" y="24"/>
                    </a:moveTo>
                    <a:lnTo>
                      <a:pt x="26" y="28"/>
                    </a:lnTo>
                    <a:lnTo>
                      <a:pt x="0" y="8"/>
                    </a:lnTo>
                    <a:lnTo>
                      <a:pt x="40" y="0"/>
                    </a:lnTo>
                    <a:lnTo>
                      <a:pt x="66" y="24"/>
                    </a:lnTo>
                    <a:close/>
                  </a:path>
                </a:pathLst>
              </a:custGeom>
              <a:solidFill>
                <a:srgbClr val="F103A0"/>
              </a:solidFill>
              <a:ln w="0">
                <a:solidFill>
                  <a:srgbClr val="F103A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12" name="Freeform 6188"/>
              <p:cNvSpPr>
                <a:spLocks/>
              </p:cNvSpPr>
              <p:nvPr/>
            </p:nvSpPr>
            <p:spPr bwMode="auto">
              <a:xfrm>
                <a:off x="3472" y="3286"/>
                <a:ext cx="66" cy="28"/>
              </a:xfrm>
              <a:custGeom>
                <a:avLst/>
                <a:gdLst/>
                <a:ahLst/>
                <a:cxnLst>
                  <a:cxn ang="0">
                    <a:pos x="66" y="24"/>
                  </a:cxn>
                  <a:cxn ang="0">
                    <a:pos x="26" y="28"/>
                  </a:cxn>
                  <a:cxn ang="0">
                    <a:pos x="0" y="8"/>
                  </a:cxn>
                  <a:cxn ang="0">
                    <a:pos x="40" y="0"/>
                  </a:cxn>
                  <a:cxn ang="0">
                    <a:pos x="66" y="24"/>
                  </a:cxn>
                </a:cxnLst>
                <a:rect l="0" t="0" r="r" b="b"/>
                <a:pathLst>
                  <a:path w="66" h="28">
                    <a:moveTo>
                      <a:pt x="66" y="24"/>
                    </a:moveTo>
                    <a:lnTo>
                      <a:pt x="26" y="28"/>
                    </a:lnTo>
                    <a:lnTo>
                      <a:pt x="0" y="8"/>
                    </a:lnTo>
                    <a:lnTo>
                      <a:pt x="40" y="0"/>
                    </a:lnTo>
                    <a:lnTo>
                      <a:pt x="66" y="2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13" name="Freeform 6189"/>
              <p:cNvSpPr>
                <a:spLocks/>
              </p:cNvSpPr>
              <p:nvPr/>
            </p:nvSpPr>
            <p:spPr bwMode="auto">
              <a:xfrm>
                <a:off x="3444" y="3258"/>
                <a:ext cx="68" cy="36"/>
              </a:xfrm>
              <a:custGeom>
                <a:avLst/>
                <a:gdLst/>
                <a:ahLst/>
                <a:cxnLst>
                  <a:cxn ang="0">
                    <a:pos x="68" y="28"/>
                  </a:cxn>
                  <a:cxn ang="0">
                    <a:pos x="28" y="36"/>
                  </a:cxn>
                  <a:cxn ang="0">
                    <a:pos x="0" y="14"/>
                  </a:cxn>
                  <a:cxn ang="0">
                    <a:pos x="42" y="0"/>
                  </a:cxn>
                  <a:cxn ang="0">
                    <a:pos x="68" y="28"/>
                  </a:cxn>
                </a:cxnLst>
                <a:rect l="0" t="0" r="r" b="b"/>
                <a:pathLst>
                  <a:path w="68" h="36">
                    <a:moveTo>
                      <a:pt x="68" y="28"/>
                    </a:moveTo>
                    <a:lnTo>
                      <a:pt x="28" y="36"/>
                    </a:lnTo>
                    <a:lnTo>
                      <a:pt x="0" y="14"/>
                    </a:lnTo>
                    <a:lnTo>
                      <a:pt x="42" y="0"/>
                    </a:lnTo>
                    <a:lnTo>
                      <a:pt x="68" y="28"/>
                    </a:lnTo>
                    <a:close/>
                  </a:path>
                </a:pathLst>
              </a:custGeom>
              <a:solidFill>
                <a:srgbClr val="F114A2"/>
              </a:solidFill>
              <a:ln w="0">
                <a:solidFill>
                  <a:srgbClr val="F114A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14" name="Freeform 6190"/>
              <p:cNvSpPr>
                <a:spLocks/>
              </p:cNvSpPr>
              <p:nvPr/>
            </p:nvSpPr>
            <p:spPr bwMode="auto">
              <a:xfrm>
                <a:off x="3444" y="3258"/>
                <a:ext cx="68" cy="36"/>
              </a:xfrm>
              <a:custGeom>
                <a:avLst/>
                <a:gdLst/>
                <a:ahLst/>
                <a:cxnLst>
                  <a:cxn ang="0">
                    <a:pos x="68" y="28"/>
                  </a:cxn>
                  <a:cxn ang="0">
                    <a:pos x="28" y="36"/>
                  </a:cxn>
                  <a:cxn ang="0">
                    <a:pos x="0" y="14"/>
                  </a:cxn>
                  <a:cxn ang="0">
                    <a:pos x="42" y="0"/>
                  </a:cxn>
                  <a:cxn ang="0">
                    <a:pos x="68" y="28"/>
                  </a:cxn>
                </a:cxnLst>
                <a:rect l="0" t="0" r="r" b="b"/>
                <a:pathLst>
                  <a:path w="68" h="36">
                    <a:moveTo>
                      <a:pt x="68" y="28"/>
                    </a:moveTo>
                    <a:lnTo>
                      <a:pt x="28" y="36"/>
                    </a:lnTo>
                    <a:lnTo>
                      <a:pt x="0" y="14"/>
                    </a:lnTo>
                    <a:lnTo>
                      <a:pt x="42" y="0"/>
                    </a:lnTo>
                    <a:lnTo>
                      <a:pt x="68" y="2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15" name="Freeform 6191"/>
              <p:cNvSpPr>
                <a:spLocks/>
              </p:cNvSpPr>
              <p:nvPr/>
            </p:nvSpPr>
            <p:spPr bwMode="auto">
              <a:xfrm>
                <a:off x="3418" y="3228"/>
                <a:ext cx="68" cy="44"/>
              </a:xfrm>
              <a:custGeom>
                <a:avLst/>
                <a:gdLst/>
                <a:ahLst/>
                <a:cxnLst>
                  <a:cxn ang="0">
                    <a:pos x="68" y="30"/>
                  </a:cxn>
                  <a:cxn ang="0">
                    <a:pos x="26" y="44"/>
                  </a:cxn>
                  <a:cxn ang="0">
                    <a:pos x="0" y="20"/>
                  </a:cxn>
                  <a:cxn ang="0">
                    <a:pos x="40" y="0"/>
                  </a:cxn>
                  <a:cxn ang="0">
                    <a:pos x="68" y="30"/>
                  </a:cxn>
                </a:cxnLst>
                <a:rect l="0" t="0" r="r" b="b"/>
                <a:pathLst>
                  <a:path w="68" h="44">
                    <a:moveTo>
                      <a:pt x="68" y="30"/>
                    </a:moveTo>
                    <a:lnTo>
                      <a:pt x="26" y="44"/>
                    </a:lnTo>
                    <a:lnTo>
                      <a:pt x="0" y="20"/>
                    </a:lnTo>
                    <a:lnTo>
                      <a:pt x="40" y="0"/>
                    </a:lnTo>
                    <a:lnTo>
                      <a:pt x="68" y="30"/>
                    </a:lnTo>
                    <a:close/>
                  </a:path>
                </a:pathLst>
              </a:custGeom>
              <a:solidFill>
                <a:srgbClr val="F022A1"/>
              </a:solidFill>
              <a:ln w="0">
                <a:solidFill>
                  <a:srgbClr val="F022A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16" name="Freeform 6192"/>
              <p:cNvSpPr>
                <a:spLocks/>
              </p:cNvSpPr>
              <p:nvPr/>
            </p:nvSpPr>
            <p:spPr bwMode="auto">
              <a:xfrm>
                <a:off x="3418" y="3228"/>
                <a:ext cx="68" cy="44"/>
              </a:xfrm>
              <a:custGeom>
                <a:avLst/>
                <a:gdLst/>
                <a:ahLst/>
                <a:cxnLst>
                  <a:cxn ang="0">
                    <a:pos x="68" y="30"/>
                  </a:cxn>
                  <a:cxn ang="0">
                    <a:pos x="26" y="44"/>
                  </a:cxn>
                  <a:cxn ang="0">
                    <a:pos x="0" y="20"/>
                  </a:cxn>
                  <a:cxn ang="0">
                    <a:pos x="40" y="0"/>
                  </a:cxn>
                  <a:cxn ang="0">
                    <a:pos x="68" y="30"/>
                  </a:cxn>
                </a:cxnLst>
                <a:rect l="0" t="0" r="r" b="b"/>
                <a:pathLst>
                  <a:path w="68" h="44">
                    <a:moveTo>
                      <a:pt x="68" y="30"/>
                    </a:moveTo>
                    <a:lnTo>
                      <a:pt x="26" y="44"/>
                    </a:lnTo>
                    <a:lnTo>
                      <a:pt x="0" y="20"/>
                    </a:lnTo>
                    <a:lnTo>
                      <a:pt x="40" y="0"/>
                    </a:lnTo>
                    <a:lnTo>
                      <a:pt x="68" y="3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17" name="Freeform 6193"/>
              <p:cNvSpPr>
                <a:spLocks/>
              </p:cNvSpPr>
              <p:nvPr/>
            </p:nvSpPr>
            <p:spPr bwMode="auto">
              <a:xfrm>
                <a:off x="3390" y="3196"/>
                <a:ext cx="68" cy="52"/>
              </a:xfrm>
              <a:custGeom>
                <a:avLst/>
                <a:gdLst/>
                <a:ahLst/>
                <a:cxnLst>
                  <a:cxn ang="0">
                    <a:pos x="68" y="32"/>
                  </a:cxn>
                  <a:cxn ang="0">
                    <a:pos x="28" y="52"/>
                  </a:cxn>
                  <a:cxn ang="0">
                    <a:pos x="0" y="26"/>
                  </a:cxn>
                  <a:cxn ang="0">
                    <a:pos x="42" y="0"/>
                  </a:cxn>
                  <a:cxn ang="0">
                    <a:pos x="68" y="32"/>
                  </a:cxn>
                </a:cxnLst>
                <a:rect l="0" t="0" r="r" b="b"/>
                <a:pathLst>
                  <a:path w="68" h="52">
                    <a:moveTo>
                      <a:pt x="68" y="32"/>
                    </a:moveTo>
                    <a:lnTo>
                      <a:pt x="28" y="52"/>
                    </a:lnTo>
                    <a:lnTo>
                      <a:pt x="0" y="26"/>
                    </a:lnTo>
                    <a:lnTo>
                      <a:pt x="42" y="0"/>
                    </a:lnTo>
                    <a:lnTo>
                      <a:pt x="68" y="32"/>
                    </a:lnTo>
                    <a:close/>
                  </a:path>
                </a:pathLst>
              </a:custGeom>
              <a:solidFill>
                <a:srgbClr val="F02F9F"/>
              </a:solidFill>
              <a:ln w="0">
                <a:solidFill>
                  <a:srgbClr val="F02F9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18" name="Freeform 6194"/>
              <p:cNvSpPr>
                <a:spLocks/>
              </p:cNvSpPr>
              <p:nvPr/>
            </p:nvSpPr>
            <p:spPr bwMode="auto">
              <a:xfrm>
                <a:off x="3390" y="3196"/>
                <a:ext cx="68" cy="52"/>
              </a:xfrm>
              <a:custGeom>
                <a:avLst/>
                <a:gdLst/>
                <a:ahLst/>
                <a:cxnLst>
                  <a:cxn ang="0">
                    <a:pos x="68" y="32"/>
                  </a:cxn>
                  <a:cxn ang="0">
                    <a:pos x="28" y="52"/>
                  </a:cxn>
                  <a:cxn ang="0">
                    <a:pos x="0" y="26"/>
                  </a:cxn>
                  <a:cxn ang="0">
                    <a:pos x="42" y="0"/>
                  </a:cxn>
                  <a:cxn ang="0">
                    <a:pos x="68" y="32"/>
                  </a:cxn>
                </a:cxnLst>
                <a:rect l="0" t="0" r="r" b="b"/>
                <a:pathLst>
                  <a:path w="68" h="52">
                    <a:moveTo>
                      <a:pt x="68" y="32"/>
                    </a:moveTo>
                    <a:lnTo>
                      <a:pt x="28" y="52"/>
                    </a:lnTo>
                    <a:lnTo>
                      <a:pt x="0" y="26"/>
                    </a:lnTo>
                    <a:lnTo>
                      <a:pt x="42" y="0"/>
                    </a:lnTo>
                    <a:lnTo>
                      <a:pt x="68" y="3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19" name="Freeform 6195"/>
              <p:cNvSpPr>
                <a:spLocks/>
              </p:cNvSpPr>
              <p:nvPr/>
            </p:nvSpPr>
            <p:spPr bwMode="auto">
              <a:xfrm>
                <a:off x="3360" y="3158"/>
                <a:ext cx="72" cy="64"/>
              </a:xfrm>
              <a:custGeom>
                <a:avLst/>
                <a:gdLst/>
                <a:ahLst/>
                <a:cxnLst>
                  <a:cxn ang="0">
                    <a:pos x="72" y="38"/>
                  </a:cxn>
                  <a:cxn ang="0">
                    <a:pos x="30" y="64"/>
                  </a:cxn>
                  <a:cxn ang="0">
                    <a:pos x="0" y="34"/>
                  </a:cxn>
                  <a:cxn ang="0">
                    <a:pos x="42" y="0"/>
                  </a:cxn>
                  <a:cxn ang="0">
                    <a:pos x="72" y="38"/>
                  </a:cxn>
                </a:cxnLst>
                <a:rect l="0" t="0" r="r" b="b"/>
                <a:pathLst>
                  <a:path w="72" h="64">
                    <a:moveTo>
                      <a:pt x="72" y="38"/>
                    </a:moveTo>
                    <a:lnTo>
                      <a:pt x="30" y="64"/>
                    </a:lnTo>
                    <a:lnTo>
                      <a:pt x="0" y="34"/>
                    </a:lnTo>
                    <a:lnTo>
                      <a:pt x="42" y="0"/>
                    </a:lnTo>
                    <a:lnTo>
                      <a:pt x="72" y="38"/>
                    </a:lnTo>
                    <a:close/>
                  </a:path>
                </a:pathLst>
              </a:custGeom>
              <a:solidFill>
                <a:srgbClr val="EE3B9D"/>
              </a:solidFill>
              <a:ln w="0">
                <a:solidFill>
                  <a:srgbClr val="EE3B9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20" name="Freeform 6196"/>
              <p:cNvSpPr>
                <a:spLocks/>
              </p:cNvSpPr>
              <p:nvPr/>
            </p:nvSpPr>
            <p:spPr bwMode="auto">
              <a:xfrm>
                <a:off x="3360" y="3158"/>
                <a:ext cx="72" cy="64"/>
              </a:xfrm>
              <a:custGeom>
                <a:avLst/>
                <a:gdLst/>
                <a:ahLst/>
                <a:cxnLst>
                  <a:cxn ang="0">
                    <a:pos x="72" y="38"/>
                  </a:cxn>
                  <a:cxn ang="0">
                    <a:pos x="30" y="64"/>
                  </a:cxn>
                  <a:cxn ang="0">
                    <a:pos x="0" y="34"/>
                  </a:cxn>
                  <a:cxn ang="0">
                    <a:pos x="42" y="0"/>
                  </a:cxn>
                  <a:cxn ang="0">
                    <a:pos x="72" y="38"/>
                  </a:cxn>
                </a:cxnLst>
                <a:rect l="0" t="0" r="r" b="b"/>
                <a:pathLst>
                  <a:path w="72" h="64">
                    <a:moveTo>
                      <a:pt x="72" y="38"/>
                    </a:moveTo>
                    <a:lnTo>
                      <a:pt x="30" y="64"/>
                    </a:lnTo>
                    <a:lnTo>
                      <a:pt x="0" y="34"/>
                    </a:lnTo>
                    <a:lnTo>
                      <a:pt x="42" y="0"/>
                    </a:lnTo>
                    <a:lnTo>
                      <a:pt x="72" y="3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21" name="Freeform 6197"/>
              <p:cNvSpPr>
                <a:spLocks/>
              </p:cNvSpPr>
              <p:nvPr/>
            </p:nvSpPr>
            <p:spPr bwMode="auto">
              <a:xfrm>
                <a:off x="3332" y="3122"/>
                <a:ext cx="70" cy="70"/>
              </a:xfrm>
              <a:custGeom>
                <a:avLst/>
                <a:gdLst/>
                <a:ahLst/>
                <a:cxnLst>
                  <a:cxn ang="0">
                    <a:pos x="70" y="36"/>
                  </a:cxn>
                  <a:cxn ang="0">
                    <a:pos x="28" y="70"/>
                  </a:cxn>
                  <a:cxn ang="0">
                    <a:pos x="0" y="40"/>
                  </a:cxn>
                  <a:cxn ang="0">
                    <a:pos x="42" y="0"/>
                  </a:cxn>
                  <a:cxn ang="0">
                    <a:pos x="70" y="36"/>
                  </a:cxn>
                </a:cxnLst>
                <a:rect l="0" t="0" r="r" b="b"/>
                <a:pathLst>
                  <a:path w="70" h="70">
                    <a:moveTo>
                      <a:pt x="70" y="36"/>
                    </a:moveTo>
                    <a:lnTo>
                      <a:pt x="28" y="70"/>
                    </a:lnTo>
                    <a:lnTo>
                      <a:pt x="0" y="40"/>
                    </a:lnTo>
                    <a:lnTo>
                      <a:pt x="42" y="0"/>
                    </a:lnTo>
                    <a:lnTo>
                      <a:pt x="70" y="36"/>
                    </a:lnTo>
                    <a:close/>
                  </a:path>
                </a:pathLst>
              </a:custGeom>
              <a:solidFill>
                <a:srgbClr val="ED4798"/>
              </a:solidFill>
              <a:ln w="0">
                <a:solidFill>
                  <a:srgbClr val="ED479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22" name="Freeform 6198"/>
              <p:cNvSpPr>
                <a:spLocks/>
              </p:cNvSpPr>
              <p:nvPr/>
            </p:nvSpPr>
            <p:spPr bwMode="auto">
              <a:xfrm>
                <a:off x="3332" y="3122"/>
                <a:ext cx="70" cy="70"/>
              </a:xfrm>
              <a:custGeom>
                <a:avLst/>
                <a:gdLst/>
                <a:ahLst/>
                <a:cxnLst>
                  <a:cxn ang="0">
                    <a:pos x="70" y="36"/>
                  </a:cxn>
                  <a:cxn ang="0">
                    <a:pos x="28" y="70"/>
                  </a:cxn>
                  <a:cxn ang="0">
                    <a:pos x="0" y="40"/>
                  </a:cxn>
                  <a:cxn ang="0">
                    <a:pos x="42" y="0"/>
                  </a:cxn>
                  <a:cxn ang="0">
                    <a:pos x="70" y="36"/>
                  </a:cxn>
                </a:cxnLst>
                <a:rect l="0" t="0" r="r" b="b"/>
                <a:pathLst>
                  <a:path w="70" h="70">
                    <a:moveTo>
                      <a:pt x="70" y="36"/>
                    </a:moveTo>
                    <a:lnTo>
                      <a:pt x="28" y="70"/>
                    </a:lnTo>
                    <a:lnTo>
                      <a:pt x="0" y="40"/>
                    </a:lnTo>
                    <a:lnTo>
                      <a:pt x="42" y="0"/>
                    </a:lnTo>
                    <a:lnTo>
                      <a:pt x="70" y="3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23" name="Freeform 6199"/>
              <p:cNvSpPr>
                <a:spLocks/>
              </p:cNvSpPr>
              <p:nvPr/>
            </p:nvSpPr>
            <p:spPr bwMode="auto">
              <a:xfrm>
                <a:off x="3300" y="3084"/>
                <a:ext cx="74" cy="78"/>
              </a:xfrm>
              <a:custGeom>
                <a:avLst/>
                <a:gdLst/>
                <a:ahLst/>
                <a:cxnLst>
                  <a:cxn ang="0">
                    <a:pos x="74" y="38"/>
                  </a:cxn>
                  <a:cxn ang="0">
                    <a:pos x="32" y="78"/>
                  </a:cxn>
                  <a:cxn ang="0">
                    <a:pos x="0" y="48"/>
                  </a:cxn>
                  <a:cxn ang="0">
                    <a:pos x="44" y="0"/>
                  </a:cxn>
                  <a:cxn ang="0">
                    <a:pos x="74" y="38"/>
                  </a:cxn>
                </a:cxnLst>
                <a:rect l="0" t="0" r="r" b="b"/>
                <a:pathLst>
                  <a:path w="74" h="78">
                    <a:moveTo>
                      <a:pt x="74" y="38"/>
                    </a:moveTo>
                    <a:lnTo>
                      <a:pt x="32" y="78"/>
                    </a:lnTo>
                    <a:lnTo>
                      <a:pt x="0" y="48"/>
                    </a:lnTo>
                    <a:lnTo>
                      <a:pt x="44" y="0"/>
                    </a:lnTo>
                    <a:lnTo>
                      <a:pt x="74" y="38"/>
                    </a:lnTo>
                    <a:close/>
                  </a:path>
                </a:pathLst>
              </a:custGeom>
              <a:solidFill>
                <a:srgbClr val="EE538F"/>
              </a:solidFill>
              <a:ln w="0">
                <a:solidFill>
                  <a:srgbClr val="EE538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24" name="Freeform 6200"/>
              <p:cNvSpPr>
                <a:spLocks/>
              </p:cNvSpPr>
              <p:nvPr/>
            </p:nvSpPr>
            <p:spPr bwMode="auto">
              <a:xfrm>
                <a:off x="3300" y="3084"/>
                <a:ext cx="74" cy="78"/>
              </a:xfrm>
              <a:custGeom>
                <a:avLst/>
                <a:gdLst/>
                <a:ahLst/>
                <a:cxnLst>
                  <a:cxn ang="0">
                    <a:pos x="74" y="38"/>
                  </a:cxn>
                  <a:cxn ang="0">
                    <a:pos x="32" y="78"/>
                  </a:cxn>
                  <a:cxn ang="0">
                    <a:pos x="0" y="48"/>
                  </a:cxn>
                  <a:cxn ang="0">
                    <a:pos x="44" y="0"/>
                  </a:cxn>
                  <a:cxn ang="0">
                    <a:pos x="74" y="38"/>
                  </a:cxn>
                </a:cxnLst>
                <a:rect l="0" t="0" r="r" b="b"/>
                <a:pathLst>
                  <a:path w="74" h="78">
                    <a:moveTo>
                      <a:pt x="74" y="38"/>
                    </a:moveTo>
                    <a:lnTo>
                      <a:pt x="32" y="78"/>
                    </a:lnTo>
                    <a:lnTo>
                      <a:pt x="0" y="48"/>
                    </a:lnTo>
                    <a:lnTo>
                      <a:pt x="44" y="0"/>
                    </a:lnTo>
                    <a:lnTo>
                      <a:pt x="74" y="3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25" name="Freeform 6201"/>
              <p:cNvSpPr>
                <a:spLocks/>
              </p:cNvSpPr>
              <p:nvPr/>
            </p:nvSpPr>
            <p:spPr bwMode="auto">
              <a:xfrm>
                <a:off x="3268" y="3048"/>
                <a:ext cx="76" cy="84"/>
              </a:xfrm>
              <a:custGeom>
                <a:avLst/>
                <a:gdLst/>
                <a:ahLst/>
                <a:cxnLst>
                  <a:cxn ang="0">
                    <a:pos x="76" y="36"/>
                  </a:cxn>
                  <a:cxn ang="0">
                    <a:pos x="32" y="84"/>
                  </a:cxn>
                  <a:cxn ang="0">
                    <a:pos x="0" y="56"/>
                  </a:cxn>
                  <a:cxn ang="0">
                    <a:pos x="44" y="0"/>
                  </a:cxn>
                  <a:cxn ang="0">
                    <a:pos x="76" y="36"/>
                  </a:cxn>
                </a:cxnLst>
                <a:rect l="0" t="0" r="r" b="b"/>
                <a:pathLst>
                  <a:path w="76" h="84">
                    <a:moveTo>
                      <a:pt x="76" y="36"/>
                    </a:moveTo>
                    <a:lnTo>
                      <a:pt x="32" y="84"/>
                    </a:lnTo>
                    <a:lnTo>
                      <a:pt x="0" y="56"/>
                    </a:lnTo>
                    <a:lnTo>
                      <a:pt x="44" y="0"/>
                    </a:lnTo>
                    <a:lnTo>
                      <a:pt x="76" y="36"/>
                    </a:lnTo>
                    <a:close/>
                  </a:path>
                </a:pathLst>
              </a:custGeom>
              <a:solidFill>
                <a:srgbClr val="ED5F86"/>
              </a:solidFill>
              <a:ln w="0">
                <a:solidFill>
                  <a:srgbClr val="ED5F8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26" name="Freeform 6202"/>
              <p:cNvSpPr>
                <a:spLocks/>
              </p:cNvSpPr>
              <p:nvPr/>
            </p:nvSpPr>
            <p:spPr bwMode="auto">
              <a:xfrm>
                <a:off x="3268" y="3048"/>
                <a:ext cx="76" cy="84"/>
              </a:xfrm>
              <a:custGeom>
                <a:avLst/>
                <a:gdLst/>
                <a:ahLst/>
                <a:cxnLst>
                  <a:cxn ang="0">
                    <a:pos x="76" y="36"/>
                  </a:cxn>
                  <a:cxn ang="0">
                    <a:pos x="32" y="84"/>
                  </a:cxn>
                  <a:cxn ang="0">
                    <a:pos x="0" y="56"/>
                  </a:cxn>
                  <a:cxn ang="0">
                    <a:pos x="44" y="0"/>
                  </a:cxn>
                  <a:cxn ang="0">
                    <a:pos x="76" y="36"/>
                  </a:cxn>
                </a:cxnLst>
                <a:rect l="0" t="0" r="r" b="b"/>
                <a:pathLst>
                  <a:path w="76" h="84">
                    <a:moveTo>
                      <a:pt x="76" y="36"/>
                    </a:moveTo>
                    <a:lnTo>
                      <a:pt x="32" y="84"/>
                    </a:lnTo>
                    <a:lnTo>
                      <a:pt x="0" y="56"/>
                    </a:lnTo>
                    <a:lnTo>
                      <a:pt x="44" y="0"/>
                    </a:lnTo>
                    <a:lnTo>
                      <a:pt x="76" y="3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27" name="Freeform 6203"/>
              <p:cNvSpPr>
                <a:spLocks/>
              </p:cNvSpPr>
              <p:nvPr/>
            </p:nvSpPr>
            <p:spPr bwMode="auto">
              <a:xfrm>
                <a:off x="3236" y="3012"/>
                <a:ext cx="76" cy="92"/>
              </a:xfrm>
              <a:custGeom>
                <a:avLst/>
                <a:gdLst/>
                <a:ahLst/>
                <a:cxnLst>
                  <a:cxn ang="0">
                    <a:pos x="76" y="36"/>
                  </a:cxn>
                  <a:cxn ang="0">
                    <a:pos x="32" y="92"/>
                  </a:cxn>
                  <a:cxn ang="0">
                    <a:pos x="0" y="68"/>
                  </a:cxn>
                  <a:cxn ang="0">
                    <a:pos x="44" y="0"/>
                  </a:cxn>
                  <a:cxn ang="0">
                    <a:pos x="76" y="36"/>
                  </a:cxn>
                </a:cxnLst>
                <a:rect l="0" t="0" r="r" b="b"/>
                <a:pathLst>
                  <a:path w="76" h="92">
                    <a:moveTo>
                      <a:pt x="76" y="36"/>
                    </a:moveTo>
                    <a:lnTo>
                      <a:pt x="32" y="92"/>
                    </a:lnTo>
                    <a:lnTo>
                      <a:pt x="0" y="68"/>
                    </a:lnTo>
                    <a:lnTo>
                      <a:pt x="44" y="0"/>
                    </a:lnTo>
                    <a:lnTo>
                      <a:pt x="76" y="36"/>
                    </a:lnTo>
                    <a:close/>
                  </a:path>
                </a:pathLst>
              </a:custGeom>
              <a:solidFill>
                <a:srgbClr val="EC6D7B"/>
              </a:solidFill>
              <a:ln w="0">
                <a:solidFill>
                  <a:srgbClr val="EC6D7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28" name="Freeform 6204"/>
              <p:cNvSpPr>
                <a:spLocks/>
              </p:cNvSpPr>
              <p:nvPr/>
            </p:nvSpPr>
            <p:spPr bwMode="auto">
              <a:xfrm>
                <a:off x="3236" y="3012"/>
                <a:ext cx="76" cy="92"/>
              </a:xfrm>
              <a:custGeom>
                <a:avLst/>
                <a:gdLst/>
                <a:ahLst/>
                <a:cxnLst>
                  <a:cxn ang="0">
                    <a:pos x="76" y="36"/>
                  </a:cxn>
                  <a:cxn ang="0">
                    <a:pos x="32" y="92"/>
                  </a:cxn>
                  <a:cxn ang="0">
                    <a:pos x="0" y="68"/>
                  </a:cxn>
                  <a:cxn ang="0">
                    <a:pos x="44" y="0"/>
                  </a:cxn>
                  <a:cxn ang="0">
                    <a:pos x="76" y="36"/>
                  </a:cxn>
                </a:cxnLst>
                <a:rect l="0" t="0" r="r" b="b"/>
                <a:pathLst>
                  <a:path w="76" h="92">
                    <a:moveTo>
                      <a:pt x="76" y="36"/>
                    </a:moveTo>
                    <a:lnTo>
                      <a:pt x="32" y="92"/>
                    </a:lnTo>
                    <a:lnTo>
                      <a:pt x="0" y="68"/>
                    </a:lnTo>
                    <a:lnTo>
                      <a:pt x="44" y="0"/>
                    </a:lnTo>
                    <a:lnTo>
                      <a:pt x="76" y="3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29" name="Freeform 6205"/>
              <p:cNvSpPr>
                <a:spLocks/>
              </p:cNvSpPr>
              <p:nvPr/>
            </p:nvSpPr>
            <p:spPr bwMode="auto">
              <a:xfrm>
                <a:off x="3202" y="2988"/>
                <a:ext cx="78" cy="92"/>
              </a:xfrm>
              <a:custGeom>
                <a:avLst/>
                <a:gdLst/>
                <a:ahLst/>
                <a:cxnLst>
                  <a:cxn ang="0">
                    <a:pos x="78" y="24"/>
                  </a:cxn>
                  <a:cxn ang="0">
                    <a:pos x="34" y="92"/>
                  </a:cxn>
                  <a:cxn ang="0">
                    <a:pos x="0" y="78"/>
                  </a:cxn>
                  <a:cxn ang="0">
                    <a:pos x="44" y="0"/>
                  </a:cxn>
                  <a:cxn ang="0">
                    <a:pos x="78" y="24"/>
                  </a:cxn>
                </a:cxnLst>
                <a:rect l="0" t="0" r="r" b="b"/>
                <a:pathLst>
                  <a:path w="78" h="92">
                    <a:moveTo>
                      <a:pt x="78" y="24"/>
                    </a:moveTo>
                    <a:lnTo>
                      <a:pt x="34" y="92"/>
                    </a:lnTo>
                    <a:lnTo>
                      <a:pt x="0" y="78"/>
                    </a:lnTo>
                    <a:lnTo>
                      <a:pt x="44" y="0"/>
                    </a:lnTo>
                    <a:lnTo>
                      <a:pt x="78" y="24"/>
                    </a:lnTo>
                    <a:close/>
                  </a:path>
                </a:pathLst>
              </a:custGeom>
              <a:solidFill>
                <a:srgbClr val="ED8062"/>
              </a:solidFill>
              <a:ln w="0">
                <a:solidFill>
                  <a:srgbClr val="ED806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30" name="Freeform 6206"/>
              <p:cNvSpPr>
                <a:spLocks/>
              </p:cNvSpPr>
              <p:nvPr/>
            </p:nvSpPr>
            <p:spPr bwMode="auto">
              <a:xfrm>
                <a:off x="3202" y="2988"/>
                <a:ext cx="78" cy="92"/>
              </a:xfrm>
              <a:custGeom>
                <a:avLst/>
                <a:gdLst/>
                <a:ahLst/>
                <a:cxnLst>
                  <a:cxn ang="0">
                    <a:pos x="78" y="24"/>
                  </a:cxn>
                  <a:cxn ang="0">
                    <a:pos x="34" y="92"/>
                  </a:cxn>
                  <a:cxn ang="0">
                    <a:pos x="0" y="78"/>
                  </a:cxn>
                  <a:cxn ang="0">
                    <a:pos x="44" y="0"/>
                  </a:cxn>
                  <a:cxn ang="0">
                    <a:pos x="78" y="24"/>
                  </a:cxn>
                </a:cxnLst>
                <a:rect l="0" t="0" r="r" b="b"/>
                <a:pathLst>
                  <a:path w="78" h="92">
                    <a:moveTo>
                      <a:pt x="78" y="24"/>
                    </a:moveTo>
                    <a:lnTo>
                      <a:pt x="34" y="92"/>
                    </a:lnTo>
                    <a:lnTo>
                      <a:pt x="0" y="78"/>
                    </a:lnTo>
                    <a:lnTo>
                      <a:pt x="44" y="0"/>
                    </a:lnTo>
                    <a:lnTo>
                      <a:pt x="78" y="2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31" name="Freeform 6207"/>
              <p:cNvSpPr>
                <a:spLocks/>
              </p:cNvSpPr>
              <p:nvPr/>
            </p:nvSpPr>
            <p:spPr bwMode="auto">
              <a:xfrm>
                <a:off x="3168" y="2980"/>
                <a:ext cx="78" cy="86"/>
              </a:xfrm>
              <a:custGeom>
                <a:avLst/>
                <a:gdLst/>
                <a:ahLst/>
                <a:cxnLst>
                  <a:cxn ang="0">
                    <a:pos x="78" y="8"/>
                  </a:cxn>
                  <a:cxn ang="0">
                    <a:pos x="34" y="86"/>
                  </a:cxn>
                  <a:cxn ang="0">
                    <a:pos x="0" y="86"/>
                  </a:cxn>
                  <a:cxn ang="0">
                    <a:pos x="44" y="0"/>
                  </a:cxn>
                  <a:cxn ang="0">
                    <a:pos x="78" y="8"/>
                  </a:cxn>
                </a:cxnLst>
                <a:rect l="0" t="0" r="r" b="b"/>
                <a:pathLst>
                  <a:path w="78" h="86">
                    <a:moveTo>
                      <a:pt x="78" y="8"/>
                    </a:moveTo>
                    <a:lnTo>
                      <a:pt x="34" y="86"/>
                    </a:lnTo>
                    <a:lnTo>
                      <a:pt x="0" y="86"/>
                    </a:lnTo>
                    <a:lnTo>
                      <a:pt x="44" y="0"/>
                    </a:lnTo>
                    <a:lnTo>
                      <a:pt x="78" y="8"/>
                    </a:lnTo>
                    <a:close/>
                  </a:path>
                </a:pathLst>
              </a:custGeom>
              <a:solidFill>
                <a:srgbClr val="EA953B"/>
              </a:solidFill>
              <a:ln w="0">
                <a:solidFill>
                  <a:srgbClr val="EA953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32" name="Freeform 6208"/>
              <p:cNvSpPr>
                <a:spLocks/>
              </p:cNvSpPr>
              <p:nvPr/>
            </p:nvSpPr>
            <p:spPr bwMode="auto">
              <a:xfrm>
                <a:off x="3168" y="2980"/>
                <a:ext cx="78" cy="86"/>
              </a:xfrm>
              <a:custGeom>
                <a:avLst/>
                <a:gdLst/>
                <a:ahLst/>
                <a:cxnLst>
                  <a:cxn ang="0">
                    <a:pos x="78" y="8"/>
                  </a:cxn>
                  <a:cxn ang="0">
                    <a:pos x="34" y="86"/>
                  </a:cxn>
                  <a:cxn ang="0">
                    <a:pos x="0" y="86"/>
                  </a:cxn>
                  <a:cxn ang="0">
                    <a:pos x="44" y="0"/>
                  </a:cxn>
                  <a:cxn ang="0">
                    <a:pos x="78" y="8"/>
                  </a:cxn>
                </a:cxnLst>
                <a:rect l="0" t="0" r="r" b="b"/>
                <a:pathLst>
                  <a:path w="78" h="86">
                    <a:moveTo>
                      <a:pt x="78" y="8"/>
                    </a:moveTo>
                    <a:lnTo>
                      <a:pt x="34" y="86"/>
                    </a:lnTo>
                    <a:lnTo>
                      <a:pt x="0" y="86"/>
                    </a:lnTo>
                    <a:lnTo>
                      <a:pt x="44" y="0"/>
                    </a:lnTo>
                    <a:lnTo>
                      <a:pt x="78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33" name="Freeform 6209"/>
              <p:cNvSpPr>
                <a:spLocks/>
              </p:cNvSpPr>
              <p:nvPr/>
            </p:nvSpPr>
            <p:spPr bwMode="auto">
              <a:xfrm>
                <a:off x="3130" y="2980"/>
                <a:ext cx="82" cy="108"/>
              </a:xfrm>
              <a:custGeom>
                <a:avLst/>
                <a:gdLst/>
                <a:ahLst/>
                <a:cxnLst>
                  <a:cxn ang="0">
                    <a:pos x="82" y="0"/>
                  </a:cxn>
                  <a:cxn ang="0">
                    <a:pos x="38" y="86"/>
                  </a:cxn>
                  <a:cxn ang="0">
                    <a:pos x="0" y="108"/>
                  </a:cxn>
                  <a:cxn ang="0">
                    <a:pos x="44" y="12"/>
                  </a:cxn>
                  <a:cxn ang="0">
                    <a:pos x="82" y="0"/>
                  </a:cxn>
                </a:cxnLst>
                <a:rect l="0" t="0" r="r" b="b"/>
                <a:pathLst>
                  <a:path w="82" h="108">
                    <a:moveTo>
                      <a:pt x="82" y="0"/>
                    </a:moveTo>
                    <a:lnTo>
                      <a:pt x="38" y="86"/>
                    </a:lnTo>
                    <a:lnTo>
                      <a:pt x="0" y="108"/>
                    </a:lnTo>
                    <a:lnTo>
                      <a:pt x="44" y="12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DEAA06"/>
              </a:solidFill>
              <a:ln w="0">
                <a:solidFill>
                  <a:srgbClr val="DEAA0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34" name="Freeform 6210"/>
              <p:cNvSpPr>
                <a:spLocks/>
              </p:cNvSpPr>
              <p:nvPr/>
            </p:nvSpPr>
            <p:spPr bwMode="auto">
              <a:xfrm>
                <a:off x="3130" y="2980"/>
                <a:ext cx="82" cy="108"/>
              </a:xfrm>
              <a:custGeom>
                <a:avLst/>
                <a:gdLst/>
                <a:ahLst/>
                <a:cxnLst>
                  <a:cxn ang="0">
                    <a:pos x="82" y="0"/>
                  </a:cxn>
                  <a:cxn ang="0">
                    <a:pos x="38" y="86"/>
                  </a:cxn>
                  <a:cxn ang="0">
                    <a:pos x="0" y="108"/>
                  </a:cxn>
                  <a:cxn ang="0">
                    <a:pos x="44" y="12"/>
                  </a:cxn>
                  <a:cxn ang="0">
                    <a:pos x="82" y="0"/>
                  </a:cxn>
                </a:cxnLst>
                <a:rect l="0" t="0" r="r" b="b"/>
                <a:pathLst>
                  <a:path w="82" h="108">
                    <a:moveTo>
                      <a:pt x="82" y="0"/>
                    </a:moveTo>
                    <a:lnTo>
                      <a:pt x="38" y="86"/>
                    </a:lnTo>
                    <a:lnTo>
                      <a:pt x="0" y="108"/>
                    </a:lnTo>
                    <a:lnTo>
                      <a:pt x="44" y="12"/>
                    </a:lnTo>
                    <a:lnTo>
                      <a:pt x="8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35" name="Freeform 6211"/>
              <p:cNvSpPr>
                <a:spLocks/>
              </p:cNvSpPr>
              <p:nvPr/>
            </p:nvSpPr>
            <p:spPr bwMode="auto">
              <a:xfrm>
                <a:off x="3094" y="2992"/>
                <a:ext cx="80" cy="152"/>
              </a:xfrm>
              <a:custGeom>
                <a:avLst/>
                <a:gdLst/>
                <a:ahLst/>
                <a:cxnLst>
                  <a:cxn ang="0">
                    <a:pos x="80" y="0"/>
                  </a:cxn>
                  <a:cxn ang="0">
                    <a:pos x="36" y="96"/>
                  </a:cxn>
                  <a:cxn ang="0">
                    <a:pos x="0" y="152"/>
                  </a:cxn>
                  <a:cxn ang="0">
                    <a:pos x="42" y="54"/>
                  </a:cxn>
                  <a:cxn ang="0">
                    <a:pos x="80" y="0"/>
                  </a:cxn>
                </a:cxnLst>
                <a:rect l="0" t="0" r="r" b="b"/>
                <a:pathLst>
                  <a:path w="80" h="152">
                    <a:moveTo>
                      <a:pt x="80" y="0"/>
                    </a:moveTo>
                    <a:lnTo>
                      <a:pt x="36" y="96"/>
                    </a:lnTo>
                    <a:lnTo>
                      <a:pt x="0" y="152"/>
                    </a:lnTo>
                    <a:lnTo>
                      <a:pt x="42" y="54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B3B600"/>
              </a:solidFill>
              <a:ln w="0">
                <a:solidFill>
                  <a:srgbClr val="B3B6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36" name="Freeform 6212"/>
              <p:cNvSpPr>
                <a:spLocks/>
              </p:cNvSpPr>
              <p:nvPr/>
            </p:nvSpPr>
            <p:spPr bwMode="auto">
              <a:xfrm>
                <a:off x="3094" y="2992"/>
                <a:ext cx="80" cy="152"/>
              </a:xfrm>
              <a:custGeom>
                <a:avLst/>
                <a:gdLst/>
                <a:ahLst/>
                <a:cxnLst>
                  <a:cxn ang="0">
                    <a:pos x="80" y="0"/>
                  </a:cxn>
                  <a:cxn ang="0">
                    <a:pos x="36" y="96"/>
                  </a:cxn>
                  <a:cxn ang="0">
                    <a:pos x="0" y="152"/>
                  </a:cxn>
                  <a:cxn ang="0">
                    <a:pos x="42" y="54"/>
                  </a:cxn>
                  <a:cxn ang="0">
                    <a:pos x="80" y="0"/>
                  </a:cxn>
                </a:cxnLst>
                <a:rect l="0" t="0" r="r" b="b"/>
                <a:pathLst>
                  <a:path w="80" h="152">
                    <a:moveTo>
                      <a:pt x="80" y="0"/>
                    </a:moveTo>
                    <a:lnTo>
                      <a:pt x="36" y="96"/>
                    </a:lnTo>
                    <a:lnTo>
                      <a:pt x="0" y="152"/>
                    </a:lnTo>
                    <a:lnTo>
                      <a:pt x="42" y="54"/>
                    </a:lnTo>
                    <a:lnTo>
                      <a:pt x="8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37" name="Freeform 6213"/>
              <p:cNvSpPr>
                <a:spLocks/>
              </p:cNvSpPr>
              <p:nvPr/>
            </p:nvSpPr>
            <p:spPr bwMode="auto">
              <a:xfrm>
                <a:off x="3054" y="3046"/>
                <a:ext cx="82" cy="200"/>
              </a:xfrm>
              <a:custGeom>
                <a:avLst/>
                <a:gdLst/>
                <a:ahLst/>
                <a:cxnLst>
                  <a:cxn ang="0">
                    <a:pos x="82" y="0"/>
                  </a:cxn>
                  <a:cxn ang="0">
                    <a:pos x="40" y="98"/>
                  </a:cxn>
                  <a:cxn ang="0">
                    <a:pos x="0" y="200"/>
                  </a:cxn>
                  <a:cxn ang="0">
                    <a:pos x="44" y="112"/>
                  </a:cxn>
                  <a:cxn ang="0">
                    <a:pos x="82" y="0"/>
                  </a:cxn>
                </a:cxnLst>
                <a:rect l="0" t="0" r="r" b="b"/>
                <a:pathLst>
                  <a:path w="82" h="200">
                    <a:moveTo>
                      <a:pt x="82" y="0"/>
                    </a:moveTo>
                    <a:lnTo>
                      <a:pt x="40" y="98"/>
                    </a:lnTo>
                    <a:lnTo>
                      <a:pt x="0" y="200"/>
                    </a:lnTo>
                    <a:lnTo>
                      <a:pt x="44" y="112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00C8"/>
              </a:solidFill>
              <a:ln w="0">
                <a:solidFill>
                  <a:srgbClr val="0000C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38" name="Freeform 6214"/>
              <p:cNvSpPr>
                <a:spLocks/>
              </p:cNvSpPr>
              <p:nvPr/>
            </p:nvSpPr>
            <p:spPr bwMode="auto">
              <a:xfrm>
                <a:off x="3054" y="3046"/>
                <a:ext cx="82" cy="200"/>
              </a:xfrm>
              <a:custGeom>
                <a:avLst/>
                <a:gdLst/>
                <a:ahLst/>
                <a:cxnLst>
                  <a:cxn ang="0">
                    <a:pos x="82" y="0"/>
                  </a:cxn>
                  <a:cxn ang="0">
                    <a:pos x="40" y="98"/>
                  </a:cxn>
                  <a:cxn ang="0">
                    <a:pos x="0" y="200"/>
                  </a:cxn>
                  <a:cxn ang="0">
                    <a:pos x="44" y="112"/>
                  </a:cxn>
                  <a:cxn ang="0">
                    <a:pos x="82" y="0"/>
                  </a:cxn>
                </a:cxnLst>
                <a:rect l="0" t="0" r="r" b="b"/>
                <a:pathLst>
                  <a:path w="82" h="200">
                    <a:moveTo>
                      <a:pt x="82" y="0"/>
                    </a:moveTo>
                    <a:lnTo>
                      <a:pt x="40" y="98"/>
                    </a:lnTo>
                    <a:lnTo>
                      <a:pt x="0" y="200"/>
                    </a:lnTo>
                    <a:lnTo>
                      <a:pt x="44" y="112"/>
                    </a:lnTo>
                    <a:lnTo>
                      <a:pt x="8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39" name="Freeform 6215"/>
              <p:cNvSpPr>
                <a:spLocks/>
              </p:cNvSpPr>
              <p:nvPr/>
            </p:nvSpPr>
            <p:spPr bwMode="auto">
              <a:xfrm>
                <a:off x="3016" y="3158"/>
                <a:ext cx="82" cy="232"/>
              </a:xfrm>
              <a:custGeom>
                <a:avLst/>
                <a:gdLst/>
                <a:ahLst/>
                <a:cxnLst>
                  <a:cxn ang="0">
                    <a:pos x="82" y="0"/>
                  </a:cxn>
                  <a:cxn ang="0">
                    <a:pos x="38" y="88"/>
                  </a:cxn>
                  <a:cxn ang="0">
                    <a:pos x="0" y="232"/>
                  </a:cxn>
                  <a:cxn ang="0">
                    <a:pos x="42" y="170"/>
                  </a:cxn>
                  <a:cxn ang="0">
                    <a:pos x="82" y="0"/>
                  </a:cxn>
                </a:cxnLst>
                <a:rect l="0" t="0" r="r" b="b"/>
                <a:pathLst>
                  <a:path w="82" h="232">
                    <a:moveTo>
                      <a:pt x="82" y="0"/>
                    </a:moveTo>
                    <a:lnTo>
                      <a:pt x="38" y="88"/>
                    </a:lnTo>
                    <a:lnTo>
                      <a:pt x="0" y="232"/>
                    </a:lnTo>
                    <a:lnTo>
                      <a:pt x="42" y="170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B00F1"/>
              </a:solidFill>
              <a:ln w="0">
                <a:solidFill>
                  <a:srgbClr val="0B00F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40" name="Freeform 6216"/>
              <p:cNvSpPr>
                <a:spLocks/>
              </p:cNvSpPr>
              <p:nvPr/>
            </p:nvSpPr>
            <p:spPr bwMode="auto">
              <a:xfrm>
                <a:off x="3016" y="3158"/>
                <a:ext cx="82" cy="232"/>
              </a:xfrm>
              <a:custGeom>
                <a:avLst/>
                <a:gdLst/>
                <a:ahLst/>
                <a:cxnLst>
                  <a:cxn ang="0">
                    <a:pos x="82" y="0"/>
                  </a:cxn>
                  <a:cxn ang="0">
                    <a:pos x="38" y="88"/>
                  </a:cxn>
                  <a:cxn ang="0">
                    <a:pos x="0" y="232"/>
                  </a:cxn>
                  <a:cxn ang="0">
                    <a:pos x="42" y="170"/>
                  </a:cxn>
                  <a:cxn ang="0">
                    <a:pos x="82" y="0"/>
                  </a:cxn>
                </a:cxnLst>
                <a:rect l="0" t="0" r="r" b="b"/>
                <a:pathLst>
                  <a:path w="82" h="232">
                    <a:moveTo>
                      <a:pt x="82" y="0"/>
                    </a:moveTo>
                    <a:lnTo>
                      <a:pt x="38" y="88"/>
                    </a:lnTo>
                    <a:lnTo>
                      <a:pt x="0" y="232"/>
                    </a:lnTo>
                    <a:lnTo>
                      <a:pt x="42" y="170"/>
                    </a:lnTo>
                    <a:lnTo>
                      <a:pt x="8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41" name="Freeform 6217"/>
              <p:cNvSpPr>
                <a:spLocks/>
              </p:cNvSpPr>
              <p:nvPr/>
            </p:nvSpPr>
            <p:spPr bwMode="auto">
              <a:xfrm>
                <a:off x="2976" y="3328"/>
                <a:ext cx="82" cy="228"/>
              </a:xfrm>
              <a:custGeom>
                <a:avLst/>
                <a:gdLst/>
                <a:ahLst/>
                <a:cxnLst>
                  <a:cxn ang="0">
                    <a:pos x="82" y="0"/>
                  </a:cxn>
                  <a:cxn ang="0">
                    <a:pos x="40" y="62"/>
                  </a:cxn>
                  <a:cxn ang="0">
                    <a:pos x="0" y="228"/>
                  </a:cxn>
                  <a:cxn ang="0">
                    <a:pos x="40" y="202"/>
                  </a:cxn>
                  <a:cxn ang="0">
                    <a:pos x="82" y="0"/>
                  </a:cxn>
                </a:cxnLst>
                <a:rect l="0" t="0" r="r" b="b"/>
                <a:pathLst>
                  <a:path w="82" h="228">
                    <a:moveTo>
                      <a:pt x="82" y="0"/>
                    </a:moveTo>
                    <a:lnTo>
                      <a:pt x="40" y="62"/>
                    </a:lnTo>
                    <a:lnTo>
                      <a:pt x="0" y="228"/>
                    </a:lnTo>
                    <a:lnTo>
                      <a:pt x="40" y="202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3A00F5"/>
              </a:solidFill>
              <a:ln w="0">
                <a:solidFill>
                  <a:srgbClr val="3A00F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42" name="Freeform 6218"/>
              <p:cNvSpPr>
                <a:spLocks/>
              </p:cNvSpPr>
              <p:nvPr/>
            </p:nvSpPr>
            <p:spPr bwMode="auto">
              <a:xfrm>
                <a:off x="2976" y="3328"/>
                <a:ext cx="82" cy="228"/>
              </a:xfrm>
              <a:custGeom>
                <a:avLst/>
                <a:gdLst/>
                <a:ahLst/>
                <a:cxnLst>
                  <a:cxn ang="0">
                    <a:pos x="82" y="0"/>
                  </a:cxn>
                  <a:cxn ang="0">
                    <a:pos x="40" y="62"/>
                  </a:cxn>
                  <a:cxn ang="0">
                    <a:pos x="0" y="228"/>
                  </a:cxn>
                  <a:cxn ang="0">
                    <a:pos x="40" y="202"/>
                  </a:cxn>
                  <a:cxn ang="0">
                    <a:pos x="82" y="0"/>
                  </a:cxn>
                </a:cxnLst>
                <a:rect l="0" t="0" r="r" b="b"/>
                <a:pathLst>
                  <a:path w="82" h="228">
                    <a:moveTo>
                      <a:pt x="82" y="0"/>
                    </a:moveTo>
                    <a:lnTo>
                      <a:pt x="40" y="62"/>
                    </a:lnTo>
                    <a:lnTo>
                      <a:pt x="0" y="228"/>
                    </a:lnTo>
                    <a:lnTo>
                      <a:pt x="40" y="202"/>
                    </a:lnTo>
                    <a:lnTo>
                      <a:pt x="8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43" name="Freeform 6219"/>
              <p:cNvSpPr>
                <a:spLocks/>
              </p:cNvSpPr>
              <p:nvPr/>
            </p:nvSpPr>
            <p:spPr bwMode="auto">
              <a:xfrm>
                <a:off x="2936" y="3530"/>
                <a:ext cx="80" cy="158"/>
              </a:xfrm>
              <a:custGeom>
                <a:avLst/>
                <a:gdLst/>
                <a:ahLst/>
                <a:cxnLst>
                  <a:cxn ang="0">
                    <a:pos x="80" y="0"/>
                  </a:cxn>
                  <a:cxn ang="0">
                    <a:pos x="40" y="26"/>
                  </a:cxn>
                  <a:cxn ang="0">
                    <a:pos x="0" y="152"/>
                  </a:cxn>
                  <a:cxn ang="0">
                    <a:pos x="40" y="158"/>
                  </a:cxn>
                  <a:cxn ang="0">
                    <a:pos x="80" y="0"/>
                  </a:cxn>
                </a:cxnLst>
                <a:rect l="0" t="0" r="r" b="b"/>
                <a:pathLst>
                  <a:path w="80" h="158">
                    <a:moveTo>
                      <a:pt x="80" y="0"/>
                    </a:moveTo>
                    <a:lnTo>
                      <a:pt x="40" y="26"/>
                    </a:lnTo>
                    <a:lnTo>
                      <a:pt x="0" y="152"/>
                    </a:lnTo>
                    <a:lnTo>
                      <a:pt x="40" y="15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4300EB"/>
              </a:solidFill>
              <a:ln w="0">
                <a:solidFill>
                  <a:srgbClr val="4300E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44" name="Freeform 6220"/>
              <p:cNvSpPr>
                <a:spLocks/>
              </p:cNvSpPr>
              <p:nvPr/>
            </p:nvSpPr>
            <p:spPr bwMode="auto">
              <a:xfrm>
                <a:off x="2936" y="3530"/>
                <a:ext cx="80" cy="158"/>
              </a:xfrm>
              <a:custGeom>
                <a:avLst/>
                <a:gdLst/>
                <a:ahLst/>
                <a:cxnLst>
                  <a:cxn ang="0">
                    <a:pos x="80" y="0"/>
                  </a:cxn>
                  <a:cxn ang="0">
                    <a:pos x="40" y="26"/>
                  </a:cxn>
                  <a:cxn ang="0">
                    <a:pos x="0" y="152"/>
                  </a:cxn>
                  <a:cxn ang="0">
                    <a:pos x="40" y="158"/>
                  </a:cxn>
                  <a:cxn ang="0">
                    <a:pos x="80" y="0"/>
                  </a:cxn>
                </a:cxnLst>
                <a:rect l="0" t="0" r="r" b="b"/>
                <a:pathLst>
                  <a:path w="80" h="158">
                    <a:moveTo>
                      <a:pt x="80" y="0"/>
                    </a:moveTo>
                    <a:lnTo>
                      <a:pt x="40" y="26"/>
                    </a:lnTo>
                    <a:lnTo>
                      <a:pt x="0" y="152"/>
                    </a:lnTo>
                    <a:lnTo>
                      <a:pt x="40" y="158"/>
                    </a:lnTo>
                    <a:lnTo>
                      <a:pt x="8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45" name="Freeform 6221"/>
              <p:cNvSpPr>
                <a:spLocks/>
              </p:cNvSpPr>
              <p:nvPr/>
            </p:nvSpPr>
            <p:spPr bwMode="auto">
              <a:xfrm>
                <a:off x="2896" y="3682"/>
                <a:ext cx="80" cy="60"/>
              </a:xfrm>
              <a:custGeom>
                <a:avLst/>
                <a:gdLst/>
                <a:ahLst/>
                <a:cxnLst>
                  <a:cxn ang="0">
                    <a:pos x="80" y="6"/>
                  </a:cxn>
                  <a:cxn ang="0">
                    <a:pos x="40" y="0"/>
                  </a:cxn>
                  <a:cxn ang="0">
                    <a:pos x="0" y="42"/>
                  </a:cxn>
                  <a:cxn ang="0">
                    <a:pos x="40" y="60"/>
                  </a:cxn>
                  <a:cxn ang="0">
                    <a:pos x="80" y="6"/>
                  </a:cxn>
                </a:cxnLst>
                <a:rect l="0" t="0" r="r" b="b"/>
                <a:pathLst>
                  <a:path w="80" h="60">
                    <a:moveTo>
                      <a:pt x="80" y="6"/>
                    </a:moveTo>
                    <a:lnTo>
                      <a:pt x="40" y="0"/>
                    </a:lnTo>
                    <a:lnTo>
                      <a:pt x="0" y="42"/>
                    </a:lnTo>
                    <a:lnTo>
                      <a:pt x="40" y="60"/>
                    </a:lnTo>
                    <a:lnTo>
                      <a:pt x="80" y="6"/>
                    </a:lnTo>
                    <a:close/>
                  </a:path>
                </a:pathLst>
              </a:custGeom>
              <a:solidFill>
                <a:srgbClr val="0349AD"/>
              </a:solidFill>
              <a:ln w="0">
                <a:solidFill>
                  <a:srgbClr val="0349A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46" name="Freeform 6222"/>
              <p:cNvSpPr>
                <a:spLocks/>
              </p:cNvSpPr>
              <p:nvPr/>
            </p:nvSpPr>
            <p:spPr bwMode="auto">
              <a:xfrm>
                <a:off x="2896" y="3682"/>
                <a:ext cx="80" cy="60"/>
              </a:xfrm>
              <a:custGeom>
                <a:avLst/>
                <a:gdLst/>
                <a:ahLst/>
                <a:cxnLst>
                  <a:cxn ang="0">
                    <a:pos x="80" y="6"/>
                  </a:cxn>
                  <a:cxn ang="0">
                    <a:pos x="40" y="0"/>
                  </a:cxn>
                  <a:cxn ang="0">
                    <a:pos x="0" y="42"/>
                  </a:cxn>
                  <a:cxn ang="0">
                    <a:pos x="40" y="60"/>
                  </a:cxn>
                  <a:cxn ang="0">
                    <a:pos x="80" y="6"/>
                  </a:cxn>
                </a:cxnLst>
                <a:rect l="0" t="0" r="r" b="b"/>
                <a:pathLst>
                  <a:path w="80" h="60">
                    <a:moveTo>
                      <a:pt x="80" y="6"/>
                    </a:moveTo>
                    <a:lnTo>
                      <a:pt x="40" y="0"/>
                    </a:lnTo>
                    <a:lnTo>
                      <a:pt x="0" y="42"/>
                    </a:lnTo>
                    <a:lnTo>
                      <a:pt x="40" y="60"/>
                    </a:lnTo>
                    <a:lnTo>
                      <a:pt x="80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47" name="Line 6223"/>
              <p:cNvSpPr>
                <a:spLocks noChangeShapeType="1"/>
              </p:cNvSpPr>
              <p:nvPr/>
            </p:nvSpPr>
            <p:spPr bwMode="auto">
              <a:xfrm flipV="1">
                <a:off x="2936" y="3306"/>
                <a:ext cx="958" cy="436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48" name="Line 6224"/>
              <p:cNvSpPr>
                <a:spLocks noChangeShapeType="1"/>
              </p:cNvSpPr>
              <p:nvPr/>
            </p:nvSpPr>
            <p:spPr bwMode="auto">
              <a:xfrm flipV="1">
                <a:off x="3190" y="3614"/>
                <a:ext cx="1" cy="12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49" name="Freeform 6225"/>
              <p:cNvSpPr>
                <a:spLocks noEditPoints="1"/>
              </p:cNvSpPr>
              <p:nvPr/>
            </p:nvSpPr>
            <p:spPr bwMode="auto">
              <a:xfrm>
                <a:off x="3132" y="3660"/>
                <a:ext cx="40" cy="66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" y="24"/>
                  </a:cxn>
                  <a:cxn ang="0">
                    <a:pos x="4" y="14"/>
                  </a:cxn>
                  <a:cxn ang="0">
                    <a:pos x="8" y="8"/>
                  </a:cxn>
                  <a:cxn ang="0">
                    <a:pos x="12" y="2"/>
                  </a:cxn>
                  <a:cxn ang="0">
                    <a:pos x="16" y="0"/>
                  </a:cxn>
                  <a:cxn ang="0">
                    <a:pos x="20" y="0"/>
                  </a:cxn>
                  <a:cxn ang="0">
                    <a:pos x="26" y="0"/>
                  </a:cxn>
                  <a:cxn ang="0">
                    <a:pos x="30" y="4"/>
                  </a:cxn>
                  <a:cxn ang="0">
                    <a:pos x="34" y="8"/>
                  </a:cxn>
                  <a:cxn ang="0">
                    <a:pos x="38" y="14"/>
                  </a:cxn>
                  <a:cxn ang="0">
                    <a:pos x="40" y="22"/>
                  </a:cxn>
                  <a:cxn ang="0">
                    <a:pos x="40" y="32"/>
                  </a:cxn>
                  <a:cxn ang="0">
                    <a:pos x="40" y="42"/>
                  </a:cxn>
                  <a:cxn ang="0">
                    <a:pos x="38" y="52"/>
                  </a:cxn>
                  <a:cxn ang="0">
                    <a:pos x="34" y="58"/>
                  </a:cxn>
                  <a:cxn ang="0">
                    <a:pos x="30" y="62"/>
                  </a:cxn>
                  <a:cxn ang="0">
                    <a:pos x="24" y="64"/>
                  </a:cxn>
                  <a:cxn ang="0">
                    <a:pos x="20" y="66"/>
                  </a:cxn>
                  <a:cxn ang="0">
                    <a:pos x="14" y="64"/>
                  </a:cxn>
                  <a:cxn ang="0">
                    <a:pos x="10" y="62"/>
                  </a:cxn>
                  <a:cxn ang="0">
                    <a:pos x="6" y="56"/>
                  </a:cxn>
                  <a:cxn ang="0">
                    <a:pos x="2" y="48"/>
                  </a:cxn>
                  <a:cxn ang="0">
                    <a:pos x="2" y="42"/>
                  </a:cxn>
                  <a:cxn ang="0">
                    <a:pos x="0" y="34"/>
                  </a:cxn>
                  <a:cxn ang="0">
                    <a:pos x="10" y="34"/>
                  </a:cxn>
                  <a:cxn ang="0">
                    <a:pos x="10" y="46"/>
                  </a:cxn>
                  <a:cxn ang="0">
                    <a:pos x="12" y="56"/>
                  </a:cxn>
                  <a:cxn ang="0">
                    <a:pos x="14" y="60"/>
                  </a:cxn>
                  <a:cxn ang="0">
                    <a:pos x="18" y="62"/>
                  </a:cxn>
                  <a:cxn ang="0">
                    <a:pos x="20" y="62"/>
                  </a:cxn>
                  <a:cxn ang="0">
                    <a:pos x="22" y="62"/>
                  </a:cxn>
                  <a:cxn ang="0">
                    <a:pos x="26" y="60"/>
                  </a:cxn>
                  <a:cxn ang="0">
                    <a:pos x="28" y="58"/>
                  </a:cxn>
                  <a:cxn ang="0">
                    <a:pos x="30" y="52"/>
                  </a:cxn>
                  <a:cxn ang="0">
                    <a:pos x="30" y="46"/>
                  </a:cxn>
                  <a:cxn ang="0">
                    <a:pos x="32" y="40"/>
                  </a:cxn>
                  <a:cxn ang="0">
                    <a:pos x="32" y="30"/>
                  </a:cxn>
                  <a:cxn ang="0">
                    <a:pos x="32" y="20"/>
                  </a:cxn>
                  <a:cxn ang="0">
                    <a:pos x="30" y="12"/>
                  </a:cxn>
                  <a:cxn ang="0">
                    <a:pos x="28" y="8"/>
                  </a:cxn>
                  <a:cxn ang="0">
                    <a:pos x="26" y="4"/>
                  </a:cxn>
                  <a:cxn ang="0">
                    <a:pos x="24" y="4"/>
                  </a:cxn>
                  <a:cxn ang="0">
                    <a:pos x="20" y="2"/>
                  </a:cxn>
                  <a:cxn ang="0">
                    <a:pos x="18" y="4"/>
                  </a:cxn>
                  <a:cxn ang="0">
                    <a:pos x="16" y="6"/>
                  </a:cxn>
                  <a:cxn ang="0">
                    <a:pos x="12" y="10"/>
                  </a:cxn>
                  <a:cxn ang="0">
                    <a:pos x="10" y="18"/>
                  </a:cxn>
                  <a:cxn ang="0">
                    <a:pos x="10" y="26"/>
                  </a:cxn>
                  <a:cxn ang="0">
                    <a:pos x="10" y="34"/>
                  </a:cxn>
                </a:cxnLst>
                <a:rect l="0" t="0" r="r" b="b"/>
                <a:pathLst>
                  <a:path w="40" h="66">
                    <a:moveTo>
                      <a:pt x="0" y="34"/>
                    </a:moveTo>
                    <a:lnTo>
                      <a:pt x="2" y="24"/>
                    </a:lnTo>
                    <a:lnTo>
                      <a:pt x="4" y="14"/>
                    </a:lnTo>
                    <a:lnTo>
                      <a:pt x="8" y="8"/>
                    </a:lnTo>
                    <a:lnTo>
                      <a:pt x="12" y="2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6" y="0"/>
                    </a:lnTo>
                    <a:lnTo>
                      <a:pt x="30" y="4"/>
                    </a:lnTo>
                    <a:lnTo>
                      <a:pt x="34" y="8"/>
                    </a:lnTo>
                    <a:lnTo>
                      <a:pt x="38" y="14"/>
                    </a:lnTo>
                    <a:lnTo>
                      <a:pt x="40" y="22"/>
                    </a:lnTo>
                    <a:lnTo>
                      <a:pt x="40" y="32"/>
                    </a:lnTo>
                    <a:lnTo>
                      <a:pt x="40" y="42"/>
                    </a:lnTo>
                    <a:lnTo>
                      <a:pt x="38" y="52"/>
                    </a:lnTo>
                    <a:lnTo>
                      <a:pt x="34" y="58"/>
                    </a:lnTo>
                    <a:lnTo>
                      <a:pt x="30" y="62"/>
                    </a:lnTo>
                    <a:lnTo>
                      <a:pt x="24" y="64"/>
                    </a:lnTo>
                    <a:lnTo>
                      <a:pt x="20" y="66"/>
                    </a:lnTo>
                    <a:lnTo>
                      <a:pt x="14" y="64"/>
                    </a:lnTo>
                    <a:lnTo>
                      <a:pt x="10" y="62"/>
                    </a:lnTo>
                    <a:lnTo>
                      <a:pt x="6" y="56"/>
                    </a:lnTo>
                    <a:lnTo>
                      <a:pt x="2" y="48"/>
                    </a:lnTo>
                    <a:lnTo>
                      <a:pt x="2" y="42"/>
                    </a:lnTo>
                    <a:lnTo>
                      <a:pt x="0" y="34"/>
                    </a:lnTo>
                    <a:close/>
                    <a:moveTo>
                      <a:pt x="10" y="34"/>
                    </a:moveTo>
                    <a:lnTo>
                      <a:pt x="10" y="46"/>
                    </a:lnTo>
                    <a:lnTo>
                      <a:pt x="12" y="56"/>
                    </a:lnTo>
                    <a:lnTo>
                      <a:pt x="14" y="60"/>
                    </a:lnTo>
                    <a:lnTo>
                      <a:pt x="18" y="62"/>
                    </a:lnTo>
                    <a:lnTo>
                      <a:pt x="20" y="62"/>
                    </a:lnTo>
                    <a:lnTo>
                      <a:pt x="22" y="62"/>
                    </a:lnTo>
                    <a:lnTo>
                      <a:pt x="26" y="60"/>
                    </a:lnTo>
                    <a:lnTo>
                      <a:pt x="28" y="58"/>
                    </a:lnTo>
                    <a:lnTo>
                      <a:pt x="30" y="52"/>
                    </a:lnTo>
                    <a:lnTo>
                      <a:pt x="30" y="46"/>
                    </a:lnTo>
                    <a:lnTo>
                      <a:pt x="32" y="40"/>
                    </a:lnTo>
                    <a:lnTo>
                      <a:pt x="32" y="30"/>
                    </a:lnTo>
                    <a:lnTo>
                      <a:pt x="32" y="20"/>
                    </a:lnTo>
                    <a:lnTo>
                      <a:pt x="30" y="12"/>
                    </a:lnTo>
                    <a:lnTo>
                      <a:pt x="28" y="8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0" y="2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2" y="10"/>
                    </a:lnTo>
                    <a:lnTo>
                      <a:pt x="10" y="18"/>
                    </a:lnTo>
                    <a:lnTo>
                      <a:pt x="10" y="26"/>
                    </a:lnTo>
                    <a:lnTo>
                      <a:pt x="1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50" name="Freeform 6226"/>
              <p:cNvSpPr>
                <a:spLocks/>
              </p:cNvSpPr>
              <p:nvPr/>
            </p:nvSpPr>
            <p:spPr bwMode="auto">
              <a:xfrm>
                <a:off x="3184" y="3714"/>
                <a:ext cx="10" cy="1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8" y="2"/>
                  </a:cxn>
                  <a:cxn ang="0">
                    <a:pos x="10" y="2"/>
                  </a:cxn>
                  <a:cxn ang="0">
                    <a:pos x="10" y="4"/>
                  </a:cxn>
                  <a:cxn ang="0">
                    <a:pos x="10" y="6"/>
                  </a:cxn>
                  <a:cxn ang="0">
                    <a:pos x="10" y="8"/>
                  </a:cxn>
                  <a:cxn ang="0">
                    <a:pos x="8" y="10"/>
                  </a:cxn>
                  <a:cxn ang="0">
                    <a:pos x="8" y="12"/>
                  </a:cxn>
                  <a:cxn ang="0">
                    <a:pos x="6" y="12"/>
                  </a:cxn>
                  <a:cxn ang="0">
                    <a:pos x="2" y="12"/>
                  </a:cxn>
                  <a:cxn ang="0">
                    <a:pos x="2" y="10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6" y="0"/>
                  </a:cxn>
                </a:cxnLst>
                <a:rect l="0" t="0" r="r" b="b"/>
                <a:pathLst>
                  <a:path w="10" h="12">
                    <a:moveTo>
                      <a:pt x="6" y="0"/>
                    </a:moveTo>
                    <a:lnTo>
                      <a:pt x="8" y="2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51" name="Freeform 6227"/>
              <p:cNvSpPr>
                <a:spLocks/>
              </p:cNvSpPr>
              <p:nvPr/>
            </p:nvSpPr>
            <p:spPr bwMode="auto">
              <a:xfrm>
                <a:off x="3202" y="3660"/>
                <a:ext cx="42" cy="64"/>
              </a:xfrm>
              <a:custGeom>
                <a:avLst/>
                <a:gdLst/>
                <a:ahLst/>
                <a:cxnLst>
                  <a:cxn ang="0">
                    <a:pos x="42" y="52"/>
                  </a:cxn>
                  <a:cxn ang="0">
                    <a:pos x="38" y="64"/>
                  </a:cxn>
                  <a:cxn ang="0">
                    <a:pos x="0" y="64"/>
                  </a:cxn>
                  <a:cxn ang="0">
                    <a:pos x="0" y="64"/>
                  </a:cxn>
                  <a:cxn ang="0">
                    <a:pos x="10" y="54"/>
                  </a:cxn>
                  <a:cxn ang="0">
                    <a:pos x="18" y="46"/>
                  </a:cxn>
                  <a:cxn ang="0">
                    <a:pos x="24" y="38"/>
                  </a:cxn>
                  <a:cxn ang="0">
                    <a:pos x="28" y="32"/>
                  </a:cxn>
                  <a:cxn ang="0">
                    <a:pos x="30" y="26"/>
                  </a:cxn>
                  <a:cxn ang="0">
                    <a:pos x="30" y="20"/>
                  </a:cxn>
                  <a:cxn ang="0">
                    <a:pos x="30" y="16"/>
                  </a:cxn>
                  <a:cxn ang="0">
                    <a:pos x="26" y="10"/>
                  </a:cxn>
                  <a:cxn ang="0">
                    <a:pos x="22" y="8"/>
                  </a:cxn>
                  <a:cxn ang="0">
                    <a:pos x="18" y="6"/>
                  </a:cxn>
                  <a:cxn ang="0">
                    <a:pos x="14" y="8"/>
                  </a:cxn>
                  <a:cxn ang="0">
                    <a:pos x="10" y="10"/>
                  </a:cxn>
                  <a:cxn ang="0">
                    <a:pos x="6" y="14"/>
                  </a:cxn>
                  <a:cxn ang="0">
                    <a:pos x="4" y="18"/>
                  </a:cxn>
                  <a:cxn ang="0">
                    <a:pos x="2" y="18"/>
                  </a:cxn>
                  <a:cxn ang="0">
                    <a:pos x="4" y="10"/>
                  </a:cxn>
                  <a:cxn ang="0">
                    <a:pos x="8" y="4"/>
                  </a:cxn>
                  <a:cxn ang="0">
                    <a:pos x="14" y="2"/>
                  </a:cxn>
                  <a:cxn ang="0">
                    <a:pos x="20" y="0"/>
                  </a:cxn>
                  <a:cxn ang="0">
                    <a:pos x="28" y="2"/>
                  </a:cxn>
                  <a:cxn ang="0">
                    <a:pos x="34" y="4"/>
                  </a:cxn>
                  <a:cxn ang="0">
                    <a:pos x="38" y="10"/>
                  </a:cxn>
                  <a:cxn ang="0">
                    <a:pos x="38" y="16"/>
                  </a:cxn>
                  <a:cxn ang="0">
                    <a:pos x="38" y="22"/>
                  </a:cxn>
                  <a:cxn ang="0">
                    <a:pos x="36" y="26"/>
                  </a:cxn>
                  <a:cxn ang="0">
                    <a:pos x="32" y="34"/>
                  </a:cxn>
                  <a:cxn ang="0">
                    <a:pos x="24" y="42"/>
                  </a:cxn>
                  <a:cxn ang="0">
                    <a:pos x="18" y="50"/>
                  </a:cxn>
                  <a:cxn ang="0">
                    <a:pos x="12" y="54"/>
                  </a:cxn>
                  <a:cxn ang="0">
                    <a:pos x="10" y="58"/>
                  </a:cxn>
                  <a:cxn ang="0">
                    <a:pos x="26" y="58"/>
                  </a:cxn>
                  <a:cxn ang="0">
                    <a:pos x="32" y="58"/>
                  </a:cxn>
                  <a:cxn ang="0">
                    <a:pos x="34" y="58"/>
                  </a:cxn>
                  <a:cxn ang="0">
                    <a:pos x="36" y="56"/>
                  </a:cxn>
                  <a:cxn ang="0">
                    <a:pos x="38" y="56"/>
                  </a:cxn>
                  <a:cxn ang="0">
                    <a:pos x="40" y="54"/>
                  </a:cxn>
                  <a:cxn ang="0">
                    <a:pos x="40" y="52"/>
                  </a:cxn>
                  <a:cxn ang="0">
                    <a:pos x="42" y="52"/>
                  </a:cxn>
                </a:cxnLst>
                <a:rect l="0" t="0" r="r" b="b"/>
                <a:pathLst>
                  <a:path w="42" h="64">
                    <a:moveTo>
                      <a:pt x="42" y="52"/>
                    </a:moveTo>
                    <a:lnTo>
                      <a:pt x="38" y="64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10" y="54"/>
                    </a:lnTo>
                    <a:lnTo>
                      <a:pt x="18" y="46"/>
                    </a:lnTo>
                    <a:lnTo>
                      <a:pt x="24" y="38"/>
                    </a:lnTo>
                    <a:lnTo>
                      <a:pt x="28" y="32"/>
                    </a:lnTo>
                    <a:lnTo>
                      <a:pt x="30" y="26"/>
                    </a:lnTo>
                    <a:lnTo>
                      <a:pt x="30" y="20"/>
                    </a:lnTo>
                    <a:lnTo>
                      <a:pt x="30" y="16"/>
                    </a:lnTo>
                    <a:lnTo>
                      <a:pt x="26" y="10"/>
                    </a:lnTo>
                    <a:lnTo>
                      <a:pt x="22" y="8"/>
                    </a:lnTo>
                    <a:lnTo>
                      <a:pt x="18" y="6"/>
                    </a:lnTo>
                    <a:lnTo>
                      <a:pt x="14" y="8"/>
                    </a:lnTo>
                    <a:lnTo>
                      <a:pt x="10" y="10"/>
                    </a:lnTo>
                    <a:lnTo>
                      <a:pt x="6" y="14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2"/>
                    </a:lnTo>
                    <a:lnTo>
                      <a:pt x="20" y="0"/>
                    </a:lnTo>
                    <a:lnTo>
                      <a:pt x="28" y="2"/>
                    </a:lnTo>
                    <a:lnTo>
                      <a:pt x="34" y="4"/>
                    </a:lnTo>
                    <a:lnTo>
                      <a:pt x="38" y="10"/>
                    </a:lnTo>
                    <a:lnTo>
                      <a:pt x="38" y="16"/>
                    </a:lnTo>
                    <a:lnTo>
                      <a:pt x="38" y="22"/>
                    </a:lnTo>
                    <a:lnTo>
                      <a:pt x="36" y="26"/>
                    </a:lnTo>
                    <a:lnTo>
                      <a:pt x="32" y="34"/>
                    </a:lnTo>
                    <a:lnTo>
                      <a:pt x="24" y="42"/>
                    </a:lnTo>
                    <a:lnTo>
                      <a:pt x="18" y="50"/>
                    </a:lnTo>
                    <a:lnTo>
                      <a:pt x="12" y="54"/>
                    </a:lnTo>
                    <a:lnTo>
                      <a:pt x="10" y="58"/>
                    </a:lnTo>
                    <a:lnTo>
                      <a:pt x="26" y="58"/>
                    </a:lnTo>
                    <a:lnTo>
                      <a:pt x="32" y="58"/>
                    </a:lnTo>
                    <a:lnTo>
                      <a:pt x="34" y="58"/>
                    </a:lnTo>
                    <a:lnTo>
                      <a:pt x="36" y="56"/>
                    </a:lnTo>
                    <a:lnTo>
                      <a:pt x="38" y="56"/>
                    </a:lnTo>
                    <a:lnTo>
                      <a:pt x="40" y="54"/>
                    </a:lnTo>
                    <a:lnTo>
                      <a:pt x="40" y="52"/>
                    </a:lnTo>
                    <a:lnTo>
                      <a:pt x="42" y="5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52" name="Line 6228"/>
              <p:cNvSpPr>
                <a:spLocks noChangeShapeType="1"/>
              </p:cNvSpPr>
              <p:nvPr/>
            </p:nvSpPr>
            <p:spPr bwMode="auto">
              <a:xfrm flipV="1">
                <a:off x="3406" y="3516"/>
                <a:ext cx="2" cy="12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53" name="Freeform 6229"/>
              <p:cNvSpPr>
                <a:spLocks noEditPoints="1"/>
              </p:cNvSpPr>
              <p:nvPr/>
            </p:nvSpPr>
            <p:spPr bwMode="auto">
              <a:xfrm>
                <a:off x="3346" y="3562"/>
                <a:ext cx="40" cy="6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2" y="22"/>
                  </a:cxn>
                  <a:cxn ang="0">
                    <a:pos x="4" y="14"/>
                  </a:cxn>
                  <a:cxn ang="0">
                    <a:pos x="8" y="8"/>
                  </a:cxn>
                  <a:cxn ang="0">
                    <a:pos x="12" y="2"/>
                  </a:cxn>
                  <a:cxn ang="0">
                    <a:pos x="16" y="0"/>
                  </a:cxn>
                  <a:cxn ang="0">
                    <a:pos x="22" y="0"/>
                  </a:cxn>
                  <a:cxn ang="0">
                    <a:pos x="26" y="0"/>
                  </a:cxn>
                  <a:cxn ang="0">
                    <a:pos x="30" y="2"/>
                  </a:cxn>
                  <a:cxn ang="0">
                    <a:pos x="34" y="6"/>
                  </a:cxn>
                  <a:cxn ang="0">
                    <a:pos x="38" y="14"/>
                  </a:cxn>
                  <a:cxn ang="0">
                    <a:pos x="40" y="22"/>
                  </a:cxn>
                  <a:cxn ang="0">
                    <a:pos x="40" y="32"/>
                  </a:cxn>
                  <a:cxn ang="0">
                    <a:pos x="40" y="42"/>
                  </a:cxn>
                  <a:cxn ang="0">
                    <a:pos x="38" y="50"/>
                  </a:cxn>
                  <a:cxn ang="0">
                    <a:pos x="34" y="58"/>
                  </a:cxn>
                  <a:cxn ang="0">
                    <a:pos x="30" y="62"/>
                  </a:cxn>
                  <a:cxn ang="0">
                    <a:pos x="26" y="64"/>
                  </a:cxn>
                  <a:cxn ang="0">
                    <a:pos x="20" y="66"/>
                  </a:cxn>
                  <a:cxn ang="0">
                    <a:pos x="16" y="64"/>
                  </a:cxn>
                  <a:cxn ang="0">
                    <a:pos x="10" y="60"/>
                  </a:cxn>
                  <a:cxn ang="0">
                    <a:pos x="6" y="54"/>
                  </a:cxn>
                  <a:cxn ang="0">
                    <a:pos x="4" y="48"/>
                  </a:cxn>
                  <a:cxn ang="0">
                    <a:pos x="2" y="40"/>
                  </a:cxn>
                  <a:cxn ang="0">
                    <a:pos x="0" y="32"/>
                  </a:cxn>
                  <a:cxn ang="0">
                    <a:pos x="10" y="34"/>
                  </a:cxn>
                  <a:cxn ang="0">
                    <a:pos x="10" y="46"/>
                  </a:cxn>
                  <a:cxn ang="0">
                    <a:pos x="14" y="56"/>
                  </a:cxn>
                  <a:cxn ang="0">
                    <a:pos x="16" y="60"/>
                  </a:cxn>
                  <a:cxn ang="0">
                    <a:pos x="18" y="62"/>
                  </a:cxn>
                  <a:cxn ang="0">
                    <a:pos x="20" y="62"/>
                  </a:cxn>
                  <a:cxn ang="0">
                    <a:pos x="24" y="62"/>
                  </a:cxn>
                  <a:cxn ang="0">
                    <a:pos x="26" y="60"/>
                  </a:cxn>
                  <a:cxn ang="0">
                    <a:pos x="28" y="58"/>
                  </a:cxn>
                  <a:cxn ang="0">
                    <a:pos x="30" y="52"/>
                  </a:cxn>
                  <a:cxn ang="0">
                    <a:pos x="32" y="46"/>
                  </a:cxn>
                  <a:cxn ang="0">
                    <a:pos x="32" y="38"/>
                  </a:cxn>
                  <a:cxn ang="0">
                    <a:pos x="32" y="30"/>
                  </a:cxn>
                  <a:cxn ang="0">
                    <a:pos x="32" y="20"/>
                  </a:cxn>
                  <a:cxn ang="0">
                    <a:pos x="30" y="12"/>
                  </a:cxn>
                  <a:cxn ang="0">
                    <a:pos x="28" y="8"/>
                  </a:cxn>
                  <a:cxn ang="0">
                    <a:pos x="26" y="4"/>
                  </a:cxn>
                  <a:cxn ang="0">
                    <a:pos x="24" y="2"/>
                  </a:cxn>
                  <a:cxn ang="0">
                    <a:pos x="22" y="2"/>
                  </a:cxn>
                  <a:cxn ang="0">
                    <a:pos x="18" y="4"/>
                  </a:cxn>
                  <a:cxn ang="0">
                    <a:pos x="16" y="6"/>
                  </a:cxn>
                  <a:cxn ang="0">
                    <a:pos x="12" y="10"/>
                  </a:cxn>
                  <a:cxn ang="0">
                    <a:pos x="12" y="18"/>
                  </a:cxn>
                  <a:cxn ang="0">
                    <a:pos x="10" y="26"/>
                  </a:cxn>
                  <a:cxn ang="0">
                    <a:pos x="10" y="34"/>
                  </a:cxn>
                </a:cxnLst>
                <a:rect l="0" t="0" r="r" b="b"/>
                <a:pathLst>
                  <a:path w="40" h="66">
                    <a:moveTo>
                      <a:pt x="0" y="32"/>
                    </a:moveTo>
                    <a:lnTo>
                      <a:pt x="2" y="22"/>
                    </a:lnTo>
                    <a:lnTo>
                      <a:pt x="4" y="14"/>
                    </a:lnTo>
                    <a:lnTo>
                      <a:pt x="8" y="8"/>
                    </a:lnTo>
                    <a:lnTo>
                      <a:pt x="12" y="2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6" y="0"/>
                    </a:lnTo>
                    <a:lnTo>
                      <a:pt x="30" y="2"/>
                    </a:lnTo>
                    <a:lnTo>
                      <a:pt x="34" y="6"/>
                    </a:lnTo>
                    <a:lnTo>
                      <a:pt x="38" y="14"/>
                    </a:lnTo>
                    <a:lnTo>
                      <a:pt x="40" y="22"/>
                    </a:lnTo>
                    <a:lnTo>
                      <a:pt x="40" y="32"/>
                    </a:lnTo>
                    <a:lnTo>
                      <a:pt x="40" y="42"/>
                    </a:lnTo>
                    <a:lnTo>
                      <a:pt x="38" y="50"/>
                    </a:lnTo>
                    <a:lnTo>
                      <a:pt x="34" y="58"/>
                    </a:lnTo>
                    <a:lnTo>
                      <a:pt x="30" y="62"/>
                    </a:lnTo>
                    <a:lnTo>
                      <a:pt x="26" y="64"/>
                    </a:lnTo>
                    <a:lnTo>
                      <a:pt x="20" y="66"/>
                    </a:lnTo>
                    <a:lnTo>
                      <a:pt x="16" y="64"/>
                    </a:lnTo>
                    <a:lnTo>
                      <a:pt x="10" y="60"/>
                    </a:lnTo>
                    <a:lnTo>
                      <a:pt x="6" y="54"/>
                    </a:lnTo>
                    <a:lnTo>
                      <a:pt x="4" y="48"/>
                    </a:lnTo>
                    <a:lnTo>
                      <a:pt x="2" y="40"/>
                    </a:lnTo>
                    <a:lnTo>
                      <a:pt x="0" y="32"/>
                    </a:lnTo>
                    <a:close/>
                    <a:moveTo>
                      <a:pt x="10" y="34"/>
                    </a:moveTo>
                    <a:lnTo>
                      <a:pt x="10" y="46"/>
                    </a:lnTo>
                    <a:lnTo>
                      <a:pt x="14" y="56"/>
                    </a:lnTo>
                    <a:lnTo>
                      <a:pt x="16" y="60"/>
                    </a:lnTo>
                    <a:lnTo>
                      <a:pt x="18" y="62"/>
                    </a:lnTo>
                    <a:lnTo>
                      <a:pt x="20" y="62"/>
                    </a:lnTo>
                    <a:lnTo>
                      <a:pt x="24" y="62"/>
                    </a:lnTo>
                    <a:lnTo>
                      <a:pt x="26" y="60"/>
                    </a:lnTo>
                    <a:lnTo>
                      <a:pt x="28" y="58"/>
                    </a:lnTo>
                    <a:lnTo>
                      <a:pt x="30" y="52"/>
                    </a:lnTo>
                    <a:lnTo>
                      <a:pt x="32" y="46"/>
                    </a:lnTo>
                    <a:lnTo>
                      <a:pt x="32" y="38"/>
                    </a:lnTo>
                    <a:lnTo>
                      <a:pt x="32" y="30"/>
                    </a:lnTo>
                    <a:lnTo>
                      <a:pt x="32" y="20"/>
                    </a:lnTo>
                    <a:lnTo>
                      <a:pt x="30" y="12"/>
                    </a:lnTo>
                    <a:lnTo>
                      <a:pt x="28" y="8"/>
                    </a:lnTo>
                    <a:lnTo>
                      <a:pt x="26" y="4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2" y="10"/>
                    </a:lnTo>
                    <a:lnTo>
                      <a:pt x="12" y="18"/>
                    </a:lnTo>
                    <a:lnTo>
                      <a:pt x="10" y="26"/>
                    </a:lnTo>
                    <a:lnTo>
                      <a:pt x="1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54" name="Freeform 6230"/>
              <p:cNvSpPr>
                <a:spLocks/>
              </p:cNvSpPr>
              <p:nvPr/>
            </p:nvSpPr>
            <p:spPr bwMode="auto">
              <a:xfrm>
                <a:off x="3398" y="3616"/>
                <a:ext cx="10" cy="1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8" y="0"/>
                  </a:cxn>
                  <a:cxn ang="0">
                    <a:pos x="10" y="2"/>
                  </a:cxn>
                  <a:cxn ang="0">
                    <a:pos x="10" y="4"/>
                  </a:cxn>
                  <a:cxn ang="0">
                    <a:pos x="10" y="6"/>
                  </a:cxn>
                  <a:cxn ang="0">
                    <a:pos x="10" y="8"/>
                  </a:cxn>
                  <a:cxn ang="0">
                    <a:pos x="10" y="10"/>
                  </a:cxn>
                  <a:cxn ang="0">
                    <a:pos x="8" y="12"/>
                  </a:cxn>
                  <a:cxn ang="0">
                    <a:pos x="6" y="12"/>
                  </a:cxn>
                  <a:cxn ang="0">
                    <a:pos x="4" y="12"/>
                  </a:cxn>
                  <a:cxn ang="0">
                    <a:pos x="2" y="10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6" y="0"/>
                  </a:cxn>
                </a:cxnLst>
                <a:rect l="0" t="0" r="r" b="b"/>
                <a:pathLst>
                  <a:path w="10" h="12">
                    <a:moveTo>
                      <a:pt x="6" y="0"/>
                    </a:moveTo>
                    <a:lnTo>
                      <a:pt x="8" y="0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55" name="Freeform 6231"/>
              <p:cNvSpPr>
                <a:spLocks noEditPoints="1"/>
              </p:cNvSpPr>
              <p:nvPr/>
            </p:nvSpPr>
            <p:spPr bwMode="auto">
              <a:xfrm>
                <a:off x="3416" y="3562"/>
                <a:ext cx="42" cy="64"/>
              </a:xfrm>
              <a:custGeom>
                <a:avLst/>
                <a:gdLst/>
                <a:ahLst/>
                <a:cxnLst>
                  <a:cxn ang="0">
                    <a:pos x="42" y="42"/>
                  </a:cxn>
                  <a:cxn ang="0">
                    <a:pos x="42" y="48"/>
                  </a:cxn>
                  <a:cxn ang="0">
                    <a:pos x="34" y="48"/>
                  </a:cxn>
                  <a:cxn ang="0">
                    <a:pos x="34" y="64"/>
                  </a:cxn>
                  <a:cxn ang="0">
                    <a:pos x="26" y="64"/>
                  </a:cxn>
                  <a:cxn ang="0">
                    <a:pos x="26" y="48"/>
                  </a:cxn>
                  <a:cxn ang="0">
                    <a:pos x="0" y="48"/>
                  </a:cxn>
                  <a:cxn ang="0">
                    <a:pos x="0" y="42"/>
                  </a:cxn>
                  <a:cxn ang="0">
                    <a:pos x="28" y="0"/>
                  </a:cxn>
                  <a:cxn ang="0">
                    <a:pos x="34" y="0"/>
                  </a:cxn>
                  <a:cxn ang="0">
                    <a:pos x="34" y="42"/>
                  </a:cxn>
                  <a:cxn ang="0">
                    <a:pos x="42" y="42"/>
                  </a:cxn>
                  <a:cxn ang="0">
                    <a:pos x="26" y="42"/>
                  </a:cxn>
                  <a:cxn ang="0">
                    <a:pos x="26" y="8"/>
                  </a:cxn>
                  <a:cxn ang="0">
                    <a:pos x="6" y="42"/>
                  </a:cxn>
                  <a:cxn ang="0">
                    <a:pos x="26" y="42"/>
                  </a:cxn>
                </a:cxnLst>
                <a:rect l="0" t="0" r="r" b="b"/>
                <a:pathLst>
                  <a:path w="42" h="64">
                    <a:moveTo>
                      <a:pt x="42" y="42"/>
                    </a:moveTo>
                    <a:lnTo>
                      <a:pt x="42" y="48"/>
                    </a:lnTo>
                    <a:lnTo>
                      <a:pt x="34" y="48"/>
                    </a:lnTo>
                    <a:lnTo>
                      <a:pt x="34" y="64"/>
                    </a:lnTo>
                    <a:lnTo>
                      <a:pt x="26" y="64"/>
                    </a:lnTo>
                    <a:lnTo>
                      <a:pt x="26" y="48"/>
                    </a:lnTo>
                    <a:lnTo>
                      <a:pt x="0" y="48"/>
                    </a:lnTo>
                    <a:lnTo>
                      <a:pt x="0" y="4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4" y="42"/>
                    </a:lnTo>
                    <a:lnTo>
                      <a:pt x="42" y="42"/>
                    </a:lnTo>
                    <a:close/>
                    <a:moveTo>
                      <a:pt x="26" y="42"/>
                    </a:moveTo>
                    <a:lnTo>
                      <a:pt x="26" y="8"/>
                    </a:lnTo>
                    <a:lnTo>
                      <a:pt x="6" y="42"/>
                    </a:lnTo>
                    <a:lnTo>
                      <a:pt x="26" y="4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56" name="Line 6232"/>
              <p:cNvSpPr>
                <a:spLocks noChangeShapeType="1"/>
              </p:cNvSpPr>
              <p:nvPr/>
            </p:nvSpPr>
            <p:spPr bwMode="auto">
              <a:xfrm flipV="1">
                <a:off x="3592" y="3430"/>
                <a:ext cx="2" cy="14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57" name="Freeform 6233"/>
              <p:cNvSpPr>
                <a:spLocks noEditPoints="1"/>
              </p:cNvSpPr>
              <p:nvPr/>
            </p:nvSpPr>
            <p:spPr bwMode="auto">
              <a:xfrm>
                <a:off x="3532" y="3476"/>
                <a:ext cx="40" cy="66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0" y="24"/>
                  </a:cxn>
                  <a:cxn ang="0">
                    <a:pos x="2" y="16"/>
                  </a:cxn>
                  <a:cxn ang="0">
                    <a:pos x="6" y="8"/>
                  </a:cxn>
                  <a:cxn ang="0">
                    <a:pos x="10" y="4"/>
                  </a:cxn>
                  <a:cxn ang="0">
                    <a:pos x="14" y="2"/>
                  </a:cxn>
                  <a:cxn ang="0">
                    <a:pos x="20" y="0"/>
                  </a:cxn>
                  <a:cxn ang="0">
                    <a:pos x="24" y="2"/>
                  </a:cxn>
                  <a:cxn ang="0">
                    <a:pos x="28" y="4"/>
                  </a:cxn>
                  <a:cxn ang="0">
                    <a:pos x="32" y="8"/>
                  </a:cxn>
                  <a:cxn ang="0">
                    <a:pos x="36" y="16"/>
                  </a:cxn>
                  <a:cxn ang="0">
                    <a:pos x="38" y="24"/>
                  </a:cxn>
                  <a:cxn ang="0">
                    <a:pos x="40" y="34"/>
                  </a:cxn>
                  <a:cxn ang="0">
                    <a:pos x="38" y="44"/>
                  </a:cxn>
                  <a:cxn ang="0">
                    <a:pos x="36" y="52"/>
                  </a:cxn>
                  <a:cxn ang="0">
                    <a:pos x="32" y="58"/>
                  </a:cxn>
                  <a:cxn ang="0">
                    <a:pos x="28" y="64"/>
                  </a:cxn>
                  <a:cxn ang="0">
                    <a:pos x="24" y="66"/>
                  </a:cxn>
                  <a:cxn ang="0">
                    <a:pos x="18" y="66"/>
                  </a:cxn>
                  <a:cxn ang="0">
                    <a:pos x="14" y="66"/>
                  </a:cxn>
                  <a:cxn ang="0">
                    <a:pos x="8" y="62"/>
                  </a:cxn>
                  <a:cxn ang="0">
                    <a:pos x="4" y="56"/>
                  </a:cxn>
                  <a:cxn ang="0">
                    <a:pos x="2" y="50"/>
                  </a:cxn>
                  <a:cxn ang="0">
                    <a:pos x="0" y="42"/>
                  </a:cxn>
                  <a:cxn ang="0">
                    <a:pos x="0" y="34"/>
                  </a:cxn>
                  <a:cxn ang="0">
                    <a:pos x="8" y="36"/>
                  </a:cxn>
                  <a:cxn ang="0">
                    <a:pos x="8" y="48"/>
                  </a:cxn>
                  <a:cxn ang="0">
                    <a:pos x="12" y="56"/>
                  </a:cxn>
                  <a:cxn ang="0">
                    <a:pos x="14" y="60"/>
                  </a:cxn>
                  <a:cxn ang="0">
                    <a:pos x="16" y="64"/>
                  </a:cxn>
                  <a:cxn ang="0">
                    <a:pos x="18" y="64"/>
                  </a:cxn>
                  <a:cxn ang="0">
                    <a:pos x="22" y="64"/>
                  </a:cxn>
                  <a:cxn ang="0">
                    <a:pos x="24" y="62"/>
                  </a:cxn>
                  <a:cxn ang="0">
                    <a:pos x="26" y="58"/>
                  </a:cxn>
                  <a:cxn ang="0">
                    <a:pos x="28" y="54"/>
                  </a:cxn>
                  <a:cxn ang="0">
                    <a:pos x="30" y="48"/>
                  </a:cxn>
                  <a:cxn ang="0">
                    <a:pos x="30" y="40"/>
                  </a:cxn>
                  <a:cxn ang="0">
                    <a:pos x="30" y="32"/>
                  </a:cxn>
                  <a:cxn ang="0">
                    <a:pos x="30" y="22"/>
                  </a:cxn>
                  <a:cxn ang="0">
                    <a:pos x="28" y="14"/>
                  </a:cxn>
                  <a:cxn ang="0">
                    <a:pos x="26" y="8"/>
                  </a:cxn>
                  <a:cxn ang="0">
                    <a:pos x="24" y="6"/>
                  </a:cxn>
                  <a:cxn ang="0">
                    <a:pos x="22" y="4"/>
                  </a:cxn>
                  <a:cxn ang="0">
                    <a:pos x="20" y="4"/>
                  </a:cxn>
                  <a:cxn ang="0">
                    <a:pos x="16" y="4"/>
                  </a:cxn>
                  <a:cxn ang="0">
                    <a:pos x="14" y="6"/>
                  </a:cxn>
                  <a:cxn ang="0">
                    <a:pos x="10" y="12"/>
                  </a:cxn>
                  <a:cxn ang="0">
                    <a:pos x="10" y="18"/>
                  </a:cxn>
                  <a:cxn ang="0">
                    <a:pos x="8" y="28"/>
                  </a:cxn>
                  <a:cxn ang="0">
                    <a:pos x="8" y="36"/>
                  </a:cxn>
                </a:cxnLst>
                <a:rect l="0" t="0" r="r" b="b"/>
                <a:pathLst>
                  <a:path w="40" h="66">
                    <a:moveTo>
                      <a:pt x="0" y="34"/>
                    </a:moveTo>
                    <a:lnTo>
                      <a:pt x="0" y="24"/>
                    </a:lnTo>
                    <a:lnTo>
                      <a:pt x="2" y="16"/>
                    </a:lnTo>
                    <a:lnTo>
                      <a:pt x="6" y="8"/>
                    </a:lnTo>
                    <a:lnTo>
                      <a:pt x="10" y="4"/>
                    </a:lnTo>
                    <a:lnTo>
                      <a:pt x="14" y="2"/>
                    </a:lnTo>
                    <a:lnTo>
                      <a:pt x="20" y="0"/>
                    </a:lnTo>
                    <a:lnTo>
                      <a:pt x="24" y="2"/>
                    </a:lnTo>
                    <a:lnTo>
                      <a:pt x="28" y="4"/>
                    </a:lnTo>
                    <a:lnTo>
                      <a:pt x="32" y="8"/>
                    </a:lnTo>
                    <a:lnTo>
                      <a:pt x="36" y="16"/>
                    </a:lnTo>
                    <a:lnTo>
                      <a:pt x="38" y="24"/>
                    </a:lnTo>
                    <a:lnTo>
                      <a:pt x="40" y="34"/>
                    </a:lnTo>
                    <a:lnTo>
                      <a:pt x="38" y="44"/>
                    </a:lnTo>
                    <a:lnTo>
                      <a:pt x="36" y="52"/>
                    </a:lnTo>
                    <a:lnTo>
                      <a:pt x="32" y="58"/>
                    </a:lnTo>
                    <a:lnTo>
                      <a:pt x="28" y="64"/>
                    </a:lnTo>
                    <a:lnTo>
                      <a:pt x="24" y="66"/>
                    </a:lnTo>
                    <a:lnTo>
                      <a:pt x="18" y="66"/>
                    </a:lnTo>
                    <a:lnTo>
                      <a:pt x="14" y="66"/>
                    </a:lnTo>
                    <a:lnTo>
                      <a:pt x="8" y="62"/>
                    </a:lnTo>
                    <a:lnTo>
                      <a:pt x="4" y="56"/>
                    </a:lnTo>
                    <a:lnTo>
                      <a:pt x="2" y="50"/>
                    </a:lnTo>
                    <a:lnTo>
                      <a:pt x="0" y="42"/>
                    </a:lnTo>
                    <a:lnTo>
                      <a:pt x="0" y="34"/>
                    </a:lnTo>
                    <a:close/>
                    <a:moveTo>
                      <a:pt x="8" y="36"/>
                    </a:moveTo>
                    <a:lnTo>
                      <a:pt x="8" y="48"/>
                    </a:lnTo>
                    <a:lnTo>
                      <a:pt x="12" y="56"/>
                    </a:lnTo>
                    <a:lnTo>
                      <a:pt x="14" y="60"/>
                    </a:lnTo>
                    <a:lnTo>
                      <a:pt x="16" y="64"/>
                    </a:lnTo>
                    <a:lnTo>
                      <a:pt x="18" y="64"/>
                    </a:lnTo>
                    <a:lnTo>
                      <a:pt x="22" y="64"/>
                    </a:lnTo>
                    <a:lnTo>
                      <a:pt x="24" y="62"/>
                    </a:lnTo>
                    <a:lnTo>
                      <a:pt x="26" y="58"/>
                    </a:lnTo>
                    <a:lnTo>
                      <a:pt x="28" y="54"/>
                    </a:lnTo>
                    <a:lnTo>
                      <a:pt x="30" y="48"/>
                    </a:lnTo>
                    <a:lnTo>
                      <a:pt x="30" y="40"/>
                    </a:lnTo>
                    <a:lnTo>
                      <a:pt x="30" y="32"/>
                    </a:lnTo>
                    <a:lnTo>
                      <a:pt x="30" y="22"/>
                    </a:lnTo>
                    <a:lnTo>
                      <a:pt x="28" y="14"/>
                    </a:lnTo>
                    <a:lnTo>
                      <a:pt x="26" y="8"/>
                    </a:lnTo>
                    <a:lnTo>
                      <a:pt x="24" y="6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6" y="4"/>
                    </a:lnTo>
                    <a:lnTo>
                      <a:pt x="14" y="6"/>
                    </a:lnTo>
                    <a:lnTo>
                      <a:pt x="10" y="12"/>
                    </a:lnTo>
                    <a:lnTo>
                      <a:pt x="10" y="18"/>
                    </a:lnTo>
                    <a:lnTo>
                      <a:pt x="8" y="28"/>
                    </a:lnTo>
                    <a:lnTo>
                      <a:pt x="8" y="3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58" name="Freeform 6234"/>
              <p:cNvSpPr>
                <a:spLocks/>
              </p:cNvSpPr>
              <p:nvPr/>
            </p:nvSpPr>
            <p:spPr bwMode="auto">
              <a:xfrm>
                <a:off x="3582" y="3532"/>
                <a:ext cx="12" cy="10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8" y="0"/>
                  </a:cxn>
                  <a:cxn ang="0">
                    <a:pos x="10" y="2"/>
                  </a:cxn>
                  <a:cxn ang="0">
                    <a:pos x="10" y="4"/>
                  </a:cxn>
                  <a:cxn ang="0">
                    <a:pos x="12" y="6"/>
                  </a:cxn>
                  <a:cxn ang="0">
                    <a:pos x="10" y="8"/>
                  </a:cxn>
                  <a:cxn ang="0">
                    <a:pos x="10" y="10"/>
                  </a:cxn>
                  <a:cxn ang="0">
                    <a:pos x="8" y="10"/>
                  </a:cxn>
                  <a:cxn ang="0">
                    <a:pos x="6" y="10"/>
                  </a:cxn>
                  <a:cxn ang="0">
                    <a:pos x="4" y="10"/>
                  </a:cxn>
                  <a:cxn ang="0">
                    <a:pos x="2" y="10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6" y="0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lnTo>
                      <a:pt x="8" y="0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2" y="6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59" name="Freeform 6235"/>
              <p:cNvSpPr>
                <a:spLocks noEditPoints="1"/>
              </p:cNvSpPr>
              <p:nvPr/>
            </p:nvSpPr>
            <p:spPr bwMode="auto">
              <a:xfrm>
                <a:off x="3604" y="3476"/>
                <a:ext cx="40" cy="66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38" y="2"/>
                  </a:cxn>
                  <a:cxn ang="0">
                    <a:pos x="32" y="4"/>
                  </a:cxn>
                  <a:cxn ang="0">
                    <a:pos x="28" y="6"/>
                  </a:cxn>
                  <a:cxn ang="0">
                    <a:pos x="24" y="8"/>
                  </a:cxn>
                  <a:cxn ang="0">
                    <a:pos x="20" y="10"/>
                  </a:cxn>
                  <a:cxn ang="0">
                    <a:pos x="16" y="14"/>
                  </a:cxn>
                  <a:cxn ang="0">
                    <a:pos x="14" y="20"/>
                  </a:cxn>
                  <a:cxn ang="0">
                    <a:pos x="12" y="24"/>
                  </a:cxn>
                  <a:cxn ang="0">
                    <a:pos x="10" y="30"/>
                  </a:cxn>
                  <a:cxn ang="0">
                    <a:pos x="16" y="28"/>
                  </a:cxn>
                  <a:cxn ang="0">
                    <a:pos x="24" y="26"/>
                  </a:cxn>
                  <a:cxn ang="0">
                    <a:pos x="30" y="28"/>
                  </a:cxn>
                  <a:cxn ang="0">
                    <a:pos x="34" y="32"/>
                  </a:cxn>
                  <a:cxn ang="0">
                    <a:pos x="38" y="38"/>
                  </a:cxn>
                  <a:cxn ang="0">
                    <a:pos x="40" y="44"/>
                  </a:cxn>
                  <a:cxn ang="0">
                    <a:pos x="38" y="52"/>
                  </a:cxn>
                  <a:cxn ang="0">
                    <a:pos x="34" y="58"/>
                  </a:cxn>
                  <a:cxn ang="0">
                    <a:pos x="30" y="64"/>
                  </a:cxn>
                  <a:cxn ang="0">
                    <a:pos x="24" y="66"/>
                  </a:cxn>
                  <a:cxn ang="0">
                    <a:pos x="18" y="66"/>
                  </a:cxn>
                  <a:cxn ang="0">
                    <a:pos x="12" y="66"/>
                  </a:cxn>
                  <a:cxn ang="0">
                    <a:pos x="8" y="62"/>
                  </a:cxn>
                  <a:cxn ang="0">
                    <a:pos x="4" y="56"/>
                  </a:cxn>
                  <a:cxn ang="0">
                    <a:pos x="0" y="50"/>
                  </a:cxn>
                  <a:cxn ang="0">
                    <a:pos x="0" y="40"/>
                  </a:cxn>
                  <a:cxn ang="0">
                    <a:pos x="0" y="32"/>
                  </a:cxn>
                  <a:cxn ang="0">
                    <a:pos x="2" y="24"/>
                  </a:cxn>
                  <a:cxn ang="0">
                    <a:pos x="6" y="18"/>
                  </a:cxn>
                  <a:cxn ang="0">
                    <a:pos x="12" y="10"/>
                  </a:cxn>
                  <a:cxn ang="0">
                    <a:pos x="18" y="6"/>
                  </a:cxn>
                  <a:cxn ang="0">
                    <a:pos x="24" y="2"/>
                  </a:cxn>
                  <a:cxn ang="0">
                    <a:pos x="30" y="2"/>
                  </a:cxn>
                  <a:cxn ang="0">
                    <a:pos x="36" y="0"/>
                  </a:cxn>
                  <a:cxn ang="0">
                    <a:pos x="38" y="0"/>
                  </a:cxn>
                  <a:cxn ang="0">
                    <a:pos x="10" y="34"/>
                  </a:cxn>
                  <a:cxn ang="0">
                    <a:pos x="8" y="40"/>
                  </a:cxn>
                  <a:cxn ang="0">
                    <a:pos x="8" y="44"/>
                  </a:cxn>
                  <a:cxn ang="0">
                    <a:pos x="8" y="48"/>
                  </a:cxn>
                  <a:cxn ang="0">
                    <a:pos x="10" y="54"/>
                  </a:cxn>
                  <a:cxn ang="0">
                    <a:pos x="12" y="58"/>
                  </a:cxn>
                  <a:cxn ang="0">
                    <a:pos x="14" y="62"/>
                  </a:cxn>
                  <a:cxn ang="0">
                    <a:pos x="16" y="64"/>
                  </a:cxn>
                  <a:cxn ang="0">
                    <a:pos x="20" y="64"/>
                  </a:cxn>
                  <a:cxn ang="0">
                    <a:pos x="24" y="62"/>
                  </a:cxn>
                  <a:cxn ang="0">
                    <a:pos x="26" y="60"/>
                  </a:cxn>
                  <a:cxn ang="0">
                    <a:pos x="30" y="56"/>
                  </a:cxn>
                  <a:cxn ang="0">
                    <a:pos x="30" y="50"/>
                  </a:cxn>
                  <a:cxn ang="0">
                    <a:pos x="30" y="42"/>
                  </a:cxn>
                  <a:cxn ang="0">
                    <a:pos x="28" y="36"/>
                  </a:cxn>
                  <a:cxn ang="0">
                    <a:pos x="24" y="32"/>
                  </a:cxn>
                  <a:cxn ang="0">
                    <a:pos x="22" y="30"/>
                  </a:cxn>
                  <a:cxn ang="0">
                    <a:pos x="18" y="30"/>
                  </a:cxn>
                  <a:cxn ang="0">
                    <a:pos x="16" y="30"/>
                  </a:cxn>
                  <a:cxn ang="0">
                    <a:pos x="14" y="30"/>
                  </a:cxn>
                  <a:cxn ang="0">
                    <a:pos x="12" y="32"/>
                  </a:cxn>
                  <a:cxn ang="0">
                    <a:pos x="10" y="34"/>
                  </a:cxn>
                </a:cxnLst>
                <a:rect l="0" t="0" r="r" b="b"/>
                <a:pathLst>
                  <a:path w="40" h="66">
                    <a:moveTo>
                      <a:pt x="38" y="0"/>
                    </a:moveTo>
                    <a:lnTo>
                      <a:pt x="38" y="2"/>
                    </a:lnTo>
                    <a:lnTo>
                      <a:pt x="32" y="4"/>
                    </a:lnTo>
                    <a:lnTo>
                      <a:pt x="28" y="6"/>
                    </a:lnTo>
                    <a:lnTo>
                      <a:pt x="24" y="8"/>
                    </a:lnTo>
                    <a:lnTo>
                      <a:pt x="20" y="10"/>
                    </a:lnTo>
                    <a:lnTo>
                      <a:pt x="16" y="14"/>
                    </a:lnTo>
                    <a:lnTo>
                      <a:pt x="14" y="20"/>
                    </a:lnTo>
                    <a:lnTo>
                      <a:pt x="12" y="24"/>
                    </a:lnTo>
                    <a:lnTo>
                      <a:pt x="10" y="30"/>
                    </a:lnTo>
                    <a:lnTo>
                      <a:pt x="16" y="28"/>
                    </a:lnTo>
                    <a:lnTo>
                      <a:pt x="24" y="26"/>
                    </a:lnTo>
                    <a:lnTo>
                      <a:pt x="30" y="28"/>
                    </a:lnTo>
                    <a:lnTo>
                      <a:pt x="34" y="32"/>
                    </a:lnTo>
                    <a:lnTo>
                      <a:pt x="38" y="38"/>
                    </a:lnTo>
                    <a:lnTo>
                      <a:pt x="40" y="44"/>
                    </a:lnTo>
                    <a:lnTo>
                      <a:pt x="38" y="52"/>
                    </a:lnTo>
                    <a:lnTo>
                      <a:pt x="34" y="58"/>
                    </a:lnTo>
                    <a:lnTo>
                      <a:pt x="30" y="64"/>
                    </a:lnTo>
                    <a:lnTo>
                      <a:pt x="24" y="66"/>
                    </a:lnTo>
                    <a:lnTo>
                      <a:pt x="18" y="66"/>
                    </a:lnTo>
                    <a:lnTo>
                      <a:pt x="12" y="66"/>
                    </a:lnTo>
                    <a:lnTo>
                      <a:pt x="8" y="62"/>
                    </a:lnTo>
                    <a:lnTo>
                      <a:pt x="4" y="56"/>
                    </a:lnTo>
                    <a:lnTo>
                      <a:pt x="0" y="50"/>
                    </a:lnTo>
                    <a:lnTo>
                      <a:pt x="0" y="40"/>
                    </a:lnTo>
                    <a:lnTo>
                      <a:pt x="0" y="32"/>
                    </a:lnTo>
                    <a:lnTo>
                      <a:pt x="2" y="24"/>
                    </a:lnTo>
                    <a:lnTo>
                      <a:pt x="6" y="18"/>
                    </a:lnTo>
                    <a:lnTo>
                      <a:pt x="12" y="10"/>
                    </a:lnTo>
                    <a:lnTo>
                      <a:pt x="18" y="6"/>
                    </a:lnTo>
                    <a:lnTo>
                      <a:pt x="24" y="2"/>
                    </a:lnTo>
                    <a:lnTo>
                      <a:pt x="30" y="2"/>
                    </a:lnTo>
                    <a:lnTo>
                      <a:pt x="36" y="0"/>
                    </a:lnTo>
                    <a:lnTo>
                      <a:pt x="38" y="0"/>
                    </a:lnTo>
                    <a:close/>
                    <a:moveTo>
                      <a:pt x="10" y="34"/>
                    </a:moveTo>
                    <a:lnTo>
                      <a:pt x="8" y="40"/>
                    </a:lnTo>
                    <a:lnTo>
                      <a:pt x="8" y="44"/>
                    </a:lnTo>
                    <a:lnTo>
                      <a:pt x="8" y="48"/>
                    </a:lnTo>
                    <a:lnTo>
                      <a:pt x="10" y="54"/>
                    </a:lnTo>
                    <a:lnTo>
                      <a:pt x="12" y="58"/>
                    </a:lnTo>
                    <a:lnTo>
                      <a:pt x="14" y="62"/>
                    </a:lnTo>
                    <a:lnTo>
                      <a:pt x="16" y="64"/>
                    </a:lnTo>
                    <a:lnTo>
                      <a:pt x="20" y="64"/>
                    </a:lnTo>
                    <a:lnTo>
                      <a:pt x="24" y="62"/>
                    </a:lnTo>
                    <a:lnTo>
                      <a:pt x="26" y="60"/>
                    </a:lnTo>
                    <a:lnTo>
                      <a:pt x="30" y="56"/>
                    </a:lnTo>
                    <a:lnTo>
                      <a:pt x="30" y="50"/>
                    </a:lnTo>
                    <a:lnTo>
                      <a:pt x="30" y="42"/>
                    </a:lnTo>
                    <a:lnTo>
                      <a:pt x="28" y="36"/>
                    </a:lnTo>
                    <a:lnTo>
                      <a:pt x="24" y="32"/>
                    </a:lnTo>
                    <a:lnTo>
                      <a:pt x="22" y="30"/>
                    </a:lnTo>
                    <a:lnTo>
                      <a:pt x="18" y="30"/>
                    </a:lnTo>
                    <a:lnTo>
                      <a:pt x="16" y="30"/>
                    </a:lnTo>
                    <a:lnTo>
                      <a:pt x="14" y="30"/>
                    </a:lnTo>
                    <a:lnTo>
                      <a:pt x="12" y="32"/>
                    </a:lnTo>
                    <a:lnTo>
                      <a:pt x="1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60" name="Line 6236"/>
              <p:cNvSpPr>
                <a:spLocks noChangeShapeType="1"/>
              </p:cNvSpPr>
              <p:nvPr/>
            </p:nvSpPr>
            <p:spPr bwMode="auto">
              <a:xfrm flipV="1">
                <a:off x="3754" y="3358"/>
                <a:ext cx="1" cy="12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61" name="Freeform 6237"/>
              <p:cNvSpPr>
                <a:spLocks noEditPoints="1"/>
              </p:cNvSpPr>
              <p:nvPr/>
            </p:nvSpPr>
            <p:spPr bwMode="auto">
              <a:xfrm>
                <a:off x="3690" y="3404"/>
                <a:ext cx="40" cy="6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2" y="22"/>
                  </a:cxn>
                  <a:cxn ang="0">
                    <a:pos x="4" y="14"/>
                  </a:cxn>
                  <a:cxn ang="0">
                    <a:pos x="8" y="8"/>
                  </a:cxn>
                  <a:cxn ang="0">
                    <a:pos x="12" y="2"/>
                  </a:cxn>
                  <a:cxn ang="0">
                    <a:pos x="16" y="0"/>
                  </a:cxn>
                  <a:cxn ang="0">
                    <a:pos x="22" y="0"/>
                  </a:cxn>
                  <a:cxn ang="0">
                    <a:pos x="26" y="0"/>
                  </a:cxn>
                  <a:cxn ang="0">
                    <a:pos x="30" y="2"/>
                  </a:cxn>
                  <a:cxn ang="0">
                    <a:pos x="34" y="6"/>
                  </a:cxn>
                  <a:cxn ang="0">
                    <a:pos x="38" y="14"/>
                  </a:cxn>
                  <a:cxn ang="0">
                    <a:pos x="40" y="22"/>
                  </a:cxn>
                  <a:cxn ang="0">
                    <a:pos x="40" y="32"/>
                  </a:cxn>
                  <a:cxn ang="0">
                    <a:pos x="40" y="42"/>
                  </a:cxn>
                  <a:cxn ang="0">
                    <a:pos x="38" y="50"/>
                  </a:cxn>
                  <a:cxn ang="0">
                    <a:pos x="34" y="58"/>
                  </a:cxn>
                  <a:cxn ang="0">
                    <a:pos x="30" y="62"/>
                  </a:cxn>
                  <a:cxn ang="0">
                    <a:pos x="26" y="64"/>
                  </a:cxn>
                  <a:cxn ang="0">
                    <a:pos x="20" y="66"/>
                  </a:cxn>
                  <a:cxn ang="0">
                    <a:pos x="16" y="64"/>
                  </a:cxn>
                  <a:cxn ang="0">
                    <a:pos x="10" y="60"/>
                  </a:cxn>
                  <a:cxn ang="0">
                    <a:pos x="6" y="54"/>
                  </a:cxn>
                  <a:cxn ang="0">
                    <a:pos x="4" y="48"/>
                  </a:cxn>
                  <a:cxn ang="0">
                    <a:pos x="2" y="42"/>
                  </a:cxn>
                  <a:cxn ang="0">
                    <a:pos x="0" y="32"/>
                  </a:cxn>
                  <a:cxn ang="0">
                    <a:pos x="10" y="34"/>
                  </a:cxn>
                  <a:cxn ang="0">
                    <a:pos x="10" y="46"/>
                  </a:cxn>
                  <a:cxn ang="0">
                    <a:pos x="14" y="56"/>
                  </a:cxn>
                  <a:cxn ang="0">
                    <a:pos x="16" y="60"/>
                  </a:cxn>
                  <a:cxn ang="0">
                    <a:pos x="18" y="62"/>
                  </a:cxn>
                  <a:cxn ang="0">
                    <a:pos x="20" y="62"/>
                  </a:cxn>
                  <a:cxn ang="0">
                    <a:pos x="24" y="62"/>
                  </a:cxn>
                  <a:cxn ang="0">
                    <a:pos x="26" y="60"/>
                  </a:cxn>
                  <a:cxn ang="0">
                    <a:pos x="28" y="58"/>
                  </a:cxn>
                  <a:cxn ang="0">
                    <a:pos x="30" y="52"/>
                  </a:cxn>
                  <a:cxn ang="0">
                    <a:pos x="30" y="46"/>
                  </a:cxn>
                  <a:cxn ang="0">
                    <a:pos x="32" y="38"/>
                  </a:cxn>
                  <a:cxn ang="0">
                    <a:pos x="32" y="30"/>
                  </a:cxn>
                  <a:cxn ang="0">
                    <a:pos x="32" y="20"/>
                  </a:cxn>
                  <a:cxn ang="0">
                    <a:pos x="30" y="12"/>
                  </a:cxn>
                  <a:cxn ang="0">
                    <a:pos x="28" y="8"/>
                  </a:cxn>
                  <a:cxn ang="0">
                    <a:pos x="26" y="4"/>
                  </a:cxn>
                  <a:cxn ang="0">
                    <a:pos x="24" y="2"/>
                  </a:cxn>
                  <a:cxn ang="0">
                    <a:pos x="22" y="2"/>
                  </a:cxn>
                  <a:cxn ang="0">
                    <a:pos x="18" y="4"/>
                  </a:cxn>
                  <a:cxn ang="0">
                    <a:pos x="16" y="6"/>
                  </a:cxn>
                  <a:cxn ang="0">
                    <a:pos x="12" y="10"/>
                  </a:cxn>
                  <a:cxn ang="0">
                    <a:pos x="12" y="18"/>
                  </a:cxn>
                  <a:cxn ang="0">
                    <a:pos x="10" y="26"/>
                  </a:cxn>
                  <a:cxn ang="0">
                    <a:pos x="10" y="34"/>
                  </a:cxn>
                </a:cxnLst>
                <a:rect l="0" t="0" r="r" b="b"/>
                <a:pathLst>
                  <a:path w="40" h="66">
                    <a:moveTo>
                      <a:pt x="0" y="32"/>
                    </a:moveTo>
                    <a:lnTo>
                      <a:pt x="2" y="22"/>
                    </a:lnTo>
                    <a:lnTo>
                      <a:pt x="4" y="14"/>
                    </a:lnTo>
                    <a:lnTo>
                      <a:pt x="8" y="8"/>
                    </a:lnTo>
                    <a:lnTo>
                      <a:pt x="12" y="2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6" y="0"/>
                    </a:lnTo>
                    <a:lnTo>
                      <a:pt x="30" y="2"/>
                    </a:lnTo>
                    <a:lnTo>
                      <a:pt x="34" y="6"/>
                    </a:lnTo>
                    <a:lnTo>
                      <a:pt x="38" y="14"/>
                    </a:lnTo>
                    <a:lnTo>
                      <a:pt x="40" y="22"/>
                    </a:lnTo>
                    <a:lnTo>
                      <a:pt x="40" y="32"/>
                    </a:lnTo>
                    <a:lnTo>
                      <a:pt x="40" y="42"/>
                    </a:lnTo>
                    <a:lnTo>
                      <a:pt x="38" y="50"/>
                    </a:lnTo>
                    <a:lnTo>
                      <a:pt x="34" y="58"/>
                    </a:lnTo>
                    <a:lnTo>
                      <a:pt x="30" y="62"/>
                    </a:lnTo>
                    <a:lnTo>
                      <a:pt x="26" y="64"/>
                    </a:lnTo>
                    <a:lnTo>
                      <a:pt x="20" y="66"/>
                    </a:lnTo>
                    <a:lnTo>
                      <a:pt x="16" y="64"/>
                    </a:lnTo>
                    <a:lnTo>
                      <a:pt x="10" y="60"/>
                    </a:lnTo>
                    <a:lnTo>
                      <a:pt x="6" y="54"/>
                    </a:lnTo>
                    <a:lnTo>
                      <a:pt x="4" y="48"/>
                    </a:lnTo>
                    <a:lnTo>
                      <a:pt x="2" y="42"/>
                    </a:lnTo>
                    <a:lnTo>
                      <a:pt x="0" y="32"/>
                    </a:lnTo>
                    <a:close/>
                    <a:moveTo>
                      <a:pt x="10" y="34"/>
                    </a:moveTo>
                    <a:lnTo>
                      <a:pt x="10" y="46"/>
                    </a:lnTo>
                    <a:lnTo>
                      <a:pt x="14" y="56"/>
                    </a:lnTo>
                    <a:lnTo>
                      <a:pt x="16" y="60"/>
                    </a:lnTo>
                    <a:lnTo>
                      <a:pt x="18" y="62"/>
                    </a:lnTo>
                    <a:lnTo>
                      <a:pt x="20" y="62"/>
                    </a:lnTo>
                    <a:lnTo>
                      <a:pt x="24" y="62"/>
                    </a:lnTo>
                    <a:lnTo>
                      <a:pt x="26" y="60"/>
                    </a:lnTo>
                    <a:lnTo>
                      <a:pt x="28" y="58"/>
                    </a:lnTo>
                    <a:lnTo>
                      <a:pt x="30" y="52"/>
                    </a:lnTo>
                    <a:lnTo>
                      <a:pt x="30" y="46"/>
                    </a:lnTo>
                    <a:lnTo>
                      <a:pt x="32" y="38"/>
                    </a:lnTo>
                    <a:lnTo>
                      <a:pt x="32" y="30"/>
                    </a:lnTo>
                    <a:lnTo>
                      <a:pt x="32" y="20"/>
                    </a:lnTo>
                    <a:lnTo>
                      <a:pt x="30" y="12"/>
                    </a:lnTo>
                    <a:lnTo>
                      <a:pt x="28" y="8"/>
                    </a:lnTo>
                    <a:lnTo>
                      <a:pt x="26" y="4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2" y="10"/>
                    </a:lnTo>
                    <a:lnTo>
                      <a:pt x="12" y="18"/>
                    </a:lnTo>
                    <a:lnTo>
                      <a:pt x="10" y="26"/>
                    </a:lnTo>
                    <a:lnTo>
                      <a:pt x="1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62" name="Freeform 6238"/>
              <p:cNvSpPr>
                <a:spLocks/>
              </p:cNvSpPr>
              <p:nvPr/>
            </p:nvSpPr>
            <p:spPr bwMode="auto">
              <a:xfrm>
                <a:off x="3742" y="3458"/>
                <a:ext cx="10" cy="1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8" y="0"/>
                  </a:cxn>
                  <a:cxn ang="0">
                    <a:pos x="10" y="2"/>
                  </a:cxn>
                  <a:cxn ang="0">
                    <a:pos x="10" y="4"/>
                  </a:cxn>
                  <a:cxn ang="0">
                    <a:pos x="10" y="6"/>
                  </a:cxn>
                  <a:cxn ang="0">
                    <a:pos x="10" y="8"/>
                  </a:cxn>
                  <a:cxn ang="0">
                    <a:pos x="10" y="10"/>
                  </a:cxn>
                  <a:cxn ang="0">
                    <a:pos x="8" y="12"/>
                  </a:cxn>
                  <a:cxn ang="0">
                    <a:pos x="6" y="12"/>
                  </a:cxn>
                  <a:cxn ang="0">
                    <a:pos x="4" y="12"/>
                  </a:cxn>
                  <a:cxn ang="0">
                    <a:pos x="2" y="10"/>
                  </a:cxn>
                  <a:cxn ang="0">
                    <a:pos x="0" y="8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6" y="0"/>
                  </a:cxn>
                </a:cxnLst>
                <a:rect l="0" t="0" r="r" b="b"/>
                <a:pathLst>
                  <a:path w="10" h="12">
                    <a:moveTo>
                      <a:pt x="6" y="0"/>
                    </a:moveTo>
                    <a:lnTo>
                      <a:pt x="8" y="0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63" name="Freeform 6239"/>
              <p:cNvSpPr>
                <a:spLocks noEditPoints="1"/>
              </p:cNvSpPr>
              <p:nvPr/>
            </p:nvSpPr>
            <p:spPr bwMode="auto">
              <a:xfrm>
                <a:off x="3764" y="3404"/>
                <a:ext cx="38" cy="66"/>
              </a:xfrm>
              <a:custGeom>
                <a:avLst/>
                <a:gdLst/>
                <a:ahLst/>
                <a:cxnLst>
                  <a:cxn ang="0">
                    <a:pos x="8" y="26"/>
                  </a:cxn>
                  <a:cxn ang="0">
                    <a:pos x="2" y="18"/>
                  </a:cxn>
                  <a:cxn ang="0">
                    <a:pos x="4" y="8"/>
                  </a:cxn>
                  <a:cxn ang="0">
                    <a:pos x="12" y="0"/>
                  </a:cxn>
                  <a:cxn ang="0">
                    <a:pos x="26" y="0"/>
                  </a:cxn>
                  <a:cxn ang="0">
                    <a:pos x="36" y="8"/>
                  </a:cxn>
                  <a:cxn ang="0">
                    <a:pos x="36" y="16"/>
                  </a:cxn>
                  <a:cxn ang="0">
                    <a:pos x="30" y="24"/>
                  </a:cxn>
                  <a:cxn ang="0">
                    <a:pos x="28" y="34"/>
                  </a:cxn>
                  <a:cxn ang="0">
                    <a:pos x="34" y="40"/>
                  </a:cxn>
                  <a:cxn ang="0">
                    <a:pos x="38" y="50"/>
                  </a:cxn>
                  <a:cxn ang="0">
                    <a:pos x="32" y="60"/>
                  </a:cxn>
                  <a:cxn ang="0">
                    <a:pos x="20" y="66"/>
                  </a:cxn>
                  <a:cxn ang="0">
                    <a:pos x="8" y="62"/>
                  </a:cxn>
                  <a:cxn ang="0">
                    <a:pos x="2" y="56"/>
                  </a:cxn>
                  <a:cxn ang="0">
                    <a:pos x="2" y="46"/>
                  </a:cxn>
                  <a:cxn ang="0">
                    <a:pos x="8" y="38"/>
                  </a:cxn>
                  <a:cxn ang="0">
                    <a:pos x="22" y="28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6" y="6"/>
                  </a:cxn>
                  <a:cxn ang="0">
                    <a:pos x="20" y="2"/>
                  </a:cxn>
                  <a:cxn ang="0">
                    <a:pos x="14" y="6"/>
                  </a:cxn>
                  <a:cxn ang="0">
                    <a:pos x="10" y="12"/>
                  </a:cxn>
                  <a:cxn ang="0">
                    <a:pos x="12" y="16"/>
                  </a:cxn>
                  <a:cxn ang="0">
                    <a:pos x="14" y="22"/>
                  </a:cxn>
                  <a:cxn ang="0">
                    <a:pos x="16" y="34"/>
                  </a:cxn>
                  <a:cxn ang="0">
                    <a:pos x="12" y="42"/>
                  </a:cxn>
                  <a:cxn ang="0">
                    <a:pos x="10" y="50"/>
                  </a:cxn>
                  <a:cxn ang="0">
                    <a:pos x="12" y="58"/>
                  </a:cxn>
                  <a:cxn ang="0">
                    <a:pos x="20" y="62"/>
                  </a:cxn>
                  <a:cxn ang="0">
                    <a:pos x="26" y="60"/>
                  </a:cxn>
                  <a:cxn ang="0">
                    <a:pos x="28" y="52"/>
                  </a:cxn>
                  <a:cxn ang="0">
                    <a:pos x="28" y="46"/>
                  </a:cxn>
                  <a:cxn ang="0">
                    <a:pos x="22" y="40"/>
                  </a:cxn>
                </a:cxnLst>
                <a:rect l="0" t="0" r="r" b="b"/>
                <a:pathLst>
                  <a:path w="38" h="66">
                    <a:moveTo>
                      <a:pt x="14" y="32"/>
                    </a:moveTo>
                    <a:lnTo>
                      <a:pt x="8" y="26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2" y="14"/>
                    </a:lnTo>
                    <a:lnTo>
                      <a:pt x="4" y="8"/>
                    </a:lnTo>
                    <a:lnTo>
                      <a:pt x="6" y="4"/>
                    </a:lnTo>
                    <a:lnTo>
                      <a:pt x="12" y="0"/>
                    </a:lnTo>
                    <a:lnTo>
                      <a:pt x="20" y="0"/>
                    </a:lnTo>
                    <a:lnTo>
                      <a:pt x="26" y="0"/>
                    </a:lnTo>
                    <a:lnTo>
                      <a:pt x="32" y="4"/>
                    </a:lnTo>
                    <a:lnTo>
                      <a:pt x="36" y="8"/>
                    </a:lnTo>
                    <a:lnTo>
                      <a:pt x="36" y="14"/>
                    </a:lnTo>
                    <a:lnTo>
                      <a:pt x="36" y="16"/>
                    </a:lnTo>
                    <a:lnTo>
                      <a:pt x="34" y="20"/>
                    </a:lnTo>
                    <a:lnTo>
                      <a:pt x="30" y="24"/>
                    </a:lnTo>
                    <a:lnTo>
                      <a:pt x="24" y="30"/>
                    </a:lnTo>
                    <a:lnTo>
                      <a:pt x="28" y="34"/>
                    </a:lnTo>
                    <a:lnTo>
                      <a:pt x="32" y="36"/>
                    </a:lnTo>
                    <a:lnTo>
                      <a:pt x="34" y="40"/>
                    </a:lnTo>
                    <a:lnTo>
                      <a:pt x="38" y="44"/>
                    </a:lnTo>
                    <a:lnTo>
                      <a:pt x="38" y="50"/>
                    </a:lnTo>
                    <a:lnTo>
                      <a:pt x="36" y="56"/>
                    </a:lnTo>
                    <a:lnTo>
                      <a:pt x="32" y="60"/>
                    </a:lnTo>
                    <a:lnTo>
                      <a:pt x="26" y="64"/>
                    </a:lnTo>
                    <a:lnTo>
                      <a:pt x="20" y="66"/>
                    </a:lnTo>
                    <a:lnTo>
                      <a:pt x="14" y="64"/>
                    </a:lnTo>
                    <a:lnTo>
                      <a:pt x="8" y="62"/>
                    </a:lnTo>
                    <a:lnTo>
                      <a:pt x="4" y="60"/>
                    </a:lnTo>
                    <a:lnTo>
                      <a:pt x="2" y="56"/>
                    </a:lnTo>
                    <a:lnTo>
                      <a:pt x="0" y="50"/>
                    </a:lnTo>
                    <a:lnTo>
                      <a:pt x="2" y="46"/>
                    </a:lnTo>
                    <a:lnTo>
                      <a:pt x="4" y="42"/>
                    </a:lnTo>
                    <a:lnTo>
                      <a:pt x="8" y="38"/>
                    </a:lnTo>
                    <a:lnTo>
                      <a:pt x="14" y="32"/>
                    </a:lnTo>
                    <a:close/>
                    <a:moveTo>
                      <a:pt x="22" y="28"/>
                    </a:moveTo>
                    <a:lnTo>
                      <a:pt x="24" y="22"/>
                    </a:lnTo>
                    <a:lnTo>
                      <a:pt x="26" y="20"/>
                    </a:lnTo>
                    <a:lnTo>
                      <a:pt x="28" y="16"/>
                    </a:lnTo>
                    <a:lnTo>
                      <a:pt x="28" y="12"/>
                    </a:lnTo>
                    <a:lnTo>
                      <a:pt x="28" y="8"/>
                    </a:lnTo>
                    <a:lnTo>
                      <a:pt x="26" y="6"/>
                    </a:lnTo>
                    <a:lnTo>
                      <a:pt x="24" y="4"/>
                    </a:lnTo>
                    <a:lnTo>
                      <a:pt x="20" y="2"/>
                    </a:lnTo>
                    <a:lnTo>
                      <a:pt x="16" y="4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10" y="12"/>
                    </a:lnTo>
                    <a:lnTo>
                      <a:pt x="12" y="14"/>
                    </a:lnTo>
                    <a:lnTo>
                      <a:pt x="12" y="16"/>
                    </a:lnTo>
                    <a:lnTo>
                      <a:pt x="14" y="18"/>
                    </a:lnTo>
                    <a:lnTo>
                      <a:pt x="14" y="22"/>
                    </a:lnTo>
                    <a:lnTo>
                      <a:pt x="22" y="28"/>
                    </a:lnTo>
                    <a:close/>
                    <a:moveTo>
                      <a:pt x="16" y="34"/>
                    </a:moveTo>
                    <a:lnTo>
                      <a:pt x="14" y="38"/>
                    </a:lnTo>
                    <a:lnTo>
                      <a:pt x="12" y="42"/>
                    </a:lnTo>
                    <a:lnTo>
                      <a:pt x="10" y="46"/>
                    </a:lnTo>
                    <a:lnTo>
                      <a:pt x="10" y="50"/>
                    </a:lnTo>
                    <a:lnTo>
                      <a:pt x="10" y="54"/>
                    </a:lnTo>
                    <a:lnTo>
                      <a:pt x="12" y="58"/>
                    </a:lnTo>
                    <a:lnTo>
                      <a:pt x="16" y="62"/>
                    </a:lnTo>
                    <a:lnTo>
                      <a:pt x="20" y="62"/>
                    </a:lnTo>
                    <a:lnTo>
                      <a:pt x="24" y="62"/>
                    </a:lnTo>
                    <a:lnTo>
                      <a:pt x="26" y="60"/>
                    </a:lnTo>
                    <a:lnTo>
                      <a:pt x="28" y="56"/>
                    </a:lnTo>
                    <a:lnTo>
                      <a:pt x="28" y="52"/>
                    </a:lnTo>
                    <a:lnTo>
                      <a:pt x="28" y="50"/>
                    </a:lnTo>
                    <a:lnTo>
                      <a:pt x="28" y="46"/>
                    </a:lnTo>
                    <a:lnTo>
                      <a:pt x="24" y="44"/>
                    </a:lnTo>
                    <a:lnTo>
                      <a:pt x="22" y="40"/>
                    </a:lnTo>
                    <a:lnTo>
                      <a:pt x="16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64" name="Line 6240"/>
              <p:cNvSpPr>
                <a:spLocks noChangeShapeType="1"/>
              </p:cNvSpPr>
              <p:nvPr/>
            </p:nvSpPr>
            <p:spPr bwMode="auto">
              <a:xfrm flipV="1">
                <a:off x="3894" y="3294"/>
                <a:ext cx="2" cy="12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65" name="Freeform 6241"/>
              <p:cNvSpPr>
                <a:spLocks/>
              </p:cNvSpPr>
              <p:nvPr/>
            </p:nvSpPr>
            <p:spPr bwMode="auto">
              <a:xfrm>
                <a:off x="3876" y="3340"/>
                <a:ext cx="26" cy="64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16" y="0"/>
                  </a:cxn>
                  <a:cxn ang="0">
                    <a:pos x="18" y="0"/>
                  </a:cxn>
                  <a:cxn ang="0">
                    <a:pos x="18" y="54"/>
                  </a:cxn>
                  <a:cxn ang="0">
                    <a:pos x="18" y="58"/>
                  </a:cxn>
                  <a:cxn ang="0">
                    <a:pos x="18" y="60"/>
                  </a:cxn>
                  <a:cxn ang="0">
                    <a:pos x="18" y="62"/>
                  </a:cxn>
                  <a:cxn ang="0">
                    <a:pos x="20" y="62"/>
                  </a:cxn>
                  <a:cxn ang="0">
                    <a:pos x="22" y="62"/>
                  </a:cxn>
                  <a:cxn ang="0">
                    <a:pos x="26" y="64"/>
                  </a:cxn>
                  <a:cxn ang="0">
                    <a:pos x="26" y="64"/>
                  </a:cxn>
                  <a:cxn ang="0">
                    <a:pos x="2" y="64"/>
                  </a:cxn>
                  <a:cxn ang="0">
                    <a:pos x="2" y="64"/>
                  </a:cxn>
                  <a:cxn ang="0">
                    <a:pos x="6" y="62"/>
                  </a:cxn>
                  <a:cxn ang="0">
                    <a:pos x="8" y="62"/>
                  </a:cxn>
                  <a:cxn ang="0">
                    <a:pos x="8" y="62"/>
                  </a:cxn>
                  <a:cxn ang="0">
                    <a:pos x="10" y="60"/>
                  </a:cxn>
                  <a:cxn ang="0">
                    <a:pos x="10" y="58"/>
                  </a:cxn>
                  <a:cxn ang="0">
                    <a:pos x="10" y="54"/>
                  </a:cxn>
                  <a:cxn ang="0">
                    <a:pos x="10" y="18"/>
                  </a:cxn>
                  <a:cxn ang="0">
                    <a:pos x="10" y="12"/>
                  </a:cxn>
                  <a:cxn ang="0">
                    <a:pos x="10" y="8"/>
                  </a:cxn>
                  <a:cxn ang="0">
                    <a:pos x="8" y="8"/>
                  </a:cxn>
                  <a:cxn ang="0">
                    <a:pos x="8" y="6"/>
                  </a:cxn>
                  <a:cxn ang="0">
                    <a:pos x="8" y="6"/>
                  </a:cxn>
                  <a:cxn ang="0">
                    <a:pos x="6" y="6"/>
                  </a:cxn>
                  <a:cxn ang="0">
                    <a:pos x="4" y="6"/>
                  </a:cxn>
                  <a:cxn ang="0">
                    <a:pos x="2" y="8"/>
                  </a:cxn>
                  <a:cxn ang="0">
                    <a:pos x="0" y="6"/>
                  </a:cxn>
                </a:cxnLst>
                <a:rect l="0" t="0" r="r" b="b"/>
                <a:pathLst>
                  <a:path w="26" h="64">
                    <a:moveTo>
                      <a:pt x="0" y="6"/>
                    </a:moveTo>
                    <a:lnTo>
                      <a:pt x="16" y="0"/>
                    </a:lnTo>
                    <a:lnTo>
                      <a:pt x="18" y="0"/>
                    </a:lnTo>
                    <a:lnTo>
                      <a:pt x="18" y="54"/>
                    </a:lnTo>
                    <a:lnTo>
                      <a:pt x="18" y="58"/>
                    </a:lnTo>
                    <a:lnTo>
                      <a:pt x="18" y="60"/>
                    </a:lnTo>
                    <a:lnTo>
                      <a:pt x="18" y="62"/>
                    </a:lnTo>
                    <a:lnTo>
                      <a:pt x="20" y="62"/>
                    </a:lnTo>
                    <a:lnTo>
                      <a:pt x="22" y="62"/>
                    </a:lnTo>
                    <a:lnTo>
                      <a:pt x="26" y="64"/>
                    </a:lnTo>
                    <a:lnTo>
                      <a:pt x="26" y="64"/>
                    </a:lnTo>
                    <a:lnTo>
                      <a:pt x="2" y="64"/>
                    </a:lnTo>
                    <a:lnTo>
                      <a:pt x="2" y="64"/>
                    </a:lnTo>
                    <a:lnTo>
                      <a:pt x="6" y="62"/>
                    </a:lnTo>
                    <a:lnTo>
                      <a:pt x="8" y="62"/>
                    </a:lnTo>
                    <a:lnTo>
                      <a:pt x="8" y="62"/>
                    </a:lnTo>
                    <a:lnTo>
                      <a:pt x="10" y="60"/>
                    </a:lnTo>
                    <a:lnTo>
                      <a:pt x="10" y="58"/>
                    </a:lnTo>
                    <a:lnTo>
                      <a:pt x="10" y="54"/>
                    </a:lnTo>
                    <a:lnTo>
                      <a:pt x="10" y="18"/>
                    </a:lnTo>
                    <a:lnTo>
                      <a:pt x="10" y="12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66" name="Line 6242"/>
              <p:cNvSpPr>
                <a:spLocks noChangeShapeType="1"/>
              </p:cNvSpPr>
              <p:nvPr/>
            </p:nvSpPr>
            <p:spPr bwMode="auto">
              <a:xfrm flipH="1" flipV="1">
                <a:off x="1936" y="2766"/>
                <a:ext cx="40" cy="54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67" name="Line 6243"/>
              <p:cNvSpPr>
                <a:spLocks noChangeShapeType="1"/>
              </p:cNvSpPr>
              <p:nvPr/>
            </p:nvSpPr>
            <p:spPr bwMode="auto">
              <a:xfrm flipV="1">
                <a:off x="1976" y="3302"/>
                <a:ext cx="14" cy="4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68" name="Line 6244"/>
              <p:cNvSpPr>
                <a:spLocks noChangeShapeType="1"/>
              </p:cNvSpPr>
              <p:nvPr/>
            </p:nvSpPr>
            <p:spPr bwMode="auto">
              <a:xfrm flipV="1">
                <a:off x="1970" y="3208"/>
                <a:ext cx="12" cy="4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69" name="Line 6245"/>
              <p:cNvSpPr>
                <a:spLocks noChangeShapeType="1"/>
              </p:cNvSpPr>
              <p:nvPr/>
            </p:nvSpPr>
            <p:spPr bwMode="auto">
              <a:xfrm flipV="1">
                <a:off x="1954" y="3016"/>
                <a:ext cx="14" cy="2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870" name="Line 6246"/>
              <p:cNvSpPr>
                <a:spLocks noChangeShapeType="1"/>
              </p:cNvSpPr>
              <p:nvPr/>
            </p:nvSpPr>
            <p:spPr bwMode="auto">
              <a:xfrm flipV="1">
                <a:off x="1940" y="2816"/>
                <a:ext cx="12" cy="2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pic>
          <p:nvPicPr>
            <p:cNvPr id="160872" name="Picture 6248" descr="txp_fig"/>
            <p:cNvPicPr>
              <a:picLocks noChangeAspect="1" noChangeArrowheads="1"/>
            </p:cNvPicPr>
            <p:nvPr>
              <p:custDataLst>
                <p:tags r:id="rId2"/>
              </p:custDataLst>
            </p:nvPr>
          </p:nvPicPr>
          <p:blipFill>
            <a:blip r:embed="rId6"/>
            <a:srcRect/>
            <a:stretch>
              <a:fillRect/>
            </a:stretch>
          </p:blipFill>
          <p:spPr bwMode="auto">
            <a:xfrm>
              <a:off x="43" y="2725"/>
              <a:ext cx="1368" cy="2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</p:grpSp>
      <p:grpSp>
        <p:nvGrpSpPr>
          <p:cNvPr id="24" name="Group 8653"/>
          <p:cNvGrpSpPr>
            <a:grpSpLocks/>
          </p:cNvGrpSpPr>
          <p:nvPr/>
        </p:nvGrpSpPr>
        <p:grpSpPr bwMode="auto">
          <a:xfrm>
            <a:off x="5327650" y="1752600"/>
            <a:ext cx="3409950" cy="1762125"/>
            <a:chOff x="3356" y="1196"/>
            <a:chExt cx="2148" cy="1110"/>
          </a:xfrm>
        </p:grpSpPr>
        <p:sp>
          <p:nvSpPr>
            <p:cNvPr id="160879" name="Line 6255"/>
            <p:cNvSpPr>
              <a:spLocks noChangeShapeType="1"/>
            </p:cNvSpPr>
            <p:nvPr/>
          </p:nvSpPr>
          <p:spPr bwMode="auto">
            <a:xfrm flipV="1">
              <a:off x="4520" y="1770"/>
              <a:ext cx="958" cy="436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880" name="Line 6256"/>
            <p:cNvSpPr>
              <a:spLocks noChangeShapeType="1"/>
            </p:cNvSpPr>
            <p:nvPr/>
          </p:nvSpPr>
          <p:spPr bwMode="auto">
            <a:xfrm flipV="1">
              <a:off x="4774" y="2078"/>
              <a:ext cx="1" cy="1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881" name="Freeform 6257"/>
            <p:cNvSpPr>
              <a:spLocks noEditPoints="1"/>
            </p:cNvSpPr>
            <p:nvPr/>
          </p:nvSpPr>
          <p:spPr bwMode="auto">
            <a:xfrm>
              <a:off x="4716" y="2124"/>
              <a:ext cx="40" cy="66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2" y="24"/>
                </a:cxn>
                <a:cxn ang="0">
                  <a:pos x="4" y="14"/>
                </a:cxn>
                <a:cxn ang="0">
                  <a:pos x="8" y="8"/>
                </a:cxn>
                <a:cxn ang="0">
                  <a:pos x="12" y="2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6" y="0"/>
                </a:cxn>
                <a:cxn ang="0">
                  <a:pos x="30" y="4"/>
                </a:cxn>
                <a:cxn ang="0">
                  <a:pos x="34" y="8"/>
                </a:cxn>
                <a:cxn ang="0">
                  <a:pos x="38" y="14"/>
                </a:cxn>
                <a:cxn ang="0">
                  <a:pos x="40" y="22"/>
                </a:cxn>
                <a:cxn ang="0">
                  <a:pos x="40" y="32"/>
                </a:cxn>
                <a:cxn ang="0">
                  <a:pos x="40" y="42"/>
                </a:cxn>
                <a:cxn ang="0">
                  <a:pos x="38" y="52"/>
                </a:cxn>
                <a:cxn ang="0">
                  <a:pos x="34" y="58"/>
                </a:cxn>
                <a:cxn ang="0">
                  <a:pos x="30" y="62"/>
                </a:cxn>
                <a:cxn ang="0">
                  <a:pos x="24" y="64"/>
                </a:cxn>
                <a:cxn ang="0">
                  <a:pos x="20" y="66"/>
                </a:cxn>
                <a:cxn ang="0">
                  <a:pos x="14" y="64"/>
                </a:cxn>
                <a:cxn ang="0">
                  <a:pos x="10" y="62"/>
                </a:cxn>
                <a:cxn ang="0">
                  <a:pos x="6" y="56"/>
                </a:cxn>
                <a:cxn ang="0">
                  <a:pos x="2" y="48"/>
                </a:cxn>
                <a:cxn ang="0">
                  <a:pos x="2" y="42"/>
                </a:cxn>
                <a:cxn ang="0">
                  <a:pos x="0" y="34"/>
                </a:cxn>
                <a:cxn ang="0">
                  <a:pos x="10" y="34"/>
                </a:cxn>
                <a:cxn ang="0">
                  <a:pos x="10" y="46"/>
                </a:cxn>
                <a:cxn ang="0">
                  <a:pos x="12" y="56"/>
                </a:cxn>
                <a:cxn ang="0">
                  <a:pos x="14" y="60"/>
                </a:cxn>
                <a:cxn ang="0">
                  <a:pos x="18" y="62"/>
                </a:cxn>
                <a:cxn ang="0">
                  <a:pos x="20" y="62"/>
                </a:cxn>
                <a:cxn ang="0">
                  <a:pos x="22" y="62"/>
                </a:cxn>
                <a:cxn ang="0">
                  <a:pos x="26" y="60"/>
                </a:cxn>
                <a:cxn ang="0">
                  <a:pos x="28" y="58"/>
                </a:cxn>
                <a:cxn ang="0">
                  <a:pos x="30" y="52"/>
                </a:cxn>
                <a:cxn ang="0">
                  <a:pos x="30" y="46"/>
                </a:cxn>
                <a:cxn ang="0">
                  <a:pos x="32" y="40"/>
                </a:cxn>
                <a:cxn ang="0">
                  <a:pos x="32" y="30"/>
                </a:cxn>
                <a:cxn ang="0">
                  <a:pos x="32" y="20"/>
                </a:cxn>
                <a:cxn ang="0">
                  <a:pos x="30" y="12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8" y="4"/>
                </a:cxn>
                <a:cxn ang="0">
                  <a:pos x="16" y="6"/>
                </a:cxn>
                <a:cxn ang="0">
                  <a:pos x="12" y="10"/>
                </a:cxn>
                <a:cxn ang="0">
                  <a:pos x="10" y="18"/>
                </a:cxn>
                <a:cxn ang="0">
                  <a:pos x="10" y="26"/>
                </a:cxn>
                <a:cxn ang="0">
                  <a:pos x="10" y="34"/>
                </a:cxn>
              </a:cxnLst>
              <a:rect l="0" t="0" r="r" b="b"/>
              <a:pathLst>
                <a:path w="40" h="66">
                  <a:moveTo>
                    <a:pt x="0" y="34"/>
                  </a:moveTo>
                  <a:lnTo>
                    <a:pt x="2" y="24"/>
                  </a:lnTo>
                  <a:lnTo>
                    <a:pt x="4" y="14"/>
                  </a:lnTo>
                  <a:lnTo>
                    <a:pt x="8" y="8"/>
                  </a:lnTo>
                  <a:lnTo>
                    <a:pt x="12" y="2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0" y="4"/>
                  </a:lnTo>
                  <a:lnTo>
                    <a:pt x="34" y="8"/>
                  </a:lnTo>
                  <a:lnTo>
                    <a:pt x="38" y="14"/>
                  </a:lnTo>
                  <a:lnTo>
                    <a:pt x="40" y="22"/>
                  </a:lnTo>
                  <a:lnTo>
                    <a:pt x="40" y="32"/>
                  </a:lnTo>
                  <a:lnTo>
                    <a:pt x="40" y="42"/>
                  </a:lnTo>
                  <a:lnTo>
                    <a:pt x="38" y="52"/>
                  </a:lnTo>
                  <a:lnTo>
                    <a:pt x="34" y="58"/>
                  </a:lnTo>
                  <a:lnTo>
                    <a:pt x="30" y="62"/>
                  </a:lnTo>
                  <a:lnTo>
                    <a:pt x="24" y="64"/>
                  </a:lnTo>
                  <a:lnTo>
                    <a:pt x="20" y="66"/>
                  </a:lnTo>
                  <a:lnTo>
                    <a:pt x="14" y="64"/>
                  </a:lnTo>
                  <a:lnTo>
                    <a:pt x="10" y="62"/>
                  </a:lnTo>
                  <a:lnTo>
                    <a:pt x="6" y="56"/>
                  </a:lnTo>
                  <a:lnTo>
                    <a:pt x="2" y="48"/>
                  </a:lnTo>
                  <a:lnTo>
                    <a:pt x="2" y="42"/>
                  </a:lnTo>
                  <a:lnTo>
                    <a:pt x="0" y="34"/>
                  </a:lnTo>
                  <a:close/>
                  <a:moveTo>
                    <a:pt x="10" y="34"/>
                  </a:moveTo>
                  <a:lnTo>
                    <a:pt x="10" y="46"/>
                  </a:lnTo>
                  <a:lnTo>
                    <a:pt x="12" y="56"/>
                  </a:lnTo>
                  <a:lnTo>
                    <a:pt x="14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2" y="62"/>
                  </a:lnTo>
                  <a:lnTo>
                    <a:pt x="26" y="60"/>
                  </a:lnTo>
                  <a:lnTo>
                    <a:pt x="28" y="58"/>
                  </a:lnTo>
                  <a:lnTo>
                    <a:pt x="30" y="52"/>
                  </a:lnTo>
                  <a:lnTo>
                    <a:pt x="30" y="46"/>
                  </a:lnTo>
                  <a:lnTo>
                    <a:pt x="32" y="40"/>
                  </a:lnTo>
                  <a:lnTo>
                    <a:pt x="32" y="30"/>
                  </a:lnTo>
                  <a:lnTo>
                    <a:pt x="32" y="20"/>
                  </a:lnTo>
                  <a:lnTo>
                    <a:pt x="30" y="12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8" y="4"/>
                  </a:lnTo>
                  <a:lnTo>
                    <a:pt x="16" y="6"/>
                  </a:lnTo>
                  <a:lnTo>
                    <a:pt x="12" y="10"/>
                  </a:lnTo>
                  <a:lnTo>
                    <a:pt x="10" y="18"/>
                  </a:lnTo>
                  <a:lnTo>
                    <a:pt x="10" y="26"/>
                  </a:lnTo>
                  <a:lnTo>
                    <a:pt x="10" y="3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882" name="Freeform 6258"/>
            <p:cNvSpPr>
              <a:spLocks/>
            </p:cNvSpPr>
            <p:nvPr/>
          </p:nvSpPr>
          <p:spPr bwMode="auto">
            <a:xfrm>
              <a:off x="4768" y="2178"/>
              <a:ext cx="10" cy="12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" y="2"/>
                </a:cxn>
                <a:cxn ang="0">
                  <a:pos x="10" y="2"/>
                </a:cxn>
                <a:cxn ang="0">
                  <a:pos x="10" y="4"/>
                </a:cxn>
                <a:cxn ang="0">
                  <a:pos x="10" y="6"/>
                </a:cxn>
                <a:cxn ang="0">
                  <a:pos x="10" y="8"/>
                </a:cxn>
                <a:cxn ang="0">
                  <a:pos x="8" y="10"/>
                </a:cxn>
                <a:cxn ang="0">
                  <a:pos x="8" y="12"/>
                </a:cxn>
                <a:cxn ang="0">
                  <a:pos x="6" y="12"/>
                </a:cxn>
                <a:cxn ang="0">
                  <a:pos x="2" y="12"/>
                </a:cxn>
                <a:cxn ang="0">
                  <a:pos x="2" y="10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6" y="0"/>
                </a:cxn>
              </a:cxnLst>
              <a:rect l="0" t="0" r="r" b="b"/>
              <a:pathLst>
                <a:path w="10" h="12">
                  <a:moveTo>
                    <a:pt x="6" y="0"/>
                  </a:moveTo>
                  <a:lnTo>
                    <a:pt x="8" y="2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8" y="10"/>
                  </a:lnTo>
                  <a:lnTo>
                    <a:pt x="8" y="12"/>
                  </a:lnTo>
                  <a:lnTo>
                    <a:pt x="6" y="12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883" name="Freeform 6259"/>
            <p:cNvSpPr>
              <a:spLocks/>
            </p:cNvSpPr>
            <p:nvPr/>
          </p:nvSpPr>
          <p:spPr bwMode="auto">
            <a:xfrm>
              <a:off x="4786" y="2124"/>
              <a:ext cx="42" cy="64"/>
            </a:xfrm>
            <a:custGeom>
              <a:avLst/>
              <a:gdLst/>
              <a:ahLst/>
              <a:cxnLst>
                <a:cxn ang="0">
                  <a:pos x="42" y="52"/>
                </a:cxn>
                <a:cxn ang="0">
                  <a:pos x="38" y="64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10" y="54"/>
                </a:cxn>
                <a:cxn ang="0">
                  <a:pos x="18" y="46"/>
                </a:cxn>
                <a:cxn ang="0">
                  <a:pos x="24" y="38"/>
                </a:cxn>
                <a:cxn ang="0">
                  <a:pos x="28" y="32"/>
                </a:cxn>
                <a:cxn ang="0">
                  <a:pos x="30" y="26"/>
                </a:cxn>
                <a:cxn ang="0">
                  <a:pos x="30" y="20"/>
                </a:cxn>
                <a:cxn ang="0">
                  <a:pos x="30" y="16"/>
                </a:cxn>
                <a:cxn ang="0">
                  <a:pos x="26" y="10"/>
                </a:cxn>
                <a:cxn ang="0">
                  <a:pos x="22" y="8"/>
                </a:cxn>
                <a:cxn ang="0">
                  <a:pos x="18" y="6"/>
                </a:cxn>
                <a:cxn ang="0">
                  <a:pos x="14" y="8"/>
                </a:cxn>
                <a:cxn ang="0">
                  <a:pos x="10" y="10"/>
                </a:cxn>
                <a:cxn ang="0">
                  <a:pos x="6" y="14"/>
                </a:cxn>
                <a:cxn ang="0">
                  <a:pos x="4" y="18"/>
                </a:cxn>
                <a:cxn ang="0">
                  <a:pos x="2" y="18"/>
                </a:cxn>
                <a:cxn ang="0">
                  <a:pos x="4" y="10"/>
                </a:cxn>
                <a:cxn ang="0">
                  <a:pos x="8" y="4"/>
                </a:cxn>
                <a:cxn ang="0">
                  <a:pos x="14" y="2"/>
                </a:cxn>
                <a:cxn ang="0">
                  <a:pos x="20" y="0"/>
                </a:cxn>
                <a:cxn ang="0">
                  <a:pos x="28" y="2"/>
                </a:cxn>
                <a:cxn ang="0">
                  <a:pos x="34" y="4"/>
                </a:cxn>
                <a:cxn ang="0">
                  <a:pos x="38" y="10"/>
                </a:cxn>
                <a:cxn ang="0">
                  <a:pos x="38" y="16"/>
                </a:cxn>
                <a:cxn ang="0">
                  <a:pos x="38" y="22"/>
                </a:cxn>
                <a:cxn ang="0">
                  <a:pos x="36" y="26"/>
                </a:cxn>
                <a:cxn ang="0">
                  <a:pos x="32" y="34"/>
                </a:cxn>
                <a:cxn ang="0">
                  <a:pos x="24" y="42"/>
                </a:cxn>
                <a:cxn ang="0">
                  <a:pos x="18" y="50"/>
                </a:cxn>
                <a:cxn ang="0">
                  <a:pos x="12" y="54"/>
                </a:cxn>
                <a:cxn ang="0">
                  <a:pos x="10" y="58"/>
                </a:cxn>
                <a:cxn ang="0">
                  <a:pos x="26" y="58"/>
                </a:cxn>
                <a:cxn ang="0">
                  <a:pos x="32" y="58"/>
                </a:cxn>
                <a:cxn ang="0">
                  <a:pos x="34" y="58"/>
                </a:cxn>
                <a:cxn ang="0">
                  <a:pos x="36" y="56"/>
                </a:cxn>
                <a:cxn ang="0">
                  <a:pos x="38" y="56"/>
                </a:cxn>
                <a:cxn ang="0">
                  <a:pos x="40" y="54"/>
                </a:cxn>
                <a:cxn ang="0">
                  <a:pos x="40" y="52"/>
                </a:cxn>
                <a:cxn ang="0">
                  <a:pos x="42" y="52"/>
                </a:cxn>
              </a:cxnLst>
              <a:rect l="0" t="0" r="r" b="b"/>
              <a:pathLst>
                <a:path w="42" h="64">
                  <a:moveTo>
                    <a:pt x="42" y="52"/>
                  </a:moveTo>
                  <a:lnTo>
                    <a:pt x="38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10" y="54"/>
                  </a:lnTo>
                  <a:lnTo>
                    <a:pt x="18" y="46"/>
                  </a:lnTo>
                  <a:lnTo>
                    <a:pt x="24" y="38"/>
                  </a:lnTo>
                  <a:lnTo>
                    <a:pt x="28" y="32"/>
                  </a:lnTo>
                  <a:lnTo>
                    <a:pt x="30" y="26"/>
                  </a:lnTo>
                  <a:lnTo>
                    <a:pt x="30" y="20"/>
                  </a:lnTo>
                  <a:lnTo>
                    <a:pt x="30" y="16"/>
                  </a:lnTo>
                  <a:lnTo>
                    <a:pt x="26" y="10"/>
                  </a:lnTo>
                  <a:lnTo>
                    <a:pt x="22" y="8"/>
                  </a:lnTo>
                  <a:lnTo>
                    <a:pt x="18" y="6"/>
                  </a:lnTo>
                  <a:lnTo>
                    <a:pt x="14" y="8"/>
                  </a:lnTo>
                  <a:lnTo>
                    <a:pt x="10" y="10"/>
                  </a:lnTo>
                  <a:lnTo>
                    <a:pt x="6" y="14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4" y="10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4" y="4"/>
                  </a:lnTo>
                  <a:lnTo>
                    <a:pt x="38" y="10"/>
                  </a:lnTo>
                  <a:lnTo>
                    <a:pt x="38" y="16"/>
                  </a:lnTo>
                  <a:lnTo>
                    <a:pt x="38" y="22"/>
                  </a:lnTo>
                  <a:lnTo>
                    <a:pt x="36" y="26"/>
                  </a:lnTo>
                  <a:lnTo>
                    <a:pt x="32" y="34"/>
                  </a:lnTo>
                  <a:lnTo>
                    <a:pt x="24" y="42"/>
                  </a:lnTo>
                  <a:lnTo>
                    <a:pt x="18" y="50"/>
                  </a:lnTo>
                  <a:lnTo>
                    <a:pt x="12" y="54"/>
                  </a:lnTo>
                  <a:lnTo>
                    <a:pt x="10" y="58"/>
                  </a:lnTo>
                  <a:lnTo>
                    <a:pt x="26" y="58"/>
                  </a:lnTo>
                  <a:lnTo>
                    <a:pt x="32" y="58"/>
                  </a:lnTo>
                  <a:lnTo>
                    <a:pt x="34" y="58"/>
                  </a:lnTo>
                  <a:lnTo>
                    <a:pt x="36" y="56"/>
                  </a:lnTo>
                  <a:lnTo>
                    <a:pt x="38" y="56"/>
                  </a:lnTo>
                  <a:lnTo>
                    <a:pt x="40" y="54"/>
                  </a:lnTo>
                  <a:lnTo>
                    <a:pt x="40" y="52"/>
                  </a:lnTo>
                  <a:lnTo>
                    <a:pt x="42" y="5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884" name="Line 6260"/>
            <p:cNvSpPr>
              <a:spLocks noChangeShapeType="1"/>
            </p:cNvSpPr>
            <p:nvPr/>
          </p:nvSpPr>
          <p:spPr bwMode="auto">
            <a:xfrm flipV="1">
              <a:off x="4990" y="1980"/>
              <a:ext cx="2" cy="1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885" name="Freeform 6261"/>
            <p:cNvSpPr>
              <a:spLocks noEditPoints="1"/>
            </p:cNvSpPr>
            <p:nvPr/>
          </p:nvSpPr>
          <p:spPr bwMode="auto">
            <a:xfrm>
              <a:off x="4930" y="2026"/>
              <a:ext cx="40" cy="66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2" y="22"/>
                </a:cxn>
                <a:cxn ang="0">
                  <a:pos x="4" y="14"/>
                </a:cxn>
                <a:cxn ang="0">
                  <a:pos x="8" y="8"/>
                </a:cxn>
                <a:cxn ang="0">
                  <a:pos x="12" y="2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6" y="0"/>
                </a:cxn>
                <a:cxn ang="0">
                  <a:pos x="30" y="2"/>
                </a:cxn>
                <a:cxn ang="0">
                  <a:pos x="34" y="6"/>
                </a:cxn>
                <a:cxn ang="0">
                  <a:pos x="38" y="14"/>
                </a:cxn>
                <a:cxn ang="0">
                  <a:pos x="40" y="22"/>
                </a:cxn>
                <a:cxn ang="0">
                  <a:pos x="40" y="32"/>
                </a:cxn>
                <a:cxn ang="0">
                  <a:pos x="40" y="42"/>
                </a:cxn>
                <a:cxn ang="0">
                  <a:pos x="38" y="50"/>
                </a:cxn>
                <a:cxn ang="0">
                  <a:pos x="34" y="58"/>
                </a:cxn>
                <a:cxn ang="0">
                  <a:pos x="30" y="62"/>
                </a:cxn>
                <a:cxn ang="0">
                  <a:pos x="26" y="64"/>
                </a:cxn>
                <a:cxn ang="0">
                  <a:pos x="20" y="66"/>
                </a:cxn>
                <a:cxn ang="0">
                  <a:pos x="16" y="64"/>
                </a:cxn>
                <a:cxn ang="0">
                  <a:pos x="10" y="60"/>
                </a:cxn>
                <a:cxn ang="0">
                  <a:pos x="6" y="54"/>
                </a:cxn>
                <a:cxn ang="0">
                  <a:pos x="4" y="48"/>
                </a:cxn>
                <a:cxn ang="0">
                  <a:pos x="2" y="40"/>
                </a:cxn>
                <a:cxn ang="0">
                  <a:pos x="0" y="32"/>
                </a:cxn>
                <a:cxn ang="0">
                  <a:pos x="10" y="34"/>
                </a:cxn>
                <a:cxn ang="0">
                  <a:pos x="10" y="46"/>
                </a:cxn>
                <a:cxn ang="0">
                  <a:pos x="14" y="56"/>
                </a:cxn>
                <a:cxn ang="0">
                  <a:pos x="16" y="60"/>
                </a:cxn>
                <a:cxn ang="0">
                  <a:pos x="18" y="62"/>
                </a:cxn>
                <a:cxn ang="0">
                  <a:pos x="20" y="62"/>
                </a:cxn>
                <a:cxn ang="0">
                  <a:pos x="24" y="62"/>
                </a:cxn>
                <a:cxn ang="0">
                  <a:pos x="26" y="60"/>
                </a:cxn>
                <a:cxn ang="0">
                  <a:pos x="28" y="58"/>
                </a:cxn>
                <a:cxn ang="0">
                  <a:pos x="30" y="52"/>
                </a:cxn>
                <a:cxn ang="0">
                  <a:pos x="32" y="46"/>
                </a:cxn>
                <a:cxn ang="0">
                  <a:pos x="32" y="38"/>
                </a:cxn>
                <a:cxn ang="0">
                  <a:pos x="32" y="30"/>
                </a:cxn>
                <a:cxn ang="0">
                  <a:pos x="32" y="20"/>
                </a:cxn>
                <a:cxn ang="0">
                  <a:pos x="30" y="12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4" y="2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6" y="6"/>
                </a:cxn>
                <a:cxn ang="0">
                  <a:pos x="12" y="10"/>
                </a:cxn>
                <a:cxn ang="0">
                  <a:pos x="12" y="18"/>
                </a:cxn>
                <a:cxn ang="0">
                  <a:pos x="10" y="26"/>
                </a:cxn>
                <a:cxn ang="0">
                  <a:pos x="10" y="34"/>
                </a:cxn>
              </a:cxnLst>
              <a:rect l="0" t="0" r="r" b="b"/>
              <a:pathLst>
                <a:path w="40" h="66">
                  <a:moveTo>
                    <a:pt x="0" y="32"/>
                  </a:moveTo>
                  <a:lnTo>
                    <a:pt x="2" y="22"/>
                  </a:lnTo>
                  <a:lnTo>
                    <a:pt x="4" y="14"/>
                  </a:lnTo>
                  <a:lnTo>
                    <a:pt x="8" y="8"/>
                  </a:lnTo>
                  <a:lnTo>
                    <a:pt x="12" y="2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30" y="2"/>
                  </a:lnTo>
                  <a:lnTo>
                    <a:pt x="34" y="6"/>
                  </a:lnTo>
                  <a:lnTo>
                    <a:pt x="38" y="14"/>
                  </a:lnTo>
                  <a:lnTo>
                    <a:pt x="40" y="22"/>
                  </a:lnTo>
                  <a:lnTo>
                    <a:pt x="40" y="32"/>
                  </a:lnTo>
                  <a:lnTo>
                    <a:pt x="40" y="42"/>
                  </a:lnTo>
                  <a:lnTo>
                    <a:pt x="38" y="50"/>
                  </a:lnTo>
                  <a:lnTo>
                    <a:pt x="34" y="58"/>
                  </a:lnTo>
                  <a:lnTo>
                    <a:pt x="30" y="62"/>
                  </a:lnTo>
                  <a:lnTo>
                    <a:pt x="26" y="64"/>
                  </a:lnTo>
                  <a:lnTo>
                    <a:pt x="20" y="66"/>
                  </a:lnTo>
                  <a:lnTo>
                    <a:pt x="16" y="64"/>
                  </a:lnTo>
                  <a:lnTo>
                    <a:pt x="10" y="60"/>
                  </a:lnTo>
                  <a:lnTo>
                    <a:pt x="6" y="54"/>
                  </a:lnTo>
                  <a:lnTo>
                    <a:pt x="4" y="48"/>
                  </a:lnTo>
                  <a:lnTo>
                    <a:pt x="2" y="40"/>
                  </a:lnTo>
                  <a:lnTo>
                    <a:pt x="0" y="32"/>
                  </a:lnTo>
                  <a:close/>
                  <a:moveTo>
                    <a:pt x="10" y="34"/>
                  </a:moveTo>
                  <a:lnTo>
                    <a:pt x="10" y="46"/>
                  </a:lnTo>
                  <a:lnTo>
                    <a:pt x="14" y="56"/>
                  </a:lnTo>
                  <a:lnTo>
                    <a:pt x="16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4" y="62"/>
                  </a:lnTo>
                  <a:lnTo>
                    <a:pt x="26" y="60"/>
                  </a:lnTo>
                  <a:lnTo>
                    <a:pt x="28" y="58"/>
                  </a:lnTo>
                  <a:lnTo>
                    <a:pt x="30" y="52"/>
                  </a:lnTo>
                  <a:lnTo>
                    <a:pt x="32" y="46"/>
                  </a:lnTo>
                  <a:lnTo>
                    <a:pt x="32" y="38"/>
                  </a:lnTo>
                  <a:lnTo>
                    <a:pt x="32" y="30"/>
                  </a:lnTo>
                  <a:lnTo>
                    <a:pt x="32" y="20"/>
                  </a:lnTo>
                  <a:lnTo>
                    <a:pt x="30" y="12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6" y="6"/>
                  </a:lnTo>
                  <a:lnTo>
                    <a:pt x="12" y="10"/>
                  </a:lnTo>
                  <a:lnTo>
                    <a:pt x="12" y="18"/>
                  </a:lnTo>
                  <a:lnTo>
                    <a:pt x="10" y="26"/>
                  </a:lnTo>
                  <a:lnTo>
                    <a:pt x="10" y="3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886" name="Freeform 6262"/>
            <p:cNvSpPr>
              <a:spLocks/>
            </p:cNvSpPr>
            <p:nvPr/>
          </p:nvSpPr>
          <p:spPr bwMode="auto">
            <a:xfrm>
              <a:off x="4982" y="2080"/>
              <a:ext cx="10" cy="12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" y="0"/>
                </a:cxn>
                <a:cxn ang="0">
                  <a:pos x="10" y="2"/>
                </a:cxn>
                <a:cxn ang="0">
                  <a:pos x="10" y="4"/>
                </a:cxn>
                <a:cxn ang="0">
                  <a:pos x="10" y="6"/>
                </a:cxn>
                <a:cxn ang="0">
                  <a:pos x="10" y="8"/>
                </a:cxn>
                <a:cxn ang="0">
                  <a:pos x="10" y="10"/>
                </a:cxn>
                <a:cxn ang="0">
                  <a:pos x="8" y="12"/>
                </a:cxn>
                <a:cxn ang="0">
                  <a:pos x="6" y="12"/>
                </a:cxn>
                <a:cxn ang="0">
                  <a:pos x="4" y="12"/>
                </a:cxn>
                <a:cxn ang="0">
                  <a:pos x="2" y="10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6" y="0"/>
                </a:cxn>
              </a:cxnLst>
              <a:rect l="0" t="0" r="r" b="b"/>
              <a:pathLst>
                <a:path w="10" h="12">
                  <a:moveTo>
                    <a:pt x="6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8" y="12"/>
                  </a:lnTo>
                  <a:lnTo>
                    <a:pt x="6" y="12"/>
                  </a:lnTo>
                  <a:lnTo>
                    <a:pt x="4" y="12"/>
                  </a:lnTo>
                  <a:lnTo>
                    <a:pt x="2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887" name="Freeform 6263"/>
            <p:cNvSpPr>
              <a:spLocks noEditPoints="1"/>
            </p:cNvSpPr>
            <p:nvPr/>
          </p:nvSpPr>
          <p:spPr bwMode="auto">
            <a:xfrm>
              <a:off x="5000" y="2026"/>
              <a:ext cx="42" cy="64"/>
            </a:xfrm>
            <a:custGeom>
              <a:avLst/>
              <a:gdLst/>
              <a:ahLst/>
              <a:cxnLst>
                <a:cxn ang="0">
                  <a:pos x="42" y="42"/>
                </a:cxn>
                <a:cxn ang="0">
                  <a:pos x="42" y="48"/>
                </a:cxn>
                <a:cxn ang="0">
                  <a:pos x="34" y="48"/>
                </a:cxn>
                <a:cxn ang="0">
                  <a:pos x="34" y="64"/>
                </a:cxn>
                <a:cxn ang="0">
                  <a:pos x="26" y="64"/>
                </a:cxn>
                <a:cxn ang="0">
                  <a:pos x="26" y="48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28" y="0"/>
                </a:cxn>
                <a:cxn ang="0">
                  <a:pos x="34" y="0"/>
                </a:cxn>
                <a:cxn ang="0">
                  <a:pos x="34" y="42"/>
                </a:cxn>
                <a:cxn ang="0">
                  <a:pos x="42" y="42"/>
                </a:cxn>
                <a:cxn ang="0">
                  <a:pos x="26" y="42"/>
                </a:cxn>
                <a:cxn ang="0">
                  <a:pos x="26" y="8"/>
                </a:cxn>
                <a:cxn ang="0">
                  <a:pos x="6" y="42"/>
                </a:cxn>
                <a:cxn ang="0">
                  <a:pos x="26" y="42"/>
                </a:cxn>
              </a:cxnLst>
              <a:rect l="0" t="0" r="r" b="b"/>
              <a:pathLst>
                <a:path w="42" h="64">
                  <a:moveTo>
                    <a:pt x="42" y="42"/>
                  </a:moveTo>
                  <a:lnTo>
                    <a:pt x="42" y="48"/>
                  </a:lnTo>
                  <a:lnTo>
                    <a:pt x="34" y="48"/>
                  </a:lnTo>
                  <a:lnTo>
                    <a:pt x="34" y="64"/>
                  </a:lnTo>
                  <a:lnTo>
                    <a:pt x="26" y="64"/>
                  </a:lnTo>
                  <a:lnTo>
                    <a:pt x="26" y="48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28" y="0"/>
                  </a:lnTo>
                  <a:lnTo>
                    <a:pt x="34" y="0"/>
                  </a:lnTo>
                  <a:lnTo>
                    <a:pt x="34" y="42"/>
                  </a:lnTo>
                  <a:lnTo>
                    <a:pt x="42" y="42"/>
                  </a:lnTo>
                  <a:close/>
                  <a:moveTo>
                    <a:pt x="26" y="42"/>
                  </a:moveTo>
                  <a:lnTo>
                    <a:pt x="26" y="8"/>
                  </a:lnTo>
                  <a:lnTo>
                    <a:pt x="6" y="42"/>
                  </a:lnTo>
                  <a:lnTo>
                    <a:pt x="26" y="4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888" name="Line 6264"/>
            <p:cNvSpPr>
              <a:spLocks noChangeShapeType="1"/>
            </p:cNvSpPr>
            <p:nvPr/>
          </p:nvSpPr>
          <p:spPr bwMode="auto">
            <a:xfrm flipV="1">
              <a:off x="5176" y="1894"/>
              <a:ext cx="2" cy="14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889" name="Freeform 6265"/>
            <p:cNvSpPr>
              <a:spLocks noEditPoints="1"/>
            </p:cNvSpPr>
            <p:nvPr/>
          </p:nvSpPr>
          <p:spPr bwMode="auto">
            <a:xfrm>
              <a:off x="5116" y="1940"/>
              <a:ext cx="40" cy="66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24"/>
                </a:cxn>
                <a:cxn ang="0">
                  <a:pos x="2" y="16"/>
                </a:cxn>
                <a:cxn ang="0">
                  <a:pos x="6" y="8"/>
                </a:cxn>
                <a:cxn ang="0">
                  <a:pos x="10" y="4"/>
                </a:cxn>
                <a:cxn ang="0">
                  <a:pos x="14" y="2"/>
                </a:cxn>
                <a:cxn ang="0">
                  <a:pos x="20" y="0"/>
                </a:cxn>
                <a:cxn ang="0">
                  <a:pos x="24" y="2"/>
                </a:cxn>
                <a:cxn ang="0">
                  <a:pos x="28" y="4"/>
                </a:cxn>
                <a:cxn ang="0">
                  <a:pos x="32" y="8"/>
                </a:cxn>
                <a:cxn ang="0">
                  <a:pos x="36" y="16"/>
                </a:cxn>
                <a:cxn ang="0">
                  <a:pos x="38" y="24"/>
                </a:cxn>
                <a:cxn ang="0">
                  <a:pos x="40" y="34"/>
                </a:cxn>
                <a:cxn ang="0">
                  <a:pos x="38" y="44"/>
                </a:cxn>
                <a:cxn ang="0">
                  <a:pos x="36" y="52"/>
                </a:cxn>
                <a:cxn ang="0">
                  <a:pos x="32" y="58"/>
                </a:cxn>
                <a:cxn ang="0">
                  <a:pos x="28" y="64"/>
                </a:cxn>
                <a:cxn ang="0">
                  <a:pos x="24" y="66"/>
                </a:cxn>
                <a:cxn ang="0">
                  <a:pos x="18" y="66"/>
                </a:cxn>
                <a:cxn ang="0">
                  <a:pos x="14" y="66"/>
                </a:cxn>
                <a:cxn ang="0">
                  <a:pos x="8" y="62"/>
                </a:cxn>
                <a:cxn ang="0">
                  <a:pos x="4" y="56"/>
                </a:cxn>
                <a:cxn ang="0">
                  <a:pos x="2" y="50"/>
                </a:cxn>
                <a:cxn ang="0">
                  <a:pos x="0" y="42"/>
                </a:cxn>
                <a:cxn ang="0">
                  <a:pos x="0" y="34"/>
                </a:cxn>
                <a:cxn ang="0">
                  <a:pos x="8" y="36"/>
                </a:cxn>
                <a:cxn ang="0">
                  <a:pos x="8" y="48"/>
                </a:cxn>
                <a:cxn ang="0">
                  <a:pos x="12" y="56"/>
                </a:cxn>
                <a:cxn ang="0">
                  <a:pos x="14" y="60"/>
                </a:cxn>
                <a:cxn ang="0">
                  <a:pos x="16" y="64"/>
                </a:cxn>
                <a:cxn ang="0">
                  <a:pos x="18" y="64"/>
                </a:cxn>
                <a:cxn ang="0">
                  <a:pos x="22" y="64"/>
                </a:cxn>
                <a:cxn ang="0">
                  <a:pos x="24" y="62"/>
                </a:cxn>
                <a:cxn ang="0">
                  <a:pos x="26" y="58"/>
                </a:cxn>
                <a:cxn ang="0">
                  <a:pos x="28" y="54"/>
                </a:cxn>
                <a:cxn ang="0">
                  <a:pos x="30" y="48"/>
                </a:cxn>
                <a:cxn ang="0">
                  <a:pos x="30" y="40"/>
                </a:cxn>
                <a:cxn ang="0">
                  <a:pos x="30" y="32"/>
                </a:cxn>
                <a:cxn ang="0">
                  <a:pos x="30" y="22"/>
                </a:cxn>
                <a:cxn ang="0">
                  <a:pos x="28" y="14"/>
                </a:cxn>
                <a:cxn ang="0">
                  <a:pos x="26" y="8"/>
                </a:cxn>
                <a:cxn ang="0">
                  <a:pos x="24" y="6"/>
                </a:cxn>
                <a:cxn ang="0">
                  <a:pos x="22" y="4"/>
                </a:cxn>
                <a:cxn ang="0">
                  <a:pos x="20" y="4"/>
                </a:cxn>
                <a:cxn ang="0">
                  <a:pos x="16" y="4"/>
                </a:cxn>
                <a:cxn ang="0">
                  <a:pos x="14" y="6"/>
                </a:cxn>
                <a:cxn ang="0">
                  <a:pos x="10" y="12"/>
                </a:cxn>
                <a:cxn ang="0">
                  <a:pos x="10" y="18"/>
                </a:cxn>
                <a:cxn ang="0">
                  <a:pos x="8" y="28"/>
                </a:cxn>
                <a:cxn ang="0">
                  <a:pos x="8" y="36"/>
                </a:cxn>
              </a:cxnLst>
              <a:rect l="0" t="0" r="r" b="b"/>
              <a:pathLst>
                <a:path w="40" h="66">
                  <a:moveTo>
                    <a:pt x="0" y="34"/>
                  </a:moveTo>
                  <a:lnTo>
                    <a:pt x="0" y="24"/>
                  </a:lnTo>
                  <a:lnTo>
                    <a:pt x="2" y="16"/>
                  </a:lnTo>
                  <a:lnTo>
                    <a:pt x="6" y="8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8" y="4"/>
                  </a:lnTo>
                  <a:lnTo>
                    <a:pt x="32" y="8"/>
                  </a:lnTo>
                  <a:lnTo>
                    <a:pt x="36" y="16"/>
                  </a:lnTo>
                  <a:lnTo>
                    <a:pt x="38" y="24"/>
                  </a:lnTo>
                  <a:lnTo>
                    <a:pt x="40" y="34"/>
                  </a:lnTo>
                  <a:lnTo>
                    <a:pt x="38" y="44"/>
                  </a:lnTo>
                  <a:lnTo>
                    <a:pt x="36" y="52"/>
                  </a:lnTo>
                  <a:lnTo>
                    <a:pt x="32" y="58"/>
                  </a:lnTo>
                  <a:lnTo>
                    <a:pt x="28" y="64"/>
                  </a:lnTo>
                  <a:lnTo>
                    <a:pt x="24" y="66"/>
                  </a:lnTo>
                  <a:lnTo>
                    <a:pt x="18" y="66"/>
                  </a:lnTo>
                  <a:lnTo>
                    <a:pt x="14" y="66"/>
                  </a:lnTo>
                  <a:lnTo>
                    <a:pt x="8" y="62"/>
                  </a:lnTo>
                  <a:lnTo>
                    <a:pt x="4" y="56"/>
                  </a:lnTo>
                  <a:lnTo>
                    <a:pt x="2" y="50"/>
                  </a:lnTo>
                  <a:lnTo>
                    <a:pt x="0" y="42"/>
                  </a:lnTo>
                  <a:lnTo>
                    <a:pt x="0" y="34"/>
                  </a:lnTo>
                  <a:close/>
                  <a:moveTo>
                    <a:pt x="8" y="36"/>
                  </a:moveTo>
                  <a:lnTo>
                    <a:pt x="8" y="48"/>
                  </a:lnTo>
                  <a:lnTo>
                    <a:pt x="12" y="56"/>
                  </a:lnTo>
                  <a:lnTo>
                    <a:pt x="14" y="60"/>
                  </a:lnTo>
                  <a:lnTo>
                    <a:pt x="16" y="64"/>
                  </a:lnTo>
                  <a:lnTo>
                    <a:pt x="18" y="64"/>
                  </a:lnTo>
                  <a:lnTo>
                    <a:pt x="22" y="64"/>
                  </a:lnTo>
                  <a:lnTo>
                    <a:pt x="24" y="62"/>
                  </a:lnTo>
                  <a:lnTo>
                    <a:pt x="26" y="58"/>
                  </a:lnTo>
                  <a:lnTo>
                    <a:pt x="28" y="54"/>
                  </a:lnTo>
                  <a:lnTo>
                    <a:pt x="30" y="48"/>
                  </a:lnTo>
                  <a:lnTo>
                    <a:pt x="30" y="40"/>
                  </a:lnTo>
                  <a:lnTo>
                    <a:pt x="30" y="32"/>
                  </a:lnTo>
                  <a:lnTo>
                    <a:pt x="30" y="22"/>
                  </a:lnTo>
                  <a:lnTo>
                    <a:pt x="28" y="14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4" y="6"/>
                  </a:lnTo>
                  <a:lnTo>
                    <a:pt x="10" y="12"/>
                  </a:lnTo>
                  <a:lnTo>
                    <a:pt x="10" y="18"/>
                  </a:lnTo>
                  <a:lnTo>
                    <a:pt x="8" y="28"/>
                  </a:lnTo>
                  <a:lnTo>
                    <a:pt x="8" y="3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890" name="Freeform 6266"/>
            <p:cNvSpPr>
              <a:spLocks/>
            </p:cNvSpPr>
            <p:nvPr/>
          </p:nvSpPr>
          <p:spPr bwMode="auto">
            <a:xfrm>
              <a:off x="5166" y="1996"/>
              <a:ext cx="12" cy="1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" y="0"/>
                </a:cxn>
                <a:cxn ang="0">
                  <a:pos x="10" y="2"/>
                </a:cxn>
                <a:cxn ang="0">
                  <a:pos x="10" y="4"/>
                </a:cxn>
                <a:cxn ang="0">
                  <a:pos x="12" y="6"/>
                </a:cxn>
                <a:cxn ang="0">
                  <a:pos x="10" y="8"/>
                </a:cxn>
                <a:cxn ang="0">
                  <a:pos x="10" y="10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2" y="10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6" y="0"/>
                </a:cxn>
              </a:cxnLst>
              <a:rect l="0" t="0" r="r" b="b"/>
              <a:pathLst>
                <a:path w="12" h="10">
                  <a:moveTo>
                    <a:pt x="6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12" y="6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891" name="Freeform 6267"/>
            <p:cNvSpPr>
              <a:spLocks noEditPoints="1"/>
            </p:cNvSpPr>
            <p:nvPr/>
          </p:nvSpPr>
          <p:spPr bwMode="auto">
            <a:xfrm>
              <a:off x="5188" y="1940"/>
              <a:ext cx="40" cy="66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2"/>
                </a:cxn>
                <a:cxn ang="0">
                  <a:pos x="32" y="4"/>
                </a:cxn>
                <a:cxn ang="0">
                  <a:pos x="28" y="6"/>
                </a:cxn>
                <a:cxn ang="0">
                  <a:pos x="24" y="8"/>
                </a:cxn>
                <a:cxn ang="0">
                  <a:pos x="20" y="10"/>
                </a:cxn>
                <a:cxn ang="0">
                  <a:pos x="16" y="14"/>
                </a:cxn>
                <a:cxn ang="0">
                  <a:pos x="14" y="20"/>
                </a:cxn>
                <a:cxn ang="0">
                  <a:pos x="12" y="24"/>
                </a:cxn>
                <a:cxn ang="0">
                  <a:pos x="10" y="30"/>
                </a:cxn>
                <a:cxn ang="0">
                  <a:pos x="16" y="28"/>
                </a:cxn>
                <a:cxn ang="0">
                  <a:pos x="24" y="26"/>
                </a:cxn>
                <a:cxn ang="0">
                  <a:pos x="30" y="28"/>
                </a:cxn>
                <a:cxn ang="0">
                  <a:pos x="34" y="32"/>
                </a:cxn>
                <a:cxn ang="0">
                  <a:pos x="38" y="38"/>
                </a:cxn>
                <a:cxn ang="0">
                  <a:pos x="40" y="44"/>
                </a:cxn>
                <a:cxn ang="0">
                  <a:pos x="38" y="52"/>
                </a:cxn>
                <a:cxn ang="0">
                  <a:pos x="34" y="58"/>
                </a:cxn>
                <a:cxn ang="0">
                  <a:pos x="30" y="64"/>
                </a:cxn>
                <a:cxn ang="0">
                  <a:pos x="24" y="66"/>
                </a:cxn>
                <a:cxn ang="0">
                  <a:pos x="18" y="66"/>
                </a:cxn>
                <a:cxn ang="0">
                  <a:pos x="12" y="66"/>
                </a:cxn>
                <a:cxn ang="0">
                  <a:pos x="8" y="62"/>
                </a:cxn>
                <a:cxn ang="0">
                  <a:pos x="4" y="56"/>
                </a:cxn>
                <a:cxn ang="0">
                  <a:pos x="0" y="50"/>
                </a:cxn>
                <a:cxn ang="0">
                  <a:pos x="0" y="40"/>
                </a:cxn>
                <a:cxn ang="0">
                  <a:pos x="0" y="32"/>
                </a:cxn>
                <a:cxn ang="0">
                  <a:pos x="2" y="24"/>
                </a:cxn>
                <a:cxn ang="0">
                  <a:pos x="6" y="18"/>
                </a:cxn>
                <a:cxn ang="0">
                  <a:pos x="12" y="10"/>
                </a:cxn>
                <a:cxn ang="0">
                  <a:pos x="18" y="6"/>
                </a:cxn>
                <a:cxn ang="0">
                  <a:pos x="24" y="2"/>
                </a:cxn>
                <a:cxn ang="0">
                  <a:pos x="30" y="2"/>
                </a:cxn>
                <a:cxn ang="0">
                  <a:pos x="36" y="0"/>
                </a:cxn>
                <a:cxn ang="0">
                  <a:pos x="38" y="0"/>
                </a:cxn>
                <a:cxn ang="0">
                  <a:pos x="10" y="34"/>
                </a:cxn>
                <a:cxn ang="0">
                  <a:pos x="8" y="40"/>
                </a:cxn>
                <a:cxn ang="0">
                  <a:pos x="8" y="44"/>
                </a:cxn>
                <a:cxn ang="0">
                  <a:pos x="8" y="48"/>
                </a:cxn>
                <a:cxn ang="0">
                  <a:pos x="10" y="54"/>
                </a:cxn>
                <a:cxn ang="0">
                  <a:pos x="12" y="58"/>
                </a:cxn>
                <a:cxn ang="0">
                  <a:pos x="14" y="62"/>
                </a:cxn>
                <a:cxn ang="0">
                  <a:pos x="16" y="64"/>
                </a:cxn>
                <a:cxn ang="0">
                  <a:pos x="20" y="64"/>
                </a:cxn>
                <a:cxn ang="0">
                  <a:pos x="24" y="62"/>
                </a:cxn>
                <a:cxn ang="0">
                  <a:pos x="26" y="60"/>
                </a:cxn>
                <a:cxn ang="0">
                  <a:pos x="30" y="56"/>
                </a:cxn>
                <a:cxn ang="0">
                  <a:pos x="30" y="50"/>
                </a:cxn>
                <a:cxn ang="0">
                  <a:pos x="30" y="42"/>
                </a:cxn>
                <a:cxn ang="0">
                  <a:pos x="28" y="36"/>
                </a:cxn>
                <a:cxn ang="0">
                  <a:pos x="24" y="32"/>
                </a:cxn>
                <a:cxn ang="0">
                  <a:pos x="22" y="30"/>
                </a:cxn>
                <a:cxn ang="0">
                  <a:pos x="18" y="30"/>
                </a:cxn>
                <a:cxn ang="0">
                  <a:pos x="16" y="30"/>
                </a:cxn>
                <a:cxn ang="0">
                  <a:pos x="14" y="30"/>
                </a:cxn>
                <a:cxn ang="0">
                  <a:pos x="12" y="32"/>
                </a:cxn>
                <a:cxn ang="0">
                  <a:pos x="10" y="34"/>
                </a:cxn>
              </a:cxnLst>
              <a:rect l="0" t="0" r="r" b="b"/>
              <a:pathLst>
                <a:path w="40" h="66">
                  <a:moveTo>
                    <a:pt x="38" y="0"/>
                  </a:moveTo>
                  <a:lnTo>
                    <a:pt x="38" y="2"/>
                  </a:lnTo>
                  <a:lnTo>
                    <a:pt x="32" y="4"/>
                  </a:lnTo>
                  <a:lnTo>
                    <a:pt x="28" y="6"/>
                  </a:lnTo>
                  <a:lnTo>
                    <a:pt x="24" y="8"/>
                  </a:lnTo>
                  <a:lnTo>
                    <a:pt x="20" y="10"/>
                  </a:lnTo>
                  <a:lnTo>
                    <a:pt x="16" y="14"/>
                  </a:lnTo>
                  <a:lnTo>
                    <a:pt x="14" y="20"/>
                  </a:lnTo>
                  <a:lnTo>
                    <a:pt x="12" y="24"/>
                  </a:lnTo>
                  <a:lnTo>
                    <a:pt x="10" y="30"/>
                  </a:lnTo>
                  <a:lnTo>
                    <a:pt x="16" y="28"/>
                  </a:lnTo>
                  <a:lnTo>
                    <a:pt x="24" y="26"/>
                  </a:lnTo>
                  <a:lnTo>
                    <a:pt x="30" y="28"/>
                  </a:lnTo>
                  <a:lnTo>
                    <a:pt x="34" y="32"/>
                  </a:lnTo>
                  <a:lnTo>
                    <a:pt x="38" y="38"/>
                  </a:lnTo>
                  <a:lnTo>
                    <a:pt x="40" y="44"/>
                  </a:lnTo>
                  <a:lnTo>
                    <a:pt x="38" y="52"/>
                  </a:lnTo>
                  <a:lnTo>
                    <a:pt x="34" y="58"/>
                  </a:lnTo>
                  <a:lnTo>
                    <a:pt x="30" y="64"/>
                  </a:lnTo>
                  <a:lnTo>
                    <a:pt x="24" y="66"/>
                  </a:lnTo>
                  <a:lnTo>
                    <a:pt x="18" y="66"/>
                  </a:lnTo>
                  <a:lnTo>
                    <a:pt x="12" y="66"/>
                  </a:lnTo>
                  <a:lnTo>
                    <a:pt x="8" y="62"/>
                  </a:lnTo>
                  <a:lnTo>
                    <a:pt x="4" y="56"/>
                  </a:lnTo>
                  <a:lnTo>
                    <a:pt x="0" y="50"/>
                  </a:lnTo>
                  <a:lnTo>
                    <a:pt x="0" y="40"/>
                  </a:lnTo>
                  <a:lnTo>
                    <a:pt x="0" y="32"/>
                  </a:lnTo>
                  <a:lnTo>
                    <a:pt x="2" y="24"/>
                  </a:lnTo>
                  <a:lnTo>
                    <a:pt x="6" y="18"/>
                  </a:lnTo>
                  <a:lnTo>
                    <a:pt x="12" y="10"/>
                  </a:lnTo>
                  <a:lnTo>
                    <a:pt x="18" y="6"/>
                  </a:lnTo>
                  <a:lnTo>
                    <a:pt x="24" y="2"/>
                  </a:lnTo>
                  <a:lnTo>
                    <a:pt x="30" y="2"/>
                  </a:lnTo>
                  <a:lnTo>
                    <a:pt x="36" y="0"/>
                  </a:lnTo>
                  <a:lnTo>
                    <a:pt x="38" y="0"/>
                  </a:lnTo>
                  <a:close/>
                  <a:moveTo>
                    <a:pt x="10" y="34"/>
                  </a:moveTo>
                  <a:lnTo>
                    <a:pt x="8" y="40"/>
                  </a:lnTo>
                  <a:lnTo>
                    <a:pt x="8" y="44"/>
                  </a:lnTo>
                  <a:lnTo>
                    <a:pt x="8" y="48"/>
                  </a:lnTo>
                  <a:lnTo>
                    <a:pt x="10" y="54"/>
                  </a:lnTo>
                  <a:lnTo>
                    <a:pt x="12" y="58"/>
                  </a:lnTo>
                  <a:lnTo>
                    <a:pt x="14" y="62"/>
                  </a:lnTo>
                  <a:lnTo>
                    <a:pt x="16" y="64"/>
                  </a:lnTo>
                  <a:lnTo>
                    <a:pt x="20" y="64"/>
                  </a:lnTo>
                  <a:lnTo>
                    <a:pt x="24" y="62"/>
                  </a:lnTo>
                  <a:lnTo>
                    <a:pt x="26" y="60"/>
                  </a:lnTo>
                  <a:lnTo>
                    <a:pt x="30" y="56"/>
                  </a:lnTo>
                  <a:lnTo>
                    <a:pt x="30" y="50"/>
                  </a:lnTo>
                  <a:lnTo>
                    <a:pt x="30" y="42"/>
                  </a:lnTo>
                  <a:lnTo>
                    <a:pt x="28" y="36"/>
                  </a:lnTo>
                  <a:lnTo>
                    <a:pt x="24" y="32"/>
                  </a:lnTo>
                  <a:lnTo>
                    <a:pt x="22" y="30"/>
                  </a:lnTo>
                  <a:lnTo>
                    <a:pt x="18" y="30"/>
                  </a:lnTo>
                  <a:lnTo>
                    <a:pt x="16" y="30"/>
                  </a:lnTo>
                  <a:lnTo>
                    <a:pt x="14" y="30"/>
                  </a:lnTo>
                  <a:lnTo>
                    <a:pt x="12" y="32"/>
                  </a:lnTo>
                  <a:lnTo>
                    <a:pt x="10" y="3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892" name="Line 6268"/>
            <p:cNvSpPr>
              <a:spLocks noChangeShapeType="1"/>
            </p:cNvSpPr>
            <p:nvPr/>
          </p:nvSpPr>
          <p:spPr bwMode="auto">
            <a:xfrm flipV="1">
              <a:off x="5338" y="1822"/>
              <a:ext cx="1" cy="1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893" name="Freeform 6269"/>
            <p:cNvSpPr>
              <a:spLocks noEditPoints="1"/>
            </p:cNvSpPr>
            <p:nvPr/>
          </p:nvSpPr>
          <p:spPr bwMode="auto">
            <a:xfrm>
              <a:off x="5274" y="1868"/>
              <a:ext cx="40" cy="66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2" y="22"/>
                </a:cxn>
                <a:cxn ang="0">
                  <a:pos x="4" y="14"/>
                </a:cxn>
                <a:cxn ang="0">
                  <a:pos x="8" y="8"/>
                </a:cxn>
                <a:cxn ang="0">
                  <a:pos x="12" y="2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6" y="0"/>
                </a:cxn>
                <a:cxn ang="0">
                  <a:pos x="30" y="2"/>
                </a:cxn>
                <a:cxn ang="0">
                  <a:pos x="34" y="6"/>
                </a:cxn>
                <a:cxn ang="0">
                  <a:pos x="38" y="14"/>
                </a:cxn>
                <a:cxn ang="0">
                  <a:pos x="40" y="22"/>
                </a:cxn>
                <a:cxn ang="0">
                  <a:pos x="40" y="32"/>
                </a:cxn>
                <a:cxn ang="0">
                  <a:pos x="40" y="42"/>
                </a:cxn>
                <a:cxn ang="0">
                  <a:pos x="38" y="50"/>
                </a:cxn>
                <a:cxn ang="0">
                  <a:pos x="34" y="58"/>
                </a:cxn>
                <a:cxn ang="0">
                  <a:pos x="30" y="62"/>
                </a:cxn>
                <a:cxn ang="0">
                  <a:pos x="26" y="64"/>
                </a:cxn>
                <a:cxn ang="0">
                  <a:pos x="20" y="66"/>
                </a:cxn>
                <a:cxn ang="0">
                  <a:pos x="16" y="64"/>
                </a:cxn>
                <a:cxn ang="0">
                  <a:pos x="10" y="60"/>
                </a:cxn>
                <a:cxn ang="0">
                  <a:pos x="6" y="54"/>
                </a:cxn>
                <a:cxn ang="0">
                  <a:pos x="4" y="48"/>
                </a:cxn>
                <a:cxn ang="0">
                  <a:pos x="2" y="42"/>
                </a:cxn>
                <a:cxn ang="0">
                  <a:pos x="0" y="32"/>
                </a:cxn>
                <a:cxn ang="0">
                  <a:pos x="10" y="34"/>
                </a:cxn>
                <a:cxn ang="0">
                  <a:pos x="10" y="46"/>
                </a:cxn>
                <a:cxn ang="0">
                  <a:pos x="14" y="56"/>
                </a:cxn>
                <a:cxn ang="0">
                  <a:pos x="16" y="60"/>
                </a:cxn>
                <a:cxn ang="0">
                  <a:pos x="18" y="62"/>
                </a:cxn>
                <a:cxn ang="0">
                  <a:pos x="20" y="62"/>
                </a:cxn>
                <a:cxn ang="0">
                  <a:pos x="24" y="62"/>
                </a:cxn>
                <a:cxn ang="0">
                  <a:pos x="26" y="60"/>
                </a:cxn>
                <a:cxn ang="0">
                  <a:pos x="28" y="58"/>
                </a:cxn>
                <a:cxn ang="0">
                  <a:pos x="30" y="52"/>
                </a:cxn>
                <a:cxn ang="0">
                  <a:pos x="30" y="46"/>
                </a:cxn>
                <a:cxn ang="0">
                  <a:pos x="32" y="38"/>
                </a:cxn>
                <a:cxn ang="0">
                  <a:pos x="32" y="30"/>
                </a:cxn>
                <a:cxn ang="0">
                  <a:pos x="32" y="20"/>
                </a:cxn>
                <a:cxn ang="0">
                  <a:pos x="30" y="12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4" y="2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6" y="6"/>
                </a:cxn>
                <a:cxn ang="0">
                  <a:pos x="12" y="10"/>
                </a:cxn>
                <a:cxn ang="0">
                  <a:pos x="12" y="18"/>
                </a:cxn>
                <a:cxn ang="0">
                  <a:pos x="10" y="26"/>
                </a:cxn>
                <a:cxn ang="0">
                  <a:pos x="10" y="34"/>
                </a:cxn>
              </a:cxnLst>
              <a:rect l="0" t="0" r="r" b="b"/>
              <a:pathLst>
                <a:path w="40" h="66">
                  <a:moveTo>
                    <a:pt x="0" y="32"/>
                  </a:moveTo>
                  <a:lnTo>
                    <a:pt x="2" y="22"/>
                  </a:lnTo>
                  <a:lnTo>
                    <a:pt x="4" y="14"/>
                  </a:lnTo>
                  <a:lnTo>
                    <a:pt x="8" y="8"/>
                  </a:lnTo>
                  <a:lnTo>
                    <a:pt x="12" y="2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30" y="2"/>
                  </a:lnTo>
                  <a:lnTo>
                    <a:pt x="34" y="6"/>
                  </a:lnTo>
                  <a:lnTo>
                    <a:pt x="38" y="14"/>
                  </a:lnTo>
                  <a:lnTo>
                    <a:pt x="40" y="22"/>
                  </a:lnTo>
                  <a:lnTo>
                    <a:pt x="40" y="32"/>
                  </a:lnTo>
                  <a:lnTo>
                    <a:pt x="40" y="42"/>
                  </a:lnTo>
                  <a:lnTo>
                    <a:pt x="38" y="50"/>
                  </a:lnTo>
                  <a:lnTo>
                    <a:pt x="34" y="58"/>
                  </a:lnTo>
                  <a:lnTo>
                    <a:pt x="30" y="62"/>
                  </a:lnTo>
                  <a:lnTo>
                    <a:pt x="26" y="64"/>
                  </a:lnTo>
                  <a:lnTo>
                    <a:pt x="20" y="66"/>
                  </a:lnTo>
                  <a:lnTo>
                    <a:pt x="16" y="64"/>
                  </a:lnTo>
                  <a:lnTo>
                    <a:pt x="10" y="60"/>
                  </a:lnTo>
                  <a:lnTo>
                    <a:pt x="6" y="54"/>
                  </a:lnTo>
                  <a:lnTo>
                    <a:pt x="4" y="48"/>
                  </a:lnTo>
                  <a:lnTo>
                    <a:pt x="2" y="42"/>
                  </a:lnTo>
                  <a:lnTo>
                    <a:pt x="0" y="32"/>
                  </a:lnTo>
                  <a:close/>
                  <a:moveTo>
                    <a:pt x="10" y="34"/>
                  </a:moveTo>
                  <a:lnTo>
                    <a:pt x="10" y="46"/>
                  </a:lnTo>
                  <a:lnTo>
                    <a:pt x="14" y="56"/>
                  </a:lnTo>
                  <a:lnTo>
                    <a:pt x="16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4" y="62"/>
                  </a:lnTo>
                  <a:lnTo>
                    <a:pt x="26" y="60"/>
                  </a:lnTo>
                  <a:lnTo>
                    <a:pt x="28" y="58"/>
                  </a:lnTo>
                  <a:lnTo>
                    <a:pt x="30" y="52"/>
                  </a:lnTo>
                  <a:lnTo>
                    <a:pt x="30" y="46"/>
                  </a:lnTo>
                  <a:lnTo>
                    <a:pt x="32" y="38"/>
                  </a:lnTo>
                  <a:lnTo>
                    <a:pt x="32" y="30"/>
                  </a:lnTo>
                  <a:lnTo>
                    <a:pt x="32" y="20"/>
                  </a:lnTo>
                  <a:lnTo>
                    <a:pt x="30" y="12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6" y="6"/>
                  </a:lnTo>
                  <a:lnTo>
                    <a:pt x="12" y="10"/>
                  </a:lnTo>
                  <a:lnTo>
                    <a:pt x="12" y="18"/>
                  </a:lnTo>
                  <a:lnTo>
                    <a:pt x="10" y="26"/>
                  </a:lnTo>
                  <a:lnTo>
                    <a:pt x="10" y="3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894" name="Freeform 6270"/>
            <p:cNvSpPr>
              <a:spLocks/>
            </p:cNvSpPr>
            <p:nvPr/>
          </p:nvSpPr>
          <p:spPr bwMode="auto">
            <a:xfrm>
              <a:off x="5326" y="1922"/>
              <a:ext cx="10" cy="12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" y="0"/>
                </a:cxn>
                <a:cxn ang="0">
                  <a:pos x="10" y="2"/>
                </a:cxn>
                <a:cxn ang="0">
                  <a:pos x="10" y="4"/>
                </a:cxn>
                <a:cxn ang="0">
                  <a:pos x="10" y="6"/>
                </a:cxn>
                <a:cxn ang="0">
                  <a:pos x="10" y="8"/>
                </a:cxn>
                <a:cxn ang="0">
                  <a:pos x="10" y="10"/>
                </a:cxn>
                <a:cxn ang="0">
                  <a:pos x="8" y="12"/>
                </a:cxn>
                <a:cxn ang="0">
                  <a:pos x="6" y="12"/>
                </a:cxn>
                <a:cxn ang="0">
                  <a:pos x="4" y="12"/>
                </a:cxn>
                <a:cxn ang="0">
                  <a:pos x="2" y="10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6" y="0"/>
                </a:cxn>
              </a:cxnLst>
              <a:rect l="0" t="0" r="r" b="b"/>
              <a:pathLst>
                <a:path w="10" h="12">
                  <a:moveTo>
                    <a:pt x="6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8" y="12"/>
                  </a:lnTo>
                  <a:lnTo>
                    <a:pt x="6" y="12"/>
                  </a:lnTo>
                  <a:lnTo>
                    <a:pt x="4" y="12"/>
                  </a:lnTo>
                  <a:lnTo>
                    <a:pt x="2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895" name="Freeform 6271"/>
            <p:cNvSpPr>
              <a:spLocks noEditPoints="1"/>
            </p:cNvSpPr>
            <p:nvPr/>
          </p:nvSpPr>
          <p:spPr bwMode="auto">
            <a:xfrm>
              <a:off x="5348" y="1868"/>
              <a:ext cx="38" cy="66"/>
            </a:xfrm>
            <a:custGeom>
              <a:avLst/>
              <a:gdLst/>
              <a:ahLst/>
              <a:cxnLst>
                <a:cxn ang="0">
                  <a:pos x="8" y="26"/>
                </a:cxn>
                <a:cxn ang="0">
                  <a:pos x="2" y="18"/>
                </a:cxn>
                <a:cxn ang="0">
                  <a:pos x="4" y="8"/>
                </a:cxn>
                <a:cxn ang="0">
                  <a:pos x="12" y="0"/>
                </a:cxn>
                <a:cxn ang="0">
                  <a:pos x="26" y="0"/>
                </a:cxn>
                <a:cxn ang="0">
                  <a:pos x="36" y="8"/>
                </a:cxn>
                <a:cxn ang="0">
                  <a:pos x="36" y="16"/>
                </a:cxn>
                <a:cxn ang="0">
                  <a:pos x="30" y="24"/>
                </a:cxn>
                <a:cxn ang="0">
                  <a:pos x="28" y="34"/>
                </a:cxn>
                <a:cxn ang="0">
                  <a:pos x="34" y="40"/>
                </a:cxn>
                <a:cxn ang="0">
                  <a:pos x="38" y="50"/>
                </a:cxn>
                <a:cxn ang="0">
                  <a:pos x="32" y="60"/>
                </a:cxn>
                <a:cxn ang="0">
                  <a:pos x="20" y="66"/>
                </a:cxn>
                <a:cxn ang="0">
                  <a:pos x="8" y="62"/>
                </a:cxn>
                <a:cxn ang="0">
                  <a:pos x="2" y="56"/>
                </a:cxn>
                <a:cxn ang="0">
                  <a:pos x="2" y="46"/>
                </a:cxn>
                <a:cxn ang="0">
                  <a:pos x="8" y="38"/>
                </a:cxn>
                <a:cxn ang="0">
                  <a:pos x="22" y="28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6" y="6"/>
                </a:cxn>
                <a:cxn ang="0">
                  <a:pos x="20" y="2"/>
                </a:cxn>
                <a:cxn ang="0">
                  <a:pos x="14" y="6"/>
                </a:cxn>
                <a:cxn ang="0">
                  <a:pos x="10" y="12"/>
                </a:cxn>
                <a:cxn ang="0">
                  <a:pos x="12" y="16"/>
                </a:cxn>
                <a:cxn ang="0">
                  <a:pos x="14" y="22"/>
                </a:cxn>
                <a:cxn ang="0">
                  <a:pos x="16" y="34"/>
                </a:cxn>
                <a:cxn ang="0">
                  <a:pos x="12" y="42"/>
                </a:cxn>
                <a:cxn ang="0">
                  <a:pos x="10" y="50"/>
                </a:cxn>
                <a:cxn ang="0">
                  <a:pos x="12" y="58"/>
                </a:cxn>
                <a:cxn ang="0">
                  <a:pos x="20" y="62"/>
                </a:cxn>
                <a:cxn ang="0">
                  <a:pos x="26" y="60"/>
                </a:cxn>
                <a:cxn ang="0">
                  <a:pos x="28" y="52"/>
                </a:cxn>
                <a:cxn ang="0">
                  <a:pos x="28" y="46"/>
                </a:cxn>
                <a:cxn ang="0">
                  <a:pos x="22" y="40"/>
                </a:cxn>
              </a:cxnLst>
              <a:rect l="0" t="0" r="r" b="b"/>
              <a:pathLst>
                <a:path w="38" h="66">
                  <a:moveTo>
                    <a:pt x="14" y="32"/>
                  </a:moveTo>
                  <a:lnTo>
                    <a:pt x="8" y="26"/>
                  </a:lnTo>
                  <a:lnTo>
                    <a:pt x="4" y="22"/>
                  </a:lnTo>
                  <a:lnTo>
                    <a:pt x="2" y="18"/>
                  </a:lnTo>
                  <a:lnTo>
                    <a:pt x="2" y="14"/>
                  </a:lnTo>
                  <a:lnTo>
                    <a:pt x="4" y="8"/>
                  </a:lnTo>
                  <a:lnTo>
                    <a:pt x="6" y="4"/>
                  </a:lnTo>
                  <a:lnTo>
                    <a:pt x="12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6" y="14"/>
                  </a:lnTo>
                  <a:lnTo>
                    <a:pt x="36" y="16"/>
                  </a:lnTo>
                  <a:lnTo>
                    <a:pt x="34" y="20"/>
                  </a:lnTo>
                  <a:lnTo>
                    <a:pt x="30" y="24"/>
                  </a:lnTo>
                  <a:lnTo>
                    <a:pt x="24" y="30"/>
                  </a:lnTo>
                  <a:lnTo>
                    <a:pt x="28" y="34"/>
                  </a:lnTo>
                  <a:lnTo>
                    <a:pt x="32" y="36"/>
                  </a:lnTo>
                  <a:lnTo>
                    <a:pt x="34" y="40"/>
                  </a:lnTo>
                  <a:lnTo>
                    <a:pt x="38" y="44"/>
                  </a:lnTo>
                  <a:lnTo>
                    <a:pt x="38" y="50"/>
                  </a:lnTo>
                  <a:lnTo>
                    <a:pt x="36" y="56"/>
                  </a:lnTo>
                  <a:lnTo>
                    <a:pt x="32" y="60"/>
                  </a:lnTo>
                  <a:lnTo>
                    <a:pt x="26" y="64"/>
                  </a:lnTo>
                  <a:lnTo>
                    <a:pt x="20" y="66"/>
                  </a:lnTo>
                  <a:lnTo>
                    <a:pt x="14" y="64"/>
                  </a:lnTo>
                  <a:lnTo>
                    <a:pt x="8" y="62"/>
                  </a:lnTo>
                  <a:lnTo>
                    <a:pt x="4" y="60"/>
                  </a:lnTo>
                  <a:lnTo>
                    <a:pt x="2" y="56"/>
                  </a:lnTo>
                  <a:lnTo>
                    <a:pt x="0" y="50"/>
                  </a:lnTo>
                  <a:lnTo>
                    <a:pt x="2" y="46"/>
                  </a:lnTo>
                  <a:lnTo>
                    <a:pt x="4" y="42"/>
                  </a:lnTo>
                  <a:lnTo>
                    <a:pt x="8" y="38"/>
                  </a:lnTo>
                  <a:lnTo>
                    <a:pt x="14" y="32"/>
                  </a:lnTo>
                  <a:close/>
                  <a:moveTo>
                    <a:pt x="22" y="28"/>
                  </a:moveTo>
                  <a:lnTo>
                    <a:pt x="24" y="22"/>
                  </a:lnTo>
                  <a:lnTo>
                    <a:pt x="26" y="20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8" y="8"/>
                  </a:lnTo>
                  <a:lnTo>
                    <a:pt x="26" y="6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4" y="6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12" y="14"/>
                  </a:lnTo>
                  <a:lnTo>
                    <a:pt x="12" y="16"/>
                  </a:lnTo>
                  <a:lnTo>
                    <a:pt x="14" y="18"/>
                  </a:lnTo>
                  <a:lnTo>
                    <a:pt x="14" y="22"/>
                  </a:lnTo>
                  <a:lnTo>
                    <a:pt x="22" y="28"/>
                  </a:lnTo>
                  <a:close/>
                  <a:moveTo>
                    <a:pt x="16" y="34"/>
                  </a:moveTo>
                  <a:lnTo>
                    <a:pt x="14" y="38"/>
                  </a:lnTo>
                  <a:lnTo>
                    <a:pt x="12" y="42"/>
                  </a:lnTo>
                  <a:lnTo>
                    <a:pt x="10" y="46"/>
                  </a:lnTo>
                  <a:lnTo>
                    <a:pt x="10" y="50"/>
                  </a:lnTo>
                  <a:lnTo>
                    <a:pt x="10" y="54"/>
                  </a:lnTo>
                  <a:lnTo>
                    <a:pt x="12" y="58"/>
                  </a:lnTo>
                  <a:lnTo>
                    <a:pt x="16" y="62"/>
                  </a:lnTo>
                  <a:lnTo>
                    <a:pt x="20" y="62"/>
                  </a:lnTo>
                  <a:lnTo>
                    <a:pt x="24" y="62"/>
                  </a:lnTo>
                  <a:lnTo>
                    <a:pt x="26" y="60"/>
                  </a:lnTo>
                  <a:lnTo>
                    <a:pt x="28" y="56"/>
                  </a:lnTo>
                  <a:lnTo>
                    <a:pt x="28" y="52"/>
                  </a:lnTo>
                  <a:lnTo>
                    <a:pt x="28" y="50"/>
                  </a:lnTo>
                  <a:lnTo>
                    <a:pt x="28" y="46"/>
                  </a:lnTo>
                  <a:lnTo>
                    <a:pt x="24" y="44"/>
                  </a:lnTo>
                  <a:lnTo>
                    <a:pt x="22" y="40"/>
                  </a:lnTo>
                  <a:lnTo>
                    <a:pt x="16" y="3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896" name="Line 6272"/>
            <p:cNvSpPr>
              <a:spLocks noChangeShapeType="1"/>
            </p:cNvSpPr>
            <p:nvPr/>
          </p:nvSpPr>
          <p:spPr bwMode="auto">
            <a:xfrm flipV="1">
              <a:off x="5478" y="1758"/>
              <a:ext cx="2" cy="1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897" name="Freeform 6273"/>
            <p:cNvSpPr>
              <a:spLocks/>
            </p:cNvSpPr>
            <p:nvPr/>
          </p:nvSpPr>
          <p:spPr bwMode="auto">
            <a:xfrm>
              <a:off x="5460" y="1804"/>
              <a:ext cx="26" cy="64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6" y="0"/>
                </a:cxn>
                <a:cxn ang="0">
                  <a:pos x="18" y="0"/>
                </a:cxn>
                <a:cxn ang="0">
                  <a:pos x="18" y="54"/>
                </a:cxn>
                <a:cxn ang="0">
                  <a:pos x="18" y="58"/>
                </a:cxn>
                <a:cxn ang="0">
                  <a:pos x="18" y="60"/>
                </a:cxn>
                <a:cxn ang="0">
                  <a:pos x="18" y="62"/>
                </a:cxn>
                <a:cxn ang="0">
                  <a:pos x="20" y="62"/>
                </a:cxn>
                <a:cxn ang="0">
                  <a:pos x="22" y="6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6" y="62"/>
                </a:cxn>
                <a:cxn ang="0">
                  <a:pos x="8" y="62"/>
                </a:cxn>
                <a:cxn ang="0">
                  <a:pos x="8" y="62"/>
                </a:cxn>
                <a:cxn ang="0">
                  <a:pos x="10" y="60"/>
                </a:cxn>
                <a:cxn ang="0">
                  <a:pos x="10" y="58"/>
                </a:cxn>
                <a:cxn ang="0">
                  <a:pos x="10" y="54"/>
                </a:cxn>
                <a:cxn ang="0">
                  <a:pos x="10" y="18"/>
                </a:cxn>
                <a:cxn ang="0">
                  <a:pos x="10" y="12"/>
                </a:cxn>
                <a:cxn ang="0">
                  <a:pos x="10" y="8"/>
                </a:cxn>
                <a:cxn ang="0">
                  <a:pos x="8" y="8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6" y="6"/>
                </a:cxn>
                <a:cxn ang="0">
                  <a:pos x="4" y="6"/>
                </a:cxn>
                <a:cxn ang="0">
                  <a:pos x="2" y="8"/>
                </a:cxn>
                <a:cxn ang="0">
                  <a:pos x="0" y="6"/>
                </a:cxn>
              </a:cxnLst>
              <a:rect l="0" t="0" r="r" b="b"/>
              <a:pathLst>
                <a:path w="26" h="64">
                  <a:moveTo>
                    <a:pt x="0" y="6"/>
                  </a:moveTo>
                  <a:lnTo>
                    <a:pt x="16" y="0"/>
                  </a:lnTo>
                  <a:lnTo>
                    <a:pt x="18" y="0"/>
                  </a:lnTo>
                  <a:lnTo>
                    <a:pt x="18" y="54"/>
                  </a:lnTo>
                  <a:lnTo>
                    <a:pt x="18" y="58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2" y="6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6" y="62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10" y="54"/>
                  </a:lnTo>
                  <a:lnTo>
                    <a:pt x="10" y="18"/>
                  </a:lnTo>
                  <a:lnTo>
                    <a:pt x="10" y="12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6" y="6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899" name="Line 6275"/>
            <p:cNvSpPr>
              <a:spLocks noChangeShapeType="1"/>
            </p:cNvSpPr>
            <p:nvPr/>
          </p:nvSpPr>
          <p:spPr bwMode="auto">
            <a:xfrm flipH="1" flipV="1">
              <a:off x="3560" y="1770"/>
              <a:ext cx="960" cy="436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00" name="Line 6276"/>
            <p:cNvSpPr>
              <a:spLocks noChangeShapeType="1"/>
            </p:cNvSpPr>
            <p:nvPr/>
          </p:nvSpPr>
          <p:spPr bwMode="auto">
            <a:xfrm flipV="1">
              <a:off x="4520" y="2194"/>
              <a:ext cx="1" cy="1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01" name="Freeform 6277"/>
            <p:cNvSpPr>
              <a:spLocks noEditPoints="1"/>
            </p:cNvSpPr>
            <p:nvPr/>
          </p:nvSpPr>
          <p:spPr bwMode="auto">
            <a:xfrm>
              <a:off x="4500" y="2240"/>
              <a:ext cx="40" cy="66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24"/>
                </a:cxn>
                <a:cxn ang="0">
                  <a:pos x="4" y="14"/>
                </a:cxn>
                <a:cxn ang="0">
                  <a:pos x="6" y="8"/>
                </a:cxn>
                <a:cxn ang="0">
                  <a:pos x="12" y="2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8" y="4"/>
                </a:cxn>
                <a:cxn ang="0">
                  <a:pos x="32" y="8"/>
                </a:cxn>
                <a:cxn ang="0">
                  <a:pos x="36" y="14"/>
                </a:cxn>
                <a:cxn ang="0">
                  <a:pos x="40" y="22"/>
                </a:cxn>
                <a:cxn ang="0">
                  <a:pos x="40" y="32"/>
                </a:cxn>
                <a:cxn ang="0">
                  <a:pos x="40" y="42"/>
                </a:cxn>
                <a:cxn ang="0">
                  <a:pos x="36" y="52"/>
                </a:cxn>
                <a:cxn ang="0">
                  <a:pos x="34" y="58"/>
                </a:cxn>
                <a:cxn ang="0">
                  <a:pos x="28" y="62"/>
                </a:cxn>
                <a:cxn ang="0">
                  <a:pos x="24" y="66"/>
                </a:cxn>
                <a:cxn ang="0">
                  <a:pos x="20" y="66"/>
                </a:cxn>
                <a:cxn ang="0">
                  <a:pos x="14" y="64"/>
                </a:cxn>
                <a:cxn ang="0">
                  <a:pos x="10" y="62"/>
                </a:cxn>
                <a:cxn ang="0">
                  <a:pos x="4" y="56"/>
                </a:cxn>
                <a:cxn ang="0">
                  <a:pos x="2" y="48"/>
                </a:cxn>
                <a:cxn ang="0">
                  <a:pos x="0" y="42"/>
                </a:cxn>
                <a:cxn ang="0">
                  <a:pos x="0" y="34"/>
                </a:cxn>
                <a:cxn ang="0">
                  <a:pos x="8" y="34"/>
                </a:cxn>
                <a:cxn ang="0">
                  <a:pos x="10" y="46"/>
                </a:cxn>
                <a:cxn ang="0">
                  <a:pos x="12" y="56"/>
                </a:cxn>
                <a:cxn ang="0">
                  <a:pos x="14" y="60"/>
                </a:cxn>
                <a:cxn ang="0">
                  <a:pos x="16" y="62"/>
                </a:cxn>
                <a:cxn ang="0">
                  <a:pos x="20" y="62"/>
                </a:cxn>
                <a:cxn ang="0">
                  <a:pos x="22" y="62"/>
                </a:cxn>
                <a:cxn ang="0">
                  <a:pos x="24" y="60"/>
                </a:cxn>
                <a:cxn ang="0">
                  <a:pos x="28" y="58"/>
                </a:cxn>
                <a:cxn ang="0">
                  <a:pos x="28" y="54"/>
                </a:cxn>
                <a:cxn ang="0">
                  <a:pos x="30" y="46"/>
                </a:cxn>
                <a:cxn ang="0">
                  <a:pos x="30" y="40"/>
                </a:cxn>
                <a:cxn ang="0">
                  <a:pos x="30" y="30"/>
                </a:cxn>
                <a:cxn ang="0">
                  <a:pos x="30" y="20"/>
                </a:cxn>
                <a:cxn ang="0">
                  <a:pos x="28" y="12"/>
                </a:cxn>
                <a:cxn ang="0">
                  <a:pos x="26" y="8"/>
                </a:cxn>
                <a:cxn ang="0">
                  <a:pos x="24" y="4"/>
                </a:cxn>
                <a:cxn ang="0">
                  <a:pos x="22" y="4"/>
                </a:cxn>
                <a:cxn ang="0">
                  <a:pos x="20" y="2"/>
                </a:cxn>
                <a:cxn ang="0">
                  <a:pos x="18" y="4"/>
                </a:cxn>
                <a:cxn ang="0">
                  <a:pos x="14" y="6"/>
                </a:cxn>
                <a:cxn ang="0">
                  <a:pos x="12" y="10"/>
                </a:cxn>
                <a:cxn ang="0">
                  <a:pos x="10" y="18"/>
                </a:cxn>
                <a:cxn ang="0">
                  <a:pos x="10" y="26"/>
                </a:cxn>
                <a:cxn ang="0">
                  <a:pos x="8" y="34"/>
                </a:cxn>
              </a:cxnLst>
              <a:rect l="0" t="0" r="r" b="b"/>
              <a:pathLst>
                <a:path w="40" h="66">
                  <a:moveTo>
                    <a:pt x="0" y="34"/>
                  </a:moveTo>
                  <a:lnTo>
                    <a:pt x="0" y="24"/>
                  </a:lnTo>
                  <a:lnTo>
                    <a:pt x="4" y="14"/>
                  </a:lnTo>
                  <a:lnTo>
                    <a:pt x="6" y="8"/>
                  </a:lnTo>
                  <a:lnTo>
                    <a:pt x="12" y="2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4"/>
                  </a:lnTo>
                  <a:lnTo>
                    <a:pt x="32" y="8"/>
                  </a:lnTo>
                  <a:lnTo>
                    <a:pt x="36" y="14"/>
                  </a:lnTo>
                  <a:lnTo>
                    <a:pt x="40" y="22"/>
                  </a:lnTo>
                  <a:lnTo>
                    <a:pt x="40" y="32"/>
                  </a:lnTo>
                  <a:lnTo>
                    <a:pt x="40" y="42"/>
                  </a:lnTo>
                  <a:lnTo>
                    <a:pt x="36" y="52"/>
                  </a:lnTo>
                  <a:lnTo>
                    <a:pt x="34" y="58"/>
                  </a:lnTo>
                  <a:lnTo>
                    <a:pt x="28" y="62"/>
                  </a:lnTo>
                  <a:lnTo>
                    <a:pt x="24" y="66"/>
                  </a:lnTo>
                  <a:lnTo>
                    <a:pt x="20" y="66"/>
                  </a:lnTo>
                  <a:lnTo>
                    <a:pt x="14" y="64"/>
                  </a:lnTo>
                  <a:lnTo>
                    <a:pt x="10" y="62"/>
                  </a:lnTo>
                  <a:lnTo>
                    <a:pt x="4" y="56"/>
                  </a:lnTo>
                  <a:lnTo>
                    <a:pt x="2" y="48"/>
                  </a:lnTo>
                  <a:lnTo>
                    <a:pt x="0" y="42"/>
                  </a:lnTo>
                  <a:lnTo>
                    <a:pt x="0" y="34"/>
                  </a:lnTo>
                  <a:close/>
                  <a:moveTo>
                    <a:pt x="8" y="34"/>
                  </a:moveTo>
                  <a:lnTo>
                    <a:pt x="10" y="46"/>
                  </a:lnTo>
                  <a:lnTo>
                    <a:pt x="12" y="56"/>
                  </a:lnTo>
                  <a:lnTo>
                    <a:pt x="14" y="60"/>
                  </a:lnTo>
                  <a:lnTo>
                    <a:pt x="16" y="62"/>
                  </a:lnTo>
                  <a:lnTo>
                    <a:pt x="20" y="62"/>
                  </a:lnTo>
                  <a:lnTo>
                    <a:pt x="22" y="62"/>
                  </a:lnTo>
                  <a:lnTo>
                    <a:pt x="24" y="60"/>
                  </a:lnTo>
                  <a:lnTo>
                    <a:pt x="28" y="58"/>
                  </a:lnTo>
                  <a:lnTo>
                    <a:pt x="28" y="54"/>
                  </a:lnTo>
                  <a:lnTo>
                    <a:pt x="30" y="46"/>
                  </a:lnTo>
                  <a:lnTo>
                    <a:pt x="30" y="40"/>
                  </a:lnTo>
                  <a:lnTo>
                    <a:pt x="30" y="30"/>
                  </a:lnTo>
                  <a:lnTo>
                    <a:pt x="30" y="20"/>
                  </a:lnTo>
                  <a:lnTo>
                    <a:pt x="28" y="12"/>
                  </a:lnTo>
                  <a:lnTo>
                    <a:pt x="26" y="8"/>
                  </a:lnTo>
                  <a:lnTo>
                    <a:pt x="24" y="4"/>
                  </a:lnTo>
                  <a:lnTo>
                    <a:pt x="22" y="4"/>
                  </a:lnTo>
                  <a:lnTo>
                    <a:pt x="20" y="2"/>
                  </a:lnTo>
                  <a:lnTo>
                    <a:pt x="18" y="4"/>
                  </a:lnTo>
                  <a:lnTo>
                    <a:pt x="14" y="6"/>
                  </a:lnTo>
                  <a:lnTo>
                    <a:pt x="12" y="10"/>
                  </a:lnTo>
                  <a:lnTo>
                    <a:pt x="10" y="18"/>
                  </a:lnTo>
                  <a:lnTo>
                    <a:pt x="10" y="26"/>
                  </a:lnTo>
                  <a:lnTo>
                    <a:pt x="8" y="3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02" name="Line 6278"/>
            <p:cNvSpPr>
              <a:spLocks noChangeShapeType="1"/>
            </p:cNvSpPr>
            <p:nvPr/>
          </p:nvSpPr>
          <p:spPr bwMode="auto">
            <a:xfrm flipH="1" flipV="1">
              <a:off x="4116" y="2010"/>
              <a:ext cx="2" cy="14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03" name="Freeform 6279"/>
            <p:cNvSpPr>
              <a:spLocks noEditPoints="1"/>
            </p:cNvSpPr>
            <p:nvPr/>
          </p:nvSpPr>
          <p:spPr bwMode="auto">
            <a:xfrm>
              <a:off x="4042" y="2058"/>
              <a:ext cx="40" cy="66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0" y="22"/>
                </a:cxn>
                <a:cxn ang="0">
                  <a:pos x="2" y="14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8" y="2"/>
                </a:cxn>
                <a:cxn ang="0">
                  <a:pos x="32" y="6"/>
                </a:cxn>
                <a:cxn ang="0">
                  <a:pos x="36" y="14"/>
                </a:cxn>
                <a:cxn ang="0">
                  <a:pos x="38" y="22"/>
                </a:cxn>
                <a:cxn ang="0">
                  <a:pos x="40" y="32"/>
                </a:cxn>
                <a:cxn ang="0">
                  <a:pos x="38" y="42"/>
                </a:cxn>
                <a:cxn ang="0">
                  <a:pos x="36" y="50"/>
                </a:cxn>
                <a:cxn ang="0">
                  <a:pos x="32" y="56"/>
                </a:cxn>
                <a:cxn ang="0">
                  <a:pos x="28" y="62"/>
                </a:cxn>
                <a:cxn ang="0">
                  <a:pos x="24" y="64"/>
                </a:cxn>
                <a:cxn ang="0">
                  <a:pos x="20" y="66"/>
                </a:cxn>
                <a:cxn ang="0">
                  <a:pos x="14" y="64"/>
                </a:cxn>
                <a:cxn ang="0">
                  <a:pos x="8" y="60"/>
                </a:cxn>
                <a:cxn ang="0">
                  <a:pos x="4" y="54"/>
                </a:cxn>
                <a:cxn ang="0">
                  <a:pos x="2" y="48"/>
                </a:cxn>
                <a:cxn ang="0">
                  <a:pos x="0" y="40"/>
                </a:cxn>
                <a:cxn ang="0">
                  <a:pos x="0" y="32"/>
                </a:cxn>
                <a:cxn ang="0">
                  <a:pos x="8" y="34"/>
                </a:cxn>
                <a:cxn ang="0">
                  <a:pos x="10" y="46"/>
                </a:cxn>
                <a:cxn ang="0">
                  <a:pos x="12" y="56"/>
                </a:cxn>
                <a:cxn ang="0">
                  <a:pos x="14" y="58"/>
                </a:cxn>
                <a:cxn ang="0">
                  <a:pos x="16" y="62"/>
                </a:cxn>
                <a:cxn ang="0">
                  <a:pos x="20" y="62"/>
                </a:cxn>
                <a:cxn ang="0">
                  <a:pos x="22" y="62"/>
                </a:cxn>
                <a:cxn ang="0">
                  <a:pos x="24" y="60"/>
                </a:cxn>
                <a:cxn ang="0">
                  <a:pos x="26" y="56"/>
                </a:cxn>
                <a:cxn ang="0">
                  <a:pos x="28" y="52"/>
                </a:cxn>
                <a:cxn ang="0">
                  <a:pos x="30" y="46"/>
                </a:cxn>
                <a:cxn ang="0">
                  <a:pos x="30" y="38"/>
                </a:cxn>
                <a:cxn ang="0">
                  <a:pos x="30" y="30"/>
                </a:cxn>
                <a:cxn ang="0">
                  <a:pos x="30" y="20"/>
                </a:cxn>
                <a:cxn ang="0">
                  <a:pos x="28" y="12"/>
                </a:cxn>
                <a:cxn ang="0">
                  <a:pos x="26" y="6"/>
                </a:cxn>
                <a:cxn ang="0">
                  <a:pos x="24" y="4"/>
                </a:cxn>
                <a:cxn ang="0">
                  <a:pos x="22" y="2"/>
                </a:cxn>
                <a:cxn ang="0">
                  <a:pos x="20" y="2"/>
                </a:cxn>
                <a:cxn ang="0">
                  <a:pos x="16" y="2"/>
                </a:cxn>
                <a:cxn ang="0">
                  <a:pos x="14" y="4"/>
                </a:cxn>
                <a:cxn ang="0">
                  <a:pos x="12" y="10"/>
                </a:cxn>
                <a:cxn ang="0">
                  <a:pos x="10" y="18"/>
                </a:cxn>
                <a:cxn ang="0">
                  <a:pos x="8" y="26"/>
                </a:cxn>
                <a:cxn ang="0">
                  <a:pos x="8" y="34"/>
                </a:cxn>
              </a:cxnLst>
              <a:rect l="0" t="0" r="r" b="b"/>
              <a:pathLst>
                <a:path w="40" h="66">
                  <a:moveTo>
                    <a:pt x="0" y="32"/>
                  </a:moveTo>
                  <a:lnTo>
                    <a:pt x="0" y="22"/>
                  </a:lnTo>
                  <a:lnTo>
                    <a:pt x="2" y="14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32" y="6"/>
                  </a:lnTo>
                  <a:lnTo>
                    <a:pt x="36" y="14"/>
                  </a:lnTo>
                  <a:lnTo>
                    <a:pt x="38" y="22"/>
                  </a:lnTo>
                  <a:lnTo>
                    <a:pt x="40" y="32"/>
                  </a:lnTo>
                  <a:lnTo>
                    <a:pt x="38" y="42"/>
                  </a:lnTo>
                  <a:lnTo>
                    <a:pt x="36" y="50"/>
                  </a:lnTo>
                  <a:lnTo>
                    <a:pt x="32" y="56"/>
                  </a:lnTo>
                  <a:lnTo>
                    <a:pt x="28" y="62"/>
                  </a:lnTo>
                  <a:lnTo>
                    <a:pt x="24" y="64"/>
                  </a:lnTo>
                  <a:lnTo>
                    <a:pt x="20" y="66"/>
                  </a:lnTo>
                  <a:lnTo>
                    <a:pt x="14" y="64"/>
                  </a:lnTo>
                  <a:lnTo>
                    <a:pt x="8" y="60"/>
                  </a:lnTo>
                  <a:lnTo>
                    <a:pt x="4" y="54"/>
                  </a:lnTo>
                  <a:lnTo>
                    <a:pt x="2" y="48"/>
                  </a:lnTo>
                  <a:lnTo>
                    <a:pt x="0" y="40"/>
                  </a:lnTo>
                  <a:lnTo>
                    <a:pt x="0" y="32"/>
                  </a:lnTo>
                  <a:close/>
                  <a:moveTo>
                    <a:pt x="8" y="34"/>
                  </a:moveTo>
                  <a:lnTo>
                    <a:pt x="10" y="46"/>
                  </a:lnTo>
                  <a:lnTo>
                    <a:pt x="12" y="56"/>
                  </a:lnTo>
                  <a:lnTo>
                    <a:pt x="14" y="58"/>
                  </a:lnTo>
                  <a:lnTo>
                    <a:pt x="16" y="62"/>
                  </a:lnTo>
                  <a:lnTo>
                    <a:pt x="20" y="62"/>
                  </a:lnTo>
                  <a:lnTo>
                    <a:pt x="22" y="62"/>
                  </a:lnTo>
                  <a:lnTo>
                    <a:pt x="24" y="60"/>
                  </a:lnTo>
                  <a:lnTo>
                    <a:pt x="26" y="56"/>
                  </a:lnTo>
                  <a:lnTo>
                    <a:pt x="28" y="52"/>
                  </a:lnTo>
                  <a:lnTo>
                    <a:pt x="30" y="46"/>
                  </a:lnTo>
                  <a:lnTo>
                    <a:pt x="30" y="38"/>
                  </a:lnTo>
                  <a:lnTo>
                    <a:pt x="30" y="30"/>
                  </a:lnTo>
                  <a:lnTo>
                    <a:pt x="30" y="20"/>
                  </a:lnTo>
                  <a:lnTo>
                    <a:pt x="28" y="12"/>
                  </a:lnTo>
                  <a:lnTo>
                    <a:pt x="26" y="6"/>
                  </a:lnTo>
                  <a:lnTo>
                    <a:pt x="24" y="4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2" y="10"/>
                  </a:lnTo>
                  <a:lnTo>
                    <a:pt x="10" y="18"/>
                  </a:lnTo>
                  <a:lnTo>
                    <a:pt x="8" y="26"/>
                  </a:lnTo>
                  <a:lnTo>
                    <a:pt x="8" y="3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04" name="Freeform 6280"/>
            <p:cNvSpPr>
              <a:spLocks/>
            </p:cNvSpPr>
            <p:nvPr/>
          </p:nvSpPr>
          <p:spPr bwMode="auto">
            <a:xfrm>
              <a:off x="4092" y="2112"/>
              <a:ext cx="12" cy="12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" y="0"/>
                </a:cxn>
                <a:cxn ang="0">
                  <a:pos x="10" y="2"/>
                </a:cxn>
                <a:cxn ang="0">
                  <a:pos x="10" y="4"/>
                </a:cxn>
                <a:cxn ang="0">
                  <a:pos x="12" y="6"/>
                </a:cxn>
                <a:cxn ang="0">
                  <a:pos x="10" y="8"/>
                </a:cxn>
                <a:cxn ang="0">
                  <a:pos x="10" y="10"/>
                </a:cxn>
                <a:cxn ang="0">
                  <a:pos x="8" y="10"/>
                </a:cxn>
                <a:cxn ang="0">
                  <a:pos x="6" y="12"/>
                </a:cxn>
                <a:cxn ang="0">
                  <a:pos x="4" y="10"/>
                </a:cxn>
                <a:cxn ang="0">
                  <a:pos x="2" y="10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6" y="0"/>
                </a:cxn>
              </a:cxnLst>
              <a:rect l="0" t="0" r="r" b="b"/>
              <a:pathLst>
                <a:path w="12" h="12">
                  <a:moveTo>
                    <a:pt x="6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12" y="6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8" y="10"/>
                  </a:lnTo>
                  <a:lnTo>
                    <a:pt x="6" y="12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05" name="Freeform 6281"/>
            <p:cNvSpPr>
              <a:spLocks noEditPoints="1"/>
            </p:cNvSpPr>
            <p:nvPr/>
          </p:nvSpPr>
          <p:spPr bwMode="auto">
            <a:xfrm>
              <a:off x="4114" y="2058"/>
              <a:ext cx="40" cy="66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0" y="22"/>
                </a:cxn>
                <a:cxn ang="0">
                  <a:pos x="2" y="14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8" y="2"/>
                </a:cxn>
                <a:cxn ang="0">
                  <a:pos x="32" y="6"/>
                </a:cxn>
                <a:cxn ang="0">
                  <a:pos x="36" y="14"/>
                </a:cxn>
                <a:cxn ang="0">
                  <a:pos x="38" y="22"/>
                </a:cxn>
                <a:cxn ang="0">
                  <a:pos x="40" y="32"/>
                </a:cxn>
                <a:cxn ang="0">
                  <a:pos x="38" y="42"/>
                </a:cxn>
                <a:cxn ang="0">
                  <a:pos x="36" y="50"/>
                </a:cxn>
                <a:cxn ang="0">
                  <a:pos x="32" y="56"/>
                </a:cxn>
                <a:cxn ang="0">
                  <a:pos x="28" y="62"/>
                </a:cxn>
                <a:cxn ang="0">
                  <a:pos x="24" y="64"/>
                </a:cxn>
                <a:cxn ang="0">
                  <a:pos x="20" y="66"/>
                </a:cxn>
                <a:cxn ang="0">
                  <a:pos x="14" y="64"/>
                </a:cxn>
                <a:cxn ang="0">
                  <a:pos x="8" y="60"/>
                </a:cxn>
                <a:cxn ang="0">
                  <a:pos x="4" y="54"/>
                </a:cxn>
                <a:cxn ang="0">
                  <a:pos x="2" y="48"/>
                </a:cxn>
                <a:cxn ang="0">
                  <a:pos x="0" y="40"/>
                </a:cxn>
                <a:cxn ang="0">
                  <a:pos x="0" y="32"/>
                </a:cxn>
                <a:cxn ang="0">
                  <a:pos x="8" y="34"/>
                </a:cxn>
                <a:cxn ang="0">
                  <a:pos x="10" y="46"/>
                </a:cxn>
                <a:cxn ang="0">
                  <a:pos x="12" y="56"/>
                </a:cxn>
                <a:cxn ang="0">
                  <a:pos x="14" y="58"/>
                </a:cxn>
                <a:cxn ang="0">
                  <a:pos x="16" y="62"/>
                </a:cxn>
                <a:cxn ang="0">
                  <a:pos x="20" y="62"/>
                </a:cxn>
                <a:cxn ang="0">
                  <a:pos x="22" y="62"/>
                </a:cxn>
                <a:cxn ang="0">
                  <a:pos x="24" y="60"/>
                </a:cxn>
                <a:cxn ang="0">
                  <a:pos x="26" y="56"/>
                </a:cxn>
                <a:cxn ang="0">
                  <a:pos x="28" y="52"/>
                </a:cxn>
                <a:cxn ang="0">
                  <a:pos x="30" y="46"/>
                </a:cxn>
                <a:cxn ang="0">
                  <a:pos x="30" y="38"/>
                </a:cxn>
                <a:cxn ang="0">
                  <a:pos x="30" y="30"/>
                </a:cxn>
                <a:cxn ang="0">
                  <a:pos x="30" y="20"/>
                </a:cxn>
                <a:cxn ang="0">
                  <a:pos x="28" y="12"/>
                </a:cxn>
                <a:cxn ang="0">
                  <a:pos x="26" y="6"/>
                </a:cxn>
                <a:cxn ang="0">
                  <a:pos x="24" y="4"/>
                </a:cxn>
                <a:cxn ang="0">
                  <a:pos x="22" y="2"/>
                </a:cxn>
                <a:cxn ang="0">
                  <a:pos x="20" y="2"/>
                </a:cxn>
                <a:cxn ang="0">
                  <a:pos x="16" y="2"/>
                </a:cxn>
                <a:cxn ang="0">
                  <a:pos x="14" y="4"/>
                </a:cxn>
                <a:cxn ang="0">
                  <a:pos x="12" y="10"/>
                </a:cxn>
                <a:cxn ang="0">
                  <a:pos x="10" y="18"/>
                </a:cxn>
                <a:cxn ang="0">
                  <a:pos x="8" y="26"/>
                </a:cxn>
                <a:cxn ang="0">
                  <a:pos x="8" y="34"/>
                </a:cxn>
              </a:cxnLst>
              <a:rect l="0" t="0" r="r" b="b"/>
              <a:pathLst>
                <a:path w="40" h="66">
                  <a:moveTo>
                    <a:pt x="0" y="32"/>
                  </a:moveTo>
                  <a:lnTo>
                    <a:pt x="0" y="22"/>
                  </a:lnTo>
                  <a:lnTo>
                    <a:pt x="2" y="14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32" y="6"/>
                  </a:lnTo>
                  <a:lnTo>
                    <a:pt x="36" y="14"/>
                  </a:lnTo>
                  <a:lnTo>
                    <a:pt x="38" y="22"/>
                  </a:lnTo>
                  <a:lnTo>
                    <a:pt x="40" y="32"/>
                  </a:lnTo>
                  <a:lnTo>
                    <a:pt x="38" y="42"/>
                  </a:lnTo>
                  <a:lnTo>
                    <a:pt x="36" y="50"/>
                  </a:lnTo>
                  <a:lnTo>
                    <a:pt x="32" y="56"/>
                  </a:lnTo>
                  <a:lnTo>
                    <a:pt x="28" y="62"/>
                  </a:lnTo>
                  <a:lnTo>
                    <a:pt x="24" y="64"/>
                  </a:lnTo>
                  <a:lnTo>
                    <a:pt x="20" y="66"/>
                  </a:lnTo>
                  <a:lnTo>
                    <a:pt x="14" y="64"/>
                  </a:lnTo>
                  <a:lnTo>
                    <a:pt x="8" y="60"/>
                  </a:lnTo>
                  <a:lnTo>
                    <a:pt x="4" y="54"/>
                  </a:lnTo>
                  <a:lnTo>
                    <a:pt x="2" y="48"/>
                  </a:lnTo>
                  <a:lnTo>
                    <a:pt x="0" y="40"/>
                  </a:lnTo>
                  <a:lnTo>
                    <a:pt x="0" y="32"/>
                  </a:lnTo>
                  <a:close/>
                  <a:moveTo>
                    <a:pt x="8" y="34"/>
                  </a:moveTo>
                  <a:lnTo>
                    <a:pt x="10" y="46"/>
                  </a:lnTo>
                  <a:lnTo>
                    <a:pt x="12" y="56"/>
                  </a:lnTo>
                  <a:lnTo>
                    <a:pt x="14" y="58"/>
                  </a:lnTo>
                  <a:lnTo>
                    <a:pt x="16" y="62"/>
                  </a:lnTo>
                  <a:lnTo>
                    <a:pt x="20" y="62"/>
                  </a:lnTo>
                  <a:lnTo>
                    <a:pt x="22" y="62"/>
                  </a:lnTo>
                  <a:lnTo>
                    <a:pt x="24" y="60"/>
                  </a:lnTo>
                  <a:lnTo>
                    <a:pt x="26" y="56"/>
                  </a:lnTo>
                  <a:lnTo>
                    <a:pt x="28" y="52"/>
                  </a:lnTo>
                  <a:lnTo>
                    <a:pt x="30" y="46"/>
                  </a:lnTo>
                  <a:lnTo>
                    <a:pt x="30" y="38"/>
                  </a:lnTo>
                  <a:lnTo>
                    <a:pt x="30" y="30"/>
                  </a:lnTo>
                  <a:lnTo>
                    <a:pt x="30" y="20"/>
                  </a:lnTo>
                  <a:lnTo>
                    <a:pt x="28" y="12"/>
                  </a:lnTo>
                  <a:lnTo>
                    <a:pt x="26" y="6"/>
                  </a:lnTo>
                  <a:lnTo>
                    <a:pt x="24" y="4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2" y="10"/>
                  </a:lnTo>
                  <a:lnTo>
                    <a:pt x="10" y="18"/>
                  </a:lnTo>
                  <a:lnTo>
                    <a:pt x="8" y="26"/>
                  </a:lnTo>
                  <a:lnTo>
                    <a:pt x="8" y="3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06" name="Freeform 6282"/>
            <p:cNvSpPr>
              <a:spLocks/>
            </p:cNvSpPr>
            <p:nvPr/>
          </p:nvSpPr>
          <p:spPr bwMode="auto">
            <a:xfrm>
              <a:off x="4162" y="2058"/>
              <a:ext cx="36" cy="66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2" y="8"/>
                </a:cxn>
                <a:cxn ang="0">
                  <a:pos x="14" y="8"/>
                </a:cxn>
                <a:cxn ang="0">
                  <a:pos x="10" y="16"/>
                </a:cxn>
                <a:cxn ang="0">
                  <a:pos x="18" y="18"/>
                </a:cxn>
                <a:cxn ang="0">
                  <a:pos x="24" y="22"/>
                </a:cxn>
                <a:cxn ang="0">
                  <a:pos x="30" y="26"/>
                </a:cxn>
                <a:cxn ang="0">
                  <a:pos x="32" y="30"/>
                </a:cxn>
                <a:cxn ang="0">
                  <a:pos x="34" y="36"/>
                </a:cxn>
                <a:cxn ang="0">
                  <a:pos x="36" y="42"/>
                </a:cxn>
                <a:cxn ang="0">
                  <a:pos x="34" y="46"/>
                </a:cxn>
                <a:cxn ang="0">
                  <a:pos x="34" y="50"/>
                </a:cxn>
                <a:cxn ang="0">
                  <a:pos x="32" y="54"/>
                </a:cxn>
                <a:cxn ang="0">
                  <a:pos x="28" y="58"/>
                </a:cxn>
                <a:cxn ang="0">
                  <a:pos x="26" y="60"/>
                </a:cxn>
                <a:cxn ang="0">
                  <a:pos x="22" y="62"/>
                </a:cxn>
                <a:cxn ang="0">
                  <a:pos x="16" y="64"/>
                </a:cxn>
                <a:cxn ang="0">
                  <a:pos x="10" y="66"/>
                </a:cxn>
                <a:cxn ang="0">
                  <a:pos x="6" y="64"/>
                </a:cxn>
                <a:cxn ang="0">
                  <a:pos x="2" y="64"/>
                </a:cxn>
                <a:cxn ang="0">
                  <a:pos x="0" y="62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2" y="56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10" y="58"/>
                </a:cxn>
                <a:cxn ang="0">
                  <a:pos x="12" y="60"/>
                </a:cxn>
                <a:cxn ang="0">
                  <a:pos x="16" y="60"/>
                </a:cxn>
                <a:cxn ang="0">
                  <a:pos x="22" y="58"/>
                </a:cxn>
                <a:cxn ang="0">
                  <a:pos x="26" y="56"/>
                </a:cxn>
                <a:cxn ang="0">
                  <a:pos x="28" y="52"/>
                </a:cxn>
                <a:cxn ang="0">
                  <a:pos x="30" y="46"/>
                </a:cxn>
                <a:cxn ang="0">
                  <a:pos x="28" y="40"/>
                </a:cxn>
                <a:cxn ang="0">
                  <a:pos x="26" y="36"/>
                </a:cxn>
                <a:cxn ang="0">
                  <a:pos x="22" y="30"/>
                </a:cxn>
                <a:cxn ang="0">
                  <a:pos x="16" y="28"/>
                </a:cxn>
                <a:cxn ang="0">
                  <a:pos x="10" y="26"/>
                </a:cxn>
                <a:cxn ang="0">
                  <a:pos x="2" y="26"/>
                </a:cxn>
                <a:cxn ang="0">
                  <a:pos x="14" y="0"/>
                </a:cxn>
                <a:cxn ang="0">
                  <a:pos x="36" y="0"/>
                </a:cxn>
              </a:cxnLst>
              <a:rect l="0" t="0" r="r" b="b"/>
              <a:pathLst>
                <a:path w="36" h="66">
                  <a:moveTo>
                    <a:pt x="36" y="0"/>
                  </a:moveTo>
                  <a:lnTo>
                    <a:pt x="32" y="8"/>
                  </a:lnTo>
                  <a:lnTo>
                    <a:pt x="14" y="8"/>
                  </a:lnTo>
                  <a:lnTo>
                    <a:pt x="10" y="16"/>
                  </a:lnTo>
                  <a:lnTo>
                    <a:pt x="18" y="18"/>
                  </a:lnTo>
                  <a:lnTo>
                    <a:pt x="24" y="22"/>
                  </a:lnTo>
                  <a:lnTo>
                    <a:pt x="30" y="26"/>
                  </a:lnTo>
                  <a:lnTo>
                    <a:pt x="32" y="30"/>
                  </a:lnTo>
                  <a:lnTo>
                    <a:pt x="34" y="36"/>
                  </a:lnTo>
                  <a:lnTo>
                    <a:pt x="36" y="42"/>
                  </a:lnTo>
                  <a:lnTo>
                    <a:pt x="34" y="46"/>
                  </a:lnTo>
                  <a:lnTo>
                    <a:pt x="34" y="50"/>
                  </a:lnTo>
                  <a:lnTo>
                    <a:pt x="32" y="54"/>
                  </a:lnTo>
                  <a:lnTo>
                    <a:pt x="28" y="58"/>
                  </a:lnTo>
                  <a:lnTo>
                    <a:pt x="26" y="60"/>
                  </a:lnTo>
                  <a:lnTo>
                    <a:pt x="22" y="62"/>
                  </a:lnTo>
                  <a:lnTo>
                    <a:pt x="16" y="64"/>
                  </a:lnTo>
                  <a:lnTo>
                    <a:pt x="10" y="66"/>
                  </a:lnTo>
                  <a:lnTo>
                    <a:pt x="6" y="64"/>
                  </a:lnTo>
                  <a:lnTo>
                    <a:pt x="2" y="64"/>
                  </a:lnTo>
                  <a:lnTo>
                    <a:pt x="0" y="62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0" y="58"/>
                  </a:lnTo>
                  <a:lnTo>
                    <a:pt x="12" y="60"/>
                  </a:lnTo>
                  <a:lnTo>
                    <a:pt x="16" y="60"/>
                  </a:lnTo>
                  <a:lnTo>
                    <a:pt x="22" y="58"/>
                  </a:lnTo>
                  <a:lnTo>
                    <a:pt x="26" y="56"/>
                  </a:lnTo>
                  <a:lnTo>
                    <a:pt x="28" y="52"/>
                  </a:lnTo>
                  <a:lnTo>
                    <a:pt x="30" y="46"/>
                  </a:lnTo>
                  <a:lnTo>
                    <a:pt x="28" y="40"/>
                  </a:lnTo>
                  <a:lnTo>
                    <a:pt x="26" y="36"/>
                  </a:lnTo>
                  <a:lnTo>
                    <a:pt x="22" y="30"/>
                  </a:lnTo>
                  <a:lnTo>
                    <a:pt x="16" y="28"/>
                  </a:lnTo>
                  <a:lnTo>
                    <a:pt x="10" y="26"/>
                  </a:lnTo>
                  <a:lnTo>
                    <a:pt x="2" y="26"/>
                  </a:lnTo>
                  <a:lnTo>
                    <a:pt x="14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07" name="Line 6283"/>
            <p:cNvSpPr>
              <a:spLocks noChangeShapeType="1"/>
            </p:cNvSpPr>
            <p:nvPr/>
          </p:nvSpPr>
          <p:spPr bwMode="auto">
            <a:xfrm flipH="1" flipV="1">
              <a:off x="3806" y="1870"/>
              <a:ext cx="2" cy="1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08" name="Freeform 6284"/>
            <p:cNvSpPr>
              <a:spLocks noEditPoints="1"/>
            </p:cNvSpPr>
            <p:nvPr/>
          </p:nvSpPr>
          <p:spPr bwMode="auto">
            <a:xfrm>
              <a:off x="3756" y="1916"/>
              <a:ext cx="40" cy="66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2" y="22"/>
                </a:cxn>
                <a:cxn ang="0">
                  <a:pos x="4" y="14"/>
                </a:cxn>
                <a:cxn ang="0">
                  <a:pos x="8" y="8"/>
                </a:cxn>
                <a:cxn ang="0">
                  <a:pos x="12" y="2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6" y="0"/>
                </a:cxn>
                <a:cxn ang="0">
                  <a:pos x="30" y="2"/>
                </a:cxn>
                <a:cxn ang="0">
                  <a:pos x="34" y="6"/>
                </a:cxn>
                <a:cxn ang="0">
                  <a:pos x="38" y="14"/>
                </a:cxn>
                <a:cxn ang="0">
                  <a:pos x="40" y="22"/>
                </a:cxn>
                <a:cxn ang="0">
                  <a:pos x="40" y="32"/>
                </a:cxn>
                <a:cxn ang="0">
                  <a:pos x="40" y="42"/>
                </a:cxn>
                <a:cxn ang="0">
                  <a:pos x="38" y="50"/>
                </a:cxn>
                <a:cxn ang="0">
                  <a:pos x="34" y="58"/>
                </a:cxn>
                <a:cxn ang="0">
                  <a:pos x="30" y="62"/>
                </a:cxn>
                <a:cxn ang="0">
                  <a:pos x="26" y="64"/>
                </a:cxn>
                <a:cxn ang="0">
                  <a:pos x="20" y="66"/>
                </a:cxn>
                <a:cxn ang="0">
                  <a:pos x="16" y="64"/>
                </a:cxn>
                <a:cxn ang="0">
                  <a:pos x="10" y="60"/>
                </a:cxn>
                <a:cxn ang="0">
                  <a:pos x="6" y="54"/>
                </a:cxn>
                <a:cxn ang="0">
                  <a:pos x="4" y="48"/>
                </a:cxn>
                <a:cxn ang="0">
                  <a:pos x="2" y="40"/>
                </a:cxn>
                <a:cxn ang="0">
                  <a:pos x="0" y="32"/>
                </a:cxn>
                <a:cxn ang="0">
                  <a:pos x="10" y="34"/>
                </a:cxn>
                <a:cxn ang="0">
                  <a:pos x="10" y="46"/>
                </a:cxn>
                <a:cxn ang="0">
                  <a:pos x="14" y="56"/>
                </a:cxn>
                <a:cxn ang="0">
                  <a:pos x="16" y="60"/>
                </a:cxn>
                <a:cxn ang="0">
                  <a:pos x="18" y="62"/>
                </a:cxn>
                <a:cxn ang="0">
                  <a:pos x="20" y="62"/>
                </a:cxn>
                <a:cxn ang="0">
                  <a:pos x="24" y="62"/>
                </a:cxn>
                <a:cxn ang="0">
                  <a:pos x="26" y="60"/>
                </a:cxn>
                <a:cxn ang="0">
                  <a:pos x="28" y="56"/>
                </a:cxn>
                <a:cxn ang="0">
                  <a:pos x="30" y="52"/>
                </a:cxn>
                <a:cxn ang="0">
                  <a:pos x="30" y="46"/>
                </a:cxn>
                <a:cxn ang="0">
                  <a:pos x="32" y="38"/>
                </a:cxn>
                <a:cxn ang="0">
                  <a:pos x="32" y="30"/>
                </a:cxn>
                <a:cxn ang="0">
                  <a:pos x="32" y="20"/>
                </a:cxn>
                <a:cxn ang="0">
                  <a:pos x="30" y="12"/>
                </a:cxn>
                <a:cxn ang="0">
                  <a:pos x="28" y="6"/>
                </a:cxn>
                <a:cxn ang="0">
                  <a:pos x="26" y="4"/>
                </a:cxn>
                <a:cxn ang="0">
                  <a:pos x="24" y="2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6" y="6"/>
                </a:cxn>
                <a:cxn ang="0">
                  <a:pos x="12" y="10"/>
                </a:cxn>
                <a:cxn ang="0">
                  <a:pos x="12" y="18"/>
                </a:cxn>
                <a:cxn ang="0">
                  <a:pos x="10" y="26"/>
                </a:cxn>
                <a:cxn ang="0">
                  <a:pos x="10" y="34"/>
                </a:cxn>
              </a:cxnLst>
              <a:rect l="0" t="0" r="r" b="b"/>
              <a:pathLst>
                <a:path w="40" h="66">
                  <a:moveTo>
                    <a:pt x="0" y="32"/>
                  </a:moveTo>
                  <a:lnTo>
                    <a:pt x="2" y="22"/>
                  </a:lnTo>
                  <a:lnTo>
                    <a:pt x="4" y="14"/>
                  </a:lnTo>
                  <a:lnTo>
                    <a:pt x="8" y="8"/>
                  </a:lnTo>
                  <a:lnTo>
                    <a:pt x="12" y="2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30" y="2"/>
                  </a:lnTo>
                  <a:lnTo>
                    <a:pt x="34" y="6"/>
                  </a:lnTo>
                  <a:lnTo>
                    <a:pt x="38" y="14"/>
                  </a:lnTo>
                  <a:lnTo>
                    <a:pt x="40" y="22"/>
                  </a:lnTo>
                  <a:lnTo>
                    <a:pt x="40" y="32"/>
                  </a:lnTo>
                  <a:lnTo>
                    <a:pt x="40" y="42"/>
                  </a:lnTo>
                  <a:lnTo>
                    <a:pt x="38" y="50"/>
                  </a:lnTo>
                  <a:lnTo>
                    <a:pt x="34" y="58"/>
                  </a:lnTo>
                  <a:lnTo>
                    <a:pt x="30" y="62"/>
                  </a:lnTo>
                  <a:lnTo>
                    <a:pt x="26" y="64"/>
                  </a:lnTo>
                  <a:lnTo>
                    <a:pt x="20" y="66"/>
                  </a:lnTo>
                  <a:lnTo>
                    <a:pt x="16" y="64"/>
                  </a:lnTo>
                  <a:lnTo>
                    <a:pt x="10" y="60"/>
                  </a:lnTo>
                  <a:lnTo>
                    <a:pt x="6" y="54"/>
                  </a:lnTo>
                  <a:lnTo>
                    <a:pt x="4" y="48"/>
                  </a:lnTo>
                  <a:lnTo>
                    <a:pt x="2" y="40"/>
                  </a:lnTo>
                  <a:lnTo>
                    <a:pt x="0" y="32"/>
                  </a:lnTo>
                  <a:close/>
                  <a:moveTo>
                    <a:pt x="10" y="34"/>
                  </a:moveTo>
                  <a:lnTo>
                    <a:pt x="10" y="46"/>
                  </a:lnTo>
                  <a:lnTo>
                    <a:pt x="14" y="56"/>
                  </a:lnTo>
                  <a:lnTo>
                    <a:pt x="16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4" y="62"/>
                  </a:lnTo>
                  <a:lnTo>
                    <a:pt x="26" y="60"/>
                  </a:lnTo>
                  <a:lnTo>
                    <a:pt x="28" y="56"/>
                  </a:lnTo>
                  <a:lnTo>
                    <a:pt x="30" y="52"/>
                  </a:lnTo>
                  <a:lnTo>
                    <a:pt x="30" y="46"/>
                  </a:lnTo>
                  <a:lnTo>
                    <a:pt x="32" y="38"/>
                  </a:lnTo>
                  <a:lnTo>
                    <a:pt x="32" y="30"/>
                  </a:lnTo>
                  <a:lnTo>
                    <a:pt x="32" y="20"/>
                  </a:lnTo>
                  <a:lnTo>
                    <a:pt x="30" y="12"/>
                  </a:lnTo>
                  <a:lnTo>
                    <a:pt x="28" y="6"/>
                  </a:lnTo>
                  <a:lnTo>
                    <a:pt x="26" y="4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6" y="6"/>
                  </a:lnTo>
                  <a:lnTo>
                    <a:pt x="12" y="10"/>
                  </a:lnTo>
                  <a:lnTo>
                    <a:pt x="12" y="18"/>
                  </a:lnTo>
                  <a:lnTo>
                    <a:pt x="10" y="26"/>
                  </a:lnTo>
                  <a:lnTo>
                    <a:pt x="10" y="3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09" name="Freeform 6285"/>
            <p:cNvSpPr>
              <a:spLocks/>
            </p:cNvSpPr>
            <p:nvPr/>
          </p:nvSpPr>
          <p:spPr bwMode="auto">
            <a:xfrm>
              <a:off x="3808" y="1970"/>
              <a:ext cx="10" cy="12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" y="0"/>
                </a:cxn>
                <a:cxn ang="0">
                  <a:pos x="10" y="2"/>
                </a:cxn>
                <a:cxn ang="0">
                  <a:pos x="10" y="4"/>
                </a:cxn>
                <a:cxn ang="0">
                  <a:pos x="10" y="6"/>
                </a:cxn>
                <a:cxn ang="0">
                  <a:pos x="10" y="8"/>
                </a:cxn>
                <a:cxn ang="0">
                  <a:pos x="10" y="10"/>
                </a:cxn>
                <a:cxn ang="0">
                  <a:pos x="8" y="10"/>
                </a:cxn>
                <a:cxn ang="0">
                  <a:pos x="6" y="12"/>
                </a:cxn>
                <a:cxn ang="0">
                  <a:pos x="4" y="10"/>
                </a:cxn>
                <a:cxn ang="0">
                  <a:pos x="2" y="10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6" y="0"/>
                </a:cxn>
              </a:cxnLst>
              <a:rect l="0" t="0" r="r" b="b"/>
              <a:pathLst>
                <a:path w="10" h="12">
                  <a:moveTo>
                    <a:pt x="6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8" y="10"/>
                  </a:lnTo>
                  <a:lnTo>
                    <a:pt x="6" y="12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10" name="Freeform 6286"/>
            <p:cNvSpPr>
              <a:spLocks/>
            </p:cNvSpPr>
            <p:nvPr/>
          </p:nvSpPr>
          <p:spPr bwMode="auto">
            <a:xfrm>
              <a:off x="3836" y="1916"/>
              <a:ext cx="24" cy="64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6" y="54"/>
                </a:cxn>
                <a:cxn ang="0">
                  <a:pos x="18" y="58"/>
                </a:cxn>
                <a:cxn ang="0">
                  <a:pos x="18" y="60"/>
                </a:cxn>
                <a:cxn ang="0">
                  <a:pos x="18" y="62"/>
                </a:cxn>
                <a:cxn ang="0">
                  <a:pos x="20" y="62"/>
                </a:cxn>
                <a:cxn ang="0">
                  <a:pos x="22" y="64"/>
                </a:cxn>
                <a:cxn ang="0">
                  <a:pos x="24" y="64"/>
                </a:cxn>
                <a:cxn ang="0">
                  <a:pos x="24" y="64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4" y="64"/>
                </a:cxn>
                <a:cxn ang="0">
                  <a:pos x="6" y="62"/>
                </a:cxn>
                <a:cxn ang="0">
                  <a:pos x="8" y="62"/>
                </a:cxn>
                <a:cxn ang="0">
                  <a:pos x="8" y="60"/>
                </a:cxn>
                <a:cxn ang="0">
                  <a:pos x="8" y="58"/>
                </a:cxn>
                <a:cxn ang="0">
                  <a:pos x="8" y="54"/>
                </a:cxn>
                <a:cxn ang="0">
                  <a:pos x="8" y="18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6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4" y="6"/>
                </a:cxn>
                <a:cxn ang="0">
                  <a:pos x="0" y="8"/>
                </a:cxn>
                <a:cxn ang="0">
                  <a:pos x="0" y="6"/>
                </a:cxn>
              </a:cxnLst>
              <a:rect l="0" t="0" r="r" b="b"/>
              <a:pathLst>
                <a:path w="24" h="64">
                  <a:moveTo>
                    <a:pt x="0" y="6"/>
                  </a:moveTo>
                  <a:lnTo>
                    <a:pt x="16" y="0"/>
                  </a:lnTo>
                  <a:lnTo>
                    <a:pt x="16" y="0"/>
                  </a:lnTo>
                  <a:lnTo>
                    <a:pt x="16" y="54"/>
                  </a:lnTo>
                  <a:lnTo>
                    <a:pt x="18" y="58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2" y="64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4" y="64"/>
                  </a:lnTo>
                  <a:lnTo>
                    <a:pt x="6" y="62"/>
                  </a:lnTo>
                  <a:lnTo>
                    <a:pt x="8" y="62"/>
                  </a:lnTo>
                  <a:lnTo>
                    <a:pt x="8" y="60"/>
                  </a:lnTo>
                  <a:lnTo>
                    <a:pt x="8" y="58"/>
                  </a:lnTo>
                  <a:lnTo>
                    <a:pt x="8" y="54"/>
                  </a:lnTo>
                  <a:lnTo>
                    <a:pt x="8" y="18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4" y="6"/>
                  </a:lnTo>
                  <a:lnTo>
                    <a:pt x="0" y="8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14" name="Line 6290"/>
            <p:cNvSpPr>
              <a:spLocks noChangeShapeType="1"/>
            </p:cNvSpPr>
            <p:nvPr/>
          </p:nvSpPr>
          <p:spPr bwMode="auto">
            <a:xfrm flipH="1" flipV="1">
              <a:off x="3520" y="1230"/>
              <a:ext cx="40" cy="54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15" name="Line 6291"/>
            <p:cNvSpPr>
              <a:spLocks noChangeShapeType="1"/>
            </p:cNvSpPr>
            <p:nvPr/>
          </p:nvSpPr>
          <p:spPr bwMode="auto">
            <a:xfrm>
              <a:off x="3520" y="1230"/>
              <a:ext cx="12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16" name="Freeform 6292"/>
            <p:cNvSpPr>
              <a:spLocks/>
            </p:cNvSpPr>
            <p:nvPr/>
          </p:nvSpPr>
          <p:spPr bwMode="auto">
            <a:xfrm>
              <a:off x="3388" y="1198"/>
              <a:ext cx="36" cy="64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2" y="8"/>
                </a:cxn>
                <a:cxn ang="0">
                  <a:pos x="14" y="8"/>
                </a:cxn>
                <a:cxn ang="0">
                  <a:pos x="8" y="16"/>
                </a:cxn>
                <a:cxn ang="0">
                  <a:pos x="16" y="18"/>
                </a:cxn>
                <a:cxn ang="0">
                  <a:pos x="24" y="22"/>
                </a:cxn>
                <a:cxn ang="0">
                  <a:pos x="28" y="26"/>
                </a:cxn>
                <a:cxn ang="0">
                  <a:pos x="32" y="30"/>
                </a:cxn>
                <a:cxn ang="0">
                  <a:pos x="34" y="34"/>
                </a:cxn>
                <a:cxn ang="0">
                  <a:pos x="34" y="40"/>
                </a:cxn>
                <a:cxn ang="0">
                  <a:pos x="34" y="46"/>
                </a:cxn>
                <a:cxn ang="0">
                  <a:pos x="32" y="50"/>
                </a:cxn>
                <a:cxn ang="0">
                  <a:pos x="30" y="54"/>
                </a:cxn>
                <a:cxn ang="0">
                  <a:pos x="28" y="56"/>
                </a:cxn>
                <a:cxn ang="0">
                  <a:pos x="24" y="60"/>
                </a:cxn>
                <a:cxn ang="0">
                  <a:pos x="22" y="62"/>
                </a:cxn>
                <a:cxn ang="0">
                  <a:pos x="16" y="64"/>
                </a:cxn>
                <a:cxn ang="0">
                  <a:pos x="10" y="64"/>
                </a:cxn>
                <a:cxn ang="0">
                  <a:pos x="6" y="64"/>
                </a:cxn>
                <a:cxn ang="0">
                  <a:pos x="2" y="62"/>
                </a:cxn>
                <a:cxn ang="0">
                  <a:pos x="0" y="60"/>
                </a:cxn>
                <a:cxn ang="0">
                  <a:pos x="0" y="58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2" y="56"/>
                </a:cxn>
                <a:cxn ang="0">
                  <a:pos x="4" y="54"/>
                </a:cxn>
                <a:cxn ang="0">
                  <a:pos x="4" y="54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8" y="58"/>
                </a:cxn>
                <a:cxn ang="0">
                  <a:pos x="12" y="58"/>
                </a:cxn>
                <a:cxn ang="0">
                  <a:pos x="16" y="60"/>
                </a:cxn>
                <a:cxn ang="0">
                  <a:pos x="20" y="58"/>
                </a:cxn>
                <a:cxn ang="0">
                  <a:pos x="26" y="56"/>
                </a:cxn>
                <a:cxn ang="0">
                  <a:pos x="28" y="50"/>
                </a:cxn>
                <a:cxn ang="0">
                  <a:pos x="28" y="46"/>
                </a:cxn>
                <a:cxn ang="0">
                  <a:pos x="28" y="40"/>
                </a:cxn>
                <a:cxn ang="0">
                  <a:pos x="26" y="34"/>
                </a:cxn>
                <a:cxn ang="0">
                  <a:pos x="22" y="30"/>
                </a:cxn>
                <a:cxn ang="0">
                  <a:pos x="16" y="26"/>
                </a:cxn>
                <a:cxn ang="0">
                  <a:pos x="10" y="26"/>
                </a:cxn>
                <a:cxn ang="0">
                  <a:pos x="2" y="24"/>
                </a:cxn>
                <a:cxn ang="0">
                  <a:pos x="14" y="0"/>
                </a:cxn>
                <a:cxn ang="0">
                  <a:pos x="36" y="0"/>
                </a:cxn>
              </a:cxnLst>
              <a:rect l="0" t="0" r="r" b="b"/>
              <a:pathLst>
                <a:path w="36" h="64">
                  <a:moveTo>
                    <a:pt x="36" y="0"/>
                  </a:moveTo>
                  <a:lnTo>
                    <a:pt x="32" y="8"/>
                  </a:lnTo>
                  <a:lnTo>
                    <a:pt x="14" y="8"/>
                  </a:lnTo>
                  <a:lnTo>
                    <a:pt x="8" y="16"/>
                  </a:lnTo>
                  <a:lnTo>
                    <a:pt x="16" y="18"/>
                  </a:lnTo>
                  <a:lnTo>
                    <a:pt x="24" y="22"/>
                  </a:lnTo>
                  <a:lnTo>
                    <a:pt x="28" y="26"/>
                  </a:lnTo>
                  <a:lnTo>
                    <a:pt x="32" y="30"/>
                  </a:lnTo>
                  <a:lnTo>
                    <a:pt x="34" y="34"/>
                  </a:lnTo>
                  <a:lnTo>
                    <a:pt x="34" y="40"/>
                  </a:lnTo>
                  <a:lnTo>
                    <a:pt x="34" y="46"/>
                  </a:lnTo>
                  <a:lnTo>
                    <a:pt x="32" y="50"/>
                  </a:lnTo>
                  <a:lnTo>
                    <a:pt x="30" y="54"/>
                  </a:lnTo>
                  <a:lnTo>
                    <a:pt x="28" y="56"/>
                  </a:lnTo>
                  <a:lnTo>
                    <a:pt x="24" y="60"/>
                  </a:lnTo>
                  <a:lnTo>
                    <a:pt x="22" y="62"/>
                  </a:lnTo>
                  <a:lnTo>
                    <a:pt x="16" y="64"/>
                  </a:lnTo>
                  <a:lnTo>
                    <a:pt x="10" y="64"/>
                  </a:lnTo>
                  <a:lnTo>
                    <a:pt x="6" y="64"/>
                  </a:lnTo>
                  <a:lnTo>
                    <a:pt x="2" y="62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2" y="56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8" y="58"/>
                  </a:lnTo>
                  <a:lnTo>
                    <a:pt x="12" y="58"/>
                  </a:lnTo>
                  <a:lnTo>
                    <a:pt x="16" y="60"/>
                  </a:lnTo>
                  <a:lnTo>
                    <a:pt x="20" y="58"/>
                  </a:lnTo>
                  <a:lnTo>
                    <a:pt x="26" y="56"/>
                  </a:lnTo>
                  <a:lnTo>
                    <a:pt x="28" y="50"/>
                  </a:lnTo>
                  <a:lnTo>
                    <a:pt x="28" y="46"/>
                  </a:lnTo>
                  <a:lnTo>
                    <a:pt x="28" y="40"/>
                  </a:lnTo>
                  <a:lnTo>
                    <a:pt x="26" y="34"/>
                  </a:lnTo>
                  <a:lnTo>
                    <a:pt x="22" y="30"/>
                  </a:lnTo>
                  <a:lnTo>
                    <a:pt x="16" y="26"/>
                  </a:lnTo>
                  <a:lnTo>
                    <a:pt x="10" y="26"/>
                  </a:lnTo>
                  <a:lnTo>
                    <a:pt x="2" y="24"/>
                  </a:lnTo>
                  <a:lnTo>
                    <a:pt x="14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17" name="Freeform 6293"/>
            <p:cNvSpPr>
              <a:spLocks noEditPoints="1"/>
            </p:cNvSpPr>
            <p:nvPr/>
          </p:nvSpPr>
          <p:spPr bwMode="auto">
            <a:xfrm>
              <a:off x="3434" y="1196"/>
              <a:ext cx="40" cy="66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2" y="24"/>
                </a:cxn>
                <a:cxn ang="0">
                  <a:pos x="4" y="16"/>
                </a:cxn>
                <a:cxn ang="0">
                  <a:pos x="8" y="8"/>
                </a:cxn>
                <a:cxn ang="0">
                  <a:pos x="12" y="4"/>
                </a:cxn>
                <a:cxn ang="0">
                  <a:pos x="16" y="2"/>
                </a:cxn>
                <a:cxn ang="0">
                  <a:pos x="22" y="0"/>
                </a:cxn>
                <a:cxn ang="0">
                  <a:pos x="26" y="2"/>
                </a:cxn>
                <a:cxn ang="0">
                  <a:pos x="30" y="4"/>
                </a:cxn>
                <a:cxn ang="0">
                  <a:pos x="34" y="8"/>
                </a:cxn>
                <a:cxn ang="0">
                  <a:pos x="38" y="14"/>
                </a:cxn>
                <a:cxn ang="0">
                  <a:pos x="40" y="22"/>
                </a:cxn>
                <a:cxn ang="0">
                  <a:pos x="40" y="32"/>
                </a:cxn>
                <a:cxn ang="0">
                  <a:pos x="40" y="42"/>
                </a:cxn>
                <a:cxn ang="0">
                  <a:pos x="38" y="52"/>
                </a:cxn>
                <a:cxn ang="0">
                  <a:pos x="34" y="58"/>
                </a:cxn>
                <a:cxn ang="0">
                  <a:pos x="30" y="62"/>
                </a:cxn>
                <a:cxn ang="0">
                  <a:pos x="26" y="66"/>
                </a:cxn>
                <a:cxn ang="0">
                  <a:pos x="20" y="66"/>
                </a:cxn>
                <a:cxn ang="0">
                  <a:pos x="16" y="66"/>
                </a:cxn>
                <a:cxn ang="0">
                  <a:pos x="10" y="62"/>
                </a:cxn>
                <a:cxn ang="0">
                  <a:pos x="6" y="56"/>
                </a:cxn>
                <a:cxn ang="0">
                  <a:pos x="4" y="50"/>
                </a:cxn>
                <a:cxn ang="0">
                  <a:pos x="2" y="42"/>
                </a:cxn>
                <a:cxn ang="0">
                  <a:pos x="0" y="34"/>
                </a:cxn>
                <a:cxn ang="0">
                  <a:pos x="10" y="34"/>
                </a:cxn>
                <a:cxn ang="0">
                  <a:pos x="10" y="46"/>
                </a:cxn>
                <a:cxn ang="0">
                  <a:pos x="14" y="56"/>
                </a:cxn>
                <a:cxn ang="0">
                  <a:pos x="16" y="60"/>
                </a:cxn>
                <a:cxn ang="0">
                  <a:pos x="18" y="62"/>
                </a:cxn>
                <a:cxn ang="0">
                  <a:pos x="20" y="64"/>
                </a:cxn>
                <a:cxn ang="0">
                  <a:pos x="24" y="62"/>
                </a:cxn>
                <a:cxn ang="0">
                  <a:pos x="26" y="60"/>
                </a:cxn>
                <a:cxn ang="0">
                  <a:pos x="28" y="58"/>
                </a:cxn>
                <a:cxn ang="0">
                  <a:pos x="30" y="54"/>
                </a:cxn>
                <a:cxn ang="0">
                  <a:pos x="30" y="48"/>
                </a:cxn>
                <a:cxn ang="0">
                  <a:pos x="32" y="40"/>
                </a:cxn>
                <a:cxn ang="0">
                  <a:pos x="32" y="30"/>
                </a:cxn>
                <a:cxn ang="0">
                  <a:pos x="32" y="20"/>
                </a:cxn>
                <a:cxn ang="0">
                  <a:pos x="30" y="12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4" y="4"/>
                </a:cxn>
                <a:cxn ang="0">
                  <a:pos x="20" y="4"/>
                </a:cxn>
                <a:cxn ang="0">
                  <a:pos x="18" y="4"/>
                </a:cxn>
                <a:cxn ang="0">
                  <a:pos x="16" y="6"/>
                </a:cxn>
                <a:cxn ang="0">
                  <a:pos x="12" y="12"/>
                </a:cxn>
                <a:cxn ang="0">
                  <a:pos x="12" y="18"/>
                </a:cxn>
                <a:cxn ang="0">
                  <a:pos x="10" y="26"/>
                </a:cxn>
                <a:cxn ang="0">
                  <a:pos x="10" y="34"/>
                </a:cxn>
              </a:cxnLst>
              <a:rect l="0" t="0" r="r" b="b"/>
              <a:pathLst>
                <a:path w="40" h="66">
                  <a:moveTo>
                    <a:pt x="0" y="34"/>
                  </a:moveTo>
                  <a:lnTo>
                    <a:pt x="2" y="24"/>
                  </a:lnTo>
                  <a:lnTo>
                    <a:pt x="4" y="16"/>
                  </a:lnTo>
                  <a:lnTo>
                    <a:pt x="8" y="8"/>
                  </a:lnTo>
                  <a:lnTo>
                    <a:pt x="12" y="4"/>
                  </a:lnTo>
                  <a:lnTo>
                    <a:pt x="16" y="2"/>
                  </a:lnTo>
                  <a:lnTo>
                    <a:pt x="22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4" y="8"/>
                  </a:lnTo>
                  <a:lnTo>
                    <a:pt x="38" y="14"/>
                  </a:lnTo>
                  <a:lnTo>
                    <a:pt x="40" y="22"/>
                  </a:lnTo>
                  <a:lnTo>
                    <a:pt x="40" y="32"/>
                  </a:lnTo>
                  <a:lnTo>
                    <a:pt x="40" y="42"/>
                  </a:lnTo>
                  <a:lnTo>
                    <a:pt x="38" y="52"/>
                  </a:lnTo>
                  <a:lnTo>
                    <a:pt x="34" y="58"/>
                  </a:lnTo>
                  <a:lnTo>
                    <a:pt x="30" y="62"/>
                  </a:lnTo>
                  <a:lnTo>
                    <a:pt x="26" y="66"/>
                  </a:lnTo>
                  <a:lnTo>
                    <a:pt x="20" y="66"/>
                  </a:lnTo>
                  <a:lnTo>
                    <a:pt x="16" y="66"/>
                  </a:lnTo>
                  <a:lnTo>
                    <a:pt x="10" y="62"/>
                  </a:lnTo>
                  <a:lnTo>
                    <a:pt x="6" y="56"/>
                  </a:lnTo>
                  <a:lnTo>
                    <a:pt x="4" y="50"/>
                  </a:lnTo>
                  <a:lnTo>
                    <a:pt x="2" y="42"/>
                  </a:lnTo>
                  <a:lnTo>
                    <a:pt x="0" y="34"/>
                  </a:lnTo>
                  <a:close/>
                  <a:moveTo>
                    <a:pt x="10" y="34"/>
                  </a:moveTo>
                  <a:lnTo>
                    <a:pt x="10" y="46"/>
                  </a:lnTo>
                  <a:lnTo>
                    <a:pt x="14" y="56"/>
                  </a:lnTo>
                  <a:lnTo>
                    <a:pt x="16" y="60"/>
                  </a:lnTo>
                  <a:lnTo>
                    <a:pt x="18" y="62"/>
                  </a:lnTo>
                  <a:lnTo>
                    <a:pt x="20" y="64"/>
                  </a:lnTo>
                  <a:lnTo>
                    <a:pt x="24" y="62"/>
                  </a:lnTo>
                  <a:lnTo>
                    <a:pt x="26" y="60"/>
                  </a:lnTo>
                  <a:lnTo>
                    <a:pt x="28" y="58"/>
                  </a:lnTo>
                  <a:lnTo>
                    <a:pt x="30" y="54"/>
                  </a:lnTo>
                  <a:lnTo>
                    <a:pt x="30" y="48"/>
                  </a:lnTo>
                  <a:lnTo>
                    <a:pt x="32" y="40"/>
                  </a:lnTo>
                  <a:lnTo>
                    <a:pt x="32" y="30"/>
                  </a:lnTo>
                  <a:lnTo>
                    <a:pt x="32" y="20"/>
                  </a:lnTo>
                  <a:lnTo>
                    <a:pt x="30" y="12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4" y="4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6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0" y="26"/>
                  </a:lnTo>
                  <a:lnTo>
                    <a:pt x="10" y="3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18" name="Line 6294"/>
            <p:cNvSpPr>
              <a:spLocks noChangeShapeType="1"/>
            </p:cNvSpPr>
            <p:nvPr/>
          </p:nvSpPr>
          <p:spPr bwMode="auto">
            <a:xfrm flipV="1">
              <a:off x="3536" y="1442"/>
              <a:ext cx="12" cy="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19" name="Freeform 6295"/>
            <p:cNvSpPr>
              <a:spLocks noEditPoints="1"/>
            </p:cNvSpPr>
            <p:nvPr/>
          </p:nvSpPr>
          <p:spPr bwMode="auto">
            <a:xfrm>
              <a:off x="3452" y="1412"/>
              <a:ext cx="40" cy="66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24"/>
                </a:cxn>
                <a:cxn ang="0">
                  <a:pos x="2" y="16"/>
                </a:cxn>
                <a:cxn ang="0">
                  <a:pos x="6" y="8"/>
                </a:cxn>
                <a:cxn ang="0">
                  <a:pos x="10" y="4"/>
                </a:cxn>
                <a:cxn ang="0">
                  <a:pos x="16" y="2"/>
                </a:cxn>
                <a:cxn ang="0">
                  <a:pos x="20" y="0"/>
                </a:cxn>
                <a:cxn ang="0">
                  <a:pos x="24" y="2"/>
                </a:cxn>
                <a:cxn ang="0">
                  <a:pos x="28" y="4"/>
                </a:cxn>
                <a:cxn ang="0">
                  <a:pos x="32" y="8"/>
                </a:cxn>
                <a:cxn ang="0">
                  <a:pos x="36" y="16"/>
                </a:cxn>
                <a:cxn ang="0">
                  <a:pos x="38" y="24"/>
                </a:cxn>
                <a:cxn ang="0">
                  <a:pos x="40" y="34"/>
                </a:cxn>
                <a:cxn ang="0">
                  <a:pos x="38" y="44"/>
                </a:cxn>
                <a:cxn ang="0">
                  <a:pos x="36" y="52"/>
                </a:cxn>
                <a:cxn ang="0">
                  <a:pos x="32" y="58"/>
                </a:cxn>
                <a:cxn ang="0">
                  <a:pos x="28" y="64"/>
                </a:cxn>
                <a:cxn ang="0">
                  <a:pos x="24" y="66"/>
                </a:cxn>
                <a:cxn ang="0">
                  <a:pos x="20" y="66"/>
                </a:cxn>
                <a:cxn ang="0">
                  <a:pos x="14" y="66"/>
                </a:cxn>
                <a:cxn ang="0">
                  <a:pos x="8" y="62"/>
                </a:cxn>
                <a:cxn ang="0">
                  <a:pos x="4" y="56"/>
                </a:cxn>
                <a:cxn ang="0">
                  <a:pos x="2" y="50"/>
                </a:cxn>
                <a:cxn ang="0">
                  <a:pos x="0" y="42"/>
                </a:cxn>
                <a:cxn ang="0">
                  <a:pos x="0" y="34"/>
                </a:cxn>
                <a:cxn ang="0">
                  <a:pos x="8" y="36"/>
                </a:cxn>
                <a:cxn ang="0">
                  <a:pos x="10" y="48"/>
                </a:cxn>
                <a:cxn ang="0">
                  <a:pos x="12" y="56"/>
                </a:cxn>
                <a:cxn ang="0">
                  <a:pos x="14" y="60"/>
                </a:cxn>
                <a:cxn ang="0">
                  <a:pos x="16" y="64"/>
                </a:cxn>
                <a:cxn ang="0">
                  <a:pos x="20" y="64"/>
                </a:cxn>
                <a:cxn ang="0">
                  <a:pos x="22" y="64"/>
                </a:cxn>
                <a:cxn ang="0">
                  <a:pos x="24" y="62"/>
                </a:cxn>
                <a:cxn ang="0">
                  <a:pos x="26" y="58"/>
                </a:cxn>
                <a:cxn ang="0">
                  <a:pos x="28" y="54"/>
                </a:cxn>
                <a:cxn ang="0">
                  <a:pos x="30" y="48"/>
                </a:cxn>
                <a:cxn ang="0">
                  <a:pos x="30" y="40"/>
                </a:cxn>
                <a:cxn ang="0">
                  <a:pos x="30" y="32"/>
                </a:cxn>
                <a:cxn ang="0">
                  <a:pos x="30" y="22"/>
                </a:cxn>
                <a:cxn ang="0">
                  <a:pos x="28" y="12"/>
                </a:cxn>
                <a:cxn ang="0">
                  <a:pos x="26" y="8"/>
                </a:cxn>
                <a:cxn ang="0">
                  <a:pos x="24" y="6"/>
                </a:cxn>
                <a:cxn ang="0">
                  <a:pos x="22" y="4"/>
                </a:cxn>
                <a:cxn ang="0">
                  <a:pos x="20" y="4"/>
                </a:cxn>
                <a:cxn ang="0">
                  <a:pos x="16" y="4"/>
                </a:cxn>
                <a:cxn ang="0">
                  <a:pos x="14" y="6"/>
                </a:cxn>
                <a:cxn ang="0">
                  <a:pos x="12" y="12"/>
                </a:cxn>
                <a:cxn ang="0">
                  <a:pos x="10" y="18"/>
                </a:cxn>
                <a:cxn ang="0">
                  <a:pos x="8" y="28"/>
                </a:cxn>
                <a:cxn ang="0">
                  <a:pos x="8" y="36"/>
                </a:cxn>
              </a:cxnLst>
              <a:rect l="0" t="0" r="r" b="b"/>
              <a:pathLst>
                <a:path w="40" h="66">
                  <a:moveTo>
                    <a:pt x="0" y="34"/>
                  </a:moveTo>
                  <a:lnTo>
                    <a:pt x="0" y="24"/>
                  </a:lnTo>
                  <a:lnTo>
                    <a:pt x="2" y="16"/>
                  </a:lnTo>
                  <a:lnTo>
                    <a:pt x="6" y="8"/>
                  </a:lnTo>
                  <a:lnTo>
                    <a:pt x="10" y="4"/>
                  </a:lnTo>
                  <a:lnTo>
                    <a:pt x="16" y="2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8" y="4"/>
                  </a:lnTo>
                  <a:lnTo>
                    <a:pt x="32" y="8"/>
                  </a:lnTo>
                  <a:lnTo>
                    <a:pt x="36" y="16"/>
                  </a:lnTo>
                  <a:lnTo>
                    <a:pt x="38" y="24"/>
                  </a:lnTo>
                  <a:lnTo>
                    <a:pt x="40" y="34"/>
                  </a:lnTo>
                  <a:lnTo>
                    <a:pt x="38" y="44"/>
                  </a:lnTo>
                  <a:lnTo>
                    <a:pt x="36" y="52"/>
                  </a:lnTo>
                  <a:lnTo>
                    <a:pt x="32" y="58"/>
                  </a:lnTo>
                  <a:lnTo>
                    <a:pt x="28" y="64"/>
                  </a:lnTo>
                  <a:lnTo>
                    <a:pt x="24" y="66"/>
                  </a:lnTo>
                  <a:lnTo>
                    <a:pt x="20" y="66"/>
                  </a:lnTo>
                  <a:lnTo>
                    <a:pt x="14" y="66"/>
                  </a:lnTo>
                  <a:lnTo>
                    <a:pt x="8" y="62"/>
                  </a:lnTo>
                  <a:lnTo>
                    <a:pt x="4" y="56"/>
                  </a:lnTo>
                  <a:lnTo>
                    <a:pt x="2" y="50"/>
                  </a:lnTo>
                  <a:lnTo>
                    <a:pt x="0" y="42"/>
                  </a:lnTo>
                  <a:lnTo>
                    <a:pt x="0" y="34"/>
                  </a:lnTo>
                  <a:close/>
                  <a:moveTo>
                    <a:pt x="8" y="36"/>
                  </a:moveTo>
                  <a:lnTo>
                    <a:pt x="10" y="48"/>
                  </a:lnTo>
                  <a:lnTo>
                    <a:pt x="12" y="56"/>
                  </a:lnTo>
                  <a:lnTo>
                    <a:pt x="14" y="60"/>
                  </a:lnTo>
                  <a:lnTo>
                    <a:pt x="16" y="64"/>
                  </a:lnTo>
                  <a:lnTo>
                    <a:pt x="20" y="64"/>
                  </a:lnTo>
                  <a:lnTo>
                    <a:pt x="22" y="64"/>
                  </a:lnTo>
                  <a:lnTo>
                    <a:pt x="24" y="62"/>
                  </a:lnTo>
                  <a:lnTo>
                    <a:pt x="26" y="58"/>
                  </a:lnTo>
                  <a:lnTo>
                    <a:pt x="28" y="54"/>
                  </a:lnTo>
                  <a:lnTo>
                    <a:pt x="30" y="48"/>
                  </a:lnTo>
                  <a:lnTo>
                    <a:pt x="30" y="40"/>
                  </a:lnTo>
                  <a:lnTo>
                    <a:pt x="30" y="32"/>
                  </a:lnTo>
                  <a:lnTo>
                    <a:pt x="30" y="22"/>
                  </a:lnTo>
                  <a:lnTo>
                    <a:pt x="28" y="12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4" y="6"/>
                  </a:lnTo>
                  <a:lnTo>
                    <a:pt x="12" y="12"/>
                  </a:lnTo>
                  <a:lnTo>
                    <a:pt x="10" y="18"/>
                  </a:lnTo>
                  <a:lnTo>
                    <a:pt x="8" y="28"/>
                  </a:lnTo>
                  <a:lnTo>
                    <a:pt x="8" y="3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20" name="Line 6296"/>
            <p:cNvSpPr>
              <a:spLocks noChangeShapeType="1"/>
            </p:cNvSpPr>
            <p:nvPr/>
          </p:nvSpPr>
          <p:spPr bwMode="auto">
            <a:xfrm flipV="1">
              <a:off x="3552" y="1646"/>
              <a:ext cx="12" cy="4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21" name="Rectangle 6297"/>
            <p:cNvSpPr>
              <a:spLocks noChangeArrowheads="1"/>
            </p:cNvSpPr>
            <p:nvPr/>
          </p:nvSpPr>
          <p:spPr bwMode="auto">
            <a:xfrm>
              <a:off x="3356" y="1660"/>
              <a:ext cx="48" cy="6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22" name="Freeform 6298"/>
            <p:cNvSpPr>
              <a:spLocks/>
            </p:cNvSpPr>
            <p:nvPr/>
          </p:nvSpPr>
          <p:spPr bwMode="auto">
            <a:xfrm>
              <a:off x="3420" y="1624"/>
              <a:ext cx="36" cy="64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2" y="8"/>
                </a:cxn>
                <a:cxn ang="0">
                  <a:pos x="14" y="8"/>
                </a:cxn>
                <a:cxn ang="0">
                  <a:pos x="10" y="16"/>
                </a:cxn>
                <a:cxn ang="0">
                  <a:pos x="18" y="18"/>
                </a:cxn>
                <a:cxn ang="0">
                  <a:pos x="24" y="22"/>
                </a:cxn>
                <a:cxn ang="0">
                  <a:pos x="30" y="26"/>
                </a:cxn>
                <a:cxn ang="0">
                  <a:pos x="32" y="30"/>
                </a:cxn>
                <a:cxn ang="0">
                  <a:pos x="34" y="36"/>
                </a:cxn>
                <a:cxn ang="0">
                  <a:pos x="36" y="40"/>
                </a:cxn>
                <a:cxn ang="0">
                  <a:pos x="34" y="46"/>
                </a:cxn>
                <a:cxn ang="0">
                  <a:pos x="34" y="50"/>
                </a:cxn>
                <a:cxn ang="0">
                  <a:pos x="32" y="54"/>
                </a:cxn>
                <a:cxn ang="0">
                  <a:pos x="28" y="58"/>
                </a:cxn>
                <a:cxn ang="0">
                  <a:pos x="26" y="60"/>
                </a:cxn>
                <a:cxn ang="0">
                  <a:pos x="22" y="62"/>
                </a:cxn>
                <a:cxn ang="0">
                  <a:pos x="16" y="64"/>
                </a:cxn>
                <a:cxn ang="0">
                  <a:pos x="10" y="64"/>
                </a:cxn>
                <a:cxn ang="0">
                  <a:pos x="6" y="64"/>
                </a:cxn>
                <a:cxn ang="0">
                  <a:pos x="2" y="62"/>
                </a:cxn>
                <a:cxn ang="0">
                  <a:pos x="0" y="60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2" y="56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10" y="58"/>
                </a:cxn>
                <a:cxn ang="0">
                  <a:pos x="12" y="60"/>
                </a:cxn>
                <a:cxn ang="0">
                  <a:pos x="16" y="60"/>
                </a:cxn>
                <a:cxn ang="0">
                  <a:pos x="22" y="58"/>
                </a:cxn>
                <a:cxn ang="0">
                  <a:pos x="26" y="56"/>
                </a:cxn>
                <a:cxn ang="0">
                  <a:pos x="28" y="52"/>
                </a:cxn>
                <a:cxn ang="0">
                  <a:pos x="30" y="46"/>
                </a:cxn>
                <a:cxn ang="0">
                  <a:pos x="28" y="40"/>
                </a:cxn>
                <a:cxn ang="0">
                  <a:pos x="26" y="36"/>
                </a:cxn>
                <a:cxn ang="0">
                  <a:pos x="22" y="30"/>
                </a:cxn>
                <a:cxn ang="0">
                  <a:pos x="16" y="28"/>
                </a:cxn>
                <a:cxn ang="0">
                  <a:pos x="10" y="26"/>
                </a:cxn>
                <a:cxn ang="0">
                  <a:pos x="2" y="24"/>
                </a:cxn>
                <a:cxn ang="0">
                  <a:pos x="14" y="0"/>
                </a:cxn>
                <a:cxn ang="0">
                  <a:pos x="36" y="0"/>
                </a:cxn>
              </a:cxnLst>
              <a:rect l="0" t="0" r="r" b="b"/>
              <a:pathLst>
                <a:path w="36" h="64">
                  <a:moveTo>
                    <a:pt x="36" y="0"/>
                  </a:moveTo>
                  <a:lnTo>
                    <a:pt x="32" y="8"/>
                  </a:lnTo>
                  <a:lnTo>
                    <a:pt x="14" y="8"/>
                  </a:lnTo>
                  <a:lnTo>
                    <a:pt x="10" y="16"/>
                  </a:lnTo>
                  <a:lnTo>
                    <a:pt x="18" y="18"/>
                  </a:lnTo>
                  <a:lnTo>
                    <a:pt x="24" y="22"/>
                  </a:lnTo>
                  <a:lnTo>
                    <a:pt x="30" y="26"/>
                  </a:lnTo>
                  <a:lnTo>
                    <a:pt x="32" y="30"/>
                  </a:lnTo>
                  <a:lnTo>
                    <a:pt x="34" y="36"/>
                  </a:lnTo>
                  <a:lnTo>
                    <a:pt x="36" y="40"/>
                  </a:lnTo>
                  <a:lnTo>
                    <a:pt x="34" y="46"/>
                  </a:lnTo>
                  <a:lnTo>
                    <a:pt x="34" y="50"/>
                  </a:lnTo>
                  <a:lnTo>
                    <a:pt x="32" y="54"/>
                  </a:lnTo>
                  <a:lnTo>
                    <a:pt x="28" y="58"/>
                  </a:lnTo>
                  <a:lnTo>
                    <a:pt x="26" y="60"/>
                  </a:lnTo>
                  <a:lnTo>
                    <a:pt x="22" y="62"/>
                  </a:lnTo>
                  <a:lnTo>
                    <a:pt x="16" y="64"/>
                  </a:lnTo>
                  <a:lnTo>
                    <a:pt x="10" y="64"/>
                  </a:lnTo>
                  <a:lnTo>
                    <a:pt x="6" y="64"/>
                  </a:lnTo>
                  <a:lnTo>
                    <a:pt x="2" y="62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0" y="58"/>
                  </a:lnTo>
                  <a:lnTo>
                    <a:pt x="12" y="60"/>
                  </a:lnTo>
                  <a:lnTo>
                    <a:pt x="16" y="60"/>
                  </a:lnTo>
                  <a:lnTo>
                    <a:pt x="22" y="58"/>
                  </a:lnTo>
                  <a:lnTo>
                    <a:pt x="26" y="56"/>
                  </a:lnTo>
                  <a:lnTo>
                    <a:pt x="28" y="52"/>
                  </a:lnTo>
                  <a:lnTo>
                    <a:pt x="30" y="46"/>
                  </a:lnTo>
                  <a:lnTo>
                    <a:pt x="28" y="40"/>
                  </a:lnTo>
                  <a:lnTo>
                    <a:pt x="26" y="36"/>
                  </a:lnTo>
                  <a:lnTo>
                    <a:pt x="22" y="30"/>
                  </a:lnTo>
                  <a:lnTo>
                    <a:pt x="16" y="28"/>
                  </a:lnTo>
                  <a:lnTo>
                    <a:pt x="10" y="26"/>
                  </a:lnTo>
                  <a:lnTo>
                    <a:pt x="2" y="24"/>
                  </a:lnTo>
                  <a:lnTo>
                    <a:pt x="14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23" name="Freeform 6299"/>
            <p:cNvSpPr>
              <a:spLocks noEditPoints="1"/>
            </p:cNvSpPr>
            <p:nvPr/>
          </p:nvSpPr>
          <p:spPr bwMode="auto">
            <a:xfrm>
              <a:off x="3468" y="1622"/>
              <a:ext cx="40" cy="66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24"/>
                </a:cxn>
                <a:cxn ang="0">
                  <a:pos x="2" y="16"/>
                </a:cxn>
                <a:cxn ang="0">
                  <a:pos x="6" y="8"/>
                </a:cxn>
                <a:cxn ang="0">
                  <a:pos x="10" y="4"/>
                </a:cxn>
                <a:cxn ang="0">
                  <a:pos x="16" y="2"/>
                </a:cxn>
                <a:cxn ang="0">
                  <a:pos x="20" y="0"/>
                </a:cxn>
                <a:cxn ang="0">
                  <a:pos x="24" y="2"/>
                </a:cxn>
                <a:cxn ang="0">
                  <a:pos x="28" y="4"/>
                </a:cxn>
                <a:cxn ang="0">
                  <a:pos x="32" y="8"/>
                </a:cxn>
                <a:cxn ang="0">
                  <a:pos x="36" y="16"/>
                </a:cxn>
                <a:cxn ang="0">
                  <a:pos x="38" y="24"/>
                </a:cxn>
                <a:cxn ang="0">
                  <a:pos x="40" y="34"/>
                </a:cxn>
                <a:cxn ang="0">
                  <a:pos x="38" y="44"/>
                </a:cxn>
                <a:cxn ang="0">
                  <a:pos x="36" y="52"/>
                </a:cxn>
                <a:cxn ang="0">
                  <a:pos x="32" y="58"/>
                </a:cxn>
                <a:cxn ang="0">
                  <a:pos x="28" y="64"/>
                </a:cxn>
                <a:cxn ang="0">
                  <a:pos x="24" y="66"/>
                </a:cxn>
                <a:cxn ang="0">
                  <a:pos x="20" y="66"/>
                </a:cxn>
                <a:cxn ang="0">
                  <a:pos x="14" y="66"/>
                </a:cxn>
                <a:cxn ang="0">
                  <a:pos x="8" y="62"/>
                </a:cxn>
                <a:cxn ang="0">
                  <a:pos x="4" y="56"/>
                </a:cxn>
                <a:cxn ang="0">
                  <a:pos x="2" y="50"/>
                </a:cxn>
                <a:cxn ang="0">
                  <a:pos x="0" y="42"/>
                </a:cxn>
                <a:cxn ang="0">
                  <a:pos x="0" y="34"/>
                </a:cxn>
                <a:cxn ang="0">
                  <a:pos x="8" y="36"/>
                </a:cxn>
                <a:cxn ang="0">
                  <a:pos x="10" y="48"/>
                </a:cxn>
                <a:cxn ang="0">
                  <a:pos x="12" y="56"/>
                </a:cxn>
                <a:cxn ang="0">
                  <a:pos x="14" y="60"/>
                </a:cxn>
                <a:cxn ang="0">
                  <a:pos x="16" y="64"/>
                </a:cxn>
                <a:cxn ang="0">
                  <a:pos x="20" y="64"/>
                </a:cxn>
                <a:cxn ang="0">
                  <a:pos x="22" y="64"/>
                </a:cxn>
                <a:cxn ang="0">
                  <a:pos x="24" y="62"/>
                </a:cxn>
                <a:cxn ang="0">
                  <a:pos x="26" y="58"/>
                </a:cxn>
                <a:cxn ang="0">
                  <a:pos x="28" y="54"/>
                </a:cxn>
                <a:cxn ang="0">
                  <a:pos x="30" y="48"/>
                </a:cxn>
                <a:cxn ang="0">
                  <a:pos x="30" y="40"/>
                </a:cxn>
                <a:cxn ang="0">
                  <a:pos x="30" y="32"/>
                </a:cxn>
                <a:cxn ang="0">
                  <a:pos x="30" y="22"/>
                </a:cxn>
                <a:cxn ang="0">
                  <a:pos x="28" y="14"/>
                </a:cxn>
                <a:cxn ang="0">
                  <a:pos x="26" y="8"/>
                </a:cxn>
                <a:cxn ang="0">
                  <a:pos x="24" y="6"/>
                </a:cxn>
                <a:cxn ang="0">
                  <a:pos x="22" y="4"/>
                </a:cxn>
                <a:cxn ang="0">
                  <a:pos x="20" y="4"/>
                </a:cxn>
                <a:cxn ang="0">
                  <a:pos x="16" y="4"/>
                </a:cxn>
                <a:cxn ang="0">
                  <a:pos x="14" y="6"/>
                </a:cxn>
                <a:cxn ang="0">
                  <a:pos x="12" y="12"/>
                </a:cxn>
                <a:cxn ang="0">
                  <a:pos x="10" y="20"/>
                </a:cxn>
                <a:cxn ang="0">
                  <a:pos x="8" y="28"/>
                </a:cxn>
                <a:cxn ang="0">
                  <a:pos x="8" y="36"/>
                </a:cxn>
              </a:cxnLst>
              <a:rect l="0" t="0" r="r" b="b"/>
              <a:pathLst>
                <a:path w="40" h="66">
                  <a:moveTo>
                    <a:pt x="0" y="34"/>
                  </a:moveTo>
                  <a:lnTo>
                    <a:pt x="0" y="24"/>
                  </a:lnTo>
                  <a:lnTo>
                    <a:pt x="2" y="16"/>
                  </a:lnTo>
                  <a:lnTo>
                    <a:pt x="6" y="8"/>
                  </a:lnTo>
                  <a:lnTo>
                    <a:pt x="10" y="4"/>
                  </a:lnTo>
                  <a:lnTo>
                    <a:pt x="16" y="2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8" y="4"/>
                  </a:lnTo>
                  <a:lnTo>
                    <a:pt x="32" y="8"/>
                  </a:lnTo>
                  <a:lnTo>
                    <a:pt x="36" y="16"/>
                  </a:lnTo>
                  <a:lnTo>
                    <a:pt x="38" y="24"/>
                  </a:lnTo>
                  <a:lnTo>
                    <a:pt x="40" y="34"/>
                  </a:lnTo>
                  <a:lnTo>
                    <a:pt x="38" y="44"/>
                  </a:lnTo>
                  <a:lnTo>
                    <a:pt x="36" y="52"/>
                  </a:lnTo>
                  <a:lnTo>
                    <a:pt x="32" y="58"/>
                  </a:lnTo>
                  <a:lnTo>
                    <a:pt x="28" y="64"/>
                  </a:lnTo>
                  <a:lnTo>
                    <a:pt x="24" y="66"/>
                  </a:lnTo>
                  <a:lnTo>
                    <a:pt x="20" y="66"/>
                  </a:lnTo>
                  <a:lnTo>
                    <a:pt x="14" y="66"/>
                  </a:lnTo>
                  <a:lnTo>
                    <a:pt x="8" y="62"/>
                  </a:lnTo>
                  <a:lnTo>
                    <a:pt x="4" y="56"/>
                  </a:lnTo>
                  <a:lnTo>
                    <a:pt x="2" y="50"/>
                  </a:lnTo>
                  <a:lnTo>
                    <a:pt x="0" y="42"/>
                  </a:lnTo>
                  <a:lnTo>
                    <a:pt x="0" y="34"/>
                  </a:lnTo>
                  <a:close/>
                  <a:moveTo>
                    <a:pt x="8" y="36"/>
                  </a:moveTo>
                  <a:lnTo>
                    <a:pt x="10" y="48"/>
                  </a:lnTo>
                  <a:lnTo>
                    <a:pt x="12" y="56"/>
                  </a:lnTo>
                  <a:lnTo>
                    <a:pt x="14" y="60"/>
                  </a:lnTo>
                  <a:lnTo>
                    <a:pt x="16" y="64"/>
                  </a:lnTo>
                  <a:lnTo>
                    <a:pt x="20" y="64"/>
                  </a:lnTo>
                  <a:lnTo>
                    <a:pt x="22" y="64"/>
                  </a:lnTo>
                  <a:lnTo>
                    <a:pt x="24" y="62"/>
                  </a:lnTo>
                  <a:lnTo>
                    <a:pt x="26" y="58"/>
                  </a:lnTo>
                  <a:lnTo>
                    <a:pt x="28" y="54"/>
                  </a:lnTo>
                  <a:lnTo>
                    <a:pt x="30" y="48"/>
                  </a:lnTo>
                  <a:lnTo>
                    <a:pt x="30" y="40"/>
                  </a:lnTo>
                  <a:lnTo>
                    <a:pt x="30" y="32"/>
                  </a:lnTo>
                  <a:lnTo>
                    <a:pt x="30" y="22"/>
                  </a:lnTo>
                  <a:lnTo>
                    <a:pt x="28" y="14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4" y="6"/>
                  </a:lnTo>
                  <a:lnTo>
                    <a:pt x="12" y="12"/>
                  </a:lnTo>
                  <a:lnTo>
                    <a:pt x="10" y="20"/>
                  </a:lnTo>
                  <a:lnTo>
                    <a:pt x="8" y="28"/>
                  </a:lnTo>
                  <a:lnTo>
                    <a:pt x="8" y="3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29" name="Freeform 6305"/>
            <p:cNvSpPr>
              <a:spLocks/>
            </p:cNvSpPr>
            <p:nvPr/>
          </p:nvSpPr>
          <p:spPr bwMode="auto">
            <a:xfrm>
              <a:off x="4498" y="1286"/>
              <a:ext cx="44" cy="8"/>
            </a:xfrm>
            <a:custGeom>
              <a:avLst/>
              <a:gdLst/>
              <a:ahLst/>
              <a:cxnLst>
                <a:cxn ang="0">
                  <a:pos x="44" y="4"/>
                </a:cxn>
                <a:cxn ang="0">
                  <a:pos x="22" y="0"/>
                </a:cxn>
                <a:cxn ang="0">
                  <a:pos x="0" y="4"/>
                </a:cxn>
                <a:cxn ang="0">
                  <a:pos x="22" y="8"/>
                </a:cxn>
                <a:cxn ang="0">
                  <a:pos x="44" y="4"/>
                </a:cxn>
              </a:cxnLst>
              <a:rect l="0" t="0" r="r" b="b"/>
              <a:pathLst>
                <a:path w="44" h="8">
                  <a:moveTo>
                    <a:pt x="44" y="4"/>
                  </a:moveTo>
                  <a:lnTo>
                    <a:pt x="22" y="0"/>
                  </a:lnTo>
                  <a:lnTo>
                    <a:pt x="0" y="4"/>
                  </a:lnTo>
                  <a:lnTo>
                    <a:pt x="22" y="8"/>
                  </a:lnTo>
                  <a:lnTo>
                    <a:pt x="44" y="4"/>
                  </a:lnTo>
                  <a:close/>
                </a:path>
              </a:pathLst>
            </a:custGeom>
            <a:solidFill>
              <a:srgbClr val="006E28"/>
            </a:solidFill>
            <a:ln w="0">
              <a:solidFill>
                <a:srgbClr val="006E2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30" name="Freeform 6306"/>
            <p:cNvSpPr>
              <a:spLocks/>
            </p:cNvSpPr>
            <p:nvPr/>
          </p:nvSpPr>
          <p:spPr bwMode="auto">
            <a:xfrm>
              <a:off x="4498" y="1286"/>
              <a:ext cx="44" cy="8"/>
            </a:xfrm>
            <a:custGeom>
              <a:avLst/>
              <a:gdLst/>
              <a:ahLst/>
              <a:cxnLst>
                <a:cxn ang="0">
                  <a:pos x="44" y="4"/>
                </a:cxn>
                <a:cxn ang="0">
                  <a:pos x="22" y="0"/>
                </a:cxn>
                <a:cxn ang="0">
                  <a:pos x="0" y="4"/>
                </a:cxn>
                <a:cxn ang="0">
                  <a:pos x="22" y="8"/>
                </a:cxn>
                <a:cxn ang="0">
                  <a:pos x="44" y="4"/>
                </a:cxn>
              </a:cxnLst>
              <a:rect l="0" t="0" r="r" b="b"/>
              <a:pathLst>
                <a:path w="44" h="8">
                  <a:moveTo>
                    <a:pt x="44" y="4"/>
                  </a:moveTo>
                  <a:lnTo>
                    <a:pt x="22" y="0"/>
                  </a:lnTo>
                  <a:lnTo>
                    <a:pt x="0" y="4"/>
                  </a:lnTo>
                  <a:lnTo>
                    <a:pt x="22" y="8"/>
                  </a:lnTo>
                  <a:lnTo>
                    <a:pt x="44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31" name="Freeform 6307"/>
            <p:cNvSpPr>
              <a:spLocks/>
            </p:cNvSpPr>
            <p:nvPr/>
          </p:nvSpPr>
          <p:spPr bwMode="auto">
            <a:xfrm>
              <a:off x="4476" y="1290"/>
              <a:ext cx="44" cy="8"/>
            </a:xfrm>
            <a:custGeom>
              <a:avLst/>
              <a:gdLst/>
              <a:ahLst/>
              <a:cxnLst>
                <a:cxn ang="0">
                  <a:pos x="44" y="4"/>
                </a:cxn>
                <a:cxn ang="0">
                  <a:pos x="22" y="0"/>
                </a:cxn>
                <a:cxn ang="0">
                  <a:pos x="0" y="4"/>
                </a:cxn>
                <a:cxn ang="0">
                  <a:pos x="22" y="8"/>
                </a:cxn>
                <a:cxn ang="0">
                  <a:pos x="44" y="4"/>
                </a:cxn>
              </a:cxnLst>
              <a:rect l="0" t="0" r="r" b="b"/>
              <a:pathLst>
                <a:path w="44" h="8">
                  <a:moveTo>
                    <a:pt x="44" y="4"/>
                  </a:moveTo>
                  <a:lnTo>
                    <a:pt x="22" y="0"/>
                  </a:lnTo>
                  <a:lnTo>
                    <a:pt x="0" y="4"/>
                  </a:lnTo>
                  <a:lnTo>
                    <a:pt x="22" y="8"/>
                  </a:lnTo>
                  <a:lnTo>
                    <a:pt x="44" y="4"/>
                  </a:lnTo>
                  <a:close/>
                </a:path>
              </a:pathLst>
            </a:custGeom>
            <a:solidFill>
              <a:srgbClr val="006E28"/>
            </a:solidFill>
            <a:ln w="0">
              <a:solidFill>
                <a:srgbClr val="006E2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32" name="Freeform 6308"/>
            <p:cNvSpPr>
              <a:spLocks/>
            </p:cNvSpPr>
            <p:nvPr/>
          </p:nvSpPr>
          <p:spPr bwMode="auto">
            <a:xfrm>
              <a:off x="4476" y="1290"/>
              <a:ext cx="44" cy="8"/>
            </a:xfrm>
            <a:custGeom>
              <a:avLst/>
              <a:gdLst/>
              <a:ahLst/>
              <a:cxnLst>
                <a:cxn ang="0">
                  <a:pos x="44" y="4"/>
                </a:cxn>
                <a:cxn ang="0">
                  <a:pos x="22" y="0"/>
                </a:cxn>
                <a:cxn ang="0">
                  <a:pos x="0" y="4"/>
                </a:cxn>
                <a:cxn ang="0">
                  <a:pos x="22" y="8"/>
                </a:cxn>
                <a:cxn ang="0">
                  <a:pos x="44" y="4"/>
                </a:cxn>
              </a:cxnLst>
              <a:rect l="0" t="0" r="r" b="b"/>
              <a:pathLst>
                <a:path w="44" h="8">
                  <a:moveTo>
                    <a:pt x="44" y="4"/>
                  </a:moveTo>
                  <a:lnTo>
                    <a:pt x="22" y="0"/>
                  </a:lnTo>
                  <a:lnTo>
                    <a:pt x="0" y="4"/>
                  </a:lnTo>
                  <a:lnTo>
                    <a:pt x="22" y="8"/>
                  </a:lnTo>
                  <a:lnTo>
                    <a:pt x="44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33" name="Freeform 6309"/>
            <p:cNvSpPr>
              <a:spLocks/>
            </p:cNvSpPr>
            <p:nvPr/>
          </p:nvSpPr>
          <p:spPr bwMode="auto">
            <a:xfrm>
              <a:off x="4452" y="1294"/>
              <a:ext cx="46" cy="8"/>
            </a:xfrm>
            <a:custGeom>
              <a:avLst/>
              <a:gdLst/>
              <a:ahLst/>
              <a:cxnLst>
                <a:cxn ang="0">
                  <a:pos x="46" y="4"/>
                </a:cxn>
                <a:cxn ang="0">
                  <a:pos x="24" y="0"/>
                </a:cxn>
                <a:cxn ang="0">
                  <a:pos x="0" y="4"/>
                </a:cxn>
                <a:cxn ang="0">
                  <a:pos x="22" y="8"/>
                </a:cxn>
                <a:cxn ang="0">
                  <a:pos x="46" y="4"/>
                </a:cxn>
              </a:cxnLst>
              <a:rect l="0" t="0" r="r" b="b"/>
              <a:pathLst>
                <a:path w="46" h="8">
                  <a:moveTo>
                    <a:pt x="46" y="4"/>
                  </a:moveTo>
                  <a:lnTo>
                    <a:pt x="24" y="0"/>
                  </a:lnTo>
                  <a:lnTo>
                    <a:pt x="0" y="4"/>
                  </a:lnTo>
                  <a:lnTo>
                    <a:pt x="22" y="8"/>
                  </a:lnTo>
                  <a:lnTo>
                    <a:pt x="46" y="4"/>
                  </a:lnTo>
                  <a:close/>
                </a:path>
              </a:pathLst>
            </a:custGeom>
            <a:solidFill>
              <a:srgbClr val="006E28"/>
            </a:solidFill>
            <a:ln w="0">
              <a:solidFill>
                <a:srgbClr val="006E2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34" name="Freeform 6310"/>
            <p:cNvSpPr>
              <a:spLocks/>
            </p:cNvSpPr>
            <p:nvPr/>
          </p:nvSpPr>
          <p:spPr bwMode="auto">
            <a:xfrm>
              <a:off x="4452" y="1294"/>
              <a:ext cx="46" cy="8"/>
            </a:xfrm>
            <a:custGeom>
              <a:avLst/>
              <a:gdLst/>
              <a:ahLst/>
              <a:cxnLst>
                <a:cxn ang="0">
                  <a:pos x="46" y="4"/>
                </a:cxn>
                <a:cxn ang="0">
                  <a:pos x="24" y="0"/>
                </a:cxn>
                <a:cxn ang="0">
                  <a:pos x="0" y="4"/>
                </a:cxn>
                <a:cxn ang="0">
                  <a:pos x="22" y="8"/>
                </a:cxn>
                <a:cxn ang="0">
                  <a:pos x="46" y="4"/>
                </a:cxn>
              </a:cxnLst>
              <a:rect l="0" t="0" r="r" b="b"/>
              <a:pathLst>
                <a:path w="46" h="8">
                  <a:moveTo>
                    <a:pt x="46" y="4"/>
                  </a:moveTo>
                  <a:lnTo>
                    <a:pt x="24" y="0"/>
                  </a:lnTo>
                  <a:lnTo>
                    <a:pt x="0" y="4"/>
                  </a:lnTo>
                  <a:lnTo>
                    <a:pt x="22" y="8"/>
                  </a:lnTo>
                  <a:lnTo>
                    <a:pt x="46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35" name="Freeform 6311"/>
            <p:cNvSpPr>
              <a:spLocks/>
            </p:cNvSpPr>
            <p:nvPr/>
          </p:nvSpPr>
          <p:spPr bwMode="auto">
            <a:xfrm>
              <a:off x="4430" y="1298"/>
              <a:ext cx="44" cy="6"/>
            </a:xfrm>
            <a:custGeom>
              <a:avLst/>
              <a:gdLst/>
              <a:ahLst/>
              <a:cxnLst>
                <a:cxn ang="0">
                  <a:pos x="44" y="4"/>
                </a:cxn>
                <a:cxn ang="0">
                  <a:pos x="22" y="0"/>
                </a:cxn>
                <a:cxn ang="0">
                  <a:pos x="0" y="4"/>
                </a:cxn>
                <a:cxn ang="0">
                  <a:pos x="22" y="6"/>
                </a:cxn>
                <a:cxn ang="0">
                  <a:pos x="44" y="4"/>
                </a:cxn>
              </a:cxnLst>
              <a:rect l="0" t="0" r="r" b="b"/>
              <a:pathLst>
                <a:path w="44" h="6">
                  <a:moveTo>
                    <a:pt x="44" y="4"/>
                  </a:moveTo>
                  <a:lnTo>
                    <a:pt x="22" y="0"/>
                  </a:lnTo>
                  <a:lnTo>
                    <a:pt x="0" y="4"/>
                  </a:lnTo>
                  <a:lnTo>
                    <a:pt x="22" y="6"/>
                  </a:lnTo>
                  <a:lnTo>
                    <a:pt x="44" y="4"/>
                  </a:lnTo>
                  <a:close/>
                </a:path>
              </a:pathLst>
            </a:custGeom>
            <a:solidFill>
              <a:srgbClr val="006E27"/>
            </a:solidFill>
            <a:ln w="0">
              <a:solidFill>
                <a:srgbClr val="006E2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36" name="Freeform 6312"/>
            <p:cNvSpPr>
              <a:spLocks/>
            </p:cNvSpPr>
            <p:nvPr/>
          </p:nvSpPr>
          <p:spPr bwMode="auto">
            <a:xfrm>
              <a:off x="4430" y="1298"/>
              <a:ext cx="44" cy="6"/>
            </a:xfrm>
            <a:custGeom>
              <a:avLst/>
              <a:gdLst/>
              <a:ahLst/>
              <a:cxnLst>
                <a:cxn ang="0">
                  <a:pos x="44" y="4"/>
                </a:cxn>
                <a:cxn ang="0">
                  <a:pos x="22" y="0"/>
                </a:cxn>
                <a:cxn ang="0">
                  <a:pos x="0" y="4"/>
                </a:cxn>
                <a:cxn ang="0">
                  <a:pos x="22" y="6"/>
                </a:cxn>
                <a:cxn ang="0">
                  <a:pos x="44" y="4"/>
                </a:cxn>
              </a:cxnLst>
              <a:rect l="0" t="0" r="r" b="b"/>
              <a:pathLst>
                <a:path w="44" h="6">
                  <a:moveTo>
                    <a:pt x="44" y="4"/>
                  </a:moveTo>
                  <a:lnTo>
                    <a:pt x="22" y="0"/>
                  </a:lnTo>
                  <a:lnTo>
                    <a:pt x="0" y="4"/>
                  </a:lnTo>
                  <a:lnTo>
                    <a:pt x="22" y="6"/>
                  </a:lnTo>
                  <a:lnTo>
                    <a:pt x="44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37" name="Freeform 6313"/>
            <p:cNvSpPr>
              <a:spLocks/>
            </p:cNvSpPr>
            <p:nvPr/>
          </p:nvSpPr>
          <p:spPr bwMode="auto">
            <a:xfrm>
              <a:off x="4406" y="1302"/>
              <a:ext cx="46" cy="6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24" y="0"/>
                </a:cxn>
                <a:cxn ang="0">
                  <a:pos x="0" y="2"/>
                </a:cxn>
                <a:cxn ang="0">
                  <a:pos x="22" y="6"/>
                </a:cxn>
                <a:cxn ang="0">
                  <a:pos x="46" y="2"/>
                </a:cxn>
              </a:cxnLst>
              <a:rect l="0" t="0" r="r" b="b"/>
              <a:pathLst>
                <a:path w="46" h="6">
                  <a:moveTo>
                    <a:pt x="46" y="2"/>
                  </a:moveTo>
                  <a:lnTo>
                    <a:pt x="24" y="0"/>
                  </a:lnTo>
                  <a:lnTo>
                    <a:pt x="0" y="2"/>
                  </a:lnTo>
                  <a:lnTo>
                    <a:pt x="22" y="6"/>
                  </a:lnTo>
                  <a:lnTo>
                    <a:pt x="46" y="2"/>
                  </a:lnTo>
                  <a:close/>
                </a:path>
              </a:pathLst>
            </a:custGeom>
            <a:solidFill>
              <a:srgbClr val="006E26"/>
            </a:solidFill>
            <a:ln w="0">
              <a:solidFill>
                <a:srgbClr val="006E2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38" name="Freeform 6314"/>
            <p:cNvSpPr>
              <a:spLocks/>
            </p:cNvSpPr>
            <p:nvPr/>
          </p:nvSpPr>
          <p:spPr bwMode="auto">
            <a:xfrm>
              <a:off x="4406" y="1302"/>
              <a:ext cx="46" cy="6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24" y="0"/>
                </a:cxn>
                <a:cxn ang="0">
                  <a:pos x="0" y="2"/>
                </a:cxn>
                <a:cxn ang="0">
                  <a:pos x="22" y="6"/>
                </a:cxn>
                <a:cxn ang="0">
                  <a:pos x="46" y="2"/>
                </a:cxn>
              </a:cxnLst>
              <a:rect l="0" t="0" r="r" b="b"/>
              <a:pathLst>
                <a:path w="46" h="6">
                  <a:moveTo>
                    <a:pt x="46" y="2"/>
                  </a:moveTo>
                  <a:lnTo>
                    <a:pt x="24" y="0"/>
                  </a:lnTo>
                  <a:lnTo>
                    <a:pt x="0" y="2"/>
                  </a:lnTo>
                  <a:lnTo>
                    <a:pt x="22" y="6"/>
                  </a:lnTo>
                  <a:lnTo>
                    <a:pt x="46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39" name="Freeform 6315"/>
            <p:cNvSpPr>
              <a:spLocks/>
            </p:cNvSpPr>
            <p:nvPr/>
          </p:nvSpPr>
          <p:spPr bwMode="auto">
            <a:xfrm>
              <a:off x="4382" y="1304"/>
              <a:ext cx="46" cy="8"/>
            </a:xfrm>
            <a:custGeom>
              <a:avLst/>
              <a:gdLst/>
              <a:ahLst/>
              <a:cxnLst>
                <a:cxn ang="0">
                  <a:pos x="46" y="4"/>
                </a:cxn>
                <a:cxn ang="0">
                  <a:pos x="24" y="0"/>
                </a:cxn>
                <a:cxn ang="0">
                  <a:pos x="0" y="4"/>
                </a:cxn>
                <a:cxn ang="0">
                  <a:pos x="22" y="8"/>
                </a:cxn>
                <a:cxn ang="0">
                  <a:pos x="46" y="4"/>
                </a:cxn>
              </a:cxnLst>
              <a:rect l="0" t="0" r="r" b="b"/>
              <a:pathLst>
                <a:path w="46" h="8">
                  <a:moveTo>
                    <a:pt x="46" y="4"/>
                  </a:moveTo>
                  <a:lnTo>
                    <a:pt x="24" y="0"/>
                  </a:lnTo>
                  <a:lnTo>
                    <a:pt x="0" y="4"/>
                  </a:lnTo>
                  <a:lnTo>
                    <a:pt x="22" y="8"/>
                  </a:lnTo>
                  <a:lnTo>
                    <a:pt x="46" y="4"/>
                  </a:lnTo>
                  <a:close/>
                </a:path>
              </a:pathLst>
            </a:custGeom>
            <a:solidFill>
              <a:srgbClr val="006D25"/>
            </a:solidFill>
            <a:ln w="0">
              <a:solidFill>
                <a:srgbClr val="006D2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40" name="Freeform 6316"/>
            <p:cNvSpPr>
              <a:spLocks/>
            </p:cNvSpPr>
            <p:nvPr/>
          </p:nvSpPr>
          <p:spPr bwMode="auto">
            <a:xfrm>
              <a:off x="4382" y="1304"/>
              <a:ext cx="46" cy="8"/>
            </a:xfrm>
            <a:custGeom>
              <a:avLst/>
              <a:gdLst/>
              <a:ahLst/>
              <a:cxnLst>
                <a:cxn ang="0">
                  <a:pos x="46" y="4"/>
                </a:cxn>
                <a:cxn ang="0">
                  <a:pos x="24" y="0"/>
                </a:cxn>
                <a:cxn ang="0">
                  <a:pos x="0" y="4"/>
                </a:cxn>
                <a:cxn ang="0">
                  <a:pos x="22" y="8"/>
                </a:cxn>
                <a:cxn ang="0">
                  <a:pos x="46" y="4"/>
                </a:cxn>
              </a:cxnLst>
              <a:rect l="0" t="0" r="r" b="b"/>
              <a:pathLst>
                <a:path w="46" h="8">
                  <a:moveTo>
                    <a:pt x="46" y="4"/>
                  </a:moveTo>
                  <a:lnTo>
                    <a:pt x="24" y="0"/>
                  </a:lnTo>
                  <a:lnTo>
                    <a:pt x="0" y="4"/>
                  </a:lnTo>
                  <a:lnTo>
                    <a:pt x="22" y="8"/>
                  </a:lnTo>
                  <a:lnTo>
                    <a:pt x="46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41" name="Freeform 6317"/>
            <p:cNvSpPr>
              <a:spLocks/>
            </p:cNvSpPr>
            <p:nvPr/>
          </p:nvSpPr>
          <p:spPr bwMode="auto">
            <a:xfrm>
              <a:off x="4358" y="1308"/>
              <a:ext cx="46" cy="8"/>
            </a:xfrm>
            <a:custGeom>
              <a:avLst/>
              <a:gdLst/>
              <a:ahLst/>
              <a:cxnLst>
                <a:cxn ang="0">
                  <a:pos x="46" y="4"/>
                </a:cxn>
                <a:cxn ang="0">
                  <a:pos x="24" y="0"/>
                </a:cxn>
                <a:cxn ang="0">
                  <a:pos x="0" y="4"/>
                </a:cxn>
                <a:cxn ang="0">
                  <a:pos x="22" y="8"/>
                </a:cxn>
                <a:cxn ang="0">
                  <a:pos x="46" y="4"/>
                </a:cxn>
              </a:cxnLst>
              <a:rect l="0" t="0" r="r" b="b"/>
              <a:pathLst>
                <a:path w="46" h="8">
                  <a:moveTo>
                    <a:pt x="46" y="4"/>
                  </a:moveTo>
                  <a:lnTo>
                    <a:pt x="24" y="0"/>
                  </a:lnTo>
                  <a:lnTo>
                    <a:pt x="0" y="4"/>
                  </a:lnTo>
                  <a:lnTo>
                    <a:pt x="22" y="8"/>
                  </a:lnTo>
                  <a:lnTo>
                    <a:pt x="46" y="4"/>
                  </a:lnTo>
                  <a:close/>
                </a:path>
              </a:pathLst>
            </a:custGeom>
            <a:solidFill>
              <a:srgbClr val="006D23"/>
            </a:solidFill>
            <a:ln w="0">
              <a:solidFill>
                <a:srgbClr val="006D2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42" name="Freeform 6318"/>
            <p:cNvSpPr>
              <a:spLocks/>
            </p:cNvSpPr>
            <p:nvPr/>
          </p:nvSpPr>
          <p:spPr bwMode="auto">
            <a:xfrm>
              <a:off x="4358" y="1308"/>
              <a:ext cx="46" cy="8"/>
            </a:xfrm>
            <a:custGeom>
              <a:avLst/>
              <a:gdLst/>
              <a:ahLst/>
              <a:cxnLst>
                <a:cxn ang="0">
                  <a:pos x="46" y="4"/>
                </a:cxn>
                <a:cxn ang="0">
                  <a:pos x="24" y="0"/>
                </a:cxn>
                <a:cxn ang="0">
                  <a:pos x="0" y="4"/>
                </a:cxn>
                <a:cxn ang="0">
                  <a:pos x="22" y="8"/>
                </a:cxn>
                <a:cxn ang="0">
                  <a:pos x="46" y="4"/>
                </a:cxn>
              </a:cxnLst>
              <a:rect l="0" t="0" r="r" b="b"/>
              <a:pathLst>
                <a:path w="46" h="8">
                  <a:moveTo>
                    <a:pt x="46" y="4"/>
                  </a:moveTo>
                  <a:lnTo>
                    <a:pt x="24" y="0"/>
                  </a:lnTo>
                  <a:lnTo>
                    <a:pt x="0" y="4"/>
                  </a:lnTo>
                  <a:lnTo>
                    <a:pt x="22" y="8"/>
                  </a:lnTo>
                  <a:lnTo>
                    <a:pt x="46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43" name="Freeform 6319"/>
            <p:cNvSpPr>
              <a:spLocks/>
            </p:cNvSpPr>
            <p:nvPr/>
          </p:nvSpPr>
          <p:spPr bwMode="auto">
            <a:xfrm>
              <a:off x="4334" y="1312"/>
              <a:ext cx="46" cy="8"/>
            </a:xfrm>
            <a:custGeom>
              <a:avLst/>
              <a:gdLst/>
              <a:ahLst/>
              <a:cxnLst>
                <a:cxn ang="0">
                  <a:pos x="46" y="4"/>
                </a:cxn>
                <a:cxn ang="0">
                  <a:pos x="24" y="0"/>
                </a:cxn>
                <a:cxn ang="0">
                  <a:pos x="0" y="4"/>
                </a:cxn>
                <a:cxn ang="0">
                  <a:pos x="22" y="8"/>
                </a:cxn>
                <a:cxn ang="0">
                  <a:pos x="46" y="4"/>
                </a:cxn>
              </a:cxnLst>
              <a:rect l="0" t="0" r="r" b="b"/>
              <a:pathLst>
                <a:path w="46" h="8">
                  <a:moveTo>
                    <a:pt x="46" y="4"/>
                  </a:moveTo>
                  <a:lnTo>
                    <a:pt x="24" y="0"/>
                  </a:lnTo>
                  <a:lnTo>
                    <a:pt x="0" y="4"/>
                  </a:lnTo>
                  <a:lnTo>
                    <a:pt x="22" y="8"/>
                  </a:lnTo>
                  <a:lnTo>
                    <a:pt x="46" y="4"/>
                  </a:lnTo>
                  <a:close/>
                </a:path>
              </a:pathLst>
            </a:custGeom>
            <a:solidFill>
              <a:srgbClr val="006D22"/>
            </a:solidFill>
            <a:ln w="0">
              <a:solidFill>
                <a:srgbClr val="006D2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44" name="Freeform 6320"/>
            <p:cNvSpPr>
              <a:spLocks/>
            </p:cNvSpPr>
            <p:nvPr/>
          </p:nvSpPr>
          <p:spPr bwMode="auto">
            <a:xfrm>
              <a:off x="4334" y="1312"/>
              <a:ext cx="46" cy="8"/>
            </a:xfrm>
            <a:custGeom>
              <a:avLst/>
              <a:gdLst/>
              <a:ahLst/>
              <a:cxnLst>
                <a:cxn ang="0">
                  <a:pos x="46" y="4"/>
                </a:cxn>
                <a:cxn ang="0">
                  <a:pos x="24" y="0"/>
                </a:cxn>
                <a:cxn ang="0">
                  <a:pos x="0" y="4"/>
                </a:cxn>
                <a:cxn ang="0">
                  <a:pos x="22" y="8"/>
                </a:cxn>
                <a:cxn ang="0">
                  <a:pos x="46" y="4"/>
                </a:cxn>
              </a:cxnLst>
              <a:rect l="0" t="0" r="r" b="b"/>
              <a:pathLst>
                <a:path w="46" h="8">
                  <a:moveTo>
                    <a:pt x="46" y="4"/>
                  </a:moveTo>
                  <a:lnTo>
                    <a:pt x="24" y="0"/>
                  </a:lnTo>
                  <a:lnTo>
                    <a:pt x="0" y="4"/>
                  </a:lnTo>
                  <a:lnTo>
                    <a:pt x="22" y="8"/>
                  </a:lnTo>
                  <a:lnTo>
                    <a:pt x="46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45" name="Freeform 6321"/>
            <p:cNvSpPr>
              <a:spLocks/>
            </p:cNvSpPr>
            <p:nvPr/>
          </p:nvSpPr>
          <p:spPr bwMode="auto">
            <a:xfrm>
              <a:off x="4308" y="1316"/>
              <a:ext cx="48" cy="6"/>
            </a:xfrm>
            <a:custGeom>
              <a:avLst/>
              <a:gdLst/>
              <a:ahLst/>
              <a:cxnLst>
                <a:cxn ang="0">
                  <a:pos x="48" y="4"/>
                </a:cxn>
                <a:cxn ang="0">
                  <a:pos x="26" y="0"/>
                </a:cxn>
                <a:cxn ang="0">
                  <a:pos x="0" y="2"/>
                </a:cxn>
                <a:cxn ang="0">
                  <a:pos x="22" y="6"/>
                </a:cxn>
                <a:cxn ang="0">
                  <a:pos x="48" y="4"/>
                </a:cxn>
              </a:cxnLst>
              <a:rect l="0" t="0" r="r" b="b"/>
              <a:pathLst>
                <a:path w="48" h="6">
                  <a:moveTo>
                    <a:pt x="48" y="4"/>
                  </a:moveTo>
                  <a:lnTo>
                    <a:pt x="26" y="0"/>
                  </a:lnTo>
                  <a:lnTo>
                    <a:pt x="0" y="2"/>
                  </a:lnTo>
                  <a:lnTo>
                    <a:pt x="22" y="6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6D20"/>
            </a:solidFill>
            <a:ln w="0">
              <a:solidFill>
                <a:srgbClr val="006D2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46" name="Freeform 6322"/>
            <p:cNvSpPr>
              <a:spLocks/>
            </p:cNvSpPr>
            <p:nvPr/>
          </p:nvSpPr>
          <p:spPr bwMode="auto">
            <a:xfrm>
              <a:off x="4308" y="1316"/>
              <a:ext cx="48" cy="6"/>
            </a:xfrm>
            <a:custGeom>
              <a:avLst/>
              <a:gdLst/>
              <a:ahLst/>
              <a:cxnLst>
                <a:cxn ang="0">
                  <a:pos x="48" y="4"/>
                </a:cxn>
                <a:cxn ang="0">
                  <a:pos x="26" y="0"/>
                </a:cxn>
                <a:cxn ang="0">
                  <a:pos x="0" y="2"/>
                </a:cxn>
                <a:cxn ang="0">
                  <a:pos x="22" y="6"/>
                </a:cxn>
                <a:cxn ang="0">
                  <a:pos x="48" y="4"/>
                </a:cxn>
              </a:cxnLst>
              <a:rect l="0" t="0" r="r" b="b"/>
              <a:pathLst>
                <a:path w="48" h="6">
                  <a:moveTo>
                    <a:pt x="48" y="4"/>
                  </a:moveTo>
                  <a:lnTo>
                    <a:pt x="26" y="0"/>
                  </a:lnTo>
                  <a:lnTo>
                    <a:pt x="0" y="2"/>
                  </a:lnTo>
                  <a:lnTo>
                    <a:pt x="22" y="6"/>
                  </a:lnTo>
                  <a:lnTo>
                    <a:pt x="48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47" name="Freeform 6323"/>
            <p:cNvSpPr>
              <a:spLocks/>
            </p:cNvSpPr>
            <p:nvPr/>
          </p:nvSpPr>
          <p:spPr bwMode="auto">
            <a:xfrm>
              <a:off x="4284" y="1318"/>
              <a:ext cx="46" cy="8"/>
            </a:xfrm>
            <a:custGeom>
              <a:avLst/>
              <a:gdLst/>
              <a:ahLst/>
              <a:cxnLst>
                <a:cxn ang="0">
                  <a:pos x="46" y="4"/>
                </a:cxn>
                <a:cxn ang="0">
                  <a:pos x="24" y="0"/>
                </a:cxn>
                <a:cxn ang="0">
                  <a:pos x="0" y="4"/>
                </a:cxn>
                <a:cxn ang="0">
                  <a:pos x="22" y="8"/>
                </a:cxn>
                <a:cxn ang="0">
                  <a:pos x="46" y="4"/>
                </a:cxn>
              </a:cxnLst>
              <a:rect l="0" t="0" r="r" b="b"/>
              <a:pathLst>
                <a:path w="46" h="8">
                  <a:moveTo>
                    <a:pt x="46" y="4"/>
                  </a:moveTo>
                  <a:lnTo>
                    <a:pt x="24" y="0"/>
                  </a:lnTo>
                  <a:lnTo>
                    <a:pt x="0" y="4"/>
                  </a:lnTo>
                  <a:lnTo>
                    <a:pt x="22" y="8"/>
                  </a:lnTo>
                  <a:lnTo>
                    <a:pt x="46" y="4"/>
                  </a:lnTo>
                  <a:close/>
                </a:path>
              </a:pathLst>
            </a:custGeom>
            <a:solidFill>
              <a:srgbClr val="006C1F"/>
            </a:solidFill>
            <a:ln w="0">
              <a:solidFill>
                <a:srgbClr val="006C1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48" name="Freeform 6324"/>
            <p:cNvSpPr>
              <a:spLocks/>
            </p:cNvSpPr>
            <p:nvPr/>
          </p:nvSpPr>
          <p:spPr bwMode="auto">
            <a:xfrm>
              <a:off x="4284" y="1318"/>
              <a:ext cx="46" cy="8"/>
            </a:xfrm>
            <a:custGeom>
              <a:avLst/>
              <a:gdLst/>
              <a:ahLst/>
              <a:cxnLst>
                <a:cxn ang="0">
                  <a:pos x="46" y="4"/>
                </a:cxn>
                <a:cxn ang="0">
                  <a:pos x="24" y="0"/>
                </a:cxn>
                <a:cxn ang="0">
                  <a:pos x="0" y="4"/>
                </a:cxn>
                <a:cxn ang="0">
                  <a:pos x="22" y="8"/>
                </a:cxn>
                <a:cxn ang="0">
                  <a:pos x="46" y="4"/>
                </a:cxn>
              </a:cxnLst>
              <a:rect l="0" t="0" r="r" b="b"/>
              <a:pathLst>
                <a:path w="46" h="8">
                  <a:moveTo>
                    <a:pt x="46" y="4"/>
                  </a:moveTo>
                  <a:lnTo>
                    <a:pt x="24" y="0"/>
                  </a:lnTo>
                  <a:lnTo>
                    <a:pt x="0" y="4"/>
                  </a:lnTo>
                  <a:lnTo>
                    <a:pt x="22" y="8"/>
                  </a:lnTo>
                  <a:lnTo>
                    <a:pt x="46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49" name="Freeform 6325"/>
            <p:cNvSpPr>
              <a:spLocks/>
            </p:cNvSpPr>
            <p:nvPr/>
          </p:nvSpPr>
          <p:spPr bwMode="auto">
            <a:xfrm>
              <a:off x="4258" y="1322"/>
              <a:ext cx="48" cy="8"/>
            </a:xfrm>
            <a:custGeom>
              <a:avLst/>
              <a:gdLst/>
              <a:ahLst/>
              <a:cxnLst>
                <a:cxn ang="0">
                  <a:pos x="48" y="4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22" y="8"/>
                </a:cxn>
                <a:cxn ang="0">
                  <a:pos x="48" y="4"/>
                </a:cxn>
              </a:cxnLst>
              <a:rect l="0" t="0" r="r" b="b"/>
              <a:pathLst>
                <a:path w="48" h="8">
                  <a:moveTo>
                    <a:pt x="48" y="4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22" y="8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6C1D"/>
            </a:solidFill>
            <a:ln w="0">
              <a:solidFill>
                <a:srgbClr val="006C1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50" name="Freeform 6326"/>
            <p:cNvSpPr>
              <a:spLocks/>
            </p:cNvSpPr>
            <p:nvPr/>
          </p:nvSpPr>
          <p:spPr bwMode="auto">
            <a:xfrm>
              <a:off x="4258" y="1322"/>
              <a:ext cx="48" cy="8"/>
            </a:xfrm>
            <a:custGeom>
              <a:avLst/>
              <a:gdLst/>
              <a:ahLst/>
              <a:cxnLst>
                <a:cxn ang="0">
                  <a:pos x="48" y="4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22" y="8"/>
                </a:cxn>
                <a:cxn ang="0">
                  <a:pos x="48" y="4"/>
                </a:cxn>
              </a:cxnLst>
              <a:rect l="0" t="0" r="r" b="b"/>
              <a:pathLst>
                <a:path w="48" h="8">
                  <a:moveTo>
                    <a:pt x="48" y="4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22" y="8"/>
                  </a:lnTo>
                  <a:lnTo>
                    <a:pt x="48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51" name="Freeform 6327"/>
            <p:cNvSpPr>
              <a:spLocks/>
            </p:cNvSpPr>
            <p:nvPr/>
          </p:nvSpPr>
          <p:spPr bwMode="auto">
            <a:xfrm>
              <a:off x="4232" y="1326"/>
              <a:ext cx="48" cy="6"/>
            </a:xfrm>
            <a:custGeom>
              <a:avLst/>
              <a:gdLst/>
              <a:ahLst/>
              <a:cxnLst>
                <a:cxn ang="0">
                  <a:pos x="48" y="4"/>
                </a:cxn>
                <a:cxn ang="0">
                  <a:pos x="26" y="0"/>
                </a:cxn>
                <a:cxn ang="0">
                  <a:pos x="0" y="2"/>
                </a:cxn>
                <a:cxn ang="0">
                  <a:pos x="22" y="6"/>
                </a:cxn>
                <a:cxn ang="0">
                  <a:pos x="48" y="4"/>
                </a:cxn>
              </a:cxnLst>
              <a:rect l="0" t="0" r="r" b="b"/>
              <a:pathLst>
                <a:path w="48" h="6">
                  <a:moveTo>
                    <a:pt x="48" y="4"/>
                  </a:moveTo>
                  <a:lnTo>
                    <a:pt x="26" y="0"/>
                  </a:lnTo>
                  <a:lnTo>
                    <a:pt x="0" y="2"/>
                  </a:lnTo>
                  <a:lnTo>
                    <a:pt x="22" y="6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6B1D"/>
            </a:solidFill>
            <a:ln w="0">
              <a:solidFill>
                <a:srgbClr val="006B1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52" name="Freeform 6328"/>
            <p:cNvSpPr>
              <a:spLocks/>
            </p:cNvSpPr>
            <p:nvPr/>
          </p:nvSpPr>
          <p:spPr bwMode="auto">
            <a:xfrm>
              <a:off x="4232" y="1326"/>
              <a:ext cx="48" cy="6"/>
            </a:xfrm>
            <a:custGeom>
              <a:avLst/>
              <a:gdLst/>
              <a:ahLst/>
              <a:cxnLst>
                <a:cxn ang="0">
                  <a:pos x="48" y="4"/>
                </a:cxn>
                <a:cxn ang="0">
                  <a:pos x="26" y="0"/>
                </a:cxn>
                <a:cxn ang="0">
                  <a:pos x="0" y="2"/>
                </a:cxn>
                <a:cxn ang="0">
                  <a:pos x="22" y="6"/>
                </a:cxn>
                <a:cxn ang="0">
                  <a:pos x="48" y="4"/>
                </a:cxn>
              </a:cxnLst>
              <a:rect l="0" t="0" r="r" b="b"/>
              <a:pathLst>
                <a:path w="48" h="6">
                  <a:moveTo>
                    <a:pt x="48" y="4"/>
                  </a:moveTo>
                  <a:lnTo>
                    <a:pt x="26" y="0"/>
                  </a:lnTo>
                  <a:lnTo>
                    <a:pt x="0" y="2"/>
                  </a:lnTo>
                  <a:lnTo>
                    <a:pt x="22" y="6"/>
                  </a:lnTo>
                  <a:lnTo>
                    <a:pt x="48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53" name="Freeform 6329"/>
            <p:cNvSpPr>
              <a:spLocks/>
            </p:cNvSpPr>
            <p:nvPr/>
          </p:nvSpPr>
          <p:spPr bwMode="auto">
            <a:xfrm>
              <a:off x="4206" y="1328"/>
              <a:ext cx="48" cy="8"/>
            </a:xfrm>
            <a:custGeom>
              <a:avLst/>
              <a:gdLst/>
              <a:ahLst/>
              <a:cxnLst>
                <a:cxn ang="0">
                  <a:pos x="48" y="4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22" y="8"/>
                </a:cxn>
                <a:cxn ang="0">
                  <a:pos x="48" y="4"/>
                </a:cxn>
              </a:cxnLst>
              <a:rect l="0" t="0" r="r" b="b"/>
              <a:pathLst>
                <a:path w="48" h="8">
                  <a:moveTo>
                    <a:pt x="48" y="4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22" y="8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6B1D"/>
            </a:solidFill>
            <a:ln w="0">
              <a:solidFill>
                <a:srgbClr val="006B1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54" name="Freeform 6330"/>
            <p:cNvSpPr>
              <a:spLocks/>
            </p:cNvSpPr>
            <p:nvPr/>
          </p:nvSpPr>
          <p:spPr bwMode="auto">
            <a:xfrm>
              <a:off x="4206" y="1328"/>
              <a:ext cx="48" cy="8"/>
            </a:xfrm>
            <a:custGeom>
              <a:avLst/>
              <a:gdLst/>
              <a:ahLst/>
              <a:cxnLst>
                <a:cxn ang="0">
                  <a:pos x="48" y="4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22" y="8"/>
                </a:cxn>
                <a:cxn ang="0">
                  <a:pos x="48" y="4"/>
                </a:cxn>
              </a:cxnLst>
              <a:rect l="0" t="0" r="r" b="b"/>
              <a:pathLst>
                <a:path w="48" h="8">
                  <a:moveTo>
                    <a:pt x="48" y="4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22" y="8"/>
                  </a:lnTo>
                  <a:lnTo>
                    <a:pt x="48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55" name="Freeform 6331"/>
            <p:cNvSpPr>
              <a:spLocks/>
            </p:cNvSpPr>
            <p:nvPr/>
          </p:nvSpPr>
          <p:spPr bwMode="auto">
            <a:xfrm>
              <a:off x="4178" y="1332"/>
              <a:ext cx="5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22" y="8"/>
                </a:cxn>
                <a:cxn ang="0">
                  <a:pos x="50" y="4"/>
                </a:cxn>
              </a:cxnLst>
              <a:rect l="0" t="0" r="r" b="b"/>
              <a:pathLst>
                <a:path w="50" h="8">
                  <a:moveTo>
                    <a:pt x="50" y="4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22" y="8"/>
                  </a:lnTo>
                  <a:lnTo>
                    <a:pt x="50" y="4"/>
                  </a:lnTo>
                  <a:close/>
                </a:path>
              </a:pathLst>
            </a:custGeom>
            <a:solidFill>
              <a:srgbClr val="006A1E"/>
            </a:solidFill>
            <a:ln w="0">
              <a:solidFill>
                <a:srgbClr val="006A1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56" name="Freeform 6332"/>
            <p:cNvSpPr>
              <a:spLocks/>
            </p:cNvSpPr>
            <p:nvPr/>
          </p:nvSpPr>
          <p:spPr bwMode="auto">
            <a:xfrm>
              <a:off x="4178" y="1332"/>
              <a:ext cx="5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22" y="8"/>
                </a:cxn>
                <a:cxn ang="0">
                  <a:pos x="50" y="4"/>
                </a:cxn>
              </a:cxnLst>
              <a:rect l="0" t="0" r="r" b="b"/>
              <a:pathLst>
                <a:path w="50" h="8">
                  <a:moveTo>
                    <a:pt x="50" y="4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22" y="8"/>
                  </a:lnTo>
                  <a:lnTo>
                    <a:pt x="50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57" name="Freeform 6333"/>
            <p:cNvSpPr>
              <a:spLocks/>
            </p:cNvSpPr>
            <p:nvPr/>
          </p:nvSpPr>
          <p:spPr bwMode="auto">
            <a:xfrm>
              <a:off x="4152" y="1336"/>
              <a:ext cx="48" cy="8"/>
            </a:xfrm>
            <a:custGeom>
              <a:avLst/>
              <a:gdLst/>
              <a:ahLst/>
              <a:cxnLst>
                <a:cxn ang="0">
                  <a:pos x="48" y="4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20" y="8"/>
                </a:cxn>
                <a:cxn ang="0">
                  <a:pos x="48" y="4"/>
                </a:cxn>
              </a:cxnLst>
              <a:rect l="0" t="0" r="r" b="b"/>
              <a:pathLst>
                <a:path w="48" h="8">
                  <a:moveTo>
                    <a:pt x="48" y="4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20" y="8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6A1F"/>
            </a:solidFill>
            <a:ln w="0">
              <a:solidFill>
                <a:srgbClr val="006A1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58" name="Freeform 6334"/>
            <p:cNvSpPr>
              <a:spLocks/>
            </p:cNvSpPr>
            <p:nvPr/>
          </p:nvSpPr>
          <p:spPr bwMode="auto">
            <a:xfrm>
              <a:off x="4152" y="1336"/>
              <a:ext cx="48" cy="8"/>
            </a:xfrm>
            <a:custGeom>
              <a:avLst/>
              <a:gdLst/>
              <a:ahLst/>
              <a:cxnLst>
                <a:cxn ang="0">
                  <a:pos x="48" y="4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20" y="8"/>
                </a:cxn>
                <a:cxn ang="0">
                  <a:pos x="48" y="4"/>
                </a:cxn>
              </a:cxnLst>
              <a:rect l="0" t="0" r="r" b="b"/>
              <a:pathLst>
                <a:path w="48" h="8">
                  <a:moveTo>
                    <a:pt x="48" y="4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20" y="8"/>
                  </a:lnTo>
                  <a:lnTo>
                    <a:pt x="48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59" name="Freeform 6335"/>
            <p:cNvSpPr>
              <a:spLocks/>
            </p:cNvSpPr>
            <p:nvPr/>
          </p:nvSpPr>
          <p:spPr bwMode="auto">
            <a:xfrm>
              <a:off x="4124" y="1340"/>
              <a:ext cx="48" cy="8"/>
            </a:xfrm>
            <a:custGeom>
              <a:avLst/>
              <a:gdLst/>
              <a:ahLst/>
              <a:cxnLst>
                <a:cxn ang="0">
                  <a:pos x="48" y="4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22" y="8"/>
                </a:cxn>
                <a:cxn ang="0">
                  <a:pos x="48" y="4"/>
                </a:cxn>
              </a:cxnLst>
              <a:rect l="0" t="0" r="r" b="b"/>
              <a:pathLst>
                <a:path w="48" h="8">
                  <a:moveTo>
                    <a:pt x="48" y="4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22" y="8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6921"/>
            </a:solidFill>
            <a:ln w="0">
              <a:solidFill>
                <a:srgbClr val="00692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60" name="Freeform 6336"/>
            <p:cNvSpPr>
              <a:spLocks/>
            </p:cNvSpPr>
            <p:nvPr/>
          </p:nvSpPr>
          <p:spPr bwMode="auto">
            <a:xfrm>
              <a:off x="4124" y="1340"/>
              <a:ext cx="48" cy="8"/>
            </a:xfrm>
            <a:custGeom>
              <a:avLst/>
              <a:gdLst/>
              <a:ahLst/>
              <a:cxnLst>
                <a:cxn ang="0">
                  <a:pos x="48" y="4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22" y="8"/>
                </a:cxn>
                <a:cxn ang="0">
                  <a:pos x="48" y="4"/>
                </a:cxn>
              </a:cxnLst>
              <a:rect l="0" t="0" r="r" b="b"/>
              <a:pathLst>
                <a:path w="48" h="8">
                  <a:moveTo>
                    <a:pt x="48" y="4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22" y="8"/>
                  </a:lnTo>
                  <a:lnTo>
                    <a:pt x="48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61" name="Freeform 6337"/>
            <p:cNvSpPr>
              <a:spLocks/>
            </p:cNvSpPr>
            <p:nvPr/>
          </p:nvSpPr>
          <p:spPr bwMode="auto">
            <a:xfrm>
              <a:off x="4096" y="1344"/>
              <a:ext cx="5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20" y="8"/>
                </a:cxn>
                <a:cxn ang="0">
                  <a:pos x="50" y="4"/>
                </a:cxn>
              </a:cxnLst>
              <a:rect l="0" t="0" r="r" b="b"/>
              <a:pathLst>
                <a:path w="50" h="8">
                  <a:moveTo>
                    <a:pt x="50" y="4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20" y="8"/>
                  </a:lnTo>
                  <a:lnTo>
                    <a:pt x="50" y="4"/>
                  </a:lnTo>
                  <a:close/>
                </a:path>
              </a:pathLst>
            </a:custGeom>
            <a:solidFill>
              <a:srgbClr val="006924"/>
            </a:solidFill>
            <a:ln w="0">
              <a:solidFill>
                <a:srgbClr val="00692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62" name="Freeform 6338"/>
            <p:cNvSpPr>
              <a:spLocks/>
            </p:cNvSpPr>
            <p:nvPr/>
          </p:nvSpPr>
          <p:spPr bwMode="auto">
            <a:xfrm>
              <a:off x="4096" y="1344"/>
              <a:ext cx="5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20" y="8"/>
                </a:cxn>
                <a:cxn ang="0">
                  <a:pos x="50" y="4"/>
                </a:cxn>
              </a:cxnLst>
              <a:rect l="0" t="0" r="r" b="b"/>
              <a:pathLst>
                <a:path w="50" h="8">
                  <a:moveTo>
                    <a:pt x="50" y="4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20" y="8"/>
                  </a:lnTo>
                  <a:lnTo>
                    <a:pt x="50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63" name="Freeform 6339"/>
            <p:cNvSpPr>
              <a:spLocks/>
            </p:cNvSpPr>
            <p:nvPr/>
          </p:nvSpPr>
          <p:spPr bwMode="auto">
            <a:xfrm>
              <a:off x="4066" y="1348"/>
              <a:ext cx="5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30" y="0"/>
                </a:cxn>
                <a:cxn ang="0">
                  <a:pos x="0" y="4"/>
                </a:cxn>
                <a:cxn ang="0">
                  <a:pos x="22" y="8"/>
                </a:cxn>
                <a:cxn ang="0">
                  <a:pos x="50" y="4"/>
                </a:cxn>
              </a:cxnLst>
              <a:rect l="0" t="0" r="r" b="b"/>
              <a:pathLst>
                <a:path w="50" h="8">
                  <a:moveTo>
                    <a:pt x="50" y="4"/>
                  </a:moveTo>
                  <a:lnTo>
                    <a:pt x="30" y="0"/>
                  </a:lnTo>
                  <a:lnTo>
                    <a:pt x="0" y="4"/>
                  </a:lnTo>
                  <a:lnTo>
                    <a:pt x="22" y="8"/>
                  </a:lnTo>
                  <a:lnTo>
                    <a:pt x="50" y="4"/>
                  </a:lnTo>
                  <a:close/>
                </a:path>
              </a:pathLst>
            </a:custGeom>
            <a:solidFill>
              <a:srgbClr val="006928"/>
            </a:solidFill>
            <a:ln w="0">
              <a:solidFill>
                <a:srgbClr val="00692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64" name="Freeform 6340"/>
            <p:cNvSpPr>
              <a:spLocks/>
            </p:cNvSpPr>
            <p:nvPr/>
          </p:nvSpPr>
          <p:spPr bwMode="auto">
            <a:xfrm>
              <a:off x="4066" y="1348"/>
              <a:ext cx="5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30" y="0"/>
                </a:cxn>
                <a:cxn ang="0">
                  <a:pos x="0" y="4"/>
                </a:cxn>
                <a:cxn ang="0">
                  <a:pos x="22" y="8"/>
                </a:cxn>
                <a:cxn ang="0">
                  <a:pos x="50" y="4"/>
                </a:cxn>
              </a:cxnLst>
              <a:rect l="0" t="0" r="r" b="b"/>
              <a:pathLst>
                <a:path w="50" h="8">
                  <a:moveTo>
                    <a:pt x="50" y="4"/>
                  </a:moveTo>
                  <a:lnTo>
                    <a:pt x="30" y="0"/>
                  </a:lnTo>
                  <a:lnTo>
                    <a:pt x="0" y="4"/>
                  </a:lnTo>
                  <a:lnTo>
                    <a:pt x="22" y="8"/>
                  </a:lnTo>
                  <a:lnTo>
                    <a:pt x="50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65" name="Freeform 6341"/>
            <p:cNvSpPr>
              <a:spLocks/>
            </p:cNvSpPr>
            <p:nvPr/>
          </p:nvSpPr>
          <p:spPr bwMode="auto">
            <a:xfrm>
              <a:off x="4038" y="1352"/>
              <a:ext cx="50" cy="10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0" y="10"/>
                </a:cxn>
                <a:cxn ang="0">
                  <a:pos x="50" y="4"/>
                </a:cxn>
              </a:cxnLst>
              <a:rect l="0" t="0" r="r" b="b"/>
              <a:pathLst>
                <a:path w="50" h="10">
                  <a:moveTo>
                    <a:pt x="50" y="4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0" y="10"/>
                  </a:lnTo>
                  <a:lnTo>
                    <a:pt x="50" y="4"/>
                  </a:lnTo>
                  <a:close/>
                </a:path>
              </a:pathLst>
            </a:custGeom>
            <a:solidFill>
              <a:srgbClr val="00692C"/>
            </a:solidFill>
            <a:ln w="0">
              <a:solidFill>
                <a:srgbClr val="00692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66" name="Freeform 6342"/>
            <p:cNvSpPr>
              <a:spLocks/>
            </p:cNvSpPr>
            <p:nvPr/>
          </p:nvSpPr>
          <p:spPr bwMode="auto">
            <a:xfrm>
              <a:off x="4038" y="1352"/>
              <a:ext cx="50" cy="10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0" y="10"/>
                </a:cxn>
                <a:cxn ang="0">
                  <a:pos x="50" y="4"/>
                </a:cxn>
              </a:cxnLst>
              <a:rect l="0" t="0" r="r" b="b"/>
              <a:pathLst>
                <a:path w="50" h="10">
                  <a:moveTo>
                    <a:pt x="50" y="4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0" y="10"/>
                  </a:lnTo>
                  <a:lnTo>
                    <a:pt x="50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67" name="Freeform 6343"/>
            <p:cNvSpPr>
              <a:spLocks/>
            </p:cNvSpPr>
            <p:nvPr/>
          </p:nvSpPr>
          <p:spPr bwMode="auto">
            <a:xfrm>
              <a:off x="4008" y="1358"/>
              <a:ext cx="50" cy="10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2" y="10"/>
                </a:cxn>
                <a:cxn ang="0">
                  <a:pos x="50" y="4"/>
                </a:cxn>
              </a:cxnLst>
              <a:rect l="0" t="0" r="r" b="b"/>
              <a:pathLst>
                <a:path w="50" h="10">
                  <a:moveTo>
                    <a:pt x="50" y="4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2" y="10"/>
                  </a:lnTo>
                  <a:lnTo>
                    <a:pt x="50" y="4"/>
                  </a:lnTo>
                  <a:close/>
                </a:path>
              </a:pathLst>
            </a:custGeom>
            <a:solidFill>
              <a:srgbClr val="006930"/>
            </a:solidFill>
            <a:ln w="0">
              <a:solidFill>
                <a:srgbClr val="00693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68" name="Freeform 6344"/>
            <p:cNvSpPr>
              <a:spLocks/>
            </p:cNvSpPr>
            <p:nvPr/>
          </p:nvSpPr>
          <p:spPr bwMode="auto">
            <a:xfrm>
              <a:off x="4008" y="1358"/>
              <a:ext cx="50" cy="10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2" y="10"/>
                </a:cxn>
                <a:cxn ang="0">
                  <a:pos x="50" y="4"/>
                </a:cxn>
              </a:cxnLst>
              <a:rect l="0" t="0" r="r" b="b"/>
              <a:pathLst>
                <a:path w="50" h="10">
                  <a:moveTo>
                    <a:pt x="50" y="4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2" y="10"/>
                  </a:lnTo>
                  <a:lnTo>
                    <a:pt x="50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69" name="Freeform 6345"/>
            <p:cNvSpPr>
              <a:spLocks/>
            </p:cNvSpPr>
            <p:nvPr/>
          </p:nvSpPr>
          <p:spPr bwMode="auto">
            <a:xfrm>
              <a:off x="3978" y="1364"/>
              <a:ext cx="52" cy="10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2" y="10"/>
                </a:cxn>
                <a:cxn ang="0">
                  <a:pos x="52" y="4"/>
                </a:cxn>
              </a:cxnLst>
              <a:rect l="0" t="0" r="r" b="b"/>
              <a:pathLst>
                <a:path w="52" h="10">
                  <a:moveTo>
                    <a:pt x="52" y="4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2" y="10"/>
                  </a:lnTo>
                  <a:lnTo>
                    <a:pt x="52" y="4"/>
                  </a:lnTo>
                  <a:close/>
                </a:path>
              </a:pathLst>
            </a:custGeom>
            <a:solidFill>
              <a:srgbClr val="006934"/>
            </a:solidFill>
            <a:ln w="0">
              <a:solidFill>
                <a:srgbClr val="0069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70" name="Freeform 6346"/>
            <p:cNvSpPr>
              <a:spLocks/>
            </p:cNvSpPr>
            <p:nvPr/>
          </p:nvSpPr>
          <p:spPr bwMode="auto">
            <a:xfrm>
              <a:off x="3978" y="1364"/>
              <a:ext cx="52" cy="10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2" y="10"/>
                </a:cxn>
                <a:cxn ang="0">
                  <a:pos x="52" y="4"/>
                </a:cxn>
              </a:cxnLst>
              <a:rect l="0" t="0" r="r" b="b"/>
              <a:pathLst>
                <a:path w="52" h="10">
                  <a:moveTo>
                    <a:pt x="52" y="4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2" y="10"/>
                  </a:lnTo>
                  <a:lnTo>
                    <a:pt x="52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71" name="Freeform 6347"/>
            <p:cNvSpPr>
              <a:spLocks/>
            </p:cNvSpPr>
            <p:nvPr/>
          </p:nvSpPr>
          <p:spPr bwMode="auto">
            <a:xfrm>
              <a:off x="3948" y="1370"/>
              <a:ext cx="52" cy="12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0" y="12"/>
                </a:cxn>
                <a:cxn ang="0">
                  <a:pos x="52" y="4"/>
                </a:cxn>
              </a:cxnLst>
              <a:rect l="0" t="0" r="r" b="b"/>
              <a:pathLst>
                <a:path w="52" h="12">
                  <a:moveTo>
                    <a:pt x="52" y="4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0" y="12"/>
                  </a:lnTo>
                  <a:lnTo>
                    <a:pt x="52" y="4"/>
                  </a:lnTo>
                  <a:close/>
                </a:path>
              </a:pathLst>
            </a:custGeom>
            <a:solidFill>
              <a:srgbClr val="006A38"/>
            </a:solidFill>
            <a:ln w="0">
              <a:solidFill>
                <a:srgbClr val="006A3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72" name="Freeform 6348"/>
            <p:cNvSpPr>
              <a:spLocks/>
            </p:cNvSpPr>
            <p:nvPr/>
          </p:nvSpPr>
          <p:spPr bwMode="auto">
            <a:xfrm>
              <a:off x="3948" y="1370"/>
              <a:ext cx="52" cy="12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0" y="12"/>
                </a:cxn>
                <a:cxn ang="0">
                  <a:pos x="52" y="4"/>
                </a:cxn>
              </a:cxnLst>
              <a:rect l="0" t="0" r="r" b="b"/>
              <a:pathLst>
                <a:path w="52" h="12">
                  <a:moveTo>
                    <a:pt x="52" y="4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0" y="12"/>
                  </a:lnTo>
                  <a:lnTo>
                    <a:pt x="52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73" name="Freeform 6349"/>
            <p:cNvSpPr>
              <a:spLocks/>
            </p:cNvSpPr>
            <p:nvPr/>
          </p:nvSpPr>
          <p:spPr bwMode="auto">
            <a:xfrm>
              <a:off x="3916" y="1376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2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2" y="12"/>
                  </a:lnTo>
                  <a:lnTo>
                    <a:pt x="52" y="6"/>
                  </a:lnTo>
                  <a:close/>
                </a:path>
              </a:pathLst>
            </a:custGeom>
            <a:solidFill>
              <a:srgbClr val="006A3B"/>
            </a:solidFill>
            <a:ln w="0">
              <a:solidFill>
                <a:srgbClr val="006A3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74" name="Freeform 6350"/>
            <p:cNvSpPr>
              <a:spLocks/>
            </p:cNvSpPr>
            <p:nvPr/>
          </p:nvSpPr>
          <p:spPr bwMode="auto">
            <a:xfrm>
              <a:off x="3916" y="1376"/>
              <a:ext cx="52" cy="12"/>
            </a:xfrm>
            <a:custGeom>
              <a:avLst/>
              <a:gdLst/>
              <a:ahLst/>
              <a:cxnLst>
                <a:cxn ang="0">
                  <a:pos x="52" y="6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2" y="12"/>
                </a:cxn>
                <a:cxn ang="0">
                  <a:pos x="52" y="6"/>
                </a:cxn>
              </a:cxnLst>
              <a:rect l="0" t="0" r="r" b="b"/>
              <a:pathLst>
                <a:path w="52" h="12">
                  <a:moveTo>
                    <a:pt x="52" y="6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2" y="12"/>
                  </a:lnTo>
                  <a:lnTo>
                    <a:pt x="5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75" name="Freeform 6351"/>
            <p:cNvSpPr>
              <a:spLocks/>
            </p:cNvSpPr>
            <p:nvPr/>
          </p:nvSpPr>
          <p:spPr bwMode="auto">
            <a:xfrm>
              <a:off x="3884" y="1384"/>
              <a:ext cx="54" cy="12"/>
            </a:xfrm>
            <a:custGeom>
              <a:avLst/>
              <a:gdLst/>
              <a:ahLst/>
              <a:cxnLst>
                <a:cxn ang="0">
                  <a:pos x="54" y="4"/>
                </a:cxn>
                <a:cxn ang="0">
                  <a:pos x="32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54" y="4"/>
                </a:cxn>
              </a:cxnLst>
              <a:rect l="0" t="0" r="r" b="b"/>
              <a:pathLst>
                <a:path w="54" h="12">
                  <a:moveTo>
                    <a:pt x="54" y="4"/>
                  </a:moveTo>
                  <a:lnTo>
                    <a:pt x="32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54" y="4"/>
                  </a:lnTo>
                  <a:close/>
                </a:path>
              </a:pathLst>
            </a:custGeom>
            <a:solidFill>
              <a:srgbClr val="006B3D"/>
            </a:solidFill>
            <a:ln w="0">
              <a:solidFill>
                <a:srgbClr val="006B3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76" name="Freeform 6352"/>
            <p:cNvSpPr>
              <a:spLocks/>
            </p:cNvSpPr>
            <p:nvPr/>
          </p:nvSpPr>
          <p:spPr bwMode="auto">
            <a:xfrm>
              <a:off x="3884" y="1384"/>
              <a:ext cx="54" cy="12"/>
            </a:xfrm>
            <a:custGeom>
              <a:avLst/>
              <a:gdLst/>
              <a:ahLst/>
              <a:cxnLst>
                <a:cxn ang="0">
                  <a:pos x="54" y="4"/>
                </a:cxn>
                <a:cxn ang="0">
                  <a:pos x="32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54" y="4"/>
                </a:cxn>
              </a:cxnLst>
              <a:rect l="0" t="0" r="r" b="b"/>
              <a:pathLst>
                <a:path w="54" h="12">
                  <a:moveTo>
                    <a:pt x="54" y="4"/>
                  </a:moveTo>
                  <a:lnTo>
                    <a:pt x="32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54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77" name="Freeform 6353"/>
            <p:cNvSpPr>
              <a:spLocks/>
            </p:cNvSpPr>
            <p:nvPr/>
          </p:nvSpPr>
          <p:spPr bwMode="auto">
            <a:xfrm>
              <a:off x="3852" y="1390"/>
              <a:ext cx="54" cy="14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2" y="14"/>
                </a:cxn>
                <a:cxn ang="0">
                  <a:pos x="54" y="6"/>
                </a:cxn>
              </a:cxnLst>
              <a:rect l="0" t="0" r="r" b="b"/>
              <a:pathLst>
                <a:path w="54" h="14">
                  <a:moveTo>
                    <a:pt x="54" y="6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2" y="14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rgbClr val="006D3D"/>
            </a:solidFill>
            <a:ln w="0">
              <a:solidFill>
                <a:srgbClr val="006D3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78" name="Freeform 6354"/>
            <p:cNvSpPr>
              <a:spLocks/>
            </p:cNvSpPr>
            <p:nvPr/>
          </p:nvSpPr>
          <p:spPr bwMode="auto">
            <a:xfrm>
              <a:off x="3852" y="1390"/>
              <a:ext cx="54" cy="14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2" y="14"/>
                </a:cxn>
                <a:cxn ang="0">
                  <a:pos x="54" y="6"/>
                </a:cxn>
              </a:cxnLst>
              <a:rect l="0" t="0" r="r" b="b"/>
              <a:pathLst>
                <a:path w="54" h="14">
                  <a:moveTo>
                    <a:pt x="54" y="6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2" y="14"/>
                  </a:lnTo>
                  <a:lnTo>
                    <a:pt x="54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79" name="Freeform 6355"/>
            <p:cNvSpPr>
              <a:spLocks/>
            </p:cNvSpPr>
            <p:nvPr/>
          </p:nvSpPr>
          <p:spPr bwMode="auto">
            <a:xfrm>
              <a:off x="3820" y="1398"/>
              <a:ext cx="54" cy="14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2" y="14"/>
                </a:cxn>
                <a:cxn ang="0">
                  <a:pos x="54" y="6"/>
                </a:cxn>
              </a:cxnLst>
              <a:rect l="0" t="0" r="r" b="b"/>
              <a:pathLst>
                <a:path w="54" h="14">
                  <a:moveTo>
                    <a:pt x="54" y="6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2" y="14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rgbClr val="006F3B"/>
            </a:solidFill>
            <a:ln w="0">
              <a:solidFill>
                <a:srgbClr val="006F3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80" name="Freeform 6356"/>
            <p:cNvSpPr>
              <a:spLocks/>
            </p:cNvSpPr>
            <p:nvPr/>
          </p:nvSpPr>
          <p:spPr bwMode="auto">
            <a:xfrm>
              <a:off x="3820" y="1398"/>
              <a:ext cx="54" cy="14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2" y="14"/>
                </a:cxn>
                <a:cxn ang="0">
                  <a:pos x="54" y="6"/>
                </a:cxn>
              </a:cxnLst>
              <a:rect l="0" t="0" r="r" b="b"/>
              <a:pathLst>
                <a:path w="54" h="14">
                  <a:moveTo>
                    <a:pt x="54" y="6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2" y="14"/>
                  </a:lnTo>
                  <a:lnTo>
                    <a:pt x="54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81" name="Freeform 6357"/>
            <p:cNvSpPr>
              <a:spLocks/>
            </p:cNvSpPr>
            <p:nvPr/>
          </p:nvSpPr>
          <p:spPr bwMode="auto">
            <a:xfrm>
              <a:off x="3786" y="1406"/>
              <a:ext cx="56" cy="12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4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56" y="6"/>
                </a:cxn>
              </a:cxnLst>
              <a:rect l="0" t="0" r="r" b="b"/>
              <a:pathLst>
                <a:path w="56" h="12">
                  <a:moveTo>
                    <a:pt x="56" y="6"/>
                  </a:moveTo>
                  <a:lnTo>
                    <a:pt x="34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007036"/>
            </a:solidFill>
            <a:ln w="0">
              <a:solidFill>
                <a:srgbClr val="00703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82" name="Freeform 6358"/>
            <p:cNvSpPr>
              <a:spLocks/>
            </p:cNvSpPr>
            <p:nvPr/>
          </p:nvSpPr>
          <p:spPr bwMode="auto">
            <a:xfrm>
              <a:off x="3786" y="1406"/>
              <a:ext cx="56" cy="12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4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56" y="6"/>
                </a:cxn>
              </a:cxnLst>
              <a:rect l="0" t="0" r="r" b="b"/>
              <a:pathLst>
                <a:path w="56" h="12">
                  <a:moveTo>
                    <a:pt x="56" y="6"/>
                  </a:moveTo>
                  <a:lnTo>
                    <a:pt x="34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5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83" name="Freeform 6359"/>
            <p:cNvSpPr>
              <a:spLocks/>
            </p:cNvSpPr>
            <p:nvPr/>
          </p:nvSpPr>
          <p:spPr bwMode="auto">
            <a:xfrm>
              <a:off x="3754" y="1412"/>
              <a:ext cx="54" cy="12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2" y="0"/>
                </a:cxn>
                <a:cxn ang="0">
                  <a:pos x="0" y="6"/>
                </a:cxn>
                <a:cxn ang="0">
                  <a:pos x="20" y="12"/>
                </a:cxn>
                <a:cxn ang="0">
                  <a:pos x="54" y="6"/>
                </a:cxn>
              </a:cxnLst>
              <a:rect l="0" t="0" r="r" b="b"/>
              <a:pathLst>
                <a:path w="54" h="12">
                  <a:moveTo>
                    <a:pt x="54" y="6"/>
                  </a:moveTo>
                  <a:lnTo>
                    <a:pt x="32" y="0"/>
                  </a:lnTo>
                  <a:lnTo>
                    <a:pt x="0" y="6"/>
                  </a:lnTo>
                  <a:lnTo>
                    <a:pt x="20" y="12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rgbClr val="00722F"/>
            </a:solidFill>
            <a:ln w="0">
              <a:solidFill>
                <a:srgbClr val="00722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84" name="Freeform 6360"/>
            <p:cNvSpPr>
              <a:spLocks/>
            </p:cNvSpPr>
            <p:nvPr/>
          </p:nvSpPr>
          <p:spPr bwMode="auto">
            <a:xfrm>
              <a:off x="3754" y="1412"/>
              <a:ext cx="54" cy="12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2" y="0"/>
                </a:cxn>
                <a:cxn ang="0">
                  <a:pos x="0" y="6"/>
                </a:cxn>
                <a:cxn ang="0">
                  <a:pos x="20" y="12"/>
                </a:cxn>
                <a:cxn ang="0">
                  <a:pos x="54" y="6"/>
                </a:cxn>
              </a:cxnLst>
              <a:rect l="0" t="0" r="r" b="b"/>
              <a:pathLst>
                <a:path w="54" h="12">
                  <a:moveTo>
                    <a:pt x="54" y="6"/>
                  </a:moveTo>
                  <a:lnTo>
                    <a:pt x="32" y="0"/>
                  </a:lnTo>
                  <a:lnTo>
                    <a:pt x="0" y="6"/>
                  </a:lnTo>
                  <a:lnTo>
                    <a:pt x="20" y="12"/>
                  </a:lnTo>
                  <a:lnTo>
                    <a:pt x="54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85" name="Freeform 6361"/>
            <p:cNvSpPr>
              <a:spLocks/>
            </p:cNvSpPr>
            <p:nvPr/>
          </p:nvSpPr>
          <p:spPr bwMode="auto">
            <a:xfrm>
              <a:off x="3718" y="1418"/>
              <a:ext cx="56" cy="10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6" y="0"/>
                </a:cxn>
                <a:cxn ang="0">
                  <a:pos x="0" y="4"/>
                </a:cxn>
                <a:cxn ang="0">
                  <a:pos x="22" y="10"/>
                </a:cxn>
                <a:cxn ang="0">
                  <a:pos x="56" y="6"/>
                </a:cxn>
              </a:cxnLst>
              <a:rect l="0" t="0" r="r" b="b"/>
              <a:pathLst>
                <a:path w="56" h="10">
                  <a:moveTo>
                    <a:pt x="56" y="6"/>
                  </a:moveTo>
                  <a:lnTo>
                    <a:pt x="36" y="0"/>
                  </a:lnTo>
                  <a:lnTo>
                    <a:pt x="0" y="4"/>
                  </a:lnTo>
                  <a:lnTo>
                    <a:pt x="22" y="10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007427"/>
            </a:solidFill>
            <a:ln w="0">
              <a:solidFill>
                <a:srgbClr val="00742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86" name="Freeform 6362"/>
            <p:cNvSpPr>
              <a:spLocks/>
            </p:cNvSpPr>
            <p:nvPr/>
          </p:nvSpPr>
          <p:spPr bwMode="auto">
            <a:xfrm>
              <a:off x="3718" y="1418"/>
              <a:ext cx="56" cy="10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6" y="0"/>
                </a:cxn>
                <a:cxn ang="0">
                  <a:pos x="0" y="4"/>
                </a:cxn>
                <a:cxn ang="0">
                  <a:pos x="22" y="10"/>
                </a:cxn>
                <a:cxn ang="0">
                  <a:pos x="56" y="6"/>
                </a:cxn>
              </a:cxnLst>
              <a:rect l="0" t="0" r="r" b="b"/>
              <a:pathLst>
                <a:path w="56" h="10">
                  <a:moveTo>
                    <a:pt x="56" y="6"/>
                  </a:moveTo>
                  <a:lnTo>
                    <a:pt x="36" y="0"/>
                  </a:lnTo>
                  <a:lnTo>
                    <a:pt x="0" y="4"/>
                  </a:lnTo>
                  <a:lnTo>
                    <a:pt x="22" y="10"/>
                  </a:lnTo>
                  <a:lnTo>
                    <a:pt x="5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87" name="Freeform 6363"/>
            <p:cNvSpPr>
              <a:spLocks/>
            </p:cNvSpPr>
            <p:nvPr/>
          </p:nvSpPr>
          <p:spPr bwMode="auto">
            <a:xfrm>
              <a:off x="3684" y="1422"/>
              <a:ext cx="56" cy="10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4" y="0"/>
                </a:cxn>
                <a:cxn ang="0">
                  <a:pos x="0" y="4"/>
                </a:cxn>
                <a:cxn ang="0">
                  <a:pos x="20" y="10"/>
                </a:cxn>
                <a:cxn ang="0">
                  <a:pos x="56" y="6"/>
                </a:cxn>
              </a:cxnLst>
              <a:rect l="0" t="0" r="r" b="b"/>
              <a:pathLst>
                <a:path w="56" h="10">
                  <a:moveTo>
                    <a:pt x="56" y="6"/>
                  </a:moveTo>
                  <a:lnTo>
                    <a:pt x="34" y="0"/>
                  </a:lnTo>
                  <a:lnTo>
                    <a:pt x="0" y="4"/>
                  </a:lnTo>
                  <a:lnTo>
                    <a:pt x="20" y="10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00751C"/>
            </a:solidFill>
            <a:ln w="0">
              <a:solidFill>
                <a:srgbClr val="00751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88" name="Freeform 6364"/>
            <p:cNvSpPr>
              <a:spLocks/>
            </p:cNvSpPr>
            <p:nvPr/>
          </p:nvSpPr>
          <p:spPr bwMode="auto">
            <a:xfrm>
              <a:off x="3684" y="1422"/>
              <a:ext cx="56" cy="10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4" y="0"/>
                </a:cxn>
                <a:cxn ang="0">
                  <a:pos x="0" y="4"/>
                </a:cxn>
                <a:cxn ang="0">
                  <a:pos x="20" y="10"/>
                </a:cxn>
                <a:cxn ang="0">
                  <a:pos x="56" y="6"/>
                </a:cxn>
              </a:cxnLst>
              <a:rect l="0" t="0" r="r" b="b"/>
              <a:pathLst>
                <a:path w="56" h="10">
                  <a:moveTo>
                    <a:pt x="56" y="6"/>
                  </a:moveTo>
                  <a:lnTo>
                    <a:pt x="34" y="0"/>
                  </a:lnTo>
                  <a:lnTo>
                    <a:pt x="0" y="4"/>
                  </a:lnTo>
                  <a:lnTo>
                    <a:pt x="20" y="10"/>
                  </a:lnTo>
                  <a:lnTo>
                    <a:pt x="5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89" name="Freeform 6365"/>
            <p:cNvSpPr>
              <a:spLocks/>
            </p:cNvSpPr>
            <p:nvPr/>
          </p:nvSpPr>
          <p:spPr bwMode="auto">
            <a:xfrm>
              <a:off x="3648" y="1426"/>
              <a:ext cx="56" cy="10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6" y="0"/>
                </a:cxn>
                <a:cxn ang="0">
                  <a:pos x="0" y="4"/>
                </a:cxn>
                <a:cxn ang="0">
                  <a:pos x="20" y="10"/>
                </a:cxn>
                <a:cxn ang="0">
                  <a:pos x="56" y="6"/>
                </a:cxn>
              </a:cxnLst>
              <a:rect l="0" t="0" r="r" b="b"/>
              <a:pathLst>
                <a:path w="56" h="10">
                  <a:moveTo>
                    <a:pt x="56" y="6"/>
                  </a:moveTo>
                  <a:lnTo>
                    <a:pt x="36" y="0"/>
                  </a:lnTo>
                  <a:lnTo>
                    <a:pt x="0" y="4"/>
                  </a:lnTo>
                  <a:lnTo>
                    <a:pt x="20" y="10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007416"/>
            </a:solidFill>
            <a:ln w="0">
              <a:solidFill>
                <a:srgbClr val="00741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90" name="Freeform 6366"/>
            <p:cNvSpPr>
              <a:spLocks/>
            </p:cNvSpPr>
            <p:nvPr/>
          </p:nvSpPr>
          <p:spPr bwMode="auto">
            <a:xfrm>
              <a:off x="3648" y="1426"/>
              <a:ext cx="56" cy="10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6" y="0"/>
                </a:cxn>
                <a:cxn ang="0">
                  <a:pos x="0" y="4"/>
                </a:cxn>
                <a:cxn ang="0">
                  <a:pos x="20" y="10"/>
                </a:cxn>
                <a:cxn ang="0">
                  <a:pos x="56" y="6"/>
                </a:cxn>
              </a:cxnLst>
              <a:rect l="0" t="0" r="r" b="b"/>
              <a:pathLst>
                <a:path w="56" h="10">
                  <a:moveTo>
                    <a:pt x="56" y="6"/>
                  </a:moveTo>
                  <a:lnTo>
                    <a:pt x="36" y="0"/>
                  </a:lnTo>
                  <a:lnTo>
                    <a:pt x="0" y="4"/>
                  </a:lnTo>
                  <a:lnTo>
                    <a:pt x="20" y="10"/>
                  </a:lnTo>
                  <a:lnTo>
                    <a:pt x="5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91" name="Freeform 6367"/>
            <p:cNvSpPr>
              <a:spLocks/>
            </p:cNvSpPr>
            <p:nvPr/>
          </p:nvSpPr>
          <p:spPr bwMode="auto">
            <a:xfrm>
              <a:off x="3610" y="1430"/>
              <a:ext cx="58" cy="10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8" y="0"/>
                </a:cxn>
                <a:cxn ang="0">
                  <a:pos x="0" y="4"/>
                </a:cxn>
                <a:cxn ang="0">
                  <a:pos x="22" y="10"/>
                </a:cxn>
                <a:cxn ang="0">
                  <a:pos x="58" y="6"/>
                </a:cxn>
              </a:cxnLst>
              <a:rect l="0" t="0" r="r" b="b"/>
              <a:pathLst>
                <a:path w="58" h="10">
                  <a:moveTo>
                    <a:pt x="58" y="6"/>
                  </a:moveTo>
                  <a:lnTo>
                    <a:pt x="38" y="0"/>
                  </a:lnTo>
                  <a:lnTo>
                    <a:pt x="0" y="4"/>
                  </a:lnTo>
                  <a:lnTo>
                    <a:pt x="22" y="10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007315"/>
            </a:solidFill>
            <a:ln w="0">
              <a:solidFill>
                <a:srgbClr val="00731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92" name="Freeform 6368"/>
            <p:cNvSpPr>
              <a:spLocks/>
            </p:cNvSpPr>
            <p:nvPr/>
          </p:nvSpPr>
          <p:spPr bwMode="auto">
            <a:xfrm>
              <a:off x="3610" y="1430"/>
              <a:ext cx="58" cy="10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8" y="0"/>
                </a:cxn>
                <a:cxn ang="0">
                  <a:pos x="0" y="4"/>
                </a:cxn>
                <a:cxn ang="0">
                  <a:pos x="22" y="10"/>
                </a:cxn>
                <a:cxn ang="0">
                  <a:pos x="58" y="6"/>
                </a:cxn>
              </a:cxnLst>
              <a:rect l="0" t="0" r="r" b="b"/>
              <a:pathLst>
                <a:path w="58" h="10">
                  <a:moveTo>
                    <a:pt x="58" y="6"/>
                  </a:moveTo>
                  <a:lnTo>
                    <a:pt x="38" y="0"/>
                  </a:lnTo>
                  <a:lnTo>
                    <a:pt x="0" y="4"/>
                  </a:lnTo>
                  <a:lnTo>
                    <a:pt x="22" y="10"/>
                  </a:lnTo>
                  <a:lnTo>
                    <a:pt x="5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93" name="Freeform 6369"/>
            <p:cNvSpPr>
              <a:spLocks/>
            </p:cNvSpPr>
            <p:nvPr/>
          </p:nvSpPr>
          <p:spPr bwMode="auto">
            <a:xfrm>
              <a:off x="3574" y="1434"/>
              <a:ext cx="58" cy="10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6" y="0"/>
                </a:cxn>
                <a:cxn ang="0">
                  <a:pos x="0" y="4"/>
                </a:cxn>
                <a:cxn ang="0">
                  <a:pos x="20" y="10"/>
                </a:cxn>
                <a:cxn ang="0">
                  <a:pos x="58" y="6"/>
                </a:cxn>
              </a:cxnLst>
              <a:rect l="0" t="0" r="r" b="b"/>
              <a:pathLst>
                <a:path w="58" h="10">
                  <a:moveTo>
                    <a:pt x="58" y="6"/>
                  </a:moveTo>
                  <a:lnTo>
                    <a:pt x="36" y="0"/>
                  </a:lnTo>
                  <a:lnTo>
                    <a:pt x="0" y="4"/>
                  </a:lnTo>
                  <a:lnTo>
                    <a:pt x="20" y="10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00701B"/>
            </a:solidFill>
            <a:ln w="0">
              <a:solidFill>
                <a:srgbClr val="0070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94" name="Freeform 6370"/>
            <p:cNvSpPr>
              <a:spLocks/>
            </p:cNvSpPr>
            <p:nvPr/>
          </p:nvSpPr>
          <p:spPr bwMode="auto">
            <a:xfrm>
              <a:off x="3574" y="1434"/>
              <a:ext cx="58" cy="10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6" y="0"/>
                </a:cxn>
                <a:cxn ang="0">
                  <a:pos x="0" y="4"/>
                </a:cxn>
                <a:cxn ang="0">
                  <a:pos x="20" y="10"/>
                </a:cxn>
                <a:cxn ang="0">
                  <a:pos x="58" y="6"/>
                </a:cxn>
              </a:cxnLst>
              <a:rect l="0" t="0" r="r" b="b"/>
              <a:pathLst>
                <a:path w="58" h="10">
                  <a:moveTo>
                    <a:pt x="58" y="6"/>
                  </a:moveTo>
                  <a:lnTo>
                    <a:pt x="36" y="0"/>
                  </a:lnTo>
                  <a:lnTo>
                    <a:pt x="0" y="4"/>
                  </a:lnTo>
                  <a:lnTo>
                    <a:pt x="20" y="10"/>
                  </a:lnTo>
                  <a:lnTo>
                    <a:pt x="5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95" name="Freeform 6371"/>
            <p:cNvSpPr>
              <a:spLocks/>
            </p:cNvSpPr>
            <p:nvPr/>
          </p:nvSpPr>
          <p:spPr bwMode="auto">
            <a:xfrm>
              <a:off x="3536" y="1438"/>
              <a:ext cx="58" cy="12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8" y="0"/>
                </a:cxn>
                <a:cxn ang="0">
                  <a:pos x="0" y="6"/>
                </a:cxn>
                <a:cxn ang="0">
                  <a:pos x="20" y="12"/>
                </a:cxn>
                <a:cxn ang="0">
                  <a:pos x="58" y="6"/>
                </a:cxn>
              </a:cxnLst>
              <a:rect l="0" t="0" r="r" b="b"/>
              <a:pathLst>
                <a:path w="58" h="12">
                  <a:moveTo>
                    <a:pt x="58" y="6"/>
                  </a:moveTo>
                  <a:lnTo>
                    <a:pt x="38" y="0"/>
                  </a:lnTo>
                  <a:lnTo>
                    <a:pt x="0" y="6"/>
                  </a:lnTo>
                  <a:lnTo>
                    <a:pt x="20" y="12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006E28"/>
            </a:solidFill>
            <a:ln w="0">
              <a:solidFill>
                <a:srgbClr val="006E2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96" name="Freeform 6372"/>
            <p:cNvSpPr>
              <a:spLocks/>
            </p:cNvSpPr>
            <p:nvPr/>
          </p:nvSpPr>
          <p:spPr bwMode="auto">
            <a:xfrm>
              <a:off x="3536" y="1438"/>
              <a:ext cx="58" cy="12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8" y="0"/>
                </a:cxn>
                <a:cxn ang="0">
                  <a:pos x="0" y="6"/>
                </a:cxn>
                <a:cxn ang="0">
                  <a:pos x="20" y="12"/>
                </a:cxn>
                <a:cxn ang="0">
                  <a:pos x="58" y="6"/>
                </a:cxn>
              </a:cxnLst>
              <a:rect l="0" t="0" r="r" b="b"/>
              <a:pathLst>
                <a:path w="58" h="12">
                  <a:moveTo>
                    <a:pt x="58" y="6"/>
                  </a:moveTo>
                  <a:lnTo>
                    <a:pt x="38" y="0"/>
                  </a:lnTo>
                  <a:lnTo>
                    <a:pt x="0" y="6"/>
                  </a:lnTo>
                  <a:lnTo>
                    <a:pt x="20" y="12"/>
                  </a:lnTo>
                  <a:lnTo>
                    <a:pt x="5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97" name="Freeform 6373"/>
            <p:cNvSpPr>
              <a:spLocks/>
            </p:cNvSpPr>
            <p:nvPr/>
          </p:nvSpPr>
          <p:spPr bwMode="auto">
            <a:xfrm>
              <a:off x="4520" y="1290"/>
              <a:ext cx="44" cy="8"/>
            </a:xfrm>
            <a:custGeom>
              <a:avLst/>
              <a:gdLst/>
              <a:ahLst/>
              <a:cxnLst>
                <a:cxn ang="0">
                  <a:pos x="44" y="4"/>
                </a:cxn>
                <a:cxn ang="0">
                  <a:pos x="22" y="0"/>
                </a:cxn>
                <a:cxn ang="0">
                  <a:pos x="0" y="4"/>
                </a:cxn>
                <a:cxn ang="0">
                  <a:pos x="22" y="8"/>
                </a:cxn>
                <a:cxn ang="0">
                  <a:pos x="44" y="4"/>
                </a:cxn>
              </a:cxnLst>
              <a:rect l="0" t="0" r="r" b="b"/>
              <a:pathLst>
                <a:path w="44" h="8">
                  <a:moveTo>
                    <a:pt x="44" y="4"/>
                  </a:moveTo>
                  <a:lnTo>
                    <a:pt x="22" y="0"/>
                  </a:lnTo>
                  <a:lnTo>
                    <a:pt x="0" y="4"/>
                  </a:lnTo>
                  <a:lnTo>
                    <a:pt x="22" y="8"/>
                  </a:lnTo>
                  <a:lnTo>
                    <a:pt x="44" y="4"/>
                  </a:lnTo>
                  <a:close/>
                </a:path>
              </a:pathLst>
            </a:custGeom>
            <a:solidFill>
              <a:srgbClr val="006E28"/>
            </a:solidFill>
            <a:ln w="0">
              <a:solidFill>
                <a:srgbClr val="006E2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98" name="Freeform 6374"/>
            <p:cNvSpPr>
              <a:spLocks/>
            </p:cNvSpPr>
            <p:nvPr/>
          </p:nvSpPr>
          <p:spPr bwMode="auto">
            <a:xfrm>
              <a:off x="4520" y="1290"/>
              <a:ext cx="44" cy="8"/>
            </a:xfrm>
            <a:custGeom>
              <a:avLst/>
              <a:gdLst/>
              <a:ahLst/>
              <a:cxnLst>
                <a:cxn ang="0">
                  <a:pos x="44" y="4"/>
                </a:cxn>
                <a:cxn ang="0">
                  <a:pos x="22" y="0"/>
                </a:cxn>
                <a:cxn ang="0">
                  <a:pos x="0" y="4"/>
                </a:cxn>
                <a:cxn ang="0">
                  <a:pos x="22" y="8"/>
                </a:cxn>
                <a:cxn ang="0">
                  <a:pos x="44" y="4"/>
                </a:cxn>
              </a:cxnLst>
              <a:rect l="0" t="0" r="r" b="b"/>
              <a:pathLst>
                <a:path w="44" h="8">
                  <a:moveTo>
                    <a:pt x="44" y="4"/>
                  </a:moveTo>
                  <a:lnTo>
                    <a:pt x="22" y="0"/>
                  </a:lnTo>
                  <a:lnTo>
                    <a:pt x="0" y="4"/>
                  </a:lnTo>
                  <a:lnTo>
                    <a:pt x="22" y="8"/>
                  </a:lnTo>
                  <a:lnTo>
                    <a:pt x="44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999" name="Freeform 6375"/>
            <p:cNvSpPr>
              <a:spLocks/>
            </p:cNvSpPr>
            <p:nvPr/>
          </p:nvSpPr>
          <p:spPr bwMode="auto">
            <a:xfrm>
              <a:off x="4498" y="1294"/>
              <a:ext cx="44" cy="8"/>
            </a:xfrm>
            <a:custGeom>
              <a:avLst/>
              <a:gdLst/>
              <a:ahLst/>
              <a:cxnLst>
                <a:cxn ang="0">
                  <a:pos x="44" y="4"/>
                </a:cxn>
                <a:cxn ang="0">
                  <a:pos x="22" y="0"/>
                </a:cxn>
                <a:cxn ang="0">
                  <a:pos x="0" y="4"/>
                </a:cxn>
                <a:cxn ang="0">
                  <a:pos x="22" y="8"/>
                </a:cxn>
                <a:cxn ang="0">
                  <a:pos x="44" y="4"/>
                </a:cxn>
              </a:cxnLst>
              <a:rect l="0" t="0" r="r" b="b"/>
              <a:pathLst>
                <a:path w="44" h="8">
                  <a:moveTo>
                    <a:pt x="44" y="4"/>
                  </a:moveTo>
                  <a:lnTo>
                    <a:pt x="22" y="0"/>
                  </a:lnTo>
                  <a:lnTo>
                    <a:pt x="0" y="4"/>
                  </a:lnTo>
                  <a:lnTo>
                    <a:pt x="22" y="8"/>
                  </a:lnTo>
                  <a:lnTo>
                    <a:pt x="44" y="4"/>
                  </a:lnTo>
                  <a:close/>
                </a:path>
              </a:pathLst>
            </a:custGeom>
            <a:solidFill>
              <a:srgbClr val="006E28"/>
            </a:solidFill>
            <a:ln w="0">
              <a:solidFill>
                <a:srgbClr val="006E2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00" name="Freeform 6376"/>
            <p:cNvSpPr>
              <a:spLocks/>
            </p:cNvSpPr>
            <p:nvPr/>
          </p:nvSpPr>
          <p:spPr bwMode="auto">
            <a:xfrm>
              <a:off x="4498" y="1294"/>
              <a:ext cx="44" cy="8"/>
            </a:xfrm>
            <a:custGeom>
              <a:avLst/>
              <a:gdLst/>
              <a:ahLst/>
              <a:cxnLst>
                <a:cxn ang="0">
                  <a:pos x="44" y="4"/>
                </a:cxn>
                <a:cxn ang="0">
                  <a:pos x="22" y="0"/>
                </a:cxn>
                <a:cxn ang="0">
                  <a:pos x="0" y="4"/>
                </a:cxn>
                <a:cxn ang="0">
                  <a:pos x="22" y="8"/>
                </a:cxn>
                <a:cxn ang="0">
                  <a:pos x="44" y="4"/>
                </a:cxn>
              </a:cxnLst>
              <a:rect l="0" t="0" r="r" b="b"/>
              <a:pathLst>
                <a:path w="44" h="8">
                  <a:moveTo>
                    <a:pt x="44" y="4"/>
                  </a:moveTo>
                  <a:lnTo>
                    <a:pt x="22" y="0"/>
                  </a:lnTo>
                  <a:lnTo>
                    <a:pt x="0" y="4"/>
                  </a:lnTo>
                  <a:lnTo>
                    <a:pt x="22" y="8"/>
                  </a:lnTo>
                  <a:lnTo>
                    <a:pt x="44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01" name="Freeform 6377"/>
            <p:cNvSpPr>
              <a:spLocks/>
            </p:cNvSpPr>
            <p:nvPr/>
          </p:nvSpPr>
          <p:spPr bwMode="auto">
            <a:xfrm>
              <a:off x="4474" y="1298"/>
              <a:ext cx="46" cy="8"/>
            </a:xfrm>
            <a:custGeom>
              <a:avLst/>
              <a:gdLst/>
              <a:ahLst/>
              <a:cxnLst>
                <a:cxn ang="0">
                  <a:pos x="46" y="4"/>
                </a:cxn>
                <a:cxn ang="0">
                  <a:pos x="24" y="0"/>
                </a:cxn>
                <a:cxn ang="0">
                  <a:pos x="0" y="4"/>
                </a:cxn>
                <a:cxn ang="0">
                  <a:pos x="24" y="8"/>
                </a:cxn>
                <a:cxn ang="0">
                  <a:pos x="46" y="4"/>
                </a:cxn>
              </a:cxnLst>
              <a:rect l="0" t="0" r="r" b="b"/>
              <a:pathLst>
                <a:path w="46" h="8">
                  <a:moveTo>
                    <a:pt x="46" y="4"/>
                  </a:moveTo>
                  <a:lnTo>
                    <a:pt x="24" y="0"/>
                  </a:lnTo>
                  <a:lnTo>
                    <a:pt x="0" y="4"/>
                  </a:lnTo>
                  <a:lnTo>
                    <a:pt x="24" y="8"/>
                  </a:lnTo>
                  <a:lnTo>
                    <a:pt x="46" y="4"/>
                  </a:lnTo>
                  <a:close/>
                </a:path>
              </a:pathLst>
            </a:custGeom>
            <a:solidFill>
              <a:srgbClr val="006E28"/>
            </a:solidFill>
            <a:ln w="0">
              <a:solidFill>
                <a:srgbClr val="006E2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02" name="Freeform 6378"/>
            <p:cNvSpPr>
              <a:spLocks/>
            </p:cNvSpPr>
            <p:nvPr/>
          </p:nvSpPr>
          <p:spPr bwMode="auto">
            <a:xfrm>
              <a:off x="4474" y="1298"/>
              <a:ext cx="46" cy="8"/>
            </a:xfrm>
            <a:custGeom>
              <a:avLst/>
              <a:gdLst/>
              <a:ahLst/>
              <a:cxnLst>
                <a:cxn ang="0">
                  <a:pos x="46" y="4"/>
                </a:cxn>
                <a:cxn ang="0">
                  <a:pos x="24" y="0"/>
                </a:cxn>
                <a:cxn ang="0">
                  <a:pos x="0" y="4"/>
                </a:cxn>
                <a:cxn ang="0">
                  <a:pos x="24" y="8"/>
                </a:cxn>
                <a:cxn ang="0">
                  <a:pos x="46" y="4"/>
                </a:cxn>
              </a:cxnLst>
              <a:rect l="0" t="0" r="r" b="b"/>
              <a:pathLst>
                <a:path w="46" h="8">
                  <a:moveTo>
                    <a:pt x="46" y="4"/>
                  </a:moveTo>
                  <a:lnTo>
                    <a:pt x="24" y="0"/>
                  </a:lnTo>
                  <a:lnTo>
                    <a:pt x="0" y="4"/>
                  </a:lnTo>
                  <a:lnTo>
                    <a:pt x="24" y="8"/>
                  </a:lnTo>
                  <a:lnTo>
                    <a:pt x="46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03" name="Freeform 6379"/>
            <p:cNvSpPr>
              <a:spLocks/>
            </p:cNvSpPr>
            <p:nvPr/>
          </p:nvSpPr>
          <p:spPr bwMode="auto">
            <a:xfrm>
              <a:off x="4452" y="1302"/>
              <a:ext cx="46" cy="6"/>
            </a:xfrm>
            <a:custGeom>
              <a:avLst/>
              <a:gdLst/>
              <a:ahLst/>
              <a:cxnLst>
                <a:cxn ang="0">
                  <a:pos x="46" y="4"/>
                </a:cxn>
                <a:cxn ang="0">
                  <a:pos x="22" y="0"/>
                </a:cxn>
                <a:cxn ang="0">
                  <a:pos x="0" y="2"/>
                </a:cxn>
                <a:cxn ang="0">
                  <a:pos x="22" y="6"/>
                </a:cxn>
                <a:cxn ang="0">
                  <a:pos x="46" y="4"/>
                </a:cxn>
              </a:cxnLst>
              <a:rect l="0" t="0" r="r" b="b"/>
              <a:pathLst>
                <a:path w="46" h="6">
                  <a:moveTo>
                    <a:pt x="46" y="4"/>
                  </a:moveTo>
                  <a:lnTo>
                    <a:pt x="22" y="0"/>
                  </a:lnTo>
                  <a:lnTo>
                    <a:pt x="0" y="2"/>
                  </a:lnTo>
                  <a:lnTo>
                    <a:pt x="22" y="6"/>
                  </a:lnTo>
                  <a:lnTo>
                    <a:pt x="46" y="4"/>
                  </a:lnTo>
                  <a:close/>
                </a:path>
              </a:pathLst>
            </a:custGeom>
            <a:solidFill>
              <a:srgbClr val="006E27"/>
            </a:solidFill>
            <a:ln w="0">
              <a:solidFill>
                <a:srgbClr val="006E2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04" name="Freeform 6380"/>
            <p:cNvSpPr>
              <a:spLocks/>
            </p:cNvSpPr>
            <p:nvPr/>
          </p:nvSpPr>
          <p:spPr bwMode="auto">
            <a:xfrm>
              <a:off x="4452" y="1302"/>
              <a:ext cx="46" cy="6"/>
            </a:xfrm>
            <a:custGeom>
              <a:avLst/>
              <a:gdLst/>
              <a:ahLst/>
              <a:cxnLst>
                <a:cxn ang="0">
                  <a:pos x="46" y="4"/>
                </a:cxn>
                <a:cxn ang="0">
                  <a:pos x="22" y="0"/>
                </a:cxn>
                <a:cxn ang="0">
                  <a:pos x="0" y="2"/>
                </a:cxn>
                <a:cxn ang="0">
                  <a:pos x="22" y="6"/>
                </a:cxn>
                <a:cxn ang="0">
                  <a:pos x="46" y="4"/>
                </a:cxn>
              </a:cxnLst>
              <a:rect l="0" t="0" r="r" b="b"/>
              <a:pathLst>
                <a:path w="46" h="6">
                  <a:moveTo>
                    <a:pt x="46" y="4"/>
                  </a:moveTo>
                  <a:lnTo>
                    <a:pt x="22" y="0"/>
                  </a:lnTo>
                  <a:lnTo>
                    <a:pt x="0" y="2"/>
                  </a:lnTo>
                  <a:lnTo>
                    <a:pt x="22" y="6"/>
                  </a:lnTo>
                  <a:lnTo>
                    <a:pt x="46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05" name="Freeform 6381"/>
            <p:cNvSpPr>
              <a:spLocks/>
            </p:cNvSpPr>
            <p:nvPr/>
          </p:nvSpPr>
          <p:spPr bwMode="auto">
            <a:xfrm>
              <a:off x="4428" y="1304"/>
              <a:ext cx="46" cy="8"/>
            </a:xfrm>
            <a:custGeom>
              <a:avLst/>
              <a:gdLst/>
              <a:ahLst/>
              <a:cxnLst>
                <a:cxn ang="0">
                  <a:pos x="46" y="4"/>
                </a:cxn>
                <a:cxn ang="0">
                  <a:pos x="24" y="0"/>
                </a:cxn>
                <a:cxn ang="0">
                  <a:pos x="0" y="4"/>
                </a:cxn>
                <a:cxn ang="0">
                  <a:pos x="22" y="8"/>
                </a:cxn>
                <a:cxn ang="0">
                  <a:pos x="46" y="4"/>
                </a:cxn>
              </a:cxnLst>
              <a:rect l="0" t="0" r="r" b="b"/>
              <a:pathLst>
                <a:path w="46" h="8">
                  <a:moveTo>
                    <a:pt x="46" y="4"/>
                  </a:moveTo>
                  <a:lnTo>
                    <a:pt x="24" y="0"/>
                  </a:lnTo>
                  <a:lnTo>
                    <a:pt x="0" y="4"/>
                  </a:lnTo>
                  <a:lnTo>
                    <a:pt x="22" y="8"/>
                  </a:lnTo>
                  <a:lnTo>
                    <a:pt x="46" y="4"/>
                  </a:lnTo>
                  <a:close/>
                </a:path>
              </a:pathLst>
            </a:custGeom>
            <a:solidFill>
              <a:srgbClr val="006E26"/>
            </a:solidFill>
            <a:ln w="0">
              <a:solidFill>
                <a:srgbClr val="006E2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06" name="Freeform 6382"/>
            <p:cNvSpPr>
              <a:spLocks/>
            </p:cNvSpPr>
            <p:nvPr/>
          </p:nvSpPr>
          <p:spPr bwMode="auto">
            <a:xfrm>
              <a:off x="4428" y="1304"/>
              <a:ext cx="46" cy="8"/>
            </a:xfrm>
            <a:custGeom>
              <a:avLst/>
              <a:gdLst/>
              <a:ahLst/>
              <a:cxnLst>
                <a:cxn ang="0">
                  <a:pos x="46" y="4"/>
                </a:cxn>
                <a:cxn ang="0">
                  <a:pos x="24" y="0"/>
                </a:cxn>
                <a:cxn ang="0">
                  <a:pos x="0" y="4"/>
                </a:cxn>
                <a:cxn ang="0">
                  <a:pos x="22" y="8"/>
                </a:cxn>
                <a:cxn ang="0">
                  <a:pos x="46" y="4"/>
                </a:cxn>
              </a:cxnLst>
              <a:rect l="0" t="0" r="r" b="b"/>
              <a:pathLst>
                <a:path w="46" h="8">
                  <a:moveTo>
                    <a:pt x="46" y="4"/>
                  </a:moveTo>
                  <a:lnTo>
                    <a:pt x="24" y="0"/>
                  </a:lnTo>
                  <a:lnTo>
                    <a:pt x="0" y="4"/>
                  </a:lnTo>
                  <a:lnTo>
                    <a:pt x="22" y="8"/>
                  </a:lnTo>
                  <a:lnTo>
                    <a:pt x="46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07" name="Freeform 6383"/>
            <p:cNvSpPr>
              <a:spLocks/>
            </p:cNvSpPr>
            <p:nvPr/>
          </p:nvSpPr>
          <p:spPr bwMode="auto">
            <a:xfrm>
              <a:off x="4404" y="1308"/>
              <a:ext cx="46" cy="8"/>
            </a:xfrm>
            <a:custGeom>
              <a:avLst/>
              <a:gdLst/>
              <a:ahLst/>
              <a:cxnLst>
                <a:cxn ang="0">
                  <a:pos x="46" y="4"/>
                </a:cxn>
                <a:cxn ang="0">
                  <a:pos x="24" y="0"/>
                </a:cxn>
                <a:cxn ang="0">
                  <a:pos x="0" y="4"/>
                </a:cxn>
                <a:cxn ang="0">
                  <a:pos x="22" y="8"/>
                </a:cxn>
                <a:cxn ang="0">
                  <a:pos x="46" y="4"/>
                </a:cxn>
              </a:cxnLst>
              <a:rect l="0" t="0" r="r" b="b"/>
              <a:pathLst>
                <a:path w="46" h="8">
                  <a:moveTo>
                    <a:pt x="46" y="4"/>
                  </a:moveTo>
                  <a:lnTo>
                    <a:pt x="24" y="0"/>
                  </a:lnTo>
                  <a:lnTo>
                    <a:pt x="0" y="4"/>
                  </a:lnTo>
                  <a:lnTo>
                    <a:pt x="22" y="8"/>
                  </a:lnTo>
                  <a:lnTo>
                    <a:pt x="46" y="4"/>
                  </a:lnTo>
                  <a:close/>
                </a:path>
              </a:pathLst>
            </a:custGeom>
            <a:solidFill>
              <a:srgbClr val="006D25"/>
            </a:solidFill>
            <a:ln w="0">
              <a:solidFill>
                <a:srgbClr val="006D2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08" name="Freeform 6384"/>
            <p:cNvSpPr>
              <a:spLocks/>
            </p:cNvSpPr>
            <p:nvPr/>
          </p:nvSpPr>
          <p:spPr bwMode="auto">
            <a:xfrm>
              <a:off x="4404" y="1308"/>
              <a:ext cx="46" cy="8"/>
            </a:xfrm>
            <a:custGeom>
              <a:avLst/>
              <a:gdLst/>
              <a:ahLst/>
              <a:cxnLst>
                <a:cxn ang="0">
                  <a:pos x="46" y="4"/>
                </a:cxn>
                <a:cxn ang="0">
                  <a:pos x="24" y="0"/>
                </a:cxn>
                <a:cxn ang="0">
                  <a:pos x="0" y="4"/>
                </a:cxn>
                <a:cxn ang="0">
                  <a:pos x="22" y="8"/>
                </a:cxn>
                <a:cxn ang="0">
                  <a:pos x="46" y="4"/>
                </a:cxn>
              </a:cxnLst>
              <a:rect l="0" t="0" r="r" b="b"/>
              <a:pathLst>
                <a:path w="46" h="8">
                  <a:moveTo>
                    <a:pt x="46" y="4"/>
                  </a:moveTo>
                  <a:lnTo>
                    <a:pt x="24" y="0"/>
                  </a:lnTo>
                  <a:lnTo>
                    <a:pt x="0" y="4"/>
                  </a:lnTo>
                  <a:lnTo>
                    <a:pt x="22" y="8"/>
                  </a:lnTo>
                  <a:lnTo>
                    <a:pt x="46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09" name="Freeform 6385"/>
            <p:cNvSpPr>
              <a:spLocks/>
            </p:cNvSpPr>
            <p:nvPr/>
          </p:nvSpPr>
          <p:spPr bwMode="auto">
            <a:xfrm>
              <a:off x="4380" y="1312"/>
              <a:ext cx="46" cy="8"/>
            </a:xfrm>
            <a:custGeom>
              <a:avLst/>
              <a:gdLst/>
              <a:ahLst/>
              <a:cxnLst>
                <a:cxn ang="0">
                  <a:pos x="46" y="4"/>
                </a:cxn>
                <a:cxn ang="0">
                  <a:pos x="24" y="0"/>
                </a:cxn>
                <a:cxn ang="0">
                  <a:pos x="0" y="4"/>
                </a:cxn>
                <a:cxn ang="0">
                  <a:pos x="22" y="8"/>
                </a:cxn>
                <a:cxn ang="0">
                  <a:pos x="46" y="4"/>
                </a:cxn>
              </a:cxnLst>
              <a:rect l="0" t="0" r="r" b="b"/>
              <a:pathLst>
                <a:path w="46" h="8">
                  <a:moveTo>
                    <a:pt x="46" y="4"/>
                  </a:moveTo>
                  <a:lnTo>
                    <a:pt x="24" y="0"/>
                  </a:lnTo>
                  <a:lnTo>
                    <a:pt x="0" y="4"/>
                  </a:lnTo>
                  <a:lnTo>
                    <a:pt x="22" y="8"/>
                  </a:lnTo>
                  <a:lnTo>
                    <a:pt x="46" y="4"/>
                  </a:lnTo>
                  <a:close/>
                </a:path>
              </a:pathLst>
            </a:custGeom>
            <a:solidFill>
              <a:srgbClr val="006D23"/>
            </a:solidFill>
            <a:ln w="0">
              <a:solidFill>
                <a:srgbClr val="006D2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10" name="Freeform 6386"/>
            <p:cNvSpPr>
              <a:spLocks/>
            </p:cNvSpPr>
            <p:nvPr/>
          </p:nvSpPr>
          <p:spPr bwMode="auto">
            <a:xfrm>
              <a:off x="4380" y="1312"/>
              <a:ext cx="46" cy="8"/>
            </a:xfrm>
            <a:custGeom>
              <a:avLst/>
              <a:gdLst/>
              <a:ahLst/>
              <a:cxnLst>
                <a:cxn ang="0">
                  <a:pos x="46" y="4"/>
                </a:cxn>
                <a:cxn ang="0">
                  <a:pos x="24" y="0"/>
                </a:cxn>
                <a:cxn ang="0">
                  <a:pos x="0" y="4"/>
                </a:cxn>
                <a:cxn ang="0">
                  <a:pos x="22" y="8"/>
                </a:cxn>
                <a:cxn ang="0">
                  <a:pos x="46" y="4"/>
                </a:cxn>
              </a:cxnLst>
              <a:rect l="0" t="0" r="r" b="b"/>
              <a:pathLst>
                <a:path w="46" h="8">
                  <a:moveTo>
                    <a:pt x="46" y="4"/>
                  </a:moveTo>
                  <a:lnTo>
                    <a:pt x="24" y="0"/>
                  </a:lnTo>
                  <a:lnTo>
                    <a:pt x="0" y="4"/>
                  </a:lnTo>
                  <a:lnTo>
                    <a:pt x="22" y="8"/>
                  </a:lnTo>
                  <a:lnTo>
                    <a:pt x="46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11" name="Freeform 6387"/>
            <p:cNvSpPr>
              <a:spLocks/>
            </p:cNvSpPr>
            <p:nvPr/>
          </p:nvSpPr>
          <p:spPr bwMode="auto">
            <a:xfrm>
              <a:off x="4356" y="1316"/>
              <a:ext cx="46" cy="8"/>
            </a:xfrm>
            <a:custGeom>
              <a:avLst/>
              <a:gdLst/>
              <a:ahLst/>
              <a:cxnLst>
                <a:cxn ang="0">
                  <a:pos x="46" y="4"/>
                </a:cxn>
                <a:cxn ang="0">
                  <a:pos x="24" y="0"/>
                </a:cxn>
                <a:cxn ang="0">
                  <a:pos x="0" y="4"/>
                </a:cxn>
                <a:cxn ang="0">
                  <a:pos x="22" y="8"/>
                </a:cxn>
                <a:cxn ang="0">
                  <a:pos x="46" y="4"/>
                </a:cxn>
              </a:cxnLst>
              <a:rect l="0" t="0" r="r" b="b"/>
              <a:pathLst>
                <a:path w="46" h="8">
                  <a:moveTo>
                    <a:pt x="46" y="4"/>
                  </a:moveTo>
                  <a:lnTo>
                    <a:pt x="24" y="0"/>
                  </a:lnTo>
                  <a:lnTo>
                    <a:pt x="0" y="4"/>
                  </a:lnTo>
                  <a:lnTo>
                    <a:pt x="22" y="8"/>
                  </a:lnTo>
                  <a:lnTo>
                    <a:pt x="46" y="4"/>
                  </a:lnTo>
                  <a:close/>
                </a:path>
              </a:pathLst>
            </a:custGeom>
            <a:solidFill>
              <a:srgbClr val="006D21"/>
            </a:solidFill>
            <a:ln w="0">
              <a:solidFill>
                <a:srgbClr val="006D2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12" name="Freeform 6388"/>
            <p:cNvSpPr>
              <a:spLocks/>
            </p:cNvSpPr>
            <p:nvPr/>
          </p:nvSpPr>
          <p:spPr bwMode="auto">
            <a:xfrm>
              <a:off x="4356" y="1316"/>
              <a:ext cx="46" cy="8"/>
            </a:xfrm>
            <a:custGeom>
              <a:avLst/>
              <a:gdLst/>
              <a:ahLst/>
              <a:cxnLst>
                <a:cxn ang="0">
                  <a:pos x="46" y="4"/>
                </a:cxn>
                <a:cxn ang="0">
                  <a:pos x="24" y="0"/>
                </a:cxn>
                <a:cxn ang="0">
                  <a:pos x="0" y="4"/>
                </a:cxn>
                <a:cxn ang="0">
                  <a:pos x="22" y="8"/>
                </a:cxn>
                <a:cxn ang="0">
                  <a:pos x="46" y="4"/>
                </a:cxn>
              </a:cxnLst>
              <a:rect l="0" t="0" r="r" b="b"/>
              <a:pathLst>
                <a:path w="46" h="8">
                  <a:moveTo>
                    <a:pt x="46" y="4"/>
                  </a:moveTo>
                  <a:lnTo>
                    <a:pt x="24" y="0"/>
                  </a:lnTo>
                  <a:lnTo>
                    <a:pt x="0" y="4"/>
                  </a:lnTo>
                  <a:lnTo>
                    <a:pt x="22" y="8"/>
                  </a:lnTo>
                  <a:lnTo>
                    <a:pt x="46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13" name="Freeform 6389"/>
            <p:cNvSpPr>
              <a:spLocks/>
            </p:cNvSpPr>
            <p:nvPr/>
          </p:nvSpPr>
          <p:spPr bwMode="auto">
            <a:xfrm>
              <a:off x="4330" y="1320"/>
              <a:ext cx="48" cy="6"/>
            </a:xfrm>
            <a:custGeom>
              <a:avLst/>
              <a:gdLst/>
              <a:ahLst/>
              <a:cxnLst>
                <a:cxn ang="0">
                  <a:pos x="48" y="4"/>
                </a:cxn>
                <a:cxn ang="0">
                  <a:pos x="26" y="0"/>
                </a:cxn>
                <a:cxn ang="0">
                  <a:pos x="0" y="2"/>
                </a:cxn>
                <a:cxn ang="0">
                  <a:pos x="24" y="6"/>
                </a:cxn>
                <a:cxn ang="0">
                  <a:pos x="48" y="4"/>
                </a:cxn>
              </a:cxnLst>
              <a:rect l="0" t="0" r="r" b="b"/>
              <a:pathLst>
                <a:path w="48" h="6">
                  <a:moveTo>
                    <a:pt x="48" y="4"/>
                  </a:moveTo>
                  <a:lnTo>
                    <a:pt x="26" y="0"/>
                  </a:lnTo>
                  <a:lnTo>
                    <a:pt x="0" y="2"/>
                  </a:lnTo>
                  <a:lnTo>
                    <a:pt x="24" y="6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6D1F"/>
            </a:solidFill>
            <a:ln w="0">
              <a:solidFill>
                <a:srgbClr val="006D1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14" name="Freeform 6390"/>
            <p:cNvSpPr>
              <a:spLocks/>
            </p:cNvSpPr>
            <p:nvPr/>
          </p:nvSpPr>
          <p:spPr bwMode="auto">
            <a:xfrm>
              <a:off x="4330" y="1320"/>
              <a:ext cx="48" cy="6"/>
            </a:xfrm>
            <a:custGeom>
              <a:avLst/>
              <a:gdLst/>
              <a:ahLst/>
              <a:cxnLst>
                <a:cxn ang="0">
                  <a:pos x="48" y="4"/>
                </a:cxn>
                <a:cxn ang="0">
                  <a:pos x="26" y="0"/>
                </a:cxn>
                <a:cxn ang="0">
                  <a:pos x="0" y="2"/>
                </a:cxn>
                <a:cxn ang="0">
                  <a:pos x="24" y="6"/>
                </a:cxn>
                <a:cxn ang="0">
                  <a:pos x="48" y="4"/>
                </a:cxn>
              </a:cxnLst>
              <a:rect l="0" t="0" r="r" b="b"/>
              <a:pathLst>
                <a:path w="48" h="6">
                  <a:moveTo>
                    <a:pt x="48" y="4"/>
                  </a:moveTo>
                  <a:lnTo>
                    <a:pt x="26" y="0"/>
                  </a:lnTo>
                  <a:lnTo>
                    <a:pt x="0" y="2"/>
                  </a:lnTo>
                  <a:lnTo>
                    <a:pt x="24" y="6"/>
                  </a:lnTo>
                  <a:lnTo>
                    <a:pt x="48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15" name="Freeform 6391"/>
            <p:cNvSpPr>
              <a:spLocks/>
            </p:cNvSpPr>
            <p:nvPr/>
          </p:nvSpPr>
          <p:spPr bwMode="auto">
            <a:xfrm>
              <a:off x="4306" y="1322"/>
              <a:ext cx="48" cy="8"/>
            </a:xfrm>
            <a:custGeom>
              <a:avLst/>
              <a:gdLst/>
              <a:ahLst/>
              <a:cxnLst>
                <a:cxn ang="0">
                  <a:pos x="48" y="4"/>
                </a:cxn>
                <a:cxn ang="0">
                  <a:pos x="24" y="0"/>
                </a:cxn>
                <a:cxn ang="0">
                  <a:pos x="0" y="4"/>
                </a:cxn>
                <a:cxn ang="0">
                  <a:pos x="22" y="8"/>
                </a:cxn>
                <a:cxn ang="0">
                  <a:pos x="48" y="4"/>
                </a:cxn>
              </a:cxnLst>
              <a:rect l="0" t="0" r="r" b="b"/>
              <a:pathLst>
                <a:path w="48" h="8">
                  <a:moveTo>
                    <a:pt x="48" y="4"/>
                  </a:moveTo>
                  <a:lnTo>
                    <a:pt x="24" y="0"/>
                  </a:lnTo>
                  <a:lnTo>
                    <a:pt x="0" y="4"/>
                  </a:lnTo>
                  <a:lnTo>
                    <a:pt x="22" y="8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6C1E"/>
            </a:solidFill>
            <a:ln w="0">
              <a:solidFill>
                <a:srgbClr val="006C1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16" name="Freeform 6392"/>
            <p:cNvSpPr>
              <a:spLocks/>
            </p:cNvSpPr>
            <p:nvPr/>
          </p:nvSpPr>
          <p:spPr bwMode="auto">
            <a:xfrm>
              <a:off x="4306" y="1322"/>
              <a:ext cx="48" cy="8"/>
            </a:xfrm>
            <a:custGeom>
              <a:avLst/>
              <a:gdLst/>
              <a:ahLst/>
              <a:cxnLst>
                <a:cxn ang="0">
                  <a:pos x="48" y="4"/>
                </a:cxn>
                <a:cxn ang="0">
                  <a:pos x="24" y="0"/>
                </a:cxn>
                <a:cxn ang="0">
                  <a:pos x="0" y="4"/>
                </a:cxn>
                <a:cxn ang="0">
                  <a:pos x="22" y="8"/>
                </a:cxn>
                <a:cxn ang="0">
                  <a:pos x="48" y="4"/>
                </a:cxn>
              </a:cxnLst>
              <a:rect l="0" t="0" r="r" b="b"/>
              <a:pathLst>
                <a:path w="48" h="8">
                  <a:moveTo>
                    <a:pt x="48" y="4"/>
                  </a:moveTo>
                  <a:lnTo>
                    <a:pt x="24" y="0"/>
                  </a:lnTo>
                  <a:lnTo>
                    <a:pt x="0" y="4"/>
                  </a:lnTo>
                  <a:lnTo>
                    <a:pt x="22" y="8"/>
                  </a:lnTo>
                  <a:lnTo>
                    <a:pt x="48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17" name="Freeform 6393"/>
            <p:cNvSpPr>
              <a:spLocks/>
            </p:cNvSpPr>
            <p:nvPr/>
          </p:nvSpPr>
          <p:spPr bwMode="auto">
            <a:xfrm>
              <a:off x="4280" y="1326"/>
              <a:ext cx="48" cy="8"/>
            </a:xfrm>
            <a:custGeom>
              <a:avLst/>
              <a:gdLst/>
              <a:ahLst/>
              <a:cxnLst>
                <a:cxn ang="0">
                  <a:pos x="48" y="4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22" y="8"/>
                </a:cxn>
                <a:cxn ang="0">
                  <a:pos x="48" y="4"/>
                </a:cxn>
              </a:cxnLst>
              <a:rect l="0" t="0" r="r" b="b"/>
              <a:pathLst>
                <a:path w="48" h="8">
                  <a:moveTo>
                    <a:pt x="48" y="4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22" y="8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6C1D"/>
            </a:solidFill>
            <a:ln w="0">
              <a:solidFill>
                <a:srgbClr val="006C1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18" name="Freeform 6394"/>
            <p:cNvSpPr>
              <a:spLocks/>
            </p:cNvSpPr>
            <p:nvPr/>
          </p:nvSpPr>
          <p:spPr bwMode="auto">
            <a:xfrm>
              <a:off x="4280" y="1326"/>
              <a:ext cx="48" cy="8"/>
            </a:xfrm>
            <a:custGeom>
              <a:avLst/>
              <a:gdLst/>
              <a:ahLst/>
              <a:cxnLst>
                <a:cxn ang="0">
                  <a:pos x="48" y="4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22" y="8"/>
                </a:cxn>
                <a:cxn ang="0">
                  <a:pos x="48" y="4"/>
                </a:cxn>
              </a:cxnLst>
              <a:rect l="0" t="0" r="r" b="b"/>
              <a:pathLst>
                <a:path w="48" h="8">
                  <a:moveTo>
                    <a:pt x="48" y="4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22" y="8"/>
                  </a:lnTo>
                  <a:lnTo>
                    <a:pt x="48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19" name="Freeform 6395"/>
            <p:cNvSpPr>
              <a:spLocks/>
            </p:cNvSpPr>
            <p:nvPr/>
          </p:nvSpPr>
          <p:spPr bwMode="auto">
            <a:xfrm>
              <a:off x="4254" y="1330"/>
              <a:ext cx="48" cy="6"/>
            </a:xfrm>
            <a:custGeom>
              <a:avLst/>
              <a:gdLst/>
              <a:ahLst/>
              <a:cxnLst>
                <a:cxn ang="0">
                  <a:pos x="48" y="4"/>
                </a:cxn>
                <a:cxn ang="0">
                  <a:pos x="26" y="0"/>
                </a:cxn>
                <a:cxn ang="0">
                  <a:pos x="0" y="2"/>
                </a:cxn>
                <a:cxn ang="0">
                  <a:pos x="22" y="6"/>
                </a:cxn>
                <a:cxn ang="0">
                  <a:pos x="48" y="4"/>
                </a:cxn>
              </a:cxnLst>
              <a:rect l="0" t="0" r="r" b="b"/>
              <a:pathLst>
                <a:path w="48" h="6">
                  <a:moveTo>
                    <a:pt x="48" y="4"/>
                  </a:moveTo>
                  <a:lnTo>
                    <a:pt x="26" y="0"/>
                  </a:lnTo>
                  <a:lnTo>
                    <a:pt x="0" y="2"/>
                  </a:lnTo>
                  <a:lnTo>
                    <a:pt x="22" y="6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6B1C"/>
            </a:solidFill>
            <a:ln w="0">
              <a:solidFill>
                <a:srgbClr val="006B1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20" name="Freeform 6396"/>
            <p:cNvSpPr>
              <a:spLocks/>
            </p:cNvSpPr>
            <p:nvPr/>
          </p:nvSpPr>
          <p:spPr bwMode="auto">
            <a:xfrm>
              <a:off x="4254" y="1330"/>
              <a:ext cx="48" cy="6"/>
            </a:xfrm>
            <a:custGeom>
              <a:avLst/>
              <a:gdLst/>
              <a:ahLst/>
              <a:cxnLst>
                <a:cxn ang="0">
                  <a:pos x="48" y="4"/>
                </a:cxn>
                <a:cxn ang="0">
                  <a:pos x="26" y="0"/>
                </a:cxn>
                <a:cxn ang="0">
                  <a:pos x="0" y="2"/>
                </a:cxn>
                <a:cxn ang="0">
                  <a:pos x="22" y="6"/>
                </a:cxn>
                <a:cxn ang="0">
                  <a:pos x="48" y="4"/>
                </a:cxn>
              </a:cxnLst>
              <a:rect l="0" t="0" r="r" b="b"/>
              <a:pathLst>
                <a:path w="48" h="6">
                  <a:moveTo>
                    <a:pt x="48" y="4"/>
                  </a:moveTo>
                  <a:lnTo>
                    <a:pt x="26" y="0"/>
                  </a:lnTo>
                  <a:lnTo>
                    <a:pt x="0" y="2"/>
                  </a:lnTo>
                  <a:lnTo>
                    <a:pt x="22" y="6"/>
                  </a:lnTo>
                  <a:lnTo>
                    <a:pt x="48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21" name="Freeform 6397"/>
            <p:cNvSpPr>
              <a:spLocks/>
            </p:cNvSpPr>
            <p:nvPr/>
          </p:nvSpPr>
          <p:spPr bwMode="auto">
            <a:xfrm>
              <a:off x="4228" y="1332"/>
              <a:ext cx="48" cy="8"/>
            </a:xfrm>
            <a:custGeom>
              <a:avLst/>
              <a:gdLst/>
              <a:ahLst/>
              <a:cxnLst>
                <a:cxn ang="0">
                  <a:pos x="48" y="4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22" y="8"/>
                </a:cxn>
                <a:cxn ang="0">
                  <a:pos x="48" y="4"/>
                </a:cxn>
              </a:cxnLst>
              <a:rect l="0" t="0" r="r" b="b"/>
              <a:pathLst>
                <a:path w="48" h="8">
                  <a:moveTo>
                    <a:pt x="48" y="4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22" y="8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6A1C"/>
            </a:solidFill>
            <a:ln w="0">
              <a:solidFill>
                <a:srgbClr val="006A1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22" name="Freeform 6398"/>
            <p:cNvSpPr>
              <a:spLocks/>
            </p:cNvSpPr>
            <p:nvPr/>
          </p:nvSpPr>
          <p:spPr bwMode="auto">
            <a:xfrm>
              <a:off x="4228" y="1332"/>
              <a:ext cx="48" cy="8"/>
            </a:xfrm>
            <a:custGeom>
              <a:avLst/>
              <a:gdLst/>
              <a:ahLst/>
              <a:cxnLst>
                <a:cxn ang="0">
                  <a:pos x="48" y="4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22" y="8"/>
                </a:cxn>
                <a:cxn ang="0">
                  <a:pos x="48" y="4"/>
                </a:cxn>
              </a:cxnLst>
              <a:rect l="0" t="0" r="r" b="b"/>
              <a:pathLst>
                <a:path w="48" h="8">
                  <a:moveTo>
                    <a:pt x="48" y="4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22" y="8"/>
                  </a:lnTo>
                  <a:lnTo>
                    <a:pt x="48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23" name="Freeform 6399"/>
            <p:cNvSpPr>
              <a:spLocks/>
            </p:cNvSpPr>
            <p:nvPr/>
          </p:nvSpPr>
          <p:spPr bwMode="auto">
            <a:xfrm>
              <a:off x="4200" y="1336"/>
              <a:ext cx="5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22" y="8"/>
                </a:cxn>
                <a:cxn ang="0">
                  <a:pos x="50" y="4"/>
                </a:cxn>
              </a:cxnLst>
              <a:rect l="0" t="0" r="r" b="b"/>
              <a:pathLst>
                <a:path w="50" h="8">
                  <a:moveTo>
                    <a:pt x="50" y="4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22" y="8"/>
                  </a:lnTo>
                  <a:lnTo>
                    <a:pt x="50" y="4"/>
                  </a:lnTo>
                  <a:close/>
                </a:path>
              </a:pathLst>
            </a:custGeom>
            <a:solidFill>
              <a:srgbClr val="006A1D"/>
            </a:solidFill>
            <a:ln w="0">
              <a:solidFill>
                <a:srgbClr val="006A1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24" name="Freeform 6400"/>
            <p:cNvSpPr>
              <a:spLocks/>
            </p:cNvSpPr>
            <p:nvPr/>
          </p:nvSpPr>
          <p:spPr bwMode="auto">
            <a:xfrm>
              <a:off x="4200" y="1336"/>
              <a:ext cx="5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22" y="8"/>
                </a:cxn>
                <a:cxn ang="0">
                  <a:pos x="50" y="4"/>
                </a:cxn>
              </a:cxnLst>
              <a:rect l="0" t="0" r="r" b="b"/>
              <a:pathLst>
                <a:path w="50" h="8">
                  <a:moveTo>
                    <a:pt x="50" y="4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22" y="8"/>
                  </a:lnTo>
                  <a:lnTo>
                    <a:pt x="50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25" name="Freeform 6401"/>
            <p:cNvSpPr>
              <a:spLocks/>
            </p:cNvSpPr>
            <p:nvPr/>
          </p:nvSpPr>
          <p:spPr bwMode="auto">
            <a:xfrm>
              <a:off x="4172" y="1340"/>
              <a:ext cx="5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24" y="8"/>
                </a:cxn>
                <a:cxn ang="0">
                  <a:pos x="50" y="4"/>
                </a:cxn>
              </a:cxnLst>
              <a:rect l="0" t="0" r="r" b="b"/>
              <a:pathLst>
                <a:path w="50" h="8">
                  <a:moveTo>
                    <a:pt x="50" y="4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24" y="8"/>
                  </a:lnTo>
                  <a:lnTo>
                    <a:pt x="50" y="4"/>
                  </a:lnTo>
                  <a:close/>
                </a:path>
              </a:pathLst>
            </a:custGeom>
            <a:solidFill>
              <a:srgbClr val="00691E"/>
            </a:solidFill>
            <a:ln w="0">
              <a:solidFill>
                <a:srgbClr val="00691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26" name="Freeform 6402"/>
            <p:cNvSpPr>
              <a:spLocks/>
            </p:cNvSpPr>
            <p:nvPr/>
          </p:nvSpPr>
          <p:spPr bwMode="auto">
            <a:xfrm>
              <a:off x="4172" y="1340"/>
              <a:ext cx="5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24" y="8"/>
                </a:cxn>
                <a:cxn ang="0">
                  <a:pos x="50" y="4"/>
                </a:cxn>
              </a:cxnLst>
              <a:rect l="0" t="0" r="r" b="b"/>
              <a:pathLst>
                <a:path w="50" h="8">
                  <a:moveTo>
                    <a:pt x="50" y="4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24" y="8"/>
                  </a:lnTo>
                  <a:lnTo>
                    <a:pt x="50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27" name="Freeform 6403"/>
            <p:cNvSpPr>
              <a:spLocks/>
            </p:cNvSpPr>
            <p:nvPr/>
          </p:nvSpPr>
          <p:spPr bwMode="auto">
            <a:xfrm>
              <a:off x="4146" y="1344"/>
              <a:ext cx="5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22" y="8"/>
                </a:cxn>
                <a:cxn ang="0">
                  <a:pos x="50" y="4"/>
                </a:cxn>
              </a:cxnLst>
              <a:rect l="0" t="0" r="r" b="b"/>
              <a:pathLst>
                <a:path w="50" h="8">
                  <a:moveTo>
                    <a:pt x="50" y="4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22" y="8"/>
                  </a:lnTo>
                  <a:lnTo>
                    <a:pt x="50" y="4"/>
                  </a:lnTo>
                  <a:close/>
                </a:path>
              </a:pathLst>
            </a:custGeom>
            <a:solidFill>
              <a:srgbClr val="006921"/>
            </a:solidFill>
            <a:ln w="0">
              <a:solidFill>
                <a:srgbClr val="00692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28" name="Freeform 6404"/>
            <p:cNvSpPr>
              <a:spLocks/>
            </p:cNvSpPr>
            <p:nvPr/>
          </p:nvSpPr>
          <p:spPr bwMode="auto">
            <a:xfrm>
              <a:off x="4146" y="1344"/>
              <a:ext cx="5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6" y="0"/>
                </a:cxn>
                <a:cxn ang="0">
                  <a:pos x="0" y="4"/>
                </a:cxn>
                <a:cxn ang="0">
                  <a:pos x="22" y="8"/>
                </a:cxn>
                <a:cxn ang="0">
                  <a:pos x="50" y="4"/>
                </a:cxn>
              </a:cxnLst>
              <a:rect l="0" t="0" r="r" b="b"/>
              <a:pathLst>
                <a:path w="50" h="8">
                  <a:moveTo>
                    <a:pt x="50" y="4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22" y="8"/>
                  </a:lnTo>
                  <a:lnTo>
                    <a:pt x="50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29" name="Freeform 6405"/>
            <p:cNvSpPr>
              <a:spLocks/>
            </p:cNvSpPr>
            <p:nvPr/>
          </p:nvSpPr>
          <p:spPr bwMode="auto">
            <a:xfrm>
              <a:off x="4116" y="1348"/>
              <a:ext cx="52" cy="8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30" y="0"/>
                </a:cxn>
                <a:cxn ang="0">
                  <a:pos x="0" y="4"/>
                </a:cxn>
                <a:cxn ang="0">
                  <a:pos x="22" y="8"/>
                </a:cxn>
                <a:cxn ang="0">
                  <a:pos x="52" y="4"/>
                </a:cxn>
              </a:cxnLst>
              <a:rect l="0" t="0" r="r" b="b"/>
              <a:pathLst>
                <a:path w="52" h="8">
                  <a:moveTo>
                    <a:pt x="52" y="4"/>
                  </a:moveTo>
                  <a:lnTo>
                    <a:pt x="30" y="0"/>
                  </a:lnTo>
                  <a:lnTo>
                    <a:pt x="0" y="4"/>
                  </a:lnTo>
                  <a:lnTo>
                    <a:pt x="22" y="8"/>
                  </a:lnTo>
                  <a:lnTo>
                    <a:pt x="52" y="4"/>
                  </a:lnTo>
                  <a:close/>
                </a:path>
              </a:pathLst>
            </a:custGeom>
            <a:solidFill>
              <a:srgbClr val="006924"/>
            </a:solidFill>
            <a:ln w="0">
              <a:solidFill>
                <a:srgbClr val="00692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30" name="Freeform 6406"/>
            <p:cNvSpPr>
              <a:spLocks/>
            </p:cNvSpPr>
            <p:nvPr/>
          </p:nvSpPr>
          <p:spPr bwMode="auto">
            <a:xfrm>
              <a:off x="4116" y="1348"/>
              <a:ext cx="52" cy="8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30" y="0"/>
                </a:cxn>
                <a:cxn ang="0">
                  <a:pos x="0" y="4"/>
                </a:cxn>
                <a:cxn ang="0">
                  <a:pos x="22" y="8"/>
                </a:cxn>
                <a:cxn ang="0">
                  <a:pos x="52" y="4"/>
                </a:cxn>
              </a:cxnLst>
              <a:rect l="0" t="0" r="r" b="b"/>
              <a:pathLst>
                <a:path w="52" h="8">
                  <a:moveTo>
                    <a:pt x="52" y="4"/>
                  </a:moveTo>
                  <a:lnTo>
                    <a:pt x="30" y="0"/>
                  </a:lnTo>
                  <a:lnTo>
                    <a:pt x="0" y="4"/>
                  </a:lnTo>
                  <a:lnTo>
                    <a:pt x="22" y="8"/>
                  </a:lnTo>
                  <a:lnTo>
                    <a:pt x="52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31" name="Freeform 6407"/>
            <p:cNvSpPr>
              <a:spLocks/>
            </p:cNvSpPr>
            <p:nvPr/>
          </p:nvSpPr>
          <p:spPr bwMode="auto">
            <a:xfrm>
              <a:off x="4088" y="1352"/>
              <a:ext cx="5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22" y="8"/>
                </a:cxn>
                <a:cxn ang="0">
                  <a:pos x="50" y="4"/>
                </a:cxn>
              </a:cxnLst>
              <a:rect l="0" t="0" r="r" b="b"/>
              <a:pathLst>
                <a:path w="50" h="8">
                  <a:moveTo>
                    <a:pt x="50" y="4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22" y="8"/>
                  </a:lnTo>
                  <a:lnTo>
                    <a:pt x="50" y="4"/>
                  </a:lnTo>
                  <a:close/>
                </a:path>
              </a:pathLst>
            </a:custGeom>
            <a:solidFill>
              <a:srgbClr val="006828"/>
            </a:solidFill>
            <a:ln w="0">
              <a:solidFill>
                <a:srgbClr val="00682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32" name="Freeform 6408"/>
            <p:cNvSpPr>
              <a:spLocks/>
            </p:cNvSpPr>
            <p:nvPr/>
          </p:nvSpPr>
          <p:spPr bwMode="auto">
            <a:xfrm>
              <a:off x="4088" y="1352"/>
              <a:ext cx="5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8" y="0"/>
                </a:cxn>
                <a:cxn ang="0">
                  <a:pos x="0" y="4"/>
                </a:cxn>
                <a:cxn ang="0">
                  <a:pos x="22" y="8"/>
                </a:cxn>
                <a:cxn ang="0">
                  <a:pos x="50" y="4"/>
                </a:cxn>
              </a:cxnLst>
              <a:rect l="0" t="0" r="r" b="b"/>
              <a:pathLst>
                <a:path w="50" h="8">
                  <a:moveTo>
                    <a:pt x="50" y="4"/>
                  </a:moveTo>
                  <a:lnTo>
                    <a:pt x="28" y="0"/>
                  </a:lnTo>
                  <a:lnTo>
                    <a:pt x="0" y="4"/>
                  </a:lnTo>
                  <a:lnTo>
                    <a:pt x="22" y="8"/>
                  </a:lnTo>
                  <a:lnTo>
                    <a:pt x="50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33" name="Freeform 6409"/>
            <p:cNvSpPr>
              <a:spLocks/>
            </p:cNvSpPr>
            <p:nvPr/>
          </p:nvSpPr>
          <p:spPr bwMode="auto">
            <a:xfrm>
              <a:off x="4058" y="1356"/>
              <a:ext cx="52" cy="10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2" y="10"/>
                </a:cxn>
                <a:cxn ang="0">
                  <a:pos x="52" y="4"/>
                </a:cxn>
              </a:cxnLst>
              <a:rect l="0" t="0" r="r" b="b"/>
              <a:pathLst>
                <a:path w="52" h="10">
                  <a:moveTo>
                    <a:pt x="52" y="4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2" y="10"/>
                  </a:lnTo>
                  <a:lnTo>
                    <a:pt x="52" y="4"/>
                  </a:lnTo>
                  <a:close/>
                </a:path>
              </a:pathLst>
            </a:custGeom>
            <a:solidFill>
              <a:srgbClr val="00682C"/>
            </a:solidFill>
            <a:ln w="0">
              <a:solidFill>
                <a:srgbClr val="00682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34" name="Freeform 6410"/>
            <p:cNvSpPr>
              <a:spLocks/>
            </p:cNvSpPr>
            <p:nvPr/>
          </p:nvSpPr>
          <p:spPr bwMode="auto">
            <a:xfrm>
              <a:off x="4058" y="1356"/>
              <a:ext cx="52" cy="10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2" y="10"/>
                </a:cxn>
                <a:cxn ang="0">
                  <a:pos x="52" y="4"/>
                </a:cxn>
              </a:cxnLst>
              <a:rect l="0" t="0" r="r" b="b"/>
              <a:pathLst>
                <a:path w="52" h="10">
                  <a:moveTo>
                    <a:pt x="52" y="4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2" y="10"/>
                  </a:lnTo>
                  <a:lnTo>
                    <a:pt x="52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35" name="Freeform 6411"/>
            <p:cNvSpPr>
              <a:spLocks/>
            </p:cNvSpPr>
            <p:nvPr/>
          </p:nvSpPr>
          <p:spPr bwMode="auto">
            <a:xfrm>
              <a:off x="4030" y="1362"/>
              <a:ext cx="50" cy="10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2" y="10"/>
                </a:cxn>
                <a:cxn ang="0">
                  <a:pos x="50" y="4"/>
                </a:cxn>
              </a:cxnLst>
              <a:rect l="0" t="0" r="r" b="b"/>
              <a:pathLst>
                <a:path w="50" h="10">
                  <a:moveTo>
                    <a:pt x="50" y="4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2" y="10"/>
                  </a:lnTo>
                  <a:lnTo>
                    <a:pt x="50" y="4"/>
                  </a:lnTo>
                  <a:close/>
                </a:path>
              </a:pathLst>
            </a:custGeom>
            <a:solidFill>
              <a:srgbClr val="006830"/>
            </a:solidFill>
            <a:ln w="0">
              <a:solidFill>
                <a:srgbClr val="00683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36" name="Freeform 6412"/>
            <p:cNvSpPr>
              <a:spLocks/>
            </p:cNvSpPr>
            <p:nvPr/>
          </p:nvSpPr>
          <p:spPr bwMode="auto">
            <a:xfrm>
              <a:off x="4030" y="1362"/>
              <a:ext cx="50" cy="10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8" y="0"/>
                </a:cxn>
                <a:cxn ang="0">
                  <a:pos x="0" y="6"/>
                </a:cxn>
                <a:cxn ang="0">
                  <a:pos x="22" y="10"/>
                </a:cxn>
                <a:cxn ang="0">
                  <a:pos x="50" y="4"/>
                </a:cxn>
              </a:cxnLst>
              <a:rect l="0" t="0" r="r" b="b"/>
              <a:pathLst>
                <a:path w="50" h="10">
                  <a:moveTo>
                    <a:pt x="50" y="4"/>
                  </a:moveTo>
                  <a:lnTo>
                    <a:pt x="28" y="0"/>
                  </a:lnTo>
                  <a:lnTo>
                    <a:pt x="0" y="6"/>
                  </a:lnTo>
                  <a:lnTo>
                    <a:pt x="22" y="10"/>
                  </a:lnTo>
                  <a:lnTo>
                    <a:pt x="50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37" name="Freeform 6413"/>
            <p:cNvSpPr>
              <a:spLocks/>
            </p:cNvSpPr>
            <p:nvPr/>
          </p:nvSpPr>
          <p:spPr bwMode="auto">
            <a:xfrm>
              <a:off x="4000" y="1368"/>
              <a:ext cx="52" cy="10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2" y="10"/>
                </a:cxn>
                <a:cxn ang="0">
                  <a:pos x="52" y="4"/>
                </a:cxn>
              </a:cxnLst>
              <a:rect l="0" t="0" r="r" b="b"/>
              <a:pathLst>
                <a:path w="52" h="10">
                  <a:moveTo>
                    <a:pt x="52" y="4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2" y="10"/>
                  </a:lnTo>
                  <a:lnTo>
                    <a:pt x="52" y="4"/>
                  </a:lnTo>
                  <a:close/>
                </a:path>
              </a:pathLst>
            </a:custGeom>
            <a:solidFill>
              <a:srgbClr val="006935"/>
            </a:solidFill>
            <a:ln w="0">
              <a:solidFill>
                <a:srgbClr val="0069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38" name="Freeform 6414"/>
            <p:cNvSpPr>
              <a:spLocks/>
            </p:cNvSpPr>
            <p:nvPr/>
          </p:nvSpPr>
          <p:spPr bwMode="auto">
            <a:xfrm>
              <a:off x="4000" y="1368"/>
              <a:ext cx="52" cy="10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2" y="10"/>
                </a:cxn>
                <a:cxn ang="0">
                  <a:pos x="52" y="4"/>
                </a:cxn>
              </a:cxnLst>
              <a:rect l="0" t="0" r="r" b="b"/>
              <a:pathLst>
                <a:path w="52" h="10">
                  <a:moveTo>
                    <a:pt x="52" y="4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2" y="10"/>
                  </a:lnTo>
                  <a:lnTo>
                    <a:pt x="52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39" name="Freeform 6415"/>
            <p:cNvSpPr>
              <a:spLocks/>
            </p:cNvSpPr>
            <p:nvPr/>
          </p:nvSpPr>
          <p:spPr bwMode="auto">
            <a:xfrm>
              <a:off x="3968" y="1374"/>
              <a:ext cx="54" cy="12"/>
            </a:xfrm>
            <a:custGeom>
              <a:avLst/>
              <a:gdLst/>
              <a:ahLst/>
              <a:cxnLst>
                <a:cxn ang="0">
                  <a:pos x="54" y="4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2" y="12"/>
                </a:cxn>
                <a:cxn ang="0">
                  <a:pos x="54" y="4"/>
                </a:cxn>
              </a:cxnLst>
              <a:rect l="0" t="0" r="r" b="b"/>
              <a:pathLst>
                <a:path w="54" h="12">
                  <a:moveTo>
                    <a:pt x="54" y="4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2" y="12"/>
                  </a:lnTo>
                  <a:lnTo>
                    <a:pt x="54" y="4"/>
                  </a:lnTo>
                  <a:close/>
                </a:path>
              </a:pathLst>
            </a:custGeom>
            <a:solidFill>
              <a:srgbClr val="006939"/>
            </a:solidFill>
            <a:ln w="0">
              <a:solidFill>
                <a:srgbClr val="00693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40" name="Freeform 6416"/>
            <p:cNvSpPr>
              <a:spLocks/>
            </p:cNvSpPr>
            <p:nvPr/>
          </p:nvSpPr>
          <p:spPr bwMode="auto">
            <a:xfrm>
              <a:off x="3968" y="1374"/>
              <a:ext cx="54" cy="12"/>
            </a:xfrm>
            <a:custGeom>
              <a:avLst/>
              <a:gdLst/>
              <a:ahLst/>
              <a:cxnLst>
                <a:cxn ang="0">
                  <a:pos x="54" y="4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2" y="12"/>
                </a:cxn>
                <a:cxn ang="0">
                  <a:pos x="54" y="4"/>
                </a:cxn>
              </a:cxnLst>
              <a:rect l="0" t="0" r="r" b="b"/>
              <a:pathLst>
                <a:path w="54" h="12">
                  <a:moveTo>
                    <a:pt x="54" y="4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2" y="12"/>
                  </a:lnTo>
                  <a:lnTo>
                    <a:pt x="54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41" name="Freeform 6417"/>
            <p:cNvSpPr>
              <a:spLocks/>
            </p:cNvSpPr>
            <p:nvPr/>
          </p:nvSpPr>
          <p:spPr bwMode="auto">
            <a:xfrm>
              <a:off x="3938" y="1382"/>
              <a:ext cx="52" cy="12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52" y="4"/>
                </a:cxn>
              </a:cxnLst>
              <a:rect l="0" t="0" r="r" b="b"/>
              <a:pathLst>
                <a:path w="52" h="12">
                  <a:moveTo>
                    <a:pt x="52" y="4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52" y="4"/>
                  </a:lnTo>
                  <a:close/>
                </a:path>
              </a:pathLst>
            </a:custGeom>
            <a:solidFill>
              <a:srgbClr val="006A3C"/>
            </a:solidFill>
            <a:ln w="0">
              <a:solidFill>
                <a:srgbClr val="006A3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42" name="Freeform 6418"/>
            <p:cNvSpPr>
              <a:spLocks/>
            </p:cNvSpPr>
            <p:nvPr/>
          </p:nvSpPr>
          <p:spPr bwMode="auto">
            <a:xfrm>
              <a:off x="3938" y="1382"/>
              <a:ext cx="52" cy="12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30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52" y="4"/>
                </a:cxn>
              </a:cxnLst>
              <a:rect l="0" t="0" r="r" b="b"/>
              <a:pathLst>
                <a:path w="52" h="12">
                  <a:moveTo>
                    <a:pt x="52" y="4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52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43" name="Freeform 6419"/>
            <p:cNvSpPr>
              <a:spLocks/>
            </p:cNvSpPr>
            <p:nvPr/>
          </p:nvSpPr>
          <p:spPr bwMode="auto">
            <a:xfrm>
              <a:off x="3906" y="1388"/>
              <a:ext cx="54" cy="14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2" y="14"/>
                </a:cxn>
                <a:cxn ang="0">
                  <a:pos x="54" y="6"/>
                </a:cxn>
              </a:cxnLst>
              <a:rect l="0" t="0" r="r" b="b"/>
              <a:pathLst>
                <a:path w="54" h="14">
                  <a:moveTo>
                    <a:pt x="54" y="6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2" y="14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rgbClr val="006B3E"/>
            </a:solidFill>
            <a:ln w="0">
              <a:solidFill>
                <a:srgbClr val="006B3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44" name="Freeform 6420"/>
            <p:cNvSpPr>
              <a:spLocks/>
            </p:cNvSpPr>
            <p:nvPr/>
          </p:nvSpPr>
          <p:spPr bwMode="auto">
            <a:xfrm>
              <a:off x="3906" y="1388"/>
              <a:ext cx="54" cy="14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2" y="14"/>
                </a:cxn>
                <a:cxn ang="0">
                  <a:pos x="54" y="6"/>
                </a:cxn>
              </a:cxnLst>
              <a:rect l="0" t="0" r="r" b="b"/>
              <a:pathLst>
                <a:path w="54" h="14">
                  <a:moveTo>
                    <a:pt x="54" y="6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2" y="14"/>
                  </a:lnTo>
                  <a:lnTo>
                    <a:pt x="54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45" name="Freeform 6421"/>
            <p:cNvSpPr>
              <a:spLocks/>
            </p:cNvSpPr>
            <p:nvPr/>
          </p:nvSpPr>
          <p:spPr bwMode="auto">
            <a:xfrm>
              <a:off x="3874" y="1396"/>
              <a:ext cx="54" cy="14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2" y="14"/>
                </a:cxn>
                <a:cxn ang="0">
                  <a:pos x="54" y="6"/>
                </a:cxn>
              </a:cxnLst>
              <a:rect l="0" t="0" r="r" b="b"/>
              <a:pathLst>
                <a:path w="54" h="14">
                  <a:moveTo>
                    <a:pt x="54" y="6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2" y="14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rgbClr val="006D3E"/>
            </a:solidFill>
            <a:ln w="0">
              <a:solidFill>
                <a:srgbClr val="006D3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46" name="Freeform 6422"/>
            <p:cNvSpPr>
              <a:spLocks/>
            </p:cNvSpPr>
            <p:nvPr/>
          </p:nvSpPr>
          <p:spPr bwMode="auto">
            <a:xfrm>
              <a:off x="3874" y="1396"/>
              <a:ext cx="54" cy="14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2" y="14"/>
                </a:cxn>
                <a:cxn ang="0">
                  <a:pos x="54" y="6"/>
                </a:cxn>
              </a:cxnLst>
              <a:rect l="0" t="0" r="r" b="b"/>
              <a:pathLst>
                <a:path w="54" h="14">
                  <a:moveTo>
                    <a:pt x="54" y="6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2" y="14"/>
                  </a:lnTo>
                  <a:lnTo>
                    <a:pt x="54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47" name="Freeform 6423"/>
            <p:cNvSpPr>
              <a:spLocks/>
            </p:cNvSpPr>
            <p:nvPr/>
          </p:nvSpPr>
          <p:spPr bwMode="auto">
            <a:xfrm>
              <a:off x="3842" y="1404"/>
              <a:ext cx="54" cy="12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0" y="12"/>
                </a:cxn>
                <a:cxn ang="0">
                  <a:pos x="54" y="6"/>
                </a:cxn>
              </a:cxnLst>
              <a:rect l="0" t="0" r="r" b="b"/>
              <a:pathLst>
                <a:path w="54" h="12">
                  <a:moveTo>
                    <a:pt x="54" y="6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0" y="12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rgbClr val="006E3C"/>
            </a:solidFill>
            <a:ln w="0">
              <a:solidFill>
                <a:srgbClr val="006E3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48" name="Freeform 6424"/>
            <p:cNvSpPr>
              <a:spLocks/>
            </p:cNvSpPr>
            <p:nvPr/>
          </p:nvSpPr>
          <p:spPr bwMode="auto">
            <a:xfrm>
              <a:off x="3842" y="1404"/>
              <a:ext cx="54" cy="12"/>
            </a:xfrm>
            <a:custGeom>
              <a:avLst/>
              <a:gdLst/>
              <a:ahLst/>
              <a:cxnLst>
                <a:cxn ang="0">
                  <a:pos x="54" y="6"/>
                </a:cxn>
                <a:cxn ang="0">
                  <a:pos x="32" y="0"/>
                </a:cxn>
                <a:cxn ang="0">
                  <a:pos x="0" y="8"/>
                </a:cxn>
                <a:cxn ang="0">
                  <a:pos x="20" y="12"/>
                </a:cxn>
                <a:cxn ang="0">
                  <a:pos x="54" y="6"/>
                </a:cxn>
              </a:cxnLst>
              <a:rect l="0" t="0" r="r" b="b"/>
              <a:pathLst>
                <a:path w="54" h="12">
                  <a:moveTo>
                    <a:pt x="54" y="6"/>
                  </a:moveTo>
                  <a:lnTo>
                    <a:pt x="32" y="0"/>
                  </a:lnTo>
                  <a:lnTo>
                    <a:pt x="0" y="8"/>
                  </a:lnTo>
                  <a:lnTo>
                    <a:pt x="20" y="12"/>
                  </a:lnTo>
                  <a:lnTo>
                    <a:pt x="54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49" name="Freeform 6425"/>
            <p:cNvSpPr>
              <a:spLocks/>
            </p:cNvSpPr>
            <p:nvPr/>
          </p:nvSpPr>
          <p:spPr bwMode="auto">
            <a:xfrm>
              <a:off x="3808" y="1412"/>
              <a:ext cx="54" cy="12"/>
            </a:xfrm>
            <a:custGeom>
              <a:avLst/>
              <a:gdLst/>
              <a:ahLst/>
              <a:cxnLst>
                <a:cxn ang="0">
                  <a:pos x="54" y="4"/>
                </a:cxn>
                <a:cxn ang="0">
                  <a:pos x="34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54" y="4"/>
                </a:cxn>
              </a:cxnLst>
              <a:rect l="0" t="0" r="r" b="b"/>
              <a:pathLst>
                <a:path w="54" h="12">
                  <a:moveTo>
                    <a:pt x="54" y="4"/>
                  </a:moveTo>
                  <a:lnTo>
                    <a:pt x="34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54" y="4"/>
                  </a:lnTo>
                  <a:close/>
                </a:path>
              </a:pathLst>
            </a:custGeom>
            <a:solidFill>
              <a:srgbClr val="007038"/>
            </a:solidFill>
            <a:ln w="0">
              <a:solidFill>
                <a:srgbClr val="00703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50" name="Freeform 6426"/>
            <p:cNvSpPr>
              <a:spLocks/>
            </p:cNvSpPr>
            <p:nvPr/>
          </p:nvSpPr>
          <p:spPr bwMode="auto">
            <a:xfrm>
              <a:off x="3808" y="1412"/>
              <a:ext cx="54" cy="12"/>
            </a:xfrm>
            <a:custGeom>
              <a:avLst/>
              <a:gdLst/>
              <a:ahLst/>
              <a:cxnLst>
                <a:cxn ang="0">
                  <a:pos x="54" y="4"/>
                </a:cxn>
                <a:cxn ang="0">
                  <a:pos x="34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54" y="4"/>
                </a:cxn>
              </a:cxnLst>
              <a:rect l="0" t="0" r="r" b="b"/>
              <a:pathLst>
                <a:path w="54" h="12">
                  <a:moveTo>
                    <a:pt x="54" y="4"/>
                  </a:moveTo>
                  <a:lnTo>
                    <a:pt x="34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54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51" name="Freeform 6427"/>
            <p:cNvSpPr>
              <a:spLocks/>
            </p:cNvSpPr>
            <p:nvPr/>
          </p:nvSpPr>
          <p:spPr bwMode="auto">
            <a:xfrm>
              <a:off x="3774" y="1418"/>
              <a:ext cx="56" cy="12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4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56" y="6"/>
                </a:cxn>
              </a:cxnLst>
              <a:rect l="0" t="0" r="r" b="b"/>
              <a:pathLst>
                <a:path w="56" h="12">
                  <a:moveTo>
                    <a:pt x="56" y="6"/>
                  </a:moveTo>
                  <a:lnTo>
                    <a:pt x="34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007330"/>
            </a:solidFill>
            <a:ln w="0">
              <a:solidFill>
                <a:srgbClr val="00733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52" name="Freeform 6428"/>
            <p:cNvSpPr>
              <a:spLocks/>
            </p:cNvSpPr>
            <p:nvPr/>
          </p:nvSpPr>
          <p:spPr bwMode="auto">
            <a:xfrm>
              <a:off x="3774" y="1418"/>
              <a:ext cx="56" cy="12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4" y="0"/>
                </a:cxn>
                <a:cxn ang="0">
                  <a:pos x="0" y="6"/>
                </a:cxn>
                <a:cxn ang="0">
                  <a:pos x="22" y="12"/>
                </a:cxn>
                <a:cxn ang="0">
                  <a:pos x="56" y="6"/>
                </a:cxn>
              </a:cxnLst>
              <a:rect l="0" t="0" r="r" b="b"/>
              <a:pathLst>
                <a:path w="56" h="12">
                  <a:moveTo>
                    <a:pt x="56" y="6"/>
                  </a:moveTo>
                  <a:lnTo>
                    <a:pt x="34" y="0"/>
                  </a:lnTo>
                  <a:lnTo>
                    <a:pt x="0" y="6"/>
                  </a:lnTo>
                  <a:lnTo>
                    <a:pt x="22" y="12"/>
                  </a:lnTo>
                  <a:lnTo>
                    <a:pt x="5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53" name="Freeform 6429"/>
            <p:cNvSpPr>
              <a:spLocks/>
            </p:cNvSpPr>
            <p:nvPr/>
          </p:nvSpPr>
          <p:spPr bwMode="auto">
            <a:xfrm>
              <a:off x="3740" y="1424"/>
              <a:ext cx="56" cy="12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4" y="0"/>
                </a:cxn>
                <a:cxn ang="0">
                  <a:pos x="0" y="4"/>
                </a:cxn>
                <a:cxn ang="0">
                  <a:pos x="20" y="12"/>
                </a:cxn>
                <a:cxn ang="0">
                  <a:pos x="56" y="6"/>
                </a:cxn>
              </a:cxnLst>
              <a:rect l="0" t="0" r="r" b="b"/>
              <a:pathLst>
                <a:path w="56" h="12">
                  <a:moveTo>
                    <a:pt x="56" y="6"/>
                  </a:moveTo>
                  <a:lnTo>
                    <a:pt x="34" y="0"/>
                  </a:lnTo>
                  <a:lnTo>
                    <a:pt x="0" y="4"/>
                  </a:lnTo>
                  <a:lnTo>
                    <a:pt x="20" y="12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007527"/>
            </a:solidFill>
            <a:ln w="0">
              <a:solidFill>
                <a:srgbClr val="00752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54" name="Freeform 6430"/>
            <p:cNvSpPr>
              <a:spLocks/>
            </p:cNvSpPr>
            <p:nvPr/>
          </p:nvSpPr>
          <p:spPr bwMode="auto">
            <a:xfrm>
              <a:off x="3740" y="1424"/>
              <a:ext cx="56" cy="12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4" y="0"/>
                </a:cxn>
                <a:cxn ang="0">
                  <a:pos x="0" y="4"/>
                </a:cxn>
                <a:cxn ang="0">
                  <a:pos x="20" y="12"/>
                </a:cxn>
                <a:cxn ang="0">
                  <a:pos x="56" y="6"/>
                </a:cxn>
              </a:cxnLst>
              <a:rect l="0" t="0" r="r" b="b"/>
              <a:pathLst>
                <a:path w="56" h="12">
                  <a:moveTo>
                    <a:pt x="56" y="6"/>
                  </a:moveTo>
                  <a:lnTo>
                    <a:pt x="34" y="0"/>
                  </a:lnTo>
                  <a:lnTo>
                    <a:pt x="0" y="4"/>
                  </a:lnTo>
                  <a:lnTo>
                    <a:pt x="20" y="12"/>
                  </a:lnTo>
                  <a:lnTo>
                    <a:pt x="5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55" name="Freeform 6431"/>
            <p:cNvSpPr>
              <a:spLocks/>
            </p:cNvSpPr>
            <p:nvPr/>
          </p:nvSpPr>
          <p:spPr bwMode="auto">
            <a:xfrm>
              <a:off x="3704" y="1428"/>
              <a:ext cx="56" cy="12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36" y="0"/>
                </a:cxn>
                <a:cxn ang="0">
                  <a:pos x="0" y="4"/>
                </a:cxn>
                <a:cxn ang="0">
                  <a:pos x="20" y="12"/>
                </a:cxn>
                <a:cxn ang="0">
                  <a:pos x="56" y="8"/>
                </a:cxn>
              </a:cxnLst>
              <a:rect l="0" t="0" r="r" b="b"/>
              <a:pathLst>
                <a:path w="56" h="12">
                  <a:moveTo>
                    <a:pt x="56" y="8"/>
                  </a:moveTo>
                  <a:lnTo>
                    <a:pt x="36" y="0"/>
                  </a:lnTo>
                  <a:lnTo>
                    <a:pt x="0" y="4"/>
                  </a:lnTo>
                  <a:lnTo>
                    <a:pt x="20" y="12"/>
                  </a:lnTo>
                  <a:lnTo>
                    <a:pt x="56" y="8"/>
                  </a:lnTo>
                  <a:close/>
                </a:path>
              </a:pathLst>
            </a:custGeom>
            <a:solidFill>
              <a:srgbClr val="00761C"/>
            </a:solidFill>
            <a:ln w="0">
              <a:solidFill>
                <a:srgbClr val="00761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56" name="Freeform 6432"/>
            <p:cNvSpPr>
              <a:spLocks/>
            </p:cNvSpPr>
            <p:nvPr/>
          </p:nvSpPr>
          <p:spPr bwMode="auto">
            <a:xfrm>
              <a:off x="3704" y="1428"/>
              <a:ext cx="56" cy="12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36" y="0"/>
                </a:cxn>
                <a:cxn ang="0">
                  <a:pos x="0" y="4"/>
                </a:cxn>
                <a:cxn ang="0">
                  <a:pos x="20" y="12"/>
                </a:cxn>
                <a:cxn ang="0">
                  <a:pos x="56" y="8"/>
                </a:cxn>
              </a:cxnLst>
              <a:rect l="0" t="0" r="r" b="b"/>
              <a:pathLst>
                <a:path w="56" h="12">
                  <a:moveTo>
                    <a:pt x="56" y="8"/>
                  </a:moveTo>
                  <a:lnTo>
                    <a:pt x="36" y="0"/>
                  </a:lnTo>
                  <a:lnTo>
                    <a:pt x="0" y="4"/>
                  </a:lnTo>
                  <a:lnTo>
                    <a:pt x="20" y="12"/>
                  </a:lnTo>
                  <a:lnTo>
                    <a:pt x="5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57" name="Freeform 6433"/>
            <p:cNvSpPr>
              <a:spLocks/>
            </p:cNvSpPr>
            <p:nvPr/>
          </p:nvSpPr>
          <p:spPr bwMode="auto">
            <a:xfrm>
              <a:off x="3668" y="1432"/>
              <a:ext cx="56" cy="10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36" y="0"/>
                </a:cxn>
                <a:cxn ang="0">
                  <a:pos x="0" y="4"/>
                </a:cxn>
                <a:cxn ang="0">
                  <a:pos x="20" y="10"/>
                </a:cxn>
                <a:cxn ang="0">
                  <a:pos x="56" y="8"/>
                </a:cxn>
              </a:cxnLst>
              <a:rect l="0" t="0" r="r" b="b"/>
              <a:pathLst>
                <a:path w="56" h="10">
                  <a:moveTo>
                    <a:pt x="56" y="8"/>
                  </a:moveTo>
                  <a:lnTo>
                    <a:pt x="36" y="0"/>
                  </a:lnTo>
                  <a:lnTo>
                    <a:pt x="0" y="4"/>
                  </a:lnTo>
                  <a:lnTo>
                    <a:pt x="20" y="10"/>
                  </a:lnTo>
                  <a:lnTo>
                    <a:pt x="56" y="8"/>
                  </a:lnTo>
                  <a:close/>
                </a:path>
              </a:pathLst>
            </a:custGeom>
            <a:solidFill>
              <a:srgbClr val="007515"/>
            </a:solidFill>
            <a:ln w="0">
              <a:solidFill>
                <a:srgbClr val="00751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58" name="Freeform 6434"/>
            <p:cNvSpPr>
              <a:spLocks/>
            </p:cNvSpPr>
            <p:nvPr/>
          </p:nvSpPr>
          <p:spPr bwMode="auto">
            <a:xfrm>
              <a:off x="3668" y="1432"/>
              <a:ext cx="56" cy="10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36" y="0"/>
                </a:cxn>
                <a:cxn ang="0">
                  <a:pos x="0" y="4"/>
                </a:cxn>
                <a:cxn ang="0">
                  <a:pos x="20" y="10"/>
                </a:cxn>
                <a:cxn ang="0">
                  <a:pos x="56" y="8"/>
                </a:cxn>
              </a:cxnLst>
              <a:rect l="0" t="0" r="r" b="b"/>
              <a:pathLst>
                <a:path w="56" h="10">
                  <a:moveTo>
                    <a:pt x="56" y="8"/>
                  </a:moveTo>
                  <a:lnTo>
                    <a:pt x="36" y="0"/>
                  </a:lnTo>
                  <a:lnTo>
                    <a:pt x="0" y="4"/>
                  </a:lnTo>
                  <a:lnTo>
                    <a:pt x="20" y="10"/>
                  </a:lnTo>
                  <a:lnTo>
                    <a:pt x="5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59" name="Freeform 6435"/>
            <p:cNvSpPr>
              <a:spLocks/>
            </p:cNvSpPr>
            <p:nvPr/>
          </p:nvSpPr>
          <p:spPr bwMode="auto">
            <a:xfrm>
              <a:off x="3632" y="1436"/>
              <a:ext cx="56" cy="10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6" y="0"/>
                </a:cxn>
                <a:cxn ang="0">
                  <a:pos x="0" y="4"/>
                </a:cxn>
                <a:cxn ang="0">
                  <a:pos x="20" y="10"/>
                </a:cxn>
                <a:cxn ang="0">
                  <a:pos x="56" y="6"/>
                </a:cxn>
              </a:cxnLst>
              <a:rect l="0" t="0" r="r" b="b"/>
              <a:pathLst>
                <a:path w="56" h="10">
                  <a:moveTo>
                    <a:pt x="56" y="6"/>
                  </a:moveTo>
                  <a:lnTo>
                    <a:pt x="36" y="0"/>
                  </a:lnTo>
                  <a:lnTo>
                    <a:pt x="0" y="4"/>
                  </a:lnTo>
                  <a:lnTo>
                    <a:pt x="20" y="10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007314"/>
            </a:solidFill>
            <a:ln w="0">
              <a:solidFill>
                <a:srgbClr val="00731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60" name="Freeform 6436"/>
            <p:cNvSpPr>
              <a:spLocks/>
            </p:cNvSpPr>
            <p:nvPr/>
          </p:nvSpPr>
          <p:spPr bwMode="auto">
            <a:xfrm>
              <a:off x="3632" y="1436"/>
              <a:ext cx="56" cy="10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36" y="0"/>
                </a:cxn>
                <a:cxn ang="0">
                  <a:pos x="0" y="4"/>
                </a:cxn>
                <a:cxn ang="0">
                  <a:pos x="20" y="10"/>
                </a:cxn>
                <a:cxn ang="0">
                  <a:pos x="56" y="6"/>
                </a:cxn>
              </a:cxnLst>
              <a:rect l="0" t="0" r="r" b="b"/>
              <a:pathLst>
                <a:path w="56" h="10">
                  <a:moveTo>
                    <a:pt x="56" y="6"/>
                  </a:moveTo>
                  <a:lnTo>
                    <a:pt x="36" y="0"/>
                  </a:lnTo>
                  <a:lnTo>
                    <a:pt x="0" y="4"/>
                  </a:lnTo>
                  <a:lnTo>
                    <a:pt x="20" y="10"/>
                  </a:lnTo>
                  <a:lnTo>
                    <a:pt x="56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61" name="Freeform 6437"/>
            <p:cNvSpPr>
              <a:spLocks/>
            </p:cNvSpPr>
            <p:nvPr/>
          </p:nvSpPr>
          <p:spPr bwMode="auto">
            <a:xfrm>
              <a:off x="3594" y="1440"/>
              <a:ext cx="58" cy="10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8" y="0"/>
                </a:cxn>
                <a:cxn ang="0">
                  <a:pos x="0" y="4"/>
                </a:cxn>
                <a:cxn ang="0">
                  <a:pos x="20" y="10"/>
                </a:cxn>
                <a:cxn ang="0">
                  <a:pos x="58" y="6"/>
                </a:cxn>
              </a:cxnLst>
              <a:rect l="0" t="0" r="r" b="b"/>
              <a:pathLst>
                <a:path w="58" h="10">
                  <a:moveTo>
                    <a:pt x="58" y="6"/>
                  </a:moveTo>
                  <a:lnTo>
                    <a:pt x="38" y="0"/>
                  </a:lnTo>
                  <a:lnTo>
                    <a:pt x="0" y="4"/>
                  </a:lnTo>
                  <a:lnTo>
                    <a:pt x="20" y="10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00711A"/>
            </a:solidFill>
            <a:ln w="0">
              <a:solidFill>
                <a:srgbClr val="00711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62" name="Freeform 6438"/>
            <p:cNvSpPr>
              <a:spLocks/>
            </p:cNvSpPr>
            <p:nvPr/>
          </p:nvSpPr>
          <p:spPr bwMode="auto">
            <a:xfrm>
              <a:off x="3594" y="1440"/>
              <a:ext cx="58" cy="10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8" y="0"/>
                </a:cxn>
                <a:cxn ang="0">
                  <a:pos x="0" y="4"/>
                </a:cxn>
                <a:cxn ang="0">
                  <a:pos x="20" y="10"/>
                </a:cxn>
                <a:cxn ang="0">
                  <a:pos x="58" y="6"/>
                </a:cxn>
              </a:cxnLst>
              <a:rect l="0" t="0" r="r" b="b"/>
              <a:pathLst>
                <a:path w="58" h="10">
                  <a:moveTo>
                    <a:pt x="58" y="6"/>
                  </a:moveTo>
                  <a:lnTo>
                    <a:pt x="38" y="0"/>
                  </a:lnTo>
                  <a:lnTo>
                    <a:pt x="0" y="4"/>
                  </a:lnTo>
                  <a:lnTo>
                    <a:pt x="20" y="10"/>
                  </a:lnTo>
                  <a:lnTo>
                    <a:pt x="5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63" name="Freeform 6439"/>
            <p:cNvSpPr>
              <a:spLocks/>
            </p:cNvSpPr>
            <p:nvPr/>
          </p:nvSpPr>
          <p:spPr bwMode="auto">
            <a:xfrm>
              <a:off x="3556" y="1444"/>
              <a:ext cx="58" cy="12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8" y="0"/>
                </a:cxn>
                <a:cxn ang="0">
                  <a:pos x="0" y="6"/>
                </a:cxn>
                <a:cxn ang="0">
                  <a:pos x="20" y="12"/>
                </a:cxn>
                <a:cxn ang="0">
                  <a:pos x="58" y="6"/>
                </a:cxn>
              </a:cxnLst>
              <a:rect l="0" t="0" r="r" b="b"/>
              <a:pathLst>
                <a:path w="58" h="12">
                  <a:moveTo>
                    <a:pt x="58" y="6"/>
                  </a:moveTo>
                  <a:lnTo>
                    <a:pt x="38" y="0"/>
                  </a:lnTo>
                  <a:lnTo>
                    <a:pt x="0" y="6"/>
                  </a:lnTo>
                  <a:lnTo>
                    <a:pt x="20" y="12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006E28"/>
            </a:solidFill>
            <a:ln w="0">
              <a:solidFill>
                <a:srgbClr val="006E2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64" name="Freeform 6440"/>
            <p:cNvSpPr>
              <a:spLocks/>
            </p:cNvSpPr>
            <p:nvPr/>
          </p:nvSpPr>
          <p:spPr bwMode="auto">
            <a:xfrm>
              <a:off x="3556" y="1444"/>
              <a:ext cx="58" cy="12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38" y="0"/>
                </a:cxn>
                <a:cxn ang="0">
                  <a:pos x="0" y="6"/>
                </a:cxn>
                <a:cxn ang="0">
                  <a:pos x="20" y="12"/>
                </a:cxn>
                <a:cxn ang="0">
                  <a:pos x="58" y="6"/>
                </a:cxn>
              </a:cxnLst>
              <a:rect l="0" t="0" r="r" b="b"/>
              <a:pathLst>
                <a:path w="58" h="12">
                  <a:moveTo>
                    <a:pt x="58" y="6"/>
                  </a:moveTo>
                  <a:lnTo>
                    <a:pt x="38" y="0"/>
                  </a:lnTo>
                  <a:lnTo>
                    <a:pt x="0" y="6"/>
                  </a:lnTo>
                  <a:lnTo>
                    <a:pt x="20" y="12"/>
                  </a:lnTo>
                  <a:lnTo>
                    <a:pt x="5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65" name="Freeform 6441"/>
            <p:cNvSpPr>
              <a:spLocks/>
            </p:cNvSpPr>
            <p:nvPr/>
          </p:nvSpPr>
          <p:spPr bwMode="auto">
            <a:xfrm>
              <a:off x="4542" y="1294"/>
              <a:ext cx="46" cy="8"/>
            </a:xfrm>
            <a:custGeom>
              <a:avLst/>
              <a:gdLst/>
              <a:ahLst/>
              <a:cxnLst>
                <a:cxn ang="0">
                  <a:pos x="46" y="4"/>
                </a:cxn>
                <a:cxn ang="0">
                  <a:pos x="22" y="0"/>
                </a:cxn>
                <a:cxn ang="0">
                  <a:pos x="0" y="4"/>
                </a:cxn>
                <a:cxn ang="0">
                  <a:pos x="24" y="8"/>
                </a:cxn>
                <a:cxn ang="0">
                  <a:pos x="46" y="4"/>
                </a:cxn>
              </a:cxnLst>
              <a:rect l="0" t="0" r="r" b="b"/>
              <a:pathLst>
                <a:path w="46" h="8">
                  <a:moveTo>
                    <a:pt x="46" y="4"/>
                  </a:moveTo>
                  <a:lnTo>
                    <a:pt x="22" y="0"/>
                  </a:lnTo>
                  <a:lnTo>
                    <a:pt x="0" y="4"/>
                  </a:lnTo>
                  <a:lnTo>
                    <a:pt x="24" y="8"/>
                  </a:lnTo>
                  <a:lnTo>
                    <a:pt x="46" y="4"/>
                  </a:lnTo>
                  <a:close/>
                </a:path>
              </a:pathLst>
            </a:custGeom>
            <a:solidFill>
              <a:srgbClr val="006E28"/>
            </a:solidFill>
            <a:ln w="0">
              <a:solidFill>
                <a:srgbClr val="006E2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66" name="Freeform 6442"/>
            <p:cNvSpPr>
              <a:spLocks/>
            </p:cNvSpPr>
            <p:nvPr/>
          </p:nvSpPr>
          <p:spPr bwMode="auto">
            <a:xfrm>
              <a:off x="4542" y="1294"/>
              <a:ext cx="46" cy="8"/>
            </a:xfrm>
            <a:custGeom>
              <a:avLst/>
              <a:gdLst/>
              <a:ahLst/>
              <a:cxnLst>
                <a:cxn ang="0">
                  <a:pos x="46" y="4"/>
                </a:cxn>
                <a:cxn ang="0">
                  <a:pos x="22" y="0"/>
                </a:cxn>
                <a:cxn ang="0">
                  <a:pos x="0" y="4"/>
                </a:cxn>
                <a:cxn ang="0">
                  <a:pos x="24" y="8"/>
                </a:cxn>
                <a:cxn ang="0">
                  <a:pos x="46" y="4"/>
                </a:cxn>
              </a:cxnLst>
              <a:rect l="0" t="0" r="r" b="b"/>
              <a:pathLst>
                <a:path w="46" h="8">
                  <a:moveTo>
                    <a:pt x="46" y="4"/>
                  </a:moveTo>
                  <a:lnTo>
                    <a:pt x="22" y="0"/>
                  </a:lnTo>
                  <a:lnTo>
                    <a:pt x="0" y="4"/>
                  </a:lnTo>
                  <a:lnTo>
                    <a:pt x="24" y="8"/>
                  </a:lnTo>
                  <a:lnTo>
                    <a:pt x="46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67" name="Freeform 6443"/>
            <p:cNvSpPr>
              <a:spLocks/>
            </p:cNvSpPr>
            <p:nvPr/>
          </p:nvSpPr>
          <p:spPr bwMode="auto">
            <a:xfrm>
              <a:off x="4520" y="1298"/>
              <a:ext cx="46" cy="8"/>
            </a:xfrm>
            <a:custGeom>
              <a:avLst/>
              <a:gdLst/>
              <a:ahLst/>
              <a:cxnLst>
                <a:cxn ang="0">
                  <a:pos x="46" y="4"/>
                </a:cxn>
                <a:cxn ang="0">
                  <a:pos x="22" y="0"/>
                </a:cxn>
                <a:cxn ang="0">
                  <a:pos x="0" y="4"/>
                </a:cxn>
                <a:cxn ang="0">
                  <a:pos x="22" y="8"/>
                </a:cxn>
                <a:cxn ang="0">
                  <a:pos x="46" y="4"/>
                </a:cxn>
              </a:cxnLst>
              <a:rect l="0" t="0" r="r" b="b"/>
              <a:pathLst>
                <a:path w="46" h="8">
                  <a:moveTo>
                    <a:pt x="46" y="4"/>
                  </a:moveTo>
                  <a:lnTo>
                    <a:pt x="22" y="0"/>
                  </a:lnTo>
                  <a:lnTo>
                    <a:pt x="0" y="4"/>
                  </a:lnTo>
                  <a:lnTo>
                    <a:pt x="22" y="8"/>
                  </a:lnTo>
                  <a:lnTo>
                    <a:pt x="46" y="4"/>
                  </a:lnTo>
                  <a:close/>
                </a:path>
              </a:pathLst>
            </a:custGeom>
            <a:solidFill>
              <a:srgbClr val="006E28"/>
            </a:solidFill>
            <a:ln w="0">
              <a:solidFill>
                <a:srgbClr val="006E2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68" name="Freeform 6444"/>
            <p:cNvSpPr>
              <a:spLocks/>
            </p:cNvSpPr>
            <p:nvPr/>
          </p:nvSpPr>
          <p:spPr bwMode="auto">
            <a:xfrm>
              <a:off x="4520" y="1298"/>
              <a:ext cx="46" cy="8"/>
            </a:xfrm>
            <a:custGeom>
              <a:avLst/>
              <a:gdLst/>
              <a:ahLst/>
              <a:cxnLst>
                <a:cxn ang="0">
                  <a:pos x="46" y="4"/>
                </a:cxn>
                <a:cxn ang="0">
                  <a:pos x="22" y="0"/>
                </a:cxn>
                <a:cxn ang="0">
                  <a:pos x="0" y="4"/>
                </a:cxn>
                <a:cxn ang="0">
                  <a:pos x="22" y="8"/>
                </a:cxn>
                <a:cxn ang="0">
                  <a:pos x="46" y="4"/>
                </a:cxn>
              </a:cxnLst>
              <a:rect l="0" t="0" r="r" b="b"/>
              <a:pathLst>
                <a:path w="46" h="8">
                  <a:moveTo>
                    <a:pt x="46" y="4"/>
                  </a:moveTo>
                  <a:lnTo>
                    <a:pt x="22" y="0"/>
                  </a:lnTo>
                  <a:lnTo>
                    <a:pt x="0" y="4"/>
                  </a:lnTo>
                  <a:lnTo>
                    <a:pt x="22" y="8"/>
                  </a:lnTo>
                  <a:lnTo>
                    <a:pt x="46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69" name="Freeform 6445"/>
            <p:cNvSpPr>
              <a:spLocks/>
            </p:cNvSpPr>
            <p:nvPr/>
          </p:nvSpPr>
          <p:spPr bwMode="auto">
            <a:xfrm>
              <a:off x="4498" y="1302"/>
              <a:ext cx="44" cy="6"/>
            </a:xfrm>
            <a:custGeom>
              <a:avLst/>
              <a:gdLst/>
              <a:ahLst/>
              <a:cxnLst>
                <a:cxn ang="0">
                  <a:pos x="44" y="4"/>
                </a:cxn>
                <a:cxn ang="0">
                  <a:pos x="22" y="0"/>
                </a:cxn>
                <a:cxn ang="0">
                  <a:pos x="0" y="4"/>
                </a:cxn>
                <a:cxn ang="0">
                  <a:pos x="22" y="6"/>
                </a:cxn>
                <a:cxn ang="0">
                  <a:pos x="44" y="4"/>
                </a:cxn>
              </a:cxnLst>
              <a:rect l="0" t="0" r="r" b="b"/>
              <a:pathLst>
                <a:path w="44" h="6">
                  <a:moveTo>
                    <a:pt x="44" y="4"/>
                  </a:moveTo>
                  <a:lnTo>
                    <a:pt x="22" y="0"/>
                  </a:lnTo>
                  <a:lnTo>
                    <a:pt x="0" y="4"/>
                  </a:lnTo>
                  <a:lnTo>
                    <a:pt x="22" y="6"/>
                  </a:lnTo>
                  <a:lnTo>
                    <a:pt x="44" y="4"/>
                  </a:lnTo>
                  <a:close/>
                </a:path>
              </a:pathLst>
            </a:custGeom>
            <a:solidFill>
              <a:srgbClr val="006E28"/>
            </a:solidFill>
            <a:ln w="0">
              <a:solidFill>
                <a:srgbClr val="006E2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70" name="Freeform 6446"/>
            <p:cNvSpPr>
              <a:spLocks/>
            </p:cNvSpPr>
            <p:nvPr/>
          </p:nvSpPr>
          <p:spPr bwMode="auto">
            <a:xfrm>
              <a:off x="4498" y="1302"/>
              <a:ext cx="44" cy="6"/>
            </a:xfrm>
            <a:custGeom>
              <a:avLst/>
              <a:gdLst/>
              <a:ahLst/>
              <a:cxnLst>
                <a:cxn ang="0">
                  <a:pos x="44" y="4"/>
                </a:cxn>
                <a:cxn ang="0">
                  <a:pos x="22" y="0"/>
                </a:cxn>
                <a:cxn ang="0">
                  <a:pos x="0" y="4"/>
                </a:cxn>
                <a:cxn ang="0">
                  <a:pos x="22" y="6"/>
                </a:cxn>
                <a:cxn ang="0">
                  <a:pos x="44" y="4"/>
                </a:cxn>
              </a:cxnLst>
              <a:rect l="0" t="0" r="r" b="b"/>
              <a:pathLst>
                <a:path w="44" h="6">
                  <a:moveTo>
                    <a:pt x="44" y="4"/>
                  </a:moveTo>
                  <a:lnTo>
                    <a:pt x="22" y="0"/>
                  </a:lnTo>
                  <a:lnTo>
                    <a:pt x="0" y="4"/>
                  </a:lnTo>
                  <a:lnTo>
                    <a:pt x="22" y="6"/>
                  </a:lnTo>
                  <a:lnTo>
                    <a:pt x="44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71" name="Freeform 6447"/>
            <p:cNvSpPr>
              <a:spLocks/>
            </p:cNvSpPr>
            <p:nvPr/>
          </p:nvSpPr>
          <p:spPr bwMode="auto">
            <a:xfrm>
              <a:off x="4474" y="1306"/>
              <a:ext cx="46" cy="6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24" y="0"/>
                </a:cxn>
                <a:cxn ang="0">
                  <a:pos x="0" y="2"/>
                </a:cxn>
                <a:cxn ang="0">
                  <a:pos x="22" y="6"/>
                </a:cxn>
                <a:cxn ang="0">
                  <a:pos x="46" y="2"/>
                </a:cxn>
              </a:cxnLst>
              <a:rect l="0" t="0" r="r" b="b"/>
              <a:pathLst>
                <a:path w="46" h="6">
                  <a:moveTo>
                    <a:pt x="46" y="2"/>
                  </a:moveTo>
                  <a:lnTo>
                    <a:pt x="24" y="0"/>
                  </a:lnTo>
                  <a:lnTo>
                    <a:pt x="0" y="2"/>
                  </a:lnTo>
                  <a:lnTo>
                    <a:pt x="22" y="6"/>
                  </a:lnTo>
                  <a:lnTo>
                    <a:pt x="46" y="2"/>
                  </a:lnTo>
                  <a:close/>
                </a:path>
              </a:pathLst>
            </a:custGeom>
            <a:solidFill>
              <a:srgbClr val="006E27"/>
            </a:solidFill>
            <a:ln w="0">
              <a:solidFill>
                <a:srgbClr val="006E2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72" name="Freeform 6448"/>
            <p:cNvSpPr>
              <a:spLocks/>
            </p:cNvSpPr>
            <p:nvPr/>
          </p:nvSpPr>
          <p:spPr bwMode="auto">
            <a:xfrm>
              <a:off x="4474" y="1306"/>
              <a:ext cx="46" cy="6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24" y="0"/>
                </a:cxn>
                <a:cxn ang="0">
                  <a:pos x="0" y="2"/>
                </a:cxn>
                <a:cxn ang="0">
                  <a:pos x="22" y="6"/>
                </a:cxn>
                <a:cxn ang="0">
                  <a:pos x="46" y="2"/>
                </a:cxn>
              </a:cxnLst>
              <a:rect l="0" t="0" r="r" b="b"/>
              <a:pathLst>
                <a:path w="46" h="6">
                  <a:moveTo>
                    <a:pt x="46" y="2"/>
                  </a:moveTo>
                  <a:lnTo>
                    <a:pt x="24" y="0"/>
                  </a:lnTo>
                  <a:lnTo>
                    <a:pt x="0" y="2"/>
                  </a:lnTo>
                  <a:lnTo>
                    <a:pt x="22" y="6"/>
                  </a:lnTo>
                  <a:lnTo>
                    <a:pt x="46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73" name="Freeform 6449"/>
            <p:cNvSpPr>
              <a:spLocks/>
            </p:cNvSpPr>
            <p:nvPr/>
          </p:nvSpPr>
          <p:spPr bwMode="auto">
            <a:xfrm>
              <a:off x="4450" y="1308"/>
              <a:ext cx="46" cy="8"/>
            </a:xfrm>
            <a:custGeom>
              <a:avLst/>
              <a:gdLst/>
              <a:ahLst/>
              <a:cxnLst>
                <a:cxn ang="0">
                  <a:pos x="46" y="4"/>
                </a:cxn>
                <a:cxn ang="0">
                  <a:pos x="24" y="0"/>
                </a:cxn>
                <a:cxn ang="0">
                  <a:pos x="0" y="4"/>
                </a:cxn>
                <a:cxn ang="0">
                  <a:pos x="24" y="8"/>
                </a:cxn>
                <a:cxn ang="0">
                  <a:pos x="46" y="4"/>
                </a:cxn>
              </a:cxnLst>
              <a:rect l="0" t="0" r="r" b="b"/>
              <a:pathLst>
                <a:path w="46" h="8">
                  <a:moveTo>
                    <a:pt x="46" y="4"/>
                  </a:moveTo>
                  <a:lnTo>
                    <a:pt x="24" y="0"/>
                  </a:lnTo>
                  <a:lnTo>
                    <a:pt x="0" y="4"/>
                  </a:lnTo>
                  <a:lnTo>
                    <a:pt x="24" y="8"/>
                  </a:lnTo>
                  <a:lnTo>
                    <a:pt x="46" y="4"/>
                  </a:lnTo>
                  <a:close/>
                </a:path>
              </a:pathLst>
            </a:custGeom>
            <a:solidFill>
              <a:srgbClr val="006E26"/>
            </a:solidFill>
            <a:ln w="0">
              <a:solidFill>
                <a:srgbClr val="006E2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74" name="Freeform 6450"/>
            <p:cNvSpPr>
              <a:spLocks/>
            </p:cNvSpPr>
            <p:nvPr/>
          </p:nvSpPr>
          <p:spPr bwMode="auto">
            <a:xfrm>
              <a:off x="4450" y="1308"/>
              <a:ext cx="46" cy="8"/>
            </a:xfrm>
            <a:custGeom>
              <a:avLst/>
              <a:gdLst/>
              <a:ahLst/>
              <a:cxnLst>
                <a:cxn ang="0">
                  <a:pos x="46" y="4"/>
                </a:cxn>
                <a:cxn ang="0">
                  <a:pos x="24" y="0"/>
                </a:cxn>
                <a:cxn ang="0">
                  <a:pos x="0" y="4"/>
                </a:cxn>
                <a:cxn ang="0">
                  <a:pos x="24" y="8"/>
                </a:cxn>
                <a:cxn ang="0">
                  <a:pos x="46" y="4"/>
                </a:cxn>
              </a:cxnLst>
              <a:rect l="0" t="0" r="r" b="b"/>
              <a:pathLst>
                <a:path w="46" h="8">
                  <a:moveTo>
                    <a:pt x="46" y="4"/>
                  </a:moveTo>
                  <a:lnTo>
                    <a:pt x="24" y="0"/>
                  </a:lnTo>
                  <a:lnTo>
                    <a:pt x="0" y="4"/>
                  </a:lnTo>
                  <a:lnTo>
                    <a:pt x="24" y="8"/>
                  </a:lnTo>
                  <a:lnTo>
                    <a:pt x="46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75" name="Freeform 6451"/>
            <p:cNvSpPr>
              <a:spLocks/>
            </p:cNvSpPr>
            <p:nvPr/>
          </p:nvSpPr>
          <p:spPr bwMode="auto">
            <a:xfrm>
              <a:off x="4426" y="1312"/>
              <a:ext cx="48" cy="8"/>
            </a:xfrm>
            <a:custGeom>
              <a:avLst/>
              <a:gdLst/>
              <a:ahLst/>
              <a:cxnLst>
                <a:cxn ang="0">
                  <a:pos x="48" y="4"/>
                </a:cxn>
                <a:cxn ang="0">
                  <a:pos x="24" y="0"/>
                </a:cxn>
                <a:cxn ang="0">
                  <a:pos x="0" y="4"/>
                </a:cxn>
                <a:cxn ang="0">
                  <a:pos x="24" y="8"/>
                </a:cxn>
                <a:cxn ang="0">
                  <a:pos x="48" y="4"/>
                </a:cxn>
              </a:cxnLst>
              <a:rect l="0" t="0" r="r" b="b"/>
              <a:pathLst>
                <a:path w="48" h="8">
                  <a:moveTo>
                    <a:pt x="48" y="4"/>
                  </a:moveTo>
                  <a:lnTo>
                    <a:pt x="24" y="0"/>
                  </a:lnTo>
                  <a:lnTo>
                    <a:pt x="0" y="4"/>
                  </a:lnTo>
                  <a:lnTo>
                    <a:pt x="24" y="8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6D24"/>
            </a:solidFill>
            <a:ln w="0">
              <a:solidFill>
                <a:srgbClr val="006D2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76" name="Freeform 6452"/>
            <p:cNvSpPr>
              <a:spLocks/>
            </p:cNvSpPr>
            <p:nvPr/>
          </p:nvSpPr>
          <p:spPr bwMode="auto">
            <a:xfrm>
              <a:off x="4426" y="1312"/>
              <a:ext cx="48" cy="8"/>
            </a:xfrm>
            <a:custGeom>
              <a:avLst/>
              <a:gdLst/>
              <a:ahLst/>
              <a:cxnLst>
                <a:cxn ang="0">
                  <a:pos x="48" y="4"/>
                </a:cxn>
                <a:cxn ang="0">
                  <a:pos x="24" y="0"/>
                </a:cxn>
                <a:cxn ang="0">
                  <a:pos x="0" y="4"/>
                </a:cxn>
                <a:cxn ang="0">
                  <a:pos x="24" y="8"/>
                </a:cxn>
                <a:cxn ang="0">
                  <a:pos x="48" y="4"/>
                </a:cxn>
              </a:cxnLst>
              <a:rect l="0" t="0" r="r" b="b"/>
              <a:pathLst>
                <a:path w="48" h="8">
                  <a:moveTo>
                    <a:pt x="48" y="4"/>
                  </a:moveTo>
                  <a:lnTo>
                    <a:pt x="24" y="0"/>
                  </a:lnTo>
                  <a:lnTo>
                    <a:pt x="0" y="4"/>
                  </a:lnTo>
                  <a:lnTo>
                    <a:pt x="24" y="8"/>
                  </a:lnTo>
                  <a:lnTo>
                    <a:pt x="48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077" name="Freeform 6453"/>
            <p:cNvSpPr>
              <a:spLocks/>
            </p:cNvSpPr>
            <p:nvPr/>
          </p:nvSpPr>
          <p:spPr bwMode="auto">
            <a:xfrm>
              <a:off x="4402" y="1316"/>
              <a:ext cx="48" cy="8"/>
            </a:xfrm>
            <a:custGeom>
              <a:avLst/>
              <a:gdLst/>
              <a:ahLst/>
              <a:cxnLst>
                <a:cxn ang="0">
                  <a:pos x="48" y="4"/>
                </a:cxn>
                <a:cxn ang="0">
                  <a:pos x="24" y="0"/>
                </a:cxn>
                <a:cxn ang="0">
                  <a:pos x="0" y="4"/>
                </a:cxn>
                <a:cxn ang="0">
                  <a:pos x="24" y="8"/>
                </a:cxn>
                <a:cxn ang="0">
                  <a:pos x="48" y="4"/>
                </a:cxn>
              </a:cxnLst>
              <a:rect l="0" t="0" r="r" b="b"/>
              <a:pathLst>
                <a:path w="48" h="8">
                  <a:moveTo>
                    <a:pt x="48" y="4"/>
                  </a:moveTo>
                  <a:lnTo>
                    <a:pt x="24" y="0"/>
                  </a:lnTo>
                  <a:lnTo>
                    <a:pt x="0" y="4"/>
                  </a:lnTo>
                  <a:lnTo>
                    <a:pt x="24" y="8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6D23"/>
            </a:solidFill>
            <a:ln w="0">
              <a:solidFill>
                <a:srgbClr val="006D2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5" name="Group 6655"/>
            <p:cNvGrpSpPr>
              <a:grpSpLocks/>
            </p:cNvGrpSpPr>
            <p:nvPr/>
          </p:nvGrpSpPr>
          <p:grpSpPr bwMode="auto">
            <a:xfrm>
              <a:off x="3576" y="1298"/>
              <a:ext cx="1082" cy="176"/>
              <a:chOff x="3576" y="1298"/>
              <a:chExt cx="1082" cy="176"/>
            </a:xfrm>
          </p:grpSpPr>
          <p:sp>
            <p:nvSpPr>
              <p:cNvPr id="161079" name="Freeform 6455"/>
              <p:cNvSpPr>
                <a:spLocks/>
              </p:cNvSpPr>
              <p:nvPr/>
            </p:nvSpPr>
            <p:spPr bwMode="auto">
              <a:xfrm>
                <a:off x="4402" y="1316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080" name="Freeform 6456"/>
              <p:cNvSpPr>
                <a:spLocks/>
              </p:cNvSpPr>
              <p:nvPr/>
            </p:nvSpPr>
            <p:spPr bwMode="auto">
              <a:xfrm>
                <a:off x="4378" y="1320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2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2" y="8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006D21"/>
              </a:solidFill>
              <a:ln w="0">
                <a:solidFill>
                  <a:srgbClr val="006D2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081" name="Freeform 6457"/>
              <p:cNvSpPr>
                <a:spLocks/>
              </p:cNvSpPr>
              <p:nvPr/>
            </p:nvSpPr>
            <p:spPr bwMode="auto">
              <a:xfrm>
                <a:off x="4378" y="1320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2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2" y="8"/>
                    </a:lnTo>
                    <a:lnTo>
                      <a:pt x="4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082" name="Freeform 6458"/>
              <p:cNvSpPr>
                <a:spLocks/>
              </p:cNvSpPr>
              <p:nvPr/>
            </p:nvSpPr>
            <p:spPr bwMode="auto">
              <a:xfrm>
                <a:off x="4354" y="1324"/>
                <a:ext cx="46" cy="6"/>
              </a:xfrm>
              <a:custGeom>
                <a:avLst/>
                <a:gdLst/>
                <a:ahLst/>
                <a:cxnLst>
                  <a:cxn ang="0">
                    <a:pos x="46" y="4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22" y="6"/>
                  </a:cxn>
                  <a:cxn ang="0">
                    <a:pos x="46" y="4"/>
                  </a:cxn>
                </a:cxnLst>
                <a:rect l="0" t="0" r="r" b="b"/>
                <a:pathLst>
                  <a:path w="46" h="6">
                    <a:moveTo>
                      <a:pt x="46" y="4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22" y="6"/>
                    </a:lnTo>
                    <a:lnTo>
                      <a:pt x="46" y="4"/>
                    </a:lnTo>
                    <a:close/>
                  </a:path>
                </a:pathLst>
              </a:custGeom>
              <a:solidFill>
                <a:srgbClr val="006C1F"/>
              </a:solidFill>
              <a:ln w="0">
                <a:solidFill>
                  <a:srgbClr val="006C1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083" name="Freeform 6459"/>
              <p:cNvSpPr>
                <a:spLocks/>
              </p:cNvSpPr>
              <p:nvPr/>
            </p:nvSpPr>
            <p:spPr bwMode="auto">
              <a:xfrm>
                <a:off x="4354" y="1324"/>
                <a:ext cx="46" cy="6"/>
              </a:xfrm>
              <a:custGeom>
                <a:avLst/>
                <a:gdLst/>
                <a:ahLst/>
                <a:cxnLst>
                  <a:cxn ang="0">
                    <a:pos x="46" y="4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22" y="6"/>
                  </a:cxn>
                  <a:cxn ang="0">
                    <a:pos x="46" y="4"/>
                  </a:cxn>
                </a:cxnLst>
                <a:rect l="0" t="0" r="r" b="b"/>
                <a:pathLst>
                  <a:path w="46" h="6">
                    <a:moveTo>
                      <a:pt x="46" y="4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22" y="6"/>
                    </a:lnTo>
                    <a:lnTo>
                      <a:pt x="4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084" name="Freeform 6460"/>
              <p:cNvSpPr>
                <a:spLocks/>
              </p:cNvSpPr>
              <p:nvPr/>
            </p:nvSpPr>
            <p:spPr bwMode="auto">
              <a:xfrm>
                <a:off x="4328" y="1326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2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2" y="8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006C1D"/>
              </a:solidFill>
              <a:ln w="0">
                <a:solidFill>
                  <a:srgbClr val="006C1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085" name="Freeform 6461"/>
              <p:cNvSpPr>
                <a:spLocks/>
              </p:cNvSpPr>
              <p:nvPr/>
            </p:nvSpPr>
            <p:spPr bwMode="auto">
              <a:xfrm>
                <a:off x="4328" y="1326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2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2" y="8"/>
                    </a:lnTo>
                    <a:lnTo>
                      <a:pt x="4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086" name="Freeform 6462"/>
              <p:cNvSpPr>
                <a:spLocks/>
              </p:cNvSpPr>
              <p:nvPr/>
            </p:nvSpPr>
            <p:spPr bwMode="auto">
              <a:xfrm>
                <a:off x="4302" y="1330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2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2" y="8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006B1C"/>
              </a:solidFill>
              <a:ln w="0">
                <a:solidFill>
                  <a:srgbClr val="006B1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087" name="Freeform 6463"/>
              <p:cNvSpPr>
                <a:spLocks/>
              </p:cNvSpPr>
              <p:nvPr/>
            </p:nvSpPr>
            <p:spPr bwMode="auto">
              <a:xfrm>
                <a:off x="4302" y="1330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2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2" y="8"/>
                    </a:lnTo>
                    <a:lnTo>
                      <a:pt x="4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088" name="Freeform 6464"/>
              <p:cNvSpPr>
                <a:spLocks/>
              </p:cNvSpPr>
              <p:nvPr/>
            </p:nvSpPr>
            <p:spPr bwMode="auto">
              <a:xfrm>
                <a:off x="4276" y="1334"/>
                <a:ext cx="48" cy="6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22" y="6"/>
                  </a:cxn>
                  <a:cxn ang="0">
                    <a:pos x="48" y="4"/>
                  </a:cxn>
                </a:cxnLst>
                <a:rect l="0" t="0" r="r" b="b"/>
                <a:pathLst>
                  <a:path w="48" h="6">
                    <a:moveTo>
                      <a:pt x="48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22" y="6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006B1B"/>
              </a:solidFill>
              <a:ln w="0">
                <a:solidFill>
                  <a:srgbClr val="006B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089" name="Freeform 6465"/>
              <p:cNvSpPr>
                <a:spLocks/>
              </p:cNvSpPr>
              <p:nvPr/>
            </p:nvSpPr>
            <p:spPr bwMode="auto">
              <a:xfrm>
                <a:off x="4276" y="1334"/>
                <a:ext cx="48" cy="6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22" y="6"/>
                  </a:cxn>
                  <a:cxn ang="0">
                    <a:pos x="48" y="4"/>
                  </a:cxn>
                </a:cxnLst>
                <a:rect l="0" t="0" r="r" b="b"/>
                <a:pathLst>
                  <a:path w="48" h="6">
                    <a:moveTo>
                      <a:pt x="48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22" y="6"/>
                    </a:lnTo>
                    <a:lnTo>
                      <a:pt x="4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090" name="Freeform 6466"/>
              <p:cNvSpPr>
                <a:spLocks/>
              </p:cNvSpPr>
              <p:nvPr/>
            </p:nvSpPr>
            <p:spPr bwMode="auto">
              <a:xfrm>
                <a:off x="4250" y="1336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2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2" y="8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006A1B"/>
              </a:solidFill>
              <a:ln w="0">
                <a:solidFill>
                  <a:srgbClr val="006A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091" name="Freeform 6467"/>
              <p:cNvSpPr>
                <a:spLocks/>
              </p:cNvSpPr>
              <p:nvPr/>
            </p:nvSpPr>
            <p:spPr bwMode="auto">
              <a:xfrm>
                <a:off x="4250" y="1336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2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2" y="8"/>
                    </a:lnTo>
                    <a:lnTo>
                      <a:pt x="4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092" name="Freeform 6468"/>
              <p:cNvSpPr>
                <a:spLocks/>
              </p:cNvSpPr>
              <p:nvPr/>
            </p:nvSpPr>
            <p:spPr bwMode="auto">
              <a:xfrm>
                <a:off x="4222" y="1340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2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2" y="8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006A1C"/>
              </a:solidFill>
              <a:ln w="0">
                <a:solidFill>
                  <a:srgbClr val="006A1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093" name="Freeform 6469"/>
              <p:cNvSpPr>
                <a:spLocks/>
              </p:cNvSpPr>
              <p:nvPr/>
            </p:nvSpPr>
            <p:spPr bwMode="auto">
              <a:xfrm>
                <a:off x="4222" y="1340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2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2" y="8"/>
                    </a:lnTo>
                    <a:lnTo>
                      <a:pt x="5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094" name="Freeform 6470"/>
              <p:cNvSpPr>
                <a:spLocks/>
              </p:cNvSpPr>
              <p:nvPr/>
            </p:nvSpPr>
            <p:spPr bwMode="auto">
              <a:xfrm>
                <a:off x="4196" y="1344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2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2" y="8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00691D"/>
              </a:solidFill>
              <a:ln w="0">
                <a:solidFill>
                  <a:srgbClr val="00691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095" name="Freeform 6471"/>
              <p:cNvSpPr>
                <a:spLocks/>
              </p:cNvSpPr>
              <p:nvPr/>
            </p:nvSpPr>
            <p:spPr bwMode="auto">
              <a:xfrm>
                <a:off x="4196" y="1344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2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2" y="8"/>
                    </a:lnTo>
                    <a:lnTo>
                      <a:pt x="4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096" name="Freeform 6472"/>
              <p:cNvSpPr>
                <a:spLocks/>
              </p:cNvSpPr>
              <p:nvPr/>
            </p:nvSpPr>
            <p:spPr bwMode="auto">
              <a:xfrm>
                <a:off x="4168" y="1348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2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2" y="8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006920"/>
              </a:solidFill>
              <a:ln w="0">
                <a:solidFill>
                  <a:srgbClr val="00692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097" name="Freeform 6473"/>
              <p:cNvSpPr>
                <a:spLocks/>
              </p:cNvSpPr>
              <p:nvPr/>
            </p:nvSpPr>
            <p:spPr bwMode="auto">
              <a:xfrm>
                <a:off x="4168" y="1348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2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2" y="8"/>
                    </a:lnTo>
                    <a:lnTo>
                      <a:pt x="5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098" name="Freeform 6474"/>
              <p:cNvSpPr>
                <a:spLocks/>
              </p:cNvSpPr>
              <p:nvPr/>
            </p:nvSpPr>
            <p:spPr bwMode="auto">
              <a:xfrm>
                <a:off x="4138" y="1352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30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30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823"/>
              </a:solidFill>
              <a:ln w="0">
                <a:solidFill>
                  <a:srgbClr val="00682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099" name="Freeform 6475"/>
              <p:cNvSpPr>
                <a:spLocks/>
              </p:cNvSpPr>
              <p:nvPr/>
            </p:nvSpPr>
            <p:spPr bwMode="auto">
              <a:xfrm>
                <a:off x="4138" y="1352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30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30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00" name="Freeform 6476"/>
              <p:cNvSpPr>
                <a:spLocks/>
              </p:cNvSpPr>
              <p:nvPr/>
            </p:nvSpPr>
            <p:spPr bwMode="auto">
              <a:xfrm>
                <a:off x="4110" y="1356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2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2" y="8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827"/>
              </a:solidFill>
              <a:ln w="0">
                <a:solidFill>
                  <a:srgbClr val="00682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01" name="Freeform 6477"/>
              <p:cNvSpPr>
                <a:spLocks/>
              </p:cNvSpPr>
              <p:nvPr/>
            </p:nvSpPr>
            <p:spPr bwMode="auto">
              <a:xfrm>
                <a:off x="4110" y="1356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2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2" y="8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02" name="Freeform 6478"/>
              <p:cNvSpPr>
                <a:spLocks/>
              </p:cNvSpPr>
              <p:nvPr/>
            </p:nvSpPr>
            <p:spPr bwMode="auto">
              <a:xfrm>
                <a:off x="4080" y="1360"/>
                <a:ext cx="52" cy="10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24" y="10"/>
                  </a:cxn>
                  <a:cxn ang="0">
                    <a:pos x="52" y="4"/>
                  </a:cxn>
                </a:cxnLst>
                <a:rect l="0" t="0" r="r" b="b"/>
                <a:pathLst>
                  <a:path w="52" h="10">
                    <a:moveTo>
                      <a:pt x="52" y="4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24" y="10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82C"/>
              </a:solidFill>
              <a:ln w="0">
                <a:solidFill>
                  <a:srgbClr val="0068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03" name="Freeform 6479"/>
              <p:cNvSpPr>
                <a:spLocks/>
              </p:cNvSpPr>
              <p:nvPr/>
            </p:nvSpPr>
            <p:spPr bwMode="auto">
              <a:xfrm>
                <a:off x="4080" y="1360"/>
                <a:ext cx="52" cy="10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24" y="10"/>
                  </a:cxn>
                  <a:cxn ang="0">
                    <a:pos x="52" y="4"/>
                  </a:cxn>
                </a:cxnLst>
                <a:rect l="0" t="0" r="r" b="b"/>
                <a:pathLst>
                  <a:path w="52" h="10">
                    <a:moveTo>
                      <a:pt x="52" y="4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24" y="10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04" name="Freeform 6480"/>
              <p:cNvSpPr>
                <a:spLocks/>
              </p:cNvSpPr>
              <p:nvPr/>
            </p:nvSpPr>
            <p:spPr bwMode="auto">
              <a:xfrm>
                <a:off x="4052" y="1366"/>
                <a:ext cx="52" cy="10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8" y="0"/>
                  </a:cxn>
                  <a:cxn ang="0">
                    <a:pos x="0" y="6"/>
                  </a:cxn>
                  <a:cxn ang="0">
                    <a:pos x="22" y="10"/>
                  </a:cxn>
                  <a:cxn ang="0">
                    <a:pos x="52" y="4"/>
                  </a:cxn>
                </a:cxnLst>
                <a:rect l="0" t="0" r="r" b="b"/>
                <a:pathLst>
                  <a:path w="52" h="10">
                    <a:moveTo>
                      <a:pt x="52" y="4"/>
                    </a:moveTo>
                    <a:lnTo>
                      <a:pt x="28" y="0"/>
                    </a:lnTo>
                    <a:lnTo>
                      <a:pt x="0" y="6"/>
                    </a:lnTo>
                    <a:lnTo>
                      <a:pt x="22" y="10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831"/>
              </a:solidFill>
              <a:ln w="0">
                <a:solidFill>
                  <a:srgbClr val="00683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05" name="Freeform 6481"/>
              <p:cNvSpPr>
                <a:spLocks/>
              </p:cNvSpPr>
              <p:nvPr/>
            </p:nvSpPr>
            <p:spPr bwMode="auto">
              <a:xfrm>
                <a:off x="4052" y="1366"/>
                <a:ext cx="52" cy="10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8" y="0"/>
                  </a:cxn>
                  <a:cxn ang="0">
                    <a:pos x="0" y="6"/>
                  </a:cxn>
                  <a:cxn ang="0">
                    <a:pos x="22" y="10"/>
                  </a:cxn>
                  <a:cxn ang="0">
                    <a:pos x="52" y="4"/>
                  </a:cxn>
                </a:cxnLst>
                <a:rect l="0" t="0" r="r" b="b"/>
                <a:pathLst>
                  <a:path w="52" h="10">
                    <a:moveTo>
                      <a:pt x="52" y="4"/>
                    </a:moveTo>
                    <a:lnTo>
                      <a:pt x="28" y="0"/>
                    </a:lnTo>
                    <a:lnTo>
                      <a:pt x="0" y="6"/>
                    </a:lnTo>
                    <a:lnTo>
                      <a:pt x="22" y="10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06" name="Freeform 6482"/>
              <p:cNvSpPr>
                <a:spLocks/>
              </p:cNvSpPr>
              <p:nvPr/>
            </p:nvSpPr>
            <p:spPr bwMode="auto">
              <a:xfrm>
                <a:off x="4022" y="1372"/>
                <a:ext cx="52" cy="12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22" y="12"/>
                  </a:cxn>
                  <a:cxn ang="0">
                    <a:pos x="52" y="4"/>
                  </a:cxn>
                </a:cxnLst>
                <a:rect l="0" t="0" r="r" b="b"/>
                <a:pathLst>
                  <a:path w="52" h="12">
                    <a:moveTo>
                      <a:pt x="52" y="4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22" y="12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836"/>
              </a:solidFill>
              <a:ln w="0">
                <a:solidFill>
                  <a:srgbClr val="00683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07" name="Freeform 6483"/>
              <p:cNvSpPr>
                <a:spLocks/>
              </p:cNvSpPr>
              <p:nvPr/>
            </p:nvSpPr>
            <p:spPr bwMode="auto">
              <a:xfrm>
                <a:off x="4022" y="1372"/>
                <a:ext cx="52" cy="12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22" y="12"/>
                  </a:cxn>
                  <a:cxn ang="0">
                    <a:pos x="52" y="4"/>
                  </a:cxn>
                </a:cxnLst>
                <a:rect l="0" t="0" r="r" b="b"/>
                <a:pathLst>
                  <a:path w="52" h="12">
                    <a:moveTo>
                      <a:pt x="52" y="4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22" y="12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08" name="Freeform 6484"/>
              <p:cNvSpPr>
                <a:spLocks/>
              </p:cNvSpPr>
              <p:nvPr/>
            </p:nvSpPr>
            <p:spPr bwMode="auto">
              <a:xfrm>
                <a:off x="3990" y="1378"/>
                <a:ext cx="54" cy="12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32" y="0"/>
                  </a:cxn>
                  <a:cxn ang="0">
                    <a:pos x="0" y="8"/>
                  </a:cxn>
                  <a:cxn ang="0">
                    <a:pos x="22" y="12"/>
                  </a:cxn>
                  <a:cxn ang="0">
                    <a:pos x="54" y="6"/>
                  </a:cxn>
                </a:cxnLst>
                <a:rect l="0" t="0" r="r" b="b"/>
                <a:pathLst>
                  <a:path w="54" h="12">
                    <a:moveTo>
                      <a:pt x="54" y="6"/>
                    </a:moveTo>
                    <a:lnTo>
                      <a:pt x="32" y="0"/>
                    </a:lnTo>
                    <a:lnTo>
                      <a:pt x="0" y="8"/>
                    </a:lnTo>
                    <a:lnTo>
                      <a:pt x="22" y="12"/>
                    </a:lnTo>
                    <a:lnTo>
                      <a:pt x="54" y="6"/>
                    </a:lnTo>
                    <a:close/>
                  </a:path>
                </a:pathLst>
              </a:custGeom>
              <a:solidFill>
                <a:srgbClr val="00693A"/>
              </a:solidFill>
              <a:ln w="0">
                <a:solidFill>
                  <a:srgbClr val="00693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09" name="Freeform 6485"/>
              <p:cNvSpPr>
                <a:spLocks/>
              </p:cNvSpPr>
              <p:nvPr/>
            </p:nvSpPr>
            <p:spPr bwMode="auto">
              <a:xfrm>
                <a:off x="3990" y="1378"/>
                <a:ext cx="54" cy="12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32" y="0"/>
                  </a:cxn>
                  <a:cxn ang="0">
                    <a:pos x="0" y="8"/>
                  </a:cxn>
                  <a:cxn ang="0">
                    <a:pos x="22" y="12"/>
                  </a:cxn>
                  <a:cxn ang="0">
                    <a:pos x="54" y="6"/>
                  </a:cxn>
                </a:cxnLst>
                <a:rect l="0" t="0" r="r" b="b"/>
                <a:pathLst>
                  <a:path w="54" h="12">
                    <a:moveTo>
                      <a:pt x="54" y="6"/>
                    </a:moveTo>
                    <a:lnTo>
                      <a:pt x="32" y="0"/>
                    </a:lnTo>
                    <a:lnTo>
                      <a:pt x="0" y="8"/>
                    </a:lnTo>
                    <a:lnTo>
                      <a:pt x="22" y="12"/>
                    </a:lnTo>
                    <a:lnTo>
                      <a:pt x="54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10" name="Freeform 6486"/>
              <p:cNvSpPr>
                <a:spLocks/>
              </p:cNvSpPr>
              <p:nvPr/>
            </p:nvSpPr>
            <p:spPr bwMode="auto">
              <a:xfrm>
                <a:off x="3960" y="1386"/>
                <a:ext cx="52" cy="12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30" y="0"/>
                  </a:cxn>
                  <a:cxn ang="0">
                    <a:pos x="0" y="8"/>
                  </a:cxn>
                  <a:cxn ang="0">
                    <a:pos x="22" y="12"/>
                  </a:cxn>
                  <a:cxn ang="0">
                    <a:pos x="52" y="4"/>
                  </a:cxn>
                </a:cxnLst>
                <a:rect l="0" t="0" r="r" b="b"/>
                <a:pathLst>
                  <a:path w="52" h="12">
                    <a:moveTo>
                      <a:pt x="52" y="4"/>
                    </a:moveTo>
                    <a:lnTo>
                      <a:pt x="30" y="0"/>
                    </a:lnTo>
                    <a:lnTo>
                      <a:pt x="0" y="8"/>
                    </a:lnTo>
                    <a:lnTo>
                      <a:pt x="22" y="12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A3D"/>
              </a:solidFill>
              <a:ln w="0">
                <a:solidFill>
                  <a:srgbClr val="006A3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11" name="Freeform 6487"/>
              <p:cNvSpPr>
                <a:spLocks/>
              </p:cNvSpPr>
              <p:nvPr/>
            </p:nvSpPr>
            <p:spPr bwMode="auto">
              <a:xfrm>
                <a:off x="3960" y="1386"/>
                <a:ext cx="52" cy="12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30" y="0"/>
                  </a:cxn>
                  <a:cxn ang="0">
                    <a:pos x="0" y="8"/>
                  </a:cxn>
                  <a:cxn ang="0">
                    <a:pos x="22" y="12"/>
                  </a:cxn>
                  <a:cxn ang="0">
                    <a:pos x="52" y="4"/>
                  </a:cxn>
                </a:cxnLst>
                <a:rect l="0" t="0" r="r" b="b"/>
                <a:pathLst>
                  <a:path w="52" h="12">
                    <a:moveTo>
                      <a:pt x="52" y="4"/>
                    </a:moveTo>
                    <a:lnTo>
                      <a:pt x="30" y="0"/>
                    </a:lnTo>
                    <a:lnTo>
                      <a:pt x="0" y="8"/>
                    </a:lnTo>
                    <a:lnTo>
                      <a:pt x="22" y="12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12" name="Freeform 6488"/>
              <p:cNvSpPr>
                <a:spLocks/>
              </p:cNvSpPr>
              <p:nvPr/>
            </p:nvSpPr>
            <p:spPr bwMode="auto">
              <a:xfrm>
                <a:off x="3928" y="1394"/>
                <a:ext cx="54" cy="12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32" y="0"/>
                  </a:cxn>
                  <a:cxn ang="0">
                    <a:pos x="0" y="8"/>
                  </a:cxn>
                  <a:cxn ang="0">
                    <a:pos x="22" y="12"/>
                  </a:cxn>
                  <a:cxn ang="0">
                    <a:pos x="54" y="4"/>
                  </a:cxn>
                </a:cxnLst>
                <a:rect l="0" t="0" r="r" b="b"/>
                <a:pathLst>
                  <a:path w="54" h="12">
                    <a:moveTo>
                      <a:pt x="54" y="4"/>
                    </a:moveTo>
                    <a:lnTo>
                      <a:pt x="32" y="0"/>
                    </a:lnTo>
                    <a:lnTo>
                      <a:pt x="0" y="8"/>
                    </a:lnTo>
                    <a:lnTo>
                      <a:pt x="22" y="12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B3F"/>
              </a:solidFill>
              <a:ln w="0">
                <a:solidFill>
                  <a:srgbClr val="006B3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13" name="Freeform 6489"/>
              <p:cNvSpPr>
                <a:spLocks/>
              </p:cNvSpPr>
              <p:nvPr/>
            </p:nvSpPr>
            <p:spPr bwMode="auto">
              <a:xfrm>
                <a:off x="3928" y="1394"/>
                <a:ext cx="54" cy="12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32" y="0"/>
                  </a:cxn>
                  <a:cxn ang="0">
                    <a:pos x="0" y="8"/>
                  </a:cxn>
                  <a:cxn ang="0">
                    <a:pos x="22" y="12"/>
                  </a:cxn>
                  <a:cxn ang="0">
                    <a:pos x="54" y="4"/>
                  </a:cxn>
                </a:cxnLst>
                <a:rect l="0" t="0" r="r" b="b"/>
                <a:pathLst>
                  <a:path w="54" h="12">
                    <a:moveTo>
                      <a:pt x="54" y="4"/>
                    </a:moveTo>
                    <a:lnTo>
                      <a:pt x="32" y="0"/>
                    </a:lnTo>
                    <a:lnTo>
                      <a:pt x="0" y="8"/>
                    </a:lnTo>
                    <a:lnTo>
                      <a:pt x="22" y="12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14" name="Freeform 6490"/>
              <p:cNvSpPr>
                <a:spLocks/>
              </p:cNvSpPr>
              <p:nvPr/>
            </p:nvSpPr>
            <p:spPr bwMode="auto">
              <a:xfrm>
                <a:off x="3896" y="1402"/>
                <a:ext cx="54" cy="12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32" y="0"/>
                  </a:cxn>
                  <a:cxn ang="0">
                    <a:pos x="0" y="8"/>
                  </a:cxn>
                  <a:cxn ang="0">
                    <a:pos x="22" y="12"/>
                  </a:cxn>
                  <a:cxn ang="0">
                    <a:pos x="54" y="4"/>
                  </a:cxn>
                </a:cxnLst>
                <a:rect l="0" t="0" r="r" b="b"/>
                <a:pathLst>
                  <a:path w="54" h="12">
                    <a:moveTo>
                      <a:pt x="54" y="4"/>
                    </a:moveTo>
                    <a:lnTo>
                      <a:pt x="32" y="0"/>
                    </a:lnTo>
                    <a:lnTo>
                      <a:pt x="0" y="8"/>
                    </a:lnTo>
                    <a:lnTo>
                      <a:pt x="22" y="12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C40"/>
              </a:solidFill>
              <a:ln w="0">
                <a:solidFill>
                  <a:srgbClr val="006C4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15" name="Freeform 6491"/>
              <p:cNvSpPr>
                <a:spLocks/>
              </p:cNvSpPr>
              <p:nvPr/>
            </p:nvSpPr>
            <p:spPr bwMode="auto">
              <a:xfrm>
                <a:off x="3896" y="1402"/>
                <a:ext cx="54" cy="12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32" y="0"/>
                  </a:cxn>
                  <a:cxn ang="0">
                    <a:pos x="0" y="8"/>
                  </a:cxn>
                  <a:cxn ang="0">
                    <a:pos x="22" y="12"/>
                  </a:cxn>
                  <a:cxn ang="0">
                    <a:pos x="54" y="4"/>
                  </a:cxn>
                </a:cxnLst>
                <a:rect l="0" t="0" r="r" b="b"/>
                <a:pathLst>
                  <a:path w="54" h="12">
                    <a:moveTo>
                      <a:pt x="54" y="4"/>
                    </a:moveTo>
                    <a:lnTo>
                      <a:pt x="32" y="0"/>
                    </a:lnTo>
                    <a:lnTo>
                      <a:pt x="0" y="8"/>
                    </a:lnTo>
                    <a:lnTo>
                      <a:pt x="22" y="12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16" name="Freeform 6492"/>
              <p:cNvSpPr>
                <a:spLocks/>
              </p:cNvSpPr>
              <p:nvPr/>
            </p:nvSpPr>
            <p:spPr bwMode="auto">
              <a:xfrm>
                <a:off x="3862" y="1410"/>
                <a:ext cx="56" cy="12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34" y="0"/>
                  </a:cxn>
                  <a:cxn ang="0">
                    <a:pos x="0" y="6"/>
                  </a:cxn>
                  <a:cxn ang="0">
                    <a:pos x="22" y="12"/>
                  </a:cxn>
                  <a:cxn ang="0">
                    <a:pos x="56" y="4"/>
                  </a:cxn>
                </a:cxnLst>
                <a:rect l="0" t="0" r="r" b="b"/>
                <a:pathLst>
                  <a:path w="56" h="12">
                    <a:moveTo>
                      <a:pt x="56" y="4"/>
                    </a:moveTo>
                    <a:lnTo>
                      <a:pt x="34" y="0"/>
                    </a:lnTo>
                    <a:lnTo>
                      <a:pt x="0" y="6"/>
                    </a:lnTo>
                    <a:lnTo>
                      <a:pt x="22" y="12"/>
                    </a:lnTo>
                    <a:lnTo>
                      <a:pt x="56" y="4"/>
                    </a:lnTo>
                    <a:close/>
                  </a:path>
                </a:pathLst>
              </a:custGeom>
              <a:solidFill>
                <a:srgbClr val="006E3E"/>
              </a:solidFill>
              <a:ln w="0">
                <a:solidFill>
                  <a:srgbClr val="006E3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17" name="Freeform 6493"/>
              <p:cNvSpPr>
                <a:spLocks/>
              </p:cNvSpPr>
              <p:nvPr/>
            </p:nvSpPr>
            <p:spPr bwMode="auto">
              <a:xfrm>
                <a:off x="3862" y="1410"/>
                <a:ext cx="56" cy="12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34" y="0"/>
                  </a:cxn>
                  <a:cxn ang="0">
                    <a:pos x="0" y="6"/>
                  </a:cxn>
                  <a:cxn ang="0">
                    <a:pos x="22" y="12"/>
                  </a:cxn>
                  <a:cxn ang="0">
                    <a:pos x="56" y="4"/>
                  </a:cxn>
                </a:cxnLst>
                <a:rect l="0" t="0" r="r" b="b"/>
                <a:pathLst>
                  <a:path w="56" h="12">
                    <a:moveTo>
                      <a:pt x="56" y="4"/>
                    </a:moveTo>
                    <a:lnTo>
                      <a:pt x="34" y="0"/>
                    </a:lnTo>
                    <a:lnTo>
                      <a:pt x="0" y="6"/>
                    </a:lnTo>
                    <a:lnTo>
                      <a:pt x="22" y="12"/>
                    </a:lnTo>
                    <a:lnTo>
                      <a:pt x="5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18" name="Freeform 6494"/>
              <p:cNvSpPr>
                <a:spLocks/>
              </p:cNvSpPr>
              <p:nvPr/>
            </p:nvSpPr>
            <p:spPr bwMode="auto">
              <a:xfrm>
                <a:off x="3830" y="1416"/>
                <a:ext cx="54" cy="14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32" y="0"/>
                  </a:cxn>
                  <a:cxn ang="0">
                    <a:pos x="0" y="8"/>
                  </a:cxn>
                  <a:cxn ang="0">
                    <a:pos x="20" y="14"/>
                  </a:cxn>
                  <a:cxn ang="0">
                    <a:pos x="54" y="6"/>
                  </a:cxn>
                </a:cxnLst>
                <a:rect l="0" t="0" r="r" b="b"/>
                <a:pathLst>
                  <a:path w="54" h="14">
                    <a:moveTo>
                      <a:pt x="54" y="6"/>
                    </a:moveTo>
                    <a:lnTo>
                      <a:pt x="32" y="0"/>
                    </a:lnTo>
                    <a:lnTo>
                      <a:pt x="0" y="8"/>
                    </a:lnTo>
                    <a:lnTo>
                      <a:pt x="20" y="14"/>
                    </a:lnTo>
                    <a:lnTo>
                      <a:pt x="54" y="6"/>
                    </a:lnTo>
                    <a:close/>
                  </a:path>
                </a:pathLst>
              </a:custGeom>
              <a:solidFill>
                <a:srgbClr val="007139"/>
              </a:solidFill>
              <a:ln w="0">
                <a:solidFill>
                  <a:srgbClr val="00713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19" name="Freeform 6495"/>
              <p:cNvSpPr>
                <a:spLocks/>
              </p:cNvSpPr>
              <p:nvPr/>
            </p:nvSpPr>
            <p:spPr bwMode="auto">
              <a:xfrm>
                <a:off x="3830" y="1416"/>
                <a:ext cx="54" cy="14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32" y="0"/>
                  </a:cxn>
                  <a:cxn ang="0">
                    <a:pos x="0" y="8"/>
                  </a:cxn>
                  <a:cxn ang="0">
                    <a:pos x="20" y="14"/>
                  </a:cxn>
                  <a:cxn ang="0">
                    <a:pos x="54" y="6"/>
                  </a:cxn>
                </a:cxnLst>
                <a:rect l="0" t="0" r="r" b="b"/>
                <a:pathLst>
                  <a:path w="54" h="14">
                    <a:moveTo>
                      <a:pt x="54" y="6"/>
                    </a:moveTo>
                    <a:lnTo>
                      <a:pt x="32" y="0"/>
                    </a:lnTo>
                    <a:lnTo>
                      <a:pt x="0" y="8"/>
                    </a:lnTo>
                    <a:lnTo>
                      <a:pt x="20" y="14"/>
                    </a:lnTo>
                    <a:lnTo>
                      <a:pt x="54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20" name="Freeform 6496"/>
              <p:cNvSpPr>
                <a:spLocks/>
              </p:cNvSpPr>
              <p:nvPr/>
            </p:nvSpPr>
            <p:spPr bwMode="auto">
              <a:xfrm>
                <a:off x="3796" y="1424"/>
                <a:ext cx="54" cy="12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34" y="0"/>
                  </a:cxn>
                  <a:cxn ang="0">
                    <a:pos x="0" y="6"/>
                  </a:cxn>
                  <a:cxn ang="0">
                    <a:pos x="20" y="12"/>
                  </a:cxn>
                  <a:cxn ang="0">
                    <a:pos x="54" y="6"/>
                  </a:cxn>
                </a:cxnLst>
                <a:rect l="0" t="0" r="r" b="b"/>
                <a:pathLst>
                  <a:path w="54" h="12">
                    <a:moveTo>
                      <a:pt x="54" y="6"/>
                    </a:moveTo>
                    <a:lnTo>
                      <a:pt x="34" y="0"/>
                    </a:lnTo>
                    <a:lnTo>
                      <a:pt x="0" y="6"/>
                    </a:lnTo>
                    <a:lnTo>
                      <a:pt x="20" y="12"/>
                    </a:lnTo>
                    <a:lnTo>
                      <a:pt x="54" y="6"/>
                    </a:lnTo>
                    <a:close/>
                  </a:path>
                </a:pathLst>
              </a:custGeom>
              <a:solidFill>
                <a:srgbClr val="007331"/>
              </a:solidFill>
              <a:ln w="0">
                <a:solidFill>
                  <a:srgbClr val="00733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21" name="Freeform 6497"/>
              <p:cNvSpPr>
                <a:spLocks/>
              </p:cNvSpPr>
              <p:nvPr/>
            </p:nvSpPr>
            <p:spPr bwMode="auto">
              <a:xfrm>
                <a:off x="3796" y="1424"/>
                <a:ext cx="54" cy="12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34" y="0"/>
                  </a:cxn>
                  <a:cxn ang="0">
                    <a:pos x="0" y="6"/>
                  </a:cxn>
                  <a:cxn ang="0">
                    <a:pos x="20" y="12"/>
                  </a:cxn>
                  <a:cxn ang="0">
                    <a:pos x="54" y="6"/>
                  </a:cxn>
                </a:cxnLst>
                <a:rect l="0" t="0" r="r" b="b"/>
                <a:pathLst>
                  <a:path w="54" h="12">
                    <a:moveTo>
                      <a:pt x="54" y="6"/>
                    </a:moveTo>
                    <a:lnTo>
                      <a:pt x="34" y="0"/>
                    </a:lnTo>
                    <a:lnTo>
                      <a:pt x="0" y="6"/>
                    </a:lnTo>
                    <a:lnTo>
                      <a:pt x="20" y="12"/>
                    </a:lnTo>
                    <a:lnTo>
                      <a:pt x="54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22" name="Freeform 6498"/>
              <p:cNvSpPr>
                <a:spLocks/>
              </p:cNvSpPr>
              <p:nvPr/>
            </p:nvSpPr>
            <p:spPr bwMode="auto">
              <a:xfrm>
                <a:off x="3760" y="1430"/>
                <a:ext cx="56" cy="12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36" y="0"/>
                  </a:cxn>
                  <a:cxn ang="0">
                    <a:pos x="0" y="6"/>
                  </a:cxn>
                  <a:cxn ang="0">
                    <a:pos x="22" y="12"/>
                  </a:cxn>
                  <a:cxn ang="0">
                    <a:pos x="56" y="6"/>
                  </a:cxn>
                </a:cxnLst>
                <a:rect l="0" t="0" r="r" b="b"/>
                <a:pathLst>
                  <a:path w="56" h="12">
                    <a:moveTo>
                      <a:pt x="56" y="6"/>
                    </a:moveTo>
                    <a:lnTo>
                      <a:pt x="36" y="0"/>
                    </a:lnTo>
                    <a:lnTo>
                      <a:pt x="0" y="6"/>
                    </a:lnTo>
                    <a:lnTo>
                      <a:pt x="22" y="12"/>
                    </a:lnTo>
                    <a:lnTo>
                      <a:pt x="56" y="6"/>
                    </a:lnTo>
                    <a:close/>
                  </a:path>
                </a:pathLst>
              </a:custGeom>
              <a:solidFill>
                <a:srgbClr val="007527"/>
              </a:solidFill>
              <a:ln w="0">
                <a:solidFill>
                  <a:srgbClr val="00752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23" name="Freeform 6499"/>
              <p:cNvSpPr>
                <a:spLocks/>
              </p:cNvSpPr>
              <p:nvPr/>
            </p:nvSpPr>
            <p:spPr bwMode="auto">
              <a:xfrm>
                <a:off x="3760" y="1430"/>
                <a:ext cx="56" cy="12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36" y="0"/>
                  </a:cxn>
                  <a:cxn ang="0">
                    <a:pos x="0" y="6"/>
                  </a:cxn>
                  <a:cxn ang="0">
                    <a:pos x="22" y="12"/>
                  </a:cxn>
                  <a:cxn ang="0">
                    <a:pos x="56" y="6"/>
                  </a:cxn>
                </a:cxnLst>
                <a:rect l="0" t="0" r="r" b="b"/>
                <a:pathLst>
                  <a:path w="56" h="12">
                    <a:moveTo>
                      <a:pt x="56" y="6"/>
                    </a:moveTo>
                    <a:lnTo>
                      <a:pt x="36" y="0"/>
                    </a:lnTo>
                    <a:lnTo>
                      <a:pt x="0" y="6"/>
                    </a:lnTo>
                    <a:lnTo>
                      <a:pt x="22" y="12"/>
                    </a:lnTo>
                    <a:lnTo>
                      <a:pt x="5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24" name="Freeform 6500"/>
              <p:cNvSpPr>
                <a:spLocks/>
              </p:cNvSpPr>
              <p:nvPr/>
            </p:nvSpPr>
            <p:spPr bwMode="auto">
              <a:xfrm>
                <a:off x="3724" y="1436"/>
                <a:ext cx="58" cy="10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36" y="0"/>
                  </a:cxn>
                  <a:cxn ang="0">
                    <a:pos x="0" y="4"/>
                  </a:cxn>
                  <a:cxn ang="0">
                    <a:pos x="22" y="10"/>
                  </a:cxn>
                  <a:cxn ang="0">
                    <a:pos x="58" y="6"/>
                  </a:cxn>
                </a:cxnLst>
                <a:rect l="0" t="0" r="r" b="b"/>
                <a:pathLst>
                  <a:path w="58" h="10">
                    <a:moveTo>
                      <a:pt x="58" y="6"/>
                    </a:moveTo>
                    <a:lnTo>
                      <a:pt x="36" y="0"/>
                    </a:lnTo>
                    <a:lnTo>
                      <a:pt x="0" y="4"/>
                    </a:lnTo>
                    <a:lnTo>
                      <a:pt x="22" y="10"/>
                    </a:lnTo>
                    <a:lnTo>
                      <a:pt x="58" y="6"/>
                    </a:lnTo>
                    <a:close/>
                  </a:path>
                </a:pathLst>
              </a:custGeom>
              <a:solidFill>
                <a:srgbClr val="00761B"/>
              </a:solidFill>
              <a:ln w="0">
                <a:solidFill>
                  <a:srgbClr val="0076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25" name="Freeform 6501"/>
              <p:cNvSpPr>
                <a:spLocks/>
              </p:cNvSpPr>
              <p:nvPr/>
            </p:nvSpPr>
            <p:spPr bwMode="auto">
              <a:xfrm>
                <a:off x="3724" y="1436"/>
                <a:ext cx="58" cy="10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36" y="0"/>
                  </a:cxn>
                  <a:cxn ang="0">
                    <a:pos x="0" y="4"/>
                  </a:cxn>
                  <a:cxn ang="0">
                    <a:pos x="22" y="10"/>
                  </a:cxn>
                  <a:cxn ang="0">
                    <a:pos x="58" y="6"/>
                  </a:cxn>
                </a:cxnLst>
                <a:rect l="0" t="0" r="r" b="b"/>
                <a:pathLst>
                  <a:path w="58" h="10">
                    <a:moveTo>
                      <a:pt x="58" y="6"/>
                    </a:moveTo>
                    <a:lnTo>
                      <a:pt x="36" y="0"/>
                    </a:lnTo>
                    <a:lnTo>
                      <a:pt x="0" y="4"/>
                    </a:lnTo>
                    <a:lnTo>
                      <a:pt x="22" y="10"/>
                    </a:lnTo>
                    <a:lnTo>
                      <a:pt x="58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26" name="Freeform 6502"/>
              <p:cNvSpPr>
                <a:spLocks/>
              </p:cNvSpPr>
              <p:nvPr/>
            </p:nvSpPr>
            <p:spPr bwMode="auto">
              <a:xfrm>
                <a:off x="3688" y="1440"/>
                <a:ext cx="58" cy="8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36" y="0"/>
                  </a:cxn>
                  <a:cxn ang="0">
                    <a:pos x="0" y="2"/>
                  </a:cxn>
                  <a:cxn ang="0">
                    <a:pos x="22" y="8"/>
                  </a:cxn>
                  <a:cxn ang="0">
                    <a:pos x="58" y="6"/>
                  </a:cxn>
                </a:cxnLst>
                <a:rect l="0" t="0" r="r" b="b"/>
                <a:pathLst>
                  <a:path w="58" h="8">
                    <a:moveTo>
                      <a:pt x="58" y="6"/>
                    </a:moveTo>
                    <a:lnTo>
                      <a:pt x="36" y="0"/>
                    </a:lnTo>
                    <a:lnTo>
                      <a:pt x="0" y="2"/>
                    </a:lnTo>
                    <a:lnTo>
                      <a:pt x="22" y="8"/>
                    </a:lnTo>
                    <a:lnTo>
                      <a:pt x="58" y="6"/>
                    </a:lnTo>
                    <a:close/>
                  </a:path>
                </a:pathLst>
              </a:custGeom>
              <a:solidFill>
                <a:srgbClr val="007614"/>
              </a:solidFill>
              <a:ln w="0">
                <a:solidFill>
                  <a:srgbClr val="00761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27" name="Freeform 6503"/>
              <p:cNvSpPr>
                <a:spLocks/>
              </p:cNvSpPr>
              <p:nvPr/>
            </p:nvSpPr>
            <p:spPr bwMode="auto">
              <a:xfrm>
                <a:off x="3688" y="1440"/>
                <a:ext cx="58" cy="8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36" y="0"/>
                  </a:cxn>
                  <a:cxn ang="0">
                    <a:pos x="0" y="2"/>
                  </a:cxn>
                  <a:cxn ang="0">
                    <a:pos x="22" y="8"/>
                  </a:cxn>
                  <a:cxn ang="0">
                    <a:pos x="58" y="6"/>
                  </a:cxn>
                </a:cxnLst>
                <a:rect l="0" t="0" r="r" b="b"/>
                <a:pathLst>
                  <a:path w="58" h="8">
                    <a:moveTo>
                      <a:pt x="58" y="6"/>
                    </a:moveTo>
                    <a:lnTo>
                      <a:pt x="36" y="0"/>
                    </a:lnTo>
                    <a:lnTo>
                      <a:pt x="0" y="2"/>
                    </a:lnTo>
                    <a:lnTo>
                      <a:pt x="22" y="8"/>
                    </a:lnTo>
                    <a:lnTo>
                      <a:pt x="58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28" name="Freeform 6504"/>
              <p:cNvSpPr>
                <a:spLocks/>
              </p:cNvSpPr>
              <p:nvPr/>
            </p:nvSpPr>
            <p:spPr bwMode="auto">
              <a:xfrm>
                <a:off x="3652" y="1442"/>
                <a:ext cx="58" cy="10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36" y="0"/>
                  </a:cxn>
                  <a:cxn ang="0">
                    <a:pos x="0" y="4"/>
                  </a:cxn>
                  <a:cxn ang="0">
                    <a:pos x="20" y="10"/>
                  </a:cxn>
                  <a:cxn ang="0">
                    <a:pos x="58" y="6"/>
                  </a:cxn>
                </a:cxnLst>
                <a:rect l="0" t="0" r="r" b="b"/>
                <a:pathLst>
                  <a:path w="58" h="10">
                    <a:moveTo>
                      <a:pt x="58" y="6"/>
                    </a:moveTo>
                    <a:lnTo>
                      <a:pt x="36" y="0"/>
                    </a:lnTo>
                    <a:lnTo>
                      <a:pt x="0" y="4"/>
                    </a:lnTo>
                    <a:lnTo>
                      <a:pt x="20" y="10"/>
                    </a:lnTo>
                    <a:lnTo>
                      <a:pt x="58" y="6"/>
                    </a:lnTo>
                    <a:close/>
                  </a:path>
                </a:pathLst>
              </a:custGeom>
              <a:solidFill>
                <a:srgbClr val="007412"/>
              </a:solidFill>
              <a:ln w="0">
                <a:solidFill>
                  <a:srgbClr val="00741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29" name="Freeform 6505"/>
              <p:cNvSpPr>
                <a:spLocks/>
              </p:cNvSpPr>
              <p:nvPr/>
            </p:nvSpPr>
            <p:spPr bwMode="auto">
              <a:xfrm>
                <a:off x="3652" y="1442"/>
                <a:ext cx="58" cy="10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36" y="0"/>
                  </a:cxn>
                  <a:cxn ang="0">
                    <a:pos x="0" y="4"/>
                  </a:cxn>
                  <a:cxn ang="0">
                    <a:pos x="20" y="10"/>
                  </a:cxn>
                  <a:cxn ang="0">
                    <a:pos x="58" y="6"/>
                  </a:cxn>
                </a:cxnLst>
                <a:rect l="0" t="0" r="r" b="b"/>
                <a:pathLst>
                  <a:path w="58" h="10">
                    <a:moveTo>
                      <a:pt x="58" y="6"/>
                    </a:moveTo>
                    <a:lnTo>
                      <a:pt x="36" y="0"/>
                    </a:lnTo>
                    <a:lnTo>
                      <a:pt x="0" y="4"/>
                    </a:lnTo>
                    <a:lnTo>
                      <a:pt x="20" y="10"/>
                    </a:lnTo>
                    <a:lnTo>
                      <a:pt x="58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30" name="Freeform 6506"/>
              <p:cNvSpPr>
                <a:spLocks/>
              </p:cNvSpPr>
              <p:nvPr/>
            </p:nvSpPr>
            <p:spPr bwMode="auto">
              <a:xfrm>
                <a:off x="3614" y="1446"/>
                <a:ext cx="58" cy="10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38" y="0"/>
                  </a:cxn>
                  <a:cxn ang="0">
                    <a:pos x="0" y="4"/>
                  </a:cxn>
                  <a:cxn ang="0">
                    <a:pos x="22" y="10"/>
                  </a:cxn>
                  <a:cxn ang="0">
                    <a:pos x="58" y="6"/>
                  </a:cxn>
                </a:cxnLst>
                <a:rect l="0" t="0" r="r" b="b"/>
                <a:pathLst>
                  <a:path w="58" h="10">
                    <a:moveTo>
                      <a:pt x="58" y="6"/>
                    </a:moveTo>
                    <a:lnTo>
                      <a:pt x="38" y="0"/>
                    </a:lnTo>
                    <a:lnTo>
                      <a:pt x="0" y="4"/>
                    </a:lnTo>
                    <a:lnTo>
                      <a:pt x="22" y="10"/>
                    </a:lnTo>
                    <a:lnTo>
                      <a:pt x="58" y="6"/>
                    </a:lnTo>
                    <a:close/>
                  </a:path>
                </a:pathLst>
              </a:custGeom>
              <a:solidFill>
                <a:srgbClr val="007119"/>
              </a:solidFill>
              <a:ln w="0">
                <a:solidFill>
                  <a:srgbClr val="00711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31" name="Freeform 6507"/>
              <p:cNvSpPr>
                <a:spLocks/>
              </p:cNvSpPr>
              <p:nvPr/>
            </p:nvSpPr>
            <p:spPr bwMode="auto">
              <a:xfrm>
                <a:off x="3614" y="1446"/>
                <a:ext cx="58" cy="10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38" y="0"/>
                  </a:cxn>
                  <a:cxn ang="0">
                    <a:pos x="0" y="4"/>
                  </a:cxn>
                  <a:cxn ang="0">
                    <a:pos x="22" y="10"/>
                  </a:cxn>
                  <a:cxn ang="0">
                    <a:pos x="58" y="6"/>
                  </a:cxn>
                </a:cxnLst>
                <a:rect l="0" t="0" r="r" b="b"/>
                <a:pathLst>
                  <a:path w="58" h="10">
                    <a:moveTo>
                      <a:pt x="58" y="6"/>
                    </a:moveTo>
                    <a:lnTo>
                      <a:pt x="38" y="0"/>
                    </a:lnTo>
                    <a:lnTo>
                      <a:pt x="0" y="4"/>
                    </a:lnTo>
                    <a:lnTo>
                      <a:pt x="22" y="10"/>
                    </a:lnTo>
                    <a:lnTo>
                      <a:pt x="58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32" name="Freeform 6508"/>
              <p:cNvSpPr>
                <a:spLocks/>
              </p:cNvSpPr>
              <p:nvPr/>
            </p:nvSpPr>
            <p:spPr bwMode="auto">
              <a:xfrm>
                <a:off x="3576" y="1450"/>
                <a:ext cx="60" cy="12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38" y="0"/>
                  </a:cxn>
                  <a:cxn ang="0">
                    <a:pos x="0" y="6"/>
                  </a:cxn>
                  <a:cxn ang="0">
                    <a:pos x="20" y="12"/>
                  </a:cxn>
                  <a:cxn ang="0">
                    <a:pos x="60" y="6"/>
                  </a:cxn>
                </a:cxnLst>
                <a:rect l="0" t="0" r="r" b="b"/>
                <a:pathLst>
                  <a:path w="60" h="12">
                    <a:moveTo>
                      <a:pt x="60" y="6"/>
                    </a:moveTo>
                    <a:lnTo>
                      <a:pt x="38" y="0"/>
                    </a:lnTo>
                    <a:lnTo>
                      <a:pt x="0" y="6"/>
                    </a:lnTo>
                    <a:lnTo>
                      <a:pt x="20" y="12"/>
                    </a:lnTo>
                    <a:lnTo>
                      <a:pt x="60" y="6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33" name="Freeform 6509"/>
              <p:cNvSpPr>
                <a:spLocks/>
              </p:cNvSpPr>
              <p:nvPr/>
            </p:nvSpPr>
            <p:spPr bwMode="auto">
              <a:xfrm>
                <a:off x="3576" y="1450"/>
                <a:ext cx="60" cy="12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38" y="0"/>
                  </a:cxn>
                  <a:cxn ang="0">
                    <a:pos x="0" y="6"/>
                  </a:cxn>
                  <a:cxn ang="0">
                    <a:pos x="20" y="12"/>
                  </a:cxn>
                  <a:cxn ang="0">
                    <a:pos x="60" y="6"/>
                  </a:cxn>
                </a:cxnLst>
                <a:rect l="0" t="0" r="r" b="b"/>
                <a:pathLst>
                  <a:path w="60" h="12">
                    <a:moveTo>
                      <a:pt x="60" y="6"/>
                    </a:moveTo>
                    <a:lnTo>
                      <a:pt x="38" y="0"/>
                    </a:lnTo>
                    <a:lnTo>
                      <a:pt x="0" y="6"/>
                    </a:lnTo>
                    <a:lnTo>
                      <a:pt x="20" y="12"/>
                    </a:lnTo>
                    <a:lnTo>
                      <a:pt x="60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34" name="Freeform 6510"/>
              <p:cNvSpPr>
                <a:spLocks/>
              </p:cNvSpPr>
              <p:nvPr/>
            </p:nvSpPr>
            <p:spPr bwMode="auto">
              <a:xfrm>
                <a:off x="4566" y="1298"/>
                <a:ext cx="44" cy="8"/>
              </a:xfrm>
              <a:custGeom>
                <a:avLst/>
                <a:gdLst/>
                <a:ahLst/>
                <a:cxnLst>
                  <a:cxn ang="0">
                    <a:pos x="44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2" y="8"/>
                  </a:cxn>
                  <a:cxn ang="0">
                    <a:pos x="44" y="4"/>
                  </a:cxn>
                </a:cxnLst>
                <a:rect l="0" t="0" r="r" b="b"/>
                <a:pathLst>
                  <a:path w="44" h="8">
                    <a:moveTo>
                      <a:pt x="44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2" y="8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35" name="Freeform 6511"/>
              <p:cNvSpPr>
                <a:spLocks/>
              </p:cNvSpPr>
              <p:nvPr/>
            </p:nvSpPr>
            <p:spPr bwMode="auto">
              <a:xfrm>
                <a:off x="4566" y="1298"/>
                <a:ext cx="44" cy="8"/>
              </a:xfrm>
              <a:custGeom>
                <a:avLst/>
                <a:gdLst/>
                <a:ahLst/>
                <a:cxnLst>
                  <a:cxn ang="0">
                    <a:pos x="44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2" y="8"/>
                  </a:cxn>
                  <a:cxn ang="0">
                    <a:pos x="44" y="4"/>
                  </a:cxn>
                </a:cxnLst>
                <a:rect l="0" t="0" r="r" b="b"/>
                <a:pathLst>
                  <a:path w="44" h="8">
                    <a:moveTo>
                      <a:pt x="44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2" y="8"/>
                    </a:lnTo>
                    <a:lnTo>
                      <a:pt x="4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36" name="Freeform 6512"/>
              <p:cNvSpPr>
                <a:spLocks/>
              </p:cNvSpPr>
              <p:nvPr/>
            </p:nvSpPr>
            <p:spPr bwMode="auto">
              <a:xfrm>
                <a:off x="4542" y="1302"/>
                <a:ext cx="46" cy="6"/>
              </a:xfrm>
              <a:custGeom>
                <a:avLst/>
                <a:gdLst/>
                <a:ahLst/>
                <a:cxnLst>
                  <a:cxn ang="0">
                    <a:pos x="46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4" y="6"/>
                  </a:cxn>
                  <a:cxn ang="0">
                    <a:pos x="46" y="4"/>
                  </a:cxn>
                </a:cxnLst>
                <a:rect l="0" t="0" r="r" b="b"/>
                <a:pathLst>
                  <a:path w="46" h="6">
                    <a:moveTo>
                      <a:pt x="46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4" y="6"/>
                    </a:lnTo>
                    <a:lnTo>
                      <a:pt x="46" y="4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37" name="Freeform 6513"/>
              <p:cNvSpPr>
                <a:spLocks/>
              </p:cNvSpPr>
              <p:nvPr/>
            </p:nvSpPr>
            <p:spPr bwMode="auto">
              <a:xfrm>
                <a:off x="4542" y="1302"/>
                <a:ext cx="46" cy="6"/>
              </a:xfrm>
              <a:custGeom>
                <a:avLst/>
                <a:gdLst/>
                <a:ahLst/>
                <a:cxnLst>
                  <a:cxn ang="0">
                    <a:pos x="46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4" y="6"/>
                  </a:cxn>
                  <a:cxn ang="0">
                    <a:pos x="46" y="4"/>
                  </a:cxn>
                </a:cxnLst>
                <a:rect l="0" t="0" r="r" b="b"/>
                <a:pathLst>
                  <a:path w="46" h="6">
                    <a:moveTo>
                      <a:pt x="46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4" y="6"/>
                    </a:lnTo>
                    <a:lnTo>
                      <a:pt x="4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38" name="Freeform 6514"/>
              <p:cNvSpPr>
                <a:spLocks/>
              </p:cNvSpPr>
              <p:nvPr/>
            </p:nvSpPr>
            <p:spPr bwMode="auto">
              <a:xfrm>
                <a:off x="4520" y="1306"/>
                <a:ext cx="46" cy="6"/>
              </a:xfrm>
              <a:custGeom>
                <a:avLst/>
                <a:gdLst/>
                <a:ahLst/>
                <a:cxnLst>
                  <a:cxn ang="0">
                    <a:pos x="46" y="2"/>
                  </a:cxn>
                  <a:cxn ang="0">
                    <a:pos x="22" y="0"/>
                  </a:cxn>
                  <a:cxn ang="0">
                    <a:pos x="0" y="2"/>
                  </a:cxn>
                  <a:cxn ang="0">
                    <a:pos x="22" y="6"/>
                  </a:cxn>
                  <a:cxn ang="0">
                    <a:pos x="46" y="2"/>
                  </a:cxn>
                </a:cxnLst>
                <a:rect l="0" t="0" r="r" b="b"/>
                <a:pathLst>
                  <a:path w="46" h="6">
                    <a:moveTo>
                      <a:pt x="46" y="2"/>
                    </a:moveTo>
                    <a:lnTo>
                      <a:pt x="22" y="0"/>
                    </a:lnTo>
                    <a:lnTo>
                      <a:pt x="0" y="2"/>
                    </a:lnTo>
                    <a:lnTo>
                      <a:pt x="22" y="6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39" name="Freeform 6515"/>
              <p:cNvSpPr>
                <a:spLocks/>
              </p:cNvSpPr>
              <p:nvPr/>
            </p:nvSpPr>
            <p:spPr bwMode="auto">
              <a:xfrm>
                <a:off x="4520" y="1306"/>
                <a:ext cx="46" cy="6"/>
              </a:xfrm>
              <a:custGeom>
                <a:avLst/>
                <a:gdLst/>
                <a:ahLst/>
                <a:cxnLst>
                  <a:cxn ang="0">
                    <a:pos x="46" y="2"/>
                  </a:cxn>
                  <a:cxn ang="0">
                    <a:pos x="22" y="0"/>
                  </a:cxn>
                  <a:cxn ang="0">
                    <a:pos x="0" y="2"/>
                  </a:cxn>
                  <a:cxn ang="0">
                    <a:pos x="22" y="6"/>
                  </a:cxn>
                  <a:cxn ang="0">
                    <a:pos x="46" y="2"/>
                  </a:cxn>
                </a:cxnLst>
                <a:rect l="0" t="0" r="r" b="b"/>
                <a:pathLst>
                  <a:path w="46" h="6">
                    <a:moveTo>
                      <a:pt x="46" y="2"/>
                    </a:moveTo>
                    <a:lnTo>
                      <a:pt x="22" y="0"/>
                    </a:lnTo>
                    <a:lnTo>
                      <a:pt x="0" y="2"/>
                    </a:lnTo>
                    <a:lnTo>
                      <a:pt x="22" y="6"/>
                    </a:lnTo>
                    <a:lnTo>
                      <a:pt x="46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40" name="Freeform 6516"/>
              <p:cNvSpPr>
                <a:spLocks/>
              </p:cNvSpPr>
              <p:nvPr/>
            </p:nvSpPr>
            <p:spPr bwMode="auto">
              <a:xfrm>
                <a:off x="4496" y="1308"/>
                <a:ext cx="46" cy="8"/>
              </a:xfrm>
              <a:custGeom>
                <a:avLst/>
                <a:gdLst/>
                <a:ahLst/>
                <a:cxnLst>
                  <a:cxn ang="0">
                    <a:pos x="46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6" y="4"/>
                  </a:cxn>
                </a:cxnLst>
                <a:rect l="0" t="0" r="r" b="b"/>
                <a:pathLst>
                  <a:path w="46" h="8">
                    <a:moveTo>
                      <a:pt x="46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6" y="4"/>
                    </a:lnTo>
                    <a:close/>
                  </a:path>
                </a:pathLst>
              </a:custGeom>
              <a:solidFill>
                <a:srgbClr val="006E27"/>
              </a:solidFill>
              <a:ln w="0">
                <a:solidFill>
                  <a:srgbClr val="006E2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41" name="Freeform 6517"/>
              <p:cNvSpPr>
                <a:spLocks/>
              </p:cNvSpPr>
              <p:nvPr/>
            </p:nvSpPr>
            <p:spPr bwMode="auto">
              <a:xfrm>
                <a:off x="4496" y="1308"/>
                <a:ext cx="46" cy="8"/>
              </a:xfrm>
              <a:custGeom>
                <a:avLst/>
                <a:gdLst/>
                <a:ahLst/>
                <a:cxnLst>
                  <a:cxn ang="0">
                    <a:pos x="46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6" y="4"/>
                  </a:cxn>
                </a:cxnLst>
                <a:rect l="0" t="0" r="r" b="b"/>
                <a:pathLst>
                  <a:path w="46" h="8">
                    <a:moveTo>
                      <a:pt x="46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42" name="Freeform 6518"/>
              <p:cNvSpPr>
                <a:spLocks/>
              </p:cNvSpPr>
              <p:nvPr/>
            </p:nvSpPr>
            <p:spPr bwMode="auto">
              <a:xfrm>
                <a:off x="4474" y="1312"/>
                <a:ext cx="46" cy="8"/>
              </a:xfrm>
              <a:custGeom>
                <a:avLst/>
                <a:gdLst/>
                <a:ahLst/>
                <a:cxnLst>
                  <a:cxn ang="0">
                    <a:pos x="46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2" y="8"/>
                  </a:cxn>
                  <a:cxn ang="0">
                    <a:pos x="46" y="4"/>
                  </a:cxn>
                </a:cxnLst>
                <a:rect l="0" t="0" r="r" b="b"/>
                <a:pathLst>
                  <a:path w="46" h="8">
                    <a:moveTo>
                      <a:pt x="46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2" y="8"/>
                    </a:lnTo>
                    <a:lnTo>
                      <a:pt x="46" y="4"/>
                    </a:lnTo>
                    <a:close/>
                  </a:path>
                </a:pathLst>
              </a:custGeom>
              <a:solidFill>
                <a:srgbClr val="006E26"/>
              </a:solidFill>
              <a:ln w="0">
                <a:solidFill>
                  <a:srgbClr val="006E2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43" name="Freeform 6519"/>
              <p:cNvSpPr>
                <a:spLocks/>
              </p:cNvSpPr>
              <p:nvPr/>
            </p:nvSpPr>
            <p:spPr bwMode="auto">
              <a:xfrm>
                <a:off x="4474" y="1312"/>
                <a:ext cx="46" cy="8"/>
              </a:xfrm>
              <a:custGeom>
                <a:avLst/>
                <a:gdLst/>
                <a:ahLst/>
                <a:cxnLst>
                  <a:cxn ang="0">
                    <a:pos x="46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2" y="8"/>
                  </a:cxn>
                  <a:cxn ang="0">
                    <a:pos x="46" y="4"/>
                  </a:cxn>
                </a:cxnLst>
                <a:rect l="0" t="0" r="r" b="b"/>
                <a:pathLst>
                  <a:path w="46" h="8">
                    <a:moveTo>
                      <a:pt x="46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2" y="8"/>
                    </a:lnTo>
                    <a:lnTo>
                      <a:pt x="4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44" name="Freeform 6520"/>
              <p:cNvSpPr>
                <a:spLocks/>
              </p:cNvSpPr>
              <p:nvPr/>
            </p:nvSpPr>
            <p:spPr bwMode="auto">
              <a:xfrm>
                <a:off x="4450" y="1316"/>
                <a:ext cx="46" cy="8"/>
              </a:xfrm>
              <a:custGeom>
                <a:avLst/>
                <a:gdLst/>
                <a:ahLst/>
                <a:cxnLst>
                  <a:cxn ang="0">
                    <a:pos x="46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2" y="8"/>
                  </a:cxn>
                  <a:cxn ang="0">
                    <a:pos x="46" y="4"/>
                  </a:cxn>
                </a:cxnLst>
                <a:rect l="0" t="0" r="r" b="b"/>
                <a:pathLst>
                  <a:path w="46" h="8">
                    <a:moveTo>
                      <a:pt x="46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2" y="8"/>
                    </a:lnTo>
                    <a:lnTo>
                      <a:pt x="46" y="4"/>
                    </a:lnTo>
                    <a:close/>
                  </a:path>
                </a:pathLst>
              </a:custGeom>
              <a:solidFill>
                <a:srgbClr val="006D24"/>
              </a:solidFill>
              <a:ln w="0">
                <a:solidFill>
                  <a:srgbClr val="006D2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45" name="Freeform 6521"/>
              <p:cNvSpPr>
                <a:spLocks/>
              </p:cNvSpPr>
              <p:nvPr/>
            </p:nvSpPr>
            <p:spPr bwMode="auto">
              <a:xfrm>
                <a:off x="4450" y="1316"/>
                <a:ext cx="46" cy="8"/>
              </a:xfrm>
              <a:custGeom>
                <a:avLst/>
                <a:gdLst/>
                <a:ahLst/>
                <a:cxnLst>
                  <a:cxn ang="0">
                    <a:pos x="46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2" y="8"/>
                  </a:cxn>
                  <a:cxn ang="0">
                    <a:pos x="46" y="4"/>
                  </a:cxn>
                </a:cxnLst>
                <a:rect l="0" t="0" r="r" b="b"/>
                <a:pathLst>
                  <a:path w="46" h="8">
                    <a:moveTo>
                      <a:pt x="46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2" y="8"/>
                    </a:lnTo>
                    <a:lnTo>
                      <a:pt x="4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46" name="Freeform 6522"/>
              <p:cNvSpPr>
                <a:spLocks/>
              </p:cNvSpPr>
              <p:nvPr/>
            </p:nvSpPr>
            <p:spPr bwMode="auto">
              <a:xfrm>
                <a:off x="4426" y="1320"/>
                <a:ext cx="46" cy="8"/>
              </a:xfrm>
              <a:custGeom>
                <a:avLst/>
                <a:gdLst/>
                <a:ahLst/>
                <a:cxnLst>
                  <a:cxn ang="0">
                    <a:pos x="46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2" y="8"/>
                  </a:cxn>
                  <a:cxn ang="0">
                    <a:pos x="46" y="4"/>
                  </a:cxn>
                </a:cxnLst>
                <a:rect l="0" t="0" r="r" b="b"/>
                <a:pathLst>
                  <a:path w="46" h="8">
                    <a:moveTo>
                      <a:pt x="46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2" y="8"/>
                    </a:lnTo>
                    <a:lnTo>
                      <a:pt x="46" y="4"/>
                    </a:lnTo>
                    <a:close/>
                  </a:path>
                </a:pathLst>
              </a:custGeom>
              <a:solidFill>
                <a:srgbClr val="006D22"/>
              </a:solidFill>
              <a:ln w="0">
                <a:solidFill>
                  <a:srgbClr val="006D2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47" name="Freeform 6523"/>
              <p:cNvSpPr>
                <a:spLocks/>
              </p:cNvSpPr>
              <p:nvPr/>
            </p:nvSpPr>
            <p:spPr bwMode="auto">
              <a:xfrm>
                <a:off x="4426" y="1320"/>
                <a:ext cx="46" cy="8"/>
              </a:xfrm>
              <a:custGeom>
                <a:avLst/>
                <a:gdLst/>
                <a:ahLst/>
                <a:cxnLst>
                  <a:cxn ang="0">
                    <a:pos x="46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2" y="8"/>
                  </a:cxn>
                  <a:cxn ang="0">
                    <a:pos x="46" y="4"/>
                  </a:cxn>
                </a:cxnLst>
                <a:rect l="0" t="0" r="r" b="b"/>
                <a:pathLst>
                  <a:path w="46" h="8">
                    <a:moveTo>
                      <a:pt x="46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2" y="8"/>
                    </a:lnTo>
                    <a:lnTo>
                      <a:pt x="4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48" name="Freeform 6524"/>
              <p:cNvSpPr>
                <a:spLocks/>
              </p:cNvSpPr>
              <p:nvPr/>
            </p:nvSpPr>
            <p:spPr bwMode="auto">
              <a:xfrm>
                <a:off x="4400" y="1324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006D20"/>
              </a:solidFill>
              <a:ln w="0">
                <a:solidFill>
                  <a:srgbClr val="006D2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49" name="Freeform 6525"/>
              <p:cNvSpPr>
                <a:spLocks/>
              </p:cNvSpPr>
              <p:nvPr/>
            </p:nvSpPr>
            <p:spPr bwMode="auto">
              <a:xfrm>
                <a:off x="4400" y="1324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50" name="Freeform 6526"/>
              <p:cNvSpPr>
                <a:spLocks/>
              </p:cNvSpPr>
              <p:nvPr/>
            </p:nvSpPr>
            <p:spPr bwMode="auto">
              <a:xfrm>
                <a:off x="4376" y="1328"/>
                <a:ext cx="48" cy="6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22" y="6"/>
                  </a:cxn>
                  <a:cxn ang="0">
                    <a:pos x="48" y="4"/>
                  </a:cxn>
                </a:cxnLst>
                <a:rect l="0" t="0" r="r" b="b"/>
                <a:pathLst>
                  <a:path w="48" h="6">
                    <a:moveTo>
                      <a:pt x="48" y="4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22" y="6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006C1E"/>
              </a:solidFill>
              <a:ln w="0">
                <a:solidFill>
                  <a:srgbClr val="006C1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51" name="Freeform 6527"/>
              <p:cNvSpPr>
                <a:spLocks/>
              </p:cNvSpPr>
              <p:nvPr/>
            </p:nvSpPr>
            <p:spPr bwMode="auto">
              <a:xfrm>
                <a:off x="4376" y="1328"/>
                <a:ext cx="48" cy="6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22" y="6"/>
                  </a:cxn>
                  <a:cxn ang="0">
                    <a:pos x="48" y="4"/>
                  </a:cxn>
                </a:cxnLst>
                <a:rect l="0" t="0" r="r" b="b"/>
                <a:pathLst>
                  <a:path w="48" h="6">
                    <a:moveTo>
                      <a:pt x="48" y="4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22" y="6"/>
                    </a:lnTo>
                    <a:lnTo>
                      <a:pt x="4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52" name="Freeform 6528"/>
              <p:cNvSpPr>
                <a:spLocks/>
              </p:cNvSpPr>
              <p:nvPr/>
            </p:nvSpPr>
            <p:spPr bwMode="auto">
              <a:xfrm>
                <a:off x="4350" y="1330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006C1C"/>
              </a:solidFill>
              <a:ln w="0">
                <a:solidFill>
                  <a:srgbClr val="006C1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53" name="Freeform 6529"/>
              <p:cNvSpPr>
                <a:spLocks/>
              </p:cNvSpPr>
              <p:nvPr/>
            </p:nvSpPr>
            <p:spPr bwMode="auto">
              <a:xfrm>
                <a:off x="4350" y="1330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54" name="Freeform 6530"/>
              <p:cNvSpPr>
                <a:spLocks/>
              </p:cNvSpPr>
              <p:nvPr/>
            </p:nvSpPr>
            <p:spPr bwMode="auto">
              <a:xfrm>
                <a:off x="4324" y="1334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006B1B"/>
              </a:solidFill>
              <a:ln w="0">
                <a:solidFill>
                  <a:srgbClr val="006B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55" name="Freeform 6531"/>
              <p:cNvSpPr>
                <a:spLocks/>
              </p:cNvSpPr>
              <p:nvPr/>
            </p:nvSpPr>
            <p:spPr bwMode="auto">
              <a:xfrm>
                <a:off x="4324" y="1334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5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56" name="Freeform 6532"/>
              <p:cNvSpPr>
                <a:spLocks/>
              </p:cNvSpPr>
              <p:nvPr/>
            </p:nvSpPr>
            <p:spPr bwMode="auto">
              <a:xfrm>
                <a:off x="4298" y="1338"/>
                <a:ext cx="50" cy="6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24" y="6"/>
                  </a:cxn>
                  <a:cxn ang="0">
                    <a:pos x="50" y="4"/>
                  </a:cxn>
                </a:cxnLst>
                <a:rect l="0" t="0" r="r" b="b"/>
                <a:pathLst>
                  <a:path w="50" h="6">
                    <a:moveTo>
                      <a:pt x="50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24" y="6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006B1A"/>
              </a:solidFill>
              <a:ln w="0">
                <a:solidFill>
                  <a:srgbClr val="006B1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57" name="Freeform 6533"/>
              <p:cNvSpPr>
                <a:spLocks/>
              </p:cNvSpPr>
              <p:nvPr/>
            </p:nvSpPr>
            <p:spPr bwMode="auto">
              <a:xfrm>
                <a:off x="4298" y="1338"/>
                <a:ext cx="50" cy="6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24" y="6"/>
                  </a:cxn>
                  <a:cxn ang="0">
                    <a:pos x="50" y="4"/>
                  </a:cxn>
                </a:cxnLst>
                <a:rect l="0" t="0" r="r" b="b"/>
                <a:pathLst>
                  <a:path w="50" h="6">
                    <a:moveTo>
                      <a:pt x="50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24" y="6"/>
                    </a:lnTo>
                    <a:lnTo>
                      <a:pt x="5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58" name="Freeform 6534"/>
              <p:cNvSpPr>
                <a:spLocks/>
              </p:cNvSpPr>
              <p:nvPr/>
            </p:nvSpPr>
            <p:spPr bwMode="auto">
              <a:xfrm>
                <a:off x="4272" y="1340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2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2" y="8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006A1A"/>
              </a:solidFill>
              <a:ln w="0">
                <a:solidFill>
                  <a:srgbClr val="006A1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59" name="Freeform 6535"/>
              <p:cNvSpPr>
                <a:spLocks/>
              </p:cNvSpPr>
              <p:nvPr/>
            </p:nvSpPr>
            <p:spPr bwMode="auto">
              <a:xfrm>
                <a:off x="4272" y="1340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2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2" y="8"/>
                    </a:lnTo>
                    <a:lnTo>
                      <a:pt x="5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60" name="Freeform 6536"/>
              <p:cNvSpPr>
                <a:spLocks/>
              </p:cNvSpPr>
              <p:nvPr/>
            </p:nvSpPr>
            <p:spPr bwMode="auto">
              <a:xfrm>
                <a:off x="4244" y="1344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00691B"/>
              </a:solidFill>
              <a:ln w="0">
                <a:solidFill>
                  <a:srgbClr val="0069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61" name="Freeform 6537"/>
              <p:cNvSpPr>
                <a:spLocks/>
              </p:cNvSpPr>
              <p:nvPr/>
            </p:nvSpPr>
            <p:spPr bwMode="auto">
              <a:xfrm>
                <a:off x="4244" y="1344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5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62" name="Freeform 6538"/>
              <p:cNvSpPr>
                <a:spLocks/>
              </p:cNvSpPr>
              <p:nvPr/>
            </p:nvSpPr>
            <p:spPr bwMode="auto">
              <a:xfrm>
                <a:off x="4218" y="1348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2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2" y="8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00691D"/>
              </a:solidFill>
              <a:ln w="0">
                <a:solidFill>
                  <a:srgbClr val="00691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63" name="Freeform 6539"/>
              <p:cNvSpPr>
                <a:spLocks/>
              </p:cNvSpPr>
              <p:nvPr/>
            </p:nvSpPr>
            <p:spPr bwMode="auto">
              <a:xfrm>
                <a:off x="4218" y="1348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2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2" y="8"/>
                    </a:lnTo>
                    <a:lnTo>
                      <a:pt x="5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64" name="Freeform 6540"/>
              <p:cNvSpPr>
                <a:spLocks/>
              </p:cNvSpPr>
              <p:nvPr/>
            </p:nvSpPr>
            <p:spPr bwMode="auto">
              <a:xfrm>
                <a:off x="4190" y="1352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2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2" y="8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00681F"/>
              </a:solidFill>
              <a:ln w="0">
                <a:solidFill>
                  <a:srgbClr val="00681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65" name="Freeform 6541"/>
              <p:cNvSpPr>
                <a:spLocks/>
              </p:cNvSpPr>
              <p:nvPr/>
            </p:nvSpPr>
            <p:spPr bwMode="auto">
              <a:xfrm>
                <a:off x="4190" y="1352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2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2" y="8"/>
                    </a:lnTo>
                    <a:lnTo>
                      <a:pt x="5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66" name="Freeform 6542"/>
              <p:cNvSpPr>
                <a:spLocks/>
              </p:cNvSpPr>
              <p:nvPr/>
            </p:nvSpPr>
            <p:spPr bwMode="auto">
              <a:xfrm>
                <a:off x="4162" y="1356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2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2" y="8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006823"/>
              </a:solidFill>
              <a:ln w="0">
                <a:solidFill>
                  <a:srgbClr val="00682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67" name="Freeform 6543"/>
              <p:cNvSpPr>
                <a:spLocks/>
              </p:cNvSpPr>
              <p:nvPr/>
            </p:nvSpPr>
            <p:spPr bwMode="auto">
              <a:xfrm>
                <a:off x="4162" y="1356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2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2" y="8"/>
                    </a:lnTo>
                    <a:lnTo>
                      <a:pt x="5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68" name="Freeform 6544"/>
              <p:cNvSpPr>
                <a:spLocks/>
              </p:cNvSpPr>
              <p:nvPr/>
            </p:nvSpPr>
            <p:spPr bwMode="auto">
              <a:xfrm>
                <a:off x="4132" y="1360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30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30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727"/>
              </a:solidFill>
              <a:ln w="0">
                <a:solidFill>
                  <a:srgbClr val="00672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69" name="Freeform 6545"/>
              <p:cNvSpPr>
                <a:spLocks/>
              </p:cNvSpPr>
              <p:nvPr/>
            </p:nvSpPr>
            <p:spPr bwMode="auto">
              <a:xfrm>
                <a:off x="4132" y="1360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30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30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70" name="Freeform 6546"/>
              <p:cNvSpPr>
                <a:spLocks/>
              </p:cNvSpPr>
              <p:nvPr/>
            </p:nvSpPr>
            <p:spPr bwMode="auto">
              <a:xfrm>
                <a:off x="4104" y="1364"/>
                <a:ext cx="52" cy="10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8" y="0"/>
                  </a:cxn>
                  <a:cxn ang="0">
                    <a:pos x="0" y="6"/>
                  </a:cxn>
                  <a:cxn ang="0">
                    <a:pos x="22" y="10"/>
                  </a:cxn>
                  <a:cxn ang="0">
                    <a:pos x="52" y="4"/>
                  </a:cxn>
                </a:cxnLst>
                <a:rect l="0" t="0" r="r" b="b"/>
                <a:pathLst>
                  <a:path w="52" h="10">
                    <a:moveTo>
                      <a:pt x="52" y="4"/>
                    </a:moveTo>
                    <a:lnTo>
                      <a:pt x="28" y="0"/>
                    </a:lnTo>
                    <a:lnTo>
                      <a:pt x="0" y="6"/>
                    </a:lnTo>
                    <a:lnTo>
                      <a:pt x="22" y="10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72C"/>
              </a:solidFill>
              <a:ln w="0">
                <a:solidFill>
                  <a:srgbClr val="0067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71" name="Freeform 6547"/>
              <p:cNvSpPr>
                <a:spLocks/>
              </p:cNvSpPr>
              <p:nvPr/>
            </p:nvSpPr>
            <p:spPr bwMode="auto">
              <a:xfrm>
                <a:off x="4104" y="1364"/>
                <a:ext cx="52" cy="10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8" y="0"/>
                  </a:cxn>
                  <a:cxn ang="0">
                    <a:pos x="0" y="6"/>
                  </a:cxn>
                  <a:cxn ang="0">
                    <a:pos x="22" y="10"/>
                  </a:cxn>
                  <a:cxn ang="0">
                    <a:pos x="52" y="4"/>
                  </a:cxn>
                </a:cxnLst>
                <a:rect l="0" t="0" r="r" b="b"/>
                <a:pathLst>
                  <a:path w="52" h="10">
                    <a:moveTo>
                      <a:pt x="52" y="4"/>
                    </a:moveTo>
                    <a:lnTo>
                      <a:pt x="28" y="0"/>
                    </a:lnTo>
                    <a:lnTo>
                      <a:pt x="0" y="6"/>
                    </a:lnTo>
                    <a:lnTo>
                      <a:pt x="22" y="10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72" name="Freeform 6548"/>
              <p:cNvSpPr>
                <a:spLocks/>
              </p:cNvSpPr>
              <p:nvPr/>
            </p:nvSpPr>
            <p:spPr bwMode="auto">
              <a:xfrm>
                <a:off x="4074" y="1370"/>
                <a:ext cx="52" cy="10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22" y="10"/>
                  </a:cxn>
                  <a:cxn ang="0">
                    <a:pos x="52" y="4"/>
                  </a:cxn>
                </a:cxnLst>
                <a:rect l="0" t="0" r="r" b="b"/>
                <a:pathLst>
                  <a:path w="52" h="10">
                    <a:moveTo>
                      <a:pt x="52" y="4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22" y="10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731"/>
              </a:solidFill>
              <a:ln w="0">
                <a:solidFill>
                  <a:srgbClr val="00673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73" name="Freeform 6549"/>
              <p:cNvSpPr>
                <a:spLocks/>
              </p:cNvSpPr>
              <p:nvPr/>
            </p:nvSpPr>
            <p:spPr bwMode="auto">
              <a:xfrm>
                <a:off x="4074" y="1370"/>
                <a:ext cx="52" cy="10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22" y="10"/>
                  </a:cxn>
                  <a:cxn ang="0">
                    <a:pos x="52" y="4"/>
                  </a:cxn>
                </a:cxnLst>
                <a:rect l="0" t="0" r="r" b="b"/>
                <a:pathLst>
                  <a:path w="52" h="10">
                    <a:moveTo>
                      <a:pt x="52" y="4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22" y="10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74" name="Freeform 6550"/>
              <p:cNvSpPr>
                <a:spLocks/>
              </p:cNvSpPr>
              <p:nvPr/>
            </p:nvSpPr>
            <p:spPr bwMode="auto">
              <a:xfrm>
                <a:off x="4044" y="1376"/>
                <a:ext cx="52" cy="12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30" y="0"/>
                  </a:cxn>
                  <a:cxn ang="0">
                    <a:pos x="0" y="8"/>
                  </a:cxn>
                  <a:cxn ang="0">
                    <a:pos x="22" y="12"/>
                  </a:cxn>
                  <a:cxn ang="0">
                    <a:pos x="52" y="4"/>
                  </a:cxn>
                </a:cxnLst>
                <a:rect l="0" t="0" r="r" b="b"/>
                <a:pathLst>
                  <a:path w="52" h="12">
                    <a:moveTo>
                      <a:pt x="52" y="4"/>
                    </a:moveTo>
                    <a:lnTo>
                      <a:pt x="30" y="0"/>
                    </a:lnTo>
                    <a:lnTo>
                      <a:pt x="0" y="8"/>
                    </a:lnTo>
                    <a:lnTo>
                      <a:pt x="22" y="12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836"/>
              </a:solidFill>
              <a:ln w="0">
                <a:solidFill>
                  <a:srgbClr val="00683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75" name="Freeform 6551"/>
              <p:cNvSpPr>
                <a:spLocks/>
              </p:cNvSpPr>
              <p:nvPr/>
            </p:nvSpPr>
            <p:spPr bwMode="auto">
              <a:xfrm>
                <a:off x="4044" y="1376"/>
                <a:ext cx="52" cy="12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30" y="0"/>
                  </a:cxn>
                  <a:cxn ang="0">
                    <a:pos x="0" y="8"/>
                  </a:cxn>
                  <a:cxn ang="0">
                    <a:pos x="22" y="12"/>
                  </a:cxn>
                  <a:cxn ang="0">
                    <a:pos x="52" y="4"/>
                  </a:cxn>
                </a:cxnLst>
                <a:rect l="0" t="0" r="r" b="b"/>
                <a:pathLst>
                  <a:path w="52" h="12">
                    <a:moveTo>
                      <a:pt x="52" y="4"/>
                    </a:moveTo>
                    <a:lnTo>
                      <a:pt x="30" y="0"/>
                    </a:lnTo>
                    <a:lnTo>
                      <a:pt x="0" y="8"/>
                    </a:lnTo>
                    <a:lnTo>
                      <a:pt x="22" y="12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76" name="Freeform 6552"/>
              <p:cNvSpPr>
                <a:spLocks/>
              </p:cNvSpPr>
              <p:nvPr/>
            </p:nvSpPr>
            <p:spPr bwMode="auto">
              <a:xfrm>
                <a:off x="4012" y="1384"/>
                <a:ext cx="54" cy="12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32" y="0"/>
                  </a:cxn>
                  <a:cxn ang="0">
                    <a:pos x="0" y="6"/>
                  </a:cxn>
                  <a:cxn ang="0">
                    <a:pos x="24" y="12"/>
                  </a:cxn>
                  <a:cxn ang="0">
                    <a:pos x="54" y="4"/>
                  </a:cxn>
                </a:cxnLst>
                <a:rect l="0" t="0" r="r" b="b"/>
                <a:pathLst>
                  <a:path w="54" h="12">
                    <a:moveTo>
                      <a:pt x="54" y="4"/>
                    </a:moveTo>
                    <a:lnTo>
                      <a:pt x="32" y="0"/>
                    </a:lnTo>
                    <a:lnTo>
                      <a:pt x="0" y="6"/>
                    </a:lnTo>
                    <a:lnTo>
                      <a:pt x="24" y="12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83B"/>
              </a:solidFill>
              <a:ln w="0">
                <a:solidFill>
                  <a:srgbClr val="00683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77" name="Freeform 6553"/>
              <p:cNvSpPr>
                <a:spLocks/>
              </p:cNvSpPr>
              <p:nvPr/>
            </p:nvSpPr>
            <p:spPr bwMode="auto">
              <a:xfrm>
                <a:off x="4012" y="1384"/>
                <a:ext cx="54" cy="12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32" y="0"/>
                  </a:cxn>
                  <a:cxn ang="0">
                    <a:pos x="0" y="6"/>
                  </a:cxn>
                  <a:cxn ang="0">
                    <a:pos x="24" y="12"/>
                  </a:cxn>
                  <a:cxn ang="0">
                    <a:pos x="54" y="4"/>
                  </a:cxn>
                </a:cxnLst>
                <a:rect l="0" t="0" r="r" b="b"/>
                <a:pathLst>
                  <a:path w="54" h="12">
                    <a:moveTo>
                      <a:pt x="54" y="4"/>
                    </a:moveTo>
                    <a:lnTo>
                      <a:pt x="32" y="0"/>
                    </a:lnTo>
                    <a:lnTo>
                      <a:pt x="0" y="6"/>
                    </a:lnTo>
                    <a:lnTo>
                      <a:pt x="24" y="12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78" name="Freeform 6554"/>
              <p:cNvSpPr>
                <a:spLocks/>
              </p:cNvSpPr>
              <p:nvPr/>
            </p:nvSpPr>
            <p:spPr bwMode="auto">
              <a:xfrm>
                <a:off x="3982" y="1390"/>
                <a:ext cx="54" cy="14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30" y="0"/>
                  </a:cxn>
                  <a:cxn ang="0">
                    <a:pos x="0" y="8"/>
                  </a:cxn>
                  <a:cxn ang="0">
                    <a:pos x="22" y="14"/>
                  </a:cxn>
                  <a:cxn ang="0">
                    <a:pos x="54" y="6"/>
                  </a:cxn>
                </a:cxnLst>
                <a:rect l="0" t="0" r="r" b="b"/>
                <a:pathLst>
                  <a:path w="54" h="14">
                    <a:moveTo>
                      <a:pt x="54" y="6"/>
                    </a:moveTo>
                    <a:lnTo>
                      <a:pt x="30" y="0"/>
                    </a:lnTo>
                    <a:lnTo>
                      <a:pt x="0" y="8"/>
                    </a:lnTo>
                    <a:lnTo>
                      <a:pt x="22" y="14"/>
                    </a:lnTo>
                    <a:lnTo>
                      <a:pt x="54" y="6"/>
                    </a:lnTo>
                    <a:close/>
                  </a:path>
                </a:pathLst>
              </a:custGeom>
              <a:solidFill>
                <a:srgbClr val="00693F"/>
              </a:solidFill>
              <a:ln w="0">
                <a:solidFill>
                  <a:srgbClr val="00693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79" name="Freeform 6555"/>
              <p:cNvSpPr>
                <a:spLocks/>
              </p:cNvSpPr>
              <p:nvPr/>
            </p:nvSpPr>
            <p:spPr bwMode="auto">
              <a:xfrm>
                <a:off x="3982" y="1390"/>
                <a:ext cx="54" cy="14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30" y="0"/>
                  </a:cxn>
                  <a:cxn ang="0">
                    <a:pos x="0" y="8"/>
                  </a:cxn>
                  <a:cxn ang="0">
                    <a:pos x="22" y="14"/>
                  </a:cxn>
                  <a:cxn ang="0">
                    <a:pos x="54" y="6"/>
                  </a:cxn>
                </a:cxnLst>
                <a:rect l="0" t="0" r="r" b="b"/>
                <a:pathLst>
                  <a:path w="54" h="14">
                    <a:moveTo>
                      <a:pt x="54" y="6"/>
                    </a:moveTo>
                    <a:lnTo>
                      <a:pt x="30" y="0"/>
                    </a:lnTo>
                    <a:lnTo>
                      <a:pt x="0" y="8"/>
                    </a:lnTo>
                    <a:lnTo>
                      <a:pt x="22" y="14"/>
                    </a:lnTo>
                    <a:lnTo>
                      <a:pt x="54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80" name="Freeform 6556"/>
              <p:cNvSpPr>
                <a:spLocks/>
              </p:cNvSpPr>
              <p:nvPr/>
            </p:nvSpPr>
            <p:spPr bwMode="auto">
              <a:xfrm>
                <a:off x="3950" y="1398"/>
                <a:ext cx="54" cy="14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32" y="0"/>
                  </a:cxn>
                  <a:cxn ang="0">
                    <a:pos x="0" y="8"/>
                  </a:cxn>
                  <a:cxn ang="0">
                    <a:pos x="22" y="14"/>
                  </a:cxn>
                  <a:cxn ang="0">
                    <a:pos x="54" y="6"/>
                  </a:cxn>
                </a:cxnLst>
                <a:rect l="0" t="0" r="r" b="b"/>
                <a:pathLst>
                  <a:path w="54" h="14">
                    <a:moveTo>
                      <a:pt x="54" y="6"/>
                    </a:moveTo>
                    <a:lnTo>
                      <a:pt x="32" y="0"/>
                    </a:lnTo>
                    <a:lnTo>
                      <a:pt x="0" y="8"/>
                    </a:lnTo>
                    <a:lnTo>
                      <a:pt x="22" y="14"/>
                    </a:lnTo>
                    <a:lnTo>
                      <a:pt x="54" y="6"/>
                    </a:lnTo>
                    <a:close/>
                  </a:path>
                </a:pathLst>
              </a:custGeom>
              <a:solidFill>
                <a:srgbClr val="006A41"/>
              </a:solidFill>
              <a:ln w="0">
                <a:solidFill>
                  <a:srgbClr val="006A4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81" name="Freeform 6557"/>
              <p:cNvSpPr>
                <a:spLocks/>
              </p:cNvSpPr>
              <p:nvPr/>
            </p:nvSpPr>
            <p:spPr bwMode="auto">
              <a:xfrm>
                <a:off x="3950" y="1398"/>
                <a:ext cx="54" cy="14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32" y="0"/>
                  </a:cxn>
                  <a:cxn ang="0">
                    <a:pos x="0" y="8"/>
                  </a:cxn>
                  <a:cxn ang="0">
                    <a:pos x="22" y="14"/>
                  </a:cxn>
                  <a:cxn ang="0">
                    <a:pos x="54" y="6"/>
                  </a:cxn>
                </a:cxnLst>
                <a:rect l="0" t="0" r="r" b="b"/>
                <a:pathLst>
                  <a:path w="54" h="14">
                    <a:moveTo>
                      <a:pt x="54" y="6"/>
                    </a:moveTo>
                    <a:lnTo>
                      <a:pt x="32" y="0"/>
                    </a:lnTo>
                    <a:lnTo>
                      <a:pt x="0" y="8"/>
                    </a:lnTo>
                    <a:lnTo>
                      <a:pt x="22" y="14"/>
                    </a:lnTo>
                    <a:lnTo>
                      <a:pt x="54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82" name="Freeform 6558"/>
              <p:cNvSpPr>
                <a:spLocks/>
              </p:cNvSpPr>
              <p:nvPr/>
            </p:nvSpPr>
            <p:spPr bwMode="auto">
              <a:xfrm>
                <a:off x="3918" y="1406"/>
                <a:ext cx="54" cy="14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32" y="0"/>
                  </a:cxn>
                  <a:cxn ang="0">
                    <a:pos x="0" y="8"/>
                  </a:cxn>
                  <a:cxn ang="0">
                    <a:pos x="22" y="14"/>
                  </a:cxn>
                  <a:cxn ang="0">
                    <a:pos x="54" y="6"/>
                  </a:cxn>
                </a:cxnLst>
                <a:rect l="0" t="0" r="r" b="b"/>
                <a:pathLst>
                  <a:path w="54" h="14">
                    <a:moveTo>
                      <a:pt x="54" y="6"/>
                    </a:moveTo>
                    <a:lnTo>
                      <a:pt x="32" y="0"/>
                    </a:lnTo>
                    <a:lnTo>
                      <a:pt x="0" y="8"/>
                    </a:lnTo>
                    <a:lnTo>
                      <a:pt x="22" y="14"/>
                    </a:lnTo>
                    <a:lnTo>
                      <a:pt x="54" y="6"/>
                    </a:lnTo>
                    <a:close/>
                  </a:path>
                </a:pathLst>
              </a:custGeom>
              <a:solidFill>
                <a:srgbClr val="006C42"/>
              </a:solidFill>
              <a:ln w="0">
                <a:solidFill>
                  <a:srgbClr val="006C4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83" name="Freeform 6559"/>
              <p:cNvSpPr>
                <a:spLocks/>
              </p:cNvSpPr>
              <p:nvPr/>
            </p:nvSpPr>
            <p:spPr bwMode="auto">
              <a:xfrm>
                <a:off x="3918" y="1406"/>
                <a:ext cx="54" cy="14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32" y="0"/>
                  </a:cxn>
                  <a:cxn ang="0">
                    <a:pos x="0" y="8"/>
                  </a:cxn>
                  <a:cxn ang="0">
                    <a:pos x="22" y="14"/>
                  </a:cxn>
                  <a:cxn ang="0">
                    <a:pos x="54" y="6"/>
                  </a:cxn>
                </a:cxnLst>
                <a:rect l="0" t="0" r="r" b="b"/>
                <a:pathLst>
                  <a:path w="54" h="14">
                    <a:moveTo>
                      <a:pt x="54" y="6"/>
                    </a:moveTo>
                    <a:lnTo>
                      <a:pt x="32" y="0"/>
                    </a:lnTo>
                    <a:lnTo>
                      <a:pt x="0" y="8"/>
                    </a:lnTo>
                    <a:lnTo>
                      <a:pt x="22" y="14"/>
                    </a:lnTo>
                    <a:lnTo>
                      <a:pt x="54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84" name="Freeform 6560"/>
              <p:cNvSpPr>
                <a:spLocks/>
              </p:cNvSpPr>
              <p:nvPr/>
            </p:nvSpPr>
            <p:spPr bwMode="auto">
              <a:xfrm>
                <a:off x="3884" y="1414"/>
                <a:ext cx="56" cy="16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34" y="0"/>
                  </a:cxn>
                  <a:cxn ang="0">
                    <a:pos x="0" y="8"/>
                  </a:cxn>
                  <a:cxn ang="0">
                    <a:pos x="22" y="16"/>
                  </a:cxn>
                  <a:cxn ang="0">
                    <a:pos x="56" y="6"/>
                  </a:cxn>
                </a:cxnLst>
                <a:rect l="0" t="0" r="r" b="b"/>
                <a:pathLst>
                  <a:path w="56" h="16">
                    <a:moveTo>
                      <a:pt x="56" y="6"/>
                    </a:moveTo>
                    <a:lnTo>
                      <a:pt x="34" y="0"/>
                    </a:lnTo>
                    <a:lnTo>
                      <a:pt x="0" y="8"/>
                    </a:lnTo>
                    <a:lnTo>
                      <a:pt x="22" y="16"/>
                    </a:lnTo>
                    <a:lnTo>
                      <a:pt x="56" y="6"/>
                    </a:lnTo>
                    <a:close/>
                  </a:path>
                </a:pathLst>
              </a:custGeom>
              <a:solidFill>
                <a:srgbClr val="006E40"/>
              </a:solidFill>
              <a:ln w="0">
                <a:solidFill>
                  <a:srgbClr val="006E4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85" name="Freeform 6561"/>
              <p:cNvSpPr>
                <a:spLocks/>
              </p:cNvSpPr>
              <p:nvPr/>
            </p:nvSpPr>
            <p:spPr bwMode="auto">
              <a:xfrm>
                <a:off x="3884" y="1414"/>
                <a:ext cx="56" cy="16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34" y="0"/>
                  </a:cxn>
                  <a:cxn ang="0">
                    <a:pos x="0" y="8"/>
                  </a:cxn>
                  <a:cxn ang="0">
                    <a:pos x="22" y="16"/>
                  </a:cxn>
                  <a:cxn ang="0">
                    <a:pos x="56" y="6"/>
                  </a:cxn>
                </a:cxnLst>
                <a:rect l="0" t="0" r="r" b="b"/>
                <a:pathLst>
                  <a:path w="56" h="16">
                    <a:moveTo>
                      <a:pt x="56" y="6"/>
                    </a:moveTo>
                    <a:lnTo>
                      <a:pt x="34" y="0"/>
                    </a:lnTo>
                    <a:lnTo>
                      <a:pt x="0" y="8"/>
                    </a:lnTo>
                    <a:lnTo>
                      <a:pt x="22" y="16"/>
                    </a:lnTo>
                    <a:lnTo>
                      <a:pt x="5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86" name="Freeform 6562"/>
              <p:cNvSpPr>
                <a:spLocks/>
              </p:cNvSpPr>
              <p:nvPr/>
            </p:nvSpPr>
            <p:spPr bwMode="auto">
              <a:xfrm>
                <a:off x="3850" y="1422"/>
                <a:ext cx="56" cy="14"/>
              </a:xfrm>
              <a:custGeom>
                <a:avLst/>
                <a:gdLst/>
                <a:ahLst/>
                <a:cxnLst>
                  <a:cxn ang="0">
                    <a:pos x="56" y="8"/>
                  </a:cxn>
                  <a:cxn ang="0">
                    <a:pos x="34" y="0"/>
                  </a:cxn>
                  <a:cxn ang="0">
                    <a:pos x="0" y="8"/>
                  </a:cxn>
                  <a:cxn ang="0">
                    <a:pos x="24" y="14"/>
                  </a:cxn>
                  <a:cxn ang="0">
                    <a:pos x="56" y="8"/>
                  </a:cxn>
                </a:cxnLst>
                <a:rect l="0" t="0" r="r" b="b"/>
                <a:pathLst>
                  <a:path w="56" h="14">
                    <a:moveTo>
                      <a:pt x="56" y="8"/>
                    </a:moveTo>
                    <a:lnTo>
                      <a:pt x="34" y="0"/>
                    </a:lnTo>
                    <a:lnTo>
                      <a:pt x="0" y="8"/>
                    </a:lnTo>
                    <a:lnTo>
                      <a:pt x="24" y="14"/>
                    </a:lnTo>
                    <a:lnTo>
                      <a:pt x="56" y="8"/>
                    </a:lnTo>
                    <a:close/>
                  </a:path>
                </a:pathLst>
              </a:custGeom>
              <a:solidFill>
                <a:srgbClr val="00713B"/>
              </a:solidFill>
              <a:ln w="0">
                <a:solidFill>
                  <a:srgbClr val="00713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87" name="Freeform 6563"/>
              <p:cNvSpPr>
                <a:spLocks/>
              </p:cNvSpPr>
              <p:nvPr/>
            </p:nvSpPr>
            <p:spPr bwMode="auto">
              <a:xfrm>
                <a:off x="3850" y="1422"/>
                <a:ext cx="56" cy="14"/>
              </a:xfrm>
              <a:custGeom>
                <a:avLst/>
                <a:gdLst/>
                <a:ahLst/>
                <a:cxnLst>
                  <a:cxn ang="0">
                    <a:pos x="56" y="8"/>
                  </a:cxn>
                  <a:cxn ang="0">
                    <a:pos x="34" y="0"/>
                  </a:cxn>
                  <a:cxn ang="0">
                    <a:pos x="0" y="8"/>
                  </a:cxn>
                  <a:cxn ang="0">
                    <a:pos x="24" y="14"/>
                  </a:cxn>
                  <a:cxn ang="0">
                    <a:pos x="56" y="8"/>
                  </a:cxn>
                </a:cxnLst>
                <a:rect l="0" t="0" r="r" b="b"/>
                <a:pathLst>
                  <a:path w="56" h="14">
                    <a:moveTo>
                      <a:pt x="56" y="8"/>
                    </a:moveTo>
                    <a:lnTo>
                      <a:pt x="34" y="0"/>
                    </a:lnTo>
                    <a:lnTo>
                      <a:pt x="0" y="8"/>
                    </a:lnTo>
                    <a:lnTo>
                      <a:pt x="24" y="14"/>
                    </a:lnTo>
                    <a:lnTo>
                      <a:pt x="56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88" name="Freeform 6564"/>
              <p:cNvSpPr>
                <a:spLocks/>
              </p:cNvSpPr>
              <p:nvPr/>
            </p:nvSpPr>
            <p:spPr bwMode="auto">
              <a:xfrm>
                <a:off x="3816" y="1430"/>
                <a:ext cx="58" cy="14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34" y="0"/>
                  </a:cxn>
                  <a:cxn ang="0">
                    <a:pos x="0" y="6"/>
                  </a:cxn>
                  <a:cxn ang="0">
                    <a:pos x="22" y="14"/>
                  </a:cxn>
                  <a:cxn ang="0">
                    <a:pos x="58" y="6"/>
                  </a:cxn>
                </a:cxnLst>
                <a:rect l="0" t="0" r="r" b="b"/>
                <a:pathLst>
                  <a:path w="58" h="14">
                    <a:moveTo>
                      <a:pt x="58" y="6"/>
                    </a:moveTo>
                    <a:lnTo>
                      <a:pt x="34" y="0"/>
                    </a:lnTo>
                    <a:lnTo>
                      <a:pt x="0" y="6"/>
                    </a:lnTo>
                    <a:lnTo>
                      <a:pt x="22" y="14"/>
                    </a:lnTo>
                    <a:lnTo>
                      <a:pt x="58" y="6"/>
                    </a:lnTo>
                    <a:close/>
                  </a:path>
                </a:pathLst>
              </a:custGeom>
              <a:solidFill>
                <a:srgbClr val="007332"/>
              </a:solidFill>
              <a:ln w="0">
                <a:solidFill>
                  <a:srgbClr val="00733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89" name="Freeform 6565"/>
              <p:cNvSpPr>
                <a:spLocks/>
              </p:cNvSpPr>
              <p:nvPr/>
            </p:nvSpPr>
            <p:spPr bwMode="auto">
              <a:xfrm>
                <a:off x="3816" y="1430"/>
                <a:ext cx="58" cy="14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34" y="0"/>
                  </a:cxn>
                  <a:cxn ang="0">
                    <a:pos x="0" y="6"/>
                  </a:cxn>
                  <a:cxn ang="0">
                    <a:pos x="22" y="14"/>
                  </a:cxn>
                  <a:cxn ang="0">
                    <a:pos x="58" y="6"/>
                  </a:cxn>
                </a:cxnLst>
                <a:rect l="0" t="0" r="r" b="b"/>
                <a:pathLst>
                  <a:path w="58" h="14">
                    <a:moveTo>
                      <a:pt x="58" y="6"/>
                    </a:moveTo>
                    <a:lnTo>
                      <a:pt x="34" y="0"/>
                    </a:lnTo>
                    <a:lnTo>
                      <a:pt x="0" y="6"/>
                    </a:lnTo>
                    <a:lnTo>
                      <a:pt x="22" y="14"/>
                    </a:lnTo>
                    <a:lnTo>
                      <a:pt x="58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90" name="Freeform 6566"/>
              <p:cNvSpPr>
                <a:spLocks/>
              </p:cNvSpPr>
              <p:nvPr/>
            </p:nvSpPr>
            <p:spPr bwMode="auto">
              <a:xfrm>
                <a:off x="3782" y="1436"/>
                <a:ext cx="56" cy="12"/>
              </a:xfrm>
              <a:custGeom>
                <a:avLst/>
                <a:gdLst/>
                <a:ahLst/>
                <a:cxnLst>
                  <a:cxn ang="0">
                    <a:pos x="56" y="8"/>
                  </a:cxn>
                  <a:cxn ang="0">
                    <a:pos x="34" y="0"/>
                  </a:cxn>
                  <a:cxn ang="0">
                    <a:pos x="0" y="6"/>
                  </a:cxn>
                  <a:cxn ang="0">
                    <a:pos x="22" y="12"/>
                  </a:cxn>
                  <a:cxn ang="0">
                    <a:pos x="56" y="8"/>
                  </a:cxn>
                </a:cxnLst>
                <a:rect l="0" t="0" r="r" b="b"/>
                <a:pathLst>
                  <a:path w="56" h="12">
                    <a:moveTo>
                      <a:pt x="56" y="8"/>
                    </a:moveTo>
                    <a:lnTo>
                      <a:pt x="34" y="0"/>
                    </a:lnTo>
                    <a:lnTo>
                      <a:pt x="0" y="6"/>
                    </a:lnTo>
                    <a:lnTo>
                      <a:pt x="22" y="12"/>
                    </a:lnTo>
                    <a:lnTo>
                      <a:pt x="56" y="8"/>
                    </a:lnTo>
                    <a:close/>
                  </a:path>
                </a:pathLst>
              </a:custGeom>
              <a:solidFill>
                <a:srgbClr val="007628"/>
              </a:solidFill>
              <a:ln w="0">
                <a:solidFill>
                  <a:srgbClr val="0076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91" name="Freeform 6567"/>
              <p:cNvSpPr>
                <a:spLocks/>
              </p:cNvSpPr>
              <p:nvPr/>
            </p:nvSpPr>
            <p:spPr bwMode="auto">
              <a:xfrm>
                <a:off x="3782" y="1436"/>
                <a:ext cx="56" cy="12"/>
              </a:xfrm>
              <a:custGeom>
                <a:avLst/>
                <a:gdLst/>
                <a:ahLst/>
                <a:cxnLst>
                  <a:cxn ang="0">
                    <a:pos x="56" y="8"/>
                  </a:cxn>
                  <a:cxn ang="0">
                    <a:pos x="34" y="0"/>
                  </a:cxn>
                  <a:cxn ang="0">
                    <a:pos x="0" y="6"/>
                  </a:cxn>
                  <a:cxn ang="0">
                    <a:pos x="22" y="12"/>
                  </a:cxn>
                  <a:cxn ang="0">
                    <a:pos x="56" y="8"/>
                  </a:cxn>
                </a:cxnLst>
                <a:rect l="0" t="0" r="r" b="b"/>
                <a:pathLst>
                  <a:path w="56" h="12">
                    <a:moveTo>
                      <a:pt x="56" y="8"/>
                    </a:moveTo>
                    <a:lnTo>
                      <a:pt x="34" y="0"/>
                    </a:lnTo>
                    <a:lnTo>
                      <a:pt x="0" y="6"/>
                    </a:lnTo>
                    <a:lnTo>
                      <a:pt x="22" y="12"/>
                    </a:lnTo>
                    <a:lnTo>
                      <a:pt x="56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92" name="Freeform 6568"/>
              <p:cNvSpPr>
                <a:spLocks/>
              </p:cNvSpPr>
              <p:nvPr/>
            </p:nvSpPr>
            <p:spPr bwMode="auto">
              <a:xfrm>
                <a:off x="3746" y="1442"/>
                <a:ext cx="58" cy="10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36" y="0"/>
                  </a:cxn>
                  <a:cxn ang="0">
                    <a:pos x="0" y="4"/>
                  </a:cxn>
                  <a:cxn ang="0">
                    <a:pos x="22" y="10"/>
                  </a:cxn>
                  <a:cxn ang="0">
                    <a:pos x="58" y="6"/>
                  </a:cxn>
                </a:cxnLst>
                <a:rect l="0" t="0" r="r" b="b"/>
                <a:pathLst>
                  <a:path w="58" h="10">
                    <a:moveTo>
                      <a:pt x="58" y="6"/>
                    </a:moveTo>
                    <a:lnTo>
                      <a:pt x="36" y="0"/>
                    </a:lnTo>
                    <a:lnTo>
                      <a:pt x="0" y="4"/>
                    </a:lnTo>
                    <a:lnTo>
                      <a:pt x="22" y="10"/>
                    </a:lnTo>
                    <a:lnTo>
                      <a:pt x="58" y="6"/>
                    </a:lnTo>
                    <a:close/>
                  </a:path>
                </a:pathLst>
              </a:custGeom>
              <a:solidFill>
                <a:srgbClr val="00771A"/>
              </a:solidFill>
              <a:ln w="0">
                <a:solidFill>
                  <a:srgbClr val="00771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93" name="Freeform 6569"/>
              <p:cNvSpPr>
                <a:spLocks/>
              </p:cNvSpPr>
              <p:nvPr/>
            </p:nvSpPr>
            <p:spPr bwMode="auto">
              <a:xfrm>
                <a:off x="3746" y="1442"/>
                <a:ext cx="58" cy="10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36" y="0"/>
                  </a:cxn>
                  <a:cxn ang="0">
                    <a:pos x="0" y="4"/>
                  </a:cxn>
                  <a:cxn ang="0">
                    <a:pos x="22" y="10"/>
                  </a:cxn>
                  <a:cxn ang="0">
                    <a:pos x="58" y="6"/>
                  </a:cxn>
                </a:cxnLst>
                <a:rect l="0" t="0" r="r" b="b"/>
                <a:pathLst>
                  <a:path w="58" h="10">
                    <a:moveTo>
                      <a:pt x="58" y="6"/>
                    </a:moveTo>
                    <a:lnTo>
                      <a:pt x="36" y="0"/>
                    </a:lnTo>
                    <a:lnTo>
                      <a:pt x="0" y="4"/>
                    </a:lnTo>
                    <a:lnTo>
                      <a:pt x="22" y="10"/>
                    </a:lnTo>
                    <a:lnTo>
                      <a:pt x="58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94" name="Freeform 6570"/>
              <p:cNvSpPr>
                <a:spLocks/>
              </p:cNvSpPr>
              <p:nvPr/>
            </p:nvSpPr>
            <p:spPr bwMode="auto">
              <a:xfrm>
                <a:off x="3710" y="1446"/>
                <a:ext cx="58" cy="10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36" y="0"/>
                  </a:cxn>
                  <a:cxn ang="0">
                    <a:pos x="0" y="2"/>
                  </a:cxn>
                  <a:cxn ang="0">
                    <a:pos x="22" y="10"/>
                  </a:cxn>
                  <a:cxn ang="0">
                    <a:pos x="58" y="6"/>
                  </a:cxn>
                </a:cxnLst>
                <a:rect l="0" t="0" r="r" b="b"/>
                <a:pathLst>
                  <a:path w="58" h="10">
                    <a:moveTo>
                      <a:pt x="58" y="6"/>
                    </a:moveTo>
                    <a:lnTo>
                      <a:pt x="36" y="0"/>
                    </a:lnTo>
                    <a:lnTo>
                      <a:pt x="0" y="2"/>
                    </a:lnTo>
                    <a:lnTo>
                      <a:pt x="22" y="10"/>
                    </a:lnTo>
                    <a:lnTo>
                      <a:pt x="58" y="6"/>
                    </a:lnTo>
                    <a:close/>
                  </a:path>
                </a:pathLst>
              </a:custGeom>
              <a:solidFill>
                <a:srgbClr val="007612"/>
              </a:solidFill>
              <a:ln w="0">
                <a:solidFill>
                  <a:srgbClr val="00761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95" name="Freeform 6571"/>
              <p:cNvSpPr>
                <a:spLocks/>
              </p:cNvSpPr>
              <p:nvPr/>
            </p:nvSpPr>
            <p:spPr bwMode="auto">
              <a:xfrm>
                <a:off x="3710" y="1446"/>
                <a:ext cx="58" cy="10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36" y="0"/>
                  </a:cxn>
                  <a:cxn ang="0">
                    <a:pos x="0" y="2"/>
                  </a:cxn>
                  <a:cxn ang="0">
                    <a:pos x="22" y="10"/>
                  </a:cxn>
                  <a:cxn ang="0">
                    <a:pos x="58" y="6"/>
                  </a:cxn>
                </a:cxnLst>
                <a:rect l="0" t="0" r="r" b="b"/>
                <a:pathLst>
                  <a:path w="58" h="10">
                    <a:moveTo>
                      <a:pt x="58" y="6"/>
                    </a:moveTo>
                    <a:lnTo>
                      <a:pt x="36" y="0"/>
                    </a:lnTo>
                    <a:lnTo>
                      <a:pt x="0" y="2"/>
                    </a:lnTo>
                    <a:lnTo>
                      <a:pt x="22" y="10"/>
                    </a:lnTo>
                    <a:lnTo>
                      <a:pt x="58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96" name="Freeform 6572"/>
              <p:cNvSpPr>
                <a:spLocks/>
              </p:cNvSpPr>
              <p:nvPr/>
            </p:nvSpPr>
            <p:spPr bwMode="auto">
              <a:xfrm>
                <a:off x="3672" y="1448"/>
                <a:ext cx="60" cy="10"/>
              </a:xfrm>
              <a:custGeom>
                <a:avLst/>
                <a:gdLst/>
                <a:ahLst/>
                <a:cxnLst>
                  <a:cxn ang="0">
                    <a:pos x="60" y="8"/>
                  </a:cxn>
                  <a:cxn ang="0">
                    <a:pos x="38" y="0"/>
                  </a:cxn>
                  <a:cxn ang="0">
                    <a:pos x="0" y="4"/>
                  </a:cxn>
                  <a:cxn ang="0">
                    <a:pos x="22" y="10"/>
                  </a:cxn>
                  <a:cxn ang="0">
                    <a:pos x="60" y="8"/>
                  </a:cxn>
                </a:cxnLst>
                <a:rect l="0" t="0" r="r" b="b"/>
                <a:pathLst>
                  <a:path w="60" h="10">
                    <a:moveTo>
                      <a:pt x="60" y="8"/>
                    </a:moveTo>
                    <a:lnTo>
                      <a:pt x="38" y="0"/>
                    </a:lnTo>
                    <a:lnTo>
                      <a:pt x="0" y="4"/>
                    </a:lnTo>
                    <a:lnTo>
                      <a:pt x="22" y="10"/>
                    </a:lnTo>
                    <a:lnTo>
                      <a:pt x="60" y="8"/>
                    </a:lnTo>
                    <a:close/>
                  </a:path>
                </a:pathLst>
              </a:custGeom>
              <a:solidFill>
                <a:srgbClr val="007410"/>
              </a:solidFill>
              <a:ln w="0">
                <a:solidFill>
                  <a:srgbClr val="00741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97" name="Freeform 6573"/>
              <p:cNvSpPr>
                <a:spLocks/>
              </p:cNvSpPr>
              <p:nvPr/>
            </p:nvSpPr>
            <p:spPr bwMode="auto">
              <a:xfrm>
                <a:off x="3672" y="1448"/>
                <a:ext cx="60" cy="10"/>
              </a:xfrm>
              <a:custGeom>
                <a:avLst/>
                <a:gdLst/>
                <a:ahLst/>
                <a:cxnLst>
                  <a:cxn ang="0">
                    <a:pos x="60" y="8"/>
                  </a:cxn>
                  <a:cxn ang="0">
                    <a:pos x="38" y="0"/>
                  </a:cxn>
                  <a:cxn ang="0">
                    <a:pos x="0" y="4"/>
                  </a:cxn>
                  <a:cxn ang="0">
                    <a:pos x="22" y="10"/>
                  </a:cxn>
                  <a:cxn ang="0">
                    <a:pos x="60" y="8"/>
                  </a:cxn>
                </a:cxnLst>
                <a:rect l="0" t="0" r="r" b="b"/>
                <a:pathLst>
                  <a:path w="60" h="10">
                    <a:moveTo>
                      <a:pt x="60" y="8"/>
                    </a:moveTo>
                    <a:lnTo>
                      <a:pt x="38" y="0"/>
                    </a:lnTo>
                    <a:lnTo>
                      <a:pt x="0" y="4"/>
                    </a:lnTo>
                    <a:lnTo>
                      <a:pt x="22" y="10"/>
                    </a:lnTo>
                    <a:lnTo>
                      <a:pt x="60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98" name="Freeform 6574"/>
              <p:cNvSpPr>
                <a:spLocks/>
              </p:cNvSpPr>
              <p:nvPr/>
            </p:nvSpPr>
            <p:spPr bwMode="auto">
              <a:xfrm>
                <a:off x="3636" y="1452"/>
                <a:ext cx="58" cy="10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36" y="0"/>
                  </a:cxn>
                  <a:cxn ang="0">
                    <a:pos x="0" y="4"/>
                  </a:cxn>
                  <a:cxn ang="0">
                    <a:pos x="20" y="10"/>
                  </a:cxn>
                  <a:cxn ang="0">
                    <a:pos x="58" y="6"/>
                  </a:cxn>
                </a:cxnLst>
                <a:rect l="0" t="0" r="r" b="b"/>
                <a:pathLst>
                  <a:path w="58" h="10">
                    <a:moveTo>
                      <a:pt x="58" y="6"/>
                    </a:moveTo>
                    <a:lnTo>
                      <a:pt x="36" y="0"/>
                    </a:lnTo>
                    <a:lnTo>
                      <a:pt x="0" y="4"/>
                    </a:lnTo>
                    <a:lnTo>
                      <a:pt x="20" y="10"/>
                    </a:lnTo>
                    <a:lnTo>
                      <a:pt x="58" y="6"/>
                    </a:lnTo>
                    <a:close/>
                  </a:path>
                </a:pathLst>
              </a:custGeom>
              <a:solidFill>
                <a:srgbClr val="007117"/>
              </a:solidFill>
              <a:ln w="0">
                <a:solidFill>
                  <a:srgbClr val="0071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199" name="Freeform 6575"/>
              <p:cNvSpPr>
                <a:spLocks/>
              </p:cNvSpPr>
              <p:nvPr/>
            </p:nvSpPr>
            <p:spPr bwMode="auto">
              <a:xfrm>
                <a:off x="3636" y="1452"/>
                <a:ext cx="58" cy="10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36" y="0"/>
                  </a:cxn>
                  <a:cxn ang="0">
                    <a:pos x="0" y="4"/>
                  </a:cxn>
                  <a:cxn ang="0">
                    <a:pos x="20" y="10"/>
                  </a:cxn>
                  <a:cxn ang="0">
                    <a:pos x="58" y="6"/>
                  </a:cxn>
                </a:cxnLst>
                <a:rect l="0" t="0" r="r" b="b"/>
                <a:pathLst>
                  <a:path w="58" h="10">
                    <a:moveTo>
                      <a:pt x="58" y="6"/>
                    </a:moveTo>
                    <a:lnTo>
                      <a:pt x="36" y="0"/>
                    </a:lnTo>
                    <a:lnTo>
                      <a:pt x="0" y="4"/>
                    </a:lnTo>
                    <a:lnTo>
                      <a:pt x="20" y="10"/>
                    </a:lnTo>
                    <a:lnTo>
                      <a:pt x="58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00" name="Freeform 6576"/>
              <p:cNvSpPr>
                <a:spLocks/>
              </p:cNvSpPr>
              <p:nvPr/>
            </p:nvSpPr>
            <p:spPr bwMode="auto">
              <a:xfrm>
                <a:off x="3596" y="1456"/>
                <a:ext cx="60" cy="12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40" y="0"/>
                  </a:cxn>
                  <a:cxn ang="0">
                    <a:pos x="0" y="6"/>
                  </a:cxn>
                  <a:cxn ang="0">
                    <a:pos x="22" y="12"/>
                  </a:cxn>
                  <a:cxn ang="0">
                    <a:pos x="60" y="6"/>
                  </a:cxn>
                </a:cxnLst>
                <a:rect l="0" t="0" r="r" b="b"/>
                <a:pathLst>
                  <a:path w="60" h="12">
                    <a:moveTo>
                      <a:pt x="60" y="6"/>
                    </a:moveTo>
                    <a:lnTo>
                      <a:pt x="40" y="0"/>
                    </a:lnTo>
                    <a:lnTo>
                      <a:pt x="0" y="6"/>
                    </a:lnTo>
                    <a:lnTo>
                      <a:pt x="22" y="12"/>
                    </a:lnTo>
                    <a:lnTo>
                      <a:pt x="60" y="6"/>
                    </a:lnTo>
                    <a:close/>
                  </a:path>
                </a:pathLst>
              </a:custGeom>
              <a:solidFill>
                <a:srgbClr val="006E27"/>
              </a:solidFill>
              <a:ln w="0">
                <a:solidFill>
                  <a:srgbClr val="006E2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01" name="Freeform 6577"/>
              <p:cNvSpPr>
                <a:spLocks/>
              </p:cNvSpPr>
              <p:nvPr/>
            </p:nvSpPr>
            <p:spPr bwMode="auto">
              <a:xfrm>
                <a:off x="3596" y="1456"/>
                <a:ext cx="60" cy="12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40" y="0"/>
                  </a:cxn>
                  <a:cxn ang="0">
                    <a:pos x="0" y="6"/>
                  </a:cxn>
                  <a:cxn ang="0">
                    <a:pos x="22" y="12"/>
                  </a:cxn>
                  <a:cxn ang="0">
                    <a:pos x="60" y="6"/>
                  </a:cxn>
                </a:cxnLst>
                <a:rect l="0" t="0" r="r" b="b"/>
                <a:pathLst>
                  <a:path w="60" h="12">
                    <a:moveTo>
                      <a:pt x="60" y="6"/>
                    </a:moveTo>
                    <a:lnTo>
                      <a:pt x="40" y="0"/>
                    </a:lnTo>
                    <a:lnTo>
                      <a:pt x="0" y="6"/>
                    </a:lnTo>
                    <a:lnTo>
                      <a:pt x="22" y="12"/>
                    </a:lnTo>
                    <a:lnTo>
                      <a:pt x="60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02" name="Freeform 6578"/>
              <p:cNvSpPr>
                <a:spLocks/>
              </p:cNvSpPr>
              <p:nvPr/>
            </p:nvSpPr>
            <p:spPr bwMode="auto">
              <a:xfrm>
                <a:off x="4588" y="1302"/>
                <a:ext cx="46" cy="6"/>
              </a:xfrm>
              <a:custGeom>
                <a:avLst/>
                <a:gdLst/>
                <a:ahLst/>
                <a:cxnLst>
                  <a:cxn ang="0">
                    <a:pos x="46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4" y="6"/>
                  </a:cxn>
                  <a:cxn ang="0">
                    <a:pos x="46" y="4"/>
                  </a:cxn>
                </a:cxnLst>
                <a:rect l="0" t="0" r="r" b="b"/>
                <a:pathLst>
                  <a:path w="46" h="6">
                    <a:moveTo>
                      <a:pt x="46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4" y="6"/>
                    </a:lnTo>
                    <a:lnTo>
                      <a:pt x="46" y="4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03" name="Freeform 6579"/>
              <p:cNvSpPr>
                <a:spLocks/>
              </p:cNvSpPr>
              <p:nvPr/>
            </p:nvSpPr>
            <p:spPr bwMode="auto">
              <a:xfrm>
                <a:off x="4588" y="1302"/>
                <a:ext cx="46" cy="6"/>
              </a:xfrm>
              <a:custGeom>
                <a:avLst/>
                <a:gdLst/>
                <a:ahLst/>
                <a:cxnLst>
                  <a:cxn ang="0">
                    <a:pos x="46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4" y="6"/>
                  </a:cxn>
                  <a:cxn ang="0">
                    <a:pos x="46" y="4"/>
                  </a:cxn>
                </a:cxnLst>
                <a:rect l="0" t="0" r="r" b="b"/>
                <a:pathLst>
                  <a:path w="46" h="6">
                    <a:moveTo>
                      <a:pt x="46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4" y="6"/>
                    </a:lnTo>
                    <a:lnTo>
                      <a:pt x="4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04" name="Freeform 6580"/>
              <p:cNvSpPr>
                <a:spLocks/>
              </p:cNvSpPr>
              <p:nvPr/>
            </p:nvSpPr>
            <p:spPr bwMode="auto">
              <a:xfrm>
                <a:off x="4566" y="1306"/>
                <a:ext cx="46" cy="6"/>
              </a:xfrm>
              <a:custGeom>
                <a:avLst/>
                <a:gdLst/>
                <a:ahLst/>
                <a:cxnLst>
                  <a:cxn ang="0">
                    <a:pos x="46" y="2"/>
                  </a:cxn>
                  <a:cxn ang="0">
                    <a:pos x="22" y="0"/>
                  </a:cxn>
                  <a:cxn ang="0">
                    <a:pos x="0" y="2"/>
                  </a:cxn>
                  <a:cxn ang="0">
                    <a:pos x="24" y="6"/>
                  </a:cxn>
                  <a:cxn ang="0">
                    <a:pos x="46" y="2"/>
                  </a:cxn>
                </a:cxnLst>
                <a:rect l="0" t="0" r="r" b="b"/>
                <a:pathLst>
                  <a:path w="46" h="6">
                    <a:moveTo>
                      <a:pt x="46" y="2"/>
                    </a:moveTo>
                    <a:lnTo>
                      <a:pt x="22" y="0"/>
                    </a:lnTo>
                    <a:lnTo>
                      <a:pt x="0" y="2"/>
                    </a:lnTo>
                    <a:lnTo>
                      <a:pt x="24" y="6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05" name="Freeform 6581"/>
              <p:cNvSpPr>
                <a:spLocks/>
              </p:cNvSpPr>
              <p:nvPr/>
            </p:nvSpPr>
            <p:spPr bwMode="auto">
              <a:xfrm>
                <a:off x="4566" y="1306"/>
                <a:ext cx="46" cy="6"/>
              </a:xfrm>
              <a:custGeom>
                <a:avLst/>
                <a:gdLst/>
                <a:ahLst/>
                <a:cxnLst>
                  <a:cxn ang="0">
                    <a:pos x="46" y="2"/>
                  </a:cxn>
                  <a:cxn ang="0">
                    <a:pos x="22" y="0"/>
                  </a:cxn>
                  <a:cxn ang="0">
                    <a:pos x="0" y="2"/>
                  </a:cxn>
                  <a:cxn ang="0">
                    <a:pos x="24" y="6"/>
                  </a:cxn>
                  <a:cxn ang="0">
                    <a:pos x="46" y="2"/>
                  </a:cxn>
                </a:cxnLst>
                <a:rect l="0" t="0" r="r" b="b"/>
                <a:pathLst>
                  <a:path w="46" h="6">
                    <a:moveTo>
                      <a:pt x="46" y="2"/>
                    </a:moveTo>
                    <a:lnTo>
                      <a:pt x="22" y="0"/>
                    </a:lnTo>
                    <a:lnTo>
                      <a:pt x="0" y="2"/>
                    </a:lnTo>
                    <a:lnTo>
                      <a:pt x="24" y="6"/>
                    </a:lnTo>
                    <a:lnTo>
                      <a:pt x="46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06" name="Freeform 6582"/>
              <p:cNvSpPr>
                <a:spLocks/>
              </p:cNvSpPr>
              <p:nvPr/>
            </p:nvSpPr>
            <p:spPr bwMode="auto">
              <a:xfrm>
                <a:off x="4542" y="1308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07" name="Freeform 6583"/>
              <p:cNvSpPr>
                <a:spLocks/>
              </p:cNvSpPr>
              <p:nvPr/>
            </p:nvSpPr>
            <p:spPr bwMode="auto">
              <a:xfrm>
                <a:off x="4542" y="1308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08" name="Freeform 6584"/>
              <p:cNvSpPr>
                <a:spLocks/>
              </p:cNvSpPr>
              <p:nvPr/>
            </p:nvSpPr>
            <p:spPr bwMode="auto">
              <a:xfrm>
                <a:off x="4520" y="1312"/>
                <a:ext cx="46" cy="8"/>
              </a:xfrm>
              <a:custGeom>
                <a:avLst/>
                <a:gdLst/>
                <a:ahLst/>
                <a:cxnLst>
                  <a:cxn ang="0">
                    <a:pos x="46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6" y="4"/>
                  </a:cxn>
                </a:cxnLst>
                <a:rect l="0" t="0" r="r" b="b"/>
                <a:pathLst>
                  <a:path w="46" h="8">
                    <a:moveTo>
                      <a:pt x="46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6" y="4"/>
                    </a:lnTo>
                    <a:close/>
                  </a:path>
                </a:pathLst>
              </a:custGeom>
              <a:solidFill>
                <a:srgbClr val="006E27"/>
              </a:solidFill>
              <a:ln w="0">
                <a:solidFill>
                  <a:srgbClr val="006E2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09" name="Freeform 6585"/>
              <p:cNvSpPr>
                <a:spLocks/>
              </p:cNvSpPr>
              <p:nvPr/>
            </p:nvSpPr>
            <p:spPr bwMode="auto">
              <a:xfrm>
                <a:off x="4520" y="1312"/>
                <a:ext cx="46" cy="8"/>
              </a:xfrm>
              <a:custGeom>
                <a:avLst/>
                <a:gdLst/>
                <a:ahLst/>
                <a:cxnLst>
                  <a:cxn ang="0">
                    <a:pos x="46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6" y="4"/>
                  </a:cxn>
                </a:cxnLst>
                <a:rect l="0" t="0" r="r" b="b"/>
                <a:pathLst>
                  <a:path w="46" h="8">
                    <a:moveTo>
                      <a:pt x="46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10" name="Freeform 6586"/>
              <p:cNvSpPr>
                <a:spLocks/>
              </p:cNvSpPr>
              <p:nvPr/>
            </p:nvSpPr>
            <p:spPr bwMode="auto">
              <a:xfrm>
                <a:off x="4496" y="1316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006E26"/>
              </a:solidFill>
              <a:ln w="0">
                <a:solidFill>
                  <a:srgbClr val="006E2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11" name="Freeform 6587"/>
              <p:cNvSpPr>
                <a:spLocks/>
              </p:cNvSpPr>
              <p:nvPr/>
            </p:nvSpPr>
            <p:spPr bwMode="auto">
              <a:xfrm>
                <a:off x="4496" y="1316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12" name="Freeform 6588"/>
              <p:cNvSpPr>
                <a:spLocks/>
              </p:cNvSpPr>
              <p:nvPr/>
            </p:nvSpPr>
            <p:spPr bwMode="auto">
              <a:xfrm>
                <a:off x="4472" y="1320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006D24"/>
              </a:solidFill>
              <a:ln w="0">
                <a:solidFill>
                  <a:srgbClr val="006D2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13" name="Freeform 6589"/>
              <p:cNvSpPr>
                <a:spLocks/>
              </p:cNvSpPr>
              <p:nvPr/>
            </p:nvSpPr>
            <p:spPr bwMode="auto">
              <a:xfrm>
                <a:off x="4472" y="1320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14" name="Freeform 6590"/>
              <p:cNvSpPr>
                <a:spLocks/>
              </p:cNvSpPr>
              <p:nvPr/>
            </p:nvSpPr>
            <p:spPr bwMode="auto">
              <a:xfrm>
                <a:off x="4448" y="1324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006D22"/>
              </a:solidFill>
              <a:ln w="0">
                <a:solidFill>
                  <a:srgbClr val="006D2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15" name="Freeform 6591"/>
              <p:cNvSpPr>
                <a:spLocks/>
              </p:cNvSpPr>
              <p:nvPr/>
            </p:nvSpPr>
            <p:spPr bwMode="auto">
              <a:xfrm>
                <a:off x="4448" y="1324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16" name="Freeform 6592"/>
              <p:cNvSpPr>
                <a:spLocks/>
              </p:cNvSpPr>
              <p:nvPr/>
            </p:nvSpPr>
            <p:spPr bwMode="auto">
              <a:xfrm>
                <a:off x="4424" y="1328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006D20"/>
              </a:solidFill>
              <a:ln w="0">
                <a:solidFill>
                  <a:srgbClr val="006D2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17" name="Freeform 6593"/>
              <p:cNvSpPr>
                <a:spLocks/>
              </p:cNvSpPr>
              <p:nvPr/>
            </p:nvSpPr>
            <p:spPr bwMode="auto">
              <a:xfrm>
                <a:off x="4424" y="1328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18" name="Freeform 6594"/>
              <p:cNvSpPr>
                <a:spLocks/>
              </p:cNvSpPr>
              <p:nvPr/>
            </p:nvSpPr>
            <p:spPr bwMode="auto">
              <a:xfrm>
                <a:off x="4398" y="1332"/>
                <a:ext cx="50" cy="6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24" y="6"/>
                  </a:cxn>
                  <a:cxn ang="0">
                    <a:pos x="50" y="4"/>
                  </a:cxn>
                </a:cxnLst>
                <a:rect l="0" t="0" r="r" b="b"/>
                <a:pathLst>
                  <a:path w="50" h="6">
                    <a:moveTo>
                      <a:pt x="50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24" y="6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006C1E"/>
              </a:solidFill>
              <a:ln w="0">
                <a:solidFill>
                  <a:srgbClr val="006C1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19" name="Freeform 6595"/>
              <p:cNvSpPr>
                <a:spLocks/>
              </p:cNvSpPr>
              <p:nvPr/>
            </p:nvSpPr>
            <p:spPr bwMode="auto">
              <a:xfrm>
                <a:off x="4398" y="1332"/>
                <a:ext cx="50" cy="6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24" y="6"/>
                  </a:cxn>
                  <a:cxn ang="0">
                    <a:pos x="50" y="4"/>
                  </a:cxn>
                </a:cxnLst>
                <a:rect l="0" t="0" r="r" b="b"/>
                <a:pathLst>
                  <a:path w="50" h="6">
                    <a:moveTo>
                      <a:pt x="50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24" y="6"/>
                    </a:lnTo>
                    <a:lnTo>
                      <a:pt x="5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20" name="Freeform 6596"/>
              <p:cNvSpPr>
                <a:spLocks/>
              </p:cNvSpPr>
              <p:nvPr/>
            </p:nvSpPr>
            <p:spPr bwMode="auto">
              <a:xfrm>
                <a:off x="4374" y="1334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2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2" y="8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006C1C"/>
              </a:solidFill>
              <a:ln w="0">
                <a:solidFill>
                  <a:srgbClr val="006C1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21" name="Freeform 6597"/>
              <p:cNvSpPr>
                <a:spLocks/>
              </p:cNvSpPr>
              <p:nvPr/>
            </p:nvSpPr>
            <p:spPr bwMode="auto">
              <a:xfrm>
                <a:off x="4374" y="1334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2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2" y="8"/>
                    </a:lnTo>
                    <a:lnTo>
                      <a:pt x="4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22" name="Freeform 6598"/>
              <p:cNvSpPr>
                <a:spLocks/>
              </p:cNvSpPr>
              <p:nvPr/>
            </p:nvSpPr>
            <p:spPr bwMode="auto">
              <a:xfrm>
                <a:off x="4348" y="1338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006B1A"/>
              </a:solidFill>
              <a:ln w="0">
                <a:solidFill>
                  <a:srgbClr val="006B1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23" name="Freeform 6599"/>
              <p:cNvSpPr>
                <a:spLocks/>
              </p:cNvSpPr>
              <p:nvPr/>
            </p:nvSpPr>
            <p:spPr bwMode="auto">
              <a:xfrm>
                <a:off x="4348" y="1338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24" name="Freeform 6600"/>
              <p:cNvSpPr>
                <a:spLocks/>
              </p:cNvSpPr>
              <p:nvPr/>
            </p:nvSpPr>
            <p:spPr bwMode="auto">
              <a:xfrm>
                <a:off x="4322" y="1342"/>
                <a:ext cx="50" cy="6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22" y="6"/>
                  </a:cxn>
                  <a:cxn ang="0">
                    <a:pos x="50" y="4"/>
                  </a:cxn>
                </a:cxnLst>
                <a:rect l="0" t="0" r="r" b="b"/>
                <a:pathLst>
                  <a:path w="50" h="6">
                    <a:moveTo>
                      <a:pt x="50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22" y="6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006A19"/>
              </a:solidFill>
              <a:ln w="0">
                <a:solidFill>
                  <a:srgbClr val="006A1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25" name="Freeform 6601"/>
              <p:cNvSpPr>
                <a:spLocks/>
              </p:cNvSpPr>
              <p:nvPr/>
            </p:nvSpPr>
            <p:spPr bwMode="auto">
              <a:xfrm>
                <a:off x="4322" y="1342"/>
                <a:ext cx="50" cy="6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22" y="6"/>
                  </a:cxn>
                  <a:cxn ang="0">
                    <a:pos x="50" y="4"/>
                  </a:cxn>
                </a:cxnLst>
                <a:rect l="0" t="0" r="r" b="b"/>
                <a:pathLst>
                  <a:path w="50" h="6">
                    <a:moveTo>
                      <a:pt x="50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22" y="6"/>
                    </a:lnTo>
                    <a:lnTo>
                      <a:pt x="5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26" name="Freeform 6602"/>
              <p:cNvSpPr>
                <a:spLocks/>
              </p:cNvSpPr>
              <p:nvPr/>
            </p:nvSpPr>
            <p:spPr bwMode="auto">
              <a:xfrm>
                <a:off x="4294" y="1344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006A19"/>
              </a:solidFill>
              <a:ln w="0">
                <a:solidFill>
                  <a:srgbClr val="006A1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27" name="Freeform 6603"/>
              <p:cNvSpPr>
                <a:spLocks/>
              </p:cNvSpPr>
              <p:nvPr/>
            </p:nvSpPr>
            <p:spPr bwMode="auto">
              <a:xfrm>
                <a:off x="4294" y="1344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5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28" name="Freeform 6604"/>
              <p:cNvSpPr>
                <a:spLocks/>
              </p:cNvSpPr>
              <p:nvPr/>
            </p:nvSpPr>
            <p:spPr bwMode="auto">
              <a:xfrm>
                <a:off x="4268" y="1348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00691A"/>
              </a:solidFill>
              <a:ln w="0">
                <a:solidFill>
                  <a:srgbClr val="00691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29" name="Freeform 6605"/>
              <p:cNvSpPr>
                <a:spLocks/>
              </p:cNvSpPr>
              <p:nvPr/>
            </p:nvSpPr>
            <p:spPr bwMode="auto">
              <a:xfrm>
                <a:off x="4268" y="1348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5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30" name="Freeform 6606"/>
              <p:cNvSpPr>
                <a:spLocks/>
              </p:cNvSpPr>
              <p:nvPr/>
            </p:nvSpPr>
            <p:spPr bwMode="auto">
              <a:xfrm>
                <a:off x="4240" y="1352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81C"/>
              </a:solidFill>
              <a:ln w="0">
                <a:solidFill>
                  <a:srgbClr val="00681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31" name="Freeform 6607"/>
              <p:cNvSpPr>
                <a:spLocks/>
              </p:cNvSpPr>
              <p:nvPr/>
            </p:nvSpPr>
            <p:spPr bwMode="auto">
              <a:xfrm>
                <a:off x="4240" y="1352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32" name="Freeform 6608"/>
              <p:cNvSpPr>
                <a:spLocks/>
              </p:cNvSpPr>
              <p:nvPr/>
            </p:nvSpPr>
            <p:spPr bwMode="auto">
              <a:xfrm>
                <a:off x="4212" y="1356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81E"/>
              </a:solidFill>
              <a:ln w="0">
                <a:solidFill>
                  <a:srgbClr val="00681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33" name="Freeform 6609"/>
              <p:cNvSpPr>
                <a:spLocks/>
              </p:cNvSpPr>
              <p:nvPr/>
            </p:nvSpPr>
            <p:spPr bwMode="auto">
              <a:xfrm>
                <a:off x="4212" y="1356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34" name="Freeform 6610"/>
              <p:cNvSpPr>
                <a:spLocks/>
              </p:cNvSpPr>
              <p:nvPr/>
            </p:nvSpPr>
            <p:spPr bwMode="auto">
              <a:xfrm>
                <a:off x="4184" y="1360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722"/>
              </a:solidFill>
              <a:ln w="0">
                <a:solidFill>
                  <a:srgbClr val="00672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35" name="Freeform 6611"/>
              <p:cNvSpPr>
                <a:spLocks/>
              </p:cNvSpPr>
              <p:nvPr/>
            </p:nvSpPr>
            <p:spPr bwMode="auto">
              <a:xfrm>
                <a:off x="4184" y="1360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36" name="Freeform 6612"/>
              <p:cNvSpPr>
                <a:spLocks/>
              </p:cNvSpPr>
              <p:nvPr/>
            </p:nvSpPr>
            <p:spPr bwMode="auto">
              <a:xfrm>
                <a:off x="4156" y="1364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2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2" y="8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727"/>
              </a:solidFill>
              <a:ln w="0">
                <a:solidFill>
                  <a:srgbClr val="00672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37" name="Freeform 6613"/>
              <p:cNvSpPr>
                <a:spLocks/>
              </p:cNvSpPr>
              <p:nvPr/>
            </p:nvSpPr>
            <p:spPr bwMode="auto">
              <a:xfrm>
                <a:off x="4156" y="1364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2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2" y="8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38" name="Freeform 6614"/>
              <p:cNvSpPr>
                <a:spLocks/>
              </p:cNvSpPr>
              <p:nvPr/>
            </p:nvSpPr>
            <p:spPr bwMode="auto">
              <a:xfrm>
                <a:off x="4126" y="1368"/>
                <a:ext cx="52" cy="10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24" y="10"/>
                  </a:cxn>
                  <a:cxn ang="0">
                    <a:pos x="52" y="4"/>
                  </a:cxn>
                </a:cxnLst>
                <a:rect l="0" t="0" r="r" b="b"/>
                <a:pathLst>
                  <a:path w="52" h="10">
                    <a:moveTo>
                      <a:pt x="52" y="4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24" y="10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72C"/>
              </a:solidFill>
              <a:ln w="0">
                <a:solidFill>
                  <a:srgbClr val="0067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39" name="Freeform 6615"/>
              <p:cNvSpPr>
                <a:spLocks/>
              </p:cNvSpPr>
              <p:nvPr/>
            </p:nvSpPr>
            <p:spPr bwMode="auto">
              <a:xfrm>
                <a:off x="4126" y="1368"/>
                <a:ext cx="52" cy="10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24" y="10"/>
                  </a:cxn>
                  <a:cxn ang="0">
                    <a:pos x="52" y="4"/>
                  </a:cxn>
                </a:cxnLst>
                <a:rect l="0" t="0" r="r" b="b"/>
                <a:pathLst>
                  <a:path w="52" h="10">
                    <a:moveTo>
                      <a:pt x="52" y="4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24" y="10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40" name="Freeform 6616"/>
              <p:cNvSpPr>
                <a:spLocks/>
              </p:cNvSpPr>
              <p:nvPr/>
            </p:nvSpPr>
            <p:spPr bwMode="auto">
              <a:xfrm>
                <a:off x="4096" y="1374"/>
                <a:ext cx="54" cy="12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24" y="12"/>
                  </a:cxn>
                  <a:cxn ang="0">
                    <a:pos x="54" y="4"/>
                  </a:cxn>
                </a:cxnLst>
                <a:rect l="0" t="0" r="r" b="b"/>
                <a:pathLst>
                  <a:path w="54" h="12">
                    <a:moveTo>
                      <a:pt x="54" y="4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24" y="12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731"/>
              </a:solidFill>
              <a:ln w="0">
                <a:solidFill>
                  <a:srgbClr val="00673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41" name="Freeform 6617"/>
              <p:cNvSpPr>
                <a:spLocks/>
              </p:cNvSpPr>
              <p:nvPr/>
            </p:nvSpPr>
            <p:spPr bwMode="auto">
              <a:xfrm>
                <a:off x="4096" y="1374"/>
                <a:ext cx="54" cy="12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24" y="12"/>
                  </a:cxn>
                  <a:cxn ang="0">
                    <a:pos x="54" y="4"/>
                  </a:cxn>
                </a:cxnLst>
                <a:rect l="0" t="0" r="r" b="b"/>
                <a:pathLst>
                  <a:path w="54" h="12">
                    <a:moveTo>
                      <a:pt x="54" y="4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24" y="12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42" name="Freeform 6618"/>
              <p:cNvSpPr>
                <a:spLocks/>
              </p:cNvSpPr>
              <p:nvPr/>
            </p:nvSpPr>
            <p:spPr bwMode="auto">
              <a:xfrm>
                <a:off x="4066" y="1380"/>
                <a:ext cx="54" cy="12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30" y="0"/>
                  </a:cxn>
                  <a:cxn ang="0">
                    <a:pos x="0" y="8"/>
                  </a:cxn>
                  <a:cxn ang="0">
                    <a:pos x="22" y="12"/>
                  </a:cxn>
                  <a:cxn ang="0">
                    <a:pos x="54" y="6"/>
                  </a:cxn>
                </a:cxnLst>
                <a:rect l="0" t="0" r="r" b="b"/>
                <a:pathLst>
                  <a:path w="54" h="12">
                    <a:moveTo>
                      <a:pt x="54" y="6"/>
                    </a:moveTo>
                    <a:lnTo>
                      <a:pt x="30" y="0"/>
                    </a:lnTo>
                    <a:lnTo>
                      <a:pt x="0" y="8"/>
                    </a:lnTo>
                    <a:lnTo>
                      <a:pt x="22" y="12"/>
                    </a:lnTo>
                    <a:lnTo>
                      <a:pt x="54" y="6"/>
                    </a:lnTo>
                    <a:close/>
                  </a:path>
                </a:pathLst>
              </a:custGeom>
              <a:solidFill>
                <a:srgbClr val="006737"/>
              </a:solidFill>
              <a:ln w="0">
                <a:solidFill>
                  <a:srgbClr val="00673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43" name="Freeform 6619"/>
              <p:cNvSpPr>
                <a:spLocks/>
              </p:cNvSpPr>
              <p:nvPr/>
            </p:nvSpPr>
            <p:spPr bwMode="auto">
              <a:xfrm>
                <a:off x="4066" y="1380"/>
                <a:ext cx="54" cy="12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30" y="0"/>
                  </a:cxn>
                  <a:cxn ang="0">
                    <a:pos x="0" y="8"/>
                  </a:cxn>
                  <a:cxn ang="0">
                    <a:pos x="22" y="12"/>
                  </a:cxn>
                  <a:cxn ang="0">
                    <a:pos x="54" y="6"/>
                  </a:cxn>
                </a:cxnLst>
                <a:rect l="0" t="0" r="r" b="b"/>
                <a:pathLst>
                  <a:path w="54" h="12">
                    <a:moveTo>
                      <a:pt x="54" y="6"/>
                    </a:moveTo>
                    <a:lnTo>
                      <a:pt x="30" y="0"/>
                    </a:lnTo>
                    <a:lnTo>
                      <a:pt x="0" y="8"/>
                    </a:lnTo>
                    <a:lnTo>
                      <a:pt x="22" y="12"/>
                    </a:lnTo>
                    <a:lnTo>
                      <a:pt x="54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44" name="Freeform 6620"/>
              <p:cNvSpPr>
                <a:spLocks/>
              </p:cNvSpPr>
              <p:nvPr/>
            </p:nvSpPr>
            <p:spPr bwMode="auto">
              <a:xfrm>
                <a:off x="4036" y="1388"/>
                <a:ext cx="52" cy="12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30" y="0"/>
                  </a:cxn>
                  <a:cxn ang="0">
                    <a:pos x="0" y="8"/>
                  </a:cxn>
                  <a:cxn ang="0">
                    <a:pos x="22" y="12"/>
                  </a:cxn>
                  <a:cxn ang="0">
                    <a:pos x="52" y="4"/>
                  </a:cxn>
                </a:cxnLst>
                <a:rect l="0" t="0" r="r" b="b"/>
                <a:pathLst>
                  <a:path w="52" h="12">
                    <a:moveTo>
                      <a:pt x="52" y="4"/>
                    </a:moveTo>
                    <a:lnTo>
                      <a:pt x="30" y="0"/>
                    </a:lnTo>
                    <a:lnTo>
                      <a:pt x="0" y="8"/>
                    </a:lnTo>
                    <a:lnTo>
                      <a:pt x="22" y="12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83C"/>
              </a:solidFill>
              <a:ln w="0">
                <a:solidFill>
                  <a:srgbClr val="00683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45" name="Freeform 6621"/>
              <p:cNvSpPr>
                <a:spLocks/>
              </p:cNvSpPr>
              <p:nvPr/>
            </p:nvSpPr>
            <p:spPr bwMode="auto">
              <a:xfrm>
                <a:off x="4036" y="1388"/>
                <a:ext cx="52" cy="12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30" y="0"/>
                  </a:cxn>
                  <a:cxn ang="0">
                    <a:pos x="0" y="8"/>
                  </a:cxn>
                  <a:cxn ang="0">
                    <a:pos x="22" y="12"/>
                  </a:cxn>
                  <a:cxn ang="0">
                    <a:pos x="52" y="4"/>
                  </a:cxn>
                </a:cxnLst>
                <a:rect l="0" t="0" r="r" b="b"/>
                <a:pathLst>
                  <a:path w="52" h="12">
                    <a:moveTo>
                      <a:pt x="52" y="4"/>
                    </a:moveTo>
                    <a:lnTo>
                      <a:pt x="30" y="0"/>
                    </a:lnTo>
                    <a:lnTo>
                      <a:pt x="0" y="8"/>
                    </a:lnTo>
                    <a:lnTo>
                      <a:pt x="22" y="12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46" name="Freeform 6622"/>
              <p:cNvSpPr>
                <a:spLocks/>
              </p:cNvSpPr>
              <p:nvPr/>
            </p:nvSpPr>
            <p:spPr bwMode="auto">
              <a:xfrm>
                <a:off x="4004" y="1396"/>
                <a:ext cx="54" cy="12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32" y="0"/>
                  </a:cxn>
                  <a:cxn ang="0">
                    <a:pos x="0" y="8"/>
                  </a:cxn>
                  <a:cxn ang="0">
                    <a:pos x="22" y="12"/>
                  </a:cxn>
                  <a:cxn ang="0">
                    <a:pos x="54" y="4"/>
                  </a:cxn>
                </a:cxnLst>
                <a:rect l="0" t="0" r="r" b="b"/>
                <a:pathLst>
                  <a:path w="54" h="12">
                    <a:moveTo>
                      <a:pt x="54" y="4"/>
                    </a:moveTo>
                    <a:lnTo>
                      <a:pt x="32" y="0"/>
                    </a:lnTo>
                    <a:lnTo>
                      <a:pt x="0" y="8"/>
                    </a:lnTo>
                    <a:lnTo>
                      <a:pt x="22" y="12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940"/>
              </a:solidFill>
              <a:ln w="0">
                <a:solidFill>
                  <a:srgbClr val="00694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47" name="Freeform 6623"/>
              <p:cNvSpPr>
                <a:spLocks/>
              </p:cNvSpPr>
              <p:nvPr/>
            </p:nvSpPr>
            <p:spPr bwMode="auto">
              <a:xfrm>
                <a:off x="4004" y="1396"/>
                <a:ext cx="54" cy="12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32" y="0"/>
                  </a:cxn>
                  <a:cxn ang="0">
                    <a:pos x="0" y="8"/>
                  </a:cxn>
                  <a:cxn ang="0">
                    <a:pos x="22" y="12"/>
                  </a:cxn>
                  <a:cxn ang="0">
                    <a:pos x="54" y="4"/>
                  </a:cxn>
                </a:cxnLst>
                <a:rect l="0" t="0" r="r" b="b"/>
                <a:pathLst>
                  <a:path w="54" h="12">
                    <a:moveTo>
                      <a:pt x="54" y="4"/>
                    </a:moveTo>
                    <a:lnTo>
                      <a:pt x="32" y="0"/>
                    </a:lnTo>
                    <a:lnTo>
                      <a:pt x="0" y="8"/>
                    </a:lnTo>
                    <a:lnTo>
                      <a:pt x="22" y="12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48" name="Freeform 6624"/>
              <p:cNvSpPr>
                <a:spLocks/>
              </p:cNvSpPr>
              <p:nvPr/>
            </p:nvSpPr>
            <p:spPr bwMode="auto">
              <a:xfrm>
                <a:off x="3972" y="1404"/>
                <a:ext cx="54" cy="14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32" y="0"/>
                  </a:cxn>
                  <a:cxn ang="0">
                    <a:pos x="0" y="8"/>
                  </a:cxn>
                  <a:cxn ang="0">
                    <a:pos x="22" y="14"/>
                  </a:cxn>
                  <a:cxn ang="0">
                    <a:pos x="54" y="4"/>
                  </a:cxn>
                </a:cxnLst>
                <a:rect l="0" t="0" r="r" b="b"/>
                <a:pathLst>
                  <a:path w="54" h="14">
                    <a:moveTo>
                      <a:pt x="54" y="4"/>
                    </a:moveTo>
                    <a:lnTo>
                      <a:pt x="32" y="0"/>
                    </a:lnTo>
                    <a:lnTo>
                      <a:pt x="0" y="8"/>
                    </a:lnTo>
                    <a:lnTo>
                      <a:pt x="22" y="14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A43"/>
              </a:solidFill>
              <a:ln w="0">
                <a:solidFill>
                  <a:srgbClr val="006A4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49" name="Freeform 6625"/>
              <p:cNvSpPr>
                <a:spLocks/>
              </p:cNvSpPr>
              <p:nvPr/>
            </p:nvSpPr>
            <p:spPr bwMode="auto">
              <a:xfrm>
                <a:off x="3972" y="1404"/>
                <a:ext cx="54" cy="14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32" y="0"/>
                  </a:cxn>
                  <a:cxn ang="0">
                    <a:pos x="0" y="8"/>
                  </a:cxn>
                  <a:cxn ang="0">
                    <a:pos x="22" y="14"/>
                  </a:cxn>
                  <a:cxn ang="0">
                    <a:pos x="54" y="4"/>
                  </a:cxn>
                </a:cxnLst>
                <a:rect l="0" t="0" r="r" b="b"/>
                <a:pathLst>
                  <a:path w="54" h="14">
                    <a:moveTo>
                      <a:pt x="54" y="4"/>
                    </a:moveTo>
                    <a:lnTo>
                      <a:pt x="32" y="0"/>
                    </a:lnTo>
                    <a:lnTo>
                      <a:pt x="0" y="8"/>
                    </a:lnTo>
                    <a:lnTo>
                      <a:pt x="22" y="14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50" name="Freeform 6626"/>
              <p:cNvSpPr>
                <a:spLocks/>
              </p:cNvSpPr>
              <p:nvPr/>
            </p:nvSpPr>
            <p:spPr bwMode="auto">
              <a:xfrm>
                <a:off x="3940" y="1412"/>
                <a:ext cx="54" cy="14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32" y="0"/>
                  </a:cxn>
                  <a:cxn ang="0">
                    <a:pos x="0" y="8"/>
                  </a:cxn>
                  <a:cxn ang="0">
                    <a:pos x="22" y="14"/>
                  </a:cxn>
                  <a:cxn ang="0">
                    <a:pos x="54" y="6"/>
                  </a:cxn>
                </a:cxnLst>
                <a:rect l="0" t="0" r="r" b="b"/>
                <a:pathLst>
                  <a:path w="54" h="14">
                    <a:moveTo>
                      <a:pt x="54" y="6"/>
                    </a:moveTo>
                    <a:lnTo>
                      <a:pt x="32" y="0"/>
                    </a:lnTo>
                    <a:lnTo>
                      <a:pt x="0" y="8"/>
                    </a:lnTo>
                    <a:lnTo>
                      <a:pt x="22" y="14"/>
                    </a:lnTo>
                    <a:lnTo>
                      <a:pt x="54" y="6"/>
                    </a:lnTo>
                    <a:close/>
                  </a:path>
                </a:pathLst>
              </a:custGeom>
              <a:solidFill>
                <a:srgbClr val="006C44"/>
              </a:solidFill>
              <a:ln w="0">
                <a:solidFill>
                  <a:srgbClr val="006C4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51" name="Freeform 6627"/>
              <p:cNvSpPr>
                <a:spLocks/>
              </p:cNvSpPr>
              <p:nvPr/>
            </p:nvSpPr>
            <p:spPr bwMode="auto">
              <a:xfrm>
                <a:off x="3940" y="1412"/>
                <a:ext cx="54" cy="14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32" y="0"/>
                  </a:cxn>
                  <a:cxn ang="0">
                    <a:pos x="0" y="8"/>
                  </a:cxn>
                  <a:cxn ang="0">
                    <a:pos x="22" y="14"/>
                  </a:cxn>
                  <a:cxn ang="0">
                    <a:pos x="54" y="6"/>
                  </a:cxn>
                </a:cxnLst>
                <a:rect l="0" t="0" r="r" b="b"/>
                <a:pathLst>
                  <a:path w="54" h="14">
                    <a:moveTo>
                      <a:pt x="54" y="6"/>
                    </a:moveTo>
                    <a:lnTo>
                      <a:pt x="32" y="0"/>
                    </a:lnTo>
                    <a:lnTo>
                      <a:pt x="0" y="8"/>
                    </a:lnTo>
                    <a:lnTo>
                      <a:pt x="22" y="14"/>
                    </a:lnTo>
                    <a:lnTo>
                      <a:pt x="54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52" name="Freeform 6628"/>
              <p:cNvSpPr>
                <a:spLocks/>
              </p:cNvSpPr>
              <p:nvPr/>
            </p:nvSpPr>
            <p:spPr bwMode="auto">
              <a:xfrm>
                <a:off x="3906" y="1420"/>
                <a:ext cx="56" cy="16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34" y="0"/>
                  </a:cxn>
                  <a:cxn ang="0">
                    <a:pos x="0" y="10"/>
                  </a:cxn>
                  <a:cxn ang="0">
                    <a:pos x="24" y="16"/>
                  </a:cxn>
                  <a:cxn ang="0">
                    <a:pos x="56" y="6"/>
                  </a:cxn>
                </a:cxnLst>
                <a:rect l="0" t="0" r="r" b="b"/>
                <a:pathLst>
                  <a:path w="56" h="16">
                    <a:moveTo>
                      <a:pt x="56" y="6"/>
                    </a:moveTo>
                    <a:lnTo>
                      <a:pt x="34" y="0"/>
                    </a:lnTo>
                    <a:lnTo>
                      <a:pt x="0" y="10"/>
                    </a:lnTo>
                    <a:lnTo>
                      <a:pt x="24" y="16"/>
                    </a:lnTo>
                    <a:lnTo>
                      <a:pt x="56" y="6"/>
                    </a:lnTo>
                    <a:close/>
                  </a:path>
                </a:pathLst>
              </a:custGeom>
              <a:solidFill>
                <a:srgbClr val="006E42"/>
              </a:solidFill>
              <a:ln w="0">
                <a:solidFill>
                  <a:srgbClr val="006E4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53" name="Freeform 6629"/>
              <p:cNvSpPr>
                <a:spLocks/>
              </p:cNvSpPr>
              <p:nvPr/>
            </p:nvSpPr>
            <p:spPr bwMode="auto">
              <a:xfrm>
                <a:off x="3906" y="1420"/>
                <a:ext cx="56" cy="16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34" y="0"/>
                  </a:cxn>
                  <a:cxn ang="0">
                    <a:pos x="0" y="10"/>
                  </a:cxn>
                  <a:cxn ang="0">
                    <a:pos x="24" y="16"/>
                  </a:cxn>
                  <a:cxn ang="0">
                    <a:pos x="56" y="6"/>
                  </a:cxn>
                </a:cxnLst>
                <a:rect l="0" t="0" r="r" b="b"/>
                <a:pathLst>
                  <a:path w="56" h="16">
                    <a:moveTo>
                      <a:pt x="56" y="6"/>
                    </a:moveTo>
                    <a:lnTo>
                      <a:pt x="34" y="0"/>
                    </a:lnTo>
                    <a:lnTo>
                      <a:pt x="0" y="10"/>
                    </a:lnTo>
                    <a:lnTo>
                      <a:pt x="24" y="16"/>
                    </a:lnTo>
                    <a:lnTo>
                      <a:pt x="5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54" name="Freeform 6630"/>
              <p:cNvSpPr>
                <a:spLocks/>
              </p:cNvSpPr>
              <p:nvPr/>
            </p:nvSpPr>
            <p:spPr bwMode="auto">
              <a:xfrm>
                <a:off x="3874" y="1430"/>
                <a:ext cx="56" cy="14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32" y="0"/>
                  </a:cxn>
                  <a:cxn ang="0">
                    <a:pos x="0" y="6"/>
                  </a:cxn>
                  <a:cxn ang="0">
                    <a:pos x="22" y="14"/>
                  </a:cxn>
                  <a:cxn ang="0">
                    <a:pos x="56" y="6"/>
                  </a:cxn>
                </a:cxnLst>
                <a:rect l="0" t="0" r="r" b="b"/>
                <a:pathLst>
                  <a:path w="56" h="14">
                    <a:moveTo>
                      <a:pt x="56" y="6"/>
                    </a:moveTo>
                    <a:lnTo>
                      <a:pt x="32" y="0"/>
                    </a:lnTo>
                    <a:lnTo>
                      <a:pt x="0" y="6"/>
                    </a:lnTo>
                    <a:lnTo>
                      <a:pt x="22" y="14"/>
                    </a:lnTo>
                    <a:lnTo>
                      <a:pt x="56" y="6"/>
                    </a:lnTo>
                    <a:close/>
                  </a:path>
                </a:pathLst>
              </a:custGeom>
              <a:solidFill>
                <a:srgbClr val="00713D"/>
              </a:solidFill>
              <a:ln w="0">
                <a:solidFill>
                  <a:srgbClr val="00713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55" name="Freeform 6631"/>
              <p:cNvSpPr>
                <a:spLocks/>
              </p:cNvSpPr>
              <p:nvPr/>
            </p:nvSpPr>
            <p:spPr bwMode="auto">
              <a:xfrm>
                <a:off x="3874" y="1430"/>
                <a:ext cx="56" cy="14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32" y="0"/>
                  </a:cxn>
                  <a:cxn ang="0">
                    <a:pos x="0" y="6"/>
                  </a:cxn>
                  <a:cxn ang="0">
                    <a:pos x="22" y="14"/>
                  </a:cxn>
                  <a:cxn ang="0">
                    <a:pos x="56" y="6"/>
                  </a:cxn>
                </a:cxnLst>
                <a:rect l="0" t="0" r="r" b="b"/>
                <a:pathLst>
                  <a:path w="56" h="14">
                    <a:moveTo>
                      <a:pt x="56" y="6"/>
                    </a:moveTo>
                    <a:lnTo>
                      <a:pt x="32" y="0"/>
                    </a:lnTo>
                    <a:lnTo>
                      <a:pt x="0" y="6"/>
                    </a:lnTo>
                    <a:lnTo>
                      <a:pt x="22" y="14"/>
                    </a:lnTo>
                    <a:lnTo>
                      <a:pt x="5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56" name="Freeform 6632"/>
              <p:cNvSpPr>
                <a:spLocks/>
              </p:cNvSpPr>
              <p:nvPr/>
            </p:nvSpPr>
            <p:spPr bwMode="auto">
              <a:xfrm>
                <a:off x="3838" y="1436"/>
                <a:ext cx="58" cy="14"/>
              </a:xfrm>
              <a:custGeom>
                <a:avLst/>
                <a:gdLst/>
                <a:ahLst/>
                <a:cxnLst>
                  <a:cxn ang="0">
                    <a:pos x="58" y="8"/>
                  </a:cxn>
                  <a:cxn ang="0">
                    <a:pos x="36" y="0"/>
                  </a:cxn>
                  <a:cxn ang="0">
                    <a:pos x="0" y="8"/>
                  </a:cxn>
                  <a:cxn ang="0">
                    <a:pos x="24" y="14"/>
                  </a:cxn>
                  <a:cxn ang="0">
                    <a:pos x="58" y="8"/>
                  </a:cxn>
                </a:cxnLst>
                <a:rect l="0" t="0" r="r" b="b"/>
                <a:pathLst>
                  <a:path w="58" h="14">
                    <a:moveTo>
                      <a:pt x="58" y="8"/>
                    </a:moveTo>
                    <a:lnTo>
                      <a:pt x="36" y="0"/>
                    </a:lnTo>
                    <a:lnTo>
                      <a:pt x="0" y="8"/>
                    </a:lnTo>
                    <a:lnTo>
                      <a:pt x="24" y="14"/>
                    </a:lnTo>
                    <a:lnTo>
                      <a:pt x="58" y="8"/>
                    </a:lnTo>
                    <a:close/>
                  </a:path>
                </a:pathLst>
              </a:custGeom>
              <a:solidFill>
                <a:srgbClr val="007434"/>
              </a:solidFill>
              <a:ln w="0">
                <a:solidFill>
                  <a:srgbClr val="007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57" name="Freeform 6633"/>
              <p:cNvSpPr>
                <a:spLocks/>
              </p:cNvSpPr>
              <p:nvPr/>
            </p:nvSpPr>
            <p:spPr bwMode="auto">
              <a:xfrm>
                <a:off x="3838" y="1436"/>
                <a:ext cx="58" cy="14"/>
              </a:xfrm>
              <a:custGeom>
                <a:avLst/>
                <a:gdLst/>
                <a:ahLst/>
                <a:cxnLst>
                  <a:cxn ang="0">
                    <a:pos x="58" y="8"/>
                  </a:cxn>
                  <a:cxn ang="0">
                    <a:pos x="36" y="0"/>
                  </a:cxn>
                  <a:cxn ang="0">
                    <a:pos x="0" y="8"/>
                  </a:cxn>
                  <a:cxn ang="0">
                    <a:pos x="24" y="14"/>
                  </a:cxn>
                  <a:cxn ang="0">
                    <a:pos x="58" y="8"/>
                  </a:cxn>
                </a:cxnLst>
                <a:rect l="0" t="0" r="r" b="b"/>
                <a:pathLst>
                  <a:path w="58" h="14">
                    <a:moveTo>
                      <a:pt x="58" y="8"/>
                    </a:moveTo>
                    <a:lnTo>
                      <a:pt x="36" y="0"/>
                    </a:lnTo>
                    <a:lnTo>
                      <a:pt x="0" y="8"/>
                    </a:lnTo>
                    <a:lnTo>
                      <a:pt x="24" y="14"/>
                    </a:lnTo>
                    <a:lnTo>
                      <a:pt x="58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58" name="Freeform 6634"/>
              <p:cNvSpPr>
                <a:spLocks/>
              </p:cNvSpPr>
              <p:nvPr/>
            </p:nvSpPr>
            <p:spPr bwMode="auto">
              <a:xfrm>
                <a:off x="3804" y="1444"/>
                <a:ext cx="58" cy="12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34" y="0"/>
                  </a:cxn>
                  <a:cxn ang="0">
                    <a:pos x="0" y="4"/>
                  </a:cxn>
                  <a:cxn ang="0">
                    <a:pos x="22" y="12"/>
                  </a:cxn>
                  <a:cxn ang="0">
                    <a:pos x="58" y="6"/>
                  </a:cxn>
                </a:cxnLst>
                <a:rect l="0" t="0" r="r" b="b"/>
                <a:pathLst>
                  <a:path w="58" h="12">
                    <a:moveTo>
                      <a:pt x="58" y="6"/>
                    </a:moveTo>
                    <a:lnTo>
                      <a:pt x="34" y="0"/>
                    </a:lnTo>
                    <a:lnTo>
                      <a:pt x="0" y="4"/>
                    </a:lnTo>
                    <a:lnTo>
                      <a:pt x="22" y="12"/>
                    </a:lnTo>
                    <a:lnTo>
                      <a:pt x="58" y="6"/>
                    </a:lnTo>
                    <a:close/>
                  </a:path>
                </a:pathLst>
              </a:custGeom>
              <a:solidFill>
                <a:srgbClr val="007628"/>
              </a:solidFill>
              <a:ln w="0">
                <a:solidFill>
                  <a:srgbClr val="0076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59" name="Freeform 6635"/>
              <p:cNvSpPr>
                <a:spLocks/>
              </p:cNvSpPr>
              <p:nvPr/>
            </p:nvSpPr>
            <p:spPr bwMode="auto">
              <a:xfrm>
                <a:off x="3804" y="1444"/>
                <a:ext cx="58" cy="12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34" y="0"/>
                  </a:cxn>
                  <a:cxn ang="0">
                    <a:pos x="0" y="4"/>
                  </a:cxn>
                  <a:cxn ang="0">
                    <a:pos x="22" y="12"/>
                  </a:cxn>
                  <a:cxn ang="0">
                    <a:pos x="58" y="6"/>
                  </a:cxn>
                </a:cxnLst>
                <a:rect l="0" t="0" r="r" b="b"/>
                <a:pathLst>
                  <a:path w="58" h="12">
                    <a:moveTo>
                      <a:pt x="58" y="6"/>
                    </a:moveTo>
                    <a:lnTo>
                      <a:pt x="34" y="0"/>
                    </a:lnTo>
                    <a:lnTo>
                      <a:pt x="0" y="4"/>
                    </a:lnTo>
                    <a:lnTo>
                      <a:pt x="22" y="12"/>
                    </a:lnTo>
                    <a:lnTo>
                      <a:pt x="58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60" name="Freeform 6636"/>
              <p:cNvSpPr>
                <a:spLocks/>
              </p:cNvSpPr>
              <p:nvPr/>
            </p:nvSpPr>
            <p:spPr bwMode="auto">
              <a:xfrm>
                <a:off x="3768" y="1448"/>
                <a:ext cx="58" cy="12"/>
              </a:xfrm>
              <a:custGeom>
                <a:avLst/>
                <a:gdLst/>
                <a:ahLst/>
                <a:cxnLst>
                  <a:cxn ang="0">
                    <a:pos x="58" y="8"/>
                  </a:cxn>
                  <a:cxn ang="0">
                    <a:pos x="36" y="0"/>
                  </a:cxn>
                  <a:cxn ang="0">
                    <a:pos x="0" y="4"/>
                  </a:cxn>
                  <a:cxn ang="0">
                    <a:pos x="22" y="12"/>
                  </a:cxn>
                  <a:cxn ang="0">
                    <a:pos x="58" y="8"/>
                  </a:cxn>
                </a:cxnLst>
                <a:rect l="0" t="0" r="r" b="b"/>
                <a:pathLst>
                  <a:path w="58" h="12">
                    <a:moveTo>
                      <a:pt x="58" y="8"/>
                    </a:moveTo>
                    <a:lnTo>
                      <a:pt x="36" y="0"/>
                    </a:lnTo>
                    <a:lnTo>
                      <a:pt x="0" y="4"/>
                    </a:lnTo>
                    <a:lnTo>
                      <a:pt x="22" y="12"/>
                    </a:lnTo>
                    <a:lnTo>
                      <a:pt x="58" y="8"/>
                    </a:lnTo>
                    <a:close/>
                  </a:path>
                </a:pathLst>
              </a:custGeom>
              <a:solidFill>
                <a:srgbClr val="00781A"/>
              </a:solidFill>
              <a:ln w="0">
                <a:solidFill>
                  <a:srgbClr val="00781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61" name="Freeform 6637"/>
              <p:cNvSpPr>
                <a:spLocks/>
              </p:cNvSpPr>
              <p:nvPr/>
            </p:nvSpPr>
            <p:spPr bwMode="auto">
              <a:xfrm>
                <a:off x="3768" y="1448"/>
                <a:ext cx="58" cy="12"/>
              </a:xfrm>
              <a:custGeom>
                <a:avLst/>
                <a:gdLst/>
                <a:ahLst/>
                <a:cxnLst>
                  <a:cxn ang="0">
                    <a:pos x="58" y="8"/>
                  </a:cxn>
                  <a:cxn ang="0">
                    <a:pos x="36" y="0"/>
                  </a:cxn>
                  <a:cxn ang="0">
                    <a:pos x="0" y="4"/>
                  </a:cxn>
                  <a:cxn ang="0">
                    <a:pos x="22" y="12"/>
                  </a:cxn>
                  <a:cxn ang="0">
                    <a:pos x="58" y="8"/>
                  </a:cxn>
                </a:cxnLst>
                <a:rect l="0" t="0" r="r" b="b"/>
                <a:pathLst>
                  <a:path w="58" h="12">
                    <a:moveTo>
                      <a:pt x="58" y="8"/>
                    </a:moveTo>
                    <a:lnTo>
                      <a:pt x="36" y="0"/>
                    </a:lnTo>
                    <a:lnTo>
                      <a:pt x="0" y="4"/>
                    </a:lnTo>
                    <a:lnTo>
                      <a:pt x="22" y="12"/>
                    </a:lnTo>
                    <a:lnTo>
                      <a:pt x="58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62" name="Freeform 6638"/>
              <p:cNvSpPr>
                <a:spLocks/>
              </p:cNvSpPr>
              <p:nvPr/>
            </p:nvSpPr>
            <p:spPr bwMode="auto">
              <a:xfrm>
                <a:off x="3732" y="1452"/>
                <a:ext cx="58" cy="10"/>
              </a:xfrm>
              <a:custGeom>
                <a:avLst/>
                <a:gdLst/>
                <a:ahLst/>
                <a:cxnLst>
                  <a:cxn ang="0">
                    <a:pos x="58" y="8"/>
                  </a:cxn>
                  <a:cxn ang="0">
                    <a:pos x="36" y="0"/>
                  </a:cxn>
                  <a:cxn ang="0">
                    <a:pos x="0" y="4"/>
                  </a:cxn>
                  <a:cxn ang="0">
                    <a:pos x="22" y="10"/>
                  </a:cxn>
                  <a:cxn ang="0">
                    <a:pos x="58" y="8"/>
                  </a:cxn>
                </a:cxnLst>
                <a:rect l="0" t="0" r="r" b="b"/>
                <a:pathLst>
                  <a:path w="58" h="10">
                    <a:moveTo>
                      <a:pt x="58" y="8"/>
                    </a:moveTo>
                    <a:lnTo>
                      <a:pt x="36" y="0"/>
                    </a:lnTo>
                    <a:lnTo>
                      <a:pt x="0" y="4"/>
                    </a:lnTo>
                    <a:lnTo>
                      <a:pt x="22" y="10"/>
                    </a:lnTo>
                    <a:lnTo>
                      <a:pt x="58" y="8"/>
                    </a:lnTo>
                    <a:close/>
                  </a:path>
                </a:pathLst>
              </a:custGeom>
              <a:solidFill>
                <a:srgbClr val="007710"/>
              </a:solidFill>
              <a:ln w="0">
                <a:solidFill>
                  <a:srgbClr val="00771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63" name="Freeform 6639"/>
              <p:cNvSpPr>
                <a:spLocks/>
              </p:cNvSpPr>
              <p:nvPr/>
            </p:nvSpPr>
            <p:spPr bwMode="auto">
              <a:xfrm>
                <a:off x="3732" y="1452"/>
                <a:ext cx="58" cy="10"/>
              </a:xfrm>
              <a:custGeom>
                <a:avLst/>
                <a:gdLst/>
                <a:ahLst/>
                <a:cxnLst>
                  <a:cxn ang="0">
                    <a:pos x="58" y="8"/>
                  </a:cxn>
                  <a:cxn ang="0">
                    <a:pos x="36" y="0"/>
                  </a:cxn>
                  <a:cxn ang="0">
                    <a:pos x="0" y="4"/>
                  </a:cxn>
                  <a:cxn ang="0">
                    <a:pos x="22" y="10"/>
                  </a:cxn>
                  <a:cxn ang="0">
                    <a:pos x="58" y="8"/>
                  </a:cxn>
                </a:cxnLst>
                <a:rect l="0" t="0" r="r" b="b"/>
                <a:pathLst>
                  <a:path w="58" h="10">
                    <a:moveTo>
                      <a:pt x="58" y="8"/>
                    </a:moveTo>
                    <a:lnTo>
                      <a:pt x="36" y="0"/>
                    </a:lnTo>
                    <a:lnTo>
                      <a:pt x="0" y="4"/>
                    </a:lnTo>
                    <a:lnTo>
                      <a:pt x="22" y="10"/>
                    </a:lnTo>
                    <a:lnTo>
                      <a:pt x="58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64" name="Freeform 6640"/>
              <p:cNvSpPr>
                <a:spLocks/>
              </p:cNvSpPr>
              <p:nvPr/>
            </p:nvSpPr>
            <p:spPr bwMode="auto">
              <a:xfrm>
                <a:off x="3694" y="1456"/>
                <a:ext cx="60" cy="8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38" y="0"/>
                  </a:cxn>
                  <a:cxn ang="0">
                    <a:pos x="0" y="2"/>
                  </a:cxn>
                  <a:cxn ang="0">
                    <a:pos x="22" y="8"/>
                  </a:cxn>
                  <a:cxn ang="0">
                    <a:pos x="60" y="6"/>
                  </a:cxn>
                </a:cxnLst>
                <a:rect l="0" t="0" r="r" b="b"/>
                <a:pathLst>
                  <a:path w="60" h="8">
                    <a:moveTo>
                      <a:pt x="60" y="6"/>
                    </a:moveTo>
                    <a:lnTo>
                      <a:pt x="38" y="0"/>
                    </a:lnTo>
                    <a:lnTo>
                      <a:pt x="0" y="2"/>
                    </a:lnTo>
                    <a:lnTo>
                      <a:pt x="22" y="8"/>
                    </a:lnTo>
                    <a:lnTo>
                      <a:pt x="60" y="6"/>
                    </a:lnTo>
                    <a:close/>
                  </a:path>
                </a:pathLst>
              </a:custGeom>
              <a:solidFill>
                <a:srgbClr val="00750D"/>
              </a:solidFill>
              <a:ln w="0">
                <a:solidFill>
                  <a:srgbClr val="00750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65" name="Freeform 6641"/>
              <p:cNvSpPr>
                <a:spLocks/>
              </p:cNvSpPr>
              <p:nvPr/>
            </p:nvSpPr>
            <p:spPr bwMode="auto">
              <a:xfrm>
                <a:off x="3694" y="1456"/>
                <a:ext cx="60" cy="8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38" y="0"/>
                  </a:cxn>
                  <a:cxn ang="0">
                    <a:pos x="0" y="2"/>
                  </a:cxn>
                  <a:cxn ang="0">
                    <a:pos x="22" y="8"/>
                  </a:cxn>
                  <a:cxn ang="0">
                    <a:pos x="60" y="6"/>
                  </a:cxn>
                </a:cxnLst>
                <a:rect l="0" t="0" r="r" b="b"/>
                <a:pathLst>
                  <a:path w="60" h="8">
                    <a:moveTo>
                      <a:pt x="60" y="6"/>
                    </a:moveTo>
                    <a:lnTo>
                      <a:pt x="38" y="0"/>
                    </a:lnTo>
                    <a:lnTo>
                      <a:pt x="0" y="2"/>
                    </a:lnTo>
                    <a:lnTo>
                      <a:pt x="22" y="8"/>
                    </a:lnTo>
                    <a:lnTo>
                      <a:pt x="60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66" name="Freeform 6642"/>
              <p:cNvSpPr>
                <a:spLocks/>
              </p:cNvSpPr>
              <p:nvPr/>
            </p:nvSpPr>
            <p:spPr bwMode="auto">
              <a:xfrm>
                <a:off x="3656" y="1458"/>
                <a:ext cx="60" cy="10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38" y="0"/>
                  </a:cxn>
                  <a:cxn ang="0">
                    <a:pos x="0" y="4"/>
                  </a:cxn>
                  <a:cxn ang="0">
                    <a:pos x="22" y="10"/>
                  </a:cxn>
                  <a:cxn ang="0">
                    <a:pos x="60" y="6"/>
                  </a:cxn>
                </a:cxnLst>
                <a:rect l="0" t="0" r="r" b="b"/>
                <a:pathLst>
                  <a:path w="60" h="10">
                    <a:moveTo>
                      <a:pt x="60" y="6"/>
                    </a:moveTo>
                    <a:lnTo>
                      <a:pt x="38" y="0"/>
                    </a:lnTo>
                    <a:lnTo>
                      <a:pt x="0" y="4"/>
                    </a:lnTo>
                    <a:lnTo>
                      <a:pt x="22" y="10"/>
                    </a:lnTo>
                    <a:lnTo>
                      <a:pt x="60" y="6"/>
                    </a:lnTo>
                    <a:close/>
                  </a:path>
                </a:pathLst>
              </a:custGeom>
              <a:solidFill>
                <a:srgbClr val="007115"/>
              </a:solidFill>
              <a:ln w="0">
                <a:solidFill>
                  <a:srgbClr val="00711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67" name="Freeform 6643"/>
              <p:cNvSpPr>
                <a:spLocks/>
              </p:cNvSpPr>
              <p:nvPr/>
            </p:nvSpPr>
            <p:spPr bwMode="auto">
              <a:xfrm>
                <a:off x="3656" y="1458"/>
                <a:ext cx="60" cy="10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38" y="0"/>
                  </a:cxn>
                  <a:cxn ang="0">
                    <a:pos x="0" y="4"/>
                  </a:cxn>
                  <a:cxn ang="0">
                    <a:pos x="22" y="10"/>
                  </a:cxn>
                  <a:cxn ang="0">
                    <a:pos x="60" y="6"/>
                  </a:cxn>
                </a:cxnLst>
                <a:rect l="0" t="0" r="r" b="b"/>
                <a:pathLst>
                  <a:path w="60" h="10">
                    <a:moveTo>
                      <a:pt x="60" y="6"/>
                    </a:moveTo>
                    <a:lnTo>
                      <a:pt x="38" y="0"/>
                    </a:lnTo>
                    <a:lnTo>
                      <a:pt x="0" y="4"/>
                    </a:lnTo>
                    <a:lnTo>
                      <a:pt x="22" y="10"/>
                    </a:lnTo>
                    <a:lnTo>
                      <a:pt x="60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68" name="Freeform 6644"/>
              <p:cNvSpPr>
                <a:spLocks/>
              </p:cNvSpPr>
              <p:nvPr/>
            </p:nvSpPr>
            <p:spPr bwMode="auto">
              <a:xfrm>
                <a:off x="3618" y="1462"/>
                <a:ext cx="60" cy="12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38" y="0"/>
                  </a:cxn>
                  <a:cxn ang="0">
                    <a:pos x="0" y="6"/>
                  </a:cxn>
                  <a:cxn ang="0">
                    <a:pos x="22" y="12"/>
                  </a:cxn>
                  <a:cxn ang="0">
                    <a:pos x="60" y="6"/>
                  </a:cxn>
                </a:cxnLst>
                <a:rect l="0" t="0" r="r" b="b"/>
                <a:pathLst>
                  <a:path w="60" h="12">
                    <a:moveTo>
                      <a:pt x="60" y="6"/>
                    </a:moveTo>
                    <a:lnTo>
                      <a:pt x="38" y="0"/>
                    </a:lnTo>
                    <a:lnTo>
                      <a:pt x="0" y="6"/>
                    </a:lnTo>
                    <a:lnTo>
                      <a:pt x="22" y="12"/>
                    </a:lnTo>
                    <a:lnTo>
                      <a:pt x="60" y="6"/>
                    </a:lnTo>
                    <a:close/>
                  </a:path>
                </a:pathLst>
              </a:custGeom>
              <a:solidFill>
                <a:srgbClr val="006E27"/>
              </a:solidFill>
              <a:ln w="0">
                <a:solidFill>
                  <a:srgbClr val="006E2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69" name="Freeform 6645"/>
              <p:cNvSpPr>
                <a:spLocks/>
              </p:cNvSpPr>
              <p:nvPr/>
            </p:nvSpPr>
            <p:spPr bwMode="auto">
              <a:xfrm>
                <a:off x="3618" y="1462"/>
                <a:ext cx="60" cy="12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38" y="0"/>
                  </a:cxn>
                  <a:cxn ang="0">
                    <a:pos x="0" y="6"/>
                  </a:cxn>
                  <a:cxn ang="0">
                    <a:pos x="22" y="12"/>
                  </a:cxn>
                  <a:cxn ang="0">
                    <a:pos x="60" y="6"/>
                  </a:cxn>
                </a:cxnLst>
                <a:rect l="0" t="0" r="r" b="b"/>
                <a:pathLst>
                  <a:path w="60" h="12">
                    <a:moveTo>
                      <a:pt x="60" y="6"/>
                    </a:moveTo>
                    <a:lnTo>
                      <a:pt x="38" y="0"/>
                    </a:lnTo>
                    <a:lnTo>
                      <a:pt x="0" y="6"/>
                    </a:lnTo>
                    <a:lnTo>
                      <a:pt x="22" y="12"/>
                    </a:lnTo>
                    <a:lnTo>
                      <a:pt x="60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70" name="Freeform 6646"/>
              <p:cNvSpPr>
                <a:spLocks/>
              </p:cNvSpPr>
              <p:nvPr/>
            </p:nvSpPr>
            <p:spPr bwMode="auto">
              <a:xfrm>
                <a:off x="4612" y="1306"/>
                <a:ext cx="46" cy="6"/>
              </a:xfrm>
              <a:custGeom>
                <a:avLst/>
                <a:gdLst/>
                <a:ahLst/>
                <a:cxnLst>
                  <a:cxn ang="0">
                    <a:pos x="46" y="2"/>
                  </a:cxn>
                  <a:cxn ang="0">
                    <a:pos x="22" y="0"/>
                  </a:cxn>
                  <a:cxn ang="0">
                    <a:pos x="0" y="2"/>
                  </a:cxn>
                  <a:cxn ang="0">
                    <a:pos x="24" y="6"/>
                  </a:cxn>
                  <a:cxn ang="0">
                    <a:pos x="46" y="2"/>
                  </a:cxn>
                </a:cxnLst>
                <a:rect l="0" t="0" r="r" b="b"/>
                <a:pathLst>
                  <a:path w="46" h="6">
                    <a:moveTo>
                      <a:pt x="46" y="2"/>
                    </a:moveTo>
                    <a:lnTo>
                      <a:pt x="22" y="0"/>
                    </a:lnTo>
                    <a:lnTo>
                      <a:pt x="0" y="2"/>
                    </a:lnTo>
                    <a:lnTo>
                      <a:pt x="24" y="6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71" name="Freeform 6647"/>
              <p:cNvSpPr>
                <a:spLocks/>
              </p:cNvSpPr>
              <p:nvPr/>
            </p:nvSpPr>
            <p:spPr bwMode="auto">
              <a:xfrm>
                <a:off x="4612" y="1306"/>
                <a:ext cx="46" cy="6"/>
              </a:xfrm>
              <a:custGeom>
                <a:avLst/>
                <a:gdLst/>
                <a:ahLst/>
                <a:cxnLst>
                  <a:cxn ang="0">
                    <a:pos x="46" y="2"/>
                  </a:cxn>
                  <a:cxn ang="0">
                    <a:pos x="22" y="0"/>
                  </a:cxn>
                  <a:cxn ang="0">
                    <a:pos x="0" y="2"/>
                  </a:cxn>
                  <a:cxn ang="0">
                    <a:pos x="24" y="6"/>
                  </a:cxn>
                  <a:cxn ang="0">
                    <a:pos x="46" y="2"/>
                  </a:cxn>
                </a:cxnLst>
                <a:rect l="0" t="0" r="r" b="b"/>
                <a:pathLst>
                  <a:path w="46" h="6">
                    <a:moveTo>
                      <a:pt x="46" y="2"/>
                    </a:moveTo>
                    <a:lnTo>
                      <a:pt x="22" y="0"/>
                    </a:lnTo>
                    <a:lnTo>
                      <a:pt x="0" y="2"/>
                    </a:lnTo>
                    <a:lnTo>
                      <a:pt x="24" y="6"/>
                    </a:lnTo>
                    <a:lnTo>
                      <a:pt x="46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72" name="Freeform 6648"/>
              <p:cNvSpPr>
                <a:spLocks/>
              </p:cNvSpPr>
              <p:nvPr/>
            </p:nvSpPr>
            <p:spPr bwMode="auto">
              <a:xfrm>
                <a:off x="4590" y="1308"/>
                <a:ext cx="46" cy="8"/>
              </a:xfrm>
              <a:custGeom>
                <a:avLst/>
                <a:gdLst/>
                <a:ahLst/>
                <a:cxnLst>
                  <a:cxn ang="0">
                    <a:pos x="46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6" y="4"/>
                  </a:cxn>
                </a:cxnLst>
                <a:rect l="0" t="0" r="r" b="b"/>
                <a:pathLst>
                  <a:path w="46" h="8">
                    <a:moveTo>
                      <a:pt x="46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6" y="4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73" name="Freeform 6649"/>
              <p:cNvSpPr>
                <a:spLocks/>
              </p:cNvSpPr>
              <p:nvPr/>
            </p:nvSpPr>
            <p:spPr bwMode="auto">
              <a:xfrm>
                <a:off x="4590" y="1308"/>
                <a:ext cx="46" cy="8"/>
              </a:xfrm>
              <a:custGeom>
                <a:avLst/>
                <a:gdLst/>
                <a:ahLst/>
                <a:cxnLst>
                  <a:cxn ang="0">
                    <a:pos x="46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6" y="4"/>
                  </a:cxn>
                </a:cxnLst>
                <a:rect l="0" t="0" r="r" b="b"/>
                <a:pathLst>
                  <a:path w="46" h="8">
                    <a:moveTo>
                      <a:pt x="46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74" name="Freeform 6650"/>
              <p:cNvSpPr>
                <a:spLocks/>
              </p:cNvSpPr>
              <p:nvPr/>
            </p:nvSpPr>
            <p:spPr bwMode="auto">
              <a:xfrm>
                <a:off x="4566" y="1312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75" name="Freeform 6651"/>
              <p:cNvSpPr>
                <a:spLocks/>
              </p:cNvSpPr>
              <p:nvPr/>
            </p:nvSpPr>
            <p:spPr bwMode="auto">
              <a:xfrm>
                <a:off x="4566" y="1312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76" name="Freeform 6652"/>
              <p:cNvSpPr>
                <a:spLocks/>
              </p:cNvSpPr>
              <p:nvPr/>
            </p:nvSpPr>
            <p:spPr bwMode="auto">
              <a:xfrm>
                <a:off x="4544" y="1316"/>
                <a:ext cx="46" cy="8"/>
              </a:xfrm>
              <a:custGeom>
                <a:avLst/>
                <a:gdLst/>
                <a:ahLst/>
                <a:cxnLst>
                  <a:cxn ang="0">
                    <a:pos x="46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6" y="4"/>
                  </a:cxn>
                </a:cxnLst>
                <a:rect l="0" t="0" r="r" b="b"/>
                <a:pathLst>
                  <a:path w="46" h="8">
                    <a:moveTo>
                      <a:pt x="46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6" y="4"/>
                    </a:lnTo>
                    <a:close/>
                  </a:path>
                </a:pathLst>
              </a:custGeom>
              <a:solidFill>
                <a:srgbClr val="006E27"/>
              </a:solidFill>
              <a:ln w="0">
                <a:solidFill>
                  <a:srgbClr val="006E2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77" name="Freeform 6653"/>
              <p:cNvSpPr>
                <a:spLocks/>
              </p:cNvSpPr>
              <p:nvPr/>
            </p:nvSpPr>
            <p:spPr bwMode="auto">
              <a:xfrm>
                <a:off x="4544" y="1316"/>
                <a:ext cx="46" cy="8"/>
              </a:xfrm>
              <a:custGeom>
                <a:avLst/>
                <a:gdLst/>
                <a:ahLst/>
                <a:cxnLst>
                  <a:cxn ang="0">
                    <a:pos x="46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6" y="4"/>
                  </a:cxn>
                </a:cxnLst>
                <a:rect l="0" t="0" r="r" b="b"/>
                <a:pathLst>
                  <a:path w="46" h="8">
                    <a:moveTo>
                      <a:pt x="46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78" name="Freeform 6654"/>
              <p:cNvSpPr>
                <a:spLocks/>
              </p:cNvSpPr>
              <p:nvPr/>
            </p:nvSpPr>
            <p:spPr bwMode="auto">
              <a:xfrm>
                <a:off x="4520" y="1320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006E25"/>
              </a:solidFill>
              <a:ln w="0">
                <a:solidFill>
                  <a:srgbClr val="006E2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26" name="Group 6856"/>
            <p:cNvGrpSpPr>
              <a:grpSpLocks/>
            </p:cNvGrpSpPr>
            <p:nvPr/>
          </p:nvGrpSpPr>
          <p:grpSpPr bwMode="auto">
            <a:xfrm>
              <a:off x="3640" y="1308"/>
              <a:ext cx="1092" cy="188"/>
              <a:chOff x="3640" y="1308"/>
              <a:chExt cx="1092" cy="188"/>
            </a:xfrm>
          </p:grpSpPr>
          <p:sp>
            <p:nvSpPr>
              <p:cNvPr id="161280" name="Freeform 6656"/>
              <p:cNvSpPr>
                <a:spLocks/>
              </p:cNvSpPr>
              <p:nvPr/>
            </p:nvSpPr>
            <p:spPr bwMode="auto">
              <a:xfrm>
                <a:off x="4520" y="1320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81" name="Freeform 6657"/>
              <p:cNvSpPr>
                <a:spLocks/>
              </p:cNvSpPr>
              <p:nvPr/>
            </p:nvSpPr>
            <p:spPr bwMode="auto">
              <a:xfrm>
                <a:off x="4496" y="1324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006D24"/>
              </a:solidFill>
              <a:ln w="0">
                <a:solidFill>
                  <a:srgbClr val="006D2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82" name="Freeform 6658"/>
              <p:cNvSpPr>
                <a:spLocks/>
              </p:cNvSpPr>
              <p:nvPr/>
            </p:nvSpPr>
            <p:spPr bwMode="auto">
              <a:xfrm>
                <a:off x="4496" y="1324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83" name="Freeform 6659"/>
              <p:cNvSpPr>
                <a:spLocks/>
              </p:cNvSpPr>
              <p:nvPr/>
            </p:nvSpPr>
            <p:spPr bwMode="auto">
              <a:xfrm>
                <a:off x="4472" y="1328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006D22"/>
              </a:solidFill>
              <a:ln w="0">
                <a:solidFill>
                  <a:srgbClr val="006D2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84" name="Freeform 6660"/>
              <p:cNvSpPr>
                <a:spLocks/>
              </p:cNvSpPr>
              <p:nvPr/>
            </p:nvSpPr>
            <p:spPr bwMode="auto">
              <a:xfrm>
                <a:off x="4472" y="1328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85" name="Freeform 6661"/>
              <p:cNvSpPr>
                <a:spLocks/>
              </p:cNvSpPr>
              <p:nvPr/>
            </p:nvSpPr>
            <p:spPr bwMode="auto">
              <a:xfrm>
                <a:off x="4448" y="1332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006D1F"/>
              </a:solidFill>
              <a:ln w="0">
                <a:solidFill>
                  <a:srgbClr val="006D1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86" name="Freeform 6662"/>
              <p:cNvSpPr>
                <a:spLocks/>
              </p:cNvSpPr>
              <p:nvPr/>
            </p:nvSpPr>
            <p:spPr bwMode="auto">
              <a:xfrm>
                <a:off x="4448" y="1332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87" name="Freeform 6663"/>
              <p:cNvSpPr>
                <a:spLocks/>
              </p:cNvSpPr>
              <p:nvPr/>
            </p:nvSpPr>
            <p:spPr bwMode="auto">
              <a:xfrm>
                <a:off x="4422" y="1336"/>
                <a:ext cx="50" cy="6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24" y="6"/>
                  </a:cxn>
                  <a:cxn ang="0">
                    <a:pos x="50" y="4"/>
                  </a:cxn>
                </a:cxnLst>
                <a:rect l="0" t="0" r="r" b="b"/>
                <a:pathLst>
                  <a:path w="50" h="6">
                    <a:moveTo>
                      <a:pt x="50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24" y="6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006C1D"/>
              </a:solidFill>
              <a:ln w="0">
                <a:solidFill>
                  <a:srgbClr val="006C1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88" name="Freeform 6664"/>
              <p:cNvSpPr>
                <a:spLocks/>
              </p:cNvSpPr>
              <p:nvPr/>
            </p:nvSpPr>
            <p:spPr bwMode="auto">
              <a:xfrm>
                <a:off x="4422" y="1336"/>
                <a:ext cx="50" cy="6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24" y="6"/>
                  </a:cxn>
                  <a:cxn ang="0">
                    <a:pos x="50" y="4"/>
                  </a:cxn>
                </a:cxnLst>
                <a:rect l="0" t="0" r="r" b="b"/>
                <a:pathLst>
                  <a:path w="50" h="6">
                    <a:moveTo>
                      <a:pt x="50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24" y="6"/>
                    </a:lnTo>
                    <a:lnTo>
                      <a:pt x="5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89" name="Freeform 6665"/>
              <p:cNvSpPr>
                <a:spLocks/>
              </p:cNvSpPr>
              <p:nvPr/>
            </p:nvSpPr>
            <p:spPr bwMode="auto">
              <a:xfrm>
                <a:off x="4396" y="1338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006B1B"/>
              </a:solidFill>
              <a:ln w="0">
                <a:solidFill>
                  <a:srgbClr val="006B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90" name="Freeform 6666"/>
              <p:cNvSpPr>
                <a:spLocks/>
              </p:cNvSpPr>
              <p:nvPr/>
            </p:nvSpPr>
            <p:spPr bwMode="auto">
              <a:xfrm>
                <a:off x="4396" y="1338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5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91" name="Freeform 6667"/>
              <p:cNvSpPr>
                <a:spLocks/>
              </p:cNvSpPr>
              <p:nvPr/>
            </p:nvSpPr>
            <p:spPr bwMode="auto">
              <a:xfrm>
                <a:off x="4372" y="1342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2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2" y="8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006B19"/>
              </a:solidFill>
              <a:ln w="0">
                <a:solidFill>
                  <a:srgbClr val="006B1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92" name="Freeform 6668"/>
              <p:cNvSpPr>
                <a:spLocks/>
              </p:cNvSpPr>
              <p:nvPr/>
            </p:nvSpPr>
            <p:spPr bwMode="auto">
              <a:xfrm>
                <a:off x="4372" y="1342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2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2" y="8"/>
                    </a:lnTo>
                    <a:lnTo>
                      <a:pt x="4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93" name="Freeform 6669"/>
              <p:cNvSpPr>
                <a:spLocks/>
              </p:cNvSpPr>
              <p:nvPr/>
            </p:nvSpPr>
            <p:spPr bwMode="auto">
              <a:xfrm>
                <a:off x="4344" y="1346"/>
                <a:ext cx="50" cy="6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8" y="0"/>
                  </a:cxn>
                  <a:cxn ang="0">
                    <a:pos x="0" y="2"/>
                  </a:cxn>
                  <a:cxn ang="0">
                    <a:pos x="24" y="6"/>
                  </a:cxn>
                  <a:cxn ang="0">
                    <a:pos x="50" y="4"/>
                  </a:cxn>
                </a:cxnLst>
                <a:rect l="0" t="0" r="r" b="b"/>
                <a:pathLst>
                  <a:path w="50" h="6">
                    <a:moveTo>
                      <a:pt x="50" y="4"/>
                    </a:moveTo>
                    <a:lnTo>
                      <a:pt x="28" y="0"/>
                    </a:lnTo>
                    <a:lnTo>
                      <a:pt x="0" y="2"/>
                    </a:lnTo>
                    <a:lnTo>
                      <a:pt x="24" y="6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006A18"/>
              </a:solidFill>
              <a:ln w="0">
                <a:solidFill>
                  <a:srgbClr val="006A1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94" name="Freeform 6670"/>
              <p:cNvSpPr>
                <a:spLocks/>
              </p:cNvSpPr>
              <p:nvPr/>
            </p:nvSpPr>
            <p:spPr bwMode="auto">
              <a:xfrm>
                <a:off x="4344" y="1346"/>
                <a:ext cx="50" cy="6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8" y="0"/>
                  </a:cxn>
                  <a:cxn ang="0">
                    <a:pos x="0" y="2"/>
                  </a:cxn>
                  <a:cxn ang="0">
                    <a:pos x="24" y="6"/>
                  </a:cxn>
                  <a:cxn ang="0">
                    <a:pos x="50" y="4"/>
                  </a:cxn>
                </a:cxnLst>
                <a:rect l="0" t="0" r="r" b="b"/>
                <a:pathLst>
                  <a:path w="50" h="6">
                    <a:moveTo>
                      <a:pt x="50" y="4"/>
                    </a:moveTo>
                    <a:lnTo>
                      <a:pt x="28" y="0"/>
                    </a:lnTo>
                    <a:lnTo>
                      <a:pt x="0" y="2"/>
                    </a:lnTo>
                    <a:lnTo>
                      <a:pt x="24" y="6"/>
                    </a:lnTo>
                    <a:lnTo>
                      <a:pt x="5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95" name="Freeform 6671"/>
              <p:cNvSpPr>
                <a:spLocks/>
              </p:cNvSpPr>
              <p:nvPr/>
            </p:nvSpPr>
            <p:spPr bwMode="auto">
              <a:xfrm>
                <a:off x="4318" y="1348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006918"/>
              </a:solidFill>
              <a:ln w="0">
                <a:solidFill>
                  <a:srgbClr val="00691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96" name="Freeform 6672"/>
              <p:cNvSpPr>
                <a:spLocks/>
              </p:cNvSpPr>
              <p:nvPr/>
            </p:nvSpPr>
            <p:spPr bwMode="auto">
              <a:xfrm>
                <a:off x="4318" y="1348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5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97" name="Freeform 6673"/>
              <p:cNvSpPr>
                <a:spLocks/>
              </p:cNvSpPr>
              <p:nvPr/>
            </p:nvSpPr>
            <p:spPr bwMode="auto">
              <a:xfrm>
                <a:off x="4292" y="1352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2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2" y="8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006818"/>
              </a:solidFill>
              <a:ln w="0">
                <a:solidFill>
                  <a:srgbClr val="00681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98" name="Freeform 6674"/>
              <p:cNvSpPr>
                <a:spLocks/>
              </p:cNvSpPr>
              <p:nvPr/>
            </p:nvSpPr>
            <p:spPr bwMode="auto">
              <a:xfrm>
                <a:off x="4292" y="1352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2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2" y="8"/>
                    </a:lnTo>
                    <a:lnTo>
                      <a:pt x="5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299" name="Freeform 6675"/>
              <p:cNvSpPr>
                <a:spLocks/>
              </p:cNvSpPr>
              <p:nvPr/>
            </p:nvSpPr>
            <p:spPr bwMode="auto">
              <a:xfrm>
                <a:off x="4264" y="1356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00681A"/>
              </a:solidFill>
              <a:ln w="0">
                <a:solidFill>
                  <a:srgbClr val="00681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00" name="Freeform 6676"/>
              <p:cNvSpPr>
                <a:spLocks/>
              </p:cNvSpPr>
              <p:nvPr/>
            </p:nvSpPr>
            <p:spPr bwMode="auto">
              <a:xfrm>
                <a:off x="4264" y="1356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5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01" name="Freeform 6677"/>
              <p:cNvSpPr>
                <a:spLocks/>
              </p:cNvSpPr>
              <p:nvPr/>
            </p:nvSpPr>
            <p:spPr bwMode="auto">
              <a:xfrm>
                <a:off x="4236" y="1360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71D"/>
              </a:solidFill>
              <a:ln w="0">
                <a:solidFill>
                  <a:srgbClr val="00671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02" name="Freeform 6678"/>
              <p:cNvSpPr>
                <a:spLocks/>
              </p:cNvSpPr>
              <p:nvPr/>
            </p:nvSpPr>
            <p:spPr bwMode="auto">
              <a:xfrm>
                <a:off x="4236" y="1360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03" name="Freeform 6679"/>
              <p:cNvSpPr>
                <a:spLocks/>
              </p:cNvSpPr>
              <p:nvPr/>
            </p:nvSpPr>
            <p:spPr bwMode="auto">
              <a:xfrm>
                <a:off x="4208" y="1364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2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2" y="8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721"/>
              </a:solidFill>
              <a:ln w="0">
                <a:solidFill>
                  <a:srgbClr val="00672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04" name="Freeform 6680"/>
              <p:cNvSpPr>
                <a:spLocks/>
              </p:cNvSpPr>
              <p:nvPr/>
            </p:nvSpPr>
            <p:spPr bwMode="auto">
              <a:xfrm>
                <a:off x="4208" y="1364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2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2" y="8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05" name="Freeform 6681"/>
              <p:cNvSpPr>
                <a:spLocks/>
              </p:cNvSpPr>
              <p:nvPr/>
            </p:nvSpPr>
            <p:spPr bwMode="auto">
              <a:xfrm>
                <a:off x="4178" y="1368"/>
                <a:ext cx="52" cy="10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30" y="0"/>
                  </a:cxn>
                  <a:cxn ang="0">
                    <a:pos x="0" y="4"/>
                  </a:cxn>
                  <a:cxn ang="0">
                    <a:pos x="24" y="10"/>
                  </a:cxn>
                  <a:cxn ang="0">
                    <a:pos x="52" y="4"/>
                  </a:cxn>
                </a:cxnLst>
                <a:rect l="0" t="0" r="r" b="b"/>
                <a:pathLst>
                  <a:path w="52" h="10">
                    <a:moveTo>
                      <a:pt x="52" y="4"/>
                    </a:moveTo>
                    <a:lnTo>
                      <a:pt x="30" y="0"/>
                    </a:lnTo>
                    <a:lnTo>
                      <a:pt x="0" y="4"/>
                    </a:lnTo>
                    <a:lnTo>
                      <a:pt x="24" y="10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626"/>
              </a:solidFill>
              <a:ln w="0">
                <a:solidFill>
                  <a:srgbClr val="00662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06" name="Freeform 6682"/>
              <p:cNvSpPr>
                <a:spLocks/>
              </p:cNvSpPr>
              <p:nvPr/>
            </p:nvSpPr>
            <p:spPr bwMode="auto">
              <a:xfrm>
                <a:off x="4178" y="1368"/>
                <a:ext cx="52" cy="10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30" y="0"/>
                  </a:cxn>
                  <a:cxn ang="0">
                    <a:pos x="0" y="4"/>
                  </a:cxn>
                  <a:cxn ang="0">
                    <a:pos x="24" y="10"/>
                  </a:cxn>
                  <a:cxn ang="0">
                    <a:pos x="52" y="4"/>
                  </a:cxn>
                </a:cxnLst>
                <a:rect l="0" t="0" r="r" b="b"/>
                <a:pathLst>
                  <a:path w="52" h="10">
                    <a:moveTo>
                      <a:pt x="52" y="4"/>
                    </a:moveTo>
                    <a:lnTo>
                      <a:pt x="30" y="0"/>
                    </a:lnTo>
                    <a:lnTo>
                      <a:pt x="0" y="4"/>
                    </a:lnTo>
                    <a:lnTo>
                      <a:pt x="24" y="10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07" name="Freeform 6683"/>
              <p:cNvSpPr>
                <a:spLocks/>
              </p:cNvSpPr>
              <p:nvPr/>
            </p:nvSpPr>
            <p:spPr bwMode="auto">
              <a:xfrm>
                <a:off x="4150" y="1372"/>
                <a:ext cx="52" cy="10"/>
              </a:xfrm>
              <a:custGeom>
                <a:avLst/>
                <a:gdLst/>
                <a:ahLst/>
                <a:cxnLst>
                  <a:cxn ang="0">
                    <a:pos x="52" y="6"/>
                  </a:cxn>
                  <a:cxn ang="0">
                    <a:pos x="28" y="0"/>
                  </a:cxn>
                  <a:cxn ang="0">
                    <a:pos x="0" y="6"/>
                  </a:cxn>
                  <a:cxn ang="0">
                    <a:pos x="22" y="10"/>
                  </a:cxn>
                  <a:cxn ang="0">
                    <a:pos x="52" y="6"/>
                  </a:cxn>
                </a:cxnLst>
                <a:rect l="0" t="0" r="r" b="b"/>
                <a:pathLst>
                  <a:path w="52" h="10">
                    <a:moveTo>
                      <a:pt x="52" y="6"/>
                    </a:moveTo>
                    <a:lnTo>
                      <a:pt x="28" y="0"/>
                    </a:lnTo>
                    <a:lnTo>
                      <a:pt x="0" y="6"/>
                    </a:lnTo>
                    <a:lnTo>
                      <a:pt x="22" y="10"/>
                    </a:lnTo>
                    <a:lnTo>
                      <a:pt x="52" y="6"/>
                    </a:lnTo>
                    <a:close/>
                  </a:path>
                </a:pathLst>
              </a:custGeom>
              <a:solidFill>
                <a:srgbClr val="00662C"/>
              </a:solidFill>
              <a:ln w="0">
                <a:solidFill>
                  <a:srgbClr val="0066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08" name="Freeform 6684"/>
              <p:cNvSpPr>
                <a:spLocks/>
              </p:cNvSpPr>
              <p:nvPr/>
            </p:nvSpPr>
            <p:spPr bwMode="auto">
              <a:xfrm>
                <a:off x="4150" y="1372"/>
                <a:ext cx="52" cy="10"/>
              </a:xfrm>
              <a:custGeom>
                <a:avLst/>
                <a:gdLst/>
                <a:ahLst/>
                <a:cxnLst>
                  <a:cxn ang="0">
                    <a:pos x="52" y="6"/>
                  </a:cxn>
                  <a:cxn ang="0">
                    <a:pos x="28" y="0"/>
                  </a:cxn>
                  <a:cxn ang="0">
                    <a:pos x="0" y="6"/>
                  </a:cxn>
                  <a:cxn ang="0">
                    <a:pos x="22" y="10"/>
                  </a:cxn>
                  <a:cxn ang="0">
                    <a:pos x="52" y="6"/>
                  </a:cxn>
                </a:cxnLst>
                <a:rect l="0" t="0" r="r" b="b"/>
                <a:pathLst>
                  <a:path w="52" h="10">
                    <a:moveTo>
                      <a:pt x="52" y="6"/>
                    </a:moveTo>
                    <a:lnTo>
                      <a:pt x="28" y="0"/>
                    </a:lnTo>
                    <a:lnTo>
                      <a:pt x="0" y="6"/>
                    </a:lnTo>
                    <a:lnTo>
                      <a:pt x="22" y="10"/>
                    </a:lnTo>
                    <a:lnTo>
                      <a:pt x="52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09" name="Freeform 6685"/>
              <p:cNvSpPr>
                <a:spLocks/>
              </p:cNvSpPr>
              <p:nvPr/>
            </p:nvSpPr>
            <p:spPr bwMode="auto">
              <a:xfrm>
                <a:off x="4120" y="1378"/>
                <a:ext cx="52" cy="12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30" y="0"/>
                  </a:cxn>
                  <a:cxn ang="0">
                    <a:pos x="0" y="8"/>
                  </a:cxn>
                  <a:cxn ang="0">
                    <a:pos x="22" y="12"/>
                  </a:cxn>
                  <a:cxn ang="0">
                    <a:pos x="52" y="4"/>
                  </a:cxn>
                </a:cxnLst>
                <a:rect l="0" t="0" r="r" b="b"/>
                <a:pathLst>
                  <a:path w="52" h="12">
                    <a:moveTo>
                      <a:pt x="52" y="4"/>
                    </a:moveTo>
                    <a:lnTo>
                      <a:pt x="30" y="0"/>
                    </a:lnTo>
                    <a:lnTo>
                      <a:pt x="0" y="8"/>
                    </a:lnTo>
                    <a:lnTo>
                      <a:pt x="22" y="12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632"/>
              </a:solidFill>
              <a:ln w="0">
                <a:solidFill>
                  <a:srgbClr val="00663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10" name="Freeform 6686"/>
              <p:cNvSpPr>
                <a:spLocks/>
              </p:cNvSpPr>
              <p:nvPr/>
            </p:nvSpPr>
            <p:spPr bwMode="auto">
              <a:xfrm>
                <a:off x="4120" y="1378"/>
                <a:ext cx="52" cy="12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30" y="0"/>
                  </a:cxn>
                  <a:cxn ang="0">
                    <a:pos x="0" y="8"/>
                  </a:cxn>
                  <a:cxn ang="0">
                    <a:pos x="22" y="12"/>
                  </a:cxn>
                  <a:cxn ang="0">
                    <a:pos x="52" y="4"/>
                  </a:cxn>
                </a:cxnLst>
                <a:rect l="0" t="0" r="r" b="b"/>
                <a:pathLst>
                  <a:path w="52" h="12">
                    <a:moveTo>
                      <a:pt x="52" y="4"/>
                    </a:moveTo>
                    <a:lnTo>
                      <a:pt x="30" y="0"/>
                    </a:lnTo>
                    <a:lnTo>
                      <a:pt x="0" y="8"/>
                    </a:lnTo>
                    <a:lnTo>
                      <a:pt x="22" y="12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11" name="Freeform 6687"/>
              <p:cNvSpPr>
                <a:spLocks/>
              </p:cNvSpPr>
              <p:nvPr/>
            </p:nvSpPr>
            <p:spPr bwMode="auto">
              <a:xfrm>
                <a:off x="4088" y="1386"/>
                <a:ext cx="54" cy="12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32" y="0"/>
                  </a:cxn>
                  <a:cxn ang="0">
                    <a:pos x="0" y="6"/>
                  </a:cxn>
                  <a:cxn ang="0">
                    <a:pos x="24" y="12"/>
                  </a:cxn>
                  <a:cxn ang="0">
                    <a:pos x="54" y="4"/>
                  </a:cxn>
                </a:cxnLst>
                <a:rect l="0" t="0" r="r" b="b"/>
                <a:pathLst>
                  <a:path w="54" h="12">
                    <a:moveTo>
                      <a:pt x="54" y="4"/>
                    </a:moveTo>
                    <a:lnTo>
                      <a:pt x="32" y="0"/>
                    </a:lnTo>
                    <a:lnTo>
                      <a:pt x="0" y="6"/>
                    </a:lnTo>
                    <a:lnTo>
                      <a:pt x="24" y="12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738"/>
              </a:solidFill>
              <a:ln w="0">
                <a:solidFill>
                  <a:srgbClr val="00673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12" name="Freeform 6688"/>
              <p:cNvSpPr>
                <a:spLocks/>
              </p:cNvSpPr>
              <p:nvPr/>
            </p:nvSpPr>
            <p:spPr bwMode="auto">
              <a:xfrm>
                <a:off x="4088" y="1386"/>
                <a:ext cx="54" cy="12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32" y="0"/>
                  </a:cxn>
                  <a:cxn ang="0">
                    <a:pos x="0" y="6"/>
                  </a:cxn>
                  <a:cxn ang="0">
                    <a:pos x="24" y="12"/>
                  </a:cxn>
                  <a:cxn ang="0">
                    <a:pos x="54" y="4"/>
                  </a:cxn>
                </a:cxnLst>
                <a:rect l="0" t="0" r="r" b="b"/>
                <a:pathLst>
                  <a:path w="54" h="12">
                    <a:moveTo>
                      <a:pt x="54" y="4"/>
                    </a:moveTo>
                    <a:lnTo>
                      <a:pt x="32" y="0"/>
                    </a:lnTo>
                    <a:lnTo>
                      <a:pt x="0" y="6"/>
                    </a:lnTo>
                    <a:lnTo>
                      <a:pt x="24" y="12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13" name="Freeform 6689"/>
              <p:cNvSpPr>
                <a:spLocks/>
              </p:cNvSpPr>
              <p:nvPr/>
            </p:nvSpPr>
            <p:spPr bwMode="auto">
              <a:xfrm>
                <a:off x="4058" y="1392"/>
                <a:ext cx="54" cy="14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30" y="0"/>
                  </a:cxn>
                  <a:cxn ang="0">
                    <a:pos x="0" y="8"/>
                  </a:cxn>
                  <a:cxn ang="0">
                    <a:pos x="24" y="14"/>
                  </a:cxn>
                  <a:cxn ang="0">
                    <a:pos x="54" y="6"/>
                  </a:cxn>
                </a:cxnLst>
                <a:rect l="0" t="0" r="r" b="b"/>
                <a:pathLst>
                  <a:path w="54" h="14">
                    <a:moveTo>
                      <a:pt x="54" y="6"/>
                    </a:moveTo>
                    <a:lnTo>
                      <a:pt x="30" y="0"/>
                    </a:lnTo>
                    <a:lnTo>
                      <a:pt x="0" y="8"/>
                    </a:lnTo>
                    <a:lnTo>
                      <a:pt x="24" y="14"/>
                    </a:lnTo>
                    <a:lnTo>
                      <a:pt x="54" y="6"/>
                    </a:lnTo>
                    <a:close/>
                  </a:path>
                </a:pathLst>
              </a:custGeom>
              <a:solidFill>
                <a:srgbClr val="00673D"/>
              </a:solidFill>
              <a:ln w="0">
                <a:solidFill>
                  <a:srgbClr val="00673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14" name="Freeform 6690"/>
              <p:cNvSpPr>
                <a:spLocks/>
              </p:cNvSpPr>
              <p:nvPr/>
            </p:nvSpPr>
            <p:spPr bwMode="auto">
              <a:xfrm>
                <a:off x="4058" y="1392"/>
                <a:ext cx="54" cy="14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30" y="0"/>
                  </a:cxn>
                  <a:cxn ang="0">
                    <a:pos x="0" y="8"/>
                  </a:cxn>
                  <a:cxn ang="0">
                    <a:pos x="24" y="14"/>
                  </a:cxn>
                  <a:cxn ang="0">
                    <a:pos x="54" y="6"/>
                  </a:cxn>
                </a:cxnLst>
                <a:rect l="0" t="0" r="r" b="b"/>
                <a:pathLst>
                  <a:path w="54" h="14">
                    <a:moveTo>
                      <a:pt x="54" y="6"/>
                    </a:moveTo>
                    <a:lnTo>
                      <a:pt x="30" y="0"/>
                    </a:lnTo>
                    <a:lnTo>
                      <a:pt x="0" y="8"/>
                    </a:lnTo>
                    <a:lnTo>
                      <a:pt x="24" y="14"/>
                    </a:lnTo>
                    <a:lnTo>
                      <a:pt x="54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15" name="Freeform 6691"/>
              <p:cNvSpPr>
                <a:spLocks/>
              </p:cNvSpPr>
              <p:nvPr/>
            </p:nvSpPr>
            <p:spPr bwMode="auto">
              <a:xfrm>
                <a:off x="4026" y="1400"/>
                <a:ext cx="56" cy="14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32" y="0"/>
                  </a:cxn>
                  <a:cxn ang="0">
                    <a:pos x="0" y="8"/>
                  </a:cxn>
                  <a:cxn ang="0">
                    <a:pos x="24" y="14"/>
                  </a:cxn>
                  <a:cxn ang="0">
                    <a:pos x="56" y="6"/>
                  </a:cxn>
                </a:cxnLst>
                <a:rect l="0" t="0" r="r" b="b"/>
                <a:pathLst>
                  <a:path w="56" h="14">
                    <a:moveTo>
                      <a:pt x="56" y="6"/>
                    </a:moveTo>
                    <a:lnTo>
                      <a:pt x="32" y="0"/>
                    </a:lnTo>
                    <a:lnTo>
                      <a:pt x="0" y="8"/>
                    </a:lnTo>
                    <a:lnTo>
                      <a:pt x="24" y="14"/>
                    </a:lnTo>
                    <a:lnTo>
                      <a:pt x="56" y="6"/>
                    </a:lnTo>
                    <a:close/>
                  </a:path>
                </a:pathLst>
              </a:custGeom>
              <a:solidFill>
                <a:srgbClr val="006842"/>
              </a:solidFill>
              <a:ln w="0">
                <a:solidFill>
                  <a:srgbClr val="00684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16" name="Freeform 6692"/>
              <p:cNvSpPr>
                <a:spLocks/>
              </p:cNvSpPr>
              <p:nvPr/>
            </p:nvSpPr>
            <p:spPr bwMode="auto">
              <a:xfrm>
                <a:off x="4026" y="1400"/>
                <a:ext cx="56" cy="14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32" y="0"/>
                  </a:cxn>
                  <a:cxn ang="0">
                    <a:pos x="0" y="8"/>
                  </a:cxn>
                  <a:cxn ang="0">
                    <a:pos x="24" y="14"/>
                  </a:cxn>
                  <a:cxn ang="0">
                    <a:pos x="56" y="6"/>
                  </a:cxn>
                </a:cxnLst>
                <a:rect l="0" t="0" r="r" b="b"/>
                <a:pathLst>
                  <a:path w="56" h="14">
                    <a:moveTo>
                      <a:pt x="56" y="6"/>
                    </a:moveTo>
                    <a:lnTo>
                      <a:pt x="32" y="0"/>
                    </a:lnTo>
                    <a:lnTo>
                      <a:pt x="0" y="8"/>
                    </a:lnTo>
                    <a:lnTo>
                      <a:pt x="24" y="14"/>
                    </a:lnTo>
                    <a:lnTo>
                      <a:pt x="5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17" name="Freeform 6693"/>
              <p:cNvSpPr>
                <a:spLocks/>
              </p:cNvSpPr>
              <p:nvPr/>
            </p:nvSpPr>
            <p:spPr bwMode="auto">
              <a:xfrm>
                <a:off x="3994" y="1408"/>
                <a:ext cx="56" cy="16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32" y="0"/>
                  </a:cxn>
                  <a:cxn ang="0">
                    <a:pos x="0" y="10"/>
                  </a:cxn>
                  <a:cxn ang="0">
                    <a:pos x="24" y="16"/>
                  </a:cxn>
                  <a:cxn ang="0">
                    <a:pos x="56" y="6"/>
                  </a:cxn>
                </a:cxnLst>
                <a:rect l="0" t="0" r="r" b="b"/>
                <a:pathLst>
                  <a:path w="56" h="16">
                    <a:moveTo>
                      <a:pt x="56" y="6"/>
                    </a:moveTo>
                    <a:lnTo>
                      <a:pt x="32" y="0"/>
                    </a:lnTo>
                    <a:lnTo>
                      <a:pt x="0" y="10"/>
                    </a:lnTo>
                    <a:lnTo>
                      <a:pt x="24" y="16"/>
                    </a:lnTo>
                    <a:lnTo>
                      <a:pt x="56" y="6"/>
                    </a:lnTo>
                    <a:close/>
                  </a:path>
                </a:pathLst>
              </a:custGeom>
              <a:solidFill>
                <a:srgbClr val="006945"/>
              </a:solidFill>
              <a:ln w="0">
                <a:solidFill>
                  <a:srgbClr val="00694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18" name="Freeform 6694"/>
              <p:cNvSpPr>
                <a:spLocks/>
              </p:cNvSpPr>
              <p:nvPr/>
            </p:nvSpPr>
            <p:spPr bwMode="auto">
              <a:xfrm>
                <a:off x="3994" y="1408"/>
                <a:ext cx="56" cy="16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32" y="0"/>
                  </a:cxn>
                  <a:cxn ang="0">
                    <a:pos x="0" y="10"/>
                  </a:cxn>
                  <a:cxn ang="0">
                    <a:pos x="24" y="16"/>
                  </a:cxn>
                  <a:cxn ang="0">
                    <a:pos x="56" y="6"/>
                  </a:cxn>
                </a:cxnLst>
                <a:rect l="0" t="0" r="r" b="b"/>
                <a:pathLst>
                  <a:path w="56" h="16">
                    <a:moveTo>
                      <a:pt x="56" y="6"/>
                    </a:moveTo>
                    <a:lnTo>
                      <a:pt x="32" y="0"/>
                    </a:lnTo>
                    <a:lnTo>
                      <a:pt x="0" y="10"/>
                    </a:lnTo>
                    <a:lnTo>
                      <a:pt x="24" y="16"/>
                    </a:lnTo>
                    <a:lnTo>
                      <a:pt x="5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19" name="Freeform 6695"/>
              <p:cNvSpPr>
                <a:spLocks/>
              </p:cNvSpPr>
              <p:nvPr/>
            </p:nvSpPr>
            <p:spPr bwMode="auto">
              <a:xfrm>
                <a:off x="3962" y="1418"/>
                <a:ext cx="56" cy="14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32" y="0"/>
                  </a:cxn>
                  <a:cxn ang="0">
                    <a:pos x="0" y="8"/>
                  </a:cxn>
                  <a:cxn ang="0">
                    <a:pos x="24" y="14"/>
                  </a:cxn>
                  <a:cxn ang="0">
                    <a:pos x="56" y="6"/>
                  </a:cxn>
                </a:cxnLst>
                <a:rect l="0" t="0" r="r" b="b"/>
                <a:pathLst>
                  <a:path w="56" h="14">
                    <a:moveTo>
                      <a:pt x="56" y="6"/>
                    </a:moveTo>
                    <a:lnTo>
                      <a:pt x="32" y="0"/>
                    </a:lnTo>
                    <a:lnTo>
                      <a:pt x="0" y="8"/>
                    </a:lnTo>
                    <a:lnTo>
                      <a:pt x="24" y="14"/>
                    </a:lnTo>
                    <a:lnTo>
                      <a:pt x="56" y="6"/>
                    </a:lnTo>
                    <a:close/>
                  </a:path>
                </a:pathLst>
              </a:custGeom>
              <a:solidFill>
                <a:srgbClr val="006B46"/>
              </a:solidFill>
              <a:ln w="0">
                <a:solidFill>
                  <a:srgbClr val="006B4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20" name="Freeform 6696"/>
              <p:cNvSpPr>
                <a:spLocks/>
              </p:cNvSpPr>
              <p:nvPr/>
            </p:nvSpPr>
            <p:spPr bwMode="auto">
              <a:xfrm>
                <a:off x="3962" y="1418"/>
                <a:ext cx="56" cy="14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32" y="0"/>
                  </a:cxn>
                  <a:cxn ang="0">
                    <a:pos x="0" y="8"/>
                  </a:cxn>
                  <a:cxn ang="0">
                    <a:pos x="24" y="14"/>
                  </a:cxn>
                  <a:cxn ang="0">
                    <a:pos x="56" y="6"/>
                  </a:cxn>
                </a:cxnLst>
                <a:rect l="0" t="0" r="r" b="b"/>
                <a:pathLst>
                  <a:path w="56" h="14">
                    <a:moveTo>
                      <a:pt x="56" y="6"/>
                    </a:moveTo>
                    <a:lnTo>
                      <a:pt x="32" y="0"/>
                    </a:lnTo>
                    <a:lnTo>
                      <a:pt x="0" y="8"/>
                    </a:lnTo>
                    <a:lnTo>
                      <a:pt x="24" y="14"/>
                    </a:lnTo>
                    <a:lnTo>
                      <a:pt x="5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21" name="Freeform 6697"/>
              <p:cNvSpPr>
                <a:spLocks/>
              </p:cNvSpPr>
              <p:nvPr/>
            </p:nvSpPr>
            <p:spPr bwMode="auto">
              <a:xfrm>
                <a:off x="3930" y="1426"/>
                <a:ext cx="56" cy="16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32" y="0"/>
                  </a:cxn>
                  <a:cxn ang="0">
                    <a:pos x="0" y="10"/>
                  </a:cxn>
                  <a:cxn ang="0">
                    <a:pos x="22" y="16"/>
                  </a:cxn>
                  <a:cxn ang="0">
                    <a:pos x="56" y="6"/>
                  </a:cxn>
                </a:cxnLst>
                <a:rect l="0" t="0" r="r" b="b"/>
                <a:pathLst>
                  <a:path w="56" h="16">
                    <a:moveTo>
                      <a:pt x="56" y="6"/>
                    </a:moveTo>
                    <a:lnTo>
                      <a:pt x="32" y="0"/>
                    </a:lnTo>
                    <a:lnTo>
                      <a:pt x="0" y="10"/>
                    </a:lnTo>
                    <a:lnTo>
                      <a:pt x="22" y="16"/>
                    </a:lnTo>
                    <a:lnTo>
                      <a:pt x="56" y="6"/>
                    </a:lnTo>
                    <a:close/>
                  </a:path>
                </a:pathLst>
              </a:custGeom>
              <a:solidFill>
                <a:srgbClr val="006E44"/>
              </a:solidFill>
              <a:ln w="0">
                <a:solidFill>
                  <a:srgbClr val="006E4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22" name="Freeform 6698"/>
              <p:cNvSpPr>
                <a:spLocks/>
              </p:cNvSpPr>
              <p:nvPr/>
            </p:nvSpPr>
            <p:spPr bwMode="auto">
              <a:xfrm>
                <a:off x="3930" y="1426"/>
                <a:ext cx="56" cy="16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32" y="0"/>
                  </a:cxn>
                  <a:cxn ang="0">
                    <a:pos x="0" y="10"/>
                  </a:cxn>
                  <a:cxn ang="0">
                    <a:pos x="22" y="16"/>
                  </a:cxn>
                  <a:cxn ang="0">
                    <a:pos x="56" y="6"/>
                  </a:cxn>
                </a:cxnLst>
                <a:rect l="0" t="0" r="r" b="b"/>
                <a:pathLst>
                  <a:path w="56" h="16">
                    <a:moveTo>
                      <a:pt x="56" y="6"/>
                    </a:moveTo>
                    <a:lnTo>
                      <a:pt x="32" y="0"/>
                    </a:lnTo>
                    <a:lnTo>
                      <a:pt x="0" y="10"/>
                    </a:lnTo>
                    <a:lnTo>
                      <a:pt x="22" y="16"/>
                    </a:lnTo>
                    <a:lnTo>
                      <a:pt x="5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23" name="Freeform 6699"/>
              <p:cNvSpPr>
                <a:spLocks/>
              </p:cNvSpPr>
              <p:nvPr/>
            </p:nvSpPr>
            <p:spPr bwMode="auto">
              <a:xfrm>
                <a:off x="3896" y="1436"/>
                <a:ext cx="56" cy="14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34" y="0"/>
                  </a:cxn>
                  <a:cxn ang="0">
                    <a:pos x="0" y="8"/>
                  </a:cxn>
                  <a:cxn ang="0">
                    <a:pos x="22" y="14"/>
                  </a:cxn>
                  <a:cxn ang="0">
                    <a:pos x="56" y="6"/>
                  </a:cxn>
                </a:cxnLst>
                <a:rect l="0" t="0" r="r" b="b"/>
                <a:pathLst>
                  <a:path w="56" h="14">
                    <a:moveTo>
                      <a:pt x="56" y="6"/>
                    </a:moveTo>
                    <a:lnTo>
                      <a:pt x="34" y="0"/>
                    </a:lnTo>
                    <a:lnTo>
                      <a:pt x="0" y="8"/>
                    </a:lnTo>
                    <a:lnTo>
                      <a:pt x="22" y="14"/>
                    </a:lnTo>
                    <a:lnTo>
                      <a:pt x="56" y="6"/>
                    </a:lnTo>
                    <a:close/>
                  </a:path>
                </a:pathLst>
              </a:custGeom>
              <a:solidFill>
                <a:srgbClr val="00713F"/>
              </a:solidFill>
              <a:ln w="0">
                <a:solidFill>
                  <a:srgbClr val="00713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24" name="Freeform 6700"/>
              <p:cNvSpPr>
                <a:spLocks/>
              </p:cNvSpPr>
              <p:nvPr/>
            </p:nvSpPr>
            <p:spPr bwMode="auto">
              <a:xfrm>
                <a:off x="3896" y="1436"/>
                <a:ext cx="56" cy="14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34" y="0"/>
                  </a:cxn>
                  <a:cxn ang="0">
                    <a:pos x="0" y="8"/>
                  </a:cxn>
                  <a:cxn ang="0">
                    <a:pos x="22" y="14"/>
                  </a:cxn>
                  <a:cxn ang="0">
                    <a:pos x="56" y="6"/>
                  </a:cxn>
                </a:cxnLst>
                <a:rect l="0" t="0" r="r" b="b"/>
                <a:pathLst>
                  <a:path w="56" h="14">
                    <a:moveTo>
                      <a:pt x="56" y="6"/>
                    </a:moveTo>
                    <a:lnTo>
                      <a:pt x="34" y="0"/>
                    </a:lnTo>
                    <a:lnTo>
                      <a:pt x="0" y="8"/>
                    </a:lnTo>
                    <a:lnTo>
                      <a:pt x="22" y="14"/>
                    </a:lnTo>
                    <a:lnTo>
                      <a:pt x="5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25" name="Freeform 6701"/>
              <p:cNvSpPr>
                <a:spLocks/>
              </p:cNvSpPr>
              <p:nvPr/>
            </p:nvSpPr>
            <p:spPr bwMode="auto">
              <a:xfrm>
                <a:off x="3862" y="1444"/>
                <a:ext cx="56" cy="14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34" y="0"/>
                  </a:cxn>
                  <a:cxn ang="0">
                    <a:pos x="0" y="6"/>
                  </a:cxn>
                  <a:cxn ang="0">
                    <a:pos x="22" y="14"/>
                  </a:cxn>
                  <a:cxn ang="0">
                    <a:pos x="56" y="6"/>
                  </a:cxn>
                </a:cxnLst>
                <a:rect l="0" t="0" r="r" b="b"/>
                <a:pathLst>
                  <a:path w="56" h="14">
                    <a:moveTo>
                      <a:pt x="56" y="6"/>
                    </a:moveTo>
                    <a:lnTo>
                      <a:pt x="34" y="0"/>
                    </a:lnTo>
                    <a:lnTo>
                      <a:pt x="0" y="6"/>
                    </a:lnTo>
                    <a:lnTo>
                      <a:pt x="22" y="14"/>
                    </a:lnTo>
                    <a:lnTo>
                      <a:pt x="56" y="6"/>
                    </a:lnTo>
                    <a:close/>
                  </a:path>
                </a:pathLst>
              </a:custGeom>
              <a:solidFill>
                <a:srgbClr val="007435"/>
              </a:solidFill>
              <a:ln w="0">
                <a:solidFill>
                  <a:srgbClr val="00743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26" name="Freeform 6702"/>
              <p:cNvSpPr>
                <a:spLocks/>
              </p:cNvSpPr>
              <p:nvPr/>
            </p:nvSpPr>
            <p:spPr bwMode="auto">
              <a:xfrm>
                <a:off x="3862" y="1444"/>
                <a:ext cx="56" cy="14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34" y="0"/>
                  </a:cxn>
                  <a:cxn ang="0">
                    <a:pos x="0" y="6"/>
                  </a:cxn>
                  <a:cxn ang="0">
                    <a:pos x="22" y="14"/>
                  </a:cxn>
                  <a:cxn ang="0">
                    <a:pos x="56" y="6"/>
                  </a:cxn>
                </a:cxnLst>
                <a:rect l="0" t="0" r="r" b="b"/>
                <a:pathLst>
                  <a:path w="56" h="14">
                    <a:moveTo>
                      <a:pt x="56" y="6"/>
                    </a:moveTo>
                    <a:lnTo>
                      <a:pt x="34" y="0"/>
                    </a:lnTo>
                    <a:lnTo>
                      <a:pt x="0" y="6"/>
                    </a:lnTo>
                    <a:lnTo>
                      <a:pt x="22" y="14"/>
                    </a:lnTo>
                    <a:lnTo>
                      <a:pt x="5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27" name="Freeform 6703"/>
              <p:cNvSpPr>
                <a:spLocks/>
              </p:cNvSpPr>
              <p:nvPr/>
            </p:nvSpPr>
            <p:spPr bwMode="auto">
              <a:xfrm>
                <a:off x="3826" y="1450"/>
                <a:ext cx="58" cy="14"/>
              </a:xfrm>
              <a:custGeom>
                <a:avLst/>
                <a:gdLst/>
                <a:ahLst/>
                <a:cxnLst>
                  <a:cxn ang="0">
                    <a:pos x="58" y="8"/>
                  </a:cxn>
                  <a:cxn ang="0">
                    <a:pos x="36" y="0"/>
                  </a:cxn>
                  <a:cxn ang="0">
                    <a:pos x="0" y="6"/>
                  </a:cxn>
                  <a:cxn ang="0">
                    <a:pos x="22" y="14"/>
                  </a:cxn>
                  <a:cxn ang="0">
                    <a:pos x="58" y="8"/>
                  </a:cxn>
                </a:cxnLst>
                <a:rect l="0" t="0" r="r" b="b"/>
                <a:pathLst>
                  <a:path w="58" h="14">
                    <a:moveTo>
                      <a:pt x="58" y="8"/>
                    </a:moveTo>
                    <a:lnTo>
                      <a:pt x="36" y="0"/>
                    </a:lnTo>
                    <a:lnTo>
                      <a:pt x="0" y="6"/>
                    </a:lnTo>
                    <a:lnTo>
                      <a:pt x="22" y="14"/>
                    </a:lnTo>
                    <a:lnTo>
                      <a:pt x="58" y="8"/>
                    </a:lnTo>
                    <a:close/>
                  </a:path>
                </a:pathLst>
              </a:custGeom>
              <a:solidFill>
                <a:srgbClr val="007729"/>
              </a:solidFill>
              <a:ln w="0">
                <a:solidFill>
                  <a:srgbClr val="0077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28" name="Freeform 6704"/>
              <p:cNvSpPr>
                <a:spLocks/>
              </p:cNvSpPr>
              <p:nvPr/>
            </p:nvSpPr>
            <p:spPr bwMode="auto">
              <a:xfrm>
                <a:off x="3826" y="1450"/>
                <a:ext cx="58" cy="14"/>
              </a:xfrm>
              <a:custGeom>
                <a:avLst/>
                <a:gdLst/>
                <a:ahLst/>
                <a:cxnLst>
                  <a:cxn ang="0">
                    <a:pos x="58" y="8"/>
                  </a:cxn>
                  <a:cxn ang="0">
                    <a:pos x="36" y="0"/>
                  </a:cxn>
                  <a:cxn ang="0">
                    <a:pos x="0" y="6"/>
                  </a:cxn>
                  <a:cxn ang="0">
                    <a:pos x="22" y="14"/>
                  </a:cxn>
                  <a:cxn ang="0">
                    <a:pos x="58" y="8"/>
                  </a:cxn>
                </a:cxnLst>
                <a:rect l="0" t="0" r="r" b="b"/>
                <a:pathLst>
                  <a:path w="58" h="14">
                    <a:moveTo>
                      <a:pt x="58" y="8"/>
                    </a:moveTo>
                    <a:lnTo>
                      <a:pt x="36" y="0"/>
                    </a:lnTo>
                    <a:lnTo>
                      <a:pt x="0" y="6"/>
                    </a:lnTo>
                    <a:lnTo>
                      <a:pt x="22" y="14"/>
                    </a:lnTo>
                    <a:lnTo>
                      <a:pt x="58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29" name="Freeform 6705"/>
              <p:cNvSpPr>
                <a:spLocks/>
              </p:cNvSpPr>
              <p:nvPr/>
            </p:nvSpPr>
            <p:spPr bwMode="auto">
              <a:xfrm>
                <a:off x="3790" y="1456"/>
                <a:ext cx="58" cy="10"/>
              </a:xfrm>
              <a:custGeom>
                <a:avLst/>
                <a:gdLst/>
                <a:ahLst/>
                <a:cxnLst>
                  <a:cxn ang="0">
                    <a:pos x="58" y="8"/>
                  </a:cxn>
                  <a:cxn ang="0">
                    <a:pos x="36" y="0"/>
                  </a:cxn>
                  <a:cxn ang="0">
                    <a:pos x="0" y="4"/>
                  </a:cxn>
                  <a:cxn ang="0">
                    <a:pos x="22" y="10"/>
                  </a:cxn>
                  <a:cxn ang="0">
                    <a:pos x="58" y="8"/>
                  </a:cxn>
                </a:cxnLst>
                <a:rect l="0" t="0" r="r" b="b"/>
                <a:pathLst>
                  <a:path w="58" h="10">
                    <a:moveTo>
                      <a:pt x="58" y="8"/>
                    </a:moveTo>
                    <a:lnTo>
                      <a:pt x="36" y="0"/>
                    </a:lnTo>
                    <a:lnTo>
                      <a:pt x="0" y="4"/>
                    </a:lnTo>
                    <a:lnTo>
                      <a:pt x="22" y="10"/>
                    </a:lnTo>
                    <a:lnTo>
                      <a:pt x="58" y="8"/>
                    </a:lnTo>
                    <a:close/>
                  </a:path>
                </a:pathLst>
              </a:custGeom>
              <a:solidFill>
                <a:srgbClr val="007819"/>
              </a:solidFill>
              <a:ln w="0">
                <a:solidFill>
                  <a:srgbClr val="00781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30" name="Freeform 6706"/>
              <p:cNvSpPr>
                <a:spLocks/>
              </p:cNvSpPr>
              <p:nvPr/>
            </p:nvSpPr>
            <p:spPr bwMode="auto">
              <a:xfrm>
                <a:off x="3790" y="1456"/>
                <a:ext cx="58" cy="10"/>
              </a:xfrm>
              <a:custGeom>
                <a:avLst/>
                <a:gdLst/>
                <a:ahLst/>
                <a:cxnLst>
                  <a:cxn ang="0">
                    <a:pos x="58" y="8"/>
                  </a:cxn>
                  <a:cxn ang="0">
                    <a:pos x="36" y="0"/>
                  </a:cxn>
                  <a:cxn ang="0">
                    <a:pos x="0" y="4"/>
                  </a:cxn>
                  <a:cxn ang="0">
                    <a:pos x="22" y="10"/>
                  </a:cxn>
                  <a:cxn ang="0">
                    <a:pos x="58" y="8"/>
                  </a:cxn>
                </a:cxnLst>
                <a:rect l="0" t="0" r="r" b="b"/>
                <a:pathLst>
                  <a:path w="58" h="10">
                    <a:moveTo>
                      <a:pt x="58" y="8"/>
                    </a:moveTo>
                    <a:lnTo>
                      <a:pt x="36" y="0"/>
                    </a:lnTo>
                    <a:lnTo>
                      <a:pt x="0" y="4"/>
                    </a:lnTo>
                    <a:lnTo>
                      <a:pt x="22" y="10"/>
                    </a:lnTo>
                    <a:lnTo>
                      <a:pt x="58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31" name="Freeform 6707"/>
              <p:cNvSpPr>
                <a:spLocks/>
              </p:cNvSpPr>
              <p:nvPr/>
            </p:nvSpPr>
            <p:spPr bwMode="auto">
              <a:xfrm>
                <a:off x="3754" y="1460"/>
                <a:ext cx="58" cy="10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36" y="0"/>
                  </a:cxn>
                  <a:cxn ang="0">
                    <a:pos x="0" y="2"/>
                  </a:cxn>
                  <a:cxn ang="0">
                    <a:pos x="22" y="10"/>
                  </a:cxn>
                  <a:cxn ang="0">
                    <a:pos x="58" y="6"/>
                  </a:cxn>
                </a:cxnLst>
                <a:rect l="0" t="0" r="r" b="b"/>
                <a:pathLst>
                  <a:path w="58" h="10">
                    <a:moveTo>
                      <a:pt x="58" y="6"/>
                    </a:moveTo>
                    <a:lnTo>
                      <a:pt x="36" y="0"/>
                    </a:lnTo>
                    <a:lnTo>
                      <a:pt x="0" y="2"/>
                    </a:lnTo>
                    <a:lnTo>
                      <a:pt x="22" y="10"/>
                    </a:lnTo>
                    <a:lnTo>
                      <a:pt x="58" y="6"/>
                    </a:lnTo>
                    <a:close/>
                  </a:path>
                </a:pathLst>
              </a:custGeom>
              <a:solidFill>
                <a:srgbClr val="00780F"/>
              </a:solidFill>
              <a:ln w="0">
                <a:solidFill>
                  <a:srgbClr val="00780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32" name="Freeform 6708"/>
              <p:cNvSpPr>
                <a:spLocks/>
              </p:cNvSpPr>
              <p:nvPr/>
            </p:nvSpPr>
            <p:spPr bwMode="auto">
              <a:xfrm>
                <a:off x="3754" y="1460"/>
                <a:ext cx="58" cy="10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36" y="0"/>
                  </a:cxn>
                  <a:cxn ang="0">
                    <a:pos x="0" y="2"/>
                  </a:cxn>
                  <a:cxn ang="0">
                    <a:pos x="22" y="10"/>
                  </a:cxn>
                  <a:cxn ang="0">
                    <a:pos x="58" y="6"/>
                  </a:cxn>
                </a:cxnLst>
                <a:rect l="0" t="0" r="r" b="b"/>
                <a:pathLst>
                  <a:path w="58" h="10">
                    <a:moveTo>
                      <a:pt x="58" y="6"/>
                    </a:moveTo>
                    <a:lnTo>
                      <a:pt x="36" y="0"/>
                    </a:lnTo>
                    <a:lnTo>
                      <a:pt x="0" y="2"/>
                    </a:lnTo>
                    <a:lnTo>
                      <a:pt x="22" y="10"/>
                    </a:lnTo>
                    <a:lnTo>
                      <a:pt x="58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33" name="Freeform 6709"/>
              <p:cNvSpPr>
                <a:spLocks/>
              </p:cNvSpPr>
              <p:nvPr/>
            </p:nvSpPr>
            <p:spPr bwMode="auto">
              <a:xfrm>
                <a:off x="3716" y="1462"/>
                <a:ext cx="60" cy="10"/>
              </a:xfrm>
              <a:custGeom>
                <a:avLst/>
                <a:gdLst/>
                <a:ahLst/>
                <a:cxnLst>
                  <a:cxn ang="0">
                    <a:pos x="60" y="8"/>
                  </a:cxn>
                  <a:cxn ang="0">
                    <a:pos x="38" y="0"/>
                  </a:cxn>
                  <a:cxn ang="0">
                    <a:pos x="0" y="2"/>
                  </a:cxn>
                  <a:cxn ang="0">
                    <a:pos x="22" y="10"/>
                  </a:cxn>
                  <a:cxn ang="0">
                    <a:pos x="60" y="8"/>
                  </a:cxn>
                </a:cxnLst>
                <a:rect l="0" t="0" r="r" b="b"/>
                <a:pathLst>
                  <a:path w="60" h="10">
                    <a:moveTo>
                      <a:pt x="60" y="8"/>
                    </a:moveTo>
                    <a:lnTo>
                      <a:pt x="38" y="0"/>
                    </a:lnTo>
                    <a:lnTo>
                      <a:pt x="0" y="2"/>
                    </a:lnTo>
                    <a:lnTo>
                      <a:pt x="22" y="10"/>
                    </a:lnTo>
                    <a:lnTo>
                      <a:pt x="60" y="8"/>
                    </a:lnTo>
                    <a:close/>
                  </a:path>
                </a:pathLst>
              </a:custGeom>
              <a:solidFill>
                <a:srgbClr val="00760B"/>
              </a:solidFill>
              <a:ln w="0">
                <a:solidFill>
                  <a:srgbClr val="00760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34" name="Freeform 6710"/>
              <p:cNvSpPr>
                <a:spLocks/>
              </p:cNvSpPr>
              <p:nvPr/>
            </p:nvSpPr>
            <p:spPr bwMode="auto">
              <a:xfrm>
                <a:off x="3716" y="1462"/>
                <a:ext cx="60" cy="10"/>
              </a:xfrm>
              <a:custGeom>
                <a:avLst/>
                <a:gdLst/>
                <a:ahLst/>
                <a:cxnLst>
                  <a:cxn ang="0">
                    <a:pos x="60" y="8"/>
                  </a:cxn>
                  <a:cxn ang="0">
                    <a:pos x="38" y="0"/>
                  </a:cxn>
                  <a:cxn ang="0">
                    <a:pos x="0" y="2"/>
                  </a:cxn>
                  <a:cxn ang="0">
                    <a:pos x="22" y="10"/>
                  </a:cxn>
                  <a:cxn ang="0">
                    <a:pos x="60" y="8"/>
                  </a:cxn>
                </a:cxnLst>
                <a:rect l="0" t="0" r="r" b="b"/>
                <a:pathLst>
                  <a:path w="60" h="10">
                    <a:moveTo>
                      <a:pt x="60" y="8"/>
                    </a:moveTo>
                    <a:lnTo>
                      <a:pt x="38" y="0"/>
                    </a:lnTo>
                    <a:lnTo>
                      <a:pt x="0" y="2"/>
                    </a:lnTo>
                    <a:lnTo>
                      <a:pt x="22" y="10"/>
                    </a:lnTo>
                    <a:lnTo>
                      <a:pt x="60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35" name="Freeform 6711"/>
              <p:cNvSpPr>
                <a:spLocks/>
              </p:cNvSpPr>
              <p:nvPr/>
            </p:nvSpPr>
            <p:spPr bwMode="auto">
              <a:xfrm>
                <a:off x="3678" y="1464"/>
                <a:ext cx="60" cy="12"/>
              </a:xfrm>
              <a:custGeom>
                <a:avLst/>
                <a:gdLst/>
                <a:ahLst/>
                <a:cxnLst>
                  <a:cxn ang="0">
                    <a:pos x="60" y="8"/>
                  </a:cxn>
                  <a:cxn ang="0">
                    <a:pos x="38" y="0"/>
                  </a:cxn>
                  <a:cxn ang="0">
                    <a:pos x="0" y="4"/>
                  </a:cxn>
                  <a:cxn ang="0">
                    <a:pos x="22" y="12"/>
                  </a:cxn>
                  <a:cxn ang="0">
                    <a:pos x="60" y="8"/>
                  </a:cxn>
                </a:cxnLst>
                <a:rect l="0" t="0" r="r" b="b"/>
                <a:pathLst>
                  <a:path w="60" h="12">
                    <a:moveTo>
                      <a:pt x="60" y="8"/>
                    </a:moveTo>
                    <a:lnTo>
                      <a:pt x="38" y="0"/>
                    </a:lnTo>
                    <a:lnTo>
                      <a:pt x="0" y="4"/>
                    </a:lnTo>
                    <a:lnTo>
                      <a:pt x="22" y="12"/>
                    </a:lnTo>
                    <a:lnTo>
                      <a:pt x="60" y="8"/>
                    </a:lnTo>
                    <a:close/>
                  </a:path>
                </a:pathLst>
              </a:custGeom>
              <a:solidFill>
                <a:srgbClr val="007213"/>
              </a:solidFill>
              <a:ln w="0">
                <a:solidFill>
                  <a:srgbClr val="00721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36" name="Freeform 6712"/>
              <p:cNvSpPr>
                <a:spLocks/>
              </p:cNvSpPr>
              <p:nvPr/>
            </p:nvSpPr>
            <p:spPr bwMode="auto">
              <a:xfrm>
                <a:off x="3678" y="1464"/>
                <a:ext cx="60" cy="12"/>
              </a:xfrm>
              <a:custGeom>
                <a:avLst/>
                <a:gdLst/>
                <a:ahLst/>
                <a:cxnLst>
                  <a:cxn ang="0">
                    <a:pos x="60" y="8"/>
                  </a:cxn>
                  <a:cxn ang="0">
                    <a:pos x="38" y="0"/>
                  </a:cxn>
                  <a:cxn ang="0">
                    <a:pos x="0" y="4"/>
                  </a:cxn>
                  <a:cxn ang="0">
                    <a:pos x="22" y="12"/>
                  </a:cxn>
                  <a:cxn ang="0">
                    <a:pos x="60" y="8"/>
                  </a:cxn>
                </a:cxnLst>
                <a:rect l="0" t="0" r="r" b="b"/>
                <a:pathLst>
                  <a:path w="60" h="12">
                    <a:moveTo>
                      <a:pt x="60" y="8"/>
                    </a:moveTo>
                    <a:lnTo>
                      <a:pt x="38" y="0"/>
                    </a:lnTo>
                    <a:lnTo>
                      <a:pt x="0" y="4"/>
                    </a:lnTo>
                    <a:lnTo>
                      <a:pt x="22" y="12"/>
                    </a:lnTo>
                    <a:lnTo>
                      <a:pt x="60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37" name="Freeform 6713"/>
              <p:cNvSpPr>
                <a:spLocks/>
              </p:cNvSpPr>
              <p:nvPr/>
            </p:nvSpPr>
            <p:spPr bwMode="auto">
              <a:xfrm>
                <a:off x="3640" y="1468"/>
                <a:ext cx="60" cy="14"/>
              </a:xfrm>
              <a:custGeom>
                <a:avLst/>
                <a:gdLst/>
                <a:ahLst/>
                <a:cxnLst>
                  <a:cxn ang="0">
                    <a:pos x="60" y="8"/>
                  </a:cxn>
                  <a:cxn ang="0">
                    <a:pos x="38" y="0"/>
                  </a:cxn>
                  <a:cxn ang="0">
                    <a:pos x="0" y="6"/>
                  </a:cxn>
                  <a:cxn ang="0">
                    <a:pos x="22" y="14"/>
                  </a:cxn>
                  <a:cxn ang="0">
                    <a:pos x="60" y="8"/>
                  </a:cxn>
                </a:cxnLst>
                <a:rect l="0" t="0" r="r" b="b"/>
                <a:pathLst>
                  <a:path w="60" h="14">
                    <a:moveTo>
                      <a:pt x="60" y="8"/>
                    </a:moveTo>
                    <a:lnTo>
                      <a:pt x="38" y="0"/>
                    </a:lnTo>
                    <a:lnTo>
                      <a:pt x="0" y="6"/>
                    </a:lnTo>
                    <a:lnTo>
                      <a:pt x="22" y="14"/>
                    </a:lnTo>
                    <a:lnTo>
                      <a:pt x="60" y="8"/>
                    </a:lnTo>
                    <a:close/>
                  </a:path>
                </a:pathLst>
              </a:custGeom>
              <a:solidFill>
                <a:srgbClr val="006E27"/>
              </a:solidFill>
              <a:ln w="0">
                <a:solidFill>
                  <a:srgbClr val="006E2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38" name="Freeform 6714"/>
              <p:cNvSpPr>
                <a:spLocks/>
              </p:cNvSpPr>
              <p:nvPr/>
            </p:nvSpPr>
            <p:spPr bwMode="auto">
              <a:xfrm>
                <a:off x="3640" y="1468"/>
                <a:ext cx="60" cy="14"/>
              </a:xfrm>
              <a:custGeom>
                <a:avLst/>
                <a:gdLst/>
                <a:ahLst/>
                <a:cxnLst>
                  <a:cxn ang="0">
                    <a:pos x="60" y="8"/>
                  </a:cxn>
                  <a:cxn ang="0">
                    <a:pos x="38" y="0"/>
                  </a:cxn>
                  <a:cxn ang="0">
                    <a:pos x="0" y="6"/>
                  </a:cxn>
                  <a:cxn ang="0">
                    <a:pos x="22" y="14"/>
                  </a:cxn>
                  <a:cxn ang="0">
                    <a:pos x="60" y="8"/>
                  </a:cxn>
                </a:cxnLst>
                <a:rect l="0" t="0" r="r" b="b"/>
                <a:pathLst>
                  <a:path w="60" h="14">
                    <a:moveTo>
                      <a:pt x="60" y="8"/>
                    </a:moveTo>
                    <a:lnTo>
                      <a:pt x="38" y="0"/>
                    </a:lnTo>
                    <a:lnTo>
                      <a:pt x="0" y="6"/>
                    </a:lnTo>
                    <a:lnTo>
                      <a:pt x="22" y="14"/>
                    </a:lnTo>
                    <a:lnTo>
                      <a:pt x="60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39" name="Freeform 6715"/>
              <p:cNvSpPr>
                <a:spLocks/>
              </p:cNvSpPr>
              <p:nvPr/>
            </p:nvSpPr>
            <p:spPr bwMode="auto">
              <a:xfrm>
                <a:off x="4636" y="1308"/>
                <a:ext cx="46" cy="8"/>
              </a:xfrm>
              <a:custGeom>
                <a:avLst/>
                <a:gdLst/>
                <a:ahLst/>
                <a:cxnLst>
                  <a:cxn ang="0">
                    <a:pos x="46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6" y="4"/>
                  </a:cxn>
                </a:cxnLst>
                <a:rect l="0" t="0" r="r" b="b"/>
                <a:pathLst>
                  <a:path w="46" h="8">
                    <a:moveTo>
                      <a:pt x="46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6" y="4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40" name="Freeform 6716"/>
              <p:cNvSpPr>
                <a:spLocks/>
              </p:cNvSpPr>
              <p:nvPr/>
            </p:nvSpPr>
            <p:spPr bwMode="auto">
              <a:xfrm>
                <a:off x="4636" y="1308"/>
                <a:ext cx="46" cy="8"/>
              </a:xfrm>
              <a:custGeom>
                <a:avLst/>
                <a:gdLst/>
                <a:ahLst/>
                <a:cxnLst>
                  <a:cxn ang="0">
                    <a:pos x="46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6" y="4"/>
                  </a:cxn>
                </a:cxnLst>
                <a:rect l="0" t="0" r="r" b="b"/>
                <a:pathLst>
                  <a:path w="46" h="8">
                    <a:moveTo>
                      <a:pt x="46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41" name="Freeform 6717"/>
              <p:cNvSpPr>
                <a:spLocks/>
              </p:cNvSpPr>
              <p:nvPr/>
            </p:nvSpPr>
            <p:spPr bwMode="auto">
              <a:xfrm>
                <a:off x="4614" y="1312"/>
                <a:ext cx="46" cy="8"/>
              </a:xfrm>
              <a:custGeom>
                <a:avLst/>
                <a:gdLst/>
                <a:ahLst/>
                <a:cxnLst>
                  <a:cxn ang="0">
                    <a:pos x="46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6" y="4"/>
                  </a:cxn>
                </a:cxnLst>
                <a:rect l="0" t="0" r="r" b="b"/>
                <a:pathLst>
                  <a:path w="46" h="8">
                    <a:moveTo>
                      <a:pt x="46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6" y="4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42" name="Freeform 6718"/>
              <p:cNvSpPr>
                <a:spLocks/>
              </p:cNvSpPr>
              <p:nvPr/>
            </p:nvSpPr>
            <p:spPr bwMode="auto">
              <a:xfrm>
                <a:off x="4614" y="1312"/>
                <a:ext cx="46" cy="8"/>
              </a:xfrm>
              <a:custGeom>
                <a:avLst/>
                <a:gdLst/>
                <a:ahLst/>
                <a:cxnLst>
                  <a:cxn ang="0">
                    <a:pos x="46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6" y="4"/>
                  </a:cxn>
                </a:cxnLst>
                <a:rect l="0" t="0" r="r" b="b"/>
                <a:pathLst>
                  <a:path w="46" h="8">
                    <a:moveTo>
                      <a:pt x="46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43" name="Freeform 6719"/>
              <p:cNvSpPr>
                <a:spLocks/>
              </p:cNvSpPr>
              <p:nvPr/>
            </p:nvSpPr>
            <p:spPr bwMode="auto">
              <a:xfrm>
                <a:off x="4590" y="1316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44" name="Freeform 6720"/>
              <p:cNvSpPr>
                <a:spLocks/>
              </p:cNvSpPr>
              <p:nvPr/>
            </p:nvSpPr>
            <p:spPr bwMode="auto">
              <a:xfrm>
                <a:off x="4590" y="1316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45" name="Freeform 6721"/>
              <p:cNvSpPr>
                <a:spLocks/>
              </p:cNvSpPr>
              <p:nvPr/>
            </p:nvSpPr>
            <p:spPr bwMode="auto">
              <a:xfrm>
                <a:off x="4568" y="1320"/>
                <a:ext cx="46" cy="8"/>
              </a:xfrm>
              <a:custGeom>
                <a:avLst/>
                <a:gdLst/>
                <a:ahLst/>
                <a:cxnLst>
                  <a:cxn ang="0">
                    <a:pos x="46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6" y="4"/>
                  </a:cxn>
                </a:cxnLst>
                <a:rect l="0" t="0" r="r" b="b"/>
                <a:pathLst>
                  <a:path w="46" h="8">
                    <a:moveTo>
                      <a:pt x="46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6" y="4"/>
                    </a:lnTo>
                    <a:close/>
                  </a:path>
                </a:pathLst>
              </a:custGeom>
              <a:solidFill>
                <a:srgbClr val="006E27"/>
              </a:solidFill>
              <a:ln w="0">
                <a:solidFill>
                  <a:srgbClr val="006E2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46" name="Freeform 6722"/>
              <p:cNvSpPr>
                <a:spLocks/>
              </p:cNvSpPr>
              <p:nvPr/>
            </p:nvSpPr>
            <p:spPr bwMode="auto">
              <a:xfrm>
                <a:off x="4568" y="1320"/>
                <a:ext cx="46" cy="8"/>
              </a:xfrm>
              <a:custGeom>
                <a:avLst/>
                <a:gdLst/>
                <a:ahLst/>
                <a:cxnLst>
                  <a:cxn ang="0">
                    <a:pos x="46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6" y="4"/>
                  </a:cxn>
                </a:cxnLst>
                <a:rect l="0" t="0" r="r" b="b"/>
                <a:pathLst>
                  <a:path w="46" h="8">
                    <a:moveTo>
                      <a:pt x="46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47" name="Freeform 6723"/>
              <p:cNvSpPr>
                <a:spLocks/>
              </p:cNvSpPr>
              <p:nvPr/>
            </p:nvSpPr>
            <p:spPr bwMode="auto">
              <a:xfrm>
                <a:off x="4544" y="1324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006D25"/>
              </a:solidFill>
              <a:ln w="0">
                <a:solidFill>
                  <a:srgbClr val="006D2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48" name="Freeform 6724"/>
              <p:cNvSpPr>
                <a:spLocks/>
              </p:cNvSpPr>
              <p:nvPr/>
            </p:nvSpPr>
            <p:spPr bwMode="auto">
              <a:xfrm>
                <a:off x="4544" y="1324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49" name="Freeform 6725"/>
              <p:cNvSpPr>
                <a:spLocks/>
              </p:cNvSpPr>
              <p:nvPr/>
            </p:nvSpPr>
            <p:spPr bwMode="auto">
              <a:xfrm>
                <a:off x="4520" y="1328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006D23"/>
              </a:solidFill>
              <a:ln w="0">
                <a:solidFill>
                  <a:srgbClr val="006D2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50" name="Freeform 6726"/>
              <p:cNvSpPr>
                <a:spLocks/>
              </p:cNvSpPr>
              <p:nvPr/>
            </p:nvSpPr>
            <p:spPr bwMode="auto">
              <a:xfrm>
                <a:off x="4520" y="1328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51" name="Freeform 6727"/>
              <p:cNvSpPr>
                <a:spLocks/>
              </p:cNvSpPr>
              <p:nvPr/>
            </p:nvSpPr>
            <p:spPr bwMode="auto">
              <a:xfrm>
                <a:off x="4496" y="1332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006D21"/>
              </a:solidFill>
              <a:ln w="0">
                <a:solidFill>
                  <a:srgbClr val="006D2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52" name="Freeform 6728"/>
              <p:cNvSpPr>
                <a:spLocks/>
              </p:cNvSpPr>
              <p:nvPr/>
            </p:nvSpPr>
            <p:spPr bwMode="auto">
              <a:xfrm>
                <a:off x="4496" y="1332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53" name="Freeform 6729"/>
              <p:cNvSpPr>
                <a:spLocks/>
              </p:cNvSpPr>
              <p:nvPr/>
            </p:nvSpPr>
            <p:spPr bwMode="auto">
              <a:xfrm>
                <a:off x="4472" y="1336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006D1F"/>
              </a:solidFill>
              <a:ln w="0">
                <a:solidFill>
                  <a:srgbClr val="006D1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54" name="Freeform 6730"/>
              <p:cNvSpPr>
                <a:spLocks/>
              </p:cNvSpPr>
              <p:nvPr/>
            </p:nvSpPr>
            <p:spPr bwMode="auto">
              <a:xfrm>
                <a:off x="4472" y="1336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55" name="Freeform 6731"/>
              <p:cNvSpPr>
                <a:spLocks/>
              </p:cNvSpPr>
              <p:nvPr/>
            </p:nvSpPr>
            <p:spPr bwMode="auto">
              <a:xfrm>
                <a:off x="4446" y="1340"/>
                <a:ext cx="50" cy="6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24" y="6"/>
                  </a:cxn>
                  <a:cxn ang="0">
                    <a:pos x="50" y="4"/>
                  </a:cxn>
                </a:cxnLst>
                <a:rect l="0" t="0" r="r" b="b"/>
                <a:pathLst>
                  <a:path w="50" h="6">
                    <a:moveTo>
                      <a:pt x="50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24" y="6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006C1C"/>
              </a:solidFill>
              <a:ln w="0">
                <a:solidFill>
                  <a:srgbClr val="006C1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56" name="Freeform 6732"/>
              <p:cNvSpPr>
                <a:spLocks/>
              </p:cNvSpPr>
              <p:nvPr/>
            </p:nvSpPr>
            <p:spPr bwMode="auto">
              <a:xfrm>
                <a:off x="4446" y="1340"/>
                <a:ext cx="50" cy="6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24" y="6"/>
                  </a:cxn>
                  <a:cxn ang="0">
                    <a:pos x="50" y="4"/>
                  </a:cxn>
                </a:cxnLst>
                <a:rect l="0" t="0" r="r" b="b"/>
                <a:pathLst>
                  <a:path w="50" h="6">
                    <a:moveTo>
                      <a:pt x="50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24" y="6"/>
                    </a:lnTo>
                    <a:lnTo>
                      <a:pt x="5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57" name="Freeform 6733"/>
              <p:cNvSpPr>
                <a:spLocks/>
              </p:cNvSpPr>
              <p:nvPr/>
            </p:nvSpPr>
            <p:spPr bwMode="auto">
              <a:xfrm>
                <a:off x="4420" y="1342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006B1A"/>
              </a:solidFill>
              <a:ln w="0">
                <a:solidFill>
                  <a:srgbClr val="006B1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58" name="Freeform 6734"/>
              <p:cNvSpPr>
                <a:spLocks/>
              </p:cNvSpPr>
              <p:nvPr/>
            </p:nvSpPr>
            <p:spPr bwMode="auto">
              <a:xfrm>
                <a:off x="4420" y="1342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5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59" name="Freeform 6735"/>
              <p:cNvSpPr>
                <a:spLocks/>
              </p:cNvSpPr>
              <p:nvPr/>
            </p:nvSpPr>
            <p:spPr bwMode="auto">
              <a:xfrm>
                <a:off x="4394" y="1346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006A18"/>
              </a:solidFill>
              <a:ln w="0">
                <a:solidFill>
                  <a:srgbClr val="006A1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60" name="Freeform 6736"/>
              <p:cNvSpPr>
                <a:spLocks/>
              </p:cNvSpPr>
              <p:nvPr/>
            </p:nvSpPr>
            <p:spPr bwMode="auto">
              <a:xfrm>
                <a:off x="4394" y="1346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61" name="Freeform 6737"/>
              <p:cNvSpPr>
                <a:spLocks/>
              </p:cNvSpPr>
              <p:nvPr/>
            </p:nvSpPr>
            <p:spPr bwMode="auto">
              <a:xfrm>
                <a:off x="4368" y="1350"/>
                <a:ext cx="52" cy="6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24" y="6"/>
                  </a:cxn>
                  <a:cxn ang="0">
                    <a:pos x="52" y="4"/>
                  </a:cxn>
                </a:cxnLst>
                <a:rect l="0" t="0" r="r" b="b"/>
                <a:pathLst>
                  <a:path w="52" h="6">
                    <a:moveTo>
                      <a:pt x="52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24" y="6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A17"/>
              </a:solidFill>
              <a:ln w="0">
                <a:solidFill>
                  <a:srgbClr val="006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62" name="Freeform 6738"/>
              <p:cNvSpPr>
                <a:spLocks/>
              </p:cNvSpPr>
              <p:nvPr/>
            </p:nvSpPr>
            <p:spPr bwMode="auto">
              <a:xfrm>
                <a:off x="4368" y="1350"/>
                <a:ext cx="52" cy="6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24" y="6"/>
                  </a:cxn>
                  <a:cxn ang="0">
                    <a:pos x="52" y="4"/>
                  </a:cxn>
                </a:cxnLst>
                <a:rect l="0" t="0" r="r" b="b"/>
                <a:pathLst>
                  <a:path w="52" h="6">
                    <a:moveTo>
                      <a:pt x="52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24" y="6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63" name="Freeform 6739"/>
              <p:cNvSpPr>
                <a:spLocks/>
              </p:cNvSpPr>
              <p:nvPr/>
            </p:nvSpPr>
            <p:spPr bwMode="auto">
              <a:xfrm>
                <a:off x="4342" y="1352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006916"/>
              </a:solidFill>
              <a:ln w="0">
                <a:solidFill>
                  <a:srgbClr val="00691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64" name="Freeform 6740"/>
              <p:cNvSpPr>
                <a:spLocks/>
              </p:cNvSpPr>
              <p:nvPr/>
            </p:nvSpPr>
            <p:spPr bwMode="auto">
              <a:xfrm>
                <a:off x="4342" y="1352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5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65" name="Freeform 6741"/>
              <p:cNvSpPr>
                <a:spLocks/>
              </p:cNvSpPr>
              <p:nvPr/>
            </p:nvSpPr>
            <p:spPr bwMode="auto">
              <a:xfrm>
                <a:off x="4314" y="1356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817"/>
              </a:solidFill>
              <a:ln w="0">
                <a:solidFill>
                  <a:srgbClr val="0068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66" name="Freeform 6742"/>
              <p:cNvSpPr>
                <a:spLocks/>
              </p:cNvSpPr>
              <p:nvPr/>
            </p:nvSpPr>
            <p:spPr bwMode="auto">
              <a:xfrm>
                <a:off x="4314" y="1356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67" name="Freeform 6743"/>
              <p:cNvSpPr>
                <a:spLocks/>
              </p:cNvSpPr>
              <p:nvPr/>
            </p:nvSpPr>
            <p:spPr bwMode="auto">
              <a:xfrm>
                <a:off x="4288" y="1360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719"/>
              </a:solidFill>
              <a:ln w="0">
                <a:solidFill>
                  <a:srgbClr val="00671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68" name="Freeform 6744"/>
              <p:cNvSpPr>
                <a:spLocks/>
              </p:cNvSpPr>
              <p:nvPr/>
            </p:nvSpPr>
            <p:spPr bwMode="auto">
              <a:xfrm>
                <a:off x="4288" y="1360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69" name="Freeform 6745"/>
              <p:cNvSpPr>
                <a:spLocks/>
              </p:cNvSpPr>
              <p:nvPr/>
            </p:nvSpPr>
            <p:spPr bwMode="auto">
              <a:xfrm>
                <a:off x="4260" y="1364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71C"/>
              </a:solidFill>
              <a:ln w="0">
                <a:solidFill>
                  <a:srgbClr val="00671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70" name="Freeform 6746"/>
              <p:cNvSpPr>
                <a:spLocks/>
              </p:cNvSpPr>
              <p:nvPr/>
            </p:nvSpPr>
            <p:spPr bwMode="auto">
              <a:xfrm>
                <a:off x="4260" y="1364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71" name="Freeform 6747"/>
              <p:cNvSpPr>
                <a:spLocks/>
              </p:cNvSpPr>
              <p:nvPr/>
            </p:nvSpPr>
            <p:spPr bwMode="auto">
              <a:xfrm>
                <a:off x="4230" y="1368"/>
                <a:ext cx="54" cy="8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30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54" y="4"/>
                  </a:cxn>
                </a:cxnLst>
                <a:rect l="0" t="0" r="r" b="b"/>
                <a:pathLst>
                  <a:path w="54" h="8">
                    <a:moveTo>
                      <a:pt x="54" y="4"/>
                    </a:moveTo>
                    <a:lnTo>
                      <a:pt x="30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620"/>
              </a:solidFill>
              <a:ln w="0">
                <a:solidFill>
                  <a:srgbClr val="00662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72" name="Freeform 6748"/>
              <p:cNvSpPr>
                <a:spLocks/>
              </p:cNvSpPr>
              <p:nvPr/>
            </p:nvSpPr>
            <p:spPr bwMode="auto">
              <a:xfrm>
                <a:off x="4230" y="1368"/>
                <a:ext cx="54" cy="8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30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54" y="4"/>
                  </a:cxn>
                </a:cxnLst>
                <a:rect l="0" t="0" r="r" b="b"/>
                <a:pathLst>
                  <a:path w="54" h="8">
                    <a:moveTo>
                      <a:pt x="54" y="4"/>
                    </a:moveTo>
                    <a:lnTo>
                      <a:pt x="30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73" name="Freeform 6749"/>
              <p:cNvSpPr>
                <a:spLocks/>
              </p:cNvSpPr>
              <p:nvPr/>
            </p:nvSpPr>
            <p:spPr bwMode="auto">
              <a:xfrm>
                <a:off x="4202" y="1372"/>
                <a:ext cx="52" cy="10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8" y="0"/>
                  </a:cxn>
                  <a:cxn ang="0">
                    <a:pos x="0" y="6"/>
                  </a:cxn>
                  <a:cxn ang="0">
                    <a:pos x="24" y="10"/>
                  </a:cxn>
                  <a:cxn ang="0">
                    <a:pos x="52" y="4"/>
                  </a:cxn>
                </a:cxnLst>
                <a:rect l="0" t="0" r="r" b="b"/>
                <a:pathLst>
                  <a:path w="52" h="10">
                    <a:moveTo>
                      <a:pt x="52" y="4"/>
                    </a:moveTo>
                    <a:lnTo>
                      <a:pt x="28" y="0"/>
                    </a:lnTo>
                    <a:lnTo>
                      <a:pt x="0" y="6"/>
                    </a:lnTo>
                    <a:lnTo>
                      <a:pt x="24" y="10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526"/>
              </a:solidFill>
              <a:ln w="0">
                <a:solidFill>
                  <a:srgbClr val="00652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74" name="Freeform 6750"/>
              <p:cNvSpPr>
                <a:spLocks/>
              </p:cNvSpPr>
              <p:nvPr/>
            </p:nvSpPr>
            <p:spPr bwMode="auto">
              <a:xfrm>
                <a:off x="4202" y="1372"/>
                <a:ext cx="52" cy="10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8" y="0"/>
                  </a:cxn>
                  <a:cxn ang="0">
                    <a:pos x="0" y="6"/>
                  </a:cxn>
                  <a:cxn ang="0">
                    <a:pos x="24" y="10"/>
                  </a:cxn>
                  <a:cxn ang="0">
                    <a:pos x="52" y="4"/>
                  </a:cxn>
                </a:cxnLst>
                <a:rect l="0" t="0" r="r" b="b"/>
                <a:pathLst>
                  <a:path w="52" h="10">
                    <a:moveTo>
                      <a:pt x="52" y="4"/>
                    </a:moveTo>
                    <a:lnTo>
                      <a:pt x="28" y="0"/>
                    </a:lnTo>
                    <a:lnTo>
                      <a:pt x="0" y="6"/>
                    </a:lnTo>
                    <a:lnTo>
                      <a:pt x="24" y="10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75" name="Freeform 6751"/>
              <p:cNvSpPr>
                <a:spLocks/>
              </p:cNvSpPr>
              <p:nvPr/>
            </p:nvSpPr>
            <p:spPr bwMode="auto">
              <a:xfrm>
                <a:off x="4172" y="1378"/>
                <a:ext cx="54" cy="10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30" y="0"/>
                  </a:cxn>
                  <a:cxn ang="0">
                    <a:pos x="0" y="4"/>
                  </a:cxn>
                  <a:cxn ang="0">
                    <a:pos x="24" y="10"/>
                  </a:cxn>
                  <a:cxn ang="0">
                    <a:pos x="54" y="4"/>
                  </a:cxn>
                </a:cxnLst>
                <a:rect l="0" t="0" r="r" b="b"/>
                <a:pathLst>
                  <a:path w="54" h="10">
                    <a:moveTo>
                      <a:pt x="54" y="4"/>
                    </a:moveTo>
                    <a:lnTo>
                      <a:pt x="30" y="0"/>
                    </a:lnTo>
                    <a:lnTo>
                      <a:pt x="0" y="4"/>
                    </a:lnTo>
                    <a:lnTo>
                      <a:pt x="24" y="10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52C"/>
              </a:solidFill>
              <a:ln w="0">
                <a:solidFill>
                  <a:srgbClr val="0065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76" name="Freeform 6752"/>
              <p:cNvSpPr>
                <a:spLocks/>
              </p:cNvSpPr>
              <p:nvPr/>
            </p:nvSpPr>
            <p:spPr bwMode="auto">
              <a:xfrm>
                <a:off x="4172" y="1378"/>
                <a:ext cx="54" cy="10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30" y="0"/>
                  </a:cxn>
                  <a:cxn ang="0">
                    <a:pos x="0" y="4"/>
                  </a:cxn>
                  <a:cxn ang="0">
                    <a:pos x="24" y="10"/>
                  </a:cxn>
                  <a:cxn ang="0">
                    <a:pos x="54" y="4"/>
                  </a:cxn>
                </a:cxnLst>
                <a:rect l="0" t="0" r="r" b="b"/>
                <a:pathLst>
                  <a:path w="54" h="10">
                    <a:moveTo>
                      <a:pt x="54" y="4"/>
                    </a:moveTo>
                    <a:lnTo>
                      <a:pt x="30" y="0"/>
                    </a:lnTo>
                    <a:lnTo>
                      <a:pt x="0" y="4"/>
                    </a:lnTo>
                    <a:lnTo>
                      <a:pt x="24" y="10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77" name="Freeform 6753"/>
              <p:cNvSpPr>
                <a:spLocks/>
              </p:cNvSpPr>
              <p:nvPr/>
            </p:nvSpPr>
            <p:spPr bwMode="auto">
              <a:xfrm>
                <a:off x="4142" y="1382"/>
                <a:ext cx="54" cy="12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30" y="0"/>
                  </a:cxn>
                  <a:cxn ang="0">
                    <a:pos x="0" y="8"/>
                  </a:cxn>
                  <a:cxn ang="0">
                    <a:pos x="24" y="12"/>
                  </a:cxn>
                  <a:cxn ang="0">
                    <a:pos x="54" y="6"/>
                  </a:cxn>
                </a:cxnLst>
                <a:rect l="0" t="0" r="r" b="b"/>
                <a:pathLst>
                  <a:path w="54" h="12">
                    <a:moveTo>
                      <a:pt x="54" y="6"/>
                    </a:moveTo>
                    <a:lnTo>
                      <a:pt x="30" y="0"/>
                    </a:lnTo>
                    <a:lnTo>
                      <a:pt x="0" y="8"/>
                    </a:lnTo>
                    <a:lnTo>
                      <a:pt x="24" y="12"/>
                    </a:lnTo>
                    <a:lnTo>
                      <a:pt x="54" y="6"/>
                    </a:lnTo>
                    <a:close/>
                  </a:path>
                </a:pathLst>
              </a:custGeom>
              <a:solidFill>
                <a:srgbClr val="006532"/>
              </a:solidFill>
              <a:ln w="0">
                <a:solidFill>
                  <a:srgbClr val="00653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78" name="Freeform 6754"/>
              <p:cNvSpPr>
                <a:spLocks/>
              </p:cNvSpPr>
              <p:nvPr/>
            </p:nvSpPr>
            <p:spPr bwMode="auto">
              <a:xfrm>
                <a:off x="4142" y="1382"/>
                <a:ext cx="54" cy="12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30" y="0"/>
                  </a:cxn>
                  <a:cxn ang="0">
                    <a:pos x="0" y="8"/>
                  </a:cxn>
                  <a:cxn ang="0">
                    <a:pos x="24" y="12"/>
                  </a:cxn>
                  <a:cxn ang="0">
                    <a:pos x="54" y="6"/>
                  </a:cxn>
                </a:cxnLst>
                <a:rect l="0" t="0" r="r" b="b"/>
                <a:pathLst>
                  <a:path w="54" h="12">
                    <a:moveTo>
                      <a:pt x="54" y="6"/>
                    </a:moveTo>
                    <a:lnTo>
                      <a:pt x="30" y="0"/>
                    </a:lnTo>
                    <a:lnTo>
                      <a:pt x="0" y="8"/>
                    </a:lnTo>
                    <a:lnTo>
                      <a:pt x="24" y="12"/>
                    </a:lnTo>
                    <a:lnTo>
                      <a:pt x="54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79" name="Freeform 6755"/>
              <p:cNvSpPr>
                <a:spLocks/>
              </p:cNvSpPr>
              <p:nvPr/>
            </p:nvSpPr>
            <p:spPr bwMode="auto">
              <a:xfrm>
                <a:off x="4112" y="1390"/>
                <a:ext cx="54" cy="12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30" y="0"/>
                  </a:cxn>
                  <a:cxn ang="0">
                    <a:pos x="0" y="8"/>
                  </a:cxn>
                  <a:cxn ang="0">
                    <a:pos x="24" y="12"/>
                  </a:cxn>
                  <a:cxn ang="0">
                    <a:pos x="54" y="4"/>
                  </a:cxn>
                </a:cxnLst>
                <a:rect l="0" t="0" r="r" b="b"/>
                <a:pathLst>
                  <a:path w="54" h="12">
                    <a:moveTo>
                      <a:pt x="54" y="4"/>
                    </a:moveTo>
                    <a:lnTo>
                      <a:pt x="30" y="0"/>
                    </a:lnTo>
                    <a:lnTo>
                      <a:pt x="0" y="8"/>
                    </a:lnTo>
                    <a:lnTo>
                      <a:pt x="24" y="12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639"/>
              </a:solidFill>
              <a:ln w="0">
                <a:solidFill>
                  <a:srgbClr val="00663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80" name="Freeform 6756"/>
              <p:cNvSpPr>
                <a:spLocks/>
              </p:cNvSpPr>
              <p:nvPr/>
            </p:nvSpPr>
            <p:spPr bwMode="auto">
              <a:xfrm>
                <a:off x="4112" y="1390"/>
                <a:ext cx="54" cy="12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30" y="0"/>
                  </a:cxn>
                  <a:cxn ang="0">
                    <a:pos x="0" y="8"/>
                  </a:cxn>
                  <a:cxn ang="0">
                    <a:pos x="24" y="12"/>
                  </a:cxn>
                  <a:cxn ang="0">
                    <a:pos x="54" y="4"/>
                  </a:cxn>
                </a:cxnLst>
                <a:rect l="0" t="0" r="r" b="b"/>
                <a:pathLst>
                  <a:path w="54" h="12">
                    <a:moveTo>
                      <a:pt x="54" y="4"/>
                    </a:moveTo>
                    <a:lnTo>
                      <a:pt x="30" y="0"/>
                    </a:lnTo>
                    <a:lnTo>
                      <a:pt x="0" y="8"/>
                    </a:lnTo>
                    <a:lnTo>
                      <a:pt x="24" y="12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81" name="Freeform 6757"/>
              <p:cNvSpPr>
                <a:spLocks/>
              </p:cNvSpPr>
              <p:nvPr/>
            </p:nvSpPr>
            <p:spPr bwMode="auto">
              <a:xfrm>
                <a:off x="4082" y="1398"/>
                <a:ext cx="54" cy="12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30" y="0"/>
                  </a:cxn>
                  <a:cxn ang="0">
                    <a:pos x="0" y="8"/>
                  </a:cxn>
                  <a:cxn ang="0">
                    <a:pos x="24" y="12"/>
                  </a:cxn>
                  <a:cxn ang="0">
                    <a:pos x="54" y="4"/>
                  </a:cxn>
                </a:cxnLst>
                <a:rect l="0" t="0" r="r" b="b"/>
                <a:pathLst>
                  <a:path w="54" h="12">
                    <a:moveTo>
                      <a:pt x="54" y="4"/>
                    </a:moveTo>
                    <a:lnTo>
                      <a:pt x="30" y="0"/>
                    </a:lnTo>
                    <a:lnTo>
                      <a:pt x="0" y="8"/>
                    </a:lnTo>
                    <a:lnTo>
                      <a:pt x="24" y="12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63E"/>
              </a:solidFill>
              <a:ln w="0">
                <a:solidFill>
                  <a:srgbClr val="00663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82" name="Freeform 6758"/>
              <p:cNvSpPr>
                <a:spLocks/>
              </p:cNvSpPr>
              <p:nvPr/>
            </p:nvSpPr>
            <p:spPr bwMode="auto">
              <a:xfrm>
                <a:off x="4082" y="1398"/>
                <a:ext cx="54" cy="12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30" y="0"/>
                  </a:cxn>
                  <a:cxn ang="0">
                    <a:pos x="0" y="8"/>
                  </a:cxn>
                  <a:cxn ang="0">
                    <a:pos x="24" y="12"/>
                  </a:cxn>
                  <a:cxn ang="0">
                    <a:pos x="54" y="4"/>
                  </a:cxn>
                </a:cxnLst>
                <a:rect l="0" t="0" r="r" b="b"/>
                <a:pathLst>
                  <a:path w="54" h="12">
                    <a:moveTo>
                      <a:pt x="54" y="4"/>
                    </a:moveTo>
                    <a:lnTo>
                      <a:pt x="30" y="0"/>
                    </a:lnTo>
                    <a:lnTo>
                      <a:pt x="0" y="8"/>
                    </a:lnTo>
                    <a:lnTo>
                      <a:pt x="24" y="12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83" name="Freeform 6759"/>
              <p:cNvSpPr>
                <a:spLocks/>
              </p:cNvSpPr>
              <p:nvPr/>
            </p:nvSpPr>
            <p:spPr bwMode="auto">
              <a:xfrm>
                <a:off x="4050" y="1406"/>
                <a:ext cx="56" cy="14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32" y="0"/>
                  </a:cxn>
                  <a:cxn ang="0">
                    <a:pos x="0" y="8"/>
                  </a:cxn>
                  <a:cxn ang="0">
                    <a:pos x="24" y="14"/>
                  </a:cxn>
                  <a:cxn ang="0">
                    <a:pos x="56" y="4"/>
                  </a:cxn>
                </a:cxnLst>
                <a:rect l="0" t="0" r="r" b="b"/>
                <a:pathLst>
                  <a:path w="56" h="14">
                    <a:moveTo>
                      <a:pt x="56" y="4"/>
                    </a:moveTo>
                    <a:lnTo>
                      <a:pt x="32" y="0"/>
                    </a:lnTo>
                    <a:lnTo>
                      <a:pt x="0" y="8"/>
                    </a:lnTo>
                    <a:lnTo>
                      <a:pt x="24" y="14"/>
                    </a:lnTo>
                    <a:lnTo>
                      <a:pt x="56" y="4"/>
                    </a:lnTo>
                    <a:close/>
                  </a:path>
                </a:pathLst>
              </a:custGeom>
              <a:solidFill>
                <a:srgbClr val="006744"/>
              </a:solidFill>
              <a:ln w="0">
                <a:solidFill>
                  <a:srgbClr val="00674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84" name="Freeform 6760"/>
              <p:cNvSpPr>
                <a:spLocks/>
              </p:cNvSpPr>
              <p:nvPr/>
            </p:nvSpPr>
            <p:spPr bwMode="auto">
              <a:xfrm>
                <a:off x="4050" y="1406"/>
                <a:ext cx="56" cy="14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32" y="0"/>
                  </a:cxn>
                  <a:cxn ang="0">
                    <a:pos x="0" y="8"/>
                  </a:cxn>
                  <a:cxn ang="0">
                    <a:pos x="24" y="14"/>
                  </a:cxn>
                  <a:cxn ang="0">
                    <a:pos x="56" y="4"/>
                  </a:cxn>
                </a:cxnLst>
                <a:rect l="0" t="0" r="r" b="b"/>
                <a:pathLst>
                  <a:path w="56" h="14">
                    <a:moveTo>
                      <a:pt x="56" y="4"/>
                    </a:moveTo>
                    <a:lnTo>
                      <a:pt x="32" y="0"/>
                    </a:lnTo>
                    <a:lnTo>
                      <a:pt x="0" y="8"/>
                    </a:lnTo>
                    <a:lnTo>
                      <a:pt x="24" y="14"/>
                    </a:lnTo>
                    <a:lnTo>
                      <a:pt x="5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85" name="Freeform 6761"/>
              <p:cNvSpPr>
                <a:spLocks/>
              </p:cNvSpPr>
              <p:nvPr/>
            </p:nvSpPr>
            <p:spPr bwMode="auto">
              <a:xfrm>
                <a:off x="4018" y="1414"/>
                <a:ext cx="56" cy="14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32" y="0"/>
                  </a:cxn>
                  <a:cxn ang="0">
                    <a:pos x="0" y="10"/>
                  </a:cxn>
                  <a:cxn ang="0">
                    <a:pos x="24" y="14"/>
                  </a:cxn>
                  <a:cxn ang="0">
                    <a:pos x="56" y="6"/>
                  </a:cxn>
                </a:cxnLst>
                <a:rect l="0" t="0" r="r" b="b"/>
                <a:pathLst>
                  <a:path w="56" h="14">
                    <a:moveTo>
                      <a:pt x="56" y="6"/>
                    </a:moveTo>
                    <a:lnTo>
                      <a:pt x="32" y="0"/>
                    </a:lnTo>
                    <a:lnTo>
                      <a:pt x="0" y="10"/>
                    </a:lnTo>
                    <a:lnTo>
                      <a:pt x="24" y="14"/>
                    </a:lnTo>
                    <a:lnTo>
                      <a:pt x="56" y="6"/>
                    </a:lnTo>
                    <a:close/>
                  </a:path>
                </a:pathLst>
              </a:custGeom>
              <a:solidFill>
                <a:srgbClr val="006947"/>
              </a:solidFill>
              <a:ln w="0">
                <a:solidFill>
                  <a:srgbClr val="00694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86" name="Freeform 6762"/>
              <p:cNvSpPr>
                <a:spLocks/>
              </p:cNvSpPr>
              <p:nvPr/>
            </p:nvSpPr>
            <p:spPr bwMode="auto">
              <a:xfrm>
                <a:off x="4018" y="1414"/>
                <a:ext cx="56" cy="14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32" y="0"/>
                  </a:cxn>
                  <a:cxn ang="0">
                    <a:pos x="0" y="10"/>
                  </a:cxn>
                  <a:cxn ang="0">
                    <a:pos x="24" y="14"/>
                  </a:cxn>
                  <a:cxn ang="0">
                    <a:pos x="56" y="6"/>
                  </a:cxn>
                </a:cxnLst>
                <a:rect l="0" t="0" r="r" b="b"/>
                <a:pathLst>
                  <a:path w="56" h="14">
                    <a:moveTo>
                      <a:pt x="56" y="6"/>
                    </a:moveTo>
                    <a:lnTo>
                      <a:pt x="32" y="0"/>
                    </a:lnTo>
                    <a:lnTo>
                      <a:pt x="0" y="10"/>
                    </a:lnTo>
                    <a:lnTo>
                      <a:pt x="24" y="14"/>
                    </a:lnTo>
                    <a:lnTo>
                      <a:pt x="5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87" name="Freeform 6763"/>
              <p:cNvSpPr>
                <a:spLocks/>
              </p:cNvSpPr>
              <p:nvPr/>
            </p:nvSpPr>
            <p:spPr bwMode="auto">
              <a:xfrm>
                <a:off x="3986" y="1424"/>
                <a:ext cx="56" cy="14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32" y="0"/>
                  </a:cxn>
                  <a:cxn ang="0">
                    <a:pos x="0" y="8"/>
                  </a:cxn>
                  <a:cxn ang="0">
                    <a:pos x="22" y="14"/>
                  </a:cxn>
                  <a:cxn ang="0">
                    <a:pos x="56" y="4"/>
                  </a:cxn>
                </a:cxnLst>
                <a:rect l="0" t="0" r="r" b="b"/>
                <a:pathLst>
                  <a:path w="56" h="14">
                    <a:moveTo>
                      <a:pt x="56" y="4"/>
                    </a:moveTo>
                    <a:lnTo>
                      <a:pt x="32" y="0"/>
                    </a:lnTo>
                    <a:lnTo>
                      <a:pt x="0" y="8"/>
                    </a:lnTo>
                    <a:lnTo>
                      <a:pt x="22" y="14"/>
                    </a:lnTo>
                    <a:lnTo>
                      <a:pt x="56" y="4"/>
                    </a:lnTo>
                    <a:close/>
                  </a:path>
                </a:pathLst>
              </a:custGeom>
              <a:solidFill>
                <a:srgbClr val="006B48"/>
              </a:solidFill>
              <a:ln w="0">
                <a:solidFill>
                  <a:srgbClr val="006B4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88" name="Freeform 6764"/>
              <p:cNvSpPr>
                <a:spLocks/>
              </p:cNvSpPr>
              <p:nvPr/>
            </p:nvSpPr>
            <p:spPr bwMode="auto">
              <a:xfrm>
                <a:off x="3986" y="1424"/>
                <a:ext cx="56" cy="14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32" y="0"/>
                  </a:cxn>
                  <a:cxn ang="0">
                    <a:pos x="0" y="8"/>
                  </a:cxn>
                  <a:cxn ang="0">
                    <a:pos x="22" y="14"/>
                  </a:cxn>
                  <a:cxn ang="0">
                    <a:pos x="56" y="4"/>
                  </a:cxn>
                </a:cxnLst>
                <a:rect l="0" t="0" r="r" b="b"/>
                <a:pathLst>
                  <a:path w="56" h="14">
                    <a:moveTo>
                      <a:pt x="56" y="4"/>
                    </a:moveTo>
                    <a:lnTo>
                      <a:pt x="32" y="0"/>
                    </a:lnTo>
                    <a:lnTo>
                      <a:pt x="0" y="8"/>
                    </a:lnTo>
                    <a:lnTo>
                      <a:pt x="22" y="14"/>
                    </a:lnTo>
                    <a:lnTo>
                      <a:pt x="5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89" name="Freeform 6765"/>
              <p:cNvSpPr>
                <a:spLocks/>
              </p:cNvSpPr>
              <p:nvPr/>
            </p:nvSpPr>
            <p:spPr bwMode="auto">
              <a:xfrm>
                <a:off x="3952" y="1432"/>
                <a:ext cx="56" cy="16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34" y="0"/>
                  </a:cxn>
                  <a:cxn ang="0">
                    <a:pos x="0" y="10"/>
                  </a:cxn>
                  <a:cxn ang="0">
                    <a:pos x="24" y="16"/>
                  </a:cxn>
                  <a:cxn ang="0">
                    <a:pos x="56" y="6"/>
                  </a:cxn>
                </a:cxnLst>
                <a:rect l="0" t="0" r="r" b="b"/>
                <a:pathLst>
                  <a:path w="56" h="16">
                    <a:moveTo>
                      <a:pt x="56" y="6"/>
                    </a:moveTo>
                    <a:lnTo>
                      <a:pt x="34" y="0"/>
                    </a:lnTo>
                    <a:lnTo>
                      <a:pt x="0" y="10"/>
                    </a:lnTo>
                    <a:lnTo>
                      <a:pt x="24" y="16"/>
                    </a:lnTo>
                    <a:lnTo>
                      <a:pt x="56" y="6"/>
                    </a:lnTo>
                    <a:close/>
                  </a:path>
                </a:pathLst>
              </a:custGeom>
              <a:solidFill>
                <a:srgbClr val="006D46"/>
              </a:solidFill>
              <a:ln w="0">
                <a:solidFill>
                  <a:srgbClr val="006D4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90" name="Freeform 6766"/>
              <p:cNvSpPr>
                <a:spLocks/>
              </p:cNvSpPr>
              <p:nvPr/>
            </p:nvSpPr>
            <p:spPr bwMode="auto">
              <a:xfrm>
                <a:off x="3952" y="1432"/>
                <a:ext cx="56" cy="16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34" y="0"/>
                  </a:cxn>
                  <a:cxn ang="0">
                    <a:pos x="0" y="10"/>
                  </a:cxn>
                  <a:cxn ang="0">
                    <a:pos x="24" y="16"/>
                  </a:cxn>
                  <a:cxn ang="0">
                    <a:pos x="56" y="6"/>
                  </a:cxn>
                </a:cxnLst>
                <a:rect l="0" t="0" r="r" b="b"/>
                <a:pathLst>
                  <a:path w="56" h="16">
                    <a:moveTo>
                      <a:pt x="56" y="6"/>
                    </a:moveTo>
                    <a:lnTo>
                      <a:pt x="34" y="0"/>
                    </a:lnTo>
                    <a:lnTo>
                      <a:pt x="0" y="10"/>
                    </a:lnTo>
                    <a:lnTo>
                      <a:pt x="24" y="16"/>
                    </a:lnTo>
                    <a:lnTo>
                      <a:pt x="5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91" name="Freeform 6767"/>
              <p:cNvSpPr>
                <a:spLocks/>
              </p:cNvSpPr>
              <p:nvPr/>
            </p:nvSpPr>
            <p:spPr bwMode="auto">
              <a:xfrm>
                <a:off x="3918" y="1442"/>
                <a:ext cx="58" cy="16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34" y="0"/>
                  </a:cxn>
                  <a:cxn ang="0">
                    <a:pos x="0" y="8"/>
                  </a:cxn>
                  <a:cxn ang="0">
                    <a:pos x="24" y="16"/>
                  </a:cxn>
                  <a:cxn ang="0">
                    <a:pos x="58" y="6"/>
                  </a:cxn>
                </a:cxnLst>
                <a:rect l="0" t="0" r="r" b="b"/>
                <a:pathLst>
                  <a:path w="58" h="16">
                    <a:moveTo>
                      <a:pt x="58" y="6"/>
                    </a:moveTo>
                    <a:lnTo>
                      <a:pt x="34" y="0"/>
                    </a:lnTo>
                    <a:lnTo>
                      <a:pt x="0" y="8"/>
                    </a:lnTo>
                    <a:lnTo>
                      <a:pt x="24" y="16"/>
                    </a:lnTo>
                    <a:lnTo>
                      <a:pt x="58" y="6"/>
                    </a:lnTo>
                    <a:close/>
                  </a:path>
                </a:pathLst>
              </a:custGeom>
              <a:solidFill>
                <a:srgbClr val="007141"/>
              </a:solidFill>
              <a:ln w="0">
                <a:solidFill>
                  <a:srgbClr val="00714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92" name="Freeform 6768"/>
              <p:cNvSpPr>
                <a:spLocks/>
              </p:cNvSpPr>
              <p:nvPr/>
            </p:nvSpPr>
            <p:spPr bwMode="auto">
              <a:xfrm>
                <a:off x="3918" y="1442"/>
                <a:ext cx="58" cy="16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34" y="0"/>
                  </a:cxn>
                  <a:cxn ang="0">
                    <a:pos x="0" y="8"/>
                  </a:cxn>
                  <a:cxn ang="0">
                    <a:pos x="24" y="16"/>
                  </a:cxn>
                  <a:cxn ang="0">
                    <a:pos x="58" y="6"/>
                  </a:cxn>
                </a:cxnLst>
                <a:rect l="0" t="0" r="r" b="b"/>
                <a:pathLst>
                  <a:path w="58" h="16">
                    <a:moveTo>
                      <a:pt x="58" y="6"/>
                    </a:moveTo>
                    <a:lnTo>
                      <a:pt x="34" y="0"/>
                    </a:lnTo>
                    <a:lnTo>
                      <a:pt x="0" y="8"/>
                    </a:lnTo>
                    <a:lnTo>
                      <a:pt x="24" y="16"/>
                    </a:lnTo>
                    <a:lnTo>
                      <a:pt x="58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93" name="Freeform 6769"/>
              <p:cNvSpPr>
                <a:spLocks/>
              </p:cNvSpPr>
              <p:nvPr/>
            </p:nvSpPr>
            <p:spPr bwMode="auto">
              <a:xfrm>
                <a:off x="3884" y="1450"/>
                <a:ext cx="58" cy="16"/>
              </a:xfrm>
              <a:custGeom>
                <a:avLst/>
                <a:gdLst/>
                <a:ahLst/>
                <a:cxnLst>
                  <a:cxn ang="0">
                    <a:pos x="58" y="8"/>
                  </a:cxn>
                  <a:cxn ang="0">
                    <a:pos x="34" y="0"/>
                  </a:cxn>
                  <a:cxn ang="0">
                    <a:pos x="0" y="8"/>
                  </a:cxn>
                  <a:cxn ang="0">
                    <a:pos x="24" y="16"/>
                  </a:cxn>
                  <a:cxn ang="0">
                    <a:pos x="58" y="8"/>
                  </a:cxn>
                </a:cxnLst>
                <a:rect l="0" t="0" r="r" b="b"/>
                <a:pathLst>
                  <a:path w="58" h="16">
                    <a:moveTo>
                      <a:pt x="58" y="8"/>
                    </a:moveTo>
                    <a:lnTo>
                      <a:pt x="34" y="0"/>
                    </a:lnTo>
                    <a:lnTo>
                      <a:pt x="0" y="8"/>
                    </a:lnTo>
                    <a:lnTo>
                      <a:pt x="24" y="16"/>
                    </a:lnTo>
                    <a:lnTo>
                      <a:pt x="58" y="8"/>
                    </a:lnTo>
                    <a:close/>
                  </a:path>
                </a:pathLst>
              </a:custGeom>
              <a:solidFill>
                <a:srgbClr val="007437"/>
              </a:solidFill>
              <a:ln w="0">
                <a:solidFill>
                  <a:srgbClr val="00743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94" name="Freeform 6770"/>
              <p:cNvSpPr>
                <a:spLocks/>
              </p:cNvSpPr>
              <p:nvPr/>
            </p:nvSpPr>
            <p:spPr bwMode="auto">
              <a:xfrm>
                <a:off x="3884" y="1450"/>
                <a:ext cx="58" cy="16"/>
              </a:xfrm>
              <a:custGeom>
                <a:avLst/>
                <a:gdLst/>
                <a:ahLst/>
                <a:cxnLst>
                  <a:cxn ang="0">
                    <a:pos x="58" y="8"/>
                  </a:cxn>
                  <a:cxn ang="0">
                    <a:pos x="34" y="0"/>
                  </a:cxn>
                  <a:cxn ang="0">
                    <a:pos x="0" y="8"/>
                  </a:cxn>
                  <a:cxn ang="0">
                    <a:pos x="24" y="16"/>
                  </a:cxn>
                  <a:cxn ang="0">
                    <a:pos x="58" y="8"/>
                  </a:cxn>
                </a:cxnLst>
                <a:rect l="0" t="0" r="r" b="b"/>
                <a:pathLst>
                  <a:path w="58" h="16">
                    <a:moveTo>
                      <a:pt x="58" y="8"/>
                    </a:moveTo>
                    <a:lnTo>
                      <a:pt x="34" y="0"/>
                    </a:lnTo>
                    <a:lnTo>
                      <a:pt x="0" y="8"/>
                    </a:lnTo>
                    <a:lnTo>
                      <a:pt x="24" y="16"/>
                    </a:lnTo>
                    <a:lnTo>
                      <a:pt x="58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95" name="Freeform 6771"/>
              <p:cNvSpPr>
                <a:spLocks/>
              </p:cNvSpPr>
              <p:nvPr/>
            </p:nvSpPr>
            <p:spPr bwMode="auto">
              <a:xfrm>
                <a:off x="3848" y="1458"/>
                <a:ext cx="60" cy="12"/>
              </a:xfrm>
              <a:custGeom>
                <a:avLst/>
                <a:gdLst/>
                <a:ahLst/>
                <a:cxnLst>
                  <a:cxn ang="0">
                    <a:pos x="60" y="8"/>
                  </a:cxn>
                  <a:cxn ang="0">
                    <a:pos x="36" y="0"/>
                  </a:cxn>
                  <a:cxn ang="0">
                    <a:pos x="0" y="6"/>
                  </a:cxn>
                  <a:cxn ang="0">
                    <a:pos x="24" y="12"/>
                  </a:cxn>
                  <a:cxn ang="0">
                    <a:pos x="60" y="8"/>
                  </a:cxn>
                </a:cxnLst>
                <a:rect l="0" t="0" r="r" b="b"/>
                <a:pathLst>
                  <a:path w="60" h="12">
                    <a:moveTo>
                      <a:pt x="60" y="8"/>
                    </a:moveTo>
                    <a:lnTo>
                      <a:pt x="36" y="0"/>
                    </a:lnTo>
                    <a:lnTo>
                      <a:pt x="0" y="6"/>
                    </a:lnTo>
                    <a:lnTo>
                      <a:pt x="24" y="12"/>
                    </a:lnTo>
                    <a:lnTo>
                      <a:pt x="60" y="8"/>
                    </a:lnTo>
                    <a:close/>
                  </a:path>
                </a:pathLst>
              </a:custGeom>
              <a:solidFill>
                <a:srgbClr val="00772A"/>
              </a:solidFill>
              <a:ln w="0">
                <a:solidFill>
                  <a:srgbClr val="00772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96" name="Freeform 6772"/>
              <p:cNvSpPr>
                <a:spLocks/>
              </p:cNvSpPr>
              <p:nvPr/>
            </p:nvSpPr>
            <p:spPr bwMode="auto">
              <a:xfrm>
                <a:off x="3848" y="1458"/>
                <a:ext cx="60" cy="12"/>
              </a:xfrm>
              <a:custGeom>
                <a:avLst/>
                <a:gdLst/>
                <a:ahLst/>
                <a:cxnLst>
                  <a:cxn ang="0">
                    <a:pos x="60" y="8"/>
                  </a:cxn>
                  <a:cxn ang="0">
                    <a:pos x="36" y="0"/>
                  </a:cxn>
                  <a:cxn ang="0">
                    <a:pos x="0" y="6"/>
                  </a:cxn>
                  <a:cxn ang="0">
                    <a:pos x="24" y="12"/>
                  </a:cxn>
                  <a:cxn ang="0">
                    <a:pos x="60" y="8"/>
                  </a:cxn>
                </a:cxnLst>
                <a:rect l="0" t="0" r="r" b="b"/>
                <a:pathLst>
                  <a:path w="60" h="12">
                    <a:moveTo>
                      <a:pt x="60" y="8"/>
                    </a:moveTo>
                    <a:lnTo>
                      <a:pt x="36" y="0"/>
                    </a:lnTo>
                    <a:lnTo>
                      <a:pt x="0" y="6"/>
                    </a:lnTo>
                    <a:lnTo>
                      <a:pt x="24" y="12"/>
                    </a:lnTo>
                    <a:lnTo>
                      <a:pt x="60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97" name="Freeform 6773"/>
              <p:cNvSpPr>
                <a:spLocks/>
              </p:cNvSpPr>
              <p:nvPr/>
            </p:nvSpPr>
            <p:spPr bwMode="auto">
              <a:xfrm>
                <a:off x="3812" y="1464"/>
                <a:ext cx="60" cy="10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36" y="0"/>
                  </a:cxn>
                  <a:cxn ang="0">
                    <a:pos x="0" y="2"/>
                  </a:cxn>
                  <a:cxn ang="0">
                    <a:pos x="24" y="10"/>
                  </a:cxn>
                  <a:cxn ang="0">
                    <a:pos x="60" y="6"/>
                  </a:cxn>
                </a:cxnLst>
                <a:rect l="0" t="0" r="r" b="b"/>
                <a:pathLst>
                  <a:path w="60" h="10">
                    <a:moveTo>
                      <a:pt x="60" y="6"/>
                    </a:moveTo>
                    <a:lnTo>
                      <a:pt x="36" y="0"/>
                    </a:lnTo>
                    <a:lnTo>
                      <a:pt x="0" y="2"/>
                    </a:lnTo>
                    <a:lnTo>
                      <a:pt x="24" y="10"/>
                    </a:lnTo>
                    <a:lnTo>
                      <a:pt x="60" y="6"/>
                    </a:lnTo>
                    <a:close/>
                  </a:path>
                </a:pathLst>
              </a:custGeom>
              <a:solidFill>
                <a:srgbClr val="007918"/>
              </a:solidFill>
              <a:ln w="0">
                <a:solidFill>
                  <a:srgbClr val="00791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98" name="Freeform 6774"/>
              <p:cNvSpPr>
                <a:spLocks/>
              </p:cNvSpPr>
              <p:nvPr/>
            </p:nvSpPr>
            <p:spPr bwMode="auto">
              <a:xfrm>
                <a:off x="3812" y="1464"/>
                <a:ext cx="60" cy="10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36" y="0"/>
                  </a:cxn>
                  <a:cxn ang="0">
                    <a:pos x="0" y="2"/>
                  </a:cxn>
                  <a:cxn ang="0">
                    <a:pos x="24" y="10"/>
                  </a:cxn>
                  <a:cxn ang="0">
                    <a:pos x="60" y="6"/>
                  </a:cxn>
                </a:cxnLst>
                <a:rect l="0" t="0" r="r" b="b"/>
                <a:pathLst>
                  <a:path w="60" h="10">
                    <a:moveTo>
                      <a:pt x="60" y="6"/>
                    </a:moveTo>
                    <a:lnTo>
                      <a:pt x="36" y="0"/>
                    </a:lnTo>
                    <a:lnTo>
                      <a:pt x="0" y="2"/>
                    </a:lnTo>
                    <a:lnTo>
                      <a:pt x="24" y="10"/>
                    </a:lnTo>
                    <a:lnTo>
                      <a:pt x="60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399" name="Freeform 6775"/>
              <p:cNvSpPr>
                <a:spLocks/>
              </p:cNvSpPr>
              <p:nvPr/>
            </p:nvSpPr>
            <p:spPr bwMode="auto">
              <a:xfrm>
                <a:off x="3776" y="1466"/>
                <a:ext cx="60" cy="10"/>
              </a:xfrm>
              <a:custGeom>
                <a:avLst/>
                <a:gdLst/>
                <a:ahLst/>
                <a:cxnLst>
                  <a:cxn ang="0">
                    <a:pos x="60" y="8"/>
                  </a:cxn>
                  <a:cxn ang="0">
                    <a:pos x="36" y="0"/>
                  </a:cxn>
                  <a:cxn ang="0">
                    <a:pos x="0" y="4"/>
                  </a:cxn>
                  <a:cxn ang="0">
                    <a:pos x="22" y="10"/>
                  </a:cxn>
                  <a:cxn ang="0">
                    <a:pos x="60" y="8"/>
                  </a:cxn>
                </a:cxnLst>
                <a:rect l="0" t="0" r="r" b="b"/>
                <a:pathLst>
                  <a:path w="60" h="10">
                    <a:moveTo>
                      <a:pt x="60" y="8"/>
                    </a:moveTo>
                    <a:lnTo>
                      <a:pt x="36" y="0"/>
                    </a:lnTo>
                    <a:lnTo>
                      <a:pt x="0" y="4"/>
                    </a:lnTo>
                    <a:lnTo>
                      <a:pt x="22" y="10"/>
                    </a:lnTo>
                    <a:lnTo>
                      <a:pt x="60" y="8"/>
                    </a:lnTo>
                    <a:close/>
                  </a:path>
                </a:pathLst>
              </a:custGeom>
              <a:solidFill>
                <a:srgbClr val="00790C"/>
              </a:solidFill>
              <a:ln w="0">
                <a:solidFill>
                  <a:srgbClr val="00790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00" name="Freeform 6776"/>
              <p:cNvSpPr>
                <a:spLocks/>
              </p:cNvSpPr>
              <p:nvPr/>
            </p:nvSpPr>
            <p:spPr bwMode="auto">
              <a:xfrm>
                <a:off x="3776" y="1466"/>
                <a:ext cx="60" cy="10"/>
              </a:xfrm>
              <a:custGeom>
                <a:avLst/>
                <a:gdLst/>
                <a:ahLst/>
                <a:cxnLst>
                  <a:cxn ang="0">
                    <a:pos x="60" y="8"/>
                  </a:cxn>
                  <a:cxn ang="0">
                    <a:pos x="36" y="0"/>
                  </a:cxn>
                  <a:cxn ang="0">
                    <a:pos x="0" y="4"/>
                  </a:cxn>
                  <a:cxn ang="0">
                    <a:pos x="22" y="10"/>
                  </a:cxn>
                  <a:cxn ang="0">
                    <a:pos x="60" y="8"/>
                  </a:cxn>
                </a:cxnLst>
                <a:rect l="0" t="0" r="r" b="b"/>
                <a:pathLst>
                  <a:path w="60" h="10">
                    <a:moveTo>
                      <a:pt x="60" y="8"/>
                    </a:moveTo>
                    <a:lnTo>
                      <a:pt x="36" y="0"/>
                    </a:lnTo>
                    <a:lnTo>
                      <a:pt x="0" y="4"/>
                    </a:lnTo>
                    <a:lnTo>
                      <a:pt x="22" y="10"/>
                    </a:lnTo>
                    <a:lnTo>
                      <a:pt x="60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01" name="Freeform 6777"/>
              <p:cNvSpPr>
                <a:spLocks/>
              </p:cNvSpPr>
              <p:nvPr/>
            </p:nvSpPr>
            <p:spPr bwMode="auto">
              <a:xfrm>
                <a:off x="3738" y="1470"/>
                <a:ext cx="60" cy="8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38" y="0"/>
                  </a:cxn>
                  <a:cxn ang="0">
                    <a:pos x="0" y="2"/>
                  </a:cxn>
                  <a:cxn ang="0">
                    <a:pos x="24" y="8"/>
                  </a:cxn>
                  <a:cxn ang="0">
                    <a:pos x="60" y="6"/>
                  </a:cxn>
                </a:cxnLst>
                <a:rect l="0" t="0" r="r" b="b"/>
                <a:pathLst>
                  <a:path w="60" h="8">
                    <a:moveTo>
                      <a:pt x="60" y="6"/>
                    </a:moveTo>
                    <a:lnTo>
                      <a:pt x="38" y="0"/>
                    </a:lnTo>
                    <a:lnTo>
                      <a:pt x="0" y="2"/>
                    </a:lnTo>
                    <a:lnTo>
                      <a:pt x="24" y="8"/>
                    </a:lnTo>
                    <a:lnTo>
                      <a:pt x="60" y="6"/>
                    </a:lnTo>
                    <a:close/>
                  </a:path>
                </a:pathLst>
              </a:custGeom>
              <a:solidFill>
                <a:srgbClr val="007608"/>
              </a:solidFill>
              <a:ln w="0">
                <a:solidFill>
                  <a:srgbClr val="00760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02" name="Freeform 6778"/>
              <p:cNvSpPr>
                <a:spLocks/>
              </p:cNvSpPr>
              <p:nvPr/>
            </p:nvSpPr>
            <p:spPr bwMode="auto">
              <a:xfrm>
                <a:off x="3738" y="1470"/>
                <a:ext cx="60" cy="8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38" y="0"/>
                  </a:cxn>
                  <a:cxn ang="0">
                    <a:pos x="0" y="2"/>
                  </a:cxn>
                  <a:cxn ang="0">
                    <a:pos x="24" y="8"/>
                  </a:cxn>
                  <a:cxn ang="0">
                    <a:pos x="60" y="6"/>
                  </a:cxn>
                </a:cxnLst>
                <a:rect l="0" t="0" r="r" b="b"/>
                <a:pathLst>
                  <a:path w="60" h="8">
                    <a:moveTo>
                      <a:pt x="60" y="6"/>
                    </a:moveTo>
                    <a:lnTo>
                      <a:pt x="38" y="0"/>
                    </a:lnTo>
                    <a:lnTo>
                      <a:pt x="0" y="2"/>
                    </a:lnTo>
                    <a:lnTo>
                      <a:pt x="24" y="8"/>
                    </a:lnTo>
                    <a:lnTo>
                      <a:pt x="60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03" name="Freeform 6779"/>
              <p:cNvSpPr>
                <a:spLocks/>
              </p:cNvSpPr>
              <p:nvPr/>
            </p:nvSpPr>
            <p:spPr bwMode="auto">
              <a:xfrm>
                <a:off x="3700" y="1472"/>
                <a:ext cx="62" cy="10"/>
              </a:xfrm>
              <a:custGeom>
                <a:avLst/>
                <a:gdLst/>
                <a:ahLst/>
                <a:cxnLst>
                  <a:cxn ang="0">
                    <a:pos x="62" y="6"/>
                  </a:cxn>
                  <a:cxn ang="0">
                    <a:pos x="38" y="0"/>
                  </a:cxn>
                  <a:cxn ang="0">
                    <a:pos x="0" y="4"/>
                  </a:cxn>
                  <a:cxn ang="0">
                    <a:pos x="22" y="10"/>
                  </a:cxn>
                  <a:cxn ang="0">
                    <a:pos x="62" y="6"/>
                  </a:cxn>
                </a:cxnLst>
                <a:rect l="0" t="0" r="r" b="b"/>
                <a:pathLst>
                  <a:path w="62" h="10">
                    <a:moveTo>
                      <a:pt x="62" y="6"/>
                    </a:moveTo>
                    <a:lnTo>
                      <a:pt x="38" y="0"/>
                    </a:lnTo>
                    <a:lnTo>
                      <a:pt x="0" y="4"/>
                    </a:lnTo>
                    <a:lnTo>
                      <a:pt x="22" y="10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007211"/>
              </a:solidFill>
              <a:ln w="0">
                <a:solidFill>
                  <a:srgbClr val="00721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04" name="Freeform 6780"/>
              <p:cNvSpPr>
                <a:spLocks/>
              </p:cNvSpPr>
              <p:nvPr/>
            </p:nvSpPr>
            <p:spPr bwMode="auto">
              <a:xfrm>
                <a:off x="3700" y="1472"/>
                <a:ext cx="62" cy="10"/>
              </a:xfrm>
              <a:custGeom>
                <a:avLst/>
                <a:gdLst/>
                <a:ahLst/>
                <a:cxnLst>
                  <a:cxn ang="0">
                    <a:pos x="62" y="6"/>
                  </a:cxn>
                  <a:cxn ang="0">
                    <a:pos x="38" y="0"/>
                  </a:cxn>
                  <a:cxn ang="0">
                    <a:pos x="0" y="4"/>
                  </a:cxn>
                  <a:cxn ang="0">
                    <a:pos x="22" y="10"/>
                  </a:cxn>
                  <a:cxn ang="0">
                    <a:pos x="62" y="6"/>
                  </a:cxn>
                </a:cxnLst>
                <a:rect l="0" t="0" r="r" b="b"/>
                <a:pathLst>
                  <a:path w="62" h="10">
                    <a:moveTo>
                      <a:pt x="62" y="6"/>
                    </a:moveTo>
                    <a:lnTo>
                      <a:pt x="38" y="0"/>
                    </a:lnTo>
                    <a:lnTo>
                      <a:pt x="0" y="4"/>
                    </a:lnTo>
                    <a:lnTo>
                      <a:pt x="22" y="10"/>
                    </a:lnTo>
                    <a:lnTo>
                      <a:pt x="62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05" name="Freeform 6781"/>
              <p:cNvSpPr>
                <a:spLocks/>
              </p:cNvSpPr>
              <p:nvPr/>
            </p:nvSpPr>
            <p:spPr bwMode="auto">
              <a:xfrm>
                <a:off x="3662" y="1476"/>
                <a:ext cx="60" cy="12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38" y="0"/>
                  </a:cxn>
                  <a:cxn ang="0">
                    <a:pos x="0" y="6"/>
                  </a:cxn>
                  <a:cxn ang="0">
                    <a:pos x="22" y="12"/>
                  </a:cxn>
                  <a:cxn ang="0">
                    <a:pos x="60" y="6"/>
                  </a:cxn>
                </a:cxnLst>
                <a:rect l="0" t="0" r="r" b="b"/>
                <a:pathLst>
                  <a:path w="60" h="12">
                    <a:moveTo>
                      <a:pt x="60" y="6"/>
                    </a:moveTo>
                    <a:lnTo>
                      <a:pt x="38" y="0"/>
                    </a:lnTo>
                    <a:lnTo>
                      <a:pt x="0" y="6"/>
                    </a:lnTo>
                    <a:lnTo>
                      <a:pt x="22" y="12"/>
                    </a:lnTo>
                    <a:lnTo>
                      <a:pt x="60" y="6"/>
                    </a:lnTo>
                    <a:close/>
                  </a:path>
                </a:pathLst>
              </a:custGeom>
              <a:solidFill>
                <a:srgbClr val="006E27"/>
              </a:solidFill>
              <a:ln w="0">
                <a:solidFill>
                  <a:srgbClr val="006E2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06" name="Freeform 6782"/>
              <p:cNvSpPr>
                <a:spLocks/>
              </p:cNvSpPr>
              <p:nvPr/>
            </p:nvSpPr>
            <p:spPr bwMode="auto">
              <a:xfrm>
                <a:off x="3662" y="1476"/>
                <a:ext cx="60" cy="12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38" y="0"/>
                  </a:cxn>
                  <a:cxn ang="0">
                    <a:pos x="0" y="6"/>
                  </a:cxn>
                  <a:cxn ang="0">
                    <a:pos x="22" y="12"/>
                  </a:cxn>
                  <a:cxn ang="0">
                    <a:pos x="60" y="6"/>
                  </a:cxn>
                </a:cxnLst>
                <a:rect l="0" t="0" r="r" b="b"/>
                <a:pathLst>
                  <a:path w="60" h="12">
                    <a:moveTo>
                      <a:pt x="60" y="6"/>
                    </a:moveTo>
                    <a:lnTo>
                      <a:pt x="38" y="0"/>
                    </a:lnTo>
                    <a:lnTo>
                      <a:pt x="0" y="6"/>
                    </a:lnTo>
                    <a:lnTo>
                      <a:pt x="22" y="12"/>
                    </a:lnTo>
                    <a:lnTo>
                      <a:pt x="60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07" name="Freeform 6783"/>
              <p:cNvSpPr>
                <a:spLocks/>
              </p:cNvSpPr>
              <p:nvPr/>
            </p:nvSpPr>
            <p:spPr bwMode="auto">
              <a:xfrm>
                <a:off x="4660" y="1312"/>
                <a:ext cx="46" cy="8"/>
              </a:xfrm>
              <a:custGeom>
                <a:avLst/>
                <a:gdLst/>
                <a:ahLst/>
                <a:cxnLst>
                  <a:cxn ang="0">
                    <a:pos x="46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6" y="4"/>
                  </a:cxn>
                </a:cxnLst>
                <a:rect l="0" t="0" r="r" b="b"/>
                <a:pathLst>
                  <a:path w="46" h="8">
                    <a:moveTo>
                      <a:pt x="46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6" y="4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08" name="Freeform 6784"/>
              <p:cNvSpPr>
                <a:spLocks/>
              </p:cNvSpPr>
              <p:nvPr/>
            </p:nvSpPr>
            <p:spPr bwMode="auto">
              <a:xfrm>
                <a:off x="4660" y="1312"/>
                <a:ext cx="46" cy="8"/>
              </a:xfrm>
              <a:custGeom>
                <a:avLst/>
                <a:gdLst/>
                <a:ahLst/>
                <a:cxnLst>
                  <a:cxn ang="0">
                    <a:pos x="46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6" y="4"/>
                  </a:cxn>
                </a:cxnLst>
                <a:rect l="0" t="0" r="r" b="b"/>
                <a:pathLst>
                  <a:path w="46" h="8">
                    <a:moveTo>
                      <a:pt x="46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09" name="Freeform 6785"/>
              <p:cNvSpPr>
                <a:spLocks/>
              </p:cNvSpPr>
              <p:nvPr/>
            </p:nvSpPr>
            <p:spPr bwMode="auto">
              <a:xfrm>
                <a:off x="4638" y="1316"/>
                <a:ext cx="46" cy="8"/>
              </a:xfrm>
              <a:custGeom>
                <a:avLst/>
                <a:gdLst/>
                <a:ahLst/>
                <a:cxnLst>
                  <a:cxn ang="0">
                    <a:pos x="46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6" y="4"/>
                  </a:cxn>
                </a:cxnLst>
                <a:rect l="0" t="0" r="r" b="b"/>
                <a:pathLst>
                  <a:path w="46" h="8">
                    <a:moveTo>
                      <a:pt x="46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6" y="4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10" name="Freeform 6786"/>
              <p:cNvSpPr>
                <a:spLocks/>
              </p:cNvSpPr>
              <p:nvPr/>
            </p:nvSpPr>
            <p:spPr bwMode="auto">
              <a:xfrm>
                <a:off x="4638" y="1316"/>
                <a:ext cx="46" cy="8"/>
              </a:xfrm>
              <a:custGeom>
                <a:avLst/>
                <a:gdLst/>
                <a:ahLst/>
                <a:cxnLst>
                  <a:cxn ang="0">
                    <a:pos x="46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6" y="4"/>
                  </a:cxn>
                </a:cxnLst>
                <a:rect l="0" t="0" r="r" b="b"/>
                <a:pathLst>
                  <a:path w="46" h="8">
                    <a:moveTo>
                      <a:pt x="46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11" name="Freeform 6787"/>
              <p:cNvSpPr>
                <a:spLocks/>
              </p:cNvSpPr>
              <p:nvPr/>
            </p:nvSpPr>
            <p:spPr bwMode="auto">
              <a:xfrm>
                <a:off x="4614" y="1320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12" name="Freeform 6788"/>
              <p:cNvSpPr>
                <a:spLocks/>
              </p:cNvSpPr>
              <p:nvPr/>
            </p:nvSpPr>
            <p:spPr bwMode="auto">
              <a:xfrm>
                <a:off x="4614" y="1320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13" name="Freeform 6789"/>
              <p:cNvSpPr>
                <a:spLocks/>
              </p:cNvSpPr>
              <p:nvPr/>
            </p:nvSpPr>
            <p:spPr bwMode="auto">
              <a:xfrm>
                <a:off x="4592" y="1324"/>
                <a:ext cx="46" cy="8"/>
              </a:xfrm>
              <a:custGeom>
                <a:avLst/>
                <a:gdLst/>
                <a:ahLst/>
                <a:cxnLst>
                  <a:cxn ang="0">
                    <a:pos x="46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6" y="4"/>
                  </a:cxn>
                </a:cxnLst>
                <a:rect l="0" t="0" r="r" b="b"/>
                <a:pathLst>
                  <a:path w="46" h="8">
                    <a:moveTo>
                      <a:pt x="46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6" y="4"/>
                    </a:lnTo>
                    <a:close/>
                  </a:path>
                </a:pathLst>
              </a:custGeom>
              <a:solidFill>
                <a:srgbClr val="006E27"/>
              </a:solidFill>
              <a:ln w="0">
                <a:solidFill>
                  <a:srgbClr val="006E2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14" name="Freeform 6790"/>
              <p:cNvSpPr>
                <a:spLocks/>
              </p:cNvSpPr>
              <p:nvPr/>
            </p:nvSpPr>
            <p:spPr bwMode="auto">
              <a:xfrm>
                <a:off x="4592" y="1324"/>
                <a:ext cx="46" cy="8"/>
              </a:xfrm>
              <a:custGeom>
                <a:avLst/>
                <a:gdLst/>
                <a:ahLst/>
                <a:cxnLst>
                  <a:cxn ang="0">
                    <a:pos x="46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6" y="4"/>
                  </a:cxn>
                </a:cxnLst>
                <a:rect l="0" t="0" r="r" b="b"/>
                <a:pathLst>
                  <a:path w="46" h="8">
                    <a:moveTo>
                      <a:pt x="46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15" name="Freeform 6791"/>
              <p:cNvSpPr>
                <a:spLocks/>
              </p:cNvSpPr>
              <p:nvPr/>
            </p:nvSpPr>
            <p:spPr bwMode="auto">
              <a:xfrm>
                <a:off x="4568" y="1328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006D25"/>
              </a:solidFill>
              <a:ln w="0">
                <a:solidFill>
                  <a:srgbClr val="006D2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16" name="Freeform 6792"/>
              <p:cNvSpPr>
                <a:spLocks/>
              </p:cNvSpPr>
              <p:nvPr/>
            </p:nvSpPr>
            <p:spPr bwMode="auto">
              <a:xfrm>
                <a:off x="4568" y="1328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17" name="Freeform 6793"/>
              <p:cNvSpPr>
                <a:spLocks/>
              </p:cNvSpPr>
              <p:nvPr/>
            </p:nvSpPr>
            <p:spPr bwMode="auto">
              <a:xfrm>
                <a:off x="4544" y="1332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006D23"/>
              </a:solidFill>
              <a:ln w="0">
                <a:solidFill>
                  <a:srgbClr val="006D2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18" name="Freeform 6794"/>
              <p:cNvSpPr>
                <a:spLocks/>
              </p:cNvSpPr>
              <p:nvPr/>
            </p:nvSpPr>
            <p:spPr bwMode="auto">
              <a:xfrm>
                <a:off x="4544" y="1332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19" name="Freeform 6795"/>
              <p:cNvSpPr>
                <a:spLocks/>
              </p:cNvSpPr>
              <p:nvPr/>
            </p:nvSpPr>
            <p:spPr bwMode="auto">
              <a:xfrm>
                <a:off x="4520" y="1336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006D21"/>
              </a:solidFill>
              <a:ln w="0">
                <a:solidFill>
                  <a:srgbClr val="006D2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20" name="Freeform 6796"/>
              <p:cNvSpPr>
                <a:spLocks/>
              </p:cNvSpPr>
              <p:nvPr/>
            </p:nvSpPr>
            <p:spPr bwMode="auto">
              <a:xfrm>
                <a:off x="4520" y="1336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21" name="Freeform 6797"/>
              <p:cNvSpPr>
                <a:spLocks/>
              </p:cNvSpPr>
              <p:nvPr/>
            </p:nvSpPr>
            <p:spPr bwMode="auto">
              <a:xfrm>
                <a:off x="4496" y="1340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006C1E"/>
              </a:solidFill>
              <a:ln w="0">
                <a:solidFill>
                  <a:srgbClr val="006C1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22" name="Freeform 6798"/>
              <p:cNvSpPr>
                <a:spLocks/>
              </p:cNvSpPr>
              <p:nvPr/>
            </p:nvSpPr>
            <p:spPr bwMode="auto">
              <a:xfrm>
                <a:off x="4496" y="1340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23" name="Freeform 6799"/>
              <p:cNvSpPr>
                <a:spLocks/>
              </p:cNvSpPr>
              <p:nvPr/>
            </p:nvSpPr>
            <p:spPr bwMode="auto">
              <a:xfrm>
                <a:off x="4470" y="1344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24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24" y="8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006C1B"/>
              </a:solidFill>
              <a:ln w="0">
                <a:solidFill>
                  <a:srgbClr val="006C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24" name="Freeform 6800"/>
              <p:cNvSpPr>
                <a:spLocks/>
              </p:cNvSpPr>
              <p:nvPr/>
            </p:nvSpPr>
            <p:spPr bwMode="auto">
              <a:xfrm>
                <a:off x="4470" y="1344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24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24" y="8"/>
                    </a:lnTo>
                    <a:lnTo>
                      <a:pt x="5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25" name="Freeform 6801"/>
              <p:cNvSpPr>
                <a:spLocks/>
              </p:cNvSpPr>
              <p:nvPr/>
            </p:nvSpPr>
            <p:spPr bwMode="auto">
              <a:xfrm>
                <a:off x="4444" y="1346"/>
                <a:ext cx="50" cy="8"/>
              </a:xfrm>
              <a:custGeom>
                <a:avLst/>
                <a:gdLst/>
                <a:ahLst/>
                <a:cxnLst>
                  <a:cxn ang="0">
                    <a:pos x="50" y="6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0" y="6"/>
                  </a:cxn>
                </a:cxnLst>
                <a:rect l="0" t="0" r="r" b="b"/>
                <a:pathLst>
                  <a:path w="50" h="8">
                    <a:moveTo>
                      <a:pt x="50" y="6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0" y="6"/>
                    </a:lnTo>
                    <a:close/>
                  </a:path>
                </a:pathLst>
              </a:custGeom>
              <a:solidFill>
                <a:srgbClr val="006B19"/>
              </a:solidFill>
              <a:ln w="0">
                <a:solidFill>
                  <a:srgbClr val="006B1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26" name="Freeform 6802"/>
              <p:cNvSpPr>
                <a:spLocks/>
              </p:cNvSpPr>
              <p:nvPr/>
            </p:nvSpPr>
            <p:spPr bwMode="auto">
              <a:xfrm>
                <a:off x="4444" y="1346"/>
                <a:ext cx="50" cy="8"/>
              </a:xfrm>
              <a:custGeom>
                <a:avLst/>
                <a:gdLst/>
                <a:ahLst/>
                <a:cxnLst>
                  <a:cxn ang="0">
                    <a:pos x="50" y="6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0" y="6"/>
                  </a:cxn>
                </a:cxnLst>
                <a:rect l="0" t="0" r="r" b="b"/>
                <a:pathLst>
                  <a:path w="50" h="8">
                    <a:moveTo>
                      <a:pt x="50" y="6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0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27" name="Freeform 6803"/>
              <p:cNvSpPr>
                <a:spLocks/>
              </p:cNvSpPr>
              <p:nvPr/>
            </p:nvSpPr>
            <p:spPr bwMode="auto">
              <a:xfrm>
                <a:off x="4420" y="1350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006A17"/>
              </a:solidFill>
              <a:ln w="0">
                <a:solidFill>
                  <a:srgbClr val="006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28" name="Freeform 6804"/>
              <p:cNvSpPr>
                <a:spLocks/>
              </p:cNvSpPr>
              <p:nvPr/>
            </p:nvSpPr>
            <p:spPr bwMode="auto">
              <a:xfrm>
                <a:off x="4420" y="1350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5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29" name="Freeform 6805"/>
              <p:cNvSpPr>
                <a:spLocks/>
              </p:cNvSpPr>
              <p:nvPr/>
            </p:nvSpPr>
            <p:spPr bwMode="auto">
              <a:xfrm>
                <a:off x="4392" y="1354"/>
                <a:ext cx="52" cy="6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8" y="0"/>
                  </a:cxn>
                  <a:cxn ang="0">
                    <a:pos x="0" y="2"/>
                  </a:cxn>
                  <a:cxn ang="0">
                    <a:pos x="26" y="6"/>
                  </a:cxn>
                  <a:cxn ang="0">
                    <a:pos x="52" y="4"/>
                  </a:cxn>
                </a:cxnLst>
                <a:rect l="0" t="0" r="r" b="b"/>
                <a:pathLst>
                  <a:path w="52" h="6">
                    <a:moveTo>
                      <a:pt x="52" y="4"/>
                    </a:moveTo>
                    <a:lnTo>
                      <a:pt x="28" y="0"/>
                    </a:lnTo>
                    <a:lnTo>
                      <a:pt x="0" y="2"/>
                    </a:lnTo>
                    <a:lnTo>
                      <a:pt x="26" y="6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915"/>
              </a:solidFill>
              <a:ln w="0">
                <a:solidFill>
                  <a:srgbClr val="00691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30" name="Freeform 6806"/>
              <p:cNvSpPr>
                <a:spLocks/>
              </p:cNvSpPr>
              <p:nvPr/>
            </p:nvSpPr>
            <p:spPr bwMode="auto">
              <a:xfrm>
                <a:off x="4392" y="1354"/>
                <a:ext cx="52" cy="6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8" y="0"/>
                  </a:cxn>
                  <a:cxn ang="0">
                    <a:pos x="0" y="2"/>
                  </a:cxn>
                  <a:cxn ang="0">
                    <a:pos x="26" y="6"/>
                  </a:cxn>
                  <a:cxn ang="0">
                    <a:pos x="52" y="4"/>
                  </a:cxn>
                </a:cxnLst>
                <a:rect l="0" t="0" r="r" b="b"/>
                <a:pathLst>
                  <a:path w="52" h="6">
                    <a:moveTo>
                      <a:pt x="52" y="4"/>
                    </a:moveTo>
                    <a:lnTo>
                      <a:pt x="28" y="0"/>
                    </a:lnTo>
                    <a:lnTo>
                      <a:pt x="0" y="2"/>
                    </a:lnTo>
                    <a:lnTo>
                      <a:pt x="26" y="6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31" name="Freeform 6807"/>
              <p:cNvSpPr>
                <a:spLocks/>
              </p:cNvSpPr>
              <p:nvPr/>
            </p:nvSpPr>
            <p:spPr bwMode="auto">
              <a:xfrm>
                <a:off x="4366" y="1356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815"/>
              </a:solidFill>
              <a:ln w="0">
                <a:solidFill>
                  <a:srgbClr val="00681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32" name="Freeform 6808"/>
              <p:cNvSpPr>
                <a:spLocks/>
              </p:cNvSpPr>
              <p:nvPr/>
            </p:nvSpPr>
            <p:spPr bwMode="auto">
              <a:xfrm>
                <a:off x="4366" y="1356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33" name="Freeform 6809"/>
              <p:cNvSpPr>
                <a:spLocks/>
              </p:cNvSpPr>
              <p:nvPr/>
            </p:nvSpPr>
            <p:spPr bwMode="auto">
              <a:xfrm>
                <a:off x="4340" y="1360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006816"/>
              </a:solidFill>
              <a:ln w="0">
                <a:solidFill>
                  <a:srgbClr val="00681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34" name="Freeform 6810"/>
              <p:cNvSpPr>
                <a:spLocks/>
              </p:cNvSpPr>
              <p:nvPr/>
            </p:nvSpPr>
            <p:spPr bwMode="auto">
              <a:xfrm>
                <a:off x="4340" y="1360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5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35" name="Freeform 6811"/>
              <p:cNvSpPr>
                <a:spLocks/>
              </p:cNvSpPr>
              <p:nvPr/>
            </p:nvSpPr>
            <p:spPr bwMode="auto">
              <a:xfrm>
                <a:off x="4312" y="1364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718"/>
              </a:solidFill>
              <a:ln w="0">
                <a:solidFill>
                  <a:srgbClr val="00671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36" name="Freeform 6812"/>
              <p:cNvSpPr>
                <a:spLocks/>
              </p:cNvSpPr>
              <p:nvPr/>
            </p:nvSpPr>
            <p:spPr bwMode="auto">
              <a:xfrm>
                <a:off x="4312" y="1364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37" name="Freeform 6813"/>
              <p:cNvSpPr>
                <a:spLocks/>
              </p:cNvSpPr>
              <p:nvPr/>
            </p:nvSpPr>
            <p:spPr bwMode="auto">
              <a:xfrm>
                <a:off x="4284" y="1368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61B"/>
              </a:solidFill>
              <a:ln w="0">
                <a:solidFill>
                  <a:srgbClr val="0066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38" name="Freeform 6814"/>
              <p:cNvSpPr>
                <a:spLocks/>
              </p:cNvSpPr>
              <p:nvPr/>
            </p:nvSpPr>
            <p:spPr bwMode="auto">
              <a:xfrm>
                <a:off x="4284" y="1368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39" name="Freeform 6815"/>
              <p:cNvSpPr>
                <a:spLocks/>
              </p:cNvSpPr>
              <p:nvPr/>
            </p:nvSpPr>
            <p:spPr bwMode="auto">
              <a:xfrm>
                <a:off x="4254" y="1372"/>
                <a:ext cx="54" cy="8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30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4" y="4"/>
                  </a:cxn>
                </a:cxnLst>
                <a:rect l="0" t="0" r="r" b="b"/>
                <a:pathLst>
                  <a:path w="54" h="8">
                    <a:moveTo>
                      <a:pt x="54" y="4"/>
                    </a:moveTo>
                    <a:lnTo>
                      <a:pt x="30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520"/>
              </a:solidFill>
              <a:ln w="0">
                <a:solidFill>
                  <a:srgbClr val="00652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40" name="Freeform 6816"/>
              <p:cNvSpPr>
                <a:spLocks/>
              </p:cNvSpPr>
              <p:nvPr/>
            </p:nvSpPr>
            <p:spPr bwMode="auto">
              <a:xfrm>
                <a:off x="4254" y="1372"/>
                <a:ext cx="54" cy="8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30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4" y="4"/>
                  </a:cxn>
                </a:cxnLst>
                <a:rect l="0" t="0" r="r" b="b"/>
                <a:pathLst>
                  <a:path w="54" h="8">
                    <a:moveTo>
                      <a:pt x="54" y="4"/>
                    </a:moveTo>
                    <a:lnTo>
                      <a:pt x="30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41" name="Freeform 6817"/>
              <p:cNvSpPr>
                <a:spLocks/>
              </p:cNvSpPr>
              <p:nvPr/>
            </p:nvSpPr>
            <p:spPr bwMode="auto">
              <a:xfrm>
                <a:off x="4226" y="1376"/>
                <a:ext cx="54" cy="10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8" y="0"/>
                  </a:cxn>
                  <a:cxn ang="0">
                    <a:pos x="0" y="6"/>
                  </a:cxn>
                  <a:cxn ang="0">
                    <a:pos x="24" y="10"/>
                  </a:cxn>
                  <a:cxn ang="0">
                    <a:pos x="54" y="4"/>
                  </a:cxn>
                </a:cxnLst>
                <a:rect l="0" t="0" r="r" b="b"/>
                <a:pathLst>
                  <a:path w="54" h="10">
                    <a:moveTo>
                      <a:pt x="54" y="4"/>
                    </a:moveTo>
                    <a:lnTo>
                      <a:pt x="28" y="0"/>
                    </a:lnTo>
                    <a:lnTo>
                      <a:pt x="0" y="6"/>
                    </a:lnTo>
                    <a:lnTo>
                      <a:pt x="24" y="10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525"/>
              </a:solidFill>
              <a:ln w="0">
                <a:solidFill>
                  <a:srgbClr val="00652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42" name="Freeform 6818"/>
              <p:cNvSpPr>
                <a:spLocks/>
              </p:cNvSpPr>
              <p:nvPr/>
            </p:nvSpPr>
            <p:spPr bwMode="auto">
              <a:xfrm>
                <a:off x="4226" y="1376"/>
                <a:ext cx="54" cy="10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8" y="0"/>
                  </a:cxn>
                  <a:cxn ang="0">
                    <a:pos x="0" y="6"/>
                  </a:cxn>
                  <a:cxn ang="0">
                    <a:pos x="24" y="10"/>
                  </a:cxn>
                  <a:cxn ang="0">
                    <a:pos x="54" y="4"/>
                  </a:cxn>
                </a:cxnLst>
                <a:rect l="0" t="0" r="r" b="b"/>
                <a:pathLst>
                  <a:path w="54" h="10">
                    <a:moveTo>
                      <a:pt x="54" y="4"/>
                    </a:moveTo>
                    <a:lnTo>
                      <a:pt x="28" y="0"/>
                    </a:lnTo>
                    <a:lnTo>
                      <a:pt x="0" y="6"/>
                    </a:lnTo>
                    <a:lnTo>
                      <a:pt x="24" y="10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43" name="Freeform 6819"/>
              <p:cNvSpPr>
                <a:spLocks/>
              </p:cNvSpPr>
              <p:nvPr/>
            </p:nvSpPr>
            <p:spPr bwMode="auto">
              <a:xfrm>
                <a:off x="4196" y="1382"/>
                <a:ext cx="54" cy="10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24" y="10"/>
                  </a:cxn>
                  <a:cxn ang="0">
                    <a:pos x="54" y="4"/>
                  </a:cxn>
                </a:cxnLst>
                <a:rect l="0" t="0" r="r" b="b"/>
                <a:pathLst>
                  <a:path w="54" h="10">
                    <a:moveTo>
                      <a:pt x="54" y="4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24" y="10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52C"/>
              </a:solidFill>
              <a:ln w="0">
                <a:solidFill>
                  <a:srgbClr val="0065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44" name="Freeform 6820"/>
              <p:cNvSpPr>
                <a:spLocks/>
              </p:cNvSpPr>
              <p:nvPr/>
            </p:nvSpPr>
            <p:spPr bwMode="auto">
              <a:xfrm>
                <a:off x="4196" y="1382"/>
                <a:ext cx="54" cy="10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24" y="10"/>
                  </a:cxn>
                  <a:cxn ang="0">
                    <a:pos x="54" y="4"/>
                  </a:cxn>
                </a:cxnLst>
                <a:rect l="0" t="0" r="r" b="b"/>
                <a:pathLst>
                  <a:path w="54" h="10">
                    <a:moveTo>
                      <a:pt x="54" y="4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24" y="10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45" name="Freeform 6821"/>
              <p:cNvSpPr>
                <a:spLocks/>
              </p:cNvSpPr>
              <p:nvPr/>
            </p:nvSpPr>
            <p:spPr bwMode="auto">
              <a:xfrm>
                <a:off x="4166" y="1388"/>
                <a:ext cx="54" cy="10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24" y="10"/>
                  </a:cxn>
                  <a:cxn ang="0">
                    <a:pos x="54" y="4"/>
                  </a:cxn>
                </a:cxnLst>
                <a:rect l="0" t="0" r="r" b="b"/>
                <a:pathLst>
                  <a:path w="54" h="10">
                    <a:moveTo>
                      <a:pt x="54" y="4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24" y="10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532"/>
              </a:solidFill>
              <a:ln w="0">
                <a:solidFill>
                  <a:srgbClr val="00653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46" name="Freeform 6822"/>
              <p:cNvSpPr>
                <a:spLocks/>
              </p:cNvSpPr>
              <p:nvPr/>
            </p:nvSpPr>
            <p:spPr bwMode="auto">
              <a:xfrm>
                <a:off x="4166" y="1388"/>
                <a:ext cx="54" cy="10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24" y="10"/>
                  </a:cxn>
                  <a:cxn ang="0">
                    <a:pos x="54" y="4"/>
                  </a:cxn>
                </a:cxnLst>
                <a:rect l="0" t="0" r="r" b="b"/>
                <a:pathLst>
                  <a:path w="54" h="10">
                    <a:moveTo>
                      <a:pt x="54" y="4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24" y="10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47" name="Freeform 6823"/>
              <p:cNvSpPr>
                <a:spLocks/>
              </p:cNvSpPr>
              <p:nvPr/>
            </p:nvSpPr>
            <p:spPr bwMode="auto">
              <a:xfrm>
                <a:off x="4136" y="1394"/>
                <a:ext cx="54" cy="12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30" y="0"/>
                  </a:cxn>
                  <a:cxn ang="0">
                    <a:pos x="0" y="8"/>
                  </a:cxn>
                  <a:cxn ang="0">
                    <a:pos x="24" y="12"/>
                  </a:cxn>
                  <a:cxn ang="0">
                    <a:pos x="54" y="4"/>
                  </a:cxn>
                </a:cxnLst>
                <a:rect l="0" t="0" r="r" b="b"/>
                <a:pathLst>
                  <a:path w="54" h="12">
                    <a:moveTo>
                      <a:pt x="54" y="4"/>
                    </a:moveTo>
                    <a:lnTo>
                      <a:pt x="30" y="0"/>
                    </a:lnTo>
                    <a:lnTo>
                      <a:pt x="0" y="8"/>
                    </a:lnTo>
                    <a:lnTo>
                      <a:pt x="24" y="12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539"/>
              </a:solidFill>
              <a:ln w="0">
                <a:solidFill>
                  <a:srgbClr val="00653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48" name="Freeform 6824"/>
              <p:cNvSpPr>
                <a:spLocks/>
              </p:cNvSpPr>
              <p:nvPr/>
            </p:nvSpPr>
            <p:spPr bwMode="auto">
              <a:xfrm>
                <a:off x="4136" y="1394"/>
                <a:ext cx="54" cy="12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30" y="0"/>
                  </a:cxn>
                  <a:cxn ang="0">
                    <a:pos x="0" y="8"/>
                  </a:cxn>
                  <a:cxn ang="0">
                    <a:pos x="24" y="12"/>
                  </a:cxn>
                  <a:cxn ang="0">
                    <a:pos x="54" y="4"/>
                  </a:cxn>
                </a:cxnLst>
                <a:rect l="0" t="0" r="r" b="b"/>
                <a:pathLst>
                  <a:path w="54" h="12">
                    <a:moveTo>
                      <a:pt x="54" y="4"/>
                    </a:moveTo>
                    <a:lnTo>
                      <a:pt x="30" y="0"/>
                    </a:lnTo>
                    <a:lnTo>
                      <a:pt x="0" y="8"/>
                    </a:lnTo>
                    <a:lnTo>
                      <a:pt x="24" y="12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49" name="Freeform 6825"/>
              <p:cNvSpPr>
                <a:spLocks/>
              </p:cNvSpPr>
              <p:nvPr/>
            </p:nvSpPr>
            <p:spPr bwMode="auto">
              <a:xfrm>
                <a:off x="4106" y="1402"/>
                <a:ext cx="54" cy="12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30" y="0"/>
                  </a:cxn>
                  <a:cxn ang="0">
                    <a:pos x="0" y="8"/>
                  </a:cxn>
                  <a:cxn ang="0">
                    <a:pos x="24" y="12"/>
                  </a:cxn>
                  <a:cxn ang="0">
                    <a:pos x="54" y="4"/>
                  </a:cxn>
                </a:cxnLst>
                <a:rect l="0" t="0" r="r" b="b"/>
                <a:pathLst>
                  <a:path w="54" h="12">
                    <a:moveTo>
                      <a:pt x="54" y="4"/>
                    </a:moveTo>
                    <a:lnTo>
                      <a:pt x="30" y="0"/>
                    </a:lnTo>
                    <a:lnTo>
                      <a:pt x="0" y="8"/>
                    </a:lnTo>
                    <a:lnTo>
                      <a:pt x="24" y="12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540"/>
              </a:solidFill>
              <a:ln w="0">
                <a:solidFill>
                  <a:srgbClr val="00654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50" name="Freeform 6826"/>
              <p:cNvSpPr>
                <a:spLocks/>
              </p:cNvSpPr>
              <p:nvPr/>
            </p:nvSpPr>
            <p:spPr bwMode="auto">
              <a:xfrm>
                <a:off x="4106" y="1402"/>
                <a:ext cx="54" cy="12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30" y="0"/>
                  </a:cxn>
                  <a:cxn ang="0">
                    <a:pos x="0" y="8"/>
                  </a:cxn>
                  <a:cxn ang="0">
                    <a:pos x="24" y="12"/>
                  </a:cxn>
                  <a:cxn ang="0">
                    <a:pos x="54" y="4"/>
                  </a:cxn>
                </a:cxnLst>
                <a:rect l="0" t="0" r="r" b="b"/>
                <a:pathLst>
                  <a:path w="54" h="12">
                    <a:moveTo>
                      <a:pt x="54" y="4"/>
                    </a:moveTo>
                    <a:lnTo>
                      <a:pt x="30" y="0"/>
                    </a:lnTo>
                    <a:lnTo>
                      <a:pt x="0" y="8"/>
                    </a:lnTo>
                    <a:lnTo>
                      <a:pt x="24" y="12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51" name="Freeform 6827"/>
              <p:cNvSpPr>
                <a:spLocks/>
              </p:cNvSpPr>
              <p:nvPr/>
            </p:nvSpPr>
            <p:spPr bwMode="auto">
              <a:xfrm>
                <a:off x="4074" y="1410"/>
                <a:ext cx="56" cy="14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32" y="0"/>
                  </a:cxn>
                  <a:cxn ang="0">
                    <a:pos x="0" y="10"/>
                  </a:cxn>
                  <a:cxn ang="0">
                    <a:pos x="24" y="14"/>
                  </a:cxn>
                  <a:cxn ang="0">
                    <a:pos x="56" y="4"/>
                  </a:cxn>
                </a:cxnLst>
                <a:rect l="0" t="0" r="r" b="b"/>
                <a:pathLst>
                  <a:path w="56" h="14">
                    <a:moveTo>
                      <a:pt x="56" y="4"/>
                    </a:moveTo>
                    <a:lnTo>
                      <a:pt x="32" y="0"/>
                    </a:lnTo>
                    <a:lnTo>
                      <a:pt x="0" y="10"/>
                    </a:lnTo>
                    <a:lnTo>
                      <a:pt x="24" y="14"/>
                    </a:lnTo>
                    <a:lnTo>
                      <a:pt x="56" y="4"/>
                    </a:lnTo>
                    <a:close/>
                  </a:path>
                </a:pathLst>
              </a:custGeom>
              <a:solidFill>
                <a:srgbClr val="006745"/>
              </a:solidFill>
              <a:ln w="0">
                <a:solidFill>
                  <a:srgbClr val="00674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52" name="Freeform 6828"/>
              <p:cNvSpPr>
                <a:spLocks/>
              </p:cNvSpPr>
              <p:nvPr/>
            </p:nvSpPr>
            <p:spPr bwMode="auto">
              <a:xfrm>
                <a:off x="4074" y="1410"/>
                <a:ext cx="56" cy="14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32" y="0"/>
                  </a:cxn>
                  <a:cxn ang="0">
                    <a:pos x="0" y="10"/>
                  </a:cxn>
                  <a:cxn ang="0">
                    <a:pos x="24" y="14"/>
                  </a:cxn>
                  <a:cxn ang="0">
                    <a:pos x="56" y="4"/>
                  </a:cxn>
                </a:cxnLst>
                <a:rect l="0" t="0" r="r" b="b"/>
                <a:pathLst>
                  <a:path w="56" h="14">
                    <a:moveTo>
                      <a:pt x="56" y="4"/>
                    </a:moveTo>
                    <a:lnTo>
                      <a:pt x="32" y="0"/>
                    </a:lnTo>
                    <a:lnTo>
                      <a:pt x="0" y="10"/>
                    </a:lnTo>
                    <a:lnTo>
                      <a:pt x="24" y="14"/>
                    </a:lnTo>
                    <a:lnTo>
                      <a:pt x="5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53" name="Freeform 6829"/>
              <p:cNvSpPr>
                <a:spLocks/>
              </p:cNvSpPr>
              <p:nvPr/>
            </p:nvSpPr>
            <p:spPr bwMode="auto">
              <a:xfrm>
                <a:off x="4042" y="1420"/>
                <a:ext cx="56" cy="14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32" y="0"/>
                  </a:cxn>
                  <a:cxn ang="0">
                    <a:pos x="0" y="8"/>
                  </a:cxn>
                  <a:cxn ang="0">
                    <a:pos x="24" y="14"/>
                  </a:cxn>
                  <a:cxn ang="0">
                    <a:pos x="56" y="4"/>
                  </a:cxn>
                </a:cxnLst>
                <a:rect l="0" t="0" r="r" b="b"/>
                <a:pathLst>
                  <a:path w="56" h="14">
                    <a:moveTo>
                      <a:pt x="56" y="4"/>
                    </a:moveTo>
                    <a:lnTo>
                      <a:pt x="32" y="0"/>
                    </a:lnTo>
                    <a:lnTo>
                      <a:pt x="0" y="8"/>
                    </a:lnTo>
                    <a:lnTo>
                      <a:pt x="24" y="14"/>
                    </a:lnTo>
                    <a:lnTo>
                      <a:pt x="56" y="4"/>
                    </a:lnTo>
                    <a:close/>
                  </a:path>
                </a:pathLst>
              </a:custGeom>
              <a:solidFill>
                <a:srgbClr val="006849"/>
              </a:solidFill>
              <a:ln w="0">
                <a:solidFill>
                  <a:srgbClr val="00684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54" name="Freeform 6830"/>
              <p:cNvSpPr>
                <a:spLocks/>
              </p:cNvSpPr>
              <p:nvPr/>
            </p:nvSpPr>
            <p:spPr bwMode="auto">
              <a:xfrm>
                <a:off x="4042" y="1420"/>
                <a:ext cx="56" cy="14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32" y="0"/>
                  </a:cxn>
                  <a:cxn ang="0">
                    <a:pos x="0" y="8"/>
                  </a:cxn>
                  <a:cxn ang="0">
                    <a:pos x="24" y="14"/>
                  </a:cxn>
                  <a:cxn ang="0">
                    <a:pos x="56" y="4"/>
                  </a:cxn>
                </a:cxnLst>
                <a:rect l="0" t="0" r="r" b="b"/>
                <a:pathLst>
                  <a:path w="56" h="14">
                    <a:moveTo>
                      <a:pt x="56" y="4"/>
                    </a:moveTo>
                    <a:lnTo>
                      <a:pt x="32" y="0"/>
                    </a:lnTo>
                    <a:lnTo>
                      <a:pt x="0" y="8"/>
                    </a:lnTo>
                    <a:lnTo>
                      <a:pt x="24" y="14"/>
                    </a:lnTo>
                    <a:lnTo>
                      <a:pt x="5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55" name="Freeform 6831"/>
              <p:cNvSpPr>
                <a:spLocks/>
              </p:cNvSpPr>
              <p:nvPr/>
            </p:nvSpPr>
            <p:spPr bwMode="auto">
              <a:xfrm>
                <a:off x="4008" y="1428"/>
                <a:ext cx="58" cy="18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34" y="0"/>
                  </a:cxn>
                  <a:cxn ang="0">
                    <a:pos x="0" y="10"/>
                  </a:cxn>
                  <a:cxn ang="0">
                    <a:pos x="24" y="18"/>
                  </a:cxn>
                  <a:cxn ang="0">
                    <a:pos x="58" y="6"/>
                  </a:cxn>
                </a:cxnLst>
                <a:rect l="0" t="0" r="r" b="b"/>
                <a:pathLst>
                  <a:path w="58" h="18">
                    <a:moveTo>
                      <a:pt x="58" y="6"/>
                    </a:moveTo>
                    <a:lnTo>
                      <a:pt x="34" y="0"/>
                    </a:lnTo>
                    <a:lnTo>
                      <a:pt x="0" y="10"/>
                    </a:lnTo>
                    <a:lnTo>
                      <a:pt x="24" y="18"/>
                    </a:lnTo>
                    <a:lnTo>
                      <a:pt x="58" y="6"/>
                    </a:lnTo>
                    <a:close/>
                  </a:path>
                </a:pathLst>
              </a:custGeom>
              <a:solidFill>
                <a:srgbClr val="006A4B"/>
              </a:solidFill>
              <a:ln w="0">
                <a:solidFill>
                  <a:srgbClr val="006A4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56" name="Freeform 6832"/>
              <p:cNvSpPr>
                <a:spLocks/>
              </p:cNvSpPr>
              <p:nvPr/>
            </p:nvSpPr>
            <p:spPr bwMode="auto">
              <a:xfrm>
                <a:off x="4008" y="1428"/>
                <a:ext cx="58" cy="18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34" y="0"/>
                  </a:cxn>
                  <a:cxn ang="0">
                    <a:pos x="0" y="10"/>
                  </a:cxn>
                  <a:cxn ang="0">
                    <a:pos x="24" y="18"/>
                  </a:cxn>
                  <a:cxn ang="0">
                    <a:pos x="58" y="6"/>
                  </a:cxn>
                </a:cxnLst>
                <a:rect l="0" t="0" r="r" b="b"/>
                <a:pathLst>
                  <a:path w="58" h="18">
                    <a:moveTo>
                      <a:pt x="58" y="6"/>
                    </a:moveTo>
                    <a:lnTo>
                      <a:pt x="34" y="0"/>
                    </a:lnTo>
                    <a:lnTo>
                      <a:pt x="0" y="10"/>
                    </a:lnTo>
                    <a:lnTo>
                      <a:pt x="24" y="18"/>
                    </a:lnTo>
                    <a:lnTo>
                      <a:pt x="58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57" name="Freeform 6833"/>
              <p:cNvSpPr>
                <a:spLocks/>
              </p:cNvSpPr>
              <p:nvPr/>
            </p:nvSpPr>
            <p:spPr bwMode="auto">
              <a:xfrm>
                <a:off x="3976" y="1438"/>
                <a:ext cx="56" cy="18"/>
              </a:xfrm>
              <a:custGeom>
                <a:avLst/>
                <a:gdLst/>
                <a:ahLst/>
                <a:cxnLst>
                  <a:cxn ang="0">
                    <a:pos x="56" y="8"/>
                  </a:cxn>
                  <a:cxn ang="0">
                    <a:pos x="32" y="0"/>
                  </a:cxn>
                  <a:cxn ang="0">
                    <a:pos x="0" y="10"/>
                  </a:cxn>
                  <a:cxn ang="0">
                    <a:pos x="24" y="18"/>
                  </a:cxn>
                  <a:cxn ang="0">
                    <a:pos x="56" y="8"/>
                  </a:cxn>
                </a:cxnLst>
                <a:rect l="0" t="0" r="r" b="b"/>
                <a:pathLst>
                  <a:path w="56" h="18">
                    <a:moveTo>
                      <a:pt x="56" y="8"/>
                    </a:moveTo>
                    <a:lnTo>
                      <a:pt x="32" y="0"/>
                    </a:lnTo>
                    <a:lnTo>
                      <a:pt x="0" y="10"/>
                    </a:lnTo>
                    <a:lnTo>
                      <a:pt x="24" y="18"/>
                    </a:lnTo>
                    <a:lnTo>
                      <a:pt x="56" y="8"/>
                    </a:lnTo>
                    <a:close/>
                  </a:path>
                </a:pathLst>
              </a:custGeom>
              <a:solidFill>
                <a:srgbClr val="006D49"/>
              </a:solidFill>
              <a:ln w="0">
                <a:solidFill>
                  <a:srgbClr val="006D4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58" name="Freeform 6834"/>
              <p:cNvSpPr>
                <a:spLocks/>
              </p:cNvSpPr>
              <p:nvPr/>
            </p:nvSpPr>
            <p:spPr bwMode="auto">
              <a:xfrm>
                <a:off x="3976" y="1438"/>
                <a:ext cx="56" cy="18"/>
              </a:xfrm>
              <a:custGeom>
                <a:avLst/>
                <a:gdLst/>
                <a:ahLst/>
                <a:cxnLst>
                  <a:cxn ang="0">
                    <a:pos x="56" y="8"/>
                  </a:cxn>
                  <a:cxn ang="0">
                    <a:pos x="32" y="0"/>
                  </a:cxn>
                  <a:cxn ang="0">
                    <a:pos x="0" y="10"/>
                  </a:cxn>
                  <a:cxn ang="0">
                    <a:pos x="24" y="18"/>
                  </a:cxn>
                  <a:cxn ang="0">
                    <a:pos x="56" y="8"/>
                  </a:cxn>
                </a:cxnLst>
                <a:rect l="0" t="0" r="r" b="b"/>
                <a:pathLst>
                  <a:path w="56" h="18">
                    <a:moveTo>
                      <a:pt x="56" y="8"/>
                    </a:moveTo>
                    <a:lnTo>
                      <a:pt x="32" y="0"/>
                    </a:lnTo>
                    <a:lnTo>
                      <a:pt x="0" y="10"/>
                    </a:lnTo>
                    <a:lnTo>
                      <a:pt x="24" y="18"/>
                    </a:lnTo>
                    <a:lnTo>
                      <a:pt x="56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59" name="Freeform 6835"/>
              <p:cNvSpPr>
                <a:spLocks/>
              </p:cNvSpPr>
              <p:nvPr/>
            </p:nvSpPr>
            <p:spPr bwMode="auto">
              <a:xfrm>
                <a:off x="3942" y="1448"/>
                <a:ext cx="58" cy="16"/>
              </a:xfrm>
              <a:custGeom>
                <a:avLst/>
                <a:gdLst/>
                <a:ahLst/>
                <a:cxnLst>
                  <a:cxn ang="0">
                    <a:pos x="58" y="8"/>
                  </a:cxn>
                  <a:cxn ang="0">
                    <a:pos x="34" y="0"/>
                  </a:cxn>
                  <a:cxn ang="0">
                    <a:pos x="0" y="10"/>
                  </a:cxn>
                  <a:cxn ang="0">
                    <a:pos x="24" y="16"/>
                  </a:cxn>
                  <a:cxn ang="0">
                    <a:pos x="58" y="8"/>
                  </a:cxn>
                </a:cxnLst>
                <a:rect l="0" t="0" r="r" b="b"/>
                <a:pathLst>
                  <a:path w="58" h="16">
                    <a:moveTo>
                      <a:pt x="58" y="8"/>
                    </a:moveTo>
                    <a:lnTo>
                      <a:pt x="34" y="0"/>
                    </a:lnTo>
                    <a:lnTo>
                      <a:pt x="0" y="10"/>
                    </a:lnTo>
                    <a:lnTo>
                      <a:pt x="24" y="16"/>
                    </a:lnTo>
                    <a:lnTo>
                      <a:pt x="58" y="8"/>
                    </a:lnTo>
                    <a:close/>
                  </a:path>
                </a:pathLst>
              </a:custGeom>
              <a:solidFill>
                <a:srgbClr val="007043"/>
              </a:solidFill>
              <a:ln w="0">
                <a:solidFill>
                  <a:srgbClr val="00704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60" name="Freeform 6836"/>
              <p:cNvSpPr>
                <a:spLocks/>
              </p:cNvSpPr>
              <p:nvPr/>
            </p:nvSpPr>
            <p:spPr bwMode="auto">
              <a:xfrm>
                <a:off x="3942" y="1448"/>
                <a:ext cx="58" cy="16"/>
              </a:xfrm>
              <a:custGeom>
                <a:avLst/>
                <a:gdLst/>
                <a:ahLst/>
                <a:cxnLst>
                  <a:cxn ang="0">
                    <a:pos x="58" y="8"/>
                  </a:cxn>
                  <a:cxn ang="0">
                    <a:pos x="34" y="0"/>
                  </a:cxn>
                  <a:cxn ang="0">
                    <a:pos x="0" y="10"/>
                  </a:cxn>
                  <a:cxn ang="0">
                    <a:pos x="24" y="16"/>
                  </a:cxn>
                  <a:cxn ang="0">
                    <a:pos x="58" y="8"/>
                  </a:cxn>
                </a:cxnLst>
                <a:rect l="0" t="0" r="r" b="b"/>
                <a:pathLst>
                  <a:path w="58" h="16">
                    <a:moveTo>
                      <a:pt x="58" y="8"/>
                    </a:moveTo>
                    <a:lnTo>
                      <a:pt x="34" y="0"/>
                    </a:lnTo>
                    <a:lnTo>
                      <a:pt x="0" y="10"/>
                    </a:lnTo>
                    <a:lnTo>
                      <a:pt x="24" y="16"/>
                    </a:lnTo>
                    <a:lnTo>
                      <a:pt x="58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61" name="Freeform 6837"/>
              <p:cNvSpPr>
                <a:spLocks/>
              </p:cNvSpPr>
              <p:nvPr/>
            </p:nvSpPr>
            <p:spPr bwMode="auto">
              <a:xfrm>
                <a:off x="3908" y="1458"/>
                <a:ext cx="58" cy="14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34" y="0"/>
                  </a:cxn>
                  <a:cxn ang="0">
                    <a:pos x="0" y="8"/>
                  </a:cxn>
                  <a:cxn ang="0">
                    <a:pos x="22" y="14"/>
                  </a:cxn>
                  <a:cxn ang="0">
                    <a:pos x="58" y="6"/>
                  </a:cxn>
                </a:cxnLst>
                <a:rect l="0" t="0" r="r" b="b"/>
                <a:pathLst>
                  <a:path w="58" h="14">
                    <a:moveTo>
                      <a:pt x="58" y="6"/>
                    </a:moveTo>
                    <a:lnTo>
                      <a:pt x="34" y="0"/>
                    </a:lnTo>
                    <a:lnTo>
                      <a:pt x="0" y="8"/>
                    </a:lnTo>
                    <a:lnTo>
                      <a:pt x="22" y="14"/>
                    </a:lnTo>
                    <a:lnTo>
                      <a:pt x="58" y="6"/>
                    </a:lnTo>
                    <a:close/>
                  </a:path>
                </a:pathLst>
              </a:custGeom>
              <a:solidFill>
                <a:srgbClr val="007539"/>
              </a:solidFill>
              <a:ln w="0">
                <a:solidFill>
                  <a:srgbClr val="00753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62" name="Freeform 6838"/>
              <p:cNvSpPr>
                <a:spLocks/>
              </p:cNvSpPr>
              <p:nvPr/>
            </p:nvSpPr>
            <p:spPr bwMode="auto">
              <a:xfrm>
                <a:off x="3908" y="1458"/>
                <a:ext cx="58" cy="14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34" y="0"/>
                  </a:cxn>
                  <a:cxn ang="0">
                    <a:pos x="0" y="8"/>
                  </a:cxn>
                  <a:cxn ang="0">
                    <a:pos x="22" y="14"/>
                  </a:cxn>
                  <a:cxn ang="0">
                    <a:pos x="58" y="6"/>
                  </a:cxn>
                </a:cxnLst>
                <a:rect l="0" t="0" r="r" b="b"/>
                <a:pathLst>
                  <a:path w="58" h="14">
                    <a:moveTo>
                      <a:pt x="58" y="6"/>
                    </a:moveTo>
                    <a:lnTo>
                      <a:pt x="34" y="0"/>
                    </a:lnTo>
                    <a:lnTo>
                      <a:pt x="0" y="8"/>
                    </a:lnTo>
                    <a:lnTo>
                      <a:pt x="22" y="14"/>
                    </a:lnTo>
                    <a:lnTo>
                      <a:pt x="58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63" name="Freeform 6839"/>
              <p:cNvSpPr>
                <a:spLocks/>
              </p:cNvSpPr>
              <p:nvPr/>
            </p:nvSpPr>
            <p:spPr bwMode="auto">
              <a:xfrm>
                <a:off x="3872" y="1466"/>
                <a:ext cx="58" cy="12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36" y="0"/>
                  </a:cxn>
                  <a:cxn ang="0">
                    <a:pos x="0" y="4"/>
                  </a:cxn>
                  <a:cxn ang="0">
                    <a:pos x="24" y="12"/>
                  </a:cxn>
                  <a:cxn ang="0">
                    <a:pos x="58" y="6"/>
                  </a:cxn>
                </a:cxnLst>
                <a:rect l="0" t="0" r="r" b="b"/>
                <a:pathLst>
                  <a:path w="58" h="12">
                    <a:moveTo>
                      <a:pt x="58" y="6"/>
                    </a:moveTo>
                    <a:lnTo>
                      <a:pt x="36" y="0"/>
                    </a:lnTo>
                    <a:lnTo>
                      <a:pt x="0" y="4"/>
                    </a:lnTo>
                    <a:lnTo>
                      <a:pt x="24" y="12"/>
                    </a:lnTo>
                    <a:lnTo>
                      <a:pt x="58" y="6"/>
                    </a:lnTo>
                    <a:close/>
                  </a:path>
                </a:pathLst>
              </a:custGeom>
              <a:solidFill>
                <a:srgbClr val="00782B"/>
              </a:solidFill>
              <a:ln w="0">
                <a:solidFill>
                  <a:srgbClr val="00782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64" name="Freeform 6840"/>
              <p:cNvSpPr>
                <a:spLocks/>
              </p:cNvSpPr>
              <p:nvPr/>
            </p:nvSpPr>
            <p:spPr bwMode="auto">
              <a:xfrm>
                <a:off x="3872" y="1466"/>
                <a:ext cx="58" cy="12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36" y="0"/>
                  </a:cxn>
                  <a:cxn ang="0">
                    <a:pos x="0" y="4"/>
                  </a:cxn>
                  <a:cxn ang="0">
                    <a:pos x="24" y="12"/>
                  </a:cxn>
                  <a:cxn ang="0">
                    <a:pos x="58" y="6"/>
                  </a:cxn>
                </a:cxnLst>
                <a:rect l="0" t="0" r="r" b="b"/>
                <a:pathLst>
                  <a:path w="58" h="12">
                    <a:moveTo>
                      <a:pt x="58" y="6"/>
                    </a:moveTo>
                    <a:lnTo>
                      <a:pt x="36" y="0"/>
                    </a:lnTo>
                    <a:lnTo>
                      <a:pt x="0" y="4"/>
                    </a:lnTo>
                    <a:lnTo>
                      <a:pt x="24" y="12"/>
                    </a:lnTo>
                    <a:lnTo>
                      <a:pt x="58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65" name="Freeform 6841"/>
              <p:cNvSpPr>
                <a:spLocks/>
              </p:cNvSpPr>
              <p:nvPr/>
            </p:nvSpPr>
            <p:spPr bwMode="auto">
              <a:xfrm>
                <a:off x="3836" y="1470"/>
                <a:ext cx="60" cy="12"/>
              </a:xfrm>
              <a:custGeom>
                <a:avLst/>
                <a:gdLst/>
                <a:ahLst/>
                <a:cxnLst>
                  <a:cxn ang="0">
                    <a:pos x="60" y="8"/>
                  </a:cxn>
                  <a:cxn ang="0">
                    <a:pos x="36" y="0"/>
                  </a:cxn>
                  <a:cxn ang="0">
                    <a:pos x="0" y="4"/>
                  </a:cxn>
                  <a:cxn ang="0">
                    <a:pos x="24" y="12"/>
                  </a:cxn>
                  <a:cxn ang="0">
                    <a:pos x="60" y="8"/>
                  </a:cxn>
                </a:cxnLst>
                <a:rect l="0" t="0" r="r" b="b"/>
                <a:pathLst>
                  <a:path w="60" h="12">
                    <a:moveTo>
                      <a:pt x="60" y="8"/>
                    </a:moveTo>
                    <a:lnTo>
                      <a:pt x="36" y="0"/>
                    </a:lnTo>
                    <a:lnTo>
                      <a:pt x="0" y="4"/>
                    </a:lnTo>
                    <a:lnTo>
                      <a:pt x="24" y="12"/>
                    </a:lnTo>
                    <a:lnTo>
                      <a:pt x="60" y="8"/>
                    </a:lnTo>
                    <a:close/>
                  </a:path>
                </a:pathLst>
              </a:custGeom>
              <a:solidFill>
                <a:srgbClr val="007A18"/>
              </a:solidFill>
              <a:ln w="0">
                <a:solidFill>
                  <a:srgbClr val="007A1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66" name="Freeform 6842"/>
              <p:cNvSpPr>
                <a:spLocks/>
              </p:cNvSpPr>
              <p:nvPr/>
            </p:nvSpPr>
            <p:spPr bwMode="auto">
              <a:xfrm>
                <a:off x="3836" y="1470"/>
                <a:ext cx="60" cy="12"/>
              </a:xfrm>
              <a:custGeom>
                <a:avLst/>
                <a:gdLst/>
                <a:ahLst/>
                <a:cxnLst>
                  <a:cxn ang="0">
                    <a:pos x="60" y="8"/>
                  </a:cxn>
                  <a:cxn ang="0">
                    <a:pos x="36" y="0"/>
                  </a:cxn>
                  <a:cxn ang="0">
                    <a:pos x="0" y="4"/>
                  </a:cxn>
                  <a:cxn ang="0">
                    <a:pos x="24" y="12"/>
                  </a:cxn>
                  <a:cxn ang="0">
                    <a:pos x="60" y="8"/>
                  </a:cxn>
                </a:cxnLst>
                <a:rect l="0" t="0" r="r" b="b"/>
                <a:pathLst>
                  <a:path w="60" h="12">
                    <a:moveTo>
                      <a:pt x="60" y="8"/>
                    </a:moveTo>
                    <a:lnTo>
                      <a:pt x="36" y="0"/>
                    </a:lnTo>
                    <a:lnTo>
                      <a:pt x="0" y="4"/>
                    </a:lnTo>
                    <a:lnTo>
                      <a:pt x="24" y="12"/>
                    </a:lnTo>
                    <a:lnTo>
                      <a:pt x="60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67" name="Freeform 6843"/>
              <p:cNvSpPr>
                <a:spLocks/>
              </p:cNvSpPr>
              <p:nvPr/>
            </p:nvSpPr>
            <p:spPr bwMode="auto">
              <a:xfrm>
                <a:off x="3798" y="1474"/>
                <a:ext cx="62" cy="10"/>
              </a:xfrm>
              <a:custGeom>
                <a:avLst/>
                <a:gdLst/>
                <a:ahLst/>
                <a:cxnLst>
                  <a:cxn ang="0">
                    <a:pos x="62" y="8"/>
                  </a:cxn>
                  <a:cxn ang="0">
                    <a:pos x="38" y="0"/>
                  </a:cxn>
                  <a:cxn ang="0">
                    <a:pos x="0" y="2"/>
                  </a:cxn>
                  <a:cxn ang="0">
                    <a:pos x="24" y="10"/>
                  </a:cxn>
                  <a:cxn ang="0">
                    <a:pos x="62" y="8"/>
                  </a:cxn>
                </a:cxnLst>
                <a:rect l="0" t="0" r="r" b="b"/>
                <a:pathLst>
                  <a:path w="62" h="10">
                    <a:moveTo>
                      <a:pt x="62" y="8"/>
                    </a:moveTo>
                    <a:lnTo>
                      <a:pt x="38" y="0"/>
                    </a:lnTo>
                    <a:lnTo>
                      <a:pt x="0" y="2"/>
                    </a:lnTo>
                    <a:lnTo>
                      <a:pt x="24" y="10"/>
                    </a:lnTo>
                    <a:lnTo>
                      <a:pt x="62" y="8"/>
                    </a:lnTo>
                    <a:close/>
                  </a:path>
                </a:pathLst>
              </a:custGeom>
              <a:solidFill>
                <a:srgbClr val="007A0A"/>
              </a:solidFill>
              <a:ln w="0">
                <a:solidFill>
                  <a:srgbClr val="007A0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68" name="Freeform 6844"/>
              <p:cNvSpPr>
                <a:spLocks/>
              </p:cNvSpPr>
              <p:nvPr/>
            </p:nvSpPr>
            <p:spPr bwMode="auto">
              <a:xfrm>
                <a:off x="3798" y="1474"/>
                <a:ext cx="62" cy="10"/>
              </a:xfrm>
              <a:custGeom>
                <a:avLst/>
                <a:gdLst/>
                <a:ahLst/>
                <a:cxnLst>
                  <a:cxn ang="0">
                    <a:pos x="62" y="8"/>
                  </a:cxn>
                  <a:cxn ang="0">
                    <a:pos x="38" y="0"/>
                  </a:cxn>
                  <a:cxn ang="0">
                    <a:pos x="0" y="2"/>
                  </a:cxn>
                  <a:cxn ang="0">
                    <a:pos x="24" y="10"/>
                  </a:cxn>
                  <a:cxn ang="0">
                    <a:pos x="62" y="8"/>
                  </a:cxn>
                </a:cxnLst>
                <a:rect l="0" t="0" r="r" b="b"/>
                <a:pathLst>
                  <a:path w="62" h="10">
                    <a:moveTo>
                      <a:pt x="62" y="8"/>
                    </a:moveTo>
                    <a:lnTo>
                      <a:pt x="38" y="0"/>
                    </a:lnTo>
                    <a:lnTo>
                      <a:pt x="0" y="2"/>
                    </a:lnTo>
                    <a:lnTo>
                      <a:pt x="24" y="10"/>
                    </a:lnTo>
                    <a:lnTo>
                      <a:pt x="62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69" name="Freeform 6845"/>
              <p:cNvSpPr>
                <a:spLocks/>
              </p:cNvSpPr>
              <p:nvPr/>
            </p:nvSpPr>
            <p:spPr bwMode="auto">
              <a:xfrm>
                <a:off x="3762" y="1476"/>
                <a:ext cx="60" cy="10"/>
              </a:xfrm>
              <a:custGeom>
                <a:avLst/>
                <a:gdLst/>
                <a:ahLst/>
                <a:cxnLst>
                  <a:cxn ang="0">
                    <a:pos x="60" y="8"/>
                  </a:cxn>
                  <a:cxn ang="0">
                    <a:pos x="36" y="0"/>
                  </a:cxn>
                  <a:cxn ang="0">
                    <a:pos x="0" y="2"/>
                  </a:cxn>
                  <a:cxn ang="0">
                    <a:pos x="22" y="10"/>
                  </a:cxn>
                  <a:cxn ang="0">
                    <a:pos x="60" y="8"/>
                  </a:cxn>
                </a:cxnLst>
                <a:rect l="0" t="0" r="r" b="b"/>
                <a:pathLst>
                  <a:path w="60" h="10">
                    <a:moveTo>
                      <a:pt x="60" y="8"/>
                    </a:moveTo>
                    <a:lnTo>
                      <a:pt x="36" y="0"/>
                    </a:lnTo>
                    <a:lnTo>
                      <a:pt x="0" y="2"/>
                    </a:lnTo>
                    <a:lnTo>
                      <a:pt x="22" y="10"/>
                    </a:lnTo>
                    <a:lnTo>
                      <a:pt x="60" y="8"/>
                    </a:lnTo>
                    <a:close/>
                  </a:path>
                </a:pathLst>
              </a:custGeom>
              <a:solidFill>
                <a:srgbClr val="007705"/>
              </a:solidFill>
              <a:ln w="0">
                <a:solidFill>
                  <a:srgbClr val="00770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70" name="Freeform 6846"/>
              <p:cNvSpPr>
                <a:spLocks/>
              </p:cNvSpPr>
              <p:nvPr/>
            </p:nvSpPr>
            <p:spPr bwMode="auto">
              <a:xfrm>
                <a:off x="3762" y="1476"/>
                <a:ext cx="60" cy="10"/>
              </a:xfrm>
              <a:custGeom>
                <a:avLst/>
                <a:gdLst/>
                <a:ahLst/>
                <a:cxnLst>
                  <a:cxn ang="0">
                    <a:pos x="60" y="8"/>
                  </a:cxn>
                  <a:cxn ang="0">
                    <a:pos x="36" y="0"/>
                  </a:cxn>
                  <a:cxn ang="0">
                    <a:pos x="0" y="2"/>
                  </a:cxn>
                  <a:cxn ang="0">
                    <a:pos x="22" y="10"/>
                  </a:cxn>
                  <a:cxn ang="0">
                    <a:pos x="60" y="8"/>
                  </a:cxn>
                </a:cxnLst>
                <a:rect l="0" t="0" r="r" b="b"/>
                <a:pathLst>
                  <a:path w="60" h="10">
                    <a:moveTo>
                      <a:pt x="60" y="8"/>
                    </a:moveTo>
                    <a:lnTo>
                      <a:pt x="36" y="0"/>
                    </a:lnTo>
                    <a:lnTo>
                      <a:pt x="0" y="2"/>
                    </a:lnTo>
                    <a:lnTo>
                      <a:pt x="22" y="10"/>
                    </a:lnTo>
                    <a:lnTo>
                      <a:pt x="60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71" name="Freeform 6847"/>
              <p:cNvSpPr>
                <a:spLocks/>
              </p:cNvSpPr>
              <p:nvPr/>
            </p:nvSpPr>
            <p:spPr bwMode="auto">
              <a:xfrm>
                <a:off x="3722" y="1478"/>
                <a:ext cx="62" cy="10"/>
              </a:xfrm>
              <a:custGeom>
                <a:avLst/>
                <a:gdLst/>
                <a:ahLst/>
                <a:cxnLst>
                  <a:cxn ang="0">
                    <a:pos x="62" y="8"/>
                  </a:cxn>
                  <a:cxn ang="0">
                    <a:pos x="40" y="0"/>
                  </a:cxn>
                  <a:cxn ang="0">
                    <a:pos x="0" y="4"/>
                  </a:cxn>
                  <a:cxn ang="0">
                    <a:pos x="24" y="10"/>
                  </a:cxn>
                  <a:cxn ang="0">
                    <a:pos x="62" y="8"/>
                  </a:cxn>
                </a:cxnLst>
                <a:rect l="0" t="0" r="r" b="b"/>
                <a:pathLst>
                  <a:path w="62" h="10">
                    <a:moveTo>
                      <a:pt x="62" y="8"/>
                    </a:moveTo>
                    <a:lnTo>
                      <a:pt x="40" y="0"/>
                    </a:lnTo>
                    <a:lnTo>
                      <a:pt x="0" y="4"/>
                    </a:lnTo>
                    <a:lnTo>
                      <a:pt x="24" y="10"/>
                    </a:lnTo>
                    <a:lnTo>
                      <a:pt x="62" y="8"/>
                    </a:lnTo>
                    <a:close/>
                  </a:path>
                </a:pathLst>
              </a:custGeom>
              <a:solidFill>
                <a:srgbClr val="00730F"/>
              </a:solidFill>
              <a:ln w="0">
                <a:solidFill>
                  <a:srgbClr val="00730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72" name="Freeform 6848"/>
              <p:cNvSpPr>
                <a:spLocks/>
              </p:cNvSpPr>
              <p:nvPr/>
            </p:nvSpPr>
            <p:spPr bwMode="auto">
              <a:xfrm>
                <a:off x="3722" y="1478"/>
                <a:ext cx="62" cy="10"/>
              </a:xfrm>
              <a:custGeom>
                <a:avLst/>
                <a:gdLst/>
                <a:ahLst/>
                <a:cxnLst>
                  <a:cxn ang="0">
                    <a:pos x="62" y="8"/>
                  </a:cxn>
                  <a:cxn ang="0">
                    <a:pos x="40" y="0"/>
                  </a:cxn>
                  <a:cxn ang="0">
                    <a:pos x="0" y="4"/>
                  </a:cxn>
                  <a:cxn ang="0">
                    <a:pos x="24" y="10"/>
                  </a:cxn>
                  <a:cxn ang="0">
                    <a:pos x="62" y="8"/>
                  </a:cxn>
                </a:cxnLst>
                <a:rect l="0" t="0" r="r" b="b"/>
                <a:pathLst>
                  <a:path w="62" h="10">
                    <a:moveTo>
                      <a:pt x="62" y="8"/>
                    </a:moveTo>
                    <a:lnTo>
                      <a:pt x="40" y="0"/>
                    </a:lnTo>
                    <a:lnTo>
                      <a:pt x="0" y="4"/>
                    </a:lnTo>
                    <a:lnTo>
                      <a:pt x="24" y="10"/>
                    </a:lnTo>
                    <a:lnTo>
                      <a:pt x="62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73" name="Freeform 6849"/>
              <p:cNvSpPr>
                <a:spLocks/>
              </p:cNvSpPr>
              <p:nvPr/>
            </p:nvSpPr>
            <p:spPr bwMode="auto">
              <a:xfrm>
                <a:off x="3684" y="1482"/>
                <a:ext cx="62" cy="14"/>
              </a:xfrm>
              <a:custGeom>
                <a:avLst/>
                <a:gdLst/>
                <a:ahLst/>
                <a:cxnLst>
                  <a:cxn ang="0">
                    <a:pos x="62" y="6"/>
                  </a:cxn>
                  <a:cxn ang="0">
                    <a:pos x="38" y="0"/>
                  </a:cxn>
                  <a:cxn ang="0">
                    <a:pos x="0" y="6"/>
                  </a:cxn>
                  <a:cxn ang="0">
                    <a:pos x="22" y="14"/>
                  </a:cxn>
                  <a:cxn ang="0">
                    <a:pos x="62" y="6"/>
                  </a:cxn>
                </a:cxnLst>
                <a:rect l="0" t="0" r="r" b="b"/>
                <a:pathLst>
                  <a:path w="62" h="14">
                    <a:moveTo>
                      <a:pt x="62" y="6"/>
                    </a:moveTo>
                    <a:lnTo>
                      <a:pt x="38" y="0"/>
                    </a:lnTo>
                    <a:lnTo>
                      <a:pt x="0" y="6"/>
                    </a:lnTo>
                    <a:lnTo>
                      <a:pt x="22" y="14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006E26"/>
              </a:solidFill>
              <a:ln w="0">
                <a:solidFill>
                  <a:srgbClr val="006E2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74" name="Freeform 6850"/>
              <p:cNvSpPr>
                <a:spLocks/>
              </p:cNvSpPr>
              <p:nvPr/>
            </p:nvSpPr>
            <p:spPr bwMode="auto">
              <a:xfrm>
                <a:off x="3684" y="1482"/>
                <a:ext cx="62" cy="14"/>
              </a:xfrm>
              <a:custGeom>
                <a:avLst/>
                <a:gdLst/>
                <a:ahLst/>
                <a:cxnLst>
                  <a:cxn ang="0">
                    <a:pos x="62" y="6"/>
                  </a:cxn>
                  <a:cxn ang="0">
                    <a:pos x="38" y="0"/>
                  </a:cxn>
                  <a:cxn ang="0">
                    <a:pos x="0" y="6"/>
                  </a:cxn>
                  <a:cxn ang="0">
                    <a:pos x="22" y="14"/>
                  </a:cxn>
                  <a:cxn ang="0">
                    <a:pos x="62" y="6"/>
                  </a:cxn>
                </a:cxnLst>
                <a:rect l="0" t="0" r="r" b="b"/>
                <a:pathLst>
                  <a:path w="62" h="14">
                    <a:moveTo>
                      <a:pt x="62" y="6"/>
                    </a:moveTo>
                    <a:lnTo>
                      <a:pt x="38" y="0"/>
                    </a:lnTo>
                    <a:lnTo>
                      <a:pt x="0" y="6"/>
                    </a:lnTo>
                    <a:lnTo>
                      <a:pt x="22" y="14"/>
                    </a:lnTo>
                    <a:lnTo>
                      <a:pt x="62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75" name="Freeform 6851"/>
              <p:cNvSpPr>
                <a:spLocks/>
              </p:cNvSpPr>
              <p:nvPr/>
            </p:nvSpPr>
            <p:spPr bwMode="auto">
              <a:xfrm>
                <a:off x="4684" y="1316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76" name="Freeform 6852"/>
              <p:cNvSpPr>
                <a:spLocks/>
              </p:cNvSpPr>
              <p:nvPr/>
            </p:nvSpPr>
            <p:spPr bwMode="auto">
              <a:xfrm>
                <a:off x="4684" y="1316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77" name="Freeform 6853"/>
              <p:cNvSpPr>
                <a:spLocks/>
              </p:cNvSpPr>
              <p:nvPr/>
            </p:nvSpPr>
            <p:spPr bwMode="auto">
              <a:xfrm>
                <a:off x="4662" y="1320"/>
                <a:ext cx="46" cy="8"/>
              </a:xfrm>
              <a:custGeom>
                <a:avLst/>
                <a:gdLst/>
                <a:ahLst/>
                <a:cxnLst>
                  <a:cxn ang="0">
                    <a:pos x="46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6" y="4"/>
                  </a:cxn>
                </a:cxnLst>
                <a:rect l="0" t="0" r="r" b="b"/>
                <a:pathLst>
                  <a:path w="46" h="8">
                    <a:moveTo>
                      <a:pt x="46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6" y="4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78" name="Freeform 6854"/>
              <p:cNvSpPr>
                <a:spLocks/>
              </p:cNvSpPr>
              <p:nvPr/>
            </p:nvSpPr>
            <p:spPr bwMode="auto">
              <a:xfrm>
                <a:off x="4662" y="1320"/>
                <a:ext cx="46" cy="8"/>
              </a:xfrm>
              <a:custGeom>
                <a:avLst/>
                <a:gdLst/>
                <a:ahLst/>
                <a:cxnLst>
                  <a:cxn ang="0">
                    <a:pos x="46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6" y="4"/>
                  </a:cxn>
                </a:cxnLst>
                <a:rect l="0" t="0" r="r" b="b"/>
                <a:pathLst>
                  <a:path w="46" h="8">
                    <a:moveTo>
                      <a:pt x="46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79" name="Freeform 6855"/>
              <p:cNvSpPr>
                <a:spLocks/>
              </p:cNvSpPr>
              <p:nvPr/>
            </p:nvSpPr>
            <p:spPr bwMode="auto">
              <a:xfrm>
                <a:off x="4638" y="1324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27" name="Group 7057"/>
            <p:cNvGrpSpPr>
              <a:grpSpLocks/>
            </p:cNvGrpSpPr>
            <p:nvPr/>
          </p:nvGrpSpPr>
          <p:grpSpPr bwMode="auto">
            <a:xfrm>
              <a:off x="3706" y="1320"/>
              <a:ext cx="1102" cy="198"/>
              <a:chOff x="3706" y="1320"/>
              <a:chExt cx="1102" cy="198"/>
            </a:xfrm>
          </p:grpSpPr>
          <p:sp>
            <p:nvSpPr>
              <p:cNvPr id="161481" name="Freeform 6857"/>
              <p:cNvSpPr>
                <a:spLocks/>
              </p:cNvSpPr>
              <p:nvPr/>
            </p:nvSpPr>
            <p:spPr bwMode="auto">
              <a:xfrm>
                <a:off x="4638" y="1324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4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82" name="Freeform 6858"/>
              <p:cNvSpPr>
                <a:spLocks/>
              </p:cNvSpPr>
              <p:nvPr/>
            </p:nvSpPr>
            <p:spPr bwMode="auto">
              <a:xfrm>
                <a:off x="4616" y="1328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006E27"/>
              </a:solidFill>
              <a:ln w="0">
                <a:solidFill>
                  <a:srgbClr val="006E2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83" name="Freeform 6859"/>
              <p:cNvSpPr>
                <a:spLocks/>
              </p:cNvSpPr>
              <p:nvPr/>
            </p:nvSpPr>
            <p:spPr bwMode="auto">
              <a:xfrm>
                <a:off x="4616" y="1328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84" name="Freeform 6860"/>
              <p:cNvSpPr>
                <a:spLocks/>
              </p:cNvSpPr>
              <p:nvPr/>
            </p:nvSpPr>
            <p:spPr bwMode="auto">
              <a:xfrm>
                <a:off x="4592" y="1332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006D25"/>
              </a:solidFill>
              <a:ln w="0">
                <a:solidFill>
                  <a:srgbClr val="006D2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85" name="Freeform 6861"/>
              <p:cNvSpPr>
                <a:spLocks/>
              </p:cNvSpPr>
              <p:nvPr/>
            </p:nvSpPr>
            <p:spPr bwMode="auto">
              <a:xfrm>
                <a:off x="4592" y="1332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4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86" name="Freeform 6862"/>
              <p:cNvSpPr>
                <a:spLocks/>
              </p:cNvSpPr>
              <p:nvPr/>
            </p:nvSpPr>
            <p:spPr bwMode="auto">
              <a:xfrm>
                <a:off x="4568" y="1336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006D23"/>
              </a:solidFill>
              <a:ln w="0">
                <a:solidFill>
                  <a:srgbClr val="006D2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87" name="Freeform 6863"/>
              <p:cNvSpPr>
                <a:spLocks/>
              </p:cNvSpPr>
              <p:nvPr/>
            </p:nvSpPr>
            <p:spPr bwMode="auto">
              <a:xfrm>
                <a:off x="4568" y="1336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88" name="Freeform 6864"/>
              <p:cNvSpPr>
                <a:spLocks/>
              </p:cNvSpPr>
              <p:nvPr/>
            </p:nvSpPr>
            <p:spPr bwMode="auto">
              <a:xfrm>
                <a:off x="4544" y="1340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006D20"/>
              </a:solidFill>
              <a:ln w="0">
                <a:solidFill>
                  <a:srgbClr val="006D2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89" name="Freeform 6865"/>
              <p:cNvSpPr>
                <a:spLocks/>
              </p:cNvSpPr>
              <p:nvPr/>
            </p:nvSpPr>
            <p:spPr bwMode="auto">
              <a:xfrm>
                <a:off x="4544" y="1340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90" name="Freeform 6866"/>
              <p:cNvSpPr>
                <a:spLocks/>
              </p:cNvSpPr>
              <p:nvPr/>
            </p:nvSpPr>
            <p:spPr bwMode="auto">
              <a:xfrm>
                <a:off x="4520" y="1344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006C1D"/>
              </a:solidFill>
              <a:ln w="0">
                <a:solidFill>
                  <a:srgbClr val="006C1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91" name="Freeform 6867"/>
              <p:cNvSpPr>
                <a:spLocks/>
              </p:cNvSpPr>
              <p:nvPr/>
            </p:nvSpPr>
            <p:spPr bwMode="auto">
              <a:xfrm>
                <a:off x="4520" y="1344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5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92" name="Freeform 6868"/>
              <p:cNvSpPr>
                <a:spLocks/>
              </p:cNvSpPr>
              <p:nvPr/>
            </p:nvSpPr>
            <p:spPr bwMode="auto">
              <a:xfrm>
                <a:off x="4494" y="1348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006C1A"/>
              </a:solidFill>
              <a:ln w="0">
                <a:solidFill>
                  <a:srgbClr val="006C1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93" name="Freeform 6869"/>
              <p:cNvSpPr>
                <a:spLocks/>
              </p:cNvSpPr>
              <p:nvPr/>
            </p:nvSpPr>
            <p:spPr bwMode="auto">
              <a:xfrm>
                <a:off x="4494" y="1348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94" name="Freeform 6870"/>
              <p:cNvSpPr>
                <a:spLocks/>
              </p:cNvSpPr>
              <p:nvPr/>
            </p:nvSpPr>
            <p:spPr bwMode="auto">
              <a:xfrm>
                <a:off x="4470" y="1352"/>
                <a:ext cx="50" cy="6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24" y="6"/>
                  </a:cxn>
                  <a:cxn ang="0">
                    <a:pos x="50" y="4"/>
                  </a:cxn>
                </a:cxnLst>
                <a:rect l="0" t="0" r="r" b="b"/>
                <a:pathLst>
                  <a:path w="50" h="6">
                    <a:moveTo>
                      <a:pt x="50" y="4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24" y="6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006B17"/>
              </a:solidFill>
              <a:ln w="0">
                <a:solidFill>
                  <a:srgbClr val="006B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95" name="Freeform 6871"/>
              <p:cNvSpPr>
                <a:spLocks/>
              </p:cNvSpPr>
              <p:nvPr/>
            </p:nvSpPr>
            <p:spPr bwMode="auto">
              <a:xfrm>
                <a:off x="4470" y="1352"/>
                <a:ext cx="50" cy="6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24" y="6"/>
                  </a:cxn>
                  <a:cxn ang="0">
                    <a:pos x="50" y="4"/>
                  </a:cxn>
                </a:cxnLst>
                <a:rect l="0" t="0" r="r" b="b"/>
                <a:pathLst>
                  <a:path w="50" h="6">
                    <a:moveTo>
                      <a:pt x="50" y="4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24" y="6"/>
                    </a:lnTo>
                    <a:lnTo>
                      <a:pt x="5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96" name="Freeform 6872"/>
              <p:cNvSpPr>
                <a:spLocks/>
              </p:cNvSpPr>
              <p:nvPr/>
            </p:nvSpPr>
            <p:spPr bwMode="auto">
              <a:xfrm>
                <a:off x="4444" y="1354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006A15"/>
              </a:solidFill>
              <a:ln w="0">
                <a:solidFill>
                  <a:srgbClr val="006A1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97" name="Freeform 6873"/>
              <p:cNvSpPr>
                <a:spLocks/>
              </p:cNvSpPr>
              <p:nvPr/>
            </p:nvSpPr>
            <p:spPr bwMode="auto">
              <a:xfrm>
                <a:off x="4444" y="1354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5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98" name="Freeform 6874"/>
              <p:cNvSpPr>
                <a:spLocks/>
              </p:cNvSpPr>
              <p:nvPr/>
            </p:nvSpPr>
            <p:spPr bwMode="auto">
              <a:xfrm>
                <a:off x="4418" y="1358"/>
                <a:ext cx="50" cy="6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24" y="6"/>
                  </a:cxn>
                  <a:cxn ang="0">
                    <a:pos x="50" y="4"/>
                  </a:cxn>
                </a:cxnLst>
                <a:rect l="0" t="0" r="r" b="b"/>
                <a:pathLst>
                  <a:path w="50" h="6">
                    <a:moveTo>
                      <a:pt x="50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24" y="6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006914"/>
              </a:solidFill>
              <a:ln w="0">
                <a:solidFill>
                  <a:srgbClr val="00691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499" name="Freeform 6875"/>
              <p:cNvSpPr>
                <a:spLocks/>
              </p:cNvSpPr>
              <p:nvPr/>
            </p:nvSpPr>
            <p:spPr bwMode="auto">
              <a:xfrm>
                <a:off x="4418" y="1358"/>
                <a:ext cx="50" cy="6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24" y="6"/>
                  </a:cxn>
                  <a:cxn ang="0">
                    <a:pos x="50" y="4"/>
                  </a:cxn>
                </a:cxnLst>
                <a:rect l="0" t="0" r="r" b="b"/>
                <a:pathLst>
                  <a:path w="50" h="6">
                    <a:moveTo>
                      <a:pt x="50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24" y="6"/>
                    </a:lnTo>
                    <a:lnTo>
                      <a:pt x="5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00" name="Freeform 6876"/>
              <p:cNvSpPr>
                <a:spLocks/>
              </p:cNvSpPr>
              <p:nvPr/>
            </p:nvSpPr>
            <p:spPr bwMode="auto">
              <a:xfrm>
                <a:off x="4390" y="1360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813"/>
              </a:solidFill>
              <a:ln w="0">
                <a:solidFill>
                  <a:srgbClr val="00681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01" name="Freeform 6877"/>
              <p:cNvSpPr>
                <a:spLocks/>
              </p:cNvSpPr>
              <p:nvPr/>
            </p:nvSpPr>
            <p:spPr bwMode="auto">
              <a:xfrm>
                <a:off x="4390" y="1360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02" name="Freeform 6878"/>
              <p:cNvSpPr>
                <a:spLocks/>
              </p:cNvSpPr>
              <p:nvPr/>
            </p:nvSpPr>
            <p:spPr bwMode="auto">
              <a:xfrm>
                <a:off x="4364" y="1364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714"/>
              </a:solidFill>
              <a:ln w="0">
                <a:solidFill>
                  <a:srgbClr val="00671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03" name="Freeform 6879"/>
              <p:cNvSpPr>
                <a:spLocks/>
              </p:cNvSpPr>
              <p:nvPr/>
            </p:nvSpPr>
            <p:spPr bwMode="auto">
              <a:xfrm>
                <a:off x="4364" y="1364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04" name="Freeform 6880"/>
              <p:cNvSpPr>
                <a:spLocks/>
              </p:cNvSpPr>
              <p:nvPr/>
            </p:nvSpPr>
            <p:spPr bwMode="auto">
              <a:xfrm>
                <a:off x="4336" y="1368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616"/>
              </a:solidFill>
              <a:ln w="0">
                <a:solidFill>
                  <a:srgbClr val="00661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05" name="Freeform 6881"/>
              <p:cNvSpPr>
                <a:spLocks/>
              </p:cNvSpPr>
              <p:nvPr/>
            </p:nvSpPr>
            <p:spPr bwMode="auto">
              <a:xfrm>
                <a:off x="4336" y="1368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06" name="Freeform 6882"/>
              <p:cNvSpPr>
                <a:spLocks/>
              </p:cNvSpPr>
              <p:nvPr/>
            </p:nvSpPr>
            <p:spPr bwMode="auto">
              <a:xfrm>
                <a:off x="4308" y="1372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51A"/>
              </a:solidFill>
              <a:ln w="0">
                <a:solidFill>
                  <a:srgbClr val="00651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07" name="Freeform 6883"/>
              <p:cNvSpPr>
                <a:spLocks/>
              </p:cNvSpPr>
              <p:nvPr/>
            </p:nvSpPr>
            <p:spPr bwMode="auto">
              <a:xfrm>
                <a:off x="4308" y="1372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08" name="Freeform 6884"/>
              <p:cNvSpPr>
                <a:spLocks/>
              </p:cNvSpPr>
              <p:nvPr/>
            </p:nvSpPr>
            <p:spPr bwMode="auto">
              <a:xfrm>
                <a:off x="4280" y="1376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41F"/>
              </a:solidFill>
              <a:ln w="0">
                <a:solidFill>
                  <a:srgbClr val="00641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09" name="Freeform 6885"/>
              <p:cNvSpPr>
                <a:spLocks/>
              </p:cNvSpPr>
              <p:nvPr/>
            </p:nvSpPr>
            <p:spPr bwMode="auto">
              <a:xfrm>
                <a:off x="4280" y="1376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10" name="Freeform 6886"/>
              <p:cNvSpPr>
                <a:spLocks/>
              </p:cNvSpPr>
              <p:nvPr/>
            </p:nvSpPr>
            <p:spPr bwMode="auto">
              <a:xfrm>
                <a:off x="4250" y="1380"/>
                <a:ext cx="54" cy="10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26" y="10"/>
                  </a:cxn>
                  <a:cxn ang="0">
                    <a:pos x="54" y="4"/>
                  </a:cxn>
                </a:cxnLst>
                <a:rect l="0" t="0" r="r" b="b"/>
                <a:pathLst>
                  <a:path w="54" h="10">
                    <a:moveTo>
                      <a:pt x="54" y="4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26" y="10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424"/>
              </a:solidFill>
              <a:ln w="0">
                <a:solidFill>
                  <a:srgbClr val="00642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11" name="Freeform 6887"/>
              <p:cNvSpPr>
                <a:spLocks/>
              </p:cNvSpPr>
              <p:nvPr/>
            </p:nvSpPr>
            <p:spPr bwMode="auto">
              <a:xfrm>
                <a:off x="4250" y="1380"/>
                <a:ext cx="54" cy="10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26" y="10"/>
                  </a:cxn>
                  <a:cxn ang="0">
                    <a:pos x="54" y="4"/>
                  </a:cxn>
                </a:cxnLst>
                <a:rect l="0" t="0" r="r" b="b"/>
                <a:pathLst>
                  <a:path w="54" h="10">
                    <a:moveTo>
                      <a:pt x="54" y="4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26" y="10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12" name="Freeform 6888"/>
              <p:cNvSpPr>
                <a:spLocks/>
              </p:cNvSpPr>
              <p:nvPr/>
            </p:nvSpPr>
            <p:spPr bwMode="auto">
              <a:xfrm>
                <a:off x="4220" y="1386"/>
                <a:ext cx="56" cy="10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26" y="10"/>
                  </a:cxn>
                  <a:cxn ang="0">
                    <a:pos x="56" y="4"/>
                  </a:cxn>
                </a:cxnLst>
                <a:rect l="0" t="0" r="r" b="b"/>
                <a:pathLst>
                  <a:path w="56" h="10">
                    <a:moveTo>
                      <a:pt x="56" y="4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26" y="10"/>
                    </a:lnTo>
                    <a:lnTo>
                      <a:pt x="56" y="4"/>
                    </a:lnTo>
                    <a:close/>
                  </a:path>
                </a:pathLst>
              </a:custGeom>
              <a:solidFill>
                <a:srgbClr val="00642B"/>
              </a:solidFill>
              <a:ln w="0">
                <a:solidFill>
                  <a:srgbClr val="00642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13" name="Freeform 6889"/>
              <p:cNvSpPr>
                <a:spLocks/>
              </p:cNvSpPr>
              <p:nvPr/>
            </p:nvSpPr>
            <p:spPr bwMode="auto">
              <a:xfrm>
                <a:off x="4220" y="1386"/>
                <a:ext cx="56" cy="10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26" y="10"/>
                  </a:cxn>
                  <a:cxn ang="0">
                    <a:pos x="56" y="4"/>
                  </a:cxn>
                </a:cxnLst>
                <a:rect l="0" t="0" r="r" b="b"/>
                <a:pathLst>
                  <a:path w="56" h="10">
                    <a:moveTo>
                      <a:pt x="56" y="4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26" y="10"/>
                    </a:lnTo>
                    <a:lnTo>
                      <a:pt x="5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14" name="Freeform 6890"/>
              <p:cNvSpPr>
                <a:spLocks/>
              </p:cNvSpPr>
              <p:nvPr/>
            </p:nvSpPr>
            <p:spPr bwMode="auto">
              <a:xfrm>
                <a:off x="4190" y="1392"/>
                <a:ext cx="56" cy="10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26" y="10"/>
                  </a:cxn>
                  <a:cxn ang="0">
                    <a:pos x="56" y="4"/>
                  </a:cxn>
                </a:cxnLst>
                <a:rect l="0" t="0" r="r" b="b"/>
                <a:pathLst>
                  <a:path w="56" h="10">
                    <a:moveTo>
                      <a:pt x="56" y="4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26" y="10"/>
                    </a:lnTo>
                    <a:lnTo>
                      <a:pt x="56" y="4"/>
                    </a:lnTo>
                    <a:close/>
                  </a:path>
                </a:pathLst>
              </a:custGeom>
              <a:solidFill>
                <a:srgbClr val="006433"/>
              </a:solidFill>
              <a:ln w="0">
                <a:solidFill>
                  <a:srgbClr val="0064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15" name="Freeform 6891"/>
              <p:cNvSpPr>
                <a:spLocks/>
              </p:cNvSpPr>
              <p:nvPr/>
            </p:nvSpPr>
            <p:spPr bwMode="auto">
              <a:xfrm>
                <a:off x="4190" y="1392"/>
                <a:ext cx="56" cy="10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26" y="10"/>
                  </a:cxn>
                  <a:cxn ang="0">
                    <a:pos x="56" y="4"/>
                  </a:cxn>
                </a:cxnLst>
                <a:rect l="0" t="0" r="r" b="b"/>
                <a:pathLst>
                  <a:path w="56" h="10">
                    <a:moveTo>
                      <a:pt x="56" y="4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26" y="10"/>
                    </a:lnTo>
                    <a:lnTo>
                      <a:pt x="5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16" name="Freeform 6892"/>
              <p:cNvSpPr>
                <a:spLocks/>
              </p:cNvSpPr>
              <p:nvPr/>
            </p:nvSpPr>
            <p:spPr bwMode="auto">
              <a:xfrm>
                <a:off x="4160" y="1398"/>
                <a:ext cx="56" cy="12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30" y="0"/>
                  </a:cxn>
                  <a:cxn ang="0">
                    <a:pos x="0" y="8"/>
                  </a:cxn>
                  <a:cxn ang="0">
                    <a:pos x="24" y="12"/>
                  </a:cxn>
                  <a:cxn ang="0">
                    <a:pos x="56" y="4"/>
                  </a:cxn>
                </a:cxnLst>
                <a:rect l="0" t="0" r="r" b="b"/>
                <a:pathLst>
                  <a:path w="56" h="12">
                    <a:moveTo>
                      <a:pt x="56" y="4"/>
                    </a:moveTo>
                    <a:lnTo>
                      <a:pt x="30" y="0"/>
                    </a:lnTo>
                    <a:lnTo>
                      <a:pt x="0" y="8"/>
                    </a:lnTo>
                    <a:lnTo>
                      <a:pt x="24" y="12"/>
                    </a:lnTo>
                    <a:lnTo>
                      <a:pt x="56" y="4"/>
                    </a:lnTo>
                    <a:close/>
                  </a:path>
                </a:pathLst>
              </a:custGeom>
              <a:solidFill>
                <a:srgbClr val="00643A"/>
              </a:solidFill>
              <a:ln w="0">
                <a:solidFill>
                  <a:srgbClr val="00643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17" name="Freeform 6893"/>
              <p:cNvSpPr>
                <a:spLocks/>
              </p:cNvSpPr>
              <p:nvPr/>
            </p:nvSpPr>
            <p:spPr bwMode="auto">
              <a:xfrm>
                <a:off x="4160" y="1398"/>
                <a:ext cx="56" cy="12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30" y="0"/>
                  </a:cxn>
                  <a:cxn ang="0">
                    <a:pos x="0" y="8"/>
                  </a:cxn>
                  <a:cxn ang="0">
                    <a:pos x="24" y="12"/>
                  </a:cxn>
                  <a:cxn ang="0">
                    <a:pos x="56" y="4"/>
                  </a:cxn>
                </a:cxnLst>
                <a:rect l="0" t="0" r="r" b="b"/>
                <a:pathLst>
                  <a:path w="56" h="12">
                    <a:moveTo>
                      <a:pt x="56" y="4"/>
                    </a:moveTo>
                    <a:lnTo>
                      <a:pt x="30" y="0"/>
                    </a:lnTo>
                    <a:lnTo>
                      <a:pt x="0" y="8"/>
                    </a:lnTo>
                    <a:lnTo>
                      <a:pt x="24" y="12"/>
                    </a:lnTo>
                    <a:lnTo>
                      <a:pt x="5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18" name="Freeform 6894"/>
              <p:cNvSpPr>
                <a:spLocks/>
              </p:cNvSpPr>
              <p:nvPr/>
            </p:nvSpPr>
            <p:spPr bwMode="auto">
              <a:xfrm>
                <a:off x="4130" y="1406"/>
                <a:ext cx="54" cy="14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30" y="0"/>
                  </a:cxn>
                  <a:cxn ang="0">
                    <a:pos x="0" y="8"/>
                  </a:cxn>
                  <a:cxn ang="0">
                    <a:pos x="24" y="14"/>
                  </a:cxn>
                  <a:cxn ang="0">
                    <a:pos x="54" y="4"/>
                  </a:cxn>
                </a:cxnLst>
                <a:rect l="0" t="0" r="r" b="b"/>
                <a:pathLst>
                  <a:path w="54" h="14">
                    <a:moveTo>
                      <a:pt x="54" y="4"/>
                    </a:moveTo>
                    <a:lnTo>
                      <a:pt x="30" y="0"/>
                    </a:lnTo>
                    <a:lnTo>
                      <a:pt x="0" y="8"/>
                    </a:lnTo>
                    <a:lnTo>
                      <a:pt x="24" y="14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541"/>
              </a:solidFill>
              <a:ln w="0">
                <a:solidFill>
                  <a:srgbClr val="00654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19" name="Freeform 6895"/>
              <p:cNvSpPr>
                <a:spLocks/>
              </p:cNvSpPr>
              <p:nvPr/>
            </p:nvSpPr>
            <p:spPr bwMode="auto">
              <a:xfrm>
                <a:off x="4130" y="1406"/>
                <a:ext cx="54" cy="14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30" y="0"/>
                  </a:cxn>
                  <a:cxn ang="0">
                    <a:pos x="0" y="8"/>
                  </a:cxn>
                  <a:cxn ang="0">
                    <a:pos x="24" y="14"/>
                  </a:cxn>
                  <a:cxn ang="0">
                    <a:pos x="54" y="4"/>
                  </a:cxn>
                </a:cxnLst>
                <a:rect l="0" t="0" r="r" b="b"/>
                <a:pathLst>
                  <a:path w="54" h="14">
                    <a:moveTo>
                      <a:pt x="54" y="4"/>
                    </a:moveTo>
                    <a:lnTo>
                      <a:pt x="30" y="0"/>
                    </a:lnTo>
                    <a:lnTo>
                      <a:pt x="0" y="8"/>
                    </a:lnTo>
                    <a:lnTo>
                      <a:pt x="24" y="14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20" name="Freeform 6896"/>
              <p:cNvSpPr>
                <a:spLocks/>
              </p:cNvSpPr>
              <p:nvPr/>
            </p:nvSpPr>
            <p:spPr bwMode="auto">
              <a:xfrm>
                <a:off x="4098" y="1414"/>
                <a:ext cx="56" cy="16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32" y="0"/>
                  </a:cxn>
                  <a:cxn ang="0">
                    <a:pos x="0" y="10"/>
                  </a:cxn>
                  <a:cxn ang="0">
                    <a:pos x="24" y="16"/>
                  </a:cxn>
                  <a:cxn ang="0">
                    <a:pos x="56" y="6"/>
                  </a:cxn>
                </a:cxnLst>
                <a:rect l="0" t="0" r="r" b="b"/>
                <a:pathLst>
                  <a:path w="56" h="16">
                    <a:moveTo>
                      <a:pt x="56" y="6"/>
                    </a:moveTo>
                    <a:lnTo>
                      <a:pt x="32" y="0"/>
                    </a:lnTo>
                    <a:lnTo>
                      <a:pt x="0" y="10"/>
                    </a:lnTo>
                    <a:lnTo>
                      <a:pt x="24" y="16"/>
                    </a:lnTo>
                    <a:lnTo>
                      <a:pt x="56" y="6"/>
                    </a:lnTo>
                    <a:close/>
                  </a:path>
                </a:pathLst>
              </a:custGeom>
              <a:solidFill>
                <a:srgbClr val="006647"/>
              </a:solidFill>
              <a:ln w="0">
                <a:solidFill>
                  <a:srgbClr val="00664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21" name="Freeform 6897"/>
              <p:cNvSpPr>
                <a:spLocks/>
              </p:cNvSpPr>
              <p:nvPr/>
            </p:nvSpPr>
            <p:spPr bwMode="auto">
              <a:xfrm>
                <a:off x="4098" y="1414"/>
                <a:ext cx="56" cy="16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32" y="0"/>
                  </a:cxn>
                  <a:cxn ang="0">
                    <a:pos x="0" y="10"/>
                  </a:cxn>
                  <a:cxn ang="0">
                    <a:pos x="24" y="16"/>
                  </a:cxn>
                  <a:cxn ang="0">
                    <a:pos x="56" y="6"/>
                  </a:cxn>
                </a:cxnLst>
                <a:rect l="0" t="0" r="r" b="b"/>
                <a:pathLst>
                  <a:path w="56" h="16">
                    <a:moveTo>
                      <a:pt x="56" y="6"/>
                    </a:moveTo>
                    <a:lnTo>
                      <a:pt x="32" y="0"/>
                    </a:lnTo>
                    <a:lnTo>
                      <a:pt x="0" y="10"/>
                    </a:lnTo>
                    <a:lnTo>
                      <a:pt x="24" y="16"/>
                    </a:lnTo>
                    <a:lnTo>
                      <a:pt x="5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22" name="Freeform 6898"/>
              <p:cNvSpPr>
                <a:spLocks/>
              </p:cNvSpPr>
              <p:nvPr/>
            </p:nvSpPr>
            <p:spPr bwMode="auto">
              <a:xfrm>
                <a:off x="4066" y="1424"/>
                <a:ext cx="56" cy="16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32" y="0"/>
                  </a:cxn>
                  <a:cxn ang="0">
                    <a:pos x="0" y="10"/>
                  </a:cxn>
                  <a:cxn ang="0">
                    <a:pos x="24" y="16"/>
                  </a:cxn>
                  <a:cxn ang="0">
                    <a:pos x="56" y="6"/>
                  </a:cxn>
                </a:cxnLst>
                <a:rect l="0" t="0" r="r" b="b"/>
                <a:pathLst>
                  <a:path w="56" h="16">
                    <a:moveTo>
                      <a:pt x="56" y="6"/>
                    </a:moveTo>
                    <a:lnTo>
                      <a:pt x="32" y="0"/>
                    </a:lnTo>
                    <a:lnTo>
                      <a:pt x="0" y="10"/>
                    </a:lnTo>
                    <a:lnTo>
                      <a:pt x="24" y="16"/>
                    </a:lnTo>
                    <a:lnTo>
                      <a:pt x="56" y="6"/>
                    </a:lnTo>
                    <a:close/>
                  </a:path>
                </a:pathLst>
              </a:custGeom>
              <a:solidFill>
                <a:srgbClr val="00684B"/>
              </a:solidFill>
              <a:ln w="0">
                <a:solidFill>
                  <a:srgbClr val="00684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23" name="Freeform 6899"/>
              <p:cNvSpPr>
                <a:spLocks/>
              </p:cNvSpPr>
              <p:nvPr/>
            </p:nvSpPr>
            <p:spPr bwMode="auto">
              <a:xfrm>
                <a:off x="4066" y="1424"/>
                <a:ext cx="56" cy="16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32" y="0"/>
                  </a:cxn>
                  <a:cxn ang="0">
                    <a:pos x="0" y="10"/>
                  </a:cxn>
                  <a:cxn ang="0">
                    <a:pos x="24" y="16"/>
                  </a:cxn>
                  <a:cxn ang="0">
                    <a:pos x="56" y="6"/>
                  </a:cxn>
                </a:cxnLst>
                <a:rect l="0" t="0" r="r" b="b"/>
                <a:pathLst>
                  <a:path w="56" h="16">
                    <a:moveTo>
                      <a:pt x="56" y="6"/>
                    </a:moveTo>
                    <a:lnTo>
                      <a:pt x="32" y="0"/>
                    </a:lnTo>
                    <a:lnTo>
                      <a:pt x="0" y="10"/>
                    </a:lnTo>
                    <a:lnTo>
                      <a:pt x="24" y="16"/>
                    </a:lnTo>
                    <a:lnTo>
                      <a:pt x="5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24" name="Freeform 6900"/>
              <p:cNvSpPr>
                <a:spLocks/>
              </p:cNvSpPr>
              <p:nvPr/>
            </p:nvSpPr>
            <p:spPr bwMode="auto">
              <a:xfrm>
                <a:off x="4032" y="1434"/>
                <a:ext cx="58" cy="18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34" y="0"/>
                  </a:cxn>
                  <a:cxn ang="0">
                    <a:pos x="0" y="12"/>
                  </a:cxn>
                  <a:cxn ang="0">
                    <a:pos x="26" y="18"/>
                  </a:cxn>
                  <a:cxn ang="0">
                    <a:pos x="58" y="6"/>
                  </a:cxn>
                </a:cxnLst>
                <a:rect l="0" t="0" r="r" b="b"/>
                <a:pathLst>
                  <a:path w="58" h="18">
                    <a:moveTo>
                      <a:pt x="58" y="6"/>
                    </a:moveTo>
                    <a:lnTo>
                      <a:pt x="34" y="0"/>
                    </a:lnTo>
                    <a:lnTo>
                      <a:pt x="0" y="12"/>
                    </a:lnTo>
                    <a:lnTo>
                      <a:pt x="26" y="18"/>
                    </a:lnTo>
                    <a:lnTo>
                      <a:pt x="58" y="6"/>
                    </a:lnTo>
                    <a:close/>
                  </a:path>
                </a:pathLst>
              </a:custGeom>
              <a:solidFill>
                <a:srgbClr val="006A4D"/>
              </a:solidFill>
              <a:ln w="0">
                <a:solidFill>
                  <a:srgbClr val="006A4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25" name="Freeform 6901"/>
              <p:cNvSpPr>
                <a:spLocks/>
              </p:cNvSpPr>
              <p:nvPr/>
            </p:nvSpPr>
            <p:spPr bwMode="auto">
              <a:xfrm>
                <a:off x="4032" y="1434"/>
                <a:ext cx="58" cy="18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34" y="0"/>
                  </a:cxn>
                  <a:cxn ang="0">
                    <a:pos x="0" y="12"/>
                  </a:cxn>
                  <a:cxn ang="0">
                    <a:pos x="26" y="18"/>
                  </a:cxn>
                  <a:cxn ang="0">
                    <a:pos x="58" y="6"/>
                  </a:cxn>
                </a:cxnLst>
                <a:rect l="0" t="0" r="r" b="b"/>
                <a:pathLst>
                  <a:path w="58" h="18">
                    <a:moveTo>
                      <a:pt x="58" y="6"/>
                    </a:moveTo>
                    <a:lnTo>
                      <a:pt x="34" y="0"/>
                    </a:lnTo>
                    <a:lnTo>
                      <a:pt x="0" y="12"/>
                    </a:lnTo>
                    <a:lnTo>
                      <a:pt x="26" y="18"/>
                    </a:lnTo>
                    <a:lnTo>
                      <a:pt x="58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26" name="Freeform 6902"/>
              <p:cNvSpPr>
                <a:spLocks/>
              </p:cNvSpPr>
              <p:nvPr/>
            </p:nvSpPr>
            <p:spPr bwMode="auto">
              <a:xfrm>
                <a:off x="4000" y="1446"/>
                <a:ext cx="58" cy="16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32" y="0"/>
                  </a:cxn>
                  <a:cxn ang="0">
                    <a:pos x="0" y="10"/>
                  </a:cxn>
                  <a:cxn ang="0">
                    <a:pos x="24" y="16"/>
                  </a:cxn>
                  <a:cxn ang="0">
                    <a:pos x="58" y="6"/>
                  </a:cxn>
                </a:cxnLst>
                <a:rect l="0" t="0" r="r" b="b"/>
                <a:pathLst>
                  <a:path w="58" h="16">
                    <a:moveTo>
                      <a:pt x="58" y="6"/>
                    </a:moveTo>
                    <a:lnTo>
                      <a:pt x="32" y="0"/>
                    </a:lnTo>
                    <a:lnTo>
                      <a:pt x="0" y="10"/>
                    </a:lnTo>
                    <a:lnTo>
                      <a:pt x="24" y="16"/>
                    </a:lnTo>
                    <a:lnTo>
                      <a:pt x="58" y="6"/>
                    </a:lnTo>
                    <a:close/>
                  </a:path>
                </a:pathLst>
              </a:custGeom>
              <a:solidFill>
                <a:srgbClr val="006D4B"/>
              </a:solidFill>
              <a:ln w="0">
                <a:solidFill>
                  <a:srgbClr val="006D4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27" name="Freeform 6903"/>
              <p:cNvSpPr>
                <a:spLocks/>
              </p:cNvSpPr>
              <p:nvPr/>
            </p:nvSpPr>
            <p:spPr bwMode="auto">
              <a:xfrm>
                <a:off x="4000" y="1446"/>
                <a:ext cx="58" cy="16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32" y="0"/>
                  </a:cxn>
                  <a:cxn ang="0">
                    <a:pos x="0" y="10"/>
                  </a:cxn>
                  <a:cxn ang="0">
                    <a:pos x="24" y="16"/>
                  </a:cxn>
                  <a:cxn ang="0">
                    <a:pos x="58" y="6"/>
                  </a:cxn>
                </a:cxnLst>
                <a:rect l="0" t="0" r="r" b="b"/>
                <a:pathLst>
                  <a:path w="58" h="16">
                    <a:moveTo>
                      <a:pt x="58" y="6"/>
                    </a:moveTo>
                    <a:lnTo>
                      <a:pt x="32" y="0"/>
                    </a:lnTo>
                    <a:lnTo>
                      <a:pt x="0" y="10"/>
                    </a:lnTo>
                    <a:lnTo>
                      <a:pt x="24" y="16"/>
                    </a:lnTo>
                    <a:lnTo>
                      <a:pt x="58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28" name="Freeform 6904"/>
              <p:cNvSpPr>
                <a:spLocks/>
              </p:cNvSpPr>
              <p:nvPr/>
            </p:nvSpPr>
            <p:spPr bwMode="auto">
              <a:xfrm>
                <a:off x="3966" y="1456"/>
                <a:ext cx="58" cy="16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34" y="0"/>
                  </a:cxn>
                  <a:cxn ang="0">
                    <a:pos x="0" y="8"/>
                  </a:cxn>
                  <a:cxn ang="0">
                    <a:pos x="24" y="16"/>
                  </a:cxn>
                  <a:cxn ang="0">
                    <a:pos x="58" y="6"/>
                  </a:cxn>
                </a:cxnLst>
                <a:rect l="0" t="0" r="r" b="b"/>
                <a:pathLst>
                  <a:path w="58" h="16">
                    <a:moveTo>
                      <a:pt x="58" y="6"/>
                    </a:moveTo>
                    <a:lnTo>
                      <a:pt x="34" y="0"/>
                    </a:lnTo>
                    <a:lnTo>
                      <a:pt x="0" y="8"/>
                    </a:lnTo>
                    <a:lnTo>
                      <a:pt x="24" y="16"/>
                    </a:lnTo>
                    <a:lnTo>
                      <a:pt x="58" y="6"/>
                    </a:lnTo>
                    <a:close/>
                  </a:path>
                </a:pathLst>
              </a:custGeom>
              <a:solidFill>
                <a:srgbClr val="007046"/>
              </a:solidFill>
              <a:ln w="0">
                <a:solidFill>
                  <a:srgbClr val="00704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29" name="Freeform 6905"/>
              <p:cNvSpPr>
                <a:spLocks/>
              </p:cNvSpPr>
              <p:nvPr/>
            </p:nvSpPr>
            <p:spPr bwMode="auto">
              <a:xfrm>
                <a:off x="3966" y="1456"/>
                <a:ext cx="58" cy="16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34" y="0"/>
                  </a:cxn>
                  <a:cxn ang="0">
                    <a:pos x="0" y="8"/>
                  </a:cxn>
                  <a:cxn ang="0">
                    <a:pos x="24" y="16"/>
                  </a:cxn>
                  <a:cxn ang="0">
                    <a:pos x="58" y="6"/>
                  </a:cxn>
                </a:cxnLst>
                <a:rect l="0" t="0" r="r" b="b"/>
                <a:pathLst>
                  <a:path w="58" h="16">
                    <a:moveTo>
                      <a:pt x="58" y="6"/>
                    </a:moveTo>
                    <a:lnTo>
                      <a:pt x="34" y="0"/>
                    </a:lnTo>
                    <a:lnTo>
                      <a:pt x="0" y="8"/>
                    </a:lnTo>
                    <a:lnTo>
                      <a:pt x="24" y="16"/>
                    </a:lnTo>
                    <a:lnTo>
                      <a:pt x="58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30" name="Freeform 6906"/>
              <p:cNvSpPr>
                <a:spLocks/>
              </p:cNvSpPr>
              <p:nvPr/>
            </p:nvSpPr>
            <p:spPr bwMode="auto">
              <a:xfrm>
                <a:off x="3930" y="1464"/>
                <a:ext cx="60" cy="16"/>
              </a:xfrm>
              <a:custGeom>
                <a:avLst/>
                <a:gdLst/>
                <a:ahLst/>
                <a:cxnLst>
                  <a:cxn ang="0">
                    <a:pos x="60" y="8"/>
                  </a:cxn>
                  <a:cxn ang="0">
                    <a:pos x="36" y="0"/>
                  </a:cxn>
                  <a:cxn ang="0">
                    <a:pos x="0" y="8"/>
                  </a:cxn>
                  <a:cxn ang="0">
                    <a:pos x="26" y="16"/>
                  </a:cxn>
                  <a:cxn ang="0">
                    <a:pos x="60" y="8"/>
                  </a:cxn>
                </a:cxnLst>
                <a:rect l="0" t="0" r="r" b="b"/>
                <a:pathLst>
                  <a:path w="60" h="16">
                    <a:moveTo>
                      <a:pt x="60" y="8"/>
                    </a:moveTo>
                    <a:lnTo>
                      <a:pt x="36" y="0"/>
                    </a:lnTo>
                    <a:lnTo>
                      <a:pt x="0" y="8"/>
                    </a:lnTo>
                    <a:lnTo>
                      <a:pt x="26" y="16"/>
                    </a:lnTo>
                    <a:lnTo>
                      <a:pt x="60" y="8"/>
                    </a:lnTo>
                    <a:close/>
                  </a:path>
                </a:pathLst>
              </a:custGeom>
              <a:solidFill>
                <a:srgbClr val="00753B"/>
              </a:solidFill>
              <a:ln w="0">
                <a:solidFill>
                  <a:srgbClr val="00753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31" name="Freeform 6907"/>
              <p:cNvSpPr>
                <a:spLocks/>
              </p:cNvSpPr>
              <p:nvPr/>
            </p:nvSpPr>
            <p:spPr bwMode="auto">
              <a:xfrm>
                <a:off x="3930" y="1464"/>
                <a:ext cx="60" cy="16"/>
              </a:xfrm>
              <a:custGeom>
                <a:avLst/>
                <a:gdLst/>
                <a:ahLst/>
                <a:cxnLst>
                  <a:cxn ang="0">
                    <a:pos x="60" y="8"/>
                  </a:cxn>
                  <a:cxn ang="0">
                    <a:pos x="36" y="0"/>
                  </a:cxn>
                  <a:cxn ang="0">
                    <a:pos x="0" y="8"/>
                  </a:cxn>
                  <a:cxn ang="0">
                    <a:pos x="26" y="16"/>
                  </a:cxn>
                  <a:cxn ang="0">
                    <a:pos x="60" y="8"/>
                  </a:cxn>
                </a:cxnLst>
                <a:rect l="0" t="0" r="r" b="b"/>
                <a:pathLst>
                  <a:path w="60" h="16">
                    <a:moveTo>
                      <a:pt x="60" y="8"/>
                    </a:moveTo>
                    <a:lnTo>
                      <a:pt x="36" y="0"/>
                    </a:lnTo>
                    <a:lnTo>
                      <a:pt x="0" y="8"/>
                    </a:lnTo>
                    <a:lnTo>
                      <a:pt x="26" y="16"/>
                    </a:lnTo>
                    <a:lnTo>
                      <a:pt x="60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32" name="Freeform 6908"/>
              <p:cNvSpPr>
                <a:spLocks/>
              </p:cNvSpPr>
              <p:nvPr/>
            </p:nvSpPr>
            <p:spPr bwMode="auto">
              <a:xfrm>
                <a:off x="3896" y="1472"/>
                <a:ext cx="60" cy="14"/>
              </a:xfrm>
              <a:custGeom>
                <a:avLst/>
                <a:gdLst/>
                <a:ahLst/>
                <a:cxnLst>
                  <a:cxn ang="0">
                    <a:pos x="60" y="8"/>
                  </a:cxn>
                  <a:cxn ang="0">
                    <a:pos x="34" y="0"/>
                  </a:cxn>
                  <a:cxn ang="0">
                    <a:pos x="0" y="6"/>
                  </a:cxn>
                  <a:cxn ang="0">
                    <a:pos x="24" y="14"/>
                  </a:cxn>
                  <a:cxn ang="0">
                    <a:pos x="60" y="8"/>
                  </a:cxn>
                </a:cxnLst>
                <a:rect l="0" t="0" r="r" b="b"/>
                <a:pathLst>
                  <a:path w="60" h="14">
                    <a:moveTo>
                      <a:pt x="60" y="8"/>
                    </a:moveTo>
                    <a:lnTo>
                      <a:pt x="34" y="0"/>
                    </a:lnTo>
                    <a:lnTo>
                      <a:pt x="0" y="6"/>
                    </a:lnTo>
                    <a:lnTo>
                      <a:pt x="24" y="14"/>
                    </a:lnTo>
                    <a:lnTo>
                      <a:pt x="60" y="8"/>
                    </a:lnTo>
                    <a:close/>
                  </a:path>
                </a:pathLst>
              </a:custGeom>
              <a:solidFill>
                <a:srgbClr val="00792C"/>
              </a:solidFill>
              <a:ln w="0">
                <a:solidFill>
                  <a:srgbClr val="0079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33" name="Freeform 6909"/>
              <p:cNvSpPr>
                <a:spLocks/>
              </p:cNvSpPr>
              <p:nvPr/>
            </p:nvSpPr>
            <p:spPr bwMode="auto">
              <a:xfrm>
                <a:off x="3896" y="1472"/>
                <a:ext cx="60" cy="14"/>
              </a:xfrm>
              <a:custGeom>
                <a:avLst/>
                <a:gdLst/>
                <a:ahLst/>
                <a:cxnLst>
                  <a:cxn ang="0">
                    <a:pos x="60" y="8"/>
                  </a:cxn>
                  <a:cxn ang="0">
                    <a:pos x="34" y="0"/>
                  </a:cxn>
                  <a:cxn ang="0">
                    <a:pos x="0" y="6"/>
                  </a:cxn>
                  <a:cxn ang="0">
                    <a:pos x="24" y="14"/>
                  </a:cxn>
                  <a:cxn ang="0">
                    <a:pos x="60" y="8"/>
                  </a:cxn>
                </a:cxnLst>
                <a:rect l="0" t="0" r="r" b="b"/>
                <a:pathLst>
                  <a:path w="60" h="14">
                    <a:moveTo>
                      <a:pt x="60" y="8"/>
                    </a:moveTo>
                    <a:lnTo>
                      <a:pt x="34" y="0"/>
                    </a:lnTo>
                    <a:lnTo>
                      <a:pt x="0" y="6"/>
                    </a:lnTo>
                    <a:lnTo>
                      <a:pt x="24" y="14"/>
                    </a:lnTo>
                    <a:lnTo>
                      <a:pt x="60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34" name="Freeform 6910"/>
              <p:cNvSpPr>
                <a:spLocks/>
              </p:cNvSpPr>
              <p:nvPr/>
            </p:nvSpPr>
            <p:spPr bwMode="auto">
              <a:xfrm>
                <a:off x="3860" y="1478"/>
                <a:ext cx="60" cy="12"/>
              </a:xfrm>
              <a:custGeom>
                <a:avLst/>
                <a:gdLst/>
                <a:ahLst/>
                <a:cxnLst>
                  <a:cxn ang="0">
                    <a:pos x="60" y="8"/>
                  </a:cxn>
                  <a:cxn ang="0">
                    <a:pos x="36" y="0"/>
                  </a:cxn>
                  <a:cxn ang="0">
                    <a:pos x="0" y="4"/>
                  </a:cxn>
                  <a:cxn ang="0">
                    <a:pos x="24" y="12"/>
                  </a:cxn>
                  <a:cxn ang="0">
                    <a:pos x="60" y="8"/>
                  </a:cxn>
                </a:cxnLst>
                <a:rect l="0" t="0" r="r" b="b"/>
                <a:pathLst>
                  <a:path w="60" h="12">
                    <a:moveTo>
                      <a:pt x="60" y="8"/>
                    </a:moveTo>
                    <a:lnTo>
                      <a:pt x="36" y="0"/>
                    </a:lnTo>
                    <a:lnTo>
                      <a:pt x="0" y="4"/>
                    </a:lnTo>
                    <a:lnTo>
                      <a:pt x="24" y="12"/>
                    </a:lnTo>
                    <a:lnTo>
                      <a:pt x="60" y="8"/>
                    </a:lnTo>
                    <a:close/>
                  </a:path>
                </a:pathLst>
              </a:custGeom>
              <a:solidFill>
                <a:srgbClr val="007B17"/>
              </a:solidFill>
              <a:ln w="0">
                <a:solidFill>
                  <a:srgbClr val="007B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35" name="Freeform 6911"/>
              <p:cNvSpPr>
                <a:spLocks/>
              </p:cNvSpPr>
              <p:nvPr/>
            </p:nvSpPr>
            <p:spPr bwMode="auto">
              <a:xfrm>
                <a:off x="3860" y="1478"/>
                <a:ext cx="60" cy="12"/>
              </a:xfrm>
              <a:custGeom>
                <a:avLst/>
                <a:gdLst/>
                <a:ahLst/>
                <a:cxnLst>
                  <a:cxn ang="0">
                    <a:pos x="60" y="8"/>
                  </a:cxn>
                  <a:cxn ang="0">
                    <a:pos x="36" y="0"/>
                  </a:cxn>
                  <a:cxn ang="0">
                    <a:pos x="0" y="4"/>
                  </a:cxn>
                  <a:cxn ang="0">
                    <a:pos x="24" y="12"/>
                  </a:cxn>
                  <a:cxn ang="0">
                    <a:pos x="60" y="8"/>
                  </a:cxn>
                </a:cxnLst>
                <a:rect l="0" t="0" r="r" b="b"/>
                <a:pathLst>
                  <a:path w="60" h="12">
                    <a:moveTo>
                      <a:pt x="60" y="8"/>
                    </a:moveTo>
                    <a:lnTo>
                      <a:pt x="36" y="0"/>
                    </a:lnTo>
                    <a:lnTo>
                      <a:pt x="0" y="4"/>
                    </a:lnTo>
                    <a:lnTo>
                      <a:pt x="24" y="12"/>
                    </a:lnTo>
                    <a:lnTo>
                      <a:pt x="60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36" name="Freeform 6912"/>
              <p:cNvSpPr>
                <a:spLocks/>
              </p:cNvSpPr>
              <p:nvPr/>
            </p:nvSpPr>
            <p:spPr bwMode="auto">
              <a:xfrm>
                <a:off x="3822" y="1482"/>
                <a:ext cx="62" cy="10"/>
              </a:xfrm>
              <a:custGeom>
                <a:avLst/>
                <a:gdLst/>
                <a:ahLst/>
                <a:cxnLst>
                  <a:cxn ang="0">
                    <a:pos x="62" y="8"/>
                  </a:cxn>
                  <a:cxn ang="0">
                    <a:pos x="38" y="0"/>
                  </a:cxn>
                  <a:cxn ang="0">
                    <a:pos x="0" y="2"/>
                  </a:cxn>
                  <a:cxn ang="0">
                    <a:pos x="24" y="10"/>
                  </a:cxn>
                  <a:cxn ang="0">
                    <a:pos x="62" y="8"/>
                  </a:cxn>
                </a:cxnLst>
                <a:rect l="0" t="0" r="r" b="b"/>
                <a:pathLst>
                  <a:path w="62" h="10">
                    <a:moveTo>
                      <a:pt x="62" y="8"/>
                    </a:moveTo>
                    <a:lnTo>
                      <a:pt x="38" y="0"/>
                    </a:lnTo>
                    <a:lnTo>
                      <a:pt x="0" y="2"/>
                    </a:lnTo>
                    <a:lnTo>
                      <a:pt x="24" y="10"/>
                    </a:lnTo>
                    <a:lnTo>
                      <a:pt x="62" y="8"/>
                    </a:lnTo>
                    <a:close/>
                  </a:path>
                </a:pathLst>
              </a:custGeom>
              <a:solidFill>
                <a:srgbClr val="007B08"/>
              </a:solidFill>
              <a:ln w="0">
                <a:solidFill>
                  <a:srgbClr val="007B0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37" name="Freeform 6913"/>
              <p:cNvSpPr>
                <a:spLocks/>
              </p:cNvSpPr>
              <p:nvPr/>
            </p:nvSpPr>
            <p:spPr bwMode="auto">
              <a:xfrm>
                <a:off x="3822" y="1482"/>
                <a:ext cx="62" cy="10"/>
              </a:xfrm>
              <a:custGeom>
                <a:avLst/>
                <a:gdLst/>
                <a:ahLst/>
                <a:cxnLst>
                  <a:cxn ang="0">
                    <a:pos x="62" y="8"/>
                  </a:cxn>
                  <a:cxn ang="0">
                    <a:pos x="38" y="0"/>
                  </a:cxn>
                  <a:cxn ang="0">
                    <a:pos x="0" y="2"/>
                  </a:cxn>
                  <a:cxn ang="0">
                    <a:pos x="24" y="10"/>
                  </a:cxn>
                  <a:cxn ang="0">
                    <a:pos x="62" y="8"/>
                  </a:cxn>
                </a:cxnLst>
                <a:rect l="0" t="0" r="r" b="b"/>
                <a:pathLst>
                  <a:path w="62" h="10">
                    <a:moveTo>
                      <a:pt x="62" y="8"/>
                    </a:moveTo>
                    <a:lnTo>
                      <a:pt x="38" y="0"/>
                    </a:lnTo>
                    <a:lnTo>
                      <a:pt x="0" y="2"/>
                    </a:lnTo>
                    <a:lnTo>
                      <a:pt x="24" y="10"/>
                    </a:lnTo>
                    <a:lnTo>
                      <a:pt x="62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38" name="Freeform 6914"/>
              <p:cNvSpPr>
                <a:spLocks/>
              </p:cNvSpPr>
              <p:nvPr/>
            </p:nvSpPr>
            <p:spPr bwMode="auto">
              <a:xfrm>
                <a:off x="3784" y="1484"/>
                <a:ext cx="62" cy="10"/>
              </a:xfrm>
              <a:custGeom>
                <a:avLst/>
                <a:gdLst/>
                <a:ahLst/>
                <a:cxnLst>
                  <a:cxn ang="0">
                    <a:pos x="62" y="8"/>
                  </a:cxn>
                  <a:cxn ang="0">
                    <a:pos x="38" y="0"/>
                  </a:cxn>
                  <a:cxn ang="0">
                    <a:pos x="0" y="2"/>
                  </a:cxn>
                  <a:cxn ang="0">
                    <a:pos x="24" y="10"/>
                  </a:cxn>
                  <a:cxn ang="0">
                    <a:pos x="62" y="8"/>
                  </a:cxn>
                </a:cxnLst>
                <a:rect l="0" t="0" r="r" b="b"/>
                <a:pathLst>
                  <a:path w="62" h="10">
                    <a:moveTo>
                      <a:pt x="62" y="8"/>
                    </a:moveTo>
                    <a:lnTo>
                      <a:pt x="38" y="0"/>
                    </a:lnTo>
                    <a:lnTo>
                      <a:pt x="0" y="2"/>
                    </a:lnTo>
                    <a:lnTo>
                      <a:pt x="24" y="10"/>
                    </a:lnTo>
                    <a:lnTo>
                      <a:pt x="62" y="8"/>
                    </a:lnTo>
                    <a:close/>
                  </a:path>
                </a:pathLst>
              </a:custGeom>
              <a:solidFill>
                <a:srgbClr val="007801"/>
              </a:solidFill>
              <a:ln w="0">
                <a:solidFill>
                  <a:srgbClr val="00780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39" name="Freeform 6915"/>
              <p:cNvSpPr>
                <a:spLocks/>
              </p:cNvSpPr>
              <p:nvPr/>
            </p:nvSpPr>
            <p:spPr bwMode="auto">
              <a:xfrm>
                <a:off x="3784" y="1484"/>
                <a:ext cx="62" cy="10"/>
              </a:xfrm>
              <a:custGeom>
                <a:avLst/>
                <a:gdLst/>
                <a:ahLst/>
                <a:cxnLst>
                  <a:cxn ang="0">
                    <a:pos x="62" y="8"/>
                  </a:cxn>
                  <a:cxn ang="0">
                    <a:pos x="38" y="0"/>
                  </a:cxn>
                  <a:cxn ang="0">
                    <a:pos x="0" y="2"/>
                  </a:cxn>
                  <a:cxn ang="0">
                    <a:pos x="24" y="10"/>
                  </a:cxn>
                  <a:cxn ang="0">
                    <a:pos x="62" y="8"/>
                  </a:cxn>
                </a:cxnLst>
                <a:rect l="0" t="0" r="r" b="b"/>
                <a:pathLst>
                  <a:path w="62" h="10">
                    <a:moveTo>
                      <a:pt x="62" y="8"/>
                    </a:moveTo>
                    <a:lnTo>
                      <a:pt x="38" y="0"/>
                    </a:lnTo>
                    <a:lnTo>
                      <a:pt x="0" y="2"/>
                    </a:lnTo>
                    <a:lnTo>
                      <a:pt x="24" y="10"/>
                    </a:lnTo>
                    <a:lnTo>
                      <a:pt x="62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40" name="Freeform 6916"/>
              <p:cNvSpPr>
                <a:spLocks/>
              </p:cNvSpPr>
              <p:nvPr/>
            </p:nvSpPr>
            <p:spPr bwMode="auto">
              <a:xfrm>
                <a:off x="3746" y="1486"/>
                <a:ext cx="62" cy="10"/>
              </a:xfrm>
              <a:custGeom>
                <a:avLst/>
                <a:gdLst/>
                <a:ahLst/>
                <a:cxnLst>
                  <a:cxn ang="0">
                    <a:pos x="62" y="8"/>
                  </a:cxn>
                  <a:cxn ang="0">
                    <a:pos x="38" y="0"/>
                  </a:cxn>
                  <a:cxn ang="0">
                    <a:pos x="0" y="2"/>
                  </a:cxn>
                  <a:cxn ang="0">
                    <a:pos x="24" y="10"/>
                  </a:cxn>
                  <a:cxn ang="0">
                    <a:pos x="62" y="8"/>
                  </a:cxn>
                </a:cxnLst>
                <a:rect l="0" t="0" r="r" b="b"/>
                <a:pathLst>
                  <a:path w="62" h="10">
                    <a:moveTo>
                      <a:pt x="62" y="8"/>
                    </a:moveTo>
                    <a:lnTo>
                      <a:pt x="38" y="0"/>
                    </a:lnTo>
                    <a:lnTo>
                      <a:pt x="0" y="2"/>
                    </a:lnTo>
                    <a:lnTo>
                      <a:pt x="24" y="10"/>
                    </a:lnTo>
                    <a:lnTo>
                      <a:pt x="62" y="8"/>
                    </a:lnTo>
                    <a:close/>
                  </a:path>
                </a:pathLst>
              </a:custGeom>
              <a:solidFill>
                <a:srgbClr val="00740C"/>
              </a:solidFill>
              <a:ln w="0">
                <a:solidFill>
                  <a:srgbClr val="00740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41" name="Freeform 6917"/>
              <p:cNvSpPr>
                <a:spLocks/>
              </p:cNvSpPr>
              <p:nvPr/>
            </p:nvSpPr>
            <p:spPr bwMode="auto">
              <a:xfrm>
                <a:off x="3746" y="1486"/>
                <a:ext cx="62" cy="10"/>
              </a:xfrm>
              <a:custGeom>
                <a:avLst/>
                <a:gdLst/>
                <a:ahLst/>
                <a:cxnLst>
                  <a:cxn ang="0">
                    <a:pos x="62" y="8"/>
                  </a:cxn>
                  <a:cxn ang="0">
                    <a:pos x="38" y="0"/>
                  </a:cxn>
                  <a:cxn ang="0">
                    <a:pos x="0" y="2"/>
                  </a:cxn>
                  <a:cxn ang="0">
                    <a:pos x="24" y="10"/>
                  </a:cxn>
                  <a:cxn ang="0">
                    <a:pos x="62" y="8"/>
                  </a:cxn>
                </a:cxnLst>
                <a:rect l="0" t="0" r="r" b="b"/>
                <a:pathLst>
                  <a:path w="62" h="10">
                    <a:moveTo>
                      <a:pt x="62" y="8"/>
                    </a:moveTo>
                    <a:lnTo>
                      <a:pt x="38" y="0"/>
                    </a:lnTo>
                    <a:lnTo>
                      <a:pt x="0" y="2"/>
                    </a:lnTo>
                    <a:lnTo>
                      <a:pt x="24" y="10"/>
                    </a:lnTo>
                    <a:lnTo>
                      <a:pt x="62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42" name="Freeform 6918"/>
              <p:cNvSpPr>
                <a:spLocks/>
              </p:cNvSpPr>
              <p:nvPr/>
            </p:nvSpPr>
            <p:spPr bwMode="auto">
              <a:xfrm>
                <a:off x="3706" y="1488"/>
                <a:ext cx="64" cy="14"/>
              </a:xfrm>
              <a:custGeom>
                <a:avLst/>
                <a:gdLst/>
                <a:ahLst/>
                <a:cxnLst>
                  <a:cxn ang="0">
                    <a:pos x="64" y="8"/>
                  </a:cxn>
                  <a:cxn ang="0">
                    <a:pos x="40" y="0"/>
                  </a:cxn>
                  <a:cxn ang="0">
                    <a:pos x="0" y="8"/>
                  </a:cxn>
                  <a:cxn ang="0">
                    <a:pos x="24" y="14"/>
                  </a:cxn>
                  <a:cxn ang="0">
                    <a:pos x="64" y="8"/>
                  </a:cxn>
                </a:cxnLst>
                <a:rect l="0" t="0" r="r" b="b"/>
                <a:pathLst>
                  <a:path w="64" h="14">
                    <a:moveTo>
                      <a:pt x="64" y="8"/>
                    </a:moveTo>
                    <a:lnTo>
                      <a:pt x="40" y="0"/>
                    </a:lnTo>
                    <a:lnTo>
                      <a:pt x="0" y="8"/>
                    </a:lnTo>
                    <a:lnTo>
                      <a:pt x="24" y="14"/>
                    </a:lnTo>
                    <a:lnTo>
                      <a:pt x="64" y="8"/>
                    </a:lnTo>
                    <a:close/>
                  </a:path>
                </a:pathLst>
              </a:custGeom>
              <a:solidFill>
                <a:srgbClr val="006E26"/>
              </a:solidFill>
              <a:ln w="0">
                <a:solidFill>
                  <a:srgbClr val="006E2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43" name="Freeform 6919"/>
              <p:cNvSpPr>
                <a:spLocks/>
              </p:cNvSpPr>
              <p:nvPr/>
            </p:nvSpPr>
            <p:spPr bwMode="auto">
              <a:xfrm>
                <a:off x="3706" y="1488"/>
                <a:ext cx="64" cy="14"/>
              </a:xfrm>
              <a:custGeom>
                <a:avLst/>
                <a:gdLst/>
                <a:ahLst/>
                <a:cxnLst>
                  <a:cxn ang="0">
                    <a:pos x="64" y="8"/>
                  </a:cxn>
                  <a:cxn ang="0">
                    <a:pos x="40" y="0"/>
                  </a:cxn>
                  <a:cxn ang="0">
                    <a:pos x="0" y="8"/>
                  </a:cxn>
                  <a:cxn ang="0">
                    <a:pos x="24" y="14"/>
                  </a:cxn>
                  <a:cxn ang="0">
                    <a:pos x="64" y="8"/>
                  </a:cxn>
                </a:cxnLst>
                <a:rect l="0" t="0" r="r" b="b"/>
                <a:pathLst>
                  <a:path w="64" h="14">
                    <a:moveTo>
                      <a:pt x="64" y="8"/>
                    </a:moveTo>
                    <a:lnTo>
                      <a:pt x="40" y="0"/>
                    </a:lnTo>
                    <a:lnTo>
                      <a:pt x="0" y="8"/>
                    </a:lnTo>
                    <a:lnTo>
                      <a:pt x="24" y="14"/>
                    </a:lnTo>
                    <a:lnTo>
                      <a:pt x="64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44" name="Freeform 6920"/>
              <p:cNvSpPr>
                <a:spLocks/>
              </p:cNvSpPr>
              <p:nvPr/>
            </p:nvSpPr>
            <p:spPr bwMode="auto">
              <a:xfrm>
                <a:off x="4708" y="1320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45" name="Freeform 6921"/>
              <p:cNvSpPr>
                <a:spLocks/>
              </p:cNvSpPr>
              <p:nvPr/>
            </p:nvSpPr>
            <p:spPr bwMode="auto">
              <a:xfrm>
                <a:off x="4708" y="1320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4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46" name="Freeform 6922"/>
              <p:cNvSpPr>
                <a:spLocks/>
              </p:cNvSpPr>
              <p:nvPr/>
            </p:nvSpPr>
            <p:spPr bwMode="auto">
              <a:xfrm>
                <a:off x="4686" y="1324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47" name="Freeform 6923"/>
              <p:cNvSpPr>
                <a:spLocks/>
              </p:cNvSpPr>
              <p:nvPr/>
            </p:nvSpPr>
            <p:spPr bwMode="auto">
              <a:xfrm>
                <a:off x="4686" y="1324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4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48" name="Freeform 6924"/>
              <p:cNvSpPr>
                <a:spLocks/>
              </p:cNvSpPr>
              <p:nvPr/>
            </p:nvSpPr>
            <p:spPr bwMode="auto">
              <a:xfrm>
                <a:off x="4664" y="1328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49" name="Freeform 6925"/>
              <p:cNvSpPr>
                <a:spLocks/>
              </p:cNvSpPr>
              <p:nvPr/>
            </p:nvSpPr>
            <p:spPr bwMode="auto">
              <a:xfrm>
                <a:off x="4664" y="1328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4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50" name="Freeform 6926"/>
              <p:cNvSpPr>
                <a:spLocks/>
              </p:cNvSpPr>
              <p:nvPr/>
            </p:nvSpPr>
            <p:spPr bwMode="auto">
              <a:xfrm>
                <a:off x="4640" y="1332"/>
                <a:ext cx="50" cy="10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6" y="10"/>
                  </a:cxn>
                  <a:cxn ang="0">
                    <a:pos x="50" y="4"/>
                  </a:cxn>
                </a:cxnLst>
                <a:rect l="0" t="0" r="r" b="b"/>
                <a:pathLst>
                  <a:path w="50" h="10">
                    <a:moveTo>
                      <a:pt x="50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6" y="10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006E27"/>
              </a:solidFill>
              <a:ln w="0">
                <a:solidFill>
                  <a:srgbClr val="006E2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51" name="Freeform 6927"/>
              <p:cNvSpPr>
                <a:spLocks/>
              </p:cNvSpPr>
              <p:nvPr/>
            </p:nvSpPr>
            <p:spPr bwMode="auto">
              <a:xfrm>
                <a:off x="4640" y="1332"/>
                <a:ext cx="50" cy="10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6" y="10"/>
                  </a:cxn>
                  <a:cxn ang="0">
                    <a:pos x="50" y="4"/>
                  </a:cxn>
                </a:cxnLst>
                <a:rect l="0" t="0" r="r" b="b"/>
                <a:pathLst>
                  <a:path w="50" h="10">
                    <a:moveTo>
                      <a:pt x="50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6" y="10"/>
                    </a:lnTo>
                    <a:lnTo>
                      <a:pt x="5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52" name="Freeform 6928"/>
              <p:cNvSpPr>
                <a:spLocks/>
              </p:cNvSpPr>
              <p:nvPr/>
            </p:nvSpPr>
            <p:spPr bwMode="auto">
              <a:xfrm>
                <a:off x="4618" y="1336"/>
                <a:ext cx="48" cy="10"/>
              </a:xfrm>
              <a:custGeom>
                <a:avLst/>
                <a:gdLst/>
                <a:ahLst/>
                <a:cxnLst>
                  <a:cxn ang="0">
                    <a:pos x="48" y="6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4" y="10"/>
                  </a:cxn>
                  <a:cxn ang="0">
                    <a:pos x="48" y="6"/>
                  </a:cxn>
                </a:cxnLst>
                <a:rect l="0" t="0" r="r" b="b"/>
                <a:pathLst>
                  <a:path w="48" h="10">
                    <a:moveTo>
                      <a:pt x="48" y="6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4" y="10"/>
                    </a:lnTo>
                    <a:lnTo>
                      <a:pt x="48" y="6"/>
                    </a:lnTo>
                    <a:close/>
                  </a:path>
                </a:pathLst>
              </a:custGeom>
              <a:solidFill>
                <a:srgbClr val="006D25"/>
              </a:solidFill>
              <a:ln w="0">
                <a:solidFill>
                  <a:srgbClr val="006D2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53" name="Freeform 6929"/>
              <p:cNvSpPr>
                <a:spLocks/>
              </p:cNvSpPr>
              <p:nvPr/>
            </p:nvSpPr>
            <p:spPr bwMode="auto">
              <a:xfrm>
                <a:off x="4618" y="1336"/>
                <a:ext cx="48" cy="10"/>
              </a:xfrm>
              <a:custGeom>
                <a:avLst/>
                <a:gdLst/>
                <a:ahLst/>
                <a:cxnLst>
                  <a:cxn ang="0">
                    <a:pos x="48" y="6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4" y="10"/>
                  </a:cxn>
                  <a:cxn ang="0">
                    <a:pos x="48" y="6"/>
                  </a:cxn>
                </a:cxnLst>
                <a:rect l="0" t="0" r="r" b="b"/>
                <a:pathLst>
                  <a:path w="48" h="10">
                    <a:moveTo>
                      <a:pt x="48" y="6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4" y="10"/>
                    </a:lnTo>
                    <a:lnTo>
                      <a:pt x="48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54" name="Freeform 6930"/>
              <p:cNvSpPr>
                <a:spLocks/>
              </p:cNvSpPr>
              <p:nvPr/>
            </p:nvSpPr>
            <p:spPr bwMode="auto">
              <a:xfrm>
                <a:off x="4594" y="1340"/>
                <a:ext cx="48" cy="10"/>
              </a:xfrm>
              <a:custGeom>
                <a:avLst/>
                <a:gdLst/>
                <a:ahLst/>
                <a:cxnLst>
                  <a:cxn ang="0">
                    <a:pos x="48" y="6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4" y="10"/>
                  </a:cxn>
                  <a:cxn ang="0">
                    <a:pos x="48" y="6"/>
                  </a:cxn>
                </a:cxnLst>
                <a:rect l="0" t="0" r="r" b="b"/>
                <a:pathLst>
                  <a:path w="48" h="10">
                    <a:moveTo>
                      <a:pt x="48" y="6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4" y="10"/>
                    </a:lnTo>
                    <a:lnTo>
                      <a:pt x="48" y="6"/>
                    </a:lnTo>
                    <a:close/>
                  </a:path>
                </a:pathLst>
              </a:custGeom>
              <a:solidFill>
                <a:srgbClr val="006D22"/>
              </a:solidFill>
              <a:ln w="0">
                <a:solidFill>
                  <a:srgbClr val="006D2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55" name="Freeform 6931"/>
              <p:cNvSpPr>
                <a:spLocks/>
              </p:cNvSpPr>
              <p:nvPr/>
            </p:nvSpPr>
            <p:spPr bwMode="auto">
              <a:xfrm>
                <a:off x="4594" y="1340"/>
                <a:ext cx="48" cy="10"/>
              </a:xfrm>
              <a:custGeom>
                <a:avLst/>
                <a:gdLst/>
                <a:ahLst/>
                <a:cxnLst>
                  <a:cxn ang="0">
                    <a:pos x="48" y="6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4" y="10"/>
                  </a:cxn>
                  <a:cxn ang="0">
                    <a:pos x="48" y="6"/>
                  </a:cxn>
                </a:cxnLst>
                <a:rect l="0" t="0" r="r" b="b"/>
                <a:pathLst>
                  <a:path w="48" h="10">
                    <a:moveTo>
                      <a:pt x="48" y="6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4" y="10"/>
                    </a:lnTo>
                    <a:lnTo>
                      <a:pt x="48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56" name="Freeform 6932"/>
              <p:cNvSpPr>
                <a:spLocks/>
              </p:cNvSpPr>
              <p:nvPr/>
            </p:nvSpPr>
            <p:spPr bwMode="auto">
              <a:xfrm>
                <a:off x="4570" y="1344"/>
                <a:ext cx="48" cy="8"/>
              </a:xfrm>
              <a:custGeom>
                <a:avLst/>
                <a:gdLst/>
                <a:ahLst/>
                <a:cxnLst>
                  <a:cxn ang="0">
                    <a:pos x="48" y="6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8" y="6"/>
                  </a:cxn>
                </a:cxnLst>
                <a:rect l="0" t="0" r="r" b="b"/>
                <a:pathLst>
                  <a:path w="48" h="8">
                    <a:moveTo>
                      <a:pt x="48" y="6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8" y="6"/>
                    </a:lnTo>
                    <a:close/>
                  </a:path>
                </a:pathLst>
              </a:custGeom>
              <a:solidFill>
                <a:srgbClr val="006D20"/>
              </a:solidFill>
              <a:ln w="0">
                <a:solidFill>
                  <a:srgbClr val="006D2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57" name="Freeform 6933"/>
              <p:cNvSpPr>
                <a:spLocks/>
              </p:cNvSpPr>
              <p:nvPr/>
            </p:nvSpPr>
            <p:spPr bwMode="auto">
              <a:xfrm>
                <a:off x="4570" y="1344"/>
                <a:ext cx="48" cy="8"/>
              </a:xfrm>
              <a:custGeom>
                <a:avLst/>
                <a:gdLst/>
                <a:ahLst/>
                <a:cxnLst>
                  <a:cxn ang="0">
                    <a:pos x="48" y="6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4" y="8"/>
                  </a:cxn>
                  <a:cxn ang="0">
                    <a:pos x="48" y="6"/>
                  </a:cxn>
                </a:cxnLst>
                <a:rect l="0" t="0" r="r" b="b"/>
                <a:pathLst>
                  <a:path w="48" h="8">
                    <a:moveTo>
                      <a:pt x="48" y="6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4" y="8"/>
                    </a:lnTo>
                    <a:lnTo>
                      <a:pt x="48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58" name="Freeform 6934"/>
              <p:cNvSpPr>
                <a:spLocks/>
              </p:cNvSpPr>
              <p:nvPr/>
            </p:nvSpPr>
            <p:spPr bwMode="auto">
              <a:xfrm>
                <a:off x="4544" y="1348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006C1C"/>
              </a:solidFill>
              <a:ln w="0">
                <a:solidFill>
                  <a:srgbClr val="006C1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59" name="Freeform 6935"/>
              <p:cNvSpPr>
                <a:spLocks/>
              </p:cNvSpPr>
              <p:nvPr/>
            </p:nvSpPr>
            <p:spPr bwMode="auto">
              <a:xfrm>
                <a:off x="4544" y="1348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60" name="Freeform 6936"/>
              <p:cNvSpPr>
                <a:spLocks/>
              </p:cNvSpPr>
              <p:nvPr/>
            </p:nvSpPr>
            <p:spPr bwMode="auto">
              <a:xfrm>
                <a:off x="4520" y="1352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006B19"/>
              </a:solidFill>
              <a:ln w="0">
                <a:solidFill>
                  <a:srgbClr val="006B1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61" name="Freeform 6937"/>
              <p:cNvSpPr>
                <a:spLocks/>
              </p:cNvSpPr>
              <p:nvPr/>
            </p:nvSpPr>
            <p:spPr bwMode="auto">
              <a:xfrm>
                <a:off x="4520" y="1352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62" name="Freeform 6938"/>
              <p:cNvSpPr>
                <a:spLocks/>
              </p:cNvSpPr>
              <p:nvPr/>
            </p:nvSpPr>
            <p:spPr bwMode="auto">
              <a:xfrm>
                <a:off x="4494" y="1356"/>
                <a:ext cx="52" cy="6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26" y="6"/>
                  </a:cxn>
                  <a:cxn ang="0">
                    <a:pos x="52" y="4"/>
                  </a:cxn>
                </a:cxnLst>
                <a:rect l="0" t="0" r="r" b="b"/>
                <a:pathLst>
                  <a:path w="52" h="6">
                    <a:moveTo>
                      <a:pt x="52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26" y="6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B16"/>
              </a:solidFill>
              <a:ln w="0">
                <a:solidFill>
                  <a:srgbClr val="006B1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63" name="Freeform 6939"/>
              <p:cNvSpPr>
                <a:spLocks/>
              </p:cNvSpPr>
              <p:nvPr/>
            </p:nvSpPr>
            <p:spPr bwMode="auto">
              <a:xfrm>
                <a:off x="4494" y="1356"/>
                <a:ext cx="52" cy="6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26" y="6"/>
                  </a:cxn>
                  <a:cxn ang="0">
                    <a:pos x="52" y="4"/>
                  </a:cxn>
                </a:cxnLst>
                <a:rect l="0" t="0" r="r" b="b"/>
                <a:pathLst>
                  <a:path w="52" h="6">
                    <a:moveTo>
                      <a:pt x="52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26" y="6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64" name="Freeform 6940"/>
              <p:cNvSpPr>
                <a:spLocks/>
              </p:cNvSpPr>
              <p:nvPr/>
            </p:nvSpPr>
            <p:spPr bwMode="auto">
              <a:xfrm>
                <a:off x="4468" y="1358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A14"/>
              </a:solidFill>
              <a:ln w="0">
                <a:solidFill>
                  <a:srgbClr val="006A1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65" name="Freeform 6941"/>
              <p:cNvSpPr>
                <a:spLocks/>
              </p:cNvSpPr>
              <p:nvPr/>
            </p:nvSpPr>
            <p:spPr bwMode="auto">
              <a:xfrm>
                <a:off x="4468" y="1358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66" name="Freeform 6942"/>
              <p:cNvSpPr>
                <a:spLocks/>
              </p:cNvSpPr>
              <p:nvPr/>
            </p:nvSpPr>
            <p:spPr bwMode="auto">
              <a:xfrm>
                <a:off x="4442" y="1362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26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26" y="8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912"/>
              </a:solidFill>
              <a:ln w="0">
                <a:solidFill>
                  <a:srgbClr val="00691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67" name="Freeform 6943"/>
              <p:cNvSpPr>
                <a:spLocks/>
              </p:cNvSpPr>
              <p:nvPr/>
            </p:nvSpPr>
            <p:spPr bwMode="auto">
              <a:xfrm>
                <a:off x="4442" y="1362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26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26" y="8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68" name="Freeform 6944"/>
              <p:cNvSpPr>
                <a:spLocks/>
              </p:cNvSpPr>
              <p:nvPr/>
            </p:nvSpPr>
            <p:spPr bwMode="auto">
              <a:xfrm>
                <a:off x="4416" y="1364"/>
                <a:ext cx="52" cy="8"/>
              </a:xfrm>
              <a:custGeom>
                <a:avLst/>
                <a:gdLst/>
                <a:ahLst/>
                <a:cxnLst>
                  <a:cxn ang="0">
                    <a:pos x="52" y="6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2" y="6"/>
                  </a:cxn>
                </a:cxnLst>
                <a:rect l="0" t="0" r="r" b="b"/>
                <a:pathLst>
                  <a:path w="52" h="8">
                    <a:moveTo>
                      <a:pt x="52" y="6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2" y="6"/>
                    </a:lnTo>
                    <a:close/>
                  </a:path>
                </a:pathLst>
              </a:custGeom>
              <a:solidFill>
                <a:srgbClr val="006712"/>
              </a:solidFill>
              <a:ln w="0">
                <a:solidFill>
                  <a:srgbClr val="00671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69" name="Freeform 6945"/>
              <p:cNvSpPr>
                <a:spLocks/>
              </p:cNvSpPr>
              <p:nvPr/>
            </p:nvSpPr>
            <p:spPr bwMode="auto">
              <a:xfrm>
                <a:off x="4416" y="1364"/>
                <a:ext cx="52" cy="8"/>
              </a:xfrm>
              <a:custGeom>
                <a:avLst/>
                <a:gdLst/>
                <a:ahLst/>
                <a:cxnLst>
                  <a:cxn ang="0">
                    <a:pos x="52" y="6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2" y="6"/>
                  </a:cxn>
                </a:cxnLst>
                <a:rect l="0" t="0" r="r" b="b"/>
                <a:pathLst>
                  <a:path w="52" h="8">
                    <a:moveTo>
                      <a:pt x="52" y="6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2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70" name="Freeform 6946"/>
              <p:cNvSpPr>
                <a:spLocks/>
              </p:cNvSpPr>
              <p:nvPr/>
            </p:nvSpPr>
            <p:spPr bwMode="auto">
              <a:xfrm>
                <a:off x="4388" y="1368"/>
                <a:ext cx="54" cy="8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4" y="4"/>
                  </a:cxn>
                </a:cxnLst>
                <a:rect l="0" t="0" r="r" b="b"/>
                <a:pathLst>
                  <a:path w="54" h="8">
                    <a:moveTo>
                      <a:pt x="54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613"/>
              </a:solidFill>
              <a:ln w="0">
                <a:solidFill>
                  <a:srgbClr val="00661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71" name="Freeform 6947"/>
              <p:cNvSpPr>
                <a:spLocks/>
              </p:cNvSpPr>
              <p:nvPr/>
            </p:nvSpPr>
            <p:spPr bwMode="auto">
              <a:xfrm>
                <a:off x="4388" y="1368"/>
                <a:ext cx="54" cy="8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4" y="4"/>
                  </a:cxn>
                </a:cxnLst>
                <a:rect l="0" t="0" r="r" b="b"/>
                <a:pathLst>
                  <a:path w="54" h="8">
                    <a:moveTo>
                      <a:pt x="54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72" name="Freeform 6948"/>
              <p:cNvSpPr>
                <a:spLocks/>
              </p:cNvSpPr>
              <p:nvPr/>
            </p:nvSpPr>
            <p:spPr bwMode="auto">
              <a:xfrm>
                <a:off x="4360" y="1372"/>
                <a:ext cx="54" cy="8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4" y="4"/>
                  </a:cxn>
                </a:cxnLst>
                <a:rect l="0" t="0" r="r" b="b"/>
                <a:pathLst>
                  <a:path w="54" h="8">
                    <a:moveTo>
                      <a:pt x="54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515"/>
              </a:solidFill>
              <a:ln w="0">
                <a:solidFill>
                  <a:srgbClr val="00651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73" name="Freeform 6949"/>
              <p:cNvSpPr>
                <a:spLocks/>
              </p:cNvSpPr>
              <p:nvPr/>
            </p:nvSpPr>
            <p:spPr bwMode="auto">
              <a:xfrm>
                <a:off x="4360" y="1372"/>
                <a:ext cx="54" cy="8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4" y="4"/>
                  </a:cxn>
                </a:cxnLst>
                <a:rect l="0" t="0" r="r" b="b"/>
                <a:pathLst>
                  <a:path w="54" h="8">
                    <a:moveTo>
                      <a:pt x="54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74" name="Freeform 6950"/>
              <p:cNvSpPr>
                <a:spLocks/>
              </p:cNvSpPr>
              <p:nvPr/>
            </p:nvSpPr>
            <p:spPr bwMode="auto">
              <a:xfrm>
                <a:off x="4332" y="1376"/>
                <a:ext cx="54" cy="8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4" y="4"/>
                  </a:cxn>
                </a:cxnLst>
                <a:rect l="0" t="0" r="r" b="b"/>
                <a:pathLst>
                  <a:path w="54" h="8">
                    <a:moveTo>
                      <a:pt x="54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418"/>
              </a:solidFill>
              <a:ln w="0">
                <a:solidFill>
                  <a:srgbClr val="00641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75" name="Freeform 6951"/>
              <p:cNvSpPr>
                <a:spLocks/>
              </p:cNvSpPr>
              <p:nvPr/>
            </p:nvSpPr>
            <p:spPr bwMode="auto">
              <a:xfrm>
                <a:off x="4332" y="1376"/>
                <a:ext cx="54" cy="8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4" y="4"/>
                  </a:cxn>
                </a:cxnLst>
                <a:rect l="0" t="0" r="r" b="b"/>
                <a:pathLst>
                  <a:path w="54" h="8">
                    <a:moveTo>
                      <a:pt x="54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76" name="Freeform 6952"/>
              <p:cNvSpPr>
                <a:spLocks/>
              </p:cNvSpPr>
              <p:nvPr/>
            </p:nvSpPr>
            <p:spPr bwMode="auto">
              <a:xfrm>
                <a:off x="4304" y="1380"/>
                <a:ext cx="54" cy="8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4" y="4"/>
                  </a:cxn>
                </a:cxnLst>
                <a:rect l="0" t="0" r="r" b="b"/>
                <a:pathLst>
                  <a:path w="54" h="8">
                    <a:moveTo>
                      <a:pt x="54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41D"/>
              </a:solidFill>
              <a:ln w="0">
                <a:solidFill>
                  <a:srgbClr val="00641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77" name="Freeform 6953"/>
              <p:cNvSpPr>
                <a:spLocks/>
              </p:cNvSpPr>
              <p:nvPr/>
            </p:nvSpPr>
            <p:spPr bwMode="auto">
              <a:xfrm>
                <a:off x="4304" y="1380"/>
                <a:ext cx="54" cy="8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4" y="4"/>
                  </a:cxn>
                </a:cxnLst>
                <a:rect l="0" t="0" r="r" b="b"/>
                <a:pathLst>
                  <a:path w="54" h="8">
                    <a:moveTo>
                      <a:pt x="54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78" name="Freeform 6954"/>
              <p:cNvSpPr>
                <a:spLocks/>
              </p:cNvSpPr>
              <p:nvPr/>
            </p:nvSpPr>
            <p:spPr bwMode="auto">
              <a:xfrm>
                <a:off x="4276" y="1384"/>
                <a:ext cx="54" cy="10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8" y="0"/>
                  </a:cxn>
                  <a:cxn ang="0">
                    <a:pos x="0" y="6"/>
                  </a:cxn>
                  <a:cxn ang="0">
                    <a:pos x="24" y="10"/>
                  </a:cxn>
                  <a:cxn ang="0">
                    <a:pos x="54" y="4"/>
                  </a:cxn>
                </a:cxnLst>
                <a:rect l="0" t="0" r="r" b="b"/>
                <a:pathLst>
                  <a:path w="54" h="10">
                    <a:moveTo>
                      <a:pt x="54" y="4"/>
                    </a:moveTo>
                    <a:lnTo>
                      <a:pt x="28" y="0"/>
                    </a:lnTo>
                    <a:lnTo>
                      <a:pt x="0" y="6"/>
                    </a:lnTo>
                    <a:lnTo>
                      <a:pt x="24" y="10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324"/>
              </a:solidFill>
              <a:ln w="0">
                <a:solidFill>
                  <a:srgbClr val="00632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79" name="Freeform 6955"/>
              <p:cNvSpPr>
                <a:spLocks/>
              </p:cNvSpPr>
              <p:nvPr/>
            </p:nvSpPr>
            <p:spPr bwMode="auto">
              <a:xfrm>
                <a:off x="4276" y="1384"/>
                <a:ext cx="54" cy="10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8" y="0"/>
                  </a:cxn>
                  <a:cxn ang="0">
                    <a:pos x="0" y="6"/>
                  </a:cxn>
                  <a:cxn ang="0">
                    <a:pos x="24" y="10"/>
                  </a:cxn>
                  <a:cxn ang="0">
                    <a:pos x="54" y="4"/>
                  </a:cxn>
                </a:cxnLst>
                <a:rect l="0" t="0" r="r" b="b"/>
                <a:pathLst>
                  <a:path w="54" h="10">
                    <a:moveTo>
                      <a:pt x="54" y="4"/>
                    </a:moveTo>
                    <a:lnTo>
                      <a:pt x="28" y="0"/>
                    </a:lnTo>
                    <a:lnTo>
                      <a:pt x="0" y="6"/>
                    </a:lnTo>
                    <a:lnTo>
                      <a:pt x="24" y="10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80" name="Freeform 6956"/>
              <p:cNvSpPr>
                <a:spLocks/>
              </p:cNvSpPr>
              <p:nvPr/>
            </p:nvSpPr>
            <p:spPr bwMode="auto">
              <a:xfrm>
                <a:off x="4246" y="1390"/>
                <a:ext cx="54" cy="10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24" y="10"/>
                  </a:cxn>
                  <a:cxn ang="0">
                    <a:pos x="54" y="4"/>
                  </a:cxn>
                </a:cxnLst>
                <a:rect l="0" t="0" r="r" b="b"/>
                <a:pathLst>
                  <a:path w="54" h="10">
                    <a:moveTo>
                      <a:pt x="54" y="4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24" y="10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32B"/>
              </a:solidFill>
              <a:ln w="0">
                <a:solidFill>
                  <a:srgbClr val="00632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81" name="Freeform 6957"/>
              <p:cNvSpPr>
                <a:spLocks/>
              </p:cNvSpPr>
              <p:nvPr/>
            </p:nvSpPr>
            <p:spPr bwMode="auto">
              <a:xfrm>
                <a:off x="4246" y="1390"/>
                <a:ext cx="54" cy="10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24" y="10"/>
                  </a:cxn>
                  <a:cxn ang="0">
                    <a:pos x="54" y="4"/>
                  </a:cxn>
                </a:cxnLst>
                <a:rect l="0" t="0" r="r" b="b"/>
                <a:pathLst>
                  <a:path w="54" h="10">
                    <a:moveTo>
                      <a:pt x="54" y="4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24" y="10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82" name="Freeform 6958"/>
              <p:cNvSpPr>
                <a:spLocks/>
              </p:cNvSpPr>
              <p:nvPr/>
            </p:nvSpPr>
            <p:spPr bwMode="auto">
              <a:xfrm>
                <a:off x="4216" y="1396"/>
                <a:ext cx="54" cy="10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24" y="10"/>
                  </a:cxn>
                  <a:cxn ang="0">
                    <a:pos x="54" y="4"/>
                  </a:cxn>
                </a:cxnLst>
                <a:rect l="0" t="0" r="r" b="b"/>
                <a:pathLst>
                  <a:path w="54" h="10">
                    <a:moveTo>
                      <a:pt x="54" y="4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24" y="10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333"/>
              </a:solidFill>
              <a:ln w="0">
                <a:solidFill>
                  <a:srgbClr val="006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83" name="Freeform 6959"/>
              <p:cNvSpPr>
                <a:spLocks/>
              </p:cNvSpPr>
              <p:nvPr/>
            </p:nvSpPr>
            <p:spPr bwMode="auto">
              <a:xfrm>
                <a:off x="4216" y="1396"/>
                <a:ext cx="54" cy="10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24" y="10"/>
                  </a:cxn>
                  <a:cxn ang="0">
                    <a:pos x="54" y="4"/>
                  </a:cxn>
                </a:cxnLst>
                <a:rect l="0" t="0" r="r" b="b"/>
                <a:pathLst>
                  <a:path w="54" h="10">
                    <a:moveTo>
                      <a:pt x="54" y="4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24" y="10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84" name="Freeform 6960"/>
              <p:cNvSpPr>
                <a:spLocks/>
              </p:cNvSpPr>
              <p:nvPr/>
            </p:nvSpPr>
            <p:spPr bwMode="auto">
              <a:xfrm>
                <a:off x="4184" y="1402"/>
                <a:ext cx="56" cy="14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32" y="0"/>
                  </a:cxn>
                  <a:cxn ang="0">
                    <a:pos x="0" y="8"/>
                  </a:cxn>
                  <a:cxn ang="0">
                    <a:pos x="26" y="14"/>
                  </a:cxn>
                  <a:cxn ang="0">
                    <a:pos x="56" y="4"/>
                  </a:cxn>
                </a:cxnLst>
                <a:rect l="0" t="0" r="r" b="b"/>
                <a:pathLst>
                  <a:path w="56" h="14">
                    <a:moveTo>
                      <a:pt x="56" y="4"/>
                    </a:moveTo>
                    <a:lnTo>
                      <a:pt x="32" y="0"/>
                    </a:lnTo>
                    <a:lnTo>
                      <a:pt x="0" y="8"/>
                    </a:lnTo>
                    <a:lnTo>
                      <a:pt x="26" y="14"/>
                    </a:lnTo>
                    <a:lnTo>
                      <a:pt x="56" y="4"/>
                    </a:lnTo>
                    <a:close/>
                  </a:path>
                </a:pathLst>
              </a:custGeom>
              <a:solidFill>
                <a:srgbClr val="00633B"/>
              </a:solidFill>
              <a:ln w="0">
                <a:solidFill>
                  <a:srgbClr val="00633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85" name="Freeform 6961"/>
              <p:cNvSpPr>
                <a:spLocks/>
              </p:cNvSpPr>
              <p:nvPr/>
            </p:nvSpPr>
            <p:spPr bwMode="auto">
              <a:xfrm>
                <a:off x="4184" y="1402"/>
                <a:ext cx="56" cy="14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32" y="0"/>
                  </a:cxn>
                  <a:cxn ang="0">
                    <a:pos x="0" y="8"/>
                  </a:cxn>
                  <a:cxn ang="0">
                    <a:pos x="26" y="14"/>
                  </a:cxn>
                  <a:cxn ang="0">
                    <a:pos x="56" y="4"/>
                  </a:cxn>
                </a:cxnLst>
                <a:rect l="0" t="0" r="r" b="b"/>
                <a:pathLst>
                  <a:path w="56" h="14">
                    <a:moveTo>
                      <a:pt x="56" y="4"/>
                    </a:moveTo>
                    <a:lnTo>
                      <a:pt x="32" y="0"/>
                    </a:lnTo>
                    <a:lnTo>
                      <a:pt x="0" y="8"/>
                    </a:lnTo>
                    <a:lnTo>
                      <a:pt x="26" y="14"/>
                    </a:lnTo>
                    <a:lnTo>
                      <a:pt x="5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86" name="Freeform 6962"/>
              <p:cNvSpPr>
                <a:spLocks/>
              </p:cNvSpPr>
              <p:nvPr/>
            </p:nvSpPr>
            <p:spPr bwMode="auto">
              <a:xfrm>
                <a:off x="4154" y="1410"/>
                <a:ext cx="56" cy="14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30" y="0"/>
                  </a:cxn>
                  <a:cxn ang="0">
                    <a:pos x="0" y="10"/>
                  </a:cxn>
                  <a:cxn ang="0">
                    <a:pos x="24" y="14"/>
                  </a:cxn>
                  <a:cxn ang="0">
                    <a:pos x="56" y="6"/>
                  </a:cxn>
                </a:cxnLst>
                <a:rect l="0" t="0" r="r" b="b"/>
                <a:pathLst>
                  <a:path w="56" h="14">
                    <a:moveTo>
                      <a:pt x="56" y="6"/>
                    </a:moveTo>
                    <a:lnTo>
                      <a:pt x="30" y="0"/>
                    </a:lnTo>
                    <a:lnTo>
                      <a:pt x="0" y="10"/>
                    </a:lnTo>
                    <a:lnTo>
                      <a:pt x="24" y="14"/>
                    </a:lnTo>
                    <a:lnTo>
                      <a:pt x="56" y="6"/>
                    </a:lnTo>
                    <a:close/>
                  </a:path>
                </a:pathLst>
              </a:custGeom>
              <a:solidFill>
                <a:srgbClr val="006443"/>
              </a:solidFill>
              <a:ln w="0">
                <a:solidFill>
                  <a:srgbClr val="00644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87" name="Freeform 6963"/>
              <p:cNvSpPr>
                <a:spLocks/>
              </p:cNvSpPr>
              <p:nvPr/>
            </p:nvSpPr>
            <p:spPr bwMode="auto">
              <a:xfrm>
                <a:off x="4154" y="1410"/>
                <a:ext cx="56" cy="14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30" y="0"/>
                  </a:cxn>
                  <a:cxn ang="0">
                    <a:pos x="0" y="10"/>
                  </a:cxn>
                  <a:cxn ang="0">
                    <a:pos x="24" y="14"/>
                  </a:cxn>
                  <a:cxn ang="0">
                    <a:pos x="56" y="6"/>
                  </a:cxn>
                </a:cxnLst>
                <a:rect l="0" t="0" r="r" b="b"/>
                <a:pathLst>
                  <a:path w="56" h="14">
                    <a:moveTo>
                      <a:pt x="56" y="6"/>
                    </a:moveTo>
                    <a:lnTo>
                      <a:pt x="30" y="0"/>
                    </a:lnTo>
                    <a:lnTo>
                      <a:pt x="0" y="10"/>
                    </a:lnTo>
                    <a:lnTo>
                      <a:pt x="24" y="14"/>
                    </a:lnTo>
                    <a:lnTo>
                      <a:pt x="5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88" name="Freeform 6964"/>
              <p:cNvSpPr>
                <a:spLocks/>
              </p:cNvSpPr>
              <p:nvPr/>
            </p:nvSpPr>
            <p:spPr bwMode="auto">
              <a:xfrm>
                <a:off x="4122" y="1420"/>
                <a:ext cx="56" cy="16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32" y="0"/>
                  </a:cxn>
                  <a:cxn ang="0">
                    <a:pos x="0" y="10"/>
                  </a:cxn>
                  <a:cxn ang="0">
                    <a:pos x="26" y="16"/>
                  </a:cxn>
                  <a:cxn ang="0">
                    <a:pos x="56" y="4"/>
                  </a:cxn>
                </a:cxnLst>
                <a:rect l="0" t="0" r="r" b="b"/>
                <a:pathLst>
                  <a:path w="56" h="16">
                    <a:moveTo>
                      <a:pt x="56" y="4"/>
                    </a:moveTo>
                    <a:lnTo>
                      <a:pt x="32" y="0"/>
                    </a:lnTo>
                    <a:lnTo>
                      <a:pt x="0" y="10"/>
                    </a:lnTo>
                    <a:lnTo>
                      <a:pt x="26" y="16"/>
                    </a:lnTo>
                    <a:lnTo>
                      <a:pt x="56" y="4"/>
                    </a:lnTo>
                    <a:close/>
                  </a:path>
                </a:pathLst>
              </a:custGeom>
              <a:solidFill>
                <a:srgbClr val="006549"/>
              </a:solidFill>
              <a:ln w="0">
                <a:solidFill>
                  <a:srgbClr val="00654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89" name="Freeform 6965"/>
              <p:cNvSpPr>
                <a:spLocks/>
              </p:cNvSpPr>
              <p:nvPr/>
            </p:nvSpPr>
            <p:spPr bwMode="auto">
              <a:xfrm>
                <a:off x="4122" y="1420"/>
                <a:ext cx="56" cy="16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32" y="0"/>
                  </a:cxn>
                  <a:cxn ang="0">
                    <a:pos x="0" y="10"/>
                  </a:cxn>
                  <a:cxn ang="0">
                    <a:pos x="26" y="16"/>
                  </a:cxn>
                  <a:cxn ang="0">
                    <a:pos x="56" y="4"/>
                  </a:cxn>
                </a:cxnLst>
                <a:rect l="0" t="0" r="r" b="b"/>
                <a:pathLst>
                  <a:path w="56" h="16">
                    <a:moveTo>
                      <a:pt x="56" y="4"/>
                    </a:moveTo>
                    <a:lnTo>
                      <a:pt x="32" y="0"/>
                    </a:lnTo>
                    <a:lnTo>
                      <a:pt x="0" y="10"/>
                    </a:lnTo>
                    <a:lnTo>
                      <a:pt x="26" y="16"/>
                    </a:lnTo>
                    <a:lnTo>
                      <a:pt x="5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90" name="Freeform 6966"/>
              <p:cNvSpPr>
                <a:spLocks/>
              </p:cNvSpPr>
              <p:nvPr/>
            </p:nvSpPr>
            <p:spPr bwMode="auto">
              <a:xfrm>
                <a:off x="4090" y="1430"/>
                <a:ext cx="58" cy="16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32" y="0"/>
                  </a:cxn>
                  <a:cxn ang="0">
                    <a:pos x="0" y="10"/>
                  </a:cxn>
                  <a:cxn ang="0">
                    <a:pos x="24" y="16"/>
                  </a:cxn>
                  <a:cxn ang="0">
                    <a:pos x="58" y="6"/>
                  </a:cxn>
                </a:cxnLst>
                <a:rect l="0" t="0" r="r" b="b"/>
                <a:pathLst>
                  <a:path w="58" h="16">
                    <a:moveTo>
                      <a:pt x="58" y="6"/>
                    </a:moveTo>
                    <a:lnTo>
                      <a:pt x="32" y="0"/>
                    </a:lnTo>
                    <a:lnTo>
                      <a:pt x="0" y="10"/>
                    </a:lnTo>
                    <a:lnTo>
                      <a:pt x="24" y="16"/>
                    </a:lnTo>
                    <a:lnTo>
                      <a:pt x="58" y="6"/>
                    </a:lnTo>
                    <a:close/>
                  </a:path>
                </a:pathLst>
              </a:custGeom>
              <a:solidFill>
                <a:srgbClr val="00674E"/>
              </a:solidFill>
              <a:ln w="0">
                <a:solidFill>
                  <a:srgbClr val="00674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91" name="Freeform 6967"/>
              <p:cNvSpPr>
                <a:spLocks/>
              </p:cNvSpPr>
              <p:nvPr/>
            </p:nvSpPr>
            <p:spPr bwMode="auto">
              <a:xfrm>
                <a:off x="4090" y="1430"/>
                <a:ext cx="58" cy="16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32" y="0"/>
                  </a:cxn>
                  <a:cxn ang="0">
                    <a:pos x="0" y="10"/>
                  </a:cxn>
                  <a:cxn ang="0">
                    <a:pos x="24" y="16"/>
                  </a:cxn>
                  <a:cxn ang="0">
                    <a:pos x="58" y="6"/>
                  </a:cxn>
                </a:cxnLst>
                <a:rect l="0" t="0" r="r" b="b"/>
                <a:pathLst>
                  <a:path w="58" h="16">
                    <a:moveTo>
                      <a:pt x="58" y="6"/>
                    </a:moveTo>
                    <a:lnTo>
                      <a:pt x="32" y="0"/>
                    </a:lnTo>
                    <a:lnTo>
                      <a:pt x="0" y="10"/>
                    </a:lnTo>
                    <a:lnTo>
                      <a:pt x="24" y="16"/>
                    </a:lnTo>
                    <a:lnTo>
                      <a:pt x="58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92" name="Freeform 6968"/>
              <p:cNvSpPr>
                <a:spLocks/>
              </p:cNvSpPr>
              <p:nvPr/>
            </p:nvSpPr>
            <p:spPr bwMode="auto">
              <a:xfrm>
                <a:off x="4058" y="1440"/>
                <a:ext cx="56" cy="18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32" y="0"/>
                  </a:cxn>
                  <a:cxn ang="0">
                    <a:pos x="0" y="12"/>
                  </a:cxn>
                  <a:cxn ang="0">
                    <a:pos x="24" y="18"/>
                  </a:cxn>
                  <a:cxn ang="0">
                    <a:pos x="56" y="6"/>
                  </a:cxn>
                </a:cxnLst>
                <a:rect l="0" t="0" r="r" b="b"/>
                <a:pathLst>
                  <a:path w="56" h="18">
                    <a:moveTo>
                      <a:pt x="56" y="6"/>
                    </a:moveTo>
                    <a:lnTo>
                      <a:pt x="32" y="0"/>
                    </a:lnTo>
                    <a:lnTo>
                      <a:pt x="0" y="12"/>
                    </a:lnTo>
                    <a:lnTo>
                      <a:pt x="24" y="18"/>
                    </a:lnTo>
                    <a:lnTo>
                      <a:pt x="56" y="6"/>
                    </a:lnTo>
                    <a:close/>
                  </a:path>
                </a:pathLst>
              </a:custGeom>
              <a:solidFill>
                <a:srgbClr val="006950"/>
              </a:solidFill>
              <a:ln w="0">
                <a:solidFill>
                  <a:srgbClr val="00695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93" name="Freeform 6969"/>
              <p:cNvSpPr>
                <a:spLocks/>
              </p:cNvSpPr>
              <p:nvPr/>
            </p:nvSpPr>
            <p:spPr bwMode="auto">
              <a:xfrm>
                <a:off x="4058" y="1440"/>
                <a:ext cx="56" cy="18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32" y="0"/>
                  </a:cxn>
                  <a:cxn ang="0">
                    <a:pos x="0" y="12"/>
                  </a:cxn>
                  <a:cxn ang="0">
                    <a:pos x="24" y="18"/>
                  </a:cxn>
                  <a:cxn ang="0">
                    <a:pos x="56" y="6"/>
                  </a:cxn>
                </a:cxnLst>
                <a:rect l="0" t="0" r="r" b="b"/>
                <a:pathLst>
                  <a:path w="56" h="18">
                    <a:moveTo>
                      <a:pt x="56" y="6"/>
                    </a:moveTo>
                    <a:lnTo>
                      <a:pt x="32" y="0"/>
                    </a:lnTo>
                    <a:lnTo>
                      <a:pt x="0" y="12"/>
                    </a:lnTo>
                    <a:lnTo>
                      <a:pt x="24" y="18"/>
                    </a:lnTo>
                    <a:lnTo>
                      <a:pt x="5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94" name="Freeform 6970"/>
              <p:cNvSpPr>
                <a:spLocks/>
              </p:cNvSpPr>
              <p:nvPr/>
            </p:nvSpPr>
            <p:spPr bwMode="auto">
              <a:xfrm>
                <a:off x="4024" y="1452"/>
                <a:ext cx="58" cy="18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34" y="0"/>
                  </a:cxn>
                  <a:cxn ang="0">
                    <a:pos x="0" y="10"/>
                  </a:cxn>
                  <a:cxn ang="0">
                    <a:pos x="24" y="18"/>
                  </a:cxn>
                  <a:cxn ang="0">
                    <a:pos x="58" y="6"/>
                  </a:cxn>
                </a:cxnLst>
                <a:rect l="0" t="0" r="r" b="b"/>
                <a:pathLst>
                  <a:path w="58" h="18">
                    <a:moveTo>
                      <a:pt x="58" y="6"/>
                    </a:moveTo>
                    <a:lnTo>
                      <a:pt x="34" y="0"/>
                    </a:lnTo>
                    <a:lnTo>
                      <a:pt x="0" y="10"/>
                    </a:lnTo>
                    <a:lnTo>
                      <a:pt x="24" y="18"/>
                    </a:lnTo>
                    <a:lnTo>
                      <a:pt x="58" y="6"/>
                    </a:lnTo>
                    <a:close/>
                  </a:path>
                </a:pathLst>
              </a:custGeom>
              <a:solidFill>
                <a:srgbClr val="006C4F"/>
              </a:solidFill>
              <a:ln w="0">
                <a:solidFill>
                  <a:srgbClr val="006C4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95" name="Freeform 6971"/>
              <p:cNvSpPr>
                <a:spLocks/>
              </p:cNvSpPr>
              <p:nvPr/>
            </p:nvSpPr>
            <p:spPr bwMode="auto">
              <a:xfrm>
                <a:off x="4024" y="1452"/>
                <a:ext cx="58" cy="18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34" y="0"/>
                  </a:cxn>
                  <a:cxn ang="0">
                    <a:pos x="0" y="10"/>
                  </a:cxn>
                  <a:cxn ang="0">
                    <a:pos x="24" y="18"/>
                  </a:cxn>
                  <a:cxn ang="0">
                    <a:pos x="58" y="6"/>
                  </a:cxn>
                </a:cxnLst>
                <a:rect l="0" t="0" r="r" b="b"/>
                <a:pathLst>
                  <a:path w="58" h="18">
                    <a:moveTo>
                      <a:pt x="58" y="6"/>
                    </a:moveTo>
                    <a:lnTo>
                      <a:pt x="34" y="0"/>
                    </a:lnTo>
                    <a:lnTo>
                      <a:pt x="0" y="10"/>
                    </a:lnTo>
                    <a:lnTo>
                      <a:pt x="24" y="18"/>
                    </a:lnTo>
                    <a:lnTo>
                      <a:pt x="58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96" name="Freeform 6972"/>
              <p:cNvSpPr>
                <a:spLocks/>
              </p:cNvSpPr>
              <p:nvPr/>
            </p:nvSpPr>
            <p:spPr bwMode="auto">
              <a:xfrm>
                <a:off x="3990" y="1462"/>
                <a:ext cx="58" cy="18"/>
              </a:xfrm>
              <a:custGeom>
                <a:avLst/>
                <a:gdLst/>
                <a:ahLst/>
                <a:cxnLst>
                  <a:cxn ang="0">
                    <a:pos x="58" y="8"/>
                  </a:cxn>
                  <a:cxn ang="0">
                    <a:pos x="34" y="0"/>
                  </a:cxn>
                  <a:cxn ang="0">
                    <a:pos x="0" y="10"/>
                  </a:cxn>
                  <a:cxn ang="0">
                    <a:pos x="24" y="18"/>
                  </a:cxn>
                  <a:cxn ang="0">
                    <a:pos x="58" y="8"/>
                  </a:cxn>
                </a:cxnLst>
                <a:rect l="0" t="0" r="r" b="b"/>
                <a:pathLst>
                  <a:path w="58" h="18">
                    <a:moveTo>
                      <a:pt x="58" y="8"/>
                    </a:moveTo>
                    <a:lnTo>
                      <a:pt x="34" y="0"/>
                    </a:lnTo>
                    <a:lnTo>
                      <a:pt x="0" y="10"/>
                    </a:lnTo>
                    <a:lnTo>
                      <a:pt x="24" y="18"/>
                    </a:lnTo>
                    <a:lnTo>
                      <a:pt x="58" y="8"/>
                    </a:lnTo>
                    <a:close/>
                  </a:path>
                </a:pathLst>
              </a:custGeom>
              <a:solidFill>
                <a:srgbClr val="007049"/>
              </a:solidFill>
              <a:ln w="0">
                <a:solidFill>
                  <a:srgbClr val="00704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97" name="Freeform 6973"/>
              <p:cNvSpPr>
                <a:spLocks/>
              </p:cNvSpPr>
              <p:nvPr/>
            </p:nvSpPr>
            <p:spPr bwMode="auto">
              <a:xfrm>
                <a:off x="3990" y="1462"/>
                <a:ext cx="58" cy="18"/>
              </a:xfrm>
              <a:custGeom>
                <a:avLst/>
                <a:gdLst/>
                <a:ahLst/>
                <a:cxnLst>
                  <a:cxn ang="0">
                    <a:pos x="58" y="8"/>
                  </a:cxn>
                  <a:cxn ang="0">
                    <a:pos x="34" y="0"/>
                  </a:cxn>
                  <a:cxn ang="0">
                    <a:pos x="0" y="10"/>
                  </a:cxn>
                  <a:cxn ang="0">
                    <a:pos x="24" y="18"/>
                  </a:cxn>
                  <a:cxn ang="0">
                    <a:pos x="58" y="8"/>
                  </a:cxn>
                </a:cxnLst>
                <a:rect l="0" t="0" r="r" b="b"/>
                <a:pathLst>
                  <a:path w="58" h="18">
                    <a:moveTo>
                      <a:pt x="58" y="8"/>
                    </a:moveTo>
                    <a:lnTo>
                      <a:pt x="34" y="0"/>
                    </a:lnTo>
                    <a:lnTo>
                      <a:pt x="0" y="10"/>
                    </a:lnTo>
                    <a:lnTo>
                      <a:pt x="24" y="18"/>
                    </a:lnTo>
                    <a:lnTo>
                      <a:pt x="58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98" name="Freeform 6974"/>
              <p:cNvSpPr>
                <a:spLocks/>
              </p:cNvSpPr>
              <p:nvPr/>
            </p:nvSpPr>
            <p:spPr bwMode="auto">
              <a:xfrm>
                <a:off x="3956" y="1472"/>
                <a:ext cx="58" cy="16"/>
              </a:xfrm>
              <a:custGeom>
                <a:avLst/>
                <a:gdLst/>
                <a:ahLst/>
                <a:cxnLst>
                  <a:cxn ang="0">
                    <a:pos x="58" y="8"/>
                  </a:cxn>
                  <a:cxn ang="0">
                    <a:pos x="34" y="0"/>
                  </a:cxn>
                  <a:cxn ang="0">
                    <a:pos x="0" y="8"/>
                  </a:cxn>
                  <a:cxn ang="0">
                    <a:pos x="24" y="16"/>
                  </a:cxn>
                  <a:cxn ang="0">
                    <a:pos x="58" y="8"/>
                  </a:cxn>
                </a:cxnLst>
                <a:rect l="0" t="0" r="r" b="b"/>
                <a:pathLst>
                  <a:path w="58" h="16">
                    <a:moveTo>
                      <a:pt x="58" y="8"/>
                    </a:moveTo>
                    <a:lnTo>
                      <a:pt x="34" y="0"/>
                    </a:lnTo>
                    <a:lnTo>
                      <a:pt x="0" y="8"/>
                    </a:lnTo>
                    <a:lnTo>
                      <a:pt x="24" y="16"/>
                    </a:lnTo>
                    <a:lnTo>
                      <a:pt x="58" y="8"/>
                    </a:lnTo>
                    <a:close/>
                  </a:path>
                </a:pathLst>
              </a:custGeom>
              <a:solidFill>
                <a:srgbClr val="00753D"/>
              </a:solidFill>
              <a:ln w="0">
                <a:solidFill>
                  <a:srgbClr val="00753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599" name="Freeform 6975"/>
              <p:cNvSpPr>
                <a:spLocks/>
              </p:cNvSpPr>
              <p:nvPr/>
            </p:nvSpPr>
            <p:spPr bwMode="auto">
              <a:xfrm>
                <a:off x="3956" y="1472"/>
                <a:ext cx="58" cy="16"/>
              </a:xfrm>
              <a:custGeom>
                <a:avLst/>
                <a:gdLst/>
                <a:ahLst/>
                <a:cxnLst>
                  <a:cxn ang="0">
                    <a:pos x="58" y="8"/>
                  </a:cxn>
                  <a:cxn ang="0">
                    <a:pos x="34" y="0"/>
                  </a:cxn>
                  <a:cxn ang="0">
                    <a:pos x="0" y="8"/>
                  </a:cxn>
                  <a:cxn ang="0">
                    <a:pos x="24" y="16"/>
                  </a:cxn>
                  <a:cxn ang="0">
                    <a:pos x="58" y="8"/>
                  </a:cxn>
                </a:cxnLst>
                <a:rect l="0" t="0" r="r" b="b"/>
                <a:pathLst>
                  <a:path w="58" h="16">
                    <a:moveTo>
                      <a:pt x="58" y="8"/>
                    </a:moveTo>
                    <a:lnTo>
                      <a:pt x="34" y="0"/>
                    </a:lnTo>
                    <a:lnTo>
                      <a:pt x="0" y="8"/>
                    </a:lnTo>
                    <a:lnTo>
                      <a:pt x="24" y="16"/>
                    </a:lnTo>
                    <a:lnTo>
                      <a:pt x="58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00" name="Freeform 6976"/>
              <p:cNvSpPr>
                <a:spLocks/>
              </p:cNvSpPr>
              <p:nvPr/>
            </p:nvSpPr>
            <p:spPr bwMode="auto">
              <a:xfrm>
                <a:off x="3920" y="1480"/>
                <a:ext cx="60" cy="16"/>
              </a:xfrm>
              <a:custGeom>
                <a:avLst/>
                <a:gdLst/>
                <a:ahLst/>
                <a:cxnLst>
                  <a:cxn ang="0">
                    <a:pos x="60" y="8"/>
                  </a:cxn>
                  <a:cxn ang="0">
                    <a:pos x="36" y="0"/>
                  </a:cxn>
                  <a:cxn ang="0">
                    <a:pos x="0" y="6"/>
                  </a:cxn>
                  <a:cxn ang="0">
                    <a:pos x="24" y="16"/>
                  </a:cxn>
                  <a:cxn ang="0">
                    <a:pos x="60" y="8"/>
                  </a:cxn>
                </a:cxnLst>
                <a:rect l="0" t="0" r="r" b="b"/>
                <a:pathLst>
                  <a:path w="60" h="16">
                    <a:moveTo>
                      <a:pt x="60" y="8"/>
                    </a:moveTo>
                    <a:lnTo>
                      <a:pt x="36" y="0"/>
                    </a:lnTo>
                    <a:lnTo>
                      <a:pt x="0" y="6"/>
                    </a:lnTo>
                    <a:lnTo>
                      <a:pt x="24" y="16"/>
                    </a:lnTo>
                    <a:lnTo>
                      <a:pt x="60" y="8"/>
                    </a:lnTo>
                    <a:close/>
                  </a:path>
                </a:pathLst>
              </a:custGeom>
              <a:solidFill>
                <a:srgbClr val="00792D"/>
              </a:solidFill>
              <a:ln w="0">
                <a:solidFill>
                  <a:srgbClr val="00792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01" name="Freeform 6977"/>
              <p:cNvSpPr>
                <a:spLocks/>
              </p:cNvSpPr>
              <p:nvPr/>
            </p:nvSpPr>
            <p:spPr bwMode="auto">
              <a:xfrm>
                <a:off x="3920" y="1480"/>
                <a:ext cx="60" cy="16"/>
              </a:xfrm>
              <a:custGeom>
                <a:avLst/>
                <a:gdLst/>
                <a:ahLst/>
                <a:cxnLst>
                  <a:cxn ang="0">
                    <a:pos x="60" y="8"/>
                  </a:cxn>
                  <a:cxn ang="0">
                    <a:pos x="36" y="0"/>
                  </a:cxn>
                  <a:cxn ang="0">
                    <a:pos x="0" y="6"/>
                  </a:cxn>
                  <a:cxn ang="0">
                    <a:pos x="24" y="16"/>
                  </a:cxn>
                  <a:cxn ang="0">
                    <a:pos x="60" y="8"/>
                  </a:cxn>
                </a:cxnLst>
                <a:rect l="0" t="0" r="r" b="b"/>
                <a:pathLst>
                  <a:path w="60" h="16">
                    <a:moveTo>
                      <a:pt x="60" y="8"/>
                    </a:moveTo>
                    <a:lnTo>
                      <a:pt x="36" y="0"/>
                    </a:lnTo>
                    <a:lnTo>
                      <a:pt x="0" y="6"/>
                    </a:lnTo>
                    <a:lnTo>
                      <a:pt x="24" y="16"/>
                    </a:lnTo>
                    <a:lnTo>
                      <a:pt x="60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02" name="Freeform 6978"/>
              <p:cNvSpPr>
                <a:spLocks/>
              </p:cNvSpPr>
              <p:nvPr/>
            </p:nvSpPr>
            <p:spPr bwMode="auto">
              <a:xfrm>
                <a:off x="3884" y="1486"/>
                <a:ext cx="60" cy="12"/>
              </a:xfrm>
              <a:custGeom>
                <a:avLst/>
                <a:gdLst/>
                <a:ahLst/>
                <a:cxnLst>
                  <a:cxn ang="0">
                    <a:pos x="60" y="10"/>
                  </a:cxn>
                  <a:cxn ang="0">
                    <a:pos x="36" y="0"/>
                  </a:cxn>
                  <a:cxn ang="0">
                    <a:pos x="0" y="4"/>
                  </a:cxn>
                  <a:cxn ang="0">
                    <a:pos x="24" y="12"/>
                  </a:cxn>
                  <a:cxn ang="0">
                    <a:pos x="60" y="10"/>
                  </a:cxn>
                </a:cxnLst>
                <a:rect l="0" t="0" r="r" b="b"/>
                <a:pathLst>
                  <a:path w="60" h="12">
                    <a:moveTo>
                      <a:pt x="60" y="10"/>
                    </a:moveTo>
                    <a:lnTo>
                      <a:pt x="36" y="0"/>
                    </a:lnTo>
                    <a:lnTo>
                      <a:pt x="0" y="4"/>
                    </a:lnTo>
                    <a:lnTo>
                      <a:pt x="24" y="12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007C16"/>
              </a:solidFill>
              <a:ln w="0">
                <a:solidFill>
                  <a:srgbClr val="007C1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03" name="Freeform 6979"/>
              <p:cNvSpPr>
                <a:spLocks/>
              </p:cNvSpPr>
              <p:nvPr/>
            </p:nvSpPr>
            <p:spPr bwMode="auto">
              <a:xfrm>
                <a:off x="3884" y="1486"/>
                <a:ext cx="60" cy="12"/>
              </a:xfrm>
              <a:custGeom>
                <a:avLst/>
                <a:gdLst/>
                <a:ahLst/>
                <a:cxnLst>
                  <a:cxn ang="0">
                    <a:pos x="60" y="10"/>
                  </a:cxn>
                  <a:cxn ang="0">
                    <a:pos x="36" y="0"/>
                  </a:cxn>
                  <a:cxn ang="0">
                    <a:pos x="0" y="4"/>
                  </a:cxn>
                  <a:cxn ang="0">
                    <a:pos x="24" y="12"/>
                  </a:cxn>
                  <a:cxn ang="0">
                    <a:pos x="60" y="10"/>
                  </a:cxn>
                </a:cxnLst>
                <a:rect l="0" t="0" r="r" b="b"/>
                <a:pathLst>
                  <a:path w="60" h="12">
                    <a:moveTo>
                      <a:pt x="60" y="10"/>
                    </a:moveTo>
                    <a:lnTo>
                      <a:pt x="36" y="0"/>
                    </a:lnTo>
                    <a:lnTo>
                      <a:pt x="0" y="4"/>
                    </a:lnTo>
                    <a:lnTo>
                      <a:pt x="24" y="12"/>
                    </a:lnTo>
                    <a:lnTo>
                      <a:pt x="60" y="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04" name="Freeform 6980"/>
              <p:cNvSpPr>
                <a:spLocks/>
              </p:cNvSpPr>
              <p:nvPr/>
            </p:nvSpPr>
            <p:spPr bwMode="auto">
              <a:xfrm>
                <a:off x="3846" y="1490"/>
                <a:ext cx="62" cy="10"/>
              </a:xfrm>
              <a:custGeom>
                <a:avLst/>
                <a:gdLst/>
                <a:ahLst/>
                <a:cxnLst>
                  <a:cxn ang="0">
                    <a:pos x="62" y="8"/>
                  </a:cxn>
                  <a:cxn ang="0">
                    <a:pos x="38" y="0"/>
                  </a:cxn>
                  <a:cxn ang="0">
                    <a:pos x="0" y="2"/>
                  </a:cxn>
                  <a:cxn ang="0">
                    <a:pos x="24" y="10"/>
                  </a:cxn>
                  <a:cxn ang="0">
                    <a:pos x="62" y="8"/>
                  </a:cxn>
                </a:cxnLst>
                <a:rect l="0" t="0" r="r" b="b"/>
                <a:pathLst>
                  <a:path w="62" h="10">
                    <a:moveTo>
                      <a:pt x="62" y="8"/>
                    </a:moveTo>
                    <a:lnTo>
                      <a:pt x="38" y="0"/>
                    </a:lnTo>
                    <a:lnTo>
                      <a:pt x="0" y="2"/>
                    </a:lnTo>
                    <a:lnTo>
                      <a:pt x="24" y="10"/>
                    </a:lnTo>
                    <a:lnTo>
                      <a:pt x="62" y="8"/>
                    </a:lnTo>
                    <a:close/>
                  </a:path>
                </a:pathLst>
              </a:custGeom>
              <a:solidFill>
                <a:srgbClr val="007C05"/>
              </a:solidFill>
              <a:ln w="0">
                <a:solidFill>
                  <a:srgbClr val="007C0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05" name="Freeform 6981"/>
              <p:cNvSpPr>
                <a:spLocks/>
              </p:cNvSpPr>
              <p:nvPr/>
            </p:nvSpPr>
            <p:spPr bwMode="auto">
              <a:xfrm>
                <a:off x="3846" y="1490"/>
                <a:ext cx="62" cy="10"/>
              </a:xfrm>
              <a:custGeom>
                <a:avLst/>
                <a:gdLst/>
                <a:ahLst/>
                <a:cxnLst>
                  <a:cxn ang="0">
                    <a:pos x="62" y="8"/>
                  </a:cxn>
                  <a:cxn ang="0">
                    <a:pos x="38" y="0"/>
                  </a:cxn>
                  <a:cxn ang="0">
                    <a:pos x="0" y="2"/>
                  </a:cxn>
                  <a:cxn ang="0">
                    <a:pos x="24" y="10"/>
                  </a:cxn>
                  <a:cxn ang="0">
                    <a:pos x="62" y="8"/>
                  </a:cxn>
                </a:cxnLst>
                <a:rect l="0" t="0" r="r" b="b"/>
                <a:pathLst>
                  <a:path w="62" h="10">
                    <a:moveTo>
                      <a:pt x="62" y="8"/>
                    </a:moveTo>
                    <a:lnTo>
                      <a:pt x="38" y="0"/>
                    </a:lnTo>
                    <a:lnTo>
                      <a:pt x="0" y="2"/>
                    </a:lnTo>
                    <a:lnTo>
                      <a:pt x="24" y="10"/>
                    </a:lnTo>
                    <a:lnTo>
                      <a:pt x="62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06" name="Freeform 6982"/>
              <p:cNvSpPr>
                <a:spLocks/>
              </p:cNvSpPr>
              <p:nvPr/>
            </p:nvSpPr>
            <p:spPr bwMode="auto">
              <a:xfrm>
                <a:off x="3808" y="1492"/>
                <a:ext cx="62" cy="8"/>
              </a:xfrm>
              <a:custGeom>
                <a:avLst/>
                <a:gdLst/>
                <a:ahLst/>
                <a:cxnLst>
                  <a:cxn ang="0">
                    <a:pos x="62" y="8"/>
                  </a:cxn>
                  <a:cxn ang="0">
                    <a:pos x="38" y="0"/>
                  </a:cxn>
                  <a:cxn ang="0">
                    <a:pos x="0" y="2"/>
                  </a:cxn>
                  <a:cxn ang="0">
                    <a:pos x="24" y="8"/>
                  </a:cxn>
                  <a:cxn ang="0">
                    <a:pos x="62" y="8"/>
                  </a:cxn>
                </a:cxnLst>
                <a:rect l="0" t="0" r="r" b="b"/>
                <a:pathLst>
                  <a:path w="62" h="8">
                    <a:moveTo>
                      <a:pt x="62" y="8"/>
                    </a:moveTo>
                    <a:lnTo>
                      <a:pt x="38" y="0"/>
                    </a:lnTo>
                    <a:lnTo>
                      <a:pt x="0" y="2"/>
                    </a:lnTo>
                    <a:lnTo>
                      <a:pt x="24" y="8"/>
                    </a:lnTo>
                    <a:lnTo>
                      <a:pt x="62" y="8"/>
                    </a:lnTo>
                    <a:close/>
                  </a:path>
                </a:pathLst>
              </a:custGeom>
              <a:solidFill>
                <a:srgbClr val="007900"/>
              </a:solidFill>
              <a:ln w="0">
                <a:solidFill>
                  <a:srgbClr val="0079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07" name="Freeform 6983"/>
              <p:cNvSpPr>
                <a:spLocks/>
              </p:cNvSpPr>
              <p:nvPr/>
            </p:nvSpPr>
            <p:spPr bwMode="auto">
              <a:xfrm>
                <a:off x="3808" y="1492"/>
                <a:ext cx="62" cy="8"/>
              </a:xfrm>
              <a:custGeom>
                <a:avLst/>
                <a:gdLst/>
                <a:ahLst/>
                <a:cxnLst>
                  <a:cxn ang="0">
                    <a:pos x="62" y="8"/>
                  </a:cxn>
                  <a:cxn ang="0">
                    <a:pos x="38" y="0"/>
                  </a:cxn>
                  <a:cxn ang="0">
                    <a:pos x="0" y="2"/>
                  </a:cxn>
                  <a:cxn ang="0">
                    <a:pos x="24" y="8"/>
                  </a:cxn>
                  <a:cxn ang="0">
                    <a:pos x="62" y="8"/>
                  </a:cxn>
                </a:cxnLst>
                <a:rect l="0" t="0" r="r" b="b"/>
                <a:pathLst>
                  <a:path w="62" h="8">
                    <a:moveTo>
                      <a:pt x="62" y="8"/>
                    </a:moveTo>
                    <a:lnTo>
                      <a:pt x="38" y="0"/>
                    </a:lnTo>
                    <a:lnTo>
                      <a:pt x="0" y="2"/>
                    </a:lnTo>
                    <a:lnTo>
                      <a:pt x="24" y="8"/>
                    </a:lnTo>
                    <a:lnTo>
                      <a:pt x="62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08" name="Freeform 6984"/>
              <p:cNvSpPr>
                <a:spLocks/>
              </p:cNvSpPr>
              <p:nvPr/>
            </p:nvSpPr>
            <p:spPr bwMode="auto">
              <a:xfrm>
                <a:off x="3770" y="1494"/>
                <a:ext cx="62" cy="10"/>
              </a:xfrm>
              <a:custGeom>
                <a:avLst/>
                <a:gdLst/>
                <a:ahLst/>
                <a:cxnLst>
                  <a:cxn ang="0">
                    <a:pos x="62" y="6"/>
                  </a:cxn>
                  <a:cxn ang="0">
                    <a:pos x="38" y="0"/>
                  </a:cxn>
                  <a:cxn ang="0">
                    <a:pos x="0" y="2"/>
                  </a:cxn>
                  <a:cxn ang="0">
                    <a:pos x="24" y="10"/>
                  </a:cxn>
                  <a:cxn ang="0">
                    <a:pos x="62" y="6"/>
                  </a:cxn>
                </a:cxnLst>
                <a:rect l="0" t="0" r="r" b="b"/>
                <a:pathLst>
                  <a:path w="62" h="10">
                    <a:moveTo>
                      <a:pt x="62" y="6"/>
                    </a:moveTo>
                    <a:lnTo>
                      <a:pt x="38" y="0"/>
                    </a:lnTo>
                    <a:lnTo>
                      <a:pt x="0" y="2"/>
                    </a:lnTo>
                    <a:lnTo>
                      <a:pt x="24" y="10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007409"/>
              </a:solidFill>
              <a:ln w="0">
                <a:solidFill>
                  <a:srgbClr val="00740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09" name="Freeform 6985"/>
              <p:cNvSpPr>
                <a:spLocks/>
              </p:cNvSpPr>
              <p:nvPr/>
            </p:nvSpPr>
            <p:spPr bwMode="auto">
              <a:xfrm>
                <a:off x="3770" y="1494"/>
                <a:ext cx="62" cy="10"/>
              </a:xfrm>
              <a:custGeom>
                <a:avLst/>
                <a:gdLst/>
                <a:ahLst/>
                <a:cxnLst>
                  <a:cxn ang="0">
                    <a:pos x="62" y="6"/>
                  </a:cxn>
                  <a:cxn ang="0">
                    <a:pos x="38" y="0"/>
                  </a:cxn>
                  <a:cxn ang="0">
                    <a:pos x="0" y="2"/>
                  </a:cxn>
                  <a:cxn ang="0">
                    <a:pos x="24" y="10"/>
                  </a:cxn>
                  <a:cxn ang="0">
                    <a:pos x="62" y="6"/>
                  </a:cxn>
                </a:cxnLst>
                <a:rect l="0" t="0" r="r" b="b"/>
                <a:pathLst>
                  <a:path w="62" h="10">
                    <a:moveTo>
                      <a:pt x="62" y="6"/>
                    </a:moveTo>
                    <a:lnTo>
                      <a:pt x="38" y="0"/>
                    </a:lnTo>
                    <a:lnTo>
                      <a:pt x="0" y="2"/>
                    </a:lnTo>
                    <a:lnTo>
                      <a:pt x="24" y="10"/>
                    </a:lnTo>
                    <a:lnTo>
                      <a:pt x="62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10" name="Freeform 6986"/>
              <p:cNvSpPr>
                <a:spLocks/>
              </p:cNvSpPr>
              <p:nvPr/>
            </p:nvSpPr>
            <p:spPr bwMode="auto">
              <a:xfrm>
                <a:off x="3730" y="1496"/>
                <a:ext cx="64" cy="14"/>
              </a:xfrm>
              <a:custGeom>
                <a:avLst/>
                <a:gdLst/>
                <a:ahLst/>
                <a:cxnLst>
                  <a:cxn ang="0">
                    <a:pos x="64" y="8"/>
                  </a:cxn>
                  <a:cxn ang="0">
                    <a:pos x="40" y="0"/>
                  </a:cxn>
                  <a:cxn ang="0">
                    <a:pos x="0" y="6"/>
                  </a:cxn>
                  <a:cxn ang="0">
                    <a:pos x="24" y="14"/>
                  </a:cxn>
                  <a:cxn ang="0">
                    <a:pos x="64" y="8"/>
                  </a:cxn>
                </a:cxnLst>
                <a:rect l="0" t="0" r="r" b="b"/>
                <a:pathLst>
                  <a:path w="64" h="14">
                    <a:moveTo>
                      <a:pt x="64" y="8"/>
                    </a:moveTo>
                    <a:lnTo>
                      <a:pt x="40" y="0"/>
                    </a:lnTo>
                    <a:lnTo>
                      <a:pt x="0" y="6"/>
                    </a:lnTo>
                    <a:lnTo>
                      <a:pt x="24" y="14"/>
                    </a:lnTo>
                    <a:lnTo>
                      <a:pt x="64" y="8"/>
                    </a:lnTo>
                    <a:close/>
                  </a:path>
                </a:pathLst>
              </a:custGeom>
              <a:solidFill>
                <a:srgbClr val="006E25"/>
              </a:solidFill>
              <a:ln w="0">
                <a:solidFill>
                  <a:srgbClr val="006E2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11" name="Freeform 6987"/>
              <p:cNvSpPr>
                <a:spLocks/>
              </p:cNvSpPr>
              <p:nvPr/>
            </p:nvSpPr>
            <p:spPr bwMode="auto">
              <a:xfrm>
                <a:off x="3730" y="1496"/>
                <a:ext cx="64" cy="14"/>
              </a:xfrm>
              <a:custGeom>
                <a:avLst/>
                <a:gdLst/>
                <a:ahLst/>
                <a:cxnLst>
                  <a:cxn ang="0">
                    <a:pos x="64" y="8"/>
                  </a:cxn>
                  <a:cxn ang="0">
                    <a:pos x="40" y="0"/>
                  </a:cxn>
                  <a:cxn ang="0">
                    <a:pos x="0" y="6"/>
                  </a:cxn>
                  <a:cxn ang="0">
                    <a:pos x="24" y="14"/>
                  </a:cxn>
                  <a:cxn ang="0">
                    <a:pos x="64" y="8"/>
                  </a:cxn>
                </a:cxnLst>
                <a:rect l="0" t="0" r="r" b="b"/>
                <a:pathLst>
                  <a:path w="64" h="14">
                    <a:moveTo>
                      <a:pt x="64" y="8"/>
                    </a:moveTo>
                    <a:lnTo>
                      <a:pt x="40" y="0"/>
                    </a:lnTo>
                    <a:lnTo>
                      <a:pt x="0" y="6"/>
                    </a:lnTo>
                    <a:lnTo>
                      <a:pt x="24" y="14"/>
                    </a:lnTo>
                    <a:lnTo>
                      <a:pt x="64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12" name="Freeform 6988"/>
              <p:cNvSpPr>
                <a:spLocks/>
              </p:cNvSpPr>
              <p:nvPr/>
            </p:nvSpPr>
            <p:spPr bwMode="auto">
              <a:xfrm>
                <a:off x="4734" y="1324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13" name="Freeform 6989"/>
              <p:cNvSpPr>
                <a:spLocks/>
              </p:cNvSpPr>
              <p:nvPr/>
            </p:nvSpPr>
            <p:spPr bwMode="auto">
              <a:xfrm>
                <a:off x="4734" y="1324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4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14" name="Freeform 6990"/>
              <p:cNvSpPr>
                <a:spLocks/>
              </p:cNvSpPr>
              <p:nvPr/>
            </p:nvSpPr>
            <p:spPr bwMode="auto">
              <a:xfrm>
                <a:off x="4712" y="1328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15" name="Freeform 6991"/>
              <p:cNvSpPr>
                <a:spLocks/>
              </p:cNvSpPr>
              <p:nvPr/>
            </p:nvSpPr>
            <p:spPr bwMode="auto">
              <a:xfrm>
                <a:off x="4712" y="1328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4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16" name="Freeform 6992"/>
              <p:cNvSpPr>
                <a:spLocks/>
              </p:cNvSpPr>
              <p:nvPr/>
            </p:nvSpPr>
            <p:spPr bwMode="auto">
              <a:xfrm>
                <a:off x="4690" y="1332"/>
                <a:ext cx="48" cy="10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4" y="10"/>
                  </a:cxn>
                  <a:cxn ang="0">
                    <a:pos x="48" y="4"/>
                  </a:cxn>
                </a:cxnLst>
                <a:rect l="0" t="0" r="r" b="b"/>
                <a:pathLst>
                  <a:path w="48" h="10">
                    <a:moveTo>
                      <a:pt x="48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4" y="10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17" name="Freeform 6993"/>
              <p:cNvSpPr>
                <a:spLocks/>
              </p:cNvSpPr>
              <p:nvPr/>
            </p:nvSpPr>
            <p:spPr bwMode="auto">
              <a:xfrm>
                <a:off x="4690" y="1332"/>
                <a:ext cx="48" cy="10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4" y="10"/>
                  </a:cxn>
                  <a:cxn ang="0">
                    <a:pos x="48" y="4"/>
                  </a:cxn>
                </a:cxnLst>
                <a:rect l="0" t="0" r="r" b="b"/>
                <a:pathLst>
                  <a:path w="48" h="10">
                    <a:moveTo>
                      <a:pt x="48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4" y="10"/>
                    </a:lnTo>
                    <a:lnTo>
                      <a:pt x="4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18" name="Freeform 6994"/>
              <p:cNvSpPr>
                <a:spLocks/>
              </p:cNvSpPr>
              <p:nvPr/>
            </p:nvSpPr>
            <p:spPr bwMode="auto">
              <a:xfrm>
                <a:off x="4666" y="1336"/>
                <a:ext cx="48" cy="10"/>
              </a:xfrm>
              <a:custGeom>
                <a:avLst/>
                <a:gdLst/>
                <a:ahLst/>
                <a:cxnLst>
                  <a:cxn ang="0">
                    <a:pos x="48" y="6"/>
                  </a:cxn>
                  <a:cxn ang="0">
                    <a:pos x="24" y="0"/>
                  </a:cxn>
                  <a:cxn ang="0">
                    <a:pos x="0" y="6"/>
                  </a:cxn>
                  <a:cxn ang="0">
                    <a:pos x="26" y="10"/>
                  </a:cxn>
                  <a:cxn ang="0">
                    <a:pos x="48" y="6"/>
                  </a:cxn>
                </a:cxnLst>
                <a:rect l="0" t="0" r="r" b="b"/>
                <a:pathLst>
                  <a:path w="48" h="10">
                    <a:moveTo>
                      <a:pt x="48" y="6"/>
                    </a:moveTo>
                    <a:lnTo>
                      <a:pt x="24" y="0"/>
                    </a:lnTo>
                    <a:lnTo>
                      <a:pt x="0" y="6"/>
                    </a:lnTo>
                    <a:lnTo>
                      <a:pt x="26" y="10"/>
                    </a:lnTo>
                    <a:lnTo>
                      <a:pt x="48" y="6"/>
                    </a:lnTo>
                    <a:close/>
                  </a:path>
                </a:pathLst>
              </a:custGeom>
              <a:solidFill>
                <a:srgbClr val="006E26"/>
              </a:solidFill>
              <a:ln w="0">
                <a:solidFill>
                  <a:srgbClr val="006E2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19" name="Freeform 6995"/>
              <p:cNvSpPr>
                <a:spLocks/>
              </p:cNvSpPr>
              <p:nvPr/>
            </p:nvSpPr>
            <p:spPr bwMode="auto">
              <a:xfrm>
                <a:off x="4666" y="1336"/>
                <a:ext cx="48" cy="10"/>
              </a:xfrm>
              <a:custGeom>
                <a:avLst/>
                <a:gdLst/>
                <a:ahLst/>
                <a:cxnLst>
                  <a:cxn ang="0">
                    <a:pos x="48" y="6"/>
                  </a:cxn>
                  <a:cxn ang="0">
                    <a:pos x="24" y="0"/>
                  </a:cxn>
                  <a:cxn ang="0">
                    <a:pos x="0" y="6"/>
                  </a:cxn>
                  <a:cxn ang="0">
                    <a:pos x="26" y="10"/>
                  </a:cxn>
                  <a:cxn ang="0">
                    <a:pos x="48" y="6"/>
                  </a:cxn>
                </a:cxnLst>
                <a:rect l="0" t="0" r="r" b="b"/>
                <a:pathLst>
                  <a:path w="48" h="10">
                    <a:moveTo>
                      <a:pt x="48" y="6"/>
                    </a:moveTo>
                    <a:lnTo>
                      <a:pt x="24" y="0"/>
                    </a:lnTo>
                    <a:lnTo>
                      <a:pt x="0" y="6"/>
                    </a:lnTo>
                    <a:lnTo>
                      <a:pt x="26" y="10"/>
                    </a:lnTo>
                    <a:lnTo>
                      <a:pt x="48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20" name="Freeform 6996"/>
              <p:cNvSpPr>
                <a:spLocks/>
              </p:cNvSpPr>
              <p:nvPr/>
            </p:nvSpPr>
            <p:spPr bwMode="auto">
              <a:xfrm>
                <a:off x="4642" y="1342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006D24"/>
              </a:solidFill>
              <a:ln w="0">
                <a:solidFill>
                  <a:srgbClr val="006D2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21" name="Freeform 6997"/>
              <p:cNvSpPr>
                <a:spLocks/>
              </p:cNvSpPr>
              <p:nvPr/>
            </p:nvSpPr>
            <p:spPr bwMode="auto">
              <a:xfrm>
                <a:off x="4642" y="1342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22" name="Freeform 6998"/>
              <p:cNvSpPr>
                <a:spLocks/>
              </p:cNvSpPr>
              <p:nvPr/>
            </p:nvSpPr>
            <p:spPr bwMode="auto">
              <a:xfrm>
                <a:off x="4618" y="1346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006D22"/>
              </a:solidFill>
              <a:ln w="0">
                <a:solidFill>
                  <a:srgbClr val="006D2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23" name="Freeform 6999"/>
              <p:cNvSpPr>
                <a:spLocks/>
              </p:cNvSpPr>
              <p:nvPr/>
            </p:nvSpPr>
            <p:spPr bwMode="auto">
              <a:xfrm>
                <a:off x="4618" y="1346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24" name="Freeform 7000"/>
              <p:cNvSpPr>
                <a:spLocks/>
              </p:cNvSpPr>
              <p:nvPr/>
            </p:nvSpPr>
            <p:spPr bwMode="auto">
              <a:xfrm>
                <a:off x="4594" y="1350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26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26" y="8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006D1F"/>
              </a:solidFill>
              <a:ln w="0">
                <a:solidFill>
                  <a:srgbClr val="006D1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25" name="Freeform 7001"/>
              <p:cNvSpPr>
                <a:spLocks/>
              </p:cNvSpPr>
              <p:nvPr/>
            </p:nvSpPr>
            <p:spPr bwMode="auto">
              <a:xfrm>
                <a:off x="4594" y="1350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26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26" y="8"/>
                    </a:lnTo>
                    <a:lnTo>
                      <a:pt x="5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26" name="Freeform 7002"/>
              <p:cNvSpPr>
                <a:spLocks/>
              </p:cNvSpPr>
              <p:nvPr/>
            </p:nvSpPr>
            <p:spPr bwMode="auto">
              <a:xfrm>
                <a:off x="4570" y="1352"/>
                <a:ext cx="50" cy="8"/>
              </a:xfrm>
              <a:custGeom>
                <a:avLst/>
                <a:gdLst/>
                <a:ahLst/>
                <a:cxnLst>
                  <a:cxn ang="0">
                    <a:pos x="50" y="6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0" y="6"/>
                  </a:cxn>
                </a:cxnLst>
                <a:rect l="0" t="0" r="r" b="b"/>
                <a:pathLst>
                  <a:path w="50" h="8">
                    <a:moveTo>
                      <a:pt x="50" y="6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0" y="6"/>
                    </a:lnTo>
                    <a:close/>
                  </a:path>
                </a:pathLst>
              </a:custGeom>
              <a:solidFill>
                <a:srgbClr val="006C1C"/>
              </a:solidFill>
              <a:ln w="0">
                <a:solidFill>
                  <a:srgbClr val="006C1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27" name="Freeform 7003"/>
              <p:cNvSpPr>
                <a:spLocks/>
              </p:cNvSpPr>
              <p:nvPr/>
            </p:nvSpPr>
            <p:spPr bwMode="auto">
              <a:xfrm>
                <a:off x="4570" y="1352"/>
                <a:ext cx="50" cy="8"/>
              </a:xfrm>
              <a:custGeom>
                <a:avLst/>
                <a:gdLst/>
                <a:ahLst/>
                <a:cxnLst>
                  <a:cxn ang="0">
                    <a:pos x="50" y="6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0" y="6"/>
                  </a:cxn>
                </a:cxnLst>
                <a:rect l="0" t="0" r="r" b="b"/>
                <a:pathLst>
                  <a:path w="50" h="8">
                    <a:moveTo>
                      <a:pt x="50" y="6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0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28" name="Freeform 7004"/>
              <p:cNvSpPr>
                <a:spLocks/>
              </p:cNvSpPr>
              <p:nvPr/>
            </p:nvSpPr>
            <p:spPr bwMode="auto">
              <a:xfrm>
                <a:off x="4546" y="1356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006B18"/>
              </a:solidFill>
              <a:ln w="0">
                <a:solidFill>
                  <a:srgbClr val="006B1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29" name="Freeform 7005"/>
              <p:cNvSpPr>
                <a:spLocks/>
              </p:cNvSpPr>
              <p:nvPr/>
            </p:nvSpPr>
            <p:spPr bwMode="auto">
              <a:xfrm>
                <a:off x="4546" y="1356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30" name="Freeform 7006"/>
              <p:cNvSpPr>
                <a:spLocks/>
              </p:cNvSpPr>
              <p:nvPr/>
            </p:nvSpPr>
            <p:spPr bwMode="auto">
              <a:xfrm>
                <a:off x="4520" y="1360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26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26" y="8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A15"/>
              </a:solidFill>
              <a:ln w="0">
                <a:solidFill>
                  <a:srgbClr val="006A1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31" name="Freeform 7007"/>
              <p:cNvSpPr>
                <a:spLocks/>
              </p:cNvSpPr>
              <p:nvPr/>
            </p:nvSpPr>
            <p:spPr bwMode="auto">
              <a:xfrm>
                <a:off x="4520" y="1360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26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26" y="8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32" name="Freeform 7008"/>
              <p:cNvSpPr>
                <a:spLocks/>
              </p:cNvSpPr>
              <p:nvPr/>
            </p:nvSpPr>
            <p:spPr bwMode="auto">
              <a:xfrm>
                <a:off x="4494" y="1362"/>
                <a:ext cx="52" cy="8"/>
              </a:xfrm>
              <a:custGeom>
                <a:avLst/>
                <a:gdLst/>
                <a:ahLst/>
                <a:cxnLst>
                  <a:cxn ang="0">
                    <a:pos x="52" y="6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2" y="6"/>
                  </a:cxn>
                </a:cxnLst>
                <a:rect l="0" t="0" r="r" b="b"/>
                <a:pathLst>
                  <a:path w="52" h="8">
                    <a:moveTo>
                      <a:pt x="52" y="6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2" y="6"/>
                    </a:lnTo>
                    <a:close/>
                  </a:path>
                </a:pathLst>
              </a:custGeom>
              <a:solidFill>
                <a:srgbClr val="006912"/>
              </a:solidFill>
              <a:ln w="0">
                <a:solidFill>
                  <a:srgbClr val="00691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33" name="Freeform 7009"/>
              <p:cNvSpPr>
                <a:spLocks/>
              </p:cNvSpPr>
              <p:nvPr/>
            </p:nvSpPr>
            <p:spPr bwMode="auto">
              <a:xfrm>
                <a:off x="4494" y="1362"/>
                <a:ext cx="52" cy="8"/>
              </a:xfrm>
              <a:custGeom>
                <a:avLst/>
                <a:gdLst/>
                <a:ahLst/>
                <a:cxnLst>
                  <a:cxn ang="0">
                    <a:pos x="52" y="6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2" y="6"/>
                  </a:cxn>
                </a:cxnLst>
                <a:rect l="0" t="0" r="r" b="b"/>
                <a:pathLst>
                  <a:path w="52" h="8">
                    <a:moveTo>
                      <a:pt x="52" y="6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2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34" name="Freeform 7010"/>
              <p:cNvSpPr>
                <a:spLocks/>
              </p:cNvSpPr>
              <p:nvPr/>
            </p:nvSpPr>
            <p:spPr bwMode="auto">
              <a:xfrm>
                <a:off x="4468" y="1366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811"/>
              </a:solidFill>
              <a:ln w="0">
                <a:solidFill>
                  <a:srgbClr val="00681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35" name="Freeform 7011"/>
              <p:cNvSpPr>
                <a:spLocks/>
              </p:cNvSpPr>
              <p:nvPr/>
            </p:nvSpPr>
            <p:spPr bwMode="auto">
              <a:xfrm>
                <a:off x="4468" y="1366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36" name="Freeform 7012"/>
              <p:cNvSpPr>
                <a:spLocks/>
              </p:cNvSpPr>
              <p:nvPr/>
            </p:nvSpPr>
            <p:spPr bwMode="auto">
              <a:xfrm>
                <a:off x="4442" y="1370"/>
                <a:ext cx="52" cy="6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24" y="6"/>
                  </a:cxn>
                  <a:cxn ang="0">
                    <a:pos x="52" y="4"/>
                  </a:cxn>
                </a:cxnLst>
                <a:rect l="0" t="0" r="r" b="b"/>
                <a:pathLst>
                  <a:path w="52" h="6">
                    <a:moveTo>
                      <a:pt x="52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24" y="6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710"/>
              </a:solidFill>
              <a:ln w="0">
                <a:solidFill>
                  <a:srgbClr val="00671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37" name="Freeform 7013"/>
              <p:cNvSpPr>
                <a:spLocks/>
              </p:cNvSpPr>
              <p:nvPr/>
            </p:nvSpPr>
            <p:spPr bwMode="auto">
              <a:xfrm>
                <a:off x="4442" y="1370"/>
                <a:ext cx="52" cy="6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24" y="6"/>
                  </a:cxn>
                  <a:cxn ang="0">
                    <a:pos x="52" y="4"/>
                  </a:cxn>
                </a:cxnLst>
                <a:rect l="0" t="0" r="r" b="b"/>
                <a:pathLst>
                  <a:path w="52" h="6">
                    <a:moveTo>
                      <a:pt x="52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24" y="6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38" name="Freeform 7014"/>
              <p:cNvSpPr>
                <a:spLocks/>
              </p:cNvSpPr>
              <p:nvPr/>
            </p:nvSpPr>
            <p:spPr bwMode="auto">
              <a:xfrm>
                <a:off x="4414" y="1372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511"/>
              </a:solidFill>
              <a:ln w="0">
                <a:solidFill>
                  <a:srgbClr val="00651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39" name="Freeform 7015"/>
              <p:cNvSpPr>
                <a:spLocks/>
              </p:cNvSpPr>
              <p:nvPr/>
            </p:nvSpPr>
            <p:spPr bwMode="auto">
              <a:xfrm>
                <a:off x="4414" y="1372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40" name="Freeform 7016"/>
              <p:cNvSpPr>
                <a:spLocks/>
              </p:cNvSpPr>
              <p:nvPr/>
            </p:nvSpPr>
            <p:spPr bwMode="auto">
              <a:xfrm>
                <a:off x="4386" y="1376"/>
                <a:ext cx="54" cy="6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6" y="6"/>
                  </a:cxn>
                  <a:cxn ang="0">
                    <a:pos x="54" y="4"/>
                  </a:cxn>
                </a:cxnLst>
                <a:rect l="0" t="0" r="r" b="b"/>
                <a:pathLst>
                  <a:path w="54" h="6">
                    <a:moveTo>
                      <a:pt x="54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6" y="6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413"/>
              </a:solidFill>
              <a:ln w="0">
                <a:solidFill>
                  <a:srgbClr val="00641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41" name="Freeform 7017"/>
              <p:cNvSpPr>
                <a:spLocks/>
              </p:cNvSpPr>
              <p:nvPr/>
            </p:nvSpPr>
            <p:spPr bwMode="auto">
              <a:xfrm>
                <a:off x="4386" y="1376"/>
                <a:ext cx="54" cy="6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6" y="6"/>
                  </a:cxn>
                  <a:cxn ang="0">
                    <a:pos x="54" y="4"/>
                  </a:cxn>
                </a:cxnLst>
                <a:rect l="0" t="0" r="r" b="b"/>
                <a:pathLst>
                  <a:path w="54" h="6">
                    <a:moveTo>
                      <a:pt x="54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6" y="6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42" name="Freeform 7018"/>
              <p:cNvSpPr>
                <a:spLocks/>
              </p:cNvSpPr>
              <p:nvPr/>
            </p:nvSpPr>
            <p:spPr bwMode="auto">
              <a:xfrm>
                <a:off x="4358" y="1380"/>
                <a:ext cx="54" cy="6"/>
              </a:xfrm>
              <a:custGeom>
                <a:avLst/>
                <a:gdLst/>
                <a:ahLst/>
                <a:cxnLst>
                  <a:cxn ang="0">
                    <a:pos x="54" y="2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6" y="6"/>
                  </a:cxn>
                  <a:cxn ang="0">
                    <a:pos x="54" y="2"/>
                  </a:cxn>
                </a:cxnLst>
                <a:rect l="0" t="0" r="r" b="b"/>
                <a:pathLst>
                  <a:path w="54" h="6">
                    <a:moveTo>
                      <a:pt x="54" y="2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6" y="6"/>
                    </a:lnTo>
                    <a:lnTo>
                      <a:pt x="54" y="2"/>
                    </a:lnTo>
                    <a:close/>
                  </a:path>
                </a:pathLst>
              </a:custGeom>
              <a:solidFill>
                <a:srgbClr val="006317"/>
              </a:solidFill>
              <a:ln w="0">
                <a:solidFill>
                  <a:srgbClr val="0063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43" name="Freeform 7019"/>
              <p:cNvSpPr>
                <a:spLocks/>
              </p:cNvSpPr>
              <p:nvPr/>
            </p:nvSpPr>
            <p:spPr bwMode="auto">
              <a:xfrm>
                <a:off x="4358" y="1380"/>
                <a:ext cx="54" cy="6"/>
              </a:xfrm>
              <a:custGeom>
                <a:avLst/>
                <a:gdLst/>
                <a:ahLst/>
                <a:cxnLst>
                  <a:cxn ang="0">
                    <a:pos x="54" y="2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6" y="6"/>
                  </a:cxn>
                  <a:cxn ang="0">
                    <a:pos x="54" y="2"/>
                  </a:cxn>
                </a:cxnLst>
                <a:rect l="0" t="0" r="r" b="b"/>
                <a:pathLst>
                  <a:path w="54" h="6">
                    <a:moveTo>
                      <a:pt x="54" y="2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6" y="6"/>
                    </a:lnTo>
                    <a:lnTo>
                      <a:pt x="54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44" name="Freeform 7020"/>
              <p:cNvSpPr>
                <a:spLocks/>
              </p:cNvSpPr>
              <p:nvPr/>
            </p:nvSpPr>
            <p:spPr bwMode="auto">
              <a:xfrm>
                <a:off x="4330" y="1384"/>
                <a:ext cx="54" cy="8"/>
              </a:xfrm>
              <a:custGeom>
                <a:avLst/>
                <a:gdLst/>
                <a:ahLst/>
                <a:cxnLst>
                  <a:cxn ang="0">
                    <a:pos x="54" y="2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4" y="2"/>
                  </a:cxn>
                </a:cxnLst>
                <a:rect l="0" t="0" r="r" b="b"/>
                <a:pathLst>
                  <a:path w="54" h="8">
                    <a:moveTo>
                      <a:pt x="54" y="2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4" y="2"/>
                    </a:lnTo>
                    <a:close/>
                  </a:path>
                </a:pathLst>
              </a:custGeom>
              <a:solidFill>
                <a:srgbClr val="00631C"/>
              </a:solidFill>
              <a:ln w="0">
                <a:solidFill>
                  <a:srgbClr val="00631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45" name="Freeform 7021"/>
              <p:cNvSpPr>
                <a:spLocks/>
              </p:cNvSpPr>
              <p:nvPr/>
            </p:nvSpPr>
            <p:spPr bwMode="auto">
              <a:xfrm>
                <a:off x="4330" y="1384"/>
                <a:ext cx="54" cy="8"/>
              </a:xfrm>
              <a:custGeom>
                <a:avLst/>
                <a:gdLst/>
                <a:ahLst/>
                <a:cxnLst>
                  <a:cxn ang="0">
                    <a:pos x="54" y="2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4" y="2"/>
                  </a:cxn>
                </a:cxnLst>
                <a:rect l="0" t="0" r="r" b="b"/>
                <a:pathLst>
                  <a:path w="54" h="8">
                    <a:moveTo>
                      <a:pt x="54" y="2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4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46" name="Freeform 7022"/>
              <p:cNvSpPr>
                <a:spLocks/>
              </p:cNvSpPr>
              <p:nvPr/>
            </p:nvSpPr>
            <p:spPr bwMode="auto">
              <a:xfrm>
                <a:off x="4300" y="1388"/>
                <a:ext cx="56" cy="10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26" y="10"/>
                  </a:cxn>
                  <a:cxn ang="0">
                    <a:pos x="56" y="4"/>
                  </a:cxn>
                </a:cxnLst>
                <a:rect l="0" t="0" r="r" b="b"/>
                <a:pathLst>
                  <a:path w="56" h="10">
                    <a:moveTo>
                      <a:pt x="56" y="4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26" y="10"/>
                    </a:lnTo>
                    <a:lnTo>
                      <a:pt x="56" y="4"/>
                    </a:lnTo>
                    <a:close/>
                  </a:path>
                </a:pathLst>
              </a:custGeom>
              <a:solidFill>
                <a:srgbClr val="006223"/>
              </a:solidFill>
              <a:ln w="0">
                <a:solidFill>
                  <a:srgbClr val="00622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47" name="Freeform 7023"/>
              <p:cNvSpPr>
                <a:spLocks/>
              </p:cNvSpPr>
              <p:nvPr/>
            </p:nvSpPr>
            <p:spPr bwMode="auto">
              <a:xfrm>
                <a:off x="4300" y="1388"/>
                <a:ext cx="56" cy="10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26" y="10"/>
                  </a:cxn>
                  <a:cxn ang="0">
                    <a:pos x="56" y="4"/>
                  </a:cxn>
                </a:cxnLst>
                <a:rect l="0" t="0" r="r" b="b"/>
                <a:pathLst>
                  <a:path w="56" h="10">
                    <a:moveTo>
                      <a:pt x="56" y="4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26" y="10"/>
                    </a:lnTo>
                    <a:lnTo>
                      <a:pt x="5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48" name="Freeform 7024"/>
              <p:cNvSpPr>
                <a:spLocks/>
              </p:cNvSpPr>
              <p:nvPr/>
            </p:nvSpPr>
            <p:spPr bwMode="auto">
              <a:xfrm>
                <a:off x="4270" y="1394"/>
                <a:ext cx="56" cy="10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26" y="10"/>
                  </a:cxn>
                  <a:cxn ang="0">
                    <a:pos x="56" y="4"/>
                  </a:cxn>
                </a:cxnLst>
                <a:rect l="0" t="0" r="r" b="b"/>
                <a:pathLst>
                  <a:path w="56" h="10">
                    <a:moveTo>
                      <a:pt x="56" y="4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26" y="10"/>
                    </a:lnTo>
                    <a:lnTo>
                      <a:pt x="56" y="4"/>
                    </a:lnTo>
                    <a:close/>
                  </a:path>
                </a:pathLst>
              </a:custGeom>
              <a:solidFill>
                <a:srgbClr val="00622B"/>
              </a:solidFill>
              <a:ln w="0">
                <a:solidFill>
                  <a:srgbClr val="00622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49" name="Freeform 7025"/>
              <p:cNvSpPr>
                <a:spLocks/>
              </p:cNvSpPr>
              <p:nvPr/>
            </p:nvSpPr>
            <p:spPr bwMode="auto">
              <a:xfrm>
                <a:off x="4270" y="1394"/>
                <a:ext cx="56" cy="10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26" y="10"/>
                  </a:cxn>
                  <a:cxn ang="0">
                    <a:pos x="56" y="4"/>
                  </a:cxn>
                </a:cxnLst>
                <a:rect l="0" t="0" r="r" b="b"/>
                <a:pathLst>
                  <a:path w="56" h="10">
                    <a:moveTo>
                      <a:pt x="56" y="4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26" y="10"/>
                    </a:lnTo>
                    <a:lnTo>
                      <a:pt x="5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50" name="Freeform 7026"/>
              <p:cNvSpPr>
                <a:spLocks/>
              </p:cNvSpPr>
              <p:nvPr/>
            </p:nvSpPr>
            <p:spPr bwMode="auto">
              <a:xfrm>
                <a:off x="4240" y="1400"/>
                <a:ext cx="56" cy="12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26" y="12"/>
                  </a:cxn>
                  <a:cxn ang="0">
                    <a:pos x="56" y="4"/>
                  </a:cxn>
                </a:cxnLst>
                <a:rect l="0" t="0" r="r" b="b"/>
                <a:pathLst>
                  <a:path w="56" h="12">
                    <a:moveTo>
                      <a:pt x="56" y="4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26" y="12"/>
                    </a:lnTo>
                    <a:lnTo>
                      <a:pt x="56" y="4"/>
                    </a:lnTo>
                    <a:close/>
                  </a:path>
                </a:pathLst>
              </a:custGeom>
              <a:solidFill>
                <a:srgbClr val="006233"/>
              </a:solidFill>
              <a:ln w="0">
                <a:solidFill>
                  <a:srgbClr val="0062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51" name="Freeform 7027"/>
              <p:cNvSpPr>
                <a:spLocks/>
              </p:cNvSpPr>
              <p:nvPr/>
            </p:nvSpPr>
            <p:spPr bwMode="auto">
              <a:xfrm>
                <a:off x="4240" y="1400"/>
                <a:ext cx="56" cy="12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26" y="12"/>
                  </a:cxn>
                  <a:cxn ang="0">
                    <a:pos x="56" y="4"/>
                  </a:cxn>
                </a:cxnLst>
                <a:rect l="0" t="0" r="r" b="b"/>
                <a:pathLst>
                  <a:path w="56" h="12">
                    <a:moveTo>
                      <a:pt x="56" y="4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26" y="12"/>
                    </a:lnTo>
                    <a:lnTo>
                      <a:pt x="5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52" name="Freeform 7028"/>
              <p:cNvSpPr>
                <a:spLocks/>
              </p:cNvSpPr>
              <p:nvPr/>
            </p:nvSpPr>
            <p:spPr bwMode="auto">
              <a:xfrm>
                <a:off x="4210" y="1406"/>
                <a:ext cx="56" cy="14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30" y="0"/>
                  </a:cxn>
                  <a:cxn ang="0">
                    <a:pos x="0" y="10"/>
                  </a:cxn>
                  <a:cxn ang="0">
                    <a:pos x="26" y="14"/>
                  </a:cxn>
                  <a:cxn ang="0">
                    <a:pos x="56" y="6"/>
                  </a:cxn>
                </a:cxnLst>
                <a:rect l="0" t="0" r="r" b="b"/>
                <a:pathLst>
                  <a:path w="56" h="14">
                    <a:moveTo>
                      <a:pt x="56" y="6"/>
                    </a:moveTo>
                    <a:lnTo>
                      <a:pt x="30" y="0"/>
                    </a:lnTo>
                    <a:lnTo>
                      <a:pt x="0" y="10"/>
                    </a:lnTo>
                    <a:lnTo>
                      <a:pt x="26" y="14"/>
                    </a:lnTo>
                    <a:lnTo>
                      <a:pt x="56" y="6"/>
                    </a:lnTo>
                    <a:close/>
                  </a:path>
                </a:pathLst>
              </a:custGeom>
              <a:solidFill>
                <a:srgbClr val="00623C"/>
              </a:solidFill>
              <a:ln w="0">
                <a:solidFill>
                  <a:srgbClr val="00623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53" name="Freeform 7029"/>
              <p:cNvSpPr>
                <a:spLocks/>
              </p:cNvSpPr>
              <p:nvPr/>
            </p:nvSpPr>
            <p:spPr bwMode="auto">
              <a:xfrm>
                <a:off x="4210" y="1406"/>
                <a:ext cx="56" cy="14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30" y="0"/>
                  </a:cxn>
                  <a:cxn ang="0">
                    <a:pos x="0" y="10"/>
                  </a:cxn>
                  <a:cxn ang="0">
                    <a:pos x="26" y="14"/>
                  </a:cxn>
                  <a:cxn ang="0">
                    <a:pos x="56" y="6"/>
                  </a:cxn>
                </a:cxnLst>
                <a:rect l="0" t="0" r="r" b="b"/>
                <a:pathLst>
                  <a:path w="56" h="14">
                    <a:moveTo>
                      <a:pt x="56" y="6"/>
                    </a:moveTo>
                    <a:lnTo>
                      <a:pt x="30" y="0"/>
                    </a:lnTo>
                    <a:lnTo>
                      <a:pt x="0" y="10"/>
                    </a:lnTo>
                    <a:lnTo>
                      <a:pt x="26" y="14"/>
                    </a:lnTo>
                    <a:lnTo>
                      <a:pt x="5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54" name="Freeform 7030"/>
              <p:cNvSpPr>
                <a:spLocks/>
              </p:cNvSpPr>
              <p:nvPr/>
            </p:nvSpPr>
            <p:spPr bwMode="auto">
              <a:xfrm>
                <a:off x="4178" y="1416"/>
                <a:ext cx="58" cy="14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32" y="0"/>
                  </a:cxn>
                  <a:cxn ang="0">
                    <a:pos x="0" y="8"/>
                  </a:cxn>
                  <a:cxn ang="0">
                    <a:pos x="26" y="14"/>
                  </a:cxn>
                  <a:cxn ang="0">
                    <a:pos x="58" y="4"/>
                  </a:cxn>
                </a:cxnLst>
                <a:rect l="0" t="0" r="r" b="b"/>
                <a:pathLst>
                  <a:path w="58" h="14">
                    <a:moveTo>
                      <a:pt x="58" y="4"/>
                    </a:moveTo>
                    <a:lnTo>
                      <a:pt x="32" y="0"/>
                    </a:lnTo>
                    <a:lnTo>
                      <a:pt x="0" y="8"/>
                    </a:lnTo>
                    <a:lnTo>
                      <a:pt x="26" y="14"/>
                    </a:lnTo>
                    <a:lnTo>
                      <a:pt x="58" y="4"/>
                    </a:lnTo>
                    <a:close/>
                  </a:path>
                </a:pathLst>
              </a:custGeom>
              <a:solidFill>
                <a:srgbClr val="006344"/>
              </a:solidFill>
              <a:ln w="0">
                <a:solidFill>
                  <a:srgbClr val="00634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55" name="Freeform 7031"/>
              <p:cNvSpPr>
                <a:spLocks/>
              </p:cNvSpPr>
              <p:nvPr/>
            </p:nvSpPr>
            <p:spPr bwMode="auto">
              <a:xfrm>
                <a:off x="4178" y="1416"/>
                <a:ext cx="58" cy="14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32" y="0"/>
                  </a:cxn>
                  <a:cxn ang="0">
                    <a:pos x="0" y="8"/>
                  </a:cxn>
                  <a:cxn ang="0">
                    <a:pos x="26" y="14"/>
                  </a:cxn>
                  <a:cxn ang="0">
                    <a:pos x="58" y="4"/>
                  </a:cxn>
                </a:cxnLst>
                <a:rect l="0" t="0" r="r" b="b"/>
                <a:pathLst>
                  <a:path w="58" h="14">
                    <a:moveTo>
                      <a:pt x="58" y="4"/>
                    </a:moveTo>
                    <a:lnTo>
                      <a:pt x="32" y="0"/>
                    </a:lnTo>
                    <a:lnTo>
                      <a:pt x="0" y="8"/>
                    </a:lnTo>
                    <a:lnTo>
                      <a:pt x="26" y="14"/>
                    </a:lnTo>
                    <a:lnTo>
                      <a:pt x="5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56" name="Freeform 7032"/>
              <p:cNvSpPr>
                <a:spLocks/>
              </p:cNvSpPr>
              <p:nvPr/>
            </p:nvSpPr>
            <p:spPr bwMode="auto">
              <a:xfrm>
                <a:off x="4148" y="1424"/>
                <a:ext cx="56" cy="16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30" y="0"/>
                  </a:cxn>
                  <a:cxn ang="0">
                    <a:pos x="0" y="12"/>
                  </a:cxn>
                  <a:cxn ang="0">
                    <a:pos x="24" y="16"/>
                  </a:cxn>
                  <a:cxn ang="0">
                    <a:pos x="56" y="6"/>
                  </a:cxn>
                </a:cxnLst>
                <a:rect l="0" t="0" r="r" b="b"/>
                <a:pathLst>
                  <a:path w="56" h="16">
                    <a:moveTo>
                      <a:pt x="56" y="6"/>
                    </a:moveTo>
                    <a:lnTo>
                      <a:pt x="30" y="0"/>
                    </a:lnTo>
                    <a:lnTo>
                      <a:pt x="0" y="12"/>
                    </a:lnTo>
                    <a:lnTo>
                      <a:pt x="24" y="16"/>
                    </a:lnTo>
                    <a:lnTo>
                      <a:pt x="56" y="6"/>
                    </a:lnTo>
                    <a:close/>
                  </a:path>
                </a:pathLst>
              </a:custGeom>
              <a:solidFill>
                <a:srgbClr val="00644B"/>
              </a:solidFill>
              <a:ln w="0">
                <a:solidFill>
                  <a:srgbClr val="00644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57" name="Freeform 7033"/>
              <p:cNvSpPr>
                <a:spLocks/>
              </p:cNvSpPr>
              <p:nvPr/>
            </p:nvSpPr>
            <p:spPr bwMode="auto">
              <a:xfrm>
                <a:off x="4148" y="1424"/>
                <a:ext cx="56" cy="16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30" y="0"/>
                  </a:cxn>
                  <a:cxn ang="0">
                    <a:pos x="0" y="12"/>
                  </a:cxn>
                  <a:cxn ang="0">
                    <a:pos x="24" y="16"/>
                  </a:cxn>
                  <a:cxn ang="0">
                    <a:pos x="56" y="6"/>
                  </a:cxn>
                </a:cxnLst>
                <a:rect l="0" t="0" r="r" b="b"/>
                <a:pathLst>
                  <a:path w="56" h="16">
                    <a:moveTo>
                      <a:pt x="56" y="6"/>
                    </a:moveTo>
                    <a:lnTo>
                      <a:pt x="30" y="0"/>
                    </a:lnTo>
                    <a:lnTo>
                      <a:pt x="0" y="12"/>
                    </a:lnTo>
                    <a:lnTo>
                      <a:pt x="24" y="16"/>
                    </a:lnTo>
                    <a:lnTo>
                      <a:pt x="5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58" name="Freeform 7034"/>
              <p:cNvSpPr>
                <a:spLocks/>
              </p:cNvSpPr>
              <p:nvPr/>
            </p:nvSpPr>
            <p:spPr bwMode="auto">
              <a:xfrm>
                <a:off x="4114" y="1436"/>
                <a:ext cx="58" cy="16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34" y="0"/>
                  </a:cxn>
                  <a:cxn ang="0">
                    <a:pos x="0" y="10"/>
                  </a:cxn>
                  <a:cxn ang="0">
                    <a:pos x="26" y="16"/>
                  </a:cxn>
                  <a:cxn ang="0">
                    <a:pos x="58" y="4"/>
                  </a:cxn>
                </a:cxnLst>
                <a:rect l="0" t="0" r="r" b="b"/>
                <a:pathLst>
                  <a:path w="58" h="16">
                    <a:moveTo>
                      <a:pt x="58" y="4"/>
                    </a:moveTo>
                    <a:lnTo>
                      <a:pt x="34" y="0"/>
                    </a:lnTo>
                    <a:lnTo>
                      <a:pt x="0" y="10"/>
                    </a:lnTo>
                    <a:lnTo>
                      <a:pt x="26" y="16"/>
                    </a:lnTo>
                    <a:lnTo>
                      <a:pt x="58" y="4"/>
                    </a:lnTo>
                    <a:close/>
                  </a:path>
                </a:pathLst>
              </a:custGeom>
              <a:solidFill>
                <a:srgbClr val="006550"/>
              </a:solidFill>
              <a:ln w="0">
                <a:solidFill>
                  <a:srgbClr val="00655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59" name="Freeform 7035"/>
              <p:cNvSpPr>
                <a:spLocks/>
              </p:cNvSpPr>
              <p:nvPr/>
            </p:nvSpPr>
            <p:spPr bwMode="auto">
              <a:xfrm>
                <a:off x="4114" y="1436"/>
                <a:ext cx="58" cy="16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34" y="0"/>
                  </a:cxn>
                  <a:cxn ang="0">
                    <a:pos x="0" y="10"/>
                  </a:cxn>
                  <a:cxn ang="0">
                    <a:pos x="26" y="16"/>
                  </a:cxn>
                  <a:cxn ang="0">
                    <a:pos x="58" y="4"/>
                  </a:cxn>
                </a:cxnLst>
                <a:rect l="0" t="0" r="r" b="b"/>
                <a:pathLst>
                  <a:path w="58" h="16">
                    <a:moveTo>
                      <a:pt x="58" y="4"/>
                    </a:moveTo>
                    <a:lnTo>
                      <a:pt x="34" y="0"/>
                    </a:lnTo>
                    <a:lnTo>
                      <a:pt x="0" y="10"/>
                    </a:lnTo>
                    <a:lnTo>
                      <a:pt x="26" y="16"/>
                    </a:lnTo>
                    <a:lnTo>
                      <a:pt x="5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60" name="Freeform 7036"/>
              <p:cNvSpPr>
                <a:spLocks/>
              </p:cNvSpPr>
              <p:nvPr/>
            </p:nvSpPr>
            <p:spPr bwMode="auto">
              <a:xfrm>
                <a:off x="4082" y="1446"/>
                <a:ext cx="58" cy="18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32" y="0"/>
                  </a:cxn>
                  <a:cxn ang="0">
                    <a:pos x="0" y="12"/>
                  </a:cxn>
                  <a:cxn ang="0">
                    <a:pos x="26" y="18"/>
                  </a:cxn>
                  <a:cxn ang="0">
                    <a:pos x="58" y="6"/>
                  </a:cxn>
                </a:cxnLst>
                <a:rect l="0" t="0" r="r" b="b"/>
                <a:pathLst>
                  <a:path w="58" h="18">
                    <a:moveTo>
                      <a:pt x="58" y="6"/>
                    </a:moveTo>
                    <a:lnTo>
                      <a:pt x="32" y="0"/>
                    </a:lnTo>
                    <a:lnTo>
                      <a:pt x="0" y="12"/>
                    </a:lnTo>
                    <a:lnTo>
                      <a:pt x="26" y="18"/>
                    </a:lnTo>
                    <a:lnTo>
                      <a:pt x="58" y="6"/>
                    </a:lnTo>
                    <a:close/>
                  </a:path>
                </a:pathLst>
              </a:custGeom>
              <a:solidFill>
                <a:srgbClr val="006853"/>
              </a:solidFill>
              <a:ln w="0">
                <a:solidFill>
                  <a:srgbClr val="00685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61" name="Freeform 7037"/>
              <p:cNvSpPr>
                <a:spLocks/>
              </p:cNvSpPr>
              <p:nvPr/>
            </p:nvSpPr>
            <p:spPr bwMode="auto">
              <a:xfrm>
                <a:off x="4082" y="1446"/>
                <a:ext cx="58" cy="18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32" y="0"/>
                  </a:cxn>
                  <a:cxn ang="0">
                    <a:pos x="0" y="12"/>
                  </a:cxn>
                  <a:cxn ang="0">
                    <a:pos x="26" y="18"/>
                  </a:cxn>
                  <a:cxn ang="0">
                    <a:pos x="58" y="6"/>
                  </a:cxn>
                </a:cxnLst>
                <a:rect l="0" t="0" r="r" b="b"/>
                <a:pathLst>
                  <a:path w="58" h="18">
                    <a:moveTo>
                      <a:pt x="58" y="6"/>
                    </a:moveTo>
                    <a:lnTo>
                      <a:pt x="32" y="0"/>
                    </a:lnTo>
                    <a:lnTo>
                      <a:pt x="0" y="12"/>
                    </a:lnTo>
                    <a:lnTo>
                      <a:pt x="26" y="18"/>
                    </a:lnTo>
                    <a:lnTo>
                      <a:pt x="58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62" name="Freeform 7038"/>
              <p:cNvSpPr>
                <a:spLocks/>
              </p:cNvSpPr>
              <p:nvPr/>
            </p:nvSpPr>
            <p:spPr bwMode="auto">
              <a:xfrm>
                <a:off x="4048" y="1458"/>
                <a:ext cx="60" cy="18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34" y="0"/>
                  </a:cxn>
                  <a:cxn ang="0">
                    <a:pos x="0" y="12"/>
                  </a:cxn>
                  <a:cxn ang="0">
                    <a:pos x="26" y="18"/>
                  </a:cxn>
                  <a:cxn ang="0">
                    <a:pos x="60" y="6"/>
                  </a:cxn>
                </a:cxnLst>
                <a:rect l="0" t="0" r="r" b="b"/>
                <a:pathLst>
                  <a:path w="60" h="18">
                    <a:moveTo>
                      <a:pt x="60" y="6"/>
                    </a:moveTo>
                    <a:lnTo>
                      <a:pt x="34" y="0"/>
                    </a:lnTo>
                    <a:lnTo>
                      <a:pt x="0" y="12"/>
                    </a:lnTo>
                    <a:lnTo>
                      <a:pt x="26" y="18"/>
                    </a:lnTo>
                    <a:lnTo>
                      <a:pt x="60" y="6"/>
                    </a:lnTo>
                    <a:close/>
                  </a:path>
                </a:pathLst>
              </a:custGeom>
              <a:solidFill>
                <a:srgbClr val="006C52"/>
              </a:solidFill>
              <a:ln w="0">
                <a:solidFill>
                  <a:srgbClr val="006C5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63" name="Freeform 7039"/>
              <p:cNvSpPr>
                <a:spLocks/>
              </p:cNvSpPr>
              <p:nvPr/>
            </p:nvSpPr>
            <p:spPr bwMode="auto">
              <a:xfrm>
                <a:off x="4048" y="1458"/>
                <a:ext cx="60" cy="18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34" y="0"/>
                  </a:cxn>
                  <a:cxn ang="0">
                    <a:pos x="0" y="12"/>
                  </a:cxn>
                  <a:cxn ang="0">
                    <a:pos x="26" y="18"/>
                  </a:cxn>
                  <a:cxn ang="0">
                    <a:pos x="60" y="6"/>
                  </a:cxn>
                </a:cxnLst>
                <a:rect l="0" t="0" r="r" b="b"/>
                <a:pathLst>
                  <a:path w="60" h="18">
                    <a:moveTo>
                      <a:pt x="60" y="6"/>
                    </a:moveTo>
                    <a:lnTo>
                      <a:pt x="34" y="0"/>
                    </a:lnTo>
                    <a:lnTo>
                      <a:pt x="0" y="12"/>
                    </a:lnTo>
                    <a:lnTo>
                      <a:pt x="26" y="18"/>
                    </a:lnTo>
                    <a:lnTo>
                      <a:pt x="60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64" name="Freeform 7040"/>
              <p:cNvSpPr>
                <a:spLocks/>
              </p:cNvSpPr>
              <p:nvPr/>
            </p:nvSpPr>
            <p:spPr bwMode="auto">
              <a:xfrm>
                <a:off x="4014" y="1470"/>
                <a:ext cx="60" cy="18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34" y="0"/>
                  </a:cxn>
                  <a:cxn ang="0">
                    <a:pos x="0" y="10"/>
                  </a:cxn>
                  <a:cxn ang="0">
                    <a:pos x="26" y="18"/>
                  </a:cxn>
                  <a:cxn ang="0">
                    <a:pos x="60" y="6"/>
                  </a:cxn>
                </a:cxnLst>
                <a:rect l="0" t="0" r="r" b="b"/>
                <a:pathLst>
                  <a:path w="60" h="18">
                    <a:moveTo>
                      <a:pt x="60" y="6"/>
                    </a:moveTo>
                    <a:lnTo>
                      <a:pt x="34" y="0"/>
                    </a:lnTo>
                    <a:lnTo>
                      <a:pt x="0" y="10"/>
                    </a:lnTo>
                    <a:lnTo>
                      <a:pt x="26" y="18"/>
                    </a:lnTo>
                    <a:lnTo>
                      <a:pt x="60" y="6"/>
                    </a:lnTo>
                    <a:close/>
                  </a:path>
                </a:pathLst>
              </a:custGeom>
              <a:solidFill>
                <a:srgbClr val="00704C"/>
              </a:solidFill>
              <a:ln w="0">
                <a:solidFill>
                  <a:srgbClr val="00704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65" name="Freeform 7041"/>
              <p:cNvSpPr>
                <a:spLocks/>
              </p:cNvSpPr>
              <p:nvPr/>
            </p:nvSpPr>
            <p:spPr bwMode="auto">
              <a:xfrm>
                <a:off x="4014" y="1470"/>
                <a:ext cx="60" cy="18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34" y="0"/>
                  </a:cxn>
                  <a:cxn ang="0">
                    <a:pos x="0" y="10"/>
                  </a:cxn>
                  <a:cxn ang="0">
                    <a:pos x="26" y="18"/>
                  </a:cxn>
                  <a:cxn ang="0">
                    <a:pos x="60" y="6"/>
                  </a:cxn>
                </a:cxnLst>
                <a:rect l="0" t="0" r="r" b="b"/>
                <a:pathLst>
                  <a:path w="60" h="18">
                    <a:moveTo>
                      <a:pt x="60" y="6"/>
                    </a:moveTo>
                    <a:lnTo>
                      <a:pt x="34" y="0"/>
                    </a:lnTo>
                    <a:lnTo>
                      <a:pt x="0" y="10"/>
                    </a:lnTo>
                    <a:lnTo>
                      <a:pt x="26" y="18"/>
                    </a:lnTo>
                    <a:lnTo>
                      <a:pt x="60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66" name="Freeform 7042"/>
              <p:cNvSpPr>
                <a:spLocks/>
              </p:cNvSpPr>
              <p:nvPr/>
            </p:nvSpPr>
            <p:spPr bwMode="auto">
              <a:xfrm>
                <a:off x="3980" y="1480"/>
                <a:ext cx="60" cy="18"/>
              </a:xfrm>
              <a:custGeom>
                <a:avLst/>
                <a:gdLst/>
                <a:ahLst/>
                <a:cxnLst>
                  <a:cxn ang="0">
                    <a:pos x="60" y="8"/>
                  </a:cxn>
                  <a:cxn ang="0">
                    <a:pos x="34" y="0"/>
                  </a:cxn>
                  <a:cxn ang="0">
                    <a:pos x="0" y="8"/>
                  </a:cxn>
                  <a:cxn ang="0">
                    <a:pos x="24" y="18"/>
                  </a:cxn>
                  <a:cxn ang="0">
                    <a:pos x="60" y="8"/>
                  </a:cxn>
                </a:cxnLst>
                <a:rect l="0" t="0" r="r" b="b"/>
                <a:pathLst>
                  <a:path w="60" h="18">
                    <a:moveTo>
                      <a:pt x="60" y="8"/>
                    </a:moveTo>
                    <a:lnTo>
                      <a:pt x="34" y="0"/>
                    </a:lnTo>
                    <a:lnTo>
                      <a:pt x="0" y="8"/>
                    </a:lnTo>
                    <a:lnTo>
                      <a:pt x="24" y="18"/>
                    </a:lnTo>
                    <a:lnTo>
                      <a:pt x="60" y="8"/>
                    </a:lnTo>
                    <a:close/>
                  </a:path>
                </a:pathLst>
              </a:custGeom>
              <a:solidFill>
                <a:srgbClr val="007540"/>
              </a:solidFill>
              <a:ln w="0">
                <a:solidFill>
                  <a:srgbClr val="00754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67" name="Freeform 7043"/>
              <p:cNvSpPr>
                <a:spLocks/>
              </p:cNvSpPr>
              <p:nvPr/>
            </p:nvSpPr>
            <p:spPr bwMode="auto">
              <a:xfrm>
                <a:off x="3980" y="1480"/>
                <a:ext cx="60" cy="18"/>
              </a:xfrm>
              <a:custGeom>
                <a:avLst/>
                <a:gdLst/>
                <a:ahLst/>
                <a:cxnLst>
                  <a:cxn ang="0">
                    <a:pos x="60" y="8"/>
                  </a:cxn>
                  <a:cxn ang="0">
                    <a:pos x="34" y="0"/>
                  </a:cxn>
                  <a:cxn ang="0">
                    <a:pos x="0" y="8"/>
                  </a:cxn>
                  <a:cxn ang="0">
                    <a:pos x="24" y="18"/>
                  </a:cxn>
                  <a:cxn ang="0">
                    <a:pos x="60" y="8"/>
                  </a:cxn>
                </a:cxnLst>
                <a:rect l="0" t="0" r="r" b="b"/>
                <a:pathLst>
                  <a:path w="60" h="18">
                    <a:moveTo>
                      <a:pt x="60" y="8"/>
                    </a:moveTo>
                    <a:lnTo>
                      <a:pt x="34" y="0"/>
                    </a:lnTo>
                    <a:lnTo>
                      <a:pt x="0" y="8"/>
                    </a:lnTo>
                    <a:lnTo>
                      <a:pt x="24" y="18"/>
                    </a:lnTo>
                    <a:lnTo>
                      <a:pt x="60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68" name="Freeform 7044"/>
              <p:cNvSpPr>
                <a:spLocks/>
              </p:cNvSpPr>
              <p:nvPr/>
            </p:nvSpPr>
            <p:spPr bwMode="auto">
              <a:xfrm>
                <a:off x="3944" y="1488"/>
                <a:ext cx="60" cy="16"/>
              </a:xfrm>
              <a:custGeom>
                <a:avLst/>
                <a:gdLst/>
                <a:ahLst/>
                <a:cxnLst>
                  <a:cxn ang="0">
                    <a:pos x="60" y="10"/>
                  </a:cxn>
                  <a:cxn ang="0">
                    <a:pos x="36" y="0"/>
                  </a:cxn>
                  <a:cxn ang="0">
                    <a:pos x="0" y="8"/>
                  </a:cxn>
                  <a:cxn ang="0">
                    <a:pos x="26" y="16"/>
                  </a:cxn>
                  <a:cxn ang="0">
                    <a:pos x="60" y="10"/>
                  </a:cxn>
                </a:cxnLst>
                <a:rect l="0" t="0" r="r" b="b"/>
                <a:pathLst>
                  <a:path w="60" h="16">
                    <a:moveTo>
                      <a:pt x="60" y="10"/>
                    </a:moveTo>
                    <a:lnTo>
                      <a:pt x="36" y="0"/>
                    </a:lnTo>
                    <a:lnTo>
                      <a:pt x="0" y="8"/>
                    </a:lnTo>
                    <a:lnTo>
                      <a:pt x="26" y="16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007A2F"/>
              </a:solidFill>
              <a:ln w="0">
                <a:solidFill>
                  <a:srgbClr val="007A2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69" name="Freeform 7045"/>
              <p:cNvSpPr>
                <a:spLocks/>
              </p:cNvSpPr>
              <p:nvPr/>
            </p:nvSpPr>
            <p:spPr bwMode="auto">
              <a:xfrm>
                <a:off x="3944" y="1488"/>
                <a:ext cx="60" cy="16"/>
              </a:xfrm>
              <a:custGeom>
                <a:avLst/>
                <a:gdLst/>
                <a:ahLst/>
                <a:cxnLst>
                  <a:cxn ang="0">
                    <a:pos x="60" y="10"/>
                  </a:cxn>
                  <a:cxn ang="0">
                    <a:pos x="36" y="0"/>
                  </a:cxn>
                  <a:cxn ang="0">
                    <a:pos x="0" y="8"/>
                  </a:cxn>
                  <a:cxn ang="0">
                    <a:pos x="26" y="16"/>
                  </a:cxn>
                  <a:cxn ang="0">
                    <a:pos x="60" y="10"/>
                  </a:cxn>
                </a:cxnLst>
                <a:rect l="0" t="0" r="r" b="b"/>
                <a:pathLst>
                  <a:path w="60" h="16">
                    <a:moveTo>
                      <a:pt x="60" y="10"/>
                    </a:moveTo>
                    <a:lnTo>
                      <a:pt x="36" y="0"/>
                    </a:lnTo>
                    <a:lnTo>
                      <a:pt x="0" y="8"/>
                    </a:lnTo>
                    <a:lnTo>
                      <a:pt x="26" y="16"/>
                    </a:lnTo>
                    <a:lnTo>
                      <a:pt x="60" y="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70" name="Freeform 7046"/>
              <p:cNvSpPr>
                <a:spLocks/>
              </p:cNvSpPr>
              <p:nvPr/>
            </p:nvSpPr>
            <p:spPr bwMode="auto">
              <a:xfrm>
                <a:off x="3908" y="1496"/>
                <a:ext cx="62" cy="12"/>
              </a:xfrm>
              <a:custGeom>
                <a:avLst/>
                <a:gdLst/>
                <a:ahLst/>
                <a:cxnLst>
                  <a:cxn ang="0">
                    <a:pos x="62" y="8"/>
                  </a:cxn>
                  <a:cxn ang="0">
                    <a:pos x="36" y="0"/>
                  </a:cxn>
                  <a:cxn ang="0">
                    <a:pos x="0" y="2"/>
                  </a:cxn>
                  <a:cxn ang="0">
                    <a:pos x="24" y="12"/>
                  </a:cxn>
                  <a:cxn ang="0">
                    <a:pos x="62" y="8"/>
                  </a:cxn>
                </a:cxnLst>
                <a:rect l="0" t="0" r="r" b="b"/>
                <a:pathLst>
                  <a:path w="62" h="12">
                    <a:moveTo>
                      <a:pt x="62" y="8"/>
                    </a:moveTo>
                    <a:lnTo>
                      <a:pt x="36" y="0"/>
                    </a:lnTo>
                    <a:lnTo>
                      <a:pt x="0" y="2"/>
                    </a:lnTo>
                    <a:lnTo>
                      <a:pt x="24" y="12"/>
                    </a:lnTo>
                    <a:lnTo>
                      <a:pt x="62" y="8"/>
                    </a:lnTo>
                    <a:close/>
                  </a:path>
                </a:pathLst>
              </a:custGeom>
              <a:solidFill>
                <a:srgbClr val="007E16"/>
              </a:solidFill>
              <a:ln w="0">
                <a:solidFill>
                  <a:srgbClr val="007E1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71" name="Freeform 7047"/>
              <p:cNvSpPr>
                <a:spLocks/>
              </p:cNvSpPr>
              <p:nvPr/>
            </p:nvSpPr>
            <p:spPr bwMode="auto">
              <a:xfrm>
                <a:off x="3908" y="1496"/>
                <a:ext cx="62" cy="12"/>
              </a:xfrm>
              <a:custGeom>
                <a:avLst/>
                <a:gdLst/>
                <a:ahLst/>
                <a:cxnLst>
                  <a:cxn ang="0">
                    <a:pos x="62" y="8"/>
                  </a:cxn>
                  <a:cxn ang="0">
                    <a:pos x="36" y="0"/>
                  </a:cxn>
                  <a:cxn ang="0">
                    <a:pos x="0" y="2"/>
                  </a:cxn>
                  <a:cxn ang="0">
                    <a:pos x="24" y="12"/>
                  </a:cxn>
                  <a:cxn ang="0">
                    <a:pos x="62" y="8"/>
                  </a:cxn>
                </a:cxnLst>
                <a:rect l="0" t="0" r="r" b="b"/>
                <a:pathLst>
                  <a:path w="62" h="12">
                    <a:moveTo>
                      <a:pt x="62" y="8"/>
                    </a:moveTo>
                    <a:lnTo>
                      <a:pt x="36" y="0"/>
                    </a:lnTo>
                    <a:lnTo>
                      <a:pt x="0" y="2"/>
                    </a:lnTo>
                    <a:lnTo>
                      <a:pt x="24" y="12"/>
                    </a:lnTo>
                    <a:lnTo>
                      <a:pt x="62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72" name="Freeform 7048"/>
              <p:cNvSpPr>
                <a:spLocks/>
              </p:cNvSpPr>
              <p:nvPr/>
            </p:nvSpPr>
            <p:spPr bwMode="auto">
              <a:xfrm>
                <a:off x="3870" y="1498"/>
                <a:ext cx="62" cy="10"/>
              </a:xfrm>
              <a:custGeom>
                <a:avLst/>
                <a:gdLst/>
                <a:ahLst/>
                <a:cxnLst>
                  <a:cxn ang="0">
                    <a:pos x="62" y="10"/>
                  </a:cxn>
                  <a:cxn ang="0">
                    <a:pos x="38" y="0"/>
                  </a:cxn>
                  <a:cxn ang="0">
                    <a:pos x="0" y="2"/>
                  </a:cxn>
                  <a:cxn ang="0">
                    <a:pos x="26" y="10"/>
                  </a:cxn>
                  <a:cxn ang="0">
                    <a:pos x="62" y="10"/>
                  </a:cxn>
                </a:cxnLst>
                <a:rect l="0" t="0" r="r" b="b"/>
                <a:pathLst>
                  <a:path w="62" h="10">
                    <a:moveTo>
                      <a:pt x="62" y="10"/>
                    </a:moveTo>
                    <a:lnTo>
                      <a:pt x="38" y="0"/>
                    </a:lnTo>
                    <a:lnTo>
                      <a:pt x="0" y="2"/>
                    </a:lnTo>
                    <a:lnTo>
                      <a:pt x="26" y="10"/>
                    </a:lnTo>
                    <a:lnTo>
                      <a:pt x="62" y="10"/>
                    </a:lnTo>
                    <a:close/>
                  </a:path>
                </a:pathLst>
              </a:custGeom>
              <a:solidFill>
                <a:srgbClr val="007D03"/>
              </a:solidFill>
              <a:ln w="0">
                <a:solidFill>
                  <a:srgbClr val="007D0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73" name="Freeform 7049"/>
              <p:cNvSpPr>
                <a:spLocks/>
              </p:cNvSpPr>
              <p:nvPr/>
            </p:nvSpPr>
            <p:spPr bwMode="auto">
              <a:xfrm>
                <a:off x="3870" y="1498"/>
                <a:ext cx="62" cy="10"/>
              </a:xfrm>
              <a:custGeom>
                <a:avLst/>
                <a:gdLst/>
                <a:ahLst/>
                <a:cxnLst>
                  <a:cxn ang="0">
                    <a:pos x="62" y="10"/>
                  </a:cxn>
                  <a:cxn ang="0">
                    <a:pos x="38" y="0"/>
                  </a:cxn>
                  <a:cxn ang="0">
                    <a:pos x="0" y="2"/>
                  </a:cxn>
                  <a:cxn ang="0">
                    <a:pos x="26" y="10"/>
                  </a:cxn>
                  <a:cxn ang="0">
                    <a:pos x="62" y="10"/>
                  </a:cxn>
                </a:cxnLst>
                <a:rect l="0" t="0" r="r" b="b"/>
                <a:pathLst>
                  <a:path w="62" h="10">
                    <a:moveTo>
                      <a:pt x="62" y="10"/>
                    </a:moveTo>
                    <a:lnTo>
                      <a:pt x="38" y="0"/>
                    </a:lnTo>
                    <a:lnTo>
                      <a:pt x="0" y="2"/>
                    </a:lnTo>
                    <a:lnTo>
                      <a:pt x="26" y="10"/>
                    </a:lnTo>
                    <a:lnTo>
                      <a:pt x="62" y="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74" name="Freeform 7050"/>
              <p:cNvSpPr>
                <a:spLocks/>
              </p:cNvSpPr>
              <p:nvPr/>
            </p:nvSpPr>
            <p:spPr bwMode="auto">
              <a:xfrm>
                <a:off x="3832" y="1500"/>
                <a:ext cx="64" cy="8"/>
              </a:xfrm>
              <a:custGeom>
                <a:avLst/>
                <a:gdLst/>
                <a:ahLst/>
                <a:cxnLst>
                  <a:cxn ang="0">
                    <a:pos x="64" y="8"/>
                  </a:cxn>
                  <a:cxn ang="0">
                    <a:pos x="38" y="0"/>
                  </a:cxn>
                  <a:cxn ang="0">
                    <a:pos x="0" y="0"/>
                  </a:cxn>
                  <a:cxn ang="0">
                    <a:pos x="24" y="8"/>
                  </a:cxn>
                  <a:cxn ang="0">
                    <a:pos x="64" y="8"/>
                  </a:cxn>
                </a:cxnLst>
                <a:rect l="0" t="0" r="r" b="b"/>
                <a:pathLst>
                  <a:path w="64" h="8">
                    <a:moveTo>
                      <a:pt x="64" y="8"/>
                    </a:moveTo>
                    <a:lnTo>
                      <a:pt x="38" y="0"/>
                    </a:lnTo>
                    <a:lnTo>
                      <a:pt x="0" y="0"/>
                    </a:lnTo>
                    <a:lnTo>
                      <a:pt x="24" y="8"/>
                    </a:lnTo>
                    <a:lnTo>
                      <a:pt x="64" y="8"/>
                    </a:lnTo>
                    <a:close/>
                  </a:path>
                </a:pathLst>
              </a:custGeom>
              <a:solidFill>
                <a:srgbClr val="007A00"/>
              </a:solidFill>
              <a:ln w="0">
                <a:solidFill>
                  <a:srgbClr val="007A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75" name="Freeform 7051"/>
              <p:cNvSpPr>
                <a:spLocks/>
              </p:cNvSpPr>
              <p:nvPr/>
            </p:nvSpPr>
            <p:spPr bwMode="auto">
              <a:xfrm>
                <a:off x="3832" y="1500"/>
                <a:ext cx="64" cy="8"/>
              </a:xfrm>
              <a:custGeom>
                <a:avLst/>
                <a:gdLst/>
                <a:ahLst/>
                <a:cxnLst>
                  <a:cxn ang="0">
                    <a:pos x="64" y="8"/>
                  </a:cxn>
                  <a:cxn ang="0">
                    <a:pos x="38" y="0"/>
                  </a:cxn>
                  <a:cxn ang="0">
                    <a:pos x="0" y="0"/>
                  </a:cxn>
                  <a:cxn ang="0">
                    <a:pos x="24" y="8"/>
                  </a:cxn>
                  <a:cxn ang="0">
                    <a:pos x="64" y="8"/>
                  </a:cxn>
                </a:cxnLst>
                <a:rect l="0" t="0" r="r" b="b"/>
                <a:pathLst>
                  <a:path w="64" h="8">
                    <a:moveTo>
                      <a:pt x="64" y="8"/>
                    </a:moveTo>
                    <a:lnTo>
                      <a:pt x="38" y="0"/>
                    </a:lnTo>
                    <a:lnTo>
                      <a:pt x="0" y="0"/>
                    </a:lnTo>
                    <a:lnTo>
                      <a:pt x="24" y="8"/>
                    </a:lnTo>
                    <a:lnTo>
                      <a:pt x="64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76" name="Freeform 7052"/>
              <p:cNvSpPr>
                <a:spLocks/>
              </p:cNvSpPr>
              <p:nvPr/>
            </p:nvSpPr>
            <p:spPr bwMode="auto">
              <a:xfrm>
                <a:off x="3794" y="1500"/>
                <a:ext cx="62" cy="10"/>
              </a:xfrm>
              <a:custGeom>
                <a:avLst/>
                <a:gdLst/>
                <a:ahLst/>
                <a:cxnLst>
                  <a:cxn ang="0">
                    <a:pos x="62" y="8"/>
                  </a:cxn>
                  <a:cxn ang="0">
                    <a:pos x="38" y="0"/>
                  </a:cxn>
                  <a:cxn ang="0">
                    <a:pos x="0" y="4"/>
                  </a:cxn>
                  <a:cxn ang="0">
                    <a:pos x="24" y="10"/>
                  </a:cxn>
                  <a:cxn ang="0">
                    <a:pos x="62" y="8"/>
                  </a:cxn>
                </a:cxnLst>
                <a:rect l="0" t="0" r="r" b="b"/>
                <a:pathLst>
                  <a:path w="62" h="10">
                    <a:moveTo>
                      <a:pt x="62" y="8"/>
                    </a:moveTo>
                    <a:lnTo>
                      <a:pt x="38" y="0"/>
                    </a:lnTo>
                    <a:lnTo>
                      <a:pt x="0" y="4"/>
                    </a:lnTo>
                    <a:lnTo>
                      <a:pt x="24" y="10"/>
                    </a:lnTo>
                    <a:lnTo>
                      <a:pt x="62" y="8"/>
                    </a:lnTo>
                    <a:close/>
                  </a:path>
                </a:pathLst>
              </a:custGeom>
              <a:solidFill>
                <a:srgbClr val="007505"/>
              </a:solidFill>
              <a:ln w="0">
                <a:solidFill>
                  <a:srgbClr val="00750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77" name="Freeform 7053"/>
              <p:cNvSpPr>
                <a:spLocks/>
              </p:cNvSpPr>
              <p:nvPr/>
            </p:nvSpPr>
            <p:spPr bwMode="auto">
              <a:xfrm>
                <a:off x="3794" y="1500"/>
                <a:ext cx="62" cy="10"/>
              </a:xfrm>
              <a:custGeom>
                <a:avLst/>
                <a:gdLst/>
                <a:ahLst/>
                <a:cxnLst>
                  <a:cxn ang="0">
                    <a:pos x="62" y="8"/>
                  </a:cxn>
                  <a:cxn ang="0">
                    <a:pos x="38" y="0"/>
                  </a:cxn>
                  <a:cxn ang="0">
                    <a:pos x="0" y="4"/>
                  </a:cxn>
                  <a:cxn ang="0">
                    <a:pos x="24" y="10"/>
                  </a:cxn>
                  <a:cxn ang="0">
                    <a:pos x="62" y="8"/>
                  </a:cxn>
                </a:cxnLst>
                <a:rect l="0" t="0" r="r" b="b"/>
                <a:pathLst>
                  <a:path w="62" h="10">
                    <a:moveTo>
                      <a:pt x="62" y="8"/>
                    </a:moveTo>
                    <a:lnTo>
                      <a:pt x="38" y="0"/>
                    </a:lnTo>
                    <a:lnTo>
                      <a:pt x="0" y="4"/>
                    </a:lnTo>
                    <a:lnTo>
                      <a:pt x="24" y="10"/>
                    </a:lnTo>
                    <a:lnTo>
                      <a:pt x="62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78" name="Freeform 7054"/>
              <p:cNvSpPr>
                <a:spLocks/>
              </p:cNvSpPr>
              <p:nvPr/>
            </p:nvSpPr>
            <p:spPr bwMode="auto">
              <a:xfrm>
                <a:off x="3754" y="1504"/>
                <a:ext cx="64" cy="14"/>
              </a:xfrm>
              <a:custGeom>
                <a:avLst/>
                <a:gdLst/>
                <a:ahLst/>
                <a:cxnLst>
                  <a:cxn ang="0">
                    <a:pos x="64" y="6"/>
                  </a:cxn>
                  <a:cxn ang="0">
                    <a:pos x="40" y="0"/>
                  </a:cxn>
                  <a:cxn ang="0">
                    <a:pos x="0" y="6"/>
                  </a:cxn>
                  <a:cxn ang="0">
                    <a:pos x="24" y="14"/>
                  </a:cxn>
                  <a:cxn ang="0">
                    <a:pos x="64" y="6"/>
                  </a:cxn>
                </a:cxnLst>
                <a:rect l="0" t="0" r="r" b="b"/>
                <a:pathLst>
                  <a:path w="64" h="14">
                    <a:moveTo>
                      <a:pt x="64" y="6"/>
                    </a:moveTo>
                    <a:lnTo>
                      <a:pt x="40" y="0"/>
                    </a:lnTo>
                    <a:lnTo>
                      <a:pt x="0" y="6"/>
                    </a:lnTo>
                    <a:lnTo>
                      <a:pt x="24" y="14"/>
                    </a:lnTo>
                    <a:lnTo>
                      <a:pt x="64" y="6"/>
                    </a:lnTo>
                    <a:close/>
                  </a:path>
                </a:pathLst>
              </a:custGeom>
              <a:solidFill>
                <a:srgbClr val="006E25"/>
              </a:solidFill>
              <a:ln w="0">
                <a:solidFill>
                  <a:srgbClr val="006E2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79" name="Freeform 7055"/>
              <p:cNvSpPr>
                <a:spLocks/>
              </p:cNvSpPr>
              <p:nvPr/>
            </p:nvSpPr>
            <p:spPr bwMode="auto">
              <a:xfrm>
                <a:off x="3754" y="1504"/>
                <a:ext cx="64" cy="14"/>
              </a:xfrm>
              <a:custGeom>
                <a:avLst/>
                <a:gdLst/>
                <a:ahLst/>
                <a:cxnLst>
                  <a:cxn ang="0">
                    <a:pos x="64" y="6"/>
                  </a:cxn>
                  <a:cxn ang="0">
                    <a:pos x="40" y="0"/>
                  </a:cxn>
                  <a:cxn ang="0">
                    <a:pos x="0" y="6"/>
                  </a:cxn>
                  <a:cxn ang="0">
                    <a:pos x="24" y="14"/>
                  </a:cxn>
                  <a:cxn ang="0">
                    <a:pos x="64" y="6"/>
                  </a:cxn>
                </a:cxnLst>
                <a:rect l="0" t="0" r="r" b="b"/>
                <a:pathLst>
                  <a:path w="64" h="14">
                    <a:moveTo>
                      <a:pt x="64" y="6"/>
                    </a:moveTo>
                    <a:lnTo>
                      <a:pt x="40" y="0"/>
                    </a:lnTo>
                    <a:lnTo>
                      <a:pt x="0" y="6"/>
                    </a:lnTo>
                    <a:lnTo>
                      <a:pt x="24" y="14"/>
                    </a:lnTo>
                    <a:lnTo>
                      <a:pt x="64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80" name="Freeform 7056"/>
              <p:cNvSpPr>
                <a:spLocks/>
              </p:cNvSpPr>
              <p:nvPr/>
            </p:nvSpPr>
            <p:spPr bwMode="auto">
              <a:xfrm>
                <a:off x="4760" y="1328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28" name="Group 7258"/>
            <p:cNvGrpSpPr>
              <a:grpSpLocks/>
            </p:cNvGrpSpPr>
            <p:nvPr/>
          </p:nvGrpSpPr>
          <p:grpSpPr bwMode="auto">
            <a:xfrm>
              <a:off x="3778" y="1328"/>
              <a:ext cx="1084" cy="208"/>
              <a:chOff x="3778" y="1328"/>
              <a:chExt cx="1084" cy="208"/>
            </a:xfrm>
          </p:grpSpPr>
          <p:sp>
            <p:nvSpPr>
              <p:cNvPr id="161682" name="Freeform 7058"/>
              <p:cNvSpPr>
                <a:spLocks/>
              </p:cNvSpPr>
              <p:nvPr/>
            </p:nvSpPr>
            <p:spPr bwMode="auto">
              <a:xfrm>
                <a:off x="4760" y="1328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4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83" name="Freeform 7059"/>
              <p:cNvSpPr>
                <a:spLocks/>
              </p:cNvSpPr>
              <p:nvPr/>
            </p:nvSpPr>
            <p:spPr bwMode="auto">
              <a:xfrm>
                <a:off x="4738" y="1332"/>
                <a:ext cx="48" cy="10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6" y="10"/>
                  </a:cxn>
                  <a:cxn ang="0">
                    <a:pos x="48" y="4"/>
                  </a:cxn>
                </a:cxnLst>
                <a:rect l="0" t="0" r="r" b="b"/>
                <a:pathLst>
                  <a:path w="48" h="10">
                    <a:moveTo>
                      <a:pt x="48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6" y="10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84" name="Freeform 7060"/>
              <p:cNvSpPr>
                <a:spLocks/>
              </p:cNvSpPr>
              <p:nvPr/>
            </p:nvSpPr>
            <p:spPr bwMode="auto">
              <a:xfrm>
                <a:off x="4738" y="1332"/>
                <a:ext cx="48" cy="10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6" y="10"/>
                  </a:cxn>
                  <a:cxn ang="0">
                    <a:pos x="48" y="4"/>
                  </a:cxn>
                </a:cxnLst>
                <a:rect l="0" t="0" r="r" b="b"/>
                <a:pathLst>
                  <a:path w="48" h="10">
                    <a:moveTo>
                      <a:pt x="48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6" y="10"/>
                    </a:lnTo>
                    <a:lnTo>
                      <a:pt x="4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85" name="Freeform 7061"/>
              <p:cNvSpPr>
                <a:spLocks/>
              </p:cNvSpPr>
              <p:nvPr/>
            </p:nvSpPr>
            <p:spPr bwMode="auto">
              <a:xfrm>
                <a:off x="4714" y="1336"/>
                <a:ext cx="50" cy="10"/>
              </a:xfrm>
              <a:custGeom>
                <a:avLst/>
                <a:gdLst/>
                <a:ahLst/>
                <a:cxnLst>
                  <a:cxn ang="0">
                    <a:pos x="50" y="6"/>
                  </a:cxn>
                  <a:cxn ang="0">
                    <a:pos x="24" y="0"/>
                  </a:cxn>
                  <a:cxn ang="0">
                    <a:pos x="0" y="6"/>
                  </a:cxn>
                  <a:cxn ang="0">
                    <a:pos x="28" y="10"/>
                  </a:cxn>
                  <a:cxn ang="0">
                    <a:pos x="50" y="6"/>
                  </a:cxn>
                </a:cxnLst>
                <a:rect l="0" t="0" r="r" b="b"/>
                <a:pathLst>
                  <a:path w="50" h="10">
                    <a:moveTo>
                      <a:pt x="50" y="6"/>
                    </a:moveTo>
                    <a:lnTo>
                      <a:pt x="24" y="0"/>
                    </a:lnTo>
                    <a:lnTo>
                      <a:pt x="0" y="6"/>
                    </a:lnTo>
                    <a:lnTo>
                      <a:pt x="28" y="10"/>
                    </a:lnTo>
                    <a:lnTo>
                      <a:pt x="50" y="6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86" name="Freeform 7062"/>
              <p:cNvSpPr>
                <a:spLocks/>
              </p:cNvSpPr>
              <p:nvPr/>
            </p:nvSpPr>
            <p:spPr bwMode="auto">
              <a:xfrm>
                <a:off x="4714" y="1336"/>
                <a:ext cx="50" cy="10"/>
              </a:xfrm>
              <a:custGeom>
                <a:avLst/>
                <a:gdLst/>
                <a:ahLst/>
                <a:cxnLst>
                  <a:cxn ang="0">
                    <a:pos x="50" y="6"/>
                  </a:cxn>
                  <a:cxn ang="0">
                    <a:pos x="24" y="0"/>
                  </a:cxn>
                  <a:cxn ang="0">
                    <a:pos x="0" y="6"/>
                  </a:cxn>
                  <a:cxn ang="0">
                    <a:pos x="28" y="10"/>
                  </a:cxn>
                  <a:cxn ang="0">
                    <a:pos x="50" y="6"/>
                  </a:cxn>
                </a:cxnLst>
                <a:rect l="0" t="0" r="r" b="b"/>
                <a:pathLst>
                  <a:path w="50" h="10">
                    <a:moveTo>
                      <a:pt x="50" y="6"/>
                    </a:moveTo>
                    <a:lnTo>
                      <a:pt x="24" y="0"/>
                    </a:lnTo>
                    <a:lnTo>
                      <a:pt x="0" y="6"/>
                    </a:lnTo>
                    <a:lnTo>
                      <a:pt x="28" y="10"/>
                    </a:lnTo>
                    <a:lnTo>
                      <a:pt x="50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87" name="Freeform 7063"/>
              <p:cNvSpPr>
                <a:spLocks/>
              </p:cNvSpPr>
              <p:nvPr/>
            </p:nvSpPr>
            <p:spPr bwMode="auto">
              <a:xfrm>
                <a:off x="4692" y="1342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006E26"/>
              </a:solidFill>
              <a:ln w="0">
                <a:solidFill>
                  <a:srgbClr val="006E2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88" name="Freeform 7064"/>
              <p:cNvSpPr>
                <a:spLocks/>
              </p:cNvSpPr>
              <p:nvPr/>
            </p:nvSpPr>
            <p:spPr bwMode="auto">
              <a:xfrm>
                <a:off x="4692" y="1342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89" name="Freeform 7065"/>
              <p:cNvSpPr>
                <a:spLocks/>
              </p:cNvSpPr>
              <p:nvPr/>
            </p:nvSpPr>
            <p:spPr bwMode="auto">
              <a:xfrm>
                <a:off x="4668" y="1346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006D24"/>
              </a:solidFill>
              <a:ln w="0">
                <a:solidFill>
                  <a:srgbClr val="006D2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90" name="Freeform 7066"/>
              <p:cNvSpPr>
                <a:spLocks/>
              </p:cNvSpPr>
              <p:nvPr/>
            </p:nvSpPr>
            <p:spPr bwMode="auto">
              <a:xfrm>
                <a:off x="4668" y="1346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91" name="Freeform 7067"/>
              <p:cNvSpPr>
                <a:spLocks/>
              </p:cNvSpPr>
              <p:nvPr/>
            </p:nvSpPr>
            <p:spPr bwMode="auto">
              <a:xfrm>
                <a:off x="4644" y="1350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006D21"/>
              </a:solidFill>
              <a:ln w="0">
                <a:solidFill>
                  <a:srgbClr val="006D2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92" name="Freeform 7068"/>
              <p:cNvSpPr>
                <a:spLocks/>
              </p:cNvSpPr>
              <p:nvPr/>
            </p:nvSpPr>
            <p:spPr bwMode="auto">
              <a:xfrm>
                <a:off x="4644" y="1350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93" name="Freeform 7069"/>
              <p:cNvSpPr>
                <a:spLocks/>
              </p:cNvSpPr>
              <p:nvPr/>
            </p:nvSpPr>
            <p:spPr bwMode="auto">
              <a:xfrm>
                <a:off x="4620" y="1354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006D1E"/>
              </a:solidFill>
              <a:ln w="0">
                <a:solidFill>
                  <a:srgbClr val="006D1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94" name="Freeform 7070"/>
              <p:cNvSpPr>
                <a:spLocks/>
              </p:cNvSpPr>
              <p:nvPr/>
            </p:nvSpPr>
            <p:spPr bwMode="auto">
              <a:xfrm>
                <a:off x="4620" y="1354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95" name="Freeform 7071"/>
              <p:cNvSpPr>
                <a:spLocks/>
              </p:cNvSpPr>
              <p:nvPr/>
            </p:nvSpPr>
            <p:spPr bwMode="auto">
              <a:xfrm>
                <a:off x="4596" y="1358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26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26" y="8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006C1B"/>
              </a:solidFill>
              <a:ln w="0">
                <a:solidFill>
                  <a:srgbClr val="006C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96" name="Freeform 7072"/>
              <p:cNvSpPr>
                <a:spLocks/>
              </p:cNvSpPr>
              <p:nvPr/>
            </p:nvSpPr>
            <p:spPr bwMode="auto">
              <a:xfrm>
                <a:off x="4596" y="1358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26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26" y="8"/>
                    </a:lnTo>
                    <a:lnTo>
                      <a:pt x="5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97" name="Freeform 7073"/>
              <p:cNvSpPr>
                <a:spLocks/>
              </p:cNvSpPr>
              <p:nvPr/>
            </p:nvSpPr>
            <p:spPr bwMode="auto">
              <a:xfrm>
                <a:off x="4572" y="1360"/>
                <a:ext cx="50" cy="8"/>
              </a:xfrm>
              <a:custGeom>
                <a:avLst/>
                <a:gdLst/>
                <a:ahLst/>
                <a:cxnLst>
                  <a:cxn ang="0">
                    <a:pos x="50" y="6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0" y="6"/>
                  </a:cxn>
                </a:cxnLst>
                <a:rect l="0" t="0" r="r" b="b"/>
                <a:pathLst>
                  <a:path w="50" h="8">
                    <a:moveTo>
                      <a:pt x="50" y="6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0" y="6"/>
                    </a:lnTo>
                    <a:close/>
                  </a:path>
                </a:pathLst>
              </a:custGeom>
              <a:solidFill>
                <a:srgbClr val="006B17"/>
              </a:solidFill>
              <a:ln w="0">
                <a:solidFill>
                  <a:srgbClr val="006B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98" name="Freeform 7074"/>
              <p:cNvSpPr>
                <a:spLocks/>
              </p:cNvSpPr>
              <p:nvPr/>
            </p:nvSpPr>
            <p:spPr bwMode="auto">
              <a:xfrm>
                <a:off x="4572" y="1360"/>
                <a:ext cx="50" cy="8"/>
              </a:xfrm>
              <a:custGeom>
                <a:avLst/>
                <a:gdLst/>
                <a:ahLst/>
                <a:cxnLst>
                  <a:cxn ang="0">
                    <a:pos x="50" y="6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0" y="6"/>
                  </a:cxn>
                </a:cxnLst>
                <a:rect l="0" t="0" r="r" b="b"/>
                <a:pathLst>
                  <a:path w="50" h="8">
                    <a:moveTo>
                      <a:pt x="50" y="6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0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699" name="Freeform 7075"/>
              <p:cNvSpPr>
                <a:spLocks/>
              </p:cNvSpPr>
              <p:nvPr/>
            </p:nvSpPr>
            <p:spPr bwMode="auto">
              <a:xfrm>
                <a:off x="4546" y="1364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A13"/>
              </a:solidFill>
              <a:ln w="0">
                <a:solidFill>
                  <a:srgbClr val="006A1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00" name="Freeform 7076"/>
              <p:cNvSpPr>
                <a:spLocks/>
              </p:cNvSpPr>
              <p:nvPr/>
            </p:nvSpPr>
            <p:spPr bwMode="auto">
              <a:xfrm>
                <a:off x="4546" y="1364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01" name="Freeform 7077"/>
              <p:cNvSpPr>
                <a:spLocks/>
              </p:cNvSpPr>
              <p:nvPr/>
            </p:nvSpPr>
            <p:spPr bwMode="auto">
              <a:xfrm>
                <a:off x="4520" y="1368"/>
                <a:ext cx="52" cy="6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26" y="6"/>
                  </a:cxn>
                  <a:cxn ang="0">
                    <a:pos x="52" y="4"/>
                  </a:cxn>
                </a:cxnLst>
                <a:rect l="0" t="0" r="r" b="b"/>
                <a:pathLst>
                  <a:path w="52" h="6">
                    <a:moveTo>
                      <a:pt x="52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26" y="6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911"/>
              </a:solidFill>
              <a:ln w="0">
                <a:solidFill>
                  <a:srgbClr val="00691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02" name="Freeform 7078"/>
              <p:cNvSpPr>
                <a:spLocks/>
              </p:cNvSpPr>
              <p:nvPr/>
            </p:nvSpPr>
            <p:spPr bwMode="auto">
              <a:xfrm>
                <a:off x="4520" y="1368"/>
                <a:ext cx="52" cy="6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26" y="6"/>
                  </a:cxn>
                  <a:cxn ang="0">
                    <a:pos x="52" y="4"/>
                  </a:cxn>
                </a:cxnLst>
                <a:rect l="0" t="0" r="r" b="b"/>
                <a:pathLst>
                  <a:path w="52" h="6">
                    <a:moveTo>
                      <a:pt x="52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26" y="6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03" name="Freeform 7079"/>
              <p:cNvSpPr>
                <a:spLocks/>
              </p:cNvSpPr>
              <p:nvPr/>
            </p:nvSpPr>
            <p:spPr bwMode="auto">
              <a:xfrm>
                <a:off x="4494" y="1370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80F"/>
              </a:solidFill>
              <a:ln w="0">
                <a:solidFill>
                  <a:srgbClr val="00680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04" name="Freeform 7080"/>
              <p:cNvSpPr>
                <a:spLocks/>
              </p:cNvSpPr>
              <p:nvPr/>
            </p:nvSpPr>
            <p:spPr bwMode="auto">
              <a:xfrm>
                <a:off x="4494" y="1370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05" name="Freeform 7081"/>
              <p:cNvSpPr>
                <a:spLocks/>
              </p:cNvSpPr>
              <p:nvPr/>
            </p:nvSpPr>
            <p:spPr bwMode="auto">
              <a:xfrm>
                <a:off x="4466" y="1374"/>
                <a:ext cx="54" cy="6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8" y="0"/>
                  </a:cxn>
                  <a:cxn ang="0">
                    <a:pos x="0" y="2"/>
                  </a:cxn>
                  <a:cxn ang="0">
                    <a:pos x="28" y="6"/>
                  </a:cxn>
                  <a:cxn ang="0">
                    <a:pos x="54" y="4"/>
                  </a:cxn>
                </a:cxnLst>
                <a:rect l="0" t="0" r="r" b="b"/>
                <a:pathLst>
                  <a:path w="54" h="6">
                    <a:moveTo>
                      <a:pt x="54" y="4"/>
                    </a:moveTo>
                    <a:lnTo>
                      <a:pt x="28" y="0"/>
                    </a:lnTo>
                    <a:lnTo>
                      <a:pt x="0" y="2"/>
                    </a:lnTo>
                    <a:lnTo>
                      <a:pt x="28" y="6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60E"/>
              </a:solidFill>
              <a:ln w="0">
                <a:solidFill>
                  <a:srgbClr val="00660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06" name="Freeform 7082"/>
              <p:cNvSpPr>
                <a:spLocks/>
              </p:cNvSpPr>
              <p:nvPr/>
            </p:nvSpPr>
            <p:spPr bwMode="auto">
              <a:xfrm>
                <a:off x="4466" y="1374"/>
                <a:ext cx="54" cy="6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8" y="0"/>
                  </a:cxn>
                  <a:cxn ang="0">
                    <a:pos x="0" y="2"/>
                  </a:cxn>
                  <a:cxn ang="0">
                    <a:pos x="28" y="6"/>
                  </a:cxn>
                  <a:cxn ang="0">
                    <a:pos x="54" y="4"/>
                  </a:cxn>
                </a:cxnLst>
                <a:rect l="0" t="0" r="r" b="b"/>
                <a:pathLst>
                  <a:path w="54" h="6">
                    <a:moveTo>
                      <a:pt x="54" y="4"/>
                    </a:moveTo>
                    <a:lnTo>
                      <a:pt x="28" y="0"/>
                    </a:lnTo>
                    <a:lnTo>
                      <a:pt x="0" y="2"/>
                    </a:lnTo>
                    <a:lnTo>
                      <a:pt x="28" y="6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07" name="Freeform 7083"/>
              <p:cNvSpPr>
                <a:spLocks/>
              </p:cNvSpPr>
              <p:nvPr/>
            </p:nvSpPr>
            <p:spPr bwMode="auto">
              <a:xfrm>
                <a:off x="4440" y="1376"/>
                <a:ext cx="54" cy="8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4" y="4"/>
                  </a:cxn>
                </a:cxnLst>
                <a:rect l="0" t="0" r="r" b="b"/>
                <a:pathLst>
                  <a:path w="54" h="8">
                    <a:moveTo>
                      <a:pt x="54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50F"/>
              </a:solidFill>
              <a:ln w="0">
                <a:solidFill>
                  <a:srgbClr val="00650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08" name="Freeform 7084"/>
              <p:cNvSpPr>
                <a:spLocks/>
              </p:cNvSpPr>
              <p:nvPr/>
            </p:nvSpPr>
            <p:spPr bwMode="auto">
              <a:xfrm>
                <a:off x="4440" y="1376"/>
                <a:ext cx="54" cy="8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4" y="4"/>
                  </a:cxn>
                </a:cxnLst>
                <a:rect l="0" t="0" r="r" b="b"/>
                <a:pathLst>
                  <a:path w="54" h="8">
                    <a:moveTo>
                      <a:pt x="54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09" name="Freeform 7085"/>
              <p:cNvSpPr>
                <a:spLocks/>
              </p:cNvSpPr>
              <p:nvPr/>
            </p:nvSpPr>
            <p:spPr bwMode="auto">
              <a:xfrm>
                <a:off x="4412" y="1380"/>
                <a:ext cx="54" cy="6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8" y="0"/>
                  </a:cxn>
                  <a:cxn ang="0">
                    <a:pos x="0" y="2"/>
                  </a:cxn>
                  <a:cxn ang="0">
                    <a:pos x="26" y="6"/>
                  </a:cxn>
                  <a:cxn ang="0">
                    <a:pos x="54" y="4"/>
                  </a:cxn>
                </a:cxnLst>
                <a:rect l="0" t="0" r="r" b="b"/>
                <a:pathLst>
                  <a:path w="54" h="6">
                    <a:moveTo>
                      <a:pt x="54" y="4"/>
                    </a:moveTo>
                    <a:lnTo>
                      <a:pt x="28" y="0"/>
                    </a:lnTo>
                    <a:lnTo>
                      <a:pt x="0" y="2"/>
                    </a:lnTo>
                    <a:lnTo>
                      <a:pt x="26" y="6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311"/>
              </a:solidFill>
              <a:ln w="0">
                <a:solidFill>
                  <a:srgbClr val="00631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10" name="Freeform 7086"/>
              <p:cNvSpPr>
                <a:spLocks/>
              </p:cNvSpPr>
              <p:nvPr/>
            </p:nvSpPr>
            <p:spPr bwMode="auto">
              <a:xfrm>
                <a:off x="4412" y="1380"/>
                <a:ext cx="54" cy="6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8" y="0"/>
                  </a:cxn>
                  <a:cxn ang="0">
                    <a:pos x="0" y="2"/>
                  </a:cxn>
                  <a:cxn ang="0">
                    <a:pos x="26" y="6"/>
                  </a:cxn>
                  <a:cxn ang="0">
                    <a:pos x="54" y="4"/>
                  </a:cxn>
                </a:cxnLst>
                <a:rect l="0" t="0" r="r" b="b"/>
                <a:pathLst>
                  <a:path w="54" h="6">
                    <a:moveTo>
                      <a:pt x="54" y="4"/>
                    </a:moveTo>
                    <a:lnTo>
                      <a:pt x="28" y="0"/>
                    </a:lnTo>
                    <a:lnTo>
                      <a:pt x="0" y="2"/>
                    </a:lnTo>
                    <a:lnTo>
                      <a:pt x="26" y="6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11" name="Freeform 7087"/>
              <p:cNvSpPr>
                <a:spLocks/>
              </p:cNvSpPr>
              <p:nvPr/>
            </p:nvSpPr>
            <p:spPr bwMode="auto">
              <a:xfrm>
                <a:off x="4384" y="1382"/>
                <a:ext cx="54" cy="8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4" y="4"/>
                  </a:cxn>
                </a:cxnLst>
                <a:rect l="0" t="0" r="r" b="b"/>
                <a:pathLst>
                  <a:path w="54" h="8">
                    <a:moveTo>
                      <a:pt x="54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215"/>
              </a:solidFill>
              <a:ln w="0">
                <a:solidFill>
                  <a:srgbClr val="00621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12" name="Freeform 7088"/>
              <p:cNvSpPr>
                <a:spLocks/>
              </p:cNvSpPr>
              <p:nvPr/>
            </p:nvSpPr>
            <p:spPr bwMode="auto">
              <a:xfrm>
                <a:off x="4384" y="1382"/>
                <a:ext cx="54" cy="8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4" y="4"/>
                  </a:cxn>
                </a:cxnLst>
                <a:rect l="0" t="0" r="r" b="b"/>
                <a:pathLst>
                  <a:path w="54" h="8">
                    <a:moveTo>
                      <a:pt x="54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13" name="Freeform 7089"/>
              <p:cNvSpPr>
                <a:spLocks/>
              </p:cNvSpPr>
              <p:nvPr/>
            </p:nvSpPr>
            <p:spPr bwMode="auto">
              <a:xfrm>
                <a:off x="4356" y="1386"/>
                <a:ext cx="54" cy="10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8" y="0"/>
                  </a:cxn>
                  <a:cxn ang="0">
                    <a:pos x="0" y="6"/>
                  </a:cxn>
                  <a:cxn ang="0">
                    <a:pos x="26" y="10"/>
                  </a:cxn>
                  <a:cxn ang="0">
                    <a:pos x="54" y="4"/>
                  </a:cxn>
                </a:cxnLst>
                <a:rect l="0" t="0" r="r" b="b"/>
                <a:pathLst>
                  <a:path w="54" h="10">
                    <a:moveTo>
                      <a:pt x="54" y="4"/>
                    </a:moveTo>
                    <a:lnTo>
                      <a:pt x="28" y="0"/>
                    </a:lnTo>
                    <a:lnTo>
                      <a:pt x="0" y="6"/>
                    </a:lnTo>
                    <a:lnTo>
                      <a:pt x="26" y="10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21B"/>
              </a:solidFill>
              <a:ln w="0">
                <a:solidFill>
                  <a:srgbClr val="0062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14" name="Freeform 7090"/>
              <p:cNvSpPr>
                <a:spLocks/>
              </p:cNvSpPr>
              <p:nvPr/>
            </p:nvSpPr>
            <p:spPr bwMode="auto">
              <a:xfrm>
                <a:off x="4356" y="1386"/>
                <a:ext cx="54" cy="10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8" y="0"/>
                  </a:cxn>
                  <a:cxn ang="0">
                    <a:pos x="0" y="6"/>
                  </a:cxn>
                  <a:cxn ang="0">
                    <a:pos x="26" y="10"/>
                  </a:cxn>
                  <a:cxn ang="0">
                    <a:pos x="54" y="4"/>
                  </a:cxn>
                </a:cxnLst>
                <a:rect l="0" t="0" r="r" b="b"/>
                <a:pathLst>
                  <a:path w="54" h="10">
                    <a:moveTo>
                      <a:pt x="54" y="4"/>
                    </a:moveTo>
                    <a:lnTo>
                      <a:pt x="28" y="0"/>
                    </a:lnTo>
                    <a:lnTo>
                      <a:pt x="0" y="6"/>
                    </a:lnTo>
                    <a:lnTo>
                      <a:pt x="26" y="10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15" name="Freeform 7091"/>
              <p:cNvSpPr>
                <a:spLocks/>
              </p:cNvSpPr>
              <p:nvPr/>
            </p:nvSpPr>
            <p:spPr bwMode="auto">
              <a:xfrm>
                <a:off x="4326" y="1392"/>
                <a:ext cx="56" cy="8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26" y="8"/>
                  </a:cxn>
                  <a:cxn ang="0">
                    <a:pos x="56" y="4"/>
                  </a:cxn>
                </a:cxnLst>
                <a:rect l="0" t="0" r="r" b="b"/>
                <a:pathLst>
                  <a:path w="56" h="8">
                    <a:moveTo>
                      <a:pt x="56" y="4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26" y="8"/>
                    </a:lnTo>
                    <a:lnTo>
                      <a:pt x="56" y="4"/>
                    </a:lnTo>
                    <a:close/>
                  </a:path>
                </a:pathLst>
              </a:custGeom>
              <a:solidFill>
                <a:srgbClr val="006122"/>
              </a:solidFill>
              <a:ln w="0">
                <a:solidFill>
                  <a:srgbClr val="00612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16" name="Freeform 7092"/>
              <p:cNvSpPr>
                <a:spLocks/>
              </p:cNvSpPr>
              <p:nvPr/>
            </p:nvSpPr>
            <p:spPr bwMode="auto">
              <a:xfrm>
                <a:off x="4326" y="1392"/>
                <a:ext cx="56" cy="8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26" y="8"/>
                  </a:cxn>
                  <a:cxn ang="0">
                    <a:pos x="56" y="4"/>
                  </a:cxn>
                </a:cxnLst>
                <a:rect l="0" t="0" r="r" b="b"/>
                <a:pathLst>
                  <a:path w="56" h="8">
                    <a:moveTo>
                      <a:pt x="56" y="4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26" y="8"/>
                    </a:lnTo>
                    <a:lnTo>
                      <a:pt x="5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17" name="Freeform 7093"/>
              <p:cNvSpPr>
                <a:spLocks/>
              </p:cNvSpPr>
              <p:nvPr/>
            </p:nvSpPr>
            <p:spPr bwMode="auto">
              <a:xfrm>
                <a:off x="4296" y="1398"/>
                <a:ext cx="56" cy="10"/>
              </a:xfrm>
              <a:custGeom>
                <a:avLst/>
                <a:gdLst/>
                <a:ahLst/>
                <a:cxnLst>
                  <a:cxn ang="0">
                    <a:pos x="56" y="2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26" y="10"/>
                  </a:cxn>
                  <a:cxn ang="0">
                    <a:pos x="56" y="2"/>
                  </a:cxn>
                </a:cxnLst>
                <a:rect l="0" t="0" r="r" b="b"/>
                <a:pathLst>
                  <a:path w="56" h="10">
                    <a:moveTo>
                      <a:pt x="56" y="2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26" y="10"/>
                    </a:lnTo>
                    <a:lnTo>
                      <a:pt x="56" y="2"/>
                    </a:lnTo>
                    <a:close/>
                  </a:path>
                </a:pathLst>
              </a:custGeom>
              <a:solidFill>
                <a:srgbClr val="00612A"/>
              </a:solidFill>
              <a:ln w="0">
                <a:solidFill>
                  <a:srgbClr val="00612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18" name="Freeform 7094"/>
              <p:cNvSpPr>
                <a:spLocks/>
              </p:cNvSpPr>
              <p:nvPr/>
            </p:nvSpPr>
            <p:spPr bwMode="auto">
              <a:xfrm>
                <a:off x="4296" y="1398"/>
                <a:ext cx="56" cy="10"/>
              </a:xfrm>
              <a:custGeom>
                <a:avLst/>
                <a:gdLst/>
                <a:ahLst/>
                <a:cxnLst>
                  <a:cxn ang="0">
                    <a:pos x="56" y="2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26" y="10"/>
                  </a:cxn>
                  <a:cxn ang="0">
                    <a:pos x="56" y="2"/>
                  </a:cxn>
                </a:cxnLst>
                <a:rect l="0" t="0" r="r" b="b"/>
                <a:pathLst>
                  <a:path w="56" h="10">
                    <a:moveTo>
                      <a:pt x="56" y="2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26" y="10"/>
                    </a:lnTo>
                    <a:lnTo>
                      <a:pt x="56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19" name="Freeform 7095"/>
              <p:cNvSpPr>
                <a:spLocks/>
              </p:cNvSpPr>
              <p:nvPr/>
            </p:nvSpPr>
            <p:spPr bwMode="auto">
              <a:xfrm>
                <a:off x="4266" y="1404"/>
                <a:ext cx="56" cy="12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30" y="0"/>
                  </a:cxn>
                  <a:cxn ang="0">
                    <a:pos x="0" y="8"/>
                  </a:cxn>
                  <a:cxn ang="0">
                    <a:pos x="26" y="12"/>
                  </a:cxn>
                  <a:cxn ang="0">
                    <a:pos x="56" y="4"/>
                  </a:cxn>
                </a:cxnLst>
                <a:rect l="0" t="0" r="r" b="b"/>
                <a:pathLst>
                  <a:path w="56" h="12">
                    <a:moveTo>
                      <a:pt x="56" y="4"/>
                    </a:moveTo>
                    <a:lnTo>
                      <a:pt x="30" y="0"/>
                    </a:lnTo>
                    <a:lnTo>
                      <a:pt x="0" y="8"/>
                    </a:lnTo>
                    <a:lnTo>
                      <a:pt x="26" y="12"/>
                    </a:lnTo>
                    <a:lnTo>
                      <a:pt x="56" y="4"/>
                    </a:lnTo>
                    <a:close/>
                  </a:path>
                </a:pathLst>
              </a:custGeom>
              <a:solidFill>
                <a:srgbClr val="006134"/>
              </a:solidFill>
              <a:ln w="0">
                <a:solidFill>
                  <a:srgbClr val="0061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20" name="Freeform 7096"/>
              <p:cNvSpPr>
                <a:spLocks/>
              </p:cNvSpPr>
              <p:nvPr/>
            </p:nvSpPr>
            <p:spPr bwMode="auto">
              <a:xfrm>
                <a:off x="4266" y="1404"/>
                <a:ext cx="56" cy="12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30" y="0"/>
                  </a:cxn>
                  <a:cxn ang="0">
                    <a:pos x="0" y="8"/>
                  </a:cxn>
                  <a:cxn ang="0">
                    <a:pos x="26" y="12"/>
                  </a:cxn>
                  <a:cxn ang="0">
                    <a:pos x="56" y="4"/>
                  </a:cxn>
                </a:cxnLst>
                <a:rect l="0" t="0" r="r" b="b"/>
                <a:pathLst>
                  <a:path w="56" h="12">
                    <a:moveTo>
                      <a:pt x="56" y="4"/>
                    </a:moveTo>
                    <a:lnTo>
                      <a:pt x="30" y="0"/>
                    </a:lnTo>
                    <a:lnTo>
                      <a:pt x="0" y="8"/>
                    </a:lnTo>
                    <a:lnTo>
                      <a:pt x="26" y="12"/>
                    </a:lnTo>
                    <a:lnTo>
                      <a:pt x="5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21" name="Freeform 7097"/>
              <p:cNvSpPr>
                <a:spLocks/>
              </p:cNvSpPr>
              <p:nvPr/>
            </p:nvSpPr>
            <p:spPr bwMode="auto">
              <a:xfrm>
                <a:off x="4236" y="1412"/>
                <a:ext cx="56" cy="12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30" y="0"/>
                  </a:cxn>
                  <a:cxn ang="0">
                    <a:pos x="0" y="8"/>
                  </a:cxn>
                  <a:cxn ang="0">
                    <a:pos x="26" y="12"/>
                  </a:cxn>
                  <a:cxn ang="0">
                    <a:pos x="56" y="4"/>
                  </a:cxn>
                </a:cxnLst>
                <a:rect l="0" t="0" r="r" b="b"/>
                <a:pathLst>
                  <a:path w="56" h="12">
                    <a:moveTo>
                      <a:pt x="56" y="4"/>
                    </a:moveTo>
                    <a:lnTo>
                      <a:pt x="30" y="0"/>
                    </a:lnTo>
                    <a:lnTo>
                      <a:pt x="0" y="8"/>
                    </a:lnTo>
                    <a:lnTo>
                      <a:pt x="26" y="12"/>
                    </a:lnTo>
                    <a:lnTo>
                      <a:pt x="56" y="4"/>
                    </a:lnTo>
                    <a:close/>
                  </a:path>
                </a:pathLst>
              </a:custGeom>
              <a:solidFill>
                <a:srgbClr val="00613D"/>
              </a:solidFill>
              <a:ln w="0">
                <a:solidFill>
                  <a:srgbClr val="00613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22" name="Freeform 7098"/>
              <p:cNvSpPr>
                <a:spLocks/>
              </p:cNvSpPr>
              <p:nvPr/>
            </p:nvSpPr>
            <p:spPr bwMode="auto">
              <a:xfrm>
                <a:off x="4236" y="1412"/>
                <a:ext cx="56" cy="12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30" y="0"/>
                  </a:cxn>
                  <a:cxn ang="0">
                    <a:pos x="0" y="8"/>
                  </a:cxn>
                  <a:cxn ang="0">
                    <a:pos x="26" y="12"/>
                  </a:cxn>
                  <a:cxn ang="0">
                    <a:pos x="56" y="4"/>
                  </a:cxn>
                </a:cxnLst>
                <a:rect l="0" t="0" r="r" b="b"/>
                <a:pathLst>
                  <a:path w="56" h="12">
                    <a:moveTo>
                      <a:pt x="56" y="4"/>
                    </a:moveTo>
                    <a:lnTo>
                      <a:pt x="30" y="0"/>
                    </a:lnTo>
                    <a:lnTo>
                      <a:pt x="0" y="8"/>
                    </a:lnTo>
                    <a:lnTo>
                      <a:pt x="26" y="12"/>
                    </a:lnTo>
                    <a:lnTo>
                      <a:pt x="5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23" name="Freeform 7099"/>
              <p:cNvSpPr>
                <a:spLocks/>
              </p:cNvSpPr>
              <p:nvPr/>
            </p:nvSpPr>
            <p:spPr bwMode="auto">
              <a:xfrm>
                <a:off x="4204" y="1420"/>
                <a:ext cx="58" cy="14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32" y="0"/>
                  </a:cxn>
                  <a:cxn ang="0">
                    <a:pos x="0" y="10"/>
                  </a:cxn>
                  <a:cxn ang="0">
                    <a:pos x="26" y="14"/>
                  </a:cxn>
                  <a:cxn ang="0">
                    <a:pos x="58" y="4"/>
                  </a:cxn>
                </a:cxnLst>
                <a:rect l="0" t="0" r="r" b="b"/>
                <a:pathLst>
                  <a:path w="58" h="14">
                    <a:moveTo>
                      <a:pt x="58" y="4"/>
                    </a:moveTo>
                    <a:lnTo>
                      <a:pt x="32" y="0"/>
                    </a:lnTo>
                    <a:lnTo>
                      <a:pt x="0" y="10"/>
                    </a:lnTo>
                    <a:lnTo>
                      <a:pt x="26" y="14"/>
                    </a:lnTo>
                    <a:lnTo>
                      <a:pt x="58" y="4"/>
                    </a:lnTo>
                    <a:close/>
                  </a:path>
                </a:pathLst>
              </a:custGeom>
              <a:solidFill>
                <a:srgbClr val="006246"/>
              </a:solidFill>
              <a:ln w="0">
                <a:solidFill>
                  <a:srgbClr val="00624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24" name="Freeform 7100"/>
              <p:cNvSpPr>
                <a:spLocks/>
              </p:cNvSpPr>
              <p:nvPr/>
            </p:nvSpPr>
            <p:spPr bwMode="auto">
              <a:xfrm>
                <a:off x="4204" y="1420"/>
                <a:ext cx="58" cy="14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32" y="0"/>
                  </a:cxn>
                  <a:cxn ang="0">
                    <a:pos x="0" y="10"/>
                  </a:cxn>
                  <a:cxn ang="0">
                    <a:pos x="26" y="14"/>
                  </a:cxn>
                  <a:cxn ang="0">
                    <a:pos x="58" y="4"/>
                  </a:cxn>
                </a:cxnLst>
                <a:rect l="0" t="0" r="r" b="b"/>
                <a:pathLst>
                  <a:path w="58" h="14">
                    <a:moveTo>
                      <a:pt x="58" y="4"/>
                    </a:moveTo>
                    <a:lnTo>
                      <a:pt x="32" y="0"/>
                    </a:lnTo>
                    <a:lnTo>
                      <a:pt x="0" y="10"/>
                    </a:lnTo>
                    <a:lnTo>
                      <a:pt x="26" y="14"/>
                    </a:lnTo>
                    <a:lnTo>
                      <a:pt x="5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25" name="Freeform 7101"/>
              <p:cNvSpPr>
                <a:spLocks/>
              </p:cNvSpPr>
              <p:nvPr/>
            </p:nvSpPr>
            <p:spPr bwMode="auto">
              <a:xfrm>
                <a:off x="4172" y="1430"/>
                <a:ext cx="58" cy="16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32" y="0"/>
                  </a:cxn>
                  <a:cxn ang="0">
                    <a:pos x="0" y="10"/>
                  </a:cxn>
                  <a:cxn ang="0">
                    <a:pos x="26" y="16"/>
                  </a:cxn>
                  <a:cxn ang="0">
                    <a:pos x="58" y="4"/>
                  </a:cxn>
                </a:cxnLst>
                <a:rect l="0" t="0" r="r" b="b"/>
                <a:pathLst>
                  <a:path w="58" h="16">
                    <a:moveTo>
                      <a:pt x="58" y="4"/>
                    </a:moveTo>
                    <a:lnTo>
                      <a:pt x="32" y="0"/>
                    </a:lnTo>
                    <a:lnTo>
                      <a:pt x="0" y="10"/>
                    </a:lnTo>
                    <a:lnTo>
                      <a:pt x="26" y="16"/>
                    </a:lnTo>
                    <a:lnTo>
                      <a:pt x="58" y="4"/>
                    </a:lnTo>
                    <a:close/>
                  </a:path>
                </a:pathLst>
              </a:custGeom>
              <a:solidFill>
                <a:srgbClr val="00634E"/>
              </a:solidFill>
              <a:ln w="0">
                <a:solidFill>
                  <a:srgbClr val="00634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26" name="Freeform 7102"/>
              <p:cNvSpPr>
                <a:spLocks/>
              </p:cNvSpPr>
              <p:nvPr/>
            </p:nvSpPr>
            <p:spPr bwMode="auto">
              <a:xfrm>
                <a:off x="4172" y="1430"/>
                <a:ext cx="58" cy="16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32" y="0"/>
                  </a:cxn>
                  <a:cxn ang="0">
                    <a:pos x="0" y="10"/>
                  </a:cxn>
                  <a:cxn ang="0">
                    <a:pos x="26" y="16"/>
                  </a:cxn>
                  <a:cxn ang="0">
                    <a:pos x="58" y="4"/>
                  </a:cxn>
                </a:cxnLst>
                <a:rect l="0" t="0" r="r" b="b"/>
                <a:pathLst>
                  <a:path w="58" h="16">
                    <a:moveTo>
                      <a:pt x="58" y="4"/>
                    </a:moveTo>
                    <a:lnTo>
                      <a:pt x="32" y="0"/>
                    </a:lnTo>
                    <a:lnTo>
                      <a:pt x="0" y="10"/>
                    </a:lnTo>
                    <a:lnTo>
                      <a:pt x="26" y="16"/>
                    </a:lnTo>
                    <a:lnTo>
                      <a:pt x="5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27" name="Freeform 7103"/>
              <p:cNvSpPr>
                <a:spLocks/>
              </p:cNvSpPr>
              <p:nvPr/>
            </p:nvSpPr>
            <p:spPr bwMode="auto">
              <a:xfrm>
                <a:off x="4140" y="1440"/>
                <a:ext cx="58" cy="18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32" y="0"/>
                  </a:cxn>
                  <a:cxn ang="0">
                    <a:pos x="0" y="12"/>
                  </a:cxn>
                  <a:cxn ang="0">
                    <a:pos x="26" y="18"/>
                  </a:cxn>
                  <a:cxn ang="0">
                    <a:pos x="58" y="6"/>
                  </a:cxn>
                </a:cxnLst>
                <a:rect l="0" t="0" r="r" b="b"/>
                <a:pathLst>
                  <a:path w="58" h="18">
                    <a:moveTo>
                      <a:pt x="58" y="6"/>
                    </a:moveTo>
                    <a:lnTo>
                      <a:pt x="32" y="0"/>
                    </a:lnTo>
                    <a:lnTo>
                      <a:pt x="0" y="12"/>
                    </a:lnTo>
                    <a:lnTo>
                      <a:pt x="26" y="18"/>
                    </a:lnTo>
                    <a:lnTo>
                      <a:pt x="58" y="6"/>
                    </a:lnTo>
                    <a:close/>
                  </a:path>
                </a:pathLst>
              </a:custGeom>
              <a:solidFill>
                <a:srgbClr val="006453"/>
              </a:solidFill>
              <a:ln w="0">
                <a:solidFill>
                  <a:srgbClr val="00645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28" name="Freeform 7104"/>
              <p:cNvSpPr>
                <a:spLocks/>
              </p:cNvSpPr>
              <p:nvPr/>
            </p:nvSpPr>
            <p:spPr bwMode="auto">
              <a:xfrm>
                <a:off x="4140" y="1440"/>
                <a:ext cx="58" cy="18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32" y="0"/>
                  </a:cxn>
                  <a:cxn ang="0">
                    <a:pos x="0" y="12"/>
                  </a:cxn>
                  <a:cxn ang="0">
                    <a:pos x="26" y="18"/>
                  </a:cxn>
                  <a:cxn ang="0">
                    <a:pos x="58" y="6"/>
                  </a:cxn>
                </a:cxnLst>
                <a:rect l="0" t="0" r="r" b="b"/>
                <a:pathLst>
                  <a:path w="58" h="18">
                    <a:moveTo>
                      <a:pt x="58" y="6"/>
                    </a:moveTo>
                    <a:lnTo>
                      <a:pt x="32" y="0"/>
                    </a:lnTo>
                    <a:lnTo>
                      <a:pt x="0" y="12"/>
                    </a:lnTo>
                    <a:lnTo>
                      <a:pt x="26" y="18"/>
                    </a:lnTo>
                    <a:lnTo>
                      <a:pt x="58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29" name="Freeform 7105"/>
              <p:cNvSpPr>
                <a:spLocks/>
              </p:cNvSpPr>
              <p:nvPr/>
            </p:nvSpPr>
            <p:spPr bwMode="auto">
              <a:xfrm>
                <a:off x="4108" y="1452"/>
                <a:ext cx="58" cy="20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32" y="0"/>
                  </a:cxn>
                  <a:cxn ang="0">
                    <a:pos x="0" y="12"/>
                  </a:cxn>
                  <a:cxn ang="0">
                    <a:pos x="26" y="20"/>
                  </a:cxn>
                  <a:cxn ang="0">
                    <a:pos x="58" y="6"/>
                  </a:cxn>
                </a:cxnLst>
                <a:rect l="0" t="0" r="r" b="b"/>
                <a:pathLst>
                  <a:path w="58" h="20">
                    <a:moveTo>
                      <a:pt x="58" y="6"/>
                    </a:moveTo>
                    <a:lnTo>
                      <a:pt x="32" y="0"/>
                    </a:lnTo>
                    <a:lnTo>
                      <a:pt x="0" y="12"/>
                    </a:lnTo>
                    <a:lnTo>
                      <a:pt x="26" y="20"/>
                    </a:lnTo>
                    <a:lnTo>
                      <a:pt x="58" y="6"/>
                    </a:lnTo>
                    <a:close/>
                  </a:path>
                </a:pathLst>
              </a:custGeom>
              <a:solidFill>
                <a:srgbClr val="006756"/>
              </a:solidFill>
              <a:ln w="0">
                <a:solidFill>
                  <a:srgbClr val="00675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30" name="Freeform 7106"/>
              <p:cNvSpPr>
                <a:spLocks/>
              </p:cNvSpPr>
              <p:nvPr/>
            </p:nvSpPr>
            <p:spPr bwMode="auto">
              <a:xfrm>
                <a:off x="4108" y="1452"/>
                <a:ext cx="58" cy="20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32" y="0"/>
                  </a:cxn>
                  <a:cxn ang="0">
                    <a:pos x="0" y="12"/>
                  </a:cxn>
                  <a:cxn ang="0">
                    <a:pos x="26" y="20"/>
                  </a:cxn>
                  <a:cxn ang="0">
                    <a:pos x="58" y="6"/>
                  </a:cxn>
                </a:cxnLst>
                <a:rect l="0" t="0" r="r" b="b"/>
                <a:pathLst>
                  <a:path w="58" h="20">
                    <a:moveTo>
                      <a:pt x="58" y="6"/>
                    </a:moveTo>
                    <a:lnTo>
                      <a:pt x="32" y="0"/>
                    </a:lnTo>
                    <a:lnTo>
                      <a:pt x="0" y="12"/>
                    </a:lnTo>
                    <a:lnTo>
                      <a:pt x="26" y="20"/>
                    </a:lnTo>
                    <a:lnTo>
                      <a:pt x="58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31" name="Freeform 7107"/>
              <p:cNvSpPr>
                <a:spLocks/>
              </p:cNvSpPr>
              <p:nvPr/>
            </p:nvSpPr>
            <p:spPr bwMode="auto">
              <a:xfrm>
                <a:off x="4074" y="1464"/>
                <a:ext cx="60" cy="20"/>
              </a:xfrm>
              <a:custGeom>
                <a:avLst/>
                <a:gdLst/>
                <a:ahLst/>
                <a:cxnLst>
                  <a:cxn ang="0">
                    <a:pos x="60" y="8"/>
                  </a:cxn>
                  <a:cxn ang="0">
                    <a:pos x="34" y="0"/>
                  </a:cxn>
                  <a:cxn ang="0">
                    <a:pos x="0" y="12"/>
                  </a:cxn>
                  <a:cxn ang="0">
                    <a:pos x="26" y="20"/>
                  </a:cxn>
                  <a:cxn ang="0">
                    <a:pos x="60" y="8"/>
                  </a:cxn>
                </a:cxnLst>
                <a:rect l="0" t="0" r="r" b="b"/>
                <a:pathLst>
                  <a:path w="60" h="20">
                    <a:moveTo>
                      <a:pt x="60" y="8"/>
                    </a:moveTo>
                    <a:lnTo>
                      <a:pt x="34" y="0"/>
                    </a:lnTo>
                    <a:lnTo>
                      <a:pt x="0" y="12"/>
                    </a:lnTo>
                    <a:lnTo>
                      <a:pt x="26" y="20"/>
                    </a:lnTo>
                    <a:lnTo>
                      <a:pt x="60" y="8"/>
                    </a:lnTo>
                    <a:close/>
                  </a:path>
                </a:pathLst>
              </a:custGeom>
              <a:solidFill>
                <a:srgbClr val="006B55"/>
              </a:solidFill>
              <a:ln w="0">
                <a:solidFill>
                  <a:srgbClr val="006B5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32" name="Freeform 7108"/>
              <p:cNvSpPr>
                <a:spLocks/>
              </p:cNvSpPr>
              <p:nvPr/>
            </p:nvSpPr>
            <p:spPr bwMode="auto">
              <a:xfrm>
                <a:off x="4074" y="1464"/>
                <a:ext cx="60" cy="20"/>
              </a:xfrm>
              <a:custGeom>
                <a:avLst/>
                <a:gdLst/>
                <a:ahLst/>
                <a:cxnLst>
                  <a:cxn ang="0">
                    <a:pos x="60" y="8"/>
                  </a:cxn>
                  <a:cxn ang="0">
                    <a:pos x="34" y="0"/>
                  </a:cxn>
                  <a:cxn ang="0">
                    <a:pos x="0" y="12"/>
                  </a:cxn>
                  <a:cxn ang="0">
                    <a:pos x="26" y="20"/>
                  </a:cxn>
                  <a:cxn ang="0">
                    <a:pos x="60" y="8"/>
                  </a:cxn>
                </a:cxnLst>
                <a:rect l="0" t="0" r="r" b="b"/>
                <a:pathLst>
                  <a:path w="60" h="20">
                    <a:moveTo>
                      <a:pt x="60" y="8"/>
                    </a:moveTo>
                    <a:lnTo>
                      <a:pt x="34" y="0"/>
                    </a:lnTo>
                    <a:lnTo>
                      <a:pt x="0" y="12"/>
                    </a:lnTo>
                    <a:lnTo>
                      <a:pt x="26" y="20"/>
                    </a:lnTo>
                    <a:lnTo>
                      <a:pt x="60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33" name="Freeform 7109"/>
              <p:cNvSpPr>
                <a:spLocks/>
              </p:cNvSpPr>
              <p:nvPr/>
            </p:nvSpPr>
            <p:spPr bwMode="auto">
              <a:xfrm>
                <a:off x="4040" y="1476"/>
                <a:ext cx="60" cy="20"/>
              </a:xfrm>
              <a:custGeom>
                <a:avLst/>
                <a:gdLst/>
                <a:ahLst/>
                <a:cxnLst>
                  <a:cxn ang="0">
                    <a:pos x="60" y="8"/>
                  </a:cxn>
                  <a:cxn ang="0">
                    <a:pos x="34" y="0"/>
                  </a:cxn>
                  <a:cxn ang="0">
                    <a:pos x="0" y="12"/>
                  </a:cxn>
                  <a:cxn ang="0">
                    <a:pos x="26" y="20"/>
                  </a:cxn>
                  <a:cxn ang="0">
                    <a:pos x="60" y="8"/>
                  </a:cxn>
                </a:cxnLst>
                <a:rect l="0" t="0" r="r" b="b"/>
                <a:pathLst>
                  <a:path w="60" h="20">
                    <a:moveTo>
                      <a:pt x="60" y="8"/>
                    </a:moveTo>
                    <a:lnTo>
                      <a:pt x="34" y="0"/>
                    </a:lnTo>
                    <a:lnTo>
                      <a:pt x="0" y="12"/>
                    </a:lnTo>
                    <a:lnTo>
                      <a:pt x="26" y="20"/>
                    </a:lnTo>
                    <a:lnTo>
                      <a:pt x="60" y="8"/>
                    </a:lnTo>
                    <a:close/>
                  </a:path>
                </a:pathLst>
              </a:custGeom>
              <a:solidFill>
                <a:srgbClr val="006F50"/>
              </a:solidFill>
              <a:ln w="0">
                <a:solidFill>
                  <a:srgbClr val="006F5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34" name="Freeform 7110"/>
              <p:cNvSpPr>
                <a:spLocks/>
              </p:cNvSpPr>
              <p:nvPr/>
            </p:nvSpPr>
            <p:spPr bwMode="auto">
              <a:xfrm>
                <a:off x="4040" y="1476"/>
                <a:ext cx="60" cy="20"/>
              </a:xfrm>
              <a:custGeom>
                <a:avLst/>
                <a:gdLst/>
                <a:ahLst/>
                <a:cxnLst>
                  <a:cxn ang="0">
                    <a:pos x="60" y="8"/>
                  </a:cxn>
                  <a:cxn ang="0">
                    <a:pos x="34" y="0"/>
                  </a:cxn>
                  <a:cxn ang="0">
                    <a:pos x="0" y="12"/>
                  </a:cxn>
                  <a:cxn ang="0">
                    <a:pos x="26" y="20"/>
                  </a:cxn>
                  <a:cxn ang="0">
                    <a:pos x="60" y="8"/>
                  </a:cxn>
                </a:cxnLst>
                <a:rect l="0" t="0" r="r" b="b"/>
                <a:pathLst>
                  <a:path w="60" h="20">
                    <a:moveTo>
                      <a:pt x="60" y="8"/>
                    </a:moveTo>
                    <a:lnTo>
                      <a:pt x="34" y="0"/>
                    </a:lnTo>
                    <a:lnTo>
                      <a:pt x="0" y="12"/>
                    </a:lnTo>
                    <a:lnTo>
                      <a:pt x="26" y="20"/>
                    </a:lnTo>
                    <a:lnTo>
                      <a:pt x="60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35" name="Freeform 7111"/>
              <p:cNvSpPr>
                <a:spLocks/>
              </p:cNvSpPr>
              <p:nvPr/>
            </p:nvSpPr>
            <p:spPr bwMode="auto">
              <a:xfrm>
                <a:off x="4004" y="1488"/>
                <a:ext cx="62" cy="18"/>
              </a:xfrm>
              <a:custGeom>
                <a:avLst/>
                <a:gdLst/>
                <a:ahLst/>
                <a:cxnLst>
                  <a:cxn ang="0">
                    <a:pos x="62" y="8"/>
                  </a:cxn>
                  <a:cxn ang="0">
                    <a:pos x="36" y="0"/>
                  </a:cxn>
                  <a:cxn ang="0">
                    <a:pos x="0" y="10"/>
                  </a:cxn>
                  <a:cxn ang="0">
                    <a:pos x="26" y="18"/>
                  </a:cxn>
                  <a:cxn ang="0">
                    <a:pos x="62" y="8"/>
                  </a:cxn>
                </a:cxnLst>
                <a:rect l="0" t="0" r="r" b="b"/>
                <a:pathLst>
                  <a:path w="62" h="18">
                    <a:moveTo>
                      <a:pt x="62" y="8"/>
                    </a:moveTo>
                    <a:lnTo>
                      <a:pt x="36" y="0"/>
                    </a:lnTo>
                    <a:lnTo>
                      <a:pt x="0" y="10"/>
                    </a:lnTo>
                    <a:lnTo>
                      <a:pt x="26" y="18"/>
                    </a:lnTo>
                    <a:lnTo>
                      <a:pt x="62" y="8"/>
                    </a:lnTo>
                    <a:close/>
                  </a:path>
                </a:pathLst>
              </a:custGeom>
              <a:solidFill>
                <a:srgbClr val="007544"/>
              </a:solidFill>
              <a:ln w="0">
                <a:solidFill>
                  <a:srgbClr val="00754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36" name="Freeform 7112"/>
              <p:cNvSpPr>
                <a:spLocks/>
              </p:cNvSpPr>
              <p:nvPr/>
            </p:nvSpPr>
            <p:spPr bwMode="auto">
              <a:xfrm>
                <a:off x="4004" y="1488"/>
                <a:ext cx="62" cy="18"/>
              </a:xfrm>
              <a:custGeom>
                <a:avLst/>
                <a:gdLst/>
                <a:ahLst/>
                <a:cxnLst>
                  <a:cxn ang="0">
                    <a:pos x="62" y="8"/>
                  </a:cxn>
                  <a:cxn ang="0">
                    <a:pos x="36" y="0"/>
                  </a:cxn>
                  <a:cxn ang="0">
                    <a:pos x="0" y="10"/>
                  </a:cxn>
                  <a:cxn ang="0">
                    <a:pos x="26" y="18"/>
                  </a:cxn>
                  <a:cxn ang="0">
                    <a:pos x="62" y="8"/>
                  </a:cxn>
                </a:cxnLst>
                <a:rect l="0" t="0" r="r" b="b"/>
                <a:pathLst>
                  <a:path w="62" h="18">
                    <a:moveTo>
                      <a:pt x="62" y="8"/>
                    </a:moveTo>
                    <a:lnTo>
                      <a:pt x="36" y="0"/>
                    </a:lnTo>
                    <a:lnTo>
                      <a:pt x="0" y="10"/>
                    </a:lnTo>
                    <a:lnTo>
                      <a:pt x="26" y="18"/>
                    </a:lnTo>
                    <a:lnTo>
                      <a:pt x="62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37" name="Freeform 7113"/>
              <p:cNvSpPr>
                <a:spLocks/>
              </p:cNvSpPr>
              <p:nvPr/>
            </p:nvSpPr>
            <p:spPr bwMode="auto">
              <a:xfrm>
                <a:off x="3970" y="1498"/>
                <a:ext cx="60" cy="16"/>
              </a:xfrm>
              <a:custGeom>
                <a:avLst/>
                <a:gdLst/>
                <a:ahLst/>
                <a:cxnLst>
                  <a:cxn ang="0">
                    <a:pos x="60" y="8"/>
                  </a:cxn>
                  <a:cxn ang="0">
                    <a:pos x="34" y="0"/>
                  </a:cxn>
                  <a:cxn ang="0">
                    <a:pos x="0" y="6"/>
                  </a:cxn>
                  <a:cxn ang="0">
                    <a:pos x="24" y="16"/>
                  </a:cxn>
                  <a:cxn ang="0">
                    <a:pos x="60" y="8"/>
                  </a:cxn>
                </a:cxnLst>
                <a:rect l="0" t="0" r="r" b="b"/>
                <a:pathLst>
                  <a:path w="60" h="16">
                    <a:moveTo>
                      <a:pt x="60" y="8"/>
                    </a:moveTo>
                    <a:lnTo>
                      <a:pt x="34" y="0"/>
                    </a:lnTo>
                    <a:lnTo>
                      <a:pt x="0" y="6"/>
                    </a:lnTo>
                    <a:lnTo>
                      <a:pt x="24" y="16"/>
                    </a:lnTo>
                    <a:lnTo>
                      <a:pt x="60" y="8"/>
                    </a:lnTo>
                    <a:close/>
                  </a:path>
                </a:pathLst>
              </a:custGeom>
              <a:solidFill>
                <a:srgbClr val="007B31"/>
              </a:solidFill>
              <a:ln w="0">
                <a:solidFill>
                  <a:srgbClr val="007B3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38" name="Freeform 7114"/>
              <p:cNvSpPr>
                <a:spLocks/>
              </p:cNvSpPr>
              <p:nvPr/>
            </p:nvSpPr>
            <p:spPr bwMode="auto">
              <a:xfrm>
                <a:off x="3970" y="1498"/>
                <a:ext cx="60" cy="16"/>
              </a:xfrm>
              <a:custGeom>
                <a:avLst/>
                <a:gdLst/>
                <a:ahLst/>
                <a:cxnLst>
                  <a:cxn ang="0">
                    <a:pos x="60" y="8"/>
                  </a:cxn>
                  <a:cxn ang="0">
                    <a:pos x="34" y="0"/>
                  </a:cxn>
                  <a:cxn ang="0">
                    <a:pos x="0" y="6"/>
                  </a:cxn>
                  <a:cxn ang="0">
                    <a:pos x="24" y="16"/>
                  </a:cxn>
                  <a:cxn ang="0">
                    <a:pos x="60" y="8"/>
                  </a:cxn>
                </a:cxnLst>
                <a:rect l="0" t="0" r="r" b="b"/>
                <a:pathLst>
                  <a:path w="60" h="16">
                    <a:moveTo>
                      <a:pt x="60" y="8"/>
                    </a:moveTo>
                    <a:lnTo>
                      <a:pt x="34" y="0"/>
                    </a:lnTo>
                    <a:lnTo>
                      <a:pt x="0" y="6"/>
                    </a:lnTo>
                    <a:lnTo>
                      <a:pt x="24" y="16"/>
                    </a:lnTo>
                    <a:lnTo>
                      <a:pt x="60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39" name="Freeform 7115"/>
              <p:cNvSpPr>
                <a:spLocks/>
              </p:cNvSpPr>
              <p:nvPr/>
            </p:nvSpPr>
            <p:spPr bwMode="auto">
              <a:xfrm>
                <a:off x="3932" y="1504"/>
                <a:ext cx="62" cy="12"/>
              </a:xfrm>
              <a:custGeom>
                <a:avLst/>
                <a:gdLst/>
                <a:ahLst/>
                <a:cxnLst>
                  <a:cxn ang="0">
                    <a:pos x="62" y="10"/>
                  </a:cxn>
                  <a:cxn ang="0">
                    <a:pos x="38" y="0"/>
                  </a:cxn>
                  <a:cxn ang="0">
                    <a:pos x="0" y="4"/>
                  </a:cxn>
                  <a:cxn ang="0">
                    <a:pos x="26" y="12"/>
                  </a:cxn>
                  <a:cxn ang="0">
                    <a:pos x="62" y="10"/>
                  </a:cxn>
                </a:cxnLst>
                <a:rect l="0" t="0" r="r" b="b"/>
                <a:pathLst>
                  <a:path w="62" h="12">
                    <a:moveTo>
                      <a:pt x="62" y="10"/>
                    </a:moveTo>
                    <a:lnTo>
                      <a:pt x="38" y="0"/>
                    </a:lnTo>
                    <a:lnTo>
                      <a:pt x="0" y="4"/>
                    </a:lnTo>
                    <a:lnTo>
                      <a:pt x="26" y="12"/>
                    </a:lnTo>
                    <a:lnTo>
                      <a:pt x="62" y="10"/>
                    </a:lnTo>
                    <a:close/>
                  </a:path>
                </a:pathLst>
              </a:custGeom>
              <a:solidFill>
                <a:srgbClr val="007F16"/>
              </a:solidFill>
              <a:ln w="0">
                <a:solidFill>
                  <a:srgbClr val="007F1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40" name="Freeform 7116"/>
              <p:cNvSpPr>
                <a:spLocks/>
              </p:cNvSpPr>
              <p:nvPr/>
            </p:nvSpPr>
            <p:spPr bwMode="auto">
              <a:xfrm>
                <a:off x="3932" y="1504"/>
                <a:ext cx="62" cy="12"/>
              </a:xfrm>
              <a:custGeom>
                <a:avLst/>
                <a:gdLst/>
                <a:ahLst/>
                <a:cxnLst>
                  <a:cxn ang="0">
                    <a:pos x="62" y="10"/>
                  </a:cxn>
                  <a:cxn ang="0">
                    <a:pos x="38" y="0"/>
                  </a:cxn>
                  <a:cxn ang="0">
                    <a:pos x="0" y="4"/>
                  </a:cxn>
                  <a:cxn ang="0">
                    <a:pos x="26" y="12"/>
                  </a:cxn>
                  <a:cxn ang="0">
                    <a:pos x="62" y="10"/>
                  </a:cxn>
                </a:cxnLst>
                <a:rect l="0" t="0" r="r" b="b"/>
                <a:pathLst>
                  <a:path w="62" h="12">
                    <a:moveTo>
                      <a:pt x="62" y="10"/>
                    </a:moveTo>
                    <a:lnTo>
                      <a:pt x="38" y="0"/>
                    </a:lnTo>
                    <a:lnTo>
                      <a:pt x="0" y="4"/>
                    </a:lnTo>
                    <a:lnTo>
                      <a:pt x="26" y="12"/>
                    </a:lnTo>
                    <a:lnTo>
                      <a:pt x="62" y="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41" name="Freeform 7117"/>
              <p:cNvSpPr>
                <a:spLocks/>
              </p:cNvSpPr>
              <p:nvPr/>
            </p:nvSpPr>
            <p:spPr bwMode="auto">
              <a:xfrm>
                <a:off x="3896" y="1508"/>
                <a:ext cx="62" cy="10"/>
              </a:xfrm>
              <a:custGeom>
                <a:avLst/>
                <a:gdLst/>
                <a:ahLst/>
                <a:cxnLst>
                  <a:cxn ang="0">
                    <a:pos x="62" y="8"/>
                  </a:cxn>
                  <a:cxn ang="0">
                    <a:pos x="36" y="0"/>
                  </a:cxn>
                  <a:cxn ang="0">
                    <a:pos x="0" y="0"/>
                  </a:cxn>
                  <a:cxn ang="0">
                    <a:pos x="24" y="10"/>
                  </a:cxn>
                  <a:cxn ang="0">
                    <a:pos x="62" y="8"/>
                  </a:cxn>
                </a:cxnLst>
                <a:rect l="0" t="0" r="r" b="b"/>
                <a:pathLst>
                  <a:path w="62" h="10">
                    <a:moveTo>
                      <a:pt x="62" y="8"/>
                    </a:moveTo>
                    <a:lnTo>
                      <a:pt x="36" y="0"/>
                    </a:lnTo>
                    <a:lnTo>
                      <a:pt x="0" y="0"/>
                    </a:lnTo>
                    <a:lnTo>
                      <a:pt x="24" y="10"/>
                    </a:lnTo>
                    <a:lnTo>
                      <a:pt x="62" y="8"/>
                    </a:lnTo>
                    <a:close/>
                  </a:path>
                </a:pathLst>
              </a:custGeom>
              <a:solidFill>
                <a:srgbClr val="007F00"/>
              </a:solidFill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42" name="Freeform 7118"/>
              <p:cNvSpPr>
                <a:spLocks/>
              </p:cNvSpPr>
              <p:nvPr/>
            </p:nvSpPr>
            <p:spPr bwMode="auto">
              <a:xfrm>
                <a:off x="3896" y="1508"/>
                <a:ext cx="62" cy="10"/>
              </a:xfrm>
              <a:custGeom>
                <a:avLst/>
                <a:gdLst/>
                <a:ahLst/>
                <a:cxnLst>
                  <a:cxn ang="0">
                    <a:pos x="62" y="8"/>
                  </a:cxn>
                  <a:cxn ang="0">
                    <a:pos x="36" y="0"/>
                  </a:cxn>
                  <a:cxn ang="0">
                    <a:pos x="0" y="0"/>
                  </a:cxn>
                  <a:cxn ang="0">
                    <a:pos x="24" y="10"/>
                  </a:cxn>
                  <a:cxn ang="0">
                    <a:pos x="62" y="8"/>
                  </a:cxn>
                </a:cxnLst>
                <a:rect l="0" t="0" r="r" b="b"/>
                <a:pathLst>
                  <a:path w="62" h="10">
                    <a:moveTo>
                      <a:pt x="62" y="8"/>
                    </a:moveTo>
                    <a:lnTo>
                      <a:pt x="36" y="0"/>
                    </a:lnTo>
                    <a:lnTo>
                      <a:pt x="0" y="0"/>
                    </a:lnTo>
                    <a:lnTo>
                      <a:pt x="24" y="10"/>
                    </a:lnTo>
                    <a:lnTo>
                      <a:pt x="62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43" name="Freeform 7119"/>
              <p:cNvSpPr>
                <a:spLocks/>
              </p:cNvSpPr>
              <p:nvPr/>
            </p:nvSpPr>
            <p:spPr bwMode="auto">
              <a:xfrm>
                <a:off x="3856" y="1508"/>
                <a:ext cx="64" cy="10"/>
              </a:xfrm>
              <a:custGeom>
                <a:avLst/>
                <a:gdLst/>
                <a:ahLst/>
                <a:cxnLst>
                  <a:cxn ang="0">
                    <a:pos x="64" y="10"/>
                  </a:cxn>
                  <a:cxn ang="0">
                    <a:pos x="40" y="0"/>
                  </a:cxn>
                  <a:cxn ang="0">
                    <a:pos x="0" y="0"/>
                  </a:cxn>
                  <a:cxn ang="0">
                    <a:pos x="26" y="8"/>
                  </a:cxn>
                  <a:cxn ang="0">
                    <a:pos x="64" y="10"/>
                  </a:cxn>
                </a:cxnLst>
                <a:rect l="0" t="0" r="r" b="b"/>
                <a:pathLst>
                  <a:path w="64" h="10">
                    <a:moveTo>
                      <a:pt x="64" y="10"/>
                    </a:moveTo>
                    <a:lnTo>
                      <a:pt x="40" y="0"/>
                    </a:lnTo>
                    <a:lnTo>
                      <a:pt x="0" y="0"/>
                    </a:lnTo>
                    <a:lnTo>
                      <a:pt x="26" y="8"/>
                    </a:lnTo>
                    <a:lnTo>
                      <a:pt x="64" y="10"/>
                    </a:lnTo>
                    <a:close/>
                  </a:path>
                </a:pathLst>
              </a:custGeom>
              <a:solidFill>
                <a:srgbClr val="007B00"/>
              </a:solidFill>
              <a:ln w="0">
                <a:solidFill>
                  <a:srgbClr val="007B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44" name="Freeform 7120"/>
              <p:cNvSpPr>
                <a:spLocks/>
              </p:cNvSpPr>
              <p:nvPr/>
            </p:nvSpPr>
            <p:spPr bwMode="auto">
              <a:xfrm>
                <a:off x="3856" y="1508"/>
                <a:ext cx="64" cy="10"/>
              </a:xfrm>
              <a:custGeom>
                <a:avLst/>
                <a:gdLst/>
                <a:ahLst/>
                <a:cxnLst>
                  <a:cxn ang="0">
                    <a:pos x="64" y="10"/>
                  </a:cxn>
                  <a:cxn ang="0">
                    <a:pos x="40" y="0"/>
                  </a:cxn>
                  <a:cxn ang="0">
                    <a:pos x="0" y="0"/>
                  </a:cxn>
                  <a:cxn ang="0">
                    <a:pos x="26" y="8"/>
                  </a:cxn>
                  <a:cxn ang="0">
                    <a:pos x="64" y="10"/>
                  </a:cxn>
                </a:cxnLst>
                <a:rect l="0" t="0" r="r" b="b"/>
                <a:pathLst>
                  <a:path w="64" h="10">
                    <a:moveTo>
                      <a:pt x="64" y="10"/>
                    </a:moveTo>
                    <a:lnTo>
                      <a:pt x="40" y="0"/>
                    </a:lnTo>
                    <a:lnTo>
                      <a:pt x="0" y="0"/>
                    </a:lnTo>
                    <a:lnTo>
                      <a:pt x="26" y="8"/>
                    </a:lnTo>
                    <a:lnTo>
                      <a:pt x="64" y="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45" name="Freeform 7121"/>
              <p:cNvSpPr>
                <a:spLocks/>
              </p:cNvSpPr>
              <p:nvPr/>
            </p:nvSpPr>
            <p:spPr bwMode="auto">
              <a:xfrm>
                <a:off x="3818" y="1508"/>
                <a:ext cx="64" cy="10"/>
              </a:xfrm>
              <a:custGeom>
                <a:avLst/>
                <a:gdLst/>
                <a:ahLst/>
                <a:cxnLst>
                  <a:cxn ang="0">
                    <a:pos x="64" y="8"/>
                  </a:cxn>
                  <a:cxn ang="0">
                    <a:pos x="38" y="0"/>
                  </a:cxn>
                  <a:cxn ang="0">
                    <a:pos x="0" y="2"/>
                  </a:cxn>
                  <a:cxn ang="0">
                    <a:pos x="24" y="10"/>
                  </a:cxn>
                  <a:cxn ang="0">
                    <a:pos x="64" y="8"/>
                  </a:cxn>
                </a:cxnLst>
                <a:rect l="0" t="0" r="r" b="b"/>
                <a:pathLst>
                  <a:path w="64" h="10">
                    <a:moveTo>
                      <a:pt x="64" y="8"/>
                    </a:moveTo>
                    <a:lnTo>
                      <a:pt x="38" y="0"/>
                    </a:lnTo>
                    <a:lnTo>
                      <a:pt x="0" y="2"/>
                    </a:lnTo>
                    <a:lnTo>
                      <a:pt x="24" y="10"/>
                    </a:lnTo>
                    <a:lnTo>
                      <a:pt x="64" y="8"/>
                    </a:lnTo>
                    <a:close/>
                  </a:path>
                </a:pathLst>
              </a:custGeom>
              <a:solidFill>
                <a:srgbClr val="007501"/>
              </a:solidFill>
              <a:ln w="0">
                <a:solidFill>
                  <a:srgbClr val="00750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46" name="Freeform 7122"/>
              <p:cNvSpPr>
                <a:spLocks/>
              </p:cNvSpPr>
              <p:nvPr/>
            </p:nvSpPr>
            <p:spPr bwMode="auto">
              <a:xfrm>
                <a:off x="3818" y="1508"/>
                <a:ext cx="64" cy="10"/>
              </a:xfrm>
              <a:custGeom>
                <a:avLst/>
                <a:gdLst/>
                <a:ahLst/>
                <a:cxnLst>
                  <a:cxn ang="0">
                    <a:pos x="64" y="8"/>
                  </a:cxn>
                  <a:cxn ang="0">
                    <a:pos x="38" y="0"/>
                  </a:cxn>
                  <a:cxn ang="0">
                    <a:pos x="0" y="2"/>
                  </a:cxn>
                  <a:cxn ang="0">
                    <a:pos x="24" y="10"/>
                  </a:cxn>
                  <a:cxn ang="0">
                    <a:pos x="64" y="8"/>
                  </a:cxn>
                </a:cxnLst>
                <a:rect l="0" t="0" r="r" b="b"/>
                <a:pathLst>
                  <a:path w="64" h="10">
                    <a:moveTo>
                      <a:pt x="64" y="8"/>
                    </a:moveTo>
                    <a:lnTo>
                      <a:pt x="38" y="0"/>
                    </a:lnTo>
                    <a:lnTo>
                      <a:pt x="0" y="2"/>
                    </a:lnTo>
                    <a:lnTo>
                      <a:pt x="24" y="10"/>
                    </a:lnTo>
                    <a:lnTo>
                      <a:pt x="64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47" name="Freeform 7123"/>
              <p:cNvSpPr>
                <a:spLocks/>
              </p:cNvSpPr>
              <p:nvPr/>
            </p:nvSpPr>
            <p:spPr bwMode="auto">
              <a:xfrm>
                <a:off x="3778" y="1510"/>
                <a:ext cx="64" cy="16"/>
              </a:xfrm>
              <a:custGeom>
                <a:avLst/>
                <a:gdLst/>
                <a:ahLst/>
                <a:cxnLst>
                  <a:cxn ang="0">
                    <a:pos x="64" y="8"/>
                  </a:cxn>
                  <a:cxn ang="0">
                    <a:pos x="40" y="0"/>
                  </a:cxn>
                  <a:cxn ang="0">
                    <a:pos x="0" y="8"/>
                  </a:cxn>
                  <a:cxn ang="0">
                    <a:pos x="24" y="16"/>
                  </a:cxn>
                  <a:cxn ang="0">
                    <a:pos x="64" y="8"/>
                  </a:cxn>
                </a:cxnLst>
                <a:rect l="0" t="0" r="r" b="b"/>
                <a:pathLst>
                  <a:path w="64" h="16">
                    <a:moveTo>
                      <a:pt x="64" y="8"/>
                    </a:moveTo>
                    <a:lnTo>
                      <a:pt x="40" y="0"/>
                    </a:lnTo>
                    <a:lnTo>
                      <a:pt x="0" y="8"/>
                    </a:lnTo>
                    <a:lnTo>
                      <a:pt x="24" y="16"/>
                    </a:lnTo>
                    <a:lnTo>
                      <a:pt x="64" y="8"/>
                    </a:lnTo>
                    <a:close/>
                  </a:path>
                </a:pathLst>
              </a:custGeom>
              <a:solidFill>
                <a:srgbClr val="006F24"/>
              </a:solidFill>
              <a:ln w="0">
                <a:solidFill>
                  <a:srgbClr val="006F2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48" name="Freeform 7124"/>
              <p:cNvSpPr>
                <a:spLocks/>
              </p:cNvSpPr>
              <p:nvPr/>
            </p:nvSpPr>
            <p:spPr bwMode="auto">
              <a:xfrm>
                <a:off x="3778" y="1510"/>
                <a:ext cx="64" cy="16"/>
              </a:xfrm>
              <a:custGeom>
                <a:avLst/>
                <a:gdLst/>
                <a:ahLst/>
                <a:cxnLst>
                  <a:cxn ang="0">
                    <a:pos x="64" y="8"/>
                  </a:cxn>
                  <a:cxn ang="0">
                    <a:pos x="40" y="0"/>
                  </a:cxn>
                  <a:cxn ang="0">
                    <a:pos x="0" y="8"/>
                  </a:cxn>
                  <a:cxn ang="0">
                    <a:pos x="24" y="16"/>
                  </a:cxn>
                  <a:cxn ang="0">
                    <a:pos x="64" y="8"/>
                  </a:cxn>
                </a:cxnLst>
                <a:rect l="0" t="0" r="r" b="b"/>
                <a:pathLst>
                  <a:path w="64" h="16">
                    <a:moveTo>
                      <a:pt x="64" y="8"/>
                    </a:moveTo>
                    <a:lnTo>
                      <a:pt x="40" y="0"/>
                    </a:lnTo>
                    <a:lnTo>
                      <a:pt x="0" y="8"/>
                    </a:lnTo>
                    <a:lnTo>
                      <a:pt x="24" y="16"/>
                    </a:lnTo>
                    <a:lnTo>
                      <a:pt x="64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49" name="Freeform 7125"/>
              <p:cNvSpPr>
                <a:spLocks/>
              </p:cNvSpPr>
              <p:nvPr/>
            </p:nvSpPr>
            <p:spPr bwMode="auto">
              <a:xfrm>
                <a:off x="4786" y="1332"/>
                <a:ext cx="48" cy="10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6" y="10"/>
                  </a:cxn>
                  <a:cxn ang="0">
                    <a:pos x="48" y="4"/>
                  </a:cxn>
                </a:cxnLst>
                <a:rect l="0" t="0" r="r" b="b"/>
                <a:pathLst>
                  <a:path w="48" h="10">
                    <a:moveTo>
                      <a:pt x="48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6" y="10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50" name="Freeform 7126"/>
              <p:cNvSpPr>
                <a:spLocks/>
              </p:cNvSpPr>
              <p:nvPr/>
            </p:nvSpPr>
            <p:spPr bwMode="auto">
              <a:xfrm>
                <a:off x="4786" y="1332"/>
                <a:ext cx="48" cy="10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6" y="10"/>
                  </a:cxn>
                  <a:cxn ang="0">
                    <a:pos x="48" y="4"/>
                  </a:cxn>
                </a:cxnLst>
                <a:rect l="0" t="0" r="r" b="b"/>
                <a:pathLst>
                  <a:path w="48" h="10">
                    <a:moveTo>
                      <a:pt x="48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6" y="10"/>
                    </a:lnTo>
                    <a:lnTo>
                      <a:pt x="4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51" name="Freeform 7127"/>
              <p:cNvSpPr>
                <a:spLocks/>
              </p:cNvSpPr>
              <p:nvPr/>
            </p:nvSpPr>
            <p:spPr bwMode="auto">
              <a:xfrm>
                <a:off x="4764" y="1336"/>
                <a:ext cx="48" cy="10"/>
              </a:xfrm>
              <a:custGeom>
                <a:avLst/>
                <a:gdLst/>
                <a:ahLst/>
                <a:cxnLst>
                  <a:cxn ang="0">
                    <a:pos x="48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26" y="10"/>
                  </a:cxn>
                  <a:cxn ang="0">
                    <a:pos x="48" y="6"/>
                  </a:cxn>
                </a:cxnLst>
                <a:rect l="0" t="0" r="r" b="b"/>
                <a:pathLst>
                  <a:path w="48" h="10">
                    <a:moveTo>
                      <a:pt x="48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26" y="10"/>
                    </a:lnTo>
                    <a:lnTo>
                      <a:pt x="48" y="6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52" name="Freeform 7128"/>
              <p:cNvSpPr>
                <a:spLocks/>
              </p:cNvSpPr>
              <p:nvPr/>
            </p:nvSpPr>
            <p:spPr bwMode="auto">
              <a:xfrm>
                <a:off x="4764" y="1336"/>
                <a:ext cx="48" cy="10"/>
              </a:xfrm>
              <a:custGeom>
                <a:avLst/>
                <a:gdLst/>
                <a:ahLst/>
                <a:cxnLst>
                  <a:cxn ang="0">
                    <a:pos x="48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26" y="10"/>
                  </a:cxn>
                  <a:cxn ang="0">
                    <a:pos x="48" y="6"/>
                  </a:cxn>
                </a:cxnLst>
                <a:rect l="0" t="0" r="r" b="b"/>
                <a:pathLst>
                  <a:path w="48" h="10">
                    <a:moveTo>
                      <a:pt x="48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26" y="10"/>
                    </a:lnTo>
                    <a:lnTo>
                      <a:pt x="48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53" name="Freeform 7129"/>
              <p:cNvSpPr>
                <a:spLocks/>
              </p:cNvSpPr>
              <p:nvPr/>
            </p:nvSpPr>
            <p:spPr bwMode="auto">
              <a:xfrm>
                <a:off x="4742" y="1342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006E27"/>
              </a:solidFill>
              <a:ln w="0">
                <a:solidFill>
                  <a:srgbClr val="006E2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54" name="Freeform 7130"/>
              <p:cNvSpPr>
                <a:spLocks/>
              </p:cNvSpPr>
              <p:nvPr/>
            </p:nvSpPr>
            <p:spPr bwMode="auto">
              <a:xfrm>
                <a:off x="4742" y="1342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4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55" name="Freeform 7131"/>
              <p:cNvSpPr>
                <a:spLocks/>
              </p:cNvSpPr>
              <p:nvPr/>
            </p:nvSpPr>
            <p:spPr bwMode="auto">
              <a:xfrm>
                <a:off x="4718" y="1346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006E26"/>
              </a:solidFill>
              <a:ln w="0">
                <a:solidFill>
                  <a:srgbClr val="006E2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56" name="Freeform 7132"/>
              <p:cNvSpPr>
                <a:spLocks/>
              </p:cNvSpPr>
              <p:nvPr/>
            </p:nvSpPr>
            <p:spPr bwMode="auto">
              <a:xfrm>
                <a:off x="4718" y="1346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57" name="Freeform 7133"/>
              <p:cNvSpPr>
                <a:spLocks/>
              </p:cNvSpPr>
              <p:nvPr/>
            </p:nvSpPr>
            <p:spPr bwMode="auto">
              <a:xfrm>
                <a:off x="4694" y="1350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006D24"/>
              </a:solidFill>
              <a:ln w="0">
                <a:solidFill>
                  <a:srgbClr val="006D2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58" name="Freeform 7134"/>
              <p:cNvSpPr>
                <a:spLocks/>
              </p:cNvSpPr>
              <p:nvPr/>
            </p:nvSpPr>
            <p:spPr bwMode="auto">
              <a:xfrm>
                <a:off x="4694" y="1350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59" name="Freeform 7135"/>
              <p:cNvSpPr>
                <a:spLocks/>
              </p:cNvSpPr>
              <p:nvPr/>
            </p:nvSpPr>
            <p:spPr bwMode="auto">
              <a:xfrm>
                <a:off x="4670" y="1354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D21"/>
              </a:solidFill>
              <a:ln w="0">
                <a:solidFill>
                  <a:srgbClr val="006D2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60" name="Freeform 7136"/>
              <p:cNvSpPr>
                <a:spLocks/>
              </p:cNvSpPr>
              <p:nvPr/>
            </p:nvSpPr>
            <p:spPr bwMode="auto">
              <a:xfrm>
                <a:off x="4670" y="1354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61" name="Freeform 7137"/>
              <p:cNvSpPr>
                <a:spLocks/>
              </p:cNvSpPr>
              <p:nvPr/>
            </p:nvSpPr>
            <p:spPr bwMode="auto">
              <a:xfrm>
                <a:off x="4646" y="1358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C1E"/>
              </a:solidFill>
              <a:ln w="0">
                <a:solidFill>
                  <a:srgbClr val="006C1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62" name="Freeform 7138"/>
              <p:cNvSpPr>
                <a:spLocks/>
              </p:cNvSpPr>
              <p:nvPr/>
            </p:nvSpPr>
            <p:spPr bwMode="auto">
              <a:xfrm>
                <a:off x="4646" y="1358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63" name="Freeform 7139"/>
              <p:cNvSpPr>
                <a:spLocks/>
              </p:cNvSpPr>
              <p:nvPr/>
            </p:nvSpPr>
            <p:spPr bwMode="auto">
              <a:xfrm>
                <a:off x="4622" y="1362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C1A"/>
              </a:solidFill>
              <a:ln w="0">
                <a:solidFill>
                  <a:srgbClr val="006C1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64" name="Freeform 7140"/>
              <p:cNvSpPr>
                <a:spLocks/>
              </p:cNvSpPr>
              <p:nvPr/>
            </p:nvSpPr>
            <p:spPr bwMode="auto">
              <a:xfrm>
                <a:off x="4622" y="1362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65" name="Freeform 7141"/>
              <p:cNvSpPr>
                <a:spLocks/>
              </p:cNvSpPr>
              <p:nvPr/>
            </p:nvSpPr>
            <p:spPr bwMode="auto">
              <a:xfrm>
                <a:off x="4598" y="1366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26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26" y="8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006B15"/>
              </a:solidFill>
              <a:ln w="0">
                <a:solidFill>
                  <a:srgbClr val="006B1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66" name="Freeform 7142"/>
              <p:cNvSpPr>
                <a:spLocks/>
              </p:cNvSpPr>
              <p:nvPr/>
            </p:nvSpPr>
            <p:spPr bwMode="auto">
              <a:xfrm>
                <a:off x="4598" y="1366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26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26" y="8"/>
                    </a:lnTo>
                    <a:lnTo>
                      <a:pt x="5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67" name="Freeform 7143"/>
              <p:cNvSpPr>
                <a:spLocks/>
              </p:cNvSpPr>
              <p:nvPr/>
            </p:nvSpPr>
            <p:spPr bwMode="auto">
              <a:xfrm>
                <a:off x="4572" y="1368"/>
                <a:ext cx="52" cy="8"/>
              </a:xfrm>
              <a:custGeom>
                <a:avLst/>
                <a:gdLst/>
                <a:ahLst/>
                <a:cxnLst>
                  <a:cxn ang="0">
                    <a:pos x="52" y="6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2" y="6"/>
                  </a:cxn>
                </a:cxnLst>
                <a:rect l="0" t="0" r="r" b="b"/>
                <a:pathLst>
                  <a:path w="52" h="8">
                    <a:moveTo>
                      <a:pt x="52" y="6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2" y="6"/>
                    </a:lnTo>
                    <a:close/>
                  </a:path>
                </a:pathLst>
              </a:custGeom>
              <a:solidFill>
                <a:srgbClr val="006A12"/>
              </a:solidFill>
              <a:ln w="0">
                <a:solidFill>
                  <a:srgbClr val="006A1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68" name="Freeform 7144"/>
              <p:cNvSpPr>
                <a:spLocks/>
              </p:cNvSpPr>
              <p:nvPr/>
            </p:nvSpPr>
            <p:spPr bwMode="auto">
              <a:xfrm>
                <a:off x="4572" y="1368"/>
                <a:ext cx="52" cy="8"/>
              </a:xfrm>
              <a:custGeom>
                <a:avLst/>
                <a:gdLst/>
                <a:ahLst/>
                <a:cxnLst>
                  <a:cxn ang="0">
                    <a:pos x="52" y="6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2" y="6"/>
                  </a:cxn>
                </a:cxnLst>
                <a:rect l="0" t="0" r="r" b="b"/>
                <a:pathLst>
                  <a:path w="52" h="8">
                    <a:moveTo>
                      <a:pt x="52" y="6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2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69" name="Freeform 7145"/>
              <p:cNvSpPr>
                <a:spLocks/>
              </p:cNvSpPr>
              <p:nvPr/>
            </p:nvSpPr>
            <p:spPr bwMode="auto">
              <a:xfrm>
                <a:off x="4546" y="1372"/>
                <a:ext cx="52" cy="6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26" y="6"/>
                  </a:cxn>
                  <a:cxn ang="0">
                    <a:pos x="52" y="4"/>
                  </a:cxn>
                </a:cxnLst>
                <a:rect l="0" t="0" r="r" b="b"/>
                <a:pathLst>
                  <a:path w="52" h="6">
                    <a:moveTo>
                      <a:pt x="52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26" y="6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80F"/>
              </a:solidFill>
              <a:ln w="0">
                <a:solidFill>
                  <a:srgbClr val="00680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70" name="Freeform 7146"/>
              <p:cNvSpPr>
                <a:spLocks/>
              </p:cNvSpPr>
              <p:nvPr/>
            </p:nvSpPr>
            <p:spPr bwMode="auto">
              <a:xfrm>
                <a:off x="4546" y="1372"/>
                <a:ext cx="52" cy="6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26" y="6"/>
                  </a:cxn>
                  <a:cxn ang="0">
                    <a:pos x="52" y="4"/>
                  </a:cxn>
                </a:cxnLst>
                <a:rect l="0" t="0" r="r" b="b"/>
                <a:pathLst>
                  <a:path w="52" h="6">
                    <a:moveTo>
                      <a:pt x="52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26" y="6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71" name="Freeform 7147"/>
              <p:cNvSpPr>
                <a:spLocks/>
              </p:cNvSpPr>
              <p:nvPr/>
            </p:nvSpPr>
            <p:spPr bwMode="auto">
              <a:xfrm>
                <a:off x="4520" y="1374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70D"/>
              </a:solidFill>
              <a:ln w="0">
                <a:solidFill>
                  <a:srgbClr val="00670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72" name="Freeform 7148"/>
              <p:cNvSpPr>
                <a:spLocks/>
              </p:cNvSpPr>
              <p:nvPr/>
            </p:nvSpPr>
            <p:spPr bwMode="auto">
              <a:xfrm>
                <a:off x="4520" y="1374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73" name="Freeform 7149"/>
              <p:cNvSpPr>
                <a:spLocks/>
              </p:cNvSpPr>
              <p:nvPr/>
            </p:nvSpPr>
            <p:spPr bwMode="auto">
              <a:xfrm>
                <a:off x="4494" y="1378"/>
                <a:ext cx="52" cy="6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26" y="6"/>
                  </a:cxn>
                  <a:cxn ang="0">
                    <a:pos x="52" y="4"/>
                  </a:cxn>
                </a:cxnLst>
                <a:rect l="0" t="0" r="r" b="b"/>
                <a:pathLst>
                  <a:path w="52" h="6">
                    <a:moveTo>
                      <a:pt x="52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26" y="6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50C"/>
              </a:solidFill>
              <a:ln w="0">
                <a:solidFill>
                  <a:srgbClr val="00650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74" name="Freeform 7150"/>
              <p:cNvSpPr>
                <a:spLocks/>
              </p:cNvSpPr>
              <p:nvPr/>
            </p:nvSpPr>
            <p:spPr bwMode="auto">
              <a:xfrm>
                <a:off x="4494" y="1378"/>
                <a:ext cx="52" cy="6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26" y="6"/>
                  </a:cxn>
                  <a:cxn ang="0">
                    <a:pos x="52" y="4"/>
                  </a:cxn>
                </a:cxnLst>
                <a:rect l="0" t="0" r="r" b="b"/>
                <a:pathLst>
                  <a:path w="52" h="6">
                    <a:moveTo>
                      <a:pt x="52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26" y="6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75" name="Freeform 7151"/>
              <p:cNvSpPr>
                <a:spLocks/>
              </p:cNvSpPr>
              <p:nvPr/>
            </p:nvSpPr>
            <p:spPr bwMode="auto">
              <a:xfrm>
                <a:off x="4466" y="1380"/>
                <a:ext cx="54" cy="8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4" y="4"/>
                  </a:cxn>
                </a:cxnLst>
                <a:rect l="0" t="0" r="r" b="b"/>
                <a:pathLst>
                  <a:path w="54" h="8">
                    <a:moveTo>
                      <a:pt x="54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40C"/>
              </a:solidFill>
              <a:ln w="0">
                <a:solidFill>
                  <a:srgbClr val="00640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76" name="Freeform 7152"/>
              <p:cNvSpPr>
                <a:spLocks/>
              </p:cNvSpPr>
              <p:nvPr/>
            </p:nvSpPr>
            <p:spPr bwMode="auto">
              <a:xfrm>
                <a:off x="4466" y="1380"/>
                <a:ext cx="54" cy="8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4" y="4"/>
                  </a:cxn>
                </a:cxnLst>
                <a:rect l="0" t="0" r="r" b="b"/>
                <a:pathLst>
                  <a:path w="54" h="8">
                    <a:moveTo>
                      <a:pt x="54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77" name="Freeform 7153"/>
              <p:cNvSpPr>
                <a:spLocks/>
              </p:cNvSpPr>
              <p:nvPr/>
            </p:nvSpPr>
            <p:spPr bwMode="auto">
              <a:xfrm>
                <a:off x="4438" y="1384"/>
                <a:ext cx="54" cy="6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8" y="0"/>
                  </a:cxn>
                  <a:cxn ang="0">
                    <a:pos x="0" y="2"/>
                  </a:cxn>
                  <a:cxn ang="0">
                    <a:pos x="26" y="6"/>
                  </a:cxn>
                  <a:cxn ang="0">
                    <a:pos x="54" y="4"/>
                  </a:cxn>
                </a:cxnLst>
                <a:rect l="0" t="0" r="r" b="b"/>
                <a:pathLst>
                  <a:path w="54" h="6">
                    <a:moveTo>
                      <a:pt x="54" y="4"/>
                    </a:moveTo>
                    <a:lnTo>
                      <a:pt x="28" y="0"/>
                    </a:lnTo>
                    <a:lnTo>
                      <a:pt x="0" y="2"/>
                    </a:lnTo>
                    <a:lnTo>
                      <a:pt x="26" y="6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30F"/>
              </a:solidFill>
              <a:ln w="0">
                <a:solidFill>
                  <a:srgbClr val="00630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78" name="Freeform 7154"/>
              <p:cNvSpPr>
                <a:spLocks/>
              </p:cNvSpPr>
              <p:nvPr/>
            </p:nvSpPr>
            <p:spPr bwMode="auto">
              <a:xfrm>
                <a:off x="4438" y="1384"/>
                <a:ext cx="54" cy="6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8" y="0"/>
                  </a:cxn>
                  <a:cxn ang="0">
                    <a:pos x="0" y="2"/>
                  </a:cxn>
                  <a:cxn ang="0">
                    <a:pos x="26" y="6"/>
                  </a:cxn>
                  <a:cxn ang="0">
                    <a:pos x="54" y="4"/>
                  </a:cxn>
                </a:cxnLst>
                <a:rect l="0" t="0" r="r" b="b"/>
                <a:pathLst>
                  <a:path w="54" h="6">
                    <a:moveTo>
                      <a:pt x="54" y="4"/>
                    </a:moveTo>
                    <a:lnTo>
                      <a:pt x="28" y="0"/>
                    </a:lnTo>
                    <a:lnTo>
                      <a:pt x="0" y="2"/>
                    </a:lnTo>
                    <a:lnTo>
                      <a:pt x="26" y="6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79" name="Freeform 7155"/>
              <p:cNvSpPr>
                <a:spLocks/>
              </p:cNvSpPr>
              <p:nvPr/>
            </p:nvSpPr>
            <p:spPr bwMode="auto">
              <a:xfrm>
                <a:off x="4410" y="1386"/>
                <a:ext cx="54" cy="8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4" y="4"/>
                  </a:cxn>
                </a:cxnLst>
                <a:rect l="0" t="0" r="r" b="b"/>
                <a:pathLst>
                  <a:path w="54" h="8">
                    <a:moveTo>
                      <a:pt x="54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113"/>
              </a:solidFill>
              <a:ln w="0">
                <a:solidFill>
                  <a:srgbClr val="00611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80" name="Freeform 7156"/>
              <p:cNvSpPr>
                <a:spLocks/>
              </p:cNvSpPr>
              <p:nvPr/>
            </p:nvSpPr>
            <p:spPr bwMode="auto">
              <a:xfrm>
                <a:off x="4410" y="1386"/>
                <a:ext cx="54" cy="8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4" y="4"/>
                  </a:cxn>
                </a:cxnLst>
                <a:rect l="0" t="0" r="r" b="b"/>
                <a:pathLst>
                  <a:path w="54" h="8">
                    <a:moveTo>
                      <a:pt x="54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81" name="Freeform 7157"/>
              <p:cNvSpPr>
                <a:spLocks/>
              </p:cNvSpPr>
              <p:nvPr/>
            </p:nvSpPr>
            <p:spPr bwMode="auto">
              <a:xfrm>
                <a:off x="4382" y="1390"/>
                <a:ext cx="54" cy="10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8" y="0"/>
                  </a:cxn>
                  <a:cxn ang="0">
                    <a:pos x="0" y="6"/>
                  </a:cxn>
                  <a:cxn ang="0">
                    <a:pos x="26" y="10"/>
                  </a:cxn>
                  <a:cxn ang="0">
                    <a:pos x="54" y="4"/>
                  </a:cxn>
                </a:cxnLst>
                <a:rect l="0" t="0" r="r" b="b"/>
                <a:pathLst>
                  <a:path w="54" h="10">
                    <a:moveTo>
                      <a:pt x="54" y="4"/>
                    </a:moveTo>
                    <a:lnTo>
                      <a:pt x="28" y="0"/>
                    </a:lnTo>
                    <a:lnTo>
                      <a:pt x="0" y="6"/>
                    </a:lnTo>
                    <a:lnTo>
                      <a:pt x="26" y="10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119"/>
              </a:solidFill>
              <a:ln w="0">
                <a:solidFill>
                  <a:srgbClr val="00611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82" name="Freeform 7158"/>
              <p:cNvSpPr>
                <a:spLocks/>
              </p:cNvSpPr>
              <p:nvPr/>
            </p:nvSpPr>
            <p:spPr bwMode="auto">
              <a:xfrm>
                <a:off x="4382" y="1390"/>
                <a:ext cx="54" cy="10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8" y="0"/>
                  </a:cxn>
                  <a:cxn ang="0">
                    <a:pos x="0" y="6"/>
                  </a:cxn>
                  <a:cxn ang="0">
                    <a:pos x="26" y="10"/>
                  </a:cxn>
                  <a:cxn ang="0">
                    <a:pos x="54" y="4"/>
                  </a:cxn>
                </a:cxnLst>
                <a:rect l="0" t="0" r="r" b="b"/>
                <a:pathLst>
                  <a:path w="54" h="10">
                    <a:moveTo>
                      <a:pt x="54" y="4"/>
                    </a:moveTo>
                    <a:lnTo>
                      <a:pt x="28" y="0"/>
                    </a:lnTo>
                    <a:lnTo>
                      <a:pt x="0" y="6"/>
                    </a:lnTo>
                    <a:lnTo>
                      <a:pt x="26" y="10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83" name="Freeform 7159"/>
              <p:cNvSpPr>
                <a:spLocks/>
              </p:cNvSpPr>
              <p:nvPr/>
            </p:nvSpPr>
            <p:spPr bwMode="auto">
              <a:xfrm>
                <a:off x="4352" y="1396"/>
                <a:ext cx="56" cy="8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30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6" y="4"/>
                  </a:cxn>
                </a:cxnLst>
                <a:rect l="0" t="0" r="r" b="b"/>
                <a:pathLst>
                  <a:path w="56" h="8">
                    <a:moveTo>
                      <a:pt x="56" y="4"/>
                    </a:moveTo>
                    <a:lnTo>
                      <a:pt x="30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6" y="4"/>
                    </a:lnTo>
                    <a:close/>
                  </a:path>
                </a:pathLst>
              </a:custGeom>
              <a:solidFill>
                <a:srgbClr val="006021"/>
              </a:solidFill>
              <a:ln w="0">
                <a:solidFill>
                  <a:srgbClr val="00602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84" name="Freeform 7160"/>
              <p:cNvSpPr>
                <a:spLocks/>
              </p:cNvSpPr>
              <p:nvPr/>
            </p:nvSpPr>
            <p:spPr bwMode="auto">
              <a:xfrm>
                <a:off x="4352" y="1396"/>
                <a:ext cx="56" cy="8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30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6" y="4"/>
                  </a:cxn>
                </a:cxnLst>
                <a:rect l="0" t="0" r="r" b="b"/>
                <a:pathLst>
                  <a:path w="56" h="8">
                    <a:moveTo>
                      <a:pt x="56" y="4"/>
                    </a:moveTo>
                    <a:lnTo>
                      <a:pt x="30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85" name="Freeform 7161"/>
              <p:cNvSpPr>
                <a:spLocks/>
              </p:cNvSpPr>
              <p:nvPr/>
            </p:nvSpPr>
            <p:spPr bwMode="auto">
              <a:xfrm>
                <a:off x="4322" y="1400"/>
                <a:ext cx="56" cy="12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30" y="0"/>
                  </a:cxn>
                  <a:cxn ang="0">
                    <a:pos x="0" y="8"/>
                  </a:cxn>
                  <a:cxn ang="0">
                    <a:pos x="28" y="12"/>
                  </a:cxn>
                  <a:cxn ang="0">
                    <a:pos x="56" y="4"/>
                  </a:cxn>
                </a:cxnLst>
                <a:rect l="0" t="0" r="r" b="b"/>
                <a:pathLst>
                  <a:path w="56" h="12">
                    <a:moveTo>
                      <a:pt x="56" y="4"/>
                    </a:moveTo>
                    <a:lnTo>
                      <a:pt x="30" y="0"/>
                    </a:lnTo>
                    <a:lnTo>
                      <a:pt x="0" y="8"/>
                    </a:lnTo>
                    <a:lnTo>
                      <a:pt x="28" y="12"/>
                    </a:lnTo>
                    <a:lnTo>
                      <a:pt x="56" y="4"/>
                    </a:lnTo>
                    <a:close/>
                  </a:path>
                </a:pathLst>
              </a:custGeom>
              <a:solidFill>
                <a:srgbClr val="005F2A"/>
              </a:solidFill>
              <a:ln w="0">
                <a:solidFill>
                  <a:srgbClr val="005F2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86" name="Freeform 7162"/>
              <p:cNvSpPr>
                <a:spLocks/>
              </p:cNvSpPr>
              <p:nvPr/>
            </p:nvSpPr>
            <p:spPr bwMode="auto">
              <a:xfrm>
                <a:off x="4322" y="1400"/>
                <a:ext cx="56" cy="12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30" y="0"/>
                  </a:cxn>
                  <a:cxn ang="0">
                    <a:pos x="0" y="8"/>
                  </a:cxn>
                  <a:cxn ang="0">
                    <a:pos x="28" y="12"/>
                  </a:cxn>
                  <a:cxn ang="0">
                    <a:pos x="56" y="4"/>
                  </a:cxn>
                </a:cxnLst>
                <a:rect l="0" t="0" r="r" b="b"/>
                <a:pathLst>
                  <a:path w="56" h="12">
                    <a:moveTo>
                      <a:pt x="56" y="4"/>
                    </a:moveTo>
                    <a:lnTo>
                      <a:pt x="30" y="0"/>
                    </a:lnTo>
                    <a:lnTo>
                      <a:pt x="0" y="8"/>
                    </a:lnTo>
                    <a:lnTo>
                      <a:pt x="28" y="12"/>
                    </a:lnTo>
                    <a:lnTo>
                      <a:pt x="5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87" name="Freeform 7163"/>
              <p:cNvSpPr>
                <a:spLocks/>
              </p:cNvSpPr>
              <p:nvPr/>
            </p:nvSpPr>
            <p:spPr bwMode="auto">
              <a:xfrm>
                <a:off x="4292" y="1408"/>
                <a:ext cx="58" cy="12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30" y="0"/>
                  </a:cxn>
                  <a:cxn ang="0">
                    <a:pos x="0" y="8"/>
                  </a:cxn>
                  <a:cxn ang="0">
                    <a:pos x="26" y="12"/>
                  </a:cxn>
                  <a:cxn ang="0">
                    <a:pos x="58" y="4"/>
                  </a:cxn>
                </a:cxnLst>
                <a:rect l="0" t="0" r="r" b="b"/>
                <a:pathLst>
                  <a:path w="58" h="12">
                    <a:moveTo>
                      <a:pt x="58" y="4"/>
                    </a:moveTo>
                    <a:lnTo>
                      <a:pt x="30" y="0"/>
                    </a:lnTo>
                    <a:lnTo>
                      <a:pt x="0" y="8"/>
                    </a:lnTo>
                    <a:lnTo>
                      <a:pt x="26" y="12"/>
                    </a:lnTo>
                    <a:lnTo>
                      <a:pt x="58" y="4"/>
                    </a:lnTo>
                    <a:close/>
                  </a:path>
                </a:pathLst>
              </a:custGeom>
              <a:solidFill>
                <a:srgbClr val="005F34"/>
              </a:solidFill>
              <a:ln w="0">
                <a:solidFill>
                  <a:srgbClr val="005F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88" name="Freeform 7164"/>
              <p:cNvSpPr>
                <a:spLocks/>
              </p:cNvSpPr>
              <p:nvPr/>
            </p:nvSpPr>
            <p:spPr bwMode="auto">
              <a:xfrm>
                <a:off x="4292" y="1408"/>
                <a:ext cx="58" cy="12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30" y="0"/>
                  </a:cxn>
                  <a:cxn ang="0">
                    <a:pos x="0" y="8"/>
                  </a:cxn>
                  <a:cxn ang="0">
                    <a:pos x="26" y="12"/>
                  </a:cxn>
                  <a:cxn ang="0">
                    <a:pos x="58" y="4"/>
                  </a:cxn>
                </a:cxnLst>
                <a:rect l="0" t="0" r="r" b="b"/>
                <a:pathLst>
                  <a:path w="58" h="12">
                    <a:moveTo>
                      <a:pt x="58" y="4"/>
                    </a:moveTo>
                    <a:lnTo>
                      <a:pt x="30" y="0"/>
                    </a:lnTo>
                    <a:lnTo>
                      <a:pt x="0" y="8"/>
                    </a:lnTo>
                    <a:lnTo>
                      <a:pt x="26" y="12"/>
                    </a:lnTo>
                    <a:lnTo>
                      <a:pt x="5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89" name="Freeform 7165"/>
              <p:cNvSpPr>
                <a:spLocks/>
              </p:cNvSpPr>
              <p:nvPr/>
            </p:nvSpPr>
            <p:spPr bwMode="auto">
              <a:xfrm>
                <a:off x="4262" y="1416"/>
                <a:ext cx="56" cy="12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30" y="0"/>
                  </a:cxn>
                  <a:cxn ang="0">
                    <a:pos x="0" y="8"/>
                  </a:cxn>
                  <a:cxn ang="0">
                    <a:pos x="26" y="12"/>
                  </a:cxn>
                  <a:cxn ang="0">
                    <a:pos x="56" y="4"/>
                  </a:cxn>
                </a:cxnLst>
                <a:rect l="0" t="0" r="r" b="b"/>
                <a:pathLst>
                  <a:path w="56" h="12">
                    <a:moveTo>
                      <a:pt x="56" y="4"/>
                    </a:moveTo>
                    <a:lnTo>
                      <a:pt x="30" y="0"/>
                    </a:lnTo>
                    <a:lnTo>
                      <a:pt x="0" y="8"/>
                    </a:lnTo>
                    <a:lnTo>
                      <a:pt x="26" y="12"/>
                    </a:lnTo>
                    <a:lnTo>
                      <a:pt x="56" y="4"/>
                    </a:lnTo>
                    <a:close/>
                  </a:path>
                </a:pathLst>
              </a:custGeom>
              <a:solidFill>
                <a:srgbClr val="00603E"/>
              </a:solidFill>
              <a:ln w="0">
                <a:solidFill>
                  <a:srgbClr val="00603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90" name="Freeform 7166"/>
              <p:cNvSpPr>
                <a:spLocks/>
              </p:cNvSpPr>
              <p:nvPr/>
            </p:nvSpPr>
            <p:spPr bwMode="auto">
              <a:xfrm>
                <a:off x="4262" y="1416"/>
                <a:ext cx="56" cy="12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30" y="0"/>
                  </a:cxn>
                  <a:cxn ang="0">
                    <a:pos x="0" y="8"/>
                  </a:cxn>
                  <a:cxn ang="0">
                    <a:pos x="26" y="12"/>
                  </a:cxn>
                  <a:cxn ang="0">
                    <a:pos x="56" y="4"/>
                  </a:cxn>
                </a:cxnLst>
                <a:rect l="0" t="0" r="r" b="b"/>
                <a:pathLst>
                  <a:path w="56" h="12">
                    <a:moveTo>
                      <a:pt x="56" y="4"/>
                    </a:moveTo>
                    <a:lnTo>
                      <a:pt x="30" y="0"/>
                    </a:lnTo>
                    <a:lnTo>
                      <a:pt x="0" y="8"/>
                    </a:lnTo>
                    <a:lnTo>
                      <a:pt x="26" y="12"/>
                    </a:lnTo>
                    <a:lnTo>
                      <a:pt x="5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791" name="Freeform 7167"/>
              <p:cNvSpPr>
                <a:spLocks/>
              </p:cNvSpPr>
              <p:nvPr/>
            </p:nvSpPr>
            <p:spPr bwMode="auto">
              <a:xfrm>
                <a:off x="4230" y="1424"/>
                <a:ext cx="58" cy="16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32" y="0"/>
                  </a:cxn>
                  <a:cxn ang="0">
                    <a:pos x="0" y="10"/>
                  </a:cxn>
                  <a:cxn ang="0">
                    <a:pos x="26" y="16"/>
                  </a:cxn>
                  <a:cxn ang="0">
                    <a:pos x="58" y="4"/>
                  </a:cxn>
                </a:cxnLst>
                <a:rect l="0" t="0" r="r" b="b"/>
                <a:pathLst>
                  <a:path w="58" h="16">
                    <a:moveTo>
                      <a:pt x="58" y="4"/>
                    </a:moveTo>
                    <a:lnTo>
                      <a:pt x="32" y="0"/>
                    </a:lnTo>
                    <a:lnTo>
                      <a:pt x="0" y="10"/>
                    </a:lnTo>
                    <a:lnTo>
                      <a:pt x="26" y="16"/>
                    </a:lnTo>
                    <a:lnTo>
                      <a:pt x="58" y="4"/>
                    </a:lnTo>
                    <a:close/>
                  </a:path>
                </a:pathLst>
              </a:custGeom>
              <a:solidFill>
                <a:srgbClr val="006047"/>
              </a:solidFill>
              <a:ln w="0">
                <a:solidFill>
                  <a:srgbClr val="00604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04" name="Freeform 7168"/>
              <p:cNvSpPr>
                <a:spLocks/>
              </p:cNvSpPr>
              <p:nvPr/>
            </p:nvSpPr>
            <p:spPr bwMode="auto">
              <a:xfrm>
                <a:off x="4230" y="1424"/>
                <a:ext cx="58" cy="16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32" y="0"/>
                  </a:cxn>
                  <a:cxn ang="0">
                    <a:pos x="0" y="10"/>
                  </a:cxn>
                  <a:cxn ang="0">
                    <a:pos x="26" y="16"/>
                  </a:cxn>
                  <a:cxn ang="0">
                    <a:pos x="58" y="4"/>
                  </a:cxn>
                </a:cxnLst>
                <a:rect l="0" t="0" r="r" b="b"/>
                <a:pathLst>
                  <a:path w="58" h="16">
                    <a:moveTo>
                      <a:pt x="58" y="4"/>
                    </a:moveTo>
                    <a:lnTo>
                      <a:pt x="32" y="0"/>
                    </a:lnTo>
                    <a:lnTo>
                      <a:pt x="0" y="10"/>
                    </a:lnTo>
                    <a:lnTo>
                      <a:pt x="26" y="16"/>
                    </a:lnTo>
                    <a:lnTo>
                      <a:pt x="5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05" name="Freeform 7169"/>
              <p:cNvSpPr>
                <a:spLocks/>
              </p:cNvSpPr>
              <p:nvPr/>
            </p:nvSpPr>
            <p:spPr bwMode="auto">
              <a:xfrm>
                <a:off x="4198" y="1434"/>
                <a:ext cx="58" cy="18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32" y="0"/>
                  </a:cxn>
                  <a:cxn ang="0">
                    <a:pos x="0" y="12"/>
                  </a:cxn>
                  <a:cxn ang="0">
                    <a:pos x="26" y="18"/>
                  </a:cxn>
                  <a:cxn ang="0">
                    <a:pos x="58" y="6"/>
                  </a:cxn>
                </a:cxnLst>
                <a:rect l="0" t="0" r="r" b="b"/>
                <a:pathLst>
                  <a:path w="58" h="18">
                    <a:moveTo>
                      <a:pt x="58" y="6"/>
                    </a:moveTo>
                    <a:lnTo>
                      <a:pt x="32" y="0"/>
                    </a:lnTo>
                    <a:lnTo>
                      <a:pt x="0" y="12"/>
                    </a:lnTo>
                    <a:lnTo>
                      <a:pt x="26" y="18"/>
                    </a:lnTo>
                    <a:lnTo>
                      <a:pt x="58" y="6"/>
                    </a:lnTo>
                    <a:close/>
                  </a:path>
                </a:pathLst>
              </a:custGeom>
              <a:solidFill>
                <a:srgbClr val="006150"/>
              </a:solidFill>
              <a:ln w="0">
                <a:solidFill>
                  <a:srgbClr val="00615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06" name="Freeform 7170"/>
              <p:cNvSpPr>
                <a:spLocks/>
              </p:cNvSpPr>
              <p:nvPr/>
            </p:nvSpPr>
            <p:spPr bwMode="auto">
              <a:xfrm>
                <a:off x="4198" y="1434"/>
                <a:ext cx="58" cy="18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32" y="0"/>
                  </a:cxn>
                  <a:cxn ang="0">
                    <a:pos x="0" y="12"/>
                  </a:cxn>
                  <a:cxn ang="0">
                    <a:pos x="26" y="18"/>
                  </a:cxn>
                  <a:cxn ang="0">
                    <a:pos x="58" y="6"/>
                  </a:cxn>
                </a:cxnLst>
                <a:rect l="0" t="0" r="r" b="b"/>
                <a:pathLst>
                  <a:path w="58" h="18">
                    <a:moveTo>
                      <a:pt x="58" y="6"/>
                    </a:moveTo>
                    <a:lnTo>
                      <a:pt x="32" y="0"/>
                    </a:lnTo>
                    <a:lnTo>
                      <a:pt x="0" y="12"/>
                    </a:lnTo>
                    <a:lnTo>
                      <a:pt x="26" y="18"/>
                    </a:lnTo>
                    <a:lnTo>
                      <a:pt x="58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07" name="Freeform 7171"/>
              <p:cNvSpPr>
                <a:spLocks/>
              </p:cNvSpPr>
              <p:nvPr/>
            </p:nvSpPr>
            <p:spPr bwMode="auto">
              <a:xfrm>
                <a:off x="4166" y="1446"/>
                <a:ext cx="58" cy="18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32" y="0"/>
                  </a:cxn>
                  <a:cxn ang="0">
                    <a:pos x="0" y="12"/>
                  </a:cxn>
                  <a:cxn ang="0">
                    <a:pos x="26" y="18"/>
                  </a:cxn>
                  <a:cxn ang="0">
                    <a:pos x="58" y="6"/>
                  </a:cxn>
                </a:cxnLst>
                <a:rect l="0" t="0" r="r" b="b"/>
                <a:pathLst>
                  <a:path w="58" h="18">
                    <a:moveTo>
                      <a:pt x="58" y="6"/>
                    </a:moveTo>
                    <a:lnTo>
                      <a:pt x="32" y="0"/>
                    </a:lnTo>
                    <a:lnTo>
                      <a:pt x="0" y="12"/>
                    </a:lnTo>
                    <a:lnTo>
                      <a:pt x="26" y="18"/>
                    </a:lnTo>
                    <a:lnTo>
                      <a:pt x="58" y="6"/>
                    </a:lnTo>
                    <a:close/>
                  </a:path>
                </a:pathLst>
              </a:custGeom>
              <a:solidFill>
                <a:srgbClr val="006356"/>
              </a:solidFill>
              <a:ln w="0">
                <a:solidFill>
                  <a:srgbClr val="00635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08" name="Freeform 7172"/>
              <p:cNvSpPr>
                <a:spLocks/>
              </p:cNvSpPr>
              <p:nvPr/>
            </p:nvSpPr>
            <p:spPr bwMode="auto">
              <a:xfrm>
                <a:off x="4166" y="1446"/>
                <a:ext cx="58" cy="18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32" y="0"/>
                  </a:cxn>
                  <a:cxn ang="0">
                    <a:pos x="0" y="12"/>
                  </a:cxn>
                  <a:cxn ang="0">
                    <a:pos x="26" y="18"/>
                  </a:cxn>
                  <a:cxn ang="0">
                    <a:pos x="58" y="6"/>
                  </a:cxn>
                </a:cxnLst>
                <a:rect l="0" t="0" r="r" b="b"/>
                <a:pathLst>
                  <a:path w="58" h="18">
                    <a:moveTo>
                      <a:pt x="58" y="6"/>
                    </a:moveTo>
                    <a:lnTo>
                      <a:pt x="32" y="0"/>
                    </a:lnTo>
                    <a:lnTo>
                      <a:pt x="0" y="12"/>
                    </a:lnTo>
                    <a:lnTo>
                      <a:pt x="26" y="18"/>
                    </a:lnTo>
                    <a:lnTo>
                      <a:pt x="58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09" name="Freeform 7173"/>
              <p:cNvSpPr>
                <a:spLocks/>
              </p:cNvSpPr>
              <p:nvPr/>
            </p:nvSpPr>
            <p:spPr bwMode="auto">
              <a:xfrm>
                <a:off x="4134" y="1458"/>
                <a:ext cx="58" cy="20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32" y="0"/>
                  </a:cxn>
                  <a:cxn ang="0">
                    <a:pos x="0" y="14"/>
                  </a:cxn>
                  <a:cxn ang="0">
                    <a:pos x="26" y="20"/>
                  </a:cxn>
                  <a:cxn ang="0">
                    <a:pos x="58" y="6"/>
                  </a:cxn>
                </a:cxnLst>
                <a:rect l="0" t="0" r="r" b="b"/>
                <a:pathLst>
                  <a:path w="58" h="20">
                    <a:moveTo>
                      <a:pt x="58" y="6"/>
                    </a:moveTo>
                    <a:lnTo>
                      <a:pt x="32" y="0"/>
                    </a:lnTo>
                    <a:lnTo>
                      <a:pt x="0" y="14"/>
                    </a:lnTo>
                    <a:lnTo>
                      <a:pt x="26" y="20"/>
                    </a:lnTo>
                    <a:lnTo>
                      <a:pt x="58" y="6"/>
                    </a:lnTo>
                    <a:close/>
                  </a:path>
                </a:pathLst>
              </a:custGeom>
              <a:solidFill>
                <a:srgbClr val="00665A"/>
              </a:solidFill>
              <a:ln w="0">
                <a:solidFill>
                  <a:srgbClr val="00665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10" name="Freeform 7174"/>
              <p:cNvSpPr>
                <a:spLocks/>
              </p:cNvSpPr>
              <p:nvPr/>
            </p:nvSpPr>
            <p:spPr bwMode="auto">
              <a:xfrm>
                <a:off x="4134" y="1458"/>
                <a:ext cx="58" cy="20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32" y="0"/>
                  </a:cxn>
                  <a:cxn ang="0">
                    <a:pos x="0" y="14"/>
                  </a:cxn>
                  <a:cxn ang="0">
                    <a:pos x="26" y="20"/>
                  </a:cxn>
                  <a:cxn ang="0">
                    <a:pos x="58" y="6"/>
                  </a:cxn>
                </a:cxnLst>
                <a:rect l="0" t="0" r="r" b="b"/>
                <a:pathLst>
                  <a:path w="58" h="20">
                    <a:moveTo>
                      <a:pt x="58" y="6"/>
                    </a:moveTo>
                    <a:lnTo>
                      <a:pt x="32" y="0"/>
                    </a:lnTo>
                    <a:lnTo>
                      <a:pt x="0" y="14"/>
                    </a:lnTo>
                    <a:lnTo>
                      <a:pt x="26" y="20"/>
                    </a:lnTo>
                    <a:lnTo>
                      <a:pt x="58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11" name="Freeform 7175"/>
              <p:cNvSpPr>
                <a:spLocks/>
              </p:cNvSpPr>
              <p:nvPr/>
            </p:nvSpPr>
            <p:spPr bwMode="auto">
              <a:xfrm>
                <a:off x="4100" y="1472"/>
                <a:ext cx="60" cy="20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34" y="0"/>
                  </a:cxn>
                  <a:cxn ang="0">
                    <a:pos x="0" y="12"/>
                  </a:cxn>
                  <a:cxn ang="0">
                    <a:pos x="26" y="20"/>
                  </a:cxn>
                  <a:cxn ang="0">
                    <a:pos x="60" y="6"/>
                  </a:cxn>
                </a:cxnLst>
                <a:rect l="0" t="0" r="r" b="b"/>
                <a:pathLst>
                  <a:path w="60" h="20">
                    <a:moveTo>
                      <a:pt x="60" y="6"/>
                    </a:moveTo>
                    <a:lnTo>
                      <a:pt x="34" y="0"/>
                    </a:lnTo>
                    <a:lnTo>
                      <a:pt x="0" y="12"/>
                    </a:lnTo>
                    <a:lnTo>
                      <a:pt x="26" y="20"/>
                    </a:lnTo>
                    <a:lnTo>
                      <a:pt x="60" y="6"/>
                    </a:lnTo>
                    <a:close/>
                  </a:path>
                </a:pathLst>
              </a:custGeom>
              <a:solidFill>
                <a:srgbClr val="006A59"/>
              </a:solidFill>
              <a:ln w="0">
                <a:solidFill>
                  <a:srgbClr val="006A5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12" name="Freeform 7176"/>
              <p:cNvSpPr>
                <a:spLocks/>
              </p:cNvSpPr>
              <p:nvPr/>
            </p:nvSpPr>
            <p:spPr bwMode="auto">
              <a:xfrm>
                <a:off x="4100" y="1472"/>
                <a:ext cx="60" cy="20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34" y="0"/>
                  </a:cxn>
                  <a:cxn ang="0">
                    <a:pos x="0" y="12"/>
                  </a:cxn>
                  <a:cxn ang="0">
                    <a:pos x="26" y="20"/>
                  </a:cxn>
                  <a:cxn ang="0">
                    <a:pos x="60" y="6"/>
                  </a:cxn>
                </a:cxnLst>
                <a:rect l="0" t="0" r="r" b="b"/>
                <a:pathLst>
                  <a:path w="60" h="20">
                    <a:moveTo>
                      <a:pt x="60" y="6"/>
                    </a:moveTo>
                    <a:lnTo>
                      <a:pt x="34" y="0"/>
                    </a:lnTo>
                    <a:lnTo>
                      <a:pt x="0" y="12"/>
                    </a:lnTo>
                    <a:lnTo>
                      <a:pt x="26" y="20"/>
                    </a:lnTo>
                    <a:lnTo>
                      <a:pt x="60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13" name="Freeform 7177"/>
              <p:cNvSpPr>
                <a:spLocks/>
              </p:cNvSpPr>
              <p:nvPr/>
            </p:nvSpPr>
            <p:spPr bwMode="auto">
              <a:xfrm>
                <a:off x="4066" y="1484"/>
                <a:ext cx="60" cy="20"/>
              </a:xfrm>
              <a:custGeom>
                <a:avLst/>
                <a:gdLst/>
                <a:ahLst/>
                <a:cxnLst>
                  <a:cxn ang="0">
                    <a:pos x="60" y="8"/>
                  </a:cxn>
                  <a:cxn ang="0">
                    <a:pos x="34" y="0"/>
                  </a:cxn>
                  <a:cxn ang="0">
                    <a:pos x="0" y="12"/>
                  </a:cxn>
                  <a:cxn ang="0">
                    <a:pos x="26" y="20"/>
                  </a:cxn>
                  <a:cxn ang="0">
                    <a:pos x="60" y="8"/>
                  </a:cxn>
                </a:cxnLst>
                <a:rect l="0" t="0" r="r" b="b"/>
                <a:pathLst>
                  <a:path w="60" h="20">
                    <a:moveTo>
                      <a:pt x="60" y="8"/>
                    </a:moveTo>
                    <a:lnTo>
                      <a:pt x="34" y="0"/>
                    </a:lnTo>
                    <a:lnTo>
                      <a:pt x="0" y="12"/>
                    </a:lnTo>
                    <a:lnTo>
                      <a:pt x="26" y="20"/>
                    </a:lnTo>
                    <a:lnTo>
                      <a:pt x="60" y="8"/>
                    </a:lnTo>
                    <a:close/>
                  </a:path>
                </a:pathLst>
              </a:custGeom>
              <a:solidFill>
                <a:srgbClr val="006F54"/>
              </a:solidFill>
              <a:ln w="0">
                <a:solidFill>
                  <a:srgbClr val="006F5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14" name="Freeform 7178"/>
              <p:cNvSpPr>
                <a:spLocks/>
              </p:cNvSpPr>
              <p:nvPr/>
            </p:nvSpPr>
            <p:spPr bwMode="auto">
              <a:xfrm>
                <a:off x="4066" y="1484"/>
                <a:ext cx="60" cy="20"/>
              </a:xfrm>
              <a:custGeom>
                <a:avLst/>
                <a:gdLst/>
                <a:ahLst/>
                <a:cxnLst>
                  <a:cxn ang="0">
                    <a:pos x="60" y="8"/>
                  </a:cxn>
                  <a:cxn ang="0">
                    <a:pos x="34" y="0"/>
                  </a:cxn>
                  <a:cxn ang="0">
                    <a:pos x="0" y="12"/>
                  </a:cxn>
                  <a:cxn ang="0">
                    <a:pos x="26" y="20"/>
                  </a:cxn>
                  <a:cxn ang="0">
                    <a:pos x="60" y="8"/>
                  </a:cxn>
                </a:cxnLst>
                <a:rect l="0" t="0" r="r" b="b"/>
                <a:pathLst>
                  <a:path w="60" h="20">
                    <a:moveTo>
                      <a:pt x="60" y="8"/>
                    </a:moveTo>
                    <a:lnTo>
                      <a:pt x="34" y="0"/>
                    </a:lnTo>
                    <a:lnTo>
                      <a:pt x="0" y="12"/>
                    </a:lnTo>
                    <a:lnTo>
                      <a:pt x="26" y="20"/>
                    </a:lnTo>
                    <a:lnTo>
                      <a:pt x="60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15" name="Freeform 7179"/>
              <p:cNvSpPr>
                <a:spLocks/>
              </p:cNvSpPr>
              <p:nvPr/>
            </p:nvSpPr>
            <p:spPr bwMode="auto">
              <a:xfrm>
                <a:off x="4030" y="1496"/>
                <a:ext cx="62" cy="20"/>
              </a:xfrm>
              <a:custGeom>
                <a:avLst/>
                <a:gdLst/>
                <a:ahLst/>
                <a:cxnLst>
                  <a:cxn ang="0">
                    <a:pos x="62" y="8"/>
                  </a:cxn>
                  <a:cxn ang="0">
                    <a:pos x="36" y="0"/>
                  </a:cxn>
                  <a:cxn ang="0">
                    <a:pos x="0" y="10"/>
                  </a:cxn>
                  <a:cxn ang="0">
                    <a:pos x="26" y="20"/>
                  </a:cxn>
                  <a:cxn ang="0">
                    <a:pos x="62" y="8"/>
                  </a:cxn>
                </a:cxnLst>
                <a:rect l="0" t="0" r="r" b="b"/>
                <a:pathLst>
                  <a:path w="62" h="20">
                    <a:moveTo>
                      <a:pt x="62" y="8"/>
                    </a:moveTo>
                    <a:lnTo>
                      <a:pt x="36" y="0"/>
                    </a:lnTo>
                    <a:lnTo>
                      <a:pt x="0" y="10"/>
                    </a:lnTo>
                    <a:lnTo>
                      <a:pt x="26" y="20"/>
                    </a:lnTo>
                    <a:lnTo>
                      <a:pt x="62" y="8"/>
                    </a:lnTo>
                    <a:close/>
                  </a:path>
                </a:pathLst>
              </a:custGeom>
              <a:solidFill>
                <a:srgbClr val="007547"/>
              </a:solidFill>
              <a:ln w="0">
                <a:solidFill>
                  <a:srgbClr val="00754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16" name="Freeform 7180"/>
              <p:cNvSpPr>
                <a:spLocks/>
              </p:cNvSpPr>
              <p:nvPr/>
            </p:nvSpPr>
            <p:spPr bwMode="auto">
              <a:xfrm>
                <a:off x="4030" y="1496"/>
                <a:ext cx="62" cy="20"/>
              </a:xfrm>
              <a:custGeom>
                <a:avLst/>
                <a:gdLst/>
                <a:ahLst/>
                <a:cxnLst>
                  <a:cxn ang="0">
                    <a:pos x="62" y="8"/>
                  </a:cxn>
                  <a:cxn ang="0">
                    <a:pos x="36" y="0"/>
                  </a:cxn>
                  <a:cxn ang="0">
                    <a:pos x="0" y="10"/>
                  </a:cxn>
                  <a:cxn ang="0">
                    <a:pos x="26" y="20"/>
                  </a:cxn>
                  <a:cxn ang="0">
                    <a:pos x="62" y="8"/>
                  </a:cxn>
                </a:cxnLst>
                <a:rect l="0" t="0" r="r" b="b"/>
                <a:pathLst>
                  <a:path w="62" h="20">
                    <a:moveTo>
                      <a:pt x="62" y="8"/>
                    </a:moveTo>
                    <a:lnTo>
                      <a:pt x="36" y="0"/>
                    </a:lnTo>
                    <a:lnTo>
                      <a:pt x="0" y="10"/>
                    </a:lnTo>
                    <a:lnTo>
                      <a:pt x="26" y="20"/>
                    </a:lnTo>
                    <a:lnTo>
                      <a:pt x="62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17" name="Freeform 7181"/>
              <p:cNvSpPr>
                <a:spLocks/>
              </p:cNvSpPr>
              <p:nvPr/>
            </p:nvSpPr>
            <p:spPr bwMode="auto">
              <a:xfrm>
                <a:off x="3994" y="1506"/>
                <a:ext cx="62" cy="16"/>
              </a:xfrm>
              <a:custGeom>
                <a:avLst/>
                <a:gdLst/>
                <a:ahLst/>
                <a:cxnLst>
                  <a:cxn ang="0">
                    <a:pos x="62" y="10"/>
                  </a:cxn>
                  <a:cxn ang="0">
                    <a:pos x="36" y="0"/>
                  </a:cxn>
                  <a:cxn ang="0">
                    <a:pos x="0" y="8"/>
                  </a:cxn>
                  <a:cxn ang="0">
                    <a:pos x="26" y="16"/>
                  </a:cxn>
                  <a:cxn ang="0">
                    <a:pos x="62" y="10"/>
                  </a:cxn>
                </a:cxnLst>
                <a:rect l="0" t="0" r="r" b="b"/>
                <a:pathLst>
                  <a:path w="62" h="16">
                    <a:moveTo>
                      <a:pt x="62" y="10"/>
                    </a:moveTo>
                    <a:lnTo>
                      <a:pt x="36" y="0"/>
                    </a:lnTo>
                    <a:lnTo>
                      <a:pt x="0" y="8"/>
                    </a:lnTo>
                    <a:lnTo>
                      <a:pt x="26" y="16"/>
                    </a:lnTo>
                    <a:lnTo>
                      <a:pt x="62" y="10"/>
                    </a:lnTo>
                    <a:close/>
                  </a:path>
                </a:pathLst>
              </a:custGeom>
              <a:solidFill>
                <a:srgbClr val="007C33"/>
              </a:solidFill>
              <a:ln w="0">
                <a:solidFill>
                  <a:srgbClr val="007C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18" name="Freeform 7182"/>
              <p:cNvSpPr>
                <a:spLocks/>
              </p:cNvSpPr>
              <p:nvPr/>
            </p:nvSpPr>
            <p:spPr bwMode="auto">
              <a:xfrm>
                <a:off x="3994" y="1506"/>
                <a:ext cx="62" cy="16"/>
              </a:xfrm>
              <a:custGeom>
                <a:avLst/>
                <a:gdLst/>
                <a:ahLst/>
                <a:cxnLst>
                  <a:cxn ang="0">
                    <a:pos x="62" y="10"/>
                  </a:cxn>
                  <a:cxn ang="0">
                    <a:pos x="36" y="0"/>
                  </a:cxn>
                  <a:cxn ang="0">
                    <a:pos x="0" y="8"/>
                  </a:cxn>
                  <a:cxn ang="0">
                    <a:pos x="26" y="16"/>
                  </a:cxn>
                  <a:cxn ang="0">
                    <a:pos x="62" y="10"/>
                  </a:cxn>
                </a:cxnLst>
                <a:rect l="0" t="0" r="r" b="b"/>
                <a:pathLst>
                  <a:path w="62" h="16">
                    <a:moveTo>
                      <a:pt x="62" y="10"/>
                    </a:moveTo>
                    <a:lnTo>
                      <a:pt x="36" y="0"/>
                    </a:lnTo>
                    <a:lnTo>
                      <a:pt x="0" y="8"/>
                    </a:lnTo>
                    <a:lnTo>
                      <a:pt x="26" y="16"/>
                    </a:lnTo>
                    <a:lnTo>
                      <a:pt x="62" y="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19" name="Freeform 7183"/>
              <p:cNvSpPr>
                <a:spLocks/>
              </p:cNvSpPr>
              <p:nvPr/>
            </p:nvSpPr>
            <p:spPr bwMode="auto">
              <a:xfrm>
                <a:off x="3958" y="1514"/>
                <a:ext cx="62" cy="12"/>
              </a:xfrm>
              <a:custGeom>
                <a:avLst/>
                <a:gdLst/>
                <a:ahLst/>
                <a:cxnLst>
                  <a:cxn ang="0">
                    <a:pos x="62" y="8"/>
                  </a:cxn>
                  <a:cxn ang="0">
                    <a:pos x="36" y="0"/>
                  </a:cxn>
                  <a:cxn ang="0">
                    <a:pos x="0" y="2"/>
                  </a:cxn>
                  <a:cxn ang="0">
                    <a:pos x="26" y="12"/>
                  </a:cxn>
                  <a:cxn ang="0">
                    <a:pos x="62" y="8"/>
                  </a:cxn>
                </a:cxnLst>
                <a:rect l="0" t="0" r="r" b="b"/>
                <a:pathLst>
                  <a:path w="62" h="12">
                    <a:moveTo>
                      <a:pt x="62" y="8"/>
                    </a:moveTo>
                    <a:lnTo>
                      <a:pt x="36" y="0"/>
                    </a:lnTo>
                    <a:lnTo>
                      <a:pt x="0" y="2"/>
                    </a:lnTo>
                    <a:lnTo>
                      <a:pt x="26" y="12"/>
                    </a:lnTo>
                    <a:lnTo>
                      <a:pt x="62" y="8"/>
                    </a:lnTo>
                    <a:close/>
                  </a:path>
                </a:pathLst>
              </a:custGeom>
              <a:solidFill>
                <a:srgbClr val="008115"/>
              </a:solidFill>
              <a:ln w="0">
                <a:solidFill>
                  <a:srgbClr val="00811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20" name="Freeform 7184"/>
              <p:cNvSpPr>
                <a:spLocks/>
              </p:cNvSpPr>
              <p:nvPr/>
            </p:nvSpPr>
            <p:spPr bwMode="auto">
              <a:xfrm>
                <a:off x="3958" y="1514"/>
                <a:ext cx="62" cy="12"/>
              </a:xfrm>
              <a:custGeom>
                <a:avLst/>
                <a:gdLst/>
                <a:ahLst/>
                <a:cxnLst>
                  <a:cxn ang="0">
                    <a:pos x="62" y="8"/>
                  </a:cxn>
                  <a:cxn ang="0">
                    <a:pos x="36" y="0"/>
                  </a:cxn>
                  <a:cxn ang="0">
                    <a:pos x="0" y="2"/>
                  </a:cxn>
                  <a:cxn ang="0">
                    <a:pos x="26" y="12"/>
                  </a:cxn>
                  <a:cxn ang="0">
                    <a:pos x="62" y="8"/>
                  </a:cxn>
                </a:cxnLst>
                <a:rect l="0" t="0" r="r" b="b"/>
                <a:pathLst>
                  <a:path w="62" h="12">
                    <a:moveTo>
                      <a:pt x="62" y="8"/>
                    </a:moveTo>
                    <a:lnTo>
                      <a:pt x="36" y="0"/>
                    </a:lnTo>
                    <a:lnTo>
                      <a:pt x="0" y="2"/>
                    </a:lnTo>
                    <a:lnTo>
                      <a:pt x="26" y="12"/>
                    </a:lnTo>
                    <a:lnTo>
                      <a:pt x="62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21" name="Freeform 7185"/>
              <p:cNvSpPr>
                <a:spLocks/>
              </p:cNvSpPr>
              <p:nvPr/>
            </p:nvSpPr>
            <p:spPr bwMode="auto">
              <a:xfrm>
                <a:off x="3920" y="1516"/>
                <a:ext cx="64" cy="10"/>
              </a:xfrm>
              <a:custGeom>
                <a:avLst/>
                <a:gdLst/>
                <a:ahLst/>
                <a:cxnLst>
                  <a:cxn ang="0">
                    <a:pos x="64" y="10"/>
                  </a:cxn>
                  <a:cxn ang="0">
                    <a:pos x="38" y="0"/>
                  </a:cxn>
                  <a:cxn ang="0">
                    <a:pos x="0" y="2"/>
                  </a:cxn>
                  <a:cxn ang="0">
                    <a:pos x="26" y="10"/>
                  </a:cxn>
                  <a:cxn ang="0">
                    <a:pos x="64" y="10"/>
                  </a:cxn>
                </a:cxnLst>
                <a:rect l="0" t="0" r="r" b="b"/>
                <a:pathLst>
                  <a:path w="64" h="10">
                    <a:moveTo>
                      <a:pt x="64" y="10"/>
                    </a:moveTo>
                    <a:lnTo>
                      <a:pt x="38" y="0"/>
                    </a:lnTo>
                    <a:lnTo>
                      <a:pt x="0" y="2"/>
                    </a:lnTo>
                    <a:lnTo>
                      <a:pt x="26" y="10"/>
                    </a:lnTo>
                    <a:lnTo>
                      <a:pt x="64" y="10"/>
                    </a:lnTo>
                    <a:close/>
                  </a:path>
                </a:pathLst>
              </a:custGeom>
              <a:solidFill>
                <a:srgbClr val="008100"/>
              </a:solidFill>
              <a:ln w="0">
                <a:solidFill>
                  <a:srgbClr val="0081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22" name="Freeform 7186"/>
              <p:cNvSpPr>
                <a:spLocks/>
              </p:cNvSpPr>
              <p:nvPr/>
            </p:nvSpPr>
            <p:spPr bwMode="auto">
              <a:xfrm>
                <a:off x="3920" y="1516"/>
                <a:ext cx="64" cy="10"/>
              </a:xfrm>
              <a:custGeom>
                <a:avLst/>
                <a:gdLst/>
                <a:ahLst/>
                <a:cxnLst>
                  <a:cxn ang="0">
                    <a:pos x="64" y="10"/>
                  </a:cxn>
                  <a:cxn ang="0">
                    <a:pos x="38" y="0"/>
                  </a:cxn>
                  <a:cxn ang="0">
                    <a:pos x="0" y="2"/>
                  </a:cxn>
                  <a:cxn ang="0">
                    <a:pos x="26" y="10"/>
                  </a:cxn>
                  <a:cxn ang="0">
                    <a:pos x="64" y="10"/>
                  </a:cxn>
                </a:cxnLst>
                <a:rect l="0" t="0" r="r" b="b"/>
                <a:pathLst>
                  <a:path w="64" h="10">
                    <a:moveTo>
                      <a:pt x="64" y="10"/>
                    </a:moveTo>
                    <a:lnTo>
                      <a:pt x="38" y="0"/>
                    </a:lnTo>
                    <a:lnTo>
                      <a:pt x="0" y="2"/>
                    </a:lnTo>
                    <a:lnTo>
                      <a:pt x="26" y="10"/>
                    </a:lnTo>
                    <a:lnTo>
                      <a:pt x="64" y="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23" name="Freeform 7187"/>
              <p:cNvSpPr>
                <a:spLocks/>
              </p:cNvSpPr>
              <p:nvPr/>
            </p:nvSpPr>
            <p:spPr bwMode="auto">
              <a:xfrm>
                <a:off x="3882" y="1516"/>
                <a:ext cx="64" cy="10"/>
              </a:xfrm>
              <a:custGeom>
                <a:avLst/>
                <a:gdLst/>
                <a:ahLst/>
                <a:cxnLst>
                  <a:cxn ang="0">
                    <a:pos x="64" y="10"/>
                  </a:cxn>
                  <a:cxn ang="0">
                    <a:pos x="38" y="2"/>
                  </a:cxn>
                  <a:cxn ang="0">
                    <a:pos x="0" y="0"/>
                  </a:cxn>
                  <a:cxn ang="0">
                    <a:pos x="26" y="8"/>
                  </a:cxn>
                  <a:cxn ang="0">
                    <a:pos x="64" y="10"/>
                  </a:cxn>
                </a:cxnLst>
                <a:rect l="0" t="0" r="r" b="b"/>
                <a:pathLst>
                  <a:path w="64" h="10">
                    <a:moveTo>
                      <a:pt x="64" y="10"/>
                    </a:moveTo>
                    <a:lnTo>
                      <a:pt x="38" y="2"/>
                    </a:lnTo>
                    <a:lnTo>
                      <a:pt x="0" y="0"/>
                    </a:lnTo>
                    <a:lnTo>
                      <a:pt x="26" y="8"/>
                    </a:lnTo>
                    <a:lnTo>
                      <a:pt x="64" y="10"/>
                    </a:lnTo>
                    <a:close/>
                  </a:path>
                </a:pathLst>
              </a:custGeom>
              <a:solidFill>
                <a:srgbClr val="007C00"/>
              </a:solidFill>
              <a:ln w="0">
                <a:solidFill>
                  <a:srgbClr val="007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24" name="Freeform 7188"/>
              <p:cNvSpPr>
                <a:spLocks/>
              </p:cNvSpPr>
              <p:nvPr/>
            </p:nvSpPr>
            <p:spPr bwMode="auto">
              <a:xfrm>
                <a:off x="3882" y="1516"/>
                <a:ext cx="64" cy="10"/>
              </a:xfrm>
              <a:custGeom>
                <a:avLst/>
                <a:gdLst/>
                <a:ahLst/>
                <a:cxnLst>
                  <a:cxn ang="0">
                    <a:pos x="64" y="10"/>
                  </a:cxn>
                  <a:cxn ang="0">
                    <a:pos x="38" y="2"/>
                  </a:cxn>
                  <a:cxn ang="0">
                    <a:pos x="0" y="0"/>
                  </a:cxn>
                  <a:cxn ang="0">
                    <a:pos x="26" y="8"/>
                  </a:cxn>
                  <a:cxn ang="0">
                    <a:pos x="64" y="10"/>
                  </a:cxn>
                </a:cxnLst>
                <a:rect l="0" t="0" r="r" b="b"/>
                <a:pathLst>
                  <a:path w="64" h="10">
                    <a:moveTo>
                      <a:pt x="64" y="10"/>
                    </a:moveTo>
                    <a:lnTo>
                      <a:pt x="38" y="2"/>
                    </a:lnTo>
                    <a:lnTo>
                      <a:pt x="0" y="0"/>
                    </a:lnTo>
                    <a:lnTo>
                      <a:pt x="26" y="8"/>
                    </a:lnTo>
                    <a:lnTo>
                      <a:pt x="64" y="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25" name="Freeform 7189"/>
              <p:cNvSpPr>
                <a:spLocks/>
              </p:cNvSpPr>
              <p:nvPr/>
            </p:nvSpPr>
            <p:spPr bwMode="auto">
              <a:xfrm>
                <a:off x="3842" y="1516"/>
                <a:ext cx="66" cy="10"/>
              </a:xfrm>
              <a:custGeom>
                <a:avLst/>
                <a:gdLst/>
                <a:ahLst/>
                <a:cxnLst>
                  <a:cxn ang="0">
                    <a:pos x="66" y="8"/>
                  </a:cxn>
                  <a:cxn ang="0">
                    <a:pos x="40" y="0"/>
                  </a:cxn>
                  <a:cxn ang="0">
                    <a:pos x="0" y="2"/>
                  </a:cxn>
                  <a:cxn ang="0">
                    <a:pos x="26" y="10"/>
                  </a:cxn>
                  <a:cxn ang="0">
                    <a:pos x="66" y="8"/>
                  </a:cxn>
                </a:cxnLst>
                <a:rect l="0" t="0" r="r" b="b"/>
                <a:pathLst>
                  <a:path w="66" h="10">
                    <a:moveTo>
                      <a:pt x="66" y="8"/>
                    </a:moveTo>
                    <a:lnTo>
                      <a:pt x="40" y="0"/>
                    </a:lnTo>
                    <a:lnTo>
                      <a:pt x="0" y="2"/>
                    </a:lnTo>
                    <a:lnTo>
                      <a:pt x="26" y="10"/>
                    </a:lnTo>
                    <a:lnTo>
                      <a:pt x="66" y="8"/>
                    </a:lnTo>
                    <a:close/>
                  </a:path>
                </a:pathLst>
              </a:custGeom>
              <a:solidFill>
                <a:srgbClr val="007600"/>
              </a:solidFill>
              <a:ln w="0">
                <a:solidFill>
                  <a:srgbClr val="0076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26" name="Freeform 7190"/>
              <p:cNvSpPr>
                <a:spLocks/>
              </p:cNvSpPr>
              <p:nvPr/>
            </p:nvSpPr>
            <p:spPr bwMode="auto">
              <a:xfrm>
                <a:off x="3842" y="1516"/>
                <a:ext cx="66" cy="10"/>
              </a:xfrm>
              <a:custGeom>
                <a:avLst/>
                <a:gdLst/>
                <a:ahLst/>
                <a:cxnLst>
                  <a:cxn ang="0">
                    <a:pos x="66" y="8"/>
                  </a:cxn>
                  <a:cxn ang="0">
                    <a:pos x="40" y="0"/>
                  </a:cxn>
                  <a:cxn ang="0">
                    <a:pos x="0" y="2"/>
                  </a:cxn>
                  <a:cxn ang="0">
                    <a:pos x="26" y="10"/>
                  </a:cxn>
                  <a:cxn ang="0">
                    <a:pos x="66" y="8"/>
                  </a:cxn>
                </a:cxnLst>
                <a:rect l="0" t="0" r="r" b="b"/>
                <a:pathLst>
                  <a:path w="66" h="10">
                    <a:moveTo>
                      <a:pt x="66" y="8"/>
                    </a:moveTo>
                    <a:lnTo>
                      <a:pt x="40" y="0"/>
                    </a:lnTo>
                    <a:lnTo>
                      <a:pt x="0" y="2"/>
                    </a:lnTo>
                    <a:lnTo>
                      <a:pt x="26" y="10"/>
                    </a:lnTo>
                    <a:lnTo>
                      <a:pt x="66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27" name="Freeform 7191"/>
              <p:cNvSpPr>
                <a:spLocks/>
              </p:cNvSpPr>
              <p:nvPr/>
            </p:nvSpPr>
            <p:spPr bwMode="auto">
              <a:xfrm>
                <a:off x="3802" y="1518"/>
                <a:ext cx="66" cy="14"/>
              </a:xfrm>
              <a:custGeom>
                <a:avLst/>
                <a:gdLst/>
                <a:ahLst/>
                <a:cxnLst>
                  <a:cxn ang="0">
                    <a:pos x="66" y="8"/>
                  </a:cxn>
                  <a:cxn ang="0">
                    <a:pos x="40" y="0"/>
                  </a:cxn>
                  <a:cxn ang="0">
                    <a:pos x="0" y="8"/>
                  </a:cxn>
                  <a:cxn ang="0">
                    <a:pos x="26" y="14"/>
                  </a:cxn>
                  <a:cxn ang="0">
                    <a:pos x="66" y="8"/>
                  </a:cxn>
                </a:cxnLst>
                <a:rect l="0" t="0" r="r" b="b"/>
                <a:pathLst>
                  <a:path w="66" h="14">
                    <a:moveTo>
                      <a:pt x="66" y="8"/>
                    </a:moveTo>
                    <a:lnTo>
                      <a:pt x="40" y="0"/>
                    </a:lnTo>
                    <a:lnTo>
                      <a:pt x="0" y="8"/>
                    </a:lnTo>
                    <a:lnTo>
                      <a:pt x="26" y="14"/>
                    </a:lnTo>
                    <a:lnTo>
                      <a:pt x="66" y="8"/>
                    </a:lnTo>
                    <a:close/>
                  </a:path>
                </a:pathLst>
              </a:custGeom>
              <a:solidFill>
                <a:srgbClr val="006F23"/>
              </a:solidFill>
              <a:ln w="0">
                <a:solidFill>
                  <a:srgbClr val="006F2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28" name="Freeform 7192"/>
              <p:cNvSpPr>
                <a:spLocks/>
              </p:cNvSpPr>
              <p:nvPr/>
            </p:nvSpPr>
            <p:spPr bwMode="auto">
              <a:xfrm>
                <a:off x="3802" y="1518"/>
                <a:ext cx="66" cy="14"/>
              </a:xfrm>
              <a:custGeom>
                <a:avLst/>
                <a:gdLst/>
                <a:ahLst/>
                <a:cxnLst>
                  <a:cxn ang="0">
                    <a:pos x="66" y="8"/>
                  </a:cxn>
                  <a:cxn ang="0">
                    <a:pos x="40" y="0"/>
                  </a:cxn>
                  <a:cxn ang="0">
                    <a:pos x="0" y="8"/>
                  </a:cxn>
                  <a:cxn ang="0">
                    <a:pos x="26" y="14"/>
                  </a:cxn>
                  <a:cxn ang="0">
                    <a:pos x="66" y="8"/>
                  </a:cxn>
                </a:cxnLst>
                <a:rect l="0" t="0" r="r" b="b"/>
                <a:pathLst>
                  <a:path w="66" h="14">
                    <a:moveTo>
                      <a:pt x="66" y="8"/>
                    </a:moveTo>
                    <a:lnTo>
                      <a:pt x="40" y="0"/>
                    </a:lnTo>
                    <a:lnTo>
                      <a:pt x="0" y="8"/>
                    </a:lnTo>
                    <a:lnTo>
                      <a:pt x="26" y="14"/>
                    </a:lnTo>
                    <a:lnTo>
                      <a:pt x="66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29" name="Freeform 7193"/>
              <p:cNvSpPr>
                <a:spLocks/>
              </p:cNvSpPr>
              <p:nvPr/>
            </p:nvSpPr>
            <p:spPr bwMode="auto">
              <a:xfrm>
                <a:off x="4812" y="1336"/>
                <a:ext cx="50" cy="10"/>
              </a:xfrm>
              <a:custGeom>
                <a:avLst/>
                <a:gdLst/>
                <a:ahLst/>
                <a:cxnLst>
                  <a:cxn ang="0">
                    <a:pos x="50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28" y="10"/>
                  </a:cxn>
                  <a:cxn ang="0">
                    <a:pos x="50" y="6"/>
                  </a:cxn>
                </a:cxnLst>
                <a:rect l="0" t="0" r="r" b="b"/>
                <a:pathLst>
                  <a:path w="50" h="10">
                    <a:moveTo>
                      <a:pt x="50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28" y="10"/>
                    </a:lnTo>
                    <a:lnTo>
                      <a:pt x="50" y="6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30" name="Freeform 7194"/>
              <p:cNvSpPr>
                <a:spLocks/>
              </p:cNvSpPr>
              <p:nvPr/>
            </p:nvSpPr>
            <p:spPr bwMode="auto">
              <a:xfrm>
                <a:off x="4812" y="1336"/>
                <a:ext cx="50" cy="10"/>
              </a:xfrm>
              <a:custGeom>
                <a:avLst/>
                <a:gdLst/>
                <a:ahLst/>
                <a:cxnLst>
                  <a:cxn ang="0">
                    <a:pos x="50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28" y="10"/>
                  </a:cxn>
                  <a:cxn ang="0">
                    <a:pos x="50" y="6"/>
                  </a:cxn>
                </a:cxnLst>
                <a:rect l="0" t="0" r="r" b="b"/>
                <a:pathLst>
                  <a:path w="50" h="10">
                    <a:moveTo>
                      <a:pt x="50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28" y="10"/>
                    </a:lnTo>
                    <a:lnTo>
                      <a:pt x="50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31" name="Freeform 7195"/>
              <p:cNvSpPr>
                <a:spLocks/>
              </p:cNvSpPr>
              <p:nvPr/>
            </p:nvSpPr>
            <p:spPr bwMode="auto">
              <a:xfrm>
                <a:off x="4790" y="1342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32" name="Freeform 7196"/>
              <p:cNvSpPr>
                <a:spLocks/>
              </p:cNvSpPr>
              <p:nvPr/>
            </p:nvSpPr>
            <p:spPr bwMode="auto">
              <a:xfrm>
                <a:off x="4790" y="1342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33" name="Freeform 7197"/>
              <p:cNvSpPr>
                <a:spLocks/>
              </p:cNvSpPr>
              <p:nvPr/>
            </p:nvSpPr>
            <p:spPr bwMode="auto">
              <a:xfrm>
                <a:off x="4768" y="1346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006E27"/>
              </a:solidFill>
              <a:ln w="0">
                <a:solidFill>
                  <a:srgbClr val="006E2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34" name="Freeform 7198"/>
              <p:cNvSpPr>
                <a:spLocks/>
              </p:cNvSpPr>
              <p:nvPr/>
            </p:nvSpPr>
            <p:spPr bwMode="auto">
              <a:xfrm>
                <a:off x="4768" y="1346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35" name="Freeform 7199"/>
              <p:cNvSpPr>
                <a:spLocks/>
              </p:cNvSpPr>
              <p:nvPr/>
            </p:nvSpPr>
            <p:spPr bwMode="auto">
              <a:xfrm>
                <a:off x="4744" y="1350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006E26"/>
              </a:solidFill>
              <a:ln w="0">
                <a:solidFill>
                  <a:srgbClr val="006E2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36" name="Freeform 7200"/>
              <p:cNvSpPr>
                <a:spLocks/>
              </p:cNvSpPr>
              <p:nvPr/>
            </p:nvSpPr>
            <p:spPr bwMode="auto">
              <a:xfrm>
                <a:off x="4744" y="1350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37" name="Freeform 7201"/>
              <p:cNvSpPr>
                <a:spLocks/>
              </p:cNvSpPr>
              <p:nvPr/>
            </p:nvSpPr>
            <p:spPr bwMode="auto">
              <a:xfrm>
                <a:off x="4722" y="1354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006D24"/>
              </a:solidFill>
              <a:ln w="0">
                <a:solidFill>
                  <a:srgbClr val="006D2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38" name="Freeform 7202"/>
              <p:cNvSpPr>
                <a:spLocks/>
              </p:cNvSpPr>
              <p:nvPr/>
            </p:nvSpPr>
            <p:spPr bwMode="auto">
              <a:xfrm>
                <a:off x="4722" y="1354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39" name="Freeform 7203"/>
              <p:cNvSpPr>
                <a:spLocks/>
              </p:cNvSpPr>
              <p:nvPr/>
            </p:nvSpPr>
            <p:spPr bwMode="auto">
              <a:xfrm>
                <a:off x="4698" y="1358"/>
                <a:ext cx="50" cy="10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6" y="10"/>
                  </a:cxn>
                  <a:cxn ang="0">
                    <a:pos x="50" y="4"/>
                  </a:cxn>
                </a:cxnLst>
                <a:rect l="0" t="0" r="r" b="b"/>
                <a:pathLst>
                  <a:path w="50" h="10">
                    <a:moveTo>
                      <a:pt x="50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6" y="10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006D20"/>
              </a:solidFill>
              <a:ln w="0">
                <a:solidFill>
                  <a:srgbClr val="006D2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40" name="Freeform 7204"/>
              <p:cNvSpPr>
                <a:spLocks/>
              </p:cNvSpPr>
              <p:nvPr/>
            </p:nvSpPr>
            <p:spPr bwMode="auto">
              <a:xfrm>
                <a:off x="4698" y="1358"/>
                <a:ext cx="50" cy="10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6" y="10"/>
                  </a:cxn>
                  <a:cxn ang="0">
                    <a:pos x="50" y="4"/>
                  </a:cxn>
                </a:cxnLst>
                <a:rect l="0" t="0" r="r" b="b"/>
                <a:pathLst>
                  <a:path w="50" h="10">
                    <a:moveTo>
                      <a:pt x="50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6" y="10"/>
                    </a:lnTo>
                    <a:lnTo>
                      <a:pt x="5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41" name="Freeform 7205"/>
              <p:cNvSpPr>
                <a:spLocks/>
              </p:cNvSpPr>
              <p:nvPr/>
            </p:nvSpPr>
            <p:spPr bwMode="auto">
              <a:xfrm>
                <a:off x="4674" y="1362"/>
                <a:ext cx="50" cy="8"/>
              </a:xfrm>
              <a:custGeom>
                <a:avLst/>
                <a:gdLst/>
                <a:ahLst/>
                <a:cxnLst>
                  <a:cxn ang="0">
                    <a:pos x="50" y="6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0" y="6"/>
                  </a:cxn>
                </a:cxnLst>
                <a:rect l="0" t="0" r="r" b="b"/>
                <a:pathLst>
                  <a:path w="50" h="8">
                    <a:moveTo>
                      <a:pt x="50" y="6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0" y="6"/>
                    </a:lnTo>
                    <a:close/>
                  </a:path>
                </a:pathLst>
              </a:custGeom>
              <a:solidFill>
                <a:srgbClr val="006C1D"/>
              </a:solidFill>
              <a:ln w="0">
                <a:solidFill>
                  <a:srgbClr val="006C1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42" name="Freeform 7206"/>
              <p:cNvSpPr>
                <a:spLocks/>
              </p:cNvSpPr>
              <p:nvPr/>
            </p:nvSpPr>
            <p:spPr bwMode="auto">
              <a:xfrm>
                <a:off x="4674" y="1362"/>
                <a:ext cx="50" cy="8"/>
              </a:xfrm>
              <a:custGeom>
                <a:avLst/>
                <a:gdLst/>
                <a:ahLst/>
                <a:cxnLst>
                  <a:cxn ang="0">
                    <a:pos x="50" y="6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0" y="6"/>
                  </a:cxn>
                </a:cxnLst>
                <a:rect l="0" t="0" r="r" b="b"/>
                <a:pathLst>
                  <a:path w="50" h="8">
                    <a:moveTo>
                      <a:pt x="50" y="6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0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43" name="Freeform 7207"/>
              <p:cNvSpPr>
                <a:spLocks/>
              </p:cNvSpPr>
              <p:nvPr/>
            </p:nvSpPr>
            <p:spPr bwMode="auto">
              <a:xfrm>
                <a:off x="4648" y="1366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C18"/>
              </a:solidFill>
              <a:ln w="0">
                <a:solidFill>
                  <a:srgbClr val="006C1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44" name="Freeform 7208"/>
              <p:cNvSpPr>
                <a:spLocks/>
              </p:cNvSpPr>
              <p:nvPr/>
            </p:nvSpPr>
            <p:spPr bwMode="auto">
              <a:xfrm>
                <a:off x="4648" y="1366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45" name="Freeform 7209"/>
              <p:cNvSpPr>
                <a:spLocks/>
              </p:cNvSpPr>
              <p:nvPr/>
            </p:nvSpPr>
            <p:spPr bwMode="auto">
              <a:xfrm>
                <a:off x="4624" y="1370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B14"/>
              </a:solidFill>
              <a:ln w="0">
                <a:solidFill>
                  <a:srgbClr val="006B1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46" name="Freeform 7210"/>
              <p:cNvSpPr>
                <a:spLocks/>
              </p:cNvSpPr>
              <p:nvPr/>
            </p:nvSpPr>
            <p:spPr bwMode="auto">
              <a:xfrm>
                <a:off x="4624" y="1370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47" name="Freeform 7211"/>
              <p:cNvSpPr>
                <a:spLocks/>
              </p:cNvSpPr>
              <p:nvPr/>
            </p:nvSpPr>
            <p:spPr bwMode="auto">
              <a:xfrm>
                <a:off x="4598" y="1374"/>
                <a:ext cx="54" cy="6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28" y="6"/>
                  </a:cxn>
                  <a:cxn ang="0">
                    <a:pos x="54" y="4"/>
                  </a:cxn>
                </a:cxnLst>
                <a:rect l="0" t="0" r="r" b="b"/>
                <a:pathLst>
                  <a:path w="54" h="6">
                    <a:moveTo>
                      <a:pt x="54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28" y="6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910"/>
              </a:solidFill>
              <a:ln w="0">
                <a:solidFill>
                  <a:srgbClr val="00691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48" name="Freeform 7212"/>
              <p:cNvSpPr>
                <a:spLocks/>
              </p:cNvSpPr>
              <p:nvPr/>
            </p:nvSpPr>
            <p:spPr bwMode="auto">
              <a:xfrm>
                <a:off x="4598" y="1374"/>
                <a:ext cx="54" cy="6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28" y="6"/>
                  </a:cxn>
                  <a:cxn ang="0">
                    <a:pos x="54" y="4"/>
                  </a:cxn>
                </a:cxnLst>
                <a:rect l="0" t="0" r="r" b="b"/>
                <a:pathLst>
                  <a:path w="54" h="6">
                    <a:moveTo>
                      <a:pt x="54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28" y="6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49" name="Freeform 7213"/>
              <p:cNvSpPr>
                <a:spLocks/>
              </p:cNvSpPr>
              <p:nvPr/>
            </p:nvSpPr>
            <p:spPr bwMode="auto">
              <a:xfrm>
                <a:off x="4572" y="1376"/>
                <a:ext cx="54" cy="8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28" y="8"/>
                  </a:cxn>
                  <a:cxn ang="0">
                    <a:pos x="54" y="4"/>
                  </a:cxn>
                </a:cxnLst>
                <a:rect l="0" t="0" r="r" b="b"/>
                <a:pathLst>
                  <a:path w="54" h="8">
                    <a:moveTo>
                      <a:pt x="54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28" y="8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80C"/>
              </a:solidFill>
              <a:ln w="0">
                <a:solidFill>
                  <a:srgbClr val="00680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50" name="Freeform 7214"/>
              <p:cNvSpPr>
                <a:spLocks/>
              </p:cNvSpPr>
              <p:nvPr/>
            </p:nvSpPr>
            <p:spPr bwMode="auto">
              <a:xfrm>
                <a:off x="4572" y="1376"/>
                <a:ext cx="54" cy="8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28" y="8"/>
                  </a:cxn>
                  <a:cxn ang="0">
                    <a:pos x="54" y="4"/>
                  </a:cxn>
                </a:cxnLst>
                <a:rect l="0" t="0" r="r" b="b"/>
                <a:pathLst>
                  <a:path w="54" h="8">
                    <a:moveTo>
                      <a:pt x="54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28" y="8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51" name="Freeform 7215"/>
              <p:cNvSpPr>
                <a:spLocks/>
              </p:cNvSpPr>
              <p:nvPr/>
            </p:nvSpPr>
            <p:spPr bwMode="auto">
              <a:xfrm>
                <a:off x="4546" y="1378"/>
                <a:ext cx="54" cy="8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4" y="6"/>
                  </a:cxn>
                </a:cxnLst>
                <a:rect l="0" t="0" r="r" b="b"/>
                <a:pathLst>
                  <a:path w="54" h="8">
                    <a:moveTo>
                      <a:pt x="54" y="6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4" y="6"/>
                    </a:lnTo>
                    <a:close/>
                  </a:path>
                </a:pathLst>
              </a:custGeom>
              <a:solidFill>
                <a:srgbClr val="00660A"/>
              </a:solidFill>
              <a:ln w="0">
                <a:solidFill>
                  <a:srgbClr val="00660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52" name="Freeform 7216"/>
              <p:cNvSpPr>
                <a:spLocks/>
              </p:cNvSpPr>
              <p:nvPr/>
            </p:nvSpPr>
            <p:spPr bwMode="auto">
              <a:xfrm>
                <a:off x="4546" y="1378"/>
                <a:ext cx="54" cy="8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4" y="6"/>
                  </a:cxn>
                </a:cxnLst>
                <a:rect l="0" t="0" r="r" b="b"/>
                <a:pathLst>
                  <a:path w="54" h="8">
                    <a:moveTo>
                      <a:pt x="54" y="6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4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53" name="Freeform 7217"/>
              <p:cNvSpPr>
                <a:spLocks/>
              </p:cNvSpPr>
              <p:nvPr/>
            </p:nvSpPr>
            <p:spPr bwMode="auto">
              <a:xfrm>
                <a:off x="4520" y="1382"/>
                <a:ext cx="54" cy="6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28" y="6"/>
                  </a:cxn>
                  <a:cxn ang="0">
                    <a:pos x="54" y="4"/>
                  </a:cxn>
                </a:cxnLst>
                <a:rect l="0" t="0" r="r" b="b"/>
                <a:pathLst>
                  <a:path w="54" h="6">
                    <a:moveTo>
                      <a:pt x="54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28" y="6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409"/>
              </a:solidFill>
              <a:ln w="0">
                <a:solidFill>
                  <a:srgbClr val="00640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54" name="Freeform 7218"/>
              <p:cNvSpPr>
                <a:spLocks/>
              </p:cNvSpPr>
              <p:nvPr/>
            </p:nvSpPr>
            <p:spPr bwMode="auto">
              <a:xfrm>
                <a:off x="4520" y="1382"/>
                <a:ext cx="54" cy="6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28" y="6"/>
                  </a:cxn>
                  <a:cxn ang="0">
                    <a:pos x="54" y="4"/>
                  </a:cxn>
                </a:cxnLst>
                <a:rect l="0" t="0" r="r" b="b"/>
                <a:pathLst>
                  <a:path w="54" h="6">
                    <a:moveTo>
                      <a:pt x="54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28" y="6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55" name="Freeform 7219"/>
              <p:cNvSpPr>
                <a:spLocks/>
              </p:cNvSpPr>
              <p:nvPr/>
            </p:nvSpPr>
            <p:spPr bwMode="auto">
              <a:xfrm>
                <a:off x="4492" y="1384"/>
                <a:ext cx="56" cy="8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6" y="4"/>
                  </a:cxn>
                </a:cxnLst>
                <a:rect l="0" t="0" r="r" b="b"/>
                <a:pathLst>
                  <a:path w="56" h="8">
                    <a:moveTo>
                      <a:pt x="56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6" y="4"/>
                    </a:lnTo>
                    <a:close/>
                  </a:path>
                </a:pathLst>
              </a:custGeom>
              <a:solidFill>
                <a:srgbClr val="00630A"/>
              </a:solidFill>
              <a:ln w="0">
                <a:solidFill>
                  <a:srgbClr val="00630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56" name="Freeform 7220"/>
              <p:cNvSpPr>
                <a:spLocks/>
              </p:cNvSpPr>
              <p:nvPr/>
            </p:nvSpPr>
            <p:spPr bwMode="auto">
              <a:xfrm>
                <a:off x="4492" y="1384"/>
                <a:ext cx="56" cy="8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6" y="4"/>
                  </a:cxn>
                </a:cxnLst>
                <a:rect l="0" t="0" r="r" b="b"/>
                <a:pathLst>
                  <a:path w="56" h="8">
                    <a:moveTo>
                      <a:pt x="56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57" name="Freeform 7221"/>
              <p:cNvSpPr>
                <a:spLocks/>
              </p:cNvSpPr>
              <p:nvPr/>
            </p:nvSpPr>
            <p:spPr bwMode="auto">
              <a:xfrm>
                <a:off x="4464" y="1388"/>
                <a:ext cx="56" cy="6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8" y="0"/>
                  </a:cxn>
                  <a:cxn ang="0">
                    <a:pos x="0" y="2"/>
                  </a:cxn>
                  <a:cxn ang="0">
                    <a:pos x="28" y="6"/>
                  </a:cxn>
                  <a:cxn ang="0">
                    <a:pos x="56" y="4"/>
                  </a:cxn>
                </a:cxnLst>
                <a:rect l="0" t="0" r="r" b="b"/>
                <a:pathLst>
                  <a:path w="56" h="6">
                    <a:moveTo>
                      <a:pt x="56" y="4"/>
                    </a:moveTo>
                    <a:lnTo>
                      <a:pt x="28" y="0"/>
                    </a:lnTo>
                    <a:lnTo>
                      <a:pt x="0" y="2"/>
                    </a:lnTo>
                    <a:lnTo>
                      <a:pt x="28" y="6"/>
                    </a:lnTo>
                    <a:lnTo>
                      <a:pt x="56" y="4"/>
                    </a:lnTo>
                    <a:close/>
                  </a:path>
                </a:pathLst>
              </a:custGeom>
              <a:solidFill>
                <a:srgbClr val="00610C"/>
              </a:solidFill>
              <a:ln w="0">
                <a:solidFill>
                  <a:srgbClr val="00610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58" name="Freeform 7222"/>
              <p:cNvSpPr>
                <a:spLocks/>
              </p:cNvSpPr>
              <p:nvPr/>
            </p:nvSpPr>
            <p:spPr bwMode="auto">
              <a:xfrm>
                <a:off x="4464" y="1388"/>
                <a:ext cx="56" cy="6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8" y="0"/>
                  </a:cxn>
                  <a:cxn ang="0">
                    <a:pos x="0" y="2"/>
                  </a:cxn>
                  <a:cxn ang="0">
                    <a:pos x="28" y="6"/>
                  </a:cxn>
                  <a:cxn ang="0">
                    <a:pos x="56" y="4"/>
                  </a:cxn>
                </a:cxnLst>
                <a:rect l="0" t="0" r="r" b="b"/>
                <a:pathLst>
                  <a:path w="56" h="6">
                    <a:moveTo>
                      <a:pt x="56" y="4"/>
                    </a:moveTo>
                    <a:lnTo>
                      <a:pt x="28" y="0"/>
                    </a:lnTo>
                    <a:lnTo>
                      <a:pt x="0" y="2"/>
                    </a:lnTo>
                    <a:lnTo>
                      <a:pt x="28" y="6"/>
                    </a:lnTo>
                    <a:lnTo>
                      <a:pt x="5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59" name="Freeform 7223"/>
              <p:cNvSpPr>
                <a:spLocks/>
              </p:cNvSpPr>
              <p:nvPr/>
            </p:nvSpPr>
            <p:spPr bwMode="auto">
              <a:xfrm>
                <a:off x="4436" y="1390"/>
                <a:ext cx="56" cy="8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6" y="4"/>
                  </a:cxn>
                </a:cxnLst>
                <a:rect l="0" t="0" r="r" b="b"/>
                <a:pathLst>
                  <a:path w="56" h="8">
                    <a:moveTo>
                      <a:pt x="56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6" y="4"/>
                    </a:lnTo>
                    <a:close/>
                  </a:path>
                </a:pathLst>
              </a:custGeom>
              <a:solidFill>
                <a:srgbClr val="006011"/>
              </a:solidFill>
              <a:ln w="0">
                <a:solidFill>
                  <a:srgbClr val="00601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60" name="Freeform 7224"/>
              <p:cNvSpPr>
                <a:spLocks/>
              </p:cNvSpPr>
              <p:nvPr/>
            </p:nvSpPr>
            <p:spPr bwMode="auto">
              <a:xfrm>
                <a:off x="4436" y="1390"/>
                <a:ext cx="56" cy="8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6" y="4"/>
                  </a:cxn>
                </a:cxnLst>
                <a:rect l="0" t="0" r="r" b="b"/>
                <a:pathLst>
                  <a:path w="56" h="8">
                    <a:moveTo>
                      <a:pt x="56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61" name="Freeform 7225"/>
              <p:cNvSpPr>
                <a:spLocks/>
              </p:cNvSpPr>
              <p:nvPr/>
            </p:nvSpPr>
            <p:spPr bwMode="auto">
              <a:xfrm>
                <a:off x="4408" y="1394"/>
                <a:ext cx="56" cy="8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8" y="0"/>
                  </a:cxn>
                  <a:cxn ang="0">
                    <a:pos x="0" y="6"/>
                  </a:cxn>
                  <a:cxn ang="0">
                    <a:pos x="28" y="8"/>
                  </a:cxn>
                  <a:cxn ang="0">
                    <a:pos x="56" y="4"/>
                  </a:cxn>
                </a:cxnLst>
                <a:rect l="0" t="0" r="r" b="b"/>
                <a:pathLst>
                  <a:path w="56" h="8">
                    <a:moveTo>
                      <a:pt x="56" y="4"/>
                    </a:moveTo>
                    <a:lnTo>
                      <a:pt x="28" y="0"/>
                    </a:lnTo>
                    <a:lnTo>
                      <a:pt x="0" y="6"/>
                    </a:lnTo>
                    <a:lnTo>
                      <a:pt x="28" y="8"/>
                    </a:lnTo>
                    <a:lnTo>
                      <a:pt x="56" y="4"/>
                    </a:lnTo>
                    <a:close/>
                  </a:path>
                </a:pathLst>
              </a:custGeom>
              <a:solidFill>
                <a:srgbClr val="005F17"/>
              </a:solidFill>
              <a:ln w="0">
                <a:solidFill>
                  <a:srgbClr val="005F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62" name="Freeform 7226"/>
              <p:cNvSpPr>
                <a:spLocks/>
              </p:cNvSpPr>
              <p:nvPr/>
            </p:nvSpPr>
            <p:spPr bwMode="auto">
              <a:xfrm>
                <a:off x="4408" y="1394"/>
                <a:ext cx="56" cy="8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8" y="0"/>
                  </a:cxn>
                  <a:cxn ang="0">
                    <a:pos x="0" y="6"/>
                  </a:cxn>
                  <a:cxn ang="0">
                    <a:pos x="28" y="8"/>
                  </a:cxn>
                  <a:cxn ang="0">
                    <a:pos x="56" y="4"/>
                  </a:cxn>
                </a:cxnLst>
                <a:rect l="0" t="0" r="r" b="b"/>
                <a:pathLst>
                  <a:path w="56" h="8">
                    <a:moveTo>
                      <a:pt x="56" y="4"/>
                    </a:moveTo>
                    <a:lnTo>
                      <a:pt x="28" y="0"/>
                    </a:lnTo>
                    <a:lnTo>
                      <a:pt x="0" y="6"/>
                    </a:lnTo>
                    <a:lnTo>
                      <a:pt x="28" y="8"/>
                    </a:lnTo>
                    <a:lnTo>
                      <a:pt x="5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63" name="Freeform 7227"/>
              <p:cNvSpPr>
                <a:spLocks/>
              </p:cNvSpPr>
              <p:nvPr/>
            </p:nvSpPr>
            <p:spPr bwMode="auto">
              <a:xfrm>
                <a:off x="4378" y="1400"/>
                <a:ext cx="58" cy="8"/>
              </a:xfrm>
              <a:custGeom>
                <a:avLst/>
                <a:gdLst/>
                <a:ahLst/>
                <a:cxnLst>
                  <a:cxn ang="0">
                    <a:pos x="58" y="2"/>
                  </a:cxn>
                  <a:cxn ang="0">
                    <a:pos x="30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8" y="2"/>
                  </a:cxn>
                </a:cxnLst>
                <a:rect l="0" t="0" r="r" b="b"/>
                <a:pathLst>
                  <a:path w="58" h="8">
                    <a:moveTo>
                      <a:pt x="58" y="2"/>
                    </a:moveTo>
                    <a:lnTo>
                      <a:pt x="30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8" y="2"/>
                    </a:lnTo>
                    <a:close/>
                  </a:path>
                </a:pathLst>
              </a:custGeom>
              <a:solidFill>
                <a:srgbClr val="005E1F"/>
              </a:solidFill>
              <a:ln w="0">
                <a:solidFill>
                  <a:srgbClr val="005E1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64" name="Freeform 7228"/>
              <p:cNvSpPr>
                <a:spLocks/>
              </p:cNvSpPr>
              <p:nvPr/>
            </p:nvSpPr>
            <p:spPr bwMode="auto">
              <a:xfrm>
                <a:off x="4378" y="1400"/>
                <a:ext cx="58" cy="8"/>
              </a:xfrm>
              <a:custGeom>
                <a:avLst/>
                <a:gdLst/>
                <a:ahLst/>
                <a:cxnLst>
                  <a:cxn ang="0">
                    <a:pos x="58" y="2"/>
                  </a:cxn>
                  <a:cxn ang="0">
                    <a:pos x="30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8" y="2"/>
                  </a:cxn>
                </a:cxnLst>
                <a:rect l="0" t="0" r="r" b="b"/>
                <a:pathLst>
                  <a:path w="58" h="8">
                    <a:moveTo>
                      <a:pt x="58" y="2"/>
                    </a:moveTo>
                    <a:lnTo>
                      <a:pt x="30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8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65" name="Freeform 7229"/>
              <p:cNvSpPr>
                <a:spLocks/>
              </p:cNvSpPr>
              <p:nvPr/>
            </p:nvSpPr>
            <p:spPr bwMode="auto">
              <a:xfrm>
                <a:off x="4350" y="1404"/>
                <a:ext cx="56" cy="10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8" y="0"/>
                  </a:cxn>
                  <a:cxn ang="0">
                    <a:pos x="0" y="8"/>
                  </a:cxn>
                  <a:cxn ang="0">
                    <a:pos x="26" y="10"/>
                  </a:cxn>
                  <a:cxn ang="0">
                    <a:pos x="56" y="4"/>
                  </a:cxn>
                </a:cxnLst>
                <a:rect l="0" t="0" r="r" b="b"/>
                <a:pathLst>
                  <a:path w="56" h="10">
                    <a:moveTo>
                      <a:pt x="56" y="4"/>
                    </a:moveTo>
                    <a:lnTo>
                      <a:pt x="28" y="0"/>
                    </a:lnTo>
                    <a:lnTo>
                      <a:pt x="0" y="8"/>
                    </a:lnTo>
                    <a:lnTo>
                      <a:pt x="26" y="10"/>
                    </a:lnTo>
                    <a:lnTo>
                      <a:pt x="56" y="4"/>
                    </a:lnTo>
                    <a:close/>
                  </a:path>
                </a:pathLst>
              </a:custGeom>
              <a:solidFill>
                <a:srgbClr val="005E29"/>
              </a:solidFill>
              <a:ln w="0">
                <a:solidFill>
                  <a:srgbClr val="005E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66" name="Freeform 7230"/>
              <p:cNvSpPr>
                <a:spLocks/>
              </p:cNvSpPr>
              <p:nvPr/>
            </p:nvSpPr>
            <p:spPr bwMode="auto">
              <a:xfrm>
                <a:off x="4350" y="1404"/>
                <a:ext cx="56" cy="10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8" y="0"/>
                  </a:cxn>
                  <a:cxn ang="0">
                    <a:pos x="0" y="8"/>
                  </a:cxn>
                  <a:cxn ang="0">
                    <a:pos x="26" y="10"/>
                  </a:cxn>
                  <a:cxn ang="0">
                    <a:pos x="56" y="4"/>
                  </a:cxn>
                </a:cxnLst>
                <a:rect l="0" t="0" r="r" b="b"/>
                <a:pathLst>
                  <a:path w="56" h="10">
                    <a:moveTo>
                      <a:pt x="56" y="4"/>
                    </a:moveTo>
                    <a:lnTo>
                      <a:pt x="28" y="0"/>
                    </a:lnTo>
                    <a:lnTo>
                      <a:pt x="0" y="8"/>
                    </a:lnTo>
                    <a:lnTo>
                      <a:pt x="26" y="10"/>
                    </a:lnTo>
                    <a:lnTo>
                      <a:pt x="5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67" name="Freeform 7231"/>
              <p:cNvSpPr>
                <a:spLocks/>
              </p:cNvSpPr>
              <p:nvPr/>
            </p:nvSpPr>
            <p:spPr bwMode="auto">
              <a:xfrm>
                <a:off x="4318" y="1412"/>
                <a:ext cx="58" cy="12"/>
              </a:xfrm>
              <a:custGeom>
                <a:avLst/>
                <a:gdLst/>
                <a:ahLst/>
                <a:cxnLst>
                  <a:cxn ang="0">
                    <a:pos x="58" y="2"/>
                  </a:cxn>
                  <a:cxn ang="0">
                    <a:pos x="32" y="0"/>
                  </a:cxn>
                  <a:cxn ang="0">
                    <a:pos x="0" y="8"/>
                  </a:cxn>
                  <a:cxn ang="0">
                    <a:pos x="28" y="12"/>
                  </a:cxn>
                  <a:cxn ang="0">
                    <a:pos x="58" y="2"/>
                  </a:cxn>
                </a:cxnLst>
                <a:rect l="0" t="0" r="r" b="b"/>
                <a:pathLst>
                  <a:path w="58" h="12">
                    <a:moveTo>
                      <a:pt x="58" y="2"/>
                    </a:moveTo>
                    <a:lnTo>
                      <a:pt x="32" y="0"/>
                    </a:lnTo>
                    <a:lnTo>
                      <a:pt x="0" y="8"/>
                    </a:lnTo>
                    <a:lnTo>
                      <a:pt x="28" y="12"/>
                    </a:lnTo>
                    <a:lnTo>
                      <a:pt x="58" y="2"/>
                    </a:lnTo>
                    <a:close/>
                  </a:path>
                </a:pathLst>
              </a:custGeom>
              <a:solidFill>
                <a:srgbClr val="005E34"/>
              </a:solidFill>
              <a:ln w="0">
                <a:solidFill>
                  <a:srgbClr val="005E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68" name="Freeform 7232"/>
              <p:cNvSpPr>
                <a:spLocks/>
              </p:cNvSpPr>
              <p:nvPr/>
            </p:nvSpPr>
            <p:spPr bwMode="auto">
              <a:xfrm>
                <a:off x="4318" y="1412"/>
                <a:ext cx="58" cy="12"/>
              </a:xfrm>
              <a:custGeom>
                <a:avLst/>
                <a:gdLst/>
                <a:ahLst/>
                <a:cxnLst>
                  <a:cxn ang="0">
                    <a:pos x="58" y="2"/>
                  </a:cxn>
                  <a:cxn ang="0">
                    <a:pos x="32" y="0"/>
                  </a:cxn>
                  <a:cxn ang="0">
                    <a:pos x="0" y="8"/>
                  </a:cxn>
                  <a:cxn ang="0">
                    <a:pos x="28" y="12"/>
                  </a:cxn>
                  <a:cxn ang="0">
                    <a:pos x="58" y="2"/>
                  </a:cxn>
                </a:cxnLst>
                <a:rect l="0" t="0" r="r" b="b"/>
                <a:pathLst>
                  <a:path w="58" h="12">
                    <a:moveTo>
                      <a:pt x="58" y="2"/>
                    </a:moveTo>
                    <a:lnTo>
                      <a:pt x="32" y="0"/>
                    </a:lnTo>
                    <a:lnTo>
                      <a:pt x="0" y="8"/>
                    </a:lnTo>
                    <a:lnTo>
                      <a:pt x="28" y="12"/>
                    </a:lnTo>
                    <a:lnTo>
                      <a:pt x="58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69" name="Freeform 7233"/>
              <p:cNvSpPr>
                <a:spLocks/>
              </p:cNvSpPr>
              <p:nvPr/>
            </p:nvSpPr>
            <p:spPr bwMode="auto">
              <a:xfrm>
                <a:off x="4288" y="1420"/>
                <a:ext cx="58" cy="12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30" y="0"/>
                  </a:cxn>
                  <a:cxn ang="0">
                    <a:pos x="0" y="8"/>
                  </a:cxn>
                  <a:cxn ang="0">
                    <a:pos x="28" y="12"/>
                  </a:cxn>
                  <a:cxn ang="0">
                    <a:pos x="58" y="4"/>
                  </a:cxn>
                </a:cxnLst>
                <a:rect l="0" t="0" r="r" b="b"/>
                <a:pathLst>
                  <a:path w="58" h="12">
                    <a:moveTo>
                      <a:pt x="58" y="4"/>
                    </a:moveTo>
                    <a:lnTo>
                      <a:pt x="30" y="0"/>
                    </a:lnTo>
                    <a:lnTo>
                      <a:pt x="0" y="8"/>
                    </a:lnTo>
                    <a:lnTo>
                      <a:pt x="28" y="12"/>
                    </a:lnTo>
                    <a:lnTo>
                      <a:pt x="58" y="4"/>
                    </a:lnTo>
                    <a:close/>
                  </a:path>
                </a:pathLst>
              </a:custGeom>
              <a:solidFill>
                <a:srgbClr val="005E3F"/>
              </a:solidFill>
              <a:ln w="0">
                <a:solidFill>
                  <a:srgbClr val="005E3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70" name="Freeform 7234"/>
              <p:cNvSpPr>
                <a:spLocks/>
              </p:cNvSpPr>
              <p:nvPr/>
            </p:nvSpPr>
            <p:spPr bwMode="auto">
              <a:xfrm>
                <a:off x="4288" y="1420"/>
                <a:ext cx="58" cy="12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30" y="0"/>
                  </a:cxn>
                  <a:cxn ang="0">
                    <a:pos x="0" y="8"/>
                  </a:cxn>
                  <a:cxn ang="0">
                    <a:pos x="28" y="12"/>
                  </a:cxn>
                  <a:cxn ang="0">
                    <a:pos x="58" y="4"/>
                  </a:cxn>
                </a:cxnLst>
                <a:rect l="0" t="0" r="r" b="b"/>
                <a:pathLst>
                  <a:path w="58" h="12">
                    <a:moveTo>
                      <a:pt x="58" y="4"/>
                    </a:moveTo>
                    <a:lnTo>
                      <a:pt x="30" y="0"/>
                    </a:lnTo>
                    <a:lnTo>
                      <a:pt x="0" y="8"/>
                    </a:lnTo>
                    <a:lnTo>
                      <a:pt x="28" y="12"/>
                    </a:lnTo>
                    <a:lnTo>
                      <a:pt x="5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71" name="Freeform 7235"/>
              <p:cNvSpPr>
                <a:spLocks/>
              </p:cNvSpPr>
              <p:nvPr/>
            </p:nvSpPr>
            <p:spPr bwMode="auto">
              <a:xfrm>
                <a:off x="4256" y="1428"/>
                <a:ext cx="60" cy="16"/>
              </a:xfrm>
              <a:custGeom>
                <a:avLst/>
                <a:gdLst/>
                <a:ahLst/>
                <a:cxnLst>
                  <a:cxn ang="0">
                    <a:pos x="60" y="4"/>
                  </a:cxn>
                  <a:cxn ang="0">
                    <a:pos x="32" y="0"/>
                  </a:cxn>
                  <a:cxn ang="0">
                    <a:pos x="0" y="12"/>
                  </a:cxn>
                  <a:cxn ang="0">
                    <a:pos x="28" y="16"/>
                  </a:cxn>
                  <a:cxn ang="0">
                    <a:pos x="60" y="4"/>
                  </a:cxn>
                </a:cxnLst>
                <a:rect l="0" t="0" r="r" b="b"/>
                <a:pathLst>
                  <a:path w="60" h="16">
                    <a:moveTo>
                      <a:pt x="60" y="4"/>
                    </a:moveTo>
                    <a:lnTo>
                      <a:pt x="32" y="0"/>
                    </a:lnTo>
                    <a:lnTo>
                      <a:pt x="0" y="12"/>
                    </a:lnTo>
                    <a:lnTo>
                      <a:pt x="28" y="16"/>
                    </a:lnTo>
                    <a:lnTo>
                      <a:pt x="60" y="4"/>
                    </a:lnTo>
                    <a:close/>
                  </a:path>
                </a:pathLst>
              </a:custGeom>
              <a:solidFill>
                <a:srgbClr val="005F49"/>
              </a:solidFill>
              <a:ln w="0">
                <a:solidFill>
                  <a:srgbClr val="005F4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72" name="Freeform 7236"/>
              <p:cNvSpPr>
                <a:spLocks/>
              </p:cNvSpPr>
              <p:nvPr/>
            </p:nvSpPr>
            <p:spPr bwMode="auto">
              <a:xfrm>
                <a:off x="4256" y="1428"/>
                <a:ext cx="60" cy="16"/>
              </a:xfrm>
              <a:custGeom>
                <a:avLst/>
                <a:gdLst/>
                <a:ahLst/>
                <a:cxnLst>
                  <a:cxn ang="0">
                    <a:pos x="60" y="4"/>
                  </a:cxn>
                  <a:cxn ang="0">
                    <a:pos x="32" y="0"/>
                  </a:cxn>
                  <a:cxn ang="0">
                    <a:pos x="0" y="12"/>
                  </a:cxn>
                  <a:cxn ang="0">
                    <a:pos x="28" y="16"/>
                  </a:cxn>
                  <a:cxn ang="0">
                    <a:pos x="60" y="4"/>
                  </a:cxn>
                </a:cxnLst>
                <a:rect l="0" t="0" r="r" b="b"/>
                <a:pathLst>
                  <a:path w="60" h="16">
                    <a:moveTo>
                      <a:pt x="60" y="4"/>
                    </a:moveTo>
                    <a:lnTo>
                      <a:pt x="32" y="0"/>
                    </a:lnTo>
                    <a:lnTo>
                      <a:pt x="0" y="12"/>
                    </a:lnTo>
                    <a:lnTo>
                      <a:pt x="28" y="16"/>
                    </a:lnTo>
                    <a:lnTo>
                      <a:pt x="6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73" name="Freeform 7237"/>
              <p:cNvSpPr>
                <a:spLocks/>
              </p:cNvSpPr>
              <p:nvPr/>
            </p:nvSpPr>
            <p:spPr bwMode="auto">
              <a:xfrm>
                <a:off x="4224" y="1440"/>
                <a:ext cx="60" cy="16"/>
              </a:xfrm>
              <a:custGeom>
                <a:avLst/>
                <a:gdLst/>
                <a:ahLst/>
                <a:cxnLst>
                  <a:cxn ang="0">
                    <a:pos x="60" y="4"/>
                  </a:cxn>
                  <a:cxn ang="0">
                    <a:pos x="32" y="0"/>
                  </a:cxn>
                  <a:cxn ang="0">
                    <a:pos x="0" y="12"/>
                  </a:cxn>
                  <a:cxn ang="0">
                    <a:pos x="28" y="16"/>
                  </a:cxn>
                  <a:cxn ang="0">
                    <a:pos x="60" y="4"/>
                  </a:cxn>
                </a:cxnLst>
                <a:rect l="0" t="0" r="r" b="b"/>
                <a:pathLst>
                  <a:path w="60" h="16">
                    <a:moveTo>
                      <a:pt x="60" y="4"/>
                    </a:moveTo>
                    <a:lnTo>
                      <a:pt x="32" y="0"/>
                    </a:lnTo>
                    <a:lnTo>
                      <a:pt x="0" y="12"/>
                    </a:lnTo>
                    <a:lnTo>
                      <a:pt x="28" y="16"/>
                    </a:lnTo>
                    <a:lnTo>
                      <a:pt x="60" y="4"/>
                    </a:lnTo>
                    <a:close/>
                  </a:path>
                </a:pathLst>
              </a:custGeom>
              <a:solidFill>
                <a:srgbClr val="006053"/>
              </a:solidFill>
              <a:ln w="0">
                <a:solidFill>
                  <a:srgbClr val="00605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74" name="Freeform 7238"/>
              <p:cNvSpPr>
                <a:spLocks/>
              </p:cNvSpPr>
              <p:nvPr/>
            </p:nvSpPr>
            <p:spPr bwMode="auto">
              <a:xfrm>
                <a:off x="4224" y="1440"/>
                <a:ext cx="60" cy="16"/>
              </a:xfrm>
              <a:custGeom>
                <a:avLst/>
                <a:gdLst/>
                <a:ahLst/>
                <a:cxnLst>
                  <a:cxn ang="0">
                    <a:pos x="60" y="4"/>
                  </a:cxn>
                  <a:cxn ang="0">
                    <a:pos x="32" y="0"/>
                  </a:cxn>
                  <a:cxn ang="0">
                    <a:pos x="0" y="12"/>
                  </a:cxn>
                  <a:cxn ang="0">
                    <a:pos x="28" y="16"/>
                  </a:cxn>
                  <a:cxn ang="0">
                    <a:pos x="60" y="4"/>
                  </a:cxn>
                </a:cxnLst>
                <a:rect l="0" t="0" r="r" b="b"/>
                <a:pathLst>
                  <a:path w="60" h="16">
                    <a:moveTo>
                      <a:pt x="60" y="4"/>
                    </a:moveTo>
                    <a:lnTo>
                      <a:pt x="32" y="0"/>
                    </a:lnTo>
                    <a:lnTo>
                      <a:pt x="0" y="12"/>
                    </a:lnTo>
                    <a:lnTo>
                      <a:pt x="28" y="16"/>
                    </a:lnTo>
                    <a:lnTo>
                      <a:pt x="6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75" name="Freeform 7239"/>
              <p:cNvSpPr>
                <a:spLocks/>
              </p:cNvSpPr>
              <p:nvPr/>
            </p:nvSpPr>
            <p:spPr bwMode="auto">
              <a:xfrm>
                <a:off x="4192" y="1452"/>
                <a:ext cx="60" cy="18"/>
              </a:xfrm>
              <a:custGeom>
                <a:avLst/>
                <a:gdLst/>
                <a:ahLst/>
                <a:cxnLst>
                  <a:cxn ang="0">
                    <a:pos x="60" y="4"/>
                  </a:cxn>
                  <a:cxn ang="0">
                    <a:pos x="32" y="0"/>
                  </a:cxn>
                  <a:cxn ang="0">
                    <a:pos x="0" y="12"/>
                  </a:cxn>
                  <a:cxn ang="0">
                    <a:pos x="28" y="18"/>
                  </a:cxn>
                  <a:cxn ang="0">
                    <a:pos x="60" y="4"/>
                  </a:cxn>
                </a:cxnLst>
                <a:rect l="0" t="0" r="r" b="b"/>
                <a:pathLst>
                  <a:path w="60" h="18">
                    <a:moveTo>
                      <a:pt x="60" y="4"/>
                    </a:moveTo>
                    <a:lnTo>
                      <a:pt x="32" y="0"/>
                    </a:lnTo>
                    <a:lnTo>
                      <a:pt x="0" y="12"/>
                    </a:lnTo>
                    <a:lnTo>
                      <a:pt x="28" y="18"/>
                    </a:lnTo>
                    <a:lnTo>
                      <a:pt x="60" y="4"/>
                    </a:lnTo>
                    <a:close/>
                  </a:path>
                </a:pathLst>
              </a:custGeom>
              <a:solidFill>
                <a:srgbClr val="00625A"/>
              </a:solidFill>
              <a:ln w="0">
                <a:solidFill>
                  <a:srgbClr val="00625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76" name="Freeform 7240"/>
              <p:cNvSpPr>
                <a:spLocks/>
              </p:cNvSpPr>
              <p:nvPr/>
            </p:nvSpPr>
            <p:spPr bwMode="auto">
              <a:xfrm>
                <a:off x="4192" y="1452"/>
                <a:ext cx="60" cy="18"/>
              </a:xfrm>
              <a:custGeom>
                <a:avLst/>
                <a:gdLst/>
                <a:ahLst/>
                <a:cxnLst>
                  <a:cxn ang="0">
                    <a:pos x="60" y="4"/>
                  </a:cxn>
                  <a:cxn ang="0">
                    <a:pos x="32" y="0"/>
                  </a:cxn>
                  <a:cxn ang="0">
                    <a:pos x="0" y="12"/>
                  </a:cxn>
                  <a:cxn ang="0">
                    <a:pos x="28" y="18"/>
                  </a:cxn>
                  <a:cxn ang="0">
                    <a:pos x="60" y="4"/>
                  </a:cxn>
                </a:cxnLst>
                <a:rect l="0" t="0" r="r" b="b"/>
                <a:pathLst>
                  <a:path w="60" h="18">
                    <a:moveTo>
                      <a:pt x="60" y="4"/>
                    </a:moveTo>
                    <a:lnTo>
                      <a:pt x="32" y="0"/>
                    </a:lnTo>
                    <a:lnTo>
                      <a:pt x="0" y="12"/>
                    </a:lnTo>
                    <a:lnTo>
                      <a:pt x="28" y="18"/>
                    </a:lnTo>
                    <a:lnTo>
                      <a:pt x="6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77" name="Freeform 7241"/>
              <p:cNvSpPr>
                <a:spLocks/>
              </p:cNvSpPr>
              <p:nvPr/>
            </p:nvSpPr>
            <p:spPr bwMode="auto">
              <a:xfrm>
                <a:off x="4160" y="1464"/>
                <a:ext cx="60" cy="20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32" y="0"/>
                  </a:cxn>
                  <a:cxn ang="0">
                    <a:pos x="0" y="14"/>
                  </a:cxn>
                  <a:cxn ang="0">
                    <a:pos x="26" y="20"/>
                  </a:cxn>
                  <a:cxn ang="0">
                    <a:pos x="60" y="6"/>
                  </a:cxn>
                </a:cxnLst>
                <a:rect l="0" t="0" r="r" b="b"/>
                <a:pathLst>
                  <a:path w="60" h="20">
                    <a:moveTo>
                      <a:pt x="60" y="6"/>
                    </a:moveTo>
                    <a:lnTo>
                      <a:pt x="32" y="0"/>
                    </a:lnTo>
                    <a:lnTo>
                      <a:pt x="0" y="14"/>
                    </a:lnTo>
                    <a:lnTo>
                      <a:pt x="26" y="20"/>
                    </a:lnTo>
                    <a:lnTo>
                      <a:pt x="60" y="6"/>
                    </a:lnTo>
                    <a:close/>
                  </a:path>
                </a:pathLst>
              </a:custGeom>
              <a:solidFill>
                <a:srgbClr val="00655E"/>
              </a:solidFill>
              <a:ln w="0">
                <a:solidFill>
                  <a:srgbClr val="00655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78" name="Freeform 7242"/>
              <p:cNvSpPr>
                <a:spLocks/>
              </p:cNvSpPr>
              <p:nvPr/>
            </p:nvSpPr>
            <p:spPr bwMode="auto">
              <a:xfrm>
                <a:off x="4160" y="1464"/>
                <a:ext cx="60" cy="20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32" y="0"/>
                  </a:cxn>
                  <a:cxn ang="0">
                    <a:pos x="0" y="14"/>
                  </a:cxn>
                  <a:cxn ang="0">
                    <a:pos x="26" y="20"/>
                  </a:cxn>
                  <a:cxn ang="0">
                    <a:pos x="60" y="6"/>
                  </a:cxn>
                </a:cxnLst>
                <a:rect l="0" t="0" r="r" b="b"/>
                <a:pathLst>
                  <a:path w="60" h="20">
                    <a:moveTo>
                      <a:pt x="60" y="6"/>
                    </a:moveTo>
                    <a:lnTo>
                      <a:pt x="32" y="0"/>
                    </a:lnTo>
                    <a:lnTo>
                      <a:pt x="0" y="14"/>
                    </a:lnTo>
                    <a:lnTo>
                      <a:pt x="26" y="20"/>
                    </a:lnTo>
                    <a:lnTo>
                      <a:pt x="60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79" name="Freeform 7243"/>
              <p:cNvSpPr>
                <a:spLocks/>
              </p:cNvSpPr>
              <p:nvPr/>
            </p:nvSpPr>
            <p:spPr bwMode="auto">
              <a:xfrm>
                <a:off x="4126" y="1478"/>
                <a:ext cx="60" cy="22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34" y="0"/>
                  </a:cxn>
                  <a:cxn ang="0">
                    <a:pos x="0" y="14"/>
                  </a:cxn>
                  <a:cxn ang="0">
                    <a:pos x="26" y="22"/>
                  </a:cxn>
                  <a:cxn ang="0">
                    <a:pos x="60" y="6"/>
                  </a:cxn>
                </a:cxnLst>
                <a:rect l="0" t="0" r="r" b="b"/>
                <a:pathLst>
                  <a:path w="60" h="22">
                    <a:moveTo>
                      <a:pt x="60" y="6"/>
                    </a:moveTo>
                    <a:lnTo>
                      <a:pt x="34" y="0"/>
                    </a:lnTo>
                    <a:lnTo>
                      <a:pt x="0" y="14"/>
                    </a:lnTo>
                    <a:lnTo>
                      <a:pt x="26" y="22"/>
                    </a:lnTo>
                    <a:lnTo>
                      <a:pt x="60" y="6"/>
                    </a:lnTo>
                    <a:close/>
                  </a:path>
                </a:pathLst>
              </a:custGeom>
              <a:solidFill>
                <a:srgbClr val="00695E"/>
              </a:solidFill>
              <a:ln w="0">
                <a:solidFill>
                  <a:srgbClr val="00695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80" name="Freeform 7244"/>
              <p:cNvSpPr>
                <a:spLocks/>
              </p:cNvSpPr>
              <p:nvPr/>
            </p:nvSpPr>
            <p:spPr bwMode="auto">
              <a:xfrm>
                <a:off x="4126" y="1478"/>
                <a:ext cx="60" cy="22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34" y="0"/>
                  </a:cxn>
                  <a:cxn ang="0">
                    <a:pos x="0" y="14"/>
                  </a:cxn>
                  <a:cxn ang="0">
                    <a:pos x="26" y="22"/>
                  </a:cxn>
                  <a:cxn ang="0">
                    <a:pos x="60" y="6"/>
                  </a:cxn>
                </a:cxnLst>
                <a:rect l="0" t="0" r="r" b="b"/>
                <a:pathLst>
                  <a:path w="60" h="22">
                    <a:moveTo>
                      <a:pt x="60" y="6"/>
                    </a:moveTo>
                    <a:lnTo>
                      <a:pt x="34" y="0"/>
                    </a:lnTo>
                    <a:lnTo>
                      <a:pt x="0" y="14"/>
                    </a:lnTo>
                    <a:lnTo>
                      <a:pt x="26" y="22"/>
                    </a:lnTo>
                    <a:lnTo>
                      <a:pt x="60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81" name="Freeform 7245"/>
              <p:cNvSpPr>
                <a:spLocks/>
              </p:cNvSpPr>
              <p:nvPr/>
            </p:nvSpPr>
            <p:spPr bwMode="auto">
              <a:xfrm>
                <a:off x="4092" y="1492"/>
                <a:ext cx="60" cy="20"/>
              </a:xfrm>
              <a:custGeom>
                <a:avLst/>
                <a:gdLst/>
                <a:ahLst/>
                <a:cxnLst>
                  <a:cxn ang="0">
                    <a:pos x="60" y="8"/>
                  </a:cxn>
                  <a:cxn ang="0">
                    <a:pos x="34" y="0"/>
                  </a:cxn>
                  <a:cxn ang="0">
                    <a:pos x="0" y="12"/>
                  </a:cxn>
                  <a:cxn ang="0">
                    <a:pos x="26" y="20"/>
                  </a:cxn>
                  <a:cxn ang="0">
                    <a:pos x="60" y="8"/>
                  </a:cxn>
                </a:cxnLst>
                <a:rect l="0" t="0" r="r" b="b"/>
                <a:pathLst>
                  <a:path w="60" h="20">
                    <a:moveTo>
                      <a:pt x="60" y="8"/>
                    </a:moveTo>
                    <a:lnTo>
                      <a:pt x="34" y="0"/>
                    </a:lnTo>
                    <a:lnTo>
                      <a:pt x="0" y="12"/>
                    </a:lnTo>
                    <a:lnTo>
                      <a:pt x="26" y="20"/>
                    </a:lnTo>
                    <a:lnTo>
                      <a:pt x="60" y="8"/>
                    </a:lnTo>
                    <a:close/>
                  </a:path>
                </a:pathLst>
              </a:custGeom>
              <a:solidFill>
                <a:srgbClr val="006E58"/>
              </a:solidFill>
              <a:ln w="0">
                <a:solidFill>
                  <a:srgbClr val="006E5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82" name="Freeform 7246"/>
              <p:cNvSpPr>
                <a:spLocks/>
              </p:cNvSpPr>
              <p:nvPr/>
            </p:nvSpPr>
            <p:spPr bwMode="auto">
              <a:xfrm>
                <a:off x="4092" y="1492"/>
                <a:ext cx="60" cy="20"/>
              </a:xfrm>
              <a:custGeom>
                <a:avLst/>
                <a:gdLst/>
                <a:ahLst/>
                <a:cxnLst>
                  <a:cxn ang="0">
                    <a:pos x="60" y="8"/>
                  </a:cxn>
                  <a:cxn ang="0">
                    <a:pos x="34" y="0"/>
                  </a:cxn>
                  <a:cxn ang="0">
                    <a:pos x="0" y="12"/>
                  </a:cxn>
                  <a:cxn ang="0">
                    <a:pos x="26" y="20"/>
                  </a:cxn>
                  <a:cxn ang="0">
                    <a:pos x="60" y="8"/>
                  </a:cxn>
                </a:cxnLst>
                <a:rect l="0" t="0" r="r" b="b"/>
                <a:pathLst>
                  <a:path w="60" h="20">
                    <a:moveTo>
                      <a:pt x="60" y="8"/>
                    </a:moveTo>
                    <a:lnTo>
                      <a:pt x="34" y="0"/>
                    </a:lnTo>
                    <a:lnTo>
                      <a:pt x="0" y="12"/>
                    </a:lnTo>
                    <a:lnTo>
                      <a:pt x="26" y="20"/>
                    </a:lnTo>
                    <a:lnTo>
                      <a:pt x="60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83" name="Freeform 7247"/>
              <p:cNvSpPr>
                <a:spLocks/>
              </p:cNvSpPr>
              <p:nvPr/>
            </p:nvSpPr>
            <p:spPr bwMode="auto">
              <a:xfrm>
                <a:off x="4056" y="1504"/>
                <a:ext cx="62" cy="20"/>
              </a:xfrm>
              <a:custGeom>
                <a:avLst/>
                <a:gdLst/>
                <a:ahLst/>
                <a:cxnLst>
                  <a:cxn ang="0">
                    <a:pos x="62" y="8"/>
                  </a:cxn>
                  <a:cxn ang="0">
                    <a:pos x="36" y="0"/>
                  </a:cxn>
                  <a:cxn ang="0">
                    <a:pos x="0" y="12"/>
                  </a:cxn>
                  <a:cxn ang="0">
                    <a:pos x="28" y="20"/>
                  </a:cxn>
                  <a:cxn ang="0">
                    <a:pos x="62" y="8"/>
                  </a:cxn>
                </a:cxnLst>
                <a:rect l="0" t="0" r="r" b="b"/>
                <a:pathLst>
                  <a:path w="62" h="20">
                    <a:moveTo>
                      <a:pt x="62" y="8"/>
                    </a:moveTo>
                    <a:lnTo>
                      <a:pt x="36" y="0"/>
                    </a:lnTo>
                    <a:lnTo>
                      <a:pt x="0" y="12"/>
                    </a:lnTo>
                    <a:lnTo>
                      <a:pt x="28" y="20"/>
                    </a:lnTo>
                    <a:lnTo>
                      <a:pt x="62" y="8"/>
                    </a:lnTo>
                    <a:close/>
                  </a:path>
                </a:pathLst>
              </a:custGeom>
              <a:solidFill>
                <a:srgbClr val="00754B"/>
              </a:solidFill>
              <a:ln w="0">
                <a:solidFill>
                  <a:srgbClr val="00754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84" name="Freeform 7248"/>
              <p:cNvSpPr>
                <a:spLocks/>
              </p:cNvSpPr>
              <p:nvPr/>
            </p:nvSpPr>
            <p:spPr bwMode="auto">
              <a:xfrm>
                <a:off x="4056" y="1504"/>
                <a:ext cx="62" cy="20"/>
              </a:xfrm>
              <a:custGeom>
                <a:avLst/>
                <a:gdLst/>
                <a:ahLst/>
                <a:cxnLst>
                  <a:cxn ang="0">
                    <a:pos x="62" y="8"/>
                  </a:cxn>
                  <a:cxn ang="0">
                    <a:pos x="36" y="0"/>
                  </a:cxn>
                  <a:cxn ang="0">
                    <a:pos x="0" y="12"/>
                  </a:cxn>
                  <a:cxn ang="0">
                    <a:pos x="28" y="20"/>
                  </a:cxn>
                  <a:cxn ang="0">
                    <a:pos x="62" y="8"/>
                  </a:cxn>
                </a:cxnLst>
                <a:rect l="0" t="0" r="r" b="b"/>
                <a:pathLst>
                  <a:path w="62" h="20">
                    <a:moveTo>
                      <a:pt x="62" y="8"/>
                    </a:moveTo>
                    <a:lnTo>
                      <a:pt x="36" y="0"/>
                    </a:lnTo>
                    <a:lnTo>
                      <a:pt x="0" y="12"/>
                    </a:lnTo>
                    <a:lnTo>
                      <a:pt x="28" y="20"/>
                    </a:lnTo>
                    <a:lnTo>
                      <a:pt x="62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85" name="Freeform 7249"/>
              <p:cNvSpPr>
                <a:spLocks/>
              </p:cNvSpPr>
              <p:nvPr/>
            </p:nvSpPr>
            <p:spPr bwMode="auto">
              <a:xfrm>
                <a:off x="4020" y="1516"/>
                <a:ext cx="64" cy="16"/>
              </a:xfrm>
              <a:custGeom>
                <a:avLst/>
                <a:gdLst/>
                <a:ahLst/>
                <a:cxnLst>
                  <a:cxn ang="0">
                    <a:pos x="64" y="8"/>
                  </a:cxn>
                  <a:cxn ang="0">
                    <a:pos x="36" y="0"/>
                  </a:cxn>
                  <a:cxn ang="0">
                    <a:pos x="0" y="6"/>
                  </a:cxn>
                  <a:cxn ang="0">
                    <a:pos x="28" y="16"/>
                  </a:cxn>
                  <a:cxn ang="0">
                    <a:pos x="64" y="8"/>
                  </a:cxn>
                </a:cxnLst>
                <a:rect l="0" t="0" r="r" b="b"/>
                <a:pathLst>
                  <a:path w="64" h="16">
                    <a:moveTo>
                      <a:pt x="64" y="8"/>
                    </a:moveTo>
                    <a:lnTo>
                      <a:pt x="36" y="0"/>
                    </a:lnTo>
                    <a:lnTo>
                      <a:pt x="0" y="6"/>
                    </a:lnTo>
                    <a:lnTo>
                      <a:pt x="28" y="16"/>
                    </a:lnTo>
                    <a:lnTo>
                      <a:pt x="64" y="8"/>
                    </a:lnTo>
                    <a:close/>
                  </a:path>
                </a:pathLst>
              </a:custGeom>
              <a:solidFill>
                <a:srgbClr val="007C36"/>
              </a:solidFill>
              <a:ln w="0">
                <a:solidFill>
                  <a:srgbClr val="007C3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86" name="Freeform 7250"/>
              <p:cNvSpPr>
                <a:spLocks/>
              </p:cNvSpPr>
              <p:nvPr/>
            </p:nvSpPr>
            <p:spPr bwMode="auto">
              <a:xfrm>
                <a:off x="4020" y="1516"/>
                <a:ext cx="64" cy="16"/>
              </a:xfrm>
              <a:custGeom>
                <a:avLst/>
                <a:gdLst/>
                <a:ahLst/>
                <a:cxnLst>
                  <a:cxn ang="0">
                    <a:pos x="64" y="8"/>
                  </a:cxn>
                  <a:cxn ang="0">
                    <a:pos x="36" y="0"/>
                  </a:cxn>
                  <a:cxn ang="0">
                    <a:pos x="0" y="6"/>
                  </a:cxn>
                  <a:cxn ang="0">
                    <a:pos x="28" y="16"/>
                  </a:cxn>
                  <a:cxn ang="0">
                    <a:pos x="64" y="8"/>
                  </a:cxn>
                </a:cxnLst>
                <a:rect l="0" t="0" r="r" b="b"/>
                <a:pathLst>
                  <a:path w="64" h="16">
                    <a:moveTo>
                      <a:pt x="64" y="8"/>
                    </a:moveTo>
                    <a:lnTo>
                      <a:pt x="36" y="0"/>
                    </a:lnTo>
                    <a:lnTo>
                      <a:pt x="0" y="6"/>
                    </a:lnTo>
                    <a:lnTo>
                      <a:pt x="28" y="16"/>
                    </a:lnTo>
                    <a:lnTo>
                      <a:pt x="64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87" name="Freeform 7251"/>
              <p:cNvSpPr>
                <a:spLocks/>
              </p:cNvSpPr>
              <p:nvPr/>
            </p:nvSpPr>
            <p:spPr bwMode="auto">
              <a:xfrm>
                <a:off x="3984" y="1522"/>
                <a:ext cx="64" cy="14"/>
              </a:xfrm>
              <a:custGeom>
                <a:avLst/>
                <a:gdLst/>
                <a:ahLst/>
                <a:cxnLst>
                  <a:cxn ang="0">
                    <a:pos x="64" y="10"/>
                  </a:cxn>
                  <a:cxn ang="0">
                    <a:pos x="36" y="0"/>
                  </a:cxn>
                  <a:cxn ang="0">
                    <a:pos x="0" y="4"/>
                  </a:cxn>
                  <a:cxn ang="0">
                    <a:pos x="26" y="14"/>
                  </a:cxn>
                  <a:cxn ang="0">
                    <a:pos x="64" y="10"/>
                  </a:cxn>
                </a:cxnLst>
                <a:rect l="0" t="0" r="r" b="b"/>
                <a:pathLst>
                  <a:path w="64" h="14">
                    <a:moveTo>
                      <a:pt x="64" y="10"/>
                    </a:moveTo>
                    <a:lnTo>
                      <a:pt x="36" y="0"/>
                    </a:lnTo>
                    <a:lnTo>
                      <a:pt x="0" y="4"/>
                    </a:lnTo>
                    <a:lnTo>
                      <a:pt x="26" y="14"/>
                    </a:lnTo>
                    <a:lnTo>
                      <a:pt x="64" y="10"/>
                    </a:lnTo>
                    <a:close/>
                  </a:path>
                </a:pathLst>
              </a:custGeom>
              <a:solidFill>
                <a:srgbClr val="008215"/>
              </a:solidFill>
              <a:ln w="0">
                <a:solidFill>
                  <a:srgbClr val="00821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88" name="Freeform 7252"/>
              <p:cNvSpPr>
                <a:spLocks/>
              </p:cNvSpPr>
              <p:nvPr/>
            </p:nvSpPr>
            <p:spPr bwMode="auto">
              <a:xfrm>
                <a:off x="3984" y="1522"/>
                <a:ext cx="64" cy="14"/>
              </a:xfrm>
              <a:custGeom>
                <a:avLst/>
                <a:gdLst/>
                <a:ahLst/>
                <a:cxnLst>
                  <a:cxn ang="0">
                    <a:pos x="64" y="10"/>
                  </a:cxn>
                  <a:cxn ang="0">
                    <a:pos x="36" y="0"/>
                  </a:cxn>
                  <a:cxn ang="0">
                    <a:pos x="0" y="4"/>
                  </a:cxn>
                  <a:cxn ang="0">
                    <a:pos x="26" y="14"/>
                  </a:cxn>
                  <a:cxn ang="0">
                    <a:pos x="64" y="10"/>
                  </a:cxn>
                </a:cxnLst>
                <a:rect l="0" t="0" r="r" b="b"/>
                <a:pathLst>
                  <a:path w="64" h="14">
                    <a:moveTo>
                      <a:pt x="64" y="10"/>
                    </a:moveTo>
                    <a:lnTo>
                      <a:pt x="36" y="0"/>
                    </a:lnTo>
                    <a:lnTo>
                      <a:pt x="0" y="4"/>
                    </a:lnTo>
                    <a:lnTo>
                      <a:pt x="26" y="14"/>
                    </a:lnTo>
                    <a:lnTo>
                      <a:pt x="64" y="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89" name="Freeform 7253"/>
              <p:cNvSpPr>
                <a:spLocks/>
              </p:cNvSpPr>
              <p:nvPr/>
            </p:nvSpPr>
            <p:spPr bwMode="auto">
              <a:xfrm>
                <a:off x="3946" y="1526"/>
                <a:ext cx="64" cy="10"/>
              </a:xfrm>
              <a:custGeom>
                <a:avLst/>
                <a:gdLst/>
                <a:ahLst/>
                <a:cxnLst>
                  <a:cxn ang="0">
                    <a:pos x="64" y="10"/>
                  </a:cxn>
                  <a:cxn ang="0">
                    <a:pos x="38" y="0"/>
                  </a:cxn>
                  <a:cxn ang="0">
                    <a:pos x="0" y="0"/>
                  </a:cxn>
                  <a:cxn ang="0">
                    <a:pos x="26" y="10"/>
                  </a:cxn>
                  <a:cxn ang="0">
                    <a:pos x="64" y="10"/>
                  </a:cxn>
                </a:cxnLst>
                <a:rect l="0" t="0" r="r" b="b"/>
                <a:pathLst>
                  <a:path w="64" h="10">
                    <a:moveTo>
                      <a:pt x="64" y="10"/>
                    </a:moveTo>
                    <a:lnTo>
                      <a:pt x="38" y="0"/>
                    </a:lnTo>
                    <a:lnTo>
                      <a:pt x="0" y="0"/>
                    </a:lnTo>
                    <a:lnTo>
                      <a:pt x="26" y="10"/>
                    </a:lnTo>
                    <a:lnTo>
                      <a:pt x="64" y="10"/>
                    </a:lnTo>
                    <a:close/>
                  </a:path>
                </a:pathLst>
              </a:custGeom>
              <a:solidFill>
                <a:srgbClr val="008300"/>
              </a:solidFill>
              <a:ln w="0">
                <a:solidFill>
                  <a:srgbClr val="0083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90" name="Freeform 7254"/>
              <p:cNvSpPr>
                <a:spLocks/>
              </p:cNvSpPr>
              <p:nvPr/>
            </p:nvSpPr>
            <p:spPr bwMode="auto">
              <a:xfrm>
                <a:off x="3946" y="1526"/>
                <a:ext cx="64" cy="10"/>
              </a:xfrm>
              <a:custGeom>
                <a:avLst/>
                <a:gdLst/>
                <a:ahLst/>
                <a:cxnLst>
                  <a:cxn ang="0">
                    <a:pos x="64" y="10"/>
                  </a:cxn>
                  <a:cxn ang="0">
                    <a:pos x="38" y="0"/>
                  </a:cxn>
                  <a:cxn ang="0">
                    <a:pos x="0" y="0"/>
                  </a:cxn>
                  <a:cxn ang="0">
                    <a:pos x="26" y="10"/>
                  </a:cxn>
                  <a:cxn ang="0">
                    <a:pos x="64" y="10"/>
                  </a:cxn>
                </a:cxnLst>
                <a:rect l="0" t="0" r="r" b="b"/>
                <a:pathLst>
                  <a:path w="64" h="10">
                    <a:moveTo>
                      <a:pt x="64" y="10"/>
                    </a:moveTo>
                    <a:lnTo>
                      <a:pt x="38" y="0"/>
                    </a:lnTo>
                    <a:lnTo>
                      <a:pt x="0" y="0"/>
                    </a:lnTo>
                    <a:lnTo>
                      <a:pt x="26" y="10"/>
                    </a:lnTo>
                    <a:lnTo>
                      <a:pt x="64" y="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91" name="Freeform 7255"/>
              <p:cNvSpPr>
                <a:spLocks/>
              </p:cNvSpPr>
              <p:nvPr/>
            </p:nvSpPr>
            <p:spPr bwMode="auto">
              <a:xfrm>
                <a:off x="3908" y="1524"/>
                <a:ext cx="64" cy="12"/>
              </a:xfrm>
              <a:custGeom>
                <a:avLst/>
                <a:gdLst/>
                <a:ahLst/>
                <a:cxnLst>
                  <a:cxn ang="0">
                    <a:pos x="64" y="12"/>
                  </a:cxn>
                  <a:cxn ang="0">
                    <a:pos x="38" y="2"/>
                  </a:cxn>
                  <a:cxn ang="0">
                    <a:pos x="0" y="0"/>
                  </a:cxn>
                  <a:cxn ang="0">
                    <a:pos x="26" y="10"/>
                  </a:cxn>
                  <a:cxn ang="0">
                    <a:pos x="64" y="12"/>
                  </a:cxn>
                </a:cxnLst>
                <a:rect l="0" t="0" r="r" b="b"/>
                <a:pathLst>
                  <a:path w="64" h="12">
                    <a:moveTo>
                      <a:pt x="64" y="12"/>
                    </a:moveTo>
                    <a:lnTo>
                      <a:pt x="38" y="2"/>
                    </a:lnTo>
                    <a:lnTo>
                      <a:pt x="0" y="0"/>
                    </a:lnTo>
                    <a:lnTo>
                      <a:pt x="26" y="10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007E00"/>
              </a:solidFill>
              <a:ln w="0">
                <a:solidFill>
                  <a:srgbClr val="007E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92" name="Freeform 7256"/>
              <p:cNvSpPr>
                <a:spLocks/>
              </p:cNvSpPr>
              <p:nvPr/>
            </p:nvSpPr>
            <p:spPr bwMode="auto">
              <a:xfrm>
                <a:off x="3908" y="1524"/>
                <a:ext cx="64" cy="12"/>
              </a:xfrm>
              <a:custGeom>
                <a:avLst/>
                <a:gdLst/>
                <a:ahLst/>
                <a:cxnLst>
                  <a:cxn ang="0">
                    <a:pos x="64" y="12"/>
                  </a:cxn>
                  <a:cxn ang="0">
                    <a:pos x="38" y="2"/>
                  </a:cxn>
                  <a:cxn ang="0">
                    <a:pos x="0" y="0"/>
                  </a:cxn>
                  <a:cxn ang="0">
                    <a:pos x="26" y="10"/>
                  </a:cxn>
                  <a:cxn ang="0">
                    <a:pos x="64" y="12"/>
                  </a:cxn>
                </a:cxnLst>
                <a:rect l="0" t="0" r="r" b="b"/>
                <a:pathLst>
                  <a:path w="64" h="12">
                    <a:moveTo>
                      <a:pt x="64" y="12"/>
                    </a:moveTo>
                    <a:lnTo>
                      <a:pt x="38" y="2"/>
                    </a:lnTo>
                    <a:lnTo>
                      <a:pt x="0" y="0"/>
                    </a:lnTo>
                    <a:lnTo>
                      <a:pt x="26" y="10"/>
                    </a:lnTo>
                    <a:lnTo>
                      <a:pt x="64" y="1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93" name="Freeform 7257"/>
              <p:cNvSpPr>
                <a:spLocks/>
              </p:cNvSpPr>
              <p:nvPr/>
            </p:nvSpPr>
            <p:spPr bwMode="auto">
              <a:xfrm>
                <a:off x="3868" y="1524"/>
                <a:ext cx="66" cy="10"/>
              </a:xfrm>
              <a:custGeom>
                <a:avLst/>
                <a:gdLst/>
                <a:ahLst/>
                <a:cxnLst>
                  <a:cxn ang="0">
                    <a:pos x="66" y="10"/>
                  </a:cxn>
                  <a:cxn ang="0">
                    <a:pos x="40" y="0"/>
                  </a:cxn>
                  <a:cxn ang="0">
                    <a:pos x="0" y="2"/>
                  </a:cxn>
                  <a:cxn ang="0">
                    <a:pos x="26" y="10"/>
                  </a:cxn>
                  <a:cxn ang="0">
                    <a:pos x="66" y="10"/>
                  </a:cxn>
                </a:cxnLst>
                <a:rect l="0" t="0" r="r" b="b"/>
                <a:pathLst>
                  <a:path w="66" h="10">
                    <a:moveTo>
                      <a:pt x="66" y="10"/>
                    </a:moveTo>
                    <a:lnTo>
                      <a:pt x="40" y="0"/>
                    </a:lnTo>
                    <a:lnTo>
                      <a:pt x="0" y="2"/>
                    </a:lnTo>
                    <a:lnTo>
                      <a:pt x="26" y="10"/>
                    </a:lnTo>
                    <a:lnTo>
                      <a:pt x="66" y="10"/>
                    </a:lnTo>
                    <a:close/>
                  </a:path>
                </a:pathLst>
              </a:custGeom>
              <a:solidFill>
                <a:srgbClr val="007700"/>
              </a:solidFill>
              <a:ln w="0">
                <a:solidFill>
                  <a:srgbClr val="0077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29" name="Group 7459"/>
            <p:cNvGrpSpPr>
              <a:grpSpLocks/>
            </p:cNvGrpSpPr>
            <p:nvPr/>
          </p:nvGrpSpPr>
          <p:grpSpPr bwMode="auto">
            <a:xfrm>
              <a:off x="3828" y="1342"/>
              <a:ext cx="1116" cy="228"/>
              <a:chOff x="3828" y="1342"/>
              <a:chExt cx="1116" cy="228"/>
            </a:xfrm>
          </p:grpSpPr>
          <p:sp>
            <p:nvSpPr>
              <p:cNvPr id="175195" name="Freeform 7259"/>
              <p:cNvSpPr>
                <a:spLocks/>
              </p:cNvSpPr>
              <p:nvPr/>
            </p:nvSpPr>
            <p:spPr bwMode="auto">
              <a:xfrm>
                <a:off x="3868" y="1524"/>
                <a:ext cx="66" cy="10"/>
              </a:xfrm>
              <a:custGeom>
                <a:avLst/>
                <a:gdLst/>
                <a:ahLst/>
                <a:cxnLst>
                  <a:cxn ang="0">
                    <a:pos x="66" y="10"/>
                  </a:cxn>
                  <a:cxn ang="0">
                    <a:pos x="40" y="0"/>
                  </a:cxn>
                  <a:cxn ang="0">
                    <a:pos x="0" y="2"/>
                  </a:cxn>
                  <a:cxn ang="0">
                    <a:pos x="26" y="10"/>
                  </a:cxn>
                  <a:cxn ang="0">
                    <a:pos x="66" y="10"/>
                  </a:cxn>
                </a:cxnLst>
                <a:rect l="0" t="0" r="r" b="b"/>
                <a:pathLst>
                  <a:path w="66" h="10">
                    <a:moveTo>
                      <a:pt x="66" y="10"/>
                    </a:moveTo>
                    <a:lnTo>
                      <a:pt x="40" y="0"/>
                    </a:lnTo>
                    <a:lnTo>
                      <a:pt x="0" y="2"/>
                    </a:lnTo>
                    <a:lnTo>
                      <a:pt x="26" y="10"/>
                    </a:lnTo>
                    <a:lnTo>
                      <a:pt x="66" y="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96" name="Freeform 7260"/>
              <p:cNvSpPr>
                <a:spLocks/>
              </p:cNvSpPr>
              <p:nvPr/>
            </p:nvSpPr>
            <p:spPr bwMode="auto">
              <a:xfrm>
                <a:off x="3828" y="1526"/>
                <a:ext cx="66" cy="14"/>
              </a:xfrm>
              <a:custGeom>
                <a:avLst/>
                <a:gdLst/>
                <a:ahLst/>
                <a:cxnLst>
                  <a:cxn ang="0">
                    <a:pos x="66" y="8"/>
                  </a:cxn>
                  <a:cxn ang="0">
                    <a:pos x="40" y="0"/>
                  </a:cxn>
                  <a:cxn ang="0">
                    <a:pos x="0" y="6"/>
                  </a:cxn>
                  <a:cxn ang="0">
                    <a:pos x="26" y="14"/>
                  </a:cxn>
                  <a:cxn ang="0">
                    <a:pos x="66" y="8"/>
                  </a:cxn>
                </a:cxnLst>
                <a:rect l="0" t="0" r="r" b="b"/>
                <a:pathLst>
                  <a:path w="66" h="14">
                    <a:moveTo>
                      <a:pt x="66" y="8"/>
                    </a:moveTo>
                    <a:lnTo>
                      <a:pt x="40" y="0"/>
                    </a:lnTo>
                    <a:lnTo>
                      <a:pt x="0" y="6"/>
                    </a:lnTo>
                    <a:lnTo>
                      <a:pt x="26" y="14"/>
                    </a:lnTo>
                    <a:lnTo>
                      <a:pt x="66" y="8"/>
                    </a:lnTo>
                    <a:close/>
                  </a:path>
                </a:pathLst>
              </a:custGeom>
              <a:solidFill>
                <a:srgbClr val="006F22"/>
              </a:solidFill>
              <a:ln w="0">
                <a:solidFill>
                  <a:srgbClr val="006F2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97" name="Freeform 7261"/>
              <p:cNvSpPr>
                <a:spLocks/>
              </p:cNvSpPr>
              <p:nvPr/>
            </p:nvSpPr>
            <p:spPr bwMode="auto">
              <a:xfrm>
                <a:off x="3828" y="1526"/>
                <a:ext cx="66" cy="14"/>
              </a:xfrm>
              <a:custGeom>
                <a:avLst/>
                <a:gdLst/>
                <a:ahLst/>
                <a:cxnLst>
                  <a:cxn ang="0">
                    <a:pos x="66" y="8"/>
                  </a:cxn>
                  <a:cxn ang="0">
                    <a:pos x="40" y="0"/>
                  </a:cxn>
                  <a:cxn ang="0">
                    <a:pos x="0" y="6"/>
                  </a:cxn>
                  <a:cxn ang="0">
                    <a:pos x="26" y="14"/>
                  </a:cxn>
                  <a:cxn ang="0">
                    <a:pos x="66" y="8"/>
                  </a:cxn>
                </a:cxnLst>
                <a:rect l="0" t="0" r="r" b="b"/>
                <a:pathLst>
                  <a:path w="66" h="14">
                    <a:moveTo>
                      <a:pt x="66" y="8"/>
                    </a:moveTo>
                    <a:lnTo>
                      <a:pt x="40" y="0"/>
                    </a:lnTo>
                    <a:lnTo>
                      <a:pt x="0" y="6"/>
                    </a:lnTo>
                    <a:lnTo>
                      <a:pt x="26" y="14"/>
                    </a:lnTo>
                    <a:lnTo>
                      <a:pt x="66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98" name="Freeform 7262"/>
              <p:cNvSpPr>
                <a:spLocks/>
              </p:cNvSpPr>
              <p:nvPr/>
            </p:nvSpPr>
            <p:spPr bwMode="auto">
              <a:xfrm>
                <a:off x="4840" y="1342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199" name="Freeform 7263"/>
              <p:cNvSpPr>
                <a:spLocks/>
              </p:cNvSpPr>
              <p:nvPr/>
            </p:nvSpPr>
            <p:spPr bwMode="auto">
              <a:xfrm>
                <a:off x="4840" y="1342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4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00" name="Freeform 7264"/>
              <p:cNvSpPr>
                <a:spLocks/>
              </p:cNvSpPr>
              <p:nvPr/>
            </p:nvSpPr>
            <p:spPr bwMode="auto">
              <a:xfrm>
                <a:off x="4818" y="1346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01" name="Freeform 7265"/>
              <p:cNvSpPr>
                <a:spLocks/>
              </p:cNvSpPr>
              <p:nvPr/>
            </p:nvSpPr>
            <p:spPr bwMode="auto">
              <a:xfrm>
                <a:off x="4818" y="1346"/>
                <a:ext cx="48" cy="8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48" y="4"/>
                  </a:cxn>
                </a:cxnLst>
                <a:rect l="0" t="0" r="r" b="b"/>
                <a:pathLst>
                  <a:path w="48" h="8">
                    <a:moveTo>
                      <a:pt x="48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4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02" name="Freeform 7266"/>
              <p:cNvSpPr>
                <a:spLocks/>
              </p:cNvSpPr>
              <p:nvPr/>
            </p:nvSpPr>
            <p:spPr bwMode="auto">
              <a:xfrm>
                <a:off x="4794" y="1350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006E27"/>
              </a:solidFill>
              <a:ln w="0">
                <a:solidFill>
                  <a:srgbClr val="006E2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03" name="Freeform 7267"/>
              <p:cNvSpPr>
                <a:spLocks/>
              </p:cNvSpPr>
              <p:nvPr/>
            </p:nvSpPr>
            <p:spPr bwMode="auto">
              <a:xfrm>
                <a:off x="4794" y="1350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04" name="Freeform 7268"/>
              <p:cNvSpPr>
                <a:spLocks/>
              </p:cNvSpPr>
              <p:nvPr/>
            </p:nvSpPr>
            <p:spPr bwMode="auto">
              <a:xfrm>
                <a:off x="4772" y="1354"/>
                <a:ext cx="50" cy="10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8" y="10"/>
                  </a:cxn>
                  <a:cxn ang="0">
                    <a:pos x="50" y="4"/>
                  </a:cxn>
                </a:cxnLst>
                <a:rect l="0" t="0" r="r" b="b"/>
                <a:pathLst>
                  <a:path w="50" h="10">
                    <a:moveTo>
                      <a:pt x="50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8" y="10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006E26"/>
              </a:solidFill>
              <a:ln w="0">
                <a:solidFill>
                  <a:srgbClr val="006E2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05" name="Freeform 7269"/>
              <p:cNvSpPr>
                <a:spLocks/>
              </p:cNvSpPr>
              <p:nvPr/>
            </p:nvSpPr>
            <p:spPr bwMode="auto">
              <a:xfrm>
                <a:off x="4772" y="1354"/>
                <a:ext cx="50" cy="10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8" y="10"/>
                  </a:cxn>
                  <a:cxn ang="0">
                    <a:pos x="50" y="4"/>
                  </a:cxn>
                </a:cxnLst>
                <a:rect l="0" t="0" r="r" b="b"/>
                <a:pathLst>
                  <a:path w="50" h="10">
                    <a:moveTo>
                      <a:pt x="50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8" y="10"/>
                    </a:lnTo>
                    <a:lnTo>
                      <a:pt x="5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06" name="Freeform 7270"/>
              <p:cNvSpPr>
                <a:spLocks/>
              </p:cNvSpPr>
              <p:nvPr/>
            </p:nvSpPr>
            <p:spPr bwMode="auto">
              <a:xfrm>
                <a:off x="4748" y="1358"/>
                <a:ext cx="52" cy="10"/>
              </a:xfrm>
              <a:custGeom>
                <a:avLst/>
                <a:gdLst/>
                <a:ahLst/>
                <a:cxnLst>
                  <a:cxn ang="0">
                    <a:pos x="52" y="6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8" y="10"/>
                  </a:cxn>
                  <a:cxn ang="0">
                    <a:pos x="52" y="6"/>
                  </a:cxn>
                </a:cxnLst>
                <a:rect l="0" t="0" r="r" b="b"/>
                <a:pathLst>
                  <a:path w="52" h="10">
                    <a:moveTo>
                      <a:pt x="52" y="6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8" y="10"/>
                    </a:lnTo>
                    <a:lnTo>
                      <a:pt x="52" y="6"/>
                    </a:lnTo>
                    <a:close/>
                  </a:path>
                </a:pathLst>
              </a:custGeom>
              <a:solidFill>
                <a:srgbClr val="006D23"/>
              </a:solidFill>
              <a:ln w="0">
                <a:solidFill>
                  <a:srgbClr val="006D2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07" name="Freeform 7271"/>
              <p:cNvSpPr>
                <a:spLocks/>
              </p:cNvSpPr>
              <p:nvPr/>
            </p:nvSpPr>
            <p:spPr bwMode="auto">
              <a:xfrm>
                <a:off x="4748" y="1358"/>
                <a:ext cx="52" cy="10"/>
              </a:xfrm>
              <a:custGeom>
                <a:avLst/>
                <a:gdLst/>
                <a:ahLst/>
                <a:cxnLst>
                  <a:cxn ang="0">
                    <a:pos x="52" y="6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8" y="10"/>
                  </a:cxn>
                  <a:cxn ang="0">
                    <a:pos x="52" y="6"/>
                  </a:cxn>
                </a:cxnLst>
                <a:rect l="0" t="0" r="r" b="b"/>
                <a:pathLst>
                  <a:path w="52" h="10">
                    <a:moveTo>
                      <a:pt x="52" y="6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8" y="10"/>
                    </a:lnTo>
                    <a:lnTo>
                      <a:pt x="52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08" name="Freeform 7272"/>
              <p:cNvSpPr>
                <a:spLocks/>
              </p:cNvSpPr>
              <p:nvPr/>
            </p:nvSpPr>
            <p:spPr bwMode="auto">
              <a:xfrm>
                <a:off x="4724" y="1362"/>
                <a:ext cx="52" cy="10"/>
              </a:xfrm>
              <a:custGeom>
                <a:avLst/>
                <a:gdLst/>
                <a:ahLst/>
                <a:cxnLst>
                  <a:cxn ang="0">
                    <a:pos x="52" y="6"/>
                  </a:cxn>
                  <a:cxn ang="0">
                    <a:pos x="24" y="0"/>
                  </a:cxn>
                  <a:cxn ang="0">
                    <a:pos x="0" y="6"/>
                  </a:cxn>
                  <a:cxn ang="0">
                    <a:pos x="28" y="10"/>
                  </a:cxn>
                  <a:cxn ang="0">
                    <a:pos x="52" y="6"/>
                  </a:cxn>
                </a:cxnLst>
                <a:rect l="0" t="0" r="r" b="b"/>
                <a:pathLst>
                  <a:path w="52" h="10">
                    <a:moveTo>
                      <a:pt x="52" y="6"/>
                    </a:moveTo>
                    <a:lnTo>
                      <a:pt x="24" y="0"/>
                    </a:lnTo>
                    <a:lnTo>
                      <a:pt x="0" y="6"/>
                    </a:lnTo>
                    <a:lnTo>
                      <a:pt x="28" y="10"/>
                    </a:lnTo>
                    <a:lnTo>
                      <a:pt x="52" y="6"/>
                    </a:lnTo>
                    <a:close/>
                  </a:path>
                </a:pathLst>
              </a:custGeom>
              <a:solidFill>
                <a:srgbClr val="006D20"/>
              </a:solidFill>
              <a:ln w="0">
                <a:solidFill>
                  <a:srgbClr val="006D2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09" name="Freeform 7273"/>
              <p:cNvSpPr>
                <a:spLocks/>
              </p:cNvSpPr>
              <p:nvPr/>
            </p:nvSpPr>
            <p:spPr bwMode="auto">
              <a:xfrm>
                <a:off x="4724" y="1362"/>
                <a:ext cx="52" cy="10"/>
              </a:xfrm>
              <a:custGeom>
                <a:avLst/>
                <a:gdLst/>
                <a:ahLst/>
                <a:cxnLst>
                  <a:cxn ang="0">
                    <a:pos x="52" y="6"/>
                  </a:cxn>
                  <a:cxn ang="0">
                    <a:pos x="24" y="0"/>
                  </a:cxn>
                  <a:cxn ang="0">
                    <a:pos x="0" y="6"/>
                  </a:cxn>
                  <a:cxn ang="0">
                    <a:pos x="28" y="10"/>
                  </a:cxn>
                  <a:cxn ang="0">
                    <a:pos x="52" y="6"/>
                  </a:cxn>
                </a:cxnLst>
                <a:rect l="0" t="0" r="r" b="b"/>
                <a:pathLst>
                  <a:path w="52" h="10">
                    <a:moveTo>
                      <a:pt x="52" y="6"/>
                    </a:moveTo>
                    <a:lnTo>
                      <a:pt x="24" y="0"/>
                    </a:lnTo>
                    <a:lnTo>
                      <a:pt x="0" y="6"/>
                    </a:lnTo>
                    <a:lnTo>
                      <a:pt x="28" y="10"/>
                    </a:lnTo>
                    <a:lnTo>
                      <a:pt x="52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10" name="Freeform 7274"/>
              <p:cNvSpPr>
                <a:spLocks/>
              </p:cNvSpPr>
              <p:nvPr/>
            </p:nvSpPr>
            <p:spPr bwMode="auto">
              <a:xfrm>
                <a:off x="4700" y="1368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28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28" y="8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C1C"/>
              </a:solidFill>
              <a:ln w="0">
                <a:solidFill>
                  <a:srgbClr val="006C1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11" name="Freeform 7275"/>
              <p:cNvSpPr>
                <a:spLocks/>
              </p:cNvSpPr>
              <p:nvPr/>
            </p:nvSpPr>
            <p:spPr bwMode="auto">
              <a:xfrm>
                <a:off x="4700" y="1368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28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28" y="8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12" name="Freeform 7276"/>
              <p:cNvSpPr>
                <a:spLocks/>
              </p:cNvSpPr>
              <p:nvPr/>
            </p:nvSpPr>
            <p:spPr bwMode="auto">
              <a:xfrm>
                <a:off x="4676" y="1370"/>
                <a:ext cx="52" cy="8"/>
              </a:xfrm>
              <a:custGeom>
                <a:avLst/>
                <a:gdLst/>
                <a:ahLst/>
                <a:cxnLst>
                  <a:cxn ang="0">
                    <a:pos x="52" y="6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2" y="6"/>
                  </a:cxn>
                </a:cxnLst>
                <a:rect l="0" t="0" r="r" b="b"/>
                <a:pathLst>
                  <a:path w="52" h="8">
                    <a:moveTo>
                      <a:pt x="52" y="6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2" y="6"/>
                    </a:lnTo>
                    <a:close/>
                  </a:path>
                </a:pathLst>
              </a:custGeom>
              <a:solidFill>
                <a:srgbClr val="006B17"/>
              </a:solidFill>
              <a:ln w="0">
                <a:solidFill>
                  <a:srgbClr val="006B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13" name="Freeform 7277"/>
              <p:cNvSpPr>
                <a:spLocks/>
              </p:cNvSpPr>
              <p:nvPr/>
            </p:nvSpPr>
            <p:spPr bwMode="auto">
              <a:xfrm>
                <a:off x="4676" y="1370"/>
                <a:ext cx="52" cy="8"/>
              </a:xfrm>
              <a:custGeom>
                <a:avLst/>
                <a:gdLst/>
                <a:ahLst/>
                <a:cxnLst>
                  <a:cxn ang="0">
                    <a:pos x="52" y="6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2" y="6"/>
                  </a:cxn>
                </a:cxnLst>
                <a:rect l="0" t="0" r="r" b="b"/>
                <a:pathLst>
                  <a:path w="52" h="8">
                    <a:moveTo>
                      <a:pt x="52" y="6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2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14" name="Freeform 7278"/>
              <p:cNvSpPr>
                <a:spLocks/>
              </p:cNvSpPr>
              <p:nvPr/>
            </p:nvSpPr>
            <p:spPr bwMode="auto">
              <a:xfrm>
                <a:off x="4652" y="1374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A13"/>
              </a:solidFill>
              <a:ln w="0">
                <a:solidFill>
                  <a:srgbClr val="006A1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15" name="Freeform 7279"/>
              <p:cNvSpPr>
                <a:spLocks/>
              </p:cNvSpPr>
              <p:nvPr/>
            </p:nvSpPr>
            <p:spPr bwMode="auto">
              <a:xfrm>
                <a:off x="4652" y="1374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16" name="Freeform 7280"/>
              <p:cNvSpPr>
                <a:spLocks/>
              </p:cNvSpPr>
              <p:nvPr/>
            </p:nvSpPr>
            <p:spPr bwMode="auto">
              <a:xfrm>
                <a:off x="4626" y="1378"/>
                <a:ext cx="52" cy="6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28" y="6"/>
                  </a:cxn>
                  <a:cxn ang="0">
                    <a:pos x="52" y="4"/>
                  </a:cxn>
                </a:cxnLst>
                <a:rect l="0" t="0" r="r" b="b"/>
                <a:pathLst>
                  <a:path w="52" h="6">
                    <a:moveTo>
                      <a:pt x="52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28" y="6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90E"/>
              </a:solidFill>
              <a:ln w="0">
                <a:solidFill>
                  <a:srgbClr val="00690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17" name="Freeform 7281"/>
              <p:cNvSpPr>
                <a:spLocks/>
              </p:cNvSpPr>
              <p:nvPr/>
            </p:nvSpPr>
            <p:spPr bwMode="auto">
              <a:xfrm>
                <a:off x="4626" y="1378"/>
                <a:ext cx="52" cy="6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28" y="6"/>
                  </a:cxn>
                  <a:cxn ang="0">
                    <a:pos x="52" y="4"/>
                  </a:cxn>
                </a:cxnLst>
                <a:rect l="0" t="0" r="r" b="b"/>
                <a:pathLst>
                  <a:path w="52" h="6">
                    <a:moveTo>
                      <a:pt x="52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28" y="6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18" name="Freeform 7282"/>
              <p:cNvSpPr>
                <a:spLocks/>
              </p:cNvSpPr>
              <p:nvPr/>
            </p:nvSpPr>
            <p:spPr bwMode="auto">
              <a:xfrm>
                <a:off x="4600" y="1380"/>
                <a:ext cx="54" cy="8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4" y="4"/>
                  </a:cxn>
                </a:cxnLst>
                <a:rect l="0" t="0" r="r" b="b"/>
                <a:pathLst>
                  <a:path w="54" h="8">
                    <a:moveTo>
                      <a:pt x="54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70A"/>
              </a:solidFill>
              <a:ln w="0">
                <a:solidFill>
                  <a:srgbClr val="00670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19" name="Freeform 7283"/>
              <p:cNvSpPr>
                <a:spLocks/>
              </p:cNvSpPr>
              <p:nvPr/>
            </p:nvSpPr>
            <p:spPr bwMode="auto">
              <a:xfrm>
                <a:off x="4600" y="1380"/>
                <a:ext cx="54" cy="8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4" y="4"/>
                  </a:cxn>
                </a:cxnLst>
                <a:rect l="0" t="0" r="r" b="b"/>
                <a:pathLst>
                  <a:path w="54" h="8">
                    <a:moveTo>
                      <a:pt x="54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20" name="Freeform 7284"/>
              <p:cNvSpPr>
                <a:spLocks/>
              </p:cNvSpPr>
              <p:nvPr/>
            </p:nvSpPr>
            <p:spPr bwMode="auto">
              <a:xfrm>
                <a:off x="4574" y="1384"/>
                <a:ext cx="54" cy="6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28" y="6"/>
                  </a:cxn>
                  <a:cxn ang="0">
                    <a:pos x="54" y="4"/>
                  </a:cxn>
                </a:cxnLst>
                <a:rect l="0" t="0" r="r" b="b"/>
                <a:pathLst>
                  <a:path w="54" h="6">
                    <a:moveTo>
                      <a:pt x="54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28" y="6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508"/>
              </a:solidFill>
              <a:ln w="0">
                <a:solidFill>
                  <a:srgbClr val="00650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21" name="Freeform 7285"/>
              <p:cNvSpPr>
                <a:spLocks/>
              </p:cNvSpPr>
              <p:nvPr/>
            </p:nvSpPr>
            <p:spPr bwMode="auto">
              <a:xfrm>
                <a:off x="4574" y="1384"/>
                <a:ext cx="54" cy="6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28" y="6"/>
                  </a:cxn>
                  <a:cxn ang="0">
                    <a:pos x="54" y="4"/>
                  </a:cxn>
                </a:cxnLst>
                <a:rect l="0" t="0" r="r" b="b"/>
                <a:pathLst>
                  <a:path w="54" h="6">
                    <a:moveTo>
                      <a:pt x="54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28" y="6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22" name="Freeform 7286"/>
              <p:cNvSpPr>
                <a:spLocks/>
              </p:cNvSpPr>
              <p:nvPr/>
            </p:nvSpPr>
            <p:spPr bwMode="auto">
              <a:xfrm>
                <a:off x="4548" y="1386"/>
                <a:ext cx="54" cy="6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26" y="6"/>
                  </a:cxn>
                  <a:cxn ang="0">
                    <a:pos x="54" y="4"/>
                  </a:cxn>
                </a:cxnLst>
                <a:rect l="0" t="0" r="r" b="b"/>
                <a:pathLst>
                  <a:path w="54" h="6">
                    <a:moveTo>
                      <a:pt x="54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26" y="6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407"/>
              </a:solidFill>
              <a:ln w="0">
                <a:solidFill>
                  <a:srgbClr val="00640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23" name="Freeform 7287"/>
              <p:cNvSpPr>
                <a:spLocks/>
              </p:cNvSpPr>
              <p:nvPr/>
            </p:nvSpPr>
            <p:spPr bwMode="auto">
              <a:xfrm>
                <a:off x="4548" y="1386"/>
                <a:ext cx="54" cy="6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26" y="6"/>
                  </a:cxn>
                  <a:cxn ang="0">
                    <a:pos x="54" y="4"/>
                  </a:cxn>
                </a:cxnLst>
                <a:rect l="0" t="0" r="r" b="b"/>
                <a:pathLst>
                  <a:path w="54" h="6">
                    <a:moveTo>
                      <a:pt x="54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26" y="6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24" name="Freeform 7288"/>
              <p:cNvSpPr>
                <a:spLocks/>
              </p:cNvSpPr>
              <p:nvPr/>
            </p:nvSpPr>
            <p:spPr bwMode="auto">
              <a:xfrm>
                <a:off x="4520" y="1388"/>
                <a:ext cx="54" cy="8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4" y="4"/>
                  </a:cxn>
                </a:cxnLst>
                <a:rect l="0" t="0" r="r" b="b"/>
                <a:pathLst>
                  <a:path w="54" h="8">
                    <a:moveTo>
                      <a:pt x="54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207"/>
              </a:solidFill>
              <a:ln w="0">
                <a:solidFill>
                  <a:srgbClr val="00620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25" name="Freeform 7289"/>
              <p:cNvSpPr>
                <a:spLocks/>
              </p:cNvSpPr>
              <p:nvPr/>
            </p:nvSpPr>
            <p:spPr bwMode="auto">
              <a:xfrm>
                <a:off x="4520" y="1388"/>
                <a:ext cx="54" cy="8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4" y="4"/>
                  </a:cxn>
                </a:cxnLst>
                <a:rect l="0" t="0" r="r" b="b"/>
                <a:pathLst>
                  <a:path w="54" h="8">
                    <a:moveTo>
                      <a:pt x="54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26" name="Freeform 7290"/>
              <p:cNvSpPr>
                <a:spLocks/>
              </p:cNvSpPr>
              <p:nvPr/>
            </p:nvSpPr>
            <p:spPr bwMode="auto">
              <a:xfrm>
                <a:off x="4492" y="1392"/>
                <a:ext cx="56" cy="6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8" y="0"/>
                  </a:cxn>
                  <a:cxn ang="0">
                    <a:pos x="0" y="2"/>
                  </a:cxn>
                  <a:cxn ang="0">
                    <a:pos x="28" y="6"/>
                  </a:cxn>
                  <a:cxn ang="0">
                    <a:pos x="56" y="4"/>
                  </a:cxn>
                </a:cxnLst>
                <a:rect l="0" t="0" r="r" b="b"/>
                <a:pathLst>
                  <a:path w="56" h="6">
                    <a:moveTo>
                      <a:pt x="56" y="4"/>
                    </a:moveTo>
                    <a:lnTo>
                      <a:pt x="28" y="0"/>
                    </a:lnTo>
                    <a:lnTo>
                      <a:pt x="0" y="2"/>
                    </a:lnTo>
                    <a:lnTo>
                      <a:pt x="28" y="6"/>
                    </a:lnTo>
                    <a:lnTo>
                      <a:pt x="56" y="4"/>
                    </a:lnTo>
                    <a:close/>
                  </a:path>
                </a:pathLst>
              </a:custGeom>
              <a:solidFill>
                <a:srgbClr val="00600A"/>
              </a:solidFill>
              <a:ln w="0">
                <a:solidFill>
                  <a:srgbClr val="00600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27" name="Freeform 7291"/>
              <p:cNvSpPr>
                <a:spLocks/>
              </p:cNvSpPr>
              <p:nvPr/>
            </p:nvSpPr>
            <p:spPr bwMode="auto">
              <a:xfrm>
                <a:off x="4492" y="1392"/>
                <a:ext cx="56" cy="6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8" y="0"/>
                  </a:cxn>
                  <a:cxn ang="0">
                    <a:pos x="0" y="2"/>
                  </a:cxn>
                  <a:cxn ang="0">
                    <a:pos x="28" y="6"/>
                  </a:cxn>
                  <a:cxn ang="0">
                    <a:pos x="56" y="4"/>
                  </a:cxn>
                </a:cxnLst>
                <a:rect l="0" t="0" r="r" b="b"/>
                <a:pathLst>
                  <a:path w="56" h="6">
                    <a:moveTo>
                      <a:pt x="56" y="4"/>
                    </a:moveTo>
                    <a:lnTo>
                      <a:pt x="28" y="0"/>
                    </a:lnTo>
                    <a:lnTo>
                      <a:pt x="0" y="2"/>
                    </a:lnTo>
                    <a:lnTo>
                      <a:pt x="28" y="6"/>
                    </a:lnTo>
                    <a:lnTo>
                      <a:pt x="5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28" name="Freeform 7292"/>
              <p:cNvSpPr>
                <a:spLocks/>
              </p:cNvSpPr>
              <p:nvPr/>
            </p:nvSpPr>
            <p:spPr bwMode="auto">
              <a:xfrm>
                <a:off x="4464" y="1394"/>
                <a:ext cx="56" cy="8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6" y="4"/>
                  </a:cxn>
                </a:cxnLst>
                <a:rect l="0" t="0" r="r" b="b"/>
                <a:pathLst>
                  <a:path w="56" h="8">
                    <a:moveTo>
                      <a:pt x="56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6" y="4"/>
                    </a:lnTo>
                    <a:close/>
                  </a:path>
                </a:pathLst>
              </a:custGeom>
              <a:solidFill>
                <a:srgbClr val="005F0F"/>
              </a:solidFill>
              <a:ln w="0">
                <a:solidFill>
                  <a:srgbClr val="005F0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29" name="Freeform 7293"/>
              <p:cNvSpPr>
                <a:spLocks/>
              </p:cNvSpPr>
              <p:nvPr/>
            </p:nvSpPr>
            <p:spPr bwMode="auto">
              <a:xfrm>
                <a:off x="4464" y="1394"/>
                <a:ext cx="56" cy="8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6" y="4"/>
                  </a:cxn>
                </a:cxnLst>
                <a:rect l="0" t="0" r="r" b="b"/>
                <a:pathLst>
                  <a:path w="56" h="8">
                    <a:moveTo>
                      <a:pt x="56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30" name="Freeform 7294"/>
              <p:cNvSpPr>
                <a:spLocks/>
              </p:cNvSpPr>
              <p:nvPr/>
            </p:nvSpPr>
            <p:spPr bwMode="auto">
              <a:xfrm>
                <a:off x="4436" y="1398"/>
                <a:ext cx="56" cy="8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6" y="4"/>
                  </a:cxn>
                </a:cxnLst>
                <a:rect l="0" t="0" r="r" b="b"/>
                <a:pathLst>
                  <a:path w="56" h="8">
                    <a:moveTo>
                      <a:pt x="56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6" y="4"/>
                    </a:lnTo>
                    <a:close/>
                  </a:path>
                </a:pathLst>
              </a:custGeom>
              <a:solidFill>
                <a:srgbClr val="005E15"/>
              </a:solidFill>
              <a:ln w="0">
                <a:solidFill>
                  <a:srgbClr val="005E1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31" name="Freeform 7295"/>
              <p:cNvSpPr>
                <a:spLocks/>
              </p:cNvSpPr>
              <p:nvPr/>
            </p:nvSpPr>
            <p:spPr bwMode="auto">
              <a:xfrm>
                <a:off x="4436" y="1398"/>
                <a:ext cx="56" cy="8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6" y="8"/>
                  </a:cxn>
                  <a:cxn ang="0">
                    <a:pos x="56" y="4"/>
                  </a:cxn>
                </a:cxnLst>
                <a:rect l="0" t="0" r="r" b="b"/>
                <a:pathLst>
                  <a:path w="56" h="8">
                    <a:moveTo>
                      <a:pt x="56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6" y="8"/>
                    </a:lnTo>
                    <a:lnTo>
                      <a:pt x="5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32" name="Freeform 7296"/>
              <p:cNvSpPr>
                <a:spLocks/>
              </p:cNvSpPr>
              <p:nvPr/>
            </p:nvSpPr>
            <p:spPr bwMode="auto">
              <a:xfrm>
                <a:off x="4406" y="1402"/>
                <a:ext cx="56" cy="10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28" y="10"/>
                  </a:cxn>
                  <a:cxn ang="0">
                    <a:pos x="56" y="4"/>
                  </a:cxn>
                </a:cxnLst>
                <a:rect l="0" t="0" r="r" b="b"/>
                <a:pathLst>
                  <a:path w="56" h="10">
                    <a:moveTo>
                      <a:pt x="56" y="4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28" y="10"/>
                    </a:lnTo>
                    <a:lnTo>
                      <a:pt x="56" y="4"/>
                    </a:lnTo>
                    <a:close/>
                  </a:path>
                </a:pathLst>
              </a:custGeom>
              <a:solidFill>
                <a:srgbClr val="005D1E"/>
              </a:solidFill>
              <a:ln w="0">
                <a:solidFill>
                  <a:srgbClr val="005D1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33" name="Freeform 7297"/>
              <p:cNvSpPr>
                <a:spLocks/>
              </p:cNvSpPr>
              <p:nvPr/>
            </p:nvSpPr>
            <p:spPr bwMode="auto">
              <a:xfrm>
                <a:off x="4406" y="1402"/>
                <a:ext cx="56" cy="10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28" y="10"/>
                  </a:cxn>
                  <a:cxn ang="0">
                    <a:pos x="56" y="4"/>
                  </a:cxn>
                </a:cxnLst>
                <a:rect l="0" t="0" r="r" b="b"/>
                <a:pathLst>
                  <a:path w="56" h="10">
                    <a:moveTo>
                      <a:pt x="56" y="4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28" y="10"/>
                    </a:lnTo>
                    <a:lnTo>
                      <a:pt x="5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34" name="Freeform 7298"/>
              <p:cNvSpPr>
                <a:spLocks/>
              </p:cNvSpPr>
              <p:nvPr/>
            </p:nvSpPr>
            <p:spPr bwMode="auto">
              <a:xfrm>
                <a:off x="4376" y="1408"/>
                <a:ext cx="58" cy="10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28" y="10"/>
                  </a:cxn>
                  <a:cxn ang="0">
                    <a:pos x="58" y="4"/>
                  </a:cxn>
                </a:cxnLst>
                <a:rect l="0" t="0" r="r" b="b"/>
                <a:pathLst>
                  <a:path w="58" h="10">
                    <a:moveTo>
                      <a:pt x="58" y="4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28" y="10"/>
                    </a:lnTo>
                    <a:lnTo>
                      <a:pt x="58" y="4"/>
                    </a:lnTo>
                    <a:close/>
                  </a:path>
                </a:pathLst>
              </a:custGeom>
              <a:solidFill>
                <a:srgbClr val="005C28"/>
              </a:solidFill>
              <a:ln w="0">
                <a:solidFill>
                  <a:srgbClr val="005C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35" name="Freeform 7299"/>
              <p:cNvSpPr>
                <a:spLocks/>
              </p:cNvSpPr>
              <p:nvPr/>
            </p:nvSpPr>
            <p:spPr bwMode="auto">
              <a:xfrm>
                <a:off x="4376" y="1408"/>
                <a:ext cx="58" cy="10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28" y="10"/>
                  </a:cxn>
                  <a:cxn ang="0">
                    <a:pos x="58" y="4"/>
                  </a:cxn>
                </a:cxnLst>
                <a:rect l="0" t="0" r="r" b="b"/>
                <a:pathLst>
                  <a:path w="58" h="10">
                    <a:moveTo>
                      <a:pt x="58" y="4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28" y="10"/>
                    </a:lnTo>
                    <a:lnTo>
                      <a:pt x="5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36" name="Freeform 7300"/>
              <p:cNvSpPr>
                <a:spLocks/>
              </p:cNvSpPr>
              <p:nvPr/>
            </p:nvSpPr>
            <p:spPr bwMode="auto">
              <a:xfrm>
                <a:off x="4346" y="1414"/>
                <a:ext cx="58" cy="12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30" y="0"/>
                  </a:cxn>
                  <a:cxn ang="0">
                    <a:pos x="0" y="10"/>
                  </a:cxn>
                  <a:cxn ang="0">
                    <a:pos x="28" y="12"/>
                  </a:cxn>
                  <a:cxn ang="0">
                    <a:pos x="58" y="4"/>
                  </a:cxn>
                </a:cxnLst>
                <a:rect l="0" t="0" r="r" b="b"/>
                <a:pathLst>
                  <a:path w="58" h="12">
                    <a:moveTo>
                      <a:pt x="58" y="4"/>
                    </a:moveTo>
                    <a:lnTo>
                      <a:pt x="30" y="0"/>
                    </a:lnTo>
                    <a:lnTo>
                      <a:pt x="0" y="10"/>
                    </a:lnTo>
                    <a:lnTo>
                      <a:pt x="28" y="12"/>
                    </a:lnTo>
                    <a:lnTo>
                      <a:pt x="58" y="4"/>
                    </a:lnTo>
                    <a:close/>
                  </a:path>
                </a:pathLst>
              </a:custGeom>
              <a:solidFill>
                <a:srgbClr val="005C34"/>
              </a:solidFill>
              <a:ln w="0">
                <a:solidFill>
                  <a:srgbClr val="005C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37" name="Freeform 7301"/>
              <p:cNvSpPr>
                <a:spLocks/>
              </p:cNvSpPr>
              <p:nvPr/>
            </p:nvSpPr>
            <p:spPr bwMode="auto">
              <a:xfrm>
                <a:off x="4346" y="1414"/>
                <a:ext cx="58" cy="12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30" y="0"/>
                  </a:cxn>
                  <a:cxn ang="0">
                    <a:pos x="0" y="10"/>
                  </a:cxn>
                  <a:cxn ang="0">
                    <a:pos x="28" y="12"/>
                  </a:cxn>
                  <a:cxn ang="0">
                    <a:pos x="58" y="4"/>
                  </a:cxn>
                </a:cxnLst>
                <a:rect l="0" t="0" r="r" b="b"/>
                <a:pathLst>
                  <a:path w="58" h="12">
                    <a:moveTo>
                      <a:pt x="58" y="4"/>
                    </a:moveTo>
                    <a:lnTo>
                      <a:pt x="30" y="0"/>
                    </a:lnTo>
                    <a:lnTo>
                      <a:pt x="0" y="10"/>
                    </a:lnTo>
                    <a:lnTo>
                      <a:pt x="28" y="12"/>
                    </a:lnTo>
                    <a:lnTo>
                      <a:pt x="5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38" name="Freeform 7302"/>
              <p:cNvSpPr>
                <a:spLocks/>
              </p:cNvSpPr>
              <p:nvPr/>
            </p:nvSpPr>
            <p:spPr bwMode="auto">
              <a:xfrm>
                <a:off x="4316" y="1424"/>
                <a:ext cx="58" cy="12"/>
              </a:xfrm>
              <a:custGeom>
                <a:avLst/>
                <a:gdLst/>
                <a:ahLst/>
                <a:cxnLst>
                  <a:cxn ang="0">
                    <a:pos x="58" y="2"/>
                  </a:cxn>
                  <a:cxn ang="0">
                    <a:pos x="30" y="0"/>
                  </a:cxn>
                  <a:cxn ang="0">
                    <a:pos x="0" y="8"/>
                  </a:cxn>
                  <a:cxn ang="0">
                    <a:pos x="26" y="12"/>
                  </a:cxn>
                  <a:cxn ang="0">
                    <a:pos x="58" y="2"/>
                  </a:cxn>
                </a:cxnLst>
                <a:rect l="0" t="0" r="r" b="b"/>
                <a:pathLst>
                  <a:path w="58" h="12">
                    <a:moveTo>
                      <a:pt x="58" y="2"/>
                    </a:moveTo>
                    <a:lnTo>
                      <a:pt x="30" y="0"/>
                    </a:lnTo>
                    <a:lnTo>
                      <a:pt x="0" y="8"/>
                    </a:lnTo>
                    <a:lnTo>
                      <a:pt x="26" y="12"/>
                    </a:lnTo>
                    <a:lnTo>
                      <a:pt x="58" y="2"/>
                    </a:lnTo>
                    <a:close/>
                  </a:path>
                </a:pathLst>
              </a:custGeom>
              <a:solidFill>
                <a:srgbClr val="005D40"/>
              </a:solidFill>
              <a:ln w="0">
                <a:solidFill>
                  <a:srgbClr val="005D4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39" name="Freeform 7303"/>
              <p:cNvSpPr>
                <a:spLocks/>
              </p:cNvSpPr>
              <p:nvPr/>
            </p:nvSpPr>
            <p:spPr bwMode="auto">
              <a:xfrm>
                <a:off x="4316" y="1424"/>
                <a:ext cx="58" cy="12"/>
              </a:xfrm>
              <a:custGeom>
                <a:avLst/>
                <a:gdLst/>
                <a:ahLst/>
                <a:cxnLst>
                  <a:cxn ang="0">
                    <a:pos x="58" y="2"/>
                  </a:cxn>
                  <a:cxn ang="0">
                    <a:pos x="30" y="0"/>
                  </a:cxn>
                  <a:cxn ang="0">
                    <a:pos x="0" y="8"/>
                  </a:cxn>
                  <a:cxn ang="0">
                    <a:pos x="26" y="12"/>
                  </a:cxn>
                  <a:cxn ang="0">
                    <a:pos x="58" y="2"/>
                  </a:cxn>
                </a:cxnLst>
                <a:rect l="0" t="0" r="r" b="b"/>
                <a:pathLst>
                  <a:path w="58" h="12">
                    <a:moveTo>
                      <a:pt x="58" y="2"/>
                    </a:moveTo>
                    <a:lnTo>
                      <a:pt x="30" y="0"/>
                    </a:lnTo>
                    <a:lnTo>
                      <a:pt x="0" y="8"/>
                    </a:lnTo>
                    <a:lnTo>
                      <a:pt x="26" y="12"/>
                    </a:lnTo>
                    <a:lnTo>
                      <a:pt x="58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40" name="Freeform 7304"/>
              <p:cNvSpPr>
                <a:spLocks/>
              </p:cNvSpPr>
              <p:nvPr/>
            </p:nvSpPr>
            <p:spPr bwMode="auto">
              <a:xfrm>
                <a:off x="4284" y="1432"/>
                <a:ext cx="58" cy="16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32" y="0"/>
                  </a:cxn>
                  <a:cxn ang="0">
                    <a:pos x="0" y="12"/>
                  </a:cxn>
                  <a:cxn ang="0">
                    <a:pos x="28" y="16"/>
                  </a:cxn>
                  <a:cxn ang="0">
                    <a:pos x="58" y="4"/>
                  </a:cxn>
                </a:cxnLst>
                <a:rect l="0" t="0" r="r" b="b"/>
                <a:pathLst>
                  <a:path w="58" h="16">
                    <a:moveTo>
                      <a:pt x="58" y="4"/>
                    </a:moveTo>
                    <a:lnTo>
                      <a:pt x="32" y="0"/>
                    </a:lnTo>
                    <a:lnTo>
                      <a:pt x="0" y="12"/>
                    </a:lnTo>
                    <a:lnTo>
                      <a:pt x="28" y="16"/>
                    </a:lnTo>
                    <a:lnTo>
                      <a:pt x="58" y="4"/>
                    </a:lnTo>
                    <a:close/>
                  </a:path>
                </a:pathLst>
              </a:custGeom>
              <a:solidFill>
                <a:srgbClr val="005D4B"/>
              </a:solidFill>
              <a:ln w="0">
                <a:solidFill>
                  <a:srgbClr val="005D4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41" name="Freeform 7305"/>
              <p:cNvSpPr>
                <a:spLocks/>
              </p:cNvSpPr>
              <p:nvPr/>
            </p:nvSpPr>
            <p:spPr bwMode="auto">
              <a:xfrm>
                <a:off x="4284" y="1432"/>
                <a:ext cx="58" cy="16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32" y="0"/>
                  </a:cxn>
                  <a:cxn ang="0">
                    <a:pos x="0" y="12"/>
                  </a:cxn>
                  <a:cxn ang="0">
                    <a:pos x="28" y="16"/>
                  </a:cxn>
                  <a:cxn ang="0">
                    <a:pos x="58" y="4"/>
                  </a:cxn>
                </a:cxnLst>
                <a:rect l="0" t="0" r="r" b="b"/>
                <a:pathLst>
                  <a:path w="58" h="16">
                    <a:moveTo>
                      <a:pt x="58" y="4"/>
                    </a:moveTo>
                    <a:lnTo>
                      <a:pt x="32" y="0"/>
                    </a:lnTo>
                    <a:lnTo>
                      <a:pt x="0" y="12"/>
                    </a:lnTo>
                    <a:lnTo>
                      <a:pt x="28" y="16"/>
                    </a:lnTo>
                    <a:lnTo>
                      <a:pt x="5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42" name="Freeform 7306"/>
              <p:cNvSpPr>
                <a:spLocks/>
              </p:cNvSpPr>
              <p:nvPr/>
            </p:nvSpPr>
            <p:spPr bwMode="auto">
              <a:xfrm>
                <a:off x="4252" y="1444"/>
                <a:ext cx="60" cy="18"/>
              </a:xfrm>
              <a:custGeom>
                <a:avLst/>
                <a:gdLst/>
                <a:ahLst/>
                <a:cxnLst>
                  <a:cxn ang="0">
                    <a:pos x="60" y="4"/>
                  </a:cxn>
                  <a:cxn ang="0">
                    <a:pos x="32" y="0"/>
                  </a:cxn>
                  <a:cxn ang="0">
                    <a:pos x="0" y="12"/>
                  </a:cxn>
                  <a:cxn ang="0">
                    <a:pos x="28" y="18"/>
                  </a:cxn>
                  <a:cxn ang="0">
                    <a:pos x="60" y="4"/>
                  </a:cxn>
                </a:cxnLst>
                <a:rect l="0" t="0" r="r" b="b"/>
                <a:pathLst>
                  <a:path w="60" h="18">
                    <a:moveTo>
                      <a:pt x="60" y="4"/>
                    </a:moveTo>
                    <a:lnTo>
                      <a:pt x="32" y="0"/>
                    </a:lnTo>
                    <a:lnTo>
                      <a:pt x="0" y="12"/>
                    </a:lnTo>
                    <a:lnTo>
                      <a:pt x="28" y="18"/>
                    </a:lnTo>
                    <a:lnTo>
                      <a:pt x="60" y="4"/>
                    </a:lnTo>
                    <a:close/>
                  </a:path>
                </a:pathLst>
              </a:custGeom>
              <a:solidFill>
                <a:srgbClr val="005E55"/>
              </a:solidFill>
              <a:ln w="0">
                <a:solidFill>
                  <a:srgbClr val="005E5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43" name="Freeform 7307"/>
              <p:cNvSpPr>
                <a:spLocks/>
              </p:cNvSpPr>
              <p:nvPr/>
            </p:nvSpPr>
            <p:spPr bwMode="auto">
              <a:xfrm>
                <a:off x="4252" y="1444"/>
                <a:ext cx="60" cy="18"/>
              </a:xfrm>
              <a:custGeom>
                <a:avLst/>
                <a:gdLst/>
                <a:ahLst/>
                <a:cxnLst>
                  <a:cxn ang="0">
                    <a:pos x="60" y="4"/>
                  </a:cxn>
                  <a:cxn ang="0">
                    <a:pos x="32" y="0"/>
                  </a:cxn>
                  <a:cxn ang="0">
                    <a:pos x="0" y="12"/>
                  </a:cxn>
                  <a:cxn ang="0">
                    <a:pos x="28" y="18"/>
                  </a:cxn>
                  <a:cxn ang="0">
                    <a:pos x="60" y="4"/>
                  </a:cxn>
                </a:cxnLst>
                <a:rect l="0" t="0" r="r" b="b"/>
                <a:pathLst>
                  <a:path w="60" h="18">
                    <a:moveTo>
                      <a:pt x="60" y="4"/>
                    </a:moveTo>
                    <a:lnTo>
                      <a:pt x="32" y="0"/>
                    </a:lnTo>
                    <a:lnTo>
                      <a:pt x="0" y="12"/>
                    </a:lnTo>
                    <a:lnTo>
                      <a:pt x="28" y="18"/>
                    </a:lnTo>
                    <a:lnTo>
                      <a:pt x="6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44" name="Freeform 7308"/>
              <p:cNvSpPr>
                <a:spLocks/>
              </p:cNvSpPr>
              <p:nvPr/>
            </p:nvSpPr>
            <p:spPr bwMode="auto">
              <a:xfrm>
                <a:off x="4220" y="1456"/>
                <a:ext cx="60" cy="20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32" y="0"/>
                  </a:cxn>
                  <a:cxn ang="0">
                    <a:pos x="0" y="14"/>
                  </a:cxn>
                  <a:cxn ang="0">
                    <a:pos x="26" y="20"/>
                  </a:cxn>
                  <a:cxn ang="0">
                    <a:pos x="60" y="6"/>
                  </a:cxn>
                </a:cxnLst>
                <a:rect l="0" t="0" r="r" b="b"/>
                <a:pathLst>
                  <a:path w="60" h="20">
                    <a:moveTo>
                      <a:pt x="60" y="6"/>
                    </a:moveTo>
                    <a:lnTo>
                      <a:pt x="32" y="0"/>
                    </a:lnTo>
                    <a:lnTo>
                      <a:pt x="0" y="14"/>
                    </a:lnTo>
                    <a:lnTo>
                      <a:pt x="26" y="20"/>
                    </a:lnTo>
                    <a:lnTo>
                      <a:pt x="60" y="6"/>
                    </a:lnTo>
                    <a:close/>
                  </a:path>
                </a:pathLst>
              </a:custGeom>
              <a:solidFill>
                <a:srgbClr val="00605D"/>
              </a:solidFill>
              <a:ln w="0">
                <a:solidFill>
                  <a:srgbClr val="00605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45" name="Freeform 7309"/>
              <p:cNvSpPr>
                <a:spLocks/>
              </p:cNvSpPr>
              <p:nvPr/>
            </p:nvSpPr>
            <p:spPr bwMode="auto">
              <a:xfrm>
                <a:off x="4220" y="1456"/>
                <a:ext cx="60" cy="20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32" y="0"/>
                  </a:cxn>
                  <a:cxn ang="0">
                    <a:pos x="0" y="14"/>
                  </a:cxn>
                  <a:cxn ang="0">
                    <a:pos x="26" y="20"/>
                  </a:cxn>
                  <a:cxn ang="0">
                    <a:pos x="60" y="6"/>
                  </a:cxn>
                </a:cxnLst>
                <a:rect l="0" t="0" r="r" b="b"/>
                <a:pathLst>
                  <a:path w="60" h="20">
                    <a:moveTo>
                      <a:pt x="60" y="6"/>
                    </a:moveTo>
                    <a:lnTo>
                      <a:pt x="32" y="0"/>
                    </a:lnTo>
                    <a:lnTo>
                      <a:pt x="0" y="14"/>
                    </a:lnTo>
                    <a:lnTo>
                      <a:pt x="26" y="20"/>
                    </a:lnTo>
                    <a:lnTo>
                      <a:pt x="60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46" name="Freeform 7310"/>
              <p:cNvSpPr>
                <a:spLocks/>
              </p:cNvSpPr>
              <p:nvPr/>
            </p:nvSpPr>
            <p:spPr bwMode="auto">
              <a:xfrm>
                <a:off x="4186" y="1470"/>
                <a:ext cx="60" cy="22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34" y="0"/>
                  </a:cxn>
                  <a:cxn ang="0">
                    <a:pos x="0" y="14"/>
                  </a:cxn>
                  <a:cxn ang="0">
                    <a:pos x="28" y="22"/>
                  </a:cxn>
                  <a:cxn ang="0">
                    <a:pos x="60" y="6"/>
                  </a:cxn>
                </a:cxnLst>
                <a:rect l="0" t="0" r="r" b="b"/>
                <a:pathLst>
                  <a:path w="60" h="22">
                    <a:moveTo>
                      <a:pt x="60" y="6"/>
                    </a:moveTo>
                    <a:lnTo>
                      <a:pt x="34" y="0"/>
                    </a:lnTo>
                    <a:lnTo>
                      <a:pt x="0" y="14"/>
                    </a:lnTo>
                    <a:lnTo>
                      <a:pt x="28" y="22"/>
                    </a:lnTo>
                    <a:lnTo>
                      <a:pt x="60" y="6"/>
                    </a:lnTo>
                    <a:close/>
                  </a:path>
                </a:pathLst>
              </a:custGeom>
              <a:solidFill>
                <a:srgbClr val="006362"/>
              </a:solidFill>
              <a:ln w="0">
                <a:solidFill>
                  <a:srgbClr val="00636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47" name="Freeform 7311"/>
              <p:cNvSpPr>
                <a:spLocks/>
              </p:cNvSpPr>
              <p:nvPr/>
            </p:nvSpPr>
            <p:spPr bwMode="auto">
              <a:xfrm>
                <a:off x="4186" y="1470"/>
                <a:ext cx="60" cy="22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34" y="0"/>
                  </a:cxn>
                  <a:cxn ang="0">
                    <a:pos x="0" y="14"/>
                  </a:cxn>
                  <a:cxn ang="0">
                    <a:pos x="28" y="22"/>
                  </a:cxn>
                  <a:cxn ang="0">
                    <a:pos x="60" y="6"/>
                  </a:cxn>
                </a:cxnLst>
                <a:rect l="0" t="0" r="r" b="b"/>
                <a:pathLst>
                  <a:path w="60" h="22">
                    <a:moveTo>
                      <a:pt x="60" y="6"/>
                    </a:moveTo>
                    <a:lnTo>
                      <a:pt x="34" y="0"/>
                    </a:lnTo>
                    <a:lnTo>
                      <a:pt x="0" y="14"/>
                    </a:lnTo>
                    <a:lnTo>
                      <a:pt x="28" y="22"/>
                    </a:lnTo>
                    <a:lnTo>
                      <a:pt x="60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48" name="Freeform 7312"/>
              <p:cNvSpPr>
                <a:spLocks/>
              </p:cNvSpPr>
              <p:nvPr/>
            </p:nvSpPr>
            <p:spPr bwMode="auto">
              <a:xfrm>
                <a:off x="4152" y="1484"/>
                <a:ext cx="62" cy="24"/>
              </a:xfrm>
              <a:custGeom>
                <a:avLst/>
                <a:gdLst/>
                <a:ahLst/>
                <a:cxnLst>
                  <a:cxn ang="0">
                    <a:pos x="62" y="8"/>
                  </a:cxn>
                  <a:cxn ang="0">
                    <a:pos x="34" y="0"/>
                  </a:cxn>
                  <a:cxn ang="0">
                    <a:pos x="0" y="16"/>
                  </a:cxn>
                  <a:cxn ang="0">
                    <a:pos x="28" y="24"/>
                  </a:cxn>
                  <a:cxn ang="0">
                    <a:pos x="62" y="8"/>
                  </a:cxn>
                </a:cxnLst>
                <a:rect l="0" t="0" r="r" b="b"/>
                <a:pathLst>
                  <a:path w="62" h="24">
                    <a:moveTo>
                      <a:pt x="62" y="8"/>
                    </a:moveTo>
                    <a:lnTo>
                      <a:pt x="34" y="0"/>
                    </a:lnTo>
                    <a:lnTo>
                      <a:pt x="0" y="16"/>
                    </a:lnTo>
                    <a:lnTo>
                      <a:pt x="28" y="24"/>
                    </a:lnTo>
                    <a:lnTo>
                      <a:pt x="62" y="8"/>
                    </a:lnTo>
                    <a:close/>
                  </a:path>
                </a:pathLst>
              </a:custGeom>
              <a:solidFill>
                <a:srgbClr val="006862"/>
              </a:solidFill>
              <a:ln w="0">
                <a:solidFill>
                  <a:srgbClr val="00686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49" name="Freeform 7313"/>
              <p:cNvSpPr>
                <a:spLocks/>
              </p:cNvSpPr>
              <p:nvPr/>
            </p:nvSpPr>
            <p:spPr bwMode="auto">
              <a:xfrm>
                <a:off x="4152" y="1484"/>
                <a:ext cx="62" cy="24"/>
              </a:xfrm>
              <a:custGeom>
                <a:avLst/>
                <a:gdLst/>
                <a:ahLst/>
                <a:cxnLst>
                  <a:cxn ang="0">
                    <a:pos x="62" y="8"/>
                  </a:cxn>
                  <a:cxn ang="0">
                    <a:pos x="34" y="0"/>
                  </a:cxn>
                  <a:cxn ang="0">
                    <a:pos x="0" y="16"/>
                  </a:cxn>
                  <a:cxn ang="0">
                    <a:pos x="28" y="24"/>
                  </a:cxn>
                  <a:cxn ang="0">
                    <a:pos x="62" y="8"/>
                  </a:cxn>
                </a:cxnLst>
                <a:rect l="0" t="0" r="r" b="b"/>
                <a:pathLst>
                  <a:path w="62" h="24">
                    <a:moveTo>
                      <a:pt x="62" y="8"/>
                    </a:moveTo>
                    <a:lnTo>
                      <a:pt x="34" y="0"/>
                    </a:lnTo>
                    <a:lnTo>
                      <a:pt x="0" y="16"/>
                    </a:lnTo>
                    <a:lnTo>
                      <a:pt x="28" y="24"/>
                    </a:lnTo>
                    <a:lnTo>
                      <a:pt x="62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50" name="Freeform 7314"/>
              <p:cNvSpPr>
                <a:spLocks/>
              </p:cNvSpPr>
              <p:nvPr/>
            </p:nvSpPr>
            <p:spPr bwMode="auto">
              <a:xfrm>
                <a:off x="4118" y="1500"/>
                <a:ext cx="62" cy="22"/>
              </a:xfrm>
              <a:custGeom>
                <a:avLst/>
                <a:gdLst/>
                <a:ahLst/>
                <a:cxnLst>
                  <a:cxn ang="0">
                    <a:pos x="62" y="8"/>
                  </a:cxn>
                  <a:cxn ang="0">
                    <a:pos x="34" y="0"/>
                  </a:cxn>
                  <a:cxn ang="0">
                    <a:pos x="0" y="12"/>
                  </a:cxn>
                  <a:cxn ang="0">
                    <a:pos x="28" y="22"/>
                  </a:cxn>
                  <a:cxn ang="0">
                    <a:pos x="62" y="8"/>
                  </a:cxn>
                </a:cxnLst>
                <a:rect l="0" t="0" r="r" b="b"/>
                <a:pathLst>
                  <a:path w="62" h="22">
                    <a:moveTo>
                      <a:pt x="62" y="8"/>
                    </a:moveTo>
                    <a:lnTo>
                      <a:pt x="34" y="0"/>
                    </a:lnTo>
                    <a:lnTo>
                      <a:pt x="0" y="12"/>
                    </a:lnTo>
                    <a:lnTo>
                      <a:pt x="28" y="22"/>
                    </a:lnTo>
                    <a:lnTo>
                      <a:pt x="62" y="8"/>
                    </a:lnTo>
                    <a:close/>
                  </a:path>
                </a:pathLst>
              </a:custGeom>
              <a:solidFill>
                <a:srgbClr val="006E5D"/>
              </a:solidFill>
              <a:ln w="0">
                <a:solidFill>
                  <a:srgbClr val="006E5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51" name="Freeform 7315"/>
              <p:cNvSpPr>
                <a:spLocks/>
              </p:cNvSpPr>
              <p:nvPr/>
            </p:nvSpPr>
            <p:spPr bwMode="auto">
              <a:xfrm>
                <a:off x="4118" y="1500"/>
                <a:ext cx="62" cy="22"/>
              </a:xfrm>
              <a:custGeom>
                <a:avLst/>
                <a:gdLst/>
                <a:ahLst/>
                <a:cxnLst>
                  <a:cxn ang="0">
                    <a:pos x="62" y="8"/>
                  </a:cxn>
                  <a:cxn ang="0">
                    <a:pos x="34" y="0"/>
                  </a:cxn>
                  <a:cxn ang="0">
                    <a:pos x="0" y="12"/>
                  </a:cxn>
                  <a:cxn ang="0">
                    <a:pos x="28" y="22"/>
                  </a:cxn>
                  <a:cxn ang="0">
                    <a:pos x="62" y="8"/>
                  </a:cxn>
                </a:cxnLst>
                <a:rect l="0" t="0" r="r" b="b"/>
                <a:pathLst>
                  <a:path w="62" h="22">
                    <a:moveTo>
                      <a:pt x="62" y="8"/>
                    </a:moveTo>
                    <a:lnTo>
                      <a:pt x="34" y="0"/>
                    </a:lnTo>
                    <a:lnTo>
                      <a:pt x="0" y="12"/>
                    </a:lnTo>
                    <a:lnTo>
                      <a:pt x="28" y="22"/>
                    </a:lnTo>
                    <a:lnTo>
                      <a:pt x="62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52" name="Freeform 7316"/>
              <p:cNvSpPr>
                <a:spLocks/>
              </p:cNvSpPr>
              <p:nvPr/>
            </p:nvSpPr>
            <p:spPr bwMode="auto">
              <a:xfrm>
                <a:off x="4084" y="1512"/>
                <a:ext cx="62" cy="22"/>
              </a:xfrm>
              <a:custGeom>
                <a:avLst/>
                <a:gdLst/>
                <a:ahLst/>
                <a:cxnLst>
                  <a:cxn ang="0">
                    <a:pos x="62" y="10"/>
                  </a:cxn>
                  <a:cxn ang="0">
                    <a:pos x="34" y="0"/>
                  </a:cxn>
                  <a:cxn ang="0">
                    <a:pos x="0" y="12"/>
                  </a:cxn>
                  <a:cxn ang="0">
                    <a:pos x="26" y="22"/>
                  </a:cxn>
                  <a:cxn ang="0">
                    <a:pos x="62" y="10"/>
                  </a:cxn>
                </a:cxnLst>
                <a:rect l="0" t="0" r="r" b="b"/>
                <a:pathLst>
                  <a:path w="62" h="22">
                    <a:moveTo>
                      <a:pt x="62" y="10"/>
                    </a:moveTo>
                    <a:lnTo>
                      <a:pt x="34" y="0"/>
                    </a:lnTo>
                    <a:lnTo>
                      <a:pt x="0" y="12"/>
                    </a:lnTo>
                    <a:lnTo>
                      <a:pt x="26" y="22"/>
                    </a:lnTo>
                    <a:lnTo>
                      <a:pt x="62" y="10"/>
                    </a:lnTo>
                    <a:close/>
                  </a:path>
                </a:pathLst>
              </a:custGeom>
              <a:solidFill>
                <a:srgbClr val="00754F"/>
              </a:solidFill>
              <a:ln w="0">
                <a:solidFill>
                  <a:srgbClr val="00754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53" name="Freeform 7317"/>
              <p:cNvSpPr>
                <a:spLocks/>
              </p:cNvSpPr>
              <p:nvPr/>
            </p:nvSpPr>
            <p:spPr bwMode="auto">
              <a:xfrm>
                <a:off x="4084" y="1512"/>
                <a:ext cx="62" cy="22"/>
              </a:xfrm>
              <a:custGeom>
                <a:avLst/>
                <a:gdLst/>
                <a:ahLst/>
                <a:cxnLst>
                  <a:cxn ang="0">
                    <a:pos x="62" y="10"/>
                  </a:cxn>
                  <a:cxn ang="0">
                    <a:pos x="34" y="0"/>
                  </a:cxn>
                  <a:cxn ang="0">
                    <a:pos x="0" y="12"/>
                  </a:cxn>
                  <a:cxn ang="0">
                    <a:pos x="26" y="22"/>
                  </a:cxn>
                  <a:cxn ang="0">
                    <a:pos x="62" y="10"/>
                  </a:cxn>
                </a:cxnLst>
                <a:rect l="0" t="0" r="r" b="b"/>
                <a:pathLst>
                  <a:path w="62" h="22">
                    <a:moveTo>
                      <a:pt x="62" y="10"/>
                    </a:moveTo>
                    <a:lnTo>
                      <a:pt x="34" y="0"/>
                    </a:lnTo>
                    <a:lnTo>
                      <a:pt x="0" y="12"/>
                    </a:lnTo>
                    <a:lnTo>
                      <a:pt x="26" y="22"/>
                    </a:lnTo>
                    <a:lnTo>
                      <a:pt x="62" y="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54" name="Freeform 7318"/>
              <p:cNvSpPr>
                <a:spLocks/>
              </p:cNvSpPr>
              <p:nvPr/>
            </p:nvSpPr>
            <p:spPr bwMode="auto">
              <a:xfrm>
                <a:off x="4048" y="1524"/>
                <a:ext cx="62" cy="20"/>
              </a:xfrm>
              <a:custGeom>
                <a:avLst/>
                <a:gdLst/>
                <a:ahLst/>
                <a:cxnLst>
                  <a:cxn ang="0">
                    <a:pos x="62" y="10"/>
                  </a:cxn>
                  <a:cxn ang="0">
                    <a:pos x="36" y="0"/>
                  </a:cxn>
                  <a:cxn ang="0">
                    <a:pos x="0" y="8"/>
                  </a:cxn>
                  <a:cxn ang="0">
                    <a:pos x="26" y="20"/>
                  </a:cxn>
                  <a:cxn ang="0">
                    <a:pos x="62" y="10"/>
                  </a:cxn>
                </a:cxnLst>
                <a:rect l="0" t="0" r="r" b="b"/>
                <a:pathLst>
                  <a:path w="62" h="20">
                    <a:moveTo>
                      <a:pt x="62" y="10"/>
                    </a:moveTo>
                    <a:lnTo>
                      <a:pt x="36" y="0"/>
                    </a:lnTo>
                    <a:lnTo>
                      <a:pt x="0" y="8"/>
                    </a:lnTo>
                    <a:lnTo>
                      <a:pt x="26" y="20"/>
                    </a:lnTo>
                    <a:lnTo>
                      <a:pt x="62" y="10"/>
                    </a:lnTo>
                    <a:close/>
                  </a:path>
                </a:pathLst>
              </a:custGeom>
              <a:solidFill>
                <a:srgbClr val="007D39"/>
              </a:solidFill>
              <a:ln w="0">
                <a:solidFill>
                  <a:srgbClr val="007D3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55" name="Freeform 7319"/>
              <p:cNvSpPr>
                <a:spLocks/>
              </p:cNvSpPr>
              <p:nvPr/>
            </p:nvSpPr>
            <p:spPr bwMode="auto">
              <a:xfrm>
                <a:off x="4048" y="1524"/>
                <a:ext cx="62" cy="20"/>
              </a:xfrm>
              <a:custGeom>
                <a:avLst/>
                <a:gdLst/>
                <a:ahLst/>
                <a:cxnLst>
                  <a:cxn ang="0">
                    <a:pos x="62" y="10"/>
                  </a:cxn>
                  <a:cxn ang="0">
                    <a:pos x="36" y="0"/>
                  </a:cxn>
                  <a:cxn ang="0">
                    <a:pos x="0" y="8"/>
                  </a:cxn>
                  <a:cxn ang="0">
                    <a:pos x="26" y="20"/>
                  </a:cxn>
                  <a:cxn ang="0">
                    <a:pos x="62" y="10"/>
                  </a:cxn>
                </a:cxnLst>
                <a:rect l="0" t="0" r="r" b="b"/>
                <a:pathLst>
                  <a:path w="62" h="20">
                    <a:moveTo>
                      <a:pt x="62" y="10"/>
                    </a:moveTo>
                    <a:lnTo>
                      <a:pt x="36" y="0"/>
                    </a:lnTo>
                    <a:lnTo>
                      <a:pt x="0" y="8"/>
                    </a:lnTo>
                    <a:lnTo>
                      <a:pt x="26" y="20"/>
                    </a:lnTo>
                    <a:lnTo>
                      <a:pt x="62" y="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56" name="Freeform 7320"/>
              <p:cNvSpPr>
                <a:spLocks/>
              </p:cNvSpPr>
              <p:nvPr/>
            </p:nvSpPr>
            <p:spPr bwMode="auto">
              <a:xfrm>
                <a:off x="4010" y="1532"/>
                <a:ext cx="64" cy="14"/>
              </a:xfrm>
              <a:custGeom>
                <a:avLst/>
                <a:gdLst/>
                <a:ahLst/>
                <a:cxnLst>
                  <a:cxn ang="0">
                    <a:pos x="64" y="12"/>
                  </a:cxn>
                  <a:cxn ang="0">
                    <a:pos x="38" y="0"/>
                  </a:cxn>
                  <a:cxn ang="0">
                    <a:pos x="0" y="4"/>
                  </a:cxn>
                  <a:cxn ang="0">
                    <a:pos x="28" y="14"/>
                  </a:cxn>
                  <a:cxn ang="0">
                    <a:pos x="64" y="12"/>
                  </a:cxn>
                </a:cxnLst>
                <a:rect l="0" t="0" r="r" b="b"/>
                <a:pathLst>
                  <a:path w="64" h="14">
                    <a:moveTo>
                      <a:pt x="64" y="12"/>
                    </a:moveTo>
                    <a:lnTo>
                      <a:pt x="38" y="0"/>
                    </a:lnTo>
                    <a:lnTo>
                      <a:pt x="0" y="4"/>
                    </a:lnTo>
                    <a:lnTo>
                      <a:pt x="28" y="1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008416"/>
              </a:solidFill>
              <a:ln w="0">
                <a:solidFill>
                  <a:srgbClr val="00841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57" name="Freeform 7321"/>
              <p:cNvSpPr>
                <a:spLocks/>
              </p:cNvSpPr>
              <p:nvPr/>
            </p:nvSpPr>
            <p:spPr bwMode="auto">
              <a:xfrm>
                <a:off x="4010" y="1532"/>
                <a:ext cx="64" cy="14"/>
              </a:xfrm>
              <a:custGeom>
                <a:avLst/>
                <a:gdLst/>
                <a:ahLst/>
                <a:cxnLst>
                  <a:cxn ang="0">
                    <a:pos x="64" y="12"/>
                  </a:cxn>
                  <a:cxn ang="0">
                    <a:pos x="38" y="0"/>
                  </a:cxn>
                  <a:cxn ang="0">
                    <a:pos x="0" y="4"/>
                  </a:cxn>
                  <a:cxn ang="0">
                    <a:pos x="28" y="14"/>
                  </a:cxn>
                  <a:cxn ang="0">
                    <a:pos x="64" y="12"/>
                  </a:cxn>
                </a:cxnLst>
                <a:rect l="0" t="0" r="r" b="b"/>
                <a:pathLst>
                  <a:path w="64" h="14">
                    <a:moveTo>
                      <a:pt x="64" y="12"/>
                    </a:moveTo>
                    <a:lnTo>
                      <a:pt x="38" y="0"/>
                    </a:lnTo>
                    <a:lnTo>
                      <a:pt x="0" y="4"/>
                    </a:lnTo>
                    <a:lnTo>
                      <a:pt x="28" y="14"/>
                    </a:lnTo>
                    <a:lnTo>
                      <a:pt x="64" y="1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58" name="Freeform 7322"/>
              <p:cNvSpPr>
                <a:spLocks/>
              </p:cNvSpPr>
              <p:nvPr/>
            </p:nvSpPr>
            <p:spPr bwMode="auto">
              <a:xfrm>
                <a:off x="3972" y="1536"/>
                <a:ext cx="66" cy="10"/>
              </a:xfrm>
              <a:custGeom>
                <a:avLst/>
                <a:gdLst/>
                <a:ahLst/>
                <a:cxnLst>
                  <a:cxn ang="0">
                    <a:pos x="66" y="10"/>
                  </a:cxn>
                  <a:cxn ang="0">
                    <a:pos x="38" y="0"/>
                  </a:cxn>
                  <a:cxn ang="0">
                    <a:pos x="0" y="0"/>
                  </a:cxn>
                  <a:cxn ang="0">
                    <a:pos x="28" y="10"/>
                  </a:cxn>
                  <a:cxn ang="0">
                    <a:pos x="66" y="10"/>
                  </a:cxn>
                </a:cxnLst>
                <a:rect l="0" t="0" r="r" b="b"/>
                <a:pathLst>
                  <a:path w="66" h="10">
                    <a:moveTo>
                      <a:pt x="66" y="10"/>
                    </a:moveTo>
                    <a:lnTo>
                      <a:pt x="38" y="0"/>
                    </a:lnTo>
                    <a:lnTo>
                      <a:pt x="0" y="0"/>
                    </a:lnTo>
                    <a:lnTo>
                      <a:pt x="28" y="10"/>
                    </a:lnTo>
                    <a:lnTo>
                      <a:pt x="66" y="10"/>
                    </a:lnTo>
                    <a:close/>
                  </a:path>
                </a:pathLst>
              </a:custGeom>
              <a:solidFill>
                <a:srgbClr val="008500"/>
              </a:solidFill>
              <a:ln w="0">
                <a:solidFill>
                  <a:srgbClr val="0085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59" name="Freeform 7323"/>
              <p:cNvSpPr>
                <a:spLocks/>
              </p:cNvSpPr>
              <p:nvPr/>
            </p:nvSpPr>
            <p:spPr bwMode="auto">
              <a:xfrm>
                <a:off x="3972" y="1536"/>
                <a:ext cx="66" cy="10"/>
              </a:xfrm>
              <a:custGeom>
                <a:avLst/>
                <a:gdLst/>
                <a:ahLst/>
                <a:cxnLst>
                  <a:cxn ang="0">
                    <a:pos x="66" y="10"/>
                  </a:cxn>
                  <a:cxn ang="0">
                    <a:pos x="38" y="0"/>
                  </a:cxn>
                  <a:cxn ang="0">
                    <a:pos x="0" y="0"/>
                  </a:cxn>
                  <a:cxn ang="0">
                    <a:pos x="28" y="10"/>
                  </a:cxn>
                  <a:cxn ang="0">
                    <a:pos x="66" y="10"/>
                  </a:cxn>
                </a:cxnLst>
                <a:rect l="0" t="0" r="r" b="b"/>
                <a:pathLst>
                  <a:path w="66" h="10">
                    <a:moveTo>
                      <a:pt x="66" y="10"/>
                    </a:moveTo>
                    <a:lnTo>
                      <a:pt x="38" y="0"/>
                    </a:lnTo>
                    <a:lnTo>
                      <a:pt x="0" y="0"/>
                    </a:lnTo>
                    <a:lnTo>
                      <a:pt x="28" y="10"/>
                    </a:lnTo>
                    <a:lnTo>
                      <a:pt x="66" y="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60" name="Freeform 7324"/>
              <p:cNvSpPr>
                <a:spLocks/>
              </p:cNvSpPr>
              <p:nvPr/>
            </p:nvSpPr>
            <p:spPr bwMode="auto">
              <a:xfrm>
                <a:off x="3934" y="1534"/>
                <a:ext cx="66" cy="12"/>
              </a:xfrm>
              <a:custGeom>
                <a:avLst/>
                <a:gdLst/>
                <a:ahLst/>
                <a:cxnLst>
                  <a:cxn ang="0">
                    <a:pos x="66" y="12"/>
                  </a:cxn>
                  <a:cxn ang="0">
                    <a:pos x="38" y="2"/>
                  </a:cxn>
                  <a:cxn ang="0">
                    <a:pos x="0" y="0"/>
                  </a:cxn>
                  <a:cxn ang="0">
                    <a:pos x="26" y="8"/>
                  </a:cxn>
                  <a:cxn ang="0">
                    <a:pos x="66" y="12"/>
                  </a:cxn>
                </a:cxnLst>
                <a:rect l="0" t="0" r="r" b="b"/>
                <a:pathLst>
                  <a:path w="66" h="12">
                    <a:moveTo>
                      <a:pt x="66" y="12"/>
                    </a:moveTo>
                    <a:lnTo>
                      <a:pt x="38" y="2"/>
                    </a:lnTo>
                    <a:lnTo>
                      <a:pt x="0" y="0"/>
                    </a:lnTo>
                    <a:lnTo>
                      <a:pt x="26" y="8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7F00"/>
              </a:solidFill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61" name="Freeform 7325"/>
              <p:cNvSpPr>
                <a:spLocks/>
              </p:cNvSpPr>
              <p:nvPr/>
            </p:nvSpPr>
            <p:spPr bwMode="auto">
              <a:xfrm>
                <a:off x="3934" y="1534"/>
                <a:ext cx="66" cy="12"/>
              </a:xfrm>
              <a:custGeom>
                <a:avLst/>
                <a:gdLst/>
                <a:ahLst/>
                <a:cxnLst>
                  <a:cxn ang="0">
                    <a:pos x="66" y="12"/>
                  </a:cxn>
                  <a:cxn ang="0">
                    <a:pos x="38" y="2"/>
                  </a:cxn>
                  <a:cxn ang="0">
                    <a:pos x="0" y="0"/>
                  </a:cxn>
                  <a:cxn ang="0">
                    <a:pos x="26" y="8"/>
                  </a:cxn>
                  <a:cxn ang="0">
                    <a:pos x="66" y="12"/>
                  </a:cxn>
                </a:cxnLst>
                <a:rect l="0" t="0" r="r" b="b"/>
                <a:pathLst>
                  <a:path w="66" h="12">
                    <a:moveTo>
                      <a:pt x="66" y="12"/>
                    </a:moveTo>
                    <a:lnTo>
                      <a:pt x="38" y="2"/>
                    </a:lnTo>
                    <a:lnTo>
                      <a:pt x="0" y="0"/>
                    </a:lnTo>
                    <a:lnTo>
                      <a:pt x="26" y="8"/>
                    </a:lnTo>
                    <a:lnTo>
                      <a:pt x="66" y="1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62" name="Freeform 7326"/>
              <p:cNvSpPr>
                <a:spLocks/>
              </p:cNvSpPr>
              <p:nvPr/>
            </p:nvSpPr>
            <p:spPr bwMode="auto">
              <a:xfrm>
                <a:off x="3894" y="1534"/>
                <a:ext cx="66" cy="8"/>
              </a:xfrm>
              <a:custGeom>
                <a:avLst/>
                <a:gdLst/>
                <a:ahLst/>
                <a:cxnLst>
                  <a:cxn ang="0">
                    <a:pos x="66" y="8"/>
                  </a:cxn>
                  <a:cxn ang="0">
                    <a:pos x="40" y="0"/>
                  </a:cxn>
                  <a:cxn ang="0">
                    <a:pos x="0" y="0"/>
                  </a:cxn>
                  <a:cxn ang="0">
                    <a:pos x="26" y="8"/>
                  </a:cxn>
                  <a:cxn ang="0">
                    <a:pos x="66" y="8"/>
                  </a:cxn>
                </a:cxnLst>
                <a:rect l="0" t="0" r="r" b="b"/>
                <a:pathLst>
                  <a:path w="66" h="8">
                    <a:moveTo>
                      <a:pt x="66" y="8"/>
                    </a:moveTo>
                    <a:lnTo>
                      <a:pt x="40" y="0"/>
                    </a:lnTo>
                    <a:lnTo>
                      <a:pt x="0" y="0"/>
                    </a:lnTo>
                    <a:lnTo>
                      <a:pt x="26" y="8"/>
                    </a:lnTo>
                    <a:lnTo>
                      <a:pt x="66" y="8"/>
                    </a:lnTo>
                    <a:close/>
                  </a:path>
                </a:pathLst>
              </a:custGeom>
              <a:solidFill>
                <a:srgbClr val="007800"/>
              </a:solidFill>
              <a:ln w="0">
                <a:solidFill>
                  <a:srgbClr val="0078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63" name="Freeform 7327"/>
              <p:cNvSpPr>
                <a:spLocks/>
              </p:cNvSpPr>
              <p:nvPr/>
            </p:nvSpPr>
            <p:spPr bwMode="auto">
              <a:xfrm>
                <a:off x="3894" y="1534"/>
                <a:ext cx="66" cy="8"/>
              </a:xfrm>
              <a:custGeom>
                <a:avLst/>
                <a:gdLst/>
                <a:ahLst/>
                <a:cxnLst>
                  <a:cxn ang="0">
                    <a:pos x="66" y="8"/>
                  </a:cxn>
                  <a:cxn ang="0">
                    <a:pos x="40" y="0"/>
                  </a:cxn>
                  <a:cxn ang="0">
                    <a:pos x="0" y="0"/>
                  </a:cxn>
                  <a:cxn ang="0">
                    <a:pos x="26" y="8"/>
                  </a:cxn>
                  <a:cxn ang="0">
                    <a:pos x="66" y="8"/>
                  </a:cxn>
                </a:cxnLst>
                <a:rect l="0" t="0" r="r" b="b"/>
                <a:pathLst>
                  <a:path w="66" h="8">
                    <a:moveTo>
                      <a:pt x="66" y="8"/>
                    </a:moveTo>
                    <a:lnTo>
                      <a:pt x="40" y="0"/>
                    </a:lnTo>
                    <a:lnTo>
                      <a:pt x="0" y="0"/>
                    </a:lnTo>
                    <a:lnTo>
                      <a:pt x="26" y="8"/>
                    </a:lnTo>
                    <a:lnTo>
                      <a:pt x="66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64" name="Freeform 7328"/>
              <p:cNvSpPr>
                <a:spLocks/>
              </p:cNvSpPr>
              <p:nvPr/>
            </p:nvSpPr>
            <p:spPr bwMode="auto">
              <a:xfrm>
                <a:off x="3854" y="1534"/>
                <a:ext cx="66" cy="14"/>
              </a:xfrm>
              <a:custGeom>
                <a:avLst/>
                <a:gdLst/>
                <a:ahLst/>
                <a:cxnLst>
                  <a:cxn ang="0">
                    <a:pos x="66" y="8"/>
                  </a:cxn>
                  <a:cxn ang="0">
                    <a:pos x="40" y="0"/>
                  </a:cxn>
                  <a:cxn ang="0">
                    <a:pos x="0" y="6"/>
                  </a:cxn>
                  <a:cxn ang="0">
                    <a:pos x="26" y="14"/>
                  </a:cxn>
                  <a:cxn ang="0">
                    <a:pos x="66" y="8"/>
                  </a:cxn>
                </a:cxnLst>
                <a:rect l="0" t="0" r="r" b="b"/>
                <a:pathLst>
                  <a:path w="66" h="14">
                    <a:moveTo>
                      <a:pt x="66" y="8"/>
                    </a:moveTo>
                    <a:lnTo>
                      <a:pt x="40" y="0"/>
                    </a:lnTo>
                    <a:lnTo>
                      <a:pt x="0" y="6"/>
                    </a:lnTo>
                    <a:lnTo>
                      <a:pt x="26" y="14"/>
                    </a:lnTo>
                    <a:lnTo>
                      <a:pt x="66" y="8"/>
                    </a:lnTo>
                    <a:close/>
                  </a:path>
                </a:pathLst>
              </a:custGeom>
              <a:solidFill>
                <a:srgbClr val="006F20"/>
              </a:solidFill>
              <a:ln w="0">
                <a:solidFill>
                  <a:srgbClr val="006F2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65" name="Freeform 7329"/>
              <p:cNvSpPr>
                <a:spLocks/>
              </p:cNvSpPr>
              <p:nvPr/>
            </p:nvSpPr>
            <p:spPr bwMode="auto">
              <a:xfrm>
                <a:off x="3854" y="1534"/>
                <a:ext cx="66" cy="14"/>
              </a:xfrm>
              <a:custGeom>
                <a:avLst/>
                <a:gdLst/>
                <a:ahLst/>
                <a:cxnLst>
                  <a:cxn ang="0">
                    <a:pos x="66" y="8"/>
                  </a:cxn>
                  <a:cxn ang="0">
                    <a:pos x="40" y="0"/>
                  </a:cxn>
                  <a:cxn ang="0">
                    <a:pos x="0" y="6"/>
                  </a:cxn>
                  <a:cxn ang="0">
                    <a:pos x="26" y="14"/>
                  </a:cxn>
                  <a:cxn ang="0">
                    <a:pos x="66" y="8"/>
                  </a:cxn>
                </a:cxnLst>
                <a:rect l="0" t="0" r="r" b="b"/>
                <a:pathLst>
                  <a:path w="66" h="14">
                    <a:moveTo>
                      <a:pt x="66" y="8"/>
                    </a:moveTo>
                    <a:lnTo>
                      <a:pt x="40" y="0"/>
                    </a:lnTo>
                    <a:lnTo>
                      <a:pt x="0" y="6"/>
                    </a:lnTo>
                    <a:lnTo>
                      <a:pt x="26" y="14"/>
                    </a:lnTo>
                    <a:lnTo>
                      <a:pt x="66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66" name="Freeform 7330"/>
              <p:cNvSpPr>
                <a:spLocks/>
              </p:cNvSpPr>
              <p:nvPr/>
            </p:nvSpPr>
            <p:spPr bwMode="auto">
              <a:xfrm>
                <a:off x="4866" y="1346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67" name="Freeform 7331"/>
              <p:cNvSpPr>
                <a:spLocks/>
              </p:cNvSpPr>
              <p:nvPr/>
            </p:nvSpPr>
            <p:spPr bwMode="auto">
              <a:xfrm>
                <a:off x="4866" y="1346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68" name="Freeform 7332"/>
              <p:cNvSpPr>
                <a:spLocks/>
              </p:cNvSpPr>
              <p:nvPr/>
            </p:nvSpPr>
            <p:spPr bwMode="auto">
              <a:xfrm>
                <a:off x="4844" y="1350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69" name="Freeform 7333"/>
              <p:cNvSpPr>
                <a:spLocks/>
              </p:cNvSpPr>
              <p:nvPr/>
            </p:nvSpPr>
            <p:spPr bwMode="auto">
              <a:xfrm>
                <a:off x="4844" y="1350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70" name="Freeform 7334"/>
              <p:cNvSpPr>
                <a:spLocks/>
              </p:cNvSpPr>
              <p:nvPr/>
            </p:nvSpPr>
            <p:spPr bwMode="auto">
              <a:xfrm>
                <a:off x="4822" y="1354"/>
                <a:ext cx="50" cy="10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8" y="10"/>
                  </a:cxn>
                  <a:cxn ang="0">
                    <a:pos x="50" y="4"/>
                  </a:cxn>
                </a:cxnLst>
                <a:rect l="0" t="0" r="r" b="b"/>
                <a:pathLst>
                  <a:path w="50" h="10">
                    <a:moveTo>
                      <a:pt x="50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8" y="10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006E27"/>
              </a:solidFill>
              <a:ln w="0">
                <a:solidFill>
                  <a:srgbClr val="006E2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71" name="Freeform 7335"/>
              <p:cNvSpPr>
                <a:spLocks/>
              </p:cNvSpPr>
              <p:nvPr/>
            </p:nvSpPr>
            <p:spPr bwMode="auto">
              <a:xfrm>
                <a:off x="4822" y="1354"/>
                <a:ext cx="50" cy="10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8" y="10"/>
                  </a:cxn>
                  <a:cxn ang="0">
                    <a:pos x="50" y="4"/>
                  </a:cxn>
                </a:cxnLst>
                <a:rect l="0" t="0" r="r" b="b"/>
                <a:pathLst>
                  <a:path w="50" h="10">
                    <a:moveTo>
                      <a:pt x="50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8" y="10"/>
                    </a:lnTo>
                    <a:lnTo>
                      <a:pt x="5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72" name="Freeform 7336"/>
              <p:cNvSpPr>
                <a:spLocks/>
              </p:cNvSpPr>
              <p:nvPr/>
            </p:nvSpPr>
            <p:spPr bwMode="auto">
              <a:xfrm>
                <a:off x="4800" y="1358"/>
                <a:ext cx="50" cy="10"/>
              </a:xfrm>
              <a:custGeom>
                <a:avLst/>
                <a:gdLst/>
                <a:ahLst/>
                <a:cxnLst>
                  <a:cxn ang="0">
                    <a:pos x="50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26" y="10"/>
                  </a:cxn>
                  <a:cxn ang="0">
                    <a:pos x="50" y="6"/>
                  </a:cxn>
                </a:cxnLst>
                <a:rect l="0" t="0" r="r" b="b"/>
                <a:pathLst>
                  <a:path w="50" h="10">
                    <a:moveTo>
                      <a:pt x="50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26" y="10"/>
                    </a:lnTo>
                    <a:lnTo>
                      <a:pt x="50" y="6"/>
                    </a:lnTo>
                    <a:close/>
                  </a:path>
                </a:pathLst>
              </a:custGeom>
              <a:solidFill>
                <a:srgbClr val="006E25"/>
              </a:solidFill>
              <a:ln w="0">
                <a:solidFill>
                  <a:srgbClr val="006E2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73" name="Freeform 7337"/>
              <p:cNvSpPr>
                <a:spLocks/>
              </p:cNvSpPr>
              <p:nvPr/>
            </p:nvSpPr>
            <p:spPr bwMode="auto">
              <a:xfrm>
                <a:off x="4800" y="1358"/>
                <a:ext cx="50" cy="10"/>
              </a:xfrm>
              <a:custGeom>
                <a:avLst/>
                <a:gdLst/>
                <a:ahLst/>
                <a:cxnLst>
                  <a:cxn ang="0">
                    <a:pos x="50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26" y="10"/>
                  </a:cxn>
                  <a:cxn ang="0">
                    <a:pos x="50" y="6"/>
                  </a:cxn>
                </a:cxnLst>
                <a:rect l="0" t="0" r="r" b="b"/>
                <a:pathLst>
                  <a:path w="50" h="10">
                    <a:moveTo>
                      <a:pt x="50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26" y="10"/>
                    </a:lnTo>
                    <a:lnTo>
                      <a:pt x="50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74" name="Freeform 7338"/>
              <p:cNvSpPr>
                <a:spLocks/>
              </p:cNvSpPr>
              <p:nvPr/>
            </p:nvSpPr>
            <p:spPr bwMode="auto">
              <a:xfrm>
                <a:off x="4776" y="1364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006D23"/>
              </a:solidFill>
              <a:ln w="0">
                <a:solidFill>
                  <a:srgbClr val="006D2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75" name="Freeform 7339"/>
              <p:cNvSpPr>
                <a:spLocks/>
              </p:cNvSpPr>
              <p:nvPr/>
            </p:nvSpPr>
            <p:spPr bwMode="auto">
              <a:xfrm>
                <a:off x="4776" y="1364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76" name="Freeform 7340"/>
              <p:cNvSpPr>
                <a:spLocks/>
              </p:cNvSpPr>
              <p:nvPr/>
            </p:nvSpPr>
            <p:spPr bwMode="auto">
              <a:xfrm>
                <a:off x="4752" y="1368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D1F"/>
              </a:solidFill>
              <a:ln w="0">
                <a:solidFill>
                  <a:srgbClr val="006D1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77" name="Freeform 7341"/>
              <p:cNvSpPr>
                <a:spLocks/>
              </p:cNvSpPr>
              <p:nvPr/>
            </p:nvSpPr>
            <p:spPr bwMode="auto">
              <a:xfrm>
                <a:off x="4752" y="1368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78" name="Freeform 7342"/>
              <p:cNvSpPr>
                <a:spLocks/>
              </p:cNvSpPr>
              <p:nvPr/>
            </p:nvSpPr>
            <p:spPr bwMode="auto">
              <a:xfrm>
                <a:off x="4728" y="1372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C1B"/>
              </a:solidFill>
              <a:ln w="0">
                <a:solidFill>
                  <a:srgbClr val="006C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79" name="Freeform 7343"/>
              <p:cNvSpPr>
                <a:spLocks/>
              </p:cNvSpPr>
              <p:nvPr/>
            </p:nvSpPr>
            <p:spPr bwMode="auto">
              <a:xfrm>
                <a:off x="4728" y="1372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80" name="Freeform 7344"/>
              <p:cNvSpPr>
                <a:spLocks/>
              </p:cNvSpPr>
              <p:nvPr/>
            </p:nvSpPr>
            <p:spPr bwMode="auto">
              <a:xfrm>
                <a:off x="4704" y="1376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28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28" y="8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B16"/>
              </a:solidFill>
              <a:ln w="0">
                <a:solidFill>
                  <a:srgbClr val="006B1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81" name="Freeform 7345"/>
              <p:cNvSpPr>
                <a:spLocks/>
              </p:cNvSpPr>
              <p:nvPr/>
            </p:nvSpPr>
            <p:spPr bwMode="auto">
              <a:xfrm>
                <a:off x="4704" y="1376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28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28" y="8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82" name="Freeform 7346"/>
              <p:cNvSpPr>
                <a:spLocks/>
              </p:cNvSpPr>
              <p:nvPr/>
            </p:nvSpPr>
            <p:spPr bwMode="auto">
              <a:xfrm>
                <a:off x="4678" y="1378"/>
                <a:ext cx="54" cy="8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4" y="6"/>
                  </a:cxn>
                </a:cxnLst>
                <a:rect l="0" t="0" r="r" b="b"/>
                <a:pathLst>
                  <a:path w="54" h="8">
                    <a:moveTo>
                      <a:pt x="54" y="6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4" y="6"/>
                    </a:lnTo>
                    <a:close/>
                  </a:path>
                </a:pathLst>
              </a:custGeom>
              <a:solidFill>
                <a:srgbClr val="006A11"/>
              </a:solidFill>
              <a:ln w="0">
                <a:solidFill>
                  <a:srgbClr val="006A1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83" name="Freeform 7347"/>
              <p:cNvSpPr>
                <a:spLocks/>
              </p:cNvSpPr>
              <p:nvPr/>
            </p:nvSpPr>
            <p:spPr bwMode="auto">
              <a:xfrm>
                <a:off x="4678" y="1378"/>
                <a:ext cx="54" cy="8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4" y="6"/>
                  </a:cxn>
                </a:cxnLst>
                <a:rect l="0" t="0" r="r" b="b"/>
                <a:pathLst>
                  <a:path w="54" h="8">
                    <a:moveTo>
                      <a:pt x="54" y="6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4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84" name="Freeform 7348"/>
              <p:cNvSpPr>
                <a:spLocks/>
              </p:cNvSpPr>
              <p:nvPr/>
            </p:nvSpPr>
            <p:spPr bwMode="auto">
              <a:xfrm>
                <a:off x="4654" y="1382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28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28" y="8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80C"/>
              </a:solidFill>
              <a:ln w="0">
                <a:solidFill>
                  <a:srgbClr val="00680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85" name="Freeform 7349"/>
              <p:cNvSpPr>
                <a:spLocks/>
              </p:cNvSpPr>
              <p:nvPr/>
            </p:nvSpPr>
            <p:spPr bwMode="auto">
              <a:xfrm>
                <a:off x="4654" y="1382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28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28" y="8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86" name="Freeform 7350"/>
              <p:cNvSpPr>
                <a:spLocks/>
              </p:cNvSpPr>
              <p:nvPr/>
            </p:nvSpPr>
            <p:spPr bwMode="auto">
              <a:xfrm>
                <a:off x="4628" y="1384"/>
                <a:ext cx="54" cy="8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4" y="6"/>
                  </a:cxn>
                </a:cxnLst>
                <a:rect l="0" t="0" r="r" b="b"/>
                <a:pathLst>
                  <a:path w="54" h="8">
                    <a:moveTo>
                      <a:pt x="54" y="6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4" y="6"/>
                    </a:lnTo>
                    <a:close/>
                  </a:path>
                </a:pathLst>
              </a:custGeom>
              <a:solidFill>
                <a:srgbClr val="006708"/>
              </a:solidFill>
              <a:ln w="0">
                <a:solidFill>
                  <a:srgbClr val="00670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87" name="Freeform 7351"/>
              <p:cNvSpPr>
                <a:spLocks/>
              </p:cNvSpPr>
              <p:nvPr/>
            </p:nvSpPr>
            <p:spPr bwMode="auto">
              <a:xfrm>
                <a:off x="4628" y="1384"/>
                <a:ext cx="54" cy="8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4" y="6"/>
                  </a:cxn>
                </a:cxnLst>
                <a:rect l="0" t="0" r="r" b="b"/>
                <a:pathLst>
                  <a:path w="54" h="8">
                    <a:moveTo>
                      <a:pt x="54" y="6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4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88" name="Freeform 7352"/>
              <p:cNvSpPr>
                <a:spLocks/>
              </p:cNvSpPr>
              <p:nvPr/>
            </p:nvSpPr>
            <p:spPr bwMode="auto">
              <a:xfrm>
                <a:off x="4602" y="1388"/>
                <a:ext cx="54" cy="6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28" y="6"/>
                  </a:cxn>
                  <a:cxn ang="0">
                    <a:pos x="54" y="4"/>
                  </a:cxn>
                </a:cxnLst>
                <a:rect l="0" t="0" r="r" b="b"/>
                <a:pathLst>
                  <a:path w="54" h="6">
                    <a:moveTo>
                      <a:pt x="54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28" y="6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405"/>
              </a:solidFill>
              <a:ln w="0">
                <a:solidFill>
                  <a:srgbClr val="00640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89" name="Freeform 7353"/>
              <p:cNvSpPr>
                <a:spLocks/>
              </p:cNvSpPr>
              <p:nvPr/>
            </p:nvSpPr>
            <p:spPr bwMode="auto">
              <a:xfrm>
                <a:off x="4602" y="1388"/>
                <a:ext cx="54" cy="6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28" y="6"/>
                  </a:cxn>
                  <a:cxn ang="0">
                    <a:pos x="54" y="4"/>
                  </a:cxn>
                </a:cxnLst>
                <a:rect l="0" t="0" r="r" b="b"/>
                <a:pathLst>
                  <a:path w="54" h="6">
                    <a:moveTo>
                      <a:pt x="54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28" y="6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90" name="Freeform 7354"/>
              <p:cNvSpPr>
                <a:spLocks/>
              </p:cNvSpPr>
              <p:nvPr/>
            </p:nvSpPr>
            <p:spPr bwMode="auto">
              <a:xfrm>
                <a:off x="4574" y="1390"/>
                <a:ext cx="56" cy="6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8" y="0"/>
                  </a:cxn>
                  <a:cxn ang="0">
                    <a:pos x="0" y="2"/>
                  </a:cxn>
                  <a:cxn ang="0">
                    <a:pos x="28" y="6"/>
                  </a:cxn>
                  <a:cxn ang="0">
                    <a:pos x="56" y="4"/>
                  </a:cxn>
                </a:cxnLst>
                <a:rect l="0" t="0" r="r" b="b"/>
                <a:pathLst>
                  <a:path w="56" h="6">
                    <a:moveTo>
                      <a:pt x="56" y="4"/>
                    </a:moveTo>
                    <a:lnTo>
                      <a:pt x="28" y="0"/>
                    </a:lnTo>
                    <a:lnTo>
                      <a:pt x="0" y="2"/>
                    </a:lnTo>
                    <a:lnTo>
                      <a:pt x="28" y="6"/>
                    </a:lnTo>
                    <a:lnTo>
                      <a:pt x="56" y="4"/>
                    </a:lnTo>
                    <a:close/>
                  </a:path>
                </a:pathLst>
              </a:custGeom>
              <a:solidFill>
                <a:srgbClr val="006204"/>
              </a:solidFill>
              <a:ln w="0">
                <a:solidFill>
                  <a:srgbClr val="00620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91" name="Freeform 7355"/>
              <p:cNvSpPr>
                <a:spLocks/>
              </p:cNvSpPr>
              <p:nvPr/>
            </p:nvSpPr>
            <p:spPr bwMode="auto">
              <a:xfrm>
                <a:off x="4574" y="1390"/>
                <a:ext cx="56" cy="6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8" y="0"/>
                  </a:cxn>
                  <a:cxn ang="0">
                    <a:pos x="0" y="2"/>
                  </a:cxn>
                  <a:cxn ang="0">
                    <a:pos x="28" y="6"/>
                  </a:cxn>
                  <a:cxn ang="0">
                    <a:pos x="56" y="4"/>
                  </a:cxn>
                </a:cxnLst>
                <a:rect l="0" t="0" r="r" b="b"/>
                <a:pathLst>
                  <a:path w="56" h="6">
                    <a:moveTo>
                      <a:pt x="56" y="4"/>
                    </a:moveTo>
                    <a:lnTo>
                      <a:pt x="28" y="0"/>
                    </a:lnTo>
                    <a:lnTo>
                      <a:pt x="0" y="2"/>
                    </a:lnTo>
                    <a:lnTo>
                      <a:pt x="28" y="6"/>
                    </a:lnTo>
                    <a:lnTo>
                      <a:pt x="5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92" name="Freeform 7356"/>
              <p:cNvSpPr>
                <a:spLocks/>
              </p:cNvSpPr>
              <p:nvPr/>
            </p:nvSpPr>
            <p:spPr bwMode="auto">
              <a:xfrm>
                <a:off x="4548" y="1392"/>
                <a:ext cx="54" cy="6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8" y="6"/>
                  </a:cxn>
                  <a:cxn ang="0">
                    <a:pos x="54" y="4"/>
                  </a:cxn>
                </a:cxnLst>
                <a:rect l="0" t="0" r="r" b="b"/>
                <a:pathLst>
                  <a:path w="54" h="6">
                    <a:moveTo>
                      <a:pt x="54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8" y="6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104"/>
              </a:solidFill>
              <a:ln w="0">
                <a:solidFill>
                  <a:srgbClr val="00610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93" name="Freeform 7357"/>
              <p:cNvSpPr>
                <a:spLocks/>
              </p:cNvSpPr>
              <p:nvPr/>
            </p:nvSpPr>
            <p:spPr bwMode="auto">
              <a:xfrm>
                <a:off x="4548" y="1392"/>
                <a:ext cx="54" cy="6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28" y="6"/>
                  </a:cxn>
                  <a:cxn ang="0">
                    <a:pos x="54" y="4"/>
                  </a:cxn>
                </a:cxnLst>
                <a:rect l="0" t="0" r="r" b="b"/>
                <a:pathLst>
                  <a:path w="54" h="6">
                    <a:moveTo>
                      <a:pt x="54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28" y="6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94" name="Freeform 7358"/>
              <p:cNvSpPr>
                <a:spLocks/>
              </p:cNvSpPr>
              <p:nvPr/>
            </p:nvSpPr>
            <p:spPr bwMode="auto">
              <a:xfrm>
                <a:off x="4520" y="1396"/>
                <a:ext cx="56" cy="6"/>
              </a:xfrm>
              <a:custGeom>
                <a:avLst/>
                <a:gdLst/>
                <a:ahLst/>
                <a:cxnLst>
                  <a:cxn ang="0">
                    <a:pos x="56" y="2"/>
                  </a:cxn>
                  <a:cxn ang="0">
                    <a:pos x="28" y="0"/>
                  </a:cxn>
                  <a:cxn ang="0">
                    <a:pos x="0" y="2"/>
                  </a:cxn>
                  <a:cxn ang="0">
                    <a:pos x="28" y="6"/>
                  </a:cxn>
                  <a:cxn ang="0">
                    <a:pos x="56" y="2"/>
                  </a:cxn>
                </a:cxnLst>
                <a:rect l="0" t="0" r="r" b="b"/>
                <a:pathLst>
                  <a:path w="56" h="6">
                    <a:moveTo>
                      <a:pt x="56" y="2"/>
                    </a:moveTo>
                    <a:lnTo>
                      <a:pt x="28" y="0"/>
                    </a:lnTo>
                    <a:lnTo>
                      <a:pt x="0" y="2"/>
                    </a:lnTo>
                    <a:lnTo>
                      <a:pt x="28" y="6"/>
                    </a:lnTo>
                    <a:lnTo>
                      <a:pt x="56" y="2"/>
                    </a:lnTo>
                    <a:close/>
                  </a:path>
                </a:pathLst>
              </a:custGeom>
              <a:solidFill>
                <a:srgbClr val="005F07"/>
              </a:solidFill>
              <a:ln w="0">
                <a:solidFill>
                  <a:srgbClr val="005F0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95" name="Freeform 7359"/>
              <p:cNvSpPr>
                <a:spLocks/>
              </p:cNvSpPr>
              <p:nvPr/>
            </p:nvSpPr>
            <p:spPr bwMode="auto">
              <a:xfrm>
                <a:off x="4520" y="1396"/>
                <a:ext cx="56" cy="6"/>
              </a:xfrm>
              <a:custGeom>
                <a:avLst/>
                <a:gdLst/>
                <a:ahLst/>
                <a:cxnLst>
                  <a:cxn ang="0">
                    <a:pos x="56" y="2"/>
                  </a:cxn>
                  <a:cxn ang="0">
                    <a:pos x="28" y="0"/>
                  </a:cxn>
                  <a:cxn ang="0">
                    <a:pos x="0" y="2"/>
                  </a:cxn>
                  <a:cxn ang="0">
                    <a:pos x="28" y="6"/>
                  </a:cxn>
                  <a:cxn ang="0">
                    <a:pos x="56" y="2"/>
                  </a:cxn>
                </a:cxnLst>
                <a:rect l="0" t="0" r="r" b="b"/>
                <a:pathLst>
                  <a:path w="56" h="6">
                    <a:moveTo>
                      <a:pt x="56" y="2"/>
                    </a:moveTo>
                    <a:lnTo>
                      <a:pt x="28" y="0"/>
                    </a:lnTo>
                    <a:lnTo>
                      <a:pt x="0" y="2"/>
                    </a:lnTo>
                    <a:lnTo>
                      <a:pt x="28" y="6"/>
                    </a:lnTo>
                    <a:lnTo>
                      <a:pt x="56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96" name="Freeform 7360"/>
              <p:cNvSpPr>
                <a:spLocks/>
              </p:cNvSpPr>
              <p:nvPr/>
            </p:nvSpPr>
            <p:spPr bwMode="auto">
              <a:xfrm>
                <a:off x="4492" y="1398"/>
                <a:ext cx="56" cy="8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6" y="4"/>
                  </a:cxn>
                </a:cxnLst>
                <a:rect l="0" t="0" r="r" b="b"/>
                <a:pathLst>
                  <a:path w="56" h="8">
                    <a:moveTo>
                      <a:pt x="56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6" y="4"/>
                    </a:lnTo>
                    <a:close/>
                  </a:path>
                </a:pathLst>
              </a:custGeom>
              <a:solidFill>
                <a:srgbClr val="005D0C"/>
              </a:solidFill>
              <a:ln w="0">
                <a:solidFill>
                  <a:srgbClr val="005D0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97" name="Freeform 7361"/>
              <p:cNvSpPr>
                <a:spLocks/>
              </p:cNvSpPr>
              <p:nvPr/>
            </p:nvSpPr>
            <p:spPr bwMode="auto">
              <a:xfrm>
                <a:off x="4492" y="1398"/>
                <a:ext cx="56" cy="8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6" y="4"/>
                  </a:cxn>
                </a:cxnLst>
                <a:rect l="0" t="0" r="r" b="b"/>
                <a:pathLst>
                  <a:path w="56" h="8">
                    <a:moveTo>
                      <a:pt x="56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98" name="Freeform 7362"/>
              <p:cNvSpPr>
                <a:spLocks/>
              </p:cNvSpPr>
              <p:nvPr/>
            </p:nvSpPr>
            <p:spPr bwMode="auto">
              <a:xfrm>
                <a:off x="4462" y="1402"/>
                <a:ext cx="58" cy="8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30" y="0"/>
                  </a:cxn>
                  <a:cxn ang="0">
                    <a:pos x="0" y="4"/>
                  </a:cxn>
                  <a:cxn ang="0">
                    <a:pos x="30" y="8"/>
                  </a:cxn>
                  <a:cxn ang="0">
                    <a:pos x="58" y="4"/>
                  </a:cxn>
                </a:cxnLst>
                <a:rect l="0" t="0" r="r" b="b"/>
                <a:pathLst>
                  <a:path w="58" h="8">
                    <a:moveTo>
                      <a:pt x="58" y="4"/>
                    </a:moveTo>
                    <a:lnTo>
                      <a:pt x="30" y="0"/>
                    </a:lnTo>
                    <a:lnTo>
                      <a:pt x="0" y="4"/>
                    </a:lnTo>
                    <a:lnTo>
                      <a:pt x="30" y="8"/>
                    </a:lnTo>
                    <a:lnTo>
                      <a:pt x="58" y="4"/>
                    </a:lnTo>
                    <a:close/>
                  </a:path>
                </a:pathLst>
              </a:custGeom>
              <a:solidFill>
                <a:srgbClr val="005C13"/>
              </a:solidFill>
              <a:ln w="0">
                <a:solidFill>
                  <a:srgbClr val="005C1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299" name="Freeform 7363"/>
              <p:cNvSpPr>
                <a:spLocks/>
              </p:cNvSpPr>
              <p:nvPr/>
            </p:nvSpPr>
            <p:spPr bwMode="auto">
              <a:xfrm>
                <a:off x="4462" y="1402"/>
                <a:ext cx="58" cy="8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30" y="0"/>
                  </a:cxn>
                  <a:cxn ang="0">
                    <a:pos x="0" y="4"/>
                  </a:cxn>
                  <a:cxn ang="0">
                    <a:pos x="30" y="8"/>
                  </a:cxn>
                  <a:cxn ang="0">
                    <a:pos x="58" y="4"/>
                  </a:cxn>
                </a:cxnLst>
                <a:rect l="0" t="0" r="r" b="b"/>
                <a:pathLst>
                  <a:path w="58" h="8">
                    <a:moveTo>
                      <a:pt x="58" y="4"/>
                    </a:moveTo>
                    <a:lnTo>
                      <a:pt x="30" y="0"/>
                    </a:lnTo>
                    <a:lnTo>
                      <a:pt x="0" y="4"/>
                    </a:lnTo>
                    <a:lnTo>
                      <a:pt x="30" y="8"/>
                    </a:lnTo>
                    <a:lnTo>
                      <a:pt x="5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00" name="Freeform 7364"/>
              <p:cNvSpPr>
                <a:spLocks/>
              </p:cNvSpPr>
              <p:nvPr/>
            </p:nvSpPr>
            <p:spPr bwMode="auto">
              <a:xfrm>
                <a:off x="4434" y="1406"/>
                <a:ext cx="58" cy="10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28" y="0"/>
                  </a:cxn>
                  <a:cxn ang="0">
                    <a:pos x="0" y="6"/>
                  </a:cxn>
                  <a:cxn ang="0">
                    <a:pos x="28" y="10"/>
                  </a:cxn>
                  <a:cxn ang="0">
                    <a:pos x="58" y="4"/>
                  </a:cxn>
                </a:cxnLst>
                <a:rect l="0" t="0" r="r" b="b"/>
                <a:pathLst>
                  <a:path w="58" h="10">
                    <a:moveTo>
                      <a:pt x="58" y="4"/>
                    </a:moveTo>
                    <a:lnTo>
                      <a:pt x="28" y="0"/>
                    </a:lnTo>
                    <a:lnTo>
                      <a:pt x="0" y="6"/>
                    </a:lnTo>
                    <a:lnTo>
                      <a:pt x="28" y="10"/>
                    </a:lnTo>
                    <a:lnTo>
                      <a:pt x="58" y="4"/>
                    </a:lnTo>
                    <a:close/>
                  </a:path>
                </a:pathLst>
              </a:custGeom>
              <a:solidFill>
                <a:srgbClr val="005B1C"/>
              </a:solidFill>
              <a:ln w="0">
                <a:solidFill>
                  <a:srgbClr val="005B1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01" name="Freeform 7365"/>
              <p:cNvSpPr>
                <a:spLocks/>
              </p:cNvSpPr>
              <p:nvPr/>
            </p:nvSpPr>
            <p:spPr bwMode="auto">
              <a:xfrm>
                <a:off x="4434" y="1406"/>
                <a:ext cx="58" cy="10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28" y="0"/>
                  </a:cxn>
                  <a:cxn ang="0">
                    <a:pos x="0" y="6"/>
                  </a:cxn>
                  <a:cxn ang="0">
                    <a:pos x="28" y="10"/>
                  </a:cxn>
                  <a:cxn ang="0">
                    <a:pos x="58" y="4"/>
                  </a:cxn>
                </a:cxnLst>
                <a:rect l="0" t="0" r="r" b="b"/>
                <a:pathLst>
                  <a:path w="58" h="10">
                    <a:moveTo>
                      <a:pt x="58" y="4"/>
                    </a:moveTo>
                    <a:lnTo>
                      <a:pt x="28" y="0"/>
                    </a:lnTo>
                    <a:lnTo>
                      <a:pt x="0" y="6"/>
                    </a:lnTo>
                    <a:lnTo>
                      <a:pt x="28" y="10"/>
                    </a:lnTo>
                    <a:lnTo>
                      <a:pt x="5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02" name="Freeform 7366"/>
              <p:cNvSpPr>
                <a:spLocks/>
              </p:cNvSpPr>
              <p:nvPr/>
            </p:nvSpPr>
            <p:spPr bwMode="auto">
              <a:xfrm>
                <a:off x="4404" y="1412"/>
                <a:ext cx="58" cy="10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28" y="10"/>
                  </a:cxn>
                  <a:cxn ang="0">
                    <a:pos x="58" y="4"/>
                  </a:cxn>
                </a:cxnLst>
                <a:rect l="0" t="0" r="r" b="b"/>
                <a:pathLst>
                  <a:path w="58" h="10">
                    <a:moveTo>
                      <a:pt x="58" y="4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28" y="10"/>
                    </a:lnTo>
                    <a:lnTo>
                      <a:pt x="58" y="4"/>
                    </a:lnTo>
                    <a:close/>
                  </a:path>
                </a:pathLst>
              </a:custGeom>
              <a:solidFill>
                <a:srgbClr val="005B27"/>
              </a:solidFill>
              <a:ln w="0">
                <a:solidFill>
                  <a:srgbClr val="005B2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03" name="Freeform 7367"/>
              <p:cNvSpPr>
                <a:spLocks/>
              </p:cNvSpPr>
              <p:nvPr/>
            </p:nvSpPr>
            <p:spPr bwMode="auto">
              <a:xfrm>
                <a:off x="4404" y="1412"/>
                <a:ext cx="58" cy="10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28" y="10"/>
                  </a:cxn>
                  <a:cxn ang="0">
                    <a:pos x="58" y="4"/>
                  </a:cxn>
                </a:cxnLst>
                <a:rect l="0" t="0" r="r" b="b"/>
                <a:pathLst>
                  <a:path w="58" h="10">
                    <a:moveTo>
                      <a:pt x="58" y="4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28" y="10"/>
                    </a:lnTo>
                    <a:lnTo>
                      <a:pt x="5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04" name="Freeform 7368"/>
              <p:cNvSpPr>
                <a:spLocks/>
              </p:cNvSpPr>
              <p:nvPr/>
            </p:nvSpPr>
            <p:spPr bwMode="auto">
              <a:xfrm>
                <a:off x="4374" y="1418"/>
                <a:ext cx="58" cy="12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30" y="0"/>
                  </a:cxn>
                  <a:cxn ang="0">
                    <a:pos x="0" y="8"/>
                  </a:cxn>
                  <a:cxn ang="0">
                    <a:pos x="28" y="12"/>
                  </a:cxn>
                  <a:cxn ang="0">
                    <a:pos x="58" y="4"/>
                  </a:cxn>
                </a:cxnLst>
                <a:rect l="0" t="0" r="r" b="b"/>
                <a:pathLst>
                  <a:path w="58" h="12">
                    <a:moveTo>
                      <a:pt x="58" y="4"/>
                    </a:moveTo>
                    <a:lnTo>
                      <a:pt x="30" y="0"/>
                    </a:lnTo>
                    <a:lnTo>
                      <a:pt x="0" y="8"/>
                    </a:lnTo>
                    <a:lnTo>
                      <a:pt x="28" y="12"/>
                    </a:lnTo>
                    <a:lnTo>
                      <a:pt x="58" y="4"/>
                    </a:lnTo>
                    <a:close/>
                  </a:path>
                </a:pathLst>
              </a:custGeom>
              <a:solidFill>
                <a:srgbClr val="005B34"/>
              </a:solidFill>
              <a:ln w="0">
                <a:solidFill>
                  <a:srgbClr val="005B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05" name="Freeform 7369"/>
              <p:cNvSpPr>
                <a:spLocks/>
              </p:cNvSpPr>
              <p:nvPr/>
            </p:nvSpPr>
            <p:spPr bwMode="auto">
              <a:xfrm>
                <a:off x="4374" y="1418"/>
                <a:ext cx="58" cy="12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30" y="0"/>
                  </a:cxn>
                  <a:cxn ang="0">
                    <a:pos x="0" y="8"/>
                  </a:cxn>
                  <a:cxn ang="0">
                    <a:pos x="28" y="12"/>
                  </a:cxn>
                  <a:cxn ang="0">
                    <a:pos x="58" y="4"/>
                  </a:cxn>
                </a:cxnLst>
                <a:rect l="0" t="0" r="r" b="b"/>
                <a:pathLst>
                  <a:path w="58" h="12">
                    <a:moveTo>
                      <a:pt x="58" y="4"/>
                    </a:moveTo>
                    <a:lnTo>
                      <a:pt x="30" y="0"/>
                    </a:lnTo>
                    <a:lnTo>
                      <a:pt x="0" y="8"/>
                    </a:lnTo>
                    <a:lnTo>
                      <a:pt x="28" y="12"/>
                    </a:lnTo>
                    <a:lnTo>
                      <a:pt x="5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06" name="Freeform 7370"/>
              <p:cNvSpPr>
                <a:spLocks/>
              </p:cNvSpPr>
              <p:nvPr/>
            </p:nvSpPr>
            <p:spPr bwMode="auto">
              <a:xfrm>
                <a:off x="4342" y="1426"/>
                <a:ext cx="60" cy="14"/>
              </a:xfrm>
              <a:custGeom>
                <a:avLst/>
                <a:gdLst/>
                <a:ahLst/>
                <a:cxnLst>
                  <a:cxn ang="0">
                    <a:pos x="60" y="4"/>
                  </a:cxn>
                  <a:cxn ang="0">
                    <a:pos x="32" y="0"/>
                  </a:cxn>
                  <a:cxn ang="0">
                    <a:pos x="0" y="10"/>
                  </a:cxn>
                  <a:cxn ang="0">
                    <a:pos x="28" y="14"/>
                  </a:cxn>
                  <a:cxn ang="0">
                    <a:pos x="60" y="4"/>
                  </a:cxn>
                </a:cxnLst>
                <a:rect l="0" t="0" r="r" b="b"/>
                <a:pathLst>
                  <a:path w="60" h="14">
                    <a:moveTo>
                      <a:pt x="60" y="4"/>
                    </a:moveTo>
                    <a:lnTo>
                      <a:pt x="32" y="0"/>
                    </a:lnTo>
                    <a:lnTo>
                      <a:pt x="0" y="10"/>
                    </a:lnTo>
                    <a:lnTo>
                      <a:pt x="28" y="14"/>
                    </a:lnTo>
                    <a:lnTo>
                      <a:pt x="60" y="4"/>
                    </a:lnTo>
                    <a:close/>
                  </a:path>
                </a:pathLst>
              </a:custGeom>
              <a:solidFill>
                <a:srgbClr val="005B41"/>
              </a:solidFill>
              <a:ln w="0">
                <a:solidFill>
                  <a:srgbClr val="005B4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07" name="Freeform 7371"/>
              <p:cNvSpPr>
                <a:spLocks/>
              </p:cNvSpPr>
              <p:nvPr/>
            </p:nvSpPr>
            <p:spPr bwMode="auto">
              <a:xfrm>
                <a:off x="4342" y="1426"/>
                <a:ext cx="60" cy="14"/>
              </a:xfrm>
              <a:custGeom>
                <a:avLst/>
                <a:gdLst/>
                <a:ahLst/>
                <a:cxnLst>
                  <a:cxn ang="0">
                    <a:pos x="60" y="4"/>
                  </a:cxn>
                  <a:cxn ang="0">
                    <a:pos x="32" y="0"/>
                  </a:cxn>
                  <a:cxn ang="0">
                    <a:pos x="0" y="10"/>
                  </a:cxn>
                  <a:cxn ang="0">
                    <a:pos x="28" y="14"/>
                  </a:cxn>
                  <a:cxn ang="0">
                    <a:pos x="60" y="4"/>
                  </a:cxn>
                </a:cxnLst>
                <a:rect l="0" t="0" r="r" b="b"/>
                <a:pathLst>
                  <a:path w="60" h="14">
                    <a:moveTo>
                      <a:pt x="60" y="4"/>
                    </a:moveTo>
                    <a:lnTo>
                      <a:pt x="32" y="0"/>
                    </a:lnTo>
                    <a:lnTo>
                      <a:pt x="0" y="10"/>
                    </a:lnTo>
                    <a:lnTo>
                      <a:pt x="28" y="14"/>
                    </a:lnTo>
                    <a:lnTo>
                      <a:pt x="6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08" name="Freeform 7372"/>
              <p:cNvSpPr>
                <a:spLocks/>
              </p:cNvSpPr>
              <p:nvPr/>
            </p:nvSpPr>
            <p:spPr bwMode="auto">
              <a:xfrm>
                <a:off x="4312" y="1436"/>
                <a:ext cx="58" cy="16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30" y="0"/>
                  </a:cxn>
                  <a:cxn ang="0">
                    <a:pos x="0" y="12"/>
                  </a:cxn>
                  <a:cxn ang="0">
                    <a:pos x="28" y="16"/>
                  </a:cxn>
                  <a:cxn ang="0">
                    <a:pos x="58" y="4"/>
                  </a:cxn>
                </a:cxnLst>
                <a:rect l="0" t="0" r="r" b="b"/>
                <a:pathLst>
                  <a:path w="58" h="16">
                    <a:moveTo>
                      <a:pt x="58" y="4"/>
                    </a:moveTo>
                    <a:lnTo>
                      <a:pt x="30" y="0"/>
                    </a:lnTo>
                    <a:lnTo>
                      <a:pt x="0" y="12"/>
                    </a:lnTo>
                    <a:lnTo>
                      <a:pt x="28" y="16"/>
                    </a:lnTo>
                    <a:lnTo>
                      <a:pt x="58" y="4"/>
                    </a:lnTo>
                    <a:close/>
                  </a:path>
                </a:pathLst>
              </a:custGeom>
              <a:solidFill>
                <a:srgbClr val="005B4D"/>
              </a:solidFill>
              <a:ln w="0">
                <a:solidFill>
                  <a:srgbClr val="005B4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09" name="Freeform 7373"/>
              <p:cNvSpPr>
                <a:spLocks/>
              </p:cNvSpPr>
              <p:nvPr/>
            </p:nvSpPr>
            <p:spPr bwMode="auto">
              <a:xfrm>
                <a:off x="4312" y="1436"/>
                <a:ext cx="58" cy="16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30" y="0"/>
                  </a:cxn>
                  <a:cxn ang="0">
                    <a:pos x="0" y="12"/>
                  </a:cxn>
                  <a:cxn ang="0">
                    <a:pos x="28" y="16"/>
                  </a:cxn>
                  <a:cxn ang="0">
                    <a:pos x="58" y="4"/>
                  </a:cxn>
                </a:cxnLst>
                <a:rect l="0" t="0" r="r" b="b"/>
                <a:pathLst>
                  <a:path w="58" h="16">
                    <a:moveTo>
                      <a:pt x="58" y="4"/>
                    </a:moveTo>
                    <a:lnTo>
                      <a:pt x="30" y="0"/>
                    </a:lnTo>
                    <a:lnTo>
                      <a:pt x="0" y="12"/>
                    </a:lnTo>
                    <a:lnTo>
                      <a:pt x="28" y="16"/>
                    </a:lnTo>
                    <a:lnTo>
                      <a:pt x="5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10" name="Freeform 7374"/>
              <p:cNvSpPr>
                <a:spLocks/>
              </p:cNvSpPr>
              <p:nvPr/>
            </p:nvSpPr>
            <p:spPr bwMode="auto">
              <a:xfrm>
                <a:off x="4280" y="1448"/>
                <a:ext cx="60" cy="18"/>
              </a:xfrm>
              <a:custGeom>
                <a:avLst/>
                <a:gdLst/>
                <a:ahLst/>
                <a:cxnLst>
                  <a:cxn ang="0">
                    <a:pos x="60" y="4"/>
                  </a:cxn>
                  <a:cxn ang="0">
                    <a:pos x="32" y="0"/>
                  </a:cxn>
                  <a:cxn ang="0">
                    <a:pos x="0" y="14"/>
                  </a:cxn>
                  <a:cxn ang="0">
                    <a:pos x="28" y="18"/>
                  </a:cxn>
                  <a:cxn ang="0">
                    <a:pos x="60" y="4"/>
                  </a:cxn>
                </a:cxnLst>
                <a:rect l="0" t="0" r="r" b="b"/>
                <a:pathLst>
                  <a:path w="60" h="18">
                    <a:moveTo>
                      <a:pt x="60" y="4"/>
                    </a:moveTo>
                    <a:lnTo>
                      <a:pt x="32" y="0"/>
                    </a:lnTo>
                    <a:lnTo>
                      <a:pt x="0" y="14"/>
                    </a:lnTo>
                    <a:lnTo>
                      <a:pt x="28" y="18"/>
                    </a:lnTo>
                    <a:lnTo>
                      <a:pt x="60" y="4"/>
                    </a:lnTo>
                    <a:close/>
                  </a:path>
                </a:pathLst>
              </a:custGeom>
              <a:solidFill>
                <a:srgbClr val="005D58"/>
              </a:solidFill>
              <a:ln w="0">
                <a:solidFill>
                  <a:srgbClr val="005D5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11" name="Freeform 7375"/>
              <p:cNvSpPr>
                <a:spLocks/>
              </p:cNvSpPr>
              <p:nvPr/>
            </p:nvSpPr>
            <p:spPr bwMode="auto">
              <a:xfrm>
                <a:off x="4280" y="1448"/>
                <a:ext cx="60" cy="18"/>
              </a:xfrm>
              <a:custGeom>
                <a:avLst/>
                <a:gdLst/>
                <a:ahLst/>
                <a:cxnLst>
                  <a:cxn ang="0">
                    <a:pos x="60" y="4"/>
                  </a:cxn>
                  <a:cxn ang="0">
                    <a:pos x="32" y="0"/>
                  </a:cxn>
                  <a:cxn ang="0">
                    <a:pos x="0" y="14"/>
                  </a:cxn>
                  <a:cxn ang="0">
                    <a:pos x="28" y="18"/>
                  </a:cxn>
                  <a:cxn ang="0">
                    <a:pos x="60" y="4"/>
                  </a:cxn>
                </a:cxnLst>
                <a:rect l="0" t="0" r="r" b="b"/>
                <a:pathLst>
                  <a:path w="60" h="18">
                    <a:moveTo>
                      <a:pt x="60" y="4"/>
                    </a:moveTo>
                    <a:lnTo>
                      <a:pt x="32" y="0"/>
                    </a:lnTo>
                    <a:lnTo>
                      <a:pt x="0" y="14"/>
                    </a:lnTo>
                    <a:lnTo>
                      <a:pt x="28" y="18"/>
                    </a:lnTo>
                    <a:lnTo>
                      <a:pt x="6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12" name="Freeform 7376"/>
              <p:cNvSpPr>
                <a:spLocks/>
              </p:cNvSpPr>
              <p:nvPr/>
            </p:nvSpPr>
            <p:spPr bwMode="auto">
              <a:xfrm>
                <a:off x="4246" y="1462"/>
                <a:ext cx="62" cy="20"/>
              </a:xfrm>
              <a:custGeom>
                <a:avLst/>
                <a:gdLst/>
                <a:ahLst/>
                <a:cxnLst>
                  <a:cxn ang="0">
                    <a:pos x="62" y="4"/>
                  </a:cxn>
                  <a:cxn ang="0">
                    <a:pos x="34" y="0"/>
                  </a:cxn>
                  <a:cxn ang="0">
                    <a:pos x="0" y="14"/>
                  </a:cxn>
                  <a:cxn ang="0">
                    <a:pos x="28" y="20"/>
                  </a:cxn>
                  <a:cxn ang="0">
                    <a:pos x="62" y="4"/>
                  </a:cxn>
                </a:cxnLst>
                <a:rect l="0" t="0" r="r" b="b"/>
                <a:pathLst>
                  <a:path w="62" h="20">
                    <a:moveTo>
                      <a:pt x="62" y="4"/>
                    </a:moveTo>
                    <a:lnTo>
                      <a:pt x="34" y="0"/>
                    </a:lnTo>
                    <a:lnTo>
                      <a:pt x="0" y="14"/>
                    </a:lnTo>
                    <a:lnTo>
                      <a:pt x="28" y="20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005F61"/>
              </a:solidFill>
              <a:ln w="0">
                <a:solidFill>
                  <a:srgbClr val="005F6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13" name="Freeform 7377"/>
              <p:cNvSpPr>
                <a:spLocks/>
              </p:cNvSpPr>
              <p:nvPr/>
            </p:nvSpPr>
            <p:spPr bwMode="auto">
              <a:xfrm>
                <a:off x="4246" y="1462"/>
                <a:ext cx="62" cy="20"/>
              </a:xfrm>
              <a:custGeom>
                <a:avLst/>
                <a:gdLst/>
                <a:ahLst/>
                <a:cxnLst>
                  <a:cxn ang="0">
                    <a:pos x="62" y="4"/>
                  </a:cxn>
                  <a:cxn ang="0">
                    <a:pos x="34" y="0"/>
                  </a:cxn>
                  <a:cxn ang="0">
                    <a:pos x="0" y="14"/>
                  </a:cxn>
                  <a:cxn ang="0">
                    <a:pos x="28" y="20"/>
                  </a:cxn>
                  <a:cxn ang="0">
                    <a:pos x="62" y="4"/>
                  </a:cxn>
                </a:cxnLst>
                <a:rect l="0" t="0" r="r" b="b"/>
                <a:pathLst>
                  <a:path w="62" h="20">
                    <a:moveTo>
                      <a:pt x="62" y="4"/>
                    </a:moveTo>
                    <a:lnTo>
                      <a:pt x="34" y="0"/>
                    </a:lnTo>
                    <a:lnTo>
                      <a:pt x="0" y="14"/>
                    </a:lnTo>
                    <a:lnTo>
                      <a:pt x="28" y="20"/>
                    </a:lnTo>
                    <a:lnTo>
                      <a:pt x="6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14" name="Freeform 7378"/>
              <p:cNvSpPr>
                <a:spLocks/>
              </p:cNvSpPr>
              <p:nvPr/>
            </p:nvSpPr>
            <p:spPr bwMode="auto">
              <a:xfrm>
                <a:off x="4214" y="1476"/>
                <a:ext cx="60" cy="22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32" y="0"/>
                  </a:cxn>
                  <a:cxn ang="0">
                    <a:pos x="0" y="16"/>
                  </a:cxn>
                  <a:cxn ang="0">
                    <a:pos x="28" y="22"/>
                  </a:cxn>
                  <a:cxn ang="0">
                    <a:pos x="60" y="6"/>
                  </a:cxn>
                </a:cxnLst>
                <a:rect l="0" t="0" r="r" b="b"/>
                <a:pathLst>
                  <a:path w="60" h="22">
                    <a:moveTo>
                      <a:pt x="60" y="6"/>
                    </a:moveTo>
                    <a:lnTo>
                      <a:pt x="32" y="0"/>
                    </a:lnTo>
                    <a:lnTo>
                      <a:pt x="0" y="16"/>
                    </a:lnTo>
                    <a:lnTo>
                      <a:pt x="28" y="22"/>
                    </a:lnTo>
                    <a:lnTo>
                      <a:pt x="60" y="6"/>
                    </a:lnTo>
                    <a:close/>
                  </a:path>
                </a:pathLst>
              </a:custGeom>
              <a:solidFill>
                <a:srgbClr val="006266"/>
              </a:solidFill>
              <a:ln w="0">
                <a:solidFill>
                  <a:srgbClr val="00626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15" name="Freeform 7379"/>
              <p:cNvSpPr>
                <a:spLocks/>
              </p:cNvSpPr>
              <p:nvPr/>
            </p:nvSpPr>
            <p:spPr bwMode="auto">
              <a:xfrm>
                <a:off x="4214" y="1476"/>
                <a:ext cx="60" cy="22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32" y="0"/>
                  </a:cxn>
                  <a:cxn ang="0">
                    <a:pos x="0" y="16"/>
                  </a:cxn>
                  <a:cxn ang="0">
                    <a:pos x="28" y="22"/>
                  </a:cxn>
                  <a:cxn ang="0">
                    <a:pos x="60" y="6"/>
                  </a:cxn>
                </a:cxnLst>
                <a:rect l="0" t="0" r="r" b="b"/>
                <a:pathLst>
                  <a:path w="60" h="22">
                    <a:moveTo>
                      <a:pt x="60" y="6"/>
                    </a:moveTo>
                    <a:lnTo>
                      <a:pt x="32" y="0"/>
                    </a:lnTo>
                    <a:lnTo>
                      <a:pt x="0" y="16"/>
                    </a:lnTo>
                    <a:lnTo>
                      <a:pt x="28" y="22"/>
                    </a:lnTo>
                    <a:lnTo>
                      <a:pt x="60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16" name="Freeform 7380"/>
              <p:cNvSpPr>
                <a:spLocks/>
              </p:cNvSpPr>
              <p:nvPr/>
            </p:nvSpPr>
            <p:spPr bwMode="auto">
              <a:xfrm>
                <a:off x="4180" y="1492"/>
                <a:ext cx="62" cy="24"/>
              </a:xfrm>
              <a:custGeom>
                <a:avLst/>
                <a:gdLst/>
                <a:ahLst/>
                <a:cxnLst>
                  <a:cxn ang="0">
                    <a:pos x="62" y="6"/>
                  </a:cxn>
                  <a:cxn ang="0">
                    <a:pos x="34" y="0"/>
                  </a:cxn>
                  <a:cxn ang="0">
                    <a:pos x="0" y="16"/>
                  </a:cxn>
                  <a:cxn ang="0">
                    <a:pos x="28" y="24"/>
                  </a:cxn>
                  <a:cxn ang="0">
                    <a:pos x="62" y="6"/>
                  </a:cxn>
                </a:cxnLst>
                <a:rect l="0" t="0" r="r" b="b"/>
                <a:pathLst>
                  <a:path w="62" h="24">
                    <a:moveTo>
                      <a:pt x="62" y="6"/>
                    </a:moveTo>
                    <a:lnTo>
                      <a:pt x="34" y="0"/>
                    </a:lnTo>
                    <a:lnTo>
                      <a:pt x="0" y="16"/>
                    </a:lnTo>
                    <a:lnTo>
                      <a:pt x="28" y="24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006667"/>
              </a:solidFill>
              <a:ln w="0">
                <a:solidFill>
                  <a:srgbClr val="00666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17" name="Freeform 7381"/>
              <p:cNvSpPr>
                <a:spLocks/>
              </p:cNvSpPr>
              <p:nvPr/>
            </p:nvSpPr>
            <p:spPr bwMode="auto">
              <a:xfrm>
                <a:off x="4180" y="1492"/>
                <a:ext cx="62" cy="24"/>
              </a:xfrm>
              <a:custGeom>
                <a:avLst/>
                <a:gdLst/>
                <a:ahLst/>
                <a:cxnLst>
                  <a:cxn ang="0">
                    <a:pos x="62" y="6"/>
                  </a:cxn>
                  <a:cxn ang="0">
                    <a:pos x="34" y="0"/>
                  </a:cxn>
                  <a:cxn ang="0">
                    <a:pos x="0" y="16"/>
                  </a:cxn>
                  <a:cxn ang="0">
                    <a:pos x="28" y="24"/>
                  </a:cxn>
                  <a:cxn ang="0">
                    <a:pos x="62" y="6"/>
                  </a:cxn>
                </a:cxnLst>
                <a:rect l="0" t="0" r="r" b="b"/>
                <a:pathLst>
                  <a:path w="62" h="24">
                    <a:moveTo>
                      <a:pt x="62" y="6"/>
                    </a:moveTo>
                    <a:lnTo>
                      <a:pt x="34" y="0"/>
                    </a:lnTo>
                    <a:lnTo>
                      <a:pt x="0" y="16"/>
                    </a:lnTo>
                    <a:lnTo>
                      <a:pt x="28" y="24"/>
                    </a:lnTo>
                    <a:lnTo>
                      <a:pt x="62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18" name="Freeform 7382"/>
              <p:cNvSpPr>
                <a:spLocks/>
              </p:cNvSpPr>
              <p:nvPr/>
            </p:nvSpPr>
            <p:spPr bwMode="auto">
              <a:xfrm>
                <a:off x="4146" y="1508"/>
                <a:ext cx="62" cy="24"/>
              </a:xfrm>
              <a:custGeom>
                <a:avLst/>
                <a:gdLst/>
                <a:ahLst/>
                <a:cxnLst>
                  <a:cxn ang="0">
                    <a:pos x="62" y="8"/>
                  </a:cxn>
                  <a:cxn ang="0">
                    <a:pos x="34" y="0"/>
                  </a:cxn>
                  <a:cxn ang="0">
                    <a:pos x="0" y="14"/>
                  </a:cxn>
                  <a:cxn ang="0">
                    <a:pos x="28" y="24"/>
                  </a:cxn>
                  <a:cxn ang="0">
                    <a:pos x="62" y="8"/>
                  </a:cxn>
                </a:cxnLst>
                <a:rect l="0" t="0" r="r" b="b"/>
                <a:pathLst>
                  <a:path w="62" h="24">
                    <a:moveTo>
                      <a:pt x="62" y="8"/>
                    </a:moveTo>
                    <a:lnTo>
                      <a:pt x="34" y="0"/>
                    </a:lnTo>
                    <a:lnTo>
                      <a:pt x="0" y="14"/>
                    </a:lnTo>
                    <a:lnTo>
                      <a:pt x="28" y="24"/>
                    </a:lnTo>
                    <a:lnTo>
                      <a:pt x="62" y="8"/>
                    </a:lnTo>
                    <a:close/>
                  </a:path>
                </a:pathLst>
              </a:custGeom>
              <a:solidFill>
                <a:srgbClr val="006D62"/>
              </a:solidFill>
              <a:ln w="0">
                <a:solidFill>
                  <a:srgbClr val="006D6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19" name="Freeform 7383"/>
              <p:cNvSpPr>
                <a:spLocks/>
              </p:cNvSpPr>
              <p:nvPr/>
            </p:nvSpPr>
            <p:spPr bwMode="auto">
              <a:xfrm>
                <a:off x="4146" y="1508"/>
                <a:ext cx="62" cy="24"/>
              </a:xfrm>
              <a:custGeom>
                <a:avLst/>
                <a:gdLst/>
                <a:ahLst/>
                <a:cxnLst>
                  <a:cxn ang="0">
                    <a:pos x="62" y="8"/>
                  </a:cxn>
                  <a:cxn ang="0">
                    <a:pos x="34" y="0"/>
                  </a:cxn>
                  <a:cxn ang="0">
                    <a:pos x="0" y="14"/>
                  </a:cxn>
                  <a:cxn ang="0">
                    <a:pos x="28" y="24"/>
                  </a:cxn>
                  <a:cxn ang="0">
                    <a:pos x="62" y="8"/>
                  </a:cxn>
                </a:cxnLst>
                <a:rect l="0" t="0" r="r" b="b"/>
                <a:pathLst>
                  <a:path w="62" h="24">
                    <a:moveTo>
                      <a:pt x="62" y="8"/>
                    </a:moveTo>
                    <a:lnTo>
                      <a:pt x="34" y="0"/>
                    </a:lnTo>
                    <a:lnTo>
                      <a:pt x="0" y="14"/>
                    </a:lnTo>
                    <a:lnTo>
                      <a:pt x="28" y="24"/>
                    </a:lnTo>
                    <a:lnTo>
                      <a:pt x="62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20" name="Freeform 7384"/>
              <p:cNvSpPr>
                <a:spLocks/>
              </p:cNvSpPr>
              <p:nvPr/>
            </p:nvSpPr>
            <p:spPr bwMode="auto">
              <a:xfrm>
                <a:off x="4110" y="1522"/>
                <a:ext cx="64" cy="22"/>
              </a:xfrm>
              <a:custGeom>
                <a:avLst/>
                <a:gdLst/>
                <a:ahLst/>
                <a:cxnLst>
                  <a:cxn ang="0">
                    <a:pos x="64" y="10"/>
                  </a:cxn>
                  <a:cxn ang="0">
                    <a:pos x="36" y="0"/>
                  </a:cxn>
                  <a:cxn ang="0">
                    <a:pos x="0" y="12"/>
                  </a:cxn>
                  <a:cxn ang="0">
                    <a:pos x="28" y="22"/>
                  </a:cxn>
                  <a:cxn ang="0">
                    <a:pos x="64" y="10"/>
                  </a:cxn>
                </a:cxnLst>
                <a:rect l="0" t="0" r="r" b="b"/>
                <a:pathLst>
                  <a:path w="64" h="22">
                    <a:moveTo>
                      <a:pt x="64" y="10"/>
                    </a:moveTo>
                    <a:lnTo>
                      <a:pt x="36" y="0"/>
                    </a:lnTo>
                    <a:lnTo>
                      <a:pt x="0" y="12"/>
                    </a:lnTo>
                    <a:lnTo>
                      <a:pt x="28" y="22"/>
                    </a:lnTo>
                    <a:lnTo>
                      <a:pt x="64" y="10"/>
                    </a:lnTo>
                    <a:close/>
                  </a:path>
                </a:pathLst>
              </a:custGeom>
              <a:solidFill>
                <a:srgbClr val="007554"/>
              </a:solidFill>
              <a:ln w="0">
                <a:solidFill>
                  <a:srgbClr val="00755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21" name="Freeform 7385"/>
              <p:cNvSpPr>
                <a:spLocks/>
              </p:cNvSpPr>
              <p:nvPr/>
            </p:nvSpPr>
            <p:spPr bwMode="auto">
              <a:xfrm>
                <a:off x="4110" y="1522"/>
                <a:ext cx="64" cy="22"/>
              </a:xfrm>
              <a:custGeom>
                <a:avLst/>
                <a:gdLst/>
                <a:ahLst/>
                <a:cxnLst>
                  <a:cxn ang="0">
                    <a:pos x="64" y="10"/>
                  </a:cxn>
                  <a:cxn ang="0">
                    <a:pos x="36" y="0"/>
                  </a:cxn>
                  <a:cxn ang="0">
                    <a:pos x="0" y="12"/>
                  </a:cxn>
                  <a:cxn ang="0">
                    <a:pos x="28" y="22"/>
                  </a:cxn>
                  <a:cxn ang="0">
                    <a:pos x="64" y="10"/>
                  </a:cxn>
                </a:cxnLst>
                <a:rect l="0" t="0" r="r" b="b"/>
                <a:pathLst>
                  <a:path w="64" h="22">
                    <a:moveTo>
                      <a:pt x="64" y="10"/>
                    </a:moveTo>
                    <a:lnTo>
                      <a:pt x="36" y="0"/>
                    </a:lnTo>
                    <a:lnTo>
                      <a:pt x="0" y="12"/>
                    </a:lnTo>
                    <a:lnTo>
                      <a:pt x="28" y="22"/>
                    </a:lnTo>
                    <a:lnTo>
                      <a:pt x="64" y="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22" name="Freeform 7386"/>
              <p:cNvSpPr>
                <a:spLocks/>
              </p:cNvSpPr>
              <p:nvPr/>
            </p:nvSpPr>
            <p:spPr bwMode="auto">
              <a:xfrm>
                <a:off x="4074" y="1534"/>
                <a:ext cx="64" cy="20"/>
              </a:xfrm>
              <a:custGeom>
                <a:avLst/>
                <a:gdLst/>
                <a:ahLst/>
                <a:cxnLst>
                  <a:cxn ang="0">
                    <a:pos x="64" y="10"/>
                  </a:cxn>
                  <a:cxn ang="0">
                    <a:pos x="36" y="0"/>
                  </a:cxn>
                  <a:cxn ang="0">
                    <a:pos x="0" y="10"/>
                  </a:cxn>
                  <a:cxn ang="0">
                    <a:pos x="28" y="20"/>
                  </a:cxn>
                  <a:cxn ang="0">
                    <a:pos x="64" y="10"/>
                  </a:cxn>
                </a:cxnLst>
                <a:rect l="0" t="0" r="r" b="b"/>
                <a:pathLst>
                  <a:path w="64" h="20">
                    <a:moveTo>
                      <a:pt x="64" y="10"/>
                    </a:moveTo>
                    <a:lnTo>
                      <a:pt x="36" y="0"/>
                    </a:lnTo>
                    <a:lnTo>
                      <a:pt x="0" y="10"/>
                    </a:lnTo>
                    <a:lnTo>
                      <a:pt x="28" y="20"/>
                    </a:lnTo>
                    <a:lnTo>
                      <a:pt x="64" y="10"/>
                    </a:lnTo>
                    <a:close/>
                  </a:path>
                </a:pathLst>
              </a:custGeom>
              <a:solidFill>
                <a:srgbClr val="007E3D"/>
              </a:solidFill>
              <a:ln w="0">
                <a:solidFill>
                  <a:srgbClr val="007E3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23" name="Freeform 7387"/>
              <p:cNvSpPr>
                <a:spLocks/>
              </p:cNvSpPr>
              <p:nvPr/>
            </p:nvSpPr>
            <p:spPr bwMode="auto">
              <a:xfrm>
                <a:off x="4074" y="1534"/>
                <a:ext cx="64" cy="20"/>
              </a:xfrm>
              <a:custGeom>
                <a:avLst/>
                <a:gdLst/>
                <a:ahLst/>
                <a:cxnLst>
                  <a:cxn ang="0">
                    <a:pos x="64" y="10"/>
                  </a:cxn>
                  <a:cxn ang="0">
                    <a:pos x="36" y="0"/>
                  </a:cxn>
                  <a:cxn ang="0">
                    <a:pos x="0" y="10"/>
                  </a:cxn>
                  <a:cxn ang="0">
                    <a:pos x="28" y="20"/>
                  </a:cxn>
                  <a:cxn ang="0">
                    <a:pos x="64" y="10"/>
                  </a:cxn>
                </a:cxnLst>
                <a:rect l="0" t="0" r="r" b="b"/>
                <a:pathLst>
                  <a:path w="64" h="20">
                    <a:moveTo>
                      <a:pt x="64" y="10"/>
                    </a:moveTo>
                    <a:lnTo>
                      <a:pt x="36" y="0"/>
                    </a:lnTo>
                    <a:lnTo>
                      <a:pt x="0" y="10"/>
                    </a:lnTo>
                    <a:lnTo>
                      <a:pt x="28" y="20"/>
                    </a:lnTo>
                    <a:lnTo>
                      <a:pt x="64" y="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24" name="Freeform 7388"/>
              <p:cNvSpPr>
                <a:spLocks/>
              </p:cNvSpPr>
              <p:nvPr/>
            </p:nvSpPr>
            <p:spPr bwMode="auto">
              <a:xfrm>
                <a:off x="4038" y="1544"/>
                <a:ext cx="64" cy="14"/>
              </a:xfrm>
              <a:custGeom>
                <a:avLst/>
                <a:gdLst/>
                <a:ahLst/>
                <a:cxnLst>
                  <a:cxn ang="0">
                    <a:pos x="64" y="10"/>
                  </a:cxn>
                  <a:cxn ang="0">
                    <a:pos x="36" y="0"/>
                  </a:cxn>
                  <a:cxn ang="0">
                    <a:pos x="0" y="2"/>
                  </a:cxn>
                  <a:cxn ang="0">
                    <a:pos x="26" y="14"/>
                  </a:cxn>
                  <a:cxn ang="0">
                    <a:pos x="64" y="10"/>
                  </a:cxn>
                </a:cxnLst>
                <a:rect l="0" t="0" r="r" b="b"/>
                <a:pathLst>
                  <a:path w="64" h="14">
                    <a:moveTo>
                      <a:pt x="64" y="10"/>
                    </a:moveTo>
                    <a:lnTo>
                      <a:pt x="36" y="0"/>
                    </a:lnTo>
                    <a:lnTo>
                      <a:pt x="0" y="2"/>
                    </a:lnTo>
                    <a:lnTo>
                      <a:pt x="26" y="14"/>
                    </a:lnTo>
                    <a:lnTo>
                      <a:pt x="64" y="10"/>
                    </a:lnTo>
                    <a:close/>
                  </a:path>
                </a:pathLst>
              </a:custGeom>
              <a:solidFill>
                <a:srgbClr val="008616"/>
              </a:solidFill>
              <a:ln w="0">
                <a:solidFill>
                  <a:srgbClr val="00861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25" name="Freeform 7389"/>
              <p:cNvSpPr>
                <a:spLocks/>
              </p:cNvSpPr>
              <p:nvPr/>
            </p:nvSpPr>
            <p:spPr bwMode="auto">
              <a:xfrm>
                <a:off x="4038" y="1544"/>
                <a:ext cx="64" cy="14"/>
              </a:xfrm>
              <a:custGeom>
                <a:avLst/>
                <a:gdLst/>
                <a:ahLst/>
                <a:cxnLst>
                  <a:cxn ang="0">
                    <a:pos x="64" y="10"/>
                  </a:cxn>
                  <a:cxn ang="0">
                    <a:pos x="36" y="0"/>
                  </a:cxn>
                  <a:cxn ang="0">
                    <a:pos x="0" y="2"/>
                  </a:cxn>
                  <a:cxn ang="0">
                    <a:pos x="26" y="14"/>
                  </a:cxn>
                  <a:cxn ang="0">
                    <a:pos x="64" y="10"/>
                  </a:cxn>
                </a:cxnLst>
                <a:rect l="0" t="0" r="r" b="b"/>
                <a:pathLst>
                  <a:path w="64" h="14">
                    <a:moveTo>
                      <a:pt x="64" y="10"/>
                    </a:moveTo>
                    <a:lnTo>
                      <a:pt x="36" y="0"/>
                    </a:lnTo>
                    <a:lnTo>
                      <a:pt x="0" y="2"/>
                    </a:lnTo>
                    <a:lnTo>
                      <a:pt x="26" y="14"/>
                    </a:lnTo>
                    <a:lnTo>
                      <a:pt x="64" y="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26" name="Freeform 7390"/>
              <p:cNvSpPr>
                <a:spLocks/>
              </p:cNvSpPr>
              <p:nvPr/>
            </p:nvSpPr>
            <p:spPr bwMode="auto">
              <a:xfrm>
                <a:off x="4000" y="1546"/>
                <a:ext cx="64" cy="12"/>
              </a:xfrm>
              <a:custGeom>
                <a:avLst/>
                <a:gdLst/>
                <a:ahLst/>
                <a:cxnLst>
                  <a:cxn ang="0">
                    <a:pos x="64" y="12"/>
                  </a:cxn>
                  <a:cxn ang="0">
                    <a:pos x="38" y="0"/>
                  </a:cxn>
                  <a:cxn ang="0">
                    <a:pos x="0" y="0"/>
                  </a:cxn>
                  <a:cxn ang="0">
                    <a:pos x="26" y="10"/>
                  </a:cxn>
                  <a:cxn ang="0">
                    <a:pos x="64" y="12"/>
                  </a:cxn>
                </a:cxnLst>
                <a:rect l="0" t="0" r="r" b="b"/>
                <a:pathLst>
                  <a:path w="64" h="12">
                    <a:moveTo>
                      <a:pt x="64" y="12"/>
                    </a:moveTo>
                    <a:lnTo>
                      <a:pt x="38" y="0"/>
                    </a:lnTo>
                    <a:lnTo>
                      <a:pt x="0" y="0"/>
                    </a:lnTo>
                    <a:lnTo>
                      <a:pt x="26" y="10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008700"/>
              </a:solidFill>
              <a:ln w="0">
                <a:solidFill>
                  <a:srgbClr val="0087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27" name="Freeform 7391"/>
              <p:cNvSpPr>
                <a:spLocks/>
              </p:cNvSpPr>
              <p:nvPr/>
            </p:nvSpPr>
            <p:spPr bwMode="auto">
              <a:xfrm>
                <a:off x="4000" y="1546"/>
                <a:ext cx="64" cy="12"/>
              </a:xfrm>
              <a:custGeom>
                <a:avLst/>
                <a:gdLst/>
                <a:ahLst/>
                <a:cxnLst>
                  <a:cxn ang="0">
                    <a:pos x="64" y="12"/>
                  </a:cxn>
                  <a:cxn ang="0">
                    <a:pos x="38" y="0"/>
                  </a:cxn>
                  <a:cxn ang="0">
                    <a:pos x="0" y="0"/>
                  </a:cxn>
                  <a:cxn ang="0">
                    <a:pos x="26" y="10"/>
                  </a:cxn>
                  <a:cxn ang="0">
                    <a:pos x="64" y="12"/>
                  </a:cxn>
                </a:cxnLst>
                <a:rect l="0" t="0" r="r" b="b"/>
                <a:pathLst>
                  <a:path w="64" h="12">
                    <a:moveTo>
                      <a:pt x="64" y="12"/>
                    </a:moveTo>
                    <a:lnTo>
                      <a:pt x="38" y="0"/>
                    </a:lnTo>
                    <a:lnTo>
                      <a:pt x="0" y="0"/>
                    </a:lnTo>
                    <a:lnTo>
                      <a:pt x="26" y="10"/>
                    </a:lnTo>
                    <a:lnTo>
                      <a:pt x="64" y="1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28" name="Freeform 7392"/>
              <p:cNvSpPr>
                <a:spLocks/>
              </p:cNvSpPr>
              <p:nvPr/>
            </p:nvSpPr>
            <p:spPr bwMode="auto">
              <a:xfrm>
                <a:off x="3960" y="1542"/>
                <a:ext cx="66" cy="14"/>
              </a:xfrm>
              <a:custGeom>
                <a:avLst/>
                <a:gdLst/>
                <a:ahLst/>
                <a:cxnLst>
                  <a:cxn ang="0">
                    <a:pos x="66" y="14"/>
                  </a:cxn>
                  <a:cxn ang="0">
                    <a:pos x="40" y="4"/>
                  </a:cxn>
                  <a:cxn ang="0">
                    <a:pos x="0" y="0"/>
                  </a:cxn>
                  <a:cxn ang="0">
                    <a:pos x="28" y="10"/>
                  </a:cxn>
                  <a:cxn ang="0">
                    <a:pos x="66" y="14"/>
                  </a:cxn>
                </a:cxnLst>
                <a:rect l="0" t="0" r="r" b="b"/>
                <a:pathLst>
                  <a:path w="66" h="14">
                    <a:moveTo>
                      <a:pt x="66" y="14"/>
                    </a:moveTo>
                    <a:lnTo>
                      <a:pt x="40" y="4"/>
                    </a:lnTo>
                    <a:lnTo>
                      <a:pt x="0" y="0"/>
                    </a:lnTo>
                    <a:lnTo>
                      <a:pt x="28" y="10"/>
                    </a:lnTo>
                    <a:lnTo>
                      <a:pt x="66" y="14"/>
                    </a:lnTo>
                    <a:close/>
                  </a:path>
                </a:pathLst>
              </a:custGeom>
              <a:solidFill>
                <a:srgbClr val="008100"/>
              </a:solidFill>
              <a:ln w="0">
                <a:solidFill>
                  <a:srgbClr val="0081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29" name="Freeform 7393"/>
              <p:cNvSpPr>
                <a:spLocks/>
              </p:cNvSpPr>
              <p:nvPr/>
            </p:nvSpPr>
            <p:spPr bwMode="auto">
              <a:xfrm>
                <a:off x="3960" y="1542"/>
                <a:ext cx="66" cy="14"/>
              </a:xfrm>
              <a:custGeom>
                <a:avLst/>
                <a:gdLst/>
                <a:ahLst/>
                <a:cxnLst>
                  <a:cxn ang="0">
                    <a:pos x="66" y="14"/>
                  </a:cxn>
                  <a:cxn ang="0">
                    <a:pos x="40" y="4"/>
                  </a:cxn>
                  <a:cxn ang="0">
                    <a:pos x="0" y="0"/>
                  </a:cxn>
                  <a:cxn ang="0">
                    <a:pos x="28" y="10"/>
                  </a:cxn>
                  <a:cxn ang="0">
                    <a:pos x="66" y="14"/>
                  </a:cxn>
                </a:cxnLst>
                <a:rect l="0" t="0" r="r" b="b"/>
                <a:pathLst>
                  <a:path w="66" h="14">
                    <a:moveTo>
                      <a:pt x="66" y="14"/>
                    </a:moveTo>
                    <a:lnTo>
                      <a:pt x="40" y="4"/>
                    </a:lnTo>
                    <a:lnTo>
                      <a:pt x="0" y="0"/>
                    </a:lnTo>
                    <a:lnTo>
                      <a:pt x="28" y="10"/>
                    </a:lnTo>
                    <a:lnTo>
                      <a:pt x="66" y="1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30" name="Freeform 7394"/>
              <p:cNvSpPr>
                <a:spLocks/>
              </p:cNvSpPr>
              <p:nvPr/>
            </p:nvSpPr>
            <p:spPr bwMode="auto">
              <a:xfrm>
                <a:off x="3920" y="1542"/>
                <a:ext cx="68" cy="10"/>
              </a:xfrm>
              <a:custGeom>
                <a:avLst/>
                <a:gdLst/>
                <a:ahLst/>
                <a:cxnLst>
                  <a:cxn ang="0">
                    <a:pos x="68" y="10"/>
                  </a:cxn>
                  <a:cxn ang="0">
                    <a:pos x="40" y="0"/>
                  </a:cxn>
                  <a:cxn ang="0">
                    <a:pos x="0" y="0"/>
                  </a:cxn>
                  <a:cxn ang="0">
                    <a:pos x="28" y="8"/>
                  </a:cxn>
                  <a:cxn ang="0">
                    <a:pos x="68" y="10"/>
                  </a:cxn>
                </a:cxnLst>
                <a:rect l="0" t="0" r="r" b="b"/>
                <a:pathLst>
                  <a:path w="68" h="10">
                    <a:moveTo>
                      <a:pt x="68" y="10"/>
                    </a:moveTo>
                    <a:lnTo>
                      <a:pt x="40" y="0"/>
                    </a:lnTo>
                    <a:lnTo>
                      <a:pt x="0" y="0"/>
                    </a:lnTo>
                    <a:lnTo>
                      <a:pt x="28" y="8"/>
                    </a:lnTo>
                    <a:lnTo>
                      <a:pt x="68" y="10"/>
                    </a:lnTo>
                    <a:close/>
                  </a:path>
                </a:pathLst>
              </a:custGeom>
              <a:solidFill>
                <a:srgbClr val="007900"/>
              </a:solidFill>
              <a:ln w="0">
                <a:solidFill>
                  <a:srgbClr val="0079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31" name="Freeform 7395"/>
              <p:cNvSpPr>
                <a:spLocks/>
              </p:cNvSpPr>
              <p:nvPr/>
            </p:nvSpPr>
            <p:spPr bwMode="auto">
              <a:xfrm>
                <a:off x="3920" y="1542"/>
                <a:ext cx="68" cy="10"/>
              </a:xfrm>
              <a:custGeom>
                <a:avLst/>
                <a:gdLst/>
                <a:ahLst/>
                <a:cxnLst>
                  <a:cxn ang="0">
                    <a:pos x="68" y="10"/>
                  </a:cxn>
                  <a:cxn ang="0">
                    <a:pos x="40" y="0"/>
                  </a:cxn>
                  <a:cxn ang="0">
                    <a:pos x="0" y="0"/>
                  </a:cxn>
                  <a:cxn ang="0">
                    <a:pos x="28" y="8"/>
                  </a:cxn>
                  <a:cxn ang="0">
                    <a:pos x="68" y="10"/>
                  </a:cxn>
                </a:cxnLst>
                <a:rect l="0" t="0" r="r" b="b"/>
                <a:pathLst>
                  <a:path w="68" h="10">
                    <a:moveTo>
                      <a:pt x="68" y="10"/>
                    </a:moveTo>
                    <a:lnTo>
                      <a:pt x="40" y="0"/>
                    </a:lnTo>
                    <a:lnTo>
                      <a:pt x="0" y="0"/>
                    </a:lnTo>
                    <a:lnTo>
                      <a:pt x="28" y="8"/>
                    </a:lnTo>
                    <a:lnTo>
                      <a:pt x="68" y="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32" name="Freeform 7396"/>
              <p:cNvSpPr>
                <a:spLocks/>
              </p:cNvSpPr>
              <p:nvPr/>
            </p:nvSpPr>
            <p:spPr bwMode="auto">
              <a:xfrm>
                <a:off x="3880" y="1542"/>
                <a:ext cx="68" cy="16"/>
              </a:xfrm>
              <a:custGeom>
                <a:avLst/>
                <a:gdLst/>
                <a:ahLst/>
                <a:cxnLst>
                  <a:cxn ang="0">
                    <a:pos x="68" y="8"/>
                  </a:cxn>
                  <a:cxn ang="0">
                    <a:pos x="40" y="0"/>
                  </a:cxn>
                  <a:cxn ang="0">
                    <a:pos x="0" y="6"/>
                  </a:cxn>
                  <a:cxn ang="0">
                    <a:pos x="28" y="16"/>
                  </a:cxn>
                  <a:cxn ang="0">
                    <a:pos x="68" y="8"/>
                  </a:cxn>
                </a:cxnLst>
                <a:rect l="0" t="0" r="r" b="b"/>
                <a:pathLst>
                  <a:path w="68" h="16">
                    <a:moveTo>
                      <a:pt x="68" y="8"/>
                    </a:moveTo>
                    <a:lnTo>
                      <a:pt x="40" y="0"/>
                    </a:lnTo>
                    <a:lnTo>
                      <a:pt x="0" y="6"/>
                    </a:lnTo>
                    <a:lnTo>
                      <a:pt x="28" y="16"/>
                    </a:lnTo>
                    <a:lnTo>
                      <a:pt x="68" y="8"/>
                    </a:lnTo>
                    <a:close/>
                  </a:path>
                </a:pathLst>
              </a:custGeom>
              <a:solidFill>
                <a:srgbClr val="00701F"/>
              </a:solidFill>
              <a:ln w="0">
                <a:solidFill>
                  <a:srgbClr val="00701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33" name="Freeform 7397"/>
              <p:cNvSpPr>
                <a:spLocks/>
              </p:cNvSpPr>
              <p:nvPr/>
            </p:nvSpPr>
            <p:spPr bwMode="auto">
              <a:xfrm>
                <a:off x="3880" y="1542"/>
                <a:ext cx="68" cy="16"/>
              </a:xfrm>
              <a:custGeom>
                <a:avLst/>
                <a:gdLst/>
                <a:ahLst/>
                <a:cxnLst>
                  <a:cxn ang="0">
                    <a:pos x="68" y="8"/>
                  </a:cxn>
                  <a:cxn ang="0">
                    <a:pos x="40" y="0"/>
                  </a:cxn>
                  <a:cxn ang="0">
                    <a:pos x="0" y="6"/>
                  </a:cxn>
                  <a:cxn ang="0">
                    <a:pos x="28" y="16"/>
                  </a:cxn>
                  <a:cxn ang="0">
                    <a:pos x="68" y="8"/>
                  </a:cxn>
                </a:cxnLst>
                <a:rect l="0" t="0" r="r" b="b"/>
                <a:pathLst>
                  <a:path w="68" h="16">
                    <a:moveTo>
                      <a:pt x="68" y="8"/>
                    </a:moveTo>
                    <a:lnTo>
                      <a:pt x="40" y="0"/>
                    </a:lnTo>
                    <a:lnTo>
                      <a:pt x="0" y="6"/>
                    </a:lnTo>
                    <a:lnTo>
                      <a:pt x="28" y="16"/>
                    </a:lnTo>
                    <a:lnTo>
                      <a:pt x="68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34" name="Freeform 7398"/>
              <p:cNvSpPr>
                <a:spLocks/>
              </p:cNvSpPr>
              <p:nvPr/>
            </p:nvSpPr>
            <p:spPr bwMode="auto">
              <a:xfrm>
                <a:off x="4894" y="1350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35" name="Freeform 7399"/>
              <p:cNvSpPr>
                <a:spLocks/>
              </p:cNvSpPr>
              <p:nvPr/>
            </p:nvSpPr>
            <p:spPr bwMode="auto">
              <a:xfrm>
                <a:off x="4894" y="1350"/>
                <a:ext cx="50" cy="8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0" y="4"/>
                  </a:cxn>
                </a:cxnLst>
                <a:rect l="0" t="0" r="r" b="b"/>
                <a:pathLst>
                  <a:path w="50" h="8">
                    <a:moveTo>
                      <a:pt x="50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36" name="Freeform 7400"/>
              <p:cNvSpPr>
                <a:spLocks/>
              </p:cNvSpPr>
              <p:nvPr/>
            </p:nvSpPr>
            <p:spPr bwMode="auto">
              <a:xfrm>
                <a:off x="4872" y="1354"/>
                <a:ext cx="50" cy="10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8" y="10"/>
                  </a:cxn>
                  <a:cxn ang="0">
                    <a:pos x="50" y="4"/>
                  </a:cxn>
                </a:cxnLst>
                <a:rect l="0" t="0" r="r" b="b"/>
                <a:pathLst>
                  <a:path w="50" h="10">
                    <a:moveTo>
                      <a:pt x="50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8" y="10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37" name="Freeform 7401"/>
              <p:cNvSpPr>
                <a:spLocks/>
              </p:cNvSpPr>
              <p:nvPr/>
            </p:nvSpPr>
            <p:spPr bwMode="auto">
              <a:xfrm>
                <a:off x="4872" y="1354"/>
                <a:ext cx="50" cy="10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8" y="10"/>
                  </a:cxn>
                  <a:cxn ang="0">
                    <a:pos x="50" y="4"/>
                  </a:cxn>
                </a:cxnLst>
                <a:rect l="0" t="0" r="r" b="b"/>
                <a:pathLst>
                  <a:path w="50" h="10">
                    <a:moveTo>
                      <a:pt x="50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8" y="10"/>
                    </a:lnTo>
                    <a:lnTo>
                      <a:pt x="5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38" name="Freeform 7402"/>
              <p:cNvSpPr>
                <a:spLocks/>
              </p:cNvSpPr>
              <p:nvPr/>
            </p:nvSpPr>
            <p:spPr bwMode="auto">
              <a:xfrm>
                <a:off x="4850" y="1358"/>
                <a:ext cx="50" cy="10"/>
              </a:xfrm>
              <a:custGeom>
                <a:avLst/>
                <a:gdLst/>
                <a:ahLst/>
                <a:cxnLst>
                  <a:cxn ang="0">
                    <a:pos x="50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28" y="10"/>
                  </a:cxn>
                  <a:cxn ang="0">
                    <a:pos x="50" y="6"/>
                  </a:cxn>
                </a:cxnLst>
                <a:rect l="0" t="0" r="r" b="b"/>
                <a:pathLst>
                  <a:path w="50" h="10">
                    <a:moveTo>
                      <a:pt x="50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28" y="10"/>
                    </a:lnTo>
                    <a:lnTo>
                      <a:pt x="50" y="6"/>
                    </a:lnTo>
                    <a:close/>
                  </a:path>
                </a:pathLst>
              </a:custGeom>
              <a:solidFill>
                <a:srgbClr val="006E27"/>
              </a:solidFill>
              <a:ln w="0">
                <a:solidFill>
                  <a:srgbClr val="006E2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39" name="Freeform 7403"/>
              <p:cNvSpPr>
                <a:spLocks/>
              </p:cNvSpPr>
              <p:nvPr/>
            </p:nvSpPr>
            <p:spPr bwMode="auto">
              <a:xfrm>
                <a:off x="4850" y="1358"/>
                <a:ext cx="50" cy="10"/>
              </a:xfrm>
              <a:custGeom>
                <a:avLst/>
                <a:gdLst/>
                <a:ahLst/>
                <a:cxnLst>
                  <a:cxn ang="0">
                    <a:pos x="50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28" y="10"/>
                  </a:cxn>
                  <a:cxn ang="0">
                    <a:pos x="50" y="6"/>
                  </a:cxn>
                </a:cxnLst>
                <a:rect l="0" t="0" r="r" b="b"/>
                <a:pathLst>
                  <a:path w="50" h="10">
                    <a:moveTo>
                      <a:pt x="50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28" y="10"/>
                    </a:lnTo>
                    <a:lnTo>
                      <a:pt x="50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40" name="Freeform 7404"/>
              <p:cNvSpPr>
                <a:spLocks/>
              </p:cNvSpPr>
              <p:nvPr/>
            </p:nvSpPr>
            <p:spPr bwMode="auto">
              <a:xfrm>
                <a:off x="4826" y="1364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30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30" y="8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E25"/>
              </a:solidFill>
              <a:ln w="0">
                <a:solidFill>
                  <a:srgbClr val="006E2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41" name="Freeform 7405"/>
              <p:cNvSpPr>
                <a:spLocks/>
              </p:cNvSpPr>
              <p:nvPr/>
            </p:nvSpPr>
            <p:spPr bwMode="auto">
              <a:xfrm>
                <a:off x="4826" y="1364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30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30" y="8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42" name="Freeform 7406"/>
              <p:cNvSpPr>
                <a:spLocks/>
              </p:cNvSpPr>
              <p:nvPr/>
            </p:nvSpPr>
            <p:spPr bwMode="auto">
              <a:xfrm>
                <a:off x="4804" y="1368"/>
                <a:ext cx="52" cy="10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8" y="10"/>
                  </a:cxn>
                  <a:cxn ang="0">
                    <a:pos x="52" y="4"/>
                  </a:cxn>
                </a:cxnLst>
                <a:rect l="0" t="0" r="r" b="b"/>
                <a:pathLst>
                  <a:path w="52" h="10">
                    <a:moveTo>
                      <a:pt x="52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8" y="10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D23"/>
              </a:solidFill>
              <a:ln w="0">
                <a:solidFill>
                  <a:srgbClr val="006D2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43" name="Freeform 7407"/>
              <p:cNvSpPr>
                <a:spLocks/>
              </p:cNvSpPr>
              <p:nvPr/>
            </p:nvSpPr>
            <p:spPr bwMode="auto">
              <a:xfrm>
                <a:off x="4804" y="1368"/>
                <a:ext cx="52" cy="10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8" y="10"/>
                  </a:cxn>
                  <a:cxn ang="0">
                    <a:pos x="52" y="4"/>
                  </a:cxn>
                </a:cxnLst>
                <a:rect l="0" t="0" r="r" b="b"/>
                <a:pathLst>
                  <a:path w="52" h="10">
                    <a:moveTo>
                      <a:pt x="52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8" y="10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44" name="Freeform 7408"/>
              <p:cNvSpPr>
                <a:spLocks/>
              </p:cNvSpPr>
              <p:nvPr/>
            </p:nvSpPr>
            <p:spPr bwMode="auto">
              <a:xfrm>
                <a:off x="4780" y="1372"/>
                <a:ext cx="52" cy="10"/>
              </a:xfrm>
              <a:custGeom>
                <a:avLst/>
                <a:gdLst/>
                <a:ahLst/>
                <a:cxnLst>
                  <a:cxn ang="0">
                    <a:pos x="52" y="6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8" y="10"/>
                  </a:cxn>
                  <a:cxn ang="0">
                    <a:pos x="52" y="6"/>
                  </a:cxn>
                </a:cxnLst>
                <a:rect l="0" t="0" r="r" b="b"/>
                <a:pathLst>
                  <a:path w="52" h="10">
                    <a:moveTo>
                      <a:pt x="52" y="6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8" y="10"/>
                    </a:lnTo>
                    <a:lnTo>
                      <a:pt x="52" y="6"/>
                    </a:lnTo>
                    <a:close/>
                  </a:path>
                </a:pathLst>
              </a:custGeom>
              <a:solidFill>
                <a:srgbClr val="006D1F"/>
              </a:solidFill>
              <a:ln w="0">
                <a:solidFill>
                  <a:srgbClr val="006D1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45" name="Freeform 7409"/>
              <p:cNvSpPr>
                <a:spLocks/>
              </p:cNvSpPr>
              <p:nvPr/>
            </p:nvSpPr>
            <p:spPr bwMode="auto">
              <a:xfrm>
                <a:off x="4780" y="1372"/>
                <a:ext cx="52" cy="10"/>
              </a:xfrm>
              <a:custGeom>
                <a:avLst/>
                <a:gdLst/>
                <a:ahLst/>
                <a:cxnLst>
                  <a:cxn ang="0">
                    <a:pos x="52" y="6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8" y="10"/>
                  </a:cxn>
                  <a:cxn ang="0">
                    <a:pos x="52" y="6"/>
                  </a:cxn>
                </a:cxnLst>
                <a:rect l="0" t="0" r="r" b="b"/>
                <a:pathLst>
                  <a:path w="52" h="10">
                    <a:moveTo>
                      <a:pt x="52" y="6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8" y="10"/>
                    </a:lnTo>
                    <a:lnTo>
                      <a:pt x="52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46" name="Freeform 7410"/>
              <p:cNvSpPr>
                <a:spLocks/>
              </p:cNvSpPr>
              <p:nvPr/>
            </p:nvSpPr>
            <p:spPr bwMode="auto">
              <a:xfrm>
                <a:off x="4756" y="1376"/>
                <a:ext cx="52" cy="8"/>
              </a:xfrm>
              <a:custGeom>
                <a:avLst/>
                <a:gdLst/>
                <a:ahLst/>
                <a:cxnLst>
                  <a:cxn ang="0">
                    <a:pos x="52" y="6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2" y="6"/>
                  </a:cxn>
                </a:cxnLst>
                <a:rect l="0" t="0" r="r" b="b"/>
                <a:pathLst>
                  <a:path w="52" h="8">
                    <a:moveTo>
                      <a:pt x="52" y="6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2" y="6"/>
                    </a:lnTo>
                    <a:close/>
                  </a:path>
                </a:pathLst>
              </a:custGeom>
              <a:solidFill>
                <a:srgbClr val="006C1A"/>
              </a:solidFill>
              <a:ln w="0">
                <a:solidFill>
                  <a:srgbClr val="006C1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47" name="Freeform 7411"/>
              <p:cNvSpPr>
                <a:spLocks/>
              </p:cNvSpPr>
              <p:nvPr/>
            </p:nvSpPr>
            <p:spPr bwMode="auto">
              <a:xfrm>
                <a:off x="4756" y="1376"/>
                <a:ext cx="52" cy="8"/>
              </a:xfrm>
              <a:custGeom>
                <a:avLst/>
                <a:gdLst/>
                <a:ahLst/>
                <a:cxnLst>
                  <a:cxn ang="0">
                    <a:pos x="52" y="6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2" y="6"/>
                  </a:cxn>
                </a:cxnLst>
                <a:rect l="0" t="0" r="r" b="b"/>
                <a:pathLst>
                  <a:path w="52" h="8">
                    <a:moveTo>
                      <a:pt x="52" y="6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2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48" name="Freeform 7412"/>
              <p:cNvSpPr>
                <a:spLocks/>
              </p:cNvSpPr>
              <p:nvPr/>
            </p:nvSpPr>
            <p:spPr bwMode="auto">
              <a:xfrm>
                <a:off x="4732" y="1380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B14"/>
              </a:solidFill>
              <a:ln w="0">
                <a:solidFill>
                  <a:srgbClr val="006B1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49" name="Freeform 7413"/>
              <p:cNvSpPr>
                <a:spLocks/>
              </p:cNvSpPr>
              <p:nvPr/>
            </p:nvSpPr>
            <p:spPr bwMode="auto">
              <a:xfrm>
                <a:off x="4732" y="1380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50" name="Freeform 7414"/>
              <p:cNvSpPr>
                <a:spLocks/>
              </p:cNvSpPr>
              <p:nvPr/>
            </p:nvSpPr>
            <p:spPr bwMode="auto">
              <a:xfrm>
                <a:off x="4706" y="1384"/>
                <a:ext cx="54" cy="8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30" y="8"/>
                  </a:cxn>
                  <a:cxn ang="0">
                    <a:pos x="54" y="4"/>
                  </a:cxn>
                </a:cxnLst>
                <a:rect l="0" t="0" r="r" b="b"/>
                <a:pathLst>
                  <a:path w="54" h="8">
                    <a:moveTo>
                      <a:pt x="54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30" y="8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90F"/>
              </a:solidFill>
              <a:ln w="0">
                <a:solidFill>
                  <a:srgbClr val="00690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51" name="Freeform 7415"/>
              <p:cNvSpPr>
                <a:spLocks/>
              </p:cNvSpPr>
              <p:nvPr/>
            </p:nvSpPr>
            <p:spPr bwMode="auto">
              <a:xfrm>
                <a:off x="4706" y="1384"/>
                <a:ext cx="54" cy="8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30" y="8"/>
                  </a:cxn>
                  <a:cxn ang="0">
                    <a:pos x="54" y="4"/>
                  </a:cxn>
                </a:cxnLst>
                <a:rect l="0" t="0" r="r" b="b"/>
                <a:pathLst>
                  <a:path w="54" h="8">
                    <a:moveTo>
                      <a:pt x="54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30" y="8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52" name="Freeform 7416"/>
              <p:cNvSpPr>
                <a:spLocks/>
              </p:cNvSpPr>
              <p:nvPr/>
            </p:nvSpPr>
            <p:spPr bwMode="auto">
              <a:xfrm>
                <a:off x="4682" y="1386"/>
                <a:ext cx="54" cy="8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4" y="6"/>
                  </a:cxn>
                </a:cxnLst>
                <a:rect l="0" t="0" r="r" b="b"/>
                <a:pathLst>
                  <a:path w="54" h="8">
                    <a:moveTo>
                      <a:pt x="54" y="6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4" y="6"/>
                    </a:lnTo>
                    <a:close/>
                  </a:path>
                </a:pathLst>
              </a:custGeom>
              <a:solidFill>
                <a:srgbClr val="00680A"/>
              </a:solidFill>
              <a:ln w="0">
                <a:solidFill>
                  <a:srgbClr val="00680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53" name="Freeform 7417"/>
              <p:cNvSpPr>
                <a:spLocks/>
              </p:cNvSpPr>
              <p:nvPr/>
            </p:nvSpPr>
            <p:spPr bwMode="auto">
              <a:xfrm>
                <a:off x="4682" y="1386"/>
                <a:ext cx="54" cy="8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4" y="6"/>
                  </a:cxn>
                </a:cxnLst>
                <a:rect l="0" t="0" r="r" b="b"/>
                <a:pathLst>
                  <a:path w="54" h="8">
                    <a:moveTo>
                      <a:pt x="54" y="6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4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54" name="Freeform 7418"/>
              <p:cNvSpPr>
                <a:spLocks/>
              </p:cNvSpPr>
              <p:nvPr/>
            </p:nvSpPr>
            <p:spPr bwMode="auto">
              <a:xfrm>
                <a:off x="4656" y="1390"/>
                <a:ext cx="54" cy="6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28" y="6"/>
                  </a:cxn>
                  <a:cxn ang="0">
                    <a:pos x="54" y="4"/>
                  </a:cxn>
                </a:cxnLst>
                <a:rect l="0" t="0" r="r" b="b"/>
                <a:pathLst>
                  <a:path w="54" h="6">
                    <a:moveTo>
                      <a:pt x="54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28" y="6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605"/>
              </a:solidFill>
              <a:ln w="0">
                <a:solidFill>
                  <a:srgbClr val="00660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55" name="Freeform 7419"/>
              <p:cNvSpPr>
                <a:spLocks/>
              </p:cNvSpPr>
              <p:nvPr/>
            </p:nvSpPr>
            <p:spPr bwMode="auto">
              <a:xfrm>
                <a:off x="4656" y="1390"/>
                <a:ext cx="54" cy="6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28" y="6"/>
                  </a:cxn>
                  <a:cxn ang="0">
                    <a:pos x="54" y="4"/>
                  </a:cxn>
                </a:cxnLst>
                <a:rect l="0" t="0" r="r" b="b"/>
                <a:pathLst>
                  <a:path w="54" h="6">
                    <a:moveTo>
                      <a:pt x="54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28" y="6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56" name="Freeform 7420"/>
              <p:cNvSpPr>
                <a:spLocks/>
              </p:cNvSpPr>
              <p:nvPr/>
            </p:nvSpPr>
            <p:spPr bwMode="auto">
              <a:xfrm>
                <a:off x="4630" y="1392"/>
                <a:ext cx="54" cy="6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28" y="6"/>
                  </a:cxn>
                  <a:cxn ang="0">
                    <a:pos x="54" y="4"/>
                  </a:cxn>
                </a:cxnLst>
                <a:rect l="0" t="0" r="r" b="b"/>
                <a:pathLst>
                  <a:path w="54" h="6">
                    <a:moveTo>
                      <a:pt x="54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28" y="6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302"/>
              </a:solidFill>
              <a:ln w="0">
                <a:solidFill>
                  <a:srgbClr val="00630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57" name="Freeform 7421"/>
              <p:cNvSpPr>
                <a:spLocks/>
              </p:cNvSpPr>
              <p:nvPr/>
            </p:nvSpPr>
            <p:spPr bwMode="auto">
              <a:xfrm>
                <a:off x="4630" y="1392"/>
                <a:ext cx="54" cy="6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28" y="6"/>
                  </a:cxn>
                  <a:cxn ang="0">
                    <a:pos x="54" y="4"/>
                  </a:cxn>
                </a:cxnLst>
                <a:rect l="0" t="0" r="r" b="b"/>
                <a:pathLst>
                  <a:path w="54" h="6">
                    <a:moveTo>
                      <a:pt x="54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28" y="6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58" name="Freeform 7422"/>
              <p:cNvSpPr>
                <a:spLocks/>
              </p:cNvSpPr>
              <p:nvPr/>
            </p:nvSpPr>
            <p:spPr bwMode="auto">
              <a:xfrm>
                <a:off x="4602" y="1394"/>
                <a:ext cx="56" cy="6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8" y="0"/>
                  </a:cxn>
                  <a:cxn ang="0">
                    <a:pos x="0" y="2"/>
                  </a:cxn>
                  <a:cxn ang="0">
                    <a:pos x="30" y="6"/>
                  </a:cxn>
                  <a:cxn ang="0">
                    <a:pos x="56" y="4"/>
                  </a:cxn>
                </a:cxnLst>
                <a:rect l="0" t="0" r="r" b="b"/>
                <a:pathLst>
                  <a:path w="56" h="6">
                    <a:moveTo>
                      <a:pt x="56" y="4"/>
                    </a:moveTo>
                    <a:lnTo>
                      <a:pt x="28" y="0"/>
                    </a:lnTo>
                    <a:lnTo>
                      <a:pt x="0" y="2"/>
                    </a:lnTo>
                    <a:lnTo>
                      <a:pt x="30" y="6"/>
                    </a:lnTo>
                    <a:lnTo>
                      <a:pt x="56" y="4"/>
                    </a:lnTo>
                    <a:close/>
                  </a:path>
                </a:pathLst>
              </a:custGeom>
              <a:solidFill>
                <a:srgbClr val="006100"/>
              </a:solidFill>
              <a:ln w="0">
                <a:solidFill>
                  <a:srgbClr val="0061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59" name="Freeform 7423"/>
              <p:cNvSpPr>
                <a:spLocks/>
              </p:cNvSpPr>
              <p:nvPr/>
            </p:nvSpPr>
            <p:spPr bwMode="auto">
              <a:xfrm>
                <a:off x="4602" y="1394"/>
                <a:ext cx="56" cy="6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8" y="0"/>
                  </a:cxn>
                  <a:cxn ang="0">
                    <a:pos x="0" y="2"/>
                  </a:cxn>
                  <a:cxn ang="0">
                    <a:pos x="30" y="6"/>
                  </a:cxn>
                  <a:cxn ang="0">
                    <a:pos x="56" y="4"/>
                  </a:cxn>
                </a:cxnLst>
                <a:rect l="0" t="0" r="r" b="b"/>
                <a:pathLst>
                  <a:path w="56" h="6">
                    <a:moveTo>
                      <a:pt x="56" y="4"/>
                    </a:moveTo>
                    <a:lnTo>
                      <a:pt x="28" y="0"/>
                    </a:lnTo>
                    <a:lnTo>
                      <a:pt x="0" y="2"/>
                    </a:lnTo>
                    <a:lnTo>
                      <a:pt x="30" y="6"/>
                    </a:lnTo>
                    <a:lnTo>
                      <a:pt x="5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60" name="Freeform 7424"/>
              <p:cNvSpPr>
                <a:spLocks/>
              </p:cNvSpPr>
              <p:nvPr/>
            </p:nvSpPr>
            <p:spPr bwMode="auto">
              <a:xfrm>
                <a:off x="4576" y="1396"/>
                <a:ext cx="56" cy="6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28" y="6"/>
                  </a:cxn>
                  <a:cxn ang="0">
                    <a:pos x="56" y="4"/>
                  </a:cxn>
                </a:cxnLst>
                <a:rect l="0" t="0" r="r" b="b"/>
                <a:pathLst>
                  <a:path w="56" h="6">
                    <a:moveTo>
                      <a:pt x="56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28" y="6"/>
                    </a:lnTo>
                    <a:lnTo>
                      <a:pt x="56" y="4"/>
                    </a:lnTo>
                    <a:close/>
                  </a:path>
                </a:pathLst>
              </a:custGeom>
              <a:solidFill>
                <a:srgbClr val="005F01"/>
              </a:solidFill>
              <a:ln w="0">
                <a:solidFill>
                  <a:srgbClr val="005F0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61" name="Freeform 7425"/>
              <p:cNvSpPr>
                <a:spLocks/>
              </p:cNvSpPr>
              <p:nvPr/>
            </p:nvSpPr>
            <p:spPr bwMode="auto">
              <a:xfrm>
                <a:off x="4576" y="1396"/>
                <a:ext cx="56" cy="6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28" y="6"/>
                  </a:cxn>
                  <a:cxn ang="0">
                    <a:pos x="56" y="4"/>
                  </a:cxn>
                </a:cxnLst>
                <a:rect l="0" t="0" r="r" b="b"/>
                <a:pathLst>
                  <a:path w="56" h="6">
                    <a:moveTo>
                      <a:pt x="56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28" y="6"/>
                    </a:lnTo>
                    <a:lnTo>
                      <a:pt x="5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62" name="Freeform 7426"/>
              <p:cNvSpPr>
                <a:spLocks/>
              </p:cNvSpPr>
              <p:nvPr/>
            </p:nvSpPr>
            <p:spPr bwMode="auto">
              <a:xfrm>
                <a:off x="4548" y="1398"/>
                <a:ext cx="56" cy="8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6" y="4"/>
                  </a:cxn>
                </a:cxnLst>
                <a:rect l="0" t="0" r="r" b="b"/>
                <a:pathLst>
                  <a:path w="56" h="8">
                    <a:moveTo>
                      <a:pt x="56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6" y="4"/>
                    </a:lnTo>
                    <a:close/>
                  </a:path>
                </a:pathLst>
              </a:custGeom>
              <a:solidFill>
                <a:srgbClr val="005D04"/>
              </a:solidFill>
              <a:ln w="0">
                <a:solidFill>
                  <a:srgbClr val="005D0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63" name="Freeform 7427"/>
              <p:cNvSpPr>
                <a:spLocks/>
              </p:cNvSpPr>
              <p:nvPr/>
            </p:nvSpPr>
            <p:spPr bwMode="auto">
              <a:xfrm>
                <a:off x="4548" y="1398"/>
                <a:ext cx="56" cy="8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6" y="4"/>
                  </a:cxn>
                </a:cxnLst>
                <a:rect l="0" t="0" r="r" b="b"/>
                <a:pathLst>
                  <a:path w="56" h="8">
                    <a:moveTo>
                      <a:pt x="56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64" name="Freeform 7428"/>
              <p:cNvSpPr>
                <a:spLocks/>
              </p:cNvSpPr>
              <p:nvPr/>
            </p:nvSpPr>
            <p:spPr bwMode="auto">
              <a:xfrm>
                <a:off x="4520" y="1402"/>
                <a:ext cx="56" cy="6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8" y="6"/>
                  </a:cxn>
                  <a:cxn ang="0">
                    <a:pos x="56" y="4"/>
                  </a:cxn>
                </a:cxnLst>
                <a:rect l="0" t="0" r="r" b="b"/>
                <a:pathLst>
                  <a:path w="56" h="6">
                    <a:moveTo>
                      <a:pt x="56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8" y="6"/>
                    </a:lnTo>
                    <a:lnTo>
                      <a:pt x="56" y="4"/>
                    </a:lnTo>
                    <a:close/>
                  </a:path>
                </a:pathLst>
              </a:custGeom>
              <a:solidFill>
                <a:srgbClr val="005C09"/>
              </a:solidFill>
              <a:ln w="0">
                <a:solidFill>
                  <a:srgbClr val="005C0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65" name="Freeform 7429"/>
              <p:cNvSpPr>
                <a:spLocks/>
              </p:cNvSpPr>
              <p:nvPr/>
            </p:nvSpPr>
            <p:spPr bwMode="auto">
              <a:xfrm>
                <a:off x="4520" y="1402"/>
                <a:ext cx="56" cy="6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8" y="6"/>
                  </a:cxn>
                  <a:cxn ang="0">
                    <a:pos x="56" y="4"/>
                  </a:cxn>
                </a:cxnLst>
                <a:rect l="0" t="0" r="r" b="b"/>
                <a:pathLst>
                  <a:path w="56" h="6">
                    <a:moveTo>
                      <a:pt x="56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8" y="6"/>
                    </a:lnTo>
                    <a:lnTo>
                      <a:pt x="5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66" name="Freeform 7430"/>
              <p:cNvSpPr>
                <a:spLocks/>
              </p:cNvSpPr>
              <p:nvPr/>
            </p:nvSpPr>
            <p:spPr bwMode="auto">
              <a:xfrm>
                <a:off x="4492" y="1406"/>
                <a:ext cx="56" cy="6"/>
              </a:xfrm>
              <a:custGeom>
                <a:avLst/>
                <a:gdLst/>
                <a:ahLst/>
                <a:cxnLst>
                  <a:cxn ang="0">
                    <a:pos x="56" y="2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8" y="6"/>
                  </a:cxn>
                  <a:cxn ang="0">
                    <a:pos x="56" y="2"/>
                  </a:cxn>
                </a:cxnLst>
                <a:rect l="0" t="0" r="r" b="b"/>
                <a:pathLst>
                  <a:path w="56" h="6">
                    <a:moveTo>
                      <a:pt x="56" y="2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8" y="6"/>
                    </a:lnTo>
                    <a:lnTo>
                      <a:pt x="56" y="2"/>
                    </a:lnTo>
                    <a:close/>
                  </a:path>
                </a:pathLst>
              </a:custGeom>
              <a:solidFill>
                <a:srgbClr val="005A10"/>
              </a:solidFill>
              <a:ln w="0">
                <a:solidFill>
                  <a:srgbClr val="005A1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67" name="Freeform 7431"/>
              <p:cNvSpPr>
                <a:spLocks/>
              </p:cNvSpPr>
              <p:nvPr/>
            </p:nvSpPr>
            <p:spPr bwMode="auto">
              <a:xfrm>
                <a:off x="4492" y="1406"/>
                <a:ext cx="56" cy="6"/>
              </a:xfrm>
              <a:custGeom>
                <a:avLst/>
                <a:gdLst/>
                <a:ahLst/>
                <a:cxnLst>
                  <a:cxn ang="0">
                    <a:pos x="56" y="2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28" y="6"/>
                  </a:cxn>
                  <a:cxn ang="0">
                    <a:pos x="56" y="2"/>
                  </a:cxn>
                </a:cxnLst>
                <a:rect l="0" t="0" r="r" b="b"/>
                <a:pathLst>
                  <a:path w="56" h="6">
                    <a:moveTo>
                      <a:pt x="56" y="2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28" y="6"/>
                    </a:lnTo>
                    <a:lnTo>
                      <a:pt x="56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68" name="Freeform 7432"/>
              <p:cNvSpPr>
                <a:spLocks/>
              </p:cNvSpPr>
              <p:nvPr/>
            </p:nvSpPr>
            <p:spPr bwMode="auto">
              <a:xfrm>
                <a:off x="4462" y="1410"/>
                <a:ext cx="58" cy="8"/>
              </a:xfrm>
              <a:custGeom>
                <a:avLst/>
                <a:gdLst/>
                <a:ahLst/>
                <a:cxnLst>
                  <a:cxn ang="0">
                    <a:pos x="58" y="2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28" y="8"/>
                  </a:cxn>
                  <a:cxn ang="0">
                    <a:pos x="58" y="2"/>
                  </a:cxn>
                </a:cxnLst>
                <a:rect l="0" t="0" r="r" b="b"/>
                <a:pathLst>
                  <a:path w="58" h="8">
                    <a:moveTo>
                      <a:pt x="58" y="2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28" y="8"/>
                    </a:lnTo>
                    <a:lnTo>
                      <a:pt x="58" y="2"/>
                    </a:lnTo>
                    <a:close/>
                  </a:path>
                </a:pathLst>
              </a:custGeom>
              <a:solidFill>
                <a:srgbClr val="00591A"/>
              </a:solidFill>
              <a:ln w="0">
                <a:solidFill>
                  <a:srgbClr val="00591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69" name="Freeform 7433"/>
              <p:cNvSpPr>
                <a:spLocks/>
              </p:cNvSpPr>
              <p:nvPr/>
            </p:nvSpPr>
            <p:spPr bwMode="auto">
              <a:xfrm>
                <a:off x="4462" y="1410"/>
                <a:ext cx="58" cy="8"/>
              </a:xfrm>
              <a:custGeom>
                <a:avLst/>
                <a:gdLst/>
                <a:ahLst/>
                <a:cxnLst>
                  <a:cxn ang="0">
                    <a:pos x="58" y="2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28" y="8"/>
                  </a:cxn>
                  <a:cxn ang="0">
                    <a:pos x="58" y="2"/>
                  </a:cxn>
                </a:cxnLst>
                <a:rect l="0" t="0" r="r" b="b"/>
                <a:pathLst>
                  <a:path w="58" h="8">
                    <a:moveTo>
                      <a:pt x="58" y="2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28" y="8"/>
                    </a:lnTo>
                    <a:lnTo>
                      <a:pt x="58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70" name="Freeform 7434"/>
              <p:cNvSpPr>
                <a:spLocks/>
              </p:cNvSpPr>
              <p:nvPr/>
            </p:nvSpPr>
            <p:spPr bwMode="auto">
              <a:xfrm>
                <a:off x="4432" y="1416"/>
                <a:ext cx="58" cy="10"/>
              </a:xfrm>
              <a:custGeom>
                <a:avLst/>
                <a:gdLst/>
                <a:ahLst/>
                <a:cxnLst>
                  <a:cxn ang="0">
                    <a:pos x="58" y="2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28" y="10"/>
                  </a:cxn>
                  <a:cxn ang="0">
                    <a:pos x="58" y="2"/>
                  </a:cxn>
                </a:cxnLst>
                <a:rect l="0" t="0" r="r" b="b"/>
                <a:pathLst>
                  <a:path w="58" h="10">
                    <a:moveTo>
                      <a:pt x="58" y="2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28" y="10"/>
                    </a:lnTo>
                    <a:lnTo>
                      <a:pt x="58" y="2"/>
                    </a:lnTo>
                    <a:close/>
                  </a:path>
                </a:pathLst>
              </a:custGeom>
              <a:solidFill>
                <a:srgbClr val="005926"/>
              </a:solidFill>
              <a:ln w="0">
                <a:solidFill>
                  <a:srgbClr val="00592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71" name="Freeform 7435"/>
              <p:cNvSpPr>
                <a:spLocks/>
              </p:cNvSpPr>
              <p:nvPr/>
            </p:nvSpPr>
            <p:spPr bwMode="auto">
              <a:xfrm>
                <a:off x="4432" y="1416"/>
                <a:ext cx="58" cy="10"/>
              </a:xfrm>
              <a:custGeom>
                <a:avLst/>
                <a:gdLst/>
                <a:ahLst/>
                <a:cxnLst>
                  <a:cxn ang="0">
                    <a:pos x="58" y="2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28" y="10"/>
                  </a:cxn>
                  <a:cxn ang="0">
                    <a:pos x="58" y="2"/>
                  </a:cxn>
                </a:cxnLst>
                <a:rect l="0" t="0" r="r" b="b"/>
                <a:pathLst>
                  <a:path w="58" h="10">
                    <a:moveTo>
                      <a:pt x="58" y="2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28" y="10"/>
                    </a:lnTo>
                    <a:lnTo>
                      <a:pt x="58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72" name="Freeform 7436"/>
              <p:cNvSpPr>
                <a:spLocks/>
              </p:cNvSpPr>
              <p:nvPr/>
            </p:nvSpPr>
            <p:spPr bwMode="auto">
              <a:xfrm>
                <a:off x="4402" y="1422"/>
                <a:ext cx="58" cy="12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30" y="0"/>
                  </a:cxn>
                  <a:cxn ang="0">
                    <a:pos x="0" y="8"/>
                  </a:cxn>
                  <a:cxn ang="0">
                    <a:pos x="28" y="12"/>
                  </a:cxn>
                  <a:cxn ang="0">
                    <a:pos x="58" y="4"/>
                  </a:cxn>
                </a:cxnLst>
                <a:rect l="0" t="0" r="r" b="b"/>
                <a:pathLst>
                  <a:path w="58" h="12">
                    <a:moveTo>
                      <a:pt x="58" y="4"/>
                    </a:moveTo>
                    <a:lnTo>
                      <a:pt x="30" y="0"/>
                    </a:lnTo>
                    <a:lnTo>
                      <a:pt x="0" y="8"/>
                    </a:lnTo>
                    <a:lnTo>
                      <a:pt x="28" y="12"/>
                    </a:lnTo>
                    <a:lnTo>
                      <a:pt x="58" y="4"/>
                    </a:lnTo>
                    <a:close/>
                  </a:path>
                </a:pathLst>
              </a:custGeom>
              <a:solidFill>
                <a:srgbClr val="005834"/>
              </a:solidFill>
              <a:ln w="0">
                <a:solidFill>
                  <a:srgbClr val="0058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73" name="Freeform 7437"/>
              <p:cNvSpPr>
                <a:spLocks/>
              </p:cNvSpPr>
              <p:nvPr/>
            </p:nvSpPr>
            <p:spPr bwMode="auto">
              <a:xfrm>
                <a:off x="4402" y="1422"/>
                <a:ext cx="58" cy="12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30" y="0"/>
                  </a:cxn>
                  <a:cxn ang="0">
                    <a:pos x="0" y="8"/>
                  </a:cxn>
                  <a:cxn ang="0">
                    <a:pos x="28" y="12"/>
                  </a:cxn>
                  <a:cxn ang="0">
                    <a:pos x="58" y="4"/>
                  </a:cxn>
                </a:cxnLst>
                <a:rect l="0" t="0" r="r" b="b"/>
                <a:pathLst>
                  <a:path w="58" h="12">
                    <a:moveTo>
                      <a:pt x="58" y="4"/>
                    </a:moveTo>
                    <a:lnTo>
                      <a:pt x="30" y="0"/>
                    </a:lnTo>
                    <a:lnTo>
                      <a:pt x="0" y="8"/>
                    </a:lnTo>
                    <a:lnTo>
                      <a:pt x="28" y="12"/>
                    </a:lnTo>
                    <a:lnTo>
                      <a:pt x="5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74" name="Freeform 7438"/>
              <p:cNvSpPr>
                <a:spLocks/>
              </p:cNvSpPr>
              <p:nvPr/>
            </p:nvSpPr>
            <p:spPr bwMode="auto">
              <a:xfrm>
                <a:off x="4370" y="1430"/>
                <a:ext cx="60" cy="14"/>
              </a:xfrm>
              <a:custGeom>
                <a:avLst/>
                <a:gdLst/>
                <a:ahLst/>
                <a:cxnLst>
                  <a:cxn ang="0">
                    <a:pos x="60" y="4"/>
                  </a:cxn>
                  <a:cxn ang="0">
                    <a:pos x="32" y="0"/>
                  </a:cxn>
                  <a:cxn ang="0">
                    <a:pos x="0" y="10"/>
                  </a:cxn>
                  <a:cxn ang="0">
                    <a:pos x="30" y="14"/>
                  </a:cxn>
                  <a:cxn ang="0">
                    <a:pos x="60" y="4"/>
                  </a:cxn>
                </a:cxnLst>
                <a:rect l="0" t="0" r="r" b="b"/>
                <a:pathLst>
                  <a:path w="60" h="14">
                    <a:moveTo>
                      <a:pt x="60" y="4"/>
                    </a:moveTo>
                    <a:lnTo>
                      <a:pt x="32" y="0"/>
                    </a:lnTo>
                    <a:lnTo>
                      <a:pt x="0" y="10"/>
                    </a:lnTo>
                    <a:lnTo>
                      <a:pt x="30" y="14"/>
                    </a:lnTo>
                    <a:lnTo>
                      <a:pt x="60" y="4"/>
                    </a:lnTo>
                    <a:close/>
                  </a:path>
                </a:pathLst>
              </a:custGeom>
              <a:solidFill>
                <a:srgbClr val="005842"/>
              </a:solidFill>
              <a:ln w="0">
                <a:solidFill>
                  <a:srgbClr val="00584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75" name="Freeform 7439"/>
              <p:cNvSpPr>
                <a:spLocks/>
              </p:cNvSpPr>
              <p:nvPr/>
            </p:nvSpPr>
            <p:spPr bwMode="auto">
              <a:xfrm>
                <a:off x="4370" y="1430"/>
                <a:ext cx="60" cy="14"/>
              </a:xfrm>
              <a:custGeom>
                <a:avLst/>
                <a:gdLst/>
                <a:ahLst/>
                <a:cxnLst>
                  <a:cxn ang="0">
                    <a:pos x="60" y="4"/>
                  </a:cxn>
                  <a:cxn ang="0">
                    <a:pos x="32" y="0"/>
                  </a:cxn>
                  <a:cxn ang="0">
                    <a:pos x="0" y="10"/>
                  </a:cxn>
                  <a:cxn ang="0">
                    <a:pos x="30" y="14"/>
                  </a:cxn>
                  <a:cxn ang="0">
                    <a:pos x="60" y="4"/>
                  </a:cxn>
                </a:cxnLst>
                <a:rect l="0" t="0" r="r" b="b"/>
                <a:pathLst>
                  <a:path w="60" h="14">
                    <a:moveTo>
                      <a:pt x="60" y="4"/>
                    </a:moveTo>
                    <a:lnTo>
                      <a:pt x="32" y="0"/>
                    </a:lnTo>
                    <a:lnTo>
                      <a:pt x="0" y="10"/>
                    </a:lnTo>
                    <a:lnTo>
                      <a:pt x="30" y="14"/>
                    </a:lnTo>
                    <a:lnTo>
                      <a:pt x="6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76" name="Freeform 7440"/>
              <p:cNvSpPr>
                <a:spLocks/>
              </p:cNvSpPr>
              <p:nvPr/>
            </p:nvSpPr>
            <p:spPr bwMode="auto">
              <a:xfrm>
                <a:off x="4340" y="1440"/>
                <a:ext cx="60" cy="16"/>
              </a:xfrm>
              <a:custGeom>
                <a:avLst/>
                <a:gdLst/>
                <a:ahLst/>
                <a:cxnLst>
                  <a:cxn ang="0">
                    <a:pos x="60" y="4"/>
                  </a:cxn>
                  <a:cxn ang="0">
                    <a:pos x="30" y="0"/>
                  </a:cxn>
                  <a:cxn ang="0">
                    <a:pos x="0" y="12"/>
                  </a:cxn>
                  <a:cxn ang="0">
                    <a:pos x="28" y="16"/>
                  </a:cxn>
                  <a:cxn ang="0">
                    <a:pos x="60" y="4"/>
                  </a:cxn>
                </a:cxnLst>
                <a:rect l="0" t="0" r="r" b="b"/>
                <a:pathLst>
                  <a:path w="60" h="16">
                    <a:moveTo>
                      <a:pt x="60" y="4"/>
                    </a:moveTo>
                    <a:lnTo>
                      <a:pt x="30" y="0"/>
                    </a:lnTo>
                    <a:lnTo>
                      <a:pt x="0" y="12"/>
                    </a:lnTo>
                    <a:lnTo>
                      <a:pt x="28" y="16"/>
                    </a:lnTo>
                    <a:lnTo>
                      <a:pt x="60" y="4"/>
                    </a:lnTo>
                    <a:close/>
                  </a:path>
                </a:pathLst>
              </a:custGeom>
              <a:solidFill>
                <a:srgbClr val="00594F"/>
              </a:solidFill>
              <a:ln w="0">
                <a:solidFill>
                  <a:srgbClr val="00594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77" name="Freeform 7441"/>
              <p:cNvSpPr>
                <a:spLocks/>
              </p:cNvSpPr>
              <p:nvPr/>
            </p:nvSpPr>
            <p:spPr bwMode="auto">
              <a:xfrm>
                <a:off x="4340" y="1440"/>
                <a:ext cx="60" cy="16"/>
              </a:xfrm>
              <a:custGeom>
                <a:avLst/>
                <a:gdLst/>
                <a:ahLst/>
                <a:cxnLst>
                  <a:cxn ang="0">
                    <a:pos x="60" y="4"/>
                  </a:cxn>
                  <a:cxn ang="0">
                    <a:pos x="30" y="0"/>
                  </a:cxn>
                  <a:cxn ang="0">
                    <a:pos x="0" y="12"/>
                  </a:cxn>
                  <a:cxn ang="0">
                    <a:pos x="28" y="16"/>
                  </a:cxn>
                  <a:cxn ang="0">
                    <a:pos x="60" y="4"/>
                  </a:cxn>
                </a:cxnLst>
                <a:rect l="0" t="0" r="r" b="b"/>
                <a:pathLst>
                  <a:path w="60" h="16">
                    <a:moveTo>
                      <a:pt x="60" y="4"/>
                    </a:moveTo>
                    <a:lnTo>
                      <a:pt x="30" y="0"/>
                    </a:lnTo>
                    <a:lnTo>
                      <a:pt x="0" y="12"/>
                    </a:lnTo>
                    <a:lnTo>
                      <a:pt x="28" y="16"/>
                    </a:lnTo>
                    <a:lnTo>
                      <a:pt x="6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78" name="Freeform 7442"/>
              <p:cNvSpPr>
                <a:spLocks/>
              </p:cNvSpPr>
              <p:nvPr/>
            </p:nvSpPr>
            <p:spPr bwMode="auto">
              <a:xfrm>
                <a:off x="4308" y="1452"/>
                <a:ext cx="60" cy="20"/>
              </a:xfrm>
              <a:custGeom>
                <a:avLst/>
                <a:gdLst/>
                <a:ahLst/>
                <a:cxnLst>
                  <a:cxn ang="0">
                    <a:pos x="60" y="4"/>
                  </a:cxn>
                  <a:cxn ang="0">
                    <a:pos x="32" y="0"/>
                  </a:cxn>
                  <a:cxn ang="0">
                    <a:pos x="0" y="14"/>
                  </a:cxn>
                  <a:cxn ang="0">
                    <a:pos x="28" y="20"/>
                  </a:cxn>
                  <a:cxn ang="0">
                    <a:pos x="60" y="4"/>
                  </a:cxn>
                </a:cxnLst>
                <a:rect l="0" t="0" r="r" b="b"/>
                <a:pathLst>
                  <a:path w="60" h="20">
                    <a:moveTo>
                      <a:pt x="60" y="4"/>
                    </a:moveTo>
                    <a:lnTo>
                      <a:pt x="32" y="0"/>
                    </a:lnTo>
                    <a:lnTo>
                      <a:pt x="0" y="14"/>
                    </a:lnTo>
                    <a:lnTo>
                      <a:pt x="28" y="20"/>
                    </a:lnTo>
                    <a:lnTo>
                      <a:pt x="60" y="4"/>
                    </a:lnTo>
                    <a:close/>
                  </a:path>
                </a:pathLst>
              </a:custGeom>
              <a:solidFill>
                <a:srgbClr val="005B5B"/>
              </a:solidFill>
              <a:ln w="0">
                <a:solidFill>
                  <a:srgbClr val="005B5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79" name="Freeform 7443"/>
              <p:cNvSpPr>
                <a:spLocks/>
              </p:cNvSpPr>
              <p:nvPr/>
            </p:nvSpPr>
            <p:spPr bwMode="auto">
              <a:xfrm>
                <a:off x="4308" y="1452"/>
                <a:ext cx="60" cy="20"/>
              </a:xfrm>
              <a:custGeom>
                <a:avLst/>
                <a:gdLst/>
                <a:ahLst/>
                <a:cxnLst>
                  <a:cxn ang="0">
                    <a:pos x="60" y="4"/>
                  </a:cxn>
                  <a:cxn ang="0">
                    <a:pos x="32" y="0"/>
                  </a:cxn>
                  <a:cxn ang="0">
                    <a:pos x="0" y="14"/>
                  </a:cxn>
                  <a:cxn ang="0">
                    <a:pos x="28" y="20"/>
                  </a:cxn>
                  <a:cxn ang="0">
                    <a:pos x="60" y="4"/>
                  </a:cxn>
                </a:cxnLst>
                <a:rect l="0" t="0" r="r" b="b"/>
                <a:pathLst>
                  <a:path w="60" h="20">
                    <a:moveTo>
                      <a:pt x="60" y="4"/>
                    </a:moveTo>
                    <a:lnTo>
                      <a:pt x="32" y="0"/>
                    </a:lnTo>
                    <a:lnTo>
                      <a:pt x="0" y="14"/>
                    </a:lnTo>
                    <a:lnTo>
                      <a:pt x="28" y="20"/>
                    </a:lnTo>
                    <a:lnTo>
                      <a:pt x="6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80" name="Freeform 7444"/>
              <p:cNvSpPr>
                <a:spLocks/>
              </p:cNvSpPr>
              <p:nvPr/>
            </p:nvSpPr>
            <p:spPr bwMode="auto">
              <a:xfrm>
                <a:off x="4274" y="1466"/>
                <a:ext cx="62" cy="22"/>
              </a:xfrm>
              <a:custGeom>
                <a:avLst/>
                <a:gdLst/>
                <a:ahLst/>
                <a:cxnLst>
                  <a:cxn ang="0">
                    <a:pos x="62" y="6"/>
                  </a:cxn>
                  <a:cxn ang="0">
                    <a:pos x="34" y="0"/>
                  </a:cxn>
                  <a:cxn ang="0">
                    <a:pos x="0" y="16"/>
                  </a:cxn>
                  <a:cxn ang="0">
                    <a:pos x="30" y="22"/>
                  </a:cxn>
                  <a:cxn ang="0">
                    <a:pos x="62" y="6"/>
                  </a:cxn>
                </a:cxnLst>
                <a:rect l="0" t="0" r="r" b="b"/>
                <a:pathLst>
                  <a:path w="62" h="22">
                    <a:moveTo>
                      <a:pt x="62" y="6"/>
                    </a:moveTo>
                    <a:lnTo>
                      <a:pt x="34" y="0"/>
                    </a:lnTo>
                    <a:lnTo>
                      <a:pt x="0" y="16"/>
                    </a:lnTo>
                    <a:lnTo>
                      <a:pt x="30" y="22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005D64"/>
              </a:solidFill>
              <a:ln w="0">
                <a:solidFill>
                  <a:srgbClr val="005D6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81" name="Freeform 7445"/>
              <p:cNvSpPr>
                <a:spLocks/>
              </p:cNvSpPr>
              <p:nvPr/>
            </p:nvSpPr>
            <p:spPr bwMode="auto">
              <a:xfrm>
                <a:off x="4274" y="1466"/>
                <a:ext cx="62" cy="22"/>
              </a:xfrm>
              <a:custGeom>
                <a:avLst/>
                <a:gdLst/>
                <a:ahLst/>
                <a:cxnLst>
                  <a:cxn ang="0">
                    <a:pos x="62" y="6"/>
                  </a:cxn>
                  <a:cxn ang="0">
                    <a:pos x="34" y="0"/>
                  </a:cxn>
                  <a:cxn ang="0">
                    <a:pos x="0" y="16"/>
                  </a:cxn>
                  <a:cxn ang="0">
                    <a:pos x="30" y="22"/>
                  </a:cxn>
                  <a:cxn ang="0">
                    <a:pos x="62" y="6"/>
                  </a:cxn>
                </a:cxnLst>
                <a:rect l="0" t="0" r="r" b="b"/>
                <a:pathLst>
                  <a:path w="62" h="22">
                    <a:moveTo>
                      <a:pt x="62" y="6"/>
                    </a:moveTo>
                    <a:lnTo>
                      <a:pt x="34" y="0"/>
                    </a:lnTo>
                    <a:lnTo>
                      <a:pt x="0" y="16"/>
                    </a:lnTo>
                    <a:lnTo>
                      <a:pt x="30" y="22"/>
                    </a:lnTo>
                    <a:lnTo>
                      <a:pt x="62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82" name="Freeform 7446"/>
              <p:cNvSpPr>
                <a:spLocks/>
              </p:cNvSpPr>
              <p:nvPr/>
            </p:nvSpPr>
            <p:spPr bwMode="auto">
              <a:xfrm>
                <a:off x="4242" y="1482"/>
                <a:ext cx="62" cy="24"/>
              </a:xfrm>
              <a:custGeom>
                <a:avLst/>
                <a:gdLst/>
                <a:ahLst/>
                <a:cxnLst>
                  <a:cxn ang="0">
                    <a:pos x="62" y="6"/>
                  </a:cxn>
                  <a:cxn ang="0">
                    <a:pos x="32" y="0"/>
                  </a:cxn>
                  <a:cxn ang="0">
                    <a:pos x="0" y="16"/>
                  </a:cxn>
                  <a:cxn ang="0">
                    <a:pos x="28" y="24"/>
                  </a:cxn>
                  <a:cxn ang="0">
                    <a:pos x="62" y="6"/>
                  </a:cxn>
                </a:cxnLst>
                <a:rect l="0" t="0" r="r" b="b"/>
                <a:pathLst>
                  <a:path w="62" h="24">
                    <a:moveTo>
                      <a:pt x="62" y="6"/>
                    </a:moveTo>
                    <a:lnTo>
                      <a:pt x="32" y="0"/>
                    </a:lnTo>
                    <a:lnTo>
                      <a:pt x="0" y="16"/>
                    </a:lnTo>
                    <a:lnTo>
                      <a:pt x="28" y="24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00606B"/>
              </a:solidFill>
              <a:ln w="0">
                <a:solidFill>
                  <a:srgbClr val="00606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83" name="Freeform 7447"/>
              <p:cNvSpPr>
                <a:spLocks/>
              </p:cNvSpPr>
              <p:nvPr/>
            </p:nvSpPr>
            <p:spPr bwMode="auto">
              <a:xfrm>
                <a:off x="4242" y="1482"/>
                <a:ext cx="62" cy="24"/>
              </a:xfrm>
              <a:custGeom>
                <a:avLst/>
                <a:gdLst/>
                <a:ahLst/>
                <a:cxnLst>
                  <a:cxn ang="0">
                    <a:pos x="62" y="6"/>
                  </a:cxn>
                  <a:cxn ang="0">
                    <a:pos x="32" y="0"/>
                  </a:cxn>
                  <a:cxn ang="0">
                    <a:pos x="0" y="16"/>
                  </a:cxn>
                  <a:cxn ang="0">
                    <a:pos x="28" y="24"/>
                  </a:cxn>
                  <a:cxn ang="0">
                    <a:pos x="62" y="6"/>
                  </a:cxn>
                </a:cxnLst>
                <a:rect l="0" t="0" r="r" b="b"/>
                <a:pathLst>
                  <a:path w="62" h="24">
                    <a:moveTo>
                      <a:pt x="62" y="6"/>
                    </a:moveTo>
                    <a:lnTo>
                      <a:pt x="32" y="0"/>
                    </a:lnTo>
                    <a:lnTo>
                      <a:pt x="0" y="16"/>
                    </a:lnTo>
                    <a:lnTo>
                      <a:pt x="28" y="24"/>
                    </a:lnTo>
                    <a:lnTo>
                      <a:pt x="62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84" name="Freeform 7448"/>
              <p:cNvSpPr>
                <a:spLocks/>
              </p:cNvSpPr>
              <p:nvPr/>
            </p:nvSpPr>
            <p:spPr bwMode="auto">
              <a:xfrm>
                <a:off x="4208" y="1498"/>
                <a:ext cx="62" cy="26"/>
              </a:xfrm>
              <a:custGeom>
                <a:avLst/>
                <a:gdLst/>
                <a:ahLst/>
                <a:cxnLst>
                  <a:cxn ang="0">
                    <a:pos x="62" y="8"/>
                  </a:cxn>
                  <a:cxn ang="0">
                    <a:pos x="34" y="0"/>
                  </a:cxn>
                  <a:cxn ang="0">
                    <a:pos x="0" y="18"/>
                  </a:cxn>
                  <a:cxn ang="0">
                    <a:pos x="28" y="26"/>
                  </a:cxn>
                  <a:cxn ang="0">
                    <a:pos x="62" y="8"/>
                  </a:cxn>
                </a:cxnLst>
                <a:rect l="0" t="0" r="r" b="b"/>
                <a:pathLst>
                  <a:path w="62" h="26">
                    <a:moveTo>
                      <a:pt x="62" y="8"/>
                    </a:moveTo>
                    <a:lnTo>
                      <a:pt x="34" y="0"/>
                    </a:lnTo>
                    <a:lnTo>
                      <a:pt x="0" y="18"/>
                    </a:lnTo>
                    <a:lnTo>
                      <a:pt x="28" y="26"/>
                    </a:lnTo>
                    <a:lnTo>
                      <a:pt x="62" y="8"/>
                    </a:lnTo>
                    <a:close/>
                  </a:path>
                </a:pathLst>
              </a:custGeom>
              <a:solidFill>
                <a:srgbClr val="00656C"/>
              </a:solidFill>
              <a:ln w="0">
                <a:solidFill>
                  <a:srgbClr val="00656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85" name="Freeform 7449"/>
              <p:cNvSpPr>
                <a:spLocks/>
              </p:cNvSpPr>
              <p:nvPr/>
            </p:nvSpPr>
            <p:spPr bwMode="auto">
              <a:xfrm>
                <a:off x="4208" y="1498"/>
                <a:ext cx="62" cy="26"/>
              </a:xfrm>
              <a:custGeom>
                <a:avLst/>
                <a:gdLst/>
                <a:ahLst/>
                <a:cxnLst>
                  <a:cxn ang="0">
                    <a:pos x="62" y="8"/>
                  </a:cxn>
                  <a:cxn ang="0">
                    <a:pos x="34" y="0"/>
                  </a:cxn>
                  <a:cxn ang="0">
                    <a:pos x="0" y="18"/>
                  </a:cxn>
                  <a:cxn ang="0">
                    <a:pos x="28" y="26"/>
                  </a:cxn>
                  <a:cxn ang="0">
                    <a:pos x="62" y="8"/>
                  </a:cxn>
                </a:cxnLst>
                <a:rect l="0" t="0" r="r" b="b"/>
                <a:pathLst>
                  <a:path w="62" h="26">
                    <a:moveTo>
                      <a:pt x="62" y="8"/>
                    </a:moveTo>
                    <a:lnTo>
                      <a:pt x="34" y="0"/>
                    </a:lnTo>
                    <a:lnTo>
                      <a:pt x="0" y="18"/>
                    </a:lnTo>
                    <a:lnTo>
                      <a:pt x="28" y="26"/>
                    </a:lnTo>
                    <a:lnTo>
                      <a:pt x="62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86" name="Freeform 7450"/>
              <p:cNvSpPr>
                <a:spLocks/>
              </p:cNvSpPr>
              <p:nvPr/>
            </p:nvSpPr>
            <p:spPr bwMode="auto">
              <a:xfrm>
                <a:off x="4174" y="1516"/>
                <a:ext cx="62" cy="24"/>
              </a:xfrm>
              <a:custGeom>
                <a:avLst/>
                <a:gdLst/>
                <a:ahLst/>
                <a:cxnLst>
                  <a:cxn ang="0">
                    <a:pos x="62" y="8"/>
                  </a:cxn>
                  <a:cxn ang="0">
                    <a:pos x="34" y="0"/>
                  </a:cxn>
                  <a:cxn ang="0">
                    <a:pos x="0" y="16"/>
                  </a:cxn>
                  <a:cxn ang="0">
                    <a:pos x="28" y="24"/>
                  </a:cxn>
                  <a:cxn ang="0">
                    <a:pos x="62" y="8"/>
                  </a:cxn>
                </a:cxnLst>
                <a:rect l="0" t="0" r="r" b="b"/>
                <a:pathLst>
                  <a:path w="62" h="24">
                    <a:moveTo>
                      <a:pt x="62" y="8"/>
                    </a:moveTo>
                    <a:lnTo>
                      <a:pt x="34" y="0"/>
                    </a:lnTo>
                    <a:lnTo>
                      <a:pt x="0" y="16"/>
                    </a:lnTo>
                    <a:lnTo>
                      <a:pt x="28" y="24"/>
                    </a:lnTo>
                    <a:lnTo>
                      <a:pt x="62" y="8"/>
                    </a:lnTo>
                    <a:close/>
                  </a:path>
                </a:pathLst>
              </a:custGeom>
              <a:solidFill>
                <a:srgbClr val="006B67"/>
              </a:solidFill>
              <a:ln w="0">
                <a:solidFill>
                  <a:srgbClr val="006B6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87" name="Freeform 7451"/>
              <p:cNvSpPr>
                <a:spLocks/>
              </p:cNvSpPr>
              <p:nvPr/>
            </p:nvSpPr>
            <p:spPr bwMode="auto">
              <a:xfrm>
                <a:off x="4174" y="1516"/>
                <a:ext cx="62" cy="24"/>
              </a:xfrm>
              <a:custGeom>
                <a:avLst/>
                <a:gdLst/>
                <a:ahLst/>
                <a:cxnLst>
                  <a:cxn ang="0">
                    <a:pos x="62" y="8"/>
                  </a:cxn>
                  <a:cxn ang="0">
                    <a:pos x="34" y="0"/>
                  </a:cxn>
                  <a:cxn ang="0">
                    <a:pos x="0" y="16"/>
                  </a:cxn>
                  <a:cxn ang="0">
                    <a:pos x="28" y="24"/>
                  </a:cxn>
                  <a:cxn ang="0">
                    <a:pos x="62" y="8"/>
                  </a:cxn>
                </a:cxnLst>
                <a:rect l="0" t="0" r="r" b="b"/>
                <a:pathLst>
                  <a:path w="62" h="24">
                    <a:moveTo>
                      <a:pt x="62" y="8"/>
                    </a:moveTo>
                    <a:lnTo>
                      <a:pt x="34" y="0"/>
                    </a:lnTo>
                    <a:lnTo>
                      <a:pt x="0" y="16"/>
                    </a:lnTo>
                    <a:lnTo>
                      <a:pt x="28" y="24"/>
                    </a:lnTo>
                    <a:lnTo>
                      <a:pt x="62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88" name="Freeform 7452"/>
              <p:cNvSpPr>
                <a:spLocks/>
              </p:cNvSpPr>
              <p:nvPr/>
            </p:nvSpPr>
            <p:spPr bwMode="auto">
              <a:xfrm>
                <a:off x="4138" y="1532"/>
                <a:ext cx="64" cy="24"/>
              </a:xfrm>
              <a:custGeom>
                <a:avLst/>
                <a:gdLst/>
                <a:ahLst/>
                <a:cxnLst>
                  <a:cxn ang="0">
                    <a:pos x="64" y="8"/>
                  </a:cxn>
                  <a:cxn ang="0">
                    <a:pos x="36" y="0"/>
                  </a:cxn>
                  <a:cxn ang="0">
                    <a:pos x="0" y="12"/>
                  </a:cxn>
                  <a:cxn ang="0">
                    <a:pos x="28" y="24"/>
                  </a:cxn>
                  <a:cxn ang="0">
                    <a:pos x="64" y="8"/>
                  </a:cxn>
                </a:cxnLst>
                <a:rect l="0" t="0" r="r" b="b"/>
                <a:pathLst>
                  <a:path w="64" h="24">
                    <a:moveTo>
                      <a:pt x="64" y="8"/>
                    </a:moveTo>
                    <a:lnTo>
                      <a:pt x="36" y="0"/>
                    </a:lnTo>
                    <a:lnTo>
                      <a:pt x="0" y="12"/>
                    </a:lnTo>
                    <a:lnTo>
                      <a:pt x="28" y="24"/>
                    </a:lnTo>
                    <a:lnTo>
                      <a:pt x="64" y="8"/>
                    </a:lnTo>
                    <a:close/>
                  </a:path>
                </a:pathLst>
              </a:custGeom>
              <a:solidFill>
                <a:srgbClr val="00755A"/>
              </a:solidFill>
              <a:ln w="0">
                <a:solidFill>
                  <a:srgbClr val="00755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89" name="Freeform 7453"/>
              <p:cNvSpPr>
                <a:spLocks/>
              </p:cNvSpPr>
              <p:nvPr/>
            </p:nvSpPr>
            <p:spPr bwMode="auto">
              <a:xfrm>
                <a:off x="4138" y="1532"/>
                <a:ext cx="64" cy="24"/>
              </a:xfrm>
              <a:custGeom>
                <a:avLst/>
                <a:gdLst/>
                <a:ahLst/>
                <a:cxnLst>
                  <a:cxn ang="0">
                    <a:pos x="64" y="8"/>
                  </a:cxn>
                  <a:cxn ang="0">
                    <a:pos x="36" y="0"/>
                  </a:cxn>
                  <a:cxn ang="0">
                    <a:pos x="0" y="12"/>
                  </a:cxn>
                  <a:cxn ang="0">
                    <a:pos x="28" y="24"/>
                  </a:cxn>
                  <a:cxn ang="0">
                    <a:pos x="64" y="8"/>
                  </a:cxn>
                </a:cxnLst>
                <a:rect l="0" t="0" r="r" b="b"/>
                <a:pathLst>
                  <a:path w="64" h="24">
                    <a:moveTo>
                      <a:pt x="64" y="8"/>
                    </a:moveTo>
                    <a:lnTo>
                      <a:pt x="36" y="0"/>
                    </a:lnTo>
                    <a:lnTo>
                      <a:pt x="0" y="12"/>
                    </a:lnTo>
                    <a:lnTo>
                      <a:pt x="28" y="24"/>
                    </a:lnTo>
                    <a:lnTo>
                      <a:pt x="64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90" name="Freeform 7454"/>
              <p:cNvSpPr>
                <a:spLocks/>
              </p:cNvSpPr>
              <p:nvPr/>
            </p:nvSpPr>
            <p:spPr bwMode="auto">
              <a:xfrm>
                <a:off x="4102" y="1544"/>
                <a:ext cx="64" cy="22"/>
              </a:xfrm>
              <a:custGeom>
                <a:avLst/>
                <a:gdLst/>
                <a:ahLst/>
                <a:cxnLst>
                  <a:cxn ang="0">
                    <a:pos x="64" y="12"/>
                  </a:cxn>
                  <a:cxn ang="0">
                    <a:pos x="36" y="0"/>
                  </a:cxn>
                  <a:cxn ang="0">
                    <a:pos x="0" y="10"/>
                  </a:cxn>
                  <a:cxn ang="0">
                    <a:pos x="28" y="22"/>
                  </a:cxn>
                  <a:cxn ang="0">
                    <a:pos x="64" y="12"/>
                  </a:cxn>
                </a:cxnLst>
                <a:rect l="0" t="0" r="r" b="b"/>
                <a:pathLst>
                  <a:path w="64" h="22">
                    <a:moveTo>
                      <a:pt x="64" y="12"/>
                    </a:moveTo>
                    <a:lnTo>
                      <a:pt x="36" y="0"/>
                    </a:lnTo>
                    <a:lnTo>
                      <a:pt x="0" y="10"/>
                    </a:lnTo>
                    <a:lnTo>
                      <a:pt x="28" y="22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007F41"/>
              </a:solidFill>
              <a:ln w="0">
                <a:solidFill>
                  <a:srgbClr val="007F4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91" name="Freeform 7455"/>
              <p:cNvSpPr>
                <a:spLocks/>
              </p:cNvSpPr>
              <p:nvPr/>
            </p:nvSpPr>
            <p:spPr bwMode="auto">
              <a:xfrm>
                <a:off x="4102" y="1544"/>
                <a:ext cx="64" cy="22"/>
              </a:xfrm>
              <a:custGeom>
                <a:avLst/>
                <a:gdLst/>
                <a:ahLst/>
                <a:cxnLst>
                  <a:cxn ang="0">
                    <a:pos x="64" y="12"/>
                  </a:cxn>
                  <a:cxn ang="0">
                    <a:pos x="36" y="0"/>
                  </a:cxn>
                  <a:cxn ang="0">
                    <a:pos x="0" y="10"/>
                  </a:cxn>
                  <a:cxn ang="0">
                    <a:pos x="28" y="22"/>
                  </a:cxn>
                  <a:cxn ang="0">
                    <a:pos x="64" y="12"/>
                  </a:cxn>
                </a:cxnLst>
                <a:rect l="0" t="0" r="r" b="b"/>
                <a:pathLst>
                  <a:path w="64" h="22">
                    <a:moveTo>
                      <a:pt x="64" y="12"/>
                    </a:moveTo>
                    <a:lnTo>
                      <a:pt x="36" y="0"/>
                    </a:lnTo>
                    <a:lnTo>
                      <a:pt x="0" y="10"/>
                    </a:lnTo>
                    <a:lnTo>
                      <a:pt x="28" y="22"/>
                    </a:lnTo>
                    <a:lnTo>
                      <a:pt x="64" y="1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92" name="Freeform 7456"/>
              <p:cNvSpPr>
                <a:spLocks/>
              </p:cNvSpPr>
              <p:nvPr/>
            </p:nvSpPr>
            <p:spPr bwMode="auto">
              <a:xfrm>
                <a:off x="4064" y="1554"/>
                <a:ext cx="66" cy="16"/>
              </a:xfrm>
              <a:custGeom>
                <a:avLst/>
                <a:gdLst/>
                <a:ahLst/>
                <a:cxnLst>
                  <a:cxn ang="0">
                    <a:pos x="66" y="12"/>
                  </a:cxn>
                  <a:cxn ang="0">
                    <a:pos x="38" y="0"/>
                  </a:cxn>
                  <a:cxn ang="0">
                    <a:pos x="0" y="4"/>
                  </a:cxn>
                  <a:cxn ang="0">
                    <a:pos x="28" y="16"/>
                  </a:cxn>
                  <a:cxn ang="0">
                    <a:pos x="66" y="12"/>
                  </a:cxn>
                </a:cxnLst>
                <a:rect l="0" t="0" r="r" b="b"/>
                <a:pathLst>
                  <a:path w="66" h="16">
                    <a:moveTo>
                      <a:pt x="66" y="12"/>
                    </a:moveTo>
                    <a:lnTo>
                      <a:pt x="38" y="0"/>
                    </a:lnTo>
                    <a:lnTo>
                      <a:pt x="0" y="4"/>
                    </a:lnTo>
                    <a:lnTo>
                      <a:pt x="28" y="16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8817"/>
              </a:solidFill>
              <a:ln w="0">
                <a:solidFill>
                  <a:srgbClr val="0088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93" name="Freeform 7457"/>
              <p:cNvSpPr>
                <a:spLocks/>
              </p:cNvSpPr>
              <p:nvPr/>
            </p:nvSpPr>
            <p:spPr bwMode="auto">
              <a:xfrm>
                <a:off x="4064" y="1554"/>
                <a:ext cx="66" cy="16"/>
              </a:xfrm>
              <a:custGeom>
                <a:avLst/>
                <a:gdLst/>
                <a:ahLst/>
                <a:cxnLst>
                  <a:cxn ang="0">
                    <a:pos x="66" y="12"/>
                  </a:cxn>
                  <a:cxn ang="0">
                    <a:pos x="38" y="0"/>
                  </a:cxn>
                  <a:cxn ang="0">
                    <a:pos x="0" y="4"/>
                  </a:cxn>
                  <a:cxn ang="0">
                    <a:pos x="28" y="16"/>
                  </a:cxn>
                  <a:cxn ang="0">
                    <a:pos x="66" y="12"/>
                  </a:cxn>
                </a:cxnLst>
                <a:rect l="0" t="0" r="r" b="b"/>
                <a:pathLst>
                  <a:path w="66" h="16">
                    <a:moveTo>
                      <a:pt x="66" y="12"/>
                    </a:moveTo>
                    <a:lnTo>
                      <a:pt x="38" y="0"/>
                    </a:lnTo>
                    <a:lnTo>
                      <a:pt x="0" y="4"/>
                    </a:lnTo>
                    <a:lnTo>
                      <a:pt x="28" y="16"/>
                    </a:lnTo>
                    <a:lnTo>
                      <a:pt x="66" y="1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94" name="Freeform 7458"/>
              <p:cNvSpPr>
                <a:spLocks/>
              </p:cNvSpPr>
              <p:nvPr/>
            </p:nvSpPr>
            <p:spPr bwMode="auto">
              <a:xfrm>
                <a:off x="4026" y="1556"/>
                <a:ext cx="66" cy="14"/>
              </a:xfrm>
              <a:custGeom>
                <a:avLst/>
                <a:gdLst/>
                <a:ahLst/>
                <a:cxnLst>
                  <a:cxn ang="0">
                    <a:pos x="66" y="14"/>
                  </a:cxn>
                  <a:cxn ang="0">
                    <a:pos x="38" y="2"/>
                  </a:cxn>
                  <a:cxn ang="0">
                    <a:pos x="0" y="0"/>
                  </a:cxn>
                  <a:cxn ang="0">
                    <a:pos x="28" y="12"/>
                  </a:cxn>
                  <a:cxn ang="0">
                    <a:pos x="66" y="14"/>
                  </a:cxn>
                </a:cxnLst>
                <a:rect l="0" t="0" r="r" b="b"/>
                <a:pathLst>
                  <a:path w="66" h="14">
                    <a:moveTo>
                      <a:pt x="66" y="14"/>
                    </a:moveTo>
                    <a:lnTo>
                      <a:pt x="38" y="2"/>
                    </a:lnTo>
                    <a:lnTo>
                      <a:pt x="0" y="0"/>
                    </a:lnTo>
                    <a:lnTo>
                      <a:pt x="28" y="12"/>
                    </a:lnTo>
                    <a:lnTo>
                      <a:pt x="66" y="14"/>
                    </a:lnTo>
                    <a:close/>
                  </a:path>
                </a:pathLst>
              </a:custGeom>
              <a:solidFill>
                <a:srgbClr val="008900"/>
              </a:solidFill>
              <a:ln w="0">
                <a:solidFill>
                  <a:srgbClr val="0089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30" name="Group 7660"/>
            <p:cNvGrpSpPr>
              <a:grpSpLocks/>
            </p:cNvGrpSpPr>
            <p:nvPr/>
          </p:nvGrpSpPr>
          <p:grpSpPr bwMode="auto">
            <a:xfrm>
              <a:off x="3908" y="1354"/>
              <a:ext cx="1124" cy="252"/>
              <a:chOff x="3908" y="1354"/>
              <a:chExt cx="1124" cy="252"/>
            </a:xfrm>
          </p:grpSpPr>
          <p:sp>
            <p:nvSpPr>
              <p:cNvPr id="175396" name="Freeform 7460"/>
              <p:cNvSpPr>
                <a:spLocks/>
              </p:cNvSpPr>
              <p:nvPr/>
            </p:nvSpPr>
            <p:spPr bwMode="auto">
              <a:xfrm>
                <a:off x="4026" y="1556"/>
                <a:ext cx="66" cy="14"/>
              </a:xfrm>
              <a:custGeom>
                <a:avLst/>
                <a:gdLst/>
                <a:ahLst/>
                <a:cxnLst>
                  <a:cxn ang="0">
                    <a:pos x="66" y="14"/>
                  </a:cxn>
                  <a:cxn ang="0">
                    <a:pos x="38" y="2"/>
                  </a:cxn>
                  <a:cxn ang="0">
                    <a:pos x="0" y="0"/>
                  </a:cxn>
                  <a:cxn ang="0">
                    <a:pos x="28" y="12"/>
                  </a:cxn>
                  <a:cxn ang="0">
                    <a:pos x="66" y="14"/>
                  </a:cxn>
                </a:cxnLst>
                <a:rect l="0" t="0" r="r" b="b"/>
                <a:pathLst>
                  <a:path w="66" h="14">
                    <a:moveTo>
                      <a:pt x="66" y="14"/>
                    </a:moveTo>
                    <a:lnTo>
                      <a:pt x="38" y="2"/>
                    </a:lnTo>
                    <a:lnTo>
                      <a:pt x="0" y="0"/>
                    </a:lnTo>
                    <a:lnTo>
                      <a:pt x="28" y="12"/>
                    </a:lnTo>
                    <a:lnTo>
                      <a:pt x="66" y="1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97" name="Freeform 7461"/>
              <p:cNvSpPr>
                <a:spLocks/>
              </p:cNvSpPr>
              <p:nvPr/>
            </p:nvSpPr>
            <p:spPr bwMode="auto">
              <a:xfrm>
                <a:off x="3988" y="1552"/>
                <a:ext cx="66" cy="16"/>
              </a:xfrm>
              <a:custGeom>
                <a:avLst/>
                <a:gdLst/>
                <a:ahLst/>
                <a:cxnLst>
                  <a:cxn ang="0">
                    <a:pos x="66" y="16"/>
                  </a:cxn>
                  <a:cxn ang="0">
                    <a:pos x="38" y="4"/>
                  </a:cxn>
                  <a:cxn ang="0">
                    <a:pos x="0" y="0"/>
                  </a:cxn>
                  <a:cxn ang="0">
                    <a:pos x="28" y="10"/>
                  </a:cxn>
                  <a:cxn ang="0">
                    <a:pos x="66" y="16"/>
                  </a:cxn>
                </a:cxnLst>
                <a:rect l="0" t="0" r="r" b="b"/>
                <a:pathLst>
                  <a:path w="66" h="16">
                    <a:moveTo>
                      <a:pt x="66" y="16"/>
                    </a:moveTo>
                    <a:lnTo>
                      <a:pt x="38" y="4"/>
                    </a:lnTo>
                    <a:lnTo>
                      <a:pt x="0" y="0"/>
                    </a:lnTo>
                    <a:lnTo>
                      <a:pt x="28" y="10"/>
                    </a:lnTo>
                    <a:lnTo>
                      <a:pt x="66" y="16"/>
                    </a:lnTo>
                    <a:close/>
                  </a:path>
                </a:pathLst>
              </a:custGeom>
              <a:solidFill>
                <a:srgbClr val="008300"/>
              </a:solidFill>
              <a:ln w="0">
                <a:solidFill>
                  <a:srgbClr val="0083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98" name="Freeform 7462"/>
              <p:cNvSpPr>
                <a:spLocks/>
              </p:cNvSpPr>
              <p:nvPr/>
            </p:nvSpPr>
            <p:spPr bwMode="auto">
              <a:xfrm>
                <a:off x="3988" y="1552"/>
                <a:ext cx="66" cy="16"/>
              </a:xfrm>
              <a:custGeom>
                <a:avLst/>
                <a:gdLst/>
                <a:ahLst/>
                <a:cxnLst>
                  <a:cxn ang="0">
                    <a:pos x="66" y="16"/>
                  </a:cxn>
                  <a:cxn ang="0">
                    <a:pos x="38" y="4"/>
                  </a:cxn>
                  <a:cxn ang="0">
                    <a:pos x="0" y="0"/>
                  </a:cxn>
                  <a:cxn ang="0">
                    <a:pos x="28" y="10"/>
                  </a:cxn>
                  <a:cxn ang="0">
                    <a:pos x="66" y="16"/>
                  </a:cxn>
                </a:cxnLst>
                <a:rect l="0" t="0" r="r" b="b"/>
                <a:pathLst>
                  <a:path w="66" h="16">
                    <a:moveTo>
                      <a:pt x="66" y="16"/>
                    </a:moveTo>
                    <a:lnTo>
                      <a:pt x="38" y="4"/>
                    </a:lnTo>
                    <a:lnTo>
                      <a:pt x="0" y="0"/>
                    </a:lnTo>
                    <a:lnTo>
                      <a:pt x="28" y="10"/>
                    </a:lnTo>
                    <a:lnTo>
                      <a:pt x="66" y="1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399" name="Freeform 7463"/>
              <p:cNvSpPr>
                <a:spLocks/>
              </p:cNvSpPr>
              <p:nvPr/>
            </p:nvSpPr>
            <p:spPr bwMode="auto">
              <a:xfrm>
                <a:off x="3948" y="1550"/>
                <a:ext cx="68" cy="12"/>
              </a:xfrm>
              <a:custGeom>
                <a:avLst/>
                <a:gdLst/>
                <a:ahLst/>
                <a:cxnLst>
                  <a:cxn ang="0">
                    <a:pos x="68" y="12"/>
                  </a:cxn>
                  <a:cxn ang="0">
                    <a:pos x="40" y="2"/>
                  </a:cxn>
                  <a:cxn ang="0">
                    <a:pos x="0" y="0"/>
                  </a:cxn>
                  <a:cxn ang="0">
                    <a:pos x="28" y="10"/>
                  </a:cxn>
                  <a:cxn ang="0">
                    <a:pos x="68" y="12"/>
                  </a:cxn>
                </a:cxnLst>
                <a:rect l="0" t="0" r="r" b="b"/>
                <a:pathLst>
                  <a:path w="68" h="12">
                    <a:moveTo>
                      <a:pt x="68" y="12"/>
                    </a:moveTo>
                    <a:lnTo>
                      <a:pt x="40" y="2"/>
                    </a:lnTo>
                    <a:lnTo>
                      <a:pt x="0" y="0"/>
                    </a:lnTo>
                    <a:lnTo>
                      <a:pt x="28" y="10"/>
                    </a:lnTo>
                    <a:lnTo>
                      <a:pt x="68" y="12"/>
                    </a:lnTo>
                    <a:close/>
                  </a:path>
                </a:pathLst>
              </a:custGeom>
              <a:solidFill>
                <a:srgbClr val="007A00"/>
              </a:solidFill>
              <a:ln w="0">
                <a:solidFill>
                  <a:srgbClr val="007A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00" name="Freeform 7464"/>
              <p:cNvSpPr>
                <a:spLocks/>
              </p:cNvSpPr>
              <p:nvPr/>
            </p:nvSpPr>
            <p:spPr bwMode="auto">
              <a:xfrm>
                <a:off x="3948" y="1550"/>
                <a:ext cx="68" cy="12"/>
              </a:xfrm>
              <a:custGeom>
                <a:avLst/>
                <a:gdLst/>
                <a:ahLst/>
                <a:cxnLst>
                  <a:cxn ang="0">
                    <a:pos x="68" y="12"/>
                  </a:cxn>
                  <a:cxn ang="0">
                    <a:pos x="40" y="2"/>
                  </a:cxn>
                  <a:cxn ang="0">
                    <a:pos x="0" y="0"/>
                  </a:cxn>
                  <a:cxn ang="0">
                    <a:pos x="28" y="10"/>
                  </a:cxn>
                  <a:cxn ang="0">
                    <a:pos x="68" y="12"/>
                  </a:cxn>
                </a:cxnLst>
                <a:rect l="0" t="0" r="r" b="b"/>
                <a:pathLst>
                  <a:path w="68" h="12">
                    <a:moveTo>
                      <a:pt x="68" y="12"/>
                    </a:moveTo>
                    <a:lnTo>
                      <a:pt x="40" y="2"/>
                    </a:lnTo>
                    <a:lnTo>
                      <a:pt x="0" y="0"/>
                    </a:lnTo>
                    <a:lnTo>
                      <a:pt x="28" y="10"/>
                    </a:lnTo>
                    <a:lnTo>
                      <a:pt x="68" y="1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01" name="Freeform 7465"/>
              <p:cNvSpPr>
                <a:spLocks/>
              </p:cNvSpPr>
              <p:nvPr/>
            </p:nvSpPr>
            <p:spPr bwMode="auto">
              <a:xfrm>
                <a:off x="3908" y="1550"/>
                <a:ext cx="68" cy="16"/>
              </a:xfrm>
              <a:custGeom>
                <a:avLst/>
                <a:gdLst/>
                <a:ahLst/>
                <a:cxnLst>
                  <a:cxn ang="0">
                    <a:pos x="68" y="10"/>
                  </a:cxn>
                  <a:cxn ang="0">
                    <a:pos x="40" y="0"/>
                  </a:cxn>
                  <a:cxn ang="0">
                    <a:pos x="0" y="8"/>
                  </a:cxn>
                  <a:cxn ang="0">
                    <a:pos x="28" y="16"/>
                  </a:cxn>
                  <a:cxn ang="0">
                    <a:pos x="68" y="10"/>
                  </a:cxn>
                </a:cxnLst>
                <a:rect l="0" t="0" r="r" b="b"/>
                <a:pathLst>
                  <a:path w="68" h="16">
                    <a:moveTo>
                      <a:pt x="68" y="10"/>
                    </a:moveTo>
                    <a:lnTo>
                      <a:pt x="40" y="0"/>
                    </a:lnTo>
                    <a:lnTo>
                      <a:pt x="0" y="8"/>
                    </a:lnTo>
                    <a:lnTo>
                      <a:pt x="28" y="16"/>
                    </a:lnTo>
                    <a:lnTo>
                      <a:pt x="68" y="10"/>
                    </a:lnTo>
                    <a:close/>
                  </a:path>
                </a:pathLst>
              </a:custGeom>
              <a:solidFill>
                <a:srgbClr val="00701D"/>
              </a:solidFill>
              <a:ln w="0">
                <a:solidFill>
                  <a:srgbClr val="00701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02" name="Freeform 7466"/>
              <p:cNvSpPr>
                <a:spLocks/>
              </p:cNvSpPr>
              <p:nvPr/>
            </p:nvSpPr>
            <p:spPr bwMode="auto">
              <a:xfrm>
                <a:off x="3908" y="1550"/>
                <a:ext cx="68" cy="16"/>
              </a:xfrm>
              <a:custGeom>
                <a:avLst/>
                <a:gdLst/>
                <a:ahLst/>
                <a:cxnLst>
                  <a:cxn ang="0">
                    <a:pos x="68" y="10"/>
                  </a:cxn>
                  <a:cxn ang="0">
                    <a:pos x="40" y="0"/>
                  </a:cxn>
                  <a:cxn ang="0">
                    <a:pos x="0" y="8"/>
                  </a:cxn>
                  <a:cxn ang="0">
                    <a:pos x="28" y="16"/>
                  </a:cxn>
                  <a:cxn ang="0">
                    <a:pos x="68" y="10"/>
                  </a:cxn>
                </a:cxnLst>
                <a:rect l="0" t="0" r="r" b="b"/>
                <a:pathLst>
                  <a:path w="68" h="16">
                    <a:moveTo>
                      <a:pt x="68" y="10"/>
                    </a:moveTo>
                    <a:lnTo>
                      <a:pt x="40" y="0"/>
                    </a:lnTo>
                    <a:lnTo>
                      <a:pt x="0" y="8"/>
                    </a:lnTo>
                    <a:lnTo>
                      <a:pt x="28" y="16"/>
                    </a:lnTo>
                    <a:lnTo>
                      <a:pt x="68" y="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03" name="Freeform 7467"/>
              <p:cNvSpPr>
                <a:spLocks/>
              </p:cNvSpPr>
              <p:nvPr/>
            </p:nvSpPr>
            <p:spPr bwMode="auto">
              <a:xfrm>
                <a:off x="4922" y="1354"/>
                <a:ext cx="52" cy="10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0" y="10"/>
                  </a:cxn>
                  <a:cxn ang="0">
                    <a:pos x="52" y="4"/>
                  </a:cxn>
                </a:cxnLst>
                <a:rect l="0" t="0" r="r" b="b"/>
                <a:pathLst>
                  <a:path w="52" h="10">
                    <a:moveTo>
                      <a:pt x="52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0" y="10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04" name="Freeform 7468"/>
              <p:cNvSpPr>
                <a:spLocks/>
              </p:cNvSpPr>
              <p:nvPr/>
            </p:nvSpPr>
            <p:spPr bwMode="auto">
              <a:xfrm>
                <a:off x="4922" y="1354"/>
                <a:ext cx="52" cy="10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0" y="10"/>
                  </a:cxn>
                  <a:cxn ang="0">
                    <a:pos x="52" y="4"/>
                  </a:cxn>
                </a:cxnLst>
                <a:rect l="0" t="0" r="r" b="b"/>
                <a:pathLst>
                  <a:path w="52" h="10">
                    <a:moveTo>
                      <a:pt x="52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0" y="10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05" name="Freeform 7469"/>
              <p:cNvSpPr>
                <a:spLocks/>
              </p:cNvSpPr>
              <p:nvPr/>
            </p:nvSpPr>
            <p:spPr bwMode="auto">
              <a:xfrm>
                <a:off x="4900" y="1358"/>
                <a:ext cx="52" cy="10"/>
              </a:xfrm>
              <a:custGeom>
                <a:avLst/>
                <a:gdLst/>
                <a:ahLst/>
                <a:cxnLst>
                  <a:cxn ang="0">
                    <a:pos x="52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30" y="10"/>
                  </a:cxn>
                  <a:cxn ang="0">
                    <a:pos x="52" y="6"/>
                  </a:cxn>
                </a:cxnLst>
                <a:rect l="0" t="0" r="r" b="b"/>
                <a:pathLst>
                  <a:path w="52" h="10">
                    <a:moveTo>
                      <a:pt x="52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30" y="10"/>
                    </a:lnTo>
                    <a:lnTo>
                      <a:pt x="52" y="6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06" name="Freeform 7470"/>
              <p:cNvSpPr>
                <a:spLocks/>
              </p:cNvSpPr>
              <p:nvPr/>
            </p:nvSpPr>
            <p:spPr bwMode="auto">
              <a:xfrm>
                <a:off x="4900" y="1358"/>
                <a:ext cx="52" cy="10"/>
              </a:xfrm>
              <a:custGeom>
                <a:avLst/>
                <a:gdLst/>
                <a:ahLst/>
                <a:cxnLst>
                  <a:cxn ang="0">
                    <a:pos x="52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30" y="10"/>
                  </a:cxn>
                  <a:cxn ang="0">
                    <a:pos x="52" y="6"/>
                  </a:cxn>
                </a:cxnLst>
                <a:rect l="0" t="0" r="r" b="b"/>
                <a:pathLst>
                  <a:path w="52" h="10">
                    <a:moveTo>
                      <a:pt x="52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30" y="10"/>
                    </a:lnTo>
                    <a:lnTo>
                      <a:pt x="52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07" name="Freeform 7471"/>
              <p:cNvSpPr>
                <a:spLocks/>
              </p:cNvSpPr>
              <p:nvPr/>
            </p:nvSpPr>
            <p:spPr bwMode="auto">
              <a:xfrm>
                <a:off x="4878" y="1364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E27"/>
              </a:solidFill>
              <a:ln w="0">
                <a:solidFill>
                  <a:srgbClr val="006E2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08" name="Freeform 7472"/>
              <p:cNvSpPr>
                <a:spLocks/>
              </p:cNvSpPr>
              <p:nvPr/>
            </p:nvSpPr>
            <p:spPr bwMode="auto">
              <a:xfrm>
                <a:off x="4878" y="1364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09" name="Freeform 7473"/>
              <p:cNvSpPr>
                <a:spLocks/>
              </p:cNvSpPr>
              <p:nvPr/>
            </p:nvSpPr>
            <p:spPr bwMode="auto">
              <a:xfrm>
                <a:off x="4856" y="1368"/>
                <a:ext cx="50" cy="10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8" y="10"/>
                  </a:cxn>
                  <a:cxn ang="0">
                    <a:pos x="50" y="4"/>
                  </a:cxn>
                </a:cxnLst>
                <a:rect l="0" t="0" r="r" b="b"/>
                <a:pathLst>
                  <a:path w="50" h="10">
                    <a:moveTo>
                      <a:pt x="50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8" y="10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006D25"/>
              </a:solidFill>
              <a:ln w="0">
                <a:solidFill>
                  <a:srgbClr val="006D2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10" name="Freeform 7474"/>
              <p:cNvSpPr>
                <a:spLocks/>
              </p:cNvSpPr>
              <p:nvPr/>
            </p:nvSpPr>
            <p:spPr bwMode="auto">
              <a:xfrm>
                <a:off x="4856" y="1368"/>
                <a:ext cx="50" cy="10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8" y="10"/>
                  </a:cxn>
                  <a:cxn ang="0">
                    <a:pos x="50" y="4"/>
                  </a:cxn>
                </a:cxnLst>
                <a:rect l="0" t="0" r="r" b="b"/>
                <a:pathLst>
                  <a:path w="50" h="10">
                    <a:moveTo>
                      <a:pt x="50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8" y="10"/>
                    </a:lnTo>
                    <a:lnTo>
                      <a:pt x="5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11" name="Freeform 7475"/>
              <p:cNvSpPr>
                <a:spLocks/>
              </p:cNvSpPr>
              <p:nvPr/>
            </p:nvSpPr>
            <p:spPr bwMode="auto">
              <a:xfrm>
                <a:off x="4832" y="1372"/>
                <a:ext cx="52" cy="10"/>
              </a:xfrm>
              <a:custGeom>
                <a:avLst/>
                <a:gdLst/>
                <a:ahLst/>
                <a:cxnLst>
                  <a:cxn ang="0">
                    <a:pos x="52" y="6"/>
                  </a:cxn>
                  <a:cxn ang="0">
                    <a:pos x="24" y="0"/>
                  </a:cxn>
                  <a:cxn ang="0">
                    <a:pos x="0" y="6"/>
                  </a:cxn>
                  <a:cxn ang="0">
                    <a:pos x="30" y="10"/>
                  </a:cxn>
                  <a:cxn ang="0">
                    <a:pos x="52" y="6"/>
                  </a:cxn>
                </a:cxnLst>
                <a:rect l="0" t="0" r="r" b="b"/>
                <a:pathLst>
                  <a:path w="52" h="10">
                    <a:moveTo>
                      <a:pt x="52" y="6"/>
                    </a:moveTo>
                    <a:lnTo>
                      <a:pt x="24" y="0"/>
                    </a:lnTo>
                    <a:lnTo>
                      <a:pt x="0" y="6"/>
                    </a:lnTo>
                    <a:lnTo>
                      <a:pt x="30" y="10"/>
                    </a:lnTo>
                    <a:lnTo>
                      <a:pt x="52" y="6"/>
                    </a:lnTo>
                    <a:close/>
                  </a:path>
                </a:pathLst>
              </a:custGeom>
              <a:solidFill>
                <a:srgbClr val="006D22"/>
              </a:solidFill>
              <a:ln w="0">
                <a:solidFill>
                  <a:srgbClr val="006D2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12" name="Freeform 7476"/>
              <p:cNvSpPr>
                <a:spLocks/>
              </p:cNvSpPr>
              <p:nvPr/>
            </p:nvSpPr>
            <p:spPr bwMode="auto">
              <a:xfrm>
                <a:off x="4832" y="1372"/>
                <a:ext cx="52" cy="10"/>
              </a:xfrm>
              <a:custGeom>
                <a:avLst/>
                <a:gdLst/>
                <a:ahLst/>
                <a:cxnLst>
                  <a:cxn ang="0">
                    <a:pos x="52" y="6"/>
                  </a:cxn>
                  <a:cxn ang="0">
                    <a:pos x="24" y="0"/>
                  </a:cxn>
                  <a:cxn ang="0">
                    <a:pos x="0" y="6"/>
                  </a:cxn>
                  <a:cxn ang="0">
                    <a:pos x="30" y="10"/>
                  </a:cxn>
                  <a:cxn ang="0">
                    <a:pos x="52" y="6"/>
                  </a:cxn>
                </a:cxnLst>
                <a:rect l="0" t="0" r="r" b="b"/>
                <a:pathLst>
                  <a:path w="52" h="10">
                    <a:moveTo>
                      <a:pt x="52" y="6"/>
                    </a:moveTo>
                    <a:lnTo>
                      <a:pt x="24" y="0"/>
                    </a:lnTo>
                    <a:lnTo>
                      <a:pt x="0" y="6"/>
                    </a:lnTo>
                    <a:lnTo>
                      <a:pt x="30" y="10"/>
                    </a:lnTo>
                    <a:lnTo>
                      <a:pt x="52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13" name="Freeform 7477"/>
              <p:cNvSpPr>
                <a:spLocks/>
              </p:cNvSpPr>
              <p:nvPr/>
            </p:nvSpPr>
            <p:spPr bwMode="auto">
              <a:xfrm>
                <a:off x="4808" y="1378"/>
                <a:ext cx="54" cy="8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30" y="8"/>
                  </a:cxn>
                  <a:cxn ang="0">
                    <a:pos x="54" y="4"/>
                  </a:cxn>
                </a:cxnLst>
                <a:rect l="0" t="0" r="r" b="b"/>
                <a:pathLst>
                  <a:path w="54" h="8">
                    <a:moveTo>
                      <a:pt x="54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30" y="8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D1E"/>
              </a:solidFill>
              <a:ln w="0">
                <a:solidFill>
                  <a:srgbClr val="006D1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14" name="Freeform 7478"/>
              <p:cNvSpPr>
                <a:spLocks/>
              </p:cNvSpPr>
              <p:nvPr/>
            </p:nvSpPr>
            <p:spPr bwMode="auto">
              <a:xfrm>
                <a:off x="4808" y="1378"/>
                <a:ext cx="54" cy="8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30" y="8"/>
                  </a:cxn>
                  <a:cxn ang="0">
                    <a:pos x="54" y="4"/>
                  </a:cxn>
                </a:cxnLst>
                <a:rect l="0" t="0" r="r" b="b"/>
                <a:pathLst>
                  <a:path w="54" h="8">
                    <a:moveTo>
                      <a:pt x="54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30" y="8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15" name="Freeform 7479"/>
              <p:cNvSpPr>
                <a:spLocks/>
              </p:cNvSpPr>
              <p:nvPr/>
            </p:nvSpPr>
            <p:spPr bwMode="auto">
              <a:xfrm>
                <a:off x="4784" y="1382"/>
                <a:ext cx="54" cy="8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30" y="8"/>
                  </a:cxn>
                  <a:cxn ang="0">
                    <a:pos x="54" y="4"/>
                  </a:cxn>
                </a:cxnLst>
                <a:rect l="0" t="0" r="r" b="b"/>
                <a:pathLst>
                  <a:path w="54" h="8">
                    <a:moveTo>
                      <a:pt x="54" y="4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30" y="8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C19"/>
              </a:solidFill>
              <a:ln w="0">
                <a:solidFill>
                  <a:srgbClr val="006C1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16" name="Freeform 7480"/>
              <p:cNvSpPr>
                <a:spLocks/>
              </p:cNvSpPr>
              <p:nvPr/>
            </p:nvSpPr>
            <p:spPr bwMode="auto">
              <a:xfrm>
                <a:off x="4784" y="1382"/>
                <a:ext cx="54" cy="8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30" y="8"/>
                  </a:cxn>
                  <a:cxn ang="0">
                    <a:pos x="54" y="4"/>
                  </a:cxn>
                </a:cxnLst>
                <a:rect l="0" t="0" r="r" b="b"/>
                <a:pathLst>
                  <a:path w="54" h="8">
                    <a:moveTo>
                      <a:pt x="54" y="4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30" y="8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17" name="Freeform 7481"/>
              <p:cNvSpPr>
                <a:spLocks/>
              </p:cNvSpPr>
              <p:nvPr/>
            </p:nvSpPr>
            <p:spPr bwMode="auto">
              <a:xfrm>
                <a:off x="4760" y="1384"/>
                <a:ext cx="54" cy="10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30" y="10"/>
                  </a:cxn>
                  <a:cxn ang="0">
                    <a:pos x="54" y="6"/>
                  </a:cxn>
                </a:cxnLst>
                <a:rect l="0" t="0" r="r" b="b"/>
                <a:pathLst>
                  <a:path w="54" h="10">
                    <a:moveTo>
                      <a:pt x="54" y="6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30" y="10"/>
                    </a:lnTo>
                    <a:lnTo>
                      <a:pt x="54" y="6"/>
                    </a:lnTo>
                    <a:close/>
                  </a:path>
                </a:pathLst>
              </a:custGeom>
              <a:solidFill>
                <a:srgbClr val="006B13"/>
              </a:solidFill>
              <a:ln w="0">
                <a:solidFill>
                  <a:srgbClr val="006B1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18" name="Freeform 7482"/>
              <p:cNvSpPr>
                <a:spLocks/>
              </p:cNvSpPr>
              <p:nvPr/>
            </p:nvSpPr>
            <p:spPr bwMode="auto">
              <a:xfrm>
                <a:off x="4760" y="1384"/>
                <a:ext cx="54" cy="10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30" y="10"/>
                  </a:cxn>
                  <a:cxn ang="0">
                    <a:pos x="54" y="6"/>
                  </a:cxn>
                </a:cxnLst>
                <a:rect l="0" t="0" r="r" b="b"/>
                <a:pathLst>
                  <a:path w="54" h="10">
                    <a:moveTo>
                      <a:pt x="54" y="6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30" y="10"/>
                    </a:lnTo>
                    <a:lnTo>
                      <a:pt x="54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19" name="Freeform 7483"/>
              <p:cNvSpPr>
                <a:spLocks/>
              </p:cNvSpPr>
              <p:nvPr/>
            </p:nvSpPr>
            <p:spPr bwMode="auto">
              <a:xfrm>
                <a:off x="4736" y="1388"/>
                <a:ext cx="54" cy="8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4" y="6"/>
                  </a:cxn>
                </a:cxnLst>
                <a:rect l="0" t="0" r="r" b="b"/>
                <a:pathLst>
                  <a:path w="54" h="8">
                    <a:moveTo>
                      <a:pt x="54" y="6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4" y="6"/>
                    </a:lnTo>
                    <a:close/>
                  </a:path>
                </a:pathLst>
              </a:custGeom>
              <a:solidFill>
                <a:srgbClr val="00690D"/>
              </a:solidFill>
              <a:ln w="0">
                <a:solidFill>
                  <a:srgbClr val="00690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20" name="Freeform 7484"/>
              <p:cNvSpPr>
                <a:spLocks/>
              </p:cNvSpPr>
              <p:nvPr/>
            </p:nvSpPr>
            <p:spPr bwMode="auto">
              <a:xfrm>
                <a:off x="4736" y="1388"/>
                <a:ext cx="54" cy="8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4" y="6"/>
                  </a:cxn>
                </a:cxnLst>
                <a:rect l="0" t="0" r="r" b="b"/>
                <a:pathLst>
                  <a:path w="54" h="8">
                    <a:moveTo>
                      <a:pt x="54" y="6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4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21" name="Freeform 7485"/>
              <p:cNvSpPr>
                <a:spLocks/>
              </p:cNvSpPr>
              <p:nvPr/>
            </p:nvSpPr>
            <p:spPr bwMode="auto">
              <a:xfrm>
                <a:off x="4710" y="1392"/>
                <a:ext cx="54" cy="6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30" y="6"/>
                  </a:cxn>
                  <a:cxn ang="0">
                    <a:pos x="54" y="4"/>
                  </a:cxn>
                </a:cxnLst>
                <a:rect l="0" t="0" r="r" b="b"/>
                <a:pathLst>
                  <a:path w="54" h="6">
                    <a:moveTo>
                      <a:pt x="54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30" y="6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707"/>
              </a:solidFill>
              <a:ln w="0">
                <a:solidFill>
                  <a:srgbClr val="00670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22" name="Freeform 7486"/>
              <p:cNvSpPr>
                <a:spLocks/>
              </p:cNvSpPr>
              <p:nvPr/>
            </p:nvSpPr>
            <p:spPr bwMode="auto">
              <a:xfrm>
                <a:off x="4710" y="1392"/>
                <a:ext cx="54" cy="6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30" y="6"/>
                  </a:cxn>
                  <a:cxn ang="0">
                    <a:pos x="54" y="4"/>
                  </a:cxn>
                </a:cxnLst>
                <a:rect l="0" t="0" r="r" b="b"/>
                <a:pathLst>
                  <a:path w="54" h="6">
                    <a:moveTo>
                      <a:pt x="54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30" y="6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23" name="Freeform 7487"/>
              <p:cNvSpPr>
                <a:spLocks/>
              </p:cNvSpPr>
              <p:nvPr/>
            </p:nvSpPr>
            <p:spPr bwMode="auto">
              <a:xfrm>
                <a:off x="4684" y="1394"/>
                <a:ext cx="56" cy="6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30" y="6"/>
                  </a:cxn>
                  <a:cxn ang="0">
                    <a:pos x="56" y="4"/>
                  </a:cxn>
                </a:cxnLst>
                <a:rect l="0" t="0" r="r" b="b"/>
                <a:pathLst>
                  <a:path w="56" h="6">
                    <a:moveTo>
                      <a:pt x="56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30" y="6"/>
                    </a:lnTo>
                    <a:lnTo>
                      <a:pt x="56" y="4"/>
                    </a:lnTo>
                    <a:close/>
                  </a:path>
                </a:pathLst>
              </a:custGeom>
              <a:solidFill>
                <a:srgbClr val="006502"/>
              </a:solidFill>
              <a:ln w="0">
                <a:solidFill>
                  <a:srgbClr val="00650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24" name="Freeform 7488"/>
              <p:cNvSpPr>
                <a:spLocks/>
              </p:cNvSpPr>
              <p:nvPr/>
            </p:nvSpPr>
            <p:spPr bwMode="auto">
              <a:xfrm>
                <a:off x="4684" y="1394"/>
                <a:ext cx="56" cy="6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30" y="6"/>
                  </a:cxn>
                  <a:cxn ang="0">
                    <a:pos x="56" y="4"/>
                  </a:cxn>
                </a:cxnLst>
                <a:rect l="0" t="0" r="r" b="b"/>
                <a:pathLst>
                  <a:path w="56" h="6">
                    <a:moveTo>
                      <a:pt x="56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30" y="6"/>
                    </a:lnTo>
                    <a:lnTo>
                      <a:pt x="5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25" name="Freeform 7489"/>
              <p:cNvSpPr>
                <a:spLocks/>
              </p:cNvSpPr>
              <p:nvPr/>
            </p:nvSpPr>
            <p:spPr bwMode="auto">
              <a:xfrm>
                <a:off x="4658" y="1396"/>
                <a:ext cx="56" cy="6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30" y="6"/>
                  </a:cxn>
                  <a:cxn ang="0">
                    <a:pos x="56" y="4"/>
                  </a:cxn>
                </a:cxnLst>
                <a:rect l="0" t="0" r="r" b="b"/>
                <a:pathLst>
                  <a:path w="56" h="6">
                    <a:moveTo>
                      <a:pt x="56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30" y="6"/>
                    </a:lnTo>
                    <a:lnTo>
                      <a:pt x="56" y="4"/>
                    </a:lnTo>
                    <a:close/>
                  </a:path>
                </a:pathLst>
              </a:custGeom>
              <a:solidFill>
                <a:srgbClr val="006200"/>
              </a:solidFill>
              <a:ln w="0">
                <a:solidFill>
                  <a:srgbClr val="0062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26" name="Freeform 7490"/>
              <p:cNvSpPr>
                <a:spLocks/>
              </p:cNvSpPr>
              <p:nvPr/>
            </p:nvSpPr>
            <p:spPr bwMode="auto">
              <a:xfrm>
                <a:off x="4658" y="1396"/>
                <a:ext cx="56" cy="6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30" y="6"/>
                  </a:cxn>
                  <a:cxn ang="0">
                    <a:pos x="56" y="4"/>
                  </a:cxn>
                </a:cxnLst>
                <a:rect l="0" t="0" r="r" b="b"/>
                <a:pathLst>
                  <a:path w="56" h="6">
                    <a:moveTo>
                      <a:pt x="56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30" y="6"/>
                    </a:lnTo>
                    <a:lnTo>
                      <a:pt x="5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27" name="Freeform 7491"/>
              <p:cNvSpPr>
                <a:spLocks/>
              </p:cNvSpPr>
              <p:nvPr/>
            </p:nvSpPr>
            <p:spPr bwMode="auto">
              <a:xfrm>
                <a:off x="4632" y="1398"/>
                <a:ext cx="56" cy="6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28" y="6"/>
                  </a:cxn>
                  <a:cxn ang="0">
                    <a:pos x="56" y="4"/>
                  </a:cxn>
                </a:cxnLst>
                <a:rect l="0" t="0" r="r" b="b"/>
                <a:pathLst>
                  <a:path w="56" h="6">
                    <a:moveTo>
                      <a:pt x="56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28" y="6"/>
                    </a:lnTo>
                    <a:lnTo>
                      <a:pt x="56" y="4"/>
                    </a:lnTo>
                    <a:close/>
                  </a:path>
                </a:pathLst>
              </a:custGeom>
              <a:solidFill>
                <a:srgbClr val="006000"/>
              </a:solidFill>
              <a:ln w="0">
                <a:solidFill>
                  <a:srgbClr val="006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28" name="Freeform 7492"/>
              <p:cNvSpPr>
                <a:spLocks/>
              </p:cNvSpPr>
              <p:nvPr/>
            </p:nvSpPr>
            <p:spPr bwMode="auto">
              <a:xfrm>
                <a:off x="4632" y="1398"/>
                <a:ext cx="56" cy="6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28" y="6"/>
                  </a:cxn>
                  <a:cxn ang="0">
                    <a:pos x="56" y="4"/>
                  </a:cxn>
                </a:cxnLst>
                <a:rect l="0" t="0" r="r" b="b"/>
                <a:pathLst>
                  <a:path w="56" h="6">
                    <a:moveTo>
                      <a:pt x="56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28" y="6"/>
                    </a:lnTo>
                    <a:lnTo>
                      <a:pt x="5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29" name="Freeform 7493"/>
              <p:cNvSpPr>
                <a:spLocks/>
              </p:cNvSpPr>
              <p:nvPr/>
            </p:nvSpPr>
            <p:spPr bwMode="auto">
              <a:xfrm>
                <a:off x="4604" y="1400"/>
                <a:ext cx="56" cy="6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8" y="0"/>
                  </a:cxn>
                  <a:cxn ang="0">
                    <a:pos x="0" y="2"/>
                  </a:cxn>
                  <a:cxn ang="0">
                    <a:pos x="30" y="6"/>
                  </a:cxn>
                  <a:cxn ang="0">
                    <a:pos x="56" y="4"/>
                  </a:cxn>
                </a:cxnLst>
                <a:rect l="0" t="0" r="r" b="b"/>
                <a:pathLst>
                  <a:path w="56" h="6">
                    <a:moveTo>
                      <a:pt x="56" y="4"/>
                    </a:moveTo>
                    <a:lnTo>
                      <a:pt x="28" y="0"/>
                    </a:lnTo>
                    <a:lnTo>
                      <a:pt x="0" y="2"/>
                    </a:lnTo>
                    <a:lnTo>
                      <a:pt x="30" y="6"/>
                    </a:lnTo>
                    <a:lnTo>
                      <a:pt x="56" y="4"/>
                    </a:lnTo>
                    <a:close/>
                  </a:path>
                </a:pathLst>
              </a:custGeom>
              <a:solidFill>
                <a:srgbClr val="005E00"/>
              </a:solidFill>
              <a:ln w="0">
                <a:solidFill>
                  <a:srgbClr val="005E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30" name="Freeform 7494"/>
              <p:cNvSpPr>
                <a:spLocks/>
              </p:cNvSpPr>
              <p:nvPr/>
            </p:nvSpPr>
            <p:spPr bwMode="auto">
              <a:xfrm>
                <a:off x="4604" y="1400"/>
                <a:ext cx="56" cy="6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8" y="0"/>
                  </a:cxn>
                  <a:cxn ang="0">
                    <a:pos x="0" y="2"/>
                  </a:cxn>
                  <a:cxn ang="0">
                    <a:pos x="30" y="6"/>
                  </a:cxn>
                  <a:cxn ang="0">
                    <a:pos x="56" y="4"/>
                  </a:cxn>
                </a:cxnLst>
                <a:rect l="0" t="0" r="r" b="b"/>
                <a:pathLst>
                  <a:path w="56" h="6">
                    <a:moveTo>
                      <a:pt x="56" y="4"/>
                    </a:moveTo>
                    <a:lnTo>
                      <a:pt x="28" y="0"/>
                    </a:lnTo>
                    <a:lnTo>
                      <a:pt x="0" y="2"/>
                    </a:lnTo>
                    <a:lnTo>
                      <a:pt x="30" y="6"/>
                    </a:lnTo>
                    <a:lnTo>
                      <a:pt x="5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31" name="Freeform 7495"/>
              <p:cNvSpPr>
                <a:spLocks/>
              </p:cNvSpPr>
              <p:nvPr/>
            </p:nvSpPr>
            <p:spPr bwMode="auto">
              <a:xfrm>
                <a:off x="4576" y="1402"/>
                <a:ext cx="58" cy="6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30" y="6"/>
                  </a:cxn>
                  <a:cxn ang="0">
                    <a:pos x="58" y="4"/>
                  </a:cxn>
                </a:cxnLst>
                <a:rect l="0" t="0" r="r" b="b"/>
                <a:pathLst>
                  <a:path w="58" h="6">
                    <a:moveTo>
                      <a:pt x="58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30" y="6"/>
                    </a:lnTo>
                    <a:lnTo>
                      <a:pt x="58" y="4"/>
                    </a:lnTo>
                    <a:close/>
                  </a:path>
                </a:pathLst>
              </a:custGeom>
              <a:solidFill>
                <a:srgbClr val="005C00"/>
              </a:solidFill>
              <a:ln w="0">
                <a:solidFill>
                  <a:srgbClr val="005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32" name="Freeform 7496"/>
              <p:cNvSpPr>
                <a:spLocks/>
              </p:cNvSpPr>
              <p:nvPr/>
            </p:nvSpPr>
            <p:spPr bwMode="auto">
              <a:xfrm>
                <a:off x="4576" y="1402"/>
                <a:ext cx="58" cy="6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30" y="6"/>
                  </a:cxn>
                  <a:cxn ang="0">
                    <a:pos x="58" y="4"/>
                  </a:cxn>
                </a:cxnLst>
                <a:rect l="0" t="0" r="r" b="b"/>
                <a:pathLst>
                  <a:path w="58" h="6">
                    <a:moveTo>
                      <a:pt x="58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30" y="6"/>
                    </a:lnTo>
                    <a:lnTo>
                      <a:pt x="5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33" name="Freeform 7497"/>
              <p:cNvSpPr>
                <a:spLocks/>
              </p:cNvSpPr>
              <p:nvPr/>
            </p:nvSpPr>
            <p:spPr bwMode="auto">
              <a:xfrm>
                <a:off x="4548" y="1406"/>
                <a:ext cx="58" cy="6"/>
              </a:xfrm>
              <a:custGeom>
                <a:avLst/>
                <a:gdLst/>
                <a:ahLst/>
                <a:cxnLst>
                  <a:cxn ang="0">
                    <a:pos x="58" y="2"/>
                  </a:cxn>
                  <a:cxn ang="0">
                    <a:pos x="28" y="0"/>
                  </a:cxn>
                  <a:cxn ang="0">
                    <a:pos x="0" y="2"/>
                  </a:cxn>
                  <a:cxn ang="0">
                    <a:pos x="30" y="6"/>
                  </a:cxn>
                  <a:cxn ang="0">
                    <a:pos x="58" y="2"/>
                  </a:cxn>
                </a:cxnLst>
                <a:rect l="0" t="0" r="r" b="b"/>
                <a:pathLst>
                  <a:path w="58" h="6">
                    <a:moveTo>
                      <a:pt x="58" y="2"/>
                    </a:moveTo>
                    <a:lnTo>
                      <a:pt x="28" y="0"/>
                    </a:lnTo>
                    <a:lnTo>
                      <a:pt x="0" y="2"/>
                    </a:lnTo>
                    <a:lnTo>
                      <a:pt x="30" y="6"/>
                    </a:lnTo>
                    <a:lnTo>
                      <a:pt x="58" y="2"/>
                    </a:lnTo>
                    <a:close/>
                  </a:path>
                </a:pathLst>
              </a:custGeom>
              <a:solidFill>
                <a:srgbClr val="005A05"/>
              </a:solidFill>
              <a:ln w="0">
                <a:solidFill>
                  <a:srgbClr val="005A0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34" name="Freeform 7498"/>
              <p:cNvSpPr>
                <a:spLocks/>
              </p:cNvSpPr>
              <p:nvPr/>
            </p:nvSpPr>
            <p:spPr bwMode="auto">
              <a:xfrm>
                <a:off x="4548" y="1406"/>
                <a:ext cx="58" cy="6"/>
              </a:xfrm>
              <a:custGeom>
                <a:avLst/>
                <a:gdLst/>
                <a:ahLst/>
                <a:cxnLst>
                  <a:cxn ang="0">
                    <a:pos x="58" y="2"/>
                  </a:cxn>
                  <a:cxn ang="0">
                    <a:pos x="28" y="0"/>
                  </a:cxn>
                  <a:cxn ang="0">
                    <a:pos x="0" y="2"/>
                  </a:cxn>
                  <a:cxn ang="0">
                    <a:pos x="30" y="6"/>
                  </a:cxn>
                  <a:cxn ang="0">
                    <a:pos x="58" y="2"/>
                  </a:cxn>
                </a:cxnLst>
                <a:rect l="0" t="0" r="r" b="b"/>
                <a:pathLst>
                  <a:path w="58" h="6">
                    <a:moveTo>
                      <a:pt x="58" y="2"/>
                    </a:moveTo>
                    <a:lnTo>
                      <a:pt x="28" y="0"/>
                    </a:lnTo>
                    <a:lnTo>
                      <a:pt x="0" y="2"/>
                    </a:lnTo>
                    <a:lnTo>
                      <a:pt x="30" y="6"/>
                    </a:lnTo>
                    <a:lnTo>
                      <a:pt x="58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35" name="Freeform 7499"/>
              <p:cNvSpPr>
                <a:spLocks/>
              </p:cNvSpPr>
              <p:nvPr/>
            </p:nvSpPr>
            <p:spPr bwMode="auto">
              <a:xfrm>
                <a:off x="4520" y="1408"/>
                <a:ext cx="58" cy="8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30" y="8"/>
                  </a:cxn>
                  <a:cxn ang="0">
                    <a:pos x="58" y="4"/>
                  </a:cxn>
                </a:cxnLst>
                <a:rect l="0" t="0" r="r" b="b"/>
                <a:pathLst>
                  <a:path w="58" h="8">
                    <a:moveTo>
                      <a:pt x="58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30" y="8"/>
                    </a:lnTo>
                    <a:lnTo>
                      <a:pt x="58" y="4"/>
                    </a:lnTo>
                    <a:close/>
                  </a:path>
                </a:pathLst>
              </a:custGeom>
              <a:solidFill>
                <a:srgbClr val="00580D"/>
              </a:solidFill>
              <a:ln w="0">
                <a:solidFill>
                  <a:srgbClr val="00580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36" name="Freeform 7500"/>
              <p:cNvSpPr>
                <a:spLocks/>
              </p:cNvSpPr>
              <p:nvPr/>
            </p:nvSpPr>
            <p:spPr bwMode="auto">
              <a:xfrm>
                <a:off x="4520" y="1408"/>
                <a:ext cx="58" cy="8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30" y="8"/>
                  </a:cxn>
                  <a:cxn ang="0">
                    <a:pos x="58" y="4"/>
                  </a:cxn>
                </a:cxnLst>
                <a:rect l="0" t="0" r="r" b="b"/>
                <a:pathLst>
                  <a:path w="58" h="8">
                    <a:moveTo>
                      <a:pt x="58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30" y="8"/>
                    </a:lnTo>
                    <a:lnTo>
                      <a:pt x="5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37" name="Freeform 7501"/>
              <p:cNvSpPr>
                <a:spLocks/>
              </p:cNvSpPr>
              <p:nvPr/>
            </p:nvSpPr>
            <p:spPr bwMode="auto">
              <a:xfrm>
                <a:off x="4490" y="1412"/>
                <a:ext cx="60" cy="10"/>
              </a:xfrm>
              <a:custGeom>
                <a:avLst/>
                <a:gdLst/>
                <a:ahLst/>
                <a:cxnLst>
                  <a:cxn ang="0">
                    <a:pos x="60" y="4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30" y="10"/>
                  </a:cxn>
                  <a:cxn ang="0">
                    <a:pos x="60" y="4"/>
                  </a:cxn>
                </a:cxnLst>
                <a:rect l="0" t="0" r="r" b="b"/>
                <a:pathLst>
                  <a:path w="60" h="10">
                    <a:moveTo>
                      <a:pt x="60" y="4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30" y="10"/>
                    </a:lnTo>
                    <a:lnTo>
                      <a:pt x="60" y="4"/>
                    </a:lnTo>
                    <a:close/>
                  </a:path>
                </a:pathLst>
              </a:custGeom>
              <a:solidFill>
                <a:srgbClr val="005718"/>
              </a:solidFill>
              <a:ln w="0">
                <a:solidFill>
                  <a:srgbClr val="00571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38" name="Freeform 7502"/>
              <p:cNvSpPr>
                <a:spLocks/>
              </p:cNvSpPr>
              <p:nvPr/>
            </p:nvSpPr>
            <p:spPr bwMode="auto">
              <a:xfrm>
                <a:off x="4490" y="1412"/>
                <a:ext cx="60" cy="10"/>
              </a:xfrm>
              <a:custGeom>
                <a:avLst/>
                <a:gdLst/>
                <a:ahLst/>
                <a:cxnLst>
                  <a:cxn ang="0">
                    <a:pos x="60" y="4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30" y="10"/>
                  </a:cxn>
                  <a:cxn ang="0">
                    <a:pos x="60" y="4"/>
                  </a:cxn>
                </a:cxnLst>
                <a:rect l="0" t="0" r="r" b="b"/>
                <a:pathLst>
                  <a:path w="60" h="10">
                    <a:moveTo>
                      <a:pt x="60" y="4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30" y="10"/>
                    </a:lnTo>
                    <a:lnTo>
                      <a:pt x="6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39" name="Freeform 7503"/>
              <p:cNvSpPr>
                <a:spLocks/>
              </p:cNvSpPr>
              <p:nvPr/>
            </p:nvSpPr>
            <p:spPr bwMode="auto">
              <a:xfrm>
                <a:off x="4460" y="1418"/>
                <a:ext cx="60" cy="10"/>
              </a:xfrm>
              <a:custGeom>
                <a:avLst/>
                <a:gdLst/>
                <a:ahLst/>
                <a:cxnLst>
                  <a:cxn ang="0">
                    <a:pos x="60" y="4"/>
                  </a:cxn>
                  <a:cxn ang="0">
                    <a:pos x="30" y="0"/>
                  </a:cxn>
                  <a:cxn ang="0">
                    <a:pos x="0" y="8"/>
                  </a:cxn>
                  <a:cxn ang="0">
                    <a:pos x="30" y="10"/>
                  </a:cxn>
                  <a:cxn ang="0">
                    <a:pos x="60" y="4"/>
                  </a:cxn>
                </a:cxnLst>
                <a:rect l="0" t="0" r="r" b="b"/>
                <a:pathLst>
                  <a:path w="60" h="10">
                    <a:moveTo>
                      <a:pt x="60" y="4"/>
                    </a:moveTo>
                    <a:lnTo>
                      <a:pt x="30" y="0"/>
                    </a:lnTo>
                    <a:lnTo>
                      <a:pt x="0" y="8"/>
                    </a:lnTo>
                    <a:lnTo>
                      <a:pt x="30" y="10"/>
                    </a:lnTo>
                    <a:lnTo>
                      <a:pt x="60" y="4"/>
                    </a:lnTo>
                    <a:close/>
                  </a:path>
                </a:pathLst>
              </a:custGeom>
              <a:solidFill>
                <a:srgbClr val="005625"/>
              </a:solidFill>
              <a:ln w="0">
                <a:solidFill>
                  <a:srgbClr val="00562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40" name="Freeform 7504"/>
              <p:cNvSpPr>
                <a:spLocks/>
              </p:cNvSpPr>
              <p:nvPr/>
            </p:nvSpPr>
            <p:spPr bwMode="auto">
              <a:xfrm>
                <a:off x="4460" y="1418"/>
                <a:ext cx="60" cy="10"/>
              </a:xfrm>
              <a:custGeom>
                <a:avLst/>
                <a:gdLst/>
                <a:ahLst/>
                <a:cxnLst>
                  <a:cxn ang="0">
                    <a:pos x="60" y="4"/>
                  </a:cxn>
                  <a:cxn ang="0">
                    <a:pos x="30" y="0"/>
                  </a:cxn>
                  <a:cxn ang="0">
                    <a:pos x="0" y="8"/>
                  </a:cxn>
                  <a:cxn ang="0">
                    <a:pos x="30" y="10"/>
                  </a:cxn>
                  <a:cxn ang="0">
                    <a:pos x="60" y="4"/>
                  </a:cxn>
                </a:cxnLst>
                <a:rect l="0" t="0" r="r" b="b"/>
                <a:pathLst>
                  <a:path w="60" h="10">
                    <a:moveTo>
                      <a:pt x="60" y="4"/>
                    </a:moveTo>
                    <a:lnTo>
                      <a:pt x="30" y="0"/>
                    </a:lnTo>
                    <a:lnTo>
                      <a:pt x="0" y="8"/>
                    </a:lnTo>
                    <a:lnTo>
                      <a:pt x="30" y="10"/>
                    </a:lnTo>
                    <a:lnTo>
                      <a:pt x="6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41" name="Freeform 7505"/>
              <p:cNvSpPr>
                <a:spLocks/>
              </p:cNvSpPr>
              <p:nvPr/>
            </p:nvSpPr>
            <p:spPr bwMode="auto">
              <a:xfrm>
                <a:off x="4430" y="1426"/>
                <a:ext cx="60" cy="10"/>
              </a:xfrm>
              <a:custGeom>
                <a:avLst/>
                <a:gdLst/>
                <a:ahLst/>
                <a:cxnLst>
                  <a:cxn ang="0">
                    <a:pos x="60" y="2"/>
                  </a:cxn>
                  <a:cxn ang="0">
                    <a:pos x="30" y="0"/>
                  </a:cxn>
                  <a:cxn ang="0">
                    <a:pos x="0" y="8"/>
                  </a:cxn>
                  <a:cxn ang="0">
                    <a:pos x="30" y="10"/>
                  </a:cxn>
                  <a:cxn ang="0">
                    <a:pos x="60" y="2"/>
                  </a:cxn>
                </a:cxnLst>
                <a:rect l="0" t="0" r="r" b="b"/>
                <a:pathLst>
                  <a:path w="60" h="10">
                    <a:moveTo>
                      <a:pt x="60" y="2"/>
                    </a:moveTo>
                    <a:lnTo>
                      <a:pt x="30" y="0"/>
                    </a:lnTo>
                    <a:lnTo>
                      <a:pt x="0" y="8"/>
                    </a:lnTo>
                    <a:lnTo>
                      <a:pt x="30" y="10"/>
                    </a:lnTo>
                    <a:lnTo>
                      <a:pt x="60" y="2"/>
                    </a:lnTo>
                    <a:close/>
                  </a:path>
                </a:pathLst>
              </a:custGeom>
              <a:solidFill>
                <a:srgbClr val="005633"/>
              </a:solidFill>
              <a:ln w="0">
                <a:solidFill>
                  <a:srgbClr val="0056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42" name="Freeform 7506"/>
              <p:cNvSpPr>
                <a:spLocks/>
              </p:cNvSpPr>
              <p:nvPr/>
            </p:nvSpPr>
            <p:spPr bwMode="auto">
              <a:xfrm>
                <a:off x="4430" y="1426"/>
                <a:ext cx="60" cy="10"/>
              </a:xfrm>
              <a:custGeom>
                <a:avLst/>
                <a:gdLst/>
                <a:ahLst/>
                <a:cxnLst>
                  <a:cxn ang="0">
                    <a:pos x="60" y="2"/>
                  </a:cxn>
                  <a:cxn ang="0">
                    <a:pos x="30" y="0"/>
                  </a:cxn>
                  <a:cxn ang="0">
                    <a:pos x="0" y="8"/>
                  </a:cxn>
                  <a:cxn ang="0">
                    <a:pos x="30" y="10"/>
                  </a:cxn>
                  <a:cxn ang="0">
                    <a:pos x="60" y="2"/>
                  </a:cxn>
                </a:cxnLst>
                <a:rect l="0" t="0" r="r" b="b"/>
                <a:pathLst>
                  <a:path w="60" h="10">
                    <a:moveTo>
                      <a:pt x="60" y="2"/>
                    </a:moveTo>
                    <a:lnTo>
                      <a:pt x="30" y="0"/>
                    </a:lnTo>
                    <a:lnTo>
                      <a:pt x="0" y="8"/>
                    </a:lnTo>
                    <a:lnTo>
                      <a:pt x="30" y="10"/>
                    </a:lnTo>
                    <a:lnTo>
                      <a:pt x="60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43" name="Freeform 7507"/>
              <p:cNvSpPr>
                <a:spLocks/>
              </p:cNvSpPr>
              <p:nvPr/>
            </p:nvSpPr>
            <p:spPr bwMode="auto">
              <a:xfrm>
                <a:off x="4400" y="1434"/>
                <a:ext cx="60" cy="14"/>
              </a:xfrm>
              <a:custGeom>
                <a:avLst/>
                <a:gdLst/>
                <a:ahLst/>
                <a:cxnLst>
                  <a:cxn ang="0">
                    <a:pos x="60" y="2"/>
                  </a:cxn>
                  <a:cxn ang="0">
                    <a:pos x="30" y="0"/>
                  </a:cxn>
                  <a:cxn ang="0">
                    <a:pos x="0" y="10"/>
                  </a:cxn>
                  <a:cxn ang="0">
                    <a:pos x="28" y="14"/>
                  </a:cxn>
                  <a:cxn ang="0">
                    <a:pos x="60" y="2"/>
                  </a:cxn>
                </a:cxnLst>
                <a:rect l="0" t="0" r="r" b="b"/>
                <a:pathLst>
                  <a:path w="60" h="14">
                    <a:moveTo>
                      <a:pt x="60" y="2"/>
                    </a:moveTo>
                    <a:lnTo>
                      <a:pt x="30" y="0"/>
                    </a:lnTo>
                    <a:lnTo>
                      <a:pt x="0" y="10"/>
                    </a:lnTo>
                    <a:lnTo>
                      <a:pt x="28" y="14"/>
                    </a:lnTo>
                    <a:lnTo>
                      <a:pt x="60" y="2"/>
                    </a:lnTo>
                    <a:close/>
                  </a:path>
                </a:pathLst>
              </a:custGeom>
              <a:solidFill>
                <a:srgbClr val="005642"/>
              </a:solidFill>
              <a:ln w="0">
                <a:solidFill>
                  <a:srgbClr val="00564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44" name="Freeform 7508"/>
              <p:cNvSpPr>
                <a:spLocks/>
              </p:cNvSpPr>
              <p:nvPr/>
            </p:nvSpPr>
            <p:spPr bwMode="auto">
              <a:xfrm>
                <a:off x="4400" y="1434"/>
                <a:ext cx="60" cy="14"/>
              </a:xfrm>
              <a:custGeom>
                <a:avLst/>
                <a:gdLst/>
                <a:ahLst/>
                <a:cxnLst>
                  <a:cxn ang="0">
                    <a:pos x="60" y="2"/>
                  </a:cxn>
                  <a:cxn ang="0">
                    <a:pos x="30" y="0"/>
                  </a:cxn>
                  <a:cxn ang="0">
                    <a:pos x="0" y="10"/>
                  </a:cxn>
                  <a:cxn ang="0">
                    <a:pos x="28" y="14"/>
                  </a:cxn>
                  <a:cxn ang="0">
                    <a:pos x="60" y="2"/>
                  </a:cxn>
                </a:cxnLst>
                <a:rect l="0" t="0" r="r" b="b"/>
                <a:pathLst>
                  <a:path w="60" h="14">
                    <a:moveTo>
                      <a:pt x="60" y="2"/>
                    </a:moveTo>
                    <a:lnTo>
                      <a:pt x="30" y="0"/>
                    </a:lnTo>
                    <a:lnTo>
                      <a:pt x="0" y="10"/>
                    </a:lnTo>
                    <a:lnTo>
                      <a:pt x="28" y="14"/>
                    </a:lnTo>
                    <a:lnTo>
                      <a:pt x="60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45" name="Freeform 7509"/>
              <p:cNvSpPr>
                <a:spLocks/>
              </p:cNvSpPr>
              <p:nvPr/>
            </p:nvSpPr>
            <p:spPr bwMode="auto">
              <a:xfrm>
                <a:off x="4368" y="1444"/>
                <a:ext cx="60" cy="16"/>
              </a:xfrm>
              <a:custGeom>
                <a:avLst/>
                <a:gdLst/>
                <a:ahLst/>
                <a:cxnLst>
                  <a:cxn ang="0">
                    <a:pos x="60" y="4"/>
                  </a:cxn>
                  <a:cxn ang="0">
                    <a:pos x="32" y="0"/>
                  </a:cxn>
                  <a:cxn ang="0">
                    <a:pos x="0" y="12"/>
                  </a:cxn>
                  <a:cxn ang="0">
                    <a:pos x="30" y="16"/>
                  </a:cxn>
                  <a:cxn ang="0">
                    <a:pos x="60" y="4"/>
                  </a:cxn>
                </a:cxnLst>
                <a:rect l="0" t="0" r="r" b="b"/>
                <a:pathLst>
                  <a:path w="60" h="16">
                    <a:moveTo>
                      <a:pt x="60" y="4"/>
                    </a:moveTo>
                    <a:lnTo>
                      <a:pt x="32" y="0"/>
                    </a:lnTo>
                    <a:lnTo>
                      <a:pt x="0" y="12"/>
                    </a:lnTo>
                    <a:lnTo>
                      <a:pt x="30" y="16"/>
                    </a:lnTo>
                    <a:lnTo>
                      <a:pt x="60" y="4"/>
                    </a:lnTo>
                    <a:close/>
                  </a:path>
                </a:pathLst>
              </a:custGeom>
              <a:solidFill>
                <a:srgbClr val="005751"/>
              </a:solidFill>
              <a:ln w="0">
                <a:solidFill>
                  <a:srgbClr val="00575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46" name="Freeform 7510"/>
              <p:cNvSpPr>
                <a:spLocks/>
              </p:cNvSpPr>
              <p:nvPr/>
            </p:nvSpPr>
            <p:spPr bwMode="auto">
              <a:xfrm>
                <a:off x="4368" y="1444"/>
                <a:ext cx="60" cy="16"/>
              </a:xfrm>
              <a:custGeom>
                <a:avLst/>
                <a:gdLst/>
                <a:ahLst/>
                <a:cxnLst>
                  <a:cxn ang="0">
                    <a:pos x="60" y="4"/>
                  </a:cxn>
                  <a:cxn ang="0">
                    <a:pos x="32" y="0"/>
                  </a:cxn>
                  <a:cxn ang="0">
                    <a:pos x="0" y="12"/>
                  </a:cxn>
                  <a:cxn ang="0">
                    <a:pos x="30" y="16"/>
                  </a:cxn>
                  <a:cxn ang="0">
                    <a:pos x="60" y="4"/>
                  </a:cxn>
                </a:cxnLst>
                <a:rect l="0" t="0" r="r" b="b"/>
                <a:pathLst>
                  <a:path w="60" h="16">
                    <a:moveTo>
                      <a:pt x="60" y="4"/>
                    </a:moveTo>
                    <a:lnTo>
                      <a:pt x="32" y="0"/>
                    </a:lnTo>
                    <a:lnTo>
                      <a:pt x="0" y="12"/>
                    </a:lnTo>
                    <a:lnTo>
                      <a:pt x="30" y="16"/>
                    </a:lnTo>
                    <a:lnTo>
                      <a:pt x="6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47" name="Freeform 7511"/>
              <p:cNvSpPr>
                <a:spLocks/>
              </p:cNvSpPr>
              <p:nvPr/>
            </p:nvSpPr>
            <p:spPr bwMode="auto">
              <a:xfrm>
                <a:off x="4336" y="1456"/>
                <a:ext cx="62" cy="20"/>
              </a:xfrm>
              <a:custGeom>
                <a:avLst/>
                <a:gdLst/>
                <a:ahLst/>
                <a:cxnLst>
                  <a:cxn ang="0">
                    <a:pos x="62" y="4"/>
                  </a:cxn>
                  <a:cxn ang="0">
                    <a:pos x="32" y="0"/>
                  </a:cxn>
                  <a:cxn ang="0">
                    <a:pos x="0" y="16"/>
                  </a:cxn>
                  <a:cxn ang="0">
                    <a:pos x="28" y="20"/>
                  </a:cxn>
                  <a:cxn ang="0">
                    <a:pos x="62" y="4"/>
                  </a:cxn>
                </a:cxnLst>
                <a:rect l="0" t="0" r="r" b="b"/>
                <a:pathLst>
                  <a:path w="62" h="20">
                    <a:moveTo>
                      <a:pt x="62" y="4"/>
                    </a:moveTo>
                    <a:lnTo>
                      <a:pt x="32" y="0"/>
                    </a:lnTo>
                    <a:lnTo>
                      <a:pt x="0" y="16"/>
                    </a:lnTo>
                    <a:lnTo>
                      <a:pt x="28" y="20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00585E"/>
              </a:solidFill>
              <a:ln w="0">
                <a:solidFill>
                  <a:srgbClr val="00585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48" name="Freeform 7512"/>
              <p:cNvSpPr>
                <a:spLocks/>
              </p:cNvSpPr>
              <p:nvPr/>
            </p:nvSpPr>
            <p:spPr bwMode="auto">
              <a:xfrm>
                <a:off x="4336" y="1456"/>
                <a:ext cx="62" cy="20"/>
              </a:xfrm>
              <a:custGeom>
                <a:avLst/>
                <a:gdLst/>
                <a:ahLst/>
                <a:cxnLst>
                  <a:cxn ang="0">
                    <a:pos x="62" y="4"/>
                  </a:cxn>
                  <a:cxn ang="0">
                    <a:pos x="32" y="0"/>
                  </a:cxn>
                  <a:cxn ang="0">
                    <a:pos x="0" y="16"/>
                  </a:cxn>
                  <a:cxn ang="0">
                    <a:pos x="28" y="20"/>
                  </a:cxn>
                  <a:cxn ang="0">
                    <a:pos x="62" y="4"/>
                  </a:cxn>
                </a:cxnLst>
                <a:rect l="0" t="0" r="r" b="b"/>
                <a:pathLst>
                  <a:path w="62" h="20">
                    <a:moveTo>
                      <a:pt x="62" y="4"/>
                    </a:moveTo>
                    <a:lnTo>
                      <a:pt x="32" y="0"/>
                    </a:lnTo>
                    <a:lnTo>
                      <a:pt x="0" y="16"/>
                    </a:lnTo>
                    <a:lnTo>
                      <a:pt x="28" y="20"/>
                    </a:lnTo>
                    <a:lnTo>
                      <a:pt x="6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49" name="Freeform 7513"/>
              <p:cNvSpPr>
                <a:spLocks/>
              </p:cNvSpPr>
              <p:nvPr/>
            </p:nvSpPr>
            <p:spPr bwMode="auto">
              <a:xfrm>
                <a:off x="4304" y="1472"/>
                <a:ext cx="60" cy="22"/>
              </a:xfrm>
              <a:custGeom>
                <a:avLst/>
                <a:gdLst/>
                <a:ahLst/>
                <a:cxnLst>
                  <a:cxn ang="0">
                    <a:pos x="60" y="4"/>
                  </a:cxn>
                  <a:cxn ang="0">
                    <a:pos x="32" y="0"/>
                  </a:cxn>
                  <a:cxn ang="0">
                    <a:pos x="0" y="16"/>
                  </a:cxn>
                  <a:cxn ang="0">
                    <a:pos x="28" y="22"/>
                  </a:cxn>
                  <a:cxn ang="0">
                    <a:pos x="60" y="4"/>
                  </a:cxn>
                </a:cxnLst>
                <a:rect l="0" t="0" r="r" b="b"/>
                <a:pathLst>
                  <a:path w="60" h="22">
                    <a:moveTo>
                      <a:pt x="60" y="4"/>
                    </a:moveTo>
                    <a:lnTo>
                      <a:pt x="32" y="0"/>
                    </a:lnTo>
                    <a:lnTo>
                      <a:pt x="0" y="16"/>
                    </a:lnTo>
                    <a:lnTo>
                      <a:pt x="28" y="22"/>
                    </a:lnTo>
                    <a:lnTo>
                      <a:pt x="60" y="4"/>
                    </a:lnTo>
                    <a:close/>
                  </a:path>
                </a:pathLst>
              </a:custGeom>
              <a:solidFill>
                <a:srgbClr val="005A69"/>
              </a:solidFill>
              <a:ln w="0">
                <a:solidFill>
                  <a:srgbClr val="005A6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50" name="Freeform 7514"/>
              <p:cNvSpPr>
                <a:spLocks/>
              </p:cNvSpPr>
              <p:nvPr/>
            </p:nvSpPr>
            <p:spPr bwMode="auto">
              <a:xfrm>
                <a:off x="4304" y="1472"/>
                <a:ext cx="60" cy="22"/>
              </a:xfrm>
              <a:custGeom>
                <a:avLst/>
                <a:gdLst/>
                <a:ahLst/>
                <a:cxnLst>
                  <a:cxn ang="0">
                    <a:pos x="60" y="4"/>
                  </a:cxn>
                  <a:cxn ang="0">
                    <a:pos x="32" y="0"/>
                  </a:cxn>
                  <a:cxn ang="0">
                    <a:pos x="0" y="16"/>
                  </a:cxn>
                  <a:cxn ang="0">
                    <a:pos x="28" y="22"/>
                  </a:cxn>
                  <a:cxn ang="0">
                    <a:pos x="60" y="4"/>
                  </a:cxn>
                </a:cxnLst>
                <a:rect l="0" t="0" r="r" b="b"/>
                <a:pathLst>
                  <a:path w="60" h="22">
                    <a:moveTo>
                      <a:pt x="60" y="4"/>
                    </a:moveTo>
                    <a:lnTo>
                      <a:pt x="32" y="0"/>
                    </a:lnTo>
                    <a:lnTo>
                      <a:pt x="0" y="16"/>
                    </a:lnTo>
                    <a:lnTo>
                      <a:pt x="28" y="22"/>
                    </a:lnTo>
                    <a:lnTo>
                      <a:pt x="6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51" name="Freeform 7515"/>
              <p:cNvSpPr>
                <a:spLocks/>
              </p:cNvSpPr>
              <p:nvPr/>
            </p:nvSpPr>
            <p:spPr bwMode="auto">
              <a:xfrm>
                <a:off x="4270" y="1488"/>
                <a:ext cx="62" cy="24"/>
              </a:xfrm>
              <a:custGeom>
                <a:avLst/>
                <a:gdLst/>
                <a:ahLst/>
                <a:cxnLst>
                  <a:cxn ang="0">
                    <a:pos x="62" y="6"/>
                  </a:cxn>
                  <a:cxn ang="0">
                    <a:pos x="34" y="0"/>
                  </a:cxn>
                  <a:cxn ang="0">
                    <a:pos x="0" y="18"/>
                  </a:cxn>
                  <a:cxn ang="0">
                    <a:pos x="28" y="24"/>
                  </a:cxn>
                  <a:cxn ang="0">
                    <a:pos x="62" y="6"/>
                  </a:cxn>
                </a:cxnLst>
                <a:rect l="0" t="0" r="r" b="b"/>
                <a:pathLst>
                  <a:path w="62" h="24">
                    <a:moveTo>
                      <a:pt x="62" y="6"/>
                    </a:moveTo>
                    <a:lnTo>
                      <a:pt x="34" y="0"/>
                    </a:lnTo>
                    <a:lnTo>
                      <a:pt x="0" y="18"/>
                    </a:lnTo>
                    <a:lnTo>
                      <a:pt x="28" y="24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005E70"/>
              </a:solidFill>
              <a:ln w="0">
                <a:solidFill>
                  <a:srgbClr val="005E7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52" name="Freeform 7516"/>
              <p:cNvSpPr>
                <a:spLocks/>
              </p:cNvSpPr>
              <p:nvPr/>
            </p:nvSpPr>
            <p:spPr bwMode="auto">
              <a:xfrm>
                <a:off x="4270" y="1488"/>
                <a:ext cx="62" cy="24"/>
              </a:xfrm>
              <a:custGeom>
                <a:avLst/>
                <a:gdLst/>
                <a:ahLst/>
                <a:cxnLst>
                  <a:cxn ang="0">
                    <a:pos x="62" y="6"/>
                  </a:cxn>
                  <a:cxn ang="0">
                    <a:pos x="34" y="0"/>
                  </a:cxn>
                  <a:cxn ang="0">
                    <a:pos x="0" y="18"/>
                  </a:cxn>
                  <a:cxn ang="0">
                    <a:pos x="28" y="24"/>
                  </a:cxn>
                  <a:cxn ang="0">
                    <a:pos x="62" y="6"/>
                  </a:cxn>
                </a:cxnLst>
                <a:rect l="0" t="0" r="r" b="b"/>
                <a:pathLst>
                  <a:path w="62" h="24">
                    <a:moveTo>
                      <a:pt x="62" y="6"/>
                    </a:moveTo>
                    <a:lnTo>
                      <a:pt x="34" y="0"/>
                    </a:lnTo>
                    <a:lnTo>
                      <a:pt x="0" y="18"/>
                    </a:lnTo>
                    <a:lnTo>
                      <a:pt x="28" y="24"/>
                    </a:lnTo>
                    <a:lnTo>
                      <a:pt x="62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53" name="Freeform 7517"/>
              <p:cNvSpPr>
                <a:spLocks/>
              </p:cNvSpPr>
              <p:nvPr/>
            </p:nvSpPr>
            <p:spPr bwMode="auto">
              <a:xfrm>
                <a:off x="4236" y="1506"/>
                <a:ext cx="62" cy="26"/>
              </a:xfrm>
              <a:custGeom>
                <a:avLst/>
                <a:gdLst/>
                <a:ahLst/>
                <a:cxnLst>
                  <a:cxn ang="0">
                    <a:pos x="62" y="6"/>
                  </a:cxn>
                  <a:cxn ang="0">
                    <a:pos x="34" y="0"/>
                  </a:cxn>
                  <a:cxn ang="0">
                    <a:pos x="0" y="18"/>
                  </a:cxn>
                  <a:cxn ang="0">
                    <a:pos x="28" y="26"/>
                  </a:cxn>
                  <a:cxn ang="0">
                    <a:pos x="62" y="6"/>
                  </a:cxn>
                </a:cxnLst>
                <a:rect l="0" t="0" r="r" b="b"/>
                <a:pathLst>
                  <a:path w="62" h="26">
                    <a:moveTo>
                      <a:pt x="62" y="6"/>
                    </a:moveTo>
                    <a:lnTo>
                      <a:pt x="34" y="0"/>
                    </a:lnTo>
                    <a:lnTo>
                      <a:pt x="0" y="18"/>
                    </a:lnTo>
                    <a:lnTo>
                      <a:pt x="28" y="26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006371"/>
              </a:solidFill>
              <a:ln w="0">
                <a:solidFill>
                  <a:srgbClr val="00637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54" name="Freeform 7518"/>
              <p:cNvSpPr>
                <a:spLocks/>
              </p:cNvSpPr>
              <p:nvPr/>
            </p:nvSpPr>
            <p:spPr bwMode="auto">
              <a:xfrm>
                <a:off x="4236" y="1506"/>
                <a:ext cx="62" cy="26"/>
              </a:xfrm>
              <a:custGeom>
                <a:avLst/>
                <a:gdLst/>
                <a:ahLst/>
                <a:cxnLst>
                  <a:cxn ang="0">
                    <a:pos x="62" y="6"/>
                  </a:cxn>
                  <a:cxn ang="0">
                    <a:pos x="34" y="0"/>
                  </a:cxn>
                  <a:cxn ang="0">
                    <a:pos x="0" y="18"/>
                  </a:cxn>
                  <a:cxn ang="0">
                    <a:pos x="28" y="26"/>
                  </a:cxn>
                  <a:cxn ang="0">
                    <a:pos x="62" y="6"/>
                  </a:cxn>
                </a:cxnLst>
                <a:rect l="0" t="0" r="r" b="b"/>
                <a:pathLst>
                  <a:path w="62" h="26">
                    <a:moveTo>
                      <a:pt x="62" y="6"/>
                    </a:moveTo>
                    <a:lnTo>
                      <a:pt x="34" y="0"/>
                    </a:lnTo>
                    <a:lnTo>
                      <a:pt x="0" y="18"/>
                    </a:lnTo>
                    <a:lnTo>
                      <a:pt x="28" y="26"/>
                    </a:lnTo>
                    <a:lnTo>
                      <a:pt x="62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55" name="Freeform 7519"/>
              <p:cNvSpPr>
                <a:spLocks/>
              </p:cNvSpPr>
              <p:nvPr/>
            </p:nvSpPr>
            <p:spPr bwMode="auto">
              <a:xfrm>
                <a:off x="4202" y="1524"/>
                <a:ext cx="62" cy="26"/>
              </a:xfrm>
              <a:custGeom>
                <a:avLst/>
                <a:gdLst/>
                <a:ahLst/>
                <a:cxnLst>
                  <a:cxn ang="0">
                    <a:pos x="62" y="8"/>
                  </a:cxn>
                  <a:cxn ang="0">
                    <a:pos x="34" y="0"/>
                  </a:cxn>
                  <a:cxn ang="0">
                    <a:pos x="0" y="16"/>
                  </a:cxn>
                  <a:cxn ang="0">
                    <a:pos x="28" y="26"/>
                  </a:cxn>
                  <a:cxn ang="0">
                    <a:pos x="62" y="8"/>
                  </a:cxn>
                </a:cxnLst>
                <a:rect l="0" t="0" r="r" b="b"/>
                <a:pathLst>
                  <a:path w="62" h="26">
                    <a:moveTo>
                      <a:pt x="62" y="8"/>
                    </a:moveTo>
                    <a:lnTo>
                      <a:pt x="34" y="0"/>
                    </a:lnTo>
                    <a:lnTo>
                      <a:pt x="0" y="16"/>
                    </a:lnTo>
                    <a:lnTo>
                      <a:pt x="28" y="26"/>
                    </a:lnTo>
                    <a:lnTo>
                      <a:pt x="62" y="8"/>
                    </a:lnTo>
                    <a:close/>
                  </a:path>
                </a:pathLst>
              </a:custGeom>
              <a:solidFill>
                <a:srgbClr val="006A6D"/>
              </a:solidFill>
              <a:ln w="0">
                <a:solidFill>
                  <a:srgbClr val="006A6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56" name="Freeform 7520"/>
              <p:cNvSpPr>
                <a:spLocks/>
              </p:cNvSpPr>
              <p:nvPr/>
            </p:nvSpPr>
            <p:spPr bwMode="auto">
              <a:xfrm>
                <a:off x="4202" y="1524"/>
                <a:ext cx="62" cy="26"/>
              </a:xfrm>
              <a:custGeom>
                <a:avLst/>
                <a:gdLst/>
                <a:ahLst/>
                <a:cxnLst>
                  <a:cxn ang="0">
                    <a:pos x="62" y="8"/>
                  </a:cxn>
                  <a:cxn ang="0">
                    <a:pos x="34" y="0"/>
                  </a:cxn>
                  <a:cxn ang="0">
                    <a:pos x="0" y="16"/>
                  </a:cxn>
                  <a:cxn ang="0">
                    <a:pos x="28" y="26"/>
                  </a:cxn>
                  <a:cxn ang="0">
                    <a:pos x="62" y="8"/>
                  </a:cxn>
                </a:cxnLst>
                <a:rect l="0" t="0" r="r" b="b"/>
                <a:pathLst>
                  <a:path w="62" h="26">
                    <a:moveTo>
                      <a:pt x="62" y="8"/>
                    </a:moveTo>
                    <a:lnTo>
                      <a:pt x="34" y="0"/>
                    </a:lnTo>
                    <a:lnTo>
                      <a:pt x="0" y="16"/>
                    </a:lnTo>
                    <a:lnTo>
                      <a:pt x="28" y="26"/>
                    </a:lnTo>
                    <a:lnTo>
                      <a:pt x="62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57" name="Freeform 7521"/>
              <p:cNvSpPr>
                <a:spLocks/>
              </p:cNvSpPr>
              <p:nvPr/>
            </p:nvSpPr>
            <p:spPr bwMode="auto">
              <a:xfrm>
                <a:off x="4166" y="1540"/>
                <a:ext cx="64" cy="26"/>
              </a:xfrm>
              <a:custGeom>
                <a:avLst/>
                <a:gdLst/>
                <a:ahLst/>
                <a:cxnLst>
                  <a:cxn ang="0">
                    <a:pos x="64" y="10"/>
                  </a:cxn>
                  <a:cxn ang="0">
                    <a:pos x="36" y="0"/>
                  </a:cxn>
                  <a:cxn ang="0">
                    <a:pos x="0" y="16"/>
                  </a:cxn>
                  <a:cxn ang="0">
                    <a:pos x="30" y="26"/>
                  </a:cxn>
                  <a:cxn ang="0">
                    <a:pos x="64" y="10"/>
                  </a:cxn>
                </a:cxnLst>
                <a:rect l="0" t="0" r="r" b="b"/>
                <a:pathLst>
                  <a:path w="64" h="26">
                    <a:moveTo>
                      <a:pt x="64" y="10"/>
                    </a:moveTo>
                    <a:lnTo>
                      <a:pt x="36" y="0"/>
                    </a:lnTo>
                    <a:lnTo>
                      <a:pt x="0" y="16"/>
                    </a:lnTo>
                    <a:lnTo>
                      <a:pt x="30" y="26"/>
                    </a:lnTo>
                    <a:lnTo>
                      <a:pt x="64" y="10"/>
                    </a:lnTo>
                    <a:close/>
                  </a:path>
                </a:pathLst>
              </a:custGeom>
              <a:solidFill>
                <a:srgbClr val="00745F"/>
              </a:solidFill>
              <a:ln w="0">
                <a:solidFill>
                  <a:srgbClr val="00745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58" name="Freeform 7522"/>
              <p:cNvSpPr>
                <a:spLocks/>
              </p:cNvSpPr>
              <p:nvPr/>
            </p:nvSpPr>
            <p:spPr bwMode="auto">
              <a:xfrm>
                <a:off x="4166" y="1540"/>
                <a:ext cx="64" cy="26"/>
              </a:xfrm>
              <a:custGeom>
                <a:avLst/>
                <a:gdLst/>
                <a:ahLst/>
                <a:cxnLst>
                  <a:cxn ang="0">
                    <a:pos x="64" y="10"/>
                  </a:cxn>
                  <a:cxn ang="0">
                    <a:pos x="36" y="0"/>
                  </a:cxn>
                  <a:cxn ang="0">
                    <a:pos x="0" y="16"/>
                  </a:cxn>
                  <a:cxn ang="0">
                    <a:pos x="30" y="26"/>
                  </a:cxn>
                  <a:cxn ang="0">
                    <a:pos x="64" y="10"/>
                  </a:cxn>
                </a:cxnLst>
                <a:rect l="0" t="0" r="r" b="b"/>
                <a:pathLst>
                  <a:path w="64" h="26">
                    <a:moveTo>
                      <a:pt x="64" y="10"/>
                    </a:moveTo>
                    <a:lnTo>
                      <a:pt x="36" y="0"/>
                    </a:lnTo>
                    <a:lnTo>
                      <a:pt x="0" y="16"/>
                    </a:lnTo>
                    <a:lnTo>
                      <a:pt x="30" y="26"/>
                    </a:lnTo>
                    <a:lnTo>
                      <a:pt x="64" y="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59" name="Freeform 7523"/>
              <p:cNvSpPr>
                <a:spLocks/>
              </p:cNvSpPr>
              <p:nvPr/>
            </p:nvSpPr>
            <p:spPr bwMode="auto">
              <a:xfrm>
                <a:off x="4130" y="1556"/>
                <a:ext cx="66" cy="22"/>
              </a:xfrm>
              <a:custGeom>
                <a:avLst/>
                <a:gdLst/>
                <a:ahLst/>
                <a:cxnLst>
                  <a:cxn ang="0">
                    <a:pos x="66" y="10"/>
                  </a:cxn>
                  <a:cxn ang="0">
                    <a:pos x="36" y="0"/>
                  </a:cxn>
                  <a:cxn ang="0">
                    <a:pos x="0" y="10"/>
                  </a:cxn>
                  <a:cxn ang="0">
                    <a:pos x="28" y="22"/>
                  </a:cxn>
                  <a:cxn ang="0">
                    <a:pos x="66" y="10"/>
                  </a:cxn>
                </a:cxnLst>
                <a:rect l="0" t="0" r="r" b="b"/>
                <a:pathLst>
                  <a:path w="66" h="22">
                    <a:moveTo>
                      <a:pt x="66" y="10"/>
                    </a:moveTo>
                    <a:lnTo>
                      <a:pt x="36" y="0"/>
                    </a:lnTo>
                    <a:lnTo>
                      <a:pt x="0" y="10"/>
                    </a:lnTo>
                    <a:lnTo>
                      <a:pt x="28" y="22"/>
                    </a:lnTo>
                    <a:lnTo>
                      <a:pt x="66" y="10"/>
                    </a:lnTo>
                    <a:close/>
                  </a:path>
                </a:pathLst>
              </a:custGeom>
              <a:solidFill>
                <a:srgbClr val="008046"/>
              </a:solidFill>
              <a:ln w="0">
                <a:solidFill>
                  <a:srgbClr val="00804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60" name="Freeform 7524"/>
              <p:cNvSpPr>
                <a:spLocks/>
              </p:cNvSpPr>
              <p:nvPr/>
            </p:nvSpPr>
            <p:spPr bwMode="auto">
              <a:xfrm>
                <a:off x="4130" y="1556"/>
                <a:ext cx="66" cy="22"/>
              </a:xfrm>
              <a:custGeom>
                <a:avLst/>
                <a:gdLst/>
                <a:ahLst/>
                <a:cxnLst>
                  <a:cxn ang="0">
                    <a:pos x="66" y="10"/>
                  </a:cxn>
                  <a:cxn ang="0">
                    <a:pos x="36" y="0"/>
                  </a:cxn>
                  <a:cxn ang="0">
                    <a:pos x="0" y="10"/>
                  </a:cxn>
                  <a:cxn ang="0">
                    <a:pos x="28" y="22"/>
                  </a:cxn>
                  <a:cxn ang="0">
                    <a:pos x="66" y="10"/>
                  </a:cxn>
                </a:cxnLst>
                <a:rect l="0" t="0" r="r" b="b"/>
                <a:pathLst>
                  <a:path w="66" h="22">
                    <a:moveTo>
                      <a:pt x="66" y="10"/>
                    </a:moveTo>
                    <a:lnTo>
                      <a:pt x="36" y="0"/>
                    </a:lnTo>
                    <a:lnTo>
                      <a:pt x="0" y="10"/>
                    </a:lnTo>
                    <a:lnTo>
                      <a:pt x="28" y="22"/>
                    </a:lnTo>
                    <a:lnTo>
                      <a:pt x="66" y="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61" name="Freeform 7525"/>
              <p:cNvSpPr>
                <a:spLocks/>
              </p:cNvSpPr>
              <p:nvPr/>
            </p:nvSpPr>
            <p:spPr bwMode="auto">
              <a:xfrm>
                <a:off x="4092" y="1566"/>
                <a:ext cx="66" cy="16"/>
              </a:xfrm>
              <a:custGeom>
                <a:avLst/>
                <a:gdLst/>
                <a:ahLst/>
                <a:cxnLst>
                  <a:cxn ang="0">
                    <a:pos x="66" y="12"/>
                  </a:cxn>
                  <a:cxn ang="0">
                    <a:pos x="38" y="0"/>
                  </a:cxn>
                  <a:cxn ang="0">
                    <a:pos x="0" y="4"/>
                  </a:cxn>
                  <a:cxn ang="0">
                    <a:pos x="30" y="16"/>
                  </a:cxn>
                  <a:cxn ang="0">
                    <a:pos x="66" y="12"/>
                  </a:cxn>
                </a:cxnLst>
                <a:rect l="0" t="0" r="r" b="b"/>
                <a:pathLst>
                  <a:path w="66" h="16">
                    <a:moveTo>
                      <a:pt x="66" y="12"/>
                    </a:moveTo>
                    <a:lnTo>
                      <a:pt x="38" y="0"/>
                    </a:lnTo>
                    <a:lnTo>
                      <a:pt x="0" y="4"/>
                    </a:lnTo>
                    <a:lnTo>
                      <a:pt x="30" y="16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8A19"/>
              </a:solidFill>
              <a:ln w="0">
                <a:solidFill>
                  <a:srgbClr val="008A1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62" name="Freeform 7526"/>
              <p:cNvSpPr>
                <a:spLocks/>
              </p:cNvSpPr>
              <p:nvPr/>
            </p:nvSpPr>
            <p:spPr bwMode="auto">
              <a:xfrm>
                <a:off x="4092" y="1566"/>
                <a:ext cx="66" cy="16"/>
              </a:xfrm>
              <a:custGeom>
                <a:avLst/>
                <a:gdLst/>
                <a:ahLst/>
                <a:cxnLst>
                  <a:cxn ang="0">
                    <a:pos x="66" y="12"/>
                  </a:cxn>
                  <a:cxn ang="0">
                    <a:pos x="38" y="0"/>
                  </a:cxn>
                  <a:cxn ang="0">
                    <a:pos x="0" y="4"/>
                  </a:cxn>
                  <a:cxn ang="0">
                    <a:pos x="30" y="16"/>
                  </a:cxn>
                  <a:cxn ang="0">
                    <a:pos x="66" y="12"/>
                  </a:cxn>
                </a:cxnLst>
                <a:rect l="0" t="0" r="r" b="b"/>
                <a:pathLst>
                  <a:path w="66" h="16">
                    <a:moveTo>
                      <a:pt x="66" y="12"/>
                    </a:moveTo>
                    <a:lnTo>
                      <a:pt x="38" y="0"/>
                    </a:lnTo>
                    <a:lnTo>
                      <a:pt x="0" y="4"/>
                    </a:lnTo>
                    <a:lnTo>
                      <a:pt x="30" y="16"/>
                    </a:lnTo>
                    <a:lnTo>
                      <a:pt x="66" y="1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63" name="Freeform 7527"/>
              <p:cNvSpPr>
                <a:spLocks/>
              </p:cNvSpPr>
              <p:nvPr/>
            </p:nvSpPr>
            <p:spPr bwMode="auto">
              <a:xfrm>
                <a:off x="4054" y="1568"/>
                <a:ext cx="68" cy="14"/>
              </a:xfrm>
              <a:custGeom>
                <a:avLst/>
                <a:gdLst/>
                <a:ahLst/>
                <a:cxnLst>
                  <a:cxn ang="0">
                    <a:pos x="68" y="14"/>
                  </a:cxn>
                  <a:cxn ang="0">
                    <a:pos x="38" y="2"/>
                  </a:cxn>
                  <a:cxn ang="0">
                    <a:pos x="0" y="0"/>
                  </a:cxn>
                  <a:cxn ang="0">
                    <a:pos x="30" y="12"/>
                  </a:cxn>
                  <a:cxn ang="0">
                    <a:pos x="68" y="14"/>
                  </a:cxn>
                </a:cxnLst>
                <a:rect l="0" t="0" r="r" b="b"/>
                <a:pathLst>
                  <a:path w="68" h="14">
                    <a:moveTo>
                      <a:pt x="68" y="14"/>
                    </a:moveTo>
                    <a:lnTo>
                      <a:pt x="38" y="2"/>
                    </a:lnTo>
                    <a:lnTo>
                      <a:pt x="0" y="0"/>
                    </a:lnTo>
                    <a:lnTo>
                      <a:pt x="30" y="12"/>
                    </a:lnTo>
                    <a:lnTo>
                      <a:pt x="68" y="14"/>
                    </a:lnTo>
                    <a:close/>
                  </a:path>
                </a:pathLst>
              </a:custGeom>
              <a:solidFill>
                <a:srgbClr val="008C00"/>
              </a:solidFill>
              <a:ln w="0">
                <a:solidFill>
                  <a:srgbClr val="008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64" name="Freeform 7528"/>
              <p:cNvSpPr>
                <a:spLocks/>
              </p:cNvSpPr>
              <p:nvPr/>
            </p:nvSpPr>
            <p:spPr bwMode="auto">
              <a:xfrm>
                <a:off x="4054" y="1568"/>
                <a:ext cx="68" cy="14"/>
              </a:xfrm>
              <a:custGeom>
                <a:avLst/>
                <a:gdLst/>
                <a:ahLst/>
                <a:cxnLst>
                  <a:cxn ang="0">
                    <a:pos x="68" y="14"/>
                  </a:cxn>
                  <a:cxn ang="0">
                    <a:pos x="38" y="2"/>
                  </a:cxn>
                  <a:cxn ang="0">
                    <a:pos x="0" y="0"/>
                  </a:cxn>
                  <a:cxn ang="0">
                    <a:pos x="30" y="12"/>
                  </a:cxn>
                  <a:cxn ang="0">
                    <a:pos x="68" y="14"/>
                  </a:cxn>
                </a:cxnLst>
                <a:rect l="0" t="0" r="r" b="b"/>
                <a:pathLst>
                  <a:path w="68" h="14">
                    <a:moveTo>
                      <a:pt x="68" y="14"/>
                    </a:moveTo>
                    <a:lnTo>
                      <a:pt x="38" y="2"/>
                    </a:lnTo>
                    <a:lnTo>
                      <a:pt x="0" y="0"/>
                    </a:lnTo>
                    <a:lnTo>
                      <a:pt x="30" y="12"/>
                    </a:lnTo>
                    <a:lnTo>
                      <a:pt x="68" y="1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65" name="Freeform 7529"/>
              <p:cNvSpPr>
                <a:spLocks/>
              </p:cNvSpPr>
              <p:nvPr/>
            </p:nvSpPr>
            <p:spPr bwMode="auto">
              <a:xfrm>
                <a:off x="4016" y="1562"/>
                <a:ext cx="68" cy="18"/>
              </a:xfrm>
              <a:custGeom>
                <a:avLst/>
                <a:gdLst/>
                <a:ahLst/>
                <a:cxnLst>
                  <a:cxn ang="0">
                    <a:pos x="68" y="18"/>
                  </a:cxn>
                  <a:cxn ang="0">
                    <a:pos x="38" y="6"/>
                  </a:cxn>
                  <a:cxn ang="0">
                    <a:pos x="0" y="0"/>
                  </a:cxn>
                  <a:cxn ang="0">
                    <a:pos x="28" y="10"/>
                  </a:cxn>
                  <a:cxn ang="0">
                    <a:pos x="68" y="18"/>
                  </a:cxn>
                </a:cxnLst>
                <a:rect l="0" t="0" r="r" b="b"/>
                <a:pathLst>
                  <a:path w="68" h="18">
                    <a:moveTo>
                      <a:pt x="68" y="18"/>
                    </a:moveTo>
                    <a:lnTo>
                      <a:pt x="38" y="6"/>
                    </a:lnTo>
                    <a:lnTo>
                      <a:pt x="0" y="0"/>
                    </a:lnTo>
                    <a:lnTo>
                      <a:pt x="28" y="10"/>
                    </a:lnTo>
                    <a:lnTo>
                      <a:pt x="68" y="18"/>
                    </a:lnTo>
                    <a:close/>
                  </a:path>
                </a:pathLst>
              </a:custGeom>
              <a:solidFill>
                <a:srgbClr val="008400"/>
              </a:solidFill>
              <a:ln w="0">
                <a:solidFill>
                  <a:srgbClr val="0084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66" name="Freeform 7530"/>
              <p:cNvSpPr>
                <a:spLocks/>
              </p:cNvSpPr>
              <p:nvPr/>
            </p:nvSpPr>
            <p:spPr bwMode="auto">
              <a:xfrm>
                <a:off x="4016" y="1562"/>
                <a:ext cx="68" cy="18"/>
              </a:xfrm>
              <a:custGeom>
                <a:avLst/>
                <a:gdLst/>
                <a:ahLst/>
                <a:cxnLst>
                  <a:cxn ang="0">
                    <a:pos x="68" y="18"/>
                  </a:cxn>
                  <a:cxn ang="0">
                    <a:pos x="38" y="6"/>
                  </a:cxn>
                  <a:cxn ang="0">
                    <a:pos x="0" y="0"/>
                  </a:cxn>
                  <a:cxn ang="0">
                    <a:pos x="28" y="10"/>
                  </a:cxn>
                  <a:cxn ang="0">
                    <a:pos x="68" y="18"/>
                  </a:cxn>
                </a:cxnLst>
                <a:rect l="0" t="0" r="r" b="b"/>
                <a:pathLst>
                  <a:path w="68" h="18">
                    <a:moveTo>
                      <a:pt x="68" y="18"/>
                    </a:moveTo>
                    <a:lnTo>
                      <a:pt x="38" y="6"/>
                    </a:lnTo>
                    <a:lnTo>
                      <a:pt x="0" y="0"/>
                    </a:lnTo>
                    <a:lnTo>
                      <a:pt x="28" y="10"/>
                    </a:lnTo>
                    <a:lnTo>
                      <a:pt x="68" y="1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67" name="Freeform 7531"/>
              <p:cNvSpPr>
                <a:spLocks/>
              </p:cNvSpPr>
              <p:nvPr/>
            </p:nvSpPr>
            <p:spPr bwMode="auto">
              <a:xfrm>
                <a:off x="3976" y="1560"/>
                <a:ext cx="68" cy="12"/>
              </a:xfrm>
              <a:custGeom>
                <a:avLst/>
                <a:gdLst/>
                <a:ahLst/>
                <a:cxnLst>
                  <a:cxn ang="0">
                    <a:pos x="68" y="12"/>
                  </a:cxn>
                  <a:cxn ang="0">
                    <a:pos x="40" y="2"/>
                  </a:cxn>
                  <a:cxn ang="0">
                    <a:pos x="0" y="0"/>
                  </a:cxn>
                  <a:cxn ang="0">
                    <a:pos x="28" y="8"/>
                  </a:cxn>
                  <a:cxn ang="0">
                    <a:pos x="68" y="12"/>
                  </a:cxn>
                </a:cxnLst>
                <a:rect l="0" t="0" r="r" b="b"/>
                <a:pathLst>
                  <a:path w="68" h="12">
                    <a:moveTo>
                      <a:pt x="68" y="12"/>
                    </a:moveTo>
                    <a:lnTo>
                      <a:pt x="40" y="2"/>
                    </a:lnTo>
                    <a:lnTo>
                      <a:pt x="0" y="0"/>
                    </a:lnTo>
                    <a:lnTo>
                      <a:pt x="28" y="8"/>
                    </a:lnTo>
                    <a:lnTo>
                      <a:pt x="68" y="12"/>
                    </a:lnTo>
                    <a:close/>
                  </a:path>
                </a:pathLst>
              </a:custGeom>
              <a:solidFill>
                <a:srgbClr val="007B00"/>
              </a:solidFill>
              <a:ln w="0">
                <a:solidFill>
                  <a:srgbClr val="007B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68" name="Freeform 7532"/>
              <p:cNvSpPr>
                <a:spLocks/>
              </p:cNvSpPr>
              <p:nvPr/>
            </p:nvSpPr>
            <p:spPr bwMode="auto">
              <a:xfrm>
                <a:off x="3976" y="1560"/>
                <a:ext cx="68" cy="12"/>
              </a:xfrm>
              <a:custGeom>
                <a:avLst/>
                <a:gdLst/>
                <a:ahLst/>
                <a:cxnLst>
                  <a:cxn ang="0">
                    <a:pos x="68" y="12"/>
                  </a:cxn>
                  <a:cxn ang="0">
                    <a:pos x="40" y="2"/>
                  </a:cxn>
                  <a:cxn ang="0">
                    <a:pos x="0" y="0"/>
                  </a:cxn>
                  <a:cxn ang="0">
                    <a:pos x="28" y="8"/>
                  </a:cxn>
                  <a:cxn ang="0">
                    <a:pos x="68" y="12"/>
                  </a:cxn>
                </a:cxnLst>
                <a:rect l="0" t="0" r="r" b="b"/>
                <a:pathLst>
                  <a:path w="68" h="12">
                    <a:moveTo>
                      <a:pt x="68" y="12"/>
                    </a:moveTo>
                    <a:lnTo>
                      <a:pt x="40" y="2"/>
                    </a:lnTo>
                    <a:lnTo>
                      <a:pt x="0" y="0"/>
                    </a:lnTo>
                    <a:lnTo>
                      <a:pt x="28" y="8"/>
                    </a:lnTo>
                    <a:lnTo>
                      <a:pt x="68" y="1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69" name="Freeform 7533"/>
              <p:cNvSpPr>
                <a:spLocks/>
              </p:cNvSpPr>
              <p:nvPr/>
            </p:nvSpPr>
            <p:spPr bwMode="auto">
              <a:xfrm>
                <a:off x="3936" y="1560"/>
                <a:ext cx="68" cy="14"/>
              </a:xfrm>
              <a:custGeom>
                <a:avLst/>
                <a:gdLst/>
                <a:ahLst/>
                <a:cxnLst>
                  <a:cxn ang="0">
                    <a:pos x="68" y="8"/>
                  </a:cxn>
                  <a:cxn ang="0">
                    <a:pos x="40" y="0"/>
                  </a:cxn>
                  <a:cxn ang="0">
                    <a:pos x="0" y="6"/>
                  </a:cxn>
                  <a:cxn ang="0">
                    <a:pos x="28" y="14"/>
                  </a:cxn>
                  <a:cxn ang="0">
                    <a:pos x="68" y="8"/>
                  </a:cxn>
                </a:cxnLst>
                <a:rect l="0" t="0" r="r" b="b"/>
                <a:pathLst>
                  <a:path w="68" h="14">
                    <a:moveTo>
                      <a:pt x="68" y="8"/>
                    </a:moveTo>
                    <a:lnTo>
                      <a:pt x="40" y="0"/>
                    </a:lnTo>
                    <a:lnTo>
                      <a:pt x="0" y="6"/>
                    </a:lnTo>
                    <a:lnTo>
                      <a:pt x="28" y="14"/>
                    </a:lnTo>
                    <a:lnTo>
                      <a:pt x="68" y="8"/>
                    </a:lnTo>
                    <a:close/>
                  </a:path>
                </a:pathLst>
              </a:custGeom>
              <a:solidFill>
                <a:srgbClr val="00711A"/>
              </a:solidFill>
              <a:ln w="0">
                <a:solidFill>
                  <a:srgbClr val="00711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70" name="Freeform 7534"/>
              <p:cNvSpPr>
                <a:spLocks/>
              </p:cNvSpPr>
              <p:nvPr/>
            </p:nvSpPr>
            <p:spPr bwMode="auto">
              <a:xfrm>
                <a:off x="3936" y="1560"/>
                <a:ext cx="68" cy="14"/>
              </a:xfrm>
              <a:custGeom>
                <a:avLst/>
                <a:gdLst/>
                <a:ahLst/>
                <a:cxnLst>
                  <a:cxn ang="0">
                    <a:pos x="68" y="8"/>
                  </a:cxn>
                  <a:cxn ang="0">
                    <a:pos x="40" y="0"/>
                  </a:cxn>
                  <a:cxn ang="0">
                    <a:pos x="0" y="6"/>
                  </a:cxn>
                  <a:cxn ang="0">
                    <a:pos x="28" y="14"/>
                  </a:cxn>
                  <a:cxn ang="0">
                    <a:pos x="68" y="8"/>
                  </a:cxn>
                </a:cxnLst>
                <a:rect l="0" t="0" r="r" b="b"/>
                <a:pathLst>
                  <a:path w="68" h="14">
                    <a:moveTo>
                      <a:pt x="68" y="8"/>
                    </a:moveTo>
                    <a:lnTo>
                      <a:pt x="40" y="0"/>
                    </a:lnTo>
                    <a:lnTo>
                      <a:pt x="0" y="6"/>
                    </a:lnTo>
                    <a:lnTo>
                      <a:pt x="28" y="14"/>
                    </a:lnTo>
                    <a:lnTo>
                      <a:pt x="68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71" name="Freeform 7535"/>
              <p:cNvSpPr>
                <a:spLocks/>
              </p:cNvSpPr>
              <p:nvPr/>
            </p:nvSpPr>
            <p:spPr bwMode="auto">
              <a:xfrm>
                <a:off x="4952" y="1358"/>
                <a:ext cx="50" cy="10"/>
              </a:xfrm>
              <a:custGeom>
                <a:avLst/>
                <a:gdLst/>
                <a:ahLst/>
                <a:cxnLst>
                  <a:cxn ang="0">
                    <a:pos x="50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28" y="10"/>
                  </a:cxn>
                  <a:cxn ang="0">
                    <a:pos x="50" y="6"/>
                  </a:cxn>
                </a:cxnLst>
                <a:rect l="0" t="0" r="r" b="b"/>
                <a:pathLst>
                  <a:path w="50" h="10">
                    <a:moveTo>
                      <a:pt x="50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28" y="10"/>
                    </a:lnTo>
                    <a:lnTo>
                      <a:pt x="50" y="6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72" name="Freeform 7536"/>
              <p:cNvSpPr>
                <a:spLocks/>
              </p:cNvSpPr>
              <p:nvPr/>
            </p:nvSpPr>
            <p:spPr bwMode="auto">
              <a:xfrm>
                <a:off x="4952" y="1358"/>
                <a:ext cx="50" cy="10"/>
              </a:xfrm>
              <a:custGeom>
                <a:avLst/>
                <a:gdLst/>
                <a:ahLst/>
                <a:cxnLst>
                  <a:cxn ang="0">
                    <a:pos x="50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28" y="10"/>
                  </a:cxn>
                  <a:cxn ang="0">
                    <a:pos x="50" y="6"/>
                  </a:cxn>
                </a:cxnLst>
                <a:rect l="0" t="0" r="r" b="b"/>
                <a:pathLst>
                  <a:path w="50" h="10">
                    <a:moveTo>
                      <a:pt x="50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28" y="10"/>
                    </a:lnTo>
                    <a:lnTo>
                      <a:pt x="50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73" name="Freeform 7537"/>
              <p:cNvSpPr>
                <a:spLocks/>
              </p:cNvSpPr>
              <p:nvPr/>
            </p:nvSpPr>
            <p:spPr bwMode="auto">
              <a:xfrm>
                <a:off x="4930" y="1364"/>
                <a:ext cx="50" cy="10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8" y="10"/>
                  </a:cxn>
                  <a:cxn ang="0">
                    <a:pos x="50" y="4"/>
                  </a:cxn>
                </a:cxnLst>
                <a:rect l="0" t="0" r="r" b="b"/>
                <a:pathLst>
                  <a:path w="50" h="10">
                    <a:moveTo>
                      <a:pt x="50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8" y="10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74" name="Freeform 7538"/>
              <p:cNvSpPr>
                <a:spLocks/>
              </p:cNvSpPr>
              <p:nvPr/>
            </p:nvSpPr>
            <p:spPr bwMode="auto">
              <a:xfrm>
                <a:off x="4930" y="1364"/>
                <a:ext cx="50" cy="10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8" y="10"/>
                  </a:cxn>
                  <a:cxn ang="0">
                    <a:pos x="50" y="4"/>
                  </a:cxn>
                </a:cxnLst>
                <a:rect l="0" t="0" r="r" b="b"/>
                <a:pathLst>
                  <a:path w="50" h="10">
                    <a:moveTo>
                      <a:pt x="50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8" y="10"/>
                    </a:lnTo>
                    <a:lnTo>
                      <a:pt x="5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75" name="Freeform 7539"/>
              <p:cNvSpPr>
                <a:spLocks/>
              </p:cNvSpPr>
              <p:nvPr/>
            </p:nvSpPr>
            <p:spPr bwMode="auto">
              <a:xfrm>
                <a:off x="4906" y="1368"/>
                <a:ext cx="52" cy="10"/>
              </a:xfrm>
              <a:custGeom>
                <a:avLst/>
                <a:gdLst/>
                <a:ahLst/>
                <a:cxnLst>
                  <a:cxn ang="0">
                    <a:pos x="52" y="6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30" y="10"/>
                  </a:cxn>
                  <a:cxn ang="0">
                    <a:pos x="52" y="6"/>
                  </a:cxn>
                </a:cxnLst>
                <a:rect l="0" t="0" r="r" b="b"/>
                <a:pathLst>
                  <a:path w="52" h="10">
                    <a:moveTo>
                      <a:pt x="52" y="6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30" y="10"/>
                    </a:lnTo>
                    <a:lnTo>
                      <a:pt x="52" y="6"/>
                    </a:lnTo>
                    <a:close/>
                  </a:path>
                </a:pathLst>
              </a:custGeom>
              <a:solidFill>
                <a:srgbClr val="006E27"/>
              </a:solidFill>
              <a:ln w="0">
                <a:solidFill>
                  <a:srgbClr val="006E2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76" name="Freeform 7540"/>
              <p:cNvSpPr>
                <a:spLocks/>
              </p:cNvSpPr>
              <p:nvPr/>
            </p:nvSpPr>
            <p:spPr bwMode="auto">
              <a:xfrm>
                <a:off x="4906" y="1368"/>
                <a:ext cx="52" cy="10"/>
              </a:xfrm>
              <a:custGeom>
                <a:avLst/>
                <a:gdLst/>
                <a:ahLst/>
                <a:cxnLst>
                  <a:cxn ang="0">
                    <a:pos x="52" y="6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30" y="10"/>
                  </a:cxn>
                  <a:cxn ang="0">
                    <a:pos x="52" y="6"/>
                  </a:cxn>
                </a:cxnLst>
                <a:rect l="0" t="0" r="r" b="b"/>
                <a:pathLst>
                  <a:path w="52" h="10">
                    <a:moveTo>
                      <a:pt x="52" y="6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30" y="10"/>
                    </a:lnTo>
                    <a:lnTo>
                      <a:pt x="52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77" name="Freeform 7541"/>
              <p:cNvSpPr>
                <a:spLocks/>
              </p:cNvSpPr>
              <p:nvPr/>
            </p:nvSpPr>
            <p:spPr bwMode="auto">
              <a:xfrm>
                <a:off x="4884" y="1372"/>
                <a:ext cx="52" cy="10"/>
              </a:xfrm>
              <a:custGeom>
                <a:avLst/>
                <a:gdLst/>
                <a:ahLst/>
                <a:cxnLst>
                  <a:cxn ang="0">
                    <a:pos x="52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30" y="10"/>
                  </a:cxn>
                  <a:cxn ang="0">
                    <a:pos x="52" y="6"/>
                  </a:cxn>
                </a:cxnLst>
                <a:rect l="0" t="0" r="r" b="b"/>
                <a:pathLst>
                  <a:path w="52" h="10">
                    <a:moveTo>
                      <a:pt x="52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30" y="10"/>
                    </a:lnTo>
                    <a:lnTo>
                      <a:pt x="52" y="6"/>
                    </a:lnTo>
                    <a:close/>
                  </a:path>
                </a:pathLst>
              </a:custGeom>
              <a:solidFill>
                <a:srgbClr val="006D25"/>
              </a:solidFill>
              <a:ln w="0">
                <a:solidFill>
                  <a:srgbClr val="006D2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78" name="Freeform 7542"/>
              <p:cNvSpPr>
                <a:spLocks/>
              </p:cNvSpPr>
              <p:nvPr/>
            </p:nvSpPr>
            <p:spPr bwMode="auto">
              <a:xfrm>
                <a:off x="4884" y="1372"/>
                <a:ext cx="52" cy="10"/>
              </a:xfrm>
              <a:custGeom>
                <a:avLst/>
                <a:gdLst/>
                <a:ahLst/>
                <a:cxnLst>
                  <a:cxn ang="0">
                    <a:pos x="52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30" y="10"/>
                  </a:cxn>
                  <a:cxn ang="0">
                    <a:pos x="52" y="6"/>
                  </a:cxn>
                </a:cxnLst>
                <a:rect l="0" t="0" r="r" b="b"/>
                <a:pathLst>
                  <a:path w="52" h="10">
                    <a:moveTo>
                      <a:pt x="52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30" y="10"/>
                    </a:lnTo>
                    <a:lnTo>
                      <a:pt x="52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79" name="Freeform 7543"/>
              <p:cNvSpPr>
                <a:spLocks/>
              </p:cNvSpPr>
              <p:nvPr/>
            </p:nvSpPr>
            <p:spPr bwMode="auto">
              <a:xfrm>
                <a:off x="4862" y="1378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D22"/>
              </a:solidFill>
              <a:ln w="0">
                <a:solidFill>
                  <a:srgbClr val="006D2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80" name="Freeform 7544"/>
              <p:cNvSpPr>
                <a:spLocks/>
              </p:cNvSpPr>
              <p:nvPr/>
            </p:nvSpPr>
            <p:spPr bwMode="auto">
              <a:xfrm>
                <a:off x="4862" y="1378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81" name="Freeform 7545"/>
              <p:cNvSpPr>
                <a:spLocks/>
              </p:cNvSpPr>
              <p:nvPr/>
            </p:nvSpPr>
            <p:spPr bwMode="auto">
              <a:xfrm>
                <a:off x="4838" y="1382"/>
                <a:ext cx="52" cy="10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8" y="10"/>
                  </a:cxn>
                  <a:cxn ang="0">
                    <a:pos x="52" y="4"/>
                  </a:cxn>
                </a:cxnLst>
                <a:rect l="0" t="0" r="r" b="b"/>
                <a:pathLst>
                  <a:path w="52" h="10">
                    <a:moveTo>
                      <a:pt x="52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8" y="10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D1D"/>
              </a:solidFill>
              <a:ln w="0">
                <a:solidFill>
                  <a:srgbClr val="006D1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82" name="Freeform 7546"/>
              <p:cNvSpPr>
                <a:spLocks/>
              </p:cNvSpPr>
              <p:nvPr/>
            </p:nvSpPr>
            <p:spPr bwMode="auto">
              <a:xfrm>
                <a:off x="4838" y="1382"/>
                <a:ext cx="52" cy="10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8" y="10"/>
                  </a:cxn>
                  <a:cxn ang="0">
                    <a:pos x="52" y="4"/>
                  </a:cxn>
                </a:cxnLst>
                <a:rect l="0" t="0" r="r" b="b"/>
                <a:pathLst>
                  <a:path w="52" h="10">
                    <a:moveTo>
                      <a:pt x="52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8" y="10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83" name="Freeform 7547"/>
              <p:cNvSpPr>
                <a:spLocks/>
              </p:cNvSpPr>
              <p:nvPr/>
            </p:nvSpPr>
            <p:spPr bwMode="auto">
              <a:xfrm>
                <a:off x="4814" y="1386"/>
                <a:ext cx="52" cy="8"/>
              </a:xfrm>
              <a:custGeom>
                <a:avLst/>
                <a:gdLst/>
                <a:ahLst/>
                <a:cxnLst>
                  <a:cxn ang="0">
                    <a:pos x="52" y="6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30" y="8"/>
                  </a:cxn>
                  <a:cxn ang="0">
                    <a:pos x="52" y="6"/>
                  </a:cxn>
                </a:cxnLst>
                <a:rect l="0" t="0" r="r" b="b"/>
                <a:pathLst>
                  <a:path w="52" h="8">
                    <a:moveTo>
                      <a:pt x="52" y="6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30" y="8"/>
                    </a:lnTo>
                    <a:lnTo>
                      <a:pt x="52" y="6"/>
                    </a:lnTo>
                    <a:close/>
                  </a:path>
                </a:pathLst>
              </a:custGeom>
              <a:solidFill>
                <a:srgbClr val="006C17"/>
              </a:solidFill>
              <a:ln w="0">
                <a:solidFill>
                  <a:srgbClr val="006C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84" name="Freeform 7548"/>
              <p:cNvSpPr>
                <a:spLocks/>
              </p:cNvSpPr>
              <p:nvPr/>
            </p:nvSpPr>
            <p:spPr bwMode="auto">
              <a:xfrm>
                <a:off x="4814" y="1386"/>
                <a:ext cx="52" cy="8"/>
              </a:xfrm>
              <a:custGeom>
                <a:avLst/>
                <a:gdLst/>
                <a:ahLst/>
                <a:cxnLst>
                  <a:cxn ang="0">
                    <a:pos x="52" y="6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30" y="8"/>
                  </a:cxn>
                  <a:cxn ang="0">
                    <a:pos x="52" y="6"/>
                  </a:cxn>
                </a:cxnLst>
                <a:rect l="0" t="0" r="r" b="b"/>
                <a:pathLst>
                  <a:path w="52" h="8">
                    <a:moveTo>
                      <a:pt x="52" y="6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30" y="8"/>
                    </a:lnTo>
                    <a:lnTo>
                      <a:pt x="52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85" name="Freeform 7549"/>
              <p:cNvSpPr>
                <a:spLocks/>
              </p:cNvSpPr>
              <p:nvPr/>
            </p:nvSpPr>
            <p:spPr bwMode="auto">
              <a:xfrm>
                <a:off x="4790" y="1390"/>
                <a:ext cx="54" cy="8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4" y="4"/>
                  </a:cxn>
                </a:cxnLst>
                <a:rect l="0" t="0" r="r" b="b"/>
                <a:pathLst>
                  <a:path w="54" h="8">
                    <a:moveTo>
                      <a:pt x="54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A11"/>
              </a:solidFill>
              <a:ln w="0">
                <a:solidFill>
                  <a:srgbClr val="006A1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86" name="Freeform 7550"/>
              <p:cNvSpPr>
                <a:spLocks/>
              </p:cNvSpPr>
              <p:nvPr/>
            </p:nvSpPr>
            <p:spPr bwMode="auto">
              <a:xfrm>
                <a:off x="4790" y="1390"/>
                <a:ext cx="54" cy="8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28" y="8"/>
                  </a:cxn>
                  <a:cxn ang="0">
                    <a:pos x="54" y="4"/>
                  </a:cxn>
                </a:cxnLst>
                <a:rect l="0" t="0" r="r" b="b"/>
                <a:pathLst>
                  <a:path w="54" h="8">
                    <a:moveTo>
                      <a:pt x="54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28" y="8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87" name="Freeform 7551"/>
              <p:cNvSpPr>
                <a:spLocks/>
              </p:cNvSpPr>
              <p:nvPr/>
            </p:nvSpPr>
            <p:spPr bwMode="auto">
              <a:xfrm>
                <a:off x="4764" y="1394"/>
                <a:ext cx="54" cy="6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30" y="6"/>
                  </a:cxn>
                  <a:cxn ang="0">
                    <a:pos x="54" y="4"/>
                  </a:cxn>
                </a:cxnLst>
                <a:rect l="0" t="0" r="r" b="b"/>
                <a:pathLst>
                  <a:path w="54" h="6">
                    <a:moveTo>
                      <a:pt x="54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30" y="6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90A"/>
              </a:solidFill>
              <a:ln w="0">
                <a:solidFill>
                  <a:srgbClr val="00690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88" name="Freeform 7552"/>
              <p:cNvSpPr>
                <a:spLocks/>
              </p:cNvSpPr>
              <p:nvPr/>
            </p:nvSpPr>
            <p:spPr bwMode="auto">
              <a:xfrm>
                <a:off x="4764" y="1394"/>
                <a:ext cx="54" cy="6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30" y="6"/>
                  </a:cxn>
                  <a:cxn ang="0">
                    <a:pos x="54" y="4"/>
                  </a:cxn>
                </a:cxnLst>
                <a:rect l="0" t="0" r="r" b="b"/>
                <a:pathLst>
                  <a:path w="54" h="6">
                    <a:moveTo>
                      <a:pt x="54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30" y="6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89" name="Freeform 7553"/>
              <p:cNvSpPr>
                <a:spLocks/>
              </p:cNvSpPr>
              <p:nvPr/>
            </p:nvSpPr>
            <p:spPr bwMode="auto">
              <a:xfrm>
                <a:off x="4740" y="1396"/>
                <a:ext cx="54" cy="6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28" y="6"/>
                  </a:cxn>
                  <a:cxn ang="0">
                    <a:pos x="54" y="4"/>
                  </a:cxn>
                </a:cxnLst>
                <a:rect l="0" t="0" r="r" b="b"/>
                <a:pathLst>
                  <a:path w="54" h="6">
                    <a:moveTo>
                      <a:pt x="54" y="4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28" y="6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604"/>
              </a:solidFill>
              <a:ln w="0">
                <a:solidFill>
                  <a:srgbClr val="00660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90" name="Freeform 7554"/>
              <p:cNvSpPr>
                <a:spLocks/>
              </p:cNvSpPr>
              <p:nvPr/>
            </p:nvSpPr>
            <p:spPr bwMode="auto">
              <a:xfrm>
                <a:off x="4740" y="1396"/>
                <a:ext cx="54" cy="6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28" y="6"/>
                  </a:cxn>
                  <a:cxn ang="0">
                    <a:pos x="54" y="4"/>
                  </a:cxn>
                </a:cxnLst>
                <a:rect l="0" t="0" r="r" b="b"/>
                <a:pathLst>
                  <a:path w="54" h="6">
                    <a:moveTo>
                      <a:pt x="54" y="4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28" y="6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91" name="Freeform 7555"/>
              <p:cNvSpPr>
                <a:spLocks/>
              </p:cNvSpPr>
              <p:nvPr/>
            </p:nvSpPr>
            <p:spPr bwMode="auto">
              <a:xfrm>
                <a:off x="4714" y="1398"/>
                <a:ext cx="54" cy="6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30" y="6"/>
                  </a:cxn>
                  <a:cxn ang="0">
                    <a:pos x="54" y="4"/>
                  </a:cxn>
                </a:cxnLst>
                <a:rect l="0" t="0" r="r" b="b"/>
                <a:pathLst>
                  <a:path w="54" h="6">
                    <a:moveTo>
                      <a:pt x="54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30" y="6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400"/>
              </a:solidFill>
              <a:ln w="0">
                <a:solidFill>
                  <a:srgbClr val="0064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92" name="Freeform 7556"/>
              <p:cNvSpPr>
                <a:spLocks/>
              </p:cNvSpPr>
              <p:nvPr/>
            </p:nvSpPr>
            <p:spPr bwMode="auto">
              <a:xfrm>
                <a:off x="4714" y="1398"/>
                <a:ext cx="54" cy="6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30" y="6"/>
                  </a:cxn>
                  <a:cxn ang="0">
                    <a:pos x="54" y="4"/>
                  </a:cxn>
                </a:cxnLst>
                <a:rect l="0" t="0" r="r" b="b"/>
                <a:pathLst>
                  <a:path w="54" h="6">
                    <a:moveTo>
                      <a:pt x="54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30" y="6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93" name="Freeform 7557"/>
              <p:cNvSpPr>
                <a:spLocks/>
              </p:cNvSpPr>
              <p:nvPr/>
            </p:nvSpPr>
            <p:spPr bwMode="auto">
              <a:xfrm>
                <a:off x="4688" y="1400"/>
                <a:ext cx="56" cy="6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30" y="6"/>
                  </a:cxn>
                  <a:cxn ang="0">
                    <a:pos x="56" y="4"/>
                  </a:cxn>
                </a:cxnLst>
                <a:rect l="0" t="0" r="r" b="b"/>
                <a:pathLst>
                  <a:path w="56" h="6">
                    <a:moveTo>
                      <a:pt x="56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30" y="6"/>
                    </a:lnTo>
                    <a:lnTo>
                      <a:pt x="56" y="4"/>
                    </a:lnTo>
                    <a:close/>
                  </a:path>
                </a:pathLst>
              </a:custGeom>
              <a:solidFill>
                <a:srgbClr val="006100"/>
              </a:solidFill>
              <a:ln w="0">
                <a:solidFill>
                  <a:srgbClr val="0061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94" name="Freeform 7558"/>
              <p:cNvSpPr>
                <a:spLocks/>
              </p:cNvSpPr>
              <p:nvPr/>
            </p:nvSpPr>
            <p:spPr bwMode="auto">
              <a:xfrm>
                <a:off x="4688" y="1400"/>
                <a:ext cx="56" cy="6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30" y="6"/>
                  </a:cxn>
                  <a:cxn ang="0">
                    <a:pos x="56" y="4"/>
                  </a:cxn>
                </a:cxnLst>
                <a:rect l="0" t="0" r="r" b="b"/>
                <a:pathLst>
                  <a:path w="56" h="6">
                    <a:moveTo>
                      <a:pt x="56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30" y="6"/>
                    </a:lnTo>
                    <a:lnTo>
                      <a:pt x="5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95" name="Freeform 7559"/>
              <p:cNvSpPr>
                <a:spLocks/>
              </p:cNvSpPr>
              <p:nvPr/>
            </p:nvSpPr>
            <p:spPr bwMode="auto">
              <a:xfrm>
                <a:off x="4660" y="1402"/>
                <a:ext cx="58" cy="6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28" y="0"/>
                  </a:cxn>
                  <a:cxn ang="0">
                    <a:pos x="0" y="2"/>
                  </a:cxn>
                  <a:cxn ang="0">
                    <a:pos x="30" y="6"/>
                  </a:cxn>
                  <a:cxn ang="0">
                    <a:pos x="58" y="4"/>
                  </a:cxn>
                </a:cxnLst>
                <a:rect l="0" t="0" r="r" b="b"/>
                <a:pathLst>
                  <a:path w="58" h="6">
                    <a:moveTo>
                      <a:pt x="58" y="4"/>
                    </a:moveTo>
                    <a:lnTo>
                      <a:pt x="28" y="0"/>
                    </a:lnTo>
                    <a:lnTo>
                      <a:pt x="0" y="2"/>
                    </a:lnTo>
                    <a:lnTo>
                      <a:pt x="30" y="6"/>
                    </a:lnTo>
                    <a:lnTo>
                      <a:pt x="58" y="4"/>
                    </a:lnTo>
                    <a:close/>
                  </a:path>
                </a:pathLst>
              </a:custGeom>
              <a:solidFill>
                <a:srgbClr val="005F00"/>
              </a:solidFill>
              <a:ln w="0">
                <a:solidFill>
                  <a:srgbClr val="005F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96" name="Freeform 7560"/>
              <p:cNvSpPr>
                <a:spLocks/>
              </p:cNvSpPr>
              <p:nvPr/>
            </p:nvSpPr>
            <p:spPr bwMode="auto">
              <a:xfrm>
                <a:off x="4660" y="1402"/>
                <a:ext cx="58" cy="6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28" y="0"/>
                  </a:cxn>
                  <a:cxn ang="0">
                    <a:pos x="0" y="2"/>
                  </a:cxn>
                  <a:cxn ang="0">
                    <a:pos x="30" y="6"/>
                  </a:cxn>
                  <a:cxn ang="0">
                    <a:pos x="58" y="4"/>
                  </a:cxn>
                </a:cxnLst>
                <a:rect l="0" t="0" r="r" b="b"/>
                <a:pathLst>
                  <a:path w="58" h="6">
                    <a:moveTo>
                      <a:pt x="58" y="4"/>
                    </a:moveTo>
                    <a:lnTo>
                      <a:pt x="28" y="0"/>
                    </a:lnTo>
                    <a:lnTo>
                      <a:pt x="0" y="2"/>
                    </a:lnTo>
                    <a:lnTo>
                      <a:pt x="30" y="6"/>
                    </a:lnTo>
                    <a:lnTo>
                      <a:pt x="5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97" name="Freeform 7561"/>
              <p:cNvSpPr>
                <a:spLocks/>
              </p:cNvSpPr>
              <p:nvPr/>
            </p:nvSpPr>
            <p:spPr bwMode="auto">
              <a:xfrm>
                <a:off x="4634" y="1404"/>
                <a:ext cx="56" cy="6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30" y="6"/>
                  </a:cxn>
                  <a:cxn ang="0">
                    <a:pos x="56" y="4"/>
                  </a:cxn>
                </a:cxnLst>
                <a:rect l="0" t="0" r="r" b="b"/>
                <a:pathLst>
                  <a:path w="56" h="6">
                    <a:moveTo>
                      <a:pt x="56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30" y="6"/>
                    </a:lnTo>
                    <a:lnTo>
                      <a:pt x="56" y="4"/>
                    </a:lnTo>
                    <a:close/>
                  </a:path>
                </a:pathLst>
              </a:custGeom>
              <a:solidFill>
                <a:srgbClr val="005C00"/>
              </a:solidFill>
              <a:ln w="0">
                <a:solidFill>
                  <a:srgbClr val="005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98" name="Freeform 7562"/>
              <p:cNvSpPr>
                <a:spLocks/>
              </p:cNvSpPr>
              <p:nvPr/>
            </p:nvSpPr>
            <p:spPr bwMode="auto">
              <a:xfrm>
                <a:off x="4634" y="1404"/>
                <a:ext cx="56" cy="6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30" y="6"/>
                  </a:cxn>
                  <a:cxn ang="0">
                    <a:pos x="56" y="4"/>
                  </a:cxn>
                </a:cxnLst>
                <a:rect l="0" t="0" r="r" b="b"/>
                <a:pathLst>
                  <a:path w="56" h="6">
                    <a:moveTo>
                      <a:pt x="56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30" y="6"/>
                    </a:lnTo>
                    <a:lnTo>
                      <a:pt x="5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499" name="Freeform 7563"/>
              <p:cNvSpPr>
                <a:spLocks/>
              </p:cNvSpPr>
              <p:nvPr/>
            </p:nvSpPr>
            <p:spPr bwMode="auto">
              <a:xfrm>
                <a:off x="4606" y="1406"/>
                <a:ext cx="58" cy="6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28" y="0"/>
                  </a:cxn>
                  <a:cxn ang="0">
                    <a:pos x="0" y="2"/>
                  </a:cxn>
                  <a:cxn ang="0">
                    <a:pos x="30" y="6"/>
                  </a:cxn>
                  <a:cxn ang="0">
                    <a:pos x="58" y="4"/>
                  </a:cxn>
                </a:cxnLst>
                <a:rect l="0" t="0" r="r" b="b"/>
                <a:pathLst>
                  <a:path w="58" h="6">
                    <a:moveTo>
                      <a:pt x="58" y="4"/>
                    </a:moveTo>
                    <a:lnTo>
                      <a:pt x="28" y="0"/>
                    </a:lnTo>
                    <a:lnTo>
                      <a:pt x="0" y="2"/>
                    </a:lnTo>
                    <a:lnTo>
                      <a:pt x="30" y="6"/>
                    </a:lnTo>
                    <a:lnTo>
                      <a:pt x="58" y="4"/>
                    </a:lnTo>
                    <a:close/>
                  </a:path>
                </a:pathLst>
              </a:custGeom>
              <a:solidFill>
                <a:srgbClr val="005A00"/>
              </a:solidFill>
              <a:ln w="0">
                <a:solidFill>
                  <a:srgbClr val="005A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00" name="Freeform 7564"/>
              <p:cNvSpPr>
                <a:spLocks/>
              </p:cNvSpPr>
              <p:nvPr/>
            </p:nvSpPr>
            <p:spPr bwMode="auto">
              <a:xfrm>
                <a:off x="4606" y="1406"/>
                <a:ext cx="58" cy="6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28" y="0"/>
                  </a:cxn>
                  <a:cxn ang="0">
                    <a:pos x="0" y="2"/>
                  </a:cxn>
                  <a:cxn ang="0">
                    <a:pos x="30" y="6"/>
                  </a:cxn>
                  <a:cxn ang="0">
                    <a:pos x="58" y="4"/>
                  </a:cxn>
                </a:cxnLst>
                <a:rect l="0" t="0" r="r" b="b"/>
                <a:pathLst>
                  <a:path w="58" h="6">
                    <a:moveTo>
                      <a:pt x="58" y="4"/>
                    </a:moveTo>
                    <a:lnTo>
                      <a:pt x="28" y="0"/>
                    </a:lnTo>
                    <a:lnTo>
                      <a:pt x="0" y="2"/>
                    </a:lnTo>
                    <a:lnTo>
                      <a:pt x="30" y="6"/>
                    </a:lnTo>
                    <a:lnTo>
                      <a:pt x="5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01" name="Freeform 7565"/>
              <p:cNvSpPr>
                <a:spLocks/>
              </p:cNvSpPr>
              <p:nvPr/>
            </p:nvSpPr>
            <p:spPr bwMode="auto">
              <a:xfrm>
                <a:off x="4578" y="1408"/>
                <a:ext cx="58" cy="6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30" y="6"/>
                  </a:cxn>
                  <a:cxn ang="0">
                    <a:pos x="58" y="4"/>
                  </a:cxn>
                </a:cxnLst>
                <a:rect l="0" t="0" r="r" b="b"/>
                <a:pathLst>
                  <a:path w="58" h="6">
                    <a:moveTo>
                      <a:pt x="58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30" y="6"/>
                    </a:lnTo>
                    <a:lnTo>
                      <a:pt x="58" y="4"/>
                    </a:lnTo>
                    <a:close/>
                  </a:path>
                </a:pathLst>
              </a:custGeom>
              <a:solidFill>
                <a:srgbClr val="005701"/>
              </a:solidFill>
              <a:ln w="0">
                <a:solidFill>
                  <a:srgbClr val="00570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02" name="Freeform 7566"/>
              <p:cNvSpPr>
                <a:spLocks/>
              </p:cNvSpPr>
              <p:nvPr/>
            </p:nvSpPr>
            <p:spPr bwMode="auto">
              <a:xfrm>
                <a:off x="4578" y="1408"/>
                <a:ext cx="58" cy="6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30" y="6"/>
                  </a:cxn>
                  <a:cxn ang="0">
                    <a:pos x="58" y="4"/>
                  </a:cxn>
                </a:cxnLst>
                <a:rect l="0" t="0" r="r" b="b"/>
                <a:pathLst>
                  <a:path w="58" h="6">
                    <a:moveTo>
                      <a:pt x="58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30" y="6"/>
                    </a:lnTo>
                    <a:lnTo>
                      <a:pt x="5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03" name="Freeform 7567"/>
              <p:cNvSpPr>
                <a:spLocks/>
              </p:cNvSpPr>
              <p:nvPr/>
            </p:nvSpPr>
            <p:spPr bwMode="auto">
              <a:xfrm>
                <a:off x="4550" y="1412"/>
                <a:ext cx="58" cy="6"/>
              </a:xfrm>
              <a:custGeom>
                <a:avLst/>
                <a:gdLst/>
                <a:ahLst/>
                <a:cxnLst>
                  <a:cxn ang="0">
                    <a:pos x="58" y="2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30" y="6"/>
                  </a:cxn>
                  <a:cxn ang="0">
                    <a:pos x="58" y="2"/>
                  </a:cxn>
                </a:cxnLst>
                <a:rect l="0" t="0" r="r" b="b"/>
                <a:pathLst>
                  <a:path w="58" h="6">
                    <a:moveTo>
                      <a:pt x="58" y="2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30" y="6"/>
                    </a:lnTo>
                    <a:lnTo>
                      <a:pt x="58" y="2"/>
                    </a:lnTo>
                    <a:close/>
                  </a:path>
                </a:pathLst>
              </a:custGeom>
              <a:solidFill>
                <a:srgbClr val="00560A"/>
              </a:solidFill>
              <a:ln w="0">
                <a:solidFill>
                  <a:srgbClr val="00560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04" name="Freeform 7568"/>
              <p:cNvSpPr>
                <a:spLocks/>
              </p:cNvSpPr>
              <p:nvPr/>
            </p:nvSpPr>
            <p:spPr bwMode="auto">
              <a:xfrm>
                <a:off x="4550" y="1412"/>
                <a:ext cx="58" cy="6"/>
              </a:xfrm>
              <a:custGeom>
                <a:avLst/>
                <a:gdLst/>
                <a:ahLst/>
                <a:cxnLst>
                  <a:cxn ang="0">
                    <a:pos x="58" y="2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30" y="6"/>
                  </a:cxn>
                  <a:cxn ang="0">
                    <a:pos x="58" y="2"/>
                  </a:cxn>
                </a:cxnLst>
                <a:rect l="0" t="0" r="r" b="b"/>
                <a:pathLst>
                  <a:path w="58" h="6">
                    <a:moveTo>
                      <a:pt x="58" y="2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30" y="6"/>
                    </a:lnTo>
                    <a:lnTo>
                      <a:pt x="58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05" name="Freeform 7569"/>
              <p:cNvSpPr>
                <a:spLocks/>
              </p:cNvSpPr>
              <p:nvPr/>
            </p:nvSpPr>
            <p:spPr bwMode="auto">
              <a:xfrm>
                <a:off x="4520" y="1416"/>
                <a:ext cx="60" cy="8"/>
              </a:xfrm>
              <a:custGeom>
                <a:avLst/>
                <a:gdLst/>
                <a:ahLst/>
                <a:cxnLst>
                  <a:cxn ang="0">
                    <a:pos x="60" y="2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30" y="8"/>
                  </a:cxn>
                  <a:cxn ang="0">
                    <a:pos x="60" y="2"/>
                  </a:cxn>
                </a:cxnLst>
                <a:rect l="0" t="0" r="r" b="b"/>
                <a:pathLst>
                  <a:path w="60" h="8">
                    <a:moveTo>
                      <a:pt x="60" y="2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30" y="8"/>
                    </a:lnTo>
                    <a:lnTo>
                      <a:pt x="60" y="2"/>
                    </a:lnTo>
                    <a:close/>
                  </a:path>
                </a:pathLst>
              </a:custGeom>
              <a:solidFill>
                <a:srgbClr val="005515"/>
              </a:solidFill>
              <a:ln w="0">
                <a:solidFill>
                  <a:srgbClr val="00551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06" name="Freeform 7570"/>
              <p:cNvSpPr>
                <a:spLocks/>
              </p:cNvSpPr>
              <p:nvPr/>
            </p:nvSpPr>
            <p:spPr bwMode="auto">
              <a:xfrm>
                <a:off x="4520" y="1416"/>
                <a:ext cx="60" cy="8"/>
              </a:xfrm>
              <a:custGeom>
                <a:avLst/>
                <a:gdLst/>
                <a:ahLst/>
                <a:cxnLst>
                  <a:cxn ang="0">
                    <a:pos x="60" y="2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30" y="8"/>
                  </a:cxn>
                  <a:cxn ang="0">
                    <a:pos x="60" y="2"/>
                  </a:cxn>
                </a:cxnLst>
                <a:rect l="0" t="0" r="r" b="b"/>
                <a:pathLst>
                  <a:path w="60" h="8">
                    <a:moveTo>
                      <a:pt x="60" y="2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30" y="8"/>
                    </a:lnTo>
                    <a:lnTo>
                      <a:pt x="60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07" name="Freeform 7571"/>
              <p:cNvSpPr>
                <a:spLocks/>
              </p:cNvSpPr>
              <p:nvPr/>
            </p:nvSpPr>
            <p:spPr bwMode="auto">
              <a:xfrm>
                <a:off x="4490" y="1422"/>
                <a:ext cx="60" cy="8"/>
              </a:xfrm>
              <a:custGeom>
                <a:avLst/>
                <a:gdLst/>
                <a:ahLst/>
                <a:cxnLst>
                  <a:cxn ang="0">
                    <a:pos x="60" y="2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30" y="8"/>
                  </a:cxn>
                  <a:cxn ang="0">
                    <a:pos x="60" y="2"/>
                  </a:cxn>
                </a:cxnLst>
                <a:rect l="0" t="0" r="r" b="b"/>
                <a:pathLst>
                  <a:path w="60" h="8">
                    <a:moveTo>
                      <a:pt x="60" y="2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30" y="8"/>
                    </a:lnTo>
                    <a:lnTo>
                      <a:pt x="60" y="2"/>
                    </a:lnTo>
                    <a:close/>
                  </a:path>
                </a:pathLst>
              </a:custGeom>
              <a:solidFill>
                <a:srgbClr val="005423"/>
              </a:solidFill>
              <a:ln w="0">
                <a:solidFill>
                  <a:srgbClr val="00542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08" name="Freeform 7572"/>
              <p:cNvSpPr>
                <a:spLocks/>
              </p:cNvSpPr>
              <p:nvPr/>
            </p:nvSpPr>
            <p:spPr bwMode="auto">
              <a:xfrm>
                <a:off x="4490" y="1422"/>
                <a:ext cx="60" cy="8"/>
              </a:xfrm>
              <a:custGeom>
                <a:avLst/>
                <a:gdLst/>
                <a:ahLst/>
                <a:cxnLst>
                  <a:cxn ang="0">
                    <a:pos x="60" y="2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30" y="8"/>
                  </a:cxn>
                  <a:cxn ang="0">
                    <a:pos x="60" y="2"/>
                  </a:cxn>
                </a:cxnLst>
                <a:rect l="0" t="0" r="r" b="b"/>
                <a:pathLst>
                  <a:path w="60" h="8">
                    <a:moveTo>
                      <a:pt x="60" y="2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30" y="8"/>
                    </a:lnTo>
                    <a:lnTo>
                      <a:pt x="60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09" name="Freeform 7573"/>
              <p:cNvSpPr>
                <a:spLocks/>
              </p:cNvSpPr>
              <p:nvPr/>
            </p:nvSpPr>
            <p:spPr bwMode="auto">
              <a:xfrm>
                <a:off x="4460" y="1428"/>
                <a:ext cx="60" cy="12"/>
              </a:xfrm>
              <a:custGeom>
                <a:avLst/>
                <a:gdLst/>
                <a:ahLst/>
                <a:cxnLst>
                  <a:cxn ang="0">
                    <a:pos x="60" y="2"/>
                  </a:cxn>
                  <a:cxn ang="0">
                    <a:pos x="30" y="0"/>
                  </a:cxn>
                  <a:cxn ang="0">
                    <a:pos x="0" y="8"/>
                  </a:cxn>
                  <a:cxn ang="0">
                    <a:pos x="30" y="12"/>
                  </a:cxn>
                  <a:cxn ang="0">
                    <a:pos x="60" y="2"/>
                  </a:cxn>
                </a:cxnLst>
                <a:rect l="0" t="0" r="r" b="b"/>
                <a:pathLst>
                  <a:path w="60" h="12">
                    <a:moveTo>
                      <a:pt x="60" y="2"/>
                    </a:moveTo>
                    <a:lnTo>
                      <a:pt x="30" y="0"/>
                    </a:lnTo>
                    <a:lnTo>
                      <a:pt x="0" y="8"/>
                    </a:lnTo>
                    <a:lnTo>
                      <a:pt x="30" y="12"/>
                    </a:lnTo>
                    <a:lnTo>
                      <a:pt x="60" y="2"/>
                    </a:lnTo>
                    <a:close/>
                  </a:path>
                </a:pathLst>
              </a:custGeom>
              <a:solidFill>
                <a:srgbClr val="005333"/>
              </a:solidFill>
              <a:ln w="0">
                <a:solidFill>
                  <a:srgbClr val="005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10" name="Freeform 7574"/>
              <p:cNvSpPr>
                <a:spLocks/>
              </p:cNvSpPr>
              <p:nvPr/>
            </p:nvSpPr>
            <p:spPr bwMode="auto">
              <a:xfrm>
                <a:off x="4460" y="1428"/>
                <a:ext cx="60" cy="12"/>
              </a:xfrm>
              <a:custGeom>
                <a:avLst/>
                <a:gdLst/>
                <a:ahLst/>
                <a:cxnLst>
                  <a:cxn ang="0">
                    <a:pos x="60" y="2"/>
                  </a:cxn>
                  <a:cxn ang="0">
                    <a:pos x="30" y="0"/>
                  </a:cxn>
                  <a:cxn ang="0">
                    <a:pos x="0" y="8"/>
                  </a:cxn>
                  <a:cxn ang="0">
                    <a:pos x="30" y="12"/>
                  </a:cxn>
                  <a:cxn ang="0">
                    <a:pos x="60" y="2"/>
                  </a:cxn>
                </a:cxnLst>
                <a:rect l="0" t="0" r="r" b="b"/>
                <a:pathLst>
                  <a:path w="60" h="12">
                    <a:moveTo>
                      <a:pt x="60" y="2"/>
                    </a:moveTo>
                    <a:lnTo>
                      <a:pt x="30" y="0"/>
                    </a:lnTo>
                    <a:lnTo>
                      <a:pt x="0" y="8"/>
                    </a:lnTo>
                    <a:lnTo>
                      <a:pt x="30" y="12"/>
                    </a:lnTo>
                    <a:lnTo>
                      <a:pt x="60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11" name="Freeform 7575"/>
              <p:cNvSpPr>
                <a:spLocks/>
              </p:cNvSpPr>
              <p:nvPr/>
            </p:nvSpPr>
            <p:spPr bwMode="auto">
              <a:xfrm>
                <a:off x="4428" y="1436"/>
                <a:ext cx="62" cy="14"/>
              </a:xfrm>
              <a:custGeom>
                <a:avLst/>
                <a:gdLst/>
                <a:ahLst/>
                <a:cxnLst>
                  <a:cxn ang="0">
                    <a:pos x="62" y="4"/>
                  </a:cxn>
                  <a:cxn ang="0">
                    <a:pos x="32" y="0"/>
                  </a:cxn>
                  <a:cxn ang="0">
                    <a:pos x="0" y="12"/>
                  </a:cxn>
                  <a:cxn ang="0">
                    <a:pos x="30" y="14"/>
                  </a:cxn>
                  <a:cxn ang="0">
                    <a:pos x="62" y="4"/>
                  </a:cxn>
                </a:cxnLst>
                <a:rect l="0" t="0" r="r" b="b"/>
                <a:pathLst>
                  <a:path w="62" h="14">
                    <a:moveTo>
                      <a:pt x="62" y="4"/>
                    </a:moveTo>
                    <a:lnTo>
                      <a:pt x="32" y="0"/>
                    </a:lnTo>
                    <a:lnTo>
                      <a:pt x="0" y="12"/>
                    </a:lnTo>
                    <a:lnTo>
                      <a:pt x="30" y="14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005443"/>
              </a:solidFill>
              <a:ln w="0">
                <a:solidFill>
                  <a:srgbClr val="00544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12" name="Freeform 7576"/>
              <p:cNvSpPr>
                <a:spLocks/>
              </p:cNvSpPr>
              <p:nvPr/>
            </p:nvSpPr>
            <p:spPr bwMode="auto">
              <a:xfrm>
                <a:off x="4428" y="1436"/>
                <a:ext cx="62" cy="14"/>
              </a:xfrm>
              <a:custGeom>
                <a:avLst/>
                <a:gdLst/>
                <a:ahLst/>
                <a:cxnLst>
                  <a:cxn ang="0">
                    <a:pos x="62" y="4"/>
                  </a:cxn>
                  <a:cxn ang="0">
                    <a:pos x="32" y="0"/>
                  </a:cxn>
                  <a:cxn ang="0">
                    <a:pos x="0" y="12"/>
                  </a:cxn>
                  <a:cxn ang="0">
                    <a:pos x="30" y="14"/>
                  </a:cxn>
                  <a:cxn ang="0">
                    <a:pos x="62" y="4"/>
                  </a:cxn>
                </a:cxnLst>
                <a:rect l="0" t="0" r="r" b="b"/>
                <a:pathLst>
                  <a:path w="62" h="14">
                    <a:moveTo>
                      <a:pt x="62" y="4"/>
                    </a:moveTo>
                    <a:lnTo>
                      <a:pt x="32" y="0"/>
                    </a:lnTo>
                    <a:lnTo>
                      <a:pt x="0" y="12"/>
                    </a:lnTo>
                    <a:lnTo>
                      <a:pt x="30" y="14"/>
                    </a:lnTo>
                    <a:lnTo>
                      <a:pt x="6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13" name="Freeform 7577"/>
              <p:cNvSpPr>
                <a:spLocks/>
              </p:cNvSpPr>
              <p:nvPr/>
            </p:nvSpPr>
            <p:spPr bwMode="auto">
              <a:xfrm>
                <a:off x="4398" y="1448"/>
                <a:ext cx="60" cy="16"/>
              </a:xfrm>
              <a:custGeom>
                <a:avLst/>
                <a:gdLst/>
                <a:ahLst/>
                <a:cxnLst>
                  <a:cxn ang="0">
                    <a:pos x="60" y="2"/>
                  </a:cxn>
                  <a:cxn ang="0">
                    <a:pos x="30" y="0"/>
                  </a:cxn>
                  <a:cxn ang="0">
                    <a:pos x="0" y="12"/>
                  </a:cxn>
                  <a:cxn ang="0">
                    <a:pos x="28" y="16"/>
                  </a:cxn>
                  <a:cxn ang="0">
                    <a:pos x="60" y="2"/>
                  </a:cxn>
                </a:cxnLst>
                <a:rect l="0" t="0" r="r" b="b"/>
                <a:pathLst>
                  <a:path w="60" h="16">
                    <a:moveTo>
                      <a:pt x="60" y="2"/>
                    </a:moveTo>
                    <a:lnTo>
                      <a:pt x="30" y="0"/>
                    </a:lnTo>
                    <a:lnTo>
                      <a:pt x="0" y="12"/>
                    </a:lnTo>
                    <a:lnTo>
                      <a:pt x="28" y="16"/>
                    </a:lnTo>
                    <a:lnTo>
                      <a:pt x="60" y="2"/>
                    </a:lnTo>
                    <a:close/>
                  </a:path>
                </a:pathLst>
              </a:custGeom>
              <a:solidFill>
                <a:srgbClr val="005453"/>
              </a:solidFill>
              <a:ln w="0">
                <a:solidFill>
                  <a:srgbClr val="00545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14" name="Freeform 7578"/>
              <p:cNvSpPr>
                <a:spLocks/>
              </p:cNvSpPr>
              <p:nvPr/>
            </p:nvSpPr>
            <p:spPr bwMode="auto">
              <a:xfrm>
                <a:off x="4398" y="1448"/>
                <a:ext cx="60" cy="16"/>
              </a:xfrm>
              <a:custGeom>
                <a:avLst/>
                <a:gdLst/>
                <a:ahLst/>
                <a:cxnLst>
                  <a:cxn ang="0">
                    <a:pos x="60" y="2"/>
                  </a:cxn>
                  <a:cxn ang="0">
                    <a:pos x="30" y="0"/>
                  </a:cxn>
                  <a:cxn ang="0">
                    <a:pos x="0" y="12"/>
                  </a:cxn>
                  <a:cxn ang="0">
                    <a:pos x="28" y="16"/>
                  </a:cxn>
                  <a:cxn ang="0">
                    <a:pos x="60" y="2"/>
                  </a:cxn>
                </a:cxnLst>
                <a:rect l="0" t="0" r="r" b="b"/>
                <a:pathLst>
                  <a:path w="60" h="16">
                    <a:moveTo>
                      <a:pt x="60" y="2"/>
                    </a:moveTo>
                    <a:lnTo>
                      <a:pt x="30" y="0"/>
                    </a:lnTo>
                    <a:lnTo>
                      <a:pt x="0" y="12"/>
                    </a:lnTo>
                    <a:lnTo>
                      <a:pt x="28" y="16"/>
                    </a:lnTo>
                    <a:lnTo>
                      <a:pt x="60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15" name="Freeform 7579"/>
              <p:cNvSpPr>
                <a:spLocks/>
              </p:cNvSpPr>
              <p:nvPr/>
            </p:nvSpPr>
            <p:spPr bwMode="auto">
              <a:xfrm>
                <a:off x="4364" y="1460"/>
                <a:ext cx="62" cy="20"/>
              </a:xfrm>
              <a:custGeom>
                <a:avLst/>
                <a:gdLst/>
                <a:ahLst/>
                <a:cxnLst>
                  <a:cxn ang="0">
                    <a:pos x="62" y="4"/>
                  </a:cxn>
                  <a:cxn ang="0">
                    <a:pos x="34" y="0"/>
                  </a:cxn>
                  <a:cxn ang="0">
                    <a:pos x="0" y="16"/>
                  </a:cxn>
                  <a:cxn ang="0">
                    <a:pos x="30" y="20"/>
                  </a:cxn>
                  <a:cxn ang="0">
                    <a:pos x="62" y="4"/>
                  </a:cxn>
                </a:cxnLst>
                <a:rect l="0" t="0" r="r" b="b"/>
                <a:pathLst>
                  <a:path w="62" h="20">
                    <a:moveTo>
                      <a:pt x="62" y="4"/>
                    </a:moveTo>
                    <a:lnTo>
                      <a:pt x="34" y="0"/>
                    </a:lnTo>
                    <a:lnTo>
                      <a:pt x="0" y="16"/>
                    </a:lnTo>
                    <a:lnTo>
                      <a:pt x="30" y="20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005662"/>
              </a:solidFill>
              <a:ln w="0">
                <a:solidFill>
                  <a:srgbClr val="00566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16" name="Freeform 7580"/>
              <p:cNvSpPr>
                <a:spLocks/>
              </p:cNvSpPr>
              <p:nvPr/>
            </p:nvSpPr>
            <p:spPr bwMode="auto">
              <a:xfrm>
                <a:off x="4364" y="1460"/>
                <a:ext cx="62" cy="20"/>
              </a:xfrm>
              <a:custGeom>
                <a:avLst/>
                <a:gdLst/>
                <a:ahLst/>
                <a:cxnLst>
                  <a:cxn ang="0">
                    <a:pos x="62" y="4"/>
                  </a:cxn>
                  <a:cxn ang="0">
                    <a:pos x="34" y="0"/>
                  </a:cxn>
                  <a:cxn ang="0">
                    <a:pos x="0" y="16"/>
                  </a:cxn>
                  <a:cxn ang="0">
                    <a:pos x="30" y="20"/>
                  </a:cxn>
                  <a:cxn ang="0">
                    <a:pos x="62" y="4"/>
                  </a:cxn>
                </a:cxnLst>
                <a:rect l="0" t="0" r="r" b="b"/>
                <a:pathLst>
                  <a:path w="62" h="20">
                    <a:moveTo>
                      <a:pt x="62" y="4"/>
                    </a:moveTo>
                    <a:lnTo>
                      <a:pt x="34" y="0"/>
                    </a:lnTo>
                    <a:lnTo>
                      <a:pt x="0" y="16"/>
                    </a:lnTo>
                    <a:lnTo>
                      <a:pt x="30" y="20"/>
                    </a:lnTo>
                    <a:lnTo>
                      <a:pt x="6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17" name="Freeform 7581"/>
              <p:cNvSpPr>
                <a:spLocks/>
              </p:cNvSpPr>
              <p:nvPr/>
            </p:nvSpPr>
            <p:spPr bwMode="auto">
              <a:xfrm>
                <a:off x="4332" y="1476"/>
                <a:ext cx="62" cy="24"/>
              </a:xfrm>
              <a:custGeom>
                <a:avLst/>
                <a:gdLst/>
                <a:ahLst/>
                <a:cxnLst>
                  <a:cxn ang="0">
                    <a:pos x="62" y="4"/>
                  </a:cxn>
                  <a:cxn ang="0">
                    <a:pos x="32" y="0"/>
                  </a:cxn>
                  <a:cxn ang="0">
                    <a:pos x="0" y="18"/>
                  </a:cxn>
                  <a:cxn ang="0">
                    <a:pos x="30" y="24"/>
                  </a:cxn>
                  <a:cxn ang="0">
                    <a:pos x="62" y="4"/>
                  </a:cxn>
                </a:cxnLst>
                <a:rect l="0" t="0" r="r" b="b"/>
                <a:pathLst>
                  <a:path w="62" h="24">
                    <a:moveTo>
                      <a:pt x="62" y="4"/>
                    </a:moveTo>
                    <a:lnTo>
                      <a:pt x="32" y="0"/>
                    </a:lnTo>
                    <a:lnTo>
                      <a:pt x="0" y="18"/>
                    </a:lnTo>
                    <a:lnTo>
                      <a:pt x="30" y="24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00586D"/>
              </a:solidFill>
              <a:ln w="0">
                <a:solidFill>
                  <a:srgbClr val="00586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18" name="Freeform 7582"/>
              <p:cNvSpPr>
                <a:spLocks/>
              </p:cNvSpPr>
              <p:nvPr/>
            </p:nvSpPr>
            <p:spPr bwMode="auto">
              <a:xfrm>
                <a:off x="4332" y="1476"/>
                <a:ext cx="62" cy="24"/>
              </a:xfrm>
              <a:custGeom>
                <a:avLst/>
                <a:gdLst/>
                <a:ahLst/>
                <a:cxnLst>
                  <a:cxn ang="0">
                    <a:pos x="62" y="4"/>
                  </a:cxn>
                  <a:cxn ang="0">
                    <a:pos x="32" y="0"/>
                  </a:cxn>
                  <a:cxn ang="0">
                    <a:pos x="0" y="18"/>
                  </a:cxn>
                  <a:cxn ang="0">
                    <a:pos x="30" y="24"/>
                  </a:cxn>
                  <a:cxn ang="0">
                    <a:pos x="62" y="4"/>
                  </a:cxn>
                </a:cxnLst>
                <a:rect l="0" t="0" r="r" b="b"/>
                <a:pathLst>
                  <a:path w="62" h="24">
                    <a:moveTo>
                      <a:pt x="62" y="4"/>
                    </a:moveTo>
                    <a:lnTo>
                      <a:pt x="32" y="0"/>
                    </a:lnTo>
                    <a:lnTo>
                      <a:pt x="0" y="18"/>
                    </a:lnTo>
                    <a:lnTo>
                      <a:pt x="30" y="24"/>
                    </a:lnTo>
                    <a:lnTo>
                      <a:pt x="6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19" name="Freeform 7583"/>
              <p:cNvSpPr>
                <a:spLocks/>
              </p:cNvSpPr>
              <p:nvPr/>
            </p:nvSpPr>
            <p:spPr bwMode="auto">
              <a:xfrm>
                <a:off x="4298" y="1494"/>
                <a:ext cx="64" cy="26"/>
              </a:xfrm>
              <a:custGeom>
                <a:avLst/>
                <a:gdLst/>
                <a:ahLst/>
                <a:cxnLst>
                  <a:cxn ang="0">
                    <a:pos x="64" y="6"/>
                  </a:cxn>
                  <a:cxn ang="0">
                    <a:pos x="34" y="0"/>
                  </a:cxn>
                  <a:cxn ang="0">
                    <a:pos x="0" y="18"/>
                  </a:cxn>
                  <a:cxn ang="0">
                    <a:pos x="30" y="26"/>
                  </a:cxn>
                  <a:cxn ang="0">
                    <a:pos x="64" y="6"/>
                  </a:cxn>
                </a:cxnLst>
                <a:rect l="0" t="0" r="r" b="b"/>
                <a:pathLst>
                  <a:path w="64" h="26">
                    <a:moveTo>
                      <a:pt x="64" y="6"/>
                    </a:moveTo>
                    <a:lnTo>
                      <a:pt x="34" y="0"/>
                    </a:lnTo>
                    <a:lnTo>
                      <a:pt x="0" y="18"/>
                    </a:lnTo>
                    <a:lnTo>
                      <a:pt x="30" y="26"/>
                    </a:lnTo>
                    <a:lnTo>
                      <a:pt x="64" y="6"/>
                    </a:lnTo>
                    <a:close/>
                  </a:path>
                </a:pathLst>
              </a:custGeom>
              <a:solidFill>
                <a:srgbClr val="005B75"/>
              </a:solidFill>
              <a:ln w="0">
                <a:solidFill>
                  <a:srgbClr val="005B7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20" name="Freeform 7584"/>
              <p:cNvSpPr>
                <a:spLocks/>
              </p:cNvSpPr>
              <p:nvPr/>
            </p:nvSpPr>
            <p:spPr bwMode="auto">
              <a:xfrm>
                <a:off x="4298" y="1494"/>
                <a:ext cx="64" cy="26"/>
              </a:xfrm>
              <a:custGeom>
                <a:avLst/>
                <a:gdLst/>
                <a:ahLst/>
                <a:cxnLst>
                  <a:cxn ang="0">
                    <a:pos x="64" y="6"/>
                  </a:cxn>
                  <a:cxn ang="0">
                    <a:pos x="34" y="0"/>
                  </a:cxn>
                  <a:cxn ang="0">
                    <a:pos x="0" y="18"/>
                  </a:cxn>
                  <a:cxn ang="0">
                    <a:pos x="30" y="26"/>
                  </a:cxn>
                  <a:cxn ang="0">
                    <a:pos x="64" y="6"/>
                  </a:cxn>
                </a:cxnLst>
                <a:rect l="0" t="0" r="r" b="b"/>
                <a:pathLst>
                  <a:path w="64" h="26">
                    <a:moveTo>
                      <a:pt x="64" y="6"/>
                    </a:moveTo>
                    <a:lnTo>
                      <a:pt x="34" y="0"/>
                    </a:lnTo>
                    <a:lnTo>
                      <a:pt x="0" y="18"/>
                    </a:lnTo>
                    <a:lnTo>
                      <a:pt x="30" y="26"/>
                    </a:lnTo>
                    <a:lnTo>
                      <a:pt x="64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21" name="Freeform 7585"/>
              <p:cNvSpPr>
                <a:spLocks/>
              </p:cNvSpPr>
              <p:nvPr/>
            </p:nvSpPr>
            <p:spPr bwMode="auto">
              <a:xfrm>
                <a:off x="4264" y="1512"/>
                <a:ext cx="64" cy="28"/>
              </a:xfrm>
              <a:custGeom>
                <a:avLst/>
                <a:gdLst/>
                <a:ahLst/>
                <a:cxnLst>
                  <a:cxn ang="0">
                    <a:pos x="64" y="8"/>
                  </a:cxn>
                  <a:cxn ang="0">
                    <a:pos x="34" y="0"/>
                  </a:cxn>
                  <a:cxn ang="0">
                    <a:pos x="0" y="20"/>
                  </a:cxn>
                  <a:cxn ang="0">
                    <a:pos x="30" y="28"/>
                  </a:cxn>
                  <a:cxn ang="0">
                    <a:pos x="64" y="8"/>
                  </a:cxn>
                </a:cxnLst>
                <a:rect l="0" t="0" r="r" b="b"/>
                <a:pathLst>
                  <a:path w="64" h="28">
                    <a:moveTo>
                      <a:pt x="64" y="8"/>
                    </a:moveTo>
                    <a:lnTo>
                      <a:pt x="34" y="0"/>
                    </a:lnTo>
                    <a:lnTo>
                      <a:pt x="0" y="20"/>
                    </a:lnTo>
                    <a:lnTo>
                      <a:pt x="30" y="28"/>
                    </a:lnTo>
                    <a:lnTo>
                      <a:pt x="64" y="8"/>
                    </a:lnTo>
                    <a:close/>
                  </a:path>
                </a:pathLst>
              </a:custGeom>
              <a:solidFill>
                <a:srgbClr val="006177"/>
              </a:solidFill>
              <a:ln w="0">
                <a:solidFill>
                  <a:srgbClr val="00617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22" name="Freeform 7586"/>
              <p:cNvSpPr>
                <a:spLocks/>
              </p:cNvSpPr>
              <p:nvPr/>
            </p:nvSpPr>
            <p:spPr bwMode="auto">
              <a:xfrm>
                <a:off x="4264" y="1512"/>
                <a:ext cx="64" cy="28"/>
              </a:xfrm>
              <a:custGeom>
                <a:avLst/>
                <a:gdLst/>
                <a:ahLst/>
                <a:cxnLst>
                  <a:cxn ang="0">
                    <a:pos x="64" y="8"/>
                  </a:cxn>
                  <a:cxn ang="0">
                    <a:pos x="34" y="0"/>
                  </a:cxn>
                  <a:cxn ang="0">
                    <a:pos x="0" y="20"/>
                  </a:cxn>
                  <a:cxn ang="0">
                    <a:pos x="30" y="28"/>
                  </a:cxn>
                  <a:cxn ang="0">
                    <a:pos x="64" y="8"/>
                  </a:cxn>
                </a:cxnLst>
                <a:rect l="0" t="0" r="r" b="b"/>
                <a:pathLst>
                  <a:path w="64" h="28">
                    <a:moveTo>
                      <a:pt x="64" y="8"/>
                    </a:moveTo>
                    <a:lnTo>
                      <a:pt x="34" y="0"/>
                    </a:lnTo>
                    <a:lnTo>
                      <a:pt x="0" y="20"/>
                    </a:lnTo>
                    <a:lnTo>
                      <a:pt x="30" y="28"/>
                    </a:lnTo>
                    <a:lnTo>
                      <a:pt x="64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23" name="Freeform 7587"/>
              <p:cNvSpPr>
                <a:spLocks/>
              </p:cNvSpPr>
              <p:nvPr/>
            </p:nvSpPr>
            <p:spPr bwMode="auto">
              <a:xfrm>
                <a:off x="4230" y="1532"/>
                <a:ext cx="64" cy="28"/>
              </a:xfrm>
              <a:custGeom>
                <a:avLst/>
                <a:gdLst/>
                <a:ahLst/>
                <a:cxnLst>
                  <a:cxn ang="0">
                    <a:pos x="64" y="8"/>
                  </a:cxn>
                  <a:cxn ang="0">
                    <a:pos x="34" y="0"/>
                  </a:cxn>
                  <a:cxn ang="0">
                    <a:pos x="0" y="18"/>
                  </a:cxn>
                  <a:cxn ang="0">
                    <a:pos x="30" y="28"/>
                  </a:cxn>
                  <a:cxn ang="0">
                    <a:pos x="64" y="8"/>
                  </a:cxn>
                </a:cxnLst>
                <a:rect l="0" t="0" r="r" b="b"/>
                <a:pathLst>
                  <a:path w="64" h="28">
                    <a:moveTo>
                      <a:pt x="64" y="8"/>
                    </a:moveTo>
                    <a:lnTo>
                      <a:pt x="34" y="0"/>
                    </a:lnTo>
                    <a:lnTo>
                      <a:pt x="0" y="18"/>
                    </a:lnTo>
                    <a:lnTo>
                      <a:pt x="30" y="28"/>
                    </a:lnTo>
                    <a:lnTo>
                      <a:pt x="64" y="8"/>
                    </a:lnTo>
                    <a:close/>
                  </a:path>
                </a:pathLst>
              </a:custGeom>
              <a:solidFill>
                <a:srgbClr val="006873"/>
              </a:solidFill>
              <a:ln w="0">
                <a:solidFill>
                  <a:srgbClr val="00687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24" name="Freeform 7588"/>
              <p:cNvSpPr>
                <a:spLocks/>
              </p:cNvSpPr>
              <p:nvPr/>
            </p:nvSpPr>
            <p:spPr bwMode="auto">
              <a:xfrm>
                <a:off x="4230" y="1532"/>
                <a:ext cx="64" cy="28"/>
              </a:xfrm>
              <a:custGeom>
                <a:avLst/>
                <a:gdLst/>
                <a:ahLst/>
                <a:cxnLst>
                  <a:cxn ang="0">
                    <a:pos x="64" y="8"/>
                  </a:cxn>
                  <a:cxn ang="0">
                    <a:pos x="34" y="0"/>
                  </a:cxn>
                  <a:cxn ang="0">
                    <a:pos x="0" y="18"/>
                  </a:cxn>
                  <a:cxn ang="0">
                    <a:pos x="30" y="28"/>
                  </a:cxn>
                  <a:cxn ang="0">
                    <a:pos x="64" y="8"/>
                  </a:cxn>
                </a:cxnLst>
                <a:rect l="0" t="0" r="r" b="b"/>
                <a:pathLst>
                  <a:path w="64" h="28">
                    <a:moveTo>
                      <a:pt x="64" y="8"/>
                    </a:moveTo>
                    <a:lnTo>
                      <a:pt x="34" y="0"/>
                    </a:lnTo>
                    <a:lnTo>
                      <a:pt x="0" y="18"/>
                    </a:lnTo>
                    <a:lnTo>
                      <a:pt x="30" y="28"/>
                    </a:lnTo>
                    <a:lnTo>
                      <a:pt x="64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25" name="Freeform 7589"/>
              <p:cNvSpPr>
                <a:spLocks/>
              </p:cNvSpPr>
              <p:nvPr/>
            </p:nvSpPr>
            <p:spPr bwMode="auto">
              <a:xfrm>
                <a:off x="4196" y="1550"/>
                <a:ext cx="64" cy="28"/>
              </a:xfrm>
              <a:custGeom>
                <a:avLst/>
                <a:gdLst/>
                <a:ahLst/>
                <a:cxnLst>
                  <a:cxn ang="0">
                    <a:pos x="64" y="10"/>
                  </a:cxn>
                  <a:cxn ang="0">
                    <a:pos x="34" y="0"/>
                  </a:cxn>
                  <a:cxn ang="0">
                    <a:pos x="0" y="16"/>
                  </a:cxn>
                  <a:cxn ang="0">
                    <a:pos x="28" y="28"/>
                  </a:cxn>
                  <a:cxn ang="0">
                    <a:pos x="64" y="10"/>
                  </a:cxn>
                </a:cxnLst>
                <a:rect l="0" t="0" r="r" b="b"/>
                <a:pathLst>
                  <a:path w="64" h="28">
                    <a:moveTo>
                      <a:pt x="64" y="10"/>
                    </a:moveTo>
                    <a:lnTo>
                      <a:pt x="34" y="0"/>
                    </a:lnTo>
                    <a:lnTo>
                      <a:pt x="0" y="16"/>
                    </a:lnTo>
                    <a:lnTo>
                      <a:pt x="28" y="28"/>
                    </a:lnTo>
                    <a:lnTo>
                      <a:pt x="64" y="10"/>
                    </a:lnTo>
                    <a:close/>
                  </a:path>
                </a:pathLst>
              </a:custGeom>
              <a:solidFill>
                <a:srgbClr val="007366"/>
              </a:solidFill>
              <a:ln w="0">
                <a:solidFill>
                  <a:srgbClr val="00736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26" name="Freeform 7590"/>
              <p:cNvSpPr>
                <a:spLocks/>
              </p:cNvSpPr>
              <p:nvPr/>
            </p:nvSpPr>
            <p:spPr bwMode="auto">
              <a:xfrm>
                <a:off x="4196" y="1550"/>
                <a:ext cx="64" cy="28"/>
              </a:xfrm>
              <a:custGeom>
                <a:avLst/>
                <a:gdLst/>
                <a:ahLst/>
                <a:cxnLst>
                  <a:cxn ang="0">
                    <a:pos x="64" y="10"/>
                  </a:cxn>
                  <a:cxn ang="0">
                    <a:pos x="34" y="0"/>
                  </a:cxn>
                  <a:cxn ang="0">
                    <a:pos x="0" y="16"/>
                  </a:cxn>
                  <a:cxn ang="0">
                    <a:pos x="28" y="28"/>
                  </a:cxn>
                  <a:cxn ang="0">
                    <a:pos x="64" y="10"/>
                  </a:cxn>
                </a:cxnLst>
                <a:rect l="0" t="0" r="r" b="b"/>
                <a:pathLst>
                  <a:path w="64" h="28">
                    <a:moveTo>
                      <a:pt x="64" y="10"/>
                    </a:moveTo>
                    <a:lnTo>
                      <a:pt x="34" y="0"/>
                    </a:lnTo>
                    <a:lnTo>
                      <a:pt x="0" y="16"/>
                    </a:lnTo>
                    <a:lnTo>
                      <a:pt x="28" y="28"/>
                    </a:lnTo>
                    <a:lnTo>
                      <a:pt x="64" y="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27" name="Freeform 7591"/>
              <p:cNvSpPr>
                <a:spLocks/>
              </p:cNvSpPr>
              <p:nvPr/>
            </p:nvSpPr>
            <p:spPr bwMode="auto">
              <a:xfrm>
                <a:off x="4158" y="1566"/>
                <a:ext cx="66" cy="26"/>
              </a:xfrm>
              <a:custGeom>
                <a:avLst/>
                <a:gdLst/>
                <a:ahLst/>
                <a:cxnLst>
                  <a:cxn ang="0">
                    <a:pos x="66" y="12"/>
                  </a:cxn>
                  <a:cxn ang="0">
                    <a:pos x="38" y="0"/>
                  </a:cxn>
                  <a:cxn ang="0">
                    <a:pos x="0" y="12"/>
                  </a:cxn>
                  <a:cxn ang="0">
                    <a:pos x="30" y="26"/>
                  </a:cxn>
                  <a:cxn ang="0">
                    <a:pos x="66" y="12"/>
                  </a:cxn>
                </a:cxnLst>
                <a:rect l="0" t="0" r="r" b="b"/>
                <a:pathLst>
                  <a:path w="66" h="26">
                    <a:moveTo>
                      <a:pt x="66" y="12"/>
                    </a:moveTo>
                    <a:lnTo>
                      <a:pt x="38" y="0"/>
                    </a:lnTo>
                    <a:lnTo>
                      <a:pt x="0" y="12"/>
                    </a:lnTo>
                    <a:lnTo>
                      <a:pt x="30" y="26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804B"/>
              </a:solidFill>
              <a:ln w="0">
                <a:solidFill>
                  <a:srgbClr val="00804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28" name="Freeform 7592"/>
              <p:cNvSpPr>
                <a:spLocks/>
              </p:cNvSpPr>
              <p:nvPr/>
            </p:nvSpPr>
            <p:spPr bwMode="auto">
              <a:xfrm>
                <a:off x="4158" y="1566"/>
                <a:ext cx="66" cy="26"/>
              </a:xfrm>
              <a:custGeom>
                <a:avLst/>
                <a:gdLst/>
                <a:ahLst/>
                <a:cxnLst>
                  <a:cxn ang="0">
                    <a:pos x="66" y="12"/>
                  </a:cxn>
                  <a:cxn ang="0">
                    <a:pos x="38" y="0"/>
                  </a:cxn>
                  <a:cxn ang="0">
                    <a:pos x="0" y="12"/>
                  </a:cxn>
                  <a:cxn ang="0">
                    <a:pos x="30" y="26"/>
                  </a:cxn>
                  <a:cxn ang="0">
                    <a:pos x="66" y="12"/>
                  </a:cxn>
                </a:cxnLst>
                <a:rect l="0" t="0" r="r" b="b"/>
                <a:pathLst>
                  <a:path w="66" h="26">
                    <a:moveTo>
                      <a:pt x="66" y="12"/>
                    </a:moveTo>
                    <a:lnTo>
                      <a:pt x="38" y="0"/>
                    </a:lnTo>
                    <a:lnTo>
                      <a:pt x="0" y="12"/>
                    </a:lnTo>
                    <a:lnTo>
                      <a:pt x="30" y="26"/>
                    </a:lnTo>
                    <a:lnTo>
                      <a:pt x="66" y="1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29" name="Freeform 7593"/>
              <p:cNvSpPr>
                <a:spLocks/>
              </p:cNvSpPr>
              <p:nvPr/>
            </p:nvSpPr>
            <p:spPr bwMode="auto">
              <a:xfrm>
                <a:off x="4122" y="1578"/>
                <a:ext cx="66" cy="18"/>
              </a:xfrm>
              <a:custGeom>
                <a:avLst/>
                <a:gdLst/>
                <a:ahLst/>
                <a:cxnLst>
                  <a:cxn ang="0">
                    <a:pos x="66" y="14"/>
                  </a:cxn>
                  <a:cxn ang="0">
                    <a:pos x="36" y="0"/>
                  </a:cxn>
                  <a:cxn ang="0">
                    <a:pos x="0" y="4"/>
                  </a:cxn>
                  <a:cxn ang="0">
                    <a:pos x="30" y="18"/>
                  </a:cxn>
                  <a:cxn ang="0">
                    <a:pos x="66" y="14"/>
                  </a:cxn>
                </a:cxnLst>
                <a:rect l="0" t="0" r="r" b="b"/>
                <a:pathLst>
                  <a:path w="66" h="18">
                    <a:moveTo>
                      <a:pt x="66" y="14"/>
                    </a:moveTo>
                    <a:lnTo>
                      <a:pt x="36" y="0"/>
                    </a:lnTo>
                    <a:lnTo>
                      <a:pt x="0" y="4"/>
                    </a:lnTo>
                    <a:lnTo>
                      <a:pt x="30" y="18"/>
                    </a:lnTo>
                    <a:lnTo>
                      <a:pt x="66" y="14"/>
                    </a:lnTo>
                    <a:close/>
                  </a:path>
                </a:pathLst>
              </a:custGeom>
              <a:solidFill>
                <a:srgbClr val="008D1B"/>
              </a:solidFill>
              <a:ln w="0">
                <a:solidFill>
                  <a:srgbClr val="008D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30" name="Freeform 7594"/>
              <p:cNvSpPr>
                <a:spLocks/>
              </p:cNvSpPr>
              <p:nvPr/>
            </p:nvSpPr>
            <p:spPr bwMode="auto">
              <a:xfrm>
                <a:off x="4122" y="1578"/>
                <a:ext cx="66" cy="18"/>
              </a:xfrm>
              <a:custGeom>
                <a:avLst/>
                <a:gdLst/>
                <a:ahLst/>
                <a:cxnLst>
                  <a:cxn ang="0">
                    <a:pos x="66" y="14"/>
                  </a:cxn>
                  <a:cxn ang="0">
                    <a:pos x="36" y="0"/>
                  </a:cxn>
                  <a:cxn ang="0">
                    <a:pos x="0" y="4"/>
                  </a:cxn>
                  <a:cxn ang="0">
                    <a:pos x="30" y="18"/>
                  </a:cxn>
                  <a:cxn ang="0">
                    <a:pos x="66" y="14"/>
                  </a:cxn>
                </a:cxnLst>
                <a:rect l="0" t="0" r="r" b="b"/>
                <a:pathLst>
                  <a:path w="66" h="18">
                    <a:moveTo>
                      <a:pt x="66" y="14"/>
                    </a:moveTo>
                    <a:lnTo>
                      <a:pt x="36" y="0"/>
                    </a:lnTo>
                    <a:lnTo>
                      <a:pt x="0" y="4"/>
                    </a:lnTo>
                    <a:lnTo>
                      <a:pt x="30" y="18"/>
                    </a:lnTo>
                    <a:lnTo>
                      <a:pt x="66" y="1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31" name="Freeform 7595"/>
              <p:cNvSpPr>
                <a:spLocks/>
              </p:cNvSpPr>
              <p:nvPr/>
            </p:nvSpPr>
            <p:spPr bwMode="auto">
              <a:xfrm>
                <a:off x="4084" y="1580"/>
                <a:ext cx="68" cy="16"/>
              </a:xfrm>
              <a:custGeom>
                <a:avLst/>
                <a:gdLst/>
                <a:ahLst/>
                <a:cxnLst>
                  <a:cxn ang="0">
                    <a:pos x="68" y="16"/>
                  </a:cxn>
                  <a:cxn ang="0">
                    <a:pos x="38" y="2"/>
                  </a:cxn>
                  <a:cxn ang="0">
                    <a:pos x="0" y="0"/>
                  </a:cxn>
                  <a:cxn ang="0">
                    <a:pos x="28" y="12"/>
                  </a:cxn>
                  <a:cxn ang="0">
                    <a:pos x="68" y="16"/>
                  </a:cxn>
                </a:cxnLst>
                <a:rect l="0" t="0" r="r" b="b"/>
                <a:pathLst>
                  <a:path w="68" h="16">
                    <a:moveTo>
                      <a:pt x="68" y="16"/>
                    </a:moveTo>
                    <a:lnTo>
                      <a:pt x="38" y="2"/>
                    </a:lnTo>
                    <a:lnTo>
                      <a:pt x="0" y="0"/>
                    </a:lnTo>
                    <a:lnTo>
                      <a:pt x="28" y="12"/>
                    </a:lnTo>
                    <a:lnTo>
                      <a:pt x="68" y="16"/>
                    </a:lnTo>
                    <a:close/>
                  </a:path>
                </a:pathLst>
              </a:custGeom>
              <a:solidFill>
                <a:srgbClr val="008F00"/>
              </a:solidFill>
              <a:ln w="0">
                <a:solidFill>
                  <a:srgbClr val="008F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32" name="Freeform 7596"/>
              <p:cNvSpPr>
                <a:spLocks/>
              </p:cNvSpPr>
              <p:nvPr/>
            </p:nvSpPr>
            <p:spPr bwMode="auto">
              <a:xfrm>
                <a:off x="4084" y="1580"/>
                <a:ext cx="68" cy="16"/>
              </a:xfrm>
              <a:custGeom>
                <a:avLst/>
                <a:gdLst/>
                <a:ahLst/>
                <a:cxnLst>
                  <a:cxn ang="0">
                    <a:pos x="68" y="16"/>
                  </a:cxn>
                  <a:cxn ang="0">
                    <a:pos x="38" y="2"/>
                  </a:cxn>
                  <a:cxn ang="0">
                    <a:pos x="0" y="0"/>
                  </a:cxn>
                  <a:cxn ang="0">
                    <a:pos x="28" y="12"/>
                  </a:cxn>
                  <a:cxn ang="0">
                    <a:pos x="68" y="16"/>
                  </a:cxn>
                </a:cxnLst>
                <a:rect l="0" t="0" r="r" b="b"/>
                <a:pathLst>
                  <a:path w="68" h="16">
                    <a:moveTo>
                      <a:pt x="68" y="16"/>
                    </a:moveTo>
                    <a:lnTo>
                      <a:pt x="38" y="2"/>
                    </a:lnTo>
                    <a:lnTo>
                      <a:pt x="0" y="0"/>
                    </a:lnTo>
                    <a:lnTo>
                      <a:pt x="28" y="12"/>
                    </a:lnTo>
                    <a:lnTo>
                      <a:pt x="68" y="1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33" name="Freeform 7597"/>
              <p:cNvSpPr>
                <a:spLocks/>
              </p:cNvSpPr>
              <p:nvPr/>
            </p:nvSpPr>
            <p:spPr bwMode="auto">
              <a:xfrm>
                <a:off x="4044" y="1572"/>
                <a:ext cx="68" cy="20"/>
              </a:xfrm>
              <a:custGeom>
                <a:avLst/>
                <a:gdLst/>
                <a:ahLst/>
                <a:cxnLst>
                  <a:cxn ang="0">
                    <a:pos x="68" y="20"/>
                  </a:cxn>
                  <a:cxn ang="0">
                    <a:pos x="40" y="8"/>
                  </a:cxn>
                  <a:cxn ang="0">
                    <a:pos x="0" y="0"/>
                  </a:cxn>
                  <a:cxn ang="0">
                    <a:pos x="30" y="10"/>
                  </a:cxn>
                  <a:cxn ang="0">
                    <a:pos x="68" y="20"/>
                  </a:cxn>
                </a:cxnLst>
                <a:rect l="0" t="0" r="r" b="b"/>
                <a:pathLst>
                  <a:path w="68" h="20">
                    <a:moveTo>
                      <a:pt x="68" y="20"/>
                    </a:moveTo>
                    <a:lnTo>
                      <a:pt x="40" y="8"/>
                    </a:lnTo>
                    <a:lnTo>
                      <a:pt x="0" y="0"/>
                    </a:lnTo>
                    <a:lnTo>
                      <a:pt x="30" y="10"/>
                    </a:lnTo>
                    <a:lnTo>
                      <a:pt x="68" y="20"/>
                    </a:lnTo>
                    <a:close/>
                  </a:path>
                </a:pathLst>
              </a:custGeom>
              <a:solidFill>
                <a:srgbClr val="008600"/>
              </a:solidFill>
              <a:ln w="0">
                <a:solidFill>
                  <a:srgbClr val="0086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34" name="Freeform 7598"/>
              <p:cNvSpPr>
                <a:spLocks/>
              </p:cNvSpPr>
              <p:nvPr/>
            </p:nvSpPr>
            <p:spPr bwMode="auto">
              <a:xfrm>
                <a:off x="4044" y="1572"/>
                <a:ext cx="68" cy="20"/>
              </a:xfrm>
              <a:custGeom>
                <a:avLst/>
                <a:gdLst/>
                <a:ahLst/>
                <a:cxnLst>
                  <a:cxn ang="0">
                    <a:pos x="68" y="20"/>
                  </a:cxn>
                  <a:cxn ang="0">
                    <a:pos x="40" y="8"/>
                  </a:cxn>
                  <a:cxn ang="0">
                    <a:pos x="0" y="0"/>
                  </a:cxn>
                  <a:cxn ang="0">
                    <a:pos x="30" y="10"/>
                  </a:cxn>
                  <a:cxn ang="0">
                    <a:pos x="68" y="20"/>
                  </a:cxn>
                </a:cxnLst>
                <a:rect l="0" t="0" r="r" b="b"/>
                <a:pathLst>
                  <a:path w="68" h="20">
                    <a:moveTo>
                      <a:pt x="68" y="20"/>
                    </a:moveTo>
                    <a:lnTo>
                      <a:pt x="40" y="8"/>
                    </a:lnTo>
                    <a:lnTo>
                      <a:pt x="0" y="0"/>
                    </a:lnTo>
                    <a:lnTo>
                      <a:pt x="30" y="10"/>
                    </a:lnTo>
                    <a:lnTo>
                      <a:pt x="68" y="2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35" name="Freeform 7599"/>
              <p:cNvSpPr>
                <a:spLocks/>
              </p:cNvSpPr>
              <p:nvPr/>
            </p:nvSpPr>
            <p:spPr bwMode="auto">
              <a:xfrm>
                <a:off x="4004" y="1568"/>
                <a:ext cx="70" cy="14"/>
              </a:xfrm>
              <a:custGeom>
                <a:avLst/>
                <a:gdLst/>
                <a:ahLst/>
                <a:cxnLst>
                  <a:cxn ang="0">
                    <a:pos x="70" y="14"/>
                  </a:cxn>
                  <a:cxn ang="0">
                    <a:pos x="40" y="4"/>
                  </a:cxn>
                  <a:cxn ang="0">
                    <a:pos x="0" y="0"/>
                  </a:cxn>
                  <a:cxn ang="0">
                    <a:pos x="30" y="10"/>
                  </a:cxn>
                  <a:cxn ang="0">
                    <a:pos x="70" y="14"/>
                  </a:cxn>
                </a:cxnLst>
                <a:rect l="0" t="0" r="r" b="b"/>
                <a:pathLst>
                  <a:path w="70" h="14">
                    <a:moveTo>
                      <a:pt x="70" y="14"/>
                    </a:moveTo>
                    <a:lnTo>
                      <a:pt x="40" y="4"/>
                    </a:lnTo>
                    <a:lnTo>
                      <a:pt x="0" y="0"/>
                    </a:lnTo>
                    <a:lnTo>
                      <a:pt x="30" y="10"/>
                    </a:lnTo>
                    <a:lnTo>
                      <a:pt x="70" y="14"/>
                    </a:lnTo>
                    <a:close/>
                  </a:path>
                </a:pathLst>
              </a:custGeom>
              <a:solidFill>
                <a:srgbClr val="007C00"/>
              </a:solidFill>
              <a:ln w="0">
                <a:solidFill>
                  <a:srgbClr val="007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36" name="Freeform 7600"/>
              <p:cNvSpPr>
                <a:spLocks/>
              </p:cNvSpPr>
              <p:nvPr/>
            </p:nvSpPr>
            <p:spPr bwMode="auto">
              <a:xfrm>
                <a:off x="4004" y="1568"/>
                <a:ext cx="70" cy="14"/>
              </a:xfrm>
              <a:custGeom>
                <a:avLst/>
                <a:gdLst/>
                <a:ahLst/>
                <a:cxnLst>
                  <a:cxn ang="0">
                    <a:pos x="70" y="14"/>
                  </a:cxn>
                  <a:cxn ang="0">
                    <a:pos x="40" y="4"/>
                  </a:cxn>
                  <a:cxn ang="0">
                    <a:pos x="0" y="0"/>
                  </a:cxn>
                  <a:cxn ang="0">
                    <a:pos x="30" y="10"/>
                  </a:cxn>
                  <a:cxn ang="0">
                    <a:pos x="70" y="14"/>
                  </a:cxn>
                </a:cxnLst>
                <a:rect l="0" t="0" r="r" b="b"/>
                <a:pathLst>
                  <a:path w="70" h="14">
                    <a:moveTo>
                      <a:pt x="70" y="14"/>
                    </a:moveTo>
                    <a:lnTo>
                      <a:pt x="40" y="4"/>
                    </a:lnTo>
                    <a:lnTo>
                      <a:pt x="0" y="0"/>
                    </a:lnTo>
                    <a:lnTo>
                      <a:pt x="30" y="10"/>
                    </a:lnTo>
                    <a:lnTo>
                      <a:pt x="70" y="1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37" name="Freeform 7601"/>
              <p:cNvSpPr>
                <a:spLocks/>
              </p:cNvSpPr>
              <p:nvPr/>
            </p:nvSpPr>
            <p:spPr bwMode="auto">
              <a:xfrm>
                <a:off x="3964" y="1568"/>
                <a:ext cx="70" cy="16"/>
              </a:xfrm>
              <a:custGeom>
                <a:avLst/>
                <a:gdLst/>
                <a:ahLst/>
                <a:cxnLst>
                  <a:cxn ang="0">
                    <a:pos x="70" y="10"/>
                  </a:cxn>
                  <a:cxn ang="0">
                    <a:pos x="40" y="0"/>
                  </a:cxn>
                  <a:cxn ang="0">
                    <a:pos x="0" y="6"/>
                  </a:cxn>
                  <a:cxn ang="0">
                    <a:pos x="28" y="16"/>
                  </a:cxn>
                  <a:cxn ang="0">
                    <a:pos x="70" y="10"/>
                  </a:cxn>
                </a:cxnLst>
                <a:rect l="0" t="0" r="r" b="b"/>
                <a:pathLst>
                  <a:path w="70" h="16">
                    <a:moveTo>
                      <a:pt x="70" y="10"/>
                    </a:moveTo>
                    <a:lnTo>
                      <a:pt x="40" y="0"/>
                    </a:lnTo>
                    <a:lnTo>
                      <a:pt x="0" y="6"/>
                    </a:lnTo>
                    <a:lnTo>
                      <a:pt x="28" y="16"/>
                    </a:lnTo>
                    <a:lnTo>
                      <a:pt x="70" y="10"/>
                    </a:lnTo>
                    <a:close/>
                  </a:path>
                </a:pathLst>
              </a:custGeom>
              <a:solidFill>
                <a:srgbClr val="007116"/>
              </a:solidFill>
              <a:ln w="0">
                <a:solidFill>
                  <a:srgbClr val="00711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38" name="Freeform 7602"/>
              <p:cNvSpPr>
                <a:spLocks/>
              </p:cNvSpPr>
              <p:nvPr/>
            </p:nvSpPr>
            <p:spPr bwMode="auto">
              <a:xfrm>
                <a:off x="3964" y="1568"/>
                <a:ext cx="70" cy="16"/>
              </a:xfrm>
              <a:custGeom>
                <a:avLst/>
                <a:gdLst/>
                <a:ahLst/>
                <a:cxnLst>
                  <a:cxn ang="0">
                    <a:pos x="70" y="10"/>
                  </a:cxn>
                  <a:cxn ang="0">
                    <a:pos x="40" y="0"/>
                  </a:cxn>
                  <a:cxn ang="0">
                    <a:pos x="0" y="6"/>
                  </a:cxn>
                  <a:cxn ang="0">
                    <a:pos x="28" y="16"/>
                  </a:cxn>
                  <a:cxn ang="0">
                    <a:pos x="70" y="10"/>
                  </a:cxn>
                </a:cxnLst>
                <a:rect l="0" t="0" r="r" b="b"/>
                <a:pathLst>
                  <a:path w="70" h="16">
                    <a:moveTo>
                      <a:pt x="70" y="10"/>
                    </a:moveTo>
                    <a:lnTo>
                      <a:pt x="40" y="0"/>
                    </a:lnTo>
                    <a:lnTo>
                      <a:pt x="0" y="6"/>
                    </a:lnTo>
                    <a:lnTo>
                      <a:pt x="28" y="16"/>
                    </a:lnTo>
                    <a:lnTo>
                      <a:pt x="70" y="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39" name="Freeform 7603"/>
              <p:cNvSpPr>
                <a:spLocks/>
              </p:cNvSpPr>
              <p:nvPr/>
            </p:nvSpPr>
            <p:spPr bwMode="auto">
              <a:xfrm>
                <a:off x="4980" y="1364"/>
                <a:ext cx="52" cy="10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0" y="10"/>
                  </a:cxn>
                  <a:cxn ang="0">
                    <a:pos x="52" y="4"/>
                  </a:cxn>
                </a:cxnLst>
                <a:rect l="0" t="0" r="r" b="b"/>
                <a:pathLst>
                  <a:path w="52" h="10">
                    <a:moveTo>
                      <a:pt x="52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0" y="10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40" name="Freeform 7604"/>
              <p:cNvSpPr>
                <a:spLocks/>
              </p:cNvSpPr>
              <p:nvPr/>
            </p:nvSpPr>
            <p:spPr bwMode="auto">
              <a:xfrm>
                <a:off x="4980" y="1364"/>
                <a:ext cx="52" cy="10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0" y="10"/>
                  </a:cxn>
                  <a:cxn ang="0">
                    <a:pos x="52" y="4"/>
                  </a:cxn>
                </a:cxnLst>
                <a:rect l="0" t="0" r="r" b="b"/>
                <a:pathLst>
                  <a:path w="52" h="10">
                    <a:moveTo>
                      <a:pt x="52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0" y="10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41" name="Freeform 7605"/>
              <p:cNvSpPr>
                <a:spLocks/>
              </p:cNvSpPr>
              <p:nvPr/>
            </p:nvSpPr>
            <p:spPr bwMode="auto">
              <a:xfrm>
                <a:off x="4958" y="1368"/>
                <a:ext cx="52" cy="10"/>
              </a:xfrm>
              <a:custGeom>
                <a:avLst/>
                <a:gdLst/>
                <a:ahLst/>
                <a:cxnLst>
                  <a:cxn ang="0">
                    <a:pos x="52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30" y="10"/>
                  </a:cxn>
                  <a:cxn ang="0">
                    <a:pos x="52" y="6"/>
                  </a:cxn>
                </a:cxnLst>
                <a:rect l="0" t="0" r="r" b="b"/>
                <a:pathLst>
                  <a:path w="52" h="10">
                    <a:moveTo>
                      <a:pt x="52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30" y="10"/>
                    </a:lnTo>
                    <a:lnTo>
                      <a:pt x="52" y="6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42" name="Freeform 7606"/>
              <p:cNvSpPr>
                <a:spLocks/>
              </p:cNvSpPr>
              <p:nvPr/>
            </p:nvSpPr>
            <p:spPr bwMode="auto">
              <a:xfrm>
                <a:off x="4958" y="1368"/>
                <a:ext cx="52" cy="10"/>
              </a:xfrm>
              <a:custGeom>
                <a:avLst/>
                <a:gdLst/>
                <a:ahLst/>
                <a:cxnLst>
                  <a:cxn ang="0">
                    <a:pos x="52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30" y="10"/>
                  </a:cxn>
                  <a:cxn ang="0">
                    <a:pos x="52" y="6"/>
                  </a:cxn>
                </a:cxnLst>
                <a:rect l="0" t="0" r="r" b="b"/>
                <a:pathLst>
                  <a:path w="52" h="10">
                    <a:moveTo>
                      <a:pt x="52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30" y="10"/>
                    </a:lnTo>
                    <a:lnTo>
                      <a:pt x="52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43" name="Freeform 7607"/>
              <p:cNvSpPr>
                <a:spLocks/>
              </p:cNvSpPr>
              <p:nvPr/>
            </p:nvSpPr>
            <p:spPr bwMode="auto">
              <a:xfrm>
                <a:off x="4936" y="1374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0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0" y="8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E27"/>
              </a:solidFill>
              <a:ln w="0">
                <a:solidFill>
                  <a:srgbClr val="006E2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44" name="Freeform 7608"/>
              <p:cNvSpPr>
                <a:spLocks/>
              </p:cNvSpPr>
              <p:nvPr/>
            </p:nvSpPr>
            <p:spPr bwMode="auto">
              <a:xfrm>
                <a:off x="4936" y="1374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0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0" y="8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45" name="Freeform 7609"/>
              <p:cNvSpPr>
                <a:spLocks/>
              </p:cNvSpPr>
              <p:nvPr/>
            </p:nvSpPr>
            <p:spPr bwMode="auto">
              <a:xfrm>
                <a:off x="4914" y="1378"/>
                <a:ext cx="52" cy="10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0" y="10"/>
                  </a:cxn>
                  <a:cxn ang="0">
                    <a:pos x="52" y="4"/>
                  </a:cxn>
                </a:cxnLst>
                <a:rect l="0" t="0" r="r" b="b"/>
                <a:pathLst>
                  <a:path w="52" h="10">
                    <a:moveTo>
                      <a:pt x="52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0" y="10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D25"/>
              </a:solidFill>
              <a:ln w="0">
                <a:solidFill>
                  <a:srgbClr val="006D2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46" name="Freeform 7610"/>
              <p:cNvSpPr>
                <a:spLocks/>
              </p:cNvSpPr>
              <p:nvPr/>
            </p:nvSpPr>
            <p:spPr bwMode="auto">
              <a:xfrm>
                <a:off x="4914" y="1378"/>
                <a:ext cx="52" cy="10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0" y="10"/>
                  </a:cxn>
                  <a:cxn ang="0">
                    <a:pos x="52" y="4"/>
                  </a:cxn>
                </a:cxnLst>
                <a:rect l="0" t="0" r="r" b="b"/>
                <a:pathLst>
                  <a:path w="52" h="10">
                    <a:moveTo>
                      <a:pt x="52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0" y="10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47" name="Freeform 7611"/>
              <p:cNvSpPr>
                <a:spLocks/>
              </p:cNvSpPr>
              <p:nvPr/>
            </p:nvSpPr>
            <p:spPr bwMode="auto">
              <a:xfrm>
                <a:off x="4890" y="1382"/>
                <a:ext cx="54" cy="10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30" y="10"/>
                  </a:cxn>
                  <a:cxn ang="0">
                    <a:pos x="54" y="6"/>
                  </a:cxn>
                </a:cxnLst>
                <a:rect l="0" t="0" r="r" b="b"/>
                <a:pathLst>
                  <a:path w="54" h="10">
                    <a:moveTo>
                      <a:pt x="54" y="6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30" y="10"/>
                    </a:lnTo>
                    <a:lnTo>
                      <a:pt x="54" y="6"/>
                    </a:lnTo>
                    <a:close/>
                  </a:path>
                </a:pathLst>
              </a:custGeom>
              <a:solidFill>
                <a:srgbClr val="006D21"/>
              </a:solidFill>
              <a:ln w="0">
                <a:solidFill>
                  <a:srgbClr val="006D2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48" name="Freeform 7612"/>
              <p:cNvSpPr>
                <a:spLocks/>
              </p:cNvSpPr>
              <p:nvPr/>
            </p:nvSpPr>
            <p:spPr bwMode="auto">
              <a:xfrm>
                <a:off x="4890" y="1382"/>
                <a:ext cx="54" cy="10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30" y="10"/>
                  </a:cxn>
                  <a:cxn ang="0">
                    <a:pos x="54" y="6"/>
                  </a:cxn>
                </a:cxnLst>
                <a:rect l="0" t="0" r="r" b="b"/>
                <a:pathLst>
                  <a:path w="54" h="10">
                    <a:moveTo>
                      <a:pt x="54" y="6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30" y="10"/>
                    </a:lnTo>
                    <a:lnTo>
                      <a:pt x="54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49" name="Freeform 7613"/>
              <p:cNvSpPr>
                <a:spLocks/>
              </p:cNvSpPr>
              <p:nvPr/>
            </p:nvSpPr>
            <p:spPr bwMode="auto">
              <a:xfrm>
                <a:off x="4866" y="1386"/>
                <a:ext cx="54" cy="10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24" y="0"/>
                  </a:cxn>
                  <a:cxn ang="0">
                    <a:pos x="0" y="6"/>
                  </a:cxn>
                  <a:cxn ang="0">
                    <a:pos x="30" y="10"/>
                  </a:cxn>
                  <a:cxn ang="0">
                    <a:pos x="54" y="6"/>
                  </a:cxn>
                </a:cxnLst>
                <a:rect l="0" t="0" r="r" b="b"/>
                <a:pathLst>
                  <a:path w="54" h="10">
                    <a:moveTo>
                      <a:pt x="54" y="6"/>
                    </a:moveTo>
                    <a:lnTo>
                      <a:pt x="24" y="0"/>
                    </a:lnTo>
                    <a:lnTo>
                      <a:pt x="0" y="6"/>
                    </a:lnTo>
                    <a:lnTo>
                      <a:pt x="30" y="10"/>
                    </a:lnTo>
                    <a:lnTo>
                      <a:pt x="54" y="6"/>
                    </a:lnTo>
                    <a:close/>
                  </a:path>
                </a:pathLst>
              </a:custGeom>
              <a:solidFill>
                <a:srgbClr val="006C1C"/>
              </a:solidFill>
              <a:ln w="0">
                <a:solidFill>
                  <a:srgbClr val="006C1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50" name="Freeform 7614"/>
              <p:cNvSpPr>
                <a:spLocks/>
              </p:cNvSpPr>
              <p:nvPr/>
            </p:nvSpPr>
            <p:spPr bwMode="auto">
              <a:xfrm>
                <a:off x="4866" y="1386"/>
                <a:ext cx="54" cy="10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24" y="0"/>
                  </a:cxn>
                  <a:cxn ang="0">
                    <a:pos x="0" y="6"/>
                  </a:cxn>
                  <a:cxn ang="0">
                    <a:pos x="30" y="10"/>
                  </a:cxn>
                  <a:cxn ang="0">
                    <a:pos x="54" y="6"/>
                  </a:cxn>
                </a:cxnLst>
                <a:rect l="0" t="0" r="r" b="b"/>
                <a:pathLst>
                  <a:path w="54" h="10">
                    <a:moveTo>
                      <a:pt x="54" y="6"/>
                    </a:moveTo>
                    <a:lnTo>
                      <a:pt x="24" y="0"/>
                    </a:lnTo>
                    <a:lnTo>
                      <a:pt x="0" y="6"/>
                    </a:lnTo>
                    <a:lnTo>
                      <a:pt x="30" y="10"/>
                    </a:lnTo>
                    <a:lnTo>
                      <a:pt x="54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51" name="Freeform 7615"/>
              <p:cNvSpPr>
                <a:spLocks/>
              </p:cNvSpPr>
              <p:nvPr/>
            </p:nvSpPr>
            <p:spPr bwMode="auto">
              <a:xfrm>
                <a:off x="4844" y="1392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2" y="0"/>
                  </a:cxn>
                  <a:cxn ang="0">
                    <a:pos x="0" y="2"/>
                  </a:cxn>
                  <a:cxn ang="0">
                    <a:pos x="30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2" y="0"/>
                    </a:lnTo>
                    <a:lnTo>
                      <a:pt x="0" y="2"/>
                    </a:lnTo>
                    <a:lnTo>
                      <a:pt x="30" y="8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B16"/>
              </a:solidFill>
              <a:ln w="0">
                <a:solidFill>
                  <a:srgbClr val="006B1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52" name="Freeform 7616"/>
              <p:cNvSpPr>
                <a:spLocks/>
              </p:cNvSpPr>
              <p:nvPr/>
            </p:nvSpPr>
            <p:spPr bwMode="auto">
              <a:xfrm>
                <a:off x="4844" y="1392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2" y="0"/>
                  </a:cxn>
                  <a:cxn ang="0">
                    <a:pos x="0" y="2"/>
                  </a:cxn>
                  <a:cxn ang="0">
                    <a:pos x="30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2" y="0"/>
                    </a:lnTo>
                    <a:lnTo>
                      <a:pt x="0" y="2"/>
                    </a:lnTo>
                    <a:lnTo>
                      <a:pt x="30" y="8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53" name="Freeform 7617"/>
              <p:cNvSpPr>
                <a:spLocks/>
              </p:cNvSpPr>
              <p:nvPr/>
            </p:nvSpPr>
            <p:spPr bwMode="auto">
              <a:xfrm>
                <a:off x="4818" y="1394"/>
                <a:ext cx="56" cy="8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30" y="8"/>
                  </a:cxn>
                  <a:cxn ang="0">
                    <a:pos x="56" y="6"/>
                  </a:cxn>
                </a:cxnLst>
                <a:rect l="0" t="0" r="r" b="b"/>
                <a:pathLst>
                  <a:path w="56" h="8">
                    <a:moveTo>
                      <a:pt x="56" y="6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30" y="8"/>
                    </a:lnTo>
                    <a:lnTo>
                      <a:pt x="56" y="6"/>
                    </a:lnTo>
                    <a:close/>
                  </a:path>
                </a:pathLst>
              </a:custGeom>
              <a:solidFill>
                <a:srgbClr val="006A0F"/>
              </a:solidFill>
              <a:ln w="0">
                <a:solidFill>
                  <a:srgbClr val="006A0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54" name="Freeform 7618"/>
              <p:cNvSpPr>
                <a:spLocks/>
              </p:cNvSpPr>
              <p:nvPr/>
            </p:nvSpPr>
            <p:spPr bwMode="auto">
              <a:xfrm>
                <a:off x="4818" y="1394"/>
                <a:ext cx="56" cy="8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30" y="8"/>
                  </a:cxn>
                  <a:cxn ang="0">
                    <a:pos x="56" y="6"/>
                  </a:cxn>
                </a:cxnLst>
                <a:rect l="0" t="0" r="r" b="b"/>
                <a:pathLst>
                  <a:path w="56" h="8">
                    <a:moveTo>
                      <a:pt x="56" y="6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30" y="8"/>
                    </a:lnTo>
                    <a:lnTo>
                      <a:pt x="5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55" name="Freeform 7619"/>
              <p:cNvSpPr>
                <a:spLocks/>
              </p:cNvSpPr>
              <p:nvPr/>
            </p:nvSpPr>
            <p:spPr bwMode="auto">
              <a:xfrm>
                <a:off x="4794" y="1398"/>
                <a:ext cx="54" cy="8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30" y="8"/>
                  </a:cxn>
                  <a:cxn ang="0">
                    <a:pos x="54" y="4"/>
                  </a:cxn>
                </a:cxnLst>
                <a:rect l="0" t="0" r="r" b="b"/>
                <a:pathLst>
                  <a:path w="54" h="8">
                    <a:moveTo>
                      <a:pt x="54" y="4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30" y="8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808"/>
              </a:solidFill>
              <a:ln w="0">
                <a:solidFill>
                  <a:srgbClr val="00680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56" name="Freeform 7620"/>
              <p:cNvSpPr>
                <a:spLocks/>
              </p:cNvSpPr>
              <p:nvPr/>
            </p:nvSpPr>
            <p:spPr bwMode="auto">
              <a:xfrm>
                <a:off x="4794" y="1398"/>
                <a:ext cx="54" cy="8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30" y="8"/>
                  </a:cxn>
                  <a:cxn ang="0">
                    <a:pos x="54" y="4"/>
                  </a:cxn>
                </a:cxnLst>
                <a:rect l="0" t="0" r="r" b="b"/>
                <a:pathLst>
                  <a:path w="54" h="8">
                    <a:moveTo>
                      <a:pt x="54" y="4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30" y="8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57" name="Freeform 7621"/>
              <p:cNvSpPr>
                <a:spLocks/>
              </p:cNvSpPr>
              <p:nvPr/>
            </p:nvSpPr>
            <p:spPr bwMode="auto">
              <a:xfrm>
                <a:off x="4768" y="1400"/>
                <a:ext cx="56" cy="8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32" y="8"/>
                  </a:cxn>
                  <a:cxn ang="0">
                    <a:pos x="56" y="6"/>
                  </a:cxn>
                </a:cxnLst>
                <a:rect l="0" t="0" r="r" b="b"/>
                <a:pathLst>
                  <a:path w="56" h="8">
                    <a:moveTo>
                      <a:pt x="56" y="6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32" y="8"/>
                    </a:lnTo>
                    <a:lnTo>
                      <a:pt x="56" y="6"/>
                    </a:lnTo>
                    <a:close/>
                  </a:path>
                </a:pathLst>
              </a:custGeom>
              <a:solidFill>
                <a:srgbClr val="006501"/>
              </a:solidFill>
              <a:ln w="0">
                <a:solidFill>
                  <a:srgbClr val="00650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58" name="Freeform 7622"/>
              <p:cNvSpPr>
                <a:spLocks/>
              </p:cNvSpPr>
              <p:nvPr/>
            </p:nvSpPr>
            <p:spPr bwMode="auto">
              <a:xfrm>
                <a:off x="4768" y="1400"/>
                <a:ext cx="56" cy="8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32" y="8"/>
                  </a:cxn>
                  <a:cxn ang="0">
                    <a:pos x="56" y="6"/>
                  </a:cxn>
                </a:cxnLst>
                <a:rect l="0" t="0" r="r" b="b"/>
                <a:pathLst>
                  <a:path w="56" h="8">
                    <a:moveTo>
                      <a:pt x="56" y="6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32" y="8"/>
                    </a:lnTo>
                    <a:lnTo>
                      <a:pt x="5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59" name="Freeform 7623"/>
              <p:cNvSpPr>
                <a:spLocks/>
              </p:cNvSpPr>
              <p:nvPr/>
            </p:nvSpPr>
            <p:spPr bwMode="auto">
              <a:xfrm>
                <a:off x="4744" y="1402"/>
                <a:ext cx="56" cy="8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30" y="8"/>
                  </a:cxn>
                  <a:cxn ang="0">
                    <a:pos x="56" y="6"/>
                  </a:cxn>
                </a:cxnLst>
                <a:rect l="0" t="0" r="r" b="b"/>
                <a:pathLst>
                  <a:path w="56" h="8">
                    <a:moveTo>
                      <a:pt x="56" y="6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30" y="8"/>
                    </a:lnTo>
                    <a:lnTo>
                      <a:pt x="56" y="6"/>
                    </a:lnTo>
                    <a:close/>
                  </a:path>
                </a:pathLst>
              </a:custGeom>
              <a:solidFill>
                <a:srgbClr val="006300"/>
              </a:solidFill>
              <a:ln w="0">
                <a:solidFill>
                  <a:srgbClr val="0063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60" name="Freeform 7624"/>
              <p:cNvSpPr>
                <a:spLocks/>
              </p:cNvSpPr>
              <p:nvPr/>
            </p:nvSpPr>
            <p:spPr bwMode="auto">
              <a:xfrm>
                <a:off x="4744" y="1402"/>
                <a:ext cx="56" cy="8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30" y="8"/>
                  </a:cxn>
                  <a:cxn ang="0">
                    <a:pos x="56" y="6"/>
                  </a:cxn>
                </a:cxnLst>
                <a:rect l="0" t="0" r="r" b="b"/>
                <a:pathLst>
                  <a:path w="56" h="8">
                    <a:moveTo>
                      <a:pt x="56" y="6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30" y="8"/>
                    </a:lnTo>
                    <a:lnTo>
                      <a:pt x="5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61" name="Freeform 7625"/>
              <p:cNvSpPr>
                <a:spLocks/>
              </p:cNvSpPr>
              <p:nvPr/>
            </p:nvSpPr>
            <p:spPr bwMode="auto">
              <a:xfrm>
                <a:off x="4718" y="1404"/>
                <a:ext cx="56" cy="6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30" y="6"/>
                  </a:cxn>
                  <a:cxn ang="0">
                    <a:pos x="56" y="6"/>
                  </a:cxn>
                </a:cxnLst>
                <a:rect l="0" t="0" r="r" b="b"/>
                <a:pathLst>
                  <a:path w="56" h="6">
                    <a:moveTo>
                      <a:pt x="56" y="6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30" y="6"/>
                    </a:lnTo>
                    <a:lnTo>
                      <a:pt x="56" y="6"/>
                    </a:lnTo>
                    <a:close/>
                  </a:path>
                </a:pathLst>
              </a:custGeom>
              <a:solidFill>
                <a:srgbClr val="006000"/>
              </a:solidFill>
              <a:ln w="0">
                <a:solidFill>
                  <a:srgbClr val="006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62" name="Freeform 7626"/>
              <p:cNvSpPr>
                <a:spLocks/>
              </p:cNvSpPr>
              <p:nvPr/>
            </p:nvSpPr>
            <p:spPr bwMode="auto">
              <a:xfrm>
                <a:off x="4718" y="1404"/>
                <a:ext cx="56" cy="6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30" y="6"/>
                  </a:cxn>
                  <a:cxn ang="0">
                    <a:pos x="56" y="6"/>
                  </a:cxn>
                </a:cxnLst>
                <a:rect l="0" t="0" r="r" b="b"/>
                <a:pathLst>
                  <a:path w="56" h="6">
                    <a:moveTo>
                      <a:pt x="56" y="6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30" y="6"/>
                    </a:lnTo>
                    <a:lnTo>
                      <a:pt x="5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63" name="Freeform 7627"/>
              <p:cNvSpPr>
                <a:spLocks/>
              </p:cNvSpPr>
              <p:nvPr/>
            </p:nvSpPr>
            <p:spPr bwMode="auto">
              <a:xfrm>
                <a:off x="4690" y="1406"/>
                <a:ext cx="58" cy="6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28" y="0"/>
                  </a:cxn>
                  <a:cxn ang="0">
                    <a:pos x="0" y="2"/>
                  </a:cxn>
                  <a:cxn ang="0">
                    <a:pos x="30" y="6"/>
                  </a:cxn>
                  <a:cxn ang="0">
                    <a:pos x="58" y="4"/>
                  </a:cxn>
                </a:cxnLst>
                <a:rect l="0" t="0" r="r" b="b"/>
                <a:pathLst>
                  <a:path w="58" h="6">
                    <a:moveTo>
                      <a:pt x="58" y="4"/>
                    </a:moveTo>
                    <a:lnTo>
                      <a:pt x="28" y="0"/>
                    </a:lnTo>
                    <a:lnTo>
                      <a:pt x="0" y="2"/>
                    </a:lnTo>
                    <a:lnTo>
                      <a:pt x="30" y="6"/>
                    </a:lnTo>
                    <a:lnTo>
                      <a:pt x="58" y="4"/>
                    </a:lnTo>
                    <a:close/>
                  </a:path>
                </a:pathLst>
              </a:custGeom>
              <a:solidFill>
                <a:srgbClr val="005D00"/>
              </a:solidFill>
              <a:ln w="0">
                <a:solidFill>
                  <a:srgbClr val="005D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64" name="Freeform 7628"/>
              <p:cNvSpPr>
                <a:spLocks/>
              </p:cNvSpPr>
              <p:nvPr/>
            </p:nvSpPr>
            <p:spPr bwMode="auto">
              <a:xfrm>
                <a:off x="4690" y="1406"/>
                <a:ext cx="58" cy="6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28" y="0"/>
                  </a:cxn>
                  <a:cxn ang="0">
                    <a:pos x="0" y="2"/>
                  </a:cxn>
                  <a:cxn ang="0">
                    <a:pos x="30" y="6"/>
                  </a:cxn>
                  <a:cxn ang="0">
                    <a:pos x="58" y="4"/>
                  </a:cxn>
                </a:cxnLst>
                <a:rect l="0" t="0" r="r" b="b"/>
                <a:pathLst>
                  <a:path w="58" h="6">
                    <a:moveTo>
                      <a:pt x="58" y="4"/>
                    </a:moveTo>
                    <a:lnTo>
                      <a:pt x="28" y="0"/>
                    </a:lnTo>
                    <a:lnTo>
                      <a:pt x="0" y="2"/>
                    </a:lnTo>
                    <a:lnTo>
                      <a:pt x="30" y="6"/>
                    </a:lnTo>
                    <a:lnTo>
                      <a:pt x="5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65" name="Freeform 7629"/>
              <p:cNvSpPr>
                <a:spLocks/>
              </p:cNvSpPr>
              <p:nvPr/>
            </p:nvSpPr>
            <p:spPr bwMode="auto">
              <a:xfrm>
                <a:off x="4664" y="1408"/>
                <a:ext cx="56" cy="4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30" y="4"/>
                  </a:cxn>
                  <a:cxn ang="0">
                    <a:pos x="56" y="4"/>
                  </a:cxn>
                </a:cxnLst>
                <a:rect l="0" t="0" r="r" b="b"/>
                <a:pathLst>
                  <a:path w="56" h="4">
                    <a:moveTo>
                      <a:pt x="56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30" y="4"/>
                    </a:lnTo>
                    <a:lnTo>
                      <a:pt x="56" y="4"/>
                    </a:lnTo>
                    <a:close/>
                  </a:path>
                </a:pathLst>
              </a:custGeom>
              <a:solidFill>
                <a:srgbClr val="005A00"/>
              </a:solidFill>
              <a:ln w="0">
                <a:solidFill>
                  <a:srgbClr val="005A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66" name="Freeform 7630"/>
              <p:cNvSpPr>
                <a:spLocks/>
              </p:cNvSpPr>
              <p:nvPr/>
            </p:nvSpPr>
            <p:spPr bwMode="auto">
              <a:xfrm>
                <a:off x="4664" y="1408"/>
                <a:ext cx="56" cy="4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30" y="4"/>
                  </a:cxn>
                  <a:cxn ang="0">
                    <a:pos x="56" y="4"/>
                  </a:cxn>
                </a:cxnLst>
                <a:rect l="0" t="0" r="r" b="b"/>
                <a:pathLst>
                  <a:path w="56" h="4">
                    <a:moveTo>
                      <a:pt x="56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30" y="4"/>
                    </a:lnTo>
                    <a:lnTo>
                      <a:pt x="5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67" name="Freeform 7631"/>
              <p:cNvSpPr>
                <a:spLocks/>
              </p:cNvSpPr>
              <p:nvPr/>
            </p:nvSpPr>
            <p:spPr bwMode="auto">
              <a:xfrm>
                <a:off x="4636" y="1410"/>
                <a:ext cx="58" cy="4"/>
              </a:xfrm>
              <a:custGeom>
                <a:avLst/>
                <a:gdLst/>
                <a:ahLst/>
                <a:cxnLst>
                  <a:cxn ang="0">
                    <a:pos x="58" y="2"/>
                  </a:cxn>
                  <a:cxn ang="0">
                    <a:pos x="28" y="0"/>
                  </a:cxn>
                  <a:cxn ang="0">
                    <a:pos x="0" y="2"/>
                  </a:cxn>
                  <a:cxn ang="0">
                    <a:pos x="30" y="4"/>
                  </a:cxn>
                  <a:cxn ang="0">
                    <a:pos x="58" y="2"/>
                  </a:cxn>
                </a:cxnLst>
                <a:rect l="0" t="0" r="r" b="b"/>
                <a:pathLst>
                  <a:path w="58" h="4">
                    <a:moveTo>
                      <a:pt x="58" y="2"/>
                    </a:moveTo>
                    <a:lnTo>
                      <a:pt x="28" y="0"/>
                    </a:lnTo>
                    <a:lnTo>
                      <a:pt x="0" y="2"/>
                    </a:lnTo>
                    <a:lnTo>
                      <a:pt x="30" y="4"/>
                    </a:lnTo>
                    <a:lnTo>
                      <a:pt x="58" y="2"/>
                    </a:lnTo>
                    <a:close/>
                  </a:path>
                </a:pathLst>
              </a:custGeom>
              <a:solidFill>
                <a:srgbClr val="005700"/>
              </a:solidFill>
              <a:ln w="0">
                <a:solidFill>
                  <a:srgbClr val="0057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68" name="Freeform 7632"/>
              <p:cNvSpPr>
                <a:spLocks/>
              </p:cNvSpPr>
              <p:nvPr/>
            </p:nvSpPr>
            <p:spPr bwMode="auto">
              <a:xfrm>
                <a:off x="4636" y="1410"/>
                <a:ext cx="58" cy="4"/>
              </a:xfrm>
              <a:custGeom>
                <a:avLst/>
                <a:gdLst/>
                <a:ahLst/>
                <a:cxnLst>
                  <a:cxn ang="0">
                    <a:pos x="58" y="2"/>
                  </a:cxn>
                  <a:cxn ang="0">
                    <a:pos x="28" y="0"/>
                  </a:cxn>
                  <a:cxn ang="0">
                    <a:pos x="0" y="2"/>
                  </a:cxn>
                  <a:cxn ang="0">
                    <a:pos x="30" y="4"/>
                  </a:cxn>
                  <a:cxn ang="0">
                    <a:pos x="58" y="2"/>
                  </a:cxn>
                </a:cxnLst>
                <a:rect l="0" t="0" r="r" b="b"/>
                <a:pathLst>
                  <a:path w="58" h="4">
                    <a:moveTo>
                      <a:pt x="58" y="2"/>
                    </a:moveTo>
                    <a:lnTo>
                      <a:pt x="28" y="0"/>
                    </a:lnTo>
                    <a:lnTo>
                      <a:pt x="0" y="2"/>
                    </a:lnTo>
                    <a:lnTo>
                      <a:pt x="30" y="4"/>
                    </a:lnTo>
                    <a:lnTo>
                      <a:pt x="58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69" name="Freeform 7633"/>
              <p:cNvSpPr>
                <a:spLocks/>
              </p:cNvSpPr>
              <p:nvPr/>
            </p:nvSpPr>
            <p:spPr bwMode="auto">
              <a:xfrm>
                <a:off x="4608" y="1412"/>
                <a:ext cx="58" cy="6"/>
              </a:xfrm>
              <a:custGeom>
                <a:avLst/>
                <a:gdLst/>
                <a:ahLst/>
                <a:cxnLst>
                  <a:cxn ang="0">
                    <a:pos x="58" y="2"/>
                  </a:cxn>
                  <a:cxn ang="0">
                    <a:pos x="28" y="0"/>
                  </a:cxn>
                  <a:cxn ang="0">
                    <a:pos x="0" y="2"/>
                  </a:cxn>
                  <a:cxn ang="0">
                    <a:pos x="30" y="6"/>
                  </a:cxn>
                  <a:cxn ang="0">
                    <a:pos x="58" y="2"/>
                  </a:cxn>
                </a:cxnLst>
                <a:rect l="0" t="0" r="r" b="b"/>
                <a:pathLst>
                  <a:path w="58" h="6">
                    <a:moveTo>
                      <a:pt x="58" y="2"/>
                    </a:moveTo>
                    <a:lnTo>
                      <a:pt x="28" y="0"/>
                    </a:lnTo>
                    <a:lnTo>
                      <a:pt x="0" y="2"/>
                    </a:lnTo>
                    <a:lnTo>
                      <a:pt x="30" y="6"/>
                    </a:lnTo>
                    <a:lnTo>
                      <a:pt x="58" y="2"/>
                    </a:lnTo>
                    <a:close/>
                  </a:path>
                </a:pathLst>
              </a:custGeom>
              <a:solidFill>
                <a:srgbClr val="005500"/>
              </a:solidFill>
              <a:ln w="0">
                <a:solidFill>
                  <a:srgbClr val="0055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70" name="Freeform 7634"/>
              <p:cNvSpPr>
                <a:spLocks/>
              </p:cNvSpPr>
              <p:nvPr/>
            </p:nvSpPr>
            <p:spPr bwMode="auto">
              <a:xfrm>
                <a:off x="4608" y="1412"/>
                <a:ext cx="58" cy="6"/>
              </a:xfrm>
              <a:custGeom>
                <a:avLst/>
                <a:gdLst/>
                <a:ahLst/>
                <a:cxnLst>
                  <a:cxn ang="0">
                    <a:pos x="58" y="2"/>
                  </a:cxn>
                  <a:cxn ang="0">
                    <a:pos x="28" y="0"/>
                  </a:cxn>
                  <a:cxn ang="0">
                    <a:pos x="0" y="2"/>
                  </a:cxn>
                  <a:cxn ang="0">
                    <a:pos x="30" y="6"/>
                  </a:cxn>
                  <a:cxn ang="0">
                    <a:pos x="58" y="2"/>
                  </a:cxn>
                </a:cxnLst>
                <a:rect l="0" t="0" r="r" b="b"/>
                <a:pathLst>
                  <a:path w="58" h="6">
                    <a:moveTo>
                      <a:pt x="58" y="2"/>
                    </a:moveTo>
                    <a:lnTo>
                      <a:pt x="28" y="0"/>
                    </a:lnTo>
                    <a:lnTo>
                      <a:pt x="0" y="2"/>
                    </a:lnTo>
                    <a:lnTo>
                      <a:pt x="30" y="6"/>
                    </a:lnTo>
                    <a:lnTo>
                      <a:pt x="58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71" name="Freeform 7635"/>
              <p:cNvSpPr>
                <a:spLocks/>
              </p:cNvSpPr>
              <p:nvPr/>
            </p:nvSpPr>
            <p:spPr bwMode="auto">
              <a:xfrm>
                <a:off x="4580" y="1414"/>
                <a:ext cx="58" cy="6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30" y="6"/>
                  </a:cxn>
                  <a:cxn ang="0">
                    <a:pos x="58" y="4"/>
                  </a:cxn>
                </a:cxnLst>
                <a:rect l="0" t="0" r="r" b="b"/>
                <a:pathLst>
                  <a:path w="58" h="6">
                    <a:moveTo>
                      <a:pt x="58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30" y="6"/>
                    </a:lnTo>
                    <a:lnTo>
                      <a:pt x="58" y="4"/>
                    </a:lnTo>
                    <a:close/>
                  </a:path>
                </a:pathLst>
              </a:custGeom>
              <a:solidFill>
                <a:srgbClr val="005306"/>
              </a:solidFill>
              <a:ln w="0">
                <a:solidFill>
                  <a:srgbClr val="00530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72" name="Freeform 7636"/>
              <p:cNvSpPr>
                <a:spLocks/>
              </p:cNvSpPr>
              <p:nvPr/>
            </p:nvSpPr>
            <p:spPr bwMode="auto">
              <a:xfrm>
                <a:off x="4580" y="1414"/>
                <a:ext cx="58" cy="6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30" y="6"/>
                  </a:cxn>
                  <a:cxn ang="0">
                    <a:pos x="58" y="4"/>
                  </a:cxn>
                </a:cxnLst>
                <a:rect l="0" t="0" r="r" b="b"/>
                <a:pathLst>
                  <a:path w="58" h="6">
                    <a:moveTo>
                      <a:pt x="58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30" y="6"/>
                    </a:lnTo>
                    <a:lnTo>
                      <a:pt x="5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73" name="Freeform 7637"/>
              <p:cNvSpPr>
                <a:spLocks/>
              </p:cNvSpPr>
              <p:nvPr/>
            </p:nvSpPr>
            <p:spPr bwMode="auto">
              <a:xfrm>
                <a:off x="4550" y="1418"/>
                <a:ext cx="60" cy="8"/>
              </a:xfrm>
              <a:custGeom>
                <a:avLst/>
                <a:gdLst/>
                <a:ahLst/>
                <a:cxnLst>
                  <a:cxn ang="0">
                    <a:pos x="60" y="2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30" y="8"/>
                  </a:cxn>
                  <a:cxn ang="0">
                    <a:pos x="60" y="2"/>
                  </a:cxn>
                </a:cxnLst>
                <a:rect l="0" t="0" r="r" b="b"/>
                <a:pathLst>
                  <a:path w="60" h="8">
                    <a:moveTo>
                      <a:pt x="60" y="2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30" y="8"/>
                    </a:lnTo>
                    <a:lnTo>
                      <a:pt x="60" y="2"/>
                    </a:lnTo>
                    <a:close/>
                  </a:path>
                </a:pathLst>
              </a:custGeom>
              <a:solidFill>
                <a:srgbClr val="005212"/>
              </a:solidFill>
              <a:ln w="0">
                <a:solidFill>
                  <a:srgbClr val="00521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74" name="Freeform 7638"/>
              <p:cNvSpPr>
                <a:spLocks/>
              </p:cNvSpPr>
              <p:nvPr/>
            </p:nvSpPr>
            <p:spPr bwMode="auto">
              <a:xfrm>
                <a:off x="4550" y="1418"/>
                <a:ext cx="60" cy="8"/>
              </a:xfrm>
              <a:custGeom>
                <a:avLst/>
                <a:gdLst/>
                <a:ahLst/>
                <a:cxnLst>
                  <a:cxn ang="0">
                    <a:pos x="60" y="2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30" y="8"/>
                  </a:cxn>
                  <a:cxn ang="0">
                    <a:pos x="60" y="2"/>
                  </a:cxn>
                </a:cxnLst>
                <a:rect l="0" t="0" r="r" b="b"/>
                <a:pathLst>
                  <a:path w="60" h="8">
                    <a:moveTo>
                      <a:pt x="60" y="2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30" y="8"/>
                    </a:lnTo>
                    <a:lnTo>
                      <a:pt x="60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75" name="Freeform 7639"/>
              <p:cNvSpPr>
                <a:spLocks/>
              </p:cNvSpPr>
              <p:nvPr/>
            </p:nvSpPr>
            <p:spPr bwMode="auto">
              <a:xfrm>
                <a:off x="4520" y="1424"/>
                <a:ext cx="60" cy="8"/>
              </a:xfrm>
              <a:custGeom>
                <a:avLst/>
                <a:gdLst/>
                <a:ahLst/>
                <a:cxnLst>
                  <a:cxn ang="0">
                    <a:pos x="60" y="2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30" y="8"/>
                  </a:cxn>
                  <a:cxn ang="0">
                    <a:pos x="60" y="2"/>
                  </a:cxn>
                </a:cxnLst>
                <a:rect l="0" t="0" r="r" b="b"/>
                <a:pathLst>
                  <a:path w="60" h="8">
                    <a:moveTo>
                      <a:pt x="60" y="2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30" y="8"/>
                    </a:lnTo>
                    <a:lnTo>
                      <a:pt x="60" y="2"/>
                    </a:lnTo>
                    <a:close/>
                  </a:path>
                </a:pathLst>
              </a:custGeom>
              <a:solidFill>
                <a:srgbClr val="005121"/>
              </a:solidFill>
              <a:ln w="0">
                <a:solidFill>
                  <a:srgbClr val="00512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76" name="Freeform 7640"/>
              <p:cNvSpPr>
                <a:spLocks/>
              </p:cNvSpPr>
              <p:nvPr/>
            </p:nvSpPr>
            <p:spPr bwMode="auto">
              <a:xfrm>
                <a:off x="4520" y="1424"/>
                <a:ext cx="60" cy="8"/>
              </a:xfrm>
              <a:custGeom>
                <a:avLst/>
                <a:gdLst/>
                <a:ahLst/>
                <a:cxnLst>
                  <a:cxn ang="0">
                    <a:pos x="60" y="2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30" y="8"/>
                  </a:cxn>
                  <a:cxn ang="0">
                    <a:pos x="60" y="2"/>
                  </a:cxn>
                </a:cxnLst>
                <a:rect l="0" t="0" r="r" b="b"/>
                <a:pathLst>
                  <a:path w="60" h="8">
                    <a:moveTo>
                      <a:pt x="60" y="2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30" y="8"/>
                    </a:lnTo>
                    <a:lnTo>
                      <a:pt x="60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77" name="Freeform 7641"/>
              <p:cNvSpPr>
                <a:spLocks/>
              </p:cNvSpPr>
              <p:nvPr/>
            </p:nvSpPr>
            <p:spPr bwMode="auto">
              <a:xfrm>
                <a:off x="4490" y="1430"/>
                <a:ext cx="60" cy="12"/>
              </a:xfrm>
              <a:custGeom>
                <a:avLst/>
                <a:gdLst/>
                <a:ahLst/>
                <a:cxnLst>
                  <a:cxn ang="0">
                    <a:pos x="60" y="2"/>
                  </a:cxn>
                  <a:cxn ang="0">
                    <a:pos x="30" y="0"/>
                  </a:cxn>
                  <a:cxn ang="0">
                    <a:pos x="0" y="10"/>
                  </a:cxn>
                  <a:cxn ang="0">
                    <a:pos x="30" y="12"/>
                  </a:cxn>
                  <a:cxn ang="0">
                    <a:pos x="60" y="2"/>
                  </a:cxn>
                </a:cxnLst>
                <a:rect l="0" t="0" r="r" b="b"/>
                <a:pathLst>
                  <a:path w="60" h="12">
                    <a:moveTo>
                      <a:pt x="60" y="2"/>
                    </a:moveTo>
                    <a:lnTo>
                      <a:pt x="30" y="0"/>
                    </a:lnTo>
                    <a:lnTo>
                      <a:pt x="0" y="10"/>
                    </a:lnTo>
                    <a:lnTo>
                      <a:pt x="30" y="12"/>
                    </a:lnTo>
                    <a:lnTo>
                      <a:pt x="60" y="2"/>
                    </a:lnTo>
                    <a:close/>
                  </a:path>
                </a:pathLst>
              </a:custGeom>
              <a:solidFill>
                <a:srgbClr val="005032"/>
              </a:solidFill>
              <a:ln w="0">
                <a:solidFill>
                  <a:srgbClr val="00503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78" name="Freeform 7642"/>
              <p:cNvSpPr>
                <a:spLocks/>
              </p:cNvSpPr>
              <p:nvPr/>
            </p:nvSpPr>
            <p:spPr bwMode="auto">
              <a:xfrm>
                <a:off x="4490" y="1430"/>
                <a:ext cx="60" cy="12"/>
              </a:xfrm>
              <a:custGeom>
                <a:avLst/>
                <a:gdLst/>
                <a:ahLst/>
                <a:cxnLst>
                  <a:cxn ang="0">
                    <a:pos x="60" y="2"/>
                  </a:cxn>
                  <a:cxn ang="0">
                    <a:pos x="30" y="0"/>
                  </a:cxn>
                  <a:cxn ang="0">
                    <a:pos x="0" y="10"/>
                  </a:cxn>
                  <a:cxn ang="0">
                    <a:pos x="30" y="12"/>
                  </a:cxn>
                  <a:cxn ang="0">
                    <a:pos x="60" y="2"/>
                  </a:cxn>
                </a:cxnLst>
                <a:rect l="0" t="0" r="r" b="b"/>
                <a:pathLst>
                  <a:path w="60" h="12">
                    <a:moveTo>
                      <a:pt x="60" y="2"/>
                    </a:moveTo>
                    <a:lnTo>
                      <a:pt x="30" y="0"/>
                    </a:lnTo>
                    <a:lnTo>
                      <a:pt x="0" y="10"/>
                    </a:lnTo>
                    <a:lnTo>
                      <a:pt x="30" y="12"/>
                    </a:lnTo>
                    <a:lnTo>
                      <a:pt x="60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79" name="Freeform 7643"/>
              <p:cNvSpPr>
                <a:spLocks/>
              </p:cNvSpPr>
              <p:nvPr/>
            </p:nvSpPr>
            <p:spPr bwMode="auto">
              <a:xfrm>
                <a:off x="4458" y="1440"/>
                <a:ext cx="62" cy="14"/>
              </a:xfrm>
              <a:custGeom>
                <a:avLst/>
                <a:gdLst/>
                <a:ahLst/>
                <a:cxnLst>
                  <a:cxn ang="0">
                    <a:pos x="62" y="2"/>
                  </a:cxn>
                  <a:cxn ang="0">
                    <a:pos x="32" y="0"/>
                  </a:cxn>
                  <a:cxn ang="0">
                    <a:pos x="0" y="10"/>
                  </a:cxn>
                  <a:cxn ang="0">
                    <a:pos x="30" y="14"/>
                  </a:cxn>
                  <a:cxn ang="0">
                    <a:pos x="62" y="2"/>
                  </a:cxn>
                </a:cxnLst>
                <a:rect l="0" t="0" r="r" b="b"/>
                <a:pathLst>
                  <a:path w="62" h="14">
                    <a:moveTo>
                      <a:pt x="62" y="2"/>
                    </a:moveTo>
                    <a:lnTo>
                      <a:pt x="32" y="0"/>
                    </a:lnTo>
                    <a:lnTo>
                      <a:pt x="0" y="10"/>
                    </a:lnTo>
                    <a:lnTo>
                      <a:pt x="30" y="14"/>
                    </a:lnTo>
                    <a:lnTo>
                      <a:pt x="62" y="2"/>
                    </a:lnTo>
                    <a:close/>
                  </a:path>
                </a:pathLst>
              </a:custGeom>
              <a:solidFill>
                <a:srgbClr val="005144"/>
              </a:solidFill>
              <a:ln w="0">
                <a:solidFill>
                  <a:srgbClr val="00514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80" name="Freeform 7644"/>
              <p:cNvSpPr>
                <a:spLocks/>
              </p:cNvSpPr>
              <p:nvPr/>
            </p:nvSpPr>
            <p:spPr bwMode="auto">
              <a:xfrm>
                <a:off x="4458" y="1440"/>
                <a:ext cx="62" cy="14"/>
              </a:xfrm>
              <a:custGeom>
                <a:avLst/>
                <a:gdLst/>
                <a:ahLst/>
                <a:cxnLst>
                  <a:cxn ang="0">
                    <a:pos x="62" y="2"/>
                  </a:cxn>
                  <a:cxn ang="0">
                    <a:pos x="32" y="0"/>
                  </a:cxn>
                  <a:cxn ang="0">
                    <a:pos x="0" y="10"/>
                  </a:cxn>
                  <a:cxn ang="0">
                    <a:pos x="30" y="14"/>
                  </a:cxn>
                  <a:cxn ang="0">
                    <a:pos x="62" y="2"/>
                  </a:cxn>
                </a:cxnLst>
                <a:rect l="0" t="0" r="r" b="b"/>
                <a:pathLst>
                  <a:path w="62" h="14">
                    <a:moveTo>
                      <a:pt x="62" y="2"/>
                    </a:moveTo>
                    <a:lnTo>
                      <a:pt x="32" y="0"/>
                    </a:lnTo>
                    <a:lnTo>
                      <a:pt x="0" y="10"/>
                    </a:lnTo>
                    <a:lnTo>
                      <a:pt x="30" y="14"/>
                    </a:lnTo>
                    <a:lnTo>
                      <a:pt x="62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81" name="Freeform 7645"/>
              <p:cNvSpPr>
                <a:spLocks/>
              </p:cNvSpPr>
              <p:nvPr/>
            </p:nvSpPr>
            <p:spPr bwMode="auto">
              <a:xfrm>
                <a:off x="4426" y="1450"/>
                <a:ext cx="62" cy="18"/>
              </a:xfrm>
              <a:custGeom>
                <a:avLst/>
                <a:gdLst/>
                <a:ahLst/>
                <a:cxnLst>
                  <a:cxn ang="0">
                    <a:pos x="62" y="4"/>
                  </a:cxn>
                  <a:cxn ang="0">
                    <a:pos x="32" y="0"/>
                  </a:cxn>
                  <a:cxn ang="0">
                    <a:pos x="0" y="14"/>
                  </a:cxn>
                  <a:cxn ang="0">
                    <a:pos x="32" y="18"/>
                  </a:cxn>
                  <a:cxn ang="0">
                    <a:pos x="62" y="4"/>
                  </a:cxn>
                </a:cxnLst>
                <a:rect l="0" t="0" r="r" b="b"/>
                <a:pathLst>
                  <a:path w="62" h="18">
                    <a:moveTo>
                      <a:pt x="62" y="4"/>
                    </a:moveTo>
                    <a:lnTo>
                      <a:pt x="32" y="0"/>
                    </a:lnTo>
                    <a:lnTo>
                      <a:pt x="0" y="14"/>
                    </a:lnTo>
                    <a:lnTo>
                      <a:pt x="32" y="18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005155"/>
              </a:solidFill>
              <a:ln w="0">
                <a:solidFill>
                  <a:srgbClr val="00515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82" name="Freeform 7646"/>
              <p:cNvSpPr>
                <a:spLocks/>
              </p:cNvSpPr>
              <p:nvPr/>
            </p:nvSpPr>
            <p:spPr bwMode="auto">
              <a:xfrm>
                <a:off x="4426" y="1450"/>
                <a:ext cx="62" cy="18"/>
              </a:xfrm>
              <a:custGeom>
                <a:avLst/>
                <a:gdLst/>
                <a:ahLst/>
                <a:cxnLst>
                  <a:cxn ang="0">
                    <a:pos x="62" y="4"/>
                  </a:cxn>
                  <a:cxn ang="0">
                    <a:pos x="32" y="0"/>
                  </a:cxn>
                  <a:cxn ang="0">
                    <a:pos x="0" y="14"/>
                  </a:cxn>
                  <a:cxn ang="0">
                    <a:pos x="32" y="18"/>
                  </a:cxn>
                  <a:cxn ang="0">
                    <a:pos x="62" y="4"/>
                  </a:cxn>
                </a:cxnLst>
                <a:rect l="0" t="0" r="r" b="b"/>
                <a:pathLst>
                  <a:path w="62" h="18">
                    <a:moveTo>
                      <a:pt x="62" y="4"/>
                    </a:moveTo>
                    <a:lnTo>
                      <a:pt x="32" y="0"/>
                    </a:lnTo>
                    <a:lnTo>
                      <a:pt x="0" y="14"/>
                    </a:lnTo>
                    <a:lnTo>
                      <a:pt x="32" y="18"/>
                    </a:lnTo>
                    <a:lnTo>
                      <a:pt x="6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83" name="Freeform 7647"/>
              <p:cNvSpPr>
                <a:spLocks/>
              </p:cNvSpPr>
              <p:nvPr/>
            </p:nvSpPr>
            <p:spPr bwMode="auto">
              <a:xfrm>
                <a:off x="4394" y="1464"/>
                <a:ext cx="64" cy="20"/>
              </a:xfrm>
              <a:custGeom>
                <a:avLst/>
                <a:gdLst/>
                <a:ahLst/>
                <a:cxnLst>
                  <a:cxn ang="0">
                    <a:pos x="64" y="4"/>
                  </a:cxn>
                  <a:cxn ang="0">
                    <a:pos x="32" y="0"/>
                  </a:cxn>
                  <a:cxn ang="0">
                    <a:pos x="0" y="16"/>
                  </a:cxn>
                  <a:cxn ang="0">
                    <a:pos x="30" y="20"/>
                  </a:cxn>
                  <a:cxn ang="0">
                    <a:pos x="64" y="4"/>
                  </a:cxn>
                </a:cxnLst>
                <a:rect l="0" t="0" r="r" b="b"/>
                <a:pathLst>
                  <a:path w="64" h="20">
                    <a:moveTo>
                      <a:pt x="64" y="4"/>
                    </a:moveTo>
                    <a:lnTo>
                      <a:pt x="32" y="0"/>
                    </a:lnTo>
                    <a:lnTo>
                      <a:pt x="0" y="16"/>
                    </a:lnTo>
                    <a:lnTo>
                      <a:pt x="30" y="20"/>
                    </a:lnTo>
                    <a:lnTo>
                      <a:pt x="64" y="4"/>
                    </a:lnTo>
                    <a:close/>
                  </a:path>
                </a:pathLst>
              </a:custGeom>
              <a:solidFill>
                <a:srgbClr val="005365"/>
              </a:solidFill>
              <a:ln w="0">
                <a:solidFill>
                  <a:srgbClr val="00536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84" name="Freeform 7648"/>
              <p:cNvSpPr>
                <a:spLocks/>
              </p:cNvSpPr>
              <p:nvPr/>
            </p:nvSpPr>
            <p:spPr bwMode="auto">
              <a:xfrm>
                <a:off x="4394" y="1464"/>
                <a:ext cx="64" cy="20"/>
              </a:xfrm>
              <a:custGeom>
                <a:avLst/>
                <a:gdLst/>
                <a:ahLst/>
                <a:cxnLst>
                  <a:cxn ang="0">
                    <a:pos x="64" y="4"/>
                  </a:cxn>
                  <a:cxn ang="0">
                    <a:pos x="32" y="0"/>
                  </a:cxn>
                  <a:cxn ang="0">
                    <a:pos x="0" y="16"/>
                  </a:cxn>
                  <a:cxn ang="0">
                    <a:pos x="30" y="20"/>
                  </a:cxn>
                  <a:cxn ang="0">
                    <a:pos x="64" y="4"/>
                  </a:cxn>
                </a:cxnLst>
                <a:rect l="0" t="0" r="r" b="b"/>
                <a:pathLst>
                  <a:path w="64" h="20">
                    <a:moveTo>
                      <a:pt x="64" y="4"/>
                    </a:moveTo>
                    <a:lnTo>
                      <a:pt x="32" y="0"/>
                    </a:lnTo>
                    <a:lnTo>
                      <a:pt x="0" y="16"/>
                    </a:lnTo>
                    <a:lnTo>
                      <a:pt x="30" y="20"/>
                    </a:lnTo>
                    <a:lnTo>
                      <a:pt x="6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85" name="Freeform 7649"/>
              <p:cNvSpPr>
                <a:spLocks/>
              </p:cNvSpPr>
              <p:nvPr/>
            </p:nvSpPr>
            <p:spPr bwMode="auto">
              <a:xfrm>
                <a:off x="4362" y="1480"/>
                <a:ext cx="62" cy="24"/>
              </a:xfrm>
              <a:custGeom>
                <a:avLst/>
                <a:gdLst/>
                <a:ahLst/>
                <a:cxnLst>
                  <a:cxn ang="0">
                    <a:pos x="62" y="4"/>
                  </a:cxn>
                  <a:cxn ang="0">
                    <a:pos x="32" y="0"/>
                  </a:cxn>
                  <a:cxn ang="0">
                    <a:pos x="0" y="20"/>
                  </a:cxn>
                  <a:cxn ang="0">
                    <a:pos x="30" y="24"/>
                  </a:cxn>
                  <a:cxn ang="0">
                    <a:pos x="62" y="4"/>
                  </a:cxn>
                </a:cxnLst>
                <a:rect l="0" t="0" r="r" b="b"/>
                <a:pathLst>
                  <a:path w="62" h="24">
                    <a:moveTo>
                      <a:pt x="62" y="4"/>
                    </a:moveTo>
                    <a:lnTo>
                      <a:pt x="32" y="0"/>
                    </a:lnTo>
                    <a:lnTo>
                      <a:pt x="0" y="20"/>
                    </a:lnTo>
                    <a:lnTo>
                      <a:pt x="30" y="24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005571"/>
              </a:solidFill>
              <a:ln w="0">
                <a:solidFill>
                  <a:srgbClr val="00557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86" name="Freeform 7650"/>
              <p:cNvSpPr>
                <a:spLocks/>
              </p:cNvSpPr>
              <p:nvPr/>
            </p:nvSpPr>
            <p:spPr bwMode="auto">
              <a:xfrm>
                <a:off x="4362" y="1480"/>
                <a:ext cx="62" cy="24"/>
              </a:xfrm>
              <a:custGeom>
                <a:avLst/>
                <a:gdLst/>
                <a:ahLst/>
                <a:cxnLst>
                  <a:cxn ang="0">
                    <a:pos x="62" y="4"/>
                  </a:cxn>
                  <a:cxn ang="0">
                    <a:pos x="32" y="0"/>
                  </a:cxn>
                  <a:cxn ang="0">
                    <a:pos x="0" y="20"/>
                  </a:cxn>
                  <a:cxn ang="0">
                    <a:pos x="30" y="24"/>
                  </a:cxn>
                  <a:cxn ang="0">
                    <a:pos x="62" y="4"/>
                  </a:cxn>
                </a:cxnLst>
                <a:rect l="0" t="0" r="r" b="b"/>
                <a:pathLst>
                  <a:path w="62" h="24">
                    <a:moveTo>
                      <a:pt x="62" y="4"/>
                    </a:moveTo>
                    <a:lnTo>
                      <a:pt x="32" y="0"/>
                    </a:lnTo>
                    <a:lnTo>
                      <a:pt x="0" y="20"/>
                    </a:lnTo>
                    <a:lnTo>
                      <a:pt x="30" y="24"/>
                    </a:lnTo>
                    <a:lnTo>
                      <a:pt x="6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87" name="Freeform 7651"/>
              <p:cNvSpPr>
                <a:spLocks/>
              </p:cNvSpPr>
              <p:nvPr/>
            </p:nvSpPr>
            <p:spPr bwMode="auto">
              <a:xfrm>
                <a:off x="4328" y="1500"/>
                <a:ext cx="64" cy="26"/>
              </a:xfrm>
              <a:custGeom>
                <a:avLst/>
                <a:gdLst/>
                <a:ahLst/>
                <a:cxnLst>
                  <a:cxn ang="0">
                    <a:pos x="64" y="4"/>
                  </a:cxn>
                  <a:cxn ang="0">
                    <a:pos x="34" y="0"/>
                  </a:cxn>
                  <a:cxn ang="0">
                    <a:pos x="0" y="20"/>
                  </a:cxn>
                  <a:cxn ang="0">
                    <a:pos x="30" y="26"/>
                  </a:cxn>
                  <a:cxn ang="0">
                    <a:pos x="64" y="4"/>
                  </a:cxn>
                </a:cxnLst>
                <a:rect l="0" t="0" r="r" b="b"/>
                <a:pathLst>
                  <a:path w="64" h="26">
                    <a:moveTo>
                      <a:pt x="64" y="4"/>
                    </a:moveTo>
                    <a:lnTo>
                      <a:pt x="34" y="0"/>
                    </a:lnTo>
                    <a:lnTo>
                      <a:pt x="0" y="20"/>
                    </a:lnTo>
                    <a:lnTo>
                      <a:pt x="30" y="26"/>
                    </a:lnTo>
                    <a:lnTo>
                      <a:pt x="64" y="4"/>
                    </a:lnTo>
                    <a:close/>
                  </a:path>
                </a:pathLst>
              </a:custGeom>
              <a:solidFill>
                <a:srgbClr val="00587A"/>
              </a:solidFill>
              <a:ln w="0">
                <a:solidFill>
                  <a:srgbClr val="00587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88" name="Freeform 7652"/>
              <p:cNvSpPr>
                <a:spLocks/>
              </p:cNvSpPr>
              <p:nvPr/>
            </p:nvSpPr>
            <p:spPr bwMode="auto">
              <a:xfrm>
                <a:off x="4328" y="1500"/>
                <a:ext cx="64" cy="26"/>
              </a:xfrm>
              <a:custGeom>
                <a:avLst/>
                <a:gdLst/>
                <a:ahLst/>
                <a:cxnLst>
                  <a:cxn ang="0">
                    <a:pos x="64" y="4"/>
                  </a:cxn>
                  <a:cxn ang="0">
                    <a:pos x="34" y="0"/>
                  </a:cxn>
                  <a:cxn ang="0">
                    <a:pos x="0" y="20"/>
                  </a:cxn>
                  <a:cxn ang="0">
                    <a:pos x="30" y="26"/>
                  </a:cxn>
                  <a:cxn ang="0">
                    <a:pos x="64" y="4"/>
                  </a:cxn>
                </a:cxnLst>
                <a:rect l="0" t="0" r="r" b="b"/>
                <a:pathLst>
                  <a:path w="64" h="26">
                    <a:moveTo>
                      <a:pt x="64" y="4"/>
                    </a:moveTo>
                    <a:lnTo>
                      <a:pt x="34" y="0"/>
                    </a:lnTo>
                    <a:lnTo>
                      <a:pt x="0" y="20"/>
                    </a:lnTo>
                    <a:lnTo>
                      <a:pt x="30" y="26"/>
                    </a:lnTo>
                    <a:lnTo>
                      <a:pt x="6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89" name="Freeform 7653"/>
              <p:cNvSpPr>
                <a:spLocks/>
              </p:cNvSpPr>
              <p:nvPr/>
            </p:nvSpPr>
            <p:spPr bwMode="auto">
              <a:xfrm>
                <a:off x="4294" y="1520"/>
                <a:ext cx="64" cy="30"/>
              </a:xfrm>
              <a:custGeom>
                <a:avLst/>
                <a:gdLst/>
                <a:ahLst/>
                <a:cxnLst>
                  <a:cxn ang="0">
                    <a:pos x="64" y="6"/>
                  </a:cxn>
                  <a:cxn ang="0">
                    <a:pos x="34" y="0"/>
                  </a:cxn>
                  <a:cxn ang="0">
                    <a:pos x="0" y="20"/>
                  </a:cxn>
                  <a:cxn ang="0">
                    <a:pos x="30" y="30"/>
                  </a:cxn>
                  <a:cxn ang="0">
                    <a:pos x="64" y="6"/>
                  </a:cxn>
                </a:cxnLst>
                <a:rect l="0" t="0" r="r" b="b"/>
                <a:pathLst>
                  <a:path w="64" h="30">
                    <a:moveTo>
                      <a:pt x="64" y="6"/>
                    </a:moveTo>
                    <a:lnTo>
                      <a:pt x="34" y="0"/>
                    </a:lnTo>
                    <a:lnTo>
                      <a:pt x="0" y="20"/>
                    </a:lnTo>
                    <a:lnTo>
                      <a:pt x="30" y="30"/>
                    </a:lnTo>
                    <a:lnTo>
                      <a:pt x="64" y="6"/>
                    </a:lnTo>
                    <a:close/>
                  </a:path>
                </a:pathLst>
              </a:custGeom>
              <a:solidFill>
                <a:srgbClr val="005E7D"/>
              </a:solidFill>
              <a:ln w="0">
                <a:solidFill>
                  <a:srgbClr val="005E7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90" name="Freeform 7654"/>
              <p:cNvSpPr>
                <a:spLocks/>
              </p:cNvSpPr>
              <p:nvPr/>
            </p:nvSpPr>
            <p:spPr bwMode="auto">
              <a:xfrm>
                <a:off x="4294" y="1520"/>
                <a:ext cx="64" cy="30"/>
              </a:xfrm>
              <a:custGeom>
                <a:avLst/>
                <a:gdLst/>
                <a:ahLst/>
                <a:cxnLst>
                  <a:cxn ang="0">
                    <a:pos x="64" y="6"/>
                  </a:cxn>
                  <a:cxn ang="0">
                    <a:pos x="34" y="0"/>
                  </a:cxn>
                  <a:cxn ang="0">
                    <a:pos x="0" y="20"/>
                  </a:cxn>
                  <a:cxn ang="0">
                    <a:pos x="30" y="30"/>
                  </a:cxn>
                  <a:cxn ang="0">
                    <a:pos x="64" y="6"/>
                  </a:cxn>
                </a:cxnLst>
                <a:rect l="0" t="0" r="r" b="b"/>
                <a:pathLst>
                  <a:path w="64" h="30">
                    <a:moveTo>
                      <a:pt x="64" y="6"/>
                    </a:moveTo>
                    <a:lnTo>
                      <a:pt x="34" y="0"/>
                    </a:lnTo>
                    <a:lnTo>
                      <a:pt x="0" y="20"/>
                    </a:lnTo>
                    <a:lnTo>
                      <a:pt x="30" y="30"/>
                    </a:lnTo>
                    <a:lnTo>
                      <a:pt x="64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91" name="Freeform 7655"/>
              <p:cNvSpPr>
                <a:spLocks/>
              </p:cNvSpPr>
              <p:nvPr/>
            </p:nvSpPr>
            <p:spPr bwMode="auto">
              <a:xfrm>
                <a:off x="4260" y="1540"/>
                <a:ext cx="64" cy="32"/>
              </a:xfrm>
              <a:custGeom>
                <a:avLst/>
                <a:gdLst/>
                <a:ahLst/>
                <a:cxnLst>
                  <a:cxn ang="0">
                    <a:pos x="64" y="10"/>
                  </a:cxn>
                  <a:cxn ang="0">
                    <a:pos x="34" y="0"/>
                  </a:cxn>
                  <a:cxn ang="0">
                    <a:pos x="0" y="20"/>
                  </a:cxn>
                  <a:cxn ang="0">
                    <a:pos x="30" y="32"/>
                  </a:cxn>
                  <a:cxn ang="0">
                    <a:pos x="64" y="10"/>
                  </a:cxn>
                </a:cxnLst>
                <a:rect l="0" t="0" r="r" b="b"/>
                <a:pathLst>
                  <a:path w="64" h="32">
                    <a:moveTo>
                      <a:pt x="64" y="10"/>
                    </a:moveTo>
                    <a:lnTo>
                      <a:pt x="34" y="0"/>
                    </a:lnTo>
                    <a:lnTo>
                      <a:pt x="0" y="20"/>
                    </a:lnTo>
                    <a:lnTo>
                      <a:pt x="30" y="32"/>
                    </a:lnTo>
                    <a:lnTo>
                      <a:pt x="64" y="10"/>
                    </a:lnTo>
                    <a:close/>
                  </a:path>
                </a:pathLst>
              </a:custGeom>
              <a:solidFill>
                <a:srgbClr val="00667A"/>
              </a:solidFill>
              <a:ln w="0">
                <a:solidFill>
                  <a:srgbClr val="00667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92" name="Freeform 7656"/>
              <p:cNvSpPr>
                <a:spLocks/>
              </p:cNvSpPr>
              <p:nvPr/>
            </p:nvSpPr>
            <p:spPr bwMode="auto">
              <a:xfrm>
                <a:off x="4260" y="1540"/>
                <a:ext cx="64" cy="32"/>
              </a:xfrm>
              <a:custGeom>
                <a:avLst/>
                <a:gdLst/>
                <a:ahLst/>
                <a:cxnLst>
                  <a:cxn ang="0">
                    <a:pos x="64" y="10"/>
                  </a:cxn>
                  <a:cxn ang="0">
                    <a:pos x="34" y="0"/>
                  </a:cxn>
                  <a:cxn ang="0">
                    <a:pos x="0" y="20"/>
                  </a:cxn>
                  <a:cxn ang="0">
                    <a:pos x="30" y="32"/>
                  </a:cxn>
                  <a:cxn ang="0">
                    <a:pos x="64" y="10"/>
                  </a:cxn>
                </a:cxnLst>
                <a:rect l="0" t="0" r="r" b="b"/>
                <a:pathLst>
                  <a:path w="64" h="32">
                    <a:moveTo>
                      <a:pt x="64" y="10"/>
                    </a:moveTo>
                    <a:lnTo>
                      <a:pt x="34" y="0"/>
                    </a:lnTo>
                    <a:lnTo>
                      <a:pt x="0" y="20"/>
                    </a:lnTo>
                    <a:lnTo>
                      <a:pt x="30" y="32"/>
                    </a:lnTo>
                    <a:lnTo>
                      <a:pt x="64" y="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93" name="Freeform 7657"/>
              <p:cNvSpPr>
                <a:spLocks/>
              </p:cNvSpPr>
              <p:nvPr/>
            </p:nvSpPr>
            <p:spPr bwMode="auto">
              <a:xfrm>
                <a:off x="4224" y="1560"/>
                <a:ext cx="66" cy="32"/>
              </a:xfrm>
              <a:custGeom>
                <a:avLst/>
                <a:gdLst/>
                <a:ahLst/>
                <a:cxnLst>
                  <a:cxn ang="0">
                    <a:pos x="66" y="12"/>
                  </a:cxn>
                  <a:cxn ang="0">
                    <a:pos x="36" y="0"/>
                  </a:cxn>
                  <a:cxn ang="0">
                    <a:pos x="0" y="18"/>
                  </a:cxn>
                  <a:cxn ang="0">
                    <a:pos x="30" y="32"/>
                  </a:cxn>
                  <a:cxn ang="0">
                    <a:pos x="66" y="12"/>
                  </a:cxn>
                </a:cxnLst>
                <a:rect l="0" t="0" r="r" b="b"/>
                <a:pathLst>
                  <a:path w="66" h="32">
                    <a:moveTo>
                      <a:pt x="66" y="12"/>
                    </a:moveTo>
                    <a:lnTo>
                      <a:pt x="36" y="0"/>
                    </a:lnTo>
                    <a:lnTo>
                      <a:pt x="0" y="18"/>
                    </a:lnTo>
                    <a:lnTo>
                      <a:pt x="30" y="32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716D"/>
              </a:solidFill>
              <a:ln w="0">
                <a:solidFill>
                  <a:srgbClr val="00716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94" name="Freeform 7658"/>
              <p:cNvSpPr>
                <a:spLocks/>
              </p:cNvSpPr>
              <p:nvPr/>
            </p:nvSpPr>
            <p:spPr bwMode="auto">
              <a:xfrm>
                <a:off x="4224" y="1560"/>
                <a:ext cx="66" cy="32"/>
              </a:xfrm>
              <a:custGeom>
                <a:avLst/>
                <a:gdLst/>
                <a:ahLst/>
                <a:cxnLst>
                  <a:cxn ang="0">
                    <a:pos x="66" y="12"/>
                  </a:cxn>
                  <a:cxn ang="0">
                    <a:pos x="36" y="0"/>
                  </a:cxn>
                  <a:cxn ang="0">
                    <a:pos x="0" y="18"/>
                  </a:cxn>
                  <a:cxn ang="0">
                    <a:pos x="30" y="32"/>
                  </a:cxn>
                  <a:cxn ang="0">
                    <a:pos x="66" y="12"/>
                  </a:cxn>
                </a:cxnLst>
                <a:rect l="0" t="0" r="r" b="b"/>
                <a:pathLst>
                  <a:path w="66" h="32">
                    <a:moveTo>
                      <a:pt x="66" y="12"/>
                    </a:moveTo>
                    <a:lnTo>
                      <a:pt x="36" y="0"/>
                    </a:lnTo>
                    <a:lnTo>
                      <a:pt x="0" y="18"/>
                    </a:lnTo>
                    <a:lnTo>
                      <a:pt x="30" y="32"/>
                    </a:lnTo>
                    <a:lnTo>
                      <a:pt x="66" y="1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95" name="Freeform 7659"/>
              <p:cNvSpPr>
                <a:spLocks/>
              </p:cNvSpPr>
              <p:nvPr/>
            </p:nvSpPr>
            <p:spPr bwMode="auto">
              <a:xfrm>
                <a:off x="4188" y="1578"/>
                <a:ext cx="66" cy="28"/>
              </a:xfrm>
              <a:custGeom>
                <a:avLst/>
                <a:gdLst/>
                <a:ahLst/>
                <a:cxnLst>
                  <a:cxn ang="0">
                    <a:pos x="66" y="14"/>
                  </a:cxn>
                  <a:cxn ang="0">
                    <a:pos x="36" y="0"/>
                  </a:cxn>
                  <a:cxn ang="0">
                    <a:pos x="0" y="14"/>
                  </a:cxn>
                  <a:cxn ang="0">
                    <a:pos x="30" y="28"/>
                  </a:cxn>
                  <a:cxn ang="0">
                    <a:pos x="66" y="14"/>
                  </a:cxn>
                </a:cxnLst>
                <a:rect l="0" t="0" r="r" b="b"/>
                <a:pathLst>
                  <a:path w="66" h="28">
                    <a:moveTo>
                      <a:pt x="66" y="14"/>
                    </a:moveTo>
                    <a:lnTo>
                      <a:pt x="36" y="0"/>
                    </a:lnTo>
                    <a:lnTo>
                      <a:pt x="0" y="14"/>
                    </a:lnTo>
                    <a:lnTo>
                      <a:pt x="30" y="28"/>
                    </a:lnTo>
                    <a:lnTo>
                      <a:pt x="66" y="14"/>
                    </a:lnTo>
                    <a:close/>
                  </a:path>
                </a:pathLst>
              </a:custGeom>
              <a:solidFill>
                <a:srgbClr val="008052"/>
              </a:solidFill>
              <a:ln w="0">
                <a:solidFill>
                  <a:srgbClr val="00805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31" name="Group 7861"/>
            <p:cNvGrpSpPr>
              <a:grpSpLocks/>
            </p:cNvGrpSpPr>
            <p:nvPr/>
          </p:nvGrpSpPr>
          <p:grpSpPr bwMode="auto">
            <a:xfrm>
              <a:off x="3992" y="1368"/>
              <a:ext cx="1132" cy="274"/>
              <a:chOff x="3992" y="1368"/>
              <a:chExt cx="1132" cy="274"/>
            </a:xfrm>
          </p:grpSpPr>
          <p:sp>
            <p:nvSpPr>
              <p:cNvPr id="175597" name="Freeform 7661"/>
              <p:cNvSpPr>
                <a:spLocks/>
              </p:cNvSpPr>
              <p:nvPr/>
            </p:nvSpPr>
            <p:spPr bwMode="auto">
              <a:xfrm>
                <a:off x="4188" y="1578"/>
                <a:ext cx="66" cy="28"/>
              </a:xfrm>
              <a:custGeom>
                <a:avLst/>
                <a:gdLst/>
                <a:ahLst/>
                <a:cxnLst>
                  <a:cxn ang="0">
                    <a:pos x="66" y="14"/>
                  </a:cxn>
                  <a:cxn ang="0">
                    <a:pos x="36" y="0"/>
                  </a:cxn>
                  <a:cxn ang="0">
                    <a:pos x="0" y="14"/>
                  </a:cxn>
                  <a:cxn ang="0">
                    <a:pos x="30" y="28"/>
                  </a:cxn>
                  <a:cxn ang="0">
                    <a:pos x="66" y="14"/>
                  </a:cxn>
                </a:cxnLst>
                <a:rect l="0" t="0" r="r" b="b"/>
                <a:pathLst>
                  <a:path w="66" h="28">
                    <a:moveTo>
                      <a:pt x="66" y="14"/>
                    </a:moveTo>
                    <a:lnTo>
                      <a:pt x="36" y="0"/>
                    </a:lnTo>
                    <a:lnTo>
                      <a:pt x="0" y="14"/>
                    </a:lnTo>
                    <a:lnTo>
                      <a:pt x="30" y="28"/>
                    </a:lnTo>
                    <a:lnTo>
                      <a:pt x="66" y="1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98" name="Freeform 7662"/>
              <p:cNvSpPr>
                <a:spLocks/>
              </p:cNvSpPr>
              <p:nvPr/>
            </p:nvSpPr>
            <p:spPr bwMode="auto">
              <a:xfrm>
                <a:off x="4152" y="1592"/>
                <a:ext cx="66" cy="18"/>
              </a:xfrm>
              <a:custGeom>
                <a:avLst/>
                <a:gdLst/>
                <a:ahLst/>
                <a:cxnLst>
                  <a:cxn ang="0">
                    <a:pos x="66" y="14"/>
                  </a:cxn>
                  <a:cxn ang="0">
                    <a:pos x="36" y="0"/>
                  </a:cxn>
                  <a:cxn ang="0">
                    <a:pos x="0" y="4"/>
                  </a:cxn>
                  <a:cxn ang="0">
                    <a:pos x="30" y="18"/>
                  </a:cxn>
                  <a:cxn ang="0">
                    <a:pos x="66" y="14"/>
                  </a:cxn>
                </a:cxnLst>
                <a:rect l="0" t="0" r="r" b="b"/>
                <a:pathLst>
                  <a:path w="66" h="18">
                    <a:moveTo>
                      <a:pt x="66" y="14"/>
                    </a:moveTo>
                    <a:lnTo>
                      <a:pt x="36" y="0"/>
                    </a:lnTo>
                    <a:lnTo>
                      <a:pt x="0" y="4"/>
                    </a:lnTo>
                    <a:lnTo>
                      <a:pt x="30" y="18"/>
                    </a:lnTo>
                    <a:lnTo>
                      <a:pt x="66" y="14"/>
                    </a:lnTo>
                    <a:close/>
                  </a:path>
                </a:pathLst>
              </a:custGeom>
              <a:solidFill>
                <a:srgbClr val="008F1E"/>
              </a:solidFill>
              <a:ln w="0">
                <a:solidFill>
                  <a:srgbClr val="008F1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599" name="Freeform 7663"/>
              <p:cNvSpPr>
                <a:spLocks/>
              </p:cNvSpPr>
              <p:nvPr/>
            </p:nvSpPr>
            <p:spPr bwMode="auto">
              <a:xfrm>
                <a:off x="4152" y="1592"/>
                <a:ext cx="66" cy="18"/>
              </a:xfrm>
              <a:custGeom>
                <a:avLst/>
                <a:gdLst/>
                <a:ahLst/>
                <a:cxnLst>
                  <a:cxn ang="0">
                    <a:pos x="66" y="14"/>
                  </a:cxn>
                  <a:cxn ang="0">
                    <a:pos x="36" y="0"/>
                  </a:cxn>
                  <a:cxn ang="0">
                    <a:pos x="0" y="4"/>
                  </a:cxn>
                  <a:cxn ang="0">
                    <a:pos x="30" y="18"/>
                  </a:cxn>
                  <a:cxn ang="0">
                    <a:pos x="66" y="14"/>
                  </a:cxn>
                </a:cxnLst>
                <a:rect l="0" t="0" r="r" b="b"/>
                <a:pathLst>
                  <a:path w="66" h="18">
                    <a:moveTo>
                      <a:pt x="66" y="14"/>
                    </a:moveTo>
                    <a:lnTo>
                      <a:pt x="36" y="0"/>
                    </a:lnTo>
                    <a:lnTo>
                      <a:pt x="0" y="4"/>
                    </a:lnTo>
                    <a:lnTo>
                      <a:pt x="30" y="18"/>
                    </a:lnTo>
                    <a:lnTo>
                      <a:pt x="66" y="1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00" name="Freeform 7664"/>
              <p:cNvSpPr>
                <a:spLocks/>
              </p:cNvSpPr>
              <p:nvPr/>
            </p:nvSpPr>
            <p:spPr bwMode="auto">
              <a:xfrm>
                <a:off x="4112" y="1592"/>
                <a:ext cx="70" cy="18"/>
              </a:xfrm>
              <a:custGeom>
                <a:avLst/>
                <a:gdLst/>
                <a:ahLst/>
                <a:cxnLst>
                  <a:cxn ang="0">
                    <a:pos x="70" y="18"/>
                  </a:cxn>
                  <a:cxn ang="0">
                    <a:pos x="40" y="4"/>
                  </a:cxn>
                  <a:cxn ang="0">
                    <a:pos x="0" y="0"/>
                  </a:cxn>
                  <a:cxn ang="0">
                    <a:pos x="30" y="14"/>
                  </a:cxn>
                  <a:cxn ang="0">
                    <a:pos x="70" y="18"/>
                  </a:cxn>
                </a:cxnLst>
                <a:rect l="0" t="0" r="r" b="b"/>
                <a:pathLst>
                  <a:path w="70" h="18">
                    <a:moveTo>
                      <a:pt x="70" y="18"/>
                    </a:moveTo>
                    <a:lnTo>
                      <a:pt x="40" y="4"/>
                    </a:lnTo>
                    <a:lnTo>
                      <a:pt x="0" y="0"/>
                    </a:lnTo>
                    <a:lnTo>
                      <a:pt x="30" y="14"/>
                    </a:lnTo>
                    <a:lnTo>
                      <a:pt x="70" y="18"/>
                    </a:lnTo>
                    <a:close/>
                  </a:path>
                </a:pathLst>
              </a:custGeom>
              <a:solidFill>
                <a:srgbClr val="009300"/>
              </a:solidFill>
              <a:ln w="0">
                <a:solidFill>
                  <a:srgbClr val="0093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01" name="Freeform 7665"/>
              <p:cNvSpPr>
                <a:spLocks/>
              </p:cNvSpPr>
              <p:nvPr/>
            </p:nvSpPr>
            <p:spPr bwMode="auto">
              <a:xfrm>
                <a:off x="4112" y="1592"/>
                <a:ext cx="70" cy="18"/>
              </a:xfrm>
              <a:custGeom>
                <a:avLst/>
                <a:gdLst/>
                <a:ahLst/>
                <a:cxnLst>
                  <a:cxn ang="0">
                    <a:pos x="70" y="18"/>
                  </a:cxn>
                  <a:cxn ang="0">
                    <a:pos x="40" y="4"/>
                  </a:cxn>
                  <a:cxn ang="0">
                    <a:pos x="0" y="0"/>
                  </a:cxn>
                  <a:cxn ang="0">
                    <a:pos x="30" y="14"/>
                  </a:cxn>
                  <a:cxn ang="0">
                    <a:pos x="70" y="18"/>
                  </a:cxn>
                </a:cxnLst>
                <a:rect l="0" t="0" r="r" b="b"/>
                <a:pathLst>
                  <a:path w="70" h="18">
                    <a:moveTo>
                      <a:pt x="70" y="18"/>
                    </a:moveTo>
                    <a:lnTo>
                      <a:pt x="40" y="4"/>
                    </a:lnTo>
                    <a:lnTo>
                      <a:pt x="0" y="0"/>
                    </a:lnTo>
                    <a:lnTo>
                      <a:pt x="30" y="14"/>
                    </a:lnTo>
                    <a:lnTo>
                      <a:pt x="70" y="1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02" name="Freeform 7666"/>
              <p:cNvSpPr>
                <a:spLocks/>
              </p:cNvSpPr>
              <p:nvPr/>
            </p:nvSpPr>
            <p:spPr bwMode="auto">
              <a:xfrm>
                <a:off x="4074" y="1582"/>
                <a:ext cx="68" cy="24"/>
              </a:xfrm>
              <a:custGeom>
                <a:avLst/>
                <a:gdLst/>
                <a:ahLst/>
                <a:cxnLst>
                  <a:cxn ang="0">
                    <a:pos x="68" y="24"/>
                  </a:cxn>
                  <a:cxn ang="0">
                    <a:pos x="38" y="10"/>
                  </a:cxn>
                  <a:cxn ang="0">
                    <a:pos x="0" y="0"/>
                  </a:cxn>
                  <a:cxn ang="0">
                    <a:pos x="30" y="12"/>
                  </a:cxn>
                  <a:cxn ang="0">
                    <a:pos x="68" y="24"/>
                  </a:cxn>
                </a:cxnLst>
                <a:rect l="0" t="0" r="r" b="b"/>
                <a:pathLst>
                  <a:path w="68" h="24">
                    <a:moveTo>
                      <a:pt x="68" y="24"/>
                    </a:moveTo>
                    <a:lnTo>
                      <a:pt x="38" y="10"/>
                    </a:lnTo>
                    <a:lnTo>
                      <a:pt x="0" y="0"/>
                    </a:lnTo>
                    <a:lnTo>
                      <a:pt x="30" y="12"/>
                    </a:lnTo>
                    <a:lnTo>
                      <a:pt x="68" y="24"/>
                    </a:lnTo>
                    <a:close/>
                  </a:path>
                </a:pathLst>
              </a:custGeom>
              <a:solidFill>
                <a:srgbClr val="008800"/>
              </a:solidFill>
              <a:ln w="0">
                <a:solidFill>
                  <a:srgbClr val="0088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03" name="Freeform 7667"/>
              <p:cNvSpPr>
                <a:spLocks/>
              </p:cNvSpPr>
              <p:nvPr/>
            </p:nvSpPr>
            <p:spPr bwMode="auto">
              <a:xfrm>
                <a:off x="4074" y="1582"/>
                <a:ext cx="68" cy="24"/>
              </a:xfrm>
              <a:custGeom>
                <a:avLst/>
                <a:gdLst/>
                <a:ahLst/>
                <a:cxnLst>
                  <a:cxn ang="0">
                    <a:pos x="68" y="24"/>
                  </a:cxn>
                  <a:cxn ang="0">
                    <a:pos x="38" y="10"/>
                  </a:cxn>
                  <a:cxn ang="0">
                    <a:pos x="0" y="0"/>
                  </a:cxn>
                  <a:cxn ang="0">
                    <a:pos x="30" y="12"/>
                  </a:cxn>
                  <a:cxn ang="0">
                    <a:pos x="68" y="24"/>
                  </a:cxn>
                </a:cxnLst>
                <a:rect l="0" t="0" r="r" b="b"/>
                <a:pathLst>
                  <a:path w="68" h="24">
                    <a:moveTo>
                      <a:pt x="68" y="24"/>
                    </a:moveTo>
                    <a:lnTo>
                      <a:pt x="38" y="10"/>
                    </a:lnTo>
                    <a:lnTo>
                      <a:pt x="0" y="0"/>
                    </a:lnTo>
                    <a:lnTo>
                      <a:pt x="30" y="12"/>
                    </a:lnTo>
                    <a:lnTo>
                      <a:pt x="68" y="2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04" name="Freeform 7668"/>
              <p:cNvSpPr>
                <a:spLocks/>
              </p:cNvSpPr>
              <p:nvPr/>
            </p:nvSpPr>
            <p:spPr bwMode="auto">
              <a:xfrm>
                <a:off x="4034" y="1578"/>
                <a:ext cx="70" cy="16"/>
              </a:xfrm>
              <a:custGeom>
                <a:avLst/>
                <a:gdLst/>
                <a:ahLst/>
                <a:cxnLst>
                  <a:cxn ang="0">
                    <a:pos x="70" y="16"/>
                  </a:cxn>
                  <a:cxn ang="0">
                    <a:pos x="40" y="4"/>
                  </a:cxn>
                  <a:cxn ang="0">
                    <a:pos x="0" y="0"/>
                  </a:cxn>
                  <a:cxn ang="0">
                    <a:pos x="28" y="8"/>
                  </a:cxn>
                  <a:cxn ang="0">
                    <a:pos x="70" y="16"/>
                  </a:cxn>
                </a:cxnLst>
                <a:rect l="0" t="0" r="r" b="b"/>
                <a:pathLst>
                  <a:path w="70" h="16">
                    <a:moveTo>
                      <a:pt x="70" y="16"/>
                    </a:moveTo>
                    <a:lnTo>
                      <a:pt x="40" y="4"/>
                    </a:lnTo>
                    <a:lnTo>
                      <a:pt x="0" y="0"/>
                    </a:lnTo>
                    <a:lnTo>
                      <a:pt x="28" y="8"/>
                    </a:lnTo>
                    <a:lnTo>
                      <a:pt x="70" y="16"/>
                    </a:lnTo>
                    <a:close/>
                  </a:path>
                </a:pathLst>
              </a:custGeom>
              <a:solidFill>
                <a:srgbClr val="007E00"/>
              </a:solidFill>
              <a:ln w="0">
                <a:solidFill>
                  <a:srgbClr val="007E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05" name="Freeform 7669"/>
              <p:cNvSpPr>
                <a:spLocks/>
              </p:cNvSpPr>
              <p:nvPr/>
            </p:nvSpPr>
            <p:spPr bwMode="auto">
              <a:xfrm>
                <a:off x="4034" y="1578"/>
                <a:ext cx="70" cy="16"/>
              </a:xfrm>
              <a:custGeom>
                <a:avLst/>
                <a:gdLst/>
                <a:ahLst/>
                <a:cxnLst>
                  <a:cxn ang="0">
                    <a:pos x="70" y="16"/>
                  </a:cxn>
                  <a:cxn ang="0">
                    <a:pos x="40" y="4"/>
                  </a:cxn>
                  <a:cxn ang="0">
                    <a:pos x="0" y="0"/>
                  </a:cxn>
                  <a:cxn ang="0">
                    <a:pos x="28" y="8"/>
                  </a:cxn>
                  <a:cxn ang="0">
                    <a:pos x="70" y="16"/>
                  </a:cxn>
                </a:cxnLst>
                <a:rect l="0" t="0" r="r" b="b"/>
                <a:pathLst>
                  <a:path w="70" h="16">
                    <a:moveTo>
                      <a:pt x="70" y="16"/>
                    </a:moveTo>
                    <a:lnTo>
                      <a:pt x="40" y="4"/>
                    </a:lnTo>
                    <a:lnTo>
                      <a:pt x="0" y="0"/>
                    </a:lnTo>
                    <a:lnTo>
                      <a:pt x="28" y="8"/>
                    </a:lnTo>
                    <a:lnTo>
                      <a:pt x="70" y="1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06" name="Freeform 7670"/>
              <p:cNvSpPr>
                <a:spLocks/>
              </p:cNvSpPr>
              <p:nvPr/>
            </p:nvSpPr>
            <p:spPr bwMode="auto">
              <a:xfrm>
                <a:off x="3992" y="1578"/>
                <a:ext cx="70" cy="14"/>
              </a:xfrm>
              <a:custGeom>
                <a:avLst/>
                <a:gdLst/>
                <a:ahLst/>
                <a:cxnLst>
                  <a:cxn ang="0">
                    <a:pos x="70" y="8"/>
                  </a:cxn>
                  <a:cxn ang="0">
                    <a:pos x="42" y="0"/>
                  </a:cxn>
                  <a:cxn ang="0">
                    <a:pos x="0" y="6"/>
                  </a:cxn>
                  <a:cxn ang="0">
                    <a:pos x="30" y="14"/>
                  </a:cxn>
                  <a:cxn ang="0">
                    <a:pos x="70" y="8"/>
                  </a:cxn>
                </a:cxnLst>
                <a:rect l="0" t="0" r="r" b="b"/>
                <a:pathLst>
                  <a:path w="70" h="14">
                    <a:moveTo>
                      <a:pt x="70" y="8"/>
                    </a:moveTo>
                    <a:lnTo>
                      <a:pt x="42" y="0"/>
                    </a:lnTo>
                    <a:lnTo>
                      <a:pt x="0" y="6"/>
                    </a:lnTo>
                    <a:lnTo>
                      <a:pt x="30" y="14"/>
                    </a:lnTo>
                    <a:lnTo>
                      <a:pt x="70" y="8"/>
                    </a:lnTo>
                    <a:close/>
                  </a:path>
                </a:pathLst>
              </a:custGeom>
              <a:solidFill>
                <a:srgbClr val="007212"/>
              </a:solidFill>
              <a:ln w="0">
                <a:solidFill>
                  <a:srgbClr val="00721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07" name="Freeform 7671"/>
              <p:cNvSpPr>
                <a:spLocks/>
              </p:cNvSpPr>
              <p:nvPr/>
            </p:nvSpPr>
            <p:spPr bwMode="auto">
              <a:xfrm>
                <a:off x="3992" y="1578"/>
                <a:ext cx="70" cy="14"/>
              </a:xfrm>
              <a:custGeom>
                <a:avLst/>
                <a:gdLst/>
                <a:ahLst/>
                <a:cxnLst>
                  <a:cxn ang="0">
                    <a:pos x="70" y="8"/>
                  </a:cxn>
                  <a:cxn ang="0">
                    <a:pos x="42" y="0"/>
                  </a:cxn>
                  <a:cxn ang="0">
                    <a:pos x="0" y="6"/>
                  </a:cxn>
                  <a:cxn ang="0">
                    <a:pos x="30" y="14"/>
                  </a:cxn>
                  <a:cxn ang="0">
                    <a:pos x="70" y="8"/>
                  </a:cxn>
                </a:cxnLst>
                <a:rect l="0" t="0" r="r" b="b"/>
                <a:pathLst>
                  <a:path w="70" h="14">
                    <a:moveTo>
                      <a:pt x="70" y="8"/>
                    </a:moveTo>
                    <a:lnTo>
                      <a:pt x="42" y="0"/>
                    </a:lnTo>
                    <a:lnTo>
                      <a:pt x="0" y="6"/>
                    </a:lnTo>
                    <a:lnTo>
                      <a:pt x="30" y="14"/>
                    </a:lnTo>
                    <a:lnTo>
                      <a:pt x="70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08" name="Freeform 7672"/>
              <p:cNvSpPr>
                <a:spLocks/>
              </p:cNvSpPr>
              <p:nvPr/>
            </p:nvSpPr>
            <p:spPr bwMode="auto">
              <a:xfrm>
                <a:off x="5010" y="1368"/>
                <a:ext cx="52" cy="10"/>
              </a:xfrm>
              <a:custGeom>
                <a:avLst/>
                <a:gdLst/>
                <a:ahLst/>
                <a:cxnLst>
                  <a:cxn ang="0">
                    <a:pos x="52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30" y="10"/>
                  </a:cxn>
                  <a:cxn ang="0">
                    <a:pos x="52" y="6"/>
                  </a:cxn>
                </a:cxnLst>
                <a:rect l="0" t="0" r="r" b="b"/>
                <a:pathLst>
                  <a:path w="52" h="10">
                    <a:moveTo>
                      <a:pt x="52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30" y="10"/>
                    </a:lnTo>
                    <a:lnTo>
                      <a:pt x="52" y="6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09" name="Freeform 7673"/>
              <p:cNvSpPr>
                <a:spLocks/>
              </p:cNvSpPr>
              <p:nvPr/>
            </p:nvSpPr>
            <p:spPr bwMode="auto">
              <a:xfrm>
                <a:off x="5010" y="1368"/>
                <a:ext cx="52" cy="10"/>
              </a:xfrm>
              <a:custGeom>
                <a:avLst/>
                <a:gdLst/>
                <a:ahLst/>
                <a:cxnLst>
                  <a:cxn ang="0">
                    <a:pos x="52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30" y="10"/>
                  </a:cxn>
                  <a:cxn ang="0">
                    <a:pos x="52" y="6"/>
                  </a:cxn>
                </a:cxnLst>
                <a:rect l="0" t="0" r="r" b="b"/>
                <a:pathLst>
                  <a:path w="52" h="10">
                    <a:moveTo>
                      <a:pt x="52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30" y="10"/>
                    </a:lnTo>
                    <a:lnTo>
                      <a:pt x="52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10" name="Freeform 7674"/>
              <p:cNvSpPr>
                <a:spLocks/>
              </p:cNvSpPr>
              <p:nvPr/>
            </p:nvSpPr>
            <p:spPr bwMode="auto">
              <a:xfrm>
                <a:off x="4988" y="1374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0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0" y="8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11" name="Freeform 7675"/>
              <p:cNvSpPr>
                <a:spLocks/>
              </p:cNvSpPr>
              <p:nvPr/>
            </p:nvSpPr>
            <p:spPr bwMode="auto">
              <a:xfrm>
                <a:off x="4988" y="1374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0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0" y="8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12" name="Freeform 7676"/>
              <p:cNvSpPr>
                <a:spLocks/>
              </p:cNvSpPr>
              <p:nvPr/>
            </p:nvSpPr>
            <p:spPr bwMode="auto">
              <a:xfrm>
                <a:off x="4966" y="1378"/>
                <a:ext cx="52" cy="10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0" y="10"/>
                  </a:cxn>
                  <a:cxn ang="0">
                    <a:pos x="52" y="4"/>
                  </a:cxn>
                </a:cxnLst>
                <a:rect l="0" t="0" r="r" b="b"/>
                <a:pathLst>
                  <a:path w="52" h="10">
                    <a:moveTo>
                      <a:pt x="52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0" y="10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E27"/>
              </a:solidFill>
              <a:ln w="0">
                <a:solidFill>
                  <a:srgbClr val="006E2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13" name="Freeform 7677"/>
              <p:cNvSpPr>
                <a:spLocks/>
              </p:cNvSpPr>
              <p:nvPr/>
            </p:nvSpPr>
            <p:spPr bwMode="auto">
              <a:xfrm>
                <a:off x="4966" y="1378"/>
                <a:ext cx="52" cy="10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0" y="10"/>
                  </a:cxn>
                  <a:cxn ang="0">
                    <a:pos x="52" y="4"/>
                  </a:cxn>
                </a:cxnLst>
                <a:rect l="0" t="0" r="r" b="b"/>
                <a:pathLst>
                  <a:path w="52" h="10">
                    <a:moveTo>
                      <a:pt x="52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0" y="10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14" name="Freeform 7678"/>
              <p:cNvSpPr>
                <a:spLocks/>
              </p:cNvSpPr>
              <p:nvPr/>
            </p:nvSpPr>
            <p:spPr bwMode="auto">
              <a:xfrm>
                <a:off x="4944" y="1382"/>
                <a:ext cx="52" cy="10"/>
              </a:xfrm>
              <a:custGeom>
                <a:avLst/>
                <a:gdLst/>
                <a:ahLst/>
                <a:cxnLst>
                  <a:cxn ang="0">
                    <a:pos x="52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30" y="10"/>
                  </a:cxn>
                  <a:cxn ang="0">
                    <a:pos x="52" y="6"/>
                  </a:cxn>
                </a:cxnLst>
                <a:rect l="0" t="0" r="r" b="b"/>
                <a:pathLst>
                  <a:path w="52" h="10">
                    <a:moveTo>
                      <a:pt x="52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30" y="10"/>
                    </a:lnTo>
                    <a:lnTo>
                      <a:pt x="52" y="6"/>
                    </a:lnTo>
                    <a:close/>
                  </a:path>
                </a:pathLst>
              </a:custGeom>
              <a:solidFill>
                <a:srgbClr val="006D24"/>
              </a:solidFill>
              <a:ln w="0">
                <a:solidFill>
                  <a:srgbClr val="006D2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15" name="Freeform 7679"/>
              <p:cNvSpPr>
                <a:spLocks/>
              </p:cNvSpPr>
              <p:nvPr/>
            </p:nvSpPr>
            <p:spPr bwMode="auto">
              <a:xfrm>
                <a:off x="4944" y="1382"/>
                <a:ext cx="52" cy="10"/>
              </a:xfrm>
              <a:custGeom>
                <a:avLst/>
                <a:gdLst/>
                <a:ahLst/>
                <a:cxnLst>
                  <a:cxn ang="0">
                    <a:pos x="52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30" y="10"/>
                  </a:cxn>
                  <a:cxn ang="0">
                    <a:pos x="52" y="6"/>
                  </a:cxn>
                </a:cxnLst>
                <a:rect l="0" t="0" r="r" b="b"/>
                <a:pathLst>
                  <a:path w="52" h="10">
                    <a:moveTo>
                      <a:pt x="52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30" y="10"/>
                    </a:lnTo>
                    <a:lnTo>
                      <a:pt x="52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16" name="Freeform 7680"/>
              <p:cNvSpPr>
                <a:spLocks/>
              </p:cNvSpPr>
              <p:nvPr/>
            </p:nvSpPr>
            <p:spPr bwMode="auto">
              <a:xfrm>
                <a:off x="4920" y="1388"/>
                <a:ext cx="54" cy="10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30" y="10"/>
                  </a:cxn>
                  <a:cxn ang="0">
                    <a:pos x="54" y="4"/>
                  </a:cxn>
                </a:cxnLst>
                <a:rect l="0" t="0" r="r" b="b"/>
                <a:pathLst>
                  <a:path w="54" h="10">
                    <a:moveTo>
                      <a:pt x="54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30" y="10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D21"/>
              </a:solidFill>
              <a:ln w="0">
                <a:solidFill>
                  <a:srgbClr val="006D2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17" name="Freeform 7681"/>
              <p:cNvSpPr>
                <a:spLocks/>
              </p:cNvSpPr>
              <p:nvPr/>
            </p:nvSpPr>
            <p:spPr bwMode="auto">
              <a:xfrm>
                <a:off x="4920" y="1388"/>
                <a:ext cx="54" cy="10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30" y="10"/>
                  </a:cxn>
                  <a:cxn ang="0">
                    <a:pos x="54" y="4"/>
                  </a:cxn>
                </a:cxnLst>
                <a:rect l="0" t="0" r="r" b="b"/>
                <a:pathLst>
                  <a:path w="54" h="10">
                    <a:moveTo>
                      <a:pt x="54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30" y="10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18" name="Freeform 7682"/>
              <p:cNvSpPr>
                <a:spLocks/>
              </p:cNvSpPr>
              <p:nvPr/>
            </p:nvSpPr>
            <p:spPr bwMode="auto">
              <a:xfrm>
                <a:off x="4896" y="1392"/>
                <a:ext cx="54" cy="10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32" y="10"/>
                  </a:cxn>
                  <a:cxn ang="0">
                    <a:pos x="54" y="6"/>
                  </a:cxn>
                </a:cxnLst>
                <a:rect l="0" t="0" r="r" b="b"/>
                <a:pathLst>
                  <a:path w="54" h="10">
                    <a:moveTo>
                      <a:pt x="54" y="6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32" y="10"/>
                    </a:lnTo>
                    <a:lnTo>
                      <a:pt x="54" y="6"/>
                    </a:lnTo>
                    <a:close/>
                  </a:path>
                </a:pathLst>
              </a:custGeom>
              <a:solidFill>
                <a:srgbClr val="006C1B"/>
              </a:solidFill>
              <a:ln w="0">
                <a:solidFill>
                  <a:srgbClr val="006C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19" name="Freeform 7683"/>
              <p:cNvSpPr>
                <a:spLocks/>
              </p:cNvSpPr>
              <p:nvPr/>
            </p:nvSpPr>
            <p:spPr bwMode="auto">
              <a:xfrm>
                <a:off x="4896" y="1392"/>
                <a:ext cx="54" cy="10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32" y="10"/>
                  </a:cxn>
                  <a:cxn ang="0">
                    <a:pos x="54" y="6"/>
                  </a:cxn>
                </a:cxnLst>
                <a:rect l="0" t="0" r="r" b="b"/>
                <a:pathLst>
                  <a:path w="54" h="10">
                    <a:moveTo>
                      <a:pt x="54" y="6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32" y="10"/>
                    </a:lnTo>
                    <a:lnTo>
                      <a:pt x="54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20" name="Freeform 7684"/>
              <p:cNvSpPr>
                <a:spLocks/>
              </p:cNvSpPr>
              <p:nvPr/>
            </p:nvSpPr>
            <p:spPr bwMode="auto">
              <a:xfrm>
                <a:off x="4874" y="1396"/>
                <a:ext cx="54" cy="8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0" y="8"/>
                  </a:cxn>
                  <a:cxn ang="0">
                    <a:pos x="54" y="6"/>
                  </a:cxn>
                </a:cxnLst>
                <a:rect l="0" t="0" r="r" b="b"/>
                <a:pathLst>
                  <a:path w="54" h="8">
                    <a:moveTo>
                      <a:pt x="54" y="6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0" y="8"/>
                    </a:lnTo>
                    <a:lnTo>
                      <a:pt x="54" y="6"/>
                    </a:lnTo>
                    <a:close/>
                  </a:path>
                </a:pathLst>
              </a:custGeom>
              <a:solidFill>
                <a:srgbClr val="006B15"/>
              </a:solidFill>
              <a:ln w="0">
                <a:solidFill>
                  <a:srgbClr val="006B1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21" name="Freeform 7685"/>
              <p:cNvSpPr>
                <a:spLocks/>
              </p:cNvSpPr>
              <p:nvPr/>
            </p:nvSpPr>
            <p:spPr bwMode="auto">
              <a:xfrm>
                <a:off x="4874" y="1396"/>
                <a:ext cx="54" cy="8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0" y="8"/>
                  </a:cxn>
                  <a:cxn ang="0">
                    <a:pos x="54" y="6"/>
                  </a:cxn>
                </a:cxnLst>
                <a:rect l="0" t="0" r="r" b="b"/>
                <a:pathLst>
                  <a:path w="54" h="8">
                    <a:moveTo>
                      <a:pt x="54" y="6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0" y="8"/>
                    </a:lnTo>
                    <a:lnTo>
                      <a:pt x="54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22" name="Freeform 7686"/>
              <p:cNvSpPr>
                <a:spLocks/>
              </p:cNvSpPr>
              <p:nvPr/>
            </p:nvSpPr>
            <p:spPr bwMode="auto">
              <a:xfrm>
                <a:off x="4848" y="1400"/>
                <a:ext cx="56" cy="8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32" y="8"/>
                  </a:cxn>
                  <a:cxn ang="0">
                    <a:pos x="56" y="4"/>
                  </a:cxn>
                </a:cxnLst>
                <a:rect l="0" t="0" r="r" b="b"/>
                <a:pathLst>
                  <a:path w="56" h="8">
                    <a:moveTo>
                      <a:pt x="56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32" y="8"/>
                    </a:lnTo>
                    <a:lnTo>
                      <a:pt x="56" y="4"/>
                    </a:lnTo>
                    <a:close/>
                  </a:path>
                </a:pathLst>
              </a:custGeom>
              <a:solidFill>
                <a:srgbClr val="006A0D"/>
              </a:solidFill>
              <a:ln w="0">
                <a:solidFill>
                  <a:srgbClr val="006A0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23" name="Freeform 7687"/>
              <p:cNvSpPr>
                <a:spLocks/>
              </p:cNvSpPr>
              <p:nvPr/>
            </p:nvSpPr>
            <p:spPr bwMode="auto">
              <a:xfrm>
                <a:off x="4848" y="1400"/>
                <a:ext cx="56" cy="8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32" y="8"/>
                  </a:cxn>
                  <a:cxn ang="0">
                    <a:pos x="56" y="4"/>
                  </a:cxn>
                </a:cxnLst>
                <a:rect l="0" t="0" r="r" b="b"/>
                <a:pathLst>
                  <a:path w="56" h="8">
                    <a:moveTo>
                      <a:pt x="56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32" y="8"/>
                    </a:lnTo>
                    <a:lnTo>
                      <a:pt x="5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24" name="Freeform 7688"/>
              <p:cNvSpPr>
                <a:spLocks/>
              </p:cNvSpPr>
              <p:nvPr/>
            </p:nvSpPr>
            <p:spPr bwMode="auto">
              <a:xfrm>
                <a:off x="4824" y="1402"/>
                <a:ext cx="56" cy="8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30" y="8"/>
                  </a:cxn>
                  <a:cxn ang="0">
                    <a:pos x="56" y="6"/>
                  </a:cxn>
                </a:cxnLst>
                <a:rect l="0" t="0" r="r" b="b"/>
                <a:pathLst>
                  <a:path w="56" h="8">
                    <a:moveTo>
                      <a:pt x="56" y="6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30" y="8"/>
                    </a:lnTo>
                    <a:lnTo>
                      <a:pt x="56" y="6"/>
                    </a:lnTo>
                    <a:close/>
                  </a:path>
                </a:pathLst>
              </a:custGeom>
              <a:solidFill>
                <a:srgbClr val="006705"/>
              </a:solidFill>
              <a:ln w="0">
                <a:solidFill>
                  <a:srgbClr val="00670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25" name="Freeform 7689"/>
              <p:cNvSpPr>
                <a:spLocks/>
              </p:cNvSpPr>
              <p:nvPr/>
            </p:nvSpPr>
            <p:spPr bwMode="auto">
              <a:xfrm>
                <a:off x="4824" y="1402"/>
                <a:ext cx="56" cy="8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30" y="8"/>
                  </a:cxn>
                  <a:cxn ang="0">
                    <a:pos x="56" y="6"/>
                  </a:cxn>
                </a:cxnLst>
                <a:rect l="0" t="0" r="r" b="b"/>
                <a:pathLst>
                  <a:path w="56" h="8">
                    <a:moveTo>
                      <a:pt x="56" y="6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30" y="8"/>
                    </a:lnTo>
                    <a:lnTo>
                      <a:pt x="5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26" name="Freeform 7690"/>
              <p:cNvSpPr>
                <a:spLocks/>
              </p:cNvSpPr>
              <p:nvPr/>
            </p:nvSpPr>
            <p:spPr bwMode="auto">
              <a:xfrm>
                <a:off x="4800" y="1406"/>
                <a:ext cx="54" cy="6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30" y="6"/>
                  </a:cxn>
                  <a:cxn ang="0">
                    <a:pos x="54" y="4"/>
                  </a:cxn>
                </a:cxnLst>
                <a:rect l="0" t="0" r="r" b="b"/>
                <a:pathLst>
                  <a:path w="54" h="6">
                    <a:moveTo>
                      <a:pt x="54" y="4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30" y="6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500"/>
              </a:solidFill>
              <a:ln w="0">
                <a:solidFill>
                  <a:srgbClr val="0065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27" name="Freeform 7691"/>
              <p:cNvSpPr>
                <a:spLocks/>
              </p:cNvSpPr>
              <p:nvPr/>
            </p:nvSpPr>
            <p:spPr bwMode="auto">
              <a:xfrm>
                <a:off x="4800" y="1406"/>
                <a:ext cx="54" cy="6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30" y="6"/>
                  </a:cxn>
                  <a:cxn ang="0">
                    <a:pos x="54" y="4"/>
                  </a:cxn>
                </a:cxnLst>
                <a:rect l="0" t="0" r="r" b="b"/>
                <a:pathLst>
                  <a:path w="54" h="6">
                    <a:moveTo>
                      <a:pt x="54" y="4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30" y="6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28" name="Freeform 7692"/>
              <p:cNvSpPr>
                <a:spLocks/>
              </p:cNvSpPr>
              <p:nvPr/>
            </p:nvSpPr>
            <p:spPr bwMode="auto">
              <a:xfrm>
                <a:off x="4774" y="1408"/>
                <a:ext cx="56" cy="6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30" y="6"/>
                  </a:cxn>
                  <a:cxn ang="0">
                    <a:pos x="56" y="4"/>
                  </a:cxn>
                </a:cxnLst>
                <a:rect l="0" t="0" r="r" b="b"/>
                <a:pathLst>
                  <a:path w="56" h="6">
                    <a:moveTo>
                      <a:pt x="56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30" y="6"/>
                    </a:lnTo>
                    <a:lnTo>
                      <a:pt x="56" y="4"/>
                    </a:lnTo>
                    <a:close/>
                  </a:path>
                </a:pathLst>
              </a:custGeom>
              <a:solidFill>
                <a:srgbClr val="006100"/>
              </a:solidFill>
              <a:ln w="0">
                <a:solidFill>
                  <a:srgbClr val="0061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29" name="Freeform 7693"/>
              <p:cNvSpPr>
                <a:spLocks/>
              </p:cNvSpPr>
              <p:nvPr/>
            </p:nvSpPr>
            <p:spPr bwMode="auto">
              <a:xfrm>
                <a:off x="4774" y="1408"/>
                <a:ext cx="56" cy="6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30" y="6"/>
                  </a:cxn>
                  <a:cxn ang="0">
                    <a:pos x="56" y="4"/>
                  </a:cxn>
                </a:cxnLst>
                <a:rect l="0" t="0" r="r" b="b"/>
                <a:pathLst>
                  <a:path w="56" h="6">
                    <a:moveTo>
                      <a:pt x="56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30" y="6"/>
                    </a:lnTo>
                    <a:lnTo>
                      <a:pt x="5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30" name="Freeform 7694"/>
              <p:cNvSpPr>
                <a:spLocks/>
              </p:cNvSpPr>
              <p:nvPr/>
            </p:nvSpPr>
            <p:spPr bwMode="auto">
              <a:xfrm>
                <a:off x="4748" y="1410"/>
                <a:ext cx="56" cy="4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6" y="0"/>
                  </a:cxn>
                  <a:cxn ang="0">
                    <a:pos x="0" y="0"/>
                  </a:cxn>
                  <a:cxn ang="0">
                    <a:pos x="30" y="4"/>
                  </a:cxn>
                  <a:cxn ang="0">
                    <a:pos x="56" y="4"/>
                  </a:cxn>
                </a:cxnLst>
                <a:rect l="0" t="0" r="r" b="b"/>
                <a:pathLst>
                  <a:path w="56" h="4">
                    <a:moveTo>
                      <a:pt x="56" y="4"/>
                    </a:moveTo>
                    <a:lnTo>
                      <a:pt x="26" y="0"/>
                    </a:lnTo>
                    <a:lnTo>
                      <a:pt x="0" y="0"/>
                    </a:lnTo>
                    <a:lnTo>
                      <a:pt x="30" y="4"/>
                    </a:lnTo>
                    <a:lnTo>
                      <a:pt x="56" y="4"/>
                    </a:lnTo>
                    <a:close/>
                  </a:path>
                </a:pathLst>
              </a:custGeom>
              <a:solidFill>
                <a:srgbClr val="005E00"/>
              </a:solidFill>
              <a:ln w="0">
                <a:solidFill>
                  <a:srgbClr val="005E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31" name="Freeform 7695"/>
              <p:cNvSpPr>
                <a:spLocks/>
              </p:cNvSpPr>
              <p:nvPr/>
            </p:nvSpPr>
            <p:spPr bwMode="auto">
              <a:xfrm>
                <a:off x="4748" y="1410"/>
                <a:ext cx="56" cy="4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6" y="0"/>
                  </a:cxn>
                  <a:cxn ang="0">
                    <a:pos x="0" y="0"/>
                  </a:cxn>
                  <a:cxn ang="0">
                    <a:pos x="30" y="4"/>
                  </a:cxn>
                  <a:cxn ang="0">
                    <a:pos x="56" y="4"/>
                  </a:cxn>
                </a:cxnLst>
                <a:rect l="0" t="0" r="r" b="b"/>
                <a:pathLst>
                  <a:path w="56" h="4">
                    <a:moveTo>
                      <a:pt x="56" y="4"/>
                    </a:moveTo>
                    <a:lnTo>
                      <a:pt x="26" y="0"/>
                    </a:lnTo>
                    <a:lnTo>
                      <a:pt x="0" y="0"/>
                    </a:lnTo>
                    <a:lnTo>
                      <a:pt x="30" y="4"/>
                    </a:lnTo>
                    <a:lnTo>
                      <a:pt x="5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32" name="Freeform 7696"/>
              <p:cNvSpPr>
                <a:spLocks/>
              </p:cNvSpPr>
              <p:nvPr/>
            </p:nvSpPr>
            <p:spPr bwMode="auto">
              <a:xfrm>
                <a:off x="4720" y="1410"/>
                <a:ext cx="58" cy="6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28" y="0"/>
                  </a:cxn>
                  <a:cxn ang="0">
                    <a:pos x="0" y="2"/>
                  </a:cxn>
                  <a:cxn ang="0">
                    <a:pos x="32" y="6"/>
                  </a:cxn>
                  <a:cxn ang="0">
                    <a:pos x="58" y="4"/>
                  </a:cxn>
                </a:cxnLst>
                <a:rect l="0" t="0" r="r" b="b"/>
                <a:pathLst>
                  <a:path w="58" h="6">
                    <a:moveTo>
                      <a:pt x="58" y="4"/>
                    </a:moveTo>
                    <a:lnTo>
                      <a:pt x="28" y="0"/>
                    </a:lnTo>
                    <a:lnTo>
                      <a:pt x="0" y="2"/>
                    </a:lnTo>
                    <a:lnTo>
                      <a:pt x="32" y="6"/>
                    </a:lnTo>
                    <a:lnTo>
                      <a:pt x="58" y="4"/>
                    </a:lnTo>
                    <a:close/>
                  </a:path>
                </a:pathLst>
              </a:custGeom>
              <a:solidFill>
                <a:srgbClr val="005B00"/>
              </a:solidFill>
              <a:ln w="0">
                <a:solidFill>
                  <a:srgbClr val="005B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33" name="Freeform 7697"/>
              <p:cNvSpPr>
                <a:spLocks/>
              </p:cNvSpPr>
              <p:nvPr/>
            </p:nvSpPr>
            <p:spPr bwMode="auto">
              <a:xfrm>
                <a:off x="4720" y="1410"/>
                <a:ext cx="58" cy="6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28" y="0"/>
                  </a:cxn>
                  <a:cxn ang="0">
                    <a:pos x="0" y="2"/>
                  </a:cxn>
                  <a:cxn ang="0">
                    <a:pos x="32" y="6"/>
                  </a:cxn>
                  <a:cxn ang="0">
                    <a:pos x="58" y="4"/>
                  </a:cxn>
                </a:cxnLst>
                <a:rect l="0" t="0" r="r" b="b"/>
                <a:pathLst>
                  <a:path w="58" h="6">
                    <a:moveTo>
                      <a:pt x="58" y="4"/>
                    </a:moveTo>
                    <a:lnTo>
                      <a:pt x="28" y="0"/>
                    </a:lnTo>
                    <a:lnTo>
                      <a:pt x="0" y="2"/>
                    </a:lnTo>
                    <a:lnTo>
                      <a:pt x="32" y="6"/>
                    </a:lnTo>
                    <a:lnTo>
                      <a:pt x="5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34" name="Freeform 7698"/>
              <p:cNvSpPr>
                <a:spLocks/>
              </p:cNvSpPr>
              <p:nvPr/>
            </p:nvSpPr>
            <p:spPr bwMode="auto">
              <a:xfrm>
                <a:off x="4694" y="1412"/>
                <a:ext cx="58" cy="4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26" y="0"/>
                  </a:cxn>
                  <a:cxn ang="0">
                    <a:pos x="0" y="0"/>
                  </a:cxn>
                  <a:cxn ang="0">
                    <a:pos x="30" y="4"/>
                  </a:cxn>
                  <a:cxn ang="0">
                    <a:pos x="58" y="4"/>
                  </a:cxn>
                </a:cxnLst>
                <a:rect l="0" t="0" r="r" b="b"/>
                <a:pathLst>
                  <a:path w="58" h="4">
                    <a:moveTo>
                      <a:pt x="58" y="4"/>
                    </a:moveTo>
                    <a:lnTo>
                      <a:pt x="26" y="0"/>
                    </a:lnTo>
                    <a:lnTo>
                      <a:pt x="0" y="0"/>
                    </a:lnTo>
                    <a:lnTo>
                      <a:pt x="30" y="4"/>
                    </a:lnTo>
                    <a:lnTo>
                      <a:pt x="58" y="4"/>
                    </a:lnTo>
                    <a:close/>
                  </a:path>
                </a:pathLst>
              </a:custGeom>
              <a:solidFill>
                <a:srgbClr val="005700"/>
              </a:solidFill>
              <a:ln w="0">
                <a:solidFill>
                  <a:srgbClr val="0057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35" name="Freeform 7699"/>
              <p:cNvSpPr>
                <a:spLocks/>
              </p:cNvSpPr>
              <p:nvPr/>
            </p:nvSpPr>
            <p:spPr bwMode="auto">
              <a:xfrm>
                <a:off x="4694" y="1412"/>
                <a:ext cx="58" cy="4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26" y="0"/>
                  </a:cxn>
                  <a:cxn ang="0">
                    <a:pos x="0" y="0"/>
                  </a:cxn>
                  <a:cxn ang="0">
                    <a:pos x="30" y="4"/>
                  </a:cxn>
                  <a:cxn ang="0">
                    <a:pos x="58" y="4"/>
                  </a:cxn>
                </a:cxnLst>
                <a:rect l="0" t="0" r="r" b="b"/>
                <a:pathLst>
                  <a:path w="58" h="4">
                    <a:moveTo>
                      <a:pt x="58" y="4"/>
                    </a:moveTo>
                    <a:lnTo>
                      <a:pt x="26" y="0"/>
                    </a:lnTo>
                    <a:lnTo>
                      <a:pt x="0" y="0"/>
                    </a:lnTo>
                    <a:lnTo>
                      <a:pt x="30" y="4"/>
                    </a:lnTo>
                    <a:lnTo>
                      <a:pt x="5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36" name="Freeform 7700"/>
              <p:cNvSpPr>
                <a:spLocks/>
              </p:cNvSpPr>
              <p:nvPr/>
            </p:nvSpPr>
            <p:spPr bwMode="auto">
              <a:xfrm>
                <a:off x="4666" y="1412"/>
                <a:ext cx="58" cy="6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28" y="0"/>
                  </a:cxn>
                  <a:cxn ang="0">
                    <a:pos x="0" y="2"/>
                  </a:cxn>
                  <a:cxn ang="0">
                    <a:pos x="32" y="6"/>
                  </a:cxn>
                  <a:cxn ang="0">
                    <a:pos x="58" y="4"/>
                  </a:cxn>
                </a:cxnLst>
                <a:rect l="0" t="0" r="r" b="b"/>
                <a:pathLst>
                  <a:path w="58" h="6">
                    <a:moveTo>
                      <a:pt x="58" y="4"/>
                    </a:moveTo>
                    <a:lnTo>
                      <a:pt x="28" y="0"/>
                    </a:lnTo>
                    <a:lnTo>
                      <a:pt x="0" y="2"/>
                    </a:lnTo>
                    <a:lnTo>
                      <a:pt x="32" y="6"/>
                    </a:lnTo>
                    <a:lnTo>
                      <a:pt x="58" y="4"/>
                    </a:lnTo>
                    <a:close/>
                  </a:path>
                </a:pathLst>
              </a:custGeom>
              <a:solidFill>
                <a:srgbClr val="005500"/>
              </a:solidFill>
              <a:ln w="0">
                <a:solidFill>
                  <a:srgbClr val="0055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37" name="Freeform 7701"/>
              <p:cNvSpPr>
                <a:spLocks/>
              </p:cNvSpPr>
              <p:nvPr/>
            </p:nvSpPr>
            <p:spPr bwMode="auto">
              <a:xfrm>
                <a:off x="4666" y="1412"/>
                <a:ext cx="58" cy="6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28" y="0"/>
                  </a:cxn>
                  <a:cxn ang="0">
                    <a:pos x="0" y="2"/>
                  </a:cxn>
                  <a:cxn ang="0">
                    <a:pos x="32" y="6"/>
                  </a:cxn>
                  <a:cxn ang="0">
                    <a:pos x="58" y="4"/>
                  </a:cxn>
                </a:cxnLst>
                <a:rect l="0" t="0" r="r" b="b"/>
                <a:pathLst>
                  <a:path w="58" h="6">
                    <a:moveTo>
                      <a:pt x="58" y="4"/>
                    </a:moveTo>
                    <a:lnTo>
                      <a:pt x="28" y="0"/>
                    </a:lnTo>
                    <a:lnTo>
                      <a:pt x="0" y="2"/>
                    </a:lnTo>
                    <a:lnTo>
                      <a:pt x="32" y="6"/>
                    </a:lnTo>
                    <a:lnTo>
                      <a:pt x="5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38" name="Freeform 7702"/>
              <p:cNvSpPr>
                <a:spLocks/>
              </p:cNvSpPr>
              <p:nvPr/>
            </p:nvSpPr>
            <p:spPr bwMode="auto">
              <a:xfrm>
                <a:off x="4638" y="1414"/>
                <a:ext cx="60" cy="6"/>
              </a:xfrm>
              <a:custGeom>
                <a:avLst/>
                <a:gdLst/>
                <a:ahLst/>
                <a:cxnLst>
                  <a:cxn ang="0">
                    <a:pos x="60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32" y="6"/>
                  </a:cxn>
                  <a:cxn ang="0">
                    <a:pos x="60" y="4"/>
                  </a:cxn>
                </a:cxnLst>
                <a:rect l="0" t="0" r="r" b="b"/>
                <a:pathLst>
                  <a:path w="60" h="6">
                    <a:moveTo>
                      <a:pt x="60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32" y="6"/>
                    </a:lnTo>
                    <a:lnTo>
                      <a:pt x="60" y="4"/>
                    </a:lnTo>
                    <a:close/>
                  </a:path>
                </a:pathLst>
              </a:custGeom>
              <a:solidFill>
                <a:srgbClr val="005200"/>
              </a:solidFill>
              <a:ln w="0">
                <a:solidFill>
                  <a:srgbClr val="0052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39" name="Freeform 7703"/>
              <p:cNvSpPr>
                <a:spLocks/>
              </p:cNvSpPr>
              <p:nvPr/>
            </p:nvSpPr>
            <p:spPr bwMode="auto">
              <a:xfrm>
                <a:off x="4638" y="1414"/>
                <a:ext cx="60" cy="6"/>
              </a:xfrm>
              <a:custGeom>
                <a:avLst/>
                <a:gdLst/>
                <a:ahLst/>
                <a:cxnLst>
                  <a:cxn ang="0">
                    <a:pos x="60" y="4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32" y="6"/>
                  </a:cxn>
                  <a:cxn ang="0">
                    <a:pos x="60" y="4"/>
                  </a:cxn>
                </a:cxnLst>
                <a:rect l="0" t="0" r="r" b="b"/>
                <a:pathLst>
                  <a:path w="60" h="6">
                    <a:moveTo>
                      <a:pt x="60" y="4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32" y="6"/>
                    </a:lnTo>
                    <a:lnTo>
                      <a:pt x="6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40" name="Freeform 7704"/>
              <p:cNvSpPr>
                <a:spLocks/>
              </p:cNvSpPr>
              <p:nvPr/>
            </p:nvSpPr>
            <p:spPr bwMode="auto">
              <a:xfrm>
                <a:off x="4610" y="1418"/>
                <a:ext cx="60" cy="4"/>
              </a:xfrm>
              <a:custGeom>
                <a:avLst/>
                <a:gdLst/>
                <a:ahLst/>
                <a:cxnLst>
                  <a:cxn ang="0">
                    <a:pos x="60" y="2"/>
                  </a:cxn>
                  <a:cxn ang="0">
                    <a:pos x="28" y="0"/>
                  </a:cxn>
                  <a:cxn ang="0">
                    <a:pos x="0" y="2"/>
                  </a:cxn>
                  <a:cxn ang="0">
                    <a:pos x="30" y="4"/>
                  </a:cxn>
                  <a:cxn ang="0">
                    <a:pos x="60" y="2"/>
                  </a:cxn>
                </a:cxnLst>
                <a:rect l="0" t="0" r="r" b="b"/>
                <a:pathLst>
                  <a:path w="60" h="4">
                    <a:moveTo>
                      <a:pt x="60" y="2"/>
                    </a:moveTo>
                    <a:lnTo>
                      <a:pt x="28" y="0"/>
                    </a:lnTo>
                    <a:lnTo>
                      <a:pt x="0" y="2"/>
                    </a:lnTo>
                    <a:lnTo>
                      <a:pt x="30" y="4"/>
                    </a:lnTo>
                    <a:lnTo>
                      <a:pt x="60" y="2"/>
                    </a:lnTo>
                    <a:close/>
                  </a:path>
                </a:pathLst>
              </a:custGeom>
              <a:solidFill>
                <a:srgbClr val="005002"/>
              </a:solidFill>
              <a:ln w="0">
                <a:solidFill>
                  <a:srgbClr val="00500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41" name="Freeform 7705"/>
              <p:cNvSpPr>
                <a:spLocks/>
              </p:cNvSpPr>
              <p:nvPr/>
            </p:nvSpPr>
            <p:spPr bwMode="auto">
              <a:xfrm>
                <a:off x="4610" y="1418"/>
                <a:ext cx="60" cy="4"/>
              </a:xfrm>
              <a:custGeom>
                <a:avLst/>
                <a:gdLst/>
                <a:ahLst/>
                <a:cxnLst>
                  <a:cxn ang="0">
                    <a:pos x="60" y="2"/>
                  </a:cxn>
                  <a:cxn ang="0">
                    <a:pos x="28" y="0"/>
                  </a:cxn>
                  <a:cxn ang="0">
                    <a:pos x="0" y="2"/>
                  </a:cxn>
                  <a:cxn ang="0">
                    <a:pos x="30" y="4"/>
                  </a:cxn>
                  <a:cxn ang="0">
                    <a:pos x="60" y="2"/>
                  </a:cxn>
                </a:cxnLst>
                <a:rect l="0" t="0" r="r" b="b"/>
                <a:pathLst>
                  <a:path w="60" h="4">
                    <a:moveTo>
                      <a:pt x="60" y="2"/>
                    </a:moveTo>
                    <a:lnTo>
                      <a:pt x="28" y="0"/>
                    </a:lnTo>
                    <a:lnTo>
                      <a:pt x="0" y="2"/>
                    </a:lnTo>
                    <a:lnTo>
                      <a:pt x="30" y="4"/>
                    </a:lnTo>
                    <a:lnTo>
                      <a:pt x="60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42" name="Freeform 7706"/>
              <p:cNvSpPr>
                <a:spLocks/>
              </p:cNvSpPr>
              <p:nvPr/>
            </p:nvSpPr>
            <p:spPr bwMode="auto">
              <a:xfrm>
                <a:off x="4580" y="1420"/>
                <a:ext cx="60" cy="8"/>
              </a:xfrm>
              <a:custGeom>
                <a:avLst/>
                <a:gdLst/>
                <a:ahLst/>
                <a:cxnLst>
                  <a:cxn ang="0">
                    <a:pos x="60" y="2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32" y="8"/>
                  </a:cxn>
                  <a:cxn ang="0">
                    <a:pos x="60" y="2"/>
                  </a:cxn>
                </a:cxnLst>
                <a:rect l="0" t="0" r="r" b="b"/>
                <a:pathLst>
                  <a:path w="60" h="8">
                    <a:moveTo>
                      <a:pt x="60" y="2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32" y="8"/>
                    </a:lnTo>
                    <a:lnTo>
                      <a:pt x="60" y="2"/>
                    </a:lnTo>
                    <a:close/>
                  </a:path>
                </a:pathLst>
              </a:custGeom>
              <a:solidFill>
                <a:srgbClr val="004E0F"/>
              </a:solidFill>
              <a:ln w="0">
                <a:solidFill>
                  <a:srgbClr val="004E0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43" name="Freeform 7707"/>
              <p:cNvSpPr>
                <a:spLocks/>
              </p:cNvSpPr>
              <p:nvPr/>
            </p:nvSpPr>
            <p:spPr bwMode="auto">
              <a:xfrm>
                <a:off x="4580" y="1420"/>
                <a:ext cx="60" cy="8"/>
              </a:xfrm>
              <a:custGeom>
                <a:avLst/>
                <a:gdLst/>
                <a:ahLst/>
                <a:cxnLst>
                  <a:cxn ang="0">
                    <a:pos x="60" y="2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32" y="8"/>
                  </a:cxn>
                  <a:cxn ang="0">
                    <a:pos x="60" y="2"/>
                  </a:cxn>
                </a:cxnLst>
                <a:rect l="0" t="0" r="r" b="b"/>
                <a:pathLst>
                  <a:path w="60" h="8">
                    <a:moveTo>
                      <a:pt x="60" y="2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32" y="8"/>
                    </a:lnTo>
                    <a:lnTo>
                      <a:pt x="60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44" name="Freeform 7708"/>
              <p:cNvSpPr>
                <a:spLocks/>
              </p:cNvSpPr>
              <p:nvPr/>
            </p:nvSpPr>
            <p:spPr bwMode="auto">
              <a:xfrm>
                <a:off x="4550" y="1426"/>
                <a:ext cx="62" cy="8"/>
              </a:xfrm>
              <a:custGeom>
                <a:avLst/>
                <a:gdLst/>
                <a:ahLst/>
                <a:cxnLst>
                  <a:cxn ang="0">
                    <a:pos x="62" y="2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32" y="8"/>
                  </a:cxn>
                  <a:cxn ang="0">
                    <a:pos x="62" y="2"/>
                  </a:cxn>
                </a:cxnLst>
                <a:rect l="0" t="0" r="r" b="b"/>
                <a:pathLst>
                  <a:path w="62" h="8">
                    <a:moveTo>
                      <a:pt x="62" y="2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32" y="8"/>
                    </a:lnTo>
                    <a:lnTo>
                      <a:pt x="62" y="2"/>
                    </a:lnTo>
                    <a:close/>
                  </a:path>
                </a:pathLst>
              </a:custGeom>
              <a:solidFill>
                <a:srgbClr val="004D1F"/>
              </a:solidFill>
              <a:ln w="0">
                <a:solidFill>
                  <a:srgbClr val="004D1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45" name="Freeform 7709"/>
              <p:cNvSpPr>
                <a:spLocks/>
              </p:cNvSpPr>
              <p:nvPr/>
            </p:nvSpPr>
            <p:spPr bwMode="auto">
              <a:xfrm>
                <a:off x="4550" y="1426"/>
                <a:ext cx="62" cy="8"/>
              </a:xfrm>
              <a:custGeom>
                <a:avLst/>
                <a:gdLst/>
                <a:ahLst/>
                <a:cxnLst>
                  <a:cxn ang="0">
                    <a:pos x="62" y="2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32" y="8"/>
                  </a:cxn>
                  <a:cxn ang="0">
                    <a:pos x="62" y="2"/>
                  </a:cxn>
                </a:cxnLst>
                <a:rect l="0" t="0" r="r" b="b"/>
                <a:pathLst>
                  <a:path w="62" h="8">
                    <a:moveTo>
                      <a:pt x="62" y="2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32" y="8"/>
                    </a:lnTo>
                    <a:lnTo>
                      <a:pt x="62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46" name="Freeform 7710"/>
              <p:cNvSpPr>
                <a:spLocks/>
              </p:cNvSpPr>
              <p:nvPr/>
            </p:nvSpPr>
            <p:spPr bwMode="auto">
              <a:xfrm>
                <a:off x="4520" y="1432"/>
                <a:ext cx="62" cy="12"/>
              </a:xfrm>
              <a:custGeom>
                <a:avLst/>
                <a:gdLst/>
                <a:ahLst/>
                <a:cxnLst>
                  <a:cxn ang="0">
                    <a:pos x="62" y="2"/>
                  </a:cxn>
                  <a:cxn ang="0">
                    <a:pos x="30" y="0"/>
                  </a:cxn>
                  <a:cxn ang="0">
                    <a:pos x="0" y="10"/>
                  </a:cxn>
                  <a:cxn ang="0">
                    <a:pos x="30" y="12"/>
                  </a:cxn>
                  <a:cxn ang="0">
                    <a:pos x="62" y="2"/>
                  </a:cxn>
                </a:cxnLst>
                <a:rect l="0" t="0" r="r" b="b"/>
                <a:pathLst>
                  <a:path w="62" h="12">
                    <a:moveTo>
                      <a:pt x="62" y="2"/>
                    </a:moveTo>
                    <a:lnTo>
                      <a:pt x="30" y="0"/>
                    </a:lnTo>
                    <a:lnTo>
                      <a:pt x="0" y="10"/>
                    </a:lnTo>
                    <a:lnTo>
                      <a:pt x="30" y="12"/>
                    </a:lnTo>
                    <a:lnTo>
                      <a:pt x="62" y="2"/>
                    </a:lnTo>
                    <a:close/>
                  </a:path>
                </a:pathLst>
              </a:custGeom>
              <a:solidFill>
                <a:srgbClr val="004D31"/>
              </a:solidFill>
              <a:ln w="0">
                <a:solidFill>
                  <a:srgbClr val="004D3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47" name="Freeform 7711"/>
              <p:cNvSpPr>
                <a:spLocks/>
              </p:cNvSpPr>
              <p:nvPr/>
            </p:nvSpPr>
            <p:spPr bwMode="auto">
              <a:xfrm>
                <a:off x="4520" y="1432"/>
                <a:ext cx="62" cy="12"/>
              </a:xfrm>
              <a:custGeom>
                <a:avLst/>
                <a:gdLst/>
                <a:ahLst/>
                <a:cxnLst>
                  <a:cxn ang="0">
                    <a:pos x="62" y="2"/>
                  </a:cxn>
                  <a:cxn ang="0">
                    <a:pos x="30" y="0"/>
                  </a:cxn>
                  <a:cxn ang="0">
                    <a:pos x="0" y="10"/>
                  </a:cxn>
                  <a:cxn ang="0">
                    <a:pos x="30" y="12"/>
                  </a:cxn>
                  <a:cxn ang="0">
                    <a:pos x="62" y="2"/>
                  </a:cxn>
                </a:cxnLst>
                <a:rect l="0" t="0" r="r" b="b"/>
                <a:pathLst>
                  <a:path w="62" h="12">
                    <a:moveTo>
                      <a:pt x="62" y="2"/>
                    </a:moveTo>
                    <a:lnTo>
                      <a:pt x="30" y="0"/>
                    </a:lnTo>
                    <a:lnTo>
                      <a:pt x="0" y="10"/>
                    </a:lnTo>
                    <a:lnTo>
                      <a:pt x="30" y="12"/>
                    </a:lnTo>
                    <a:lnTo>
                      <a:pt x="62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48" name="Freeform 7712"/>
              <p:cNvSpPr>
                <a:spLocks/>
              </p:cNvSpPr>
              <p:nvPr/>
            </p:nvSpPr>
            <p:spPr bwMode="auto">
              <a:xfrm>
                <a:off x="4488" y="1442"/>
                <a:ext cx="62" cy="14"/>
              </a:xfrm>
              <a:custGeom>
                <a:avLst/>
                <a:gdLst/>
                <a:ahLst/>
                <a:cxnLst>
                  <a:cxn ang="0">
                    <a:pos x="62" y="2"/>
                  </a:cxn>
                  <a:cxn ang="0">
                    <a:pos x="32" y="0"/>
                  </a:cxn>
                  <a:cxn ang="0">
                    <a:pos x="0" y="12"/>
                  </a:cxn>
                  <a:cxn ang="0">
                    <a:pos x="32" y="14"/>
                  </a:cxn>
                  <a:cxn ang="0">
                    <a:pos x="62" y="2"/>
                  </a:cxn>
                </a:cxnLst>
                <a:rect l="0" t="0" r="r" b="b"/>
                <a:pathLst>
                  <a:path w="62" h="14">
                    <a:moveTo>
                      <a:pt x="62" y="2"/>
                    </a:moveTo>
                    <a:lnTo>
                      <a:pt x="32" y="0"/>
                    </a:lnTo>
                    <a:lnTo>
                      <a:pt x="0" y="12"/>
                    </a:lnTo>
                    <a:lnTo>
                      <a:pt x="32" y="14"/>
                    </a:lnTo>
                    <a:lnTo>
                      <a:pt x="62" y="2"/>
                    </a:lnTo>
                    <a:close/>
                  </a:path>
                </a:pathLst>
              </a:custGeom>
              <a:solidFill>
                <a:srgbClr val="004D44"/>
              </a:solidFill>
              <a:ln w="0">
                <a:solidFill>
                  <a:srgbClr val="004D4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49" name="Freeform 7713"/>
              <p:cNvSpPr>
                <a:spLocks/>
              </p:cNvSpPr>
              <p:nvPr/>
            </p:nvSpPr>
            <p:spPr bwMode="auto">
              <a:xfrm>
                <a:off x="4488" y="1442"/>
                <a:ext cx="62" cy="14"/>
              </a:xfrm>
              <a:custGeom>
                <a:avLst/>
                <a:gdLst/>
                <a:ahLst/>
                <a:cxnLst>
                  <a:cxn ang="0">
                    <a:pos x="62" y="2"/>
                  </a:cxn>
                  <a:cxn ang="0">
                    <a:pos x="32" y="0"/>
                  </a:cxn>
                  <a:cxn ang="0">
                    <a:pos x="0" y="12"/>
                  </a:cxn>
                  <a:cxn ang="0">
                    <a:pos x="32" y="14"/>
                  </a:cxn>
                  <a:cxn ang="0">
                    <a:pos x="62" y="2"/>
                  </a:cxn>
                </a:cxnLst>
                <a:rect l="0" t="0" r="r" b="b"/>
                <a:pathLst>
                  <a:path w="62" h="14">
                    <a:moveTo>
                      <a:pt x="62" y="2"/>
                    </a:moveTo>
                    <a:lnTo>
                      <a:pt x="32" y="0"/>
                    </a:lnTo>
                    <a:lnTo>
                      <a:pt x="0" y="12"/>
                    </a:lnTo>
                    <a:lnTo>
                      <a:pt x="32" y="14"/>
                    </a:lnTo>
                    <a:lnTo>
                      <a:pt x="62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50" name="Freeform 7714"/>
              <p:cNvSpPr>
                <a:spLocks/>
              </p:cNvSpPr>
              <p:nvPr/>
            </p:nvSpPr>
            <p:spPr bwMode="auto">
              <a:xfrm>
                <a:off x="4458" y="1454"/>
                <a:ext cx="62" cy="16"/>
              </a:xfrm>
              <a:custGeom>
                <a:avLst/>
                <a:gdLst/>
                <a:ahLst/>
                <a:cxnLst>
                  <a:cxn ang="0">
                    <a:pos x="62" y="2"/>
                  </a:cxn>
                  <a:cxn ang="0">
                    <a:pos x="30" y="0"/>
                  </a:cxn>
                  <a:cxn ang="0">
                    <a:pos x="0" y="14"/>
                  </a:cxn>
                  <a:cxn ang="0">
                    <a:pos x="30" y="16"/>
                  </a:cxn>
                  <a:cxn ang="0">
                    <a:pos x="62" y="2"/>
                  </a:cxn>
                </a:cxnLst>
                <a:rect l="0" t="0" r="r" b="b"/>
                <a:pathLst>
                  <a:path w="62" h="16">
                    <a:moveTo>
                      <a:pt x="62" y="2"/>
                    </a:moveTo>
                    <a:lnTo>
                      <a:pt x="30" y="0"/>
                    </a:lnTo>
                    <a:lnTo>
                      <a:pt x="0" y="14"/>
                    </a:lnTo>
                    <a:lnTo>
                      <a:pt x="30" y="16"/>
                    </a:lnTo>
                    <a:lnTo>
                      <a:pt x="62" y="2"/>
                    </a:lnTo>
                    <a:close/>
                  </a:path>
                </a:pathLst>
              </a:custGeom>
              <a:solidFill>
                <a:srgbClr val="004E57"/>
              </a:solidFill>
              <a:ln w="0">
                <a:solidFill>
                  <a:srgbClr val="004E5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51" name="Freeform 7715"/>
              <p:cNvSpPr>
                <a:spLocks/>
              </p:cNvSpPr>
              <p:nvPr/>
            </p:nvSpPr>
            <p:spPr bwMode="auto">
              <a:xfrm>
                <a:off x="4458" y="1454"/>
                <a:ext cx="62" cy="16"/>
              </a:xfrm>
              <a:custGeom>
                <a:avLst/>
                <a:gdLst/>
                <a:ahLst/>
                <a:cxnLst>
                  <a:cxn ang="0">
                    <a:pos x="62" y="2"/>
                  </a:cxn>
                  <a:cxn ang="0">
                    <a:pos x="30" y="0"/>
                  </a:cxn>
                  <a:cxn ang="0">
                    <a:pos x="0" y="14"/>
                  </a:cxn>
                  <a:cxn ang="0">
                    <a:pos x="30" y="16"/>
                  </a:cxn>
                  <a:cxn ang="0">
                    <a:pos x="62" y="2"/>
                  </a:cxn>
                </a:cxnLst>
                <a:rect l="0" t="0" r="r" b="b"/>
                <a:pathLst>
                  <a:path w="62" h="16">
                    <a:moveTo>
                      <a:pt x="62" y="2"/>
                    </a:moveTo>
                    <a:lnTo>
                      <a:pt x="30" y="0"/>
                    </a:lnTo>
                    <a:lnTo>
                      <a:pt x="0" y="14"/>
                    </a:lnTo>
                    <a:lnTo>
                      <a:pt x="30" y="16"/>
                    </a:lnTo>
                    <a:lnTo>
                      <a:pt x="62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52" name="Freeform 7716"/>
              <p:cNvSpPr>
                <a:spLocks/>
              </p:cNvSpPr>
              <p:nvPr/>
            </p:nvSpPr>
            <p:spPr bwMode="auto">
              <a:xfrm>
                <a:off x="4424" y="1468"/>
                <a:ext cx="64" cy="20"/>
              </a:xfrm>
              <a:custGeom>
                <a:avLst/>
                <a:gdLst/>
                <a:ahLst/>
                <a:cxnLst>
                  <a:cxn ang="0">
                    <a:pos x="64" y="2"/>
                  </a:cxn>
                  <a:cxn ang="0">
                    <a:pos x="34" y="0"/>
                  </a:cxn>
                  <a:cxn ang="0">
                    <a:pos x="0" y="16"/>
                  </a:cxn>
                  <a:cxn ang="0">
                    <a:pos x="32" y="20"/>
                  </a:cxn>
                  <a:cxn ang="0">
                    <a:pos x="64" y="2"/>
                  </a:cxn>
                </a:cxnLst>
                <a:rect l="0" t="0" r="r" b="b"/>
                <a:pathLst>
                  <a:path w="64" h="20">
                    <a:moveTo>
                      <a:pt x="64" y="2"/>
                    </a:moveTo>
                    <a:lnTo>
                      <a:pt x="34" y="0"/>
                    </a:lnTo>
                    <a:lnTo>
                      <a:pt x="0" y="16"/>
                    </a:lnTo>
                    <a:lnTo>
                      <a:pt x="32" y="20"/>
                    </a:lnTo>
                    <a:lnTo>
                      <a:pt x="64" y="2"/>
                    </a:lnTo>
                    <a:close/>
                  </a:path>
                </a:pathLst>
              </a:custGeom>
              <a:solidFill>
                <a:srgbClr val="004F69"/>
              </a:solidFill>
              <a:ln w="0">
                <a:solidFill>
                  <a:srgbClr val="004F6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53" name="Freeform 7717"/>
              <p:cNvSpPr>
                <a:spLocks/>
              </p:cNvSpPr>
              <p:nvPr/>
            </p:nvSpPr>
            <p:spPr bwMode="auto">
              <a:xfrm>
                <a:off x="4424" y="1468"/>
                <a:ext cx="64" cy="20"/>
              </a:xfrm>
              <a:custGeom>
                <a:avLst/>
                <a:gdLst/>
                <a:ahLst/>
                <a:cxnLst>
                  <a:cxn ang="0">
                    <a:pos x="64" y="2"/>
                  </a:cxn>
                  <a:cxn ang="0">
                    <a:pos x="34" y="0"/>
                  </a:cxn>
                  <a:cxn ang="0">
                    <a:pos x="0" y="16"/>
                  </a:cxn>
                  <a:cxn ang="0">
                    <a:pos x="32" y="20"/>
                  </a:cxn>
                  <a:cxn ang="0">
                    <a:pos x="64" y="2"/>
                  </a:cxn>
                </a:cxnLst>
                <a:rect l="0" t="0" r="r" b="b"/>
                <a:pathLst>
                  <a:path w="64" h="20">
                    <a:moveTo>
                      <a:pt x="64" y="2"/>
                    </a:moveTo>
                    <a:lnTo>
                      <a:pt x="34" y="0"/>
                    </a:lnTo>
                    <a:lnTo>
                      <a:pt x="0" y="16"/>
                    </a:lnTo>
                    <a:lnTo>
                      <a:pt x="32" y="20"/>
                    </a:lnTo>
                    <a:lnTo>
                      <a:pt x="64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54" name="Freeform 7718"/>
              <p:cNvSpPr>
                <a:spLocks/>
              </p:cNvSpPr>
              <p:nvPr/>
            </p:nvSpPr>
            <p:spPr bwMode="auto">
              <a:xfrm>
                <a:off x="4392" y="1484"/>
                <a:ext cx="64" cy="26"/>
              </a:xfrm>
              <a:custGeom>
                <a:avLst/>
                <a:gdLst/>
                <a:ahLst/>
                <a:cxnLst>
                  <a:cxn ang="0">
                    <a:pos x="64" y="4"/>
                  </a:cxn>
                  <a:cxn ang="0">
                    <a:pos x="32" y="0"/>
                  </a:cxn>
                  <a:cxn ang="0">
                    <a:pos x="0" y="20"/>
                  </a:cxn>
                  <a:cxn ang="0">
                    <a:pos x="32" y="26"/>
                  </a:cxn>
                  <a:cxn ang="0">
                    <a:pos x="64" y="4"/>
                  </a:cxn>
                </a:cxnLst>
                <a:rect l="0" t="0" r="r" b="b"/>
                <a:pathLst>
                  <a:path w="64" h="26">
                    <a:moveTo>
                      <a:pt x="64" y="4"/>
                    </a:moveTo>
                    <a:lnTo>
                      <a:pt x="32" y="0"/>
                    </a:lnTo>
                    <a:lnTo>
                      <a:pt x="0" y="20"/>
                    </a:lnTo>
                    <a:lnTo>
                      <a:pt x="32" y="26"/>
                    </a:lnTo>
                    <a:lnTo>
                      <a:pt x="64" y="4"/>
                    </a:lnTo>
                    <a:close/>
                  </a:path>
                </a:pathLst>
              </a:custGeom>
              <a:solidFill>
                <a:srgbClr val="005276"/>
              </a:solidFill>
              <a:ln w="0">
                <a:solidFill>
                  <a:srgbClr val="00527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55" name="Freeform 7719"/>
              <p:cNvSpPr>
                <a:spLocks/>
              </p:cNvSpPr>
              <p:nvPr/>
            </p:nvSpPr>
            <p:spPr bwMode="auto">
              <a:xfrm>
                <a:off x="4392" y="1484"/>
                <a:ext cx="64" cy="26"/>
              </a:xfrm>
              <a:custGeom>
                <a:avLst/>
                <a:gdLst/>
                <a:ahLst/>
                <a:cxnLst>
                  <a:cxn ang="0">
                    <a:pos x="64" y="4"/>
                  </a:cxn>
                  <a:cxn ang="0">
                    <a:pos x="32" y="0"/>
                  </a:cxn>
                  <a:cxn ang="0">
                    <a:pos x="0" y="20"/>
                  </a:cxn>
                  <a:cxn ang="0">
                    <a:pos x="32" y="26"/>
                  </a:cxn>
                  <a:cxn ang="0">
                    <a:pos x="64" y="4"/>
                  </a:cxn>
                </a:cxnLst>
                <a:rect l="0" t="0" r="r" b="b"/>
                <a:pathLst>
                  <a:path w="64" h="26">
                    <a:moveTo>
                      <a:pt x="64" y="4"/>
                    </a:moveTo>
                    <a:lnTo>
                      <a:pt x="32" y="0"/>
                    </a:lnTo>
                    <a:lnTo>
                      <a:pt x="0" y="20"/>
                    </a:lnTo>
                    <a:lnTo>
                      <a:pt x="32" y="26"/>
                    </a:lnTo>
                    <a:lnTo>
                      <a:pt x="6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56" name="Freeform 7720"/>
              <p:cNvSpPr>
                <a:spLocks/>
              </p:cNvSpPr>
              <p:nvPr/>
            </p:nvSpPr>
            <p:spPr bwMode="auto">
              <a:xfrm>
                <a:off x="4358" y="1504"/>
                <a:ext cx="66" cy="30"/>
              </a:xfrm>
              <a:custGeom>
                <a:avLst/>
                <a:gdLst/>
                <a:ahLst/>
                <a:cxnLst>
                  <a:cxn ang="0">
                    <a:pos x="66" y="6"/>
                  </a:cxn>
                  <a:cxn ang="0">
                    <a:pos x="34" y="0"/>
                  </a:cxn>
                  <a:cxn ang="0">
                    <a:pos x="0" y="22"/>
                  </a:cxn>
                  <a:cxn ang="0">
                    <a:pos x="32" y="30"/>
                  </a:cxn>
                  <a:cxn ang="0">
                    <a:pos x="66" y="6"/>
                  </a:cxn>
                </a:cxnLst>
                <a:rect l="0" t="0" r="r" b="b"/>
                <a:pathLst>
                  <a:path w="66" h="30">
                    <a:moveTo>
                      <a:pt x="66" y="6"/>
                    </a:moveTo>
                    <a:lnTo>
                      <a:pt x="34" y="0"/>
                    </a:lnTo>
                    <a:lnTo>
                      <a:pt x="0" y="22"/>
                    </a:lnTo>
                    <a:lnTo>
                      <a:pt x="32" y="30"/>
                    </a:lnTo>
                    <a:lnTo>
                      <a:pt x="66" y="6"/>
                    </a:lnTo>
                    <a:close/>
                  </a:path>
                </a:pathLst>
              </a:custGeom>
              <a:solidFill>
                <a:srgbClr val="005580"/>
              </a:solidFill>
              <a:ln w="0">
                <a:solidFill>
                  <a:srgbClr val="0055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57" name="Freeform 7721"/>
              <p:cNvSpPr>
                <a:spLocks/>
              </p:cNvSpPr>
              <p:nvPr/>
            </p:nvSpPr>
            <p:spPr bwMode="auto">
              <a:xfrm>
                <a:off x="4358" y="1504"/>
                <a:ext cx="66" cy="30"/>
              </a:xfrm>
              <a:custGeom>
                <a:avLst/>
                <a:gdLst/>
                <a:ahLst/>
                <a:cxnLst>
                  <a:cxn ang="0">
                    <a:pos x="66" y="6"/>
                  </a:cxn>
                  <a:cxn ang="0">
                    <a:pos x="34" y="0"/>
                  </a:cxn>
                  <a:cxn ang="0">
                    <a:pos x="0" y="22"/>
                  </a:cxn>
                  <a:cxn ang="0">
                    <a:pos x="32" y="30"/>
                  </a:cxn>
                  <a:cxn ang="0">
                    <a:pos x="66" y="6"/>
                  </a:cxn>
                </a:cxnLst>
                <a:rect l="0" t="0" r="r" b="b"/>
                <a:pathLst>
                  <a:path w="66" h="30">
                    <a:moveTo>
                      <a:pt x="66" y="6"/>
                    </a:moveTo>
                    <a:lnTo>
                      <a:pt x="34" y="0"/>
                    </a:lnTo>
                    <a:lnTo>
                      <a:pt x="0" y="22"/>
                    </a:lnTo>
                    <a:lnTo>
                      <a:pt x="32" y="30"/>
                    </a:lnTo>
                    <a:lnTo>
                      <a:pt x="6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58" name="Freeform 7722"/>
              <p:cNvSpPr>
                <a:spLocks/>
              </p:cNvSpPr>
              <p:nvPr/>
            </p:nvSpPr>
            <p:spPr bwMode="auto">
              <a:xfrm>
                <a:off x="4324" y="1526"/>
                <a:ext cx="66" cy="32"/>
              </a:xfrm>
              <a:custGeom>
                <a:avLst/>
                <a:gdLst/>
                <a:ahLst/>
                <a:cxnLst>
                  <a:cxn ang="0">
                    <a:pos x="66" y="8"/>
                  </a:cxn>
                  <a:cxn ang="0">
                    <a:pos x="34" y="0"/>
                  </a:cxn>
                  <a:cxn ang="0">
                    <a:pos x="0" y="24"/>
                  </a:cxn>
                  <a:cxn ang="0">
                    <a:pos x="32" y="32"/>
                  </a:cxn>
                  <a:cxn ang="0">
                    <a:pos x="66" y="8"/>
                  </a:cxn>
                </a:cxnLst>
                <a:rect l="0" t="0" r="r" b="b"/>
                <a:pathLst>
                  <a:path w="66" h="32">
                    <a:moveTo>
                      <a:pt x="66" y="8"/>
                    </a:moveTo>
                    <a:lnTo>
                      <a:pt x="34" y="0"/>
                    </a:lnTo>
                    <a:lnTo>
                      <a:pt x="0" y="24"/>
                    </a:lnTo>
                    <a:lnTo>
                      <a:pt x="32" y="32"/>
                    </a:lnTo>
                    <a:lnTo>
                      <a:pt x="66" y="8"/>
                    </a:lnTo>
                    <a:close/>
                  </a:path>
                </a:pathLst>
              </a:custGeom>
              <a:solidFill>
                <a:srgbClr val="005B84"/>
              </a:solidFill>
              <a:ln w="0">
                <a:solidFill>
                  <a:srgbClr val="005B8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59" name="Freeform 7723"/>
              <p:cNvSpPr>
                <a:spLocks/>
              </p:cNvSpPr>
              <p:nvPr/>
            </p:nvSpPr>
            <p:spPr bwMode="auto">
              <a:xfrm>
                <a:off x="4324" y="1526"/>
                <a:ext cx="66" cy="32"/>
              </a:xfrm>
              <a:custGeom>
                <a:avLst/>
                <a:gdLst/>
                <a:ahLst/>
                <a:cxnLst>
                  <a:cxn ang="0">
                    <a:pos x="66" y="8"/>
                  </a:cxn>
                  <a:cxn ang="0">
                    <a:pos x="34" y="0"/>
                  </a:cxn>
                  <a:cxn ang="0">
                    <a:pos x="0" y="24"/>
                  </a:cxn>
                  <a:cxn ang="0">
                    <a:pos x="32" y="32"/>
                  </a:cxn>
                  <a:cxn ang="0">
                    <a:pos x="66" y="8"/>
                  </a:cxn>
                </a:cxnLst>
                <a:rect l="0" t="0" r="r" b="b"/>
                <a:pathLst>
                  <a:path w="66" h="32">
                    <a:moveTo>
                      <a:pt x="66" y="8"/>
                    </a:moveTo>
                    <a:lnTo>
                      <a:pt x="34" y="0"/>
                    </a:lnTo>
                    <a:lnTo>
                      <a:pt x="0" y="24"/>
                    </a:lnTo>
                    <a:lnTo>
                      <a:pt x="32" y="32"/>
                    </a:lnTo>
                    <a:lnTo>
                      <a:pt x="66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60" name="Freeform 7724"/>
              <p:cNvSpPr>
                <a:spLocks/>
              </p:cNvSpPr>
              <p:nvPr/>
            </p:nvSpPr>
            <p:spPr bwMode="auto">
              <a:xfrm>
                <a:off x="4290" y="1550"/>
                <a:ext cx="66" cy="32"/>
              </a:xfrm>
              <a:custGeom>
                <a:avLst/>
                <a:gdLst/>
                <a:ahLst/>
                <a:cxnLst>
                  <a:cxn ang="0">
                    <a:pos x="66" y="8"/>
                  </a:cxn>
                  <a:cxn ang="0">
                    <a:pos x="34" y="0"/>
                  </a:cxn>
                  <a:cxn ang="0">
                    <a:pos x="0" y="22"/>
                  </a:cxn>
                  <a:cxn ang="0">
                    <a:pos x="30" y="32"/>
                  </a:cxn>
                  <a:cxn ang="0">
                    <a:pos x="66" y="8"/>
                  </a:cxn>
                </a:cxnLst>
                <a:rect l="0" t="0" r="r" b="b"/>
                <a:pathLst>
                  <a:path w="66" h="32">
                    <a:moveTo>
                      <a:pt x="66" y="8"/>
                    </a:moveTo>
                    <a:lnTo>
                      <a:pt x="34" y="0"/>
                    </a:lnTo>
                    <a:lnTo>
                      <a:pt x="0" y="22"/>
                    </a:lnTo>
                    <a:lnTo>
                      <a:pt x="30" y="32"/>
                    </a:lnTo>
                    <a:lnTo>
                      <a:pt x="66" y="8"/>
                    </a:lnTo>
                    <a:close/>
                  </a:path>
                </a:pathLst>
              </a:custGeom>
              <a:solidFill>
                <a:srgbClr val="006481"/>
              </a:solidFill>
              <a:ln w="0">
                <a:solidFill>
                  <a:srgbClr val="00648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61" name="Freeform 7725"/>
              <p:cNvSpPr>
                <a:spLocks/>
              </p:cNvSpPr>
              <p:nvPr/>
            </p:nvSpPr>
            <p:spPr bwMode="auto">
              <a:xfrm>
                <a:off x="4290" y="1550"/>
                <a:ext cx="66" cy="32"/>
              </a:xfrm>
              <a:custGeom>
                <a:avLst/>
                <a:gdLst/>
                <a:ahLst/>
                <a:cxnLst>
                  <a:cxn ang="0">
                    <a:pos x="66" y="8"/>
                  </a:cxn>
                  <a:cxn ang="0">
                    <a:pos x="34" y="0"/>
                  </a:cxn>
                  <a:cxn ang="0">
                    <a:pos x="0" y="22"/>
                  </a:cxn>
                  <a:cxn ang="0">
                    <a:pos x="30" y="32"/>
                  </a:cxn>
                  <a:cxn ang="0">
                    <a:pos x="66" y="8"/>
                  </a:cxn>
                </a:cxnLst>
                <a:rect l="0" t="0" r="r" b="b"/>
                <a:pathLst>
                  <a:path w="66" h="32">
                    <a:moveTo>
                      <a:pt x="66" y="8"/>
                    </a:moveTo>
                    <a:lnTo>
                      <a:pt x="34" y="0"/>
                    </a:lnTo>
                    <a:lnTo>
                      <a:pt x="0" y="22"/>
                    </a:lnTo>
                    <a:lnTo>
                      <a:pt x="30" y="32"/>
                    </a:lnTo>
                    <a:lnTo>
                      <a:pt x="66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62" name="Freeform 7726"/>
              <p:cNvSpPr>
                <a:spLocks/>
              </p:cNvSpPr>
              <p:nvPr/>
            </p:nvSpPr>
            <p:spPr bwMode="auto">
              <a:xfrm>
                <a:off x="4254" y="1572"/>
                <a:ext cx="66" cy="32"/>
              </a:xfrm>
              <a:custGeom>
                <a:avLst/>
                <a:gdLst/>
                <a:ahLst/>
                <a:cxnLst>
                  <a:cxn ang="0">
                    <a:pos x="66" y="10"/>
                  </a:cxn>
                  <a:cxn ang="0">
                    <a:pos x="36" y="0"/>
                  </a:cxn>
                  <a:cxn ang="0">
                    <a:pos x="0" y="20"/>
                  </a:cxn>
                  <a:cxn ang="0">
                    <a:pos x="32" y="32"/>
                  </a:cxn>
                  <a:cxn ang="0">
                    <a:pos x="66" y="10"/>
                  </a:cxn>
                </a:cxnLst>
                <a:rect l="0" t="0" r="r" b="b"/>
                <a:pathLst>
                  <a:path w="66" h="32">
                    <a:moveTo>
                      <a:pt x="66" y="10"/>
                    </a:moveTo>
                    <a:lnTo>
                      <a:pt x="36" y="0"/>
                    </a:lnTo>
                    <a:lnTo>
                      <a:pt x="0" y="20"/>
                    </a:lnTo>
                    <a:lnTo>
                      <a:pt x="32" y="32"/>
                    </a:lnTo>
                    <a:lnTo>
                      <a:pt x="66" y="10"/>
                    </a:lnTo>
                    <a:close/>
                  </a:path>
                </a:pathLst>
              </a:custGeom>
              <a:solidFill>
                <a:srgbClr val="007075"/>
              </a:solidFill>
              <a:ln w="0">
                <a:solidFill>
                  <a:srgbClr val="00707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63" name="Freeform 7727"/>
              <p:cNvSpPr>
                <a:spLocks/>
              </p:cNvSpPr>
              <p:nvPr/>
            </p:nvSpPr>
            <p:spPr bwMode="auto">
              <a:xfrm>
                <a:off x="4254" y="1572"/>
                <a:ext cx="66" cy="32"/>
              </a:xfrm>
              <a:custGeom>
                <a:avLst/>
                <a:gdLst/>
                <a:ahLst/>
                <a:cxnLst>
                  <a:cxn ang="0">
                    <a:pos x="66" y="10"/>
                  </a:cxn>
                  <a:cxn ang="0">
                    <a:pos x="36" y="0"/>
                  </a:cxn>
                  <a:cxn ang="0">
                    <a:pos x="0" y="20"/>
                  </a:cxn>
                  <a:cxn ang="0">
                    <a:pos x="32" y="32"/>
                  </a:cxn>
                  <a:cxn ang="0">
                    <a:pos x="66" y="10"/>
                  </a:cxn>
                </a:cxnLst>
                <a:rect l="0" t="0" r="r" b="b"/>
                <a:pathLst>
                  <a:path w="66" h="32">
                    <a:moveTo>
                      <a:pt x="66" y="10"/>
                    </a:moveTo>
                    <a:lnTo>
                      <a:pt x="36" y="0"/>
                    </a:lnTo>
                    <a:lnTo>
                      <a:pt x="0" y="20"/>
                    </a:lnTo>
                    <a:lnTo>
                      <a:pt x="32" y="32"/>
                    </a:lnTo>
                    <a:lnTo>
                      <a:pt x="66" y="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64" name="Freeform 7728"/>
              <p:cNvSpPr>
                <a:spLocks/>
              </p:cNvSpPr>
              <p:nvPr/>
            </p:nvSpPr>
            <p:spPr bwMode="auto">
              <a:xfrm>
                <a:off x="4218" y="1592"/>
                <a:ext cx="68" cy="28"/>
              </a:xfrm>
              <a:custGeom>
                <a:avLst/>
                <a:gdLst/>
                <a:ahLst/>
                <a:cxnLst>
                  <a:cxn ang="0">
                    <a:pos x="68" y="12"/>
                  </a:cxn>
                  <a:cxn ang="0">
                    <a:pos x="36" y="0"/>
                  </a:cxn>
                  <a:cxn ang="0">
                    <a:pos x="0" y="14"/>
                  </a:cxn>
                  <a:cxn ang="0">
                    <a:pos x="32" y="28"/>
                  </a:cxn>
                  <a:cxn ang="0">
                    <a:pos x="68" y="12"/>
                  </a:cxn>
                </a:cxnLst>
                <a:rect l="0" t="0" r="r" b="b"/>
                <a:pathLst>
                  <a:path w="68" h="28">
                    <a:moveTo>
                      <a:pt x="68" y="12"/>
                    </a:moveTo>
                    <a:lnTo>
                      <a:pt x="36" y="0"/>
                    </a:lnTo>
                    <a:lnTo>
                      <a:pt x="0" y="14"/>
                    </a:lnTo>
                    <a:lnTo>
                      <a:pt x="32" y="28"/>
                    </a:lnTo>
                    <a:lnTo>
                      <a:pt x="68" y="12"/>
                    </a:lnTo>
                    <a:close/>
                  </a:path>
                </a:pathLst>
              </a:custGeom>
              <a:solidFill>
                <a:srgbClr val="008059"/>
              </a:solidFill>
              <a:ln w="0">
                <a:solidFill>
                  <a:srgbClr val="00805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65" name="Freeform 7729"/>
              <p:cNvSpPr>
                <a:spLocks/>
              </p:cNvSpPr>
              <p:nvPr/>
            </p:nvSpPr>
            <p:spPr bwMode="auto">
              <a:xfrm>
                <a:off x="4218" y="1592"/>
                <a:ext cx="68" cy="28"/>
              </a:xfrm>
              <a:custGeom>
                <a:avLst/>
                <a:gdLst/>
                <a:ahLst/>
                <a:cxnLst>
                  <a:cxn ang="0">
                    <a:pos x="68" y="12"/>
                  </a:cxn>
                  <a:cxn ang="0">
                    <a:pos x="36" y="0"/>
                  </a:cxn>
                  <a:cxn ang="0">
                    <a:pos x="0" y="14"/>
                  </a:cxn>
                  <a:cxn ang="0">
                    <a:pos x="32" y="28"/>
                  </a:cxn>
                  <a:cxn ang="0">
                    <a:pos x="68" y="12"/>
                  </a:cxn>
                </a:cxnLst>
                <a:rect l="0" t="0" r="r" b="b"/>
                <a:pathLst>
                  <a:path w="68" h="28">
                    <a:moveTo>
                      <a:pt x="68" y="12"/>
                    </a:moveTo>
                    <a:lnTo>
                      <a:pt x="36" y="0"/>
                    </a:lnTo>
                    <a:lnTo>
                      <a:pt x="0" y="14"/>
                    </a:lnTo>
                    <a:lnTo>
                      <a:pt x="32" y="28"/>
                    </a:lnTo>
                    <a:lnTo>
                      <a:pt x="68" y="1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66" name="Freeform 7730"/>
              <p:cNvSpPr>
                <a:spLocks/>
              </p:cNvSpPr>
              <p:nvPr/>
            </p:nvSpPr>
            <p:spPr bwMode="auto">
              <a:xfrm>
                <a:off x="4182" y="1606"/>
                <a:ext cx="68" cy="20"/>
              </a:xfrm>
              <a:custGeom>
                <a:avLst/>
                <a:gdLst/>
                <a:ahLst/>
                <a:cxnLst>
                  <a:cxn ang="0">
                    <a:pos x="68" y="14"/>
                  </a:cxn>
                  <a:cxn ang="0">
                    <a:pos x="36" y="0"/>
                  </a:cxn>
                  <a:cxn ang="0">
                    <a:pos x="0" y="4"/>
                  </a:cxn>
                  <a:cxn ang="0">
                    <a:pos x="30" y="20"/>
                  </a:cxn>
                  <a:cxn ang="0">
                    <a:pos x="68" y="14"/>
                  </a:cxn>
                </a:cxnLst>
                <a:rect l="0" t="0" r="r" b="b"/>
                <a:pathLst>
                  <a:path w="68" h="20">
                    <a:moveTo>
                      <a:pt x="68" y="14"/>
                    </a:moveTo>
                    <a:lnTo>
                      <a:pt x="36" y="0"/>
                    </a:lnTo>
                    <a:lnTo>
                      <a:pt x="0" y="4"/>
                    </a:lnTo>
                    <a:lnTo>
                      <a:pt x="30" y="20"/>
                    </a:lnTo>
                    <a:lnTo>
                      <a:pt x="68" y="14"/>
                    </a:lnTo>
                    <a:close/>
                  </a:path>
                </a:pathLst>
              </a:custGeom>
              <a:solidFill>
                <a:srgbClr val="009222"/>
              </a:solidFill>
              <a:ln w="0">
                <a:solidFill>
                  <a:srgbClr val="00922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67" name="Freeform 7731"/>
              <p:cNvSpPr>
                <a:spLocks/>
              </p:cNvSpPr>
              <p:nvPr/>
            </p:nvSpPr>
            <p:spPr bwMode="auto">
              <a:xfrm>
                <a:off x="4182" y="1606"/>
                <a:ext cx="68" cy="20"/>
              </a:xfrm>
              <a:custGeom>
                <a:avLst/>
                <a:gdLst/>
                <a:ahLst/>
                <a:cxnLst>
                  <a:cxn ang="0">
                    <a:pos x="68" y="14"/>
                  </a:cxn>
                  <a:cxn ang="0">
                    <a:pos x="36" y="0"/>
                  </a:cxn>
                  <a:cxn ang="0">
                    <a:pos x="0" y="4"/>
                  </a:cxn>
                  <a:cxn ang="0">
                    <a:pos x="30" y="20"/>
                  </a:cxn>
                  <a:cxn ang="0">
                    <a:pos x="68" y="14"/>
                  </a:cxn>
                </a:cxnLst>
                <a:rect l="0" t="0" r="r" b="b"/>
                <a:pathLst>
                  <a:path w="68" h="20">
                    <a:moveTo>
                      <a:pt x="68" y="14"/>
                    </a:moveTo>
                    <a:lnTo>
                      <a:pt x="36" y="0"/>
                    </a:lnTo>
                    <a:lnTo>
                      <a:pt x="0" y="4"/>
                    </a:lnTo>
                    <a:lnTo>
                      <a:pt x="30" y="20"/>
                    </a:lnTo>
                    <a:lnTo>
                      <a:pt x="68" y="1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68" name="Freeform 7732"/>
              <p:cNvSpPr>
                <a:spLocks/>
              </p:cNvSpPr>
              <p:nvPr/>
            </p:nvSpPr>
            <p:spPr bwMode="auto">
              <a:xfrm>
                <a:off x="4142" y="1606"/>
                <a:ext cx="70" cy="20"/>
              </a:xfrm>
              <a:custGeom>
                <a:avLst/>
                <a:gdLst/>
                <a:ahLst/>
                <a:cxnLst>
                  <a:cxn ang="0">
                    <a:pos x="70" y="20"/>
                  </a:cxn>
                  <a:cxn ang="0">
                    <a:pos x="40" y="4"/>
                  </a:cxn>
                  <a:cxn ang="0">
                    <a:pos x="0" y="0"/>
                  </a:cxn>
                  <a:cxn ang="0">
                    <a:pos x="32" y="14"/>
                  </a:cxn>
                  <a:cxn ang="0">
                    <a:pos x="70" y="20"/>
                  </a:cxn>
                </a:cxnLst>
                <a:rect l="0" t="0" r="r" b="b"/>
                <a:pathLst>
                  <a:path w="70" h="20">
                    <a:moveTo>
                      <a:pt x="70" y="20"/>
                    </a:moveTo>
                    <a:lnTo>
                      <a:pt x="40" y="4"/>
                    </a:lnTo>
                    <a:lnTo>
                      <a:pt x="0" y="0"/>
                    </a:lnTo>
                    <a:lnTo>
                      <a:pt x="32" y="14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009700"/>
              </a:solidFill>
              <a:ln w="0">
                <a:solidFill>
                  <a:srgbClr val="0097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69" name="Freeform 7733"/>
              <p:cNvSpPr>
                <a:spLocks/>
              </p:cNvSpPr>
              <p:nvPr/>
            </p:nvSpPr>
            <p:spPr bwMode="auto">
              <a:xfrm>
                <a:off x="4142" y="1606"/>
                <a:ext cx="70" cy="20"/>
              </a:xfrm>
              <a:custGeom>
                <a:avLst/>
                <a:gdLst/>
                <a:ahLst/>
                <a:cxnLst>
                  <a:cxn ang="0">
                    <a:pos x="70" y="20"/>
                  </a:cxn>
                  <a:cxn ang="0">
                    <a:pos x="40" y="4"/>
                  </a:cxn>
                  <a:cxn ang="0">
                    <a:pos x="0" y="0"/>
                  </a:cxn>
                  <a:cxn ang="0">
                    <a:pos x="32" y="14"/>
                  </a:cxn>
                  <a:cxn ang="0">
                    <a:pos x="70" y="20"/>
                  </a:cxn>
                </a:cxnLst>
                <a:rect l="0" t="0" r="r" b="b"/>
                <a:pathLst>
                  <a:path w="70" h="20">
                    <a:moveTo>
                      <a:pt x="70" y="20"/>
                    </a:moveTo>
                    <a:lnTo>
                      <a:pt x="40" y="4"/>
                    </a:lnTo>
                    <a:lnTo>
                      <a:pt x="0" y="0"/>
                    </a:lnTo>
                    <a:lnTo>
                      <a:pt x="32" y="14"/>
                    </a:lnTo>
                    <a:lnTo>
                      <a:pt x="70" y="2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70" name="Freeform 7734"/>
              <p:cNvSpPr>
                <a:spLocks/>
              </p:cNvSpPr>
              <p:nvPr/>
            </p:nvSpPr>
            <p:spPr bwMode="auto">
              <a:xfrm>
                <a:off x="4104" y="1594"/>
                <a:ext cx="70" cy="26"/>
              </a:xfrm>
              <a:custGeom>
                <a:avLst/>
                <a:gdLst/>
                <a:ahLst/>
                <a:cxnLst>
                  <a:cxn ang="0">
                    <a:pos x="70" y="26"/>
                  </a:cxn>
                  <a:cxn ang="0">
                    <a:pos x="38" y="12"/>
                  </a:cxn>
                  <a:cxn ang="0">
                    <a:pos x="0" y="0"/>
                  </a:cxn>
                  <a:cxn ang="0">
                    <a:pos x="30" y="12"/>
                  </a:cxn>
                  <a:cxn ang="0">
                    <a:pos x="70" y="26"/>
                  </a:cxn>
                </a:cxnLst>
                <a:rect l="0" t="0" r="r" b="b"/>
                <a:pathLst>
                  <a:path w="70" h="26">
                    <a:moveTo>
                      <a:pt x="70" y="26"/>
                    </a:moveTo>
                    <a:lnTo>
                      <a:pt x="38" y="12"/>
                    </a:lnTo>
                    <a:lnTo>
                      <a:pt x="0" y="0"/>
                    </a:lnTo>
                    <a:lnTo>
                      <a:pt x="30" y="12"/>
                    </a:lnTo>
                    <a:lnTo>
                      <a:pt x="70" y="26"/>
                    </a:lnTo>
                    <a:close/>
                  </a:path>
                </a:pathLst>
              </a:custGeom>
              <a:solidFill>
                <a:srgbClr val="008A00"/>
              </a:solidFill>
              <a:ln w="0">
                <a:solidFill>
                  <a:srgbClr val="008A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71" name="Freeform 7735"/>
              <p:cNvSpPr>
                <a:spLocks/>
              </p:cNvSpPr>
              <p:nvPr/>
            </p:nvSpPr>
            <p:spPr bwMode="auto">
              <a:xfrm>
                <a:off x="4104" y="1594"/>
                <a:ext cx="70" cy="26"/>
              </a:xfrm>
              <a:custGeom>
                <a:avLst/>
                <a:gdLst/>
                <a:ahLst/>
                <a:cxnLst>
                  <a:cxn ang="0">
                    <a:pos x="70" y="26"/>
                  </a:cxn>
                  <a:cxn ang="0">
                    <a:pos x="38" y="12"/>
                  </a:cxn>
                  <a:cxn ang="0">
                    <a:pos x="0" y="0"/>
                  </a:cxn>
                  <a:cxn ang="0">
                    <a:pos x="30" y="12"/>
                  </a:cxn>
                  <a:cxn ang="0">
                    <a:pos x="70" y="26"/>
                  </a:cxn>
                </a:cxnLst>
                <a:rect l="0" t="0" r="r" b="b"/>
                <a:pathLst>
                  <a:path w="70" h="26">
                    <a:moveTo>
                      <a:pt x="70" y="26"/>
                    </a:moveTo>
                    <a:lnTo>
                      <a:pt x="38" y="12"/>
                    </a:lnTo>
                    <a:lnTo>
                      <a:pt x="0" y="0"/>
                    </a:lnTo>
                    <a:lnTo>
                      <a:pt x="30" y="12"/>
                    </a:lnTo>
                    <a:lnTo>
                      <a:pt x="70" y="2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72" name="Freeform 7736"/>
              <p:cNvSpPr>
                <a:spLocks/>
              </p:cNvSpPr>
              <p:nvPr/>
            </p:nvSpPr>
            <p:spPr bwMode="auto">
              <a:xfrm>
                <a:off x="4062" y="1586"/>
                <a:ext cx="72" cy="20"/>
              </a:xfrm>
              <a:custGeom>
                <a:avLst/>
                <a:gdLst/>
                <a:ahLst/>
                <a:cxnLst>
                  <a:cxn ang="0">
                    <a:pos x="72" y="20"/>
                  </a:cxn>
                  <a:cxn ang="0">
                    <a:pos x="42" y="8"/>
                  </a:cxn>
                  <a:cxn ang="0">
                    <a:pos x="0" y="0"/>
                  </a:cxn>
                  <a:cxn ang="0">
                    <a:pos x="32" y="10"/>
                  </a:cxn>
                  <a:cxn ang="0">
                    <a:pos x="72" y="20"/>
                  </a:cxn>
                </a:cxnLst>
                <a:rect l="0" t="0" r="r" b="b"/>
                <a:pathLst>
                  <a:path w="72" h="20">
                    <a:moveTo>
                      <a:pt x="72" y="20"/>
                    </a:moveTo>
                    <a:lnTo>
                      <a:pt x="42" y="8"/>
                    </a:lnTo>
                    <a:lnTo>
                      <a:pt x="0" y="0"/>
                    </a:lnTo>
                    <a:lnTo>
                      <a:pt x="32" y="10"/>
                    </a:lnTo>
                    <a:lnTo>
                      <a:pt x="72" y="20"/>
                    </a:lnTo>
                    <a:close/>
                  </a:path>
                </a:pathLst>
              </a:custGeom>
              <a:solidFill>
                <a:srgbClr val="007F00"/>
              </a:solidFill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73" name="Freeform 7737"/>
              <p:cNvSpPr>
                <a:spLocks/>
              </p:cNvSpPr>
              <p:nvPr/>
            </p:nvSpPr>
            <p:spPr bwMode="auto">
              <a:xfrm>
                <a:off x="4062" y="1586"/>
                <a:ext cx="72" cy="20"/>
              </a:xfrm>
              <a:custGeom>
                <a:avLst/>
                <a:gdLst/>
                <a:ahLst/>
                <a:cxnLst>
                  <a:cxn ang="0">
                    <a:pos x="72" y="20"/>
                  </a:cxn>
                  <a:cxn ang="0">
                    <a:pos x="42" y="8"/>
                  </a:cxn>
                  <a:cxn ang="0">
                    <a:pos x="0" y="0"/>
                  </a:cxn>
                  <a:cxn ang="0">
                    <a:pos x="32" y="10"/>
                  </a:cxn>
                  <a:cxn ang="0">
                    <a:pos x="72" y="20"/>
                  </a:cxn>
                </a:cxnLst>
                <a:rect l="0" t="0" r="r" b="b"/>
                <a:pathLst>
                  <a:path w="72" h="20">
                    <a:moveTo>
                      <a:pt x="72" y="20"/>
                    </a:moveTo>
                    <a:lnTo>
                      <a:pt x="42" y="8"/>
                    </a:lnTo>
                    <a:lnTo>
                      <a:pt x="0" y="0"/>
                    </a:lnTo>
                    <a:lnTo>
                      <a:pt x="32" y="10"/>
                    </a:lnTo>
                    <a:lnTo>
                      <a:pt x="72" y="2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74" name="Freeform 7738"/>
              <p:cNvSpPr>
                <a:spLocks/>
              </p:cNvSpPr>
              <p:nvPr/>
            </p:nvSpPr>
            <p:spPr bwMode="auto">
              <a:xfrm>
                <a:off x="4022" y="1586"/>
                <a:ext cx="72" cy="16"/>
              </a:xfrm>
              <a:custGeom>
                <a:avLst/>
                <a:gdLst/>
                <a:ahLst/>
                <a:cxnLst>
                  <a:cxn ang="0">
                    <a:pos x="72" y="10"/>
                  </a:cxn>
                  <a:cxn ang="0">
                    <a:pos x="40" y="0"/>
                  </a:cxn>
                  <a:cxn ang="0">
                    <a:pos x="0" y="6"/>
                  </a:cxn>
                  <a:cxn ang="0">
                    <a:pos x="30" y="16"/>
                  </a:cxn>
                  <a:cxn ang="0">
                    <a:pos x="72" y="10"/>
                  </a:cxn>
                </a:cxnLst>
                <a:rect l="0" t="0" r="r" b="b"/>
                <a:pathLst>
                  <a:path w="72" h="16">
                    <a:moveTo>
                      <a:pt x="72" y="10"/>
                    </a:moveTo>
                    <a:lnTo>
                      <a:pt x="40" y="0"/>
                    </a:lnTo>
                    <a:lnTo>
                      <a:pt x="0" y="6"/>
                    </a:lnTo>
                    <a:lnTo>
                      <a:pt x="30" y="16"/>
                    </a:lnTo>
                    <a:lnTo>
                      <a:pt x="72" y="10"/>
                    </a:lnTo>
                    <a:close/>
                  </a:path>
                </a:pathLst>
              </a:custGeom>
              <a:solidFill>
                <a:srgbClr val="00730D"/>
              </a:solidFill>
              <a:ln w="0">
                <a:solidFill>
                  <a:srgbClr val="00730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75" name="Freeform 7739"/>
              <p:cNvSpPr>
                <a:spLocks/>
              </p:cNvSpPr>
              <p:nvPr/>
            </p:nvSpPr>
            <p:spPr bwMode="auto">
              <a:xfrm>
                <a:off x="4022" y="1586"/>
                <a:ext cx="72" cy="16"/>
              </a:xfrm>
              <a:custGeom>
                <a:avLst/>
                <a:gdLst/>
                <a:ahLst/>
                <a:cxnLst>
                  <a:cxn ang="0">
                    <a:pos x="72" y="10"/>
                  </a:cxn>
                  <a:cxn ang="0">
                    <a:pos x="40" y="0"/>
                  </a:cxn>
                  <a:cxn ang="0">
                    <a:pos x="0" y="6"/>
                  </a:cxn>
                  <a:cxn ang="0">
                    <a:pos x="30" y="16"/>
                  </a:cxn>
                  <a:cxn ang="0">
                    <a:pos x="72" y="10"/>
                  </a:cxn>
                </a:cxnLst>
                <a:rect l="0" t="0" r="r" b="b"/>
                <a:pathLst>
                  <a:path w="72" h="16">
                    <a:moveTo>
                      <a:pt x="72" y="10"/>
                    </a:moveTo>
                    <a:lnTo>
                      <a:pt x="40" y="0"/>
                    </a:lnTo>
                    <a:lnTo>
                      <a:pt x="0" y="6"/>
                    </a:lnTo>
                    <a:lnTo>
                      <a:pt x="30" y="16"/>
                    </a:lnTo>
                    <a:lnTo>
                      <a:pt x="72" y="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76" name="Freeform 7740"/>
              <p:cNvSpPr>
                <a:spLocks/>
              </p:cNvSpPr>
              <p:nvPr/>
            </p:nvSpPr>
            <p:spPr bwMode="auto">
              <a:xfrm>
                <a:off x="5040" y="1374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0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0" y="8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77" name="Freeform 7741"/>
              <p:cNvSpPr>
                <a:spLocks/>
              </p:cNvSpPr>
              <p:nvPr/>
            </p:nvSpPr>
            <p:spPr bwMode="auto">
              <a:xfrm>
                <a:off x="5040" y="1374"/>
                <a:ext cx="52" cy="8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0" y="8"/>
                  </a:cxn>
                  <a:cxn ang="0">
                    <a:pos x="52" y="4"/>
                  </a:cxn>
                </a:cxnLst>
                <a:rect l="0" t="0" r="r" b="b"/>
                <a:pathLst>
                  <a:path w="52" h="8">
                    <a:moveTo>
                      <a:pt x="52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0" y="8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78" name="Freeform 7742"/>
              <p:cNvSpPr>
                <a:spLocks/>
              </p:cNvSpPr>
              <p:nvPr/>
            </p:nvSpPr>
            <p:spPr bwMode="auto">
              <a:xfrm>
                <a:off x="5018" y="1378"/>
                <a:ext cx="52" cy="10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2" y="10"/>
                  </a:cxn>
                  <a:cxn ang="0">
                    <a:pos x="52" y="4"/>
                  </a:cxn>
                </a:cxnLst>
                <a:rect l="0" t="0" r="r" b="b"/>
                <a:pathLst>
                  <a:path w="52" h="10">
                    <a:moveTo>
                      <a:pt x="52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2" y="10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79" name="Freeform 7743"/>
              <p:cNvSpPr>
                <a:spLocks/>
              </p:cNvSpPr>
              <p:nvPr/>
            </p:nvSpPr>
            <p:spPr bwMode="auto">
              <a:xfrm>
                <a:off x="5018" y="1378"/>
                <a:ext cx="52" cy="10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2" y="10"/>
                  </a:cxn>
                  <a:cxn ang="0">
                    <a:pos x="52" y="4"/>
                  </a:cxn>
                </a:cxnLst>
                <a:rect l="0" t="0" r="r" b="b"/>
                <a:pathLst>
                  <a:path w="52" h="10">
                    <a:moveTo>
                      <a:pt x="52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2" y="10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80" name="Freeform 7744"/>
              <p:cNvSpPr>
                <a:spLocks/>
              </p:cNvSpPr>
              <p:nvPr/>
            </p:nvSpPr>
            <p:spPr bwMode="auto">
              <a:xfrm>
                <a:off x="4996" y="1382"/>
                <a:ext cx="54" cy="10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32" y="10"/>
                  </a:cxn>
                  <a:cxn ang="0">
                    <a:pos x="54" y="6"/>
                  </a:cxn>
                </a:cxnLst>
                <a:rect l="0" t="0" r="r" b="b"/>
                <a:pathLst>
                  <a:path w="54" h="10">
                    <a:moveTo>
                      <a:pt x="54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32" y="10"/>
                    </a:lnTo>
                    <a:lnTo>
                      <a:pt x="54" y="6"/>
                    </a:lnTo>
                    <a:close/>
                  </a:path>
                </a:pathLst>
              </a:custGeom>
              <a:solidFill>
                <a:srgbClr val="006E27"/>
              </a:solidFill>
              <a:ln w="0">
                <a:solidFill>
                  <a:srgbClr val="006E2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81" name="Freeform 7745"/>
              <p:cNvSpPr>
                <a:spLocks/>
              </p:cNvSpPr>
              <p:nvPr/>
            </p:nvSpPr>
            <p:spPr bwMode="auto">
              <a:xfrm>
                <a:off x="4996" y="1382"/>
                <a:ext cx="54" cy="10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32" y="10"/>
                  </a:cxn>
                  <a:cxn ang="0">
                    <a:pos x="54" y="6"/>
                  </a:cxn>
                </a:cxnLst>
                <a:rect l="0" t="0" r="r" b="b"/>
                <a:pathLst>
                  <a:path w="54" h="10">
                    <a:moveTo>
                      <a:pt x="54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32" y="10"/>
                    </a:lnTo>
                    <a:lnTo>
                      <a:pt x="54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82" name="Freeform 7746"/>
              <p:cNvSpPr>
                <a:spLocks/>
              </p:cNvSpPr>
              <p:nvPr/>
            </p:nvSpPr>
            <p:spPr bwMode="auto">
              <a:xfrm>
                <a:off x="4974" y="1388"/>
                <a:ext cx="54" cy="10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0" y="10"/>
                  </a:cxn>
                  <a:cxn ang="0">
                    <a:pos x="54" y="4"/>
                  </a:cxn>
                </a:cxnLst>
                <a:rect l="0" t="0" r="r" b="b"/>
                <a:pathLst>
                  <a:path w="54" h="10">
                    <a:moveTo>
                      <a:pt x="54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0" y="10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D24"/>
              </a:solidFill>
              <a:ln w="0">
                <a:solidFill>
                  <a:srgbClr val="006D2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83" name="Freeform 7747"/>
              <p:cNvSpPr>
                <a:spLocks/>
              </p:cNvSpPr>
              <p:nvPr/>
            </p:nvSpPr>
            <p:spPr bwMode="auto">
              <a:xfrm>
                <a:off x="4974" y="1388"/>
                <a:ext cx="54" cy="10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0" y="10"/>
                  </a:cxn>
                  <a:cxn ang="0">
                    <a:pos x="54" y="4"/>
                  </a:cxn>
                </a:cxnLst>
                <a:rect l="0" t="0" r="r" b="b"/>
                <a:pathLst>
                  <a:path w="54" h="10">
                    <a:moveTo>
                      <a:pt x="54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0" y="10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84" name="Freeform 7748"/>
              <p:cNvSpPr>
                <a:spLocks/>
              </p:cNvSpPr>
              <p:nvPr/>
            </p:nvSpPr>
            <p:spPr bwMode="auto">
              <a:xfrm>
                <a:off x="4950" y="1392"/>
                <a:ext cx="54" cy="10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24" y="0"/>
                  </a:cxn>
                  <a:cxn ang="0">
                    <a:pos x="0" y="6"/>
                  </a:cxn>
                  <a:cxn ang="0">
                    <a:pos x="32" y="10"/>
                  </a:cxn>
                  <a:cxn ang="0">
                    <a:pos x="54" y="6"/>
                  </a:cxn>
                </a:cxnLst>
                <a:rect l="0" t="0" r="r" b="b"/>
                <a:pathLst>
                  <a:path w="54" h="10">
                    <a:moveTo>
                      <a:pt x="54" y="6"/>
                    </a:moveTo>
                    <a:lnTo>
                      <a:pt x="24" y="0"/>
                    </a:lnTo>
                    <a:lnTo>
                      <a:pt x="0" y="6"/>
                    </a:lnTo>
                    <a:lnTo>
                      <a:pt x="32" y="10"/>
                    </a:lnTo>
                    <a:lnTo>
                      <a:pt x="54" y="6"/>
                    </a:lnTo>
                    <a:close/>
                  </a:path>
                </a:pathLst>
              </a:custGeom>
              <a:solidFill>
                <a:srgbClr val="006D20"/>
              </a:solidFill>
              <a:ln w="0">
                <a:solidFill>
                  <a:srgbClr val="006D2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85" name="Freeform 7749"/>
              <p:cNvSpPr>
                <a:spLocks/>
              </p:cNvSpPr>
              <p:nvPr/>
            </p:nvSpPr>
            <p:spPr bwMode="auto">
              <a:xfrm>
                <a:off x="4950" y="1392"/>
                <a:ext cx="54" cy="10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24" y="0"/>
                  </a:cxn>
                  <a:cxn ang="0">
                    <a:pos x="0" y="6"/>
                  </a:cxn>
                  <a:cxn ang="0">
                    <a:pos x="32" y="10"/>
                  </a:cxn>
                  <a:cxn ang="0">
                    <a:pos x="54" y="6"/>
                  </a:cxn>
                </a:cxnLst>
                <a:rect l="0" t="0" r="r" b="b"/>
                <a:pathLst>
                  <a:path w="54" h="10">
                    <a:moveTo>
                      <a:pt x="54" y="6"/>
                    </a:moveTo>
                    <a:lnTo>
                      <a:pt x="24" y="0"/>
                    </a:lnTo>
                    <a:lnTo>
                      <a:pt x="0" y="6"/>
                    </a:lnTo>
                    <a:lnTo>
                      <a:pt x="32" y="10"/>
                    </a:lnTo>
                    <a:lnTo>
                      <a:pt x="54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86" name="Freeform 7750"/>
              <p:cNvSpPr>
                <a:spLocks/>
              </p:cNvSpPr>
              <p:nvPr/>
            </p:nvSpPr>
            <p:spPr bwMode="auto">
              <a:xfrm>
                <a:off x="4928" y="1398"/>
                <a:ext cx="54" cy="8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0" y="8"/>
                  </a:cxn>
                  <a:cxn ang="0">
                    <a:pos x="54" y="4"/>
                  </a:cxn>
                </a:cxnLst>
                <a:rect l="0" t="0" r="r" b="b"/>
                <a:pathLst>
                  <a:path w="54" h="8">
                    <a:moveTo>
                      <a:pt x="54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0" y="8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C1A"/>
              </a:solidFill>
              <a:ln w="0">
                <a:solidFill>
                  <a:srgbClr val="006C1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87" name="Freeform 7751"/>
              <p:cNvSpPr>
                <a:spLocks/>
              </p:cNvSpPr>
              <p:nvPr/>
            </p:nvSpPr>
            <p:spPr bwMode="auto">
              <a:xfrm>
                <a:off x="4928" y="1398"/>
                <a:ext cx="54" cy="8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0" y="8"/>
                  </a:cxn>
                  <a:cxn ang="0">
                    <a:pos x="54" y="4"/>
                  </a:cxn>
                </a:cxnLst>
                <a:rect l="0" t="0" r="r" b="b"/>
                <a:pathLst>
                  <a:path w="54" h="8">
                    <a:moveTo>
                      <a:pt x="54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0" y="8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88" name="Freeform 7752"/>
              <p:cNvSpPr>
                <a:spLocks/>
              </p:cNvSpPr>
              <p:nvPr/>
            </p:nvSpPr>
            <p:spPr bwMode="auto">
              <a:xfrm>
                <a:off x="4904" y="1402"/>
                <a:ext cx="54" cy="8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30" y="8"/>
                  </a:cxn>
                  <a:cxn ang="0">
                    <a:pos x="54" y="4"/>
                  </a:cxn>
                </a:cxnLst>
                <a:rect l="0" t="0" r="r" b="b"/>
                <a:pathLst>
                  <a:path w="54" h="8">
                    <a:moveTo>
                      <a:pt x="54" y="4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30" y="8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B13"/>
              </a:solidFill>
              <a:ln w="0">
                <a:solidFill>
                  <a:srgbClr val="006B1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89" name="Freeform 7753"/>
              <p:cNvSpPr>
                <a:spLocks/>
              </p:cNvSpPr>
              <p:nvPr/>
            </p:nvSpPr>
            <p:spPr bwMode="auto">
              <a:xfrm>
                <a:off x="4904" y="1402"/>
                <a:ext cx="54" cy="8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30" y="8"/>
                  </a:cxn>
                  <a:cxn ang="0">
                    <a:pos x="54" y="4"/>
                  </a:cxn>
                </a:cxnLst>
                <a:rect l="0" t="0" r="r" b="b"/>
                <a:pathLst>
                  <a:path w="54" h="8">
                    <a:moveTo>
                      <a:pt x="54" y="4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30" y="8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90" name="Freeform 7754"/>
              <p:cNvSpPr>
                <a:spLocks/>
              </p:cNvSpPr>
              <p:nvPr/>
            </p:nvSpPr>
            <p:spPr bwMode="auto">
              <a:xfrm>
                <a:off x="4880" y="1404"/>
                <a:ext cx="54" cy="8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30" y="8"/>
                  </a:cxn>
                  <a:cxn ang="0">
                    <a:pos x="54" y="6"/>
                  </a:cxn>
                </a:cxnLst>
                <a:rect l="0" t="0" r="r" b="b"/>
                <a:pathLst>
                  <a:path w="54" h="8">
                    <a:moveTo>
                      <a:pt x="54" y="6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30" y="8"/>
                    </a:lnTo>
                    <a:lnTo>
                      <a:pt x="54" y="6"/>
                    </a:lnTo>
                    <a:close/>
                  </a:path>
                </a:pathLst>
              </a:custGeom>
              <a:solidFill>
                <a:srgbClr val="00690B"/>
              </a:solidFill>
              <a:ln w="0">
                <a:solidFill>
                  <a:srgbClr val="00690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91" name="Freeform 7755"/>
              <p:cNvSpPr>
                <a:spLocks/>
              </p:cNvSpPr>
              <p:nvPr/>
            </p:nvSpPr>
            <p:spPr bwMode="auto">
              <a:xfrm>
                <a:off x="4880" y="1404"/>
                <a:ext cx="54" cy="8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30" y="8"/>
                  </a:cxn>
                  <a:cxn ang="0">
                    <a:pos x="54" y="6"/>
                  </a:cxn>
                </a:cxnLst>
                <a:rect l="0" t="0" r="r" b="b"/>
                <a:pathLst>
                  <a:path w="54" h="8">
                    <a:moveTo>
                      <a:pt x="54" y="6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30" y="8"/>
                    </a:lnTo>
                    <a:lnTo>
                      <a:pt x="54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92" name="Freeform 7756"/>
              <p:cNvSpPr>
                <a:spLocks/>
              </p:cNvSpPr>
              <p:nvPr/>
            </p:nvSpPr>
            <p:spPr bwMode="auto">
              <a:xfrm>
                <a:off x="4854" y="1408"/>
                <a:ext cx="56" cy="6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32" y="6"/>
                  </a:cxn>
                  <a:cxn ang="0">
                    <a:pos x="56" y="4"/>
                  </a:cxn>
                </a:cxnLst>
                <a:rect l="0" t="0" r="r" b="b"/>
                <a:pathLst>
                  <a:path w="56" h="6">
                    <a:moveTo>
                      <a:pt x="56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32" y="6"/>
                    </a:lnTo>
                    <a:lnTo>
                      <a:pt x="56" y="4"/>
                    </a:lnTo>
                    <a:close/>
                  </a:path>
                </a:pathLst>
              </a:custGeom>
              <a:solidFill>
                <a:srgbClr val="006702"/>
              </a:solidFill>
              <a:ln w="0">
                <a:solidFill>
                  <a:srgbClr val="00670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93" name="Freeform 7757"/>
              <p:cNvSpPr>
                <a:spLocks/>
              </p:cNvSpPr>
              <p:nvPr/>
            </p:nvSpPr>
            <p:spPr bwMode="auto">
              <a:xfrm>
                <a:off x="4854" y="1408"/>
                <a:ext cx="56" cy="6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32" y="6"/>
                  </a:cxn>
                  <a:cxn ang="0">
                    <a:pos x="56" y="4"/>
                  </a:cxn>
                </a:cxnLst>
                <a:rect l="0" t="0" r="r" b="b"/>
                <a:pathLst>
                  <a:path w="56" h="6">
                    <a:moveTo>
                      <a:pt x="56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32" y="6"/>
                    </a:lnTo>
                    <a:lnTo>
                      <a:pt x="5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94" name="Freeform 7758"/>
              <p:cNvSpPr>
                <a:spLocks/>
              </p:cNvSpPr>
              <p:nvPr/>
            </p:nvSpPr>
            <p:spPr bwMode="auto">
              <a:xfrm>
                <a:off x="4830" y="1410"/>
                <a:ext cx="56" cy="6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32" y="6"/>
                  </a:cxn>
                  <a:cxn ang="0">
                    <a:pos x="56" y="4"/>
                  </a:cxn>
                </a:cxnLst>
                <a:rect l="0" t="0" r="r" b="b"/>
                <a:pathLst>
                  <a:path w="56" h="6">
                    <a:moveTo>
                      <a:pt x="56" y="4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32" y="6"/>
                    </a:lnTo>
                    <a:lnTo>
                      <a:pt x="56" y="4"/>
                    </a:lnTo>
                    <a:close/>
                  </a:path>
                </a:pathLst>
              </a:custGeom>
              <a:solidFill>
                <a:srgbClr val="006300"/>
              </a:solidFill>
              <a:ln w="0">
                <a:solidFill>
                  <a:srgbClr val="0063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95" name="Freeform 7759"/>
              <p:cNvSpPr>
                <a:spLocks/>
              </p:cNvSpPr>
              <p:nvPr/>
            </p:nvSpPr>
            <p:spPr bwMode="auto">
              <a:xfrm>
                <a:off x="4830" y="1410"/>
                <a:ext cx="56" cy="6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32" y="6"/>
                  </a:cxn>
                  <a:cxn ang="0">
                    <a:pos x="56" y="4"/>
                  </a:cxn>
                </a:cxnLst>
                <a:rect l="0" t="0" r="r" b="b"/>
                <a:pathLst>
                  <a:path w="56" h="6">
                    <a:moveTo>
                      <a:pt x="56" y="4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32" y="6"/>
                    </a:lnTo>
                    <a:lnTo>
                      <a:pt x="5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96" name="Freeform 7760"/>
              <p:cNvSpPr>
                <a:spLocks/>
              </p:cNvSpPr>
              <p:nvPr/>
            </p:nvSpPr>
            <p:spPr bwMode="auto">
              <a:xfrm>
                <a:off x="4804" y="1412"/>
                <a:ext cx="58" cy="6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32" y="6"/>
                  </a:cxn>
                  <a:cxn ang="0">
                    <a:pos x="58" y="4"/>
                  </a:cxn>
                </a:cxnLst>
                <a:rect l="0" t="0" r="r" b="b"/>
                <a:pathLst>
                  <a:path w="58" h="6">
                    <a:moveTo>
                      <a:pt x="58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32" y="6"/>
                    </a:lnTo>
                    <a:lnTo>
                      <a:pt x="58" y="4"/>
                    </a:lnTo>
                    <a:close/>
                  </a:path>
                </a:pathLst>
              </a:custGeom>
              <a:solidFill>
                <a:srgbClr val="006000"/>
              </a:solidFill>
              <a:ln w="0">
                <a:solidFill>
                  <a:srgbClr val="006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97" name="Freeform 7761"/>
              <p:cNvSpPr>
                <a:spLocks/>
              </p:cNvSpPr>
              <p:nvPr/>
            </p:nvSpPr>
            <p:spPr bwMode="auto">
              <a:xfrm>
                <a:off x="4804" y="1412"/>
                <a:ext cx="58" cy="6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32" y="6"/>
                  </a:cxn>
                  <a:cxn ang="0">
                    <a:pos x="58" y="4"/>
                  </a:cxn>
                </a:cxnLst>
                <a:rect l="0" t="0" r="r" b="b"/>
                <a:pathLst>
                  <a:path w="58" h="6">
                    <a:moveTo>
                      <a:pt x="58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32" y="6"/>
                    </a:lnTo>
                    <a:lnTo>
                      <a:pt x="5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98" name="Freeform 7762"/>
              <p:cNvSpPr>
                <a:spLocks/>
              </p:cNvSpPr>
              <p:nvPr/>
            </p:nvSpPr>
            <p:spPr bwMode="auto">
              <a:xfrm>
                <a:off x="4778" y="1414"/>
                <a:ext cx="58" cy="4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26" y="0"/>
                  </a:cxn>
                  <a:cxn ang="0">
                    <a:pos x="0" y="0"/>
                  </a:cxn>
                  <a:cxn ang="0">
                    <a:pos x="32" y="4"/>
                  </a:cxn>
                  <a:cxn ang="0">
                    <a:pos x="58" y="4"/>
                  </a:cxn>
                </a:cxnLst>
                <a:rect l="0" t="0" r="r" b="b"/>
                <a:pathLst>
                  <a:path w="58" h="4">
                    <a:moveTo>
                      <a:pt x="58" y="4"/>
                    </a:moveTo>
                    <a:lnTo>
                      <a:pt x="26" y="0"/>
                    </a:lnTo>
                    <a:lnTo>
                      <a:pt x="0" y="0"/>
                    </a:lnTo>
                    <a:lnTo>
                      <a:pt x="32" y="4"/>
                    </a:lnTo>
                    <a:lnTo>
                      <a:pt x="58" y="4"/>
                    </a:lnTo>
                    <a:close/>
                  </a:path>
                </a:pathLst>
              </a:custGeom>
              <a:solidFill>
                <a:srgbClr val="005C00"/>
              </a:solidFill>
              <a:ln w="0">
                <a:solidFill>
                  <a:srgbClr val="005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699" name="Freeform 7763"/>
              <p:cNvSpPr>
                <a:spLocks/>
              </p:cNvSpPr>
              <p:nvPr/>
            </p:nvSpPr>
            <p:spPr bwMode="auto">
              <a:xfrm>
                <a:off x="4778" y="1414"/>
                <a:ext cx="58" cy="4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26" y="0"/>
                  </a:cxn>
                  <a:cxn ang="0">
                    <a:pos x="0" y="0"/>
                  </a:cxn>
                  <a:cxn ang="0">
                    <a:pos x="32" y="4"/>
                  </a:cxn>
                  <a:cxn ang="0">
                    <a:pos x="58" y="4"/>
                  </a:cxn>
                </a:cxnLst>
                <a:rect l="0" t="0" r="r" b="b"/>
                <a:pathLst>
                  <a:path w="58" h="4">
                    <a:moveTo>
                      <a:pt x="58" y="4"/>
                    </a:moveTo>
                    <a:lnTo>
                      <a:pt x="26" y="0"/>
                    </a:lnTo>
                    <a:lnTo>
                      <a:pt x="0" y="0"/>
                    </a:lnTo>
                    <a:lnTo>
                      <a:pt x="32" y="4"/>
                    </a:lnTo>
                    <a:lnTo>
                      <a:pt x="5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00" name="Freeform 7764"/>
              <p:cNvSpPr>
                <a:spLocks/>
              </p:cNvSpPr>
              <p:nvPr/>
            </p:nvSpPr>
            <p:spPr bwMode="auto">
              <a:xfrm>
                <a:off x="4752" y="1414"/>
                <a:ext cx="58" cy="4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32" y="4"/>
                  </a:cxn>
                  <a:cxn ang="0">
                    <a:pos x="58" y="4"/>
                  </a:cxn>
                </a:cxnLst>
                <a:rect l="0" t="0" r="r" b="b"/>
                <a:pathLst>
                  <a:path w="58" h="4">
                    <a:moveTo>
                      <a:pt x="58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32" y="4"/>
                    </a:lnTo>
                    <a:lnTo>
                      <a:pt x="58" y="4"/>
                    </a:lnTo>
                    <a:close/>
                  </a:path>
                </a:pathLst>
              </a:custGeom>
              <a:solidFill>
                <a:srgbClr val="005800"/>
              </a:solidFill>
              <a:ln w="0">
                <a:solidFill>
                  <a:srgbClr val="0058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01" name="Freeform 7765"/>
              <p:cNvSpPr>
                <a:spLocks/>
              </p:cNvSpPr>
              <p:nvPr/>
            </p:nvSpPr>
            <p:spPr bwMode="auto">
              <a:xfrm>
                <a:off x="4752" y="1414"/>
                <a:ext cx="58" cy="4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32" y="4"/>
                  </a:cxn>
                  <a:cxn ang="0">
                    <a:pos x="58" y="4"/>
                  </a:cxn>
                </a:cxnLst>
                <a:rect l="0" t="0" r="r" b="b"/>
                <a:pathLst>
                  <a:path w="58" h="4">
                    <a:moveTo>
                      <a:pt x="58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32" y="4"/>
                    </a:lnTo>
                    <a:lnTo>
                      <a:pt x="5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02" name="Freeform 7766"/>
              <p:cNvSpPr>
                <a:spLocks/>
              </p:cNvSpPr>
              <p:nvPr/>
            </p:nvSpPr>
            <p:spPr bwMode="auto">
              <a:xfrm>
                <a:off x="4724" y="1416"/>
                <a:ext cx="60" cy="2"/>
              </a:xfrm>
              <a:custGeom>
                <a:avLst/>
                <a:gdLst/>
                <a:ahLst/>
                <a:cxnLst>
                  <a:cxn ang="0">
                    <a:pos x="60" y="2"/>
                  </a:cxn>
                  <a:cxn ang="0">
                    <a:pos x="28" y="0"/>
                  </a:cxn>
                  <a:cxn ang="0">
                    <a:pos x="0" y="0"/>
                  </a:cxn>
                  <a:cxn ang="0">
                    <a:pos x="32" y="2"/>
                  </a:cxn>
                  <a:cxn ang="0">
                    <a:pos x="60" y="2"/>
                  </a:cxn>
                </a:cxnLst>
                <a:rect l="0" t="0" r="r" b="b"/>
                <a:pathLst>
                  <a:path w="60" h="2">
                    <a:moveTo>
                      <a:pt x="60" y="2"/>
                    </a:moveTo>
                    <a:lnTo>
                      <a:pt x="28" y="0"/>
                    </a:lnTo>
                    <a:lnTo>
                      <a:pt x="0" y="0"/>
                    </a:lnTo>
                    <a:lnTo>
                      <a:pt x="32" y="2"/>
                    </a:lnTo>
                    <a:lnTo>
                      <a:pt x="60" y="2"/>
                    </a:lnTo>
                    <a:close/>
                  </a:path>
                </a:pathLst>
              </a:custGeom>
              <a:solidFill>
                <a:srgbClr val="005500"/>
              </a:solidFill>
              <a:ln w="0">
                <a:solidFill>
                  <a:srgbClr val="0055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03" name="Freeform 7767"/>
              <p:cNvSpPr>
                <a:spLocks/>
              </p:cNvSpPr>
              <p:nvPr/>
            </p:nvSpPr>
            <p:spPr bwMode="auto">
              <a:xfrm>
                <a:off x="4724" y="1416"/>
                <a:ext cx="60" cy="2"/>
              </a:xfrm>
              <a:custGeom>
                <a:avLst/>
                <a:gdLst/>
                <a:ahLst/>
                <a:cxnLst>
                  <a:cxn ang="0">
                    <a:pos x="60" y="2"/>
                  </a:cxn>
                  <a:cxn ang="0">
                    <a:pos x="28" y="0"/>
                  </a:cxn>
                  <a:cxn ang="0">
                    <a:pos x="0" y="0"/>
                  </a:cxn>
                  <a:cxn ang="0">
                    <a:pos x="32" y="2"/>
                  </a:cxn>
                  <a:cxn ang="0">
                    <a:pos x="60" y="2"/>
                  </a:cxn>
                </a:cxnLst>
                <a:rect l="0" t="0" r="r" b="b"/>
                <a:pathLst>
                  <a:path w="60" h="2">
                    <a:moveTo>
                      <a:pt x="60" y="2"/>
                    </a:moveTo>
                    <a:lnTo>
                      <a:pt x="28" y="0"/>
                    </a:lnTo>
                    <a:lnTo>
                      <a:pt x="0" y="0"/>
                    </a:lnTo>
                    <a:lnTo>
                      <a:pt x="32" y="2"/>
                    </a:lnTo>
                    <a:lnTo>
                      <a:pt x="60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04" name="Freeform 7768"/>
              <p:cNvSpPr>
                <a:spLocks/>
              </p:cNvSpPr>
              <p:nvPr/>
            </p:nvSpPr>
            <p:spPr bwMode="auto">
              <a:xfrm>
                <a:off x="4698" y="1416"/>
                <a:ext cx="58" cy="4"/>
              </a:xfrm>
              <a:custGeom>
                <a:avLst/>
                <a:gdLst/>
                <a:ahLst/>
                <a:cxnLst>
                  <a:cxn ang="0">
                    <a:pos x="58" y="2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30" y="4"/>
                  </a:cxn>
                  <a:cxn ang="0">
                    <a:pos x="58" y="2"/>
                  </a:cxn>
                </a:cxnLst>
                <a:rect l="0" t="0" r="r" b="b"/>
                <a:pathLst>
                  <a:path w="58" h="4">
                    <a:moveTo>
                      <a:pt x="58" y="2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30" y="4"/>
                    </a:lnTo>
                    <a:lnTo>
                      <a:pt x="58" y="2"/>
                    </a:lnTo>
                    <a:close/>
                  </a:path>
                </a:pathLst>
              </a:custGeom>
              <a:solidFill>
                <a:srgbClr val="005200"/>
              </a:solidFill>
              <a:ln w="0">
                <a:solidFill>
                  <a:srgbClr val="0052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05" name="Freeform 7769"/>
              <p:cNvSpPr>
                <a:spLocks/>
              </p:cNvSpPr>
              <p:nvPr/>
            </p:nvSpPr>
            <p:spPr bwMode="auto">
              <a:xfrm>
                <a:off x="4698" y="1416"/>
                <a:ext cx="58" cy="4"/>
              </a:xfrm>
              <a:custGeom>
                <a:avLst/>
                <a:gdLst/>
                <a:ahLst/>
                <a:cxnLst>
                  <a:cxn ang="0">
                    <a:pos x="58" y="2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30" y="4"/>
                  </a:cxn>
                  <a:cxn ang="0">
                    <a:pos x="58" y="2"/>
                  </a:cxn>
                </a:cxnLst>
                <a:rect l="0" t="0" r="r" b="b"/>
                <a:pathLst>
                  <a:path w="58" h="4">
                    <a:moveTo>
                      <a:pt x="58" y="2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30" y="4"/>
                    </a:lnTo>
                    <a:lnTo>
                      <a:pt x="58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06" name="Freeform 7770"/>
              <p:cNvSpPr>
                <a:spLocks/>
              </p:cNvSpPr>
              <p:nvPr/>
            </p:nvSpPr>
            <p:spPr bwMode="auto">
              <a:xfrm>
                <a:off x="4670" y="1418"/>
                <a:ext cx="58" cy="4"/>
              </a:xfrm>
              <a:custGeom>
                <a:avLst/>
                <a:gdLst/>
                <a:ahLst/>
                <a:cxnLst>
                  <a:cxn ang="0">
                    <a:pos x="58" y="2"/>
                  </a:cxn>
                  <a:cxn ang="0">
                    <a:pos x="28" y="0"/>
                  </a:cxn>
                  <a:cxn ang="0">
                    <a:pos x="0" y="2"/>
                  </a:cxn>
                  <a:cxn ang="0">
                    <a:pos x="30" y="4"/>
                  </a:cxn>
                  <a:cxn ang="0">
                    <a:pos x="58" y="2"/>
                  </a:cxn>
                </a:cxnLst>
                <a:rect l="0" t="0" r="r" b="b"/>
                <a:pathLst>
                  <a:path w="58" h="4">
                    <a:moveTo>
                      <a:pt x="58" y="2"/>
                    </a:moveTo>
                    <a:lnTo>
                      <a:pt x="28" y="0"/>
                    </a:lnTo>
                    <a:lnTo>
                      <a:pt x="0" y="2"/>
                    </a:lnTo>
                    <a:lnTo>
                      <a:pt x="30" y="4"/>
                    </a:lnTo>
                    <a:lnTo>
                      <a:pt x="58" y="2"/>
                    </a:lnTo>
                    <a:close/>
                  </a:path>
                </a:pathLst>
              </a:custGeom>
              <a:solidFill>
                <a:srgbClr val="004F00"/>
              </a:solidFill>
              <a:ln w="0">
                <a:solidFill>
                  <a:srgbClr val="004F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07" name="Freeform 7771"/>
              <p:cNvSpPr>
                <a:spLocks/>
              </p:cNvSpPr>
              <p:nvPr/>
            </p:nvSpPr>
            <p:spPr bwMode="auto">
              <a:xfrm>
                <a:off x="4670" y="1418"/>
                <a:ext cx="58" cy="4"/>
              </a:xfrm>
              <a:custGeom>
                <a:avLst/>
                <a:gdLst/>
                <a:ahLst/>
                <a:cxnLst>
                  <a:cxn ang="0">
                    <a:pos x="58" y="2"/>
                  </a:cxn>
                  <a:cxn ang="0">
                    <a:pos x="28" y="0"/>
                  </a:cxn>
                  <a:cxn ang="0">
                    <a:pos x="0" y="2"/>
                  </a:cxn>
                  <a:cxn ang="0">
                    <a:pos x="30" y="4"/>
                  </a:cxn>
                  <a:cxn ang="0">
                    <a:pos x="58" y="2"/>
                  </a:cxn>
                </a:cxnLst>
                <a:rect l="0" t="0" r="r" b="b"/>
                <a:pathLst>
                  <a:path w="58" h="4">
                    <a:moveTo>
                      <a:pt x="58" y="2"/>
                    </a:moveTo>
                    <a:lnTo>
                      <a:pt x="28" y="0"/>
                    </a:lnTo>
                    <a:lnTo>
                      <a:pt x="0" y="2"/>
                    </a:lnTo>
                    <a:lnTo>
                      <a:pt x="30" y="4"/>
                    </a:lnTo>
                    <a:lnTo>
                      <a:pt x="58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08" name="Freeform 7772"/>
              <p:cNvSpPr>
                <a:spLocks/>
              </p:cNvSpPr>
              <p:nvPr/>
            </p:nvSpPr>
            <p:spPr bwMode="auto">
              <a:xfrm>
                <a:off x="4640" y="1420"/>
                <a:ext cx="60" cy="4"/>
              </a:xfrm>
              <a:custGeom>
                <a:avLst/>
                <a:gdLst/>
                <a:ahLst/>
                <a:cxnLst>
                  <a:cxn ang="0">
                    <a:pos x="60" y="2"/>
                  </a:cxn>
                  <a:cxn ang="0">
                    <a:pos x="30" y="0"/>
                  </a:cxn>
                  <a:cxn ang="0">
                    <a:pos x="0" y="2"/>
                  </a:cxn>
                  <a:cxn ang="0">
                    <a:pos x="32" y="4"/>
                  </a:cxn>
                  <a:cxn ang="0">
                    <a:pos x="60" y="2"/>
                  </a:cxn>
                </a:cxnLst>
                <a:rect l="0" t="0" r="r" b="b"/>
                <a:pathLst>
                  <a:path w="60" h="4">
                    <a:moveTo>
                      <a:pt x="60" y="2"/>
                    </a:moveTo>
                    <a:lnTo>
                      <a:pt x="30" y="0"/>
                    </a:lnTo>
                    <a:lnTo>
                      <a:pt x="0" y="2"/>
                    </a:lnTo>
                    <a:lnTo>
                      <a:pt x="32" y="4"/>
                    </a:lnTo>
                    <a:lnTo>
                      <a:pt x="60" y="2"/>
                    </a:lnTo>
                    <a:close/>
                  </a:path>
                </a:pathLst>
              </a:custGeom>
              <a:solidFill>
                <a:srgbClr val="004C00"/>
              </a:solidFill>
              <a:ln w="0">
                <a:solidFill>
                  <a:srgbClr val="004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09" name="Freeform 7773"/>
              <p:cNvSpPr>
                <a:spLocks/>
              </p:cNvSpPr>
              <p:nvPr/>
            </p:nvSpPr>
            <p:spPr bwMode="auto">
              <a:xfrm>
                <a:off x="4640" y="1420"/>
                <a:ext cx="60" cy="4"/>
              </a:xfrm>
              <a:custGeom>
                <a:avLst/>
                <a:gdLst/>
                <a:ahLst/>
                <a:cxnLst>
                  <a:cxn ang="0">
                    <a:pos x="60" y="2"/>
                  </a:cxn>
                  <a:cxn ang="0">
                    <a:pos x="30" y="0"/>
                  </a:cxn>
                  <a:cxn ang="0">
                    <a:pos x="0" y="2"/>
                  </a:cxn>
                  <a:cxn ang="0">
                    <a:pos x="32" y="4"/>
                  </a:cxn>
                  <a:cxn ang="0">
                    <a:pos x="60" y="2"/>
                  </a:cxn>
                </a:cxnLst>
                <a:rect l="0" t="0" r="r" b="b"/>
                <a:pathLst>
                  <a:path w="60" h="4">
                    <a:moveTo>
                      <a:pt x="60" y="2"/>
                    </a:moveTo>
                    <a:lnTo>
                      <a:pt x="30" y="0"/>
                    </a:lnTo>
                    <a:lnTo>
                      <a:pt x="0" y="2"/>
                    </a:lnTo>
                    <a:lnTo>
                      <a:pt x="32" y="4"/>
                    </a:lnTo>
                    <a:lnTo>
                      <a:pt x="60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10" name="Freeform 7774"/>
              <p:cNvSpPr>
                <a:spLocks/>
              </p:cNvSpPr>
              <p:nvPr/>
            </p:nvSpPr>
            <p:spPr bwMode="auto">
              <a:xfrm>
                <a:off x="4612" y="1422"/>
                <a:ext cx="60" cy="6"/>
              </a:xfrm>
              <a:custGeom>
                <a:avLst/>
                <a:gdLst/>
                <a:ahLst/>
                <a:cxnLst>
                  <a:cxn ang="0">
                    <a:pos x="60" y="2"/>
                  </a:cxn>
                  <a:cxn ang="0">
                    <a:pos x="28" y="0"/>
                  </a:cxn>
                  <a:cxn ang="0">
                    <a:pos x="0" y="6"/>
                  </a:cxn>
                  <a:cxn ang="0">
                    <a:pos x="30" y="6"/>
                  </a:cxn>
                  <a:cxn ang="0">
                    <a:pos x="60" y="2"/>
                  </a:cxn>
                </a:cxnLst>
                <a:rect l="0" t="0" r="r" b="b"/>
                <a:pathLst>
                  <a:path w="60" h="6">
                    <a:moveTo>
                      <a:pt x="60" y="2"/>
                    </a:moveTo>
                    <a:lnTo>
                      <a:pt x="28" y="0"/>
                    </a:lnTo>
                    <a:lnTo>
                      <a:pt x="0" y="6"/>
                    </a:lnTo>
                    <a:lnTo>
                      <a:pt x="30" y="6"/>
                    </a:lnTo>
                    <a:lnTo>
                      <a:pt x="60" y="2"/>
                    </a:lnTo>
                    <a:close/>
                  </a:path>
                </a:pathLst>
              </a:custGeom>
              <a:solidFill>
                <a:srgbClr val="004A0A"/>
              </a:solidFill>
              <a:ln w="0">
                <a:solidFill>
                  <a:srgbClr val="004A0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11" name="Freeform 7775"/>
              <p:cNvSpPr>
                <a:spLocks/>
              </p:cNvSpPr>
              <p:nvPr/>
            </p:nvSpPr>
            <p:spPr bwMode="auto">
              <a:xfrm>
                <a:off x="4612" y="1422"/>
                <a:ext cx="60" cy="6"/>
              </a:xfrm>
              <a:custGeom>
                <a:avLst/>
                <a:gdLst/>
                <a:ahLst/>
                <a:cxnLst>
                  <a:cxn ang="0">
                    <a:pos x="60" y="2"/>
                  </a:cxn>
                  <a:cxn ang="0">
                    <a:pos x="28" y="0"/>
                  </a:cxn>
                  <a:cxn ang="0">
                    <a:pos x="0" y="6"/>
                  </a:cxn>
                  <a:cxn ang="0">
                    <a:pos x="30" y="6"/>
                  </a:cxn>
                  <a:cxn ang="0">
                    <a:pos x="60" y="2"/>
                  </a:cxn>
                </a:cxnLst>
                <a:rect l="0" t="0" r="r" b="b"/>
                <a:pathLst>
                  <a:path w="60" h="6">
                    <a:moveTo>
                      <a:pt x="60" y="2"/>
                    </a:moveTo>
                    <a:lnTo>
                      <a:pt x="28" y="0"/>
                    </a:lnTo>
                    <a:lnTo>
                      <a:pt x="0" y="6"/>
                    </a:lnTo>
                    <a:lnTo>
                      <a:pt x="30" y="6"/>
                    </a:lnTo>
                    <a:lnTo>
                      <a:pt x="60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12" name="Freeform 7776"/>
              <p:cNvSpPr>
                <a:spLocks/>
              </p:cNvSpPr>
              <p:nvPr/>
            </p:nvSpPr>
            <p:spPr bwMode="auto">
              <a:xfrm>
                <a:off x="4582" y="1428"/>
                <a:ext cx="60" cy="8"/>
              </a:xfrm>
              <a:custGeom>
                <a:avLst/>
                <a:gdLst/>
                <a:ahLst/>
                <a:cxnLst>
                  <a:cxn ang="0">
                    <a:pos x="60" y="0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32" y="8"/>
                  </a:cxn>
                  <a:cxn ang="0">
                    <a:pos x="60" y="0"/>
                  </a:cxn>
                </a:cxnLst>
                <a:rect l="0" t="0" r="r" b="b"/>
                <a:pathLst>
                  <a:path w="60" h="8">
                    <a:moveTo>
                      <a:pt x="60" y="0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32" y="8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491C"/>
              </a:solidFill>
              <a:ln w="0">
                <a:solidFill>
                  <a:srgbClr val="00491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13" name="Freeform 7777"/>
              <p:cNvSpPr>
                <a:spLocks/>
              </p:cNvSpPr>
              <p:nvPr/>
            </p:nvSpPr>
            <p:spPr bwMode="auto">
              <a:xfrm>
                <a:off x="4582" y="1428"/>
                <a:ext cx="60" cy="8"/>
              </a:xfrm>
              <a:custGeom>
                <a:avLst/>
                <a:gdLst/>
                <a:ahLst/>
                <a:cxnLst>
                  <a:cxn ang="0">
                    <a:pos x="60" y="0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32" y="8"/>
                  </a:cxn>
                  <a:cxn ang="0">
                    <a:pos x="60" y="0"/>
                  </a:cxn>
                </a:cxnLst>
                <a:rect l="0" t="0" r="r" b="b"/>
                <a:pathLst>
                  <a:path w="60" h="8">
                    <a:moveTo>
                      <a:pt x="60" y="0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32" y="8"/>
                    </a:lnTo>
                    <a:lnTo>
                      <a:pt x="6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14" name="Freeform 7778"/>
              <p:cNvSpPr>
                <a:spLocks/>
              </p:cNvSpPr>
              <p:nvPr/>
            </p:nvSpPr>
            <p:spPr bwMode="auto">
              <a:xfrm>
                <a:off x="4550" y="1434"/>
                <a:ext cx="64" cy="10"/>
              </a:xfrm>
              <a:custGeom>
                <a:avLst/>
                <a:gdLst/>
                <a:ahLst/>
                <a:cxnLst>
                  <a:cxn ang="0">
                    <a:pos x="64" y="2"/>
                  </a:cxn>
                  <a:cxn ang="0">
                    <a:pos x="32" y="0"/>
                  </a:cxn>
                  <a:cxn ang="0">
                    <a:pos x="0" y="10"/>
                  </a:cxn>
                  <a:cxn ang="0">
                    <a:pos x="32" y="10"/>
                  </a:cxn>
                  <a:cxn ang="0">
                    <a:pos x="64" y="2"/>
                  </a:cxn>
                </a:cxnLst>
                <a:rect l="0" t="0" r="r" b="b"/>
                <a:pathLst>
                  <a:path w="64" h="10">
                    <a:moveTo>
                      <a:pt x="64" y="2"/>
                    </a:moveTo>
                    <a:lnTo>
                      <a:pt x="32" y="0"/>
                    </a:lnTo>
                    <a:lnTo>
                      <a:pt x="0" y="10"/>
                    </a:lnTo>
                    <a:lnTo>
                      <a:pt x="32" y="10"/>
                    </a:lnTo>
                    <a:lnTo>
                      <a:pt x="64" y="2"/>
                    </a:lnTo>
                    <a:close/>
                  </a:path>
                </a:pathLst>
              </a:custGeom>
              <a:solidFill>
                <a:srgbClr val="00492F"/>
              </a:solidFill>
              <a:ln w="0">
                <a:solidFill>
                  <a:srgbClr val="00492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15" name="Freeform 7779"/>
              <p:cNvSpPr>
                <a:spLocks/>
              </p:cNvSpPr>
              <p:nvPr/>
            </p:nvSpPr>
            <p:spPr bwMode="auto">
              <a:xfrm>
                <a:off x="4550" y="1434"/>
                <a:ext cx="64" cy="10"/>
              </a:xfrm>
              <a:custGeom>
                <a:avLst/>
                <a:gdLst/>
                <a:ahLst/>
                <a:cxnLst>
                  <a:cxn ang="0">
                    <a:pos x="64" y="2"/>
                  </a:cxn>
                  <a:cxn ang="0">
                    <a:pos x="32" y="0"/>
                  </a:cxn>
                  <a:cxn ang="0">
                    <a:pos x="0" y="10"/>
                  </a:cxn>
                  <a:cxn ang="0">
                    <a:pos x="32" y="10"/>
                  </a:cxn>
                  <a:cxn ang="0">
                    <a:pos x="64" y="2"/>
                  </a:cxn>
                </a:cxnLst>
                <a:rect l="0" t="0" r="r" b="b"/>
                <a:pathLst>
                  <a:path w="64" h="10">
                    <a:moveTo>
                      <a:pt x="64" y="2"/>
                    </a:moveTo>
                    <a:lnTo>
                      <a:pt x="32" y="0"/>
                    </a:lnTo>
                    <a:lnTo>
                      <a:pt x="0" y="10"/>
                    </a:lnTo>
                    <a:lnTo>
                      <a:pt x="32" y="10"/>
                    </a:lnTo>
                    <a:lnTo>
                      <a:pt x="64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16" name="Freeform 7780"/>
              <p:cNvSpPr>
                <a:spLocks/>
              </p:cNvSpPr>
              <p:nvPr/>
            </p:nvSpPr>
            <p:spPr bwMode="auto">
              <a:xfrm>
                <a:off x="4520" y="1444"/>
                <a:ext cx="62" cy="14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0" y="0"/>
                  </a:cxn>
                  <a:cxn ang="0">
                    <a:pos x="0" y="12"/>
                  </a:cxn>
                  <a:cxn ang="0">
                    <a:pos x="32" y="14"/>
                  </a:cxn>
                  <a:cxn ang="0">
                    <a:pos x="62" y="0"/>
                  </a:cxn>
                </a:cxnLst>
                <a:rect l="0" t="0" r="r" b="b"/>
                <a:pathLst>
                  <a:path w="62" h="14">
                    <a:moveTo>
                      <a:pt x="62" y="0"/>
                    </a:moveTo>
                    <a:lnTo>
                      <a:pt x="30" y="0"/>
                    </a:lnTo>
                    <a:lnTo>
                      <a:pt x="0" y="12"/>
                    </a:lnTo>
                    <a:lnTo>
                      <a:pt x="32" y="14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4945"/>
              </a:solidFill>
              <a:ln w="0">
                <a:solidFill>
                  <a:srgbClr val="00494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17" name="Freeform 7781"/>
              <p:cNvSpPr>
                <a:spLocks/>
              </p:cNvSpPr>
              <p:nvPr/>
            </p:nvSpPr>
            <p:spPr bwMode="auto">
              <a:xfrm>
                <a:off x="4520" y="1444"/>
                <a:ext cx="62" cy="14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0" y="0"/>
                  </a:cxn>
                  <a:cxn ang="0">
                    <a:pos x="0" y="12"/>
                  </a:cxn>
                  <a:cxn ang="0">
                    <a:pos x="32" y="14"/>
                  </a:cxn>
                  <a:cxn ang="0">
                    <a:pos x="62" y="0"/>
                  </a:cxn>
                </a:cxnLst>
                <a:rect l="0" t="0" r="r" b="b"/>
                <a:pathLst>
                  <a:path w="62" h="14">
                    <a:moveTo>
                      <a:pt x="62" y="0"/>
                    </a:moveTo>
                    <a:lnTo>
                      <a:pt x="30" y="0"/>
                    </a:lnTo>
                    <a:lnTo>
                      <a:pt x="0" y="12"/>
                    </a:lnTo>
                    <a:lnTo>
                      <a:pt x="32" y="14"/>
                    </a:lnTo>
                    <a:lnTo>
                      <a:pt x="6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18" name="Freeform 7782"/>
              <p:cNvSpPr>
                <a:spLocks/>
              </p:cNvSpPr>
              <p:nvPr/>
            </p:nvSpPr>
            <p:spPr bwMode="auto">
              <a:xfrm>
                <a:off x="4488" y="1456"/>
                <a:ext cx="64" cy="16"/>
              </a:xfrm>
              <a:custGeom>
                <a:avLst/>
                <a:gdLst/>
                <a:ahLst/>
                <a:cxnLst>
                  <a:cxn ang="0">
                    <a:pos x="64" y="2"/>
                  </a:cxn>
                  <a:cxn ang="0">
                    <a:pos x="32" y="0"/>
                  </a:cxn>
                  <a:cxn ang="0">
                    <a:pos x="0" y="14"/>
                  </a:cxn>
                  <a:cxn ang="0">
                    <a:pos x="32" y="16"/>
                  </a:cxn>
                  <a:cxn ang="0">
                    <a:pos x="64" y="2"/>
                  </a:cxn>
                </a:cxnLst>
                <a:rect l="0" t="0" r="r" b="b"/>
                <a:pathLst>
                  <a:path w="64" h="16">
                    <a:moveTo>
                      <a:pt x="64" y="2"/>
                    </a:moveTo>
                    <a:lnTo>
                      <a:pt x="32" y="0"/>
                    </a:lnTo>
                    <a:lnTo>
                      <a:pt x="0" y="14"/>
                    </a:lnTo>
                    <a:lnTo>
                      <a:pt x="32" y="16"/>
                    </a:lnTo>
                    <a:lnTo>
                      <a:pt x="64" y="2"/>
                    </a:lnTo>
                    <a:close/>
                  </a:path>
                </a:pathLst>
              </a:custGeom>
              <a:solidFill>
                <a:srgbClr val="004A5A"/>
              </a:solidFill>
              <a:ln w="0">
                <a:solidFill>
                  <a:srgbClr val="004A5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19" name="Freeform 7783"/>
              <p:cNvSpPr>
                <a:spLocks/>
              </p:cNvSpPr>
              <p:nvPr/>
            </p:nvSpPr>
            <p:spPr bwMode="auto">
              <a:xfrm>
                <a:off x="4488" y="1456"/>
                <a:ext cx="64" cy="16"/>
              </a:xfrm>
              <a:custGeom>
                <a:avLst/>
                <a:gdLst/>
                <a:ahLst/>
                <a:cxnLst>
                  <a:cxn ang="0">
                    <a:pos x="64" y="2"/>
                  </a:cxn>
                  <a:cxn ang="0">
                    <a:pos x="32" y="0"/>
                  </a:cxn>
                  <a:cxn ang="0">
                    <a:pos x="0" y="14"/>
                  </a:cxn>
                  <a:cxn ang="0">
                    <a:pos x="32" y="16"/>
                  </a:cxn>
                  <a:cxn ang="0">
                    <a:pos x="64" y="2"/>
                  </a:cxn>
                </a:cxnLst>
                <a:rect l="0" t="0" r="r" b="b"/>
                <a:pathLst>
                  <a:path w="64" h="16">
                    <a:moveTo>
                      <a:pt x="64" y="2"/>
                    </a:moveTo>
                    <a:lnTo>
                      <a:pt x="32" y="0"/>
                    </a:lnTo>
                    <a:lnTo>
                      <a:pt x="0" y="14"/>
                    </a:lnTo>
                    <a:lnTo>
                      <a:pt x="32" y="16"/>
                    </a:lnTo>
                    <a:lnTo>
                      <a:pt x="64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20" name="Freeform 7784"/>
              <p:cNvSpPr>
                <a:spLocks/>
              </p:cNvSpPr>
              <p:nvPr/>
            </p:nvSpPr>
            <p:spPr bwMode="auto">
              <a:xfrm>
                <a:off x="4456" y="1470"/>
                <a:ext cx="64" cy="22"/>
              </a:xfrm>
              <a:custGeom>
                <a:avLst/>
                <a:gdLst/>
                <a:ahLst/>
                <a:cxnLst>
                  <a:cxn ang="0">
                    <a:pos x="64" y="2"/>
                  </a:cxn>
                  <a:cxn ang="0">
                    <a:pos x="32" y="0"/>
                  </a:cxn>
                  <a:cxn ang="0">
                    <a:pos x="0" y="18"/>
                  </a:cxn>
                  <a:cxn ang="0">
                    <a:pos x="32" y="22"/>
                  </a:cxn>
                  <a:cxn ang="0">
                    <a:pos x="64" y="2"/>
                  </a:cxn>
                </a:cxnLst>
                <a:rect l="0" t="0" r="r" b="b"/>
                <a:pathLst>
                  <a:path w="64" h="22">
                    <a:moveTo>
                      <a:pt x="64" y="2"/>
                    </a:moveTo>
                    <a:lnTo>
                      <a:pt x="32" y="0"/>
                    </a:lnTo>
                    <a:lnTo>
                      <a:pt x="0" y="18"/>
                    </a:lnTo>
                    <a:lnTo>
                      <a:pt x="32" y="22"/>
                    </a:lnTo>
                    <a:lnTo>
                      <a:pt x="64" y="2"/>
                    </a:lnTo>
                    <a:close/>
                  </a:path>
                </a:pathLst>
              </a:custGeom>
              <a:solidFill>
                <a:srgbClr val="004B6C"/>
              </a:solidFill>
              <a:ln w="0">
                <a:solidFill>
                  <a:srgbClr val="004B6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21" name="Freeform 7785"/>
              <p:cNvSpPr>
                <a:spLocks/>
              </p:cNvSpPr>
              <p:nvPr/>
            </p:nvSpPr>
            <p:spPr bwMode="auto">
              <a:xfrm>
                <a:off x="4456" y="1470"/>
                <a:ext cx="64" cy="22"/>
              </a:xfrm>
              <a:custGeom>
                <a:avLst/>
                <a:gdLst/>
                <a:ahLst/>
                <a:cxnLst>
                  <a:cxn ang="0">
                    <a:pos x="64" y="2"/>
                  </a:cxn>
                  <a:cxn ang="0">
                    <a:pos x="32" y="0"/>
                  </a:cxn>
                  <a:cxn ang="0">
                    <a:pos x="0" y="18"/>
                  </a:cxn>
                  <a:cxn ang="0">
                    <a:pos x="32" y="22"/>
                  </a:cxn>
                  <a:cxn ang="0">
                    <a:pos x="64" y="2"/>
                  </a:cxn>
                </a:cxnLst>
                <a:rect l="0" t="0" r="r" b="b"/>
                <a:pathLst>
                  <a:path w="64" h="22">
                    <a:moveTo>
                      <a:pt x="64" y="2"/>
                    </a:moveTo>
                    <a:lnTo>
                      <a:pt x="32" y="0"/>
                    </a:lnTo>
                    <a:lnTo>
                      <a:pt x="0" y="18"/>
                    </a:lnTo>
                    <a:lnTo>
                      <a:pt x="32" y="22"/>
                    </a:lnTo>
                    <a:lnTo>
                      <a:pt x="64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22" name="Freeform 7786"/>
              <p:cNvSpPr>
                <a:spLocks/>
              </p:cNvSpPr>
              <p:nvPr/>
            </p:nvSpPr>
            <p:spPr bwMode="auto">
              <a:xfrm>
                <a:off x="4424" y="1488"/>
                <a:ext cx="64" cy="26"/>
              </a:xfrm>
              <a:custGeom>
                <a:avLst/>
                <a:gdLst/>
                <a:ahLst/>
                <a:cxnLst>
                  <a:cxn ang="0">
                    <a:pos x="64" y="4"/>
                  </a:cxn>
                  <a:cxn ang="0">
                    <a:pos x="32" y="0"/>
                  </a:cxn>
                  <a:cxn ang="0">
                    <a:pos x="0" y="22"/>
                  </a:cxn>
                  <a:cxn ang="0">
                    <a:pos x="30" y="26"/>
                  </a:cxn>
                  <a:cxn ang="0">
                    <a:pos x="64" y="4"/>
                  </a:cxn>
                </a:cxnLst>
                <a:rect l="0" t="0" r="r" b="b"/>
                <a:pathLst>
                  <a:path w="64" h="26">
                    <a:moveTo>
                      <a:pt x="64" y="4"/>
                    </a:moveTo>
                    <a:lnTo>
                      <a:pt x="32" y="0"/>
                    </a:lnTo>
                    <a:lnTo>
                      <a:pt x="0" y="22"/>
                    </a:lnTo>
                    <a:lnTo>
                      <a:pt x="30" y="26"/>
                    </a:lnTo>
                    <a:lnTo>
                      <a:pt x="64" y="4"/>
                    </a:lnTo>
                    <a:close/>
                  </a:path>
                </a:pathLst>
              </a:custGeom>
              <a:solidFill>
                <a:srgbClr val="004E7B"/>
              </a:solidFill>
              <a:ln w="0">
                <a:solidFill>
                  <a:srgbClr val="004E7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23" name="Freeform 7787"/>
              <p:cNvSpPr>
                <a:spLocks/>
              </p:cNvSpPr>
              <p:nvPr/>
            </p:nvSpPr>
            <p:spPr bwMode="auto">
              <a:xfrm>
                <a:off x="4424" y="1488"/>
                <a:ext cx="64" cy="26"/>
              </a:xfrm>
              <a:custGeom>
                <a:avLst/>
                <a:gdLst/>
                <a:ahLst/>
                <a:cxnLst>
                  <a:cxn ang="0">
                    <a:pos x="64" y="4"/>
                  </a:cxn>
                  <a:cxn ang="0">
                    <a:pos x="32" y="0"/>
                  </a:cxn>
                  <a:cxn ang="0">
                    <a:pos x="0" y="22"/>
                  </a:cxn>
                  <a:cxn ang="0">
                    <a:pos x="30" y="26"/>
                  </a:cxn>
                  <a:cxn ang="0">
                    <a:pos x="64" y="4"/>
                  </a:cxn>
                </a:cxnLst>
                <a:rect l="0" t="0" r="r" b="b"/>
                <a:pathLst>
                  <a:path w="64" h="26">
                    <a:moveTo>
                      <a:pt x="64" y="4"/>
                    </a:moveTo>
                    <a:lnTo>
                      <a:pt x="32" y="0"/>
                    </a:lnTo>
                    <a:lnTo>
                      <a:pt x="0" y="22"/>
                    </a:lnTo>
                    <a:lnTo>
                      <a:pt x="30" y="26"/>
                    </a:lnTo>
                    <a:lnTo>
                      <a:pt x="6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24" name="Freeform 7788"/>
              <p:cNvSpPr>
                <a:spLocks/>
              </p:cNvSpPr>
              <p:nvPr/>
            </p:nvSpPr>
            <p:spPr bwMode="auto">
              <a:xfrm>
                <a:off x="4390" y="1510"/>
                <a:ext cx="64" cy="30"/>
              </a:xfrm>
              <a:custGeom>
                <a:avLst/>
                <a:gdLst/>
                <a:ahLst/>
                <a:cxnLst>
                  <a:cxn ang="0">
                    <a:pos x="64" y="4"/>
                  </a:cxn>
                  <a:cxn ang="0">
                    <a:pos x="34" y="0"/>
                  </a:cxn>
                  <a:cxn ang="0">
                    <a:pos x="0" y="24"/>
                  </a:cxn>
                  <a:cxn ang="0">
                    <a:pos x="32" y="30"/>
                  </a:cxn>
                  <a:cxn ang="0">
                    <a:pos x="64" y="4"/>
                  </a:cxn>
                </a:cxnLst>
                <a:rect l="0" t="0" r="r" b="b"/>
                <a:pathLst>
                  <a:path w="64" h="30">
                    <a:moveTo>
                      <a:pt x="64" y="4"/>
                    </a:moveTo>
                    <a:lnTo>
                      <a:pt x="34" y="0"/>
                    </a:lnTo>
                    <a:lnTo>
                      <a:pt x="0" y="24"/>
                    </a:lnTo>
                    <a:lnTo>
                      <a:pt x="32" y="30"/>
                    </a:lnTo>
                    <a:lnTo>
                      <a:pt x="64" y="4"/>
                    </a:lnTo>
                    <a:close/>
                  </a:path>
                </a:pathLst>
              </a:custGeom>
              <a:solidFill>
                <a:srgbClr val="005286"/>
              </a:solidFill>
              <a:ln w="0">
                <a:solidFill>
                  <a:srgbClr val="00528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25" name="Freeform 7789"/>
              <p:cNvSpPr>
                <a:spLocks/>
              </p:cNvSpPr>
              <p:nvPr/>
            </p:nvSpPr>
            <p:spPr bwMode="auto">
              <a:xfrm>
                <a:off x="4390" y="1510"/>
                <a:ext cx="64" cy="30"/>
              </a:xfrm>
              <a:custGeom>
                <a:avLst/>
                <a:gdLst/>
                <a:ahLst/>
                <a:cxnLst>
                  <a:cxn ang="0">
                    <a:pos x="64" y="4"/>
                  </a:cxn>
                  <a:cxn ang="0">
                    <a:pos x="34" y="0"/>
                  </a:cxn>
                  <a:cxn ang="0">
                    <a:pos x="0" y="24"/>
                  </a:cxn>
                  <a:cxn ang="0">
                    <a:pos x="32" y="30"/>
                  </a:cxn>
                  <a:cxn ang="0">
                    <a:pos x="64" y="4"/>
                  </a:cxn>
                </a:cxnLst>
                <a:rect l="0" t="0" r="r" b="b"/>
                <a:pathLst>
                  <a:path w="64" h="30">
                    <a:moveTo>
                      <a:pt x="64" y="4"/>
                    </a:moveTo>
                    <a:lnTo>
                      <a:pt x="34" y="0"/>
                    </a:lnTo>
                    <a:lnTo>
                      <a:pt x="0" y="24"/>
                    </a:lnTo>
                    <a:lnTo>
                      <a:pt x="32" y="30"/>
                    </a:lnTo>
                    <a:lnTo>
                      <a:pt x="6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26" name="Freeform 7790"/>
              <p:cNvSpPr>
                <a:spLocks/>
              </p:cNvSpPr>
              <p:nvPr/>
            </p:nvSpPr>
            <p:spPr bwMode="auto">
              <a:xfrm>
                <a:off x="4356" y="1534"/>
                <a:ext cx="66" cy="32"/>
              </a:xfrm>
              <a:custGeom>
                <a:avLst/>
                <a:gdLst/>
                <a:ahLst/>
                <a:cxnLst>
                  <a:cxn ang="0">
                    <a:pos x="66" y="6"/>
                  </a:cxn>
                  <a:cxn ang="0">
                    <a:pos x="34" y="0"/>
                  </a:cxn>
                  <a:cxn ang="0">
                    <a:pos x="0" y="24"/>
                  </a:cxn>
                  <a:cxn ang="0">
                    <a:pos x="30" y="32"/>
                  </a:cxn>
                  <a:cxn ang="0">
                    <a:pos x="66" y="6"/>
                  </a:cxn>
                </a:cxnLst>
                <a:rect l="0" t="0" r="r" b="b"/>
                <a:pathLst>
                  <a:path w="66" h="32">
                    <a:moveTo>
                      <a:pt x="66" y="6"/>
                    </a:moveTo>
                    <a:lnTo>
                      <a:pt x="34" y="0"/>
                    </a:lnTo>
                    <a:lnTo>
                      <a:pt x="0" y="24"/>
                    </a:lnTo>
                    <a:lnTo>
                      <a:pt x="30" y="32"/>
                    </a:lnTo>
                    <a:lnTo>
                      <a:pt x="66" y="6"/>
                    </a:lnTo>
                    <a:close/>
                  </a:path>
                </a:pathLst>
              </a:custGeom>
              <a:solidFill>
                <a:srgbClr val="00588B"/>
              </a:solidFill>
              <a:ln w="0">
                <a:solidFill>
                  <a:srgbClr val="00588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27" name="Freeform 7791"/>
              <p:cNvSpPr>
                <a:spLocks/>
              </p:cNvSpPr>
              <p:nvPr/>
            </p:nvSpPr>
            <p:spPr bwMode="auto">
              <a:xfrm>
                <a:off x="4356" y="1534"/>
                <a:ext cx="66" cy="32"/>
              </a:xfrm>
              <a:custGeom>
                <a:avLst/>
                <a:gdLst/>
                <a:ahLst/>
                <a:cxnLst>
                  <a:cxn ang="0">
                    <a:pos x="66" y="6"/>
                  </a:cxn>
                  <a:cxn ang="0">
                    <a:pos x="34" y="0"/>
                  </a:cxn>
                  <a:cxn ang="0">
                    <a:pos x="0" y="24"/>
                  </a:cxn>
                  <a:cxn ang="0">
                    <a:pos x="30" y="32"/>
                  </a:cxn>
                  <a:cxn ang="0">
                    <a:pos x="66" y="6"/>
                  </a:cxn>
                </a:cxnLst>
                <a:rect l="0" t="0" r="r" b="b"/>
                <a:pathLst>
                  <a:path w="66" h="32">
                    <a:moveTo>
                      <a:pt x="66" y="6"/>
                    </a:moveTo>
                    <a:lnTo>
                      <a:pt x="34" y="0"/>
                    </a:lnTo>
                    <a:lnTo>
                      <a:pt x="0" y="24"/>
                    </a:lnTo>
                    <a:lnTo>
                      <a:pt x="30" y="32"/>
                    </a:lnTo>
                    <a:lnTo>
                      <a:pt x="6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28" name="Freeform 7792"/>
              <p:cNvSpPr>
                <a:spLocks/>
              </p:cNvSpPr>
              <p:nvPr/>
            </p:nvSpPr>
            <p:spPr bwMode="auto">
              <a:xfrm>
                <a:off x="4320" y="1558"/>
                <a:ext cx="66" cy="36"/>
              </a:xfrm>
              <a:custGeom>
                <a:avLst/>
                <a:gdLst/>
                <a:ahLst/>
                <a:cxnLst>
                  <a:cxn ang="0">
                    <a:pos x="66" y="8"/>
                  </a:cxn>
                  <a:cxn ang="0">
                    <a:pos x="36" y="0"/>
                  </a:cxn>
                  <a:cxn ang="0">
                    <a:pos x="0" y="24"/>
                  </a:cxn>
                  <a:cxn ang="0">
                    <a:pos x="32" y="36"/>
                  </a:cxn>
                  <a:cxn ang="0">
                    <a:pos x="66" y="8"/>
                  </a:cxn>
                </a:cxnLst>
                <a:rect l="0" t="0" r="r" b="b"/>
                <a:pathLst>
                  <a:path w="66" h="36">
                    <a:moveTo>
                      <a:pt x="66" y="8"/>
                    </a:moveTo>
                    <a:lnTo>
                      <a:pt x="36" y="0"/>
                    </a:lnTo>
                    <a:lnTo>
                      <a:pt x="0" y="24"/>
                    </a:lnTo>
                    <a:lnTo>
                      <a:pt x="32" y="36"/>
                    </a:lnTo>
                    <a:lnTo>
                      <a:pt x="66" y="8"/>
                    </a:lnTo>
                    <a:close/>
                  </a:path>
                </a:pathLst>
              </a:custGeom>
              <a:solidFill>
                <a:srgbClr val="006188"/>
              </a:solidFill>
              <a:ln w="0">
                <a:solidFill>
                  <a:srgbClr val="00618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29" name="Freeform 7793"/>
              <p:cNvSpPr>
                <a:spLocks/>
              </p:cNvSpPr>
              <p:nvPr/>
            </p:nvSpPr>
            <p:spPr bwMode="auto">
              <a:xfrm>
                <a:off x="4320" y="1558"/>
                <a:ext cx="66" cy="36"/>
              </a:xfrm>
              <a:custGeom>
                <a:avLst/>
                <a:gdLst/>
                <a:ahLst/>
                <a:cxnLst>
                  <a:cxn ang="0">
                    <a:pos x="66" y="8"/>
                  </a:cxn>
                  <a:cxn ang="0">
                    <a:pos x="36" y="0"/>
                  </a:cxn>
                  <a:cxn ang="0">
                    <a:pos x="0" y="24"/>
                  </a:cxn>
                  <a:cxn ang="0">
                    <a:pos x="32" y="36"/>
                  </a:cxn>
                  <a:cxn ang="0">
                    <a:pos x="66" y="8"/>
                  </a:cxn>
                </a:cxnLst>
                <a:rect l="0" t="0" r="r" b="b"/>
                <a:pathLst>
                  <a:path w="66" h="36">
                    <a:moveTo>
                      <a:pt x="66" y="8"/>
                    </a:moveTo>
                    <a:lnTo>
                      <a:pt x="36" y="0"/>
                    </a:lnTo>
                    <a:lnTo>
                      <a:pt x="0" y="24"/>
                    </a:lnTo>
                    <a:lnTo>
                      <a:pt x="32" y="36"/>
                    </a:lnTo>
                    <a:lnTo>
                      <a:pt x="66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30" name="Freeform 7794"/>
              <p:cNvSpPr>
                <a:spLocks/>
              </p:cNvSpPr>
              <p:nvPr/>
            </p:nvSpPr>
            <p:spPr bwMode="auto">
              <a:xfrm>
                <a:off x="4286" y="1582"/>
                <a:ext cx="66" cy="36"/>
              </a:xfrm>
              <a:custGeom>
                <a:avLst/>
                <a:gdLst/>
                <a:ahLst/>
                <a:cxnLst>
                  <a:cxn ang="0">
                    <a:pos x="66" y="12"/>
                  </a:cxn>
                  <a:cxn ang="0">
                    <a:pos x="34" y="0"/>
                  </a:cxn>
                  <a:cxn ang="0">
                    <a:pos x="0" y="22"/>
                  </a:cxn>
                  <a:cxn ang="0">
                    <a:pos x="30" y="36"/>
                  </a:cxn>
                  <a:cxn ang="0">
                    <a:pos x="66" y="12"/>
                  </a:cxn>
                </a:cxnLst>
                <a:rect l="0" t="0" r="r" b="b"/>
                <a:pathLst>
                  <a:path w="66" h="36">
                    <a:moveTo>
                      <a:pt x="66" y="12"/>
                    </a:moveTo>
                    <a:lnTo>
                      <a:pt x="34" y="0"/>
                    </a:lnTo>
                    <a:lnTo>
                      <a:pt x="0" y="22"/>
                    </a:lnTo>
                    <a:lnTo>
                      <a:pt x="30" y="36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6D7C"/>
              </a:solidFill>
              <a:ln w="0">
                <a:solidFill>
                  <a:srgbClr val="006D7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31" name="Freeform 7795"/>
              <p:cNvSpPr>
                <a:spLocks/>
              </p:cNvSpPr>
              <p:nvPr/>
            </p:nvSpPr>
            <p:spPr bwMode="auto">
              <a:xfrm>
                <a:off x="4286" y="1582"/>
                <a:ext cx="66" cy="36"/>
              </a:xfrm>
              <a:custGeom>
                <a:avLst/>
                <a:gdLst/>
                <a:ahLst/>
                <a:cxnLst>
                  <a:cxn ang="0">
                    <a:pos x="66" y="12"/>
                  </a:cxn>
                  <a:cxn ang="0">
                    <a:pos x="34" y="0"/>
                  </a:cxn>
                  <a:cxn ang="0">
                    <a:pos x="0" y="22"/>
                  </a:cxn>
                  <a:cxn ang="0">
                    <a:pos x="30" y="36"/>
                  </a:cxn>
                  <a:cxn ang="0">
                    <a:pos x="66" y="12"/>
                  </a:cxn>
                </a:cxnLst>
                <a:rect l="0" t="0" r="r" b="b"/>
                <a:pathLst>
                  <a:path w="66" h="36">
                    <a:moveTo>
                      <a:pt x="66" y="12"/>
                    </a:moveTo>
                    <a:lnTo>
                      <a:pt x="34" y="0"/>
                    </a:lnTo>
                    <a:lnTo>
                      <a:pt x="0" y="22"/>
                    </a:lnTo>
                    <a:lnTo>
                      <a:pt x="30" y="36"/>
                    </a:lnTo>
                    <a:lnTo>
                      <a:pt x="66" y="1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32" name="Freeform 7796"/>
              <p:cNvSpPr>
                <a:spLocks/>
              </p:cNvSpPr>
              <p:nvPr/>
            </p:nvSpPr>
            <p:spPr bwMode="auto">
              <a:xfrm>
                <a:off x="4250" y="1604"/>
                <a:ext cx="66" cy="32"/>
              </a:xfrm>
              <a:custGeom>
                <a:avLst/>
                <a:gdLst/>
                <a:ahLst/>
                <a:cxnLst>
                  <a:cxn ang="0">
                    <a:pos x="66" y="14"/>
                  </a:cxn>
                  <a:cxn ang="0">
                    <a:pos x="36" y="0"/>
                  </a:cxn>
                  <a:cxn ang="0">
                    <a:pos x="0" y="16"/>
                  </a:cxn>
                  <a:cxn ang="0">
                    <a:pos x="30" y="32"/>
                  </a:cxn>
                  <a:cxn ang="0">
                    <a:pos x="66" y="14"/>
                  </a:cxn>
                </a:cxnLst>
                <a:rect l="0" t="0" r="r" b="b"/>
                <a:pathLst>
                  <a:path w="66" h="32">
                    <a:moveTo>
                      <a:pt x="66" y="14"/>
                    </a:moveTo>
                    <a:lnTo>
                      <a:pt x="36" y="0"/>
                    </a:lnTo>
                    <a:lnTo>
                      <a:pt x="0" y="16"/>
                    </a:lnTo>
                    <a:lnTo>
                      <a:pt x="30" y="32"/>
                    </a:lnTo>
                    <a:lnTo>
                      <a:pt x="66" y="14"/>
                    </a:lnTo>
                    <a:close/>
                  </a:path>
                </a:pathLst>
              </a:custGeom>
              <a:solidFill>
                <a:srgbClr val="008060"/>
              </a:solidFill>
              <a:ln w="0">
                <a:solidFill>
                  <a:srgbClr val="00806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33" name="Freeform 7797"/>
              <p:cNvSpPr>
                <a:spLocks/>
              </p:cNvSpPr>
              <p:nvPr/>
            </p:nvSpPr>
            <p:spPr bwMode="auto">
              <a:xfrm>
                <a:off x="4250" y="1604"/>
                <a:ext cx="66" cy="32"/>
              </a:xfrm>
              <a:custGeom>
                <a:avLst/>
                <a:gdLst/>
                <a:ahLst/>
                <a:cxnLst>
                  <a:cxn ang="0">
                    <a:pos x="66" y="14"/>
                  </a:cxn>
                  <a:cxn ang="0">
                    <a:pos x="36" y="0"/>
                  </a:cxn>
                  <a:cxn ang="0">
                    <a:pos x="0" y="16"/>
                  </a:cxn>
                  <a:cxn ang="0">
                    <a:pos x="30" y="32"/>
                  </a:cxn>
                  <a:cxn ang="0">
                    <a:pos x="66" y="14"/>
                  </a:cxn>
                </a:cxnLst>
                <a:rect l="0" t="0" r="r" b="b"/>
                <a:pathLst>
                  <a:path w="66" h="32">
                    <a:moveTo>
                      <a:pt x="66" y="14"/>
                    </a:moveTo>
                    <a:lnTo>
                      <a:pt x="36" y="0"/>
                    </a:lnTo>
                    <a:lnTo>
                      <a:pt x="0" y="16"/>
                    </a:lnTo>
                    <a:lnTo>
                      <a:pt x="30" y="32"/>
                    </a:lnTo>
                    <a:lnTo>
                      <a:pt x="66" y="1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34" name="Freeform 7798"/>
              <p:cNvSpPr>
                <a:spLocks/>
              </p:cNvSpPr>
              <p:nvPr/>
            </p:nvSpPr>
            <p:spPr bwMode="auto">
              <a:xfrm>
                <a:off x="4212" y="1620"/>
                <a:ext cx="68" cy="22"/>
              </a:xfrm>
              <a:custGeom>
                <a:avLst/>
                <a:gdLst/>
                <a:ahLst/>
                <a:cxnLst>
                  <a:cxn ang="0">
                    <a:pos x="68" y="16"/>
                  </a:cxn>
                  <a:cxn ang="0">
                    <a:pos x="38" y="0"/>
                  </a:cxn>
                  <a:cxn ang="0">
                    <a:pos x="0" y="6"/>
                  </a:cxn>
                  <a:cxn ang="0">
                    <a:pos x="32" y="22"/>
                  </a:cxn>
                  <a:cxn ang="0">
                    <a:pos x="68" y="16"/>
                  </a:cxn>
                </a:cxnLst>
                <a:rect l="0" t="0" r="r" b="b"/>
                <a:pathLst>
                  <a:path w="68" h="22">
                    <a:moveTo>
                      <a:pt x="68" y="16"/>
                    </a:moveTo>
                    <a:lnTo>
                      <a:pt x="38" y="0"/>
                    </a:lnTo>
                    <a:lnTo>
                      <a:pt x="0" y="6"/>
                    </a:lnTo>
                    <a:lnTo>
                      <a:pt x="32" y="22"/>
                    </a:lnTo>
                    <a:lnTo>
                      <a:pt x="68" y="16"/>
                    </a:lnTo>
                    <a:close/>
                  </a:path>
                </a:pathLst>
              </a:custGeom>
              <a:solidFill>
                <a:srgbClr val="009427"/>
              </a:solidFill>
              <a:ln w="0">
                <a:solidFill>
                  <a:srgbClr val="00942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35" name="Freeform 7799"/>
              <p:cNvSpPr>
                <a:spLocks/>
              </p:cNvSpPr>
              <p:nvPr/>
            </p:nvSpPr>
            <p:spPr bwMode="auto">
              <a:xfrm>
                <a:off x="4212" y="1620"/>
                <a:ext cx="68" cy="22"/>
              </a:xfrm>
              <a:custGeom>
                <a:avLst/>
                <a:gdLst/>
                <a:ahLst/>
                <a:cxnLst>
                  <a:cxn ang="0">
                    <a:pos x="68" y="16"/>
                  </a:cxn>
                  <a:cxn ang="0">
                    <a:pos x="38" y="0"/>
                  </a:cxn>
                  <a:cxn ang="0">
                    <a:pos x="0" y="6"/>
                  </a:cxn>
                  <a:cxn ang="0">
                    <a:pos x="32" y="22"/>
                  </a:cxn>
                  <a:cxn ang="0">
                    <a:pos x="68" y="16"/>
                  </a:cxn>
                </a:cxnLst>
                <a:rect l="0" t="0" r="r" b="b"/>
                <a:pathLst>
                  <a:path w="68" h="22">
                    <a:moveTo>
                      <a:pt x="68" y="16"/>
                    </a:moveTo>
                    <a:lnTo>
                      <a:pt x="38" y="0"/>
                    </a:lnTo>
                    <a:lnTo>
                      <a:pt x="0" y="6"/>
                    </a:lnTo>
                    <a:lnTo>
                      <a:pt x="32" y="22"/>
                    </a:lnTo>
                    <a:lnTo>
                      <a:pt x="68" y="1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36" name="Freeform 7800"/>
              <p:cNvSpPr>
                <a:spLocks/>
              </p:cNvSpPr>
              <p:nvPr/>
            </p:nvSpPr>
            <p:spPr bwMode="auto">
              <a:xfrm>
                <a:off x="4174" y="1620"/>
                <a:ext cx="70" cy="22"/>
              </a:xfrm>
              <a:custGeom>
                <a:avLst/>
                <a:gdLst/>
                <a:ahLst/>
                <a:cxnLst>
                  <a:cxn ang="0">
                    <a:pos x="70" y="22"/>
                  </a:cxn>
                  <a:cxn ang="0">
                    <a:pos x="38" y="6"/>
                  </a:cxn>
                  <a:cxn ang="0">
                    <a:pos x="0" y="0"/>
                  </a:cxn>
                  <a:cxn ang="0">
                    <a:pos x="30" y="16"/>
                  </a:cxn>
                  <a:cxn ang="0">
                    <a:pos x="70" y="22"/>
                  </a:cxn>
                </a:cxnLst>
                <a:rect l="0" t="0" r="r" b="b"/>
                <a:pathLst>
                  <a:path w="70" h="22">
                    <a:moveTo>
                      <a:pt x="70" y="22"/>
                    </a:moveTo>
                    <a:lnTo>
                      <a:pt x="38" y="6"/>
                    </a:lnTo>
                    <a:lnTo>
                      <a:pt x="0" y="0"/>
                    </a:lnTo>
                    <a:lnTo>
                      <a:pt x="30" y="16"/>
                    </a:lnTo>
                    <a:lnTo>
                      <a:pt x="70" y="22"/>
                    </a:lnTo>
                    <a:close/>
                  </a:path>
                </a:pathLst>
              </a:custGeom>
              <a:solidFill>
                <a:srgbClr val="009C00"/>
              </a:solidFill>
              <a:ln w="0">
                <a:solidFill>
                  <a:srgbClr val="009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37" name="Freeform 7801"/>
              <p:cNvSpPr>
                <a:spLocks/>
              </p:cNvSpPr>
              <p:nvPr/>
            </p:nvSpPr>
            <p:spPr bwMode="auto">
              <a:xfrm>
                <a:off x="4174" y="1620"/>
                <a:ext cx="70" cy="22"/>
              </a:xfrm>
              <a:custGeom>
                <a:avLst/>
                <a:gdLst/>
                <a:ahLst/>
                <a:cxnLst>
                  <a:cxn ang="0">
                    <a:pos x="70" y="22"/>
                  </a:cxn>
                  <a:cxn ang="0">
                    <a:pos x="38" y="6"/>
                  </a:cxn>
                  <a:cxn ang="0">
                    <a:pos x="0" y="0"/>
                  </a:cxn>
                  <a:cxn ang="0">
                    <a:pos x="30" y="16"/>
                  </a:cxn>
                  <a:cxn ang="0">
                    <a:pos x="70" y="22"/>
                  </a:cxn>
                </a:cxnLst>
                <a:rect l="0" t="0" r="r" b="b"/>
                <a:pathLst>
                  <a:path w="70" h="22">
                    <a:moveTo>
                      <a:pt x="70" y="22"/>
                    </a:moveTo>
                    <a:lnTo>
                      <a:pt x="38" y="6"/>
                    </a:lnTo>
                    <a:lnTo>
                      <a:pt x="0" y="0"/>
                    </a:lnTo>
                    <a:lnTo>
                      <a:pt x="30" y="16"/>
                    </a:lnTo>
                    <a:lnTo>
                      <a:pt x="70" y="2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38" name="Freeform 7802"/>
              <p:cNvSpPr>
                <a:spLocks/>
              </p:cNvSpPr>
              <p:nvPr/>
            </p:nvSpPr>
            <p:spPr bwMode="auto">
              <a:xfrm>
                <a:off x="4134" y="1606"/>
                <a:ext cx="70" cy="30"/>
              </a:xfrm>
              <a:custGeom>
                <a:avLst/>
                <a:gdLst/>
                <a:ahLst/>
                <a:cxnLst>
                  <a:cxn ang="0">
                    <a:pos x="70" y="30"/>
                  </a:cxn>
                  <a:cxn ang="0">
                    <a:pos x="40" y="14"/>
                  </a:cxn>
                  <a:cxn ang="0">
                    <a:pos x="0" y="0"/>
                  </a:cxn>
                  <a:cxn ang="0">
                    <a:pos x="30" y="14"/>
                  </a:cxn>
                  <a:cxn ang="0">
                    <a:pos x="70" y="30"/>
                  </a:cxn>
                </a:cxnLst>
                <a:rect l="0" t="0" r="r" b="b"/>
                <a:pathLst>
                  <a:path w="70" h="30">
                    <a:moveTo>
                      <a:pt x="70" y="30"/>
                    </a:moveTo>
                    <a:lnTo>
                      <a:pt x="40" y="14"/>
                    </a:lnTo>
                    <a:lnTo>
                      <a:pt x="0" y="0"/>
                    </a:lnTo>
                    <a:lnTo>
                      <a:pt x="30" y="14"/>
                    </a:lnTo>
                    <a:lnTo>
                      <a:pt x="70" y="30"/>
                    </a:lnTo>
                    <a:close/>
                  </a:path>
                </a:pathLst>
              </a:custGeom>
              <a:solidFill>
                <a:srgbClr val="008C00"/>
              </a:solidFill>
              <a:ln w="0">
                <a:solidFill>
                  <a:srgbClr val="008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39" name="Freeform 7803"/>
              <p:cNvSpPr>
                <a:spLocks/>
              </p:cNvSpPr>
              <p:nvPr/>
            </p:nvSpPr>
            <p:spPr bwMode="auto">
              <a:xfrm>
                <a:off x="4134" y="1606"/>
                <a:ext cx="70" cy="30"/>
              </a:xfrm>
              <a:custGeom>
                <a:avLst/>
                <a:gdLst/>
                <a:ahLst/>
                <a:cxnLst>
                  <a:cxn ang="0">
                    <a:pos x="70" y="30"/>
                  </a:cxn>
                  <a:cxn ang="0">
                    <a:pos x="40" y="14"/>
                  </a:cxn>
                  <a:cxn ang="0">
                    <a:pos x="0" y="0"/>
                  </a:cxn>
                  <a:cxn ang="0">
                    <a:pos x="30" y="14"/>
                  </a:cxn>
                  <a:cxn ang="0">
                    <a:pos x="70" y="30"/>
                  </a:cxn>
                </a:cxnLst>
                <a:rect l="0" t="0" r="r" b="b"/>
                <a:pathLst>
                  <a:path w="70" h="30">
                    <a:moveTo>
                      <a:pt x="70" y="30"/>
                    </a:moveTo>
                    <a:lnTo>
                      <a:pt x="40" y="14"/>
                    </a:lnTo>
                    <a:lnTo>
                      <a:pt x="0" y="0"/>
                    </a:lnTo>
                    <a:lnTo>
                      <a:pt x="30" y="14"/>
                    </a:lnTo>
                    <a:lnTo>
                      <a:pt x="70" y="3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40" name="Freeform 7804"/>
              <p:cNvSpPr>
                <a:spLocks/>
              </p:cNvSpPr>
              <p:nvPr/>
            </p:nvSpPr>
            <p:spPr bwMode="auto">
              <a:xfrm>
                <a:off x="4094" y="1596"/>
                <a:ext cx="70" cy="24"/>
              </a:xfrm>
              <a:custGeom>
                <a:avLst/>
                <a:gdLst/>
                <a:ahLst/>
                <a:cxnLst>
                  <a:cxn ang="0">
                    <a:pos x="70" y="24"/>
                  </a:cxn>
                  <a:cxn ang="0">
                    <a:pos x="40" y="10"/>
                  </a:cxn>
                  <a:cxn ang="0">
                    <a:pos x="0" y="0"/>
                  </a:cxn>
                  <a:cxn ang="0">
                    <a:pos x="30" y="12"/>
                  </a:cxn>
                  <a:cxn ang="0">
                    <a:pos x="70" y="24"/>
                  </a:cxn>
                </a:cxnLst>
                <a:rect l="0" t="0" r="r" b="b"/>
                <a:pathLst>
                  <a:path w="70" h="24">
                    <a:moveTo>
                      <a:pt x="70" y="24"/>
                    </a:moveTo>
                    <a:lnTo>
                      <a:pt x="40" y="10"/>
                    </a:lnTo>
                    <a:lnTo>
                      <a:pt x="0" y="0"/>
                    </a:lnTo>
                    <a:lnTo>
                      <a:pt x="30" y="12"/>
                    </a:lnTo>
                    <a:lnTo>
                      <a:pt x="70" y="24"/>
                    </a:lnTo>
                    <a:close/>
                  </a:path>
                </a:pathLst>
              </a:custGeom>
              <a:solidFill>
                <a:srgbClr val="008000"/>
              </a:solidFill>
              <a:ln w="0">
                <a:solidFill>
                  <a:srgbClr val="008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41" name="Freeform 7805"/>
              <p:cNvSpPr>
                <a:spLocks/>
              </p:cNvSpPr>
              <p:nvPr/>
            </p:nvSpPr>
            <p:spPr bwMode="auto">
              <a:xfrm>
                <a:off x="4094" y="1596"/>
                <a:ext cx="70" cy="24"/>
              </a:xfrm>
              <a:custGeom>
                <a:avLst/>
                <a:gdLst/>
                <a:ahLst/>
                <a:cxnLst>
                  <a:cxn ang="0">
                    <a:pos x="70" y="24"/>
                  </a:cxn>
                  <a:cxn ang="0">
                    <a:pos x="40" y="10"/>
                  </a:cxn>
                  <a:cxn ang="0">
                    <a:pos x="0" y="0"/>
                  </a:cxn>
                  <a:cxn ang="0">
                    <a:pos x="30" y="12"/>
                  </a:cxn>
                  <a:cxn ang="0">
                    <a:pos x="70" y="24"/>
                  </a:cxn>
                </a:cxnLst>
                <a:rect l="0" t="0" r="r" b="b"/>
                <a:pathLst>
                  <a:path w="70" h="24">
                    <a:moveTo>
                      <a:pt x="70" y="24"/>
                    </a:moveTo>
                    <a:lnTo>
                      <a:pt x="40" y="10"/>
                    </a:lnTo>
                    <a:lnTo>
                      <a:pt x="0" y="0"/>
                    </a:lnTo>
                    <a:lnTo>
                      <a:pt x="30" y="12"/>
                    </a:lnTo>
                    <a:lnTo>
                      <a:pt x="70" y="2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42" name="Freeform 7806"/>
              <p:cNvSpPr>
                <a:spLocks/>
              </p:cNvSpPr>
              <p:nvPr/>
            </p:nvSpPr>
            <p:spPr bwMode="auto">
              <a:xfrm>
                <a:off x="4052" y="1596"/>
                <a:ext cx="72" cy="14"/>
              </a:xfrm>
              <a:custGeom>
                <a:avLst/>
                <a:gdLst/>
                <a:ahLst/>
                <a:cxnLst>
                  <a:cxn ang="0">
                    <a:pos x="72" y="12"/>
                  </a:cxn>
                  <a:cxn ang="0">
                    <a:pos x="42" y="0"/>
                  </a:cxn>
                  <a:cxn ang="0">
                    <a:pos x="0" y="6"/>
                  </a:cxn>
                  <a:cxn ang="0">
                    <a:pos x="30" y="14"/>
                  </a:cxn>
                  <a:cxn ang="0">
                    <a:pos x="72" y="12"/>
                  </a:cxn>
                </a:cxnLst>
                <a:rect l="0" t="0" r="r" b="b"/>
                <a:pathLst>
                  <a:path w="72" h="14">
                    <a:moveTo>
                      <a:pt x="72" y="12"/>
                    </a:moveTo>
                    <a:lnTo>
                      <a:pt x="42" y="0"/>
                    </a:lnTo>
                    <a:lnTo>
                      <a:pt x="0" y="6"/>
                    </a:lnTo>
                    <a:lnTo>
                      <a:pt x="30" y="14"/>
                    </a:lnTo>
                    <a:lnTo>
                      <a:pt x="72" y="12"/>
                    </a:lnTo>
                    <a:close/>
                  </a:path>
                </a:pathLst>
              </a:custGeom>
              <a:solidFill>
                <a:srgbClr val="007406"/>
              </a:solidFill>
              <a:ln w="0">
                <a:solidFill>
                  <a:srgbClr val="00740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43" name="Freeform 7807"/>
              <p:cNvSpPr>
                <a:spLocks/>
              </p:cNvSpPr>
              <p:nvPr/>
            </p:nvSpPr>
            <p:spPr bwMode="auto">
              <a:xfrm>
                <a:off x="4052" y="1596"/>
                <a:ext cx="72" cy="14"/>
              </a:xfrm>
              <a:custGeom>
                <a:avLst/>
                <a:gdLst/>
                <a:ahLst/>
                <a:cxnLst>
                  <a:cxn ang="0">
                    <a:pos x="72" y="12"/>
                  </a:cxn>
                  <a:cxn ang="0">
                    <a:pos x="42" y="0"/>
                  </a:cxn>
                  <a:cxn ang="0">
                    <a:pos x="0" y="6"/>
                  </a:cxn>
                  <a:cxn ang="0">
                    <a:pos x="30" y="14"/>
                  </a:cxn>
                  <a:cxn ang="0">
                    <a:pos x="72" y="12"/>
                  </a:cxn>
                </a:cxnLst>
                <a:rect l="0" t="0" r="r" b="b"/>
                <a:pathLst>
                  <a:path w="72" h="14">
                    <a:moveTo>
                      <a:pt x="72" y="12"/>
                    </a:moveTo>
                    <a:lnTo>
                      <a:pt x="42" y="0"/>
                    </a:lnTo>
                    <a:lnTo>
                      <a:pt x="0" y="6"/>
                    </a:lnTo>
                    <a:lnTo>
                      <a:pt x="30" y="14"/>
                    </a:lnTo>
                    <a:lnTo>
                      <a:pt x="72" y="1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44" name="Freeform 7808"/>
              <p:cNvSpPr>
                <a:spLocks/>
              </p:cNvSpPr>
              <p:nvPr/>
            </p:nvSpPr>
            <p:spPr bwMode="auto">
              <a:xfrm>
                <a:off x="5070" y="1378"/>
                <a:ext cx="54" cy="10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2" y="10"/>
                  </a:cxn>
                  <a:cxn ang="0">
                    <a:pos x="54" y="4"/>
                  </a:cxn>
                </a:cxnLst>
                <a:rect l="0" t="0" r="r" b="b"/>
                <a:pathLst>
                  <a:path w="54" h="10">
                    <a:moveTo>
                      <a:pt x="54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2" y="10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45" name="Freeform 7809"/>
              <p:cNvSpPr>
                <a:spLocks/>
              </p:cNvSpPr>
              <p:nvPr/>
            </p:nvSpPr>
            <p:spPr bwMode="auto">
              <a:xfrm>
                <a:off x="5070" y="1378"/>
                <a:ext cx="54" cy="10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2" y="10"/>
                  </a:cxn>
                  <a:cxn ang="0">
                    <a:pos x="54" y="4"/>
                  </a:cxn>
                </a:cxnLst>
                <a:rect l="0" t="0" r="r" b="b"/>
                <a:pathLst>
                  <a:path w="54" h="10">
                    <a:moveTo>
                      <a:pt x="54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2" y="10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46" name="Freeform 7810"/>
              <p:cNvSpPr>
                <a:spLocks/>
              </p:cNvSpPr>
              <p:nvPr/>
            </p:nvSpPr>
            <p:spPr bwMode="auto">
              <a:xfrm>
                <a:off x="5050" y="1382"/>
                <a:ext cx="52" cy="10"/>
              </a:xfrm>
              <a:custGeom>
                <a:avLst/>
                <a:gdLst/>
                <a:ahLst/>
                <a:cxnLst>
                  <a:cxn ang="0">
                    <a:pos x="52" y="6"/>
                  </a:cxn>
                  <a:cxn ang="0">
                    <a:pos x="20" y="0"/>
                  </a:cxn>
                  <a:cxn ang="0">
                    <a:pos x="0" y="6"/>
                  </a:cxn>
                  <a:cxn ang="0">
                    <a:pos x="30" y="10"/>
                  </a:cxn>
                  <a:cxn ang="0">
                    <a:pos x="52" y="6"/>
                  </a:cxn>
                </a:cxnLst>
                <a:rect l="0" t="0" r="r" b="b"/>
                <a:pathLst>
                  <a:path w="52" h="10">
                    <a:moveTo>
                      <a:pt x="52" y="6"/>
                    </a:moveTo>
                    <a:lnTo>
                      <a:pt x="20" y="0"/>
                    </a:lnTo>
                    <a:lnTo>
                      <a:pt x="0" y="6"/>
                    </a:lnTo>
                    <a:lnTo>
                      <a:pt x="30" y="10"/>
                    </a:lnTo>
                    <a:lnTo>
                      <a:pt x="52" y="6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47" name="Freeform 7811"/>
              <p:cNvSpPr>
                <a:spLocks/>
              </p:cNvSpPr>
              <p:nvPr/>
            </p:nvSpPr>
            <p:spPr bwMode="auto">
              <a:xfrm>
                <a:off x="5050" y="1382"/>
                <a:ext cx="52" cy="10"/>
              </a:xfrm>
              <a:custGeom>
                <a:avLst/>
                <a:gdLst/>
                <a:ahLst/>
                <a:cxnLst>
                  <a:cxn ang="0">
                    <a:pos x="52" y="6"/>
                  </a:cxn>
                  <a:cxn ang="0">
                    <a:pos x="20" y="0"/>
                  </a:cxn>
                  <a:cxn ang="0">
                    <a:pos x="0" y="6"/>
                  </a:cxn>
                  <a:cxn ang="0">
                    <a:pos x="30" y="10"/>
                  </a:cxn>
                  <a:cxn ang="0">
                    <a:pos x="52" y="6"/>
                  </a:cxn>
                </a:cxnLst>
                <a:rect l="0" t="0" r="r" b="b"/>
                <a:pathLst>
                  <a:path w="52" h="10">
                    <a:moveTo>
                      <a:pt x="52" y="6"/>
                    </a:moveTo>
                    <a:lnTo>
                      <a:pt x="20" y="0"/>
                    </a:lnTo>
                    <a:lnTo>
                      <a:pt x="0" y="6"/>
                    </a:lnTo>
                    <a:lnTo>
                      <a:pt x="30" y="10"/>
                    </a:lnTo>
                    <a:lnTo>
                      <a:pt x="52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48" name="Freeform 7812"/>
              <p:cNvSpPr>
                <a:spLocks/>
              </p:cNvSpPr>
              <p:nvPr/>
            </p:nvSpPr>
            <p:spPr bwMode="auto">
              <a:xfrm>
                <a:off x="5028" y="1388"/>
                <a:ext cx="52" cy="10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0" y="10"/>
                  </a:cxn>
                  <a:cxn ang="0">
                    <a:pos x="52" y="4"/>
                  </a:cxn>
                </a:cxnLst>
                <a:rect l="0" t="0" r="r" b="b"/>
                <a:pathLst>
                  <a:path w="52" h="10">
                    <a:moveTo>
                      <a:pt x="52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0" y="10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006E27"/>
              </a:solidFill>
              <a:ln w="0">
                <a:solidFill>
                  <a:srgbClr val="006E2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49" name="Freeform 7813"/>
              <p:cNvSpPr>
                <a:spLocks/>
              </p:cNvSpPr>
              <p:nvPr/>
            </p:nvSpPr>
            <p:spPr bwMode="auto">
              <a:xfrm>
                <a:off x="5028" y="1388"/>
                <a:ext cx="52" cy="10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0" y="10"/>
                  </a:cxn>
                  <a:cxn ang="0">
                    <a:pos x="52" y="4"/>
                  </a:cxn>
                </a:cxnLst>
                <a:rect l="0" t="0" r="r" b="b"/>
                <a:pathLst>
                  <a:path w="52" h="10">
                    <a:moveTo>
                      <a:pt x="52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0" y="10"/>
                    </a:lnTo>
                    <a:lnTo>
                      <a:pt x="5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50" name="Freeform 7814"/>
              <p:cNvSpPr>
                <a:spLocks/>
              </p:cNvSpPr>
              <p:nvPr/>
            </p:nvSpPr>
            <p:spPr bwMode="auto">
              <a:xfrm>
                <a:off x="5004" y="1392"/>
                <a:ext cx="54" cy="10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24" y="0"/>
                  </a:cxn>
                  <a:cxn ang="0">
                    <a:pos x="0" y="6"/>
                  </a:cxn>
                  <a:cxn ang="0">
                    <a:pos x="32" y="10"/>
                  </a:cxn>
                  <a:cxn ang="0">
                    <a:pos x="54" y="6"/>
                  </a:cxn>
                </a:cxnLst>
                <a:rect l="0" t="0" r="r" b="b"/>
                <a:pathLst>
                  <a:path w="54" h="10">
                    <a:moveTo>
                      <a:pt x="54" y="6"/>
                    </a:moveTo>
                    <a:lnTo>
                      <a:pt x="24" y="0"/>
                    </a:lnTo>
                    <a:lnTo>
                      <a:pt x="0" y="6"/>
                    </a:lnTo>
                    <a:lnTo>
                      <a:pt x="32" y="10"/>
                    </a:lnTo>
                    <a:lnTo>
                      <a:pt x="54" y="6"/>
                    </a:lnTo>
                    <a:close/>
                  </a:path>
                </a:pathLst>
              </a:custGeom>
              <a:solidFill>
                <a:srgbClr val="006D24"/>
              </a:solidFill>
              <a:ln w="0">
                <a:solidFill>
                  <a:srgbClr val="006D2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51" name="Freeform 7815"/>
              <p:cNvSpPr>
                <a:spLocks/>
              </p:cNvSpPr>
              <p:nvPr/>
            </p:nvSpPr>
            <p:spPr bwMode="auto">
              <a:xfrm>
                <a:off x="5004" y="1392"/>
                <a:ext cx="54" cy="10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24" y="0"/>
                  </a:cxn>
                  <a:cxn ang="0">
                    <a:pos x="0" y="6"/>
                  </a:cxn>
                  <a:cxn ang="0">
                    <a:pos x="32" y="10"/>
                  </a:cxn>
                  <a:cxn ang="0">
                    <a:pos x="54" y="6"/>
                  </a:cxn>
                </a:cxnLst>
                <a:rect l="0" t="0" r="r" b="b"/>
                <a:pathLst>
                  <a:path w="54" h="10">
                    <a:moveTo>
                      <a:pt x="54" y="6"/>
                    </a:moveTo>
                    <a:lnTo>
                      <a:pt x="24" y="0"/>
                    </a:lnTo>
                    <a:lnTo>
                      <a:pt x="0" y="6"/>
                    </a:lnTo>
                    <a:lnTo>
                      <a:pt x="32" y="10"/>
                    </a:lnTo>
                    <a:lnTo>
                      <a:pt x="54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52" name="Freeform 7816"/>
              <p:cNvSpPr>
                <a:spLocks/>
              </p:cNvSpPr>
              <p:nvPr/>
            </p:nvSpPr>
            <p:spPr bwMode="auto">
              <a:xfrm>
                <a:off x="4982" y="1398"/>
                <a:ext cx="54" cy="10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2" y="10"/>
                  </a:cxn>
                  <a:cxn ang="0">
                    <a:pos x="54" y="4"/>
                  </a:cxn>
                </a:cxnLst>
                <a:rect l="0" t="0" r="r" b="b"/>
                <a:pathLst>
                  <a:path w="54" h="10">
                    <a:moveTo>
                      <a:pt x="54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2" y="10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D1F"/>
              </a:solidFill>
              <a:ln w="0">
                <a:solidFill>
                  <a:srgbClr val="006D1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53" name="Freeform 7817"/>
              <p:cNvSpPr>
                <a:spLocks/>
              </p:cNvSpPr>
              <p:nvPr/>
            </p:nvSpPr>
            <p:spPr bwMode="auto">
              <a:xfrm>
                <a:off x="4982" y="1398"/>
                <a:ext cx="54" cy="10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2" y="10"/>
                  </a:cxn>
                  <a:cxn ang="0">
                    <a:pos x="54" y="4"/>
                  </a:cxn>
                </a:cxnLst>
                <a:rect l="0" t="0" r="r" b="b"/>
                <a:pathLst>
                  <a:path w="54" h="10">
                    <a:moveTo>
                      <a:pt x="54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2" y="10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54" name="Freeform 7818"/>
              <p:cNvSpPr>
                <a:spLocks/>
              </p:cNvSpPr>
              <p:nvPr/>
            </p:nvSpPr>
            <p:spPr bwMode="auto">
              <a:xfrm>
                <a:off x="4958" y="1402"/>
                <a:ext cx="56" cy="10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32" y="10"/>
                  </a:cxn>
                  <a:cxn ang="0">
                    <a:pos x="56" y="6"/>
                  </a:cxn>
                </a:cxnLst>
                <a:rect l="0" t="0" r="r" b="b"/>
                <a:pathLst>
                  <a:path w="56" h="10">
                    <a:moveTo>
                      <a:pt x="56" y="6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32" y="10"/>
                    </a:lnTo>
                    <a:lnTo>
                      <a:pt x="56" y="6"/>
                    </a:lnTo>
                    <a:close/>
                  </a:path>
                </a:pathLst>
              </a:custGeom>
              <a:solidFill>
                <a:srgbClr val="006C19"/>
              </a:solidFill>
              <a:ln w="0">
                <a:solidFill>
                  <a:srgbClr val="006C1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55" name="Freeform 7819"/>
              <p:cNvSpPr>
                <a:spLocks/>
              </p:cNvSpPr>
              <p:nvPr/>
            </p:nvSpPr>
            <p:spPr bwMode="auto">
              <a:xfrm>
                <a:off x="4958" y="1402"/>
                <a:ext cx="56" cy="10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32" y="10"/>
                  </a:cxn>
                  <a:cxn ang="0">
                    <a:pos x="56" y="6"/>
                  </a:cxn>
                </a:cxnLst>
                <a:rect l="0" t="0" r="r" b="b"/>
                <a:pathLst>
                  <a:path w="56" h="10">
                    <a:moveTo>
                      <a:pt x="56" y="6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32" y="10"/>
                    </a:lnTo>
                    <a:lnTo>
                      <a:pt x="5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56" name="Freeform 7820"/>
              <p:cNvSpPr>
                <a:spLocks/>
              </p:cNvSpPr>
              <p:nvPr/>
            </p:nvSpPr>
            <p:spPr bwMode="auto">
              <a:xfrm>
                <a:off x="4934" y="1406"/>
                <a:ext cx="56" cy="10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32" y="10"/>
                  </a:cxn>
                  <a:cxn ang="0">
                    <a:pos x="56" y="6"/>
                  </a:cxn>
                </a:cxnLst>
                <a:rect l="0" t="0" r="r" b="b"/>
                <a:pathLst>
                  <a:path w="56" h="10">
                    <a:moveTo>
                      <a:pt x="56" y="6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32" y="10"/>
                    </a:lnTo>
                    <a:lnTo>
                      <a:pt x="56" y="6"/>
                    </a:lnTo>
                    <a:close/>
                  </a:path>
                </a:pathLst>
              </a:custGeom>
              <a:solidFill>
                <a:srgbClr val="006B11"/>
              </a:solidFill>
              <a:ln w="0">
                <a:solidFill>
                  <a:srgbClr val="006B1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57" name="Freeform 7821"/>
              <p:cNvSpPr>
                <a:spLocks/>
              </p:cNvSpPr>
              <p:nvPr/>
            </p:nvSpPr>
            <p:spPr bwMode="auto">
              <a:xfrm>
                <a:off x="4934" y="1406"/>
                <a:ext cx="56" cy="10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32" y="10"/>
                  </a:cxn>
                  <a:cxn ang="0">
                    <a:pos x="56" y="6"/>
                  </a:cxn>
                </a:cxnLst>
                <a:rect l="0" t="0" r="r" b="b"/>
                <a:pathLst>
                  <a:path w="56" h="10">
                    <a:moveTo>
                      <a:pt x="56" y="6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32" y="10"/>
                    </a:lnTo>
                    <a:lnTo>
                      <a:pt x="5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58" name="Freeform 7822"/>
              <p:cNvSpPr>
                <a:spLocks/>
              </p:cNvSpPr>
              <p:nvPr/>
            </p:nvSpPr>
            <p:spPr bwMode="auto">
              <a:xfrm>
                <a:off x="4910" y="1410"/>
                <a:ext cx="56" cy="8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32" y="8"/>
                  </a:cxn>
                  <a:cxn ang="0">
                    <a:pos x="56" y="6"/>
                  </a:cxn>
                </a:cxnLst>
                <a:rect l="0" t="0" r="r" b="b"/>
                <a:pathLst>
                  <a:path w="56" h="8">
                    <a:moveTo>
                      <a:pt x="56" y="6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32" y="8"/>
                    </a:lnTo>
                    <a:lnTo>
                      <a:pt x="56" y="6"/>
                    </a:lnTo>
                    <a:close/>
                  </a:path>
                </a:pathLst>
              </a:custGeom>
              <a:solidFill>
                <a:srgbClr val="006908"/>
              </a:solidFill>
              <a:ln w="0">
                <a:solidFill>
                  <a:srgbClr val="00690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59" name="Freeform 7823"/>
              <p:cNvSpPr>
                <a:spLocks/>
              </p:cNvSpPr>
              <p:nvPr/>
            </p:nvSpPr>
            <p:spPr bwMode="auto">
              <a:xfrm>
                <a:off x="4910" y="1410"/>
                <a:ext cx="56" cy="8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32" y="8"/>
                  </a:cxn>
                  <a:cxn ang="0">
                    <a:pos x="56" y="6"/>
                  </a:cxn>
                </a:cxnLst>
                <a:rect l="0" t="0" r="r" b="b"/>
                <a:pathLst>
                  <a:path w="56" h="8">
                    <a:moveTo>
                      <a:pt x="56" y="6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32" y="8"/>
                    </a:lnTo>
                    <a:lnTo>
                      <a:pt x="5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60" name="Freeform 7824"/>
              <p:cNvSpPr>
                <a:spLocks/>
              </p:cNvSpPr>
              <p:nvPr/>
            </p:nvSpPr>
            <p:spPr bwMode="auto">
              <a:xfrm>
                <a:off x="4886" y="1412"/>
                <a:ext cx="56" cy="8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32" y="8"/>
                  </a:cxn>
                  <a:cxn ang="0">
                    <a:pos x="56" y="6"/>
                  </a:cxn>
                </a:cxnLst>
                <a:rect l="0" t="0" r="r" b="b"/>
                <a:pathLst>
                  <a:path w="56" h="8">
                    <a:moveTo>
                      <a:pt x="56" y="6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32" y="8"/>
                    </a:lnTo>
                    <a:lnTo>
                      <a:pt x="56" y="6"/>
                    </a:lnTo>
                    <a:close/>
                  </a:path>
                </a:pathLst>
              </a:custGeom>
              <a:solidFill>
                <a:srgbClr val="006600"/>
              </a:solidFill>
              <a:ln w="0">
                <a:solidFill>
                  <a:srgbClr val="0066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61" name="Freeform 7825"/>
              <p:cNvSpPr>
                <a:spLocks/>
              </p:cNvSpPr>
              <p:nvPr/>
            </p:nvSpPr>
            <p:spPr bwMode="auto">
              <a:xfrm>
                <a:off x="4886" y="1412"/>
                <a:ext cx="56" cy="8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32" y="8"/>
                  </a:cxn>
                  <a:cxn ang="0">
                    <a:pos x="56" y="6"/>
                  </a:cxn>
                </a:cxnLst>
                <a:rect l="0" t="0" r="r" b="b"/>
                <a:pathLst>
                  <a:path w="56" h="8">
                    <a:moveTo>
                      <a:pt x="56" y="6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32" y="8"/>
                    </a:lnTo>
                    <a:lnTo>
                      <a:pt x="5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62" name="Freeform 7826"/>
              <p:cNvSpPr>
                <a:spLocks/>
              </p:cNvSpPr>
              <p:nvPr/>
            </p:nvSpPr>
            <p:spPr bwMode="auto">
              <a:xfrm>
                <a:off x="4862" y="1414"/>
                <a:ext cx="56" cy="6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32" y="6"/>
                  </a:cxn>
                  <a:cxn ang="0">
                    <a:pos x="56" y="6"/>
                  </a:cxn>
                </a:cxnLst>
                <a:rect l="0" t="0" r="r" b="b"/>
                <a:pathLst>
                  <a:path w="56" h="6">
                    <a:moveTo>
                      <a:pt x="56" y="6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32" y="6"/>
                    </a:lnTo>
                    <a:lnTo>
                      <a:pt x="56" y="6"/>
                    </a:lnTo>
                    <a:close/>
                  </a:path>
                </a:pathLst>
              </a:custGeom>
              <a:solidFill>
                <a:srgbClr val="006200"/>
              </a:solidFill>
              <a:ln w="0">
                <a:solidFill>
                  <a:srgbClr val="0062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63" name="Freeform 7827"/>
              <p:cNvSpPr>
                <a:spLocks/>
              </p:cNvSpPr>
              <p:nvPr/>
            </p:nvSpPr>
            <p:spPr bwMode="auto">
              <a:xfrm>
                <a:off x="4862" y="1414"/>
                <a:ext cx="56" cy="6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32" y="6"/>
                  </a:cxn>
                  <a:cxn ang="0">
                    <a:pos x="56" y="6"/>
                  </a:cxn>
                </a:cxnLst>
                <a:rect l="0" t="0" r="r" b="b"/>
                <a:pathLst>
                  <a:path w="56" h="6">
                    <a:moveTo>
                      <a:pt x="56" y="6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32" y="6"/>
                    </a:lnTo>
                    <a:lnTo>
                      <a:pt x="5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64" name="Freeform 7828"/>
              <p:cNvSpPr>
                <a:spLocks/>
              </p:cNvSpPr>
              <p:nvPr/>
            </p:nvSpPr>
            <p:spPr bwMode="auto">
              <a:xfrm>
                <a:off x="4836" y="1416"/>
                <a:ext cx="58" cy="6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32" y="6"/>
                  </a:cxn>
                  <a:cxn ang="0">
                    <a:pos x="58" y="4"/>
                  </a:cxn>
                </a:cxnLst>
                <a:rect l="0" t="0" r="r" b="b"/>
                <a:pathLst>
                  <a:path w="58" h="6">
                    <a:moveTo>
                      <a:pt x="58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32" y="6"/>
                    </a:lnTo>
                    <a:lnTo>
                      <a:pt x="58" y="4"/>
                    </a:lnTo>
                    <a:close/>
                  </a:path>
                </a:pathLst>
              </a:custGeom>
              <a:solidFill>
                <a:srgbClr val="005E00"/>
              </a:solidFill>
              <a:ln w="0">
                <a:solidFill>
                  <a:srgbClr val="005E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65" name="Freeform 7829"/>
              <p:cNvSpPr>
                <a:spLocks/>
              </p:cNvSpPr>
              <p:nvPr/>
            </p:nvSpPr>
            <p:spPr bwMode="auto">
              <a:xfrm>
                <a:off x="4836" y="1416"/>
                <a:ext cx="58" cy="6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32" y="6"/>
                  </a:cxn>
                  <a:cxn ang="0">
                    <a:pos x="58" y="4"/>
                  </a:cxn>
                </a:cxnLst>
                <a:rect l="0" t="0" r="r" b="b"/>
                <a:pathLst>
                  <a:path w="58" h="6">
                    <a:moveTo>
                      <a:pt x="58" y="4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32" y="6"/>
                    </a:lnTo>
                    <a:lnTo>
                      <a:pt x="5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66" name="Freeform 7830"/>
              <p:cNvSpPr>
                <a:spLocks/>
              </p:cNvSpPr>
              <p:nvPr/>
            </p:nvSpPr>
            <p:spPr bwMode="auto">
              <a:xfrm>
                <a:off x="4810" y="1418"/>
                <a:ext cx="58" cy="4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26" y="0"/>
                  </a:cxn>
                  <a:cxn ang="0">
                    <a:pos x="0" y="0"/>
                  </a:cxn>
                  <a:cxn ang="0">
                    <a:pos x="32" y="4"/>
                  </a:cxn>
                  <a:cxn ang="0">
                    <a:pos x="58" y="4"/>
                  </a:cxn>
                </a:cxnLst>
                <a:rect l="0" t="0" r="r" b="b"/>
                <a:pathLst>
                  <a:path w="58" h="4">
                    <a:moveTo>
                      <a:pt x="58" y="4"/>
                    </a:moveTo>
                    <a:lnTo>
                      <a:pt x="26" y="0"/>
                    </a:lnTo>
                    <a:lnTo>
                      <a:pt x="0" y="0"/>
                    </a:lnTo>
                    <a:lnTo>
                      <a:pt x="32" y="4"/>
                    </a:lnTo>
                    <a:lnTo>
                      <a:pt x="58" y="4"/>
                    </a:lnTo>
                    <a:close/>
                  </a:path>
                </a:pathLst>
              </a:custGeom>
              <a:solidFill>
                <a:srgbClr val="005A00"/>
              </a:solidFill>
              <a:ln w="0">
                <a:solidFill>
                  <a:srgbClr val="005A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67" name="Freeform 7831"/>
              <p:cNvSpPr>
                <a:spLocks/>
              </p:cNvSpPr>
              <p:nvPr/>
            </p:nvSpPr>
            <p:spPr bwMode="auto">
              <a:xfrm>
                <a:off x="4810" y="1418"/>
                <a:ext cx="58" cy="4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26" y="0"/>
                  </a:cxn>
                  <a:cxn ang="0">
                    <a:pos x="0" y="0"/>
                  </a:cxn>
                  <a:cxn ang="0">
                    <a:pos x="32" y="4"/>
                  </a:cxn>
                  <a:cxn ang="0">
                    <a:pos x="58" y="4"/>
                  </a:cxn>
                </a:cxnLst>
                <a:rect l="0" t="0" r="r" b="b"/>
                <a:pathLst>
                  <a:path w="58" h="4">
                    <a:moveTo>
                      <a:pt x="58" y="4"/>
                    </a:moveTo>
                    <a:lnTo>
                      <a:pt x="26" y="0"/>
                    </a:lnTo>
                    <a:lnTo>
                      <a:pt x="0" y="0"/>
                    </a:lnTo>
                    <a:lnTo>
                      <a:pt x="32" y="4"/>
                    </a:lnTo>
                    <a:lnTo>
                      <a:pt x="5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68" name="Freeform 7832"/>
              <p:cNvSpPr>
                <a:spLocks/>
              </p:cNvSpPr>
              <p:nvPr/>
            </p:nvSpPr>
            <p:spPr bwMode="auto">
              <a:xfrm>
                <a:off x="4784" y="1418"/>
                <a:ext cx="58" cy="4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26" y="0"/>
                  </a:cxn>
                  <a:cxn ang="0">
                    <a:pos x="0" y="0"/>
                  </a:cxn>
                  <a:cxn ang="0">
                    <a:pos x="32" y="4"/>
                  </a:cxn>
                  <a:cxn ang="0">
                    <a:pos x="58" y="4"/>
                  </a:cxn>
                </a:cxnLst>
                <a:rect l="0" t="0" r="r" b="b"/>
                <a:pathLst>
                  <a:path w="58" h="4">
                    <a:moveTo>
                      <a:pt x="58" y="4"/>
                    </a:moveTo>
                    <a:lnTo>
                      <a:pt x="26" y="0"/>
                    </a:lnTo>
                    <a:lnTo>
                      <a:pt x="0" y="0"/>
                    </a:lnTo>
                    <a:lnTo>
                      <a:pt x="32" y="4"/>
                    </a:lnTo>
                    <a:lnTo>
                      <a:pt x="58" y="4"/>
                    </a:lnTo>
                    <a:close/>
                  </a:path>
                </a:pathLst>
              </a:custGeom>
              <a:solidFill>
                <a:srgbClr val="005600"/>
              </a:solidFill>
              <a:ln w="0">
                <a:solidFill>
                  <a:srgbClr val="0056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69" name="Freeform 7833"/>
              <p:cNvSpPr>
                <a:spLocks/>
              </p:cNvSpPr>
              <p:nvPr/>
            </p:nvSpPr>
            <p:spPr bwMode="auto">
              <a:xfrm>
                <a:off x="4784" y="1418"/>
                <a:ext cx="58" cy="4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26" y="0"/>
                  </a:cxn>
                  <a:cxn ang="0">
                    <a:pos x="0" y="0"/>
                  </a:cxn>
                  <a:cxn ang="0">
                    <a:pos x="32" y="4"/>
                  </a:cxn>
                  <a:cxn ang="0">
                    <a:pos x="58" y="4"/>
                  </a:cxn>
                </a:cxnLst>
                <a:rect l="0" t="0" r="r" b="b"/>
                <a:pathLst>
                  <a:path w="58" h="4">
                    <a:moveTo>
                      <a:pt x="58" y="4"/>
                    </a:moveTo>
                    <a:lnTo>
                      <a:pt x="26" y="0"/>
                    </a:lnTo>
                    <a:lnTo>
                      <a:pt x="0" y="0"/>
                    </a:lnTo>
                    <a:lnTo>
                      <a:pt x="32" y="4"/>
                    </a:lnTo>
                    <a:lnTo>
                      <a:pt x="5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70" name="Freeform 7834"/>
              <p:cNvSpPr>
                <a:spLocks/>
              </p:cNvSpPr>
              <p:nvPr/>
            </p:nvSpPr>
            <p:spPr bwMode="auto">
              <a:xfrm>
                <a:off x="4756" y="1418"/>
                <a:ext cx="60" cy="4"/>
              </a:xfrm>
              <a:custGeom>
                <a:avLst/>
                <a:gdLst/>
                <a:ahLst/>
                <a:cxnLst>
                  <a:cxn ang="0">
                    <a:pos x="60" y="4"/>
                  </a:cxn>
                  <a:cxn ang="0">
                    <a:pos x="28" y="0"/>
                  </a:cxn>
                  <a:cxn ang="0">
                    <a:pos x="0" y="0"/>
                  </a:cxn>
                  <a:cxn ang="0">
                    <a:pos x="32" y="4"/>
                  </a:cxn>
                  <a:cxn ang="0">
                    <a:pos x="60" y="4"/>
                  </a:cxn>
                </a:cxnLst>
                <a:rect l="0" t="0" r="r" b="b"/>
                <a:pathLst>
                  <a:path w="60" h="4">
                    <a:moveTo>
                      <a:pt x="60" y="4"/>
                    </a:moveTo>
                    <a:lnTo>
                      <a:pt x="28" y="0"/>
                    </a:lnTo>
                    <a:lnTo>
                      <a:pt x="0" y="0"/>
                    </a:lnTo>
                    <a:lnTo>
                      <a:pt x="32" y="4"/>
                    </a:lnTo>
                    <a:lnTo>
                      <a:pt x="60" y="4"/>
                    </a:lnTo>
                    <a:close/>
                  </a:path>
                </a:pathLst>
              </a:custGeom>
              <a:solidFill>
                <a:srgbClr val="005200"/>
              </a:solidFill>
              <a:ln w="0">
                <a:solidFill>
                  <a:srgbClr val="0052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71" name="Freeform 7835"/>
              <p:cNvSpPr>
                <a:spLocks/>
              </p:cNvSpPr>
              <p:nvPr/>
            </p:nvSpPr>
            <p:spPr bwMode="auto">
              <a:xfrm>
                <a:off x="4756" y="1418"/>
                <a:ext cx="60" cy="4"/>
              </a:xfrm>
              <a:custGeom>
                <a:avLst/>
                <a:gdLst/>
                <a:ahLst/>
                <a:cxnLst>
                  <a:cxn ang="0">
                    <a:pos x="60" y="4"/>
                  </a:cxn>
                  <a:cxn ang="0">
                    <a:pos x="28" y="0"/>
                  </a:cxn>
                  <a:cxn ang="0">
                    <a:pos x="0" y="0"/>
                  </a:cxn>
                  <a:cxn ang="0">
                    <a:pos x="32" y="4"/>
                  </a:cxn>
                  <a:cxn ang="0">
                    <a:pos x="60" y="4"/>
                  </a:cxn>
                </a:cxnLst>
                <a:rect l="0" t="0" r="r" b="b"/>
                <a:pathLst>
                  <a:path w="60" h="4">
                    <a:moveTo>
                      <a:pt x="60" y="4"/>
                    </a:moveTo>
                    <a:lnTo>
                      <a:pt x="28" y="0"/>
                    </a:lnTo>
                    <a:lnTo>
                      <a:pt x="0" y="0"/>
                    </a:lnTo>
                    <a:lnTo>
                      <a:pt x="32" y="4"/>
                    </a:lnTo>
                    <a:lnTo>
                      <a:pt x="6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72" name="Freeform 7836"/>
              <p:cNvSpPr>
                <a:spLocks/>
              </p:cNvSpPr>
              <p:nvPr/>
            </p:nvSpPr>
            <p:spPr bwMode="auto">
              <a:xfrm>
                <a:off x="4728" y="1418"/>
                <a:ext cx="60" cy="4"/>
              </a:xfrm>
              <a:custGeom>
                <a:avLst/>
                <a:gdLst/>
                <a:ahLst/>
                <a:cxnLst>
                  <a:cxn ang="0">
                    <a:pos x="60" y="4"/>
                  </a:cxn>
                  <a:cxn ang="0">
                    <a:pos x="28" y="0"/>
                  </a:cxn>
                  <a:cxn ang="0">
                    <a:pos x="0" y="2"/>
                  </a:cxn>
                  <a:cxn ang="0">
                    <a:pos x="34" y="4"/>
                  </a:cxn>
                  <a:cxn ang="0">
                    <a:pos x="60" y="4"/>
                  </a:cxn>
                </a:cxnLst>
                <a:rect l="0" t="0" r="r" b="b"/>
                <a:pathLst>
                  <a:path w="60" h="4">
                    <a:moveTo>
                      <a:pt x="60" y="4"/>
                    </a:moveTo>
                    <a:lnTo>
                      <a:pt x="28" y="0"/>
                    </a:lnTo>
                    <a:lnTo>
                      <a:pt x="0" y="2"/>
                    </a:lnTo>
                    <a:lnTo>
                      <a:pt x="34" y="4"/>
                    </a:lnTo>
                    <a:lnTo>
                      <a:pt x="60" y="4"/>
                    </a:lnTo>
                    <a:close/>
                  </a:path>
                </a:pathLst>
              </a:custGeom>
              <a:solidFill>
                <a:srgbClr val="004E00"/>
              </a:solidFill>
              <a:ln w="0">
                <a:solidFill>
                  <a:srgbClr val="004E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73" name="Freeform 7837"/>
              <p:cNvSpPr>
                <a:spLocks/>
              </p:cNvSpPr>
              <p:nvPr/>
            </p:nvSpPr>
            <p:spPr bwMode="auto">
              <a:xfrm>
                <a:off x="4728" y="1418"/>
                <a:ext cx="60" cy="4"/>
              </a:xfrm>
              <a:custGeom>
                <a:avLst/>
                <a:gdLst/>
                <a:ahLst/>
                <a:cxnLst>
                  <a:cxn ang="0">
                    <a:pos x="60" y="4"/>
                  </a:cxn>
                  <a:cxn ang="0">
                    <a:pos x="28" y="0"/>
                  </a:cxn>
                  <a:cxn ang="0">
                    <a:pos x="0" y="2"/>
                  </a:cxn>
                  <a:cxn ang="0">
                    <a:pos x="34" y="4"/>
                  </a:cxn>
                  <a:cxn ang="0">
                    <a:pos x="60" y="4"/>
                  </a:cxn>
                </a:cxnLst>
                <a:rect l="0" t="0" r="r" b="b"/>
                <a:pathLst>
                  <a:path w="60" h="4">
                    <a:moveTo>
                      <a:pt x="60" y="4"/>
                    </a:moveTo>
                    <a:lnTo>
                      <a:pt x="28" y="0"/>
                    </a:lnTo>
                    <a:lnTo>
                      <a:pt x="0" y="2"/>
                    </a:lnTo>
                    <a:lnTo>
                      <a:pt x="34" y="4"/>
                    </a:lnTo>
                    <a:lnTo>
                      <a:pt x="6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74" name="Freeform 7838"/>
              <p:cNvSpPr>
                <a:spLocks/>
              </p:cNvSpPr>
              <p:nvPr/>
            </p:nvSpPr>
            <p:spPr bwMode="auto">
              <a:xfrm>
                <a:off x="4700" y="1420"/>
                <a:ext cx="62" cy="2"/>
              </a:xfrm>
              <a:custGeom>
                <a:avLst/>
                <a:gdLst/>
                <a:ahLst/>
                <a:cxnLst>
                  <a:cxn ang="0">
                    <a:pos x="62" y="2"/>
                  </a:cxn>
                  <a:cxn ang="0">
                    <a:pos x="28" y="0"/>
                  </a:cxn>
                  <a:cxn ang="0">
                    <a:pos x="0" y="2"/>
                  </a:cxn>
                  <a:cxn ang="0">
                    <a:pos x="34" y="2"/>
                  </a:cxn>
                  <a:cxn ang="0">
                    <a:pos x="62" y="2"/>
                  </a:cxn>
                </a:cxnLst>
                <a:rect l="0" t="0" r="r" b="b"/>
                <a:pathLst>
                  <a:path w="62" h="2">
                    <a:moveTo>
                      <a:pt x="62" y="2"/>
                    </a:moveTo>
                    <a:lnTo>
                      <a:pt x="28" y="0"/>
                    </a:lnTo>
                    <a:lnTo>
                      <a:pt x="0" y="2"/>
                    </a:lnTo>
                    <a:lnTo>
                      <a:pt x="34" y="2"/>
                    </a:lnTo>
                    <a:lnTo>
                      <a:pt x="62" y="2"/>
                    </a:lnTo>
                    <a:close/>
                  </a:path>
                </a:pathLst>
              </a:custGeom>
              <a:solidFill>
                <a:srgbClr val="004B00"/>
              </a:solidFill>
              <a:ln w="0">
                <a:solidFill>
                  <a:srgbClr val="004B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75" name="Freeform 7839"/>
              <p:cNvSpPr>
                <a:spLocks/>
              </p:cNvSpPr>
              <p:nvPr/>
            </p:nvSpPr>
            <p:spPr bwMode="auto">
              <a:xfrm>
                <a:off x="4700" y="1420"/>
                <a:ext cx="62" cy="2"/>
              </a:xfrm>
              <a:custGeom>
                <a:avLst/>
                <a:gdLst/>
                <a:ahLst/>
                <a:cxnLst>
                  <a:cxn ang="0">
                    <a:pos x="62" y="2"/>
                  </a:cxn>
                  <a:cxn ang="0">
                    <a:pos x="28" y="0"/>
                  </a:cxn>
                  <a:cxn ang="0">
                    <a:pos x="0" y="2"/>
                  </a:cxn>
                  <a:cxn ang="0">
                    <a:pos x="34" y="2"/>
                  </a:cxn>
                  <a:cxn ang="0">
                    <a:pos x="62" y="2"/>
                  </a:cxn>
                </a:cxnLst>
                <a:rect l="0" t="0" r="r" b="b"/>
                <a:pathLst>
                  <a:path w="62" h="2">
                    <a:moveTo>
                      <a:pt x="62" y="2"/>
                    </a:moveTo>
                    <a:lnTo>
                      <a:pt x="28" y="0"/>
                    </a:lnTo>
                    <a:lnTo>
                      <a:pt x="0" y="2"/>
                    </a:lnTo>
                    <a:lnTo>
                      <a:pt x="34" y="2"/>
                    </a:lnTo>
                    <a:lnTo>
                      <a:pt x="62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76" name="Freeform 7840"/>
              <p:cNvSpPr>
                <a:spLocks/>
              </p:cNvSpPr>
              <p:nvPr/>
            </p:nvSpPr>
            <p:spPr bwMode="auto">
              <a:xfrm>
                <a:off x="4672" y="1422"/>
                <a:ext cx="62" cy="4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28" y="0"/>
                  </a:cxn>
                  <a:cxn ang="0">
                    <a:pos x="0" y="2"/>
                  </a:cxn>
                  <a:cxn ang="0">
                    <a:pos x="32" y="4"/>
                  </a:cxn>
                  <a:cxn ang="0">
                    <a:pos x="62" y="0"/>
                  </a:cxn>
                </a:cxnLst>
                <a:rect l="0" t="0" r="r" b="b"/>
                <a:pathLst>
                  <a:path w="62" h="4">
                    <a:moveTo>
                      <a:pt x="62" y="0"/>
                    </a:moveTo>
                    <a:lnTo>
                      <a:pt x="28" y="0"/>
                    </a:lnTo>
                    <a:lnTo>
                      <a:pt x="0" y="2"/>
                    </a:lnTo>
                    <a:lnTo>
                      <a:pt x="32" y="4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4800"/>
              </a:solidFill>
              <a:ln w="0">
                <a:solidFill>
                  <a:srgbClr val="0048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77" name="Freeform 7841"/>
              <p:cNvSpPr>
                <a:spLocks/>
              </p:cNvSpPr>
              <p:nvPr/>
            </p:nvSpPr>
            <p:spPr bwMode="auto">
              <a:xfrm>
                <a:off x="4672" y="1422"/>
                <a:ext cx="62" cy="4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28" y="0"/>
                  </a:cxn>
                  <a:cxn ang="0">
                    <a:pos x="0" y="2"/>
                  </a:cxn>
                  <a:cxn ang="0">
                    <a:pos x="32" y="4"/>
                  </a:cxn>
                  <a:cxn ang="0">
                    <a:pos x="62" y="0"/>
                  </a:cxn>
                </a:cxnLst>
                <a:rect l="0" t="0" r="r" b="b"/>
                <a:pathLst>
                  <a:path w="62" h="4">
                    <a:moveTo>
                      <a:pt x="62" y="0"/>
                    </a:moveTo>
                    <a:lnTo>
                      <a:pt x="28" y="0"/>
                    </a:lnTo>
                    <a:lnTo>
                      <a:pt x="0" y="2"/>
                    </a:lnTo>
                    <a:lnTo>
                      <a:pt x="32" y="4"/>
                    </a:lnTo>
                    <a:lnTo>
                      <a:pt x="6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78" name="Freeform 7842"/>
              <p:cNvSpPr>
                <a:spLocks/>
              </p:cNvSpPr>
              <p:nvPr/>
            </p:nvSpPr>
            <p:spPr bwMode="auto">
              <a:xfrm>
                <a:off x="4642" y="1424"/>
                <a:ext cx="62" cy="6"/>
              </a:xfrm>
              <a:custGeom>
                <a:avLst/>
                <a:gdLst/>
                <a:ahLst/>
                <a:cxnLst>
                  <a:cxn ang="0">
                    <a:pos x="62" y="2"/>
                  </a:cxn>
                  <a:cxn ang="0">
                    <a:pos x="30" y="0"/>
                  </a:cxn>
                  <a:cxn ang="0">
                    <a:pos x="0" y="4"/>
                  </a:cxn>
                  <a:cxn ang="0">
                    <a:pos x="34" y="6"/>
                  </a:cxn>
                  <a:cxn ang="0">
                    <a:pos x="62" y="2"/>
                  </a:cxn>
                </a:cxnLst>
                <a:rect l="0" t="0" r="r" b="b"/>
                <a:pathLst>
                  <a:path w="62" h="6">
                    <a:moveTo>
                      <a:pt x="62" y="2"/>
                    </a:moveTo>
                    <a:lnTo>
                      <a:pt x="30" y="0"/>
                    </a:lnTo>
                    <a:lnTo>
                      <a:pt x="0" y="4"/>
                    </a:lnTo>
                    <a:lnTo>
                      <a:pt x="34" y="6"/>
                    </a:lnTo>
                    <a:lnTo>
                      <a:pt x="62" y="2"/>
                    </a:lnTo>
                    <a:close/>
                  </a:path>
                </a:pathLst>
              </a:custGeom>
              <a:solidFill>
                <a:srgbClr val="004606"/>
              </a:solidFill>
              <a:ln w="0">
                <a:solidFill>
                  <a:srgbClr val="00460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79" name="Freeform 7843"/>
              <p:cNvSpPr>
                <a:spLocks/>
              </p:cNvSpPr>
              <p:nvPr/>
            </p:nvSpPr>
            <p:spPr bwMode="auto">
              <a:xfrm>
                <a:off x="4642" y="1424"/>
                <a:ext cx="62" cy="6"/>
              </a:xfrm>
              <a:custGeom>
                <a:avLst/>
                <a:gdLst/>
                <a:ahLst/>
                <a:cxnLst>
                  <a:cxn ang="0">
                    <a:pos x="62" y="2"/>
                  </a:cxn>
                  <a:cxn ang="0">
                    <a:pos x="30" y="0"/>
                  </a:cxn>
                  <a:cxn ang="0">
                    <a:pos x="0" y="4"/>
                  </a:cxn>
                  <a:cxn ang="0">
                    <a:pos x="34" y="6"/>
                  </a:cxn>
                  <a:cxn ang="0">
                    <a:pos x="62" y="2"/>
                  </a:cxn>
                </a:cxnLst>
                <a:rect l="0" t="0" r="r" b="b"/>
                <a:pathLst>
                  <a:path w="62" h="6">
                    <a:moveTo>
                      <a:pt x="62" y="2"/>
                    </a:moveTo>
                    <a:lnTo>
                      <a:pt x="30" y="0"/>
                    </a:lnTo>
                    <a:lnTo>
                      <a:pt x="0" y="4"/>
                    </a:lnTo>
                    <a:lnTo>
                      <a:pt x="34" y="6"/>
                    </a:lnTo>
                    <a:lnTo>
                      <a:pt x="62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80" name="Freeform 7844"/>
              <p:cNvSpPr>
                <a:spLocks/>
              </p:cNvSpPr>
              <p:nvPr/>
            </p:nvSpPr>
            <p:spPr bwMode="auto">
              <a:xfrm>
                <a:off x="4614" y="1428"/>
                <a:ext cx="62" cy="8"/>
              </a:xfrm>
              <a:custGeom>
                <a:avLst/>
                <a:gdLst/>
                <a:ahLst/>
                <a:cxnLst>
                  <a:cxn ang="0">
                    <a:pos x="62" y="2"/>
                  </a:cxn>
                  <a:cxn ang="0">
                    <a:pos x="28" y="0"/>
                  </a:cxn>
                  <a:cxn ang="0">
                    <a:pos x="0" y="8"/>
                  </a:cxn>
                  <a:cxn ang="0">
                    <a:pos x="32" y="8"/>
                  </a:cxn>
                  <a:cxn ang="0">
                    <a:pos x="62" y="2"/>
                  </a:cxn>
                </a:cxnLst>
                <a:rect l="0" t="0" r="r" b="b"/>
                <a:pathLst>
                  <a:path w="62" h="8">
                    <a:moveTo>
                      <a:pt x="62" y="2"/>
                    </a:moveTo>
                    <a:lnTo>
                      <a:pt x="28" y="0"/>
                    </a:lnTo>
                    <a:lnTo>
                      <a:pt x="0" y="8"/>
                    </a:lnTo>
                    <a:lnTo>
                      <a:pt x="32" y="8"/>
                    </a:lnTo>
                    <a:lnTo>
                      <a:pt x="62" y="2"/>
                    </a:lnTo>
                    <a:close/>
                  </a:path>
                </a:pathLst>
              </a:custGeom>
              <a:solidFill>
                <a:srgbClr val="004518"/>
              </a:solidFill>
              <a:ln w="0">
                <a:solidFill>
                  <a:srgbClr val="00451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81" name="Freeform 7845"/>
              <p:cNvSpPr>
                <a:spLocks/>
              </p:cNvSpPr>
              <p:nvPr/>
            </p:nvSpPr>
            <p:spPr bwMode="auto">
              <a:xfrm>
                <a:off x="4614" y="1428"/>
                <a:ext cx="62" cy="8"/>
              </a:xfrm>
              <a:custGeom>
                <a:avLst/>
                <a:gdLst/>
                <a:ahLst/>
                <a:cxnLst>
                  <a:cxn ang="0">
                    <a:pos x="62" y="2"/>
                  </a:cxn>
                  <a:cxn ang="0">
                    <a:pos x="28" y="0"/>
                  </a:cxn>
                  <a:cxn ang="0">
                    <a:pos x="0" y="8"/>
                  </a:cxn>
                  <a:cxn ang="0">
                    <a:pos x="32" y="8"/>
                  </a:cxn>
                  <a:cxn ang="0">
                    <a:pos x="62" y="2"/>
                  </a:cxn>
                </a:cxnLst>
                <a:rect l="0" t="0" r="r" b="b"/>
                <a:pathLst>
                  <a:path w="62" h="8">
                    <a:moveTo>
                      <a:pt x="62" y="2"/>
                    </a:moveTo>
                    <a:lnTo>
                      <a:pt x="28" y="0"/>
                    </a:lnTo>
                    <a:lnTo>
                      <a:pt x="0" y="8"/>
                    </a:lnTo>
                    <a:lnTo>
                      <a:pt x="32" y="8"/>
                    </a:lnTo>
                    <a:lnTo>
                      <a:pt x="62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82" name="Freeform 7846"/>
              <p:cNvSpPr>
                <a:spLocks/>
              </p:cNvSpPr>
              <p:nvPr/>
            </p:nvSpPr>
            <p:spPr bwMode="auto">
              <a:xfrm>
                <a:off x="4582" y="1436"/>
                <a:ext cx="64" cy="10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2" y="0"/>
                  </a:cxn>
                  <a:cxn ang="0">
                    <a:pos x="0" y="8"/>
                  </a:cxn>
                  <a:cxn ang="0">
                    <a:pos x="34" y="10"/>
                  </a:cxn>
                  <a:cxn ang="0">
                    <a:pos x="64" y="0"/>
                  </a:cxn>
                </a:cxnLst>
                <a:rect l="0" t="0" r="r" b="b"/>
                <a:pathLst>
                  <a:path w="64" h="10">
                    <a:moveTo>
                      <a:pt x="64" y="0"/>
                    </a:moveTo>
                    <a:lnTo>
                      <a:pt x="32" y="0"/>
                    </a:lnTo>
                    <a:lnTo>
                      <a:pt x="0" y="8"/>
                    </a:lnTo>
                    <a:lnTo>
                      <a:pt x="34" y="10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452E"/>
              </a:solidFill>
              <a:ln w="0">
                <a:solidFill>
                  <a:srgbClr val="00452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83" name="Freeform 7847"/>
              <p:cNvSpPr>
                <a:spLocks/>
              </p:cNvSpPr>
              <p:nvPr/>
            </p:nvSpPr>
            <p:spPr bwMode="auto">
              <a:xfrm>
                <a:off x="4582" y="1436"/>
                <a:ext cx="64" cy="10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2" y="0"/>
                  </a:cxn>
                  <a:cxn ang="0">
                    <a:pos x="0" y="8"/>
                  </a:cxn>
                  <a:cxn ang="0">
                    <a:pos x="34" y="10"/>
                  </a:cxn>
                  <a:cxn ang="0">
                    <a:pos x="64" y="0"/>
                  </a:cxn>
                </a:cxnLst>
                <a:rect l="0" t="0" r="r" b="b"/>
                <a:pathLst>
                  <a:path w="64" h="10">
                    <a:moveTo>
                      <a:pt x="64" y="0"/>
                    </a:moveTo>
                    <a:lnTo>
                      <a:pt x="32" y="0"/>
                    </a:lnTo>
                    <a:lnTo>
                      <a:pt x="0" y="8"/>
                    </a:lnTo>
                    <a:lnTo>
                      <a:pt x="34" y="10"/>
                    </a:lnTo>
                    <a:lnTo>
                      <a:pt x="6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84" name="Freeform 7848"/>
              <p:cNvSpPr>
                <a:spLocks/>
              </p:cNvSpPr>
              <p:nvPr/>
            </p:nvSpPr>
            <p:spPr bwMode="auto">
              <a:xfrm>
                <a:off x="4552" y="1444"/>
                <a:ext cx="64" cy="14"/>
              </a:xfrm>
              <a:custGeom>
                <a:avLst/>
                <a:gdLst/>
                <a:ahLst/>
                <a:cxnLst>
                  <a:cxn ang="0">
                    <a:pos x="64" y="2"/>
                  </a:cxn>
                  <a:cxn ang="0">
                    <a:pos x="30" y="0"/>
                  </a:cxn>
                  <a:cxn ang="0">
                    <a:pos x="0" y="14"/>
                  </a:cxn>
                  <a:cxn ang="0">
                    <a:pos x="32" y="14"/>
                  </a:cxn>
                  <a:cxn ang="0">
                    <a:pos x="64" y="2"/>
                  </a:cxn>
                </a:cxnLst>
                <a:rect l="0" t="0" r="r" b="b"/>
                <a:pathLst>
                  <a:path w="64" h="14">
                    <a:moveTo>
                      <a:pt x="64" y="2"/>
                    </a:moveTo>
                    <a:lnTo>
                      <a:pt x="30" y="0"/>
                    </a:lnTo>
                    <a:lnTo>
                      <a:pt x="0" y="14"/>
                    </a:lnTo>
                    <a:lnTo>
                      <a:pt x="32" y="14"/>
                    </a:lnTo>
                    <a:lnTo>
                      <a:pt x="64" y="2"/>
                    </a:lnTo>
                    <a:close/>
                  </a:path>
                </a:pathLst>
              </a:custGeom>
              <a:solidFill>
                <a:srgbClr val="004545"/>
              </a:solidFill>
              <a:ln w="0">
                <a:solidFill>
                  <a:srgbClr val="00454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85" name="Freeform 7849"/>
              <p:cNvSpPr>
                <a:spLocks/>
              </p:cNvSpPr>
              <p:nvPr/>
            </p:nvSpPr>
            <p:spPr bwMode="auto">
              <a:xfrm>
                <a:off x="4552" y="1444"/>
                <a:ext cx="64" cy="14"/>
              </a:xfrm>
              <a:custGeom>
                <a:avLst/>
                <a:gdLst/>
                <a:ahLst/>
                <a:cxnLst>
                  <a:cxn ang="0">
                    <a:pos x="64" y="2"/>
                  </a:cxn>
                  <a:cxn ang="0">
                    <a:pos x="30" y="0"/>
                  </a:cxn>
                  <a:cxn ang="0">
                    <a:pos x="0" y="14"/>
                  </a:cxn>
                  <a:cxn ang="0">
                    <a:pos x="32" y="14"/>
                  </a:cxn>
                  <a:cxn ang="0">
                    <a:pos x="64" y="2"/>
                  </a:cxn>
                </a:cxnLst>
                <a:rect l="0" t="0" r="r" b="b"/>
                <a:pathLst>
                  <a:path w="64" h="14">
                    <a:moveTo>
                      <a:pt x="64" y="2"/>
                    </a:moveTo>
                    <a:lnTo>
                      <a:pt x="30" y="0"/>
                    </a:lnTo>
                    <a:lnTo>
                      <a:pt x="0" y="14"/>
                    </a:lnTo>
                    <a:lnTo>
                      <a:pt x="32" y="14"/>
                    </a:lnTo>
                    <a:lnTo>
                      <a:pt x="64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86" name="Freeform 7850"/>
              <p:cNvSpPr>
                <a:spLocks/>
              </p:cNvSpPr>
              <p:nvPr/>
            </p:nvSpPr>
            <p:spPr bwMode="auto">
              <a:xfrm>
                <a:off x="4520" y="1458"/>
                <a:ext cx="64" cy="16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2" y="0"/>
                  </a:cxn>
                  <a:cxn ang="0">
                    <a:pos x="0" y="14"/>
                  </a:cxn>
                  <a:cxn ang="0">
                    <a:pos x="32" y="16"/>
                  </a:cxn>
                  <a:cxn ang="0">
                    <a:pos x="64" y="0"/>
                  </a:cxn>
                </a:cxnLst>
                <a:rect l="0" t="0" r="r" b="b"/>
                <a:pathLst>
                  <a:path w="64" h="16">
                    <a:moveTo>
                      <a:pt x="64" y="0"/>
                    </a:moveTo>
                    <a:lnTo>
                      <a:pt x="32" y="0"/>
                    </a:lnTo>
                    <a:lnTo>
                      <a:pt x="0" y="14"/>
                    </a:lnTo>
                    <a:lnTo>
                      <a:pt x="32" y="16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465C"/>
              </a:solidFill>
              <a:ln w="0">
                <a:solidFill>
                  <a:srgbClr val="00465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87" name="Freeform 7851"/>
              <p:cNvSpPr>
                <a:spLocks/>
              </p:cNvSpPr>
              <p:nvPr/>
            </p:nvSpPr>
            <p:spPr bwMode="auto">
              <a:xfrm>
                <a:off x="4520" y="1458"/>
                <a:ext cx="64" cy="16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2" y="0"/>
                  </a:cxn>
                  <a:cxn ang="0">
                    <a:pos x="0" y="14"/>
                  </a:cxn>
                  <a:cxn ang="0">
                    <a:pos x="32" y="16"/>
                  </a:cxn>
                  <a:cxn ang="0">
                    <a:pos x="64" y="0"/>
                  </a:cxn>
                </a:cxnLst>
                <a:rect l="0" t="0" r="r" b="b"/>
                <a:pathLst>
                  <a:path w="64" h="16">
                    <a:moveTo>
                      <a:pt x="64" y="0"/>
                    </a:moveTo>
                    <a:lnTo>
                      <a:pt x="32" y="0"/>
                    </a:lnTo>
                    <a:lnTo>
                      <a:pt x="0" y="14"/>
                    </a:lnTo>
                    <a:lnTo>
                      <a:pt x="32" y="16"/>
                    </a:lnTo>
                    <a:lnTo>
                      <a:pt x="6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88" name="Freeform 7852"/>
              <p:cNvSpPr>
                <a:spLocks/>
              </p:cNvSpPr>
              <p:nvPr/>
            </p:nvSpPr>
            <p:spPr bwMode="auto">
              <a:xfrm>
                <a:off x="4488" y="1472"/>
                <a:ext cx="64" cy="22"/>
              </a:xfrm>
              <a:custGeom>
                <a:avLst/>
                <a:gdLst/>
                <a:ahLst/>
                <a:cxnLst>
                  <a:cxn ang="0">
                    <a:pos x="64" y="2"/>
                  </a:cxn>
                  <a:cxn ang="0">
                    <a:pos x="32" y="0"/>
                  </a:cxn>
                  <a:cxn ang="0">
                    <a:pos x="0" y="20"/>
                  </a:cxn>
                  <a:cxn ang="0">
                    <a:pos x="32" y="22"/>
                  </a:cxn>
                  <a:cxn ang="0">
                    <a:pos x="64" y="2"/>
                  </a:cxn>
                </a:cxnLst>
                <a:rect l="0" t="0" r="r" b="b"/>
                <a:pathLst>
                  <a:path w="64" h="22">
                    <a:moveTo>
                      <a:pt x="64" y="2"/>
                    </a:moveTo>
                    <a:lnTo>
                      <a:pt x="32" y="0"/>
                    </a:lnTo>
                    <a:lnTo>
                      <a:pt x="0" y="20"/>
                    </a:lnTo>
                    <a:lnTo>
                      <a:pt x="32" y="22"/>
                    </a:lnTo>
                    <a:lnTo>
                      <a:pt x="64" y="2"/>
                    </a:lnTo>
                    <a:close/>
                  </a:path>
                </a:pathLst>
              </a:custGeom>
              <a:solidFill>
                <a:srgbClr val="004770"/>
              </a:solidFill>
              <a:ln w="0">
                <a:solidFill>
                  <a:srgbClr val="00477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89" name="Freeform 7853"/>
              <p:cNvSpPr>
                <a:spLocks/>
              </p:cNvSpPr>
              <p:nvPr/>
            </p:nvSpPr>
            <p:spPr bwMode="auto">
              <a:xfrm>
                <a:off x="4488" y="1472"/>
                <a:ext cx="64" cy="22"/>
              </a:xfrm>
              <a:custGeom>
                <a:avLst/>
                <a:gdLst/>
                <a:ahLst/>
                <a:cxnLst>
                  <a:cxn ang="0">
                    <a:pos x="64" y="2"/>
                  </a:cxn>
                  <a:cxn ang="0">
                    <a:pos x="32" y="0"/>
                  </a:cxn>
                  <a:cxn ang="0">
                    <a:pos x="0" y="20"/>
                  </a:cxn>
                  <a:cxn ang="0">
                    <a:pos x="32" y="22"/>
                  </a:cxn>
                  <a:cxn ang="0">
                    <a:pos x="64" y="2"/>
                  </a:cxn>
                </a:cxnLst>
                <a:rect l="0" t="0" r="r" b="b"/>
                <a:pathLst>
                  <a:path w="64" h="22">
                    <a:moveTo>
                      <a:pt x="64" y="2"/>
                    </a:moveTo>
                    <a:lnTo>
                      <a:pt x="32" y="0"/>
                    </a:lnTo>
                    <a:lnTo>
                      <a:pt x="0" y="20"/>
                    </a:lnTo>
                    <a:lnTo>
                      <a:pt x="32" y="22"/>
                    </a:lnTo>
                    <a:lnTo>
                      <a:pt x="64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90" name="Freeform 7854"/>
              <p:cNvSpPr>
                <a:spLocks/>
              </p:cNvSpPr>
              <p:nvPr/>
            </p:nvSpPr>
            <p:spPr bwMode="auto">
              <a:xfrm>
                <a:off x="4454" y="1492"/>
                <a:ext cx="66" cy="26"/>
              </a:xfrm>
              <a:custGeom>
                <a:avLst/>
                <a:gdLst/>
                <a:ahLst/>
                <a:cxnLst>
                  <a:cxn ang="0">
                    <a:pos x="66" y="2"/>
                  </a:cxn>
                  <a:cxn ang="0">
                    <a:pos x="34" y="0"/>
                  </a:cxn>
                  <a:cxn ang="0">
                    <a:pos x="0" y="22"/>
                  </a:cxn>
                  <a:cxn ang="0">
                    <a:pos x="32" y="26"/>
                  </a:cxn>
                  <a:cxn ang="0">
                    <a:pos x="66" y="2"/>
                  </a:cxn>
                </a:cxnLst>
                <a:rect l="0" t="0" r="r" b="b"/>
                <a:pathLst>
                  <a:path w="66" h="26">
                    <a:moveTo>
                      <a:pt x="66" y="2"/>
                    </a:moveTo>
                    <a:lnTo>
                      <a:pt x="34" y="0"/>
                    </a:lnTo>
                    <a:lnTo>
                      <a:pt x="0" y="22"/>
                    </a:lnTo>
                    <a:lnTo>
                      <a:pt x="32" y="26"/>
                    </a:lnTo>
                    <a:lnTo>
                      <a:pt x="66" y="2"/>
                    </a:lnTo>
                    <a:close/>
                  </a:path>
                </a:pathLst>
              </a:custGeom>
              <a:solidFill>
                <a:srgbClr val="004A80"/>
              </a:solidFill>
              <a:ln w="0">
                <a:solidFill>
                  <a:srgbClr val="004A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91" name="Freeform 7855"/>
              <p:cNvSpPr>
                <a:spLocks/>
              </p:cNvSpPr>
              <p:nvPr/>
            </p:nvSpPr>
            <p:spPr bwMode="auto">
              <a:xfrm>
                <a:off x="4454" y="1492"/>
                <a:ext cx="66" cy="26"/>
              </a:xfrm>
              <a:custGeom>
                <a:avLst/>
                <a:gdLst/>
                <a:ahLst/>
                <a:cxnLst>
                  <a:cxn ang="0">
                    <a:pos x="66" y="2"/>
                  </a:cxn>
                  <a:cxn ang="0">
                    <a:pos x="34" y="0"/>
                  </a:cxn>
                  <a:cxn ang="0">
                    <a:pos x="0" y="22"/>
                  </a:cxn>
                  <a:cxn ang="0">
                    <a:pos x="32" y="26"/>
                  </a:cxn>
                  <a:cxn ang="0">
                    <a:pos x="66" y="2"/>
                  </a:cxn>
                </a:cxnLst>
                <a:rect l="0" t="0" r="r" b="b"/>
                <a:pathLst>
                  <a:path w="66" h="26">
                    <a:moveTo>
                      <a:pt x="66" y="2"/>
                    </a:moveTo>
                    <a:lnTo>
                      <a:pt x="34" y="0"/>
                    </a:lnTo>
                    <a:lnTo>
                      <a:pt x="0" y="22"/>
                    </a:lnTo>
                    <a:lnTo>
                      <a:pt x="32" y="26"/>
                    </a:lnTo>
                    <a:lnTo>
                      <a:pt x="66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92" name="Freeform 7856"/>
              <p:cNvSpPr>
                <a:spLocks/>
              </p:cNvSpPr>
              <p:nvPr/>
            </p:nvSpPr>
            <p:spPr bwMode="auto">
              <a:xfrm>
                <a:off x="4422" y="1514"/>
                <a:ext cx="64" cy="32"/>
              </a:xfrm>
              <a:custGeom>
                <a:avLst/>
                <a:gdLst/>
                <a:ahLst/>
                <a:cxnLst>
                  <a:cxn ang="0">
                    <a:pos x="64" y="4"/>
                  </a:cxn>
                  <a:cxn ang="0">
                    <a:pos x="32" y="0"/>
                  </a:cxn>
                  <a:cxn ang="0">
                    <a:pos x="0" y="26"/>
                  </a:cxn>
                  <a:cxn ang="0">
                    <a:pos x="32" y="32"/>
                  </a:cxn>
                  <a:cxn ang="0">
                    <a:pos x="64" y="4"/>
                  </a:cxn>
                </a:cxnLst>
                <a:rect l="0" t="0" r="r" b="b"/>
                <a:pathLst>
                  <a:path w="64" h="32">
                    <a:moveTo>
                      <a:pt x="64" y="4"/>
                    </a:moveTo>
                    <a:lnTo>
                      <a:pt x="32" y="0"/>
                    </a:lnTo>
                    <a:lnTo>
                      <a:pt x="0" y="26"/>
                    </a:lnTo>
                    <a:lnTo>
                      <a:pt x="32" y="32"/>
                    </a:lnTo>
                    <a:lnTo>
                      <a:pt x="64" y="4"/>
                    </a:lnTo>
                    <a:close/>
                  </a:path>
                </a:pathLst>
              </a:custGeom>
              <a:solidFill>
                <a:srgbClr val="004E8C"/>
              </a:solidFill>
              <a:ln w="0">
                <a:solidFill>
                  <a:srgbClr val="004E8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93" name="Freeform 7857"/>
              <p:cNvSpPr>
                <a:spLocks/>
              </p:cNvSpPr>
              <p:nvPr/>
            </p:nvSpPr>
            <p:spPr bwMode="auto">
              <a:xfrm>
                <a:off x="4422" y="1514"/>
                <a:ext cx="64" cy="32"/>
              </a:xfrm>
              <a:custGeom>
                <a:avLst/>
                <a:gdLst/>
                <a:ahLst/>
                <a:cxnLst>
                  <a:cxn ang="0">
                    <a:pos x="64" y="4"/>
                  </a:cxn>
                  <a:cxn ang="0">
                    <a:pos x="32" y="0"/>
                  </a:cxn>
                  <a:cxn ang="0">
                    <a:pos x="0" y="26"/>
                  </a:cxn>
                  <a:cxn ang="0">
                    <a:pos x="32" y="32"/>
                  </a:cxn>
                  <a:cxn ang="0">
                    <a:pos x="64" y="4"/>
                  </a:cxn>
                </a:cxnLst>
                <a:rect l="0" t="0" r="r" b="b"/>
                <a:pathLst>
                  <a:path w="64" h="32">
                    <a:moveTo>
                      <a:pt x="64" y="4"/>
                    </a:moveTo>
                    <a:lnTo>
                      <a:pt x="32" y="0"/>
                    </a:lnTo>
                    <a:lnTo>
                      <a:pt x="0" y="26"/>
                    </a:lnTo>
                    <a:lnTo>
                      <a:pt x="32" y="32"/>
                    </a:lnTo>
                    <a:lnTo>
                      <a:pt x="6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94" name="Freeform 7858"/>
              <p:cNvSpPr>
                <a:spLocks/>
              </p:cNvSpPr>
              <p:nvPr/>
            </p:nvSpPr>
            <p:spPr bwMode="auto">
              <a:xfrm>
                <a:off x="4386" y="1540"/>
                <a:ext cx="68" cy="36"/>
              </a:xfrm>
              <a:custGeom>
                <a:avLst/>
                <a:gdLst/>
                <a:ahLst/>
                <a:cxnLst>
                  <a:cxn ang="0">
                    <a:pos x="68" y="6"/>
                  </a:cxn>
                  <a:cxn ang="0">
                    <a:pos x="36" y="0"/>
                  </a:cxn>
                  <a:cxn ang="0">
                    <a:pos x="0" y="26"/>
                  </a:cxn>
                  <a:cxn ang="0">
                    <a:pos x="34" y="36"/>
                  </a:cxn>
                  <a:cxn ang="0">
                    <a:pos x="68" y="6"/>
                  </a:cxn>
                </a:cxnLst>
                <a:rect l="0" t="0" r="r" b="b"/>
                <a:pathLst>
                  <a:path w="68" h="36">
                    <a:moveTo>
                      <a:pt x="68" y="6"/>
                    </a:moveTo>
                    <a:lnTo>
                      <a:pt x="36" y="0"/>
                    </a:lnTo>
                    <a:lnTo>
                      <a:pt x="0" y="26"/>
                    </a:lnTo>
                    <a:lnTo>
                      <a:pt x="34" y="36"/>
                    </a:lnTo>
                    <a:lnTo>
                      <a:pt x="68" y="6"/>
                    </a:lnTo>
                    <a:close/>
                  </a:path>
                </a:pathLst>
              </a:custGeom>
              <a:solidFill>
                <a:srgbClr val="005492"/>
              </a:solidFill>
              <a:ln w="0">
                <a:solidFill>
                  <a:srgbClr val="00549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95" name="Freeform 7859"/>
              <p:cNvSpPr>
                <a:spLocks/>
              </p:cNvSpPr>
              <p:nvPr/>
            </p:nvSpPr>
            <p:spPr bwMode="auto">
              <a:xfrm>
                <a:off x="4386" y="1540"/>
                <a:ext cx="68" cy="36"/>
              </a:xfrm>
              <a:custGeom>
                <a:avLst/>
                <a:gdLst/>
                <a:ahLst/>
                <a:cxnLst>
                  <a:cxn ang="0">
                    <a:pos x="68" y="6"/>
                  </a:cxn>
                  <a:cxn ang="0">
                    <a:pos x="36" y="0"/>
                  </a:cxn>
                  <a:cxn ang="0">
                    <a:pos x="0" y="26"/>
                  </a:cxn>
                  <a:cxn ang="0">
                    <a:pos x="34" y="36"/>
                  </a:cxn>
                  <a:cxn ang="0">
                    <a:pos x="68" y="6"/>
                  </a:cxn>
                </a:cxnLst>
                <a:rect l="0" t="0" r="r" b="b"/>
                <a:pathLst>
                  <a:path w="68" h="36">
                    <a:moveTo>
                      <a:pt x="68" y="6"/>
                    </a:moveTo>
                    <a:lnTo>
                      <a:pt x="36" y="0"/>
                    </a:lnTo>
                    <a:lnTo>
                      <a:pt x="0" y="26"/>
                    </a:lnTo>
                    <a:lnTo>
                      <a:pt x="34" y="36"/>
                    </a:lnTo>
                    <a:lnTo>
                      <a:pt x="68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96" name="Freeform 7860"/>
              <p:cNvSpPr>
                <a:spLocks/>
              </p:cNvSpPr>
              <p:nvPr/>
            </p:nvSpPr>
            <p:spPr bwMode="auto">
              <a:xfrm>
                <a:off x="4352" y="1566"/>
                <a:ext cx="68" cy="40"/>
              </a:xfrm>
              <a:custGeom>
                <a:avLst/>
                <a:gdLst/>
                <a:ahLst/>
                <a:cxnLst>
                  <a:cxn ang="0">
                    <a:pos x="68" y="10"/>
                  </a:cxn>
                  <a:cxn ang="0">
                    <a:pos x="34" y="0"/>
                  </a:cxn>
                  <a:cxn ang="0">
                    <a:pos x="0" y="28"/>
                  </a:cxn>
                  <a:cxn ang="0">
                    <a:pos x="32" y="40"/>
                  </a:cxn>
                  <a:cxn ang="0">
                    <a:pos x="68" y="10"/>
                  </a:cxn>
                </a:cxnLst>
                <a:rect l="0" t="0" r="r" b="b"/>
                <a:pathLst>
                  <a:path w="68" h="40">
                    <a:moveTo>
                      <a:pt x="68" y="10"/>
                    </a:moveTo>
                    <a:lnTo>
                      <a:pt x="34" y="0"/>
                    </a:lnTo>
                    <a:lnTo>
                      <a:pt x="0" y="28"/>
                    </a:lnTo>
                    <a:lnTo>
                      <a:pt x="32" y="40"/>
                    </a:lnTo>
                    <a:lnTo>
                      <a:pt x="68" y="10"/>
                    </a:lnTo>
                    <a:close/>
                  </a:path>
                </a:pathLst>
              </a:custGeom>
              <a:solidFill>
                <a:srgbClr val="005D90"/>
              </a:solidFill>
              <a:ln w="0">
                <a:solidFill>
                  <a:srgbClr val="005D9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59071" name="Group 8062"/>
            <p:cNvGrpSpPr>
              <a:grpSpLocks/>
            </p:cNvGrpSpPr>
            <p:nvPr/>
          </p:nvGrpSpPr>
          <p:grpSpPr bwMode="auto">
            <a:xfrm>
              <a:off x="4082" y="1382"/>
              <a:ext cx="1138" cy="318"/>
              <a:chOff x="4082" y="1382"/>
              <a:chExt cx="1138" cy="318"/>
            </a:xfrm>
          </p:grpSpPr>
          <p:sp>
            <p:nvSpPr>
              <p:cNvPr id="175798" name="Freeform 7862"/>
              <p:cNvSpPr>
                <a:spLocks/>
              </p:cNvSpPr>
              <p:nvPr/>
            </p:nvSpPr>
            <p:spPr bwMode="auto">
              <a:xfrm>
                <a:off x="4352" y="1566"/>
                <a:ext cx="68" cy="40"/>
              </a:xfrm>
              <a:custGeom>
                <a:avLst/>
                <a:gdLst/>
                <a:ahLst/>
                <a:cxnLst>
                  <a:cxn ang="0">
                    <a:pos x="68" y="10"/>
                  </a:cxn>
                  <a:cxn ang="0">
                    <a:pos x="34" y="0"/>
                  </a:cxn>
                  <a:cxn ang="0">
                    <a:pos x="0" y="28"/>
                  </a:cxn>
                  <a:cxn ang="0">
                    <a:pos x="32" y="40"/>
                  </a:cxn>
                  <a:cxn ang="0">
                    <a:pos x="68" y="10"/>
                  </a:cxn>
                </a:cxnLst>
                <a:rect l="0" t="0" r="r" b="b"/>
                <a:pathLst>
                  <a:path w="68" h="40">
                    <a:moveTo>
                      <a:pt x="68" y="10"/>
                    </a:moveTo>
                    <a:lnTo>
                      <a:pt x="34" y="0"/>
                    </a:lnTo>
                    <a:lnTo>
                      <a:pt x="0" y="28"/>
                    </a:lnTo>
                    <a:lnTo>
                      <a:pt x="32" y="40"/>
                    </a:lnTo>
                    <a:lnTo>
                      <a:pt x="68" y="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799" name="Freeform 7863"/>
              <p:cNvSpPr>
                <a:spLocks/>
              </p:cNvSpPr>
              <p:nvPr/>
            </p:nvSpPr>
            <p:spPr bwMode="auto">
              <a:xfrm>
                <a:off x="4316" y="1594"/>
                <a:ext cx="68" cy="38"/>
              </a:xfrm>
              <a:custGeom>
                <a:avLst/>
                <a:gdLst/>
                <a:ahLst/>
                <a:cxnLst>
                  <a:cxn ang="0">
                    <a:pos x="68" y="12"/>
                  </a:cxn>
                  <a:cxn ang="0">
                    <a:pos x="36" y="0"/>
                  </a:cxn>
                  <a:cxn ang="0">
                    <a:pos x="0" y="24"/>
                  </a:cxn>
                  <a:cxn ang="0">
                    <a:pos x="32" y="38"/>
                  </a:cxn>
                  <a:cxn ang="0">
                    <a:pos x="68" y="12"/>
                  </a:cxn>
                </a:cxnLst>
                <a:rect l="0" t="0" r="r" b="b"/>
                <a:pathLst>
                  <a:path w="68" h="38">
                    <a:moveTo>
                      <a:pt x="68" y="12"/>
                    </a:moveTo>
                    <a:lnTo>
                      <a:pt x="36" y="0"/>
                    </a:lnTo>
                    <a:lnTo>
                      <a:pt x="0" y="24"/>
                    </a:lnTo>
                    <a:lnTo>
                      <a:pt x="32" y="38"/>
                    </a:lnTo>
                    <a:lnTo>
                      <a:pt x="68" y="12"/>
                    </a:lnTo>
                    <a:close/>
                  </a:path>
                </a:pathLst>
              </a:custGeom>
              <a:solidFill>
                <a:srgbClr val="006B85"/>
              </a:solidFill>
              <a:ln w="0">
                <a:solidFill>
                  <a:srgbClr val="006B8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00" name="Freeform 7864"/>
              <p:cNvSpPr>
                <a:spLocks/>
              </p:cNvSpPr>
              <p:nvPr/>
            </p:nvSpPr>
            <p:spPr bwMode="auto">
              <a:xfrm>
                <a:off x="4316" y="1594"/>
                <a:ext cx="68" cy="38"/>
              </a:xfrm>
              <a:custGeom>
                <a:avLst/>
                <a:gdLst/>
                <a:ahLst/>
                <a:cxnLst>
                  <a:cxn ang="0">
                    <a:pos x="68" y="12"/>
                  </a:cxn>
                  <a:cxn ang="0">
                    <a:pos x="36" y="0"/>
                  </a:cxn>
                  <a:cxn ang="0">
                    <a:pos x="0" y="24"/>
                  </a:cxn>
                  <a:cxn ang="0">
                    <a:pos x="32" y="38"/>
                  </a:cxn>
                  <a:cxn ang="0">
                    <a:pos x="68" y="12"/>
                  </a:cxn>
                </a:cxnLst>
                <a:rect l="0" t="0" r="r" b="b"/>
                <a:pathLst>
                  <a:path w="68" h="38">
                    <a:moveTo>
                      <a:pt x="68" y="12"/>
                    </a:moveTo>
                    <a:lnTo>
                      <a:pt x="36" y="0"/>
                    </a:lnTo>
                    <a:lnTo>
                      <a:pt x="0" y="24"/>
                    </a:lnTo>
                    <a:lnTo>
                      <a:pt x="32" y="38"/>
                    </a:lnTo>
                    <a:lnTo>
                      <a:pt x="68" y="1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01" name="Freeform 7865"/>
              <p:cNvSpPr>
                <a:spLocks/>
              </p:cNvSpPr>
              <p:nvPr/>
            </p:nvSpPr>
            <p:spPr bwMode="auto">
              <a:xfrm>
                <a:off x="4280" y="1618"/>
                <a:ext cx="68" cy="34"/>
              </a:xfrm>
              <a:custGeom>
                <a:avLst/>
                <a:gdLst/>
                <a:ahLst/>
                <a:cxnLst>
                  <a:cxn ang="0">
                    <a:pos x="68" y="14"/>
                  </a:cxn>
                  <a:cxn ang="0">
                    <a:pos x="36" y="0"/>
                  </a:cxn>
                  <a:cxn ang="0">
                    <a:pos x="0" y="18"/>
                  </a:cxn>
                  <a:cxn ang="0">
                    <a:pos x="32" y="34"/>
                  </a:cxn>
                  <a:cxn ang="0">
                    <a:pos x="68" y="14"/>
                  </a:cxn>
                </a:cxnLst>
                <a:rect l="0" t="0" r="r" b="b"/>
                <a:pathLst>
                  <a:path w="68" h="34">
                    <a:moveTo>
                      <a:pt x="68" y="14"/>
                    </a:moveTo>
                    <a:lnTo>
                      <a:pt x="36" y="0"/>
                    </a:lnTo>
                    <a:lnTo>
                      <a:pt x="0" y="18"/>
                    </a:lnTo>
                    <a:lnTo>
                      <a:pt x="32" y="34"/>
                    </a:lnTo>
                    <a:lnTo>
                      <a:pt x="68" y="14"/>
                    </a:lnTo>
                    <a:close/>
                  </a:path>
                </a:pathLst>
              </a:custGeom>
              <a:solidFill>
                <a:srgbClr val="007E69"/>
              </a:solidFill>
              <a:ln w="0">
                <a:solidFill>
                  <a:srgbClr val="007E6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02" name="Freeform 7866"/>
              <p:cNvSpPr>
                <a:spLocks/>
              </p:cNvSpPr>
              <p:nvPr/>
            </p:nvSpPr>
            <p:spPr bwMode="auto">
              <a:xfrm>
                <a:off x="4280" y="1618"/>
                <a:ext cx="68" cy="34"/>
              </a:xfrm>
              <a:custGeom>
                <a:avLst/>
                <a:gdLst/>
                <a:ahLst/>
                <a:cxnLst>
                  <a:cxn ang="0">
                    <a:pos x="68" y="14"/>
                  </a:cxn>
                  <a:cxn ang="0">
                    <a:pos x="36" y="0"/>
                  </a:cxn>
                  <a:cxn ang="0">
                    <a:pos x="0" y="18"/>
                  </a:cxn>
                  <a:cxn ang="0">
                    <a:pos x="32" y="34"/>
                  </a:cxn>
                  <a:cxn ang="0">
                    <a:pos x="68" y="14"/>
                  </a:cxn>
                </a:cxnLst>
                <a:rect l="0" t="0" r="r" b="b"/>
                <a:pathLst>
                  <a:path w="68" h="34">
                    <a:moveTo>
                      <a:pt x="68" y="14"/>
                    </a:moveTo>
                    <a:lnTo>
                      <a:pt x="36" y="0"/>
                    </a:lnTo>
                    <a:lnTo>
                      <a:pt x="0" y="18"/>
                    </a:lnTo>
                    <a:lnTo>
                      <a:pt x="32" y="34"/>
                    </a:lnTo>
                    <a:lnTo>
                      <a:pt x="68" y="1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03" name="Freeform 7867"/>
              <p:cNvSpPr>
                <a:spLocks/>
              </p:cNvSpPr>
              <p:nvPr/>
            </p:nvSpPr>
            <p:spPr bwMode="auto">
              <a:xfrm>
                <a:off x="4244" y="1636"/>
                <a:ext cx="68" cy="24"/>
              </a:xfrm>
              <a:custGeom>
                <a:avLst/>
                <a:gdLst/>
                <a:ahLst/>
                <a:cxnLst>
                  <a:cxn ang="0">
                    <a:pos x="68" y="16"/>
                  </a:cxn>
                  <a:cxn ang="0">
                    <a:pos x="36" y="0"/>
                  </a:cxn>
                  <a:cxn ang="0">
                    <a:pos x="0" y="6"/>
                  </a:cxn>
                  <a:cxn ang="0">
                    <a:pos x="32" y="24"/>
                  </a:cxn>
                  <a:cxn ang="0">
                    <a:pos x="68" y="16"/>
                  </a:cxn>
                </a:cxnLst>
                <a:rect l="0" t="0" r="r" b="b"/>
                <a:pathLst>
                  <a:path w="68" h="24">
                    <a:moveTo>
                      <a:pt x="68" y="16"/>
                    </a:moveTo>
                    <a:lnTo>
                      <a:pt x="36" y="0"/>
                    </a:lnTo>
                    <a:lnTo>
                      <a:pt x="0" y="6"/>
                    </a:lnTo>
                    <a:lnTo>
                      <a:pt x="32" y="24"/>
                    </a:lnTo>
                    <a:lnTo>
                      <a:pt x="68" y="16"/>
                    </a:lnTo>
                    <a:close/>
                  </a:path>
                </a:pathLst>
              </a:custGeom>
              <a:solidFill>
                <a:srgbClr val="00972D"/>
              </a:solidFill>
              <a:ln w="0">
                <a:solidFill>
                  <a:srgbClr val="00972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04" name="Freeform 7868"/>
              <p:cNvSpPr>
                <a:spLocks/>
              </p:cNvSpPr>
              <p:nvPr/>
            </p:nvSpPr>
            <p:spPr bwMode="auto">
              <a:xfrm>
                <a:off x="4244" y="1636"/>
                <a:ext cx="68" cy="24"/>
              </a:xfrm>
              <a:custGeom>
                <a:avLst/>
                <a:gdLst/>
                <a:ahLst/>
                <a:cxnLst>
                  <a:cxn ang="0">
                    <a:pos x="68" y="16"/>
                  </a:cxn>
                  <a:cxn ang="0">
                    <a:pos x="36" y="0"/>
                  </a:cxn>
                  <a:cxn ang="0">
                    <a:pos x="0" y="6"/>
                  </a:cxn>
                  <a:cxn ang="0">
                    <a:pos x="32" y="24"/>
                  </a:cxn>
                  <a:cxn ang="0">
                    <a:pos x="68" y="16"/>
                  </a:cxn>
                </a:cxnLst>
                <a:rect l="0" t="0" r="r" b="b"/>
                <a:pathLst>
                  <a:path w="68" h="24">
                    <a:moveTo>
                      <a:pt x="68" y="16"/>
                    </a:moveTo>
                    <a:lnTo>
                      <a:pt x="36" y="0"/>
                    </a:lnTo>
                    <a:lnTo>
                      <a:pt x="0" y="6"/>
                    </a:lnTo>
                    <a:lnTo>
                      <a:pt x="32" y="24"/>
                    </a:lnTo>
                    <a:lnTo>
                      <a:pt x="68" y="1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05" name="Freeform 7869"/>
              <p:cNvSpPr>
                <a:spLocks/>
              </p:cNvSpPr>
              <p:nvPr/>
            </p:nvSpPr>
            <p:spPr bwMode="auto">
              <a:xfrm>
                <a:off x="4204" y="1636"/>
                <a:ext cx="72" cy="24"/>
              </a:xfrm>
              <a:custGeom>
                <a:avLst/>
                <a:gdLst/>
                <a:ahLst/>
                <a:cxnLst>
                  <a:cxn ang="0">
                    <a:pos x="72" y="24"/>
                  </a:cxn>
                  <a:cxn ang="0">
                    <a:pos x="40" y="6"/>
                  </a:cxn>
                  <a:cxn ang="0">
                    <a:pos x="0" y="0"/>
                  </a:cxn>
                  <a:cxn ang="0">
                    <a:pos x="32" y="16"/>
                  </a:cxn>
                  <a:cxn ang="0">
                    <a:pos x="72" y="24"/>
                  </a:cxn>
                </a:cxnLst>
                <a:rect l="0" t="0" r="r" b="b"/>
                <a:pathLst>
                  <a:path w="72" h="24">
                    <a:moveTo>
                      <a:pt x="72" y="24"/>
                    </a:moveTo>
                    <a:lnTo>
                      <a:pt x="40" y="6"/>
                    </a:lnTo>
                    <a:lnTo>
                      <a:pt x="0" y="0"/>
                    </a:lnTo>
                    <a:lnTo>
                      <a:pt x="32" y="16"/>
                    </a:lnTo>
                    <a:lnTo>
                      <a:pt x="72" y="24"/>
                    </a:lnTo>
                    <a:close/>
                  </a:path>
                </a:pathLst>
              </a:custGeom>
              <a:solidFill>
                <a:srgbClr val="00A000"/>
              </a:solidFill>
              <a:ln w="0">
                <a:solidFill>
                  <a:srgbClr val="00A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06" name="Freeform 7870"/>
              <p:cNvSpPr>
                <a:spLocks/>
              </p:cNvSpPr>
              <p:nvPr/>
            </p:nvSpPr>
            <p:spPr bwMode="auto">
              <a:xfrm>
                <a:off x="4204" y="1636"/>
                <a:ext cx="72" cy="24"/>
              </a:xfrm>
              <a:custGeom>
                <a:avLst/>
                <a:gdLst/>
                <a:ahLst/>
                <a:cxnLst>
                  <a:cxn ang="0">
                    <a:pos x="72" y="24"/>
                  </a:cxn>
                  <a:cxn ang="0">
                    <a:pos x="40" y="6"/>
                  </a:cxn>
                  <a:cxn ang="0">
                    <a:pos x="0" y="0"/>
                  </a:cxn>
                  <a:cxn ang="0">
                    <a:pos x="32" y="16"/>
                  </a:cxn>
                  <a:cxn ang="0">
                    <a:pos x="72" y="24"/>
                  </a:cxn>
                </a:cxnLst>
                <a:rect l="0" t="0" r="r" b="b"/>
                <a:pathLst>
                  <a:path w="72" h="24">
                    <a:moveTo>
                      <a:pt x="72" y="24"/>
                    </a:moveTo>
                    <a:lnTo>
                      <a:pt x="40" y="6"/>
                    </a:lnTo>
                    <a:lnTo>
                      <a:pt x="0" y="0"/>
                    </a:lnTo>
                    <a:lnTo>
                      <a:pt x="32" y="16"/>
                    </a:lnTo>
                    <a:lnTo>
                      <a:pt x="72" y="2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07" name="Freeform 7871"/>
              <p:cNvSpPr>
                <a:spLocks/>
              </p:cNvSpPr>
              <p:nvPr/>
            </p:nvSpPr>
            <p:spPr bwMode="auto">
              <a:xfrm>
                <a:off x="4164" y="1620"/>
                <a:ext cx="72" cy="32"/>
              </a:xfrm>
              <a:custGeom>
                <a:avLst/>
                <a:gdLst/>
                <a:ahLst/>
                <a:cxnLst>
                  <a:cxn ang="0">
                    <a:pos x="72" y="32"/>
                  </a:cxn>
                  <a:cxn ang="0">
                    <a:pos x="40" y="16"/>
                  </a:cxn>
                  <a:cxn ang="0">
                    <a:pos x="0" y="0"/>
                  </a:cxn>
                  <a:cxn ang="0">
                    <a:pos x="32" y="14"/>
                  </a:cxn>
                  <a:cxn ang="0">
                    <a:pos x="72" y="32"/>
                  </a:cxn>
                </a:cxnLst>
                <a:rect l="0" t="0" r="r" b="b"/>
                <a:pathLst>
                  <a:path w="72" h="32">
                    <a:moveTo>
                      <a:pt x="72" y="32"/>
                    </a:moveTo>
                    <a:lnTo>
                      <a:pt x="40" y="16"/>
                    </a:lnTo>
                    <a:lnTo>
                      <a:pt x="0" y="0"/>
                    </a:lnTo>
                    <a:lnTo>
                      <a:pt x="32" y="14"/>
                    </a:lnTo>
                    <a:lnTo>
                      <a:pt x="72" y="32"/>
                    </a:lnTo>
                    <a:close/>
                  </a:path>
                </a:pathLst>
              </a:custGeom>
              <a:solidFill>
                <a:srgbClr val="AC0074"/>
              </a:solidFill>
              <a:ln w="0">
                <a:solidFill>
                  <a:srgbClr val="AC007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08" name="Freeform 7872"/>
              <p:cNvSpPr>
                <a:spLocks/>
              </p:cNvSpPr>
              <p:nvPr/>
            </p:nvSpPr>
            <p:spPr bwMode="auto">
              <a:xfrm>
                <a:off x="4164" y="1620"/>
                <a:ext cx="72" cy="32"/>
              </a:xfrm>
              <a:custGeom>
                <a:avLst/>
                <a:gdLst/>
                <a:ahLst/>
                <a:cxnLst>
                  <a:cxn ang="0">
                    <a:pos x="72" y="32"/>
                  </a:cxn>
                  <a:cxn ang="0">
                    <a:pos x="40" y="16"/>
                  </a:cxn>
                  <a:cxn ang="0">
                    <a:pos x="0" y="0"/>
                  </a:cxn>
                  <a:cxn ang="0">
                    <a:pos x="32" y="14"/>
                  </a:cxn>
                  <a:cxn ang="0">
                    <a:pos x="72" y="32"/>
                  </a:cxn>
                </a:cxnLst>
                <a:rect l="0" t="0" r="r" b="b"/>
                <a:pathLst>
                  <a:path w="72" h="32">
                    <a:moveTo>
                      <a:pt x="72" y="32"/>
                    </a:moveTo>
                    <a:lnTo>
                      <a:pt x="40" y="16"/>
                    </a:lnTo>
                    <a:lnTo>
                      <a:pt x="0" y="0"/>
                    </a:lnTo>
                    <a:lnTo>
                      <a:pt x="32" y="14"/>
                    </a:lnTo>
                    <a:lnTo>
                      <a:pt x="72" y="3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09" name="Freeform 7873"/>
              <p:cNvSpPr>
                <a:spLocks/>
              </p:cNvSpPr>
              <p:nvPr/>
            </p:nvSpPr>
            <p:spPr bwMode="auto">
              <a:xfrm>
                <a:off x="4124" y="1608"/>
                <a:ext cx="72" cy="26"/>
              </a:xfrm>
              <a:custGeom>
                <a:avLst/>
                <a:gdLst/>
                <a:ahLst/>
                <a:cxnLst>
                  <a:cxn ang="0">
                    <a:pos x="72" y="26"/>
                  </a:cxn>
                  <a:cxn ang="0">
                    <a:pos x="40" y="12"/>
                  </a:cxn>
                  <a:cxn ang="0">
                    <a:pos x="0" y="0"/>
                  </a:cxn>
                  <a:cxn ang="0">
                    <a:pos x="32" y="10"/>
                  </a:cxn>
                  <a:cxn ang="0">
                    <a:pos x="72" y="26"/>
                  </a:cxn>
                </a:cxnLst>
                <a:rect l="0" t="0" r="r" b="b"/>
                <a:pathLst>
                  <a:path w="72" h="26">
                    <a:moveTo>
                      <a:pt x="72" y="26"/>
                    </a:moveTo>
                    <a:lnTo>
                      <a:pt x="40" y="12"/>
                    </a:lnTo>
                    <a:lnTo>
                      <a:pt x="0" y="0"/>
                    </a:lnTo>
                    <a:lnTo>
                      <a:pt x="32" y="10"/>
                    </a:lnTo>
                    <a:lnTo>
                      <a:pt x="72" y="26"/>
                    </a:lnTo>
                    <a:close/>
                  </a:path>
                </a:pathLst>
              </a:custGeom>
              <a:solidFill>
                <a:srgbClr val="B50063"/>
              </a:solidFill>
              <a:ln w="0">
                <a:solidFill>
                  <a:srgbClr val="B5006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10" name="Freeform 7874"/>
              <p:cNvSpPr>
                <a:spLocks/>
              </p:cNvSpPr>
              <p:nvPr/>
            </p:nvSpPr>
            <p:spPr bwMode="auto">
              <a:xfrm>
                <a:off x="4124" y="1608"/>
                <a:ext cx="72" cy="26"/>
              </a:xfrm>
              <a:custGeom>
                <a:avLst/>
                <a:gdLst/>
                <a:ahLst/>
                <a:cxnLst>
                  <a:cxn ang="0">
                    <a:pos x="72" y="26"/>
                  </a:cxn>
                  <a:cxn ang="0">
                    <a:pos x="40" y="12"/>
                  </a:cxn>
                  <a:cxn ang="0">
                    <a:pos x="0" y="0"/>
                  </a:cxn>
                  <a:cxn ang="0">
                    <a:pos x="32" y="10"/>
                  </a:cxn>
                  <a:cxn ang="0">
                    <a:pos x="72" y="26"/>
                  </a:cxn>
                </a:cxnLst>
                <a:rect l="0" t="0" r="r" b="b"/>
                <a:pathLst>
                  <a:path w="72" h="26">
                    <a:moveTo>
                      <a:pt x="72" y="26"/>
                    </a:moveTo>
                    <a:lnTo>
                      <a:pt x="40" y="12"/>
                    </a:lnTo>
                    <a:lnTo>
                      <a:pt x="0" y="0"/>
                    </a:lnTo>
                    <a:lnTo>
                      <a:pt x="32" y="10"/>
                    </a:lnTo>
                    <a:lnTo>
                      <a:pt x="72" y="2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11" name="Freeform 7875"/>
              <p:cNvSpPr>
                <a:spLocks/>
              </p:cNvSpPr>
              <p:nvPr/>
            </p:nvSpPr>
            <p:spPr bwMode="auto">
              <a:xfrm>
                <a:off x="4082" y="1608"/>
                <a:ext cx="74" cy="12"/>
              </a:xfrm>
              <a:custGeom>
                <a:avLst/>
                <a:gdLst/>
                <a:ahLst/>
                <a:cxnLst>
                  <a:cxn ang="0">
                    <a:pos x="74" y="10"/>
                  </a:cxn>
                  <a:cxn ang="0">
                    <a:pos x="42" y="0"/>
                  </a:cxn>
                  <a:cxn ang="0">
                    <a:pos x="0" y="2"/>
                  </a:cxn>
                  <a:cxn ang="0">
                    <a:pos x="32" y="12"/>
                  </a:cxn>
                  <a:cxn ang="0">
                    <a:pos x="74" y="10"/>
                  </a:cxn>
                </a:cxnLst>
                <a:rect l="0" t="0" r="r" b="b"/>
                <a:pathLst>
                  <a:path w="74" h="12">
                    <a:moveTo>
                      <a:pt x="74" y="10"/>
                    </a:moveTo>
                    <a:lnTo>
                      <a:pt x="42" y="0"/>
                    </a:lnTo>
                    <a:lnTo>
                      <a:pt x="0" y="2"/>
                    </a:lnTo>
                    <a:lnTo>
                      <a:pt x="32" y="12"/>
                    </a:lnTo>
                    <a:lnTo>
                      <a:pt x="74" y="10"/>
                    </a:lnTo>
                    <a:close/>
                  </a:path>
                </a:pathLst>
              </a:custGeom>
              <a:solidFill>
                <a:srgbClr val="007600"/>
              </a:solidFill>
              <a:ln w="0">
                <a:solidFill>
                  <a:srgbClr val="0076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12" name="Freeform 7876"/>
              <p:cNvSpPr>
                <a:spLocks/>
              </p:cNvSpPr>
              <p:nvPr/>
            </p:nvSpPr>
            <p:spPr bwMode="auto">
              <a:xfrm>
                <a:off x="4082" y="1608"/>
                <a:ext cx="74" cy="12"/>
              </a:xfrm>
              <a:custGeom>
                <a:avLst/>
                <a:gdLst/>
                <a:ahLst/>
                <a:cxnLst>
                  <a:cxn ang="0">
                    <a:pos x="74" y="10"/>
                  </a:cxn>
                  <a:cxn ang="0">
                    <a:pos x="42" y="0"/>
                  </a:cxn>
                  <a:cxn ang="0">
                    <a:pos x="0" y="2"/>
                  </a:cxn>
                  <a:cxn ang="0">
                    <a:pos x="32" y="12"/>
                  </a:cxn>
                  <a:cxn ang="0">
                    <a:pos x="74" y="10"/>
                  </a:cxn>
                </a:cxnLst>
                <a:rect l="0" t="0" r="r" b="b"/>
                <a:pathLst>
                  <a:path w="74" h="12">
                    <a:moveTo>
                      <a:pt x="74" y="10"/>
                    </a:moveTo>
                    <a:lnTo>
                      <a:pt x="42" y="0"/>
                    </a:lnTo>
                    <a:lnTo>
                      <a:pt x="0" y="2"/>
                    </a:lnTo>
                    <a:lnTo>
                      <a:pt x="32" y="12"/>
                    </a:lnTo>
                    <a:lnTo>
                      <a:pt x="74" y="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13" name="Freeform 7877"/>
              <p:cNvSpPr>
                <a:spLocks/>
              </p:cNvSpPr>
              <p:nvPr/>
            </p:nvSpPr>
            <p:spPr bwMode="auto">
              <a:xfrm>
                <a:off x="5102" y="1382"/>
                <a:ext cx="54" cy="10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32" y="10"/>
                  </a:cxn>
                  <a:cxn ang="0">
                    <a:pos x="54" y="6"/>
                  </a:cxn>
                </a:cxnLst>
                <a:rect l="0" t="0" r="r" b="b"/>
                <a:pathLst>
                  <a:path w="54" h="10">
                    <a:moveTo>
                      <a:pt x="54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32" y="10"/>
                    </a:lnTo>
                    <a:lnTo>
                      <a:pt x="54" y="6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14" name="Freeform 7878"/>
              <p:cNvSpPr>
                <a:spLocks/>
              </p:cNvSpPr>
              <p:nvPr/>
            </p:nvSpPr>
            <p:spPr bwMode="auto">
              <a:xfrm>
                <a:off x="5102" y="1382"/>
                <a:ext cx="54" cy="10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32" y="10"/>
                  </a:cxn>
                  <a:cxn ang="0">
                    <a:pos x="54" y="6"/>
                  </a:cxn>
                </a:cxnLst>
                <a:rect l="0" t="0" r="r" b="b"/>
                <a:pathLst>
                  <a:path w="54" h="10">
                    <a:moveTo>
                      <a:pt x="54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32" y="10"/>
                    </a:lnTo>
                    <a:lnTo>
                      <a:pt x="54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15" name="Freeform 7879"/>
              <p:cNvSpPr>
                <a:spLocks/>
              </p:cNvSpPr>
              <p:nvPr/>
            </p:nvSpPr>
            <p:spPr bwMode="auto">
              <a:xfrm>
                <a:off x="5080" y="1388"/>
                <a:ext cx="54" cy="10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2" y="10"/>
                  </a:cxn>
                  <a:cxn ang="0">
                    <a:pos x="54" y="4"/>
                  </a:cxn>
                </a:cxnLst>
                <a:rect l="0" t="0" r="r" b="b"/>
                <a:pathLst>
                  <a:path w="54" h="10">
                    <a:moveTo>
                      <a:pt x="54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2" y="10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16" name="Freeform 7880"/>
              <p:cNvSpPr>
                <a:spLocks/>
              </p:cNvSpPr>
              <p:nvPr/>
            </p:nvSpPr>
            <p:spPr bwMode="auto">
              <a:xfrm>
                <a:off x="5080" y="1388"/>
                <a:ext cx="54" cy="10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2" y="10"/>
                  </a:cxn>
                  <a:cxn ang="0">
                    <a:pos x="54" y="4"/>
                  </a:cxn>
                </a:cxnLst>
                <a:rect l="0" t="0" r="r" b="b"/>
                <a:pathLst>
                  <a:path w="54" h="10">
                    <a:moveTo>
                      <a:pt x="54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2" y="10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17" name="Freeform 7881"/>
              <p:cNvSpPr>
                <a:spLocks/>
              </p:cNvSpPr>
              <p:nvPr/>
            </p:nvSpPr>
            <p:spPr bwMode="auto">
              <a:xfrm>
                <a:off x="5058" y="1392"/>
                <a:ext cx="54" cy="12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32" y="12"/>
                  </a:cxn>
                  <a:cxn ang="0">
                    <a:pos x="54" y="6"/>
                  </a:cxn>
                </a:cxnLst>
                <a:rect l="0" t="0" r="r" b="b"/>
                <a:pathLst>
                  <a:path w="54" h="12">
                    <a:moveTo>
                      <a:pt x="54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32" y="12"/>
                    </a:lnTo>
                    <a:lnTo>
                      <a:pt x="54" y="6"/>
                    </a:lnTo>
                    <a:close/>
                  </a:path>
                </a:pathLst>
              </a:custGeom>
              <a:solidFill>
                <a:srgbClr val="006E27"/>
              </a:solidFill>
              <a:ln w="0">
                <a:solidFill>
                  <a:srgbClr val="006E2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18" name="Freeform 7882"/>
              <p:cNvSpPr>
                <a:spLocks/>
              </p:cNvSpPr>
              <p:nvPr/>
            </p:nvSpPr>
            <p:spPr bwMode="auto">
              <a:xfrm>
                <a:off x="5058" y="1392"/>
                <a:ext cx="54" cy="12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32" y="12"/>
                  </a:cxn>
                  <a:cxn ang="0">
                    <a:pos x="54" y="6"/>
                  </a:cxn>
                </a:cxnLst>
                <a:rect l="0" t="0" r="r" b="b"/>
                <a:pathLst>
                  <a:path w="54" h="12">
                    <a:moveTo>
                      <a:pt x="54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32" y="12"/>
                    </a:lnTo>
                    <a:lnTo>
                      <a:pt x="54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19" name="Freeform 7883"/>
              <p:cNvSpPr>
                <a:spLocks/>
              </p:cNvSpPr>
              <p:nvPr/>
            </p:nvSpPr>
            <p:spPr bwMode="auto">
              <a:xfrm>
                <a:off x="5036" y="1398"/>
                <a:ext cx="54" cy="10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2" y="10"/>
                  </a:cxn>
                  <a:cxn ang="0">
                    <a:pos x="54" y="6"/>
                  </a:cxn>
                </a:cxnLst>
                <a:rect l="0" t="0" r="r" b="b"/>
                <a:pathLst>
                  <a:path w="54" h="10">
                    <a:moveTo>
                      <a:pt x="54" y="6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2" y="10"/>
                    </a:lnTo>
                    <a:lnTo>
                      <a:pt x="54" y="6"/>
                    </a:lnTo>
                    <a:close/>
                  </a:path>
                </a:pathLst>
              </a:custGeom>
              <a:solidFill>
                <a:srgbClr val="006D23"/>
              </a:solidFill>
              <a:ln w="0">
                <a:solidFill>
                  <a:srgbClr val="006D2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20" name="Freeform 7884"/>
              <p:cNvSpPr>
                <a:spLocks/>
              </p:cNvSpPr>
              <p:nvPr/>
            </p:nvSpPr>
            <p:spPr bwMode="auto">
              <a:xfrm>
                <a:off x="5036" y="1398"/>
                <a:ext cx="54" cy="10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2" y="10"/>
                  </a:cxn>
                  <a:cxn ang="0">
                    <a:pos x="54" y="6"/>
                  </a:cxn>
                </a:cxnLst>
                <a:rect l="0" t="0" r="r" b="b"/>
                <a:pathLst>
                  <a:path w="54" h="10">
                    <a:moveTo>
                      <a:pt x="54" y="6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2" y="10"/>
                    </a:lnTo>
                    <a:lnTo>
                      <a:pt x="54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21" name="Freeform 7885"/>
              <p:cNvSpPr>
                <a:spLocks/>
              </p:cNvSpPr>
              <p:nvPr/>
            </p:nvSpPr>
            <p:spPr bwMode="auto">
              <a:xfrm>
                <a:off x="5014" y="1402"/>
                <a:ext cx="54" cy="10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32" y="10"/>
                  </a:cxn>
                  <a:cxn ang="0">
                    <a:pos x="54" y="6"/>
                  </a:cxn>
                </a:cxnLst>
                <a:rect l="0" t="0" r="r" b="b"/>
                <a:pathLst>
                  <a:path w="54" h="10">
                    <a:moveTo>
                      <a:pt x="54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32" y="10"/>
                    </a:lnTo>
                    <a:lnTo>
                      <a:pt x="54" y="6"/>
                    </a:lnTo>
                    <a:close/>
                  </a:path>
                </a:pathLst>
              </a:custGeom>
              <a:solidFill>
                <a:srgbClr val="006D1F"/>
              </a:solidFill>
              <a:ln w="0">
                <a:solidFill>
                  <a:srgbClr val="006D1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22" name="Freeform 7886"/>
              <p:cNvSpPr>
                <a:spLocks/>
              </p:cNvSpPr>
              <p:nvPr/>
            </p:nvSpPr>
            <p:spPr bwMode="auto">
              <a:xfrm>
                <a:off x="5014" y="1402"/>
                <a:ext cx="54" cy="10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32" y="10"/>
                  </a:cxn>
                  <a:cxn ang="0">
                    <a:pos x="54" y="6"/>
                  </a:cxn>
                </a:cxnLst>
                <a:rect l="0" t="0" r="r" b="b"/>
                <a:pathLst>
                  <a:path w="54" h="10">
                    <a:moveTo>
                      <a:pt x="54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32" y="10"/>
                    </a:lnTo>
                    <a:lnTo>
                      <a:pt x="54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23" name="Freeform 7887"/>
              <p:cNvSpPr>
                <a:spLocks/>
              </p:cNvSpPr>
              <p:nvPr/>
            </p:nvSpPr>
            <p:spPr bwMode="auto">
              <a:xfrm>
                <a:off x="4990" y="1408"/>
                <a:ext cx="56" cy="8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32" y="8"/>
                  </a:cxn>
                  <a:cxn ang="0">
                    <a:pos x="56" y="4"/>
                  </a:cxn>
                </a:cxnLst>
                <a:rect l="0" t="0" r="r" b="b"/>
                <a:pathLst>
                  <a:path w="56" h="8">
                    <a:moveTo>
                      <a:pt x="56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32" y="8"/>
                    </a:lnTo>
                    <a:lnTo>
                      <a:pt x="56" y="4"/>
                    </a:lnTo>
                    <a:close/>
                  </a:path>
                </a:pathLst>
              </a:custGeom>
              <a:solidFill>
                <a:srgbClr val="006C17"/>
              </a:solidFill>
              <a:ln w="0">
                <a:solidFill>
                  <a:srgbClr val="006C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24" name="Freeform 7888"/>
              <p:cNvSpPr>
                <a:spLocks/>
              </p:cNvSpPr>
              <p:nvPr/>
            </p:nvSpPr>
            <p:spPr bwMode="auto">
              <a:xfrm>
                <a:off x="4990" y="1408"/>
                <a:ext cx="56" cy="8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32" y="8"/>
                  </a:cxn>
                  <a:cxn ang="0">
                    <a:pos x="56" y="4"/>
                  </a:cxn>
                </a:cxnLst>
                <a:rect l="0" t="0" r="r" b="b"/>
                <a:pathLst>
                  <a:path w="56" h="8">
                    <a:moveTo>
                      <a:pt x="56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32" y="8"/>
                    </a:lnTo>
                    <a:lnTo>
                      <a:pt x="5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25" name="Freeform 7889"/>
              <p:cNvSpPr>
                <a:spLocks/>
              </p:cNvSpPr>
              <p:nvPr/>
            </p:nvSpPr>
            <p:spPr bwMode="auto">
              <a:xfrm>
                <a:off x="4966" y="1412"/>
                <a:ext cx="56" cy="8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32" y="8"/>
                  </a:cxn>
                  <a:cxn ang="0">
                    <a:pos x="56" y="4"/>
                  </a:cxn>
                </a:cxnLst>
                <a:rect l="0" t="0" r="r" b="b"/>
                <a:pathLst>
                  <a:path w="56" h="8">
                    <a:moveTo>
                      <a:pt x="56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32" y="8"/>
                    </a:lnTo>
                    <a:lnTo>
                      <a:pt x="56" y="4"/>
                    </a:lnTo>
                    <a:close/>
                  </a:path>
                </a:pathLst>
              </a:custGeom>
              <a:solidFill>
                <a:srgbClr val="006A0F"/>
              </a:solidFill>
              <a:ln w="0">
                <a:solidFill>
                  <a:srgbClr val="006A0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26" name="Freeform 7890"/>
              <p:cNvSpPr>
                <a:spLocks/>
              </p:cNvSpPr>
              <p:nvPr/>
            </p:nvSpPr>
            <p:spPr bwMode="auto">
              <a:xfrm>
                <a:off x="4966" y="1412"/>
                <a:ext cx="56" cy="8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32" y="8"/>
                  </a:cxn>
                  <a:cxn ang="0">
                    <a:pos x="56" y="4"/>
                  </a:cxn>
                </a:cxnLst>
                <a:rect l="0" t="0" r="r" b="b"/>
                <a:pathLst>
                  <a:path w="56" h="8">
                    <a:moveTo>
                      <a:pt x="56" y="4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32" y="8"/>
                    </a:lnTo>
                    <a:lnTo>
                      <a:pt x="5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27" name="Freeform 7891"/>
              <p:cNvSpPr>
                <a:spLocks/>
              </p:cNvSpPr>
              <p:nvPr/>
            </p:nvSpPr>
            <p:spPr bwMode="auto">
              <a:xfrm>
                <a:off x="4942" y="1416"/>
                <a:ext cx="56" cy="6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32" y="6"/>
                  </a:cxn>
                  <a:cxn ang="0">
                    <a:pos x="56" y="4"/>
                  </a:cxn>
                </a:cxnLst>
                <a:rect l="0" t="0" r="r" b="b"/>
                <a:pathLst>
                  <a:path w="56" h="6">
                    <a:moveTo>
                      <a:pt x="56" y="4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32" y="6"/>
                    </a:lnTo>
                    <a:lnTo>
                      <a:pt x="56" y="4"/>
                    </a:lnTo>
                    <a:close/>
                  </a:path>
                </a:pathLst>
              </a:custGeom>
              <a:solidFill>
                <a:srgbClr val="006805"/>
              </a:solidFill>
              <a:ln w="0">
                <a:solidFill>
                  <a:srgbClr val="00680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28" name="Freeform 7892"/>
              <p:cNvSpPr>
                <a:spLocks/>
              </p:cNvSpPr>
              <p:nvPr/>
            </p:nvSpPr>
            <p:spPr bwMode="auto">
              <a:xfrm>
                <a:off x="4942" y="1416"/>
                <a:ext cx="56" cy="6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32" y="6"/>
                  </a:cxn>
                  <a:cxn ang="0">
                    <a:pos x="56" y="4"/>
                  </a:cxn>
                </a:cxnLst>
                <a:rect l="0" t="0" r="r" b="b"/>
                <a:pathLst>
                  <a:path w="56" h="6">
                    <a:moveTo>
                      <a:pt x="56" y="4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32" y="6"/>
                    </a:lnTo>
                    <a:lnTo>
                      <a:pt x="5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29" name="Freeform 7893"/>
              <p:cNvSpPr>
                <a:spLocks/>
              </p:cNvSpPr>
              <p:nvPr/>
            </p:nvSpPr>
            <p:spPr bwMode="auto">
              <a:xfrm>
                <a:off x="4918" y="1418"/>
                <a:ext cx="56" cy="6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32" y="6"/>
                  </a:cxn>
                  <a:cxn ang="0">
                    <a:pos x="56" y="4"/>
                  </a:cxn>
                </a:cxnLst>
                <a:rect l="0" t="0" r="r" b="b"/>
                <a:pathLst>
                  <a:path w="56" h="6">
                    <a:moveTo>
                      <a:pt x="56" y="4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32" y="6"/>
                    </a:lnTo>
                    <a:lnTo>
                      <a:pt x="56" y="4"/>
                    </a:lnTo>
                    <a:close/>
                  </a:path>
                </a:pathLst>
              </a:custGeom>
              <a:solidFill>
                <a:srgbClr val="006500"/>
              </a:solidFill>
              <a:ln w="0">
                <a:solidFill>
                  <a:srgbClr val="0065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30" name="Freeform 7894"/>
              <p:cNvSpPr>
                <a:spLocks/>
              </p:cNvSpPr>
              <p:nvPr/>
            </p:nvSpPr>
            <p:spPr bwMode="auto">
              <a:xfrm>
                <a:off x="4918" y="1418"/>
                <a:ext cx="56" cy="6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32" y="6"/>
                  </a:cxn>
                  <a:cxn ang="0">
                    <a:pos x="56" y="4"/>
                  </a:cxn>
                </a:cxnLst>
                <a:rect l="0" t="0" r="r" b="b"/>
                <a:pathLst>
                  <a:path w="56" h="6">
                    <a:moveTo>
                      <a:pt x="56" y="4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32" y="6"/>
                    </a:lnTo>
                    <a:lnTo>
                      <a:pt x="5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31" name="Freeform 7895"/>
              <p:cNvSpPr>
                <a:spLocks/>
              </p:cNvSpPr>
              <p:nvPr/>
            </p:nvSpPr>
            <p:spPr bwMode="auto">
              <a:xfrm>
                <a:off x="4894" y="1420"/>
                <a:ext cx="56" cy="6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4" y="0"/>
                  </a:cxn>
                  <a:cxn ang="0">
                    <a:pos x="0" y="0"/>
                  </a:cxn>
                  <a:cxn ang="0">
                    <a:pos x="32" y="6"/>
                  </a:cxn>
                  <a:cxn ang="0">
                    <a:pos x="56" y="4"/>
                  </a:cxn>
                </a:cxnLst>
                <a:rect l="0" t="0" r="r" b="b"/>
                <a:pathLst>
                  <a:path w="56" h="6">
                    <a:moveTo>
                      <a:pt x="56" y="4"/>
                    </a:moveTo>
                    <a:lnTo>
                      <a:pt x="24" y="0"/>
                    </a:lnTo>
                    <a:lnTo>
                      <a:pt x="0" y="0"/>
                    </a:lnTo>
                    <a:lnTo>
                      <a:pt x="32" y="6"/>
                    </a:lnTo>
                    <a:lnTo>
                      <a:pt x="56" y="4"/>
                    </a:lnTo>
                    <a:close/>
                  </a:path>
                </a:pathLst>
              </a:custGeom>
              <a:solidFill>
                <a:srgbClr val="006100"/>
              </a:solidFill>
              <a:ln w="0">
                <a:solidFill>
                  <a:srgbClr val="0061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32" name="Freeform 7896"/>
              <p:cNvSpPr>
                <a:spLocks/>
              </p:cNvSpPr>
              <p:nvPr/>
            </p:nvSpPr>
            <p:spPr bwMode="auto">
              <a:xfrm>
                <a:off x="4894" y="1420"/>
                <a:ext cx="56" cy="6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4" y="0"/>
                  </a:cxn>
                  <a:cxn ang="0">
                    <a:pos x="0" y="0"/>
                  </a:cxn>
                  <a:cxn ang="0">
                    <a:pos x="32" y="6"/>
                  </a:cxn>
                  <a:cxn ang="0">
                    <a:pos x="56" y="4"/>
                  </a:cxn>
                </a:cxnLst>
                <a:rect l="0" t="0" r="r" b="b"/>
                <a:pathLst>
                  <a:path w="56" h="6">
                    <a:moveTo>
                      <a:pt x="56" y="4"/>
                    </a:moveTo>
                    <a:lnTo>
                      <a:pt x="24" y="0"/>
                    </a:lnTo>
                    <a:lnTo>
                      <a:pt x="0" y="0"/>
                    </a:lnTo>
                    <a:lnTo>
                      <a:pt x="32" y="6"/>
                    </a:lnTo>
                    <a:lnTo>
                      <a:pt x="5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33" name="Freeform 7897"/>
              <p:cNvSpPr>
                <a:spLocks/>
              </p:cNvSpPr>
              <p:nvPr/>
            </p:nvSpPr>
            <p:spPr bwMode="auto">
              <a:xfrm>
                <a:off x="4868" y="1420"/>
                <a:ext cx="58" cy="6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32" y="6"/>
                  </a:cxn>
                  <a:cxn ang="0">
                    <a:pos x="58" y="6"/>
                  </a:cxn>
                </a:cxnLst>
                <a:rect l="0" t="0" r="r" b="b"/>
                <a:pathLst>
                  <a:path w="58" h="6">
                    <a:moveTo>
                      <a:pt x="58" y="6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32" y="6"/>
                    </a:lnTo>
                    <a:lnTo>
                      <a:pt x="58" y="6"/>
                    </a:lnTo>
                    <a:close/>
                  </a:path>
                </a:pathLst>
              </a:custGeom>
              <a:solidFill>
                <a:srgbClr val="005D00"/>
              </a:solidFill>
              <a:ln w="0">
                <a:solidFill>
                  <a:srgbClr val="005D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34" name="Freeform 7898"/>
              <p:cNvSpPr>
                <a:spLocks/>
              </p:cNvSpPr>
              <p:nvPr/>
            </p:nvSpPr>
            <p:spPr bwMode="auto">
              <a:xfrm>
                <a:off x="4868" y="1420"/>
                <a:ext cx="58" cy="6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26" y="0"/>
                  </a:cxn>
                  <a:cxn ang="0">
                    <a:pos x="0" y="2"/>
                  </a:cxn>
                  <a:cxn ang="0">
                    <a:pos x="32" y="6"/>
                  </a:cxn>
                  <a:cxn ang="0">
                    <a:pos x="58" y="6"/>
                  </a:cxn>
                </a:cxnLst>
                <a:rect l="0" t="0" r="r" b="b"/>
                <a:pathLst>
                  <a:path w="58" h="6">
                    <a:moveTo>
                      <a:pt x="58" y="6"/>
                    </a:moveTo>
                    <a:lnTo>
                      <a:pt x="26" y="0"/>
                    </a:lnTo>
                    <a:lnTo>
                      <a:pt x="0" y="2"/>
                    </a:lnTo>
                    <a:lnTo>
                      <a:pt x="32" y="6"/>
                    </a:lnTo>
                    <a:lnTo>
                      <a:pt x="58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35" name="Freeform 7899"/>
              <p:cNvSpPr>
                <a:spLocks/>
              </p:cNvSpPr>
              <p:nvPr/>
            </p:nvSpPr>
            <p:spPr bwMode="auto">
              <a:xfrm>
                <a:off x="4842" y="1422"/>
                <a:ext cx="58" cy="4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26" y="0"/>
                  </a:cxn>
                  <a:cxn ang="0">
                    <a:pos x="0" y="0"/>
                  </a:cxn>
                  <a:cxn ang="0">
                    <a:pos x="32" y="4"/>
                  </a:cxn>
                  <a:cxn ang="0">
                    <a:pos x="58" y="4"/>
                  </a:cxn>
                </a:cxnLst>
                <a:rect l="0" t="0" r="r" b="b"/>
                <a:pathLst>
                  <a:path w="58" h="4">
                    <a:moveTo>
                      <a:pt x="58" y="4"/>
                    </a:moveTo>
                    <a:lnTo>
                      <a:pt x="26" y="0"/>
                    </a:lnTo>
                    <a:lnTo>
                      <a:pt x="0" y="0"/>
                    </a:lnTo>
                    <a:lnTo>
                      <a:pt x="32" y="4"/>
                    </a:lnTo>
                    <a:lnTo>
                      <a:pt x="58" y="4"/>
                    </a:lnTo>
                    <a:close/>
                  </a:path>
                </a:pathLst>
              </a:custGeom>
              <a:solidFill>
                <a:srgbClr val="005800"/>
              </a:solidFill>
              <a:ln w="0">
                <a:solidFill>
                  <a:srgbClr val="0058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36" name="Freeform 7900"/>
              <p:cNvSpPr>
                <a:spLocks/>
              </p:cNvSpPr>
              <p:nvPr/>
            </p:nvSpPr>
            <p:spPr bwMode="auto">
              <a:xfrm>
                <a:off x="4842" y="1422"/>
                <a:ext cx="58" cy="4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26" y="0"/>
                  </a:cxn>
                  <a:cxn ang="0">
                    <a:pos x="0" y="0"/>
                  </a:cxn>
                  <a:cxn ang="0">
                    <a:pos x="32" y="4"/>
                  </a:cxn>
                  <a:cxn ang="0">
                    <a:pos x="58" y="4"/>
                  </a:cxn>
                </a:cxnLst>
                <a:rect l="0" t="0" r="r" b="b"/>
                <a:pathLst>
                  <a:path w="58" h="4">
                    <a:moveTo>
                      <a:pt x="58" y="4"/>
                    </a:moveTo>
                    <a:lnTo>
                      <a:pt x="26" y="0"/>
                    </a:lnTo>
                    <a:lnTo>
                      <a:pt x="0" y="0"/>
                    </a:lnTo>
                    <a:lnTo>
                      <a:pt x="32" y="4"/>
                    </a:lnTo>
                    <a:lnTo>
                      <a:pt x="5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37" name="Freeform 7901"/>
              <p:cNvSpPr>
                <a:spLocks/>
              </p:cNvSpPr>
              <p:nvPr/>
            </p:nvSpPr>
            <p:spPr bwMode="auto">
              <a:xfrm>
                <a:off x="4816" y="1422"/>
                <a:ext cx="58" cy="4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26" y="0"/>
                  </a:cxn>
                  <a:cxn ang="0">
                    <a:pos x="0" y="0"/>
                  </a:cxn>
                  <a:cxn ang="0">
                    <a:pos x="32" y="2"/>
                  </a:cxn>
                  <a:cxn ang="0">
                    <a:pos x="58" y="4"/>
                  </a:cxn>
                </a:cxnLst>
                <a:rect l="0" t="0" r="r" b="b"/>
                <a:pathLst>
                  <a:path w="58" h="4">
                    <a:moveTo>
                      <a:pt x="58" y="4"/>
                    </a:moveTo>
                    <a:lnTo>
                      <a:pt x="26" y="0"/>
                    </a:lnTo>
                    <a:lnTo>
                      <a:pt x="0" y="0"/>
                    </a:lnTo>
                    <a:lnTo>
                      <a:pt x="32" y="2"/>
                    </a:lnTo>
                    <a:lnTo>
                      <a:pt x="58" y="4"/>
                    </a:lnTo>
                    <a:close/>
                  </a:path>
                </a:pathLst>
              </a:custGeom>
              <a:solidFill>
                <a:srgbClr val="005300"/>
              </a:solidFill>
              <a:ln w="0">
                <a:solidFill>
                  <a:srgbClr val="0053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38" name="Freeform 7902"/>
              <p:cNvSpPr>
                <a:spLocks/>
              </p:cNvSpPr>
              <p:nvPr/>
            </p:nvSpPr>
            <p:spPr bwMode="auto">
              <a:xfrm>
                <a:off x="4816" y="1422"/>
                <a:ext cx="58" cy="4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26" y="0"/>
                  </a:cxn>
                  <a:cxn ang="0">
                    <a:pos x="0" y="0"/>
                  </a:cxn>
                  <a:cxn ang="0">
                    <a:pos x="32" y="2"/>
                  </a:cxn>
                  <a:cxn ang="0">
                    <a:pos x="58" y="4"/>
                  </a:cxn>
                </a:cxnLst>
                <a:rect l="0" t="0" r="r" b="b"/>
                <a:pathLst>
                  <a:path w="58" h="4">
                    <a:moveTo>
                      <a:pt x="58" y="4"/>
                    </a:moveTo>
                    <a:lnTo>
                      <a:pt x="26" y="0"/>
                    </a:lnTo>
                    <a:lnTo>
                      <a:pt x="0" y="0"/>
                    </a:lnTo>
                    <a:lnTo>
                      <a:pt x="32" y="2"/>
                    </a:lnTo>
                    <a:lnTo>
                      <a:pt x="5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39" name="Freeform 7903"/>
              <p:cNvSpPr>
                <a:spLocks/>
              </p:cNvSpPr>
              <p:nvPr/>
            </p:nvSpPr>
            <p:spPr bwMode="auto">
              <a:xfrm>
                <a:off x="4788" y="1422"/>
                <a:ext cx="60" cy="2"/>
              </a:xfrm>
              <a:custGeom>
                <a:avLst/>
                <a:gdLst/>
                <a:ahLst/>
                <a:cxnLst>
                  <a:cxn ang="0">
                    <a:pos x="60" y="2"/>
                  </a:cxn>
                  <a:cxn ang="0">
                    <a:pos x="28" y="0"/>
                  </a:cxn>
                  <a:cxn ang="0">
                    <a:pos x="0" y="0"/>
                  </a:cxn>
                  <a:cxn ang="0">
                    <a:pos x="34" y="2"/>
                  </a:cxn>
                  <a:cxn ang="0">
                    <a:pos x="60" y="2"/>
                  </a:cxn>
                </a:cxnLst>
                <a:rect l="0" t="0" r="r" b="b"/>
                <a:pathLst>
                  <a:path w="60" h="2">
                    <a:moveTo>
                      <a:pt x="60" y="2"/>
                    </a:moveTo>
                    <a:lnTo>
                      <a:pt x="28" y="0"/>
                    </a:lnTo>
                    <a:lnTo>
                      <a:pt x="0" y="0"/>
                    </a:lnTo>
                    <a:lnTo>
                      <a:pt x="34" y="2"/>
                    </a:lnTo>
                    <a:lnTo>
                      <a:pt x="60" y="2"/>
                    </a:lnTo>
                    <a:close/>
                  </a:path>
                </a:pathLst>
              </a:custGeom>
              <a:solidFill>
                <a:srgbClr val="004F00"/>
              </a:solidFill>
              <a:ln w="0">
                <a:solidFill>
                  <a:srgbClr val="004F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40" name="Freeform 7904"/>
              <p:cNvSpPr>
                <a:spLocks/>
              </p:cNvSpPr>
              <p:nvPr/>
            </p:nvSpPr>
            <p:spPr bwMode="auto">
              <a:xfrm>
                <a:off x="4788" y="1422"/>
                <a:ext cx="60" cy="2"/>
              </a:xfrm>
              <a:custGeom>
                <a:avLst/>
                <a:gdLst/>
                <a:ahLst/>
                <a:cxnLst>
                  <a:cxn ang="0">
                    <a:pos x="60" y="2"/>
                  </a:cxn>
                  <a:cxn ang="0">
                    <a:pos x="28" y="0"/>
                  </a:cxn>
                  <a:cxn ang="0">
                    <a:pos x="0" y="0"/>
                  </a:cxn>
                  <a:cxn ang="0">
                    <a:pos x="34" y="2"/>
                  </a:cxn>
                  <a:cxn ang="0">
                    <a:pos x="60" y="2"/>
                  </a:cxn>
                </a:cxnLst>
                <a:rect l="0" t="0" r="r" b="b"/>
                <a:pathLst>
                  <a:path w="60" h="2">
                    <a:moveTo>
                      <a:pt x="60" y="2"/>
                    </a:moveTo>
                    <a:lnTo>
                      <a:pt x="28" y="0"/>
                    </a:lnTo>
                    <a:lnTo>
                      <a:pt x="0" y="0"/>
                    </a:lnTo>
                    <a:lnTo>
                      <a:pt x="34" y="2"/>
                    </a:lnTo>
                    <a:lnTo>
                      <a:pt x="60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41" name="Freeform 7905"/>
              <p:cNvSpPr>
                <a:spLocks/>
              </p:cNvSpPr>
              <p:nvPr/>
            </p:nvSpPr>
            <p:spPr bwMode="auto">
              <a:xfrm>
                <a:off x="4762" y="1422"/>
                <a:ext cx="60" cy="2"/>
              </a:xfrm>
              <a:custGeom>
                <a:avLst/>
                <a:gdLst/>
                <a:ahLst/>
                <a:cxnLst>
                  <a:cxn ang="0">
                    <a:pos x="60" y="2"/>
                  </a:cxn>
                  <a:cxn ang="0">
                    <a:pos x="26" y="0"/>
                  </a:cxn>
                  <a:cxn ang="0">
                    <a:pos x="0" y="0"/>
                  </a:cxn>
                  <a:cxn ang="0">
                    <a:pos x="32" y="2"/>
                  </a:cxn>
                  <a:cxn ang="0">
                    <a:pos x="60" y="2"/>
                  </a:cxn>
                </a:cxnLst>
                <a:rect l="0" t="0" r="r" b="b"/>
                <a:pathLst>
                  <a:path w="60" h="2">
                    <a:moveTo>
                      <a:pt x="60" y="2"/>
                    </a:moveTo>
                    <a:lnTo>
                      <a:pt x="26" y="0"/>
                    </a:lnTo>
                    <a:lnTo>
                      <a:pt x="0" y="0"/>
                    </a:lnTo>
                    <a:lnTo>
                      <a:pt x="32" y="2"/>
                    </a:lnTo>
                    <a:lnTo>
                      <a:pt x="60" y="2"/>
                    </a:lnTo>
                    <a:close/>
                  </a:path>
                </a:pathLst>
              </a:custGeom>
              <a:solidFill>
                <a:srgbClr val="004A00"/>
              </a:solidFill>
              <a:ln w="0">
                <a:solidFill>
                  <a:srgbClr val="004A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42" name="Freeform 7906"/>
              <p:cNvSpPr>
                <a:spLocks/>
              </p:cNvSpPr>
              <p:nvPr/>
            </p:nvSpPr>
            <p:spPr bwMode="auto">
              <a:xfrm>
                <a:off x="4762" y="1422"/>
                <a:ext cx="60" cy="2"/>
              </a:xfrm>
              <a:custGeom>
                <a:avLst/>
                <a:gdLst/>
                <a:ahLst/>
                <a:cxnLst>
                  <a:cxn ang="0">
                    <a:pos x="60" y="2"/>
                  </a:cxn>
                  <a:cxn ang="0">
                    <a:pos x="26" y="0"/>
                  </a:cxn>
                  <a:cxn ang="0">
                    <a:pos x="0" y="0"/>
                  </a:cxn>
                  <a:cxn ang="0">
                    <a:pos x="32" y="2"/>
                  </a:cxn>
                  <a:cxn ang="0">
                    <a:pos x="60" y="2"/>
                  </a:cxn>
                </a:cxnLst>
                <a:rect l="0" t="0" r="r" b="b"/>
                <a:pathLst>
                  <a:path w="60" h="2">
                    <a:moveTo>
                      <a:pt x="60" y="2"/>
                    </a:moveTo>
                    <a:lnTo>
                      <a:pt x="26" y="0"/>
                    </a:lnTo>
                    <a:lnTo>
                      <a:pt x="0" y="0"/>
                    </a:lnTo>
                    <a:lnTo>
                      <a:pt x="32" y="2"/>
                    </a:lnTo>
                    <a:lnTo>
                      <a:pt x="60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43" name="Freeform 7907"/>
              <p:cNvSpPr>
                <a:spLocks/>
              </p:cNvSpPr>
              <p:nvPr/>
            </p:nvSpPr>
            <p:spPr bwMode="auto">
              <a:xfrm>
                <a:off x="4734" y="1422"/>
                <a:ext cx="60" cy="2"/>
              </a:xfrm>
              <a:custGeom>
                <a:avLst/>
                <a:gdLst/>
                <a:ahLst/>
                <a:cxnLst>
                  <a:cxn ang="0">
                    <a:pos x="60" y="2"/>
                  </a:cxn>
                  <a:cxn ang="0">
                    <a:pos x="28" y="0"/>
                  </a:cxn>
                  <a:cxn ang="0">
                    <a:pos x="0" y="0"/>
                  </a:cxn>
                  <a:cxn ang="0">
                    <a:pos x="32" y="2"/>
                  </a:cxn>
                  <a:cxn ang="0">
                    <a:pos x="60" y="2"/>
                  </a:cxn>
                </a:cxnLst>
                <a:rect l="0" t="0" r="r" b="b"/>
                <a:pathLst>
                  <a:path w="60" h="2">
                    <a:moveTo>
                      <a:pt x="60" y="2"/>
                    </a:moveTo>
                    <a:lnTo>
                      <a:pt x="28" y="0"/>
                    </a:lnTo>
                    <a:lnTo>
                      <a:pt x="0" y="0"/>
                    </a:lnTo>
                    <a:lnTo>
                      <a:pt x="32" y="2"/>
                    </a:lnTo>
                    <a:lnTo>
                      <a:pt x="60" y="2"/>
                    </a:lnTo>
                    <a:close/>
                  </a:path>
                </a:pathLst>
              </a:custGeom>
              <a:solidFill>
                <a:srgbClr val="004700"/>
              </a:solidFill>
              <a:ln w="0">
                <a:solidFill>
                  <a:srgbClr val="0047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44" name="Freeform 7908"/>
              <p:cNvSpPr>
                <a:spLocks/>
              </p:cNvSpPr>
              <p:nvPr/>
            </p:nvSpPr>
            <p:spPr bwMode="auto">
              <a:xfrm>
                <a:off x="4734" y="1422"/>
                <a:ext cx="60" cy="2"/>
              </a:xfrm>
              <a:custGeom>
                <a:avLst/>
                <a:gdLst/>
                <a:ahLst/>
                <a:cxnLst>
                  <a:cxn ang="0">
                    <a:pos x="60" y="2"/>
                  </a:cxn>
                  <a:cxn ang="0">
                    <a:pos x="28" y="0"/>
                  </a:cxn>
                  <a:cxn ang="0">
                    <a:pos x="0" y="0"/>
                  </a:cxn>
                  <a:cxn ang="0">
                    <a:pos x="32" y="2"/>
                  </a:cxn>
                  <a:cxn ang="0">
                    <a:pos x="60" y="2"/>
                  </a:cxn>
                </a:cxnLst>
                <a:rect l="0" t="0" r="r" b="b"/>
                <a:pathLst>
                  <a:path w="60" h="2">
                    <a:moveTo>
                      <a:pt x="60" y="2"/>
                    </a:moveTo>
                    <a:lnTo>
                      <a:pt x="28" y="0"/>
                    </a:lnTo>
                    <a:lnTo>
                      <a:pt x="0" y="0"/>
                    </a:lnTo>
                    <a:lnTo>
                      <a:pt x="32" y="2"/>
                    </a:lnTo>
                    <a:lnTo>
                      <a:pt x="60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45" name="Freeform 7909"/>
              <p:cNvSpPr>
                <a:spLocks/>
              </p:cNvSpPr>
              <p:nvPr/>
            </p:nvSpPr>
            <p:spPr bwMode="auto">
              <a:xfrm>
                <a:off x="4704" y="1422"/>
                <a:ext cx="62" cy="4"/>
              </a:xfrm>
              <a:custGeom>
                <a:avLst/>
                <a:gdLst/>
                <a:ahLst/>
                <a:cxnLst>
                  <a:cxn ang="0">
                    <a:pos x="62" y="2"/>
                  </a:cxn>
                  <a:cxn ang="0">
                    <a:pos x="30" y="0"/>
                  </a:cxn>
                  <a:cxn ang="0">
                    <a:pos x="0" y="4"/>
                  </a:cxn>
                  <a:cxn ang="0">
                    <a:pos x="34" y="4"/>
                  </a:cxn>
                  <a:cxn ang="0">
                    <a:pos x="62" y="2"/>
                  </a:cxn>
                </a:cxnLst>
                <a:rect l="0" t="0" r="r" b="b"/>
                <a:pathLst>
                  <a:path w="62" h="4">
                    <a:moveTo>
                      <a:pt x="62" y="2"/>
                    </a:moveTo>
                    <a:lnTo>
                      <a:pt x="30" y="0"/>
                    </a:lnTo>
                    <a:lnTo>
                      <a:pt x="0" y="4"/>
                    </a:lnTo>
                    <a:lnTo>
                      <a:pt x="34" y="4"/>
                    </a:lnTo>
                    <a:lnTo>
                      <a:pt x="62" y="2"/>
                    </a:lnTo>
                    <a:close/>
                  </a:path>
                </a:pathLst>
              </a:custGeom>
              <a:solidFill>
                <a:srgbClr val="004400"/>
              </a:solidFill>
              <a:ln w="0">
                <a:solidFill>
                  <a:srgbClr val="0044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46" name="Freeform 7910"/>
              <p:cNvSpPr>
                <a:spLocks/>
              </p:cNvSpPr>
              <p:nvPr/>
            </p:nvSpPr>
            <p:spPr bwMode="auto">
              <a:xfrm>
                <a:off x="4704" y="1422"/>
                <a:ext cx="62" cy="4"/>
              </a:xfrm>
              <a:custGeom>
                <a:avLst/>
                <a:gdLst/>
                <a:ahLst/>
                <a:cxnLst>
                  <a:cxn ang="0">
                    <a:pos x="62" y="2"/>
                  </a:cxn>
                  <a:cxn ang="0">
                    <a:pos x="30" y="0"/>
                  </a:cxn>
                  <a:cxn ang="0">
                    <a:pos x="0" y="4"/>
                  </a:cxn>
                  <a:cxn ang="0">
                    <a:pos x="34" y="4"/>
                  </a:cxn>
                  <a:cxn ang="0">
                    <a:pos x="62" y="2"/>
                  </a:cxn>
                </a:cxnLst>
                <a:rect l="0" t="0" r="r" b="b"/>
                <a:pathLst>
                  <a:path w="62" h="4">
                    <a:moveTo>
                      <a:pt x="62" y="2"/>
                    </a:moveTo>
                    <a:lnTo>
                      <a:pt x="30" y="0"/>
                    </a:lnTo>
                    <a:lnTo>
                      <a:pt x="0" y="4"/>
                    </a:lnTo>
                    <a:lnTo>
                      <a:pt x="34" y="4"/>
                    </a:lnTo>
                    <a:lnTo>
                      <a:pt x="62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47" name="Freeform 7911"/>
              <p:cNvSpPr>
                <a:spLocks/>
              </p:cNvSpPr>
              <p:nvPr/>
            </p:nvSpPr>
            <p:spPr bwMode="auto">
              <a:xfrm>
                <a:off x="4676" y="1426"/>
                <a:ext cx="62" cy="4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32" y="4"/>
                  </a:cxn>
                  <a:cxn ang="0">
                    <a:pos x="62" y="0"/>
                  </a:cxn>
                </a:cxnLst>
                <a:rect l="0" t="0" r="r" b="b"/>
                <a:pathLst>
                  <a:path w="62" h="4">
                    <a:moveTo>
                      <a:pt x="62" y="0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32" y="4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4200"/>
              </a:solidFill>
              <a:ln w="0">
                <a:solidFill>
                  <a:srgbClr val="0042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48" name="Freeform 7912"/>
              <p:cNvSpPr>
                <a:spLocks/>
              </p:cNvSpPr>
              <p:nvPr/>
            </p:nvSpPr>
            <p:spPr bwMode="auto">
              <a:xfrm>
                <a:off x="4676" y="1426"/>
                <a:ext cx="62" cy="4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28" y="0"/>
                  </a:cxn>
                  <a:cxn ang="0">
                    <a:pos x="0" y="4"/>
                  </a:cxn>
                  <a:cxn ang="0">
                    <a:pos x="32" y="4"/>
                  </a:cxn>
                  <a:cxn ang="0">
                    <a:pos x="62" y="0"/>
                  </a:cxn>
                </a:cxnLst>
                <a:rect l="0" t="0" r="r" b="b"/>
                <a:pathLst>
                  <a:path w="62" h="4">
                    <a:moveTo>
                      <a:pt x="62" y="0"/>
                    </a:moveTo>
                    <a:lnTo>
                      <a:pt x="28" y="0"/>
                    </a:lnTo>
                    <a:lnTo>
                      <a:pt x="0" y="4"/>
                    </a:lnTo>
                    <a:lnTo>
                      <a:pt x="32" y="4"/>
                    </a:lnTo>
                    <a:lnTo>
                      <a:pt x="6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49" name="Freeform 7913"/>
              <p:cNvSpPr>
                <a:spLocks/>
              </p:cNvSpPr>
              <p:nvPr/>
            </p:nvSpPr>
            <p:spPr bwMode="auto">
              <a:xfrm>
                <a:off x="4646" y="1430"/>
                <a:ext cx="62" cy="6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32" y="6"/>
                  </a:cxn>
                  <a:cxn ang="0">
                    <a:pos x="62" y="0"/>
                  </a:cxn>
                </a:cxnLst>
                <a:rect l="0" t="0" r="r" b="b"/>
                <a:pathLst>
                  <a:path w="62" h="6">
                    <a:moveTo>
                      <a:pt x="62" y="0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32" y="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4014"/>
              </a:solidFill>
              <a:ln w="0">
                <a:solidFill>
                  <a:srgbClr val="00401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50" name="Freeform 7914"/>
              <p:cNvSpPr>
                <a:spLocks/>
              </p:cNvSpPr>
              <p:nvPr/>
            </p:nvSpPr>
            <p:spPr bwMode="auto">
              <a:xfrm>
                <a:off x="4646" y="1430"/>
                <a:ext cx="62" cy="6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32" y="6"/>
                  </a:cxn>
                  <a:cxn ang="0">
                    <a:pos x="62" y="0"/>
                  </a:cxn>
                </a:cxnLst>
                <a:rect l="0" t="0" r="r" b="b"/>
                <a:pathLst>
                  <a:path w="62" h="6">
                    <a:moveTo>
                      <a:pt x="62" y="0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32" y="6"/>
                    </a:lnTo>
                    <a:lnTo>
                      <a:pt x="6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51" name="Freeform 7915"/>
              <p:cNvSpPr>
                <a:spLocks/>
              </p:cNvSpPr>
              <p:nvPr/>
            </p:nvSpPr>
            <p:spPr bwMode="auto">
              <a:xfrm>
                <a:off x="4616" y="1436"/>
                <a:ext cx="62" cy="10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0" y="0"/>
                  </a:cxn>
                  <a:cxn ang="0">
                    <a:pos x="0" y="10"/>
                  </a:cxn>
                  <a:cxn ang="0">
                    <a:pos x="32" y="10"/>
                  </a:cxn>
                  <a:cxn ang="0">
                    <a:pos x="62" y="0"/>
                  </a:cxn>
                </a:cxnLst>
                <a:rect l="0" t="0" r="r" b="b"/>
                <a:pathLst>
                  <a:path w="62" h="10">
                    <a:moveTo>
                      <a:pt x="62" y="0"/>
                    </a:moveTo>
                    <a:lnTo>
                      <a:pt x="30" y="0"/>
                    </a:lnTo>
                    <a:lnTo>
                      <a:pt x="0" y="10"/>
                    </a:lnTo>
                    <a:lnTo>
                      <a:pt x="32" y="1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3F2C"/>
              </a:solidFill>
              <a:ln w="0">
                <a:solidFill>
                  <a:srgbClr val="003F2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52" name="Freeform 7916"/>
              <p:cNvSpPr>
                <a:spLocks/>
              </p:cNvSpPr>
              <p:nvPr/>
            </p:nvSpPr>
            <p:spPr bwMode="auto">
              <a:xfrm>
                <a:off x="4616" y="1436"/>
                <a:ext cx="62" cy="10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0" y="0"/>
                  </a:cxn>
                  <a:cxn ang="0">
                    <a:pos x="0" y="10"/>
                  </a:cxn>
                  <a:cxn ang="0">
                    <a:pos x="32" y="10"/>
                  </a:cxn>
                  <a:cxn ang="0">
                    <a:pos x="62" y="0"/>
                  </a:cxn>
                </a:cxnLst>
                <a:rect l="0" t="0" r="r" b="b"/>
                <a:pathLst>
                  <a:path w="62" h="10">
                    <a:moveTo>
                      <a:pt x="62" y="0"/>
                    </a:moveTo>
                    <a:lnTo>
                      <a:pt x="30" y="0"/>
                    </a:lnTo>
                    <a:lnTo>
                      <a:pt x="0" y="10"/>
                    </a:lnTo>
                    <a:lnTo>
                      <a:pt x="32" y="10"/>
                    </a:lnTo>
                    <a:lnTo>
                      <a:pt x="6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53" name="Freeform 7917"/>
              <p:cNvSpPr>
                <a:spLocks/>
              </p:cNvSpPr>
              <p:nvPr/>
            </p:nvSpPr>
            <p:spPr bwMode="auto">
              <a:xfrm>
                <a:off x="4584" y="1446"/>
                <a:ext cx="64" cy="12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2" y="0"/>
                  </a:cxn>
                  <a:cxn ang="0">
                    <a:pos x="0" y="12"/>
                  </a:cxn>
                  <a:cxn ang="0">
                    <a:pos x="34" y="12"/>
                  </a:cxn>
                  <a:cxn ang="0">
                    <a:pos x="64" y="0"/>
                  </a:cxn>
                </a:cxnLst>
                <a:rect l="0" t="0" r="r" b="b"/>
                <a:pathLst>
                  <a:path w="64" h="12">
                    <a:moveTo>
                      <a:pt x="64" y="0"/>
                    </a:moveTo>
                    <a:lnTo>
                      <a:pt x="32" y="0"/>
                    </a:lnTo>
                    <a:lnTo>
                      <a:pt x="0" y="12"/>
                    </a:lnTo>
                    <a:lnTo>
                      <a:pt x="34" y="12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4045"/>
              </a:solidFill>
              <a:ln w="0">
                <a:solidFill>
                  <a:srgbClr val="00404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54" name="Freeform 7918"/>
              <p:cNvSpPr>
                <a:spLocks/>
              </p:cNvSpPr>
              <p:nvPr/>
            </p:nvSpPr>
            <p:spPr bwMode="auto">
              <a:xfrm>
                <a:off x="4584" y="1446"/>
                <a:ext cx="64" cy="12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2" y="0"/>
                  </a:cxn>
                  <a:cxn ang="0">
                    <a:pos x="0" y="12"/>
                  </a:cxn>
                  <a:cxn ang="0">
                    <a:pos x="34" y="12"/>
                  </a:cxn>
                  <a:cxn ang="0">
                    <a:pos x="64" y="0"/>
                  </a:cxn>
                </a:cxnLst>
                <a:rect l="0" t="0" r="r" b="b"/>
                <a:pathLst>
                  <a:path w="64" h="12">
                    <a:moveTo>
                      <a:pt x="64" y="0"/>
                    </a:moveTo>
                    <a:lnTo>
                      <a:pt x="32" y="0"/>
                    </a:lnTo>
                    <a:lnTo>
                      <a:pt x="0" y="12"/>
                    </a:lnTo>
                    <a:lnTo>
                      <a:pt x="34" y="12"/>
                    </a:lnTo>
                    <a:lnTo>
                      <a:pt x="6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55" name="Freeform 7919"/>
              <p:cNvSpPr>
                <a:spLocks/>
              </p:cNvSpPr>
              <p:nvPr/>
            </p:nvSpPr>
            <p:spPr bwMode="auto">
              <a:xfrm>
                <a:off x="4552" y="1458"/>
                <a:ext cx="66" cy="18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32" y="0"/>
                  </a:cxn>
                  <a:cxn ang="0">
                    <a:pos x="0" y="16"/>
                  </a:cxn>
                  <a:cxn ang="0">
                    <a:pos x="34" y="18"/>
                  </a:cxn>
                  <a:cxn ang="0">
                    <a:pos x="66" y="0"/>
                  </a:cxn>
                </a:cxnLst>
                <a:rect l="0" t="0" r="r" b="b"/>
                <a:pathLst>
                  <a:path w="66" h="18">
                    <a:moveTo>
                      <a:pt x="66" y="0"/>
                    </a:moveTo>
                    <a:lnTo>
                      <a:pt x="32" y="0"/>
                    </a:lnTo>
                    <a:lnTo>
                      <a:pt x="0" y="16"/>
                    </a:lnTo>
                    <a:lnTo>
                      <a:pt x="34" y="18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415E"/>
              </a:solidFill>
              <a:ln w="0">
                <a:solidFill>
                  <a:srgbClr val="00415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56" name="Freeform 7920"/>
              <p:cNvSpPr>
                <a:spLocks/>
              </p:cNvSpPr>
              <p:nvPr/>
            </p:nvSpPr>
            <p:spPr bwMode="auto">
              <a:xfrm>
                <a:off x="4552" y="1458"/>
                <a:ext cx="66" cy="18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32" y="0"/>
                  </a:cxn>
                  <a:cxn ang="0">
                    <a:pos x="0" y="16"/>
                  </a:cxn>
                  <a:cxn ang="0">
                    <a:pos x="34" y="18"/>
                  </a:cxn>
                  <a:cxn ang="0">
                    <a:pos x="66" y="0"/>
                  </a:cxn>
                </a:cxnLst>
                <a:rect l="0" t="0" r="r" b="b"/>
                <a:pathLst>
                  <a:path w="66" h="18">
                    <a:moveTo>
                      <a:pt x="66" y="0"/>
                    </a:moveTo>
                    <a:lnTo>
                      <a:pt x="32" y="0"/>
                    </a:lnTo>
                    <a:lnTo>
                      <a:pt x="0" y="16"/>
                    </a:lnTo>
                    <a:lnTo>
                      <a:pt x="34" y="18"/>
                    </a:lnTo>
                    <a:lnTo>
                      <a:pt x="6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57" name="Freeform 7921"/>
              <p:cNvSpPr>
                <a:spLocks/>
              </p:cNvSpPr>
              <p:nvPr/>
            </p:nvSpPr>
            <p:spPr bwMode="auto">
              <a:xfrm>
                <a:off x="4520" y="1474"/>
                <a:ext cx="66" cy="22"/>
              </a:xfrm>
              <a:custGeom>
                <a:avLst/>
                <a:gdLst/>
                <a:ahLst/>
                <a:cxnLst>
                  <a:cxn ang="0">
                    <a:pos x="66" y="2"/>
                  </a:cxn>
                  <a:cxn ang="0">
                    <a:pos x="32" y="0"/>
                  </a:cxn>
                  <a:cxn ang="0">
                    <a:pos x="0" y="20"/>
                  </a:cxn>
                  <a:cxn ang="0">
                    <a:pos x="32" y="22"/>
                  </a:cxn>
                  <a:cxn ang="0">
                    <a:pos x="66" y="2"/>
                  </a:cxn>
                </a:cxnLst>
                <a:rect l="0" t="0" r="r" b="b"/>
                <a:pathLst>
                  <a:path w="66" h="22">
                    <a:moveTo>
                      <a:pt x="66" y="2"/>
                    </a:moveTo>
                    <a:lnTo>
                      <a:pt x="32" y="0"/>
                    </a:lnTo>
                    <a:lnTo>
                      <a:pt x="0" y="20"/>
                    </a:lnTo>
                    <a:lnTo>
                      <a:pt x="32" y="22"/>
                    </a:lnTo>
                    <a:lnTo>
                      <a:pt x="66" y="2"/>
                    </a:lnTo>
                    <a:close/>
                  </a:path>
                </a:pathLst>
              </a:custGeom>
              <a:solidFill>
                <a:srgbClr val="004274"/>
              </a:solidFill>
              <a:ln w="0">
                <a:solidFill>
                  <a:srgbClr val="00427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58" name="Freeform 7922"/>
              <p:cNvSpPr>
                <a:spLocks/>
              </p:cNvSpPr>
              <p:nvPr/>
            </p:nvSpPr>
            <p:spPr bwMode="auto">
              <a:xfrm>
                <a:off x="4520" y="1474"/>
                <a:ext cx="66" cy="22"/>
              </a:xfrm>
              <a:custGeom>
                <a:avLst/>
                <a:gdLst/>
                <a:ahLst/>
                <a:cxnLst>
                  <a:cxn ang="0">
                    <a:pos x="66" y="2"/>
                  </a:cxn>
                  <a:cxn ang="0">
                    <a:pos x="32" y="0"/>
                  </a:cxn>
                  <a:cxn ang="0">
                    <a:pos x="0" y="20"/>
                  </a:cxn>
                  <a:cxn ang="0">
                    <a:pos x="32" y="22"/>
                  </a:cxn>
                  <a:cxn ang="0">
                    <a:pos x="66" y="2"/>
                  </a:cxn>
                </a:cxnLst>
                <a:rect l="0" t="0" r="r" b="b"/>
                <a:pathLst>
                  <a:path w="66" h="22">
                    <a:moveTo>
                      <a:pt x="66" y="2"/>
                    </a:moveTo>
                    <a:lnTo>
                      <a:pt x="32" y="0"/>
                    </a:lnTo>
                    <a:lnTo>
                      <a:pt x="0" y="20"/>
                    </a:lnTo>
                    <a:lnTo>
                      <a:pt x="32" y="22"/>
                    </a:lnTo>
                    <a:lnTo>
                      <a:pt x="66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59" name="Freeform 7923"/>
              <p:cNvSpPr>
                <a:spLocks/>
              </p:cNvSpPr>
              <p:nvPr/>
            </p:nvSpPr>
            <p:spPr bwMode="auto">
              <a:xfrm>
                <a:off x="4486" y="1494"/>
                <a:ext cx="66" cy="28"/>
              </a:xfrm>
              <a:custGeom>
                <a:avLst/>
                <a:gdLst/>
                <a:ahLst/>
                <a:cxnLst>
                  <a:cxn ang="0">
                    <a:pos x="66" y="2"/>
                  </a:cxn>
                  <a:cxn ang="0">
                    <a:pos x="34" y="0"/>
                  </a:cxn>
                  <a:cxn ang="0">
                    <a:pos x="0" y="24"/>
                  </a:cxn>
                  <a:cxn ang="0">
                    <a:pos x="34" y="28"/>
                  </a:cxn>
                  <a:cxn ang="0">
                    <a:pos x="66" y="2"/>
                  </a:cxn>
                </a:cxnLst>
                <a:rect l="0" t="0" r="r" b="b"/>
                <a:pathLst>
                  <a:path w="66" h="28">
                    <a:moveTo>
                      <a:pt x="66" y="2"/>
                    </a:moveTo>
                    <a:lnTo>
                      <a:pt x="34" y="0"/>
                    </a:lnTo>
                    <a:lnTo>
                      <a:pt x="0" y="24"/>
                    </a:lnTo>
                    <a:lnTo>
                      <a:pt x="34" y="28"/>
                    </a:lnTo>
                    <a:lnTo>
                      <a:pt x="66" y="2"/>
                    </a:lnTo>
                    <a:close/>
                  </a:path>
                </a:pathLst>
              </a:custGeom>
              <a:solidFill>
                <a:srgbClr val="004586"/>
              </a:solidFill>
              <a:ln w="0">
                <a:solidFill>
                  <a:srgbClr val="00458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60" name="Freeform 7924"/>
              <p:cNvSpPr>
                <a:spLocks/>
              </p:cNvSpPr>
              <p:nvPr/>
            </p:nvSpPr>
            <p:spPr bwMode="auto">
              <a:xfrm>
                <a:off x="4486" y="1494"/>
                <a:ext cx="66" cy="28"/>
              </a:xfrm>
              <a:custGeom>
                <a:avLst/>
                <a:gdLst/>
                <a:ahLst/>
                <a:cxnLst>
                  <a:cxn ang="0">
                    <a:pos x="66" y="2"/>
                  </a:cxn>
                  <a:cxn ang="0">
                    <a:pos x="34" y="0"/>
                  </a:cxn>
                  <a:cxn ang="0">
                    <a:pos x="0" y="24"/>
                  </a:cxn>
                  <a:cxn ang="0">
                    <a:pos x="34" y="28"/>
                  </a:cxn>
                  <a:cxn ang="0">
                    <a:pos x="66" y="2"/>
                  </a:cxn>
                </a:cxnLst>
                <a:rect l="0" t="0" r="r" b="b"/>
                <a:pathLst>
                  <a:path w="66" h="28">
                    <a:moveTo>
                      <a:pt x="66" y="2"/>
                    </a:moveTo>
                    <a:lnTo>
                      <a:pt x="34" y="0"/>
                    </a:lnTo>
                    <a:lnTo>
                      <a:pt x="0" y="24"/>
                    </a:lnTo>
                    <a:lnTo>
                      <a:pt x="34" y="28"/>
                    </a:lnTo>
                    <a:lnTo>
                      <a:pt x="66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61" name="Freeform 7925"/>
              <p:cNvSpPr>
                <a:spLocks/>
              </p:cNvSpPr>
              <p:nvPr/>
            </p:nvSpPr>
            <p:spPr bwMode="auto">
              <a:xfrm>
                <a:off x="4454" y="1518"/>
                <a:ext cx="66" cy="34"/>
              </a:xfrm>
              <a:custGeom>
                <a:avLst/>
                <a:gdLst/>
                <a:ahLst/>
                <a:cxnLst>
                  <a:cxn ang="0">
                    <a:pos x="66" y="4"/>
                  </a:cxn>
                  <a:cxn ang="0">
                    <a:pos x="32" y="0"/>
                  </a:cxn>
                  <a:cxn ang="0">
                    <a:pos x="0" y="28"/>
                  </a:cxn>
                  <a:cxn ang="0">
                    <a:pos x="32" y="34"/>
                  </a:cxn>
                  <a:cxn ang="0">
                    <a:pos x="66" y="4"/>
                  </a:cxn>
                </a:cxnLst>
                <a:rect l="0" t="0" r="r" b="b"/>
                <a:pathLst>
                  <a:path w="66" h="34">
                    <a:moveTo>
                      <a:pt x="66" y="4"/>
                    </a:moveTo>
                    <a:lnTo>
                      <a:pt x="32" y="0"/>
                    </a:lnTo>
                    <a:lnTo>
                      <a:pt x="0" y="28"/>
                    </a:lnTo>
                    <a:lnTo>
                      <a:pt x="32" y="34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004992"/>
              </a:solidFill>
              <a:ln w="0">
                <a:solidFill>
                  <a:srgbClr val="00499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62" name="Freeform 7926"/>
              <p:cNvSpPr>
                <a:spLocks/>
              </p:cNvSpPr>
              <p:nvPr/>
            </p:nvSpPr>
            <p:spPr bwMode="auto">
              <a:xfrm>
                <a:off x="4454" y="1518"/>
                <a:ext cx="66" cy="34"/>
              </a:xfrm>
              <a:custGeom>
                <a:avLst/>
                <a:gdLst/>
                <a:ahLst/>
                <a:cxnLst>
                  <a:cxn ang="0">
                    <a:pos x="66" y="4"/>
                  </a:cxn>
                  <a:cxn ang="0">
                    <a:pos x="32" y="0"/>
                  </a:cxn>
                  <a:cxn ang="0">
                    <a:pos x="0" y="28"/>
                  </a:cxn>
                  <a:cxn ang="0">
                    <a:pos x="32" y="34"/>
                  </a:cxn>
                  <a:cxn ang="0">
                    <a:pos x="66" y="4"/>
                  </a:cxn>
                </a:cxnLst>
                <a:rect l="0" t="0" r="r" b="b"/>
                <a:pathLst>
                  <a:path w="66" h="34">
                    <a:moveTo>
                      <a:pt x="66" y="4"/>
                    </a:moveTo>
                    <a:lnTo>
                      <a:pt x="32" y="0"/>
                    </a:lnTo>
                    <a:lnTo>
                      <a:pt x="0" y="28"/>
                    </a:lnTo>
                    <a:lnTo>
                      <a:pt x="32" y="34"/>
                    </a:lnTo>
                    <a:lnTo>
                      <a:pt x="6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63" name="Freeform 7927"/>
              <p:cNvSpPr>
                <a:spLocks/>
              </p:cNvSpPr>
              <p:nvPr/>
            </p:nvSpPr>
            <p:spPr bwMode="auto">
              <a:xfrm>
                <a:off x="4420" y="1546"/>
                <a:ext cx="66" cy="38"/>
              </a:xfrm>
              <a:custGeom>
                <a:avLst/>
                <a:gdLst/>
                <a:ahLst/>
                <a:cxnLst>
                  <a:cxn ang="0">
                    <a:pos x="66" y="6"/>
                  </a:cxn>
                  <a:cxn ang="0">
                    <a:pos x="34" y="0"/>
                  </a:cxn>
                  <a:cxn ang="0">
                    <a:pos x="0" y="30"/>
                  </a:cxn>
                  <a:cxn ang="0">
                    <a:pos x="32" y="38"/>
                  </a:cxn>
                  <a:cxn ang="0">
                    <a:pos x="66" y="6"/>
                  </a:cxn>
                </a:cxnLst>
                <a:rect l="0" t="0" r="r" b="b"/>
                <a:pathLst>
                  <a:path w="66" h="38">
                    <a:moveTo>
                      <a:pt x="66" y="6"/>
                    </a:moveTo>
                    <a:lnTo>
                      <a:pt x="34" y="0"/>
                    </a:lnTo>
                    <a:lnTo>
                      <a:pt x="0" y="30"/>
                    </a:lnTo>
                    <a:lnTo>
                      <a:pt x="32" y="38"/>
                    </a:lnTo>
                    <a:lnTo>
                      <a:pt x="66" y="6"/>
                    </a:lnTo>
                    <a:close/>
                  </a:path>
                </a:pathLst>
              </a:custGeom>
              <a:solidFill>
                <a:srgbClr val="005099"/>
              </a:solidFill>
              <a:ln w="0">
                <a:solidFill>
                  <a:srgbClr val="0050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64" name="Freeform 7928"/>
              <p:cNvSpPr>
                <a:spLocks/>
              </p:cNvSpPr>
              <p:nvPr/>
            </p:nvSpPr>
            <p:spPr bwMode="auto">
              <a:xfrm>
                <a:off x="4420" y="1546"/>
                <a:ext cx="66" cy="38"/>
              </a:xfrm>
              <a:custGeom>
                <a:avLst/>
                <a:gdLst/>
                <a:ahLst/>
                <a:cxnLst>
                  <a:cxn ang="0">
                    <a:pos x="66" y="6"/>
                  </a:cxn>
                  <a:cxn ang="0">
                    <a:pos x="34" y="0"/>
                  </a:cxn>
                  <a:cxn ang="0">
                    <a:pos x="0" y="30"/>
                  </a:cxn>
                  <a:cxn ang="0">
                    <a:pos x="32" y="38"/>
                  </a:cxn>
                  <a:cxn ang="0">
                    <a:pos x="66" y="6"/>
                  </a:cxn>
                </a:cxnLst>
                <a:rect l="0" t="0" r="r" b="b"/>
                <a:pathLst>
                  <a:path w="66" h="38">
                    <a:moveTo>
                      <a:pt x="66" y="6"/>
                    </a:moveTo>
                    <a:lnTo>
                      <a:pt x="34" y="0"/>
                    </a:lnTo>
                    <a:lnTo>
                      <a:pt x="0" y="30"/>
                    </a:lnTo>
                    <a:lnTo>
                      <a:pt x="32" y="38"/>
                    </a:lnTo>
                    <a:lnTo>
                      <a:pt x="6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65" name="Freeform 7929"/>
              <p:cNvSpPr>
                <a:spLocks/>
              </p:cNvSpPr>
              <p:nvPr/>
            </p:nvSpPr>
            <p:spPr bwMode="auto">
              <a:xfrm>
                <a:off x="4384" y="1576"/>
                <a:ext cx="68" cy="40"/>
              </a:xfrm>
              <a:custGeom>
                <a:avLst/>
                <a:gdLst/>
                <a:ahLst/>
                <a:cxnLst>
                  <a:cxn ang="0">
                    <a:pos x="68" y="8"/>
                  </a:cxn>
                  <a:cxn ang="0">
                    <a:pos x="36" y="0"/>
                  </a:cxn>
                  <a:cxn ang="0">
                    <a:pos x="0" y="30"/>
                  </a:cxn>
                  <a:cxn ang="0">
                    <a:pos x="34" y="40"/>
                  </a:cxn>
                  <a:cxn ang="0">
                    <a:pos x="68" y="8"/>
                  </a:cxn>
                </a:cxnLst>
                <a:rect l="0" t="0" r="r" b="b"/>
                <a:pathLst>
                  <a:path w="68" h="40">
                    <a:moveTo>
                      <a:pt x="68" y="8"/>
                    </a:moveTo>
                    <a:lnTo>
                      <a:pt x="36" y="0"/>
                    </a:lnTo>
                    <a:lnTo>
                      <a:pt x="0" y="30"/>
                    </a:lnTo>
                    <a:lnTo>
                      <a:pt x="34" y="40"/>
                    </a:lnTo>
                    <a:lnTo>
                      <a:pt x="68" y="8"/>
                    </a:lnTo>
                    <a:close/>
                  </a:path>
                </a:pathLst>
              </a:custGeom>
              <a:solidFill>
                <a:srgbClr val="005998"/>
              </a:solidFill>
              <a:ln w="0">
                <a:solidFill>
                  <a:srgbClr val="00599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66" name="Freeform 7930"/>
              <p:cNvSpPr>
                <a:spLocks/>
              </p:cNvSpPr>
              <p:nvPr/>
            </p:nvSpPr>
            <p:spPr bwMode="auto">
              <a:xfrm>
                <a:off x="4384" y="1576"/>
                <a:ext cx="68" cy="40"/>
              </a:xfrm>
              <a:custGeom>
                <a:avLst/>
                <a:gdLst/>
                <a:ahLst/>
                <a:cxnLst>
                  <a:cxn ang="0">
                    <a:pos x="68" y="8"/>
                  </a:cxn>
                  <a:cxn ang="0">
                    <a:pos x="36" y="0"/>
                  </a:cxn>
                  <a:cxn ang="0">
                    <a:pos x="0" y="30"/>
                  </a:cxn>
                  <a:cxn ang="0">
                    <a:pos x="34" y="40"/>
                  </a:cxn>
                  <a:cxn ang="0">
                    <a:pos x="68" y="8"/>
                  </a:cxn>
                </a:cxnLst>
                <a:rect l="0" t="0" r="r" b="b"/>
                <a:pathLst>
                  <a:path w="68" h="40">
                    <a:moveTo>
                      <a:pt x="68" y="8"/>
                    </a:moveTo>
                    <a:lnTo>
                      <a:pt x="36" y="0"/>
                    </a:lnTo>
                    <a:lnTo>
                      <a:pt x="0" y="30"/>
                    </a:lnTo>
                    <a:lnTo>
                      <a:pt x="34" y="40"/>
                    </a:lnTo>
                    <a:lnTo>
                      <a:pt x="68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67" name="Freeform 7931"/>
              <p:cNvSpPr>
                <a:spLocks/>
              </p:cNvSpPr>
              <p:nvPr/>
            </p:nvSpPr>
            <p:spPr bwMode="auto">
              <a:xfrm>
                <a:off x="4348" y="1606"/>
                <a:ext cx="70" cy="42"/>
              </a:xfrm>
              <a:custGeom>
                <a:avLst/>
                <a:gdLst/>
                <a:ahLst/>
                <a:cxnLst>
                  <a:cxn ang="0">
                    <a:pos x="70" y="10"/>
                  </a:cxn>
                  <a:cxn ang="0">
                    <a:pos x="36" y="0"/>
                  </a:cxn>
                  <a:cxn ang="0">
                    <a:pos x="0" y="26"/>
                  </a:cxn>
                  <a:cxn ang="0">
                    <a:pos x="34" y="42"/>
                  </a:cxn>
                  <a:cxn ang="0">
                    <a:pos x="70" y="10"/>
                  </a:cxn>
                </a:cxnLst>
                <a:rect l="0" t="0" r="r" b="b"/>
                <a:pathLst>
                  <a:path w="70" h="42">
                    <a:moveTo>
                      <a:pt x="70" y="10"/>
                    </a:moveTo>
                    <a:lnTo>
                      <a:pt x="36" y="0"/>
                    </a:lnTo>
                    <a:lnTo>
                      <a:pt x="0" y="26"/>
                    </a:lnTo>
                    <a:lnTo>
                      <a:pt x="34" y="42"/>
                    </a:lnTo>
                    <a:lnTo>
                      <a:pt x="70" y="10"/>
                    </a:lnTo>
                    <a:close/>
                  </a:path>
                </a:pathLst>
              </a:custGeom>
              <a:solidFill>
                <a:srgbClr val="00678E"/>
              </a:solidFill>
              <a:ln w="0">
                <a:solidFill>
                  <a:srgbClr val="00678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68" name="Freeform 7932"/>
              <p:cNvSpPr>
                <a:spLocks/>
              </p:cNvSpPr>
              <p:nvPr/>
            </p:nvSpPr>
            <p:spPr bwMode="auto">
              <a:xfrm>
                <a:off x="4348" y="1606"/>
                <a:ext cx="70" cy="42"/>
              </a:xfrm>
              <a:custGeom>
                <a:avLst/>
                <a:gdLst/>
                <a:ahLst/>
                <a:cxnLst>
                  <a:cxn ang="0">
                    <a:pos x="70" y="10"/>
                  </a:cxn>
                  <a:cxn ang="0">
                    <a:pos x="36" y="0"/>
                  </a:cxn>
                  <a:cxn ang="0">
                    <a:pos x="0" y="26"/>
                  </a:cxn>
                  <a:cxn ang="0">
                    <a:pos x="34" y="42"/>
                  </a:cxn>
                  <a:cxn ang="0">
                    <a:pos x="70" y="10"/>
                  </a:cxn>
                </a:cxnLst>
                <a:rect l="0" t="0" r="r" b="b"/>
                <a:pathLst>
                  <a:path w="70" h="42">
                    <a:moveTo>
                      <a:pt x="70" y="10"/>
                    </a:moveTo>
                    <a:lnTo>
                      <a:pt x="36" y="0"/>
                    </a:lnTo>
                    <a:lnTo>
                      <a:pt x="0" y="26"/>
                    </a:lnTo>
                    <a:lnTo>
                      <a:pt x="34" y="42"/>
                    </a:lnTo>
                    <a:lnTo>
                      <a:pt x="70" y="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69" name="Freeform 7933"/>
              <p:cNvSpPr>
                <a:spLocks/>
              </p:cNvSpPr>
              <p:nvPr/>
            </p:nvSpPr>
            <p:spPr bwMode="auto">
              <a:xfrm>
                <a:off x="4312" y="1632"/>
                <a:ext cx="70" cy="38"/>
              </a:xfrm>
              <a:custGeom>
                <a:avLst/>
                <a:gdLst/>
                <a:ahLst/>
                <a:cxnLst>
                  <a:cxn ang="0">
                    <a:pos x="70" y="16"/>
                  </a:cxn>
                  <a:cxn ang="0">
                    <a:pos x="36" y="0"/>
                  </a:cxn>
                  <a:cxn ang="0">
                    <a:pos x="0" y="20"/>
                  </a:cxn>
                  <a:cxn ang="0">
                    <a:pos x="34" y="38"/>
                  </a:cxn>
                  <a:cxn ang="0">
                    <a:pos x="70" y="16"/>
                  </a:cxn>
                </a:cxnLst>
                <a:rect l="0" t="0" r="r" b="b"/>
                <a:pathLst>
                  <a:path w="70" h="38">
                    <a:moveTo>
                      <a:pt x="70" y="16"/>
                    </a:moveTo>
                    <a:lnTo>
                      <a:pt x="36" y="0"/>
                    </a:lnTo>
                    <a:lnTo>
                      <a:pt x="0" y="20"/>
                    </a:lnTo>
                    <a:lnTo>
                      <a:pt x="34" y="38"/>
                    </a:lnTo>
                    <a:lnTo>
                      <a:pt x="70" y="16"/>
                    </a:lnTo>
                    <a:close/>
                  </a:path>
                </a:pathLst>
              </a:custGeom>
              <a:solidFill>
                <a:srgbClr val="007D72"/>
              </a:solidFill>
              <a:ln w="0">
                <a:solidFill>
                  <a:srgbClr val="007D7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70" name="Freeform 7934"/>
              <p:cNvSpPr>
                <a:spLocks/>
              </p:cNvSpPr>
              <p:nvPr/>
            </p:nvSpPr>
            <p:spPr bwMode="auto">
              <a:xfrm>
                <a:off x="4312" y="1632"/>
                <a:ext cx="70" cy="38"/>
              </a:xfrm>
              <a:custGeom>
                <a:avLst/>
                <a:gdLst/>
                <a:ahLst/>
                <a:cxnLst>
                  <a:cxn ang="0">
                    <a:pos x="70" y="16"/>
                  </a:cxn>
                  <a:cxn ang="0">
                    <a:pos x="36" y="0"/>
                  </a:cxn>
                  <a:cxn ang="0">
                    <a:pos x="0" y="20"/>
                  </a:cxn>
                  <a:cxn ang="0">
                    <a:pos x="34" y="38"/>
                  </a:cxn>
                  <a:cxn ang="0">
                    <a:pos x="70" y="16"/>
                  </a:cxn>
                </a:cxnLst>
                <a:rect l="0" t="0" r="r" b="b"/>
                <a:pathLst>
                  <a:path w="70" h="38">
                    <a:moveTo>
                      <a:pt x="70" y="16"/>
                    </a:moveTo>
                    <a:lnTo>
                      <a:pt x="36" y="0"/>
                    </a:lnTo>
                    <a:lnTo>
                      <a:pt x="0" y="20"/>
                    </a:lnTo>
                    <a:lnTo>
                      <a:pt x="34" y="38"/>
                    </a:lnTo>
                    <a:lnTo>
                      <a:pt x="70" y="1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71" name="Freeform 7935"/>
              <p:cNvSpPr>
                <a:spLocks/>
              </p:cNvSpPr>
              <p:nvPr/>
            </p:nvSpPr>
            <p:spPr bwMode="auto">
              <a:xfrm>
                <a:off x="4276" y="1652"/>
                <a:ext cx="70" cy="28"/>
              </a:xfrm>
              <a:custGeom>
                <a:avLst/>
                <a:gdLst/>
                <a:ahLst/>
                <a:cxnLst>
                  <a:cxn ang="0">
                    <a:pos x="70" y="18"/>
                  </a:cxn>
                  <a:cxn ang="0">
                    <a:pos x="36" y="0"/>
                  </a:cxn>
                  <a:cxn ang="0">
                    <a:pos x="0" y="8"/>
                  </a:cxn>
                  <a:cxn ang="0">
                    <a:pos x="32" y="28"/>
                  </a:cxn>
                  <a:cxn ang="0">
                    <a:pos x="70" y="18"/>
                  </a:cxn>
                </a:cxnLst>
                <a:rect l="0" t="0" r="r" b="b"/>
                <a:pathLst>
                  <a:path w="70" h="28">
                    <a:moveTo>
                      <a:pt x="70" y="18"/>
                    </a:moveTo>
                    <a:lnTo>
                      <a:pt x="36" y="0"/>
                    </a:lnTo>
                    <a:lnTo>
                      <a:pt x="0" y="8"/>
                    </a:lnTo>
                    <a:lnTo>
                      <a:pt x="32" y="28"/>
                    </a:lnTo>
                    <a:lnTo>
                      <a:pt x="70" y="18"/>
                    </a:lnTo>
                    <a:close/>
                  </a:path>
                </a:pathLst>
              </a:custGeom>
              <a:solidFill>
                <a:srgbClr val="009935"/>
              </a:solidFill>
              <a:ln w="0">
                <a:solidFill>
                  <a:srgbClr val="00993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72" name="Freeform 7936"/>
              <p:cNvSpPr>
                <a:spLocks/>
              </p:cNvSpPr>
              <p:nvPr/>
            </p:nvSpPr>
            <p:spPr bwMode="auto">
              <a:xfrm>
                <a:off x="4276" y="1652"/>
                <a:ext cx="70" cy="28"/>
              </a:xfrm>
              <a:custGeom>
                <a:avLst/>
                <a:gdLst/>
                <a:ahLst/>
                <a:cxnLst>
                  <a:cxn ang="0">
                    <a:pos x="70" y="18"/>
                  </a:cxn>
                  <a:cxn ang="0">
                    <a:pos x="36" y="0"/>
                  </a:cxn>
                  <a:cxn ang="0">
                    <a:pos x="0" y="8"/>
                  </a:cxn>
                  <a:cxn ang="0">
                    <a:pos x="32" y="28"/>
                  </a:cxn>
                  <a:cxn ang="0">
                    <a:pos x="70" y="18"/>
                  </a:cxn>
                </a:cxnLst>
                <a:rect l="0" t="0" r="r" b="b"/>
                <a:pathLst>
                  <a:path w="70" h="28">
                    <a:moveTo>
                      <a:pt x="70" y="18"/>
                    </a:moveTo>
                    <a:lnTo>
                      <a:pt x="36" y="0"/>
                    </a:lnTo>
                    <a:lnTo>
                      <a:pt x="0" y="8"/>
                    </a:lnTo>
                    <a:lnTo>
                      <a:pt x="32" y="28"/>
                    </a:lnTo>
                    <a:lnTo>
                      <a:pt x="70" y="1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73" name="Freeform 7937"/>
              <p:cNvSpPr>
                <a:spLocks/>
              </p:cNvSpPr>
              <p:nvPr/>
            </p:nvSpPr>
            <p:spPr bwMode="auto">
              <a:xfrm>
                <a:off x="4236" y="1652"/>
                <a:ext cx="72" cy="28"/>
              </a:xfrm>
              <a:custGeom>
                <a:avLst/>
                <a:gdLst/>
                <a:ahLst/>
                <a:cxnLst>
                  <a:cxn ang="0">
                    <a:pos x="72" y="28"/>
                  </a:cxn>
                  <a:cxn ang="0">
                    <a:pos x="40" y="8"/>
                  </a:cxn>
                  <a:cxn ang="0">
                    <a:pos x="0" y="0"/>
                  </a:cxn>
                  <a:cxn ang="0">
                    <a:pos x="34" y="20"/>
                  </a:cxn>
                  <a:cxn ang="0">
                    <a:pos x="72" y="28"/>
                  </a:cxn>
                </a:cxnLst>
                <a:rect l="0" t="0" r="r" b="b"/>
                <a:pathLst>
                  <a:path w="72" h="28">
                    <a:moveTo>
                      <a:pt x="72" y="28"/>
                    </a:moveTo>
                    <a:lnTo>
                      <a:pt x="40" y="8"/>
                    </a:lnTo>
                    <a:lnTo>
                      <a:pt x="0" y="0"/>
                    </a:lnTo>
                    <a:lnTo>
                      <a:pt x="34" y="20"/>
                    </a:lnTo>
                    <a:lnTo>
                      <a:pt x="72" y="28"/>
                    </a:lnTo>
                    <a:close/>
                  </a:path>
                </a:pathLst>
              </a:custGeom>
              <a:solidFill>
                <a:srgbClr val="00A600"/>
              </a:solidFill>
              <a:ln w="0">
                <a:solidFill>
                  <a:srgbClr val="00A6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74" name="Freeform 7938"/>
              <p:cNvSpPr>
                <a:spLocks/>
              </p:cNvSpPr>
              <p:nvPr/>
            </p:nvSpPr>
            <p:spPr bwMode="auto">
              <a:xfrm>
                <a:off x="4236" y="1652"/>
                <a:ext cx="72" cy="28"/>
              </a:xfrm>
              <a:custGeom>
                <a:avLst/>
                <a:gdLst/>
                <a:ahLst/>
                <a:cxnLst>
                  <a:cxn ang="0">
                    <a:pos x="72" y="28"/>
                  </a:cxn>
                  <a:cxn ang="0">
                    <a:pos x="40" y="8"/>
                  </a:cxn>
                  <a:cxn ang="0">
                    <a:pos x="0" y="0"/>
                  </a:cxn>
                  <a:cxn ang="0">
                    <a:pos x="34" y="20"/>
                  </a:cxn>
                  <a:cxn ang="0">
                    <a:pos x="72" y="28"/>
                  </a:cxn>
                </a:cxnLst>
                <a:rect l="0" t="0" r="r" b="b"/>
                <a:pathLst>
                  <a:path w="72" h="28">
                    <a:moveTo>
                      <a:pt x="72" y="28"/>
                    </a:moveTo>
                    <a:lnTo>
                      <a:pt x="40" y="8"/>
                    </a:lnTo>
                    <a:lnTo>
                      <a:pt x="0" y="0"/>
                    </a:lnTo>
                    <a:lnTo>
                      <a:pt x="34" y="20"/>
                    </a:lnTo>
                    <a:lnTo>
                      <a:pt x="72" y="2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75" name="Freeform 7939"/>
              <p:cNvSpPr>
                <a:spLocks/>
              </p:cNvSpPr>
              <p:nvPr/>
            </p:nvSpPr>
            <p:spPr bwMode="auto">
              <a:xfrm>
                <a:off x="4196" y="1634"/>
                <a:ext cx="74" cy="38"/>
              </a:xfrm>
              <a:custGeom>
                <a:avLst/>
                <a:gdLst/>
                <a:ahLst/>
                <a:cxnLst>
                  <a:cxn ang="0">
                    <a:pos x="74" y="38"/>
                  </a:cxn>
                  <a:cxn ang="0">
                    <a:pos x="40" y="18"/>
                  </a:cxn>
                  <a:cxn ang="0">
                    <a:pos x="0" y="0"/>
                  </a:cxn>
                  <a:cxn ang="0">
                    <a:pos x="34" y="14"/>
                  </a:cxn>
                  <a:cxn ang="0">
                    <a:pos x="74" y="38"/>
                  </a:cxn>
                </a:cxnLst>
                <a:rect l="0" t="0" r="r" b="b"/>
                <a:pathLst>
                  <a:path w="74" h="38">
                    <a:moveTo>
                      <a:pt x="74" y="38"/>
                    </a:moveTo>
                    <a:lnTo>
                      <a:pt x="40" y="18"/>
                    </a:lnTo>
                    <a:lnTo>
                      <a:pt x="0" y="0"/>
                    </a:lnTo>
                    <a:lnTo>
                      <a:pt x="34" y="14"/>
                    </a:lnTo>
                    <a:lnTo>
                      <a:pt x="74" y="38"/>
                    </a:lnTo>
                    <a:close/>
                  </a:path>
                </a:pathLst>
              </a:custGeom>
              <a:solidFill>
                <a:srgbClr val="AC0081"/>
              </a:solidFill>
              <a:ln w="0">
                <a:solidFill>
                  <a:srgbClr val="AC008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76" name="Freeform 7940"/>
              <p:cNvSpPr>
                <a:spLocks/>
              </p:cNvSpPr>
              <p:nvPr/>
            </p:nvSpPr>
            <p:spPr bwMode="auto">
              <a:xfrm>
                <a:off x="4196" y="1634"/>
                <a:ext cx="74" cy="38"/>
              </a:xfrm>
              <a:custGeom>
                <a:avLst/>
                <a:gdLst/>
                <a:ahLst/>
                <a:cxnLst>
                  <a:cxn ang="0">
                    <a:pos x="74" y="38"/>
                  </a:cxn>
                  <a:cxn ang="0">
                    <a:pos x="40" y="18"/>
                  </a:cxn>
                  <a:cxn ang="0">
                    <a:pos x="0" y="0"/>
                  </a:cxn>
                  <a:cxn ang="0">
                    <a:pos x="34" y="14"/>
                  </a:cxn>
                  <a:cxn ang="0">
                    <a:pos x="74" y="38"/>
                  </a:cxn>
                </a:cxnLst>
                <a:rect l="0" t="0" r="r" b="b"/>
                <a:pathLst>
                  <a:path w="74" h="38">
                    <a:moveTo>
                      <a:pt x="74" y="38"/>
                    </a:moveTo>
                    <a:lnTo>
                      <a:pt x="40" y="18"/>
                    </a:lnTo>
                    <a:lnTo>
                      <a:pt x="0" y="0"/>
                    </a:lnTo>
                    <a:lnTo>
                      <a:pt x="34" y="14"/>
                    </a:lnTo>
                    <a:lnTo>
                      <a:pt x="74" y="3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77" name="Freeform 7941"/>
              <p:cNvSpPr>
                <a:spLocks/>
              </p:cNvSpPr>
              <p:nvPr/>
            </p:nvSpPr>
            <p:spPr bwMode="auto">
              <a:xfrm>
                <a:off x="4156" y="1618"/>
                <a:ext cx="74" cy="30"/>
              </a:xfrm>
              <a:custGeom>
                <a:avLst/>
                <a:gdLst/>
                <a:ahLst/>
                <a:cxnLst>
                  <a:cxn ang="0">
                    <a:pos x="74" y="30"/>
                  </a:cxn>
                  <a:cxn ang="0">
                    <a:pos x="40" y="16"/>
                  </a:cxn>
                  <a:cxn ang="0">
                    <a:pos x="0" y="0"/>
                  </a:cxn>
                  <a:cxn ang="0">
                    <a:pos x="32" y="12"/>
                  </a:cxn>
                  <a:cxn ang="0">
                    <a:pos x="74" y="30"/>
                  </a:cxn>
                </a:cxnLst>
                <a:rect l="0" t="0" r="r" b="b"/>
                <a:pathLst>
                  <a:path w="74" h="30">
                    <a:moveTo>
                      <a:pt x="74" y="30"/>
                    </a:moveTo>
                    <a:lnTo>
                      <a:pt x="40" y="16"/>
                    </a:lnTo>
                    <a:lnTo>
                      <a:pt x="0" y="0"/>
                    </a:lnTo>
                    <a:lnTo>
                      <a:pt x="32" y="12"/>
                    </a:lnTo>
                    <a:lnTo>
                      <a:pt x="74" y="30"/>
                    </a:lnTo>
                    <a:close/>
                  </a:path>
                </a:pathLst>
              </a:custGeom>
              <a:solidFill>
                <a:srgbClr val="B70073"/>
              </a:solidFill>
              <a:ln w="0">
                <a:solidFill>
                  <a:srgbClr val="B7007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78" name="Freeform 7942"/>
              <p:cNvSpPr>
                <a:spLocks/>
              </p:cNvSpPr>
              <p:nvPr/>
            </p:nvSpPr>
            <p:spPr bwMode="auto">
              <a:xfrm>
                <a:off x="4156" y="1618"/>
                <a:ext cx="74" cy="30"/>
              </a:xfrm>
              <a:custGeom>
                <a:avLst/>
                <a:gdLst/>
                <a:ahLst/>
                <a:cxnLst>
                  <a:cxn ang="0">
                    <a:pos x="74" y="30"/>
                  </a:cxn>
                  <a:cxn ang="0">
                    <a:pos x="40" y="16"/>
                  </a:cxn>
                  <a:cxn ang="0">
                    <a:pos x="0" y="0"/>
                  </a:cxn>
                  <a:cxn ang="0">
                    <a:pos x="32" y="12"/>
                  </a:cxn>
                  <a:cxn ang="0">
                    <a:pos x="74" y="30"/>
                  </a:cxn>
                </a:cxnLst>
                <a:rect l="0" t="0" r="r" b="b"/>
                <a:pathLst>
                  <a:path w="74" h="30">
                    <a:moveTo>
                      <a:pt x="74" y="30"/>
                    </a:moveTo>
                    <a:lnTo>
                      <a:pt x="40" y="16"/>
                    </a:lnTo>
                    <a:lnTo>
                      <a:pt x="0" y="0"/>
                    </a:lnTo>
                    <a:lnTo>
                      <a:pt x="32" y="12"/>
                    </a:lnTo>
                    <a:lnTo>
                      <a:pt x="74" y="3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79" name="Freeform 7943"/>
              <p:cNvSpPr>
                <a:spLocks/>
              </p:cNvSpPr>
              <p:nvPr/>
            </p:nvSpPr>
            <p:spPr bwMode="auto">
              <a:xfrm>
                <a:off x="4114" y="1618"/>
                <a:ext cx="74" cy="12"/>
              </a:xfrm>
              <a:custGeom>
                <a:avLst/>
                <a:gdLst/>
                <a:ahLst/>
                <a:cxnLst>
                  <a:cxn ang="0">
                    <a:pos x="74" y="12"/>
                  </a:cxn>
                  <a:cxn ang="0">
                    <a:pos x="42" y="0"/>
                  </a:cxn>
                  <a:cxn ang="0">
                    <a:pos x="0" y="2"/>
                  </a:cxn>
                  <a:cxn ang="0">
                    <a:pos x="32" y="12"/>
                  </a:cxn>
                  <a:cxn ang="0">
                    <a:pos x="74" y="12"/>
                  </a:cxn>
                </a:cxnLst>
                <a:rect l="0" t="0" r="r" b="b"/>
                <a:pathLst>
                  <a:path w="74" h="12">
                    <a:moveTo>
                      <a:pt x="74" y="12"/>
                    </a:moveTo>
                    <a:lnTo>
                      <a:pt x="42" y="0"/>
                    </a:lnTo>
                    <a:lnTo>
                      <a:pt x="0" y="2"/>
                    </a:lnTo>
                    <a:lnTo>
                      <a:pt x="32" y="12"/>
                    </a:lnTo>
                    <a:lnTo>
                      <a:pt x="74" y="12"/>
                    </a:lnTo>
                    <a:close/>
                  </a:path>
                </a:pathLst>
              </a:custGeom>
              <a:solidFill>
                <a:srgbClr val="007700"/>
              </a:solidFill>
              <a:ln w="0">
                <a:solidFill>
                  <a:srgbClr val="0077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80" name="Freeform 7944"/>
              <p:cNvSpPr>
                <a:spLocks/>
              </p:cNvSpPr>
              <p:nvPr/>
            </p:nvSpPr>
            <p:spPr bwMode="auto">
              <a:xfrm>
                <a:off x="4114" y="1618"/>
                <a:ext cx="74" cy="12"/>
              </a:xfrm>
              <a:custGeom>
                <a:avLst/>
                <a:gdLst/>
                <a:ahLst/>
                <a:cxnLst>
                  <a:cxn ang="0">
                    <a:pos x="74" y="12"/>
                  </a:cxn>
                  <a:cxn ang="0">
                    <a:pos x="42" y="0"/>
                  </a:cxn>
                  <a:cxn ang="0">
                    <a:pos x="0" y="2"/>
                  </a:cxn>
                  <a:cxn ang="0">
                    <a:pos x="32" y="12"/>
                  </a:cxn>
                  <a:cxn ang="0">
                    <a:pos x="74" y="12"/>
                  </a:cxn>
                </a:cxnLst>
                <a:rect l="0" t="0" r="r" b="b"/>
                <a:pathLst>
                  <a:path w="74" h="12">
                    <a:moveTo>
                      <a:pt x="74" y="12"/>
                    </a:moveTo>
                    <a:lnTo>
                      <a:pt x="42" y="0"/>
                    </a:lnTo>
                    <a:lnTo>
                      <a:pt x="0" y="2"/>
                    </a:lnTo>
                    <a:lnTo>
                      <a:pt x="32" y="12"/>
                    </a:lnTo>
                    <a:lnTo>
                      <a:pt x="74" y="1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81" name="Freeform 7945"/>
              <p:cNvSpPr>
                <a:spLocks/>
              </p:cNvSpPr>
              <p:nvPr/>
            </p:nvSpPr>
            <p:spPr bwMode="auto">
              <a:xfrm>
                <a:off x="5134" y="1388"/>
                <a:ext cx="54" cy="10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2" y="10"/>
                  </a:cxn>
                  <a:cxn ang="0">
                    <a:pos x="54" y="4"/>
                  </a:cxn>
                </a:cxnLst>
                <a:rect l="0" t="0" r="r" b="b"/>
                <a:pathLst>
                  <a:path w="54" h="10">
                    <a:moveTo>
                      <a:pt x="54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2" y="10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82" name="Freeform 7946"/>
              <p:cNvSpPr>
                <a:spLocks/>
              </p:cNvSpPr>
              <p:nvPr/>
            </p:nvSpPr>
            <p:spPr bwMode="auto">
              <a:xfrm>
                <a:off x="5134" y="1388"/>
                <a:ext cx="54" cy="10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2" y="10"/>
                  </a:cxn>
                  <a:cxn ang="0">
                    <a:pos x="54" y="4"/>
                  </a:cxn>
                </a:cxnLst>
                <a:rect l="0" t="0" r="r" b="b"/>
                <a:pathLst>
                  <a:path w="54" h="10">
                    <a:moveTo>
                      <a:pt x="54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2" y="10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83" name="Freeform 7947"/>
              <p:cNvSpPr>
                <a:spLocks/>
              </p:cNvSpPr>
              <p:nvPr/>
            </p:nvSpPr>
            <p:spPr bwMode="auto">
              <a:xfrm>
                <a:off x="5112" y="1392"/>
                <a:ext cx="54" cy="12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32" y="12"/>
                  </a:cxn>
                  <a:cxn ang="0">
                    <a:pos x="54" y="6"/>
                  </a:cxn>
                </a:cxnLst>
                <a:rect l="0" t="0" r="r" b="b"/>
                <a:pathLst>
                  <a:path w="54" h="12">
                    <a:moveTo>
                      <a:pt x="54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32" y="12"/>
                    </a:lnTo>
                    <a:lnTo>
                      <a:pt x="54" y="6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84" name="Freeform 7948"/>
              <p:cNvSpPr>
                <a:spLocks/>
              </p:cNvSpPr>
              <p:nvPr/>
            </p:nvSpPr>
            <p:spPr bwMode="auto">
              <a:xfrm>
                <a:off x="5112" y="1392"/>
                <a:ext cx="54" cy="12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32" y="12"/>
                  </a:cxn>
                  <a:cxn ang="0">
                    <a:pos x="54" y="6"/>
                  </a:cxn>
                </a:cxnLst>
                <a:rect l="0" t="0" r="r" b="b"/>
                <a:pathLst>
                  <a:path w="54" h="12">
                    <a:moveTo>
                      <a:pt x="54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32" y="12"/>
                    </a:lnTo>
                    <a:lnTo>
                      <a:pt x="54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85" name="Freeform 7949"/>
              <p:cNvSpPr>
                <a:spLocks/>
              </p:cNvSpPr>
              <p:nvPr/>
            </p:nvSpPr>
            <p:spPr bwMode="auto">
              <a:xfrm>
                <a:off x="5090" y="1398"/>
                <a:ext cx="54" cy="10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32" y="10"/>
                  </a:cxn>
                  <a:cxn ang="0">
                    <a:pos x="54" y="6"/>
                  </a:cxn>
                </a:cxnLst>
                <a:rect l="0" t="0" r="r" b="b"/>
                <a:pathLst>
                  <a:path w="54" h="10">
                    <a:moveTo>
                      <a:pt x="54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32" y="10"/>
                    </a:lnTo>
                    <a:lnTo>
                      <a:pt x="54" y="6"/>
                    </a:lnTo>
                    <a:close/>
                  </a:path>
                </a:pathLst>
              </a:custGeom>
              <a:solidFill>
                <a:srgbClr val="006E26"/>
              </a:solidFill>
              <a:ln w="0">
                <a:solidFill>
                  <a:srgbClr val="006E2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86" name="Freeform 7950"/>
              <p:cNvSpPr>
                <a:spLocks/>
              </p:cNvSpPr>
              <p:nvPr/>
            </p:nvSpPr>
            <p:spPr bwMode="auto">
              <a:xfrm>
                <a:off x="5090" y="1398"/>
                <a:ext cx="54" cy="10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32" y="10"/>
                  </a:cxn>
                  <a:cxn ang="0">
                    <a:pos x="54" y="6"/>
                  </a:cxn>
                </a:cxnLst>
                <a:rect l="0" t="0" r="r" b="b"/>
                <a:pathLst>
                  <a:path w="54" h="10">
                    <a:moveTo>
                      <a:pt x="54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32" y="10"/>
                    </a:lnTo>
                    <a:lnTo>
                      <a:pt x="54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87" name="Freeform 7951"/>
              <p:cNvSpPr>
                <a:spLocks/>
              </p:cNvSpPr>
              <p:nvPr/>
            </p:nvSpPr>
            <p:spPr bwMode="auto">
              <a:xfrm>
                <a:off x="5068" y="1404"/>
                <a:ext cx="54" cy="10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2" y="10"/>
                  </a:cxn>
                  <a:cxn ang="0">
                    <a:pos x="54" y="4"/>
                  </a:cxn>
                </a:cxnLst>
                <a:rect l="0" t="0" r="r" b="b"/>
                <a:pathLst>
                  <a:path w="54" h="10">
                    <a:moveTo>
                      <a:pt x="54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2" y="10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D23"/>
              </a:solidFill>
              <a:ln w="0">
                <a:solidFill>
                  <a:srgbClr val="006D2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88" name="Freeform 7952"/>
              <p:cNvSpPr>
                <a:spLocks/>
              </p:cNvSpPr>
              <p:nvPr/>
            </p:nvSpPr>
            <p:spPr bwMode="auto">
              <a:xfrm>
                <a:off x="5068" y="1404"/>
                <a:ext cx="54" cy="10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2" y="10"/>
                  </a:cxn>
                  <a:cxn ang="0">
                    <a:pos x="54" y="4"/>
                  </a:cxn>
                </a:cxnLst>
                <a:rect l="0" t="0" r="r" b="b"/>
                <a:pathLst>
                  <a:path w="54" h="10">
                    <a:moveTo>
                      <a:pt x="54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2" y="10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89" name="Freeform 7953"/>
              <p:cNvSpPr>
                <a:spLocks/>
              </p:cNvSpPr>
              <p:nvPr/>
            </p:nvSpPr>
            <p:spPr bwMode="auto">
              <a:xfrm>
                <a:off x="5046" y="1408"/>
                <a:ext cx="54" cy="10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2" y="10"/>
                  </a:cxn>
                  <a:cxn ang="0">
                    <a:pos x="54" y="6"/>
                  </a:cxn>
                </a:cxnLst>
                <a:rect l="0" t="0" r="r" b="b"/>
                <a:pathLst>
                  <a:path w="54" h="10">
                    <a:moveTo>
                      <a:pt x="54" y="6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2" y="10"/>
                    </a:lnTo>
                    <a:lnTo>
                      <a:pt x="54" y="6"/>
                    </a:lnTo>
                    <a:close/>
                  </a:path>
                </a:pathLst>
              </a:custGeom>
              <a:solidFill>
                <a:srgbClr val="006D1E"/>
              </a:solidFill>
              <a:ln w="0">
                <a:solidFill>
                  <a:srgbClr val="006D1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90" name="Freeform 7954"/>
              <p:cNvSpPr>
                <a:spLocks/>
              </p:cNvSpPr>
              <p:nvPr/>
            </p:nvSpPr>
            <p:spPr bwMode="auto">
              <a:xfrm>
                <a:off x="5046" y="1408"/>
                <a:ext cx="54" cy="10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2" y="10"/>
                  </a:cxn>
                  <a:cxn ang="0">
                    <a:pos x="54" y="6"/>
                  </a:cxn>
                </a:cxnLst>
                <a:rect l="0" t="0" r="r" b="b"/>
                <a:pathLst>
                  <a:path w="54" h="10">
                    <a:moveTo>
                      <a:pt x="54" y="6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2" y="10"/>
                    </a:lnTo>
                    <a:lnTo>
                      <a:pt x="54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91" name="Freeform 7955"/>
              <p:cNvSpPr>
                <a:spLocks/>
              </p:cNvSpPr>
              <p:nvPr/>
            </p:nvSpPr>
            <p:spPr bwMode="auto">
              <a:xfrm>
                <a:off x="5022" y="1412"/>
                <a:ext cx="56" cy="10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32" y="10"/>
                  </a:cxn>
                  <a:cxn ang="0">
                    <a:pos x="56" y="6"/>
                  </a:cxn>
                </a:cxnLst>
                <a:rect l="0" t="0" r="r" b="b"/>
                <a:pathLst>
                  <a:path w="56" h="10">
                    <a:moveTo>
                      <a:pt x="56" y="6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32" y="10"/>
                    </a:lnTo>
                    <a:lnTo>
                      <a:pt x="56" y="6"/>
                    </a:lnTo>
                    <a:close/>
                  </a:path>
                </a:pathLst>
              </a:custGeom>
              <a:solidFill>
                <a:srgbClr val="006C16"/>
              </a:solidFill>
              <a:ln w="0">
                <a:solidFill>
                  <a:srgbClr val="006C1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92" name="Freeform 7956"/>
              <p:cNvSpPr>
                <a:spLocks/>
              </p:cNvSpPr>
              <p:nvPr/>
            </p:nvSpPr>
            <p:spPr bwMode="auto">
              <a:xfrm>
                <a:off x="5022" y="1412"/>
                <a:ext cx="56" cy="10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32" y="10"/>
                  </a:cxn>
                  <a:cxn ang="0">
                    <a:pos x="56" y="6"/>
                  </a:cxn>
                </a:cxnLst>
                <a:rect l="0" t="0" r="r" b="b"/>
                <a:pathLst>
                  <a:path w="56" h="10">
                    <a:moveTo>
                      <a:pt x="56" y="6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32" y="10"/>
                    </a:lnTo>
                    <a:lnTo>
                      <a:pt x="5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93" name="Freeform 7957"/>
              <p:cNvSpPr>
                <a:spLocks/>
              </p:cNvSpPr>
              <p:nvPr/>
            </p:nvSpPr>
            <p:spPr bwMode="auto">
              <a:xfrm>
                <a:off x="4998" y="1416"/>
                <a:ext cx="56" cy="10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34" y="10"/>
                  </a:cxn>
                  <a:cxn ang="0">
                    <a:pos x="56" y="6"/>
                  </a:cxn>
                </a:cxnLst>
                <a:rect l="0" t="0" r="r" b="b"/>
                <a:pathLst>
                  <a:path w="56" h="10">
                    <a:moveTo>
                      <a:pt x="56" y="6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34" y="10"/>
                    </a:lnTo>
                    <a:lnTo>
                      <a:pt x="56" y="6"/>
                    </a:lnTo>
                    <a:close/>
                  </a:path>
                </a:pathLst>
              </a:custGeom>
              <a:solidFill>
                <a:srgbClr val="006A0D"/>
              </a:solidFill>
              <a:ln w="0">
                <a:solidFill>
                  <a:srgbClr val="006A0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94" name="Freeform 7958"/>
              <p:cNvSpPr>
                <a:spLocks/>
              </p:cNvSpPr>
              <p:nvPr/>
            </p:nvSpPr>
            <p:spPr bwMode="auto">
              <a:xfrm>
                <a:off x="4998" y="1416"/>
                <a:ext cx="56" cy="10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34" y="10"/>
                  </a:cxn>
                  <a:cxn ang="0">
                    <a:pos x="56" y="6"/>
                  </a:cxn>
                </a:cxnLst>
                <a:rect l="0" t="0" r="r" b="b"/>
                <a:pathLst>
                  <a:path w="56" h="10">
                    <a:moveTo>
                      <a:pt x="56" y="6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34" y="10"/>
                    </a:lnTo>
                    <a:lnTo>
                      <a:pt x="5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95" name="Freeform 7959"/>
              <p:cNvSpPr>
                <a:spLocks/>
              </p:cNvSpPr>
              <p:nvPr/>
            </p:nvSpPr>
            <p:spPr bwMode="auto">
              <a:xfrm>
                <a:off x="4974" y="1420"/>
                <a:ext cx="58" cy="8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34" y="8"/>
                  </a:cxn>
                  <a:cxn ang="0">
                    <a:pos x="58" y="6"/>
                  </a:cxn>
                </a:cxnLst>
                <a:rect l="0" t="0" r="r" b="b"/>
                <a:pathLst>
                  <a:path w="58" h="8">
                    <a:moveTo>
                      <a:pt x="58" y="6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34" y="8"/>
                    </a:lnTo>
                    <a:lnTo>
                      <a:pt x="58" y="6"/>
                    </a:lnTo>
                    <a:close/>
                  </a:path>
                </a:pathLst>
              </a:custGeom>
              <a:solidFill>
                <a:srgbClr val="006702"/>
              </a:solidFill>
              <a:ln w="0">
                <a:solidFill>
                  <a:srgbClr val="00670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96" name="Freeform 7960"/>
              <p:cNvSpPr>
                <a:spLocks/>
              </p:cNvSpPr>
              <p:nvPr/>
            </p:nvSpPr>
            <p:spPr bwMode="auto">
              <a:xfrm>
                <a:off x="4974" y="1420"/>
                <a:ext cx="58" cy="8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34" y="8"/>
                  </a:cxn>
                  <a:cxn ang="0">
                    <a:pos x="58" y="6"/>
                  </a:cxn>
                </a:cxnLst>
                <a:rect l="0" t="0" r="r" b="b"/>
                <a:pathLst>
                  <a:path w="58" h="8">
                    <a:moveTo>
                      <a:pt x="58" y="6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34" y="8"/>
                    </a:lnTo>
                    <a:lnTo>
                      <a:pt x="58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97" name="Freeform 7961"/>
              <p:cNvSpPr>
                <a:spLocks/>
              </p:cNvSpPr>
              <p:nvPr/>
            </p:nvSpPr>
            <p:spPr bwMode="auto">
              <a:xfrm>
                <a:off x="4950" y="1422"/>
                <a:ext cx="58" cy="8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34" y="8"/>
                  </a:cxn>
                  <a:cxn ang="0">
                    <a:pos x="58" y="6"/>
                  </a:cxn>
                </a:cxnLst>
                <a:rect l="0" t="0" r="r" b="b"/>
                <a:pathLst>
                  <a:path w="58" h="8">
                    <a:moveTo>
                      <a:pt x="58" y="6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34" y="8"/>
                    </a:lnTo>
                    <a:lnTo>
                      <a:pt x="58" y="6"/>
                    </a:lnTo>
                    <a:close/>
                  </a:path>
                </a:pathLst>
              </a:custGeom>
              <a:solidFill>
                <a:srgbClr val="006400"/>
              </a:solidFill>
              <a:ln w="0">
                <a:solidFill>
                  <a:srgbClr val="0064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98" name="Freeform 7962"/>
              <p:cNvSpPr>
                <a:spLocks/>
              </p:cNvSpPr>
              <p:nvPr/>
            </p:nvSpPr>
            <p:spPr bwMode="auto">
              <a:xfrm>
                <a:off x="4950" y="1422"/>
                <a:ext cx="58" cy="8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34" y="8"/>
                  </a:cxn>
                  <a:cxn ang="0">
                    <a:pos x="58" y="6"/>
                  </a:cxn>
                </a:cxnLst>
                <a:rect l="0" t="0" r="r" b="b"/>
                <a:pathLst>
                  <a:path w="58" h="8">
                    <a:moveTo>
                      <a:pt x="58" y="6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34" y="8"/>
                    </a:lnTo>
                    <a:lnTo>
                      <a:pt x="58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899" name="Freeform 7963"/>
              <p:cNvSpPr>
                <a:spLocks/>
              </p:cNvSpPr>
              <p:nvPr/>
            </p:nvSpPr>
            <p:spPr bwMode="auto">
              <a:xfrm>
                <a:off x="4926" y="1424"/>
                <a:ext cx="58" cy="6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32" y="6"/>
                  </a:cxn>
                  <a:cxn ang="0">
                    <a:pos x="58" y="6"/>
                  </a:cxn>
                </a:cxnLst>
                <a:rect l="0" t="0" r="r" b="b"/>
                <a:pathLst>
                  <a:path w="58" h="6">
                    <a:moveTo>
                      <a:pt x="58" y="6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32" y="6"/>
                    </a:lnTo>
                    <a:lnTo>
                      <a:pt x="58" y="6"/>
                    </a:lnTo>
                    <a:close/>
                  </a:path>
                </a:pathLst>
              </a:custGeom>
              <a:solidFill>
                <a:srgbClr val="005F00"/>
              </a:solidFill>
              <a:ln w="0">
                <a:solidFill>
                  <a:srgbClr val="005F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00" name="Freeform 7964"/>
              <p:cNvSpPr>
                <a:spLocks/>
              </p:cNvSpPr>
              <p:nvPr/>
            </p:nvSpPr>
            <p:spPr bwMode="auto">
              <a:xfrm>
                <a:off x="4926" y="1424"/>
                <a:ext cx="58" cy="6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32" y="6"/>
                  </a:cxn>
                  <a:cxn ang="0">
                    <a:pos x="58" y="6"/>
                  </a:cxn>
                </a:cxnLst>
                <a:rect l="0" t="0" r="r" b="b"/>
                <a:pathLst>
                  <a:path w="58" h="6">
                    <a:moveTo>
                      <a:pt x="58" y="6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32" y="6"/>
                    </a:lnTo>
                    <a:lnTo>
                      <a:pt x="58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01" name="Freeform 7965"/>
              <p:cNvSpPr>
                <a:spLocks/>
              </p:cNvSpPr>
              <p:nvPr/>
            </p:nvSpPr>
            <p:spPr bwMode="auto">
              <a:xfrm>
                <a:off x="4900" y="1426"/>
                <a:ext cx="58" cy="4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26" y="0"/>
                  </a:cxn>
                  <a:cxn ang="0">
                    <a:pos x="0" y="0"/>
                  </a:cxn>
                  <a:cxn ang="0">
                    <a:pos x="34" y="4"/>
                  </a:cxn>
                  <a:cxn ang="0">
                    <a:pos x="58" y="4"/>
                  </a:cxn>
                </a:cxnLst>
                <a:rect l="0" t="0" r="r" b="b"/>
                <a:pathLst>
                  <a:path w="58" h="4">
                    <a:moveTo>
                      <a:pt x="58" y="4"/>
                    </a:moveTo>
                    <a:lnTo>
                      <a:pt x="26" y="0"/>
                    </a:lnTo>
                    <a:lnTo>
                      <a:pt x="0" y="0"/>
                    </a:lnTo>
                    <a:lnTo>
                      <a:pt x="34" y="4"/>
                    </a:lnTo>
                    <a:lnTo>
                      <a:pt x="58" y="4"/>
                    </a:lnTo>
                    <a:close/>
                  </a:path>
                </a:pathLst>
              </a:custGeom>
              <a:solidFill>
                <a:srgbClr val="005B00"/>
              </a:solidFill>
              <a:ln w="0">
                <a:solidFill>
                  <a:srgbClr val="005B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02" name="Freeform 7966"/>
              <p:cNvSpPr>
                <a:spLocks/>
              </p:cNvSpPr>
              <p:nvPr/>
            </p:nvSpPr>
            <p:spPr bwMode="auto">
              <a:xfrm>
                <a:off x="4900" y="1426"/>
                <a:ext cx="58" cy="4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26" y="0"/>
                  </a:cxn>
                  <a:cxn ang="0">
                    <a:pos x="0" y="0"/>
                  </a:cxn>
                  <a:cxn ang="0">
                    <a:pos x="34" y="4"/>
                  </a:cxn>
                  <a:cxn ang="0">
                    <a:pos x="58" y="4"/>
                  </a:cxn>
                </a:cxnLst>
                <a:rect l="0" t="0" r="r" b="b"/>
                <a:pathLst>
                  <a:path w="58" h="4">
                    <a:moveTo>
                      <a:pt x="58" y="4"/>
                    </a:moveTo>
                    <a:lnTo>
                      <a:pt x="26" y="0"/>
                    </a:lnTo>
                    <a:lnTo>
                      <a:pt x="0" y="0"/>
                    </a:lnTo>
                    <a:lnTo>
                      <a:pt x="34" y="4"/>
                    </a:lnTo>
                    <a:lnTo>
                      <a:pt x="5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03" name="Freeform 7967"/>
              <p:cNvSpPr>
                <a:spLocks/>
              </p:cNvSpPr>
              <p:nvPr/>
            </p:nvSpPr>
            <p:spPr bwMode="auto">
              <a:xfrm>
                <a:off x="4874" y="1426"/>
                <a:ext cx="60" cy="4"/>
              </a:xfrm>
              <a:custGeom>
                <a:avLst/>
                <a:gdLst/>
                <a:ahLst/>
                <a:cxnLst>
                  <a:cxn ang="0">
                    <a:pos x="60" y="4"/>
                  </a:cxn>
                  <a:cxn ang="0">
                    <a:pos x="26" y="0"/>
                  </a:cxn>
                  <a:cxn ang="0">
                    <a:pos x="0" y="0"/>
                  </a:cxn>
                  <a:cxn ang="0">
                    <a:pos x="34" y="2"/>
                  </a:cxn>
                  <a:cxn ang="0">
                    <a:pos x="60" y="4"/>
                  </a:cxn>
                </a:cxnLst>
                <a:rect l="0" t="0" r="r" b="b"/>
                <a:pathLst>
                  <a:path w="60" h="4">
                    <a:moveTo>
                      <a:pt x="60" y="4"/>
                    </a:moveTo>
                    <a:lnTo>
                      <a:pt x="26" y="0"/>
                    </a:lnTo>
                    <a:lnTo>
                      <a:pt x="0" y="0"/>
                    </a:lnTo>
                    <a:lnTo>
                      <a:pt x="34" y="2"/>
                    </a:lnTo>
                    <a:lnTo>
                      <a:pt x="60" y="4"/>
                    </a:lnTo>
                    <a:close/>
                  </a:path>
                </a:pathLst>
              </a:custGeom>
              <a:solidFill>
                <a:srgbClr val="005500"/>
              </a:solidFill>
              <a:ln w="0">
                <a:solidFill>
                  <a:srgbClr val="0055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04" name="Freeform 7968"/>
              <p:cNvSpPr>
                <a:spLocks/>
              </p:cNvSpPr>
              <p:nvPr/>
            </p:nvSpPr>
            <p:spPr bwMode="auto">
              <a:xfrm>
                <a:off x="4874" y="1426"/>
                <a:ext cx="60" cy="4"/>
              </a:xfrm>
              <a:custGeom>
                <a:avLst/>
                <a:gdLst/>
                <a:ahLst/>
                <a:cxnLst>
                  <a:cxn ang="0">
                    <a:pos x="60" y="4"/>
                  </a:cxn>
                  <a:cxn ang="0">
                    <a:pos x="26" y="0"/>
                  </a:cxn>
                  <a:cxn ang="0">
                    <a:pos x="0" y="0"/>
                  </a:cxn>
                  <a:cxn ang="0">
                    <a:pos x="34" y="2"/>
                  </a:cxn>
                  <a:cxn ang="0">
                    <a:pos x="60" y="4"/>
                  </a:cxn>
                </a:cxnLst>
                <a:rect l="0" t="0" r="r" b="b"/>
                <a:pathLst>
                  <a:path w="60" h="4">
                    <a:moveTo>
                      <a:pt x="60" y="4"/>
                    </a:moveTo>
                    <a:lnTo>
                      <a:pt x="26" y="0"/>
                    </a:lnTo>
                    <a:lnTo>
                      <a:pt x="0" y="0"/>
                    </a:lnTo>
                    <a:lnTo>
                      <a:pt x="34" y="2"/>
                    </a:lnTo>
                    <a:lnTo>
                      <a:pt x="6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05" name="Freeform 7969"/>
              <p:cNvSpPr>
                <a:spLocks/>
              </p:cNvSpPr>
              <p:nvPr/>
            </p:nvSpPr>
            <p:spPr bwMode="auto">
              <a:xfrm>
                <a:off x="4848" y="1424"/>
                <a:ext cx="60" cy="4"/>
              </a:xfrm>
              <a:custGeom>
                <a:avLst/>
                <a:gdLst/>
                <a:ahLst/>
                <a:cxnLst>
                  <a:cxn ang="0">
                    <a:pos x="60" y="4"/>
                  </a:cxn>
                  <a:cxn ang="0">
                    <a:pos x="26" y="2"/>
                  </a:cxn>
                  <a:cxn ang="0">
                    <a:pos x="0" y="0"/>
                  </a:cxn>
                  <a:cxn ang="0">
                    <a:pos x="34" y="2"/>
                  </a:cxn>
                  <a:cxn ang="0">
                    <a:pos x="60" y="4"/>
                  </a:cxn>
                </a:cxnLst>
                <a:rect l="0" t="0" r="r" b="b"/>
                <a:pathLst>
                  <a:path w="60" h="4">
                    <a:moveTo>
                      <a:pt x="60" y="4"/>
                    </a:moveTo>
                    <a:lnTo>
                      <a:pt x="26" y="2"/>
                    </a:lnTo>
                    <a:lnTo>
                      <a:pt x="0" y="0"/>
                    </a:lnTo>
                    <a:lnTo>
                      <a:pt x="34" y="2"/>
                    </a:lnTo>
                    <a:lnTo>
                      <a:pt x="60" y="4"/>
                    </a:lnTo>
                    <a:close/>
                  </a:path>
                </a:pathLst>
              </a:custGeom>
              <a:solidFill>
                <a:srgbClr val="005000"/>
              </a:solidFill>
              <a:ln w="0">
                <a:solidFill>
                  <a:srgbClr val="005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06" name="Freeform 7970"/>
              <p:cNvSpPr>
                <a:spLocks/>
              </p:cNvSpPr>
              <p:nvPr/>
            </p:nvSpPr>
            <p:spPr bwMode="auto">
              <a:xfrm>
                <a:off x="4848" y="1424"/>
                <a:ext cx="60" cy="4"/>
              </a:xfrm>
              <a:custGeom>
                <a:avLst/>
                <a:gdLst/>
                <a:ahLst/>
                <a:cxnLst>
                  <a:cxn ang="0">
                    <a:pos x="60" y="4"/>
                  </a:cxn>
                  <a:cxn ang="0">
                    <a:pos x="26" y="2"/>
                  </a:cxn>
                  <a:cxn ang="0">
                    <a:pos x="0" y="0"/>
                  </a:cxn>
                  <a:cxn ang="0">
                    <a:pos x="34" y="2"/>
                  </a:cxn>
                  <a:cxn ang="0">
                    <a:pos x="60" y="4"/>
                  </a:cxn>
                </a:cxnLst>
                <a:rect l="0" t="0" r="r" b="b"/>
                <a:pathLst>
                  <a:path w="60" h="4">
                    <a:moveTo>
                      <a:pt x="60" y="4"/>
                    </a:moveTo>
                    <a:lnTo>
                      <a:pt x="26" y="2"/>
                    </a:lnTo>
                    <a:lnTo>
                      <a:pt x="0" y="0"/>
                    </a:lnTo>
                    <a:lnTo>
                      <a:pt x="34" y="2"/>
                    </a:lnTo>
                    <a:lnTo>
                      <a:pt x="6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07" name="Freeform 7971"/>
              <p:cNvSpPr>
                <a:spLocks/>
              </p:cNvSpPr>
              <p:nvPr/>
            </p:nvSpPr>
            <p:spPr bwMode="auto">
              <a:xfrm>
                <a:off x="4822" y="1424"/>
                <a:ext cx="60" cy="2"/>
              </a:xfrm>
              <a:custGeom>
                <a:avLst/>
                <a:gdLst/>
                <a:ahLst/>
                <a:cxnLst>
                  <a:cxn ang="0">
                    <a:pos x="60" y="2"/>
                  </a:cxn>
                  <a:cxn ang="0">
                    <a:pos x="26" y="0"/>
                  </a:cxn>
                  <a:cxn ang="0">
                    <a:pos x="0" y="0"/>
                  </a:cxn>
                  <a:cxn ang="0">
                    <a:pos x="34" y="2"/>
                  </a:cxn>
                  <a:cxn ang="0">
                    <a:pos x="60" y="2"/>
                  </a:cxn>
                </a:cxnLst>
                <a:rect l="0" t="0" r="r" b="b"/>
                <a:pathLst>
                  <a:path w="60" h="2">
                    <a:moveTo>
                      <a:pt x="60" y="2"/>
                    </a:moveTo>
                    <a:lnTo>
                      <a:pt x="26" y="0"/>
                    </a:lnTo>
                    <a:lnTo>
                      <a:pt x="0" y="0"/>
                    </a:lnTo>
                    <a:lnTo>
                      <a:pt x="34" y="2"/>
                    </a:lnTo>
                    <a:lnTo>
                      <a:pt x="60" y="2"/>
                    </a:lnTo>
                    <a:close/>
                  </a:path>
                </a:pathLst>
              </a:custGeom>
              <a:solidFill>
                <a:srgbClr val="004A00"/>
              </a:solidFill>
              <a:ln w="0">
                <a:solidFill>
                  <a:srgbClr val="004A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08" name="Freeform 7972"/>
              <p:cNvSpPr>
                <a:spLocks/>
              </p:cNvSpPr>
              <p:nvPr/>
            </p:nvSpPr>
            <p:spPr bwMode="auto">
              <a:xfrm>
                <a:off x="4822" y="1424"/>
                <a:ext cx="60" cy="2"/>
              </a:xfrm>
              <a:custGeom>
                <a:avLst/>
                <a:gdLst/>
                <a:ahLst/>
                <a:cxnLst>
                  <a:cxn ang="0">
                    <a:pos x="60" y="2"/>
                  </a:cxn>
                  <a:cxn ang="0">
                    <a:pos x="26" y="0"/>
                  </a:cxn>
                  <a:cxn ang="0">
                    <a:pos x="0" y="0"/>
                  </a:cxn>
                  <a:cxn ang="0">
                    <a:pos x="34" y="2"/>
                  </a:cxn>
                  <a:cxn ang="0">
                    <a:pos x="60" y="2"/>
                  </a:cxn>
                </a:cxnLst>
                <a:rect l="0" t="0" r="r" b="b"/>
                <a:pathLst>
                  <a:path w="60" h="2">
                    <a:moveTo>
                      <a:pt x="60" y="2"/>
                    </a:moveTo>
                    <a:lnTo>
                      <a:pt x="26" y="0"/>
                    </a:lnTo>
                    <a:lnTo>
                      <a:pt x="0" y="0"/>
                    </a:lnTo>
                    <a:lnTo>
                      <a:pt x="34" y="2"/>
                    </a:lnTo>
                    <a:lnTo>
                      <a:pt x="60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09" name="Freeform 7973"/>
              <p:cNvSpPr>
                <a:spLocks/>
              </p:cNvSpPr>
              <p:nvPr/>
            </p:nvSpPr>
            <p:spPr bwMode="auto">
              <a:xfrm>
                <a:off x="4794" y="1424"/>
                <a:ext cx="62" cy="2"/>
              </a:xfrm>
              <a:custGeom>
                <a:avLst/>
                <a:gdLst/>
                <a:ahLst/>
                <a:cxnLst>
                  <a:cxn ang="0">
                    <a:pos x="62" y="2"/>
                  </a:cxn>
                  <a:cxn ang="0">
                    <a:pos x="28" y="0"/>
                  </a:cxn>
                  <a:cxn ang="0">
                    <a:pos x="0" y="0"/>
                  </a:cxn>
                  <a:cxn ang="0">
                    <a:pos x="34" y="0"/>
                  </a:cxn>
                  <a:cxn ang="0">
                    <a:pos x="62" y="2"/>
                  </a:cxn>
                </a:cxnLst>
                <a:rect l="0" t="0" r="r" b="b"/>
                <a:pathLst>
                  <a:path w="62" h="2">
                    <a:moveTo>
                      <a:pt x="62" y="2"/>
                    </a:moveTo>
                    <a:lnTo>
                      <a:pt x="28" y="0"/>
                    </a:lnTo>
                    <a:lnTo>
                      <a:pt x="0" y="0"/>
                    </a:lnTo>
                    <a:lnTo>
                      <a:pt x="34" y="0"/>
                    </a:lnTo>
                    <a:lnTo>
                      <a:pt x="62" y="2"/>
                    </a:lnTo>
                    <a:close/>
                  </a:path>
                </a:pathLst>
              </a:custGeom>
              <a:solidFill>
                <a:srgbClr val="CB0029"/>
              </a:solidFill>
              <a:ln w="0">
                <a:solidFill>
                  <a:srgbClr val="CB00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10" name="Freeform 7974"/>
              <p:cNvSpPr>
                <a:spLocks/>
              </p:cNvSpPr>
              <p:nvPr/>
            </p:nvSpPr>
            <p:spPr bwMode="auto">
              <a:xfrm>
                <a:off x="4794" y="1424"/>
                <a:ext cx="62" cy="2"/>
              </a:xfrm>
              <a:custGeom>
                <a:avLst/>
                <a:gdLst/>
                <a:ahLst/>
                <a:cxnLst>
                  <a:cxn ang="0">
                    <a:pos x="62" y="2"/>
                  </a:cxn>
                  <a:cxn ang="0">
                    <a:pos x="28" y="0"/>
                  </a:cxn>
                  <a:cxn ang="0">
                    <a:pos x="0" y="0"/>
                  </a:cxn>
                  <a:cxn ang="0">
                    <a:pos x="34" y="0"/>
                  </a:cxn>
                  <a:cxn ang="0">
                    <a:pos x="62" y="2"/>
                  </a:cxn>
                </a:cxnLst>
                <a:rect l="0" t="0" r="r" b="b"/>
                <a:pathLst>
                  <a:path w="62" h="2">
                    <a:moveTo>
                      <a:pt x="62" y="2"/>
                    </a:moveTo>
                    <a:lnTo>
                      <a:pt x="28" y="0"/>
                    </a:lnTo>
                    <a:lnTo>
                      <a:pt x="0" y="0"/>
                    </a:lnTo>
                    <a:lnTo>
                      <a:pt x="34" y="0"/>
                    </a:lnTo>
                    <a:lnTo>
                      <a:pt x="62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11" name="Freeform 7975"/>
              <p:cNvSpPr>
                <a:spLocks/>
              </p:cNvSpPr>
              <p:nvPr/>
            </p:nvSpPr>
            <p:spPr bwMode="auto">
              <a:xfrm>
                <a:off x="4766" y="1424"/>
                <a:ext cx="62" cy="1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28" y="0"/>
                  </a:cxn>
                  <a:cxn ang="0">
                    <a:pos x="0" y="0"/>
                  </a:cxn>
                  <a:cxn ang="0">
                    <a:pos x="34" y="0"/>
                  </a:cxn>
                  <a:cxn ang="0">
                    <a:pos x="62" y="0"/>
                  </a:cxn>
                </a:cxnLst>
                <a:rect l="0" t="0" r="r" b="b"/>
                <a:pathLst>
                  <a:path w="62">
                    <a:moveTo>
                      <a:pt x="62" y="0"/>
                    </a:moveTo>
                    <a:lnTo>
                      <a:pt x="28" y="0"/>
                    </a:lnTo>
                    <a:lnTo>
                      <a:pt x="0" y="0"/>
                    </a:lnTo>
                    <a:lnTo>
                      <a:pt x="34" y="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4200"/>
              </a:solidFill>
              <a:ln w="0">
                <a:solidFill>
                  <a:srgbClr val="0042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12" name="Freeform 7976"/>
              <p:cNvSpPr>
                <a:spLocks/>
              </p:cNvSpPr>
              <p:nvPr/>
            </p:nvSpPr>
            <p:spPr bwMode="auto">
              <a:xfrm>
                <a:off x="4766" y="1424"/>
                <a:ext cx="62" cy="1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28" y="0"/>
                  </a:cxn>
                  <a:cxn ang="0">
                    <a:pos x="0" y="0"/>
                  </a:cxn>
                  <a:cxn ang="0">
                    <a:pos x="34" y="0"/>
                  </a:cxn>
                  <a:cxn ang="0">
                    <a:pos x="62" y="0"/>
                  </a:cxn>
                </a:cxnLst>
                <a:rect l="0" t="0" r="r" b="b"/>
                <a:pathLst>
                  <a:path w="62">
                    <a:moveTo>
                      <a:pt x="62" y="0"/>
                    </a:moveTo>
                    <a:lnTo>
                      <a:pt x="28" y="0"/>
                    </a:lnTo>
                    <a:lnTo>
                      <a:pt x="0" y="0"/>
                    </a:lnTo>
                    <a:lnTo>
                      <a:pt x="34" y="0"/>
                    </a:lnTo>
                    <a:lnTo>
                      <a:pt x="6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13" name="Freeform 7977"/>
              <p:cNvSpPr>
                <a:spLocks/>
              </p:cNvSpPr>
              <p:nvPr/>
            </p:nvSpPr>
            <p:spPr bwMode="auto">
              <a:xfrm>
                <a:off x="4738" y="1424"/>
                <a:ext cx="62" cy="2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28" y="0"/>
                  </a:cxn>
                  <a:cxn ang="0">
                    <a:pos x="0" y="2"/>
                  </a:cxn>
                  <a:cxn ang="0">
                    <a:pos x="34" y="2"/>
                  </a:cxn>
                  <a:cxn ang="0">
                    <a:pos x="62" y="0"/>
                  </a:cxn>
                </a:cxnLst>
                <a:rect l="0" t="0" r="r" b="b"/>
                <a:pathLst>
                  <a:path w="62" h="2">
                    <a:moveTo>
                      <a:pt x="62" y="0"/>
                    </a:moveTo>
                    <a:lnTo>
                      <a:pt x="28" y="0"/>
                    </a:lnTo>
                    <a:lnTo>
                      <a:pt x="0" y="2"/>
                    </a:lnTo>
                    <a:lnTo>
                      <a:pt x="34" y="2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3E00"/>
              </a:solidFill>
              <a:ln w="0">
                <a:solidFill>
                  <a:srgbClr val="003E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14" name="Freeform 7978"/>
              <p:cNvSpPr>
                <a:spLocks/>
              </p:cNvSpPr>
              <p:nvPr/>
            </p:nvSpPr>
            <p:spPr bwMode="auto">
              <a:xfrm>
                <a:off x="4738" y="1424"/>
                <a:ext cx="62" cy="2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28" y="0"/>
                  </a:cxn>
                  <a:cxn ang="0">
                    <a:pos x="0" y="2"/>
                  </a:cxn>
                  <a:cxn ang="0">
                    <a:pos x="34" y="2"/>
                  </a:cxn>
                  <a:cxn ang="0">
                    <a:pos x="62" y="0"/>
                  </a:cxn>
                </a:cxnLst>
                <a:rect l="0" t="0" r="r" b="b"/>
                <a:pathLst>
                  <a:path w="62" h="2">
                    <a:moveTo>
                      <a:pt x="62" y="0"/>
                    </a:moveTo>
                    <a:lnTo>
                      <a:pt x="28" y="0"/>
                    </a:lnTo>
                    <a:lnTo>
                      <a:pt x="0" y="2"/>
                    </a:lnTo>
                    <a:lnTo>
                      <a:pt x="34" y="2"/>
                    </a:lnTo>
                    <a:lnTo>
                      <a:pt x="6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15" name="Freeform 7979"/>
              <p:cNvSpPr>
                <a:spLocks/>
              </p:cNvSpPr>
              <p:nvPr/>
            </p:nvSpPr>
            <p:spPr bwMode="auto">
              <a:xfrm>
                <a:off x="4708" y="1426"/>
                <a:ext cx="64" cy="4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0" y="0"/>
                  </a:cxn>
                  <a:cxn ang="0">
                    <a:pos x="0" y="4"/>
                  </a:cxn>
                  <a:cxn ang="0">
                    <a:pos x="34" y="2"/>
                  </a:cxn>
                  <a:cxn ang="0">
                    <a:pos x="64" y="0"/>
                  </a:cxn>
                </a:cxnLst>
                <a:rect l="0" t="0" r="r" b="b"/>
                <a:pathLst>
                  <a:path w="64" h="4">
                    <a:moveTo>
                      <a:pt x="64" y="0"/>
                    </a:moveTo>
                    <a:lnTo>
                      <a:pt x="30" y="0"/>
                    </a:lnTo>
                    <a:lnTo>
                      <a:pt x="0" y="4"/>
                    </a:lnTo>
                    <a:lnTo>
                      <a:pt x="34" y="2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3C00"/>
              </a:solidFill>
              <a:ln w="0">
                <a:solidFill>
                  <a:srgbClr val="003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16" name="Freeform 7980"/>
              <p:cNvSpPr>
                <a:spLocks/>
              </p:cNvSpPr>
              <p:nvPr/>
            </p:nvSpPr>
            <p:spPr bwMode="auto">
              <a:xfrm>
                <a:off x="4708" y="1426"/>
                <a:ext cx="64" cy="4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0" y="0"/>
                  </a:cxn>
                  <a:cxn ang="0">
                    <a:pos x="0" y="4"/>
                  </a:cxn>
                  <a:cxn ang="0">
                    <a:pos x="34" y="2"/>
                  </a:cxn>
                  <a:cxn ang="0">
                    <a:pos x="64" y="0"/>
                  </a:cxn>
                </a:cxnLst>
                <a:rect l="0" t="0" r="r" b="b"/>
                <a:pathLst>
                  <a:path w="64" h="4">
                    <a:moveTo>
                      <a:pt x="64" y="0"/>
                    </a:moveTo>
                    <a:lnTo>
                      <a:pt x="30" y="0"/>
                    </a:lnTo>
                    <a:lnTo>
                      <a:pt x="0" y="4"/>
                    </a:lnTo>
                    <a:lnTo>
                      <a:pt x="34" y="2"/>
                    </a:lnTo>
                    <a:lnTo>
                      <a:pt x="6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17" name="Freeform 7981"/>
              <p:cNvSpPr>
                <a:spLocks/>
              </p:cNvSpPr>
              <p:nvPr/>
            </p:nvSpPr>
            <p:spPr bwMode="auto">
              <a:xfrm>
                <a:off x="4678" y="1428"/>
                <a:ext cx="64" cy="8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0" y="2"/>
                  </a:cxn>
                  <a:cxn ang="0">
                    <a:pos x="0" y="8"/>
                  </a:cxn>
                  <a:cxn ang="0">
                    <a:pos x="34" y="6"/>
                  </a:cxn>
                  <a:cxn ang="0">
                    <a:pos x="64" y="0"/>
                  </a:cxn>
                </a:cxnLst>
                <a:rect l="0" t="0" r="r" b="b"/>
                <a:pathLst>
                  <a:path w="64" h="8">
                    <a:moveTo>
                      <a:pt x="64" y="0"/>
                    </a:moveTo>
                    <a:lnTo>
                      <a:pt x="30" y="2"/>
                    </a:lnTo>
                    <a:lnTo>
                      <a:pt x="0" y="8"/>
                    </a:lnTo>
                    <a:lnTo>
                      <a:pt x="34" y="6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3A0F"/>
              </a:solidFill>
              <a:ln w="0">
                <a:solidFill>
                  <a:srgbClr val="003A0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18" name="Freeform 7982"/>
              <p:cNvSpPr>
                <a:spLocks/>
              </p:cNvSpPr>
              <p:nvPr/>
            </p:nvSpPr>
            <p:spPr bwMode="auto">
              <a:xfrm>
                <a:off x="4678" y="1428"/>
                <a:ext cx="64" cy="8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0" y="2"/>
                  </a:cxn>
                  <a:cxn ang="0">
                    <a:pos x="0" y="8"/>
                  </a:cxn>
                  <a:cxn ang="0">
                    <a:pos x="34" y="6"/>
                  </a:cxn>
                  <a:cxn ang="0">
                    <a:pos x="64" y="0"/>
                  </a:cxn>
                </a:cxnLst>
                <a:rect l="0" t="0" r="r" b="b"/>
                <a:pathLst>
                  <a:path w="64" h="8">
                    <a:moveTo>
                      <a:pt x="64" y="0"/>
                    </a:moveTo>
                    <a:lnTo>
                      <a:pt x="30" y="2"/>
                    </a:lnTo>
                    <a:lnTo>
                      <a:pt x="0" y="8"/>
                    </a:lnTo>
                    <a:lnTo>
                      <a:pt x="34" y="6"/>
                    </a:lnTo>
                    <a:lnTo>
                      <a:pt x="6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19" name="Freeform 7983"/>
              <p:cNvSpPr>
                <a:spLocks/>
              </p:cNvSpPr>
              <p:nvPr/>
            </p:nvSpPr>
            <p:spPr bwMode="auto">
              <a:xfrm>
                <a:off x="4648" y="1434"/>
                <a:ext cx="64" cy="12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0" y="2"/>
                  </a:cxn>
                  <a:cxn ang="0">
                    <a:pos x="0" y="12"/>
                  </a:cxn>
                  <a:cxn ang="0">
                    <a:pos x="34" y="10"/>
                  </a:cxn>
                  <a:cxn ang="0">
                    <a:pos x="64" y="0"/>
                  </a:cxn>
                </a:cxnLst>
                <a:rect l="0" t="0" r="r" b="b"/>
                <a:pathLst>
                  <a:path w="64" h="12">
                    <a:moveTo>
                      <a:pt x="64" y="0"/>
                    </a:moveTo>
                    <a:lnTo>
                      <a:pt x="30" y="2"/>
                    </a:lnTo>
                    <a:lnTo>
                      <a:pt x="0" y="12"/>
                    </a:lnTo>
                    <a:lnTo>
                      <a:pt x="34" y="10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3929"/>
              </a:solidFill>
              <a:ln w="0">
                <a:solidFill>
                  <a:srgbClr val="0039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20" name="Freeform 7984"/>
              <p:cNvSpPr>
                <a:spLocks/>
              </p:cNvSpPr>
              <p:nvPr/>
            </p:nvSpPr>
            <p:spPr bwMode="auto">
              <a:xfrm>
                <a:off x="4648" y="1434"/>
                <a:ext cx="64" cy="12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0" y="2"/>
                  </a:cxn>
                  <a:cxn ang="0">
                    <a:pos x="0" y="12"/>
                  </a:cxn>
                  <a:cxn ang="0">
                    <a:pos x="34" y="10"/>
                  </a:cxn>
                  <a:cxn ang="0">
                    <a:pos x="64" y="0"/>
                  </a:cxn>
                </a:cxnLst>
                <a:rect l="0" t="0" r="r" b="b"/>
                <a:pathLst>
                  <a:path w="64" h="12">
                    <a:moveTo>
                      <a:pt x="64" y="0"/>
                    </a:moveTo>
                    <a:lnTo>
                      <a:pt x="30" y="2"/>
                    </a:lnTo>
                    <a:lnTo>
                      <a:pt x="0" y="12"/>
                    </a:lnTo>
                    <a:lnTo>
                      <a:pt x="34" y="10"/>
                    </a:lnTo>
                    <a:lnTo>
                      <a:pt x="6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21" name="Freeform 7985"/>
              <p:cNvSpPr>
                <a:spLocks/>
              </p:cNvSpPr>
              <p:nvPr/>
            </p:nvSpPr>
            <p:spPr bwMode="auto">
              <a:xfrm>
                <a:off x="4618" y="1444"/>
                <a:ext cx="64" cy="14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0" y="2"/>
                  </a:cxn>
                  <a:cxn ang="0">
                    <a:pos x="0" y="14"/>
                  </a:cxn>
                  <a:cxn ang="0">
                    <a:pos x="32" y="14"/>
                  </a:cxn>
                  <a:cxn ang="0">
                    <a:pos x="64" y="0"/>
                  </a:cxn>
                </a:cxnLst>
                <a:rect l="0" t="0" r="r" b="b"/>
                <a:pathLst>
                  <a:path w="64" h="14">
                    <a:moveTo>
                      <a:pt x="64" y="0"/>
                    </a:moveTo>
                    <a:lnTo>
                      <a:pt x="30" y="2"/>
                    </a:lnTo>
                    <a:lnTo>
                      <a:pt x="0" y="14"/>
                    </a:lnTo>
                    <a:lnTo>
                      <a:pt x="32" y="14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3A44"/>
              </a:solidFill>
              <a:ln w="0">
                <a:solidFill>
                  <a:srgbClr val="003A4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22" name="Freeform 7986"/>
              <p:cNvSpPr>
                <a:spLocks/>
              </p:cNvSpPr>
              <p:nvPr/>
            </p:nvSpPr>
            <p:spPr bwMode="auto">
              <a:xfrm>
                <a:off x="4618" y="1444"/>
                <a:ext cx="64" cy="14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0" y="2"/>
                  </a:cxn>
                  <a:cxn ang="0">
                    <a:pos x="0" y="14"/>
                  </a:cxn>
                  <a:cxn ang="0">
                    <a:pos x="32" y="14"/>
                  </a:cxn>
                  <a:cxn ang="0">
                    <a:pos x="64" y="0"/>
                  </a:cxn>
                </a:cxnLst>
                <a:rect l="0" t="0" r="r" b="b"/>
                <a:pathLst>
                  <a:path w="64" h="14">
                    <a:moveTo>
                      <a:pt x="64" y="0"/>
                    </a:moveTo>
                    <a:lnTo>
                      <a:pt x="30" y="2"/>
                    </a:lnTo>
                    <a:lnTo>
                      <a:pt x="0" y="14"/>
                    </a:lnTo>
                    <a:lnTo>
                      <a:pt x="32" y="14"/>
                    </a:lnTo>
                    <a:lnTo>
                      <a:pt x="6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23" name="Freeform 7987"/>
              <p:cNvSpPr>
                <a:spLocks/>
              </p:cNvSpPr>
              <p:nvPr/>
            </p:nvSpPr>
            <p:spPr bwMode="auto">
              <a:xfrm>
                <a:off x="4586" y="1458"/>
                <a:ext cx="64" cy="18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2" y="0"/>
                  </a:cxn>
                  <a:cxn ang="0">
                    <a:pos x="0" y="18"/>
                  </a:cxn>
                  <a:cxn ang="0">
                    <a:pos x="34" y="16"/>
                  </a:cxn>
                  <a:cxn ang="0">
                    <a:pos x="64" y="0"/>
                  </a:cxn>
                </a:cxnLst>
                <a:rect l="0" t="0" r="r" b="b"/>
                <a:pathLst>
                  <a:path w="64" h="18">
                    <a:moveTo>
                      <a:pt x="64" y="0"/>
                    </a:moveTo>
                    <a:lnTo>
                      <a:pt x="32" y="0"/>
                    </a:lnTo>
                    <a:lnTo>
                      <a:pt x="0" y="18"/>
                    </a:lnTo>
                    <a:lnTo>
                      <a:pt x="34" y="16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3B5F"/>
              </a:solidFill>
              <a:ln w="0">
                <a:solidFill>
                  <a:srgbClr val="003B5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24" name="Freeform 7988"/>
              <p:cNvSpPr>
                <a:spLocks/>
              </p:cNvSpPr>
              <p:nvPr/>
            </p:nvSpPr>
            <p:spPr bwMode="auto">
              <a:xfrm>
                <a:off x="4586" y="1458"/>
                <a:ext cx="64" cy="18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2" y="0"/>
                  </a:cxn>
                  <a:cxn ang="0">
                    <a:pos x="0" y="18"/>
                  </a:cxn>
                  <a:cxn ang="0">
                    <a:pos x="34" y="16"/>
                  </a:cxn>
                  <a:cxn ang="0">
                    <a:pos x="64" y="0"/>
                  </a:cxn>
                </a:cxnLst>
                <a:rect l="0" t="0" r="r" b="b"/>
                <a:pathLst>
                  <a:path w="64" h="18">
                    <a:moveTo>
                      <a:pt x="64" y="0"/>
                    </a:moveTo>
                    <a:lnTo>
                      <a:pt x="32" y="0"/>
                    </a:lnTo>
                    <a:lnTo>
                      <a:pt x="0" y="18"/>
                    </a:lnTo>
                    <a:lnTo>
                      <a:pt x="34" y="16"/>
                    </a:lnTo>
                    <a:lnTo>
                      <a:pt x="6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25" name="Freeform 7989"/>
              <p:cNvSpPr>
                <a:spLocks/>
              </p:cNvSpPr>
              <p:nvPr/>
            </p:nvSpPr>
            <p:spPr bwMode="auto">
              <a:xfrm>
                <a:off x="4552" y="1474"/>
                <a:ext cx="68" cy="24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2"/>
                  </a:cxn>
                  <a:cxn ang="0">
                    <a:pos x="0" y="22"/>
                  </a:cxn>
                  <a:cxn ang="0">
                    <a:pos x="34" y="24"/>
                  </a:cxn>
                  <a:cxn ang="0">
                    <a:pos x="68" y="0"/>
                  </a:cxn>
                </a:cxnLst>
                <a:rect l="0" t="0" r="r" b="b"/>
                <a:pathLst>
                  <a:path w="68" h="24">
                    <a:moveTo>
                      <a:pt x="68" y="0"/>
                    </a:moveTo>
                    <a:lnTo>
                      <a:pt x="34" y="2"/>
                    </a:lnTo>
                    <a:lnTo>
                      <a:pt x="0" y="22"/>
                    </a:lnTo>
                    <a:lnTo>
                      <a:pt x="34" y="24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3D78"/>
              </a:solidFill>
              <a:ln w="0">
                <a:solidFill>
                  <a:srgbClr val="003D7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26" name="Freeform 7990"/>
              <p:cNvSpPr>
                <a:spLocks/>
              </p:cNvSpPr>
              <p:nvPr/>
            </p:nvSpPr>
            <p:spPr bwMode="auto">
              <a:xfrm>
                <a:off x="4552" y="1474"/>
                <a:ext cx="68" cy="24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2"/>
                  </a:cxn>
                  <a:cxn ang="0">
                    <a:pos x="0" y="22"/>
                  </a:cxn>
                  <a:cxn ang="0">
                    <a:pos x="34" y="24"/>
                  </a:cxn>
                  <a:cxn ang="0">
                    <a:pos x="68" y="0"/>
                  </a:cxn>
                </a:cxnLst>
                <a:rect l="0" t="0" r="r" b="b"/>
                <a:pathLst>
                  <a:path w="68" h="24">
                    <a:moveTo>
                      <a:pt x="68" y="0"/>
                    </a:moveTo>
                    <a:lnTo>
                      <a:pt x="34" y="2"/>
                    </a:lnTo>
                    <a:lnTo>
                      <a:pt x="0" y="22"/>
                    </a:lnTo>
                    <a:lnTo>
                      <a:pt x="34" y="24"/>
                    </a:lnTo>
                    <a:lnTo>
                      <a:pt x="6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27" name="Freeform 7991"/>
              <p:cNvSpPr>
                <a:spLocks/>
              </p:cNvSpPr>
              <p:nvPr/>
            </p:nvSpPr>
            <p:spPr bwMode="auto">
              <a:xfrm>
                <a:off x="4520" y="1496"/>
                <a:ext cx="66" cy="28"/>
              </a:xfrm>
              <a:custGeom>
                <a:avLst/>
                <a:gdLst/>
                <a:ahLst/>
                <a:cxnLst>
                  <a:cxn ang="0">
                    <a:pos x="66" y="2"/>
                  </a:cxn>
                  <a:cxn ang="0">
                    <a:pos x="32" y="0"/>
                  </a:cxn>
                  <a:cxn ang="0">
                    <a:pos x="0" y="26"/>
                  </a:cxn>
                  <a:cxn ang="0">
                    <a:pos x="34" y="28"/>
                  </a:cxn>
                  <a:cxn ang="0">
                    <a:pos x="66" y="2"/>
                  </a:cxn>
                </a:cxnLst>
                <a:rect l="0" t="0" r="r" b="b"/>
                <a:pathLst>
                  <a:path w="66" h="28">
                    <a:moveTo>
                      <a:pt x="66" y="2"/>
                    </a:moveTo>
                    <a:lnTo>
                      <a:pt x="32" y="0"/>
                    </a:lnTo>
                    <a:lnTo>
                      <a:pt x="0" y="26"/>
                    </a:lnTo>
                    <a:lnTo>
                      <a:pt x="34" y="28"/>
                    </a:lnTo>
                    <a:lnTo>
                      <a:pt x="66" y="2"/>
                    </a:lnTo>
                    <a:close/>
                  </a:path>
                </a:pathLst>
              </a:custGeom>
              <a:solidFill>
                <a:srgbClr val="00408B"/>
              </a:solidFill>
              <a:ln w="0">
                <a:solidFill>
                  <a:srgbClr val="00408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28" name="Freeform 7992"/>
              <p:cNvSpPr>
                <a:spLocks/>
              </p:cNvSpPr>
              <p:nvPr/>
            </p:nvSpPr>
            <p:spPr bwMode="auto">
              <a:xfrm>
                <a:off x="4520" y="1496"/>
                <a:ext cx="66" cy="28"/>
              </a:xfrm>
              <a:custGeom>
                <a:avLst/>
                <a:gdLst/>
                <a:ahLst/>
                <a:cxnLst>
                  <a:cxn ang="0">
                    <a:pos x="66" y="2"/>
                  </a:cxn>
                  <a:cxn ang="0">
                    <a:pos x="32" y="0"/>
                  </a:cxn>
                  <a:cxn ang="0">
                    <a:pos x="0" y="26"/>
                  </a:cxn>
                  <a:cxn ang="0">
                    <a:pos x="34" y="28"/>
                  </a:cxn>
                  <a:cxn ang="0">
                    <a:pos x="66" y="2"/>
                  </a:cxn>
                </a:cxnLst>
                <a:rect l="0" t="0" r="r" b="b"/>
                <a:pathLst>
                  <a:path w="66" h="28">
                    <a:moveTo>
                      <a:pt x="66" y="2"/>
                    </a:moveTo>
                    <a:lnTo>
                      <a:pt x="32" y="0"/>
                    </a:lnTo>
                    <a:lnTo>
                      <a:pt x="0" y="26"/>
                    </a:lnTo>
                    <a:lnTo>
                      <a:pt x="34" y="28"/>
                    </a:lnTo>
                    <a:lnTo>
                      <a:pt x="66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29" name="Freeform 7993"/>
              <p:cNvSpPr>
                <a:spLocks/>
              </p:cNvSpPr>
              <p:nvPr/>
            </p:nvSpPr>
            <p:spPr bwMode="auto">
              <a:xfrm>
                <a:off x="4486" y="1522"/>
                <a:ext cx="68" cy="34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34" y="0"/>
                  </a:cxn>
                  <a:cxn ang="0">
                    <a:pos x="0" y="30"/>
                  </a:cxn>
                  <a:cxn ang="0">
                    <a:pos x="34" y="34"/>
                  </a:cxn>
                  <a:cxn ang="0">
                    <a:pos x="68" y="2"/>
                  </a:cxn>
                </a:cxnLst>
                <a:rect l="0" t="0" r="r" b="b"/>
                <a:pathLst>
                  <a:path w="68" h="34">
                    <a:moveTo>
                      <a:pt x="68" y="2"/>
                    </a:moveTo>
                    <a:lnTo>
                      <a:pt x="34" y="0"/>
                    </a:lnTo>
                    <a:lnTo>
                      <a:pt x="0" y="30"/>
                    </a:lnTo>
                    <a:lnTo>
                      <a:pt x="34" y="34"/>
                    </a:lnTo>
                    <a:lnTo>
                      <a:pt x="68" y="2"/>
                    </a:lnTo>
                    <a:close/>
                  </a:path>
                </a:pathLst>
              </a:custGeom>
              <a:solidFill>
                <a:srgbClr val="004499"/>
              </a:solidFill>
              <a:ln w="0">
                <a:solidFill>
                  <a:srgbClr val="0044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30" name="Freeform 7994"/>
              <p:cNvSpPr>
                <a:spLocks/>
              </p:cNvSpPr>
              <p:nvPr/>
            </p:nvSpPr>
            <p:spPr bwMode="auto">
              <a:xfrm>
                <a:off x="4486" y="1522"/>
                <a:ext cx="68" cy="34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34" y="0"/>
                  </a:cxn>
                  <a:cxn ang="0">
                    <a:pos x="0" y="30"/>
                  </a:cxn>
                  <a:cxn ang="0">
                    <a:pos x="34" y="34"/>
                  </a:cxn>
                  <a:cxn ang="0">
                    <a:pos x="68" y="2"/>
                  </a:cxn>
                </a:cxnLst>
                <a:rect l="0" t="0" r="r" b="b"/>
                <a:pathLst>
                  <a:path w="68" h="34">
                    <a:moveTo>
                      <a:pt x="68" y="2"/>
                    </a:moveTo>
                    <a:lnTo>
                      <a:pt x="34" y="0"/>
                    </a:lnTo>
                    <a:lnTo>
                      <a:pt x="0" y="30"/>
                    </a:lnTo>
                    <a:lnTo>
                      <a:pt x="34" y="34"/>
                    </a:lnTo>
                    <a:lnTo>
                      <a:pt x="68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31" name="Freeform 7995"/>
              <p:cNvSpPr>
                <a:spLocks/>
              </p:cNvSpPr>
              <p:nvPr/>
            </p:nvSpPr>
            <p:spPr bwMode="auto">
              <a:xfrm>
                <a:off x="4452" y="1552"/>
                <a:ext cx="68" cy="40"/>
              </a:xfrm>
              <a:custGeom>
                <a:avLst/>
                <a:gdLst/>
                <a:ahLst/>
                <a:cxnLst>
                  <a:cxn ang="0">
                    <a:pos x="68" y="4"/>
                  </a:cxn>
                  <a:cxn ang="0">
                    <a:pos x="34" y="0"/>
                  </a:cxn>
                  <a:cxn ang="0">
                    <a:pos x="0" y="32"/>
                  </a:cxn>
                  <a:cxn ang="0">
                    <a:pos x="34" y="40"/>
                  </a:cxn>
                  <a:cxn ang="0">
                    <a:pos x="68" y="4"/>
                  </a:cxn>
                </a:cxnLst>
                <a:rect l="0" t="0" r="r" b="b"/>
                <a:pathLst>
                  <a:path w="68" h="40">
                    <a:moveTo>
                      <a:pt x="68" y="4"/>
                    </a:moveTo>
                    <a:lnTo>
                      <a:pt x="34" y="0"/>
                    </a:lnTo>
                    <a:lnTo>
                      <a:pt x="0" y="32"/>
                    </a:lnTo>
                    <a:lnTo>
                      <a:pt x="34" y="40"/>
                    </a:lnTo>
                    <a:lnTo>
                      <a:pt x="68" y="4"/>
                    </a:lnTo>
                    <a:close/>
                  </a:path>
                </a:pathLst>
              </a:custGeom>
              <a:solidFill>
                <a:srgbClr val="004BA0"/>
              </a:solidFill>
              <a:ln w="0">
                <a:solidFill>
                  <a:srgbClr val="004BA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32" name="Freeform 7996"/>
              <p:cNvSpPr>
                <a:spLocks/>
              </p:cNvSpPr>
              <p:nvPr/>
            </p:nvSpPr>
            <p:spPr bwMode="auto">
              <a:xfrm>
                <a:off x="4452" y="1552"/>
                <a:ext cx="68" cy="40"/>
              </a:xfrm>
              <a:custGeom>
                <a:avLst/>
                <a:gdLst/>
                <a:ahLst/>
                <a:cxnLst>
                  <a:cxn ang="0">
                    <a:pos x="68" y="4"/>
                  </a:cxn>
                  <a:cxn ang="0">
                    <a:pos x="34" y="0"/>
                  </a:cxn>
                  <a:cxn ang="0">
                    <a:pos x="0" y="32"/>
                  </a:cxn>
                  <a:cxn ang="0">
                    <a:pos x="34" y="40"/>
                  </a:cxn>
                  <a:cxn ang="0">
                    <a:pos x="68" y="4"/>
                  </a:cxn>
                </a:cxnLst>
                <a:rect l="0" t="0" r="r" b="b"/>
                <a:pathLst>
                  <a:path w="68" h="40">
                    <a:moveTo>
                      <a:pt x="68" y="4"/>
                    </a:moveTo>
                    <a:lnTo>
                      <a:pt x="34" y="0"/>
                    </a:lnTo>
                    <a:lnTo>
                      <a:pt x="0" y="32"/>
                    </a:lnTo>
                    <a:lnTo>
                      <a:pt x="34" y="40"/>
                    </a:lnTo>
                    <a:lnTo>
                      <a:pt x="6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33" name="Freeform 7997"/>
              <p:cNvSpPr>
                <a:spLocks/>
              </p:cNvSpPr>
              <p:nvPr/>
            </p:nvSpPr>
            <p:spPr bwMode="auto">
              <a:xfrm>
                <a:off x="4418" y="1584"/>
                <a:ext cx="68" cy="44"/>
              </a:xfrm>
              <a:custGeom>
                <a:avLst/>
                <a:gdLst/>
                <a:ahLst/>
                <a:cxnLst>
                  <a:cxn ang="0">
                    <a:pos x="68" y="8"/>
                  </a:cxn>
                  <a:cxn ang="0">
                    <a:pos x="34" y="0"/>
                  </a:cxn>
                  <a:cxn ang="0">
                    <a:pos x="0" y="32"/>
                  </a:cxn>
                  <a:cxn ang="0">
                    <a:pos x="32" y="44"/>
                  </a:cxn>
                  <a:cxn ang="0">
                    <a:pos x="68" y="8"/>
                  </a:cxn>
                </a:cxnLst>
                <a:rect l="0" t="0" r="r" b="b"/>
                <a:pathLst>
                  <a:path w="68" h="44">
                    <a:moveTo>
                      <a:pt x="68" y="8"/>
                    </a:moveTo>
                    <a:lnTo>
                      <a:pt x="34" y="0"/>
                    </a:lnTo>
                    <a:lnTo>
                      <a:pt x="0" y="32"/>
                    </a:lnTo>
                    <a:lnTo>
                      <a:pt x="32" y="44"/>
                    </a:lnTo>
                    <a:lnTo>
                      <a:pt x="68" y="8"/>
                    </a:lnTo>
                    <a:close/>
                  </a:path>
                </a:pathLst>
              </a:custGeom>
              <a:solidFill>
                <a:srgbClr val="0055A0"/>
              </a:solidFill>
              <a:ln w="0">
                <a:solidFill>
                  <a:srgbClr val="0055A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34" name="Freeform 7998"/>
              <p:cNvSpPr>
                <a:spLocks/>
              </p:cNvSpPr>
              <p:nvPr/>
            </p:nvSpPr>
            <p:spPr bwMode="auto">
              <a:xfrm>
                <a:off x="4418" y="1584"/>
                <a:ext cx="68" cy="44"/>
              </a:xfrm>
              <a:custGeom>
                <a:avLst/>
                <a:gdLst/>
                <a:ahLst/>
                <a:cxnLst>
                  <a:cxn ang="0">
                    <a:pos x="68" y="8"/>
                  </a:cxn>
                  <a:cxn ang="0">
                    <a:pos x="34" y="0"/>
                  </a:cxn>
                  <a:cxn ang="0">
                    <a:pos x="0" y="32"/>
                  </a:cxn>
                  <a:cxn ang="0">
                    <a:pos x="32" y="44"/>
                  </a:cxn>
                  <a:cxn ang="0">
                    <a:pos x="68" y="8"/>
                  </a:cxn>
                </a:cxnLst>
                <a:rect l="0" t="0" r="r" b="b"/>
                <a:pathLst>
                  <a:path w="68" h="44">
                    <a:moveTo>
                      <a:pt x="68" y="8"/>
                    </a:moveTo>
                    <a:lnTo>
                      <a:pt x="34" y="0"/>
                    </a:lnTo>
                    <a:lnTo>
                      <a:pt x="0" y="32"/>
                    </a:lnTo>
                    <a:lnTo>
                      <a:pt x="32" y="44"/>
                    </a:lnTo>
                    <a:lnTo>
                      <a:pt x="68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35" name="Freeform 7999"/>
              <p:cNvSpPr>
                <a:spLocks/>
              </p:cNvSpPr>
              <p:nvPr/>
            </p:nvSpPr>
            <p:spPr bwMode="auto">
              <a:xfrm>
                <a:off x="4382" y="1616"/>
                <a:ext cx="68" cy="48"/>
              </a:xfrm>
              <a:custGeom>
                <a:avLst/>
                <a:gdLst/>
                <a:ahLst/>
                <a:cxnLst>
                  <a:cxn ang="0">
                    <a:pos x="68" y="12"/>
                  </a:cxn>
                  <a:cxn ang="0">
                    <a:pos x="36" y="0"/>
                  </a:cxn>
                  <a:cxn ang="0">
                    <a:pos x="0" y="32"/>
                  </a:cxn>
                  <a:cxn ang="0">
                    <a:pos x="34" y="48"/>
                  </a:cxn>
                  <a:cxn ang="0">
                    <a:pos x="68" y="12"/>
                  </a:cxn>
                </a:cxnLst>
                <a:rect l="0" t="0" r="r" b="b"/>
                <a:pathLst>
                  <a:path w="68" h="48">
                    <a:moveTo>
                      <a:pt x="68" y="12"/>
                    </a:moveTo>
                    <a:lnTo>
                      <a:pt x="36" y="0"/>
                    </a:lnTo>
                    <a:lnTo>
                      <a:pt x="0" y="32"/>
                    </a:lnTo>
                    <a:lnTo>
                      <a:pt x="34" y="48"/>
                    </a:lnTo>
                    <a:lnTo>
                      <a:pt x="68" y="12"/>
                    </a:lnTo>
                    <a:close/>
                  </a:path>
                </a:pathLst>
              </a:custGeom>
              <a:solidFill>
                <a:srgbClr val="006397"/>
              </a:solidFill>
              <a:ln w="0">
                <a:solidFill>
                  <a:srgbClr val="00639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36" name="Freeform 8000"/>
              <p:cNvSpPr>
                <a:spLocks/>
              </p:cNvSpPr>
              <p:nvPr/>
            </p:nvSpPr>
            <p:spPr bwMode="auto">
              <a:xfrm>
                <a:off x="4382" y="1616"/>
                <a:ext cx="68" cy="48"/>
              </a:xfrm>
              <a:custGeom>
                <a:avLst/>
                <a:gdLst/>
                <a:ahLst/>
                <a:cxnLst>
                  <a:cxn ang="0">
                    <a:pos x="68" y="12"/>
                  </a:cxn>
                  <a:cxn ang="0">
                    <a:pos x="36" y="0"/>
                  </a:cxn>
                  <a:cxn ang="0">
                    <a:pos x="0" y="32"/>
                  </a:cxn>
                  <a:cxn ang="0">
                    <a:pos x="34" y="48"/>
                  </a:cxn>
                  <a:cxn ang="0">
                    <a:pos x="68" y="12"/>
                  </a:cxn>
                </a:cxnLst>
                <a:rect l="0" t="0" r="r" b="b"/>
                <a:pathLst>
                  <a:path w="68" h="48">
                    <a:moveTo>
                      <a:pt x="68" y="12"/>
                    </a:moveTo>
                    <a:lnTo>
                      <a:pt x="36" y="0"/>
                    </a:lnTo>
                    <a:lnTo>
                      <a:pt x="0" y="32"/>
                    </a:lnTo>
                    <a:lnTo>
                      <a:pt x="34" y="48"/>
                    </a:lnTo>
                    <a:lnTo>
                      <a:pt x="68" y="1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37" name="Freeform 8001"/>
              <p:cNvSpPr>
                <a:spLocks/>
              </p:cNvSpPr>
              <p:nvPr/>
            </p:nvSpPr>
            <p:spPr bwMode="auto">
              <a:xfrm>
                <a:off x="4346" y="1648"/>
                <a:ext cx="70" cy="42"/>
              </a:xfrm>
              <a:custGeom>
                <a:avLst/>
                <a:gdLst/>
                <a:ahLst/>
                <a:cxnLst>
                  <a:cxn ang="0">
                    <a:pos x="70" y="16"/>
                  </a:cxn>
                  <a:cxn ang="0">
                    <a:pos x="36" y="0"/>
                  </a:cxn>
                  <a:cxn ang="0">
                    <a:pos x="0" y="22"/>
                  </a:cxn>
                  <a:cxn ang="0">
                    <a:pos x="32" y="42"/>
                  </a:cxn>
                  <a:cxn ang="0">
                    <a:pos x="70" y="16"/>
                  </a:cxn>
                </a:cxnLst>
                <a:rect l="0" t="0" r="r" b="b"/>
                <a:pathLst>
                  <a:path w="70" h="42">
                    <a:moveTo>
                      <a:pt x="70" y="16"/>
                    </a:moveTo>
                    <a:lnTo>
                      <a:pt x="36" y="0"/>
                    </a:lnTo>
                    <a:lnTo>
                      <a:pt x="0" y="22"/>
                    </a:lnTo>
                    <a:lnTo>
                      <a:pt x="32" y="42"/>
                    </a:lnTo>
                    <a:lnTo>
                      <a:pt x="70" y="16"/>
                    </a:lnTo>
                    <a:close/>
                  </a:path>
                </a:pathLst>
              </a:custGeom>
              <a:solidFill>
                <a:srgbClr val="007A7C"/>
              </a:solidFill>
              <a:ln w="0">
                <a:solidFill>
                  <a:srgbClr val="007A7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38" name="Freeform 8002"/>
              <p:cNvSpPr>
                <a:spLocks/>
              </p:cNvSpPr>
              <p:nvPr/>
            </p:nvSpPr>
            <p:spPr bwMode="auto">
              <a:xfrm>
                <a:off x="4346" y="1648"/>
                <a:ext cx="70" cy="42"/>
              </a:xfrm>
              <a:custGeom>
                <a:avLst/>
                <a:gdLst/>
                <a:ahLst/>
                <a:cxnLst>
                  <a:cxn ang="0">
                    <a:pos x="70" y="16"/>
                  </a:cxn>
                  <a:cxn ang="0">
                    <a:pos x="36" y="0"/>
                  </a:cxn>
                  <a:cxn ang="0">
                    <a:pos x="0" y="22"/>
                  </a:cxn>
                  <a:cxn ang="0">
                    <a:pos x="32" y="42"/>
                  </a:cxn>
                  <a:cxn ang="0">
                    <a:pos x="70" y="16"/>
                  </a:cxn>
                </a:cxnLst>
                <a:rect l="0" t="0" r="r" b="b"/>
                <a:pathLst>
                  <a:path w="70" h="42">
                    <a:moveTo>
                      <a:pt x="70" y="16"/>
                    </a:moveTo>
                    <a:lnTo>
                      <a:pt x="36" y="0"/>
                    </a:lnTo>
                    <a:lnTo>
                      <a:pt x="0" y="22"/>
                    </a:lnTo>
                    <a:lnTo>
                      <a:pt x="32" y="42"/>
                    </a:lnTo>
                    <a:lnTo>
                      <a:pt x="70" y="1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39" name="Freeform 8003"/>
              <p:cNvSpPr>
                <a:spLocks/>
              </p:cNvSpPr>
              <p:nvPr/>
            </p:nvSpPr>
            <p:spPr bwMode="auto">
              <a:xfrm>
                <a:off x="4308" y="1670"/>
                <a:ext cx="70" cy="30"/>
              </a:xfrm>
              <a:custGeom>
                <a:avLst/>
                <a:gdLst/>
                <a:ahLst/>
                <a:cxnLst>
                  <a:cxn ang="0">
                    <a:pos x="70" y="20"/>
                  </a:cxn>
                  <a:cxn ang="0">
                    <a:pos x="38" y="0"/>
                  </a:cxn>
                  <a:cxn ang="0">
                    <a:pos x="0" y="10"/>
                  </a:cxn>
                  <a:cxn ang="0">
                    <a:pos x="34" y="30"/>
                  </a:cxn>
                  <a:cxn ang="0">
                    <a:pos x="70" y="20"/>
                  </a:cxn>
                </a:cxnLst>
                <a:rect l="0" t="0" r="r" b="b"/>
                <a:pathLst>
                  <a:path w="70" h="30">
                    <a:moveTo>
                      <a:pt x="70" y="20"/>
                    </a:moveTo>
                    <a:lnTo>
                      <a:pt x="38" y="0"/>
                    </a:lnTo>
                    <a:lnTo>
                      <a:pt x="0" y="10"/>
                    </a:lnTo>
                    <a:lnTo>
                      <a:pt x="34" y="30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009A3F"/>
              </a:solidFill>
              <a:ln w="0">
                <a:solidFill>
                  <a:srgbClr val="009A3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40" name="Freeform 8004"/>
              <p:cNvSpPr>
                <a:spLocks/>
              </p:cNvSpPr>
              <p:nvPr/>
            </p:nvSpPr>
            <p:spPr bwMode="auto">
              <a:xfrm>
                <a:off x="4308" y="1670"/>
                <a:ext cx="70" cy="30"/>
              </a:xfrm>
              <a:custGeom>
                <a:avLst/>
                <a:gdLst/>
                <a:ahLst/>
                <a:cxnLst>
                  <a:cxn ang="0">
                    <a:pos x="70" y="20"/>
                  </a:cxn>
                  <a:cxn ang="0">
                    <a:pos x="38" y="0"/>
                  </a:cxn>
                  <a:cxn ang="0">
                    <a:pos x="0" y="10"/>
                  </a:cxn>
                  <a:cxn ang="0">
                    <a:pos x="34" y="30"/>
                  </a:cxn>
                  <a:cxn ang="0">
                    <a:pos x="70" y="20"/>
                  </a:cxn>
                </a:cxnLst>
                <a:rect l="0" t="0" r="r" b="b"/>
                <a:pathLst>
                  <a:path w="70" h="30">
                    <a:moveTo>
                      <a:pt x="70" y="20"/>
                    </a:moveTo>
                    <a:lnTo>
                      <a:pt x="38" y="0"/>
                    </a:lnTo>
                    <a:lnTo>
                      <a:pt x="0" y="10"/>
                    </a:lnTo>
                    <a:lnTo>
                      <a:pt x="34" y="30"/>
                    </a:lnTo>
                    <a:lnTo>
                      <a:pt x="70" y="2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41" name="Freeform 8005"/>
              <p:cNvSpPr>
                <a:spLocks/>
              </p:cNvSpPr>
              <p:nvPr/>
            </p:nvSpPr>
            <p:spPr bwMode="auto">
              <a:xfrm>
                <a:off x="4270" y="1672"/>
                <a:ext cx="72" cy="28"/>
              </a:xfrm>
              <a:custGeom>
                <a:avLst/>
                <a:gdLst/>
                <a:ahLst/>
                <a:cxnLst>
                  <a:cxn ang="0">
                    <a:pos x="72" y="28"/>
                  </a:cxn>
                  <a:cxn ang="0">
                    <a:pos x="38" y="8"/>
                  </a:cxn>
                  <a:cxn ang="0">
                    <a:pos x="0" y="0"/>
                  </a:cxn>
                  <a:cxn ang="0">
                    <a:pos x="32" y="20"/>
                  </a:cxn>
                  <a:cxn ang="0">
                    <a:pos x="72" y="28"/>
                  </a:cxn>
                </a:cxnLst>
                <a:rect l="0" t="0" r="r" b="b"/>
                <a:pathLst>
                  <a:path w="72" h="28">
                    <a:moveTo>
                      <a:pt x="72" y="28"/>
                    </a:moveTo>
                    <a:lnTo>
                      <a:pt x="38" y="8"/>
                    </a:lnTo>
                    <a:lnTo>
                      <a:pt x="0" y="0"/>
                    </a:lnTo>
                    <a:lnTo>
                      <a:pt x="32" y="20"/>
                    </a:lnTo>
                    <a:lnTo>
                      <a:pt x="72" y="28"/>
                    </a:lnTo>
                    <a:close/>
                  </a:path>
                </a:pathLst>
              </a:custGeom>
              <a:solidFill>
                <a:srgbClr val="00AC00"/>
              </a:solidFill>
              <a:ln w="0">
                <a:solidFill>
                  <a:srgbClr val="00A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42" name="Freeform 8006"/>
              <p:cNvSpPr>
                <a:spLocks/>
              </p:cNvSpPr>
              <p:nvPr/>
            </p:nvSpPr>
            <p:spPr bwMode="auto">
              <a:xfrm>
                <a:off x="4270" y="1672"/>
                <a:ext cx="72" cy="28"/>
              </a:xfrm>
              <a:custGeom>
                <a:avLst/>
                <a:gdLst/>
                <a:ahLst/>
                <a:cxnLst>
                  <a:cxn ang="0">
                    <a:pos x="72" y="28"/>
                  </a:cxn>
                  <a:cxn ang="0">
                    <a:pos x="38" y="8"/>
                  </a:cxn>
                  <a:cxn ang="0">
                    <a:pos x="0" y="0"/>
                  </a:cxn>
                  <a:cxn ang="0">
                    <a:pos x="32" y="20"/>
                  </a:cxn>
                  <a:cxn ang="0">
                    <a:pos x="72" y="28"/>
                  </a:cxn>
                </a:cxnLst>
                <a:rect l="0" t="0" r="r" b="b"/>
                <a:pathLst>
                  <a:path w="72" h="28">
                    <a:moveTo>
                      <a:pt x="72" y="28"/>
                    </a:moveTo>
                    <a:lnTo>
                      <a:pt x="38" y="8"/>
                    </a:lnTo>
                    <a:lnTo>
                      <a:pt x="0" y="0"/>
                    </a:lnTo>
                    <a:lnTo>
                      <a:pt x="32" y="20"/>
                    </a:lnTo>
                    <a:lnTo>
                      <a:pt x="72" y="2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43" name="Freeform 8007"/>
              <p:cNvSpPr>
                <a:spLocks/>
              </p:cNvSpPr>
              <p:nvPr/>
            </p:nvSpPr>
            <p:spPr bwMode="auto">
              <a:xfrm>
                <a:off x="4230" y="1648"/>
                <a:ext cx="72" cy="44"/>
              </a:xfrm>
              <a:custGeom>
                <a:avLst/>
                <a:gdLst/>
                <a:ahLst/>
                <a:cxnLst>
                  <a:cxn ang="0">
                    <a:pos x="72" y="44"/>
                  </a:cxn>
                  <a:cxn ang="0">
                    <a:pos x="40" y="24"/>
                  </a:cxn>
                  <a:cxn ang="0">
                    <a:pos x="0" y="0"/>
                  </a:cxn>
                  <a:cxn ang="0">
                    <a:pos x="32" y="18"/>
                  </a:cxn>
                  <a:cxn ang="0">
                    <a:pos x="72" y="44"/>
                  </a:cxn>
                </a:cxnLst>
                <a:rect l="0" t="0" r="r" b="b"/>
                <a:pathLst>
                  <a:path w="72" h="44">
                    <a:moveTo>
                      <a:pt x="72" y="44"/>
                    </a:moveTo>
                    <a:lnTo>
                      <a:pt x="40" y="24"/>
                    </a:lnTo>
                    <a:lnTo>
                      <a:pt x="0" y="0"/>
                    </a:lnTo>
                    <a:lnTo>
                      <a:pt x="32" y="18"/>
                    </a:lnTo>
                    <a:lnTo>
                      <a:pt x="72" y="44"/>
                    </a:lnTo>
                    <a:close/>
                  </a:path>
                </a:pathLst>
              </a:custGeom>
              <a:solidFill>
                <a:srgbClr val="AB008F"/>
              </a:solidFill>
              <a:ln w="0">
                <a:solidFill>
                  <a:srgbClr val="AB008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44" name="Freeform 8008"/>
              <p:cNvSpPr>
                <a:spLocks/>
              </p:cNvSpPr>
              <p:nvPr/>
            </p:nvSpPr>
            <p:spPr bwMode="auto">
              <a:xfrm>
                <a:off x="4230" y="1648"/>
                <a:ext cx="72" cy="44"/>
              </a:xfrm>
              <a:custGeom>
                <a:avLst/>
                <a:gdLst/>
                <a:ahLst/>
                <a:cxnLst>
                  <a:cxn ang="0">
                    <a:pos x="72" y="44"/>
                  </a:cxn>
                  <a:cxn ang="0">
                    <a:pos x="40" y="24"/>
                  </a:cxn>
                  <a:cxn ang="0">
                    <a:pos x="0" y="0"/>
                  </a:cxn>
                  <a:cxn ang="0">
                    <a:pos x="32" y="18"/>
                  </a:cxn>
                  <a:cxn ang="0">
                    <a:pos x="72" y="44"/>
                  </a:cxn>
                </a:cxnLst>
                <a:rect l="0" t="0" r="r" b="b"/>
                <a:pathLst>
                  <a:path w="72" h="44">
                    <a:moveTo>
                      <a:pt x="72" y="44"/>
                    </a:moveTo>
                    <a:lnTo>
                      <a:pt x="40" y="24"/>
                    </a:lnTo>
                    <a:lnTo>
                      <a:pt x="0" y="0"/>
                    </a:lnTo>
                    <a:lnTo>
                      <a:pt x="32" y="18"/>
                    </a:lnTo>
                    <a:lnTo>
                      <a:pt x="72" y="4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45" name="Freeform 8009"/>
              <p:cNvSpPr>
                <a:spLocks/>
              </p:cNvSpPr>
              <p:nvPr/>
            </p:nvSpPr>
            <p:spPr bwMode="auto">
              <a:xfrm>
                <a:off x="4188" y="1630"/>
                <a:ext cx="74" cy="36"/>
              </a:xfrm>
              <a:custGeom>
                <a:avLst/>
                <a:gdLst/>
                <a:ahLst/>
                <a:cxnLst>
                  <a:cxn ang="0">
                    <a:pos x="74" y="36"/>
                  </a:cxn>
                  <a:cxn ang="0">
                    <a:pos x="42" y="18"/>
                  </a:cxn>
                  <a:cxn ang="0">
                    <a:pos x="0" y="0"/>
                  </a:cxn>
                  <a:cxn ang="0">
                    <a:pos x="34" y="12"/>
                  </a:cxn>
                  <a:cxn ang="0">
                    <a:pos x="74" y="36"/>
                  </a:cxn>
                </a:cxnLst>
                <a:rect l="0" t="0" r="r" b="b"/>
                <a:pathLst>
                  <a:path w="74" h="36">
                    <a:moveTo>
                      <a:pt x="74" y="36"/>
                    </a:moveTo>
                    <a:lnTo>
                      <a:pt x="42" y="18"/>
                    </a:lnTo>
                    <a:lnTo>
                      <a:pt x="0" y="0"/>
                    </a:lnTo>
                    <a:lnTo>
                      <a:pt x="34" y="12"/>
                    </a:lnTo>
                    <a:lnTo>
                      <a:pt x="74" y="36"/>
                    </a:lnTo>
                    <a:close/>
                  </a:path>
                </a:pathLst>
              </a:custGeom>
              <a:solidFill>
                <a:srgbClr val="B90084"/>
              </a:solidFill>
              <a:ln w="0">
                <a:solidFill>
                  <a:srgbClr val="B9008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46" name="Freeform 8010"/>
              <p:cNvSpPr>
                <a:spLocks/>
              </p:cNvSpPr>
              <p:nvPr/>
            </p:nvSpPr>
            <p:spPr bwMode="auto">
              <a:xfrm>
                <a:off x="4188" y="1630"/>
                <a:ext cx="74" cy="36"/>
              </a:xfrm>
              <a:custGeom>
                <a:avLst/>
                <a:gdLst/>
                <a:ahLst/>
                <a:cxnLst>
                  <a:cxn ang="0">
                    <a:pos x="74" y="36"/>
                  </a:cxn>
                  <a:cxn ang="0">
                    <a:pos x="42" y="18"/>
                  </a:cxn>
                  <a:cxn ang="0">
                    <a:pos x="0" y="0"/>
                  </a:cxn>
                  <a:cxn ang="0">
                    <a:pos x="34" y="12"/>
                  </a:cxn>
                  <a:cxn ang="0">
                    <a:pos x="74" y="36"/>
                  </a:cxn>
                </a:cxnLst>
                <a:rect l="0" t="0" r="r" b="b"/>
                <a:pathLst>
                  <a:path w="74" h="36">
                    <a:moveTo>
                      <a:pt x="74" y="36"/>
                    </a:moveTo>
                    <a:lnTo>
                      <a:pt x="42" y="18"/>
                    </a:lnTo>
                    <a:lnTo>
                      <a:pt x="0" y="0"/>
                    </a:lnTo>
                    <a:lnTo>
                      <a:pt x="34" y="12"/>
                    </a:lnTo>
                    <a:lnTo>
                      <a:pt x="74" y="3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47" name="Freeform 8011"/>
              <p:cNvSpPr>
                <a:spLocks/>
              </p:cNvSpPr>
              <p:nvPr/>
            </p:nvSpPr>
            <p:spPr bwMode="auto">
              <a:xfrm>
                <a:off x="4146" y="1630"/>
                <a:ext cx="76" cy="12"/>
              </a:xfrm>
              <a:custGeom>
                <a:avLst/>
                <a:gdLst/>
                <a:ahLst/>
                <a:cxnLst>
                  <a:cxn ang="0">
                    <a:pos x="76" y="12"/>
                  </a:cxn>
                  <a:cxn ang="0">
                    <a:pos x="42" y="0"/>
                  </a:cxn>
                  <a:cxn ang="0">
                    <a:pos x="0" y="0"/>
                  </a:cxn>
                  <a:cxn ang="0">
                    <a:pos x="34" y="10"/>
                  </a:cxn>
                  <a:cxn ang="0">
                    <a:pos x="76" y="12"/>
                  </a:cxn>
                </a:cxnLst>
                <a:rect l="0" t="0" r="r" b="b"/>
                <a:pathLst>
                  <a:path w="76" h="12">
                    <a:moveTo>
                      <a:pt x="76" y="12"/>
                    </a:moveTo>
                    <a:lnTo>
                      <a:pt x="42" y="0"/>
                    </a:lnTo>
                    <a:lnTo>
                      <a:pt x="0" y="0"/>
                    </a:lnTo>
                    <a:lnTo>
                      <a:pt x="34" y="10"/>
                    </a:lnTo>
                    <a:lnTo>
                      <a:pt x="76" y="12"/>
                    </a:lnTo>
                    <a:close/>
                  </a:path>
                </a:pathLst>
              </a:custGeom>
              <a:solidFill>
                <a:srgbClr val="007800"/>
              </a:solidFill>
              <a:ln w="0">
                <a:solidFill>
                  <a:srgbClr val="0078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48" name="Freeform 8012"/>
              <p:cNvSpPr>
                <a:spLocks/>
              </p:cNvSpPr>
              <p:nvPr/>
            </p:nvSpPr>
            <p:spPr bwMode="auto">
              <a:xfrm>
                <a:off x="4146" y="1630"/>
                <a:ext cx="76" cy="12"/>
              </a:xfrm>
              <a:custGeom>
                <a:avLst/>
                <a:gdLst/>
                <a:ahLst/>
                <a:cxnLst>
                  <a:cxn ang="0">
                    <a:pos x="76" y="12"/>
                  </a:cxn>
                  <a:cxn ang="0">
                    <a:pos x="42" y="0"/>
                  </a:cxn>
                  <a:cxn ang="0">
                    <a:pos x="0" y="0"/>
                  </a:cxn>
                  <a:cxn ang="0">
                    <a:pos x="34" y="10"/>
                  </a:cxn>
                  <a:cxn ang="0">
                    <a:pos x="76" y="12"/>
                  </a:cxn>
                </a:cxnLst>
                <a:rect l="0" t="0" r="r" b="b"/>
                <a:pathLst>
                  <a:path w="76" h="12">
                    <a:moveTo>
                      <a:pt x="76" y="12"/>
                    </a:moveTo>
                    <a:lnTo>
                      <a:pt x="42" y="0"/>
                    </a:lnTo>
                    <a:lnTo>
                      <a:pt x="0" y="0"/>
                    </a:lnTo>
                    <a:lnTo>
                      <a:pt x="34" y="10"/>
                    </a:lnTo>
                    <a:lnTo>
                      <a:pt x="76" y="1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49" name="Freeform 8013"/>
              <p:cNvSpPr>
                <a:spLocks/>
              </p:cNvSpPr>
              <p:nvPr/>
            </p:nvSpPr>
            <p:spPr bwMode="auto">
              <a:xfrm>
                <a:off x="5166" y="1392"/>
                <a:ext cx="54" cy="12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32" y="12"/>
                  </a:cxn>
                  <a:cxn ang="0">
                    <a:pos x="54" y="6"/>
                  </a:cxn>
                </a:cxnLst>
                <a:rect l="0" t="0" r="r" b="b"/>
                <a:pathLst>
                  <a:path w="54" h="12">
                    <a:moveTo>
                      <a:pt x="54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32" y="12"/>
                    </a:lnTo>
                    <a:lnTo>
                      <a:pt x="54" y="6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50" name="Freeform 8014"/>
              <p:cNvSpPr>
                <a:spLocks/>
              </p:cNvSpPr>
              <p:nvPr/>
            </p:nvSpPr>
            <p:spPr bwMode="auto">
              <a:xfrm>
                <a:off x="5166" y="1392"/>
                <a:ext cx="54" cy="12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32" y="12"/>
                  </a:cxn>
                  <a:cxn ang="0">
                    <a:pos x="54" y="6"/>
                  </a:cxn>
                </a:cxnLst>
                <a:rect l="0" t="0" r="r" b="b"/>
                <a:pathLst>
                  <a:path w="54" h="12">
                    <a:moveTo>
                      <a:pt x="54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32" y="12"/>
                    </a:lnTo>
                    <a:lnTo>
                      <a:pt x="54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51" name="Freeform 8015"/>
              <p:cNvSpPr>
                <a:spLocks/>
              </p:cNvSpPr>
              <p:nvPr/>
            </p:nvSpPr>
            <p:spPr bwMode="auto">
              <a:xfrm>
                <a:off x="5144" y="1398"/>
                <a:ext cx="54" cy="10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34" y="10"/>
                  </a:cxn>
                  <a:cxn ang="0">
                    <a:pos x="54" y="6"/>
                  </a:cxn>
                </a:cxnLst>
                <a:rect l="0" t="0" r="r" b="b"/>
                <a:pathLst>
                  <a:path w="54" h="10">
                    <a:moveTo>
                      <a:pt x="54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34" y="10"/>
                    </a:lnTo>
                    <a:lnTo>
                      <a:pt x="54" y="6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52" name="Freeform 8016"/>
              <p:cNvSpPr>
                <a:spLocks/>
              </p:cNvSpPr>
              <p:nvPr/>
            </p:nvSpPr>
            <p:spPr bwMode="auto">
              <a:xfrm>
                <a:off x="5144" y="1398"/>
                <a:ext cx="54" cy="10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34" y="10"/>
                  </a:cxn>
                  <a:cxn ang="0">
                    <a:pos x="54" y="6"/>
                  </a:cxn>
                </a:cxnLst>
                <a:rect l="0" t="0" r="r" b="b"/>
                <a:pathLst>
                  <a:path w="54" h="10">
                    <a:moveTo>
                      <a:pt x="54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34" y="10"/>
                    </a:lnTo>
                    <a:lnTo>
                      <a:pt x="54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53" name="Freeform 8017"/>
              <p:cNvSpPr>
                <a:spLocks/>
              </p:cNvSpPr>
              <p:nvPr/>
            </p:nvSpPr>
            <p:spPr bwMode="auto">
              <a:xfrm>
                <a:off x="5122" y="1404"/>
                <a:ext cx="56" cy="10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4" y="10"/>
                  </a:cxn>
                  <a:cxn ang="0">
                    <a:pos x="56" y="4"/>
                  </a:cxn>
                </a:cxnLst>
                <a:rect l="0" t="0" r="r" b="b"/>
                <a:pathLst>
                  <a:path w="56" h="10">
                    <a:moveTo>
                      <a:pt x="56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4" y="10"/>
                    </a:lnTo>
                    <a:lnTo>
                      <a:pt x="56" y="4"/>
                    </a:lnTo>
                    <a:close/>
                  </a:path>
                </a:pathLst>
              </a:custGeom>
              <a:solidFill>
                <a:srgbClr val="006E26"/>
              </a:solidFill>
              <a:ln w="0">
                <a:solidFill>
                  <a:srgbClr val="006E2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54" name="Freeform 8018"/>
              <p:cNvSpPr>
                <a:spLocks/>
              </p:cNvSpPr>
              <p:nvPr/>
            </p:nvSpPr>
            <p:spPr bwMode="auto">
              <a:xfrm>
                <a:off x="5122" y="1404"/>
                <a:ext cx="56" cy="10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4" y="10"/>
                  </a:cxn>
                  <a:cxn ang="0">
                    <a:pos x="56" y="4"/>
                  </a:cxn>
                </a:cxnLst>
                <a:rect l="0" t="0" r="r" b="b"/>
                <a:pathLst>
                  <a:path w="56" h="10">
                    <a:moveTo>
                      <a:pt x="56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4" y="10"/>
                    </a:lnTo>
                    <a:lnTo>
                      <a:pt x="5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55" name="Freeform 8019"/>
              <p:cNvSpPr>
                <a:spLocks/>
              </p:cNvSpPr>
              <p:nvPr/>
            </p:nvSpPr>
            <p:spPr bwMode="auto">
              <a:xfrm>
                <a:off x="5100" y="1408"/>
                <a:ext cx="56" cy="12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34" y="12"/>
                  </a:cxn>
                  <a:cxn ang="0">
                    <a:pos x="56" y="6"/>
                  </a:cxn>
                </a:cxnLst>
                <a:rect l="0" t="0" r="r" b="b"/>
                <a:pathLst>
                  <a:path w="56" h="12">
                    <a:moveTo>
                      <a:pt x="56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34" y="12"/>
                    </a:lnTo>
                    <a:lnTo>
                      <a:pt x="56" y="6"/>
                    </a:lnTo>
                    <a:close/>
                  </a:path>
                </a:pathLst>
              </a:custGeom>
              <a:solidFill>
                <a:srgbClr val="006D22"/>
              </a:solidFill>
              <a:ln w="0">
                <a:solidFill>
                  <a:srgbClr val="006D2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56" name="Freeform 8020"/>
              <p:cNvSpPr>
                <a:spLocks/>
              </p:cNvSpPr>
              <p:nvPr/>
            </p:nvSpPr>
            <p:spPr bwMode="auto">
              <a:xfrm>
                <a:off x="5100" y="1408"/>
                <a:ext cx="56" cy="12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34" y="12"/>
                  </a:cxn>
                  <a:cxn ang="0">
                    <a:pos x="56" y="6"/>
                  </a:cxn>
                </a:cxnLst>
                <a:rect l="0" t="0" r="r" b="b"/>
                <a:pathLst>
                  <a:path w="56" h="12">
                    <a:moveTo>
                      <a:pt x="56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34" y="12"/>
                    </a:lnTo>
                    <a:lnTo>
                      <a:pt x="5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57" name="Freeform 8021"/>
              <p:cNvSpPr>
                <a:spLocks/>
              </p:cNvSpPr>
              <p:nvPr/>
            </p:nvSpPr>
            <p:spPr bwMode="auto">
              <a:xfrm>
                <a:off x="5078" y="1414"/>
                <a:ext cx="56" cy="10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4" y="10"/>
                  </a:cxn>
                  <a:cxn ang="0">
                    <a:pos x="56" y="6"/>
                  </a:cxn>
                </a:cxnLst>
                <a:rect l="0" t="0" r="r" b="b"/>
                <a:pathLst>
                  <a:path w="56" h="10">
                    <a:moveTo>
                      <a:pt x="56" y="6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4" y="10"/>
                    </a:lnTo>
                    <a:lnTo>
                      <a:pt x="56" y="6"/>
                    </a:lnTo>
                    <a:close/>
                  </a:path>
                </a:pathLst>
              </a:custGeom>
              <a:solidFill>
                <a:srgbClr val="006D1D"/>
              </a:solidFill>
              <a:ln w="0">
                <a:solidFill>
                  <a:srgbClr val="006D1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58" name="Freeform 8022"/>
              <p:cNvSpPr>
                <a:spLocks/>
              </p:cNvSpPr>
              <p:nvPr/>
            </p:nvSpPr>
            <p:spPr bwMode="auto">
              <a:xfrm>
                <a:off x="5078" y="1414"/>
                <a:ext cx="56" cy="10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4" y="10"/>
                  </a:cxn>
                  <a:cxn ang="0">
                    <a:pos x="56" y="6"/>
                  </a:cxn>
                </a:cxnLst>
                <a:rect l="0" t="0" r="r" b="b"/>
                <a:pathLst>
                  <a:path w="56" h="10">
                    <a:moveTo>
                      <a:pt x="56" y="6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4" y="10"/>
                    </a:lnTo>
                    <a:lnTo>
                      <a:pt x="5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59" name="Freeform 8023"/>
              <p:cNvSpPr>
                <a:spLocks/>
              </p:cNvSpPr>
              <p:nvPr/>
            </p:nvSpPr>
            <p:spPr bwMode="auto">
              <a:xfrm>
                <a:off x="5054" y="1418"/>
                <a:ext cx="58" cy="10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34" y="10"/>
                  </a:cxn>
                  <a:cxn ang="0">
                    <a:pos x="58" y="6"/>
                  </a:cxn>
                </a:cxnLst>
                <a:rect l="0" t="0" r="r" b="b"/>
                <a:pathLst>
                  <a:path w="58" h="10">
                    <a:moveTo>
                      <a:pt x="58" y="6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34" y="10"/>
                    </a:lnTo>
                    <a:lnTo>
                      <a:pt x="58" y="6"/>
                    </a:lnTo>
                    <a:close/>
                  </a:path>
                </a:pathLst>
              </a:custGeom>
              <a:solidFill>
                <a:srgbClr val="006B14"/>
              </a:solidFill>
              <a:ln w="0">
                <a:solidFill>
                  <a:srgbClr val="006B1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60" name="Freeform 8024"/>
              <p:cNvSpPr>
                <a:spLocks/>
              </p:cNvSpPr>
              <p:nvPr/>
            </p:nvSpPr>
            <p:spPr bwMode="auto">
              <a:xfrm>
                <a:off x="5054" y="1418"/>
                <a:ext cx="58" cy="10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34" y="10"/>
                  </a:cxn>
                  <a:cxn ang="0">
                    <a:pos x="58" y="6"/>
                  </a:cxn>
                </a:cxnLst>
                <a:rect l="0" t="0" r="r" b="b"/>
                <a:pathLst>
                  <a:path w="58" h="10">
                    <a:moveTo>
                      <a:pt x="58" y="6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34" y="10"/>
                    </a:lnTo>
                    <a:lnTo>
                      <a:pt x="58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61" name="Freeform 8025"/>
              <p:cNvSpPr>
                <a:spLocks/>
              </p:cNvSpPr>
              <p:nvPr/>
            </p:nvSpPr>
            <p:spPr bwMode="auto">
              <a:xfrm>
                <a:off x="5032" y="1422"/>
                <a:ext cx="56" cy="8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2" y="8"/>
                  </a:cxn>
                  <a:cxn ang="0">
                    <a:pos x="56" y="6"/>
                  </a:cxn>
                </a:cxnLst>
                <a:rect l="0" t="0" r="r" b="b"/>
                <a:pathLst>
                  <a:path w="56" h="8">
                    <a:moveTo>
                      <a:pt x="56" y="6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2" y="8"/>
                    </a:lnTo>
                    <a:lnTo>
                      <a:pt x="56" y="6"/>
                    </a:lnTo>
                    <a:close/>
                  </a:path>
                </a:pathLst>
              </a:custGeom>
              <a:solidFill>
                <a:srgbClr val="00690A"/>
              </a:solidFill>
              <a:ln w="0">
                <a:solidFill>
                  <a:srgbClr val="00690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62" name="Freeform 8026"/>
              <p:cNvSpPr>
                <a:spLocks/>
              </p:cNvSpPr>
              <p:nvPr/>
            </p:nvSpPr>
            <p:spPr bwMode="auto">
              <a:xfrm>
                <a:off x="5032" y="1422"/>
                <a:ext cx="56" cy="8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2" y="8"/>
                  </a:cxn>
                  <a:cxn ang="0">
                    <a:pos x="56" y="6"/>
                  </a:cxn>
                </a:cxnLst>
                <a:rect l="0" t="0" r="r" b="b"/>
                <a:pathLst>
                  <a:path w="56" h="8">
                    <a:moveTo>
                      <a:pt x="56" y="6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2" y="8"/>
                    </a:lnTo>
                    <a:lnTo>
                      <a:pt x="5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63" name="Freeform 8027"/>
              <p:cNvSpPr>
                <a:spLocks/>
              </p:cNvSpPr>
              <p:nvPr/>
            </p:nvSpPr>
            <p:spPr bwMode="auto">
              <a:xfrm>
                <a:off x="5008" y="1426"/>
                <a:ext cx="56" cy="6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34" y="6"/>
                  </a:cxn>
                  <a:cxn ang="0">
                    <a:pos x="56" y="4"/>
                  </a:cxn>
                </a:cxnLst>
                <a:rect l="0" t="0" r="r" b="b"/>
                <a:pathLst>
                  <a:path w="56" h="6">
                    <a:moveTo>
                      <a:pt x="56" y="4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34" y="6"/>
                    </a:lnTo>
                    <a:lnTo>
                      <a:pt x="56" y="4"/>
                    </a:lnTo>
                    <a:close/>
                  </a:path>
                </a:pathLst>
              </a:custGeom>
              <a:solidFill>
                <a:srgbClr val="006600"/>
              </a:solidFill>
              <a:ln w="0">
                <a:solidFill>
                  <a:srgbClr val="0066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64" name="Freeform 8028"/>
              <p:cNvSpPr>
                <a:spLocks/>
              </p:cNvSpPr>
              <p:nvPr/>
            </p:nvSpPr>
            <p:spPr bwMode="auto">
              <a:xfrm>
                <a:off x="5008" y="1426"/>
                <a:ext cx="56" cy="6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34" y="6"/>
                  </a:cxn>
                  <a:cxn ang="0">
                    <a:pos x="56" y="4"/>
                  </a:cxn>
                </a:cxnLst>
                <a:rect l="0" t="0" r="r" b="b"/>
                <a:pathLst>
                  <a:path w="56" h="6">
                    <a:moveTo>
                      <a:pt x="56" y="4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34" y="6"/>
                    </a:lnTo>
                    <a:lnTo>
                      <a:pt x="5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65" name="Freeform 8029"/>
              <p:cNvSpPr>
                <a:spLocks/>
              </p:cNvSpPr>
              <p:nvPr/>
            </p:nvSpPr>
            <p:spPr bwMode="auto">
              <a:xfrm>
                <a:off x="4984" y="1428"/>
                <a:ext cx="58" cy="6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34" y="6"/>
                  </a:cxn>
                  <a:cxn ang="0">
                    <a:pos x="58" y="4"/>
                  </a:cxn>
                </a:cxnLst>
                <a:rect l="0" t="0" r="r" b="b"/>
                <a:pathLst>
                  <a:path w="58" h="6">
                    <a:moveTo>
                      <a:pt x="58" y="4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34" y="6"/>
                    </a:lnTo>
                    <a:lnTo>
                      <a:pt x="58" y="4"/>
                    </a:lnTo>
                    <a:close/>
                  </a:path>
                </a:pathLst>
              </a:custGeom>
              <a:solidFill>
                <a:srgbClr val="006200"/>
              </a:solidFill>
              <a:ln w="0">
                <a:solidFill>
                  <a:srgbClr val="0062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66" name="Freeform 8030"/>
              <p:cNvSpPr>
                <a:spLocks/>
              </p:cNvSpPr>
              <p:nvPr/>
            </p:nvSpPr>
            <p:spPr bwMode="auto">
              <a:xfrm>
                <a:off x="4984" y="1428"/>
                <a:ext cx="58" cy="6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34" y="6"/>
                  </a:cxn>
                  <a:cxn ang="0">
                    <a:pos x="58" y="4"/>
                  </a:cxn>
                </a:cxnLst>
                <a:rect l="0" t="0" r="r" b="b"/>
                <a:pathLst>
                  <a:path w="58" h="6">
                    <a:moveTo>
                      <a:pt x="58" y="4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34" y="6"/>
                    </a:lnTo>
                    <a:lnTo>
                      <a:pt x="5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67" name="Freeform 8031"/>
              <p:cNvSpPr>
                <a:spLocks/>
              </p:cNvSpPr>
              <p:nvPr/>
            </p:nvSpPr>
            <p:spPr bwMode="auto">
              <a:xfrm>
                <a:off x="4958" y="1430"/>
                <a:ext cx="60" cy="4"/>
              </a:xfrm>
              <a:custGeom>
                <a:avLst/>
                <a:gdLst/>
                <a:ahLst/>
                <a:cxnLst>
                  <a:cxn ang="0">
                    <a:pos x="60" y="4"/>
                  </a:cxn>
                  <a:cxn ang="0">
                    <a:pos x="26" y="0"/>
                  </a:cxn>
                  <a:cxn ang="0">
                    <a:pos x="0" y="0"/>
                  </a:cxn>
                  <a:cxn ang="0">
                    <a:pos x="34" y="4"/>
                  </a:cxn>
                  <a:cxn ang="0">
                    <a:pos x="60" y="4"/>
                  </a:cxn>
                </a:cxnLst>
                <a:rect l="0" t="0" r="r" b="b"/>
                <a:pathLst>
                  <a:path w="60" h="4">
                    <a:moveTo>
                      <a:pt x="60" y="4"/>
                    </a:moveTo>
                    <a:lnTo>
                      <a:pt x="26" y="0"/>
                    </a:lnTo>
                    <a:lnTo>
                      <a:pt x="0" y="0"/>
                    </a:lnTo>
                    <a:lnTo>
                      <a:pt x="34" y="4"/>
                    </a:lnTo>
                    <a:lnTo>
                      <a:pt x="60" y="4"/>
                    </a:lnTo>
                    <a:close/>
                  </a:path>
                </a:pathLst>
              </a:custGeom>
              <a:solidFill>
                <a:srgbClr val="005E00"/>
              </a:solidFill>
              <a:ln w="0">
                <a:solidFill>
                  <a:srgbClr val="005E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68" name="Freeform 8032"/>
              <p:cNvSpPr>
                <a:spLocks/>
              </p:cNvSpPr>
              <p:nvPr/>
            </p:nvSpPr>
            <p:spPr bwMode="auto">
              <a:xfrm>
                <a:off x="4958" y="1430"/>
                <a:ext cx="60" cy="4"/>
              </a:xfrm>
              <a:custGeom>
                <a:avLst/>
                <a:gdLst/>
                <a:ahLst/>
                <a:cxnLst>
                  <a:cxn ang="0">
                    <a:pos x="60" y="4"/>
                  </a:cxn>
                  <a:cxn ang="0">
                    <a:pos x="26" y="0"/>
                  </a:cxn>
                  <a:cxn ang="0">
                    <a:pos x="0" y="0"/>
                  </a:cxn>
                  <a:cxn ang="0">
                    <a:pos x="34" y="4"/>
                  </a:cxn>
                  <a:cxn ang="0">
                    <a:pos x="60" y="4"/>
                  </a:cxn>
                </a:cxnLst>
                <a:rect l="0" t="0" r="r" b="b"/>
                <a:pathLst>
                  <a:path w="60" h="4">
                    <a:moveTo>
                      <a:pt x="60" y="4"/>
                    </a:moveTo>
                    <a:lnTo>
                      <a:pt x="26" y="0"/>
                    </a:lnTo>
                    <a:lnTo>
                      <a:pt x="0" y="0"/>
                    </a:lnTo>
                    <a:lnTo>
                      <a:pt x="34" y="4"/>
                    </a:lnTo>
                    <a:lnTo>
                      <a:pt x="6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69" name="Freeform 8033"/>
              <p:cNvSpPr>
                <a:spLocks/>
              </p:cNvSpPr>
              <p:nvPr/>
            </p:nvSpPr>
            <p:spPr bwMode="auto">
              <a:xfrm>
                <a:off x="4934" y="1430"/>
                <a:ext cx="58" cy="4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24" y="0"/>
                  </a:cxn>
                  <a:cxn ang="0">
                    <a:pos x="0" y="0"/>
                  </a:cxn>
                  <a:cxn ang="0">
                    <a:pos x="34" y="4"/>
                  </a:cxn>
                  <a:cxn ang="0">
                    <a:pos x="58" y="4"/>
                  </a:cxn>
                </a:cxnLst>
                <a:rect l="0" t="0" r="r" b="b"/>
                <a:pathLst>
                  <a:path w="58" h="4">
                    <a:moveTo>
                      <a:pt x="58" y="4"/>
                    </a:moveTo>
                    <a:lnTo>
                      <a:pt x="24" y="0"/>
                    </a:lnTo>
                    <a:lnTo>
                      <a:pt x="0" y="0"/>
                    </a:lnTo>
                    <a:lnTo>
                      <a:pt x="34" y="4"/>
                    </a:lnTo>
                    <a:lnTo>
                      <a:pt x="58" y="4"/>
                    </a:lnTo>
                    <a:close/>
                  </a:path>
                </a:pathLst>
              </a:custGeom>
              <a:solidFill>
                <a:srgbClr val="005800"/>
              </a:solidFill>
              <a:ln w="0">
                <a:solidFill>
                  <a:srgbClr val="0058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70" name="Freeform 8034"/>
              <p:cNvSpPr>
                <a:spLocks/>
              </p:cNvSpPr>
              <p:nvPr/>
            </p:nvSpPr>
            <p:spPr bwMode="auto">
              <a:xfrm>
                <a:off x="4934" y="1430"/>
                <a:ext cx="58" cy="4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24" y="0"/>
                  </a:cxn>
                  <a:cxn ang="0">
                    <a:pos x="0" y="0"/>
                  </a:cxn>
                  <a:cxn ang="0">
                    <a:pos x="34" y="4"/>
                  </a:cxn>
                  <a:cxn ang="0">
                    <a:pos x="58" y="4"/>
                  </a:cxn>
                </a:cxnLst>
                <a:rect l="0" t="0" r="r" b="b"/>
                <a:pathLst>
                  <a:path w="58" h="4">
                    <a:moveTo>
                      <a:pt x="58" y="4"/>
                    </a:moveTo>
                    <a:lnTo>
                      <a:pt x="24" y="0"/>
                    </a:lnTo>
                    <a:lnTo>
                      <a:pt x="0" y="0"/>
                    </a:lnTo>
                    <a:lnTo>
                      <a:pt x="34" y="4"/>
                    </a:lnTo>
                    <a:lnTo>
                      <a:pt x="5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71" name="Freeform 8035"/>
              <p:cNvSpPr>
                <a:spLocks/>
              </p:cNvSpPr>
              <p:nvPr/>
            </p:nvSpPr>
            <p:spPr bwMode="auto">
              <a:xfrm>
                <a:off x="4908" y="1428"/>
                <a:ext cx="60" cy="6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26" y="2"/>
                  </a:cxn>
                  <a:cxn ang="0">
                    <a:pos x="0" y="0"/>
                  </a:cxn>
                  <a:cxn ang="0">
                    <a:pos x="34" y="4"/>
                  </a:cxn>
                  <a:cxn ang="0">
                    <a:pos x="60" y="6"/>
                  </a:cxn>
                </a:cxnLst>
                <a:rect l="0" t="0" r="r" b="b"/>
                <a:pathLst>
                  <a:path w="60" h="6">
                    <a:moveTo>
                      <a:pt x="60" y="6"/>
                    </a:moveTo>
                    <a:lnTo>
                      <a:pt x="26" y="2"/>
                    </a:lnTo>
                    <a:lnTo>
                      <a:pt x="0" y="0"/>
                    </a:lnTo>
                    <a:lnTo>
                      <a:pt x="34" y="4"/>
                    </a:lnTo>
                    <a:lnTo>
                      <a:pt x="60" y="6"/>
                    </a:lnTo>
                    <a:close/>
                  </a:path>
                </a:pathLst>
              </a:custGeom>
              <a:solidFill>
                <a:srgbClr val="005200"/>
              </a:solidFill>
              <a:ln w="0">
                <a:solidFill>
                  <a:srgbClr val="0052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72" name="Freeform 8036"/>
              <p:cNvSpPr>
                <a:spLocks/>
              </p:cNvSpPr>
              <p:nvPr/>
            </p:nvSpPr>
            <p:spPr bwMode="auto">
              <a:xfrm>
                <a:off x="4908" y="1428"/>
                <a:ext cx="60" cy="6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26" y="2"/>
                  </a:cxn>
                  <a:cxn ang="0">
                    <a:pos x="0" y="0"/>
                  </a:cxn>
                  <a:cxn ang="0">
                    <a:pos x="34" y="4"/>
                  </a:cxn>
                  <a:cxn ang="0">
                    <a:pos x="60" y="6"/>
                  </a:cxn>
                </a:cxnLst>
                <a:rect l="0" t="0" r="r" b="b"/>
                <a:pathLst>
                  <a:path w="60" h="6">
                    <a:moveTo>
                      <a:pt x="60" y="6"/>
                    </a:moveTo>
                    <a:lnTo>
                      <a:pt x="26" y="2"/>
                    </a:lnTo>
                    <a:lnTo>
                      <a:pt x="0" y="0"/>
                    </a:lnTo>
                    <a:lnTo>
                      <a:pt x="34" y="4"/>
                    </a:lnTo>
                    <a:lnTo>
                      <a:pt x="60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73" name="Freeform 8037"/>
              <p:cNvSpPr>
                <a:spLocks/>
              </p:cNvSpPr>
              <p:nvPr/>
            </p:nvSpPr>
            <p:spPr bwMode="auto">
              <a:xfrm>
                <a:off x="4882" y="1426"/>
                <a:ext cx="60" cy="6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26" y="2"/>
                  </a:cxn>
                  <a:cxn ang="0">
                    <a:pos x="0" y="0"/>
                  </a:cxn>
                  <a:cxn ang="0">
                    <a:pos x="34" y="4"/>
                  </a:cxn>
                  <a:cxn ang="0">
                    <a:pos x="60" y="6"/>
                  </a:cxn>
                </a:cxnLst>
                <a:rect l="0" t="0" r="r" b="b"/>
                <a:pathLst>
                  <a:path w="60" h="6">
                    <a:moveTo>
                      <a:pt x="60" y="6"/>
                    </a:moveTo>
                    <a:lnTo>
                      <a:pt x="26" y="2"/>
                    </a:lnTo>
                    <a:lnTo>
                      <a:pt x="0" y="0"/>
                    </a:lnTo>
                    <a:lnTo>
                      <a:pt x="34" y="4"/>
                    </a:lnTo>
                    <a:lnTo>
                      <a:pt x="60" y="6"/>
                    </a:lnTo>
                    <a:close/>
                  </a:path>
                </a:pathLst>
              </a:custGeom>
              <a:solidFill>
                <a:srgbClr val="CB0031"/>
              </a:solidFill>
              <a:ln w="0">
                <a:solidFill>
                  <a:srgbClr val="CB003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74" name="Freeform 8038"/>
              <p:cNvSpPr>
                <a:spLocks/>
              </p:cNvSpPr>
              <p:nvPr/>
            </p:nvSpPr>
            <p:spPr bwMode="auto">
              <a:xfrm>
                <a:off x="4882" y="1426"/>
                <a:ext cx="60" cy="6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26" y="2"/>
                  </a:cxn>
                  <a:cxn ang="0">
                    <a:pos x="0" y="0"/>
                  </a:cxn>
                  <a:cxn ang="0">
                    <a:pos x="34" y="4"/>
                  </a:cxn>
                  <a:cxn ang="0">
                    <a:pos x="60" y="6"/>
                  </a:cxn>
                </a:cxnLst>
                <a:rect l="0" t="0" r="r" b="b"/>
                <a:pathLst>
                  <a:path w="60" h="6">
                    <a:moveTo>
                      <a:pt x="60" y="6"/>
                    </a:moveTo>
                    <a:lnTo>
                      <a:pt x="26" y="2"/>
                    </a:lnTo>
                    <a:lnTo>
                      <a:pt x="0" y="0"/>
                    </a:lnTo>
                    <a:lnTo>
                      <a:pt x="34" y="4"/>
                    </a:lnTo>
                    <a:lnTo>
                      <a:pt x="60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75" name="Freeform 8039"/>
              <p:cNvSpPr>
                <a:spLocks/>
              </p:cNvSpPr>
              <p:nvPr/>
            </p:nvSpPr>
            <p:spPr bwMode="auto">
              <a:xfrm>
                <a:off x="4856" y="1426"/>
                <a:ext cx="60" cy="4"/>
              </a:xfrm>
              <a:custGeom>
                <a:avLst/>
                <a:gdLst/>
                <a:ahLst/>
                <a:cxnLst>
                  <a:cxn ang="0">
                    <a:pos x="60" y="4"/>
                  </a:cxn>
                  <a:cxn ang="0">
                    <a:pos x="26" y="0"/>
                  </a:cxn>
                  <a:cxn ang="0">
                    <a:pos x="0" y="0"/>
                  </a:cxn>
                  <a:cxn ang="0">
                    <a:pos x="34" y="0"/>
                  </a:cxn>
                  <a:cxn ang="0">
                    <a:pos x="60" y="4"/>
                  </a:cxn>
                </a:cxnLst>
                <a:rect l="0" t="0" r="r" b="b"/>
                <a:pathLst>
                  <a:path w="60" h="4">
                    <a:moveTo>
                      <a:pt x="60" y="4"/>
                    </a:moveTo>
                    <a:lnTo>
                      <a:pt x="26" y="0"/>
                    </a:lnTo>
                    <a:lnTo>
                      <a:pt x="0" y="0"/>
                    </a:lnTo>
                    <a:lnTo>
                      <a:pt x="34" y="0"/>
                    </a:lnTo>
                    <a:lnTo>
                      <a:pt x="60" y="4"/>
                    </a:lnTo>
                    <a:close/>
                  </a:path>
                </a:pathLst>
              </a:custGeom>
              <a:solidFill>
                <a:srgbClr val="CF0033"/>
              </a:solidFill>
              <a:ln w="0">
                <a:solidFill>
                  <a:srgbClr val="CF00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76" name="Freeform 8040"/>
              <p:cNvSpPr>
                <a:spLocks/>
              </p:cNvSpPr>
              <p:nvPr/>
            </p:nvSpPr>
            <p:spPr bwMode="auto">
              <a:xfrm>
                <a:off x="4856" y="1426"/>
                <a:ext cx="60" cy="4"/>
              </a:xfrm>
              <a:custGeom>
                <a:avLst/>
                <a:gdLst/>
                <a:ahLst/>
                <a:cxnLst>
                  <a:cxn ang="0">
                    <a:pos x="60" y="4"/>
                  </a:cxn>
                  <a:cxn ang="0">
                    <a:pos x="26" y="0"/>
                  </a:cxn>
                  <a:cxn ang="0">
                    <a:pos x="0" y="0"/>
                  </a:cxn>
                  <a:cxn ang="0">
                    <a:pos x="34" y="0"/>
                  </a:cxn>
                  <a:cxn ang="0">
                    <a:pos x="60" y="4"/>
                  </a:cxn>
                </a:cxnLst>
                <a:rect l="0" t="0" r="r" b="b"/>
                <a:pathLst>
                  <a:path w="60" h="4">
                    <a:moveTo>
                      <a:pt x="60" y="4"/>
                    </a:moveTo>
                    <a:lnTo>
                      <a:pt x="26" y="0"/>
                    </a:lnTo>
                    <a:lnTo>
                      <a:pt x="0" y="0"/>
                    </a:lnTo>
                    <a:lnTo>
                      <a:pt x="34" y="0"/>
                    </a:lnTo>
                    <a:lnTo>
                      <a:pt x="6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77" name="Freeform 8041"/>
              <p:cNvSpPr>
                <a:spLocks/>
              </p:cNvSpPr>
              <p:nvPr/>
            </p:nvSpPr>
            <p:spPr bwMode="auto">
              <a:xfrm>
                <a:off x="4828" y="1424"/>
                <a:ext cx="62" cy="2"/>
              </a:xfrm>
              <a:custGeom>
                <a:avLst/>
                <a:gdLst/>
                <a:ahLst/>
                <a:cxnLst>
                  <a:cxn ang="0">
                    <a:pos x="62" y="2"/>
                  </a:cxn>
                  <a:cxn ang="0">
                    <a:pos x="28" y="2"/>
                  </a:cxn>
                  <a:cxn ang="0">
                    <a:pos x="0" y="0"/>
                  </a:cxn>
                  <a:cxn ang="0">
                    <a:pos x="34" y="2"/>
                  </a:cxn>
                  <a:cxn ang="0">
                    <a:pos x="62" y="2"/>
                  </a:cxn>
                </a:cxnLst>
                <a:rect l="0" t="0" r="r" b="b"/>
                <a:pathLst>
                  <a:path w="62" h="2">
                    <a:moveTo>
                      <a:pt x="62" y="2"/>
                    </a:moveTo>
                    <a:lnTo>
                      <a:pt x="28" y="2"/>
                    </a:lnTo>
                    <a:lnTo>
                      <a:pt x="0" y="0"/>
                    </a:lnTo>
                    <a:lnTo>
                      <a:pt x="34" y="2"/>
                    </a:lnTo>
                    <a:lnTo>
                      <a:pt x="62" y="2"/>
                    </a:lnTo>
                    <a:close/>
                  </a:path>
                </a:pathLst>
              </a:custGeom>
              <a:solidFill>
                <a:srgbClr val="D10031"/>
              </a:solidFill>
              <a:ln w="0">
                <a:solidFill>
                  <a:srgbClr val="D1003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78" name="Freeform 8042"/>
              <p:cNvSpPr>
                <a:spLocks/>
              </p:cNvSpPr>
              <p:nvPr/>
            </p:nvSpPr>
            <p:spPr bwMode="auto">
              <a:xfrm>
                <a:off x="4828" y="1424"/>
                <a:ext cx="62" cy="2"/>
              </a:xfrm>
              <a:custGeom>
                <a:avLst/>
                <a:gdLst/>
                <a:ahLst/>
                <a:cxnLst>
                  <a:cxn ang="0">
                    <a:pos x="62" y="2"/>
                  </a:cxn>
                  <a:cxn ang="0">
                    <a:pos x="28" y="2"/>
                  </a:cxn>
                  <a:cxn ang="0">
                    <a:pos x="0" y="0"/>
                  </a:cxn>
                  <a:cxn ang="0">
                    <a:pos x="34" y="2"/>
                  </a:cxn>
                  <a:cxn ang="0">
                    <a:pos x="62" y="2"/>
                  </a:cxn>
                </a:cxnLst>
                <a:rect l="0" t="0" r="r" b="b"/>
                <a:pathLst>
                  <a:path w="62" h="2">
                    <a:moveTo>
                      <a:pt x="62" y="2"/>
                    </a:moveTo>
                    <a:lnTo>
                      <a:pt x="28" y="2"/>
                    </a:lnTo>
                    <a:lnTo>
                      <a:pt x="0" y="0"/>
                    </a:lnTo>
                    <a:lnTo>
                      <a:pt x="34" y="2"/>
                    </a:lnTo>
                    <a:lnTo>
                      <a:pt x="62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79" name="Freeform 8043"/>
              <p:cNvSpPr>
                <a:spLocks/>
              </p:cNvSpPr>
              <p:nvPr/>
            </p:nvSpPr>
            <p:spPr bwMode="auto">
              <a:xfrm>
                <a:off x="4800" y="1424"/>
                <a:ext cx="62" cy="2"/>
              </a:xfrm>
              <a:custGeom>
                <a:avLst/>
                <a:gdLst/>
                <a:ahLst/>
                <a:cxnLst>
                  <a:cxn ang="0">
                    <a:pos x="62" y="2"/>
                  </a:cxn>
                  <a:cxn ang="0">
                    <a:pos x="28" y="0"/>
                  </a:cxn>
                  <a:cxn ang="0">
                    <a:pos x="0" y="0"/>
                  </a:cxn>
                  <a:cxn ang="0">
                    <a:pos x="34" y="0"/>
                  </a:cxn>
                  <a:cxn ang="0">
                    <a:pos x="62" y="2"/>
                  </a:cxn>
                </a:cxnLst>
                <a:rect l="0" t="0" r="r" b="b"/>
                <a:pathLst>
                  <a:path w="62" h="2">
                    <a:moveTo>
                      <a:pt x="62" y="2"/>
                    </a:moveTo>
                    <a:lnTo>
                      <a:pt x="28" y="0"/>
                    </a:lnTo>
                    <a:lnTo>
                      <a:pt x="0" y="0"/>
                    </a:lnTo>
                    <a:lnTo>
                      <a:pt x="34" y="0"/>
                    </a:lnTo>
                    <a:lnTo>
                      <a:pt x="62" y="2"/>
                    </a:lnTo>
                    <a:close/>
                  </a:path>
                </a:pathLst>
              </a:custGeom>
              <a:solidFill>
                <a:srgbClr val="D2002A"/>
              </a:solidFill>
              <a:ln w="0">
                <a:solidFill>
                  <a:srgbClr val="D2002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80" name="Freeform 8044"/>
              <p:cNvSpPr>
                <a:spLocks/>
              </p:cNvSpPr>
              <p:nvPr/>
            </p:nvSpPr>
            <p:spPr bwMode="auto">
              <a:xfrm>
                <a:off x="4800" y="1424"/>
                <a:ext cx="62" cy="2"/>
              </a:xfrm>
              <a:custGeom>
                <a:avLst/>
                <a:gdLst/>
                <a:ahLst/>
                <a:cxnLst>
                  <a:cxn ang="0">
                    <a:pos x="62" y="2"/>
                  </a:cxn>
                  <a:cxn ang="0">
                    <a:pos x="28" y="0"/>
                  </a:cxn>
                  <a:cxn ang="0">
                    <a:pos x="0" y="0"/>
                  </a:cxn>
                  <a:cxn ang="0">
                    <a:pos x="34" y="0"/>
                  </a:cxn>
                  <a:cxn ang="0">
                    <a:pos x="62" y="2"/>
                  </a:cxn>
                </a:cxnLst>
                <a:rect l="0" t="0" r="r" b="b"/>
                <a:pathLst>
                  <a:path w="62" h="2">
                    <a:moveTo>
                      <a:pt x="62" y="2"/>
                    </a:moveTo>
                    <a:lnTo>
                      <a:pt x="28" y="0"/>
                    </a:lnTo>
                    <a:lnTo>
                      <a:pt x="0" y="0"/>
                    </a:lnTo>
                    <a:lnTo>
                      <a:pt x="34" y="0"/>
                    </a:lnTo>
                    <a:lnTo>
                      <a:pt x="62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81" name="Freeform 8045"/>
              <p:cNvSpPr>
                <a:spLocks/>
              </p:cNvSpPr>
              <p:nvPr/>
            </p:nvSpPr>
            <p:spPr bwMode="auto">
              <a:xfrm>
                <a:off x="4772" y="1424"/>
                <a:ext cx="62" cy="2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28" y="0"/>
                  </a:cxn>
                  <a:cxn ang="0">
                    <a:pos x="0" y="2"/>
                  </a:cxn>
                  <a:cxn ang="0">
                    <a:pos x="34" y="0"/>
                  </a:cxn>
                  <a:cxn ang="0">
                    <a:pos x="62" y="0"/>
                  </a:cxn>
                </a:cxnLst>
                <a:rect l="0" t="0" r="r" b="b"/>
                <a:pathLst>
                  <a:path w="62" h="2">
                    <a:moveTo>
                      <a:pt x="62" y="0"/>
                    </a:moveTo>
                    <a:lnTo>
                      <a:pt x="28" y="0"/>
                    </a:lnTo>
                    <a:lnTo>
                      <a:pt x="0" y="2"/>
                    </a:lnTo>
                    <a:lnTo>
                      <a:pt x="34" y="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CF001E"/>
              </a:solidFill>
              <a:ln w="0">
                <a:solidFill>
                  <a:srgbClr val="CF001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82" name="Freeform 8046"/>
              <p:cNvSpPr>
                <a:spLocks/>
              </p:cNvSpPr>
              <p:nvPr/>
            </p:nvSpPr>
            <p:spPr bwMode="auto">
              <a:xfrm>
                <a:off x="4772" y="1424"/>
                <a:ext cx="62" cy="2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28" y="0"/>
                  </a:cxn>
                  <a:cxn ang="0">
                    <a:pos x="0" y="2"/>
                  </a:cxn>
                  <a:cxn ang="0">
                    <a:pos x="34" y="0"/>
                  </a:cxn>
                  <a:cxn ang="0">
                    <a:pos x="62" y="0"/>
                  </a:cxn>
                </a:cxnLst>
                <a:rect l="0" t="0" r="r" b="b"/>
                <a:pathLst>
                  <a:path w="62" h="2">
                    <a:moveTo>
                      <a:pt x="62" y="0"/>
                    </a:moveTo>
                    <a:lnTo>
                      <a:pt x="28" y="0"/>
                    </a:lnTo>
                    <a:lnTo>
                      <a:pt x="0" y="2"/>
                    </a:lnTo>
                    <a:lnTo>
                      <a:pt x="34" y="0"/>
                    </a:lnTo>
                    <a:lnTo>
                      <a:pt x="6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83" name="Freeform 8047"/>
              <p:cNvSpPr>
                <a:spLocks/>
              </p:cNvSpPr>
              <p:nvPr/>
            </p:nvSpPr>
            <p:spPr bwMode="auto">
              <a:xfrm>
                <a:off x="4742" y="1424"/>
                <a:ext cx="64" cy="4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0" y="2"/>
                  </a:cxn>
                  <a:cxn ang="0">
                    <a:pos x="0" y="4"/>
                  </a:cxn>
                  <a:cxn ang="0">
                    <a:pos x="34" y="4"/>
                  </a:cxn>
                  <a:cxn ang="0">
                    <a:pos x="64" y="0"/>
                  </a:cxn>
                </a:cxnLst>
                <a:rect l="0" t="0" r="r" b="b"/>
                <a:pathLst>
                  <a:path w="64" h="4">
                    <a:moveTo>
                      <a:pt x="64" y="0"/>
                    </a:moveTo>
                    <a:lnTo>
                      <a:pt x="30" y="2"/>
                    </a:lnTo>
                    <a:lnTo>
                      <a:pt x="0" y="4"/>
                    </a:lnTo>
                    <a:lnTo>
                      <a:pt x="34" y="4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3600"/>
              </a:solidFill>
              <a:ln w="0">
                <a:solidFill>
                  <a:srgbClr val="0036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84" name="Freeform 8048"/>
              <p:cNvSpPr>
                <a:spLocks/>
              </p:cNvSpPr>
              <p:nvPr/>
            </p:nvSpPr>
            <p:spPr bwMode="auto">
              <a:xfrm>
                <a:off x="4742" y="1424"/>
                <a:ext cx="64" cy="4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0" y="2"/>
                  </a:cxn>
                  <a:cxn ang="0">
                    <a:pos x="0" y="4"/>
                  </a:cxn>
                  <a:cxn ang="0">
                    <a:pos x="34" y="4"/>
                  </a:cxn>
                  <a:cxn ang="0">
                    <a:pos x="64" y="0"/>
                  </a:cxn>
                </a:cxnLst>
                <a:rect l="0" t="0" r="r" b="b"/>
                <a:pathLst>
                  <a:path w="64" h="4">
                    <a:moveTo>
                      <a:pt x="64" y="0"/>
                    </a:moveTo>
                    <a:lnTo>
                      <a:pt x="30" y="2"/>
                    </a:lnTo>
                    <a:lnTo>
                      <a:pt x="0" y="4"/>
                    </a:lnTo>
                    <a:lnTo>
                      <a:pt x="34" y="4"/>
                    </a:lnTo>
                    <a:lnTo>
                      <a:pt x="6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85" name="Freeform 8049"/>
              <p:cNvSpPr>
                <a:spLocks/>
              </p:cNvSpPr>
              <p:nvPr/>
            </p:nvSpPr>
            <p:spPr bwMode="auto">
              <a:xfrm>
                <a:off x="4712" y="1428"/>
                <a:ext cx="64" cy="6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36" y="4"/>
                  </a:cxn>
                  <a:cxn ang="0">
                    <a:pos x="64" y="0"/>
                  </a:cxn>
                </a:cxnLst>
                <a:rect l="0" t="0" r="r" b="b"/>
                <a:pathLst>
                  <a:path w="64" h="6">
                    <a:moveTo>
                      <a:pt x="64" y="0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36" y="4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3409"/>
              </a:solidFill>
              <a:ln w="0">
                <a:solidFill>
                  <a:srgbClr val="00340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86" name="Freeform 8050"/>
              <p:cNvSpPr>
                <a:spLocks/>
              </p:cNvSpPr>
              <p:nvPr/>
            </p:nvSpPr>
            <p:spPr bwMode="auto">
              <a:xfrm>
                <a:off x="4712" y="1428"/>
                <a:ext cx="64" cy="6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0" y="0"/>
                  </a:cxn>
                  <a:cxn ang="0">
                    <a:pos x="0" y="6"/>
                  </a:cxn>
                  <a:cxn ang="0">
                    <a:pos x="36" y="4"/>
                  </a:cxn>
                  <a:cxn ang="0">
                    <a:pos x="64" y="0"/>
                  </a:cxn>
                </a:cxnLst>
                <a:rect l="0" t="0" r="r" b="b"/>
                <a:pathLst>
                  <a:path w="64" h="6">
                    <a:moveTo>
                      <a:pt x="64" y="0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36" y="4"/>
                    </a:lnTo>
                    <a:lnTo>
                      <a:pt x="6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87" name="Freeform 8051"/>
              <p:cNvSpPr>
                <a:spLocks/>
              </p:cNvSpPr>
              <p:nvPr/>
            </p:nvSpPr>
            <p:spPr bwMode="auto">
              <a:xfrm>
                <a:off x="4682" y="1432"/>
                <a:ext cx="66" cy="12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30" y="2"/>
                  </a:cxn>
                  <a:cxn ang="0">
                    <a:pos x="0" y="12"/>
                  </a:cxn>
                  <a:cxn ang="0">
                    <a:pos x="34" y="10"/>
                  </a:cxn>
                  <a:cxn ang="0">
                    <a:pos x="66" y="0"/>
                  </a:cxn>
                </a:cxnLst>
                <a:rect l="0" t="0" r="r" b="b"/>
                <a:pathLst>
                  <a:path w="66" h="12">
                    <a:moveTo>
                      <a:pt x="66" y="0"/>
                    </a:moveTo>
                    <a:lnTo>
                      <a:pt x="30" y="2"/>
                    </a:lnTo>
                    <a:lnTo>
                      <a:pt x="0" y="12"/>
                    </a:lnTo>
                    <a:lnTo>
                      <a:pt x="34" y="1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3225"/>
              </a:solidFill>
              <a:ln w="0">
                <a:solidFill>
                  <a:srgbClr val="00322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88" name="Freeform 8052"/>
              <p:cNvSpPr>
                <a:spLocks/>
              </p:cNvSpPr>
              <p:nvPr/>
            </p:nvSpPr>
            <p:spPr bwMode="auto">
              <a:xfrm>
                <a:off x="4682" y="1432"/>
                <a:ext cx="66" cy="12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30" y="2"/>
                  </a:cxn>
                  <a:cxn ang="0">
                    <a:pos x="0" y="12"/>
                  </a:cxn>
                  <a:cxn ang="0">
                    <a:pos x="34" y="10"/>
                  </a:cxn>
                  <a:cxn ang="0">
                    <a:pos x="66" y="0"/>
                  </a:cxn>
                </a:cxnLst>
                <a:rect l="0" t="0" r="r" b="b"/>
                <a:pathLst>
                  <a:path w="66" h="12">
                    <a:moveTo>
                      <a:pt x="66" y="0"/>
                    </a:moveTo>
                    <a:lnTo>
                      <a:pt x="30" y="2"/>
                    </a:lnTo>
                    <a:lnTo>
                      <a:pt x="0" y="12"/>
                    </a:lnTo>
                    <a:lnTo>
                      <a:pt x="34" y="10"/>
                    </a:lnTo>
                    <a:lnTo>
                      <a:pt x="6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89" name="Freeform 8053"/>
              <p:cNvSpPr>
                <a:spLocks/>
              </p:cNvSpPr>
              <p:nvPr/>
            </p:nvSpPr>
            <p:spPr bwMode="auto">
              <a:xfrm>
                <a:off x="4650" y="1442"/>
                <a:ext cx="66" cy="16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32" y="2"/>
                  </a:cxn>
                  <a:cxn ang="0">
                    <a:pos x="0" y="16"/>
                  </a:cxn>
                  <a:cxn ang="0">
                    <a:pos x="36" y="14"/>
                  </a:cxn>
                  <a:cxn ang="0">
                    <a:pos x="66" y="0"/>
                  </a:cxn>
                </a:cxnLst>
                <a:rect l="0" t="0" r="r" b="b"/>
                <a:pathLst>
                  <a:path w="66" h="16">
                    <a:moveTo>
                      <a:pt x="66" y="0"/>
                    </a:moveTo>
                    <a:lnTo>
                      <a:pt x="32" y="2"/>
                    </a:lnTo>
                    <a:lnTo>
                      <a:pt x="0" y="16"/>
                    </a:lnTo>
                    <a:lnTo>
                      <a:pt x="36" y="14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3343"/>
              </a:solidFill>
              <a:ln w="0">
                <a:solidFill>
                  <a:srgbClr val="00334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90" name="Freeform 8054"/>
              <p:cNvSpPr>
                <a:spLocks/>
              </p:cNvSpPr>
              <p:nvPr/>
            </p:nvSpPr>
            <p:spPr bwMode="auto">
              <a:xfrm>
                <a:off x="4650" y="1442"/>
                <a:ext cx="66" cy="16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32" y="2"/>
                  </a:cxn>
                  <a:cxn ang="0">
                    <a:pos x="0" y="16"/>
                  </a:cxn>
                  <a:cxn ang="0">
                    <a:pos x="36" y="14"/>
                  </a:cxn>
                  <a:cxn ang="0">
                    <a:pos x="66" y="0"/>
                  </a:cxn>
                </a:cxnLst>
                <a:rect l="0" t="0" r="r" b="b"/>
                <a:pathLst>
                  <a:path w="66" h="16">
                    <a:moveTo>
                      <a:pt x="66" y="0"/>
                    </a:moveTo>
                    <a:lnTo>
                      <a:pt x="32" y="2"/>
                    </a:lnTo>
                    <a:lnTo>
                      <a:pt x="0" y="16"/>
                    </a:lnTo>
                    <a:lnTo>
                      <a:pt x="36" y="14"/>
                    </a:lnTo>
                    <a:lnTo>
                      <a:pt x="6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91" name="Freeform 8055"/>
              <p:cNvSpPr>
                <a:spLocks/>
              </p:cNvSpPr>
              <p:nvPr/>
            </p:nvSpPr>
            <p:spPr bwMode="auto">
              <a:xfrm>
                <a:off x="4620" y="1456"/>
                <a:ext cx="66" cy="18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30" y="2"/>
                  </a:cxn>
                  <a:cxn ang="0">
                    <a:pos x="0" y="18"/>
                  </a:cxn>
                  <a:cxn ang="0">
                    <a:pos x="34" y="18"/>
                  </a:cxn>
                  <a:cxn ang="0">
                    <a:pos x="66" y="0"/>
                  </a:cxn>
                </a:cxnLst>
                <a:rect l="0" t="0" r="r" b="b"/>
                <a:pathLst>
                  <a:path w="66" h="18">
                    <a:moveTo>
                      <a:pt x="66" y="0"/>
                    </a:moveTo>
                    <a:lnTo>
                      <a:pt x="30" y="2"/>
                    </a:lnTo>
                    <a:lnTo>
                      <a:pt x="0" y="18"/>
                    </a:lnTo>
                    <a:lnTo>
                      <a:pt x="34" y="18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3461"/>
              </a:solidFill>
              <a:ln w="0">
                <a:solidFill>
                  <a:srgbClr val="00346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92" name="Freeform 8056"/>
              <p:cNvSpPr>
                <a:spLocks/>
              </p:cNvSpPr>
              <p:nvPr/>
            </p:nvSpPr>
            <p:spPr bwMode="auto">
              <a:xfrm>
                <a:off x="4620" y="1456"/>
                <a:ext cx="66" cy="18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30" y="2"/>
                  </a:cxn>
                  <a:cxn ang="0">
                    <a:pos x="0" y="18"/>
                  </a:cxn>
                  <a:cxn ang="0">
                    <a:pos x="34" y="18"/>
                  </a:cxn>
                  <a:cxn ang="0">
                    <a:pos x="66" y="0"/>
                  </a:cxn>
                </a:cxnLst>
                <a:rect l="0" t="0" r="r" b="b"/>
                <a:pathLst>
                  <a:path w="66" h="18">
                    <a:moveTo>
                      <a:pt x="66" y="0"/>
                    </a:moveTo>
                    <a:lnTo>
                      <a:pt x="30" y="2"/>
                    </a:lnTo>
                    <a:lnTo>
                      <a:pt x="0" y="18"/>
                    </a:lnTo>
                    <a:lnTo>
                      <a:pt x="34" y="18"/>
                    </a:lnTo>
                    <a:lnTo>
                      <a:pt x="6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93" name="Freeform 8057"/>
              <p:cNvSpPr>
                <a:spLocks/>
              </p:cNvSpPr>
              <p:nvPr/>
            </p:nvSpPr>
            <p:spPr bwMode="auto">
              <a:xfrm>
                <a:off x="4586" y="1474"/>
                <a:ext cx="68" cy="24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0"/>
                  </a:cxn>
                  <a:cxn ang="0">
                    <a:pos x="0" y="24"/>
                  </a:cxn>
                  <a:cxn ang="0">
                    <a:pos x="36" y="24"/>
                  </a:cxn>
                  <a:cxn ang="0">
                    <a:pos x="68" y="0"/>
                  </a:cxn>
                </a:cxnLst>
                <a:rect l="0" t="0" r="r" b="b"/>
                <a:pathLst>
                  <a:path w="68" h="24">
                    <a:moveTo>
                      <a:pt x="68" y="0"/>
                    </a:moveTo>
                    <a:lnTo>
                      <a:pt x="34" y="0"/>
                    </a:lnTo>
                    <a:lnTo>
                      <a:pt x="0" y="24"/>
                    </a:lnTo>
                    <a:lnTo>
                      <a:pt x="36" y="24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367C"/>
              </a:solidFill>
              <a:ln w="0">
                <a:solidFill>
                  <a:srgbClr val="00367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94" name="Freeform 8058"/>
              <p:cNvSpPr>
                <a:spLocks/>
              </p:cNvSpPr>
              <p:nvPr/>
            </p:nvSpPr>
            <p:spPr bwMode="auto">
              <a:xfrm>
                <a:off x="4586" y="1474"/>
                <a:ext cx="68" cy="24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0"/>
                  </a:cxn>
                  <a:cxn ang="0">
                    <a:pos x="0" y="24"/>
                  </a:cxn>
                  <a:cxn ang="0">
                    <a:pos x="36" y="24"/>
                  </a:cxn>
                  <a:cxn ang="0">
                    <a:pos x="68" y="0"/>
                  </a:cxn>
                </a:cxnLst>
                <a:rect l="0" t="0" r="r" b="b"/>
                <a:pathLst>
                  <a:path w="68" h="24">
                    <a:moveTo>
                      <a:pt x="68" y="0"/>
                    </a:moveTo>
                    <a:lnTo>
                      <a:pt x="34" y="0"/>
                    </a:lnTo>
                    <a:lnTo>
                      <a:pt x="0" y="24"/>
                    </a:lnTo>
                    <a:lnTo>
                      <a:pt x="36" y="24"/>
                    </a:lnTo>
                    <a:lnTo>
                      <a:pt x="6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95" name="Freeform 8059"/>
              <p:cNvSpPr>
                <a:spLocks/>
              </p:cNvSpPr>
              <p:nvPr/>
            </p:nvSpPr>
            <p:spPr bwMode="auto">
              <a:xfrm>
                <a:off x="4554" y="1498"/>
                <a:ext cx="68" cy="28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2" y="0"/>
                  </a:cxn>
                  <a:cxn ang="0">
                    <a:pos x="0" y="26"/>
                  </a:cxn>
                  <a:cxn ang="0">
                    <a:pos x="34" y="28"/>
                  </a:cxn>
                  <a:cxn ang="0">
                    <a:pos x="68" y="0"/>
                  </a:cxn>
                </a:cxnLst>
                <a:rect l="0" t="0" r="r" b="b"/>
                <a:pathLst>
                  <a:path w="68" h="28">
                    <a:moveTo>
                      <a:pt x="68" y="0"/>
                    </a:moveTo>
                    <a:lnTo>
                      <a:pt x="32" y="0"/>
                    </a:lnTo>
                    <a:lnTo>
                      <a:pt x="0" y="26"/>
                    </a:lnTo>
                    <a:lnTo>
                      <a:pt x="34" y="28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3A91"/>
              </a:solidFill>
              <a:ln w="0">
                <a:solidFill>
                  <a:srgbClr val="003A9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96" name="Freeform 8060"/>
              <p:cNvSpPr>
                <a:spLocks/>
              </p:cNvSpPr>
              <p:nvPr/>
            </p:nvSpPr>
            <p:spPr bwMode="auto">
              <a:xfrm>
                <a:off x="4554" y="1498"/>
                <a:ext cx="68" cy="28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2" y="0"/>
                  </a:cxn>
                  <a:cxn ang="0">
                    <a:pos x="0" y="26"/>
                  </a:cxn>
                  <a:cxn ang="0">
                    <a:pos x="34" y="28"/>
                  </a:cxn>
                  <a:cxn ang="0">
                    <a:pos x="68" y="0"/>
                  </a:cxn>
                </a:cxnLst>
                <a:rect l="0" t="0" r="r" b="b"/>
                <a:pathLst>
                  <a:path w="68" h="28">
                    <a:moveTo>
                      <a:pt x="68" y="0"/>
                    </a:moveTo>
                    <a:lnTo>
                      <a:pt x="32" y="0"/>
                    </a:lnTo>
                    <a:lnTo>
                      <a:pt x="0" y="26"/>
                    </a:lnTo>
                    <a:lnTo>
                      <a:pt x="34" y="28"/>
                    </a:lnTo>
                    <a:lnTo>
                      <a:pt x="6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997" name="Freeform 8061"/>
              <p:cNvSpPr>
                <a:spLocks/>
              </p:cNvSpPr>
              <p:nvPr/>
            </p:nvSpPr>
            <p:spPr bwMode="auto">
              <a:xfrm>
                <a:off x="4520" y="1524"/>
                <a:ext cx="68" cy="38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34" y="0"/>
                  </a:cxn>
                  <a:cxn ang="0">
                    <a:pos x="0" y="32"/>
                  </a:cxn>
                  <a:cxn ang="0">
                    <a:pos x="34" y="38"/>
                  </a:cxn>
                  <a:cxn ang="0">
                    <a:pos x="68" y="2"/>
                  </a:cxn>
                </a:cxnLst>
                <a:rect l="0" t="0" r="r" b="b"/>
                <a:pathLst>
                  <a:path w="68" h="38">
                    <a:moveTo>
                      <a:pt x="68" y="2"/>
                    </a:moveTo>
                    <a:lnTo>
                      <a:pt x="34" y="0"/>
                    </a:lnTo>
                    <a:lnTo>
                      <a:pt x="0" y="32"/>
                    </a:lnTo>
                    <a:lnTo>
                      <a:pt x="34" y="38"/>
                    </a:lnTo>
                    <a:lnTo>
                      <a:pt x="68" y="2"/>
                    </a:lnTo>
                    <a:close/>
                  </a:path>
                </a:pathLst>
              </a:custGeom>
              <a:solidFill>
                <a:srgbClr val="003F9F"/>
              </a:solidFill>
              <a:ln w="0">
                <a:solidFill>
                  <a:srgbClr val="003F9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59272" name="Group 8263"/>
            <p:cNvGrpSpPr>
              <a:grpSpLocks/>
            </p:cNvGrpSpPr>
            <p:nvPr/>
          </p:nvGrpSpPr>
          <p:grpSpPr bwMode="auto">
            <a:xfrm>
              <a:off x="4180" y="1398"/>
              <a:ext cx="1142" cy="382"/>
              <a:chOff x="4180" y="1398"/>
              <a:chExt cx="1142" cy="382"/>
            </a:xfrm>
          </p:grpSpPr>
          <p:sp>
            <p:nvSpPr>
              <p:cNvPr id="175999" name="Freeform 8063"/>
              <p:cNvSpPr>
                <a:spLocks/>
              </p:cNvSpPr>
              <p:nvPr/>
            </p:nvSpPr>
            <p:spPr bwMode="auto">
              <a:xfrm>
                <a:off x="4520" y="1524"/>
                <a:ext cx="68" cy="38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34" y="0"/>
                  </a:cxn>
                  <a:cxn ang="0">
                    <a:pos x="0" y="32"/>
                  </a:cxn>
                  <a:cxn ang="0">
                    <a:pos x="34" y="38"/>
                  </a:cxn>
                  <a:cxn ang="0">
                    <a:pos x="68" y="2"/>
                  </a:cxn>
                </a:cxnLst>
                <a:rect l="0" t="0" r="r" b="b"/>
                <a:pathLst>
                  <a:path w="68" h="38">
                    <a:moveTo>
                      <a:pt x="68" y="2"/>
                    </a:moveTo>
                    <a:lnTo>
                      <a:pt x="34" y="0"/>
                    </a:lnTo>
                    <a:lnTo>
                      <a:pt x="0" y="32"/>
                    </a:lnTo>
                    <a:lnTo>
                      <a:pt x="34" y="38"/>
                    </a:lnTo>
                    <a:lnTo>
                      <a:pt x="68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00" name="Freeform 8064"/>
              <p:cNvSpPr>
                <a:spLocks/>
              </p:cNvSpPr>
              <p:nvPr/>
            </p:nvSpPr>
            <p:spPr bwMode="auto">
              <a:xfrm>
                <a:off x="4486" y="1556"/>
                <a:ext cx="68" cy="44"/>
              </a:xfrm>
              <a:custGeom>
                <a:avLst/>
                <a:gdLst/>
                <a:ahLst/>
                <a:cxnLst>
                  <a:cxn ang="0">
                    <a:pos x="68" y="6"/>
                  </a:cxn>
                  <a:cxn ang="0">
                    <a:pos x="34" y="0"/>
                  </a:cxn>
                  <a:cxn ang="0">
                    <a:pos x="0" y="36"/>
                  </a:cxn>
                  <a:cxn ang="0">
                    <a:pos x="34" y="44"/>
                  </a:cxn>
                  <a:cxn ang="0">
                    <a:pos x="68" y="6"/>
                  </a:cxn>
                </a:cxnLst>
                <a:rect l="0" t="0" r="r" b="b"/>
                <a:pathLst>
                  <a:path w="68" h="44">
                    <a:moveTo>
                      <a:pt x="68" y="6"/>
                    </a:moveTo>
                    <a:lnTo>
                      <a:pt x="34" y="0"/>
                    </a:lnTo>
                    <a:lnTo>
                      <a:pt x="0" y="36"/>
                    </a:lnTo>
                    <a:lnTo>
                      <a:pt x="34" y="44"/>
                    </a:lnTo>
                    <a:lnTo>
                      <a:pt x="68" y="6"/>
                    </a:lnTo>
                    <a:close/>
                  </a:path>
                </a:pathLst>
              </a:custGeom>
              <a:solidFill>
                <a:srgbClr val="0046A7"/>
              </a:solidFill>
              <a:ln w="0">
                <a:solidFill>
                  <a:srgbClr val="0046A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01" name="Freeform 8065"/>
              <p:cNvSpPr>
                <a:spLocks/>
              </p:cNvSpPr>
              <p:nvPr/>
            </p:nvSpPr>
            <p:spPr bwMode="auto">
              <a:xfrm>
                <a:off x="4486" y="1556"/>
                <a:ext cx="68" cy="44"/>
              </a:xfrm>
              <a:custGeom>
                <a:avLst/>
                <a:gdLst/>
                <a:ahLst/>
                <a:cxnLst>
                  <a:cxn ang="0">
                    <a:pos x="68" y="6"/>
                  </a:cxn>
                  <a:cxn ang="0">
                    <a:pos x="34" y="0"/>
                  </a:cxn>
                  <a:cxn ang="0">
                    <a:pos x="0" y="36"/>
                  </a:cxn>
                  <a:cxn ang="0">
                    <a:pos x="34" y="44"/>
                  </a:cxn>
                  <a:cxn ang="0">
                    <a:pos x="68" y="6"/>
                  </a:cxn>
                </a:cxnLst>
                <a:rect l="0" t="0" r="r" b="b"/>
                <a:pathLst>
                  <a:path w="68" h="44">
                    <a:moveTo>
                      <a:pt x="68" y="6"/>
                    </a:moveTo>
                    <a:lnTo>
                      <a:pt x="34" y="0"/>
                    </a:lnTo>
                    <a:lnTo>
                      <a:pt x="0" y="36"/>
                    </a:lnTo>
                    <a:lnTo>
                      <a:pt x="34" y="44"/>
                    </a:lnTo>
                    <a:lnTo>
                      <a:pt x="68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02" name="Freeform 8066"/>
              <p:cNvSpPr>
                <a:spLocks/>
              </p:cNvSpPr>
              <p:nvPr/>
            </p:nvSpPr>
            <p:spPr bwMode="auto">
              <a:xfrm>
                <a:off x="4450" y="1592"/>
                <a:ext cx="70" cy="50"/>
              </a:xfrm>
              <a:custGeom>
                <a:avLst/>
                <a:gdLst/>
                <a:ahLst/>
                <a:cxnLst>
                  <a:cxn ang="0">
                    <a:pos x="70" y="8"/>
                  </a:cxn>
                  <a:cxn ang="0">
                    <a:pos x="36" y="0"/>
                  </a:cxn>
                  <a:cxn ang="0">
                    <a:pos x="0" y="36"/>
                  </a:cxn>
                  <a:cxn ang="0">
                    <a:pos x="34" y="50"/>
                  </a:cxn>
                  <a:cxn ang="0">
                    <a:pos x="70" y="8"/>
                  </a:cxn>
                </a:cxnLst>
                <a:rect l="0" t="0" r="r" b="b"/>
                <a:pathLst>
                  <a:path w="70" h="50">
                    <a:moveTo>
                      <a:pt x="70" y="8"/>
                    </a:moveTo>
                    <a:lnTo>
                      <a:pt x="36" y="0"/>
                    </a:lnTo>
                    <a:lnTo>
                      <a:pt x="0" y="36"/>
                    </a:lnTo>
                    <a:lnTo>
                      <a:pt x="34" y="50"/>
                    </a:lnTo>
                    <a:lnTo>
                      <a:pt x="70" y="8"/>
                    </a:lnTo>
                    <a:close/>
                  </a:path>
                </a:pathLst>
              </a:custGeom>
              <a:solidFill>
                <a:srgbClr val="0350A8"/>
              </a:solidFill>
              <a:ln w="0">
                <a:solidFill>
                  <a:srgbClr val="0350A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03" name="Freeform 8067"/>
              <p:cNvSpPr>
                <a:spLocks/>
              </p:cNvSpPr>
              <p:nvPr/>
            </p:nvSpPr>
            <p:spPr bwMode="auto">
              <a:xfrm>
                <a:off x="4450" y="1592"/>
                <a:ext cx="70" cy="50"/>
              </a:xfrm>
              <a:custGeom>
                <a:avLst/>
                <a:gdLst/>
                <a:ahLst/>
                <a:cxnLst>
                  <a:cxn ang="0">
                    <a:pos x="70" y="8"/>
                  </a:cxn>
                  <a:cxn ang="0">
                    <a:pos x="36" y="0"/>
                  </a:cxn>
                  <a:cxn ang="0">
                    <a:pos x="0" y="36"/>
                  </a:cxn>
                  <a:cxn ang="0">
                    <a:pos x="34" y="50"/>
                  </a:cxn>
                  <a:cxn ang="0">
                    <a:pos x="70" y="8"/>
                  </a:cxn>
                </a:cxnLst>
                <a:rect l="0" t="0" r="r" b="b"/>
                <a:pathLst>
                  <a:path w="70" h="50">
                    <a:moveTo>
                      <a:pt x="70" y="8"/>
                    </a:moveTo>
                    <a:lnTo>
                      <a:pt x="36" y="0"/>
                    </a:lnTo>
                    <a:lnTo>
                      <a:pt x="0" y="36"/>
                    </a:lnTo>
                    <a:lnTo>
                      <a:pt x="34" y="50"/>
                    </a:lnTo>
                    <a:lnTo>
                      <a:pt x="70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04" name="Freeform 8068"/>
              <p:cNvSpPr>
                <a:spLocks/>
              </p:cNvSpPr>
              <p:nvPr/>
            </p:nvSpPr>
            <p:spPr bwMode="auto">
              <a:xfrm>
                <a:off x="4416" y="1628"/>
                <a:ext cx="68" cy="52"/>
              </a:xfrm>
              <a:custGeom>
                <a:avLst/>
                <a:gdLst/>
                <a:ahLst/>
                <a:cxnLst>
                  <a:cxn ang="0">
                    <a:pos x="68" y="14"/>
                  </a:cxn>
                  <a:cxn ang="0">
                    <a:pos x="34" y="0"/>
                  </a:cxn>
                  <a:cxn ang="0">
                    <a:pos x="0" y="36"/>
                  </a:cxn>
                  <a:cxn ang="0">
                    <a:pos x="34" y="52"/>
                  </a:cxn>
                  <a:cxn ang="0">
                    <a:pos x="68" y="14"/>
                  </a:cxn>
                </a:cxnLst>
                <a:rect l="0" t="0" r="r" b="b"/>
                <a:pathLst>
                  <a:path w="68" h="52">
                    <a:moveTo>
                      <a:pt x="68" y="14"/>
                    </a:moveTo>
                    <a:lnTo>
                      <a:pt x="34" y="0"/>
                    </a:lnTo>
                    <a:lnTo>
                      <a:pt x="0" y="36"/>
                    </a:lnTo>
                    <a:lnTo>
                      <a:pt x="34" y="52"/>
                    </a:lnTo>
                    <a:lnTo>
                      <a:pt x="68" y="14"/>
                    </a:lnTo>
                    <a:close/>
                  </a:path>
                </a:pathLst>
              </a:custGeom>
              <a:solidFill>
                <a:srgbClr val="095FA0"/>
              </a:solidFill>
              <a:ln w="0">
                <a:solidFill>
                  <a:srgbClr val="095FA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05" name="Freeform 8069"/>
              <p:cNvSpPr>
                <a:spLocks/>
              </p:cNvSpPr>
              <p:nvPr/>
            </p:nvSpPr>
            <p:spPr bwMode="auto">
              <a:xfrm>
                <a:off x="4416" y="1628"/>
                <a:ext cx="68" cy="52"/>
              </a:xfrm>
              <a:custGeom>
                <a:avLst/>
                <a:gdLst/>
                <a:ahLst/>
                <a:cxnLst>
                  <a:cxn ang="0">
                    <a:pos x="68" y="14"/>
                  </a:cxn>
                  <a:cxn ang="0">
                    <a:pos x="34" y="0"/>
                  </a:cxn>
                  <a:cxn ang="0">
                    <a:pos x="0" y="36"/>
                  </a:cxn>
                  <a:cxn ang="0">
                    <a:pos x="34" y="52"/>
                  </a:cxn>
                  <a:cxn ang="0">
                    <a:pos x="68" y="14"/>
                  </a:cxn>
                </a:cxnLst>
                <a:rect l="0" t="0" r="r" b="b"/>
                <a:pathLst>
                  <a:path w="68" h="52">
                    <a:moveTo>
                      <a:pt x="68" y="14"/>
                    </a:moveTo>
                    <a:lnTo>
                      <a:pt x="34" y="0"/>
                    </a:lnTo>
                    <a:lnTo>
                      <a:pt x="0" y="36"/>
                    </a:lnTo>
                    <a:lnTo>
                      <a:pt x="34" y="52"/>
                    </a:lnTo>
                    <a:lnTo>
                      <a:pt x="68" y="1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06" name="Freeform 8070"/>
              <p:cNvSpPr>
                <a:spLocks/>
              </p:cNvSpPr>
              <p:nvPr/>
            </p:nvSpPr>
            <p:spPr bwMode="auto">
              <a:xfrm>
                <a:off x="4378" y="1664"/>
                <a:ext cx="72" cy="46"/>
              </a:xfrm>
              <a:custGeom>
                <a:avLst/>
                <a:gdLst/>
                <a:ahLst/>
                <a:cxnLst>
                  <a:cxn ang="0">
                    <a:pos x="72" y="16"/>
                  </a:cxn>
                  <a:cxn ang="0">
                    <a:pos x="38" y="0"/>
                  </a:cxn>
                  <a:cxn ang="0">
                    <a:pos x="0" y="26"/>
                  </a:cxn>
                  <a:cxn ang="0">
                    <a:pos x="34" y="46"/>
                  </a:cxn>
                  <a:cxn ang="0">
                    <a:pos x="72" y="16"/>
                  </a:cxn>
                </a:cxnLst>
                <a:rect l="0" t="0" r="r" b="b"/>
                <a:pathLst>
                  <a:path w="72" h="46">
                    <a:moveTo>
                      <a:pt x="72" y="16"/>
                    </a:moveTo>
                    <a:lnTo>
                      <a:pt x="38" y="0"/>
                    </a:lnTo>
                    <a:lnTo>
                      <a:pt x="0" y="26"/>
                    </a:lnTo>
                    <a:lnTo>
                      <a:pt x="34" y="46"/>
                    </a:lnTo>
                    <a:lnTo>
                      <a:pt x="72" y="16"/>
                    </a:lnTo>
                    <a:close/>
                  </a:path>
                </a:pathLst>
              </a:custGeom>
              <a:solidFill>
                <a:srgbClr val="007787"/>
              </a:solidFill>
              <a:ln w="0">
                <a:solidFill>
                  <a:srgbClr val="00778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07" name="Freeform 8071"/>
              <p:cNvSpPr>
                <a:spLocks/>
              </p:cNvSpPr>
              <p:nvPr/>
            </p:nvSpPr>
            <p:spPr bwMode="auto">
              <a:xfrm>
                <a:off x="4378" y="1664"/>
                <a:ext cx="72" cy="46"/>
              </a:xfrm>
              <a:custGeom>
                <a:avLst/>
                <a:gdLst/>
                <a:ahLst/>
                <a:cxnLst>
                  <a:cxn ang="0">
                    <a:pos x="72" y="16"/>
                  </a:cxn>
                  <a:cxn ang="0">
                    <a:pos x="38" y="0"/>
                  </a:cxn>
                  <a:cxn ang="0">
                    <a:pos x="0" y="26"/>
                  </a:cxn>
                  <a:cxn ang="0">
                    <a:pos x="34" y="46"/>
                  </a:cxn>
                  <a:cxn ang="0">
                    <a:pos x="72" y="16"/>
                  </a:cxn>
                </a:cxnLst>
                <a:rect l="0" t="0" r="r" b="b"/>
                <a:pathLst>
                  <a:path w="72" h="46">
                    <a:moveTo>
                      <a:pt x="72" y="16"/>
                    </a:moveTo>
                    <a:lnTo>
                      <a:pt x="38" y="0"/>
                    </a:lnTo>
                    <a:lnTo>
                      <a:pt x="0" y="26"/>
                    </a:lnTo>
                    <a:lnTo>
                      <a:pt x="34" y="46"/>
                    </a:lnTo>
                    <a:lnTo>
                      <a:pt x="72" y="1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08" name="Freeform 8072"/>
              <p:cNvSpPr>
                <a:spLocks/>
              </p:cNvSpPr>
              <p:nvPr/>
            </p:nvSpPr>
            <p:spPr bwMode="auto">
              <a:xfrm>
                <a:off x="4342" y="1690"/>
                <a:ext cx="70" cy="34"/>
              </a:xfrm>
              <a:custGeom>
                <a:avLst/>
                <a:gdLst/>
                <a:ahLst/>
                <a:cxnLst>
                  <a:cxn ang="0">
                    <a:pos x="70" y="20"/>
                  </a:cxn>
                  <a:cxn ang="0">
                    <a:pos x="36" y="0"/>
                  </a:cxn>
                  <a:cxn ang="0">
                    <a:pos x="0" y="10"/>
                  </a:cxn>
                  <a:cxn ang="0">
                    <a:pos x="34" y="34"/>
                  </a:cxn>
                  <a:cxn ang="0">
                    <a:pos x="70" y="20"/>
                  </a:cxn>
                </a:cxnLst>
                <a:rect l="0" t="0" r="r" b="b"/>
                <a:pathLst>
                  <a:path w="70" h="34">
                    <a:moveTo>
                      <a:pt x="70" y="20"/>
                    </a:moveTo>
                    <a:lnTo>
                      <a:pt x="36" y="0"/>
                    </a:lnTo>
                    <a:lnTo>
                      <a:pt x="0" y="10"/>
                    </a:lnTo>
                    <a:lnTo>
                      <a:pt x="34" y="34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009B4A"/>
              </a:solidFill>
              <a:ln w="0">
                <a:solidFill>
                  <a:srgbClr val="009B4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09" name="Freeform 8073"/>
              <p:cNvSpPr>
                <a:spLocks/>
              </p:cNvSpPr>
              <p:nvPr/>
            </p:nvSpPr>
            <p:spPr bwMode="auto">
              <a:xfrm>
                <a:off x="4342" y="1690"/>
                <a:ext cx="70" cy="34"/>
              </a:xfrm>
              <a:custGeom>
                <a:avLst/>
                <a:gdLst/>
                <a:ahLst/>
                <a:cxnLst>
                  <a:cxn ang="0">
                    <a:pos x="70" y="20"/>
                  </a:cxn>
                  <a:cxn ang="0">
                    <a:pos x="36" y="0"/>
                  </a:cxn>
                  <a:cxn ang="0">
                    <a:pos x="0" y="10"/>
                  </a:cxn>
                  <a:cxn ang="0">
                    <a:pos x="34" y="34"/>
                  </a:cxn>
                  <a:cxn ang="0">
                    <a:pos x="70" y="20"/>
                  </a:cxn>
                </a:cxnLst>
                <a:rect l="0" t="0" r="r" b="b"/>
                <a:pathLst>
                  <a:path w="70" h="34">
                    <a:moveTo>
                      <a:pt x="70" y="20"/>
                    </a:moveTo>
                    <a:lnTo>
                      <a:pt x="36" y="0"/>
                    </a:lnTo>
                    <a:lnTo>
                      <a:pt x="0" y="10"/>
                    </a:lnTo>
                    <a:lnTo>
                      <a:pt x="34" y="34"/>
                    </a:lnTo>
                    <a:lnTo>
                      <a:pt x="70" y="2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10" name="Freeform 8074"/>
              <p:cNvSpPr>
                <a:spLocks/>
              </p:cNvSpPr>
              <p:nvPr/>
            </p:nvSpPr>
            <p:spPr bwMode="auto">
              <a:xfrm>
                <a:off x="4302" y="1692"/>
                <a:ext cx="74" cy="32"/>
              </a:xfrm>
              <a:custGeom>
                <a:avLst/>
                <a:gdLst/>
                <a:ahLst/>
                <a:cxnLst>
                  <a:cxn ang="0">
                    <a:pos x="74" y="32"/>
                  </a:cxn>
                  <a:cxn ang="0">
                    <a:pos x="40" y="8"/>
                  </a:cxn>
                  <a:cxn ang="0">
                    <a:pos x="0" y="0"/>
                  </a:cxn>
                  <a:cxn ang="0">
                    <a:pos x="36" y="22"/>
                  </a:cxn>
                  <a:cxn ang="0">
                    <a:pos x="74" y="32"/>
                  </a:cxn>
                </a:cxnLst>
                <a:rect l="0" t="0" r="r" b="b"/>
                <a:pathLst>
                  <a:path w="74" h="32">
                    <a:moveTo>
                      <a:pt x="74" y="32"/>
                    </a:moveTo>
                    <a:lnTo>
                      <a:pt x="40" y="8"/>
                    </a:lnTo>
                    <a:lnTo>
                      <a:pt x="0" y="0"/>
                    </a:lnTo>
                    <a:lnTo>
                      <a:pt x="36" y="22"/>
                    </a:lnTo>
                    <a:lnTo>
                      <a:pt x="74" y="32"/>
                    </a:lnTo>
                    <a:close/>
                  </a:path>
                </a:pathLst>
              </a:custGeom>
              <a:solidFill>
                <a:srgbClr val="00B200"/>
              </a:solidFill>
              <a:ln w="0">
                <a:solidFill>
                  <a:srgbClr val="00B2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11" name="Freeform 8075"/>
              <p:cNvSpPr>
                <a:spLocks/>
              </p:cNvSpPr>
              <p:nvPr/>
            </p:nvSpPr>
            <p:spPr bwMode="auto">
              <a:xfrm>
                <a:off x="4302" y="1692"/>
                <a:ext cx="74" cy="32"/>
              </a:xfrm>
              <a:custGeom>
                <a:avLst/>
                <a:gdLst/>
                <a:ahLst/>
                <a:cxnLst>
                  <a:cxn ang="0">
                    <a:pos x="74" y="32"/>
                  </a:cxn>
                  <a:cxn ang="0">
                    <a:pos x="40" y="8"/>
                  </a:cxn>
                  <a:cxn ang="0">
                    <a:pos x="0" y="0"/>
                  </a:cxn>
                  <a:cxn ang="0">
                    <a:pos x="36" y="22"/>
                  </a:cxn>
                  <a:cxn ang="0">
                    <a:pos x="74" y="32"/>
                  </a:cxn>
                </a:cxnLst>
                <a:rect l="0" t="0" r="r" b="b"/>
                <a:pathLst>
                  <a:path w="74" h="32">
                    <a:moveTo>
                      <a:pt x="74" y="32"/>
                    </a:moveTo>
                    <a:lnTo>
                      <a:pt x="40" y="8"/>
                    </a:lnTo>
                    <a:lnTo>
                      <a:pt x="0" y="0"/>
                    </a:lnTo>
                    <a:lnTo>
                      <a:pt x="36" y="22"/>
                    </a:lnTo>
                    <a:lnTo>
                      <a:pt x="74" y="3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12" name="Freeform 8076"/>
              <p:cNvSpPr>
                <a:spLocks/>
              </p:cNvSpPr>
              <p:nvPr/>
            </p:nvSpPr>
            <p:spPr bwMode="auto">
              <a:xfrm>
                <a:off x="4262" y="1666"/>
                <a:ext cx="76" cy="48"/>
              </a:xfrm>
              <a:custGeom>
                <a:avLst/>
                <a:gdLst/>
                <a:ahLst/>
                <a:cxnLst>
                  <a:cxn ang="0">
                    <a:pos x="76" y="48"/>
                  </a:cxn>
                  <a:cxn ang="0">
                    <a:pos x="40" y="26"/>
                  </a:cxn>
                  <a:cxn ang="0">
                    <a:pos x="0" y="0"/>
                  </a:cxn>
                  <a:cxn ang="0">
                    <a:pos x="36" y="18"/>
                  </a:cxn>
                  <a:cxn ang="0">
                    <a:pos x="76" y="48"/>
                  </a:cxn>
                </a:cxnLst>
                <a:rect l="0" t="0" r="r" b="b"/>
                <a:pathLst>
                  <a:path w="76" h="48">
                    <a:moveTo>
                      <a:pt x="76" y="48"/>
                    </a:moveTo>
                    <a:lnTo>
                      <a:pt x="40" y="26"/>
                    </a:lnTo>
                    <a:lnTo>
                      <a:pt x="0" y="0"/>
                    </a:lnTo>
                    <a:lnTo>
                      <a:pt x="36" y="18"/>
                    </a:lnTo>
                    <a:lnTo>
                      <a:pt x="76" y="48"/>
                    </a:lnTo>
                    <a:close/>
                  </a:path>
                </a:pathLst>
              </a:custGeom>
              <a:solidFill>
                <a:srgbClr val="A9009C"/>
              </a:solidFill>
              <a:ln w="0">
                <a:solidFill>
                  <a:srgbClr val="A9009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13" name="Freeform 8077"/>
              <p:cNvSpPr>
                <a:spLocks/>
              </p:cNvSpPr>
              <p:nvPr/>
            </p:nvSpPr>
            <p:spPr bwMode="auto">
              <a:xfrm>
                <a:off x="4262" y="1666"/>
                <a:ext cx="76" cy="48"/>
              </a:xfrm>
              <a:custGeom>
                <a:avLst/>
                <a:gdLst/>
                <a:ahLst/>
                <a:cxnLst>
                  <a:cxn ang="0">
                    <a:pos x="76" y="48"/>
                  </a:cxn>
                  <a:cxn ang="0">
                    <a:pos x="40" y="26"/>
                  </a:cxn>
                  <a:cxn ang="0">
                    <a:pos x="0" y="0"/>
                  </a:cxn>
                  <a:cxn ang="0">
                    <a:pos x="36" y="18"/>
                  </a:cxn>
                  <a:cxn ang="0">
                    <a:pos x="76" y="48"/>
                  </a:cxn>
                </a:cxnLst>
                <a:rect l="0" t="0" r="r" b="b"/>
                <a:pathLst>
                  <a:path w="76" h="48">
                    <a:moveTo>
                      <a:pt x="76" y="48"/>
                    </a:moveTo>
                    <a:lnTo>
                      <a:pt x="40" y="26"/>
                    </a:lnTo>
                    <a:lnTo>
                      <a:pt x="0" y="0"/>
                    </a:lnTo>
                    <a:lnTo>
                      <a:pt x="36" y="18"/>
                    </a:lnTo>
                    <a:lnTo>
                      <a:pt x="76" y="4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14" name="Freeform 8078"/>
              <p:cNvSpPr>
                <a:spLocks/>
              </p:cNvSpPr>
              <p:nvPr/>
            </p:nvSpPr>
            <p:spPr bwMode="auto">
              <a:xfrm>
                <a:off x="4222" y="1642"/>
                <a:ext cx="76" cy="42"/>
              </a:xfrm>
              <a:custGeom>
                <a:avLst/>
                <a:gdLst/>
                <a:ahLst/>
                <a:cxnLst>
                  <a:cxn ang="0">
                    <a:pos x="76" y="42"/>
                  </a:cxn>
                  <a:cxn ang="0">
                    <a:pos x="40" y="24"/>
                  </a:cxn>
                  <a:cxn ang="0">
                    <a:pos x="0" y="0"/>
                  </a:cxn>
                  <a:cxn ang="0">
                    <a:pos x="34" y="14"/>
                  </a:cxn>
                  <a:cxn ang="0">
                    <a:pos x="76" y="42"/>
                  </a:cxn>
                </a:cxnLst>
                <a:rect l="0" t="0" r="r" b="b"/>
                <a:pathLst>
                  <a:path w="76" h="42">
                    <a:moveTo>
                      <a:pt x="76" y="42"/>
                    </a:moveTo>
                    <a:lnTo>
                      <a:pt x="40" y="24"/>
                    </a:lnTo>
                    <a:lnTo>
                      <a:pt x="0" y="0"/>
                    </a:lnTo>
                    <a:lnTo>
                      <a:pt x="34" y="14"/>
                    </a:lnTo>
                    <a:lnTo>
                      <a:pt x="76" y="42"/>
                    </a:lnTo>
                    <a:close/>
                  </a:path>
                </a:pathLst>
              </a:custGeom>
              <a:solidFill>
                <a:srgbClr val="B90094"/>
              </a:solidFill>
              <a:ln w="0">
                <a:solidFill>
                  <a:srgbClr val="B9009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15" name="Freeform 8079"/>
              <p:cNvSpPr>
                <a:spLocks/>
              </p:cNvSpPr>
              <p:nvPr/>
            </p:nvSpPr>
            <p:spPr bwMode="auto">
              <a:xfrm>
                <a:off x="4222" y="1642"/>
                <a:ext cx="76" cy="42"/>
              </a:xfrm>
              <a:custGeom>
                <a:avLst/>
                <a:gdLst/>
                <a:ahLst/>
                <a:cxnLst>
                  <a:cxn ang="0">
                    <a:pos x="76" y="42"/>
                  </a:cxn>
                  <a:cxn ang="0">
                    <a:pos x="40" y="24"/>
                  </a:cxn>
                  <a:cxn ang="0">
                    <a:pos x="0" y="0"/>
                  </a:cxn>
                  <a:cxn ang="0">
                    <a:pos x="34" y="14"/>
                  </a:cxn>
                  <a:cxn ang="0">
                    <a:pos x="76" y="42"/>
                  </a:cxn>
                </a:cxnLst>
                <a:rect l="0" t="0" r="r" b="b"/>
                <a:pathLst>
                  <a:path w="76" h="42">
                    <a:moveTo>
                      <a:pt x="76" y="42"/>
                    </a:moveTo>
                    <a:lnTo>
                      <a:pt x="40" y="24"/>
                    </a:lnTo>
                    <a:lnTo>
                      <a:pt x="0" y="0"/>
                    </a:lnTo>
                    <a:lnTo>
                      <a:pt x="34" y="14"/>
                    </a:lnTo>
                    <a:lnTo>
                      <a:pt x="76" y="4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16" name="Freeform 8080"/>
              <p:cNvSpPr>
                <a:spLocks/>
              </p:cNvSpPr>
              <p:nvPr/>
            </p:nvSpPr>
            <p:spPr bwMode="auto">
              <a:xfrm>
                <a:off x="4180" y="1640"/>
                <a:ext cx="76" cy="16"/>
              </a:xfrm>
              <a:custGeom>
                <a:avLst/>
                <a:gdLst/>
                <a:ahLst/>
                <a:cxnLst>
                  <a:cxn ang="0">
                    <a:pos x="76" y="16"/>
                  </a:cxn>
                  <a:cxn ang="0">
                    <a:pos x="42" y="2"/>
                  </a:cxn>
                  <a:cxn ang="0">
                    <a:pos x="0" y="0"/>
                  </a:cxn>
                  <a:cxn ang="0">
                    <a:pos x="34" y="12"/>
                  </a:cxn>
                  <a:cxn ang="0">
                    <a:pos x="76" y="16"/>
                  </a:cxn>
                </a:cxnLst>
                <a:rect l="0" t="0" r="r" b="b"/>
                <a:pathLst>
                  <a:path w="76" h="16">
                    <a:moveTo>
                      <a:pt x="76" y="16"/>
                    </a:moveTo>
                    <a:lnTo>
                      <a:pt x="42" y="2"/>
                    </a:lnTo>
                    <a:lnTo>
                      <a:pt x="0" y="0"/>
                    </a:lnTo>
                    <a:lnTo>
                      <a:pt x="34" y="12"/>
                    </a:lnTo>
                    <a:lnTo>
                      <a:pt x="76" y="16"/>
                    </a:lnTo>
                    <a:close/>
                  </a:path>
                </a:pathLst>
              </a:custGeom>
              <a:solidFill>
                <a:srgbClr val="007A00"/>
              </a:solidFill>
              <a:ln w="0">
                <a:solidFill>
                  <a:srgbClr val="007A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17" name="Freeform 8081"/>
              <p:cNvSpPr>
                <a:spLocks/>
              </p:cNvSpPr>
              <p:nvPr/>
            </p:nvSpPr>
            <p:spPr bwMode="auto">
              <a:xfrm>
                <a:off x="4180" y="1640"/>
                <a:ext cx="76" cy="16"/>
              </a:xfrm>
              <a:custGeom>
                <a:avLst/>
                <a:gdLst/>
                <a:ahLst/>
                <a:cxnLst>
                  <a:cxn ang="0">
                    <a:pos x="76" y="16"/>
                  </a:cxn>
                  <a:cxn ang="0">
                    <a:pos x="42" y="2"/>
                  </a:cxn>
                  <a:cxn ang="0">
                    <a:pos x="0" y="0"/>
                  </a:cxn>
                  <a:cxn ang="0">
                    <a:pos x="34" y="12"/>
                  </a:cxn>
                  <a:cxn ang="0">
                    <a:pos x="76" y="16"/>
                  </a:cxn>
                </a:cxnLst>
                <a:rect l="0" t="0" r="r" b="b"/>
                <a:pathLst>
                  <a:path w="76" h="16">
                    <a:moveTo>
                      <a:pt x="76" y="16"/>
                    </a:moveTo>
                    <a:lnTo>
                      <a:pt x="42" y="2"/>
                    </a:lnTo>
                    <a:lnTo>
                      <a:pt x="0" y="0"/>
                    </a:lnTo>
                    <a:lnTo>
                      <a:pt x="34" y="12"/>
                    </a:lnTo>
                    <a:lnTo>
                      <a:pt x="76" y="1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18" name="Freeform 8082"/>
              <p:cNvSpPr>
                <a:spLocks/>
              </p:cNvSpPr>
              <p:nvPr/>
            </p:nvSpPr>
            <p:spPr bwMode="auto">
              <a:xfrm>
                <a:off x="5198" y="1398"/>
                <a:ext cx="56" cy="10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34" y="10"/>
                  </a:cxn>
                  <a:cxn ang="0">
                    <a:pos x="56" y="6"/>
                  </a:cxn>
                </a:cxnLst>
                <a:rect l="0" t="0" r="r" b="b"/>
                <a:pathLst>
                  <a:path w="56" h="10">
                    <a:moveTo>
                      <a:pt x="56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34" y="10"/>
                    </a:lnTo>
                    <a:lnTo>
                      <a:pt x="56" y="6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19" name="Freeform 8083"/>
              <p:cNvSpPr>
                <a:spLocks/>
              </p:cNvSpPr>
              <p:nvPr/>
            </p:nvSpPr>
            <p:spPr bwMode="auto">
              <a:xfrm>
                <a:off x="5198" y="1398"/>
                <a:ext cx="56" cy="10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34" y="10"/>
                  </a:cxn>
                  <a:cxn ang="0">
                    <a:pos x="56" y="6"/>
                  </a:cxn>
                </a:cxnLst>
                <a:rect l="0" t="0" r="r" b="b"/>
                <a:pathLst>
                  <a:path w="56" h="10">
                    <a:moveTo>
                      <a:pt x="56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34" y="10"/>
                    </a:lnTo>
                    <a:lnTo>
                      <a:pt x="5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20" name="Freeform 8084"/>
              <p:cNvSpPr>
                <a:spLocks/>
              </p:cNvSpPr>
              <p:nvPr/>
            </p:nvSpPr>
            <p:spPr bwMode="auto">
              <a:xfrm>
                <a:off x="5178" y="1404"/>
                <a:ext cx="54" cy="10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0" y="0"/>
                  </a:cxn>
                  <a:cxn ang="0">
                    <a:pos x="0" y="4"/>
                  </a:cxn>
                  <a:cxn ang="0">
                    <a:pos x="34" y="10"/>
                  </a:cxn>
                  <a:cxn ang="0">
                    <a:pos x="54" y="4"/>
                  </a:cxn>
                </a:cxnLst>
                <a:rect l="0" t="0" r="r" b="b"/>
                <a:pathLst>
                  <a:path w="54" h="10">
                    <a:moveTo>
                      <a:pt x="54" y="4"/>
                    </a:moveTo>
                    <a:lnTo>
                      <a:pt x="20" y="0"/>
                    </a:lnTo>
                    <a:lnTo>
                      <a:pt x="0" y="4"/>
                    </a:lnTo>
                    <a:lnTo>
                      <a:pt x="34" y="10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21" name="Freeform 8085"/>
              <p:cNvSpPr>
                <a:spLocks/>
              </p:cNvSpPr>
              <p:nvPr/>
            </p:nvSpPr>
            <p:spPr bwMode="auto">
              <a:xfrm>
                <a:off x="5178" y="1404"/>
                <a:ext cx="54" cy="10"/>
              </a:xfrm>
              <a:custGeom>
                <a:avLst/>
                <a:gdLst/>
                <a:ahLst/>
                <a:cxnLst>
                  <a:cxn ang="0">
                    <a:pos x="54" y="4"/>
                  </a:cxn>
                  <a:cxn ang="0">
                    <a:pos x="20" y="0"/>
                  </a:cxn>
                  <a:cxn ang="0">
                    <a:pos x="0" y="4"/>
                  </a:cxn>
                  <a:cxn ang="0">
                    <a:pos x="34" y="10"/>
                  </a:cxn>
                  <a:cxn ang="0">
                    <a:pos x="54" y="4"/>
                  </a:cxn>
                </a:cxnLst>
                <a:rect l="0" t="0" r="r" b="b"/>
                <a:pathLst>
                  <a:path w="54" h="10">
                    <a:moveTo>
                      <a:pt x="54" y="4"/>
                    </a:moveTo>
                    <a:lnTo>
                      <a:pt x="20" y="0"/>
                    </a:lnTo>
                    <a:lnTo>
                      <a:pt x="0" y="4"/>
                    </a:lnTo>
                    <a:lnTo>
                      <a:pt x="34" y="10"/>
                    </a:lnTo>
                    <a:lnTo>
                      <a:pt x="5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22" name="Freeform 8086"/>
              <p:cNvSpPr>
                <a:spLocks/>
              </p:cNvSpPr>
              <p:nvPr/>
            </p:nvSpPr>
            <p:spPr bwMode="auto">
              <a:xfrm>
                <a:off x="5156" y="1408"/>
                <a:ext cx="56" cy="12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34" y="12"/>
                  </a:cxn>
                  <a:cxn ang="0">
                    <a:pos x="56" y="6"/>
                  </a:cxn>
                </a:cxnLst>
                <a:rect l="0" t="0" r="r" b="b"/>
                <a:pathLst>
                  <a:path w="56" h="12">
                    <a:moveTo>
                      <a:pt x="56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34" y="12"/>
                    </a:lnTo>
                    <a:lnTo>
                      <a:pt x="56" y="6"/>
                    </a:lnTo>
                    <a:close/>
                  </a:path>
                </a:pathLst>
              </a:custGeom>
              <a:solidFill>
                <a:srgbClr val="006E26"/>
              </a:solidFill>
              <a:ln w="0">
                <a:solidFill>
                  <a:srgbClr val="006E2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23" name="Freeform 8087"/>
              <p:cNvSpPr>
                <a:spLocks/>
              </p:cNvSpPr>
              <p:nvPr/>
            </p:nvSpPr>
            <p:spPr bwMode="auto">
              <a:xfrm>
                <a:off x="5156" y="1408"/>
                <a:ext cx="56" cy="12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34" y="12"/>
                  </a:cxn>
                  <a:cxn ang="0">
                    <a:pos x="56" y="6"/>
                  </a:cxn>
                </a:cxnLst>
                <a:rect l="0" t="0" r="r" b="b"/>
                <a:pathLst>
                  <a:path w="56" h="12">
                    <a:moveTo>
                      <a:pt x="56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34" y="12"/>
                    </a:lnTo>
                    <a:lnTo>
                      <a:pt x="5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24" name="Freeform 8088"/>
              <p:cNvSpPr>
                <a:spLocks/>
              </p:cNvSpPr>
              <p:nvPr/>
            </p:nvSpPr>
            <p:spPr bwMode="auto">
              <a:xfrm>
                <a:off x="5134" y="1414"/>
                <a:ext cx="56" cy="10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34" y="10"/>
                  </a:cxn>
                  <a:cxn ang="0">
                    <a:pos x="56" y="6"/>
                  </a:cxn>
                </a:cxnLst>
                <a:rect l="0" t="0" r="r" b="b"/>
                <a:pathLst>
                  <a:path w="56" h="10">
                    <a:moveTo>
                      <a:pt x="56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34" y="10"/>
                    </a:lnTo>
                    <a:lnTo>
                      <a:pt x="56" y="6"/>
                    </a:lnTo>
                    <a:close/>
                  </a:path>
                </a:pathLst>
              </a:custGeom>
              <a:solidFill>
                <a:srgbClr val="006D22"/>
              </a:solidFill>
              <a:ln w="0">
                <a:solidFill>
                  <a:srgbClr val="006D2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25" name="Freeform 8089"/>
              <p:cNvSpPr>
                <a:spLocks/>
              </p:cNvSpPr>
              <p:nvPr/>
            </p:nvSpPr>
            <p:spPr bwMode="auto">
              <a:xfrm>
                <a:off x="5134" y="1414"/>
                <a:ext cx="56" cy="10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34" y="10"/>
                  </a:cxn>
                  <a:cxn ang="0">
                    <a:pos x="56" y="6"/>
                  </a:cxn>
                </a:cxnLst>
                <a:rect l="0" t="0" r="r" b="b"/>
                <a:pathLst>
                  <a:path w="56" h="10">
                    <a:moveTo>
                      <a:pt x="56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34" y="10"/>
                    </a:lnTo>
                    <a:lnTo>
                      <a:pt x="5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26" name="Freeform 8090"/>
              <p:cNvSpPr>
                <a:spLocks/>
              </p:cNvSpPr>
              <p:nvPr/>
            </p:nvSpPr>
            <p:spPr bwMode="auto">
              <a:xfrm>
                <a:off x="5112" y="1420"/>
                <a:ext cx="56" cy="10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2" y="10"/>
                  </a:cxn>
                  <a:cxn ang="0">
                    <a:pos x="56" y="4"/>
                  </a:cxn>
                </a:cxnLst>
                <a:rect l="0" t="0" r="r" b="b"/>
                <a:pathLst>
                  <a:path w="56" h="10">
                    <a:moveTo>
                      <a:pt x="56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2" y="10"/>
                    </a:lnTo>
                    <a:lnTo>
                      <a:pt x="56" y="4"/>
                    </a:lnTo>
                    <a:close/>
                  </a:path>
                </a:pathLst>
              </a:custGeom>
              <a:solidFill>
                <a:srgbClr val="006C1C"/>
              </a:solidFill>
              <a:ln w="0">
                <a:solidFill>
                  <a:srgbClr val="006C1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27" name="Freeform 8091"/>
              <p:cNvSpPr>
                <a:spLocks/>
              </p:cNvSpPr>
              <p:nvPr/>
            </p:nvSpPr>
            <p:spPr bwMode="auto">
              <a:xfrm>
                <a:off x="5112" y="1420"/>
                <a:ext cx="56" cy="10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2" y="10"/>
                  </a:cxn>
                  <a:cxn ang="0">
                    <a:pos x="56" y="4"/>
                  </a:cxn>
                </a:cxnLst>
                <a:rect l="0" t="0" r="r" b="b"/>
                <a:pathLst>
                  <a:path w="56" h="10">
                    <a:moveTo>
                      <a:pt x="56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2" y="10"/>
                    </a:lnTo>
                    <a:lnTo>
                      <a:pt x="5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28" name="Freeform 8092"/>
              <p:cNvSpPr>
                <a:spLocks/>
              </p:cNvSpPr>
              <p:nvPr/>
            </p:nvSpPr>
            <p:spPr bwMode="auto">
              <a:xfrm>
                <a:off x="5088" y="1424"/>
                <a:ext cx="56" cy="10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34" y="10"/>
                  </a:cxn>
                  <a:cxn ang="0">
                    <a:pos x="56" y="6"/>
                  </a:cxn>
                </a:cxnLst>
                <a:rect l="0" t="0" r="r" b="b"/>
                <a:pathLst>
                  <a:path w="56" h="10">
                    <a:moveTo>
                      <a:pt x="56" y="6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34" y="10"/>
                    </a:lnTo>
                    <a:lnTo>
                      <a:pt x="56" y="6"/>
                    </a:lnTo>
                    <a:close/>
                  </a:path>
                </a:pathLst>
              </a:custGeom>
              <a:solidFill>
                <a:srgbClr val="006B13"/>
              </a:solidFill>
              <a:ln w="0">
                <a:solidFill>
                  <a:srgbClr val="006B1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29" name="Freeform 8093"/>
              <p:cNvSpPr>
                <a:spLocks/>
              </p:cNvSpPr>
              <p:nvPr/>
            </p:nvSpPr>
            <p:spPr bwMode="auto">
              <a:xfrm>
                <a:off x="5088" y="1424"/>
                <a:ext cx="56" cy="10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24" y="0"/>
                  </a:cxn>
                  <a:cxn ang="0">
                    <a:pos x="0" y="4"/>
                  </a:cxn>
                  <a:cxn ang="0">
                    <a:pos x="34" y="10"/>
                  </a:cxn>
                  <a:cxn ang="0">
                    <a:pos x="56" y="6"/>
                  </a:cxn>
                </a:cxnLst>
                <a:rect l="0" t="0" r="r" b="b"/>
                <a:pathLst>
                  <a:path w="56" h="10">
                    <a:moveTo>
                      <a:pt x="56" y="6"/>
                    </a:moveTo>
                    <a:lnTo>
                      <a:pt x="24" y="0"/>
                    </a:lnTo>
                    <a:lnTo>
                      <a:pt x="0" y="4"/>
                    </a:lnTo>
                    <a:lnTo>
                      <a:pt x="34" y="10"/>
                    </a:lnTo>
                    <a:lnTo>
                      <a:pt x="5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30" name="Freeform 8094"/>
              <p:cNvSpPr>
                <a:spLocks/>
              </p:cNvSpPr>
              <p:nvPr/>
            </p:nvSpPr>
            <p:spPr bwMode="auto">
              <a:xfrm>
                <a:off x="5064" y="1428"/>
                <a:ext cx="58" cy="8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34" y="8"/>
                  </a:cxn>
                  <a:cxn ang="0">
                    <a:pos x="58" y="6"/>
                  </a:cxn>
                </a:cxnLst>
                <a:rect l="0" t="0" r="r" b="b"/>
                <a:pathLst>
                  <a:path w="58" h="8">
                    <a:moveTo>
                      <a:pt x="58" y="6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34" y="8"/>
                    </a:lnTo>
                    <a:lnTo>
                      <a:pt x="58" y="6"/>
                    </a:lnTo>
                    <a:close/>
                  </a:path>
                </a:pathLst>
              </a:custGeom>
              <a:solidFill>
                <a:srgbClr val="006908"/>
              </a:solidFill>
              <a:ln w="0">
                <a:solidFill>
                  <a:srgbClr val="00690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31" name="Freeform 8095"/>
              <p:cNvSpPr>
                <a:spLocks/>
              </p:cNvSpPr>
              <p:nvPr/>
            </p:nvSpPr>
            <p:spPr bwMode="auto">
              <a:xfrm>
                <a:off x="5064" y="1428"/>
                <a:ext cx="58" cy="8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34" y="8"/>
                  </a:cxn>
                  <a:cxn ang="0">
                    <a:pos x="58" y="6"/>
                  </a:cxn>
                </a:cxnLst>
                <a:rect l="0" t="0" r="r" b="b"/>
                <a:pathLst>
                  <a:path w="58" h="8">
                    <a:moveTo>
                      <a:pt x="58" y="6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34" y="8"/>
                    </a:lnTo>
                    <a:lnTo>
                      <a:pt x="58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32" name="Freeform 8096"/>
              <p:cNvSpPr>
                <a:spLocks/>
              </p:cNvSpPr>
              <p:nvPr/>
            </p:nvSpPr>
            <p:spPr bwMode="auto">
              <a:xfrm>
                <a:off x="5042" y="1430"/>
                <a:ext cx="56" cy="8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22" y="0"/>
                  </a:cxn>
                  <a:cxn ang="0">
                    <a:pos x="0" y="2"/>
                  </a:cxn>
                  <a:cxn ang="0">
                    <a:pos x="34" y="8"/>
                  </a:cxn>
                  <a:cxn ang="0">
                    <a:pos x="56" y="6"/>
                  </a:cxn>
                </a:cxnLst>
                <a:rect l="0" t="0" r="r" b="b"/>
                <a:pathLst>
                  <a:path w="56" h="8">
                    <a:moveTo>
                      <a:pt x="56" y="6"/>
                    </a:moveTo>
                    <a:lnTo>
                      <a:pt x="22" y="0"/>
                    </a:lnTo>
                    <a:lnTo>
                      <a:pt x="0" y="2"/>
                    </a:lnTo>
                    <a:lnTo>
                      <a:pt x="34" y="8"/>
                    </a:lnTo>
                    <a:lnTo>
                      <a:pt x="56" y="6"/>
                    </a:lnTo>
                    <a:close/>
                  </a:path>
                </a:pathLst>
              </a:custGeom>
              <a:solidFill>
                <a:srgbClr val="006500"/>
              </a:solidFill>
              <a:ln w="0">
                <a:solidFill>
                  <a:srgbClr val="0065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33" name="Freeform 8097"/>
              <p:cNvSpPr>
                <a:spLocks/>
              </p:cNvSpPr>
              <p:nvPr/>
            </p:nvSpPr>
            <p:spPr bwMode="auto">
              <a:xfrm>
                <a:off x="5042" y="1430"/>
                <a:ext cx="56" cy="8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22" y="0"/>
                  </a:cxn>
                  <a:cxn ang="0">
                    <a:pos x="0" y="2"/>
                  </a:cxn>
                  <a:cxn ang="0">
                    <a:pos x="34" y="8"/>
                  </a:cxn>
                  <a:cxn ang="0">
                    <a:pos x="56" y="6"/>
                  </a:cxn>
                </a:cxnLst>
                <a:rect l="0" t="0" r="r" b="b"/>
                <a:pathLst>
                  <a:path w="56" h="8">
                    <a:moveTo>
                      <a:pt x="56" y="6"/>
                    </a:moveTo>
                    <a:lnTo>
                      <a:pt x="22" y="0"/>
                    </a:lnTo>
                    <a:lnTo>
                      <a:pt x="0" y="2"/>
                    </a:lnTo>
                    <a:lnTo>
                      <a:pt x="34" y="8"/>
                    </a:lnTo>
                    <a:lnTo>
                      <a:pt x="5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34" name="Freeform 8098"/>
              <p:cNvSpPr>
                <a:spLocks/>
              </p:cNvSpPr>
              <p:nvPr/>
            </p:nvSpPr>
            <p:spPr bwMode="auto">
              <a:xfrm>
                <a:off x="5018" y="1432"/>
                <a:ext cx="58" cy="6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34" y="6"/>
                  </a:cxn>
                  <a:cxn ang="0">
                    <a:pos x="58" y="6"/>
                  </a:cxn>
                </a:cxnLst>
                <a:rect l="0" t="0" r="r" b="b"/>
                <a:pathLst>
                  <a:path w="58" h="6">
                    <a:moveTo>
                      <a:pt x="58" y="6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34" y="6"/>
                    </a:lnTo>
                    <a:lnTo>
                      <a:pt x="58" y="6"/>
                    </a:lnTo>
                    <a:close/>
                  </a:path>
                </a:pathLst>
              </a:custGeom>
              <a:solidFill>
                <a:srgbClr val="006100"/>
              </a:solidFill>
              <a:ln w="0">
                <a:solidFill>
                  <a:srgbClr val="0061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35" name="Freeform 8099"/>
              <p:cNvSpPr>
                <a:spLocks/>
              </p:cNvSpPr>
              <p:nvPr/>
            </p:nvSpPr>
            <p:spPr bwMode="auto">
              <a:xfrm>
                <a:off x="5018" y="1432"/>
                <a:ext cx="58" cy="6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34" y="6"/>
                  </a:cxn>
                  <a:cxn ang="0">
                    <a:pos x="58" y="6"/>
                  </a:cxn>
                </a:cxnLst>
                <a:rect l="0" t="0" r="r" b="b"/>
                <a:pathLst>
                  <a:path w="58" h="6">
                    <a:moveTo>
                      <a:pt x="58" y="6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34" y="6"/>
                    </a:lnTo>
                    <a:lnTo>
                      <a:pt x="58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36" name="Freeform 8100"/>
              <p:cNvSpPr>
                <a:spLocks/>
              </p:cNvSpPr>
              <p:nvPr/>
            </p:nvSpPr>
            <p:spPr bwMode="auto">
              <a:xfrm>
                <a:off x="4992" y="1434"/>
                <a:ext cx="60" cy="4"/>
              </a:xfrm>
              <a:custGeom>
                <a:avLst/>
                <a:gdLst/>
                <a:ahLst/>
                <a:cxnLst>
                  <a:cxn ang="0">
                    <a:pos x="60" y="4"/>
                  </a:cxn>
                  <a:cxn ang="0">
                    <a:pos x="26" y="0"/>
                  </a:cxn>
                  <a:cxn ang="0">
                    <a:pos x="0" y="0"/>
                  </a:cxn>
                  <a:cxn ang="0">
                    <a:pos x="34" y="4"/>
                  </a:cxn>
                  <a:cxn ang="0">
                    <a:pos x="60" y="4"/>
                  </a:cxn>
                </a:cxnLst>
                <a:rect l="0" t="0" r="r" b="b"/>
                <a:pathLst>
                  <a:path w="60" h="4">
                    <a:moveTo>
                      <a:pt x="60" y="4"/>
                    </a:moveTo>
                    <a:lnTo>
                      <a:pt x="26" y="0"/>
                    </a:lnTo>
                    <a:lnTo>
                      <a:pt x="0" y="0"/>
                    </a:lnTo>
                    <a:lnTo>
                      <a:pt x="34" y="4"/>
                    </a:lnTo>
                    <a:lnTo>
                      <a:pt x="60" y="4"/>
                    </a:lnTo>
                    <a:close/>
                  </a:path>
                </a:pathLst>
              </a:custGeom>
              <a:solidFill>
                <a:srgbClr val="005C00"/>
              </a:solidFill>
              <a:ln w="0">
                <a:solidFill>
                  <a:srgbClr val="005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37" name="Freeform 8101"/>
              <p:cNvSpPr>
                <a:spLocks/>
              </p:cNvSpPr>
              <p:nvPr/>
            </p:nvSpPr>
            <p:spPr bwMode="auto">
              <a:xfrm>
                <a:off x="4992" y="1434"/>
                <a:ext cx="60" cy="4"/>
              </a:xfrm>
              <a:custGeom>
                <a:avLst/>
                <a:gdLst/>
                <a:ahLst/>
                <a:cxnLst>
                  <a:cxn ang="0">
                    <a:pos x="60" y="4"/>
                  </a:cxn>
                  <a:cxn ang="0">
                    <a:pos x="26" y="0"/>
                  </a:cxn>
                  <a:cxn ang="0">
                    <a:pos x="0" y="0"/>
                  </a:cxn>
                  <a:cxn ang="0">
                    <a:pos x="34" y="4"/>
                  </a:cxn>
                  <a:cxn ang="0">
                    <a:pos x="60" y="4"/>
                  </a:cxn>
                </a:cxnLst>
                <a:rect l="0" t="0" r="r" b="b"/>
                <a:pathLst>
                  <a:path w="60" h="4">
                    <a:moveTo>
                      <a:pt x="60" y="4"/>
                    </a:moveTo>
                    <a:lnTo>
                      <a:pt x="26" y="0"/>
                    </a:lnTo>
                    <a:lnTo>
                      <a:pt x="0" y="0"/>
                    </a:lnTo>
                    <a:lnTo>
                      <a:pt x="34" y="4"/>
                    </a:lnTo>
                    <a:lnTo>
                      <a:pt x="6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38" name="Freeform 8102"/>
              <p:cNvSpPr>
                <a:spLocks/>
              </p:cNvSpPr>
              <p:nvPr/>
            </p:nvSpPr>
            <p:spPr bwMode="auto">
              <a:xfrm>
                <a:off x="4968" y="1434"/>
                <a:ext cx="58" cy="4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24" y="0"/>
                  </a:cxn>
                  <a:cxn ang="0">
                    <a:pos x="0" y="0"/>
                  </a:cxn>
                  <a:cxn ang="0">
                    <a:pos x="34" y="2"/>
                  </a:cxn>
                  <a:cxn ang="0">
                    <a:pos x="58" y="4"/>
                  </a:cxn>
                </a:cxnLst>
                <a:rect l="0" t="0" r="r" b="b"/>
                <a:pathLst>
                  <a:path w="58" h="4">
                    <a:moveTo>
                      <a:pt x="58" y="4"/>
                    </a:moveTo>
                    <a:lnTo>
                      <a:pt x="24" y="0"/>
                    </a:lnTo>
                    <a:lnTo>
                      <a:pt x="0" y="0"/>
                    </a:lnTo>
                    <a:lnTo>
                      <a:pt x="34" y="2"/>
                    </a:lnTo>
                    <a:lnTo>
                      <a:pt x="58" y="4"/>
                    </a:lnTo>
                    <a:close/>
                  </a:path>
                </a:pathLst>
              </a:custGeom>
              <a:solidFill>
                <a:srgbClr val="005500"/>
              </a:solidFill>
              <a:ln w="0">
                <a:solidFill>
                  <a:srgbClr val="0055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39" name="Freeform 8103"/>
              <p:cNvSpPr>
                <a:spLocks/>
              </p:cNvSpPr>
              <p:nvPr/>
            </p:nvSpPr>
            <p:spPr bwMode="auto">
              <a:xfrm>
                <a:off x="4968" y="1434"/>
                <a:ext cx="58" cy="4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24" y="0"/>
                  </a:cxn>
                  <a:cxn ang="0">
                    <a:pos x="0" y="0"/>
                  </a:cxn>
                  <a:cxn ang="0">
                    <a:pos x="34" y="2"/>
                  </a:cxn>
                  <a:cxn ang="0">
                    <a:pos x="58" y="4"/>
                  </a:cxn>
                </a:cxnLst>
                <a:rect l="0" t="0" r="r" b="b"/>
                <a:pathLst>
                  <a:path w="58" h="4">
                    <a:moveTo>
                      <a:pt x="58" y="4"/>
                    </a:moveTo>
                    <a:lnTo>
                      <a:pt x="24" y="0"/>
                    </a:lnTo>
                    <a:lnTo>
                      <a:pt x="0" y="0"/>
                    </a:lnTo>
                    <a:lnTo>
                      <a:pt x="34" y="2"/>
                    </a:lnTo>
                    <a:lnTo>
                      <a:pt x="5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40" name="Freeform 8104"/>
              <p:cNvSpPr>
                <a:spLocks/>
              </p:cNvSpPr>
              <p:nvPr/>
            </p:nvSpPr>
            <p:spPr bwMode="auto">
              <a:xfrm>
                <a:off x="4942" y="1432"/>
                <a:ext cx="60" cy="4"/>
              </a:xfrm>
              <a:custGeom>
                <a:avLst/>
                <a:gdLst/>
                <a:ahLst/>
                <a:cxnLst>
                  <a:cxn ang="0">
                    <a:pos x="60" y="4"/>
                  </a:cxn>
                  <a:cxn ang="0">
                    <a:pos x="26" y="2"/>
                  </a:cxn>
                  <a:cxn ang="0">
                    <a:pos x="0" y="0"/>
                  </a:cxn>
                  <a:cxn ang="0">
                    <a:pos x="34" y="2"/>
                  </a:cxn>
                  <a:cxn ang="0">
                    <a:pos x="60" y="4"/>
                  </a:cxn>
                </a:cxnLst>
                <a:rect l="0" t="0" r="r" b="b"/>
                <a:pathLst>
                  <a:path w="60" h="4">
                    <a:moveTo>
                      <a:pt x="60" y="4"/>
                    </a:moveTo>
                    <a:lnTo>
                      <a:pt x="26" y="2"/>
                    </a:lnTo>
                    <a:lnTo>
                      <a:pt x="0" y="0"/>
                    </a:lnTo>
                    <a:lnTo>
                      <a:pt x="34" y="2"/>
                    </a:lnTo>
                    <a:lnTo>
                      <a:pt x="60" y="4"/>
                    </a:lnTo>
                    <a:close/>
                  </a:path>
                </a:pathLst>
              </a:custGeom>
              <a:solidFill>
                <a:srgbClr val="CA0034"/>
              </a:solidFill>
              <a:ln w="0">
                <a:solidFill>
                  <a:srgbClr val="CA00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41" name="Freeform 8105"/>
              <p:cNvSpPr>
                <a:spLocks/>
              </p:cNvSpPr>
              <p:nvPr/>
            </p:nvSpPr>
            <p:spPr bwMode="auto">
              <a:xfrm>
                <a:off x="4942" y="1432"/>
                <a:ext cx="60" cy="4"/>
              </a:xfrm>
              <a:custGeom>
                <a:avLst/>
                <a:gdLst/>
                <a:ahLst/>
                <a:cxnLst>
                  <a:cxn ang="0">
                    <a:pos x="60" y="4"/>
                  </a:cxn>
                  <a:cxn ang="0">
                    <a:pos x="26" y="2"/>
                  </a:cxn>
                  <a:cxn ang="0">
                    <a:pos x="0" y="0"/>
                  </a:cxn>
                  <a:cxn ang="0">
                    <a:pos x="34" y="2"/>
                  </a:cxn>
                  <a:cxn ang="0">
                    <a:pos x="60" y="4"/>
                  </a:cxn>
                </a:cxnLst>
                <a:rect l="0" t="0" r="r" b="b"/>
                <a:pathLst>
                  <a:path w="60" h="4">
                    <a:moveTo>
                      <a:pt x="60" y="4"/>
                    </a:moveTo>
                    <a:lnTo>
                      <a:pt x="26" y="2"/>
                    </a:lnTo>
                    <a:lnTo>
                      <a:pt x="0" y="0"/>
                    </a:lnTo>
                    <a:lnTo>
                      <a:pt x="34" y="2"/>
                    </a:lnTo>
                    <a:lnTo>
                      <a:pt x="6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42" name="Freeform 8106"/>
              <p:cNvSpPr>
                <a:spLocks/>
              </p:cNvSpPr>
              <p:nvPr/>
            </p:nvSpPr>
            <p:spPr bwMode="auto">
              <a:xfrm>
                <a:off x="4916" y="1430"/>
                <a:ext cx="60" cy="4"/>
              </a:xfrm>
              <a:custGeom>
                <a:avLst/>
                <a:gdLst/>
                <a:ahLst/>
                <a:cxnLst>
                  <a:cxn ang="0">
                    <a:pos x="60" y="4"/>
                  </a:cxn>
                  <a:cxn ang="0">
                    <a:pos x="26" y="2"/>
                  </a:cxn>
                  <a:cxn ang="0">
                    <a:pos x="0" y="0"/>
                  </a:cxn>
                  <a:cxn ang="0">
                    <a:pos x="34" y="2"/>
                  </a:cxn>
                  <a:cxn ang="0">
                    <a:pos x="60" y="4"/>
                  </a:cxn>
                </a:cxnLst>
                <a:rect l="0" t="0" r="r" b="b"/>
                <a:pathLst>
                  <a:path w="60" h="4">
                    <a:moveTo>
                      <a:pt x="60" y="4"/>
                    </a:moveTo>
                    <a:lnTo>
                      <a:pt x="26" y="2"/>
                    </a:lnTo>
                    <a:lnTo>
                      <a:pt x="0" y="0"/>
                    </a:lnTo>
                    <a:lnTo>
                      <a:pt x="34" y="2"/>
                    </a:lnTo>
                    <a:lnTo>
                      <a:pt x="60" y="4"/>
                    </a:lnTo>
                    <a:close/>
                  </a:path>
                </a:pathLst>
              </a:custGeom>
              <a:solidFill>
                <a:srgbClr val="D1003A"/>
              </a:solidFill>
              <a:ln w="0">
                <a:solidFill>
                  <a:srgbClr val="D1003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43" name="Freeform 8107"/>
              <p:cNvSpPr>
                <a:spLocks/>
              </p:cNvSpPr>
              <p:nvPr/>
            </p:nvSpPr>
            <p:spPr bwMode="auto">
              <a:xfrm>
                <a:off x="4916" y="1430"/>
                <a:ext cx="60" cy="4"/>
              </a:xfrm>
              <a:custGeom>
                <a:avLst/>
                <a:gdLst/>
                <a:ahLst/>
                <a:cxnLst>
                  <a:cxn ang="0">
                    <a:pos x="60" y="4"/>
                  </a:cxn>
                  <a:cxn ang="0">
                    <a:pos x="26" y="2"/>
                  </a:cxn>
                  <a:cxn ang="0">
                    <a:pos x="0" y="0"/>
                  </a:cxn>
                  <a:cxn ang="0">
                    <a:pos x="34" y="2"/>
                  </a:cxn>
                  <a:cxn ang="0">
                    <a:pos x="60" y="4"/>
                  </a:cxn>
                </a:cxnLst>
                <a:rect l="0" t="0" r="r" b="b"/>
                <a:pathLst>
                  <a:path w="60" h="4">
                    <a:moveTo>
                      <a:pt x="60" y="4"/>
                    </a:moveTo>
                    <a:lnTo>
                      <a:pt x="26" y="2"/>
                    </a:lnTo>
                    <a:lnTo>
                      <a:pt x="0" y="0"/>
                    </a:lnTo>
                    <a:lnTo>
                      <a:pt x="34" y="2"/>
                    </a:lnTo>
                    <a:lnTo>
                      <a:pt x="6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44" name="Freeform 8108"/>
              <p:cNvSpPr>
                <a:spLocks/>
              </p:cNvSpPr>
              <p:nvPr/>
            </p:nvSpPr>
            <p:spPr bwMode="auto">
              <a:xfrm>
                <a:off x="4890" y="1426"/>
                <a:ext cx="60" cy="6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26" y="4"/>
                  </a:cxn>
                  <a:cxn ang="0">
                    <a:pos x="0" y="0"/>
                  </a:cxn>
                  <a:cxn ang="0">
                    <a:pos x="34" y="2"/>
                  </a:cxn>
                  <a:cxn ang="0">
                    <a:pos x="60" y="6"/>
                  </a:cxn>
                </a:cxnLst>
                <a:rect l="0" t="0" r="r" b="b"/>
                <a:pathLst>
                  <a:path w="60" h="6">
                    <a:moveTo>
                      <a:pt x="60" y="6"/>
                    </a:moveTo>
                    <a:lnTo>
                      <a:pt x="26" y="4"/>
                    </a:lnTo>
                    <a:lnTo>
                      <a:pt x="0" y="0"/>
                    </a:lnTo>
                    <a:lnTo>
                      <a:pt x="34" y="2"/>
                    </a:lnTo>
                    <a:lnTo>
                      <a:pt x="60" y="6"/>
                    </a:lnTo>
                    <a:close/>
                  </a:path>
                </a:pathLst>
              </a:custGeom>
              <a:solidFill>
                <a:srgbClr val="D5003C"/>
              </a:solidFill>
              <a:ln w="0">
                <a:solidFill>
                  <a:srgbClr val="D5003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45" name="Freeform 8109"/>
              <p:cNvSpPr>
                <a:spLocks/>
              </p:cNvSpPr>
              <p:nvPr/>
            </p:nvSpPr>
            <p:spPr bwMode="auto">
              <a:xfrm>
                <a:off x="4890" y="1426"/>
                <a:ext cx="60" cy="6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26" y="4"/>
                  </a:cxn>
                  <a:cxn ang="0">
                    <a:pos x="0" y="0"/>
                  </a:cxn>
                  <a:cxn ang="0">
                    <a:pos x="34" y="2"/>
                  </a:cxn>
                  <a:cxn ang="0">
                    <a:pos x="60" y="6"/>
                  </a:cxn>
                </a:cxnLst>
                <a:rect l="0" t="0" r="r" b="b"/>
                <a:pathLst>
                  <a:path w="60" h="6">
                    <a:moveTo>
                      <a:pt x="60" y="6"/>
                    </a:moveTo>
                    <a:lnTo>
                      <a:pt x="26" y="4"/>
                    </a:lnTo>
                    <a:lnTo>
                      <a:pt x="0" y="0"/>
                    </a:lnTo>
                    <a:lnTo>
                      <a:pt x="34" y="2"/>
                    </a:lnTo>
                    <a:lnTo>
                      <a:pt x="60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46" name="Freeform 8110"/>
              <p:cNvSpPr>
                <a:spLocks/>
              </p:cNvSpPr>
              <p:nvPr/>
            </p:nvSpPr>
            <p:spPr bwMode="auto">
              <a:xfrm>
                <a:off x="4862" y="1426"/>
                <a:ext cx="62" cy="2"/>
              </a:xfrm>
              <a:custGeom>
                <a:avLst/>
                <a:gdLst/>
                <a:ahLst/>
                <a:cxnLst>
                  <a:cxn ang="0">
                    <a:pos x="62" y="2"/>
                  </a:cxn>
                  <a:cxn ang="0">
                    <a:pos x="28" y="0"/>
                  </a:cxn>
                  <a:cxn ang="0">
                    <a:pos x="0" y="0"/>
                  </a:cxn>
                  <a:cxn ang="0">
                    <a:pos x="36" y="0"/>
                  </a:cxn>
                  <a:cxn ang="0">
                    <a:pos x="62" y="2"/>
                  </a:cxn>
                </a:cxnLst>
                <a:rect l="0" t="0" r="r" b="b"/>
                <a:pathLst>
                  <a:path w="62" h="2">
                    <a:moveTo>
                      <a:pt x="62" y="2"/>
                    </a:moveTo>
                    <a:lnTo>
                      <a:pt x="28" y="0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62" y="2"/>
                    </a:lnTo>
                    <a:close/>
                  </a:path>
                </a:pathLst>
              </a:custGeom>
              <a:solidFill>
                <a:srgbClr val="D8003A"/>
              </a:solidFill>
              <a:ln w="0">
                <a:solidFill>
                  <a:srgbClr val="D8003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47" name="Freeform 8111"/>
              <p:cNvSpPr>
                <a:spLocks/>
              </p:cNvSpPr>
              <p:nvPr/>
            </p:nvSpPr>
            <p:spPr bwMode="auto">
              <a:xfrm>
                <a:off x="4862" y="1426"/>
                <a:ext cx="62" cy="2"/>
              </a:xfrm>
              <a:custGeom>
                <a:avLst/>
                <a:gdLst/>
                <a:ahLst/>
                <a:cxnLst>
                  <a:cxn ang="0">
                    <a:pos x="62" y="2"/>
                  </a:cxn>
                  <a:cxn ang="0">
                    <a:pos x="28" y="0"/>
                  </a:cxn>
                  <a:cxn ang="0">
                    <a:pos x="0" y="0"/>
                  </a:cxn>
                  <a:cxn ang="0">
                    <a:pos x="36" y="0"/>
                  </a:cxn>
                  <a:cxn ang="0">
                    <a:pos x="62" y="2"/>
                  </a:cxn>
                </a:cxnLst>
                <a:rect l="0" t="0" r="r" b="b"/>
                <a:pathLst>
                  <a:path w="62" h="2">
                    <a:moveTo>
                      <a:pt x="62" y="2"/>
                    </a:moveTo>
                    <a:lnTo>
                      <a:pt x="28" y="0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62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48" name="Freeform 8112"/>
              <p:cNvSpPr>
                <a:spLocks/>
              </p:cNvSpPr>
              <p:nvPr/>
            </p:nvSpPr>
            <p:spPr bwMode="auto">
              <a:xfrm>
                <a:off x="4834" y="1424"/>
                <a:ext cx="64" cy="2"/>
              </a:xfrm>
              <a:custGeom>
                <a:avLst/>
                <a:gdLst/>
                <a:ahLst/>
                <a:cxnLst>
                  <a:cxn ang="0">
                    <a:pos x="64" y="2"/>
                  </a:cxn>
                  <a:cxn ang="0">
                    <a:pos x="28" y="2"/>
                  </a:cxn>
                  <a:cxn ang="0">
                    <a:pos x="0" y="0"/>
                  </a:cxn>
                  <a:cxn ang="0">
                    <a:pos x="36" y="0"/>
                  </a:cxn>
                  <a:cxn ang="0">
                    <a:pos x="64" y="2"/>
                  </a:cxn>
                </a:cxnLst>
                <a:rect l="0" t="0" r="r" b="b"/>
                <a:pathLst>
                  <a:path w="64" h="2">
                    <a:moveTo>
                      <a:pt x="64" y="2"/>
                    </a:moveTo>
                    <a:lnTo>
                      <a:pt x="28" y="2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64" y="2"/>
                    </a:lnTo>
                    <a:close/>
                  </a:path>
                </a:pathLst>
              </a:custGeom>
              <a:solidFill>
                <a:srgbClr val="D80033"/>
              </a:solidFill>
              <a:ln w="0">
                <a:solidFill>
                  <a:srgbClr val="D800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49" name="Freeform 8113"/>
              <p:cNvSpPr>
                <a:spLocks/>
              </p:cNvSpPr>
              <p:nvPr/>
            </p:nvSpPr>
            <p:spPr bwMode="auto">
              <a:xfrm>
                <a:off x="4834" y="1424"/>
                <a:ext cx="64" cy="2"/>
              </a:xfrm>
              <a:custGeom>
                <a:avLst/>
                <a:gdLst/>
                <a:ahLst/>
                <a:cxnLst>
                  <a:cxn ang="0">
                    <a:pos x="64" y="2"/>
                  </a:cxn>
                  <a:cxn ang="0">
                    <a:pos x="28" y="2"/>
                  </a:cxn>
                  <a:cxn ang="0">
                    <a:pos x="0" y="0"/>
                  </a:cxn>
                  <a:cxn ang="0">
                    <a:pos x="36" y="0"/>
                  </a:cxn>
                  <a:cxn ang="0">
                    <a:pos x="64" y="2"/>
                  </a:cxn>
                </a:cxnLst>
                <a:rect l="0" t="0" r="r" b="b"/>
                <a:pathLst>
                  <a:path w="64" h="2">
                    <a:moveTo>
                      <a:pt x="64" y="2"/>
                    </a:moveTo>
                    <a:lnTo>
                      <a:pt x="28" y="2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64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50" name="Freeform 8114"/>
              <p:cNvSpPr>
                <a:spLocks/>
              </p:cNvSpPr>
              <p:nvPr/>
            </p:nvSpPr>
            <p:spPr bwMode="auto">
              <a:xfrm>
                <a:off x="4806" y="1422"/>
                <a:ext cx="64" cy="2"/>
              </a:xfrm>
              <a:custGeom>
                <a:avLst/>
                <a:gdLst/>
                <a:ahLst/>
                <a:cxnLst>
                  <a:cxn ang="0">
                    <a:pos x="64" y="2"/>
                  </a:cxn>
                  <a:cxn ang="0">
                    <a:pos x="28" y="2"/>
                  </a:cxn>
                  <a:cxn ang="0">
                    <a:pos x="0" y="2"/>
                  </a:cxn>
                  <a:cxn ang="0">
                    <a:pos x="36" y="0"/>
                  </a:cxn>
                  <a:cxn ang="0">
                    <a:pos x="64" y="2"/>
                  </a:cxn>
                </a:cxnLst>
                <a:rect l="0" t="0" r="r" b="b"/>
                <a:pathLst>
                  <a:path w="64" h="2">
                    <a:moveTo>
                      <a:pt x="64" y="2"/>
                    </a:moveTo>
                    <a:lnTo>
                      <a:pt x="28" y="2"/>
                    </a:lnTo>
                    <a:lnTo>
                      <a:pt x="0" y="2"/>
                    </a:lnTo>
                    <a:lnTo>
                      <a:pt x="36" y="0"/>
                    </a:lnTo>
                    <a:lnTo>
                      <a:pt x="64" y="2"/>
                    </a:lnTo>
                    <a:close/>
                  </a:path>
                </a:pathLst>
              </a:custGeom>
              <a:solidFill>
                <a:srgbClr val="D60028"/>
              </a:solidFill>
              <a:ln w="0">
                <a:solidFill>
                  <a:srgbClr val="D600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51" name="Freeform 8115"/>
              <p:cNvSpPr>
                <a:spLocks/>
              </p:cNvSpPr>
              <p:nvPr/>
            </p:nvSpPr>
            <p:spPr bwMode="auto">
              <a:xfrm>
                <a:off x="4806" y="1422"/>
                <a:ext cx="64" cy="2"/>
              </a:xfrm>
              <a:custGeom>
                <a:avLst/>
                <a:gdLst/>
                <a:ahLst/>
                <a:cxnLst>
                  <a:cxn ang="0">
                    <a:pos x="64" y="2"/>
                  </a:cxn>
                  <a:cxn ang="0">
                    <a:pos x="28" y="2"/>
                  </a:cxn>
                  <a:cxn ang="0">
                    <a:pos x="0" y="2"/>
                  </a:cxn>
                  <a:cxn ang="0">
                    <a:pos x="36" y="0"/>
                  </a:cxn>
                  <a:cxn ang="0">
                    <a:pos x="64" y="2"/>
                  </a:cxn>
                </a:cxnLst>
                <a:rect l="0" t="0" r="r" b="b"/>
                <a:pathLst>
                  <a:path w="64" h="2">
                    <a:moveTo>
                      <a:pt x="64" y="2"/>
                    </a:moveTo>
                    <a:lnTo>
                      <a:pt x="28" y="2"/>
                    </a:lnTo>
                    <a:lnTo>
                      <a:pt x="0" y="2"/>
                    </a:lnTo>
                    <a:lnTo>
                      <a:pt x="36" y="0"/>
                    </a:lnTo>
                    <a:lnTo>
                      <a:pt x="64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52" name="Freeform 8116"/>
              <p:cNvSpPr>
                <a:spLocks/>
              </p:cNvSpPr>
              <p:nvPr/>
            </p:nvSpPr>
            <p:spPr bwMode="auto">
              <a:xfrm>
                <a:off x="4776" y="1422"/>
                <a:ext cx="66" cy="6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30" y="2"/>
                  </a:cxn>
                  <a:cxn ang="0">
                    <a:pos x="0" y="6"/>
                  </a:cxn>
                  <a:cxn ang="0">
                    <a:pos x="36" y="2"/>
                  </a:cxn>
                  <a:cxn ang="0">
                    <a:pos x="66" y="0"/>
                  </a:cxn>
                </a:cxnLst>
                <a:rect l="0" t="0" r="r" b="b"/>
                <a:pathLst>
                  <a:path w="66" h="6">
                    <a:moveTo>
                      <a:pt x="66" y="0"/>
                    </a:moveTo>
                    <a:lnTo>
                      <a:pt x="30" y="2"/>
                    </a:lnTo>
                    <a:lnTo>
                      <a:pt x="0" y="6"/>
                    </a:lnTo>
                    <a:lnTo>
                      <a:pt x="36" y="2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D10016"/>
              </a:solidFill>
              <a:ln w="0">
                <a:solidFill>
                  <a:srgbClr val="D1001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53" name="Freeform 8117"/>
              <p:cNvSpPr>
                <a:spLocks/>
              </p:cNvSpPr>
              <p:nvPr/>
            </p:nvSpPr>
            <p:spPr bwMode="auto">
              <a:xfrm>
                <a:off x="4776" y="1422"/>
                <a:ext cx="66" cy="6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30" y="2"/>
                  </a:cxn>
                  <a:cxn ang="0">
                    <a:pos x="0" y="6"/>
                  </a:cxn>
                  <a:cxn ang="0">
                    <a:pos x="36" y="2"/>
                  </a:cxn>
                  <a:cxn ang="0">
                    <a:pos x="66" y="0"/>
                  </a:cxn>
                </a:cxnLst>
                <a:rect l="0" t="0" r="r" b="b"/>
                <a:pathLst>
                  <a:path w="66" h="6">
                    <a:moveTo>
                      <a:pt x="66" y="0"/>
                    </a:moveTo>
                    <a:lnTo>
                      <a:pt x="30" y="2"/>
                    </a:lnTo>
                    <a:lnTo>
                      <a:pt x="0" y="6"/>
                    </a:lnTo>
                    <a:lnTo>
                      <a:pt x="36" y="2"/>
                    </a:lnTo>
                    <a:lnTo>
                      <a:pt x="6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54" name="Freeform 8118"/>
              <p:cNvSpPr>
                <a:spLocks/>
              </p:cNvSpPr>
              <p:nvPr/>
            </p:nvSpPr>
            <p:spPr bwMode="auto">
              <a:xfrm>
                <a:off x="4748" y="1424"/>
                <a:ext cx="64" cy="8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28" y="4"/>
                  </a:cxn>
                  <a:cxn ang="0">
                    <a:pos x="0" y="8"/>
                  </a:cxn>
                  <a:cxn ang="0">
                    <a:pos x="34" y="6"/>
                  </a:cxn>
                  <a:cxn ang="0">
                    <a:pos x="64" y="0"/>
                  </a:cxn>
                </a:cxnLst>
                <a:rect l="0" t="0" r="r" b="b"/>
                <a:pathLst>
                  <a:path w="64" h="8">
                    <a:moveTo>
                      <a:pt x="64" y="0"/>
                    </a:moveTo>
                    <a:lnTo>
                      <a:pt x="28" y="4"/>
                    </a:lnTo>
                    <a:lnTo>
                      <a:pt x="0" y="8"/>
                    </a:lnTo>
                    <a:lnTo>
                      <a:pt x="34" y="6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2C02"/>
              </a:solidFill>
              <a:ln w="0">
                <a:solidFill>
                  <a:srgbClr val="002C0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55" name="Freeform 8119"/>
              <p:cNvSpPr>
                <a:spLocks/>
              </p:cNvSpPr>
              <p:nvPr/>
            </p:nvSpPr>
            <p:spPr bwMode="auto">
              <a:xfrm>
                <a:off x="4748" y="1424"/>
                <a:ext cx="64" cy="8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28" y="4"/>
                  </a:cxn>
                  <a:cxn ang="0">
                    <a:pos x="0" y="8"/>
                  </a:cxn>
                  <a:cxn ang="0">
                    <a:pos x="34" y="6"/>
                  </a:cxn>
                  <a:cxn ang="0">
                    <a:pos x="64" y="0"/>
                  </a:cxn>
                </a:cxnLst>
                <a:rect l="0" t="0" r="r" b="b"/>
                <a:pathLst>
                  <a:path w="64" h="8">
                    <a:moveTo>
                      <a:pt x="64" y="0"/>
                    </a:moveTo>
                    <a:lnTo>
                      <a:pt x="28" y="4"/>
                    </a:lnTo>
                    <a:lnTo>
                      <a:pt x="0" y="8"/>
                    </a:lnTo>
                    <a:lnTo>
                      <a:pt x="34" y="6"/>
                    </a:lnTo>
                    <a:lnTo>
                      <a:pt x="6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56" name="Freeform 8120"/>
              <p:cNvSpPr>
                <a:spLocks/>
              </p:cNvSpPr>
              <p:nvPr/>
            </p:nvSpPr>
            <p:spPr bwMode="auto">
              <a:xfrm>
                <a:off x="4716" y="1430"/>
                <a:ext cx="66" cy="12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32" y="2"/>
                  </a:cxn>
                  <a:cxn ang="0">
                    <a:pos x="0" y="12"/>
                  </a:cxn>
                  <a:cxn ang="0">
                    <a:pos x="36" y="8"/>
                  </a:cxn>
                  <a:cxn ang="0">
                    <a:pos x="66" y="0"/>
                  </a:cxn>
                </a:cxnLst>
                <a:rect l="0" t="0" r="r" b="b"/>
                <a:pathLst>
                  <a:path w="66" h="12">
                    <a:moveTo>
                      <a:pt x="66" y="0"/>
                    </a:moveTo>
                    <a:lnTo>
                      <a:pt x="32" y="2"/>
                    </a:lnTo>
                    <a:lnTo>
                      <a:pt x="0" y="12"/>
                    </a:lnTo>
                    <a:lnTo>
                      <a:pt x="36" y="8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2A1F"/>
              </a:solidFill>
              <a:ln w="0">
                <a:solidFill>
                  <a:srgbClr val="002A1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57" name="Freeform 8121"/>
              <p:cNvSpPr>
                <a:spLocks/>
              </p:cNvSpPr>
              <p:nvPr/>
            </p:nvSpPr>
            <p:spPr bwMode="auto">
              <a:xfrm>
                <a:off x="4716" y="1430"/>
                <a:ext cx="66" cy="12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32" y="2"/>
                  </a:cxn>
                  <a:cxn ang="0">
                    <a:pos x="0" y="12"/>
                  </a:cxn>
                  <a:cxn ang="0">
                    <a:pos x="36" y="8"/>
                  </a:cxn>
                  <a:cxn ang="0">
                    <a:pos x="66" y="0"/>
                  </a:cxn>
                </a:cxnLst>
                <a:rect l="0" t="0" r="r" b="b"/>
                <a:pathLst>
                  <a:path w="66" h="12">
                    <a:moveTo>
                      <a:pt x="66" y="0"/>
                    </a:moveTo>
                    <a:lnTo>
                      <a:pt x="32" y="2"/>
                    </a:lnTo>
                    <a:lnTo>
                      <a:pt x="0" y="12"/>
                    </a:lnTo>
                    <a:lnTo>
                      <a:pt x="36" y="8"/>
                    </a:lnTo>
                    <a:lnTo>
                      <a:pt x="6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58" name="Freeform 8122"/>
              <p:cNvSpPr>
                <a:spLocks/>
              </p:cNvSpPr>
              <p:nvPr/>
            </p:nvSpPr>
            <p:spPr bwMode="auto">
              <a:xfrm>
                <a:off x="4686" y="1438"/>
                <a:ext cx="66" cy="18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30" y="4"/>
                  </a:cxn>
                  <a:cxn ang="0">
                    <a:pos x="0" y="18"/>
                  </a:cxn>
                  <a:cxn ang="0">
                    <a:pos x="34" y="14"/>
                  </a:cxn>
                  <a:cxn ang="0">
                    <a:pos x="66" y="0"/>
                  </a:cxn>
                </a:cxnLst>
                <a:rect l="0" t="0" r="r" b="b"/>
                <a:pathLst>
                  <a:path w="66" h="18">
                    <a:moveTo>
                      <a:pt x="66" y="0"/>
                    </a:moveTo>
                    <a:lnTo>
                      <a:pt x="30" y="4"/>
                    </a:lnTo>
                    <a:lnTo>
                      <a:pt x="0" y="18"/>
                    </a:lnTo>
                    <a:lnTo>
                      <a:pt x="34" y="14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2A41"/>
              </a:solidFill>
              <a:ln w="0">
                <a:solidFill>
                  <a:srgbClr val="002A4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59" name="Freeform 8123"/>
              <p:cNvSpPr>
                <a:spLocks/>
              </p:cNvSpPr>
              <p:nvPr/>
            </p:nvSpPr>
            <p:spPr bwMode="auto">
              <a:xfrm>
                <a:off x="4686" y="1438"/>
                <a:ext cx="66" cy="18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30" y="4"/>
                  </a:cxn>
                  <a:cxn ang="0">
                    <a:pos x="0" y="18"/>
                  </a:cxn>
                  <a:cxn ang="0">
                    <a:pos x="34" y="14"/>
                  </a:cxn>
                  <a:cxn ang="0">
                    <a:pos x="66" y="0"/>
                  </a:cxn>
                </a:cxnLst>
                <a:rect l="0" t="0" r="r" b="b"/>
                <a:pathLst>
                  <a:path w="66" h="18">
                    <a:moveTo>
                      <a:pt x="66" y="0"/>
                    </a:moveTo>
                    <a:lnTo>
                      <a:pt x="30" y="4"/>
                    </a:lnTo>
                    <a:lnTo>
                      <a:pt x="0" y="18"/>
                    </a:lnTo>
                    <a:lnTo>
                      <a:pt x="34" y="14"/>
                    </a:lnTo>
                    <a:lnTo>
                      <a:pt x="6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60" name="Freeform 8124"/>
              <p:cNvSpPr>
                <a:spLocks/>
              </p:cNvSpPr>
              <p:nvPr/>
            </p:nvSpPr>
            <p:spPr bwMode="auto">
              <a:xfrm>
                <a:off x="4654" y="1452"/>
                <a:ext cx="66" cy="22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32" y="4"/>
                  </a:cxn>
                  <a:cxn ang="0">
                    <a:pos x="0" y="22"/>
                  </a:cxn>
                  <a:cxn ang="0">
                    <a:pos x="36" y="18"/>
                  </a:cxn>
                  <a:cxn ang="0">
                    <a:pos x="66" y="0"/>
                  </a:cxn>
                </a:cxnLst>
                <a:rect l="0" t="0" r="r" b="b"/>
                <a:pathLst>
                  <a:path w="66" h="22">
                    <a:moveTo>
                      <a:pt x="66" y="0"/>
                    </a:moveTo>
                    <a:lnTo>
                      <a:pt x="32" y="4"/>
                    </a:lnTo>
                    <a:lnTo>
                      <a:pt x="0" y="22"/>
                    </a:lnTo>
                    <a:lnTo>
                      <a:pt x="36" y="18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2C62"/>
              </a:solidFill>
              <a:ln w="0">
                <a:solidFill>
                  <a:srgbClr val="002C6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61" name="Freeform 8125"/>
              <p:cNvSpPr>
                <a:spLocks/>
              </p:cNvSpPr>
              <p:nvPr/>
            </p:nvSpPr>
            <p:spPr bwMode="auto">
              <a:xfrm>
                <a:off x="4654" y="1452"/>
                <a:ext cx="66" cy="22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32" y="4"/>
                  </a:cxn>
                  <a:cxn ang="0">
                    <a:pos x="0" y="22"/>
                  </a:cxn>
                  <a:cxn ang="0">
                    <a:pos x="36" y="18"/>
                  </a:cxn>
                  <a:cxn ang="0">
                    <a:pos x="66" y="0"/>
                  </a:cxn>
                </a:cxnLst>
                <a:rect l="0" t="0" r="r" b="b"/>
                <a:pathLst>
                  <a:path w="66" h="22">
                    <a:moveTo>
                      <a:pt x="66" y="0"/>
                    </a:moveTo>
                    <a:lnTo>
                      <a:pt x="32" y="4"/>
                    </a:lnTo>
                    <a:lnTo>
                      <a:pt x="0" y="22"/>
                    </a:lnTo>
                    <a:lnTo>
                      <a:pt x="36" y="18"/>
                    </a:lnTo>
                    <a:lnTo>
                      <a:pt x="6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62" name="Freeform 8126"/>
              <p:cNvSpPr>
                <a:spLocks/>
              </p:cNvSpPr>
              <p:nvPr/>
            </p:nvSpPr>
            <p:spPr bwMode="auto">
              <a:xfrm>
                <a:off x="4622" y="1470"/>
                <a:ext cx="68" cy="28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2" y="4"/>
                  </a:cxn>
                  <a:cxn ang="0">
                    <a:pos x="0" y="28"/>
                  </a:cxn>
                  <a:cxn ang="0">
                    <a:pos x="34" y="26"/>
                  </a:cxn>
                  <a:cxn ang="0">
                    <a:pos x="68" y="0"/>
                  </a:cxn>
                </a:cxnLst>
                <a:rect l="0" t="0" r="r" b="b"/>
                <a:pathLst>
                  <a:path w="68" h="28">
                    <a:moveTo>
                      <a:pt x="68" y="0"/>
                    </a:moveTo>
                    <a:lnTo>
                      <a:pt x="32" y="4"/>
                    </a:lnTo>
                    <a:lnTo>
                      <a:pt x="0" y="28"/>
                    </a:lnTo>
                    <a:lnTo>
                      <a:pt x="34" y="26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2F80"/>
              </a:solidFill>
              <a:ln w="0">
                <a:solidFill>
                  <a:srgbClr val="002F8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63" name="Freeform 8127"/>
              <p:cNvSpPr>
                <a:spLocks/>
              </p:cNvSpPr>
              <p:nvPr/>
            </p:nvSpPr>
            <p:spPr bwMode="auto">
              <a:xfrm>
                <a:off x="4622" y="1470"/>
                <a:ext cx="68" cy="28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2" y="4"/>
                  </a:cxn>
                  <a:cxn ang="0">
                    <a:pos x="0" y="28"/>
                  </a:cxn>
                  <a:cxn ang="0">
                    <a:pos x="34" y="26"/>
                  </a:cxn>
                  <a:cxn ang="0">
                    <a:pos x="68" y="0"/>
                  </a:cxn>
                </a:cxnLst>
                <a:rect l="0" t="0" r="r" b="b"/>
                <a:pathLst>
                  <a:path w="68" h="28">
                    <a:moveTo>
                      <a:pt x="68" y="0"/>
                    </a:moveTo>
                    <a:lnTo>
                      <a:pt x="32" y="4"/>
                    </a:lnTo>
                    <a:lnTo>
                      <a:pt x="0" y="28"/>
                    </a:lnTo>
                    <a:lnTo>
                      <a:pt x="34" y="26"/>
                    </a:lnTo>
                    <a:lnTo>
                      <a:pt x="6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64" name="Freeform 8128"/>
              <p:cNvSpPr>
                <a:spLocks/>
              </p:cNvSpPr>
              <p:nvPr/>
            </p:nvSpPr>
            <p:spPr bwMode="auto">
              <a:xfrm>
                <a:off x="4588" y="1496"/>
                <a:ext cx="68" cy="32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2"/>
                  </a:cxn>
                  <a:cxn ang="0">
                    <a:pos x="0" y="30"/>
                  </a:cxn>
                  <a:cxn ang="0">
                    <a:pos x="36" y="32"/>
                  </a:cxn>
                  <a:cxn ang="0">
                    <a:pos x="68" y="0"/>
                  </a:cxn>
                </a:cxnLst>
                <a:rect l="0" t="0" r="r" b="b"/>
                <a:pathLst>
                  <a:path w="68" h="32">
                    <a:moveTo>
                      <a:pt x="68" y="0"/>
                    </a:moveTo>
                    <a:lnTo>
                      <a:pt x="34" y="2"/>
                    </a:lnTo>
                    <a:lnTo>
                      <a:pt x="0" y="30"/>
                    </a:lnTo>
                    <a:lnTo>
                      <a:pt x="36" y="32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3397"/>
              </a:solidFill>
              <a:ln w="0">
                <a:solidFill>
                  <a:srgbClr val="00339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65" name="Freeform 8129"/>
              <p:cNvSpPr>
                <a:spLocks/>
              </p:cNvSpPr>
              <p:nvPr/>
            </p:nvSpPr>
            <p:spPr bwMode="auto">
              <a:xfrm>
                <a:off x="4588" y="1496"/>
                <a:ext cx="68" cy="32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2"/>
                  </a:cxn>
                  <a:cxn ang="0">
                    <a:pos x="0" y="30"/>
                  </a:cxn>
                  <a:cxn ang="0">
                    <a:pos x="36" y="32"/>
                  </a:cxn>
                  <a:cxn ang="0">
                    <a:pos x="68" y="0"/>
                  </a:cxn>
                </a:cxnLst>
                <a:rect l="0" t="0" r="r" b="b"/>
                <a:pathLst>
                  <a:path w="68" h="32">
                    <a:moveTo>
                      <a:pt x="68" y="0"/>
                    </a:moveTo>
                    <a:lnTo>
                      <a:pt x="34" y="2"/>
                    </a:lnTo>
                    <a:lnTo>
                      <a:pt x="0" y="30"/>
                    </a:lnTo>
                    <a:lnTo>
                      <a:pt x="36" y="32"/>
                    </a:lnTo>
                    <a:lnTo>
                      <a:pt x="6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66" name="Freeform 8130"/>
              <p:cNvSpPr>
                <a:spLocks/>
              </p:cNvSpPr>
              <p:nvPr/>
            </p:nvSpPr>
            <p:spPr bwMode="auto">
              <a:xfrm>
                <a:off x="4554" y="1526"/>
                <a:ext cx="70" cy="38"/>
              </a:xfrm>
              <a:custGeom>
                <a:avLst/>
                <a:gdLst/>
                <a:ahLst/>
                <a:cxnLst>
                  <a:cxn ang="0">
                    <a:pos x="70" y="2"/>
                  </a:cxn>
                  <a:cxn ang="0">
                    <a:pos x="34" y="0"/>
                  </a:cxn>
                  <a:cxn ang="0">
                    <a:pos x="0" y="36"/>
                  </a:cxn>
                  <a:cxn ang="0">
                    <a:pos x="36" y="38"/>
                  </a:cxn>
                  <a:cxn ang="0">
                    <a:pos x="70" y="2"/>
                  </a:cxn>
                </a:cxnLst>
                <a:rect l="0" t="0" r="r" b="b"/>
                <a:pathLst>
                  <a:path w="70" h="38">
                    <a:moveTo>
                      <a:pt x="70" y="2"/>
                    </a:moveTo>
                    <a:lnTo>
                      <a:pt x="34" y="0"/>
                    </a:lnTo>
                    <a:lnTo>
                      <a:pt x="0" y="36"/>
                    </a:lnTo>
                    <a:lnTo>
                      <a:pt x="36" y="38"/>
                    </a:lnTo>
                    <a:lnTo>
                      <a:pt x="70" y="2"/>
                    </a:lnTo>
                    <a:close/>
                  </a:path>
                </a:pathLst>
              </a:custGeom>
              <a:solidFill>
                <a:srgbClr val="0038A6"/>
              </a:solidFill>
              <a:ln w="0">
                <a:solidFill>
                  <a:srgbClr val="0038A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67" name="Freeform 8131"/>
              <p:cNvSpPr>
                <a:spLocks/>
              </p:cNvSpPr>
              <p:nvPr/>
            </p:nvSpPr>
            <p:spPr bwMode="auto">
              <a:xfrm>
                <a:off x="4554" y="1526"/>
                <a:ext cx="70" cy="38"/>
              </a:xfrm>
              <a:custGeom>
                <a:avLst/>
                <a:gdLst/>
                <a:ahLst/>
                <a:cxnLst>
                  <a:cxn ang="0">
                    <a:pos x="70" y="2"/>
                  </a:cxn>
                  <a:cxn ang="0">
                    <a:pos x="34" y="0"/>
                  </a:cxn>
                  <a:cxn ang="0">
                    <a:pos x="0" y="36"/>
                  </a:cxn>
                  <a:cxn ang="0">
                    <a:pos x="36" y="38"/>
                  </a:cxn>
                  <a:cxn ang="0">
                    <a:pos x="70" y="2"/>
                  </a:cxn>
                </a:cxnLst>
                <a:rect l="0" t="0" r="r" b="b"/>
                <a:pathLst>
                  <a:path w="70" h="38">
                    <a:moveTo>
                      <a:pt x="70" y="2"/>
                    </a:moveTo>
                    <a:lnTo>
                      <a:pt x="34" y="0"/>
                    </a:lnTo>
                    <a:lnTo>
                      <a:pt x="0" y="36"/>
                    </a:lnTo>
                    <a:lnTo>
                      <a:pt x="36" y="38"/>
                    </a:lnTo>
                    <a:lnTo>
                      <a:pt x="70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68" name="Freeform 8132"/>
              <p:cNvSpPr>
                <a:spLocks/>
              </p:cNvSpPr>
              <p:nvPr/>
            </p:nvSpPr>
            <p:spPr bwMode="auto">
              <a:xfrm>
                <a:off x="4520" y="1562"/>
                <a:ext cx="70" cy="46"/>
              </a:xfrm>
              <a:custGeom>
                <a:avLst/>
                <a:gdLst/>
                <a:ahLst/>
                <a:cxnLst>
                  <a:cxn ang="0">
                    <a:pos x="70" y="2"/>
                  </a:cxn>
                  <a:cxn ang="0">
                    <a:pos x="34" y="0"/>
                  </a:cxn>
                  <a:cxn ang="0">
                    <a:pos x="0" y="38"/>
                  </a:cxn>
                  <a:cxn ang="0">
                    <a:pos x="34" y="46"/>
                  </a:cxn>
                  <a:cxn ang="0">
                    <a:pos x="70" y="2"/>
                  </a:cxn>
                </a:cxnLst>
                <a:rect l="0" t="0" r="r" b="b"/>
                <a:pathLst>
                  <a:path w="70" h="46">
                    <a:moveTo>
                      <a:pt x="70" y="2"/>
                    </a:moveTo>
                    <a:lnTo>
                      <a:pt x="34" y="0"/>
                    </a:lnTo>
                    <a:lnTo>
                      <a:pt x="0" y="38"/>
                    </a:lnTo>
                    <a:lnTo>
                      <a:pt x="34" y="46"/>
                    </a:lnTo>
                    <a:lnTo>
                      <a:pt x="70" y="2"/>
                    </a:lnTo>
                    <a:close/>
                  </a:path>
                </a:pathLst>
              </a:custGeom>
              <a:solidFill>
                <a:srgbClr val="0040AF"/>
              </a:solidFill>
              <a:ln w="0">
                <a:solidFill>
                  <a:srgbClr val="0040A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69" name="Freeform 8133"/>
              <p:cNvSpPr>
                <a:spLocks/>
              </p:cNvSpPr>
              <p:nvPr/>
            </p:nvSpPr>
            <p:spPr bwMode="auto">
              <a:xfrm>
                <a:off x="4520" y="1562"/>
                <a:ext cx="70" cy="46"/>
              </a:xfrm>
              <a:custGeom>
                <a:avLst/>
                <a:gdLst/>
                <a:ahLst/>
                <a:cxnLst>
                  <a:cxn ang="0">
                    <a:pos x="70" y="2"/>
                  </a:cxn>
                  <a:cxn ang="0">
                    <a:pos x="34" y="0"/>
                  </a:cxn>
                  <a:cxn ang="0">
                    <a:pos x="0" y="38"/>
                  </a:cxn>
                  <a:cxn ang="0">
                    <a:pos x="34" y="46"/>
                  </a:cxn>
                  <a:cxn ang="0">
                    <a:pos x="70" y="2"/>
                  </a:cxn>
                </a:cxnLst>
                <a:rect l="0" t="0" r="r" b="b"/>
                <a:pathLst>
                  <a:path w="70" h="46">
                    <a:moveTo>
                      <a:pt x="70" y="2"/>
                    </a:moveTo>
                    <a:lnTo>
                      <a:pt x="34" y="0"/>
                    </a:lnTo>
                    <a:lnTo>
                      <a:pt x="0" y="38"/>
                    </a:lnTo>
                    <a:lnTo>
                      <a:pt x="34" y="46"/>
                    </a:lnTo>
                    <a:lnTo>
                      <a:pt x="70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70" name="Freeform 8134"/>
              <p:cNvSpPr>
                <a:spLocks/>
              </p:cNvSpPr>
              <p:nvPr/>
            </p:nvSpPr>
            <p:spPr bwMode="auto">
              <a:xfrm>
                <a:off x="4484" y="1600"/>
                <a:ext cx="70" cy="54"/>
              </a:xfrm>
              <a:custGeom>
                <a:avLst/>
                <a:gdLst/>
                <a:ahLst/>
                <a:cxnLst>
                  <a:cxn ang="0">
                    <a:pos x="70" y="8"/>
                  </a:cxn>
                  <a:cxn ang="0">
                    <a:pos x="36" y="0"/>
                  </a:cxn>
                  <a:cxn ang="0">
                    <a:pos x="0" y="42"/>
                  </a:cxn>
                  <a:cxn ang="0">
                    <a:pos x="36" y="54"/>
                  </a:cxn>
                  <a:cxn ang="0">
                    <a:pos x="70" y="8"/>
                  </a:cxn>
                </a:cxnLst>
                <a:rect l="0" t="0" r="r" b="b"/>
                <a:pathLst>
                  <a:path w="70" h="54">
                    <a:moveTo>
                      <a:pt x="70" y="8"/>
                    </a:moveTo>
                    <a:lnTo>
                      <a:pt x="36" y="0"/>
                    </a:lnTo>
                    <a:lnTo>
                      <a:pt x="0" y="42"/>
                    </a:lnTo>
                    <a:lnTo>
                      <a:pt x="36" y="54"/>
                    </a:lnTo>
                    <a:lnTo>
                      <a:pt x="70" y="8"/>
                    </a:lnTo>
                    <a:close/>
                  </a:path>
                </a:pathLst>
              </a:custGeom>
              <a:solidFill>
                <a:srgbClr val="0A4AAF"/>
              </a:solidFill>
              <a:ln w="0">
                <a:solidFill>
                  <a:srgbClr val="0A4AA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71" name="Freeform 8135"/>
              <p:cNvSpPr>
                <a:spLocks/>
              </p:cNvSpPr>
              <p:nvPr/>
            </p:nvSpPr>
            <p:spPr bwMode="auto">
              <a:xfrm>
                <a:off x="4484" y="1600"/>
                <a:ext cx="70" cy="54"/>
              </a:xfrm>
              <a:custGeom>
                <a:avLst/>
                <a:gdLst/>
                <a:ahLst/>
                <a:cxnLst>
                  <a:cxn ang="0">
                    <a:pos x="70" y="8"/>
                  </a:cxn>
                  <a:cxn ang="0">
                    <a:pos x="36" y="0"/>
                  </a:cxn>
                  <a:cxn ang="0">
                    <a:pos x="0" y="42"/>
                  </a:cxn>
                  <a:cxn ang="0">
                    <a:pos x="36" y="54"/>
                  </a:cxn>
                  <a:cxn ang="0">
                    <a:pos x="70" y="8"/>
                  </a:cxn>
                </a:cxnLst>
                <a:rect l="0" t="0" r="r" b="b"/>
                <a:pathLst>
                  <a:path w="70" h="54">
                    <a:moveTo>
                      <a:pt x="70" y="8"/>
                    </a:moveTo>
                    <a:lnTo>
                      <a:pt x="36" y="0"/>
                    </a:lnTo>
                    <a:lnTo>
                      <a:pt x="0" y="42"/>
                    </a:lnTo>
                    <a:lnTo>
                      <a:pt x="36" y="54"/>
                    </a:lnTo>
                    <a:lnTo>
                      <a:pt x="70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72" name="Freeform 8136"/>
              <p:cNvSpPr>
                <a:spLocks/>
              </p:cNvSpPr>
              <p:nvPr/>
            </p:nvSpPr>
            <p:spPr bwMode="auto">
              <a:xfrm>
                <a:off x="4450" y="1642"/>
                <a:ext cx="70" cy="56"/>
              </a:xfrm>
              <a:custGeom>
                <a:avLst/>
                <a:gdLst/>
                <a:ahLst/>
                <a:cxnLst>
                  <a:cxn ang="0">
                    <a:pos x="70" y="12"/>
                  </a:cxn>
                  <a:cxn ang="0">
                    <a:pos x="34" y="0"/>
                  </a:cxn>
                  <a:cxn ang="0">
                    <a:pos x="0" y="38"/>
                  </a:cxn>
                  <a:cxn ang="0">
                    <a:pos x="34" y="56"/>
                  </a:cxn>
                  <a:cxn ang="0">
                    <a:pos x="70" y="12"/>
                  </a:cxn>
                </a:cxnLst>
                <a:rect l="0" t="0" r="r" b="b"/>
                <a:pathLst>
                  <a:path w="70" h="56">
                    <a:moveTo>
                      <a:pt x="70" y="12"/>
                    </a:moveTo>
                    <a:lnTo>
                      <a:pt x="34" y="0"/>
                    </a:lnTo>
                    <a:lnTo>
                      <a:pt x="0" y="38"/>
                    </a:lnTo>
                    <a:lnTo>
                      <a:pt x="34" y="56"/>
                    </a:lnTo>
                    <a:lnTo>
                      <a:pt x="70" y="12"/>
                    </a:lnTo>
                    <a:close/>
                  </a:path>
                </a:pathLst>
              </a:custGeom>
              <a:solidFill>
                <a:srgbClr val="145AA9"/>
              </a:solidFill>
              <a:ln w="0">
                <a:solidFill>
                  <a:srgbClr val="145AA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73" name="Freeform 8137"/>
              <p:cNvSpPr>
                <a:spLocks/>
              </p:cNvSpPr>
              <p:nvPr/>
            </p:nvSpPr>
            <p:spPr bwMode="auto">
              <a:xfrm>
                <a:off x="4450" y="1642"/>
                <a:ext cx="70" cy="56"/>
              </a:xfrm>
              <a:custGeom>
                <a:avLst/>
                <a:gdLst/>
                <a:ahLst/>
                <a:cxnLst>
                  <a:cxn ang="0">
                    <a:pos x="70" y="12"/>
                  </a:cxn>
                  <a:cxn ang="0">
                    <a:pos x="34" y="0"/>
                  </a:cxn>
                  <a:cxn ang="0">
                    <a:pos x="0" y="38"/>
                  </a:cxn>
                  <a:cxn ang="0">
                    <a:pos x="34" y="56"/>
                  </a:cxn>
                  <a:cxn ang="0">
                    <a:pos x="70" y="12"/>
                  </a:cxn>
                </a:cxnLst>
                <a:rect l="0" t="0" r="r" b="b"/>
                <a:pathLst>
                  <a:path w="70" h="56">
                    <a:moveTo>
                      <a:pt x="70" y="12"/>
                    </a:moveTo>
                    <a:lnTo>
                      <a:pt x="34" y="0"/>
                    </a:lnTo>
                    <a:lnTo>
                      <a:pt x="0" y="38"/>
                    </a:lnTo>
                    <a:lnTo>
                      <a:pt x="34" y="56"/>
                    </a:lnTo>
                    <a:lnTo>
                      <a:pt x="70" y="1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74" name="Freeform 8138"/>
              <p:cNvSpPr>
                <a:spLocks/>
              </p:cNvSpPr>
              <p:nvPr/>
            </p:nvSpPr>
            <p:spPr bwMode="auto">
              <a:xfrm>
                <a:off x="4412" y="1680"/>
                <a:ext cx="72" cy="52"/>
              </a:xfrm>
              <a:custGeom>
                <a:avLst/>
                <a:gdLst/>
                <a:ahLst/>
                <a:cxnLst>
                  <a:cxn ang="0">
                    <a:pos x="72" y="18"/>
                  </a:cxn>
                  <a:cxn ang="0">
                    <a:pos x="38" y="0"/>
                  </a:cxn>
                  <a:cxn ang="0">
                    <a:pos x="0" y="30"/>
                  </a:cxn>
                  <a:cxn ang="0">
                    <a:pos x="36" y="52"/>
                  </a:cxn>
                  <a:cxn ang="0">
                    <a:pos x="72" y="18"/>
                  </a:cxn>
                </a:cxnLst>
                <a:rect l="0" t="0" r="r" b="b"/>
                <a:pathLst>
                  <a:path w="72" h="52">
                    <a:moveTo>
                      <a:pt x="72" y="18"/>
                    </a:moveTo>
                    <a:lnTo>
                      <a:pt x="38" y="0"/>
                    </a:lnTo>
                    <a:lnTo>
                      <a:pt x="0" y="30"/>
                    </a:lnTo>
                    <a:lnTo>
                      <a:pt x="36" y="52"/>
                    </a:lnTo>
                    <a:lnTo>
                      <a:pt x="72" y="18"/>
                    </a:lnTo>
                    <a:close/>
                  </a:path>
                </a:pathLst>
              </a:custGeom>
              <a:solidFill>
                <a:srgbClr val="0D7291"/>
              </a:solidFill>
              <a:ln w="0">
                <a:solidFill>
                  <a:srgbClr val="0D729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75" name="Freeform 8139"/>
              <p:cNvSpPr>
                <a:spLocks/>
              </p:cNvSpPr>
              <p:nvPr/>
            </p:nvSpPr>
            <p:spPr bwMode="auto">
              <a:xfrm>
                <a:off x="4412" y="1680"/>
                <a:ext cx="72" cy="52"/>
              </a:xfrm>
              <a:custGeom>
                <a:avLst/>
                <a:gdLst/>
                <a:ahLst/>
                <a:cxnLst>
                  <a:cxn ang="0">
                    <a:pos x="72" y="18"/>
                  </a:cxn>
                  <a:cxn ang="0">
                    <a:pos x="38" y="0"/>
                  </a:cxn>
                  <a:cxn ang="0">
                    <a:pos x="0" y="30"/>
                  </a:cxn>
                  <a:cxn ang="0">
                    <a:pos x="36" y="52"/>
                  </a:cxn>
                  <a:cxn ang="0">
                    <a:pos x="72" y="18"/>
                  </a:cxn>
                </a:cxnLst>
                <a:rect l="0" t="0" r="r" b="b"/>
                <a:pathLst>
                  <a:path w="72" h="52">
                    <a:moveTo>
                      <a:pt x="72" y="18"/>
                    </a:moveTo>
                    <a:lnTo>
                      <a:pt x="38" y="0"/>
                    </a:lnTo>
                    <a:lnTo>
                      <a:pt x="0" y="30"/>
                    </a:lnTo>
                    <a:lnTo>
                      <a:pt x="36" y="52"/>
                    </a:lnTo>
                    <a:lnTo>
                      <a:pt x="72" y="1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76" name="Freeform 8140"/>
              <p:cNvSpPr>
                <a:spLocks/>
              </p:cNvSpPr>
              <p:nvPr/>
            </p:nvSpPr>
            <p:spPr bwMode="auto">
              <a:xfrm>
                <a:off x="4376" y="1710"/>
                <a:ext cx="72" cy="40"/>
              </a:xfrm>
              <a:custGeom>
                <a:avLst/>
                <a:gdLst/>
                <a:ahLst/>
                <a:cxnLst>
                  <a:cxn ang="0">
                    <a:pos x="72" y="22"/>
                  </a:cxn>
                  <a:cxn ang="0">
                    <a:pos x="36" y="0"/>
                  </a:cxn>
                  <a:cxn ang="0">
                    <a:pos x="0" y="14"/>
                  </a:cxn>
                  <a:cxn ang="0">
                    <a:pos x="34" y="40"/>
                  </a:cxn>
                  <a:cxn ang="0">
                    <a:pos x="72" y="22"/>
                  </a:cxn>
                </a:cxnLst>
                <a:rect l="0" t="0" r="r" b="b"/>
                <a:pathLst>
                  <a:path w="72" h="40">
                    <a:moveTo>
                      <a:pt x="72" y="22"/>
                    </a:moveTo>
                    <a:lnTo>
                      <a:pt x="36" y="0"/>
                    </a:lnTo>
                    <a:lnTo>
                      <a:pt x="0" y="14"/>
                    </a:lnTo>
                    <a:lnTo>
                      <a:pt x="34" y="40"/>
                    </a:lnTo>
                    <a:lnTo>
                      <a:pt x="72" y="22"/>
                    </a:lnTo>
                    <a:close/>
                  </a:path>
                </a:pathLst>
              </a:custGeom>
              <a:solidFill>
                <a:srgbClr val="009A57"/>
              </a:solidFill>
              <a:ln w="0">
                <a:solidFill>
                  <a:srgbClr val="009A5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77" name="Freeform 8141"/>
              <p:cNvSpPr>
                <a:spLocks/>
              </p:cNvSpPr>
              <p:nvPr/>
            </p:nvSpPr>
            <p:spPr bwMode="auto">
              <a:xfrm>
                <a:off x="4376" y="1710"/>
                <a:ext cx="72" cy="40"/>
              </a:xfrm>
              <a:custGeom>
                <a:avLst/>
                <a:gdLst/>
                <a:ahLst/>
                <a:cxnLst>
                  <a:cxn ang="0">
                    <a:pos x="72" y="22"/>
                  </a:cxn>
                  <a:cxn ang="0">
                    <a:pos x="36" y="0"/>
                  </a:cxn>
                  <a:cxn ang="0">
                    <a:pos x="0" y="14"/>
                  </a:cxn>
                  <a:cxn ang="0">
                    <a:pos x="34" y="40"/>
                  </a:cxn>
                  <a:cxn ang="0">
                    <a:pos x="72" y="22"/>
                  </a:cxn>
                </a:cxnLst>
                <a:rect l="0" t="0" r="r" b="b"/>
                <a:pathLst>
                  <a:path w="72" h="40">
                    <a:moveTo>
                      <a:pt x="72" y="22"/>
                    </a:moveTo>
                    <a:lnTo>
                      <a:pt x="36" y="0"/>
                    </a:lnTo>
                    <a:lnTo>
                      <a:pt x="0" y="14"/>
                    </a:lnTo>
                    <a:lnTo>
                      <a:pt x="34" y="40"/>
                    </a:lnTo>
                    <a:lnTo>
                      <a:pt x="72" y="2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78" name="Freeform 8142"/>
              <p:cNvSpPr>
                <a:spLocks/>
              </p:cNvSpPr>
              <p:nvPr/>
            </p:nvSpPr>
            <p:spPr bwMode="auto">
              <a:xfrm>
                <a:off x="4338" y="1714"/>
                <a:ext cx="72" cy="36"/>
              </a:xfrm>
              <a:custGeom>
                <a:avLst/>
                <a:gdLst/>
                <a:ahLst/>
                <a:cxnLst>
                  <a:cxn ang="0">
                    <a:pos x="72" y="36"/>
                  </a:cxn>
                  <a:cxn ang="0">
                    <a:pos x="38" y="10"/>
                  </a:cxn>
                  <a:cxn ang="0">
                    <a:pos x="0" y="0"/>
                  </a:cxn>
                  <a:cxn ang="0">
                    <a:pos x="34" y="26"/>
                  </a:cxn>
                  <a:cxn ang="0">
                    <a:pos x="72" y="36"/>
                  </a:cxn>
                </a:cxnLst>
                <a:rect l="0" t="0" r="r" b="b"/>
                <a:pathLst>
                  <a:path w="72" h="36">
                    <a:moveTo>
                      <a:pt x="72" y="36"/>
                    </a:moveTo>
                    <a:lnTo>
                      <a:pt x="38" y="10"/>
                    </a:lnTo>
                    <a:lnTo>
                      <a:pt x="0" y="0"/>
                    </a:lnTo>
                    <a:lnTo>
                      <a:pt x="34" y="26"/>
                    </a:lnTo>
                    <a:lnTo>
                      <a:pt x="72" y="36"/>
                    </a:lnTo>
                    <a:close/>
                  </a:path>
                </a:pathLst>
              </a:custGeom>
              <a:solidFill>
                <a:srgbClr val="00BA00"/>
              </a:solidFill>
              <a:ln w="0">
                <a:solidFill>
                  <a:srgbClr val="00BA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79" name="Freeform 8143"/>
              <p:cNvSpPr>
                <a:spLocks/>
              </p:cNvSpPr>
              <p:nvPr/>
            </p:nvSpPr>
            <p:spPr bwMode="auto">
              <a:xfrm>
                <a:off x="4338" y="1714"/>
                <a:ext cx="72" cy="36"/>
              </a:xfrm>
              <a:custGeom>
                <a:avLst/>
                <a:gdLst/>
                <a:ahLst/>
                <a:cxnLst>
                  <a:cxn ang="0">
                    <a:pos x="72" y="36"/>
                  </a:cxn>
                  <a:cxn ang="0">
                    <a:pos x="38" y="10"/>
                  </a:cxn>
                  <a:cxn ang="0">
                    <a:pos x="0" y="0"/>
                  </a:cxn>
                  <a:cxn ang="0">
                    <a:pos x="34" y="26"/>
                  </a:cxn>
                  <a:cxn ang="0">
                    <a:pos x="72" y="36"/>
                  </a:cxn>
                </a:cxnLst>
                <a:rect l="0" t="0" r="r" b="b"/>
                <a:pathLst>
                  <a:path w="72" h="36">
                    <a:moveTo>
                      <a:pt x="72" y="36"/>
                    </a:moveTo>
                    <a:lnTo>
                      <a:pt x="38" y="10"/>
                    </a:lnTo>
                    <a:lnTo>
                      <a:pt x="0" y="0"/>
                    </a:lnTo>
                    <a:lnTo>
                      <a:pt x="34" y="26"/>
                    </a:lnTo>
                    <a:lnTo>
                      <a:pt x="72" y="3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80" name="Freeform 8144"/>
              <p:cNvSpPr>
                <a:spLocks/>
              </p:cNvSpPr>
              <p:nvPr/>
            </p:nvSpPr>
            <p:spPr bwMode="auto">
              <a:xfrm>
                <a:off x="4298" y="1684"/>
                <a:ext cx="74" cy="56"/>
              </a:xfrm>
              <a:custGeom>
                <a:avLst/>
                <a:gdLst/>
                <a:ahLst/>
                <a:cxnLst>
                  <a:cxn ang="0">
                    <a:pos x="74" y="56"/>
                  </a:cxn>
                  <a:cxn ang="0">
                    <a:pos x="40" y="30"/>
                  </a:cxn>
                  <a:cxn ang="0">
                    <a:pos x="0" y="0"/>
                  </a:cxn>
                  <a:cxn ang="0">
                    <a:pos x="34" y="20"/>
                  </a:cxn>
                  <a:cxn ang="0">
                    <a:pos x="74" y="56"/>
                  </a:cxn>
                </a:cxnLst>
                <a:rect l="0" t="0" r="r" b="b"/>
                <a:pathLst>
                  <a:path w="74" h="56">
                    <a:moveTo>
                      <a:pt x="74" y="56"/>
                    </a:moveTo>
                    <a:lnTo>
                      <a:pt x="40" y="30"/>
                    </a:lnTo>
                    <a:lnTo>
                      <a:pt x="0" y="0"/>
                    </a:lnTo>
                    <a:lnTo>
                      <a:pt x="34" y="20"/>
                    </a:lnTo>
                    <a:lnTo>
                      <a:pt x="74" y="56"/>
                    </a:lnTo>
                    <a:close/>
                  </a:path>
                </a:pathLst>
              </a:custGeom>
              <a:solidFill>
                <a:srgbClr val="A500A9"/>
              </a:solidFill>
              <a:ln w="0">
                <a:solidFill>
                  <a:srgbClr val="A500A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81" name="Freeform 8145"/>
              <p:cNvSpPr>
                <a:spLocks/>
              </p:cNvSpPr>
              <p:nvPr/>
            </p:nvSpPr>
            <p:spPr bwMode="auto">
              <a:xfrm>
                <a:off x="4298" y="1684"/>
                <a:ext cx="74" cy="56"/>
              </a:xfrm>
              <a:custGeom>
                <a:avLst/>
                <a:gdLst/>
                <a:ahLst/>
                <a:cxnLst>
                  <a:cxn ang="0">
                    <a:pos x="74" y="56"/>
                  </a:cxn>
                  <a:cxn ang="0">
                    <a:pos x="40" y="30"/>
                  </a:cxn>
                  <a:cxn ang="0">
                    <a:pos x="0" y="0"/>
                  </a:cxn>
                  <a:cxn ang="0">
                    <a:pos x="34" y="20"/>
                  </a:cxn>
                  <a:cxn ang="0">
                    <a:pos x="74" y="56"/>
                  </a:cxn>
                </a:cxnLst>
                <a:rect l="0" t="0" r="r" b="b"/>
                <a:pathLst>
                  <a:path w="74" h="56">
                    <a:moveTo>
                      <a:pt x="74" y="56"/>
                    </a:moveTo>
                    <a:lnTo>
                      <a:pt x="40" y="30"/>
                    </a:lnTo>
                    <a:lnTo>
                      <a:pt x="0" y="0"/>
                    </a:lnTo>
                    <a:lnTo>
                      <a:pt x="34" y="20"/>
                    </a:lnTo>
                    <a:lnTo>
                      <a:pt x="74" y="5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82" name="Freeform 8146"/>
              <p:cNvSpPr>
                <a:spLocks/>
              </p:cNvSpPr>
              <p:nvPr/>
            </p:nvSpPr>
            <p:spPr bwMode="auto">
              <a:xfrm>
                <a:off x="4256" y="1656"/>
                <a:ext cx="76" cy="48"/>
              </a:xfrm>
              <a:custGeom>
                <a:avLst/>
                <a:gdLst/>
                <a:ahLst/>
                <a:cxnLst>
                  <a:cxn ang="0">
                    <a:pos x="76" y="48"/>
                  </a:cxn>
                  <a:cxn ang="0">
                    <a:pos x="42" y="28"/>
                  </a:cxn>
                  <a:cxn ang="0">
                    <a:pos x="0" y="0"/>
                  </a:cxn>
                  <a:cxn ang="0">
                    <a:pos x="34" y="14"/>
                  </a:cxn>
                  <a:cxn ang="0">
                    <a:pos x="76" y="48"/>
                  </a:cxn>
                </a:cxnLst>
                <a:rect l="0" t="0" r="r" b="b"/>
                <a:pathLst>
                  <a:path w="76" h="48">
                    <a:moveTo>
                      <a:pt x="76" y="48"/>
                    </a:moveTo>
                    <a:lnTo>
                      <a:pt x="42" y="28"/>
                    </a:lnTo>
                    <a:lnTo>
                      <a:pt x="0" y="0"/>
                    </a:lnTo>
                    <a:lnTo>
                      <a:pt x="34" y="14"/>
                    </a:lnTo>
                    <a:lnTo>
                      <a:pt x="76" y="48"/>
                    </a:lnTo>
                    <a:close/>
                  </a:path>
                </a:pathLst>
              </a:custGeom>
              <a:solidFill>
                <a:srgbClr val="B800A5"/>
              </a:solidFill>
              <a:ln w="0">
                <a:solidFill>
                  <a:srgbClr val="B800A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83" name="Freeform 8147"/>
              <p:cNvSpPr>
                <a:spLocks/>
              </p:cNvSpPr>
              <p:nvPr/>
            </p:nvSpPr>
            <p:spPr bwMode="auto">
              <a:xfrm>
                <a:off x="4256" y="1656"/>
                <a:ext cx="76" cy="48"/>
              </a:xfrm>
              <a:custGeom>
                <a:avLst/>
                <a:gdLst/>
                <a:ahLst/>
                <a:cxnLst>
                  <a:cxn ang="0">
                    <a:pos x="76" y="48"/>
                  </a:cxn>
                  <a:cxn ang="0">
                    <a:pos x="42" y="28"/>
                  </a:cxn>
                  <a:cxn ang="0">
                    <a:pos x="0" y="0"/>
                  </a:cxn>
                  <a:cxn ang="0">
                    <a:pos x="34" y="14"/>
                  </a:cxn>
                  <a:cxn ang="0">
                    <a:pos x="76" y="48"/>
                  </a:cxn>
                </a:cxnLst>
                <a:rect l="0" t="0" r="r" b="b"/>
                <a:pathLst>
                  <a:path w="76" h="48">
                    <a:moveTo>
                      <a:pt x="76" y="48"/>
                    </a:moveTo>
                    <a:lnTo>
                      <a:pt x="42" y="28"/>
                    </a:lnTo>
                    <a:lnTo>
                      <a:pt x="0" y="0"/>
                    </a:lnTo>
                    <a:lnTo>
                      <a:pt x="34" y="14"/>
                    </a:lnTo>
                    <a:lnTo>
                      <a:pt x="76" y="4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84" name="Freeform 8148"/>
              <p:cNvSpPr>
                <a:spLocks/>
              </p:cNvSpPr>
              <p:nvPr/>
            </p:nvSpPr>
            <p:spPr bwMode="auto">
              <a:xfrm>
                <a:off x="4214" y="1652"/>
                <a:ext cx="76" cy="18"/>
              </a:xfrm>
              <a:custGeom>
                <a:avLst/>
                <a:gdLst/>
                <a:ahLst/>
                <a:cxnLst>
                  <a:cxn ang="0">
                    <a:pos x="76" y="18"/>
                  </a:cxn>
                  <a:cxn ang="0">
                    <a:pos x="42" y="4"/>
                  </a:cxn>
                  <a:cxn ang="0">
                    <a:pos x="0" y="0"/>
                  </a:cxn>
                  <a:cxn ang="0">
                    <a:pos x="36" y="10"/>
                  </a:cxn>
                  <a:cxn ang="0">
                    <a:pos x="76" y="18"/>
                  </a:cxn>
                </a:cxnLst>
                <a:rect l="0" t="0" r="r" b="b"/>
                <a:pathLst>
                  <a:path w="76" h="18">
                    <a:moveTo>
                      <a:pt x="76" y="18"/>
                    </a:moveTo>
                    <a:lnTo>
                      <a:pt x="42" y="4"/>
                    </a:lnTo>
                    <a:lnTo>
                      <a:pt x="0" y="0"/>
                    </a:lnTo>
                    <a:lnTo>
                      <a:pt x="36" y="10"/>
                    </a:lnTo>
                    <a:lnTo>
                      <a:pt x="76" y="18"/>
                    </a:lnTo>
                    <a:close/>
                  </a:path>
                </a:pathLst>
              </a:custGeom>
              <a:solidFill>
                <a:srgbClr val="007B00"/>
              </a:solidFill>
              <a:ln w="0">
                <a:solidFill>
                  <a:srgbClr val="007B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85" name="Freeform 8149"/>
              <p:cNvSpPr>
                <a:spLocks/>
              </p:cNvSpPr>
              <p:nvPr/>
            </p:nvSpPr>
            <p:spPr bwMode="auto">
              <a:xfrm>
                <a:off x="4214" y="1652"/>
                <a:ext cx="76" cy="18"/>
              </a:xfrm>
              <a:custGeom>
                <a:avLst/>
                <a:gdLst/>
                <a:ahLst/>
                <a:cxnLst>
                  <a:cxn ang="0">
                    <a:pos x="76" y="18"/>
                  </a:cxn>
                  <a:cxn ang="0">
                    <a:pos x="42" y="4"/>
                  </a:cxn>
                  <a:cxn ang="0">
                    <a:pos x="0" y="0"/>
                  </a:cxn>
                  <a:cxn ang="0">
                    <a:pos x="36" y="10"/>
                  </a:cxn>
                  <a:cxn ang="0">
                    <a:pos x="76" y="18"/>
                  </a:cxn>
                </a:cxnLst>
                <a:rect l="0" t="0" r="r" b="b"/>
                <a:pathLst>
                  <a:path w="76" h="18">
                    <a:moveTo>
                      <a:pt x="76" y="18"/>
                    </a:moveTo>
                    <a:lnTo>
                      <a:pt x="42" y="4"/>
                    </a:lnTo>
                    <a:lnTo>
                      <a:pt x="0" y="0"/>
                    </a:lnTo>
                    <a:lnTo>
                      <a:pt x="36" y="10"/>
                    </a:lnTo>
                    <a:lnTo>
                      <a:pt x="76" y="1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86" name="Freeform 8150"/>
              <p:cNvSpPr>
                <a:spLocks/>
              </p:cNvSpPr>
              <p:nvPr/>
            </p:nvSpPr>
            <p:spPr bwMode="auto">
              <a:xfrm>
                <a:off x="5232" y="1404"/>
                <a:ext cx="56" cy="10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4" y="10"/>
                  </a:cxn>
                  <a:cxn ang="0">
                    <a:pos x="56" y="4"/>
                  </a:cxn>
                </a:cxnLst>
                <a:rect l="0" t="0" r="r" b="b"/>
                <a:pathLst>
                  <a:path w="56" h="10">
                    <a:moveTo>
                      <a:pt x="56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4" y="10"/>
                    </a:lnTo>
                    <a:lnTo>
                      <a:pt x="56" y="4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87" name="Freeform 8151"/>
              <p:cNvSpPr>
                <a:spLocks/>
              </p:cNvSpPr>
              <p:nvPr/>
            </p:nvSpPr>
            <p:spPr bwMode="auto">
              <a:xfrm>
                <a:off x="5232" y="1404"/>
                <a:ext cx="56" cy="10"/>
              </a:xfrm>
              <a:custGeom>
                <a:avLst/>
                <a:gdLst/>
                <a:ahLst/>
                <a:cxnLst>
                  <a:cxn ang="0">
                    <a:pos x="56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4" y="10"/>
                  </a:cxn>
                  <a:cxn ang="0">
                    <a:pos x="56" y="4"/>
                  </a:cxn>
                </a:cxnLst>
                <a:rect l="0" t="0" r="r" b="b"/>
                <a:pathLst>
                  <a:path w="56" h="10">
                    <a:moveTo>
                      <a:pt x="56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4" y="10"/>
                    </a:lnTo>
                    <a:lnTo>
                      <a:pt x="5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88" name="Freeform 8152"/>
              <p:cNvSpPr>
                <a:spLocks/>
              </p:cNvSpPr>
              <p:nvPr/>
            </p:nvSpPr>
            <p:spPr bwMode="auto">
              <a:xfrm>
                <a:off x="5212" y="1408"/>
                <a:ext cx="54" cy="12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20" y="0"/>
                  </a:cxn>
                  <a:cxn ang="0">
                    <a:pos x="0" y="6"/>
                  </a:cxn>
                  <a:cxn ang="0">
                    <a:pos x="34" y="12"/>
                  </a:cxn>
                  <a:cxn ang="0">
                    <a:pos x="54" y="6"/>
                  </a:cxn>
                </a:cxnLst>
                <a:rect l="0" t="0" r="r" b="b"/>
                <a:pathLst>
                  <a:path w="54" h="12">
                    <a:moveTo>
                      <a:pt x="54" y="6"/>
                    </a:moveTo>
                    <a:lnTo>
                      <a:pt x="20" y="0"/>
                    </a:lnTo>
                    <a:lnTo>
                      <a:pt x="0" y="6"/>
                    </a:lnTo>
                    <a:lnTo>
                      <a:pt x="34" y="12"/>
                    </a:lnTo>
                    <a:lnTo>
                      <a:pt x="54" y="6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89" name="Freeform 8153"/>
              <p:cNvSpPr>
                <a:spLocks/>
              </p:cNvSpPr>
              <p:nvPr/>
            </p:nvSpPr>
            <p:spPr bwMode="auto">
              <a:xfrm>
                <a:off x="5212" y="1408"/>
                <a:ext cx="54" cy="12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20" y="0"/>
                  </a:cxn>
                  <a:cxn ang="0">
                    <a:pos x="0" y="6"/>
                  </a:cxn>
                  <a:cxn ang="0">
                    <a:pos x="34" y="12"/>
                  </a:cxn>
                  <a:cxn ang="0">
                    <a:pos x="54" y="6"/>
                  </a:cxn>
                </a:cxnLst>
                <a:rect l="0" t="0" r="r" b="b"/>
                <a:pathLst>
                  <a:path w="54" h="12">
                    <a:moveTo>
                      <a:pt x="54" y="6"/>
                    </a:moveTo>
                    <a:lnTo>
                      <a:pt x="20" y="0"/>
                    </a:lnTo>
                    <a:lnTo>
                      <a:pt x="0" y="6"/>
                    </a:lnTo>
                    <a:lnTo>
                      <a:pt x="34" y="12"/>
                    </a:lnTo>
                    <a:lnTo>
                      <a:pt x="54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90" name="Freeform 8154"/>
              <p:cNvSpPr>
                <a:spLocks/>
              </p:cNvSpPr>
              <p:nvPr/>
            </p:nvSpPr>
            <p:spPr bwMode="auto">
              <a:xfrm>
                <a:off x="5190" y="1414"/>
                <a:ext cx="56" cy="12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34" y="12"/>
                  </a:cxn>
                  <a:cxn ang="0">
                    <a:pos x="56" y="6"/>
                  </a:cxn>
                </a:cxnLst>
                <a:rect l="0" t="0" r="r" b="b"/>
                <a:pathLst>
                  <a:path w="56" h="12">
                    <a:moveTo>
                      <a:pt x="56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34" y="12"/>
                    </a:lnTo>
                    <a:lnTo>
                      <a:pt x="56" y="6"/>
                    </a:lnTo>
                    <a:close/>
                  </a:path>
                </a:pathLst>
              </a:custGeom>
              <a:solidFill>
                <a:srgbClr val="006E26"/>
              </a:solidFill>
              <a:ln w="0">
                <a:solidFill>
                  <a:srgbClr val="006E2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91" name="Freeform 8155"/>
              <p:cNvSpPr>
                <a:spLocks/>
              </p:cNvSpPr>
              <p:nvPr/>
            </p:nvSpPr>
            <p:spPr bwMode="auto">
              <a:xfrm>
                <a:off x="5190" y="1414"/>
                <a:ext cx="56" cy="12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34" y="12"/>
                  </a:cxn>
                  <a:cxn ang="0">
                    <a:pos x="56" y="6"/>
                  </a:cxn>
                </a:cxnLst>
                <a:rect l="0" t="0" r="r" b="b"/>
                <a:pathLst>
                  <a:path w="56" h="12">
                    <a:moveTo>
                      <a:pt x="56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34" y="12"/>
                    </a:lnTo>
                    <a:lnTo>
                      <a:pt x="5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92" name="Freeform 8156"/>
              <p:cNvSpPr>
                <a:spLocks/>
              </p:cNvSpPr>
              <p:nvPr/>
            </p:nvSpPr>
            <p:spPr bwMode="auto">
              <a:xfrm>
                <a:off x="5168" y="1420"/>
                <a:ext cx="56" cy="10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4" y="10"/>
                  </a:cxn>
                  <a:cxn ang="0">
                    <a:pos x="56" y="6"/>
                  </a:cxn>
                </a:cxnLst>
                <a:rect l="0" t="0" r="r" b="b"/>
                <a:pathLst>
                  <a:path w="56" h="10">
                    <a:moveTo>
                      <a:pt x="56" y="6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4" y="10"/>
                    </a:lnTo>
                    <a:lnTo>
                      <a:pt x="56" y="6"/>
                    </a:lnTo>
                    <a:close/>
                  </a:path>
                </a:pathLst>
              </a:custGeom>
              <a:solidFill>
                <a:srgbClr val="006D21"/>
              </a:solidFill>
              <a:ln w="0">
                <a:solidFill>
                  <a:srgbClr val="006D2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93" name="Freeform 8157"/>
              <p:cNvSpPr>
                <a:spLocks/>
              </p:cNvSpPr>
              <p:nvPr/>
            </p:nvSpPr>
            <p:spPr bwMode="auto">
              <a:xfrm>
                <a:off x="5168" y="1420"/>
                <a:ext cx="56" cy="10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4" y="10"/>
                  </a:cxn>
                  <a:cxn ang="0">
                    <a:pos x="56" y="6"/>
                  </a:cxn>
                </a:cxnLst>
                <a:rect l="0" t="0" r="r" b="b"/>
                <a:pathLst>
                  <a:path w="56" h="10">
                    <a:moveTo>
                      <a:pt x="56" y="6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4" y="10"/>
                    </a:lnTo>
                    <a:lnTo>
                      <a:pt x="5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94" name="Freeform 8158"/>
              <p:cNvSpPr>
                <a:spLocks/>
              </p:cNvSpPr>
              <p:nvPr/>
            </p:nvSpPr>
            <p:spPr bwMode="auto">
              <a:xfrm>
                <a:off x="5144" y="1424"/>
                <a:ext cx="58" cy="12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24" y="0"/>
                  </a:cxn>
                  <a:cxn ang="0">
                    <a:pos x="0" y="6"/>
                  </a:cxn>
                  <a:cxn ang="0">
                    <a:pos x="36" y="12"/>
                  </a:cxn>
                  <a:cxn ang="0">
                    <a:pos x="58" y="6"/>
                  </a:cxn>
                </a:cxnLst>
                <a:rect l="0" t="0" r="r" b="b"/>
                <a:pathLst>
                  <a:path w="58" h="12">
                    <a:moveTo>
                      <a:pt x="58" y="6"/>
                    </a:moveTo>
                    <a:lnTo>
                      <a:pt x="24" y="0"/>
                    </a:lnTo>
                    <a:lnTo>
                      <a:pt x="0" y="6"/>
                    </a:lnTo>
                    <a:lnTo>
                      <a:pt x="36" y="12"/>
                    </a:lnTo>
                    <a:lnTo>
                      <a:pt x="58" y="6"/>
                    </a:lnTo>
                    <a:close/>
                  </a:path>
                </a:pathLst>
              </a:custGeom>
              <a:solidFill>
                <a:srgbClr val="006C1B"/>
              </a:solidFill>
              <a:ln w="0">
                <a:solidFill>
                  <a:srgbClr val="006C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95" name="Freeform 8159"/>
              <p:cNvSpPr>
                <a:spLocks/>
              </p:cNvSpPr>
              <p:nvPr/>
            </p:nvSpPr>
            <p:spPr bwMode="auto">
              <a:xfrm>
                <a:off x="5144" y="1424"/>
                <a:ext cx="58" cy="12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24" y="0"/>
                  </a:cxn>
                  <a:cxn ang="0">
                    <a:pos x="0" y="6"/>
                  </a:cxn>
                  <a:cxn ang="0">
                    <a:pos x="36" y="12"/>
                  </a:cxn>
                  <a:cxn ang="0">
                    <a:pos x="58" y="6"/>
                  </a:cxn>
                </a:cxnLst>
                <a:rect l="0" t="0" r="r" b="b"/>
                <a:pathLst>
                  <a:path w="58" h="12">
                    <a:moveTo>
                      <a:pt x="58" y="6"/>
                    </a:moveTo>
                    <a:lnTo>
                      <a:pt x="24" y="0"/>
                    </a:lnTo>
                    <a:lnTo>
                      <a:pt x="0" y="6"/>
                    </a:lnTo>
                    <a:lnTo>
                      <a:pt x="36" y="12"/>
                    </a:lnTo>
                    <a:lnTo>
                      <a:pt x="58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96" name="Freeform 8160"/>
              <p:cNvSpPr>
                <a:spLocks/>
              </p:cNvSpPr>
              <p:nvPr/>
            </p:nvSpPr>
            <p:spPr bwMode="auto">
              <a:xfrm>
                <a:off x="5122" y="1430"/>
                <a:ext cx="58" cy="8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4" y="8"/>
                  </a:cxn>
                  <a:cxn ang="0">
                    <a:pos x="58" y="6"/>
                  </a:cxn>
                </a:cxnLst>
                <a:rect l="0" t="0" r="r" b="b"/>
                <a:pathLst>
                  <a:path w="58" h="8">
                    <a:moveTo>
                      <a:pt x="58" y="6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4" y="8"/>
                    </a:lnTo>
                    <a:lnTo>
                      <a:pt x="58" y="6"/>
                    </a:lnTo>
                    <a:close/>
                  </a:path>
                </a:pathLst>
              </a:custGeom>
              <a:solidFill>
                <a:srgbClr val="006B11"/>
              </a:solidFill>
              <a:ln w="0">
                <a:solidFill>
                  <a:srgbClr val="006B1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97" name="Freeform 8161"/>
              <p:cNvSpPr>
                <a:spLocks/>
              </p:cNvSpPr>
              <p:nvPr/>
            </p:nvSpPr>
            <p:spPr bwMode="auto">
              <a:xfrm>
                <a:off x="5122" y="1430"/>
                <a:ext cx="58" cy="8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4" y="8"/>
                  </a:cxn>
                  <a:cxn ang="0">
                    <a:pos x="58" y="6"/>
                  </a:cxn>
                </a:cxnLst>
                <a:rect l="0" t="0" r="r" b="b"/>
                <a:pathLst>
                  <a:path w="58" h="8">
                    <a:moveTo>
                      <a:pt x="58" y="6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4" y="8"/>
                    </a:lnTo>
                    <a:lnTo>
                      <a:pt x="58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98" name="Freeform 8162"/>
              <p:cNvSpPr>
                <a:spLocks/>
              </p:cNvSpPr>
              <p:nvPr/>
            </p:nvSpPr>
            <p:spPr bwMode="auto">
              <a:xfrm>
                <a:off x="5098" y="1434"/>
                <a:ext cx="58" cy="8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36" y="8"/>
                  </a:cxn>
                  <a:cxn ang="0">
                    <a:pos x="58" y="4"/>
                  </a:cxn>
                </a:cxnLst>
                <a:rect l="0" t="0" r="r" b="b"/>
                <a:pathLst>
                  <a:path w="58" h="8">
                    <a:moveTo>
                      <a:pt x="58" y="4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36" y="8"/>
                    </a:lnTo>
                    <a:lnTo>
                      <a:pt x="58" y="4"/>
                    </a:lnTo>
                    <a:close/>
                  </a:path>
                </a:pathLst>
              </a:custGeom>
              <a:solidFill>
                <a:srgbClr val="006805"/>
              </a:solidFill>
              <a:ln w="0">
                <a:solidFill>
                  <a:srgbClr val="00680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099" name="Freeform 8163"/>
              <p:cNvSpPr>
                <a:spLocks/>
              </p:cNvSpPr>
              <p:nvPr/>
            </p:nvSpPr>
            <p:spPr bwMode="auto">
              <a:xfrm>
                <a:off x="5098" y="1434"/>
                <a:ext cx="58" cy="8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36" y="8"/>
                  </a:cxn>
                  <a:cxn ang="0">
                    <a:pos x="58" y="4"/>
                  </a:cxn>
                </a:cxnLst>
                <a:rect l="0" t="0" r="r" b="b"/>
                <a:pathLst>
                  <a:path w="58" h="8">
                    <a:moveTo>
                      <a:pt x="58" y="4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36" y="8"/>
                    </a:lnTo>
                    <a:lnTo>
                      <a:pt x="5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00" name="Freeform 8164"/>
              <p:cNvSpPr>
                <a:spLocks/>
              </p:cNvSpPr>
              <p:nvPr/>
            </p:nvSpPr>
            <p:spPr bwMode="auto">
              <a:xfrm>
                <a:off x="5076" y="1436"/>
                <a:ext cx="58" cy="8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22" y="0"/>
                  </a:cxn>
                  <a:cxn ang="0">
                    <a:pos x="0" y="2"/>
                  </a:cxn>
                  <a:cxn ang="0">
                    <a:pos x="34" y="8"/>
                  </a:cxn>
                  <a:cxn ang="0">
                    <a:pos x="58" y="6"/>
                  </a:cxn>
                </a:cxnLst>
                <a:rect l="0" t="0" r="r" b="b"/>
                <a:pathLst>
                  <a:path w="58" h="8">
                    <a:moveTo>
                      <a:pt x="58" y="6"/>
                    </a:moveTo>
                    <a:lnTo>
                      <a:pt x="22" y="0"/>
                    </a:lnTo>
                    <a:lnTo>
                      <a:pt x="0" y="2"/>
                    </a:lnTo>
                    <a:lnTo>
                      <a:pt x="34" y="8"/>
                    </a:lnTo>
                    <a:lnTo>
                      <a:pt x="58" y="6"/>
                    </a:lnTo>
                    <a:close/>
                  </a:path>
                </a:pathLst>
              </a:custGeom>
              <a:solidFill>
                <a:srgbClr val="006400"/>
              </a:solidFill>
              <a:ln w="0">
                <a:solidFill>
                  <a:srgbClr val="0064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01" name="Freeform 8165"/>
              <p:cNvSpPr>
                <a:spLocks/>
              </p:cNvSpPr>
              <p:nvPr/>
            </p:nvSpPr>
            <p:spPr bwMode="auto">
              <a:xfrm>
                <a:off x="5076" y="1436"/>
                <a:ext cx="58" cy="8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22" y="0"/>
                  </a:cxn>
                  <a:cxn ang="0">
                    <a:pos x="0" y="2"/>
                  </a:cxn>
                  <a:cxn ang="0">
                    <a:pos x="34" y="8"/>
                  </a:cxn>
                  <a:cxn ang="0">
                    <a:pos x="58" y="6"/>
                  </a:cxn>
                </a:cxnLst>
                <a:rect l="0" t="0" r="r" b="b"/>
                <a:pathLst>
                  <a:path w="58" h="8">
                    <a:moveTo>
                      <a:pt x="58" y="6"/>
                    </a:moveTo>
                    <a:lnTo>
                      <a:pt x="22" y="0"/>
                    </a:lnTo>
                    <a:lnTo>
                      <a:pt x="0" y="2"/>
                    </a:lnTo>
                    <a:lnTo>
                      <a:pt x="34" y="8"/>
                    </a:lnTo>
                    <a:lnTo>
                      <a:pt x="58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02" name="Freeform 8166"/>
              <p:cNvSpPr>
                <a:spLocks/>
              </p:cNvSpPr>
              <p:nvPr/>
            </p:nvSpPr>
            <p:spPr bwMode="auto">
              <a:xfrm>
                <a:off x="5052" y="1438"/>
                <a:ext cx="58" cy="6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24" y="0"/>
                  </a:cxn>
                  <a:cxn ang="0">
                    <a:pos x="0" y="0"/>
                  </a:cxn>
                  <a:cxn ang="0">
                    <a:pos x="34" y="6"/>
                  </a:cxn>
                  <a:cxn ang="0">
                    <a:pos x="58" y="6"/>
                  </a:cxn>
                </a:cxnLst>
                <a:rect l="0" t="0" r="r" b="b"/>
                <a:pathLst>
                  <a:path w="58" h="6">
                    <a:moveTo>
                      <a:pt x="58" y="6"/>
                    </a:moveTo>
                    <a:lnTo>
                      <a:pt x="24" y="0"/>
                    </a:lnTo>
                    <a:lnTo>
                      <a:pt x="0" y="0"/>
                    </a:lnTo>
                    <a:lnTo>
                      <a:pt x="34" y="6"/>
                    </a:lnTo>
                    <a:lnTo>
                      <a:pt x="58" y="6"/>
                    </a:lnTo>
                    <a:close/>
                  </a:path>
                </a:pathLst>
              </a:custGeom>
              <a:solidFill>
                <a:srgbClr val="005F00"/>
              </a:solidFill>
              <a:ln w="0">
                <a:solidFill>
                  <a:srgbClr val="005F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03" name="Freeform 8167"/>
              <p:cNvSpPr>
                <a:spLocks/>
              </p:cNvSpPr>
              <p:nvPr/>
            </p:nvSpPr>
            <p:spPr bwMode="auto">
              <a:xfrm>
                <a:off x="5052" y="1438"/>
                <a:ext cx="58" cy="6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24" y="0"/>
                  </a:cxn>
                  <a:cxn ang="0">
                    <a:pos x="0" y="0"/>
                  </a:cxn>
                  <a:cxn ang="0">
                    <a:pos x="34" y="6"/>
                  </a:cxn>
                  <a:cxn ang="0">
                    <a:pos x="58" y="6"/>
                  </a:cxn>
                </a:cxnLst>
                <a:rect l="0" t="0" r="r" b="b"/>
                <a:pathLst>
                  <a:path w="58" h="6">
                    <a:moveTo>
                      <a:pt x="58" y="6"/>
                    </a:moveTo>
                    <a:lnTo>
                      <a:pt x="24" y="0"/>
                    </a:lnTo>
                    <a:lnTo>
                      <a:pt x="0" y="0"/>
                    </a:lnTo>
                    <a:lnTo>
                      <a:pt x="34" y="6"/>
                    </a:lnTo>
                    <a:lnTo>
                      <a:pt x="58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04" name="Freeform 8168"/>
              <p:cNvSpPr>
                <a:spLocks/>
              </p:cNvSpPr>
              <p:nvPr/>
            </p:nvSpPr>
            <p:spPr bwMode="auto">
              <a:xfrm>
                <a:off x="5026" y="1438"/>
                <a:ext cx="60" cy="6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26" y="0"/>
                  </a:cxn>
                  <a:cxn ang="0">
                    <a:pos x="0" y="0"/>
                  </a:cxn>
                  <a:cxn ang="0">
                    <a:pos x="36" y="4"/>
                  </a:cxn>
                  <a:cxn ang="0">
                    <a:pos x="60" y="6"/>
                  </a:cxn>
                </a:cxnLst>
                <a:rect l="0" t="0" r="r" b="b"/>
                <a:pathLst>
                  <a:path w="60" h="6">
                    <a:moveTo>
                      <a:pt x="60" y="6"/>
                    </a:moveTo>
                    <a:lnTo>
                      <a:pt x="26" y="0"/>
                    </a:lnTo>
                    <a:lnTo>
                      <a:pt x="0" y="0"/>
                    </a:lnTo>
                    <a:lnTo>
                      <a:pt x="36" y="4"/>
                    </a:lnTo>
                    <a:lnTo>
                      <a:pt x="60" y="6"/>
                    </a:lnTo>
                    <a:close/>
                  </a:path>
                </a:pathLst>
              </a:custGeom>
              <a:solidFill>
                <a:srgbClr val="005900"/>
              </a:solidFill>
              <a:ln w="0">
                <a:solidFill>
                  <a:srgbClr val="0059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05" name="Freeform 8169"/>
              <p:cNvSpPr>
                <a:spLocks/>
              </p:cNvSpPr>
              <p:nvPr/>
            </p:nvSpPr>
            <p:spPr bwMode="auto">
              <a:xfrm>
                <a:off x="5026" y="1438"/>
                <a:ext cx="60" cy="6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26" y="0"/>
                  </a:cxn>
                  <a:cxn ang="0">
                    <a:pos x="0" y="0"/>
                  </a:cxn>
                  <a:cxn ang="0">
                    <a:pos x="36" y="4"/>
                  </a:cxn>
                  <a:cxn ang="0">
                    <a:pos x="60" y="6"/>
                  </a:cxn>
                </a:cxnLst>
                <a:rect l="0" t="0" r="r" b="b"/>
                <a:pathLst>
                  <a:path w="60" h="6">
                    <a:moveTo>
                      <a:pt x="60" y="6"/>
                    </a:moveTo>
                    <a:lnTo>
                      <a:pt x="26" y="0"/>
                    </a:lnTo>
                    <a:lnTo>
                      <a:pt x="0" y="0"/>
                    </a:lnTo>
                    <a:lnTo>
                      <a:pt x="36" y="4"/>
                    </a:lnTo>
                    <a:lnTo>
                      <a:pt x="60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06" name="Freeform 8170"/>
              <p:cNvSpPr>
                <a:spLocks/>
              </p:cNvSpPr>
              <p:nvPr/>
            </p:nvSpPr>
            <p:spPr bwMode="auto">
              <a:xfrm>
                <a:off x="5002" y="1436"/>
                <a:ext cx="60" cy="6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24" y="2"/>
                  </a:cxn>
                  <a:cxn ang="0">
                    <a:pos x="0" y="0"/>
                  </a:cxn>
                  <a:cxn ang="0">
                    <a:pos x="36" y="4"/>
                  </a:cxn>
                  <a:cxn ang="0">
                    <a:pos x="60" y="6"/>
                  </a:cxn>
                </a:cxnLst>
                <a:rect l="0" t="0" r="r" b="b"/>
                <a:pathLst>
                  <a:path w="60" h="6">
                    <a:moveTo>
                      <a:pt x="60" y="6"/>
                    </a:moveTo>
                    <a:lnTo>
                      <a:pt x="24" y="2"/>
                    </a:lnTo>
                    <a:lnTo>
                      <a:pt x="0" y="0"/>
                    </a:lnTo>
                    <a:lnTo>
                      <a:pt x="36" y="4"/>
                    </a:lnTo>
                    <a:lnTo>
                      <a:pt x="60" y="6"/>
                    </a:lnTo>
                    <a:close/>
                  </a:path>
                </a:pathLst>
              </a:custGeom>
              <a:solidFill>
                <a:srgbClr val="C80033"/>
              </a:solidFill>
              <a:ln w="0">
                <a:solidFill>
                  <a:srgbClr val="C800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07" name="Freeform 8171"/>
              <p:cNvSpPr>
                <a:spLocks/>
              </p:cNvSpPr>
              <p:nvPr/>
            </p:nvSpPr>
            <p:spPr bwMode="auto">
              <a:xfrm>
                <a:off x="5002" y="1436"/>
                <a:ext cx="60" cy="6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24" y="2"/>
                  </a:cxn>
                  <a:cxn ang="0">
                    <a:pos x="0" y="0"/>
                  </a:cxn>
                  <a:cxn ang="0">
                    <a:pos x="36" y="4"/>
                  </a:cxn>
                  <a:cxn ang="0">
                    <a:pos x="60" y="6"/>
                  </a:cxn>
                </a:cxnLst>
                <a:rect l="0" t="0" r="r" b="b"/>
                <a:pathLst>
                  <a:path w="60" h="6">
                    <a:moveTo>
                      <a:pt x="60" y="6"/>
                    </a:moveTo>
                    <a:lnTo>
                      <a:pt x="24" y="2"/>
                    </a:lnTo>
                    <a:lnTo>
                      <a:pt x="0" y="0"/>
                    </a:lnTo>
                    <a:lnTo>
                      <a:pt x="36" y="4"/>
                    </a:lnTo>
                    <a:lnTo>
                      <a:pt x="60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08" name="Freeform 8172"/>
              <p:cNvSpPr>
                <a:spLocks/>
              </p:cNvSpPr>
              <p:nvPr/>
            </p:nvSpPr>
            <p:spPr bwMode="auto">
              <a:xfrm>
                <a:off x="4976" y="1434"/>
                <a:ext cx="62" cy="6"/>
              </a:xfrm>
              <a:custGeom>
                <a:avLst/>
                <a:gdLst/>
                <a:ahLst/>
                <a:cxnLst>
                  <a:cxn ang="0">
                    <a:pos x="62" y="6"/>
                  </a:cxn>
                  <a:cxn ang="0">
                    <a:pos x="26" y="2"/>
                  </a:cxn>
                  <a:cxn ang="0">
                    <a:pos x="0" y="0"/>
                  </a:cxn>
                  <a:cxn ang="0">
                    <a:pos x="36" y="2"/>
                  </a:cxn>
                  <a:cxn ang="0">
                    <a:pos x="62" y="6"/>
                  </a:cxn>
                </a:cxnLst>
                <a:rect l="0" t="0" r="r" b="b"/>
                <a:pathLst>
                  <a:path w="62" h="6">
                    <a:moveTo>
                      <a:pt x="62" y="6"/>
                    </a:moveTo>
                    <a:lnTo>
                      <a:pt x="26" y="2"/>
                    </a:lnTo>
                    <a:lnTo>
                      <a:pt x="0" y="0"/>
                    </a:lnTo>
                    <a:lnTo>
                      <a:pt x="36" y="2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D0003D"/>
              </a:solidFill>
              <a:ln w="0">
                <a:solidFill>
                  <a:srgbClr val="D0003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09" name="Freeform 8173"/>
              <p:cNvSpPr>
                <a:spLocks/>
              </p:cNvSpPr>
              <p:nvPr/>
            </p:nvSpPr>
            <p:spPr bwMode="auto">
              <a:xfrm>
                <a:off x="4976" y="1434"/>
                <a:ext cx="62" cy="6"/>
              </a:xfrm>
              <a:custGeom>
                <a:avLst/>
                <a:gdLst/>
                <a:ahLst/>
                <a:cxnLst>
                  <a:cxn ang="0">
                    <a:pos x="62" y="6"/>
                  </a:cxn>
                  <a:cxn ang="0">
                    <a:pos x="26" y="2"/>
                  </a:cxn>
                  <a:cxn ang="0">
                    <a:pos x="0" y="0"/>
                  </a:cxn>
                  <a:cxn ang="0">
                    <a:pos x="36" y="2"/>
                  </a:cxn>
                  <a:cxn ang="0">
                    <a:pos x="62" y="6"/>
                  </a:cxn>
                </a:cxnLst>
                <a:rect l="0" t="0" r="r" b="b"/>
                <a:pathLst>
                  <a:path w="62" h="6">
                    <a:moveTo>
                      <a:pt x="62" y="6"/>
                    </a:moveTo>
                    <a:lnTo>
                      <a:pt x="26" y="2"/>
                    </a:lnTo>
                    <a:lnTo>
                      <a:pt x="0" y="0"/>
                    </a:lnTo>
                    <a:lnTo>
                      <a:pt x="36" y="2"/>
                    </a:lnTo>
                    <a:lnTo>
                      <a:pt x="62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10" name="Freeform 8174"/>
              <p:cNvSpPr>
                <a:spLocks/>
              </p:cNvSpPr>
              <p:nvPr/>
            </p:nvSpPr>
            <p:spPr bwMode="auto">
              <a:xfrm>
                <a:off x="4950" y="1432"/>
                <a:ext cx="62" cy="4"/>
              </a:xfrm>
              <a:custGeom>
                <a:avLst/>
                <a:gdLst/>
                <a:ahLst/>
                <a:cxnLst>
                  <a:cxn ang="0">
                    <a:pos x="62" y="4"/>
                  </a:cxn>
                  <a:cxn ang="0">
                    <a:pos x="26" y="2"/>
                  </a:cxn>
                  <a:cxn ang="0">
                    <a:pos x="0" y="0"/>
                  </a:cxn>
                  <a:cxn ang="0">
                    <a:pos x="36" y="0"/>
                  </a:cxn>
                  <a:cxn ang="0">
                    <a:pos x="62" y="4"/>
                  </a:cxn>
                </a:cxnLst>
                <a:rect l="0" t="0" r="r" b="b"/>
                <a:pathLst>
                  <a:path w="62" h="4">
                    <a:moveTo>
                      <a:pt x="62" y="4"/>
                    </a:moveTo>
                    <a:lnTo>
                      <a:pt x="26" y="2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D60043"/>
              </a:solidFill>
              <a:ln w="0">
                <a:solidFill>
                  <a:srgbClr val="D6004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11" name="Freeform 8175"/>
              <p:cNvSpPr>
                <a:spLocks/>
              </p:cNvSpPr>
              <p:nvPr/>
            </p:nvSpPr>
            <p:spPr bwMode="auto">
              <a:xfrm>
                <a:off x="4950" y="1432"/>
                <a:ext cx="62" cy="4"/>
              </a:xfrm>
              <a:custGeom>
                <a:avLst/>
                <a:gdLst/>
                <a:ahLst/>
                <a:cxnLst>
                  <a:cxn ang="0">
                    <a:pos x="62" y="4"/>
                  </a:cxn>
                  <a:cxn ang="0">
                    <a:pos x="26" y="2"/>
                  </a:cxn>
                  <a:cxn ang="0">
                    <a:pos x="0" y="0"/>
                  </a:cxn>
                  <a:cxn ang="0">
                    <a:pos x="36" y="0"/>
                  </a:cxn>
                  <a:cxn ang="0">
                    <a:pos x="62" y="4"/>
                  </a:cxn>
                </a:cxnLst>
                <a:rect l="0" t="0" r="r" b="b"/>
                <a:pathLst>
                  <a:path w="62" h="4">
                    <a:moveTo>
                      <a:pt x="62" y="4"/>
                    </a:moveTo>
                    <a:lnTo>
                      <a:pt x="26" y="2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6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12" name="Freeform 8176"/>
              <p:cNvSpPr>
                <a:spLocks/>
              </p:cNvSpPr>
              <p:nvPr/>
            </p:nvSpPr>
            <p:spPr bwMode="auto">
              <a:xfrm>
                <a:off x="4924" y="1428"/>
                <a:ext cx="62" cy="4"/>
              </a:xfrm>
              <a:custGeom>
                <a:avLst/>
                <a:gdLst/>
                <a:ahLst/>
                <a:cxnLst>
                  <a:cxn ang="0">
                    <a:pos x="62" y="4"/>
                  </a:cxn>
                  <a:cxn ang="0">
                    <a:pos x="26" y="4"/>
                  </a:cxn>
                  <a:cxn ang="0">
                    <a:pos x="0" y="0"/>
                  </a:cxn>
                  <a:cxn ang="0">
                    <a:pos x="36" y="0"/>
                  </a:cxn>
                  <a:cxn ang="0">
                    <a:pos x="62" y="4"/>
                  </a:cxn>
                </a:cxnLst>
                <a:rect l="0" t="0" r="r" b="b"/>
                <a:pathLst>
                  <a:path w="62" h="4">
                    <a:moveTo>
                      <a:pt x="62" y="4"/>
                    </a:moveTo>
                    <a:lnTo>
                      <a:pt x="26" y="4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DB0045"/>
              </a:solidFill>
              <a:ln w="0">
                <a:solidFill>
                  <a:srgbClr val="DB004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13" name="Freeform 8177"/>
              <p:cNvSpPr>
                <a:spLocks/>
              </p:cNvSpPr>
              <p:nvPr/>
            </p:nvSpPr>
            <p:spPr bwMode="auto">
              <a:xfrm>
                <a:off x="4924" y="1428"/>
                <a:ext cx="62" cy="4"/>
              </a:xfrm>
              <a:custGeom>
                <a:avLst/>
                <a:gdLst/>
                <a:ahLst/>
                <a:cxnLst>
                  <a:cxn ang="0">
                    <a:pos x="62" y="4"/>
                  </a:cxn>
                  <a:cxn ang="0">
                    <a:pos x="26" y="4"/>
                  </a:cxn>
                  <a:cxn ang="0">
                    <a:pos x="0" y="0"/>
                  </a:cxn>
                  <a:cxn ang="0">
                    <a:pos x="36" y="0"/>
                  </a:cxn>
                  <a:cxn ang="0">
                    <a:pos x="62" y="4"/>
                  </a:cxn>
                </a:cxnLst>
                <a:rect l="0" t="0" r="r" b="b"/>
                <a:pathLst>
                  <a:path w="62" h="4">
                    <a:moveTo>
                      <a:pt x="62" y="4"/>
                    </a:moveTo>
                    <a:lnTo>
                      <a:pt x="26" y="4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6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14" name="Freeform 8178"/>
              <p:cNvSpPr>
                <a:spLocks/>
              </p:cNvSpPr>
              <p:nvPr/>
            </p:nvSpPr>
            <p:spPr bwMode="auto">
              <a:xfrm>
                <a:off x="4898" y="1424"/>
                <a:ext cx="62" cy="4"/>
              </a:xfrm>
              <a:custGeom>
                <a:avLst/>
                <a:gdLst/>
                <a:ahLst/>
                <a:cxnLst>
                  <a:cxn ang="0">
                    <a:pos x="62" y="4"/>
                  </a:cxn>
                  <a:cxn ang="0">
                    <a:pos x="26" y="4"/>
                  </a:cxn>
                  <a:cxn ang="0">
                    <a:pos x="0" y="2"/>
                  </a:cxn>
                  <a:cxn ang="0">
                    <a:pos x="36" y="0"/>
                  </a:cxn>
                  <a:cxn ang="0">
                    <a:pos x="62" y="4"/>
                  </a:cxn>
                </a:cxnLst>
                <a:rect l="0" t="0" r="r" b="b"/>
                <a:pathLst>
                  <a:path w="62" h="4">
                    <a:moveTo>
                      <a:pt x="62" y="4"/>
                    </a:moveTo>
                    <a:lnTo>
                      <a:pt x="26" y="4"/>
                    </a:lnTo>
                    <a:lnTo>
                      <a:pt x="0" y="2"/>
                    </a:lnTo>
                    <a:lnTo>
                      <a:pt x="36" y="0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DE0044"/>
              </a:solidFill>
              <a:ln w="0">
                <a:solidFill>
                  <a:srgbClr val="DE004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15" name="Freeform 8179"/>
              <p:cNvSpPr>
                <a:spLocks/>
              </p:cNvSpPr>
              <p:nvPr/>
            </p:nvSpPr>
            <p:spPr bwMode="auto">
              <a:xfrm>
                <a:off x="4898" y="1424"/>
                <a:ext cx="62" cy="4"/>
              </a:xfrm>
              <a:custGeom>
                <a:avLst/>
                <a:gdLst/>
                <a:ahLst/>
                <a:cxnLst>
                  <a:cxn ang="0">
                    <a:pos x="62" y="4"/>
                  </a:cxn>
                  <a:cxn ang="0">
                    <a:pos x="26" y="4"/>
                  </a:cxn>
                  <a:cxn ang="0">
                    <a:pos x="0" y="2"/>
                  </a:cxn>
                  <a:cxn ang="0">
                    <a:pos x="36" y="0"/>
                  </a:cxn>
                  <a:cxn ang="0">
                    <a:pos x="62" y="4"/>
                  </a:cxn>
                </a:cxnLst>
                <a:rect l="0" t="0" r="r" b="b"/>
                <a:pathLst>
                  <a:path w="62" h="4">
                    <a:moveTo>
                      <a:pt x="62" y="4"/>
                    </a:moveTo>
                    <a:lnTo>
                      <a:pt x="26" y="4"/>
                    </a:lnTo>
                    <a:lnTo>
                      <a:pt x="0" y="2"/>
                    </a:lnTo>
                    <a:lnTo>
                      <a:pt x="36" y="0"/>
                    </a:lnTo>
                    <a:lnTo>
                      <a:pt x="6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16" name="Freeform 8180"/>
              <p:cNvSpPr>
                <a:spLocks/>
              </p:cNvSpPr>
              <p:nvPr/>
            </p:nvSpPr>
            <p:spPr bwMode="auto">
              <a:xfrm>
                <a:off x="4870" y="1422"/>
                <a:ext cx="64" cy="4"/>
              </a:xfrm>
              <a:custGeom>
                <a:avLst/>
                <a:gdLst/>
                <a:ahLst/>
                <a:cxnLst>
                  <a:cxn ang="0">
                    <a:pos x="64" y="2"/>
                  </a:cxn>
                  <a:cxn ang="0">
                    <a:pos x="28" y="4"/>
                  </a:cxn>
                  <a:cxn ang="0">
                    <a:pos x="0" y="2"/>
                  </a:cxn>
                  <a:cxn ang="0">
                    <a:pos x="36" y="0"/>
                  </a:cxn>
                  <a:cxn ang="0">
                    <a:pos x="64" y="2"/>
                  </a:cxn>
                </a:cxnLst>
                <a:rect l="0" t="0" r="r" b="b"/>
                <a:pathLst>
                  <a:path w="64" h="4">
                    <a:moveTo>
                      <a:pt x="64" y="2"/>
                    </a:moveTo>
                    <a:lnTo>
                      <a:pt x="28" y="4"/>
                    </a:lnTo>
                    <a:lnTo>
                      <a:pt x="0" y="2"/>
                    </a:lnTo>
                    <a:lnTo>
                      <a:pt x="36" y="0"/>
                    </a:lnTo>
                    <a:lnTo>
                      <a:pt x="64" y="2"/>
                    </a:lnTo>
                    <a:close/>
                  </a:path>
                </a:pathLst>
              </a:custGeom>
              <a:solidFill>
                <a:srgbClr val="E0003E"/>
              </a:solidFill>
              <a:ln w="0">
                <a:solidFill>
                  <a:srgbClr val="E0003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17" name="Freeform 8181"/>
              <p:cNvSpPr>
                <a:spLocks/>
              </p:cNvSpPr>
              <p:nvPr/>
            </p:nvSpPr>
            <p:spPr bwMode="auto">
              <a:xfrm>
                <a:off x="4870" y="1422"/>
                <a:ext cx="64" cy="4"/>
              </a:xfrm>
              <a:custGeom>
                <a:avLst/>
                <a:gdLst/>
                <a:ahLst/>
                <a:cxnLst>
                  <a:cxn ang="0">
                    <a:pos x="64" y="2"/>
                  </a:cxn>
                  <a:cxn ang="0">
                    <a:pos x="28" y="4"/>
                  </a:cxn>
                  <a:cxn ang="0">
                    <a:pos x="0" y="2"/>
                  </a:cxn>
                  <a:cxn ang="0">
                    <a:pos x="36" y="0"/>
                  </a:cxn>
                  <a:cxn ang="0">
                    <a:pos x="64" y="2"/>
                  </a:cxn>
                </a:cxnLst>
                <a:rect l="0" t="0" r="r" b="b"/>
                <a:pathLst>
                  <a:path w="64" h="4">
                    <a:moveTo>
                      <a:pt x="64" y="2"/>
                    </a:moveTo>
                    <a:lnTo>
                      <a:pt x="28" y="4"/>
                    </a:lnTo>
                    <a:lnTo>
                      <a:pt x="0" y="2"/>
                    </a:lnTo>
                    <a:lnTo>
                      <a:pt x="36" y="0"/>
                    </a:lnTo>
                    <a:lnTo>
                      <a:pt x="64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18" name="Freeform 8182"/>
              <p:cNvSpPr>
                <a:spLocks/>
              </p:cNvSpPr>
              <p:nvPr/>
            </p:nvSpPr>
            <p:spPr bwMode="auto">
              <a:xfrm>
                <a:off x="4842" y="1420"/>
                <a:ext cx="64" cy="4"/>
              </a:xfrm>
              <a:custGeom>
                <a:avLst/>
                <a:gdLst/>
                <a:ahLst/>
                <a:cxnLst>
                  <a:cxn ang="0">
                    <a:pos x="64" y="2"/>
                  </a:cxn>
                  <a:cxn ang="0">
                    <a:pos x="28" y="4"/>
                  </a:cxn>
                  <a:cxn ang="0">
                    <a:pos x="0" y="2"/>
                  </a:cxn>
                  <a:cxn ang="0">
                    <a:pos x="36" y="0"/>
                  </a:cxn>
                  <a:cxn ang="0">
                    <a:pos x="64" y="2"/>
                  </a:cxn>
                </a:cxnLst>
                <a:rect l="0" t="0" r="r" b="b"/>
                <a:pathLst>
                  <a:path w="64" h="4">
                    <a:moveTo>
                      <a:pt x="64" y="2"/>
                    </a:moveTo>
                    <a:lnTo>
                      <a:pt x="28" y="4"/>
                    </a:lnTo>
                    <a:lnTo>
                      <a:pt x="0" y="2"/>
                    </a:lnTo>
                    <a:lnTo>
                      <a:pt x="36" y="0"/>
                    </a:lnTo>
                    <a:lnTo>
                      <a:pt x="64" y="2"/>
                    </a:lnTo>
                    <a:close/>
                  </a:path>
                </a:pathLst>
              </a:custGeom>
              <a:solidFill>
                <a:srgbClr val="DE0032"/>
              </a:solidFill>
              <a:ln w="0">
                <a:solidFill>
                  <a:srgbClr val="DE003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19" name="Freeform 8183"/>
              <p:cNvSpPr>
                <a:spLocks/>
              </p:cNvSpPr>
              <p:nvPr/>
            </p:nvSpPr>
            <p:spPr bwMode="auto">
              <a:xfrm>
                <a:off x="4842" y="1420"/>
                <a:ext cx="64" cy="4"/>
              </a:xfrm>
              <a:custGeom>
                <a:avLst/>
                <a:gdLst/>
                <a:ahLst/>
                <a:cxnLst>
                  <a:cxn ang="0">
                    <a:pos x="64" y="2"/>
                  </a:cxn>
                  <a:cxn ang="0">
                    <a:pos x="28" y="4"/>
                  </a:cxn>
                  <a:cxn ang="0">
                    <a:pos x="0" y="2"/>
                  </a:cxn>
                  <a:cxn ang="0">
                    <a:pos x="36" y="0"/>
                  </a:cxn>
                  <a:cxn ang="0">
                    <a:pos x="64" y="2"/>
                  </a:cxn>
                </a:cxnLst>
                <a:rect l="0" t="0" r="r" b="b"/>
                <a:pathLst>
                  <a:path w="64" h="4">
                    <a:moveTo>
                      <a:pt x="64" y="2"/>
                    </a:moveTo>
                    <a:lnTo>
                      <a:pt x="28" y="4"/>
                    </a:lnTo>
                    <a:lnTo>
                      <a:pt x="0" y="2"/>
                    </a:lnTo>
                    <a:lnTo>
                      <a:pt x="36" y="0"/>
                    </a:lnTo>
                    <a:lnTo>
                      <a:pt x="64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20" name="Freeform 8184"/>
              <p:cNvSpPr>
                <a:spLocks/>
              </p:cNvSpPr>
              <p:nvPr/>
            </p:nvSpPr>
            <p:spPr bwMode="auto">
              <a:xfrm>
                <a:off x="4812" y="1420"/>
                <a:ext cx="66" cy="4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30" y="2"/>
                  </a:cxn>
                  <a:cxn ang="0">
                    <a:pos x="0" y="4"/>
                  </a:cxn>
                  <a:cxn ang="0">
                    <a:pos x="36" y="0"/>
                  </a:cxn>
                  <a:cxn ang="0">
                    <a:pos x="66" y="0"/>
                  </a:cxn>
                </a:cxnLst>
                <a:rect l="0" t="0" r="r" b="b"/>
                <a:pathLst>
                  <a:path w="66" h="4">
                    <a:moveTo>
                      <a:pt x="66" y="0"/>
                    </a:moveTo>
                    <a:lnTo>
                      <a:pt x="30" y="2"/>
                    </a:lnTo>
                    <a:lnTo>
                      <a:pt x="0" y="4"/>
                    </a:lnTo>
                    <a:lnTo>
                      <a:pt x="36" y="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D9001F"/>
              </a:solidFill>
              <a:ln w="0">
                <a:solidFill>
                  <a:srgbClr val="D9001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21" name="Freeform 8185"/>
              <p:cNvSpPr>
                <a:spLocks/>
              </p:cNvSpPr>
              <p:nvPr/>
            </p:nvSpPr>
            <p:spPr bwMode="auto">
              <a:xfrm>
                <a:off x="4812" y="1420"/>
                <a:ext cx="66" cy="4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30" y="2"/>
                  </a:cxn>
                  <a:cxn ang="0">
                    <a:pos x="0" y="4"/>
                  </a:cxn>
                  <a:cxn ang="0">
                    <a:pos x="36" y="0"/>
                  </a:cxn>
                  <a:cxn ang="0">
                    <a:pos x="66" y="0"/>
                  </a:cxn>
                </a:cxnLst>
                <a:rect l="0" t="0" r="r" b="b"/>
                <a:pathLst>
                  <a:path w="66" h="4">
                    <a:moveTo>
                      <a:pt x="66" y="0"/>
                    </a:moveTo>
                    <a:lnTo>
                      <a:pt x="30" y="2"/>
                    </a:lnTo>
                    <a:lnTo>
                      <a:pt x="0" y="4"/>
                    </a:lnTo>
                    <a:lnTo>
                      <a:pt x="36" y="0"/>
                    </a:lnTo>
                    <a:lnTo>
                      <a:pt x="6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22" name="Freeform 8186"/>
              <p:cNvSpPr>
                <a:spLocks/>
              </p:cNvSpPr>
              <p:nvPr/>
            </p:nvSpPr>
            <p:spPr bwMode="auto">
              <a:xfrm>
                <a:off x="4782" y="1420"/>
                <a:ext cx="66" cy="10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30" y="4"/>
                  </a:cxn>
                  <a:cxn ang="0">
                    <a:pos x="0" y="10"/>
                  </a:cxn>
                  <a:cxn ang="0">
                    <a:pos x="36" y="4"/>
                  </a:cxn>
                  <a:cxn ang="0">
                    <a:pos x="66" y="0"/>
                  </a:cxn>
                </a:cxnLst>
                <a:rect l="0" t="0" r="r" b="b"/>
                <a:pathLst>
                  <a:path w="66" h="10">
                    <a:moveTo>
                      <a:pt x="66" y="0"/>
                    </a:moveTo>
                    <a:lnTo>
                      <a:pt x="30" y="4"/>
                    </a:lnTo>
                    <a:lnTo>
                      <a:pt x="0" y="10"/>
                    </a:lnTo>
                    <a:lnTo>
                      <a:pt x="36" y="4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2300"/>
              </a:solidFill>
              <a:ln w="0">
                <a:solidFill>
                  <a:srgbClr val="0023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23" name="Freeform 8187"/>
              <p:cNvSpPr>
                <a:spLocks/>
              </p:cNvSpPr>
              <p:nvPr/>
            </p:nvSpPr>
            <p:spPr bwMode="auto">
              <a:xfrm>
                <a:off x="4782" y="1420"/>
                <a:ext cx="66" cy="10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30" y="4"/>
                  </a:cxn>
                  <a:cxn ang="0">
                    <a:pos x="0" y="10"/>
                  </a:cxn>
                  <a:cxn ang="0">
                    <a:pos x="36" y="4"/>
                  </a:cxn>
                  <a:cxn ang="0">
                    <a:pos x="66" y="0"/>
                  </a:cxn>
                </a:cxnLst>
                <a:rect l="0" t="0" r="r" b="b"/>
                <a:pathLst>
                  <a:path w="66" h="10">
                    <a:moveTo>
                      <a:pt x="66" y="0"/>
                    </a:moveTo>
                    <a:lnTo>
                      <a:pt x="30" y="4"/>
                    </a:lnTo>
                    <a:lnTo>
                      <a:pt x="0" y="10"/>
                    </a:lnTo>
                    <a:lnTo>
                      <a:pt x="36" y="4"/>
                    </a:lnTo>
                    <a:lnTo>
                      <a:pt x="6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24" name="Freeform 8188"/>
              <p:cNvSpPr>
                <a:spLocks/>
              </p:cNvSpPr>
              <p:nvPr/>
            </p:nvSpPr>
            <p:spPr bwMode="auto">
              <a:xfrm>
                <a:off x="4752" y="1424"/>
                <a:ext cx="66" cy="14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30" y="6"/>
                  </a:cxn>
                  <a:cxn ang="0">
                    <a:pos x="0" y="14"/>
                  </a:cxn>
                  <a:cxn ang="0">
                    <a:pos x="36" y="10"/>
                  </a:cxn>
                  <a:cxn ang="0">
                    <a:pos x="66" y="0"/>
                  </a:cxn>
                </a:cxnLst>
                <a:rect l="0" t="0" r="r" b="b"/>
                <a:pathLst>
                  <a:path w="66" h="14">
                    <a:moveTo>
                      <a:pt x="66" y="0"/>
                    </a:moveTo>
                    <a:lnTo>
                      <a:pt x="30" y="6"/>
                    </a:lnTo>
                    <a:lnTo>
                      <a:pt x="0" y="14"/>
                    </a:lnTo>
                    <a:lnTo>
                      <a:pt x="36" y="1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2119"/>
              </a:solidFill>
              <a:ln w="0">
                <a:solidFill>
                  <a:srgbClr val="00211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25" name="Freeform 8189"/>
              <p:cNvSpPr>
                <a:spLocks/>
              </p:cNvSpPr>
              <p:nvPr/>
            </p:nvSpPr>
            <p:spPr bwMode="auto">
              <a:xfrm>
                <a:off x="4752" y="1424"/>
                <a:ext cx="66" cy="14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30" y="6"/>
                  </a:cxn>
                  <a:cxn ang="0">
                    <a:pos x="0" y="14"/>
                  </a:cxn>
                  <a:cxn ang="0">
                    <a:pos x="36" y="10"/>
                  </a:cxn>
                  <a:cxn ang="0">
                    <a:pos x="66" y="0"/>
                  </a:cxn>
                </a:cxnLst>
                <a:rect l="0" t="0" r="r" b="b"/>
                <a:pathLst>
                  <a:path w="66" h="14">
                    <a:moveTo>
                      <a:pt x="66" y="0"/>
                    </a:moveTo>
                    <a:lnTo>
                      <a:pt x="30" y="6"/>
                    </a:lnTo>
                    <a:lnTo>
                      <a:pt x="0" y="14"/>
                    </a:lnTo>
                    <a:lnTo>
                      <a:pt x="36" y="10"/>
                    </a:lnTo>
                    <a:lnTo>
                      <a:pt x="6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26" name="Freeform 8190"/>
              <p:cNvSpPr>
                <a:spLocks/>
              </p:cNvSpPr>
              <p:nvPr/>
            </p:nvSpPr>
            <p:spPr bwMode="auto">
              <a:xfrm>
                <a:off x="4720" y="1434"/>
                <a:ext cx="68" cy="18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2" y="4"/>
                  </a:cxn>
                  <a:cxn ang="0">
                    <a:pos x="0" y="18"/>
                  </a:cxn>
                  <a:cxn ang="0">
                    <a:pos x="38" y="12"/>
                  </a:cxn>
                  <a:cxn ang="0">
                    <a:pos x="68" y="0"/>
                  </a:cxn>
                </a:cxnLst>
                <a:rect l="0" t="0" r="r" b="b"/>
                <a:pathLst>
                  <a:path w="68" h="18">
                    <a:moveTo>
                      <a:pt x="68" y="0"/>
                    </a:moveTo>
                    <a:lnTo>
                      <a:pt x="32" y="4"/>
                    </a:lnTo>
                    <a:lnTo>
                      <a:pt x="0" y="18"/>
                    </a:lnTo>
                    <a:lnTo>
                      <a:pt x="38" y="12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213E"/>
              </a:solidFill>
              <a:ln w="0">
                <a:solidFill>
                  <a:srgbClr val="00213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27" name="Freeform 8191"/>
              <p:cNvSpPr>
                <a:spLocks/>
              </p:cNvSpPr>
              <p:nvPr/>
            </p:nvSpPr>
            <p:spPr bwMode="auto">
              <a:xfrm>
                <a:off x="4720" y="1434"/>
                <a:ext cx="68" cy="18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2" y="4"/>
                  </a:cxn>
                  <a:cxn ang="0">
                    <a:pos x="0" y="18"/>
                  </a:cxn>
                  <a:cxn ang="0">
                    <a:pos x="38" y="12"/>
                  </a:cxn>
                  <a:cxn ang="0">
                    <a:pos x="68" y="0"/>
                  </a:cxn>
                </a:cxnLst>
                <a:rect l="0" t="0" r="r" b="b"/>
                <a:pathLst>
                  <a:path w="68" h="18">
                    <a:moveTo>
                      <a:pt x="68" y="0"/>
                    </a:moveTo>
                    <a:lnTo>
                      <a:pt x="32" y="4"/>
                    </a:lnTo>
                    <a:lnTo>
                      <a:pt x="0" y="18"/>
                    </a:lnTo>
                    <a:lnTo>
                      <a:pt x="38" y="12"/>
                    </a:lnTo>
                    <a:lnTo>
                      <a:pt x="6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28" name="Freeform 8192"/>
              <p:cNvSpPr>
                <a:spLocks/>
              </p:cNvSpPr>
              <p:nvPr/>
            </p:nvSpPr>
            <p:spPr bwMode="auto">
              <a:xfrm>
                <a:off x="4690" y="1446"/>
                <a:ext cx="68" cy="24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0" y="6"/>
                  </a:cxn>
                  <a:cxn ang="0">
                    <a:pos x="0" y="24"/>
                  </a:cxn>
                  <a:cxn ang="0">
                    <a:pos x="36" y="20"/>
                  </a:cxn>
                  <a:cxn ang="0">
                    <a:pos x="68" y="0"/>
                  </a:cxn>
                </a:cxnLst>
                <a:rect l="0" t="0" r="r" b="b"/>
                <a:pathLst>
                  <a:path w="68" h="24">
                    <a:moveTo>
                      <a:pt x="68" y="0"/>
                    </a:moveTo>
                    <a:lnTo>
                      <a:pt x="30" y="6"/>
                    </a:lnTo>
                    <a:lnTo>
                      <a:pt x="0" y="24"/>
                    </a:lnTo>
                    <a:lnTo>
                      <a:pt x="36" y="20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2363"/>
              </a:solidFill>
              <a:ln w="0">
                <a:solidFill>
                  <a:srgbClr val="00236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29" name="Freeform 8193"/>
              <p:cNvSpPr>
                <a:spLocks/>
              </p:cNvSpPr>
              <p:nvPr/>
            </p:nvSpPr>
            <p:spPr bwMode="auto">
              <a:xfrm>
                <a:off x="4690" y="1446"/>
                <a:ext cx="68" cy="24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0" y="6"/>
                  </a:cxn>
                  <a:cxn ang="0">
                    <a:pos x="0" y="24"/>
                  </a:cxn>
                  <a:cxn ang="0">
                    <a:pos x="36" y="20"/>
                  </a:cxn>
                  <a:cxn ang="0">
                    <a:pos x="68" y="0"/>
                  </a:cxn>
                </a:cxnLst>
                <a:rect l="0" t="0" r="r" b="b"/>
                <a:pathLst>
                  <a:path w="68" h="24">
                    <a:moveTo>
                      <a:pt x="68" y="0"/>
                    </a:moveTo>
                    <a:lnTo>
                      <a:pt x="30" y="6"/>
                    </a:lnTo>
                    <a:lnTo>
                      <a:pt x="0" y="24"/>
                    </a:lnTo>
                    <a:lnTo>
                      <a:pt x="36" y="20"/>
                    </a:lnTo>
                    <a:lnTo>
                      <a:pt x="6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30" name="Freeform 8194"/>
              <p:cNvSpPr>
                <a:spLocks/>
              </p:cNvSpPr>
              <p:nvPr/>
            </p:nvSpPr>
            <p:spPr bwMode="auto">
              <a:xfrm>
                <a:off x="4656" y="1466"/>
                <a:ext cx="70" cy="30"/>
              </a:xfrm>
              <a:custGeom>
                <a:avLst/>
                <a:gdLst/>
                <a:ahLst/>
                <a:cxnLst>
                  <a:cxn ang="0">
                    <a:pos x="70" y="0"/>
                  </a:cxn>
                  <a:cxn ang="0">
                    <a:pos x="34" y="4"/>
                  </a:cxn>
                  <a:cxn ang="0">
                    <a:pos x="0" y="30"/>
                  </a:cxn>
                  <a:cxn ang="0">
                    <a:pos x="36" y="26"/>
                  </a:cxn>
                  <a:cxn ang="0">
                    <a:pos x="70" y="0"/>
                  </a:cxn>
                </a:cxnLst>
                <a:rect l="0" t="0" r="r" b="b"/>
                <a:pathLst>
                  <a:path w="70" h="30">
                    <a:moveTo>
                      <a:pt x="70" y="0"/>
                    </a:moveTo>
                    <a:lnTo>
                      <a:pt x="34" y="4"/>
                    </a:lnTo>
                    <a:lnTo>
                      <a:pt x="0" y="30"/>
                    </a:lnTo>
                    <a:lnTo>
                      <a:pt x="36" y="26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2784"/>
              </a:solidFill>
              <a:ln w="0">
                <a:solidFill>
                  <a:srgbClr val="00278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31" name="Freeform 8195"/>
              <p:cNvSpPr>
                <a:spLocks/>
              </p:cNvSpPr>
              <p:nvPr/>
            </p:nvSpPr>
            <p:spPr bwMode="auto">
              <a:xfrm>
                <a:off x="4656" y="1466"/>
                <a:ext cx="70" cy="30"/>
              </a:xfrm>
              <a:custGeom>
                <a:avLst/>
                <a:gdLst/>
                <a:ahLst/>
                <a:cxnLst>
                  <a:cxn ang="0">
                    <a:pos x="70" y="0"/>
                  </a:cxn>
                  <a:cxn ang="0">
                    <a:pos x="34" y="4"/>
                  </a:cxn>
                  <a:cxn ang="0">
                    <a:pos x="0" y="30"/>
                  </a:cxn>
                  <a:cxn ang="0">
                    <a:pos x="36" y="26"/>
                  </a:cxn>
                  <a:cxn ang="0">
                    <a:pos x="70" y="0"/>
                  </a:cxn>
                </a:cxnLst>
                <a:rect l="0" t="0" r="r" b="b"/>
                <a:pathLst>
                  <a:path w="70" h="30">
                    <a:moveTo>
                      <a:pt x="70" y="0"/>
                    </a:moveTo>
                    <a:lnTo>
                      <a:pt x="34" y="4"/>
                    </a:lnTo>
                    <a:lnTo>
                      <a:pt x="0" y="30"/>
                    </a:lnTo>
                    <a:lnTo>
                      <a:pt x="36" y="26"/>
                    </a:lnTo>
                    <a:lnTo>
                      <a:pt x="7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32" name="Freeform 8196"/>
              <p:cNvSpPr>
                <a:spLocks/>
              </p:cNvSpPr>
              <p:nvPr/>
            </p:nvSpPr>
            <p:spPr bwMode="auto">
              <a:xfrm>
                <a:off x="4624" y="1492"/>
                <a:ext cx="68" cy="36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2" y="4"/>
                  </a:cxn>
                  <a:cxn ang="0">
                    <a:pos x="0" y="36"/>
                  </a:cxn>
                  <a:cxn ang="0">
                    <a:pos x="36" y="34"/>
                  </a:cxn>
                  <a:cxn ang="0">
                    <a:pos x="68" y="0"/>
                  </a:cxn>
                </a:cxnLst>
                <a:rect l="0" t="0" r="r" b="b"/>
                <a:pathLst>
                  <a:path w="68" h="36">
                    <a:moveTo>
                      <a:pt x="68" y="0"/>
                    </a:moveTo>
                    <a:lnTo>
                      <a:pt x="32" y="4"/>
                    </a:lnTo>
                    <a:lnTo>
                      <a:pt x="0" y="36"/>
                    </a:lnTo>
                    <a:lnTo>
                      <a:pt x="36" y="34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2C9C"/>
              </a:solidFill>
              <a:ln w="0">
                <a:solidFill>
                  <a:srgbClr val="002C9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33" name="Freeform 8197"/>
              <p:cNvSpPr>
                <a:spLocks/>
              </p:cNvSpPr>
              <p:nvPr/>
            </p:nvSpPr>
            <p:spPr bwMode="auto">
              <a:xfrm>
                <a:off x="4624" y="1492"/>
                <a:ext cx="68" cy="36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2" y="4"/>
                  </a:cxn>
                  <a:cxn ang="0">
                    <a:pos x="0" y="36"/>
                  </a:cxn>
                  <a:cxn ang="0">
                    <a:pos x="36" y="34"/>
                  </a:cxn>
                  <a:cxn ang="0">
                    <a:pos x="68" y="0"/>
                  </a:cxn>
                </a:cxnLst>
                <a:rect l="0" t="0" r="r" b="b"/>
                <a:pathLst>
                  <a:path w="68" h="36">
                    <a:moveTo>
                      <a:pt x="68" y="0"/>
                    </a:moveTo>
                    <a:lnTo>
                      <a:pt x="32" y="4"/>
                    </a:lnTo>
                    <a:lnTo>
                      <a:pt x="0" y="36"/>
                    </a:lnTo>
                    <a:lnTo>
                      <a:pt x="36" y="34"/>
                    </a:lnTo>
                    <a:lnTo>
                      <a:pt x="6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34" name="Freeform 8198"/>
              <p:cNvSpPr>
                <a:spLocks/>
              </p:cNvSpPr>
              <p:nvPr/>
            </p:nvSpPr>
            <p:spPr bwMode="auto">
              <a:xfrm>
                <a:off x="4590" y="1526"/>
                <a:ext cx="70" cy="42"/>
              </a:xfrm>
              <a:custGeom>
                <a:avLst/>
                <a:gdLst/>
                <a:ahLst/>
                <a:cxnLst>
                  <a:cxn ang="0">
                    <a:pos x="70" y="0"/>
                  </a:cxn>
                  <a:cxn ang="0">
                    <a:pos x="34" y="2"/>
                  </a:cxn>
                  <a:cxn ang="0">
                    <a:pos x="0" y="38"/>
                  </a:cxn>
                  <a:cxn ang="0">
                    <a:pos x="36" y="42"/>
                  </a:cxn>
                  <a:cxn ang="0">
                    <a:pos x="70" y="0"/>
                  </a:cxn>
                </a:cxnLst>
                <a:rect l="0" t="0" r="r" b="b"/>
                <a:pathLst>
                  <a:path w="70" h="42">
                    <a:moveTo>
                      <a:pt x="70" y="0"/>
                    </a:moveTo>
                    <a:lnTo>
                      <a:pt x="34" y="2"/>
                    </a:lnTo>
                    <a:lnTo>
                      <a:pt x="0" y="38"/>
                    </a:lnTo>
                    <a:lnTo>
                      <a:pt x="36" y="42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31AD"/>
              </a:solidFill>
              <a:ln w="0">
                <a:solidFill>
                  <a:srgbClr val="0031A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35" name="Freeform 8199"/>
              <p:cNvSpPr>
                <a:spLocks/>
              </p:cNvSpPr>
              <p:nvPr/>
            </p:nvSpPr>
            <p:spPr bwMode="auto">
              <a:xfrm>
                <a:off x="4590" y="1526"/>
                <a:ext cx="70" cy="42"/>
              </a:xfrm>
              <a:custGeom>
                <a:avLst/>
                <a:gdLst/>
                <a:ahLst/>
                <a:cxnLst>
                  <a:cxn ang="0">
                    <a:pos x="70" y="0"/>
                  </a:cxn>
                  <a:cxn ang="0">
                    <a:pos x="34" y="2"/>
                  </a:cxn>
                  <a:cxn ang="0">
                    <a:pos x="0" y="38"/>
                  </a:cxn>
                  <a:cxn ang="0">
                    <a:pos x="36" y="42"/>
                  </a:cxn>
                  <a:cxn ang="0">
                    <a:pos x="70" y="0"/>
                  </a:cxn>
                </a:cxnLst>
                <a:rect l="0" t="0" r="r" b="b"/>
                <a:pathLst>
                  <a:path w="70" h="42">
                    <a:moveTo>
                      <a:pt x="70" y="0"/>
                    </a:moveTo>
                    <a:lnTo>
                      <a:pt x="34" y="2"/>
                    </a:lnTo>
                    <a:lnTo>
                      <a:pt x="0" y="38"/>
                    </a:lnTo>
                    <a:lnTo>
                      <a:pt x="36" y="42"/>
                    </a:lnTo>
                    <a:lnTo>
                      <a:pt x="7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36" name="Freeform 8200"/>
              <p:cNvSpPr>
                <a:spLocks/>
              </p:cNvSpPr>
              <p:nvPr/>
            </p:nvSpPr>
            <p:spPr bwMode="auto">
              <a:xfrm>
                <a:off x="4554" y="1564"/>
                <a:ext cx="72" cy="50"/>
              </a:xfrm>
              <a:custGeom>
                <a:avLst/>
                <a:gdLst/>
                <a:ahLst/>
                <a:cxnLst>
                  <a:cxn ang="0">
                    <a:pos x="72" y="4"/>
                  </a:cxn>
                  <a:cxn ang="0">
                    <a:pos x="36" y="0"/>
                  </a:cxn>
                  <a:cxn ang="0">
                    <a:pos x="0" y="44"/>
                  </a:cxn>
                  <a:cxn ang="0">
                    <a:pos x="36" y="50"/>
                  </a:cxn>
                  <a:cxn ang="0">
                    <a:pos x="72" y="4"/>
                  </a:cxn>
                </a:cxnLst>
                <a:rect l="0" t="0" r="r" b="b"/>
                <a:pathLst>
                  <a:path w="72" h="50">
                    <a:moveTo>
                      <a:pt x="72" y="4"/>
                    </a:moveTo>
                    <a:lnTo>
                      <a:pt x="36" y="0"/>
                    </a:lnTo>
                    <a:lnTo>
                      <a:pt x="0" y="44"/>
                    </a:lnTo>
                    <a:lnTo>
                      <a:pt x="36" y="50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0039B6"/>
              </a:solidFill>
              <a:ln w="0">
                <a:solidFill>
                  <a:srgbClr val="0039B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37" name="Freeform 8201"/>
              <p:cNvSpPr>
                <a:spLocks/>
              </p:cNvSpPr>
              <p:nvPr/>
            </p:nvSpPr>
            <p:spPr bwMode="auto">
              <a:xfrm>
                <a:off x="4554" y="1564"/>
                <a:ext cx="72" cy="50"/>
              </a:xfrm>
              <a:custGeom>
                <a:avLst/>
                <a:gdLst/>
                <a:ahLst/>
                <a:cxnLst>
                  <a:cxn ang="0">
                    <a:pos x="72" y="4"/>
                  </a:cxn>
                  <a:cxn ang="0">
                    <a:pos x="36" y="0"/>
                  </a:cxn>
                  <a:cxn ang="0">
                    <a:pos x="0" y="44"/>
                  </a:cxn>
                  <a:cxn ang="0">
                    <a:pos x="36" y="50"/>
                  </a:cxn>
                  <a:cxn ang="0">
                    <a:pos x="72" y="4"/>
                  </a:cxn>
                </a:cxnLst>
                <a:rect l="0" t="0" r="r" b="b"/>
                <a:pathLst>
                  <a:path w="72" h="50">
                    <a:moveTo>
                      <a:pt x="72" y="4"/>
                    </a:moveTo>
                    <a:lnTo>
                      <a:pt x="36" y="0"/>
                    </a:lnTo>
                    <a:lnTo>
                      <a:pt x="0" y="44"/>
                    </a:lnTo>
                    <a:lnTo>
                      <a:pt x="36" y="50"/>
                    </a:lnTo>
                    <a:lnTo>
                      <a:pt x="72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38" name="Freeform 8202"/>
              <p:cNvSpPr>
                <a:spLocks/>
              </p:cNvSpPr>
              <p:nvPr/>
            </p:nvSpPr>
            <p:spPr bwMode="auto">
              <a:xfrm>
                <a:off x="4520" y="1608"/>
                <a:ext cx="70" cy="58"/>
              </a:xfrm>
              <a:custGeom>
                <a:avLst/>
                <a:gdLst/>
                <a:ahLst/>
                <a:cxnLst>
                  <a:cxn ang="0">
                    <a:pos x="70" y="6"/>
                  </a:cxn>
                  <a:cxn ang="0">
                    <a:pos x="34" y="0"/>
                  </a:cxn>
                  <a:cxn ang="0">
                    <a:pos x="0" y="46"/>
                  </a:cxn>
                  <a:cxn ang="0">
                    <a:pos x="36" y="58"/>
                  </a:cxn>
                  <a:cxn ang="0">
                    <a:pos x="70" y="6"/>
                  </a:cxn>
                </a:cxnLst>
                <a:rect l="0" t="0" r="r" b="b"/>
                <a:pathLst>
                  <a:path w="70" h="58">
                    <a:moveTo>
                      <a:pt x="70" y="6"/>
                    </a:moveTo>
                    <a:lnTo>
                      <a:pt x="34" y="0"/>
                    </a:lnTo>
                    <a:lnTo>
                      <a:pt x="0" y="46"/>
                    </a:lnTo>
                    <a:lnTo>
                      <a:pt x="36" y="58"/>
                    </a:lnTo>
                    <a:lnTo>
                      <a:pt x="70" y="6"/>
                    </a:lnTo>
                    <a:close/>
                  </a:path>
                </a:pathLst>
              </a:custGeom>
              <a:solidFill>
                <a:srgbClr val="1244B7"/>
              </a:solidFill>
              <a:ln w="0">
                <a:solidFill>
                  <a:srgbClr val="1244B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39" name="Freeform 8203"/>
              <p:cNvSpPr>
                <a:spLocks/>
              </p:cNvSpPr>
              <p:nvPr/>
            </p:nvSpPr>
            <p:spPr bwMode="auto">
              <a:xfrm>
                <a:off x="4520" y="1608"/>
                <a:ext cx="70" cy="58"/>
              </a:xfrm>
              <a:custGeom>
                <a:avLst/>
                <a:gdLst/>
                <a:ahLst/>
                <a:cxnLst>
                  <a:cxn ang="0">
                    <a:pos x="70" y="6"/>
                  </a:cxn>
                  <a:cxn ang="0">
                    <a:pos x="34" y="0"/>
                  </a:cxn>
                  <a:cxn ang="0">
                    <a:pos x="0" y="46"/>
                  </a:cxn>
                  <a:cxn ang="0">
                    <a:pos x="36" y="58"/>
                  </a:cxn>
                  <a:cxn ang="0">
                    <a:pos x="70" y="6"/>
                  </a:cxn>
                </a:cxnLst>
                <a:rect l="0" t="0" r="r" b="b"/>
                <a:pathLst>
                  <a:path w="70" h="58">
                    <a:moveTo>
                      <a:pt x="70" y="6"/>
                    </a:moveTo>
                    <a:lnTo>
                      <a:pt x="34" y="0"/>
                    </a:lnTo>
                    <a:lnTo>
                      <a:pt x="0" y="46"/>
                    </a:lnTo>
                    <a:lnTo>
                      <a:pt x="36" y="58"/>
                    </a:lnTo>
                    <a:lnTo>
                      <a:pt x="70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40" name="Freeform 8204"/>
              <p:cNvSpPr>
                <a:spLocks/>
              </p:cNvSpPr>
              <p:nvPr/>
            </p:nvSpPr>
            <p:spPr bwMode="auto">
              <a:xfrm>
                <a:off x="4484" y="1654"/>
                <a:ext cx="72" cy="62"/>
              </a:xfrm>
              <a:custGeom>
                <a:avLst/>
                <a:gdLst/>
                <a:ahLst/>
                <a:cxnLst>
                  <a:cxn ang="0">
                    <a:pos x="72" y="12"/>
                  </a:cxn>
                  <a:cxn ang="0">
                    <a:pos x="36" y="0"/>
                  </a:cxn>
                  <a:cxn ang="0">
                    <a:pos x="0" y="44"/>
                  </a:cxn>
                  <a:cxn ang="0">
                    <a:pos x="36" y="62"/>
                  </a:cxn>
                  <a:cxn ang="0">
                    <a:pos x="72" y="12"/>
                  </a:cxn>
                </a:cxnLst>
                <a:rect l="0" t="0" r="r" b="b"/>
                <a:pathLst>
                  <a:path w="72" h="62">
                    <a:moveTo>
                      <a:pt x="72" y="12"/>
                    </a:moveTo>
                    <a:lnTo>
                      <a:pt x="36" y="0"/>
                    </a:lnTo>
                    <a:lnTo>
                      <a:pt x="0" y="44"/>
                    </a:lnTo>
                    <a:lnTo>
                      <a:pt x="36" y="62"/>
                    </a:lnTo>
                    <a:lnTo>
                      <a:pt x="72" y="12"/>
                    </a:lnTo>
                    <a:close/>
                  </a:path>
                </a:pathLst>
              </a:custGeom>
              <a:solidFill>
                <a:srgbClr val="1E54B1"/>
              </a:solidFill>
              <a:ln w="0">
                <a:solidFill>
                  <a:srgbClr val="1E54B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41" name="Freeform 8205"/>
              <p:cNvSpPr>
                <a:spLocks/>
              </p:cNvSpPr>
              <p:nvPr/>
            </p:nvSpPr>
            <p:spPr bwMode="auto">
              <a:xfrm>
                <a:off x="4484" y="1654"/>
                <a:ext cx="72" cy="62"/>
              </a:xfrm>
              <a:custGeom>
                <a:avLst/>
                <a:gdLst/>
                <a:ahLst/>
                <a:cxnLst>
                  <a:cxn ang="0">
                    <a:pos x="72" y="12"/>
                  </a:cxn>
                  <a:cxn ang="0">
                    <a:pos x="36" y="0"/>
                  </a:cxn>
                  <a:cxn ang="0">
                    <a:pos x="0" y="44"/>
                  </a:cxn>
                  <a:cxn ang="0">
                    <a:pos x="36" y="62"/>
                  </a:cxn>
                  <a:cxn ang="0">
                    <a:pos x="72" y="12"/>
                  </a:cxn>
                </a:cxnLst>
                <a:rect l="0" t="0" r="r" b="b"/>
                <a:pathLst>
                  <a:path w="72" h="62">
                    <a:moveTo>
                      <a:pt x="72" y="12"/>
                    </a:moveTo>
                    <a:lnTo>
                      <a:pt x="36" y="0"/>
                    </a:lnTo>
                    <a:lnTo>
                      <a:pt x="0" y="44"/>
                    </a:lnTo>
                    <a:lnTo>
                      <a:pt x="36" y="62"/>
                    </a:lnTo>
                    <a:lnTo>
                      <a:pt x="72" y="1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42" name="Freeform 8206"/>
              <p:cNvSpPr>
                <a:spLocks/>
              </p:cNvSpPr>
              <p:nvPr/>
            </p:nvSpPr>
            <p:spPr bwMode="auto">
              <a:xfrm>
                <a:off x="4448" y="1698"/>
                <a:ext cx="72" cy="58"/>
              </a:xfrm>
              <a:custGeom>
                <a:avLst/>
                <a:gdLst/>
                <a:ahLst/>
                <a:cxnLst>
                  <a:cxn ang="0">
                    <a:pos x="72" y="18"/>
                  </a:cxn>
                  <a:cxn ang="0">
                    <a:pos x="36" y="0"/>
                  </a:cxn>
                  <a:cxn ang="0">
                    <a:pos x="0" y="34"/>
                  </a:cxn>
                  <a:cxn ang="0">
                    <a:pos x="36" y="58"/>
                  </a:cxn>
                  <a:cxn ang="0">
                    <a:pos x="72" y="18"/>
                  </a:cxn>
                </a:cxnLst>
                <a:rect l="0" t="0" r="r" b="b"/>
                <a:pathLst>
                  <a:path w="72" h="58">
                    <a:moveTo>
                      <a:pt x="72" y="18"/>
                    </a:moveTo>
                    <a:lnTo>
                      <a:pt x="36" y="0"/>
                    </a:lnTo>
                    <a:lnTo>
                      <a:pt x="0" y="34"/>
                    </a:lnTo>
                    <a:lnTo>
                      <a:pt x="36" y="58"/>
                    </a:lnTo>
                    <a:lnTo>
                      <a:pt x="72" y="18"/>
                    </a:lnTo>
                    <a:close/>
                  </a:path>
                </a:pathLst>
              </a:custGeom>
              <a:solidFill>
                <a:srgbClr val="1A6D9C"/>
              </a:solidFill>
              <a:ln w="0">
                <a:solidFill>
                  <a:srgbClr val="1A6D9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43" name="Freeform 8207"/>
              <p:cNvSpPr>
                <a:spLocks/>
              </p:cNvSpPr>
              <p:nvPr/>
            </p:nvSpPr>
            <p:spPr bwMode="auto">
              <a:xfrm>
                <a:off x="4448" y="1698"/>
                <a:ext cx="72" cy="58"/>
              </a:xfrm>
              <a:custGeom>
                <a:avLst/>
                <a:gdLst/>
                <a:ahLst/>
                <a:cxnLst>
                  <a:cxn ang="0">
                    <a:pos x="72" y="18"/>
                  </a:cxn>
                  <a:cxn ang="0">
                    <a:pos x="36" y="0"/>
                  </a:cxn>
                  <a:cxn ang="0">
                    <a:pos x="0" y="34"/>
                  </a:cxn>
                  <a:cxn ang="0">
                    <a:pos x="36" y="58"/>
                  </a:cxn>
                  <a:cxn ang="0">
                    <a:pos x="72" y="18"/>
                  </a:cxn>
                </a:cxnLst>
                <a:rect l="0" t="0" r="r" b="b"/>
                <a:pathLst>
                  <a:path w="72" h="58">
                    <a:moveTo>
                      <a:pt x="72" y="18"/>
                    </a:moveTo>
                    <a:lnTo>
                      <a:pt x="36" y="0"/>
                    </a:lnTo>
                    <a:lnTo>
                      <a:pt x="0" y="34"/>
                    </a:lnTo>
                    <a:lnTo>
                      <a:pt x="36" y="58"/>
                    </a:lnTo>
                    <a:lnTo>
                      <a:pt x="72" y="1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44" name="Freeform 8208"/>
              <p:cNvSpPr>
                <a:spLocks/>
              </p:cNvSpPr>
              <p:nvPr/>
            </p:nvSpPr>
            <p:spPr bwMode="auto">
              <a:xfrm>
                <a:off x="4410" y="1732"/>
                <a:ext cx="74" cy="48"/>
              </a:xfrm>
              <a:custGeom>
                <a:avLst/>
                <a:gdLst/>
                <a:ahLst/>
                <a:cxnLst>
                  <a:cxn ang="0">
                    <a:pos x="74" y="24"/>
                  </a:cxn>
                  <a:cxn ang="0">
                    <a:pos x="38" y="0"/>
                  </a:cxn>
                  <a:cxn ang="0">
                    <a:pos x="0" y="18"/>
                  </a:cxn>
                  <a:cxn ang="0">
                    <a:pos x="36" y="48"/>
                  </a:cxn>
                  <a:cxn ang="0">
                    <a:pos x="74" y="24"/>
                  </a:cxn>
                </a:cxnLst>
                <a:rect l="0" t="0" r="r" b="b"/>
                <a:pathLst>
                  <a:path w="74" h="48">
                    <a:moveTo>
                      <a:pt x="74" y="24"/>
                    </a:moveTo>
                    <a:lnTo>
                      <a:pt x="38" y="0"/>
                    </a:lnTo>
                    <a:lnTo>
                      <a:pt x="0" y="18"/>
                    </a:lnTo>
                    <a:lnTo>
                      <a:pt x="36" y="48"/>
                    </a:lnTo>
                    <a:lnTo>
                      <a:pt x="74" y="24"/>
                    </a:lnTo>
                    <a:close/>
                  </a:path>
                </a:pathLst>
              </a:custGeom>
              <a:solidFill>
                <a:srgbClr val="009765"/>
              </a:solidFill>
              <a:ln w="0">
                <a:solidFill>
                  <a:srgbClr val="00976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45" name="Freeform 8209"/>
              <p:cNvSpPr>
                <a:spLocks/>
              </p:cNvSpPr>
              <p:nvPr/>
            </p:nvSpPr>
            <p:spPr bwMode="auto">
              <a:xfrm>
                <a:off x="4410" y="1732"/>
                <a:ext cx="74" cy="48"/>
              </a:xfrm>
              <a:custGeom>
                <a:avLst/>
                <a:gdLst/>
                <a:ahLst/>
                <a:cxnLst>
                  <a:cxn ang="0">
                    <a:pos x="74" y="24"/>
                  </a:cxn>
                  <a:cxn ang="0">
                    <a:pos x="38" y="0"/>
                  </a:cxn>
                  <a:cxn ang="0">
                    <a:pos x="0" y="18"/>
                  </a:cxn>
                  <a:cxn ang="0">
                    <a:pos x="36" y="48"/>
                  </a:cxn>
                  <a:cxn ang="0">
                    <a:pos x="74" y="24"/>
                  </a:cxn>
                </a:cxnLst>
                <a:rect l="0" t="0" r="r" b="b"/>
                <a:pathLst>
                  <a:path w="74" h="48">
                    <a:moveTo>
                      <a:pt x="74" y="24"/>
                    </a:moveTo>
                    <a:lnTo>
                      <a:pt x="38" y="0"/>
                    </a:lnTo>
                    <a:lnTo>
                      <a:pt x="0" y="18"/>
                    </a:lnTo>
                    <a:lnTo>
                      <a:pt x="36" y="48"/>
                    </a:lnTo>
                    <a:lnTo>
                      <a:pt x="74" y="2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46" name="Freeform 8210"/>
              <p:cNvSpPr>
                <a:spLocks/>
              </p:cNvSpPr>
              <p:nvPr/>
            </p:nvSpPr>
            <p:spPr bwMode="auto">
              <a:xfrm>
                <a:off x="4372" y="1740"/>
                <a:ext cx="74" cy="40"/>
              </a:xfrm>
              <a:custGeom>
                <a:avLst/>
                <a:gdLst/>
                <a:ahLst/>
                <a:cxnLst>
                  <a:cxn ang="0">
                    <a:pos x="74" y="40"/>
                  </a:cxn>
                  <a:cxn ang="0">
                    <a:pos x="38" y="10"/>
                  </a:cxn>
                  <a:cxn ang="0">
                    <a:pos x="0" y="0"/>
                  </a:cxn>
                  <a:cxn ang="0">
                    <a:pos x="36" y="28"/>
                  </a:cxn>
                  <a:cxn ang="0">
                    <a:pos x="74" y="40"/>
                  </a:cxn>
                </a:cxnLst>
                <a:rect l="0" t="0" r="r" b="b"/>
                <a:pathLst>
                  <a:path w="74" h="40">
                    <a:moveTo>
                      <a:pt x="74" y="40"/>
                    </a:moveTo>
                    <a:lnTo>
                      <a:pt x="38" y="10"/>
                    </a:lnTo>
                    <a:lnTo>
                      <a:pt x="0" y="0"/>
                    </a:lnTo>
                    <a:lnTo>
                      <a:pt x="36" y="28"/>
                    </a:lnTo>
                    <a:lnTo>
                      <a:pt x="74" y="40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C2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47" name="Freeform 8211"/>
              <p:cNvSpPr>
                <a:spLocks/>
              </p:cNvSpPr>
              <p:nvPr/>
            </p:nvSpPr>
            <p:spPr bwMode="auto">
              <a:xfrm>
                <a:off x="4372" y="1740"/>
                <a:ext cx="74" cy="40"/>
              </a:xfrm>
              <a:custGeom>
                <a:avLst/>
                <a:gdLst/>
                <a:ahLst/>
                <a:cxnLst>
                  <a:cxn ang="0">
                    <a:pos x="74" y="40"/>
                  </a:cxn>
                  <a:cxn ang="0">
                    <a:pos x="38" y="10"/>
                  </a:cxn>
                  <a:cxn ang="0">
                    <a:pos x="0" y="0"/>
                  </a:cxn>
                  <a:cxn ang="0">
                    <a:pos x="36" y="28"/>
                  </a:cxn>
                  <a:cxn ang="0">
                    <a:pos x="74" y="40"/>
                  </a:cxn>
                </a:cxnLst>
                <a:rect l="0" t="0" r="r" b="b"/>
                <a:pathLst>
                  <a:path w="74" h="40">
                    <a:moveTo>
                      <a:pt x="74" y="40"/>
                    </a:moveTo>
                    <a:lnTo>
                      <a:pt x="38" y="10"/>
                    </a:lnTo>
                    <a:lnTo>
                      <a:pt x="0" y="0"/>
                    </a:lnTo>
                    <a:lnTo>
                      <a:pt x="36" y="28"/>
                    </a:lnTo>
                    <a:lnTo>
                      <a:pt x="74" y="4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48" name="Freeform 8212"/>
              <p:cNvSpPr>
                <a:spLocks/>
              </p:cNvSpPr>
              <p:nvPr/>
            </p:nvSpPr>
            <p:spPr bwMode="auto">
              <a:xfrm>
                <a:off x="4332" y="1704"/>
                <a:ext cx="76" cy="64"/>
              </a:xfrm>
              <a:custGeom>
                <a:avLst/>
                <a:gdLst/>
                <a:ahLst/>
                <a:cxnLst>
                  <a:cxn ang="0">
                    <a:pos x="76" y="64"/>
                  </a:cxn>
                  <a:cxn ang="0">
                    <a:pos x="40" y="36"/>
                  </a:cxn>
                  <a:cxn ang="0">
                    <a:pos x="0" y="0"/>
                  </a:cxn>
                  <a:cxn ang="0">
                    <a:pos x="36" y="24"/>
                  </a:cxn>
                  <a:cxn ang="0">
                    <a:pos x="76" y="64"/>
                  </a:cxn>
                </a:cxnLst>
                <a:rect l="0" t="0" r="r" b="b"/>
                <a:pathLst>
                  <a:path w="76" h="64">
                    <a:moveTo>
                      <a:pt x="76" y="64"/>
                    </a:moveTo>
                    <a:lnTo>
                      <a:pt x="40" y="36"/>
                    </a:lnTo>
                    <a:lnTo>
                      <a:pt x="0" y="0"/>
                    </a:lnTo>
                    <a:lnTo>
                      <a:pt x="36" y="24"/>
                    </a:lnTo>
                    <a:lnTo>
                      <a:pt x="76" y="64"/>
                    </a:lnTo>
                    <a:close/>
                  </a:path>
                </a:pathLst>
              </a:custGeom>
              <a:solidFill>
                <a:srgbClr val="A100B5"/>
              </a:solidFill>
              <a:ln w="0">
                <a:solidFill>
                  <a:srgbClr val="A100B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49" name="Freeform 8213"/>
              <p:cNvSpPr>
                <a:spLocks/>
              </p:cNvSpPr>
              <p:nvPr/>
            </p:nvSpPr>
            <p:spPr bwMode="auto">
              <a:xfrm>
                <a:off x="4332" y="1704"/>
                <a:ext cx="76" cy="64"/>
              </a:xfrm>
              <a:custGeom>
                <a:avLst/>
                <a:gdLst/>
                <a:ahLst/>
                <a:cxnLst>
                  <a:cxn ang="0">
                    <a:pos x="76" y="64"/>
                  </a:cxn>
                  <a:cxn ang="0">
                    <a:pos x="40" y="36"/>
                  </a:cxn>
                  <a:cxn ang="0">
                    <a:pos x="0" y="0"/>
                  </a:cxn>
                  <a:cxn ang="0">
                    <a:pos x="36" y="24"/>
                  </a:cxn>
                  <a:cxn ang="0">
                    <a:pos x="76" y="64"/>
                  </a:cxn>
                </a:cxnLst>
                <a:rect l="0" t="0" r="r" b="b"/>
                <a:pathLst>
                  <a:path w="76" h="64">
                    <a:moveTo>
                      <a:pt x="76" y="64"/>
                    </a:moveTo>
                    <a:lnTo>
                      <a:pt x="40" y="36"/>
                    </a:lnTo>
                    <a:lnTo>
                      <a:pt x="0" y="0"/>
                    </a:lnTo>
                    <a:lnTo>
                      <a:pt x="36" y="24"/>
                    </a:lnTo>
                    <a:lnTo>
                      <a:pt x="76" y="6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50" name="Freeform 8214"/>
              <p:cNvSpPr>
                <a:spLocks/>
              </p:cNvSpPr>
              <p:nvPr/>
            </p:nvSpPr>
            <p:spPr bwMode="auto">
              <a:xfrm>
                <a:off x="4290" y="1670"/>
                <a:ext cx="78" cy="58"/>
              </a:xfrm>
              <a:custGeom>
                <a:avLst/>
                <a:gdLst/>
                <a:ahLst/>
                <a:cxnLst>
                  <a:cxn ang="0">
                    <a:pos x="78" y="58"/>
                  </a:cxn>
                  <a:cxn ang="0">
                    <a:pos x="42" y="34"/>
                  </a:cxn>
                  <a:cxn ang="0">
                    <a:pos x="0" y="0"/>
                  </a:cxn>
                  <a:cxn ang="0">
                    <a:pos x="36" y="16"/>
                  </a:cxn>
                  <a:cxn ang="0">
                    <a:pos x="78" y="58"/>
                  </a:cxn>
                </a:cxnLst>
                <a:rect l="0" t="0" r="r" b="b"/>
                <a:pathLst>
                  <a:path w="78" h="58">
                    <a:moveTo>
                      <a:pt x="78" y="58"/>
                    </a:moveTo>
                    <a:lnTo>
                      <a:pt x="42" y="34"/>
                    </a:lnTo>
                    <a:lnTo>
                      <a:pt x="0" y="0"/>
                    </a:lnTo>
                    <a:lnTo>
                      <a:pt x="36" y="16"/>
                    </a:lnTo>
                    <a:lnTo>
                      <a:pt x="78" y="58"/>
                    </a:lnTo>
                    <a:close/>
                  </a:path>
                </a:pathLst>
              </a:custGeom>
              <a:solidFill>
                <a:srgbClr val="B500B5"/>
              </a:solidFill>
              <a:ln w="0">
                <a:solidFill>
                  <a:srgbClr val="B500B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51" name="Freeform 8215"/>
              <p:cNvSpPr>
                <a:spLocks/>
              </p:cNvSpPr>
              <p:nvPr/>
            </p:nvSpPr>
            <p:spPr bwMode="auto">
              <a:xfrm>
                <a:off x="4290" y="1670"/>
                <a:ext cx="78" cy="58"/>
              </a:xfrm>
              <a:custGeom>
                <a:avLst/>
                <a:gdLst/>
                <a:ahLst/>
                <a:cxnLst>
                  <a:cxn ang="0">
                    <a:pos x="78" y="58"/>
                  </a:cxn>
                  <a:cxn ang="0">
                    <a:pos x="42" y="34"/>
                  </a:cxn>
                  <a:cxn ang="0">
                    <a:pos x="0" y="0"/>
                  </a:cxn>
                  <a:cxn ang="0">
                    <a:pos x="36" y="16"/>
                  </a:cxn>
                  <a:cxn ang="0">
                    <a:pos x="78" y="58"/>
                  </a:cxn>
                </a:cxnLst>
                <a:rect l="0" t="0" r="r" b="b"/>
                <a:pathLst>
                  <a:path w="78" h="58">
                    <a:moveTo>
                      <a:pt x="78" y="58"/>
                    </a:moveTo>
                    <a:lnTo>
                      <a:pt x="42" y="34"/>
                    </a:lnTo>
                    <a:lnTo>
                      <a:pt x="0" y="0"/>
                    </a:lnTo>
                    <a:lnTo>
                      <a:pt x="36" y="16"/>
                    </a:lnTo>
                    <a:lnTo>
                      <a:pt x="78" y="5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52" name="Freeform 8216"/>
              <p:cNvSpPr>
                <a:spLocks/>
              </p:cNvSpPr>
              <p:nvPr/>
            </p:nvSpPr>
            <p:spPr bwMode="auto">
              <a:xfrm>
                <a:off x="4250" y="1662"/>
                <a:ext cx="76" cy="24"/>
              </a:xfrm>
              <a:custGeom>
                <a:avLst/>
                <a:gdLst/>
                <a:ahLst/>
                <a:cxnLst>
                  <a:cxn ang="0">
                    <a:pos x="76" y="24"/>
                  </a:cxn>
                  <a:cxn ang="0">
                    <a:pos x="40" y="8"/>
                  </a:cxn>
                  <a:cxn ang="0">
                    <a:pos x="0" y="0"/>
                  </a:cxn>
                  <a:cxn ang="0">
                    <a:pos x="34" y="10"/>
                  </a:cxn>
                  <a:cxn ang="0">
                    <a:pos x="76" y="24"/>
                  </a:cxn>
                </a:cxnLst>
                <a:rect l="0" t="0" r="r" b="b"/>
                <a:pathLst>
                  <a:path w="76" h="24">
                    <a:moveTo>
                      <a:pt x="76" y="24"/>
                    </a:moveTo>
                    <a:lnTo>
                      <a:pt x="40" y="8"/>
                    </a:lnTo>
                    <a:lnTo>
                      <a:pt x="0" y="0"/>
                    </a:lnTo>
                    <a:lnTo>
                      <a:pt x="34" y="10"/>
                    </a:lnTo>
                    <a:lnTo>
                      <a:pt x="76" y="24"/>
                    </a:lnTo>
                    <a:close/>
                  </a:path>
                </a:pathLst>
              </a:custGeom>
              <a:solidFill>
                <a:srgbClr val="B8005C"/>
              </a:solidFill>
              <a:ln w="0">
                <a:solidFill>
                  <a:srgbClr val="B8005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53" name="Freeform 8217"/>
              <p:cNvSpPr>
                <a:spLocks/>
              </p:cNvSpPr>
              <p:nvPr/>
            </p:nvSpPr>
            <p:spPr bwMode="auto">
              <a:xfrm>
                <a:off x="4250" y="1662"/>
                <a:ext cx="76" cy="24"/>
              </a:xfrm>
              <a:custGeom>
                <a:avLst/>
                <a:gdLst/>
                <a:ahLst/>
                <a:cxnLst>
                  <a:cxn ang="0">
                    <a:pos x="76" y="24"/>
                  </a:cxn>
                  <a:cxn ang="0">
                    <a:pos x="40" y="8"/>
                  </a:cxn>
                  <a:cxn ang="0">
                    <a:pos x="0" y="0"/>
                  </a:cxn>
                  <a:cxn ang="0">
                    <a:pos x="34" y="10"/>
                  </a:cxn>
                  <a:cxn ang="0">
                    <a:pos x="76" y="24"/>
                  </a:cxn>
                </a:cxnLst>
                <a:rect l="0" t="0" r="r" b="b"/>
                <a:pathLst>
                  <a:path w="76" h="24">
                    <a:moveTo>
                      <a:pt x="76" y="24"/>
                    </a:moveTo>
                    <a:lnTo>
                      <a:pt x="40" y="8"/>
                    </a:lnTo>
                    <a:lnTo>
                      <a:pt x="0" y="0"/>
                    </a:lnTo>
                    <a:lnTo>
                      <a:pt x="34" y="10"/>
                    </a:lnTo>
                    <a:lnTo>
                      <a:pt x="76" y="2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54" name="Freeform 8218"/>
              <p:cNvSpPr>
                <a:spLocks/>
              </p:cNvSpPr>
              <p:nvPr/>
            </p:nvSpPr>
            <p:spPr bwMode="auto">
              <a:xfrm>
                <a:off x="5266" y="1408"/>
                <a:ext cx="56" cy="12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34" y="12"/>
                  </a:cxn>
                  <a:cxn ang="0">
                    <a:pos x="56" y="6"/>
                  </a:cxn>
                </a:cxnLst>
                <a:rect l="0" t="0" r="r" b="b"/>
                <a:pathLst>
                  <a:path w="56" h="12">
                    <a:moveTo>
                      <a:pt x="56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34" y="12"/>
                    </a:lnTo>
                    <a:lnTo>
                      <a:pt x="56" y="6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55" name="Freeform 8219"/>
              <p:cNvSpPr>
                <a:spLocks/>
              </p:cNvSpPr>
              <p:nvPr/>
            </p:nvSpPr>
            <p:spPr bwMode="auto">
              <a:xfrm>
                <a:off x="5266" y="1408"/>
                <a:ext cx="56" cy="12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34" y="12"/>
                  </a:cxn>
                  <a:cxn ang="0">
                    <a:pos x="56" y="6"/>
                  </a:cxn>
                </a:cxnLst>
                <a:rect l="0" t="0" r="r" b="b"/>
                <a:pathLst>
                  <a:path w="56" h="12">
                    <a:moveTo>
                      <a:pt x="56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34" y="12"/>
                    </a:lnTo>
                    <a:lnTo>
                      <a:pt x="5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56" name="Freeform 8220"/>
              <p:cNvSpPr>
                <a:spLocks/>
              </p:cNvSpPr>
              <p:nvPr/>
            </p:nvSpPr>
            <p:spPr bwMode="auto">
              <a:xfrm>
                <a:off x="5246" y="1414"/>
                <a:ext cx="54" cy="12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20" y="0"/>
                  </a:cxn>
                  <a:cxn ang="0">
                    <a:pos x="0" y="6"/>
                  </a:cxn>
                  <a:cxn ang="0">
                    <a:pos x="34" y="12"/>
                  </a:cxn>
                  <a:cxn ang="0">
                    <a:pos x="54" y="6"/>
                  </a:cxn>
                </a:cxnLst>
                <a:rect l="0" t="0" r="r" b="b"/>
                <a:pathLst>
                  <a:path w="54" h="12">
                    <a:moveTo>
                      <a:pt x="54" y="6"/>
                    </a:moveTo>
                    <a:lnTo>
                      <a:pt x="20" y="0"/>
                    </a:lnTo>
                    <a:lnTo>
                      <a:pt x="0" y="6"/>
                    </a:lnTo>
                    <a:lnTo>
                      <a:pt x="34" y="12"/>
                    </a:lnTo>
                    <a:lnTo>
                      <a:pt x="54" y="6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57" name="Freeform 8221"/>
              <p:cNvSpPr>
                <a:spLocks/>
              </p:cNvSpPr>
              <p:nvPr/>
            </p:nvSpPr>
            <p:spPr bwMode="auto">
              <a:xfrm>
                <a:off x="5246" y="1414"/>
                <a:ext cx="54" cy="12"/>
              </a:xfrm>
              <a:custGeom>
                <a:avLst/>
                <a:gdLst/>
                <a:ahLst/>
                <a:cxnLst>
                  <a:cxn ang="0">
                    <a:pos x="54" y="6"/>
                  </a:cxn>
                  <a:cxn ang="0">
                    <a:pos x="20" y="0"/>
                  </a:cxn>
                  <a:cxn ang="0">
                    <a:pos x="0" y="6"/>
                  </a:cxn>
                  <a:cxn ang="0">
                    <a:pos x="34" y="12"/>
                  </a:cxn>
                  <a:cxn ang="0">
                    <a:pos x="54" y="6"/>
                  </a:cxn>
                </a:cxnLst>
                <a:rect l="0" t="0" r="r" b="b"/>
                <a:pathLst>
                  <a:path w="54" h="12">
                    <a:moveTo>
                      <a:pt x="54" y="6"/>
                    </a:moveTo>
                    <a:lnTo>
                      <a:pt x="20" y="0"/>
                    </a:lnTo>
                    <a:lnTo>
                      <a:pt x="0" y="6"/>
                    </a:lnTo>
                    <a:lnTo>
                      <a:pt x="34" y="12"/>
                    </a:lnTo>
                    <a:lnTo>
                      <a:pt x="54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58" name="Freeform 8222"/>
              <p:cNvSpPr>
                <a:spLocks/>
              </p:cNvSpPr>
              <p:nvPr/>
            </p:nvSpPr>
            <p:spPr bwMode="auto">
              <a:xfrm>
                <a:off x="5224" y="1420"/>
                <a:ext cx="56" cy="12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34" y="12"/>
                  </a:cxn>
                  <a:cxn ang="0">
                    <a:pos x="56" y="6"/>
                  </a:cxn>
                </a:cxnLst>
                <a:rect l="0" t="0" r="r" b="b"/>
                <a:pathLst>
                  <a:path w="56" h="12">
                    <a:moveTo>
                      <a:pt x="56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34" y="12"/>
                    </a:lnTo>
                    <a:lnTo>
                      <a:pt x="56" y="6"/>
                    </a:lnTo>
                    <a:close/>
                  </a:path>
                </a:pathLst>
              </a:custGeom>
              <a:solidFill>
                <a:srgbClr val="006E25"/>
              </a:solidFill>
              <a:ln w="0">
                <a:solidFill>
                  <a:srgbClr val="006E2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59" name="Freeform 8223"/>
              <p:cNvSpPr>
                <a:spLocks/>
              </p:cNvSpPr>
              <p:nvPr/>
            </p:nvSpPr>
            <p:spPr bwMode="auto">
              <a:xfrm>
                <a:off x="5224" y="1420"/>
                <a:ext cx="56" cy="12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34" y="12"/>
                  </a:cxn>
                  <a:cxn ang="0">
                    <a:pos x="56" y="6"/>
                  </a:cxn>
                </a:cxnLst>
                <a:rect l="0" t="0" r="r" b="b"/>
                <a:pathLst>
                  <a:path w="56" h="12">
                    <a:moveTo>
                      <a:pt x="56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34" y="12"/>
                    </a:lnTo>
                    <a:lnTo>
                      <a:pt x="5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60" name="Freeform 8224"/>
              <p:cNvSpPr>
                <a:spLocks/>
              </p:cNvSpPr>
              <p:nvPr/>
            </p:nvSpPr>
            <p:spPr bwMode="auto">
              <a:xfrm>
                <a:off x="5202" y="1426"/>
                <a:ext cx="56" cy="10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4" y="10"/>
                  </a:cxn>
                  <a:cxn ang="0">
                    <a:pos x="56" y="6"/>
                  </a:cxn>
                </a:cxnLst>
                <a:rect l="0" t="0" r="r" b="b"/>
                <a:pathLst>
                  <a:path w="56" h="10">
                    <a:moveTo>
                      <a:pt x="56" y="6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4" y="10"/>
                    </a:lnTo>
                    <a:lnTo>
                      <a:pt x="56" y="6"/>
                    </a:lnTo>
                    <a:close/>
                  </a:path>
                </a:pathLst>
              </a:custGeom>
              <a:solidFill>
                <a:srgbClr val="006D21"/>
              </a:solidFill>
              <a:ln w="0">
                <a:solidFill>
                  <a:srgbClr val="006D2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61" name="Freeform 8225"/>
              <p:cNvSpPr>
                <a:spLocks/>
              </p:cNvSpPr>
              <p:nvPr/>
            </p:nvSpPr>
            <p:spPr bwMode="auto">
              <a:xfrm>
                <a:off x="5202" y="1426"/>
                <a:ext cx="56" cy="10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4" y="10"/>
                  </a:cxn>
                  <a:cxn ang="0">
                    <a:pos x="56" y="6"/>
                  </a:cxn>
                </a:cxnLst>
                <a:rect l="0" t="0" r="r" b="b"/>
                <a:pathLst>
                  <a:path w="56" h="10">
                    <a:moveTo>
                      <a:pt x="56" y="6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4" y="10"/>
                    </a:lnTo>
                    <a:lnTo>
                      <a:pt x="5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62" name="Freeform 8226"/>
              <p:cNvSpPr>
                <a:spLocks/>
              </p:cNvSpPr>
              <p:nvPr/>
            </p:nvSpPr>
            <p:spPr bwMode="auto">
              <a:xfrm>
                <a:off x="5180" y="1430"/>
                <a:ext cx="56" cy="10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34" y="10"/>
                  </a:cxn>
                  <a:cxn ang="0">
                    <a:pos x="56" y="6"/>
                  </a:cxn>
                </a:cxnLst>
                <a:rect l="0" t="0" r="r" b="b"/>
                <a:pathLst>
                  <a:path w="56" h="10">
                    <a:moveTo>
                      <a:pt x="56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34" y="10"/>
                    </a:lnTo>
                    <a:lnTo>
                      <a:pt x="56" y="6"/>
                    </a:lnTo>
                    <a:close/>
                  </a:path>
                </a:pathLst>
              </a:custGeom>
              <a:solidFill>
                <a:srgbClr val="006C1A"/>
              </a:solidFill>
              <a:ln w="0">
                <a:solidFill>
                  <a:srgbClr val="006C1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63" name="Freeform 8227"/>
              <p:cNvSpPr>
                <a:spLocks/>
              </p:cNvSpPr>
              <p:nvPr/>
            </p:nvSpPr>
            <p:spPr bwMode="auto">
              <a:xfrm>
                <a:off x="5180" y="1430"/>
                <a:ext cx="56" cy="10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34" y="10"/>
                  </a:cxn>
                  <a:cxn ang="0">
                    <a:pos x="56" y="6"/>
                  </a:cxn>
                </a:cxnLst>
                <a:rect l="0" t="0" r="r" b="b"/>
                <a:pathLst>
                  <a:path w="56" h="10">
                    <a:moveTo>
                      <a:pt x="56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34" y="10"/>
                    </a:lnTo>
                    <a:lnTo>
                      <a:pt x="5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64" name="Freeform 8228"/>
              <p:cNvSpPr>
                <a:spLocks/>
              </p:cNvSpPr>
              <p:nvPr/>
            </p:nvSpPr>
            <p:spPr bwMode="auto">
              <a:xfrm>
                <a:off x="5156" y="1436"/>
                <a:ext cx="58" cy="8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36" y="8"/>
                  </a:cxn>
                  <a:cxn ang="0">
                    <a:pos x="58" y="4"/>
                  </a:cxn>
                </a:cxnLst>
                <a:rect l="0" t="0" r="r" b="b"/>
                <a:pathLst>
                  <a:path w="58" h="8">
                    <a:moveTo>
                      <a:pt x="58" y="4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36" y="8"/>
                    </a:lnTo>
                    <a:lnTo>
                      <a:pt x="58" y="4"/>
                    </a:lnTo>
                    <a:close/>
                  </a:path>
                </a:pathLst>
              </a:custGeom>
              <a:solidFill>
                <a:srgbClr val="006A0F"/>
              </a:solidFill>
              <a:ln w="0">
                <a:solidFill>
                  <a:srgbClr val="006A0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65" name="Freeform 8229"/>
              <p:cNvSpPr>
                <a:spLocks/>
              </p:cNvSpPr>
              <p:nvPr/>
            </p:nvSpPr>
            <p:spPr bwMode="auto">
              <a:xfrm>
                <a:off x="5156" y="1436"/>
                <a:ext cx="58" cy="8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36" y="8"/>
                  </a:cxn>
                  <a:cxn ang="0">
                    <a:pos x="58" y="4"/>
                  </a:cxn>
                </a:cxnLst>
                <a:rect l="0" t="0" r="r" b="b"/>
                <a:pathLst>
                  <a:path w="58" h="8">
                    <a:moveTo>
                      <a:pt x="58" y="4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36" y="8"/>
                    </a:lnTo>
                    <a:lnTo>
                      <a:pt x="5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66" name="Freeform 8230"/>
              <p:cNvSpPr>
                <a:spLocks/>
              </p:cNvSpPr>
              <p:nvPr/>
            </p:nvSpPr>
            <p:spPr bwMode="auto">
              <a:xfrm>
                <a:off x="5134" y="1438"/>
                <a:ext cx="58" cy="8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6" y="8"/>
                  </a:cxn>
                  <a:cxn ang="0">
                    <a:pos x="58" y="6"/>
                  </a:cxn>
                </a:cxnLst>
                <a:rect l="0" t="0" r="r" b="b"/>
                <a:pathLst>
                  <a:path w="58" h="8">
                    <a:moveTo>
                      <a:pt x="58" y="6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6" y="8"/>
                    </a:lnTo>
                    <a:lnTo>
                      <a:pt x="58" y="6"/>
                    </a:lnTo>
                    <a:close/>
                  </a:path>
                </a:pathLst>
              </a:custGeom>
              <a:solidFill>
                <a:srgbClr val="006801"/>
              </a:solidFill>
              <a:ln w="0">
                <a:solidFill>
                  <a:srgbClr val="00680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67" name="Freeform 8231"/>
              <p:cNvSpPr>
                <a:spLocks/>
              </p:cNvSpPr>
              <p:nvPr/>
            </p:nvSpPr>
            <p:spPr bwMode="auto">
              <a:xfrm>
                <a:off x="5134" y="1438"/>
                <a:ext cx="58" cy="8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6" y="8"/>
                  </a:cxn>
                  <a:cxn ang="0">
                    <a:pos x="58" y="6"/>
                  </a:cxn>
                </a:cxnLst>
                <a:rect l="0" t="0" r="r" b="b"/>
                <a:pathLst>
                  <a:path w="58" h="8">
                    <a:moveTo>
                      <a:pt x="58" y="6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6" y="8"/>
                    </a:lnTo>
                    <a:lnTo>
                      <a:pt x="58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68" name="Freeform 8232"/>
              <p:cNvSpPr>
                <a:spLocks/>
              </p:cNvSpPr>
              <p:nvPr/>
            </p:nvSpPr>
            <p:spPr bwMode="auto">
              <a:xfrm>
                <a:off x="5110" y="1442"/>
                <a:ext cx="60" cy="6"/>
              </a:xfrm>
              <a:custGeom>
                <a:avLst/>
                <a:gdLst/>
                <a:ahLst/>
                <a:cxnLst>
                  <a:cxn ang="0">
                    <a:pos x="60" y="4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36" y="6"/>
                  </a:cxn>
                  <a:cxn ang="0">
                    <a:pos x="60" y="4"/>
                  </a:cxn>
                </a:cxnLst>
                <a:rect l="0" t="0" r="r" b="b"/>
                <a:pathLst>
                  <a:path w="60" h="6">
                    <a:moveTo>
                      <a:pt x="60" y="4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36" y="6"/>
                    </a:lnTo>
                    <a:lnTo>
                      <a:pt x="60" y="4"/>
                    </a:lnTo>
                    <a:close/>
                  </a:path>
                </a:pathLst>
              </a:custGeom>
              <a:solidFill>
                <a:srgbClr val="006300"/>
              </a:solidFill>
              <a:ln w="0">
                <a:solidFill>
                  <a:srgbClr val="0063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69" name="Freeform 8233"/>
              <p:cNvSpPr>
                <a:spLocks/>
              </p:cNvSpPr>
              <p:nvPr/>
            </p:nvSpPr>
            <p:spPr bwMode="auto">
              <a:xfrm>
                <a:off x="5110" y="1442"/>
                <a:ext cx="60" cy="6"/>
              </a:xfrm>
              <a:custGeom>
                <a:avLst/>
                <a:gdLst/>
                <a:ahLst/>
                <a:cxnLst>
                  <a:cxn ang="0">
                    <a:pos x="60" y="4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36" y="6"/>
                  </a:cxn>
                  <a:cxn ang="0">
                    <a:pos x="60" y="4"/>
                  </a:cxn>
                </a:cxnLst>
                <a:rect l="0" t="0" r="r" b="b"/>
                <a:pathLst>
                  <a:path w="60" h="6">
                    <a:moveTo>
                      <a:pt x="60" y="4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36" y="6"/>
                    </a:lnTo>
                    <a:lnTo>
                      <a:pt x="6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70" name="Freeform 8234"/>
              <p:cNvSpPr>
                <a:spLocks/>
              </p:cNvSpPr>
              <p:nvPr/>
            </p:nvSpPr>
            <p:spPr bwMode="auto">
              <a:xfrm>
                <a:off x="5086" y="1444"/>
                <a:ext cx="60" cy="4"/>
              </a:xfrm>
              <a:custGeom>
                <a:avLst/>
                <a:gdLst/>
                <a:ahLst/>
                <a:cxnLst>
                  <a:cxn ang="0">
                    <a:pos x="60" y="4"/>
                  </a:cxn>
                  <a:cxn ang="0">
                    <a:pos x="24" y="0"/>
                  </a:cxn>
                  <a:cxn ang="0">
                    <a:pos x="0" y="0"/>
                  </a:cxn>
                  <a:cxn ang="0">
                    <a:pos x="36" y="4"/>
                  </a:cxn>
                  <a:cxn ang="0">
                    <a:pos x="60" y="4"/>
                  </a:cxn>
                </a:cxnLst>
                <a:rect l="0" t="0" r="r" b="b"/>
                <a:pathLst>
                  <a:path w="60" h="4">
                    <a:moveTo>
                      <a:pt x="60" y="4"/>
                    </a:moveTo>
                    <a:lnTo>
                      <a:pt x="24" y="0"/>
                    </a:lnTo>
                    <a:lnTo>
                      <a:pt x="0" y="0"/>
                    </a:lnTo>
                    <a:lnTo>
                      <a:pt x="36" y="4"/>
                    </a:lnTo>
                    <a:lnTo>
                      <a:pt x="60" y="4"/>
                    </a:lnTo>
                    <a:close/>
                  </a:path>
                </a:pathLst>
              </a:custGeom>
              <a:solidFill>
                <a:srgbClr val="005D00"/>
              </a:solidFill>
              <a:ln w="0">
                <a:solidFill>
                  <a:srgbClr val="005D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71" name="Freeform 8235"/>
              <p:cNvSpPr>
                <a:spLocks/>
              </p:cNvSpPr>
              <p:nvPr/>
            </p:nvSpPr>
            <p:spPr bwMode="auto">
              <a:xfrm>
                <a:off x="5086" y="1444"/>
                <a:ext cx="60" cy="4"/>
              </a:xfrm>
              <a:custGeom>
                <a:avLst/>
                <a:gdLst/>
                <a:ahLst/>
                <a:cxnLst>
                  <a:cxn ang="0">
                    <a:pos x="60" y="4"/>
                  </a:cxn>
                  <a:cxn ang="0">
                    <a:pos x="24" y="0"/>
                  </a:cxn>
                  <a:cxn ang="0">
                    <a:pos x="0" y="0"/>
                  </a:cxn>
                  <a:cxn ang="0">
                    <a:pos x="36" y="4"/>
                  </a:cxn>
                  <a:cxn ang="0">
                    <a:pos x="60" y="4"/>
                  </a:cxn>
                </a:cxnLst>
                <a:rect l="0" t="0" r="r" b="b"/>
                <a:pathLst>
                  <a:path w="60" h="4">
                    <a:moveTo>
                      <a:pt x="60" y="4"/>
                    </a:moveTo>
                    <a:lnTo>
                      <a:pt x="24" y="0"/>
                    </a:lnTo>
                    <a:lnTo>
                      <a:pt x="0" y="0"/>
                    </a:lnTo>
                    <a:lnTo>
                      <a:pt x="36" y="4"/>
                    </a:lnTo>
                    <a:lnTo>
                      <a:pt x="60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72" name="Freeform 8236"/>
              <p:cNvSpPr>
                <a:spLocks/>
              </p:cNvSpPr>
              <p:nvPr/>
            </p:nvSpPr>
            <p:spPr bwMode="auto">
              <a:xfrm>
                <a:off x="5062" y="1442"/>
                <a:ext cx="60" cy="6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24" y="2"/>
                  </a:cxn>
                  <a:cxn ang="0">
                    <a:pos x="0" y="0"/>
                  </a:cxn>
                  <a:cxn ang="0">
                    <a:pos x="36" y="4"/>
                  </a:cxn>
                  <a:cxn ang="0">
                    <a:pos x="60" y="6"/>
                  </a:cxn>
                </a:cxnLst>
                <a:rect l="0" t="0" r="r" b="b"/>
                <a:pathLst>
                  <a:path w="60" h="6">
                    <a:moveTo>
                      <a:pt x="60" y="6"/>
                    </a:moveTo>
                    <a:lnTo>
                      <a:pt x="24" y="2"/>
                    </a:lnTo>
                    <a:lnTo>
                      <a:pt x="0" y="0"/>
                    </a:lnTo>
                    <a:lnTo>
                      <a:pt x="36" y="4"/>
                    </a:lnTo>
                    <a:lnTo>
                      <a:pt x="60" y="6"/>
                    </a:lnTo>
                    <a:close/>
                  </a:path>
                </a:pathLst>
              </a:custGeom>
              <a:solidFill>
                <a:srgbClr val="005600"/>
              </a:solidFill>
              <a:ln w="0">
                <a:solidFill>
                  <a:srgbClr val="0056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73" name="Freeform 8237"/>
              <p:cNvSpPr>
                <a:spLocks/>
              </p:cNvSpPr>
              <p:nvPr/>
            </p:nvSpPr>
            <p:spPr bwMode="auto">
              <a:xfrm>
                <a:off x="5062" y="1442"/>
                <a:ext cx="60" cy="6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24" y="2"/>
                  </a:cxn>
                  <a:cxn ang="0">
                    <a:pos x="0" y="0"/>
                  </a:cxn>
                  <a:cxn ang="0">
                    <a:pos x="36" y="4"/>
                  </a:cxn>
                  <a:cxn ang="0">
                    <a:pos x="60" y="6"/>
                  </a:cxn>
                </a:cxnLst>
                <a:rect l="0" t="0" r="r" b="b"/>
                <a:pathLst>
                  <a:path w="60" h="6">
                    <a:moveTo>
                      <a:pt x="60" y="6"/>
                    </a:moveTo>
                    <a:lnTo>
                      <a:pt x="24" y="2"/>
                    </a:lnTo>
                    <a:lnTo>
                      <a:pt x="0" y="0"/>
                    </a:lnTo>
                    <a:lnTo>
                      <a:pt x="36" y="4"/>
                    </a:lnTo>
                    <a:lnTo>
                      <a:pt x="60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74" name="Freeform 8238"/>
              <p:cNvSpPr>
                <a:spLocks/>
              </p:cNvSpPr>
              <p:nvPr/>
            </p:nvSpPr>
            <p:spPr bwMode="auto">
              <a:xfrm>
                <a:off x="5038" y="1440"/>
                <a:ext cx="60" cy="6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24" y="2"/>
                  </a:cxn>
                  <a:cxn ang="0">
                    <a:pos x="0" y="0"/>
                  </a:cxn>
                  <a:cxn ang="0">
                    <a:pos x="36" y="2"/>
                  </a:cxn>
                  <a:cxn ang="0">
                    <a:pos x="60" y="6"/>
                  </a:cxn>
                </a:cxnLst>
                <a:rect l="0" t="0" r="r" b="b"/>
                <a:pathLst>
                  <a:path w="60" h="6">
                    <a:moveTo>
                      <a:pt x="60" y="6"/>
                    </a:moveTo>
                    <a:lnTo>
                      <a:pt x="24" y="2"/>
                    </a:lnTo>
                    <a:lnTo>
                      <a:pt x="0" y="0"/>
                    </a:lnTo>
                    <a:lnTo>
                      <a:pt x="36" y="2"/>
                    </a:lnTo>
                    <a:lnTo>
                      <a:pt x="60" y="6"/>
                    </a:lnTo>
                    <a:close/>
                  </a:path>
                </a:pathLst>
              </a:custGeom>
              <a:solidFill>
                <a:srgbClr val="CD003C"/>
              </a:solidFill>
              <a:ln w="0">
                <a:solidFill>
                  <a:srgbClr val="CD003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75" name="Freeform 8239"/>
              <p:cNvSpPr>
                <a:spLocks/>
              </p:cNvSpPr>
              <p:nvPr/>
            </p:nvSpPr>
            <p:spPr bwMode="auto">
              <a:xfrm>
                <a:off x="5038" y="1440"/>
                <a:ext cx="60" cy="6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24" y="2"/>
                  </a:cxn>
                  <a:cxn ang="0">
                    <a:pos x="0" y="0"/>
                  </a:cxn>
                  <a:cxn ang="0">
                    <a:pos x="36" y="2"/>
                  </a:cxn>
                  <a:cxn ang="0">
                    <a:pos x="60" y="6"/>
                  </a:cxn>
                </a:cxnLst>
                <a:rect l="0" t="0" r="r" b="b"/>
                <a:pathLst>
                  <a:path w="60" h="6">
                    <a:moveTo>
                      <a:pt x="60" y="6"/>
                    </a:moveTo>
                    <a:lnTo>
                      <a:pt x="24" y="2"/>
                    </a:lnTo>
                    <a:lnTo>
                      <a:pt x="0" y="0"/>
                    </a:lnTo>
                    <a:lnTo>
                      <a:pt x="36" y="2"/>
                    </a:lnTo>
                    <a:lnTo>
                      <a:pt x="60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76" name="Freeform 8240"/>
              <p:cNvSpPr>
                <a:spLocks/>
              </p:cNvSpPr>
              <p:nvPr/>
            </p:nvSpPr>
            <p:spPr bwMode="auto">
              <a:xfrm>
                <a:off x="5012" y="1436"/>
                <a:ext cx="62" cy="6"/>
              </a:xfrm>
              <a:custGeom>
                <a:avLst/>
                <a:gdLst/>
                <a:ahLst/>
                <a:cxnLst>
                  <a:cxn ang="0">
                    <a:pos x="62" y="6"/>
                  </a:cxn>
                  <a:cxn ang="0">
                    <a:pos x="26" y="4"/>
                  </a:cxn>
                  <a:cxn ang="0">
                    <a:pos x="0" y="0"/>
                  </a:cxn>
                  <a:cxn ang="0">
                    <a:pos x="36" y="2"/>
                  </a:cxn>
                  <a:cxn ang="0">
                    <a:pos x="62" y="6"/>
                  </a:cxn>
                </a:cxnLst>
                <a:rect l="0" t="0" r="r" b="b"/>
                <a:pathLst>
                  <a:path w="62" h="6">
                    <a:moveTo>
                      <a:pt x="62" y="6"/>
                    </a:moveTo>
                    <a:lnTo>
                      <a:pt x="26" y="4"/>
                    </a:lnTo>
                    <a:lnTo>
                      <a:pt x="0" y="0"/>
                    </a:lnTo>
                    <a:lnTo>
                      <a:pt x="36" y="2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D60046"/>
              </a:solidFill>
              <a:ln w="0">
                <a:solidFill>
                  <a:srgbClr val="D6004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77" name="Freeform 8241"/>
              <p:cNvSpPr>
                <a:spLocks/>
              </p:cNvSpPr>
              <p:nvPr/>
            </p:nvSpPr>
            <p:spPr bwMode="auto">
              <a:xfrm>
                <a:off x="5012" y="1436"/>
                <a:ext cx="62" cy="6"/>
              </a:xfrm>
              <a:custGeom>
                <a:avLst/>
                <a:gdLst/>
                <a:ahLst/>
                <a:cxnLst>
                  <a:cxn ang="0">
                    <a:pos x="62" y="6"/>
                  </a:cxn>
                  <a:cxn ang="0">
                    <a:pos x="26" y="4"/>
                  </a:cxn>
                  <a:cxn ang="0">
                    <a:pos x="0" y="0"/>
                  </a:cxn>
                  <a:cxn ang="0">
                    <a:pos x="36" y="2"/>
                  </a:cxn>
                  <a:cxn ang="0">
                    <a:pos x="62" y="6"/>
                  </a:cxn>
                </a:cxnLst>
                <a:rect l="0" t="0" r="r" b="b"/>
                <a:pathLst>
                  <a:path w="62" h="6">
                    <a:moveTo>
                      <a:pt x="62" y="6"/>
                    </a:moveTo>
                    <a:lnTo>
                      <a:pt x="26" y="4"/>
                    </a:lnTo>
                    <a:lnTo>
                      <a:pt x="0" y="0"/>
                    </a:lnTo>
                    <a:lnTo>
                      <a:pt x="36" y="2"/>
                    </a:lnTo>
                    <a:lnTo>
                      <a:pt x="62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78" name="Freeform 8242"/>
              <p:cNvSpPr>
                <a:spLocks/>
              </p:cNvSpPr>
              <p:nvPr/>
            </p:nvSpPr>
            <p:spPr bwMode="auto">
              <a:xfrm>
                <a:off x="4986" y="1432"/>
                <a:ext cx="62" cy="6"/>
              </a:xfrm>
              <a:custGeom>
                <a:avLst/>
                <a:gdLst/>
                <a:ahLst/>
                <a:cxnLst>
                  <a:cxn ang="0">
                    <a:pos x="62" y="6"/>
                  </a:cxn>
                  <a:cxn ang="0">
                    <a:pos x="26" y="4"/>
                  </a:cxn>
                  <a:cxn ang="0">
                    <a:pos x="0" y="0"/>
                  </a:cxn>
                  <a:cxn ang="0">
                    <a:pos x="36" y="2"/>
                  </a:cxn>
                  <a:cxn ang="0">
                    <a:pos x="62" y="6"/>
                  </a:cxn>
                </a:cxnLst>
                <a:rect l="0" t="0" r="r" b="b"/>
                <a:pathLst>
                  <a:path w="62" h="6">
                    <a:moveTo>
                      <a:pt x="62" y="6"/>
                    </a:moveTo>
                    <a:lnTo>
                      <a:pt x="26" y="4"/>
                    </a:lnTo>
                    <a:lnTo>
                      <a:pt x="0" y="0"/>
                    </a:lnTo>
                    <a:lnTo>
                      <a:pt x="36" y="2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DC004D"/>
              </a:solidFill>
              <a:ln w="0">
                <a:solidFill>
                  <a:srgbClr val="DC004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79" name="Freeform 8243"/>
              <p:cNvSpPr>
                <a:spLocks/>
              </p:cNvSpPr>
              <p:nvPr/>
            </p:nvSpPr>
            <p:spPr bwMode="auto">
              <a:xfrm>
                <a:off x="4986" y="1432"/>
                <a:ext cx="62" cy="6"/>
              </a:xfrm>
              <a:custGeom>
                <a:avLst/>
                <a:gdLst/>
                <a:ahLst/>
                <a:cxnLst>
                  <a:cxn ang="0">
                    <a:pos x="62" y="6"/>
                  </a:cxn>
                  <a:cxn ang="0">
                    <a:pos x="26" y="4"/>
                  </a:cxn>
                  <a:cxn ang="0">
                    <a:pos x="0" y="0"/>
                  </a:cxn>
                  <a:cxn ang="0">
                    <a:pos x="36" y="2"/>
                  </a:cxn>
                  <a:cxn ang="0">
                    <a:pos x="62" y="6"/>
                  </a:cxn>
                </a:cxnLst>
                <a:rect l="0" t="0" r="r" b="b"/>
                <a:pathLst>
                  <a:path w="62" h="6">
                    <a:moveTo>
                      <a:pt x="62" y="6"/>
                    </a:moveTo>
                    <a:lnTo>
                      <a:pt x="26" y="4"/>
                    </a:lnTo>
                    <a:lnTo>
                      <a:pt x="0" y="0"/>
                    </a:lnTo>
                    <a:lnTo>
                      <a:pt x="36" y="2"/>
                    </a:lnTo>
                    <a:lnTo>
                      <a:pt x="62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80" name="Freeform 8244"/>
              <p:cNvSpPr>
                <a:spLocks/>
              </p:cNvSpPr>
              <p:nvPr/>
            </p:nvSpPr>
            <p:spPr bwMode="auto">
              <a:xfrm>
                <a:off x="4960" y="1428"/>
                <a:ext cx="62" cy="6"/>
              </a:xfrm>
              <a:custGeom>
                <a:avLst/>
                <a:gdLst/>
                <a:ahLst/>
                <a:cxnLst>
                  <a:cxn ang="0">
                    <a:pos x="62" y="6"/>
                  </a:cxn>
                  <a:cxn ang="0">
                    <a:pos x="26" y="4"/>
                  </a:cxn>
                  <a:cxn ang="0">
                    <a:pos x="0" y="0"/>
                  </a:cxn>
                  <a:cxn ang="0">
                    <a:pos x="36" y="0"/>
                  </a:cxn>
                  <a:cxn ang="0">
                    <a:pos x="62" y="6"/>
                  </a:cxn>
                </a:cxnLst>
                <a:rect l="0" t="0" r="r" b="b"/>
                <a:pathLst>
                  <a:path w="62" h="6">
                    <a:moveTo>
                      <a:pt x="62" y="6"/>
                    </a:moveTo>
                    <a:lnTo>
                      <a:pt x="26" y="4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E10050"/>
              </a:solidFill>
              <a:ln w="0">
                <a:solidFill>
                  <a:srgbClr val="E1005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81" name="Freeform 8245"/>
              <p:cNvSpPr>
                <a:spLocks/>
              </p:cNvSpPr>
              <p:nvPr/>
            </p:nvSpPr>
            <p:spPr bwMode="auto">
              <a:xfrm>
                <a:off x="4960" y="1428"/>
                <a:ext cx="62" cy="6"/>
              </a:xfrm>
              <a:custGeom>
                <a:avLst/>
                <a:gdLst/>
                <a:ahLst/>
                <a:cxnLst>
                  <a:cxn ang="0">
                    <a:pos x="62" y="6"/>
                  </a:cxn>
                  <a:cxn ang="0">
                    <a:pos x="26" y="4"/>
                  </a:cxn>
                  <a:cxn ang="0">
                    <a:pos x="0" y="0"/>
                  </a:cxn>
                  <a:cxn ang="0">
                    <a:pos x="36" y="0"/>
                  </a:cxn>
                  <a:cxn ang="0">
                    <a:pos x="62" y="6"/>
                  </a:cxn>
                </a:cxnLst>
                <a:rect l="0" t="0" r="r" b="b"/>
                <a:pathLst>
                  <a:path w="62" h="6">
                    <a:moveTo>
                      <a:pt x="62" y="6"/>
                    </a:moveTo>
                    <a:lnTo>
                      <a:pt x="26" y="4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62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82" name="Freeform 8246"/>
              <p:cNvSpPr>
                <a:spLocks/>
              </p:cNvSpPr>
              <p:nvPr/>
            </p:nvSpPr>
            <p:spPr bwMode="auto">
              <a:xfrm>
                <a:off x="4934" y="1422"/>
                <a:ext cx="62" cy="6"/>
              </a:xfrm>
              <a:custGeom>
                <a:avLst/>
                <a:gdLst/>
                <a:ahLst/>
                <a:cxnLst>
                  <a:cxn ang="0">
                    <a:pos x="62" y="6"/>
                  </a:cxn>
                  <a:cxn ang="0">
                    <a:pos x="26" y="6"/>
                  </a:cxn>
                  <a:cxn ang="0">
                    <a:pos x="0" y="2"/>
                  </a:cxn>
                  <a:cxn ang="0">
                    <a:pos x="36" y="0"/>
                  </a:cxn>
                  <a:cxn ang="0">
                    <a:pos x="62" y="6"/>
                  </a:cxn>
                </a:cxnLst>
                <a:rect l="0" t="0" r="r" b="b"/>
                <a:pathLst>
                  <a:path w="62" h="6">
                    <a:moveTo>
                      <a:pt x="62" y="6"/>
                    </a:moveTo>
                    <a:lnTo>
                      <a:pt x="26" y="6"/>
                    </a:lnTo>
                    <a:lnTo>
                      <a:pt x="0" y="2"/>
                    </a:lnTo>
                    <a:lnTo>
                      <a:pt x="36" y="0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E4004E"/>
              </a:solidFill>
              <a:ln w="0">
                <a:solidFill>
                  <a:srgbClr val="E4004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83" name="Freeform 8247"/>
              <p:cNvSpPr>
                <a:spLocks/>
              </p:cNvSpPr>
              <p:nvPr/>
            </p:nvSpPr>
            <p:spPr bwMode="auto">
              <a:xfrm>
                <a:off x="4934" y="1422"/>
                <a:ext cx="62" cy="6"/>
              </a:xfrm>
              <a:custGeom>
                <a:avLst/>
                <a:gdLst/>
                <a:ahLst/>
                <a:cxnLst>
                  <a:cxn ang="0">
                    <a:pos x="62" y="6"/>
                  </a:cxn>
                  <a:cxn ang="0">
                    <a:pos x="26" y="6"/>
                  </a:cxn>
                  <a:cxn ang="0">
                    <a:pos x="0" y="2"/>
                  </a:cxn>
                  <a:cxn ang="0">
                    <a:pos x="36" y="0"/>
                  </a:cxn>
                  <a:cxn ang="0">
                    <a:pos x="62" y="6"/>
                  </a:cxn>
                </a:cxnLst>
                <a:rect l="0" t="0" r="r" b="b"/>
                <a:pathLst>
                  <a:path w="62" h="6">
                    <a:moveTo>
                      <a:pt x="62" y="6"/>
                    </a:moveTo>
                    <a:lnTo>
                      <a:pt x="26" y="6"/>
                    </a:lnTo>
                    <a:lnTo>
                      <a:pt x="0" y="2"/>
                    </a:lnTo>
                    <a:lnTo>
                      <a:pt x="36" y="0"/>
                    </a:lnTo>
                    <a:lnTo>
                      <a:pt x="62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84" name="Freeform 8248"/>
              <p:cNvSpPr>
                <a:spLocks/>
              </p:cNvSpPr>
              <p:nvPr/>
            </p:nvSpPr>
            <p:spPr bwMode="auto">
              <a:xfrm>
                <a:off x="4906" y="1418"/>
                <a:ext cx="64" cy="6"/>
              </a:xfrm>
              <a:custGeom>
                <a:avLst/>
                <a:gdLst/>
                <a:ahLst/>
                <a:cxnLst>
                  <a:cxn ang="0">
                    <a:pos x="64" y="4"/>
                  </a:cxn>
                  <a:cxn ang="0">
                    <a:pos x="28" y="6"/>
                  </a:cxn>
                  <a:cxn ang="0">
                    <a:pos x="0" y="4"/>
                  </a:cxn>
                  <a:cxn ang="0">
                    <a:pos x="36" y="0"/>
                  </a:cxn>
                  <a:cxn ang="0">
                    <a:pos x="64" y="4"/>
                  </a:cxn>
                </a:cxnLst>
                <a:rect l="0" t="0" r="r" b="b"/>
                <a:pathLst>
                  <a:path w="64" h="6">
                    <a:moveTo>
                      <a:pt x="64" y="4"/>
                    </a:moveTo>
                    <a:lnTo>
                      <a:pt x="28" y="6"/>
                    </a:lnTo>
                    <a:lnTo>
                      <a:pt x="0" y="4"/>
                    </a:lnTo>
                    <a:lnTo>
                      <a:pt x="36" y="0"/>
                    </a:lnTo>
                    <a:lnTo>
                      <a:pt x="64" y="4"/>
                    </a:lnTo>
                    <a:close/>
                  </a:path>
                </a:pathLst>
              </a:custGeom>
              <a:solidFill>
                <a:srgbClr val="E60049"/>
              </a:solidFill>
              <a:ln w="0">
                <a:solidFill>
                  <a:srgbClr val="E6004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85" name="Freeform 8249"/>
              <p:cNvSpPr>
                <a:spLocks/>
              </p:cNvSpPr>
              <p:nvPr/>
            </p:nvSpPr>
            <p:spPr bwMode="auto">
              <a:xfrm>
                <a:off x="4906" y="1418"/>
                <a:ext cx="64" cy="6"/>
              </a:xfrm>
              <a:custGeom>
                <a:avLst/>
                <a:gdLst/>
                <a:ahLst/>
                <a:cxnLst>
                  <a:cxn ang="0">
                    <a:pos x="64" y="4"/>
                  </a:cxn>
                  <a:cxn ang="0">
                    <a:pos x="28" y="6"/>
                  </a:cxn>
                  <a:cxn ang="0">
                    <a:pos x="0" y="4"/>
                  </a:cxn>
                  <a:cxn ang="0">
                    <a:pos x="36" y="0"/>
                  </a:cxn>
                  <a:cxn ang="0">
                    <a:pos x="64" y="4"/>
                  </a:cxn>
                </a:cxnLst>
                <a:rect l="0" t="0" r="r" b="b"/>
                <a:pathLst>
                  <a:path w="64" h="6">
                    <a:moveTo>
                      <a:pt x="64" y="4"/>
                    </a:moveTo>
                    <a:lnTo>
                      <a:pt x="28" y="6"/>
                    </a:lnTo>
                    <a:lnTo>
                      <a:pt x="0" y="4"/>
                    </a:lnTo>
                    <a:lnTo>
                      <a:pt x="36" y="0"/>
                    </a:lnTo>
                    <a:lnTo>
                      <a:pt x="6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86" name="Freeform 8250"/>
              <p:cNvSpPr>
                <a:spLocks/>
              </p:cNvSpPr>
              <p:nvPr/>
            </p:nvSpPr>
            <p:spPr bwMode="auto">
              <a:xfrm>
                <a:off x="4878" y="1416"/>
                <a:ext cx="64" cy="6"/>
              </a:xfrm>
              <a:custGeom>
                <a:avLst/>
                <a:gdLst/>
                <a:ahLst/>
                <a:cxnLst>
                  <a:cxn ang="0">
                    <a:pos x="64" y="2"/>
                  </a:cxn>
                  <a:cxn ang="0">
                    <a:pos x="28" y="6"/>
                  </a:cxn>
                  <a:cxn ang="0">
                    <a:pos x="0" y="4"/>
                  </a:cxn>
                  <a:cxn ang="0">
                    <a:pos x="36" y="0"/>
                  </a:cxn>
                  <a:cxn ang="0">
                    <a:pos x="64" y="2"/>
                  </a:cxn>
                </a:cxnLst>
                <a:rect l="0" t="0" r="r" b="b"/>
                <a:pathLst>
                  <a:path w="64" h="6">
                    <a:moveTo>
                      <a:pt x="64" y="2"/>
                    </a:moveTo>
                    <a:lnTo>
                      <a:pt x="28" y="6"/>
                    </a:lnTo>
                    <a:lnTo>
                      <a:pt x="0" y="4"/>
                    </a:lnTo>
                    <a:lnTo>
                      <a:pt x="36" y="0"/>
                    </a:lnTo>
                    <a:lnTo>
                      <a:pt x="64" y="2"/>
                    </a:lnTo>
                    <a:close/>
                  </a:path>
                </a:pathLst>
              </a:custGeom>
              <a:solidFill>
                <a:srgbClr val="E6003D"/>
              </a:solidFill>
              <a:ln w="0">
                <a:solidFill>
                  <a:srgbClr val="E6003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87" name="Freeform 8251"/>
              <p:cNvSpPr>
                <a:spLocks/>
              </p:cNvSpPr>
              <p:nvPr/>
            </p:nvSpPr>
            <p:spPr bwMode="auto">
              <a:xfrm>
                <a:off x="4878" y="1416"/>
                <a:ext cx="64" cy="6"/>
              </a:xfrm>
              <a:custGeom>
                <a:avLst/>
                <a:gdLst/>
                <a:ahLst/>
                <a:cxnLst>
                  <a:cxn ang="0">
                    <a:pos x="64" y="2"/>
                  </a:cxn>
                  <a:cxn ang="0">
                    <a:pos x="28" y="6"/>
                  </a:cxn>
                  <a:cxn ang="0">
                    <a:pos x="0" y="4"/>
                  </a:cxn>
                  <a:cxn ang="0">
                    <a:pos x="36" y="0"/>
                  </a:cxn>
                  <a:cxn ang="0">
                    <a:pos x="64" y="2"/>
                  </a:cxn>
                </a:cxnLst>
                <a:rect l="0" t="0" r="r" b="b"/>
                <a:pathLst>
                  <a:path w="64" h="6">
                    <a:moveTo>
                      <a:pt x="64" y="2"/>
                    </a:moveTo>
                    <a:lnTo>
                      <a:pt x="28" y="6"/>
                    </a:lnTo>
                    <a:lnTo>
                      <a:pt x="0" y="4"/>
                    </a:lnTo>
                    <a:lnTo>
                      <a:pt x="36" y="0"/>
                    </a:lnTo>
                    <a:lnTo>
                      <a:pt x="64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88" name="Freeform 8252"/>
              <p:cNvSpPr>
                <a:spLocks/>
              </p:cNvSpPr>
              <p:nvPr/>
            </p:nvSpPr>
            <p:spPr bwMode="auto">
              <a:xfrm>
                <a:off x="4848" y="1416"/>
                <a:ext cx="66" cy="4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30" y="4"/>
                  </a:cxn>
                  <a:cxn ang="0">
                    <a:pos x="0" y="4"/>
                  </a:cxn>
                  <a:cxn ang="0">
                    <a:pos x="38" y="0"/>
                  </a:cxn>
                  <a:cxn ang="0">
                    <a:pos x="66" y="0"/>
                  </a:cxn>
                </a:cxnLst>
                <a:rect l="0" t="0" r="r" b="b"/>
                <a:pathLst>
                  <a:path w="66" h="4">
                    <a:moveTo>
                      <a:pt x="66" y="0"/>
                    </a:moveTo>
                    <a:lnTo>
                      <a:pt x="30" y="4"/>
                    </a:lnTo>
                    <a:lnTo>
                      <a:pt x="0" y="4"/>
                    </a:lnTo>
                    <a:lnTo>
                      <a:pt x="38" y="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E10029"/>
              </a:solidFill>
              <a:ln w="0">
                <a:solidFill>
                  <a:srgbClr val="E1002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89" name="Freeform 8253"/>
              <p:cNvSpPr>
                <a:spLocks/>
              </p:cNvSpPr>
              <p:nvPr/>
            </p:nvSpPr>
            <p:spPr bwMode="auto">
              <a:xfrm>
                <a:off x="4848" y="1416"/>
                <a:ext cx="66" cy="4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30" y="4"/>
                  </a:cxn>
                  <a:cxn ang="0">
                    <a:pos x="0" y="4"/>
                  </a:cxn>
                  <a:cxn ang="0">
                    <a:pos x="38" y="0"/>
                  </a:cxn>
                  <a:cxn ang="0">
                    <a:pos x="66" y="0"/>
                  </a:cxn>
                </a:cxnLst>
                <a:rect l="0" t="0" r="r" b="b"/>
                <a:pathLst>
                  <a:path w="66" h="4">
                    <a:moveTo>
                      <a:pt x="66" y="0"/>
                    </a:moveTo>
                    <a:lnTo>
                      <a:pt x="30" y="4"/>
                    </a:lnTo>
                    <a:lnTo>
                      <a:pt x="0" y="4"/>
                    </a:lnTo>
                    <a:lnTo>
                      <a:pt x="38" y="0"/>
                    </a:lnTo>
                    <a:lnTo>
                      <a:pt x="66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90" name="Freeform 8254"/>
              <p:cNvSpPr>
                <a:spLocks/>
              </p:cNvSpPr>
              <p:nvPr/>
            </p:nvSpPr>
            <p:spPr bwMode="auto">
              <a:xfrm>
                <a:off x="4818" y="1416"/>
                <a:ext cx="68" cy="8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0" y="4"/>
                  </a:cxn>
                  <a:cxn ang="0">
                    <a:pos x="0" y="8"/>
                  </a:cxn>
                  <a:cxn ang="0">
                    <a:pos x="38" y="2"/>
                  </a:cxn>
                  <a:cxn ang="0">
                    <a:pos x="68" y="0"/>
                  </a:cxn>
                </a:cxnLst>
                <a:rect l="0" t="0" r="r" b="b"/>
                <a:pathLst>
                  <a:path w="68" h="8">
                    <a:moveTo>
                      <a:pt x="68" y="0"/>
                    </a:moveTo>
                    <a:lnTo>
                      <a:pt x="30" y="4"/>
                    </a:lnTo>
                    <a:lnTo>
                      <a:pt x="0" y="8"/>
                    </a:lnTo>
                    <a:lnTo>
                      <a:pt x="38" y="2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D8000F"/>
              </a:solidFill>
              <a:ln w="0">
                <a:solidFill>
                  <a:srgbClr val="D8000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91" name="Freeform 8255"/>
              <p:cNvSpPr>
                <a:spLocks/>
              </p:cNvSpPr>
              <p:nvPr/>
            </p:nvSpPr>
            <p:spPr bwMode="auto">
              <a:xfrm>
                <a:off x="4818" y="1416"/>
                <a:ext cx="68" cy="8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0" y="4"/>
                  </a:cxn>
                  <a:cxn ang="0">
                    <a:pos x="0" y="8"/>
                  </a:cxn>
                  <a:cxn ang="0">
                    <a:pos x="38" y="2"/>
                  </a:cxn>
                  <a:cxn ang="0">
                    <a:pos x="68" y="0"/>
                  </a:cxn>
                </a:cxnLst>
                <a:rect l="0" t="0" r="r" b="b"/>
                <a:pathLst>
                  <a:path w="68" h="8">
                    <a:moveTo>
                      <a:pt x="68" y="0"/>
                    </a:moveTo>
                    <a:lnTo>
                      <a:pt x="30" y="4"/>
                    </a:lnTo>
                    <a:lnTo>
                      <a:pt x="0" y="8"/>
                    </a:lnTo>
                    <a:lnTo>
                      <a:pt x="38" y="2"/>
                    </a:lnTo>
                    <a:lnTo>
                      <a:pt x="6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92" name="Freeform 8256"/>
              <p:cNvSpPr>
                <a:spLocks/>
              </p:cNvSpPr>
              <p:nvPr/>
            </p:nvSpPr>
            <p:spPr bwMode="auto">
              <a:xfrm>
                <a:off x="4788" y="1418"/>
                <a:ext cx="68" cy="16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0" y="6"/>
                  </a:cxn>
                  <a:cxn ang="0">
                    <a:pos x="0" y="16"/>
                  </a:cxn>
                  <a:cxn ang="0">
                    <a:pos x="38" y="8"/>
                  </a:cxn>
                  <a:cxn ang="0">
                    <a:pos x="68" y="0"/>
                  </a:cxn>
                </a:cxnLst>
                <a:rect l="0" t="0" r="r" b="b"/>
                <a:pathLst>
                  <a:path w="68" h="16">
                    <a:moveTo>
                      <a:pt x="68" y="0"/>
                    </a:moveTo>
                    <a:lnTo>
                      <a:pt x="30" y="6"/>
                    </a:lnTo>
                    <a:lnTo>
                      <a:pt x="0" y="16"/>
                    </a:lnTo>
                    <a:lnTo>
                      <a:pt x="38" y="8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1612"/>
              </a:solidFill>
              <a:ln w="0">
                <a:solidFill>
                  <a:srgbClr val="00161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93" name="Freeform 8257"/>
              <p:cNvSpPr>
                <a:spLocks/>
              </p:cNvSpPr>
              <p:nvPr/>
            </p:nvSpPr>
            <p:spPr bwMode="auto">
              <a:xfrm>
                <a:off x="4788" y="1418"/>
                <a:ext cx="68" cy="16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0" y="6"/>
                  </a:cxn>
                  <a:cxn ang="0">
                    <a:pos x="0" y="16"/>
                  </a:cxn>
                  <a:cxn ang="0">
                    <a:pos x="38" y="8"/>
                  </a:cxn>
                  <a:cxn ang="0">
                    <a:pos x="68" y="0"/>
                  </a:cxn>
                </a:cxnLst>
                <a:rect l="0" t="0" r="r" b="b"/>
                <a:pathLst>
                  <a:path w="68" h="16">
                    <a:moveTo>
                      <a:pt x="68" y="0"/>
                    </a:moveTo>
                    <a:lnTo>
                      <a:pt x="30" y="6"/>
                    </a:lnTo>
                    <a:lnTo>
                      <a:pt x="0" y="16"/>
                    </a:lnTo>
                    <a:lnTo>
                      <a:pt x="38" y="8"/>
                    </a:lnTo>
                    <a:lnTo>
                      <a:pt x="6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94" name="Freeform 8258"/>
              <p:cNvSpPr>
                <a:spLocks/>
              </p:cNvSpPr>
              <p:nvPr/>
            </p:nvSpPr>
            <p:spPr bwMode="auto">
              <a:xfrm>
                <a:off x="4758" y="1426"/>
                <a:ext cx="68" cy="20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0" y="8"/>
                  </a:cxn>
                  <a:cxn ang="0">
                    <a:pos x="0" y="20"/>
                  </a:cxn>
                  <a:cxn ang="0">
                    <a:pos x="36" y="14"/>
                  </a:cxn>
                  <a:cxn ang="0">
                    <a:pos x="68" y="0"/>
                  </a:cxn>
                </a:cxnLst>
                <a:rect l="0" t="0" r="r" b="b"/>
                <a:pathLst>
                  <a:path w="68" h="20">
                    <a:moveTo>
                      <a:pt x="68" y="0"/>
                    </a:moveTo>
                    <a:lnTo>
                      <a:pt x="30" y="8"/>
                    </a:lnTo>
                    <a:lnTo>
                      <a:pt x="0" y="20"/>
                    </a:lnTo>
                    <a:lnTo>
                      <a:pt x="36" y="14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163A"/>
              </a:solidFill>
              <a:ln w="0">
                <a:solidFill>
                  <a:srgbClr val="00163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95" name="Freeform 8259"/>
              <p:cNvSpPr>
                <a:spLocks/>
              </p:cNvSpPr>
              <p:nvPr/>
            </p:nvSpPr>
            <p:spPr bwMode="auto">
              <a:xfrm>
                <a:off x="4758" y="1426"/>
                <a:ext cx="68" cy="20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0" y="8"/>
                  </a:cxn>
                  <a:cxn ang="0">
                    <a:pos x="0" y="20"/>
                  </a:cxn>
                  <a:cxn ang="0">
                    <a:pos x="36" y="14"/>
                  </a:cxn>
                  <a:cxn ang="0">
                    <a:pos x="68" y="0"/>
                  </a:cxn>
                </a:cxnLst>
                <a:rect l="0" t="0" r="r" b="b"/>
                <a:pathLst>
                  <a:path w="68" h="20">
                    <a:moveTo>
                      <a:pt x="68" y="0"/>
                    </a:moveTo>
                    <a:lnTo>
                      <a:pt x="30" y="8"/>
                    </a:lnTo>
                    <a:lnTo>
                      <a:pt x="0" y="20"/>
                    </a:lnTo>
                    <a:lnTo>
                      <a:pt x="36" y="14"/>
                    </a:lnTo>
                    <a:lnTo>
                      <a:pt x="6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96" name="Freeform 8260"/>
              <p:cNvSpPr>
                <a:spLocks/>
              </p:cNvSpPr>
              <p:nvPr/>
            </p:nvSpPr>
            <p:spPr bwMode="auto">
              <a:xfrm>
                <a:off x="4726" y="1440"/>
                <a:ext cx="68" cy="26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2" y="6"/>
                  </a:cxn>
                  <a:cxn ang="0">
                    <a:pos x="0" y="26"/>
                  </a:cxn>
                  <a:cxn ang="0">
                    <a:pos x="36" y="20"/>
                  </a:cxn>
                  <a:cxn ang="0">
                    <a:pos x="68" y="0"/>
                  </a:cxn>
                </a:cxnLst>
                <a:rect l="0" t="0" r="r" b="b"/>
                <a:pathLst>
                  <a:path w="68" h="26">
                    <a:moveTo>
                      <a:pt x="68" y="0"/>
                    </a:moveTo>
                    <a:lnTo>
                      <a:pt x="32" y="6"/>
                    </a:lnTo>
                    <a:lnTo>
                      <a:pt x="0" y="26"/>
                    </a:lnTo>
                    <a:lnTo>
                      <a:pt x="36" y="20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1963"/>
              </a:solidFill>
              <a:ln w="0">
                <a:solidFill>
                  <a:srgbClr val="00196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97" name="Freeform 8261"/>
              <p:cNvSpPr>
                <a:spLocks/>
              </p:cNvSpPr>
              <p:nvPr/>
            </p:nvSpPr>
            <p:spPr bwMode="auto">
              <a:xfrm>
                <a:off x="4726" y="1440"/>
                <a:ext cx="68" cy="26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2" y="6"/>
                  </a:cxn>
                  <a:cxn ang="0">
                    <a:pos x="0" y="26"/>
                  </a:cxn>
                  <a:cxn ang="0">
                    <a:pos x="36" y="20"/>
                  </a:cxn>
                  <a:cxn ang="0">
                    <a:pos x="68" y="0"/>
                  </a:cxn>
                </a:cxnLst>
                <a:rect l="0" t="0" r="r" b="b"/>
                <a:pathLst>
                  <a:path w="68" h="26">
                    <a:moveTo>
                      <a:pt x="68" y="0"/>
                    </a:moveTo>
                    <a:lnTo>
                      <a:pt x="32" y="6"/>
                    </a:lnTo>
                    <a:lnTo>
                      <a:pt x="0" y="26"/>
                    </a:lnTo>
                    <a:lnTo>
                      <a:pt x="36" y="20"/>
                    </a:lnTo>
                    <a:lnTo>
                      <a:pt x="6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198" name="Freeform 8262"/>
              <p:cNvSpPr>
                <a:spLocks/>
              </p:cNvSpPr>
              <p:nvPr/>
            </p:nvSpPr>
            <p:spPr bwMode="auto">
              <a:xfrm>
                <a:off x="4692" y="1460"/>
                <a:ext cx="70" cy="32"/>
              </a:xfrm>
              <a:custGeom>
                <a:avLst/>
                <a:gdLst/>
                <a:ahLst/>
                <a:cxnLst>
                  <a:cxn ang="0">
                    <a:pos x="70" y="0"/>
                  </a:cxn>
                  <a:cxn ang="0">
                    <a:pos x="34" y="6"/>
                  </a:cxn>
                  <a:cxn ang="0">
                    <a:pos x="0" y="32"/>
                  </a:cxn>
                  <a:cxn ang="0">
                    <a:pos x="38" y="28"/>
                  </a:cxn>
                  <a:cxn ang="0">
                    <a:pos x="70" y="0"/>
                  </a:cxn>
                </a:cxnLst>
                <a:rect l="0" t="0" r="r" b="b"/>
                <a:pathLst>
                  <a:path w="70" h="32">
                    <a:moveTo>
                      <a:pt x="70" y="0"/>
                    </a:moveTo>
                    <a:lnTo>
                      <a:pt x="34" y="6"/>
                    </a:lnTo>
                    <a:lnTo>
                      <a:pt x="0" y="32"/>
                    </a:lnTo>
                    <a:lnTo>
                      <a:pt x="38" y="28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1D88"/>
              </a:solidFill>
              <a:ln w="0">
                <a:solidFill>
                  <a:srgbClr val="001D8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59473" name="Group 8464"/>
            <p:cNvGrpSpPr>
              <a:grpSpLocks/>
            </p:cNvGrpSpPr>
            <p:nvPr/>
          </p:nvGrpSpPr>
          <p:grpSpPr bwMode="auto">
            <a:xfrm>
              <a:off x="4284" y="1386"/>
              <a:ext cx="1144" cy="502"/>
              <a:chOff x="4284" y="1386"/>
              <a:chExt cx="1144" cy="502"/>
            </a:xfrm>
          </p:grpSpPr>
          <p:sp>
            <p:nvSpPr>
              <p:cNvPr id="176200" name="Freeform 8264"/>
              <p:cNvSpPr>
                <a:spLocks/>
              </p:cNvSpPr>
              <p:nvPr/>
            </p:nvSpPr>
            <p:spPr bwMode="auto">
              <a:xfrm>
                <a:off x="4692" y="1460"/>
                <a:ext cx="70" cy="32"/>
              </a:xfrm>
              <a:custGeom>
                <a:avLst/>
                <a:gdLst/>
                <a:ahLst/>
                <a:cxnLst>
                  <a:cxn ang="0">
                    <a:pos x="70" y="0"/>
                  </a:cxn>
                  <a:cxn ang="0">
                    <a:pos x="34" y="6"/>
                  </a:cxn>
                  <a:cxn ang="0">
                    <a:pos x="0" y="32"/>
                  </a:cxn>
                  <a:cxn ang="0">
                    <a:pos x="38" y="28"/>
                  </a:cxn>
                  <a:cxn ang="0">
                    <a:pos x="70" y="0"/>
                  </a:cxn>
                </a:cxnLst>
                <a:rect l="0" t="0" r="r" b="b"/>
                <a:pathLst>
                  <a:path w="70" h="32">
                    <a:moveTo>
                      <a:pt x="70" y="0"/>
                    </a:moveTo>
                    <a:lnTo>
                      <a:pt x="34" y="6"/>
                    </a:lnTo>
                    <a:lnTo>
                      <a:pt x="0" y="32"/>
                    </a:lnTo>
                    <a:lnTo>
                      <a:pt x="38" y="28"/>
                    </a:lnTo>
                    <a:lnTo>
                      <a:pt x="7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01" name="Freeform 8265"/>
              <p:cNvSpPr>
                <a:spLocks/>
              </p:cNvSpPr>
              <p:nvPr/>
            </p:nvSpPr>
            <p:spPr bwMode="auto">
              <a:xfrm>
                <a:off x="4660" y="1488"/>
                <a:ext cx="70" cy="38"/>
              </a:xfrm>
              <a:custGeom>
                <a:avLst/>
                <a:gdLst/>
                <a:ahLst/>
                <a:cxnLst>
                  <a:cxn ang="0">
                    <a:pos x="70" y="0"/>
                  </a:cxn>
                  <a:cxn ang="0">
                    <a:pos x="32" y="4"/>
                  </a:cxn>
                  <a:cxn ang="0">
                    <a:pos x="0" y="38"/>
                  </a:cxn>
                  <a:cxn ang="0">
                    <a:pos x="36" y="36"/>
                  </a:cxn>
                  <a:cxn ang="0">
                    <a:pos x="70" y="0"/>
                  </a:cxn>
                </a:cxnLst>
                <a:rect l="0" t="0" r="r" b="b"/>
                <a:pathLst>
                  <a:path w="70" h="38">
                    <a:moveTo>
                      <a:pt x="70" y="0"/>
                    </a:moveTo>
                    <a:lnTo>
                      <a:pt x="32" y="4"/>
                    </a:lnTo>
                    <a:lnTo>
                      <a:pt x="0" y="38"/>
                    </a:lnTo>
                    <a:lnTo>
                      <a:pt x="36" y="36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23A2"/>
              </a:solidFill>
              <a:ln w="0">
                <a:solidFill>
                  <a:srgbClr val="0023A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02" name="Freeform 8266"/>
              <p:cNvSpPr>
                <a:spLocks/>
              </p:cNvSpPr>
              <p:nvPr/>
            </p:nvSpPr>
            <p:spPr bwMode="auto">
              <a:xfrm>
                <a:off x="4660" y="1488"/>
                <a:ext cx="70" cy="38"/>
              </a:xfrm>
              <a:custGeom>
                <a:avLst/>
                <a:gdLst/>
                <a:ahLst/>
                <a:cxnLst>
                  <a:cxn ang="0">
                    <a:pos x="70" y="0"/>
                  </a:cxn>
                  <a:cxn ang="0">
                    <a:pos x="32" y="4"/>
                  </a:cxn>
                  <a:cxn ang="0">
                    <a:pos x="0" y="38"/>
                  </a:cxn>
                  <a:cxn ang="0">
                    <a:pos x="36" y="36"/>
                  </a:cxn>
                  <a:cxn ang="0">
                    <a:pos x="70" y="0"/>
                  </a:cxn>
                </a:cxnLst>
                <a:rect l="0" t="0" r="r" b="b"/>
                <a:pathLst>
                  <a:path w="70" h="38">
                    <a:moveTo>
                      <a:pt x="70" y="0"/>
                    </a:moveTo>
                    <a:lnTo>
                      <a:pt x="32" y="4"/>
                    </a:lnTo>
                    <a:lnTo>
                      <a:pt x="0" y="38"/>
                    </a:lnTo>
                    <a:lnTo>
                      <a:pt x="36" y="36"/>
                    </a:lnTo>
                    <a:lnTo>
                      <a:pt x="7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03" name="Freeform 8267"/>
              <p:cNvSpPr>
                <a:spLocks/>
              </p:cNvSpPr>
              <p:nvPr/>
            </p:nvSpPr>
            <p:spPr bwMode="auto">
              <a:xfrm>
                <a:off x="4626" y="1524"/>
                <a:ext cx="70" cy="44"/>
              </a:xfrm>
              <a:custGeom>
                <a:avLst/>
                <a:gdLst/>
                <a:ahLst/>
                <a:cxnLst>
                  <a:cxn ang="0">
                    <a:pos x="70" y="0"/>
                  </a:cxn>
                  <a:cxn ang="0">
                    <a:pos x="34" y="2"/>
                  </a:cxn>
                  <a:cxn ang="0">
                    <a:pos x="0" y="44"/>
                  </a:cxn>
                  <a:cxn ang="0">
                    <a:pos x="36" y="44"/>
                  </a:cxn>
                  <a:cxn ang="0">
                    <a:pos x="70" y="0"/>
                  </a:cxn>
                </a:cxnLst>
                <a:rect l="0" t="0" r="r" b="b"/>
                <a:pathLst>
                  <a:path w="70" h="44">
                    <a:moveTo>
                      <a:pt x="70" y="0"/>
                    </a:moveTo>
                    <a:lnTo>
                      <a:pt x="34" y="2"/>
                    </a:lnTo>
                    <a:lnTo>
                      <a:pt x="0" y="44"/>
                    </a:lnTo>
                    <a:lnTo>
                      <a:pt x="36" y="44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29B3"/>
              </a:solidFill>
              <a:ln w="0">
                <a:solidFill>
                  <a:srgbClr val="0029B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04" name="Freeform 8268"/>
              <p:cNvSpPr>
                <a:spLocks/>
              </p:cNvSpPr>
              <p:nvPr/>
            </p:nvSpPr>
            <p:spPr bwMode="auto">
              <a:xfrm>
                <a:off x="4626" y="1524"/>
                <a:ext cx="70" cy="44"/>
              </a:xfrm>
              <a:custGeom>
                <a:avLst/>
                <a:gdLst/>
                <a:ahLst/>
                <a:cxnLst>
                  <a:cxn ang="0">
                    <a:pos x="70" y="0"/>
                  </a:cxn>
                  <a:cxn ang="0">
                    <a:pos x="34" y="2"/>
                  </a:cxn>
                  <a:cxn ang="0">
                    <a:pos x="0" y="44"/>
                  </a:cxn>
                  <a:cxn ang="0">
                    <a:pos x="36" y="44"/>
                  </a:cxn>
                  <a:cxn ang="0">
                    <a:pos x="70" y="0"/>
                  </a:cxn>
                </a:cxnLst>
                <a:rect l="0" t="0" r="r" b="b"/>
                <a:pathLst>
                  <a:path w="70" h="44">
                    <a:moveTo>
                      <a:pt x="70" y="0"/>
                    </a:moveTo>
                    <a:lnTo>
                      <a:pt x="34" y="2"/>
                    </a:lnTo>
                    <a:lnTo>
                      <a:pt x="0" y="44"/>
                    </a:lnTo>
                    <a:lnTo>
                      <a:pt x="36" y="44"/>
                    </a:lnTo>
                    <a:lnTo>
                      <a:pt x="7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05" name="Freeform 8269"/>
              <p:cNvSpPr>
                <a:spLocks/>
              </p:cNvSpPr>
              <p:nvPr/>
            </p:nvSpPr>
            <p:spPr bwMode="auto">
              <a:xfrm>
                <a:off x="4590" y="1568"/>
                <a:ext cx="72" cy="52"/>
              </a:xfrm>
              <a:custGeom>
                <a:avLst/>
                <a:gdLst/>
                <a:ahLst/>
                <a:cxnLst>
                  <a:cxn ang="0">
                    <a:pos x="72" y="0"/>
                  </a:cxn>
                  <a:cxn ang="0">
                    <a:pos x="36" y="0"/>
                  </a:cxn>
                  <a:cxn ang="0">
                    <a:pos x="0" y="46"/>
                  </a:cxn>
                  <a:cxn ang="0">
                    <a:pos x="38" y="52"/>
                  </a:cxn>
                  <a:cxn ang="0">
                    <a:pos x="72" y="0"/>
                  </a:cxn>
                </a:cxnLst>
                <a:rect l="0" t="0" r="r" b="b"/>
                <a:pathLst>
                  <a:path w="72" h="52">
                    <a:moveTo>
                      <a:pt x="72" y="0"/>
                    </a:moveTo>
                    <a:lnTo>
                      <a:pt x="36" y="0"/>
                    </a:lnTo>
                    <a:lnTo>
                      <a:pt x="0" y="46"/>
                    </a:lnTo>
                    <a:lnTo>
                      <a:pt x="38" y="52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0532BD"/>
              </a:solidFill>
              <a:ln w="0">
                <a:solidFill>
                  <a:srgbClr val="0532B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06" name="Freeform 8270"/>
              <p:cNvSpPr>
                <a:spLocks/>
              </p:cNvSpPr>
              <p:nvPr/>
            </p:nvSpPr>
            <p:spPr bwMode="auto">
              <a:xfrm>
                <a:off x="4590" y="1568"/>
                <a:ext cx="72" cy="52"/>
              </a:xfrm>
              <a:custGeom>
                <a:avLst/>
                <a:gdLst/>
                <a:ahLst/>
                <a:cxnLst>
                  <a:cxn ang="0">
                    <a:pos x="72" y="0"/>
                  </a:cxn>
                  <a:cxn ang="0">
                    <a:pos x="36" y="0"/>
                  </a:cxn>
                  <a:cxn ang="0">
                    <a:pos x="0" y="46"/>
                  </a:cxn>
                  <a:cxn ang="0">
                    <a:pos x="38" y="52"/>
                  </a:cxn>
                  <a:cxn ang="0">
                    <a:pos x="72" y="0"/>
                  </a:cxn>
                </a:cxnLst>
                <a:rect l="0" t="0" r="r" b="b"/>
                <a:pathLst>
                  <a:path w="72" h="52">
                    <a:moveTo>
                      <a:pt x="72" y="0"/>
                    </a:moveTo>
                    <a:lnTo>
                      <a:pt x="36" y="0"/>
                    </a:lnTo>
                    <a:lnTo>
                      <a:pt x="0" y="46"/>
                    </a:lnTo>
                    <a:lnTo>
                      <a:pt x="38" y="52"/>
                    </a:lnTo>
                    <a:lnTo>
                      <a:pt x="7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07" name="Freeform 8271"/>
              <p:cNvSpPr>
                <a:spLocks/>
              </p:cNvSpPr>
              <p:nvPr/>
            </p:nvSpPr>
            <p:spPr bwMode="auto">
              <a:xfrm>
                <a:off x="4556" y="1614"/>
                <a:ext cx="72" cy="62"/>
              </a:xfrm>
              <a:custGeom>
                <a:avLst/>
                <a:gdLst/>
                <a:ahLst/>
                <a:cxnLst>
                  <a:cxn ang="0">
                    <a:pos x="72" y="6"/>
                  </a:cxn>
                  <a:cxn ang="0">
                    <a:pos x="34" y="0"/>
                  </a:cxn>
                  <a:cxn ang="0">
                    <a:pos x="0" y="52"/>
                  </a:cxn>
                  <a:cxn ang="0">
                    <a:pos x="36" y="62"/>
                  </a:cxn>
                  <a:cxn ang="0">
                    <a:pos x="72" y="6"/>
                  </a:cxn>
                </a:cxnLst>
                <a:rect l="0" t="0" r="r" b="b"/>
                <a:pathLst>
                  <a:path w="72" h="62">
                    <a:moveTo>
                      <a:pt x="72" y="6"/>
                    </a:moveTo>
                    <a:lnTo>
                      <a:pt x="34" y="0"/>
                    </a:lnTo>
                    <a:lnTo>
                      <a:pt x="0" y="52"/>
                    </a:lnTo>
                    <a:lnTo>
                      <a:pt x="36" y="62"/>
                    </a:lnTo>
                    <a:lnTo>
                      <a:pt x="72" y="6"/>
                    </a:lnTo>
                    <a:close/>
                  </a:path>
                </a:pathLst>
              </a:custGeom>
              <a:solidFill>
                <a:srgbClr val="193DBE"/>
              </a:solidFill>
              <a:ln w="0">
                <a:solidFill>
                  <a:srgbClr val="193DB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08" name="Freeform 8272"/>
              <p:cNvSpPr>
                <a:spLocks/>
              </p:cNvSpPr>
              <p:nvPr/>
            </p:nvSpPr>
            <p:spPr bwMode="auto">
              <a:xfrm>
                <a:off x="4556" y="1614"/>
                <a:ext cx="72" cy="62"/>
              </a:xfrm>
              <a:custGeom>
                <a:avLst/>
                <a:gdLst/>
                <a:ahLst/>
                <a:cxnLst>
                  <a:cxn ang="0">
                    <a:pos x="72" y="6"/>
                  </a:cxn>
                  <a:cxn ang="0">
                    <a:pos x="34" y="0"/>
                  </a:cxn>
                  <a:cxn ang="0">
                    <a:pos x="0" y="52"/>
                  </a:cxn>
                  <a:cxn ang="0">
                    <a:pos x="36" y="62"/>
                  </a:cxn>
                  <a:cxn ang="0">
                    <a:pos x="72" y="6"/>
                  </a:cxn>
                </a:cxnLst>
                <a:rect l="0" t="0" r="r" b="b"/>
                <a:pathLst>
                  <a:path w="72" h="62">
                    <a:moveTo>
                      <a:pt x="72" y="6"/>
                    </a:moveTo>
                    <a:lnTo>
                      <a:pt x="34" y="0"/>
                    </a:lnTo>
                    <a:lnTo>
                      <a:pt x="0" y="52"/>
                    </a:lnTo>
                    <a:lnTo>
                      <a:pt x="36" y="62"/>
                    </a:lnTo>
                    <a:lnTo>
                      <a:pt x="72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09" name="Freeform 8273"/>
              <p:cNvSpPr>
                <a:spLocks/>
              </p:cNvSpPr>
              <p:nvPr/>
            </p:nvSpPr>
            <p:spPr bwMode="auto">
              <a:xfrm>
                <a:off x="4520" y="1666"/>
                <a:ext cx="72" cy="68"/>
              </a:xfrm>
              <a:custGeom>
                <a:avLst/>
                <a:gdLst/>
                <a:ahLst/>
                <a:cxnLst>
                  <a:cxn ang="0">
                    <a:pos x="72" y="10"/>
                  </a:cxn>
                  <a:cxn ang="0">
                    <a:pos x="36" y="0"/>
                  </a:cxn>
                  <a:cxn ang="0">
                    <a:pos x="0" y="50"/>
                  </a:cxn>
                  <a:cxn ang="0">
                    <a:pos x="36" y="68"/>
                  </a:cxn>
                  <a:cxn ang="0">
                    <a:pos x="72" y="10"/>
                  </a:cxn>
                </a:cxnLst>
                <a:rect l="0" t="0" r="r" b="b"/>
                <a:pathLst>
                  <a:path w="72" h="68">
                    <a:moveTo>
                      <a:pt x="72" y="10"/>
                    </a:moveTo>
                    <a:lnTo>
                      <a:pt x="36" y="0"/>
                    </a:lnTo>
                    <a:lnTo>
                      <a:pt x="0" y="50"/>
                    </a:lnTo>
                    <a:lnTo>
                      <a:pt x="36" y="68"/>
                    </a:lnTo>
                    <a:lnTo>
                      <a:pt x="72" y="10"/>
                    </a:lnTo>
                    <a:close/>
                  </a:path>
                </a:pathLst>
              </a:custGeom>
              <a:solidFill>
                <a:srgbClr val="274DBA"/>
              </a:solidFill>
              <a:ln w="0">
                <a:solidFill>
                  <a:srgbClr val="274DB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10" name="Freeform 8274"/>
              <p:cNvSpPr>
                <a:spLocks/>
              </p:cNvSpPr>
              <p:nvPr/>
            </p:nvSpPr>
            <p:spPr bwMode="auto">
              <a:xfrm>
                <a:off x="4520" y="1666"/>
                <a:ext cx="72" cy="68"/>
              </a:xfrm>
              <a:custGeom>
                <a:avLst/>
                <a:gdLst/>
                <a:ahLst/>
                <a:cxnLst>
                  <a:cxn ang="0">
                    <a:pos x="72" y="10"/>
                  </a:cxn>
                  <a:cxn ang="0">
                    <a:pos x="36" y="0"/>
                  </a:cxn>
                  <a:cxn ang="0">
                    <a:pos x="0" y="50"/>
                  </a:cxn>
                  <a:cxn ang="0">
                    <a:pos x="36" y="68"/>
                  </a:cxn>
                  <a:cxn ang="0">
                    <a:pos x="72" y="10"/>
                  </a:cxn>
                </a:cxnLst>
                <a:rect l="0" t="0" r="r" b="b"/>
                <a:pathLst>
                  <a:path w="72" h="68">
                    <a:moveTo>
                      <a:pt x="72" y="10"/>
                    </a:moveTo>
                    <a:lnTo>
                      <a:pt x="36" y="0"/>
                    </a:lnTo>
                    <a:lnTo>
                      <a:pt x="0" y="50"/>
                    </a:lnTo>
                    <a:lnTo>
                      <a:pt x="36" y="68"/>
                    </a:lnTo>
                    <a:lnTo>
                      <a:pt x="72" y="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11" name="Freeform 8275"/>
              <p:cNvSpPr>
                <a:spLocks/>
              </p:cNvSpPr>
              <p:nvPr/>
            </p:nvSpPr>
            <p:spPr bwMode="auto">
              <a:xfrm>
                <a:off x="4484" y="1716"/>
                <a:ext cx="72" cy="68"/>
              </a:xfrm>
              <a:custGeom>
                <a:avLst/>
                <a:gdLst/>
                <a:ahLst/>
                <a:cxnLst>
                  <a:cxn ang="0">
                    <a:pos x="72" y="18"/>
                  </a:cxn>
                  <a:cxn ang="0">
                    <a:pos x="36" y="0"/>
                  </a:cxn>
                  <a:cxn ang="0">
                    <a:pos x="0" y="40"/>
                  </a:cxn>
                  <a:cxn ang="0">
                    <a:pos x="36" y="68"/>
                  </a:cxn>
                  <a:cxn ang="0">
                    <a:pos x="72" y="18"/>
                  </a:cxn>
                </a:cxnLst>
                <a:rect l="0" t="0" r="r" b="b"/>
                <a:pathLst>
                  <a:path w="72" h="68">
                    <a:moveTo>
                      <a:pt x="72" y="18"/>
                    </a:moveTo>
                    <a:lnTo>
                      <a:pt x="36" y="0"/>
                    </a:lnTo>
                    <a:lnTo>
                      <a:pt x="0" y="40"/>
                    </a:lnTo>
                    <a:lnTo>
                      <a:pt x="36" y="68"/>
                    </a:lnTo>
                    <a:lnTo>
                      <a:pt x="72" y="18"/>
                    </a:lnTo>
                    <a:close/>
                  </a:path>
                </a:pathLst>
              </a:custGeom>
              <a:solidFill>
                <a:srgbClr val="2767A7"/>
              </a:solidFill>
              <a:ln w="0">
                <a:solidFill>
                  <a:srgbClr val="2767A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12" name="Freeform 8276"/>
              <p:cNvSpPr>
                <a:spLocks/>
              </p:cNvSpPr>
              <p:nvPr/>
            </p:nvSpPr>
            <p:spPr bwMode="auto">
              <a:xfrm>
                <a:off x="4484" y="1716"/>
                <a:ext cx="72" cy="68"/>
              </a:xfrm>
              <a:custGeom>
                <a:avLst/>
                <a:gdLst/>
                <a:ahLst/>
                <a:cxnLst>
                  <a:cxn ang="0">
                    <a:pos x="72" y="18"/>
                  </a:cxn>
                  <a:cxn ang="0">
                    <a:pos x="36" y="0"/>
                  </a:cxn>
                  <a:cxn ang="0">
                    <a:pos x="0" y="40"/>
                  </a:cxn>
                  <a:cxn ang="0">
                    <a:pos x="36" y="68"/>
                  </a:cxn>
                  <a:cxn ang="0">
                    <a:pos x="72" y="18"/>
                  </a:cxn>
                </a:cxnLst>
                <a:rect l="0" t="0" r="r" b="b"/>
                <a:pathLst>
                  <a:path w="72" h="68">
                    <a:moveTo>
                      <a:pt x="72" y="18"/>
                    </a:moveTo>
                    <a:lnTo>
                      <a:pt x="36" y="0"/>
                    </a:lnTo>
                    <a:lnTo>
                      <a:pt x="0" y="40"/>
                    </a:lnTo>
                    <a:lnTo>
                      <a:pt x="36" y="68"/>
                    </a:lnTo>
                    <a:lnTo>
                      <a:pt x="72" y="1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13" name="Freeform 8277"/>
              <p:cNvSpPr>
                <a:spLocks/>
              </p:cNvSpPr>
              <p:nvPr/>
            </p:nvSpPr>
            <p:spPr bwMode="auto">
              <a:xfrm>
                <a:off x="4446" y="1756"/>
                <a:ext cx="74" cy="56"/>
              </a:xfrm>
              <a:custGeom>
                <a:avLst/>
                <a:gdLst/>
                <a:ahLst/>
                <a:cxnLst>
                  <a:cxn ang="0">
                    <a:pos x="74" y="28"/>
                  </a:cxn>
                  <a:cxn ang="0">
                    <a:pos x="38" y="0"/>
                  </a:cxn>
                  <a:cxn ang="0">
                    <a:pos x="0" y="24"/>
                  </a:cxn>
                  <a:cxn ang="0">
                    <a:pos x="36" y="56"/>
                  </a:cxn>
                  <a:cxn ang="0">
                    <a:pos x="74" y="28"/>
                  </a:cxn>
                </a:cxnLst>
                <a:rect l="0" t="0" r="r" b="b"/>
                <a:pathLst>
                  <a:path w="74" h="56">
                    <a:moveTo>
                      <a:pt x="74" y="28"/>
                    </a:moveTo>
                    <a:lnTo>
                      <a:pt x="38" y="0"/>
                    </a:lnTo>
                    <a:lnTo>
                      <a:pt x="0" y="24"/>
                    </a:lnTo>
                    <a:lnTo>
                      <a:pt x="36" y="56"/>
                    </a:lnTo>
                    <a:lnTo>
                      <a:pt x="74" y="28"/>
                    </a:lnTo>
                    <a:close/>
                  </a:path>
                </a:pathLst>
              </a:custGeom>
              <a:solidFill>
                <a:srgbClr val="129375"/>
              </a:solidFill>
              <a:ln w="0">
                <a:solidFill>
                  <a:srgbClr val="12937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14" name="Freeform 8278"/>
              <p:cNvSpPr>
                <a:spLocks/>
              </p:cNvSpPr>
              <p:nvPr/>
            </p:nvSpPr>
            <p:spPr bwMode="auto">
              <a:xfrm>
                <a:off x="4446" y="1756"/>
                <a:ext cx="74" cy="56"/>
              </a:xfrm>
              <a:custGeom>
                <a:avLst/>
                <a:gdLst/>
                <a:ahLst/>
                <a:cxnLst>
                  <a:cxn ang="0">
                    <a:pos x="74" y="28"/>
                  </a:cxn>
                  <a:cxn ang="0">
                    <a:pos x="38" y="0"/>
                  </a:cxn>
                  <a:cxn ang="0">
                    <a:pos x="0" y="24"/>
                  </a:cxn>
                  <a:cxn ang="0">
                    <a:pos x="36" y="56"/>
                  </a:cxn>
                  <a:cxn ang="0">
                    <a:pos x="74" y="28"/>
                  </a:cxn>
                </a:cxnLst>
                <a:rect l="0" t="0" r="r" b="b"/>
                <a:pathLst>
                  <a:path w="74" h="56">
                    <a:moveTo>
                      <a:pt x="74" y="28"/>
                    </a:moveTo>
                    <a:lnTo>
                      <a:pt x="38" y="0"/>
                    </a:lnTo>
                    <a:lnTo>
                      <a:pt x="0" y="24"/>
                    </a:lnTo>
                    <a:lnTo>
                      <a:pt x="36" y="56"/>
                    </a:lnTo>
                    <a:lnTo>
                      <a:pt x="74" y="2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15" name="Freeform 8279"/>
              <p:cNvSpPr>
                <a:spLocks/>
              </p:cNvSpPr>
              <p:nvPr/>
            </p:nvSpPr>
            <p:spPr bwMode="auto">
              <a:xfrm>
                <a:off x="4408" y="1768"/>
                <a:ext cx="74" cy="44"/>
              </a:xfrm>
              <a:custGeom>
                <a:avLst/>
                <a:gdLst/>
                <a:ahLst/>
                <a:cxnLst>
                  <a:cxn ang="0">
                    <a:pos x="74" y="44"/>
                  </a:cxn>
                  <a:cxn ang="0">
                    <a:pos x="38" y="12"/>
                  </a:cxn>
                  <a:cxn ang="0">
                    <a:pos x="0" y="0"/>
                  </a:cxn>
                  <a:cxn ang="0">
                    <a:pos x="36" y="34"/>
                  </a:cxn>
                  <a:cxn ang="0">
                    <a:pos x="74" y="44"/>
                  </a:cxn>
                </a:cxnLst>
                <a:rect l="0" t="0" r="r" b="b"/>
                <a:pathLst>
                  <a:path w="74" h="44">
                    <a:moveTo>
                      <a:pt x="74" y="44"/>
                    </a:moveTo>
                    <a:lnTo>
                      <a:pt x="38" y="12"/>
                    </a:lnTo>
                    <a:lnTo>
                      <a:pt x="0" y="0"/>
                    </a:lnTo>
                    <a:lnTo>
                      <a:pt x="36" y="34"/>
                    </a:lnTo>
                    <a:lnTo>
                      <a:pt x="74" y="44"/>
                    </a:lnTo>
                    <a:close/>
                  </a:path>
                </a:pathLst>
              </a:custGeom>
              <a:solidFill>
                <a:srgbClr val="00CA00"/>
              </a:solidFill>
              <a:ln w="0">
                <a:solidFill>
                  <a:srgbClr val="00CA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16" name="Freeform 8280"/>
              <p:cNvSpPr>
                <a:spLocks/>
              </p:cNvSpPr>
              <p:nvPr/>
            </p:nvSpPr>
            <p:spPr bwMode="auto">
              <a:xfrm>
                <a:off x="4408" y="1768"/>
                <a:ext cx="74" cy="44"/>
              </a:xfrm>
              <a:custGeom>
                <a:avLst/>
                <a:gdLst/>
                <a:ahLst/>
                <a:cxnLst>
                  <a:cxn ang="0">
                    <a:pos x="74" y="44"/>
                  </a:cxn>
                  <a:cxn ang="0">
                    <a:pos x="38" y="12"/>
                  </a:cxn>
                  <a:cxn ang="0">
                    <a:pos x="0" y="0"/>
                  </a:cxn>
                  <a:cxn ang="0">
                    <a:pos x="36" y="34"/>
                  </a:cxn>
                  <a:cxn ang="0">
                    <a:pos x="74" y="44"/>
                  </a:cxn>
                </a:cxnLst>
                <a:rect l="0" t="0" r="r" b="b"/>
                <a:pathLst>
                  <a:path w="74" h="44">
                    <a:moveTo>
                      <a:pt x="74" y="44"/>
                    </a:moveTo>
                    <a:lnTo>
                      <a:pt x="38" y="12"/>
                    </a:lnTo>
                    <a:lnTo>
                      <a:pt x="0" y="0"/>
                    </a:lnTo>
                    <a:lnTo>
                      <a:pt x="36" y="34"/>
                    </a:lnTo>
                    <a:lnTo>
                      <a:pt x="74" y="4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17" name="Freeform 8281"/>
              <p:cNvSpPr>
                <a:spLocks/>
              </p:cNvSpPr>
              <p:nvPr/>
            </p:nvSpPr>
            <p:spPr bwMode="auto">
              <a:xfrm>
                <a:off x="4368" y="1728"/>
                <a:ext cx="76" cy="74"/>
              </a:xfrm>
              <a:custGeom>
                <a:avLst/>
                <a:gdLst/>
                <a:ahLst/>
                <a:cxnLst>
                  <a:cxn ang="0">
                    <a:pos x="76" y="74"/>
                  </a:cxn>
                  <a:cxn ang="0">
                    <a:pos x="40" y="40"/>
                  </a:cxn>
                  <a:cxn ang="0">
                    <a:pos x="0" y="0"/>
                  </a:cxn>
                  <a:cxn ang="0">
                    <a:pos x="36" y="26"/>
                  </a:cxn>
                  <a:cxn ang="0">
                    <a:pos x="76" y="74"/>
                  </a:cxn>
                </a:cxnLst>
                <a:rect l="0" t="0" r="r" b="b"/>
                <a:pathLst>
                  <a:path w="76" h="74">
                    <a:moveTo>
                      <a:pt x="76" y="74"/>
                    </a:moveTo>
                    <a:lnTo>
                      <a:pt x="40" y="40"/>
                    </a:lnTo>
                    <a:lnTo>
                      <a:pt x="0" y="0"/>
                    </a:lnTo>
                    <a:lnTo>
                      <a:pt x="36" y="26"/>
                    </a:lnTo>
                    <a:lnTo>
                      <a:pt x="76" y="74"/>
                    </a:lnTo>
                    <a:close/>
                  </a:path>
                </a:pathLst>
              </a:custGeom>
              <a:solidFill>
                <a:srgbClr val="9A00BF"/>
              </a:solidFill>
              <a:ln w="0">
                <a:solidFill>
                  <a:srgbClr val="9A00B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18" name="Freeform 8282"/>
              <p:cNvSpPr>
                <a:spLocks/>
              </p:cNvSpPr>
              <p:nvPr/>
            </p:nvSpPr>
            <p:spPr bwMode="auto">
              <a:xfrm>
                <a:off x="4368" y="1728"/>
                <a:ext cx="76" cy="74"/>
              </a:xfrm>
              <a:custGeom>
                <a:avLst/>
                <a:gdLst/>
                <a:ahLst/>
                <a:cxnLst>
                  <a:cxn ang="0">
                    <a:pos x="76" y="74"/>
                  </a:cxn>
                  <a:cxn ang="0">
                    <a:pos x="40" y="40"/>
                  </a:cxn>
                  <a:cxn ang="0">
                    <a:pos x="0" y="0"/>
                  </a:cxn>
                  <a:cxn ang="0">
                    <a:pos x="36" y="26"/>
                  </a:cxn>
                  <a:cxn ang="0">
                    <a:pos x="76" y="74"/>
                  </a:cxn>
                </a:cxnLst>
                <a:rect l="0" t="0" r="r" b="b"/>
                <a:pathLst>
                  <a:path w="76" h="74">
                    <a:moveTo>
                      <a:pt x="76" y="74"/>
                    </a:moveTo>
                    <a:lnTo>
                      <a:pt x="40" y="40"/>
                    </a:lnTo>
                    <a:lnTo>
                      <a:pt x="0" y="0"/>
                    </a:lnTo>
                    <a:lnTo>
                      <a:pt x="36" y="26"/>
                    </a:lnTo>
                    <a:lnTo>
                      <a:pt x="76" y="7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19" name="Freeform 8283"/>
              <p:cNvSpPr>
                <a:spLocks/>
              </p:cNvSpPr>
              <p:nvPr/>
            </p:nvSpPr>
            <p:spPr bwMode="auto">
              <a:xfrm>
                <a:off x="4326" y="1686"/>
                <a:ext cx="78" cy="68"/>
              </a:xfrm>
              <a:custGeom>
                <a:avLst/>
                <a:gdLst/>
                <a:ahLst/>
                <a:cxnLst>
                  <a:cxn ang="0">
                    <a:pos x="78" y="68"/>
                  </a:cxn>
                  <a:cxn ang="0">
                    <a:pos x="42" y="42"/>
                  </a:cxn>
                  <a:cxn ang="0">
                    <a:pos x="0" y="0"/>
                  </a:cxn>
                  <a:cxn ang="0">
                    <a:pos x="38" y="18"/>
                  </a:cxn>
                  <a:cxn ang="0">
                    <a:pos x="78" y="68"/>
                  </a:cxn>
                </a:cxnLst>
                <a:rect l="0" t="0" r="r" b="b"/>
                <a:pathLst>
                  <a:path w="78" h="68">
                    <a:moveTo>
                      <a:pt x="78" y="68"/>
                    </a:moveTo>
                    <a:lnTo>
                      <a:pt x="42" y="42"/>
                    </a:lnTo>
                    <a:lnTo>
                      <a:pt x="0" y="0"/>
                    </a:lnTo>
                    <a:lnTo>
                      <a:pt x="38" y="18"/>
                    </a:lnTo>
                    <a:lnTo>
                      <a:pt x="78" y="68"/>
                    </a:lnTo>
                    <a:close/>
                  </a:path>
                </a:pathLst>
              </a:custGeom>
              <a:solidFill>
                <a:srgbClr val="B000C3"/>
              </a:solidFill>
              <a:ln w="0">
                <a:solidFill>
                  <a:srgbClr val="B000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20" name="Freeform 8284"/>
              <p:cNvSpPr>
                <a:spLocks/>
              </p:cNvSpPr>
              <p:nvPr/>
            </p:nvSpPr>
            <p:spPr bwMode="auto">
              <a:xfrm>
                <a:off x="4326" y="1686"/>
                <a:ext cx="78" cy="68"/>
              </a:xfrm>
              <a:custGeom>
                <a:avLst/>
                <a:gdLst/>
                <a:ahLst/>
                <a:cxnLst>
                  <a:cxn ang="0">
                    <a:pos x="78" y="68"/>
                  </a:cxn>
                  <a:cxn ang="0">
                    <a:pos x="42" y="42"/>
                  </a:cxn>
                  <a:cxn ang="0">
                    <a:pos x="0" y="0"/>
                  </a:cxn>
                  <a:cxn ang="0">
                    <a:pos x="38" y="18"/>
                  </a:cxn>
                  <a:cxn ang="0">
                    <a:pos x="78" y="68"/>
                  </a:cxn>
                </a:cxnLst>
                <a:rect l="0" t="0" r="r" b="b"/>
                <a:pathLst>
                  <a:path w="78" h="68">
                    <a:moveTo>
                      <a:pt x="78" y="68"/>
                    </a:moveTo>
                    <a:lnTo>
                      <a:pt x="42" y="42"/>
                    </a:lnTo>
                    <a:lnTo>
                      <a:pt x="0" y="0"/>
                    </a:lnTo>
                    <a:lnTo>
                      <a:pt x="38" y="18"/>
                    </a:lnTo>
                    <a:lnTo>
                      <a:pt x="78" y="6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21" name="Freeform 8285"/>
              <p:cNvSpPr>
                <a:spLocks/>
              </p:cNvSpPr>
              <p:nvPr/>
            </p:nvSpPr>
            <p:spPr bwMode="auto">
              <a:xfrm>
                <a:off x="4284" y="1672"/>
                <a:ext cx="80" cy="32"/>
              </a:xfrm>
              <a:custGeom>
                <a:avLst/>
                <a:gdLst/>
                <a:ahLst/>
                <a:cxnLst>
                  <a:cxn ang="0">
                    <a:pos x="80" y="32"/>
                  </a:cxn>
                  <a:cxn ang="0">
                    <a:pos x="42" y="14"/>
                  </a:cxn>
                  <a:cxn ang="0">
                    <a:pos x="0" y="0"/>
                  </a:cxn>
                  <a:cxn ang="0">
                    <a:pos x="38" y="12"/>
                  </a:cxn>
                  <a:cxn ang="0">
                    <a:pos x="80" y="32"/>
                  </a:cxn>
                </a:cxnLst>
                <a:rect l="0" t="0" r="r" b="b"/>
                <a:pathLst>
                  <a:path w="80" h="32">
                    <a:moveTo>
                      <a:pt x="80" y="32"/>
                    </a:moveTo>
                    <a:lnTo>
                      <a:pt x="42" y="14"/>
                    </a:lnTo>
                    <a:lnTo>
                      <a:pt x="0" y="0"/>
                    </a:lnTo>
                    <a:lnTo>
                      <a:pt x="38" y="12"/>
                    </a:lnTo>
                    <a:lnTo>
                      <a:pt x="80" y="32"/>
                    </a:lnTo>
                    <a:close/>
                  </a:path>
                </a:pathLst>
              </a:custGeom>
              <a:solidFill>
                <a:srgbClr val="BF007A"/>
              </a:solidFill>
              <a:ln w="0">
                <a:solidFill>
                  <a:srgbClr val="BF007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22" name="Freeform 8286"/>
              <p:cNvSpPr>
                <a:spLocks/>
              </p:cNvSpPr>
              <p:nvPr/>
            </p:nvSpPr>
            <p:spPr bwMode="auto">
              <a:xfrm>
                <a:off x="4284" y="1672"/>
                <a:ext cx="80" cy="32"/>
              </a:xfrm>
              <a:custGeom>
                <a:avLst/>
                <a:gdLst/>
                <a:ahLst/>
                <a:cxnLst>
                  <a:cxn ang="0">
                    <a:pos x="80" y="32"/>
                  </a:cxn>
                  <a:cxn ang="0">
                    <a:pos x="42" y="14"/>
                  </a:cxn>
                  <a:cxn ang="0">
                    <a:pos x="0" y="0"/>
                  </a:cxn>
                  <a:cxn ang="0">
                    <a:pos x="38" y="12"/>
                  </a:cxn>
                  <a:cxn ang="0">
                    <a:pos x="80" y="32"/>
                  </a:cxn>
                </a:cxnLst>
                <a:rect l="0" t="0" r="r" b="b"/>
                <a:pathLst>
                  <a:path w="80" h="32">
                    <a:moveTo>
                      <a:pt x="80" y="32"/>
                    </a:moveTo>
                    <a:lnTo>
                      <a:pt x="42" y="14"/>
                    </a:lnTo>
                    <a:lnTo>
                      <a:pt x="0" y="0"/>
                    </a:lnTo>
                    <a:lnTo>
                      <a:pt x="38" y="12"/>
                    </a:lnTo>
                    <a:lnTo>
                      <a:pt x="80" y="3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23" name="Freeform 8287"/>
              <p:cNvSpPr>
                <a:spLocks/>
              </p:cNvSpPr>
              <p:nvPr/>
            </p:nvSpPr>
            <p:spPr bwMode="auto">
              <a:xfrm>
                <a:off x="5300" y="1414"/>
                <a:ext cx="56" cy="12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36" y="12"/>
                  </a:cxn>
                  <a:cxn ang="0">
                    <a:pos x="56" y="6"/>
                  </a:cxn>
                </a:cxnLst>
                <a:rect l="0" t="0" r="r" b="b"/>
                <a:pathLst>
                  <a:path w="56" h="12">
                    <a:moveTo>
                      <a:pt x="56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36" y="12"/>
                    </a:lnTo>
                    <a:lnTo>
                      <a:pt x="56" y="6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24" name="Freeform 8288"/>
              <p:cNvSpPr>
                <a:spLocks/>
              </p:cNvSpPr>
              <p:nvPr/>
            </p:nvSpPr>
            <p:spPr bwMode="auto">
              <a:xfrm>
                <a:off x="5300" y="1414"/>
                <a:ext cx="56" cy="12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36" y="12"/>
                  </a:cxn>
                  <a:cxn ang="0">
                    <a:pos x="56" y="6"/>
                  </a:cxn>
                </a:cxnLst>
                <a:rect l="0" t="0" r="r" b="b"/>
                <a:pathLst>
                  <a:path w="56" h="12">
                    <a:moveTo>
                      <a:pt x="56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36" y="12"/>
                    </a:lnTo>
                    <a:lnTo>
                      <a:pt x="5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25" name="Freeform 8289"/>
              <p:cNvSpPr>
                <a:spLocks/>
              </p:cNvSpPr>
              <p:nvPr/>
            </p:nvSpPr>
            <p:spPr bwMode="auto">
              <a:xfrm>
                <a:off x="5280" y="1420"/>
                <a:ext cx="56" cy="12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20" y="0"/>
                  </a:cxn>
                  <a:cxn ang="0">
                    <a:pos x="0" y="6"/>
                  </a:cxn>
                  <a:cxn ang="0">
                    <a:pos x="36" y="12"/>
                  </a:cxn>
                  <a:cxn ang="0">
                    <a:pos x="56" y="6"/>
                  </a:cxn>
                </a:cxnLst>
                <a:rect l="0" t="0" r="r" b="b"/>
                <a:pathLst>
                  <a:path w="56" h="12">
                    <a:moveTo>
                      <a:pt x="56" y="6"/>
                    </a:moveTo>
                    <a:lnTo>
                      <a:pt x="20" y="0"/>
                    </a:lnTo>
                    <a:lnTo>
                      <a:pt x="0" y="6"/>
                    </a:lnTo>
                    <a:lnTo>
                      <a:pt x="36" y="12"/>
                    </a:lnTo>
                    <a:lnTo>
                      <a:pt x="56" y="6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26" name="Freeform 8290"/>
              <p:cNvSpPr>
                <a:spLocks/>
              </p:cNvSpPr>
              <p:nvPr/>
            </p:nvSpPr>
            <p:spPr bwMode="auto">
              <a:xfrm>
                <a:off x="5280" y="1420"/>
                <a:ext cx="56" cy="12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20" y="0"/>
                  </a:cxn>
                  <a:cxn ang="0">
                    <a:pos x="0" y="6"/>
                  </a:cxn>
                  <a:cxn ang="0">
                    <a:pos x="36" y="12"/>
                  </a:cxn>
                  <a:cxn ang="0">
                    <a:pos x="56" y="6"/>
                  </a:cxn>
                </a:cxnLst>
                <a:rect l="0" t="0" r="r" b="b"/>
                <a:pathLst>
                  <a:path w="56" h="12">
                    <a:moveTo>
                      <a:pt x="56" y="6"/>
                    </a:moveTo>
                    <a:lnTo>
                      <a:pt x="20" y="0"/>
                    </a:lnTo>
                    <a:lnTo>
                      <a:pt x="0" y="6"/>
                    </a:lnTo>
                    <a:lnTo>
                      <a:pt x="36" y="12"/>
                    </a:lnTo>
                    <a:lnTo>
                      <a:pt x="5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27" name="Freeform 8291"/>
              <p:cNvSpPr>
                <a:spLocks/>
              </p:cNvSpPr>
              <p:nvPr/>
            </p:nvSpPr>
            <p:spPr bwMode="auto">
              <a:xfrm>
                <a:off x="5258" y="1426"/>
                <a:ext cx="58" cy="10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36" y="10"/>
                  </a:cxn>
                  <a:cxn ang="0">
                    <a:pos x="58" y="6"/>
                  </a:cxn>
                </a:cxnLst>
                <a:rect l="0" t="0" r="r" b="b"/>
                <a:pathLst>
                  <a:path w="58" h="10">
                    <a:moveTo>
                      <a:pt x="58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36" y="10"/>
                    </a:lnTo>
                    <a:lnTo>
                      <a:pt x="58" y="6"/>
                    </a:lnTo>
                    <a:close/>
                  </a:path>
                </a:pathLst>
              </a:custGeom>
              <a:solidFill>
                <a:srgbClr val="006E25"/>
              </a:solidFill>
              <a:ln w="0">
                <a:solidFill>
                  <a:srgbClr val="006E2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28" name="Freeform 8292"/>
              <p:cNvSpPr>
                <a:spLocks/>
              </p:cNvSpPr>
              <p:nvPr/>
            </p:nvSpPr>
            <p:spPr bwMode="auto">
              <a:xfrm>
                <a:off x="5258" y="1426"/>
                <a:ext cx="58" cy="10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36" y="10"/>
                  </a:cxn>
                  <a:cxn ang="0">
                    <a:pos x="58" y="6"/>
                  </a:cxn>
                </a:cxnLst>
                <a:rect l="0" t="0" r="r" b="b"/>
                <a:pathLst>
                  <a:path w="58" h="10">
                    <a:moveTo>
                      <a:pt x="58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36" y="10"/>
                    </a:lnTo>
                    <a:lnTo>
                      <a:pt x="58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29" name="Freeform 8293"/>
              <p:cNvSpPr>
                <a:spLocks/>
              </p:cNvSpPr>
              <p:nvPr/>
            </p:nvSpPr>
            <p:spPr bwMode="auto">
              <a:xfrm>
                <a:off x="5236" y="1432"/>
                <a:ext cx="58" cy="10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6" y="10"/>
                  </a:cxn>
                  <a:cxn ang="0">
                    <a:pos x="58" y="4"/>
                  </a:cxn>
                </a:cxnLst>
                <a:rect l="0" t="0" r="r" b="b"/>
                <a:pathLst>
                  <a:path w="58" h="10">
                    <a:moveTo>
                      <a:pt x="58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6" y="10"/>
                    </a:lnTo>
                    <a:lnTo>
                      <a:pt x="58" y="4"/>
                    </a:lnTo>
                    <a:close/>
                  </a:path>
                </a:pathLst>
              </a:custGeom>
              <a:solidFill>
                <a:srgbClr val="006D20"/>
              </a:solidFill>
              <a:ln w="0">
                <a:solidFill>
                  <a:srgbClr val="006D2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30" name="Freeform 8294"/>
              <p:cNvSpPr>
                <a:spLocks/>
              </p:cNvSpPr>
              <p:nvPr/>
            </p:nvSpPr>
            <p:spPr bwMode="auto">
              <a:xfrm>
                <a:off x="5236" y="1432"/>
                <a:ext cx="58" cy="10"/>
              </a:xfrm>
              <a:custGeom>
                <a:avLst/>
                <a:gdLst/>
                <a:ahLst/>
                <a:cxnLst>
                  <a:cxn ang="0">
                    <a:pos x="58" y="4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6" y="10"/>
                  </a:cxn>
                  <a:cxn ang="0">
                    <a:pos x="58" y="4"/>
                  </a:cxn>
                </a:cxnLst>
                <a:rect l="0" t="0" r="r" b="b"/>
                <a:pathLst>
                  <a:path w="58" h="10">
                    <a:moveTo>
                      <a:pt x="58" y="4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6" y="10"/>
                    </a:lnTo>
                    <a:lnTo>
                      <a:pt x="5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31" name="Freeform 8295"/>
              <p:cNvSpPr>
                <a:spLocks/>
              </p:cNvSpPr>
              <p:nvPr/>
            </p:nvSpPr>
            <p:spPr bwMode="auto">
              <a:xfrm>
                <a:off x="5214" y="1436"/>
                <a:ext cx="58" cy="10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6" y="10"/>
                  </a:cxn>
                  <a:cxn ang="0">
                    <a:pos x="58" y="6"/>
                  </a:cxn>
                </a:cxnLst>
                <a:rect l="0" t="0" r="r" b="b"/>
                <a:pathLst>
                  <a:path w="58" h="10">
                    <a:moveTo>
                      <a:pt x="58" y="6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6" y="10"/>
                    </a:lnTo>
                    <a:lnTo>
                      <a:pt x="58" y="6"/>
                    </a:lnTo>
                    <a:close/>
                  </a:path>
                </a:pathLst>
              </a:custGeom>
              <a:solidFill>
                <a:srgbClr val="006C18"/>
              </a:solidFill>
              <a:ln w="0">
                <a:solidFill>
                  <a:srgbClr val="006C1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32" name="Freeform 8296"/>
              <p:cNvSpPr>
                <a:spLocks/>
              </p:cNvSpPr>
              <p:nvPr/>
            </p:nvSpPr>
            <p:spPr bwMode="auto">
              <a:xfrm>
                <a:off x="5214" y="1436"/>
                <a:ext cx="58" cy="10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6" y="10"/>
                  </a:cxn>
                  <a:cxn ang="0">
                    <a:pos x="58" y="6"/>
                  </a:cxn>
                </a:cxnLst>
                <a:rect l="0" t="0" r="r" b="b"/>
                <a:pathLst>
                  <a:path w="58" h="10">
                    <a:moveTo>
                      <a:pt x="58" y="6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6" y="10"/>
                    </a:lnTo>
                    <a:lnTo>
                      <a:pt x="58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33" name="Freeform 8297"/>
              <p:cNvSpPr>
                <a:spLocks/>
              </p:cNvSpPr>
              <p:nvPr/>
            </p:nvSpPr>
            <p:spPr bwMode="auto">
              <a:xfrm>
                <a:off x="5192" y="1440"/>
                <a:ext cx="58" cy="10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6" y="10"/>
                  </a:cxn>
                  <a:cxn ang="0">
                    <a:pos x="58" y="6"/>
                  </a:cxn>
                </a:cxnLst>
                <a:rect l="0" t="0" r="r" b="b"/>
                <a:pathLst>
                  <a:path w="58" h="10">
                    <a:moveTo>
                      <a:pt x="58" y="6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6" y="10"/>
                    </a:lnTo>
                    <a:lnTo>
                      <a:pt x="58" y="6"/>
                    </a:lnTo>
                    <a:close/>
                  </a:path>
                </a:pathLst>
              </a:custGeom>
              <a:solidFill>
                <a:srgbClr val="006A0C"/>
              </a:solidFill>
              <a:ln w="0">
                <a:solidFill>
                  <a:srgbClr val="006A0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34" name="Freeform 8298"/>
              <p:cNvSpPr>
                <a:spLocks/>
              </p:cNvSpPr>
              <p:nvPr/>
            </p:nvSpPr>
            <p:spPr bwMode="auto">
              <a:xfrm>
                <a:off x="5192" y="1440"/>
                <a:ext cx="58" cy="10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6" y="10"/>
                  </a:cxn>
                  <a:cxn ang="0">
                    <a:pos x="58" y="6"/>
                  </a:cxn>
                </a:cxnLst>
                <a:rect l="0" t="0" r="r" b="b"/>
                <a:pathLst>
                  <a:path w="58" h="10">
                    <a:moveTo>
                      <a:pt x="58" y="6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6" y="10"/>
                    </a:lnTo>
                    <a:lnTo>
                      <a:pt x="58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35" name="Freeform 8299"/>
              <p:cNvSpPr>
                <a:spLocks/>
              </p:cNvSpPr>
              <p:nvPr/>
            </p:nvSpPr>
            <p:spPr bwMode="auto">
              <a:xfrm>
                <a:off x="5170" y="1444"/>
                <a:ext cx="58" cy="8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22" y="0"/>
                  </a:cxn>
                  <a:cxn ang="0">
                    <a:pos x="0" y="2"/>
                  </a:cxn>
                  <a:cxn ang="0">
                    <a:pos x="36" y="8"/>
                  </a:cxn>
                  <a:cxn ang="0">
                    <a:pos x="58" y="6"/>
                  </a:cxn>
                </a:cxnLst>
                <a:rect l="0" t="0" r="r" b="b"/>
                <a:pathLst>
                  <a:path w="58" h="8">
                    <a:moveTo>
                      <a:pt x="58" y="6"/>
                    </a:moveTo>
                    <a:lnTo>
                      <a:pt x="22" y="0"/>
                    </a:lnTo>
                    <a:lnTo>
                      <a:pt x="0" y="2"/>
                    </a:lnTo>
                    <a:lnTo>
                      <a:pt x="36" y="8"/>
                    </a:lnTo>
                    <a:lnTo>
                      <a:pt x="58" y="6"/>
                    </a:lnTo>
                    <a:close/>
                  </a:path>
                </a:pathLst>
              </a:custGeom>
              <a:solidFill>
                <a:srgbClr val="006700"/>
              </a:solidFill>
              <a:ln w="0">
                <a:solidFill>
                  <a:srgbClr val="0067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36" name="Freeform 8300"/>
              <p:cNvSpPr>
                <a:spLocks/>
              </p:cNvSpPr>
              <p:nvPr/>
            </p:nvSpPr>
            <p:spPr bwMode="auto">
              <a:xfrm>
                <a:off x="5170" y="1444"/>
                <a:ext cx="58" cy="8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22" y="0"/>
                  </a:cxn>
                  <a:cxn ang="0">
                    <a:pos x="0" y="2"/>
                  </a:cxn>
                  <a:cxn ang="0">
                    <a:pos x="36" y="8"/>
                  </a:cxn>
                  <a:cxn ang="0">
                    <a:pos x="58" y="6"/>
                  </a:cxn>
                </a:cxnLst>
                <a:rect l="0" t="0" r="r" b="b"/>
                <a:pathLst>
                  <a:path w="58" h="8">
                    <a:moveTo>
                      <a:pt x="58" y="6"/>
                    </a:moveTo>
                    <a:lnTo>
                      <a:pt x="22" y="0"/>
                    </a:lnTo>
                    <a:lnTo>
                      <a:pt x="0" y="2"/>
                    </a:lnTo>
                    <a:lnTo>
                      <a:pt x="36" y="8"/>
                    </a:lnTo>
                    <a:lnTo>
                      <a:pt x="58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37" name="Freeform 8301"/>
              <p:cNvSpPr>
                <a:spLocks/>
              </p:cNvSpPr>
              <p:nvPr/>
            </p:nvSpPr>
            <p:spPr bwMode="auto">
              <a:xfrm>
                <a:off x="5146" y="1446"/>
                <a:ext cx="60" cy="8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36" y="8"/>
                  </a:cxn>
                  <a:cxn ang="0">
                    <a:pos x="60" y="6"/>
                  </a:cxn>
                </a:cxnLst>
                <a:rect l="0" t="0" r="r" b="b"/>
                <a:pathLst>
                  <a:path w="60" h="8">
                    <a:moveTo>
                      <a:pt x="60" y="6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36" y="8"/>
                    </a:lnTo>
                    <a:lnTo>
                      <a:pt x="60" y="6"/>
                    </a:lnTo>
                    <a:close/>
                  </a:path>
                </a:pathLst>
              </a:custGeom>
              <a:solidFill>
                <a:srgbClr val="006200"/>
              </a:solidFill>
              <a:ln w="0">
                <a:solidFill>
                  <a:srgbClr val="0062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38" name="Freeform 8302"/>
              <p:cNvSpPr>
                <a:spLocks/>
              </p:cNvSpPr>
              <p:nvPr/>
            </p:nvSpPr>
            <p:spPr bwMode="auto">
              <a:xfrm>
                <a:off x="5146" y="1446"/>
                <a:ext cx="60" cy="8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36" y="8"/>
                  </a:cxn>
                  <a:cxn ang="0">
                    <a:pos x="60" y="6"/>
                  </a:cxn>
                </a:cxnLst>
                <a:rect l="0" t="0" r="r" b="b"/>
                <a:pathLst>
                  <a:path w="60" h="8">
                    <a:moveTo>
                      <a:pt x="60" y="6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36" y="8"/>
                    </a:lnTo>
                    <a:lnTo>
                      <a:pt x="60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39" name="Freeform 8303"/>
              <p:cNvSpPr>
                <a:spLocks/>
              </p:cNvSpPr>
              <p:nvPr/>
            </p:nvSpPr>
            <p:spPr bwMode="auto">
              <a:xfrm>
                <a:off x="5122" y="1448"/>
                <a:ext cx="60" cy="6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24" y="0"/>
                  </a:cxn>
                  <a:cxn ang="0">
                    <a:pos x="0" y="0"/>
                  </a:cxn>
                  <a:cxn ang="0">
                    <a:pos x="36" y="4"/>
                  </a:cxn>
                  <a:cxn ang="0">
                    <a:pos x="60" y="6"/>
                  </a:cxn>
                </a:cxnLst>
                <a:rect l="0" t="0" r="r" b="b"/>
                <a:pathLst>
                  <a:path w="60" h="6">
                    <a:moveTo>
                      <a:pt x="60" y="6"/>
                    </a:moveTo>
                    <a:lnTo>
                      <a:pt x="24" y="0"/>
                    </a:lnTo>
                    <a:lnTo>
                      <a:pt x="0" y="0"/>
                    </a:lnTo>
                    <a:lnTo>
                      <a:pt x="36" y="4"/>
                    </a:lnTo>
                    <a:lnTo>
                      <a:pt x="60" y="6"/>
                    </a:lnTo>
                    <a:close/>
                  </a:path>
                </a:pathLst>
              </a:custGeom>
              <a:solidFill>
                <a:srgbClr val="005B00"/>
              </a:solidFill>
              <a:ln w="0">
                <a:solidFill>
                  <a:srgbClr val="005B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40" name="Freeform 8304"/>
              <p:cNvSpPr>
                <a:spLocks/>
              </p:cNvSpPr>
              <p:nvPr/>
            </p:nvSpPr>
            <p:spPr bwMode="auto">
              <a:xfrm>
                <a:off x="5122" y="1448"/>
                <a:ext cx="60" cy="6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24" y="0"/>
                  </a:cxn>
                  <a:cxn ang="0">
                    <a:pos x="0" y="0"/>
                  </a:cxn>
                  <a:cxn ang="0">
                    <a:pos x="36" y="4"/>
                  </a:cxn>
                  <a:cxn ang="0">
                    <a:pos x="60" y="6"/>
                  </a:cxn>
                </a:cxnLst>
                <a:rect l="0" t="0" r="r" b="b"/>
                <a:pathLst>
                  <a:path w="60" h="6">
                    <a:moveTo>
                      <a:pt x="60" y="6"/>
                    </a:moveTo>
                    <a:lnTo>
                      <a:pt x="24" y="0"/>
                    </a:lnTo>
                    <a:lnTo>
                      <a:pt x="0" y="0"/>
                    </a:lnTo>
                    <a:lnTo>
                      <a:pt x="36" y="4"/>
                    </a:lnTo>
                    <a:lnTo>
                      <a:pt x="60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41" name="Freeform 8305"/>
              <p:cNvSpPr>
                <a:spLocks/>
              </p:cNvSpPr>
              <p:nvPr/>
            </p:nvSpPr>
            <p:spPr bwMode="auto">
              <a:xfrm>
                <a:off x="5098" y="1446"/>
                <a:ext cx="60" cy="6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24" y="2"/>
                  </a:cxn>
                  <a:cxn ang="0">
                    <a:pos x="0" y="0"/>
                  </a:cxn>
                  <a:cxn ang="0">
                    <a:pos x="36" y="4"/>
                  </a:cxn>
                  <a:cxn ang="0">
                    <a:pos x="60" y="6"/>
                  </a:cxn>
                </a:cxnLst>
                <a:rect l="0" t="0" r="r" b="b"/>
                <a:pathLst>
                  <a:path w="60" h="6">
                    <a:moveTo>
                      <a:pt x="60" y="6"/>
                    </a:moveTo>
                    <a:lnTo>
                      <a:pt x="24" y="2"/>
                    </a:lnTo>
                    <a:lnTo>
                      <a:pt x="0" y="0"/>
                    </a:lnTo>
                    <a:lnTo>
                      <a:pt x="36" y="4"/>
                    </a:lnTo>
                    <a:lnTo>
                      <a:pt x="60" y="6"/>
                    </a:lnTo>
                    <a:close/>
                  </a:path>
                </a:pathLst>
              </a:custGeom>
              <a:solidFill>
                <a:srgbClr val="C80036"/>
              </a:solidFill>
              <a:ln w="0">
                <a:solidFill>
                  <a:srgbClr val="C8003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42" name="Freeform 8306"/>
              <p:cNvSpPr>
                <a:spLocks/>
              </p:cNvSpPr>
              <p:nvPr/>
            </p:nvSpPr>
            <p:spPr bwMode="auto">
              <a:xfrm>
                <a:off x="5098" y="1446"/>
                <a:ext cx="60" cy="6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24" y="2"/>
                  </a:cxn>
                  <a:cxn ang="0">
                    <a:pos x="0" y="0"/>
                  </a:cxn>
                  <a:cxn ang="0">
                    <a:pos x="36" y="4"/>
                  </a:cxn>
                  <a:cxn ang="0">
                    <a:pos x="60" y="6"/>
                  </a:cxn>
                </a:cxnLst>
                <a:rect l="0" t="0" r="r" b="b"/>
                <a:pathLst>
                  <a:path w="60" h="6">
                    <a:moveTo>
                      <a:pt x="60" y="6"/>
                    </a:moveTo>
                    <a:lnTo>
                      <a:pt x="24" y="2"/>
                    </a:lnTo>
                    <a:lnTo>
                      <a:pt x="0" y="0"/>
                    </a:lnTo>
                    <a:lnTo>
                      <a:pt x="36" y="4"/>
                    </a:lnTo>
                    <a:lnTo>
                      <a:pt x="60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43" name="Freeform 8307"/>
              <p:cNvSpPr>
                <a:spLocks/>
              </p:cNvSpPr>
              <p:nvPr/>
            </p:nvSpPr>
            <p:spPr bwMode="auto">
              <a:xfrm>
                <a:off x="5074" y="1442"/>
                <a:ext cx="60" cy="8"/>
              </a:xfrm>
              <a:custGeom>
                <a:avLst/>
                <a:gdLst/>
                <a:ahLst/>
                <a:cxnLst>
                  <a:cxn ang="0">
                    <a:pos x="60" y="8"/>
                  </a:cxn>
                  <a:cxn ang="0">
                    <a:pos x="24" y="4"/>
                  </a:cxn>
                  <a:cxn ang="0">
                    <a:pos x="0" y="0"/>
                  </a:cxn>
                  <a:cxn ang="0">
                    <a:pos x="36" y="4"/>
                  </a:cxn>
                  <a:cxn ang="0">
                    <a:pos x="60" y="8"/>
                  </a:cxn>
                </a:cxnLst>
                <a:rect l="0" t="0" r="r" b="b"/>
                <a:pathLst>
                  <a:path w="60" h="8">
                    <a:moveTo>
                      <a:pt x="60" y="8"/>
                    </a:moveTo>
                    <a:lnTo>
                      <a:pt x="24" y="4"/>
                    </a:lnTo>
                    <a:lnTo>
                      <a:pt x="0" y="0"/>
                    </a:lnTo>
                    <a:lnTo>
                      <a:pt x="36" y="4"/>
                    </a:lnTo>
                    <a:lnTo>
                      <a:pt x="60" y="8"/>
                    </a:lnTo>
                    <a:close/>
                  </a:path>
                </a:pathLst>
              </a:custGeom>
              <a:solidFill>
                <a:srgbClr val="D30045"/>
              </a:solidFill>
              <a:ln w="0">
                <a:solidFill>
                  <a:srgbClr val="D3004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44" name="Freeform 8308"/>
              <p:cNvSpPr>
                <a:spLocks/>
              </p:cNvSpPr>
              <p:nvPr/>
            </p:nvSpPr>
            <p:spPr bwMode="auto">
              <a:xfrm>
                <a:off x="5074" y="1442"/>
                <a:ext cx="60" cy="8"/>
              </a:xfrm>
              <a:custGeom>
                <a:avLst/>
                <a:gdLst/>
                <a:ahLst/>
                <a:cxnLst>
                  <a:cxn ang="0">
                    <a:pos x="60" y="8"/>
                  </a:cxn>
                  <a:cxn ang="0">
                    <a:pos x="24" y="4"/>
                  </a:cxn>
                  <a:cxn ang="0">
                    <a:pos x="0" y="0"/>
                  </a:cxn>
                  <a:cxn ang="0">
                    <a:pos x="36" y="4"/>
                  </a:cxn>
                  <a:cxn ang="0">
                    <a:pos x="60" y="8"/>
                  </a:cxn>
                </a:cxnLst>
                <a:rect l="0" t="0" r="r" b="b"/>
                <a:pathLst>
                  <a:path w="60" h="8">
                    <a:moveTo>
                      <a:pt x="60" y="8"/>
                    </a:moveTo>
                    <a:lnTo>
                      <a:pt x="24" y="4"/>
                    </a:lnTo>
                    <a:lnTo>
                      <a:pt x="0" y="0"/>
                    </a:lnTo>
                    <a:lnTo>
                      <a:pt x="36" y="4"/>
                    </a:lnTo>
                    <a:lnTo>
                      <a:pt x="60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45" name="Freeform 8309"/>
              <p:cNvSpPr>
                <a:spLocks/>
              </p:cNvSpPr>
              <p:nvPr/>
            </p:nvSpPr>
            <p:spPr bwMode="auto">
              <a:xfrm>
                <a:off x="5048" y="1438"/>
                <a:ext cx="62" cy="8"/>
              </a:xfrm>
              <a:custGeom>
                <a:avLst/>
                <a:gdLst/>
                <a:ahLst/>
                <a:cxnLst>
                  <a:cxn ang="0">
                    <a:pos x="62" y="8"/>
                  </a:cxn>
                  <a:cxn ang="0">
                    <a:pos x="26" y="4"/>
                  </a:cxn>
                  <a:cxn ang="0">
                    <a:pos x="0" y="0"/>
                  </a:cxn>
                  <a:cxn ang="0">
                    <a:pos x="38" y="2"/>
                  </a:cxn>
                  <a:cxn ang="0">
                    <a:pos x="62" y="8"/>
                  </a:cxn>
                </a:cxnLst>
                <a:rect l="0" t="0" r="r" b="b"/>
                <a:pathLst>
                  <a:path w="62" h="8">
                    <a:moveTo>
                      <a:pt x="62" y="8"/>
                    </a:moveTo>
                    <a:lnTo>
                      <a:pt x="26" y="4"/>
                    </a:lnTo>
                    <a:lnTo>
                      <a:pt x="0" y="0"/>
                    </a:lnTo>
                    <a:lnTo>
                      <a:pt x="38" y="2"/>
                    </a:lnTo>
                    <a:lnTo>
                      <a:pt x="62" y="8"/>
                    </a:lnTo>
                    <a:close/>
                  </a:path>
                </a:pathLst>
              </a:custGeom>
              <a:solidFill>
                <a:srgbClr val="DB0050"/>
              </a:solidFill>
              <a:ln w="0">
                <a:solidFill>
                  <a:srgbClr val="DB005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46" name="Freeform 8310"/>
              <p:cNvSpPr>
                <a:spLocks/>
              </p:cNvSpPr>
              <p:nvPr/>
            </p:nvSpPr>
            <p:spPr bwMode="auto">
              <a:xfrm>
                <a:off x="5048" y="1438"/>
                <a:ext cx="62" cy="8"/>
              </a:xfrm>
              <a:custGeom>
                <a:avLst/>
                <a:gdLst/>
                <a:ahLst/>
                <a:cxnLst>
                  <a:cxn ang="0">
                    <a:pos x="62" y="8"/>
                  </a:cxn>
                  <a:cxn ang="0">
                    <a:pos x="26" y="4"/>
                  </a:cxn>
                  <a:cxn ang="0">
                    <a:pos x="0" y="0"/>
                  </a:cxn>
                  <a:cxn ang="0">
                    <a:pos x="38" y="2"/>
                  </a:cxn>
                  <a:cxn ang="0">
                    <a:pos x="62" y="8"/>
                  </a:cxn>
                </a:cxnLst>
                <a:rect l="0" t="0" r="r" b="b"/>
                <a:pathLst>
                  <a:path w="62" h="8">
                    <a:moveTo>
                      <a:pt x="62" y="8"/>
                    </a:moveTo>
                    <a:lnTo>
                      <a:pt x="26" y="4"/>
                    </a:lnTo>
                    <a:lnTo>
                      <a:pt x="0" y="0"/>
                    </a:lnTo>
                    <a:lnTo>
                      <a:pt x="38" y="2"/>
                    </a:lnTo>
                    <a:lnTo>
                      <a:pt x="62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47" name="Freeform 8311"/>
              <p:cNvSpPr>
                <a:spLocks/>
              </p:cNvSpPr>
              <p:nvPr/>
            </p:nvSpPr>
            <p:spPr bwMode="auto">
              <a:xfrm>
                <a:off x="5022" y="1434"/>
                <a:ext cx="64" cy="6"/>
              </a:xfrm>
              <a:custGeom>
                <a:avLst/>
                <a:gdLst/>
                <a:ahLst/>
                <a:cxnLst>
                  <a:cxn ang="0">
                    <a:pos x="64" y="6"/>
                  </a:cxn>
                  <a:cxn ang="0">
                    <a:pos x="26" y="4"/>
                  </a:cxn>
                  <a:cxn ang="0">
                    <a:pos x="0" y="0"/>
                  </a:cxn>
                  <a:cxn ang="0">
                    <a:pos x="38" y="0"/>
                  </a:cxn>
                  <a:cxn ang="0">
                    <a:pos x="64" y="6"/>
                  </a:cxn>
                </a:cxnLst>
                <a:rect l="0" t="0" r="r" b="b"/>
                <a:pathLst>
                  <a:path w="64" h="6">
                    <a:moveTo>
                      <a:pt x="64" y="6"/>
                    </a:moveTo>
                    <a:lnTo>
                      <a:pt x="26" y="4"/>
                    </a:lnTo>
                    <a:lnTo>
                      <a:pt x="0" y="0"/>
                    </a:lnTo>
                    <a:lnTo>
                      <a:pt x="38" y="0"/>
                    </a:lnTo>
                    <a:lnTo>
                      <a:pt x="64" y="6"/>
                    </a:lnTo>
                    <a:close/>
                  </a:path>
                </a:pathLst>
              </a:custGeom>
              <a:solidFill>
                <a:srgbClr val="E20057"/>
              </a:solidFill>
              <a:ln w="0">
                <a:solidFill>
                  <a:srgbClr val="E2005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48" name="Freeform 8312"/>
              <p:cNvSpPr>
                <a:spLocks/>
              </p:cNvSpPr>
              <p:nvPr/>
            </p:nvSpPr>
            <p:spPr bwMode="auto">
              <a:xfrm>
                <a:off x="5022" y="1434"/>
                <a:ext cx="64" cy="6"/>
              </a:xfrm>
              <a:custGeom>
                <a:avLst/>
                <a:gdLst/>
                <a:ahLst/>
                <a:cxnLst>
                  <a:cxn ang="0">
                    <a:pos x="64" y="6"/>
                  </a:cxn>
                  <a:cxn ang="0">
                    <a:pos x="26" y="4"/>
                  </a:cxn>
                  <a:cxn ang="0">
                    <a:pos x="0" y="0"/>
                  </a:cxn>
                  <a:cxn ang="0">
                    <a:pos x="38" y="0"/>
                  </a:cxn>
                  <a:cxn ang="0">
                    <a:pos x="64" y="6"/>
                  </a:cxn>
                </a:cxnLst>
                <a:rect l="0" t="0" r="r" b="b"/>
                <a:pathLst>
                  <a:path w="64" h="6">
                    <a:moveTo>
                      <a:pt x="64" y="6"/>
                    </a:moveTo>
                    <a:lnTo>
                      <a:pt x="26" y="4"/>
                    </a:lnTo>
                    <a:lnTo>
                      <a:pt x="0" y="0"/>
                    </a:lnTo>
                    <a:lnTo>
                      <a:pt x="38" y="0"/>
                    </a:lnTo>
                    <a:lnTo>
                      <a:pt x="64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49" name="Freeform 8313"/>
              <p:cNvSpPr>
                <a:spLocks/>
              </p:cNvSpPr>
              <p:nvPr/>
            </p:nvSpPr>
            <p:spPr bwMode="auto">
              <a:xfrm>
                <a:off x="4996" y="1426"/>
                <a:ext cx="64" cy="8"/>
              </a:xfrm>
              <a:custGeom>
                <a:avLst/>
                <a:gdLst/>
                <a:ahLst/>
                <a:cxnLst>
                  <a:cxn ang="0">
                    <a:pos x="64" y="8"/>
                  </a:cxn>
                  <a:cxn ang="0">
                    <a:pos x="26" y="8"/>
                  </a:cxn>
                  <a:cxn ang="0">
                    <a:pos x="0" y="2"/>
                  </a:cxn>
                  <a:cxn ang="0">
                    <a:pos x="38" y="0"/>
                  </a:cxn>
                  <a:cxn ang="0">
                    <a:pos x="64" y="8"/>
                  </a:cxn>
                </a:cxnLst>
                <a:rect l="0" t="0" r="r" b="b"/>
                <a:pathLst>
                  <a:path w="64" h="8">
                    <a:moveTo>
                      <a:pt x="64" y="8"/>
                    </a:moveTo>
                    <a:lnTo>
                      <a:pt x="26" y="8"/>
                    </a:lnTo>
                    <a:lnTo>
                      <a:pt x="0" y="2"/>
                    </a:lnTo>
                    <a:lnTo>
                      <a:pt x="38" y="0"/>
                    </a:lnTo>
                    <a:lnTo>
                      <a:pt x="64" y="8"/>
                    </a:lnTo>
                    <a:close/>
                  </a:path>
                </a:pathLst>
              </a:custGeom>
              <a:solidFill>
                <a:srgbClr val="E7005B"/>
              </a:solidFill>
              <a:ln w="0">
                <a:solidFill>
                  <a:srgbClr val="E7005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50" name="Freeform 8314"/>
              <p:cNvSpPr>
                <a:spLocks/>
              </p:cNvSpPr>
              <p:nvPr/>
            </p:nvSpPr>
            <p:spPr bwMode="auto">
              <a:xfrm>
                <a:off x="4996" y="1426"/>
                <a:ext cx="64" cy="8"/>
              </a:xfrm>
              <a:custGeom>
                <a:avLst/>
                <a:gdLst/>
                <a:ahLst/>
                <a:cxnLst>
                  <a:cxn ang="0">
                    <a:pos x="64" y="8"/>
                  </a:cxn>
                  <a:cxn ang="0">
                    <a:pos x="26" y="8"/>
                  </a:cxn>
                  <a:cxn ang="0">
                    <a:pos x="0" y="2"/>
                  </a:cxn>
                  <a:cxn ang="0">
                    <a:pos x="38" y="0"/>
                  </a:cxn>
                  <a:cxn ang="0">
                    <a:pos x="64" y="8"/>
                  </a:cxn>
                </a:cxnLst>
                <a:rect l="0" t="0" r="r" b="b"/>
                <a:pathLst>
                  <a:path w="64" h="8">
                    <a:moveTo>
                      <a:pt x="64" y="8"/>
                    </a:moveTo>
                    <a:lnTo>
                      <a:pt x="26" y="8"/>
                    </a:lnTo>
                    <a:lnTo>
                      <a:pt x="0" y="2"/>
                    </a:lnTo>
                    <a:lnTo>
                      <a:pt x="38" y="0"/>
                    </a:lnTo>
                    <a:lnTo>
                      <a:pt x="64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51" name="Freeform 8315"/>
              <p:cNvSpPr>
                <a:spLocks/>
              </p:cNvSpPr>
              <p:nvPr/>
            </p:nvSpPr>
            <p:spPr bwMode="auto">
              <a:xfrm>
                <a:off x="4970" y="1420"/>
                <a:ext cx="64" cy="8"/>
              </a:xfrm>
              <a:custGeom>
                <a:avLst/>
                <a:gdLst/>
                <a:ahLst/>
                <a:cxnLst>
                  <a:cxn ang="0">
                    <a:pos x="64" y="6"/>
                  </a:cxn>
                  <a:cxn ang="0">
                    <a:pos x="26" y="8"/>
                  </a:cxn>
                  <a:cxn ang="0">
                    <a:pos x="0" y="2"/>
                  </a:cxn>
                  <a:cxn ang="0">
                    <a:pos x="38" y="0"/>
                  </a:cxn>
                  <a:cxn ang="0">
                    <a:pos x="64" y="6"/>
                  </a:cxn>
                </a:cxnLst>
                <a:rect l="0" t="0" r="r" b="b"/>
                <a:pathLst>
                  <a:path w="64" h="8">
                    <a:moveTo>
                      <a:pt x="64" y="6"/>
                    </a:moveTo>
                    <a:lnTo>
                      <a:pt x="26" y="8"/>
                    </a:lnTo>
                    <a:lnTo>
                      <a:pt x="0" y="2"/>
                    </a:lnTo>
                    <a:lnTo>
                      <a:pt x="38" y="0"/>
                    </a:lnTo>
                    <a:lnTo>
                      <a:pt x="64" y="6"/>
                    </a:lnTo>
                    <a:close/>
                  </a:path>
                </a:pathLst>
              </a:custGeom>
              <a:solidFill>
                <a:srgbClr val="EB005A"/>
              </a:solidFill>
              <a:ln w="0">
                <a:solidFill>
                  <a:srgbClr val="EB005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52" name="Freeform 8316"/>
              <p:cNvSpPr>
                <a:spLocks/>
              </p:cNvSpPr>
              <p:nvPr/>
            </p:nvSpPr>
            <p:spPr bwMode="auto">
              <a:xfrm>
                <a:off x="4970" y="1420"/>
                <a:ext cx="64" cy="8"/>
              </a:xfrm>
              <a:custGeom>
                <a:avLst/>
                <a:gdLst/>
                <a:ahLst/>
                <a:cxnLst>
                  <a:cxn ang="0">
                    <a:pos x="64" y="6"/>
                  </a:cxn>
                  <a:cxn ang="0">
                    <a:pos x="26" y="8"/>
                  </a:cxn>
                  <a:cxn ang="0">
                    <a:pos x="0" y="2"/>
                  </a:cxn>
                  <a:cxn ang="0">
                    <a:pos x="38" y="0"/>
                  </a:cxn>
                  <a:cxn ang="0">
                    <a:pos x="64" y="6"/>
                  </a:cxn>
                </a:cxnLst>
                <a:rect l="0" t="0" r="r" b="b"/>
                <a:pathLst>
                  <a:path w="64" h="8">
                    <a:moveTo>
                      <a:pt x="64" y="6"/>
                    </a:moveTo>
                    <a:lnTo>
                      <a:pt x="26" y="8"/>
                    </a:lnTo>
                    <a:lnTo>
                      <a:pt x="0" y="2"/>
                    </a:lnTo>
                    <a:lnTo>
                      <a:pt x="38" y="0"/>
                    </a:lnTo>
                    <a:lnTo>
                      <a:pt x="64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53" name="Freeform 8317"/>
              <p:cNvSpPr>
                <a:spLocks/>
              </p:cNvSpPr>
              <p:nvPr/>
            </p:nvSpPr>
            <p:spPr bwMode="auto">
              <a:xfrm>
                <a:off x="4942" y="1414"/>
                <a:ext cx="66" cy="8"/>
              </a:xfrm>
              <a:custGeom>
                <a:avLst/>
                <a:gdLst/>
                <a:ahLst/>
                <a:cxnLst>
                  <a:cxn ang="0">
                    <a:pos x="66" y="6"/>
                  </a:cxn>
                  <a:cxn ang="0">
                    <a:pos x="28" y="8"/>
                  </a:cxn>
                  <a:cxn ang="0">
                    <a:pos x="0" y="4"/>
                  </a:cxn>
                  <a:cxn ang="0">
                    <a:pos x="38" y="0"/>
                  </a:cxn>
                  <a:cxn ang="0">
                    <a:pos x="66" y="6"/>
                  </a:cxn>
                </a:cxnLst>
                <a:rect l="0" t="0" r="r" b="b"/>
                <a:pathLst>
                  <a:path w="66" h="8">
                    <a:moveTo>
                      <a:pt x="66" y="6"/>
                    </a:moveTo>
                    <a:lnTo>
                      <a:pt x="28" y="8"/>
                    </a:lnTo>
                    <a:lnTo>
                      <a:pt x="0" y="4"/>
                    </a:lnTo>
                    <a:lnTo>
                      <a:pt x="38" y="0"/>
                    </a:lnTo>
                    <a:lnTo>
                      <a:pt x="66" y="6"/>
                    </a:lnTo>
                    <a:close/>
                  </a:path>
                </a:pathLst>
              </a:custGeom>
              <a:solidFill>
                <a:srgbClr val="ED0053"/>
              </a:solidFill>
              <a:ln w="0">
                <a:solidFill>
                  <a:srgbClr val="ED005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54" name="Freeform 8318"/>
              <p:cNvSpPr>
                <a:spLocks/>
              </p:cNvSpPr>
              <p:nvPr/>
            </p:nvSpPr>
            <p:spPr bwMode="auto">
              <a:xfrm>
                <a:off x="4942" y="1414"/>
                <a:ext cx="66" cy="8"/>
              </a:xfrm>
              <a:custGeom>
                <a:avLst/>
                <a:gdLst/>
                <a:ahLst/>
                <a:cxnLst>
                  <a:cxn ang="0">
                    <a:pos x="66" y="6"/>
                  </a:cxn>
                  <a:cxn ang="0">
                    <a:pos x="28" y="8"/>
                  </a:cxn>
                  <a:cxn ang="0">
                    <a:pos x="0" y="4"/>
                  </a:cxn>
                  <a:cxn ang="0">
                    <a:pos x="38" y="0"/>
                  </a:cxn>
                  <a:cxn ang="0">
                    <a:pos x="66" y="6"/>
                  </a:cxn>
                </a:cxnLst>
                <a:rect l="0" t="0" r="r" b="b"/>
                <a:pathLst>
                  <a:path w="66" h="8">
                    <a:moveTo>
                      <a:pt x="66" y="6"/>
                    </a:moveTo>
                    <a:lnTo>
                      <a:pt x="28" y="8"/>
                    </a:lnTo>
                    <a:lnTo>
                      <a:pt x="0" y="4"/>
                    </a:lnTo>
                    <a:lnTo>
                      <a:pt x="38" y="0"/>
                    </a:lnTo>
                    <a:lnTo>
                      <a:pt x="6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55" name="Freeform 8319"/>
              <p:cNvSpPr>
                <a:spLocks/>
              </p:cNvSpPr>
              <p:nvPr/>
            </p:nvSpPr>
            <p:spPr bwMode="auto">
              <a:xfrm>
                <a:off x="4914" y="1410"/>
                <a:ext cx="66" cy="8"/>
              </a:xfrm>
              <a:custGeom>
                <a:avLst/>
                <a:gdLst/>
                <a:ahLst/>
                <a:cxnLst>
                  <a:cxn ang="0">
                    <a:pos x="66" y="4"/>
                  </a:cxn>
                  <a:cxn ang="0">
                    <a:pos x="28" y="8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66" y="4"/>
                  </a:cxn>
                </a:cxnLst>
                <a:rect l="0" t="0" r="r" b="b"/>
                <a:pathLst>
                  <a:path w="66" h="8">
                    <a:moveTo>
                      <a:pt x="66" y="4"/>
                    </a:moveTo>
                    <a:lnTo>
                      <a:pt x="28" y="8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C0047"/>
              </a:solidFill>
              <a:ln w="0">
                <a:solidFill>
                  <a:srgbClr val="EC004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56" name="Freeform 8320"/>
              <p:cNvSpPr>
                <a:spLocks/>
              </p:cNvSpPr>
              <p:nvPr/>
            </p:nvSpPr>
            <p:spPr bwMode="auto">
              <a:xfrm>
                <a:off x="4914" y="1410"/>
                <a:ext cx="66" cy="8"/>
              </a:xfrm>
              <a:custGeom>
                <a:avLst/>
                <a:gdLst/>
                <a:ahLst/>
                <a:cxnLst>
                  <a:cxn ang="0">
                    <a:pos x="66" y="4"/>
                  </a:cxn>
                  <a:cxn ang="0">
                    <a:pos x="28" y="8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66" y="4"/>
                  </a:cxn>
                </a:cxnLst>
                <a:rect l="0" t="0" r="r" b="b"/>
                <a:pathLst>
                  <a:path w="66" h="8">
                    <a:moveTo>
                      <a:pt x="66" y="4"/>
                    </a:moveTo>
                    <a:lnTo>
                      <a:pt x="28" y="8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6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57" name="Freeform 8321"/>
              <p:cNvSpPr>
                <a:spLocks/>
              </p:cNvSpPr>
              <p:nvPr/>
            </p:nvSpPr>
            <p:spPr bwMode="auto">
              <a:xfrm>
                <a:off x="4886" y="1408"/>
                <a:ext cx="66" cy="8"/>
              </a:xfrm>
              <a:custGeom>
                <a:avLst/>
                <a:gdLst/>
                <a:ahLst/>
                <a:cxnLst>
                  <a:cxn ang="0">
                    <a:pos x="66" y="2"/>
                  </a:cxn>
                  <a:cxn ang="0">
                    <a:pos x="28" y="8"/>
                  </a:cxn>
                  <a:cxn ang="0">
                    <a:pos x="0" y="8"/>
                  </a:cxn>
                  <a:cxn ang="0">
                    <a:pos x="38" y="0"/>
                  </a:cxn>
                  <a:cxn ang="0">
                    <a:pos x="66" y="2"/>
                  </a:cxn>
                </a:cxnLst>
                <a:rect l="0" t="0" r="r" b="b"/>
                <a:pathLst>
                  <a:path w="66" h="8">
                    <a:moveTo>
                      <a:pt x="66" y="2"/>
                    </a:moveTo>
                    <a:lnTo>
                      <a:pt x="28" y="8"/>
                    </a:lnTo>
                    <a:lnTo>
                      <a:pt x="0" y="8"/>
                    </a:lnTo>
                    <a:lnTo>
                      <a:pt x="38" y="0"/>
                    </a:lnTo>
                    <a:lnTo>
                      <a:pt x="66" y="2"/>
                    </a:lnTo>
                    <a:close/>
                  </a:path>
                </a:pathLst>
              </a:custGeom>
              <a:solidFill>
                <a:srgbClr val="E90032"/>
              </a:solidFill>
              <a:ln w="0">
                <a:solidFill>
                  <a:srgbClr val="E9003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58" name="Freeform 8322"/>
              <p:cNvSpPr>
                <a:spLocks/>
              </p:cNvSpPr>
              <p:nvPr/>
            </p:nvSpPr>
            <p:spPr bwMode="auto">
              <a:xfrm>
                <a:off x="4886" y="1408"/>
                <a:ext cx="66" cy="8"/>
              </a:xfrm>
              <a:custGeom>
                <a:avLst/>
                <a:gdLst/>
                <a:ahLst/>
                <a:cxnLst>
                  <a:cxn ang="0">
                    <a:pos x="66" y="2"/>
                  </a:cxn>
                  <a:cxn ang="0">
                    <a:pos x="28" y="8"/>
                  </a:cxn>
                  <a:cxn ang="0">
                    <a:pos x="0" y="8"/>
                  </a:cxn>
                  <a:cxn ang="0">
                    <a:pos x="38" y="0"/>
                  </a:cxn>
                  <a:cxn ang="0">
                    <a:pos x="66" y="2"/>
                  </a:cxn>
                </a:cxnLst>
                <a:rect l="0" t="0" r="r" b="b"/>
                <a:pathLst>
                  <a:path w="66" h="8">
                    <a:moveTo>
                      <a:pt x="66" y="2"/>
                    </a:moveTo>
                    <a:lnTo>
                      <a:pt x="28" y="8"/>
                    </a:lnTo>
                    <a:lnTo>
                      <a:pt x="0" y="8"/>
                    </a:lnTo>
                    <a:lnTo>
                      <a:pt x="38" y="0"/>
                    </a:lnTo>
                    <a:lnTo>
                      <a:pt x="66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59" name="Freeform 8323"/>
              <p:cNvSpPr>
                <a:spLocks/>
              </p:cNvSpPr>
              <p:nvPr/>
            </p:nvSpPr>
            <p:spPr bwMode="auto">
              <a:xfrm>
                <a:off x="4856" y="1408"/>
                <a:ext cx="68" cy="10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0" y="8"/>
                  </a:cxn>
                  <a:cxn ang="0">
                    <a:pos x="0" y="10"/>
                  </a:cxn>
                  <a:cxn ang="0">
                    <a:pos x="38" y="2"/>
                  </a:cxn>
                  <a:cxn ang="0">
                    <a:pos x="68" y="0"/>
                  </a:cxn>
                </a:cxnLst>
                <a:rect l="0" t="0" r="r" b="b"/>
                <a:pathLst>
                  <a:path w="68" h="10">
                    <a:moveTo>
                      <a:pt x="68" y="0"/>
                    </a:moveTo>
                    <a:lnTo>
                      <a:pt x="30" y="8"/>
                    </a:lnTo>
                    <a:lnTo>
                      <a:pt x="0" y="10"/>
                    </a:lnTo>
                    <a:lnTo>
                      <a:pt x="38" y="2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E10019"/>
              </a:solidFill>
              <a:ln w="0">
                <a:solidFill>
                  <a:srgbClr val="E1001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60" name="Freeform 8324"/>
              <p:cNvSpPr>
                <a:spLocks/>
              </p:cNvSpPr>
              <p:nvPr/>
            </p:nvSpPr>
            <p:spPr bwMode="auto">
              <a:xfrm>
                <a:off x="4856" y="1408"/>
                <a:ext cx="68" cy="10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0" y="8"/>
                  </a:cxn>
                  <a:cxn ang="0">
                    <a:pos x="0" y="10"/>
                  </a:cxn>
                  <a:cxn ang="0">
                    <a:pos x="38" y="2"/>
                  </a:cxn>
                  <a:cxn ang="0">
                    <a:pos x="68" y="0"/>
                  </a:cxn>
                </a:cxnLst>
                <a:rect l="0" t="0" r="r" b="b"/>
                <a:pathLst>
                  <a:path w="68" h="10">
                    <a:moveTo>
                      <a:pt x="68" y="0"/>
                    </a:moveTo>
                    <a:lnTo>
                      <a:pt x="30" y="8"/>
                    </a:lnTo>
                    <a:lnTo>
                      <a:pt x="0" y="10"/>
                    </a:lnTo>
                    <a:lnTo>
                      <a:pt x="38" y="2"/>
                    </a:lnTo>
                    <a:lnTo>
                      <a:pt x="6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61" name="Freeform 8325"/>
              <p:cNvSpPr>
                <a:spLocks/>
              </p:cNvSpPr>
              <p:nvPr/>
            </p:nvSpPr>
            <p:spPr bwMode="auto">
              <a:xfrm>
                <a:off x="4826" y="1410"/>
                <a:ext cx="68" cy="16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0" y="8"/>
                  </a:cxn>
                  <a:cxn ang="0">
                    <a:pos x="0" y="16"/>
                  </a:cxn>
                  <a:cxn ang="0">
                    <a:pos x="38" y="6"/>
                  </a:cxn>
                  <a:cxn ang="0">
                    <a:pos x="68" y="0"/>
                  </a:cxn>
                </a:cxnLst>
                <a:rect l="0" t="0" r="r" b="b"/>
                <a:pathLst>
                  <a:path w="68" h="16">
                    <a:moveTo>
                      <a:pt x="68" y="0"/>
                    </a:moveTo>
                    <a:lnTo>
                      <a:pt x="30" y="8"/>
                    </a:lnTo>
                    <a:lnTo>
                      <a:pt x="0" y="16"/>
                    </a:lnTo>
                    <a:lnTo>
                      <a:pt x="38" y="6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D30000"/>
              </a:solidFill>
              <a:ln w="0">
                <a:solidFill>
                  <a:srgbClr val="D3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62" name="Freeform 8326"/>
              <p:cNvSpPr>
                <a:spLocks/>
              </p:cNvSpPr>
              <p:nvPr/>
            </p:nvSpPr>
            <p:spPr bwMode="auto">
              <a:xfrm>
                <a:off x="4826" y="1410"/>
                <a:ext cx="68" cy="16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0" y="8"/>
                  </a:cxn>
                  <a:cxn ang="0">
                    <a:pos x="0" y="16"/>
                  </a:cxn>
                  <a:cxn ang="0">
                    <a:pos x="38" y="6"/>
                  </a:cxn>
                  <a:cxn ang="0">
                    <a:pos x="68" y="0"/>
                  </a:cxn>
                </a:cxnLst>
                <a:rect l="0" t="0" r="r" b="b"/>
                <a:pathLst>
                  <a:path w="68" h="16">
                    <a:moveTo>
                      <a:pt x="68" y="0"/>
                    </a:moveTo>
                    <a:lnTo>
                      <a:pt x="30" y="8"/>
                    </a:lnTo>
                    <a:lnTo>
                      <a:pt x="0" y="16"/>
                    </a:lnTo>
                    <a:lnTo>
                      <a:pt x="38" y="6"/>
                    </a:lnTo>
                    <a:lnTo>
                      <a:pt x="6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63" name="Freeform 8327"/>
              <p:cNvSpPr>
                <a:spLocks/>
              </p:cNvSpPr>
              <p:nvPr/>
            </p:nvSpPr>
            <p:spPr bwMode="auto">
              <a:xfrm>
                <a:off x="4794" y="1416"/>
                <a:ext cx="70" cy="24"/>
              </a:xfrm>
              <a:custGeom>
                <a:avLst/>
                <a:gdLst/>
                <a:ahLst/>
                <a:cxnLst>
                  <a:cxn ang="0">
                    <a:pos x="70" y="0"/>
                  </a:cxn>
                  <a:cxn ang="0">
                    <a:pos x="32" y="10"/>
                  </a:cxn>
                  <a:cxn ang="0">
                    <a:pos x="0" y="24"/>
                  </a:cxn>
                  <a:cxn ang="0">
                    <a:pos x="38" y="14"/>
                  </a:cxn>
                  <a:cxn ang="0">
                    <a:pos x="70" y="0"/>
                  </a:cxn>
                </a:cxnLst>
                <a:rect l="0" t="0" r="r" b="b"/>
                <a:pathLst>
                  <a:path w="70" h="24">
                    <a:moveTo>
                      <a:pt x="70" y="0"/>
                    </a:moveTo>
                    <a:lnTo>
                      <a:pt x="32" y="10"/>
                    </a:lnTo>
                    <a:lnTo>
                      <a:pt x="0" y="24"/>
                    </a:lnTo>
                    <a:lnTo>
                      <a:pt x="38" y="14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0A34"/>
              </a:solidFill>
              <a:ln w="0">
                <a:solidFill>
                  <a:srgbClr val="000A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64" name="Freeform 8328"/>
              <p:cNvSpPr>
                <a:spLocks/>
              </p:cNvSpPr>
              <p:nvPr/>
            </p:nvSpPr>
            <p:spPr bwMode="auto">
              <a:xfrm>
                <a:off x="4794" y="1416"/>
                <a:ext cx="70" cy="24"/>
              </a:xfrm>
              <a:custGeom>
                <a:avLst/>
                <a:gdLst/>
                <a:ahLst/>
                <a:cxnLst>
                  <a:cxn ang="0">
                    <a:pos x="70" y="0"/>
                  </a:cxn>
                  <a:cxn ang="0">
                    <a:pos x="32" y="10"/>
                  </a:cxn>
                  <a:cxn ang="0">
                    <a:pos x="0" y="24"/>
                  </a:cxn>
                  <a:cxn ang="0">
                    <a:pos x="38" y="14"/>
                  </a:cxn>
                  <a:cxn ang="0">
                    <a:pos x="70" y="0"/>
                  </a:cxn>
                </a:cxnLst>
                <a:rect l="0" t="0" r="r" b="b"/>
                <a:pathLst>
                  <a:path w="70" h="24">
                    <a:moveTo>
                      <a:pt x="70" y="0"/>
                    </a:moveTo>
                    <a:lnTo>
                      <a:pt x="32" y="10"/>
                    </a:lnTo>
                    <a:lnTo>
                      <a:pt x="0" y="24"/>
                    </a:lnTo>
                    <a:lnTo>
                      <a:pt x="38" y="14"/>
                    </a:lnTo>
                    <a:lnTo>
                      <a:pt x="7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65" name="Freeform 8329"/>
              <p:cNvSpPr>
                <a:spLocks/>
              </p:cNvSpPr>
              <p:nvPr/>
            </p:nvSpPr>
            <p:spPr bwMode="auto">
              <a:xfrm>
                <a:off x="4762" y="1430"/>
                <a:ext cx="70" cy="30"/>
              </a:xfrm>
              <a:custGeom>
                <a:avLst/>
                <a:gdLst/>
                <a:ahLst/>
                <a:cxnLst>
                  <a:cxn ang="0">
                    <a:pos x="70" y="0"/>
                  </a:cxn>
                  <a:cxn ang="0">
                    <a:pos x="32" y="10"/>
                  </a:cxn>
                  <a:cxn ang="0">
                    <a:pos x="0" y="30"/>
                  </a:cxn>
                  <a:cxn ang="0">
                    <a:pos x="38" y="20"/>
                  </a:cxn>
                  <a:cxn ang="0">
                    <a:pos x="70" y="0"/>
                  </a:cxn>
                </a:cxnLst>
                <a:rect l="0" t="0" r="r" b="b"/>
                <a:pathLst>
                  <a:path w="70" h="30">
                    <a:moveTo>
                      <a:pt x="70" y="0"/>
                    </a:moveTo>
                    <a:lnTo>
                      <a:pt x="32" y="10"/>
                    </a:lnTo>
                    <a:lnTo>
                      <a:pt x="0" y="30"/>
                    </a:lnTo>
                    <a:lnTo>
                      <a:pt x="38" y="20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0C61"/>
              </a:solidFill>
              <a:ln w="0">
                <a:solidFill>
                  <a:srgbClr val="000C6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66" name="Freeform 8330"/>
              <p:cNvSpPr>
                <a:spLocks/>
              </p:cNvSpPr>
              <p:nvPr/>
            </p:nvSpPr>
            <p:spPr bwMode="auto">
              <a:xfrm>
                <a:off x="4762" y="1430"/>
                <a:ext cx="70" cy="30"/>
              </a:xfrm>
              <a:custGeom>
                <a:avLst/>
                <a:gdLst/>
                <a:ahLst/>
                <a:cxnLst>
                  <a:cxn ang="0">
                    <a:pos x="70" y="0"/>
                  </a:cxn>
                  <a:cxn ang="0">
                    <a:pos x="32" y="10"/>
                  </a:cxn>
                  <a:cxn ang="0">
                    <a:pos x="0" y="30"/>
                  </a:cxn>
                  <a:cxn ang="0">
                    <a:pos x="38" y="20"/>
                  </a:cxn>
                  <a:cxn ang="0">
                    <a:pos x="70" y="0"/>
                  </a:cxn>
                </a:cxnLst>
                <a:rect l="0" t="0" r="r" b="b"/>
                <a:pathLst>
                  <a:path w="70" h="30">
                    <a:moveTo>
                      <a:pt x="70" y="0"/>
                    </a:moveTo>
                    <a:lnTo>
                      <a:pt x="32" y="10"/>
                    </a:lnTo>
                    <a:lnTo>
                      <a:pt x="0" y="30"/>
                    </a:lnTo>
                    <a:lnTo>
                      <a:pt x="38" y="20"/>
                    </a:lnTo>
                    <a:lnTo>
                      <a:pt x="7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67" name="Freeform 8331"/>
              <p:cNvSpPr>
                <a:spLocks/>
              </p:cNvSpPr>
              <p:nvPr/>
            </p:nvSpPr>
            <p:spPr bwMode="auto">
              <a:xfrm>
                <a:off x="4730" y="1450"/>
                <a:ext cx="70" cy="38"/>
              </a:xfrm>
              <a:custGeom>
                <a:avLst/>
                <a:gdLst/>
                <a:ahLst/>
                <a:cxnLst>
                  <a:cxn ang="0">
                    <a:pos x="70" y="0"/>
                  </a:cxn>
                  <a:cxn ang="0">
                    <a:pos x="32" y="10"/>
                  </a:cxn>
                  <a:cxn ang="0">
                    <a:pos x="0" y="38"/>
                  </a:cxn>
                  <a:cxn ang="0">
                    <a:pos x="38" y="30"/>
                  </a:cxn>
                  <a:cxn ang="0">
                    <a:pos x="70" y="0"/>
                  </a:cxn>
                </a:cxnLst>
                <a:rect l="0" t="0" r="r" b="b"/>
                <a:pathLst>
                  <a:path w="70" h="38">
                    <a:moveTo>
                      <a:pt x="70" y="0"/>
                    </a:moveTo>
                    <a:lnTo>
                      <a:pt x="32" y="10"/>
                    </a:lnTo>
                    <a:lnTo>
                      <a:pt x="0" y="38"/>
                    </a:lnTo>
                    <a:lnTo>
                      <a:pt x="38" y="30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1089"/>
              </a:solidFill>
              <a:ln w="0">
                <a:solidFill>
                  <a:srgbClr val="00108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68" name="Freeform 8332"/>
              <p:cNvSpPr>
                <a:spLocks/>
              </p:cNvSpPr>
              <p:nvPr/>
            </p:nvSpPr>
            <p:spPr bwMode="auto">
              <a:xfrm>
                <a:off x="4730" y="1450"/>
                <a:ext cx="70" cy="38"/>
              </a:xfrm>
              <a:custGeom>
                <a:avLst/>
                <a:gdLst/>
                <a:ahLst/>
                <a:cxnLst>
                  <a:cxn ang="0">
                    <a:pos x="70" y="0"/>
                  </a:cxn>
                  <a:cxn ang="0">
                    <a:pos x="32" y="10"/>
                  </a:cxn>
                  <a:cxn ang="0">
                    <a:pos x="0" y="38"/>
                  </a:cxn>
                  <a:cxn ang="0">
                    <a:pos x="38" y="30"/>
                  </a:cxn>
                  <a:cxn ang="0">
                    <a:pos x="70" y="0"/>
                  </a:cxn>
                </a:cxnLst>
                <a:rect l="0" t="0" r="r" b="b"/>
                <a:pathLst>
                  <a:path w="70" h="38">
                    <a:moveTo>
                      <a:pt x="70" y="0"/>
                    </a:moveTo>
                    <a:lnTo>
                      <a:pt x="32" y="10"/>
                    </a:lnTo>
                    <a:lnTo>
                      <a:pt x="0" y="38"/>
                    </a:lnTo>
                    <a:lnTo>
                      <a:pt x="38" y="30"/>
                    </a:lnTo>
                    <a:lnTo>
                      <a:pt x="7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69" name="Freeform 8333"/>
              <p:cNvSpPr>
                <a:spLocks/>
              </p:cNvSpPr>
              <p:nvPr/>
            </p:nvSpPr>
            <p:spPr bwMode="auto">
              <a:xfrm>
                <a:off x="4696" y="1480"/>
                <a:ext cx="72" cy="44"/>
              </a:xfrm>
              <a:custGeom>
                <a:avLst/>
                <a:gdLst/>
                <a:ahLst/>
                <a:cxnLst>
                  <a:cxn ang="0">
                    <a:pos x="72" y="0"/>
                  </a:cxn>
                  <a:cxn ang="0">
                    <a:pos x="34" y="8"/>
                  </a:cxn>
                  <a:cxn ang="0">
                    <a:pos x="0" y="44"/>
                  </a:cxn>
                  <a:cxn ang="0">
                    <a:pos x="38" y="38"/>
                  </a:cxn>
                  <a:cxn ang="0">
                    <a:pos x="72" y="0"/>
                  </a:cxn>
                </a:cxnLst>
                <a:rect l="0" t="0" r="r" b="b"/>
                <a:pathLst>
                  <a:path w="72" h="44">
                    <a:moveTo>
                      <a:pt x="72" y="0"/>
                    </a:moveTo>
                    <a:lnTo>
                      <a:pt x="34" y="8"/>
                    </a:lnTo>
                    <a:lnTo>
                      <a:pt x="0" y="44"/>
                    </a:lnTo>
                    <a:lnTo>
                      <a:pt x="38" y="3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0017A7"/>
              </a:solidFill>
              <a:ln w="0">
                <a:solidFill>
                  <a:srgbClr val="0017A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70" name="Freeform 8334"/>
              <p:cNvSpPr>
                <a:spLocks/>
              </p:cNvSpPr>
              <p:nvPr/>
            </p:nvSpPr>
            <p:spPr bwMode="auto">
              <a:xfrm>
                <a:off x="4696" y="1480"/>
                <a:ext cx="72" cy="44"/>
              </a:xfrm>
              <a:custGeom>
                <a:avLst/>
                <a:gdLst/>
                <a:ahLst/>
                <a:cxnLst>
                  <a:cxn ang="0">
                    <a:pos x="72" y="0"/>
                  </a:cxn>
                  <a:cxn ang="0">
                    <a:pos x="34" y="8"/>
                  </a:cxn>
                  <a:cxn ang="0">
                    <a:pos x="0" y="44"/>
                  </a:cxn>
                  <a:cxn ang="0">
                    <a:pos x="38" y="38"/>
                  </a:cxn>
                  <a:cxn ang="0">
                    <a:pos x="72" y="0"/>
                  </a:cxn>
                </a:cxnLst>
                <a:rect l="0" t="0" r="r" b="b"/>
                <a:pathLst>
                  <a:path w="72" h="44">
                    <a:moveTo>
                      <a:pt x="72" y="0"/>
                    </a:moveTo>
                    <a:lnTo>
                      <a:pt x="34" y="8"/>
                    </a:lnTo>
                    <a:lnTo>
                      <a:pt x="0" y="44"/>
                    </a:lnTo>
                    <a:lnTo>
                      <a:pt x="38" y="38"/>
                    </a:lnTo>
                    <a:lnTo>
                      <a:pt x="7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71" name="Freeform 8335"/>
              <p:cNvSpPr>
                <a:spLocks/>
              </p:cNvSpPr>
              <p:nvPr/>
            </p:nvSpPr>
            <p:spPr bwMode="auto">
              <a:xfrm>
                <a:off x="4662" y="1518"/>
                <a:ext cx="72" cy="50"/>
              </a:xfrm>
              <a:custGeom>
                <a:avLst/>
                <a:gdLst/>
                <a:ahLst/>
                <a:cxnLst>
                  <a:cxn ang="0">
                    <a:pos x="72" y="0"/>
                  </a:cxn>
                  <a:cxn ang="0">
                    <a:pos x="34" y="6"/>
                  </a:cxn>
                  <a:cxn ang="0">
                    <a:pos x="0" y="50"/>
                  </a:cxn>
                  <a:cxn ang="0">
                    <a:pos x="38" y="48"/>
                  </a:cxn>
                  <a:cxn ang="0">
                    <a:pos x="72" y="0"/>
                  </a:cxn>
                </a:cxnLst>
                <a:rect l="0" t="0" r="r" b="b"/>
                <a:pathLst>
                  <a:path w="72" h="50">
                    <a:moveTo>
                      <a:pt x="72" y="0"/>
                    </a:moveTo>
                    <a:lnTo>
                      <a:pt x="34" y="6"/>
                    </a:lnTo>
                    <a:lnTo>
                      <a:pt x="0" y="50"/>
                    </a:lnTo>
                    <a:lnTo>
                      <a:pt x="38" y="4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001FBA"/>
              </a:solidFill>
              <a:ln w="0">
                <a:solidFill>
                  <a:srgbClr val="001FB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72" name="Freeform 8336"/>
              <p:cNvSpPr>
                <a:spLocks/>
              </p:cNvSpPr>
              <p:nvPr/>
            </p:nvSpPr>
            <p:spPr bwMode="auto">
              <a:xfrm>
                <a:off x="4662" y="1518"/>
                <a:ext cx="72" cy="50"/>
              </a:xfrm>
              <a:custGeom>
                <a:avLst/>
                <a:gdLst/>
                <a:ahLst/>
                <a:cxnLst>
                  <a:cxn ang="0">
                    <a:pos x="72" y="0"/>
                  </a:cxn>
                  <a:cxn ang="0">
                    <a:pos x="34" y="6"/>
                  </a:cxn>
                  <a:cxn ang="0">
                    <a:pos x="0" y="50"/>
                  </a:cxn>
                  <a:cxn ang="0">
                    <a:pos x="38" y="48"/>
                  </a:cxn>
                  <a:cxn ang="0">
                    <a:pos x="72" y="0"/>
                  </a:cxn>
                </a:cxnLst>
                <a:rect l="0" t="0" r="r" b="b"/>
                <a:pathLst>
                  <a:path w="72" h="50">
                    <a:moveTo>
                      <a:pt x="72" y="0"/>
                    </a:moveTo>
                    <a:lnTo>
                      <a:pt x="34" y="6"/>
                    </a:lnTo>
                    <a:lnTo>
                      <a:pt x="0" y="50"/>
                    </a:lnTo>
                    <a:lnTo>
                      <a:pt x="38" y="48"/>
                    </a:lnTo>
                    <a:lnTo>
                      <a:pt x="7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73" name="Freeform 8337"/>
              <p:cNvSpPr>
                <a:spLocks/>
              </p:cNvSpPr>
              <p:nvPr/>
            </p:nvSpPr>
            <p:spPr bwMode="auto">
              <a:xfrm>
                <a:off x="4628" y="1566"/>
                <a:ext cx="72" cy="58"/>
              </a:xfrm>
              <a:custGeom>
                <a:avLst/>
                <a:gdLst/>
                <a:ahLst/>
                <a:cxnLst>
                  <a:cxn ang="0">
                    <a:pos x="72" y="0"/>
                  </a:cxn>
                  <a:cxn ang="0">
                    <a:pos x="34" y="2"/>
                  </a:cxn>
                  <a:cxn ang="0">
                    <a:pos x="0" y="54"/>
                  </a:cxn>
                  <a:cxn ang="0">
                    <a:pos x="38" y="58"/>
                  </a:cxn>
                  <a:cxn ang="0">
                    <a:pos x="72" y="0"/>
                  </a:cxn>
                </a:cxnLst>
                <a:rect l="0" t="0" r="r" b="b"/>
                <a:pathLst>
                  <a:path w="72" h="58">
                    <a:moveTo>
                      <a:pt x="72" y="0"/>
                    </a:moveTo>
                    <a:lnTo>
                      <a:pt x="34" y="2"/>
                    </a:lnTo>
                    <a:lnTo>
                      <a:pt x="0" y="54"/>
                    </a:lnTo>
                    <a:lnTo>
                      <a:pt x="38" y="5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0929C4"/>
              </a:solidFill>
              <a:ln w="0">
                <a:solidFill>
                  <a:srgbClr val="0929C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74" name="Freeform 8338"/>
              <p:cNvSpPr>
                <a:spLocks/>
              </p:cNvSpPr>
              <p:nvPr/>
            </p:nvSpPr>
            <p:spPr bwMode="auto">
              <a:xfrm>
                <a:off x="4628" y="1566"/>
                <a:ext cx="72" cy="58"/>
              </a:xfrm>
              <a:custGeom>
                <a:avLst/>
                <a:gdLst/>
                <a:ahLst/>
                <a:cxnLst>
                  <a:cxn ang="0">
                    <a:pos x="72" y="0"/>
                  </a:cxn>
                  <a:cxn ang="0">
                    <a:pos x="34" y="2"/>
                  </a:cxn>
                  <a:cxn ang="0">
                    <a:pos x="0" y="54"/>
                  </a:cxn>
                  <a:cxn ang="0">
                    <a:pos x="38" y="58"/>
                  </a:cxn>
                  <a:cxn ang="0">
                    <a:pos x="72" y="0"/>
                  </a:cxn>
                </a:cxnLst>
                <a:rect l="0" t="0" r="r" b="b"/>
                <a:pathLst>
                  <a:path w="72" h="58">
                    <a:moveTo>
                      <a:pt x="72" y="0"/>
                    </a:moveTo>
                    <a:lnTo>
                      <a:pt x="34" y="2"/>
                    </a:lnTo>
                    <a:lnTo>
                      <a:pt x="0" y="54"/>
                    </a:lnTo>
                    <a:lnTo>
                      <a:pt x="38" y="58"/>
                    </a:lnTo>
                    <a:lnTo>
                      <a:pt x="7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75" name="Freeform 8339"/>
              <p:cNvSpPr>
                <a:spLocks/>
              </p:cNvSpPr>
              <p:nvPr/>
            </p:nvSpPr>
            <p:spPr bwMode="auto">
              <a:xfrm>
                <a:off x="4592" y="1620"/>
                <a:ext cx="74" cy="66"/>
              </a:xfrm>
              <a:custGeom>
                <a:avLst/>
                <a:gdLst/>
                <a:ahLst/>
                <a:cxnLst>
                  <a:cxn ang="0">
                    <a:pos x="74" y="4"/>
                  </a:cxn>
                  <a:cxn ang="0">
                    <a:pos x="36" y="0"/>
                  </a:cxn>
                  <a:cxn ang="0">
                    <a:pos x="0" y="56"/>
                  </a:cxn>
                  <a:cxn ang="0">
                    <a:pos x="38" y="66"/>
                  </a:cxn>
                  <a:cxn ang="0">
                    <a:pos x="74" y="4"/>
                  </a:cxn>
                </a:cxnLst>
                <a:rect l="0" t="0" r="r" b="b"/>
                <a:pathLst>
                  <a:path w="74" h="66">
                    <a:moveTo>
                      <a:pt x="74" y="4"/>
                    </a:moveTo>
                    <a:lnTo>
                      <a:pt x="36" y="0"/>
                    </a:lnTo>
                    <a:lnTo>
                      <a:pt x="0" y="56"/>
                    </a:lnTo>
                    <a:lnTo>
                      <a:pt x="38" y="66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1E35C6"/>
              </a:solidFill>
              <a:ln w="0">
                <a:solidFill>
                  <a:srgbClr val="1E35C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76" name="Freeform 8340"/>
              <p:cNvSpPr>
                <a:spLocks/>
              </p:cNvSpPr>
              <p:nvPr/>
            </p:nvSpPr>
            <p:spPr bwMode="auto">
              <a:xfrm>
                <a:off x="4592" y="1620"/>
                <a:ext cx="74" cy="66"/>
              </a:xfrm>
              <a:custGeom>
                <a:avLst/>
                <a:gdLst/>
                <a:ahLst/>
                <a:cxnLst>
                  <a:cxn ang="0">
                    <a:pos x="74" y="4"/>
                  </a:cxn>
                  <a:cxn ang="0">
                    <a:pos x="36" y="0"/>
                  </a:cxn>
                  <a:cxn ang="0">
                    <a:pos x="0" y="56"/>
                  </a:cxn>
                  <a:cxn ang="0">
                    <a:pos x="38" y="66"/>
                  </a:cxn>
                  <a:cxn ang="0">
                    <a:pos x="74" y="4"/>
                  </a:cxn>
                </a:cxnLst>
                <a:rect l="0" t="0" r="r" b="b"/>
                <a:pathLst>
                  <a:path w="74" h="66">
                    <a:moveTo>
                      <a:pt x="74" y="4"/>
                    </a:moveTo>
                    <a:lnTo>
                      <a:pt x="36" y="0"/>
                    </a:lnTo>
                    <a:lnTo>
                      <a:pt x="0" y="56"/>
                    </a:lnTo>
                    <a:lnTo>
                      <a:pt x="38" y="66"/>
                    </a:lnTo>
                    <a:lnTo>
                      <a:pt x="74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77" name="Freeform 8341"/>
              <p:cNvSpPr>
                <a:spLocks/>
              </p:cNvSpPr>
              <p:nvPr/>
            </p:nvSpPr>
            <p:spPr bwMode="auto">
              <a:xfrm>
                <a:off x="4556" y="1676"/>
                <a:ext cx="74" cy="78"/>
              </a:xfrm>
              <a:custGeom>
                <a:avLst/>
                <a:gdLst/>
                <a:ahLst/>
                <a:cxnLst>
                  <a:cxn ang="0">
                    <a:pos x="74" y="10"/>
                  </a:cxn>
                  <a:cxn ang="0">
                    <a:pos x="36" y="0"/>
                  </a:cxn>
                  <a:cxn ang="0">
                    <a:pos x="0" y="58"/>
                  </a:cxn>
                  <a:cxn ang="0">
                    <a:pos x="38" y="78"/>
                  </a:cxn>
                  <a:cxn ang="0">
                    <a:pos x="74" y="10"/>
                  </a:cxn>
                </a:cxnLst>
                <a:rect l="0" t="0" r="r" b="b"/>
                <a:pathLst>
                  <a:path w="74" h="78">
                    <a:moveTo>
                      <a:pt x="74" y="10"/>
                    </a:moveTo>
                    <a:lnTo>
                      <a:pt x="36" y="0"/>
                    </a:lnTo>
                    <a:lnTo>
                      <a:pt x="0" y="58"/>
                    </a:lnTo>
                    <a:lnTo>
                      <a:pt x="38" y="78"/>
                    </a:lnTo>
                    <a:lnTo>
                      <a:pt x="74" y="10"/>
                    </a:lnTo>
                    <a:close/>
                  </a:path>
                </a:pathLst>
              </a:custGeom>
              <a:solidFill>
                <a:srgbClr val="3045C2"/>
              </a:solidFill>
              <a:ln w="0">
                <a:solidFill>
                  <a:srgbClr val="3045C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78" name="Freeform 8342"/>
              <p:cNvSpPr>
                <a:spLocks/>
              </p:cNvSpPr>
              <p:nvPr/>
            </p:nvSpPr>
            <p:spPr bwMode="auto">
              <a:xfrm>
                <a:off x="4556" y="1676"/>
                <a:ext cx="74" cy="78"/>
              </a:xfrm>
              <a:custGeom>
                <a:avLst/>
                <a:gdLst/>
                <a:ahLst/>
                <a:cxnLst>
                  <a:cxn ang="0">
                    <a:pos x="74" y="10"/>
                  </a:cxn>
                  <a:cxn ang="0">
                    <a:pos x="36" y="0"/>
                  </a:cxn>
                  <a:cxn ang="0">
                    <a:pos x="0" y="58"/>
                  </a:cxn>
                  <a:cxn ang="0">
                    <a:pos x="38" y="78"/>
                  </a:cxn>
                  <a:cxn ang="0">
                    <a:pos x="74" y="10"/>
                  </a:cxn>
                </a:cxnLst>
                <a:rect l="0" t="0" r="r" b="b"/>
                <a:pathLst>
                  <a:path w="74" h="78">
                    <a:moveTo>
                      <a:pt x="74" y="10"/>
                    </a:moveTo>
                    <a:lnTo>
                      <a:pt x="36" y="0"/>
                    </a:lnTo>
                    <a:lnTo>
                      <a:pt x="0" y="58"/>
                    </a:lnTo>
                    <a:lnTo>
                      <a:pt x="38" y="78"/>
                    </a:lnTo>
                    <a:lnTo>
                      <a:pt x="74" y="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79" name="Freeform 8343"/>
              <p:cNvSpPr>
                <a:spLocks/>
              </p:cNvSpPr>
              <p:nvPr/>
            </p:nvSpPr>
            <p:spPr bwMode="auto">
              <a:xfrm>
                <a:off x="4520" y="1734"/>
                <a:ext cx="74" cy="78"/>
              </a:xfrm>
              <a:custGeom>
                <a:avLst/>
                <a:gdLst/>
                <a:ahLst/>
                <a:cxnLst>
                  <a:cxn ang="0">
                    <a:pos x="74" y="20"/>
                  </a:cxn>
                  <a:cxn ang="0">
                    <a:pos x="36" y="0"/>
                  </a:cxn>
                  <a:cxn ang="0">
                    <a:pos x="0" y="50"/>
                  </a:cxn>
                  <a:cxn ang="0">
                    <a:pos x="38" y="78"/>
                  </a:cxn>
                  <a:cxn ang="0">
                    <a:pos x="74" y="20"/>
                  </a:cxn>
                </a:cxnLst>
                <a:rect l="0" t="0" r="r" b="b"/>
                <a:pathLst>
                  <a:path w="74" h="78">
                    <a:moveTo>
                      <a:pt x="74" y="20"/>
                    </a:moveTo>
                    <a:lnTo>
                      <a:pt x="36" y="0"/>
                    </a:lnTo>
                    <a:lnTo>
                      <a:pt x="0" y="50"/>
                    </a:lnTo>
                    <a:lnTo>
                      <a:pt x="38" y="78"/>
                    </a:lnTo>
                    <a:lnTo>
                      <a:pt x="74" y="20"/>
                    </a:lnTo>
                    <a:close/>
                  </a:path>
                </a:pathLst>
              </a:custGeom>
              <a:solidFill>
                <a:srgbClr val="3560B1"/>
              </a:solidFill>
              <a:ln w="0">
                <a:solidFill>
                  <a:srgbClr val="3560B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80" name="Freeform 8344"/>
              <p:cNvSpPr>
                <a:spLocks/>
              </p:cNvSpPr>
              <p:nvPr/>
            </p:nvSpPr>
            <p:spPr bwMode="auto">
              <a:xfrm>
                <a:off x="4520" y="1734"/>
                <a:ext cx="74" cy="78"/>
              </a:xfrm>
              <a:custGeom>
                <a:avLst/>
                <a:gdLst/>
                <a:ahLst/>
                <a:cxnLst>
                  <a:cxn ang="0">
                    <a:pos x="74" y="20"/>
                  </a:cxn>
                  <a:cxn ang="0">
                    <a:pos x="36" y="0"/>
                  </a:cxn>
                  <a:cxn ang="0">
                    <a:pos x="0" y="50"/>
                  </a:cxn>
                  <a:cxn ang="0">
                    <a:pos x="38" y="78"/>
                  </a:cxn>
                  <a:cxn ang="0">
                    <a:pos x="74" y="20"/>
                  </a:cxn>
                </a:cxnLst>
                <a:rect l="0" t="0" r="r" b="b"/>
                <a:pathLst>
                  <a:path w="74" h="78">
                    <a:moveTo>
                      <a:pt x="74" y="20"/>
                    </a:moveTo>
                    <a:lnTo>
                      <a:pt x="36" y="0"/>
                    </a:lnTo>
                    <a:lnTo>
                      <a:pt x="0" y="50"/>
                    </a:lnTo>
                    <a:lnTo>
                      <a:pt x="38" y="78"/>
                    </a:lnTo>
                    <a:lnTo>
                      <a:pt x="74" y="2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81" name="Freeform 8345"/>
              <p:cNvSpPr>
                <a:spLocks/>
              </p:cNvSpPr>
              <p:nvPr/>
            </p:nvSpPr>
            <p:spPr bwMode="auto">
              <a:xfrm>
                <a:off x="4482" y="1784"/>
                <a:ext cx="76" cy="64"/>
              </a:xfrm>
              <a:custGeom>
                <a:avLst/>
                <a:gdLst/>
                <a:ahLst/>
                <a:cxnLst>
                  <a:cxn ang="0">
                    <a:pos x="76" y="28"/>
                  </a:cxn>
                  <a:cxn ang="0">
                    <a:pos x="38" y="0"/>
                  </a:cxn>
                  <a:cxn ang="0">
                    <a:pos x="0" y="28"/>
                  </a:cxn>
                  <a:cxn ang="0">
                    <a:pos x="38" y="64"/>
                  </a:cxn>
                  <a:cxn ang="0">
                    <a:pos x="76" y="28"/>
                  </a:cxn>
                </a:cxnLst>
                <a:rect l="0" t="0" r="r" b="b"/>
                <a:pathLst>
                  <a:path w="76" h="64">
                    <a:moveTo>
                      <a:pt x="76" y="28"/>
                    </a:moveTo>
                    <a:lnTo>
                      <a:pt x="38" y="0"/>
                    </a:lnTo>
                    <a:lnTo>
                      <a:pt x="0" y="28"/>
                    </a:lnTo>
                    <a:lnTo>
                      <a:pt x="38" y="64"/>
                    </a:lnTo>
                    <a:lnTo>
                      <a:pt x="76" y="28"/>
                    </a:lnTo>
                    <a:close/>
                  </a:path>
                </a:pathLst>
              </a:custGeom>
              <a:solidFill>
                <a:srgbClr val="258D84"/>
              </a:solidFill>
              <a:ln w="0">
                <a:solidFill>
                  <a:srgbClr val="258D8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82" name="Freeform 8346"/>
              <p:cNvSpPr>
                <a:spLocks/>
              </p:cNvSpPr>
              <p:nvPr/>
            </p:nvSpPr>
            <p:spPr bwMode="auto">
              <a:xfrm>
                <a:off x="4482" y="1784"/>
                <a:ext cx="76" cy="64"/>
              </a:xfrm>
              <a:custGeom>
                <a:avLst/>
                <a:gdLst/>
                <a:ahLst/>
                <a:cxnLst>
                  <a:cxn ang="0">
                    <a:pos x="76" y="28"/>
                  </a:cxn>
                  <a:cxn ang="0">
                    <a:pos x="38" y="0"/>
                  </a:cxn>
                  <a:cxn ang="0">
                    <a:pos x="0" y="28"/>
                  </a:cxn>
                  <a:cxn ang="0">
                    <a:pos x="38" y="64"/>
                  </a:cxn>
                  <a:cxn ang="0">
                    <a:pos x="76" y="28"/>
                  </a:cxn>
                </a:cxnLst>
                <a:rect l="0" t="0" r="r" b="b"/>
                <a:pathLst>
                  <a:path w="76" h="64">
                    <a:moveTo>
                      <a:pt x="76" y="28"/>
                    </a:moveTo>
                    <a:lnTo>
                      <a:pt x="38" y="0"/>
                    </a:lnTo>
                    <a:lnTo>
                      <a:pt x="0" y="28"/>
                    </a:lnTo>
                    <a:lnTo>
                      <a:pt x="38" y="64"/>
                    </a:lnTo>
                    <a:lnTo>
                      <a:pt x="76" y="2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83" name="Freeform 8347"/>
              <p:cNvSpPr>
                <a:spLocks/>
              </p:cNvSpPr>
              <p:nvPr/>
            </p:nvSpPr>
            <p:spPr bwMode="auto">
              <a:xfrm>
                <a:off x="4444" y="1802"/>
                <a:ext cx="76" cy="46"/>
              </a:xfrm>
              <a:custGeom>
                <a:avLst/>
                <a:gdLst/>
                <a:ahLst/>
                <a:cxnLst>
                  <a:cxn ang="0">
                    <a:pos x="76" y="46"/>
                  </a:cxn>
                  <a:cxn ang="0">
                    <a:pos x="38" y="10"/>
                  </a:cxn>
                  <a:cxn ang="0">
                    <a:pos x="0" y="0"/>
                  </a:cxn>
                  <a:cxn ang="0">
                    <a:pos x="38" y="36"/>
                  </a:cxn>
                  <a:cxn ang="0">
                    <a:pos x="76" y="46"/>
                  </a:cxn>
                </a:cxnLst>
                <a:rect l="0" t="0" r="r" b="b"/>
                <a:pathLst>
                  <a:path w="76" h="46">
                    <a:moveTo>
                      <a:pt x="76" y="46"/>
                    </a:moveTo>
                    <a:lnTo>
                      <a:pt x="38" y="10"/>
                    </a:lnTo>
                    <a:lnTo>
                      <a:pt x="0" y="0"/>
                    </a:lnTo>
                    <a:lnTo>
                      <a:pt x="38" y="36"/>
                    </a:lnTo>
                    <a:lnTo>
                      <a:pt x="76" y="46"/>
                    </a:lnTo>
                    <a:close/>
                  </a:path>
                </a:pathLst>
              </a:custGeom>
              <a:solidFill>
                <a:srgbClr val="00D200"/>
              </a:solidFill>
              <a:ln w="0">
                <a:solidFill>
                  <a:srgbClr val="00D2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84" name="Freeform 8348"/>
              <p:cNvSpPr>
                <a:spLocks/>
              </p:cNvSpPr>
              <p:nvPr/>
            </p:nvSpPr>
            <p:spPr bwMode="auto">
              <a:xfrm>
                <a:off x="4444" y="1802"/>
                <a:ext cx="76" cy="46"/>
              </a:xfrm>
              <a:custGeom>
                <a:avLst/>
                <a:gdLst/>
                <a:ahLst/>
                <a:cxnLst>
                  <a:cxn ang="0">
                    <a:pos x="76" y="46"/>
                  </a:cxn>
                  <a:cxn ang="0">
                    <a:pos x="38" y="10"/>
                  </a:cxn>
                  <a:cxn ang="0">
                    <a:pos x="0" y="0"/>
                  </a:cxn>
                  <a:cxn ang="0">
                    <a:pos x="38" y="36"/>
                  </a:cxn>
                  <a:cxn ang="0">
                    <a:pos x="76" y="46"/>
                  </a:cxn>
                </a:cxnLst>
                <a:rect l="0" t="0" r="r" b="b"/>
                <a:pathLst>
                  <a:path w="76" h="46">
                    <a:moveTo>
                      <a:pt x="76" y="46"/>
                    </a:moveTo>
                    <a:lnTo>
                      <a:pt x="38" y="10"/>
                    </a:lnTo>
                    <a:lnTo>
                      <a:pt x="0" y="0"/>
                    </a:lnTo>
                    <a:lnTo>
                      <a:pt x="38" y="36"/>
                    </a:lnTo>
                    <a:lnTo>
                      <a:pt x="76" y="4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85" name="Freeform 8349"/>
              <p:cNvSpPr>
                <a:spLocks/>
              </p:cNvSpPr>
              <p:nvPr/>
            </p:nvSpPr>
            <p:spPr bwMode="auto">
              <a:xfrm>
                <a:off x="4404" y="1754"/>
                <a:ext cx="78" cy="84"/>
              </a:xfrm>
              <a:custGeom>
                <a:avLst/>
                <a:gdLst/>
                <a:ahLst/>
                <a:cxnLst>
                  <a:cxn ang="0">
                    <a:pos x="78" y="84"/>
                  </a:cxn>
                  <a:cxn ang="0">
                    <a:pos x="40" y="48"/>
                  </a:cxn>
                  <a:cxn ang="0">
                    <a:pos x="0" y="0"/>
                  </a:cxn>
                  <a:cxn ang="0">
                    <a:pos x="38" y="30"/>
                  </a:cxn>
                  <a:cxn ang="0">
                    <a:pos x="78" y="84"/>
                  </a:cxn>
                </a:cxnLst>
                <a:rect l="0" t="0" r="r" b="b"/>
                <a:pathLst>
                  <a:path w="78" h="84">
                    <a:moveTo>
                      <a:pt x="78" y="84"/>
                    </a:moveTo>
                    <a:lnTo>
                      <a:pt x="40" y="48"/>
                    </a:lnTo>
                    <a:lnTo>
                      <a:pt x="0" y="0"/>
                    </a:lnTo>
                    <a:lnTo>
                      <a:pt x="38" y="30"/>
                    </a:lnTo>
                    <a:lnTo>
                      <a:pt x="78" y="84"/>
                    </a:lnTo>
                    <a:close/>
                  </a:path>
                </a:pathLst>
              </a:custGeom>
              <a:solidFill>
                <a:srgbClr val="9200C7"/>
              </a:solidFill>
              <a:ln w="0">
                <a:solidFill>
                  <a:srgbClr val="9200C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86" name="Freeform 8350"/>
              <p:cNvSpPr>
                <a:spLocks/>
              </p:cNvSpPr>
              <p:nvPr/>
            </p:nvSpPr>
            <p:spPr bwMode="auto">
              <a:xfrm>
                <a:off x="4404" y="1754"/>
                <a:ext cx="78" cy="84"/>
              </a:xfrm>
              <a:custGeom>
                <a:avLst/>
                <a:gdLst/>
                <a:ahLst/>
                <a:cxnLst>
                  <a:cxn ang="0">
                    <a:pos x="78" y="84"/>
                  </a:cxn>
                  <a:cxn ang="0">
                    <a:pos x="40" y="48"/>
                  </a:cxn>
                  <a:cxn ang="0">
                    <a:pos x="0" y="0"/>
                  </a:cxn>
                  <a:cxn ang="0">
                    <a:pos x="38" y="30"/>
                  </a:cxn>
                  <a:cxn ang="0">
                    <a:pos x="78" y="84"/>
                  </a:cxn>
                </a:cxnLst>
                <a:rect l="0" t="0" r="r" b="b"/>
                <a:pathLst>
                  <a:path w="78" h="84">
                    <a:moveTo>
                      <a:pt x="78" y="84"/>
                    </a:moveTo>
                    <a:lnTo>
                      <a:pt x="40" y="48"/>
                    </a:lnTo>
                    <a:lnTo>
                      <a:pt x="0" y="0"/>
                    </a:lnTo>
                    <a:lnTo>
                      <a:pt x="38" y="30"/>
                    </a:lnTo>
                    <a:lnTo>
                      <a:pt x="78" y="8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87" name="Freeform 8351"/>
              <p:cNvSpPr>
                <a:spLocks/>
              </p:cNvSpPr>
              <p:nvPr/>
            </p:nvSpPr>
            <p:spPr bwMode="auto">
              <a:xfrm>
                <a:off x="4364" y="1704"/>
                <a:ext cx="78" cy="80"/>
              </a:xfrm>
              <a:custGeom>
                <a:avLst/>
                <a:gdLst/>
                <a:ahLst/>
                <a:cxnLst>
                  <a:cxn ang="0">
                    <a:pos x="78" y="80"/>
                  </a:cxn>
                  <a:cxn ang="0">
                    <a:pos x="40" y="50"/>
                  </a:cxn>
                  <a:cxn ang="0">
                    <a:pos x="0" y="0"/>
                  </a:cxn>
                  <a:cxn ang="0">
                    <a:pos x="38" y="22"/>
                  </a:cxn>
                  <a:cxn ang="0">
                    <a:pos x="78" y="80"/>
                  </a:cxn>
                </a:cxnLst>
                <a:rect l="0" t="0" r="r" b="b"/>
                <a:pathLst>
                  <a:path w="78" h="80">
                    <a:moveTo>
                      <a:pt x="78" y="80"/>
                    </a:moveTo>
                    <a:lnTo>
                      <a:pt x="40" y="50"/>
                    </a:lnTo>
                    <a:lnTo>
                      <a:pt x="0" y="0"/>
                    </a:lnTo>
                    <a:lnTo>
                      <a:pt x="38" y="22"/>
                    </a:lnTo>
                    <a:lnTo>
                      <a:pt x="78" y="80"/>
                    </a:lnTo>
                    <a:close/>
                  </a:path>
                </a:pathLst>
              </a:custGeom>
              <a:solidFill>
                <a:srgbClr val="AA00D0"/>
              </a:solidFill>
              <a:ln w="0">
                <a:solidFill>
                  <a:srgbClr val="AA00D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88" name="Freeform 8352"/>
              <p:cNvSpPr>
                <a:spLocks/>
              </p:cNvSpPr>
              <p:nvPr/>
            </p:nvSpPr>
            <p:spPr bwMode="auto">
              <a:xfrm>
                <a:off x="4364" y="1704"/>
                <a:ext cx="78" cy="80"/>
              </a:xfrm>
              <a:custGeom>
                <a:avLst/>
                <a:gdLst/>
                <a:ahLst/>
                <a:cxnLst>
                  <a:cxn ang="0">
                    <a:pos x="78" y="80"/>
                  </a:cxn>
                  <a:cxn ang="0">
                    <a:pos x="40" y="50"/>
                  </a:cxn>
                  <a:cxn ang="0">
                    <a:pos x="0" y="0"/>
                  </a:cxn>
                  <a:cxn ang="0">
                    <a:pos x="38" y="22"/>
                  </a:cxn>
                  <a:cxn ang="0">
                    <a:pos x="78" y="80"/>
                  </a:cxn>
                </a:cxnLst>
                <a:rect l="0" t="0" r="r" b="b"/>
                <a:pathLst>
                  <a:path w="78" h="80">
                    <a:moveTo>
                      <a:pt x="78" y="80"/>
                    </a:moveTo>
                    <a:lnTo>
                      <a:pt x="40" y="50"/>
                    </a:lnTo>
                    <a:lnTo>
                      <a:pt x="0" y="0"/>
                    </a:lnTo>
                    <a:lnTo>
                      <a:pt x="38" y="22"/>
                    </a:lnTo>
                    <a:lnTo>
                      <a:pt x="78" y="8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89" name="Freeform 8353"/>
              <p:cNvSpPr>
                <a:spLocks/>
              </p:cNvSpPr>
              <p:nvPr/>
            </p:nvSpPr>
            <p:spPr bwMode="auto">
              <a:xfrm>
                <a:off x="4322" y="1684"/>
                <a:ext cx="80" cy="42"/>
              </a:xfrm>
              <a:custGeom>
                <a:avLst/>
                <a:gdLst/>
                <a:ahLst/>
                <a:cxnLst>
                  <a:cxn ang="0">
                    <a:pos x="80" y="42"/>
                  </a:cxn>
                  <a:cxn ang="0">
                    <a:pos x="42" y="20"/>
                  </a:cxn>
                  <a:cxn ang="0">
                    <a:pos x="0" y="0"/>
                  </a:cxn>
                  <a:cxn ang="0">
                    <a:pos x="38" y="12"/>
                  </a:cxn>
                  <a:cxn ang="0">
                    <a:pos x="80" y="42"/>
                  </a:cxn>
                </a:cxnLst>
                <a:rect l="0" t="0" r="r" b="b"/>
                <a:pathLst>
                  <a:path w="80" h="42">
                    <a:moveTo>
                      <a:pt x="80" y="42"/>
                    </a:moveTo>
                    <a:lnTo>
                      <a:pt x="42" y="20"/>
                    </a:lnTo>
                    <a:lnTo>
                      <a:pt x="0" y="0"/>
                    </a:lnTo>
                    <a:lnTo>
                      <a:pt x="38" y="12"/>
                    </a:lnTo>
                    <a:lnTo>
                      <a:pt x="80" y="42"/>
                    </a:lnTo>
                    <a:close/>
                  </a:path>
                </a:pathLst>
              </a:custGeom>
              <a:solidFill>
                <a:srgbClr val="C3009A"/>
              </a:solidFill>
              <a:ln w="0">
                <a:solidFill>
                  <a:srgbClr val="C3009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90" name="Freeform 8354"/>
              <p:cNvSpPr>
                <a:spLocks/>
              </p:cNvSpPr>
              <p:nvPr/>
            </p:nvSpPr>
            <p:spPr bwMode="auto">
              <a:xfrm>
                <a:off x="4322" y="1684"/>
                <a:ext cx="80" cy="42"/>
              </a:xfrm>
              <a:custGeom>
                <a:avLst/>
                <a:gdLst/>
                <a:ahLst/>
                <a:cxnLst>
                  <a:cxn ang="0">
                    <a:pos x="80" y="42"/>
                  </a:cxn>
                  <a:cxn ang="0">
                    <a:pos x="42" y="20"/>
                  </a:cxn>
                  <a:cxn ang="0">
                    <a:pos x="0" y="0"/>
                  </a:cxn>
                  <a:cxn ang="0">
                    <a:pos x="38" y="12"/>
                  </a:cxn>
                  <a:cxn ang="0">
                    <a:pos x="80" y="42"/>
                  </a:cxn>
                </a:cxnLst>
                <a:rect l="0" t="0" r="r" b="b"/>
                <a:pathLst>
                  <a:path w="80" h="42">
                    <a:moveTo>
                      <a:pt x="80" y="42"/>
                    </a:moveTo>
                    <a:lnTo>
                      <a:pt x="42" y="20"/>
                    </a:lnTo>
                    <a:lnTo>
                      <a:pt x="0" y="0"/>
                    </a:lnTo>
                    <a:lnTo>
                      <a:pt x="38" y="12"/>
                    </a:lnTo>
                    <a:lnTo>
                      <a:pt x="80" y="4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91" name="Freeform 8355"/>
              <p:cNvSpPr>
                <a:spLocks/>
              </p:cNvSpPr>
              <p:nvPr/>
            </p:nvSpPr>
            <p:spPr bwMode="auto">
              <a:xfrm>
                <a:off x="5336" y="1420"/>
                <a:ext cx="56" cy="12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20" y="0"/>
                  </a:cxn>
                  <a:cxn ang="0">
                    <a:pos x="0" y="6"/>
                  </a:cxn>
                  <a:cxn ang="0">
                    <a:pos x="36" y="12"/>
                  </a:cxn>
                  <a:cxn ang="0">
                    <a:pos x="56" y="6"/>
                  </a:cxn>
                </a:cxnLst>
                <a:rect l="0" t="0" r="r" b="b"/>
                <a:pathLst>
                  <a:path w="56" h="12">
                    <a:moveTo>
                      <a:pt x="56" y="6"/>
                    </a:moveTo>
                    <a:lnTo>
                      <a:pt x="20" y="0"/>
                    </a:lnTo>
                    <a:lnTo>
                      <a:pt x="0" y="6"/>
                    </a:lnTo>
                    <a:lnTo>
                      <a:pt x="36" y="12"/>
                    </a:lnTo>
                    <a:lnTo>
                      <a:pt x="56" y="6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92" name="Freeform 8356"/>
              <p:cNvSpPr>
                <a:spLocks/>
              </p:cNvSpPr>
              <p:nvPr/>
            </p:nvSpPr>
            <p:spPr bwMode="auto">
              <a:xfrm>
                <a:off x="5336" y="1420"/>
                <a:ext cx="56" cy="12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20" y="0"/>
                  </a:cxn>
                  <a:cxn ang="0">
                    <a:pos x="0" y="6"/>
                  </a:cxn>
                  <a:cxn ang="0">
                    <a:pos x="36" y="12"/>
                  </a:cxn>
                  <a:cxn ang="0">
                    <a:pos x="56" y="6"/>
                  </a:cxn>
                </a:cxnLst>
                <a:rect l="0" t="0" r="r" b="b"/>
                <a:pathLst>
                  <a:path w="56" h="12">
                    <a:moveTo>
                      <a:pt x="56" y="6"/>
                    </a:moveTo>
                    <a:lnTo>
                      <a:pt x="20" y="0"/>
                    </a:lnTo>
                    <a:lnTo>
                      <a:pt x="0" y="6"/>
                    </a:lnTo>
                    <a:lnTo>
                      <a:pt x="36" y="12"/>
                    </a:lnTo>
                    <a:lnTo>
                      <a:pt x="5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93" name="Freeform 8357"/>
              <p:cNvSpPr>
                <a:spLocks/>
              </p:cNvSpPr>
              <p:nvPr/>
            </p:nvSpPr>
            <p:spPr bwMode="auto">
              <a:xfrm>
                <a:off x="5316" y="1426"/>
                <a:ext cx="56" cy="12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20" y="0"/>
                  </a:cxn>
                  <a:cxn ang="0">
                    <a:pos x="0" y="6"/>
                  </a:cxn>
                  <a:cxn ang="0">
                    <a:pos x="36" y="12"/>
                  </a:cxn>
                  <a:cxn ang="0">
                    <a:pos x="56" y="6"/>
                  </a:cxn>
                </a:cxnLst>
                <a:rect l="0" t="0" r="r" b="b"/>
                <a:pathLst>
                  <a:path w="56" h="12">
                    <a:moveTo>
                      <a:pt x="56" y="6"/>
                    </a:moveTo>
                    <a:lnTo>
                      <a:pt x="20" y="0"/>
                    </a:lnTo>
                    <a:lnTo>
                      <a:pt x="0" y="6"/>
                    </a:lnTo>
                    <a:lnTo>
                      <a:pt x="36" y="12"/>
                    </a:lnTo>
                    <a:lnTo>
                      <a:pt x="56" y="6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94" name="Freeform 8358"/>
              <p:cNvSpPr>
                <a:spLocks/>
              </p:cNvSpPr>
              <p:nvPr/>
            </p:nvSpPr>
            <p:spPr bwMode="auto">
              <a:xfrm>
                <a:off x="5316" y="1426"/>
                <a:ext cx="56" cy="12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20" y="0"/>
                  </a:cxn>
                  <a:cxn ang="0">
                    <a:pos x="0" y="6"/>
                  </a:cxn>
                  <a:cxn ang="0">
                    <a:pos x="36" y="12"/>
                  </a:cxn>
                  <a:cxn ang="0">
                    <a:pos x="56" y="6"/>
                  </a:cxn>
                </a:cxnLst>
                <a:rect l="0" t="0" r="r" b="b"/>
                <a:pathLst>
                  <a:path w="56" h="12">
                    <a:moveTo>
                      <a:pt x="56" y="6"/>
                    </a:moveTo>
                    <a:lnTo>
                      <a:pt x="20" y="0"/>
                    </a:lnTo>
                    <a:lnTo>
                      <a:pt x="0" y="6"/>
                    </a:lnTo>
                    <a:lnTo>
                      <a:pt x="36" y="12"/>
                    </a:lnTo>
                    <a:lnTo>
                      <a:pt x="5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95" name="Freeform 8359"/>
              <p:cNvSpPr>
                <a:spLocks/>
              </p:cNvSpPr>
              <p:nvPr/>
            </p:nvSpPr>
            <p:spPr bwMode="auto">
              <a:xfrm>
                <a:off x="5294" y="1432"/>
                <a:ext cx="58" cy="10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6" y="10"/>
                  </a:cxn>
                  <a:cxn ang="0">
                    <a:pos x="58" y="6"/>
                  </a:cxn>
                </a:cxnLst>
                <a:rect l="0" t="0" r="r" b="b"/>
                <a:pathLst>
                  <a:path w="58" h="10">
                    <a:moveTo>
                      <a:pt x="58" y="6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6" y="10"/>
                    </a:lnTo>
                    <a:lnTo>
                      <a:pt x="58" y="6"/>
                    </a:lnTo>
                    <a:close/>
                  </a:path>
                </a:pathLst>
              </a:custGeom>
              <a:solidFill>
                <a:srgbClr val="006D25"/>
              </a:solidFill>
              <a:ln w="0">
                <a:solidFill>
                  <a:srgbClr val="006D2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96" name="Freeform 8360"/>
              <p:cNvSpPr>
                <a:spLocks/>
              </p:cNvSpPr>
              <p:nvPr/>
            </p:nvSpPr>
            <p:spPr bwMode="auto">
              <a:xfrm>
                <a:off x="5294" y="1432"/>
                <a:ext cx="58" cy="10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6" y="10"/>
                  </a:cxn>
                  <a:cxn ang="0">
                    <a:pos x="58" y="6"/>
                  </a:cxn>
                </a:cxnLst>
                <a:rect l="0" t="0" r="r" b="b"/>
                <a:pathLst>
                  <a:path w="58" h="10">
                    <a:moveTo>
                      <a:pt x="58" y="6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6" y="10"/>
                    </a:lnTo>
                    <a:lnTo>
                      <a:pt x="58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97" name="Freeform 8361"/>
              <p:cNvSpPr>
                <a:spLocks/>
              </p:cNvSpPr>
              <p:nvPr/>
            </p:nvSpPr>
            <p:spPr bwMode="auto">
              <a:xfrm>
                <a:off x="5272" y="1436"/>
                <a:ext cx="58" cy="12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36" y="12"/>
                  </a:cxn>
                  <a:cxn ang="0">
                    <a:pos x="58" y="6"/>
                  </a:cxn>
                </a:cxnLst>
                <a:rect l="0" t="0" r="r" b="b"/>
                <a:pathLst>
                  <a:path w="58" h="12">
                    <a:moveTo>
                      <a:pt x="58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36" y="12"/>
                    </a:lnTo>
                    <a:lnTo>
                      <a:pt x="58" y="6"/>
                    </a:lnTo>
                    <a:close/>
                  </a:path>
                </a:pathLst>
              </a:custGeom>
              <a:solidFill>
                <a:srgbClr val="006D1F"/>
              </a:solidFill>
              <a:ln w="0">
                <a:solidFill>
                  <a:srgbClr val="006D1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98" name="Freeform 8362"/>
              <p:cNvSpPr>
                <a:spLocks/>
              </p:cNvSpPr>
              <p:nvPr/>
            </p:nvSpPr>
            <p:spPr bwMode="auto">
              <a:xfrm>
                <a:off x="5272" y="1436"/>
                <a:ext cx="58" cy="12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36" y="12"/>
                  </a:cxn>
                  <a:cxn ang="0">
                    <a:pos x="58" y="6"/>
                  </a:cxn>
                </a:cxnLst>
                <a:rect l="0" t="0" r="r" b="b"/>
                <a:pathLst>
                  <a:path w="58" h="12">
                    <a:moveTo>
                      <a:pt x="58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36" y="12"/>
                    </a:lnTo>
                    <a:lnTo>
                      <a:pt x="58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299" name="Freeform 8363"/>
              <p:cNvSpPr>
                <a:spLocks/>
              </p:cNvSpPr>
              <p:nvPr/>
            </p:nvSpPr>
            <p:spPr bwMode="auto">
              <a:xfrm>
                <a:off x="5250" y="1442"/>
                <a:ext cx="58" cy="10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6" y="10"/>
                  </a:cxn>
                  <a:cxn ang="0">
                    <a:pos x="58" y="6"/>
                  </a:cxn>
                </a:cxnLst>
                <a:rect l="0" t="0" r="r" b="b"/>
                <a:pathLst>
                  <a:path w="58" h="10">
                    <a:moveTo>
                      <a:pt x="58" y="6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6" y="10"/>
                    </a:lnTo>
                    <a:lnTo>
                      <a:pt x="58" y="6"/>
                    </a:lnTo>
                    <a:close/>
                  </a:path>
                </a:pathLst>
              </a:custGeom>
              <a:solidFill>
                <a:srgbClr val="006C16"/>
              </a:solidFill>
              <a:ln w="0">
                <a:solidFill>
                  <a:srgbClr val="006C1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00" name="Freeform 8364"/>
              <p:cNvSpPr>
                <a:spLocks/>
              </p:cNvSpPr>
              <p:nvPr/>
            </p:nvSpPr>
            <p:spPr bwMode="auto">
              <a:xfrm>
                <a:off x="5250" y="1442"/>
                <a:ext cx="58" cy="10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6" y="10"/>
                  </a:cxn>
                  <a:cxn ang="0">
                    <a:pos x="58" y="6"/>
                  </a:cxn>
                </a:cxnLst>
                <a:rect l="0" t="0" r="r" b="b"/>
                <a:pathLst>
                  <a:path w="58" h="10">
                    <a:moveTo>
                      <a:pt x="58" y="6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6" y="10"/>
                    </a:lnTo>
                    <a:lnTo>
                      <a:pt x="58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01" name="Freeform 8365"/>
              <p:cNvSpPr>
                <a:spLocks/>
              </p:cNvSpPr>
              <p:nvPr/>
            </p:nvSpPr>
            <p:spPr bwMode="auto">
              <a:xfrm>
                <a:off x="5228" y="1446"/>
                <a:ext cx="58" cy="10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6" y="10"/>
                  </a:cxn>
                  <a:cxn ang="0">
                    <a:pos x="58" y="6"/>
                  </a:cxn>
                </a:cxnLst>
                <a:rect l="0" t="0" r="r" b="b"/>
                <a:pathLst>
                  <a:path w="58" h="10">
                    <a:moveTo>
                      <a:pt x="58" y="6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6" y="10"/>
                    </a:lnTo>
                    <a:lnTo>
                      <a:pt x="58" y="6"/>
                    </a:lnTo>
                    <a:close/>
                  </a:path>
                </a:pathLst>
              </a:custGeom>
              <a:solidFill>
                <a:srgbClr val="006909"/>
              </a:solidFill>
              <a:ln w="0">
                <a:solidFill>
                  <a:srgbClr val="00690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02" name="Freeform 8366"/>
              <p:cNvSpPr>
                <a:spLocks/>
              </p:cNvSpPr>
              <p:nvPr/>
            </p:nvSpPr>
            <p:spPr bwMode="auto">
              <a:xfrm>
                <a:off x="5228" y="1446"/>
                <a:ext cx="58" cy="10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6" y="10"/>
                  </a:cxn>
                  <a:cxn ang="0">
                    <a:pos x="58" y="6"/>
                  </a:cxn>
                </a:cxnLst>
                <a:rect l="0" t="0" r="r" b="b"/>
                <a:pathLst>
                  <a:path w="58" h="10">
                    <a:moveTo>
                      <a:pt x="58" y="6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6" y="10"/>
                    </a:lnTo>
                    <a:lnTo>
                      <a:pt x="58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03" name="Freeform 8367"/>
              <p:cNvSpPr>
                <a:spLocks/>
              </p:cNvSpPr>
              <p:nvPr/>
            </p:nvSpPr>
            <p:spPr bwMode="auto">
              <a:xfrm>
                <a:off x="5206" y="1450"/>
                <a:ext cx="58" cy="8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22" y="0"/>
                  </a:cxn>
                  <a:cxn ang="0">
                    <a:pos x="0" y="2"/>
                  </a:cxn>
                  <a:cxn ang="0">
                    <a:pos x="36" y="8"/>
                  </a:cxn>
                  <a:cxn ang="0">
                    <a:pos x="58" y="6"/>
                  </a:cxn>
                </a:cxnLst>
                <a:rect l="0" t="0" r="r" b="b"/>
                <a:pathLst>
                  <a:path w="58" h="8">
                    <a:moveTo>
                      <a:pt x="58" y="6"/>
                    </a:moveTo>
                    <a:lnTo>
                      <a:pt x="22" y="0"/>
                    </a:lnTo>
                    <a:lnTo>
                      <a:pt x="0" y="2"/>
                    </a:lnTo>
                    <a:lnTo>
                      <a:pt x="36" y="8"/>
                    </a:lnTo>
                    <a:lnTo>
                      <a:pt x="58" y="6"/>
                    </a:lnTo>
                    <a:close/>
                  </a:path>
                </a:pathLst>
              </a:custGeom>
              <a:solidFill>
                <a:srgbClr val="006600"/>
              </a:solidFill>
              <a:ln w="0">
                <a:solidFill>
                  <a:srgbClr val="0066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04" name="Freeform 8368"/>
              <p:cNvSpPr>
                <a:spLocks/>
              </p:cNvSpPr>
              <p:nvPr/>
            </p:nvSpPr>
            <p:spPr bwMode="auto">
              <a:xfrm>
                <a:off x="5206" y="1450"/>
                <a:ext cx="58" cy="8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22" y="0"/>
                  </a:cxn>
                  <a:cxn ang="0">
                    <a:pos x="0" y="2"/>
                  </a:cxn>
                  <a:cxn ang="0">
                    <a:pos x="36" y="8"/>
                  </a:cxn>
                  <a:cxn ang="0">
                    <a:pos x="58" y="6"/>
                  </a:cxn>
                </a:cxnLst>
                <a:rect l="0" t="0" r="r" b="b"/>
                <a:pathLst>
                  <a:path w="58" h="8">
                    <a:moveTo>
                      <a:pt x="58" y="6"/>
                    </a:moveTo>
                    <a:lnTo>
                      <a:pt x="22" y="0"/>
                    </a:lnTo>
                    <a:lnTo>
                      <a:pt x="0" y="2"/>
                    </a:lnTo>
                    <a:lnTo>
                      <a:pt x="36" y="8"/>
                    </a:lnTo>
                    <a:lnTo>
                      <a:pt x="58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05" name="Freeform 8369"/>
              <p:cNvSpPr>
                <a:spLocks/>
              </p:cNvSpPr>
              <p:nvPr/>
            </p:nvSpPr>
            <p:spPr bwMode="auto">
              <a:xfrm>
                <a:off x="5182" y="1452"/>
                <a:ext cx="60" cy="6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36" y="6"/>
                  </a:cxn>
                  <a:cxn ang="0">
                    <a:pos x="60" y="6"/>
                  </a:cxn>
                </a:cxnLst>
                <a:rect l="0" t="0" r="r" b="b"/>
                <a:pathLst>
                  <a:path w="60" h="6">
                    <a:moveTo>
                      <a:pt x="60" y="6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36" y="6"/>
                    </a:lnTo>
                    <a:lnTo>
                      <a:pt x="60" y="6"/>
                    </a:lnTo>
                    <a:close/>
                  </a:path>
                </a:pathLst>
              </a:custGeom>
              <a:solidFill>
                <a:srgbClr val="006000"/>
              </a:solidFill>
              <a:ln w="0">
                <a:solidFill>
                  <a:srgbClr val="006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06" name="Freeform 8370"/>
              <p:cNvSpPr>
                <a:spLocks/>
              </p:cNvSpPr>
              <p:nvPr/>
            </p:nvSpPr>
            <p:spPr bwMode="auto">
              <a:xfrm>
                <a:off x="5182" y="1452"/>
                <a:ext cx="60" cy="6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36" y="6"/>
                  </a:cxn>
                  <a:cxn ang="0">
                    <a:pos x="60" y="6"/>
                  </a:cxn>
                </a:cxnLst>
                <a:rect l="0" t="0" r="r" b="b"/>
                <a:pathLst>
                  <a:path w="60" h="6">
                    <a:moveTo>
                      <a:pt x="60" y="6"/>
                    </a:moveTo>
                    <a:lnTo>
                      <a:pt x="24" y="0"/>
                    </a:lnTo>
                    <a:lnTo>
                      <a:pt x="0" y="2"/>
                    </a:lnTo>
                    <a:lnTo>
                      <a:pt x="36" y="6"/>
                    </a:lnTo>
                    <a:lnTo>
                      <a:pt x="60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07" name="Freeform 8371"/>
              <p:cNvSpPr>
                <a:spLocks/>
              </p:cNvSpPr>
              <p:nvPr/>
            </p:nvSpPr>
            <p:spPr bwMode="auto">
              <a:xfrm>
                <a:off x="5158" y="1452"/>
                <a:ext cx="60" cy="6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24" y="2"/>
                  </a:cxn>
                  <a:cxn ang="0">
                    <a:pos x="0" y="0"/>
                  </a:cxn>
                  <a:cxn ang="0">
                    <a:pos x="38" y="4"/>
                  </a:cxn>
                  <a:cxn ang="0">
                    <a:pos x="60" y="6"/>
                  </a:cxn>
                </a:cxnLst>
                <a:rect l="0" t="0" r="r" b="b"/>
                <a:pathLst>
                  <a:path w="60" h="6">
                    <a:moveTo>
                      <a:pt x="60" y="6"/>
                    </a:moveTo>
                    <a:lnTo>
                      <a:pt x="24" y="2"/>
                    </a:lnTo>
                    <a:lnTo>
                      <a:pt x="0" y="0"/>
                    </a:lnTo>
                    <a:lnTo>
                      <a:pt x="38" y="4"/>
                    </a:lnTo>
                    <a:lnTo>
                      <a:pt x="60" y="6"/>
                    </a:lnTo>
                    <a:close/>
                  </a:path>
                </a:pathLst>
              </a:custGeom>
              <a:solidFill>
                <a:srgbClr val="005800"/>
              </a:solidFill>
              <a:ln w="0">
                <a:solidFill>
                  <a:srgbClr val="0058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08" name="Freeform 8372"/>
              <p:cNvSpPr>
                <a:spLocks/>
              </p:cNvSpPr>
              <p:nvPr/>
            </p:nvSpPr>
            <p:spPr bwMode="auto">
              <a:xfrm>
                <a:off x="5158" y="1452"/>
                <a:ext cx="60" cy="6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24" y="2"/>
                  </a:cxn>
                  <a:cxn ang="0">
                    <a:pos x="0" y="0"/>
                  </a:cxn>
                  <a:cxn ang="0">
                    <a:pos x="38" y="4"/>
                  </a:cxn>
                  <a:cxn ang="0">
                    <a:pos x="60" y="6"/>
                  </a:cxn>
                </a:cxnLst>
                <a:rect l="0" t="0" r="r" b="b"/>
                <a:pathLst>
                  <a:path w="60" h="6">
                    <a:moveTo>
                      <a:pt x="60" y="6"/>
                    </a:moveTo>
                    <a:lnTo>
                      <a:pt x="24" y="2"/>
                    </a:lnTo>
                    <a:lnTo>
                      <a:pt x="0" y="0"/>
                    </a:lnTo>
                    <a:lnTo>
                      <a:pt x="38" y="4"/>
                    </a:lnTo>
                    <a:lnTo>
                      <a:pt x="60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09" name="Freeform 8373"/>
              <p:cNvSpPr>
                <a:spLocks/>
              </p:cNvSpPr>
              <p:nvPr/>
            </p:nvSpPr>
            <p:spPr bwMode="auto">
              <a:xfrm>
                <a:off x="5134" y="1450"/>
                <a:ext cx="62" cy="6"/>
              </a:xfrm>
              <a:custGeom>
                <a:avLst/>
                <a:gdLst/>
                <a:ahLst/>
                <a:cxnLst>
                  <a:cxn ang="0">
                    <a:pos x="62" y="6"/>
                  </a:cxn>
                  <a:cxn ang="0">
                    <a:pos x="24" y="2"/>
                  </a:cxn>
                  <a:cxn ang="0">
                    <a:pos x="0" y="0"/>
                  </a:cxn>
                  <a:cxn ang="0">
                    <a:pos x="38" y="4"/>
                  </a:cxn>
                  <a:cxn ang="0">
                    <a:pos x="62" y="6"/>
                  </a:cxn>
                </a:cxnLst>
                <a:rect l="0" t="0" r="r" b="b"/>
                <a:pathLst>
                  <a:path w="62" h="6">
                    <a:moveTo>
                      <a:pt x="62" y="6"/>
                    </a:moveTo>
                    <a:lnTo>
                      <a:pt x="24" y="2"/>
                    </a:lnTo>
                    <a:lnTo>
                      <a:pt x="0" y="0"/>
                    </a:lnTo>
                    <a:lnTo>
                      <a:pt x="38" y="4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CE003E"/>
              </a:solidFill>
              <a:ln w="0">
                <a:solidFill>
                  <a:srgbClr val="CE003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10" name="Freeform 8374"/>
              <p:cNvSpPr>
                <a:spLocks/>
              </p:cNvSpPr>
              <p:nvPr/>
            </p:nvSpPr>
            <p:spPr bwMode="auto">
              <a:xfrm>
                <a:off x="5134" y="1450"/>
                <a:ext cx="62" cy="6"/>
              </a:xfrm>
              <a:custGeom>
                <a:avLst/>
                <a:gdLst/>
                <a:ahLst/>
                <a:cxnLst>
                  <a:cxn ang="0">
                    <a:pos x="62" y="6"/>
                  </a:cxn>
                  <a:cxn ang="0">
                    <a:pos x="24" y="2"/>
                  </a:cxn>
                  <a:cxn ang="0">
                    <a:pos x="0" y="0"/>
                  </a:cxn>
                  <a:cxn ang="0">
                    <a:pos x="38" y="4"/>
                  </a:cxn>
                  <a:cxn ang="0">
                    <a:pos x="62" y="6"/>
                  </a:cxn>
                </a:cxnLst>
                <a:rect l="0" t="0" r="r" b="b"/>
                <a:pathLst>
                  <a:path w="62" h="6">
                    <a:moveTo>
                      <a:pt x="62" y="6"/>
                    </a:moveTo>
                    <a:lnTo>
                      <a:pt x="24" y="2"/>
                    </a:lnTo>
                    <a:lnTo>
                      <a:pt x="0" y="0"/>
                    </a:lnTo>
                    <a:lnTo>
                      <a:pt x="38" y="4"/>
                    </a:lnTo>
                    <a:lnTo>
                      <a:pt x="62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11" name="Freeform 8375"/>
              <p:cNvSpPr>
                <a:spLocks/>
              </p:cNvSpPr>
              <p:nvPr/>
            </p:nvSpPr>
            <p:spPr bwMode="auto">
              <a:xfrm>
                <a:off x="5110" y="1446"/>
                <a:ext cx="62" cy="8"/>
              </a:xfrm>
              <a:custGeom>
                <a:avLst/>
                <a:gdLst/>
                <a:ahLst/>
                <a:cxnLst>
                  <a:cxn ang="0">
                    <a:pos x="62" y="8"/>
                  </a:cxn>
                  <a:cxn ang="0">
                    <a:pos x="24" y="4"/>
                  </a:cxn>
                  <a:cxn ang="0">
                    <a:pos x="0" y="0"/>
                  </a:cxn>
                  <a:cxn ang="0">
                    <a:pos x="38" y="2"/>
                  </a:cxn>
                  <a:cxn ang="0">
                    <a:pos x="62" y="8"/>
                  </a:cxn>
                </a:cxnLst>
                <a:rect l="0" t="0" r="r" b="b"/>
                <a:pathLst>
                  <a:path w="62" h="8">
                    <a:moveTo>
                      <a:pt x="62" y="8"/>
                    </a:moveTo>
                    <a:lnTo>
                      <a:pt x="24" y="4"/>
                    </a:lnTo>
                    <a:lnTo>
                      <a:pt x="0" y="0"/>
                    </a:lnTo>
                    <a:lnTo>
                      <a:pt x="38" y="2"/>
                    </a:lnTo>
                    <a:lnTo>
                      <a:pt x="62" y="8"/>
                    </a:lnTo>
                    <a:close/>
                  </a:path>
                </a:pathLst>
              </a:custGeom>
              <a:solidFill>
                <a:srgbClr val="D8004E"/>
              </a:solidFill>
              <a:ln w="0">
                <a:solidFill>
                  <a:srgbClr val="D8004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12" name="Freeform 8376"/>
              <p:cNvSpPr>
                <a:spLocks/>
              </p:cNvSpPr>
              <p:nvPr/>
            </p:nvSpPr>
            <p:spPr bwMode="auto">
              <a:xfrm>
                <a:off x="5110" y="1446"/>
                <a:ext cx="62" cy="8"/>
              </a:xfrm>
              <a:custGeom>
                <a:avLst/>
                <a:gdLst/>
                <a:ahLst/>
                <a:cxnLst>
                  <a:cxn ang="0">
                    <a:pos x="62" y="8"/>
                  </a:cxn>
                  <a:cxn ang="0">
                    <a:pos x="24" y="4"/>
                  </a:cxn>
                  <a:cxn ang="0">
                    <a:pos x="0" y="0"/>
                  </a:cxn>
                  <a:cxn ang="0">
                    <a:pos x="38" y="2"/>
                  </a:cxn>
                  <a:cxn ang="0">
                    <a:pos x="62" y="8"/>
                  </a:cxn>
                </a:cxnLst>
                <a:rect l="0" t="0" r="r" b="b"/>
                <a:pathLst>
                  <a:path w="62" h="8">
                    <a:moveTo>
                      <a:pt x="62" y="8"/>
                    </a:moveTo>
                    <a:lnTo>
                      <a:pt x="24" y="4"/>
                    </a:lnTo>
                    <a:lnTo>
                      <a:pt x="0" y="0"/>
                    </a:lnTo>
                    <a:lnTo>
                      <a:pt x="38" y="2"/>
                    </a:lnTo>
                    <a:lnTo>
                      <a:pt x="62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13" name="Freeform 8377"/>
              <p:cNvSpPr>
                <a:spLocks/>
              </p:cNvSpPr>
              <p:nvPr/>
            </p:nvSpPr>
            <p:spPr bwMode="auto">
              <a:xfrm>
                <a:off x="5086" y="1440"/>
                <a:ext cx="62" cy="8"/>
              </a:xfrm>
              <a:custGeom>
                <a:avLst/>
                <a:gdLst/>
                <a:ahLst/>
                <a:cxnLst>
                  <a:cxn ang="0">
                    <a:pos x="62" y="8"/>
                  </a:cxn>
                  <a:cxn ang="0">
                    <a:pos x="24" y="6"/>
                  </a:cxn>
                  <a:cxn ang="0">
                    <a:pos x="0" y="0"/>
                  </a:cxn>
                  <a:cxn ang="0">
                    <a:pos x="36" y="2"/>
                  </a:cxn>
                  <a:cxn ang="0">
                    <a:pos x="62" y="8"/>
                  </a:cxn>
                </a:cxnLst>
                <a:rect l="0" t="0" r="r" b="b"/>
                <a:pathLst>
                  <a:path w="62" h="8">
                    <a:moveTo>
                      <a:pt x="62" y="8"/>
                    </a:moveTo>
                    <a:lnTo>
                      <a:pt x="24" y="6"/>
                    </a:lnTo>
                    <a:lnTo>
                      <a:pt x="0" y="0"/>
                    </a:lnTo>
                    <a:lnTo>
                      <a:pt x="36" y="2"/>
                    </a:lnTo>
                    <a:lnTo>
                      <a:pt x="62" y="8"/>
                    </a:lnTo>
                    <a:close/>
                  </a:path>
                </a:pathLst>
              </a:custGeom>
              <a:solidFill>
                <a:srgbClr val="E0005A"/>
              </a:solidFill>
              <a:ln w="0">
                <a:solidFill>
                  <a:srgbClr val="E0005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14" name="Freeform 8378"/>
              <p:cNvSpPr>
                <a:spLocks/>
              </p:cNvSpPr>
              <p:nvPr/>
            </p:nvSpPr>
            <p:spPr bwMode="auto">
              <a:xfrm>
                <a:off x="5086" y="1440"/>
                <a:ext cx="62" cy="8"/>
              </a:xfrm>
              <a:custGeom>
                <a:avLst/>
                <a:gdLst/>
                <a:ahLst/>
                <a:cxnLst>
                  <a:cxn ang="0">
                    <a:pos x="62" y="8"/>
                  </a:cxn>
                  <a:cxn ang="0">
                    <a:pos x="24" y="6"/>
                  </a:cxn>
                  <a:cxn ang="0">
                    <a:pos x="0" y="0"/>
                  </a:cxn>
                  <a:cxn ang="0">
                    <a:pos x="36" y="2"/>
                  </a:cxn>
                  <a:cxn ang="0">
                    <a:pos x="62" y="8"/>
                  </a:cxn>
                </a:cxnLst>
                <a:rect l="0" t="0" r="r" b="b"/>
                <a:pathLst>
                  <a:path w="62" h="8">
                    <a:moveTo>
                      <a:pt x="62" y="8"/>
                    </a:moveTo>
                    <a:lnTo>
                      <a:pt x="24" y="6"/>
                    </a:lnTo>
                    <a:lnTo>
                      <a:pt x="0" y="0"/>
                    </a:lnTo>
                    <a:lnTo>
                      <a:pt x="36" y="2"/>
                    </a:lnTo>
                    <a:lnTo>
                      <a:pt x="62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15" name="Freeform 8379"/>
              <p:cNvSpPr>
                <a:spLocks/>
              </p:cNvSpPr>
              <p:nvPr/>
            </p:nvSpPr>
            <p:spPr bwMode="auto">
              <a:xfrm>
                <a:off x="5060" y="1434"/>
                <a:ext cx="62" cy="8"/>
              </a:xfrm>
              <a:custGeom>
                <a:avLst/>
                <a:gdLst/>
                <a:ahLst/>
                <a:cxnLst>
                  <a:cxn ang="0">
                    <a:pos x="62" y="8"/>
                  </a:cxn>
                  <a:cxn ang="0">
                    <a:pos x="26" y="6"/>
                  </a:cxn>
                  <a:cxn ang="0">
                    <a:pos x="0" y="0"/>
                  </a:cxn>
                  <a:cxn ang="0">
                    <a:pos x="38" y="0"/>
                  </a:cxn>
                  <a:cxn ang="0">
                    <a:pos x="62" y="8"/>
                  </a:cxn>
                </a:cxnLst>
                <a:rect l="0" t="0" r="r" b="b"/>
                <a:pathLst>
                  <a:path w="62" h="8">
                    <a:moveTo>
                      <a:pt x="62" y="8"/>
                    </a:moveTo>
                    <a:lnTo>
                      <a:pt x="26" y="6"/>
                    </a:lnTo>
                    <a:lnTo>
                      <a:pt x="0" y="0"/>
                    </a:lnTo>
                    <a:lnTo>
                      <a:pt x="38" y="0"/>
                    </a:lnTo>
                    <a:lnTo>
                      <a:pt x="62" y="8"/>
                    </a:lnTo>
                    <a:close/>
                  </a:path>
                </a:pathLst>
              </a:custGeom>
              <a:solidFill>
                <a:srgbClr val="E70062"/>
              </a:solidFill>
              <a:ln w="0">
                <a:solidFill>
                  <a:srgbClr val="E7006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16" name="Freeform 8380"/>
              <p:cNvSpPr>
                <a:spLocks/>
              </p:cNvSpPr>
              <p:nvPr/>
            </p:nvSpPr>
            <p:spPr bwMode="auto">
              <a:xfrm>
                <a:off x="5060" y="1434"/>
                <a:ext cx="62" cy="8"/>
              </a:xfrm>
              <a:custGeom>
                <a:avLst/>
                <a:gdLst/>
                <a:ahLst/>
                <a:cxnLst>
                  <a:cxn ang="0">
                    <a:pos x="62" y="8"/>
                  </a:cxn>
                  <a:cxn ang="0">
                    <a:pos x="26" y="6"/>
                  </a:cxn>
                  <a:cxn ang="0">
                    <a:pos x="0" y="0"/>
                  </a:cxn>
                  <a:cxn ang="0">
                    <a:pos x="38" y="0"/>
                  </a:cxn>
                  <a:cxn ang="0">
                    <a:pos x="62" y="8"/>
                  </a:cxn>
                </a:cxnLst>
                <a:rect l="0" t="0" r="r" b="b"/>
                <a:pathLst>
                  <a:path w="62" h="8">
                    <a:moveTo>
                      <a:pt x="62" y="8"/>
                    </a:moveTo>
                    <a:lnTo>
                      <a:pt x="26" y="6"/>
                    </a:lnTo>
                    <a:lnTo>
                      <a:pt x="0" y="0"/>
                    </a:lnTo>
                    <a:lnTo>
                      <a:pt x="38" y="0"/>
                    </a:lnTo>
                    <a:lnTo>
                      <a:pt x="62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17" name="Freeform 8381"/>
              <p:cNvSpPr>
                <a:spLocks/>
              </p:cNvSpPr>
              <p:nvPr/>
            </p:nvSpPr>
            <p:spPr bwMode="auto">
              <a:xfrm>
                <a:off x="5034" y="1424"/>
                <a:ext cx="64" cy="10"/>
              </a:xfrm>
              <a:custGeom>
                <a:avLst/>
                <a:gdLst/>
                <a:ahLst/>
                <a:cxnLst>
                  <a:cxn ang="0">
                    <a:pos x="64" y="10"/>
                  </a:cxn>
                  <a:cxn ang="0">
                    <a:pos x="26" y="10"/>
                  </a:cxn>
                  <a:cxn ang="0">
                    <a:pos x="0" y="2"/>
                  </a:cxn>
                  <a:cxn ang="0">
                    <a:pos x="38" y="0"/>
                  </a:cxn>
                  <a:cxn ang="0">
                    <a:pos x="64" y="10"/>
                  </a:cxn>
                </a:cxnLst>
                <a:rect l="0" t="0" r="r" b="b"/>
                <a:pathLst>
                  <a:path w="64" h="10">
                    <a:moveTo>
                      <a:pt x="64" y="10"/>
                    </a:moveTo>
                    <a:lnTo>
                      <a:pt x="26" y="10"/>
                    </a:lnTo>
                    <a:lnTo>
                      <a:pt x="0" y="2"/>
                    </a:lnTo>
                    <a:lnTo>
                      <a:pt x="38" y="0"/>
                    </a:lnTo>
                    <a:lnTo>
                      <a:pt x="64" y="10"/>
                    </a:lnTo>
                    <a:close/>
                  </a:path>
                </a:pathLst>
              </a:custGeom>
              <a:solidFill>
                <a:srgbClr val="EC0066"/>
              </a:solidFill>
              <a:ln w="0">
                <a:solidFill>
                  <a:srgbClr val="EC006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18" name="Freeform 8382"/>
              <p:cNvSpPr>
                <a:spLocks/>
              </p:cNvSpPr>
              <p:nvPr/>
            </p:nvSpPr>
            <p:spPr bwMode="auto">
              <a:xfrm>
                <a:off x="5034" y="1424"/>
                <a:ext cx="64" cy="10"/>
              </a:xfrm>
              <a:custGeom>
                <a:avLst/>
                <a:gdLst/>
                <a:ahLst/>
                <a:cxnLst>
                  <a:cxn ang="0">
                    <a:pos x="64" y="10"/>
                  </a:cxn>
                  <a:cxn ang="0">
                    <a:pos x="26" y="10"/>
                  </a:cxn>
                  <a:cxn ang="0">
                    <a:pos x="0" y="2"/>
                  </a:cxn>
                  <a:cxn ang="0">
                    <a:pos x="38" y="0"/>
                  </a:cxn>
                  <a:cxn ang="0">
                    <a:pos x="64" y="10"/>
                  </a:cxn>
                </a:cxnLst>
                <a:rect l="0" t="0" r="r" b="b"/>
                <a:pathLst>
                  <a:path w="64" h="10">
                    <a:moveTo>
                      <a:pt x="64" y="10"/>
                    </a:moveTo>
                    <a:lnTo>
                      <a:pt x="26" y="10"/>
                    </a:lnTo>
                    <a:lnTo>
                      <a:pt x="0" y="2"/>
                    </a:lnTo>
                    <a:lnTo>
                      <a:pt x="38" y="0"/>
                    </a:lnTo>
                    <a:lnTo>
                      <a:pt x="64" y="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19" name="Freeform 8383"/>
              <p:cNvSpPr>
                <a:spLocks/>
              </p:cNvSpPr>
              <p:nvPr/>
            </p:nvSpPr>
            <p:spPr bwMode="auto">
              <a:xfrm>
                <a:off x="5008" y="1416"/>
                <a:ext cx="64" cy="10"/>
              </a:xfrm>
              <a:custGeom>
                <a:avLst/>
                <a:gdLst/>
                <a:ahLst/>
                <a:cxnLst>
                  <a:cxn ang="0">
                    <a:pos x="64" y="8"/>
                  </a:cxn>
                  <a:cxn ang="0">
                    <a:pos x="26" y="10"/>
                  </a:cxn>
                  <a:cxn ang="0">
                    <a:pos x="0" y="4"/>
                  </a:cxn>
                  <a:cxn ang="0">
                    <a:pos x="38" y="0"/>
                  </a:cxn>
                  <a:cxn ang="0">
                    <a:pos x="64" y="8"/>
                  </a:cxn>
                </a:cxnLst>
                <a:rect l="0" t="0" r="r" b="b"/>
                <a:pathLst>
                  <a:path w="64" h="10">
                    <a:moveTo>
                      <a:pt x="64" y="8"/>
                    </a:moveTo>
                    <a:lnTo>
                      <a:pt x="26" y="10"/>
                    </a:lnTo>
                    <a:lnTo>
                      <a:pt x="0" y="4"/>
                    </a:lnTo>
                    <a:lnTo>
                      <a:pt x="38" y="0"/>
                    </a:lnTo>
                    <a:lnTo>
                      <a:pt x="64" y="8"/>
                    </a:lnTo>
                    <a:close/>
                  </a:path>
                </a:pathLst>
              </a:custGeom>
              <a:solidFill>
                <a:srgbClr val="F00066"/>
              </a:solidFill>
              <a:ln w="0">
                <a:solidFill>
                  <a:srgbClr val="F0006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20" name="Freeform 8384"/>
              <p:cNvSpPr>
                <a:spLocks/>
              </p:cNvSpPr>
              <p:nvPr/>
            </p:nvSpPr>
            <p:spPr bwMode="auto">
              <a:xfrm>
                <a:off x="5008" y="1416"/>
                <a:ext cx="64" cy="10"/>
              </a:xfrm>
              <a:custGeom>
                <a:avLst/>
                <a:gdLst/>
                <a:ahLst/>
                <a:cxnLst>
                  <a:cxn ang="0">
                    <a:pos x="64" y="8"/>
                  </a:cxn>
                  <a:cxn ang="0">
                    <a:pos x="26" y="10"/>
                  </a:cxn>
                  <a:cxn ang="0">
                    <a:pos x="0" y="4"/>
                  </a:cxn>
                  <a:cxn ang="0">
                    <a:pos x="38" y="0"/>
                  </a:cxn>
                  <a:cxn ang="0">
                    <a:pos x="64" y="8"/>
                  </a:cxn>
                </a:cxnLst>
                <a:rect l="0" t="0" r="r" b="b"/>
                <a:pathLst>
                  <a:path w="64" h="10">
                    <a:moveTo>
                      <a:pt x="64" y="8"/>
                    </a:moveTo>
                    <a:lnTo>
                      <a:pt x="26" y="10"/>
                    </a:lnTo>
                    <a:lnTo>
                      <a:pt x="0" y="4"/>
                    </a:lnTo>
                    <a:lnTo>
                      <a:pt x="38" y="0"/>
                    </a:lnTo>
                    <a:lnTo>
                      <a:pt x="64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21" name="Freeform 8385"/>
              <p:cNvSpPr>
                <a:spLocks/>
              </p:cNvSpPr>
              <p:nvPr/>
            </p:nvSpPr>
            <p:spPr bwMode="auto">
              <a:xfrm>
                <a:off x="4980" y="1408"/>
                <a:ext cx="66" cy="12"/>
              </a:xfrm>
              <a:custGeom>
                <a:avLst/>
                <a:gdLst/>
                <a:ahLst/>
                <a:cxnLst>
                  <a:cxn ang="0">
                    <a:pos x="66" y="8"/>
                  </a:cxn>
                  <a:cxn ang="0">
                    <a:pos x="28" y="12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66" y="8"/>
                  </a:cxn>
                </a:cxnLst>
                <a:rect l="0" t="0" r="r" b="b"/>
                <a:pathLst>
                  <a:path w="66" h="12">
                    <a:moveTo>
                      <a:pt x="66" y="8"/>
                    </a:moveTo>
                    <a:lnTo>
                      <a:pt x="28" y="12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66" y="8"/>
                    </a:lnTo>
                    <a:close/>
                  </a:path>
                </a:pathLst>
              </a:custGeom>
              <a:solidFill>
                <a:srgbClr val="F1005E"/>
              </a:solidFill>
              <a:ln w="0">
                <a:solidFill>
                  <a:srgbClr val="F1005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22" name="Freeform 8386"/>
              <p:cNvSpPr>
                <a:spLocks/>
              </p:cNvSpPr>
              <p:nvPr/>
            </p:nvSpPr>
            <p:spPr bwMode="auto">
              <a:xfrm>
                <a:off x="4980" y="1408"/>
                <a:ext cx="66" cy="12"/>
              </a:xfrm>
              <a:custGeom>
                <a:avLst/>
                <a:gdLst/>
                <a:ahLst/>
                <a:cxnLst>
                  <a:cxn ang="0">
                    <a:pos x="66" y="8"/>
                  </a:cxn>
                  <a:cxn ang="0">
                    <a:pos x="28" y="12"/>
                  </a:cxn>
                  <a:cxn ang="0">
                    <a:pos x="0" y="6"/>
                  </a:cxn>
                  <a:cxn ang="0">
                    <a:pos x="38" y="0"/>
                  </a:cxn>
                  <a:cxn ang="0">
                    <a:pos x="66" y="8"/>
                  </a:cxn>
                </a:cxnLst>
                <a:rect l="0" t="0" r="r" b="b"/>
                <a:pathLst>
                  <a:path w="66" h="12">
                    <a:moveTo>
                      <a:pt x="66" y="8"/>
                    </a:moveTo>
                    <a:lnTo>
                      <a:pt x="28" y="12"/>
                    </a:lnTo>
                    <a:lnTo>
                      <a:pt x="0" y="6"/>
                    </a:lnTo>
                    <a:lnTo>
                      <a:pt x="38" y="0"/>
                    </a:lnTo>
                    <a:lnTo>
                      <a:pt x="66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23" name="Freeform 8387"/>
              <p:cNvSpPr>
                <a:spLocks/>
              </p:cNvSpPr>
              <p:nvPr/>
            </p:nvSpPr>
            <p:spPr bwMode="auto">
              <a:xfrm>
                <a:off x="4952" y="1402"/>
                <a:ext cx="66" cy="12"/>
              </a:xfrm>
              <a:custGeom>
                <a:avLst/>
                <a:gdLst/>
                <a:ahLst/>
                <a:cxnLst>
                  <a:cxn ang="0">
                    <a:pos x="66" y="6"/>
                  </a:cxn>
                  <a:cxn ang="0">
                    <a:pos x="28" y="12"/>
                  </a:cxn>
                  <a:cxn ang="0">
                    <a:pos x="0" y="8"/>
                  </a:cxn>
                  <a:cxn ang="0">
                    <a:pos x="38" y="0"/>
                  </a:cxn>
                  <a:cxn ang="0">
                    <a:pos x="66" y="6"/>
                  </a:cxn>
                </a:cxnLst>
                <a:rect l="0" t="0" r="r" b="b"/>
                <a:pathLst>
                  <a:path w="66" h="12">
                    <a:moveTo>
                      <a:pt x="66" y="6"/>
                    </a:moveTo>
                    <a:lnTo>
                      <a:pt x="28" y="12"/>
                    </a:lnTo>
                    <a:lnTo>
                      <a:pt x="0" y="8"/>
                    </a:lnTo>
                    <a:lnTo>
                      <a:pt x="38" y="0"/>
                    </a:lnTo>
                    <a:lnTo>
                      <a:pt x="66" y="6"/>
                    </a:lnTo>
                    <a:close/>
                  </a:path>
                </a:pathLst>
              </a:custGeom>
              <a:solidFill>
                <a:srgbClr val="F20051"/>
              </a:solidFill>
              <a:ln w="0">
                <a:solidFill>
                  <a:srgbClr val="F2005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24" name="Freeform 8388"/>
              <p:cNvSpPr>
                <a:spLocks/>
              </p:cNvSpPr>
              <p:nvPr/>
            </p:nvSpPr>
            <p:spPr bwMode="auto">
              <a:xfrm>
                <a:off x="4952" y="1402"/>
                <a:ext cx="66" cy="12"/>
              </a:xfrm>
              <a:custGeom>
                <a:avLst/>
                <a:gdLst/>
                <a:ahLst/>
                <a:cxnLst>
                  <a:cxn ang="0">
                    <a:pos x="66" y="6"/>
                  </a:cxn>
                  <a:cxn ang="0">
                    <a:pos x="28" y="12"/>
                  </a:cxn>
                  <a:cxn ang="0">
                    <a:pos x="0" y="8"/>
                  </a:cxn>
                  <a:cxn ang="0">
                    <a:pos x="38" y="0"/>
                  </a:cxn>
                  <a:cxn ang="0">
                    <a:pos x="66" y="6"/>
                  </a:cxn>
                </a:cxnLst>
                <a:rect l="0" t="0" r="r" b="b"/>
                <a:pathLst>
                  <a:path w="66" h="12">
                    <a:moveTo>
                      <a:pt x="66" y="6"/>
                    </a:moveTo>
                    <a:lnTo>
                      <a:pt x="28" y="12"/>
                    </a:lnTo>
                    <a:lnTo>
                      <a:pt x="0" y="8"/>
                    </a:lnTo>
                    <a:lnTo>
                      <a:pt x="38" y="0"/>
                    </a:lnTo>
                    <a:lnTo>
                      <a:pt x="6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25" name="Freeform 8389"/>
              <p:cNvSpPr>
                <a:spLocks/>
              </p:cNvSpPr>
              <p:nvPr/>
            </p:nvSpPr>
            <p:spPr bwMode="auto">
              <a:xfrm>
                <a:off x="4924" y="1398"/>
                <a:ext cx="66" cy="12"/>
              </a:xfrm>
              <a:custGeom>
                <a:avLst/>
                <a:gdLst/>
                <a:ahLst/>
                <a:cxnLst>
                  <a:cxn ang="0">
                    <a:pos x="66" y="4"/>
                  </a:cxn>
                  <a:cxn ang="0">
                    <a:pos x="28" y="12"/>
                  </a:cxn>
                  <a:cxn ang="0">
                    <a:pos x="0" y="10"/>
                  </a:cxn>
                  <a:cxn ang="0">
                    <a:pos x="38" y="0"/>
                  </a:cxn>
                  <a:cxn ang="0">
                    <a:pos x="66" y="4"/>
                  </a:cxn>
                </a:cxnLst>
                <a:rect l="0" t="0" r="r" b="b"/>
                <a:pathLst>
                  <a:path w="66" h="12">
                    <a:moveTo>
                      <a:pt x="66" y="4"/>
                    </a:moveTo>
                    <a:lnTo>
                      <a:pt x="28" y="12"/>
                    </a:lnTo>
                    <a:lnTo>
                      <a:pt x="0" y="10"/>
                    </a:lnTo>
                    <a:lnTo>
                      <a:pt x="38" y="0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F0003E"/>
              </a:solidFill>
              <a:ln w="0">
                <a:solidFill>
                  <a:srgbClr val="F0003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26" name="Freeform 8390"/>
              <p:cNvSpPr>
                <a:spLocks/>
              </p:cNvSpPr>
              <p:nvPr/>
            </p:nvSpPr>
            <p:spPr bwMode="auto">
              <a:xfrm>
                <a:off x="4924" y="1398"/>
                <a:ext cx="66" cy="12"/>
              </a:xfrm>
              <a:custGeom>
                <a:avLst/>
                <a:gdLst/>
                <a:ahLst/>
                <a:cxnLst>
                  <a:cxn ang="0">
                    <a:pos x="66" y="4"/>
                  </a:cxn>
                  <a:cxn ang="0">
                    <a:pos x="28" y="12"/>
                  </a:cxn>
                  <a:cxn ang="0">
                    <a:pos x="0" y="10"/>
                  </a:cxn>
                  <a:cxn ang="0">
                    <a:pos x="38" y="0"/>
                  </a:cxn>
                  <a:cxn ang="0">
                    <a:pos x="66" y="4"/>
                  </a:cxn>
                </a:cxnLst>
                <a:rect l="0" t="0" r="r" b="b"/>
                <a:pathLst>
                  <a:path w="66" h="12">
                    <a:moveTo>
                      <a:pt x="66" y="4"/>
                    </a:moveTo>
                    <a:lnTo>
                      <a:pt x="28" y="12"/>
                    </a:lnTo>
                    <a:lnTo>
                      <a:pt x="0" y="10"/>
                    </a:lnTo>
                    <a:lnTo>
                      <a:pt x="38" y="0"/>
                    </a:lnTo>
                    <a:lnTo>
                      <a:pt x="66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27" name="Freeform 8391"/>
              <p:cNvSpPr>
                <a:spLocks/>
              </p:cNvSpPr>
              <p:nvPr/>
            </p:nvSpPr>
            <p:spPr bwMode="auto">
              <a:xfrm>
                <a:off x="4894" y="1398"/>
                <a:ext cx="68" cy="12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0" y="10"/>
                  </a:cxn>
                  <a:cxn ang="0">
                    <a:pos x="0" y="12"/>
                  </a:cxn>
                  <a:cxn ang="0">
                    <a:pos x="40" y="2"/>
                  </a:cxn>
                  <a:cxn ang="0">
                    <a:pos x="68" y="0"/>
                  </a:cxn>
                </a:cxnLst>
                <a:rect l="0" t="0" r="r" b="b"/>
                <a:pathLst>
                  <a:path w="68" h="12">
                    <a:moveTo>
                      <a:pt x="68" y="0"/>
                    </a:moveTo>
                    <a:lnTo>
                      <a:pt x="30" y="10"/>
                    </a:lnTo>
                    <a:lnTo>
                      <a:pt x="0" y="12"/>
                    </a:lnTo>
                    <a:lnTo>
                      <a:pt x="40" y="2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EA0024"/>
              </a:solidFill>
              <a:ln w="0">
                <a:solidFill>
                  <a:srgbClr val="EA002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28" name="Freeform 8392"/>
              <p:cNvSpPr>
                <a:spLocks/>
              </p:cNvSpPr>
              <p:nvPr/>
            </p:nvSpPr>
            <p:spPr bwMode="auto">
              <a:xfrm>
                <a:off x="4894" y="1398"/>
                <a:ext cx="68" cy="12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0" y="10"/>
                  </a:cxn>
                  <a:cxn ang="0">
                    <a:pos x="0" y="12"/>
                  </a:cxn>
                  <a:cxn ang="0">
                    <a:pos x="40" y="2"/>
                  </a:cxn>
                  <a:cxn ang="0">
                    <a:pos x="68" y="0"/>
                  </a:cxn>
                </a:cxnLst>
                <a:rect l="0" t="0" r="r" b="b"/>
                <a:pathLst>
                  <a:path w="68" h="12">
                    <a:moveTo>
                      <a:pt x="68" y="0"/>
                    </a:moveTo>
                    <a:lnTo>
                      <a:pt x="30" y="10"/>
                    </a:lnTo>
                    <a:lnTo>
                      <a:pt x="0" y="12"/>
                    </a:lnTo>
                    <a:lnTo>
                      <a:pt x="40" y="2"/>
                    </a:lnTo>
                    <a:lnTo>
                      <a:pt x="68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29" name="Freeform 8393"/>
              <p:cNvSpPr>
                <a:spLocks/>
              </p:cNvSpPr>
              <p:nvPr/>
            </p:nvSpPr>
            <p:spPr bwMode="auto">
              <a:xfrm>
                <a:off x="4864" y="1400"/>
                <a:ext cx="70" cy="16"/>
              </a:xfrm>
              <a:custGeom>
                <a:avLst/>
                <a:gdLst/>
                <a:ahLst/>
                <a:cxnLst>
                  <a:cxn ang="0">
                    <a:pos x="70" y="0"/>
                  </a:cxn>
                  <a:cxn ang="0">
                    <a:pos x="30" y="10"/>
                  </a:cxn>
                  <a:cxn ang="0">
                    <a:pos x="0" y="16"/>
                  </a:cxn>
                  <a:cxn ang="0">
                    <a:pos x="38" y="6"/>
                  </a:cxn>
                  <a:cxn ang="0">
                    <a:pos x="70" y="0"/>
                  </a:cxn>
                </a:cxnLst>
                <a:rect l="0" t="0" r="r" b="b"/>
                <a:pathLst>
                  <a:path w="70" h="16">
                    <a:moveTo>
                      <a:pt x="70" y="0"/>
                    </a:moveTo>
                    <a:lnTo>
                      <a:pt x="30" y="10"/>
                    </a:lnTo>
                    <a:lnTo>
                      <a:pt x="0" y="16"/>
                    </a:lnTo>
                    <a:lnTo>
                      <a:pt x="38" y="6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DE0203"/>
              </a:solidFill>
              <a:ln w="0">
                <a:solidFill>
                  <a:srgbClr val="DE020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30" name="Freeform 8394"/>
              <p:cNvSpPr>
                <a:spLocks/>
              </p:cNvSpPr>
              <p:nvPr/>
            </p:nvSpPr>
            <p:spPr bwMode="auto">
              <a:xfrm>
                <a:off x="4864" y="1400"/>
                <a:ext cx="70" cy="16"/>
              </a:xfrm>
              <a:custGeom>
                <a:avLst/>
                <a:gdLst/>
                <a:ahLst/>
                <a:cxnLst>
                  <a:cxn ang="0">
                    <a:pos x="70" y="0"/>
                  </a:cxn>
                  <a:cxn ang="0">
                    <a:pos x="30" y="10"/>
                  </a:cxn>
                  <a:cxn ang="0">
                    <a:pos x="0" y="16"/>
                  </a:cxn>
                  <a:cxn ang="0">
                    <a:pos x="38" y="6"/>
                  </a:cxn>
                  <a:cxn ang="0">
                    <a:pos x="70" y="0"/>
                  </a:cxn>
                </a:cxnLst>
                <a:rect l="0" t="0" r="r" b="b"/>
                <a:pathLst>
                  <a:path w="70" h="16">
                    <a:moveTo>
                      <a:pt x="70" y="0"/>
                    </a:moveTo>
                    <a:lnTo>
                      <a:pt x="30" y="10"/>
                    </a:lnTo>
                    <a:lnTo>
                      <a:pt x="0" y="16"/>
                    </a:lnTo>
                    <a:lnTo>
                      <a:pt x="38" y="6"/>
                    </a:lnTo>
                    <a:lnTo>
                      <a:pt x="7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31" name="Freeform 8395"/>
              <p:cNvSpPr>
                <a:spLocks/>
              </p:cNvSpPr>
              <p:nvPr/>
            </p:nvSpPr>
            <p:spPr bwMode="auto">
              <a:xfrm>
                <a:off x="4832" y="1406"/>
                <a:ext cx="70" cy="24"/>
              </a:xfrm>
              <a:custGeom>
                <a:avLst/>
                <a:gdLst/>
                <a:ahLst/>
                <a:cxnLst>
                  <a:cxn ang="0">
                    <a:pos x="70" y="0"/>
                  </a:cxn>
                  <a:cxn ang="0">
                    <a:pos x="32" y="10"/>
                  </a:cxn>
                  <a:cxn ang="0">
                    <a:pos x="0" y="24"/>
                  </a:cxn>
                  <a:cxn ang="0">
                    <a:pos x="40" y="12"/>
                  </a:cxn>
                  <a:cxn ang="0">
                    <a:pos x="70" y="0"/>
                  </a:cxn>
                </a:cxnLst>
                <a:rect l="0" t="0" r="r" b="b"/>
                <a:pathLst>
                  <a:path w="70" h="24">
                    <a:moveTo>
                      <a:pt x="70" y="0"/>
                    </a:moveTo>
                    <a:lnTo>
                      <a:pt x="32" y="10"/>
                    </a:lnTo>
                    <a:lnTo>
                      <a:pt x="0" y="24"/>
                    </a:lnTo>
                    <a:lnTo>
                      <a:pt x="40" y="12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002B"/>
              </a:solidFill>
              <a:ln w="0">
                <a:solidFill>
                  <a:srgbClr val="00002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32" name="Freeform 8396"/>
              <p:cNvSpPr>
                <a:spLocks/>
              </p:cNvSpPr>
              <p:nvPr/>
            </p:nvSpPr>
            <p:spPr bwMode="auto">
              <a:xfrm>
                <a:off x="4832" y="1406"/>
                <a:ext cx="70" cy="24"/>
              </a:xfrm>
              <a:custGeom>
                <a:avLst/>
                <a:gdLst/>
                <a:ahLst/>
                <a:cxnLst>
                  <a:cxn ang="0">
                    <a:pos x="70" y="0"/>
                  </a:cxn>
                  <a:cxn ang="0">
                    <a:pos x="32" y="10"/>
                  </a:cxn>
                  <a:cxn ang="0">
                    <a:pos x="0" y="24"/>
                  </a:cxn>
                  <a:cxn ang="0">
                    <a:pos x="40" y="12"/>
                  </a:cxn>
                  <a:cxn ang="0">
                    <a:pos x="70" y="0"/>
                  </a:cxn>
                </a:cxnLst>
                <a:rect l="0" t="0" r="r" b="b"/>
                <a:pathLst>
                  <a:path w="70" h="24">
                    <a:moveTo>
                      <a:pt x="70" y="0"/>
                    </a:moveTo>
                    <a:lnTo>
                      <a:pt x="32" y="10"/>
                    </a:lnTo>
                    <a:lnTo>
                      <a:pt x="0" y="24"/>
                    </a:lnTo>
                    <a:lnTo>
                      <a:pt x="40" y="12"/>
                    </a:lnTo>
                    <a:lnTo>
                      <a:pt x="7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33" name="Freeform 8397"/>
              <p:cNvSpPr>
                <a:spLocks/>
              </p:cNvSpPr>
              <p:nvPr/>
            </p:nvSpPr>
            <p:spPr bwMode="auto">
              <a:xfrm>
                <a:off x="4800" y="1418"/>
                <a:ext cx="72" cy="32"/>
              </a:xfrm>
              <a:custGeom>
                <a:avLst/>
                <a:gdLst/>
                <a:ahLst/>
                <a:cxnLst>
                  <a:cxn ang="0">
                    <a:pos x="72" y="0"/>
                  </a:cxn>
                  <a:cxn ang="0">
                    <a:pos x="32" y="12"/>
                  </a:cxn>
                  <a:cxn ang="0">
                    <a:pos x="0" y="32"/>
                  </a:cxn>
                  <a:cxn ang="0">
                    <a:pos x="40" y="20"/>
                  </a:cxn>
                  <a:cxn ang="0">
                    <a:pos x="72" y="0"/>
                  </a:cxn>
                </a:cxnLst>
                <a:rect l="0" t="0" r="r" b="b"/>
                <a:pathLst>
                  <a:path w="72" h="32">
                    <a:moveTo>
                      <a:pt x="72" y="0"/>
                    </a:moveTo>
                    <a:lnTo>
                      <a:pt x="32" y="12"/>
                    </a:lnTo>
                    <a:lnTo>
                      <a:pt x="0" y="32"/>
                    </a:lnTo>
                    <a:lnTo>
                      <a:pt x="40" y="2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00005D"/>
              </a:solidFill>
              <a:ln w="0">
                <a:solidFill>
                  <a:srgbClr val="00005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34" name="Freeform 8398"/>
              <p:cNvSpPr>
                <a:spLocks/>
              </p:cNvSpPr>
              <p:nvPr/>
            </p:nvSpPr>
            <p:spPr bwMode="auto">
              <a:xfrm>
                <a:off x="4800" y="1418"/>
                <a:ext cx="72" cy="32"/>
              </a:xfrm>
              <a:custGeom>
                <a:avLst/>
                <a:gdLst/>
                <a:ahLst/>
                <a:cxnLst>
                  <a:cxn ang="0">
                    <a:pos x="72" y="0"/>
                  </a:cxn>
                  <a:cxn ang="0">
                    <a:pos x="32" y="12"/>
                  </a:cxn>
                  <a:cxn ang="0">
                    <a:pos x="0" y="32"/>
                  </a:cxn>
                  <a:cxn ang="0">
                    <a:pos x="40" y="20"/>
                  </a:cxn>
                  <a:cxn ang="0">
                    <a:pos x="72" y="0"/>
                  </a:cxn>
                </a:cxnLst>
                <a:rect l="0" t="0" r="r" b="b"/>
                <a:pathLst>
                  <a:path w="72" h="32">
                    <a:moveTo>
                      <a:pt x="72" y="0"/>
                    </a:moveTo>
                    <a:lnTo>
                      <a:pt x="32" y="12"/>
                    </a:lnTo>
                    <a:lnTo>
                      <a:pt x="0" y="32"/>
                    </a:lnTo>
                    <a:lnTo>
                      <a:pt x="40" y="20"/>
                    </a:lnTo>
                    <a:lnTo>
                      <a:pt x="7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35" name="Freeform 8399"/>
              <p:cNvSpPr>
                <a:spLocks/>
              </p:cNvSpPr>
              <p:nvPr/>
            </p:nvSpPr>
            <p:spPr bwMode="auto">
              <a:xfrm>
                <a:off x="4768" y="1438"/>
                <a:ext cx="72" cy="42"/>
              </a:xfrm>
              <a:custGeom>
                <a:avLst/>
                <a:gdLst/>
                <a:ahLst/>
                <a:cxnLst>
                  <a:cxn ang="0">
                    <a:pos x="72" y="0"/>
                  </a:cxn>
                  <a:cxn ang="0">
                    <a:pos x="32" y="12"/>
                  </a:cxn>
                  <a:cxn ang="0">
                    <a:pos x="0" y="42"/>
                  </a:cxn>
                  <a:cxn ang="0">
                    <a:pos x="40" y="30"/>
                  </a:cxn>
                  <a:cxn ang="0">
                    <a:pos x="72" y="0"/>
                  </a:cxn>
                </a:cxnLst>
                <a:rect l="0" t="0" r="r" b="b"/>
                <a:pathLst>
                  <a:path w="72" h="42">
                    <a:moveTo>
                      <a:pt x="72" y="0"/>
                    </a:moveTo>
                    <a:lnTo>
                      <a:pt x="32" y="12"/>
                    </a:lnTo>
                    <a:lnTo>
                      <a:pt x="0" y="42"/>
                    </a:lnTo>
                    <a:lnTo>
                      <a:pt x="40" y="3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00038A"/>
              </a:solidFill>
              <a:ln w="0">
                <a:solidFill>
                  <a:srgbClr val="00038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36" name="Freeform 8400"/>
              <p:cNvSpPr>
                <a:spLocks/>
              </p:cNvSpPr>
              <p:nvPr/>
            </p:nvSpPr>
            <p:spPr bwMode="auto">
              <a:xfrm>
                <a:off x="4768" y="1438"/>
                <a:ext cx="72" cy="42"/>
              </a:xfrm>
              <a:custGeom>
                <a:avLst/>
                <a:gdLst/>
                <a:ahLst/>
                <a:cxnLst>
                  <a:cxn ang="0">
                    <a:pos x="72" y="0"/>
                  </a:cxn>
                  <a:cxn ang="0">
                    <a:pos x="32" y="12"/>
                  </a:cxn>
                  <a:cxn ang="0">
                    <a:pos x="0" y="42"/>
                  </a:cxn>
                  <a:cxn ang="0">
                    <a:pos x="40" y="30"/>
                  </a:cxn>
                  <a:cxn ang="0">
                    <a:pos x="72" y="0"/>
                  </a:cxn>
                </a:cxnLst>
                <a:rect l="0" t="0" r="r" b="b"/>
                <a:pathLst>
                  <a:path w="72" h="42">
                    <a:moveTo>
                      <a:pt x="72" y="0"/>
                    </a:moveTo>
                    <a:lnTo>
                      <a:pt x="32" y="12"/>
                    </a:lnTo>
                    <a:lnTo>
                      <a:pt x="0" y="42"/>
                    </a:lnTo>
                    <a:lnTo>
                      <a:pt x="40" y="30"/>
                    </a:lnTo>
                    <a:lnTo>
                      <a:pt x="7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37" name="Freeform 8401"/>
              <p:cNvSpPr>
                <a:spLocks/>
              </p:cNvSpPr>
              <p:nvPr/>
            </p:nvSpPr>
            <p:spPr bwMode="auto">
              <a:xfrm>
                <a:off x="4734" y="1468"/>
                <a:ext cx="74" cy="50"/>
              </a:xfrm>
              <a:custGeom>
                <a:avLst/>
                <a:gdLst/>
                <a:ahLst/>
                <a:cxnLst>
                  <a:cxn ang="0">
                    <a:pos x="74" y="0"/>
                  </a:cxn>
                  <a:cxn ang="0">
                    <a:pos x="34" y="12"/>
                  </a:cxn>
                  <a:cxn ang="0">
                    <a:pos x="0" y="50"/>
                  </a:cxn>
                  <a:cxn ang="0">
                    <a:pos x="40" y="40"/>
                  </a:cxn>
                  <a:cxn ang="0">
                    <a:pos x="74" y="0"/>
                  </a:cxn>
                </a:cxnLst>
                <a:rect l="0" t="0" r="r" b="b"/>
                <a:pathLst>
                  <a:path w="74" h="50">
                    <a:moveTo>
                      <a:pt x="74" y="0"/>
                    </a:moveTo>
                    <a:lnTo>
                      <a:pt x="34" y="12"/>
                    </a:lnTo>
                    <a:lnTo>
                      <a:pt x="0" y="50"/>
                    </a:lnTo>
                    <a:lnTo>
                      <a:pt x="40" y="40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0BAC"/>
              </a:solidFill>
              <a:ln w="0">
                <a:solidFill>
                  <a:srgbClr val="000BA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38" name="Freeform 8402"/>
              <p:cNvSpPr>
                <a:spLocks/>
              </p:cNvSpPr>
              <p:nvPr/>
            </p:nvSpPr>
            <p:spPr bwMode="auto">
              <a:xfrm>
                <a:off x="4734" y="1468"/>
                <a:ext cx="74" cy="50"/>
              </a:xfrm>
              <a:custGeom>
                <a:avLst/>
                <a:gdLst/>
                <a:ahLst/>
                <a:cxnLst>
                  <a:cxn ang="0">
                    <a:pos x="74" y="0"/>
                  </a:cxn>
                  <a:cxn ang="0">
                    <a:pos x="34" y="12"/>
                  </a:cxn>
                  <a:cxn ang="0">
                    <a:pos x="0" y="50"/>
                  </a:cxn>
                  <a:cxn ang="0">
                    <a:pos x="40" y="40"/>
                  </a:cxn>
                  <a:cxn ang="0">
                    <a:pos x="74" y="0"/>
                  </a:cxn>
                </a:cxnLst>
                <a:rect l="0" t="0" r="r" b="b"/>
                <a:pathLst>
                  <a:path w="74" h="50">
                    <a:moveTo>
                      <a:pt x="74" y="0"/>
                    </a:moveTo>
                    <a:lnTo>
                      <a:pt x="34" y="12"/>
                    </a:lnTo>
                    <a:lnTo>
                      <a:pt x="0" y="50"/>
                    </a:lnTo>
                    <a:lnTo>
                      <a:pt x="40" y="40"/>
                    </a:lnTo>
                    <a:lnTo>
                      <a:pt x="7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39" name="Freeform 8403"/>
              <p:cNvSpPr>
                <a:spLocks/>
              </p:cNvSpPr>
              <p:nvPr/>
            </p:nvSpPr>
            <p:spPr bwMode="auto">
              <a:xfrm>
                <a:off x="4700" y="1508"/>
                <a:ext cx="74" cy="58"/>
              </a:xfrm>
              <a:custGeom>
                <a:avLst/>
                <a:gdLst/>
                <a:ahLst/>
                <a:cxnLst>
                  <a:cxn ang="0">
                    <a:pos x="74" y="0"/>
                  </a:cxn>
                  <a:cxn ang="0">
                    <a:pos x="34" y="10"/>
                  </a:cxn>
                  <a:cxn ang="0">
                    <a:pos x="0" y="58"/>
                  </a:cxn>
                  <a:cxn ang="0">
                    <a:pos x="40" y="54"/>
                  </a:cxn>
                  <a:cxn ang="0">
                    <a:pos x="74" y="0"/>
                  </a:cxn>
                </a:cxnLst>
                <a:rect l="0" t="0" r="r" b="b"/>
                <a:pathLst>
                  <a:path w="74" h="58">
                    <a:moveTo>
                      <a:pt x="74" y="0"/>
                    </a:moveTo>
                    <a:lnTo>
                      <a:pt x="34" y="10"/>
                    </a:lnTo>
                    <a:lnTo>
                      <a:pt x="0" y="58"/>
                    </a:lnTo>
                    <a:lnTo>
                      <a:pt x="40" y="54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15C1"/>
              </a:solidFill>
              <a:ln w="0">
                <a:solidFill>
                  <a:srgbClr val="0015C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40" name="Freeform 8404"/>
              <p:cNvSpPr>
                <a:spLocks/>
              </p:cNvSpPr>
              <p:nvPr/>
            </p:nvSpPr>
            <p:spPr bwMode="auto">
              <a:xfrm>
                <a:off x="4700" y="1508"/>
                <a:ext cx="74" cy="58"/>
              </a:xfrm>
              <a:custGeom>
                <a:avLst/>
                <a:gdLst/>
                <a:ahLst/>
                <a:cxnLst>
                  <a:cxn ang="0">
                    <a:pos x="74" y="0"/>
                  </a:cxn>
                  <a:cxn ang="0">
                    <a:pos x="34" y="10"/>
                  </a:cxn>
                  <a:cxn ang="0">
                    <a:pos x="0" y="58"/>
                  </a:cxn>
                  <a:cxn ang="0">
                    <a:pos x="40" y="54"/>
                  </a:cxn>
                  <a:cxn ang="0">
                    <a:pos x="74" y="0"/>
                  </a:cxn>
                </a:cxnLst>
                <a:rect l="0" t="0" r="r" b="b"/>
                <a:pathLst>
                  <a:path w="74" h="58">
                    <a:moveTo>
                      <a:pt x="74" y="0"/>
                    </a:moveTo>
                    <a:lnTo>
                      <a:pt x="34" y="10"/>
                    </a:lnTo>
                    <a:lnTo>
                      <a:pt x="0" y="58"/>
                    </a:lnTo>
                    <a:lnTo>
                      <a:pt x="40" y="54"/>
                    </a:lnTo>
                    <a:lnTo>
                      <a:pt x="7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41" name="Freeform 8405"/>
              <p:cNvSpPr>
                <a:spLocks/>
              </p:cNvSpPr>
              <p:nvPr/>
            </p:nvSpPr>
            <p:spPr bwMode="auto">
              <a:xfrm>
                <a:off x="4666" y="1562"/>
                <a:ext cx="74" cy="62"/>
              </a:xfrm>
              <a:custGeom>
                <a:avLst/>
                <a:gdLst/>
                <a:ahLst/>
                <a:cxnLst>
                  <a:cxn ang="0">
                    <a:pos x="74" y="0"/>
                  </a:cxn>
                  <a:cxn ang="0">
                    <a:pos x="34" y="4"/>
                  </a:cxn>
                  <a:cxn ang="0">
                    <a:pos x="0" y="62"/>
                  </a:cxn>
                  <a:cxn ang="0">
                    <a:pos x="38" y="62"/>
                  </a:cxn>
                  <a:cxn ang="0">
                    <a:pos x="74" y="0"/>
                  </a:cxn>
                </a:cxnLst>
                <a:rect l="0" t="0" r="r" b="b"/>
                <a:pathLst>
                  <a:path w="74" h="62">
                    <a:moveTo>
                      <a:pt x="74" y="0"/>
                    </a:moveTo>
                    <a:lnTo>
                      <a:pt x="34" y="4"/>
                    </a:lnTo>
                    <a:lnTo>
                      <a:pt x="0" y="62"/>
                    </a:lnTo>
                    <a:lnTo>
                      <a:pt x="38" y="6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C20CA"/>
              </a:solidFill>
              <a:ln w="0">
                <a:solidFill>
                  <a:srgbClr val="0C20C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42" name="Freeform 8406"/>
              <p:cNvSpPr>
                <a:spLocks/>
              </p:cNvSpPr>
              <p:nvPr/>
            </p:nvSpPr>
            <p:spPr bwMode="auto">
              <a:xfrm>
                <a:off x="4666" y="1562"/>
                <a:ext cx="74" cy="62"/>
              </a:xfrm>
              <a:custGeom>
                <a:avLst/>
                <a:gdLst/>
                <a:ahLst/>
                <a:cxnLst>
                  <a:cxn ang="0">
                    <a:pos x="74" y="0"/>
                  </a:cxn>
                  <a:cxn ang="0">
                    <a:pos x="34" y="4"/>
                  </a:cxn>
                  <a:cxn ang="0">
                    <a:pos x="0" y="62"/>
                  </a:cxn>
                  <a:cxn ang="0">
                    <a:pos x="38" y="62"/>
                  </a:cxn>
                  <a:cxn ang="0">
                    <a:pos x="74" y="0"/>
                  </a:cxn>
                </a:cxnLst>
                <a:rect l="0" t="0" r="r" b="b"/>
                <a:pathLst>
                  <a:path w="74" h="62">
                    <a:moveTo>
                      <a:pt x="74" y="0"/>
                    </a:moveTo>
                    <a:lnTo>
                      <a:pt x="34" y="4"/>
                    </a:lnTo>
                    <a:lnTo>
                      <a:pt x="0" y="62"/>
                    </a:lnTo>
                    <a:lnTo>
                      <a:pt x="38" y="62"/>
                    </a:lnTo>
                    <a:lnTo>
                      <a:pt x="7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43" name="Freeform 8407"/>
              <p:cNvSpPr>
                <a:spLocks/>
              </p:cNvSpPr>
              <p:nvPr/>
            </p:nvSpPr>
            <p:spPr bwMode="auto">
              <a:xfrm>
                <a:off x="4630" y="1624"/>
                <a:ext cx="74" cy="72"/>
              </a:xfrm>
              <a:custGeom>
                <a:avLst/>
                <a:gdLst/>
                <a:ahLst/>
                <a:cxnLst>
                  <a:cxn ang="0">
                    <a:pos x="74" y="0"/>
                  </a:cxn>
                  <a:cxn ang="0">
                    <a:pos x="36" y="0"/>
                  </a:cxn>
                  <a:cxn ang="0">
                    <a:pos x="0" y="62"/>
                  </a:cxn>
                  <a:cxn ang="0">
                    <a:pos x="38" y="72"/>
                  </a:cxn>
                  <a:cxn ang="0">
                    <a:pos x="74" y="0"/>
                  </a:cxn>
                </a:cxnLst>
                <a:rect l="0" t="0" r="r" b="b"/>
                <a:pathLst>
                  <a:path w="74" h="72">
                    <a:moveTo>
                      <a:pt x="74" y="0"/>
                    </a:moveTo>
                    <a:lnTo>
                      <a:pt x="36" y="0"/>
                    </a:lnTo>
                    <a:lnTo>
                      <a:pt x="0" y="62"/>
                    </a:lnTo>
                    <a:lnTo>
                      <a:pt x="38" y="7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242DCD"/>
              </a:solidFill>
              <a:ln w="0">
                <a:solidFill>
                  <a:srgbClr val="242DC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44" name="Freeform 8408"/>
              <p:cNvSpPr>
                <a:spLocks/>
              </p:cNvSpPr>
              <p:nvPr/>
            </p:nvSpPr>
            <p:spPr bwMode="auto">
              <a:xfrm>
                <a:off x="4630" y="1624"/>
                <a:ext cx="74" cy="72"/>
              </a:xfrm>
              <a:custGeom>
                <a:avLst/>
                <a:gdLst/>
                <a:ahLst/>
                <a:cxnLst>
                  <a:cxn ang="0">
                    <a:pos x="74" y="0"/>
                  </a:cxn>
                  <a:cxn ang="0">
                    <a:pos x="36" y="0"/>
                  </a:cxn>
                  <a:cxn ang="0">
                    <a:pos x="0" y="62"/>
                  </a:cxn>
                  <a:cxn ang="0">
                    <a:pos x="38" y="72"/>
                  </a:cxn>
                  <a:cxn ang="0">
                    <a:pos x="74" y="0"/>
                  </a:cxn>
                </a:cxnLst>
                <a:rect l="0" t="0" r="r" b="b"/>
                <a:pathLst>
                  <a:path w="74" h="72">
                    <a:moveTo>
                      <a:pt x="74" y="0"/>
                    </a:moveTo>
                    <a:lnTo>
                      <a:pt x="36" y="0"/>
                    </a:lnTo>
                    <a:lnTo>
                      <a:pt x="0" y="62"/>
                    </a:lnTo>
                    <a:lnTo>
                      <a:pt x="38" y="72"/>
                    </a:lnTo>
                    <a:lnTo>
                      <a:pt x="74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45" name="Freeform 8409"/>
              <p:cNvSpPr>
                <a:spLocks/>
              </p:cNvSpPr>
              <p:nvPr/>
            </p:nvSpPr>
            <p:spPr bwMode="auto">
              <a:xfrm>
                <a:off x="4594" y="1686"/>
                <a:ext cx="74" cy="88"/>
              </a:xfrm>
              <a:custGeom>
                <a:avLst/>
                <a:gdLst/>
                <a:ahLst/>
                <a:cxnLst>
                  <a:cxn ang="0">
                    <a:pos x="74" y="10"/>
                  </a:cxn>
                  <a:cxn ang="0">
                    <a:pos x="36" y="0"/>
                  </a:cxn>
                  <a:cxn ang="0">
                    <a:pos x="0" y="68"/>
                  </a:cxn>
                  <a:cxn ang="0">
                    <a:pos x="38" y="88"/>
                  </a:cxn>
                  <a:cxn ang="0">
                    <a:pos x="74" y="10"/>
                  </a:cxn>
                </a:cxnLst>
                <a:rect l="0" t="0" r="r" b="b"/>
                <a:pathLst>
                  <a:path w="74" h="88">
                    <a:moveTo>
                      <a:pt x="74" y="10"/>
                    </a:moveTo>
                    <a:lnTo>
                      <a:pt x="36" y="0"/>
                    </a:lnTo>
                    <a:lnTo>
                      <a:pt x="0" y="68"/>
                    </a:lnTo>
                    <a:lnTo>
                      <a:pt x="38" y="88"/>
                    </a:lnTo>
                    <a:lnTo>
                      <a:pt x="74" y="10"/>
                    </a:lnTo>
                    <a:close/>
                  </a:path>
                </a:pathLst>
              </a:custGeom>
              <a:solidFill>
                <a:srgbClr val="393DCA"/>
              </a:solidFill>
              <a:ln w="0">
                <a:solidFill>
                  <a:srgbClr val="393DC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46" name="Freeform 8410"/>
              <p:cNvSpPr>
                <a:spLocks/>
              </p:cNvSpPr>
              <p:nvPr/>
            </p:nvSpPr>
            <p:spPr bwMode="auto">
              <a:xfrm>
                <a:off x="4594" y="1686"/>
                <a:ext cx="74" cy="88"/>
              </a:xfrm>
              <a:custGeom>
                <a:avLst/>
                <a:gdLst/>
                <a:ahLst/>
                <a:cxnLst>
                  <a:cxn ang="0">
                    <a:pos x="74" y="10"/>
                  </a:cxn>
                  <a:cxn ang="0">
                    <a:pos x="36" y="0"/>
                  </a:cxn>
                  <a:cxn ang="0">
                    <a:pos x="0" y="68"/>
                  </a:cxn>
                  <a:cxn ang="0">
                    <a:pos x="38" y="88"/>
                  </a:cxn>
                  <a:cxn ang="0">
                    <a:pos x="74" y="10"/>
                  </a:cxn>
                </a:cxnLst>
                <a:rect l="0" t="0" r="r" b="b"/>
                <a:pathLst>
                  <a:path w="74" h="88">
                    <a:moveTo>
                      <a:pt x="74" y="10"/>
                    </a:moveTo>
                    <a:lnTo>
                      <a:pt x="36" y="0"/>
                    </a:lnTo>
                    <a:lnTo>
                      <a:pt x="0" y="68"/>
                    </a:lnTo>
                    <a:lnTo>
                      <a:pt x="38" y="88"/>
                    </a:lnTo>
                    <a:lnTo>
                      <a:pt x="74" y="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47" name="Freeform 8411"/>
              <p:cNvSpPr>
                <a:spLocks/>
              </p:cNvSpPr>
              <p:nvPr/>
            </p:nvSpPr>
            <p:spPr bwMode="auto">
              <a:xfrm>
                <a:off x="4558" y="1754"/>
                <a:ext cx="74" cy="88"/>
              </a:xfrm>
              <a:custGeom>
                <a:avLst/>
                <a:gdLst/>
                <a:ahLst/>
                <a:cxnLst>
                  <a:cxn ang="0">
                    <a:pos x="74" y="20"/>
                  </a:cxn>
                  <a:cxn ang="0">
                    <a:pos x="36" y="0"/>
                  </a:cxn>
                  <a:cxn ang="0">
                    <a:pos x="0" y="58"/>
                  </a:cxn>
                  <a:cxn ang="0">
                    <a:pos x="38" y="88"/>
                  </a:cxn>
                  <a:cxn ang="0">
                    <a:pos x="74" y="20"/>
                  </a:cxn>
                </a:cxnLst>
                <a:rect l="0" t="0" r="r" b="b"/>
                <a:pathLst>
                  <a:path w="74" h="88">
                    <a:moveTo>
                      <a:pt x="74" y="20"/>
                    </a:moveTo>
                    <a:lnTo>
                      <a:pt x="36" y="0"/>
                    </a:lnTo>
                    <a:lnTo>
                      <a:pt x="0" y="58"/>
                    </a:lnTo>
                    <a:lnTo>
                      <a:pt x="38" y="88"/>
                    </a:lnTo>
                    <a:lnTo>
                      <a:pt x="74" y="20"/>
                    </a:lnTo>
                    <a:close/>
                  </a:path>
                </a:pathLst>
              </a:custGeom>
              <a:solidFill>
                <a:srgbClr val="4057BA"/>
              </a:solidFill>
              <a:ln w="0">
                <a:solidFill>
                  <a:srgbClr val="4057B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48" name="Freeform 8412"/>
              <p:cNvSpPr>
                <a:spLocks/>
              </p:cNvSpPr>
              <p:nvPr/>
            </p:nvSpPr>
            <p:spPr bwMode="auto">
              <a:xfrm>
                <a:off x="4558" y="1754"/>
                <a:ext cx="74" cy="88"/>
              </a:xfrm>
              <a:custGeom>
                <a:avLst/>
                <a:gdLst/>
                <a:ahLst/>
                <a:cxnLst>
                  <a:cxn ang="0">
                    <a:pos x="74" y="20"/>
                  </a:cxn>
                  <a:cxn ang="0">
                    <a:pos x="36" y="0"/>
                  </a:cxn>
                  <a:cxn ang="0">
                    <a:pos x="0" y="58"/>
                  </a:cxn>
                  <a:cxn ang="0">
                    <a:pos x="38" y="88"/>
                  </a:cxn>
                  <a:cxn ang="0">
                    <a:pos x="74" y="20"/>
                  </a:cxn>
                </a:cxnLst>
                <a:rect l="0" t="0" r="r" b="b"/>
                <a:pathLst>
                  <a:path w="74" h="88">
                    <a:moveTo>
                      <a:pt x="74" y="20"/>
                    </a:moveTo>
                    <a:lnTo>
                      <a:pt x="36" y="0"/>
                    </a:lnTo>
                    <a:lnTo>
                      <a:pt x="0" y="58"/>
                    </a:lnTo>
                    <a:lnTo>
                      <a:pt x="38" y="88"/>
                    </a:lnTo>
                    <a:lnTo>
                      <a:pt x="74" y="2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49" name="Freeform 8413"/>
              <p:cNvSpPr>
                <a:spLocks/>
              </p:cNvSpPr>
              <p:nvPr/>
            </p:nvSpPr>
            <p:spPr bwMode="auto">
              <a:xfrm>
                <a:off x="4520" y="1812"/>
                <a:ext cx="76" cy="76"/>
              </a:xfrm>
              <a:custGeom>
                <a:avLst/>
                <a:gdLst/>
                <a:ahLst/>
                <a:cxnLst>
                  <a:cxn ang="0">
                    <a:pos x="76" y="30"/>
                  </a:cxn>
                  <a:cxn ang="0">
                    <a:pos x="38" y="0"/>
                  </a:cxn>
                  <a:cxn ang="0">
                    <a:pos x="0" y="36"/>
                  </a:cxn>
                  <a:cxn ang="0">
                    <a:pos x="38" y="76"/>
                  </a:cxn>
                  <a:cxn ang="0">
                    <a:pos x="76" y="30"/>
                  </a:cxn>
                </a:cxnLst>
                <a:rect l="0" t="0" r="r" b="b"/>
                <a:pathLst>
                  <a:path w="76" h="76">
                    <a:moveTo>
                      <a:pt x="76" y="30"/>
                    </a:moveTo>
                    <a:lnTo>
                      <a:pt x="38" y="0"/>
                    </a:lnTo>
                    <a:lnTo>
                      <a:pt x="0" y="36"/>
                    </a:lnTo>
                    <a:lnTo>
                      <a:pt x="38" y="76"/>
                    </a:lnTo>
                    <a:lnTo>
                      <a:pt x="76" y="30"/>
                    </a:lnTo>
                    <a:close/>
                  </a:path>
                </a:pathLst>
              </a:custGeom>
              <a:solidFill>
                <a:srgbClr val="378493"/>
              </a:solidFill>
              <a:ln w="0">
                <a:solidFill>
                  <a:srgbClr val="37849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50" name="Freeform 8414"/>
              <p:cNvSpPr>
                <a:spLocks/>
              </p:cNvSpPr>
              <p:nvPr/>
            </p:nvSpPr>
            <p:spPr bwMode="auto">
              <a:xfrm>
                <a:off x="4520" y="1812"/>
                <a:ext cx="76" cy="76"/>
              </a:xfrm>
              <a:custGeom>
                <a:avLst/>
                <a:gdLst/>
                <a:ahLst/>
                <a:cxnLst>
                  <a:cxn ang="0">
                    <a:pos x="76" y="30"/>
                  </a:cxn>
                  <a:cxn ang="0">
                    <a:pos x="38" y="0"/>
                  </a:cxn>
                  <a:cxn ang="0">
                    <a:pos x="0" y="36"/>
                  </a:cxn>
                  <a:cxn ang="0">
                    <a:pos x="38" y="76"/>
                  </a:cxn>
                  <a:cxn ang="0">
                    <a:pos x="76" y="30"/>
                  </a:cxn>
                </a:cxnLst>
                <a:rect l="0" t="0" r="r" b="b"/>
                <a:pathLst>
                  <a:path w="76" h="76">
                    <a:moveTo>
                      <a:pt x="76" y="30"/>
                    </a:moveTo>
                    <a:lnTo>
                      <a:pt x="38" y="0"/>
                    </a:lnTo>
                    <a:lnTo>
                      <a:pt x="0" y="36"/>
                    </a:lnTo>
                    <a:lnTo>
                      <a:pt x="38" y="76"/>
                    </a:lnTo>
                    <a:lnTo>
                      <a:pt x="76" y="3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51" name="Freeform 8415"/>
              <p:cNvSpPr>
                <a:spLocks/>
              </p:cNvSpPr>
              <p:nvPr/>
            </p:nvSpPr>
            <p:spPr bwMode="auto">
              <a:xfrm>
                <a:off x="4482" y="1838"/>
                <a:ext cx="76" cy="50"/>
              </a:xfrm>
              <a:custGeom>
                <a:avLst/>
                <a:gdLst/>
                <a:ahLst/>
                <a:cxnLst>
                  <a:cxn ang="0">
                    <a:pos x="76" y="50"/>
                  </a:cxn>
                  <a:cxn ang="0">
                    <a:pos x="38" y="10"/>
                  </a:cxn>
                  <a:cxn ang="0">
                    <a:pos x="0" y="0"/>
                  </a:cxn>
                  <a:cxn ang="0">
                    <a:pos x="38" y="44"/>
                  </a:cxn>
                  <a:cxn ang="0">
                    <a:pos x="76" y="50"/>
                  </a:cxn>
                </a:cxnLst>
                <a:rect l="0" t="0" r="r" b="b"/>
                <a:pathLst>
                  <a:path w="76" h="50">
                    <a:moveTo>
                      <a:pt x="76" y="50"/>
                    </a:moveTo>
                    <a:lnTo>
                      <a:pt x="38" y="10"/>
                    </a:lnTo>
                    <a:lnTo>
                      <a:pt x="0" y="0"/>
                    </a:lnTo>
                    <a:lnTo>
                      <a:pt x="38" y="44"/>
                    </a:lnTo>
                    <a:lnTo>
                      <a:pt x="76" y="50"/>
                    </a:lnTo>
                    <a:close/>
                  </a:path>
                </a:pathLst>
              </a:custGeom>
              <a:solidFill>
                <a:srgbClr val="00D800"/>
              </a:solidFill>
              <a:ln w="0">
                <a:solidFill>
                  <a:srgbClr val="00D8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52" name="Freeform 8416"/>
              <p:cNvSpPr>
                <a:spLocks/>
              </p:cNvSpPr>
              <p:nvPr/>
            </p:nvSpPr>
            <p:spPr bwMode="auto">
              <a:xfrm>
                <a:off x="4482" y="1838"/>
                <a:ext cx="76" cy="50"/>
              </a:xfrm>
              <a:custGeom>
                <a:avLst/>
                <a:gdLst/>
                <a:ahLst/>
                <a:cxnLst>
                  <a:cxn ang="0">
                    <a:pos x="76" y="50"/>
                  </a:cxn>
                  <a:cxn ang="0">
                    <a:pos x="38" y="10"/>
                  </a:cxn>
                  <a:cxn ang="0">
                    <a:pos x="0" y="0"/>
                  </a:cxn>
                  <a:cxn ang="0">
                    <a:pos x="38" y="44"/>
                  </a:cxn>
                  <a:cxn ang="0">
                    <a:pos x="76" y="50"/>
                  </a:cxn>
                </a:cxnLst>
                <a:rect l="0" t="0" r="r" b="b"/>
                <a:pathLst>
                  <a:path w="76" h="50">
                    <a:moveTo>
                      <a:pt x="76" y="50"/>
                    </a:moveTo>
                    <a:lnTo>
                      <a:pt x="38" y="10"/>
                    </a:lnTo>
                    <a:lnTo>
                      <a:pt x="0" y="0"/>
                    </a:lnTo>
                    <a:lnTo>
                      <a:pt x="38" y="44"/>
                    </a:lnTo>
                    <a:lnTo>
                      <a:pt x="76" y="5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53" name="Freeform 8417"/>
              <p:cNvSpPr>
                <a:spLocks/>
              </p:cNvSpPr>
              <p:nvPr/>
            </p:nvSpPr>
            <p:spPr bwMode="auto">
              <a:xfrm>
                <a:off x="4442" y="1784"/>
                <a:ext cx="78" cy="98"/>
              </a:xfrm>
              <a:custGeom>
                <a:avLst/>
                <a:gdLst/>
                <a:ahLst/>
                <a:cxnLst>
                  <a:cxn ang="0">
                    <a:pos x="78" y="98"/>
                  </a:cxn>
                  <a:cxn ang="0">
                    <a:pos x="40" y="54"/>
                  </a:cxn>
                  <a:cxn ang="0">
                    <a:pos x="0" y="0"/>
                  </a:cxn>
                  <a:cxn ang="0">
                    <a:pos x="38" y="36"/>
                  </a:cxn>
                  <a:cxn ang="0">
                    <a:pos x="78" y="98"/>
                  </a:cxn>
                </a:cxnLst>
                <a:rect l="0" t="0" r="r" b="b"/>
                <a:pathLst>
                  <a:path w="78" h="98">
                    <a:moveTo>
                      <a:pt x="78" y="98"/>
                    </a:moveTo>
                    <a:lnTo>
                      <a:pt x="40" y="54"/>
                    </a:lnTo>
                    <a:lnTo>
                      <a:pt x="0" y="0"/>
                    </a:lnTo>
                    <a:lnTo>
                      <a:pt x="38" y="36"/>
                    </a:lnTo>
                    <a:lnTo>
                      <a:pt x="78" y="98"/>
                    </a:lnTo>
                    <a:close/>
                  </a:path>
                </a:pathLst>
              </a:custGeom>
              <a:solidFill>
                <a:srgbClr val="8800CE"/>
              </a:solidFill>
              <a:ln w="0">
                <a:solidFill>
                  <a:srgbClr val="8800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54" name="Freeform 8418"/>
              <p:cNvSpPr>
                <a:spLocks/>
              </p:cNvSpPr>
              <p:nvPr/>
            </p:nvSpPr>
            <p:spPr bwMode="auto">
              <a:xfrm>
                <a:off x="4442" y="1784"/>
                <a:ext cx="78" cy="98"/>
              </a:xfrm>
              <a:custGeom>
                <a:avLst/>
                <a:gdLst/>
                <a:ahLst/>
                <a:cxnLst>
                  <a:cxn ang="0">
                    <a:pos x="78" y="98"/>
                  </a:cxn>
                  <a:cxn ang="0">
                    <a:pos x="40" y="54"/>
                  </a:cxn>
                  <a:cxn ang="0">
                    <a:pos x="0" y="0"/>
                  </a:cxn>
                  <a:cxn ang="0">
                    <a:pos x="38" y="36"/>
                  </a:cxn>
                  <a:cxn ang="0">
                    <a:pos x="78" y="98"/>
                  </a:cxn>
                </a:cxnLst>
                <a:rect l="0" t="0" r="r" b="b"/>
                <a:pathLst>
                  <a:path w="78" h="98">
                    <a:moveTo>
                      <a:pt x="78" y="98"/>
                    </a:moveTo>
                    <a:lnTo>
                      <a:pt x="40" y="54"/>
                    </a:lnTo>
                    <a:lnTo>
                      <a:pt x="0" y="0"/>
                    </a:lnTo>
                    <a:lnTo>
                      <a:pt x="38" y="36"/>
                    </a:lnTo>
                    <a:lnTo>
                      <a:pt x="78" y="9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55" name="Freeform 8419"/>
              <p:cNvSpPr>
                <a:spLocks/>
              </p:cNvSpPr>
              <p:nvPr/>
            </p:nvSpPr>
            <p:spPr bwMode="auto">
              <a:xfrm>
                <a:off x="4402" y="1726"/>
                <a:ext cx="78" cy="94"/>
              </a:xfrm>
              <a:custGeom>
                <a:avLst/>
                <a:gdLst/>
                <a:ahLst/>
                <a:cxnLst>
                  <a:cxn ang="0">
                    <a:pos x="78" y="94"/>
                  </a:cxn>
                  <a:cxn ang="0">
                    <a:pos x="40" y="58"/>
                  </a:cxn>
                  <a:cxn ang="0">
                    <a:pos x="0" y="0"/>
                  </a:cxn>
                  <a:cxn ang="0">
                    <a:pos x="38" y="24"/>
                  </a:cxn>
                  <a:cxn ang="0">
                    <a:pos x="78" y="94"/>
                  </a:cxn>
                </a:cxnLst>
                <a:rect l="0" t="0" r="r" b="b"/>
                <a:pathLst>
                  <a:path w="78" h="94">
                    <a:moveTo>
                      <a:pt x="78" y="94"/>
                    </a:moveTo>
                    <a:lnTo>
                      <a:pt x="40" y="58"/>
                    </a:lnTo>
                    <a:lnTo>
                      <a:pt x="0" y="0"/>
                    </a:lnTo>
                    <a:lnTo>
                      <a:pt x="38" y="24"/>
                    </a:lnTo>
                    <a:lnTo>
                      <a:pt x="78" y="94"/>
                    </a:lnTo>
                    <a:close/>
                  </a:path>
                </a:pathLst>
              </a:custGeom>
              <a:solidFill>
                <a:srgbClr val="A200DB"/>
              </a:solidFill>
              <a:ln w="0">
                <a:solidFill>
                  <a:srgbClr val="A200D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56" name="Freeform 8420"/>
              <p:cNvSpPr>
                <a:spLocks/>
              </p:cNvSpPr>
              <p:nvPr/>
            </p:nvSpPr>
            <p:spPr bwMode="auto">
              <a:xfrm>
                <a:off x="4402" y="1726"/>
                <a:ext cx="78" cy="94"/>
              </a:xfrm>
              <a:custGeom>
                <a:avLst/>
                <a:gdLst/>
                <a:ahLst/>
                <a:cxnLst>
                  <a:cxn ang="0">
                    <a:pos x="78" y="94"/>
                  </a:cxn>
                  <a:cxn ang="0">
                    <a:pos x="40" y="58"/>
                  </a:cxn>
                  <a:cxn ang="0">
                    <a:pos x="0" y="0"/>
                  </a:cxn>
                  <a:cxn ang="0">
                    <a:pos x="38" y="24"/>
                  </a:cxn>
                  <a:cxn ang="0">
                    <a:pos x="78" y="94"/>
                  </a:cxn>
                </a:cxnLst>
                <a:rect l="0" t="0" r="r" b="b"/>
                <a:pathLst>
                  <a:path w="78" h="94">
                    <a:moveTo>
                      <a:pt x="78" y="94"/>
                    </a:moveTo>
                    <a:lnTo>
                      <a:pt x="40" y="58"/>
                    </a:lnTo>
                    <a:lnTo>
                      <a:pt x="0" y="0"/>
                    </a:lnTo>
                    <a:lnTo>
                      <a:pt x="38" y="24"/>
                    </a:lnTo>
                    <a:lnTo>
                      <a:pt x="78" y="9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57" name="Freeform 8421"/>
              <p:cNvSpPr>
                <a:spLocks/>
              </p:cNvSpPr>
              <p:nvPr/>
            </p:nvSpPr>
            <p:spPr bwMode="auto">
              <a:xfrm>
                <a:off x="4360" y="1696"/>
                <a:ext cx="80" cy="54"/>
              </a:xfrm>
              <a:custGeom>
                <a:avLst/>
                <a:gdLst/>
                <a:ahLst/>
                <a:cxnLst>
                  <a:cxn ang="0">
                    <a:pos x="80" y="54"/>
                  </a:cxn>
                  <a:cxn ang="0">
                    <a:pos x="42" y="30"/>
                  </a:cxn>
                  <a:cxn ang="0">
                    <a:pos x="0" y="0"/>
                  </a:cxn>
                  <a:cxn ang="0">
                    <a:pos x="38" y="12"/>
                  </a:cxn>
                  <a:cxn ang="0">
                    <a:pos x="80" y="54"/>
                  </a:cxn>
                </a:cxnLst>
                <a:rect l="0" t="0" r="r" b="b"/>
                <a:pathLst>
                  <a:path w="80" h="54">
                    <a:moveTo>
                      <a:pt x="80" y="54"/>
                    </a:moveTo>
                    <a:lnTo>
                      <a:pt x="42" y="30"/>
                    </a:lnTo>
                    <a:lnTo>
                      <a:pt x="0" y="0"/>
                    </a:lnTo>
                    <a:lnTo>
                      <a:pt x="38" y="12"/>
                    </a:lnTo>
                    <a:lnTo>
                      <a:pt x="80" y="54"/>
                    </a:lnTo>
                    <a:close/>
                  </a:path>
                </a:pathLst>
              </a:custGeom>
              <a:solidFill>
                <a:srgbClr val="C200B7"/>
              </a:solidFill>
              <a:ln w="0">
                <a:solidFill>
                  <a:srgbClr val="C200B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58" name="Freeform 8422"/>
              <p:cNvSpPr>
                <a:spLocks/>
              </p:cNvSpPr>
              <p:nvPr/>
            </p:nvSpPr>
            <p:spPr bwMode="auto">
              <a:xfrm>
                <a:off x="4360" y="1696"/>
                <a:ext cx="80" cy="54"/>
              </a:xfrm>
              <a:custGeom>
                <a:avLst/>
                <a:gdLst/>
                <a:ahLst/>
                <a:cxnLst>
                  <a:cxn ang="0">
                    <a:pos x="80" y="54"/>
                  </a:cxn>
                  <a:cxn ang="0">
                    <a:pos x="42" y="30"/>
                  </a:cxn>
                  <a:cxn ang="0">
                    <a:pos x="0" y="0"/>
                  </a:cxn>
                  <a:cxn ang="0">
                    <a:pos x="38" y="12"/>
                  </a:cxn>
                  <a:cxn ang="0">
                    <a:pos x="80" y="54"/>
                  </a:cxn>
                </a:cxnLst>
                <a:rect l="0" t="0" r="r" b="b"/>
                <a:pathLst>
                  <a:path w="80" h="54">
                    <a:moveTo>
                      <a:pt x="80" y="54"/>
                    </a:moveTo>
                    <a:lnTo>
                      <a:pt x="42" y="30"/>
                    </a:lnTo>
                    <a:lnTo>
                      <a:pt x="0" y="0"/>
                    </a:lnTo>
                    <a:lnTo>
                      <a:pt x="38" y="12"/>
                    </a:lnTo>
                    <a:lnTo>
                      <a:pt x="80" y="5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59" name="Freeform 8423"/>
              <p:cNvSpPr>
                <a:spLocks/>
              </p:cNvSpPr>
              <p:nvPr/>
            </p:nvSpPr>
            <p:spPr bwMode="auto">
              <a:xfrm>
                <a:off x="5372" y="1426"/>
                <a:ext cx="56" cy="12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20" y="0"/>
                  </a:cxn>
                  <a:cxn ang="0">
                    <a:pos x="0" y="6"/>
                  </a:cxn>
                  <a:cxn ang="0">
                    <a:pos x="36" y="12"/>
                  </a:cxn>
                  <a:cxn ang="0">
                    <a:pos x="56" y="6"/>
                  </a:cxn>
                </a:cxnLst>
                <a:rect l="0" t="0" r="r" b="b"/>
                <a:pathLst>
                  <a:path w="56" h="12">
                    <a:moveTo>
                      <a:pt x="56" y="6"/>
                    </a:moveTo>
                    <a:lnTo>
                      <a:pt x="20" y="0"/>
                    </a:lnTo>
                    <a:lnTo>
                      <a:pt x="0" y="6"/>
                    </a:lnTo>
                    <a:lnTo>
                      <a:pt x="36" y="12"/>
                    </a:lnTo>
                    <a:lnTo>
                      <a:pt x="56" y="6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60" name="Freeform 8424"/>
              <p:cNvSpPr>
                <a:spLocks/>
              </p:cNvSpPr>
              <p:nvPr/>
            </p:nvSpPr>
            <p:spPr bwMode="auto">
              <a:xfrm>
                <a:off x="5372" y="1426"/>
                <a:ext cx="56" cy="12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20" y="0"/>
                  </a:cxn>
                  <a:cxn ang="0">
                    <a:pos x="0" y="6"/>
                  </a:cxn>
                  <a:cxn ang="0">
                    <a:pos x="36" y="12"/>
                  </a:cxn>
                  <a:cxn ang="0">
                    <a:pos x="56" y="6"/>
                  </a:cxn>
                </a:cxnLst>
                <a:rect l="0" t="0" r="r" b="b"/>
                <a:pathLst>
                  <a:path w="56" h="12">
                    <a:moveTo>
                      <a:pt x="56" y="6"/>
                    </a:moveTo>
                    <a:lnTo>
                      <a:pt x="20" y="0"/>
                    </a:lnTo>
                    <a:lnTo>
                      <a:pt x="0" y="6"/>
                    </a:lnTo>
                    <a:lnTo>
                      <a:pt x="36" y="12"/>
                    </a:lnTo>
                    <a:lnTo>
                      <a:pt x="5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61" name="Freeform 8425"/>
              <p:cNvSpPr>
                <a:spLocks/>
              </p:cNvSpPr>
              <p:nvPr/>
            </p:nvSpPr>
            <p:spPr bwMode="auto">
              <a:xfrm>
                <a:off x="5352" y="1432"/>
                <a:ext cx="56" cy="12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20" y="0"/>
                  </a:cxn>
                  <a:cxn ang="0">
                    <a:pos x="0" y="6"/>
                  </a:cxn>
                  <a:cxn ang="0">
                    <a:pos x="36" y="12"/>
                  </a:cxn>
                  <a:cxn ang="0">
                    <a:pos x="56" y="6"/>
                  </a:cxn>
                </a:cxnLst>
                <a:rect l="0" t="0" r="r" b="b"/>
                <a:pathLst>
                  <a:path w="56" h="12">
                    <a:moveTo>
                      <a:pt x="56" y="6"/>
                    </a:moveTo>
                    <a:lnTo>
                      <a:pt x="20" y="0"/>
                    </a:lnTo>
                    <a:lnTo>
                      <a:pt x="0" y="6"/>
                    </a:lnTo>
                    <a:lnTo>
                      <a:pt x="36" y="12"/>
                    </a:lnTo>
                    <a:lnTo>
                      <a:pt x="56" y="6"/>
                    </a:lnTo>
                    <a:close/>
                  </a:path>
                </a:pathLst>
              </a:custGeom>
              <a:solidFill>
                <a:srgbClr val="006E28"/>
              </a:solidFill>
              <a:ln w="0">
                <a:solidFill>
                  <a:srgbClr val="006E2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62" name="Freeform 8426"/>
              <p:cNvSpPr>
                <a:spLocks/>
              </p:cNvSpPr>
              <p:nvPr/>
            </p:nvSpPr>
            <p:spPr bwMode="auto">
              <a:xfrm>
                <a:off x="5352" y="1432"/>
                <a:ext cx="56" cy="12"/>
              </a:xfrm>
              <a:custGeom>
                <a:avLst/>
                <a:gdLst/>
                <a:ahLst/>
                <a:cxnLst>
                  <a:cxn ang="0">
                    <a:pos x="56" y="6"/>
                  </a:cxn>
                  <a:cxn ang="0">
                    <a:pos x="20" y="0"/>
                  </a:cxn>
                  <a:cxn ang="0">
                    <a:pos x="0" y="6"/>
                  </a:cxn>
                  <a:cxn ang="0">
                    <a:pos x="36" y="12"/>
                  </a:cxn>
                  <a:cxn ang="0">
                    <a:pos x="56" y="6"/>
                  </a:cxn>
                </a:cxnLst>
                <a:rect l="0" t="0" r="r" b="b"/>
                <a:pathLst>
                  <a:path w="56" h="12">
                    <a:moveTo>
                      <a:pt x="56" y="6"/>
                    </a:moveTo>
                    <a:lnTo>
                      <a:pt x="20" y="0"/>
                    </a:lnTo>
                    <a:lnTo>
                      <a:pt x="0" y="6"/>
                    </a:lnTo>
                    <a:lnTo>
                      <a:pt x="36" y="12"/>
                    </a:lnTo>
                    <a:lnTo>
                      <a:pt x="56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63" name="Freeform 8427"/>
              <p:cNvSpPr>
                <a:spLocks/>
              </p:cNvSpPr>
              <p:nvPr/>
            </p:nvSpPr>
            <p:spPr bwMode="auto">
              <a:xfrm>
                <a:off x="5330" y="1438"/>
                <a:ext cx="58" cy="10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6" y="10"/>
                  </a:cxn>
                  <a:cxn ang="0">
                    <a:pos x="58" y="6"/>
                  </a:cxn>
                </a:cxnLst>
                <a:rect l="0" t="0" r="r" b="b"/>
                <a:pathLst>
                  <a:path w="58" h="10">
                    <a:moveTo>
                      <a:pt x="58" y="6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6" y="10"/>
                    </a:lnTo>
                    <a:lnTo>
                      <a:pt x="58" y="6"/>
                    </a:lnTo>
                    <a:close/>
                  </a:path>
                </a:pathLst>
              </a:custGeom>
              <a:solidFill>
                <a:srgbClr val="006D25"/>
              </a:solidFill>
              <a:ln w="0">
                <a:solidFill>
                  <a:srgbClr val="006D2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64" name="Freeform 8428"/>
              <p:cNvSpPr>
                <a:spLocks/>
              </p:cNvSpPr>
              <p:nvPr/>
            </p:nvSpPr>
            <p:spPr bwMode="auto">
              <a:xfrm>
                <a:off x="5330" y="1438"/>
                <a:ext cx="58" cy="10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6" y="10"/>
                  </a:cxn>
                  <a:cxn ang="0">
                    <a:pos x="58" y="6"/>
                  </a:cxn>
                </a:cxnLst>
                <a:rect l="0" t="0" r="r" b="b"/>
                <a:pathLst>
                  <a:path w="58" h="10">
                    <a:moveTo>
                      <a:pt x="58" y="6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6" y="10"/>
                    </a:lnTo>
                    <a:lnTo>
                      <a:pt x="58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65" name="Freeform 8429"/>
              <p:cNvSpPr>
                <a:spLocks/>
              </p:cNvSpPr>
              <p:nvPr/>
            </p:nvSpPr>
            <p:spPr bwMode="auto">
              <a:xfrm>
                <a:off x="5308" y="1442"/>
                <a:ext cx="58" cy="12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38" y="12"/>
                  </a:cxn>
                  <a:cxn ang="0">
                    <a:pos x="58" y="6"/>
                  </a:cxn>
                </a:cxnLst>
                <a:rect l="0" t="0" r="r" b="b"/>
                <a:pathLst>
                  <a:path w="58" h="12">
                    <a:moveTo>
                      <a:pt x="58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38" y="12"/>
                    </a:lnTo>
                    <a:lnTo>
                      <a:pt x="58" y="6"/>
                    </a:lnTo>
                    <a:close/>
                  </a:path>
                </a:pathLst>
              </a:custGeom>
              <a:solidFill>
                <a:srgbClr val="006D1F"/>
              </a:solidFill>
              <a:ln w="0">
                <a:solidFill>
                  <a:srgbClr val="006D1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66" name="Freeform 8430"/>
              <p:cNvSpPr>
                <a:spLocks/>
              </p:cNvSpPr>
              <p:nvPr/>
            </p:nvSpPr>
            <p:spPr bwMode="auto">
              <a:xfrm>
                <a:off x="5308" y="1442"/>
                <a:ext cx="58" cy="12"/>
              </a:xfrm>
              <a:custGeom>
                <a:avLst/>
                <a:gdLst/>
                <a:ahLst/>
                <a:cxnLst>
                  <a:cxn ang="0">
                    <a:pos x="58" y="6"/>
                  </a:cxn>
                  <a:cxn ang="0">
                    <a:pos x="22" y="0"/>
                  </a:cxn>
                  <a:cxn ang="0">
                    <a:pos x="0" y="6"/>
                  </a:cxn>
                  <a:cxn ang="0">
                    <a:pos x="38" y="12"/>
                  </a:cxn>
                  <a:cxn ang="0">
                    <a:pos x="58" y="6"/>
                  </a:cxn>
                </a:cxnLst>
                <a:rect l="0" t="0" r="r" b="b"/>
                <a:pathLst>
                  <a:path w="58" h="12">
                    <a:moveTo>
                      <a:pt x="58" y="6"/>
                    </a:moveTo>
                    <a:lnTo>
                      <a:pt x="22" y="0"/>
                    </a:lnTo>
                    <a:lnTo>
                      <a:pt x="0" y="6"/>
                    </a:lnTo>
                    <a:lnTo>
                      <a:pt x="38" y="12"/>
                    </a:lnTo>
                    <a:lnTo>
                      <a:pt x="58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67" name="Freeform 8431"/>
              <p:cNvSpPr>
                <a:spLocks/>
              </p:cNvSpPr>
              <p:nvPr/>
            </p:nvSpPr>
            <p:spPr bwMode="auto">
              <a:xfrm>
                <a:off x="5286" y="1448"/>
                <a:ext cx="60" cy="10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8" y="10"/>
                  </a:cxn>
                  <a:cxn ang="0">
                    <a:pos x="60" y="6"/>
                  </a:cxn>
                </a:cxnLst>
                <a:rect l="0" t="0" r="r" b="b"/>
                <a:pathLst>
                  <a:path w="60" h="10">
                    <a:moveTo>
                      <a:pt x="60" y="6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8" y="10"/>
                    </a:lnTo>
                    <a:lnTo>
                      <a:pt x="60" y="6"/>
                    </a:lnTo>
                    <a:close/>
                  </a:path>
                </a:pathLst>
              </a:custGeom>
              <a:solidFill>
                <a:srgbClr val="006C15"/>
              </a:solidFill>
              <a:ln w="0">
                <a:solidFill>
                  <a:srgbClr val="006C1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68" name="Freeform 8432"/>
              <p:cNvSpPr>
                <a:spLocks/>
              </p:cNvSpPr>
              <p:nvPr/>
            </p:nvSpPr>
            <p:spPr bwMode="auto">
              <a:xfrm>
                <a:off x="5286" y="1448"/>
                <a:ext cx="60" cy="10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8" y="10"/>
                  </a:cxn>
                  <a:cxn ang="0">
                    <a:pos x="60" y="6"/>
                  </a:cxn>
                </a:cxnLst>
                <a:rect l="0" t="0" r="r" b="b"/>
                <a:pathLst>
                  <a:path w="60" h="10">
                    <a:moveTo>
                      <a:pt x="60" y="6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8" y="10"/>
                    </a:lnTo>
                    <a:lnTo>
                      <a:pt x="60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69" name="Freeform 8433"/>
              <p:cNvSpPr>
                <a:spLocks/>
              </p:cNvSpPr>
              <p:nvPr/>
            </p:nvSpPr>
            <p:spPr bwMode="auto">
              <a:xfrm>
                <a:off x="5264" y="1452"/>
                <a:ext cx="60" cy="10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8" y="10"/>
                  </a:cxn>
                  <a:cxn ang="0">
                    <a:pos x="60" y="6"/>
                  </a:cxn>
                </a:cxnLst>
                <a:rect l="0" t="0" r="r" b="b"/>
                <a:pathLst>
                  <a:path w="60" h="10">
                    <a:moveTo>
                      <a:pt x="60" y="6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8" y="10"/>
                    </a:lnTo>
                    <a:lnTo>
                      <a:pt x="60" y="6"/>
                    </a:lnTo>
                    <a:close/>
                  </a:path>
                </a:pathLst>
              </a:custGeom>
              <a:solidFill>
                <a:srgbClr val="006906"/>
              </a:solidFill>
              <a:ln w="0">
                <a:solidFill>
                  <a:srgbClr val="00690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70" name="Freeform 8434"/>
              <p:cNvSpPr>
                <a:spLocks/>
              </p:cNvSpPr>
              <p:nvPr/>
            </p:nvSpPr>
            <p:spPr bwMode="auto">
              <a:xfrm>
                <a:off x="5264" y="1452"/>
                <a:ext cx="60" cy="10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22" y="0"/>
                  </a:cxn>
                  <a:cxn ang="0">
                    <a:pos x="0" y="4"/>
                  </a:cxn>
                  <a:cxn ang="0">
                    <a:pos x="38" y="10"/>
                  </a:cxn>
                  <a:cxn ang="0">
                    <a:pos x="60" y="6"/>
                  </a:cxn>
                </a:cxnLst>
                <a:rect l="0" t="0" r="r" b="b"/>
                <a:pathLst>
                  <a:path w="60" h="10">
                    <a:moveTo>
                      <a:pt x="60" y="6"/>
                    </a:moveTo>
                    <a:lnTo>
                      <a:pt x="22" y="0"/>
                    </a:lnTo>
                    <a:lnTo>
                      <a:pt x="0" y="4"/>
                    </a:lnTo>
                    <a:lnTo>
                      <a:pt x="38" y="10"/>
                    </a:lnTo>
                    <a:lnTo>
                      <a:pt x="60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71" name="Freeform 8435"/>
              <p:cNvSpPr>
                <a:spLocks/>
              </p:cNvSpPr>
              <p:nvPr/>
            </p:nvSpPr>
            <p:spPr bwMode="auto">
              <a:xfrm>
                <a:off x="5242" y="1456"/>
                <a:ext cx="60" cy="8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22" y="0"/>
                  </a:cxn>
                  <a:cxn ang="0">
                    <a:pos x="0" y="2"/>
                  </a:cxn>
                  <a:cxn ang="0">
                    <a:pos x="38" y="8"/>
                  </a:cxn>
                  <a:cxn ang="0">
                    <a:pos x="60" y="6"/>
                  </a:cxn>
                </a:cxnLst>
                <a:rect l="0" t="0" r="r" b="b"/>
                <a:pathLst>
                  <a:path w="60" h="8">
                    <a:moveTo>
                      <a:pt x="60" y="6"/>
                    </a:moveTo>
                    <a:lnTo>
                      <a:pt x="22" y="0"/>
                    </a:lnTo>
                    <a:lnTo>
                      <a:pt x="0" y="2"/>
                    </a:lnTo>
                    <a:lnTo>
                      <a:pt x="38" y="8"/>
                    </a:lnTo>
                    <a:lnTo>
                      <a:pt x="60" y="6"/>
                    </a:lnTo>
                    <a:close/>
                  </a:path>
                </a:pathLst>
              </a:custGeom>
              <a:solidFill>
                <a:srgbClr val="006400"/>
              </a:solidFill>
              <a:ln w="0">
                <a:solidFill>
                  <a:srgbClr val="0064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72" name="Freeform 8436"/>
              <p:cNvSpPr>
                <a:spLocks/>
              </p:cNvSpPr>
              <p:nvPr/>
            </p:nvSpPr>
            <p:spPr bwMode="auto">
              <a:xfrm>
                <a:off x="5242" y="1456"/>
                <a:ext cx="60" cy="8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22" y="0"/>
                  </a:cxn>
                  <a:cxn ang="0">
                    <a:pos x="0" y="2"/>
                  </a:cxn>
                  <a:cxn ang="0">
                    <a:pos x="38" y="8"/>
                  </a:cxn>
                  <a:cxn ang="0">
                    <a:pos x="60" y="6"/>
                  </a:cxn>
                </a:cxnLst>
                <a:rect l="0" t="0" r="r" b="b"/>
                <a:pathLst>
                  <a:path w="60" h="8">
                    <a:moveTo>
                      <a:pt x="60" y="6"/>
                    </a:moveTo>
                    <a:lnTo>
                      <a:pt x="22" y="0"/>
                    </a:lnTo>
                    <a:lnTo>
                      <a:pt x="0" y="2"/>
                    </a:lnTo>
                    <a:lnTo>
                      <a:pt x="38" y="8"/>
                    </a:lnTo>
                    <a:lnTo>
                      <a:pt x="60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73" name="Freeform 8437"/>
              <p:cNvSpPr>
                <a:spLocks/>
              </p:cNvSpPr>
              <p:nvPr/>
            </p:nvSpPr>
            <p:spPr bwMode="auto">
              <a:xfrm>
                <a:off x="5218" y="1458"/>
                <a:ext cx="62" cy="6"/>
              </a:xfrm>
              <a:custGeom>
                <a:avLst/>
                <a:gdLst/>
                <a:ahLst/>
                <a:cxnLst>
                  <a:cxn ang="0">
                    <a:pos x="62" y="6"/>
                  </a:cxn>
                  <a:cxn ang="0">
                    <a:pos x="24" y="0"/>
                  </a:cxn>
                  <a:cxn ang="0">
                    <a:pos x="0" y="0"/>
                  </a:cxn>
                  <a:cxn ang="0">
                    <a:pos x="38" y="4"/>
                  </a:cxn>
                  <a:cxn ang="0">
                    <a:pos x="62" y="6"/>
                  </a:cxn>
                </a:cxnLst>
                <a:rect l="0" t="0" r="r" b="b"/>
                <a:pathLst>
                  <a:path w="62" h="6">
                    <a:moveTo>
                      <a:pt x="62" y="6"/>
                    </a:moveTo>
                    <a:lnTo>
                      <a:pt x="24" y="0"/>
                    </a:lnTo>
                    <a:lnTo>
                      <a:pt x="0" y="0"/>
                    </a:lnTo>
                    <a:lnTo>
                      <a:pt x="38" y="4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005E00"/>
              </a:solidFill>
              <a:ln w="0">
                <a:solidFill>
                  <a:srgbClr val="005E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74" name="Freeform 8438"/>
              <p:cNvSpPr>
                <a:spLocks/>
              </p:cNvSpPr>
              <p:nvPr/>
            </p:nvSpPr>
            <p:spPr bwMode="auto">
              <a:xfrm>
                <a:off x="5218" y="1458"/>
                <a:ext cx="62" cy="6"/>
              </a:xfrm>
              <a:custGeom>
                <a:avLst/>
                <a:gdLst/>
                <a:ahLst/>
                <a:cxnLst>
                  <a:cxn ang="0">
                    <a:pos x="62" y="6"/>
                  </a:cxn>
                  <a:cxn ang="0">
                    <a:pos x="24" y="0"/>
                  </a:cxn>
                  <a:cxn ang="0">
                    <a:pos x="0" y="0"/>
                  </a:cxn>
                  <a:cxn ang="0">
                    <a:pos x="38" y="4"/>
                  </a:cxn>
                  <a:cxn ang="0">
                    <a:pos x="62" y="6"/>
                  </a:cxn>
                </a:cxnLst>
                <a:rect l="0" t="0" r="r" b="b"/>
                <a:pathLst>
                  <a:path w="62" h="6">
                    <a:moveTo>
                      <a:pt x="62" y="6"/>
                    </a:moveTo>
                    <a:lnTo>
                      <a:pt x="24" y="0"/>
                    </a:lnTo>
                    <a:lnTo>
                      <a:pt x="0" y="0"/>
                    </a:lnTo>
                    <a:lnTo>
                      <a:pt x="38" y="4"/>
                    </a:lnTo>
                    <a:lnTo>
                      <a:pt x="62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75" name="Freeform 8439"/>
              <p:cNvSpPr>
                <a:spLocks/>
              </p:cNvSpPr>
              <p:nvPr/>
            </p:nvSpPr>
            <p:spPr bwMode="auto">
              <a:xfrm>
                <a:off x="5196" y="1456"/>
                <a:ext cx="60" cy="6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22" y="2"/>
                  </a:cxn>
                  <a:cxn ang="0">
                    <a:pos x="0" y="0"/>
                  </a:cxn>
                  <a:cxn ang="0">
                    <a:pos x="38" y="4"/>
                  </a:cxn>
                  <a:cxn ang="0">
                    <a:pos x="60" y="6"/>
                  </a:cxn>
                </a:cxnLst>
                <a:rect l="0" t="0" r="r" b="b"/>
                <a:pathLst>
                  <a:path w="60" h="6">
                    <a:moveTo>
                      <a:pt x="60" y="6"/>
                    </a:moveTo>
                    <a:lnTo>
                      <a:pt x="22" y="2"/>
                    </a:lnTo>
                    <a:lnTo>
                      <a:pt x="0" y="0"/>
                    </a:lnTo>
                    <a:lnTo>
                      <a:pt x="38" y="4"/>
                    </a:lnTo>
                    <a:lnTo>
                      <a:pt x="60" y="6"/>
                    </a:lnTo>
                    <a:close/>
                  </a:path>
                </a:pathLst>
              </a:custGeom>
              <a:solidFill>
                <a:srgbClr val="005500"/>
              </a:solidFill>
              <a:ln w="0">
                <a:solidFill>
                  <a:srgbClr val="0055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76" name="Freeform 8440"/>
              <p:cNvSpPr>
                <a:spLocks/>
              </p:cNvSpPr>
              <p:nvPr/>
            </p:nvSpPr>
            <p:spPr bwMode="auto">
              <a:xfrm>
                <a:off x="5196" y="1456"/>
                <a:ext cx="60" cy="6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22" y="2"/>
                  </a:cxn>
                  <a:cxn ang="0">
                    <a:pos x="0" y="0"/>
                  </a:cxn>
                  <a:cxn ang="0">
                    <a:pos x="38" y="4"/>
                  </a:cxn>
                  <a:cxn ang="0">
                    <a:pos x="60" y="6"/>
                  </a:cxn>
                </a:cxnLst>
                <a:rect l="0" t="0" r="r" b="b"/>
                <a:pathLst>
                  <a:path w="60" h="6">
                    <a:moveTo>
                      <a:pt x="60" y="6"/>
                    </a:moveTo>
                    <a:lnTo>
                      <a:pt x="22" y="2"/>
                    </a:lnTo>
                    <a:lnTo>
                      <a:pt x="0" y="0"/>
                    </a:lnTo>
                    <a:lnTo>
                      <a:pt x="38" y="4"/>
                    </a:lnTo>
                    <a:lnTo>
                      <a:pt x="60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77" name="Freeform 8441"/>
              <p:cNvSpPr>
                <a:spLocks/>
              </p:cNvSpPr>
              <p:nvPr/>
            </p:nvSpPr>
            <p:spPr bwMode="auto">
              <a:xfrm>
                <a:off x="5172" y="1454"/>
                <a:ext cx="62" cy="6"/>
              </a:xfrm>
              <a:custGeom>
                <a:avLst/>
                <a:gdLst/>
                <a:ahLst/>
                <a:cxnLst>
                  <a:cxn ang="0">
                    <a:pos x="62" y="6"/>
                  </a:cxn>
                  <a:cxn ang="0">
                    <a:pos x="24" y="2"/>
                  </a:cxn>
                  <a:cxn ang="0">
                    <a:pos x="0" y="0"/>
                  </a:cxn>
                  <a:cxn ang="0">
                    <a:pos x="38" y="2"/>
                  </a:cxn>
                  <a:cxn ang="0">
                    <a:pos x="62" y="6"/>
                  </a:cxn>
                </a:cxnLst>
                <a:rect l="0" t="0" r="r" b="b"/>
                <a:pathLst>
                  <a:path w="62" h="6">
                    <a:moveTo>
                      <a:pt x="62" y="6"/>
                    </a:moveTo>
                    <a:lnTo>
                      <a:pt x="24" y="2"/>
                    </a:lnTo>
                    <a:lnTo>
                      <a:pt x="0" y="0"/>
                    </a:lnTo>
                    <a:lnTo>
                      <a:pt x="38" y="2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D40048"/>
              </a:solidFill>
              <a:ln w="0">
                <a:solidFill>
                  <a:srgbClr val="D4004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78" name="Freeform 8442"/>
              <p:cNvSpPr>
                <a:spLocks/>
              </p:cNvSpPr>
              <p:nvPr/>
            </p:nvSpPr>
            <p:spPr bwMode="auto">
              <a:xfrm>
                <a:off x="5172" y="1454"/>
                <a:ext cx="62" cy="6"/>
              </a:xfrm>
              <a:custGeom>
                <a:avLst/>
                <a:gdLst/>
                <a:ahLst/>
                <a:cxnLst>
                  <a:cxn ang="0">
                    <a:pos x="62" y="6"/>
                  </a:cxn>
                  <a:cxn ang="0">
                    <a:pos x="24" y="2"/>
                  </a:cxn>
                  <a:cxn ang="0">
                    <a:pos x="0" y="0"/>
                  </a:cxn>
                  <a:cxn ang="0">
                    <a:pos x="38" y="2"/>
                  </a:cxn>
                  <a:cxn ang="0">
                    <a:pos x="62" y="6"/>
                  </a:cxn>
                </a:cxnLst>
                <a:rect l="0" t="0" r="r" b="b"/>
                <a:pathLst>
                  <a:path w="62" h="6">
                    <a:moveTo>
                      <a:pt x="62" y="6"/>
                    </a:moveTo>
                    <a:lnTo>
                      <a:pt x="24" y="2"/>
                    </a:lnTo>
                    <a:lnTo>
                      <a:pt x="0" y="0"/>
                    </a:lnTo>
                    <a:lnTo>
                      <a:pt x="38" y="2"/>
                    </a:lnTo>
                    <a:lnTo>
                      <a:pt x="62" y="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79" name="Freeform 8443"/>
              <p:cNvSpPr>
                <a:spLocks/>
              </p:cNvSpPr>
              <p:nvPr/>
            </p:nvSpPr>
            <p:spPr bwMode="auto">
              <a:xfrm>
                <a:off x="5148" y="1448"/>
                <a:ext cx="62" cy="8"/>
              </a:xfrm>
              <a:custGeom>
                <a:avLst/>
                <a:gdLst/>
                <a:ahLst/>
                <a:cxnLst>
                  <a:cxn ang="0">
                    <a:pos x="62" y="8"/>
                  </a:cxn>
                  <a:cxn ang="0">
                    <a:pos x="24" y="6"/>
                  </a:cxn>
                  <a:cxn ang="0">
                    <a:pos x="0" y="0"/>
                  </a:cxn>
                  <a:cxn ang="0">
                    <a:pos x="38" y="2"/>
                  </a:cxn>
                  <a:cxn ang="0">
                    <a:pos x="62" y="8"/>
                  </a:cxn>
                </a:cxnLst>
                <a:rect l="0" t="0" r="r" b="b"/>
                <a:pathLst>
                  <a:path w="62" h="8">
                    <a:moveTo>
                      <a:pt x="62" y="8"/>
                    </a:moveTo>
                    <a:lnTo>
                      <a:pt x="24" y="6"/>
                    </a:lnTo>
                    <a:lnTo>
                      <a:pt x="0" y="0"/>
                    </a:lnTo>
                    <a:lnTo>
                      <a:pt x="38" y="2"/>
                    </a:lnTo>
                    <a:lnTo>
                      <a:pt x="62" y="8"/>
                    </a:lnTo>
                    <a:close/>
                  </a:path>
                </a:pathLst>
              </a:custGeom>
              <a:solidFill>
                <a:srgbClr val="DE0059"/>
              </a:solidFill>
              <a:ln w="0">
                <a:solidFill>
                  <a:srgbClr val="DE005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80" name="Freeform 8444"/>
              <p:cNvSpPr>
                <a:spLocks/>
              </p:cNvSpPr>
              <p:nvPr/>
            </p:nvSpPr>
            <p:spPr bwMode="auto">
              <a:xfrm>
                <a:off x="5148" y="1448"/>
                <a:ext cx="62" cy="8"/>
              </a:xfrm>
              <a:custGeom>
                <a:avLst/>
                <a:gdLst/>
                <a:ahLst/>
                <a:cxnLst>
                  <a:cxn ang="0">
                    <a:pos x="62" y="8"/>
                  </a:cxn>
                  <a:cxn ang="0">
                    <a:pos x="24" y="6"/>
                  </a:cxn>
                  <a:cxn ang="0">
                    <a:pos x="0" y="0"/>
                  </a:cxn>
                  <a:cxn ang="0">
                    <a:pos x="38" y="2"/>
                  </a:cxn>
                  <a:cxn ang="0">
                    <a:pos x="62" y="8"/>
                  </a:cxn>
                </a:cxnLst>
                <a:rect l="0" t="0" r="r" b="b"/>
                <a:pathLst>
                  <a:path w="62" h="8">
                    <a:moveTo>
                      <a:pt x="62" y="8"/>
                    </a:moveTo>
                    <a:lnTo>
                      <a:pt x="24" y="6"/>
                    </a:lnTo>
                    <a:lnTo>
                      <a:pt x="0" y="0"/>
                    </a:lnTo>
                    <a:lnTo>
                      <a:pt x="38" y="2"/>
                    </a:lnTo>
                    <a:lnTo>
                      <a:pt x="62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81" name="Freeform 8445"/>
              <p:cNvSpPr>
                <a:spLocks/>
              </p:cNvSpPr>
              <p:nvPr/>
            </p:nvSpPr>
            <p:spPr bwMode="auto">
              <a:xfrm>
                <a:off x="5122" y="1442"/>
                <a:ext cx="64" cy="8"/>
              </a:xfrm>
              <a:custGeom>
                <a:avLst/>
                <a:gdLst/>
                <a:ahLst/>
                <a:cxnLst>
                  <a:cxn ang="0">
                    <a:pos x="64" y="8"/>
                  </a:cxn>
                  <a:cxn ang="0">
                    <a:pos x="26" y="6"/>
                  </a:cxn>
                  <a:cxn ang="0">
                    <a:pos x="0" y="0"/>
                  </a:cxn>
                  <a:cxn ang="0">
                    <a:pos x="40" y="0"/>
                  </a:cxn>
                  <a:cxn ang="0">
                    <a:pos x="64" y="8"/>
                  </a:cxn>
                </a:cxnLst>
                <a:rect l="0" t="0" r="r" b="b"/>
                <a:pathLst>
                  <a:path w="64" h="8">
                    <a:moveTo>
                      <a:pt x="64" y="8"/>
                    </a:moveTo>
                    <a:lnTo>
                      <a:pt x="26" y="6"/>
                    </a:lnTo>
                    <a:lnTo>
                      <a:pt x="0" y="0"/>
                    </a:lnTo>
                    <a:lnTo>
                      <a:pt x="40" y="0"/>
                    </a:lnTo>
                    <a:lnTo>
                      <a:pt x="64" y="8"/>
                    </a:lnTo>
                    <a:close/>
                  </a:path>
                </a:pathLst>
              </a:custGeom>
              <a:solidFill>
                <a:srgbClr val="E60065"/>
              </a:solidFill>
              <a:ln w="0">
                <a:solidFill>
                  <a:srgbClr val="E60065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82" name="Freeform 8446"/>
              <p:cNvSpPr>
                <a:spLocks/>
              </p:cNvSpPr>
              <p:nvPr/>
            </p:nvSpPr>
            <p:spPr bwMode="auto">
              <a:xfrm>
                <a:off x="5122" y="1442"/>
                <a:ext cx="64" cy="8"/>
              </a:xfrm>
              <a:custGeom>
                <a:avLst/>
                <a:gdLst/>
                <a:ahLst/>
                <a:cxnLst>
                  <a:cxn ang="0">
                    <a:pos x="64" y="8"/>
                  </a:cxn>
                  <a:cxn ang="0">
                    <a:pos x="26" y="6"/>
                  </a:cxn>
                  <a:cxn ang="0">
                    <a:pos x="0" y="0"/>
                  </a:cxn>
                  <a:cxn ang="0">
                    <a:pos x="40" y="0"/>
                  </a:cxn>
                  <a:cxn ang="0">
                    <a:pos x="64" y="8"/>
                  </a:cxn>
                </a:cxnLst>
                <a:rect l="0" t="0" r="r" b="b"/>
                <a:pathLst>
                  <a:path w="64" h="8">
                    <a:moveTo>
                      <a:pt x="64" y="8"/>
                    </a:moveTo>
                    <a:lnTo>
                      <a:pt x="26" y="6"/>
                    </a:lnTo>
                    <a:lnTo>
                      <a:pt x="0" y="0"/>
                    </a:lnTo>
                    <a:lnTo>
                      <a:pt x="40" y="0"/>
                    </a:lnTo>
                    <a:lnTo>
                      <a:pt x="64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83" name="Freeform 8447"/>
              <p:cNvSpPr>
                <a:spLocks/>
              </p:cNvSpPr>
              <p:nvPr/>
            </p:nvSpPr>
            <p:spPr bwMode="auto">
              <a:xfrm>
                <a:off x="5098" y="1432"/>
                <a:ext cx="64" cy="10"/>
              </a:xfrm>
              <a:custGeom>
                <a:avLst/>
                <a:gdLst/>
                <a:ahLst/>
                <a:cxnLst>
                  <a:cxn ang="0">
                    <a:pos x="64" y="10"/>
                  </a:cxn>
                  <a:cxn ang="0">
                    <a:pos x="24" y="10"/>
                  </a:cxn>
                  <a:cxn ang="0">
                    <a:pos x="0" y="2"/>
                  </a:cxn>
                  <a:cxn ang="0">
                    <a:pos x="38" y="0"/>
                  </a:cxn>
                  <a:cxn ang="0">
                    <a:pos x="64" y="10"/>
                  </a:cxn>
                </a:cxnLst>
                <a:rect l="0" t="0" r="r" b="b"/>
                <a:pathLst>
                  <a:path w="64" h="10">
                    <a:moveTo>
                      <a:pt x="64" y="10"/>
                    </a:moveTo>
                    <a:lnTo>
                      <a:pt x="24" y="10"/>
                    </a:lnTo>
                    <a:lnTo>
                      <a:pt x="0" y="2"/>
                    </a:lnTo>
                    <a:lnTo>
                      <a:pt x="38" y="0"/>
                    </a:lnTo>
                    <a:lnTo>
                      <a:pt x="64" y="10"/>
                    </a:lnTo>
                    <a:close/>
                  </a:path>
                </a:pathLst>
              </a:custGeom>
              <a:solidFill>
                <a:srgbClr val="EB006D"/>
              </a:solidFill>
              <a:ln w="0">
                <a:solidFill>
                  <a:srgbClr val="EB006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84" name="Freeform 8448"/>
              <p:cNvSpPr>
                <a:spLocks/>
              </p:cNvSpPr>
              <p:nvPr/>
            </p:nvSpPr>
            <p:spPr bwMode="auto">
              <a:xfrm>
                <a:off x="5098" y="1432"/>
                <a:ext cx="64" cy="10"/>
              </a:xfrm>
              <a:custGeom>
                <a:avLst/>
                <a:gdLst/>
                <a:ahLst/>
                <a:cxnLst>
                  <a:cxn ang="0">
                    <a:pos x="64" y="10"/>
                  </a:cxn>
                  <a:cxn ang="0">
                    <a:pos x="24" y="10"/>
                  </a:cxn>
                  <a:cxn ang="0">
                    <a:pos x="0" y="2"/>
                  </a:cxn>
                  <a:cxn ang="0">
                    <a:pos x="38" y="0"/>
                  </a:cxn>
                  <a:cxn ang="0">
                    <a:pos x="64" y="10"/>
                  </a:cxn>
                </a:cxnLst>
                <a:rect l="0" t="0" r="r" b="b"/>
                <a:pathLst>
                  <a:path w="64" h="10">
                    <a:moveTo>
                      <a:pt x="64" y="10"/>
                    </a:moveTo>
                    <a:lnTo>
                      <a:pt x="24" y="10"/>
                    </a:lnTo>
                    <a:lnTo>
                      <a:pt x="0" y="2"/>
                    </a:lnTo>
                    <a:lnTo>
                      <a:pt x="38" y="0"/>
                    </a:lnTo>
                    <a:lnTo>
                      <a:pt x="64" y="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85" name="Freeform 8449"/>
              <p:cNvSpPr>
                <a:spLocks/>
              </p:cNvSpPr>
              <p:nvPr/>
            </p:nvSpPr>
            <p:spPr bwMode="auto">
              <a:xfrm>
                <a:off x="5072" y="1422"/>
                <a:ext cx="64" cy="12"/>
              </a:xfrm>
              <a:custGeom>
                <a:avLst/>
                <a:gdLst/>
                <a:ahLst/>
                <a:cxnLst>
                  <a:cxn ang="0">
                    <a:pos x="64" y="10"/>
                  </a:cxn>
                  <a:cxn ang="0">
                    <a:pos x="26" y="12"/>
                  </a:cxn>
                  <a:cxn ang="0">
                    <a:pos x="0" y="2"/>
                  </a:cxn>
                  <a:cxn ang="0">
                    <a:pos x="40" y="0"/>
                  </a:cxn>
                  <a:cxn ang="0">
                    <a:pos x="64" y="10"/>
                  </a:cxn>
                </a:cxnLst>
                <a:rect l="0" t="0" r="r" b="b"/>
                <a:pathLst>
                  <a:path w="64" h="12">
                    <a:moveTo>
                      <a:pt x="64" y="10"/>
                    </a:moveTo>
                    <a:lnTo>
                      <a:pt x="26" y="12"/>
                    </a:lnTo>
                    <a:lnTo>
                      <a:pt x="0" y="2"/>
                    </a:lnTo>
                    <a:lnTo>
                      <a:pt x="40" y="0"/>
                    </a:lnTo>
                    <a:lnTo>
                      <a:pt x="64" y="10"/>
                    </a:lnTo>
                    <a:close/>
                  </a:path>
                </a:pathLst>
              </a:custGeom>
              <a:solidFill>
                <a:srgbClr val="EF0070"/>
              </a:solidFill>
              <a:ln w="0">
                <a:solidFill>
                  <a:srgbClr val="EF007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86" name="Freeform 8450"/>
              <p:cNvSpPr>
                <a:spLocks/>
              </p:cNvSpPr>
              <p:nvPr/>
            </p:nvSpPr>
            <p:spPr bwMode="auto">
              <a:xfrm>
                <a:off x="5072" y="1422"/>
                <a:ext cx="64" cy="12"/>
              </a:xfrm>
              <a:custGeom>
                <a:avLst/>
                <a:gdLst/>
                <a:ahLst/>
                <a:cxnLst>
                  <a:cxn ang="0">
                    <a:pos x="64" y="10"/>
                  </a:cxn>
                  <a:cxn ang="0">
                    <a:pos x="26" y="12"/>
                  </a:cxn>
                  <a:cxn ang="0">
                    <a:pos x="0" y="2"/>
                  </a:cxn>
                  <a:cxn ang="0">
                    <a:pos x="40" y="0"/>
                  </a:cxn>
                  <a:cxn ang="0">
                    <a:pos x="64" y="10"/>
                  </a:cxn>
                </a:cxnLst>
                <a:rect l="0" t="0" r="r" b="b"/>
                <a:pathLst>
                  <a:path w="64" h="12">
                    <a:moveTo>
                      <a:pt x="64" y="10"/>
                    </a:moveTo>
                    <a:lnTo>
                      <a:pt x="26" y="12"/>
                    </a:lnTo>
                    <a:lnTo>
                      <a:pt x="0" y="2"/>
                    </a:lnTo>
                    <a:lnTo>
                      <a:pt x="40" y="0"/>
                    </a:lnTo>
                    <a:lnTo>
                      <a:pt x="64" y="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87" name="Freeform 8451"/>
              <p:cNvSpPr>
                <a:spLocks/>
              </p:cNvSpPr>
              <p:nvPr/>
            </p:nvSpPr>
            <p:spPr bwMode="auto">
              <a:xfrm>
                <a:off x="5046" y="1410"/>
                <a:ext cx="66" cy="14"/>
              </a:xfrm>
              <a:custGeom>
                <a:avLst/>
                <a:gdLst/>
                <a:ahLst/>
                <a:cxnLst>
                  <a:cxn ang="0">
                    <a:pos x="66" y="12"/>
                  </a:cxn>
                  <a:cxn ang="0">
                    <a:pos x="26" y="14"/>
                  </a:cxn>
                  <a:cxn ang="0">
                    <a:pos x="0" y="6"/>
                  </a:cxn>
                  <a:cxn ang="0">
                    <a:pos x="40" y="0"/>
                  </a:cxn>
                  <a:cxn ang="0">
                    <a:pos x="66" y="12"/>
                  </a:cxn>
                </a:cxnLst>
                <a:rect l="0" t="0" r="r" b="b"/>
                <a:pathLst>
                  <a:path w="66" h="14">
                    <a:moveTo>
                      <a:pt x="66" y="12"/>
                    </a:moveTo>
                    <a:lnTo>
                      <a:pt x="26" y="14"/>
                    </a:lnTo>
                    <a:lnTo>
                      <a:pt x="0" y="6"/>
                    </a:lnTo>
                    <a:lnTo>
                      <a:pt x="40" y="0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F2006F"/>
              </a:solidFill>
              <a:ln w="0">
                <a:solidFill>
                  <a:srgbClr val="F2006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88" name="Freeform 8452"/>
              <p:cNvSpPr>
                <a:spLocks/>
              </p:cNvSpPr>
              <p:nvPr/>
            </p:nvSpPr>
            <p:spPr bwMode="auto">
              <a:xfrm>
                <a:off x="5046" y="1410"/>
                <a:ext cx="66" cy="14"/>
              </a:xfrm>
              <a:custGeom>
                <a:avLst/>
                <a:gdLst/>
                <a:ahLst/>
                <a:cxnLst>
                  <a:cxn ang="0">
                    <a:pos x="66" y="12"/>
                  </a:cxn>
                  <a:cxn ang="0">
                    <a:pos x="26" y="14"/>
                  </a:cxn>
                  <a:cxn ang="0">
                    <a:pos x="0" y="6"/>
                  </a:cxn>
                  <a:cxn ang="0">
                    <a:pos x="40" y="0"/>
                  </a:cxn>
                  <a:cxn ang="0">
                    <a:pos x="66" y="12"/>
                  </a:cxn>
                </a:cxnLst>
                <a:rect l="0" t="0" r="r" b="b"/>
                <a:pathLst>
                  <a:path w="66" h="14">
                    <a:moveTo>
                      <a:pt x="66" y="12"/>
                    </a:moveTo>
                    <a:lnTo>
                      <a:pt x="26" y="14"/>
                    </a:lnTo>
                    <a:lnTo>
                      <a:pt x="0" y="6"/>
                    </a:lnTo>
                    <a:lnTo>
                      <a:pt x="40" y="0"/>
                    </a:lnTo>
                    <a:lnTo>
                      <a:pt x="66" y="1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89" name="Freeform 8453"/>
              <p:cNvSpPr>
                <a:spLocks/>
              </p:cNvSpPr>
              <p:nvPr/>
            </p:nvSpPr>
            <p:spPr bwMode="auto">
              <a:xfrm>
                <a:off x="5018" y="1400"/>
                <a:ext cx="68" cy="16"/>
              </a:xfrm>
              <a:custGeom>
                <a:avLst/>
                <a:gdLst/>
                <a:ahLst/>
                <a:cxnLst>
                  <a:cxn ang="0">
                    <a:pos x="68" y="10"/>
                  </a:cxn>
                  <a:cxn ang="0">
                    <a:pos x="28" y="16"/>
                  </a:cxn>
                  <a:cxn ang="0">
                    <a:pos x="0" y="8"/>
                  </a:cxn>
                  <a:cxn ang="0">
                    <a:pos x="40" y="0"/>
                  </a:cxn>
                  <a:cxn ang="0">
                    <a:pos x="68" y="10"/>
                  </a:cxn>
                </a:cxnLst>
                <a:rect l="0" t="0" r="r" b="b"/>
                <a:pathLst>
                  <a:path w="68" h="16">
                    <a:moveTo>
                      <a:pt x="68" y="10"/>
                    </a:moveTo>
                    <a:lnTo>
                      <a:pt x="28" y="16"/>
                    </a:lnTo>
                    <a:lnTo>
                      <a:pt x="0" y="8"/>
                    </a:lnTo>
                    <a:lnTo>
                      <a:pt x="40" y="0"/>
                    </a:lnTo>
                    <a:lnTo>
                      <a:pt x="68" y="10"/>
                    </a:lnTo>
                    <a:close/>
                  </a:path>
                </a:pathLst>
              </a:custGeom>
              <a:solidFill>
                <a:srgbClr val="F5006A"/>
              </a:solidFill>
              <a:ln w="0">
                <a:solidFill>
                  <a:srgbClr val="F5006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90" name="Freeform 8454"/>
              <p:cNvSpPr>
                <a:spLocks/>
              </p:cNvSpPr>
              <p:nvPr/>
            </p:nvSpPr>
            <p:spPr bwMode="auto">
              <a:xfrm>
                <a:off x="5018" y="1400"/>
                <a:ext cx="68" cy="16"/>
              </a:xfrm>
              <a:custGeom>
                <a:avLst/>
                <a:gdLst/>
                <a:ahLst/>
                <a:cxnLst>
                  <a:cxn ang="0">
                    <a:pos x="68" y="10"/>
                  </a:cxn>
                  <a:cxn ang="0">
                    <a:pos x="28" y="16"/>
                  </a:cxn>
                  <a:cxn ang="0">
                    <a:pos x="0" y="8"/>
                  </a:cxn>
                  <a:cxn ang="0">
                    <a:pos x="40" y="0"/>
                  </a:cxn>
                  <a:cxn ang="0">
                    <a:pos x="68" y="10"/>
                  </a:cxn>
                </a:cxnLst>
                <a:rect l="0" t="0" r="r" b="b"/>
                <a:pathLst>
                  <a:path w="68" h="16">
                    <a:moveTo>
                      <a:pt x="68" y="10"/>
                    </a:moveTo>
                    <a:lnTo>
                      <a:pt x="28" y="16"/>
                    </a:lnTo>
                    <a:lnTo>
                      <a:pt x="0" y="8"/>
                    </a:lnTo>
                    <a:lnTo>
                      <a:pt x="40" y="0"/>
                    </a:lnTo>
                    <a:lnTo>
                      <a:pt x="68" y="1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91" name="Freeform 8455"/>
              <p:cNvSpPr>
                <a:spLocks/>
              </p:cNvSpPr>
              <p:nvPr/>
            </p:nvSpPr>
            <p:spPr bwMode="auto">
              <a:xfrm>
                <a:off x="4990" y="1392"/>
                <a:ext cx="68" cy="16"/>
              </a:xfrm>
              <a:custGeom>
                <a:avLst/>
                <a:gdLst/>
                <a:ahLst/>
                <a:cxnLst>
                  <a:cxn ang="0">
                    <a:pos x="68" y="8"/>
                  </a:cxn>
                  <a:cxn ang="0">
                    <a:pos x="28" y="16"/>
                  </a:cxn>
                  <a:cxn ang="0">
                    <a:pos x="0" y="10"/>
                  </a:cxn>
                  <a:cxn ang="0">
                    <a:pos x="40" y="0"/>
                  </a:cxn>
                  <a:cxn ang="0">
                    <a:pos x="68" y="8"/>
                  </a:cxn>
                </a:cxnLst>
                <a:rect l="0" t="0" r="r" b="b"/>
                <a:pathLst>
                  <a:path w="68" h="16">
                    <a:moveTo>
                      <a:pt x="68" y="8"/>
                    </a:moveTo>
                    <a:lnTo>
                      <a:pt x="28" y="16"/>
                    </a:lnTo>
                    <a:lnTo>
                      <a:pt x="0" y="10"/>
                    </a:lnTo>
                    <a:lnTo>
                      <a:pt x="40" y="0"/>
                    </a:lnTo>
                    <a:lnTo>
                      <a:pt x="68" y="8"/>
                    </a:lnTo>
                    <a:close/>
                  </a:path>
                </a:pathLst>
              </a:custGeom>
              <a:solidFill>
                <a:srgbClr val="F7005F"/>
              </a:solidFill>
              <a:ln w="0">
                <a:solidFill>
                  <a:srgbClr val="F7005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92" name="Freeform 8456"/>
              <p:cNvSpPr>
                <a:spLocks/>
              </p:cNvSpPr>
              <p:nvPr/>
            </p:nvSpPr>
            <p:spPr bwMode="auto">
              <a:xfrm>
                <a:off x="4990" y="1392"/>
                <a:ext cx="68" cy="16"/>
              </a:xfrm>
              <a:custGeom>
                <a:avLst/>
                <a:gdLst/>
                <a:ahLst/>
                <a:cxnLst>
                  <a:cxn ang="0">
                    <a:pos x="68" y="8"/>
                  </a:cxn>
                  <a:cxn ang="0">
                    <a:pos x="28" y="16"/>
                  </a:cxn>
                  <a:cxn ang="0">
                    <a:pos x="0" y="10"/>
                  </a:cxn>
                  <a:cxn ang="0">
                    <a:pos x="40" y="0"/>
                  </a:cxn>
                  <a:cxn ang="0">
                    <a:pos x="68" y="8"/>
                  </a:cxn>
                </a:cxnLst>
                <a:rect l="0" t="0" r="r" b="b"/>
                <a:pathLst>
                  <a:path w="68" h="16">
                    <a:moveTo>
                      <a:pt x="68" y="8"/>
                    </a:moveTo>
                    <a:lnTo>
                      <a:pt x="28" y="16"/>
                    </a:lnTo>
                    <a:lnTo>
                      <a:pt x="0" y="10"/>
                    </a:lnTo>
                    <a:lnTo>
                      <a:pt x="40" y="0"/>
                    </a:lnTo>
                    <a:lnTo>
                      <a:pt x="68" y="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93" name="Freeform 8457"/>
              <p:cNvSpPr>
                <a:spLocks/>
              </p:cNvSpPr>
              <p:nvPr/>
            </p:nvSpPr>
            <p:spPr bwMode="auto">
              <a:xfrm>
                <a:off x="4962" y="1388"/>
                <a:ext cx="68" cy="14"/>
              </a:xfrm>
              <a:custGeom>
                <a:avLst/>
                <a:gdLst/>
                <a:ahLst/>
                <a:cxnLst>
                  <a:cxn ang="0">
                    <a:pos x="68" y="4"/>
                  </a:cxn>
                  <a:cxn ang="0">
                    <a:pos x="28" y="14"/>
                  </a:cxn>
                  <a:cxn ang="0">
                    <a:pos x="0" y="10"/>
                  </a:cxn>
                  <a:cxn ang="0">
                    <a:pos x="40" y="0"/>
                  </a:cxn>
                  <a:cxn ang="0">
                    <a:pos x="68" y="4"/>
                  </a:cxn>
                </a:cxnLst>
                <a:rect l="0" t="0" r="r" b="b"/>
                <a:pathLst>
                  <a:path w="68" h="14">
                    <a:moveTo>
                      <a:pt x="68" y="4"/>
                    </a:moveTo>
                    <a:lnTo>
                      <a:pt x="28" y="14"/>
                    </a:lnTo>
                    <a:lnTo>
                      <a:pt x="0" y="10"/>
                    </a:lnTo>
                    <a:lnTo>
                      <a:pt x="40" y="0"/>
                    </a:lnTo>
                    <a:lnTo>
                      <a:pt x="68" y="4"/>
                    </a:lnTo>
                    <a:close/>
                  </a:path>
                </a:pathLst>
              </a:custGeom>
              <a:solidFill>
                <a:srgbClr val="F7064C"/>
              </a:solidFill>
              <a:ln w="0">
                <a:solidFill>
                  <a:srgbClr val="F7064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94" name="Freeform 8458"/>
              <p:cNvSpPr>
                <a:spLocks/>
              </p:cNvSpPr>
              <p:nvPr/>
            </p:nvSpPr>
            <p:spPr bwMode="auto">
              <a:xfrm>
                <a:off x="4962" y="1388"/>
                <a:ext cx="68" cy="14"/>
              </a:xfrm>
              <a:custGeom>
                <a:avLst/>
                <a:gdLst/>
                <a:ahLst/>
                <a:cxnLst>
                  <a:cxn ang="0">
                    <a:pos x="68" y="4"/>
                  </a:cxn>
                  <a:cxn ang="0">
                    <a:pos x="28" y="14"/>
                  </a:cxn>
                  <a:cxn ang="0">
                    <a:pos x="0" y="10"/>
                  </a:cxn>
                  <a:cxn ang="0">
                    <a:pos x="40" y="0"/>
                  </a:cxn>
                  <a:cxn ang="0">
                    <a:pos x="68" y="4"/>
                  </a:cxn>
                </a:cxnLst>
                <a:rect l="0" t="0" r="r" b="b"/>
                <a:pathLst>
                  <a:path w="68" h="14">
                    <a:moveTo>
                      <a:pt x="68" y="4"/>
                    </a:moveTo>
                    <a:lnTo>
                      <a:pt x="28" y="14"/>
                    </a:lnTo>
                    <a:lnTo>
                      <a:pt x="0" y="10"/>
                    </a:lnTo>
                    <a:lnTo>
                      <a:pt x="40" y="0"/>
                    </a:lnTo>
                    <a:lnTo>
                      <a:pt x="68" y="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95" name="Freeform 8459"/>
              <p:cNvSpPr>
                <a:spLocks/>
              </p:cNvSpPr>
              <p:nvPr/>
            </p:nvSpPr>
            <p:spPr bwMode="auto">
              <a:xfrm>
                <a:off x="4934" y="1386"/>
                <a:ext cx="68" cy="14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28" y="12"/>
                  </a:cxn>
                  <a:cxn ang="0">
                    <a:pos x="0" y="14"/>
                  </a:cxn>
                  <a:cxn ang="0">
                    <a:pos x="40" y="0"/>
                  </a:cxn>
                  <a:cxn ang="0">
                    <a:pos x="68" y="2"/>
                  </a:cxn>
                </a:cxnLst>
                <a:rect l="0" t="0" r="r" b="b"/>
                <a:pathLst>
                  <a:path w="68" h="14">
                    <a:moveTo>
                      <a:pt x="68" y="2"/>
                    </a:moveTo>
                    <a:lnTo>
                      <a:pt x="28" y="12"/>
                    </a:lnTo>
                    <a:lnTo>
                      <a:pt x="0" y="14"/>
                    </a:lnTo>
                    <a:lnTo>
                      <a:pt x="40" y="0"/>
                    </a:lnTo>
                    <a:lnTo>
                      <a:pt x="68" y="2"/>
                    </a:lnTo>
                    <a:close/>
                  </a:path>
                </a:pathLst>
              </a:custGeom>
              <a:solidFill>
                <a:srgbClr val="F30D31"/>
              </a:solidFill>
              <a:ln w="0">
                <a:solidFill>
                  <a:srgbClr val="F30D3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96" name="Freeform 8460"/>
              <p:cNvSpPr>
                <a:spLocks/>
              </p:cNvSpPr>
              <p:nvPr/>
            </p:nvSpPr>
            <p:spPr bwMode="auto">
              <a:xfrm>
                <a:off x="4934" y="1386"/>
                <a:ext cx="68" cy="14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28" y="12"/>
                  </a:cxn>
                  <a:cxn ang="0">
                    <a:pos x="0" y="14"/>
                  </a:cxn>
                  <a:cxn ang="0">
                    <a:pos x="40" y="0"/>
                  </a:cxn>
                  <a:cxn ang="0">
                    <a:pos x="68" y="2"/>
                  </a:cxn>
                </a:cxnLst>
                <a:rect l="0" t="0" r="r" b="b"/>
                <a:pathLst>
                  <a:path w="68" h="14">
                    <a:moveTo>
                      <a:pt x="68" y="2"/>
                    </a:moveTo>
                    <a:lnTo>
                      <a:pt x="28" y="12"/>
                    </a:lnTo>
                    <a:lnTo>
                      <a:pt x="0" y="14"/>
                    </a:lnTo>
                    <a:lnTo>
                      <a:pt x="40" y="0"/>
                    </a:lnTo>
                    <a:lnTo>
                      <a:pt x="68" y="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97" name="Freeform 8461"/>
              <p:cNvSpPr>
                <a:spLocks/>
              </p:cNvSpPr>
              <p:nvPr/>
            </p:nvSpPr>
            <p:spPr bwMode="auto">
              <a:xfrm>
                <a:off x="4902" y="1386"/>
                <a:ext cx="72" cy="20"/>
              </a:xfrm>
              <a:custGeom>
                <a:avLst/>
                <a:gdLst/>
                <a:ahLst/>
                <a:cxnLst>
                  <a:cxn ang="0">
                    <a:pos x="72" y="0"/>
                  </a:cxn>
                  <a:cxn ang="0">
                    <a:pos x="32" y="14"/>
                  </a:cxn>
                  <a:cxn ang="0">
                    <a:pos x="0" y="20"/>
                  </a:cxn>
                  <a:cxn ang="0">
                    <a:pos x="42" y="4"/>
                  </a:cxn>
                  <a:cxn ang="0">
                    <a:pos x="72" y="0"/>
                  </a:cxn>
                </a:cxnLst>
                <a:rect l="0" t="0" r="r" b="b"/>
                <a:pathLst>
                  <a:path w="72" h="20">
                    <a:moveTo>
                      <a:pt x="72" y="0"/>
                    </a:moveTo>
                    <a:lnTo>
                      <a:pt x="32" y="14"/>
                    </a:lnTo>
                    <a:lnTo>
                      <a:pt x="0" y="20"/>
                    </a:lnTo>
                    <a:lnTo>
                      <a:pt x="42" y="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E8120E"/>
              </a:solidFill>
              <a:ln w="0">
                <a:solidFill>
                  <a:srgbClr val="E8120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98" name="Freeform 8462"/>
              <p:cNvSpPr>
                <a:spLocks/>
              </p:cNvSpPr>
              <p:nvPr/>
            </p:nvSpPr>
            <p:spPr bwMode="auto">
              <a:xfrm>
                <a:off x="4902" y="1386"/>
                <a:ext cx="72" cy="20"/>
              </a:xfrm>
              <a:custGeom>
                <a:avLst/>
                <a:gdLst/>
                <a:ahLst/>
                <a:cxnLst>
                  <a:cxn ang="0">
                    <a:pos x="72" y="0"/>
                  </a:cxn>
                  <a:cxn ang="0">
                    <a:pos x="32" y="14"/>
                  </a:cxn>
                  <a:cxn ang="0">
                    <a:pos x="0" y="20"/>
                  </a:cxn>
                  <a:cxn ang="0">
                    <a:pos x="42" y="4"/>
                  </a:cxn>
                  <a:cxn ang="0">
                    <a:pos x="72" y="0"/>
                  </a:cxn>
                </a:cxnLst>
                <a:rect l="0" t="0" r="r" b="b"/>
                <a:pathLst>
                  <a:path w="72" h="20">
                    <a:moveTo>
                      <a:pt x="72" y="0"/>
                    </a:moveTo>
                    <a:lnTo>
                      <a:pt x="32" y="14"/>
                    </a:lnTo>
                    <a:lnTo>
                      <a:pt x="0" y="20"/>
                    </a:lnTo>
                    <a:lnTo>
                      <a:pt x="42" y="4"/>
                    </a:lnTo>
                    <a:lnTo>
                      <a:pt x="7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399" name="Freeform 8463"/>
              <p:cNvSpPr>
                <a:spLocks/>
              </p:cNvSpPr>
              <p:nvPr/>
            </p:nvSpPr>
            <p:spPr bwMode="auto">
              <a:xfrm>
                <a:off x="4872" y="1390"/>
                <a:ext cx="72" cy="28"/>
              </a:xfrm>
              <a:custGeom>
                <a:avLst/>
                <a:gdLst/>
                <a:ahLst/>
                <a:cxnLst>
                  <a:cxn ang="0">
                    <a:pos x="72" y="0"/>
                  </a:cxn>
                  <a:cxn ang="0">
                    <a:pos x="30" y="16"/>
                  </a:cxn>
                  <a:cxn ang="0">
                    <a:pos x="0" y="28"/>
                  </a:cxn>
                  <a:cxn ang="0">
                    <a:pos x="40" y="12"/>
                  </a:cxn>
                  <a:cxn ang="0">
                    <a:pos x="72" y="0"/>
                  </a:cxn>
                </a:cxnLst>
                <a:rect l="0" t="0" r="r" b="b"/>
                <a:pathLst>
                  <a:path w="72" h="28">
                    <a:moveTo>
                      <a:pt x="72" y="0"/>
                    </a:moveTo>
                    <a:lnTo>
                      <a:pt x="30" y="16"/>
                    </a:lnTo>
                    <a:lnTo>
                      <a:pt x="0" y="28"/>
                    </a:lnTo>
                    <a:lnTo>
                      <a:pt x="40" y="12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D21500"/>
              </a:solidFill>
              <a:ln w="0">
                <a:solidFill>
                  <a:srgbClr val="D215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76401" name="Freeform 8465"/>
            <p:cNvSpPr>
              <a:spLocks/>
            </p:cNvSpPr>
            <p:nvPr/>
          </p:nvSpPr>
          <p:spPr bwMode="auto">
            <a:xfrm>
              <a:off x="4872" y="1390"/>
              <a:ext cx="72" cy="28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30" y="16"/>
                </a:cxn>
                <a:cxn ang="0">
                  <a:pos x="0" y="28"/>
                </a:cxn>
                <a:cxn ang="0">
                  <a:pos x="40" y="12"/>
                </a:cxn>
                <a:cxn ang="0">
                  <a:pos x="72" y="0"/>
                </a:cxn>
              </a:cxnLst>
              <a:rect l="0" t="0" r="r" b="b"/>
              <a:pathLst>
                <a:path w="72" h="28">
                  <a:moveTo>
                    <a:pt x="72" y="0"/>
                  </a:moveTo>
                  <a:lnTo>
                    <a:pt x="30" y="16"/>
                  </a:lnTo>
                  <a:lnTo>
                    <a:pt x="0" y="28"/>
                  </a:lnTo>
                  <a:lnTo>
                    <a:pt x="40" y="12"/>
                  </a:lnTo>
                  <a:lnTo>
                    <a:pt x="72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02" name="Freeform 8466"/>
            <p:cNvSpPr>
              <a:spLocks/>
            </p:cNvSpPr>
            <p:nvPr/>
          </p:nvSpPr>
          <p:spPr bwMode="auto">
            <a:xfrm>
              <a:off x="4840" y="1402"/>
              <a:ext cx="72" cy="36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32" y="16"/>
                </a:cxn>
                <a:cxn ang="0">
                  <a:pos x="0" y="36"/>
                </a:cxn>
                <a:cxn ang="0">
                  <a:pos x="40" y="20"/>
                </a:cxn>
                <a:cxn ang="0">
                  <a:pos x="72" y="0"/>
                </a:cxn>
              </a:cxnLst>
              <a:rect l="0" t="0" r="r" b="b"/>
              <a:pathLst>
                <a:path w="72" h="36">
                  <a:moveTo>
                    <a:pt x="72" y="0"/>
                  </a:moveTo>
                  <a:lnTo>
                    <a:pt x="32" y="16"/>
                  </a:lnTo>
                  <a:lnTo>
                    <a:pt x="0" y="36"/>
                  </a:lnTo>
                  <a:lnTo>
                    <a:pt x="40" y="2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0058"/>
            </a:solidFill>
            <a:ln w="0">
              <a:solidFill>
                <a:srgbClr val="00005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03" name="Freeform 8467"/>
            <p:cNvSpPr>
              <a:spLocks/>
            </p:cNvSpPr>
            <p:nvPr/>
          </p:nvSpPr>
          <p:spPr bwMode="auto">
            <a:xfrm>
              <a:off x="4840" y="1402"/>
              <a:ext cx="72" cy="36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32" y="16"/>
                </a:cxn>
                <a:cxn ang="0">
                  <a:pos x="0" y="36"/>
                </a:cxn>
                <a:cxn ang="0">
                  <a:pos x="40" y="20"/>
                </a:cxn>
                <a:cxn ang="0">
                  <a:pos x="72" y="0"/>
                </a:cxn>
              </a:cxnLst>
              <a:rect l="0" t="0" r="r" b="b"/>
              <a:pathLst>
                <a:path w="72" h="36">
                  <a:moveTo>
                    <a:pt x="72" y="0"/>
                  </a:moveTo>
                  <a:lnTo>
                    <a:pt x="32" y="16"/>
                  </a:lnTo>
                  <a:lnTo>
                    <a:pt x="0" y="36"/>
                  </a:lnTo>
                  <a:lnTo>
                    <a:pt x="40" y="20"/>
                  </a:lnTo>
                  <a:lnTo>
                    <a:pt x="72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04" name="Freeform 8468"/>
            <p:cNvSpPr>
              <a:spLocks/>
            </p:cNvSpPr>
            <p:nvPr/>
          </p:nvSpPr>
          <p:spPr bwMode="auto">
            <a:xfrm>
              <a:off x="4808" y="1422"/>
              <a:ext cx="72" cy="46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32" y="16"/>
                </a:cxn>
                <a:cxn ang="0">
                  <a:pos x="0" y="46"/>
                </a:cxn>
                <a:cxn ang="0">
                  <a:pos x="40" y="32"/>
                </a:cxn>
                <a:cxn ang="0">
                  <a:pos x="72" y="0"/>
                </a:cxn>
              </a:cxnLst>
              <a:rect l="0" t="0" r="r" b="b"/>
              <a:pathLst>
                <a:path w="72" h="46">
                  <a:moveTo>
                    <a:pt x="72" y="0"/>
                  </a:moveTo>
                  <a:lnTo>
                    <a:pt x="32" y="16"/>
                  </a:lnTo>
                  <a:lnTo>
                    <a:pt x="0" y="46"/>
                  </a:lnTo>
                  <a:lnTo>
                    <a:pt x="40" y="3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008E"/>
            </a:solidFill>
            <a:ln w="0">
              <a:solidFill>
                <a:srgbClr val="00008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05" name="Freeform 8469"/>
            <p:cNvSpPr>
              <a:spLocks/>
            </p:cNvSpPr>
            <p:nvPr/>
          </p:nvSpPr>
          <p:spPr bwMode="auto">
            <a:xfrm>
              <a:off x="4808" y="1422"/>
              <a:ext cx="72" cy="46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32" y="16"/>
                </a:cxn>
                <a:cxn ang="0">
                  <a:pos x="0" y="46"/>
                </a:cxn>
                <a:cxn ang="0">
                  <a:pos x="40" y="32"/>
                </a:cxn>
                <a:cxn ang="0">
                  <a:pos x="72" y="0"/>
                </a:cxn>
              </a:cxnLst>
              <a:rect l="0" t="0" r="r" b="b"/>
              <a:pathLst>
                <a:path w="72" h="46">
                  <a:moveTo>
                    <a:pt x="72" y="0"/>
                  </a:moveTo>
                  <a:lnTo>
                    <a:pt x="32" y="16"/>
                  </a:lnTo>
                  <a:lnTo>
                    <a:pt x="0" y="46"/>
                  </a:lnTo>
                  <a:lnTo>
                    <a:pt x="40" y="32"/>
                  </a:lnTo>
                  <a:lnTo>
                    <a:pt x="72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06" name="Freeform 8470"/>
            <p:cNvSpPr>
              <a:spLocks/>
            </p:cNvSpPr>
            <p:nvPr/>
          </p:nvSpPr>
          <p:spPr bwMode="auto">
            <a:xfrm>
              <a:off x="4774" y="1454"/>
              <a:ext cx="74" cy="54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34" y="14"/>
                </a:cxn>
                <a:cxn ang="0">
                  <a:pos x="0" y="54"/>
                </a:cxn>
                <a:cxn ang="0">
                  <a:pos x="40" y="44"/>
                </a:cxn>
                <a:cxn ang="0">
                  <a:pos x="74" y="0"/>
                </a:cxn>
              </a:cxnLst>
              <a:rect l="0" t="0" r="r" b="b"/>
              <a:pathLst>
                <a:path w="74" h="54">
                  <a:moveTo>
                    <a:pt x="74" y="0"/>
                  </a:moveTo>
                  <a:lnTo>
                    <a:pt x="34" y="14"/>
                  </a:lnTo>
                  <a:lnTo>
                    <a:pt x="0" y="54"/>
                  </a:lnTo>
                  <a:lnTo>
                    <a:pt x="40" y="44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3B1"/>
            </a:solidFill>
            <a:ln w="0">
              <a:solidFill>
                <a:srgbClr val="0003B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07" name="Freeform 8471"/>
            <p:cNvSpPr>
              <a:spLocks/>
            </p:cNvSpPr>
            <p:nvPr/>
          </p:nvSpPr>
          <p:spPr bwMode="auto">
            <a:xfrm>
              <a:off x="4774" y="1454"/>
              <a:ext cx="74" cy="54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34" y="14"/>
                </a:cxn>
                <a:cxn ang="0">
                  <a:pos x="0" y="54"/>
                </a:cxn>
                <a:cxn ang="0">
                  <a:pos x="40" y="44"/>
                </a:cxn>
                <a:cxn ang="0">
                  <a:pos x="74" y="0"/>
                </a:cxn>
              </a:cxnLst>
              <a:rect l="0" t="0" r="r" b="b"/>
              <a:pathLst>
                <a:path w="74" h="54">
                  <a:moveTo>
                    <a:pt x="74" y="0"/>
                  </a:moveTo>
                  <a:lnTo>
                    <a:pt x="34" y="14"/>
                  </a:lnTo>
                  <a:lnTo>
                    <a:pt x="0" y="54"/>
                  </a:lnTo>
                  <a:lnTo>
                    <a:pt x="40" y="44"/>
                  </a:lnTo>
                  <a:lnTo>
                    <a:pt x="74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08" name="Freeform 8472"/>
            <p:cNvSpPr>
              <a:spLocks/>
            </p:cNvSpPr>
            <p:nvPr/>
          </p:nvSpPr>
          <p:spPr bwMode="auto">
            <a:xfrm>
              <a:off x="4740" y="1498"/>
              <a:ext cx="74" cy="64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34" y="10"/>
                </a:cxn>
                <a:cxn ang="0">
                  <a:pos x="0" y="64"/>
                </a:cxn>
                <a:cxn ang="0">
                  <a:pos x="40" y="56"/>
                </a:cxn>
                <a:cxn ang="0">
                  <a:pos x="74" y="0"/>
                </a:cxn>
              </a:cxnLst>
              <a:rect l="0" t="0" r="r" b="b"/>
              <a:pathLst>
                <a:path w="74" h="64">
                  <a:moveTo>
                    <a:pt x="74" y="0"/>
                  </a:moveTo>
                  <a:lnTo>
                    <a:pt x="34" y="10"/>
                  </a:lnTo>
                  <a:lnTo>
                    <a:pt x="0" y="64"/>
                  </a:lnTo>
                  <a:lnTo>
                    <a:pt x="40" y="5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DC6"/>
            </a:solidFill>
            <a:ln w="0">
              <a:solidFill>
                <a:srgbClr val="000DC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09" name="Freeform 8473"/>
            <p:cNvSpPr>
              <a:spLocks/>
            </p:cNvSpPr>
            <p:nvPr/>
          </p:nvSpPr>
          <p:spPr bwMode="auto">
            <a:xfrm>
              <a:off x="4740" y="1498"/>
              <a:ext cx="74" cy="64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34" y="10"/>
                </a:cxn>
                <a:cxn ang="0">
                  <a:pos x="0" y="64"/>
                </a:cxn>
                <a:cxn ang="0">
                  <a:pos x="40" y="56"/>
                </a:cxn>
                <a:cxn ang="0">
                  <a:pos x="74" y="0"/>
                </a:cxn>
              </a:cxnLst>
              <a:rect l="0" t="0" r="r" b="b"/>
              <a:pathLst>
                <a:path w="74" h="64">
                  <a:moveTo>
                    <a:pt x="74" y="0"/>
                  </a:moveTo>
                  <a:lnTo>
                    <a:pt x="34" y="10"/>
                  </a:lnTo>
                  <a:lnTo>
                    <a:pt x="0" y="64"/>
                  </a:lnTo>
                  <a:lnTo>
                    <a:pt x="40" y="56"/>
                  </a:lnTo>
                  <a:lnTo>
                    <a:pt x="74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10" name="Freeform 8474"/>
            <p:cNvSpPr>
              <a:spLocks/>
            </p:cNvSpPr>
            <p:nvPr/>
          </p:nvSpPr>
          <p:spPr bwMode="auto">
            <a:xfrm>
              <a:off x="4704" y="1554"/>
              <a:ext cx="76" cy="70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36" y="8"/>
                </a:cxn>
                <a:cxn ang="0">
                  <a:pos x="0" y="70"/>
                </a:cxn>
                <a:cxn ang="0">
                  <a:pos x="40" y="70"/>
                </a:cxn>
                <a:cxn ang="0">
                  <a:pos x="76" y="0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36" y="8"/>
                  </a:lnTo>
                  <a:lnTo>
                    <a:pt x="0" y="70"/>
                  </a:lnTo>
                  <a:lnTo>
                    <a:pt x="40" y="70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21AD0"/>
            </a:solidFill>
            <a:ln w="0">
              <a:solidFill>
                <a:srgbClr val="121AD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11" name="Freeform 8475"/>
            <p:cNvSpPr>
              <a:spLocks/>
            </p:cNvSpPr>
            <p:nvPr/>
          </p:nvSpPr>
          <p:spPr bwMode="auto">
            <a:xfrm>
              <a:off x="4704" y="1554"/>
              <a:ext cx="76" cy="70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36" y="8"/>
                </a:cxn>
                <a:cxn ang="0">
                  <a:pos x="0" y="70"/>
                </a:cxn>
                <a:cxn ang="0">
                  <a:pos x="40" y="70"/>
                </a:cxn>
                <a:cxn ang="0">
                  <a:pos x="76" y="0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36" y="8"/>
                  </a:lnTo>
                  <a:lnTo>
                    <a:pt x="0" y="70"/>
                  </a:lnTo>
                  <a:lnTo>
                    <a:pt x="40" y="70"/>
                  </a:lnTo>
                  <a:lnTo>
                    <a:pt x="76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12" name="Freeform 8476"/>
            <p:cNvSpPr>
              <a:spLocks/>
            </p:cNvSpPr>
            <p:nvPr/>
          </p:nvSpPr>
          <p:spPr bwMode="auto">
            <a:xfrm>
              <a:off x="4668" y="1624"/>
              <a:ext cx="76" cy="80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36" y="0"/>
                </a:cxn>
                <a:cxn ang="0">
                  <a:pos x="0" y="72"/>
                </a:cxn>
                <a:cxn ang="0">
                  <a:pos x="40" y="80"/>
                </a:cxn>
                <a:cxn ang="0">
                  <a:pos x="76" y="0"/>
                </a:cxn>
              </a:cxnLst>
              <a:rect l="0" t="0" r="r" b="b"/>
              <a:pathLst>
                <a:path w="76" h="80">
                  <a:moveTo>
                    <a:pt x="76" y="0"/>
                  </a:moveTo>
                  <a:lnTo>
                    <a:pt x="36" y="0"/>
                  </a:lnTo>
                  <a:lnTo>
                    <a:pt x="0" y="72"/>
                  </a:lnTo>
                  <a:lnTo>
                    <a:pt x="40" y="80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2C28D2"/>
            </a:solidFill>
            <a:ln w="0">
              <a:solidFill>
                <a:srgbClr val="2C28D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13" name="Freeform 8477"/>
            <p:cNvSpPr>
              <a:spLocks/>
            </p:cNvSpPr>
            <p:nvPr/>
          </p:nvSpPr>
          <p:spPr bwMode="auto">
            <a:xfrm>
              <a:off x="4668" y="1624"/>
              <a:ext cx="76" cy="80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36" y="0"/>
                </a:cxn>
                <a:cxn ang="0">
                  <a:pos x="0" y="72"/>
                </a:cxn>
                <a:cxn ang="0">
                  <a:pos x="40" y="80"/>
                </a:cxn>
                <a:cxn ang="0">
                  <a:pos x="76" y="0"/>
                </a:cxn>
              </a:cxnLst>
              <a:rect l="0" t="0" r="r" b="b"/>
              <a:pathLst>
                <a:path w="76" h="80">
                  <a:moveTo>
                    <a:pt x="76" y="0"/>
                  </a:moveTo>
                  <a:lnTo>
                    <a:pt x="36" y="0"/>
                  </a:lnTo>
                  <a:lnTo>
                    <a:pt x="0" y="72"/>
                  </a:lnTo>
                  <a:lnTo>
                    <a:pt x="40" y="80"/>
                  </a:lnTo>
                  <a:lnTo>
                    <a:pt x="76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14" name="Freeform 8478"/>
            <p:cNvSpPr>
              <a:spLocks/>
            </p:cNvSpPr>
            <p:nvPr/>
          </p:nvSpPr>
          <p:spPr bwMode="auto">
            <a:xfrm>
              <a:off x="4632" y="1696"/>
              <a:ext cx="76" cy="96"/>
            </a:xfrm>
            <a:custGeom>
              <a:avLst/>
              <a:gdLst/>
              <a:ahLst/>
              <a:cxnLst>
                <a:cxn ang="0">
                  <a:pos x="76" y="8"/>
                </a:cxn>
                <a:cxn ang="0">
                  <a:pos x="36" y="0"/>
                </a:cxn>
                <a:cxn ang="0">
                  <a:pos x="0" y="78"/>
                </a:cxn>
                <a:cxn ang="0">
                  <a:pos x="38" y="96"/>
                </a:cxn>
                <a:cxn ang="0">
                  <a:pos x="76" y="8"/>
                </a:cxn>
              </a:cxnLst>
              <a:rect l="0" t="0" r="r" b="b"/>
              <a:pathLst>
                <a:path w="76" h="96">
                  <a:moveTo>
                    <a:pt x="76" y="8"/>
                  </a:moveTo>
                  <a:lnTo>
                    <a:pt x="36" y="0"/>
                  </a:lnTo>
                  <a:lnTo>
                    <a:pt x="0" y="78"/>
                  </a:lnTo>
                  <a:lnTo>
                    <a:pt x="38" y="96"/>
                  </a:lnTo>
                  <a:lnTo>
                    <a:pt x="76" y="8"/>
                  </a:lnTo>
                  <a:close/>
                </a:path>
              </a:pathLst>
            </a:custGeom>
            <a:solidFill>
              <a:srgbClr val="4037D0"/>
            </a:solidFill>
            <a:ln w="0">
              <a:solidFill>
                <a:srgbClr val="4037D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15" name="Freeform 8479"/>
            <p:cNvSpPr>
              <a:spLocks/>
            </p:cNvSpPr>
            <p:nvPr/>
          </p:nvSpPr>
          <p:spPr bwMode="auto">
            <a:xfrm>
              <a:off x="4632" y="1696"/>
              <a:ext cx="76" cy="96"/>
            </a:xfrm>
            <a:custGeom>
              <a:avLst/>
              <a:gdLst/>
              <a:ahLst/>
              <a:cxnLst>
                <a:cxn ang="0">
                  <a:pos x="76" y="8"/>
                </a:cxn>
                <a:cxn ang="0">
                  <a:pos x="36" y="0"/>
                </a:cxn>
                <a:cxn ang="0">
                  <a:pos x="0" y="78"/>
                </a:cxn>
                <a:cxn ang="0">
                  <a:pos x="38" y="96"/>
                </a:cxn>
                <a:cxn ang="0">
                  <a:pos x="76" y="8"/>
                </a:cxn>
              </a:cxnLst>
              <a:rect l="0" t="0" r="r" b="b"/>
              <a:pathLst>
                <a:path w="76" h="96">
                  <a:moveTo>
                    <a:pt x="76" y="8"/>
                  </a:moveTo>
                  <a:lnTo>
                    <a:pt x="36" y="0"/>
                  </a:lnTo>
                  <a:lnTo>
                    <a:pt x="0" y="78"/>
                  </a:lnTo>
                  <a:lnTo>
                    <a:pt x="38" y="96"/>
                  </a:lnTo>
                  <a:lnTo>
                    <a:pt x="76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16" name="Freeform 8480"/>
            <p:cNvSpPr>
              <a:spLocks/>
            </p:cNvSpPr>
            <p:nvPr/>
          </p:nvSpPr>
          <p:spPr bwMode="auto">
            <a:xfrm>
              <a:off x="4596" y="1774"/>
              <a:ext cx="74" cy="100"/>
            </a:xfrm>
            <a:custGeom>
              <a:avLst/>
              <a:gdLst/>
              <a:ahLst/>
              <a:cxnLst>
                <a:cxn ang="0">
                  <a:pos x="74" y="18"/>
                </a:cxn>
                <a:cxn ang="0">
                  <a:pos x="36" y="0"/>
                </a:cxn>
                <a:cxn ang="0">
                  <a:pos x="0" y="68"/>
                </a:cxn>
                <a:cxn ang="0">
                  <a:pos x="38" y="100"/>
                </a:cxn>
                <a:cxn ang="0">
                  <a:pos x="74" y="18"/>
                </a:cxn>
              </a:cxnLst>
              <a:rect l="0" t="0" r="r" b="b"/>
              <a:pathLst>
                <a:path w="74" h="100">
                  <a:moveTo>
                    <a:pt x="74" y="18"/>
                  </a:moveTo>
                  <a:lnTo>
                    <a:pt x="36" y="0"/>
                  </a:lnTo>
                  <a:lnTo>
                    <a:pt x="0" y="68"/>
                  </a:lnTo>
                  <a:lnTo>
                    <a:pt x="38" y="100"/>
                  </a:lnTo>
                  <a:lnTo>
                    <a:pt x="74" y="18"/>
                  </a:lnTo>
                  <a:close/>
                </a:path>
              </a:pathLst>
            </a:custGeom>
            <a:solidFill>
              <a:srgbClr val="494FC3"/>
            </a:solidFill>
            <a:ln w="0">
              <a:solidFill>
                <a:srgbClr val="494F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17" name="Freeform 8481"/>
            <p:cNvSpPr>
              <a:spLocks/>
            </p:cNvSpPr>
            <p:nvPr/>
          </p:nvSpPr>
          <p:spPr bwMode="auto">
            <a:xfrm>
              <a:off x="4596" y="1774"/>
              <a:ext cx="74" cy="100"/>
            </a:xfrm>
            <a:custGeom>
              <a:avLst/>
              <a:gdLst/>
              <a:ahLst/>
              <a:cxnLst>
                <a:cxn ang="0">
                  <a:pos x="74" y="18"/>
                </a:cxn>
                <a:cxn ang="0">
                  <a:pos x="36" y="0"/>
                </a:cxn>
                <a:cxn ang="0">
                  <a:pos x="0" y="68"/>
                </a:cxn>
                <a:cxn ang="0">
                  <a:pos x="38" y="100"/>
                </a:cxn>
                <a:cxn ang="0">
                  <a:pos x="74" y="18"/>
                </a:cxn>
              </a:cxnLst>
              <a:rect l="0" t="0" r="r" b="b"/>
              <a:pathLst>
                <a:path w="74" h="100">
                  <a:moveTo>
                    <a:pt x="74" y="18"/>
                  </a:moveTo>
                  <a:lnTo>
                    <a:pt x="36" y="0"/>
                  </a:lnTo>
                  <a:lnTo>
                    <a:pt x="0" y="68"/>
                  </a:lnTo>
                  <a:lnTo>
                    <a:pt x="38" y="100"/>
                  </a:lnTo>
                  <a:lnTo>
                    <a:pt x="74" y="1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18" name="Freeform 8482"/>
            <p:cNvSpPr>
              <a:spLocks/>
            </p:cNvSpPr>
            <p:nvPr/>
          </p:nvSpPr>
          <p:spPr bwMode="auto">
            <a:xfrm>
              <a:off x="4558" y="1842"/>
              <a:ext cx="76" cy="90"/>
            </a:xfrm>
            <a:custGeom>
              <a:avLst/>
              <a:gdLst/>
              <a:ahLst/>
              <a:cxnLst>
                <a:cxn ang="0">
                  <a:pos x="76" y="32"/>
                </a:cxn>
                <a:cxn ang="0">
                  <a:pos x="38" y="0"/>
                </a:cxn>
                <a:cxn ang="0">
                  <a:pos x="0" y="46"/>
                </a:cxn>
                <a:cxn ang="0">
                  <a:pos x="38" y="90"/>
                </a:cxn>
                <a:cxn ang="0">
                  <a:pos x="76" y="32"/>
                </a:cxn>
              </a:cxnLst>
              <a:rect l="0" t="0" r="r" b="b"/>
              <a:pathLst>
                <a:path w="76" h="90">
                  <a:moveTo>
                    <a:pt x="76" y="32"/>
                  </a:moveTo>
                  <a:lnTo>
                    <a:pt x="38" y="0"/>
                  </a:lnTo>
                  <a:lnTo>
                    <a:pt x="0" y="46"/>
                  </a:lnTo>
                  <a:lnTo>
                    <a:pt x="38" y="90"/>
                  </a:lnTo>
                  <a:lnTo>
                    <a:pt x="76" y="32"/>
                  </a:lnTo>
                  <a:close/>
                </a:path>
              </a:pathLst>
            </a:custGeom>
            <a:solidFill>
              <a:srgbClr val="4779A2"/>
            </a:solidFill>
            <a:ln w="0">
              <a:solidFill>
                <a:srgbClr val="4779A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19" name="Freeform 8483"/>
            <p:cNvSpPr>
              <a:spLocks/>
            </p:cNvSpPr>
            <p:nvPr/>
          </p:nvSpPr>
          <p:spPr bwMode="auto">
            <a:xfrm>
              <a:off x="4558" y="1842"/>
              <a:ext cx="76" cy="90"/>
            </a:xfrm>
            <a:custGeom>
              <a:avLst/>
              <a:gdLst/>
              <a:ahLst/>
              <a:cxnLst>
                <a:cxn ang="0">
                  <a:pos x="76" y="32"/>
                </a:cxn>
                <a:cxn ang="0">
                  <a:pos x="38" y="0"/>
                </a:cxn>
                <a:cxn ang="0">
                  <a:pos x="0" y="46"/>
                </a:cxn>
                <a:cxn ang="0">
                  <a:pos x="38" y="90"/>
                </a:cxn>
                <a:cxn ang="0">
                  <a:pos x="76" y="32"/>
                </a:cxn>
              </a:cxnLst>
              <a:rect l="0" t="0" r="r" b="b"/>
              <a:pathLst>
                <a:path w="76" h="90">
                  <a:moveTo>
                    <a:pt x="76" y="32"/>
                  </a:moveTo>
                  <a:lnTo>
                    <a:pt x="38" y="0"/>
                  </a:lnTo>
                  <a:lnTo>
                    <a:pt x="0" y="46"/>
                  </a:lnTo>
                  <a:lnTo>
                    <a:pt x="38" y="90"/>
                  </a:lnTo>
                  <a:lnTo>
                    <a:pt x="76" y="3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20" name="Freeform 8484"/>
            <p:cNvSpPr>
              <a:spLocks/>
            </p:cNvSpPr>
            <p:nvPr/>
          </p:nvSpPr>
          <p:spPr bwMode="auto">
            <a:xfrm>
              <a:off x="4520" y="1882"/>
              <a:ext cx="76" cy="50"/>
            </a:xfrm>
            <a:custGeom>
              <a:avLst/>
              <a:gdLst/>
              <a:ahLst/>
              <a:cxnLst>
                <a:cxn ang="0">
                  <a:pos x="76" y="50"/>
                </a:cxn>
                <a:cxn ang="0">
                  <a:pos x="38" y="6"/>
                </a:cxn>
                <a:cxn ang="0">
                  <a:pos x="0" y="0"/>
                </a:cxn>
                <a:cxn ang="0">
                  <a:pos x="38" y="48"/>
                </a:cxn>
                <a:cxn ang="0">
                  <a:pos x="76" y="50"/>
                </a:cxn>
              </a:cxnLst>
              <a:rect l="0" t="0" r="r" b="b"/>
              <a:pathLst>
                <a:path w="76" h="50">
                  <a:moveTo>
                    <a:pt x="76" y="50"/>
                  </a:moveTo>
                  <a:lnTo>
                    <a:pt x="38" y="6"/>
                  </a:lnTo>
                  <a:lnTo>
                    <a:pt x="0" y="0"/>
                  </a:lnTo>
                  <a:lnTo>
                    <a:pt x="38" y="48"/>
                  </a:lnTo>
                  <a:lnTo>
                    <a:pt x="76" y="50"/>
                  </a:lnTo>
                  <a:close/>
                </a:path>
              </a:pathLst>
            </a:custGeom>
            <a:solidFill>
              <a:srgbClr val="00DA00"/>
            </a:solidFill>
            <a:ln w="0">
              <a:solidFill>
                <a:srgbClr val="00DA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21" name="Freeform 8485"/>
            <p:cNvSpPr>
              <a:spLocks/>
            </p:cNvSpPr>
            <p:nvPr/>
          </p:nvSpPr>
          <p:spPr bwMode="auto">
            <a:xfrm>
              <a:off x="4520" y="1882"/>
              <a:ext cx="76" cy="50"/>
            </a:xfrm>
            <a:custGeom>
              <a:avLst/>
              <a:gdLst/>
              <a:ahLst/>
              <a:cxnLst>
                <a:cxn ang="0">
                  <a:pos x="76" y="50"/>
                </a:cxn>
                <a:cxn ang="0">
                  <a:pos x="38" y="6"/>
                </a:cxn>
                <a:cxn ang="0">
                  <a:pos x="0" y="0"/>
                </a:cxn>
                <a:cxn ang="0">
                  <a:pos x="38" y="48"/>
                </a:cxn>
                <a:cxn ang="0">
                  <a:pos x="76" y="50"/>
                </a:cxn>
              </a:cxnLst>
              <a:rect l="0" t="0" r="r" b="b"/>
              <a:pathLst>
                <a:path w="76" h="50">
                  <a:moveTo>
                    <a:pt x="76" y="50"/>
                  </a:moveTo>
                  <a:lnTo>
                    <a:pt x="38" y="6"/>
                  </a:lnTo>
                  <a:lnTo>
                    <a:pt x="0" y="0"/>
                  </a:lnTo>
                  <a:lnTo>
                    <a:pt x="38" y="48"/>
                  </a:lnTo>
                  <a:lnTo>
                    <a:pt x="76" y="5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22" name="Freeform 8486"/>
            <p:cNvSpPr>
              <a:spLocks/>
            </p:cNvSpPr>
            <p:nvPr/>
          </p:nvSpPr>
          <p:spPr bwMode="auto">
            <a:xfrm>
              <a:off x="4480" y="1820"/>
              <a:ext cx="78" cy="110"/>
            </a:xfrm>
            <a:custGeom>
              <a:avLst/>
              <a:gdLst/>
              <a:ahLst/>
              <a:cxnLst>
                <a:cxn ang="0">
                  <a:pos x="78" y="110"/>
                </a:cxn>
                <a:cxn ang="0">
                  <a:pos x="40" y="62"/>
                </a:cxn>
                <a:cxn ang="0">
                  <a:pos x="0" y="0"/>
                </a:cxn>
                <a:cxn ang="0">
                  <a:pos x="40" y="42"/>
                </a:cxn>
                <a:cxn ang="0">
                  <a:pos x="78" y="110"/>
                </a:cxn>
              </a:cxnLst>
              <a:rect l="0" t="0" r="r" b="b"/>
              <a:pathLst>
                <a:path w="78" h="110">
                  <a:moveTo>
                    <a:pt x="78" y="110"/>
                  </a:moveTo>
                  <a:lnTo>
                    <a:pt x="40" y="62"/>
                  </a:lnTo>
                  <a:lnTo>
                    <a:pt x="0" y="0"/>
                  </a:lnTo>
                  <a:lnTo>
                    <a:pt x="40" y="42"/>
                  </a:lnTo>
                  <a:lnTo>
                    <a:pt x="78" y="110"/>
                  </a:lnTo>
                  <a:close/>
                </a:path>
              </a:pathLst>
            </a:custGeom>
            <a:solidFill>
              <a:srgbClr val="7E00D3"/>
            </a:solidFill>
            <a:ln w="0">
              <a:solidFill>
                <a:srgbClr val="7E00D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23" name="Freeform 8487"/>
            <p:cNvSpPr>
              <a:spLocks/>
            </p:cNvSpPr>
            <p:nvPr/>
          </p:nvSpPr>
          <p:spPr bwMode="auto">
            <a:xfrm>
              <a:off x="4480" y="1820"/>
              <a:ext cx="78" cy="110"/>
            </a:xfrm>
            <a:custGeom>
              <a:avLst/>
              <a:gdLst/>
              <a:ahLst/>
              <a:cxnLst>
                <a:cxn ang="0">
                  <a:pos x="78" y="110"/>
                </a:cxn>
                <a:cxn ang="0">
                  <a:pos x="40" y="62"/>
                </a:cxn>
                <a:cxn ang="0">
                  <a:pos x="0" y="0"/>
                </a:cxn>
                <a:cxn ang="0">
                  <a:pos x="40" y="42"/>
                </a:cxn>
                <a:cxn ang="0">
                  <a:pos x="78" y="110"/>
                </a:cxn>
              </a:cxnLst>
              <a:rect l="0" t="0" r="r" b="b"/>
              <a:pathLst>
                <a:path w="78" h="110">
                  <a:moveTo>
                    <a:pt x="78" y="110"/>
                  </a:moveTo>
                  <a:lnTo>
                    <a:pt x="40" y="62"/>
                  </a:lnTo>
                  <a:lnTo>
                    <a:pt x="0" y="0"/>
                  </a:lnTo>
                  <a:lnTo>
                    <a:pt x="40" y="42"/>
                  </a:lnTo>
                  <a:lnTo>
                    <a:pt x="78" y="1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24" name="Freeform 8488"/>
            <p:cNvSpPr>
              <a:spLocks/>
            </p:cNvSpPr>
            <p:nvPr/>
          </p:nvSpPr>
          <p:spPr bwMode="auto">
            <a:xfrm>
              <a:off x="4440" y="1750"/>
              <a:ext cx="80" cy="112"/>
            </a:xfrm>
            <a:custGeom>
              <a:avLst/>
              <a:gdLst/>
              <a:ahLst/>
              <a:cxnLst>
                <a:cxn ang="0">
                  <a:pos x="80" y="112"/>
                </a:cxn>
                <a:cxn ang="0">
                  <a:pos x="40" y="70"/>
                </a:cxn>
                <a:cxn ang="0">
                  <a:pos x="0" y="0"/>
                </a:cxn>
                <a:cxn ang="0">
                  <a:pos x="40" y="28"/>
                </a:cxn>
                <a:cxn ang="0">
                  <a:pos x="80" y="112"/>
                </a:cxn>
              </a:cxnLst>
              <a:rect l="0" t="0" r="r" b="b"/>
              <a:pathLst>
                <a:path w="80" h="112">
                  <a:moveTo>
                    <a:pt x="80" y="112"/>
                  </a:moveTo>
                  <a:lnTo>
                    <a:pt x="40" y="70"/>
                  </a:lnTo>
                  <a:lnTo>
                    <a:pt x="0" y="0"/>
                  </a:lnTo>
                  <a:lnTo>
                    <a:pt x="40" y="28"/>
                  </a:lnTo>
                  <a:lnTo>
                    <a:pt x="80" y="112"/>
                  </a:lnTo>
                  <a:close/>
                </a:path>
              </a:pathLst>
            </a:custGeom>
            <a:solidFill>
              <a:srgbClr val="9A00E3"/>
            </a:solidFill>
            <a:ln w="0">
              <a:solidFill>
                <a:srgbClr val="9A00E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25" name="Freeform 8489"/>
            <p:cNvSpPr>
              <a:spLocks/>
            </p:cNvSpPr>
            <p:nvPr/>
          </p:nvSpPr>
          <p:spPr bwMode="auto">
            <a:xfrm>
              <a:off x="4440" y="1750"/>
              <a:ext cx="80" cy="112"/>
            </a:xfrm>
            <a:custGeom>
              <a:avLst/>
              <a:gdLst/>
              <a:ahLst/>
              <a:cxnLst>
                <a:cxn ang="0">
                  <a:pos x="80" y="112"/>
                </a:cxn>
                <a:cxn ang="0">
                  <a:pos x="40" y="70"/>
                </a:cxn>
                <a:cxn ang="0">
                  <a:pos x="0" y="0"/>
                </a:cxn>
                <a:cxn ang="0">
                  <a:pos x="40" y="28"/>
                </a:cxn>
                <a:cxn ang="0">
                  <a:pos x="80" y="112"/>
                </a:cxn>
              </a:cxnLst>
              <a:rect l="0" t="0" r="r" b="b"/>
              <a:pathLst>
                <a:path w="80" h="112">
                  <a:moveTo>
                    <a:pt x="80" y="112"/>
                  </a:moveTo>
                  <a:lnTo>
                    <a:pt x="40" y="70"/>
                  </a:lnTo>
                  <a:lnTo>
                    <a:pt x="0" y="0"/>
                  </a:lnTo>
                  <a:lnTo>
                    <a:pt x="40" y="28"/>
                  </a:lnTo>
                  <a:lnTo>
                    <a:pt x="80" y="11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26" name="Freeform 8490"/>
            <p:cNvSpPr>
              <a:spLocks/>
            </p:cNvSpPr>
            <p:nvPr/>
          </p:nvSpPr>
          <p:spPr bwMode="auto">
            <a:xfrm>
              <a:off x="4398" y="1708"/>
              <a:ext cx="82" cy="70"/>
            </a:xfrm>
            <a:custGeom>
              <a:avLst/>
              <a:gdLst/>
              <a:ahLst/>
              <a:cxnLst>
                <a:cxn ang="0">
                  <a:pos x="82" y="70"/>
                </a:cxn>
                <a:cxn ang="0">
                  <a:pos x="42" y="42"/>
                </a:cxn>
                <a:cxn ang="0">
                  <a:pos x="0" y="0"/>
                </a:cxn>
                <a:cxn ang="0">
                  <a:pos x="40" y="12"/>
                </a:cxn>
                <a:cxn ang="0">
                  <a:pos x="82" y="70"/>
                </a:cxn>
              </a:cxnLst>
              <a:rect l="0" t="0" r="r" b="b"/>
              <a:pathLst>
                <a:path w="82" h="70">
                  <a:moveTo>
                    <a:pt x="82" y="70"/>
                  </a:moveTo>
                  <a:lnTo>
                    <a:pt x="42" y="42"/>
                  </a:lnTo>
                  <a:lnTo>
                    <a:pt x="0" y="0"/>
                  </a:lnTo>
                  <a:lnTo>
                    <a:pt x="40" y="12"/>
                  </a:lnTo>
                  <a:lnTo>
                    <a:pt x="82" y="70"/>
                  </a:lnTo>
                  <a:close/>
                </a:path>
              </a:pathLst>
            </a:custGeom>
            <a:solidFill>
              <a:srgbClr val="BD00CF"/>
            </a:solidFill>
            <a:ln w="0">
              <a:solidFill>
                <a:srgbClr val="BD00C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27" name="Freeform 8491"/>
            <p:cNvSpPr>
              <a:spLocks/>
            </p:cNvSpPr>
            <p:nvPr/>
          </p:nvSpPr>
          <p:spPr bwMode="auto">
            <a:xfrm>
              <a:off x="4398" y="1708"/>
              <a:ext cx="82" cy="70"/>
            </a:xfrm>
            <a:custGeom>
              <a:avLst/>
              <a:gdLst/>
              <a:ahLst/>
              <a:cxnLst>
                <a:cxn ang="0">
                  <a:pos x="82" y="70"/>
                </a:cxn>
                <a:cxn ang="0">
                  <a:pos x="42" y="42"/>
                </a:cxn>
                <a:cxn ang="0">
                  <a:pos x="0" y="0"/>
                </a:cxn>
                <a:cxn ang="0">
                  <a:pos x="40" y="12"/>
                </a:cxn>
                <a:cxn ang="0">
                  <a:pos x="82" y="70"/>
                </a:cxn>
              </a:cxnLst>
              <a:rect l="0" t="0" r="r" b="b"/>
              <a:pathLst>
                <a:path w="82" h="70">
                  <a:moveTo>
                    <a:pt x="82" y="70"/>
                  </a:moveTo>
                  <a:lnTo>
                    <a:pt x="42" y="42"/>
                  </a:lnTo>
                  <a:lnTo>
                    <a:pt x="0" y="0"/>
                  </a:lnTo>
                  <a:lnTo>
                    <a:pt x="40" y="12"/>
                  </a:lnTo>
                  <a:lnTo>
                    <a:pt x="82" y="7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28" name="Freeform 8492"/>
            <p:cNvSpPr>
              <a:spLocks/>
            </p:cNvSpPr>
            <p:nvPr/>
          </p:nvSpPr>
          <p:spPr bwMode="auto">
            <a:xfrm>
              <a:off x="5408" y="1432"/>
              <a:ext cx="58" cy="12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20" y="0"/>
                </a:cxn>
                <a:cxn ang="0">
                  <a:pos x="0" y="6"/>
                </a:cxn>
                <a:cxn ang="0">
                  <a:pos x="38" y="12"/>
                </a:cxn>
                <a:cxn ang="0">
                  <a:pos x="58" y="6"/>
                </a:cxn>
              </a:cxnLst>
              <a:rect l="0" t="0" r="r" b="b"/>
              <a:pathLst>
                <a:path w="58" h="12">
                  <a:moveTo>
                    <a:pt x="58" y="6"/>
                  </a:moveTo>
                  <a:lnTo>
                    <a:pt x="20" y="0"/>
                  </a:lnTo>
                  <a:lnTo>
                    <a:pt x="0" y="6"/>
                  </a:lnTo>
                  <a:lnTo>
                    <a:pt x="38" y="12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006E28"/>
            </a:solidFill>
            <a:ln w="0">
              <a:solidFill>
                <a:srgbClr val="006E2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29" name="Freeform 8493"/>
            <p:cNvSpPr>
              <a:spLocks/>
            </p:cNvSpPr>
            <p:nvPr/>
          </p:nvSpPr>
          <p:spPr bwMode="auto">
            <a:xfrm>
              <a:off x="5408" y="1432"/>
              <a:ext cx="58" cy="12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20" y="0"/>
                </a:cxn>
                <a:cxn ang="0">
                  <a:pos x="0" y="6"/>
                </a:cxn>
                <a:cxn ang="0">
                  <a:pos x="38" y="12"/>
                </a:cxn>
                <a:cxn ang="0">
                  <a:pos x="58" y="6"/>
                </a:cxn>
              </a:cxnLst>
              <a:rect l="0" t="0" r="r" b="b"/>
              <a:pathLst>
                <a:path w="58" h="12">
                  <a:moveTo>
                    <a:pt x="58" y="6"/>
                  </a:moveTo>
                  <a:lnTo>
                    <a:pt x="20" y="0"/>
                  </a:lnTo>
                  <a:lnTo>
                    <a:pt x="0" y="6"/>
                  </a:lnTo>
                  <a:lnTo>
                    <a:pt x="38" y="12"/>
                  </a:lnTo>
                  <a:lnTo>
                    <a:pt x="5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30" name="Freeform 8494"/>
            <p:cNvSpPr>
              <a:spLocks/>
            </p:cNvSpPr>
            <p:nvPr/>
          </p:nvSpPr>
          <p:spPr bwMode="auto">
            <a:xfrm>
              <a:off x="5388" y="1438"/>
              <a:ext cx="58" cy="12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20" y="0"/>
                </a:cxn>
                <a:cxn ang="0">
                  <a:pos x="0" y="6"/>
                </a:cxn>
                <a:cxn ang="0">
                  <a:pos x="38" y="12"/>
                </a:cxn>
                <a:cxn ang="0">
                  <a:pos x="58" y="6"/>
                </a:cxn>
              </a:cxnLst>
              <a:rect l="0" t="0" r="r" b="b"/>
              <a:pathLst>
                <a:path w="58" h="12">
                  <a:moveTo>
                    <a:pt x="58" y="6"/>
                  </a:moveTo>
                  <a:lnTo>
                    <a:pt x="20" y="0"/>
                  </a:lnTo>
                  <a:lnTo>
                    <a:pt x="0" y="6"/>
                  </a:lnTo>
                  <a:lnTo>
                    <a:pt x="38" y="12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006E28"/>
            </a:solidFill>
            <a:ln w="0">
              <a:solidFill>
                <a:srgbClr val="006E2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31" name="Freeform 8495"/>
            <p:cNvSpPr>
              <a:spLocks/>
            </p:cNvSpPr>
            <p:nvPr/>
          </p:nvSpPr>
          <p:spPr bwMode="auto">
            <a:xfrm>
              <a:off x="5388" y="1438"/>
              <a:ext cx="58" cy="12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20" y="0"/>
                </a:cxn>
                <a:cxn ang="0">
                  <a:pos x="0" y="6"/>
                </a:cxn>
                <a:cxn ang="0">
                  <a:pos x="38" y="12"/>
                </a:cxn>
                <a:cxn ang="0">
                  <a:pos x="58" y="6"/>
                </a:cxn>
              </a:cxnLst>
              <a:rect l="0" t="0" r="r" b="b"/>
              <a:pathLst>
                <a:path w="58" h="12">
                  <a:moveTo>
                    <a:pt x="58" y="6"/>
                  </a:moveTo>
                  <a:lnTo>
                    <a:pt x="20" y="0"/>
                  </a:lnTo>
                  <a:lnTo>
                    <a:pt x="0" y="6"/>
                  </a:lnTo>
                  <a:lnTo>
                    <a:pt x="38" y="12"/>
                  </a:lnTo>
                  <a:lnTo>
                    <a:pt x="5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32" name="Freeform 8496"/>
            <p:cNvSpPr>
              <a:spLocks/>
            </p:cNvSpPr>
            <p:nvPr/>
          </p:nvSpPr>
          <p:spPr bwMode="auto">
            <a:xfrm>
              <a:off x="5366" y="1444"/>
              <a:ext cx="60" cy="12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22" y="0"/>
                </a:cxn>
                <a:cxn ang="0">
                  <a:pos x="0" y="4"/>
                </a:cxn>
                <a:cxn ang="0">
                  <a:pos x="38" y="12"/>
                </a:cxn>
                <a:cxn ang="0">
                  <a:pos x="60" y="6"/>
                </a:cxn>
              </a:cxnLst>
              <a:rect l="0" t="0" r="r" b="b"/>
              <a:pathLst>
                <a:path w="60" h="12">
                  <a:moveTo>
                    <a:pt x="60" y="6"/>
                  </a:moveTo>
                  <a:lnTo>
                    <a:pt x="22" y="0"/>
                  </a:lnTo>
                  <a:lnTo>
                    <a:pt x="0" y="4"/>
                  </a:lnTo>
                  <a:lnTo>
                    <a:pt x="38" y="12"/>
                  </a:lnTo>
                  <a:lnTo>
                    <a:pt x="60" y="6"/>
                  </a:lnTo>
                  <a:close/>
                </a:path>
              </a:pathLst>
            </a:custGeom>
            <a:solidFill>
              <a:srgbClr val="006D24"/>
            </a:solidFill>
            <a:ln w="0">
              <a:solidFill>
                <a:srgbClr val="006D2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33" name="Freeform 8497"/>
            <p:cNvSpPr>
              <a:spLocks/>
            </p:cNvSpPr>
            <p:nvPr/>
          </p:nvSpPr>
          <p:spPr bwMode="auto">
            <a:xfrm>
              <a:off x="5366" y="1444"/>
              <a:ext cx="60" cy="12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22" y="0"/>
                </a:cxn>
                <a:cxn ang="0">
                  <a:pos x="0" y="4"/>
                </a:cxn>
                <a:cxn ang="0">
                  <a:pos x="38" y="12"/>
                </a:cxn>
                <a:cxn ang="0">
                  <a:pos x="60" y="6"/>
                </a:cxn>
              </a:cxnLst>
              <a:rect l="0" t="0" r="r" b="b"/>
              <a:pathLst>
                <a:path w="60" h="12">
                  <a:moveTo>
                    <a:pt x="60" y="6"/>
                  </a:moveTo>
                  <a:lnTo>
                    <a:pt x="22" y="0"/>
                  </a:lnTo>
                  <a:lnTo>
                    <a:pt x="0" y="4"/>
                  </a:lnTo>
                  <a:lnTo>
                    <a:pt x="38" y="12"/>
                  </a:lnTo>
                  <a:lnTo>
                    <a:pt x="6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34" name="Freeform 8498"/>
            <p:cNvSpPr>
              <a:spLocks/>
            </p:cNvSpPr>
            <p:nvPr/>
          </p:nvSpPr>
          <p:spPr bwMode="auto">
            <a:xfrm>
              <a:off x="5346" y="1448"/>
              <a:ext cx="58" cy="12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20" y="0"/>
                </a:cxn>
                <a:cxn ang="0">
                  <a:pos x="0" y="6"/>
                </a:cxn>
                <a:cxn ang="0">
                  <a:pos x="38" y="12"/>
                </a:cxn>
                <a:cxn ang="0">
                  <a:pos x="58" y="8"/>
                </a:cxn>
              </a:cxnLst>
              <a:rect l="0" t="0" r="r" b="b"/>
              <a:pathLst>
                <a:path w="58" h="12">
                  <a:moveTo>
                    <a:pt x="58" y="8"/>
                  </a:moveTo>
                  <a:lnTo>
                    <a:pt x="20" y="0"/>
                  </a:lnTo>
                  <a:lnTo>
                    <a:pt x="0" y="6"/>
                  </a:lnTo>
                  <a:lnTo>
                    <a:pt x="38" y="12"/>
                  </a:lnTo>
                  <a:lnTo>
                    <a:pt x="58" y="8"/>
                  </a:lnTo>
                  <a:close/>
                </a:path>
              </a:pathLst>
            </a:custGeom>
            <a:solidFill>
              <a:srgbClr val="006D1E"/>
            </a:solidFill>
            <a:ln w="0">
              <a:solidFill>
                <a:srgbClr val="006D1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35" name="Freeform 8499"/>
            <p:cNvSpPr>
              <a:spLocks/>
            </p:cNvSpPr>
            <p:nvPr/>
          </p:nvSpPr>
          <p:spPr bwMode="auto">
            <a:xfrm>
              <a:off x="5346" y="1448"/>
              <a:ext cx="58" cy="12"/>
            </a:xfrm>
            <a:custGeom>
              <a:avLst/>
              <a:gdLst/>
              <a:ahLst/>
              <a:cxnLst>
                <a:cxn ang="0">
                  <a:pos x="58" y="8"/>
                </a:cxn>
                <a:cxn ang="0">
                  <a:pos x="20" y="0"/>
                </a:cxn>
                <a:cxn ang="0">
                  <a:pos x="0" y="6"/>
                </a:cxn>
                <a:cxn ang="0">
                  <a:pos x="38" y="12"/>
                </a:cxn>
                <a:cxn ang="0">
                  <a:pos x="58" y="8"/>
                </a:cxn>
              </a:cxnLst>
              <a:rect l="0" t="0" r="r" b="b"/>
              <a:pathLst>
                <a:path w="58" h="12">
                  <a:moveTo>
                    <a:pt x="58" y="8"/>
                  </a:moveTo>
                  <a:lnTo>
                    <a:pt x="20" y="0"/>
                  </a:lnTo>
                  <a:lnTo>
                    <a:pt x="0" y="6"/>
                  </a:lnTo>
                  <a:lnTo>
                    <a:pt x="38" y="12"/>
                  </a:lnTo>
                  <a:lnTo>
                    <a:pt x="58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36" name="Freeform 8500"/>
            <p:cNvSpPr>
              <a:spLocks/>
            </p:cNvSpPr>
            <p:nvPr/>
          </p:nvSpPr>
          <p:spPr bwMode="auto">
            <a:xfrm>
              <a:off x="5324" y="1454"/>
              <a:ext cx="60" cy="10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22" y="0"/>
                </a:cxn>
                <a:cxn ang="0">
                  <a:pos x="0" y="4"/>
                </a:cxn>
                <a:cxn ang="0">
                  <a:pos x="38" y="10"/>
                </a:cxn>
                <a:cxn ang="0">
                  <a:pos x="60" y="6"/>
                </a:cxn>
              </a:cxnLst>
              <a:rect l="0" t="0" r="r" b="b"/>
              <a:pathLst>
                <a:path w="60" h="10">
                  <a:moveTo>
                    <a:pt x="60" y="6"/>
                  </a:moveTo>
                  <a:lnTo>
                    <a:pt x="22" y="0"/>
                  </a:lnTo>
                  <a:lnTo>
                    <a:pt x="0" y="4"/>
                  </a:lnTo>
                  <a:lnTo>
                    <a:pt x="38" y="10"/>
                  </a:lnTo>
                  <a:lnTo>
                    <a:pt x="60" y="6"/>
                  </a:lnTo>
                  <a:close/>
                </a:path>
              </a:pathLst>
            </a:custGeom>
            <a:solidFill>
              <a:srgbClr val="006B13"/>
            </a:solidFill>
            <a:ln w="0">
              <a:solidFill>
                <a:srgbClr val="006B1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37" name="Freeform 8501"/>
            <p:cNvSpPr>
              <a:spLocks/>
            </p:cNvSpPr>
            <p:nvPr/>
          </p:nvSpPr>
          <p:spPr bwMode="auto">
            <a:xfrm>
              <a:off x="5324" y="1454"/>
              <a:ext cx="60" cy="10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22" y="0"/>
                </a:cxn>
                <a:cxn ang="0">
                  <a:pos x="0" y="4"/>
                </a:cxn>
                <a:cxn ang="0">
                  <a:pos x="38" y="10"/>
                </a:cxn>
                <a:cxn ang="0">
                  <a:pos x="60" y="6"/>
                </a:cxn>
              </a:cxnLst>
              <a:rect l="0" t="0" r="r" b="b"/>
              <a:pathLst>
                <a:path w="60" h="10">
                  <a:moveTo>
                    <a:pt x="60" y="6"/>
                  </a:moveTo>
                  <a:lnTo>
                    <a:pt x="22" y="0"/>
                  </a:lnTo>
                  <a:lnTo>
                    <a:pt x="0" y="4"/>
                  </a:lnTo>
                  <a:lnTo>
                    <a:pt x="38" y="10"/>
                  </a:lnTo>
                  <a:lnTo>
                    <a:pt x="6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38" name="Freeform 8502"/>
            <p:cNvSpPr>
              <a:spLocks/>
            </p:cNvSpPr>
            <p:nvPr/>
          </p:nvSpPr>
          <p:spPr bwMode="auto">
            <a:xfrm>
              <a:off x="5302" y="1458"/>
              <a:ext cx="60" cy="10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22" y="0"/>
                </a:cxn>
                <a:cxn ang="0">
                  <a:pos x="0" y="4"/>
                </a:cxn>
                <a:cxn ang="0">
                  <a:pos x="38" y="10"/>
                </a:cxn>
                <a:cxn ang="0">
                  <a:pos x="60" y="6"/>
                </a:cxn>
              </a:cxnLst>
              <a:rect l="0" t="0" r="r" b="b"/>
              <a:pathLst>
                <a:path w="60" h="10">
                  <a:moveTo>
                    <a:pt x="60" y="6"/>
                  </a:moveTo>
                  <a:lnTo>
                    <a:pt x="22" y="0"/>
                  </a:lnTo>
                  <a:lnTo>
                    <a:pt x="0" y="4"/>
                  </a:lnTo>
                  <a:lnTo>
                    <a:pt x="38" y="10"/>
                  </a:lnTo>
                  <a:lnTo>
                    <a:pt x="60" y="6"/>
                  </a:lnTo>
                  <a:close/>
                </a:path>
              </a:pathLst>
            </a:custGeom>
            <a:solidFill>
              <a:srgbClr val="006803"/>
            </a:solidFill>
            <a:ln w="0">
              <a:solidFill>
                <a:srgbClr val="00680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39" name="Freeform 8503"/>
            <p:cNvSpPr>
              <a:spLocks/>
            </p:cNvSpPr>
            <p:nvPr/>
          </p:nvSpPr>
          <p:spPr bwMode="auto">
            <a:xfrm>
              <a:off x="5302" y="1458"/>
              <a:ext cx="60" cy="10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22" y="0"/>
                </a:cxn>
                <a:cxn ang="0">
                  <a:pos x="0" y="4"/>
                </a:cxn>
                <a:cxn ang="0">
                  <a:pos x="38" y="10"/>
                </a:cxn>
                <a:cxn ang="0">
                  <a:pos x="60" y="6"/>
                </a:cxn>
              </a:cxnLst>
              <a:rect l="0" t="0" r="r" b="b"/>
              <a:pathLst>
                <a:path w="60" h="10">
                  <a:moveTo>
                    <a:pt x="60" y="6"/>
                  </a:moveTo>
                  <a:lnTo>
                    <a:pt x="22" y="0"/>
                  </a:lnTo>
                  <a:lnTo>
                    <a:pt x="0" y="4"/>
                  </a:lnTo>
                  <a:lnTo>
                    <a:pt x="38" y="10"/>
                  </a:lnTo>
                  <a:lnTo>
                    <a:pt x="6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40" name="Freeform 8504"/>
            <p:cNvSpPr>
              <a:spLocks/>
            </p:cNvSpPr>
            <p:nvPr/>
          </p:nvSpPr>
          <p:spPr bwMode="auto">
            <a:xfrm>
              <a:off x="5280" y="1462"/>
              <a:ext cx="60" cy="6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22" y="0"/>
                </a:cxn>
                <a:cxn ang="0">
                  <a:pos x="0" y="2"/>
                </a:cxn>
                <a:cxn ang="0">
                  <a:pos x="38" y="6"/>
                </a:cxn>
                <a:cxn ang="0">
                  <a:pos x="60" y="6"/>
                </a:cxn>
              </a:cxnLst>
              <a:rect l="0" t="0" r="r" b="b"/>
              <a:pathLst>
                <a:path w="60" h="6">
                  <a:moveTo>
                    <a:pt x="60" y="6"/>
                  </a:moveTo>
                  <a:lnTo>
                    <a:pt x="22" y="0"/>
                  </a:lnTo>
                  <a:lnTo>
                    <a:pt x="0" y="2"/>
                  </a:lnTo>
                  <a:lnTo>
                    <a:pt x="38" y="6"/>
                  </a:lnTo>
                  <a:lnTo>
                    <a:pt x="60" y="6"/>
                  </a:lnTo>
                  <a:close/>
                </a:path>
              </a:pathLst>
            </a:custGeom>
            <a:solidFill>
              <a:srgbClr val="006300"/>
            </a:solidFill>
            <a:ln w="0">
              <a:solidFill>
                <a:srgbClr val="0063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41" name="Freeform 8505"/>
            <p:cNvSpPr>
              <a:spLocks/>
            </p:cNvSpPr>
            <p:nvPr/>
          </p:nvSpPr>
          <p:spPr bwMode="auto">
            <a:xfrm>
              <a:off x="5280" y="1462"/>
              <a:ext cx="60" cy="6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22" y="0"/>
                </a:cxn>
                <a:cxn ang="0">
                  <a:pos x="0" y="2"/>
                </a:cxn>
                <a:cxn ang="0">
                  <a:pos x="38" y="6"/>
                </a:cxn>
                <a:cxn ang="0">
                  <a:pos x="60" y="6"/>
                </a:cxn>
              </a:cxnLst>
              <a:rect l="0" t="0" r="r" b="b"/>
              <a:pathLst>
                <a:path w="60" h="6">
                  <a:moveTo>
                    <a:pt x="60" y="6"/>
                  </a:moveTo>
                  <a:lnTo>
                    <a:pt x="22" y="0"/>
                  </a:lnTo>
                  <a:lnTo>
                    <a:pt x="0" y="2"/>
                  </a:lnTo>
                  <a:lnTo>
                    <a:pt x="38" y="6"/>
                  </a:lnTo>
                  <a:lnTo>
                    <a:pt x="6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42" name="Freeform 8506"/>
            <p:cNvSpPr>
              <a:spLocks/>
            </p:cNvSpPr>
            <p:nvPr/>
          </p:nvSpPr>
          <p:spPr bwMode="auto">
            <a:xfrm>
              <a:off x="5256" y="1462"/>
              <a:ext cx="62" cy="6"/>
            </a:xfrm>
            <a:custGeom>
              <a:avLst/>
              <a:gdLst/>
              <a:ahLst/>
              <a:cxnLst>
                <a:cxn ang="0">
                  <a:pos x="62" y="6"/>
                </a:cxn>
                <a:cxn ang="0">
                  <a:pos x="24" y="2"/>
                </a:cxn>
                <a:cxn ang="0">
                  <a:pos x="0" y="0"/>
                </a:cxn>
                <a:cxn ang="0">
                  <a:pos x="40" y="6"/>
                </a:cxn>
                <a:cxn ang="0">
                  <a:pos x="62" y="6"/>
                </a:cxn>
              </a:cxnLst>
              <a:rect l="0" t="0" r="r" b="b"/>
              <a:pathLst>
                <a:path w="62" h="6">
                  <a:moveTo>
                    <a:pt x="62" y="6"/>
                  </a:moveTo>
                  <a:lnTo>
                    <a:pt x="24" y="2"/>
                  </a:lnTo>
                  <a:lnTo>
                    <a:pt x="0" y="0"/>
                  </a:lnTo>
                  <a:lnTo>
                    <a:pt x="40" y="6"/>
                  </a:lnTo>
                  <a:lnTo>
                    <a:pt x="62" y="6"/>
                  </a:lnTo>
                  <a:close/>
                </a:path>
              </a:pathLst>
            </a:custGeom>
            <a:solidFill>
              <a:srgbClr val="005B00"/>
            </a:solidFill>
            <a:ln w="0">
              <a:solidFill>
                <a:srgbClr val="005B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43" name="Freeform 8507"/>
            <p:cNvSpPr>
              <a:spLocks/>
            </p:cNvSpPr>
            <p:nvPr/>
          </p:nvSpPr>
          <p:spPr bwMode="auto">
            <a:xfrm>
              <a:off x="5256" y="1462"/>
              <a:ext cx="62" cy="6"/>
            </a:xfrm>
            <a:custGeom>
              <a:avLst/>
              <a:gdLst/>
              <a:ahLst/>
              <a:cxnLst>
                <a:cxn ang="0">
                  <a:pos x="62" y="6"/>
                </a:cxn>
                <a:cxn ang="0">
                  <a:pos x="24" y="2"/>
                </a:cxn>
                <a:cxn ang="0">
                  <a:pos x="0" y="0"/>
                </a:cxn>
                <a:cxn ang="0">
                  <a:pos x="40" y="6"/>
                </a:cxn>
                <a:cxn ang="0">
                  <a:pos x="62" y="6"/>
                </a:cxn>
              </a:cxnLst>
              <a:rect l="0" t="0" r="r" b="b"/>
              <a:pathLst>
                <a:path w="62" h="6">
                  <a:moveTo>
                    <a:pt x="62" y="6"/>
                  </a:moveTo>
                  <a:lnTo>
                    <a:pt x="24" y="2"/>
                  </a:lnTo>
                  <a:lnTo>
                    <a:pt x="0" y="0"/>
                  </a:lnTo>
                  <a:lnTo>
                    <a:pt x="40" y="6"/>
                  </a:lnTo>
                  <a:lnTo>
                    <a:pt x="6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44" name="Freeform 8508"/>
            <p:cNvSpPr>
              <a:spLocks/>
            </p:cNvSpPr>
            <p:nvPr/>
          </p:nvSpPr>
          <p:spPr bwMode="auto">
            <a:xfrm>
              <a:off x="5234" y="1460"/>
              <a:ext cx="62" cy="8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22" y="2"/>
                </a:cxn>
                <a:cxn ang="0">
                  <a:pos x="0" y="0"/>
                </a:cxn>
                <a:cxn ang="0">
                  <a:pos x="38" y="4"/>
                </a:cxn>
                <a:cxn ang="0">
                  <a:pos x="62" y="8"/>
                </a:cxn>
              </a:cxnLst>
              <a:rect l="0" t="0" r="r" b="b"/>
              <a:pathLst>
                <a:path w="62" h="8">
                  <a:moveTo>
                    <a:pt x="62" y="8"/>
                  </a:moveTo>
                  <a:lnTo>
                    <a:pt x="22" y="2"/>
                  </a:lnTo>
                  <a:lnTo>
                    <a:pt x="0" y="0"/>
                  </a:lnTo>
                  <a:lnTo>
                    <a:pt x="38" y="4"/>
                  </a:lnTo>
                  <a:lnTo>
                    <a:pt x="62" y="8"/>
                  </a:lnTo>
                  <a:close/>
                </a:path>
              </a:pathLst>
            </a:custGeom>
            <a:solidFill>
              <a:srgbClr val="CD003F"/>
            </a:solidFill>
            <a:ln w="0">
              <a:solidFill>
                <a:srgbClr val="CD003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45" name="Freeform 8509"/>
            <p:cNvSpPr>
              <a:spLocks/>
            </p:cNvSpPr>
            <p:nvPr/>
          </p:nvSpPr>
          <p:spPr bwMode="auto">
            <a:xfrm>
              <a:off x="5234" y="1460"/>
              <a:ext cx="62" cy="8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22" y="2"/>
                </a:cxn>
                <a:cxn ang="0">
                  <a:pos x="0" y="0"/>
                </a:cxn>
                <a:cxn ang="0">
                  <a:pos x="38" y="4"/>
                </a:cxn>
                <a:cxn ang="0">
                  <a:pos x="62" y="8"/>
                </a:cxn>
              </a:cxnLst>
              <a:rect l="0" t="0" r="r" b="b"/>
              <a:pathLst>
                <a:path w="62" h="8">
                  <a:moveTo>
                    <a:pt x="62" y="8"/>
                  </a:moveTo>
                  <a:lnTo>
                    <a:pt x="22" y="2"/>
                  </a:lnTo>
                  <a:lnTo>
                    <a:pt x="0" y="0"/>
                  </a:lnTo>
                  <a:lnTo>
                    <a:pt x="38" y="4"/>
                  </a:lnTo>
                  <a:lnTo>
                    <a:pt x="6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46" name="Freeform 8510"/>
            <p:cNvSpPr>
              <a:spLocks/>
            </p:cNvSpPr>
            <p:nvPr/>
          </p:nvSpPr>
          <p:spPr bwMode="auto">
            <a:xfrm>
              <a:off x="5210" y="1456"/>
              <a:ext cx="62" cy="8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24" y="4"/>
                </a:cxn>
                <a:cxn ang="0">
                  <a:pos x="0" y="0"/>
                </a:cxn>
                <a:cxn ang="0">
                  <a:pos x="38" y="2"/>
                </a:cxn>
                <a:cxn ang="0">
                  <a:pos x="62" y="8"/>
                </a:cxn>
              </a:cxnLst>
              <a:rect l="0" t="0" r="r" b="b"/>
              <a:pathLst>
                <a:path w="62" h="8">
                  <a:moveTo>
                    <a:pt x="62" y="8"/>
                  </a:moveTo>
                  <a:lnTo>
                    <a:pt x="24" y="4"/>
                  </a:lnTo>
                  <a:lnTo>
                    <a:pt x="0" y="0"/>
                  </a:lnTo>
                  <a:lnTo>
                    <a:pt x="38" y="2"/>
                  </a:lnTo>
                  <a:lnTo>
                    <a:pt x="62" y="8"/>
                  </a:lnTo>
                  <a:close/>
                </a:path>
              </a:pathLst>
            </a:custGeom>
            <a:solidFill>
              <a:srgbClr val="DA0053"/>
            </a:solidFill>
            <a:ln w="0">
              <a:solidFill>
                <a:srgbClr val="DA005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47" name="Freeform 8511"/>
            <p:cNvSpPr>
              <a:spLocks/>
            </p:cNvSpPr>
            <p:nvPr/>
          </p:nvSpPr>
          <p:spPr bwMode="auto">
            <a:xfrm>
              <a:off x="5210" y="1456"/>
              <a:ext cx="62" cy="8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24" y="4"/>
                </a:cxn>
                <a:cxn ang="0">
                  <a:pos x="0" y="0"/>
                </a:cxn>
                <a:cxn ang="0">
                  <a:pos x="38" y="2"/>
                </a:cxn>
                <a:cxn ang="0">
                  <a:pos x="62" y="8"/>
                </a:cxn>
              </a:cxnLst>
              <a:rect l="0" t="0" r="r" b="b"/>
              <a:pathLst>
                <a:path w="62" h="8">
                  <a:moveTo>
                    <a:pt x="62" y="8"/>
                  </a:moveTo>
                  <a:lnTo>
                    <a:pt x="24" y="4"/>
                  </a:lnTo>
                  <a:lnTo>
                    <a:pt x="0" y="0"/>
                  </a:lnTo>
                  <a:lnTo>
                    <a:pt x="38" y="2"/>
                  </a:lnTo>
                  <a:lnTo>
                    <a:pt x="6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48" name="Freeform 8512"/>
            <p:cNvSpPr>
              <a:spLocks/>
            </p:cNvSpPr>
            <p:nvPr/>
          </p:nvSpPr>
          <p:spPr bwMode="auto">
            <a:xfrm>
              <a:off x="5186" y="1450"/>
              <a:ext cx="62" cy="8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24" y="6"/>
                </a:cxn>
                <a:cxn ang="0">
                  <a:pos x="0" y="0"/>
                </a:cxn>
                <a:cxn ang="0">
                  <a:pos x="40" y="0"/>
                </a:cxn>
                <a:cxn ang="0">
                  <a:pos x="62" y="8"/>
                </a:cxn>
              </a:cxnLst>
              <a:rect l="0" t="0" r="r" b="b"/>
              <a:pathLst>
                <a:path w="62" h="8">
                  <a:moveTo>
                    <a:pt x="62" y="8"/>
                  </a:moveTo>
                  <a:lnTo>
                    <a:pt x="24" y="6"/>
                  </a:lnTo>
                  <a:lnTo>
                    <a:pt x="0" y="0"/>
                  </a:lnTo>
                  <a:lnTo>
                    <a:pt x="40" y="0"/>
                  </a:lnTo>
                  <a:lnTo>
                    <a:pt x="62" y="8"/>
                  </a:lnTo>
                  <a:close/>
                </a:path>
              </a:pathLst>
            </a:custGeom>
            <a:solidFill>
              <a:srgbClr val="E40065"/>
            </a:solidFill>
            <a:ln w="0">
              <a:solidFill>
                <a:srgbClr val="E4006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49" name="Freeform 8513"/>
            <p:cNvSpPr>
              <a:spLocks/>
            </p:cNvSpPr>
            <p:nvPr/>
          </p:nvSpPr>
          <p:spPr bwMode="auto">
            <a:xfrm>
              <a:off x="5186" y="1450"/>
              <a:ext cx="62" cy="8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24" y="6"/>
                </a:cxn>
                <a:cxn ang="0">
                  <a:pos x="0" y="0"/>
                </a:cxn>
                <a:cxn ang="0">
                  <a:pos x="40" y="0"/>
                </a:cxn>
                <a:cxn ang="0">
                  <a:pos x="62" y="8"/>
                </a:cxn>
              </a:cxnLst>
              <a:rect l="0" t="0" r="r" b="b"/>
              <a:pathLst>
                <a:path w="62" h="8">
                  <a:moveTo>
                    <a:pt x="62" y="8"/>
                  </a:moveTo>
                  <a:lnTo>
                    <a:pt x="24" y="6"/>
                  </a:lnTo>
                  <a:lnTo>
                    <a:pt x="0" y="0"/>
                  </a:lnTo>
                  <a:lnTo>
                    <a:pt x="40" y="0"/>
                  </a:lnTo>
                  <a:lnTo>
                    <a:pt x="6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50" name="Freeform 8514"/>
            <p:cNvSpPr>
              <a:spLocks/>
            </p:cNvSpPr>
            <p:nvPr/>
          </p:nvSpPr>
          <p:spPr bwMode="auto">
            <a:xfrm>
              <a:off x="5162" y="1440"/>
              <a:ext cx="64" cy="10"/>
            </a:xfrm>
            <a:custGeom>
              <a:avLst/>
              <a:gdLst/>
              <a:ahLst/>
              <a:cxnLst>
                <a:cxn ang="0">
                  <a:pos x="64" y="10"/>
                </a:cxn>
                <a:cxn ang="0">
                  <a:pos x="24" y="10"/>
                </a:cxn>
                <a:cxn ang="0">
                  <a:pos x="0" y="2"/>
                </a:cxn>
                <a:cxn ang="0">
                  <a:pos x="40" y="0"/>
                </a:cxn>
                <a:cxn ang="0">
                  <a:pos x="64" y="10"/>
                </a:cxn>
              </a:cxnLst>
              <a:rect l="0" t="0" r="r" b="b"/>
              <a:pathLst>
                <a:path w="64" h="10">
                  <a:moveTo>
                    <a:pt x="64" y="10"/>
                  </a:moveTo>
                  <a:lnTo>
                    <a:pt x="24" y="10"/>
                  </a:lnTo>
                  <a:lnTo>
                    <a:pt x="0" y="2"/>
                  </a:lnTo>
                  <a:lnTo>
                    <a:pt x="40" y="0"/>
                  </a:lnTo>
                  <a:lnTo>
                    <a:pt x="64" y="10"/>
                  </a:lnTo>
                  <a:close/>
                </a:path>
              </a:pathLst>
            </a:custGeom>
            <a:solidFill>
              <a:srgbClr val="EB0070"/>
            </a:solidFill>
            <a:ln w="0">
              <a:solidFill>
                <a:srgbClr val="EB007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51" name="Freeform 8515"/>
            <p:cNvSpPr>
              <a:spLocks/>
            </p:cNvSpPr>
            <p:nvPr/>
          </p:nvSpPr>
          <p:spPr bwMode="auto">
            <a:xfrm>
              <a:off x="5162" y="1440"/>
              <a:ext cx="64" cy="10"/>
            </a:xfrm>
            <a:custGeom>
              <a:avLst/>
              <a:gdLst/>
              <a:ahLst/>
              <a:cxnLst>
                <a:cxn ang="0">
                  <a:pos x="64" y="10"/>
                </a:cxn>
                <a:cxn ang="0">
                  <a:pos x="24" y="10"/>
                </a:cxn>
                <a:cxn ang="0">
                  <a:pos x="0" y="2"/>
                </a:cxn>
                <a:cxn ang="0">
                  <a:pos x="40" y="0"/>
                </a:cxn>
                <a:cxn ang="0">
                  <a:pos x="64" y="10"/>
                </a:cxn>
              </a:cxnLst>
              <a:rect l="0" t="0" r="r" b="b"/>
              <a:pathLst>
                <a:path w="64" h="10">
                  <a:moveTo>
                    <a:pt x="64" y="10"/>
                  </a:moveTo>
                  <a:lnTo>
                    <a:pt x="24" y="10"/>
                  </a:lnTo>
                  <a:lnTo>
                    <a:pt x="0" y="2"/>
                  </a:lnTo>
                  <a:lnTo>
                    <a:pt x="40" y="0"/>
                  </a:lnTo>
                  <a:lnTo>
                    <a:pt x="64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52" name="Freeform 8516"/>
            <p:cNvSpPr>
              <a:spLocks/>
            </p:cNvSpPr>
            <p:nvPr/>
          </p:nvSpPr>
          <p:spPr bwMode="auto">
            <a:xfrm>
              <a:off x="5136" y="1428"/>
              <a:ext cx="66" cy="14"/>
            </a:xfrm>
            <a:custGeom>
              <a:avLst/>
              <a:gdLst/>
              <a:ahLst/>
              <a:cxnLst>
                <a:cxn ang="0">
                  <a:pos x="66" y="12"/>
                </a:cxn>
                <a:cxn ang="0">
                  <a:pos x="26" y="14"/>
                </a:cxn>
                <a:cxn ang="0">
                  <a:pos x="0" y="4"/>
                </a:cxn>
                <a:cxn ang="0">
                  <a:pos x="40" y="0"/>
                </a:cxn>
                <a:cxn ang="0">
                  <a:pos x="66" y="12"/>
                </a:cxn>
              </a:cxnLst>
              <a:rect l="0" t="0" r="r" b="b"/>
              <a:pathLst>
                <a:path w="66" h="14">
                  <a:moveTo>
                    <a:pt x="66" y="12"/>
                  </a:moveTo>
                  <a:lnTo>
                    <a:pt x="26" y="14"/>
                  </a:lnTo>
                  <a:lnTo>
                    <a:pt x="0" y="4"/>
                  </a:lnTo>
                  <a:lnTo>
                    <a:pt x="40" y="0"/>
                  </a:lnTo>
                  <a:lnTo>
                    <a:pt x="66" y="12"/>
                  </a:lnTo>
                  <a:close/>
                </a:path>
              </a:pathLst>
            </a:custGeom>
            <a:solidFill>
              <a:srgbClr val="EF0077"/>
            </a:solidFill>
            <a:ln w="0">
              <a:solidFill>
                <a:srgbClr val="EF007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53" name="Freeform 8517"/>
            <p:cNvSpPr>
              <a:spLocks/>
            </p:cNvSpPr>
            <p:nvPr/>
          </p:nvSpPr>
          <p:spPr bwMode="auto">
            <a:xfrm>
              <a:off x="5136" y="1428"/>
              <a:ext cx="66" cy="14"/>
            </a:xfrm>
            <a:custGeom>
              <a:avLst/>
              <a:gdLst/>
              <a:ahLst/>
              <a:cxnLst>
                <a:cxn ang="0">
                  <a:pos x="66" y="12"/>
                </a:cxn>
                <a:cxn ang="0">
                  <a:pos x="26" y="14"/>
                </a:cxn>
                <a:cxn ang="0">
                  <a:pos x="0" y="4"/>
                </a:cxn>
                <a:cxn ang="0">
                  <a:pos x="40" y="0"/>
                </a:cxn>
                <a:cxn ang="0">
                  <a:pos x="66" y="12"/>
                </a:cxn>
              </a:cxnLst>
              <a:rect l="0" t="0" r="r" b="b"/>
              <a:pathLst>
                <a:path w="66" h="14">
                  <a:moveTo>
                    <a:pt x="66" y="12"/>
                  </a:moveTo>
                  <a:lnTo>
                    <a:pt x="26" y="14"/>
                  </a:lnTo>
                  <a:lnTo>
                    <a:pt x="0" y="4"/>
                  </a:lnTo>
                  <a:lnTo>
                    <a:pt x="40" y="0"/>
                  </a:lnTo>
                  <a:lnTo>
                    <a:pt x="66" y="1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54" name="Freeform 8518"/>
            <p:cNvSpPr>
              <a:spLocks/>
            </p:cNvSpPr>
            <p:nvPr/>
          </p:nvSpPr>
          <p:spPr bwMode="auto">
            <a:xfrm>
              <a:off x="5112" y="1418"/>
              <a:ext cx="64" cy="14"/>
            </a:xfrm>
            <a:custGeom>
              <a:avLst/>
              <a:gdLst/>
              <a:ahLst/>
              <a:cxnLst>
                <a:cxn ang="0">
                  <a:pos x="64" y="10"/>
                </a:cxn>
                <a:cxn ang="0">
                  <a:pos x="24" y="14"/>
                </a:cxn>
                <a:cxn ang="0">
                  <a:pos x="0" y="4"/>
                </a:cxn>
                <a:cxn ang="0">
                  <a:pos x="40" y="0"/>
                </a:cxn>
                <a:cxn ang="0">
                  <a:pos x="64" y="10"/>
                </a:cxn>
              </a:cxnLst>
              <a:rect l="0" t="0" r="r" b="b"/>
              <a:pathLst>
                <a:path w="64" h="14">
                  <a:moveTo>
                    <a:pt x="64" y="10"/>
                  </a:moveTo>
                  <a:lnTo>
                    <a:pt x="24" y="14"/>
                  </a:lnTo>
                  <a:lnTo>
                    <a:pt x="0" y="4"/>
                  </a:lnTo>
                  <a:lnTo>
                    <a:pt x="40" y="0"/>
                  </a:lnTo>
                  <a:lnTo>
                    <a:pt x="64" y="10"/>
                  </a:lnTo>
                  <a:close/>
                </a:path>
              </a:pathLst>
            </a:custGeom>
            <a:solidFill>
              <a:srgbClr val="F10077"/>
            </a:solidFill>
            <a:ln w="0">
              <a:solidFill>
                <a:srgbClr val="F1007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55" name="Freeform 8519"/>
            <p:cNvSpPr>
              <a:spLocks/>
            </p:cNvSpPr>
            <p:nvPr/>
          </p:nvSpPr>
          <p:spPr bwMode="auto">
            <a:xfrm>
              <a:off x="5112" y="1418"/>
              <a:ext cx="64" cy="14"/>
            </a:xfrm>
            <a:custGeom>
              <a:avLst/>
              <a:gdLst/>
              <a:ahLst/>
              <a:cxnLst>
                <a:cxn ang="0">
                  <a:pos x="64" y="10"/>
                </a:cxn>
                <a:cxn ang="0">
                  <a:pos x="24" y="14"/>
                </a:cxn>
                <a:cxn ang="0">
                  <a:pos x="0" y="4"/>
                </a:cxn>
                <a:cxn ang="0">
                  <a:pos x="40" y="0"/>
                </a:cxn>
                <a:cxn ang="0">
                  <a:pos x="64" y="10"/>
                </a:cxn>
              </a:cxnLst>
              <a:rect l="0" t="0" r="r" b="b"/>
              <a:pathLst>
                <a:path w="64" h="14">
                  <a:moveTo>
                    <a:pt x="64" y="10"/>
                  </a:moveTo>
                  <a:lnTo>
                    <a:pt x="24" y="14"/>
                  </a:lnTo>
                  <a:lnTo>
                    <a:pt x="0" y="4"/>
                  </a:lnTo>
                  <a:lnTo>
                    <a:pt x="40" y="0"/>
                  </a:lnTo>
                  <a:lnTo>
                    <a:pt x="64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56" name="Freeform 8520"/>
            <p:cNvSpPr>
              <a:spLocks/>
            </p:cNvSpPr>
            <p:nvPr/>
          </p:nvSpPr>
          <p:spPr bwMode="auto">
            <a:xfrm>
              <a:off x="5086" y="1406"/>
              <a:ext cx="66" cy="16"/>
            </a:xfrm>
            <a:custGeom>
              <a:avLst/>
              <a:gdLst/>
              <a:ahLst/>
              <a:cxnLst>
                <a:cxn ang="0">
                  <a:pos x="66" y="12"/>
                </a:cxn>
                <a:cxn ang="0">
                  <a:pos x="26" y="16"/>
                </a:cxn>
                <a:cxn ang="0">
                  <a:pos x="0" y="4"/>
                </a:cxn>
                <a:cxn ang="0">
                  <a:pos x="40" y="0"/>
                </a:cxn>
                <a:cxn ang="0">
                  <a:pos x="66" y="12"/>
                </a:cxn>
              </a:cxnLst>
              <a:rect l="0" t="0" r="r" b="b"/>
              <a:pathLst>
                <a:path w="66" h="16">
                  <a:moveTo>
                    <a:pt x="66" y="12"/>
                  </a:moveTo>
                  <a:lnTo>
                    <a:pt x="26" y="16"/>
                  </a:lnTo>
                  <a:lnTo>
                    <a:pt x="0" y="4"/>
                  </a:lnTo>
                  <a:lnTo>
                    <a:pt x="40" y="0"/>
                  </a:lnTo>
                  <a:lnTo>
                    <a:pt x="66" y="12"/>
                  </a:lnTo>
                  <a:close/>
                </a:path>
              </a:pathLst>
            </a:custGeom>
            <a:solidFill>
              <a:srgbClr val="F30075"/>
            </a:solidFill>
            <a:ln w="0">
              <a:solidFill>
                <a:srgbClr val="F3007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57" name="Freeform 8521"/>
            <p:cNvSpPr>
              <a:spLocks/>
            </p:cNvSpPr>
            <p:nvPr/>
          </p:nvSpPr>
          <p:spPr bwMode="auto">
            <a:xfrm>
              <a:off x="5086" y="1406"/>
              <a:ext cx="66" cy="16"/>
            </a:xfrm>
            <a:custGeom>
              <a:avLst/>
              <a:gdLst/>
              <a:ahLst/>
              <a:cxnLst>
                <a:cxn ang="0">
                  <a:pos x="66" y="12"/>
                </a:cxn>
                <a:cxn ang="0">
                  <a:pos x="26" y="16"/>
                </a:cxn>
                <a:cxn ang="0">
                  <a:pos x="0" y="4"/>
                </a:cxn>
                <a:cxn ang="0">
                  <a:pos x="40" y="0"/>
                </a:cxn>
                <a:cxn ang="0">
                  <a:pos x="66" y="12"/>
                </a:cxn>
              </a:cxnLst>
              <a:rect l="0" t="0" r="r" b="b"/>
              <a:pathLst>
                <a:path w="66" h="16">
                  <a:moveTo>
                    <a:pt x="66" y="12"/>
                  </a:moveTo>
                  <a:lnTo>
                    <a:pt x="26" y="16"/>
                  </a:lnTo>
                  <a:lnTo>
                    <a:pt x="0" y="4"/>
                  </a:lnTo>
                  <a:lnTo>
                    <a:pt x="40" y="0"/>
                  </a:lnTo>
                  <a:lnTo>
                    <a:pt x="66" y="1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58" name="Freeform 8522"/>
            <p:cNvSpPr>
              <a:spLocks/>
            </p:cNvSpPr>
            <p:nvPr/>
          </p:nvSpPr>
          <p:spPr bwMode="auto">
            <a:xfrm>
              <a:off x="5058" y="1392"/>
              <a:ext cx="68" cy="18"/>
            </a:xfrm>
            <a:custGeom>
              <a:avLst/>
              <a:gdLst/>
              <a:ahLst/>
              <a:cxnLst>
                <a:cxn ang="0">
                  <a:pos x="68" y="14"/>
                </a:cxn>
                <a:cxn ang="0">
                  <a:pos x="28" y="18"/>
                </a:cxn>
                <a:cxn ang="0">
                  <a:pos x="0" y="8"/>
                </a:cxn>
                <a:cxn ang="0">
                  <a:pos x="40" y="0"/>
                </a:cxn>
                <a:cxn ang="0">
                  <a:pos x="68" y="14"/>
                </a:cxn>
              </a:cxnLst>
              <a:rect l="0" t="0" r="r" b="b"/>
              <a:pathLst>
                <a:path w="68" h="18">
                  <a:moveTo>
                    <a:pt x="68" y="14"/>
                  </a:moveTo>
                  <a:lnTo>
                    <a:pt x="28" y="18"/>
                  </a:lnTo>
                  <a:lnTo>
                    <a:pt x="0" y="8"/>
                  </a:lnTo>
                  <a:lnTo>
                    <a:pt x="40" y="0"/>
                  </a:lnTo>
                  <a:lnTo>
                    <a:pt x="68" y="14"/>
                  </a:lnTo>
                  <a:close/>
                </a:path>
              </a:pathLst>
            </a:custGeom>
            <a:solidFill>
              <a:srgbClr val="F70078"/>
            </a:solidFill>
            <a:ln w="0">
              <a:solidFill>
                <a:srgbClr val="F7007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59" name="Freeform 8523"/>
            <p:cNvSpPr>
              <a:spLocks/>
            </p:cNvSpPr>
            <p:nvPr/>
          </p:nvSpPr>
          <p:spPr bwMode="auto">
            <a:xfrm>
              <a:off x="5058" y="1392"/>
              <a:ext cx="68" cy="18"/>
            </a:xfrm>
            <a:custGeom>
              <a:avLst/>
              <a:gdLst/>
              <a:ahLst/>
              <a:cxnLst>
                <a:cxn ang="0">
                  <a:pos x="68" y="14"/>
                </a:cxn>
                <a:cxn ang="0">
                  <a:pos x="28" y="18"/>
                </a:cxn>
                <a:cxn ang="0">
                  <a:pos x="0" y="8"/>
                </a:cxn>
                <a:cxn ang="0">
                  <a:pos x="40" y="0"/>
                </a:cxn>
                <a:cxn ang="0">
                  <a:pos x="68" y="14"/>
                </a:cxn>
              </a:cxnLst>
              <a:rect l="0" t="0" r="r" b="b"/>
              <a:pathLst>
                <a:path w="68" h="18">
                  <a:moveTo>
                    <a:pt x="68" y="14"/>
                  </a:moveTo>
                  <a:lnTo>
                    <a:pt x="28" y="18"/>
                  </a:lnTo>
                  <a:lnTo>
                    <a:pt x="0" y="8"/>
                  </a:lnTo>
                  <a:lnTo>
                    <a:pt x="40" y="0"/>
                  </a:lnTo>
                  <a:lnTo>
                    <a:pt x="68" y="1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60" name="Freeform 8524"/>
            <p:cNvSpPr>
              <a:spLocks/>
            </p:cNvSpPr>
            <p:nvPr/>
          </p:nvSpPr>
          <p:spPr bwMode="auto">
            <a:xfrm>
              <a:off x="5030" y="1380"/>
              <a:ext cx="68" cy="20"/>
            </a:xfrm>
            <a:custGeom>
              <a:avLst/>
              <a:gdLst/>
              <a:ahLst/>
              <a:cxnLst>
                <a:cxn ang="0">
                  <a:pos x="68" y="12"/>
                </a:cxn>
                <a:cxn ang="0">
                  <a:pos x="28" y="20"/>
                </a:cxn>
                <a:cxn ang="0">
                  <a:pos x="0" y="12"/>
                </a:cxn>
                <a:cxn ang="0">
                  <a:pos x="42" y="0"/>
                </a:cxn>
                <a:cxn ang="0">
                  <a:pos x="68" y="12"/>
                </a:cxn>
              </a:cxnLst>
              <a:rect l="0" t="0" r="r" b="b"/>
              <a:pathLst>
                <a:path w="68" h="20">
                  <a:moveTo>
                    <a:pt x="68" y="12"/>
                  </a:moveTo>
                  <a:lnTo>
                    <a:pt x="28" y="20"/>
                  </a:lnTo>
                  <a:lnTo>
                    <a:pt x="0" y="12"/>
                  </a:lnTo>
                  <a:lnTo>
                    <a:pt x="42" y="0"/>
                  </a:lnTo>
                  <a:lnTo>
                    <a:pt x="68" y="12"/>
                  </a:lnTo>
                  <a:close/>
                </a:path>
              </a:pathLst>
            </a:custGeom>
            <a:solidFill>
              <a:srgbClr val="FA0971"/>
            </a:solidFill>
            <a:ln w="0">
              <a:solidFill>
                <a:srgbClr val="FA097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61" name="Freeform 8525"/>
            <p:cNvSpPr>
              <a:spLocks/>
            </p:cNvSpPr>
            <p:nvPr/>
          </p:nvSpPr>
          <p:spPr bwMode="auto">
            <a:xfrm>
              <a:off x="5030" y="1380"/>
              <a:ext cx="68" cy="20"/>
            </a:xfrm>
            <a:custGeom>
              <a:avLst/>
              <a:gdLst/>
              <a:ahLst/>
              <a:cxnLst>
                <a:cxn ang="0">
                  <a:pos x="68" y="12"/>
                </a:cxn>
                <a:cxn ang="0">
                  <a:pos x="28" y="20"/>
                </a:cxn>
                <a:cxn ang="0">
                  <a:pos x="0" y="12"/>
                </a:cxn>
                <a:cxn ang="0">
                  <a:pos x="42" y="0"/>
                </a:cxn>
                <a:cxn ang="0">
                  <a:pos x="68" y="12"/>
                </a:cxn>
              </a:cxnLst>
              <a:rect l="0" t="0" r="r" b="b"/>
              <a:pathLst>
                <a:path w="68" h="20">
                  <a:moveTo>
                    <a:pt x="68" y="12"/>
                  </a:moveTo>
                  <a:lnTo>
                    <a:pt x="28" y="20"/>
                  </a:lnTo>
                  <a:lnTo>
                    <a:pt x="0" y="12"/>
                  </a:lnTo>
                  <a:lnTo>
                    <a:pt x="42" y="0"/>
                  </a:lnTo>
                  <a:lnTo>
                    <a:pt x="68" y="1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62" name="Freeform 8526"/>
            <p:cNvSpPr>
              <a:spLocks/>
            </p:cNvSpPr>
            <p:nvPr/>
          </p:nvSpPr>
          <p:spPr bwMode="auto">
            <a:xfrm>
              <a:off x="5002" y="1372"/>
              <a:ext cx="70" cy="20"/>
            </a:xfrm>
            <a:custGeom>
              <a:avLst/>
              <a:gdLst/>
              <a:ahLst/>
              <a:cxnLst>
                <a:cxn ang="0">
                  <a:pos x="70" y="8"/>
                </a:cxn>
                <a:cxn ang="0">
                  <a:pos x="28" y="20"/>
                </a:cxn>
                <a:cxn ang="0">
                  <a:pos x="0" y="16"/>
                </a:cxn>
                <a:cxn ang="0">
                  <a:pos x="42" y="0"/>
                </a:cxn>
                <a:cxn ang="0">
                  <a:pos x="70" y="8"/>
                </a:cxn>
              </a:cxnLst>
              <a:rect l="0" t="0" r="r" b="b"/>
              <a:pathLst>
                <a:path w="70" h="20">
                  <a:moveTo>
                    <a:pt x="70" y="8"/>
                  </a:moveTo>
                  <a:lnTo>
                    <a:pt x="28" y="20"/>
                  </a:lnTo>
                  <a:lnTo>
                    <a:pt x="0" y="16"/>
                  </a:lnTo>
                  <a:lnTo>
                    <a:pt x="42" y="0"/>
                  </a:lnTo>
                  <a:lnTo>
                    <a:pt x="70" y="8"/>
                  </a:lnTo>
                  <a:close/>
                </a:path>
              </a:pathLst>
            </a:custGeom>
            <a:solidFill>
              <a:srgbClr val="FC155C"/>
            </a:solidFill>
            <a:ln w="0">
              <a:solidFill>
                <a:srgbClr val="FC155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63" name="Freeform 8527"/>
            <p:cNvSpPr>
              <a:spLocks/>
            </p:cNvSpPr>
            <p:nvPr/>
          </p:nvSpPr>
          <p:spPr bwMode="auto">
            <a:xfrm>
              <a:off x="5002" y="1372"/>
              <a:ext cx="70" cy="20"/>
            </a:xfrm>
            <a:custGeom>
              <a:avLst/>
              <a:gdLst/>
              <a:ahLst/>
              <a:cxnLst>
                <a:cxn ang="0">
                  <a:pos x="70" y="8"/>
                </a:cxn>
                <a:cxn ang="0">
                  <a:pos x="28" y="20"/>
                </a:cxn>
                <a:cxn ang="0">
                  <a:pos x="0" y="16"/>
                </a:cxn>
                <a:cxn ang="0">
                  <a:pos x="42" y="0"/>
                </a:cxn>
                <a:cxn ang="0">
                  <a:pos x="70" y="8"/>
                </a:cxn>
              </a:cxnLst>
              <a:rect l="0" t="0" r="r" b="b"/>
              <a:pathLst>
                <a:path w="70" h="20">
                  <a:moveTo>
                    <a:pt x="70" y="8"/>
                  </a:moveTo>
                  <a:lnTo>
                    <a:pt x="28" y="20"/>
                  </a:lnTo>
                  <a:lnTo>
                    <a:pt x="0" y="16"/>
                  </a:lnTo>
                  <a:lnTo>
                    <a:pt x="42" y="0"/>
                  </a:lnTo>
                  <a:lnTo>
                    <a:pt x="70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64" name="Freeform 8528"/>
            <p:cNvSpPr>
              <a:spLocks/>
            </p:cNvSpPr>
            <p:nvPr/>
          </p:nvSpPr>
          <p:spPr bwMode="auto">
            <a:xfrm>
              <a:off x="4974" y="1368"/>
              <a:ext cx="70" cy="20"/>
            </a:xfrm>
            <a:custGeom>
              <a:avLst/>
              <a:gdLst/>
              <a:ahLst/>
              <a:cxnLst>
                <a:cxn ang="0">
                  <a:pos x="70" y="4"/>
                </a:cxn>
                <a:cxn ang="0">
                  <a:pos x="28" y="20"/>
                </a:cxn>
                <a:cxn ang="0">
                  <a:pos x="0" y="18"/>
                </a:cxn>
                <a:cxn ang="0">
                  <a:pos x="40" y="0"/>
                </a:cxn>
                <a:cxn ang="0">
                  <a:pos x="70" y="4"/>
                </a:cxn>
              </a:cxnLst>
              <a:rect l="0" t="0" r="r" b="b"/>
              <a:pathLst>
                <a:path w="70" h="20">
                  <a:moveTo>
                    <a:pt x="70" y="4"/>
                  </a:moveTo>
                  <a:lnTo>
                    <a:pt x="28" y="20"/>
                  </a:lnTo>
                  <a:lnTo>
                    <a:pt x="0" y="18"/>
                  </a:lnTo>
                  <a:lnTo>
                    <a:pt x="40" y="0"/>
                  </a:lnTo>
                  <a:lnTo>
                    <a:pt x="70" y="4"/>
                  </a:lnTo>
                  <a:close/>
                </a:path>
              </a:pathLst>
            </a:custGeom>
            <a:solidFill>
              <a:srgbClr val="FA1E40"/>
            </a:solidFill>
            <a:ln w="0">
              <a:solidFill>
                <a:srgbClr val="FA1E4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65" name="Freeform 8529"/>
            <p:cNvSpPr>
              <a:spLocks/>
            </p:cNvSpPr>
            <p:nvPr/>
          </p:nvSpPr>
          <p:spPr bwMode="auto">
            <a:xfrm>
              <a:off x="4974" y="1368"/>
              <a:ext cx="70" cy="20"/>
            </a:xfrm>
            <a:custGeom>
              <a:avLst/>
              <a:gdLst/>
              <a:ahLst/>
              <a:cxnLst>
                <a:cxn ang="0">
                  <a:pos x="70" y="4"/>
                </a:cxn>
                <a:cxn ang="0">
                  <a:pos x="28" y="20"/>
                </a:cxn>
                <a:cxn ang="0">
                  <a:pos x="0" y="18"/>
                </a:cxn>
                <a:cxn ang="0">
                  <a:pos x="40" y="0"/>
                </a:cxn>
                <a:cxn ang="0">
                  <a:pos x="70" y="4"/>
                </a:cxn>
              </a:cxnLst>
              <a:rect l="0" t="0" r="r" b="b"/>
              <a:pathLst>
                <a:path w="70" h="20">
                  <a:moveTo>
                    <a:pt x="70" y="4"/>
                  </a:moveTo>
                  <a:lnTo>
                    <a:pt x="28" y="20"/>
                  </a:lnTo>
                  <a:lnTo>
                    <a:pt x="0" y="18"/>
                  </a:lnTo>
                  <a:lnTo>
                    <a:pt x="40" y="0"/>
                  </a:lnTo>
                  <a:lnTo>
                    <a:pt x="70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66" name="Freeform 8530"/>
            <p:cNvSpPr>
              <a:spLocks/>
            </p:cNvSpPr>
            <p:nvPr/>
          </p:nvSpPr>
          <p:spPr bwMode="auto">
            <a:xfrm>
              <a:off x="4944" y="1368"/>
              <a:ext cx="70" cy="22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30" y="18"/>
                </a:cxn>
                <a:cxn ang="0">
                  <a:pos x="0" y="22"/>
                </a:cxn>
                <a:cxn ang="0">
                  <a:pos x="40" y="2"/>
                </a:cxn>
                <a:cxn ang="0">
                  <a:pos x="70" y="0"/>
                </a:cxn>
              </a:cxnLst>
              <a:rect l="0" t="0" r="r" b="b"/>
              <a:pathLst>
                <a:path w="70" h="22">
                  <a:moveTo>
                    <a:pt x="70" y="0"/>
                  </a:moveTo>
                  <a:lnTo>
                    <a:pt x="30" y="18"/>
                  </a:lnTo>
                  <a:lnTo>
                    <a:pt x="0" y="22"/>
                  </a:lnTo>
                  <a:lnTo>
                    <a:pt x="40" y="2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F12319"/>
            </a:solidFill>
            <a:ln w="0">
              <a:solidFill>
                <a:srgbClr val="F1231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67" name="Freeform 8531"/>
            <p:cNvSpPr>
              <a:spLocks/>
            </p:cNvSpPr>
            <p:nvPr/>
          </p:nvSpPr>
          <p:spPr bwMode="auto">
            <a:xfrm>
              <a:off x="4944" y="1368"/>
              <a:ext cx="70" cy="22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30" y="18"/>
                </a:cxn>
                <a:cxn ang="0">
                  <a:pos x="0" y="22"/>
                </a:cxn>
                <a:cxn ang="0">
                  <a:pos x="40" y="2"/>
                </a:cxn>
                <a:cxn ang="0">
                  <a:pos x="70" y="0"/>
                </a:cxn>
              </a:cxnLst>
              <a:rect l="0" t="0" r="r" b="b"/>
              <a:pathLst>
                <a:path w="70" h="22">
                  <a:moveTo>
                    <a:pt x="70" y="0"/>
                  </a:moveTo>
                  <a:lnTo>
                    <a:pt x="30" y="18"/>
                  </a:lnTo>
                  <a:lnTo>
                    <a:pt x="0" y="22"/>
                  </a:lnTo>
                  <a:lnTo>
                    <a:pt x="40" y="2"/>
                  </a:lnTo>
                  <a:lnTo>
                    <a:pt x="7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68" name="Freeform 8532"/>
            <p:cNvSpPr>
              <a:spLocks/>
            </p:cNvSpPr>
            <p:nvPr/>
          </p:nvSpPr>
          <p:spPr bwMode="auto">
            <a:xfrm>
              <a:off x="4912" y="1370"/>
              <a:ext cx="72" cy="32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32" y="20"/>
                </a:cxn>
                <a:cxn ang="0">
                  <a:pos x="0" y="32"/>
                </a:cxn>
                <a:cxn ang="0">
                  <a:pos x="42" y="12"/>
                </a:cxn>
                <a:cxn ang="0">
                  <a:pos x="72" y="0"/>
                </a:cxn>
              </a:cxnLst>
              <a:rect l="0" t="0" r="r" b="b"/>
              <a:pathLst>
                <a:path w="72" h="32">
                  <a:moveTo>
                    <a:pt x="72" y="0"/>
                  </a:moveTo>
                  <a:lnTo>
                    <a:pt x="32" y="20"/>
                  </a:lnTo>
                  <a:lnTo>
                    <a:pt x="0" y="32"/>
                  </a:lnTo>
                  <a:lnTo>
                    <a:pt x="42" y="1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DE2700"/>
            </a:solidFill>
            <a:ln w="0">
              <a:solidFill>
                <a:srgbClr val="DE27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69" name="Freeform 8533"/>
            <p:cNvSpPr>
              <a:spLocks/>
            </p:cNvSpPr>
            <p:nvPr/>
          </p:nvSpPr>
          <p:spPr bwMode="auto">
            <a:xfrm>
              <a:off x="4912" y="1370"/>
              <a:ext cx="72" cy="32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32" y="20"/>
                </a:cxn>
                <a:cxn ang="0">
                  <a:pos x="0" y="32"/>
                </a:cxn>
                <a:cxn ang="0">
                  <a:pos x="42" y="12"/>
                </a:cxn>
                <a:cxn ang="0">
                  <a:pos x="72" y="0"/>
                </a:cxn>
              </a:cxnLst>
              <a:rect l="0" t="0" r="r" b="b"/>
              <a:pathLst>
                <a:path w="72" h="32">
                  <a:moveTo>
                    <a:pt x="72" y="0"/>
                  </a:moveTo>
                  <a:lnTo>
                    <a:pt x="32" y="20"/>
                  </a:lnTo>
                  <a:lnTo>
                    <a:pt x="0" y="32"/>
                  </a:lnTo>
                  <a:lnTo>
                    <a:pt x="42" y="12"/>
                  </a:lnTo>
                  <a:lnTo>
                    <a:pt x="72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70" name="Freeform 8534"/>
            <p:cNvSpPr>
              <a:spLocks/>
            </p:cNvSpPr>
            <p:nvPr/>
          </p:nvSpPr>
          <p:spPr bwMode="auto">
            <a:xfrm>
              <a:off x="4880" y="1382"/>
              <a:ext cx="74" cy="40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32" y="20"/>
                </a:cxn>
                <a:cxn ang="0">
                  <a:pos x="0" y="40"/>
                </a:cxn>
                <a:cxn ang="0">
                  <a:pos x="42" y="20"/>
                </a:cxn>
                <a:cxn ang="0">
                  <a:pos x="74" y="0"/>
                </a:cxn>
              </a:cxnLst>
              <a:rect l="0" t="0" r="r" b="b"/>
              <a:pathLst>
                <a:path w="74" h="40">
                  <a:moveTo>
                    <a:pt x="74" y="0"/>
                  </a:moveTo>
                  <a:lnTo>
                    <a:pt x="32" y="20"/>
                  </a:lnTo>
                  <a:lnTo>
                    <a:pt x="0" y="40"/>
                  </a:lnTo>
                  <a:lnTo>
                    <a:pt x="42" y="2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52"/>
            </a:solidFill>
            <a:ln w="0">
              <a:solidFill>
                <a:srgbClr val="00005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71" name="Freeform 8535"/>
            <p:cNvSpPr>
              <a:spLocks/>
            </p:cNvSpPr>
            <p:nvPr/>
          </p:nvSpPr>
          <p:spPr bwMode="auto">
            <a:xfrm>
              <a:off x="4880" y="1382"/>
              <a:ext cx="74" cy="40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32" y="20"/>
                </a:cxn>
                <a:cxn ang="0">
                  <a:pos x="0" y="40"/>
                </a:cxn>
                <a:cxn ang="0">
                  <a:pos x="42" y="20"/>
                </a:cxn>
                <a:cxn ang="0">
                  <a:pos x="74" y="0"/>
                </a:cxn>
              </a:cxnLst>
              <a:rect l="0" t="0" r="r" b="b"/>
              <a:pathLst>
                <a:path w="74" h="40">
                  <a:moveTo>
                    <a:pt x="74" y="0"/>
                  </a:moveTo>
                  <a:lnTo>
                    <a:pt x="32" y="20"/>
                  </a:lnTo>
                  <a:lnTo>
                    <a:pt x="0" y="40"/>
                  </a:lnTo>
                  <a:lnTo>
                    <a:pt x="42" y="20"/>
                  </a:lnTo>
                  <a:lnTo>
                    <a:pt x="74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72" name="Freeform 8536"/>
            <p:cNvSpPr>
              <a:spLocks/>
            </p:cNvSpPr>
            <p:nvPr/>
          </p:nvSpPr>
          <p:spPr bwMode="auto">
            <a:xfrm>
              <a:off x="4848" y="1402"/>
              <a:ext cx="74" cy="52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32" y="20"/>
                </a:cxn>
                <a:cxn ang="0">
                  <a:pos x="0" y="52"/>
                </a:cxn>
                <a:cxn ang="0">
                  <a:pos x="42" y="34"/>
                </a:cxn>
                <a:cxn ang="0">
                  <a:pos x="74" y="0"/>
                </a:cxn>
              </a:cxnLst>
              <a:rect l="0" t="0" r="r" b="b"/>
              <a:pathLst>
                <a:path w="74" h="52">
                  <a:moveTo>
                    <a:pt x="74" y="0"/>
                  </a:moveTo>
                  <a:lnTo>
                    <a:pt x="32" y="20"/>
                  </a:lnTo>
                  <a:lnTo>
                    <a:pt x="0" y="52"/>
                  </a:lnTo>
                  <a:lnTo>
                    <a:pt x="42" y="34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95"/>
            </a:solidFill>
            <a:ln w="0">
              <a:solidFill>
                <a:srgbClr val="00009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73" name="Freeform 8537"/>
            <p:cNvSpPr>
              <a:spLocks/>
            </p:cNvSpPr>
            <p:nvPr/>
          </p:nvSpPr>
          <p:spPr bwMode="auto">
            <a:xfrm>
              <a:off x="4848" y="1402"/>
              <a:ext cx="74" cy="52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32" y="20"/>
                </a:cxn>
                <a:cxn ang="0">
                  <a:pos x="0" y="52"/>
                </a:cxn>
                <a:cxn ang="0">
                  <a:pos x="42" y="34"/>
                </a:cxn>
                <a:cxn ang="0">
                  <a:pos x="74" y="0"/>
                </a:cxn>
              </a:cxnLst>
              <a:rect l="0" t="0" r="r" b="b"/>
              <a:pathLst>
                <a:path w="74" h="52">
                  <a:moveTo>
                    <a:pt x="74" y="0"/>
                  </a:moveTo>
                  <a:lnTo>
                    <a:pt x="32" y="20"/>
                  </a:lnTo>
                  <a:lnTo>
                    <a:pt x="0" y="52"/>
                  </a:lnTo>
                  <a:lnTo>
                    <a:pt x="42" y="34"/>
                  </a:lnTo>
                  <a:lnTo>
                    <a:pt x="74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74" name="Freeform 8538"/>
            <p:cNvSpPr>
              <a:spLocks/>
            </p:cNvSpPr>
            <p:nvPr/>
          </p:nvSpPr>
          <p:spPr bwMode="auto">
            <a:xfrm>
              <a:off x="4814" y="1436"/>
              <a:ext cx="76" cy="62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34" y="18"/>
                </a:cxn>
                <a:cxn ang="0">
                  <a:pos x="0" y="62"/>
                </a:cxn>
                <a:cxn ang="0">
                  <a:pos x="42" y="48"/>
                </a:cxn>
                <a:cxn ang="0">
                  <a:pos x="76" y="0"/>
                </a:cxn>
              </a:cxnLst>
              <a:rect l="0" t="0" r="r" b="b"/>
              <a:pathLst>
                <a:path w="76" h="62">
                  <a:moveTo>
                    <a:pt x="76" y="0"/>
                  </a:moveTo>
                  <a:lnTo>
                    <a:pt x="34" y="18"/>
                  </a:lnTo>
                  <a:lnTo>
                    <a:pt x="0" y="62"/>
                  </a:lnTo>
                  <a:lnTo>
                    <a:pt x="42" y="48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00B8"/>
            </a:solidFill>
            <a:ln w="0">
              <a:solidFill>
                <a:srgbClr val="0000B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75" name="Freeform 8539"/>
            <p:cNvSpPr>
              <a:spLocks/>
            </p:cNvSpPr>
            <p:nvPr/>
          </p:nvSpPr>
          <p:spPr bwMode="auto">
            <a:xfrm>
              <a:off x="4814" y="1436"/>
              <a:ext cx="76" cy="62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34" y="18"/>
                </a:cxn>
                <a:cxn ang="0">
                  <a:pos x="0" y="62"/>
                </a:cxn>
                <a:cxn ang="0">
                  <a:pos x="42" y="48"/>
                </a:cxn>
                <a:cxn ang="0">
                  <a:pos x="76" y="0"/>
                </a:cxn>
              </a:cxnLst>
              <a:rect l="0" t="0" r="r" b="b"/>
              <a:pathLst>
                <a:path w="76" h="62">
                  <a:moveTo>
                    <a:pt x="76" y="0"/>
                  </a:moveTo>
                  <a:lnTo>
                    <a:pt x="34" y="18"/>
                  </a:lnTo>
                  <a:lnTo>
                    <a:pt x="0" y="62"/>
                  </a:lnTo>
                  <a:lnTo>
                    <a:pt x="42" y="48"/>
                  </a:lnTo>
                  <a:lnTo>
                    <a:pt x="76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76" name="Freeform 8540"/>
            <p:cNvSpPr>
              <a:spLocks/>
            </p:cNvSpPr>
            <p:nvPr/>
          </p:nvSpPr>
          <p:spPr bwMode="auto">
            <a:xfrm>
              <a:off x="4780" y="1484"/>
              <a:ext cx="76" cy="70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34" y="14"/>
                </a:cxn>
                <a:cxn ang="0">
                  <a:pos x="0" y="70"/>
                </a:cxn>
                <a:cxn ang="0">
                  <a:pos x="40" y="60"/>
                </a:cxn>
                <a:cxn ang="0">
                  <a:pos x="76" y="0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34" y="14"/>
                  </a:lnTo>
                  <a:lnTo>
                    <a:pt x="0" y="70"/>
                  </a:lnTo>
                  <a:lnTo>
                    <a:pt x="40" y="60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06CA"/>
            </a:solidFill>
            <a:ln w="0">
              <a:solidFill>
                <a:srgbClr val="0006C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77" name="Freeform 8541"/>
            <p:cNvSpPr>
              <a:spLocks/>
            </p:cNvSpPr>
            <p:nvPr/>
          </p:nvSpPr>
          <p:spPr bwMode="auto">
            <a:xfrm>
              <a:off x="4780" y="1484"/>
              <a:ext cx="76" cy="70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34" y="14"/>
                </a:cxn>
                <a:cxn ang="0">
                  <a:pos x="0" y="70"/>
                </a:cxn>
                <a:cxn ang="0">
                  <a:pos x="40" y="60"/>
                </a:cxn>
                <a:cxn ang="0">
                  <a:pos x="76" y="0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34" y="14"/>
                  </a:lnTo>
                  <a:lnTo>
                    <a:pt x="0" y="70"/>
                  </a:lnTo>
                  <a:lnTo>
                    <a:pt x="40" y="60"/>
                  </a:lnTo>
                  <a:lnTo>
                    <a:pt x="76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78" name="Freeform 8542"/>
            <p:cNvSpPr>
              <a:spLocks/>
            </p:cNvSpPr>
            <p:nvPr/>
          </p:nvSpPr>
          <p:spPr bwMode="auto">
            <a:xfrm>
              <a:off x="4744" y="1544"/>
              <a:ext cx="76" cy="80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36" y="10"/>
                </a:cxn>
                <a:cxn ang="0">
                  <a:pos x="0" y="80"/>
                </a:cxn>
                <a:cxn ang="0">
                  <a:pos x="40" y="78"/>
                </a:cxn>
                <a:cxn ang="0">
                  <a:pos x="76" y="0"/>
                </a:cxn>
              </a:cxnLst>
              <a:rect l="0" t="0" r="r" b="b"/>
              <a:pathLst>
                <a:path w="76" h="80">
                  <a:moveTo>
                    <a:pt x="76" y="0"/>
                  </a:moveTo>
                  <a:lnTo>
                    <a:pt x="36" y="10"/>
                  </a:lnTo>
                  <a:lnTo>
                    <a:pt x="0" y="80"/>
                  </a:lnTo>
                  <a:lnTo>
                    <a:pt x="40" y="78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814D5"/>
            </a:solidFill>
            <a:ln w="0">
              <a:solidFill>
                <a:srgbClr val="1814D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79" name="Freeform 8543"/>
            <p:cNvSpPr>
              <a:spLocks/>
            </p:cNvSpPr>
            <p:nvPr/>
          </p:nvSpPr>
          <p:spPr bwMode="auto">
            <a:xfrm>
              <a:off x="4744" y="1544"/>
              <a:ext cx="76" cy="80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36" y="10"/>
                </a:cxn>
                <a:cxn ang="0">
                  <a:pos x="0" y="80"/>
                </a:cxn>
                <a:cxn ang="0">
                  <a:pos x="40" y="78"/>
                </a:cxn>
                <a:cxn ang="0">
                  <a:pos x="76" y="0"/>
                </a:cxn>
              </a:cxnLst>
              <a:rect l="0" t="0" r="r" b="b"/>
              <a:pathLst>
                <a:path w="76" h="80">
                  <a:moveTo>
                    <a:pt x="76" y="0"/>
                  </a:moveTo>
                  <a:lnTo>
                    <a:pt x="36" y="10"/>
                  </a:lnTo>
                  <a:lnTo>
                    <a:pt x="0" y="80"/>
                  </a:lnTo>
                  <a:lnTo>
                    <a:pt x="40" y="78"/>
                  </a:lnTo>
                  <a:lnTo>
                    <a:pt x="76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80" name="Freeform 8544"/>
            <p:cNvSpPr>
              <a:spLocks/>
            </p:cNvSpPr>
            <p:nvPr/>
          </p:nvSpPr>
          <p:spPr bwMode="auto">
            <a:xfrm>
              <a:off x="4708" y="1622"/>
              <a:ext cx="76" cy="92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36" y="2"/>
                </a:cxn>
                <a:cxn ang="0">
                  <a:pos x="0" y="82"/>
                </a:cxn>
                <a:cxn ang="0">
                  <a:pos x="40" y="92"/>
                </a:cxn>
                <a:cxn ang="0">
                  <a:pos x="76" y="0"/>
                </a:cxn>
              </a:cxnLst>
              <a:rect l="0" t="0" r="r" b="b"/>
              <a:pathLst>
                <a:path w="76" h="92">
                  <a:moveTo>
                    <a:pt x="76" y="0"/>
                  </a:moveTo>
                  <a:lnTo>
                    <a:pt x="36" y="2"/>
                  </a:lnTo>
                  <a:lnTo>
                    <a:pt x="0" y="82"/>
                  </a:lnTo>
                  <a:lnTo>
                    <a:pt x="40" y="92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3523D7"/>
            </a:solidFill>
            <a:ln w="0">
              <a:solidFill>
                <a:srgbClr val="3523D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81" name="Freeform 8545"/>
            <p:cNvSpPr>
              <a:spLocks/>
            </p:cNvSpPr>
            <p:nvPr/>
          </p:nvSpPr>
          <p:spPr bwMode="auto">
            <a:xfrm>
              <a:off x="4708" y="1622"/>
              <a:ext cx="76" cy="92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36" y="2"/>
                </a:cxn>
                <a:cxn ang="0">
                  <a:pos x="0" y="82"/>
                </a:cxn>
                <a:cxn ang="0">
                  <a:pos x="40" y="92"/>
                </a:cxn>
                <a:cxn ang="0">
                  <a:pos x="76" y="0"/>
                </a:cxn>
              </a:cxnLst>
              <a:rect l="0" t="0" r="r" b="b"/>
              <a:pathLst>
                <a:path w="76" h="92">
                  <a:moveTo>
                    <a:pt x="76" y="0"/>
                  </a:moveTo>
                  <a:lnTo>
                    <a:pt x="36" y="2"/>
                  </a:lnTo>
                  <a:lnTo>
                    <a:pt x="0" y="82"/>
                  </a:lnTo>
                  <a:lnTo>
                    <a:pt x="40" y="92"/>
                  </a:lnTo>
                  <a:lnTo>
                    <a:pt x="76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82" name="Freeform 8546"/>
            <p:cNvSpPr>
              <a:spLocks/>
            </p:cNvSpPr>
            <p:nvPr/>
          </p:nvSpPr>
          <p:spPr bwMode="auto">
            <a:xfrm>
              <a:off x="4670" y="1704"/>
              <a:ext cx="78" cy="110"/>
            </a:xfrm>
            <a:custGeom>
              <a:avLst/>
              <a:gdLst/>
              <a:ahLst/>
              <a:cxnLst>
                <a:cxn ang="0">
                  <a:pos x="78" y="10"/>
                </a:cxn>
                <a:cxn ang="0">
                  <a:pos x="38" y="0"/>
                </a:cxn>
                <a:cxn ang="0">
                  <a:pos x="0" y="88"/>
                </a:cxn>
                <a:cxn ang="0">
                  <a:pos x="40" y="110"/>
                </a:cxn>
                <a:cxn ang="0">
                  <a:pos x="78" y="10"/>
                </a:cxn>
              </a:cxnLst>
              <a:rect l="0" t="0" r="r" b="b"/>
              <a:pathLst>
                <a:path w="78" h="110">
                  <a:moveTo>
                    <a:pt x="78" y="10"/>
                  </a:moveTo>
                  <a:lnTo>
                    <a:pt x="38" y="0"/>
                  </a:lnTo>
                  <a:lnTo>
                    <a:pt x="0" y="88"/>
                  </a:lnTo>
                  <a:lnTo>
                    <a:pt x="40" y="110"/>
                  </a:lnTo>
                  <a:lnTo>
                    <a:pt x="78" y="10"/>
                  </a:lnTo>
                  <a:close/>
                </a:path>
              </a:pathLst>
            </a:custGeom>
            <a:solidFill>
              <a:srgbClr val="4631D4"/>
            </a:solidFill>
            <a:ln w="0">
              <a:solidFill>
                <a:srgbClr val="4631D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83" name="Freeform 8547"/>
            <p:cNvSpPr>
              <a:spLocks/>
            </p:cNvSpPr>
            <p:nvPr/>
          </p:nvSpPr>
          <p:spPr bwMode="auto">
            <a:xfrm>
              <a:off x="4670" y="1704"/>
              <a:ext cx="78" cy="110"/>
            </a:xfrm>
            <a:custGeom>
              <a:avLst/>
              <a:gdLst/>
              <a:ahLst/>
              <a:cxnLst>
                <a:cxn ang="0">
                  <a:pos x="78" y="10"/>
                </a:cxn>
                <a:cxn ang="0">
                  <a:pos x="38" y="0"/>
                </a:cxn>
                <a:cxn ang="0">
                  <a:pos x="0" y="88"/>
                </a:cxn>
                <a:cxn ang="0">
                  <a:pos x="40" y="110"/>
                </a:cxn>
                <a:cxn ang="0">
                  <a:pos x="78" y="10"/>
                </a:cxn>
              </a:cxnLst>
              <a:rect l="0" t="0" r="r" b="b"/>
              <a:pathLst>
                <a:path w="78" h="110">
                  <a:moveTo>
                    <a:pt x="78" y="10"/>
                  </a:moveTo>
                  <a:lnTo>
                    <a:pt x="38" y="0"/>
                  </a:lnTo>
                  <a:lnTo>
                    <a:pt x="0" y="88"/>
                  </a:lnTo>
                  <a:lnTo>
                    <a:pt x="40" y="110"/>
                  </a:lnTo>
                  <a:lnTo>
                    <a:pt x="78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84" name="Freeform 8548"/>
            <p:cNvSpPr>
              <a:spLocks/>
            </p:cNvSpPr>
            <p:nvPr/>
          </p:nvSpPr>
          <p:spPr bwMode="auto">
            <a:xfrm>
              <a:off x="4634" y="1792"/>
              <a:ext cx="76" cy="116"/>
            </a:xfrm>
            <a:custGeom>
              <a:avLst/>
              <a:gdLst/>
              <a:ahLst/>
              <a:cxnLst>
                <a:cxn ang="0">
                  <a:pos x="76" y="22"/>
                </a:cxn>
                <a:cxn ang="0">
                  <a:pos x="36" y="0"/>
                </a:cxn>
                <a:cxn ang="0">
                  <a:pos x="0" y="82"/>
                </a:cxn>
                <a:cxn ang="0">
                  <a:pos x="40" y="116"/>
                </a:cxn>
                <a:cxn ang="0">
                  <a:pos x="76" y="22"/>
                </a:cxn>
              </a:cxnLst>
              <a:rect l="0" t="0" r="r" b="b"/>
              <a:pathLst>
                <a:path w="76" h="116">
                  <a:moveTo>
                    <a:pt x="76" y="22"/>
                  </a:moveTo>
                  <a:lnTo>
                    <a:pt x="36" y="0"/>
                  </a:lnTo>
                  <a:lnTo>
                    <a:pt x="0" y="82"/>
                  </a:lnTo>
                  <a:lnTo>
                    <a:pt x="40" y="116"/>
                  </a:lnTo>
                  <a:lnTo>
                    <a:pt x="76" y="22"/>
                  </a:lnTo>
                  <a:close/>
                </a:path>
              </a:pathLst>
            </a:custGeom>
            <a:solidFill>
              <a:srgbClr val="4F46CA"/>
            </a:solidFill>
            <a:ln w="0">
              <a:solidFill>
                <a:srgbClr val="4F46C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85" name="Freeform 8549"/>
            <p:cNvSpPr>
              <a:spLocks/>
            </p:cNvSpPr>
            <p:nvPr/>
          </p:nvSpPr>
          <p:spPr bwMode="auto">
            <a:xfrm>
              <a:off x="4634" y="1792"/>
              <a:ext cx="76" cy="116"/>
            </a:xfrm>
            <a:custGeom>
              <a:avLst/>
              <a:gdLst/>
              <a:ahLst/>
              <a:cxnLst>
                <a:cxn ang="0">
                  <a:pos x="76" y="22"/>
                </a:cxn>
                <a:cxn ang="0">
                  <a:pos x="36" y="0"/>
                </a:cxn>
                <a:cxn ang="0">
                  <a:pos x="0" y="82"/>
                </a:cxn>
                <a:cxn ang="0">
                  <a:pos x="40" y="116"/>
                </a:cxn>
                <a:cxn ang="0">
                  <a:pos x="76" y="22"/>
                </a:cxn>
              </a:cxnLst>
              <a:rect l="0" t="0" r="r" b="b"/>
              <a:pathLst>
                <a:path w="76" h="116">
                  <a:moveTo>
                    <a:pt x="76" y="22"/>
                  </a:moveTo>
                  <a:lnTo>
                    <a:pt x="36" y="0"/>
                  </a:lnTo>
                  <a:lnTo>
                    <a:pt x="0" y="82"/>
                  </a:lnTo>
                  <a:lnTo>
                    <a:pt x="40" y="116"/>
                  </a:lnTo>
                  <a:lnTo>
                    <a:pt x="76" y="2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86" name="Freeform 8550"/>
            <p:cNvSpPr>
              <a:spLocks/>
            </p:cNvSpPr>
            <p:nvPr/>
          </p:nvSpPr>
          <p:spPr bwMode="auto">
            <a:xfrm>
              <a:off x="4596" y="1874"/>
              <a:ext cx="78" cy="108"/>
            </a:xfrm>
            <a:custGeom>
              <a:avLst/>
              <a:gdLst/>
              <a:ahLst/>
              <a:cxnLst>
                <a:cxn ang="0">
                  <a:pos x="78" y="34"/>
                </a:cxn>
                <a:cxn ang="0">
                  <a:pos x="38" y="0"/>
                </a:cxn>
                <a:cxn ang="0">
                  <a:pos x="0" y="58"/>
                </a:cxn>
                <a:cxn ang="0">
                  <a:pos x="40" y="108"/>
                </a:cxn>
                <a:cxn ang="0">
                  <a:pos x="78" y="34"/>
                </a:cxn>
              </a:cxnLst>
              <a:rect l="0" t="0" r="r" b="b"/>
              <a:pathLst>
                <a:path w="78" h="108">
                  <a:moveTo>
                    <a:pt x="78" y="34"/>
                  </a:moveTo>
                  <a:lnTo>
                    <a:pt x="38" y="0"/>
                  </a:lnTo>
                  <a:lnTo>
                    <a:pt x="0" y="58"/>
                  </a:lnTo>
                  <a:lnTo>
                    <a:pt x="40" y="108"/>
                  </a:lnTo>
                  <a:lnTo>
                    <a:pt x="78" y="34"/>
                  </a:lnTo>
                  <a:close/>
                </a:path>
              </a:pathLst>
            </a:custGeom>
            <a:solidFill>
              <a:srgbClr val="556DB0"/>
            </a:solidFill>
            <a:ln w="0">
              <a:solidFill>
                <a:srgbClr val="556DB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87" name="Freeform 8551"/>
            <p:cNvSpPr>
              <a:spLocks/>
            </p:cNvSpPr>
            <p:nvPr/>
          </p:nvSpPr>
          <p:spPr bwMode="auto">
            <a:xfrm>
              <a:off x="4596" y="1874"/>
              <a:ext cx="78" cy="108"/>
            </a:xfrm>
            <a:custGeom>
              <a:avLst/>
              <a:gdLst/>
              <a:ahLst/>
              <a:cxnLst>
                <a:cxn ang="0">
                  <a:pos x="78" y="34"/>
                </a:cxn>
                <a:cxn ang="0">
                  <a:pos x="38" y="0"/>
                </a:cxn>
                <a:cxn ang="0">
                  <a:pos x="0" y="58"/>
                </a:cxn>
                <a:cxn ang="0">
                  <a:pos x="40" y="108"/>
                </a:cxn>
                <a:cxn ang="0">
                  <a:pos x="78" y="34"/>
                </a:cxn>
              </a:cxnLst>
              <a:rect l="0" t="0" r="r" b="b"/>
              <a:pathLst>
                <a:path w="78" h="108">
                  <a:moveTo>
                    <a:pt x="78" y="34"/>
                  </a:moveTo>
                  <a:lnTo>
                    <a:pt x="38" y="0"/>
                  </a:lnTo>
                  <a:lnTo>
                    <a:pt x="0" y="58"/>
                  </a:lnTo>
                  <a:lnTo>
                    <a:pt x="40" y="108"/>
                  </a:lnTo>
                  <a:lnTo>
                    <a:pt x="78" y="3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88" name="Freeform 8552"/>
            <p:cNvSpPr>
              <a:spLocks/>
            </p:cNvSpPr>
            <p:nvPr/>
          </p:nvSpPr>
          <p:spPr bwMode="auto">
            <a:xfrm>
              <a:off x="4558" y="1930"/>
              <a:ext cx="78" cy="58"/>
            </a:xfrm>
            <a:custGeom>
              <a:avLst/>
              <a:gdLst/>
              <a:ahLst/>
              <a:cxnLst>
                <a:cxn ang="0">
                  <a:pos x="78" y="52"/>
                </a:cxn>
                <a:cxn ang="0">
                  <a:pos x="38" y="2"/>
                </a:cxn>
                <a:cxn ang="0">
                  <a:pos x="0" y="0"/>
                </a:cxn>
                <a:cxn ang="0">
                  <a:pos x="40" y="58"/>
                </a:cxn>
                <a:cxn ang="0">
                  <a:pos x="78" y="52"/>
                </a:cxn>
              </a:cxnLst>
              <a:rect l="0" t="0" r="r" b="b"/>
              <a:pathLst>
                <a:path w="78" h="58">
                  <a:moveTo>
                    <a:pt x="78" y="52"/>
                  </a:moveTo>
                  <a:lnTo>
                    <a:pt x="38" y="2"/>
                  </a:lnTo>
                  <a:lnTo>
                    <a:pt x="0" y="0"/>
                  </a:lnTo>
                  <a:lnTo>
                    <a:pt x="40" y="58"/>
                  </a:lnTo>
                  <a:lnTo>
                    <a:pt x="78" y="52"/>
                  </a:lnTo>
                  <a:close/>
                </a:path>
              </a:pathLst>
            </a:custGeom>
            <a:solidFill>
              <a:srgbClr val="14D819"/>
            </a:solidFill>
            <a:ln w="0">
              <a:solidFill>
                <a:srgbClr val="14D81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89" name="Freeform 8553"/>
            <p:cNvSpPr>
              <a:spLocks/>
            </p:cNvSpPr>
            <p:nvPr/>
          </p:nvSpPr>
          <p:spPr bwMode="auto">
            <a:xfrm>
              <a:off x="4558" y="1930"/>
              <a:ext cx="78" cy="58"/>
            </a:xfrm>
            <a:custGeom>
              <a:avLst/>
              <a:gdLst/>
              <a:ahLst/>
              <a:cxnLst>
                <a:cxn ang="0">
                  <a:pos x="78" y="52"/>
                </a:cxn>
                <a:cxn ang="0">
                  <a:pos x="38" y="2"/>
                </a:cxn>
                <a:cxn ang="0">
                  <a:pos x="0" y="0"/>
                </a:cxn>
                <a:cxn ang="0">
                  <a:pos x="40" y="58"/>
                </a:cxn>
                <a:cxn ang="0">
                  <a:pos x="78" y="52"/>
                </a:cxn>
              </a:cxnLst>
              <a:rect l="0" t="0" r="r" b="b"/>
              <a:pathLst>
                <a:path w="78" h="58">
                  <a:moveTo>
                    <a:pt x="78" y="52"/>
                  </a:moveTo>
                  <a:lnTo>
                    <a:pt x="38" y="2"/>
                  </a:lnTo>
                  <a:lnTo>
                    <a:pt x="0" y="0"/>
                  </a:lnTo>
                  <a:lnTo>
                    <a:pt x="40" y="58"/>
                  </a:lnTo>
                  <a:lnTo>
                    <a:pt x="78" y="5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90" name="Freeform 8554"/>
            <p:cNvSpPr>
              <a:spLocks/>
            </p:cNvSpPr>
            <p:nvPr/>
          </p:nvSpPr>
          <p:spPr bwMode="auto">
            <a:xfrm>
              <a:off x="4520" y="1862"/>
              <a:ext cx="78" cy="126"/>
            </a:xfrm>
            <a:custGeom>
              <a:avLst/>
              <a:gdLst/>
              <a:ahLst/>
              <a:cxnLst>
                <a:cxn ang="0">
                  <a:pos x="78" y="126"/>
                </a:cxn>
                <a:cxn ang="0">
                  <a:pos x="38" y="68"/>
                </a:cxn>
                <a:cxn ang="0">
                  <a:pos x="0" y="0"/>
                </a:cxn>
                <a:cxn ang="0">
                  <a:pos x="40" y="50"/>
                </a:cxn>
                <a:cxn ang="0">
                  <a:pos x="78" y="126"/>
                </a:cxn>
              </a:cxnLst>
              <a:rect l="0" t="0" r="r" b="b"/>
              <a:pathLst>
                <a:path w="78" h="126">
                  <a:moveTo>
                    <a:pt x="78" y="126"/>
                  </a:moveTo>
                  <a:lnTo>
                    <a:pt x="38" y="68"/>
                  </a:lnTo>
                  <a:lnTo>
                    <a:pt x="0" y="0"/>
                  </a:lnTo>
                  <a:lnTo>
                    <a:pt x="40" y="50"/>
                  </a:lnTo>
                  <a:lnTo>
                    <a:pt x="78" y="126"/>
                  </a:lnTo>
                  <a:close/>
                </a:path>
              </a:pathLst>
            </a:custGeom>
            <a:solidFill>
              <a:srgbClr val="7300D7"/>
            </a:solidFill>
            <a:ln w="0">
              <a:solidFill>
                <a:srgbClr val="7300D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91" name="Freeform 8555"/>
            <p:cNvSpPr>
              <a:spLocks/>
            </p:cNvSpPr>
            <p:nvPr/>
          </p:nvSpPr>
          <p:spPr bwMode="auto">
            <a:xfrm>
              <a:off x="4520" y="1862"/>
              <a:ext cx="78" cy="126"/>
            </a:xfrm>
            <a:custGeom>
              <a:avLst/>
              <a:gdLst/>
              <a:ahLst/>
              <a:cxnLst>
                <a:cxn ang="0">
                  <a:pos x="78" y="126"/>
                </a:cxn>
                <a:cxn ang="0">
                  <a:pos x="38" y="68"/>
                </a:cxn>
                <a:cxn ang="0">
                  <a:pos x="0" y="0"/>
                </a:cxn>
                <a:cxn ang="0">
                  <a:pos x="40" y="50"/>
                </a:cxn>
                <a:cxn ang="0">
                  <a:pos x="78" y="126"/>
                </a:cxn>
              </a:cxnLst>
              <a:rect l="0" t="0" r="r" b="b"/>
              <a:pathLst>
                <a:path w="78" h="126">
                  <a:moveTo>
                    <a:pt x="78" y="126"/>
                  </a:moveTo>
                  <a:lnTo>
                    <a:pt x="38" y="68"/>
                  </a:lnTo>
                  <a:lnTo>
                    <a:pt x="0" y="0"/>
                  </a:lnTo>
                  <a:lnTo>
                    <a:pt x="40" y="50"/>
                  </a:lnTo>
                  <a:lnTo>
                    <a:pt x="78" y="12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92" name="Freeform 8556"/>
            <p:cNvSpPr>
              <a:spLocks/>
            </p:cNvSpPr>
            <p:nvPr/>
          </p:nvSpPr>
          <p:spPr bwMode="auto">
            <a:xfrm>
              <a:off x="4480" y="1778"/>
              <a:ext cx="80" cy="134"/>
            </a:xfrm>
            <a:custGeom>
              <a:avLst/>
              <a:gdLst/>
              <a:ahLst/>
              <a:cxnLst>
                <a:cxn ang="0">
                  <a:pos x="80" y="134"/>
                </a:cxn>
                <a:cxn ang="0">
                  <a:pos x="40" y="84"/>
                </a:cxn>
                <a:cxn ang="0">
                  <a:pos x="0" y="0"/>
                </a:cxn>
                <a:cxn ang="0">
                  <a:pos x="40" y="34"/>
                </a:cxn>
                <a:cxn ang="0">
                  <a:pos x="80" y="134"/>
                </a:cxn>
              </a:cxnLst>
              <a:rect l="0" t="0" r="r" b="b"/>
              <a:pathLst>
                <a:path w="80" h="134">
                  <a:moveTo>
                    <a:pt x="80" y="134"/>
                  </a:moveTo>
                  <a:lnTo>
                    <a:pt x="40" y="84"/>
                  </a:lnTo>
                  <a:lnTo>
                    <a:pt x="0" y="0"/>
                  </a:lnTo>
                  <a:lnTo>
                    <a:pt x="40" y="34"/>
                  </a:lnTo>
                  <a:lnTo>
                    <a:pt x="80" y="134"/>
                  </a:lnTo>
                  <a:close/>
                </a:path>
              </a:pathLst>
            </a:custGeom>
            <a:solidFill>
              <a:srgbClr val="9300EA"/>
            </a:solidFill>
            <a:ln w="0">
              <a:solidFill>
                <a:srgbClr val="9300E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93" name="Freeform 8557"/>
            <p:cNvSpPr>
              <a:spLocks/>
            </p:cNvSpPr>
            <p:nvPr/>
          </p:nvSpPr>
          <p:spPr bwMode="auto">
            <a:xfrm>
              <a:off x="4480" y="1778"/>
              <a:ext cx="80" cy="134"/>
            </a:xfrm>
            <a:custGeom>
              <a:avLst/>
              <a:gdLst/>
              <a:ahLst/>
              <a:cxnLst>
                <a:cxn ang="0">
                  <a:pos x="80" y="134"/>
                </a:cxn>
                <a:cxn ang="0">
                  <a:pos x="40" y="84"/>
                </a:cxn>
                <a:cxn ang="0">
                  <a:pos x="0" y="0"/>
                </a:cxn>
                <a:cxn ang="0">
                  <a:pos x="40" y="34"/>
                </a:cxn>
                <a:cxn ang="0">
                  <a:pos x="80" y="134"/>
                </a:cxn>
              </a:cxnLst>
              <a:rect l="0" t="0" r="r" b="b"/>
              <a:pathLst>
                <a:path w="80" h="134">
                  <a:moveTo>
                    <a:pt x="80" y="134"/>
                  </a:moveTo>
                  <a:lnTo>
                    <a:pt x="40" y="84"/>
                  </a:lnTo>
                  <a:lnTo>
                    <a:pt x="0" y="0"/>
                  </a:lnTo>
                  <a:lnTo>
                    <a:pt x="40" y="34"/>
                  </a:lnTo>
                  <a:lnTo>
                    <a:pt x="80" y="13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94" name="Freeform 8558"/>
            <p:cNvSpPr>
              <a:spLocks/>
            </p:cNvSpPr>
            <p:nvPr/>
          </p:nvSpPr>
          <p:spPr bwMode="auto">
            <a:xfrm>
              <a:off x="4438" y="1720"/>
              <a:ext cx="82" cy="92"/>
            </a:xfrm>
            <a:custGeom>
              <a:avLst/>
              <a:gdLst/>
              <a:ahLst/>
              <a:cxnLst>
                <a:cxn ang="0">
                  <a:pos x="82" y="92"/>
                </a:cxn>
                <a:cxn ang="0">
                  <a:pos x="42" y="58"/>
                </a:cxn>
                <a:cxn ang="0">
                  <a:pos x="0" y="0"/>
                </a:cxn>
                <a:cxn ang="0">
                  <a:pos x="40" y="12"/>
                </a:cxn>
                <a:cxn ang="0">
                  <a:pos x="82" y="92"/>
                </a:cxn>
              </a:cxnLst>
              <a:rect l="0" t="0" r="r" b="b"/>
              <a:pathLst>
                <a:path w="82" h="92">
                  <a:moveTo>
                    <a:pt x="82" y="92"/>
                  </a:moveTo>
                  <a:lnTo>
                    <a:pt x="42" y="58"/>
                  </a:lnTo>
                  <a:lnTo>
                    <a:pt x="0" y="0"/>
                  </a:lnTo>
                  <a:lnTo>
                    <a:pt x="40" y="12"/>
                  </a:lnTo>
                  <a:lnTo>
                    <a:pt x="82" y="92"/>
                  </a:lnTo>
                  <a:close/>
                </a:path>
              </a:pathLst>
            </a:custGeom>
            <a:solidFill>
              <a:srgbClr val="B500DF"/>
            </a:solidFill>
            <a:ln w="0">
              <a:solidFill>
                <a:srgbClr val="B500D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95" name="Freeform 8559"/>
            <p:cNvSpPr>
              <a:spLocks/>
            </p:cNvSpPr>
            <p:nvPr/>
          </p:nvSpPr>
          <p:spPr bwMode="auto">
            <a:xfrm>
              <a:off x="4438" y="1720"/>
              <a:ext cx="82" cy="92"/>
            </a:xfrm>
            <a:custGeom>
              <a:avLst/>
              <a:gdLst/>
              <a:ahLst/>
              <a:cxnLst>
                <a:cxn ang="0">
                  <a:pos x="82" y="92"/>
                </a:cxn>
                <a:cxn ang="0">
                  <a:pos x="42" y="58"/>
                </a:cxn>
                <a:cxn ang="0">
                  <a:pos x="0" y="0"/>
                </a:cxn>
                <a:cxn ang="0">
                  <a:pos x="40" y="12"/>
                </a:cxn>
                <a:cxn ang="0">
                  <a:pos x="82" y="92"/>
                </a:cxn>
              </a:cxnLst>
              <a:rect l="0" t="0" r="r" b="b"/>
              <a:pathLst>
                <a:path w="82" h="92">
                  <a:moveTo>
                    <a:pt x="82" y="92"/>
                  </a:moveTo>
                  <a:lnTo>
                    <a:pt x="42" y="58"/>
                  </a:lnTo>
                  <a:lnTo>
                    <a:pt x="0" y="0"/>
                  </a:lnTo>
                  <a:lnTo>
                    <a:pt x="40" y="12"/>
                  </a:lnTo>
                  <a:lnTo>
                    <a:pt x="82" y="9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96" name="Freeform 8560"/>
            <p:cNvSpPr>
              <a:spLocks/>
            </p:cNvSpPr>
            <p:nvPr/>
          </p:nvSpPr>
          <p:spPr bwMode="auto">
            <a:xfrm>
              <a:off x="5446" y="1438"/>
              <a:ext cx="58" cy="12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20" y="0"/>
                </a:cxn>
                <a:cxn ang="0">
                  <a:pos x="0" y="6"/>
                </a:cxn>
                <a:cxn ang="0">
                  <a:pos x="38" y="12"/>
                </a:cxn>
                <a:cxn ang="0">
                  <a:pos x="58" y="6"/>
                </a:cxn>
              </a:cxnLst>
              <a:rect l="0" t="0" r="r" b="b"/>
              <a:pathLst>
                <a:path w="58" h="12">
                  <a:moveTo>
                    <a:pt x="58" y="6"/>
                  </a:moveTo>
                  <a:lnTo>
                    <a:pt x="20" y="0"/>
                  </a:lnTo>
                  <a:lnTo>
                    <a:pt x="0" y="6"/>
                  </a:lnTo>
                  <a:lnTo>
                    <a:pt x="38" y="12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006E28"/>
            </a:solidFill>
            <a:ln w="0">
              <a:solidFill>
                <a:srgbClr val="006E2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97" name="Freeform 8561"/>
            <p:cNvSpPr>
              <a:spLocks/>
            </p:cNvSpPr>
            <p:nvPr/>
          </p:nvSpPr>
          <p:spPr bwMode="auto">
            <a:xfrm>
              <a:off x="5446" y="1438"/>
              <a:ext cx="58" cy="12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20" y="0"/>
                </a:cxn>
                <a:cxn ang="0">
                  <a:pos x="0" y="6"/>
                </a:cxn>
                <a:cxn ang="0">
                  <a:pos x="38" y="12"/>
                </a:cxn>
                <a:cxn ang="0">
                  <a:pos x="58" y="6"/>
                </a:cxn>
              </a:cxnLst>
              <a:rect l="0" t="0" r="r" b="b"/>
              <a:pathLst>
                <a:path w="58" h="12">
                  <a:moveTo>
                    <a:pt x="58" y="6"/>
                  </a:moveTo>
                  <a:lnTo>
                    <a:pt x="20" y="0"/>
                  </a:lnTo>
                  <a:lnTo>
                    <a:pt x="0" y="6"/>
                  </a:lnTo>
                  <a:lnTo>
                    <a:pt x="38" y="12"/>
                  </a:lnTo>
                  <a:lnTo>
                    <a:pt x="5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98" name="Freeform 8562"/>
            <p:cNvSpPr>
              <a:spLocks/>
            </p:cNvSpPr>
            <p:nvPr/>
          </p:nvSpPr>
          <p:spPr bwMode="auto">
            <a:xfrm>
              <a:off x="5426" y="1444"/>
              <a:ext cx="58" cy="12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20" y="0"/>
                </a:cxn>
                <a:cxn ang="0">
                  <a:pos x="0" y="6"/>
                </a:cxn>
                <a:cxn ang="0">
                  <a:pos x="38" y="12"/>
                </a:cxn>
                <a:cxn ang="0">
                  <a:pos x="58" y="6"/>
                </a:cxn>
              </a:cxnLst>
              <a:rect l="0" t="0" r="r" b="b"/>
              <a:pathLst>
                <a:path w="58" h="12">
                  <a:moveTo>
                    <a:pt x="58" y="6"/>
                  </a:moveTo>
                  <a:lnTo>
                    <a:pt x="20" y="0"/>
                  </a:lnTo>
                  <a:lnTo>
                    <a:pt x="0" y="6"/>
                  </a:lnTo>
                  <a:lnTo>
                    <a:pt x="38" y="12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006E28"/>
            </a:solidFill>
            <a:ln w="0">
              <a:solidFill>
                <a:srgbClr val="006E2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499" name="Freeform 8563"/>
            <p:cNvSpPr>
              <a:spLocks/>
            </p:cNvSpPr>
            <p:nvPr/>
          </p:nvSpPr>
          <p:spPr bwMode="auto">
            <a:xfrm>
              <a:off x="5426" y="1444"/>
              <a:ext cx="58" cy="12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20" y="0"/>
                </a:cxn>
                <a:cxn ang="0">
                  <a:pos x="0" y="6"/>
                </a:cxn>
                <a:cxn ang="0">
                  <a:pos x="38" y="12"/>
                </a:cxn>
                <a:cxn ang="0">
                  <a:pos x="58" y="6"/>
                </a:cxn>
              </a:cxnLst>
              <a:rect l="0" t="0" r="r" b="b"/>
              <a:pathLst>
                <a:path w="58" h="12">
                  <a:moveTo>
                    <a:pt x="58" y="6"/>
                  </a:moveTo>
                  <a:lnTo>
                    <a:pt x="20" y="0"/>
                  </a:lnTo>
                  <a:lnTo>
                    <a:pt x="0" y="6"/>
                  </a:lnTo>
                  <a:lnTo>
                    <a:pt x="38" y="12"/>
                  </a:lnTo>
                  <a:lnTo>
                    <a:pt x="5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00" name="Freeform 8564"/>
            <p:cNvSpPr>
              <a:spLocks/>
            </p:cNvSpPr>
            <p:nvPr/>
          </p:nvSpPr>
          <p:spPr bwMode="auto">
            <a:xfrm>
              <a:off x="5404" y="1450"/>
              <a:ext cx="60" cy="12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38" y="12"/>
                </a:cxn>
                <a:cxn ang="0">
                  <a:pos x="60" y="6"/>
                </a:cxn>
              </a:cxnLst>
              <a:rect l="0" t="0" r="r" b="b"/>
              <a:pathLst>
                <a:path w="60" h="12">
                  <a:moveTo>
                    <a:pt x="60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38" y="12"/>
                  </a:lnTo>
                  <a:lnTo>
                    <a:pt x="60" y="6"/>
                  </a:lnTo>
                  <a:close/>
                </a:path>
              </a:pathLst>
            </a:custGeom>
            <a:solidFill>
              <a:srgbClr val="006D24"/>
            </a:solidFill>
            <a:ln w="0">
              <a:solidFill>
                <a:srgbClr val="006D2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01" name="Freeform 8565"/>
            <p:cNvSpPr>
              <a:spLocks/>
            </p:cNvSpPr>
            <p:nvPr/>
          </p:nvSpPr>
          <p:spPr bwMode="auto">
            <a:xfrm>
              <a:off x="5404" y="1450"/>
              <a:ext cx="60" cy="12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22" y="0"/>
                </a:cxn>
                <a:cxn ang="0">
                  <a:pos x="0" y="6"/>
                </a:cxn>
                <a:cxn ang="0">
                  <a:pos x="38" y="12"/>
                </a:cxn>
                <a:cxn ang="0">
                  <a:pos x="60" y="6"/>
                </a:cxn>
              </a:cxnLst>
              <a:rect l="0" t="0" r="r" b="b"/>
              <a:pathLst>
                <a:path w="60" h="12">
                  <a:moveTo>
                    <a:pt x="60" y="6"/>
                  </a:moveTo>
                  <a:lnTo>
                    <a:pt x="22" y="0"/>
                  </a:lnTo>
                  <a:lnTo>
                    <a:pt x="0" y="6"/>
                  </a:lnTo>
                  <a:lnTo>
                    <a:pt x="38" y="12"/>
                  </a:lnTo>
                  <a:lnTo>
                    <a:pt x="6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02" name="Freeform 8566"/>
            <p:cNvSpPr>
              <a:spLocks/>
            </p:cNvSpPr>
            <p:nvPr/>
          </p:nvSpPr>
          <p:spPr bwMode="auto">
            <a:xfrm>
              <a:off x="5384" y="1456"/>
              <a:ext cx="58" cy="10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38" y="10"/>
                </a:cxn>
                <a:cxn ang="0">
                  <a:pos x="58" y="6"/>
                </a:cxn>
              </a:cxnLst>
              <a:rect l="0" t="0" r="r" b="b"/>
              <a:pathLst>
                <a:path w="58" h="10">
                  <a:moveTo>
                    <a:pt x="58" y="6"/>
                  </a:moveTo>
                  <a:lnTo>
                    <a:pt x="20" y="0"/>
                  </a:lnTo>
                  <a:lnTo>
                    <a:pt x="0" y="4"/>
                  </a:lnTo>
                  <a:lnTo>
                    <a:pt x="38" y="10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006D1D"/>
            </a:solidFill>
            <a:ln w="0">
              <a:solidFill>
                <a:srgbClr val="006D1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03" name="Freeform 8567"/>
            <p:cNvSpPr>
              <a:spLocks/>
            </p:cNvSpPr>
            <p:nvPr/>
          </p:nvSpPr>
          <p:spPr bwMode="auto">
            <a:xfrm>
              <a:off x="5384" y="1456"/>
              <a:ext cx="58" cy="10"/>
            </a:xfrm>
            <a:custGeom>
              <a:avLst/>
              <a:gdLst/>
              <a:ahLst/>
              <a:cxnLst>
                <a:cxn ang="0">
                  <a:pos x="58" y="6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38" y="10"/>
                </a:cxn>
                <a:cxn ang="0">
                  <a:pos x="58" y="6"/>
                </a:cxn>
              </a:cxnLst>
              <a:rect l="0" t="0" r="r" b="b"/>
              <a:pathLst>
                <a:path w="58" h="10">
                  <a:moveTo>
                    <a:pt x="58" y="6"/>
                  </a:moveTo>
                  <a:lnTo>
                    <a:pt x="20" y="0"/>
                  </a:lnTo>
                  <a:lnTo>
                    <a:pt x="0" y="4"/>
                  </a:lnTo>
                  <a:lnTo>
                    <a:pt x="38" y="10"/>
                  </a:lnTo>
                  <a:lnTo>
                    <a:pt x="58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04" name="Freeform 8568"/>
            <p:cNvSpPr>
              <a:spLocks/>
            </p:cNvSpPr>
            <p:nvPr/>
          </p:nvSpPr>
          <p:spPr bwMode="auto">
            <a:xfrm>
              <a:off x="5362" y="1460"/>
              <a:ext cx="60" cy="12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22" y="0"/>
                </a:cxn>
                <a:cxn ang="0">
                  <a:pos x="0" y="4"/>
                </a:cxn>
                <a:cxn ang="0">
                  <a:pos x="38" y="12"/>
                </a:cxn>
                <a:cxn ang="0">
                  <a:pos x="60" y="6"/>
                </a:cxn>
              </a:cxnLst>
              <a:rect l="0" t="0" r="r" b="b"/>
              <a:pathLst>
                <a:path w="60" h="12">
                  <a:moveTo>
                    <a:pt x="60" y="6"/>
                  </a:moveTo>
                  <a:lnTo>
                    <a:pt x="22" y="0"/>
                  </a:lnTo>
                  <a:lnTo>
                    <a:pt x="0" y="4"/>
                  </a:lnTo>
                  <a:lnTo>
                    <a:pt x="38" y="12"/>
                  </a:lnTo>
                  <a:lnTo>
                    <a:pt x="60" y="6"/>
                  </a:lnTo>
                  <a:close/>
                </a:path>
              </a:pathLst>
            </a:custGeom>
            <a:solidFill>
              <a:srgbClr val="006B11"/>
            </a:solidFill>
            <a:ln w="0">
              <a:solidFill>
                <a:srgbClr val="006B1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05" name="Freeform 8569"/>
            <p:cNvSpPr>
              <a:spLocks/>
            </p:cNvSpPr>
            <p:nvPr/>
          </p:nvSpPr>
          <p:spPr bwMode="auto">
            <a:xfrm>
              <a:off x="5362" y="1460"/>
              <a:ext cx="60" cy="12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22" y="0"/>
                </a:cxn>
                <a:cxn ang="0">
                  <a:pos x="0" y="4"/>
                </a:cxn>
                <a:cxn ang="0">
                  <a:pos x="38" y="12"/>
                </a:cxn>
                <a:cxn ang="0">
                  <a:pos x="60" y="6"/>
                </a:cxn>
              </a:cxnLst>
              <a:rect l="0" t="0" r="r" b="b"/>
              <a:pathLst>
                <a:path w="60" h="12">
                  <a:moveTo>
                    <a:pt x="60" y="6"/>
                  </a:moveTo>
                  <a:lnTo>
                    <a:pt x="22" y="0"/>
                  </a:lnTo>
                  <a:lnTo>
                    <a:pt x="0" y="4"/>
                  </a:lnTo>
                  <a:lnTo>
                    <a:pt x="38" y="12"/>
                  </a:lnTo>
                  <a:lnTo>
                    <a:pt x="6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06" name="Freeform 8570"/>
            <p:cNvSpPr>
              <a:spLocks/>
            </p:cNvSpPr>
            <p:nvPr/>
          </p:nvSpPr>
          <p:spPr bwMode="auto">
            <a:xfrm>
              <a:off x="5340" y="1464"/>
              <a:ext cx="60" cy="10"/>
            </a:xfrm>
            <a:custGeom>
              <a:avLst/>
              <a:gdLst/>
              <a:ahLst/>
              <a:cxnLst>
                <a:cxn ang="0">
                  <a:pos x="60" y="8"/>
                </a:cxn>
                <a:cxn ang="0">
                  <a:pos x="22" y="0"/>
                </a:cxn>
                <a:cxn ang="0">
                  <a:pos x="0" y="4"/>
                </a:cxn>
                <a:cxn ang="0">
                  <a:pos x="38" y="10"/>
                </a:cxn>
                <a:cxn ang="0">
                  <a:pos x="60" y="8"/>
                </a:cxn>
              </a:cxnLst>
              <a:rect l="0" t="0" r="r" b="b"/>
              <a:pathLst>
                <a:path w="60" h="10">
                  <a:moveTo>
                    <a:pt x="60" y="8"/>
                  </a:moveTo>
                  <a:lnTo>
                    <a:pt x="22" y="0"/>
                  </a:lnTo>
                  <a:lnTo>
                    <a:pt x="0" y="4"/>
                  </a:lnTo>
                  <a:lnTo>
                    <a:pt x="38" y="10"/>
                  </a:lnTo>
                  <a:lnTo>
                    <a:pt x="60" y="8"/>
                  </a:lnTo>
                  <a:close/>
                </a:path>
              </a:pathLst>
            </a:custGeom>
            <a:solidFill>
              <a:srgbClr val="006700"/>
            </a:solidFill>
            <a:ln w="0">
              <a:solidFill>
                <a:srgbClr val="0067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07" name="Freeform 8571"/>
            <p:cNvSpPr>
              <a:spLocks/>
            </p:cNvSpPr>
            <p:nvPr/>
          </p:nvSpPr>
          <p:spPr bwMode="auto">
            <a:xfrm>
              <a:off x="5340" y="1464"/>
              <a:ext cx="60" cy="10"/>
            </a:xfrm>
            <a:custGeom>
              <a:avLst/>
              <a:gdLst/>
              <a:ahLst/>
              <a:cxnLst>
                <a:cxn ang="0">
                  <a:pos x="60" y="8"/>
                </a:cxn>
                <a:cxn ang="0">
                  <a:pos x="22" y="0"/>
                </a:cxn>
                <a:cxn ang="0">
                  <a:pos x="0" y="4"/>
                </a:cxn>
                <a:cxn ang="0">
                  <a:pos x="38" y="10"/>
                </a:cxn>
                <a:cxn ang="0">
                  <a:pos x="60" y="8"/>
                </a:cxn>
              </a:cxnLst>
              <a:rect l="0" t="0" r="r" b="b"/>
              <a:pathLst>
                <a:path w="60" h="10">
                  <a:moveTo>
                    <a:pt x="60" y="8"/>
                  </a:moveTo>
                  <a:lnTo>
                    <a:pt x="22" y="0"/>
                  </a:lnTo>
                  <a:lnTo>
                    <a:pt x="0" y="4"/>
                  </a:lnTo>
                  <a:lnTo>
                    <a:pt x="38" y="10"/>
                  </a:lnTo>
                  <a:lnTo>
                    <a:pt x="60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08" name="Freeform 8572"/>
            <p:cNvSpPr>
              <a:spLocks/>
            </p:cNvSpPr>
            <p:nvPr/>
          </p:nvSpPr>
          <p:spPr bwMode="auto">
            <a:xfrm>
              <a:off x="5318" y="1468"/>
              <a:ext cx="60" cy="6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22" y="0"/>
                </a:cxn>
                <a:cxn ang="0">
                  <a:pos x="0" y="0"/>
                </a:cxn>
                <a:cxn ang="0">
                  <a:pos x="38" y="6"/>
                </a:cxn>
                <a:cxn ang="0">
                  <a:pos x="60" y="6"/>
                </a:cxn>
              </a:cxnLst>
              <a:rect l="0" t="0" r="r" b="b"/>
              <a:pathLst>
                <a:path w="60" h="6">
                  <a:moveTo>
                    <a:pt x="60" y="6"/>
                  </a:moveTo>
                  <a:lnTo>
                    <a:pt x="22" y="0"/>
                  </a:lnTo>
                  <a:lnTo>
                    <a:pt x="0" y="0"/>
                  </a:lnTo>
                  <a:lnTo>
                    <a:pt x="38" y="6"/>
                  </a:lnTo>
                  <a:lnTo>
                    <a:pt x="60" y="6"/>
                  </a:lnTo>
                  <a:close/>
                </a:path>
              </a:pathLst>
            </a:custGeom>
            <a:solidFill>
              <a:srgbClr val="006100"/>
            </a:solidFill>
            <a:ln w="0">
              <a:solidFill>
                <a:srgbClr val="0061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09" name="Freeform 8573"/>
            <p:cNvSpPr>
              <a:spLocks/>
            </p:cNvSpPr>
            <p:nvPr/>
          </p:nvSpPr>
          <p:spPr bwMode="auto">
            <a:xfrm>
              <a:off x="5318" y="1468"/>
              <a:ext cx="60" cy="6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22" y="0"/>
                </a:cxn>
                <a:cxn ang="0">
                  <a:pos x="0" y="0"/>
                </a:cxn>
                <a:cxn ang="0">
                  <a:pos x="38" y="6"/>
                </a:cxn>
                <a:cxn ang="0">
                  <a:pos x="60" y="6"/>
                </a:cxn>
              </a:cxnLst>
              <a:rect l="0" t="0" r="r" b="b"/>
              <a:pathLst>
                <a:path w="60" h="6">
                  <a:moveTo>
                    <a:pt x="60" y="6"/>
                  </a:moveTo>
                  <a:lnTo>
                    <a:pt x="22" y="0"/>
                  </a:lnTo>
                  <a:lnTo>
                    <a:pt x="0" y="0"/>
                  </a:lnTo>
                  <a:lnTo>
                    <a:pt x="38" y="6"/>
                  </a:lnTo>
                  <a:lnTo>
                    <a:pt x="6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10" name="Freeform 8574"/>
            <p:cNvSpPr>
              <a:spLocks/>
            </p:cNvSpPr>
            <p:nvPr/>
          </p:nvSpPr>
          <p:spPr bwMode="auto">
            <a:xfrm>
              <a:off x="5296" y="1468"/>
              <a:ext cx="60" cy="6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22" y="0"/>
                </a:cxn>
                <a:cxn ang="0">
                  <a:pos x="0" y="0"/>
                </a:cxn>
                <a:cxn ang="0">
                  <a:pos x="38" y="4"/>
                </a:cxn>
                <a:cxn ang="0">
                  <a:pos x="60" y="6"/>
                </a:cxn>
              </a:cxnLst>
              <a:rect l="0" t="0" r="r" b="b"/>
              <a:pathLst>
                <a:path w="60" h="6">
                  <a:moveTo>
                    <a:pt x="60" y="6"/>
                  </a:moveTo>
                  <a:lnTo>
                    <a:pt x="22" y="0"/>
                  </a:lnTo>
                  <a:lnTo>
                    <a:pt x="0" y="0"/>
                  </a:lnTo>
                  <a:lnTo>
                    <a:pt x="38" y="4"/>
                  </a:lnTo>
                  <a:lnTo>
                    <a:pt x="60" y="6"/>
                  </a:lnTo>
                  <a:close/>
                </a:path>
              </a:pathLst>
            </a:custGeom>
            <a:solidFill>
              <a:srgbClr val="005800"/>
            </a:solidFill>
            <a:ln w="0">
              <a:solidFill>
                <a:srgbClr val="0058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11" name="Freeform 8575"/>
            <p:cNvSpPr>
              <a:spLocks/>
            </p:cNvSpPr>
            <p:nvPr/>
          </p:nvSpPr>
          <p:spPr bwMode="auto">
            <a:xfrm>
              <a:off x="5296" y="1468"/>
              <a:ext cx="60" cy="6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22" y="0"/>
                </a:cxn>
                <a:cxn ang="0">
                  <a:pos x="0" y="0"/>
                </a:cxn>
                <a:cxn ang="0">
                  <a:pos x="38" y="4"/>
                </a:cxn>
                <a:cxn ang="0">
                  <a:pos x="60" y="6"/>
                </a:cxn>
              </a:cxnLst>
              <a:rect l="0" t="0" r="r" b="b"/>
              <a:pathLst>
                <a:path w="60" h="6">
                  <a:moveTo>
                    <a:pt x="60" y="6"/>
                  </a:moveTo>
                  <a:lnTo>
                    <a:pt x="22" y="0"/>
                  </a:lnTo>
                  <a:lnTo>
                    <a:pt x="0" y="0"/>
                  </a:lnTo>
                  <a:lnTo>
                    <a:pt x="38" y="4"/>
                  </a:lnTo>
                  <a:lnTo>
                    <a:pt x="6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12" name="Freeform 8576"/>
            <p:cNvSpPr>
              <a:spLocks/>
            </p:cNvSpPr>
            <p:nvPr/>
          </p:nvSpPr>
          <p:spPr bwMode="auto">
            <a:xfrm>
              <a:off x="5272" y="1464"/>
              <a:ext cx="62" cy="8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24" y="4"/>
                </a:cxn>
                <a:cxn ang="0">
                  <a:pos x="0" y="0"/>
                </a:cxn>
                <a:cxn ang="0">
                  <a:pos x="40" y="4"/>
                </a:cxn>
                <a:cxn ang="0">
                  <a:pos x="62" y="8"/>
                </a:cxn>
              </a:cxnLst>
              <a:rect l="0" t="0" r="r" b="b"/>
              <a:pathLst>
                <a:path w="62" h="8">
                  <a:moveTo>
                    <a:pt x="62" y="8"/>
                  </a:moveTo>
                  <a:lnTo>
                    <a:pt x="24" y="4"/>
                  </a:lnTo>
                  <a:lnTo>
                    <a:pt x="0" y="0"/>
                  </a:lnTo>
                  <a:lnTo>
                    <a:pt x="40" y="4"/>
                  </a:lnTo>
                  <a:lnTo>
                    <a:pt x="62" y="8"/>
                  </a:lnTo>
                  <a:close/>
                </a:path>
              </a:pathLst>
            </a:custGeom>
            <a:solidFill>
              <a:srgbClr val="D30049"/>
            </a:solidFill>
            <a:ln w="0">
              <a:solidFill>
                <a:srgbClr val="D3004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13" name="Freeform 8577"/>
            <p:cNvSpPr>
              <a:spLocks/>
            </p:cNvSpPr>
            <p:nvPr/>
          </p:nvSpPr>
          <p:spPr bwMode="auto">
            <a:xfrm>
              <a:off x="5272" y="1464"/>
              <a:ext cx="62" cy="8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24" y="4"/>
                </a:cxn>
                <a:cxn ang="0">
                  <a:pos x="0" y="0"/>
                </a:cxn>
                <a:cxn ang="0">
                  <a:pos x="40" y="4"/>
                </a:cxn>
                <a:cxn ang="0">
                  <a:pos x="62" y="8"/>
                </a:cxn>
              </a:cxnLst>
              <a:rect l="0" t="0" r="r" b="b"/>
              <a:pathLst>
                <a:path w="62" h="8">
                  <a:moveTo>
                    <a:pt x="62" y="8"/>
                  </a:moveTo>
                  <a:lnTo>
                    <a:pt x="24" y="4"/>
                  </a:lnTo>
                  <a:lnTo>
                    <a:pt x="0" y="0"/>
                  </a:lnTo>
                  <a:lnTo>
                    <a:pt x="40" y="4"/>
                  </a:lnTo>
                  <a:lnTo>
                    <a:pt x="62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14" name="Freeform 8578"/>
            <p:cNvSpPr>
              <a:spLocks/>
            </p:cNvSpPr>
            <p:nvPr/>
          </p:nvSpPr>
          <p:spPr bwMode="auto">
            <a:xfrm>
              <a:off x="5248" y="1458"/>
              <a:ext cx="64" cy="10"/>
            </a:xfrm>
            <a:custGeom>
              <a:avLst/>
              <a:gdLst/>
              <a:ahLst/>
              <a:cxnLst>
                <a:cxn ang="0">
                  <a:pos x="64" y="10"/>
                </a:cxn>
                <a:cxn ang="0">
                  <a:pos x="24" y="6"/>
                </a:cxn>
                <a:cxn ang="0">
                  <a:pos x="0" y="0"/>
                </a:cxn>
                <a:cxn ang="0">
                  <a:pos x="40" y="2"/>
                </a:cxn>
                <a:cxn ang="0">
                  <a:pos x="64" y="10"/>
                </a:cxn>
              </a:cxnLst>
              <a:rect l="0" t="0" r="r" b="b"/>
              <a:pathLst>
                <a:path w="64" h="10">
                  <a:moveTo>
                    <a:pt x="64" y="10"/>
                  </a:moveTo>
                  <a:lnTo>
                    <a:pt x="24" y="6"/>
                  </a:lnTo>
                  <a:lnTo>
                    <a:pt x="0" y="0"/>
                  </a:lnTo>
                  <a:lnTo>
                    <a:pt x="40" y="2"/>
                  </a:lnTo>
                  <a:lnTo>
                    <a:pt x="64" y="10"/>
                  </a:lnTo>
                  <a:close/>
                </a:path>
              </a:pathLst>
            </a:custGeom>
            <a:solidFill>
              <a:srgbClr val="E00060"/>
            </a:solidFill>
            <a:ln w="0">
              <a:solidFill>
                <a:srgbClr val="E0006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15" name="Freeform 8579"/>
            <p:cNvSpPr>
              <a:spLocks/>
            </p:cNvSpPr>
            <p:nvPr/>
          </p:nvSpPr>
          <p:spPr bwMode="auto">
            <a:xfrm>
              <a:off x="5248" y="1458"/>
              <a:ext cx="64" cy="10"/>
            </a:xfrm>
            <a:custGeom>
              <a:avLst/>
              <a:gdLst/>
              <a:ahLst/>
              <a:cxnLst>
                <a:cxn ang="0">
                  <a:pos x="64" y="10"/>
                </a:cxn>
                <a:cxn ang="0">
                  <a:pos x="24" y="6"/>
                </a:cxn>
                <a:cxn ang="0">
                  <a:pos x="0" y="0"/>
                </a:cxn>
                <a:cxn ang="0">
                  <a:pos x="40" y="2"/>
                </a:cxn>
                <a:cxn ang="0">
                  <a:pos x="64" y="10"/>
                </a:cxn>
              </a:cxnLst>
              <a:rect l="0" t="0" r="r" b="b"/>
              <a:pathLst>
                <a:path w="64" h="10">
                  <a:moveTo>
                    <a:pt x="64" y="10"/>
                  </a:moveTo>
                  <a:lnTo>
                    <a:pt x="24" y="6"/>
                  </a:lnTo>
                  <a:lnTo>
                    <a:pt x="0" y="0"/>
                  </a:lnTo>
                  <a:lnTo>
                    <a:pt x="40" y="2"/>
                  </a:lnTo>
                  <a:lnTo>
                    <a:pt x="64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16" name="Freeform 8580"/>
            <p:cNvSpPr>
              <a:spLocks/>
            </p:cNvSpPr>
            <p:nvPr/>
          </p:nvSpPr>
          <p:spPr bwMode="auto">
            <a:xfrm>
              <a:off x="5226" y="1450"/>
              <a:ext cx="62" cy="10"/>
            </a:xfrm>
            <a:custGeom>
              <a:avLst/>
              <a:gdLst/>
              <a:ahLst/>
              <a:cxnLst>
                <a:cxn ang="0">
                  <a:pos x="62" y="10"/>
                </a:cxn>
                <a:cxn ang="0">
                  <a:pos x="22" y="8"/>
                </a:cxn>
                <a:cxn ang="0">
                  <a:pos x="0" y="0"/>
                </a:cxn>
                <a:cxn ang="0">
                  <a:pos x="40" y="0"/>
                </a:cxn>
                <a:cxn ang="0">
                  <a:pos x="62" y="10"/>
                </a:cxn>
              </a:cxnLst>
              <a:rect l="0" t="0" r="r" b="b"/>
              <a:pathLst>
                <a:path w="62" h="10">
                  <a:moveTo>
                    <a:pt x="62" y="10"/>
                  </a:moveTo>
                  <a:lnTo>
                    <a:pt x="22" y="8"/>
                  </a:lnTo>
                  <a:lnTo>
                    <a:pt x="0" y="0"/>
                  </a:lnTo>
                  <a:lnTo>
                    <a:pt x="40" y="0"/>
                  </a:lnTo>
                  <a:lnTo>
                    <a:pt x="62" y="10"/>
                  </a:lnTo>
                  <a:close/>
                </a:path>
              </a:pathLst>
            </a:custGeom>
            <a:solidFill>
              <a:srgbClr val="EA0071"/>
            </a:solidFill>
            <a:ln w="0">
              <a:solidFill>
                <a:srgbClr val="EA007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17" name="Freeform 8581"/>
            <p:cNvSpPr>
              <a:spLocks/>
            </p:cNvSpPr>
            <p:nvPr/>
          </p:nvSpPr>
          <p:spPr bwMode="auto">
            <a:xfrm>
              <a:off x="5226" y="1450"/>
              <a:ext cx="62" cy="10"/>
            </a:xfrm>
            <a:custGeom>
              <a:avLst/>
              <a:gdLst/>
              <a:ahLst/>
              <a:cxnLst>
                <a:cxn ang="0">
                  <a:pos x="62" y="10"/>
                </a:cxn>
                <a:cxn ang="0">
                  <a:pos x="22" y="8"/>
                </a:cxn>
                <a:cxn ang="0">
                  <a:pos x="0" y="0"/>
                </a:cxn>
                <a:cxn ang="0">
                  <a:pos x="40" y="0"/>
                </a:cxn>
                <a:cxn ang="0">
                  <a:pos x="62" y="10"/>
                </a:cxn>
              </a:cxnLst>
              <a:rect l="0" t="0" r="r" b="b"/>
              <a:pathLst>
                <a:path w="62" h="10">
                  <a:moveTo>
                    <a:pt x="62" y="10"/>
                  </a:moveTo>
                  <a:lnTo>
                    <a:pt x="22" y="8"/>
                  </a:lnTo>
                  <a:lnTo>
                    <a:pt x="0" y="0"/>
                  </a:lnTo>
                  <a:lnTo>
                    <a:pt x="40" y="0"/>
                  </a:lnTo>
                  <a:lnTo>
                    <a:pt x="62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18" name="Freeform 8582"/>
            <p:cNvSpPr>
              <a:spLocks/>
            </p:cNvSpPr>
            <p:nvPr/>
          </p:nvSpPr>
          <p:spPr bwMode="auto">
            <a:xfrm>
              <a:off x="5202" y="1438"/>
              <a:ext cx="64" cy="12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24" y="12"/>
                </a:cxn>
                <a:cxn ang="0">
                  <a:pos x="0" y="2"/>
                </a:cxn>
                <a:cxn ang="0">
                  <a:pos x="40" y="0"/>
                </a:cxn>
                <a:cxn ang="0">
                  <a:pos x="64" y="12"/>
                </a:cxn>
              </a:cxnLst>
              <a:rect l="0" t="0" r="r" b="b"/>
              <a:pathLst>
                <a:path w="64" h="12">
                  <a:moveTo>
                    <a:pt x="64" y="12"/>
                  </a:moveTo>
                  <a:lnTo>
                    <a:pt x="24" y="12"/>
                  </a:lnTo>
                  <a:lnTo>
                    <a:pt x="0" y="2"/>
                  </a:lnTo>
                  <a:lnTo>
                    <a:pt x="40" y="0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EF007B"/>
            </a:solidFill>
            <a:ln w="0">
              <a:solidFill>
                <a:srgbClr val="EF007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19" name="Freeform 8583"/>
            <p:cNvSpPr>
              <a:spLocks/>
            </p:cNvSpPr>
            <p:nvPr/>
          </p:nvSpPr>
          <p:spPr bwMode="auto">
            <a:xfrm>
              <a:off x="5202" y="1438"/>
              <a:ext cx="64" cy="12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24" y="12"/>
                </a:cxn>
                <a:cxn ang="0">
                  <a:pos x="0" y="2"/>
                </a:cxn>
                <a:cxn ang="0">
                  <a:pos x="40" y="0"/>
                </a:cxn>
                <a:cxn ang="0">
                  <a:pos x="64" y="12"/>
                </a:cxn>
              </a:cxnLst>
              <a:rect l="0" t="0" r="r" b="b"/>
              <a:pathLst>
                <a:path w="64" h="12">
                  <a:moveTo>
                    <a:pt x="64" y="12"/>
                  </a:moveTo>
                  <a:lnTo>
                    <a:pt x="24" y="12"/>
                  </a:lnTo>
                  <a:lnTo>
                    <a:pt x="0" y="2"/>
                  </a:lnTo>
                  <a:lnTo>
                    <a:pt x="40" y="0"/>
                  </a:lnTo>
                  <a:lnTo>
                    <a:pt x="64" y="1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20" name="Freeform 8584"/>
            <p:cNvSpPr>
              <a:spLocks/>
            </p:cNvSpPr>
            <p:nvPr/>
          </p:nvSpPr>
          <p:spPr bwMode="auto">
            <a:xfrm>
              <a:off x="5176" y="1424"/>
              <a:ext cx="66" cy="16"/>
            </a:xfrm>
            <a:custGeom>
              <a:avLst/>
              <a:gdLst/>
              <a:ahLst/>
              <a:cxnLst>
                <a:cxn ang="0">
                  <a:pos x="66" y="14"/>
                </a:cxn>
                <a:cxn ang="0">
                  <a:pos x="26" y="16"/>
                </a:cxn>
                <a:cxn ang="0">
                  <a:pos x="0" y="4"/>
                </a:cxn>
                <a:cxn ang="0">
                  <a:pos x="42" y="0"/>
                </a:cxn>
                <a:cxn ang="0">
                  <a:pos x="66" y="14"/>
                </a:cxn>
              </a:cxnLst>
              <a:rect l="0" t="0" r="r" b="b"/>
              <a:pathLst>
                <a:path w="66" h="16">
                  <a:moveTo>
                    <a:pt x="66" y="14"/>
                  </a:moveTo>
                  <a:lnTo>
                    <a:pt x="26" y="16"/>
                  </a:lnTo>
                  <a:lnTo>
                    <a:pt x="0" y="4"/>
                  </a:lnTo>
                  <a:lnTo>
                    <a:pt x="42" y="0"/>
                  </a:lnTo>
                  <a:lnTo>
                    <a:pt x="66" y="14"/>
                  </a:lnTo>
                  <a:close/>
                </a:path>
              </a:pathLst>
            </a:custGeom>
            <a:solidFill>
              <a:srgbClr val="F2007F"/>
            </a:solidFill>
            <a:ln w="0">
              <a:solidFill>
                <a:srgbClr val="F2007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21" name="Freeform 8585"/>
            <p:cNvSpPr>
              <a:spLocks/>
            </p:cNvSpPr>
            <p:nvPr/>
          </p:nvSpPr>
          <p:spPr bwMode="auto">
            <a:xfrm>
              <a:off x="5176" y="1424"/>
              <a:ext cx="66" cy="16"/>
            </a:xfrm>
            <a:custGeom>
              <a:avLst/>
              <a:gdLst/>
              <a:ahLst/>
              <a:cxnLst>
                <a:cxn ang="0">
                  <a:pos x="66" y="14"/>
                </a:cxn>
                <a:cxn ang="0">
                  <a:pos x="26" y="16"/>
                </a:cxn>
                <a:cxn ang="0">
                  <a:pos x="0" y="4"/>
                </a:cxn>
                <a:cxn ang="0">
                  <a:pos x="42" y="0"/>
                </a:cxn>
                <a:cxn ang="0">
                  <a:pos x="66" y="14"/>
                </a:cxn>
              </a:cxnLst>
              <a:rect l="0" t="0" r="r" b="b"/>
              <a:pathLst>
                <a:path w="66" h="16">
                  <a:moveTo>
                    <a:pt x="66" y="14"/>
                  </a:moveTo>
                  <a:lnTo>
                    <a:pt x="26" y="16"/>
                  </a:lnTo>
                  <a:lnTo>
                    <a:pt x="0" y="4"/>
                  </a:lnTo>
                  <a:lnTo>
                    <a:pt x="42" y="0"/>
                  </a:lnTo>
                  <a:lnTo>
                    <a:pt x="66" y="1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22" name="Freeform 8586"/>
            <p:cNvSpPr>
              <a:spLocks/>
            </p:cNvSpPr>
            <p:nvPr/>
          </p:nvSpPr>
          <p:spPr bwMode="auto">
            <a:xfrm>
              <a:off x="5152" y="1412"/>
              <a:ext cx="66" cy="16"/>
            </a:xfrm>
            <a:custGeom>
              <a:avLst/>
              <a:gdLst/>
              <a:ahLst/>
              <a:cxnLst>
                <a:cxn ang="0">
                  <a:pos x="66" y="12"/>
                </a:cxn>
                <a:cxn ang="0">
                  <a:pos x="24" y="16"/>
                </a:cxn>
                <a:cxn ang="0">
                  <a:pos x="0" y="6"/>
                </a:cxn>
                <a:cxn ang="0">
                  <a:pos x="40" y="0"/>
                </a:cxn>
                <a:cxn ang="0">
                  <a:pos x="66" y="12"/>
                </a:cxn>
              </a:cxnLst>
              <a:rect l="0" t="0" r="r" b="b"/>
              <a:pathLst>
                <a:path w="66" h="16">
                  <a:moveTo>
                    <a:pt x="66" y="12"/>
                  </a:moveTo>
                  <a:lnTo>
                    <a:pt x="24" y="16"/>
                  </a:lnTo>
                  <a:lnTo>
                    <a:pt x="0" y="6"/>
                  </a:lnTo>
                  <a:lnTo>
                    <a:pt x="40" y="0"/>
                  </a:lnTo>
                  <a:lnTo>
                    <a:pt x="66" y="12"/>
                  </a:lnTo>
                  <a:close/>
                </a:path>
              </a:pathLst>
            </a:custGeom>
            <a:solidFill>
              <a:srgbClr val="F3007B"/>
            </a:solidFill>
            <a:ln w="0">
              <a:solidFill>
                <a:srgbClr val="F3007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23" name="Freeform 8587"/>
            <p:cNvSpPr>
              <a:spLocks/>
            </p:cNvSpPr>
            <p:nvPr/>
          </p:nvSpPr>
          <p:spPr bwMode="auto">
            <a:xfrm>
              <a:off x="5152" y="1412"/>
              <a:ext cx="66" cy="16"/>
            </a:xfrm>
            <a:custGeom>
              <a:avLst/>
              <a:gdLst/>
              <a:ahLst/>
              <a:cxnLst>
                <a:cxn ang="0">
                  <a:pos x="66" y="12"/>
                </a:cxn>
                <a:cxn ang="0">
                  <a:pos x="24" y="16"/>
                </a:cxn>
                <a:cxn ang="0">
                  <a:pos x="0" y="6"/>
                </a:cxn>
                <a:cxn ang="0">
                  <a:pos x="40" y="0"/>
                </a:cxn>
                <a:cxn ang="0">
                  <a:pos x="66" y="12"/>
                </a:cxn>
              </a:cxnLst>
              <a:rect l="0" t="0" r="r" b="b"/>
              <a:pathLst>
                <a:path w="66" h="16">
                  <a:moveTo>
                    <a:pt x="66" y="12"/>
                  </a:moveTo>
                  <a:lnTo>
                    <a:pt x="24" y="16"/>
                  </a:lnTo>
                  <a:lnTo>
                    <a:pt x="0" y="6"/>
                  </a:lnTo>
                  <a:lnTo>
                    <a:pt x="40" y="0"/>
                  </a:lnTo>
                  <a:lnTo>
                    <a:pt x="66" y="1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24" name="Freeform 8588"/>
            <p:cNvSpPr>
              <a:spLocks/>
            </p:cNvSpPr>
            <p:nvPr/>
          </p:nvSpPr>
          <p:spPr bwMode="auto">
            <a:xfrm>
              <a:off x="5126" y="1400"/>
              <a:ext cx="66" cy="18"/>
            </a:xfrm>
            <a:custGeom>
              <a:avLst/>
              <a:gdLst/>
              <a:ahLst/>
              <a:cxnLst>
                <a:cxn ang="0">
                  <a:pos x="66" y="12"/>
                </a:cxn>
                <a:cxn ang="0">
                  <a:pos x="26" y="18"/>
                </a:cxn>
                <a:cxn ang="0">
                  <a:pos x="0" y="6"/>
                </a:cxn>
                <a:cxn ang="0">
                  <a:pos x="40" y="0"/>
                </a:cxn>
                <a:cxn ang="0">
                  <a:pos x="66" y="12"/>
                </a:cxn>
              </a:cxnLst>
              <a:rect l="0" t="0" r="r" b="b"/>
              <a:pathLst>
                <a:path w="66" h="18">
                  <a:moveTo>
                    <a:pt x="66" y="12"/>
                  </a:moveTo>
                  <a:lnTo>
                    <a:pt x="26" y="18"/>
                  </a:lnTo>
                  <a:lnTo>
                    <a:pt x="0" y="6"/>
                  </a:lnTo>
                  <a:lnTo>
                    <a:pt x="40" y="0"/>
                  </a:lnTo>
                  <a:lnTo>
                    <a:pt x="66" y="12"/>
                  </a:lnTo>
                  <a:close/>
                </a:path>
              </a:pathLst>
            </a:custGeom>
            <a:solidFill>
              <a:srgbClr val="F30077"/>
            </a:solidFill>
            <a:ln w="0">
              <a:solidFill>
                <a:srgbClr val="F3007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25" name="Freeform 8589"/>
            <p:cNvSpPr>
              <a:spLocks/>
            </p:cNvSpPr>
            <p:nvPr/>
          </p:nvSpPr>
          <p:spPr bwMode="auto">
            <a:xfrm>
              <a:off x="5126" y="1400"/>
              <a:ext cx="66" cy="18"/>
            </a:xfrm>
            <a:custGeom>
              <a:avLst/>
              <a:gdLst/>
              <a:ahLst/>
              <a:cxnLst>
                <a:cxn ang="0">
                  <a:pos x="66" y="12"/>
                </a:cxn>
                <a:cxn ang="0">
                  <a:pos x="26" y="18"/>
                </a:cxn>
                <a:cxn ang="0">
                  <a:pos x="0" y="6"/>
                </a:cxn>
                <a:cxn ang="0">
                  <a:pos x="40" y="0"/>
                </a:cxn>
                <a:cxn ang="0">
                  <a:pos x="66" y="12"/>
                </a:cxn>
              </a:cxnLst>
              <a:rect l="0" t="0" r="r" b="b"/>
              <a:pathLst>
                <a:path w="66" h="18">
                  <a:moveTo>
                    <a:pt x="66" y="12"/>
                  </a:moveTo>
                  <a:lnTo>
                    <a:pt x="26" y="18"/>
                  </a:lnTo>
                  <a:lnTo>
                    <a:pt x="0" y="6"/>
                  </a:lnTo>
                  <a:lnTo>
                    <a:pt x="40" y="0"/>
                  </a:lnTo>
                  <a:lnTo>
                    <a:pt x="66" y="1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26" name="Freeform 8590"/>
            <p:cNvSpPr>
              <a:spLocks/>
            </p:cNvSpPr>
            <p:nvPr/>
          </p:nvSpPr>
          <p:spPr bwMode="auto">
            <a:xfrm>
              <a:off x="5098" y="1384"/>
              <a:ext cx="68" cy="22"/>
            </a:xfrm>
            <a:custGeom>
              <a:avLst/>
              <a:gdLst/>
              <a:ahLst/>
              <a:cxnLst>
                <a:cxn ang="0">
                  <a:pos x="68" y="16"/>
                </a:cxn>
                <a:cxn ang="0">
                  <a:pos x="28" y="22"/>
                </a:cxn>
                <a:cxn ang="0">
                  <a:pos x="0" y="8"/>
                </a:cxn>
                <a:cxn ang="0">
                  <a:pos x="42" y="0"/>
                </a:cxn>
                <a:cxn ang="0">
                  <a:pos x="68" y="16"/>
                </a:cxn>
              </a:cxnLst>
              <a:rect l="0" t="0" r="r" b="b"/>
              <a:pathLst>
                <a:path w="68" h="22">
                  <a:moveTo>
                    <a:pt x="68" y="16"/>
                  </a:moveTo>
                  <a:lnTo>
                    <a:pt x="28" y="22"/>
                  </a:lnTo>
                  <a:lnTo>
                    <a:pt x="0" y="8"/>
                  </a:lnTo>
                  <a:lnTo>
                    <a:pt x="42" y="0"/>
                  </a:lnTo>
                  <a:lnTo>
                    <a:pt x="68" y="16"/>
                  </a:lnTo>
                  <a:close/>
                </a:path>
              </a:pathLst>
            </a:custGeom>
            <a:solidFill>
              <a:srgbClr val="F70086"/>
            </a:solidFill>
            <a:ln w="0">
              <a:solidFill>
                <a:srgbClr val="F7008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27" name="Freeform 8591"/>
            <p:cNvSpPr>
              <a:spLocks/>
            </p:cNvSpPr>
            <p:nvPr/>
          </p:nvSpPr>
          <p:spPr bwMode="auto">
            <a:xfrm>
              <a:off x="5098" y="1384"/>
              <a:ext cx="68" cy="22"/>
            </a:xfrm>
            <a:custGeom>
              <a:avLst/>
              <a:gdLst/>
              <a:ahLst/>
              <a:cxnLst>
                <a:cxn ang="0">
                  <a:pos x="68" y="16"/>
                </a:cxn>
                <a:cxn ang="0">
                  <a:pos x="28" y="22"/>
                </a:cxn>
                <a:cxn ang="0">
                  <a:pos x="0" y="8"/>
                </a:cxn>
                <a:cxn ang="0">
                  <a:pos x="42" y="0"/>
                </a:cxn>
                <a:cxn ang="0">
                  <a:pos x="68" y="16"/>
                </a:cxn>
              </a:cxnLst>
              <a:rect l="0" t="0" r="r" b="b"/>
              <a:pathLst>
                <a:path w="68" h="22">
                  <a:moveTo>
                    <a:pt x="68" y="16"/>
                  </a:moveTo>
                  <a:lnTo>
                    <a:pt x="28" y="22"/>
                  </a:lnTo>
                  <a:lnTo>
                    <a:pt x="0" y="8"/>
                  </a:lnTo>
                  <a:lnTo>
                    <a:pt x="42" y="0"/>
                  </a:lnTo>
                  <a:lnTo>
                    <a:pt x="68" y="1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28" name="Freeform 8592"/>
            <p:cNvSpPr>
              <a:spLocks/>
            </p:cNvSpPr>
            <p:nvPr/>
          </p:nvSpPr>
          <p:spPr bwMode="auto">
            <a:xfrm>
              <a:off x="5072" y="1366"/>
              <a:ext cx="68" cy="26"/>
            </a:xfrm>
            <a:custGeom>
              <a:avLst/>
              <a:gdLst/>
              <a:ahLst/>
              <a:cxnLst>
                <a:cxn ang="0">
                  <a:pos x="68" y="18"/>
                </a:cxn>
                <a:cxn ang="0">
                  <a:pos x="26" y="26"/>
                </a:cxn>
                <a:cxn ang="0">
                  <a:pos x="0" y="14"/>
                </a:cxn>
                <a:cxn ang="0">
                  <a:pos x="42" y="0"/>
                </a:cxn>
                <a:cxn ang="0">
                  <a:pos x="68" y="18"/>
                </a:cxn>
              </a:cxnLst>
              <a:rect l="0" t="0" r="r" b="b"/>
              <a:pathLst>
                <a:path w="68" h="26">
                  <a:moveTo>
                    <a:pt x="68" y="18"/>
                  </a:moveTo>
                  <a:lnTo>
                    <a:pt x="26" y="26"/>
                  </a:lnTo>
                  <a:lnTo>
                    <a:pt x="0" y="14"/>
                  </a:lnTo>
                  <a:lnTo>
                    <a:pt x="42" y="0"/>
                  </a:lnTo>
                  <a:lnTo>
                    <a:pt x="68" y="18"/>
                  </a:lnTo>
                  <a:close/>
                </a:path>
              </a:pathLst>
            </a:custGeom>
            <a:solidFill>
              <a:srgbClr val="FA1485"/>
            </a:solidFill>
            <a:ln w="0">
              <a:solidFill>
                <a:srgbClr val="FA148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29" name="Freeform 8593"/>
            <p:cNvSpPr>
              <a:spLocks/>
            </p:cNvSpPr>
            <p:nvPr/>
          </p:nvSpPr>
          <p:spPr bwMode="auto">
            <a:xfrm>
              <a:off x="5072" y="1366"/>
              <a:ext cx="68" cy="26"/>
            </a:xfrm>
            <a:custGeom>
              <a:avLst/>
              <a:gdLst/>
              <a:ahLst/>
              <a:cxnLst>
                <a:cxn ang="0">
                  <a:pos x="68" y="18"/>
                </a:cxn>
                <a:cxn ang="0">
                  <a:pos x="26" y="26"/>
                </a:cxn>
                <a:cxn ang="0">
                  <a:pos x="0" y="14"/>
                </a:cxn>
                <a:cxn ang="0">
                  <a:pos x="42" y="0"/>
                </a:cxn>
                <a:cxn ang="0">
                  <a:pos x="68" y="18"/>
                </a:cxn>
              </a:cxnLst>
              <a:rect l="0" t="0" r="r" b="b"/>
              <a:pathLst>
                <a:path w="68" h="26">
                  <a:moveTo>
                    <a:pt x="68" y="18"/>
                  </a:moveTo>
                  <a:lnTo>
                    <a:pt x="26" y="26"/>
                  </a:lnTo>
                  <a:lnTo>
                    <a:pt x="0" y="14"/>
                  </a:lnTo>
                  <a:lnTo>
                    <a:pt x="42" y="0"/>
                  </a:lnTo>
                  <a:lnTo>
                    <a:pt x="68" y="1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30" name="Freeform 8594"/>
            <p:cNvSpPr>
              <a:spLocks/>
            </p:cNvSpPr>
            <p:nvPr/>
          </p:nvSpPr>
          <p:spPr bwMode="auto">
            <a:xfrm>
              <a:off x="5044" y="1352"/>
              <a:ext cx="70" cy="28"/>
            </a:xfrm>
            <a:custGeom>
              <a:avLst/>
              <a:gdLst/>
              <a:ahLst/>
              <a:cxnLst>
                <a:cxn ang="0">
                  <a:pos x="70" y="14"/>
                </a:cxn>
                <a:cxn ang="0">
                  <a:pos x="28" y="28"/>
                </a:cxn>
                <a:cxn ang="0">
                  <a:pos x="0" y="20"/>
                </a:cxn>
                <a:cxn ang="0">
                  <a:pos x="42" y="0"/>
                </a:cxn>
                <a:cxn ang="0">
                  <a:pos x="70" y="14"/>
                </a:cxn>
              </a:cxnLst>
              <a:rect l="0" t="0" r="r" b="b"/>
              <a:pathLst>
                <a:path w="70" h="28">
                  <a:moveTo>
                    <a:pt x="70" y="14"/>
                  </a:moveTo>
                  <a:lnTo>
                    <a:pt x="28" y="28"/>
                  </a:lnTo>
                  <a:lnTo>
                    <a:pt x="0" y="20"/>
                  </a:lnTo>
                  <a:lnTo>
                    <a:pt x="42" y="0"/>
                  </a:lnTo>
                  <a:lnTo>
                    <a:pt x="70" y="14"/>
                  </a:lnTo>
                  <a:close/>
                </a:path>
              </a:pathLst>
            </a:custGeom>
            <a:solidFill>
              <a:srgbClr val="FD236E"/>
            </a:solidFill>
            <a:ln w="0">
              <a:solidFill>
                <a:srgbClr val="FD236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31" name="Freeform 8595"/>
            <p:cNvSpPr>
              <a:spLocks/>
            </p:cNvSpPr>
            <p:nvPr/>
          </p:nvSpPr>
          <p:spPr bwMode="auto">
            <a:xfrm>
              <a:off x="5044" y="1352"/>
              <a:ext cx="70" cy="28"/>
            </a:xfrm>
            <a:custGeom>
              <a:avLst/>
              <a:gdLst/>
              <a:ahLst/>
              <a:cxnLst>
                <a:cxn ang="0">
                  <a:pos x="70" y="14"/>
                </a:cxn>
                <a:cxn ang="0">
                  <a:pos x="28" y="28"/>
                </a:cxn>
                <a:cxn ang="0">
                  <a:pos x="0" y="20"/>
                </a:cxn>
                <a:cxn ang="0">
                  <a:pos x="42" y="0"/>
                </a:cxn>
                <a:cxn ang="0">
                  <a:pos x="70" y="14"/>
                </a:cxn>
              </a:cxnLst>
              <a:rect l="0" t="0" r="r" b="b"/>
              <a:pathLst>
                <a:path w="70" h="28">
                  <a:moveTo>
                    <a:pt x="70" y="14"/>
                  </a:moveTo>
                  <a:lnTo>
                    <a:pt x="28" y="28"/>
                  </a:lnTo>
                  <a:lnTo>
                    <a:pt x="0" y="20"/>
                  </a:lnTo>
                  <a:lnTo>
                    <a:pt x="42" y="0"/>
                  </a:lnTo>
                  <a:lnTo>
                    <a:pt x="70" y="1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32" name="Freeform 8596"/>
            <p:cNvSpPr>
              <a:spLocks/>
            </p:cNvSpPr>
            <p:nvPr/>
          </p:nvSpPr>
          <p:spPr bwMode="auto">
            <a:xfrm>
              <a:off x="5014" y="1346"/>
              <a:ext cx="72" cy="26"/>
            </a:xfrm>
            <a:custGeom>
              <a:avLst/>
              <a:gdLst/>
              <a:ahLst/>
              <a:cxnLst>
                <a:cxn ang="0">
                  <a:pos x="72" y="6"/>
                </a:cxn>
                <a:cxn ang="0">
                  <a:pos x="30" y="26"/>
                </a:cxn>
                <a:cxn ang="0">
                  <a:pos x="0" y="22"/>
                </a:cxn>
                <a:cxn ang="0">
                  <a:pos x="44" y="0"/>
                </a:cxn>
                <a:cxn ang="0">
                  <a:pos x="72" y="6"/>
                </a:cxn>
              </a:cxnLst>
              <a:rect l="0" t="0" r="r" b="b"/>
              <a:pathLst>
                <a:path w="72" h="26">
                  <a:moveTo>
                    <a:pt x="72" y="6"/>
                  </a:moveTo>
                  <a:lnTo>
                    <a:pt x="30" y="26"/>
                  </a:lnTo>
                  <a:lnTo>
                    <a:pt x="0" y="22"/>
                  </a:lnTo>
                  <a:lnTo>
                    <a:pt x="44" y="0"/>
                  </a:lnTo>
                  <a:lnTo>
                    <a:pt x="72" y="6"/>
                  </a:lnTo>
                  <a:close/>
                </a:path>
              </a:pathLst>
            </a:custGeom>
            <a:solidFill>
              <a:srgbClr val="FE2F50"/>
            </a:solidFill>
            <a:ln w="0">
              <a:solidFill>
                <a:srgbClr val="FE2F5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33" name="Freeform 8597"/>
            <p:cNvSpPr>
              <a:spLocks/>
            </p:cNvSpPr>
            <p:nvPr/>
          </p:nvSpPr>
          <p:spPr bwMode="auto">
            <a:xfrm>
              <a:off x="5014" y="1346"/>
              <a:ext cx="72" cy="26"/>
            </a:xfrm>
            <a:custGeom>
              <a:avLst/>
              <a:gdLst/>
              <a:ahLst/>
              <a:cxnLst>
                <a:cxn ang="0">
                  <a:pos x="72" y="6"/>
                </a:cxn>
                <a:cxn ang="0">
                  <a:pos x="30" y="26"/>
                </a:cxn>
                <a:cxn ang="0">
                  <a:pos x="0" y="22"/>
                </a:cxn>
                <a:cxn ang="0">
                  <a:pos x="44" y="0"/>
                </a:cxn>
                <a:cxn ang="0">
                  <a:pos x="72" y="6"/>
                </a:cxn>
              </a:cxnLst>
              <a:rect l="0" t="0" r="r" b="b"/>
              <a:pathLst>
                <a:path w="72" h="26">
                  <a:moveTo>
                    <a:pt x="72" y="6"/>
                  </a:moveTo>
                  <a:lnTo>
                    <a:pt x="30" y="26"/>
                  </a:lnTo>
                  <a:lnTo>
                    <a:pt x="0" y="22"/>
                  </a:lnTo>
                  <a:lnTo>
                    <a:pt x="44" y="0"/>
                  </a:lnTo>
                  <a:lnTo>
                    <a:pt x="72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34" name="Freeform 8598"/>
            <p:cNvSpPr>
              <a:spLocks/>
            </p:cNvSpPr>
            <p:nvPr/>
          </p:nvSpPr>
          <p:spPr bwMode="auto">
            <a:xfrm>
              <a:off x="4984" y="1346"/>
              <a:ext cx="74" cy="24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30" y="22"/>
                </a:cxn>
                <a:cxn ang="0">
                  <a:pos x="0" y="24"/>
                </a:cxn>
                <a:cxn ang="0">
                  <a:pos x="44" y="0"/>
                </a:cxn>
                <a:cxn ang="0">
                  <a:pos x="74" y="0"/>
                </a:cxn>
              </a:cxnLst>
              <a:rect l="0" t="0" r="r" b="b"/>
              <a:pathLst>
                <a:path w="74" h="24">
                  <a:moveTo>
                    <a:pt x="74" y="0"/>
                  </a:moveTo>
                  <a:lnTo>
                    <a:pt x="30" y="22"/>
                  </a:lnTo>
                  <a:lnTo>
                    <a:pt x="0" y="24"/>
                  </a:lnTo>
                  <a:lnTo>
                    <a:pt x="44" y="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F73523"/>
            </a:solidFill>
            <a:ln w="0">
              <a:solidFill>
                <a:srgbClr val="F7352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35" name="Freeform 8599"/>
            <p:cNvSpPr>
              <a:spLocks/>
            </p:cNvSpPr>
            <p:nvPr/>
          </p:nvSpPr>
          <p:spPr bwMode="auto">
            <a:xfrm>
              <a:off x="4984" y="1346"/>
              <a:ext cx="74" cy="24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30" y="22"/>
                </a:cxn>
                <a:cxn ang="0">
                  <a:pos x="0" y="24"/>
                </a:cxn>
                <a:cxn ang="0">
                  <a:pos x="44" y="0"/>
                </a:cxn>
                <a:cxn ang="0">
                  <a:pos x="74" y="0"/>
                </a:cxn>
              </a:cxnLst>
              <a:rect l="0" t="0" r="r" b="b"/>
              <a:pathLst>
                <a:path w="74" h="24">
                  <a:moveTo>
                    <a:pt x="74" y="0"/>
                  </a:moveTo>
                  <a:lnTo>
                    <a:pt x="30" y="22"/>
                  </a:lnTo>
                  <a:lnTo>
                    <a:pt x="0" y="24"/>
                  </a:lnTo>
                  <a:lnTo>
                    <a:pt x="44" y="0"/>
                  </a:lnTo>
                  <a:lnTo>
                    <a:pt x="74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36" name="Freeform 8600"/>
            <p:cNvSpPr>
              <a:spLocks/>
            </p:cNvSpPr>
            <p:nvPr/>
          </p:nvSpPr>
          <p:spPr bwMode="auto">
            <a:xfrm>
              <a:off x="4954" y="1346"/>
              <a:ext cx="74" cy="36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30" y="24"/>
                </a:cxn>
                <a:cxn ang="0">
                  <a:pos x="0" y="36"/>
                </a:cxn>
                <a:cxn ang="0">
                  <a:pos x="42" y="10"/>
                </a:cxn>
                <a:cxn ang="0">
                  <a:pos x="74" y="0"/>
                </a:cxn>
              </a:cxnLst>
              <a:rect l="0" t="0" r="r" b="b"/>
              <a:pathLst>
                <a:path w="74" h="36">
                  <a:moveTo>
                    <a:pt x="74" y="0"/>
                  </a:moveTo>
                  <a:lnTo>
                    <a:pt x="30" y="24"/>
                  </a:lnTo>
                  <a:lnTo>
                    <a:pt x="0" y="36"/>
                  </a:lnTo>
                  <a:lnTo>
                    <a:pt x="42" y="1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E73900"/>
            </a:solidFill>
            <a:ln w="0">
              <a:solidFill>
                <a:srgbClr val="E739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37" name="Freeform 8601"/>
            <p:cNvSpPr>
              <a:spLocks/>
            </p:cNvSpPr>
            <p:nvPr/>
          </p:nvSpPr>
          <p:spPr bwMode="auto">
            <a:xfrm>
              <a:off x="4954" y="1346"/>
              <a:ext cx="74" cy="36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30" y="24"/>
                </a:cxn>
                <a:cxn ang="0">
                  <a:pos x="0" y="36"/>
                </a:cxn>
                <a:cxn ang="0">
                  <a:pos x="42" y="10"/>
                </a:cxn>
                <a:cxn ang="0">
                  <a:pos x="74" y="0"/>
                </a:cxn>
              </a:cxnLst>
              <a:rect l="0" t="0" r="r" b="b"/>
              <a:pathLst>
                <a:path w="74" h="36">
                  <a:moveTo>
                    <a:pt x="74" y="0"/>
                  </a:moveTo>
                  <a:lnTo>
                    <a:pt x="30" y="24"/>
                  </a:lnTo>
                  <a:lnTo>
                    <a:pt x="0" y="36"/>
                  </a:lnTo>
                  <a:lnTo>
                    <a:pt x="42" y="10"/>
                  </a:lnTo>
                  <a:lnTo>
                    <a:pt x="74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38" name="Freeform 8602"/>
            <p:cNvSpPr>
              <a:spLocks/>
            </p:cNvSpPr>
            <p:nvPr/>
          </p:nvSpPr>
          <p:spPr bwMode="auto">
            <a:xfrm>
              <a:off x="4922" y="1356"/>
              <a:ext cx="74" cy="46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32" y="26"/>
                </a:cxn>
                <a:cxn ang="0">
                  <a:pos x="0" y="46"/>
                </a:cxn>
                <a:cxn ang="0">
                  <a:pos x="42" y="20"/>
                </a:cxn>
                <a:cxn ang="0">
                  <a:pos x="74" y="0"/>
                </a:cxn>
              </a:cxnLst>
              <a:rect l="0" t="0" r="r" b="b"/>
              <a:pathLst>
                <a:path w="74" h="46">
                  <a:moveTo>
                    <a:pt x="74" y="0"/>
                  </a:moveTo>
                  <a:lnTo>
                    <a:pt x="32" y="26"/>
                  </a:lnTo>
                  <a:lnTo>
                    <a:pt x="0" y="46"/>
                  </a:lnTo>
                  <a:lnTo>
                    <a:pt x="42" y="2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4D"/>
            </a:solidFill>
            <a:ln w="0">
              <a:solidFill>
                <a:srgbClr val="00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39" name="Freeform 8603"/>
            <p:cNvSpPr>
              <a:spLocks/>
            </p:cNvSpPr>
            <p:nvPr/>
          </p:nvSpPr>
          <p:spPr bwMode="auto">
            <a:xfrm>
              <a:off x="4922" y="1356"/>
              <a:ext cx="74" cy="46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32" y="26"/>
                </a:cxn>
                <a:cxn ang="0">
                  <a:pos x="0" y="46"/>
                </a:cxn>
                <a:cxn ang="0">
                  <a:pos x="42" y="20"/>
                </a:cxn>
                <a:cxn ang="0">
                  <a:pos x="74" y="0"/>
                </a:cxn>
              </a:cxnLst>
              <a:rect l="0" t="0" r="r" b="b"/>
              <a:pathLst>
                <a:path w="74" h="46">
                  <a:moveTo>
                    <a:pt x="74" y="0"/>
                  </a:moveTo>
                  <a:lnTo>
                    <a:pt x="32" y="26"/>
                  </a:lnTo>
                  <a:lnTo>
                    <a:pt x="0" y="46"/>
                  </a:lnTo>
                  <a:lnTo>
                    <a:pt x="42" y="20"/>
                  </a:lnTo>
                  <a:lnTo>
                    <a:pt x="74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40" name="Freeform 8604"/>
            <p:cNvSpPr>
              <a:spLocks/>
            </p:cNvSpPr>
            <p:nvPr/>
          </p:nvSpPr>
          <p:spPr bwMode="auto">
            <a:xfrm>
              <a:off x="4890" y="1376"/>
              <a:ext cx="74" cy="60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32" y="26"/>
                </a:cxn>
                <a:cxn ang="0">
                  <a:pos x="0" y="60"/>
                </a:cxn>
                <a:cxn ang="0">
                  <a:pos x="42" y="40"/>
                </a:cxn>
                <a:cxn ang="0">
                  <a:pos x="74" y="0"/>
                </a:cxn>
              </a:cxnLst>
              <a:rect l="0" t="0" r="r" b="b"/>
              <a:pathLst>
                <a:path w="74" h="60">
                  <a:moveTo>
                    <a:pt x="74" y="0"/>
                  </a:moveTo>
                  <a:lnTo>
                    <a:pt x="32" y="26"/>
                  </a:lnTo>
                  <a:lnTo>
                    <a:pt x="0" y="60"/>
                  </a:lnTo>
                  <a:lnTo>
                    <a:pt x="42" y="4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A0"/>
            </a:solidFill>
            <a:ln w="0">
              <a:solidFill>
                <a:srgbClr val="0000A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41" name="Freeform 8605"/>
            <p:cNvSpPr>
              <a:spLocks/>
            </p:cNvSpPr>
            <p:nvPr/>
          </p:nvSpPr>
          <p:spPr bwMode="auto">
            <a:xfrm>
              <a:off x="4890" y="1376"/>
              <a:ext cx="74" cy="60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32" y="26"/>
                </a:cxn>
                <a:cxn ang="0">
                  <a:pos x="0" y="60"/>
                </a:cxn>
                <a:cxn ang="0">
                  <a:pos x="42" y="40"/>
                </a:cxn>
                <a:cxn ang="0">
                  <a:pos x="74" y="0"/>
                </a:cxn>
              </a:cxnLst>
              <a:rect l="0" t="0" r="r" b="b"/>
              <a:pathLst>
                <a:path w="74" h="60">
                  <a:moveTo>
                    <a:pt x="74" y="0"/>
                  </a:moveTo>
                  <a:lnTo>
                    <a:pt x="32" y="26"/>
                  </a:lnTo>
                  <a:lnTo>
                    <a:pt x="0" y="60"/>
                  </a:lnTo>
                  <a:lnTo>
                    <a:pt x="42" y="40"/>
                  </a:lnTo>
                  <a:lnTo>
                    <a:pt x="74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42" name="Freeform 8606"/>
            <p:cNvSpPr>
              <a:spLocks/>
            </p:cNvSpPr>
            <p:nvPr/>
          </p:nvSpPr>
          <p:spPr bwMode="auto">
            <a:xfrm>
              <a:off x="4856" y="1416"/>
              <a:ext cx="76" cy="68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34" y="20"/>
                </a:cxn>
                <a:cxn ang="0">
                  <a:pos x="0" y="68"/>
                </a:cxn>
                <a:cxn ang="0">
                  <a:pos x="42" y="52"/>
                </a:cxn>
                <a:cxn ang="0">
                  <a:pos x="76" y="0"/>
                </a:cxn>
              </a:cxnLst>
              <a:rect l="0" t="0" r="r" b="b"/>
              <a:pathLst>
                <a:path w="76" h="68">
                  <a:moveTo>
                    <a:pt x="76" y="0"/>
                  </a:moveTo>
                  <a:lnTo>
                    <a:pt x="34" y="20"/>
                  </a:lnTo>
                  <a:lnTo>
                    <a:pt x="0" y="68"/>
                  </a:lnTo>
                  <a:lnTo>
                    <a:pt x="42" y="52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00C1"/>
            </a:solidFill>
            <a:ln w="0">
              <a:solidFill>
                <a:srgbClr val="0000C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43" name="Freeform 8607"/>
            <p:cNvSpPr>
              <a:spLocks/>
            </p:cNvSpPr>
            <p:nvPr/>
          </p:nvSpPr>
          <p:spPr bwMode="auto">
            <a:xfrm>
              <a:off x="4856" y="1416"/>
              <a:ext cx="76" cy="68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34" y="20"/>
                </a:cxn>
                <a:cxn ang="0">
                  <a:pos x="0" y="68"/>
                </a:cxn>
                <a:cxn ang="0">
                  <a:pos x="42" y="52"/>
                </a:cxn>
                <a:cxn ang="0">
                  <a:pos x="76" y="0"/>
                </a:cxn>
              </a:cxnLst>
              <a:rect l="0" t="0" r="r" b="b"/>
              <a:pathLst>
                <a:path w="76" h="68">
                  <a:moveTo>
                    <a:pt x="76" y="0"/>
                  </a:moveTo>
                  <a:lnTo>
                    <a:pt x="34" y="20"/>
                  </a:lnTo>
                  <a:lnTo>
                    <a:pt x="0" y="68"/>
                  </a:lnTo>
                  <a:lnTo>
                    <a:pt x="42" y="52"/>
                  </a:lnTo>
                  <a:lnTo>
                    <a:pt x="76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44" name="Freeform 8608"/>
            <p:cNvSpPr>
              <a:spLocks/>
            </p:cNvSpPr>
            <p:nvPr/>
          </p:nvSpPr>
          <p:spPr bwMode="auto">
            <a:xfrm>
              <a:off x="4820" y="1468"/>
              <a:ext cx="78" cy="76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36" y="16"/>
                </a:cxn>
                <a:cxn ang="0">
                  <a:pos x="0" y="76"/>
                </a:cxn>
                <a:cxn ang="0">
                  <a:pos x="42" y="64"/>
                </a:cxn>
                <a:cxn ang="0">
                  <a:pos x="78" y="0"/>
                </a:cxn>
              </a:cxnLst>
              <a:rect l="0" t="0" r="r" b="b"/>
              <a:pathLst>
                <a:path w="78" h="76">
                  <a:moveTo>
                    <a:pt x="78" y="0"/>
                  </a:moveTo>
                  <a:lnTo>
                    <a:pt x="36" y="16"/>
                  </a:lnTo>
                  <a:lnTo>
                    <a:pt x="0" y="76"/>
                  </a:lnTo>
                  <a:lnTo>
                    <a:pt x="42" y="64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CE"/>
            </a:solidFill>
            <a:ln w="0">
              <a:solidFill>
                <a:srgbClr val="0000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45" name="Freeform 8609"/>
            <p:cNvSpPr>
              <a:spLocks/>
            </p:cNvSpPr>
            <p:nvPr/>
          </p:nvSpPr>
          <p:spPr bwMode="auto">
            <a:xfrm>
              <a:off x="4820" y="1468"/>
              <a:ext cx="78" cy="76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36" y="16"/>
                </a:cxn>
                <a:cxn ang="0">
                  <a:pos x="0" y="76"/>
                </a:cxn>
                <a:cxn ang="0">
                  <a:pos x="42" y="64"/>
                </a:cxn>
                <a:cxn ang="0">
                  <a:pos x="78" y="0"/>
                </a:cxn>
              </a:cxnLst>
              <a:rect l="0" t="0" r="r" b="b"/>
              <a:pathLst>
                <a:path w="78" h="76">
                  <a:moveTo>
                    <a:pt x="78" y="0"/>
                  </a:moveTo>
                  <a:lnTo>
                    <a:pt x="36" y="16"/>
                  </a:lnTo>
                  <a:lnTo>
                    <a:pt x="0" y="76"/>
                  </a:lnTo>
                  <a:lnTo>
                    <a:pt x="42" y="64"/>
                  </a:lnTo>
                  <a:lnTo>
                    <a:pt x="78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46" name="Freeform 8610"/>
            <p:cNvSpPr>
              <a:spLocks/>
            </p:cNvSpPr>
            <p:nvPr/>
          </p:nvSpPr>
          <p:spPr bwMode="auto">
            <a:xfrm>
              <a:off x="4784" y="1532"/>
              <a:ext cx="78" cy="90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36" y="12"/>
                </a:cxn>
                <a:cxn ang="0">
                  <a:pos x="0" y="90"/>
                </a:cxn>
                <a:cxn ang="0">
                  <a:pos x="42" y="86"/>
                </a:cxn>
                <a:cxn ang="0">
                  <a:pos x="78" y="0"/>
                </a:cxn>
              </a:cxnLst>
              <a:rect l="0" t="0" r="r" b="b"/>
              <a:pathLst>
                <a:path w="78" h="90">
                  <a:moveTo>
                    <a:pt x="78" y="0"/>
                  </a:moveTo>
                  <a:lnTo>
                    <a:pt x="36" y="12"/>
                  </a:lnTo>
                  <a:lnTo>
                    <a:pt x="0" y="90"/>
                  </a:lnTo>
                  <a:lnTo>
                    <a:pt x="42" y="86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1E0FDA"/>
            </a:solidFill>
            <a:ln w="0">
              <a:solidFill>
                <a:srgbClr val="1E0FD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47" name="Freeform 8611"/>
            <p:cNvSpPr>
              <a:spLocks/>
            </p:cNvSpPr>
            <p:nvPr/>
          </p:nvSpPr>
          <p:spPr bwMode="auto">
            <a:xfrm>
              <a:off x="4784" y="1532"/>
              <a:ext cx="78" cy="90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36" y="12"/>
                </a:cxn>
                <a:cxn ang="0">
                  <a:pos x="0" y="90"/>
                </a:cxn>
                <a:cxn ang="0">
                  <a:pos x="42" y="86"/>
                </a:cxn>
                <a:cxn ang="0">
                  <a:pos x="78" y="0"/>
                </a:cxn>
              </a:cxnLst>
              <a:rect l="0" t="0" r="r" b="b"/>
              <a:pathLst>
                <a:path w="78" h="90">
                  <a:moveTo>
                    <a:pt x="78" y="0"/>
                  </a:moveTo>
                  <a:lnTo>
                    <a:pt x="36" y="12"/>
                  </a:lnTo>
                  <a:lnTo>
                    <a:pt x="0" y="90"/>
                  </a:lnTo>
                  <a:lnTo>
                    <a:pt x="42" y="86"/>
                  </a:lnTo>
                  <a:lnTo>
                    <a:pt x="78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48" name="Freeform 8612"/>
            <p:cNvSpPr>
              <a:spLocks/>
            </p:cNvSpPr>
            <p:nvPr/>
          </p:nvSpPr>
          <p:spPr bwMode="auto">
            <a:xfrm>
              <a:off x="4748" y="1618"/>
              <a:ext cx="78" cy="104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36" y="4"/>
                </a:cxn>
                <a:cxn ang="0">
                  <a:pos x="0" y="96"/>
                </a:cxn>
                <a:cxn ang="0">
                  <a:pos x="42" y="104"/>
                </a:cxn>
                <a:cxn ang="0">
                  <a:pos x="78" y="0"/>
                </a:cxn>
              </a:cxnLst>
              <a:rect l="0" t="0" r="r" b="b"/>
              <a:pathLst>
                <a:path w="78" h="104">
                  <a:moveTo>
                    <a:pt x="78" y="0"/>
                  </a:moveTo>
                  <a:lnTo>
                    <a:pt x="36" y="4"/>
                  </a:lnTo>
                  <a:lnTo>
                    <a:pt x="0" y="96"/>
                  </a:lnTo>
                  <a:lnTo>
                    <a:pt x="42" y="104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3E20DC"/>
            </a:solidFill>
            <a:ln w="0">
              <a:solidFill>
                <a:srgbClr val="3E20D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49" name="Freeform 8613"/>
            <p:cNvSpPr>
              <a:spLocks/>
            </p:cNvSpPr>
            <p:nvPr/>
          </p:nvSpPr>
          <p:spPr bwMode="auto">
            <a:xfrm>
              <a:off x="4748" y="1618"/>
              <a:ext cx="78" cy="104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36" y="4"/>
                </a:cxn>
                <a:cxn ang="0">
                  <a:pos x="0" y="96"/>
                </a:cxn>
                <a:cxn ang="0">
                  <a:pos x="42" y="104"/>
                </a:cxn>
                <a:cxn ang="0">
                  <a:pos x="78" y="0"/>
                </a:cxn>
              </a:cxnLst>
              <a:rect l="0" t="0" r="r" b="b"/>
              <a:pathLst>
                <a:path w="78" h="104">
                  <a:moveTo>
                    <a:pt x="78" y="0"/>
                  </a:moveTo>
                  <a:lnTo>
                    <a:pt x="36" y="4"/>
                  </a:lnTo>
                  <a:lnTo>
                    <a:pt x="0" y="96"/>
                  </a:lnTo>
                  <a:lnTo>
                    <a:pt x="42" y="104"/>
                  </a:lnTo>
                  <a:lnTo>
                    <a:pt x="78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50" name="Freeform 8614"/>
            <p:cNvSpPr>
              <a:spLocks/>
            </p:cNvSpPr>
            <p:nvPr/>
          </p:nvSpPr>
          <p:spPr bwMode="auto">
            <a:xfrm>
              <a:off x="4710" y="1714"/>
              <a:ext cx="80" cy="120"/>
            </a:xfrm>
            <a:custGeom>
              <a:avLst/>
              <a:gdLst/>
              <a:ahLst/>
              <a:cxnLst>
                <a:cxn ang="0">
                  <a:pos x="80" y="8"/>
                </a:cxn>
                <a:cxn ang="0">
                  <a:pos x="38" y="0"/>
                </a:cxn>
                <a:cxn ang="0">
                  <a:pos x="0" y="100"/>
                </a:cxn>
                <a:cxn ang="0">
                  <a:pos x="42" y="120"/>
                </a:cxn>
                <a:cxn ang="0">
                  <a:pos x="80" y="8"/>
                </a:cxn>
              </a:cxnLst>
              <a:rect l="0" t="0" r="r" b="b"/>
              <a:pathLst>
                <a:path w="80" h="120">
                  <a:moveTo>
                    <a:pt x="80" y="8"/>
                  </a:moveTo>
                  <a:lnTo>
                    <a:pt x="38" y="0"/>
                  </a:lnTo>
                  <a:lnTo>
                    <a:pt x="0" y="100"/>
                  </a:lnTo>
                  <a:lnTo>
                    <a:pt x="42" y="120"/>
                  </a:lnTo>
                  <a:lnTo>
                    <a:pt x="80" y="8"/>
                  </a:lnTo>
                  <a:close/>
                </a:path>
              </a:pathLst>
            </a:custGeom>
            <a:solidFill>
              <a:srgbClr val="4B2DD8"/>
            </a:solidFill>
            <a:ln w="0">
              <a:solidFill>
                <a:srgbClr val="4B2DD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51" name="Freeform 8615"/>
            <p:cNvSpPr>
              <a:spLocks/>
            </p:cNvSpPr>
            <p:nvPr/>
          </p:nvSpPr>
          <p:spPr bwMode="auto">
            <a:xfrm>
              <a:off x="4710" y="1714"/>
              <a:ext cx="80" cy="120"/>
            </a:xfrm>
            <a:custGeom>
              <a:avLst/>
              <a:gdLst/>
              <a:ahLst/>
              <a:cxnLst>
                <a:cxn ang="0">
                  <a:pos x="80" y="8"/>
                </a:cxn>
                <a:cxn ang="0">
                  <a:pos x="38" y="0"/>
                </a:cxn>
                <a:cxn ang="0">
                  <a:pos x="0" y="100"/>
                </a:cxn>
                <a:cxn ang="0">
                  <a:pos x="42" y="120"/>
                </a:cxn>
                <a:cxn ang="0">
                  <a:pos x="80" y="8"/>
                </a:cxn>
              </a:cxnLst>
              <a:rect l="0" t="0" r="r" b="b"/>
              <a:pathLst>
                <a:path w="80" h="120">
                  <a:moveTo>
                    <a:pt x="80" y="8"/>
                  </a:moveTo>
                  <a:lnTo>
                    <a:pt x="38" y="0"/>
                  </a:lnTo>
                  <a:lnTo>
                    <a:pt x="0" y="100"/>
                  </a:lnTo>
                  <a:lnTo>
                    <a:pt x="42" y="120"/>
                  </a:lnTo>
                  <a:lnTo>
                    <a:pt x="80" y="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52" name="Freeform 8616"/>
            <p:cNvSpPr>
              <a:spLocks/>
            </p:cNvSpPr>
            <p:nvPr/>
          </p:nvSpPr>
          <p:spPr bwMode="auto">
            <a:xfrm>
              <a:off x="4674" y="1814"/>
              <a:ext cx="78" cy="126"/>
            </a:xfrm>
            <a:custGeom>
              <a:avLst/>
              <a:gdLst/>
              <a:ahLst/>
              <a:cxnLst>
                <a:cxn ang="0">
                  <a:pos x="78" y="20"/>
                </a:cxn>
                <a:cxn ang="0">
                  <a:pos x="36" y="0"/>
                </a:cxn>
                <a:cxn ang="0">
                  <a:pos x="0" y="94"/>
                </a:cxn>
                <a:cxn ang="0">
                  <a:pos x="40" y="126"/>
                </a:cxn>
                <a:cxn ang="0">
                  <a:pos x="78" y="20"/>
                </a:cxn>
              </a:cxnLst>
              <a:rect l="0" t="0" r="r" b="b"/>
              <a:pathLst>
                <a:path w="78" h="126">
                  <a:moveTo>
                    <a:pt x="78" y="20"/>
                  </a:moveTo>
                  <a:lnTo>
                    <a:pt x="36" y="0"/>
                  </a:lnTo>
                  <a:lnTo>
                    <a:pt x="0" y="94"/>
                  </a:lnTo>
                  <a:lnTo>
                    <a:pt x="40" y="126"/>
                  </a:lnTo>
                  <a:lnTo>
                    <a:pt x="78" y="20"/>
                  </a:lnTo>
                  <a:close/>
                </a:path>
              </a:pathLst>
            </a:custGeom>
            <a:solidFill>
              <a:srgbClr val="543FCF"/>
            </a:solidFill>
            <a:ln w="0">
              <a:solidFill>
                <a:srgbClr val="543FC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53" name="Freeform 8617"/>
            <p:cNvSpPr>
              <a:spLocks/>
            </p:cNvSpPr>
            <p:nvPr/>
          </p:nvSpPr>
          <p:spPr bwMode="auto">
            <a:xfrm>
              <a:off x="4674" y="1814"/>
              <a:ext cx="78" cy="126"/>
            </a:xfrm>
            <a:custGeom>
              <a:avLst/>
              <a:gdLst/>
              <a:ahLst/>
              <a:cxnLst>
                <a:cxn ang="0">
                  <a:pos x="78" y="20"/>
                </a:cxn>
                <a:cxn ang="0">
                  <a:pos x="36" y="0"/>
                </a:cxn>
                <a:cxn ang="0">
                  <a:pos x="0" y="94"/>
                </a:cxn>
                <a:cxn ang="0">
                  <a:pos x="40" y="126"/>
                </a:cxn>
                <a:cxn ang="0">
                  <a:pos x="78" y="20"/>
                </a:cxn>
              </a:cxnLst>
              <a:rect l="0" t="0" r="r" b="b"/>
              <a:pathLst>
                <a:path w="78" h="126">
                  <a:moveTo>
                    <a:pt x="78" y="20"/>
                  </a:moveTo>
                  <a:lnTo>
                    <a:pt x="36" y="0"/>
                  </a:lnTo>
                  <a:lnTo>
                    <a:pt x="0" y="94"/>
                  </a:lnTo>
                  <a:lnTo>
                    <a:pt x="40" y="126"/>
                  </a:lnTo>
                  <a:lnTo>
                    <a:pt x="78" y="2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54" name="Freeform 8618"/>
            <p:cNvSpPr>
              <a:spLocks/>
            </p:cNvSpPr>
            <p:nvPr/>
          </p:nvSpPr>
          <p:spPr bwMode="auto">
            <a:xfrm>
              <a:off x="4636" y="1908"/>
              <a:ext cx="78" cy="128"/>
            </a:xfrm>
            <a:custGeom>
              <a:avLst/>
              <a:gdLst/>
              <a:ahLst/>
              <a:cxnLst>
                <a:cxn ang="0">
                  <a:pos x="78" y="32"/>
                </a:cxn>
                <a:cxn ang="0">
                  <a:pos x="38" y="0"/>
                </a:cxn>
                <a:cxn ang="0">
                  <a:pos x="0" y="74"/>
                </a:cxn>
                <a:cxn ang="0">
                  <a:pos x="40" y="128"/>
                </a:cxn>
                <a:cxn ang="0">
                  <a:pos x="78" y="32"/>
                </a:cxn>
              </a:cxnLst>
              <a:rect l="0" t="0" r="r" b="b"/>
              <a:pathLst>
                <a:path w="78" h="128">
                  <a:moveTo>
                    <a:pt x="78" y="32"/>
                  </a:moveTo>
                  <a:lnTo>
                    <a:pt x="38" y="0"/>
                  </a:lnTo>
                  <a:lnTo>
                    <a:pt x="0" y="74"/>
                  </a:lnTo>
                  <a:lnTo>
                    <a:pt x="40" y="128"/>
                  </a:lnTo>
                  <a:lnTo>
                    <a:pt x="78" y="32"/>
                  </a:lnTo>
                  <a:close/>
                </a:path>
              </a:pathLst>
            </a:custGeom>
            <a:solidFill>
              <a:srgbClr val="6160BC"/>
            </a:solidFill>
            <a:ln w="0">
              <a:solidFill>
                <a:srgbClr val="6160B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55" name="Freeform 8619"/>
            <p:cNvSpPr>
              <a:spLocks/>
            </p:cNvSpPr>
            <p:nvPr/>
          </p:nvSpPr>
          <p:spPr bwMode="auto">
            <a:xfrm>
              <a:off x="4636" y="1908"/>
              <a:ext cx="78" cy="128"/>
            </a:xfrm>
            <a:custGeom>
              <a:avLst/>
              <a:gdLst/>
              <a:ahLst/>
              <a:cxnLst>
                <a:cxn ang="0">
                  <a:pos x="78" y="32"/>
                </a:cxn>
                <a:cxn ang="0">
                  <a:pos x="38" y="0"/>
                </a:cxn>
                <a:cxn ang="0">
                  <a:pos x="0" y="74"/>
                </a:cxn>
                <a:cxn ang="0">
                  <a:pos x="40" y="128"/>
                </a:cxn>
                <a:cxn ang="0">
                  <a:pos x="78" y="32"/>
                </a:cxn>
              </a:cxnLst>
              <a:rect l="0" t="0" r="r" b="b"/>
              <a:pathLst>
                <a:path w="78" h="128">
                  <a:moveTo>
                    <a:pt x="78" y="32"/>
                  </a:moveTo>
                  <a:lnTo>
                    <a:pt x="38" y="0"/>
                  </a:lnTo>
                  <a:lnTo>
                    <a:pt x="0" y="74"/>
                  </a:lnTo>
                  <a:lnTo>
                    <a:pt x="40" y="128"/>
                  </a:lnTo>
                  <a:lnTo>
                    <a:pt x="78" y="3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56" name="Freeform 8620"/>
            <p:cNvSpPr>
              <a:spLocks/>
            </p:cNvSpPr>
            <p:nvPr/>
          </p:nvSpPr>
          <p:spPr bwMode="auto">
            <a:xfrm>
              <a:off x="4598" y="1982"/>
              <a:ext cx="78" cy="70"/>
            </a:xfrm>
            <a:custGeom>
              <a:avLst/>
              <a:gdLst/>
              <a:ahLst/>
              <a:cxnLst>
                <a:cxn ang="0">
                  <a:pos x="78" y="54"/>
                </a:cxn>
                <a:cxn ang="0">
                  <a:pos x="38" y="0"/>
                </a:cxn>
                <a:cxn ang="0">
                  <a:pos x="0" y="6"/>
                </a:cxn>
                <a:cxn ang="0">
                  <a:pos x="40" y="70"/>
                </a:cxn>
                <a:cxn ang="0">
                  <a:pos x="78" y="54"/>
                </a:cxn>
              </a:cxnLst>
              <a:rect l="0" t="0" r="r" b="b"/>
              <a:pathLst>
                <a:path w="78" h="70">
                  <a:moveTo>
                    <a:pt x="78" y="54"/>
                  </a:moveTo>
                  <a:lnTo>
                    <a:pt x="38" y="0"/>
                  </a:lnTo>
                  <a:lnTo>
                    <a:pt x="0" y="6"/>
                  </a:lnTo>
                  <a:lnTo>
                    <a:pt x="40" y="70"/>
                  </a:lnTo>
                  <a:lnTo>
                    <a:pt x="78" y="54"/>
                  </a:lnTo>
                  <a:close/>
                </a:path>
              </a:pathLst>
            </a:custGeom>
            <a:solidFill>
              <a:srgbClr val="31CF38"/>
            </a:solidFill>
            <a:ln w="0">
              <a:solidFill>
                <a:srgbClr val="31CF38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57" name="Freeform 8621"/>
            <p:cNvSpPr>
              <a:spLocks/>
            </p:cNvSpPr>
            <p:nvPr/>
          </p:nvSpPr>
          <p:spPr bwMode="auto">
            <a:xfrm>
              <a:off x="4598" y="1982"/>
              <a:ext cx="78" cy="70"/>
            </a:xfrm>
            <a:custGeom>
              <a:avLst/>
              <a:gdLst/>
              <a:ahLst/>
              <a:cxnLst>
                <a:cxn ang="0">
                  <a:pos x="78" y="54"/>
                </a:cxn>
                <a:cxn ang="0">
                  <a:pos x="38" y="0"/>
                </a:cxn>
                <a:cxn ang="0">
                  <a:pos x="0" y="6"/>
                </a:cxn>
                <a:cxn ang="0">
                  <a:pos x="40" y="70"/>
                </a:cxn>
                <a:cxn ang="0">
                  <a:pos x="78" y="54"/>
                </a:cxn>
              </a:cxnLst>
              <a:rect l="0" t="0" r="r" b="b"/>
              <a:pathLst>
                <a:path w="78" h="70">
                  <a:moveTo>
                    <a:pt x="78" y="54"/>
                  </a:moveTo>
                  <a:lnTo>
                    <a:pt x="38" y="0"/>
                  </a:lnTo>
                  <a:lnTo>
                    <a:pt x="0" y="6"/>
                  </a:lnTo>
                  <a:lnTo>
                    <a:pt x="40" y="70"/>
                  </a:lnTo>
                  <a:lnTo>
                    <a:pt x="78" y="5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58" name="Freeform 8622"/>
            <p:cNvSpPr>
              <a:spLocks/>
            </p:cNvSpPr>
            <p:nvPr/>
          </p:nvSpPr>
          <p:spPr bwMode="auto">
            <a:xfrm>
              <a:off x="4560" y="1912"/>
              <a:ext cx="78" cy="140"/>
            </a:xfrm>
            <a:custGeom>
              <a:avLst/>
              <a:gdLst/>
              <a:ahLst/>
              <a:cxnLst>
                <a:cxn ang="0">
                  <a:pos x="78" y="140"/>
                </a:cxn>
                <a:cxn ang="0">
                  <a:pos x="38" y="76"/>
                </a:cxn>
                <a:cxn ang="0">
                  <a:pos x="0" y="0"/>
                </a:cxn>
                <a:cxn ang="0">
                  <a:pos x="40" y="58"/>
                </a:cxn>
                <a:cxn ang="0">
                  <a:pos x="78" y="140"/>
                </a:cxn>
              </a:cxnLst>
              <a:rect l="0" t="0" r="r" b="b"/>
              <a:pathLst>
                <a:path w="78" h="140">
                  <a:moveTo>
                    <a:pt x="78" y="140"/>
                  </a:moveTo>
                  <a:lnTo>
                    <a:pt x="38" y="76"/>
                  </a:lnTo>
                  <a:lnTo>
                    <a:pt x="0" y="0"/>
                  </a:lnTo>
                  <a:lnTo>
                    <a:pt x="40" y="58"/>
                  </a:lnTo>
                  <a:lnTo>
                    <a:pt x="78" y="140"/>
                  </a:lnTo>
                  <a:close/>
                </a:path>
              </a:pathLst>
            </a:custGeom>
            <a:solidFill>
              <a:srgbClr val="6900DA"/>
            </a:solidFill>
            <a:ln w="0">
              <a:solidFill>
                <a:srgbClr val="6900D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59" name="Freeform 8623"/>
            <p:cNvSpPr>
              <a:spLocks/>
            </p:cNvSpPr>
            <p:nvPr/>
          </p:nvSpPr>
          <p:spPr bwMode="auto">
            <a:xfrm>
              <a:off x="4560" y="1912"/>
              <a:ext cx="78" cy="140"/>
            </a:xfrm>
            <a:custGeom>
              <a:avLst/>
              <a:gdLst/>
              <a:ahLst/>
              <a:cxnLst>
                <a:cxn ang="0">
                  <a:pos x="78" y="140"/>
                </a:cxn>
                <a:cxn ang="0">
                  <a:pos x="38" y="76"/>
                </a:cxn>
                <a:cxn ang="0">
                  <a:pos x="0" y="0"/>
                </a:cxn>
                <a:cxn ang="0">
                  <a:pos x="40" y="58"/>
                </a:cxn>
                <a:cxn ang="0">
                  <a:pos x="78" y="140"/>
                </a:cxn>
              </a:cxnLst>
              <a:rect l="0" t="0" r="r" b="b"/>
              <a:pathLst>
                <a:path w="78" h="140">
                  <a:moveTo>
                    <a:pt x="78" y="140"/>
                  </a:moveTo>
                  <a:lnTo>
                    <a:pt x="38" y="76"/>
                  </a:lnTo>
                  <a:lnTo>
                    <a:pt x="0" y="0"/>
                  </a:lnTo>
                  <a:lnTo>
                    <a:pt x="40" y="58"/>
                  </a:lnTo>
                  <a:lnTo>
                    <a:pt x="78" y="14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60" name="Freeform 8624"/>
            <p:cNvSpPr>
              <a:spLocks/>
            </p:cNvSpPr>
            <p:nvPr/>
          </p:nvSpPr>
          <p:spPr bwMode="auto">
            <a:xfrm>
              <a:off x="4520" y="1812"/>
              <a:ext cx="80" cy="158"/>
            </a:xfrm>
            <a:custGeom>
              <a:avLst/>
              <a:gdLst/>
              <a:ahLst/>
              <a:cxnLst>
                <a:cxn ang="0">
                  <a:pos x="80" y="158"/>
                </a:cxn>
                <a:cxn ang="0">
                  <a:pos x="40" y="100"/>
                </a:cxn>
                <a:cxn ang="0">
                  <a:pos x="0" y="0"/>
                </a:cxn>
                <a:cxn ang="0">
                  <a:pos x="42" y="40"/>
                </a:cxn>
                <a:cxn ang="0">
                  <a:pos x="80" y="158"/>
                </a:cxn>
              </a:cxnLst>
              <a:rect l="0" t="0" r="r" b="b"/>
              <a:pathLst>
                <a:path w="80" h="158">
                  <a:moveTo>
                    <a:pt x="80" y="158"/>
                  </a:moveTo>
                  <a:lnTo>
                    <a:pt x="40" y="100"/>
                  </a:lnTo>
                  <a:lnTo>
                    <a:pt x="0" y="0"/>
                  </a:lnTo>
                  <a:lnTo>
                    <a:pt x="42" y="40"/>
                  </a:lnTo>
                  <a:lnTo>
                    <a:pt x="80" y="158"/>
                  </a:lnTo>
                  <a:close/>
                </a:path>
              </a:pathLst>
            </a:custGeom>
            <a:solidFill>
              <a:srgbClr val="8B00F0"/>
            </a:solidFill>
            <a:ln w="0">
              <a:solidFill>
                <a:srgbClr val="8B00F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61" name="Freeform 8625"/>
            <p:cNvSpPr>
              <a:spLocks/>
            </p:cNvSpPr>
            <p:nvPr/>
          </p:nvSpPr>
          <p:spPr bwMode="auto">
            <a:xfrm>
              <a:off x="4520" y="1812"/>
              <a:ext cx="80" cy="158"/>
            </a:xfrm>
            <a:custGeom>
              <a:avLst/>
              <a:gdLst/>
              <a:ahLst/>
              <a:cxnLst>
                <a:cxn ang="0">
                  <a:pos x="80" y="158"/>
                </a:cxn>
                <a:cxn ang="0">
                  <a:pos x="40" y="100"/>
                </a:cxn>
                <a:cxn ang="0">
                  <a:pos x="0" y="0"/>
                </a:cxn>
                <a:cxn ang="0">
                  <a:pos x="42" y="40"/>
                </a:cxn>
                <a:cxn ang="0">
                  <a:pos x="80" y="158"/>
                </a:cxn>
              </a:cxnLst>
              <a:rect l="0" t="0" r="r" b="b"/>
              <a:pathLst>
                <a:path w="80" h="158">
                  <a:moveTo>
                    <a:pt x="80" y="158"/>
                  </a:moveTo>
                  <a:lnTo>
                    <a:pt x="40" y="100"/>
                  </a:lnTo>
                  <a:lnTo>
                    <a:pt x="0" y="0"/>
                  </a:lnTo>
                  <a:lnTo>
                    <a:pt x="42" y="40"/>
                  </a:lnTo>
                  <a:lnTo>
                    <a:pt x="80" y="15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62" name="Freeform 8626"/>
            <p:cNvSpPr>
              <a:spLocks/>
            </p:cNvSpPr>
            <p:nvPr/>
          </p:nvSpPr>
          <p:spPr bwMode="auto">
            <a:xfrm>
              <a:off x="4478" y="1732"/>
              <a:ext cx="84" cy="120"/>
            </a:xfrm>
            <a:custGeom>
              <a:avLst/>
              <a:gdLst/>
              <a:ahLst/>
              <a:cxnLst>
                <a:cxn ang="0">
                  <a:pos x="84" y="120"/>
                </a:cxn>
                <a:cxn ang="0">
                  <a:pos x="42" y="80"/>
                </a:cxn>
                <a:cxn ang="0">
                  <a:pos x="0" y="0"/>
                </a:cxn>
                <a:cxn ang="0">
                  <a:pos x="42" y="12"/>
                </a:cxn>
                <a:cxn ang="0">
                  <a:pos x="84" y="120"/>
                </a:cxn>
              </a:cxnLst>
              <a:rect l="0" t="0" r="r" b="b"/>
              <a:pathLst>
                <a:path w="84" h="120">
                  <a:moveTo>
                    <a:pt x="84" y="120"/>
                  </a:moveTo>
                  <a:lnTo>
                    <a:pt x="42" y="80"/>
                  </a:lnTo>
                  <a:lnTo>
                    <a:pt x="0" y="0"/>
                  </a:lnTo>
                  <a:lnTo>
                    <a:pt x="42" y="12"/>
                  </a:lnTo>
                  <a:lnTo>
                    <a:pt x="84" y="120"/>
                  </a:lnTo>
                  <a:close/>
                </a:path>
              </a:pathLst>
            </a:custGeom>
            <a:solidFill>
              <a:srgbClr val="AC00E9"/>
            </a:solidFill>
            <a:ln w="0">
              <a:solidFill>
                <a:srgbClr val="AC00E9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63" name="Freeform 8627"/>
            <p:cNvSpPr>
              <a:spLocks/>
            </p:cNvSpPr>
            <p:nvPr/>
          </p:nvSpPr>
          <p:spPr bwMode="auto">
            <a:xfrm>
              <a:off x="4478" y="1732"/>
              <a:ext cx="84" cy="120"/>
            </a:xfrm>
            <a:custGeom>
              <a:avLst/>
              <a:gdLst/>
              <a:ahLst/>
              <a:cxnLst>
                <a:cxn ang="0">
                  <a:pos x="84" y="120"/>
                </a:cxn>
                <a:cxn ang="0">
                  <a:pos x="42" y="80"/>
                </a:cxn>
                <a:cxn ang="0">
                  <a:pos x="0" y="0"/>
                </a:cxn>
                <a:cxn ang="0">
                  <a:pos x="42" y="12"/>
                </a:cxn>
                <a:cxn ang="0">
                  <a:pos x="84" y="120"/>
                </a:cxn>
              </a:cxnLst>
              <a:rect l="0" t="0" r="r" b="b"/>
              <a:pathLst>
                <a:path w="84" h="120">
                  <a:moveTo>
                    <a:pt x="84" y="120"/>
                  </a:moveTo>
                  <a:lnTo>
                    <a:pt x="42" y="80"/>
                  </a:lnTo>
                  <a:lnTo>
                    <a:pt x="0" y="0"/>
                  </a:lnTo>
                  <a:lnTo>
                    <a:pt x="42" y="12"/>
                  </a:lnTo>
                  <a:lnTo>
                    <a:pt x="84" y="12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64" name="Line 8628"/>
            <p:cNvSpPr>
              <a:spLocks noChangeShapeType="1"/>
            </p:cNvSpPr>
            <p:nvPr/>
          </p:nvSpPr>
          <p:spPr bwMode="auto">
            <a:xfrm flipV="1">
              <a:off x="4520" y="1770"/>
              <a:ext cx="958" cy="436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65" name="Line 8629"/>
            <p:cNvSpPr>
              <a:spLocks noChangeShapeType="1"/>
            </p:cNvSpPr>
            <p:nvPr/>
          </p:nvSpPr>
          <p:spPr bwMode="auto">
            <a:xfrm flipV="1">
              <a:off x="4774" y="2078"/>
              <a:ext cx="1" cy="1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66" name="Freeform 8630"/>
            <p:cNvSpPr>
              <a:spLocks noEditPoints="1"/>
            </p:cNvSpPr>
            <p:nvPr/>
          </p:nvSpPr>
          <p:spPr bwMode="auto">
            <a:xfrm>
              <a:off x="4716" y="2124"/>
              <a:ext cx="40" cy="66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2" y="24"/>
                </a:cxn>
                <a:cxn ang="0">
                  <a:pos x="4" y="14"/>
                </a:cxn>
                <a:cxn ang="0">
                  <a:pos x="8" y="8"/>
                </a:cxn>
                <a:cxn ang="0">
                  <a:pos x="12" y="2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6" y="0"/>
                </a:cxn>
                <a:cxn ang="0">
                  <a:pos x="30" y="4"/>
                </a:cxn>
                <a:cxn ang="0">
                  <a:pos x="34" y="8"/>
                </a:cxn>
                <a:cxn ang="0">
                  <a:pos x="38" y="14"/>
                </a:cxn>
                <a:cxn ang="0">
                  <a:pos x="40" y="22"/>
                </a:cxn>
                <a:cxn ang="0">
                  <a:pos x="40" y="32"/>
                </a:cxn>
                <a:cxn ang="0">
                  <a:pos x="40" y="42"/>
                </a:cxn>
                <a:cxn ang="0">
                  <a:pos x="38" y="52"/>
                </a:cxn>
                <a:cxn ang="0">
                  <a:pos x="34" y="58"/>
                </a:cxn>
                <a:cxn ang="0">
                  <a:pos x="30" y="62"/>
                </a:cxn>
                <a:cxn ang="0">
                  <a:pos x="24" y="64"/>
                </a:cxn>
                <a:cxn ang="0">
                  <a:pos x="20" y="66"/>
                </a:cxn>
                <a:cxn ang="0">
                  <a:pos x="14" y="64"/>
                </a:cxn>
                <a:cxn ang="0">
                  <a:pos x="10" y="62"/>
                </a:cxn>
                <a:cxn ang="0">
                  <a:pos x="6" y="56"/>
                </a:cxn>
                <a:cxn ang="0">
                  <a:pos x="2" y="48"/>
                </a:cxn>
                <a:cxn ang="0">
                  <a:pos x="2" y="42"/>
                </a:cxn>
                <a:cxn ang="0">
                  <a:pos x="0" y="34"/>
                </a:cxn>
                <a:cxn ang="0">
                  <a:pos x="10" y="34"/>
                </a:cxn>
                <a:cxn ang="0">
                  <a:pos x="10" y="46"/>
                </a:cxn>
                <a:cxn ang="0">
                  <a:pos x="12" y="56"/>
                </a:cxn>
                <a:cxn ang="0">
                  <a:pos x="14" y="60"/>
                </a:cxn>
                <a:cxn ang="0">
                  <a:pos x="18" y="62"/>
                </a:cxn>
                <a:cxn ang="0">
                  <a:pos x="20" y="62"/>
                </a:cxn>
                <a:cxn ang="0">
                  <a:pos x="22" y="62"/>
                </a:cxn>
                <a:cxn ang="0">
                  <a:pos x="26" y="60"/>
                </a:cxn>
                <a:cxn ang="0">
                  <a:pos x="28" y="58"/>
                </a:cxn>
                <a:cxn ang="0">
                  <a:pos x="30" y="52"/>
                </a:cxn>
                <a:cxn ang="0">
                  <a:pos x="30" y="46"/>
                </a:cxn>
                <a:cxn ang="0">
                  <a:pos x="32" y="40"/>
                </a:cxn>
                <a:cxn ang="0">
                  <a:pos x="32" y="30"/>
                </a:cxn>
                <a:cxn ang="0">
                  <a:pos x="32" y="20"/>
                </a:cxn>
                <a:cxn ang="0">
                  <a:pos x="30" y="12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4" y="4"/>
                </a:cxn>
                <a:cxn ang="0">
                  <a:pos x="20" y="2"/>
                </a:cxn>
                <a:cxn ang="0">
                  <a:pos x="18" y="4"/>
                </a:cxn>
                <a:cxn ang="0">
                  <a:pos x="16" y="6"/>
                </a:cxn>
                <a:cxn ang="0">
                  <a:pos x="12" y="10"/>
                </a:cxn>
                <a:cxn ang="0">
                  <a:pos x="10" y="18"/>
                </a:cxn>
                <a:cxn ang="0">
                  <a:pos x="10" y="26"/>
                </a:cxn>
                <a:cxn ang="0">
                  <a:pos x="10" y="34"/>
                </a:cxn>
              </a:cxnLst>
              <a:rect l="0" t="0" r="r" b="b"/>
              <a:pathLst>
                <a:path w="40" h="66">
                  <a:moveTo>
                    <a:pt x="0" y="34"/>
                  </a:moveTo>
                  <a:lnTo>
                    <a:pt x="2" y="24"/>
                  </a:lnTo>
                  <a:lnTo>
                    <a:pt x="4" y="14"/>
                  </a:lnTo>
                  <a:lnTo>
                    <a:pt x="8" y="8"/>
                  </a:lnTo>
                  <a:lnTo>
                    <a:pt x="12" y="2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0" y="4"/>
                  </a:lnTo>
                  <a:lnTo>
                    <a:pt x="34" y="8"/>
                  </a:lnTo>
                  <a:lnTo>
                    <a:pt x="38" y="14"/>
                  </a:lnTo>
                  <a:lnTo>
                    <a:pt x="40" y="22"/>
                  </a:lnTo>
                  <a:lnTo>
                    <a:pt x="40" y="32"/>
                  </a:lnTo>
                  <a:lnTo>
                    <a:pt x="40" y="42"/>
                  </a:lnTo>
                  <a:lnTo>
                    <a:pt x="38" y="52"/>
                  </a:lnTo>
                  <a:lnTo>
                    <a:pt x="34" y="58"/>
                  </a:lnTo>
                  <a:lnTo>
                    <a:pt x="30" y="62"/>
                  </a:lnTo>
                  <a:lnTo>
                    <a:pt x="24" y="64"/>
                  </a:lnTo>
                  <a:lnTo>
                    <a:pt x="20" y="66"/>
                  </a:lnTo>
                  <a:lnTo>
                    <a:pt x="14" y="64"/>
                  </a:lnTo>
                  <a:lnTo>
                    <a:pt x="10" y="62"/>
                  </a:lnTo>
                  <a:lnTo>
                    <a:pt x="6" y="56"/>
                  </a:lnTo>
                  <a:lnTo>
                    <a:pt x="2" y="48"/>
                  </a:lnTo>
                  <a:lnTo>
                    <a:pt x="2" y="42"/>
                  </a:lnTo>
                  <a:lnTo>
                    <a:pt x="0" y="34"/>
                  </a:lnTo>
                  <a:close/>
                  <a:moveTo>
                    <a:pt x="10" y="34"/>
                  </a:moveTo>
                  <a:lnTo>
                    <a:pt x="10" y="46"/>
                  </a:lnTo>
                  <a:lnTo>
                    <a:pt x="12" y="56"/>
                  </a:lnTo>
                  <a:lnTo>
                    <a:pt x="14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2" y="62"/>
                  </a:lnTo>
                  <a:lnTo>
                    <a:pt x="26" y="60"/>
                  </a:lnTo>
                  <a:lnTo>
                    <a:pt x="28" y="58"/>
                  </a:lnTo>
                  <a:lnTo>
                    <a:pt x="30" y="52"/>
                  </a:lnTo>
                  <a:lnTo>
                    <a:pt x="30" y="46"/>
                  </a:lnTo>
                  <a:lnTo>
                    <a:pt x="32" y="40"/>
                  </a:lnTo>
                  <a:lnTo>
                    <a:pt x="32" y="30"/>
                  </a:lnTo>
                  <a:lnTo>
                    <a:pt x="32" y="20"/>
                  </a:lnTo>
                  <a:lnTo>
                    <a:pt x="30" y="12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8" y="4"/>
                  </a:lnTo>
                  <a:lnTo>
                    <a:pt x="16" y="6"/>
                  </a:lnTo>
                  <a:lnTo>
                    <a:pt x="12" y="10"/>
                  </a:lnTo>
                  <a:lnTo>
                    <a:pt x="10" y="18"/>
                  </a:lnTo>
                  <a:lnTo>
                    <a:pt x="10" y="26"/>
                  </a:lnTo>
                  <a:lnTo>
                    <a:pt x="10" y="3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67" name="Freeform 8631"/>
            <p:cNvSpPr>
              <a:spLocks/>
            </p:cNvSpPr>
            <p:nvPr/>
          </p:nvSpPr>
          <p:spPr bwMode="auto">
            <a:xfrm>
              <a:off x="4768" y="2178"/>
              <a:ext cx="10" cy="12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" y="2"/>
                </a:cxn>
                <a:cxn ang="0">
                  <a:pos x="10" y="2"/>
                </a:cxn>
                <a:cxn ang="0">
                  <a:pos x="10" y="4"/>
                </a:cxn>
                <a:cxn ang="0">
                  <a:pos x="10" y="6"/>
                </a:cxn>
                <a:cxn ang="0">
                  <a:pos x="10" y="8"/>
                </a:cxn>
                <a:cxn ang="0">
                  <a:pos x="8" y="10"/>
                </a:cxn>
                <a:cxn ang="0">
                  <a:pos x="8" y="12"/>
                </a:cxn>
                <a:cxn ang="0">
                  <a:pos x="6" y="12"/>
                </a:cxn>
                <a:cxn ang="0">
                  <a:pos x="2" y="12"/>
                </a:cxn>
                <a:cxn ang="0">
                  <a:pos x="2" y="10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6" y="0"/>
                </a:cxn>
              </a:cxnLst>
              <a:rect l="0" t="0" r="r" b="b"/>
              <a:pathLst>
                <a:path w="10" h="12">
                  <a:moveTo>
                    <a:pt x="6" y="0"/>
                  </a:moveTo>
                  <a:lnTo>
                    <a:pt x="8" y="2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8" y="10"/>
                  </a:lnTo>
                  <a:lnTo>
                    <a:pt x="8" y="12"/>
                  </a:lnTo>
                  <a:lnTo>
                    <a:pt x="6" y="12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68" name="Freeform 8632"/>
            <p:cNvSpPr>
              <a:spLocks/>
            </p:cNvSpPr>
            <p:nvPr/>
          </p:nvSpPr>
          <p:spPr bwMode="auto">
            <a:xfrm>
              <a:off x="4786" y="2124"/>
              <a:ext cx="42" cy="64"/>
            </a:xfrm>
            <a:custGeom>
              <a:avLst/>
              <a:gdLst/>
              <a:ahLst/>
              <a:cxnLst>
                <a:cxn ang="0">
                  <a:pos x="42" y="52"/>
                </a:cxn>
                <a:cxn ang="0">
                  <a:pos x="38" y="64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10" y="54"/>
                </a:cxn>
                <a:cxn ang="0">
                  <a:pos x="18" y="46"/>
                </a:cxn>
                <a:cxn ang="0">
                  <a:pos x="24" y="38"/>
                </a:cxn>
                <a:cxn ang="0">
                  <a:pos x="28" y="32"/>
                </a:cxn>
                <a:cxn ang="0">
                  <a:pos x="30" y="26"/>
                </a:cxn>
                <a:cxn ang="0">
                  <a:pos x="30" y="20"/>
                </a:cxn>
                <a:cxn ang="0">
                  <a:pos x="30" y="16"/>
                </a:cxn>
                <a:cxn ang="0">
                  <a:pos x="26" y="10"/>
                </a:cxn>
                <a:cxn ang="0">
                  <a:pos x="22" y="8"/>
                </a:cxn>
                <a:cxn ang="0">
                  <a:pos x="18" y="6"/>
                </a:cxn>
                <a:cxn ang="0">
                  <a:pos x="14" y="8"/>
                </a:cxn>
                <a:cxn ang="0">
                  <a:pos x="10" y="10"/>
                </a:cxn>
                <a:cxn ang="0">
                  <a:pos x="6" y="14"/>
                </a:cxn>
                <a:cxn ang="0">
                  <a:pos x="4" y="18"/>
                </a:cxn>
                <a:cxn ang="0">
                  <a:pos x="2" y="18"/>
                </a:cxn>
                <a:cxn ang="0">
                  <a:pos x="4" y="10"/>
                </a:cxn>
                <a:cxn ang="0">
                  <a:pos x="8" y="4"/>
                </a:cxn>
                <a:cxn ang="0">
                  <a:pos x="14" y="2"/>
                </a:cxn>
                <a:cxn ang="0">
                  <a:pos x="20" y="0"/>
                </a:cxn>
                <a:cxn ang="0">
                  <a:pos x="28" y="2"/>
                </a:cxn>
                <a:cxn ang="0">
                  <a:pos x="34" y="4"/>
                </a:cxn>
                <a:cxn ang="0">
                  <a:pos x="38" y="10"/>
                </a:cxn>
                <a:cxn ang="0">
                  <a:pos x="38" y="16"/>
                </a:cxn>
                <a:cxn ang="0">
                  <a:pos x="38" y="22"/>
                </a:cxn>
                <a:cxn ang="0">
                  <a:pos x="36" y="26"/>
                </a:cxn>
                <a:cxn ang="0">
                  <a:pos x="32" y="34"/>
                </a:cxn>
                <a:cxn ang="0">
                  <a:pos x="24" y="42"/>
                </a:cxn>
                <a:cxn ang="0">
                  <a:pos x="18" y="50"/>
                </a:cxn>
                <a:cxn ang="0">
                  <a:pos x="12" y="54"/>
                </a:cxn>
                <a:cxn ang="0">
                  <a:pos x="10" y="58"/>
                </a:cxn>
                <a:cxn ang="0">
                  <a:pos x="26" y="58"/>
                </a:cxn>
                <a:cxn ang="0">
                  <a:pos x="32" y="58"/>
                </a:cxn>
                <a:cxn ang="0">
                  <a:pos x="34" y="58"/>
                </a:cxn>
                <a:cxn ang="0">
                  <a:pos x="36" y="56"/>
                </a:cxn>
                <a:cxn ang="0">
                  <a:pos x="38" y="56"/>
                </a:cxn>
                <a:cxn ang="0">
                  <a:pos x="40" y="54"/>
                </a:cxn>
                <a:cxn ang="0">
                  <a:pos x="40" y="52"/>
                </a:cxn>
                <a:cxn ang="0">
                  <a:pos x="42" y="52"/>
                </a:cxn>
              </a:cxnLst>
              <a:rect l="0" t="0" r="r" b="b"/>
              <a:pathLst>
                <a:path w="42" h="64">
                  <a:moveTo>
                    <a:pt x="42" y="52"/>
                  </a:moveTo>
                  <a:lnTo>
                    <a:pt x="38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10" y="54"/>
                  </a:lnTo>
                  <a:lnTo>
                    <a:pt x="18" y="46"/>
                  </a:lnTo>
                  <a:lnTo>
                    <a:pt x="24" y="38"/>
                  </a:lnTo>
                  <a:lnTo>
                    <a:pt x="28" y="32"/>
                  </a:lnTo>
                  <a:lnTo>
                    <a:pt x="30" y="26"/>
                  </a:lnTo>
                  <a:lnTo>
                    <a:pt x="30" y="20"/>
                  </a:lnTo>
                  <a:lnTo>
                    <a:pt x="30" y="16"/>
                  </a:lnTo>
                  <a:lnTo>
                    <a:pt x="26" y="10"/>
                  </a:lnTo>
                  <a:lnTo>
                    <a:pt x="22" y="8"/>
                  </a:lnTo>
                  <a:lnTo>
                    <a:pt x="18" y="6"/>
                  </a:lnTo>
                  <a:lnTo>
                    <a:pt x="14" y="8"/>
                  </a:lnTo>
                  <a:lnTo>
                    <a:pt x="10" y="10"/>
                  </a:lnTo>
                  <a:lnTo>
                    <a:pt x="6" y="14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4" y="10"/>
                  </a:lnTo>
                  <a:lnTo>
                    <a:pt x="8" y="4"/>
                  </a:lnTo>
                  <a:lnTo>
                    <a:pt x="14" y="2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4" y="4"/>
                  </a:lnTo>
                  <a:lnTo>
                    <a:pt x="38" y="10"/>
                  </a:lnTo>
                  <a:lnTo>
                    <a:pt x="38" y="16"/>
                  </a:lnTo>
                  <a:lnTo>
                    <a:pt x="38" y="22"/>
                  </a:lnTo>
                  <a:lnTo>
                    <a:pt x="36" y="26"/>
                  </a:lnTo>
                  <a:lnTo>
                    <a:pt x="32" y="34"/>
                  </a:lnTo>
                  <a:lnTo>
                    <a:pt x="24" y="42"/>
                  </a:lnTo>
                  <a:lnTo>
                    <a:pt x="18" y="50"/>
                  </a:lnTo>
                  <a:lnTo>
                    <a:pt x="12" y="54"/>
                  </a:lnTo>
                  <a:lnTo>
                    <a:pt x="10" y="58"/>
                  </a:lnTo>
                  <a:lnTo>
                    <a:pt x="26" y="58"/>
                  </a:lnTo>
                  <a:lnTo>
                    <a:pt x="32" y="58"/>
                  </a:lnTo>
                  <a:lnTo>
                    <a:pt x="34" y="58"/>
                  </a:lnTo>
                  <a:lnTo>
                    <a:pt x="36" y="56"/>
                  </a:lnTo>
                  <a:lnTo>
                    <a:pt x="38" y="56"/>
                  </a:lnTo>
                  <a:lnTo>
                    <a:pt x="40" y="54"/>
                  </a:lnTo>
                  <a:lnTo>
                    <a:pt x="40" y="52"/>
                  </a:lnTo>
                  <a:lnTo>
                    <a:pt x="42" y="5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69" name="Line 8633"/>
            <p:cNvSpPr>
              <a:spLocks noChangeShapeType="1"/>
            </p:cNvSpPr>
            <p:nvPr/>
          </p:nvSpPr>
          <p:spPr bwMode="auto">
            <a:xfrm flipV="1">
              <a:off x="4990" y="1980"/>
              <a:ext cx="2" cy="1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70" name="Freeform 8634"/>
            <p:cNvSpPr>
              <a:spLocks noEditPoints="1"/>
            </p:cNvSpPr>
            <p:nvPr/>
          </p:nvSpPr>
          <p:spPr bwMode="auto">
            <a:xfrm>
              <a:off x="4930" y="2026"/>
              <a:ext cx="40" cy="66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2" y="22"/>
                </a:cxn>
                <a:cxn ang="0">
                  <a:pos x="4" y="14"/>
                </a:cxn>
                <a:cxn ang="0">
                  <a:pos x="8" y="8"/>
                </a:cxn>
                <a:cxn ang="0">
                  <a:pos x="12" y="2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6" y="0"/>
                </a:cxn>
                <a:cxn ang="0">
                  <a:pos x="30" y="2"/>
                </a:cxn>
                <a:cxn ang="0">
                  <a:pos x="34" y="6"/>
                </a:cxn>
                <a:cxn ang="0">
                  <a:pos x="38" y="14"/>
                </a:cxn>
                <a:cxn ang="0">
                  <a:pos x="40" y="22"/>
                </a:cxn>
                <a:cxn ang="0">
                  <a:pos x="40" y="32"/>
                </a:cxn>
                <a:cxn ang="0">
                  <a:pos x="40" y="42"/>
                </a:cxn>
                <a:cxn ang="0">
                  <a:pos x="38" y="50"/>
                </a:cxn>
                <a:cxn ang="0">
                  <a:pos x="34" y="58"/>
                </a:cxn>
                <a:cxn ang="0">
                  <a:pos x="30" y="62"/>
                </a:cxn>
                <a:cxn ang="0">
                  <a:pos x="26" y="64"/>
                </a:cxn>
                <a:cxn ang="0">
                  <a:pos x="20" y="66"/>
                </a:cxn>
                <a:cxn ang="0">
                  <a:pos x="16" y="64"/>
                </a:cxn>
                <a:cxn ang="0">
                  <a:pos x="10" y="60"/>
                </a:cxn>
                <a:cxn ang="0">
                  <a:pos x="6" y="54"/>
                </a:cxn>
                <a:cxn ang="0">
                  <a:pos x="4" y="48"/>
                </a:cxn>
                <a:cxn ang="0">
                  <a:pos x="2" y="40"/>
                </a:cxn>
                <a:cxn ang="0">
                  <a:pos x="0" y="32"/>
                </a:cxn>
                <a:cxn ang="0">
                  <a:pos x="10" y="34"/>
                </a:cxn>
                <a:cxn ang="0">
                  <a:pos x="10" y="46"/>
                </a:cxn>
                <a:cxn ang="0">
                  <a:pos x="14" y="56"/>
                </a:cxn>
                <a:cxn ang="0">
                  <a:pos x="16" y="60"/>
                </a:cxn>
                <a:cxn ang="0">
                  <a:pos x="18" y="62"/>
                </a:cxn>
                <a:cxn ang="0">
                  <a:pos x="20" y="62"/>
                </a:cxn>
                <a:cxn ang="0">
                  <a:pos x="24" y="62"/>
                </a:cxn>
                <a:cxn ang="0">
                  <a:pos x="26" y="60"/>
                </a:cxn>
                <a:cxn ang="0">
                  <a:pos x="28" y="58"/>
                </a:cxn>
                <a:cxn ang="0">
                  <a:pos x="30" y="52"/>
                </a:cxn>
                <a:cxn ang="0">
                  <a:pos x="32" y="46"/>
                </a:cxn>
                <a:cxn ang="0">
                  <a:pos x="32" y="38"/>
                </a:cxn>
                <a:cxn ang="0">
                  <a:pos x="32" y="30"/>
                </a:cxn>
                <a:cxn ang="0">
                  <a:pos x="32" y="20"/>
                </a:cxn>
                <a:cxn ang="0">
                  <a:pos x="30" y="12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4" y="2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6" y="6"/>
                </a:cxn>
                <a:cxn ang="0">
                  <a:pos x="12" y="10"/>
                </a:cxn>
                <a:cxn ang="0">
                  <a:pos x="12" y="18"/>
                </a:cxn>
                <a:cxn ang="0">
                  <a:pos x="10" y="26"/>
                </a:cxn>
                <a:cxn ang="0">
                  <a:pos x="10" y="34"/>
                </a:cxn>
              </a:cxnLst>
              <a:rect l="0" t="0" r="r" b="b"/>
              <a:pathLst>
                <a:path w="40" h="66">
                  <a:moveTo>
                    <a:pt x="0" y="32"/>
                  </a:moveTo>
                  <a:lnTo>
                    <a:pt x="2" y="22"/>
                  </a:lnTo>
                  <a:lnTo>
                    <a:pt x="4" y="14"/>
                  </a:lnTo>
                  <a:lnTo>
                    <a:pt x="8" y="8"/>
                  </a:lnTo>
                  <a:lnTo>
                    <a:pt x="12" y="2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30" y="2"/>
                  </a:lnTo>
                  <a:lnTo>
                    <a:pt x="34" y="6"/>
                  </a:lnTo>
                  <a:lnTo>
                    <a:pt x="38" y="14"/>
                  </a:lnTo>
                  <a:lnTo>
                    <a:pt x="40" y="22"/>
                  </a:lnTo>
                  <a:lnTo>
                    <a:pt x="40" y="32"/>
                  </a:lnTo>
                  <a:lnTo>
                    <a:pt x="40" y="42"/>
                  </a:lnTo>
                  <a:lnTo>
                    <a:pt x="38" y="50"/>
                  </a:lnTo>
                  <a:lnTo>
                    <a:pt x="34" y="58"/>
                  </a:lnTo>
                  <a:lnTo>
                    <a:pt x="30" y="62"/>
                  </a:lnTo>
                  <a:lnTo>
                    <a:pt x="26" y="64"/>
                  </a:lnTo>
                  <a:lnTo>
                    <a:pt x="20" y="66"/>
                  </a:lnTo>
                  <a:lnTo>
                    <a:pt x="16" y="64"/>
                  </a:lnTo>
                  <a:lnTo>
                    <a:pt x="10" y="60"/>
                  </a:lnTo>
                  <a:lnTo>
                    <a:pt x="6" y="54"/>
                  </a:lnTo>
                  <a:lnTo>
                    <a:pt x="4" y="48"/>
                  </a:lnTo>
                  <a:lnTo>
                    <a:pt x="2" y="40"/>
                  </a:lnTo>
                  <a:lnTo>
                    <a:pt x="0" y="32"/>
                  </a:lnTo>
                  <a:close/>
                  <a:moveTo>
                    <a:pt x="10" y="34"/>
                  </a:moveTo>
                  <a:lnTo>
                    <a:pt x="10" y="46"/>
                  </a:lnTo>
                  <a:lnTo>
                    <a:pt x="14" y="56"/>
                  </a:lnTo>
                  <a:lnTo>
                    <a:pt x="16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4" y="62"/>
                  </a:lnTo>
                  <a:lnTo>
                    <a:pt x="26" y="60"/>
                  </a:lnTo>
                  <a:lnTo>
                    <a:pt x="28" y="58"/>
                  </a:lnTo>
                  <a:lnTo>
                    <a:pt x="30" y="52"/>
                  </a:lnTo>
                  <a:lnTo>
                    <a:pt x="32" y="46"/>
                  </a:lnTo>
                  <a:lnTo>
                    <a:pt x="32" y="38"/>
                  </a:lnTo>
                  <a:lnTo>
                    <a:pt x="32" y="30"/>
                  </a:lnTo>
                  <a:lnTo>
                    <a:pt x="32" y="20"/>
                  </a:lnTo>
                  <a:lnTo>
                    <a:pt x="30" y="12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6" y="6"/>
                  </a:lnTo>
                  <a:lnTo>
                    <a:pt x="12" y="10"/>
                  </a:lnTo>
                  <a:lnTo>
                    <a:pt x="12" y="18"/>
                  </a:lnTo>
                  <a:lnTo>
                    <a:pt x="10" y="26"/>
                  </a:lnTo>
                  <a:lnTo>
                    <a:pt x="10" y="3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71" name="Freeform 8635"/>
            <p:cNvSpPr>
              <a:spLocks/>
            </p:cNvSpPr>
            <p:nvPr/>
          </p:nvSpPr>
          <p:spPr bwMode="auto">
            <a:xfrm>
              <a:off x="4982" y="2080"/>
              <a:ext cx="10" cy="12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" y="0"/>
                </a:cxn>
                <a:cxn ang="0">
                  <a:pos x="10" y="2"/>
                </a:cxn>
                <a:cxn ang="0">
                  <a:pos x="10" y="4"/>
                </a:cxn>
                <a:cxn ang="0">
                  <a:pos x="10" y="6"/>
                </a:cxn>
                <a:cxn ang="0">
                  <a:pos x="10" y="8"/>
                </a:cxn>
                <a:cxn ang="0">
                  <a:pos x="10" y="10"/>
                </a:cxn>
                <a:cxn ang="0">
                  <a:pos x="8" y="12"/>
                </a:cxn>
                <a:cxn ang="0">
                  <a:pos x="6" y="12"/>
                </a:cxn>
                <a:cxn ang="0">
                  <a:pos x="4" y="12"/>
                </a:cxn>
                <a:cxn ang="0">
                  <a:pos x="2" y="10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6" y="0"/>
                </a:cxn>
              </a:cxnLst>
              <a:rect l="0" t="0" r="r" b="b"/>
              <a:pathLst>
                <a:path w="10" h="12">
                  <a:moveTo>
                    <a:pt x="6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8" y="12"/>
                  </a:lnTo>
                  <a:lnTo>
                    <a:pt x="6" y="12"/>
                  </a:lnTo>
                  <a:lnTo>
                    <a:pt x="4" y="12"/>
                  </a:lnTo>
                  <a:lnTo>
                    <a:pt x="2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72" name="Freeform 8636"/>
            <p:cNvSpPr>
              <a:spLocks noEditPoints="1"/>
            </p:cNvSpPr>
            <p:nvPr/>
          </p:nvSpPr>
          <p:spPr bwMode="auto">
            <a:xfrm>
              <a:off x="5000" y="2026"/>
              <a:ext cx="42" cy="64"/>
            </a:xfrm>
            <a:custGeom>
              <a:avLst/>
              <a:gdLst/>
              <a:ahLst/>
              <a:cxnLst>
                <a:cxn ang="0">
                  <a:pos x="42" y="42"/>
                </a:cxn>
                <a:cxn ang="0">
                  <a:pos x="42" y="48"/>
                </a:cxn>
                <a:cxn ang="0">
                  <a:pos x="34" y="48"/>
                </a:cxn>
                <a:cxn ang="0">
                  <a:pos x="34" y="64"/>
                </a:cxn>
                <a:cxn ang="0">
                  <a:pos x="26" y="64"/>
                </a:cxn>
                <a:cxn ang="0">
                  <a:pos x="26" y="48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28" y="0"/>
                </a:cxn>
                <a:cxn ang="0">
                  <a:pos x="34" y="0"/>
                </a:cxn>
                <a:cxn ang="0">
                  <a:pos x="34" y="42"/>
                </a:cxn>
                <a:cxn ang="0">
                  <a:pos x="42" y="42"/>
                </a:cxn>
                <a:cxn ang="0">
                  <a:pos x="26" y="42"/>
                </a:cxn>
                <a:cxn ang="0">
                  <a:pos x="26" y="8"/>
                </a:cxn>
                <a:cxn ang="0">
                  <a:pos x="6" y="42"/>
                </a:cxn>
                <a:cxn ang="0">
                  <a:pos x="26" y="42"/>
                </a:cxn>
              </a:cxnLst>
              <a:rect l="0" t="0" r="r" b="b"/>
              <a:pathLst>
                <a:path w="42" h="64">
                  <a:moveTo>
                    <a:pt x="42" y="42"/>
                  </a:moveTo>
                  <a:lnTo>
                    <a:pt x="42" y="48"/>
                  </a:lnTo>
                  <a:lnTo>
                    <a:pt x="34" y="48"/>
                  </a:lnTo>
                  <a:lnTo>
                    <a:pt x="34" y="64"/>
                  </a:lnTo>
                  <a:lnTo>
                    <a:pt x="26" y="64"/>
                  </a:lnTo>
                  <a:lnTo>
                    <a:pt x="26" y="48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28" y="0"/>
                  </a:lnTo>
                  <a:lnTo>
                    <a:pt x="34" y="0"/>
                  </a:lnTo>
                  <a:lnTo>
                    <a:pt x="34" y="42"/>
                  </a:lnTo>
                  <a:lnTo>
                    <a:pt x="42" y="42"/>
                  </a:lnTo>
                  <a:close/>
                  <a:moveTo>
                    <a:pt x="26" y="42"/>
                  </a:moveTo>
                  <a:lnTo>
                    <a:pt x="26" y="8"/>
                  </a:lnTo>
                  <a:lnTo>
                    <a:pt x="6" y="42"/>
                  </a:lnTo>
                  <a:lnTo>
                    <a:pt x="26" y="4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73" name="Line 8637"/>
            <p:cNvSpPr>
              <a:spLocks noChangeShapeType="1"/>
            </p:cNvSpPr>
            <p:nvPr/>
          </p:nvSpPr>
          <p:spPr bwMode="auto">
            <a:xfrm flipV="1">
              <a:off x="5176" y="1894"/>
              <a:ext cx="2" cy="14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74" name="Freeform 8638"/>
            <p:cNvSpPr>
              <a:spLocks noEditPoints="1"/>
            </p:cNvSpPr>
            <p:nvPr/>
          </p:nvSpPr>
          <p:spPr bwMode="auto">
            <a:xfrm>
              <a:off x="5116" y="1940"/>
              <a:ext cx="40" cy="66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24"/>
                </a:cxn>
                <a:cxn ang="0">
                  <a:pos x="2" y="16"/>
                </a:cxn>
                <a:cxn ang="0">
                  <a:pos x="6" y="8"/>
                </a:cxn>
                <a:cxn ang="0">
                  <a:pos x="10" y="4"/>
                </a:cxn>
                <a:cxn ang="0">
                  <a:pos x="14" y="2"/>
                </a:cxn>
                <a:cxn ang="0">
                  <a:pos x="20" y="0"/>
                </a:cxn>
                <a:cxn ang="0">
                  <a:pos x="24" y="2"/>
                </a:cxn>
                <a:cxn ang="0">
                  <a:pos x="28" y="4"/>
                </a:cxn>
                <a:cxn ang="0">
                  <a:pos x="32" y="8"/>
                </a:cxn>
                <a:cxn ang="0">
                  <a:pos x="36" y="16"/>
                </a:cxn>
                <a:cxn ang="0">
                  <a:pos x="38" y="24"/>
                </a:cxn>
                <a:cxn ang="0">
                  <a:pos x="40" y="34"/>
                </a:cxn>
                <a:cxn ang="0">
                  <a:pos x="38" y="44"/>
                </a:cxn>
                <a:cxn ang="0">
                  <a:pos x="36" y="52"/>
                </a:cxn>
                <a:cxn ang="0">
                  <a:pos x="32" y="58"/>
                </a:cxn>
                <a:cxn ang="0">
                  <a:pos x="28" y="64"/>
                </a:cxn>
                <a:cxn ang="0">
                  <a:pos x="24" y="66"/>
                </a:cxn>
                <a:cxn ang="0">
                  <a:pos x="18" y="66"/>
                </a:cxn>
                <a:cxn ang="0">
                  <a:pos x="14" y="66"/>
                </a:cxn>
                <a:cxn ang="0">
                  <a:pos x="8" y="62"/>
                </a:cxn>
                <a:cxn ang="0">
                  <a:pos x="4" y="56"/>
                </a:cxn>
                <a:cxn ang="0">
                  <a:pos x="2" y="50"/>
                </a:cxn>
                <a:cxn ang="0">
                  <a:pos x="0" y="42"/>
                </a:cxn>
                <a:cxn ang="0">
                  <a:pos x="0" y="34"/>
                </a:cxn>
                <a:cxn ang="0">
                  <a:pos x="8" y="36"/>
                </a:cxn>
                <a:cxn ang="0">
                  <a:pos x="8" y="48"/>
                </a:cxn>
                <a:cxn ang="0">
                  <a:pos x="12" y="56"/>
                </a:cxn>
                <a:cxn ang="0">
                  <a:pos x="14" y="60"/>
                </a:cxn>
                <a:cxn ang="0">
                  <a:pos x="16" y="64"/>
                </a:cxn>
                <a:cxn ang="0">
                  <a:pos x="18" y="64"/>
                </a:cxn>
                <a:cxn ang="0">
                  <a:pos x="22" y="64"/>
                </a:cxn>
                <a:cxn ang="0">
                  <a:pos x="24" y="62"/>
                </a:cxn>
                <a:cxn ang="0">
                  <a:pos x="26" y="58"/>
                </a:cxn>
                <a:cxn ang="0">
                  <a:pos x="28" y="54"/>
                </a:cxn>
                <a:cxn ang="0">
                  <a:pos x="30" y="48"/>
                </a:cxn>
                <a:cxn ang="0">
                  <a:pos x="30" y="40"/>
                </a:cxn>
                <a:cxn ang="0">
                  <a:pos x="30" y="32"/>
                </a:cxn>
                <a:cxn ang="0">
                  <a:pos x="30" y="22"/>
                </a:cxn>
                <a:cxn ang="0">
                  <a:pos x="28" y="14"/>
                </a:cxn>
                <a:cxn ang="0">
                  <a:pos x="26" y="8"/>
                </a:cxn>
                <a:cxn ang="0">
                  <a:pos x="24" y="6"/>
                </a:cxn>
                <a:cxn ang="0">
                  <a:pos x="22" y="4"/>
                </a:cxn>
                <a:cxn ang="0">
                  <a:pos x="20" y="4"/>
                </a:cxn>
                <a:cxn ang="0">
                  <a:pos x="16" y="4"/>
                </a:cxn>
                <a:cxn ang="0">
                  <a:pos x="14" y="6"/>
                </a:cxn>
                <a:cxn ang="0">
                  <a:pos x="10" y="12"/>
                </a:cxn>
                <a:cxn ang="0">
                  <a:pos x="10" y="18"/>
                </a:cxn>
                <a:cxn ang="0">
                  <a:pos x="8" y="28"/>
                </a:cxn>
                <a:cxn ang="0">
                  <a:pos x="8" y="36"/>
                </a:cxn>
              </a:cxnLst>
              <a:rect l="0" t="0" r="r" b="b"/>
              <a:pathLst>
                <a:path w="40" h="66">
                  <a:moveTo>
                    <a:pt x="0" y="34"/>
                  </a:moveTo>
                  <a:lnTo>
                    <a:pt x="0" y="24"/>
                  </a:lnTo>
                  <a:lnTo>
                    <a:pt x="2" y="16"/>
                  </a:lnTo>
                  <a:lnTo>
                    <a:pt x="6" y="8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8" y="4"/>
                  </a:lnTo>
                  <a:lnTo>
                    <a:pt x="32" y="8"/>
                  </a:lnTo>
                  <a:lnTo>
                    <a:pt x="36" y="16"/>
                  </a:lnTo>
                  <a:lnTo>
                    <a:pt x="38" y="24"/>
                  </a:lnTo>
                  <a:lnTo>
                    <a:pt x="40" y="34"/>
                  </a:lnTo>
                  <a:lnTo>
                    <a:pt x="38" y="44"/>
                  </a:lnTo>
                  <a:lnTo>
                    <a:pt x="36" y="52"/>
                  </a:lnTo>
                  <a:lnTo>
                    <a:pt x="32" y="58"/>
                  </a:lnTo>
                  <a:lnTo>
                    <a:pt x="28" y="64"/>
                  </a:lnTo>
                  <a:lnTo>
                    <a:pt x="24" y="66"/>
                  </a:lnTo>
                  <a:lnTo>
                    <a:pt x="18" y="66"/>
                  </a:lnTo>
                  <a:lnTo>
                    <a:pt x="14" y="66"/>
                  </a:lnTo>
                  <a:lnTo>
                    <a:pt x="8" y="62"/>
                  </a:lnTo>
                  <a:lnTo>
                    <a:pt x="4" y="56"/>
                  </a:lnTo>
                  <a:lnTo>
                    <a:pt x="2" y="50"/>
                  </a:lnTo>
                  <a:lnTo>
                    <a:pt x="0" y="42"/>
                  </a:lnTo>
                  <a:lnTo>
                    <a:pt x="0" y="34"/>
                  </a:lnTo>
                  <a:close/>
                  <a:moveTo>
                    <a:pt x="8" y="36"/>
                  </a:moveTo>
                  <a:lnTo>
                    <a:pt x="8" y="48"/>
                  </a:lnTo>
                  <a:lnTo>
                    <a:pt x="12" y="56"/>
                  </a:lnTo>
                  <a:lnTo>
                    <a:pt x="14" y="60"/>
                  </a:lnTo>
                  <a:lnTo>
                    <a:pt x="16" y="64"/>
                  </a:lnTo>
                  <a:lnTo>
                    <a:pt x="18" y="64"/>
                  </a:lnTo>
                  <a:lnTo>
                    <a:pt x="22" y="64"/>
                  </a:lnTo>
                  <a:lnTo>
                    <a:pt x="24" y="62"/>
                  </a:lnTo>
                  <a:lnTo>
                    <a:pt x="26" y="58"/>
                  </a:lnTo>
                  <a:lnTo>
                    <a:pt x="28" y="54"/>
                  </a:lnTo>
                  <a:lnTo>
                    <a:pt x="30" y="48"/>
                  </a:lnTo>
                  <a:lnTo>
                    <a:pt x="30" y="40"/>
                  </a:lnTo>
                  <a:lnTo>
                    <a:pt x="30" y="32"/>
                  </a:lnTo>
                  <a:lnTo>
                    <a:pt x="30" y="22"/>
                  </a:lnTo>
                  <a:lnTo>
                    <a:pt x="28" y="14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4" y="6"/>
                  </a:lnTo>
                  <a:lnTo>
                    <a:pt x="10" y="12"/>
                  </a:lnTo>
                  <a:lnTo>
                    <a:pt x="10" y="18"/>
                  </a:lnTo>
                  <a:lnTo>
                    <a:pt x="8" y="28"/>
                  </a:lnTo>
                  <a:lnTo>
                    <a:pt x="8" y="3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75" name="Freeform 8639"/>
            <p:cNvSpPr>
              <a:spLocks/>
            </p:cNvSpPr>
            <p:nvPr/>
          </p:nvSpPr>
          <p:spPr bwMode="auto">
            <a:xfrm>
              <a:off x="5166" y="1996"/>
              <a:ext cx="12" cy="1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" y="0"/>
                </a:cxn>
                <a:cxn ang="0">
                  <a:pos x="10" y="2"/>
                </a:cxn>
                <a:cxn ang="0">
                  <a:pos x="10" y="4"/>
                </a:cxn>
                <a:cxn ang="0">
                  <a:pos x="12" y="6"/>
                </a:cxn>
                <a:cxn ang="0">
                  <a:pos x="10" y="8"/>
                </a:cxn>
                <a:cxn ang="0">
                  <a:pos x="10" y="10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2" y="10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6" y="0"/>
                </a:cxn>
              </a:cxnLst>
              <a:rect l="0" t="0" r="r" b="b"/>
              <a:pathLst>
                <a:path w="12" h="10">
                  <a:moveTo>
                    <a:pt x="6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12" y="6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76" name="Freeform 8640"/>
            <p:cNvSpPr>
              <a:spLocks noEditPoints="1"/>
            </p:cNvSpPr>
            <p:nvPr/>
          </p:nvSpPr>
          <p:spPr bwMode="auto">
            <a:xfrm>
              <a:off x="5188" y="1940"/>
              <a:ext cx="40" cy="66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2"/>
                </a:cxn>
                <a:cxn ang="0">
                  <a:pos x="32" y="4"/>
                </a:cxn>
                <a:cxn ang="0">
                  <a:pos x="28" y="6"/>
                </a:cxn>
                <a:cxn ang="0">
                  <a:pos x="24" y="8"/>
                </a:cxn>
                <a:cxn ang="0">
                  <a:pos x="20" y="10"/>
                </a:cxn>
                <a:cxn ang="0">
                  <a:pos x="16" y="14"/>
                </a:cxn>
                <a:cxn ang="0">
                  <a:pos x="14" y="20"/>
                </a:cxn>
                <a:cxn ang="0">
                  <a:pos x="12" y="24"/>
                </a:cxn>
                <a:cxn ang="0">
                  <a:pos x="10" y="30"/>
                </a:cxn>
                <a:cxn ang="0">
                  <a:pos x="16" y="28"/>
                </a:cxn>
                <a:cxn ang="0">
                  <a:pos x="24" y="26"/>
                </a:cxn>
                <a:cxn ang="0">
                  <a:pos x="30" y="28"/>
                </a:cxn>
                <a:cxn ang="0">
                  <a:pos x="34" y="32"/>
                </a:cxn>
                <a:cxn ang="0">
                  <a:pos x="38" y="38"/>
                </a:cxn>
                <a:cxn ang="0">
                  <a:pos x="40" y="44"/>
                </a:cxn>
                <a:cxn ang="0">
                  <a:pos x="38" y="52"/>
                </a:cxn>
                <a:cxn ang="0">
                  <a:pos x="34" y="58"/>
                </a:cxn>
                <a:cxn ang="0">
                  <a:pos x="30" y="64"/>
                </a:cxn>
                <a:cxn ang="0">
                  <a:pos x="24" y="66"/>
                </a:cxn>
                <a:cxn ang="0">
                  <a:pos x="18" y="66"/>
                </a:cxn>
                <a:cxn ang="0">
                  <a:pos x="12" y="66"/>
                </a:cxn>
                <a:cxn ang="0">
                  <a:pos x="8" y="62"/>
                </a:cxn>
                <a:cxn ang="0">
                  <a:pos x="4" y="56"/>
                </a:cxn>
                <a:cxn ang="0">
                  <a:pos x="0" y="50"/>
                </a:cxn>
                <a:cxn ang="0">
                  <a:pos x="0" y="40"/>
                </a:cxn>
                <a:cxn ang="0">
                  <a:pos x="0" y="32"/>
                </a:cxn>
                <a:cxn ang="0">
                  <a:pos x="2" y="24"/>
                </a:cxn>
                <a:cxn ang="0">
                  <a:pos x="6" y="18"/>
                </a:cxn>
                <a:cxn ang="0">
                  <a:pos x="12" y="10"/>
                </a:cxn>
                <a:cxn ang="0">
                  <a:pos x="18" y="6"/>
                </a:cxn>
                <a:cxn ang="0">
                  <a:pos x="24" y="2"/>
                </a:cxn>
                <a:cxn ang="0">
                  <a:pos x="30" y="2"/>
                </a:cxn>
                <a:cxn ang="0">
                  <a:pos x="36" y="0"/>
                </a:cxn>
                <a:cxn ang="0">
                  <a:pos x="38" y="0"/>
                </a:cxn>
                <a:cxn ang="0">
                  <a:pos x="10" y="34"/>
                </a:cxn>
                <a:cxn ang="0">
                  <a:pos x="8" y="40"/>
                </a:cxn>
                <a:cxn ang="0">
                  <a:pos x="8" y="44"/>
                </a:cxn>
                <a:cxn ang="0">
                  <a:pos x="8" y="48"/>
                </a:cxn>
                <a:cxn ang="0">
                  <a:pos x="10" y="54"/>
                </a:cxn>
                <a:cxn ang="0">
                  <a:pos x="12" y="58"/>
                </a:cxn>
                <a:cxn ang="0">
                  <a:pos x="14" y="62"/>
                </a:cxn>
                <a:cxn ang="0">
                  <a:pos x="16" y="64"/>
                </a:cxn>
                <a:cxn ang="0">
                  <a:pos x="20" y="64"/>
                </a:cxn>
                <a:cxn ang="0">
                  <a:pos x="24" y="62"/>
                </a:cxn>
                <a:cxn ang="0">
                  <a:pos x="26" y="60"/>
                </a:cxn>
                <a:cxn ang="0">
                  <a:pos x="30" y="56"/>
                </a:cxn>
                <a:cxn ang="0">
                  <a:pos x="30" y="50"/>
                </a:cxn>
                <a:cxn ang="0">
                  <a:pos x="30" y="42"/>
                </a:cxn>
                <a:cxn ang="0">
                  <a:pos x="28" y="36"/>
                </a:cxn>
                <a:cxn ang="0">
                  <a:pos x="24" y="32"/>
                </a:cxn>
                <a:cxn ang="0">
                  <a:pos x="22" y="30"/>
                </a:cxn>
                <a:cxn ang="0">
                  <a:pos x="18" y="30"/>
                </a:cxn>
                <a:cxn ang="0">
                  <a:pos x="16" y="30"/>
                </a:cxn>
                <a:cxn ang="0">
                  <a:pos x="14" y="30"/>
                </a:cxn>
                <a:cxn ang="0">
                  <a:pos x="12" y="32"/>
                </a:cxn>
                <a:cxn ang="0">
                  <a:pos x="10" y="34"/>
                </a:cxn>
              </a:cxnLst>
              <a:rect l="0" t="0" r="r" b="b"/>
              <a:pathLst>
                <a:path w="40" h="66">
                  <a:moveTo>
                    <a:pt x="38" y="0"/>
                  </a:moveTo>
                  <a:lnTo>
                    <a:pt x="38" y="2"/>
                  </a:lnTo>
                  <a:lnTo>
                    <a:pt x="32" y="4"/>
                  </a:lnTo>
                  <a:lnTo>
                    <a:pt x="28" y="6"/>
                  </a:lnTo>
                  <a:lnTo>
                    <a:pt x="24" y="8"/>
                  </a:lnTo>
                  <a:lnTo>
                    <a:pt x="20" y="10"/>
                  </a:lnTo>
                  <a:lnTo>
                    <a:pt x="16" y="14"/>
                  </a:lnTo>
                  <a:lnTo>
                    <a:pt x="14" y="20"/>
                  </a:lnTo>
                  <a:lnTo>
                    <a:pt x="12" y="24"/>
                  </a:lnTo>
                  <a:lnTo>
                    <a:pt x="10" y="30"/>
                  </a:lnTo>
                  <a:lnTo>
                    <a:pt x="16" y="28"/>
                  </a:lnTo>
                  <a:lnTo>
                    <a:pt x="24" y="26"/>
                  </a:lnTo>
                  <a:lnTo>
                    <a:pt x="30" y="28"/>
                  </a:lnTo>
                  <a:lnTo>
                    <a:pt x="34" y="32"/>
                  </a:lnTo>
                  <a:lnTo>
                    <a:pt x="38" y="38"/>
                  </a:lnTo>
                  <a:lnTo>
                    <a:pt x="40" y="44"/>
                  </a:lnTo>
                  <a:lnTo>
                    <a:pt x="38" y="52"/>
                  </a:lnTo>
                  <a:lnTo>
                    <a:pt x="34" y="58"/>
                  </a:lnTo>
                  <a:lnTo>
                    <a:pt x="30" y="64"/>
                  </a:lnTo>
                  <a:lnTo>
                    <a:pt x="24" y="66"/>
                  </a:lnTo>
                  <a:lnTo>
                    <a:pt x="18" y="66"/>
                  </a:lnTo>
                  <a:lnTo>
                    <a:pt x="12" y="66"/>
                  </a:lnTo>
                  <a:lnTo>
                    <a:pt x="8" y="62"/>
                  </a:lnTo>
                  <a:lnTo>
                    <a:pt x="4" y="56"/>
                  </a:lnTo>
                  <a:lnTo>
                    <a:pt x="0" y="50"/>
                  </a:lnTo>
                  <a:lnTo>
                    <a:pt x="0" y="40"/>
                  </a:lnTo>
                  <a:lnTo>
                    <a:pt x="0" y="32"/>
                  </a:lnTo>
                  <a:lnTo>
                    <a:pt x="2" y="24"/>
                  </a:lnTo>
                  <a:lnTo>
                    <a:pt x="6" y="18"/>
                  </a:lnTo>
                  <a:lnTo>
                    <a:pt x="12" y="10"/>
                  </a:lnTo>
                  <a:lnTo>
                    <a:pt x="18" y="6"/>
                  </a:lnTo>
                  <a:lnTo>
                    <a:pt x="24" y="2"/>
                  </a:lnTo>
                  <a:lnTo>
                    <a:pt x="30" y="2"/>
                  </a:lnTo>
                  <a:lnTo>
                    <a:pt x="36" y="0"/>
                  </a:lnTo>
                  <a:lnTo>
                    <a:pt x="38" y="0"/>
                  </a:lnTo>
                  <a:close/>
                  <a:moveTo>
                    <a:pt x="10" y="34"/>
                  </a:moveTo>
                  <a:lnTo>
                    <a:pt x="8" y="40"/>
                  </a:lnTo>
                  <a:lnTo>
                    <a:pt x="8" y="44"/>
                  </a:lnTo>
                  <a:lnTo>
                    <a:pt x="8" y="48"/>
                  </a:lnTo>
                  <a:lnTo>
                    <a:pt x="10" y="54"/>
                  </a:lnTo>
                  <a:lnTo>
                    <a:pt x="12" y="58"/>
                  </a:lnTo>
                  <a:lnTo>
                    <a:pt x="14" y="62"/>
                  </a:lnTo>
                  <a:lnTo>
                    <a:pt x="16" y="64"/>
                  </a:lnTo>
                  <a:lnTo>
                    <a:pt x="20" y="64"/>
                  </a:lnTo>
                  <a:lnTo>
                    <a:pt x="24" y="62"/>
                  </a:lnTo>
                  <a:lnTo>
                    <a:pt x="26" y="60"/>
                  </a:lnTo>
                  <a:lnTo>
                    <a:pt x="30" y="56"/>
                  </a:lnTo>
                  <a:lnTo>
                    <a:pt x="30" y="50"/>
                  </a:lnTo>
                  <a:lnTo>
                    <a:pt x="30" y="42"/>
                  </a:lnTo>
                  <a:lnTo>
                    <a:pt x="28" y="36"/>
                  </a:lnTo>
                  <a:lnTo>
                    <a:pt x="24" y="32"/>
                  </a:lnTo>
                  <a:lnTo>
                    <a:pt x="22" y="30"/>
                  </a:lnTo>
                  <a:lnTo>
                    <a:pt x="18" y="30"/>
                  </a:lnTo>
                  <a:lnTo>
                    <a:pt x="16" y="30"/>
                  </a:lnTo>
                  <a:lnTo>
                    <a:pt x="14" y="30"/>
                  </a:lnTo>
                  <a:lnTo>
                    <a:pt x="12" y="32"/>
                  </a:lnTo>
                  <a:lnTo>
                    <a:pt x="10" y="3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77" name="Line 8641"/>
            <p:cNvSpPr>
              <a:spLocks noChangeShapeType="1"/>
            </p:cNvSpPr>
            <p:nvPr/>
          </p:nvSpPr>
          <p:spPr bwMode="auto">
            <a:xfrm flipV="1">
              <a:off x="5338" y="1822"/>
              <a:ext cx="1" cy="1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78" name="Freeform 8642"/>
            <p:cNvSpPr>
              <a:spLocks noEditPoints="1"/>
            </p:cNvSpPr>
            <p:nvPr/>
          </p:nvSpPr>
          <p:spPr bwMode="auto">
            <a:xfrm>
              <a:off x="5274" y="1868"/>
              <a:ext cx="40" cy="66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2" y="22"/>
                </a:cxn>
                <a:cxn ang="0">
                  <a:pos x="4" y="14"/>
                </a:cxn>
                <a:cxn ang="0">
                  <a:pos x="8" y="8"/>
                </a:cxn>
                <a:cxn ang="0">
                  <a:pos x="12" y="2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6" y="0"/>
                </a:cxn>
                <a:cxn ang="0">
                  <a:pos x="30" y="2"/>
                </a:cxn>
                <a:cxn ang="0">
                  <a:pos x="34" y="6"/>
                </a:cxn>
                <a:cxn ang="0">
                  <a:pos x="38" y="14"/>
                </a:cxn>
                <a:cxn ang="0">
                  <a:pos x="40" y="22"/>
                </a:cxn>
                <a:cxn ang="0">
                  <a:pos x="40" y="32"/>
                </a:cxn>
                <a:cxn ang="0">
                  <a:pos x="40" y="42"/>
                </a:cxn>
                <a:cxn ang="0">
                  <a:pos x="38" y="50"/>
                </a:cxn>
                <a:cxn ang="0">
                  <a:pos x="34" y="58"/>
                </a:cxn>
                <a:cxn ang="0">
                  <a:pos x="30" y="62"/>
                </a:cxn>
                <a:cxn ang="0">
                  <a:pos x="26" y="64"/>
                </a:cxn>
                <a:cxn ang="0">
                  <a:pos x="20" y="66"/>
                </a:cxn>
                <a:cxn ang="0">
                  <a:pos x="16" y="64"/>
                </a:cxn>
                <a:cxn ang="0">
                  <a:pos x="10" y="60"/>
                </a:cxn>
                <a:cxn ang="0">
                  <a:pos x="6" y="54"/>
                </a:cxn>
                <a:cxn ang="0">
                  <a:pos x="4" y="48"/>
                </a:cxn>
                <a:cxn ang="0">
                  <a:pos x="2" y="42"/>
                </a:cxn>
                <a:cxn ang="0">
                  <a:pos x="0" y="32"/>
                </a:cxn>
                <a:cxn ang="0">
                  <a:pos x="10" y="34"/>
                </a:cxn>
                <a:cxn ang="0">
                  <a:pos x="10" y="46"/>
                </a:cxn>
                <a:cxn ang="0">
                  <a:pos x="14" y="56"/>
                </a:cxn>
                <a:cxn ang="0">
                  <a:pos x="16" y="60"/>
                </a:cxn>
                <a:cxn ang="0">
                  <a:pos x="18" y="62"/>
                </a:cxn>
                <a:cxn ang="0">
                  <a:pos x="20" y="62"/>
                </a:cxn>
                <a:cxn ang="0">
                  <a:pos x="24" y="62"/>
                </a:cxn>
                <a:cxn ang="0">
                  <a:pos x="26" y="60"/>
                </a:cxn>
                <a:cxn ang="0">
                  <a:pos x="28" y="58"/>
                </a:cxn>
                <a:cxn ang="0">
                  <a:pos x="30" y="52"/>
                </a:cxn>
                <a:cxn ang="0">
                  <a:pos x="30" y="46"/>
                </a:cxn>
                <a:cxn ang="0">
                  <a:pos x="32" y="38"/>
                </a:cxn>
                <a:cxn ang="0">
                  <a:pos x="32" y="30"/>
                </a:cxn>
                <a:cxn ang="0">
                  <a:pos x="32" y="20"/>
                </a:cxn>
                <a:cxn ang="0">
                  <a:pos x="30" y="12"/>
                </a:cxn>
                <a:cxn ang="0">
                  <a:pos x="28" y="8"/>
                </a:cxn>
                <a:cxn ang="0">
                  <a:pos x="26" y="4"/>
                </a:cxn>
                <a:cxn ang="0">
                  <a:pos x="24" y="2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6" y="6"/>
                </a:cxn>
                <a:cxn ang="0">
                  <a:pos x="12" y="10"/>
                </a:cxn>
                <a:cxn ang="0">
                  <a:pos x="12" y="18"/>
                </a:cxn>
                <a:cxn ang="0">
                  <a:pos x="10" y="26"/>
                </a:cxn>
                <a:cxn ang="0">
                  <a:pos x="10" y="34"/>
                </a:cxn>
              </a:cxnLst>
              <a:rect l="0" t="0" r="r" b="b"/>
              <a:pathLst>
                <a:path w="40" h="66">
                  <a:moveTo>
                    <a:pt x="0" y="32"/>
                  </a:moveTo>
                  <a:lnTo>
                    <a:pt x="2" y="22"/>
                  </a:lnTo>
                  <a:lnTo>
                    <a:pt x="4" y="14"/>
                  </a:lnTo>
                  <a:lnTo>
                    <a:pt x="8" y="8"/>
                  </a:lnTo>
                  <a:lnTo>
                    <a:pt x="12" y="2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30" y="2"/>
                  </a:lnTo>
                  <a:lnTo>
                    <a:pt x="34" y="6"/>
                  </a:lnTo>
                  <a:lnTo>
                    <a:pt x="38" y="14"/>
                  </a:lnTo>
                  <a:lnTo>
                    <a:pt x="40" y="22"/>
                  </a:lnTo>
                  <a:lnTo>
                    <a:pt x="40" y="32"/>
                  </a:lnTo>
                  <a:lnTo>
                    <a:pt x="40" y="42"/>
                  </a:lnTo>
                  <a:lnTo>
                    <a:pt x="38" y="50"/>
                  </a:lnTo>
                  <a:lnTo>
                    <a:pt x="34" y="58"/>
                  </a:lnTo>
                  <a:lnTo>
                    <a:pt x="30" y="62"/>
                  </a:lnTo>
                  <a:lnTo>
                    <a:pt x="26" y="64"/>
                  </a:lnTo>
                  <a:lnTo>
                    <a:pt x="20" y="66"/>
                  </a:lnTo>
                  <a:lnTo>
                    <a:pt x="16" y="64"/>
                  </a:lnTo>
                  <a:lnTo>
                    <a:pt x="10" y="60"/>
                  </a:lnTo>
                  <a:lnTo>
                    <a:pt x="6" y="54"/>
                  </a:lnTo>
                  <a:lnTo>
                    <a:pt x="4" y="48"/>
                  </a:lnTo>
                  <a:lnTo>
                    <a:pt x="2" y="42"/>
                  </a:lnTo>
                  <a:lnTo>
                    <a:pt x="0" y="32"/>
                  </a:lnTo>
                  <a:close/>
                  <a:moveTo>
                    <a:pt x="10" y="34"/>
                  </a:moveTo>
                  <a:lnTo>
                    <a:pt x="10" y="46"/>
                  </a:lnTo>
                  <a:lnTo>
                    <a:pt x="14" y="56"/>
                  </a:lnTo>
                  <a:lnTo>
                    <a:pt x="16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4" y="62"/>
                  </a:lnTo>
                  <a:lnTo>
                    <a:pt x="26" y="60"/>
                  </a:lnTo>
                  <a:lnTo>
                    <a:pt x="28" y="58"/>
                  </a:lnTo>
                  <a:lnTo>
                    <a:pt x="30" y="52"/>
                  </a:lnTo>
                  <a:lnTo>
                    <a:pt x="30" y="46"/>
                  </a:lnTo>
                  <a:lnTo>
                    <a:pt x="32" y="38"/>
                  </a:lnTo>
                  <a:lnTo>
                    <a:pt x="32" y="30"/>
                  </a:lnTo>
                  <a:lnTo>
                    <a:pt x="32" y="20"/>
                  </a:lnTo>
                  <a:lnTo>
                    <a:pt x="30" y="12"/>
                  </a:lnTo>
                  <a:lnTo>
                    <a:pt x="28" y="8"/>
                  </a:lnTo>
                  <a:lnTo>
                    <a:pt x="26" y="4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6" y="6"/>
                  </a:lnTo>
                  <a:lnTo>
                    <a:pt x="12" y="10"/>
                  </a:lnTo>
                  <a:lnTo>
                    <a:pt x="12" y="18"/>
                  </a:lnTo>
                  <a:lnTo>
                    <a:pt x="10" y="26"/>
                  </a:lnTo>
                  <a:lnTo>
                    <a:pt x="10" y="3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79" name="Freeform 8643"/>
            <p:cNvSpPr>
              <a:spLocks/>
            </p:cNvSpPr>
            <p:nvPr/>
          </p:nvSpPr>
          <p:spPr bwMode="auto">
            <a:xfrm>
              <a:off x="5326" y="1922"/>
              <a:ext cx="10" cy="12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" y="0"/>
                </a:cxn>
                <a:cxn ang="0">
                  <a:pos x="10" y="2"/>
                </a:cxn>
                <a:cxn ang="0">
                  <a:pos x="10" y="4"/>
                </a:cxn>
                <a:cxn ang="0">
                  <a:pos x="10" y="6"/>
                </a:cxn>
                <a:cxn ang="0">
                  <a:pos x="10" y="8"/>
                </a:cxn>
                <a:cxn ang="0">
                  <a:pos x="10" y="10"/>
                </a:cxn>
                <a:cxn ang="0">
                  <a:pos x="8" y="12"/>
                </a:cxn>
                <a:cxn ang="0">
                  <a:pos x="6" y="12"/>
                </a:cxn>
                <a:cxn ang="0">
                  <a:pos x="4" y="12"/>
                </a:cxn>
                <a:cxn ang="0">
                  <a:pos x="2" y="10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6" y="0"/>
                </a:cxn>
              </a:cxnLst>
              <a:rect l="0" t="0" r="r" b="b"/>
              <a:pathLst>
                <a:path w="10" h="12">
                  <a:moveTo>
                    <a:pt x="6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8" y="12"/>
                  </a:lnTo>
                  <a:lnTo>
                    <a:pt x="6" y="12"/>
                  </a:lnTo>
                  <a:lnTo>
                    <a:pt x="4" y="12"/>
                  </a:lnTo>
                  <a:lnTo>
                    <a:pt x="2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80" name="Freeform 8644"/>
            <p:cNvSpPr>
              <a:spLocks noEditPoints="1"/>
            </p:cNvSpPr>
            <p:nvPr/>
          </p:nvSpPr>
          <p:spPr bwMode="auto">
            <a:xfrm>
              <a:off x="5348" y="1868"/>
              <a:ext cx="38" cy="66"/>
            </a:xfrm>
            <a:custGeom>
              <a:avLst/>
              <a:gdLst/>
              <a:ahLst/>
              <a:cxnLst>
                <a:cxn ang="0">
                  <a:pos x="8" y="26"/>
                </a:cxn>
                <a:cxn ang="0">
                  <a:pos x="2" y="18"/>
                </a:cxn>
                <a:cxn ang="0">
                  <a:pos x="4" y="8"/>
                </a:cxn>
                <a:cxn ang="0">
                  <a:pos x="12" y="0"/>
                </a:cxn>
                <a:cxn ang="0">
                  <a:pos x="26" y="0"/>
                </a:cxn>
                <a:cxn ang="0">
                  <a:pos x="36" y="8"/>
                </a:cxn>
                <a:cxn ang="0">
                  <a:pos x="36" y="16"/>
                </a:cxn>
                <a:cxn ang="0">
                  <a:pos x="30" y="24"/>
                </a:cxn>
                <a:cxn ang="0">
                  <a:pos x="28" y="34"/>
                </a:cxn>
                <a:cxn ang="0">
                  <a:pos x="34" y="40"/>
                </a:cxn>
                <a:cxn ang="0">
                  <a:pos x="38" y="50"/>
                </a:cxn>
                <a:cxn ang="0">
                  <a:pos x="32" y="60"/>
                </a:cxn>
                <a:cxn ang="0">
                  <a:pos x="20" y="66"/>
                </a:cxn>
                <a:cxn ang="0">
                  <a:pos x="8" y="62"/>
                </a:cxn>
                <a:cxn ang="0">
                  <a:pos x="2" y="56"/>
                </a:cxn>
                <a:cxn ang="0">
                  <a:pos x="2" y="46"/>
                </a:cxn>
                <a:cxn ang="0">
                  <a:pos x="8" y="38"/>
                </a:cxn>
                <a:cxn ang="0">
                  <a:pos x="22" y="28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6" y="6"/>
                </a:cxn>
                <a:cxn ang="0">
                  <a:pos x="20" y="2"/>
                </a:cxn>
                <a:cxn ang="0">
                  <a:pos x="14" y="6"/>
                </a:cxn>
                <a:cxn ang="0">
                  <a:pos x="10" y="12"/>
                </a:cxn>
                <a:cxn ang="0">
                  <a:pos x="12" y="16"/>
                </a:cxn>
                <a:cxn ang="0">
                  <a:pos x="14" y="22"/>
                </a:cxn>
                <a:cxn ang="0">
                  <a:pos x="16" y="34"/>
                </a:cxn>
                <a:cxn ang="0">
                  <a:pos x="12" y="42"/>
                </a:cxn>
                <a:cxn ang="0">
                  <a:pos x="10" y="50"/>
                </a:cxn>
                <a:cxn ang="0">
                  <a:pos x="12" y="58"/>
                </a:cxn>
                <a:cxn ang="0">
                  <a:pos x="20" y="62"/>
                </a:cxn>
                <a:cxn ang="0">
                  <a:pos x="26" y="60"/>
                </a:cxn>
                <a:cxn ang="0">
                  <a:pos x="28" y="52"/>
                </a:cxn>
                <a:cxn ang="0">
                  <a:pos x="28" y="46"/>
                </a:cxn>
                <a:cxn ang="0">
                  <a:pos x="22" y="40"/>
                </a:cxn>
              </a:cxnLst>
              <a:rect l="0" t="0" r="r" b="b"/>
              <a:pathLst>
                <a:path w="38" h="66">
                  <a:moveTo>
                    <a:pt x="14" y="32"/>
                  </a:moveTo>
                  <a:lnTo>
                    <a:pt x="8" y="26"/>
                  </a:lnTo>
                  <a:lnTo>
                    <a:pt x="4" y="22"/>
                  </a:lnTo>
                  <a:lnTo>
                    <a:pt x="2" y="18"/>
                  </a:lnTo>
                  <a:lnTo>
                    <a:pt x="2" y="14"/>
                  </a:lnTo>
                  <a:lnTo>
                    <a:pt x="4" y="8"/>
                  </a:lnTo>
                  <a:lnTo>
                    <a:pt x="6" y="4"/>
                  </a:lnTo>
                  <a:lnTo>
                    <a:pt x="12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6" y="14"/>
                  </a:lnTo>
                  <a:lnTo>
                    <a:pt x="36" y="16"/>
                  </a:lnTo>
                  <a:lnTo>
                    <a:pt x="34" y="20"/>
                  </a:lnTo>
                  <a:lnTo>
                    <a:pt x="30" y="24"/>
                  </a:lnTo>
                  <a:lnTo>
                    <a:pt x="24" y="30"/>
                  </a:lnTo>
                  <a:lnTo>
                    <a:pt x="28" y="34"/>
                  </a:lnTo>
                  <a:lnTo>
                    <a:pt x="32" y="36"/>
                  </a:lnTo>
                  <a:lnTo>
                    <a:pt x="34" y="40"/>
                  </a:lnTo>
                  <a:lnTo>
                    <a:pt x="38" y="44"/>
                  </a:lnTo>
                  <a:lnTo>
                    <a:pt x="38" y="50"/>
                  </a:lnTo>
                  <a:lnTo>
                    <a:pt x="36" y="56"/>
                  </a:lnTo>
                  <a:lnTo>
                    <a:pt x="32" y="60"/>
                  </a:lnTo>
                  <a:lnTo>
                    <a:pt x="26" y="64"/>
                  </a:lnTo>
                  <a:lnTo>
                    <a:pt x="20" y="66"/>
                  </a:lnTo>
                  <a:lnTo>
                    <a:pt x="14" y="64"/>
                  </a:lnTo>
                  <a:lnTo>
                    <a:pt x="8" y="62"/>
                  </a:lnTo>
                  <a:lnTo>
                    <a:pt x="4" y="60"/>
                  </a:lnTo>
                  <a:lnTo>
                    <a:pt x="2" y="56"/>
                  </a:lnTo>
                  <a:lnTo>
                    <a:pt x="0" y="50"/>
                  </a:lnTo>
                  <a:lnTo>
                    <a:pt x="2" y="46"/>
                  </a:lnTo>
                  <a:lnTo>
                    <a:pt x="4" y="42"/>
                  </a:lnTo>
                  <a:lnTo>
                    <a:pt x="8" y="38"/>
                  </a:lnTo>
                  <a:lnTo>
                    <a:pt x="14" y="32"/>
                  </a:lnTo>
                  <a:close/>
                  <a:moveTo>
                    <a:pt x="22" y="28"/>
                  </a:moveTo>
                  <a:lnTo>
                    <a:pt x="24" y="22"/>
                  </a:lnTo>
                  <a:lnTo>
                    <a:pt x="26" y="20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8" y="8"/>
                  </a:lnTo>
                  <a:lnTo>
                    <a:pt x="26" y="6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4" y="6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12" y="14"/>
                  </a:lnTo>
                  <a:lnTo>
                    <a:pt x="12" y="16"/>
                  </a:lnTo>
                  <a:lnTo>
                    <a:pt x="14" y="18"/>
                  </a:lnTo>
                  <a:lnTo>
                    <a:pt x="14" y="22"/>
                  </a:lnTo>
                  <a:lnTo>
                    <a:pt x="22" y="28"/>
                  </a:lnTo>
                  <a:close/>
                  <a:moveTo>
                    <a:pt x="16" y="34"/>
                  </a:moveTo>
                  <a:lnTo>
                    <a:pt x="14" y="38"/>
                  </a:lnTo>
                  <a:lnTo>
                    <a:pt x="12" y="42"/>
                  </a:lnTo>
                  <a:lnTo>
                    <a:pt x="10" y="46"/>
                  </a:lnTo>
                  <a:lnTo>
                    <a:pt x="10" y="50"/>
                  </a:lnTo>
                  <a:lnTo>
                    <a:pt x="10" y="54"/>
                  </a:lnTo>
                  <a:lnTo>
                    <a:pt x="12" y="58"/>
                  </a:lnTo>
                  <a:lnTo>
                    <a:pt x="16" y="62"/>
                  </a:lnTo>
                  <a:lnTo>
                    <a:pt x="20" y="62"/>
                  </a:lnTo>
                  <a:lnTo>
                    <a:pt x="24" y="62"/>
                  </a:lnTo>
                  <a:lnTo>
                    <a:pt x="26" y="60"/>
                  </a:lnTo>
                  <a:lnTo>
                    <a:pt x="28" y="56"/>
                  </a:lnTo>
                  <a:lnTo>
                    <a:pt x="28" y="52"/>
                  </a:lnTo>
                  <a:lnTo>
                    <a:pt x="28" y="50"/>
                  </a:lnTo>
                  <a:lnTo>
                    <a:pt x="28" y="46"/>
                  </a:lnTo>
                  <a:lnTo>
                    <a:pt x="24" y="44"/>
                  </a:lnTo>
                  <a:lnTo>
                    <a:pt x="22" y="40"/>
                  </a:lnTo>
                  <a:lnTo>
                    <a:pt x="16" y="3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81" name="Line 8645"/>
            <p:cNvSpPr>
              <a:spLocks noChangeShapeType="1"/>
            </p:cNvSpPr>
            <p:nvPr/>
          </p:nvSpPr>
          <p:spPr bwMode="auto">
            <a:xfrm flipV="1">
              <a:off x="5478" y="1758"/>
              <a:ext cx="2" cy="1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82" name="Freeform 8646"/>
            <p:cNvSpPr>
              <a:spLocks/>
            </p:cNvSpPr>
            <p:nvPr/>
          </p:nvSpPr>
          <p:spPr bwMode="auto">
            <a:xfrm>
              <a:off x="5460" y="1804"/>
              <a:ext cx="26" cy="64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6" y="0"/>
                </a:cxn>
                <a:cxn ang="0">
                  <a:pos x="18" y="0"/>
                </a:cxn>
                <a:cxn ang="0">
                  <a:pos x="18" y="54"/>
                </a:cxn>
                <a:cxn ang="0">
                  <a:pos x="18" y="58"/>
                </a:cxn>
                <a:cxn ang="0">
                  <a:pos x="18" y="60"/>
                </a:cxn>
                <a:cxn ang="0">
                  <a:pos x="18" y="62"/>
                </a:cxn>
                <a:cxn ang="0">
                  <a:pos x="20" y="62"/>
                </a:cxn>
                <a:cxn ang="0">
                  <a:pos x="22" y="6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6" y="62"/>
                </a:cxn>
                <a:cxn ang="0">
                  <a:pos x="8" y="62"/>
                </a:cxn>
                <a:cxn ang="0">
                  <a:pos x="8" y="62"/>
                </a:cxn>
                <a:cxn ang="0">
                  <a:pos x="10" y="60"/>
                </a:cxn>
                <a:cxn ang="0">
                  <a:pos x="10" y="58"/>
                </a:cxn>
                <a:cxn ang="0">
                  <a:pos x="10" y="54"/>
                </a:cxn>
                <a:cxn ang="0">
                  <a:pos x="10" y="18"/>
                </a:cxn>
                <a:cxn ang="0">
                  <a:pos x="10" y="12"/>
                </a:cxn>
                <a:cxn ang="0">
                  <a:pos x="10" y="8"/>
                </a:cxn>
                <a:cxn ang="0">
                  <a:pos x="8" y="8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6" y="6"/>
                </a:cxn>
                <a:cxn ang="0">
                  <a:pos x="4" y="6"/>
                </a:cxn>
                <a:cxn ang="0">
                  <a:pos x="2" y="8"/>
                </a:cxn>
                <a:cxn ang="0">
                  <a:pos x="0" y="6"/>
                </a:cxn>
              </a:cxnLst>
              <a:rect l="0" t="0" r="r" b="b"/>
              <a:pathLst>
                <a:path w="26" h="64">
                  <a:moveTo>
                    <a:pt x="0" y="6"/>
                  </a:moveTo>
                  <a:lnTo>
                    <a:pt x="16" y="0"/>
                  </a:lnTo>
                  <a:lnTo>
                    <a:pt x="18" y="0"/>
                  </a:lnTo>
                  <a:lnTo>
                    <a:pt x="18" y="54"/>
                  </a:lnTo>
                  <a:lnTo>
                    <a:pt x="18" y="58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2" y="6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6" y="62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10" y="54"/>
                  </a:lnTo>
                  <a:lnTo>
                    <a:pt x="10" y="18"/>
                  </a:lnTo>
                  <a:lnTo>
                    <a:pt x="10" y="12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6" y="6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84" name="Line 8648"/>
            <p:cNvSpPr>
              <a:spLocks noChangeShapeType="1"/>
            </p:cNvSpPr>
            <p:nvPr/>
          </p:nvSpPr>
          <p:spPr bwMode="auto">
            <a:xfrm flipH="1" flipV="1">
              <a:off x="3520" y="1230"/>
              <a:ext cx="40" cy="54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85" name="Line 8649"/>
            <p:cNvSpPr>
              <a:spLocks noChangeShapeType="1"/>
            </p:cNvSpPr>
            <p:nvPr/>
          </p:nvSpPr>
          <p:spPr bwMode="auto">
            <a:xfrm>
              <a:off x="3520" y="1230"/>
              <a:ext cx="12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86" name="Line 8650"/>
            <p:cNvSpPr>
              <a:spLocks noChangeShapeType="1"/>
            </p:cNvSpPr>
            <p:nvPr/>
          </p:nvSpPr>
          <p:spPr bwMode="auto">
            <a:xfrm flipV="1">
              <a:off x="3536" y="1442"/>
              <a:ext cx="12" cy="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587" name="Line 8651"/>
            <p:cNvSpPr>
              <a:spLocks noChangeShapeType="1"/>
            </p:cNvSpPr>
            <p:nvPr/>
          </p:nvSpPr>
          <p:spPr bwMode="auto">
            <a:xfrm flipV="1">
              <a:off x="3552" y="1646"/>
              <a:ext cx="12" cy="4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176590" name="Text Box 8654"/>
          <p:cNvSpPr txBox="1">
            <a:spLocks noChangeArrowheads="1"/>
          </p:cNvSpPr>
          <p:nvPr/>
        </p:nvSpPr>
        <p:spPr bwMode="auto">
          <a:xfrm>
            <a:off x="8153400" y="3016250"/>
            <a:ext cx="3048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dirty="0"/>
              <a:t>x</a:t>
            </a:r>
            <a:endParaRPr lang="it-IT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 descr="front_form.jpg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953000" y="538665"/>
            <a:ext cx="2932730" cy="3118935"/>
          </a:xfrm>
          <a:prstGeom prst="rect">
            <a:avLst/>
          </a:prstGeom>
        </p:spPr>
      </p:pic>
      <p:pic>
        <p:nvPicPr>
          <p:cNvPr id="17" name="Picture 16" descr="instant.jpg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86908" y="509016"/>
            <a:ext cx="3351692" cy="3072384"/>
          </a:xfrm>
          <a:prstGeom prst="rect">
            <a:avLst/>
          </a:prstGeom>
        </p:spPr>
      </p:pic>
      <p:cxnSp>
        <p:nvCxnSpPr>
          <p:cNvPr id="19" name="Straight Arrow Connector 18"/>
          <p:cNvCxnSpPr/>
          <p:nvPr/>
        </p:nvCxnSpPr>
        <p:spPr bwMode="auto">
          <a:xfrm rot="5400000" flipH="1" flipV="1">
            <a:off x="5904530" y="457200"/>
            <a:ext cx="1447800" cy="1143000"/>
          </a:xfrm>
          <a:prstGeom prst="straightConnector1">
            <a:avLst/>
          </a:prstGeom>
          <a:noFill/>
          <a:ln w="44450" cap="flat" cmpd="sng" algn="ctr">
            <a:solidFill>
              <a:srgbClr val="0000FF"/>
            </a:solidFill>
            <a:prstDash val="solid"/>
            <a:round/>
            <a:headEnd type="none" w="med" len="med"/>
            <a:tailEnd type="stealth"/>
          </a:ln>
          <a:effectLst/>
        </p:spPr>
      </p:cxnSp>
      <p:cxnSp>
        <p:nvCxnSpPr>
          <p:cNvPr id="22" name="Straight Arrow Connector 21"/>
          <p:cNvCxnSpPr/>
          <p:nvPr/>
        </p:nvCxnSpPr>
        <p:spPr bwMode="auto">
          <a:xfrm rot="5400000" flipH="1" flipV="1">
            <a:off x="1292352" y="1104900"/>
            <a:ext cx="2057400" cy="1588"/>
          </a:xfrm>
          <a:prstGeom prst="straightConnector1">
            <a:avLst/>
          </a:prstGeom>
          <a:noFill/>
          <a:ln w="44450" cap="flat" cmpd="sng" algn="ctr">
            <a:solidFill>
              <a:srgbClr val="0000FF"/>
            </a:solidFill>
            <a:prstDash val="solid"/>
            <a:round/>
            <a:headEnd type="none" w="med" len="med"/>
            <a:tailEnd type="stealth"/>
          </a:ln>
          <a:effectLst/>
        </p:spPr>
      </p:cxnSp>
      <p:sp>
        <p:nvSpPr>
          <p:cNvPr id="23" name="TextBox 22"/>
          <p:cNvSpPr txBox="1"/>
          <p:nvPr/>
        </p:nvSpPr>
        <p:spPr>
          <a:xfrm>
            <a:off x="0" y="76200"/>
            <a:ext cx="1905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800" dirty="0" smtClean="0">
                <a:solidFill>
                  <a:srgbClr val="FF0000"/>
                </a:solidFill>
              </a:rPr>
              <a:t>Evolve in </a:t>
            </a:r>
            <a:br>
              <a:rPr lang="en-US" sz="1800" dirty="0" smtClean="0">
                <a:solidFill>
                  <a:srgbClr val="FF0000"/>
                </a:solidFill>
              </a:rPr>
            </a:br>
            <a:r>
              <a:rPr lang="en-US" sz="1800" dirty="0" smtClean="0">
                <a:solidFill>
                  <a:srgbClr val="FF0000"/>
                </a:solidFill>
              </a:rPr>
              <a:t>ordinary time </a:t>
            </a:r>
            <a:endParaRPr lang="en-US" sz="1800" dirty="0">
              <a:solidFill>
                <a:srgbClr val="FF0000"/>
              </a:solidFill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7239000" y="76200"/>
            <a:ext cx="19050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800" dirty="0" smtClean="0">
                <a:solidFill>
                  <a:srgbClr val="FF0000"/>
                </a:solidFill>
              </a:rPr>
              <a:t>Evolve in </a:t>
            </a:r>
            <a:br>
              <a:rPr lang="en-US" sz="1800" dirty="0" smtClean="0">
                <a:solidFill>
                  <a:srgbClr val="FF0000"/>
                </a:solidFill>
              </a:rPr>
            </a:br>
            <a:r>
              <a:rPr lang="en-US" sz="1800" dirty="0" smtClean="0">
                <a:solidFill>
                  <a:srgbClr val="FF0000"/>
                </a:solidFill>
              </a:rPr>
              <a:t>light-front time</a:t>
            </a:r>
            <a:br>
              <a:rPr lang="en-US" sz="1800" dirty="0" smtClean="0">
                <a:solidFill>
                  <a:srgbClr val="FF0000"/>
                </a:solidFill>
              </a:rPr>
            </a:br>
            <a:r>
              <a:rPr lang="en-US" sz="1800" dirty="0" smtClean="0">
                <a:solidFill>
                  <a:srgbClr val="FF0000"/>
                </a:solidFill>
                <a:latin typeface="cmmi10"/>
              </a:rPr>
              <a:t>¿ </a:t>
            </a:r>
            <a:r>
              <a:rPr lang="en-US" sz="1800" dirty="0" smtClean="0">
                <a:solidFill>
                  <a:srgbClr val="FF0000"/>
                </a:solidFill>
              </a:rPr>
              <a:t>= t+z </a:t>
            </a:r>
            <a:endParaRPr lang="en-US" sz="1800" dirty="0">
              <a:solidFill>
                <a:srgbClr val="FF0000"/>
              </a:solidFill>
            </a:endParaRPr>
          </a:p>
        </p:txBody>
      </p:sp>
      <p:cxnSp>
        <p:nvCxnSpPr>
          <p:cNvPr id="29" name="Straight Arrow Connector 28"/>
          <p:cNvCxnSpPr/>
          <p:nvPr/>
        </p:nvCxnSpPr>
        <p:spPr bwMode="auto">
          <a:xfrm rot="16200000" flipV="1">
            <a:off x="5295900" y="1104900"/>
            <a:ext cx="1066800" cy="990600"/>
          </a:xfrm>
          <a:prstGeom prst="straightConnector1">
            <a:avLst/>
          </a:prstGeom>
          <a:noFill/>
          <a:ln w="349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31" name="TextBox 30"/>
          <p:cNvSpPr txBox="1"/>
          <p:nvPr/>
        </p:nvSpPr>
        <p:spPr>
          <a:xfrm>
            <a:off x="4953000" y="728246"/>
            <a:ext cx="11430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mmi10"/>
              </a:rPr>
              <a:t>¾</a:t>
            </a:r>
            <a:r>
              <a:rPr lang="en-US" dirty="0" smtClean="0"/>
              <a:t>=t-z</a:t>
            </a:r>
            <a:endParaRPr lang="en-US" dirty="0"/>
          </a:p>
        </p:txBody>
      </p:sp>
      <p:sp>
        <p:nvSpPr>
          <p:cNvPr id="32" name="TextBox 31"/>
          <p:cNvSpPr txBox="1"/>
          <p:nvPr/>
        </p:nvSpPr>
        <p:spPr>
          <a:xfrm>
            <a:off x="1524000" y="3584448"/>
            <a:ext cx="1600200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700" dirty="0" smtClean="0">
                <a:solidFill>
                  <a:srgbClr val="FF0066"/>
                </a:solidFill>
              </a:rPr>
              <a:t>Instant Form</a:t>
            </a:r>
            <a:endParaRPr lang="en-US" sz="1700" dirty="0">
              <a:solidFill>
                <a:srgbClr val="FF0066"/>
              </a:solidFill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3810000" y="4114800"/>
            <a:ext cx="1524000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700" dirty="0" smtClean="0"/>
              <a:t>coordinates</a:t>
            </a:r>
            <a:endParaRPr lang="en-US" sz="1700" dirty="0"/>
          </a:p>
        </p:txBody>
      </p:sp>
      <p:sp>
        <p:nvSpPr>
          <p:cNvPr id="36" name="TextBox 35"/>
          <p:cNvSpPr txBox="1"/>
          <p:nvPr/>
        </p:nvSpPr>
        <p:spPr>
          <a:xfrm>
            <a:off x="1066800" y="4495800"/>
            <a:ext cx="2438400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700" dirty="0" smtClean="0">
                <a:latin typeface="Arial"/>
              </a:rPr>
              <a:t>x</a:t>
            </a:r>
            <a:r>
              <a:rPr lang="en-US" sz="1700" baseline="30000" dirty="0" smtClean="0">
                <a:latin typeface="Comic Sans MS"/>
              </a:rPr>
              <a:t>0</a:t>
            </a:r>
            <a:r>
              <a:rPr lang="en-US" sz="1700" dirty="0" smtClean="0"/>
              <a:t> time</a:t>
            </a:r>
            <a:br>
              <a:rPr lang="en-US" sz="1700" dirty="0" smtClean="0"/>
            </a:br>
            <a:r>
              <a:rPr lang="en-US" sz="1700" dirty="0" smtClean="0">
                <a:latin typeface="Arial"/>
              </a:rPr>
              <a:t>x</a:t>
            </a:r>
            <a:r>
              <a:rPr lang="en-US" sz="1700" baseline="30000" dirty="0" smtClean="0">
                <a:latin typeface="Arial"/>
              </a:rPr>
              <a:t>1</a:t>
            </a:r>
            <a:r>
              <a:rPr lang="en-US" sz="1700" dirty="0" smtClean="0">
                <a:latin typeface="Arial"/>
              </a:rPr>
              <a:t>, x</a:t>
            </a:r>
            <a:r>
              <a:rPr lang="en-US" sz="1700" baseline="30000" dirty="0" smtClean="0">
                <a:latin typeface="Arial"/>
              </a:rPr>
              <a:t>2</a:t>
            </a:r>
            <a:r>
              <a:rPr lang="en-US" sz="1700" dirty="0" smtClean="0">
                <a:latin typeface="Arial"/>
              </a:rPr>
              <a:t>, x</a:t>
            </a:r>
            <a:r>
              <a:rPr lang="en-US" sz="1700" baseline="30000" dirty="0" smtClean="0">
                <a:latin typeface="Arial"/>
              </a:rPr>
              <a:t>3</a:t>
            </a:r>
            <a:r>
              <a:rPr lang="en-US" sz="1700" dirty="0" smtClean="0"/>
              <a:t> space</a:t>
            </a:r>
            <a:endParaRPr lang="en-US" sz="1700" dirty="0"/>
          </a:p>
        </p:txBody>
      </p:sp>
      <p:sp>
        <p:nvSpPr>
          <p:cNvPr id="37" name="TextBox 36"/>
          <p:cNvSpPr txBox="1"/>
          <p:nvPr/>
        </p:nvSpPr>
        <p:spPr>
          <a:xfrm>
            <a:off x="5181600" y="4495800"/>
            <a:ext cx="2438400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700" dirty="0" smtClean="0">
                <a:latin typeface="Arial"/>
              </a:rPr>
              <a:t>x</a:t>
            </a:r>
            <a:r>
              <a:rPr lang="en-US" sz="1700" baseline="30000" dirty="0" smtClean="0">
                <a:latin typeface="Arial"/>
              </a:rPr>
              <a:t>+</a:t>
            </a:r>
            <a:r>
              <a:rPr lang="en-US" sz="1700" dirty="0" smtClean="0">
                <a:latin typeface="Arial"/>
              </a:rPr>
              <a:t>=x</a:t>
            </a:r>
            <a:r>
              <a:rPr lang="en-US" sz="1700" baseline="30000" dirty="0" smtClean="0">
                <a:latin typeface="Arial"/>
              </a:rPr>
              <a:t>0</a:t>
            </a:r>
            <a:r>
              <a:rPr lang="en-US" sz="1700" dirty="0" smtClean="0">
                <a:latin typeface="Arial"/>
              </a:rPr>
              <a:t>+x</a:t>
            </a:r>
            <a:r>
              <a:rPr lang="en-US" sz="1700" baseline="30000" dirty="0" smtClean="0">
                <a:latin typeface="Comic Sans MS"/>
              </a:rPr>
              <a:t>3</a:t>
            </a:r>
            <a:r>
              <a:rPr lang="en-US" sz="1700" dirty="0" smtClean="0"/>
              <a:t> time</a:t>
            </a:r>
            <a:br>
              <a:rPr lang="en-US" sz="1700" dirty="0" smtClean="0"/>
            </a:br>
            <a:r>
              <a:rPr lang="en-US" sz="1700" dirty="0" smtClean="0">
                <a:latin typeface="Arial"/>
              </a:rPr>
              <a:t>x</a:t>
            </a:r>
            <a:r>
              <a:rPr lang="en-US" sz="1700" baseline="30000" dirty="0" smtClean="0">
                <a:latin typeface="Comic Sans MS"/>
              </a:rPr>
              <a:t>-</a:t>
            </a:r>
            <a:r>
              <a:rPr lang="en-US" sz="1700" dirty="0" smtClean="0"/>
              <a:t>=</a:t>
            </a:r>
            <a:r>
              <a:rPr lang="en-US" sz="1700" dirty="0" smtClean="0">
                <a:latin typeface="Arial"/>
              </a:rPr>
              <a:t>x</a:t>
            </a:r>
            <a:r>
              <a:rPr lang="en-US" sz="1700" baseline="30000" dirty="0" smtClean="0">
                <a:latin typeface="Arial"/>
              </a:rPr>
              <a:t>0</a:t>
            </a:r>
            <a:r>
              <a:rPr lang="en-US" sz="1700" dirty="0" smtClean="0">
                <a:latin typeface="Arial"/>
              </a:rPr>
              <a:t>-x</a:t>
            </a:r>
            <a:r>
              <a:rPr lang="en-US" sz="1700" baseline="30000" dirty="0" smtClean="0">
                <a:latin typeface="Comic Sans MS"/>
              </a:rPr>
              <a:t>3</a:t>
            </a:r>
            <a:r>
              <a:rPr lang="en-US" sz="1700" dirty="0" smtClean="0"/>
              <a:t>, </a:t>
            </a:r>
            <a:r>
              <a:rPr lang="en-US" sz="1700" dirty="0" smtClean="0">
                <a:latin typeface="Arial"/>
              </a:rPr>
              <a:t>x</a:t>
            </a:r>
            <a:r>
              <a:rPr lang="en-US" sz="1700" baseline="30000" dirty="0" smtClean="0">
                <a:latin typeface="Arial"/>
              </a:rPr>
              <a:t>1</a:t>
            </a:r>
            <a:r>
              <a:rPr lang="en-US" sz="1700" dirty="0" smtClean="0">
                <a:latin typeface="Arial"/>
              </a:rPr>
              <a:t>, x</a:t>
            </a:r>
            <a:r>
              <a:rPr lang="en-US" sz="1700" baseline="30000" dirty="0" smtClean="0">
                <a:latin typeface="Arial"/>
              </a:rPr>
              <a:t>2</a:t>
            </a:r>
            <a:r>
              <a:rPr lang="en-US" sz="1700" dirty="0" smtClean="0"/>
              <a:t> space</a:t>
            </a:r>
            <a:endParaRPr lang="en-US" sz="1700" dirty="0"/>
          </a:p>
        </p:txBody>
      </p:sp>
      <p:sp>
        <p:nvSpPr>
          <p:cNvPr id="38" name="TextBox 37"/>
          <p:cNvSpPr txBox="1"/>
          <p:nvPr/>
        </p:nvSpPr>
        <p:spPr>
          <a:xfrm>
            <a:off x="3733800" y="5257800"/>
            <a:ext cx="1524000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700" dirty="0" smtClean="0"/>
              <a:t>Hamiltonian</a:t>
            </a:r>
            <a:endParaRPr lang="en-US" sz="1700" dirty="0"/>
          </a:p>
        </p:txBody>
      </p:sp>
      <p:pic>
        <p:nvPicPr>
          <p:cNvPr id="45" name="Picture 44" descr="txp_fi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7"/>
          <a:stretch>
            <a:fillRect/>
          </a:stretch>
        </p:blipFill>
        <p:spPr bwMode="auto">
          <a:xfrm>
            <a:off x="1146249" y="5791200"/>
            <a:ext cx="2130351" cy="425801"/>
          </a:xfrm>
          <a:prstGeom prst="rect">
            <a:avLst/>
          </a:prstGeom>
          <a:noFill/>
          <a:ln/>
          <a:effectLst/>
        </p:spPr>
      </p:pic>
      <p:pic>
        <p:nvPicPr>
          <p:cNvPr id="44" name="Picture 43" descr="txp_fi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8"/>
          <a:stretch>
            <a:fillRect/>
          </a:stretch>
        </p:blipFill>
        <p:spPr bwMode="auto">
          <a:xfrm>
            <a:off x="5334000" y="5715000"/>
            <a:ext cx="2107296" cy="549524"/>
          </a:xfrm>
          <a:prstGeom prst="rect">
            <a:avLst/>
          </a:prstGeom>
          <a:noFill/>
          <a:ln/>
          <a:effectLst/>
        </p:spPr>
      </p:pic>
      <p:sp>
        <p:nvSpPr>
          <p:cNvPr id="18" name="TextBox 17"/>
          <p:cNvSpPr txBox="1"/>
          <p:nvPr/>
        </p:nvSpPr>
        <p:spPr>
          <a:xfrm>
            <a:off x="0" y="6443246"/>
            <a:ext cx="91440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P.A.M. Dirac, Rev. Mod. Phys. 21, 392 (1949)</a:t>
            </a:r>
            <a:endParaRPr lang="en-US" dirty="0"/>
          </a:p>
        </p:txBody>
      </p:sp>
      <p:sp>
        <p:nvSpPr>
          <p:cNvPr id="33" name="TextBox 32"/>
          <p:cNvSpPr txBox="1"/>
          <p:nvPr/>
        </p:nvSpPr>
        <p:spPr>
          <a:xfrm>
            <a:off x="5638800" y="3581400"/>
            <a:ext cx="1447800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700" dirty="0" smtClean="0">
                <a:solidFill>
                  <a:srgbClr val="FF0066"/>
                </a:solidFill>
              </a:rPr>
              <a:t>Front Form</a:t>
            </a:r>
            <a:endParaRPr lang="en-US" sz="1700" dirty="0">
              <a:solidFill>
                <a:srgbClr val="FF0066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/>
          <p:cNvSpPr>
            <a:spLocks noChangeArrowheads="1"/>
          </p:cNvSpPr>
          <p:nvPr/>
        </p:nvSpPr>
        <p:spPr bwMode="auto">
          <a:xfrm>
            <a:off x="46038" y="381000"/>
            <a:ext cx="9021762" cy="53975"/>
          </a:xfrm>
          <a:prstGeom prst="rect">
            <a:avLst/>
          </a:prstGeom>
          <a:gradFill rotWithShape="1">
            <a:gsLst>
              <a:gs pos="0">
                <a:srgbClr val="FF0000"/>
              </a:gs>
              <a:gs pos="100000">
                <a:schemeClr val="bg1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spcBef>
                <a:spcPct val="0"/>
              </a:spcBef>
            </a:pPr>
            <a:r>
              <a:rPr lang="en-US" sz="4400" dirty="0">
                <a:solidFill>
                  <a:schemeClr val="tx2"/>
                </a:solidFill>
                <a:latin typeface="Arial" charset="0"/>
              </a:rPr>
              <a:t/>
            </a:r>
            <a:br>
              <a:rPr lang="en-US" sz="4400" dirty="0">
                <a:solidFill>
                  <a:schemeClr val="tx2"/>
                </a:solidFill>
                <a:latin typeface="Arial" charset="0"/>
              </a:rPr>
            </a:br>
            <a:endParaRPr lang="it-IT" sz="4400">
              <a:solidFill>
                <a:schemeClr val="tx2"/>
              </a:solidFill>
              <a:latin typeface="Arial" charset="0"/>
            </a:endParaRPr>
          </a:p>
        </p:txBody>
      </p:sp>
      <p:sp>
        <p:nvSpPr>
          <p:cNvPr id="251907" name="Text Box 3"/>
          <p:cNvSpPr txBox="1">
            <a:spLocks noChangeArrowheads="1"/>
          </p:cNvSpPr>
          <p:nvPr/>
        </p:nvSpPr>
        <p:spPr bwMode="auto">
          <a:xfrm>
            <a:off x="0" y="60325"/>
            <a:ext cx="914400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2000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  <a:t>Light Cone Amplitudes Overlap Representation of TMDs </a:t>
            </a:r>
            <a:endParaRPr lang="it-IT" sz="20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cs typeface="Arial" pitchFamily="34" charset="0"/>
            </a:endParaRPr>
          </a:p>
        </p:txBody>
      </p:sp>
      <p:pic>
        <p:nvPicPr>
          <p:cNvPr id="8209" name="Picture 28"/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228600" y="533400"/>
            <a:ext cx="1306513" cy="6175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210" name="Text Box 29"/>
          <p:cNvSpPr txBox="1">
            <a:spLocks noChangeArrowheads="1"/>
          </p:cNvSpPr>
          <p:nvPr/>
        </p:nvSpPr>
        <p:spPr bwMode="auto">
          <a:xfrm>
            <a:off x="2962275" y="914400"/>
            <a:ext cx="692150" cy="311150"/>
          </a:xfrm>
          <a:prstGeom prst="rect">
            <a:avLst/>
          </a:prstGeom>
          <a:solidFill>
            <a:schemeClr val="bg1"/>
          </a:solidFill>
          <a:ln w="6350" algn="ctr">
            <a:solidFill>
              <a:srgbClr val="FF00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400" dirty="0">
                <a:solidFill>
                  <a:srgbClr val="FF0000"/>
                </a:solidFill>
              </a:rPr>
              <a:t>S</a:t>
            </a:r>
            <a:r>
              <a:rPr lang="en-US" sz="1400" dirty="0">
                <a:solidFill>
                  <a:srgbClr val="FF0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US" sz="1400" dirty="0">
                <a:solidFill>
                  <a:srgbClr val="FF0000"/>
                </a:solidFill>
              </a:rPr>
              <a:t> S</a:t>
            </a:r>
            <a:endParaRPr lang="it-IT" sz="1400">
              <a:solidFill>
                <a:srgbClr val="FF0000"/>
              </a:solidFill>
            </a:endParaRPr>
          </a:p>
        </p:txBody>
      </p:sp>
      <p:sp>
        <p:nvSpPr>
          <p:cNvPr id="8211" name="Text Box 30"/>
          <p:cNvSpPr txBox="1">
            <a:spLocks noChangeArrowheads="1"/>
          </p:cNvSpPr>
          <p:nvPr/>
        </p:nvSpPr>
        <p:spPr bwMode="auto">
          <a:xfrm>
            <a:off x="5553075" y="914400"/>
            <a:ext cx="692150" cy="311150"/>
          </a:xfrm>
          <a:prstGeom prst="rect">
            <a:avLst/>
          </a:prstGeom>
          <a:solidFill>
            <a:schemeClr val="bg1"/>
          </a:solidFill>
          <a:ln w="6350" algn="ctr">
            <a:solidFill>
              <a:srgbClr val="FF00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400" dirty="0">
                <a:solidFill>
                  <a:srgbClr val="FF0000"/>
                </a:solidFill>
              </a:rPr>
              <a:t>P </a:t>
            </a:r>
            <a:r>
              <a:rPr lang="en-US" sz="1400" dirty="0">
                <a:solidFill>
                  <a:srgbClr val="FF0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US" sz="1400" dirty="0">
                <a:solidFill>
                  <a:srgbClr val="FF0000"/>
                </a:solidFill>
              </a:rPr>
              <a:t> P</a:t>
            </a:r>
            <a:endParaRPr lang="it-IT" sz="1400">
              <a:solidFill>
                <a:srgbClr val="FF0000"/>
              </a:solidFill>
            </a:endParaRPr>
          </a:p>
        </p:txBody>
      </p:sp>
      <p:sp>
        <p:nvSpPr>
          <p:cNvPr id="8212" name="Text Box 31"/>
          <p:cNvSpPr txBox="1">
            <a:spLocks noChangeArrowheads="1"/>
          </p:cNvSpPr>
          <p:nvPr/>
        </p:nvSpPr>
        <p:spPr bwMode="auto">
          <a:xfrm>
            <a:off x="2962275" y="1943100"/>
            <a:ext cx="692150" cy="311150"/>
          </a:xfrm>
          <a:prstGeom prst="rect">
            <a:avLst/>
          </a:prstGeom>
          <a:solidFill>
            <a:schemeClr val="bg1"/>
          </a:solidFill>
          <a:ln w="6350" algn="ctr">
            <a:solidFill>
              <a:srgbClr val="FF00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400" dirty="0">
                <a:solidFill>
                  <a:srgbClr val="FF0000"/>
                </a:solidFill>
              </a:rPr>
              <a:t>P </a:t>
            </a:r>
            <a:r>
              <a:rPr lang="en-US" sz="1400" dirty="0">
                <a:solidFill>
                  <a:srgbClr val="FF0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US" sz="1400" dirty="0">
                <a:solidFill>
                  <a:srgbClr val="FF0000"/>
                </a:solidFill>
              </a:rPr>
              <a:t> P</a:t>
            </a:r>
            <a:endParaRPr lang="it-IT" sz="1400">
              <a:solidFill>
                <a:srgbClr val="FF0000"/>
              </a:solidFill>
            </a:endParaRPr>
          </a:p>
        </p:txBody>
      </p:sp>
      <p:sp>
        <p:nvSpPr>
          <p:cNvPr id="8213" name="Text Box 32"/>
          <p:cNvSpPr txBox="1">
            <a:spLocks noChangeArrowheads="1"/>
          </p:cNvSpPr>
          <p:nvPr/>
        </p:nvSpPr>
        <p:spPr bwMode="auto">
          <a:xfrm>
            <a:off x="5629275" y="1943100"/>
            <a:ext cx="768350" cy="311150"/>
          </a:xfrm>
          <a:prstGeom prst="rect">
            <a:avLst/>
          </a:prstGeom>
          <a:solidFill>
            <a:schemeClr val="bg1"/>
          </a:solidFill>
          <a:ln w="6350" algn="ctr">
            <a:solidFill>
              <a:srgbClr val="FF00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400" dirty="0">
                <a:solidFill>
                  <a:srgbClr val="FF0000"/>
                </a:solidFill>
              </a:rPr>
              <a:t>D </a:t>
            </a:r>
            <a:r>
              <a:rPr lang="en-US" sz="1400" dirty="0">
                <a:solidFill>
                  <a:srgbClr val="FF0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US" sz="1400" dirty="0">
                <a:solidFill>
                  <a:srgbClr val="FF0000"/>
                </a:solidFill>
              </a:rPr>
              <a:t> D</a:t>
            </a:r>
            <a:endParaRPr lang="it-IT" sz="1400">
              <a:solidFill>
                <a:srgbClr val="FF0000"/>
              </a:solidFill>
            </a:endParaRPr>
          </a:p>
        </p:txBody>
      </p:sp>
      <p:pic>
        <p:nvPicPr>
          <p:cNvPr id="8214" name="Picture 35" descr="txp_fig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9"/>
          <a:srcRect/>
          <a:stretch>
            <a:fillRect/>
          </a:stretch>
        </p:blipFill>
        <p:spPr bwMode="auto">
          <a:xfrm>
            <a:off x="685800" y="1355725"/>
            <a:ext cx="6499225" cy="43656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pic>
        <p:nvPicPr>
          <p:cNvPr id="8215" name="Picture 36" descr="txp_fig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10"/>
          <a:srcRect/>
          <a:stretch>
            <a:fillRect/>
          </a:stretch>
        </p:blipFill>
        <p:spPr bwMode="auto">
          <a:xfrm>
            <a:off x="1625600" y="2378075"/>
            <a:ext cx="5646738" cy="43656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grpSp>
        <p:nvGrpSpPr>
          <p:cNvPr id="2" name="Group 42"/>
          <p:cNvGrpSpPr>
            <a:grpSpLocks/>
          </p:cNvGrpSpPr>
          <p:nvPr/>
        </p:nvGrpSpPr>
        <p:grpSpPr bwMode="auto">
          <a:xfrm>
            <a:off x="261938" y="5256213"/>
            <a:ext cx="7281863" cy="1447800"/>
            <a:chOff x="117" y="3311"/>
            <a:chExt cx="4587" cy="912"/>
          </a:xfrm>
        </p:grpSpPr>
        <p:pic>
          <p:nvPicPr>
            <p:cNvPr id="8205" name="Picture 23"/>
            <p:cNvPicPr>
              <a:picLocks noChangeAspect="1" noChangeArrowheads="1"/>
            </p:cNvPicPr>
            <p:nvPr/>
          </p:nvPicPr>
          <p:blipFill>
            <a:blip r:embed="rId11"/>
            <a:srcRect/>
            <a:stretch>
              <a:fillRect/>
            </a:stretch>
          </p:blipFill>
          <p:spPr bwMode="auto">
            <a:xfrm>
              <a:off x="117" y="3311"/>
              <a:ext cx="1179" cy="5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8206" name="Text Box 24"/>
            <p:cNvSpPr txBox="1">
              <a:spLocks noChangeArrowheads="1"/>
            </p:cNvSpPr>
            <p:nvPr/>
          </p:nvSpPr>
          <p:spPr bwMode="auto">
            <a:xfrm>
              <a:off x="1938" y="3792"/>
              <a:ext cx="436" cy="196"/>
            </a:xfrm>
            <a:prstGeom prst="rect">
              <a:avLst/>
            </a:prstGeom>
            <a:solidFill>
              <a:schemeClr val="bg1"/>
            </a:solidFill>
            <a:ln w="635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US" sz="1400" dirty="0">
                  <a:solidFill>
                    <a:srgbClr val="FF0000"/>
                  </a:solidFill>
                </a:rPr>
                <a:t>S</a:t>
              </a:r>
              <a:r>
                <a:rPr lang="en-US" sz="1400" dirty="0">
                  <a:solidFill>
                    <a:srgbClr val="FF0000"/>
                  </a:solidFill>
                  <a:latin typeface="Symbol" pitchFamily="18" charset="2"/>
                  <a:sym typeface="Symbol" pitchFamily="18" charset="2"/>
                </a:rPr>
                <a:t></a:t>
              </a:r>
              <a:r>
                <a:rPr lang="en-US" sz="1400" dirty="0">
                  <a:solidFill>
                    <a:srgbClr val="FF0000"/>
                  </a:solidFill>
                </a:rPr>
                <a:t> S</a:t>
              </a:r>
              <a:endParaRPr lang="it-IT" sz="1400">
                <a:solidFill>
                  <a:srgbClr val="FF0000"/>
                </a:solidFill>
              </a:endParaRPr>
            </a:p>
          </p:txBody>
        </p:sp>
        <p:sp>
          <p:nvSpPr>
            <p:cNvPr id="8207" name="Text Box 25"/>
            <p:cNvSpPr txBox="1">
              <a:spLocks noChangeArrowheads="1"/>
            </p:cNvSpPr>
            <p:nvPr/>
          </p:nvSpPr>
          <p:spPr bwMode="auto">
            <a:xfrm>
              <a:off x="3666" y="3791"/>
              <a:ext cx="436" cy="196"/>
            </a:xfrm>
            <a:prstGeom prst="rect">
              <a:avLst/>
            </a:prstGeom>
            <a:solidFill>
              <a:schemeClr val="bg1"/>
            </a:solidFill>
            <a:ln w="635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US" sz="1400" dirty="0">
                  <a:solidFill>
                    <a:srgbClr val="FF0000"/>
                  </a:solidFill>
                </a:rPr>
                <a:t>P </a:t>
              </a:r>
              <a:r>
                <a:rPr lang="en-US" sz="1400" dirty="0">
                  <a:solidFill>
                    <a:srgbClr val="FF0000"/>
                  </a:solidFill>
                  <a:latin typeface="Symbol" pitchFamily="18" charset="2"/>
                  <a:sym typeface="Symbol" pitchFamily="18" charset="2"/>
                </a:rPr>
                <a:t></a:t>
              </a:r>
              <a:r>
                <a:rPr lang="en-US" sz="1400" dirty="0">
                  <a:solidFill>
                    <a:srgbClr val="FF0000"/>
                  </a:solidFill>
                </a:rPr>
                <a:t> P</a:t>
              </a:r>
              <a:endParaRPr lang="it-IT" sz="1400">
                <a:solidFill>
                  <a:srgbClr val="FF0000"/>
                </a:solidFill>
              </a:endParaRPr>
            </a:p>
          </p:txBody>
        </p:sp>
        <p:pic>
          <p:nvPicPr>
            <p:cNvPr id="8208" name="Picture 39" descr="txp_fig"/>
            <p:cNvPicPr>
              <a:picLocks noChangeAspect="1" noChangeArrowheads="1"/>
            </p:cNvPicPr>
            <p:nvPr>
              <p:custDataLst>
                <p:tags r:id="rId5"/>
              </p:custDataLst>
            </p:nvPr>
          </p:nvPicPr>
          <p:blipFill>
            <a:blip r:embed="rId12"/>
            <a:srcRect/>
            <a:stretch>
              <a:fillRect/>
            </a:stretch>
          </p:blipFill>
          <p:spPr bwMode="auto">
            <a:xfrm>
              <a:off x="437" y="4044"/>
              <a:ext cx="4267" cy="179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</p:pic>
      </p:grpSp>
      <p:sp>
        <p:nvSpPr>
          <p:cNvPr id="8202" name="Line 12"/>
          <p:cNvSpPr>
            <a:spLocks noChangeShapeType="1"/>
          </p:cNvSpPr>
          <p:nvPr/>
        </p:nvSpPr>
        <p:spPr bwMode="auto">
          <a:xfrm>
            <a:off x="76200" y="5257800"/>
            <a:ext cx="9144000" cy="0"/>
          </a:xfrm>
          <a:prstGeom prst="line">
            <a:avLst/>
          </a:prstGeom>
          <a:noFill/>
          <a:ln w="3175">
            <a:solidFill>
              <a:schemeClr val="tx1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endParaRPr lang="en-US" dirty="0"/>
          </a:p>
        </p:txBody>
      </p:sp>
      <p:grpSp>
        <p:nvGrpSpPr>
          <p:cNvPr id="3" name="Group 37"/>
          <p:cNvGrpSpPr/>
          <p:nvPr/>
        </p:nvGrpSpPr>
        <p:grpSpPr>
          <a:xfrm>
            <a:off x="76200" y="2895600"/>
            <a:ext cx="9144000" cy="2284413"/>
            <a:chOff x="0" y="2895600"/>
            <a:chExt cx="9144000" cy="2284413"/>
          </a:xfrm>
        </p:grpSpPr>
        <p:grpSp>
          <p:nvGrpSpPr>
            <p:cNvPr id="4" name="Group 41"/>
            <p:cNvGrpSpPr>
              <a:grpSpLocks/>
            </p:cNvGrpSpPr>
            <p:nvPr/>
          </p:nvGrpSpPr>
          <p:grpSpPr bwMode="auto">
            <a:xfrm>
              <a:off x="38100" y="2900363"/>
              <a:ext cx="8420100" cy="2279650"/>
              <a:chOff x="24" y="1827"/>
              <a:chExt cx="5304" cy="1436"/>
            </a:xfrm>
          </p:grpSpPr>
          <p:pic>
            <p:nvPicPr>
              <p:cNvPr id="8216" name="Picture 16"/>
              <p:cNvPicPr>
                <a:picLocks noChangeAspect="1" noChangeArrowheads="1"/>
              </p:cNvPicPr>
              <p:nvPr/>
            </p:nvPicPr>
            <p:blipFill>
              <a:blip r:embed="rId13"/>
              <a:srcRect/>
              <a:stretch>
                <a:fillRect/>
              </a:stretch>
            </p:blipFill>
            <p:spPr bwMode="auto">
              <a:xfrm>
                <a:off x="50" y="1827"/>
                <a:ext cx="1678" cy="43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217" name="Text Box 19"/>
              <p:cNvSpPr txBox="1">
                <a:spLocks noChangeArrowheads="1"/>
              </p:cNvSpPr>
              <p:nvPr/>
            </p:nvSpPr>
            <p:spPr bwMode="auto">
              <a:xfrm>
                <a:off x="1824" y="2158"/>
                <a:ext cx="436" cy="196"/>
              </a:xfrm>
              <a:prstGeom prst="rect">
                <a:avLst/>
              </a:prstGeom>
              <a:solidFill>
                <a:schemeClr val="bg1"/>
              </a:solidFill>
              <a:ln w="6350" algn="ctr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r>
                  <a:rPr lang="en-US" sz="1400" dirty="0">
                    <a:solidFill>
                      <a:srgbClr val="FF0000"/>
                    </a:solidFill>
                  </a:rPr>
                  <a:t>S</a:t>
                </a:r>
                <a:r>
                  <a:rPr lang="en-US" sz="1400" dirty="0">
                    <a:solidFill>
                      <a:srgbClr val="FF0000"/>
                    </a:solidFill>
                    <a:latin typeface="Symbol" pitchFamily="18" charset="2"/>
                    <a:sym typeface="Symbol" pitchFamily="18" charset="2"/>
                  </a:rPr>
                  <a:t></a:t>
                </a:r>
                <a:r>
                  <a:rPr lang="en-US" sz="1400" dirty="0">
                    <a:solidFill>
                      <a:srgbClr val="FF0000"/>
                    </a:solidFill>
                  </a:rPr>
                  <a:t> S</a:t>
                </a:r>
                <a:endParaRPr lang="it-IT" sz="1400">
                  <a:solidFill>
                    <a:srgbClr val="FF0000"/>
                  </a:solidFill>
                </a:endParaRPr>
              </a:p>
            </p:txBody>
          </p:sp>
          <p:sp>
            <p:nvSpPr>
              <p:cNvPr id="8218" name="Text Box 20"/>
              <p:cNvSpPr txBox="1">
                <a:spLocks noChangeArrowheads="1"/>
              </p:cNvSpPr>
              <p:nvPr/>
            </p:nvSpPr>
            <p:spPr bwMode="auto">
              <a:xfrm>
                <a:off x="3980" y="2158"/>
                <a:ext cx="436" cy="196"/>
              </a:xfrm>
              <a:prstGeom prst="rect">
                <a:avLst/>
              </a:prstGeom>
              <a:solidFill>
                <a:schemeClr val="bg1"/>
              </a:solidFill>
              <a:ln w="6350" algn="ctr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r>
                  <a:rPr lang="en-US" sz="1400" dirty="0">
                    <a:solidFill>
                      <a:srgbClr val="FF0000"/>
                    </a:solidFill>
                  </a:rPr>
                  <a:t>P </a:t>
                </a:r>
                <a:r>
                  <a:rPr lang="en-US" sz="1400" dirty="0">
                    <a:solidFill>
                      <a:srgbClr val="FF0000"/>
                    </a:solidFill>
                    <a:latin typeface="Symbol" pitchFamily="18" charset="2"/>
                    <a:sym typeface="Symbol" pitchFamily="18" charset="2"/>
                  </a:rPr>
                  <a:t></a:t>
                </a:r>
                <a:r>
                  <a:rPr lang="en-US" sz="1400" dirty="0">
                    <a:solidFill>
                      <a:srgbClr val="FF0000"/>
                    </a:solidFill>
                  </a:rPr>
                  <a:t> P</a:t>
                </a:r>
                <a:endParaRPr lang="it-IT" sz="1400">
                  <a:solidFill>
                    <a:srgbClr val="FF0000"/>
                  </a:solidFill>
                </a:endParaRPr>
              </a:p>
            </p:txBody>
          </p:sp>
          <p:sp>
            <p:nvSpPr>
              <p:cNvPr id="8219" name="Text Box 21"/>
              <p:cNvSpPr txBox="1">
                <a:spLocks noChangeArrowheads="1"/>
              </p:cNvSpPr>
              <p:nvPr/>
            </p:nvSpPr>
            <p:spPr bwMode="auto">
              <a:xfrm>
                <a:off x="1824" y="2738"/>
                <a:ext cx="436" cy="196"/>
              </a:xfrm>
              <a:prstGeom prst="rect">
                <a:avLst/>
              </a:prstGeom>
              <a:solidFill>
                <a:schemeClr val="bg1"/>
              </a:solidFill>
              <a:ln w="6350" algn="ctr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r>
                  <a:rPr lang="en-US" sz="1400" dirty="0">
                    <a:solidFill>
                      <a:srgbClr val="FF0000"/>
                    </a:solidFill>
                  </a:rPr>
                  <a:t>P </a:t>
                </a:r>
                <a:r>
                  <a:rPr lang="en-US" sz="1400" dirty="0">
                    <a:solidFill>
                      <a:srgbClr val="FF0000"/>
                    </a:solidFill>
                    <a:latin typeface="Symbol" pitchFamily="18" charset="2"/>
                    <a:sym typeface="Symbol" pitchFamily="18" charset="2"/>
                  </a:rPr>
                  <a:t></a:t>
                </a:r>
                <a:r>
                  <a:rPr lang="en-US" sz="1400" dirty="0">
                    <a:solidFill>
                      <a:srgbClr val="FF0000"/>
                    </a:solidFill>
                  </a:rPr>
                  <a:t> P</a:t>
                </a:r>
                <a:endParaRPr lang="it-IT" sz="1400">
                  <a:solidFill>
                    <a:srgbClr val="FF0000"/>
                  </a:solidFill>
                </a:endParaRPr>
              </a:p>
            </p:txBody>
          </p:sp>
          <p:sp>
            <p:nvSpPr>
              <p:cNvPr id="8220" name="Text Box 22"/>
              <p:cNvSpPr txBox="1">
                <a:spLocks noChangeArrowheads="1"/>
              </p:cNvSpPr>
              <p:nvPr/>
            </p:nvSpPr>
            <p:spPr bwMode="auto">
              <a:xfrm>
                <a:off x="3980" y="2737"/>
                <a:ext cx="484" cy="196"/>
              </a:xfrm>
              <a:prstGeom prst="rect">
                <a:avLst/>
              </a:prstGeom>
              <a:solidFill>
                <a:schemeClr val="bg1"/>
              </a:solidFill>
              <a:ln w="6350" algn="ctr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r>
                  <a:rPr lang="en-US" sz="1400" dirty="0">
                    <a:solidFill>
                      <a:srgbClr val="FF0000"/>
                    </a:solidFill>
                  </a:rPr>
                  <a:t>D </a:t>
                </a:r>
                <a:r>
                  <a:rPr lang="en-US" sz="1400" dirty="0">
                    <a:solidFill>
                      <a:srgbClr val="FF0000"/>
                    </a:solidFill>
                    <a:latin typeface="Symbol" pitchFamily="18" charset="2"/>
                    <a:sym typeface="Symbol" pitchFamily="18" charset="2"/>
                  </a:rPr>
                  <a:t></a:t>
                </a:r>
                <a:r>
                  <a:rPr lang="en-US" sz="1400" dirty="0">
                    <a:solidFill>
                      <a:srgbClr val="FF0000"/>
                    </a:solidFill>
                  </a:rPr>
                  <a:t> D</a:t>
                </a:r>
                <a:endParaRPr lang="it-IT" sz="1400">
                  <a:solidFill>
                    <a:srgbClr val="FF0000"/>
                  </a:solidFill>
                </a:endParaRPr>
              </a:p>
            </p:txBody>
          </p:sp>
          <p:pic>
            <p:nvPicPr>
              <p:cNvPr id="8221" name="Picture 37" descr="txp_fig"/>
              <p:cNvPicPr>
                <a:picLocks noChangeAspect="1" noChangeArrowheads="1"/>
              </p:cNvPicPr>
              <p:nvPr>
                <p:custDataLst>
                  <p:tags r:id="rId3"/>
                </p:custDataLst>
              </p:nvPr>
            </p:nvPicPr>
            <p:blipFill>
              <a:blip r:embed="rId14"/>
              <a:srcRect/>
              <a:stretch>
                <a:fillRect/>
              </a:stretch>
            </p:blipFill>
            <p:spPr bwMode="auto">
              <a:xfrm>
                <a:off x="24" y="2462"/>
                <a:ext cx="5204" cy="275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</p:spPr>
          </p:pic>
          <p:pic>
            <p:nvPicPr>
              <p:cNvPr id="8222" name="Picture 38" descr="txp_fig"/>
              <p:cNvPicPr>
                <a:picLocks noChangeAspect="1" noChangeArrowheads="1"/>
              </p:cNvPicPr>
              <p:nvPr>
                <p:custDataLst>
                  <p:tags r:id="rId4"/>
                </p:custDataLst>
              </p:nvPr>
            </p:nvPicPr>
            <p:blipFill>
              <a:blip r:embed="rId15"/>
              <a:srcRect/>
              <a:stretch>
                <a:fillRect/>
              </a:stretch>
            </p:blipFill>
            <p:spPr bwMode="auto">
              <a:xfrm>
                <a:off x="727" y="2988"/>
                <a:ext cx="4601" cy="275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</p:spPr>
          </p:pic>
        </p:grpSp>
        <p:sp>
          <p:nvSpPr>
            <p:cNvPr id="8200" name="Line 13"/>
            <p:cNvSpPr>
              <a:spLocks noChangeShapeType="1"/>
            </p:cNvSpPr>
            <p:nvPr/>
          </p:nvSpPr>
          <p:spPr bwMode="auto">
            <a:xfrm>
              <a:off x="0" y="2895600"/>
              <a:ext cx="9144000" cy="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>
              <a:spAutoFit/>
            </a:bodyPr>
            <a:lstStyle/>
            <a:p>
              <a:endParaRPr lang="en-US" dirty="0"/>
            </a:p>
          </p:txBody>
        </p:sp>
      </p:grpSp>
      <p:sp>
        <p:nvSpPr>
          <p:cNvPr id="40" name="TextBox 39"/>
          <p:cNvSpPr txBox="1"/>
          <p:nvPr/>
        </p:nvSpPr>
        <p:spPr>
          <a:xfrm>
            <a:off x="4267200" y="5410200"/>
            <a:ext cx="838200" cy="338554"/>
          </a:xfrm>
          <a:prstGeom prst="rect">
            <a:avLst/>
          </a:prstGeom>
          <a:noFill/>
          <a:ln>
            <a:solidFill>
              <a:srgbClr val="0000FF"/>
            </a:solidFill>
          </a:ln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FF"/>
                </a:solidFill>
                <a:latin typeface="cmmi10"/>
              </a:rPr>
              <a:t>¢</a:t>
            </a:r>
            <a:r>
              <a:rPr lang="en-US" dirty="0" smtClean="0">
                <a:solidFill>
                  <a:srgbClr val="0000FF"/>
                </a:solidFill>
              </a:rPr>
              <a:t> </a:t>
            </a:r>
            <a:r>
              <a:rPr lang="en-US" dirty="0" smtClean="0">
                <a:solidFill>
                  <a:srgbClr val="0000FF"/>
                </a:solidFill>
                <a:latin typeface="Arial"/>
              </a:rPr>
              <a:t>L</a:t>
            </a:r>
            <a:r>
              <a:rPr lang="en-US" baseline="-25000" dirty="0" smtClean="0">
                <a:solidFill>
                  <a:srgbClr val="0000FF"/>
                </a:solidFill>
                <a:latin typeface="Comic Sans MS"/>
              </a:rPr>
              <a:t>z</a:t>
            </a:r>
            <a:r>
              <a:rPr lang="en-US" dirty="0" smtClean="0">
                <a:solidFill>
                  <a:srgbClr val="0000FF"/>
                </a:solidFill>
                <a:latin typeface="Arial"/>
              </a:rPr>
              <a:t>=0</a:t>
            </a:r>
            <a:endParaRPr lang="en-US" dirty="0">
              <a:solidFill>
                <a:srgbClr val="0000FF"/>
              </a:solidFill>
              <a:latin typeface="Arial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4267200" y="2971800"/>
            <a:ext cx="838200" cy="338554"/>
          </a:xfrm>
          <a:prstGeom prst="rect">
            <a:avLst/>
          </a:prstGeom>
          <a:noFill/>
          <a:ln>
            <a:solidFill>
              <a:srgbClr val="0000FF"/>
            </a:solidFill>
          </a:ln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FF"/>
                </a:solidFill>
                <a:latin typeface="cmmi10"/>
              </a:rPr>
              <a:t>¢</a:t>
            </a:r>
            <a:r>
              <a:rPr lang="en-US" dirty="0" smtClean="0">
                <a:solidFill>
                  <a:srgbClr val="0000FF"/>
                </a:solidFill>
              </a:rPr>
              <a:t> </a:t>
            </a:r>
            <a:r>
              <a:rPr lang="en-US" dirty="0" smtClean="0">
                <a:solidFill>
                  <a:srgbClr val="0000FF"/>
                </a:solidFill>
                <a:latin typeface="Arial"/>
              </a:rPr>
              <a:t>L</a:t>
            </a:r>
            <a:r>
              <a:rPr lang="en-US" baseline="-25000" dirty="0" smtClean="0">
                <a:solidFill>
                  <a:srgbClr val="0000FF"/>
                </a:solidFill>
                <a:latin typeface="Comic Sans MS"/>
              </a:rPr>
              <a:t>z</a:t>
            </a:r>
            <a:r>
              <a:rPr lang="en-US" dirty="0" smtClean="0">
                <a:solidFill>
                  <a:srgbClr val="0000FF"/>
                </a:solidFill>
                <a:latin typeface="Arial"/>
              </a:rPr>
              <a:t>=0</a:t>
            </a:r>
            <a:endParaRPr lang="en-US" dirty="0">
              <a:solidFill>
                <a:srgbClr val="0000FF"/>
              </a:solidFill>
              <a:latin typeface="Arial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4191000" y="533400"/>
            <a:ext cx="838200" cy="338554"/>
          </a:xfrm>
          <a:prstGeom prst="rect">
            <a:avLst/>
          </a:prstGeom>
          <a:noFill/>
          <a:ln>
            <a:solidFill>
              <a:srgbClr val="0000FF"/>
            </a:solidFill>
          </a:ln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FF"/>
                </a:solidFill>
                <a:latin typeface="cmmi10"/>
              </a:rPr>
              <a:t>¢</a:t>
            </a:r>
            <a:r>
              <a:rPr lang="en-US" dirty="0" smtClean="0">
                <a:solidFill>
                  <a:srgbClr val="0000FF"/>
                </a:solidFill>
              </a:rPr>
              <a:t> </a:t>
            </a:r>
            <a:r>
              <a:rPr lang="en-US" dirty="0" smtClean="0">
                <a:solidFill>
                  <a:srgbClr val="0000FF"/>
                </a:solidFill>
                <a:latin typeface="Arial"/>
              </a:rPr>
              <a:t>L</a:t>
            </a:r>
            <a:r>
              <a:rPr lang="en-US" baseline="-25000" dirty="0" smtClean="0">
                <a:solidFill>
                  <a:srgbClr val="0000FF"/>
                </a:solidFill>
                <a:latin typeface="Comic Sans MS"/>
              </a:rPr>
              <a:t>z</a:t>
            </a:r>
            <a:r>
              <a:rPr lang="en-US" dirty="0" smtClean="0">
                <a:solidFill>
                  <a:srgbClr val="0000FF"/>
                </a:solidFill>
                <a:latin typeface="Arial"/>
              </a:rPr>
              <a:t>=0</a:t>
            </a:r>
            <a:endParaRPr lang="en-US" dirty="0">
              <a:solidFill>
                <a:srgbClr val="0000FF"/>
              </a:solidFill>
              <a:latin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85" descr="txp_fig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9"/>
          <a:srcRect/>
          <a:stretch>
            <a:fillRect/>
          </a:stretch>
        </p:blipFill>
        <p:spPr bwMode="auto">
          <a:xfrm>
            <a:off x="476250" y="2514600"/>
            <a:ext cx="8631238" cy="5969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sp>
        <p:nvSpPr>
          <p:cNvPr id="9219" name="AutoShape 11"/>
          <p:cNvSpPr>
            <a:spLocks noChangeAspect="1" noChangeArrowheads="1" noTextEdit="1"/>
          </p:cNvSpPr>
          <p:nvPr/>
        </p:nvSpPr>
        <p:spPr bwMode="auto">
          <a:xfrm>
            <a:off x="7239000" y="1974850"/>
            <a:ext cx="1296988" cy="6080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9220" name="Text Box 14"/>
          <p:cNvSpPr txBox="1">
            <a:spLocks noChangeArrowheads="1"/>
          </p:cNvSpPr>
          <p:nvPr/>
        </p:nvSpPr>
        <p:spPr bwMode="auto">
          <a:xfrm>
            <a:off x="2665413" y="990600"/>
            <a:ext cx="685800" cy="311150"/>
          </a:xfrm>
          <a:prstGeom prst="rect">
            <a:avLst/>
          </a:prstGeom>
          <a:solidFill>
            <a:schemeClr val="bg1"/>
          </a:solidFill>
          <a:ln w="6350" algn="ctr">
            <a:solidFill>
              <a:srgbClr val="FF00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400" dirty="0">
                <a:solidFill>
                  <a:srgbClr val="FF0000"/>
                </a:solidFill>
              </a:rPr>
              <a:t>P</a:t>
            </a:r>
            <a:r>
              <a:rPr lang="en-US" sz="1400" dirty="0">
                <a:solidFill>
                  <a:srgbClr val="FF0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US" sz="1400" dirty="0">
                <a:solidFill>
                  <a:srgbClr val="FF0000"/>
                </a:solidFill>
              </a:rPr>
              <a:t> S</a:t>
            </a:r>
            <a:endParaRPr lang="it-IT" sz="1400">
              <a:solidFill>
                <a:srgbClr val="FF0000"/>
              </a:solidFill>
            </a:endParaRPr>
          </a:p>
        </p:txBody>
      </p:sp>
      <p:sp>
        <p:nvSpPr>
          <p:cNvPr id="9221" name="Text Box 17"/>
          <p:cNvSpPr txBox="1">
            <a:spLocks noChangeArrowheads="1"/>
          </p:cNvSpPr>
          <p:nvPr/>
        </p:nvSpPr>
        <p:spPr bwMode="auto">
          <a:xfrm>
            <a:off x="2667000" y="2209800"/>
            <a:ext cx="762000" cy="311150"/>
          </a:xfrm>
          <a:prstGeom prst="rect">
            <a:avLst/>
          </a:prstGeom>
          <a:solidFill>
            <a:schemeClr val="bg1"/>
          </a:solidFill>
          <a:ln w="6350" algn="ctr">
            <a:solidFill>
              <a:srgbClr val="FF00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400" dirty="0">
                <a:solidFill>
                  <a:srgbClr val="FF0000"/>
                </a:solidFill>
              </a:rPr>
              <a:t>P </a:t>
            </a:r>
            <a:r>
              <a:rPr lang="en-US" sz="1400" dirty="0">
                <a:solidFill>
                  <a:srgbClr val="FF0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US" sz="1400" dirty="0">
                <a:solidFill>
                  <a:srgbClr val="FF0000"/>
                </a:solidFill>
              </a:rPr>
              <a:t> D</a:t>
            </a:r>
            <a:endParaRPr lang="it-IT" sz="1400">
              <a:solidFill>
                <a:srgbClr val="FF0000"/>
              </a:solidFill>
            </a:endParaRPr>
          </a:p>
        </p:txBody>
      </p:sp>
      <p:grpSp>
        <p:nvGrpSpPr>
          <p:cNvPr id="2" name="Group 33"/>
          <p:cNvGrpSpPr>
            <a:grpSpLocks noChangeAspect="1"/>
          </p:cNvGrpSpPr>
          <p:nvPr/>
        </p:nvGrpSpPr>
        <p:grpSpPr bwMode="auto">
          <a:xfrm>
            <a:off x="152400" y="-76200"/>
            <a:ext cx="2087563" cy="954088"/>
            <a:chOff x="96" y="-96"/>
            <a:chExt cx="1315" cy="601"/>
          </a:xfrm>
        </p:grpSpPr>
        <p:sp>
          <p:nvSpPr>
            <p:cNvPr id="9240" name="AutoShape 32"/>
            <p:cNvSpPr>
              <a:spLocks noChangeAspect="1" noChangeArrowheads="1" noTextEdit="1"/>
            </p:cNvSpPr>
            <p:nvPr/>
          </p:nvSpPr>
          <p:spPr bwMode="auto">
            <a:xfrm>
              <a:off x="96" y="-96"/>
              <a:ext cx="1315" cy="60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9241" name="Picture 34"/>
            <p:cNvPicPr>
              <a:picLocks noChangeAspect="1" noChangeArrowheads="1"/>
            </p:cNvPicPr>
            <p:nvPr/>
          </p:nvPicPr>
          <p:blipFill>
            <a:blip r:embed="rId10"/>
            <a:srcRect/>
            <a:stretch>
              <a:fillRect/>
            </a:stretch>
          </p:blipFill>
          <p:spPr bwMode="auto">
            <a:xfrm>
              <a:off x="96" y="-96"/>
              <a:ext cx="1320" cy="6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pic>
        <p:nvPicPr>
          <p:cNvPr id="9223" name="Picture 57" descr="txp_fig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11"/>
          <a:srcRect/>
          <a:stretch>
            <a:fillRect/>
          </a:stretch>
        </p:blipFill>
        <p:spPr bwMode="auto">
          <a:xfrm>
            <a:off x="228600" y="990600"/>
            <a:ext cx="1231900" cy="23653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sp>
        <p:nvSpPr>
          <p:cNvPr id="9224" name="Text Box 60"/>
          <p:cNvSpPr txBox="1">
            <a:spLocks noChangeArrowheads="1"/>
          </p:cNvSpPr>
          <p:nvPr/>
        </p:nvSpPr>
        <p:spPr bwMode="auto">
          <a:xfrm>
            <a:off x="6780213" y="990600"/>
            <a:ext cx="685800" cy="311150"/>
          </a:xfrm>
          <a:prstGeom prst="rect">
            <a:avLst/>
          </a:prstGeom>
          <a:solidFill>
            <a:schemeClr val="bg1"/>
          </a:solidFill>
          <a:ln w="6350" algn="ctr">
            <a:solidFill>
              <a:srgbClr val="FF00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400" dirty="0">
                <a:solidFill>
                  <a:srgbClr val="FF0000"/>
                </a:solidFill>
              </a:rPr>
              <a:t>P</a:t>
            </a:r>
            <a:r>
              <a:rPr lang="en-US" sz="1400" dirty="0">
                <a:solidFill>
                  <a:srgbClr val="FF0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US" sz="1400" dirty="0">
                <a:solidFill>
                  <a:srgbClr val="FF0000"/>
                </a:solidFill>
              </a:rPr>
              <a:t> S</a:t>
            </a:r>
            <a:endParaRPr lang="it-IT" sz="1400">
              <a:solidFill>
                <a:srgbClr val="FF0000"/>
              </a:solidFill>
            </a:endParaRPr>
          </a:p>
        </p:txBody>
      </p:sp>
      <p:sp>
        <p:nvSpPr>
          <p:cNvPr id="9225" name="Text Box 61"/>
          <p:cNvSpPr txBox="1">
            <a:spLocks noChangeArrowheads="1"/>
          </p:cNvSpPr>
          <p:nvPr/>
        </p:nvSpPr>
        <p:spPr bwMode="auto">
          <a:xfrm>
            <a:off x="6781800" y="2209800"/>
            <a:ext cx="762000" cy="311150"/>
          </a:xfrm>
          <a:prstGeom prst="rect">
            <a:avLst/>
          </a:prstGeom>
          <a:solidFill>
            <a:schemeClr val="bg1"/>
          </a:solidFill>
          <a:ln w="6350" algn="ctr">
            <a:solidFill>
              <a:srgbClr val="FF00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400" dirty="0">
                <a:solidFill>
                  <a:srgbClr val="FF0000"/>
                </a:solidFill>
              </a:rPr>
              <a:t>P </a:t>
            </a:r>
            <a:r>
              <a:rPr lang="en-US" sz="1400" dirty="0">
                <a:solidFill>
                  <a:srgbClr val="FF0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US" sz="1400" dirty="0">
                <a:solidFill>
                  <a:srgbClr val="FF0000"/>
                </a:solidFill>
              </a:rPr>
              <a:t> D</a:t>
            </a:r>
            <a:endParaRPr lang="it-IT" sz="1400">
              <a:solidFill>
                <a:srgbClr val="FF0000"/>
              </a:solidFill>
            </a:endParaRPr>
          </a:p>
        </p:txBody>
      </p:sp>
      <p:pic>
        <p:nvPicPr>
          <p:cNvPr id="9226" name="Picture 62"/>
          <p:cNvPicPr>
            <a:picLocks noChangeAspect="1" noChangeArrowheads="1"/>
          </p:cNvPicPr>
          <p:nvPr/>
        </p:nvPicPr>
        <p:blipFill>
          <a:blip r:embed="rId12"/>
          <a:srcRect/>
          <a:stretch>
            <a:fillRect/>
          </a:stretch>
        </p:blipFill>
        <p:spPr bwMode="auto">
          <a:xfrm>
            <a:off x="228600" y="3328988"/>
            <a:ext cx="2665413" cy="5984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227" name="Text Box 68"/>
          <p:cNvSpPr txBox="1">
            <a:spLocks noChangeArrowheads="1"/>
          </p:cNvSpPr>
          <p:nvPr/>
        </p:nvSpPr>
        <p:spPr bwMode="auto">
          <a:xfrm>
            <a:off x="3149600" y="3851275"/>
            <a:ext cx="685800" cy="311150"/>
          </a:xfrm>
          <a:prstGeom prst="rect">
            <a:avLst/>
          </a:prstGeom>
          <a:solidFill>
            <a:schemeClr val="bg1"/>
          </a:solidFill>
          <a:ln w="6350" algn="ctr">
            <a:solidFill>
              <a:srgbClr val="FF00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400" dirty="0">
                <a:solidFill>
                  <a:srgbClr val="FF0000"/>
                </a:solidFill>
              </a:rPr>
              <a:t>S</a:t>
            </a:r>
            <a:r>
              <a:rPr lang="en-US" sz="1400" dirty="0">
                <a:solidFill>
                  <a:srgbClr val="FF0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US" sz="1400" dirty="0">
                <a:solidFill>
                  <a:srgbClr val="FF0000"/>
                </a:solidFill>
              </a:rPr>
              <a:t> P</a:t>
            </a:r>
            <a:endParaRPr lang="it-IT" sz="1400">
              <a:solidFill>
                <a:srgbClr val="FF0000"/>
              </a:solidFill>
            </a:endParaRPr>
          </a:p>
        </p:txBody>
      </p:sp>
      <p:sp>
        <p:nvSpPr>
          <p:cNvPr id="9228" name="Text Box 69"/>
          <p:cNvSpPr txBox="1">
            <a:spLocks noChangeArrowheads="1"/>
          </p:cNvSpPr>
          <p:nvPr/>
        </p:nvSpPr>
        <p:spPr bwMode="auto">
          <a:xfrm>
            <a:off x="5816600" y="3851275"/>
            <a:ext cx="685800" cy="311150"/>
          </a:xfrm>
          <a:prstGeom prst="rect">
            <a:avLst/>
          </a:prstGeom>
          <a:solidFill>
            <a:schemeClr val="bg1"/>
          </a:solidFill>
          <a:ln w="6350" algn="ctr">
            <a:solidFill>
              <a:srgbClr val="FF00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400" dirty="0">
                <a:solidFill>
                  <a:srgbClr val="FF0000"/>
                </a:solidFill>
              </a:rPr>
              <a:t>S</a:t>
            </a:r>
            <a:r>
              <a:rPr lang="en-US" sz="1400" dirty="0">
                <a:solidFill>
                  <a:srgbClr val="FF0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US" sz="1400" dirty="0">
                <a:solidFill>
                  <a:srgbClr val="FF0000"/>
                </a:solidFill>
              </a:rPr>
              <a:t> P</a:t>
            </a:r>
            <a:endParaRPr lang="it-IT" sz="1400">
              <a:solidFill>
                <a:srgbClr val="FF0000"/>
              </a:solidFill>
            </a:endParaRPr>
          </a:p>
        </p:txBody>
      </p:sp>
      <p:sp>
        <p:nvSpPr>
          <p:cNvPr id="9229" name="Text Box 70"/>
          <p:cNvSpPr txBox="1">
            <a:spLocks noChangeArrowheads="1"/>
          </p:cNvSpPr>
          <p:nvPr/>
        </p:nvSpPr>
        <p:spPr bwMode="auto">
          <a:xfrm>
            <a:off x="3149600" y="4759325"/>
            <a:ext cx="762000" cy="311150"/>
          </a:xfrm>
          <a:prstGeom prst="rect">
            <a:avLst/>
          </a:prstGeom>
          <a:solidFill>
            <a:schemeClr val="bg1"/>
          </a:solidFill>
          <a:ln w="6350" algn="ctr">
            <a:solidFill>
              <a:srgbClr val="FF00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400" dirty="0">
                <a:solidFill>
                  <a:srgbClr val="FF0000"/>
                </a:solidFill>
              </a:rPr>
              <a:t>P </a:t>
            </a:r>
            <a:r>
              <a:rPr lang="en-US" sz="1400" dirty="0">
                <a:solidFill>
                  <a:srgbClr val="FF0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US" sz="1400" dirty="0">
                <a:solidFill>
                  <a:srgbClr val="FF0000"/>
                </a:solidFill>
              </a:rPr>
              <a:t> D</a:t>
            </a:r>
            <a:endParaRPr lang="it-IT" sz="1400">
              <a:solidFill>
                <a:srgbClr val="FF0000"/>
              </a:solidFill>
            </a:endParaRPr>
          </a:p>
        </p:txBody>
      </p:sp>
      <p:sp>
        <p:nvSpPr>
          <p:cNvPr id="9230" name="Text Box 71"/>
          <p:cNvSpPr txBox="1">
            <a:spLocks noChangeArrowheads="1"/>
          </p:cNvSpPr>
          <p:nvPr/>
        </p:nvSpPr>
        <p:spPr bwMode="auto">
          <a:xfrm>
            <a:off x="5816600" y="4765675"/>
            <a:ext cx="762000" cy="311150"/>
          </a:xfrm>
          <a:prstGeom prst="rect">
            <a:avLst/>
          </a:prstGeom>
          <a:solidFill>
            <a:schemeClr val="bg1"/>
          </a:solidFill>
          <a:ln w="6350" algn="ctr">
            <a:solidFill>
              <a:srgbClr val="FF00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400" dirty="0">
                <a:solidFill>
                  <a:srgbClr val="FF0000"/>
                </a:solidFill>
              </a:rPr>
              <a:t>P </a:t>
            </a:r>
            <a:r>
              <a:rPr lang="en-US" sz="1400" dirty="0">
                <a:solidFill>
                  <a:srgbClr val="FF0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US" sz="1400" dirty="0">
                <a:solidFill>
                  <a:srgbClr val="FF0000"/>
                </a:solidFill>
              </a:rPr>
              <a:t> D</a:t>
            </a:r>
            <a:endParaRPr lang="it-IT" sz="1400">
              <a:solidFill>
                <a:srgbClr val="FF0000"/>
              </a:solidFill>
            </a:endParaRPr>
          </a:p>
        </p:txBody>
      </p:sp>
      <p:sp>
        <p:nvSpPr>
          <p:cNvPr id="9232" name="Text Box 74"/>
          <p:cNvSpPr txBox="1">
            <a:spLocks noChangeArrowheads="1"/>
          </p:cNvSpPr>
          <p:nvPr/>
        </p:nvSpPr>
        <p:spPr bwMode="auto">
          <a:xfrm>
            <a:off x="3297237" y="5922963"/>
            <a:ext cx="762000" cy="311150"/>
          </a:xfrm>
          <a:prstGeom prst="rect">
            <a:avLst/>
          </a:prstGeom>
          <a:solidFill>
            <a:schemeClr val="bg1"/>
          </a:solidFill>
          <a:ln w="6350" algn="ctr">
            <a:solidFill>
              <a:srgbClr val="FF00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400" dirty="0">
                <a:solidFill>
                  <a:srgbClr val="FF0000"/>
                </a:solidFill>
              </a:rPr>
              <a:t>P </a:t>
            </a:r>
            <a:r>
              <a:rPr lang="en-US" sz="1400" dirty="0">
                <a:solidFill>
                  <a:srgbClr val="FF0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US" sz="1400" dirty="0">
                <a:solidFill>
                  <a:srgbClr val="FF0000"/>
                </a:solidFill>
              </a:rPr>
              <a:t> P</a:t>
            </a:r>
            <a:endParaRPr lang="it-IT" sz="1400">
              <a:solidFill>
                <a:srgbClr val="FF0000"/>
              </a:solidFill>
            </a:endParaRPr>
          </a:p>
        </p:txBody>
      </p:sp>
      <p:sp>
        <p:nvSpPr>
          <p:cNvPr id="9233" name="Text Box 75"/>
          <p:cNvSpPr txBox="1">
            <a:spLocks noChangeArrowheads="1"/>
          </p:cNvSpPr>
          <p:nvPr/>
        </p:nvSpPr>
        <p:spPr bwMode="auto">
          <a:xfrm>
            <a:off x="5964237" y="5922963"/>
            <a:ext cx="762000" cy="311150"/>
          </a:xfrm>
          <a:prstGeom prst="rect">
            <a:avLst/>
          </a:prstGeom>
          <a:solidFill>
            <a:schemeClr val="bg1"/>
          </a:solidFill>
          <a:ln w="6350" algn="ctr">
            <a:solidFill>
              <a:srgbClr val="FF00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400" dirty="0">
                <a:solidFill>
                  <a:srgbClr val="FF0000"/>
                </a:solidFill>
              </a:rPr>
              <a:t>D </a:t>
            </a:r>
            <a:r>
              <a:rPr lang="en-US" sz="1400" dirty="0">
                <a:solidFill>
                  <a:srgbClr val="FF0000"/>
                </a:solidFill>
                <a:latin typeface="Symbol" pitchFamily="18" charset="2"/>
                <a:sym typeface="Symbol" pitchFamily="18" charset="2"/>
              </a:rPr>
              <a:t></a:t>
            </a:r>
            <a:r>
              <a:rPr lang="en-US" sz="1400" dirty="0">
                <a:solidFill>
                  <a:srgbClr val="FF0000"/>
                </a:solidFill>
              </a:rPr>
              <a:t> S</a:t>
            </a:r>
            <a:endParaRPr lang="it-IT" sz="1400">
              <a:solidFill>
                <a:srgbClr val="FF0000"/>
              </a:solidFill>
            </a:endParaRPr>
          </a:p>
        </p:txBody>
      </p:sp>
      <p:sp>
        <p:nvSpPr>
          <p:cNvPr id="9234" name="Line 79"/>
          <p:cNvSpPr>
            <a:spLocks noChangeShapeType="1"/>
          </p:cNvSpPr>
          <p:nvPr/>
        </p:nvSpPr>
        <p:spPr bwMode="auto">
          <a:xfrm>
            <a:off x="0" y="3159125"/>
            <a:ext cx="9144000" cy="0"/>
          </a:xfrm>
          <a:prstGeom prst="line">
            <a:avLst/>
          </a:prstGeom>
          <a:noFill/>
          <a:ln w="3175">
            <a:solidFill>
              <a:schemeClr val="tx1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endParaRPr lang="en-US" dirty="0"/>
          </a:p>
        </p:txBody>
      </p:sp>
      <p:sp>
        <p:nvSpPr>
          <p:cNvPr id="9235" name="Line 80"/>
          <p:cNvSpPr>
            <a:spLocks noChangeShapeType="1"/>
          </p:cNvSpPr>
          <p:nvPr/>
        </p:nvSpPr>
        <p:spPr bwMode="auto">
          <a:xfrm>
            <a:off x="0" y="5527675"/>
            <a:ext cx="9144000" cy="0"/>
          </a:xfrm>
          <a:prstGeom prst="line">
            <a:avLst/>
          </a:prstGeom>
          <a:noFill/>
          <a:ln w="3175">
            <a:solidFill>
              <a:schemeClr val="tx1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endParaRPr lang="en-US" dirty="0"/>
          </a:p>
        </p:txBody>
      </p:sp>
      <p:pic>
        <p:nvPicPr>
          <p:cNvPr id="9236" name="Picture 84" descr="txp_fig"/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>
          <a:blip r:embed="rId13"/>
          <a:srcRect/>
          <a:stretch>
            <a:fillRect/>
          </a:stretch>
        </p:blipFill>
        <p:spPr bwMode="auto">
          <a:xfrm>
            <a:off x="198438" y="1377950"/>
            <a:ext cx="8640762" cy="5969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pic>
        <p:nvPicPr>
          <p:cNvPr id="9237" name="Picture 86" descr="txp_fig"/>
          <p:cNvPicPr>
            <a:picLocks noChangeAspect="1" noChangeArrowheads="1"/>
          </p:cNvPicPr>
          <p:nvPr>
            <p:custDataLst>
              <p:tags r:id="rId4"/>
            </p:custDataLst>
          </p:nvPr>
        </p:nvPicPr>
        <p:blipFill>
          <a:blip r:embed="rId14"/>
          <a:srcRect/>
          <a:stretch>
            <a:fillRect/>
          </a:stretch>
        </p:blipFill>
        <p:spPr bwMode="auto">
          <a:xfrm>
            <a:off x="381000" y="4208463"/>
            <a:ext cx="7229475" cy="4730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pic>
        <p:nvPicPr>
          <p:cNvPr id="9238" name="Picture 87" descr="txp_fig"/>
          <p:cNvPicPr>
            <a:picLocks noChangeAspect="1" noChangeArrowheads="1"/>
          </p:cNvPicPr>
          <p:nvPr>
            <p:custDataLst>
              <p:tags r:id="rId5"/>
            </p:custDataLst>
          </p:nvPr>
        </p:nvPicPr>
        <p:blipFill>
          <a:blip r:embed="rId15"/>
          <a:srcRect/>
          <a:stretch>
            <a:fillRect/>
          </a:stretch>
        </p:blipFill>
        <p:spPr bwMode="auto">
          <a:xfrm>
            <a:off x="1887537" y="5089525"/>
            <a:ext cx="5703888" cy="36036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pic>
        <p:nvPicPr>
          <p:cNvPr id="9239" name="Picture 88" descr="txp_fig"/>
          <p:cNvPicPr>
            <a:picLocks noChangeAspect="1" noChangeArrowheads="1"/>
          </p:cNvPicPr>
          <p:nvPr>
            <p:custDataLst>
              <p:tags r:id="rId6"/>
            </p:custDataLst>
          </p:nvPr>
        </p:nvPicPr>
        <p:blipFill>
          <a:blip r:embed="rId16"/>
          <a:srcRect/>
          <a:stretch>
            <a:fillRect/>
          </a:stretch>
        </p:blipFill>
        <p:spPr bwMode="auto">
          <a:xfrm>
            <a:off x="533400" y="6345238"/>
            <a:ext cx="7010400" cy="28416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sp>
        <p:nvSpPr>
          <p:cNvPr id="26" name="TextBox 25"/>
          <p:cNvSpPr txBox="1"/>
          <p:nvPr/>
        </p:nvSpPr>
        <p:spPr>
          <a:xfrm>
            <a:off x="4191000" y="527050"/>
            <a:ext cx="1066800" cy="338554"/>
          </a:xfrm>
          <a:prstGeom prst="rect">
            <a:avLst/>
          </a:prstGeom>
          <a:noFill/>
          <a:ln>
            <a:solidFill>
              <a:srgbClr val="0000FF"/>
            </a:solidFill>
          </a:ln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FF"/>
                </a:solidFill>
              </a:rPr>
              <a:t>|</a:t>
            </a:r>
            <a:r>
              <a:rPr lang="en-US" dirty="0" smtClean="0">
                <a:solidFill>
                  <a:srgbClr val="0000FF"/>
                </a:solidFill>
                <a:latin typeface="cmmi10"/>
              </a:rPr>
              <a:t>¢</a:t>
            </a:r>
            <a:r>
              <a:rPr lang="en-US" dirty="0" smtClean="0">
                <a:solidFill>
                  <a:srgbClr val="0000FF"/>
                </a:solidFill>
              </a:rPr>
              <a:t> </a:t>
            </a:r>
            <a:r>
              <a:rPr lang="en-US" dirty="0" smtClean="0">
                <a:solidFill>
                  <a:srgbClr val="0000FF"/>
                </a:solidFill>
                <a:latin typeface="Arial"/>
              </a:rPr>
              <a:t>L</a:t>
            </a:r>
            <a:r>
              <a:rPr lang="en-US" baseline="-25000" dirty="0" smtClean="0">
                <a:solidFill>
                  <a:srgbClr val="0000FF"/>
                </a:solidFill>
                <a:latin typeface="Comic Sans MS"/>
              </a:rPr>
              <a:t>z </a:t>
            </a:r>
            <a:r>
              <a:rPr lang="en-US" dirty="0" smtClean="0">
                <a:solidFill>
                  <a:srgbClr val="0000FF"/>
                </a:solidFill>
                <a:latin typeface="Comic Sans MS"/>
              </a:rPr>
              <a:t>|</a:t>
            </a:r>
            <a:r>
              <a:rPr lang="en-US" dirty="0" smtClean="0">
                <a:solidFill>
                  <a:srgbClr val="0000FF"/>
                </a:solidFill>
                <a:latin typeface="Arial"/>
              </a:rPr>
              <a:t>=1</a:t>
            </a:r>
            <a:endParaRPr lang="en-US" dirty="0">
              <a:solidFill>
                <a:srgbClr val="0000FF"/>
              </a:solidFill>
              <a:latin typeface="Arial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4191000" y="3360321"/>
            <a:ext cx="1066800" cy="338554"/>
          </a:xfrm>
          <a:prstGeom prst="rect">
            <a:avLst/>
          </a:prstGeom>
          <a:noFill/>
          <a:ln>
            <a:solidFill>
              <a:srgbClr val="0000FF"/>
            </a:solidFill>
          </a:ln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FF"/>
                </a:solidFill>
              </a:rPr>
              <a:t>|</a:t>
            </a:r>
            <a:r>
              <a:rPr lang="en-US" dirty="0" smtClean="0">
                <a:solidFill>
                  <a:srgbClr val="0000FF"/>
                </a:solidFill>
                <a:latin typeface="cmmi10"/>
              </a:rPr>
              <a:t>¢</a:t>
            </a:r>
            <a:r>
              <a:rPr lang="en-US" dirty="0" smtClean="0">
                <a:solidFill>
                  <a:srgbClr val="0000FF"/>
                </a:solidFill>
              </a:rPr>
              <a:t> </a:t>
            </a:r>
            <a:r>
              <a:rPr lang="en-US" dirty="0" smtClean="0">
                <a:solidFill>
                  <a:srgbClr val="0000FF"/>
                </a:solidFill>
                <a:latin typeface="Arial"/>
              </a:rPr>
              <a:t>L</a:t>
            </a:r>
            <a:r>
              <a:rPr lang="en-US" baseline="-25000" dirty="0" smtClean="0">
                <a:solidFill>
                  <a:srgbClr val="0000FF"/>
                </a:solidFill>
                <a:latin typeface="Comic Sans MS"/>
              </a:rPr>
              <a:t>z </a:t>
            </a:r>
            <a:r>
              <a:rPr lang="en-US" dirty="0" smtClean="0">
                <a:solidFill>
                  <a:srgbClr val="0000FF"/>
                </a:solidFill>
                <a:latin typeface="Comic Sans MS"/>
              </a:rPr>
              <a:t>|</a:t>
            </a:r>
            <a:r>
              <a:rPr lang="en-US" dirty="0" smtClean="0">
                <a:solidFill>
                  <a:srgbClr val="0000FF"/>
                </a:solidFill>
                <a:latin typeface="Arial"/>
              </a:rPr>
              <a:t>=1</a:t>
            </a:r>
            <a:endParaRPr lang="en-US" dirty="0">
              <a:solidFill>
                <a:srgbClr val="0000FF"/>
              </a:solidFill>
              <a:latin typeface="Arial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4191000" y="5646321"/>
            <a:ext cx="1066800" cy="338554"/>
          </a:xfrm>
          <a:prstGeom prst="rect">
            <a:avLst/>
          </a:prstGeom>
          <a:noFill/>
          <a:ln>
            <a:solidFill>
              <a:srgbClr val="0000FF"/>
            </a:solidFill>
          </a:ln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FF"/>
                </a:solidFill>
              </a:rPr>
              <a:t>|</a:t>
            </a:r>
            <a:r>
              <a:rPr lang="en-US" dirty="0" smtClean="0">
                <a:solidFill>
                  <a:srgbClr val="0000FF"/>
                </a:solidFill>
                <a:latin typeface="cmmi10"/>
              </a:rPr>
              <a:t>¢</a:t>
            </a:r>
            <a:r>
              <a:rPr lang="en-US" dirty="0" smtClean="0">
                <a:solidFill>
                  <a:srgbClr val="0000FF"/>
                </a:solidFill>
              </a:rPr>
              <a:t> </a:t>
            </a:r>
            <a:r>
              <a:rPr lang="en-US" dirty="0" smtClean="0">
                <a:solidFill>
                  <a:srgbClr val="0000FF"/>
                </a:solidFill>
                <a:latin typeface="Arial"/>
              </a:rPr>
              <a:t>L</a:t>
            </a:r>
            <a:r>
              <a:rPr lang="en-US" baseline="-25000" dirty="0" smtClean="0">
                <a:solidFill>
                  <a:srgbClr val="0000FF"/>
                </a:solidFill>
                <a:latin typeface="Comic Sans MS"/>
              </a:rPr>
              <a:t>z </a:t>
            </a:r>
            <a:r>
              <a:rPr lang="en-US" dirty="0" smtClean="0">
                <a:solidFill>
                  <a:srgbClr val="0000FF"/>
                </a:solidFill>
                <a:latin typeface="Comic Sans MS"/>
              </a:rPr>
              <a:t>|</a:t>
            </a:r>
            <a:r>
              <a:rPr lang="en-US" dirty="0" smtClean="0">
                <a:solidFill>
                  <a:srgbClr val="0000FF"/>
                </a:solidFill>
                <a:latin typeface="Arial"/>
              </a:rPr>
              <a:t>=2</a:t>
            </a:r>
            <a:endParaRPr lang="en-US" dirty="0">
              <a:solidFill>
                <a:srgbClr val="0000FF"/>
              </a:solidFill>
              <a:latin typeface="Arial"/>
            </a:endParaRPr>
          </a:p>
        </p:txBody>
      </p:sp>
      <p:sp>
        <p:nvSpPr>
          <p:cNvPr id="231426" name="AutoShape 2"/>
          <p:cNvSpPr>
            <a:spLocks noChangeAspect="1" noChangeArrowheads="1" noTextEdit="1"/>
          </p:cNvSpPr>
          <p:nvPr/>
        </p:nvSpPr>
        <p:spPr bwMode="auto">
          <a:xfrm>
            <a:off x="152400" y="5548313"/>
            <a:ext cx="2016125" cy="6937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pic>
        <p:nvPicPr>
          <p:cNvPr id="231428" name="Picture 4"/>
          <p:cNvPicPr>
            <a:picLocks noChangeAspect="1" noChangeArrowheads="1"/>
          </p:cNvPicPr>
          <p:nvPr/>
        </p:nvPicPr>
        <p:blipFill>
          <a:blip r:embed="rId17"/>
          <a:srcRect/>
          <a:stretch>
            <a:fillRect/>
          </a:stretch>
        </p:blipFill>
        <p:spPr bwMode="auto">
          <a:xfrm>
            <a:off x="76200" y="5562600"/>
            <a:ext cx="2024063" cy="701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/>
          <p:cNvSpPr>
            <a:spLocks noChangeArrowheads="1"/>
          </p:cNvSpPr>
          <p:nvPr/>
        </p:nvSpPr>
        <p:spPr bwMode="auto">
          <a:xfrm>
            <a:off x="46038" y="381000"/>
            <a:ext cx="9021762" cy="53975"/>
          </a:xfrm>
          <a:prstGeom prst="rect">
            <a:avLst/>
          </a:prstGeom>
          <a:gradFill rotWithShape="1">
            <a:gsLst>
              <a:gs pos="0">
                <a:srgbClr val="FF0000"/>
              </a:gs>
              <a:gs pos="100000">
                <a:schemeClr val="bg1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spcBef>
                <a:spcPct val="0"/>
              </a:spcBef>
            </a:pPr>
            <a:r>
              <a:rPr lang="en-US" sz="4400" dirty="0">
                <a:solidFill>
                  <a:schemeClr val="tx2"/>
                </a:solidFill>
                <a:latin typeface="Arial" charset="0"/>
              </a:rPr>
              <a:t/>
            </a:r>
            <a:br>
              <a:rPr lang="en-US" sz="4400" dirty="0">
                <a:solidFill>
                  <a:schemeClr val="tx2"/>
                </a:solidFill>
                <a:latin typeface="Arial" charset="0"/>
              </a:rPr>
            </a:br>
            <a:endParaRPr lang="it-IT" sz="4400">
              <a:solidFill>
                <a:schemeClr val="tx2"/>
              </a:solidFill>
              <a:latin typeface="Arial" charset="0"/>
            </a:endParaRPr>
          </a:p>
        </p:txBody>
      </p:sp>
      <p:sp>
        <p:nvSpPr>
          <p:cNvPr id="226307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2400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  <a:t>Pretzelosity</a:t>
            </a:r>
            <a:endParaRPr lang="it-IT" sz="2400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cs typeface="Arial" pitchFamily="34" charset="0"/>
            </a:endParaRPr>
          </a:p>
        </p:txBody>
      </p:sp>
      <p:sp>
        <p:nvSpPr>
          <p:cNvPr id="26628" name="Text Box 416"/>
          <p:cNvSpPr txBox="1">
            <a:spLocks noChangeArrowheads="1"/>
          </p:cNvSpPr>
          <p:nvPr/>
        </p:nvSpPr>
        <p:spPr bwMode="auto">
          <a:xfrm>
            <a:off x="7618413" y="4311650"/>
            <a:ext cx="685800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dirty="0"/>
              <a:t>down</a:t>
            </a:r>
            <a:endParaRPr lang="it-IT"/>
          </a:p>
        </p:txBody>
      </p:sp>
      <p:sp>
        <p:nvSpPr>
          <p:cNvPr id="26629" name="Text Box 418"/>
          <p:cNvSpPr txBox="1">
            <a:spLocks noChangeArrowheads="1"/>
          </p:cNvSpPr>
          <p:nvPr/>
        </p:nvSpPr>
        <p:spPr bwMode="auto">
          <a:xfrm>
            <a:off x="7618413" y="5530850"/>
            <a:ext cx="685800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dirty="0"/>
              <a:t>up</a:t>
            </a:r>
            <a:endParaRPr lang="it-IT"/>
          </a:p>
        </p:txBody>
      </p:sp>
      <p:sp>
        <p:nvSpPr>
          <p:cNvPr id="27088" name="Line 420"/>
          <p:cNvSpPr>
            <a:spLocks noChangeShapeType="1"/>
          </p:cNvSpPr>
          <p:nvPr/>
        </p:nvSpPr>
        <p:spPr bwMode="auto">
          <a:xfrm>
            <a:off x="4572000" y="2057400"/>
            <a:ext cx="4572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endParaRPr lang="en-US" dirty="0"/>
          </a:p>
        </p:txBody>
      </p:sp>
      <p:sp>
        <p:nvSpPr>
          <p:cNvPr id="27089" name="Text Box 421"/>
          <p:cNvSpPr txBox="1">
            <a:spLocks noChangeArrowheads="1"/>
          </p:cNvSpPr>
          <p:nvPr/>
        </p:nvSpPr>
        <p:spPr bwMode="auto">
          <a:xfrm>
            <a:off x="3733800" y="1676400"/>
            <a:ext cx="2286000" cy="116955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sz="1400" dirty="0"/>
              <a:t>Light-Cone CQM</a:t>
            </a:r>
            <a:br>
              <a:rPr lang="en-US" sz="1400" dirty="0"/>
            </a:br>
            <a:r>
              <a:rPr lang="en-US" sz="1400" dirty="0"/>
              <a:t/>
            </a:r>
            <a:br>
              <a:rPr lang="en-US" sz="1400" dirty="0"/>
            </a:br>
            <a:r>
              <a:rPr lang="en-US" sz="1400" dirty="0"/>
              <a:t>BP, </a:t>
            </a:r>
            <a:r>
              <a:rPr lang="en-US" sz="1400" dirty="0" smtClean="0"/>
              <a:t>Cazzaniga, Boffi</a:t>
            </a:r>
            <a:br>
              <a:rPr lang="en-US" sz="1400" dirty="0" smtClean="0"/>
            </a:br>
            <a:r>
              <a:rPr lang="en-US" sz="1400" dirty="0" smtClean="0"/>
              <a:t>PRD78, 2008</a:t>
            </a:r>
            <a:r>
              <a:rPr lang="en-US" sz="1400" dirty="0"/>
              <a:t/>
            </a:r>
            <a:br>
              <a:rPr lang="en-US" sz="1400" dirty="0"/>
            </a:br>
            <a:r>
              <a:rPr lang="en-US" sz="1400" dirty="0"/>
              <a:t> </a:t>
            </a:r>
            <a:endParaRPr lang="it-IT" sz="1400" dirty="0"/>
          </a:p>
        </p:txBody>
      </p:sp>
      <p:grpSp>
        <p:nvGrpSpPr>
          <p:cNvPr id="2" name="Group 422"/>
          <p:cNvGrpSpPr>
            <a:grpSpLocks/>
          </p:cNvGrpSpPr>
          <p:nvPr/>
        </p:nvGrpSpPr>
        <p:grpSpPr bwMode="auto">
          <a:xfrm>
            <a:off x="4038600" y="4495800"/>
            <a:ext cx="1600200" cy="942975"/>
            <a:chOff x="2400" y="2016"/>
            <a:chExt cx="1008" cy="594"/>
          </a:xfrm>
        </p:grpSpPr>
        <p:sp>
          <p:nvSpPr>
            <p:cNvPr id="27086" name="Line 423"/>
            <p:cNvSpPr>
              <a:spLocks noChangeShapeType="1"/>
            </p:cNvSpPr>
            <p:nvPr/>
          </p:nvSpPr>
          <p:spPr bwMode="auto">
            <a:xfrm>
              <a:off x="2784" y="2256"/>
              <a:ext cx="288" cy="0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>
              <a:spAutoFit/>
            </a:bodyPr>
            <a:lstStyle/>
            <a:p>
              <a:endParaRPr lang="en-US" dirty="0"/>
            </a:p>
          </p:txBody>
        </p:sp>
        <p:sp>
          <p:nvSpPr>
            <p:cNvPr id="27087" name="Text Box 424"/>
            <p:cNvSpPr txBox="1">
              <a:spLocks noChangeArrowheads="1"/>
            </p:cNvSpPr>
            <p:nvPr/>
          </p:nvSpPr>
          <p:spPr bwMode="auto">
            <a:xfrm>
              <a:off x="2400" y="2016"/>
              <a:ext cx="1008" cy="594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en-US" sz="1400" dirty="0">
                  <a:solidFill>
                    <a:srgbClr val="FF0000"/>
                  </a:solidFill>
                </a:rPr>
                <a:t>Spectator Model</a:t>
              </a:r>
              <a:br>
                <a:rPr lang="en-US" sz="1400" dirty="0">
                  <a:solidFill>
                    <a:srgbClr val="FF0000"/>
                  </a:solidFill>
                </a:rPr>
              </a:br>
              <a:r>
                <a:rPr lang="en-US" sz="1400" dirty="0">
                  <a:solidFill>
                    <a:srgbClr val="FF0000"/>
                  </a:solidFill>
                </a:rPr>
                <a:t/>
              </a:r>
              <a:br>
                <a:rPr lang="en-US" sz="1400" dirty="0">
                  <a:solidFill>
                    <a:srgbClr val="FF0000"/>
                  </a:solidFill>
                </a:rPr>
              </a:br>
              <a:r>
                <a:rPr lang="en-US" sz="1400" dirty="0">
                  <a:solidFill>
                    <a:srgbClr val="FF0000"/>
                  </a:solidFill>
                </a:rPr>
                <a:t>Jakob, et al., </a:t>
              </a:r>
              <a:br>
                <a:rPr lang="en-US" sz="1400" dirty="0">
                  <a:solidFill>
                    <a:srgbClr val="FF0000"/>
                  </a:solidFill>
                </a:rPr>
              </a:br>
              <a:r>
                <a:rPr lang="en-US" sz="1400" dirty="0">
                  <a:solidFill>
                    <a:srgbClr val="FF0000"/>
                  </a:solidFill>
                </a:rPr>
                <a:t>NPA626 (1997)</a:t>
              </a:r>
              <a:endParaRPr lang="it-IT" sz="1400" dirty="0">
                <a:solidFill>
                  <a:srgbClr val="FF0000"/>
                </a:solidFill>
              </a:endParaRPr>
            </a:p>
          </p:txBody>
        </p:sp>
      </p:grpSp>
      <p:sp>
        <p:nvSpPr>
          <p:cNvPr id="26632" name="Line 426"/>
          <p:cNvSpPr>
            <a:spLocks noChangeShapeType="1"/>
          </p:cNvSpPr>
          <p:nvPr/>
        </p:nvSpPr>
        <p:spPr bwMode="auto">
          <a:xfrm>
            <a:off x="4648200" y="3505200"/>
            <a:ext cx="457200" cy="0"/>
          </a:xfrm>
          <a:prstGeom prst="lin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endParaRPr lang="en-US" dirty="0"/>
          </a:p>
        </p:txBody>
      </p:sp>
      <p:sp>
        <p:nvSpPr>
          <p:cNvPr id="26633" name="Text Box 427"/>
          <p:cNvSpPr txBox="1">
            <a:spLocks noChangeArrowheads="1"/>
          </p:cNvSpPr>
          <p:nvPr/>
        </p:nvSpPr>
        <p:spPr bwMode="auto">
          <a:xfrm>
            <a:off x="4038600" y="3124200"/>
            <a:ext cx="1600200" cy="3048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sz="1400" dirty="0">
                <a:solidFill>
                  <a:srgbClr val="0000FF"/>
                </a:solidFill>
              </a:rPr>
              <a:t>Bag Model</a:t>
            </a:r>
            <a:endParaRPr lang="it-IT" sz="1400" dirty="0">
              <a:solidFill>
                <a:srgbClr val="0000FF"/>
              </a:solidFill>
            </a:endParaRPr>
          </a:p>
        </p:txBody>
      </p:sp>
      <p:sp>
        <p:nvSpPr>
          <p:cNvPr id="26634" name="Text Box 428"/>
          <p:cNvSpPr txBox="1">
            <a:spLocks noChangeArrowheads="1"/>
          </p:cNvSpPr>
          <p:nvPr/>
        </p:nvSpPr>
        <p:spPr bwMode="auto">
          <a:xfrm>
            <a:off x="3962400" y="3505200"/>
            <a:ext cx="1828800" cy="52322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sz="1400" dirty="0">
                <a:solidFill>
                  <a:srgbClr val="0000FF"/>
                </a:solidFill>
              </a:rPr>
              <a:t>Avakian, et al., </a:t>
            </a:r>
            <a:br>
              <a:rPr lang="en-US" sz="1400" dirty="0">
                <a:solidFill>
                  <a:srgbClr val="0000FF"/>
                </a:solidFill>
              </a:rPr>
            </a:br>
            <a:r>
              <a:rPr lang="en-US" sz="1400" dirty="0" smtClean="0">
                <a:solidFill>
                  <a:srgbClr val="0000FF"/>
                </a:solidFill>
              </a:rPr>
              <a:t>PRD78, 2008</a:t>
            </a:r>
            <a:endParaRPr lang="it-IT" sz="1400" dirty="0">
              <a:solidFill>
                <a:srgbClr val="0000FF"/>
              </a:solidFill>
            </a:endParaRPr>
          </a:p>
        </p:txBody>
      </p:sp>
      <p:grpSp>
        <p:nvGrpSpPr>
          <p:cNvPr id="3" name="Group 886"/>
          <p:cNvGrpSpPr>
            <a:grpSpLocks/>
          </p:cNvGrpSpPr>
          <p:nvPr/>
        </p:nvGrpSpPr>
        <p:grpSpPr bwMode="auto">
          <a:xfrm>
            <a:off x="76200" y="3886200"/>
            <a:ext cx="3505200" cy="533400"/>
            <a:chOff x="48" y="2566"/>
            <a:chExt cx="2208" cy="336"/>
          </a:xfrm>
        </p:grpSpPr>
        <p:pic>
          <p:nvPicPr>
            <p:cNvPr id="27084" name="Picture 430" descr="txp_fig"/>
            <p:cNvPicPr>
              <a:picLocks noChangeAspect="1" noChangeArrowheads="1"/>
            </p:cNvPicPr>
            <p:nvPr>
              <p:custDataLst>
                <p:tags r:id="rId8"/>
              </p:custDataLst>
            </p:nvPr>
          </p:nvPicPr>
          <p:blipFill>
            <a:blip r:embed="rId11"/>
            <a:srcRect/>
            <a:stretch>
              <a:fillRect/>
            </a:stretch>
          </p:blipFill>
          <p:spPr bwMode="auto">
            <a:xfrm>
              <a:off x="87" y="2592"/>
              <a:ext cx="2073" cy="294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</p:pic>
        <p:sp>
          <p:nvSpPr>
            <p:cNvPr id="27085" name="Rectangle 431"/>
            <p:cNvSpPr>
              <a:spLocks noChangeArrowheads="1"/>
            </p:cNvSpPr>
            <p:nvPr/>
          </p:nvSpPr>
          <p:spPr bwMode="auto">
            <a:xfrm>
              <a:off x="48" y="2566"/>
              <a:ext cx="2208" cy="336"/>
            </a:xfrm>
            <a:prstGeom prst="rect">
              <a:avLst/>
            </a:prstGeom>
            <a:noFill/>
            <a:ln w="12700" algn="ctr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endParaRPr lang="en-US" dirty="0"/>
            </a:p>
          </p:txBody>
        </p:sp>
      </p:grpSp>
      <p:sp>
        <p:nvSpPr>
          <p:cNvPr id="26636" name="Text Box 432"/>
          <p:cNvSpPr txBox="1">
            <a:spLocks noChangeArrowheads="1"/>
          </p:cNvSpPr>
          <p:nvPr/>
        </p:nvSpPr>
        <p:spPr bwMode="auto">
          <a:xfrm>
            <a:off x="76200" y="1143000"/>
            <a:ext cx="3733800" cy="168116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Font typeface="Wingdings" pitchFamily="2" charset="2"/>
              <a:buChar char="v"/>
            </a:pPr>
            <a:r>
              <a:rPr lang="en-US" dirty="0"/>
              <a:t> </a:t>
            </a:r>
            <a:r>
              <a:rPr lang="en-US" dirty="0" smtClean="0"/>
              <a:t>large, larger than </a:t>
            </a:r>
            <a:r>
              <a:rPr lang="en-US" dirty="0" smtClean="0">
                <a:latin typeface="Arial"/>
              </a:rPr>
              <a:t>f</a:t>
            </a:r>
            <a:r>
              <a:rPr lang="en-US" baseline="-25000" dirty="0" smtClean="0">
                <a:latin typeface="Comic Sans MS"/>
              </a:rPr>
              <a:t>1</a:t>
            </a:r>
            <a:r>
              <a:rPr lang="en-US" dirty="0" smtClean="0"/>
              <a:t> and </a:t>
            </a:r>
            <a:r>
              <a:rPr lang="en-US" dirty="0" smtClean="0">
                <a:latin typeface="Arial"/>
              </a:rPr>
              <a:t>h</a:t>
            </a:r>
            <a:r>
              <a:rPr lang="en-US" baseline="-25000" dirty="0" smtClean="0">
                <a:latin typeface="Comic Sans MS"/>
              </a:rPr>
              <a:t>1</a:t>
            </a:r>
            <a:endParaRPr lang="en-US" baseline="-25000" dirty="0">
              <a:latin typeface="Comic Sans MS"/>
            </a:endParaRPr>
          </a:p>
          <a:p>
            <a:pPr>
              <a:buFont typeface="Wingdings" pitchFamily="2" charset="2"/>
              <a:buChar char="v"/>
            </a:pPr>
            <a:r>
              <a:rPr lang="en-US" dirty="0"/>
              <a:t> sign opposite to transversity</a:t>
            </a:r>
          </a:p>
          <a:p>
            <a:pPr>
              <a:buFont typeface="Wingdings" pitchFamily="2" charset="2"/>
              <a:buChar char="v"/>
            </a:pPr>
            <a:r>
              <a:rPr lang="en-US" dirty="0"/>
              <a:t> light-cone quark model and bag model peaked at smaller x</a:t>
            </a:r>
          </a:p>
          <a:p>
            <a:pPr>
              <a:buFont typeface="Wingdings" pitchFamily="2" charset="2"/>
              <a:buChar char="v"/>
            </a:pPr>
            <a:r>
              <a:rPr lang="en-US" dirty="0"/>
              <a:t> related to chiral-odd GPD</a:t>
            </a:r>
            <a:endParaRPr lang="it-IT" dirty="0"/>
          </a:p>
        </p:txBody>
      </p:sp>
      <p:sp>
        <p:nvSpPr>
          <p:cNvPr id="26637" name="Text Box 433"/>
          <p:cNvSpPr txBox="1">
            <a:spLocks noChangeArrowheads="1"/>
          </p:cNvSpPr>
          <p:nvPr/>
        </p:nvSpPr>
        <p:spPr bwMode="auto">
          <a:xfrm>
            <a:off x="152400" y="4413250"/>
            <a:ext cx="3962400" cy="22923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Font typeface="Wingdings" pitchFamily="2" charset="2"/>
              <a:buChar char="v"/>
            </a:pPr>
            <a:r>
              <a:rPr lang="en-US" dirty="0"/>
              <a:t> positivity satisfied</a:t>
            </a:r>
            <a:br>
              <a:rPr lang="en-US" dirty="0"/>
            </a:br>
            <a:endParaRPr lang="en-US" dirty="0"/>
          </a:p>
          <a:p>
            <a:pPr>
              <a:buFont typeface="Wingdings" pitchFamily="2" charset="2"/>
              <a:buNone/>
            </a:pPr>
            <a:endParaRPr lang="en-US" dirty="0"/>
          </a:p>
          <a:p>
            <a:pPr>
              <a:buFont typeface="Wingdings" pitchFamily="2" charset="2"/>
              <a:buNone/>
            </a:pPr>
            <a:r>
              <a:rPr lang="en-US" dirty="0"/>
              <a:t/>
            </a:r>
            <a:br>
              <a:rPr lang="en-US" dirty="0"/>
            </a:br>
            <a:endParaRPr lang="en-US" dirty="0"/>
          </a:p>
          <a:p>
            <a:pPr>
              <a:buFont typeface="Wingdings" pitchFamily="2" charset="2"/>
              <a:buChar char="v"/>
            </a:pPr>
            <a:r>
              <a:rPr lang="en-US" dirty="0"/>
              <a:t> helicity – transversity = pretzelosity</a:t>
            </a:r>
          </a:p>
          <a:p>
            <a:pPr>
              <a:buFont typeface="Wingdings" pitchFamily="2" charset="2"/>
              <a:buNone/>
            </a:pPr>
            <a:endParaRPr lang="it-IT" dirty="0"/>
          </a:p>
        </p:txBody>
      </p:sp>
      <p:pic>
        <p:nvPicPr>
          <p:cNvPr id="26638" name="Picture 435" descr="txp_fig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12"/>
          <a:srcRect/>
          <a:stretch>
            <a:fillRect/>
          </a:stretch>
        </p:blipFill>
        <p:spPr bwMode="auto">
          <a:xfrm>
            <a:off x="457200" y="6361113"/>
            <a:ext cx="2187575" cy="26193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grpSp>
        <p:nvGrpSpPr>
          <p:cNvPr id="4" name="Group 890"/>
          <p:cNvGrpSpPr>
            <a:grpSpLocks/>
          </p:cNvGrpSpPr>
          <p:nvPr/>
        </p:nvGrpSpPr>
        <p:grpSpPr bwMode="auto">
          <a:xfrm>
            <a:off x="76200" y="533400"/>
            <a:ext cx="2895600" cy="533400"/>
            <a:chOff x="48" y="503"/>
            <a:chExt cx="1824" cy="336"/>
          </a:xfrm>
        </p:grpSpPr>
        <p:pic>
          <p:nvPicPr>
            <p:cNvPr id="27082" name="Picture 429" descr="txp_fig"/>
            <p:cNvPicPr>
              <a:picLocks noChangeAspect="1" noChangeArrowheads="1"/>
            </p:cNvPicPr>
            <p:nvPr>
              <p:custDataLst>
                <p:tags r:id="rId7"/>
              </p:custDataLst>
            </p:nvPr>
          </p:nvPicPr>
          <p:blipFill>
            <a:blip r:embed="rId13"/>
            <a:srcRect/>
            <a:stretch>
              <a:fillRect/>
            </a:stretch>
          </p:blipFill>
          <p:spPr bwMode="auto">
            <a:xfrm>
              <a:off x="96" y="528"/>
              <a:ext cx="1672" cy="277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</p:pic>
        <p:sp>
          <p:nvSpPr>
            <p:cNvPr id="27083" name="Rectangle 436"/>
            <p:cNvSpPr>
              <a:spLocks noChangeArrowheads="1"/>
            </p:cNvSpPr>
            <p:nvPr/>
          </p:nvSpPr>
          <p:spPr bwMode="auto">
            <a:xfrm>
              <a:off x="48" y="503"/>
              <a:ext cx="1824" cy="336"/>
            </a:xfrm>
            <a:prstGeom prst="rect">
              <a:avLst/>
            </a:prstGeom>
            <a:noFill/>
            <a:ln w="12700" algn="ctr">
              <a:solidFill>
                <a:srgbClr val="0000FF"/>
              </a:solidFill>
              <a:miter lim="800000"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en-US" dirty="0"/>
            </a:p>
          </p:txBody>
        </p:sp>
      </p:grpSp>
      <p:grpSp>
        <p:nvGrpSpPr>
          <p:cNvPr id="5" name="Group 882"/>
          <p:cNvGrpSpPr>
            <a:grpSpLocks/>
          </p:cNvGrpSpPr>
          <p:nvPr/>
        </p:nvGrpSpPr>
        <p:grpSpPr bwMode="auto">
          <a:xfrm>
            <a:off x="5895975" y="558800"/>
            <a:ext cx="2724150" cy="2870200"/>
            <a:chOff x="3714" y="352"/>
            <a:chExt cx="1716" cy="1808"/>
          </a:xfrm>
        </p:grpSpPr>
        <p:sp>
          <p:nvSpPr>
            <p:cNvPr id="26866" name="Text Box 415"/>
            <p:cNvSpPr txBox="1">
              <a:spLocks noChangeArrowheads="1"/>
            </p:cNvSpPr>
            <p:nvPr/>
          </p:nvSpPr>
          <p:spPr bwMode="auto">
            <a:xfrm>
              <a:off x="4800" y="652"/>
              <a:ext cx="432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US" dirty="0"/>
                <a:t>down</a:t>
              </a:r>
              <a:endParaRPr lang="it-IT"/>
            </a:p>
          </p:txBody>
        </p:sp>
        <p:sp>
          <p:nvSpPr>
            <p:cNvPr id="26867" name="Text Box 417"/>
            <p:cNvSpPr txBox="1">
              <a:spLocks noChangeArrowheads="1"/>
            </p:cNvSpPr>
            <p:nvPr/>
          </p:nvSpPr>
          <p:spPr bwMode="auto">
            <a:xfrm>
              <a:off x="4800" y="1420"/>
              <a:ext cx="432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US" dirty="0"/>
                <a:t>up</a:t>
              </a:r>
              <a:endParaRPr lang="it-IT"/>
            </a:p>
          </p:txBody>
        </p:sp>
        <p:sp>
          <p:nvSpPr>
            <p:cNvPr id="26868" name="Freeform 509"/>
            <p:cNvSpPr>
              <a:spLocks noEditPoints="1"/>
            </p:cNvSpPr>
            <p:nvPr/>
          </p:nvSpPr>
          <p:spPr bwMode="auto">
            <a:xfrm>
              <a:off x="3885" y="2070"/>
              <a:ext cx="55" cy="90"/>
            </a:xfrm>
            <a:custGeom>
              <a:avLst/>
              <a:gdLst>
                <a:gd name="T0" fmla="*/ 55 w 55"/>
                <a:gd name="T1" fmla="*/ 44 h 90"/>
                <a:gd name="T2" fmla="*/ 54 w 55"/>
                <a:gd name="T3" fmla="*/ 57 h 90"/>
                <a:gd name="T4" fmla="*/ 51 w 55"/>
                <a:gd name="T5" fmla="*/ 69 h 90"/>
                <a:gd name="T6" fmla="*/ 49 w 55"/>
                <a:gd name="T7" fmla="*/ 75 h 90"/>
                <a:gd name="T8" fmla="*/ 46 w 55"/>
                <a:gd name="T9" fmla="*/ 80 h 90"/>
                <a:gd name="T10" fmla="*/ 41 w 55"/>
                <a:gd name="T11" fmla="*/ 83 h 90"/>
                <a:gd name="T12" fmla="*/ 37 w 55"/>
                <a:gd name="T13" fmla="*/ 87 h 90"/>
                <a:gd name="T14" fmla="*/ 33 w 55"/>
                <a:gd name="T15" fmla="*/ 88 h 90"/>
                <a:gd name="T16" fmla="*/ 28 w 55"/>
                <a:gd name="T17" fmla="*/ 90 h 90"/>
                <a:gd name="T18" fmla="*/ 21 w 55"/>
                <a:gd name="T19" fmla="*/ 88 h 90"/>
                <a:gd name="T20" fmla="*/ 16 w 55"/>
                <a:gd name="T21" fmla="*/ 87 h 90"/>
                <a:gd name="T22" fmla="*/ 11 w 55"/>
                <a:gd name="T23" fmla="*/ 83 h 90"/>
                <a:gd name="T24" fmla="*/ 7 w 55"/>
                <a:gd name="T25" fmla="*/ 77 h 90"/>
                <a:gd name="T26" fmla="*/ 5 w 55"/>
                <a:gd name="T27" fmla="*/ 72 h 90"/>
                <a:gd name="T28" fmla="*/ 2 w 55"/>
                <a:gd name="T29" fmla="*/ 66 h 90"/>
                <a:gd name="T30" fmla="*/ 0 w 55"/>
                <a:gd name="T31" fmla="*/ 56 h 90"/>
                <a:gd name="T32" fmla="*/ 0 w 55"/>
                <a:gd name="T33" fmla="*/ 46 h 90"/>
                <a:gd name="T34" fmla="*/ 0 w 55"/>
                <a:gd name="T35" fmla="*/ 33 h 90"/>
                <a:gd name="T36" fmla="*/ 3 w 55"/>
                <a:gd name="T37" fmla="*/ 20 h 90"/>
                <a:gd name="T38" fmla="*/ 5 w 55"/>
                <a:gd name="T39" fmla="*/ 13 h 90"/>
                <a:gd name="T40" fmla="*/ 8 w 55"/>
                <a:gd name="T41" fmla="*/ 8 h 90"/>
                <a:gd name="T42" fmla="*/ 13 w 55"/>
                <a:gd name="T43" fmla="*/ 5 h 90"/>
                <a:gd name="T44" fmla="*/ 20 w 55"/>
                <a:gd name="T45" fmla="*/ 2 h 90"/>
                <a:gd name="T46" fmla="*/ 28 w 55"/>
                <a:gd name="T47" fmla="*/ 0 h 90"/>
                <a:gd name="T48" fmla="*/ 34 w 55"/>
                <a:gd name="T49" fmla="*/ 2 h 90"/>
                <a:gd name="T50" fmla="*/ 41 w 55"/>
                <a:gd name="T51" fmla="*/ 5 h 90"/>
                <a:gd name="T52" fmla="*/ 46 w 55"/>
                <a:gd name="T53" fmla="*/ 8 h 90"/>
                <a:gd name="T54" fmla="*/ 49 w 55"/>
                <a:gd name="T55" fmla="*/ 13 h 90"/>
                <a:gd name="T56" fmla="*/ 51 w 55"/>
                <a:gd name="T57" fmla="*/ 18 h 90"/>
                <a:gd name="T58" fmla="*/ 54 w 55"/>
                <a:gd name="T59" fmla="*/ 31 h 90"/>
                <a:gd name="T60" fmla="*/ 55 w 55"/>
                <a:gd name="T61" fmla="*/ 44 h 90"/>
                <a:gd name="T62" fmla="*/ 36 w 55"/>
                <a:gd name="T63" fmla="*/ 44 h 90"/>
                <a:gd name="T64" fmla="*/ 36 w 55"/>
                <a:gd name="T65" fmla="*/ 26 h 90"/>
                <a:gd name="T66" fmla="*/ 36 w 55"/>
                <a:gd name="T67" fmla="*/ 18 h 90"/>
                <a:gd name="T68" fmla="*/ 34 w 55"/>
                <a:gd name="T69" fmla="*/ 13 h 90"/>
                <a:gd name="T70" fmla="*/ 34 w 55"/>
                <a:gd name="T71" fmla="*/ 8 h 90"/>
                <a:gd name="T72" fmla="*/ 33 w 55"/>
                <a:gd name="T73" fmla="*/ 7 h 90"/>
                <a:gd name="T74" fmla="*/ 31 w 55"/>
                <a:gd name="T75" fmla="*/ 5 h 90"/>
                <a:gd name="T76" fmla="*/ 28 w 55"/>
                <a:gd name="T77" fmla="*/ 4 h 90"/>
                <a:gd name="T78" fmla="*/ 24 w 55"/>
                <a:gd name="T79" fmla="*/ 5 h 90"/>
                <a:gd name="T80" fmla="*/ 23 w 55"/>
                <a:gd name="T81" fmla="*/ 5 h 90"/>
                <a:gd name="T82" fmla="*/ 20 w 55"/>
                <a:gd name="T83" fmla="*/ 8 h 90"/>
                <a:gd name="T84" fmla="*/ 20 w 55"/>
                <a:gd name="T85" fmla="*/ 13 h 90"/>
                <a:gd name="T86" fmla="*/ 18 w 55"/>
                <a:gd name="T87" fmla="*/ 20 h 90"/>
                <a:gd name="T88" fmla="*/ 18 w 55"/>
                <a:gd name="T89" fmla="*/ 33 h 90"/>
                <a:gd name="T90" fmla="*/ 18 w 55"/>
                <a:gd name="T91" fmla="*/ 52 h 90"/>
                <a:gd name="T92" fmla="*/ 18 w 55"/>
                <a:gd name="T93" fmla="*/ 64 h 90"/>
                <a:gd name="T94" fmla="*/ 20 w 55"/>
                <a:gd name="T95" fmla="*/ 72 h 90"/>
                <a:gd name="T96" fmla="*/ 20 w 55"/>
                <a:gd name="T97" fmla="*/ 79 h 90"/>
                <a:gd name="T98" fmla="*/ 21 w 55"/>
                <a:gd name="T99" fmla="*/ 82 h 90"/>
                <a:gd name="T100" fmla="*/ 23 w 55"/>
                <a:gd name="T101" fmla="*/ 83 h 90"/>
                <a:gd name="T102" fmla="*/ 24 w 55"/>
                <a:gd name="T103" fmla="*/ 85 h 90"/>
                <a:gd name="T104" fmla="*/ 28 w 55"/>
                <a:gd name="T105" fmla="*/ 85 h 90"/>
                <a:gd name="T106" fmla="*/ 31 w 55"/>
                <a:gd name="T107" fmla="*/ 85 h 90"/>
                <a:gd name="T108" fmla="*/ 33 w 55"/>
                <a:gd name="T109" fmla="*/ 83 h 90"/>
                <a:gd name="T110" fmla="*/ 34 w 55"/>
                <a:gd name="T111" fmla="*/ 79 h 90"/>
                <a:gd name="T112" fmla="*/ 36 w 55"/>
                <a:gd name="T113" fmla="*/ 72 h 90"/>
                <a:gd name="T114" fmla="*/ 36 w 55"/>
                <a:gd name="T115" fmla="*/ 44 h 9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5"/>
                <a:gd name="T175" fmla="*/ 0 h 90"/>
                <a:gd name="T176" fmla="*/ 55 w 55"/>
                <a:gd name="T177" fmla="*/ 90 h 9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5" h="90">
                  <a:moveTo>
                    <a:pt x="55" y="44"/>
                  </a:moveTo>
                  <a:lnTo>
                    <a:pt x="54" y="57"/>
                  </a:lnTo>
                  <a:lnTo>
                    <a:pt x="51" y="69"/>
                  </a:lnTo>
                  <a:lnTo>
                    <a:pt x="49" y="75"/>
                  </a:lnTo>
                  <a:lnTo>
                    <a:pt x="46" y="80"/>
                  </a:lnTo>
                  <a:lnTo>
                    <a:pt x="41" y="83"/>
                  </a:lnTo>
                  <a:lnTo>
                    <a:pt x="37" y="87"/>
                  </a:lnTo>
                  <a:lnTo>
                    <a:pt x="33" y="88"/>
                  </a:lnTo>
                  <a:lnTo>
                    <a:pt x="28" y="90"/>
                  </a:lnTo>
                  <a:lnTo>
                    <a:pt x="21" y="88"/>
                  </a:lnTo>
                  <a:lnTo>
                    <a:pt x="16" y="87"/>
                  </a:lnTo>
                  <a:lnTo>
                    <a:pt x="11" y="83"/>
                  </a:lnTo>
                  <a:lnTo>
                    <a:pt x="7" y="77"/>
                  </a:lnTo>
                  <a:lnTo>
                    <a:pt x="5" y="72"/>
                  </a:lnTo>
                  <a:lnTo>
                    <a:pt x="2" y="66"/>
                  </a:lnTo>
                  <a:lnTo>
                    <a:pt x="0" y="56"/>
                  </a:lnTo>
                  <a:lnTo>
                    <a:pt x="0" y="46"/>
                  </a:lnTo>
                  <a:lnTo>
                    <a:pt x="0" y="33"/>
                  </a:lnTo>
                  <a:lnTo>
                    <a:pt x="3" y="20"/>
                  </a:lnTo>
                  <a:lnTo>
                    <a:pt x="5" y="13"/>
                  </a:lnTo>
                  <a:lnTo>
                    <a:pt x="8" y="8"/>
                  </a:lnTo>
                  <a:lnTo>
                    <a:pt x="13" y="5"/>
                  </a:lnTo>
                  <a:lnTo>
                    <a:pt x="20" y="2"/>
                  </a:lnTo>
                  <a:lnTo>
                    <a:pt x="28" y="0"/>
                  </a:lnTo>
                  <a:lnTo>
                    <a:pt x="34" y="2"/>
                  </a:lnTo>
                  <a:lnTo>
                    <a:pt x="41" y="5"/>
                  </a:lnTo>
                  <a:lnTo>
                    <a:pt x="46" y="8"/>
                  </a:lnTo>
                  <a:lnTo>
                    <a:pt x="49" y="13"/>
                  </a:lnTo>
                  <a:lnTo>
                    <a:pt x="51" y="18"/>
                  </a:lnTo>
                  <a:lnTo>
                    <a:pt x="54" y="31"/>
                  </a:lnTo>
                  <a:lnTo>
                    <a:pt x="55" y="44"/>
                  </a:lnTo>
                  <a:close/>
                  <a:moveTo>
                    <a:pt x="36" y="44"/>
                  </a:moveTo>
                  <a:lnTo>
                    <a:pt x="36" y="26"/>
                  </a:lnTo>
                  <a:lnTo>
                    <a:pt x="36" y="18"/>
                  </a:lnTo>
                  <a:lnTo>
                    <a:pt x="34" y="13"/>
                  </a:lnTo>
                  <a:lnTo>
                    <a:pt x="34" y="8"/>
                  </a:lnTo>
                  <a:lnTo>
                    <a:pt x="33" y="7"/>
                  </a:lnTo>
                  <a:lnTo>
                    <a:pt x="31" y="5"/>
                  </a:lnTo>
                  <a:lnTo>
                    <a:pt x="28" y="4"/>
                  </a:lnTo>
                  <a:lnTo>
                    <a:pt x="24" y="5"/>
                  </a:lnTo>
                  <a:lnTo>
                    <a:pt x="23" y="5"/>
                  </a:lnTo>
                  <a:lnTo>
                    <a:pt x="20" y="8"/>
                  </a:lnTo>
                  <a:lnTo>
                    <a:pt x="20" y="13"/>
                  </a:lnTo>
                  <a:lnTo>
                    <a:pt x="18" y="20"/>
                  </a:lnTo>
                  <a:lnTo>
                    <a:pt x="18" y="33"/>
                  </a:lnTo>
                  <a:lnTo>
                    <a:pt x="18" y="52"/>
                  </a:lnTo>
                  <a:lnTo>
                    <a:pt x="18" y="64"/>
                  </a:lnTo>
                  <a:lnTo>
                    <a:pt x="20" y="72"/>
                  </a:lnTo>
                  <a:lnTo>
                    <a:pt x="20" y="79"/>
                  </a:lnTo>
                  <a:lnTo>
                    <a:pt x="21" y="82"/>
                  </a:lnTo>
                  <a:lnTo>
                    <a:pt x="23" y="83"/>
                  </a:lnTo>
                  <a:lnTo>
                    <a:pt x="24" y="85"/>
                  </a:lnTo>
                  <a:lnTo>
                    <a:pt x="28" y="85"/>
                  </a:lnTo>
                  <a:lnTo>
                    <a:pt x="31" y="85"/>
                  </a:lnTo>
                  <a:lnTo>
                    <a:pt x="33" y="83"/>
                  </a:lnTo>
                  <a:lnTo>
                    <a:pt x="34" y="79"/>
                  </a:lnTo>
                  <a:lnTo>
                    <a:pt x="36" y="72"/>
                  </a:lnTo>
                  <a:lnTo>
                    <a:pt x="36" y="4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69" name="Freeform 510"/>
            <p:cNvSpPr>
              <a:spLocks noEditPoints="1"/>
            </p:cNvSpPr>
            <p:nvPr/>
          </p:nvSpPr>
          <p:spPr bwMode="auto">
            <a:xfrm>
              <a:off x="4139" y="2070"/>
              <a:ext cx="56" cy="90"/>
            </a:xfrm>
            <a:custGeom>
              <a:avLst/>
              <a:gdLst>
                <a:gd name="T0" fmla="*/ 56 w 56"/>
                <a:gd name="T1" fmla="*/ 44 h 90"/>
                <a:gd name="T2" fmla="*/ 54 w 56"/>
                <a:gd name="T3" fmla="*/ 57 h 90"/>
                <a:gd name="T4" fmla="*/ 51 w 56"/>
                <a:gd name="T5" fmla="*/ 69 h 90"/>
                <a:gd name="T6" fmla="*/ 49 w 56"/>
                <a:gd name="T7" fmla="*/ 75 h 90"/>
                <a:gd name="T8" fmla="*/ 46 w 56"/>
                <a:gd name="T9" fmla="*/ 80 h 90"/>
                <a:gd name="T10" fmla="*/ 41 w 56"/>
                <a:gd name="T11" fmla="*/ 83 h 90"/>
                <a:gd name="T12" fmla="*/ 38 w 56"/>
                <a:gd name="T13" fmla="*/ 87 h 90"/>
                <a:gd name="T14" fmla="*/ 33 w 56"/>
                <a:gd name="T15" fmla="*/ 88 h 90"/>
                <a:gd name="T16" fmla="*/ 28 w 56"/>
                <a:gd name="T17" fmla="*/ 90 h 90"/>
                <a:gd name="T18" fmla="*/ 21 w 56"/>
                <a:gd name="T19" fmla="*/ 88 h 90"/>
                <a:gd name="T20" fmla="*/ 17 w 56"/>
                <a:gd name="T21" fmla="*/ 87 h 90"/>
                <a:gd name="T22" fmla="*/ 12 w 56"/>
                <a:gd name="T23" fmla="*/ 83 h 90"/>
                <a:gd name="T24" fmla="*/ 7 w 56"/>
                <a:gd name="T25" fmla="*/ 77 h 90"/>
                <a:gd name="T26" fmla="*/ 5 w 56"/>
                <a:gd name="T27" fmla="*/ 72 h 90"/>
                <a:gd name="T28" fmla="*/ 2 w 56"/>
                <a:gd name="T29" fmla="*/ 66 h 90"/>
                <a:gd name="T30" fmla="*/ 0 w 56"/>
                <a:gd name="T31" fmla="*/ 56 h 90"/>
                <a:gd name="T32" fmla="*/ 0 w 56"/>
                <a:gd name="T33" fmla="*/ 46 h 90"/>
                <a:gd name="T34" fmla="*/ 0 w 56"/>
                <a:gd name="T35" fmla="*/ 33 h 90"/>
                <a:gd name="T36" fmla="*/ 4 w 56"/>
                <a:gd name="T37" fmla="*/ 20 h 90"/>
                <a:gd name="T38" fmla="*/ 5 w 56"/>
                <a:gd name="T39" fmla="*/ 13 h 90"/>
                <a:gd name="T40" fmla="*/ 8 w 56"/>
                <a:gd name="T41" fmla="*/ 8 h 90"/>
                <a:gd name="T42" fmla="*/ 13 w 56"/>
                <a:gd name="T43" fmla="*/ 5 h 90"/>
                <a:gd name="T44" fmla="*/ 20 w 56"/>
                <a:gd name="T45" fmla="*/ 2 h 90"/>
                <a:gd name="T46" fmla="*/ 28 w 56"/>
                <a:gd name="T47" fmla="*/ 0 h 90"/>
                <a:gd name="T48" fmla="*/ 35 w 56"/>
                <a:gd name="T49" fmla="*/ 2 h 90"/>
                <a:gd name="T50" fmla="*/ 41 w 56"/>
                <a:gd name="T51" fmla="*/ 5 h 90"/>
                <a:gd name="T52" fmla="*/ 46 w 56"/>
                <a:gd name="T53" fmla="*/ 8 h 90"/>
                <a:gd name="T54" fmla="*/ 49 w 56"/>
                <a:gd name="T55" fmla="*/ 13 h 90"/>
                <a:gd name="T56" fmla="*/ 51 w 56"/>
                <a:gd name="T57" fmla="*/ 18 h 90"/>
                <a:gd name="T58" fmla="*/ 54 w 56"/>
                <a:gd name="T59" fmla="*/ 31 h 90"/>
                <a:gd name="T60" fmla="*/ 56 w 56"/>
                <a:gd name="T61" fmla="*/ 44 h 90"/>
                <a:gd name="T62" fmla="*/ 36 w 56"/>
                <a:gd name="T63" fmla="*/ 44 h 90"/>
                <a:gd name="T64" fmla="*/ 36 w 56"/>
                <a:gd name="T65" fmla="*/ 26 h 90"/>
                <a:gd name="T66" fmla="*/ 36 w 56"/>
                <a:gd name="T67" fmla="*/ 18 h 90"/>
                <a:gd name="T68" fmla="*/ 35 w 56"/>
                <a:gd name="T69" fmla="*/ 13 h 90"/>
                <a:gd name="T70" fmla="*/ 35 w 56"/>
                <a:gd name="T71" fmla="*/ 8 h 90"/>
                <a:gd name="T72" fmla="*/ 33 w 56"/>
                <a:gd name="T73" fmla="*/ 7 h 90"/>
                <a:gd name="T74" fmla="*/ 31 w 56"/>
                <a:gd name="T75" fmla="*/ 5 h 90"/>
                <a:gd name="T76" fmla="*/ 28 w 56"/>
                <a:gd name="T77" fmla="*/ 4 h 90"/>
                <a:gd name="T78" fmla="*/ 25 w 56"/>
                <a:gd name="T79" fmla="*/ 5 h 90"/>
                <a:gd name="T80" fmla="*/ 23 w 56"/>
                <a:gd name="T81" fmla="*/ 5 h 90"/>
                <a:gd name="T82" fmla="*/ 20 w 56"/>
                <a:gd name="T83" fmla="*/ 8 h 90"/>
                <a:gd name="T84" fmla="*/ 20 w 56"/>
                <a:gd name="T85" fmla="*/ 13 h 90"/>
                <a:gd name="T86" fmla="*/ 18 w 56"/>
                <a:gd name="T87" fmla="*/ 20 h 90"/>
                <a:gd name="T88" fmla="*/ 18 w 56"/>
                <a:gd name="T89" fmla="*/ 33 h 90"/>
                <a:gd name="T90" fmla="*/ 18 w 56"/>
                <a:gd name="T91" fmla="*/ 52 h 90"/>
                <a:gd name="T92" fmla="*/ 18 w 56"/>
                <a:gd name="T93" fmla="*/ 64 h 90"/>
                <a:gd name="T94" fmla="*/ 20 w 56"/>
                <a:gd name="T95" fmla="*/ 72 h 90"/>
                <a:gd name="T96" fmla="*/ 20 w 56"/>
                <a:gd name="T97" fmla="*/ 79 h 90"/>
                <a:gd name="T98" fmla="*/ 21 w 56"/>
                <a:gd name="T99" fmla="*/ 82 h 90"/>
                <a:gd name="T100" fmla="*/ 23 w 56"/>
                <a:gd name="T101" fmla="*/ 83 h 90"/>
                <a:gd name="T102" fmla="*/ 25 w 56"/>
                <a:gd name="T103" fmla="*/ 85 h 90"/>
                <a:gd name="T104" fmla="*/ 28 w 56"/>
                <a:gd name="T105" fmla="*/ 85 h 90"/>
                <a:gd name="T106" fmla="*/ 31 w 56"/>
                <a:gd name="T107" fmla="*/ 85 h 90"/>
                <a:gd name="T108" fmla="*/ 33 w 56"/>
                <a:gd name="T109" fmla="*/ 83 h 90"/>
                <a:gd name="T110" fmla="*/ 35 w 56"/>
                <a:gd name="T111" fmla="*/ 79 h 90"/>
                <a:gd name="T112" fmla="*/ 36 w 56"/>
                <a:gd name="T113" fmla="*/ 72 h 90"/>
                <a:gd name="T114" fmla="*/ 36 w 56"/>
                <a:gd name="T115" fmla="*/ 44 h 9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6"/>
                <a:gd name="T175" fmla="*/ 0 h 90"/>
                <a:gd name="T176" fmla="*/ 56 w 56"/>
                <a:gd name="T177" fmla="*/ 90 h 9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6" h="90">
                  <a:moveTo>
                    <a:pt x="56" y="44"/>
                  </a:moveTo>
                  <a:lnTo>
                    <a:pt x="54" y="57"/>
                  </a:lnTo>
                  <a:lnTo>
                    <a:pt x="51" y="69"/>
                  </a:lnTo>
                  <a:lnTo>
                    <a:pt x="49" y="75"/>
                  </a:lnTo>
                  <a:lnTo>
                    <a:pt x="46" y="80"/>
                  </a:lnTo>
                  <a:lnTo>
                    <a:pt x="41" y="83"/>
                  </a:lnTo>
                  <a:lnTo>
                    <a:pt x="38" y="87"/>
                  </a:lnTo>
                  <a:lnTo>
                    <a:pt x="33" y="88"/>
                  </a:lnTo>
                  <a:lnTo>
                    <a:pt x="28" y="90"/>
                  </a:lnTo>
                  <a:lnTo>
                    <a:pt x="21" y="88"/>
                  </a:lnTo>
                  <a:lnTo>
                    <a:pt x="17" y="87"/>
                  </a:lnTo>
                  <a:lnTo>
                    <a:pt x="12" y="83"/>
                  </a:lnTo>
                  <a:lnTo>
                    <a:pt x="7" y="77"/>
                  </a:lnTo>
                  <a:lnTo>
                    <a:pt x="5" y="72"/>
                  </a:lnTo>
                  <a:lnTo>
                    <a:pt x="2" y="66"/>
                  </a:lnTo>
                  <a:lnTo>
                    <a:pt x="0" y="56"/>
                  </a:lnTo>
                  <a:lnTo>
                    <a:pt x="0" y="46"/>
                  </a:lnTo>
                  <a:lnTo>
                    <a:pt x="0" y="33"/>
                  </a:lnTo>
                  <a:lnTo>
                    <a:pt x="4" y="20"/>
                  </a:lnTo>
                  <a:lnTo>
                    <a:pt x="5" y="13"/>
                  </a:lnTo>
                  <a:lnTo>
                    <a:pt x="8" y="8"/>
                  </a:lnTo>
                  <a:lnTo>
                    <a:pt x="13" y="5"/>
                  </a:lnTo>
                  <a:lnTo>
                    <a:pt x="20" y="2"/>
                  </a:lnTo>
                  <a:lnTo>
                    <a:pt x="28" y="0"/>
                  </a:lnTo>
                  <a:lnTo>
                    <a:pt x="35" y="2"/>
                  </a:lnTo>
                  <a:lnTo>
                    <a:pt x="41" y="5"/>
                  </a:lnTo>
                  <a:lnTo>
                    <a:pt x="46" y="8"/>
                  </a:lnTo>
                  <a:lnTo>
                    <a:pt x="49" y="13"/>
                  </a:lnTo>
                  <a:lnTo>
                    <a:pt x="51" y="18"/>
                  </a:lnTo>
                  <a:lnTo>
                    <a:pt x="54" y="31"/>
                  </a:lnTo>
                  <a:lnTo>
                    <a:pt x="56" y="44"/>
                  </a:lnTo>
                  <a:close/>
                  <a:moveTo>
                    <a:pt x="36" y="44"/>
                  </a:moveTo>
                  <a:lnTo>
                    <a:pt x="36" y="26"/>
                  </a:lnTo>
                  <a:lnTo>
                    <a:pt x="36" y="18"/>
                  </a:lnTo>
                  <a:lnTo>
                    <a:pt x="35" y="13"/>
                  </a:lnTo>
                  <a:lnTo>
                    <a:pt x="35" y="8"/>
                  </a:lnTo>
                  <a:lnTo>
                    <a:pt x="33" y="7"/>
                  </a:lnTo>
                  <a:lnTo>
                    <a:pt x="31" y="5"/>
                  </a:lnTo>
                  <a:lnTo>
                    <a:pt x="28" y="4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0" y="8"/>
                  </a:lnTo>
                  <a:lnTo>
                    <a:pt x="20" y="13"/>
                  </a:lnTo>
                  <a:lnTo>
                    <a:pt x="18" y="20"/>
                  </a:lnTo>
                  <a:lnTo>
                    <a:pt x="18" y="33"/>
                  </a:lnTo>
                  <a:lnTo>
                    <a:pt x="18" y="52"/>
                  </a:lnTo>
                  <a:lnTo>
                    <a:pt x="18" y="64"/>
                  </a:lnTo>
                  <a:lnTo>
                    <a:pt x="20" y="72"/>
                  </a:lnTo>
                  <a:lnTo>
                    <a:pt x="20" y="79"/>
                  </a:lnTo>
                  <a:lnTo>
                    <a:pt x="21" y="82"/>
                  </a:lnTo>
                  <a:lnTo>
                    <a:pt x="23" y="83"/>
                  </a:lnTo>
                  <a:lnTo>
                    <a:pt x="25" y="85"/>
                  </a:lnTo>
                  <a:lnTo>
                    <a:pt x="28" y="85"/>
                  </a:lnTo>
                  <a:lnTo>
                    <a:pt x="31" y="85"/>
                  </a:lnTo>
                  <a:lnTo>
                    <a:pt x="33" y="83"/>
                  </a:lnTo>
                  <a:lnTo>
                    <a:pt x="35" y="79"/>
                  </a:lnTo>
                  <a:lnTo>
                    <a:pt x="36" y="72"/>
                  </a:lnTo>
                  <a:lnTo>
                    <a:pt x="36" y="4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70" name="Freeform 511"/>
            <p:cNvSpPr>
              <a:spLocks/>
            </p:cNvSpPr>
            <p:nvPr/>
          </p:nvSpPr>
          <p:spPr bwMode="auto">
            <a:xfrm>
              <a:off x="4204" y="2139"/>
              <a:ext cx="22" cy="21"/>
            </a:xfrm>
            <a:custGeom>
              <a:avLst/>
              <a:gdLst>
                <a:gd name="T0" fmla="*/ 12 w 22"/>
                <a:gd name="T1" fmla="*/ 0 h 21"/>
                <a:gd name="T2" fmla="*/ 15 w 22"/>
                <a:gd name="T3" fmla="*/ 1 h 21"/>
                <a:gd name="T4" fmla="*/ 18 w 22"/>
                <a:gd name="T5" fmla="*/ 3 h 21"/>
                <a:gd name="T6" fmla="*/ 20 w 22"/>
                <a:gd name="T7" fmla="*/ 6 h 21"/>
                <a:gd name="T8" fmla="*/ 22 w 22"/>
                <a:gd name="T9" fmla="*/ 11 h 21"/>
                <a:gd name="T10" fmla="*/ 20 w 22"/>
                <a:gd name="T11" fmla="*/ 14 h 21"/>
                <a:gd name="T12" fmla="*/ 18 w 22"/>
                <a:gd name="T13" fmla="*/ 18 h 21"/>
                <a:gd name="T14" fmla="*/ 15 w 22"/>
                <a:gd name="T15" fmla="*/ 19 h 21"/>
                <a:gd name="T16" fmla="*/ 12 w 22"/>
                <a:gd name="T17" fmla="*/ 21 h 21"/>
                <a:gd name="T18" fmla="*/ 7 w 22"/>
                <a:gd name="T19" fmla="*/ 19 h 21"/>
                <a:gd name="T20" fmla="*/ 4 w 22"/>
                <a:gd name="T21" fmla="*/ 18 h 21"/>
                <a:gd name="T22" fmla="*/ 2 w 22"/>
                <a:gd name="T23" fmla="*/ 14 h 21"/>
                <a:gd name="T24" fmla="*/ 0 w 22"/>
                <a:gd name="T25" fmla="*/ 11 h 21"/>
                <a:gd name="T26" fmla="*/ 2 w 22"/>
                <a:gd name="T27" fmla="*/ 6 h 21"/>
                <a:gd name="T28" fmla="*/ 4 w 22"/>
                <a:gd name="T29" fmla="*/ 3 h 21"/>
                <a:gd name="T30" fmla="*/ 7 w 22"/>
                <a:gd name="T31" fmla="*/ 1 h 21"/>
                <a:gd name="T32" fmla="*/ 12 w 22"/>
                <a:gd name="T33" fmla="*/ 0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"/>
                <a:gd name="T52" fmla="*/ 0 h 21"/>
                <a:gd name="T53" fmla="*/ 22 w 22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" h="21">
                  <a:moveTo>
                    <a:pt x="12" y="0"/>
                  </a:moveTo>
                  <a:lnTo>
                    <a:pt x="15" y="1"/>
                  </a:lnTo>
                  <a:lnTo>
                    <a:pt x="18" y="3"/>
                  </a:lnTo>
                  <a:lnTo>
                    <a:pt x="20" y="6"/>
                  </a:lnTo>
                  <a:lnTo>
                    <a:pt x="22" y="11"/>
                  </a:lnTo>
                  <a:lnTo>
                    <a:pt x="20" y="14"/>
                  </a:lnTo>
                  <a:lnTo>
                    <a:pt x="18" y="18"/>
                  </a:lnTo>
                  <a:lnTo>
                    <a:pt x="15" y="19"/>
                  </a:lnTo>
                  <a:lnTo>
                    <a:pt x="12" y="21"/>
                  </a:lnTo>
                  <a:lnTo>
                    <a:pt x="7" y="19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0" y="11"/>
                  </a:lnTo>
                  <a:lnTo>
                    <a:pt x="2" y="6"/>
                  </a:lnTo>
                  <a:lnTo>
                    <a:pt x="4" y="3"/>
                  </a:lnTo>
                  <a:lnTo>
                    <a:pt x="7" y="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71" name="Freeform 512"/>
            <p:cNvSpPr>
              <a:spLocks/>
            </p:cNvSpPr>
            <p:nvPr/>
          </p:nvSpPr>
          <p:spPr bwMode="auto">
            <a:xfrm>
              <a:off x="4234" y="2070"/>
              <a:ext cx="57" cy="88"/>
            </a:xfrm>
            <a:custGeom>
              <a:avLst/>
              <a:gdLst>
                <a:gd name="T0" fmla="*/ 52 w 57"/>
                <a:gd name="T1" fmla="*/ 88 h 88"/>
                <a:gd name="T2" fmla="*/ 0 w 57"/>
                <a:gd name="T3" fmla="*/ 88 h 88"/>
                <a:gd name="T4" fmla="*/ 0 w 57"/>
                <a:gd name="T5" fmla="*/ 87 h 88"/>
                <a:gd name="T6" fmla="*/ 14 w 57"/>
                <a:gd name="T7" fmla="*/ 70 h 88"/>
                <a:gd name="T8" fmla="*/ 24 w 57"/>
                <a:gd name="T9" fmla="*/ 57 h 88"/>
                <a:gd name="T10" fmla="*/ 31 w 57"/>
                <a:gd name="T11" fmla="*/ 49 h 88"/>
                <a:gd name="T12" fmla="*/ 34 w 57"/>
                <a:gd name="T13" fmla="*/ 39 h 88"/>
                <a:gd name="T14" fmla="*/ 36 w 57"/>
                <a:gd name="T15" fmla="*/ 31 h 88"/>
                <a:gd name="T16" fmla="*/ 34 w 57"/>
                <a:gd name="T17" fmla="*/ 26 h 88"/>
                <a:gd name="T18" fmla="*/ 32 w 57"/>
                <a:gd name="T19" fmla="*/ 23 h 88"/>
                <a:gd name="T20" fmla="*/ 31 w 57"/>
                <a:gd name="T21" fmla="*/ 20 h 88"/>
                <a:gd name="T22" fmla="*/ 26 w 57"/>
                <a:gd name="T23" fmla="*/ 17 h 88"/>
                <a:gd name="T24" fmla="*/ 19 w 57"/>
                <a:gd name="T25" fmla="*/ 15 h 88"/>
                <a:gd name="T26" fmla="*/ 13 w 57"/>
                <a:gd name="T27" fmla="*/ 17 h 88"/>
                <a:gd name="T28" fmla="*/ 8 w 57"/>
                <a:gd name="T29" fmla="*/ 20 h 88"/>
                <a:gd name="T30" fmla="*/ 3 w 57"/>
                <a:gd name="T31" fmla="*/ 25 h 88"/>
                <a:gd name="T32" fmla="*/ 1 w 57"/>
                <a:gd name="T33" fmla="*/ 25 h 88"/>
                <a:gd name="T34" fmla="*/ 5 w 57"/>
                <a:gd name="T35" fmla="*/ 17 h 88"/>
                <a:gd name="T36" fmla="*/ 8 w 57"/>
                <a:gd name="T37" fmla="*/ 10 h 88"/>
                <a:gd name="T38" fmla="*/ 11 w 57"/>
                <a:gd name="T39" fmla="*/ 5 h 88"/>
                <a:gd name="T40" fmla="*/ 16 w 57"/>
                <a:gd name="T41" fmla="*/ 2 h 88"/>
                <a:gd name="T42" fmla="*/ 23 w 57"/>
                <a:gd name="T43" fmla="*/ 0 h 88"/>
                <a:gd name="T44" fmla="*/ 29 w 57"/>
                <a:gd name="T45" fmla="*/ 0 h 88"/>
                <a:gd name="T46" fmla="*/ 36 w 57"/>
                <a:gd name="T47" fmla="*/ 0 h 88"/>
                <a:gd name="T48" fmla="*/ 41 w 57"/>
                <a:gd name="T49" fmla="*/ 4 h 88"/>
                <a:gd name="T50" fmla="*/ 45 w 57"/>
                <a:gd name="T51" fmla="*/ 7 h 88"/>
                <a:gd name="T52" fmla="*/ 49 w 57"/>
                <a:gd name="T53" fmla="*/ 12 h 88"/>
                <a:gd name="T54" fmla="*/ 52 w 57"/>
                <a:gd name="T55" fmla="*/ 17 h 88"/>
                <a:gd name="T56" fmla="*/ 52 w 57"/>
                <a:gd name="T57" fmla="*/ 22 h 88"/>
                <a:gd name="T58" fmla="*/ 52 w 57"/>
                <a:gd name="T59" fmla="*/ 30 h 88"/>
                <a:gd name="T60" fmla="*/ 47 w 57"/>
                <a:gd name="T61" fmla="*/ 39 h 88"/>
                <a:gd name="T62" fmla="*/ 37 w 57"/>
                <a:gd name="T63" fmla="*/ 52 h 88"/>
                <a:gd name="T64" fmla="*/ 19 w 57"/>
                <a:gd name="T65" fmla="*/ 72 h 88"/>
                <a:gd name="T66" fmla="*/ 39 w 57"/>
                <a:gd name="T67" fmla="*/ 72 h 88"/>
                <a:gd name="T68" fmla="*/ 44 w 57"/>
                <a:gd name="T69" fmla="*/ 72 h 88"/>
                <a:gd name="T70" fmla="*/ 47 w 57"/>
                <a:gd name="T71" fmla="*/ 72 h 88"/>
                <a:gd name="T72" fmla="*/ 49 w 57"/>
                <a:gd name="T73" fmla="*/ 70 h 88"/>
                <a:gd name="T74" fmla="*/ 50 w 57"/>
                <a:gd name="T75" fmla="*/ 69 h 88"/>
                <a:gd name="T76" fmla="*/ 52 w 57"/>
                <a:gd name="T77" fmla="*/ 67 h 88"/>
                <a:gd name="T78" fmla="*/ 54 w 57"/>
                <a:gd name="T79" fmla="*/ 64 h 88"/>
                <a:gd name="T80" fmla="*/ 57 w 57"/>
                <a:gd name="T81" fmla="*/ 64 h 88"/>
                <a:gd name="T82" fmla="*/ 52 w 57"/>
                <a:gd name="T83" fmla="*/ 88 h 8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7"/>
                <a:gd name="T127" fmla="*/ 0 h 88"/>
                <a:gd name="T128" fmla="*/ 57 w 57"/>
                <a:gd name="T129" fmla="*/ 88 h 8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7" h="88">
                  <a:moveTo>
                    <a:pt x="52" y="88"/>
                  </a:moveTo>
                  <a:lnTo>
                    <a:pt x="0" y="88"/>
                  </a:lnTo>
                  <a:lnTo>
                    <a:pt x="0" y="87"/>
                  </a:lnTo>
                  <a:lnTo>
                    <a:pt x="14" y="70"/>
                  </a:lnTo>
                  <a:lnTo>
                    <a:pt x="24" y="57"/>
                  </a:lnTo>
                  <a:lnTo>
                    <a:pt x="31" y="49"/>
                  </a:lnTo>
                  <a:lnTo>
                    <a:pt x="34" y="39"/>
                  </a:lnTo>
                  <a:lnTo>
                    <a:pt x="36" y="31"/>
                  </a:lnTo>
                  <a:lnTo>
                    <a:pt x="34" y="26"/>
                  </a:lnTo>
                  <a:lnTo>
                    <a:pt x="32" y="23"/>
                  </a:lnTo>
                  <a:lnTo>
                    <a:pt x="31" y="20"/>
                  </a:lnTo>
                  <a:lnTo>
                    <a:pt x="26" y="17"/>
                  </a:lnTo>
                  <a:lnTo>
                    <a:pt x="19" y="15"/>
                  </a:lnTo>
                  <a:lnTo>
                    <a:pt x="13" y="17"/>
                  </a:lnTo>
                  <a:lnTo>
                    <a:pt x="8" y="20"/>
                  </a:lnTo>
                  <a:lnTo>
                    <a:pt x="3" y="25"/>
                  </a:lnTo>
                  <a:lnTo>
                    <a:pt x="1" y="25"/>
                  </a:lnTo>
                  <a:lnTo>
                    <a:pt x="5" y="17"/>
                  </a:lnTo>
                  <a:lnTo>
                    <a:pt x="8" y="10"/>
                  </a:lnTo>
                  <a:lnTo>
                    <a:pt x="11" y="5"/>
                  </a:lnTo>
                  <a:lnTo>
                    <a:pt x="16" y="2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6" y="0"/>
                  </a:lnTo>
                  <a:lnTo>
                    <a:pt x="41" y="4"/>
                  </a:lnTo>
                  <a:lnTo>
                    <a:pt x="45" y="7"/>
                  </a:lnTo>
                  <a:lnTo>
                    <a:pt x="49" y="12"/>
                  </a:lnTo>
                  <a:lnTo>
                    <a:pt x="52" y="17"/>
                  </a:lnTo>
                  <a:lnTo>
                    <a:pt x="52" y="22"/>
                  </a:lnTo>
                  <a:lnTo>
                    <a:pt x="52" y="30"/>
                  </a:lnTo>
                  <a:lnTo>
                    <a:pt x="47" y="39"/>
                  </a:lnTo>
                  <a:lnTo>
                    <a:pt x="37" y="52"/>
                  </a:lnTo>
                  <a:lnTo>
                    <a:pt x="19" y="72"/>
                  </a:lnTo>
                  <a:lnTo>
                    <a:pt x="39" y="72"/>
                  </a:lnTo>
                  <a:lnTo>
                    <a:pt x="44" y="72"/>
                  </a:lnTo>
                  <a:lnTo>
                    <a:pt x="47" y="72"/>
                  </a:lnTo>
                  <a:lnTo>
                    <a:pt x="49" y="70"/>
                  </a:lnTo>
                  <a:lnTo>
                    <a:pt x="50" y="69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7" y="64"/>
                  </a:lnTo>
                  <a:lnTo>
                    <a:pt x="52" y="8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72" name="Freeform 513"/>
            <p:cNvSpPr>
              <a:spLocks noEditPoints="1"/>
            </p:cNvSpPr>
            <p:nvPr/>
          </p:nvSpPr>
          <p:spPr bwMode="auto">
            <a:xfrm>
              <a:off x="4442" y="2070"/>
              <a:ext cx="56" cy="90"/>
            </a:xfrm>
            <a:custGeom>
              <a:avLst/>
              <a:gdLst>
                <a:gd name="T0" fmla="*/ 56 w 56"/>
                <a:gd name="T1" fmla="*/ 44 h 90"/>
                <a:gd name="T2" fmla="*/ 54 w 56"/>
                <a:gd name="T3" fmla="*/ 57 h 90"/>
                <a:gd name="T4" fmla="*/ 51 w 56"/>
                <a:gd name="T5" fmla="*/ 69 h 90"/>
                <a:gd name="T6" fmla="*/ 49 w 56"/>
                <a:gd name="T7" fmla="*/ 75 h 90"/>
                <a:gd name="T8" fmla="*/ 46 w 56"/>
                <a:gd name="T9" fmla="*/ 80 h 90"/>
                <a:gd name="T10" fmla="*/ 41 w 56"/>
                <a:gd name="T11" fmla="*/ 83 h 90"/>
                <a:gd name="T12" fmla="*/ 38 w 56"/>
                <a:gd name="T13" fmla="*/ 87 h 90"/>
                <a:gd name="T14" fmla="*/ 33 w 56"/>
                <a:gd name="T15" fmla="*/ 88 h 90"/>
                <a:gd name="T16" fmla="*/ 28 w 56"/>
                <a:gd name="T17" fmla="*/ 90 h 90"/>
                <a:gd name="T18" fmla="*/ 22 w 56"/>
                <a:gd name="T19" fmla="*/ 88 h 90"/>
                <a:gd name="T20" fmla="*/ 17 w 56"/>
                <a:gd name="T21" fmla="*/ 87 h 90"/>
                <a:gd name="T22" fmla="*/ 12 w 56"/>
                <a:gd name="T23" fmla="*/ 83 h 90"/>
                <a:gd name="T24" fmla="*/ 7 w 56"/>
                <a:gd name="T25" fmla="*/ 77 h 90"/>
                <a:gd name="T26" fmla="*/ 5 w 56"/>
                <a:gd name="T27" fmla="*/ 72 h 90"/>
                <a:gd name="T28" fmla="*/ 2 w 56"/>
                <a:gd name="T29" fmla="*/ 66 h 90"/>
                <a:gd name="T30" fmla="*/ 0 w 56"/>
                <a:gd name="T31" fmla="*/ 56 h 90"/>
                <a:gd name="T32" fmla="*/ 0 w 56"/>
                <a:gd name="T33" fmla="*/ 46 h 90"/>
                <a:gd name="T34" fmla="*/ 0 w 56"/>
                <a:gd name="T35" fmla="*/ 33 h 90"/>
                <a:gd name="T36" fmla="*/ 4 w 56"/>
                <a:gd name="T37" fmla="*/ 20 h 90"/>
                <a:gd name="T38" fmla="*/ 5 w 56"/>
                <a:gd name="T39" fmla="*/ 13 h 90"/>
                <a:gd name="T40" fmla="*/ 9 w 56"/>
                <a:gd name="T41" fmla="*/ 8 h 90"/>
                <a:gd name="T42" fmla="*/ 14 w 56"/>
                <a:gd name="T43" fmla="*/ 5 h 90"/>
                <a:gd name="T44" fmla="*/ 20 w 56"/>
                <a:gd name="T45" fmla="*/ 2 h 90"/>
                <a:gd name="T46" fmla="*/ 28 w 56"/>
                <a:gd name="T47" fmla="*/ 0 h 90"/>
                <a:gd name="T48" fmla="*/ 35 w 56"/>
                <a:gd name="T49" fmla="*/ 2 h 90"/>
                <a:gd name="T50" fmla="*/ 41 w 56"/>
                <a:gd name="T51" fmla="*/ 5 h 90"/>
                <a:gd name="T52" fmla="*/ 46 w 56"/>
                <a:gd name="T53" fmla="*/ 8 h 90"/>
                <a:gd name="T54" fmla="*/ 49 w 56"/>
                <a:gd name="T55" fmla="*/ 13 h 90"/>
                <a:gd name="T56" fmla="*/ 51 w 56"/>
                <a:gd name="T57" fmla="*/ 18 h 90"/>
                <a:gd name="T58" fmla="*/ 54 w 56"/>
                <a:gd name="T59" fmla="*/ 31 h 90"/>
                <a:gd name="T60" fmla="*/ 56 w 56"/>
                <a:gd name="T61" fmla="*/ 44 h 90"/>
                <a:gd name="T62" fmla="*/ 36 w 56"/>
                <a:gd name="T63" fmla="*/ 44 h 90"/>
                <a:gd name="T64" fmla="*/ 36 w 56"/>
                <a:gd name="T65" fmla="*/ 26 h 90"/>
                <a:gd name="T66" fmla="*/ 36 w 56"/>
                <a:gd name="T67" fmla="*/ 18 h 90"/>
                <a:gd name="T68" fmla="*/ 35 w 56"/>
                <a:gd name="T69" fmla="*/ 13 h 90"/>
                <a:gd name="T70" fmla="*/ 35 w 56"/>
                <a:gd name="T71" fmla="*/ 8 h 90"/>
                <a:gd name="T72" fmla="*/ 33 w 56"/>
                <a:gd name="T73" fmla="*/ 7 h 90"/>
                <a:gd name="T74" fmla="*/ 31 w 56"/>
                <a:gd name="T75" fmla="*/ 5 h 90"/>
                <a:gd name="T76" fmla="*/ 28 w 56"/>
                <a:gd name="T77" fmla="*/ 4 h 90"/>
                <a:gd name="T78" fmla="*/ 25 w 56"/>
                <a:gd name="T79" fmla="*/ 5 h 90"/>
                <a:gd name="T80" fmla="*/ 23 w 56"/>
                <a:gd name="T81" fmla="*/ 5 h 90"/>
                <a:gd name="T82" fmla="*/ 20 w 56"/>
                <a:gd name="T83" fmla="*/ 8 h 90"/>
                <a:gd name="T84" fmla="*/ 20 w 56"/>
                <a:gd name="T85" fmla="*/ 13 h 90"/>
                <a:gd name="T86" fmla="*/ 18 w 56"/>
                <a:gd name="T87" fmla="*/ 20 h 90"/>
                <a:gd name="T88" fmla="*/ 18 w 56"/>
                <a:gd name="T89" fmla="*/ 33 h 90"/>
                <a:gd name="T90" fmla="*/ 18 w 56"/>
                <a:gd name="T91" fmla="*/ 52 h 90"/>
                <a:gd name="T92" fmla="*/ 18 w 56"/>
                <a:gd name="T93" fmla="*/ 64 h 90"/>
                <a:gd name="T94" fmla="*/ 20 w 56"/>
                <a:gd name="T95" fmla="*/ 72 h 90"/>
                <a:gd name="T96" fmla="*/ 20 w 56"/>
                <a:gd name="T97" fmla="*/ 79 h 90"/>
                <a:gd name="T98" fmla="*/ 22 w 56"/>
                <a:gd name="T99" fmla="*/ 82 h 90"/>
                <a:gd name="T100" fmla="*/ 23 w 56"/>
                <a:gd name="T101" fmla="*/ 83 h 90"/>
                <a:gd name="T102" fmla="*/ 25 w 56"/>
                <a:gd name="T103" fmla="*/ 85 h 90"/>
                <a:gd name="T104" fmla="*/ 28 w 56"/>
                <a:gd name="T105" fmla="*/ 85 h 90"/>
                <a:gd name="T106" fmla="*/ 31 w 56"/>
                <a:gd name="T107" fmla="*/ 85 h 90"/>
                <a:gd name="T108" fmla="*/ 33 w 56"/>
                <a:gd name="T109" fmla="*/ 83 h 90"/>
                <a:gd name="T110" fmla="*/ 35 w 56"/>
                <a:gd name="T111" fmla="*/ 79 h 90"/>
                <a:gd name="T112" fmla="*/ 36 w 56"/>
                <a:gd name="T113" fmla="*/ 72 h 90"/>
                <a:gd name="T114" fmla="*/ 36 w 56"/>
                <a:gd name="T115" fmla="*/ 44 h 9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6"/>
                <a:gd name="T175" fmla="*/ 0 h 90"/>
                <a:gd name="T176" fmla="*/ 56 w 56"/>
                <a:gd name="T177" fmla="*/ 90 h 9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6" h="90">
                  <a:moveTo>
                    <a:pt x="56" y="44"/>
                  </a:moveTo>
                  <a:lnTo>
                    <a:pt x="54" y="57"/>
                  </a:lnTo>
                  <a:lnTo>
                    <a:pt x="51" y="69"/>
                  </a:lnTo>
                  <a:lnTo>
                    <a:pt x="49" y="75"/>
                  </a:lnTo>
                  <a:lnTo>
                    <a:pt x="46" y="80"/>
                  </a:lnTo>
                  <a:lnTo>
                    <a:pt x="41" y="83"/>
                  </a:lnTo>
                  <a:lnTo>
                    <a:pt x="38" y="87"/>
                  </a:lnTo>
                  <a:lnTo>
                    <a:pt x="33" y="88"/>
                  </a:lnTo>
                  <a:lnTo>
                    <a:pt x="28" y="90"/>
                  </a:lnTo>
                  <a:lnTo>
                    <a:pt x="22" y="88"/>
                  </a:lnTo>
                  <a:lnTo>
                    <a:pt x="17" y="87"/>
                  </a:lnTo>
                  <a:lnTo>
                    <a:pt x="12" y="83"/>
                  </a:lnTo>
                  <a:lnTo>
                    <a:pt x="7" y="77"/>
                  </a:lnTo>
                  <a:lnTo>
                    <a:pt x="5" y="72"/>
                  </a:lnTo>
                  <a:lnTo>
                    <a:pt x="2" y="66"/>
                  </a:lnTo>
                  <a:lnTo>
                    <a:pt x="0" y="56"/>
                  </a:lnTo>
                  <a:lnTo>
                    <a:pt x="0" y="46"/>
                  </a:lnTo>
                  <a:lnTo>
                    <a:pt x="0" y="33"/>
                  </a:lnTo>
                  <a:lnTo>
                    <a:pt x="4" y="20"/>
                  </a:lnTo>
                  <a:lnTo>
                    <a:pt x="5" y="13"/>
                  </a:lnTo>
                  <a:lnTo>
                    <a:pt x="9" y="8"/>
                  </a:lnTo>
                  <a:lnTo>
                    <a:pt x="14" y="5"/>
                  </a:lnTo>
                  <a:lnTo>
                    <a:pt x="20" y="2"/>
                  </a:lnTo>
                  <a:lnTo>
                    <a:pt x="28" y="0"/>
                  </a:lnTo>
                  <a:lnTo>
                    <a:pt x="35" y="2"/>
                  </a:lnTo>
                  <a:lnTo>
                    <a:pt x="41" y="5"/>
                  </a:lnTo>
                  <a:lnTo>
                    <a:pt x="46" y="8"/>
                  </a:lnTo>
                  <a:lnTo>
                    <a:pt x="49" y="13"/>
                  </a:lnTo>
                  <a:lnTo>
                    <a:pt x="51" y="18"/>
                  </a:lnTo>
                  <a:lnTo>
                    <a:pt x="54" y="31"/>
                  </a:lnTo>
                  <a:lnTo>
                    <a:pt x="56" y="44"/>
                  </a:lnTo>
                  <a:close/>
                  <a:moveTo>
                    <a:pt x="36" y="44"/>
                  </a:moveTo>
                  <a:lnTo>
                    <a:pt x="36" y="26"/>
                  </a:lnTo>
                  <a:lnTo>
                    <a:pt x="36" y="18"/>
                  </a:lnTo>
                  <a:lnTo>
                    <a:pt x="35" y="13"/>
                  </a:lnTo>
                  <a:lnTo>
                    <a:pt x="35" y="8"/>
                  </a:lnTo>
                  <a:lnTo>
                    <a:pt x="33" y="7"/>
                  </a:lnTo>
                  <a:lnTo>
                    <a:pt x="31" y="5"/>
                  </a:lnTo>
                  <a:lnTo>
                    <a:pt x="28" y="4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0" y="8"/>
                  </a:lnTo>
                  <a:lnTo>
                    <a:pt x="20" y="13"/>
                  </a:lnTo>
                  <a:lnTo>
                    <a:pt x="18" y="20"/>
                  </a:lnTo>
                  <a:lnTo>
                    <a:pt x="18" y="33"/>
                  </a:lnTo>
                  <a:lnTo>
                    <a:pt x="18" y="52"/>
                  </a:lnTo>
                  <a:lnTo>
                    <a:pt x="18" y="64"/>
                  </a:lnTo>
                  <a:lnTo>
                    <a:pt x="20" y="72"/>
                  </a:lnTo>
                  <a:lnTo>
                    <a:pt x="20" y="79"/>
                  </a:lnTo>
                  <a:lnTo>
                    <a:pt x="22" y="82"/>
                  </a:lnTo>
                  <a:lnTo>
                    <a:pt x="23" y="83"/>
                  </a:lnTo>
                  <a:lnTo>
                    <a:pt x="25" y="85"/>
                  </a:lnTo>
                  <a:lnTo>
                    <a:pt x="28" y="85"/>
                  </a:lnTo>
                  <a:lnTo>
                    <a:pt x="31" y="85"/>
                  </a:lnTo>
                  <a:lnTo>
                    <a:pt x="33" y="83"/>
                  </a:lnTo>
                  <a:lnTo>
                    <a:pt x="35" y="79"/>
                  </a:lnTo>
                  <a:lnTo>
                    <a:pt x="36" y="72"/>
                  </a:lnTo>
                  <a:lnTo>
                    <a:pt x="36" y="4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73" name="Freeform 514"/>
            <p:cNvSpPr>
              <a:spLocks/>
            </p:cNvSpPr>
            <p:nvPr/>
          </p:nvSpPr>
          <p:spPr bwMode="auto">
            <a:xfrm>
              <a:off x="4508" y="2139"/>
              <a:ext cx="21" cy="21"/>
            </a:xfrm>
            <a:custGeom>
              <a:avLst/>
              <a:gdLst>
                <a:gd name="T0" fmla="*/ 11 w 21"/>
                <a:gd name="T1" fmla="*/ 0 h 21"/>
                <a:gd name="T2" fmla="*/ 14 w 21"/>
                <a:gd name="T3" fmla="*/ 1 h 21"/>
                <a:gd name="T4" fmla="*/ 18 w 21"/>
                <a:gd name="T5" fmla="*/ 3 h 21"/>
                <a:gd name="T6" fmla="*/ 19 w 21"/>
                <a:gd name="T7" fmla="*/ 6 h 21"/>
                <a:gd name="T8" fmla="*/ 21 w 21"/>
                <a:gd name="T9" fmla="*/ 11 h 21"/>
                <a:gd name="T10" fmla="*/ 19 w 21"/>
                <a:gd name="T11" fmla="*/ 14 h 21"/>
                <a:gd name="T12" fmla="*/ 18 w 21"/>
                <a:gd name="T13" fmla="*/ 18 h 21"/>
                <a:gd name="T14" fmla="*/ 14 w 21"/>
                <a:gd name="T15" fmla="*/ 19 h 21"/>
                <a:gd name="T16" fmla="*/ 11 w 21"/>
                <a:gd name="T17" fmla="*/ 21 h 21"/>
                <a:gd name="T18" fmla="*/ 6 w 21"/>
                <a:gd name="T19" fmla="*/ 19 h 21"/>
                <a:gd name="T20" fmla="*/ 3 w 21"/>
                <a:gd name="T21" fmla="*/ 18 h 21"/>
                <a:gd name="T22" fmla="*/ 1 w 21"/>
                <a:gd name="T23" fmla="*/ 14 h 21"/>
                <a:gd name="T24" fmla="*/ 0 w 21"/>
                <a:gd name="T25" fmla="*/ 11 h 21"/>
                <a:gd name="T26" fmla="*/ 1 w 21"/>
                <a:gd name="T27" fmla="*/ 6 h 21"/>
                <a:gd name="T28" fmla="*/ 3 w 21"/>
                <a:gd name="T29" fmla="*/ 3 h 21"/>
                <a:gd name="T30" fmla="*/ 6 w 21"/>
                <a:gd name="T31" fmla="*/ 1 h 21"/>
                <a:gd name="T32" fmla="*/ 11 w 21"/>
                <a:gd name="T33" fmla="*/ 0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1"/>
                <a:gd name="T53" fmla="*/ 21 w 21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1">
                  <a:moveTo>
                    <a:pt x="11" y="0"/>
                  </a:moveTo>
                  <a:lnTo>
                    <a:pt x="14" y="1"/>
                  </a:lnTo>
                  <a:lnTo>
                    <a:pt x="18" y="3"/>
                  </a:lnTo>
                  <a:lnTo>
                    <a:pt x="19" y="6"/>
                  </a:lnTo>
                  <a:lnTo>
                    <a:pt x="21" y="11"/>
                  </a:lnTo>
                  <a:lnTo>
                    <a:pt x="19" y="14"/>
                  </a:lnTo>
                  <a:lnTo>
                    <a:pt x="18" y="18"/>
                  </a:lnTo>
                  <a:lnTo>
                    <a:pt x="14" y="19"/>
                  </a:lnTo>
                  <a:lnTo>
                    <a:pt x="11" y="21"/>
                  </a:lnTo>
                  <a:lnTo>
                    <a:pt x="6" y="19"/>
                  </a:lnTo>
                  <a:lnTo>
                    <a:pt x="3" y="18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1" y="6"/>
                  </a:lnTo>
                  <a:lnTo>
                    <a:pt x="3" y="3"/>
                  </a:lnTo>
                  <a:lnTo>
                    <a:pt x="6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74" name="Freeform 515"/>
            <p:cNvSpPr>
              <a:spLocks noEditPoints="1"/>
            </p:cNvSpPr>
            <p:nvPr/>
          </p:nvSpPr>
          <p:spPr bwMode="auto">
            <a:xfrm>
              <a:off x="4540" y="2070"/>
              <a:ext cx="56" cy="88"/>
            </a:xfrm>
            <a:custGeom>
              <a:avLst/>
              <a:gdLst>
                <a:gd name="T0" fmla="*/ 0 w 56"/>
                <a:gd name="T1" fmla="*/ 56 h 88"/>
                <a:gd name="T2" fmla="*/ 38 w 56"/>
                <a:gd name="T3" fmla="*/ 0 h 88"/>
                <a:gd name="T4" fmla="*/ 48 w 56"/>
                <a:gd name="T5" fmla="*/ 0 h 88"/>
                <a:gd name="T6" fmla="*/ 48 w 56"/>
                <a:gd name="T7" fmla="*/ 56 h 88"/>
                <a:gd name="T8" fmla="*/ 56 w 56"/>
                <a:gd name="T9" fmla="*/ 56 h 88"/>
                <a:gd name="T10" fmla="*/ 56 w 56"/>
                <a:gd name="T11" fmla="*/ 69 h 88"/>
                <a:gd name="T12" fmla="*/ 48 w 56"/>
                <a:gd name="T13" fmla="*/ 69 h 88"/>
                <a:gd name="T14" fmla="*/ 48 w 56"/>
                <a:gd name="T15" fmla="*/ 88 h 88"/>
                <a:gd name="T16" fmla="*/ 28 w 56"/>
                <a:gd name="T17" fmla="*/ 88 h 88"/>
                <a:gd name="T18" fmla="*/ 28 w 56"/>
                <a:gd name="T19" fmla="*/ 69 h 88"/>
                <a:gd name="T20" fmla="*/ 0 w 56"/>
                <a:gd name="T21" fmla="*/ 69 h 88"/>
                <a:gd name="T22" fmla="*/ 0 w 56"/>
                <a:gd name="T23" fmla="*/ 56 h 88"/>
                <a:gd name="T24" fmla="*/ 4 w 56"/>
                <a:gd name="T25" fmla="*/ 56 h 88"/>
                <a:gd name="T26" fmla="*/ 28 w 56"/>
                <a:gd name="T27" fmla="*/ 56 h 88"/>
                <a:gd name="T28" fmla="*/ 28 w 56"/>
                <a:gd name="T29" fmla="*/ 22 h 88"/>
                <a:gd name="T30" fmla="*/ 4 w 56"/>
                <a:gd name="T31" fmla="*/ 56 h 8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6"/>
                <a:gd name="T49" fmla="*/ 0 h 88"/>
                <a:gd name="T50" fmla="*/ 56 w 56"/>
                <a:gd name="T51" fmla="*/ 88 h 8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6" h="88">
                  <a:moveTo>
                    <a:pt x="0" y="56"/>
                  </a:moveTo>
                  <a:lnTo>
                    <a:pt x="38" y="0"/>
                  </a:lnTo>
                  <a:lnTo>
                    <a:pt x="48" y="0"/>
                  </a:lnTo>
                  <a:lnTo>
                    <a:pt x="48" y="56"/>
                  </a:lnTo>
                  <a:lnTo>
                    <a:pt x="56" y="56"/>
                  </a:lnTo>
                  <a:lnTo>
                    <a:pt x="56" y="69"/>
                  </a:lnTo>
                  <a:lnTo>
                    <a:pt x="48" y="69"/>
                  </a:lnTo>
                  <a:lnTo>
                    <a:pt x="48" y="88"/>
                  </a:lnTo>
                  <a:lnTo>
                    <a:pt x="28" y="88"/>
                  </a:lnTo>
                  <a:lnTo>
                    <a:pt x="28" y="69"/>
                  </a:lnTo>
                  <a:lnTo>
                    <a:pt x="0" y="69"/>
                  </a:lnTo>
                  <a:lnTo>
                    <a:pt x="0" y="56"/>
                  </a:lnTo>
                  <a:close/>
                  <a:moveTo>
                    <a:pt x="4" y="56"/>
                  </a:moveTo>
                  <a:lnTo>
                    <a:pt x="28" y="56"/>
                  </a:lnTo>
                  <a:lnTo>
                    <a:pt x="28" y="22"/>
                  </a:lnTo>
                  <a:lnTo>
                    <a:pt x="4" y="5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75" name="Freeform 516"/>
            <p:cNvSpPr>
              <a:spLocks noEditPoints="1"/>
            </p:cNvSpPr>
            <p:nvPr/>
          </p:nvSpPr>
          <p:spPr bwMode="auto">
            <a:xfrm>
              <a:off x="4746" y="2070"/>
              <a:ext cx="55" cy="90"/>
            </a:xfrm>
            <a:custGeom>
              <a:avLst/>
              <a:gdLst>
                <a:gd name="T0" fmla="*/ 55 w 55"/>
                <a:gd name="T1" fmla="*/ 44 h 90"/>
                <a:gd name="T2" fmla="*/ 53 w 55"/>
                <a:gd name="T3" fmla="*/ 57 h 90"/>
                <a:gd name="T4" fmla="*/ 50 w 55"/>
                <a:gd name="T5" fmla="*/ 69 h 90"/>
                <a:gd name="T6" fmla="*/ 49 w 55"/>
                <a:gd name="T7" fmla="*/ 75 h 90"/>
                <a:gd name="T8" fmla="*/ 45 w 55"/>
                <a:gd name="T9" fmla="*/ 80 h 90"/>
                <a:gd name="T10" fmla="*/ 40 w 55"/>
                <a:gd name="T11" fmla="*/ 83 h 90"/>
                <a:gd name="T12" fmla="*/ 37 w 55"/>
                <a:gd name="T13" fmla="*/ 87 h 90"/>
                <a:gd name="T14" fmla="*/ 32 w 55"/>
                <a:gd name="T15" fmla="*/ 88 h 90"/>
                <a:gd name="T16" fmla="*/ 27 w 55"/>
                <a:gd name="T17" fmla="*/ 90 h 90"/>
                <a:gd name="T18" fmla="*/ 21 w 55"/>
                <a:gd name="T19" fmla="*/ 88 h 90"/>
                <a:gd name="T20" fmla="*/ 16 w 55"/>
                <a:gd name="T21" fmla="*/ 87 h 90"/>
                <a:gd name="T22" fmla="*/ 11 w 55"/>
                <a:gd name="T23" fmla="*/ 83 h 90"/>
                <a:gd name="T24" fmla="*/ 6 w 55"/>
                <a:gd name="T25" fmla="*/ 77 h 90"/>
                <a:gd name="T26" fmla="*/ 5 w 55"/>
                <a:gd name="T27" fmla="*/ 72 h 90"/>
                <a:gd name="T28" fmla="*/ 1 w 55"/>
                <a:gd name="T29" fmla="*/ 66 h 90"/>
                <a:gd name="T30" fmla="*/ 0 w 55"/>
                <a:gd name="T31" fmla="*/ 56 h 90"/>
                <a:gd name="T32" fmla="*/ 0 w 55"/>
                <a:gd name="T33" fmla="*/ 46 h 90"/>
                <a:gd name="T34" fmla="*/ 0 w 55"/>
                <a:gd name="T35" fmla="*/ 33 h 90"/>
                <a:gd name="T36" fmla="*/ 3 w 55"/>
                <a:gd name="T37" fmla="*/ 20 h 90"/>
                <a:gd name="T38" fmla="*/ 5 w 55"/>
                <a:gd name="T39" fmla="*/ 13 h 90"/>
                <a:gd name="T40" fmla="*/ 8 w 55"/>
                <a:gd name="T41" fmla="*/ 8 h 90"/>
                <a:gd name="T42" fmla="*/ 13 w 55"/>
                <a:gd name="T43" fmla="*/ 5 h 90"/>
                <a:gd name="T44" fmla="*/ 19 w 55"/>
                <a:gd name="T45" fmla="*/ 2 h 90"/>
                <a:gd name="T46" fmla="*/ 27 w 55"/>
                <a:gd name="T47" fmla="*/ 0 h 90"/>
                <a:gd name="T48" fmla="*/ 34 w 55"/>
                <a:gd name="T49" fmla="*/ 2 h 90"/>
                <a:gd name="T50" fmla="*/ 40 w 55"/>
                <a:gd name="T51" fmla="*/ 5 h 90"/>
                <a:gd name="T52" fmla="*/ 45 w 55"/>
                <a:gd name="T53" fmla="*/ 8 h 90"/>
                <a:gd name="T54" fmla="*/ 49 w 55"/>
                <a:gd name="T55" fmla="*/ 13 h 90"/>
                <a:gd name="T56" fmla="*/ 50 w 55"/>
                <a:gd name="T57" fmla="*/ 18 h 90"/>
                <a:gd name="T58" fmla="*/ 53 w 55"/>
                <a:gd name="T59" fmla="*/ 31 h 90"/>
                <a:gd name="T60" fmla="*/ 55 w 55"/>
                <a:gd name="T61" fmla="*/ 44 h 90"/>
                <a:gd name="T62" fmla="*/ 36 w 55"/>
                <a:gd name="T63" fmla="*/ 44 h 90"/>
                <a:gd name="T64" fmla="*/ 36 w 55"/>
                <a:gd name="T65" fmla="*/ 26 h 90"/>
                <a:gd name="T66" fmla="*/ 36 w 55"/>
                <a:gd name="T67" fmla="*/ 18 h 90"/>
                <a:gd name="T68" fmla="*/ 34 w 55"/>
                <a:gd name="T69" fmla="*/ 13 h 90"/>
                <a:gd name="T70" fmla="*/ 34 w 55"/>
                <a:gd name="T71" fmla="*/ 8 h 90"/>
                <a:gd name="T72" fmla="*/ 32 w 55"/>
                <a:gd name="T73" fmla="*/ 7 h 90"/>
                <a:gd name="T74" fmla="*/ 31 w 55"/>
                <a:gd name="T75" fmla="*/ 5 h 90"/>
                <a:gd name="T76" fmla="*/ 27 w 55"/>
                <a:gd name="T77" fmla="*/ 4 h 90"/>
                <a:gd name="T78" fmla="*/ 24 w 55"/>
                <a:gd name="T79" fmla="*/ 5 h 90"/>
                <a:gd name="T80" fmla="*/ 22 w 55"/>
                <a:gd name="T81" fmla="*/ 5 h 90"/>
                <a:gd name="T82" fmla="*/ 19 w 55"/>
                <a:gd name="T83" fmla="*/ 8 h 90"/>
                <a:gd name="T84" fmla="*/ 19 w 55"/>
                <a:gd name="T85" fmla="*/ 13 h 90"/>
                <a:gd name="T86" fmla="*/ 18 w 55"/>
                <a:gd name="T87" fmla="*/ 20 h 90"/>
                <a:gd name="T88" fmla="*/ 18 w 55"/>
                <a:gd name="T89" fmla="*/ 33 h 90"/>
                <a:gd name="T90" fmla="*/ 18 w 55"/>
                <a:gd name="T91" fmla="*/ 52 h 90"/>
                <a:gd name="T92" fmla="*/ 18 w 55"/>
                <a:gd name="T93" fmla="*/ 64 h 90"/>
                <a:gd name="T94" fmla="*/ 19 w 55"/>
                <a:gd name="T95" fmla="*/ 72 h 90"/>
                <a:gd name="T96" fmla="*/ 19 w 55"/>
                <a:gd name="T97" fmla="*/ 79 h 90"/>
                <a:gd name="T98" fmla="*/ 21 w 55"/>
                <a:gd name="T99" fmla="*/ 82 h 90"/>
                <a:gd name="T100" fmla="*/ 22 w 55"/>
                <a:gd name="T101" fmla="*/ 83 h 90"/>
                <a:gd name="T102" fmla="*/ 24 w 55"/>
                <a:gd name="T103" fmla="*/ 85 h 90"/>
                <a:gd name="T104" fmla="*/ 27 w 55"/>
                <a:gd name="T105" fmla="*/ 85 h 90"/>
                <a:gd name="T106" fmla="*/ 31 w 55"/>
                <a:gd name="T107" fmla="*/ 85 h 90"/>
                <a:gd name="T108" fmla="*/ 32 w 55"/>
                <a:gd name="T109" fmla="*/ 83 h 90"/>
                <a:gd name="T110" fmla="*/ 34 w 55"/>
                <a:gd name="T111" fmla="*/ 79 h 90"/>
                <a:gd name="T112" fmla="*/ 36 w 55"/>
                <a:gd name="T113" fmla="*/ 72 h 90"/>
                <a:gd name="T114" fmla="*/ 36 w 55"/>
                <a:gd name="T115" fmla="*/ 44 h 9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5"/>
                <a:gd name="T175" fmla="*/ 0 h 90"/>
                <a:gd name="T176" fmla="*/ 55 w 55"/>
                <a:gd name="T177" fmla="*/ 90 h 9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5" h="90">
                  <a:moveTo>
                    <a:pt x="55" y="44"/>
                  </a:moveTo>
                  <a:lnTo>
                    <a:pt x="53" y="57"/>
                  </a:lnTo>
                  <a:lnTo>
                    <a:pt x="50" y="69"/>
                  </a:lnTo>
                  <a:lnTo>
                    <a:pt x="49" y="75"/>
                  </a:lnTo>
                  <a:lnTo>
                    <a:pt x="45" y="80"/>
                  </a:lnTo>
                  <a:lnTo>
                    <a:pt x="40" y="83"/>
                  </a:lnTo>
                  <a:lnTo>
                    <a:pt x="37" y="87"/>
                  </a:lnTo>
                  <a:lnTo>
                    <a:pt x="32" y="88"/>
                  </a:lnTo>
                  <a:lnTo>
                    <a:pt x="27" y="90"/>
                  </a:lnTo>
                  <a:lnTo>
                    <a:pt x="21" y="88"/>
                  </a:lnTo>
                  <a:lnTo>
                    <a:pt x="16" y="87"/>
                  </a:lnTo>
                  <a:lnTo>
                    <a:pt x="11" y="83"/>
                  </a:lnTo>
                  <a:lnTo>
                    <a:pt x="6" y="77"/>
                  </a:lnTo>
                  <a:lnTo>
                    <a:pt x="5" y="72"/>
                  </a:lnTo>
                  <a:lnTo>
                    <a:pt x="1" y="66"/>
                  </a:lnTo>
                  <a:lnTo>
                    <a:pt x="0" y="56"/>
                  </a:lnTo>
                  <a:lnTo>
                    <a:pt x="0" y="46"/>
                  </a:lnTo>
                  <a:lnTo>
                    <a:pt x="0" y="33"/>
                  </a:lnTo>
                  <a:lnTo>
                    <a:pt x="3" y="20"/>
                  </a:lnTo>
                  <a:lnTo>
                    <a:pt x="5" y="13"/>
                  </a:lnTo>
                  <a:lnTo>
                    <a:pt x="8" y="8"/>
                  </a:lnTo>
                  <a:lnTo>
                    <a:pt x="13" y="5"/>
                  </a:lnTo>
                  <a:lnTo>
                    <a:pt x="19" y="2"/>
                  </a:lnTo>
                  <a:lnTo>
                    <a:pt x="27" y="0"/>
                  </a:lnTo>
                  <a:lnTo>
                    <a:pt x="34" y="2"/>
                  </a:lnTo>
                  <a:lnTo>
                    <a:pt x="40" y="5"/>
                  </a:lnTo>
                  <a:lnTo>
                    <a:pt x="45" y="8"/>
                  </a:lnTo>
                  <a:lnTo>
                    <a:pt x="49" y="13"/>
                  </a:lnTo>
                  <a:lnTo>
                    <a:pt x="50" y="18"/>
                  </a:lnTo>
                  <a:lnTo>
                    <a:pt x="53" y="31"/>
                  </a:lnTo>
                  <a:lnTo>
                    <a:pt x="55" y="44"/>
                  </a:lnTo>
                  <a:close/>
                  <a:moveTo>
                    <a:pt x="36" y="44"/>
                  </a:moveTo>
                  <a:lnTo>
                    <a:pt x="36" y="26"/>
                  </a:lnTo>
                  <a:lnTo>
                    <a:pt x="36" y="18"/>
                  </a:lnTo>
                  <a:lnTo>
                    <a:pt x="34" y="13"/>
                  </a:lnTo>
                  <a:lnTo>
                    <a:pt x="34" y="8"/>
                  </a:lnTo>
                  <a:lnTo>
                    <a:pt x="32" y="7"/>
                  </a:lnTo>
                  <a:lnTo>
                    <a:pt x="31" y="5"/>
                  </a:lnTo>
                  <a:lnTo>
                    <a:pt x="27" y="4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19" y="8"/>
                  </a:lnTo>
                  <a:lnTo>
                    <a:pt x="19" y="13"/>
                  </a:lnTo>
                  <a:lnTo>
                    <a:pt x="18" y="20"/>
                  </a:lnTo>
                  <a:lnTo>
                    <a:pt x="18" y="33"/>
                  </a:lnTo>
                  <a:lnTo>
                    <a:pt x="18" y="52"/>
                  </a:lnTo>
                  <a:lnTo>
                    <a:pt x="18" y="64"/>
                  </a:lnTo>
                  <a:lnTo>
                    <a:pt x="19" y="72"/>
                  </a:lnTo>
                  <a:lnTo>
                    <a:pt x="19" y="79"/>
                  </a:lnTo>
                  <a:lnTo>
                    <a:pt x="21" y="82"/>
                  </a:lnTo>
                  <a:lnTo>
                    <a:pt x="22" y="83"/>
                  </a:lnTo>
                  <a:lnTo>
                    <a:pt x="24" y="85"/>
                  </a:lnTo>
                  <a:lnTo>
                    <a:pt x="27" y="85"/>
                  </a:lnTo>
                  <a:lnTo>
                    <a:pt x="31" y="85"/>
                  </a:lnTo>
                  <a:lnTo>
                    <a:pt x="32" y="83"/>
                  </a:lnTo>
                  <a:lnTo>
                    <a:pt x="34" y="79"/>
                  </a:lnTo>
                  <a:lnTo>
                    <a:pt x="36" y="72"/>
                  </a:lnTo>
                  <a:lnTo>
                    <a:pt x="36" y="4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76" name="Freeform 517"/>
            <p:cNvSpPr>
              <a:spLocks/>
            </p:cNvSpPr>
            <p:nvPr/>
          </p:nvSpPr>
          <p:spPr bwMode="auto">
            <a:xfrm>
              <a:off x="4811" y="2139"/>
              <a:ext cx="21" cy="21"/>
            </a:xfrm>
            <a:custGeom>
              <a:avLst/>
              <a:gdLst>
                <a:gd name="T0" fmla="*/ 11 w 21"/>
                <a:gd name="T1" fmla="*/ 0 h 21"/>
                <a:gd name="T2" fmla="*/ 15 w 21"/>
                <a:gd name="T3" fmla="*/ 1 h 21"/>
                <a:gd name="T4" fmla="*/ 18 w 21"/>
                <a:gd name="T5" fmla="*/ 3 h 21"/>
                <a:gd name="T6" fmla="*/ 19 w 21"/>
                <a:gd name="T7" fmla="*/ 6 h 21"/>
                <a:gd name="T8" fmla="*/ 21 w 21"/>
                <a:gd name="T9" fmla="*/ 11 h 21"/>
                <a:gd name="T10" fmla="*/ 19 w 21"/>
                <a:gd name="T11" fmla="*/ 14 h 21"/>
                <a:gd name="T12" fmla="*/ 18 w 21"/>
                <a:gd name="T13" fmla="*/ 18 h 21"/>
                <a:gd name="T14" fmla="*/ 15 w 21"/>
                <a:gd name="T15" fmla="*/ 19 h 21"/>
                <a:gd name="T16" fmla="*/ 11 w 21"/>
                <a:gd name="T17" fmla="*/ 21 h 21"/>
                <a:gd name="T18" fmla="*/ 6 w 21"/>
                <a:gd name="T19" fmla="*/ 19 h 21"/>
                <a:gd name="T20" fmla="*/ 3 w 21"/>
                <a:gd name="T21" fmla="*/ 18 h 21"/>
                <a:gd name="T22" fmla="*/ 2 w 21"/>
                <a:gd name="T23" fmla="*/ 14 h 21"/>
                <a:gd name="T24" fmla="*/ 0 w 21"/>
                <a:gd name="T25" fmla="*/ 11 h 21"/>
                <a:gd name="T26" fmla="*/ 2 w 21"/>
                <a:gd name="T27" fmla="*/ 6 h 21"/>
                <a:gd name="T28" fmla="*/ 3 w 21"/>
                <a:gd name="T29" fmla="*/ 3 h 21"/>
                <a:gd name="T30" fmla="*/ 6 w 21"/>
                <a:gd name="T31" fmla="*/ 1 h 21"/>
                <a:gd name="T32" fmla="*/ 11 w 21"/>
                <a:gd name="T33" fmla="*/ 0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1"/>
                <a:gd name="T53" fmla="*/ 21 w 21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1">
                  <a:moveTo>
                    <a:pt x="11" y="0"/>
                  </a:moveTo>
                  <a:lnTo>
                    <a:pt x="15" y="1"/>
                  </a:lnTo>
                  <a:lnTo>
                    <a:pt x="18" y="3"/>
                  </a:lnTo>
                  <a:lnTo>
                    <a:pt x="19" y="6"/>
                  </a:lnTo>
                  <a:lnTo>
                    <a:pt x="21" y="11"/>
                  </a:lnTo>
                  <a:lnTo>
                    <a:pt x="19" y="14"/>
                  </a:lnTo>
                  <a:lnTo>
                    <a:pt x="18" y="18"/>
                  </a:lnTo>
                  <a:lnTo>
                    <a:pt x="15" y="19"/>
                  </a:lnTo>
                  <a:lnTo>
                    <a:pt x="11" y="21"/>
                  </a:lnTo>
                  <a:lnTo>
                    <a:pt x="6" y="19"/>
                  </a:lnTo>
                  <a:lnTo>
                    <a:pt x="3" y="18"/>
                  </a:lnTo>
                  <a:lnTo>
                    <a:pt x="2" y="14"/>
                  </a:lnTo>
                  <a:lnTo>
                    <a:pt x="0" y="11"/>
                  </a:lnTo>
                  <a:lnTo>
                    <a:pt x="2" y="6"/>
                  </a:lnTo>
                  <a:lnTo>
                    <a:pt x="3" y="3"/>
                  </a:lnTo>
                  <a:lnTo>
                    <a:pt x="6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77" name="Freeform 518"/>
            <p:cNvSpPr>
              <a:spLocks noEditPoints="1"/>
            </p:cNvSpPr>
            <p:nvPr/>
          </p:nvSpPr>
          <p:spPr bwMode="auto">
            <a:xfrm>
              <a:off x="4843" y="2070"/>
              <a:ext cx="56" cy="90"/>
            </a:xfrm>
            <a:custGeom>
              <a:avLst/>
              <a:gdLst>
                <a:gd name="T0" fmla="*/ 56 w 56"/>
                <a:gd name="T1" fmla="*/ 0 h 90"/>
                <a:gd name="T2" fmla="*/ 56 w 56"/>
                <a:gd name="T3" fmla="*/ 2 h 90"/>
                <a:gd name="T4" fmla="*/ 46 w 56"/>
                <a:gd name="T5" fmla="*/ 5 h 90"/>
                <a:gd name="T6" fmla="*/ 38 w 56"/>
                <a:gd name="T7" fmla="*/ 8 h 90"/>
                <a:gd name="T8" fmla="*/ 31 w 56"/>
                <a:gd name="T9" fmla="*/ 15 h 90"/>
                <a:gd name="T10" fmla="*/ 27 w 56"/>
                <a:gd name="T11" fmla="*/ 20 h 90"/>
                <a:gd name="T12" fmla="*/ 23 w 56"/>
                <a:gd name="T13" fmla="*/ 28 h 90"/>
                <a:gd name="T14" fmla="*/ 20 w 56"/>
                <a:gd name="T15" fmla="*/ 38 h 90"/>
                <a:gd name="T16" fmla="*/ 23 w 56"/>
                <a:gd name="T17" fmla="*/ 36 h 90"/>
                <a:gd name="T18" fmla="*/ 25 w 56"/>
                <a:gd name="T19" fmla="*/ 35 h 90"/>
                <a:gd name="T20" fmla="*/ 30 w 56"/>
                <a:gd name="T21" fmla="*/ 35 h 90"/>
                <a:gd name="T22" fmla="*/ 33 w 56"/>
                <a:gd name="T23" fmla="*/ 35 h 90"/>
                <a:gd name="T24" fmla="*/ 40 w 56"/>
                <a:gd name="T25" fmla="*/ 35 h 90"/>
                <a:gd name="T26" fmla="*/ 44 w 56"/>
                <a:gd name="T27" fmla="*/ 38 h 90"/>
                <a:gd name="T28" fmla="*/ 49 w 56"/>
                <a:gd name="T29" fmla="*/ 41 h 90"/>
                <a:gd name="T30" fmla="*/ 53 w 56"/>
                <a:gd name="T31" fmla="*/ 46 h 90"/>
                <a:gd name="T32" fmla="*/ 54 w 56"/>
                <a:gd name="T33" fmla="*/ 52 h 90"/>
                <a:gd name="T34" fmla="*/ 56 w 56"/>
                <a:gd name="T35" fmla="*/ 59 h 90"/>
                <a:gd name="T36" fmla="*/ 54 w 56"/>
                <a:gd name="T37" fmla="*/ 67 h 90"/>
                <a:gd name="T38" fmla="*/ 53 w 56"/>
                <a:gd name="T39" fmla="*/ 75 h 90"/>
                <a:gd name="T40" fmla="*/ 48 w 56"/>
                <a:gd name="T41" fmla="*/ 82 h 90"/>
                <a:gd name="T42" fmla="*/ 43 w 56"/>
                <a:gd name="T43" fmla="*/ 85 h 90"/>
                <a:gd name="T44" fmla="*/ 35 w 56"/>
                <a:gd name="T45" fmla="*/ 88 h 90"/>
                <a:gd name="T46" fmla="*/ 28 w 56"/>
                <a:gd name="T47" fmla="*/ 90 h 90"/>
                <a:gd name="T48" fmla="*/ 20 w 56"/>
                <a:gd name="T49" fmla="*/ 88 h 90"/>
                <a:gd name="T50" fmla="*/ 14 w 56"/>
                <a:gd name="T51" fmla="*/ 85 h 90"/>
                <a:gd name="T52" fmla="*/ 10 w 56"/>
                <a:gd name="T53" fmla="*/ 82 h 90"/>
                <a:gd name="T54" fmla="*/ 7 w 56"/>
                <a:gd name="T55" fmla="*/ 77 h 90"/>
                <a:gd name="T56" fmla="*/ 4 w 56"/>
                <a:gd name="T57" fmla="*/ 72 h 90"/>
                <a:gd name="T58" fmla="*/ 0 w 56"/>
                <a:gd name="T59" fmla="*/ 64 h 90"/>
                <a:gd name="T60" fmla="*/ 0 w 56"/>
                <a:gd name="T61" fmla="*/ 54 h 90"/>
                <a:gd name="T62" fmla="*/ 2 w 56"/>
                <a:gd name="T63" fmla="*/ 39 h 90"/>
                <a:gd name="T64" fmla="*/ 7 w 56"/>
                <a:gd name="T65" fmla="*/ 26 h 90"/>
                <a:gd name="T66" fmla="*/ 12 w 56"/>
                <a:gd name="T67" fmla="*/ 20 h 90"/>
                <a:gd name="T68" fmla="*/ 18 w 56"/>
                <a:gd name="T69" fmla="*/ 13 h 90"/>
                <a:gd name="T70" fmla="*/ 27 w 56"/>
                <a:gd name="T71" fmla="*/ 7 h 90"/>
                <a:gd name="T72" fmla="*/ 40 w 56"/>
                <a:gd name="T73" fmla="*/ 2 h 90"/>
                <a:gd name="T74" fmla="*/ 56 w 56"/>
                <a:gd name="T75" fmla="*/ 0 h 90"/>
                <a:gd name="T76" fmla="*/ 20 w 56"/>
                <a:gd name="T77" fmla="*/ 41 h 90"/>
                <a:gd name="T78" fmla="*/ 18 w 56"/>
                <a:gd name="T79" fmla="*/ 49 h 90"/>
                <a:gd name="T80" fmla="*/ 18 w 56"/>
                <a:gd name="T81" fmla="*/ 54 h 90"/>
                <a:gd name="T82" fmla="*/ 18 w 56"/>
                <a:gd name="T83" fmla="*/ 64 h 90"/>
                <a:gd name="T84" fmla="*/ 20 w 56"/>
                <a:gd name="T85" fmla="*/ 72 h 90"/>
                <a:gd name="T86" fmla="*/ 22 w 56"/>
                <a:gd name="T87" fmla="*/ 79 h 90"/>
                <a:gd name="T88" fmla="*/ 25 w 56"/>
                <a:gd name="T89" fmla="*/ 83 h 90"/>
                <a:gd name="T90" fmla="*/ 28 w 56"/>
                <a:gd name="T91" fmla="*/ 85 h 90"/>
                <a:gd name="T92" fmla="*/ 30 w 56"/>
                <a:gd name="T93" fmla="*/ 85 h 90"/>
                <a:gd name="T94" fmla="*/ 33 w 56"/>
                <a:gd name="T95" fmla="*/ 85 h 90"/>
                <a:gd name="T96" fmla="*/ 35 w 56"/>
                <a:gd name="T97" fmla="*/ 82 h 90"/>
                <a:gd name="T98" fmla="*/ 36 w 56"/>
                <a:gd name="T99" fmla="*/ 79 h 90"/>
                <a:gd name="T100" fmla="*/ 38 w 56"/>
                <a:gd name="T101" fmla="*/ 74 h 90"/>
                <a:gd name="T102" fmla="*/ 38 w 56"/>
                <a:gd name="T103" fmla="*/ 69 h 90"/>
                <a:gd name="T104" fmla="*/ 38 w 56"/>
                <a:gd name="T105" fmla="*/ 61 h 90"/>
                <a:gd name="T106" fmla="*/ 36 w 56"/>
                <a:gd name="T107" fmla="*/ 52 h 90"/>
                <a:gd name="T108" fmla="*/ 35 w 56"/>
                <a:gd name="T109" fmla="*/ 48 h 90"/>
                <a:gd name="T110" fmla="*/ 33 w 56"/>
                <a:gd name="T111" fmla="*/ 44 h 90"/>
                <a:gd name="T112" fmla="*/ 30 w 56"/>
                <a:gd name="T113" fmla="*/ 41 h 90"/>
                <a:gd name="T114" fmla="*/ 27 w 56"/>
                <a:gd name="T115" fmla="*/ 39 h 90"/>
                <a:gd name="T116" fmla="*/ 23 w 56"/>
                <a:gd name="T117" fmla="*/ 39 h 90"/>
                <a:gd name="T118" fmla="*/ 20 w 56"/>
                <a:gd name="T119" fmla="*/ 41 h 9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6"/>
                <a:gd name="T181" fmla="*/ 0 h 90"/>
                <a:gd name="T182" fmla="*/ 56 w 56"/>
                <a:gd name="T183" fmla="*/ 90 h 9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6" h="90">
                  <a:moveTo>
                    <a:pt x="56" y="0"/>
                  </a:moveTo>
                  <a:lnTo>
                    <a:pt x="56" y="2"/>
                  </a:lnTo>
                  <a:lnTo>
                    <a:pt x="46" y="5"/>
                  </a:lnTo>
                  <a:lnTo>
                    <a:pt x="38" y="8"/>
                  </a:lnTo>
                  <a:lnTo>
                    <a:pt x="31" y="15"/>
                  </a:lnTo>
                  <a:lnTo>
                    <a:pt x="27" y="20"/>
                  </a:lnTo>
                  <a:lnTo>
                    <a:pt x="23" y="28"/>
                  </a:lnTo>
                  <a:lnTo>
                    <a:pt x="20" y="38"/>
                  </a:lnTo>
                  <a:lnTo>
                    <a:pt x="23" y="36"/>
                  </a:lnTo>
                  <a:lnTo>
                    <a:pt x="25" y="35"/>
                  </a:lnTo>
                  <a:lnTo>
                    <a:pt x="30" y="35"/>
                  </a:lnTo>
                  <a:lnTo>
                    <a:pt x="33" y="35"/>
                  </a:lnTo>
                  <a:lnTo>
                    <a:pt x="40" y="35"/>
                  </a:lnTo>
                  <a:lnTo>
                    <a:pt x="44" y="38"/>
                  </a:lnTo>
                  <a:lnTo>
                    <a:pt x="49" y="41"/>
                  </a:lnTo>
                  <a:lnTo>
                    <a:pt x="53" y="46"/>
                  </a:lnTo>
                  <a:lnTo>
                    <a:pt x="54" y="52"/>
                  </a:lnTo>
                  <a:lnTo>
                    <a:pt x="56" y="59"/>
                  </a:lnTo>
                  <a:lnTo>
                    <a:pt x="54" y="67"/>
                  </a:lnTo>
                  <a:lnTo>
                    <a:pt x="53" y="75"/>
                  </a:lnTo>
                  <a:lnTo>
                    <a:pt x="48" y="82"/>
                  </a:lnTo>
                  <a:lnTo>
                    <a:pt x="43" y="85"/>
                  </a:lnTo>
                  <a:lnTo>
                    <a:pt x="35" y="88"/>
                  </a:lnTo>
                  <a:lnTo>
                    <a:pt x="28" y="90"/>
                  </a:lnTo>
                  <a:lnTo>
                    <a:pt x="20" y="88"/>
                  </a:lnTo>
                  <a:lnTo>
                    <a:pt x="14" y="85"/>
                  </a:lnTo>
                  <a:lnTo>
                    <a:pt x="10" y="82"/>
                  </a:lnTo>
                  <a:lnTo>
                    <a:pt x="7" y="77"/>
                  </a:lnTo>
                  <a:lnTo>
                    <a:pt x="4" y="72"/>
                  </a:lnTo>
                  <a:lnTo>
                    <a:pt x="0" y="64"/>
                  </a:lnTo>
                  <a:lnTo>
                    <a:pt x="0" y="54"/>
                  </a:lnTo>
                  <a:lnTo>
                    <a:pt x="2" y="39"/>
                  </a:lnTo>
                  <a:lnTo>
                    <a:pt x="7" y="26"/>
                  </a:lnTo>
                  <a:lnTo>
                    <a:pt x="12" y="20"/>
                  </a:lnTo>
                  <a:lnTo>
                    <a:pt x="18" y="13"/>
                  </a:lnTo>
                  <a:lnTo>
                    <a:pt x="27" y="7"/>
                  </a:lnTo>
                  <a:lnTo>
                    <a:pt x="40" y="2"/>
                  </a:lnTo>
                  <a:lnTo>
                    <a:pt x="56" y="0"/>
                  </a:lnTo>
                  <a:close/>
                  <a:moveTo>
                    <a:pt x="20" y="41"/>
                  </a:moveTo>
                  <a:lnTo>
                    <a:pt x="18" y="49"/>
                  </a:lnTo>
                  <a:lnTo>
                    <a:pt x="18" y="54"/>
                  </a:lnTo>
                  <a:lnTo>
                    <a:pt x="18" y="64"/>
                  </a:lnTo>
                  <a:lnTo>
                    <a:pt x="20" y="72"/>
                  </a:lnTo>
                  <a:lnTo>
                    <a:pt x="22" y="79"/>
                  </a:lnTo>
                  <a:lnTo>
                    <a:pt x="25" y="83"/>
                  </a:lnTo>
                  <a:lnTo>
                    <a:pt x="28" y="85"/>
                  </a:lnTo>
                  <a:lnTo>
                    <a:pt x="30" y="85"/>
                  </a:lnTo>
                  <a:lnTo>
                    <a:pt x="33" y="85"/>
                  </a:lnTo>
                  <a:lnTo>
                    <a:pt x="35" y="82"/>
                  </a:lnTo>
                  <a:lnTo>
                    <a:pt x="36" y="79"/>
                  </a:lnTo>
                  <a:lnTo>
                    <a:pt x="38" y="74"/>
                  </a:lnTo>
                  <a:lnTo>
                    <a:pt x="38" y="69"/>
                  </a:lnTo>
                  <a:lnTo>
                    <a:pt x="38" y="61"/>
                  </a:lnTo>
                  <a:lnTo>
                    <a:pt x="36" y="52"/>
                  </a:lnTo>
                  <a:lnTo>
                    <a:pt x="35" y="48"/>
                  </a:lnTo>
                  <a:lnTo>
                    <a:pt x="33" y="44"/>
                  </a:lnTo>
                  <a:lnTo>
                    <a:pt x="30" y="41"/>
                  </a:lnTo>
                  <a:lnTo>
                    <a:pt x="27" y="39"/>
                  </a:lnTo>
                  <a:lnTo>
                    <a:pt x="23" y="39"/>
                  </a:lnTo>
                  <a:lnTo>
                    <a:pt x="20" y="4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78" name="Freeform 519"/>
            <p:cNvSpPr>
              <a:spLocks noEditPoints="1"/>
            </p:cNvSpPr>
            <p:nvPr/>
          </p:nvSpPr>
          <p:spPr bwMode="auto">
            <a:xfrm>
              <a:off x="5049" y="2070"/>
              <a:ext cx="55" cy="90"/>
            </a:xfrm>
            <a:custGeom>
              <a:avLst/>
              <a:gdLst>
                <a:gd name="T0" fmla="*/ 55 w 55"/>
                <a:gd name="T1" fmla="*/ 44 h 90"/>
                <a:gd name="T2" fmla="*/ 54 w 55"/>
                <a:gd name="T3" fmla="*/ 57 h 90"/>
                <a:gd name="T4" fmla="*/ 50 w 55"/>
                <a:gd name="T5" fmla="*/ 69 h 90"/>
                <a:gd name="T6" fmla="*/ 49 w 55"/>
                <a:gd name="T7" fmla="*/ 75 h 90"/>
                <a:gd name="T8" fmla="*/ 46 w 55"/>
                <a:gd name="T9" fmla="*/ 80 h 90"/>
                <a:gd name="T10" fmla="*/ 41 w 55"/>
                <a:gd name="T11" fmla="*/ 83 h 90"/>
                <a:gd name="T12" fmla="*/ 37 w 55"/>
                <a:gd name="T13" fmla="*/ 87 h 90"/>
                <a:gd name="T14" fmla="*/ 32 w 55"/>
                <a:gd name="T15" fmla="*/ 88 h 90"/>
                <a:gd name="T16" fmla="*/ 28 w 55"/>
                <a:gd name="T17" fmla="*/ 90 h 90"/>
                <a:gd name="T18" fmla="*/ 21 w 55"/>
                <a:gd name="T19" fmla="*/ 88 h 90"/>
                <a:gd name="T20" fmla="*/ 16 w 55"/>
                <a:gd name="T21" fmla="*/ 87 h 90"/>
                <a:gd name="T22" fmla="*/ 11 w 55"/>
                <a:gd name="T23" fmla="*/ 83 h 90"/>
                <a:gd name="T24" fmla="*/ 6 w 55"/>
                <a:gd name="T25" fmla="*/ 77 h 90"/>
                <a:gd name="T26" fmla="*/ 5 w 55"/>
                <a:gd name="T27" fmla="*/ 72 h 90"/>
                <a:gd name="T28" fmla="*/ 1 w 55"/>
                <a:gd name="T29" fmla="*/ 66 h 90"/>
                <a:gd name="T30" fmla="*/ 0 w 55"/>
                <a:gd name="T31" fmla="*/ 56 h 90"/>
                <a:gd name="T32" fmla="*/ 0 w 55"/>
                <a:gd name="T33" fmla="*/ 46 h 90"/>
                <a:gd name="T34" fmla="*/ 0 w 55"/>
                <a:gd name="T35" fmla="*/ 33 h 90"/>
                <a:gd name="T36" fmla="*/ 3 w 55"/>
                <a:gd name="T37" fmla="*/ 20 h 90"/>
                <a:gd name="T38" fmla="*/ 5 w 55"/>
                <a:gd name="T39" fmla="*/ 13 h 90"/>
                <a:gd name="T40" fmla="*/ 8 w 55"/>
                <a:gd name="T41" fmla="*/ 8 h 90"/>
                <a:gd name="T42" fmla="*/ 13 w 55"/>
                <a:gd name="T43" fmla="*/ 5 h 90"/>
                <a:gd name="T44" fmla="*/ 19 w 55"/>
                <a:gd name="T45" fmla="*/ 2 h 90"/>
                <a:gd name="T46" fmla="*/ 28 w 55"/>
                <a:gd name="T47" fmla="*/ 0 h 90"/>
                <a:gd name="T48" fmla="*/ 34 w 55"/>
                <a:gd name="T49" fmla="*/ 2 h 90"/>
                <a:gd name="T50" fmla="*/ 41 w 55"/>
                <a:gd name="T51" fmla="*/ 5 h 90"/>
                <a:gd name="T52" fmla="*/ 46 w 55"/>
                <a:gd name="T53" fmla="*/ 8 h 90"/>
                <a:gd name="T54" fmla="*/ 49 w 55"/>
                <a:gd name="T55" fmla="*/ 13 h 90"/>
                <a:gd name="T56" fmla="*/ 50 w 55"/>
                <a:gd name="T57" fmla="*/ 18 h 90"/>
                <a:gd name="T58" fmla="*/ 54 w 55"/>
                <a:gd name="T59" fmla="*/ 31 h 90"/>
                <a:gd name="T60" fmla="*/ 55 w 55"/>
                <a:gd name="T61" fmla="*/ 44 h 90"/>
                <a:gd name="T62" fmla="*/ 36 w 55"/>
                <a:gd name="T63" fmla="*/ 44 h 90"/>
                <a:gd name="T64" fmla="*/ 36 w 55"/>
                <a:gd name="T65" fmla="*/ 26 h 90"/>
                <a:gd name="T66" fmla="*/ 36 w 55"/>
                <a:gd name="T67" fmla="*/ 18 h 90"/>
                <a:gd name="T68" fmla="*/ 34 w 55"/>
                <a:gd name="T69" fmla="*/ 13 h 90"/>
                <a:gd name="T70" fmla="*/ 34 w 55"/>
                <a:gd name="T71" fmla="*/ 8 h 90"/>
                <a:gd name="T72" fmla="*/ 32 w 55"/>
                <a:gd name="T73" fmla="*/ 7 h 90"/>
                <a:gd name="T74" fmla="*/ 31 w 55"/>
                <a:gd name="T75" fmla="*/ 5 h 90"/>
                <a:gd name="T76" fmla="*/ 28 w 55"/>
                <a:gd name="T77" fmla="*/ 4 h 90"/>
                <a:gd name="T78" fmla="*/ 24 w 55"/>
                <a:gd name="T79" fmla="*/ 5 h 90"/>
                <a:gd name="T80" fmla="*/ 23 w 55"/>
                <a:gd name="T81" fmla="*/ 5 h 90"/>
                <a:gd name="T82" fmla="*/ 19 w 55"/>
                <a:gd name="T83" fmla="*/ 8 h 90"/>
                <a:gd name="T84" fmla="*/ 19 w 55"/>
                <a:gd name="T85" fmla="*/ 13 h 90"/>
                <a:gd name="T86" fmla="*/ 18 w 55"/>
                <a:gd name="T87" fmla="*/ 20 h 90"/>
                <a:gd name="T88" fmla="*/ 18 w 55"/>
                <a:gd name="T89" fmla="*/ 33 h 90"/>
                <a:gd name="T90" fmla="*/ 18 w 55"/>
                <a:gd name="T91" fmla="*/ 52 h 90"/>
                <a:gd name="T92" fmla="*/ 18 w 55"/>
                <a:gd name="T93" fmla="*/ 64 h 90"/>
                <a:gd name="T94" fmla="*/ 19 w 55"/>
                <a:gd name="T95" fmla="*/ 72 h 90"/>
                <a:gd name="T96" fmla="*/ 19 w 55"/>
                <a:gd name="T97" fmla="*/ 79 h 90"/>
                <a:gd name="T98" fmla="*/ 21 w 55"/>
                <a:gd name="T99" fmla="*/ 82 h 90"/>
                <a:gd name="T100" fmla="*/ 23 w 55"/>
                <a:gd name="T101" fmla="*/ 83 h 90"/>
                <a:gd name="T102" fmla="*/ 24 w 55"/>
                <a:gd name="T103" fmla="*/ 85 h 90"/>
                <a:gd name="T104" fmla="*/ 28 w 55"/>
                <a:gd name="T105" fmla="*/ 85 h 90"/>
                <a:gd name="T106" fmla="*/ 31 w 55"/>
                <a:gd name="T107" fmla="*/ 85 h 90"/>
                <a:gd name="T108" fmla="*/ 32 w 55"/>
                <a:gd name="T109" fmla="*/ 83 h 90"/>
                <a:gd name="T110" fmla="*/ 34 w 55"/>
                <a:gd name="T111" fmla="*/ 79 h 90"/>
                <a:gd name="T112" fmla="*/ 36 w 55"/>
                <a:gd name="T113" fmla="*/ 72 h 90"/>
                <a:gd name="T114" fmla="*/ 36 w 55"/>
                <a:gd name="T115" fmla="*/ 44 h 9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5"/>
                <a:gd name="T175" fmla="*/ 0 h 90"/>
                <a:gd name="T176" fmla="*/ 55 w 55"/>
                <a:gd name="T177" fmla="*/ 90 h 9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5" h="90">
                  <a:moveTo>
                    <a:pt x="55" y="44"/>
                  </a:moveTo>
                  <a:lnTo>
                    <a:pt x="54" y="57"/>
                  </a:lnTo>
                  <a:lnTo>
                    <a:pt x="50" y="69"/>
                  </a:lnTo>
                  <a:lnTo>
                    <a:pt x="49" y="75"/>
                  </a:lnTo>
                  <a:lnTo>
                    <a:pt x="46" y="80"/>
                  </a:lnTo>
                  <a:lnTo>
                    <a:pt x="41" y="83"/>
                  </a:lnTo>
                  <a:lnTo>
                    <a:pt x="37" y="87"/>
                  </a:lnTo>
                  <a:lnTo>
                    <a:pt x="32" y="88"/>
                  </a:lnTo>
                  <a:lnTo>
                    <a:pt x="28" y="90"/>
                  </a:lnTo>
                  <a:lnTo>
                    <a:pt x="21" y="88"/>
                  </a:lnTo>
                  <a:lnTo>
                    <a:pt x="16" y="87"/>
                  </a:lnTo>
                  <a:lnTo>
                    <a:pt x="11" y="83"/>
                  </a:lnTo>
                  <a:lnTo>
                    <a:pt x="6" y="77"/>
                  </a:lnTo>
                  <a:lnTo>
                    <a:pt x="5" y="72"/>
                  </a:lnTo>
                  <a:lnTo>
                    <a:pt x="1" y="66"/>
                  </a:lnTo>
                  <a:lnTo>
                    <a:pt x="0" y="56"/>
                  </a:lnTo>
                  <a:lnTo>
                    <a:pt x="0" y="46"/>
                  </a:lnTo>
                  <a:lnTo>
                    <a:pt x="0" y="33"/>
                  </a:lnTo>
                  <a:lnTo>
                    <a:pt x="3" y="20"/>
                  </a:lnTo>
                  <a:lnTo>
                    <a:pt x="5" y="13"/>
                  </a:lnTo>
                  <a:lnTo>
                    <a:pt x="8" y="8"/>
                  </a:lnTo>
                  <a:lnTo>
                    <a:pt x="13" y="5"/>
                  </a:lnTo>
                  <a:lnTo>
                    <a:pt x="19" y="2"/>
                  </a:lnTo>
                  <a:lnTo>
                    <a:pt x="28" y="0"/>
                  </a:lnTo>
                  <a:lnTo>
                    <a:pt x="34" y="2"/>
                  </a:lnTo>
                  <a:lnTo>
                    <a:pt x="41" y="5"/>
                  </a:lnTo>
                  <a:lnTo>
                    <a:pt x="46" y="8"/>
                  </a:lnTo>
                  <a:lnTo>
                    <a:pt x="49" y="13"/>
                  </a:lnTo>
                  <a:lnTo>
                    <a:pt x="50" y="18"/>
                  </a:lnTo>
                  <a:lnTo>
                    <a:pt x="54" y="31"/>
                  </a:lnTo>
                  <a:lnTo>
                    <a:pt x="55" y="44"/>
                  </a:lnTo>
                  <a:close/>
                  <a:moveTo>
                    <a:pt x="36" y="44"/>
                  </a:moveTo>
                  <a:lnTo>
                    <a:pt x="36" y="26"/>
                  </a:lnTo>
                  <a:lnTo>
                    <a:pt x="36" y="18"/>
                  </a:lnTo>
                  <a:lnTo>
                    <a:pt x="34" y="13"/>
                  </a:lnTo>
                  <a:lnTo>
                    <a:pt x="34" y="8"/>
                  </a:lnTo>
                  <a:lnTo>
                    <a:pt x="32" y="7"/>
                  </a:lnTo>
                  <a:lnTo>
                    <a:pt x="31" y="5"/>
                  </a:lnTo>
                  <a:lnTo>
                    <a:pt x="28" y="4"/>
                  </a:lnTo>
                  <a:lnTo>
                    <a:pt x="24" y="5"/>
                  </a:lnTo>
                  <a:lnTo>
                    <a:pt x="23" y="5"/>
                  </a:lnTo>
                  <a:lnTo>
                    <a:pt x="19" y="8"/>
                  </a:lnTo>
                  <a:lnTo>
                    <a:pt x="19" y="13"/>
                  </a:lnTo>
                  <a:lnTo>
                    <a:pt x="18" y="20"/>
                  </a:lnTo>
                  <a:lnTo>
                    <a:pt x="18" y="33"/>
                  </a:lnTo>
                  <a:lnTo>
                    <a:pt x="18" y="52"/>
                  </a:lnTo>
                  <a:lnTo>
                    <a:pt x="18" y="64"/>
                  </a:lnTo>
                  <a:lnTo>
                    <a:pt x="19" y="72"/>
                  </a:lnTo>
                  <a:lnTo>
                    <a:pt x="19" y="79"/>
                  </a:lnTo>
                  <a:lnTo>
                    <a:pt x="21" y="82"/>
                  </a:lnTo>
                  <a:lnTo>
                    <a:pt x="23" y="83"/>
                  </a:lnTo>
                  <a:lnTo>
                    <a:pt x="24" y="85"/>
                  </a:lnTo>
                  <a:lnTo>
                    <a:pt x="28" y="85"/>
                  </a:lnTo>
                  <a:lnTo>
                    <a:pt x="31" y="85"/>
                  </a:lnTo>
                  <a:lnTo>
                    <a:pt x="32" y="83"/>
                  </a:lnTo>
                  <a:lnTo>
                    <a:pt x="34" y="79"/>
                  </a:lnTo>
                  <a:lnTo>
                    <a:pt x="36" y="72"/>
                  </a:lnTo>
                  <a:lnTo>
                    <a:pt x="36" y="4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79" name="Freeform 520"/>
            <p:cNvSpPr>
              <a:spLocks/>
            </p:cNvSpPr>
            <p:nvPr/>
          </p:nvSpPr>
          <p:spPr bwMode="auto">
            <a:xfrm>
              <a:off x="5114" y="2139"/>
              <a:ext cx="21" cy="21"/>
            </a:xfrm>
            <a:custGeom>
              <a:avLst/>
              <a:gdLst>
                <a:gd name="T0" fmla="*/ 11 w 21"/>
                <a:gd name="T1" fmla="*/ 0 h 21"/>
                <a:gd name="T2" fmla="*/ 15 w 21"/>
                <a:gd name="T3" fmla="*/ 1 h 21"/>
                <a:gd name="T4" fmla="*/ 18 w 21"/>
                <a:gd name="T5" fmla="*/ 3 h 21"/>
                <a:gd name="T6" fmla="*/ 20 w 21"/>
                <a:gd name="T7" fmla="*/ 6 h 21"/>
                <a:gd name="T8" fmla="*/ 21 w 21"/>
                <a:gd name="T9" fmla="*/ 11 h 21"/>
                <a:gd name="T10" fmla="*/ 20 w 21"/>
                <a:gd name="T11" fmla="*/ 14 h 21"/>
                <a:gd name="T12" fmla="*/ 18 w 21"/>
                <a:gd name="T13" fmla="*/ 18 h 21"/>
                <a:gd name="T14" fmla="*/ 15 w 21"/>
                <a:gd name="T15" fmla="*/ 19 h 21"/>
                <a:gd name="T16" fmla="*/ 11 w 21"/>
                <a:gd name="T17" fmla="*/ 21 h 21"/>
                <a:gd name="T18" fmla="*/ 7 w 21"/>
                <a:gd name="T19" fmla="*/ 19 h 21"/>
                <a:gd name="T20" fmla="*/ 3 w 21"/>
                <a:gd name="T21" fmla="*/ 18 h 21"/>
                <a:gd name="T22" fmla="*/ 2 w 21"/>
                <a:gd name="T23" fmla="*/ 14 h 21"/>
                <a:gd name="T24" fmla="*/ 0 w 21"/>
                <a:gd name="T25" fmla="*/ 11 h 21"/>
                <a:gd name="T26" fmla="*/ 2 w 21"/>
                <a:gd name="T27" fmla="*/ 6 h 21"/>
                <a:gd name="T28" fmla="*/ 3 w 21"/>
                <a:gd name="T29" fmla="*/ 3 h 21"/>
                <a:gd name="T30" fmla="*/ 7 w 21"/>
                <a:gd name="T31" fmla="*/ 1 h 21"/>
                <a:gd name="T32" fmla="*/ 11 w 21"/>
                <a:gd name="T33" fmla="*/ 0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1"/>
                <a:gd name="T53" fmla="*/ 21 w 21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1">
                  <a:moveTo>
                    <a:pt x="11" y="0"/>
                  </a:moveTo>
                  <a:lnTo>
                    <a:pt x="15" y="1"/>
                  </a:lnTo>
                  <a:lnTo>
                    <a:pt x="18" y="3"/>
                  </a:lnTo>
                  <a:lnTo>
                    <a:pt x="20" y="6"/>
                  </a:lnTo>
                  <a:lnTo>
                    <a:pt x="21" y="11"/>
                  </a:lnTo>
                  <a:lnTo>
                    <a:pt x="20" y="14"/>
                  </a:lnTo>
                  <a:lnTo>
                    <a:pt x="18" y="18"/>
                  </a:lnTo>
                  <a:lnTo>
                    <a:pt x="15" y="19"/>
                  </a:lnTo>
                  <a:lnTo>
                    <a:pt x="11" y="21"/>
                  </a:lnTo>
                  <a:lnTo>
                    <a:pt x="7" y="19"/>
                  </a:lnTo>
                  <a:lnTo>
                    <a:pt x="3" y="18"/>
                  </a:lnTo>
                  <a:lnTo>
                    <a:pt x="2" y="14"/>
                  </a:lnTo>
                  <a:lnTo>
                    <a:pt x="0" y="11"/>
                  </a:lnTo>
                  <a:lnTo>
                    <a:pt x="2" y="6"/>
                  </a:lnTo>
                  <a:lnTo>
                    <a:pt x="3" y="3"/>
                  </a:lnTo>
                  <a:lnTo>
                    <a:pt x="7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80" name="Freeform 521"/>
            <p:cNvSpPr>
              <a:spLocks noEditPoints="1"/>
            </p:cNvSpPr>
            <p:nvPr/>
          </p:nvSpPr>
          <p:spPr bwMode="auto">
            <a:xfrm>
              <a:off x="5147" y="2070"/>
              <a:ext cx="55" cy="90"/>
            </a:xfrm>
            <a:custGeom>
              <a:avLst/>
              <a:gdLst>
                <a:gd name="T0" fmla="*/ 44 w 55"/>
                <a:gd name="T1" fmla="*/ 43 h 90"/>
                <a:gd name="T2" fmla="*/ 52 w 55"/>
                <a:gd name="T3" fmla="*/ 51 h 90"/>
                <a:gd name="T4" fmla="*/ 55 w 55"/>
                <a:gd name="T5" fmla="*/ 66 h 90"/>
                <a:gd name="T6" fmla="*/ 52 w 55"/>
                <a:gd name="T7" fmla="*/ 77 h 90"/>
                <a:gd name="T8" fmla="*/ 40 w 55"/>
                <a:gd name="T9" fmla="*/ 87 h 90"/>
                <a:gd name="T10" fmla="*/ 26 w 55"/>
                <a:gd name="T11" fmla="*/ 90 h 90"/>
                <a:gd name="T12" fmla="*/ 11 w 55"/>
                <a:gd name="T13" fmla="*/ 87 h 90"/>
                <a:gd name="T14" fmla="*/ 1 w 55"/>
                <a:gd name="T15" fmla="*/ 79 h 90"/>
                <a:gd name="T16" fmla="*/ 0 w 55"/>
                <a:gd name="T17" fmla="*/ 69 h 90"/>
                <a:gd name="T18" fmla="*/ 3 w 55"/>
                <a:gd name="T19" fmla="*/ 56 h 90"/>
                <a:gd name="T20" fmla="*/ 16 w 55"/>
                <a:gd name="T21" fmla="*/ 46 h 90"/>
                <a:gd name="T22" fmla="*/ 6 w 55"/>
                <a:gd name="T23" fmla="*/ 38 h 90"/>
                <a:gd name="T24" fmla="*/ 1 w 55"/>
                <a:gd name="T25" fmla="*/ 28 h 90"/>
                <a:gd name="T26" fmla="*/ 1 w 55"/>
                <a:gd name="T27" fmla="*/ 17 h 90"/>
                <a:gd name="T28" fmla="*/ 8 w 55"/>
                <a:gd name="T29" fmla="*/ 7 h 90"/>
                <a:gd name="T30" fmla="*/ 19 w 55"/>
                <a:gd name="T31" fmla="*/ 0 h 90"/>
                <a:gd name="T32" fmla="*/ 36 w 55"/>
                <a:gd name="T33" fmla="*/ 0 h 90"/>
                <a:gd name="T34" fmla="*/ 47 w 55"/>
                <a:gd name="T35" fmla="*/ 5 h 90"/>
                <a:gd name="T36" fmla="*/ 52 w 55"/>
                <a:gd name="T37" fmla="*/ 15 h 90"/>
                <a:gd name="T38" fmla="*/ 52 w 55"/>
                <a:gd name="T39" fmla="*/ 26 h 90"/>
                <a:gd name="T40" fmla="*/ 45 w 55"/>
                <a:gd name="T41" fmla="*/ 35 h 90"/>
                <a:gd name="T42" fmla="*/ 34 w 55"/>
                <a:gd name="T43" fmla="*/ 36 h 90"/>
                <a:gd name="T44" fmla="*/ 37 w 55"/>
                <a:gd name="T45" fmla="*/ 28 h 90"/>
                <a:gd name="T46" fmla="*/ 39 w 55"/>
                <a:gd name="T47" fmla="*/ 20 h 90"/>
                <a:gd name="T48" fmla="*/ 37 w 55"/>
                <a:gd name="T49" fmla="*/ 10 h 90"/>
                <a:gd name="T50" fmla="*/ 32 w 55"/>
                <a:gd name="T51" fmla="*/ 5 h 90"/>
                <a:gd name="T52" fmla="*/ 24 w 55"/>
                <a:gd name="T53" fmla="*/ 5 h 90"/>
                <a:gd name="T54" fmla="*/ 19 w 55"/>
                <a:gd name="T55" fmla="*/ 10 h 90"/>
                <a:gd name="T56" fmla="*/ 19 w 55"/>
                <a:gd name="T57" fmla="*/ 20 h 90"/>
                <a:gd name="T58" fmla="*/ 24 w 55"/>
                <a:gd name="T59" fmla="*/ 28 h 90"/>
                <a:gd name="T60" fmla="*/ 34 w 55"/>
                <a:gd name="T61" fmla="*/ 36 h 90"/>
                <a:gd name="T62" fmla="*/ 19 w 55"/>
                <a:gd name="T63" fmla="*/ 51 h 90"/>
                <a:gd name="T64" fmla="*/ 16 w 55"/>
                <a:gd name="T65" fmla="*/ 56 h 90"/>
                <a:gd name="T66" fmla="*/ 14 w 55"/>
                <a:gd name="T67" fmla="*/ 64 h 90"/>
                <a:gd name="T68" fmla="*/ 14 w 55"/>
                <a:gd name="T69" fmla="*/ 74 h 90"/>
                <a:gd name="T70" fmla="*/ 18 w 55"/>
                <a:gd name="T71" fmla="*/ 82 h 90"/>
                <a:gd name="T72" fmla="*/ 22 w 55"/>
                <a:gd name="T73" fmla="*/ 85 h 90"/>
                <a:gd name="T74" fmla="*/ 31 w 55"/>
                <a:gd name="T75" fmla="*/ 85 h 90"/>
                <a:gd name="T76" fmla="*/ 36 w 55"/>
                <a:gd name="T77" fmla="*/ 79 h 90"/>
                <a:gd name="T78" fmla="*/ 36 w 55"/>
                <a:gd name="T79" fmla="*/ 67 h 90"/>
                <a:gd name="T80" fmla="*/ 27 w 55"/>
                <a:gd name="T81" fmla="*/ 56 h 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5"/>
                <a:gd name="T124" fmla="*/ 0 h 90"/>
                <a:gd name="T125" fmla="*/ 55 w 55"/>
                <a:gd name="T126" fmla="*/ 90 h 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5" h="90">
                  <a:moveTo>
                    <a:pt x="39" y="39"/>
                  </a:moveTo>
                  <a:lnTo>
                    <a:pt x="44" y="43"/>
                  </a:lnTo>
                  <a:lnTo>
                    <a:pt x="49" y="48"/>
                  </a:lnTo>
                  <a:lnTo>
                    <a:pt x="52" y="51"/>
                  </a:lnTo>
                  <a:lnTo>
                    <a:pt x="53" y="57"/>
                  </a:lnTo>
                  <a:lnTo>
                    <a:pt x="55" y="66"/>
                  </a:lnTo>
                  <a:lnTo>
                    <a:pt x="53" y="72"/>
                  </a:lnTo>
                  <a:lnTo>
                    <a:pt x="52" y="77"/>
                  </a:lnTo>
                  <a:lnTo>
                    <a:pt x="47" y="82"/>
                  </a:lnTo>
                  <a:lnTo>
                    <a:pt x="40" y="87"/>
                  </a:lnTo>
                  <a:lnTo>
                    <a:pt x="34" y="88"/>
                  </a:lnTo>
                  <a:lnTo>
                    <a:pt x="26" y="90"/>
                  </a:lnTo>
                  <a:lnTo>
                    <a:pt x="18" y="88"/>
                  </a:lnTo>
                  <a:lnTo>
                    <a:pt x="11" y="87"/>
                  </a:lnTo>
                  <a:lnTo>
                    <a:pt x="6" y="83"/>
                  </a:lnTo>
                  <a:lnTo>
                    <a:pt x="1" y="79"/>
                  </a:lnTo>
                  <a:lnTo>
                    <a:pt x="0" y="74"/>
                  </a:lnTo>
                  <a:lnTo>
                    <a:pt x="0" y="69"/>
                  </a:lnTo>
                  <a:lnTo>
                    <a:pt x="0" y="62"/>
                  </a:lnTo>
                  <a:lnTo>
                    <a:pt x="3" y="56"/>
                  </a:lnTo>
                  <a:lnTo>
                    <a:pt x="8" y="51"/>
                  </a:lnTo>
                  <a:lnTo>
                    <a:pt x="16" y="46"/>
                  </a:lnTo>
                  <a:lnTo>
                    <a:pt x="11" y="41"/>
                  </a:lnTo>
                  <a:lnTo>
                    <a:pt x="6" y="38"/>
                  </a:lnTo>
                  <a:lnTo>
                    <a:pt x="3" y="33"/>
                  </a:lnTo>
                  <a:lnTo>
                    <a:pt x="1" y="28"/>
                  </a:lnTo>
                  <a:lnTo>
                    <a:pt x="0" y="22"/>
                  </a:lnTo>
                  <a:lnTo>
                    <a:pt x="1" y="17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7" y="5"/>
                  </a:lnTo>
                  <a:lnTo>
                    <a:pt x="50" y="10"/>
                  </a:lnTo>
                  <a:lnTo>
                    <a:pt x="52" y="15"/>
                  </a:lnTo>
                  <a:lnTo>
                    <a:pt x="53" y="20"/>
                  </a:lnTo>
                  <a:lnTo>
                    <a:pt x="52" y="26"/>
                  </a:lnTo>
                  <a:lnTo>
                    <a:pt x="50" y="31"/>
                  </a:lnTo>
                  <a:lnTo>
                    <a:pt x="45" y="35"/>
                  </a:lnTo>
                  <a:lnTo>
                    <a:pt x="39" y="39"/>
                  </a:lnTo>
                  <a:close/>
                  <a:moveTo>
                    <a:pt x="34" y="36"/>
                  </a:moveTo>
                  <a:lnTo>
                    <a:pt x="36" y="33"/>
                  </a:lnTo>
                  <a:lnTo>
                    <a:pt x="37" y="28"/>
                  </a:lnTo>
                  <a:lnTo>
                    <a:pt x="37" y="25"/>
                  </a:lnTo>
                  <a:lnTo>
                    <a:pt x="39" y="20"/>
                  </a:lnTo>
                  <a:lnTo>
                    <a:pt x="37" y="15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2" y="5"/>
                  </a:lnTo>
                  <a:lnTo>
                    <a:pt x="27" y="4"/>
                  </a:lnTo>
                  <a:lnTo>
                    <a:pt x="24" y="5"/>
                  </a:lnTo>
                  <a:lnTo>
                    <a:pt x="21" y="7"/>
                  </a:lnTo>
                  <a:lnTo>
                    <a:pt x="19" y="10"/>
                  </a:lnTo>
                  <a:lnTo>
                    <a:pt x="18" y="15"/>
                  </a:lnTo>
                  <a:lnTo>
                    <a:pt x="19" y="20"/>
                  </a:lnTo>
                  <a:lnTo>
                    <a:pt x="21" y="25"/>
                  </a:lnTo>
                  <a:lnTo>
                    <a:pt x="24" y="28"/>
                  </a:lnTo>
                  <a:lnTo>
                    <a:pt x="29" y="31"/>
                  </a:lnTo>
                  <a:lnTo>
                    <a:pt x="34" y="36"/>
                  </a:lnTo>
                  <a:close/>
                  <a:moveTo>
                    <a:pt x="21" y="49"/>
                  </a:moveTo>
                  <a:lnTo>
                    <a:pt x="19" y="51"/>
                  </a:lnTo>
                  <a:lnTo>
                    <a:pt x="18" y="52"/>
                  </a:lnTo>
                  <a:lnTo>
                    <a:pt x="16" y="56"/>
                  </a:lnTo>
                  <a:lnTo>
                    <a:pt x="14" y="59"/>
                  </a:lnTo>
                  <a:lnTo>
                    <a:pt x="14" y="64"/>
                  </a:lnTo>
                  <a:lnTo>
                    <a:pt x="14" y="69"/>
                  </a:lnTo>
                  <a:lnTo>
                    <a:pt x="14" y="74"/>
                  </a:lnTo>
                  <a:lnTo>
                    <a:pt x="16" y="79"/>
                  </a:lnTo>
                  <a:lnTo>
                    <a:pt x="18" y="82"/>
                  </a:lnTo>
                  <a:lnTo>
                    <a:pt x="19" y="83"/>
                  </a:lnTo>
                  <a:lnTo>
                    <a:pt x="22" y="85"/>
                  </a:lnTo>
                  <a:lnTo>
                    <a:pt x="26" y="85"/>
                  </a:lnTo>
                  <a:lnTo>
                    <a:pt x="31" y="85"/>
                  </a:lnTo>
                  <a:lnTo>
                    <a:pt x="34" y="82"/>
                  </a:lnTo>
                  <a:lnTo>
                    <a:pt x="36" y="79"/>
                  </a:lnTo>
                  <a:lnTo>
                    <a:pt x="37" y="74"/>
                  </a:lnTo>
                  <a:lnTo>
                    <a:pt x="36" y="67"/>
                  </a:lnTo>
                  <a:lnTo>
                    <a:pt x="32" y="61"/>
                  </a:lnTo>
                  <a:lnTo>
                    <a:pt x="27" y="56"/>
                  </a:lnTo>
                  <a:lnTo>
                    <a:pt x="21" y="4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6" name="Group 880"/>
            <p:cNvGrpSpPr>
              <a:grpSpLocks/>
            </p:cNvGrpSpPr>
            <p:nvPr/>
          </p:nvGrpSpPr>
          <p:grpSpPr bwMode="auto">
            <a:xfrm>
              <a:off x="3714" y="352"/>
              <a:ext cx="1716" cy="1808"/>
              <a:chOff x="3714" y="282"/>
              <a:chExt cx="1716" cy="1808"/>
            </a:xfrm>
          </p:grpSpPr>
          <p:sp>
            <p:nvSpPr>
              <p:cNvPr id="26882" name="Rectangle 441"/>
              <p:cNvSpPr>
                <a:spLocks noChangeArrowheads="1"/>
              </p:cNvSpPr>
              <p:nvPr/>
            </p:nvSpPr>
            <p:spPr bwMode="auto">
              <a:xfrm>
                <a:off x="3913" y="538"/>
                <a:ext cx="1516" cy="1443"/>
              </a:xfrm>
              <a:prstGeom prst="rect">
                <a:avLst/>
              </a:prstGeom>
              <a:noFill/>
              <a:ln w="11113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883" name="Line 442"/>
              <p:cNvSpPr>
                <a:spLocks noChangeShapeType="1"/>
              </p:cNvSpPr>
              <p:nvPr/>
            </p:nvSpPr>
            <p:spPr bwMode="auto">
              <a:xfrm flipV="1">
                <a:off x="3913" y="538"/>
                <a:ext cx="1" cy="1443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884" name="Line 443"/>
              <p:cNvSpPr>
                <a:spLocks noChangeShapeType="1"/>
              </p:cNvSpPr>
              <p:nvPr/>
            </p:nvSpPr>
            <p:spPr bwMode="auto">
              <a:xfrm flipH="1">
                <a:off x="3913" y="1882"/>
                <a:ext cx="4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885" name="Line 444"/>
              <p:cNvSpPr>
                <a:spLocks noChangeShapeType="1"/>
              </p:cNvSpPr>
              <p:nvPr/>
            </p:nvSpPr>
            <p:spPr bwMode="auto">
              <a:xfrm flipH="1">
                <a:off x="3913" y="1831"/>
                <a:ext cx="23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886" name="Line 445"/>
              <p:cNvSpPr>
                <a:spLocks noChangeShapeType="1"/>
              </p:cNvSpPr>
              <p:nvPr/>
            </p:nvSpPr>
            <p:spPr bwMode="auto">
              <a:xfrm flipH="1">
                <a:off x="3913" y="1782"/>
                <a:ext cx="23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887" name="Line 446"/>
              <p:cNvSpPr>
                <a:spLocks noChangeShapeType="1"/>
              </p:cNvSpPr>
              <p:nvPr/>
            </p:nvSpPr>
            <p:spPr bwMode="auto">
              <a:xfrm flipH="1">
                <a:off x="3913" y="1732"/>
                <a:ext cx="23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888" name="Line 447"/>
              <p:cNvSpPr>
                <a:spLocks noChangeShapeType="1"/>
              </p:cNvSpPr>
              <p:nvPr/>
            </p:nvSpPr>
            <p:spPr bwMode="auto">
              <a:xfrm flipH="1">
                <a:off x="3913" y="1683"/>
                <a:ext cx="23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889" name="Line 448"/>
              <p:cNvSpPr>
                <a:spLocks noChangeShapeType="1"/>
              </p:cNvSpPr>
              <p:nvPr/>
            </p:nvSpPr>
            <p:spPr bwMode="auto">
              <a:xfrm flipH="1">
                <a:off x="3913" y="1632"/>
                <a:ext cx="4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890" name="Line 449"/>
              <p:cNvSpPr>
                <a:spLocks noChangeShapeType="1"/>
              </p:cNvSpPr>
              <p:nvPr/>
            </p:nvSpPr>
            <p:spPr bwMode="auto">
              <a:xfrm flipH="1">
                <a:off x="3913" y="1583"/>
                <a:ext cx="23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891" name="Line 450"/>
              <p:cNvSpPr>
                <a:spLocks noChangeShapeType="1"/>
              </p:cNvSpPr>
              <p:nvPr/>
            </p:nvSpPr>
            <p:spPr bwMode="auto">
              <a:xfrm flipH="1">
                <a:off x="3913" y="1533"/>
                <a:ext cx="23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892" name="Line 451"/>
              <p:cNvSpPr>
                <a:spLocks noChangeShapeType="1"/>
              </p:cNvSpPr>
              <p:nvPr/>
            </p:nvSpPr>
            <p:spPr bwMode="auto">
              <a:xfrm flipH="1">
                <a:off x="3913" y="1484"/>
                <a:ext cx="23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893" name="Line 452"/>
              <p:cNvSpPr>
                <a:spLocks noChangeShapeType="1"/>
              </p:cNvSpPr>
              <p:nvPr/>
            </p:nvSpPr>
            <p:spPr bwMode="auto">
              <a:xfrm flipH="1">
                <a:off x="3913" y="1433"/>
                <a:ext cx="23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894" name="Line 453"/>
              <p:cNvSpPr>
                <a:spLocks noChangeShapeType="1"/>
              </p:cNvSpPr>
              <p:nvPr/>
            </p:nvSpPr>
            <p:spPr bwMode="auto">
              <a:xfrm flipH="1">
                <a:off x="3913" y="1384"/>
                <a:ext cx="4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895" name="Line 454"/>
              <p:cNvSpPr>
                <a:spLocks noChangeShapeType="1"/>
              </p:cNvSpPr>
              <p:nvPr/>
            </p:nvSpPr>
            <p:spPr bwMode="auto">
              <a:xfrm flipH="1">
                <a:off x="3913" y="1334"/>
                <a:ext cx="23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896" name="Line 455"/>
              <p:cNvSpPr>
                <a:spLocks noChangeShapeType="1"/>
              </p:cNvSpPr>
              <p:nvPr/>
            </p:nvSpPr>
            <p:spPr bwMode="auto">
              <a:xfrm flipH="1">
                <a:off x="3913" y="1285"/>
                <a:ext cx="23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897" name="Line 456"/>
              <p:cNvSpPr>
                <a:spLocks noChangeShapeType="1"/>
              </p:cNvSpPr>
              <p:nvPr/>
            </p:nvSpPr>
            <p:spPr bwMode="auto">
              <a:xfrm flipH="1">
                <a:off x="3913" y="1234"/>
                <a:ext cx="23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898" name="Line 457"/>
              <p:cNvSpPr>
                <a:spLocks noChangeShapeType="1"/>
              </p:cNvSpPr>
              <p:nvPr/>
            </p:nvSpPr>
            <p:spPr bwMode="auto">
              <a:xfrm flipH="1">
                <a:off x="3913" y="1186"/>
                <a:ext cx="23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899" name="Line 458"/>
              <p:cNvSpPr>
                <a:spLocks noChangeShapeType="1"/>
              </p:cNvSpPr>
              <p:nvPr/>
            </p:nvSpPr>
            <p:spPr bwMode="auto">
              <a:xfrm flipH="1">
                <a:off x="3913" y="1135"/>
                <a:ext cx="4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00" name="Line 459"/>
              <p:cNvSpPr>
                <a:spLocks noChangeShapeType="1"/>
              </p:cNvSpPr>
              <p:nvPr/>
            </p:nvSpPr>
            <p:spPr bwMode="auto">
              <a:xfrm flipH="1">
                <a:off x="3913" y="1086"/>
                <a:ext cx="23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01" name="Line 460"/>
              <p:cNvSpPr>
                <a:spLocks noChangeShapeType="1"/>
              </p:cNvSpPr>
              <p:nvPr/>
            </p:nvSpPr>
            <p:spPr bwMode="auto">
              <a:xfrm flipH="1">
                <a:off x="3913" y="1036"/>
                <a:ext cx="23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02" name="Line 461"/>
              <p:cNvSpPr>
                <a:spLocks noChangeShapeType="1"/>
              </p:cNvSpPr>
              <p:nvPr/>
            </p:nvSpPr>
            <p:spPr bwMode="auto">
              <a:xfrm flipH="1">
                <a:off x="3913" y="987"/>
                <a:ext cx="23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03" name="Line 462"/>
              <p:cNvSpPr>
                <a:spLocks noChangeShapeType="1"/>
              </p:cNvSpPr>
              <p:nvPr/>
            </p:nvSpPr>
            <p:spPr bwMode="auto">
              <a:xfrm flipH="1">
                <a:off x="3913" y="936"/>
                <a:ext cx="23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04" name="Line 463"/>
              <p:cNvSpPr>
                <a:spLocks noChangeShapeType="1"/>
              </p:cNvSpPr>
              <p:nvPr/>
            </p:nvSpPr>
            <p:spPr bwMode="auto">
              <a:xfrm flipH="1">
                <a:off x="3913" y="887"/>
                <a:ext cx="4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05" name="Line 464"/>
              <p:cNvSpPr>
                <a:spLocks noChangeShapeType="1"/>
              </p:cNvSpPr>
              <p:nvPr/>
            </p:nvSpPr>
            <p:spPr bwMode="auto">
              <a:xfrm flipH="1">
                <a:off x="3913" y="837"/>
                <a:ext cx="23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06" name="Line 465"/>
              <p:cNvSpPr>
                <a:spLocks noChangeShapeType="1"/>
              </p:cNvSpPr>
              <p:nvPr/>
            </p:nvSpPr>
            <p:spPr bwMode="auto">
              <a:xfrm flipH="1">
                <a:off x="3913" y="788"/>
                <a:ext cx="23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07" name="Line 466"/>
              <p:cNvSpPr>
                <a:spLocks noChangeShapeType="1"/>
              </p:cNvSpPr>
              <p:nvPr/>
            </p:nvSpPr>
            <p:spPr bwMode="auto">
              <a:xfrm flipH="1">
                <a:off x="3913" y="737"/>
                <a:ext cx="23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08" name="Line 467"/>
              <p:cNvSpPr>
                <a:spLocks noChangeShapeType="1"/>
              </p:cNvSpPr>
              <p:nvPr/>
            </p:nvSpPr>
            <p:spPr bwMode="auto">
              <a:xfrm flipH="1">
                <a:off x="3913" y="688"/>
                <a:ext cx="23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09" name="Line 468"/>
              <p:cNvSpPr>
                <a:spLocks noChangeShapeType="1"/>
              </p:cNvSpPr>
              <p:nvPr/>
            </p:nvSpPr>
            <p:spPr bwMode="auto">
              <a:xfrm flipH="1">
                <a:off x="3913" y="638"/>
                <a:ext cx="4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10" name="Line 469"/>
              <p:cNvSpPr>
                <a:spLocks noChangeShapeType="1"/>
              </p:cNvSpPr>
              <p:nvPr/>
            </p:nvSpPr>
            <p:spPr bwMode="auto">
              <a:xfrm flipH="1">
                <a:off x="3913" y="1882"/>
                <a:ext cx="4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11" name="Line 470"/>
              <p:cNvSpPr>
                <a:spLocks noChangeShapeType="1"/>
              </p:cNvSpPr>
              <p:nvPr/>
            </p:nvSpPr>
            <p:spPr bwMode="auto">
              <a:xfrm flipH="1">
                <a:off x="3913" y="1930"/>
                <a:ext cx="23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12" name="Line 471"/>
              <p:cNvSpPr>
                <a:spLocks noChangeShapeType="1"/>
              </p:cNvSpPr>
              <p:nvPr/>
            </p:nvSpPr>
            <p:spPr bwMode="auto">
              <a:xfrm flipH="1">
                <a:off x="3913" y="1981"/>
                <a:ext cx="23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13" name="Line 472"/>
              <p:cNvSpPr>
                <a:spLocks noChangeShapeType="1"/>
              </p:cNvSpPr>
              <p:nvPr/>
            </p:nvSpPr>
            <p:spPr bwMode="auto">
              <a:xfrm flipH="1">
                <a:off x="3913" y="638"/>
                <a:ext cx="4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14" name="Line 473"/>
              <p:cNvSpPr>
                <a:spLocks noChangeShapeType="1"/>
              </p:cNvSpPr>
              <p:nvPr/>
            </p:nvSpPr>
            <p:spPr bwMode="auto">
              <a:xfrm flipH="1">
                <a:off x="3913" y="589"/>
                <a:ext cx="23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15" name="Rectangle 474"/>
              <p:cNvSpPr>
                <a:spLocks noChangeArrowheads="1"/>
              </p:cNvSpPr>
              <p:nvPr/>
            </p:nvSpPr>
            <p:spPr bwMode="auto">
              <a:xfrm>
                <a:off x="3714" y="1890"/>
                <a:ext cx="34" cy="13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16" name="Freeform 475"/>
              <p:cNvSpPr>
                <a:spLocks/>
              </p:cNvSpPr>
              <p:nvPr/>
            </p:nvSpPr>
            <p:spPr bwMode="auto">
              <a:xfrm>
                <a:off x="3755" y="1838"/>
                <a:ext cx="57" cy="88"/>
              </a:xfrm>
              <a:custGeom>
                <a:avLst/>
                <a:gdLst>
                  <a:gd name="T0" fmla="*/ 52 w 57"/>
                  <a:gd name="T1" fmla="*/ 88 h 88"/>
                  <a:gd name="T2" fmla="*/ 0 w 57"/>
                  <a:gd name="T3" fmla="*/ 88 h 88"/>
                  <a:gd name="T4" fmla="*/ 0 w 57"/>
                  <a:gd name="T5" fmla="*/ 86 h 88"/>
                  <a:gd name="T6" fmla="*/ 14 w 57"/>
                  <a:gd name="T7" fmla="*/ 70 h 88"/>
                  <a:gd name="T8" fmla="*/ 24 w 57"/>
                  <a:gd name="T9" fmla="*/ 57 h 88"/>
                  <a:gd name="T10" fmla="*/ 31 w 57"/>
                  <a:gd name="T11" fmla="*/ 48 h 88"/>
                  <a:gd name="T12" fmla="*/ 34 w 57"/>
                  <a:gd name="T13" fmla="*/ 39 h 88"/>
                  <a:gd name="T14" fmla="*/ 34 w 57"/>
                  <a:gd name="T15" fmla="*/ 31 h 88"/>
                  <a:gd name="T16" fmla="*/ 34 w 57"/>
                  <a:gd name="T17" fmla="*/ 26 h 88"/>
                  <a:gd name="T18" fmla="*/ 32 w 57"/>
                  <a:gd name="T19" fmla="*/ 22 h 88"/>
                  <a:gd name="T20" fmla="*/ 31 w 57"/>
                  <a:gd name="T21" fmla="*/ 19 h 88"/>
                  <a:gd name="T22" fmla="*/ 26 w 57"/>
                  <a:gd name="T23" fmla="*/ 16 h 88"/>
                  <a:gd name="T24" fmla="*/ 19 w 57"/>
                  <a:gd name="T25" fmla="*/ 14 h 88"/>
                  <a:gd name="T26" fmla="*/ 13 w 57"/>
                  <a:gd name="T27" fmla="*/ 16 h 88"/>
                  <a:gd name="T28" fmla="*/ 8 w 57"/>
                  <a:gd name="T29" fmla="*/ 19 h 88"/>
                  <a:gd name="T30" fmla="*/ 3 w 57"/>
                  <a:gd name="T31" fmla="*/ 24 h 88"/>
                  <a:gd name="T32" fmla="*/ 1 w 57"/>
                  <a:gd name="T33" fmla="*/ 24 h 88"/>
                  <a:gd name="T34" fmla="*/ 4 w 57"/>
                  <a:gd name="T35" fmla="*/ 16 h 88"/>
                  <a:gd name="T36" fmla="*/ 8 w 57"/>
                  <a:gd name="T37" fmla="*/ 9 h 88"/>
                  <a:gd name="T38" fmla="*/ 11 w 57"/>
                  <a:gd name="T39" fmla="*/ 4 h 88"/>
                  <a:gd name="T40" fmla="*/ 16 w 57"/>
                  <a:gd name="T41" fmla="*/ 1 h 88"/>
                  <a:gd name="T42" fmla="*/ 22 w 57"/>
                  <a:gd name="T43" fmla="*/ 0 h 88"/>
                  <a:gd name="T44" fmla="*/ 29 w 57"/>
                  <a:gd name="T45" fmla="*/ 0 h 88"/>
                  <a:gd name="T46" fmla="*/ 35 w 57"/>
                  <a:gd name="T47" fmla="*/ 0 h 88"/>
                  <a:gd name="T48" fmla="*/ 40 w 57"/>
                  <a:gd name="T49" fmla="*/ 3 h 88"/>
                  <a:gd name="T50" fmla="*/ 45 w 57"/>
                  <a:gd name="T51" fmla="*/ 6 h 88"/>
                  <a:gd name="T52" fmla="*/ 48 w 57"/>
                  <a:gd name="T53" fmla="*/ 11 h 88"/>
                  <a:gd name="T54" fmla="*/ 52 w 57"/>
                  <a:gd name="T55" fmla="*/ 16 h 88"/>
                  <a:gd name="T56" fmla="*/ 52 w 57"/>
                  <a:gd name="T57" fmla="*/ 21 h 88"/>
                  <a:gd name="T58" fmla="*/ 52 w 57"/>
                  <a:gd name="T59" fmla="*/ 29 h 88"/>
                  <a:gd name="T60" fmla="*/ 47 w 57"/>
                  <a:gd name="T61" fmla="*/ 39 h 88"/>
                  <a:gd name="T62" fmla="*/ 37 w 57"/>
                  <a:gd name="T63" fmla="*/ 52 h 88"/>
                  <a:gd name="T64" fmla="*/ 19 w 57"/>
                  <a:gd name="T65" fmla="*/ 71 h 88"/>
                  <a:gd name="T66" fmla="*/ 39 w 57"/>
                  <a:gd name="T67" fmla="*/ 71 h 88"/>
                  <a:gd name="T68" fmla="*/ 44 w 57"/>
                  <a:gd name="T69" fmla="*/ 71 h 88"/>
                  <a:gd name="T70" fmla="*/ 47 w 57"/>
                  <a:gd name="T71" fmla="*/ 71 h 88"/>
                  <a:gd name="T72" fmla="*/ 48 w 57"/>
                  <a:gd name="T73" fmla="*/ 70 h 88"/>
                  <a:gd name="T74" fmla="*/ 50 w 57"/>
                  <a:gd name="T75" fmla="*/ 68 h 88"/>
                  <a:gd name="T76" fmla="*/ 52 w 57"/>
                  <a:gd name="T77" fmla="*/ 66 h 88"/>
                  <a:gd name="T78" fmla="*/ 53 w 57"/>
                  <a:gd name="T79" fmla="*/ 63 h 88"/>
                  <a:gd name="T80" fmla="*/ 57 w 57"/>
                  <a:gd name="T81" fmla="*/ 63 h 88"/>
                  <a:gd name="T82" fmla="*/ 52 w 57"/>
                  <a:gd name="T83" fmla="*/ 88 h 8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7"/>
                  <a:gd name="T127" fmla="*/ 0 h 88"/>
                  <a:gd name="T128" fmla="*/ 57 w 57"/>
                  <a:gd name="T129" fmla="*/ 88 h 8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7" h="88">
                    <a:moveTo>
                      <a:pt x="52" y="88"/>
                    </a:moveTo>
                    <a:lnTo>
                      <a:pt x="0" y="88"/>
                    </a:lnTo>
                    <a:lnTo>
                      <a:pt x="0" y="86"/>
                    </a:lnTo>
                    <a:lnTo>
                      <a:pt x="14" y="70"/>
                    </a:lnTo>
                    <a:lnTo>
                      <a:pt x="24" y="57"/>
                    </a:lnTo>
                    <a:lnTo>
                      <a:pt x="31" y="48"/>
                    </a:lnTo>
                    <a:lnTo>
                      <a:pt x="34" y="39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2" y="22"/>
                    </a:lnTo>
                    <a:lnTo>
                      <a:pt x="31" y="19"/>
                    </a:lnTo>
                    <a:lnTo>
                      <a:pt x="26" y="16"/>
                    </a:lnTo>
                    <a:lnTo>
                      <a:pt x="19" y="14"/>
                    </a:lnTo>
                    <a:lnTo>
                      <a:pt x="13" y="16"/>
                    </a:lnTo>
                    <a:lnTo>
                      <a:pt x="8" y="19"/>
                    </a:lnTo>
                    <a:lnTo>
                      <a:pt x="3" y="24"/>
                    </a:lnTo>
                    <a:lnTo>
                      <a:pt x="1" y="24"/>
                    </a:lnTo>
                    <a:lnTo>
                      <a:pt x="4" y="16"/>
                    </a:lnTo>
                    <a:lnTo>
                      <a:pt x="8" y="9"/>
                    </a:lnTo>
                    <a:lnTo>
                      <a:pt x="11" y="4"/>
                    </a:lnTo>
                    <a:lnTo>
                      <a:pt x="16" y="1"/>
                    </a:lnTo>
                    <a:lnTo>
                      <a:pt x="22" y="0"/>
                    </a:lnTo>
                    <a:lnTo>
                      <a:pt x="29" y="0"/>
                    </a:lnTo>
                    <a:lnTo>
                      <a:pt x="35" y="0"/>
                    </a:lnTo>
                    <a:lnTo>
                      <a:pt x="40" y="3"/>
                    </a:lnTo>
                    <a:lnTo>
                      <a:pt x="45" y="6"/>
                    </a:lnTo>
                    <a:lnTo>
                      <a:pt x="48" y="11"/>
                    </a:lnTo>
                    <a:lnTo>
                      <a:pt x="52" y="16"/>
                    </a:lnTo>
                    <a:lnTo>
                      <a:pt x="52" y="21"/>
                    </a:lnTo>
                    <a:lnTo>
                      <a:pt x="52" y="29"/>
                    </a:lnTo>
                    <a:lnTo>
                      <a:pt x="47" y="39"/>
                    </a:lnTo>
                    <a:lnTo>
                      <a:pt x="37" y="52"/>
                    </a:lnTo>
                    <a:lnTo>
                      <a:pt x="19" y="71"/>
                    </a:lnTo>
                    <a:lnTo>
                      <a:pt x="39" y="71"/>
                    </a:lnTo>
                    <a:lnTo>
                      <a:pt x="44" y="71"/>
                    </a:lnTo>
                    <a:lnTo>
                      <a:pt x="47" y="71"/>
                    </a:lnTo>
                    <a:lnTo>
                      <a:pt x="48" y="70"/>
                    </a:lnTo>
                    <a:lnTo>
                      <a:pt x="50" y="68"/>
                    </a:lnTo>
                    <a:lnTo>
                      <a:pt x="52" y="66"/>
                    </a:lnTo>
                    <a:lnTo>
                      <a:pt x="53" y="63"/>
                    </a:lnTo>
                    <a:lnTo>
                      <a:pt x="57" y="63"/>
                    </a:lnTo>
                    <a:lnTo>
                      <a:pt x="52" y="8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17" name="Freeform 476"/>
              <p:cNvSpPr>
                <a:spLocks noEditPoints="1"/>
              </p:cNvSpPr>
              <p:nvPr/>
            </p:nvSpPr>
            <p:spPr bwMode="auto">
              <a:xfrm>
                <a:off x="3821" y="1838"/>
                <a:ext cx="57" cy="89"/>
              </a:xfrm>
              <a:custGeom>
                <a:avLst/>
                <a:gdLst>
                  <a:gd name="T0" fmla="*/ 57 w 57"/>
                  <a:gd name="T1" fmla="*/ 44 h 89"/>
                  <a:gd name="T2" fmla="*/ 56 w 57"/>
                  <a:gd name="T3" fmla="*/ 57 h 89"/>
                  <a:gd name="T4" fmla="*/ 53 w 57"/>
                  <a:gd name="T5" fmla="*/ 68 h 89"/>
                  <a:gd name="T6" fmla="*/ 51 w 57"/>
                  <a:gd name="T7" fmla="*/ 75 h 89"/>
                  <a:gd name="T8" fmla="*/ 48 w 57"/>
                  <a:gd name="T9" fmla="*/ 79 h 89"/>
                  <a:gd name="T10" fmla="*/ 43 w 57"/>
                  <a:gd name="T11" fmla="*/ 83 h 89"/>
                  <a:gd name="T12" fmla="*/ 40 w 57"/>
                  <a:gd name="T13" fmla="*/ 86 h 89"/>
                  <a:gd name="T14" fmla="*/ 35 w 57"/>
                  <a:gd name="T15" fmla="*/ 88 h 89"/>
                  <a:gd name="T16" fmla="*/ 30 w 57"/>
                  <a:gd name="T17" fmla="*/ 89 h 89"/>
                  <a:gd name="T18" fmla="*/ 23 w 57"/>
                  <a:gd name="T19" fmla="*/ 88 h 89"/>
                  <a:gd name="T20" fmla="*/ 18 w 57"/>
                  <a:gd name="T21" fmla="*/ 86 h 89"/>
                  <a:gd name="T22" fmla="*/ 13 w 57"/>
                  <a:gd name="T23" fmla="*/ 83 h 89"/>
                  <a:gd name="T24" fmla="*/ 9 w 57"/>
                  <a:gd name="T25" fmla="*/ 76 h 89"/>
                  <a:gd name="T26" fmla="*/ 7 w 57"/>
                  <a:gd name="T27" fmla="*/ 71 h 89"/>
                  <a:gd name="T28" fmla="*/ 4 w 57"/>
                  <a:gd name="T29" fmla="*/ 65 h 89"/>
                  <a:gd name="T30" fmla="*/ 2 w 57"/>
                  <a:gd name="T31" fmla="*/ 55 h 89"/>
                  <a:gd name="T32" fmla="*/ 0 w 57"/>
                  <a:gd name="T33" fmla="*/ 45 h 89"/>
                  <a:gd name="T34" fmla="*/ 2 w 57"/>
                  <a:gd name="T35" fmla="*/ 32 h 89"/>
                  <a:gd name="T36" fmla="*/ 5 w 57"/>
                  <a:gd name="T37" fmla="*/ 19 h 89"/>
                  <a:gd name="T38" fmla="*/ 7 w 57"/>
                  <a:gd name="T39" fmla="*/ 13 h 89"/>
                  <a:gd name="T40" fmla="*/ 10 w 57"/>
                  <a:gd name="T41" fmla="*/ 8 h 89"/>
                  <a:gd name="T42" fmla="*/ 15 w 57"/>
                  <a:gd name="T43" fmla="*/ 4 h 89"/>
                  <a:gd name="T44" fmla="*/ 22 w 57"/>
                  <a:gd name="T45" fmla="*/ 1 h 89"/>
                  <a:gd name="T46" fmla="*/ 30 w 57"/>
                  <a:gd name="T47" fmla="*/ 0 h 89"/>
                  <a:gd name="T48" fmla="*/ 36 w 57"/>
                  <a:gd name="T49" fmla="*/ 1 h 89"/>
                  <a:gd name="T50" fmla="*/ 43 w 57"/>
                  <a:gd name="T51" fmla="*/ 4 h 89"/>
                  <a:gd name="T52" fmla="*/ 48 w 57"/>
                  <a:gd name="T53" fmla="*/ 8 h 89"/>
                  <a:gd name="T54" fmla="*/ 51 w 57"/>
                  <a:gd name="T55" fmla="*/ 13 h 89"/>
                  <a:gd name="T56" fmla="*/ 53 w 57"/>
                  <a:gd name="T57" fmla="*/ 17 h 89"/>
                  <a:gd name="T58" fmla="*/ 56 w 57"/>
                  <a:gd name="T59" fmla="*/ 31 h 89"/>
                  <a:gd name="T60" fmla="*/ 57 w 57"/>
                  <a:gd name="T61" fmla="*/ 44 h 89"/>
                  <a:gd name="T62" fmla="*/ 38 w 57"/>
                  <a:gd name="T63" fmla="*/ 44 h 89"/>
                  <a:gd name="T64" fmla="*/ 38 w 57"/>
                  <a:gd name="T65" fmla="*/ 26 h 89"/>
                  <a:gd name="T66" fmla="*/ 38 w 57"/>
                  <a:gd name="T67" fmla="*/ 17 h 89"/>
                  <a:gd name="T68" fmla="*/ 36 w 57"/>
                  <a:gd name="T69" fmla="*/ 13 h 89"/>
                  <a:gd name="T70" fmla="*/ 36 w 57"/>
                  <a:gd name="T71" fmla="*/ 8 h 89"/>
                  <a:gd name="T72" fmla="*/ 35 w 57"/>
                  <a:gd name="T73" fmla="*/ 6 h 89"/>
                  <a:gd name="T74" fmla="*/ 33 w 57"/>
                  <a:gd name="T75" fmla="*/ 4 h 89"/>
                  <a:gd name="T76" fmla="*/ 30 w 57"/>
                  <a:gd name="T77" fmla="*/ 3 h 89"/>
                  <a:gd name="T78" fmla="*/ 26 w 57"/>
                  <a:gd name="T79" fmla="*/ 4 h 89"/>
                  <a:gd name="T80" fmla="*/ 25 w 57"/>
                  <a:gd name="T81" fmla="*/ 4 h 89"/>
                  <a:gd name="T82" fmla="*/ 22 w 57"/>
                  <a:gd name="T83" fmla="*/ 8 h 89"/>
                  <a:gd name="T84" fmla="*/ 22 w 57"/>
                  <a:gd name="T85" fmla="*/ 13 h 89"/>
                  <a:gd name="T86" fmla="*/ 20 w 57"/>
                  <a:gd name="T87" fmla="*/ 19 h 89"/>
                  <a:gd name="T88" fmla="*/ 20 w 57"/>
                  <a:gd name="T89" fmla="*/ 32 h 89"/>
                  <a:gd name="T90" fmla="*/ 20 w 57"/>
                  <a:gd name="T91" fmla="*/ 52 h 89"/>
                  <a:gd name="T92" fmla="*/ 20 w 57"/>
                  <a:gd name="T93" fmla="*/ 63 h 89"/>
                  <a:gd name="T94" fmla="*/ 22 w 57"/>
                  <a:gd name="T95" fmla="*/ 71 h 89"/>
                  <a:gd name="T96" fmla="*/ 22 w 57"/>
                  <a:gd name="T97" fmla="*/ 78 h 89"/>
                  <a:gd name="T98" fmla="*/ 23 w 57"/>
                  <a:gd name="T99" fmla="*/ 81 h 89"/>
                  <a:gd name="T100" fmla="*/ 25 w 57"/>
                  <a:gd name="T101" fmla="*/ 83 h 89"/>
                  <a:gd name="T102" fmla="*/ 26 w 57"/>
                  <a:gd name="T103" fmla="*/ 84 h 89"/>
                  <a:gd name="T104" fmla="*/ 30 w 57"/>
                  <a:gd name="T105" fmla="*/ 84 h 89"/>
                  <a:gd name="T106" fmla="*/ 33 w 57"/>
                  <a:gd name="T107" fmla="*/ 84 h 89"/>
                  <a:gd name="T108" fmla="*/ 35 w 57"/>
                  <a:gd name="T109" fmla="*/ 83 h 89"/>
                  <a:gd name="T110" fmla="*/ 36 w 57"/>
                  <a:gd name="T111" fmla="*/ 78 h 89"/>
                  <a:gd name="T112" fmla="*/ 38 w 57"/>
                  <a:gd name="T113" fmla="*/ 71 h 89"/>
                  <a:gd name="T114" fmla="*/ 38 w 57"/>
                  <a:gd name="T115" fmla="*/ 44 h 8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7"/>
                  <a:gd name="T175" fmla="*/ 0 h 89"/>
                  <a:gd name="T176" fmla="*/ 57 w 57"/>
                  <a:gd name="T177" fmla="*/ 89 h 8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7" h="89">
                    <a:moveTo>
                      <a:pt x="57" y="44"/>
                    </a:moveTo>
                    <a:lnTo>
                      <a:pt x="56" y="57"/>
                    </a:lnTo>
                    <a:lnTo>
                      <a:pt x="53" y="68"/>
                    </a:lnTo>
                    <a:lnTo>
                      <a:pt x="51" y="75"/>
                    </a:lnTo>
                    <a:lnTo>
                      <a:pt x="48" y="79"/>
                    </a:lnTo>
                    <a:lnTo>
                      <a:pt x="43" y="83"/>
                    </a:lnTo>
                    <a:lnTo>
                      <a:pt x="40" y="86"/>
                    </a:lnTo>
                    <a:lnTo>
                      <a:pt x="35" y="88"/>
                    </a:lnTo>
                    <a:lnTo>
                      <a:pt x="30" y="89"/>
                    </a:lnTo>
                    <a:lnTo>
                      <a:pt x="23" y="88"/>
                    </a:lnTo>
                    <a:lnTo>
                      <a:pt x="18" y="86"/>
                    </a:lnTo>
                    <a:lnTo>
                      <a:pt x="13" y="83"/>
                    </a:lnTo>
                    <a:lnTo>
                      <a:pt x="9" y="76"/>
                    </a:lnTo>
                    <a:lnTo>
                      <a:pt x="7" y="71"/>
                    </a:lnTo>
                    <a:lnTo>
                      <a:pt x="4" y="65"/>
                    </a:lnTo>
                    <a:lnTo>
                      <a:pt x="2" y="55"/>
                    </a:lnTo>
                    <a:lnTo>
                      <a:pt x="0" y="45"/>
                    </a:lnTo>
                    <a:lnTo>
                      <a:pt x="2" y="32"/>
                    </a:lnTo>
                    <a:lnTo>
                      <a:pt x="5" y="19"/>
                    </a:lnTo>
                    <a:lnTo>
                      <a:pt x="7" y="13"/>
                    </a:lnTo>
                    <a:lnTo>
                      <a:pt x="10" y="8"/>
                    </a:lnTo>
                    <a:lnTo>
                      <a:pt x="15" y="4"/>
                    </a:lnTo>
                    <a:lnTo>
                      <a:pt x="22" y="1"/>
                    </a:lnTo>
                    <a:lnTo>
                      <a:pt x="30" y="0"/>
                    </a:lnTo>
                    <a:lnTo>
                      <a:pt x="36" y="1"/>
                    </a:lnTo>
                    <a:lnTo>
                      <a:pt x="43" y="4"/>
                    </a:lnTo>
                    <a:lnTo>
                      <a:pt x="48" y="8"/>
                    </a:lnTo>
                    <a:lnTo>
                      <a:pt x="51" y="13"/>
                    </a:lnTo>
                    <a:lnTo>
                      <a:pt x="53" y="17"/>
                    </a:lnTo>
                    <a:lnTo>
                      <a:pt x="56" y="31"/>
                    </a:lnTo>
                    <a:lnTo>
                      <a:pt x="57" y="44"/>
                    </a:lnTo>
                    <a:close/>
                    <a:moveTo>
                      <a:pt x="38" y="44"/>
                    </a:moveTo>
                    <a:lnTo>
                      <a:pt x="38" y="26"/>
                    </a:lnTo>
                    <a:lnTo>
                      <a:pt x="38" y="17"/>
                    </a:lnTo>
                    <a:lnTo>
                      <a:pt x="36" y="13"/>
                    </a:lnTo>
                    <a:lnTo>
                      <a:pt x="36" y="8"/>
                    </a:lnTo>
                    <a:lnTo>
                      <a:pt x="35" y="6"/>
                    </a:lnTo>
                    <a:lnTo>
                      <a:pt x="33" y="4"/>
                    </a:lnTo>
                    <a:lnTo>
                      <a:pt x="30" y="3"/>
                    </a:lnTo>
                    <a:lnTo>
                      <a:pt x="26" y="4"/>
                    </a:lnTo>
                    <a:lnTo>
                      <a:pt x="25" y="4"/>
                    </a:lnTo>
                    <a:lnTo>
                      <a:pt x="22" y="8"/>
                    </a:lnTo>
                    <a:lnTo>
                      <a:pt x="22" y="13"/>
                    </a:lnTo>
                    <a:lnTo>
                      <a:pt x="20" y="19"/>
                    </a:lnTo>
                    <a:lnTo>
                      <a:pt x="20" y="32"/>
                    </a:lnTo>
                    <a:lnTo>
                      <a:pt x="20" y="52"/>
                    </a:lnTo>
                    <a:lnTo>
                      <a:pt x="20" y="63"/>
                    </a:lnTo>
                    <a:lnTo>
                      <a:pt x="22" y="71"/>
                    </a:lnTo>
                    <a:lnTo>
                      <a:pt x="22" y="78"/>
                    </a:lnTo>
                    <a:lnTo>
                      <a:pt x="23" y="81"/>
                    </a:lnTo>
                    <a:lnTo>
                      <a:pt x="25" y="83"/>
                    </a:lnTo>
                    <a:lnTo>
                      <a:pt x="26" y="84"/>
                    </a:lnTo>
                    <a:lnTo>
                      <a:pt x="30" y="84"/>
                    </a:lnTo>
                    <a:lnTo>
                      <a:pt x="33" y="84"/>
                    </a:lnTo>
                    <a:lnTo>
                      <a:pt x="35" y="83"/>
                    </a:lnTo>
                    <a:lnTo>
                      <a:pt x="36" y="78"/>
                    </a:lnTo>
                    <a:lnTo>
                      <a:pt x="38" y="71"/>
                    </a:lnTo>
                    <a:lnTo>
                      <a:pt x="38" y="4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18" name="Rectangle 477"/>
              <p:cNvSpPr>
                <a:spLocks noChangeArrowheads="1"/>
              </p:cNvSpPr>
              <p:nvPr/>
            </p:nvSpPr>
            <p:spPr bwMode="auto">
              <a:xfrm>
                <a:off x="3714" y="1640"/>
                <a:ext cx="34" cy="13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19" name="Freeform 478"/>
              <p:cNvSpPr>
                <a:spLocks/>
              </p:cNvSpPr>
              <p:nvPr/>
            </p:nvSpPr>
            <p:spPr bwMode="auto">
              <a:xfrm>
                <a:off x="3763" y="1588"/>
                <a:ext cx="44" cy="88"/>
              </a:xfrm>
              <a:custGeom>
                <a:avLst/>
                <a:gdLst>
                  <a:gd name="T0" fmla="*/ 32 w 44"/>
                  <a:gd name="T1" fmla="*/ 0 h 88"/>
                  <a:gd name="T2" fmla="*/ 32 w 44"/>
                  <a:gd name="T3" fmla="*/ 70 h 88"/>
                  <a:gd name="T4" fmla="*/ 32 w 44"/>
                  <a:gd name="T5" fmla="*/ 77 h 88"/>
                  <a:gd name="T6" fmla="*/ 32 w 44"/>
                  <a:gd name="T7" fmla="*/ 80 h 88"/>
                  <a:gd name="T8" fmla="*/ 34 w 44"/>
                  <a:gd name="T9" fmla="*/ 83 h 88"/>
                  <a:gd name="T10" fmla="*/ 36 w 44"/>
                  <a:gd name="T11" fmla="*/ 83 h 88"/>
                  <a:gd name="T12" fmla="*/ 39 w 44"/>
                  <a:gd name="T13" fmla="*/ 85 h 88"/>
                  <a:gd name="T14" fmla="*/ 42 w 44"/>
                  <a:gd name="T15" fmla="*/ 85 h 88"/>
                  <a:gd name="T16" fmla="*/ 44 w 44"/>
                  <a:gd name="T17" fmla="*/ 85 h 88"/>
                  <a:gd name="T18" fmla="*/ 44 w 44"/>
                  <a:gd name="T19" fmla="*/ 88 h 88"/>
                  <a:gd name="T20" fmla="*/ 0 w 44"/>
                  <a:gd name="T21" fmla="*/ 88 h 88"/>
                  <a:gd name="T22" fmla="*/ 0 w 44"/>
                  <a:gd name="T23" fmla="*/ 85 h 88"/>
                  <a:gd name="T24" fmla="*/ 1 w 44"/>
                  <a:gd name="T25" fmla="*/ 85 h 88"/>
                  <a:gd name="T26" fmla="*/ 6 w 44"/>
                  <a:gd name="T27" fmla="*/ 85 h 88"/>
                  <a:gd name="T28" fmla="*/ 10 w 44"/>
                  <a:gd name="T29" fmla="*/ 85 h 88"/>
                  <a:gd name="T30" fmla="*/ 11 w 44"/>
                  <a:gd name="T31" fmla="*/ 83 h 88"/>
                  <a:gd name="T32" fmla="*/ 13 w 44"/>
                  <a:gd name="T33" fmla="*/ 80 h 88"/>
                  <a:gd name="T34" fmla="*/ 13 w 44"/>
                  <a:gd name="T35" fmla="*/ 78 h 88"/>
                  <a:gd name="T36" fmla="*/ 13 w 44"/>
                  <a:gd name="T37" fmla="*/ 75 h 88"/>
                  <a:gd name="T38" fmla="*/ 13 w 44"/>
                  <a:gd name="T39" fmla="*/ 70 h 88"/>
                  <a:gd name="T40" fmla="*/ 13 w 44"/>
                  <a:gd name="T41" fmla="*/ 26 h 88"/>
                  <a:gd name="T42" fmla="*/ 13 w 44"/>
                  <a:gd name="T43" fmla="*/ 21 h 88"/>
                  <a:gd name="T44" fmla="*/ 13 w 44"/>
                  <a:gd name="T45" fmla="*/ 20 h 88"/>
                  <a:gd name="T46" fmla="*/ 11 w 44"/>
                  <a:gd name="T47" fmla="*/ 18 h 88"/>
                  <a:gd name="T48" fmla="*/ 11 w 44"/>
                  <a:gd name="T49" fmla="*/ 16 h 88"/>
                  <a:gd name="T50" fmla="*/ 10 w 44"/>
                  <a:gd name="T51" fmla="*/ 16 h 88"/>
                  <a:gd name="T52" fmla="*/ 8 w 44"/>
                  <a:gd name="T53" fmla="*/ 15 h 88"/>
                  <a:gd name="T54" fmla="*/ 5 w 44"/>
                  <a:gd name="T55" fmla="*/ 16 h 88"/>
                  <a:gd name="T56" fmla="*/ 0 w 44"/>
                  <a:gd name="T57" fmla="*/ 18 h 88"/>
                  <a:gd name="T58" fmla="*/ 0 w 44"/>
                  <a:gd name="T59" fmla="*/ 15 h 88"/>
                  <a:gd name="T60" fmla="*/ 31 w 44"/>
                  <a:gd name="T61" fmla="*/ 0 h 88"/>
                  <a:gd name="T62" fmla="*/ 32 w 44"/>
                  <a:gd name="T63" fmla="*/ 0 h 8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4"/>
                  <a:gd name="T97" fmla="*/ 0 h 88"/>
                  <a:gd name="T98" fmla="*/ 44 w 44"/>
                  <a:gd name="T99" fmla="*/ 88 h 8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4" h="88">
                    <a:moveTo>
                      <a:pt x="32" y="0"/>
                    </a:moveTo>
                    <a:lnTo>
                      <a:pt x="32" y="70"/>
                    </a:lnTo>
                    <a:lnTo>
                      <a:pt x="32" y="77"/>
                    </a:lnTo>
                    <a:lnTo>
                      <a:pt x="32" y="80"/>
                    </a:lnTo>
                    <a:lnTo>
                      <a:pt x="34" y="83"/>
                    </a:lnTo>
                    <a:lnTo>
                      <a:pt x="36" y="83"/>
                    </a:lnTo>
                    <a:lnTo>
                      <a:pt x="39" y="85"/>
                    </a:lnTo>
                    <a:lnTo>
                      <a:pt x="42" y="85"/>
                    </a:lnTo>
                    <a:lnTo>
                      <a:pt x="44" y="85"/>
                    </a:lnTo>
                    <a:lnTo>
                      <a:pt x="44" y="88"/>
                    </a:lnTo>
                    <a:lnTo>
                      <a:pt x="0" y="88"/>
                    </a:lnTo>
                    <a:lnTo>
                      <a:pt x="0" y="85"/>
                    </a:lnTo>
                    <a:lnTo>
                      <a:pt x="1" y="85"/>
                    </a:lnTo>
                    <a:lnTo>
                      <a:pt x="6" y="85"/>
                    </a:lnTo>
                    <a:lnTo>
                      <a:pt x="10" y="85"/>
                    </a:lnTo>
                    <a:lnTo>
                      <a:pt x="11" y="83"/>
                    </a:lnTo>
                    <a:lnTo>
                      <a:pt x="13" y="80"/>
                    </a:lnTo>
                    <a:lnTo>
                      <a:pt x="13" y="78"/>
                    </a:lnTo>
                    <a:lnTo>
                      <a:pt x="13" y="75"/>
                    </a:lnTo>
                    <a:lnTo>
                      <a:pt x="13" y="70"/>
                    </a:lnTo>
                    <a:lnTo>
                      <a:pt x="13" y="26"/>
                    </a:lnTo>
                    <a:lnTo>
                      <a:pt x="13" y="21"/>
                    </a:lnTo>
                    <a:lnTo>
                      <a:pt x="13" y="20"/>
                    </a:lnTo>
                    <a:lnTo>
                      <a:pt x="11" y="18"/>
                    </a:lnTo>
                    <a:lnTo>
                      <a:pt x="11" y="16"/>
                    </a:lnTo>
                    <a:lnTo>
                      <a:pt x="10" y="16"/>
                    </a:lnTo>
                    <a:lnTo>
                      <a:pt x="8" y="15"/>
                    </a:lnTo>
                    <a:lnTo>
                      <a:pt x="5" y="16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31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20" name="Freeform 479"/>
              <p:cNvSpPr>
                <a:spLocks/>
              </p:cNvSpPr>
              <p:nvPr/>
            </p:nvSpPr>
            <p:spPr bwMode="auto">
              <a:xfrm>
                <a:off x="3821" y="1590"/>
                <a:ext cx="57" cy="88"/>
              </a:xfrm>
              <a:custGeom>
                <a:avLst/>
                <a:gdLst>
                  <a:gd name="T0" fmla="*/ 17 w 57"/>
                  <a:gd name="T1" fmla="*/ 0 h 88"/>
                  <a:gd name="T2" fmla="*/ 57 w 57"/>
                  <a:gd name="T3" fmla="*/ 0 h 88"/>
                  <a:gd name="T4" fmla="*/ 51 w 57"/>
                  <a:gd name="T5" fmla="*/ 16 h 88"/>
                  <a:gd name="T6" fmla="*/ 15 w 57"/>
                  <a:gd name="T7" fmla="*/ 16 h 88"/>
                  <a:gd name="T8" fmla="*/ 12 w 57"/>
                  <a:gd name="T9" fmla="*/ 24 h 88"/>
                  <a:gd name="T10" fmla="*/ 33 w 57"/>
                  <a:gd name="T11" fmla="*/ 27 h 88"/>
                  <a:gd name="T12" fmla="*/ 48 w 57"/>
                  <a:gd name="T13" fmla="*/ 36 h 88"/>
                  <a:gd name="T14" fmla="*/ 53 w 57"/>
                  <a:gd name="T15" fmla="*/ 41 h 88"/>
                  <a:gd name="T16" fmla="*/ 56 w 57"/>
                  <a:gd name="T17" fmla="*/ 49 h 88"/>
                  <a:gd name="T18" fmla="*/ 57 w 57"/>
                  <a:gd name="T19" fmla="*/ 57 h 88"/>
                  <a:gd name="T20" fmla="*/ 56 w 57"/>
                  <a:gd name="T21" fmla="*/ 65 h 88"/>
                  <a:gd name="T22" fmla="*/ 53 w 57"/>
                  <a:gd name="T23" fmla="*/ 73 h 88"/>
                  <a:gd name="T24" fmla="*/ 49 w 57"/>
                  <a:gd name="T25" fmla="*/ 78 h 88"/>
                  <a:gd name="T26" fmla="*/ 44 w 57"/>
                  <a:gd name="T27" fmla="*/ 81 h 88"/>
                  <a:gd name="T28" fmla="*/ 40 w 57"/>
                  <a:gd name="T29" fmla="*/ 85 h 88"/>
                  <a:gd name="T30" fmla="*/ 31 w 57"/>
                  <a:gd name="T31" fmla="*/ 86 h 88"/>
                  <a:gd name="T32" fmla="*/ 22 w 57"/>
                  <a:gd name="T33" fmla="*/ 88 h 88"/>
                  <a:gd name="T34" fmla="*/ 15 w 57"/>
                  <a:gd name="T35" fmla="*/ 88 h 88"/>
                  <a:gd name="T36" fmla="*/ 10 w 57"/>
                  <a:gd name="T37" fmla="*/ 86 h 88"/>
                  <a:gd name="T38" fmla="*/ 5 w 57"/>
                  <a:gd name="T39" fmla="*/ 83 h 88"/>
                  <a:gd name="T40" fmla="*/ 2 w 57"/>
                  <a:gd name="T41" fmla="*/ 80 h 88"/>
                  <a:gd name="T42" fmla="*/ 0 w 57"/>
                  <a:gd name="T43" fmla="*/ 76 h 88"/>
                  <a:gd name="T44" fmla="*/ 2 w 57"/>
                  <a:gd name="T45" fmla="*/ 75 h 88"/>
                  <a:gd name="T46" fmla="*/ 4 w 57"/>
                  <a:gd name="T47" fmla="*/ 71 h 88"/>
                  <a:gd name="T48" fmla="*/ 5 w 57"/>
                  <a:gd name="T49" fmla="*/ 70 h 88"/>
                  <a:gd name="T50" fmla="*/ 9 w 57"/>
                  <a:gd name="T51" fmla="*/ 70 h 88"/>
                  <a:gd name="T52" fmla="*/ 10 w 57"/>
                  <a:gd name="T53" fmla="*/ 70 h 88"/>
                  <a:gd name="T54" fmla="*/ 13 w 57"/>
                  <a:gd name="T55" fmla="*/ 71 h 88"/>
                  <a:gd name="T56" fmla="*/ 15 w 57"/>
                  <a:gd name="T57" fmla="*/ 71 h 88"/>
                  <a:gd name="T58" fmla="*/ 18 w 57"/>
                  <a:gd name="T59" fmla="*/ 75 h 88"/>
                  <a:gd name="T60" fmla="*/ 22 w 57"/>
                  <a:gd name="T61" fmla="*/ 76 h 88"/>
                  <a:gd name="T62" fmla="*/ 26 w 57"/>
                  <a:gd name="T63" fmla="*/ 80 h 88"/>
                  <a:gd name="T64" fmla="*/ 28 w 57"/>
                  <a:gd name="T65" fmla="*/ 81 h 88"/>
                  <a:gd name="T66" fmla="*/ 31 w 57"/>
                  <a:gd name="T67" fmla="*/ 81 h 88"/>
                  <a:gd name="T68" fmla="*/ 33 w 57"/>
                  <a:gd name="T69" fmla="*/ 81 h 88"/>
                  <a:gd name="T70" fmla="*/ 38 w 57"/>
                  <a:gd name="T71" fmla="*/ 81 h 88"/>
                  <a:gd name="T72" fmla="*/ 43 w 57"/>
                  <a:gd name="T73" fmla="*/ 78 h 88"/>
                  <a:gd name="T74" fmla="*/ 44 w 57"/>
                  <a:gd name="T75" fmla="*/ 75 h 88"/>
                  <a:gd name="T76" fmla="*/ 46 w 57"/>
                  <a:gd name="T77" fmla="*/ 68 h 88"/>
                  <a:gd name="T78" fmla="*/ 46 w 57"/>
                  <a:gd name="T79" fmla="*/ 63 h 88"/>
                  <a:gd name="T80" fmla="*/ 43 w 57"/>
                  <a:gd name="T81" fmla="*/ 58 h 88"/>
                  <a:gd name="T82" fmla="*/ 40 w 57"/>
                  <a:gd name="T83" fmla="*/ 54 h 88"/>
                  <a:gd name="T84" fmla="*/ 35 w 57"/>
                  <a:gd name="T85" fmla="*/ 50 h 88"/>
                  <a:gd name="T86" fmla="*/ 22 w 57"/>
                  <a:gd name="T87" fmla="*/ 44 h 88"/>
                  <a:gd name="T88" fmla="*/ 7 w 57"/>
                  <a:gd name="T89" fmla="*/ 42 h 88"/>
                  <a:gd name="T90" fmla="*/ 4 w 57"/>
                  <a:gd name="T91" fmla="*/ 42 h 88"/>
                  <a:gd name="T92" fmla="*/ 0 w 57"/>
                  <a:gd name="T93" fmla="*/ 42 h 88"/>
                  <a:gd name="T94" fmla="*/ 17 w 57"/>
                  <a:gd name="T95" fmla="*/ 0 h 8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7"/>
                  <a:gd name="T145" fmla="*/ 0 h 88"/>
                  <a:gd name="T146" fmla="*/ 57 w 57"/>
                  <a:gd name="T147" fmla="*/ 88 h 8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7" h="88">
                    <a:moveTo>
                      <a:pt x="17" y="0"/>
                    </a:moveTo>
                    <a:lnTo>
                      <a:pt x="57" y="0"/>
                    </a:lnTo>
                    <a:lnTo>
                      <a:pt x="51" y="16"/>
                    </a:lnTo>
                    <a:lnTo>
                      <a:pt x="15" y="16"/>
                    </a:lnTo>
                    <a:lnTo>
                      <a:pt x="12" y="24"/>
                    </a:lnTo>
                    <a:lnTo>
                      <a:pt x="33" y="27"/>
                    </a:lnTo>
                    <a:lnTo>
                      <a:pt x="48" y="36"/>
                    </a:lnTo>
                    <a:lnTo>
                      <a:pt x="53" y="41"/>
                    </a:lnTo>
                    <a:lnTo>
                      <a:pt x="56" y="49"/>
                    </a:lnTo>
                    <a:lnTo>
                      <a:pt x="57" y="57"/>
                    </a:lnTo>
                    <a:lnTo>
                      <a:pt x="56" y="65"/>
                    </a:lnTo>
                    <a:lnTo>
                      <a:pt x="53" y="73"/>
                    </a:lnTo>
                    <a:lnTo>
                      <a:pt x="49" y="78"/>
                    </a:lnTo>
                    <a:lnTo>
                      <a:pt x="44" y="81"/>
                    </a:lnTo>
                    <a:lnTo>
                      <a:pt x="40" y="85"/>
                    </a:lnTo>
                    <a:lnTo>
                      <a:pt x="31" y="86"/>
                    </a:lnTo>
                    <a:lnTo>
                      <a:pt x="22" y="88"/>
                    </a:lnTo>
                    <a:lnTo>
                      <a:pt x="15" y="88"/>
                    </a:lnTo>
                    <a:lnTo>
                      <a:pt x="10" y="86"/>
                    </a:lnTo>
                    <a:lnTo>
                      <a:pt x="5" y="83"/>
                    </a:lnTo>
                    <a:lnTo>
                      <a:pt x="2" y="80"/>
                    </a:lnTo>
                    <a:lnTo>
                      <a:pt x="0" y="76"/>
                    </a:lnTo>
                    <a:lnTo>
                      <a:pt x="2" y="75"/>
                    </a:lnTo>
                    <a:lnTo>
                      <a:pt x="4" y="71"/>
                    </a:lnTo>
                    <a:lnTo>
                      <a:pt x="5" y="70"/>
                    </a:lnTo>
                    <a:lnTo>
                      <a:pt x="9" y="70"/>
                    </a:lnTo>
                    <a:lnTo>
                      <a:pt x="10" y="70"/>
                    </a:lnTo>
                    <a:lnTo>
                      <a:pt x="13" y="71"/>
                    </a:lnTo>
                    <a:lnTo>
                      <a:pt x="15" y="71"/>
                    </a:lnTo>
                    <a:lnTo>
                      <a:pt x="18" y="75"/>
                    </a:lnTo>
                    <a:lnTo>
                      <a:pt x="22" y="76"/>
                    </a:lnTo>
                    <a:lnTo>
                      <a:pt x="26" y="80"/>
                    </a:lnTo>
                    <a:lnTo>
                      <a:pt x="28" y="81"/>
                    </a:lnTo>
                    <a:lnTo>
                      <a:pt x="31" y="81"/>
                    </a:lnTo>
                    <a:lnTo>
                      <a:pt x="33" y="81"/>
                    </a:lnTo>
                    <a:lnTo>
                      <a:pt x="38" y="81"/>
                    </a:lnTo>
                    <a:lnTo>
                      <a:pt x="43" y="78"/>
                    </a:lnTo>
                    <a:lnTo>
                      <a:pt x="44" y="75"/>
                    </a:lnTo>
                    <a:lnTo>
                      <a:pt x="46" y="68"/>
                    </a:lnTo>
                    <a:lnTo>
                      <a:pt x="46" y="63"/>
                    </a:lnTo>
                    <a:lnTo>
                      <a:pt x="43" y="58"/>
                    </a:lnTo>
                    <a:lnTo>
                      <a:pt x="40" y="54"/>
                    </a:lnTo>
                    <a:lnTo>
                      <a:pt x="35" y="50"/>
                    </a:lnTo>
                    <a:lnTo>
                      <a:pt x="22" y="44"/>
                    </a:lnTo>
                    <a:lnTo>
                      <a:pt x="7" y="42"/>
                    </a:lnTo>
                    <a:lnTo>
                      <a:pt x="4" y="42"/>
                    </a:lnTo>
                    <a:lnTo>
                      <a:pt x="0" y="4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21" name="Rectangle 480"/>
              <p:cNvSpPr>
                <a:spLocks noChangeArrowheads="1"/>
              </p:cNvSpPr>
              <p:nvPr/>
            </p:nvSpPr>
            <p:spPr bwMode="auto">
              <a:xfrm>
                <a:off x="3714" y="1393"/>
                <a:ext cx="34" cy="13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22" name="Freeform 481"/>
              <p:cNvSpPr>
                <a:spLocks/>
              </p:cNvSpPr>
              <p:nvPr/>
            </p:nvSpPr>
            <p:spPr bwMode="auto">
              <a:xfrm>
                <a:off x="3763" y="1340"/>
                <a:ext cx="44" cy="88"/>
              </a:xfrm>
              <a:custGeom>
                <a:avLst/>
                <a:gdLst>
                  <a:gd name="T0" fmla="*/ 32 w 44"/>
                  <a:gd name="T1" fmla="*/ 0 h 88"/>
                  <a:gd name="T2" fmla="*/ 32 w 44"/>
                  <a:gd name="T3" fmla="*/ 70 h 88"/>
                  <a:gd name="T4" fmla="*/ 32 w 44"/>
                  <a:gd name="T5" fmla="*/ 77 h 88"/>
                  <a:gd name="T6" fmla="*/ 32 w 44"/>
                  <a:gd name="T7" fmla="*/ 80 h 88"/>
                  <a:gd name="T8" fmla="*/ 34 w 44"/>
                  <a:gd name="T9" fmla="*/ 84 h 88"/>
                  <a:gd name="T10" fmla="*/ 36 w 44"/>
                  <a:gd name="T11" fmla="*/ 84 h 88"/>
                  <a:gd name="T12" fmla="*/ 39 w 44"/>
                  <a:gd name="T13" fmla="*/ 85 h 88"/>
                  <a:gd name="T14" fmla="*/ 42 w 44"/>
                  <a:gd name="T15" fmla="*/ 85 h 88"/>
                  <a:gd name="T16" fmla="*/ 44 w 44"/>
                  <a:gd name="T17" fmla="*/ 85 h 88"/>
                  <a:gd name="T18" fmla="*/ 44 w 44"/>
                  <a:gd name="T19" fmla="*/ 88 h 88"/>
                  <a:gd name="T20" fmla="*/ 0 w 44"/>
                  <a:gd name="T21" fmla="*/ 88 h 88"/>
                  <a:gd name="T22" fmla="*/ 0 w 44"/>
                  <a:gd name="T23" fmla="*/ 85 h 88"/>
                  <a:gd name="T24" fmla="*/ 1 w 44"/>
                  <a:gd name="T25" fmla="*/ 85 h 88"/>
                  <a:gd name="T26" fmla="*/ 6 w 44"/>
                  <a:gd name="T27" fmla="*/ 85 h 88"/>
                  <a:gd name="T28" fmla="*/ 10 w 44"/>
                  <a:gd name="T29" fmla="*/ 85 h 88"/>
                  <a:gd name="T30" fmla="*/ 11 w 44"/>
                  <a:gd name="T31" fmla="*/ 84 h 88"/>
                  <a:gd name="T32" fmla="*/ 13 w 44"/>
                  <a:gd name="T33" fmla="*/ 80 h 88"/>
                  <a:gd name="T34" fmla="*/ 13 w 44"/>
                  <a:gd name="T35" fmla="*/ 79 h 88"/>
                  <a:gd name="T36" fmla="*/ 13 w 44"/>
                  <a:gd name="T37" fmla="*/ 75 h 88"/>
                  <a:gd name="T38" fmla="*/ 13 w 44"/>
                  <a:gd name="T39" fmla="*/ 70 h 88"/>
                  <a:gd name="T40" fmla="*/ 13 w 44"/>
                  <a:gd name="T41" fmla="*/ 26 h 88"/>
                  <a:gd name="T42" fmla="*/ 13 w 44"/>
                  <a:gd name="T43" fmla="*/ 22 h 88"/>
                  <a:gd name="T44" fmla="*/ 13 w 44"/>
                  <a:gd name="T45" fmla="*/ 20 h 88"/>
                  <a:gd name="T46" fmla="*/ 11 w 44"/>
                  <a:gd name="T47" fmla="*/ 18 h 88"/>
                  <a:gd name="T48" fmla="*/ 11 w 44"/>
                  <a:gd name="T49" fmla="*/ 17 h 88"/>
                  <a:gd name="T50" fmla="*/ 10 w 44"/>
                  <a:gd name="T51" fmla="*/ 17 h 88"/>
                  <a:gd name="T52" fmla="*/ 8 w 44"/>
                  <a:gd name="T53" fmla="*/ 15 h 88"/>
                  <a:gd name="T54" fmla="*/ 5 w 44"/>
                  <a:gd name="T55" fmla="*/ 17 h 88"/>
                  <a:gd name="T56" fmla="*/ 0 w 44"/>
                  <a:gd name="T57" fmla="*/ 18 h 88"/>
                  <a:gd name="T58" fmla="*/ 0 w 44"/>
                  <a:gd name="T59" fmla="*/ 15 h 88"/>
                  <a:gd name="T60" fmla="*/ 31 w 44"/>
                  <a:gd name="T61" fmla="*/ 0 h 88"/>
                  <a:gd name="T62" fmla="*/ 32 w 44"/>
                  <a:gd name="T63" fmla="*/ 0 h 8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4"/>
                  <a:gd name="T97" fmla="*/ 0 h 88"/>
                  <a:gd name="T98" fmla="*/ 44 w 44"/>
                  <a:gd name="T99" fmla="*/ 88 h 8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4" h="88">
                    <a:moveTo>
                      <a:pt x="32" y="0"/>
                    </a:moveTo>
                    <a:lnTo>
                      <a:pt x="32" y="70"/>
                    </a:lnTo>
                    <a:lnTo>
                      <a:pt x="32" y="77"/>
                    </a:lnTo>
                    <a:lnTo>
                      <a:pt x="32" y="80"/>
                    </a:lnTo>
                    <a:lnTo>
                      <a:pt x="34" y="84"/>
                    </a:lnTo>
                    <a:lnTo>
                      <a:pt x="36" y="84"/>
                    </a:lnTo>
                    <a:lnTo>
                      <a:pt x="39" y="85"/>
                    </a:lnTo>
                    <a:lnTo>
                      <a:pt x="42" y="85"/>
                    </a:lnTo>
                    <a:lnTo>
                      <a:pt x="44" y="85"/>
                    </a:lnTo>
                    <a:lnTo>
                      <a:pt x="44" y="88"/>
                    </a:lnTo>
                    <a:lnTo>
                      <a:pt x="0" y="88"/>
                    </a:lnTo>
                    <a:lnTo>
                      <a:pt x="0" y="85"/>
                    </a:lnTo>
                    <a:lnTo>
                      <a:pt x="1" y="85"/>
                    </a:lnTo>
                    <a:lnTo>
                      <a:pt x="6" y="85"/>
                    </a:lnTo>
                    <a:lnTo>
                      <a:pt x="10" y="85"/>
                    </a:lnTo>
                    <a:lnTo>
                      <a:pt x="11" y="84"/>
                    </a:lnTo>
                    <a:lnTo>
                      <a:pt x="13" y="80"/>
                    </a:lnTo>
                    <a:lnTo>
                      <a:pt x="13" y="79"/>
                    </a:lnTo>
                    <a:lnTo>
                      <a:pt x="13" y="75"/>
                    </a:lnTo>
                    <a:lnTo>
                      <a:pt x="13" y="70"/>
                    </a:lnTo>
                    <a:lnTo>
                      <a:pt x="13" y="26"/>
                    </a:lnTo>
                    <a:lnTo>
                      <a:pt x="13" y="22"/>
                    </a:lnTo>
                    <a:lnTo>
                      <a:pt x="13" y="20"/>
                    </a:lnTo>
                    <a:lnTo>
                      <a:pt x="11" y="18"/>
                    </a:lnTo>
                    <a:lnTo>
                      <a:pt x="11" y="17"/>
                    </a:lnTo>
                    <a:lnTo>
                      <a:pt x="10" y="17"/>
                    </a:lnTo>
                    <a:lnTo>
                      <a:pt x="8" y="15"/>
                    </a:lnTo>
                    <a:lnTo>
                      <a:pt x="5" y="17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31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23" name="Freeform 482"/>
              <p:cNvSpPr>
                <a:spLocks noEditPoints="1"/>
              </p:cNvSpPr>
              <p:nvPr/>
            </p:nvSpPr>
            <p:spPr bwMode="auto">
              <a:xfrm>
                <a:off x="3821" y="1340"/>
                <a:ext cx="57" cy="90"/>
              </a:xfrm>
              <a:custGeom>
                <a:avLst/>
                <a:gdLst>
                  <a:gd name="T0" fmla="*/ 57 w 57"/>
                  <a:gd name="T1" fmla="*/ 44 h 90"/>
                  <a:gd name="T2" fmla="*/ 56 w 57"/>
                  <a:gd name="T3" fmla="*/ 57 h 90"/>
                  <a:gd name="T4" fmla="*/ 53 w 57"/>
                  <a:gd name="T5" fmla="*/ 69 h 90"/>
                  <a:gd name="T6" fmla="*/ 51 w 57"/>
                  <a:gd name="T7" fmla="*/ 75 h 90"/>
                  <a:gd name="T8" fmla="*/ 48 w 57"/>
                  <a:gd name="T9" fmla="*/ 80 h 90"/>
                  <a:gd name="T10" fmla="*/ 43 w 57"/>
                  <a:gd name="T11" fmla="*/ 84 h 90"/>
                  <a:gd name="T12" fmla="*/ 40 w 57"/>
                  <a:gd name="T13" fmla="*/ 87 h 90"/>
                  <a:gd name="T14" fmla="*/ 35 w 57"/>
                  <a:gd name="T15" fmla="*/ 88 h 90"/>
                  <a:gd name="T16" fmla="*/ 30 w 57"/>
                  <a:gd name="T17" fmla="*/ 90 h 90"/>
                  <a:gd name="T18" fmla="*/ 23 w 57"/>
                  <a:gd name="T19" fmla="*/ 88 h 90"/>
                  <a:gd name="T20" fmla="*/ 18 w 57"/>
                  <a:gd name="T21" fmla="*/ 87 h 90"/>
                  <a:gd name="T22" fmla="*/ 13 w 57"/>
                  <a:gd name="T23" fmla="*/ 84 h 90"/>
                  <a:gd name="T24" fmla="*/ 9 w 57"/>
                  <a:gd name="T25" fmla="*/ 77 h 90"/>
                  <a:gd name="T26" fmla="*/ 7 w 57"/>
                  <a:gd name="T27" fmla="*/ 72 h 90"/>
                  <a:gd name="T28" fmla="*/ 4 w 57"/>
                  <a:gd name="T29" fmla="*/ 66 h 90"/>
                  <a:gd name="T30" fmla="*/ 2 w 57"/>
                  <a:gd name="T31" fmla="*/ 56 h 90"/>
                  <a:gd name="T32" fmla="*/ 0 w 57"/>
                  <a:gd name="T33" fmla="*/ 46 h 90"/>
                  <a:gd name="T34" fmla="*/ 2 w 57"/>
                  <a:gd name="T35" fmla="*/ 33 h 90"/>
                  <a:gd name="T36" fmla="*/ 5 w 57"/>
                  <a:gd name="T37" fmla="*/ 20 h 90"/>
                  <a:gd name="T38" fmla="*/ 7 w 57"/>
                  <a:gd name="T39" fmla="*/ 13 h 90"/>
                  <a:gd name="T40" fmla="*/ 10 w 57"/>
                  <a:gd name="T41" fmla="*/ 9 h 90"/>
                  <a:gd name="T42" fmla="*/ 15 w 57"/>
                  <a:gd name="T43" fmla="*/ 5 h 90"/>
                  <a:gd name="T44" fmla="*/ 22 w 57"/>
                  <a:gd name="T45" fmla="*/ 2 h 90"/>
                  <a:gd name="T46" fmla="*/ 30 w 57"/>
                  <a:gd name="T47" fmla="*/ 0 h 90"/>
                  <a:gd name="T48" fmla="*/ 36 w 57"/>
                  <a:gd name="T49" fmla="*/ 2 h 90"/>
                  <a:gd name="T50" fmla="*/ 43 w 57"/>
                  <a:gd name="T51" fmla="*/ 5 h 90"/>
                  <a:gd name="T52" fmla="*/ 48 w 57"/>
                  <a:gd name="T53" fmla="*/ 9 h 90"/>
                  <a:gd name="T54" fmla="*/ 51 w 57"/>
                  <a:gd name="T55" fmla="*/ 13 h 90"/>
                  <a:gd name="T56" fmla="*/ 53 w 57"/>
                  <a:gd name="T57" fmla="*/ 18 h 90"/>
                  <a:gd name="T58" fmla="*/ 56 w 57"/>
                  <a:gd name="T59" fmla="*/ 31 h 90"/>
                  <a:gd name="T60" fmla="*/ 57 w 57"/>
                  <a:gd name="T61" fmla="*/ 44 h 90"/>
                  <a:gd name="T62" fmla="*/ 38 w 57"/>
                  <a:gd name="T63" fmla="*/ 44 h 90"/>
                  <a:gd name="T64" fmla="*/ 38 w 57"/>
                  <a:gd name="T65" fmla="*/ 26 h 90"/>
                  <a:gd name="T66" fmla="*/ 38 w 57"/>
                  <a:gd name="T67" fmla="*/ 18 h 90"/>
                  <a:gd name="T68" fmla="*/ 36 w 57"/>
                  <a:gd name="T69" fmla="*/ 13 h 90"/>
                  <a:gd name="T70" fmla="*/ 36 w 57"/>
                  <a:gd name="T71" fmla="*/ 9 h 90"/>
                  <a:gd name="T72" fmla="*/ 35 w 57"/>
                  <a:gd name="T73" fmla="*/ 7 h 90"/>
                  <a:gd name="T74" fmla="*/ 33 w 57"/>
                  <a:gd name="T75" fmla="*/ 5 h 90"/>
                  <a:gd name="T76" fmla="*/ 30 w 57"/>
                  <a:gd name="T77" fmla="*/ 4 h 90"/>
                  <a:gd name="T78" fmla="*/ 26 w 57"/>
                  <a:gd name="T79" fmla="*/ 5 h 90"/>
                  <a:gd name="T80" fmla="*/ 25 w 57"/>
                  <a:gd name="T81" fmla="*/ 5 h 90"/>
                  <a:gd name="T82" fmla="*/ 22 w 57"/>
                  <a:gd name="T83" fmla="*/ 9 h 90"/>
                  <a:gd name="T84" fmla="*/ 22 w 57"/>
                  <a:gd name="T85" fmla="*/ 13 h 90"/>
                  <a:gd name="T86" fmla="*/ 20 w 57"/>
                  <a:gd name="T87" fmla="*/ 20 h 90"/>
                  <a:gd name="T88" fmla="*/ 20 w 57"/>
                  <a:gd name="T89" fmla="*/ 33 h 90"/>
                  <a:gd name="T90" fmla="*/ 20 w 57"/>
                  <a:gd name="T91" fmla="*/ 53 h 90"/>
                  <a:gd name="T92" fmla="*/ 20 w 57"/>
                  <a:gd name="T93" fmla="*/ 64 h 90"/>
                  <a:gd name="T94" fmla="*/ 22 w 57"/>
                  <a:gd name="T95" fmla="*/ 72 h 90"/>
                  <a:gd name="T96" fmla="*/ 22 w 57"/>
                  <a:gd name="T97" fmla="*/ 79 h 90"/>
                  <a:gd name="T98" fmla="*/ 23 w 57"/>
                  <a:gd name="T99" fmla="*/ 82 h 90"/>
                  <a:gd name="T100" fmla="*/ 25 w 57"/>
                  <a:gd name="T101" fmla="*/ 84 h 90"/>
                  <a:gd name="T102" fmla="*/ 26 w 57"/>
                  <a:gd name="T103" fmla="*/ 85 h 90"/>
                  <a:gd name="T104" fmla="*/ 30 w 57"/>
                  <a:gd name="T105" fmla="*/ 85 h 90"/>
                  <a:gd name="T106" fmla="*/ 33 w 57"/>
                  <a:gd name="T107" fmla="*/ 85 h 90"/>
                  <a:gd name="T108" fmla="*/ 35 w 57"/>
                  <a:gd name="T109" fmla="*/ 84 h 90"/>
                  <a:gd name="T110" fmla="*/ 36 w 57"/>
                  <a:gd name="T111" fmla="*/ 79 h 90"/>
                  <a:gd name="T112" fmla="*/ 38 w 57"/>
                  <a:gd name="T113" fmla="*/ 72 h 90"/>
                  <a:gd name="T114" fmla="*/ 38 w 57"/>
                  <a:gd name="T115" fmla="*/ 44 h 9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7"/>
                  <a:gd name="T175" fmla="*/ 0 h 90"/>
                  <a:gd name="T176" fmla="*/ 57 w 57"/>
                  <a:gd name="T177" fmla="*/ 90 h 9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7" h="90">
                    <a:moveTo>
                      <a:pt x="57" y="44"/>
                    </a:moveTo>
                    <a:lnTo>
                      <a:pt x="56" y="57"/>
                    </a:lnTo>
                    <a:lnTo>
                      <a:pt x="53" y="69"/>
                    </a:lnTo>
                    <a:lnTo>
                      <a:pt x="51" y="75"/>
                    </a:lnTo>
                    <a:lnTo>
                      <a:pt x="48" y="80"/>
                    </a:lnTo>
                    <a:lnTo>
                      <a:pt x="43" y="84"/>
                    </a:lnTo>
                    <a:lnTo>
                      <a:pt x="40" y="87"/>
                    </a:lnTo>
                    <a:lnTo>
                      <a:pt x="35" y="88"/>
                    </a:lnTo>
                    <a:lnTo>
                      <a:pt x="30" y="90"/>
                    </a:lnTo>
                    <a:lnTo>
                      <a:pt x="23" y="88"/>
                    </a:lnTo>
                    <a:lnTo>
                      <a:pt x="18" y="87"/>
                    </a:lnTo>
                    <a:lnTo>
                      <a:pt x="13" y="84"/>
                    </a:lnTo>
                    <a:lnTo>
                      <a:pt x="9" y="77"/>
                    </a:lnTo>
                    <a:lnTo>
                      <a:pt x="7" y="72"/>
                    </a:lnTo>
                    <a:lnTo>
                      <a:pt x="4" y="66"/>
                    </a:lnTo>
                    <a:lnTo>
                      <a:pt x="2" y="56"/>
                    </a:lnTo>
                    <a:lnTo>
                      <a:pt x="0" y="46"/>
                    </a:lnTo>
                    <a:lnTo>
                      <a:pt x="2" y="33"/>
                    </a:lnTo>
                    <a:lnTo>
                      <a:pt x="5" y="20"/>
                    </a:lnTo>
                    <a:lnTo>
                      <a:pt x="7" y="13"/>
                    </a:lnTo>
                    <a:lnTo>
                      <a:pt x="10" y="9"/>
                    </a:lnTo>
                    <a:lnTo>
                      <a:pt x="15" y="5"/>
                    </a:lnTo>
                    <a:lnTo>
                      <a:pt x="22" y="2"/>
                    </a:lnTo>
                    <a:lnTo>
                      <a:pt x="30" y="0"/>
                    </a:lnTo>
                    <a:lnTo>
                      <a:pt x="36" y="2"/>
                    </a:lnTo>
                    <a:lnTo>
                      <a:pt x="43" y="5"/>
                    </a:lnTo>
                    <a:lnTo>
                      <a:pt x="48" y="9"/>
                    </a:lnTo>
                    <a:lnTo>
                      <a:pt x="51" y="13"/>
                    </a:lnTo>
                    <a:lnTo>
                      <a:pt x="53" y="18"/>
                    </a:lnTo>
                    <a:lnTo>
                      <a:pt x="56" y="31"/>
                    </a:lnTo>
                    <a:lnTo>
                      <a:pt x="57" y="44"/>
                    </a:lnTo>
                    <a:close/>
                    <a:moveTo>
                      <a:pt x="38" y="44"/>
                    </a:moveTo>
                    <a:lnTo>
                      <a:pt x="38" y="26"/>
                    </a:lnTo>
                    <a:lnTo>
                      <a:pt x="38" y="18"/>
                    </a:lnTo>
                    <a:lnTo>
                      <a:pt x="36" y="13"/>
                    </a:lnTo>
                    <a:lnTo>
                      <a:pt x="36" y="9"/>
                    </a:lnTo>
                    <a:lnTo>
                      <a:pt x="35" y="7"/>
                    </a:lnTo>
                    <a:lnTo>
                      <a:pt x="33" y="5"/>
                    </a:lnTo>
                    <a:lnTo>
                      <a:pt x="30" y="4"/>
                    </a:lnTo>
                    <a:lnTo>
                      <a:pt x="26" y="5"/>
                    </a:lnTo>
                    <a:lnTo>
                      <a:pt x="25" y="5"/>
                    </a:lnTo>
                    <a:lnTo>
                      <a:pt x="22" y="9"/>
                    </a:lnTo>
                    <a:lnTo>
                      <a:pt x="22" y="13"/>
                    </a:lnTo>
                    <a:lnTo>
                      <a:pt x="20" y="20"/>
                    </a:lnTo>
                    <a:lnTo>
                      <a:pt x="20" y="33"/>
                    </a:lnTo>
                    <a:lnTo>
                      <a:pt x="20" y="53"/>
                    </a:lnTo>
                    <a:lnTo>
                      <a:pt x="20" y="64"/>
                    </a:lnTo>
                    <a:lnTo>
                      <a:pt x="22" y="72"/>
                    </a:lnTo>
                    <a:lnTo>
                      <a:pt x="22" y="79"/>
                    </a:lnTo>
                    <a:lnTo>
                      <a:pt x="23" y="82"/>
                    </a:lnTo>
                    <a:lnTo>
                      <a:pt x="25" y="84"/>
                    </a:lnTo>
                    <a:lnTo>
                      <a:pt x="26" y="85"/>
                    </a:lnTo>
                    <a:lnTo>
                      <a:pt x="30" y="85"/>
                    </a:lnTo>
                    <a:lnTo>
                      <a:pt x="33" y="85"/>
                    </a:lnTo>
                    <a:lnTo>
                      <a:pt x="35" y="84"/>
                    </a:lnTo>
                    <a:lnTo>
                      <a:pt x="36" y="79"/>
                    </a:lnTo>
                    <a:lnTo>
                      <a:pt x="38" y="72"/>
                    </a:lnTo>
                    <a:lnTo>
                      <a:pt x="38" y="4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24" name="Rectangle 483"/>
              <p:cNvSpPr>
                <a:spLocks noChangeArrowheads="1"/>
              </p:cNvSpPr>
              <p:nvPr/>
            </p:nvSpPr>
            <p:spPr bwMode="auto">
              <a:xfrm>
                <a:off x="3779" y="1143"/>
                <a:ext cx="34" cy="13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25" name="Freeform 484"/>
              <p:cNvSpPr>
                <a:spLocks/>
              </p:cNvSpPr>
              <p:nvPr/>
            </p:nvSpPr>
            <p:spPr bwMode="auto">
              <a:xfrm>
                <a:off x="3821" y="1093"/>
                <a:ext cx="57" cy="88"/>
              </a:xfrm>
              <a:custGeom>
                <a:avLst/>
                <a:gdLst>
                  <a:gd name="T0" fmla="*/ 17 w 57"/>
                  <a:gd name="T1" fmla="*/ 0 h 88"/>
                  <a:gd name="T2" fmla="*/ 57 w 57"/>
                  <a:gd name="T3" fmla="*/ 0 h 88"/>
                  <a:gd name="T4" fmla="*/ 51 w 57"/>
                  <a:gd name="T5" fmla="*/ 16 h 88"/>
                  <a:gd name="T6" fmla="*/ 15 w 57"/>
                  <a:gd name="T7" fmla="*/ 16 h 88"/>
                  <a:gd name="T8" fmla="*/ 12 w 57"/>
                  <a:gd name="T9" fmla="*/ 24 h 88"/>
                  <a:gd name="T10" fmla="*/ 33 w 57"/>
                  <a:gd name="T11" fmla="*/ 27 h 88"/>
                  <a:gd name="T12" fmla="*/ 48 w 57"/>
                  <a:gd name="T13" fmla="*/ 35 h 88"/>
                  <a:gd name="T14" fmla="*/ 53 w 57"/>
                  <a:gd name="T15" fmla="*/ 40 h 88"/>
                  <a:gd name="T16" fmla="*/ 56 w 57"/>
                  <a:gd name="T17" fmla="*/ 49 h 88"/>
                  <a:gd name="T18" fmla="*/ 57 w 57"/>
                  <a:gd name="T19" fmla="*/ 57 h 88"/>
                  <a:gd name="T20" fmla="*/ 56 w 57"/>
                  <a:gd name="T21" fmla="*/ 65 h 88"/>
                  <a:gd name="T22" fmla="*/ 53 w 57"/>
                  <a:gd name="T23" fmla="*/ 73 h 88"/>
                  <a:gd name="T24" fmla="*/ 49 w 57"/>
                  <a:gd name="T25" fmla="*/ 78 h 88"/>
                  <a:gd name="T26" fmla="*/ 44 w 57"/>
                  <a:gd name="T27" fmla="*/ 81 h 88"/>
                  <a:gd name="T28" fmla="*/ 40 w 57"/>
                  <a:gd name="T29" fmla="*/ 84 h 88"/>
                  <a:gd name="T30" fmla="*/ 31 w 57"/>
                  <a:gd name="T31" fmla="*/ 86 h 88"/>
                  <a:gd name="T32" fmla="*/ 22 w 57"/>
                  <a:gd name="T33" fmla="*/ 88 h 88"/>
                  <a:gd name="T34" fmla="*/ 15 w 57"/>
                  <a:gd name="T35" fmla="*/ 88 h 88"/>
                  <a:gd name="T36" fmla="*/ 10 w 57"/>
                  <a:gd name="T37" fmla="*/ 86 h 88"/>
                  <a:gd name="T38" fmla="*/ 5 w 57"/>
                  <a:gd name="T39" fmla="*/ 83 h 88"/>
                  <a:gd name="T40" fmla="*/ 2 w 57"/>
                  <a:gd name="T41" fmla="*/ 79 h 88"/>
                  <a:gd name="T42" fmla="*/ 0 w 57"/>
                  <a:gd name="T43" fmla="*/ 76 h 88"/>
                  <a:gd name="T44" fmla="*/ 2 w 57"/>
                  <a:gd name="T45" fmla="*/ 75 h 88"/>
                  <a:gd name="T46" fmla="*/ 4 w 57"/>
                  <a:gd name="T47" fmla="*/ 71 h 88"/>
                  <a:gd name="T48" fmla="*/ 5 w 57"/>
                  <a:gd name="T49" fmla="*/ 70 h 88"/>
                  <a:gd name="T50" fmla="*/ 9 w 57"/>
                  <a:gd name="T51" fmla="*/ 70 h 88"/>
                  <a:gd name="T52" fmla="*/ 10 w 57"/>
                  <a:gd name="T53" fmla="*/ 70 h 88"/>
                  <a:gd name="T54" fmla="*/ 13 w 57"/>
                  <a:gd name="T55" fmla="*/ 71 h 88"/>
                  <a:gd name="T56" fmla="*/ 15 w 57"/>
                  <a:gd name="T57" fmla="*/ 71 h 88"/>
                  <a:gd name="T58" fmla="*/ 18 w 57"/>
                  <a:gd name="T59" fmla="*/ 75 h 88"/>
                  <a:gd name="T60" fmla="*/ 22 w 57"/>
                  <a:gd name="T61" fmla="*/ 76 h 88"/>
                  <a:gd name="T62" fmla="*/ 26 w 57"/>
                  <a:gd name="T63" fmla="*/ 79 h 88"/>
                  <a:gd name="T64" fmla="*/ 28 w 57"/>
                  <a:gd name="T65" fmla="*/ 81 h 88"/>
                  <a:gd name="T66" fmla="*/ 31 w 57"/>
                  <a:gd name="T67" fmla="*/ 81 h 88"/>
                  <a:gd name="T68" fmla="*/ 33 w 57"/>
                  <a:gd name="T69" fmla="*/ 81 h 88"/>
                  <a:gd name="T70" fmla="*/ 38 w 57"/>
                  <a:gd name="T71" fmla="*/ 81 h 88"/>
                  <a:gd name="T72" fmla="*/ 43 w 57"/>
                  <a:gd name="T73" fmla="*/ 78 h 88"/>
                  <a:gd name="T74" fmla="*/ 44 w 57"/>
                  <a:gd name="T75" fmla="*/ 75 h 88"/>
                  <a:gd name="T76" fmla="*/ 46 w 57"/>
                  <a:gd name="T77" fmla="*/ 68 h 88"/>
                  <a:gd name="T78" fmla="*/ 46 w 57"/>
                  <a:gd name="T79" fmla="*/ 63 h 88"/>
                  <a:gd name="T80" fmla="*/ 43 w 57"/>
                  <a:gd name="T81" fmla="*/ 58 h 88"/>
                  <a:gd name="T82" fmla="*/ 40 w 57"/>
                  <a:gd name="T83" fmla="*/ 53 h 88"/>
                  <a:gd name="T84" fmla="*/ 35 w 57"/>
                  <a:gd name="T85" fmla="*/ 50 h 88"/>
                  <a:gd name="T86" fmla="*/ 22 w 57"/>
                  <a:gd name="T87" fmla="*/ 44 h 88"/>
                  <a:gd name="T88" fmla="*/ 7 w 57"/>
                  <a:gd name="T89" fmla="*/ 42 h 88"/>
                  <a:gd name="T90" fmla="*/ 4 w 57"/>
                  <a:gd name="T91" fmla="*/ 42 h 88"/>
                  <a:gd name="T92" fmla="*/ 0 w 57"/>
                  <a:gd name="T93" fmla="*/ 42 h 88"/>
                  <a:gd name="T94" fmla="*/ 17 w 57"/>
                  <a:gd name="T95" fmla="*/ 0 h 8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7"/>
                  <a:gd name="T145" fmla="*/ 0 h 88"/>
                  <a:gd name="T146" fmla="*/ 57 w 57"/>
                  <a:gd name="T147" fmla="*/ 88 h 8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7" h="88">
                    <a:moveTo>
                      <a:pt x="17" y="0"/>
                    </a:moveTo>
                    <a:lnTo>
                      <a:pt x="57" y="0"/>
                    </a:lnTo>
                    <a:lnTo>
                      <a:pt x="51" y="16"/>
                    </a:lnTo>
                    <a:lnTo>
                      <a:pt x="15" y="16"/>
                    </a:lnTo>
                    <a:lnTo>
                      <a:pt x="12" y="24"/>
                    </a:lnTo>
                    <a:lnTo>
                      <a:pt x="33" y="27"/>
                    </a:lnTo>
                    <a:lnTo>
                      <a:pt x="48" y="35"/>
                    </a:lnTo>
                    <a:lnTo>
                      <a:pt x="53" y="40"/>
                    </a:lnTo>
                    <a:lnTo>
                      <a:pt x="56" y="49"/>
                    </a:lnTo>
                    <a:lnTo>
                      <a:pt x="57" y="57"/>
                    </a:lnTo>
                    <a:lnTo>
                      <a:pt x="56" y="65"/>
                    </a:lnTo>
                    <a:lnTo>
                      <a:pt x="53" y="73"/>
                    </a:lnTo>
                    <a:lnTo>
                      <a:pt x="49" y="78"/>
                    </a:lnTo>
                    <a:lnTo>
                      <a:pt x="44" y="81"/>
                    </a:lnTo>
                    <a:lnTo>
                      <a:pt x="40" y="84"/>
                    </a:lnTo>
                    <a:lnTo>
                      <a:pt x="31" y="86"/>
                    </a:lnTo>
                    <a:lnTo>
                      <a:pt x="22" y="88"/>
                    </a:lnTo>
                    <a:lnTo>
                      <a:pt x="15" y="88"/>
                    </a:lnTo>
                    <a:lnTo>
                      <a:pt x="10" y="86"/>
                    </a:lnTo>
                    <a:lnTo>
                      <a:pt x="5" y="83"/>
                    </a:lnTo>
                    <a:lnTo>
                      <a:pt x="2" y="79"/>
                    </a:lnTo>
                    <a:lnTo>
                      <a:pt x="0" y="76"/>
                    </a:lnTo>
                    <a:lnTo>
                      <a:pt x="2" y="75"/>
                    </a:lnTo>
                    <a:lnTo>
                      <a:pt x="4" y="71"/>
                    </a:lnTo>
                    <a:lnTo>
                      <a:pt x="5" y="70"/>
                    </a:lnTo>
                    <a:lnTo>
                      <a:pt x="9" y="70"/>
                    </a:lnTo>
                    <a:lnTo>
                      <a:pt x="10" y="70"/>
                    </a:lnTo>
                    <a:lnTo>
                      <a:pt x="13" y="71"/>
                    </a:lnTo>
                    <a:lnTo>
                      <a:pt x="15" y="71"/>
                    </a:lnTo>
                    <a:lnTo>
                      <a:pt x="18" y="75"/>
                    </a:lnTo>
                    <a:lnTo>
                      <a:pt x="22" y="76"/>
                    </a:lnTo>
                    <a:lnTo>
                      <a:pt x="26" y="79"/>
                    </a:lnTo>
                    <a:lnTo>
                      <a:pt x="28" y="81"/>
                    </a:lnTo>
                    <a:lnTo>
                      <a:pt x="31" y="81"/>
                    </a:lnTo>
                    <a:lnTo>
                      <a:pt x="33" y="81"/>
                    </a:lnTo>
                    <a:lnTo>
                      <a:pt x="38" y="81"/>
                    </a:lnTo>
                    <a:lnTo>
                      <a:pt x="43" y="78"/>
                    </a:lnTo>
                    <a:lnTo>
                      <a:pt x="44" y="75"/>
                    </a:lnTo>
                    <a:lnTo>
                      <a:pt x="46" y="68"/>
                    </a:lnTo>
                    <a:lnTo>
                      <a:pt x="46" y="63"/>
                    </a:lnTo>
                    <a:lnTo>
                      <a:pt x="43" y="58"/>
                    </a:lnTo>
                    <a:lnTo>
                      <a:pt x="40" y="53"/>
                    </a:lnTo>
                    <a:lnTo>
                      <a:pt x="35" y="50"/>
                    </a:lnTo>
                    <a:lnTo>
                      <a:pt x="22" y="44"/>
                    </a:lnTo>
                    <a:lnTo>
                      <a:pt x="7" y="42"/>
                    </a:lnTo>
                    <a:lnTo>
                      <a:pt x="4" y="42"/>
                    </a:lnTo>
                    <a:lnTo>
                      <a:pt x="0" y="4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26" name="Freeform 485"/>
              <p:cNvSpPr>
                <a:spLocks noEditPoints="1"/>
              </p:cNvSpPr>
              <p:nvPr/>
            </p:nvSpPr>
            <p:spPr bwMode="auto">
              <a:xfrm>
                <a:off x="3823" y="843"/>
                <a:ext cx="55" cy="90"/>
              </a:xfrm>
              <a:custGeom>
                <a:avLst/>
                <a:gdLst>
                  <a:gd name="T0" fmla="*/ 55 w 55"/>
                  <a:gd name="T1" fmla="*/ 44 h 90"/>
                  <a:gd name="T2" fmla="*/ 54 w 55"/>
                  <a:gd name="T3" fmla="*/ 57 h 90"/>
                  <a:gd name="T4" fmla="*/ 51 w 55"/>
                  <a:gd name="T5" fmla="*/ 69 h 90"/>
                  <a:gd name="T6" fmla="*/ 49 w 55"/>
                  <a:gd name="T7" fmla="*/ 75 h 90"/>
                  <a:gd name="T8" fmla="*/ 46 w 55"/>
                  <a:gd name="T9" fmla="*/ 80 h 90"/>
                  <a:gd name="T10" fmla="*/ 41 w 55"/>
                  <a:gd name="T11" fmla="*/ 83 h 90"/>
                  <a:gd name="T12" fmla="*/ 38 w 55"/>
                  <a:gd name="T13" fmla="*/ 87 h 90"/>
                  <a:gd name="T14" fmla="*/ 33 w 55"/>
                  <a:gd name="T15" fmla="*/ 88 h 90"/>
                  <a:gd name="T16" fmla="*/ 28 w 55"/>
                  <a:gd name="T17" fmla="*/ 90 h 90"/>
                  <a:gd name="T18" fmla="*/ 21 w 55"/>
                  <a:gd name="T19" fmla="*/ 88 h 90"/>
                  <a:gd name="T20" fmla="*/ 16 w 55"/>
                  <a:gd name="T21" fmla="*/ 87 h 90"/>
                  <a:gd name="T22" fmla="*/ 11 w 55"/>
                  <a:gd name="T23" fmla="*/ 83 h 90"/>
                  <a:gd name="T24" fmla="*/ 7 w 55"/>
                  <a:gd name="T25" fmla="*/ 77 h 90"/>
                  <a:gd name="T26" fmla="*/ 5 w 55"/>
                  <a:gd name="T27" fmla="*/ 72 h 90"/>
                  <a:gd name="T28" fmla="*/ 2 w 55"/>
                  <a:gd name="T29" fmla="*/ 65 h 90"/>
                  <a:gd name="T30" fmla="*/ 0 w 55"/>
                  <a:gd name="T31" fmla="*/ 56 h 90"/>
                  <a:gd name="T32" fmla="*/ 0 w 55"/>
                  <a:gd name="T33" fmla="*/ 46 h 90"/>
                  <a:gd name="T34" fmla="*/ 0 w 55"/>
                  <a:gd name="T35" fmla="*/ 33 h 90"/>
                  <a:gd name="T36" fmla="*/ 3 w 55"/>
                  <a:gd name="T37" fmla="*/ 20 h 90"/>
                  <a:gd name="T38" fmla="*/ 5 w 55"/>
                  <a:gd name="T39" fmla="*/ 13 h 90"/>
                  <a:gd name="T40" fmla="*/ 8 w 55"/>
                  <a:gd name="T41" fmla="*/ 8 h 90"/>
                  <a:gd name="T42" fmla="*/ 13 w 55"/>
                  <a:gd name="T43" fmla="*/ 5 h 90"/>
                  <a:gd name="T44" fmla="*/ 20 w 55"/>
                  <a:gd name="T45" fmla="*/ 2 h 90"/>
                  <a:gd name="T46" fmla="*/ 28 w 55"/>
                  <a:gd name="T47" fmla="*/ 0 h 90"/>
                  <a:gd name="T48" fmla="*/ 34 w 55"/>
                  <a:gd name="T49" fmla="*/ 2 h 90"/>
                  <a:gd name="T50" fmla="*/ 41 w 55"/>
                  <a:gd name="T51" fmla="*/ 5 h 90"/>
                  <a:gd name="T52" fmla="*/ 46 w 55"/>
                  <a:gd name="T53" fmla="*/ 8 h 90"/>
                  <a:gd name="T54" fmla="*/ 49 w 55"/>
                  <a:gd name="T55" fmla="*/ 13 h 90"/>
                  <a:gd name="T56" fmla="*/ 51 w 55"/>
                  <a:gd name="T57" fmla="*/ 18 h 90"/>
                  <a:gd name="T58" fmla="*/ 54 w 55"/>
                  <a:gd name="T59" fmla="*/ 31 h 90"/>
                  <a:gd name="T60" fmla="*/ 55 w 55"/>
                  <a:gd name="T61" fmla="*/ 44 h 90"/>
                  <a:gd name="T62" fmla="*/ 36 w 55"/>
                  <a:gd name="T63" fmla="*/ 44 h 90"/>
                  <a:gd name="T64" fmla="*/ 36 w 55"/>
                  <a:gd name="T65" fmla="*/ 26 h 90"/>
                  <a:gd name="T66" fmla="*/ 36 w 55"/>
                  <a:gd name="T67" fmla="*/ 18 h 90"/>
                  <a:gd name="T68" fmla="*/ 34 w 55"/>
                  <a:gd name="T69" fmla="*/ 13 h 90"/>
                  <a:gd name="T70" fmla="*/ 34 w 55"/>
                  <a:gd name="T71" fmla="*/ 8 h 90"/>
                  <a:gd name="T72" fmla="*/ 33 w 55"/>
                  <a:gd name="T73" fmla="*/ 7 h 90"/>
                  <a:gd name="T74" fmla="*/ 31 w 55"/>
                  <a:gd name="T75" fmla="*/ 5 h 90"/>
                  <a:gd name="T76" fmla="*/ 28 w 55"/>
                  <a:gd name="T77" fmla="*/ 3 h 90"/>
                  <a:gd name="T78" fmla="*/ 24 w 55"/>
                  <a:gd name="T79" fmla="*/ 5 h 90"/>
                  <a:gd name="T80" fmla="*/ 23 w 55"/>
                  <a:gd name="T81" fmla="*/ 5 h 90"/>
                  <a:gd name="T82" fmla="*/ 20 w 55"/>
                  <a:gd name="T83" fmla="*/ 8 h 90"/>
                  <a:gd name="T84" fmla="*/ 20 w 55"/>
                  <a:gd name="T85" fmla="*/ 13 h 90"/>
                  <a:gd name="T86" fmla="*/ 18 w 55"/>
                  <a:gd name="T87" fmla="*/ 20 h 90"/>
                  <a:gd name="T88" fmla="*/ 18 w 55"/>
                  <a:gd name="T89" fmla="*/ 33 h 90"/>
                  <a:gd name="T90" fmla="*/ 18 w 55"/>
                  <a:gd name="T91" fmla="*/ 52 h 90"/>
                  <a:gd name="T92" fmla="*/ 18 w 55"/>
                  <a:gd name="T93" fmla="*/ 64 h 90"/>
                  <a:gd name="T94" fmla="*/ 20 w 55"/>
                  <a:gd name="T95" fmla="*/ 72 h 90"/>
                  <a:gd name="T96" fmla="*/ 20 w 55"/>
                  <a:gd name="T97" fmla="*/ 78 h 90"/>
                  <a:gd name="T98" fmla="*/ 21 w 55"/>
                  <a:gd name="T99" fmla="*/ 82 h 90"/>
                  <a:gd name="T100" fmla="*/ 23 w 55"/>
                  <a:gd name="T101" fmla="*/ 83 h 90"/>
                  <a:gd name="T102" fmla="*/ 24 w 55"/>
                  <a:gd name="T103" fmla="*/ 85 h 90"/>
                  <a:gd name="T104" fmla="*/ 28 w 55"/>
                  <a:gd name="T105" fmla="*/ 85 h 90"/>
                  <a:gd name="T106" fmla="*/ 31 w 55"/>
                  <a:gd name="T107" fmla="*/ 85 h 90"/>
                  <a:gd name="T108" fmla="*/ 33 w 55"/>
                  <a:gd name="T109" fmla="*/ 83 h 90"/>
                  <a:gd name="T110" fmla="*/ 34 w 55"/>
                  <a:gd name="T111" fmla="*/ 78 h 90"/>
                  <a:gd name="T112" fmla="*/ 36 w 55"/>
                  <a:gd name="T113" fmla="*/ 72 h 90"/>
                  <a:gd name="T114" fmla="*/ 36 w 55"/>
                  <a:gd name="T115" fmla="*/ 44 h 9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5"/>
                  <a:gd name="T175" fmla="*/ 0 h 90"/>
                  <a:gd name="T176" fmla="*/ 55 w 55"/>
                  <a:gd name="T177" fmla="*/ 90 h 9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5" h="90">
                    <a:moveTo>
                      <a:pt x="55" y="44"/>
                    </a:moveTo>
                    <a:lnTo>
                      <a:pt x="54" y="57"/>
                    </a:lnTo>
                    <a:lnTo>
                      <a:pt x="51" y="69"/>
                    </a:lnTo>
                    <a:lnTo>
                      <a:pt x="49" y="75"/>
                    </a:lnTo>
                    <a:lnTo>
                      <a:pt x="46" y="80"/>
                    </a:lnTo>
                    <a:lnTo>
                      <a:pt x="41" y="83"/>
                    </a:lnTo>
                    <a:lnTo>
                      <a:pt x="38" y="87"/>
                    </a:lnTo>
                    <a:lnTo>
                      <a:pt x="33" y="88"/>
                    </a:lnTo>
                    <a:lnTo>
                      <a:pt x="28" y="90"/>
                    </a:lnTo>
                    <a:lnTo>
                      <a:pt x="21" y="88"/>
                    </a:lnTo>
                    <a:lnTo>
                      <a:pt x="16" y="87"/>
                    </a:lnTo>
                    <a:lnTo>
                      <a:pt x="11" y="83"/>
                    </a:lnTo>
                    <a:lnTo>
                      <a:pt x="7" y="77"/>
                    </a:lnTo>
                    <a:lnTo>
                      <a:pt x="5" y="72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0" y="46"/>
                    </a:lnTo>
                    <a:lnTo>
                      <a:pt x="0" y="33"/>
                    </a:lnTo>
                    <a:lnTo>
                      <a:pt x="3" y="20"/>
                    </a:lnTo>
                    <a:lnTo>
                      <a:pt x="5" y="13"/>
                    </a:lnTo>
                    <a:lnTo>
                      <a:pt x="8" y="8"/>
                    </a:lnTo>
                    <a:lnTo>
                      <a:pt x="13" y="5"/>
                    </a:lnTo>
                    <a:lnTo>
                      <a:pt x="20" y="2"/>
                    </a:lnTo>
                    <a:lnTo>
                      <a:pt x="28" y="0"/>
                    </a:lnTo>
                    <a:lnTo>
                      <a:pt x="34" y="2"/>
                    </a:lnTo>
                    <a:lnTo>
                      <a:pt x="41" y="5"/>
                    </a:lnTo>
                    <a:lnTo>
                      <a:pt x="46" y="8"/>
                    </a:lnTo>
                    <a:lnTo>
                      <a:pt x="49" y="13"/>
                    </a:lnTo>
                    <a:lnTo>
                      <a:pt x="51" y="18"/>
                    </a:lnTo>
                    <a:lnTo>
                      <a:pt x="54" y="31"/>
                    </a:lnTo>
                    <a:lnTo>
                      <a:pt x="55" y="44"/>
                    </a:lnTo>
                    <a:close/>
                    <a:moveTo>
                      <a:pt x="36" y="44"/>
                    </a:moveTo>
                    <a:lnTo>
                      <a:pt x="36" y="26"/>
                    </a:lnTo>
                    <a:lnTo>
                      <a:pt x="36" y="18"/>
                    </a:lnTo>
                    <a:lnTo>
                      <a:pt x="34" y="13"/>
                    </a:lnTo>
                    <a:lnTo>
                      <a:pt x="34" y="8"/>
                    </a:lnTo>
                    <a:lnTo>
                      <a:pt x="33" y="7"/>
                    </a:lnTo>
                    <a:lnTo>
                      <a:pt x="31" y="5"/>
                    </a:lnTo>
                    <a:lnTo>
                      <a:pt x="28" y="3"/>
                    </a:lnTo>
                    <a:lnTo>
                      <a:pt x="24" y="5"/>
                    </a:lnTo>
                    <a:lnTo>
                      <a:pt x="23" y="5"/>
                    </a:lnTo>
                    <a:lnTo>
                      <a:pt x="20" y="8"/>
                    </a:lnTo>
                    <a:lnTo>
                      <a:pt x="20" y="13"/>
                    </a:lnTo>
                    <a:lnTo>
                      <a:pt x="18" y="20"/>
                    </a:lnTo>
                    <a:lnTo>
                      <a:pt x="18" y="33"/>
                    </a:lnTo>
                    <a:lnTo>
                      <a:pt x="18" y="52"/>
                    </a:lnTo>
                    <a:lnTo>
                      <a:pt x="18" y="64"/>
                    </a:lnTo>
                    <a:lnTo>
                      <a:pt x="20" y="72"/>
                    </a:lnTo>
                    <a:lnTo>
                      <a:pt x="20" y="78"/>
                    </a:lnTo>
                    <a:lnTo>
                      <a:pt x="21" y="82"/>
                    </a:lnTo>
                    <a:lnTo>
                      <a:pt x="23" y="83"/>
                    </a:lnTo>
                    <a:lnTo>
                      <a:pt x="24" y="85"/>
                    </a:lnTo>
                    <a:lnTo>
                      <a:pt x="28" y="85"/>
                    </a:lnTo>
                    <a:lnTo>
                      <a:pt x="31" y="85"/>
                    </a:lnTo>
                    <a:lnTo>
                      <a:pt x="33" y="83"/>
                    </a:lnTo>
                    <a:lnTo>
                      <a:pt x="34" y="78"/>
                    </a:lnTo>
                    <a:lnTo>
                      <a:pt x="36" y="72"/>
                    </a:lnTo>
                    <a:lnTo>
                      <a:pt x="36" y="4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27" name="Freeform 486"/>
              <p:cNvSpPr>
                <a:spLocks/>
              </p:cNvSpPr>
              <p:nvPr/>
            </p:nvSpPr>
            <p:spPr bwMode="auto">
              <a:xfrm>
                <a:off x="3823" y="595"/>
                <a:ext cx="55" cy="88"/>
              </a:xfrm>
              <a:custGeom>
                <a:avLst/>
                <a:gdLst>
                  <a:gd name="T0" fmla="*/ 16 w 55"/>
                  <a:gd name="T1" fmla="*/ 0 h 88"/>
                  <a:gd name="T2" fmla="*/ 55 w 55"/>
                  <a:gd name="T3" fmla="*/ 0 h 88"/>
                  <a:gd name="T4" fmla="*/ 49 w 55"/>
                  <a:gd name="T5" fmla="*/ 17 h 88"/>
                  <a:gd name="T6" fmla="*/ 13 w 55"/>
                  <a:gd name="T7" fmla="*/ 17 h 88"/>
                  <a:gd name="T8" fmla="*/ 10 w 55"/>
                  <a:gd name="T9" fmla="*/ 25 h 88"/>
                  <a:gd name="T10" fmla="*/ 31 w 55"/>
                  <a:gd name="T11" fmla="*/ 28 h 88"/>
                  <a:gd name="T12" fmla="*/ 46 w 55"/>
                  <a:gd name="T13" fmla="*/ 36 h 88"/>
                  <a:gd name="T14" fmla="*/ 51 w 55"/>
                  <a:gd name="T15" fmla="*/ 41 h 88"/>
                  <a:gd name="T16" fmla="*/ 54 w 55"/>
                  <a:gd name="T17" fmla="*/ 49 h 88"/>
                  <a:gd name="T18" fmla="*/ 55 w 55"/>
                  <a:gd name="T19" fmla="*/ 57 h 88"/>
                  <a:gd name="T20" fmla="*/ 54 w 55"/>
                  <a:gd name="T21" fmla="*/ 66 h 88"/>
                  <a:gd name="T22" fmla="*/ 51 w 55"/>
                  <a:gd name="T23" fmla="*/ 74 h 88"/>
                  <a:gd name="T24" fmla="*/ 47 w 55"/>
                  <a:gd name="T25" fmla="*/ 79 h 88"/>
                  <a:gd name="T26" fmla="*/ 42 w 55"/>
                  <a:gd name="T27" fmla="*/ 82 h 88"/>
                  <a:gd name="T28" fmla="*/ 38 w 55"/>
                  <a:gd name="T29" fmla="*/ 85 h 88"/>
                  <a:gd name="T30" fmla="*/ 29 w 55"/>
                  <a:gd name="T31" fmla="*/ 87 h 88"/>
                  <a:gd name="T32" fmla="*/ 20 w 55"/>
                  <a:gd name="T33" fmla="*/ 88 h 88"/>
                  <a:gd name="T34" fmla="*/ 13 w 55"/>
                  <a:gd name="T35" fmla="*/ 88 h 88"/>
                  <a:gd name="T36" fmla="*/ 8 w 55"/>
                  <a:gd name="T37" fmla="*/ 87 h 88"/>
                  <a:gd name="T38" fmla="*/ 3 w 55"/>
                  <a:gd name="T39" fmla="*/ 84 h 88"/>
                  <a:gd name="T40" fmla="*/ 0 w 55"/>
                  <a:gd name="T41" fmla="*/ 80 h 88"/>
                  <a:gd name="T42" fmla="*/ 0 w 55"/>
                  <a:gd name="T43" fmla="*/ 77 h 88"/>
                  <a:gd name="T44" fmla="*/ 0 w 55"/>
                  <a:gd name="T45" fmla="*/ 75 h 88"/>
                  <a:gd name="T46" fmla="*/ 2 w 55"/>
                  <a:gd name="T47" fmla="*/ 72 h 88"/>
                  <a:gd name="T48" fmla="*/ 3 w 55"/>
                  <a:gd name="T49" fmla="*/ 71 h 88"/>
                  <a:gd name="T50" fmla="*/ 7 w 55"/>
                  <a:gd name="T51" fmla="*/ 71 h 88"/>
                  <a:gd name="T52" fmla="*/ 8 w 55"/>
                  <a:gd name="T53" fmla="*/ 71 h 88"/>
                  <a:gd name="T54" fmla="*/ 11 w 55"/>
                  <a:gd name="T55" fmla="*/ 72 h 88"/>
                  <a:gd name="T56" fmla="*/ 13 w 55"/>
                  <a:gd name="T57" fmla="*/ 72 h 88"/>
                  <a:gd name="T58" fmla="*/ 16 w 55"/>
                  <a:gd name="T59" fmla="*/ 75 h 88"/>
                  <a:gd name="T60" fmla="*/ 20 w 55"/>
                  <a:gd name="T61" fmla="*/ 77 h 88"/>
                  <a:gd name="T62" fmla="*/ 24 w 55"/>
                  <a:gd name="T63" fmla="*/ 80 h 88"/>
                  <a:gd name="T64" fmla="*/ 26 w 55"/>
                  <a:gd name="T65" fmla="*/ 82 h 88"/>
                  <a:gd name="T66" fmla="*/ 29 w 55"/>
                  <a:gd name="T67" fmla="*/ 82 h 88"/>
                  <a:gd name="T68" fmla="*/ 31 w 55"/>
                  <a:gd name="T69" fmla="*/ 82 h 88"/>
                  <a:gd name="T70" fmla="*/ 36 w 55"/>
                  <a:gd name="T71" fmla="*/ 82 h 88"/>
                  <a:gd name="T72" fmla="*/ 41 w 55"/>
                  <a:gd name="T73" fmla="*/ 79 h 88"/>
                  <a:gd name="T74" fmla="*/ 42 w 55"/>
                  <a:gd name="T75" fmla="*/ 75 h 88"/>
                  <a:gd name="T76" fmla="*/ 44 w 55"/>
                  <a:gd name="T77" fmla="*/ 69 h 88"/>
                  <a:gd name="T78" fmla="*/ 44 w 55"/>
                  <a:gd name="T79" fmla="*/ 64 h 88"/>
                  <a:gd name="T80" fmla="*/ 41 w 55"/>
                  <a:gd name="T81" fmla="*/ 59 h 88"/>
                  <a:gd name="T82" fmla="*/ 38 w 55"/>
                  <a:gd name="T83" fmla="*/ 54 h 88"/>
                  <a:gd name="T84" fmla="*/ 33 w 55"/>
                  <a:gd name="T85" fmla="*/ 51 h 88"/>
                  <a:gd name="T86" fmla="*/ 20 w 55"/>
                  <a:gd name="T87" fmla="*/ 44 h 88"/>
                  <a:gd name="T88" fmla="*/ 5 w 55"/>
                  <a:gd name="T89" fmla="*/ 43 h 88"/>
                  <a:gd name="T90" fmla="*/ 2 w 55"/>
                  <a:gd name="T91" fmla="*/ 43 h 88"/>
                  <a:gd name="T92" fmla="*/ 0 w 55"/>
                  <a:gd name="T93" fmla="*/ 43 h 88"/>
                  <a:gd name="T94" fmla="*/ 16 w 55"/>
                  <a:gd name="T95" fmla="*/ 0 h 8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5"/>
                  <a:gd name="T145" fmla="*/ 0 h 88"/>
                  <a:gd name="T146" fmla="*/ 55 w 55"/>
                  <a:gd name="T147" fmla="*/ 88 h 8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5" h="88">
                    <a:moveTo>
                      <a:pt x="16" y="0"/>
                    </a:moveTo>
                    <a:lnTo>
                      <a:pt x="55" y="0"/>
                    </a:lnTo>
                    <a:lnTo>
                      <a:pt x="49" y="17"/>
                    </a:lnTo>
                    <a:lnTo>
                      <a:pt x="13" y="17"/>
                    </a:lnTo>
                    <a:lnTo>
                      <a:pt x="10" y="25"/>
                    </a:lnTo>
                    <a:lnTo>
                      <a:pt x="31" y="28"/>
                    </a:lnTo>
                    <a:lnTo>
                      <a:pt x="46" y="36"/>
                    </a:lnTo>
                    <a:lnTo>
                      <a:pt x="51" y="41"/>
                    </a:lnTo>
                    <a:lnTo>
                      <a:pt x="54" y="49"/>
                    </a:lnTo>
                    <a:lnTo>
                      <a:pt x="55" y="57"/>
                    </a:lnTo>
                    <a:lnTo>
                      <a:pt x="54" y="66"/>
                    </a:lnTo>
                    <a:lnTo>
                      <a:pt x="51" y="74"/>
                    </a:lnTo>
                    <a:lnTo>
                      <a:pt x="47" y="79"/>
                    </a:lnTo>
                    <a:lnTo>
                      <a:pt x="42" y="82"/>
                    </a:lnTo>
                    <a:lnTo>
                      <a:pt x="38" y="85"/>
                    </a:lnTo>
                    <a:lnTo>
                      <a:pt x="29" y="87"/>
                    </a:lnTo>
                    <a:lnTo>
                      <a:pt x="20" y="88"/>
                    </a:lnTo>
                    <a:lnTo>
                      <a:pt x="13" y="88"/>
                    </a:lnTo>
                    <a:lnTo>
                      <a:pt x="8" y="87"/>
                    </a:lnTo>
                    <a:lnTo>
                      <a:pt x="3" y="84"/>
                    </a:lnTo>
                    <a:lnTo>
                      <a:pt x="0" y="80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2" y="72"/>
                    </a:lnTo>
                    <a:lnTo>
                      <a:pt x="3" y="71"/>
                    </a:lnTo>
                    <a:lnTo>
                      <a:pt x="7" y="71"/>
                    </a:lnTo>
                    <a:lnTo>
                      <a:pt x="8" y="71"/>
                    </a:lnTo>
                    <a:lnTo>
                      <a:pt x="11" y="72"/>
                    </a:lnTo>
                    <a:lnTo>
                      <a:pt x="13" y="72"/>
                    </a:lnTo>
                    <a:lnTo>
                      <a:pt x="16" y="75"/>
                    </a:lnTo>
                    <a:lnTo>
                      <a:pt x="20" y="77"/>
                    </a:lnTo>
                    <a:lnTo>
                      <a:pt x="24" y="80"/>
                    </a:lnTo>
                    <a:lnTo>
                      <a:pt x="26" y="82"/>
                    </a:lnTo>
                    <a:lnTo>
                      <a:pt x="29" y="82"/>
                    </a:lnTo>
                    <a:lnTo>
                      <a:pt x="31" y="82"/>
                    </a:lnTo>
                    <a:lnTo>
                      <a:pt x="36" y="82"/>
                    </a:lnTo>
                    <a:lnTo>
                      <a:pt x="41" y="79"/>
                    </a:lnTo>
                    <a:lnTo>
                      <a:pt x="42" y="75"/>
                    </a:lnTo>
                    <a:lnTo>
                      <a:pt x="44" y="69"/>
                    </a:lnTo>
                    <a:lnTo>
                      <a:pt x="44" y="64"/>
                    </a:lnTo>
                    <a:lnTo>
                      <a:pt x="41" y="59"/>
                    </a:lnTo>
                    <a:lnTo>
                      <a:pt x="38" y="54"/>
                    </a:lnTo>
                    <a:lnTo>
                      <a:pt x="33" y="51"/>
                    </a:lnTo>
                    <a:lnTo>
                      <a:pt x="20" y="44"/>
                    </a:lnTo>
                    <a:lnTo>
                      <a:pt x="5" y="43"/>
                    </a:lnTo>
                    <a:lnTo>
                      <a:pt x="2" y="43"/>
                    </a:lnTo>
                    <a:lnTo>
                      <a:pt x="0" y="43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28" name="Line 487"/>
              <p:cNvSpPr>
                <a:spLocks noChangeShapeType="1"/>
              </p:cNvSpPr>
              <p:nvPr/>
            </p:nvSpPr>
            <p:spPr bwMode="auto">
              <a:xfrm>
                <a:off x="3913" y="1981"/>
                <a:ext cx="1516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29" name="Line 488"/>
              <p:cNvSpPr>
                <a:spLocks noChangeShapeType="1"/>
              </p:cNvSpPr>
              <p:nvPr/>
            </p:nvSpPr>
            <p:spPr bwMode="auto">
              <a:xfrm>
                <a:off x="3913" y="1935"/>
                <a:ext cx="1" cy="46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30" name="Line 489"/>
              <p:cNvSpPr>
                <a:spLocks noChangeShapeType="1"/>
              </p:cNvSpPr>
              <p:nvPr/>
            </p:nvSpPr>
            <p:spPr bwMode="auto">
              <a:xfrm>
                <a:off x="3989" y="1958"/>
                <a:ext cx="1" cy="23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31" name="Line 490"/>
              <p:cNvSpPr>
                <a:spLocks noChangeShapeType="1"/>
              </p:cNvSpPr>
              <p:nvPr/>
            </p:nvSpPr>
            <p:spPr bwMode="auto">
              <a:xfrm>
                <a:off x="4064" y="1958"/>
                <a:ext cx="1" cy="23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32" name="Line 491"/>
              <p:cNvSpPr>
                <a:spLocks noChangeShapeType="1"/>
              </p:cNvSpPr>
              <p:nvPr/>
            </p:nvSpPr>
            <p:spPr bwMode="auto">
              <a:xfrm>
                <a:off x="4141" y="1958"/>
                <a:ext cx="1" cy="23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33" name="Line 492"/>
              <p:cNvSpPr>
                <a:spLocks noChangeShapeType="1"/>
              </p:cNvSpPr>
              <p:nvPr/>
            </p:nvSpPr>
            <p:spPr bwMode="auto">
              <a:xfrm>
                <a:off x="4216" y="1935"/>
                <a:ext cx="1" cy="46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34" name="Line 493"/>
              <p:cNvSpPr>
                <a:spLocks noChangeShapeType="1"/>
              </p:cNvSpPr>
              <p:nvPr/>
            </p:nvSpPr>
            <p:spPr bwMode="auto">
              <a:xfrm>
                <a:off x="4293" y="1958"/>
                <a:ext cx="1" cy="23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35" name="Line 494"/>
              <p:cNvSpPr>
                <a:spLocks noChangeShapeType="1"/>
              </p:cNvSpPr>
              <p:nvPr/>
            </p:nvSpPr>
            <p:spPr bwMode="auto">
              <a:xfrm>
                <a:off x="4367" y="1958"/>
                <a:ext cx="1" cy="23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36" name="Line 495"/>
              <p:cNvSpPr>
                <a:spLocks noChangeShapeType="1"/>
              </p:cNvSpPr>
              <p:nvPr/>
            </p:nvSpPr>
            <p:spPr bwMode="auto">
              <a:xfrm>
                <a:off x="4444" y="1958"/>
                <a:ext cx="1" cy="23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37" name="Line 496"/>
              <p:cNvSpPr>
                <a:spLocks noChangeShapeType="1"/>
              </p:cNvSpPr>
              <p:nvPr/>
            </p:nvSpPr>
            <p:spPr bwMode="auto">
              <a:xfrm>
                <a:off x="4519" y="1935"/>
                <a:ext cx="1" cy="46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38" name="Line 497"/>
              <p:cNvSpPr>
                <a:spLocks noChangeShapeType="1"/>
              </p:cNvSpPr>
              <p:nvPr/>
            </p:nvSpPr>
            <p:spPr bwMode="auto">
              <a:xfrm>
                <a:off x="4596" y="1958"/>
                <a:ext cx="1" cy="23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39" name="Line 498"/>
              <p:cNvSpPr>
                <a:spLocks noChangeShapeType="1"/>
              </p:cNvSpPr>
              <p:nvPr/>
            </p:nvSpPr>
            <p:spPr bwMode="auto">
              <a:xfrm>
                <a:off x="4671" y="1958"/>
                <a:ext cx="1" cy="23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40" name="Line 499"/>
              <p:cNvSpPr>
                <a:spLocks noChangeShapeType="1"/>
              </p:cNvSpPr>
              <p:nvPr/>
            </p:nvSpPr>
            <p:spPr bwMode="auto">
              <a:xfrm>
                <a:off x="4747" y="1958"/>
                <a:ext cx="1" cy="23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41" name="Line 500"/>
              <p:cNvSpPr>
                <a:spLocks noChangeShapeType="1"/>
              </p:cNvSpPr>
              <p:nvPr/>
            </p:nvSpPr>
            <p:spPr bwMode="auto">
              <a:xfrm>
                <a:off x="4822" y="1935"/>
                <a:ext cx="1" cy="46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42" name="Line 501"/>
              <p:cNvSpPr>
                <a:spLocks noChangeShapeType="1"/>
              </p:cNvSpPr>
              <p:nvPr/>
            </p:nvSpPr>
            <p:spPr bwMode="auto">
              <a:xfrm>
                <a:off x="4899" y="1958"/>
                <a:ext cx="1" cy="23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43" name="Line 502"/>
              <p:cNvSpPr>
                <a:spLocks noChangeShapeType="1"/>
              </p:cNvSpPr>
              <p:nvPr/>
            </p:nvSpPr>
            <p:spPr bwMode="auto">
              <a:xfrm>
                <a:off x="4974" y="1958"/>
                <a:ext cx="1" cy="23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44" name="Line 503"/>
              <p:cNvSpPr>
                <a:spLocks noChangeShapeType="1"/>
              </p:cNvSpPr>
              <p:nvPr/>
            </p:nvSpPr>
            <p:spPr bwMode="auto">
              <a:xfrm>
                <a:off x="5050" y="1958"/>
                <a:ext cx="1" cy="23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45" name="Line 504"/>
              <p:cNvSpPr>
                <a:spLocks noChangeShapeType="1"/>
              </p:cNvSpPr>
              <p:nvPr/>
            </p:nvSpPr>
            <p:spPr bwMode="auto">
              <a:xfrm>
                <a:off x="5125" y="1935"/>
                <a:ext cx="1" cy="46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46" name="Line 505"/>
              <p:cNvSpPr>
                <a:spLocks noChangeShapeType="1"/>
              </p:cNvSpPr>
              <p:nvPr/>
            </p:nvSpPr>
            <p:spPr bwMode="auto">
              <a:xfrm>
                <a:off x="5202" y="1958"/>
                <a:ext cx="1" cy="23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47" name="Line 506"/>
              <p:cNvSpPr>
                <a:spLocks noChangeShapeType="1"/>
              </p:cNvSpPr>
              <p:nvPr/>
            </p:nvSpPr>
            <p:spPr bwMode="auto">
              <a:xfrm>
                <a:off x="5277" y="1958"/>
                <a:ext cx="1" cy="23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48" name="Line 507"/>
              <p:cNvSpPr>
                <a:spLocks noChangeShapeType="1"/>
              </p:cNvSpPr>
              <p:nvPr/>
            </p:nvSpPr>
            <p:spPr bwMode="auto">
              <a:xfrm>
                <a:off x="5354" y="1958"/>
                <a:ext cx="1" cy="23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49" name="Line 508"/>
              <p:cNvSpPr>
                <a:spLocks noChangeShapeType="1"/>
              </p:cNvSpPr>
              <p:nvPr/>
            </p:nvSpPr>
            <p:spPr bwMode="auto">
              <a:xfrm>
                <a:off x="5429" y="1935"/>
                <a:ext cx="1" cy="46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50" name="Line 523"/>
              <p:cNvSpPr>
                <a:spLocks noChangeShapeType="1"/>
              </p:cNvSpPr>
              <p:nvPr/>
            </p:nvSpPr>
            <p:spPr bwMode="auto">
              <a:xfrm>
                <a:off x="3913" y="887"/>
                <a:ext cx="1516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51" name="Freeform 524"/>
              <p:cNvSpPr>
                <a:spLocks/>
              </p:cNvSpPr>
              <p:nvPr/>
            </p:nvSpPr>
            <p:spPr bwMode="auto">
              <a:xfrm>
                <a:off x="3913" y="887"/>
                <a:ext cx="1516" cy="677"/>
              </a:xfrm>
              <a:custGeom>
                <a:avLst/>
                <a:gdLst>
                  <a:gd name="T0" fmla="*/ 16 w 1516"/>
                  <a:gd name="T1" fmla="*/ 46 h 677"/>
                  <a:gd name="T2" fmla="*/ 45 w 1516"/>
                  <a:gd name="T3" fmla="*/ 57 h 677"/>
                  <a:gd name="T4" fmla="*/ 76 w 1516"/>
                  <a:gd name="T5" fmla="*/ 74 h 677"/>
                  <a:gd name="T6" fmla="*/ 106 w 1516"/>
                  <a:gd name="T7" fmla="*/ 91 h 677"/>
                  <a:gd name="T8" fmla="*/ 137 w 1516"/>
                  <a:gd name="T9" fmla="*/ 114 h 677"/>
                  <a:gd name="T10" fmla="*/ 168 w 1516"/>
                  <a:gd name="T11" fmla="*/ 140 h 677"/>
                  <a:gd name="T12" fmla="*/ 197 w 1516"/>
                  <a:gd name="T13" fmla="*/ 170 h 677"/>
                  <a:gd name="T14" fmla="*/ 228 w 1516"/>
                  <a:gd name="T15" fmla="*/ 206 h 677"/>
                  <a:gd name="T16" fmla="*/ 257 w 1516"/>
                  <a:gd name="T17" fmla="*/ 246 h 677"/>
                  <a:gd name="T18" fmla="*/ 288 w 1516"/>
                  <a:gd name="T19" fmla="*/ 292 h 677"/>
                  <a:gd name="T20" fmla="*/ 319 w 1516"/>
                  <a:gd name="T21" fmla="*/ 343 h 677"/>
                  <a:gd name="T22" fmla="*/ 349 w 1516"/>
                  <a:gd name="T23" fmla="*/ 396 h 677"/>
                  <a:gd name="T24" fmla="*/ 380 w 1516"/>
                  <a:gd name="T25" fmla="*/ 453 h 677"/>
                  <a:gd name="T26" fmla="*/ 409 w 1516"/>
                  <a:gd name="T27" fmla="*/ 509 h 677"/>
                  <a:gd name="T28" fmla="*/ 440 w 1516"/>
                  <a:gd name="T29" fmla="*/ 563 h 677"/>
                  <a:gd name="T30" fmla="*/ 471 w 1516"/>
                  <a:gd name="T31" fmla="*/ 610 h 677"/>
                  <a:gd name="T32" fmla="*/ 497 w 1516"/>
                  <a:gd name="T33" fmla="*/ 644 h 677"/>
                  <a:gd name="T34" fmla="*/ 512 w 1516"/>
                  <a:gd name="T35" fmla="*/ 657 h 677"/>
                  <a:gd name="T36" fmla="*/ 526 w 1516"/>
                  <a:gd name="T37" fmla="*/ 667 h 677"/>
                  <a:gd name="T38" fmla="*/ 541 w 1516"/>
                  <a:gd name="T39" fmla="*/ 673 h 677"/>
                  <a:gd name="T40" fmla="*/ 556 w 1516"/>
                  <a:gd name="T41" fmla="*/ 677 h 677"/>
                  <a:gd name="T42" fmla="*/ 570 w 1516"/>
                  <a:gd name="T43" fmla="*/ 675 h 677"/>
                  <a:gd name="T44" fmla="*/ 587 w 1516"/>
                  <a:gd name="T45" fmla="*/ 669 h 677"/>
                  <a:gd name="T46" fmla="*/ 601 w 1516"/>
                  <a:gd name="T47" fmla="*/ 657 h 677"/>
                  <a:gd name="T48" fmla="*/ 617 w 1516"/>
                  <a:gd name="T49" fmla="*/ 641 h 677"/>
                  <a:gd name="T50" fmla="*/ 632 w 1516"/>
                  <a:gd name="T51" fmla="*/ 620 h 677"/>
                  <a:gd name="T52" fmla="*/ 648 w 1516"/>
                  <a:gd name="T53" fmla="*/ 594 h 677"/>
                  <a:gd name="T54" fmla="*/ 665 w 1516"/>
                  <a:gd name="T55" fmla="*/ 564 h 677"/>
                  <a:gd name="T56" fmla="*/ 683 w 1516"/>
                  <a:gd name="T57" fmla="*/ 528 h 677"/>
                  <a:gd name="T58" fmla="*/ 712 w 1516"/>
                  <a:gd name="T59" fmla="*/ 460 h 677"/>
                  <a:gd name="T60" fmla="*/ 743 w 1516"/>
                  <a:gd name="T61" fmla="*/ 390 h 677"/>
                  <a:gd name="T62" fmla="*/ 774 w 1516"/>
                  <a:gd name="T63" fmla="*/ 320 h 677"/>
                  <a:gd name="T64" fmla="*/ 803 w 1516"/>
                  <a:gd name="T65" fmla="*/ 256 h 677"/>
                  <a:gd name="T66" fmla="*/ 834 w 1516"/>
                  <a:gd name="T67" fmla="*/ 199 h 677"/>
                  <a:gd name="T68" fmla="*/ 864 w 1516"/>
                  <a:gd name="T69" fmla="*/ 152 h 677"/>
                  <a:gd name="T70" fmla="*/ 895 w 1516"/>
                  <a:gd name="T71" fmla="*/ 113 h 677"/>
                  <a:gd name="T72" fmla="*/ 926 w 1516"/>
                  <a:gd name="T73" fmla="*/ 82 h 677"/>
                  <a:gd name="T74" fmla="*/ 955 w 1516"/>
                  <a:gd name="T75" fmla="*/ 59 h 677"/>
                  <a:gd name="T76" fmla="*/ 986 w 1516"/>
                  <a:gd name="T77" fmla="*/ 41 h 677"/>
                  <a:gd name="T78" fmla="*/ 1015 w 1516"/>
                  <a:gd name="T79" fmla="*/ 28 h 677"/>
                  <a:gd name="T80" fmla="*/ 1046 w 1516"/>
                  <a:gd name="T81" fmla="*/ 20 h 677"/>
                  <a:gd name="T82" fmla="*/ 1077 w 1516"/>
                  <a:gd name="T83" fmla="*/ 13 h 677"/>
                  <a:gd name="T84" fmla="*/ 1107 w 1516"/>
                  <a:gd name="T85" fmla="*/ 8 h 677"/>
                  <a:gd name="T86" fmla="*/ 1137 w 1516"/>
                  <a:gd name="T87" fmla="*/ 5 h 677"/>
                  <a:gd name="T88" fmla="*/ 1167 w 1516"/>
                  <a:gd name="T89" fmla="*/ 3 h 677"/>
                  <a:gd name="T90" fmla="*/ 1227 w 1516"/>
                  <a:gd name="T91" fmla="*/ 2 h 677"/>
                  <a:gd name="T92" fmla="*/ 1516 w 1516"/>
                  <a:gd name="T93" fmla="*/ 0 h 67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516"/>
                  <a:gd name="T142" fmla="*/ 0 h 677"/>
                  <a:gd name="T143" fmla="*/ 1516 w 1516"/>
                  <a:gd name="T144" fmla="*/ 677 h 67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516" h="677">
                    <a:moveTo>
                      <a:pt x="0" y="39"/>
                    </a:moveTo>
                    <a:lnTo>
                      <a:pt x="16" y="46"/>
                    </a:lnTo>
                    <a:lnTo>
                      <a:pt x="31" y="51"/>
                    </a:lnTo>
                    <a:lnTo>
                      <a:pt x="45" y="57"/>
                    </a:lnTo>
                    <a:lnTo>
                      <a:pt x="60" y="65"/>
                    </a:lnTo>
                    <a:lnTo>
                      <a:pt x="76" y="74"/>
                    </a:lnTo>
                    <a:lnTo>
                      <a:pt x="91" y="82"/>
                    </a:lnTo>
                    <a:lnTo>
                      <a:pt x="106" y="91"/>
                    </a:lnTo>
                    <a:lnTo>
                      <a:pt x="122" y="101"/>
                    </a:lnTo>
                    <a:lnTo>
                      <a:pt x="137" y="114"/>
                    </a:lnTo>
                    <a:lnTo>
                      <a:pt x="151" y="126"/>
                    </a:lnTo>
                    <a:lnTo>
                      <a:pt x="168" y="140"/>
                    </a:lnTo>
                    <a:lnTo>
                      <a:pt x="182" y="155"/>
                    </a:lnTo>
                    <a:lnTo>
                      <a:pt x="197" y="170"/>
                    </a:lnTo>
                    <a:lnTo>
                      <a:pt x="212" y="188"/>
                    </a:lnTo>
                    <a:lnTo>
                      <a:pt x="228" y="206"/>
                    </a:lnTo>
                    <a:lnTo>
                      <a:pt x="243" y="227"/>
                    </a:lnTo>
                    <a:lnTo>
                      <a:pt x="257" y="246"/>
                    </a:lnTo>
                    <a:lnTo>
                      <a:pt x="274" y="269"/>
                    </a:lnTo>
                    <a:lnTo>
                      <a:pt x="288" y="292"/>
                    </a:lnTo>
                    <a:lnTo>
                      <a:pt x="303" y="318"/>
                    </a:lnTo>
                    <a:lnTo>
                      <a:pt x="319" y="343"/>
                    </a:lnTo>
                    <a:lnTo>
                      <a:pt x="334" y="370"/>
                    </a:lnTo>
                    <a:lnTo>
                      <a:pt x="349" y="396"/>
                    </a:lnTo>
                    <a:lnTo>
                      <a:pt x="363" y="426"/>
                    </a:lnTo>
                    <a:lnTo>
                      <a:pt x="380" y="453"/>
                    </a:lnTo>
                    <a:lnTo>
                      <a:pt x="394" y="481"/>
                    </a:lnTo>
                    <a:lnTo>
                      <a:pt x="409" y="509"/>
                    </a:lnTo>
                    <a:lnTo>
                      <a:pt x="425" y="537"/>
                    </a:lnTo>
                    <a:lnTo>
                      <a:pt x="440" y="563"/>
                    </a:lnTo>
                    <a:lnTo>
                      <a:pt x="454" y="587"/>
                    </a:lnTo>
                    <a:lnTo>
                      <a:pt x="471" y="610"/>
                    </a:lnTo>
                    <a:lnTo>
                      <a:pt x="485" y="629"/>
                    </a:lnTo>
                    <a:lnTo>
                      <a:pt x="497" y="644"/>
                    </a:lnTo>
                    <a:lnTo>
                      <a:pt x="500" y="646"/>
                    </a:lnTo>
                    <a:lnTo>
                      <a:pt x="512" y="657"/>
                    </a:lnTo>
                    <a:lnTo>
                      <a:pt x="515" y="660"/>
                    </a:lnTo>
                    <a:lnTo>
                      <a:pt x="526" y="667"/>
                    </a:lnTo>
                    <a:lnTo>
                      <a:pt x="531" y="670"/>
                    </a:lnTo>
                    <a:lnTo>
                      <a:pt x="541" y="673"/>
                    </a:lnTo>
                    <a:lnTo>
                      <a:pt x="546" y="675"/>
                    </a:lnTo>
                    <a:lnTo>
                      <a:pt x="556" y="677"/>
                    </a:lnTo>
                    <a:lnTo>
                      <a:pt x="560" y="677"/>
                    </a:lnTo>
                    <a:lnTo>
                      <a:pt x="570" y="675"/>
                    </a:lnTo>
                    <a:lnTo>
                      <a:pt x="577" y="673"/>
                    </a:lnTo>
                    <a:lnTo>
                      <a:pt x="587" y="669"/>
                    </a:lnTo>
                    <a:lnTo>
                      <a:pt x="591" y="665"/>
                    </a:lnTo>
                    <a:lnTo>
                      <a:pt x="601" y="657"/>
                    </a:lnTo>
                    <a:lnTo>
                      <a:pt x="606" y="652"/>
                    </a:lnTo>
                    <a:lnTo>
                      <a:pt x="617" y="641"/>
                    </a:lnTo>
                    <a:lnTo>
                      <a:pt x="622" y="634"/>
                    </a:lnTo>
                    <a:lnTo>
                      <a:pt x="632" y="620"/>
                    </a:lnTo>
                    <a:lnTo>
                      <a:pt x="637" y="613"/>
                    </a:lnTo>
                    <a:lnTo>
                      <a:pt x="648" y="594"/>
                    </a:lnTo>
                    <a:lnTo>
                      <a:pt x="652" y="589"/>
                    </a:lnTo>
                    <a:lnTo>
                      <a:pt x="665" y="564"/>
                    </a:lnTo>
                    <a:lnTo>
                      <a:pt x="666" y="559"/>
                    </a:lnTo>
                    <a:lnTo>
                      <a:pt x="683" y="528"/>
                    </a:lnTo>
                    <a:lnTo>
                      <a:pt x="697" y="496"/>
                    </a:lnTo>
                    <a:lnTo>
                      <a:pt x="712" y="460"/>
                    </a:lnTo>
                    <a:lnTo>
                      <a:pt x="728" y="426"/>
                    </a:lnTo>
                    <a:lnTo>
                      <a:pt x="743" y="390"/>
                    </a:lnTo>
                    <a:lnTo>
                      <a:pt x="758" y="354"/>
                    </a:lnTo>
                    <a:lnTo>
                      <a:pt x="774" y="320"/>
                    </a:lnTo>
                    <a:lnTo>
                      <a:pt x="789" y="287"/>
                    </a:lnTo>
                    <a:lnTo>
                      <a:pt x="803" y="256"/>
                    </a:lnTo>
                    <a:lnTo>
                      <a:pt x="818" y="227"/>
                    </a:lnTo>
                    <a:lnTo>
                      <a:pt x="834" y="199"/>
                    </a:lnTo>
                    <a:lnTo>
                      <a:pt x="849" y="175"/>
                    </a:lnTo>
                    <a:lnTo>
                      <a:pt x="864" y="152"/>
                    </a:lnTo>
                    <a:lnTo>
                      <a:pt x="880" y="131"/>
                    </a:lnTo>
                    <a:lnTo>
                      <a:pt x="895" y="113"/>
                    </a:lnTo>
                    <a:lnTo>
                      <a:pt x="909" y="96"/>
                    </a:lnTo>
                    <a:lnTo>
                      <a:pt x="926" y="82"/>
                    </a:lnTo>
                    <a:lnTo>
                      <a:pt x="940" y="70"/>
                    </a:lnTo>
                    <a:lnTo>
                      <a:pt x="955" y="59"/>
                    </a:lnTo>
                    <a:lnTo>
                      <a:pt x="970" y="49"/>
                    </a:lnTo>
                    <a:lnTo>
                      <a:pt x="986" y="41"/>
                    </a:lnTo>
                    <a:lnTo>
                      <a:pt x="1001" y="34"/>
                    </a:lnTo>
                    <a:lnTo>
                      <a:pt x="1015" y="28"/>
                    </a:lnTo>
                    <a:lnTo>
                      <a:pt x="1032" y="23"/>
                    </a:lnTo>
                    <a:lnTo>
                      <a:pt x="1046" y="20"/>
                    </a:lnTo>
                    <a:lnTo>
                      <a:pt x="1061" y="17"/>
                    </a:lnTo>
                    <a:lnTo>
                      <a:pt x="1077" y="13"/>
                    </a:lnTo>
                    <a:lnTo>
                      <a:pt x="1092" y="10"/>
                    </a:lnTo>
                    <a:lnTo>
                      <a:pt x="1107" y="8"/>
                    </a:lnTo>
                    <a:lnTo>
                      <a:pt x="1121" y="7"/>
                    </a:lnTo>
                    <a:lnTo>
                      <a:pt x="1137" y="5"/>
                    </a:lnTo>
                    <a:lnTo>
                      <a:pt x="1152" y="3"/>
                    </a:lnTo>
                    <a:lnTo>
                      <a:pt x="1167" y="3"/>
                    </a:lnTo>
                    <a:lnTo>
                      <a:pt x="1183" y="2"/>
                    </a:lnTo>
                    <a:lnTo>
                      <a:pt x="1227" y="2"/>
                    </a:lnTo>
                    <a:lnTo>
                      <a:pt x="1243" y="0"/>
                    </a:lnTo>
                    <a:lnTo>
                      <a:pt x="1516" y="0"/>
                    </a:lnTo>
                  </a:path>
                </a:pathLst>
              </a:cu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52" name="Freeform 525"/>
              <p:cNvSpPr>
                <a:spLocks/>
              </p:cNvSpPr>
              <p:nvPr/>
            </p:nvSpPr>
            <p:spPr bwMode="auto">
              <a:xfrm>
                <a:off x="3913" y="887"/>
                <a:ext cx="1516" cy="936"/>
              </a:xfrm>
              <a:custGeom>
                <a:avLst/>
                <a:gdLst>
                  <a:gd name="T0" fmla="*/ 11 w 1516"/>
                  <a:gd name="T1" fmla="*/ 0 h 936"/>
                  <a:gd name="T2" fmla="*/ 19 w 1516"/>
                  <a:gd name="T3" fmla="*/ 7 h 936"/>
                  <a:gd name="T4" fmla="*/ 29 w 1516"/>
                  <a:gd name="T5" fmla="*/ 25 h 936"/>
                  <a:gd name="T6" fmla="*/ 40 w 1516"/>
                  <a:gd name="T7" fmla="*/ 56 h 936"/>
                  <a:gd name="T8" fmla="*/ 52 w 1516"/>
                  <a:gd name="T9" fmla="*/ 108 h 936"/>
                  <a:gd name="T10" fmla="*/ 91 w 1516"/>
                  <a:gd name="T11" fmla="*/ 300 h 936"/>
                  <a:gd name="T12" fmla="*/ 104 w 1516"/>
                  <a:gd name="T13" fmla="*/ 370 h 936"/>
                  <a:gd name="T14" fmla="*/ 128 w 1516"/>
                  <a:gd name="T15" fmla="*/ 522 h 936"/>
                  <a:gd name="T16" fmla="*/ 150 w 1516"/>
                  <a:gd name="T17" fmla="*/ 639 h 936"/>
                  <a:gd name="T18" fmla="*/ 161 w 1516"/>
                  <a:gd name="T19" fmla="*/ 698 h 936"/>
                  <a:gd name="T20" fmla="*/ 168 w 1516"/>
                  <a:gd name="T21" fmla="*/ 726 h 936"/>
                  <a:gd name="T22" fmla="*/ 184 w 1516"/>
                  <a:gd name="T23" fmla="*/ 788 h 936"/>
                  <a:gd name="T24" fmla="*/ 200 w 1516"/>
                  <a:gd name="T25" fmla="*/ 836 h 936"/>
                  <a:gd name="T26" fmla="*/ 218 w 1516"/>
                  <a:gd name="T27" fmla="*/ 879 h 936"/>
                  <a:gd name="T28" fmla="*/ 236 w 1516"/>
                  <a:gd name="T29" fmla="*/ 910 h 936"/>
                  <a:gd name="T30" fmla="*/ 251 w 1516"/>
                  <a:gd name="T31" fmla="*/ 928 h 936"/>
                  <a:gd name="T32" fmla="*/ 269 w 1516"/>
                  <a:gd name="T33" fmla="*/ 936 h 936"/>
                  <a:gd name="T34" fmla="*/ 288 w 1516"/>
                  <a:gd name="T35" fmla="*/ 934 h 936"/>
                  <a:gd name="T36" fmla="*/ 319 w 1516"/>
                  <a:gd name="T37" fmla="*/ 916 h 936"/>
                  <a:gd name="T38" fmla="*/ 339 w 1516"/>
                  <a:gd name="T39" fmla="*/ 895 h 936"/>
                  <a:gd name="T40" fmla="*/ 370 w 1516"/>
                  <a:gd name="T41" fmla="*/ 849 h 936"/>
                  <a:gd name="T42" fmla="*/ 410 w 1516"/>
                  <a:gd name="T43" fmla="*/ 778 h 936"/>
                  <a:gd name="T44" fmla="*/ 471 w 1516"/>
                  <a:gd name="T45" fmla="*/ 660 h 936"/>
                  <a:gd name="T46" fmla="*/ 539 w 1516"/>
                  <a:gd name="T47" fmla="*/ 520 h 936"/>
                  <a:gd name="T48" fmla="*/ 583 w 1516"/>
                  <a:gd name="T49" fmla="*/ 440 h 936"/>
                  <a:gd name="T50" fmla="*/ 622 w 1516"/>
                  <a:gd name="T51" fmla="*/ 374 h 936"/>
                  <a:gd name="T52" fmla="*/ 673 w 1516"/>
                  <a:gd name="T53" fmla="*/ 295 h 936"/>
                  <a:gd name="T54" fmla="*/ 723 w 1516"/>
                  <a:gd name="T55" fmla="*/ 227 h 936"/>
                  <a:gd name="T56" fmla="*/ 774 w 1516"/>
                  <a:gd name="T57" fmla="*/ 173 h 936"/>
                  <a:gd name="T58" fmla="*/ 828 w 1516"/>
                  <a:gd name="T59" fmla="*/ 122 h 936"/>
                  <a:gd name="T60" fmla="*/ 878 w 1516"/>
                  <a:gd name="T61" fmla="*/ 88 h 936"/>
                  <a:gd name="T62" fmla="*/ 926 w 1516"/>
                  <a:gd name="T63" fmla="*/ 62 h 936"/>
                  <a:gd name="T64" fmla="*/ 1001 w 1516"/>
                  <a:gd name="T65" fmla="*/ 33 h 936"/>
                  <a:gd name="T66" fmla="*/ 1077 w 1516"/>
                  <a:gd name="T67" fmla="*/ 15 h 936"/>
                  <a:gd name="T68" fmla="*/ 1152 w 1516"/>
                  <a:gd name="T69" fmla="*/ 5 h 936"/>
                  <a:gd name="T70" fmla="*/ 1304 w 1516"/>
                  <a:gd name="T71" fmla="*/ 0 h 9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516"/>
                  <a:gd name="T109" fmla="*/ 0 h 936"/>
                  <a:gd name="T110" fmla="*/ 1516 w 1516"/>
                  <a:gd name="T111" fmla="*/ 936 h 9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516" h="936">
                    <a:moveTo>
                      <a:pt x="0" y="0"/>
                    </a:moveTo>
                    <a:lnTo>
                      <a:pt x="11" y="0"/>
                    </a:lnTo>
                    <a:lnTo>
                      <a:pt x="16" y="2"/>
                    </a:lnTo>
                    <a:lnTo>
                      <a:pt x="19" y="7"/>
                    </a:lnTo>
                    <a:lnTo>
                      <a:pt x="24" y="13"/>
                    </a:lnTo>
                    <a:lnTo>
                      <a:pt x="29" y="25"/>
                    </a:lnTo>
                    <a:lnTo>
                      <a:pt x="34" y="38"/>
                    </a:lnTo>
                    <a:lnTo>
                      <a:pt x="40" y="56"/>
                    </a:lnTo>
                    <a:lnTo>
                      <a:pt x="45" y="78"/>
                    </a:lnTo>
                    <a:lnTo>
                      <a:pt x="52" y="108"/>
                    </a:lnTo>
                    <a:lnTo>
                      <a:pt x="62" y="149"/>
                    </a:lnTo>
                    <a:lnTo>
                      <a:pt x="91" y="300"/>
                    </a:lnTo>
                    <a:lnTo>
                      <a:pt x="98" y="331"/>
                    </a:lnTo>
                    <a:lnTo>
                      <a:pt x="104" y="370"/>
                    </a:lnTo>
                    <a:lnTo>
                      <a:pt x="112" y="419"/>
                    </a:lnTo>
                    <a:lnTo>
                      <a:pt x="128" y="522"/>
                    </a:lnTo>
                    <a:lnTo>
                      <a:pt x="140" y="592"/>
                    </a:lnTo>
                    <a:lnTo>
                      <a:pt x="150" y="639"/>
                    </a:lnTo>
                    <a:lnTo>
                      <a:pt x="155" y="672"/>
                    </a:lnTo>
                    <a:lnTo>
                      <a:pt x="161" y="698"/>
                    </a:lnTo>
                    <a:lnTo>
                      <a:pt x="166" y="721"/>
                    </a:lnTo>
                    <a:lnTo>
                      <a:pt x="168" y="726"/>
                    </a:lnTo>
                    <a:lnTo>
                      <a:pt x="176" y="758"/>
                    </a:lnTo>
                    <a:lnTo>
                      <a:pt x="184" y="788"/>
                    </a:lnTo>
                    <a:lnTo>
                      <a:pt x="194" y="815"/>
                    </a:lnTo>
                    <a:lnTo>
                      <a:pt x="200" y="836"/>
                    </a:lnTo>
                    <a:lnTo>
                      <a:pt x="210" y="859"/>
                    </a:lnTo>
                    <a:lnTo>
                      <a:pt x="218" y="879"/>
                    </a:lnTo>
                    <a:lnTo>
                      <a:pt x="228" y="897"/>
                    </a:lnTo>
                    <a:lnTo>
                      <a:pt x="236" y="910"/>
                    </a:lnTo>
                    <a:lnTo>
                      <a:pt x="243" y="920"/>
                    </a:lnTo>
                    <a:lnTo>
                      <a:pt x="251" y="928"/>
                    </a:lnTo>
                    <a:lnTo>
                      <a:pt x="259" y="933"/>
                    </a:lnTo>
                    <a:lnTo>
                      <a:pt x="269" y="936"/>
                    </a:lnTo>
                    <a:lnTo>
                      <a:pt x="277" y="936"/>
                    </a:lnTo>
                    <a:lnTo>
                      <a:pt x="288" y="934"/>
                    </a:lnTo>
                    <a:lnTo>
                      <a:pt x="303" y="926"/>
                    </a:lnTo>
                    <a:lnTo>
                      <a:pt x="319" y="916"/>
                    </a:lnTo>
                    <a:lnTo>
                      <a:pt x="329" y="907"/>
                    </a:lnTo>
                    <a:lnTo>
                      <a:pt x="339" y="895"/>
                    </a:lnTo>
                    <a:lnTo>
                      <a:pt x="352" y="877"/>
                    </a:lnTo>
                    <a:lnTo>
                      <a:pt x="370" y="849"/>
                    </a:lnTo>
                    <a:lnTo>
                      <a:pt x="394" y="807"/>
                    </a:lnTo>
                    <a:lnTo>
                      <a:pt x="410" y="778"/>
                    </a:lnTo>
                    <a:lnTo>
                      <a:pt x="432" y="737"/>
                    </a:lnTo>
                    <a:lnTo>
                      <a:pt x="471" y="660"/>
                    </a:lnTo>
                    <a:lnTo>
                      <a:pt x="513" y="574"/>
                    </a:lnTo>
                    <a:lnTo>
                      <a:pt x="539" y="520"/>
                    </a:lnTo>
                    <a:lnTo>
                      <a:pt x="546" y="509"/>
                    </a:lnTo>
                    <a:lnTo>
                      <a:pt x="583" y="440"/>
                    </a:lnTo>
                    <a:lnTo>
                      <a:pt x="608" y="396"/>
                    </a:lnTo>
                    <a:lnTo>
                      <a:pt x="622" y="374"/>
                    </a:lnTo>
                    <a:lnTo>
                      <a:pt x="648" y="331"/>
                    </a:lnTo>
                    <a:lnTo>
                      <a:pt x="673" y="295"/>
                    </a:lnTo>
                    <a:lnTo>
                      <a:pt x="697" y="261"/>
                    </a:lnTo>
                    <a:lnTo>
                      <a:pt x="723" y="227"/>
                    </a:lnTo>
                    <a:lnTo>
                      <a:pt x="750" y="197"/>
                    </a:lnTo>
                    <a:lnTo>
                      <a:pt x="774" y="173"/>
                    </a:lnTo>
                    <a:lnTo>
                      <a:pt x="800" y="147"/>
                    </a:lnTo>
                    <a:lnTo>
                      <a:pt x="828" y="122"/>
                    </a:lnTo>
                    <a:lnTo>
                      <a:pt x="849" y="108"/>
                    </a:lnTo>
                    <a:lnTo>
                      <a:pt x="878" y="88"/>
                    </a:lnTo>
                    <a:lnTo>
                      <a:pt x="909" y="69"/>
                    </a:lnTo>
                    <a:lnTo>
                      <a:pt x="926" y="62"/>
                    </a:lnTo>
                    <a:lnTo>
                      <a:pt x="957" y="47"/>
                    </a:lnTo>
                    <a:lnTo>
                      <a:pt x="1001" y="33"/>
                    </a:lnTo>
                    <a:lnTo>
                      <a:pt x="1040" y="21"/>
                    </a:lnTo>
                    <a:lnTo>
                      <a:pt x="1077" y="15"/>
                    </a:lnTo>
                    <a:lnTo>
                      <a:pt x="1126" y="8"/>
                    </a:lnTo>
                    <a:lnTo>
                      <a:pt x="1152" y="5"/>
                    </a:lnTo>
                    <a:lnTo>
                      <a:pt x="1227" y="2"/>
                    </a:lnTo>
                    <a:lnTo>
                      <a:pt x="1304" y="0"/>
                    </a:lnTo>
                    <a:lnTo>
                      <a:pt x="1516" y="0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53" name="Freeform 526"/>
              <p:cNvSpPr>
                <a:spLocks/>
              </p:cNvSpPr>
              <p:nvPr/>
            </p:nvSpPr>
            <p:spPr bwMode="auto">
              <a:xfrm>
                <a:off x="3913" y="696"/>
                <a:ext cx="1516" cy="191"/>
              </a:xfrm>
              <a:custGeom>
                <a:avLst/>
                <a:gdLst>
                  <a:gd name="T0" fmla="*/ 16 w 1516"/>
                  <a:gd name="T1" fmla="*/ 36 h 191"/>
                  <a:gd name="T2" fmla="*/ 45 w 1516"/>
                  <a:gd name="T3" fmla="*/ 28 h 191"/>
                  <a:gd name="T4" fmla="*/ 76 w 1516"/>
                  <a:gd name="T5" fmla="*/ 20 h 191"/>
                  <a:gd name="T6" fmla="*/ 106 w 1516"/>
                  <a:gd name="T7" fmla="*/ 14 h 191"/>
                  <a:gd name="T8" fmla="*/ 137 w 1516"/>
                  <a:gd name="T9" fmla="*/ 7 h 191"/>
                  <a:gd name="T10" fmla="*/ 168 w 1516"/>
                  <a:gd name="T11" fmla="*/ 4 h 191"/>
                  <a:gd name="T12" fmla="*/ 197 w 1516"/>
                  <a:gd name="T13" fmla="*/ 0 h 191"/>
                  <a:gd name="T14" fmla="*/ 274 w 1516"/>
                  <a:gd name="T15" fmla="*/ 2 h 191"/>
                  <a:gd name="T16" fmla="*/ 303 w 1516"/>
                  <a:gd name="T17" fmla="*/ 7 h 191"/>
                  <a:gd name="T18" fmla="*/ 334 w 1516"/>
                  <a:gd name="T19" fmla="*/ 14 h 191"/>
                  <a:gd name="T20" fmla="*/ 363 w 1516"/>
                  <a:gd name="T21" fmla="*/ 23 h 191"/>
                  <a:gd name="T22" fmla="*/ 394 w 1516"/>
                  <a:gd name="T23" fmla="*/ 33 h 191"/>
                  <a:gd name="T24" fmla="*/ 425 w 1516"/>
                  <a:gd name="T25" fmla="*/ 45 h 191"/>
                  <a:gd name="T26" fmla="*/ 454 w 1516"/>
                  <a:gd name="T27" fmla="*/ 58 h 191"/>
                  <a:gd name="T28" fmla="*/ 485 w 1516"/>
                  <a:gd name="T29" fmla="*/ 71 h 191"/>
                  <a:gd name="T30" fmla="*/ 515 w 1516"/>
                  <a:gd name="T31" fmla="*/ 84 h 191"/>
                  <a:gd name="T32" fmla="*/ 546 w 1516"/>
                  <a:gd name="T33" fmla="*/ 97 h 191"/>
                  <a:gd name="T34" fmla="*/ 577 w 1516"/>
                  <a:gd name="T35" fmla="*/ 110 h 191"/>
                  <a:gd name="T36" fmla="*/ 606 w 1516"/>
                  <a:gd name="T37" fmla="*/ 123 h 191"/>
                  <a:gd name="T38" fmla="*/ 637 w 1516"/>
                  <a:gd name="T39" fmla="*/ 133 h 191"/>
                  <a:gd name="T40" fmla="*/ 666 w 1516"/>
                  <a:gd name="T41" fmla="*/ 142 h 191"/>
                  <a:gd name="T42" fmla="*/ 697 w 1516"/>
                  <a:gd name="T43" fmla="*/ 150 h 191"/>
                  <a:gd name="T44" fmla="*/ 728 w 1516"/>
                  <a:gd name="T45" fmla="*/ 159 h 191"/>
                  <a:gd name="T46" fmla="*/ 758 w 1516"/>
                  <a:gd name="T47" fmla="*/ 165 h 191"/>
                  <a:gd name="T48" fmla="*/ 789 w 1516"/>
                  <a:gd name="T49" fmla="*/ 170 h 191"/>
                  <a:gd name="T50" fmla="*/ 818 w 1516"/>
                  <a:gd name="T51" fmla="*/ 175 h 191"/>
                  <a:gd name="T52" fmla="*/ 849 w 1516"/>
                  <a:gd name="T53" fmla="*/ 178 h 191"/>
                  <a:gd name="T54" fmla="*/ 880 w 1516"/>
                  <a:gd name="T55" fmla="*/ 181 h 191"/>
                  <a:gd name="T56" fmla="*/ 909 w 1516"/>
                  <a:gd name="T57" fmla="*/ 183 h 191"/>
                  <a:gd name="T58" fmla="*/ 940 w 1516"/>
                  <a:gd name="T59" fmla="*/ 185 h 191"/>
                  <a:gd name="T60" fmla="*/ 986 w 1516"/>
                  <a:gd name="T61" fmla="*/ 186 h 191"/>
                  <a:gd name="T62" fmla="*/ 1046 w 1516"/>
                  <a:gd name="T63" fmla="*/ 188 h 191"/>
                  <a:gd name="T64" fmla="*/ 1198 w 1516"/>
                  <a:gd name="T65" fmla="*/ 190 h 191"/>
                  <a:gd name="T66" fmla="*/ 1516 w 1516"/>
                  <a:gd name="T67" fmla="*/ 191 h 19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516"/>
                  <a:gd name="T103" fmla="*/ 0 h 191"/>
                  <a:gd name="T104" fmla="*/ 1516 w 1516"/>
                  <a:gd name="T105" fmla="*/ 191 h 19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516" h="191">
                    <a:moveTo>
                      <a:pt x="0" y="40"/>
                    </a:moveTo>
                    <a:lnTo>
                      <a:pt x="16" y="36"/>
                    </a:lnTo>
                    <a:lnTo>
                      <a:pt x="31" y="31"/>
                    </a:lnTo>
                    <a:lnTo>
                      <a:pt x="45" y="28"/>
                    </a:lnTo>
                    <a:lnTo>
                      <a:pt x="60" y="23"/>
                    </a:lnTo>
                    <a:lnTo>
                      <a:pt x="76" y="20"/>
                    </a:lnTo>
                    <a:lnTo>
                      <a:pt x="91" y="17"/>
                    </a:lnTo>
                    <a:lnTo>
                      <a:pt x="106" y="14"/>
                    </a:lnTo>
                    <a:lnTo>
                      <a:pt x="122" y="10"/>
                    </a:lnTo>
                    <a:lnTo>
                      <a:pt x="137" y="7"/>
                    </a:lnTo>
                    <a:lnTo>
                      <a:pt x="151" y="5"/>
                    </a:lnTo>
                    <a:lnTo>
                      <a:pt x="168" y="4"/>
                    </a:lnTo>
                    <a:lnTo>
                      <a:pt x="182" y="2"/>
                    </a:lnTo>
                    <a:lnTo>
                      <a:pt x="197" y="0"/>
                    </a:lnTo>
                    <a:lnTo>
                      <a:pt x="257" y="0"/>
                    </a:lnTo>
                    <a:lnTo>
                      <a:pt x="274" y="2"/>
                    </a:lnTo>
                    <a:lnTo>
                      <a:pt x="288" y="5"/>
                    </a:lnTo>
                    <a:lnTo>
                      <a:pt x="303" y="7"/>
                    </a:lnTo>
                    <a:lnTo>
                      <a:pt x="319" y="10"/>
                    </a:lnTo>
                    <a:lnTo>
                      <a:pt x="334" y="14"/>
                    </a:lnTo>
                    <a:lnTo>
                      <a:pt x="349" y="18"/>
                    </a:lnTo>
                    <a:lnTo>
                      <a:pt x="363" y="23"/>
                    </a:lnTo>
                    <a:lnTo>
                      <a:pt x="380" y="28"/>
                    </a:lnTo>
                    <a:lnTo>
                      <a:pt x="394" y="33"/>
                    </a:lnTo>
                    <a:lnTo>
                      <a:pt x="409" y="38"/>
                    </a:lnTo>
                    <a:lnTo>
                      <a:pt x="425" y="45"/>
                    </a:lnTo>
                    <a:lnTo>
                      <a:pt x="440" y="51"/>
                    </a:lnTo>
                    <a:lnTo>
                      <a:pt x="454" y="58"/>
                    </a:lnTo>
                    <a:lnTo>
                      <a:pt x="471" y="64"/>
                    </a:lnTo>
                    <a:lnTo>
                      <a:pt x="485" y="71"/>
                    </a:lnTo>
                    <a:lnTo>
                      <a:pt x="500" y="77"/>
                    </a:lnTo>
                    <a:lnTo>
                      <a:pt x="515" y="84"/>
                    </a:lnTo>
                    <a:lnTo>
                      <a:pt x="531" y="90"/>
                    </a:lnTo>
                    <a:lnTo>
                      <a:pt x="546" y="97"/>
                    </a:lnTo>
                    <a:lnTo>
                      <a:pt x="560" y="103"/>
                    </a:lnTo>
                    <a:lnTo>
                      <a:pt x="577" y="110"/>
                    </a:lnTo>
                    <a:lnTo>
                      <a:pt x="591" y="116"/>
                    </a:lnTo>
                    <a:lnTo>
                      <a:pt x="606" y="123"/>
                    </a:lnTo>
                    <a:lnTo>
                      <a:pt x="622" y="128"/>
                    </a:lnTo>
                    <a:lnTo>
                      <a:pt x="637" y="133"/>
                    </a:lnTo>
                    <a:lnTo>
                      <a:pt x="652" y="137"/>
                    </a:lnTo>
                    <a:lnTo>
                      <a:pt x="666" y="142"/>
                    </a:lnTo>
                    <a:lnTo>
                      <a:pt x="683" y="147"/>
                    </a:lnTo>
                    <a:lnTo>
                      <a:pt x="697" y="150"/>
                    </a:lnTo>
                    <a:lnTo>
                      <a:pt x="712" y="155"/>
                    </a:lnTo>
                    <a:lnTo>
                      <a:pt x="728" y="159"/>
                    </a:lnTo>
                    <a:lnTo>
                      <a:pt x="743" y="162"/>
                    </a:lnTo>
                    <a:lnTo>
                      <a:pt x="758" y="165"/>
                    </a:lnTo>
                    <a:lnTo>
                      <a:pt x="774" y="168"/>
                    </a:lnTo>
                    <a:lnTo>
                      <a:pt x="789" y="170"/>
                    </a:lnTo>
                    <a:lnTo>
                      <a:pt x="803" y="172"/>
                    </a:lnTo>
                    <a:lnTo>
                      <a:pt x="818" y="175"/>
                    </a:lnTo>
                    <a:lnTo>
                      <a:pt x="834" y="177"/>
                    </a:lnTo>
                    <a:lnTo>
                      <a:pt x="849" y="178"/>
                    </a:lnTo>
                    <a:lnTo>
                      <a:pt x="864" y="180"/>
                    </a:lnTo>
                    <a:lnTo>
                      <a:pt x="880" y="181"/>
                    </a:lnTo>
                    <a:lnTo>
                      <a:pt x="895" y="181"/>
                    </a:lnTo>
                    <a:lnTo>
                      <a:pt x="909" y="183"/>
                    </a:lnTo>
                    <a:lnTo>
                      <a:pt x="926" y="185"/>
                    </a:lnTo>
                    <a:lnTo>
                      <a:pt x="940" y="185"/>
                    </a:lnTo>
                    <a:lnTo>
                      <a:pt x="955" y="186"/>
                    </a:lnTo>
                    <a:lnTo>
                      <a:pt x="986" y="186"/>
                    </a:lnTo>
                    <a:lnTo>
                      <a:pt x="1001" y="188"/>
                    </a:lnTo>
                    <a:lnTo>
                      <a:pt x="1046" y="188"/>
                    </a:lnTo>
                    <a:lnTo>
                      <a:pt x="1061" y="190"/>
                    </a:lnTo>
                    <a:lnTo>
                      <a:pt x="1198" y="190"/>
                    </a:lnTo>
                    <a:lnTo>
                      <a:pt x="1212" y="191"/>
                    </a:lnTo>
                    <a:lnTo>
                      <a:pt x="1516" y="191"/>
                    </a:lnTo>
                  </a:path>
                </a:pathLst>
              </a:cu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54" name="Freeform 527"/>
              <p:cNvSpPr>
                <a:spLocks/>
              </p:cNvSpPr>
              <p:nvPr/>
            </p:nvSpPr>
            <p:spPr bwMode="auto">
              <a:xfrm>
                <a:off x="3913" y="652"/>
                <a:ext cx="1516" cy="235"/>
              </a:xfrm>
              <a:custGeom>
                <a:avLst/>
                <a:gdLst>
                  <a:gd name="T0" fmla="*/ 13 w 1516"/>
                  <a:gd name="T1" fmla="*/ 235 h 235"/>
                  <a:gd name="T2" fmla="*/ 19 w 1516"/>
                  <a:gd name="T3" fmla="*/ 234 h 235"/>
                  <a:gd name="T4" fmla="*/ 29 w 1516"/>
                  <a:gd name="T5" fmla="*/ 229 h 235"/>
                  <a:gd name="T6" fmla="*/ 40 w 1516"/>
                  <a:gd name="T7" fmla="*/ 221 h 235"/>
                  <a:gd name="T8" fmla="*/ 53 w 1516"/>
                  <a:gd name="T9" fmla="*/ 208 h 235"/>
                  <a:gd name="T10" fmla="*/ 76 w 1516"/>
                  <a:gd name="T11" fmla="*/ 177 h 235"/>
                  <a:gd name="T12" fmla="*/ 91 w 1516"/>
                  <a:gd name="T13" fmla="*/ 160 h 235"/>
                  <a:gd name="T14" fmla="*/ 104 w 1516"/>
                  <a:gd name="T15" fmla="*/ 142 h 235"/>
                  <a:gd name="T16" fmla="*/ 128 w 1516"/>
                  <a:gd name="T17" fmla="*/ 105 h 235"/>
                  <a:gd name="T18" fmla="*/ 148 w 1516"/>
                  <a:gd name="T19" fmla="*/ 75 h 235"/>
                  <a:gd name="T20" fmla="*/ 159 w 1516"/>
                  <a:gd name="T21" fmla="*/ 61 h 235"/>
                  <a:gd name="T22" fmla="*/ 168 w 1516"/>
                  <a:gd name="T23" fmla="*/ 53 h 235"/>
                  <a:gd name="T24" fmla="*/ 184 w 1516"/>
                  <a:gd name="T25" fmla="*/ 38 h 235"/>
                  <a:gd name="T26" fmla="*/ 200 w 1516"/>
                  <a:gd name="T27" fmla="*/ 25 h 235"/>
                  <a:gd name="T28" fmla="*/ 218 w 1516"/>
                  <a:gd name="T29" fmla="*/ 15 h 235"/>
                  <a:gd name="T30" fmla="*/ 236 w 1516"/>
                  <a:gd name="T31" fmla="*/ 7 h 235"/>
                  <a:gd name="T32" fmla="*/ 251 w 1516"/>
                  <a:gd name="T33" fmla="*/ 4 h 235"/>
                  <a:gd name="T34" fmla="*/ 269 w 1516"/>
                  <a:gd name="T35" fmla="*/ 0 h 235"/>
                  <a:gd name="T36" fmla="*/ 303 w 1516"/>
                  <a:gd name="T37" fmla="*/ 4 h 235"/>
                  <a:gd name="T38" fmla="*/ 329 w 1516"/>
                  <a:gd name="T39" fmla="*/ 9 h 235"/>
                  <a:gd name="T40" fmla="*/ 352 w 1516"/>
                  <a:gd name="T41" fmla="*/ 15 h 235"/>
                  <a:gd name="T42" fmla="*/ 394 w 1516"/>
                  <a:gd name="T43" fmla="*/ 33 h 235"/>
                  <a:gd name="T44" fmla="*/ 471 w 1516"/>
                  <a:gd name="T45" fmla="*/ 69 h 235"/>
                  <a:gd name="T46" fmla="*/ 582 w 1516"/>
                  <a:gd name="T47" fmla="*/ 124 h 235"/>
                  <a:gd name="T48" fmla="*/ 622 w 1516"/>
                  <a:gd name="T49" fmla="*/ 141 h 235"/>
                  <a:gd name="T50" fmla="*/ 673 w 1516"/>
                  <a:gd name="T51" fmla="*/ 160 h 235"/>
                  <a:gd name="T52" fmla="*/ 723 w 1516"/>
                  <a:gd name="T53" fmla="*/ 178 h 235"/>
                  <a:gd name="T54" fmla="*/ 774 w 1516"/>
                  <a:gd name="T55" fmla="*/ 191 h 235"/>
                  <a:gd name="T56" fmla="*/ 828 w 1516"/>
                  <a:gd name="T57" fmla="*/ 204 h 235"/>
                  <a:gd name="T58" fmla="*/ 878 w 1516"/>
                  <a:gd name="T59" fmla="*/ 212 h 235"/>
                  <a:gd name="T60" fmla="*/ 926 w 1516"/>
                  <a:gd name="T61" fmla="*/ 219 h 235"/>
                  <a:gd name="T62" fmla="*/ 994 w 1516"/>
                  <a:gd name="T63" fmla="*/ 225 h 235"/>
                  <a:gd name="T64" fmla="*/ 1038 w 1516"/>
                  <a:gd name="T65" fmla="*/ 229 h 235"/>
                  <a:gd name="T66" fmla="*/ 1124 w 1516"/>
                  <a:gd name="T67" fmla="*/ 232 h 235"/>
                  <a:gd name="T68" fmla="*/ 1227 w 1516"/>
                  <a:gd name="T69" fmla="*/ 234 h 235"/>
                  <a:gd name="T70" fmla="*/ 1516 w 1516"/>
                  <a:gd name="T71" fmla="*/ 235 h 23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516"/>
                  <a:gd name="T109" fmla="*/ 0 h 235"/>
                  <a:gd name="T110" fmla="*/ 1516 w 1516"/>
                  <a:gd name="T111" fmla="*/ 235 h 235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516" h="235">
                    <a:moveTo>
                      <a:pt x="0" y="235"/>
                    </a:moveTo>
                    <a:lnTo>
                      <a:pt x="13" y="235"/>
                    </a:lnTo>
                    <a:lnTo>
                      <a:pt x="16" y="234"/>
                    </a:lnTo>
                    <a:lnTo>
                      <a:pt x="19" y="234"/>
                    </a:lnTo>
                    <a:lnTo>
                      <a:pt x="24" y="232"/>
                    </a:lnTo>
                    <a:lnTo>
                      <a:pt x="29" y="229"/>
                    </a:lnTo>
                    <a:lnTo>
                      <a:pt x="34" y="225"/>
                    </a:lnTo>
                    <a:lnTo>
                      <a:pt x="40" y="221"/>
                    </a:lnTo>
                    <a:lnTo>
                      <a:pt x="45" y="216"/>
                    </a:lnTo>
                    <a:lnTo>
                      <a:pt x="53" y="208"/>
                    </a:lnTo>
                    <a:lnTo>
                      <a:pt x="62" y="198"/>
                    </a:lnTo>
                    <a:lnTo>
                      <a:pt x="76" y="177"/>
                    </a:lnTo>
                    <a:lnTo>
                      <a:pt x="86" y="165"/>
                    </a:lnTo>
                    <a:lnTo>
                      <a:pt x="91" y="160"/>
                    </a:lnTo>
                    <a:lnTo>
                      <a:pt x="98" y="152"/>
                    </a:lnTo>
                    <a:lnTo>
                      <a:pt x="104" y="142"/>
                    </a:lnTo>
                    <a:lnTo>
                      <a:pt x="112" y="131"/>
                    </a:lnTo>
                    <a:lnTo>
                      <a:pt x="128" y="105"/>
                    </a:lnTo>
                    <a:lnTo>
                      <a:pt x="140" y="87"/>
                    </a:lnTo>
                    <a:lnTo>
                      <a:pt x="148" y="75"/>
                    </a:lnTo>
                    <a:lnTo>
                      <a:pt x="155" y="67"/>
                    </a:lnTo>
                    <a:lnTo>
                      <a:pt x="159" y="61"/>
                    </a:lnTo>
                    <a:lnTo>
                      <a:pt x="166" y="54"/>
                    </a:lnTo>
                    <a:lnTo>
                      <a:pt x="168" y="53"/>
                    </a:lnTo>
                    <a:lnTo>
                      <a:pt x="176" y="44"/>
                    </a:lnTo>
                    <a:lnTo>
                      <a:pt x="184" y="38"/>
                    </a:lnTo>
                    <a:lnTo>
                      <a:pt x="194" y="31"/>
                    </a:lnTo>
                    <a:lnTo>
                      <a:pt x="200" y="25"/>
                    </a:lnTo>
                    <a:lnTo>
                      <a:pt x="210" y="20"/>
                    </a:lnTo>
                    <a:lnTo>
                      <a:pt x="218" y="15"/>
                    </a:lnTo>
                    <a:lnTo>
                      <a:pt x="228" y="10"/>
                    </a:lnTo>
                    <a:lnTo>
                      <a:pt x="236" y="7"/>
                    </a:lnTo>
                    <a:lnTo>
                      <a:pt x="243" y="5"/>
                    </a:lnTo>
                    <a:lnTo>
                      <a:pt x="251" y="4"/>
                    </a:lnTo>
                    <a:lnTo>
                      <a:pt x="259" y="2"/>
                    </a:lnTo>
                    <a:lnTo>
                      <a:pt x="269" y="0"/>
                    </a:lnTo>
                    <a:lnTo>
                      <a:pt x="288" y="0"/>
                    </a:lnTo>
                    <a:lnTo>
                      <a:pt x="303" y="4"/>
                    </a:lnTo>
                    <a:lnTo>
                      <a:pt x="319" y="5"/>
                    </a:lnTo>
                    <a:lnTo>
                      <a:pt x="329" y="9"/>
                    </a:lnTo>
                    <a:lnTo>
                      <a:pt x="339" y="10"/>
                    </a:lnTo>
                    <a:lnTo>
                      <a:pt x="352" y="15"/>
                    </a:lnTo>
                    <a:lnTo>
                      <a:pt x="366" y="22"/>
                    </a:lnTo>
                    <a:lnTo>
                      <a:pt x="394" y="33"/>
                    </a:lnTo>
                    <a:lnTo>
                      <a:pt x="410" y="40"/>
                    </a:lnTo>
                    <a:lnTo>
                      <a:pt x="471" y="69"/>
                    </a:lnTo>
                    <a:lnTo>
                      <a:pt x="546" y="108"/>
                    </a:lnTo>
                    <a:lnTo>
                      <a:pt x="582" y="124"/>
                    </a:lnTo>
                    <a:lnTo>
                      <a:pt x="608" y="136"/>
                    </a:lnTo>
                    <a:lnTo>
                      <a:pt x="622" y="141"/>
                    </a:lnTo>
                    <a:lnTo>
                      <a:pt x="648" y="152"/>
                    </a:lnTo>
                    <a:lnTo>
                      <a:pt x="673" y="160"/>
                    </a:lnTo>
                    <a:lnTo>
                      <a:pt x="697" y="170"/>
                    </a:lnTo>
                    <a:lnTo>
                      <a:pt x="723" y="178"/>
                    </a:lnTo>
                    <a:lnTo>
                      <a:pt x="750" y="185"/>
                    </a:lnTo>
                    <a:lnTo>
                      <a:pt x="774" y="191"/>
                    </a:lnTo>
                    <a:lnTo>
                      <a:pt x="800" y="198"/>
                    </a:lnTo>
                    <a:lnTo>
                      <a:pt x="828" y="204"/>
                    </a:lnTo>
                    <a:lnTo>
                      <a:pt x="849" y="208"/>
                    </a:lnTo>
                    <a:lnTo>
                      <a:pt x="878" y="212"/>
                    </a:lnTo>
                    <a:lnTo>
                      <a:pt x="909" y="217"/>
                    </a:lnTo>
                    <a:lnTo>
                      <a:pt x="926" y="219"/>
                    </a:lnTo>
                    <a:lnTo>
                      <a:pt x="957" y="222"/>
                    </a:lnTo>
                    <a:lnTo>
                      <a:pt x="994" y="225"/>
                    </a:lnTo>
                    <a:lnTo>
                      <a:pt x="1001" y="227"/>
                    </a:lnTo>
                    <a:lnTo>
                      <a:pt x="1038" y="229"/>
                    </a:lnTo>
                    <a:lnTo>
                      <a:pt x="1077" y="230"/>
                    </a:lnTo>
                    <a:lnTo>
                      <a:pt x="1124" y="232"/>
                    </a:lnTo>
                    <a:lnTo>
                      <a:pt x="1152" y="234"/>
                    </a:lnTo>
                    <a:lnTo>
                      <a:pt x="1227" y="234"/>
                    </a:lnTo>
                    <a:lnTo>
                      <a:pt x="1304" y="235"/>
                    </a:lnTo>
                    <a:lnTo>
                      <a:pt x="1516" y="23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55" name="Line 528"/>
              <p:cNvSpPr>
                <a:spLocks noChangeShapeType="1"/>
              </p:cNvSpPr>
              <p:nvPr/>
            </p:nvSpPr>
            <p:spPr bwMode="auto">
              <a:xfrm>
                <a:off x="3913" y="1102"/>
                <a:ext cx="31" cy="25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56" name="Line 529"/>
              <p:cNvSpPr>
                <a:spLocks noChangeShapeType="1"/>
              </p:cNvSpPr>
              <p:nvPr/>
            </p:nvSpPr>
            <p:spPr bwMode="auto">
              <a:xfrm>
                <a:off x="3944" y="1127"/>
                <a:ext cx="29" cy="24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57" name="Line 530"/>
              <p:cNvSpPr>
                <a:spLocks noChangeShapeType="1"/>
              </p:cNvSpPr>
              <p:nvPr/>
            </p:nvSpPr>
            <p:spPr bwMode="auto">
              <a:xfrm>
                <a:off x="3973" y="1151"/>
                <a:ext cx="31" cy="25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58" name="Line 531"/>
              <p:cNvSpPr>
                <a:spLocks noChangeShapeType="1"/>
              </p:cNvSpPr>
              <p:nvPr/>
            </p:nvSpPr>
            <p:spPr bwMode="auto">
              <a:xfrm>
                <a:off x="4004" y="1176"/>
                <a:ext cx="31" cy="23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59" name="Line 532"/>
              <p:cNvSpPr>
                <a:spLocks noChangeShapeType="1"/>
              </p:cNvSpPr>
              <p:nvPr/>
            </p:nvSpPr>
            <p:spPr bwMode="auto">
              <a:xfrm>
                <a:off x="4035" y="1199"/>
                <a:ext cx="29" cy="21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60" name="Line 533"/>
              <p:cNvSpPr>
                <a:spLocks noChangeShapeType="1"/>
              </p:cNvSpPr>
              <p:nvPr/>
            </p:nvSpPr>
            <p:spPr bwMode="auto">
              <a:xfrm>
                <a:off x="4064" y="1220"/>
                <a:ext cx="26" cy="18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61" name="Line 534"/>
              <p:cNvSpPr>
                <a:spLocks noChangeShapeType="1"/>
              </p:cNvSpPr>
              <p:nvPr/>
            </p:nvSpPr>
            <p:spPr bwMode="auto">
              <a:xfrm>
                <a:off x="4090" y="1238"/>
                <a:ext cx="5" cy="3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62" name="Line 535"/>
              <p:cNvSpPr>
                <a:spLocks noChangeShapeType="1"/>
              </p:cNvSpPr>
              <p:nvPr/>
            </p:nvSpPr>
            <p:spPr bwMode="auto">
              <a:xfrm>
                <a:off x="4095" y="1241"/>
                <a:ext cx="23" cy="13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63" name="Line 536"/>
              <p:cNvSpPr>
                <a:spLocks noChangeShapeType="1"/>
              </p:cNvSpPr>
              <p:nvPr/>
            </p:nvSpPr>
            <p:spPr bwMode="auto">
              <a:xfrm>
                <a:off x="4118" y="1254"/>
                <a:ext cx="7" cy="5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64" name="Line 537"/>
              <p:cNvSpPr>
                <a:spLocks noChangeShapeType="1"/>
              </p:cNvSpPr>
              <p:nvPr/>
            </p:nvSpPr>
            <p:spPr bwMode="auto">
              <a:xfrm>
                <a:off x="4125" y="1259"/>
                <a:ext cx="22" cy="11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65" name="Line 538"/>
              <p:cNvSpPr>
                <a:spLocks noChangeShapeType="1"/>
              </p:cNvSpPr>
              <p:nvPr/>
            </p:nvSpPr>
            <p:spPr bwMode="auto">
              <a:xfrm>
                <a:off x="4147" y="1270"/>
                <a:ext cx="9" cy="5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66" name="Line 539"/>
              <p:cNvSpPr>
                <a:spLocks noChangeShapeType="1"/>
              </p:cNvSpPr>
              <p:nvPr/>
            </p:nvSpPr>
            <p:spPr bwMode="auto">
              <a:xfrm>
                <a:off x="4156" y="1275"/>
                <a:ext cx="19" cy="8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67" name="Line 540"/>
              <p:cNvSpPr>
                <a:spLocks noChangeShapeType="1"/>
              </p:cNvSpPr>
              <p:nvPr/>
            </p:nvSpPr>
            <p:spPr bwMode="auto">
              <a:xfrm>
                <a:off x="4175" y="1283"/>
                <a:ext cx="12" cy="5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68" name="Line 541"/>
              <p:cNvSpPr>
                <a:spLocks noChangeShapeType="1"/>
              </p:cNvSpPr>
              <p:nvPr/>
            </p:nvSpPr>
            <p:spPr bwMode="auto">
              <a:xfrm>
                <a:off x="4187" y="1288"/>
                <a:ext cx="17" cy="7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69" name="Line 542"/>
              <p:cNvSpPr>
                <a:spLocks noChangeShapeType="1"/>
              </p:cNvSpPr>
              <p:nvPr/>
            </p:nvSpPr>
            <p:spPr bwMode="auto">
              <a:xfrm>
                <a:off x="4204" y="1295"/>
                <a:ext cx="12" cy="3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70" name="Line 543"/>
              <p:cNvSpPr>
                <a:spLocks noChangeShapeType="1"/>
              </p:cNvSpPr>
              <p:nvPr/>
            </p:nvSpPr>
            <p:spPr bwMode="auto">
              <a:xfrm>
                <a:off x="4216" y="1298"/>
                <a:ext cx="19" cy="5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71" name="Line 544"/>
              <p:cNvSpPr>
                <a:spLocks noChangeShapeType="1"/>
              </p:cNvSpPr>
              <p:nvPr/>
            </p:nvSpPr>
            <p:spPr bwMode="auto">
              <a:xfrm>
                <a:off x="4235" y="1303"/>
                <a:ext cx="12" cy="2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72" name="Line 545"/>
              <p:cNvSpPr>
                <a:spLocks noChangeShapeType="1"/>
              </p:cNvSpPr>
              <p:nvPr/>
            </p:nvSpPr>
            <p:spPr bwMode="auto">
              <a:xfrm>
                <a:off x="4247" y="1305"/>
                <a:ext cx="18" cy="3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73" name="Line 546"/>
              <p:cNvSpPr>
                <a:spLocks noChangeShapeType="1"/>
              </p:cNvSpPr>
              <p:nvPr/>
            </p:nvSpPr>
            <p:spPr bwMode="auto">
              <a:xfrm>
                <a:off x="4265" y="1308"/>
                <a:ext cx="42" cy="1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74" name="Line 547"/>
              <p:cNvSpPr>
                <a:spLocks noChangeShapeType="1"/>
              </p:cNvSpPr>
              <p:nvPr/>
            </p:nvSpPr>
            <p:spPr bwMode="auto">
              <a:xfrm flipV="1">
                <a:off x="4307" y="1306"/>
                <a:ext cx="18" cy="2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75" name="Line 548"/>
              <p:cNvSpPr>
                <a:spLocks noChangeShapeType="1"/>
              </p:cNvSpPr>
              <p:nvPr/>
            </p:nvSpPr>
            <p:spPr bwMode="auto">
              <a:xfrm flipV="1">
                <a:off x="4325" y="1305"/>
                <a:ext cx="13" cy="1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76" name="Line 549"/>
              <p:cNvSpPr>
                <a:spLocks noChangeShapeType="1"/>
              </p:cNvSpPr>
              <p:nvPr/>
            </p:nvSpPr>
            <p:spPr bwMode="auto">
              <a:xfrm flipV="1">
                <a:off x="4338" y="1301"/>
                <a:ext cx="18" cy="4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77" name="Line 550"/>
              <p:cNvSpPr>
                <a:spLocks noChangeShapeType="1"/>
              </p:cNvSpPr>
              <p:nvPr/>
            </p:nvSpPr>
            <p:spPr bwMode="auto">
              <a:xfrm flipV="1">
                <a:off x="4356" y="1298"/>
                <a:ext cx="11" cy="3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78" name="Line 551"/>
              <p:cNvSpPr>
                <a:spLocks noChangeShapeType="1"/>
              </p:cNvSpPr>
              <p:nvPr/>
            </p:nvSpPr>
            <p:spPr bwMode="auto">
              <a:xfrm flipV="1">
                <a:off x="4367" y="1291"/>
                <a:ext cx="20" cy="7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79" name="Line 552"/>
              <p:cNvSpPr>
                <a:spLocks noChangeShapeType="1"/>
              </p:cNvSpPr>
              <p:nvPr/>
            </p:nvSpPr>
            <p:spPr bwMode="auto">
              <a:xfrm flipV="1">
                <a:off x="4387" y="1288"/>
                <a:ext cx="11" cy="3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80" name="Line 553"/>
              <p:cNvSpPr>
                <a:spLocks noChangeShapeType="1"/>
              </p:cNvSpPr>
              <p:nvPr/>
            </p:nvSpPr>
            <p:spPr bwMode="auto">
              <a:xfrm flipV="1">
                <a:off x="4398" y="1278"/>
                <a:ext cx="20" cy="10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81" name="Line 554"/>
              <p:cNvSpPr>
                <a:spLocks noChangeShapeType="1"/>
              </p:cNvSpPr>
              <p:nvPr/>
            </p:nvSpPr>
            <p:spPr bwMode="auto">
              <a:xfrm flipV="1">
                <a:off x="4418" y="1275"/>
                <a:ext cx="10" cy="3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82" name="Line 555"/>
              <p:cNvSpPr>
                <a:spLocks noChangeShapeType="1"/>
              </p:cNvSpPr>
              <p:nvPr/>
            </p:nvSpPr>
            <p:spPr bwMode="auto">
              <a:xfrm flipV="1">
                <a:off x="4428" y="1264"/>
                <a:ext cx="23" cy="11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83" name="Line 556"/>
              <p:cNvSpPr>
                <a:spLocks noChangeShapeType="1"/>
              </p:cNvSpPr>
              <p:nvPr/>
            </p:nvSpPr>
            <p:spPr bwMode="auto">
              <a:xfrm flipV="1">
                <a:off x="4451" y="1259"/>
                <a:ext cx="8" cy="5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84" name="Line 557"/>
              <p:cNvSpPr>
                <a:spLocks noChangeShapeType="1"/>
              </p:cNvSpPr>
              <p:nvPr/>
            </p:nvSpPr>
            <p:spPr bwMode="auto">
              <a:xfrm flipV="1">
                <a:off x="4459" y="1244"/>
                <a:ext cx="23" cy="15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85" name="Line 558"/>
              <p:cNvSpPr>
                <a:spLocks noChangeShapeType="1"/>
              </p:cNvSpPr>
              <p:nvPr/>
            </p:nvSpPr>
            <p:spPr bwMode="auto">
              <a:xfrm flipV="1">
                <a:off x="4482" y="1241"/>
                <a:ext cx="8" cy="3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86" name="Line 559"/>
              <p:cNvSpPr>
                <a:spLocks noChangeShapeType="1"/>
              </p:cNvSpPr>
              <p:nvPr/>
            </p:nvSpPr>
            <p:spPr bwMode="auto">
              <a:xfrm flipV="1">
                <a:off x="4490" y="1223"/>
                <a:ext cx="24" cy="18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87" name="Line 560"/>
              <p:cNvSpPr>
                <a:spLocks noChangeShapeType="1"/>
              </p:cNvSpPr>
              <p:nvPr/>
            </p:nvSpPr>
            <p:spPr bwMode="auto">
              <a:xfrm flipV="1">
                <a:off x="4514" y="1220"/>
                <a:ext cx="5" cy="3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88" name="Line 561"/>
              <p:cNvSpPr>
                <a:spLocks noChangeShapeType="1"/>
              </p:cNvSpPr>
              <p:nvPr/>
            </p:nvSpPr>
            <p:spPr bwMode="auto">
              <a:xfrm flipV="1">
                <a:off x="4519" y="1199"/>
                <a:ext cx="31" cy="21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89" name="Line 562"/>
              <p:cNvSpPr>
                <a:spLocks noChangeShapeType="1"/>
              </p:cNvSpPr>
              <p:nvPr/>
            </p:nvSpPr>
            <p:spPr bwMode="auto">
              <a:xfrm flipV="1">
                <a:off x="4550" y="1176"/>
                <a:ext cx="29" cy="23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90" name="Line 563"/>
              <p:cNvSpPr>
                <a:spLocks noChangeShapeType="1"/>
              </p:cNvSpPr>
              <p:nvPr/>
            </p:nvSpPr>
            <p:spPr bwMode="auto">
              <a:xfrm flipV="1">
                <a:off x="4579" y="1151"/>
                <a:ext cx="31" cy="25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91" name="Line 564"/>
              <p:cNvSpPr>
                <a:spLocks noChangeShapeType="1"/>
              </p:cNvSpPr>
              <p:nvPr/>
            </p:nvSpPr>
            <p:spPr bwMode="auto">
              <a:xfrm flipV="1">
                <a:off x="4610" y="1127"/>
                <a:ext cx="31" cy="24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92" name="Line 565"/>
              <p:cNvSpPr>
                <a:spLocks noChangeShapeType="1"/>
              </p:cNvSpPr>
              <p:nvPr/>
            </p:nvSpPr>
            <p:spPr bwMode="auto">
              <a:xfrm flipV="1">
                <a:off x="4641" y="1102"/>
                <a:ext cx="30" cy="25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93" name="Line 566"/>
              <p:cNvSpPr>
                <a:spLocks noChangeShapeType="1"/>
              </p:cNvSpPr>
              <p:nvPr/>
            </p:nvSpPr>
            <p:spPr bwMode="auto">
              <a:xfrm flipV="1">
                <a:off x="4671" y="1080"/>
                <a:ext cx="31" cy="22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94" name="Line 567"/>
              <p:cNvSpPr>
                <a:spLocks noChangeShapeType="1"/>
              </p:cNvSpPr>
              <p:nvPr/>
            </p:nvSpPr>
            <p:spPr bwMode="auto">
              <a:xfrm flipV="1">
                <a:off x="4702" y="1057"/>
                <a:ext cx="29" cy="23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95" name="Line 568"/>
              <p:cNvSpPr>
                <a:spLocks noChangeShapeType="1"/>
              </p:cNvSpPr>
              <p:nvPr/>
            </p:nvSpPr>
            <p:spPr bwMode="auto">
              <a:xfrm flipV="1">
                <a:off x="4731" y="1034"/>
                <a:ext cx="31" cy="23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96" name="Line 569"/>
              <p:cNvSpPr>
                <a:spLocks noChangeShapeType="1"/>
              </p:cNvSpPr>
              <p:nvPr/>
            </p:nvSpPr>
            <p:spPr bwMode="auto">
              <a:xfrm flipV="1">
                <a:off x="4762" y="1014"/>
                <a:ext cx="31" cy="20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97" name="Line 570"/>
              <p:cNvSpPr>
                <a:spLocks noChangeShapeType="1"/>
              </p:cNvSpPr>
              <p:nvPr/>
            </p:nvSpPr>
            <p:spPr bwMode="auto">
              <a:xfrm flipV="1">
                <a:off x="4793" y="995"/>
                <a:ext cx="29" cy="19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98" name="Line 571"/>
              <p:cNvSpPr>
                <a:spLocks noChangeShapeType="1"/>
              </p:cNvSpPr>
              <p:nvPr/>
            </p:nvSpPr>
            <p:spPr bwMode="auto">
              <a:xfrm flipV="1">
                <a:off x="4822" y="980"/>
                <a:ext cx="26" cy="15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99" name="Line 572"/>
              <p:cNvSpPr>
                <a:spLocks noChangeShapeType="1"/>
              </p:cNvSpPr>
              <p:nvPr/>
            </p:nvSpPr>
            <p:spPr bwMode="auto">
              <a:xfrm flipV="1">
                <a:off x="4848" y="978"/>
                <a:ext cx="5" cy="2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00" name="Line 573"/>
              <p:cNvSpPr>
                <a:spLocks noChangeShapeType="1"/>
              </p:cNvSpPr>
              <p:nvPr/>
            </p:nvSpPr>
            <p:spPr bwMode="auto">
              <a:xfrm flipV="1">
                <a:off x="4853" y="964"/>
                <a:ext cx="26" cy="14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01" name="Line 574"/>
              <p:cNvSpPr>
                <a:spLocks noChangeShapeType="1"/>
              </p:cNvSpPr>
              <p:nvPr/>
            </p:nvSpPr>
            <p:spPr bwMode="auto">
              <a:xfrm flipV="1">
                <a:off x="4879" y="962"/>
                <a:ext cx="4" cy="2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02" name="Line 575"/>
              <p:cNvSpPr>
                <a:spLocks noChangeShapeType="1"/>
              </p:cNvSpPr>
              <p:nvPr/>
            </p:nvSpPr>
            <p:spPr bwMode="auto">
              <a:xfrm flipV="1">
                <a:off x="4883" y="951"/>
                <a:ext cx="26" cy="11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03" name="Line 576"/>
              <p:cNvSpPr>
                <a:spLocks noChangeShapeType="1"/>
              </p:cNvSpPr>
              <p:nvPr/>
            </p:nvSpPr>
            <p:spPr bwMode="auto">
              <a:xfrm flipV="1">
                <a:off x="4909" y="949"/>
                <a:ext cx="5" cy="2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04" name="Line 577"/>
              <p:cNvSpPr>
                <a:spLocks noChangeShapeType="1"/>
              </p:cNvSpPr>
              <p:nvPr/>
            </p:nvSpPr>
            <p:spPr bwMode="auto">
              <a:xfrm flipV="1">
                <a:off x="4914" y="938"/>
                <a:ext cx="26" cy="11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05" name="Line 578"/>
              <p:cNvSpPr>
                <a:spLocks noChangeShapeType="1"/>
              </p:cNvSpPr>
              <p:nvPr/>
            </p:nvSpPr>
            <p:spPr bwMode="auto">
              <a:xfrm flipV="1">
                <a:off x="4940" y="936"/>
                <a:ext cx="5" cy="2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06" name="Line 579"/>
              <p:cNvSpPr>
                <a:spLocks noChangeShapeType="1"/>
              </p:cNvSpPr>
              <p:nvPr/>
            </p:nvSpPr>
            <p:spPr bwMode="auto">
              <a:xfrm flipV="1">
                <a:off x="4945" y="926"/>
                <a:ext cx="29" cy="10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07" name="Line 580"/>
              <p:cNvSpPr>
                <a:spLocks noChangeShapeType="1"/>
              </p:cNvSpPr>
              <p:nvPr/>
            </p:nvSpPr>
            <p:spPr bwMode="auto">
              <a:xfrm flipV="1">
                <a:off x="4974" y="918"/>
                <a:ext cx="31" cy="8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08" name="Line 581"/>
              <p:cNvSpPr>
                <a:spLocks noChangeShapeType="1"/>
              </p:cNvSpPr>
              <p:nvPr/>
            </p:nvSpPr>
            <p:spPr bwMode="auto">
              <a:xfrm flipV="1">
                <a:off x="5005" y="910"/>
                <a:ext cx="29" cy="8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09" name="Line 582"/>
              <p:cNvSpPr>
                <a:spLocks noChangeShapeType="1"/>
              </p:cNvSpPr>
              <p:nvPr/>
            </p:nvSpPr>
            <p:spPr bwMode="auto">
              <a:xfrm flipV="1">
                <a:off x="5034" y="905"/>
                <a:ext cx="31" cy="5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10" name="Line 583"/>
              <p:cNvSpPr>
                <a:spLocks noChangeShapeType="1"/>
              </p:cNvSpPr>
              <p:nvPr/>
            </p:nvSpPr>
            <p:spPr bwMode="auto">
              <a:xfrm flipV="1">
                <a:off x="5065" y="900"/>
                <a:ext cx="31" cy="5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11" name="Line 584"/>
              <p:cNvSpPr>
                <a:spLocks noChangeShapeType="1"/>
              </p:cNvSpPr>
              <p:nvPr/>
            </p:nvSpPr>
            <p:spPr bwMode="auto">
              <a:xfrm flipV="1">
                <a:off x="5096" y="897"/>
                <a:ext cx="29" cy="3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12" name="Line 585"/>
              <p:cNvSpPr>
                <a:spLocks noChangeShapeType="1"/>
              </p:cNvSpPr>
              <p:nvPr/>
            </p:nvSpPr>
            <p:spPr bwMode="auto">
              <a:xfrm flipV="1">
                <a:off x="5125" y="894"/>
                <a:ext cx="31" cy="3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13" name="Line 586"/>
              <p:cNvSpPr>
                <a:spLocks noChangeShapeType="1"/>
              </p:cNvSpPr>
              <p:nvPr/>
            </p:nvSpPr>
            <p:spPr bwMode="auto">
              <a:xfrm flipV="1">
                <a:off x="5156" y="892"/>
                <a:ext cx="30" cy="2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14" name="Line 587"/>
              <p:cNvSpPr>
                <a:spLocks noChangeShapeType="1"/>
              </p:cNvSpPr>
              <p:nvPr/>
            </p:nvSpPr>
            <p:spPr bwMode="auto">
              <a:xfrm flipV="1">
                <a:off x="5186" y="890"/>
                <a:ext cx="31" cy="2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15" name="Line 588"/>
              <p:cNvSpPr>
                <a:spLocks noChangeShapeType="1"/>
              </p:cNvSpPr>
              <p:nvPr/>
            </p:nvSpPr>
            <p:spPr bwMode="auto">
              <a:xfrm>
                <a:off x="5217" y="890"/>
                <a:ext cx="31" cy="1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16" name="Line 589"/>
              <p:cNvSpPr>
                <a:spLocks noChangeShapeType="1"/>
              </p:cNvSpPr>
              <p:nvPr/>
            </p:nvSpPr>
            <p:spPr bwMode="auto">
              <a:xfrm flipV="1">
                <a:off x="5248" y="889"/>
                <a:ext cx="29" cy="1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17" name="Line 590"/>
              <p:cNvSpPr>
                <a:spLocks noChangeShapeType="1"/>
              </p:cNvSpPr>
              <p:nvPr/>
            </p:nvSpPr>
            <p:spPr bwMode="auto">
              <a:xfrm>
                <a:off x="5277" y="889"/>
                <a:ext cx="152" cy="1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18" name="Line 591"/>
              <p:cNvSpPr>
                <a:spLocks noChangeShapeType="1"/>
              </p:cNvSpPr>
              <p:nvPr/>
            </p:nvSpPr>
            <p:spPr bwMode="auto">
              <a:xfrm flipV="1">
                <a:off x="3913" y="829"/>
                <a:ext cx="21" cy="4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19" name="Line 592"/>
              <p:cNvSpPr>
                <a:spLocks noChangeShapeType="1"/>
              </p:cNvSpPr>
              <p:nvPr/>
            </p:nvSpPr>
            <p:spPr bwMode="auto">
              <a:xfrm flipV="1">
                <a:off x="3934" y="827"/>
                <a:ext cx="10" cy="2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20" name="Line 593"/>
              <p:cNvSpPr>
                <a:spLocks noChangeShapeType="1"/>
              </p:cNvSpPr>
              <p:nvPr/>
            </p:nvSpPr>
            <p:spPr bwMode="auto">
              <a:xfrm flipV="1">
                <a:off x="3944" y="820"/>
                <a:ext cx="29" cy="7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21" name="Line 594"/>
              <p:cNvSpPr>
                <a:spLocks noChangeShapeType="1"/>
              </p:cNvSpPr>
              <p:nvPr/>
            </p:nvSpPr>
            <p:spPr bwMode="auto">
              <a:xfrm flipV="1">
                <a:off x="3973" y="814"/>
                <a:ext cx="31" cy="6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22" name="Line 595"/>
              <p:cNvSpPr>
                <a:spLocks noChangeShapeType="1"/>
              </p:cNvSpPr>
              <p:nvPr/>
            </p:nvSpPr>
            <p:spPr bwMode="auto">
              <a:xfrm flipV="1">
                <a:off x="4004" y="809"/>
                <a:ext cx="31" cy="5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23" name="Line 596"/>
              <p:cNvSpPr>
                <a:spLocks noChangeShapeType="1"/>
              </p:cNvSpPr>
              <p:nvPr/>
            </p:nvSpPr>
            <p:spPr bwMode="auto">
              <a:xfrm flipV="1">
                <a:off x="4035" y="804"/>
                <a:ext cx="29" cy="5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24" name="Line 597"/>
              <p:cNvSpPr>
                <a:spLocks noChangeShapeType="1"/>
              </p:cNvSpPr>
              <p:nvPr/>
            </p:nvSpPr>
            <p:spPr bwMode="auto">
              <a:xfrm flipV="1">
                <a:off x="4064" y="799"/>
                <a:ext cx="26" cy="5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25" name="Line 598"/>
              <p:cNvSpPr>
                <a:spLocks noChangeShapeType="1"/>
              </p:cNvSpPr>
              <p:nvPr/>
            </p:nvSpPr>
            <p:spPr bwMode="auto">
              <a:xfrm flipV="1">
                <a:off x="4090" y="798"/>
                <a:ext cx="5" cy="1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26" name="Line 599"/>
              <p:cNvSpPr>
                <a:spLocks noChangeShapeType="1"/>
              </p:cNvSpPr>
              <p:nvPr/>
            </p:nvSpPr>
            <p:spPr bwMode="auto">
              <a:xfrm flipV="1">
                <a:off x="4095" y="794"/>
                <a:ext cx="23" cy="4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27" name="Line 600"/>
              <p:cNvSpPr>
                <a:spLocks noChangeShapeType="1"/>
              </p:cNvSpPr>
              <p:nvPr/>
            </p:nvSpPr>
            <p:spPr bwMode="auto">
              <a:xfrm>
                <a:off x="4118" y="794"/>
                <a:ext cx="7" cy="1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28" name="Line 601"/>
              <p:cNvSpPr>
                <a:spLocks noChangeShapeType="1"/>
              </p:cNvSpPr>
              <p:nvPr/>
            </p:nvSpPr>
            <p:spPr bwMode="auto">
              <a:xfrm flipV="1">
                <a:off x="4125" y="791"/>
                <a:ext cx="22" cy="3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29" name="Line 602"/>
              <p:cNvSpPr>
                <a:spLocks noChangeShapeType="1"/>
              </p:cNvSpPr>
              <p:nvPr/>
            </p:nvSpPr>
            <p:spPr bwMode="auto">
              <a:xfrm flipV="1">
                <a:off x="4147" y="789"/>
                <a:ext cx="9" cy="2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30" name="Line 603"/>
              <p:cNvSpPr>
                <a:spLocks noChangeShapeType="1"/>
              </p:cNvSpPr>
              <p:nvPr/>
            </p:nvSpPr>
            <p:spPr bwMode="auto">
              <a:xfrm flipV="1">
                <a:off x="4156" y="788"/>
                <a:ext cx="19" cy="1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31" name="Line 604"/>
              <p:cNvSpPr>
                <a:spLocks noChangeShapeType="1"/>
              </p:cNvSpPr>
              <p:nvPr/>
            </p:nvSpPr>
            <p:spPr bwMode="auto">
              <a:xfrm flipV="1">
                <a:off x="4175" y="786"/>
                <a:ext cx="12" cy="2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32" name="Line 605"/>
              <p:cNvSpPr>
                <a:spLocks noChangeShapeType="1"/>
              </p:cNvSpPr>
              <p:nvPr/>
            </p:nvSpPr>
            <p:spPr bwMode="auto">
              <a:xfrm flipV="1">
                <a:off x="4187" y="785"/>
                <a:ext cx="17" cy="1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33" name="Line 606"/>
              <p:cNvSpPr>
                <a:spLocks noChangeShapeType="1"/>
              </p:cNvSpPr>
              <p:nvPr/>
            </p:nvSpPr>
            <p:spPr bwMode="auto">
              <a:xfrm>
                <a:off x="4204" y="785"/>
                <a:ext cx="12" cy="1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34" name="Line 607"/>
              <p:cNvSpPr>
                <a:spLocks noChangeShapeType="1"/>
              </p:cNvSpPr>
              <p:nvPr/>
            </p:nvSpPr>
            <p:spPr bwMode="auto">
              <a:xfrm flipV="1">
                <a:off x="4216" y="783"/>
                <a:ext cx="19" cy="2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35" name="Line 608"/>
              <p:cNvSpPr>
                <a:spLocks noChangeShapeType="1"/>
              </p:cNvSpPr>
              <p:nvPr/>
            </p:nvSpPr>
            <p:spPr bwMode="auto">
              <a:xfrm>
                <a:off x="4235" y="783"/>
                <a:ext cx="12" cy="1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36" name="Line 609"/>
              <p:cNvSpPr>
                <a:spLocks noChangeShapeType="1"/>
              </p:cNvSpPr>
              <p:nvPr/>
            </p:nvSpPr>
            <p:spPr bwMode="auto">
              <a:xfrm flipV="1">
                <a:off x="4247" y="781"/>
                <a:ext cx="18" cy="2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37" name="Line 610"/>
              <p:cNvSpPr>
                <a:spLocks noChangeShapeType="1"/>
              </p:cNvSpPr>
              <p:nvPr/>
            </p:nvSpPr>
            <p:spPr bwMode="auto">
              <a:xfrm>
                <a:off x="4265" y="781"/>
                <a:ext cx="60" cy="1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38" name="Line 611"/>
              <p:cNvSpPr>
                <a:spLocks noChangeShapeType="1"/>
              </p:cNvSpPr>
              <p:nvPr/>
            </p:nvSpPr>
            <p:spPr bwMode="auto">
              <a:xfrm>
                <a:off x="4325" y="781"/>
                <a:ext cx="13" cy="2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39" name="Line 612"/>
              <p:cNvSpPr>
                <a:spLocks noChangeShapeType="1"/>
              </p:cNvSpPr>
              <p:nvPr/>
            </p:nvSpPr>
            <p:spPr bwMode="auto">
              <a:xfrm>
                <a:off x="4338" y="783"/>
                <a:ext cx="18" cy="1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40" name="Line 613"/>
              <p:cNvSpPr>
                <a:spLocks noChangeShapeType="1"/>
              </p:cNvSpPr>
              <p:nvPr/>
            </p:nvSpPr>
            <p:spPr bwMode="auto">
              <a:xfrm>
                <a:off x="4356" y="783"/>
                <a:ext cx="11" cy="2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41" name="Line 614"/>
              <p:cNvSpPr>
                <a:spLocks noChangeShapeType="1"/>
              </p:cNvSpPr>
              <p:nvPr/>
            </p:nvSpPr>
            <p:spPr bwMode="auto">
              <a:xfrm>
                <a:off x="4367" y="785"/>
                <a:ext cx="20" cy="1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42" name="Line 615"/>
              <p:cNvSpPr>
                <a:spLocks noChangeShapeType="1"/>
              </p:cNvSpPr>
              <p:nvPr/>
            </p:nvSpPr>
            <p:spPr bwMode="auto">
              <a:xfrm>
                <a:off x="4387" y="786"/>
                <a:ext cx="11" cy="1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43" name="Line 616"/>
              <p:cNvSpPr>
                <a:spLocks noChangeShapeType="1"/>
              </p:cNvSpPr>
              <p:nvPr/>
            </p:nvSpPr>
            <p:spPr bwMode="auto">
              <a:xfrm>
                <a:off x="4398" y="786"/>
                <a:ext cx="20" cy="2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44" name="Line 617"/>
              <p:cNvSpPr>
                <a:spLocks noChangeShapeType="1"/>
              </p:cNvSpPr>
              <p:nvPr/>
            </p:nvSpPr>
            <p:spPr bwMode="auto">
              <a:xfrm>
                <a:off x="4418" y="788"/>
                <a:ext cx="10" cy="1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45" name="Line 618"/>
              <p:cNvSpPr>
                <a:spLocks noChangeShapeType="1"/>
              </p:cNvSpPr>
              <p:nvPr/>
            </p:nvSpPr>
            <p:spPr bwMode="auto">
              <a:xfrm>
                <a:off x="4428" y="789"/>
                <a:ext cx="23" cy="4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46" name="Line 619"/>
              <p:cNvSpPr>
                <a:spLocks noChangeShapeType="1"/>
              </p:cNvSpPr>
              <p:nvPr/>
            </p:nvSpPr>
            <p:spPr bwMode="auto">
              <a:xfrm>
                <a:off x="4451" y="793"/>
                <a:ext cx="8" cy="1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47" name="Line 620"/>
              <p:cNvSpPr>
                <a:spLocks noChangeShapeType="1"/>
              </p:cNvSpPr>
              <p:nvPr/>
            </p:nvSpPr>
            <p:spPr bwMode="auto">
              <a:xfrm>
                <a:off x="4459" y="794"/>
                <a:ext cx="23" cy="4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48" name="Line 621"/>
              <p:cNvSpPr>
                <a:spLocks noChangeShapeType="1"/>
              </p:cNvSpPr>
              <p:nvPr/>
            </p:nvSpPr>
            <p:spPr bwMode="auto">
              <a:xfrm>
                <a:off x="4482" y="798"/>
                <a:ext cx="8" cy="1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49" name="Line 622"/>
              <p:cNvSpPr>
                <a:spLocks noChangeShapeType="1"/>
              </p:cNvSpPr>
              <p:nvPr/>
            </p:nvSpPr>
            <p:spPr bwMode="auto">
              <a:xfrm>
                <a:off x="4490" y="798"/>
                <a:ext cx="26" cy="4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50" name="Line 623"/>
              <p:cNvSpPr>
                <a:spLocks noChangeShapeType="1"/>
              </p:cNvSpPr>
              <p:nvPr/>
            </p:nvSpPr>
            <p:spPr bwMode="auto">
              <a:xfrm>
                <a:off x="4516" y="802"/>
                <a:ext cx="3" cy="2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51" name="Line 624"/>
              <p:cNvSpPr>
                <a:spLocks noChangeShapeType="1"/>
              </p:cNvSpPr>
              <p:nvPr/>
            </p:nvSpPr>
            <p:spPr bwMode="auto">
              <a:xfrm>
                <a:off x="4519" y="804"/>
                <a:ext cx="31" cy="5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52" name="Line 625"/>
              <p:cNvSpPr>
                <a:spLocks noChangeShapeType="1"/>
              </p:cNvSpPr>
              <p:nvPr/>
            </p:nvSpPr>
            <p:spPr bwMode="auto">
              <a:xfrm>
                <a:off x="4550" y="809"/>
                <a:ext cx="29" cy="5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53" name="Line 626"/>
              <p:cNvSpPr>
                <a:spLocks noChangeShapeType="1"/>
              </p:cNvSpPr>
              <p:nvPr/>
            </p:nvSpPr>
            <p:spPr bwMode="auto">
              <a:xfrm>
                <a:off x="4579" y="814"/>
                <a:ext cx="31" cy="6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54" name="Line 627"/>
              <p:cNvSpPr>
                <a:spLocks noChangeShapeType="1"/>
              </p:cNvSpPr>
              <p:nvPr/>
            </p:nvSpPr>
            <p:spPr bwMode="auto">
              <a:xfrm>
                <a:off x="4610" y="820"/>
                <a:ext cx="31" cy="7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55" name="Line 628"/>
              <p:cNvSpPr>
                <a:spLocks noChangeShapeType="1"/>
              </p:cNvSpPr>
              <p:nvPr/>
            </p:nvSpPr>
            <p:spPr bwMode="auto">
              <a:xfrm>
                <a:off x="4641" y="827"/>
                <a:ext cx="30" cy="5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56" name="Line 629"/>
              <p:cNvSpPr>
                <a:spLocks noChangeShapeType="1"/>
              </p:cNvSpPr>
              <p:nvPr/>
            </p:nvSpPr>
            <p:spPr bwMode="auto">
              <a:xfrm>
                <a:off x="4671" y="832"/>
                <a:ext cx="31" cy="6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57" name="Line 630"/>
              <p:cNvSpPr>
                <a:spLocks noChangeShapeType="1"/>
              </p:cNvSpPr>
              <p:nvPr/>
            </p:nvSpPr>
            <p:spPr bwMode="auto">
              <a:xfrm>
                <a:off x="4702" y="838"/>
                <a:ext cx="29" cy="7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58" name="Line 631"/>
              <p:cNvSpPr>
                <a:spLocks noChangeShapeType="1"/>
              </p:cNvSpPr>
              <p:nvPr/>
            </p:nvSpPr>
            <p:spPr bwMode="auto">
              <a:xfrm>
                <a:off x="4731" y="845"/>
                <a:ext cx="31" cy="5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59" name="Line 632"/>
              <p:cNvSpPr>
                <a:spLocks noChangeShapeType="1"/>
              </p:cNvSpPr>
              <p:nvPr/>
            </p:nvSpPr>
            <p:spPr bwMode="auto">
              <a:xfrm>
                <a:off x="4762" y="850"/>
                <a:ext cx="31" cy="5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60" name="Line 633"/>
              <p:cNvSpPr>
                <a:spLocks noChangeShapeType="1"/>
              </p:cNvSpPr>
              <p:nvPr/>
            </p:nvSpPr>
            <p:spPr bwMode="auto">
              <a:xfrm>
                <a:off x="4793" y="855"/>
                <a:ext cx="29" cy="5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61" name="Line 634"/>
              <p:cNvSpPr>
                <a:spLocks noChangeShapeType="1"/>
              </p:cNvSpPr>
              <p:nvPr/>
            </p:nvSpPr>
            <p:spPr bwMode="auto">
              <a:xfrm>
                <a:off x="4822" y="860"/>
                <a:ext cx="31" cy="4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62" name="Line 635"/>
              <p:cNvSpPr>
                <a:spLocks noChangeShapeType="1"/>
              </p:cNvSpPr>
              <p:nvPr/>
            </p:nvSpPr>
            <p:spPr bwMode="auto">
              <a:xfrm>
                <a:off x="4853" y="864"/>
                <a:ext cx="26" cy="4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63" name="Line 636"/>
              <p:cNvSpPr>
                <a:spLocks noChangeShapeType="1"/>
              </p:cNvSpPr>
              <p:nvPr/>
            </p:nvSpPr>
            <p:spPr bwMode="auto">
              <a:xfrm>
                <a:off x="4879" y="868"/>
                <a:ext cx="4" cy="1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64" name="Line 637"/>
              <p:cNvSpPr>
                <a:spLocks noChangeShapeType="1"/>
              </p:cNvSpPr>
              <p:nvPr/>
            </p:nvSpPr>
            <p:spPr bwMode="auto">
              <a:xfrm>
                <a:off x="4883" y="868"/>
                <a:ext cx="26" cy="3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65" name="Line 638"/>
              <p:cNvSpPr>
                <a:spLocks noChangeShapeType="1"/>
              </p:cNvSpPr>
              <p:nvPr/>
            </p:nvSpPr>
            <p:spPr bwMode="auto">
              <a:xfrm>
                <a:off x="4909" y="871"/>
                <a:ext cx="5" cy="1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66" name="Line 639"/>
              <p:cNvSpPr>
                <a:spLocks noChangeShapeType="1"/>
              </p:cNvSpPr>
              <p:nvPr/>
            </p:nvSpPr>
            <p:spPr bwMode="auto">
              <a:xfrm>
                <a:off x="4914" y="871"/>
                <a:ext cx="26" cy="3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67" name="Line 641"/>
              <p:cNvSpPr>
                <a:spLocks noChangeShapeType="1"/>
              </p:cNvSpPr>
              <p:nvPr/>
            </p:nvSpPr>
            <p:spPr bwMode="auto">
              <a:xfrm>
                <a:off x="4940" y="874"/>
                <a:ext cx="5" cy="1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68" name="Line 642"/>
              <p:cNvSpPr>
                <a:spLocks noChangeShapeType="1"/>
              </p:cNvSpPr>
              <p:nvPr/>
            </p:nvSpPr>
            <p:spPr bwMode="auto">
              <a:xfrm>
                <a:off x="4945" y="874"/>
                <a:ext cx="29" cy="3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69" name="Line 643"/>
              <p:cNvSpPr>
                <a:spLocks noChangeShapeType="1"/>
              </p:cNvSpPr>
              <p:nvPr/>
            </p:nvSpPr>
            <p:spPr bwMode="auto">
              <a:xfrm>
                <a:off x="4974" y="877"/>
                <a:ext cx="31" cy="2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70" name="Line 644"/>
              <p:cNvSpPr>
                <a:spLocks noChangeShapeType="1"/>
              </p:cNvSpPr>
              <p:nvPr/>
            </p:nvSpPr>
            <p:spPr bwMode="auto">
              <a:xfrm>
                <a:off x="5005" y="879"/>
                <a:ext cx="29" cy="2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71" name="Line 645"/>
              <p:cNvSpPr>
                <a:spLocks noChangeShapeType="1"/>
              </p:cNvSpPr>
              <p:nvPr/>
            </p:nvSpPr>
            <p:spPr bwMode="auto">
              <a:xfrm>
                <a:off x="5034" y="881"/>
                <a:ext cx="31" cy="1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72" name="Line 646"/>
              <p:cNvSpPr>
                <a:spLocks noChangeShapeType="1"/>
              </p:cNvSpPr>
              <p:nvPr/>
            </p:nvSpPr>
            <p:spPr bwMode="auto">
              <a:xfrm>
                <a:off x="5065" y="882"/>
                <a:ext cx="31" cy="2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73" name="Line 647"/>
              <p:cNvSpPr>
                <a:spLocks noChangeShapeType="1"/>
              </p:cNvSpPr>
              <p:nvPr/>
            </p:nvSpPr>
            <p:spPr bwMode="auto">
              <a:xfrm>
                <a:off x="5096" y="884"/>
                <a:ext cx="29" cy="1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74" name="Line 648"/>
              <p:cNvSpPr>
                <a:spLocks noChangeShapeType="1"/>
              </p:cNvSpPr>
              <p:nvPr/>
            </p:nvSpPr>
            <p:spPr bwMode="auto">
              <a:xfrm>
                <a:off x="5125" y="884"/>
                <a:ext cx="31" cy="2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75" name="Line 649"/>
              <p:cNvSpPr>
                <a:spLocks noChangeShapeType="1"/>
              </p:cNvSpPr>
              <p:nvPr/>
            </p:nvSpPr>
            <p:spPr bwMode="auto">
              <a:xfrm>
                <a:off x="5156" y="886"/>
                <a:ext cx="273" cy="1"/>
              </a:xfrm>
              <a:prstGeom prst="line">
                <a:avLst/>
              </a:prstGeom>
              <a:noFill/>
              <a:ln w="285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76" name="Freeform 650"/>
              <p:cNvSpPr>
                <a:spLocks/>
              </p:cNvSpPr>
              <p:nvPr/>
            </p:nvSpPr>
            <p:spPr bwMode="auto">
              <a:xfrm>
                <a:off x="5355" y="2022"/>
                <a:ext cx="70" cy="68"/>
              </a:xfrm>
              <a:custGeom>
                <a:avLst/>
                <a:gdLst>
                  <a:gd name="T0" fmla="*/ 56 w 70"/>
                  <a:gd name="T1" fmla="*/ 49 h 68"/>
                  <a:gd name="T2" fmla="*/ 62 w 70"/>
                  <a:gd name="T3" fmla="*/ 60 h 68"/>
                  <a:gd name="T4" fmla="*/ 67 w 70"/>
                  <a:gd name="T5" fmla="*/ 65 h 68"/>
                  <a:gd name="T6" fmla="*/ 70 w 70"/>
                  <a:gd name="T7" fmla="*/ 68 h 68"/>
                  <a:gd name="T8" fmla="*/ 33 w 70"/>
                  <a:gd name="T9" fmla="*/ 65 h 68"/>
                  <a:gd name="T10" fmla="*/ 38 w 70"/>
                  <a:gd name="T11" fmla="*/ 63 h 68"/>
                  <a:gd name="T12" fmla="*/ 38 w 70"/>
                  <a:gd name="T13" fmla="*/ 62 h 68"/>
                  <a:gd name="T14" fmla="*/ 36 w 70"/>
                  <a:gd name="T15" fmla="*/ 55 h 68"/>
                  <a:gd name="T16" fmla="*/ 25 w 70"/>
                  <a:gd name="T17" fmla="*/ 52 h 68"/>
                  <a:gd name="T18" fmla="*/ 22 w 70"/>
                  <a:gd name="T19" fmla="*/ 57 h 68"/>
                  <a:gd name="T20" fmla="*/ 20 w 70"/>
                  <a:gd name="T21" fmla="*/ 59 h 68"/>
                  <a:gd name="T22" fmla="*/ 20 w 70"/>
                  <a:gd name="T23" fmla="*/ 62 h 68"/>
                  <a:gd name="T24" fmla="*/ 22 w 70"/>
                  <a:gd name="T25" fmla="*/ 63 h 68"/>
                  <a:gd name="T26" fmla="*/ 25 w 70"/>
                  <a:gd name="T27" fmla="*/ 65 h 68"/>
                  <a:gd name="T28" fmla="*/ 28 w 70"/>
                  <a:gd name="T29" fmla="*/ 68 h 68"/>
                  <a:gd name="T30" fmla="*/ 0 w 70"/>
                  <a:gd name="T31" fmla="*/ 65 h 68"/>
                  <a:gd name="T32" fmla="*/ 10 w 70"/>
                  <a:gd name="T33" fmla="*/ 62 h 68"/>
                  <a:gd name="T34" fmla="*/ 17 w 70"/>
                  <a:gd name="T35" fmla="*/ 55 h 68"/>
                  <a:gd name="T36" fmla="*/ 28 w 70"/>
                  <a:gd name="T37" fmla="*/ 41 h 68"/>
                  <a:gd name="T38" fmla="*/ 12 w 70"/>
                  <a:gd name="T39" fmla="*/ 13 h 68"/>
                  <a:gd name="T40" fmla="*/ 7 w 70"/>
                  <a:gd name="T41" fmla="*/ 6 h 68"/>
                  <a:gd name="T42" fmla="*/ 0 w 70"/>
                  <a:gd name="T43" fmla="*/ 3 h 68"/>
                  <a:gd name="T44" fmla="*/ 38 w 70"/>
                  <a:gd name="T45" fmla="*/ 0 h 68"/>
                  <a:gd name="T46" fmla="*/ 38 w 70"/>
                  <a:gd name="T47" fmla="*/ 3 h 68"/>
                  <a:gd name="T48" fmla="*/ 33 w 70"/>
                  <a:gd name="T49" fmla="*/ 5 h 68"/>
                  <a:gd name="T50" fmla="*/ 33 w 70"/>
                  <a:gd name="T51" fmla="*/ 8 h 68"/>
                  <a:gd name="T52" fmla="*/ 33 w 70"/>
                  <a:gd name="T53" fmla="*/ 10 h 68"/>
                  <a:gd name="T54" fmla="*/ 41 w 70"/>
                  <a:gd name="T55" fmla="*/ 23 h 68"/>
                  <a:gd name="T56" fmla="*/ 46 w 70"/>
                  <a:gd name="T57" fmla="*/ 13 h 68"/>
                  <a:gd name="T58" fmla="*/ 49 w 70"/>
                  <a:gd name="T59" fmla="*/ 8 h 68"/>
                  <a:gd name="T60" fmla="*/ 48 w 70"/>
                  <a:gd name="T61" fmla="*/ 5 h 68"/>
                  <a:gd name="T62" fmla="*/ 43 w 70"/>
                  <a:gd name="T63" fmla="*/ 3 h 68"/>
                  <a:gd name="T64" fmla="*/ 67 w 70"/>
                  <a:gd name="T65" fmla="*/ 0 h 68"/>
                  <a:gd name="T66" fmla="*/ 64 w 70"/>
                  <a:gd name="T67" fmla="*/ 5 h 68"/>
                  <a:gd name="T68" fmla="*/ 54 w 70"/>
                  <a:gd name="T69" fmla="*/ 10 h 68"/>
                  <a:gd name="T70" fmla="*/ 43 w 70"/>
                  <a:gd name="T71" fmla="*/ 26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70"/>
                  <a:gd name="T109" fmla="*/ 0 h 68"/>
                  <a:gd name="T110" fmla="*/ 70 w 70"/>
                  <a:gd name="T111" fmla="*/ 68 h 6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70" h="68">
                    <a:moveTo>
                      <a:pt x="43" y="26"/>
                    </a:moveTo>
                    <a:lnTo>
                      <a:pt x="56" y="49"/>
                    </a:lnTo>
                    <a:lnTo>
                      <a:pt x="59" y="55"/>
                    </a:lnTo>
                    <a:lnTo>
                      <a:pt x="62" y="60"/>
                    </a:lnTo>
                    <a:lnTo>
                      <a:pt x="66" y="63"/>
                    </a:lnTo>
                    <a:lnTo>
                      <a:pt x="67" y="65"/>
                    </a:lnTo>
                    <a:lnTo>
                      <a:pt x="70" y="65"/>
                    </a:lnTo>
                    <a:lnTo>
                      <a:pt x="70" y="68"/>
                    </a:lnTo>
                    <a:lnTo>
                      <a:pt x="33" y="68"/>
                    </a:lnTo>
                    <a:lnTo>
                      <a:pt x="33" y="65"/>
                    </a:lnTo>
                    <a:lnTo>
                      <a:pt x="36" y="65"/>
                    </a:lnTo>
                    <a:lnTo>
                      <a:pt x="38" y="63"/>
                    </a:lnTo>
                    <a:lnTo>
                      <a:pt x="38" y="62"/>
                    </a:lnTo>
                    <a:lnTo>
                      <a:pt x="38" y="60"/>
                    </a:lnTo>
                    <a:lnTo>
                      <a:pt x="36" y="55"/>
                    </a:lnTo>
                    <a:lnTo>
                      <a:pt x="30" y="46"/>
                    </a:lnTo>
                    <a:lnTo>
                      <a:pt x="25" y="52"/>
                    </a:lnTo>
                    <a:lnTo>
                      <a:pt x="23" y="55"/>
                    </a:lnTo>
                    <a:lnTo>
                      <a:pt x="22" y="57"/>
                    </a:lnTo>
                    <a:lnTo>
                      <a:pt x="20" y="59"/>
                    </a:lnTo>
                    <a:lnTo>
                      <a:pt x="20" y="60"/>
                    </a:lnTo>
                    <a:lnTo>
                      <a:pt x="20" y="62"/>
                    </a:lnTo>
                    <a:lnTo>
                      <a:pt x="22" y="63"/>
                    </a:lnTo>
                    <a:lnTo>
                      <a:pt x="23" y="65"/>
                    </a:lnTo>
                    <a:lnTo>
                      <a:pt x="25" y="65"/>
                    </a:lnTo>
                    <a:lnTo>
                      <a:pt x="28" y="65"/>
                    </a:lnTo>
                    <a:lnTo>
                      <a:pt x="28" y="68"/>
                    </a:lnTo>
                    <a:lnTo>
                      <a:pt x="0" y="68"/>
                    </a:lnTo>
                    <a:lnTo>
                      <a:pt x="0" y="65"/>
                    </a:lnTo>
                    <a:lnTo>
                      <a:pt x="5" y="65"/>
                    </a:lnTo>
                    <a:lnTo>
                      <a:pt x="10" y="62"/>
                    </a:lnTo>
                    <a:lnTo>
                      <a:pt x="13" y="60"/>
                    </a:lnTo>
                    <a:lnTo>
                      <a:pt x="17" y="55"/>
                    </a:lnTo>
                    <a:lnTo>
                      <a:pt x="22" y="49"/>
                    </a:lnTo>
                    <a:lnTo>
                      <a:pt x="28" y="41"/>
                    </a:lnTo>
                    <a:lnTo>
                      <a:pt x="15" y="19"/>
                    </a:lnTo>
                    <a:lnTo>
                      <a:pt x="12" y="13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4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8" y="0"/>
                    </a:lnTo>
                    <a:lnTo>
                      <a:pt x="38" y="3"/>
                    </a:lnTo>
                    <a:lnTo>
                      <a:pt x="33" y="5"/>
                    </a:lnTo>
                    <a:lnTo>
                      <a:pt x="33" y="6"/>
                    </a:lnTo>
                    <a:lnTo>
                      <a:pt x="33" y="8"/>
                    </a:lnTo>
                    <a:lnTo>
                      <a:pt x="33" y="10"/>
                    </a:lnTo>
                    <a:lnTo>
                      <a:pt x="35" y="13"/>
                    </a:lnTo>
                    <a:lnTo>
                      <a:pt x="41" y="23"/>
                    </a:lnTo>
                    <a:lnTo>
                      <a:pt x="43" y="18"/>
                    </a:lnTo>
                    <a:lnTo>
                      <a:pt x="46" y="13"/>
                    </a:lnTo>
                    <a:lnTo>
                      <a:pt x="48" y="10"/>
                    </a:lnTo>
                    <a:lnTo>
                      <a:pt x="49" y="8"/>
                    </a:lnTo>
                    <a:lnTo>
                      <a:pt x="49" y="6"/>
                    </a:lnTo>
                    <a:lnTo>
                      <a:pt x="48" y="5"/>
                    </a:lnTo>
                    <a:lnTo>
                      <a:pt x="46" y="5"/>
                    </a:lnTo>
                    <a:lnTo>
                      <a:pt x="43" y="3"/>
                    </a:lnTo>
                    <a:lnTo>
                      <a:pt x="43" y="0"/>
                    </a:lnTo>
                    <a:lnTo>
                      <a:pt x="67" y="0"/>
                    </a:lnTo>
                    <a:lnTo>
                      <a:pt x="67" y="3"/>
                    </a:lnTo>
                    <a:lnTo>
                      <a:pt x="64" y="5"/>
                    </a:lnTo>
                    <a:lnTo>
                      <a:pt x="59" y="6"/>
                    </a:lnTo>
                    <a:lnTo>
                      <a:pt x="54" y="10"/>
                    </a:lnTo>
                    <a:lnTo>
                      <a:pt x="51" y="16"/>
                    </a:lnTo>
                    <a:lnTo>
                      <a:pt x="43" y="2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77" name="Freeform 651"/>
              <p:cNvSpPr>
                <a:spLocks/>
              </p:cNvSpPr>
              <p:nvPr/>
            </p:nvSpPr>
            <p:spPr bwMode="auto">
              <a:xfrm>
                <a:off x="4001" y="323"/>
                <a:ext cx="62" cy="87"/>
              </a:xfrm>
              <a:custGeom>
                <a:avLst/>
                <a:gdLst>
                  <a:gd name="T0" fmla="*/ 24 w 62"/>
                  <a:gd name="T1" fmla="*/ 0 h 87"/>
                  <a:gd name="T2" fmla="*/ 24 w 62"/>
                  <a:gd name="T3" fmla="*/ 36 h 87"/>
                  <a:gd name="T4" fmla="*/ 27 w 62"/>
                  <a:gd name="T5" fmla="*/ 31 h 87"/>
                  <a:gd name="T6" fmla="*/ 32 w 62"/>
                  <a:gd name="T7" fmla="*/ 30 h 87"/>
                  <a:gd name="T8" fmla="*/ 36 w 62"/>
                  <a:gd name="T9" fmla="*/ 28 h 87"/>
                  <a:gd name="T10" fmla="*/ 40 w 62"/>
                  <a:gd name="T11" fmla="*/ 26 h 87"/>
                  <a:gd name="T12" fmla="*/ 45 w 62"/>
                  <a:gd name="T13" fmla="*/ 28 h 87"/>
                  <a:gd name="T14" fmla="*/ 50 w 62"/>
                  <a:gd name="T15" fmla="*/ 30 h 87"/>
                  <a:gd name="T16" fmla="*/ 54 w 62"/>
                  <a:gd name="T17" fmla="*/ 33 h 87"/>
                  <a:gd name="T18" fmla="*/ 55 w 62"/>
                  <a:gd name="T19" fmla="*/ 38 h 87"/>
                  <a:gd name="T20" fmla="*/ 55 w 62"/>
                  <a:gd name="T21" fmla="*/ 41 h 87"/>
                  <a:gd name="T22" fmla="*/ 55 w 62"/>
                  <a:gd name="T23" fmla="*/ 44 h 87"/>
                  <a:gd name="T24" fmla="*/ 57 w 62"/>
                  <a:gd name="T25" fmla="*/ 51 h 87"/>
                  <a:gd name="T26" fmla="*/ 57 w 62"/>
                  <a:gd name="T27" fmla="*/ 74 h 87"/>
                  <a:gd name="T28" fmla="*/ 57 w 62"/>
                  <a:gd name="T29" fmla="*/ 78 h 87"/>
                  <a:gd name="T30" fmla="*/ 57 w 62"/>
                  <a:gd name="T31" fmla="*/ 82 h 87"/>
                  <a:gd name="T32" fmla="*/ 58 w 62"/>
                  <a:gd name="T33" fmla="*/ 83 h 87"/>
                  <a:gd name="T34" fmla="*/ 62 w 62"/>
                  <a:gd name="T35" fmla="*/ 83 h 87"/>
                  <a:gd name="T36" fmla="*/ 62 w 62"/>
                  <a:gd name="T37" fmla="*/ 87 h 87"/>
                  <a:gd name="T38" fmla="*/ 32 w 62"/>
                  <a:gd name="T39" fmla="*/ 87 h 87"/>
                  <a:gd name="T40" fmla="*/ 32 w 62"/>
                  <a:gd name="T41" fmla="*/ 83 h 87"/>
                  <a:gd name="T42" fmla="*/ 36 w 62"/>
                  <a:gd name="T43" fmla="*/ 83 h 87"/>
                  <a:gd name="T44" fmla="*/ 37 w 62"/>
                  <a:gd name="T45" fmla="*/ 82 h 87"/>
                  <a:gd name="T46" fmla="*/ 39 w 62"/>
                  <a:gd name="T47" fmla="*/ 78 h 87"/>
                  <a:gd name="T48" fmla="*/ 39 w 62"/>
                  <a:gd name="T49" fmla="*/ 74 h 87"/>
                  <a:gd name="T50" fmla="*/ 39 w 62"/>
                  <a:gd name="T51" fmla="*/ 47 h 87"/>
                  <a:gd name="T52" fmla="*/ 39 w 62"/>
                  <a:gd name="T53" fmla="*/ 43 h 87"/>
                  <a:gd name="T54" fmla="*/ 37 w 62"/>
                  <a:gd name="T55" fmla="*/ 39 h 87"/>
                  <a:gd name="T56" fmla="*/ 37 w 62"/>
                  <a:gd name="T57" fmla="*/ 38 h 87"/>
                  <a:gd name="T58" fmla="*/ 36 w 62"/>
                  <a:gd name="T59" fmla="*/ 36 h 87"/>
                  <a:gd name="T60" fmla="*/ 34 w 62"/>
                  <a:gd name="T61" fmla="*/ 34 h 87"/>
                  <a:gd name="T62" fmla="*/ 32 w 62"/>
                  <a:gd name="T63" fmla="*/ 34 h 87"/>
                  <a:gd name="T64" fmla="*/ 31 w 62"/>
                  <a:gd name="T65" fmla="*/ 36 h 87"/>
                  <a:gd name="T66" fmla="*/ 29 w 62"/>
                  <a:gd name="T67" fmla="*/ 36 h 87"/>
                  <a:gd name="T68" fmla="*/ 26 w 62"/>
                  <a:gd name="T69" fmla="*/ 39 h 87"/>
                  <a:gd name="T70" fmla="*/ 24 w 62"/>
                  <a:gd name="T71" fmla="*/ 43 h 87"/>
                  <a:gd name="T72" fmla="*/ 24 w 62"/>
                  <a:gd name="T73" fmla="*/ 74 h 87"/>
                  <a:gd name="T74" fmla="*/ 24 w 62"/>
                  <a:gd name="T75" fmla="*/ 78 h 87"/>
                  <a:gd name="T76" fmla="*/ 24 w 62"/>
                  <a:gd name="T77" fmla="*/ 82 h 87"/>
                  <a:gd name="T78" fmla="*/ 26 w 62"/>
                  <a:gd name="T79" fmla="*/ 83 h 87"/>
                  <a:gd name="T80" fmla="*/ 29 w 62"/>
                  <a:gd name="T81" fmla="*/ 83 h 87"/>
                  <a:gd name="T82" fmla="*/ 29 w 62"/>
                  <a:gd name="T83" fmla="*/ 87 h 87"/>
                  <a:gd name="T84" fmla="*/ 0 w 62"/>
                  <a:gd name="T85" fmla="*/ 87 h 87"/>
                  <a:gd name="T86" fmla="*/ 0 w 62"/>
                  <a:gd name="T87" fmla="*/ 83 h 87"/>
                  <a:gd name="T88" fmla="*/ 3 w 62"/>
                  <a:gd name="T89" fmla="*/ 83 h 87"/>
                  <a:gd name="T90" fmla="*/ 5 w 62"/>
                  <a:gd name="T91" fmla="*/ 82 h 87"/>
                  <a:gd name="T92" fmla="*/ 6 w 62"/>
                  <a:gd name="T93" fmla="*/ 78 h 87"/>
                  <a:gd name="T94" fmla="*/ 6 w 62"/>
                  <a:gd name="T95" fmla="*/ 74 h 87"/>
                  <a:gd name="T96" fmla="*/ 6 w 62"/>
                  <a:gd name="T97" fmla="*/ 13 h 87"/>
                  <a:gd name="T98" fmla="*/ 6 w 62"/>
                  <a:gd name="T99" fmla="*/ 8 h 87"/>
                  <a:gd name="T100" fmla="*/ 5 w 62"/>
                  <a:gd name="T101" fmla="*/ 5 h 87"/>
                  <a:gd name="T102" fmla="*/ 3 w 62"/>
                  <a:gd name="T103" fmla="*/ 3 h 87"/>
                  <a:gd name="T104" fmla="*/ 0 w 62"/>
                  <a:gd name="T105" fmla="*/ 2 h 87"/>
                  <a:gd name="T106" fmla="*/ 0 w 62"/>
                  <a:gd name="T107" fmla="*/ 0 h 87"/>
                  <a:gd name="T108" fmla="*/ 24 w 62"/>
                  <a:gd name="T109" fmla="*/ 0 h 8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2"/>
                  <a:gd name="T166" fmla="*/ 0 h 87"/>
                  <a:gd name="T167" fmla="*/ 62 w 62"/>
                  <a:gd name="T168" fmla="*/ 87 h 87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2" h="87">
                    <a:moveTo>
                      <a:pt x="24" y="0"/>
                    </a:moveTo>
                    <a:lnTo>
                      <a:pt x="24" y="36"/>
                    </a:lnTo>
                    <a:lnTo>
                      <a:pt x="27" y="31"/>
                    </a:lnTo>
                    <a:lnTo>
                      <a:pt x="32" y="30"/>
                    </a:lnTo>
                    <a:lnTo>
                      <a:pt x="36" y="28"/>
                    </a:lnTo>
                    <a:lnTo>
                      <a:pt x="40" y="26"/>
                    </a:lnTo>
                    <a:lnTo>
                      <a:pt x="45" y="28"/>
                    </a:lnTo>
                    <a:lnTo>
                      <a:pt x="50" y="30"/>
                    </a:lnTo>
                    <a:lnTo>
                      <a:pt x="54" y="33"/>
                    </a:lnTo>
                    <a:lnTo>
                      <a:pt x="55" y="38"/>
                    </a:lnTo>
                    <a:lnTo>
                      <a:pt x="55" y="41"/>
                    </a:lnTo>
                    <a:lnTo>
                      <a:pt x="55" y="44"/>
                    </a:lnTo>
                    <a:lnTo>
                      <a:pt x="57" y="51"/>
                    </a:lnTo>
                    <a:lnTo>
                      <a:pt x="57" y="74"/>
                    </a:lnTo>
                    <a:lnTo>
                      <a:pt x="57" y="78"/>
                    </a:lnTo>
                    <a:lnTo>
                      <a:pt x="57" y="82"/>
                    </a:lnTo>
                    <a:lnTo>
                      <a:pt x="58" y="83"/>
                    </a:lnTo>
                    <a:lnTo>
                      <a:pt x="62" y="83"/>
                    </a:lnTo>
                    <a:lnTo>
                      <a:pt x="62" y="87"/>
                    </a:lnTo>
                    <a:lnTo>
                      <a:pt x="32" y="87"/>
                    </a:lnTo>
                    <a:lnTo>
                      <a:pt x="32" y="83"/>
                    </a:lnTo>
                    <a:lnTo>
                      <a:pt x="36" y="83"/>
                    </a:lnTo>
                    <a:lnTo>
                      <a:pt x="37" y="82"/>
                    </a:lnTo>
                    <a:lnTo>
                      <a:pt x="39" y="78"/>
                    </a:lnTo>
                    <a:lnTo>
                      <a:pt x="39" y="74"/>
                    </a:lnTo>
                    <a:lnTo>
                      <a:pt x="39" y="47"/>
                    </a:lnTo>
                    <a:lnTo>
                      <a:pt x="39" y="43"/>
                    </a:lnTo>
                    <a:lnTo>
                      <a:pt x="37" y="39"/>
                    </a:lnTo>
                    <a:lnTo>
                      <a:pt x="37" y="38"/>
                    </a:lnTo>
                    <a:lnTo>
                      <a:pt x="36" y="36"/>
                    </a:lnTo>
                    <a:lnTo>
                      <a:pt x="34" y="34"/>
                    </a:lnTo>
                    <a:lnTo>
                      <a:pt x="32" y="34"/>
                    </a:lnTo>
                    <a:lnTo>
                      <a:pt x="31" y="36"/>
                    </a:lnTo>
                    <a:lnTo>
                      <a:pt x="29" y="36"/>
                    </a:lnTo>
                    <a:lnTo>
                      <a:pt x="26" y="39"/>
                    </a:lnTo>
                    <a:lnTo>
                      <a:pt x="24" y="43"/>
                    </a:lnTo>
                    <a:lnTo>
                      <a:pt x="24" y="74"/>
                    </a:lnTo>
                    <a:lnTo>
                      <a:pt x="24" y="78"/>
                    </a:lnTo>
                    <a:lnTo>
                      <a:pt x="24" y="82"/>
                    </a:lnTo>
                    <a:lnTo>
                      <a:pt x="26" y="83"/>
                    </a:lnTo>
                    <a:lnTo>
                      <a:pt x="29" y="83"/>
                    </a:lnTo>
                    <a:lnTo>
                      <a:pt x="29" y="87"/>
                    </a:lnTo>
                    <a:lnTo>
                      <a:pt x="0" y="87"/>
                    </a:lnTo>
                    <a:lnTo>
                      <a:pt x="0" y="83"/>
                    </a:lnTo>
                    <a:lnTo>
                      <a:pt x="3" y="83"/>
                    </a:lnTo>
                    <a:lnTo>
                      <a:pt x="5" y="82"/>
                    </a:lnTo>
                    <a:lnTo>
                      <a:pt x="6" y="78"/>
                    </a:lnTo>
                    <a:lnTo>
                      <a:pt x="6" y="74"/>
                    </a:lnTo>
                    <a:lnTo>
                      <a:pt x="6" y="13"/>
                    </a:lnTo>
                    <a:lnTo>
                      <a:pt x="6" y="8"/>
                    </a:lnTo>
                    <a:lnTo>
                      <a:pt x="5" y="5"/>
                    </a:lnTo>
                    <a:lnTo>
                      <a:pt x="3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78" name="Freeform 652"/>
              <p:cNvSpPr>
                <a:spLocks/>
              </p:cNvSpPr>
              <p:nvPr/>
            </p:nvSpPr>
            <p:spPr bwMode="auto">
              <a:xfrm>
                <a:off x="4074" y="439"/>
                <a:ext cx="33" cy="62"/>
              </a:xfrm>
              <a:custGeom>
                <a:avLst/>
                <a:gdLst>
                  <a:gd name="T0" fmla="*/ 23 w 33"/>
                  <a:gd name="T1" fmla="*/ 0 h 62"/>
                  <a:gd name="T2" fmla="*/ 23 w 33"/>
                  <a:gd name="T3" fmla="*/ 49 h 62"/>
                  <a:gd name="T4" fmla="*/ 23 w 33"/>
                  <a:gd name="T5" fmla="*/ 54 h 62"/>
                  <a:gd name="T6" fmla="*/ 25 w 33"/>
                  <a:gd name="T7" fmla="*/ 57 h 62"/>
                  <a:gd name="T8" fmla="*/ 25 w 33"/>
                  <a:gd name="T9" fmla="*/ 59 h 62"/>
                  <a:gd name="T10" fmla="*/ 26 w 33"/>
                  <a:gd name="T11" fmla="*/ 59 h 62"/>
                  <a:gd name="T12" fmla="*/ 28 w 33"/>
                  <a:gd name="T13" fmla="*/ 60 h 62"/>
                  <a:gd name="T14" fmla="*/ 31 w 33"/>
                  <a:gd name="T15" fmla="*/ 60 h 62"/>
                  <a:gd name="T16" fmla="*/ 33 w 33"/>
                  <a:gd name="T17" fmla="*/ 60 h 62"/>
                  <a:gd name="T18" fmla="*/ 33 w 33"/>
                  <a:gd name="T19" fmla="*/ 62 h 62"/>
                  <a:gd name="T20" fmla="*/ 0 w 33"/>
                  <a:gd name="T21" fmla="*/ 62 h 62"/>
                  <a:gd name="T22" fmla="*/ 0 w 33"/>
                  <a:gd name="T23" fmla="*/ 60 h 62"/>
                  <a:gd name="T24" fmla="*/ 2 w 33"/>
                  <a:gd name="T25" fmla="*/ 60 h 62"/>
                  <a:gd name="T26" fmla="*/ 5 w 33"/>
                  <a:gd name="T27" fmla="*/ 60 h 62"/>
                  <a:gd name="T28" fmla="*/ 7 w 33"/>
                  <a:gd name="T29" fmla="*/ 59 h 62"/>
                  <a:gd name="T30" fmla="*/ 8 w 33"/>
                  <a:gd name="T31" fmla="*/ 59 h 62"/>
                  <a:gd name="T32" fmla="*/ 10 w 33"/>
                  <a:gd name="T33" fmla="*/ 57 h 62"/>
                  <a:gd name="T34" fmla="*/ 10 w 33"/>
                  <a:gd name="T35" fmla="*/ 54 h 62"/>
                  <a:gd name="T36" fmla="*/ 10 w 33"/>
                  <a:gd name="T37" fmla="*/ 49 h 62"/>
                  <a:gd name="T38" fmla="*/ 10 w 33"/>
                  <a:gd name="T39" fmla="*/ 18 h 62"/>
                  <a:gd name="T40" fmla="*/ 10 w 33"/>
                  <a:gd name="T41" fmla="*/ 15 h 62"/>
                  <a:gd name="T42" fmla="*/ 10 w 33"/>
                  <a:gd name="T43" fmla="*/ 13 h 62"/>
                  <a:gd name="T44" fmla="*/ 10 w 33"/>
                  <a:gd name="T45" fmla="*/ 13 h 62"/>
                  <a:gd name="T46" fmla="*/ 8 w 33"/>
                  <a:gd name="T47" fmla="*/ 11 h 62"/>
                  <a:gd name="T48" fmla="*/ 7 w 33"/>
                  <a:gd name="T49" fmla="*/ 11 h 62"/>
                  <a:gd name="T50" fmla="*/ 7 w 33"/>
                  <a:gd name="T51" fmla="*/ 11 h 62"/>
                  <a:gd name="T52" fmla="*/ 3 w 33"/>
                  <a:gd name="T53" fmla="*/ 11 h 62"/>
                  <a:gd name="T54" fmla="*/ 2 w 33"/>
                  <a:gd name="T55" fmla="*/ 13 h 62"/>
                  <a:gd name="T56" fmla="*/ 0 w 33"/>
                  <a:gd name="T57" fmla="*/ 10 h 62"/>
                  <a:gd name="T58" fmla="*/ 21 w 33"/>
                  <a:gd name="T59" fmla="*/ 0 h 62"/>
                  <a:gd name="T60" fmla="*/ 23 w 33"/>
                  <a:gd name="T61" fmla="*/ 0 h 6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3"/>
                  <a:gd name="T94" fmla="*/ 0 h 62"/>
                  <a:gd name="T95" fmla="*/ 33 w 33"/>
                  <a:gd name="T96" fmla="*/ 62 h 6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3" h="62">
                    <a:moveTo>
                      <a:pt x="23" y="0"/>
                    </a:moveTo>
                    <a:lnTo>
                      <a:pt x="23" y="49"/>
                    </a:lnTo>
                    <a:lnTo>
                      <a:pt x="23" y="54"/>
                    </a:lnTo>
                    <a:lnTo>
                      <a:pt x="25" y="57"/>
                    </a:lnTo>
                    <a:lnTo>
                      <a:pt x="25" y="59"/>
                    </a:lnTo>
                    <a:lnTo>
                      <a:pt x="26" y="59"/>
                    </a:lnTo>
                    <a:lnTo>
                      <a:pt x="28" y="60"/>
                    </a:lnTo>
                    <a:lnTo>
                      <a:pt x="31" y="60"/>
                    </a:lnTo>
                    <a:lnTo>
                      <a:pt x="33" y="60"/>
                    </a:lnTo>
                    <a:lnTo>
                      <a:pt x="33" y="62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2" y="60"/>
                    </a:lnTo>
                    <a:lnTo>
                      <a:pt x="5" y="60"/>
                    </a:lnTo>
                    <a:lnTo>
                      <a:pt x="7" y="59"/>
                    </a:lnTo>
                    <a:lnTo>
                      <a:pt x="8" y="59"/>
                    </a:lnTo>
                    <a:lnTo>
                      <a:pt x="10" y="57"/>
                    </a:lnTo>
                    <a:lnTo>
                      <a:pt x="10" y="54"/>
                    </a:lnTo>
                    <a:lnTo>
                      <a:pt x="10" y="49"/>
                    </a:lnTo>
                    <a:lnTo>
                      <a:pt x="10" y="18"/>
                    </a:lnTo>
                    <a:lnTo>
                      <a:pt x="10" y="15"/>
                    </a:lnTo>
                    <a:lnTo>
                      <a:pt x="10" y="13"/>
                    </a:lnTo>
                    <a:lnTo>
                      <a:pt x="8" y="11"/>
                    </a:lnTo>
                    <a:lnTo>
                      <a:pt x="7" y="11"/>
                    </a:lnTo>
                    <a:lnTo>
                      <a:pt x="3" y="11"/>
                    </a:lnTo>
                    <a:lnTo>
                      <a:pt x="2" y="13"/>
                    </a:lnTo>
                    <a:lnTo>
                      <a:pt x="0" y="10"/>
                    </a:lnTo>
                    <a:lnTo>
                      <a:pt x="21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79" name="Freeform 653"/>
              <p:cNvSpPr>
                <a:spLocks/>
              </p:cNvSpPr>
              <p:nvPr/>
            </p:nvSpPr>
            <p:spPr bwMode="auto">
              <a:xfrm>
                <a:off x="4116" y="441"/>
                <a:ext cx="54" cy="60"/>
              </a:xfrm>
              <a:custGeom>
                <a:avLst/>
                <a:gdLst>
                  <a:gd name="T0" fmla="*/ 54 w 54"/>
                  <a:gd name="T1" fmla="*/ 0 h 60"/>
                  <a:gd name="T2" fmla="*/ 54 w 54"/>
                  <a:gd name="T3" fmla="*/ 16 h 60"/>
                  <a:gd name="T4" fmla="*/ 53 w 54"/>
                  <a:gd name="T5" fmla="*/ 16 h 60"/>
                  <a:gd name="T6" fmla="*/ 51 w 54"/>
                  <a:gd name="T7" fmla="*/ 11 h 60"/>
                  <a:gd name="T8" fmla="*/ 49 w 54"/>
                  <a:gd name="T9" fmla="*/ 8 h 60"/>
                  <a:gd name="T10" fmla="*/ 48 w 54"/>
                  <a:gd name="T11" fmla="*/ 6 h 60"/>
                  <a:gd name="T12" fmla="*/ 44 w 54"/>
                  <a:gd name="T13" fmla="*/ 4 h 60"/>
                  <a:gd name="T14" fmla="*/ 43 w 54"/>
                  <a:gd name="T15" fmla="*/ 3 h 60"/>
                  <a:gd name="T16" fmla="*/ 40 w 54"/>
                  <a:gd name="T17" fmla="*/ 3 h 60"/>
                  <a:gd name="T18" fmla="*/ 35 w 54"/>
                  <a:gd name="T19" fmla="*/ 3 h 60"/>
                  <a:gd name="T20" fmla="*/ 35 w 54"/>
                  <a:gd name="T21" fmla="*/ 50 h 60"/>
                  <a:gd name="T22" fmla="*/ 35 w 54"/>
                  <a:gd name="T23" fmla="*/ 53 h 60"/>
                  <a:gd name="T24" fmla="*/ 35 w 54"/>
                  <a:gd name="T25" fmla="*/ 55 h 60"/>
                  <a:gd name="T26" fmla="*/ 36 w 54"/>
                  <a:gd name="T27" fmla="*/ 57 h 60"/>
                  <a:gd name="T28" fmla="*/ 36 w 54"/>
                  <a:gd name="T29" fmla="*/ 57 h 60"/>
                  <a:gd name="T30" fmla="*/ 40 w 54"/>
                  <a:gd name="T31" fmla="*/ 58 h 60"/>
                  <a:gd name="T32" fmla="*/ 41 w 54"/>
                  <a:gd name="T33" fmla="*/ 58 h 60"/>
                  <a:gd name="T34" fmla="*/ 43 w 54"/>
                  <a:gd name="T35" fmla="*/ 58 h 60"/>
                  <a:gd name="T36" fmla="*/ 43 w 54"/>
                  <a:gd name="T37" fmla="*/ 60 h 60"/>
                  <a:gd name="T38" fmla="*/ 12 w 54"/>
                  <a:gd name="T39" fmla="*/ 60 h 60"/>
                  <a:gd name="T40" fmla="*/ 12 w 54"/>
                  <a:gd name="T41" fmla="*/ 58 h 60"/>
                  <a:gd name="T42" fmla="*/ 14 w 54"/>
                  <a:gd name="T43" fmla="*/ 58 h 60"/>
                  <a:gd name="T44" fmla="*/ 17 w 54"/>
                  <a:gd name="T45" fmla="*/ 58 h 60"/>
                  <a:gd name="T46" fmla="*/ 18 w 54"/>
                  <a:gd name="T47" fmla="*/ 57 h 60"/>
                  <a:gd name="T48" fmla="*/ 18 w 54"/>
                  <a:gd name="T49" fmla="*/ 57 h 60"/>
                  <a:gd name="T50" fmla="*/ 20 w 54"/>
                  <a:gd name="T51" fmla="*/ 55 h 60"/>
                  <a:gd name="T52" fmla="*/ 20 w 54"/>
                  <a:gd name="T53" fmla="*/ 53 h 60"/>
                  <a:gd name="T54" fmla="*/ 20 w 54"/>
                  <a:gd name="T55" fmla="*/ 50 h 60"/>
                  <a:gd name="T56" fmla="*/ 20 w 54"/>
                  <a:gd name="T57" fmla="*/ 3 h 60"/>
                  <a:gd name="T58" fmla="*/ 15 w 54"/>
                  <a:gd name="T59" fmla="*/ 3 h 60"/>
                  <a:gd name="T60" fmla="*/ 10 w 54"/>
                  <a:gd name="T61" fmla="*/ 3 h 60"/>
                  <a:gd name="T62" fmla="*/ 7 w 54"/>
                  <a:gd name="T63" fmla="*/ 6 h 60"/>
                  <a:gd name="T64" fmla="*/ 4 w 54"/>
                  <a:gd name="T65" fmla="*/ 9 h 60"/>
                  <a:gd name="T66" fmla="*/ 2 w 54"/>
                  <a:gd name="T67" fmla="*/ 16 h 60"/>
                  <a:gd name="T68" fmla="*/ 0 w 54"/>
                  <a:gd name="T69" fmla="*/ 16 h 60"/>
                  <a:gd name="T70" fmla="*/ 0 w 54"/>
                  <a:gd name="T71" fmla="*/ 0 h 60"/>
                  <a:gd name="T72" fmla="*/ 54 w 54"/>
                  <a:gd name="T73" fmla="*/ 0 h 6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54"/>
                  <a:gd name="T112" fmla="*/ 0 h 60"/>
                  <a:gd name="T113" fmla="*/ 54 w 54"/>
                  <a:gd name="T114" fmla="*/ 60 h 6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54" h="60">
                    <a:moveTo>
                      <a:pt x="54" y="0"/>
                    </a:moveTo>
                    <a:lnTo>
                      <a:pt x="54" y="16"/>
                    </a:lnTo>
                    <a:lnTo>
                      <a:pt x="53" y="16"/>
                    </a:lnTo>
                    <a:lnTo>
                      <a:pt x="51" y="11"/>
                    </a:lnTo>
                    <a:lnTo>
                      <a:pt x="49" y="8"/>
                    </a:lnTo>
                    <a:lnTo>
                      <a:pt x="48" y="6"/>
                    </a:lnTo>
                    <a:lnTo>
                      <a:pt x="44" y="4"/>
                    </a:lnTo>
                    <a:lnTo>
                      <a:pt x="43" y="3"/>
                    </a:lnTo>
                    <a:lnTo>
                      <a:pt x="40" y="3"/>
                    </a:lnTo>
                    <a:lnTo>
                      <a:pt x="35" y="3"/>
                    </a:lnTo>
                    <a:lnTo>
                      <a:pt x="35" y="50"/>
                    </a:lnTo>
                    <a:lnTo>
                      <a:pt x="35" y="53"/>
                    </a:lnTo>
                    <a:lnTo>
                      <a:pt x="35" y="55"/>
                    </a:lnTo>
                    <a:lnTo>
                      <a:pt x="36" y="57"/>
                    </a:lnTo>
                    <a:lnTo>
                      <a:pt x="40" y="58"/>
                    </a:lnTo>
                    <a:lnTo>
                      <a:pt x="41" y="58"/>
                    </a:lnTo>
                    <a:lnTo>
                      <a:pt x="43" y="58"/>
                    </a:lnTo>
                    <a:lnTo>
                      <a:pt x="43" y="60"/>
                    </a:lnTo>
                    <a:lnTo>
                      <a:pt x="12" y="60"/>
                    </a:lnTo>
                    <a:lnTo>
                      <a:pt x="12" y="58"/>
                    </a:lnTo>
                    <a:lnTo>
                      <a:pt x="14" y="58"/>
                    </a:lnTo>
                    <a:lnTo>
                      <a:pt x="17" y="58"/>
                    </a:lnTo>
                    <a:lnTo>
                      <a:pt x="18" y="57"/>
                    </a:lnTo>
                    <a:lnTo>
                      <a:pt x="20" y="55"/>
                    </a:lnTo>
                    <a:lnTo>
                      <a:pt x="20" y="53"/>
                    </a:lnTo>
                    <a:lnTo>
                      <a:pt x="20" y="50"/>
                    </a:lnTo>
                    <a:lnTo>
                      <a:pt x="20" y="3"/>
                    </a:lnTo>
                    <a:lnTo>
                      <a:pt x="15" y="3"/>
                    </a:lnTo>
                    <a:lnTo>
                      <a:pt x="10" y="3"/>
                    </a:lnTo>
                    <a:lnTo>
                      <a:pt x="7" y="6"/>
                    </a:lnTo>
                    <a:lnTo>
                      <a:pt x="4" y="9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80" name="Freeform 654"/>
              <p:cNvSpPr>
                <a:spLocks/>
              </p:cNvSpPr>
              <p:nvPr/>
            </p:nvSpPr>
            <p:spPr bwMode="auto">
              <a:xfrm>
                <a:off x="4069" y="282"/>
                <a:ext cx="59" cy="62"/>
              </a:xfrm>
              <a:custGeom>
                <a:avLst/>
                <a:gdLst>
                  <a:gd name="T0" fmla="*/ 33 w 59"/>
                  <a:gd name="T1" fmla="*/ 0 h 62"/>
                  <a:gd name="T2" fmla="*/ 33 w 59"/>
                  <a:gd name="T3" fmla="*/ 58 h 62"/>
                  <a:gd name="T4" fmla="*/ 59 w 59"/>
                  <a:gd name="T5" fmla="*/ 58 h 62"/>
                  <a:gd name="T6" fmla="*/ 59 w 59"/>
                  <a:gd name="T7" fmla="*/ 62 h 62"/>
                  <a:gd name="T8" fmla="*/ 0 w 59"/>
                  <a:gd name="T9" fmla="*/ 62 h 62"/>
                  <a:gd name="T10" fmla="*/ 0 w 59"/>
                  <a:gd name="T11" fmla="*/ 58 h 62"/>
                  <a:gd name="T12" fmla="*/ 28 w 59"/>
                  <a:gd name="T13" fmla="*/ 58 h 62"/>
                  <a:gd name="T14" fmla="*/ 28 w 59"/>
                  <a:gd name="T15" fmla="*/ 0 h 62"/>
                  <a:gd name="T16" fmla="*/ 33 w 59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62"/>
                  <a:gd name="T29" fmla="*/ 59 w 59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62">
                    <a:moveTo>
                      <a:pt x="33" y="0"/>
                    </a:moveTo>
                    <a:lnTo>
                      <a:pt x="33" y="58"/>
                    </a:lnTo>
                    <a:lnTo>
                      <a:pt x="59" y="58"/>
                    </a:lnTo>
                    <a:lnTo>
                      <a:pt x="59" y="62"/>
                    </a:lnTo>
                    <a:lnTo>
                      <a:pt x="0" y="62"/>
                    </a:lnTo>
                    <a:lnTo>
                      <a:pt x="0" y="58"/>
                    </a:lnTo>
                    <a:lnTo>
                      <a:pt x="28" y="58"/>
                    </a:lnTo>
                    <a:lnTo>
                      <a:pt x="28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81" name="Freeform 655"/>
              <p:cNvSpPr>
                <a:spLocks noEditPoints="1"/>
              </p:cNvSpPr>
              <p:nvPr/>
            </p:nvSpPr>
            <p:spPr bwMode="auto">
              <a:xfrm>
                <a:off x="4133" y="302"/>
                <a:ext cx="44" cy="62"/>
              </a:xfrm>
              <a:custGeom>
                <a:avLst/>
                <a:gdLst>
                  <a:gd name="T0" fmla="*/ 27 w 44"/>
                  <a:gd name="T1" fmla="*/ 38 h 62"/>
                  <a:gd name="T2" fmla="*/ 24 w 44"/>
                  <a:gd name="T3" fmla="*/ 41 h 62"/>
                  <a:gd name="T4" fmla="*/ 23 w 44"/>
                  <a:gd name="T5" fmla="*/ 42 h 62"/>
                  <a:gd name="T6" fmla="*/ 19 w 44"/>
                  <a:gd name="T7" fmla="*/ 42 h 62"/>
                  <a:gd name="T8" fmla="*/ 16 w 44"/>
                  <a:gd name="T9" fmla="*/ 44 h 62"/>
                  <a:gd name="T10" fmla="*/ 11 w 44"/>
                  <a:gd name="T11" fmla="*/ 42 h 62"/>
                  <a:gd name="T12" fmla="*/ 6 w 44"/>
                  <a:gd name="T13" fmla="*/ 41 h 62"/>
                  <a:gd name="T14" fmla="*/ 3 w 44"/>
                  <a:gd name="T15" fmla="*/ 36 h 62"/>
                  <a:gd name="T16" fmla="*/ 0 w 44"/>
                  <a:gd name="T17" fmla="*/ 31 h 62"/>
                  <a:gd name="T18" fmla="*/ 0 w 44"/>
                  <a:gd name="T19" fmla="*/ 24 h 62"/>
                  <a:gd name="T20" fmla="*/ 0 w 44"/>
                  <a:gd name="T21" fmla="*/ 18 h 62"/>
                  <a:gd name="T22" fmla="*/ 3 w 44"/>
                  <a:gd name="T23" fmla="*/ 11 h 62"/>
                  <a:gd name="T24" fmla="*/ 5 w 44"/>
                  <a:gd name="T25" fmla="*/ 7 h 62"/>
                  <a:gd name="T26" fmla="*/ 10 w 44"/>
                  <a:gd name="T27" fmla="*/ 3 h 62"/>
                  <a:gd name="T28" fmla="*/ 14 w 44"/>
                  <a:gd name="T29" fmla="*/ 2 h 62"/>
                  <a:gd name="T30" fmla="*/ 19 w 44"/>
                  <a:gd name="T31" fmla="*/ 0 h 62"/>
                  <a:gd name="T32" fmla="*/ 23 w 44"/>
                  <a:gd name="T33" fmla="*/ 0 h 62"/>
                  <a:gd name="T34" fmla="*/ 26 w 44"/>
                  <a:gd name="T35" fmla="*/ 2 h 62"/>
                  <a:gd name="T36" fmla="*/ 29 w 44"/>
                  <a:gd name="T37" fmla="*/ 3 h 62"/>
                  <a:gd name="T38" fmla="*/ 31 w 44"/>
                  <a:gd name="T39" fmla="*/ 5 h 62"/>
                  <a:gd name="T40" fmla="*/ 37 w 44"/>
                  <a:gd name="T41" fmla="*/ 0 h 62"/>
                  <a:gd name="T42" fmla="*/ 39 w 44"/>
                  <a:gd name="T43" fmla="*/ 0 h 62"/>
                  <a:gd name="T44" fmla="*/ 39 w 44"/>
                  <a:gd name="T45" fmla="*/ 52 h 62"/>
                  <a:gd name="T46" fmla="*/ 39 w 44"/>
                  <a:gd name="T47" fmla="*/ 57 h 62"/>
                  <a:gd name="T48" fmla="*/ 41 w 44"/>
                  <a:gd name="T49" fmla="*/ 59 h 62"/>
                  <a:gd name="T50" fmla="*/ 41 w 44"/>
                  <a:gd name="T51" fmla="*/ 60 h 62"/>
                  <a:gd name="T52" fmla="*/ 44 w 44"/>
                  <a:gd name="T53" fmla="*/ 60 h 62"/>
                  <a:gd name="T54" fmla="*/ 44 w 44"/>
                  <a:gd name="T55" fmla="*/ 62 h 62"/>
                  <a:gd name="T56" fmla="*/ 21 w 44"/>
                  <a:gd name="T57" fmla="*/ 62 h 62"/>
                  <a:gd name="T58" fmla="*/ 21 w 44"/>
                  <a:gd name="T59" fmla="*/ 60 h 62"/>
                  <a:gd name="T60" fmla="*/ 24 w 44"/>
                  <a:gd name="T61" fmla="*/ 60 h 62"/>
                  <a:gd name="T62" fmla="*/ 26 w 44"/>
                  <a:gd name="T63" fmla="*/ 60 h 62"/>
                  <a:gd name="T64" fmla="*/ 26 w 44"/>
                  <a:gd name="T65" fmla="*/ 59 h 62"/>
                  <a:gd name="T66" fmla="*/ 26 w 44"/>
                  <a:gd name="T67" fmla="*/ 59 h 62"/>
                  <a:gd name="T68" fmla="*/ 27 w 44"/>
                  <a:gd name="T69" fmla="*/ 57 h 62"/>
                  <a:gd name="T70" fmla="*/ 27 w 44"/>
                  <a:gd name="T71" fmla="*/ 55 h 62"/>
                  <a:gd name="T72" fmla="*/ 27 w 44"/>
                  <a:gd name="T73" fmla="*/ 38 h 62"/>
                  <a:gd name="T74" fmla="*/ 27 w 44"/>
                  <a:gd name="T75" fmla="*/ 34 h 62"/>
                  <a:gd name="T76" fmla="*/ 27 w 44"/>
                  <a:gd name="T77" fmla="*/ 18 h 62"/>
                  <a:gd name="T78" fmla="*/ 27 w 44"/>
                  <a:gd name="T79" fmla="*/ 11 h 62"/>
                  <a:gd name="T80" fmla="*/ 26 w 44"/>
                  <a:gd name="T81" fmla="*/ 8 h 62"/>
                  <a:gd name="T82" fmla="*/ 26 w 44"/>
                  <a:gd name="T83" fmla="*/ 7 h 62"/>
                  <a:gd name="T84" fmla="*/ 23 w 44"/>
                  <a:gd name="T85" fmla="*/ 5 h 62"/>
                  <a:gd name="T86" fmla="*/ 23 w 44"/>
                  <a:gd name="T87" fmla="*/ 3 h 62"/>
                  <a:gd name="T88" fmla="*/ 21 w 44"/>
                  <a:gd name="T89" fmla="*/ 3 h 62"/>
                  <a:gd name="T90" fmla="*/ 18 w 44"/>
                  <a:gd name="T91" fmla="*/ 5 h 62"/>
                  <a:gd name="T92" fmla="*/ 14 w 44"/>
                  <a:gd name="T93" fmla="*/ 7 h 62"/>
                  <a:gd name="T94" fmla="*/ 13 w 44"/>
                  <a:gd name="T95" fmla="*/ 10 h 62"/>
                  <a:gd name="T96" fmla="*/ 13 w 44"/>
                  <a:gd name="T97" fmla="*/ 16 h 62"/>
                  <a:gd name="T98" fmla="*/ 11 w 44"/>
                  <a:gd name="T99" fmla="*/ 23 h 62"/>
                  <a:gd name="T100" fmla="*/ 13 w 44"/>
                  <a:gd name="T101" fmla="*/ 28 h 62"/>
                  <a:gd name="T102" fmla="*/ 13 w 44"/>
                  <a:gd name="T103" fmla="*/ 33 h 62"/>
                  <a:gd name="T104" fmla="*/ 14 w 44"/>
                  <a:gd name="T105" fmla="*/ 36 h 62"/>
                  <a:gd name="T106" fmla="*/ 16 w 44"/>
                  <a:gd name="T107" fmla="*/ 38 h 62"/>
                  <a:gd name="T108" fmla="*/ 19 w 44"/>
                  <a:gd name="T109" fmla="*/ 39 h 62"/>
                  <a:gd name="T110" fmla="*/ 21 w 44"/>
                  <a:gd name="T111" fmla="*/ 39 h 62"/>
                  <a:gd name="T112" fmla="*/ 23 w 44"/>
                  <a:gd name="T113" fmla="*/ 38 h 62"/>
                  <a:gd name="T114" fmla="*/ 26 w 44"/>
                  <a:gd name="T115" fmla="*/ 36 h 62"/>
                  <a:gd name="T116" fmla="*/ 27 w 44"/>
                  <a:gd name="T117" fmla="*/ 34 h 6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4"/>
                  <a:gd name="T178" fmla="*/ 0 h 62"/>
                  <a:gd name="T179" fmla="*/ 44 w 44"/>
                  <a:gd name="T180" fmla="*/ 62 h 62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4" h="62">
                    <a:moveTo>
                      <a:pt x="27" y="38"/>
                    </a:moveTo>
                    <a:lnTo>
                      <a:pt x="24" y="41"/>
                    </a:lnTo>
                    <a:lnTo>
                      <a:pt x="23" y="42"/>
                    </a:lnTo>
                    <a:lnTo>
                      <a:pt x="19" y="42"/>
                    </a:lnTo>
                    <a:lnTo>
                      <a:pt x="16" y="44"/>
                    </a:lnTo>
                    <a:lnTo>
                      <a:pt x="11" y="42"/>
                    </a:lnTo>
                    <a:lnTo>
                      <a:pt x="6" y="41"/>
                    </a:lnTo>
                    <a:lnTo>
                      <a:pt x="3" y="36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3" y="11"/>
                    </a:lnTo>
                    <a:lnTo>
                      <a:pt x="5" y="7"/>
                    </a:lnTo>
                    <a:lnTo>
                      <a:pt x="10" y="3"/>
                    </a:lnTo>
                    <a:lnTo>
                      <a:pt x="14" y="2"/>
                    </a:lnTo>
                    <a:lnTo>
                      <a:pt x="19" y="0"/>
                    </a:lnTo>
                    <a:lnTo>
                      <a:pt x="23" y="0"/>
                    </a:lnTo>
                    <a:lnTo>
                      <a:pt x="26" y="2"/>
                    </a:lnTo>
                    <a:lnTo>
                      <a:pt x="29" y="3"/>
                    </a:lnTo>
                    <a:lnTo>
                      <a:pt x="31" y="5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39" y="52"/>
                    </a:lnTo>
                    <a:lnTo>
                      <a:pt x="39" y="57"/>
                    </a:lnTo>
                    <a:lnTo>
                      <a:pt x="41" y="59"/>
                    </a:lnTo>
                    <a:lnTo>
                      <a:pt x="41" y="60"/>
                    </a:lnTo>
                    <a:lnTo>
                      <a:pt x="44" y="60"/>
                    </a:lnTo>
                    <a:lnTo>
                      <a:pt x="44" y="62"/>
                    </a:lnTo>
                    <a:lnTo>
                      <a:pt x="21" y="62"/>
                    </a:lnTo>
                    <a:lnTo>
                      <a:pt x="21" y="60"/>
                    </a:lnTo>
                    <a:lnTo>
                      <a:pt x="24" y="60"/>
                    </a:lnTo>
                    <a:lnTo>
                      <a:pt x="26" y="60"/>
                    </a:lnTo>
                    <a:lnTo>
                      <a:pt x="26" y="59"/>
                    </a:lnTo>
                    <a:lnTo>
                      <a:pt x="27" y="57"/>
                    </a:lnTo>
                    <a:lnTo>
                      <a:pt x="27" y="55"/>
                    </a:lnTo>
                    <a:lnTo>
                      <a:pt x="27" y="38"/>
                    </a:lnTo>
                    <a:close/>
                    <a:moveTo>
                      <a:pt x="27" y="34"/>
                    </a:moveTo>
                    <a:lnTo>
                      <a:pt x="27" y="18"/>
                    </a:lnTo>
                    <a:lnTo>
                      <a:pt x="27" y="11"/>
                    </a:lnTo>
                    <a:lnTo>
                      <a:pt x="26" y="8"/>
                    </a:lnTo>
                    <a:lnTo>
                      <a:pt x="26" y="7"/>
                    </a:lnTo>
                    <a:lnTo>
                      <a:pt x="23" y="5"/>
                    </a:lnTo>
                    <a:lnTo>
                      <a:pt x="23" y="3"/>
                    </a:lnTo>
                    <a:lnTo>
                      <a:pt x="21" y="3"/>
                    </a:lnTo>
                    <a:lnTo>
                      <a:pt x="18" y="5"/>
                    </a:lnTo>
                    <a:lnTo>
                      <a:pt x="14" y="7"/>
                    </a:lnTo>
                    <a:lnTo>
                      <a:pt x="13" y="10"/>
                    </a:lnTo>
                    <a:lnTo>
                      <a:pt x="13" y="16"/>
                    </a:lnTo>
                    <a:lnTo>
                      <a:pt x="11" y="23"/>
                    </a:lnTo>
                    <a:lnTo>
                      <a:pt x="13" y="28"/>
                    </a:lnTo>
                    <a:lnTo>
                      <a:pt x="13" y="33"/>
                    </a:lnTo>
                    <a:lnTo>
                      <a:pt x="14" y="36"/>
                    </a:lnTo>
                    <a:lnTo>
                      <a:pt x="16" y="38"/>
                    </a:lnTo>
                    <a:lnTo>
                      <a:pt x="19" y="39"/>
                    </a:lnTo>
                    <a:lnTo>
                      <a:pt x="21" y="39"/>
                    </a:lnTo>
                    <a:lnTo>
                      <a:pt x="23" y="38"/>
                    </a:lnTo>
                    <a:lnTo>
                      <a:pt x="26" y="36"/>
                    </a:lnTo>
                    <a:lnTo>
                      <a:pt x="27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</p:grpSp>
      <p:grpSp>
        <p:nvGrpSpPr>
          <p:cNvPr id="7" name="Group 879"/>
          <p:cNvGrpSpPr>
            <a:grpSpLocks/>
          </p:cNvGrpSpPr>
          <p:nvPr/>
        </p:nvGrpSpPr>
        <p:grpSpPr bwMode="auto">
          <a:xfrm>
            <a:off x="5894388" y="3673475"/>
            <a:ext cx="2778125" cy="2879725"/>
            <a:chOff x="3744" y="2253"/>
            <a:chExt cx="1750" cy="1814"/>
          </a:xfrm>
        </p:grpSpPr>
        <p:sp>
          <p:nvSpPr>
            <p:cNvPr id="26650" name="Rectangle 658"/>
            <p:cNvSpPr>
              <a:spLocks noChangeArrowheads="1"/>
            </p:cNvSpPr>
            <p:nvPr/>
          </p:nvSpPr>
          <p:spPr bwMode="auto">
            <a:xfrm>
              <a:off x="3976" y="2505"/>
              <a:ext cx="1516" cy="1443"/>
            </a:xfrm>
            <a:prstGeom prst="rect">
              <a:avLst/>
            </a:prstGeom>
            <a:noFill/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651" name="Line 659"/>
            <p:cNvSpPr>
              <a:spLocks noChangeShapeType="1"/>
            </p:cNvSpPr>
            <p:nvPr/>
          </p:nvSpPr>
          <p:spPr bwMode="auto">
            <a:xfrm flipV="1">
              <a:off x="3976" y="2505"/>
              <a:ext cx="1" cy="1443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652" name="Line 660"/>
            <p:cNvSpPr>
              <a:spLocks noChangeShapeType="1"/>
            </p:cNvSpPr>
            <p:nvPr/>
          </p:nvSpPr>
          <p:spPr bwMode="auto">
            <a:xfrm flipH="1">
              <a:off x="3976" y="3694"/>
              <a:ext cx="4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653" name="Line 661"/>
            <p:cNvSpPr>
              <a:spLocks noChangeShapeType="1"/>
            </p:cNvSpPr>
            <p:nvPr/>
          </p:nvSpPr>
          <p:spPr bwMode="auto">
            <a:xfrm flipH="1">
              <a:off x="3976" y="3609"/>
              <a:ext cx="23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654" name="Line 662"/>
            <p:cNvSpPr>
              <a:spLocks noChangeShapeType="1"/>
            </p:cNvSpPr>
            <p:nvPr/>
          </p:nvSpPr>
          <p:spPr bwMode="auto">
            <a:xfrm flipH="1">
              <a:off x="3976" y="3524"/>
              <a:ext cx="23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655" name="Line 663"/>
            <p:cNvSpPr>
              <a:spLocks noChangeShapeType="1"/>
            </p:cNvSpPr>
            <p:nvPr/>
          </p:nvSpPr>
          <p:spPr bwMode="auto">
            <a:xfrm flipH="1">
              <a:off x="3976" y="3438"/>
              <a:ext cx="23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656" name="Line 664"/>
            <p:cNvSpPr>
              <a:spLocks noChangeShapeType="1"/>
            </p:cNvSpPr>
            <p:nvPr/>
          </p:nvSpPr>
          <p:spPr bwMode="auto">
            <a:xfrm flipH="1">
              <a:off x="3976" y="3353"/>
              <a:ext cx="4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657" name="Line 665"/>
            <p:cNvSpPr>
              <a:spLocks noChangeShapeType="1"/>
            </p:cNvSpPr>
            <p:nvPr/>
          </p:nvSpPr>
          <p:spPr bwMode="auto">
            <a:xfrm flipH="1">
              <a:off x="3976" y="3268"/>
              <a:ext cx="23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658" name="Line 666"/>
            <p:cNvSpPr>
              <a:spLocks noChangeShapeType="1"/>
            </p:cNvSpPr>
            <p:nvPr/>
          </p:nvSpPr>
          <p:spPr bwMode="auto">
            <a:xfrm flipH="1">
              <a:off x="3976" y="3183"/>
              <a:ext cx="23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659" name="Line 667"/>
            <p:cNvSpPr>
              <a:spLocks noChangeShapeType="1"/>
            </p:cNvSpPr>
            <p:nvPr/>
          </p:nvSpPr>
          <p:spPr bwMode="auto">
            <a:xfrm flipH="1">
              <a:off x="3976" y="3099"/>
              <a:ext cx="23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660" name="Line 668"/>
            <p:cNvSpPr>
              <a:spLocks noChangeShapeType="1"/>
            </p:cNvSpPr>
            <p:nvPr/>
          </p:nvSpPr>
          <p:spPr bwMode="auto">
            <a:xfrm flipH="1">
              <a:off x="3976" y="3014"/>
              <a:ext cx="4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661" name="Line 669"/>
            <p:cNvSpPr>
              <a:spLocks noChangeShapeType="1"/>
            </p:cNvSpPr>
            <p:nvPr/>
          </p:nvSpPr>
          <p:spPr bwMode="auto">
            <a:xfrm flipH="1">
              <a:off x="3976" y="2929"/>
              <a:ext cx="23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662" name="Line 670"/>
            <p:cNvSpPr>
              <a:spLocks noChangeShapeType="1"/>
            </p:cNvSpPr>
            <p:nvPr/>
          </p:nvSpPr>
          <p:spPr bwMode="auto">
            <a:xfrm flipH="1">
              <a:off x="3976" y="2844"/>
              <a:ext cx="23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663" name="Line 671"/>
            <p:cNvSpPr>
              <a:spLocks noChangeShapeType="1"/>
            </p:cNvSpPr>
            <p:nvPr/>
          </p:nvSpPr>
          <p:spPr bwMode="auto">
            <a:xfrm flipH="1">
              <a:off x="3976" y="2760"/>
              <a:ext cx="23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664" name="Line 672"/>
            <p:cNvSpPr>
              <a:spLocks noChangeShapeType="1"/>
            </p:cNvSpPr>
            <p:nvPr/>
          </p:nvSpPr>
          <p:spPr bwMode="auto">
            <a:xfrm flipH="1">
              <a:off x="3976" y="2675"/>
              <a:ext cx="4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665" name="Line 673"/>
            <p:cNvSpPr>
              <a:spLocks noChangeShapeType="1"/>
            </p:cNvSpPr>
            <p:nvPr/>
          </p:nvSpPr>
          <p:spPr bwMode="auto">
            <a:xfrm flipH="1">
              <a:off x="3976" y="3694"/>
              <a:ext cx="4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666" name="Line 674"/>
            <p:cNvSpPr>
              <a:spLocks noChangeShapeType="1"/>
            </p:cNvSpPr>
            <p:nvPr/>
          </p:nvSpPr>
          <p:spPr bwMode="auto">
            <a:xfrm flipH="1">
              <a:off x="3976" y="3778"/>
              <a:ext cx="23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667" name="Line 675"/>
            <p:cNvSpPr>
              <a:spLocks noChangeShapeType="1"/>
            </p:cNvSpPr>
            <p:nvPr/>
          </p:nvSpPr>
          <p:spPr bwMode="auto">
            <a:xfrm flipH="1">
              <a:off x="3976" y="3863"/>
              <a:ext cx="23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668" name="Line 676"/>
            <p:cNvSpPr>
              <a:spLocks noChangeShapeType="1"/>
            </p:cNvSpPr>
            <p:nvPr/>
          </p:nvSpPr>
          <p:spPr bwMode="auto">
            <a:xfrm flipH="1">
              <a:off x="3976" y="3948"/>
              <a:ext cx="23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669" name="Line 677"/>
            <p:cNvSpPr>
              <a:spLocks noChangeShapeType="1"/>
            </p:cNvSpPr>
            <p:nvPr/>
          </p:nvSpPr>
          <p:spPr bwMode="auto">
            <a:xfrm flipH="1">
              <a:off x="3976" y="2675"/>
              <a:ext cx="4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670" name="Line 678"/>
            <p:cNvSpPr>
              <a:spLocks noChangeShapeType="1"/>
            </p:cNvSpPr>
            <p:nvPr/>
          </p:nvSpPr>
          <p:spPr bwMode="auto">
            <a:xfrm flipH="1">
              <a:off x="3976" y="2590"/>
              <a:ext cx="23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671" name="Rectangle 679"/>
            <p:cNvSpPr>
              <a:spLocks noChangeArrowheads="1"/>
            </p:cNvSpPr>
            <p:nvPr/>
          </p:nvSpPr>
          <p:spPr bwMode="auto">
            <a:xfrm>
              <a:off x="3744" y="3702"/>
              <a:ext cx="36" cy="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672" name="Freeform 680"/>
            <p:cNvSpPr>
              <a:spLocks noEditPoints="1"/>
            </p:cNvSpPr>
            <p:nvPr/>
          </p:nvSpPr>
          <p:spPr bwMode="auto">
            <a:xfrm>
              <a:off x="3788" y="3650"/>
              <a:ext cx="56" cy="89"/>
            </a:xfrm>
            <a:custGeom>
              <a:avLst/>
              <a:gdLst>
                <a:gd name="T0" fmla="*/ 56 w 56"/>
                <a:gd name="T1" fmla="*/ 44 h 89"/>
                <a:gd name="T2" fmla="*/ 54 w 56"/>
                <a:gd name="T3" fmla="*/ 57 h 89"/>
                <a:gd name="T4" fmla="*/ 51 w 56"/>
                <a:gd name="T5" fmla="*/ 68 h 89"/>
                <a:gd name="T6" fmla="*/ 49 w 56"/>
                <a:gd name="T7" fmla="*/ 75 h 89"/>
                <a:gd name="T8" fmla="*/ 46 w 56"/>
                <a:gd name="T9" fmla="*/ 80 h 89"/>
                <a:gd name="T10" fmla="*/ 41 w 56"/>
                <a:gd name="T11" fmla="*/ 83 h 89"/>
                <a:gd name="T12" fmla="*/ 38 w 56"/>
                <a:gd name="T13" fmla="*/ 86 h 89"/>
                <a:gd name="T14" fmla="*/ 33 w 56"/>
                <a:gd name="T15" fmla="*/ 88 h 89"/>
                <a:gd name="T16" fmla="*/ 28 w 56"/>
                <a:gd name="T17" fmla="*/ 89 h 89"/>
                <a:gd name="T18" fmla="*/ 21 w 56"/>
                <a:gd name="T19" fmla="*/ 88 h 89"/>
                <a:gd name="T20" fmla="*/ 17 w 56"/>
                <a:gd name="T21" fmla="*/ 86 h 89"/>
                <a:gd name="T22" fmla="*/ 12 w 56"/>
                <a:gd name="T23" fmla="*/ 83 h 89"/>
                <a:gd name="T24" fmla="*/ 7 w 56"/>
                <a:gd name="T25" fmla="*/ 76 h 89"/>
                <a:gd name="T26" fmla="*/ 5 w 56"/>
                <a:gd name="T27" fmla="*/ 71 h 89"/>
                <a:gd name="T28" fmla="*/ 2 w 56"/>
                <a:gd name="T29" fmla="*/ 65 h 89"/>
                <a:gd name="T30" fmla="*/ 0 w 56"/>
                <a:gd name="T31" fmla="*/ 55 h 89"/>
                <a:gd name="T32" fmla="*/ 0 w 56"/>
                <a:gd name="T33" fmla="*/ 45 h 89"/>
                <a:gd name="T34" fmla="*/ 0 w 56"/>
                <a:gd name="T35" fmla="*/ 32 h 89"/>
                <a:gd name="T36" fmla="*/ 3 w 56"/>
                <a:gd name="T37" fmla="*/ 19 h 89"/>
                <a:gd name="T38" fmla="*/ 5 w 56"/>
                <a:gd name="T39" fmla="*/ 13 h 89"/>
                <a:gd name="T40" fmla="*/ 8 w 56"/>
                <a:gd name="T41" fmla="*/ 8 h 89"/>
                <a:gd name="T42" fmla="*/ 13 w 56"/>
                <a:gd name="T43" fmla="*/ 5 h 89"/>
                <a:gd name="T44" fmla="*/ 20 w 56"/>
                <a:gd name="T45" fmla="*/ 1 h 89"/>
                <a:gd name="T46" fmla="*/ 28 w 56"/>
                <a:gd name="T47" fmla="*/ 0 h 89"/>
                <a:gd name="T48" fmla="*/ 34 w 56"/>
                <a:gd name="T49" fmla="*/ 1 h 89"/>
                <a:gd name="T50" fmla="*/ 41 w 56"/>
                <a:gd name="T51" fmla="*/ 5 h 89"/>
                <a:gd name="T52" fmla="*/ 46 w 56"/>
                <a:gd name="T53" fmla="*/ 8 h 89"/>
                <a:gd name="T54" fmla="*/ 49 w 56"/>
                <a:gd name="T55" fmla="*/ 13 h 89"/>
                <a:gd name="T56" fmla="*/ 51 w 56"/>
                <a:gd name="T57" fmla="*/ 18 h 89"/>
                <a:gd name="T58" fmla="*/ 54 w 56"/>
                <a:gd name="T59" fmla="*/ 31 h 89"/>
                <a:gd name="T60" fmla="*/ 56 w 56"/>
                <a:gd name="T61" fmla="*/ 44 h 89"/>
                <a:gd name="T62" fmla="*/ 36 w 56"/>
                <a:gd name="T63" fmla="*/ 44 h 89"/>
                <a:gd name="T64" fmla="*/ 36 w 56"/>
                <a:gd name="T65" fmla="*/ 26 h 89"/>
                <a:gd name="T66" fmla="*/ 36 w 56"/>
                <a:gd name="T67" fmla="*/ 18 h 89"/>
                <a:gd name="T68" fmla="*/ 34 w 56"/>
                <a:gd name="T69" fmla="*/ 13 h 89"/>
                <a:gd name="T70" fmla="*/ 34 w 56"/>
                <a:gd name="T71" fmla="*/ 8 h 89"/>
                <a:gd name="T72" fmla="*/ 33 w 56"/>
                <a:gd name="T73" fmla="*/ 6 h 89"/>
                <a:gd name="T74" fmla="*/ 31 w 56"/>
                <a:gd name="T75" fmla="*/ 5 h 89"/>
                <a:gd name="T76" fmla="*/ 28 w 56"/>
                <a:gd name="T77" fmla="*/ 3 h 89"/>
                <a:gd name="T78" fmla="*/ 25 w 56"/>
                <a:gd name="T79" fmla="*/ 5 h 89"/>
                <a:gd name="T80" fmla="*/ 23 w 56"/>
                <a:gd name="T81" fmla="*/ 5 h 89"/>
                <a:gd name="T82" fmla="*/ 20 w 56"/>
                <a:gd name="T83" fmla="*/ 8 h 89"/>
                <a:gd name="T84" fmla="*/ 20 w 56"/>
                <a:gd name="T85" fmla="*/ 13 h 89"/>
                <a:gd name="T86" fmla="*/ 18 w 56"/>
                <a:gd name="T87" fmla="*/ 19 h 89"/>
                <a:gd name="T88" fmla="*/ 18 w 56"/>
                <a:gd name="T89" fmla="*/ 32 h 89"/>
                <a:gd name="T90" fmla="*/ 18 w 56"/>
                <a:gd name="T91" fmla="*/ 52 h 89"/>
                <a:gd name="T92" fmla="*/ 18 w 56"/>
                <a:gd name="T93" fmla="*/ 63 h 89"/>
                <a:gd name="T94" fmla="*/ 20 w 56"/>
                <a:gd name="T95" fmla="*/ 71 h 89"/>
                <a:gd name="T96" fmla="*/ 20 w 56"/>
                <a:gd name="T97" fmla="*/ 78 h 89"/>
                <a:gd name="T98" fmla="*/ 21 w 56"/>
                <a:gd name="T99" fmla="*/ 81 h 89"/>
                <a:gd name="T100" fmla="*/ 23 w 56"/>
                <a:gd name="T101" fmla="*/ 83 h 89"/>
                <a:gd name="T102" fmla="*/ 25 w 56"/>
                <a:gd name="T103" fmla="*/ 84 h 89"/>
                <a:gd name="T104" fmla="*/ 28 w 56"/>
                <a:gd name="T105" fmla="*/ 84 h 89"/>
                <a:gd name="T106" fmla="*/ 31 w 56"/>
                <a:gd name="T107" fmla="*/ 84 h 89"/>
                <a:gd name="T108" fmla="*/ 33 w 56"/>
                <a:gd name="T109" fmla="*/ 83 h 89"/>
                <a:gd name="T110" fmla="*/ 34 w 56"/>
                <a:gd name="T111" fmla="*/ 78 h 89"/>
                <a:gd name="T112" fmla="*/ 36 w 56"/>
                <a:gd name="T113" fmla="*/ 71 h 89"/>
                <a:gd name="T114" fmla="*/ 36 w 56"/>
                <a:gd name="T115" fmla="*/ 44 h 8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6"/>
                <a:gd name="T175" fmla="*/ 0 h 89"/>
                <a:gd name="T176" fmla="*/ 56 w 56"/>
                <a:gd name="T177" fmla="*/ 89 h 8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6" h="89">
                  <a:moveTo>
                    <a:pt x="56" y="44"/>
                  </a:moveTo>
                  <a:lnTo>
                    <a:pt x="54" y="57"/>
                  </a:lnTo>
                  <a:lnTo>
                    <a:pt x="51" y="68"/>
                  </a:lnTo>
                  <a:lnTo>
                    <a:pt x="49" y="75"/>
                  </a:lnTo>
                  <a:lnTo>
                    <a:pt x="46" y="80"/>
                  </a:lnTo>
                  <a:lnTo>
                    <a:pt x="41" y="83"/>
                  </a:lnTo>
                  <a:lnTo>
                    <a:pt x="38" y="86"/>
                  </a:lnTo>
                  <a:lnTo>
                    <a:pt x="33" y="88"/>
                  </a:lnTo>
                  <a:lnTo>
                    <a:pt x="28" y="89"/>
                  </a:lnTo>
                  <a:lnTo>
                    <a:pt x="21" y="88"/>
                  </a:lnTo>
                  <a:lnTo>
                    <a:pt x="17" y="86"/>
                  </a:lnTo>
                  <a:lnTo>
                    <a:pt x="12" y="83"/>
                  </a:lnTo>
                  <a:lnTo>
                    <a:pt x="7" y="76"/>
                  </a:lnTo>
                  <a:lnTo>
                    <a:pt x="5" y="71"/>
                  </a:lnTo>
                  <a:lnTo>
                    <a:pt x="2" y="65"/>
                  </a:lnTo>
                  <a:lnTo>
                    <a:pt x="0" y="55"/>
                  </a:lnTo>
                  <a:lnTo>
                    <a:pt x="0" y="45"/>
                  </a:lnTo>
                  <a:lnTo>
                    <a:pt x="0" y="32"/>
                  </a:lnTo>
                  <a:lnTo>
                    <a:pt x="3" y="19"/>
                  </a:lnTo>
                  <a:lnTo>
                    <a:pt x="5" y="13"/>
                  </a:lnTo>
                  <a:lnTo>
                    <a:pt x="8" y="8"/>
                  </a:lnTo>
                  <a:lnTo>
                    <a:pt x="13" y="5"/>
                  </a:lnTo>
                  <a:lnTo>
                    <a:pt x="20" y="1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41" y="5"/>
                  </a:lnTo>
                  <a:lnTo>
                    <a:pt x="46" y="8"/>
                  </a:lnTo>
                  <a:lnTo>
                    <a:pt x="49" y="13"/>
                  </a:lnTo>
                  <a:lnTo>
                    <a:pt x="51" y="18"/>
                  </a:lnTo>
                  <a:lnTo>
                    <a:pt x="54" y="31"/>
                  </a:lnTo>
                  <a:lnTo>
                    <a:pt x="56" y="44"/>
                  </a:lnTo>
                  <a:close/>
                  <a:moveTo>
                    <a:pt x="36" y="44"/>
                  </a:moveTo>
                  <a:lnTo>
                    <a:pt x="36" y="26"/>
                  </a:lnTo>
                  <a:lnTo>
                    <a:pt x="36" y="18"/>
                  </a:lnTo>
                  <a:lnTo>
                    <a:pt x="34" y="13"/>
                  </a:lnTo>
                  <a:lnTo>
                    <a:pt x="34" y="8"/>
                  </a:lnTo>
                  <a:lnTo>
                    <a:pt x="33" y="6"/>
                  </a:lnTo>
                  <a:lnTo>
                    <a:pt x="31" y="5"/>
                  </a:lnTo>
                  <a:lnTo>
                    <a:pt x="28" y="3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0" y="8"/>
                  </a:lnTo>
                  <a:lnTo>
                    <a:pt x="20" y="13"/>
                  </a:lnTo>
                  <a:lnTo>
                    <a:pt x="18" y="19"/>
                  </a:lnTo>
                  <a:lnTo>
                    <a:pt x="18" y="32"/>
                  </a:lnTo>
                  <a:lnTo>
                    <a:pt x="18" y="52"/>
                  </a:lnTo>
                  <a:lnTo>
                    <a:pt x="18" y="63"/>
                  </a:lnTo>
                  <a:lnTo>
                    <a:pt x="20" y="71"/>
                  </a:lnTo>
                  <a:lnTo>
                    <a:pt x="20" y="78"/>
                  </a:lnTo>
                  <a:lnTo>
                    <a:pt x="21" y="81"/>
                  </a:lnTo>
                  <a:lnTo>
                    <a:pt x="23" y="83"/>
                  </a:lnTo>
                  <a:lnTo>
                    <a:pt x="25" y="84"/>
                  </a:lnTo>
                  <a:lnTo>
                    <a:pt x="28" y="84"/>
                  </a:lnTo>
                  <a:lnTo>
                    <a:pt x="31" y="84"/>
                  </a:lnTo>
                  <a:lnTo>
                    <a:pt x="33" y="83"/>
                  </a:lnTo>
                  <a:lnTo>
                    <a:pt x="34" y="78"/>
                  </a:lnTo>
                  <a:lnTo>
                    <a:pt x="36" y="71"/>
                  </a:lnTo>
                  <a:lnTo>
                    <a:pt x="36" y="4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673" name="Freeform 681"/>
            <p:cNvSpPr>
              <a:spLocks/>
            </p:cNvSpPr>
            <p:nvPr/>
          </p:nvSpPr>
          <p:spPr bwMode="auto">
            <a:xfrm>
              <a:off x="3853" y="3718"/>
              <a:ext cx="22" cy="21"/>
            </a:xfrm>
            <a:custGeom>
              <a:avLst/>
              <a:gdLst>
                <a:gd name="T0" fmla="*/ 12 w 22"/>
                <a:gd name="T1" fmla="*/ 0 h 21"/>
                <a:gd name="T2" fmla="*/ 15 w 22"/>
                <a:gd name="T3" fmla="*/ 2 h 21"/>
                <a:gd name="T4" fmla="*/ 18 w 22"/>
                <a:gd name="T5" fmla="*/ 3 h 21"/>
                <a:gd name="T6" fmla="*/ 20 w 22"/>
                <a:gd name="T7" fmla="*/ 7 h 21"/>
                <a:gd name="T8" fmla="*/ 22 w 22"/>
                <a:gd name="T9" fmla="*/ 12 h 21"/>
                <a:gd name="T10" fmla="*/ 20 w 22"/>
                <a:gd name="T11" fmla="*/ 15 h 21"/>
                <a:gd name="T12" fmla="*/ 18 w 22"/>
                <a:gd name="T13" fmla="*/ 18 h 21"/>
                <a:gd name="T14" fmla="*/ 15 w 22"/>
                <a:gd name="T15" fmla="*/ 20 h 21"/>
                <a:gd name="T16" fmla="*/ 12 w 22"/>
                <a:gd name="T17" fmla="*/ 21 h 21"/>
                <a:gd name="T18" fmla="*/ 7 w 22"/>
                <a:gd name="T19" fmla="*/ 20 h 21"/>
                <a:gd name="T20" fmla="*/ 4 w 22"/>
                <a:gd name="T21" fmla="*/ 18 h 21"/>
                <a:gd name="T22" fmla="*/ 2 w 22"/>
                <a:gd name="T23" fmla="*/ 15 h 21"/>
                <a:gd name="T24" fmla="*/ 0 w 22"/>
                <a:gd name="T25" fmla="*/ 12 h 21"/>
                <a:gd name="T26" fmla="*/ 2 w 22"/>
                <a:gd name="T27" fmla="*/ 7 h 21"/>
                <a:gd name="T28" fmla="*/ 4 w 22"/>
                <a:gd name="T29" fmla="*/ 3 h 21"/>
                <a:gd name="T30" fmla="*/ 7 w 22"/>
                <a:gd name="T31" fmla="*/ 2 h 21"/>
                <a:gd name="T32" fmla="*/ 12 w 22"/>
                <a:gd name="T33" fmla="*/ 0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"/>
                <a:gd name="T52" fmla="*/ 0 h 21"/>
                <a:gd name="T53" fmla="*/ 22 w 22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" h="21">
                  <a:moveTo>
                    <a:pt x="12" y="0"/>
                  </a:moveTo>
                  <a:lnTo>
                    <a:pt x="15" y="2"/>
                  </a:lnTo>
                  <a:lnTo>
                    <a:pt x="18" y="3"/>
                  </a:lnTo>
                  <a:lnTo>
                    <a:pt x="20" y="7"/>
                  </a:lnTo>
                  <a:lnTo>
                    <a:pt x="22" y="12"/>
                  </a:lnTo>
                  <a:lnTo>
                    <a:pt x="20" y="15"/>
                  </a:lnTo>
                  <a:lnTo>
                    <a:pt x="18" y="18"/>
                  </a:lnTo>
                  <a:lnTo>
                    <a:pt x="15" y="20"/>
                  </a:lnTo>
                  <a:lnTo>
                    <a:pt x="12" y="21"/>
                  </a:lnTo>
                  <a:lnTo>
                    <a:pt x="7" y="20"/>
                  </a:lnTo>
                  <a:lnTo>
                    <a:pt x="4" y="18"/>
                  </a:lnTo>
                  <a:lnTo>
                    <a:pt x="2" y="15"/>
                  </a:lnTo>
                  <a:lnTo>
                    <a:pt x="0" y="12"/>
                  </a:lnTo>
                  <a:lnTo>
                    <a:pt x="2" y="7"/>
                  </a:lnTo>
                  <a:lnTo>
                    <a:pt x="4" y="3"/>
                  </a:lnTo>
                  <a:lnTo>
                    <a:pt x="7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674" name="Freeform 682"/>
            <p:cNvSpPr>
              <a:spLocks noEditPoints="1"/>
            </p:cNvSpPr>
            <p:nvPr/>
          </p:nvSpPr>
          <p:spPr bwMode="auto">
            <a:xfrm>
              <a:off x="3886" y="3650"/>
              <a:ext cx="55" cy="88"/>
            </a:xfrm>
            <a:custGeom>
              <a:avLst/>
              <a:gdLst>
                <a:gd name="T0" fmla="*/ 0 w 55"/>
                <a:gd name="T1" fmla="*/ 55 h 88"/>
                <a:gd name="T2" fmla="*/ 38 w 55"/>
                <a:gd name="T3" fmla="*/ 0 h 88"/>
                <a:gd name="T4" fmla="*/ 47 w 55"/>
                <a:gd name="T5" fmla="*/ 0 h 88"/>
                <a:gd name="T6" fmla="*/ 47 w 55"/>
                <a:gd name="T7" fmla="*/ 55 h 88"/>
                <a:gd name="T8" fmla="*/ 55 w 55"/>
                <a:gd name="T9" fmla="*/ 55 h 88"/>
                <a:gd name="T10" fmla="*/ 55 w 55"/>
                <a:gd name="T11" fmla="*/ 68 h 88"/>
                <a:gd name="T12" fmla="*/ 47 w 55"/>
                <a:gd name="T13" fmla="*/ 68 h 88"/>
                <a:gd name="T14" fmla="*/ 47 w 55"/>
                <a:gd name="T15" fmla="*/ 88 h 88"/>
                <a:gd name="T16" fmla="*/ 28 w 55"/>
                <a:gd name="T17" fmla="*/ 88 h 88"/>
                <a:gd name="T18" fmla="*/ 28 w 55"/>
                <a:gd name="T19" fmla="*/ 68 h 88"/>
                <a:gd name="T20" fmla="*/ 0 w 55"/>
                <a:gd name="T21" fmla="*/ 68 h 88"/>
                <a:gd name="T22" fmla="*/ 0 w 55"/>
                <a:gd name="T23" fmla="*/ 55 h 88"/>
                <a:gd name="T24" fmla="*/ 3 w 55"/>
                <a:gd name="T25" fmla="*/ 55 h 88"/>
                <a:gd name="T26" fmla="*/ 28 w 55"/>
                <a:gd name="T27" fmla="*/ 55 h 88"/>
                <a:gd name="T28" fmla="*/ 28 w 55"/>
                <a:gd name="T29" fmla="*/ 21 h 88"/>
                <a:gd name="T30" fmla="*/ 3 w 55"/>
                <a:gd name="T31" fmla="*/ 55 h 8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5"/>
                <a:gd name="T49" fmla="*/ 0 h 88"/>
                <a:gd name="T50" fmla="*/ 55 w 55"/>
                <a:gd name="T51" fmla="*/ 88 h 8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5" h="88">
                  <a:moveTo>
                    <a:pt x="0" y="55"/>
                  </a:moveTo>
                  <a:lnTo>
                    <a:pt x="38" y="0"/>
                  </a:lnTo>
                  <a:lnTo>
                    <a:pt x="47" y="0"/>
                  </a:lnTo>
                  <a:lnTo>
                    <a:pt x="47" y="55"/>
                  </a:lnTo>
                  <a:lnTo>
                    <a:pt x="55" y="55"/>
                  </a:lnTo>
                  <a:lnTo>
                    <a:pt x="55" y="68"/>
                  </a:lnTo>
                  <a:lnTo>
                    <a:pt x="47" y="68"/>
                  </a:lnTo>
                  <a:lnTo>
                    <a:pt x="47" y="88"/>
                  </a:lnTo>
                  <a:lnTo>
                    <a:pt x="28" y="88"/>
                  </a:lnTo>
                  <a:lnTo>
                    <a:pt x="28" y="68"/>
                  </a:lnTo>
                  <a:lnTo>
                    <a:pt x="0" y="68"/>
                  </a:lnTo>
                  <a:lnTo>
                    <a:pt x="0" y="55"/>
                  </a:lnTo>
                  <a:close/>
                  <a:moveTo>
                    <a:pt x="3" y="55"/>
                  </a:moveTo>
                  <a:lnTo>
                    <a:pt x="28" y="55"/>
                  </a:lnTo>
                  <a:lnTo>
                    <a:pt x="28" y="21"/>
                  </a:lnTo>
                  <a:lnTo>
                    <a:pt x="3" y="5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675" name="Rectangle 683"/>
            <p:cNvSpPr>
              <a:spLocks noChangeArrowheads="1"/>
            </p:cNvSpPr>
            <p:nvPr/>
          </p:nvSpPr>
          <p:spPr bwMode="auto">
            <a:xfrm>
              <a:off x="3744" y="3363"/>
              <a:ext cx="36" cy="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676" name="Freeform 684"/>
            <p:cNvSpPr>
              <a:spLocks noEditPoints="1"/>
            </p:cNvSpPr>
            <p:nvPr/>
          </p:nvSpPr>
          <p:spPr bwMode="auto">
            <a:xfrm>
              <a:off x="3788" y="3311"/>
              <a:ext cx="56" cy="89"/>
            </a:xfrm>
            <a:custGeom>
              <a:avLst/>
              <a:gdLst>
                <a:gd name="T0" fmla="*/ 56 w 56"/>
                <a:gd name="T1" fmla="*/ 44 h 89"/>
                <a:gd name="T2" fmla="*/ 54 w 56"/>
                <a:gd name="T3" fmla="*/ 57 h 89"/>
                <a:gd name="T4" fmla="*/ 51 w 56"/>
                <a:gd name="T5" fmla="*/ 68 h 89"/>
                <a:gd name="T6" fmla="*/ 49 w 56"/>
                <a:gd name="T7" fmla="*/ 75 h 89"/>
                <a:gd name="T8" fmla="*/ 46 w 56"/>
                <a:gd name="T9" fmla="*/ 80 h 89"/>
                <a:gd name="T10" fmla="*/ 41 w 56"/>
                <a:gd name="T11" fmla="*/ 83 h 89"/>
                <a:gd name="T12" fmla="*/ 38 w 56"/>
                <a:gd name="T13" fmla="*/ 86 h 89"/>
                <a:gd name="T14" fmla="*/ 33 w 56"/>
                <a:gd name="T15" fmla="*/ 88 h 89"/>
                <a:gd name="T16" fmla="*/ 28 w 56"/>
                <a:gd name="T17" fmla="*/ 89 h 89"/>
                <a:gd name="T18" fmla="*/ 21 w 56"/>
                <a:gd name="T19" fmla="*/ 88 h 89"/>
                <a:gd name="T20" fmla="*/ 17 w 56"/>
                <a:gd name="T21" fmla="*/ 86 h 89"/>
                <a:gd name="T22" fmla="*/ 12 w 56"/>
                <a:gd name="T23" fmla="*/ 83 h 89"/>
                <a:gd name="T24" fmla="*/ 7 w 56"/>
                <a:gd name="T25" fmla="*/ 76 h 89"/>
                <a:gd name="T26" fmla="*/ 5 w 56"/>
                <a:gd name="T27" fmla="*/ 71 h 89"/>
                <a:gd name="T28" fmla="*/ 2 w 56"/>
                <a:gd name="T29" fmla="*/ 65 h 89"/>
                <a:gd name="T30" fmla="*/ 0 w 56"/>
                <a:gd name="T31" fmla="*/ 55 h 89"/>
                <a:gd name="T32" fmla="*/ 0 w 56"/>
                <a:gd name="T33" fmla="*/ 45 h 89"/>
                <a:gd name="T34" fmla="*/ 0 w 56"/>
                <a:gd name="T35" fmla="*/ 32 h 89"/>
                <a:gd name="T36" fmla="*/ 3 w 56"/>
                <a:gd name="T37" fmla="*/ 19 h 89"/>
                <a:gd name="T38" fmla="*/ 5 w 56"/>
                <a:gd name="T39" fmla="*/ 13 h 89"/>
                <a:gd name="T40" fmla="*/ 8 w 56"/>
                <a:gd name="T41" fmla="*/ 8 h 89"/>
                <a:gd name="T42" fmla="*/ 13 w 56"/>
                <a:gd name="T43" fmla="*/ 5 h 89"/>
                <a:gd name="T44" fmla="*/ 20 w 56"/>
                <a:gd name="T45" fmla="*/ 1 h 89"/>
                <a:gd name="T46" fmla="*/ 28 w 56"/>
                <a:gd name="T47" fmla="*/ 0 h 89"/>
                <a:gd name="T48" fmla="*/ 34 w 56"/>
                <a:gd name="T49" fmla="*/ 1 h 89"/>
                <a:gd name="T50" fmla="*/ 41 w 56"/>
                <a:gd name="T51" fmla="*/ 5 h 89"/>
                <a:gd name="T52" fmla="*/ 46 w 56"/>
                <a:gd name="T53" fmla="*/ 8 h 89"/>
                <a:gd name="T54" fmla="*/ 49 w 56"/>
                <a:gd name="T55" fmla="*/ 13 h 89"/>
                <a:gd name="T56" fmla="*/ 51 w 56"/>
                <a:gd name="T57" fmla="*/ 18 h 89"/>
                <a:gd name="T58" fmla="*/ 54 w 56"/>
                <a:gd name="T59" fmla="*/ 31 h 89"/>
                <a:gd name="T60" fmla="*/ 56 w 56"/>
                <a:gd name="T61" fmla="*/ 44 h 89"/>
                <a:gd name="T62" fmla="*/ 36 w 56"/>
                <a:gd name="T63" fmla="*/ 44 h 89"/>
                <a:gd name="T64" fmla="*/ 36 w 56"/>
                <a:gd name="T65" fmla="*/ 26 h 89"/>
                <a:gd name="T66" fmla="*/ 36 w 56"/>
                <a:gd name="T67" fmla="*/ 18 h 89"/>
                <a:gd name="T68" fmla="*/ 34 w 56"/>
                <a:gd name="T69" fmla="*/ 13 h 89"/>
                <a:gd name="T70" fmla="*/ 34 w 56"/>
                <a:gd name="T71" fmla="*/ 8 h 89"/>
                <a:gd name="T72" fmla="*/ 33 w 56"/>
                <a:gd name="T73" fmla="*/ 6 h 89"/>
                <a:gd name="T74" fmla="*/ 31 w 56"/>
                <a:gd name="T75" fmla="*/ 5 h 89"/>
                <a:gd name="T76" fmla="*/ 28 w 56"/>
                <a:gd name="T77" fmla="*/ 3 h 89"/>
                <a:gd name="T78" fmla="*/ 25 w 56"/>
                <a:gd name="T79" fmla="*/ 5 h 89"/>
                <a:gd name="T80" fmla="*/ 23 w 56"/>
                <a:gd name="T81" fmla="*/ 5 h 89"/>
                <a:gd name="T82" fmla="*/ 20 w 56"/>
                <a:gd name="T83" fmla="*/ 8 h 89"/>
                <a:gd name="T84" fmla="*/ 20 w 56"/>
                <a:gd name="T85" fmla="*/ 13 h 89"/>
                <a:gd name="T86" fmla="*/ 18 w 56"/>
                <a:gd name="T87" fmla="*/ 19 h 89"/>
                <a:gd name="T88" fmla="*/ 18 w 56"/>
                <a:gd name="T89" fmla="*/ 32 h 89"/>
                <a:gd name="T90" fmla="*/ 18 w 56"/>
                <a:gd name="T91" fmla="*/ 52 h 89"/>
                <a:gd name="T92" fmla="*/ 18 w 56"/>
                <a:gd name="T93" fmla="*/ 63 h 89"/>
                <a:gd name="T94" fmla="*/ 20 w 56"/>
                <a:gd name="T95" fmla="*/ 71 h 89"/>
                <a:gd name="T96" fmla="*/ 20 w 56"/>
                <a:gd name="T97" fmla="*/ 78 h 89"/>
                <a:gd name="T98" fmla="*/ 21 w 56"/>
                <a:gd name="T99" fmla="*/ 81 h 89"/>
                <a:gd name="T100" fmla="*/ 23 w 56"/>
                <a:gd name="T101" fmla="*/ 83 h 89"/>
                <a:gd name="T102" fmla="*/ 25 w 56"/>
                <a:gd name="T103" fmla="*/ 84 h 89"/>
                <a:gd name="T104" fmla="*/ 28 w 56"/>
                <a:gd name="T105" fmla="*/ 84 h 89"/>
                <a:gd name="T106" fmla="*/ 31 w 56"/>
                <a:gd name="T107" fmla="*/ 84 h 89"/>
                <a:gd name="T108" fmla="*/ 33 w 56"/>
                <a:gd name="T109" fmla="*/ 83 h 89"/>
                <a:gd name="T110" fmla="*/ 34 w 56"/>
                <a:gd name="T111" fmla="*/ 78 h 89"/>
                <a:gd name="T112" fmla="*/ 36 w 56"/>
                <a:gd name="T113" fmla="*/ 71 h 89"/>
                <a:gd name="T114" fmla="*/ 36 w 56"/>
                <a:gd name="T115" fmla="*/ 44 h 8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6"/>
                <a:gd name="T175" fmla="*/ 0 h 89"/>
                <a:gd name="T176" fmla="*/ 56 w 56"/>
                <a:gd name="T177" fmla="*/ 89 h 8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6" h="89">
                  <a:moveTo>
                    <a:pt x="56" y="44"/>
                  </a:moveTo>
                  <a:lnTo>
                    <a:pt x="54" y="57"/>
                  </a:lnTo>
                  <a:lnTo>
                    <a:pt x="51" y="68"/>
                  </a:lnTo>
                  <a:lnTo>
                    <a:pt x="49" y="75"/>
                  </a:lnTo>
                  <a:lnTo>
                    <a:pt x="46" y="80"/>
                  </a:lnTo>
                  <a:lnTo>
                    <a:pt x="41" y="83"/>
                  </a:lnTo>
                  <a:lnTo>
                    <a:pt x="38" y="86"/>
                  </a:lnTo>
                  <a:lnTo>
                    <a:pt x="33" y="88"/>
                  </a:lnTo>
                  <a:lnTo>
                    <a:pt x="28" y="89"/>
                  </a:lnTo>
                  <a:lnTo>
                    <a:pt x="21" y="88"/>
                  </a:lnTo>
                  <a:lnTo>
                    <a:pt x="17" y="86"/>
                  </a:lnTo>
                  <a:lnTo>
                    <a:pt x="12" y="83"/>
                  </a:lnTo>
                  <a:lnTo>
                    <a:pt x="7" y="76"/>
                  </a:lnTo>
                  <a:lnTo>
                    <a:pt x="5" y="71"/>
                  </a:lnTo>
                  <a:lnTo>
                    <a:pt x="2" y="65"/>
                  </a:lnTo>
                  <a:lnTo>
                    <a:pt x="0" y="55"/>
                  </a:lnTo>
                  <a:lnTo>
                    <a:pt x="0" y="45"/>
                  </a:lnTo>
                  <a:lnTo>
                    <a:pt x="0" y="32"/>
                  </a:lnTo>
                  <a:lnTo>
                    <a:pt x="3" y="19"/>
                  </a:lnTo>
                  <a:lnTo>
                    <a:pt x="5" y="13"/>
                  </a:lnTo>
                  <a:lnTo>
                    <a:pt x="8" y="8"/>
                  </a:lnTo>
                  <a:lnTo>
                    <a:pt x="13" y="5"/>
                  </a:lnTo>
                  <a:lnTo>
                    <a:pt x="20" y="1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41" y="5"/>
                  </a:lnTo>
                  <a:lnTo>
                    <a:pt x="46" y="8"/>
                  </a:lnTo>
                  <a:lnTo>
                    <a:pt x="49" y="13"/>
                  </a:lnTo>
                  <a:lnTo>
                    <a:pt x="51" y="18"/>
                  </a:lnTo>
                  <a:lnTo>
                    <a:pt x="54" y="31"/>
                  </a:lnTo>
                  <a:lnTo>
                    <a:pt x="56" y="44"/>
                  </a:lnTo>
                  <a:close/>
                  <a:moveTo>
                    <a:pt x="36" y="44"/>
                  </a:moveTo>
                  <a:lnTo>
                    <a:pt x="36" y="26"/>
                  </a:lnTo>
                  <a:lnTo>
                    <a:pt x="36" y="18"/>
                  </a:lnTo>
                  <a:lnTo>
                    <a:pt x="34" y="13"/>
                  </a:lnTo>
                  <a:lnTo>
                    <a:pt x="34" y="8"/>
                  </a:lnTo>
                  <a:lnTo>
                    <a:pt x="33" y="6"/>
                  </a:lnTo>
                  <a:lnTo>
                    <a:pt x="31" y="5"/>
                  </a:lnTo>
                  <a:lnTo>
                    <a:pt x="28" y="3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0" y="8"/>
                  </a:lnTo>
                  <a:lnTo>
                    <a:pt x="20" y="13"/>
                  </a:lnTo>
                  <a:lnTo>
                    <a:pt x="18" y="19"/>
                  </a:lnTo>
                  <a:lnTo>
                    <a:pt x="18" y="32"/>
                  </a:lnTo>
                  <a:lnTo>
                    <a:pt x="18" y="52"/>
                  </a:lnTo>
                  <a:lnTo>
                    <a:pt x="18" y="63"/>
                  </a:lnTo>
                  <a:lnTo>
                    <a:pt x="20" y="71"/>
                  </a:lnTo>
                  <a:lnTo>
                    <a:pt x="20" y="78"/>
                  </a:lnTo>
                  <a:lnTo>
                    <a:pt x="21" y="81"/>
                  </a:lnTo>
                  <a:lnTo>
                    <a:pt x="23" y="83"/>
                  </a:lnTo>
                  <a:lnTo>
                    <a:pt x="25" y="84"/>
                  </a:lnTo>
                  <a:lnTo>
                    <a:pt x="28" y="84"/>
                  </a:lnTo>
                  <a:lnTo>
                    <a:pt x="31" y="84"/>
                  </a:lnTo>
                  <a:lnTo>
                    <a:pt x="33" y="83"/>
                  </a:lnTo>
                  <a:lnTo>
                    <a:pt x="34" y="78"/>
                  </a:lnTo>
                  <a:lnTo>
                    <a:pt x="36" y="71"/>
                  </a:lnTo>
                  <a:lnTo>
                    <a:pt x="36" y="4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677" name="Freeform 685"/>
            <p:cNvSpPr>
              <a:spLocks/>
            </p:cNvSpPr>
            <p:nvPr/>
          </p:nvSpPr>
          <p:spPr bwMode="auto">
            <a:xfrm>
              <a:off x="3853" y="3379"/>
              <a:ext cx="22" cy="21"/>
            </a:xfrm>
            <a:custGeom>
              <a:avLst/>
              <a:gdLst>
                <a:gd name="T0" fmla="*/ 12 w 22"/>
                <a:gd name="T1" fmla="*/ 0 h 21"/>
                <a:gd name="T2" fmla="*/ 15 w 22"/>
                <a:gd name="T3" fmla="*/ 2 h 21"/>
                <a:gd name="T4" fmla="*/ 18 w 22"/>
                <a:gd name="T5" fmla="*/ 3 h 21"/>
                <a:gd name="T6" fmla="*/ 20 w 22"/>
                <a:gd name="T7" fmla="*/ 7 h 21"/>
                <a:gd name="T8" fmla="*/ 22 w 22"/>
                <a:gd name="T9" fmla="*/ 12 h 21"/>
                <a:gd name="T10" fmla="*/ 20 w 22"/>
                <a:gd name="T11" fmla="*/ 15 h 21"/>
                <a:gd name="T12" fmla="*/ 18 w 22"/>
                <a:gd name="T13" fmla="*/ 18 h 21"/>
                <a:gd name="T14" fmla="*/ 15 w 22"/>
                <a:gd name="T15" fmla="*/ 20 h 21"/>
                <a:gd name="T16" fmla="*/ 12 w 22"/>
                <a:gd name="T17" fmla="*/ 21 h 21"/>
                <a:gd name="T18" fmla="*/ 7 w 22"/>
                <a:gd name="T19" fmla="*/ 20 h 21"/>
                <a:gd name="T20" fmla="*/ 4 w 22"/>
                <a:gd name="T21" fmla="*/ 18 h 21"/>
                <a:gd name="T22" fmla="*/ 2 w 22"/>
                <a:gd name="T23" fmla="*/ 15 h 21"/>
                <a:gd name="T24" fmla="*/ 0 w 22"/>
                <a:gd name="T25" fmla="*/ 12 h 21"/>
                <a:gd name="T26" fmla="*/ 2 w 22"/>
                <a:gd name="T27" fmla="*/ 7 h 21"/>
                <a:gd name="T28" fmla="*/ 4 w 22"/>
                <a:gd name="T29" fmla="*/ 3 h 21"/>
                <a:gd name="T30" fmla="*/ 7 w 22"/>
                <a:gd name="T31" fmla="*/ 2 h 21"/>
                <a:gd name="T32" fmla="*/ 12 w 22"/>
                <a:gd name="T33" fmla="*/ 0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"/>
                <a:gd name="T52" fmla="*/ 0 h 21"/>
                <a:gd name="T53" fmla="*/ 22 w 22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" h="21">
                  <a:moveTo>
                    <a:pt x="12" y="0"/>
                  </a:moveTo>
                  <a:lnTo>
                    <a:pt x="15" y="2"/>
                  </a:lnTo>
                  <a:lnTo>
                    <a:pt x="18" y="3"/>
                  </a:lnTo>
                  <a:lnTo>
                    <a:pt x="20" y="7"/>
                  </a:lnTo>
                  <a:lnTo>
                    <a:pt x="22" y="12"/>
                  </a:lnTo>
                  <a:lnTo>
                    <a:pt x="20" y="15"/>
                  </a:lnTo>
                  <a:lnTo>
                    <a:pt x="18" y="18"/>
                  </a:lnTo>
                  <a:lnTo>
                    <a:pt x="15" y="20"/>
                  </a:lnTo>
                  <a:lnTo>
                    <a:pt x="12" y="21"/>
                  </a:lnTo>
                  <a:lnTo>
                    <a:pt x="7" y="20"/>
                  </a:lnTo>
                  <a:lnTo>
                    <a:pt x="4" y="18"/>
                  </a:lnTo>
                  <a:lnTo>
                    <a:pt x="2" y="15"/>
                  </a:lnTo>
                  <a:lnTo>
                    <a:pt x="0" y="12"/>
                  </a:lnTo>
                  <a:lnTo>
                    <a:pt x="2" y="7"/>
                  </a:lnTo>
                  <a:lnTo>
                    <a:pt x="4" y="3"/>
                  </a:lnTo>
                  <a:lnTo>
                    <a:pt x="7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678" name="Freeform 686"/>
            <p:cNvSpPr>
              <a:spLocks/>
            </p:cNvSpPr>
            <p:nvPr/>
          </p:nvSpPr>
          <p:spPr bwMode="auto">
            <a:xfrm>
              <a:off x="3883" y="3311"/>
              <a:ext cx="57" cy="88"/>
            </a:xfrm>
            <a:custGeom>
              <a:avLst/>
              <a:gdLst>
                <a:gd name="T0" fmla="*/ 52 w 57"/>
                <a:gd name="T1" fmla="*/ 88 h 88"/>
                <a:gd name="T2" fmla="*/ 0 w 57"/>
                <a:gd name="T3" fmla="*/ 88 h 88"/>
                <a:gd name="T4" fmla="*/ 0 w 57"/>
                <a:gd name="T5" fmla="*/ 86 h 88"/>
                <a:gd name="T6" fmla="*/ 14 w 57"/>
                <a:gd name="T7" fmla="*/ 70 h 88"/>
                <a:gd name="T8" fmla="*/ 24 w 57"/>
                <a:gd name="T9" fmla="*/ 57 h 88"/>
                <a:gd name="T10" fmla="*/ 31 w 57"/>
                <a:gd name="T11" fmla="*/ 49 h 88"/>
                <a:gd name="T12" fmla="*/ 34 w 57"/>
                <a:gd name="T13" fmla="*/ 39 h 88"/>
                <a:gd name="T14" fmla="*/ 36 w 57"/>
                <a:gd name="T15" fmla="*/ 31 h 88"/>
                <a:gd name="T16" fmla="*/ 34 w 57"/>
                <a:gd name="T17" fmla="*/ 26 h 88"/>
                <a:gd name="T18" fmla="*/ 32 w 57"/>
                <a:gd name="T19" fmla="*/ 22 h 88"/>
                <a:gd name="T20" fmla="*/ 31 w 57"/>
                <a:gd name="T21" fmla="*/ 19 h 88"/>
                <a:gd name="T22" fmla="*/ 26 w 57"/>
                <a:gd name="T23" fmla="*/ 16 h 88"/>
                <a:gd name="T24" fmla="*/ 19 w 57"/>
                <a:gd name="T25" fmla="*/ 14 h 88"/>
                <a:gd name="T26" fmla="*/ 13 w 57"/>
                <a:gd name="T27" fmla="*/ 16 h 88"/>
                <a:gd name="T28" fmla="*/ 8 w 57"/>
                <a:gd name="T29" fmla="*/ 19 h 88"/>
                <a:gd name="T30" fmla="*/ 3 w 57"/>
                <a:gd name="T31" fmla="*/ 24 h 88"/>
                <a:gd name="T32" fmla="*/ 1 w 57"/>
                <a:gd name="T33" fmla="*/ 24 h 88"/>
                <a:gd name="T34" fmla="*/ 5 w 57"/>
                <a:gd name="T35" fmla="*/ 16 h 88"/>
                <a:gd name="T36" fmla="*/ 8 w 57"/>
                <a:gd name="T37" fmla="*/ 9 h 88"/>
                <a:gd name="T38" fmla="*/ 11 w 57"/>
                <a:gd name="T39" fmla="*/ 5 h 88"/>
                <a:gd name="T40" fmla="*/ 16 w 57"/>
                <a:gd name="T41" fmla="*/ 1 h 88"/>
                <a:gd name="T42" fmla="*/ 23 w 57"/>
                <a:gd name="T43" fmla="*/ 0 h 88"/>
                <a:gd name="T44" fmla="*/ 29 w 57"/>
                <a:gd name="T45" fmla="*/ 0 h 88"/>
                <a:gd name="T46" fmla="*/ 36 w 57"/>
                <a:gd name="T47" fmla="*/ 0 h 88"/>
                <a:gd name="T48" fmla="*/ 41 w 57"/>
                <a:gd name="T49" fmla="*/ 3 h 88"/>
                <a:gd name="T50" fmla="*/ 45 w 57"/>
                <a:gd name="T51" fmla="*/ 6 h 88"/>
                <a:gd name="T52" fmla="*/ 49 w 57"/>
                <a:gd name="T53" fmla="*/ 11 h 88"/>
                <a:gd name="T54" fmla="*/ 52 w 57"/>
                <a:gd name="T55" fmla="*/ 16 h 88"/>
                <a:gd name="T56" fmla="*/ 52 w 57"/>
                <a:gd name="T57" fmla="*/ 21 h 88"/>
                <a:gd name="T58" fmla="*/ 52 w 57"/>
                <a:gd name="T59" fmla="*/ 29 h 88"/>
                <a:gd name="T60" fmla="*/ 47 w 57"/>
                <a:gd name="T61" fmla="*/ 39 h 88"/>
                <a:gd name="T62" fmla="*/ 37 w 57"/>
                <a:gd name="T63" fmla="*/ 52 h 88"/>
                <a:gd name="T64" fmla="*/ 19 w 57"/>
                <a:gd name="T65" fmla="*/ 71 h 88"/>
                <a:gd name="T66" fmla="*/ 39 w 57"/>
                <a:gd name="T67" fmla="*/ 71 h 88"/>
                <a:gd name="T68" fmla="*/ 44 w 57"/>
                <a:gd name="T69" fmla="*/ 71 h 88"/>
                <a:gd name="T70" fmla="*/ 47 w 57"/>
                <a:gd name="T71" fmla="*/ 71 h 88"/>
                <a:gd name="T72" fmla="*/ 49 w 57"/>
                <a:gd name="T73" fmla="*/ 70 h 88"/>
                <a:gd name="T74" fmla="*/ 50 w 57"/>
                <a:gd name="T75" fmla="*/ 68 h 88"/>
                <a:gd name="T76" fmla="*/ 52 w 57"/>
                <a:gd name="T77" fmla="*/ 66 h 88"/>
                <a:gd name="T78" fmla="*/ 54 w 57"/>
                <a:gd name="T79" fmla="*/ 63 h 88"/>
                <a:gd name="T80" fmla="*/ 57 w 57"/>
                <a:gd name="T81" fmla="*/ 63 h 88"/>
                <a:gd name="T82" fmla="*/ 52 w 57"/>
                <a:gd name="T83" fmla="*/ 88 h 8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7"/>
                <a:gd name="T127" fmla="*/ 0 h 88"/>
                <a:gd name="T128" fmla="*/ 57 w 57"/>
                <a:gd name="T129" fmla="*/ 88 h 8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7" h="88">
                  <a:moveTo>
                    <a:pt x="52" y="88"/>
                  </a:moveTo>
                  <a:lnTo>
                    <a:pt x="0" y="88"/>
                  </a:lnTo>
                  <a:lnTo>
                    <a:pt x="0" y="86"/>
                  </a:lnTo>
                  <a:lnTo>
                    <a:pt x="14" y="70"/>
                  </a:lnTo>
                  <a:lnTo>
                    <a:pt x="24" y="57"/>
                  </a:lnTo>
                  <a:lnTo>
                    <a:pt x="31" y="49"/>
                  </a:lnTo>
                  <a:lnTo>
                    <a:pt x="34" y="39"/>
                  </a:lnTo>
                  <a:lnTo>
                    <a:pt x="36" y="31"/>
                  </a:lnTo>
                  <a:lnTo>
                    <a:pt x="34" y="26"/>
                  </a:lnTo>
                  <a:lnTo>
                    <a:pt x="32" y="22"/>
                  </a:lnTo>
                  <a:lnTo>
                    <a:pt x="31" y="19"/>
                  </a:lnTo>
                  <a:lnTo>
                    <a:pt x="26" y="16"/>
                  </a:lnTo>
                  <a:lnTo>
                    <a:pt x="19" y="14"/>
                  </a:lnTo>
                  <a:lnTo>
                    <a:pt x="13" y="16"/>
                  </a:lnTo>
                  <a:lnTo>
                    <a:pt x="8" y="19"/>
                  </a:lnTo>
                  <a:lnTo>
                    <a:pt x="3" y="24"/>
                  </a:lnTo>
                  <a:lnTo>
                    <a:pt x="1" y="24"/>
                  </a:lnTo>
                  <a:lnTo>
                    <a:pt x="5" y="16"/>
                  </a:lnTo>
                  <a:lnTo>
                    <a:pt x="8" y="9"/>
                  </a:lnTo>
                  <a:lnTo>
                    <a:pt x="11" y="5"/>
                  </a:lnTo>
                  <a:lnTo>
                    <a:pt x="16" y="1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6" y="0"/>
                  </a:lnTo>
                  <a:lnTo>
                    <a:pt x="41" y="3"/>
                  </a:lnTo>
                  <a:lnTo>
                    <a:pt x="45" y="6"/>
                  </a:lnTo>
                  <a:lnTo>
                    <a:pt x="49" y="11"/>
                  </a:lnTo>
                  <a:lnTo>
                    <a:pt x="52" y="16"/>
                  </a:lnTo>
                  <a:lnTo>
                    <a:pt x="52" y="21"/>
                  </a:lnTo>
                  <a:lnTo>
                    <a:pt x="52" y="29"/>
                  </a:lnTo>
                  <a:lnTo>
                    <a:pt x="47" y="39"/>
                  </a:lnTo>
                  <a:lnTo>
                    <a:pt x="37" y="52"/>
                  </a:lnTo>
                  <a:lnTo>
                    <a:pt x="19" y="71"/>
                  </a:lnTo>
                  <a:lnTo>
                    <a:pt x="39" y="71"/>
                  </a:lnTo>
                  <a:lnTo>
                    <a:pt x="44" y="71"/>
                  </a:lnTo>
                  <a:lnTo>
                    <a:pt x="47" y="71"/>
                  </a:lnTo>
                  <a:lnTo>
                    <a:pt x="49" y="70"/>
                  </a:lnTo>
                  <a:lnTo>
                    <a:pt x="50" y="68"/>
                  </a:lnTo>
                  <a:lnTo>
                    <a:pt x="52" y="66"/>
                  </a:lnTo>
                  <a:lnTo>
                    <a:pt x="54" y="63"/>
                  </a:lnTo>
                  <a:lnTo>
                    <a:pt x="57" y="63"/>
                  </a:lnTo>
                  <a:lnTo>
                    <a:pt x="52" y="8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679" name="Freeform 687"/>
            <p:cNvSpPr>
              <a:spLocks noEditPoints="1"/>
            </p:cNvSpPr>
            <p:nvPr/>
          </p:nvSpPr>
          <p:spPr bwMode="auto">
            <a:xfrm>
              <a:off x="3886" y="2972"/>
              <a:ext cx="55" cy="89"/>
            </a:xfrm>
            <a:custGeom>
              <a:avLst/>
              <a:gdLst>
                <a:gd name="T0" fmla="*/ 55 w 55"/>
                <a:gd name="T1" fmla="*/ 44 h 89"/>
                <a:gd name="T2" fmla="*/ 54 w 55"/>
                <a:gd name="T3" fmla="*/ 57 h 89"/>
                <a:gd name="T4" fmla="*/ 51 w 55"/>
                <a:gd name="T5" fmla="*/ 68 h 89"/>
                <a:gd name="T6" fmla="*/ 49 w 55"/>
                <a:gd name="T7" fmla="*/ 75 h 89"/>
                <a:gd name="T8" fmla="*/ 46 w 55"/>
                <a:gd name="T9" fmla="*/ 79 h 89"/>
                <a:gd name="T10" fmla="*/ 41 w 55"/>
                <a:gd name="T11" fmla="*/ 83 h 89"/>
                <a:gd name="T12" fmla="*/ 38 w 55"/>
                <a:gd name="T13" fmla="*/ 86 h 89"/>
                <a:gd name="T14" fmla="*/ 33 w 55"/>
                <a:gd name="T15" fmla="*/ 88 h 89"/>
                <a:gd name="T16" fmla="*/ 28 w 55"/>
                <a:gd name="T17" fmla="*/ 89 h 89"/>
                <a:gd name="T18" fmla="*/ 21 w 55"/>
                <a:gd name="T19" fmla="*/ 88 h 89"/>
                <a:gd name="T20" fmla="*/ 16 w 55"/>
                <a:gd name="T21" fmla="*/ 86 h 89"/>
                <a:gd name="T22" fmla="*/ 11 w 55"/>
                <a:gd name="T23" fmla="*/ 83 h 89"/>
                <a:gd name="T24" fmla="*/ 7 w 55"/>
                <a:gd name="T25" fmla="*/ 76 h 89"/>
                <a:gd name="T26" fmla="*/ 5 w 55"/>
                <a:gd name="T27" fmla="*/ 71 h 89"/>
                <a:gd name="T28" fmla="*/ 2 w 55"/>
                <a:gd name="T29" fmla="*/ 65 h 89"/>
                <a:gd name="T30" fmla="*/ 0 w 55"/>
                <a:gd name="T31" fmla="*/ 55 h 89"/>
                <a:gd name="T32" fmla="*/ 0 w 55"/>
                <a:gd name="T33" fmla="*/ 45 h 89"/>
                <a:gd name="T34" fmla="*/ 0 w 55"/>
                <a:gd name="T35" fmla="*/ 32 h 89"/>
                <a:gd name="T36" fmla="*/ 3 w 55"/>
                <a:gd name="T37" fmla="*/ 19 h 89"/>
                <a:gd name="T38" fmla="*/ 5 w 55"/>
                <a:gd name="T39" fmla="*/ 13 h 89"/>
                <a:gd name="T40" fmla="*/ 8 w 55"/>
                <a:gd name="T41" fmla="*/ 8 h 89"/>
                <a:gd name="T42" fmla="*/ 13 w 55"/>
                <a:gd name="T43" fmla="*/ 4 h 89"/>
                <a:gd name="T44" fmla="*/ 20 w 55"/>
                <a:gd name="T45" fmla="*/ 1 h 89"/>
                <a:gd name="T46" fmla="*/ 28 w 55"/>
                <a:gd name="T47" fmla="*/ 0 h 89"/>
                <a:gd name="T48" fmla="*/ 34 w 55"/>
                <a:gd name="T49" fmla="*/ 1 h 89"/>
                <a:gd name="T50" fmla="*/ 41 w 55"/>
                <a:gd name="T51" fmla="*/ 4 h 89"/>
                <a:gd name="T52" fmla="*/ 46 w 55"/>
                <a:gd name="T53" fmla="*/ 8 h 89"/>
                <a:gd name="T54" fmla="*/ 49 w 55"/>
                <a:gd name="T55" fmla="*/ 13 h 89"/>
                <a:gd name="T56" fmla="*/ 51 w 55"/>
                <a:gd name="T57" fmla="*/ 18 h 89"/>
                <a:gd name="T58" fmla="*/ 54 w 55"/>
                <a:gd name="T59" fmla="*/ 31 h 89"/>
                <a:gd name="T60" fmla="*/ 55 w 55"/>
                <a:gd name="T61" fmla="*/ 44 h 89"/>
                <a:gd name="T62" fmla="*/ 36 w 55"/>
                <a:gd name="T63" fmla="*/ 44 h 89"/>
                <a:gd name="T64" fmla="*/ 36 w 55"/>
                <a:gd name="T65" fmla="*/ 26 h 89"/>
                <a:gd name="T66" fmla="*/ 36 w 55"/>
                <a:gd name="T67" fmla="*/ 18 h 89"/>
                <a:gd name="T68" fmla="*/ 34 w 55"/>
                <a:gd name="T69" fmla="*/ 13 h 89"/>
                <a:gd name="T70" fmla="*/ 34 w 55"/>
                <a:gd name="T71" fmla="*/ 8 h 89"/>
                <a:gd name="T72" fmla="*/ 33 w 55"/>
                <a:gd name="T73" fmla="*/ 6 h 89"/>
                <a:gd name="T74" fmla="*/ 31 w 55"/>
                <a:gd name="T75" fmla="*/ 4 h 89"/>
                <a:gd name="T76" fmla="*/ 28 w 55"/>
                <a:gd name="T77" fmla="*/ 3 h 89"/>
                <a:gd name="T78" fmla="*/ 24 w 55"/>
                <a:gd name="T79" fmla="*/ 4 h 89"/>
                <a:gd name="T80" fmla="*/ 23 w 55"/>
                <a:gd name="T81" fmla="*/ 4 h 89"/>
                <a:gd name="T82" fmla="*/ 20 w 55"/>
                <a:gd name="T83" fmla="*/ 8 h 89"/>
                <a:gd name="T84" fmla="*/ 20 w 55"/>
                <a:gd name="T85" fmla="*/ 13 h 89"/>
                <a:gd name="T86" fmla="*/ 18 w 55"/>
                <a:gd name="T87" fmla="*/ 19 h 89"/>
                <a:gd name="T88" fmla="*/ 18 w 55"/>
                <a:gd name="T89" fmla="*/ 32 h 89"/>
                <a:gd name="T90" fmla="*/ 18 w 55"/>
                <a:gd name="T91" fmla="*/ 52 h 89"/>
                <a:gd name="T92" fmla="*/ 18 w 55"/>
                <a:gd name="T93" fmla="*/ 63 h 89"/>
                <a:gd name="T94" fmla="*/ 20 w 55"/>
                <a:gd name="T95" fmla="*/ 71 h 89"/>
                <a:gd name="T96" fmla="*/ 20 w 55"/>
                <a:gd name="T97" fmla="*/ 78 h 89"/>
                <a:gd name="T98" fmla="*/ 21 w 55"/>
                <a:gd name="T99" fmla="*/ 81 h 89"/>
                <a:gd name="T100" fmla="*/ 23 w 55"/>
                <a:gd name="T101" fmla="*/ 83 h 89"/>
                <a:gd name="T102" fmla="*/ 24 w 55"/>
                <a:gd name="T103" fmla="*/ 84 h 89"/>
                <a:gd name="T104" fmla="*/ 28 w 55"/>
                <a:gd name="T105" fmla="*/ 84 h 89"/>
                <a:gd name="T106" fmla="*/ 31 w 55"/>
                <a:gd name="T107" fmla="*/ 84 h 89"/>
                <a:gd name="T108" fmla="*/ 33 w 55"/>
                <a:gd name="T109" fmla="*/ 83 h 89"/>
                <a:gd name="T110" fmla="*/ 34 w 55"/>
                <a:gd name="T111" fmla="*/ 78 h 89"/>
                <a:gd name="T112" fmla="*/ 36 w 55"/>
                <a:gd name="T113" fmla="*/ 71 h 89"/>
                <a:gd name="T114" fmla="*/ 36 w 55"/>
                <a:gd name="T115" fmla="*/ 44 h 8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5"/>
                <a:gd name="T175" fmla="*/ 0 h 89"/>
                <a:gd name="T176" fmla="*/ 55 w 55"/>
                <a:gd name="T177" fmla="*/ 89 h 8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5" h="89">
                  <a:moveTo>
                    <a:pt x="55" y="44"/>
                  </a:moveTo>
                  <a:lnTo>
                    <a:pt x="54" y="57"/>
                  </a:lnTo>
                  <a:lnTo>
                    <a:pt x="51" y="68"/>
                  </a:lnTo>
                  <a:lnTo>
                    <a:pt x="49" y="75"/>
                  </a:lnTo>
                  <a:lnTo>
                    <a:pt x="46" y="79"/>
                  </a:lnTo>
                  <a:lnTo>
                    <a:pt x="41" y="83"/>
                  </a:lnTo>
                  <a:lnTo>
                    <a:pt x="38" y="86"/>
                  </a:lnTo>
                  <a:lnTo>
                    <a:pt x="33" y="88"/>
                  </a:lnTo>
                  <a:lnTo>
                    <a:pt x="28" y="89"/>
                  </a:lnTo>
                  <a:lnTo>
                    <a:pt x="21" y="88"/>
                  </a:lnTo>
                  <a:lnTo>
                    <a:pt x="16" y="86"/>
                  </a:lnTo>
                  <a:lnTo>
                    <a:pt x="11" y="83"/>
                  </a:lnTo>
                  <a:lnTo>
                    <a:pt x="7" y="76"/>
                  </a:lnTo>
                  <a:lnTo>
                    <a:pt x="5" y="71"/>
                  </a:lnTo>
                  <a:lnTo>
                    <a:pt x="2" y="65"/>
                  </a:lnTo>
                  <a:lnTo>
                    <a:pt x="0" y="55"/>
                  </a:lnTo>
                  <a:lnTo>
                    <a:pt x="0" y="45"/>
                  </a:lnTo>
                  <a:lnTo>
                    <a:pt x="0" y="32"/>
                  </a:lnTo>
                  <a:lnTo>
                    <a:pt x="3" y="19"/>
                  </a:lnTo>
                  <a:lnTo>
                    <a:pt x="5" y="13"/>
                  </a:lnTo>
                  <a:lnTo>
                    <a:pt x="8" y="8"/>
                  </a:lnTo>
                  <a:lnTo>
                    <a:pt x="13" y="4"/>
                  </a:lnTo>
                  <a:lnTo>
                    <a:pt x="20" y="1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41" y="4"/>
                  </a:lnTo>
                  <a:lnTo>
                    <a:pt x="46" y="8"/>
                  </a:lnTo>
                  <a:lnTo>
                    <a:pt x="49" y="13"/>
                  </a:lnTo>
                  <a:lnTo>
                    <a:pt x="51" y="18"/>
                  </a:lnTo>
                  <a:lnTo>
                    <a:pt x="54" y="31"/>
                  </a:lnTo>
                  <a:lnTo>
                    <a:pt x="55" y="44"/>
                  </a:lnTo>
                  <a:close/>
                  <a:moveTo>
                    <a:pt x="36" y="44"/>
                  </a:moveTo>
                  <a:lnTo>
                    <a:pt x="36" y="26"/>
                  </a:lnTo>
                  <a:lnTo>
                    <a:pt x="36" y="18"/>
                  </a:lnTo>
                  <a:lnTo>
                    <a:pt x="34" y="13"/>
                  </a:lnTo>
                  <a:lnTo>
                    <a:pt x="34" y="8"/>
                  </a:lnTo>
                  <a:lnTo>
                    <a:pt x="33" y="6"/>
                  </a:lnTo>
                  <a:lnTo>
                    <a:pt x="31" y="4"/>
                  </a:lnTo>
                  <a:lnTo>
                    <a:pt x="28" y="3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0" y="8"/>
                  </a:lnTo>
                  <a:lnTo>
                    <a:pt x="20" y="13"/>
                  </a:lnTo>
                  <a:lnTo>
                    <a:pt x="18" y="19"/>
                  </a:lnTo>
                  <a:lnTo>
                    <a:pt x="18" y="32"/>
                  </a:lnTo>
                  <a:lnTo>
                    <a:pt x="18" y="52"/>
                  </a:lnTo>
                  <a:lnTo>
                    <a:pt x="18" y="63"/>
                  </a:lnTo>
                  <a:lnTo>
                    <a:pt x="20" y="71"/>
                  </a:lnTo>
                  <a:lnTo>
                    <a:pt x="20" y="78"/>
                  </a:lnTo>
                  <a:lnTo>
                    <a:pt x="21" y="81"/>
                  </a:lnTo>
                  <a:lnTo>
                    <a:pt x="23" y="83"/>
                  </a:lnTo>
                  <a:lnTo>
                    <a:pt x="24" y="84"/>
                  </a:lnTo>
                  <a:lnTo>
                    <a:pt x="28" y="84"/>
                  </a:lnTo>
                  <a:lnTo>
                    <a:pt x="31" y="84"/>
                  </a:lnTo>
                  <a:lnTo>
                    <a:pt x="33" y="83"/>
                  </a:lnTo>
                  <a:lnTo>
                    <a:pt x="34" y="78"/>
                  </a:lnTo>
                  <a:lnTo>
                    <a:pt x="36" y="71"/>
                  </a:lnTo>
                  <a:lnTo>
                    <a:pt x="36" y="4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680" name="Freeform 688"/>
            <p:cNvSpPr>
              <a:spLocks noEditPoints="1"/>
            </p:cNvSpPr>
            <p:nvPr/>
          </p:nvSpPr>
          <p:spPr bwMode="auto">
            <a:xfrm>
              <a:off x="3788" y="2631"/>
              <a:ext cx="56" cy="90"/>
            </a:xfrm>
            <a:custGeom>
              <a:avLst/>
              <a:gdLst>
                <a:gd name="T0" fmla="*/ 56 w 56"/>
                <a:gd name="T1" fmla="*/ 44 h 90"/>
                <a:gd name="T2" fmla="*/ 54 w 56"/>
                <a:gd name="T3" fmla="*/ 57 h 90"/>
                <a:gd name="T4" fmla="*/ 51 w 56"/>
                <a:gd name="T5" fmla="*/ 68 h 90"/>
                <a:gd name="T6" fmla="*/ 49 w 56"/>
                <a:gd name="T7" fmla="*/ 75 h 90"/>
                <a:gd name="T8" fmla="*/ 46 w 56"/>
                <a:gd name="T9" fmla="*/ 80 h 90"/>
                <a:gd name="T10" fmla="*/ 41 w 56"/>
                <a:gd name="T11" fmla="*/ 83 h 90"/>
                <a:gd name="T12" fmla="*/ 38 w 56"/>
                <a:gd name="T13" fmla="*/ 86 h 90"/>
                <a:gd name="T14" fmla="*/ 33 w 56"/>
                <a:gd name="T15" fmla="*/ 88 h 90"/>
                <a:gd name="T16" fmla="*/ 28 w 56"/>
                <a:gd name="T17" fmla="*/ 90 h 90"/>
                <a:gd name="T18" fmla="*/ 21 w 56"/>
                <a:gd name="T19" fmla="*/ 88 h 90"/>
                <a:gd name="T20" fmla="*/ 17 w 56"/>
                <a:gd name="T21" fmla="*/ 86 h 90"/>
                <a:gd name="T22" fmla="*/ 12 w 56"/>
                <a:gd name="T23" fmla="*/ 83 h 90"/>
                <a:gd name="T24" fmla="*/ 7 w 56"/>
                <a:gd name="T25" fmla="*/ 77 h 90"/>
                <a:gd name="T26" fmla="*/ 5 w 56"/>
                <a:gd name="T27" fmla="*/ 72 h 90"/>
                <a:gd name="T28" fmla="*/ 2 w 56"/>
                <a:gd name="T29" fmla="*/ 65 h 90"/>
                <a:gd name="T30" fmla="*/ 0 w 56"/>
                <a:gd name="T31" fmla="*/ 55 h 90"/>
                <a:gd name="T32" fmla="*/ 0 w 56"/>
                <a:gd name="T33" fmla="*/ 46 h 90"/>
                <a:gd name="T34" fmla="*/ 0 w 56"/>
                <a:gd name="T35" fmla="*/ 32 h 90"/>
                <a:gd name="T36" fmla="*/ 3 w 56"/>
                <a:gd name="T37" fmla="*/ 19 h 90"/>
                <a:gd name="T38" fmla="*/ 5 w 56"/>
                <a:gd name="T39" fmla="*/ 13 h 90"/>
                <a:gd name="T40" fmla="*/ 8 w 56"/>
                <a:gd name="T41" fmla="*/ 8 h 90"/>
                <a:gd name="T42" fmla="*/ 13 w 56"/>
                <a:gd name="T43" fmla="*/ 5 h 90"/>
                <a:gd name="T44" fmla="*/ 20 w 56"/>
                <a:gd name="T45" fmla="*/ 2 h 90"/>
                <a:gd name="T46" fmla="*/ 28 w 56"/>
                <a:gd name="T47" fmla="*/ 0 h 90"/>
                <a:gd name="T48" fmla="*/ 34 w 56"/>
                <a:gd name="T49" fmla="*/ 2 h 90"/>
                <a:gd name="T50" fmla="*/ 41 w 56"/>
                <a:gd name="T51" fmla="*/ 5 h 90"/>
                <a:gd name="T52" fmla="*/ 46 w 56"/>
                <a:gd name="T53" fmla="*/ 8 h 90"/>
                <a:gd name="T54" fmla="*/ 49 w 56"/>
                <a:gd name="T55" fmla="*/ 13 h 90"/>
                <a:gd name="T56" fmla="*/ 51 w 56"/>
                <a:gd name="T57" fmla="*/ 18 h 90"/>
                <a:gd name="T58" fmla="*/ 54 w 56"/>
                <a:gd name="T59" fmla="*/ 31 h 90"/>
                <a:gd name="T60" fmla="*/ 56 w 56"/>
                <a:gd name="T61" fmla="*/ 44 h 90"/>
                <a:gd name="T62" fmla="*/ 36 w 56"/>
                <a:gd name="T63" fmla="*/ 44 h 90"/>
                <a:gd name="T64" fmla="*/ 36 w 56"/>
                <a:gd name="T65" fmla="*/ 26 h 90"/>
                <a:gd name="T66" fmla="*/ 36 w 56"/>
                <a:gd name="T67" fmla="*/ 18 h 90"/>
                <a:gd name="T68" fmla="*/ 34 w 56"/>
                <a:gd name="T69" fmla="*/ 13 h 90"/>
                <a:gd name="T70" fmla="*/ 34 w 56"/>
                <a:gd name="T71" fmla="*/ 8 h 90"/>
                <a:gd name="T72" fmla="*/ 33 w 56"/>
                <a:gd name="T73" fmla="*/ 6 h 90"/>
                <a:gd name="T74" fmla="*/ 31 w 56"/>
                <a:gd name="T75" fmla="*/ 5 h 90"/>
                <a:gd name="T76" fmla="*/ 28 w 56"/>
                <a:gd name="T77" fmla="*/ 3 h 90"/>
                <a:gd name="T78" fmla="*/ 25 w 56"/>
                <a:gd name="T79" fmla="*/ 5 h 90"/>
                <a:gd name="T80" fmla="*/ 23 w 56"/>
                <a:gd name="T81" fmla="*/ 5 h 90"/>
                <a:gd name="T82" fmla="*/ 20 w 56"/>
                <a:gd name="T83" fmla="*/ 8 h 90"/>
                <a:gd name="T84" fmla="*/ 20 w 56"/>
                <a:gd name="T85" fmla="*/ 13 h 90"/>
                <a:gd name="T86" fmla="*/ 18 w 56"/>
                <a:gd name="T87" fmla="*/ 19 h 90"/>
                <a:gd name="T88" fmla="*/ 18 w 56"/>
                <a:gd name="T89" fmla="*/ 32 h 90"/>
                <a:gd name="T90" fmla="*/ 18 w 56"/>
                <a:gd name="T91" fmla="*/ 52 h 90"/>
                <a:gd name="T92" fmla="*/ 18 w 56"/>
                <a:gd name="T93" fmla="*/ 63 h 90"/>
                <a:gd name="T94" fmla="*/ 20 w 56"/>
                <a:gd name="T95" fmla="*/ 72 h 90"/>
                <a:gd name="T96" fmla="*/ 20 w 56"/>
                <a:gd name="T97" fmla="*/ 78 h 90"/>
                <a:gd name="T98" fmla="*/ 21 w 56"/>
                <a:gd name="T99" fmla="*/ 81 h 90"/>
                <a:gd name="T100" fmla="*/ 23 w 56"/>
                <a:gd name="T101" fmla="*/ 83 h 90"/>
                <a:gd name="T102" fmla="*/ 25 w 56"/>
                <a:gd name="T103" fmla="*/ 85 h 90"/>
                <a:gd name="T104" fmla="*/ 28 w 56"/>
                <a:gd name="T105" fmla="*/ 85 h 90"/>
                <a:gd name="T106" fmla="*/ 31 w 56"/>
                <a:gd name="T107" fmla="*/ 85 h 90"/>
                <a:gd name="T108" fmla="*/ 33 w 56"/>
                <a:gd name="T109" fmla="*/ 83 h 90"/>
                <a:gd name="T110" fmla="*/ 34 w 56"/>
                <a:gd name="T111" fmla="*/ 78 h 90"/>
                <a:gd name="T112" fmla="*/ 36 w 56"/>
                <a:gd name="T113" fmla="*/ 72 h 90"/>
                <a:gd name="T114" fmla="*/ 36 w 56"/>
                <a:gd name="T115" fmla="*/ 44 h 9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6"/>
                <a:gd name="T175" fmla="*/ 0 h 90"/>
                <a:gd name="T176" fmla="*/ 56 w 56"/>
                <a:gd name="T177" fmla="*/ 90 h 9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6" h="90">
                  <a:moveTo>
                    <a:pt x="56" y="44"/>
                  </a:moveTo>
                  <a:lnTo>
                    <a:pt x="54" y="57"/>
                  </a:lnTo>
                  <a:lnTo>
                    <a:pt x="51" y="68"/>
                  </a:lnTo>
                  <a:lnTo>
                    <a:pt x="49" y="75"/>
                  </a:lnTo>
                  <a:lnTo>
                    <a:pt x="46" y="80"/>
                  </a:lnTo>
                  <a:lnTo>
                    <a:pt x="41" y="83"/>
                  </a:lnTo>
                  <a:lnTo>
                    <a:pt x="38" y="86"/>
                  </a:lnTo>
                  <a:lnTo>
                    <a:pt x="33" y="88"/>
                  </a:lnTo>
                  <a:lnTo>
                    <a:pt x="28" y="90"/>
                  </a:lnTo>
                  <a:lnTo>
                    <a:pt x="21" y="88"/>
                  </a:lnTo>
                  <a:lnTo>
                    <a:pt x="17" y="86"/>
                  </a:lnTo>
                  <a:lnTo>
                    <a:pt x="12" y="83"/>
                  </a:lnTo>
                  <a:lnTo>
                    <a:pt x="7" y="77"/>
                  </a:lnTo>
                  <a:lnTo>
                    <a:pt x="5" y="72"/>
                  </a:lnTo>
                  <a:lnTo>
                    <a:pt x="2" y="65"/>
                  </a:lnTo>
                  <a:lnTo>
                    <a:pt x="0" y="55"/>
                  </a:lnTo>
                  <a:lnTo>
                    <a:pt x="0" y="46"/>
                  </a:lnTo>
                  <a:lnTo>
                    <a:pt x="0" y="32"/>
                  </a:lnTo>
                  <a:lnTo>
                    <a:pt x="3" y="19"/>
                  </a:lnTo>
                  <a:lnTo>
                    <a:pt x="5" y="13"/>
                  </a:lnTo>
                  <a:lnTo>
                    <a:pt x="8" y="8"/>
                  </a:lnTo>
                  <a:lnTo>
                    <a:pt x="13" y="5"/>
                  </a:lnTo>
                  <a:lnTo>
                    <a:pt x="20" y="2"/>
                  </a:lnTo>
                  <a:lnTo>
                    <a:pt x="28" y="0"/>
                  </a:lnTo>
                  <a:lnTo>
                    <a:pt x="34" y="2"/>
                  </a:lnTo>
                  <a:lnTo>
                    <a:pt x="41" y="5"/>
                  </a:lnTo>
                  <a:lnTo>
                    <a:pt x="46" y="8"/>
                  </a:lnTo>
                  <a:lnTo>
                    <a:pt x="49" y="13"/>
                  </a:lnTo>
                  <a:lnTo>
                    <a:pt x="51" y="18"/>
                  </a:lnTo>
                  <a:lnTo>
                    <a:pt x="54" y="31"/>
                  </a:lnTo>
                  <a:lnTo>
                    <a:pt x="56" y="44"/>
                  </a:lnTo>
                  <a:close/>
                  <a:moveTo>
                    <a:pt x="36" y="44"/>
                  </a:moveTo>
                  <a:lnTo>
                    <a:pt x="36" y="26"/>
                  </a:lnTo>
                  <a:lnTo>
                    <a:pt x="36" y="18"/>
                  </a:lnTo>
                  <a:lnTo>
                    <a:pt x="34" y="13"/>
                  </a:lnTo>
                  <a:lnTo>
                    <a:pt x="34" y="8"/>
                  </a:lnTo>
                  <a:lnTo>
                    <a:pt x="33" y="6"/>
                  </a:lnTo>
                  <a:lnTo>
                    <a:pt x="31" y="5"/>
                  </a:lnTo>
                  <a:lnTo>
                    <a:pt x="28" y="3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0" y="8"/>
                  </a:lnTo>
                  <a:lnTo>
                    <a:pt x="20" y="13"/>
                  </a:lnTo>
                  <a:lnTo>
                    <a:pt x="18" y="19"/>
                  </a:lnTo>
                  <a:lnTo>
                    <a:pt x="18" y="32"/>
                  </a:lnTo>
                  <a:lnTo>
                    <a:pt x="18" y="52"/>
                  </a:lnTo>
                  <a:lnTo>
                    <a:pt x="18" y="63"/>
                  </a:lnTo>
                  <a:lnTo>
                    <a:pt x="20" y="72"/>
                  </a:lnTo>
                  <a:lnTo>
                    <a:pt x="20" y="78"/>
                  </a:lnTo>
                  <a:lnTo>
                    <a:pt x="21" y="81"/>
                  </a:lnTo>
                  <a:lnTo>
                    <a:pt x="23" y="83"/>
                  </a:lnTo>
                  <a:lnTo>
                    <a:pt x="25" y="85"/>
                  </a:lnTo>
                  <a:lnTo>
                    <a:pt x="28" y="85"/>
                  </a:lnTo>
                  <a:lnTo>
                    <a:pt x="31" y="85"/>
                  </a:lnTo>
                  <a:lnTo>
                    <a:pt x="33" y="83"/>
                  </a:lnTo>
                  <a:lnTo>
                    <a:pt x="34" y="78"/>
                  </a:lnTo>
                  <a:lnTo>
                    <a:pt x="36" y="72"/>
                  </a:lnTo>
                  <a:lnTo>
                    <a:pt x="36" y="4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681" name="Freeform 689"/>
            <p:cNvSpPr>
              <a:spLocks/>
            </p:cNvSpPr>
            <p:nvPr/>
          </p:nvSpPr>
          <p:spPr bwMode="auto">
            <a:xfrm>
              <a:off x="3853" y="2699"/>
              <a:ext cx="22" cy="22"/>
            </a:xfrm>
            <a:custGeom>
              <a:avLst/>
              <a:gdLst>
                <a:gd name="T0" fmla="*/ 12 w 22"/>
                <a:gd name="T1" fmla="*/ 0 h 22"/>
                <a:gd name="T2" fmla="*/ 15 w 22"/>
                <a:gd name="T3" fmla="*/ 2 h 22"/>
                <a:gd name="T4" fmla="*/ 18 w 22"/>
                <a:gd name="T5" fmla="*/ 4 h 22"/>
                <a:gd name="T6" fmla="*/ 20 w 22"/>
                <a:gd name="T7" fmla="*/ 7 h 22"/>
                <a:gd name="T8" fmla="*/ 22 w 22"/>
                <a:gd name="T9" fmla="*/ 12 h 22"/>
                <a:gd name="T10" fmla="*/ 20 w 22"/>
                <a:gd name="T11" fmla="*/ 15 h 22"/>
                <a:gd name="T12" fmla="*/ 18 w 22"/>
                <a:gd name="T13" fmla="*/ 18 h 22"/>
                <a:gd name="T14" fmla="*/ 15 w 22"/>
                <a:gd name="T15" fmla="*/ 20 h 22"/>
                <a:gd name="T16" fmla="*/ 12 w 22"/>
                <a:gd name="T17" fmla="*/ 22 h 22"/>
                <a:gd name="T18" fmla="*/ 7 w 22"/>
                <a:gd name="T19" fmla="*/ 20 h 22"/>
                <a:gd name="T20" fmla="*/ 4 w 22"/>
                <a:gd name="T21" fmla="*/ 18 h 22"/>
                <a:gd name="T22" fmla="*/ 2 w 22"/>
                <a:gd name="T23" fmla="*/ 15 h 22"/>
                <a:gd name="T24" fmla="*/ 0 w 22"/>
                <a:gd name="T25" fmla="*/ 12 h 22"/>
                <a:gd name="T26" fmla="*/ 2 w 22"/>
                <a:gd name="T27" fmla="*/ 7 h 22"/>
                <a:gd name="T28" fmla="*/ 4 w 22"/>
                <a:gd name="T29" fmla="*/ 4 h 22"/>
                <a:gd name="T30" fmla="*/ 7 w 22"/>
                <a:gd name="T31" fmla="*/ 2 h 22"/>
                <a:gd name="T32" fmla="*/ 12 w 22"/>
                <a:gd name="T33" fmla="*/ 0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"/>
                <a:gd name="T52" fmla="*/ 0 h 22"/>
                <a:gd name="T53" fmla="*/ 22 w 22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" h="22">
                  <a:moveTo>
                    <a:pt x="12" y="0"/>
                  </a:moveTo>
                  <a:lnTo>
                    <a:pt x="15" y="2"/>
                  </a:lnTo>
                  <a:lnTo>
                    <a:pt x="18" y="4"/>
                  </a:lnTo>
                  <a:lnTo>
                    <a:pt x="20" y="7"/>
                  </a:lnTo>
                  <a:lnTo>
                    <a:pt x="22" y="12"/>
                  </a:lnTo>
                  <a:lnTo>
                    <a:pt x="20" y="15"/>
                  </a:lnTo>
                  <a:lnTo>
                    <a:pt x="18" y="18"/>
                  </a:lnTo>
                  <a:lnTo>
                    <a:pt x="15" y="20"/>
                  </a:lnTo>
                  <a:lnTo>
                    <a:pt x="12" y="22"/>
                  </a:lnTo>
                  <a:lnTo>
                    <a:pt x="7" y="20"/>
                  </a:lnTo>
                  <a:lnTo>
                    <a:pt x="4" y="18"/>
                  </a:lnTo>
                  <a:lnTo>
                    <a:pt x="2" y="15"/>
                  </a:lnTo>
                  <a:lnTo>
                    <a:pt x="0" y="12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682" name="Freeform 690"/>
            <p:cNvSpPr>
              <a:spLocks/>
            </p:cNvSpPr>
            <p:nvPr/>
          </p:nvSpPr>
          <p:spPr bwMode="auto">
            <a:xfrm>
              <a:off x="3883" y="2631"/>
              <a:ext cx="57" cy="88"/>
            </a:xfrm>
            <a:custGeom>
              <a:avLst/>
              <a:gdLst>
                <a:gd name="T0" fmla="*/ 52 w 57"/>
                <a:gd name="T1" fmla="*/ 88 h 88"/>
                <a:gd name="T2" fmla="*/ 0 w 57"/>
                <a:gd name="T3" fmla="*/ 88 h 88"/>
                <a:gd name="T4" fmla="*/ 0 w 57"/>
                <a:gd name="T5" fmla="*/ 86 h 88"/>
                <a:gd name="T6" fmla="*/ 14 w 57"/>
                <a:gd name="T7" fmla="*/ 70 h 88"/>
                <a:gd name="T8" fmla="*/ 24 w 57"/>
                <a:gd name="T9" fmla="*/ 57 h 88"/>
                <a:gd name="T10" fmla="*/ 31 w 57"/>
                <a:gd name="T11" fmla="*/ 49 h 88"/>
                <a:gd name="T12" fmla="*/ 34 w 57"/>
                <a:gd name="T13" fmla="*/ 39 h 88"/>
                <a:gd name="T14" fmla="*/ 36 w 57"/>
                <a:gd name="T15" fmla="*/ 31 h 88"/>
                <a:gd name="T16" fmla="*/ 34 w 57"/>
                <a:gd name="T17" fmla="*/ 26 h 88"/>
                <a:gd name="T18" fmla="*/ 32 w 57"/>
                <a:gd name="T19" fmla="*/ 23 h 88"/>
                <a:gd name="T20" fmla="*/ 31 w 57"/>
                <a:gd name="T21" fmla="*/ 19 h 88"/>
                <a:gd name="T22" fmla="*/ 26 w 57"/>
                <a:gd name="T23" fmla="*/ 16 h 88"/>
                <a:gd name="T24" fmla="*/ 19 w 57"/>
                <a:gd name="T25" fmla="*/ 15 h 88"/>
                <a:gd name="T26" fmla="*/ 13 w 57"/>
                <a:gd name="T27" fmla="*/ 16 h 88"/>
                <a:gd name="T28" fmla="*/ 8 w 57"/>
                <a:gd name="T29" fmla="*/ 19 h 88"/>
                <a:gd name="T30" fmla="*/ 3 w 57"/>
                <a:gd name="T31" fmla="*/ 24 h 88"/>
                <a:gd name="T32" fmla="*/ 1 w 57"/>
                <a:gd name="T33" fmla="*/ 24 h 88"/>
                <a:gd name="T34" fmla="*/ 5 w 57"/>
                <a:gd name="T35" fmla="*/ 16 h 88"/>
                <a:gd name="T36" fmla="*/ 8 w 57"/>
                <a:gd name="T37" fmla="*/ 10 h 88"/>
                <a:gd name="T38" fmla="*/ 11 w 57"/>
                <a:gd name="T39" fmla="*/ 5 h 88"/>
                <a:gd name="T40" fmla="*/ 16 w 57"/>
                <a:gd name="T41" fmla="*/ 2 h 88"/>
                <a:gd name="T42" fmla="*/ 23 w 57"/>
                <a:gd name="T43" fmla="*/ 0 h 88"/>
                <a:gd name="T44" fmla="*/ 29 w 57"/>
                <a:gd name="T45" fmla="*/ 0 h 88"/>
                <a:gd name="T46" fmla="*/ 36 w 57"/>
                <a:gd name="T47" fmla="*/ 0 h 88"/>
                <a:gd name="T48" fmla="*/ 41 w 57"/>
                <a:gd name="T49" fmla="*/ 3 h 88"/>
                <a:gd name="T50" fmla="*/ 45 w 57"/>
                <a:gd name="T51" fmla="*/ 6 h 88"/>
                <a:gd name="T52" fmla="*/ 49 w 57"/>
                <a:gd name="T53" fmla="*/ 11 h 88"/>
                <a:gd name="T54" fmla="*/ 52 w 57"/>
                <a:gd name="T55" fmla="*/ 16 h 88"/>
                <a:gd name="T56" fmla="*/ 52 w 57"/>
                <a:gd name="T57" fmla="*/ 21 h 88"/>
                <a:gd name="T58" fmla="*/ 52 w 57"/>
                <a:gd name="T59" fmla="*/ 29 h 88"/>
                <a:gd name="T60" fmla="*/ 47 w 57"/>
                <a:gd name="T61" fmla="*/ 39 h 88"/>
                <a:gd name="T62" fmla="*/ 37 w 57"/>
                <a:gd name="T63" fmla="*/ 52 h 88"/>
                <a:gd name="T64" fmla="*/ 19 w 57"/>
                <a:gd name="T65" fmla="*/ 72 h 88"/>
                <a:gd name="T66" fmla="*/ 39 w 57"/>
                <a:gd name="T67" fmla="*/ 72 h 88"/>
                <a:gd name="T68" fmla="*/ 44 w 57"/>
                <a:gd name="T69" fmla="*/ 72 h 88"/>
                <a:gd name="T70" fmla="*/ 47 w 57"/>
                <a:gd name="T71" fmla="*/ 72 h 88"/>
                <a:gd name="T72" fmla="*/ 49 w 57"/>
                <a:gd name="T73" fmla="*/ 70 h 88"/>
                <a:gd name="T74" fmla="*/ 50 w 57"/>
                <a:gd name="T75" fmla="*/ 68 h 88"/>
                <a:gd name="T76" fmla="*/ 52 w 57"/>
                <a:gd name="T77" fmla="*/ 67 h 88"/>
                <a:gd name="T78" fmla="*/ 54 w 57"/>
                <a:gd name="T79" fmla="*/ 63 h 88"/>
                <a:gd name="T80" fmla="*/ 57 w 57"/>
                <a:gd name="T81" fmla="*/ 63 h 88"/>
                <a:gd name="T82" fmla="*/ 52 w 57"/>
                <a:gd name="T83" fmla="*/ 88 h 8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7"/>
                <a:gd name="T127" fmla="*/ 0 h 88"/>
                <a:gd name="T128" fmla="*/ 57 w 57"/>
                <a:gd name="T129" fmla="*/ 88 h 8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7" h="88">
                  <a:moveTo>
                    <a:pt x="52" y="88"/>
                  </a:moveTo>
                  <a:lnTo>
                    <a:pt x="0" y="88"/>
                  </a:lnTo>
                  <a:lnTo>
                    <a:pt x="0" y="86"/>
                  </a:lnTo>
                  <a:lnTo>
                    <a:pt x="14" y="70"/>
                  </a:lnTo>
                  <a:lnTo>
                    <a:pt x="24" y="57"/>
                  </a:lnTo>
                  <a:lnTo>
                    <a:pt x="31" y="49"/>
                  </a:lnTo>
                  <a:lnTo>
                    <a:pt x="34" y="39"/>
                  </a:lnTo>
                  <a:lnTo>
                    <a:pt x="36" y="31"/>
                  </a:lnTo>
                  <a:lnTo>
                    <a:pt x="34" y="26"/>
                  </a:lnTo>
                  <a:lnTo>
                    <a:pt x="32" y="23"/>
                  </a:lnTo>
                  <a:lnTo>
                    <a:pt x="31" y="19"/>
                  </a:lnTo>
                  <a:lnTo>
                    <a:pt x="26" y="16"/>
                  </a:lnTo>
                  <a:lnTo>
                    <a:pt x="19" y="15"/>
                  </a:lnTo>
                  <a:lnTo>
                    <a:pt x="13" y="16"/>
                  </a:lnTo>
                  <a:lnTo>
                    <a:pt x="8" y="19"/>
                  </a:lnTo>
                  <a:lnTo>
                    <a:pt x="3" y="24"/>
                  </a:lnTo>
                  <a:lnTo>
                    <a:pt x="1" y="24"/>
                  </a:lnTo>
                  <a:lnTo>
                    <a:pt x="5" y="16"/>
                  </a:lnTo>
                  <a:lnTo>
                    <a:pt x="8" y="10"/>
                  </a:lnTo>
                  <a:lnTo>
                    <a:pt x="11" y="5"/>
                  </a:lnTo>
                  <a:lnTo>
                    <a:pt x="16" y="2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6" y="0"/>
                  </a:lnTo>
                  <a:lnTo>
                    <a:pt x="41" y="3"/>
                  </a:lnTo>
                  <a:lnTo>
                    <a:pt x="45" y="6"/>
                  </a:lnTo>
                  <a:lnTo>
                    <a:pt x="49" y="11"/>
                  </a:lnTo>
                  <a:lnTo>
                    <a:pt x="52" y="16"/>
                  </a:lnTo>
                  <a:lnTo>
                    <a:pt x="52" y="21"/>
                  </a:lnTo>
                  <a:lnTo>
                    <a:pt x="52" y="29"/>
                  </a:lnTo>
                  <a:lnTo>
                    <a:pt x="47" y="39"/>
                  </a:lnTo>
                  <a:lnTo>
                    <a:pt x="37" y="52"/>
                  </a:lnTo>
                  <a:lnTo>
                    <a:pt x="19" y="72"/>
                  </a:lnTo>
                  <a:lnTo>
                    <a:pt x="39" y="72"/>
                  </a:lnTo>
                  <a:lnTo>
                    <a:pt x="44" y="72"/>
                  </a:lnTo>
                  <a:lnTo>
                    <a:pt x="47" y="72"/>
                  </a:lnTo>
                  <a:lnTo>
                    <a:pt x="49" y="70"/>
                  </a:lnTo>
                  <a:lnTo>
                    <a:pt x="50" y="68"/>
                  </a:lnTo>
                  <a:lnTo>
                    <a:pt x="52" y="67"/>
                  </a:lnTo>
                  <a:lnTo>
                    <a:pt x="54" y="63"/>
                  </a:lnTo>
                  <a:lnTo>
                    <a:pt x="57" y="63"/>
                  </a:lnTo>
                  <a:lnTo>
                    <a:pt x="52" y="8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683" name="Line 691"/>
            <p:cNvSpPr>
              <a:spLocks noChangeShapeType="1"/>
            </p:cNvSpPr>
            <p:nvPr/>
          </p:nvSpPr>
          <p:spPr bwMode="auto">
            <a:xfrm>
              <a:off x="3976" y="3948"/>
              <a:ext cx="1516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684" name="Line 692"/>
            <p:cNvSpPr>
              <a:spLocks noChangeShapeType="1"/>
            </p:cNvSpPr>
            <p:nvPr/>
          </p:nvSpPr>
          <p:spPr bwMode="auto">
            <a:xfrm>
              <a:off x="3976" y="3902"/>
              <a:ext cx="1" cy="4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685" name="Line 693"/>
            <p:cNvSpPr>
              <a:spLocks noChangeShapeType="1"/>
            </p:cNvSpPr>
            <p:nvPr/>
          </p:nvSpPr>
          <p:spPr bwMode="auto">
            <a:xfrm>
              <a:off x="4051" y="3925"/>
              <a:ext cx="1" cy="2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686" name="Line 694"/>
            <p:cNvSpPr>
              <a:spLocks noChangeShapeType="1"/>
            </p:cNvSpPr>
            <p:nvPr/>
          </p:nvSpPr>
          <p:spPr bwMode="auto">
            <a:xfrm>
              <a:off x="4127" y="3925"/>
              <a:ext cx="1" cy="2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687" name="Line 695"/>
            <p:cNvSpPr>
              <a:spLocks noChangeShapeType="1"/>
            </p:cNvSpPr>
            <p:nvPr/>
          </p:nvSpPr>
          <p:spPr bwMode="auto">
            <a:xfrm>
              <a:off x="4202" y="3925"/>
              <a:ext cx="1" cy="2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688" name="Line 696"/>
            <p:cNvSpPr>
              <a:spLocks noChangeShapeType="1"/>
            </p:cNvSpPr>
            <p:nvPr/>
          </p:nvSpPr>
          <p:spPr bwMode="auto">
            <a:xfrm>
              <a:off x="4279" y="3902"/>
              <a:ext cx="1" cy="4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689" name="Line 697"/>
            <p:cNvSpPr>
              <a:spLocks noChangeShapeType="1"/>
            </p:cNvSpPr>
            <p:nvPr/>
          </p:nvSpPr>
          <p:spPr bwMode="auto">
            <a:xfrm>
              <a:off x="4354" y="3925"/>
              <a:ext cx="1" cy="2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690" name="Line 698"/>
            <p:cNvSpPr>
              <a:spLocks noChangeShapeType="1"/>
            </p:cNvSpPr>
            <p:nvPr/>
          </p:nvSpPr>
          <p:spPr bwMode="auto">
            <a:xfrm>
              <a:off x="4430" y="3925"/>
              <a:ext cx="1" cy="2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691" name="Line 699"/>
            <p:cNvSpPr>
              <a:spLocks noChangeShapeType="1"/>
            </p:cNvSpPr>
            <p:nvPr/>
          </p:nvSpPr>
          <p:spPr bwMode="auto">
            <a:xfrm>
              <a:off x="4505" y="3925"/>
              <a:ext cx="1" cy="2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692" name="Line 700"/>
            <p:cNvSpPr>
              <a:spLocks noChangeShapeType="1"/>
            </p:cNvSpPr>
            <p:nvPr/>
          </p:nvSpPr>
          <p:spPr bwMode="auto">
            <a:xfrm>
              <a:off x="4582" y="3902"/>
              <a:ext cx="1" cy="4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693" name="Line 701"/>
            <p:cNvSpPr>
              <a:spLocks noChangeShapeType="1"/>
            </p:cNvSpPr>
            <p:nvPr/>
          </p:nvSpPr>
          <p:spPr bwMode="auto">
            <a:xfrm>
              <a:off x="4657" y="3925"/>
              <a:ext cx="1" cy="2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694" name="Line 702"/>
            <p:cNvSpPr>
              <a:spLocks noChangeShapeType="1"/>
            </p:cNvSpPr>
            <p:nvPr/>
          </p:nvSpPr>
          <p:spPr bwMode="auto">
            <a:xfrm>
              <a:off x="4734" y="3925"/>
              <a:ext cx="1" cy="2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695" name="Line 703"/>
            <p:cNvSpPr>
              <a:spLocks noChangeShapeType="1"/>
            </p:cNvSpPr>
            <p:nvPr/>
          </p:nvSpPr>
          <p:spPr bwMode="auto">
            <a:xfrm>
              <a:off x="4809" y="3925"/>
              <a:ext cx="1" cy="2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696" name="Line 704"/>
            <p:cNvSpPr>
              <a:spLocks noChangeShapeType="1"/>
            </p:cNvSpPr>
            <p:nvPr/>
          </p:nvSpPr>
          <p:spPr bwMode="auto">
            <a:xfrm>
              <a:off x="4885" y="3902"/>
              <a:ext cx="1" cy="4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697" name="Line 705"/>
            <p:cNvSpPr>
              <a:spLocks noChangeShapeType="1"/>
            </p:cNvSpPr>
            <p:nvPr/>
          </p:nvSpPr>
          <p:spPr bwMode="auto">
            <a:xfrm>
              <a:off x="4960" y="3925"/>
              <a:ext cx="1" cy="2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698" name="Line 706"/>
            <p:cNvSpPr>
              <a:spLocks noChangeShapeType="1"/>
            </p:cNvSpPr>
            <p:nvPr/>
          </p:nvSpPr>
          <p:spPr bwMode="auto">
            <a:xfrm>
              <a:off x="5037" y="3925"/>
              <a:ext cx="1" cy="2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699" name="Line 707"/>
            <p:cNvSpPr>
              <a:spLocks noChangeShapeType="1"/>
            </p:cNvSpPr>
            <p:nvPr/>
          </p:nvSpPr>
          <p:spPr bwMode="auto">
            <a:xfrm>
              <a:off x="5112" y="3925"/>
              <a:ext cx="1" cy="2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00" name="Line 708"/>
            <p:cNvSpPr>
              <a:spLocks noChangeShapeType="1"/>
            </p:cNvSpPr>
            <p:nvPr/>
          </p:nvSpPr>
          <p:spPr bwMode="auto">
            <a:xfrm>
              <a:off x="5188" y="3902"/>
              <a:ext cx="1" cy="4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01" name="Line 709"/>
            <p:cNvSpPr>
              <a:spLocks noChangeShapeType="1"/>
            </p:cNvSpPr>
            <p:nvPr/>
          </p:nvSpPr>
          <p:spPr bwMode="auto">
            <a:xfrm>
              <a:off x="5263" y="3925"/>
              <a:ext cx="1" cy="2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02" name="Line 710"/>
            <p:cNvSpPr>
              <a:spLocks noChangeShapeType="1"/>
            </p:cNvSpPr>
            <p:nvPr/>
          </p:nvSpPr>
          <p:spPr bwMode="auto">
            <a:xfrm>
              <a:off x="5340" y="3925"/>
              <a:ext cx="1" cy="2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03" name="Line 711"/>
            <p:cNvSpPr>
              <a:spLocks noChangeShapeType="1"/>
            </p:cNvSpPr>
            <p:nvPr/>
          </p:nvSpPr>
          <p:spPr bwMode="auto">
            <a:xfrm>
              <a:off x="5415" y="3925"/>
              <a:ext cx="1" cy="2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04" name="Line 712"/>
            <p:cNvSpPr>
              <a:spLocks noChangeShapeType="1"/>
            </p:cNvSpPr>
            <p:nvPr/>
          </p:nvSpPr>
          <p:spPr bwMode="auto">
            <a:xfrm>
              <a:off x="5492" y="3902"/>
              <a:ext cx="1" cy="4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05" name="Freeform 713"/>
            <p:cNvSpPr>
              <a:spLocks noEditPoints="1"/>
            </p:cNvSpPr>
            <p:nvPr/>
          </p:nvSpPr>
          <p:spPr bwMode="auto">
            <a:xfrm>
              <a:off x="3948" y="3977"/>
              <a:ext cx="55" cy="90"/>
            </a:xfrm>
            <a:custGeom>
              <a:avLst/>
              <a:gdLst>
                <a:gd name="T0" fmla="*/ 55 w 55"/>
                <a:gd name="T1" fmla="*/ 44 h 90"/>
                <a:gd name="T2" fmla="*/ 54 w 55"/>
                <a:gd name="T3" fmla="*/ 57 h 90"/>
                <a:gd name="T4" fmla="*/ 51 w 55"/>
                <a:gd name="T5" fmla="*/ 69 h 90"/>
                <a:gd name="T6" fmla="*/ 49 w 55"/>
                <a:gd name="T7" fmla="*/ 75 h 90"/>
                <a:gd name="T8" fmla="*/ 46 w 55"/>
                <a:gd name="T9" fmla="*/ 80 h 90"/>
                <a:gd name="T10" fmla="*/ 41 w 55"/>
                <a:gd name="T11" fmla="*/ 83 h 90"/>
                <a:gd name="T12" fmla="*/ 37 w 55"/>
                <a:gd name="T13" fmla="*/ 87 h 90"/>
                <a:gd name="T14" fmla="*/ 33 w 55"/>
                <a:gd name="T15" fmla="*/ 88 h 90"/>
                <a:gd name="T16" fmla="*/ 28 w 55"/>
                <a:gd name="T17" fmla="*/ 90 h 90"/>
                <a:gd name="T18" fmla="*/ 21 w 55"/>
                <a:gd name="T19" fmla="*/ 88 h 90"/>
                <a:gd name="T20" fmla="*/ 16 w 55"/>
                <a:gd name="T21" fmla="*/ 87 h 90"/>
                <a:gd name="T22" fmla="*/ 11 w 55"/>
                <a:gd name="T23" fmla="*/ 83 h 90"/>
                <a:gd name="T24" fmla="*/ 7 w 55"/>
                <a:gd name="T25" fmla="*/ 77 h 90"/>
                <a:gd name="T26" fmla="*/ 5 w 55"/>
                <a:gd name="T27" fmla="*/ 72 h 90"/>
                <a:gd name="T28" fmla="*/ 2 w 55"/>
                <a:gd name="T29" fmla="*/ 66 h 90"/>
                <a:gd name="T30" fmla="*/ 0 w 55"/>
                <a:gd name="T31" fmla="*/ 56 h 90"/>
                <a:gd name="T32" fmla="*/ 0 w 55"/>
                <a:gd name="T33" fmla="*/ 46 h 90"/>
                <a:gd name="T34" fmla="*/ 0 w 55"/>
                <a:gd name="T35" fmla="*/ 33 h 90"/>
                <a:gd name="T36" fmla="*/ 3 w 55"/>
                <a:gd name="T37" fmla="*/ 20 h 90"/>
                <a:gd name="T38" fmla="*/ 5 w 55"/>
                <a:gd name="T39" fmla="*/ 13 h 90"/>
                <a:gd name="T40" fmla="*/ 8 w 55"/>
                <a:gd name="T41" fmla="*/ 8 h 90"/>
                <a:gd name="T42" fmla="*/ 13 w 55"/>
                <a:gd name="T43" fmla="*/ 5 h 90"/>
                <a:gd name="T44" fmla="*/ 20 w 55"/>
                <a:gd name="T45" fmla="*/ 2 h 90"/>
                <a:gd name="T46" fmla="*/ 28 w 55"/>
                <a:gd name="T47" fmla="*/ 0 h 90"/>
                <a:gd name="T48" fmla="*/ 34 w 55"/>
                <a:gd name="T49" fmla="*/ 2 h 90"/>
                <a:gd name="T50" fmla="*/ 41 w 55"/>
                <a:gd name="T51" fmla="*/ 5 h 90"/>
                <a:gd name="T52" fmla="*/ 46 w 55"/>
                <a:gd name="T53" fmla="*/ 8 h 90"/>
                <a:gd name="T54" fmla="*/ 49 w 55"/>
                <a:gd name="T55" fmla="*/ 13 h 90"/>
                <a:gd name="T56" fmla="*/ 51 w 55"/>
                <a:gd name="T57" fmla="*/ 18 h 90"/>
                <a:gd name="T58" fmla="*/ 54 w 55"/>
                <a:gd name="T59" fmla="*/ 31 h 90"/>
                <a:gd name="T60" fmla="*/ 55 w 55"/>
                <a:gd name="T61" fmla="*/ 44 h 90"/>
                <a:gd name="T62" fmla="*/ 36 w 55"/>
                <a:gd name="T63" fmla="*/ 44 h 90"/>
                <a:gd name="T64" fmla="*/ 36 w 55"/>
                <a:gd name="T65" fmla="*/ 26 h 90"/>
                <a:gd name="T66" fmla="*/ 36 w 55"/>
                <a:gd name="T67" fmla="*/ 18 h 90"/>
                <a:gd name="T68" fmla="*/ 34 w 55"/>
                <a:gd name="T69" fmla="*/ 13 h 90"/>
                <a:gd name="T70" fmla="*/ 34 w 55"/>
                <a:gd name="T71" fmla="*/ 8 h 90"/>
                <a:gd name="T72" fmla="*/ 33 w 55"/>
                <a:gd name="T73" fmla="*/ 7 h 90"/>
                <a:gd name="T74" fmla="*/ 31 w 55"/>
                <a:gd name="T75" fmla="*/ 5 h 90"/>
                <a:gd name="T76" fmla="*/ 28 w 55"/>
                <a:gd name="T77" fmla="*/ 4 h 90"/>
                <a:gd name="T78" fmla="*/ 24 w 55"/>
                <a:gd name="T79" fmla="*/ 5 h 90"/>
                <a:gd name="T80" fmla="*/ 23 w 55"/>
                <a:gd name="T81" fmla="*/ 5 h 90"/>
                <a:gd name="T82" fmla="*/ 20 w 55"/>
                <a:gd name="T83" fmla="*/ 8 h 90"/>
                <a:gd name="T84" fmla="*/ 20 w 55"/>
                <a:gd name="T85" fmla="*/ 13 h 90"/>
                <a:gd name="T86" fmla="*/ 18 w 55"/>
                <a:gd name="T87" fmla="*/ 20 h 90"/>
                <a:gd name="T88" fmla="*/ 18 w 55"/>
                <a:gd name="T89" fmla="*/ 33 h 90"/>
                <a:gd name="T90" fmla="*/ 18 w 55"/>
                <a:gd name="T91" fmla="*/ 52 h 90"/>
                <a:gd name="T92" fmla="*/ 18 w 55"/>
                <a:gd name="T93" fmla="*/ 64 h 90"/>
                <a:gd name="T94" fmla="*/ 20 w 55"/>
                <a:gd name="T95" fmla="*/ 72 h 90"/>
                <a:gd name="T96" fmla="*/ 20 w 55"/>
                <a:gd name="T97" fmla="*/ 79 h 90"/>
                <a:gd name="T98" fmla="*/ 21 w 55"/>
                <a:gd name="T99" fmla="*/ 82 h 90"/>
                <a:gd name="T100" fmla="*/ 23 w 55"/>
                <a:gd name="T101" fmla="*/ 83 h 90"/>
                <a:gd name="T102" fmla="*/ 24 w 55"/>
                <a:gd name="T103" fmla="*/ 85 h 90"/>
                <a:gd name="T104" fmla="*/ 28 w 55"/>
                <a:gd name="T105" fmla="*/ 85 h 90"/>
                <a:gd name="T106" fmla="*/ 31 w 55"/>
                <a:gd name="T107" fmla="*/ 85 h 90"/>
                <a:gd name="T108" fmla="*/ 33 w 55"/>
                <a:gd name="T109" fmla="*/ 83 h 90"/>
                <a:gd name="T110" fmla="*/ 34 w 55"/>
                <a:gd name="T111" fmla="*/ 79 h 90"/>
                <a:gd name="T112" fmla="*/ 36 w 55"/>
                <a:gd name="T113" fmla="*/ 72 h 90"/>
                <a:gd name="T114" fmla="*/ 36 w 55"/>
                <a:gd name="T115" fmla="*/ 44 h 9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5"/>
                <a:gd name="T175" fmla="*/ 0 h 90"/>
                <a:gd name="T176" fmla="*/ 55 w 55"/>
                <a:gd name="T177" fmla="*/ 90 h 9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5" h="90">
                  <a:moveTo>
                    <a:pt x="55" y="44"/>
                  </a:moveTo>
                  <a:lnTo>
                    <a:pt x="54" y="57"/>
                  </a:lnTo>
                  <a:lnTo>
                    <a:pt x="51" y="69"/>
                  </a:lnTo>
                  <a:lnTo>
                    <a:pt x="49" y="75"/>
                  </a:lnTo>
                  <a:lnTo>
                    <a:pt x="46" y="80"/>
                  </a:lnTo>
                  <a:lnTo>
                    <a:pt x="41" y="83"/>
                  </a:lnTo>
                  <a:lnTo>
                    <a:pt x="37" y="87"/>
                  </a:lnTo>
                  <a:lnTo>
                    <a:pt x="33" y="88"/>
                  </a:lnTo>
                  <a:lnTo>
                    <a:pt x="28" y="90"/>
                  </a:lnTo>
                  <a:lnTo>
                    <a:pt x="21" y="88"/>
                  </a:lnTo>
                  <a:lnTo>
                    <a:pt x="16" y="87"/>
                  </a:lnTo>
                  <a:lnTo>
                    <a:pt x="11" y="83"/>
                  </a:lnTo>
                  <a:lnTo>
                    <a:pt x="7" y="77"/>
                  </a:lnTo>
                  <a:lnTo>
                    <a:pt x="5" y="72"/>
                  </a:lnTo>
                  <a:lnTo>
                    <a:pt x="2" y="66"/>
                  </a:lnTo>
                  <a:lnTo>
                    <a:pt x="0" y="56"/>
                  </a:lnTo>
                  <a:lnTo>
                    <a:pt x="0" y="46"/>
                  </a:lnTo>
                  <a:lnTo>
                    <a:pt x="0" y="33"/>
                  </a:lnTo>
                  <a:lnTo>
                    <a:pt x="3" y="20"/>
                  </a:lnTo>
                  <a:lnTo>
                    <a:pt x="5" y="13"/>
                  </a:lnTo>
                  <a:lnTo>
                    <a:pt x="8" y="8"/>
                  </a:lnTo>
                  <a:lnTo>
                    <a:pt x="13" y="5"/>
                  </a:lnTo>
                  <a:lnTo>
                    <a:pt x="20" y="2"/>
                  </a:lnTo>
                  <a:lnTo>
                    <a:pt x="28" y="0"/>
                  </a:lnTo>
                  <a:lnTo>
                    <a:pt x="34" y="2"/>
                  </a:lnTo>
                  <a:lnTo>
                    <a:pt x="41" y="5"/>
                  </a:lnTo>
                  <a:lnTo>
                    <a:pt x="46" y="8"/>
                  </a:lnTo>
                  <a:lnTo>
                    <a:pt x="49" y="13"/>
                  </a:lnTo>
                  <a:lnTo>
                    <a:pt x="51" y="18"/>
                  </a:lnTo>
                  <a:lnTo>
                    <a:pt x="54" y="31"/>
                  </a:lnTo>
                  <a:lnTo>
                    <a:pt x="55" y="44"/>
                  </a:lnTo>
                  <a:close/>
                  <a:moveTo>
                    <a:pt x="36" y="44"/>
                  </a:moveTo>
                  <a:lnTo>
                    <a:pt x="36" y="26"/>
                  </a:lnTo>
                  <a:lnTo>
                    <a:pt x="36" y="18"/>
                  </a:lnTo>
                  <a:lnTo>
                    <a:pt x="34" y="13"/>
                  </a:lnTo>
                  <a:lnTo>
                    <a:pt x="34" y="8"/>
                  </a:lnTo>
                  <a:lnTo>
                    <a:pt x="33" y="7"/>
                  </a:lnTo>
                  <a:lnTo>
                    <a:pt x="31" y="5"/>
                  </a:lnTo>
                  <a:lnTo>
                    <a:pt x="28" y="4"/>
                  </a:lnTo>
                  <a:lnTo>
                    <a:pt x="24" y="5"/>
                  </a:lnTo>
                  <a:lnTo>
                    <a:pt x="23" y="5"/>
                  </a:lnTo>
                  <a:lnTo>
                    <a:pt x="20" y="8"/>
                  </a:lnTo>
                  <a:lnTo>
                    <a:pt x="20" y="13"/>
                  </a:lnTo>
                  <a:lnTo>
                    <a:pt x="18" y="20"/>
                  </a:lnTo>
                  <a:lnTo>
                    <a:pt x="18" y="33"/>
                  </a:lnTo>
                  <a:lnTo>
                    <a:pt x="18" y="52"/>
                  </a:lnTo>
                  <a:lnTo>
                    <a:pt x="18" y="64"/>
                  </a:lnTo>
                  <a:lnTo>
                    <a:pt x="20" y="72"/>
                  </a:lnTo>
                  <a:lnTo>
                    <a:pt x="20" y="79"/>
                  </a:lnTo>
                  <a:lnTo>
                    <a:pt x="21" y="82"/>
                  </a:lnTo>
                  <a:lnTo>
                    <a:pt x="23" y="83"/>
                  </a:lnTo>
                  <a:lnTo>
                    <a:pt x="24" y="85"/>
                  </a:lnTo>
                  <a:lnTo>
                    <a:pt x="28" y="85"/>
                  </a:lnTo>
                  <a:lnTo>
                    <a:pt x="31" y="85"/>
                  </a:lnTo>
                  <a:lnTo>
                    <a:pt x="33" y="83"/>
                  </a:lnTo>
                  <a:lnTo>
                    <a:pt x="34" y="79"/>
                  </a:lnTo>
                  <a:lnTo>
                    <a:pt x="36" y="72"/>
                  </a:lnTo>
                  <a:lnTo>
                    <a:pt x="36" y="4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06" name="Freeform 714"/>
            <p:cNvSpPr>
              <a:spLocks noEditPoints="1"/>
            </p:cNvSpPr>
            <p:nvPr/>
          </p:nvSpPr>
          <p:spPr bwMode="auto">
            <a:xfrm>
              <a:off x="4202" y="3977"/>
              <a:ext cx="56" cy="90"/>
            </a:xfrm>
            <a:custGeom>
              <a:avLst/>
              <a:gdLst>
                <a:gd name="T0" fmla="*/ 56 w 56"/>
                <a:gd name="T1" fmla="*/ 44 h 90"/>
                <a:gd name="T2" fmla="*/ 54 w 56"/>
                <a:gd name="T3" fmla="*/ 57 h 90"/>
                <a:gd name="T4" fmla="*/ 51 w 56"/>
                <a:gd name="T5" fmla="*/ 69 h 90"/>
                <a:gd name="T6" fmla="*/ 49 w 56"/>
                <a:gd name="T7" fmla="*/ 75 h 90"/>
                <a:gd name="T8" fmla="*/ 46 w 56"/>
                <a:gd name="T9" fmla="*/ 80 h 90"/>
                <a:gd name="T10" fmla="*/ 41 w 56"/>
                <a:gd name="T11" fmla="*/ 83 h 90"/>
                <a:gd name="T12" fmla="*/ 38 w 56"/>
                <a:gd name="T13" fmla="*/ 87 h 90"/>
                <a:gd name="T14" fmla="*/ 33 w 56"/>
                <a:gd name="T15" fmla="*/ 88 h 90"/>
                <a:gd name="T16" fmla="*/ 28 w 56"/>
                <a:gd name="T17" fmla="*/ 90 h 90"/>
                <a:gd name="T18" fmla="*/ 21 w 56"/>
                <a:gd name="T19" fmla="*/ 88 h 90"/>
                <a:gd name="T20" fmla="*/ 17 w 56"/>
                <a:gd name="T21" fmla="*/ 87 h 90"/>
                <a:gd name="T22" fmla="*/ 12 w 56"/>
                <a:gd name="T23" fmla="*/ 83 h 90"/>
                <a:gd name="T24" fmla="*/ 7 w 56"/>
                <a:gd name="T25" fmla="*/ 77 h 90"/>
                <a:gd name="T26" fmla="*/ 5 w 56"/>
                <a:gd name="T27" fmla="*/ 72 h 90"/>
                <a:gd name="T28" fmla="*/ 2 w 56"/>
                <a:gd name="T29" fmla="*/ 66 h 90"/>
                <a:gd name="T30" fmla="*/ 0 w 56"/>
                <a:gd name="T31" fmla="*/ 56 h 90"/>
                <a:gd name="T32" fmla="*/ 0 w 56"/>
                <a:gd name="T33" fmla="*/ 46 h 90"/>
                <a:gd name="T34" fmla="*/ 0 w 56"/>
                <a:gd name="T35" fmla="*/ 33 h 90"/>
                <a:gd name="T36" fmla="*/ 4 w 56"/>
                <a:gd name="T37" fmla="*/ 20 h 90"/>
                <a:gd name="T38" fmla="*/ 5 w 56"/>
                <a:gd name="T39" fmla="*/ 13 h 90"/>
                <a:gd name="T40" fmla="*/ 8 w 56"/>
                <a:gd name="T41" fmla="*/ 8 h 90"/>
                <a:gd name="T42" fmla="*/ 13 w 56"/>
                <a:gd name="T43" fmla="*/ 5 h 90"/>
                <a:gd name="T44" fmla="*/ 20 w 56"/>
                <a:gd name="T45" fmla="*/ 2 h 90"/>
                <a:gd name="T46" fmla="*/ 28 w 56"/>
                <a:gd name="T47" fmla="*/ 0 h 90"/>
                <a:gd name="T48" fmla="*/ 35 w 56"/>
                <a:gd name="T49" fmla="*/ 2 h 90"/>
                <a:gd name="T50" fmla="*/ 41 w 56"/>
                <a:gd name="T51" fmla="*/ 5 h 90"/>
                <a:gd name="T52" fmla="*/ 46 w 56"/>
                <a:gd name="T53" fmla="*/ 8 h 90"/>
                <a:gd name="T54" fmla="*/ 49 w 56"/>
                <a:gd name="T55" fmla="*/ 13 h 90"/>
                <a:gd name="T56" fmla="*/ 51 w 56"/>
                <a:gd name="T57" fmla="*/ 18 h 90"/>
                <a:gd name="T58" fmla="*/ 54 w 56"/>
                <a:gd name="T59" fmla="*/ 31 h 90"/>
                <a:gd name="T60" fmla="*/ 56 w 56"/>
                <a:gd name="T61" fmla="*/ 44 h 90"/>
                <a:gd name="T62" fmla="*/ 36 w 56"/>
                <a:gd name="T63" fmla="*/ 44 h 90"/>
                <a:gd name="T64" fmla="*/ 36 w 56"/>
                <a:gd name="T65" fmla="*/ 26 h 90"/>
                <a:gd name="T66" fmla="*/ 36 w 56"/>
                <a:gd name="T67" fmla="*/ 18 h 90"/>
                <a:gd name="T68" fmla="*/ 35 w 56"/>
                <a:gd name="T69" fmla="*/ 13 h 90"/>
                <a:gd name="T70" fmla="*/ 35 w 56"/>
                <a:gd name="T71" fmla="*/ 8 h 90"/>
                <a:gd name="T72" fmla="*/ 33 w 56"/>
                <a:gd name="T73" fmla="*/ 7 h 90"/>
                <a:gd name="T74" fmla="*/ 31 w 56"/>
                <a:gd name="T75" fmla="*/ 5 h 90"/>
                <a:gd name="T76" fmla="*/ 28 w 56"/>
                <a:gd name="T77" fmla="*/ 4 h 90"/>
                <a:gd name="T78" fmla="*/ 25 w 56"/>
                <a:gd name="T79" fmla="*/ 5 h 90"/>
                <a:gd name="T80" fmla="*/ 23 w 56"/>
                <a:gd name="T81" fmla="*/ 5 h 90"/>
                <a:gd name="T82" fmla="*/ 20 w 56"/>
                <a:gd name="T83" fmla="*/ 8 h 90"/>
                <a:gd name="T84" fmla="*/ 20 w 56"/>
                <a:gd name="T85" fmla="*/ 13 h 90"/>
                <a:gd name="T86" fmla="*/ 18 w 56"/>
                <a:gd name="T87" fmla="*/ 20 h 90"/>
                <a:gd name="T88" fmla="*/ 18 w 56"/>
                <a:gd name="T89" fmla="*/ 33 h 90"/>
                <a:gd name="T90" fmla="*/ 18 w 56"/>
                <a:gd name="T91" fmla="*/ 52 h 90"/>
                <a:gd name="T92" fmla="*/ 18 w 56"/>
                <a:gd name="T93" fmla="*/ 64 h 90"/>
                <a:gd name="T94" fmla="*/ 20 w 56"/>
                <a:gd name="T95" fmla="*/ 72 h 90"/>
                <a:gd name="T96" fmla="*/ 20 w 56"/>
                <a:gd name="T97" fmla="*/ 79 h 90"/>
                <a:gd name="T98" fmla="*/ 21 w 56"/>
                <a:gd name="T99" fmla="*/ 82 h 90"/>
                <a:gd name="T100" fmla="*/ 23 w 56"/>
                <a:gd name="T101" fmla="*/ 83 h 90"/>
                <a:gd name="T102" fmla="*/ 25 w 56"/>
                <a:gd name="T103" fmla="*/ 85 h 90"/>
                <a:gd name="T104" fmla="*/ 28 w 56"/>
                <a:gd name="T105" fmla="*/ 85 h 90"/>
                <a:gd name="T106" fmla="*/ 31 w 56"/>
                <a:gd name="T107" fmla="*/ 85 h 90"/>
                <a:gd name="T108" fmla="*/ 33 w 56"/>
                <a:gd name="T109" fmla="*/ 83 h 90"/>
                <a:gd name="T110" fmla="*/ 35 w 56"/>
                <a:gd name="T111" fmla="*/ 79 h 90"/>
                <a:gd name="T112" fmla="*/ 36 w 56"/>
                <a:gd name="T113" fmla="*/ 72 h 90"/>
                <a:gd name="T114" fmla="*/ 36 w 56"/>
                <a:gd name="T115" fmla="*/ 44 h 9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6"/>
                <a:gd name="T175" fmla="*/ 0 h 90"/>
                <a:gd name="T176" fmla="*/ 56 w 56"/>
                <a:gd name="T177" fmla="*/ 90 h 9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6" h="90">
                  <a:moveTo>
                    <a:pt x="56" y="44"/>
                  </a:moveTo>
                  <a:lnTo>
                    <a:pt x="54" y="57"/>
                  </a:lnTo>
                  <a:lnTo>
                    <a:pt x="51" y="69"/>
                  </a:lnTo>
                  <a:lnTo>
                    <a:pt x="49" y="75"/>
                  </a:lnTo>
                  <a:lnTo>
                    <a:pt x="46" y="80"/>
                  </a:lnTo>
                  <a:lnTo>
                    <a:pt x="41" y="83"/>
                  </a:lnTo>
                  <a:lnTo>
                    <a:pt x="38" y="87"/>
                  </a:lnTo>
                  <a:lnTo>
                    <a:pt x="33" y="88"/>
                  </a:lnTo>
                  <a:lnTo>
                    <a:pt x="28" y="90"/>
                  </a:lnTo>
                  <a:lnTo>
                    <a:pt x="21" y="88"/>
                  </a:lnTo>
                  <a:lnTo>
                    <a:pt x="17" y="87"/>
                  </a:lnTo>
                  <a:lnTo>
                    <a:pt x="12" y="83"/>
                  </a:lnTo>
                  <a:lnTo>
                    <a:pt x="7" y="77"/>
                  </a:lnTo>
                  <a:lnTo>
                    <a:pt x="5" y="72"/>
                  </a:lnTo>
                  <a:lnTo>
                    <a:pt x="2" y="66"/>
                  </a:lnTo>
                  <a:lnTo>
                    <a:pt x="0" y="56"/>
                  </a:lnTo>
                  <a:lnTo>
                    <a:pt x="0" y="46"/>
                  </a:lnTo>
                  <a:lnTo>
                    <a:pt x="0" y="33"/>
                  </a:lnTo>
                  <a:lnTo>
                    <a:pt x="4" y="20"/>
                  </a:lnTo>
                  <a:lnTo>
                    <a:pt x="5" y="13"/>
                  </a:lnTo>
                  <a:lnTo>
                    <a:pt x="8" y="8"/>
                  </a:lnTo>
                  <a:lnTo>
                    <a:pt x="13" y="5"/>
                  </a:lnTo>
                  <a:lnTo>
                    <a:pt x="20" y="2"/>
                  </a:lnTo>
                  <a:lnTo>
                    <a:pt x="28" y="0"/>
                  </a:lnTo>
                  <a:lnTo>
                    <a:pt x="35" y="2"/>
                  </a:lnTo>
                  <a:lnTo>
                    <a:pt x="41" y="5"/>
                  </a:lnTo>
                  <a:lnTo>
                    <a:pt x="46" y="8"/>
                  </a:lnTo>
                  <a:lnTo>
                    <a:pt x="49" y="13"/>
                  </a:lnTo>
                  <a:lnTo>
                    <a:pt x="51" y="18"/>
                  </a:lnTo>
                  <a:lnTo>
                    <a:pt x="54" y="31"/>
                  </a:lnTo>
                  <a:lnTo>
                    <a:pt x="56" y="44"/>
                  </a:lnTo>
                  <a:close/>
                  <a:moveTo>
                    <a:pt x="36" y="44"/>
                  </a:moveTo>
                  <a:lnTo>
                    <a:pt x="36" y="26"/>
                  </a:lnTo>
                  <a:lnTo>
                    <a:pt x="36" y="18"/>
                  </a:lnTo>
                  <a:lnTo>
                    <a:pt x="35" y="13"/>
                  </a:lnTo>
                  <a:lnTo>
                    <a:pt x="35" y="8"/>
                  </a:lnTo>
                  <a:lnTo>
                    <a:pt x="33" y="7"/>
                  </a:lnTo>
                  <a:lnTo>
                    <a:pt x="31" y="5"/>
                  </a:lnTo>
                  <a:lnTo>
                    <a:pt x="28" y="4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0" y="8"/>
                  </a:lnTo>
                  <a:lnTo>
                    <a:pt x="20" y="13"/>
                  </a:lnTo>
                  <a:lnTo>
                    <a:pt x="18" y="20"/>
                  </a:lnTo>
                  <a:lnTo>
                    <a:pt x="18" y="33"/>
                  </a:lnTo>
                  <a:lnTo>
                    <a:pt x="18" y="52"/>
                  </a:lnTo>
                  <a:lnTo>
                    <a:pt x="18" y="64"/>
                  </a:lnTo>
                  <a:lnTo>
                    <a:pt x="20" y="72"/>
                  </a:lnTo>
                  <a:lnTo>
                    <a:pt x="20" y="79"/>
                  </a:lnTo>
                  <a:lnTo>
                    <a:pt x="21" y="82"/>
                  </a:lnTo>
                  <a:lnTo>
                    <a:pt x="23" y="83"/>
                  </a:lnTo>
                  <a:lnTo>
                    <a:pt x="25" y="85"/>
                  </a:lnTo>
                  <a:lnTo>
                    <a:pt x="28" y="85"/>
                  </a:lnTo>
                  <a:lnTo>
                    <a:pt x="31" y="85"/>
                  </a:lnTo>
                  <a:lnTo>
                    <a:pt x="33" y="83"/>
                  </a:lnTo>
                  <a:lnTo>
                    <a:pt x="35" y="79"/>
                  </a:lnTo>
                  <a:lnTo>
                    <a:pt x="36" y="72"/>
                  </a:lnTo>
                  <a:lnTo>
                    <a:pt x="36" y="4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07" name="Freeform 715"/>
            <p:cNvSpPr>
              <a:spLocks/>
            </p:cNvSpPr>
            <p:nvPr/>
          </p:nvSpPr>
          <p:spPr bwMode="auto">
            <a:xfrm>
              <a:off x="4267" y="4046"/>
              <a:ext cx="22" cy="21"/>
            </a:xfrm>
            <a:custGeom>
              <a:avLst/>
              <a:gdLst>
                <a:gd name="T0" fmla="*/ 12 w 22"/>
                <a:gd name="T1" fmla="*/ 0 h 21"/>
                <a:gd name="T2" fmla="*/ 15 w 22"/>
                <a:gd name="T3" fmla="*/ 1 h 21"/>
                <a:gd name="T4" fmla="*/ 18 w 22"/>
                <a:gd name="T5" fmla="*/ 3 h 21"/>
                <a:gd name="T6" fmla="*/ 20 w 22"/>
                <a:gd name="T7" fmla="*/ 6 h 21"/>
                <a:gd name="T8" fmla="*/ 22 w 22"/>
                <a:gd name="T9" fmla="*/ 11 h 21"/>
                <a:gd name="T10" fmla="*/ 20 w 22"/>
                <a:gd name="T11" fmla="*/ 14 h 21"/>
                <a:gd name="T12" fmla="*/ 18 w 22"/>
                <a:gd name="T13" fmla="*/ 18 h 21"/>
                <a:gd name="T14" fmla="*/ 15 w 22"/>
                <a:gd name="T15" fmla="*/ 19 h 21"/>
                <a:gd name="T16" fmla="*/ 12 w 22"/>
                <a:gd name="T17" fmla="*/ 21 h 21"/>
                <a:gd name="T18" fmla="*/ 7 w 22"/>
                <a:gd name="T19" fmla="*/ 19 h 21"/>
                <a:gd name="T20" fmla="*/ 4 w 22"/>
                <a:gd name="T21" fmla="*/ 18 h 21"/>
                <a:gd name="T22" fmla="*/ 2 w 22"/>
                <a:gd name="T23" fmla="*/ 14 h 21"/>
                <a:gd name="T24" fmla="*/ 0 w 22"/>
                <a:gd name="T25" fmla="*/ 11 h 21"/>
                <a:gd name="T26" fmla="*/ 2 w 22"/>
                <a:gd name="T27" fmla="*/ 6 h 21"/>
                <a:gd name="T28" fmla="*/ 4 w 22"/>
                <a:gd name="T29" fmla="*/ 3 h 21"/>
                <a:gd name="T30" fmla="*/ 7 w 22"/>
                <a:gd name="T31" fmla="*/ 1 h 21"/>
                <a:gd name="T32" fmla="*/ 12 w 22"/>
                <a:gd name="T33" fmla="*/ 0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"/>
                <a:gd name="T52" fmla="*/ 0 h 21"/>
                <a:gd name="T53" fmla="*/ 22 w 22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" h="21">
                  <a:moveTo>
                    <a:pt x="12" y="0"/>
                  </a:moveTo>
                  <a:lnTo>
                    <a:pt x="15" y="1"/>
                  </a:lnTo>
                  <a:lnTo>
                    <a:pt x="18" y="3"/>
                  </a:lnTo>
                  <a:lnTo>
                    <a:pt x="20" y="6"/>
                  </a:lnTo>
                  <a:lnTo>
                    <a:pt x="22" y="11"/>
                  </a:lnTo>
                  <a:lnTo>
                    <a:pt x="20" y="14"/>
                  </a:lnTo>
                  <a:lnTo>
                    <a:pt x="18" y="18"/>
                  </a:lnTo>
                  <a:lnTo>
                    <a:pt x="15" y="19"/>
                  </a:lnTo>
                  <a:lnTo>
                    <a:pt x="12" y="21"/>
                  </a:lnTo>
                  <a:lnTo>
                    <a:pt x="7" y="19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0" y="11"/>
                  </a:lnTo>
                  <a:lnTo>
                    <a:pt x="2" y="6"/>
                  </a:lnTo>
                  <a:lnTo>
                    <a:pt x="4" y="3"/>
                  </a:lnTo>
                  <a:lnTo>
                    <a:pt x="7" y="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08" name="Freeform 716"/>
            <p:cNvSpPr>
              <a:spLocks/>
            </p:cNvSpPr>
            <p:nvPr/>
          </p:nvSpPr>
          <p:spPr bwMode="auto">
            <a:xfrm>
              <a:off x="4297" y="3977"/>
              <a:ext cx="57" cy="88"/>
            </a:xfrm>
            <a:custGeom>
              <a:avLst/>
              <a:gdLst>
                <a:gd name="T0" fmla="*/ 52 w 57"/>
                <a:gd name="T1" fmla="*/ 88 h 88"/>
                <a:gd name="T2" fmla="*/ 0 w 57"/>
                <a:gd name="T3" fmla="*/ 88 h 88"/>
                <a:gd name="T4" fmla="*/ 0 w 57"/>
                <a:gd name="T5" fmla="*/ 87 h 88"/>
                <a:gd name="T6" fmla="*/ 14 w 57"/>
                <a:gd name="T7" fmla="*/ 70 h 88"/>
                <a:gd name="T8" fmla="*/ 24 w 57"/>
                <a:gd name="T9" fmla="*/ 57 h 88"/>
                <a:gd name="T10" fmla="*/ 31 w 57"/>
                <a:gd name="T11" fmla="*/ 49 h 88"/>
                <a:gd name="T12" fmla="*/ 34 w 57"/>
                <a:gd name="T13" fmla="*/ 39 h 88"/>
                <a:gd name="T14" fmla="*/ 36 w 57"/>
                <a:gd name="T15" fmla="*/ 31 h 88"/>
                <a:gd name="T16" fmla="*/ 34 w 57"/>
                <a:gd name="T17" fmla="*/ 26 h 88"/>
                <a:gd name="T18" fmla="*/ 32 w 57"/>
                <a:gd name="T19" fmla="*/ 23 h 88"/>
                <a:gd name="T20" fmla="*/ 31 w 57"/>
                <a:gd name="T21" fmla="*/ 20 h 88"/>
                <a:gd name="T22" fmla="*/ 26 w 57"/>
                <a:gd name="T23" fmla="*/ 17 h 88"/>
                <a:gd name="T24" fmla="*/ 19 w 57"/>
                <a:gd name="T25" fmla="*/ 15 h 88"/>
                <a:gd name="T26" fmla="*/ 13 w 57"/>
                <a:gd name="T27" fmla="*/ 17 h 88"/>
                <a:gd name="T28" fmla="*/ 8 w 57"/>
                <a:gd name="T29" fmla="*/ 20 h 88"/>
                <a:gd name="T30" fmla="*/ 3 w 57"/>
                <a:gd name="T31" fmla="*/ 25 h 88"/>
                <a:gd name="T32" fmla="*/ 1 w 57"/>
                <a:gd name="T33" fmla="*/ 25 h 88"/>
                <a:gd name="T34" fmla="*/ 5 w 57"/>
                <a:gd name="T35" fmla="*/ 17 h 88"/>
                <a:gd name="T36" fmla="*/ 8 w 57"/>
                <a:gd name="T37" fmla="*/ 10 h 88"/>
                <a:gd name="T38" fmla="*/ 11 w 57"/>
                <a:gd name="T39" fmla="*/ 5 h 88"/>
                <a:gd name="T40" fmla="*/ 16 w 57"/>
                <a:gd name="T41" fmla="*/ 2 h 88"/>
                <a:gd name="T42" fmla="*/ 23 w 57"/>
                <a:gd name="T43" fmla="*/ 0 h 88"/>
                <a:gd name="T44" fmla="*/ 29 w 57"/>
                <a:gd name="T45" fmla="*/ 0 h 88"/>
                <a:gd name="T46" fmla="*/ 36 w 57"/>
                <a:gd name="T47" fmla="*/ 0 h 88"/>
                <a:gd name="T48" fmla="*/ 41 w 57"/>
                <a:gd name="T49" fmla="*/ 4 h 88"/>
                <a:gd name="T50" fmla="*/ 45 w 57"/>
                <a:gd name="T51" fmla="*/ 7 h 88"/>
                <a:gd name="T52" fmla="*/ 49 w 57"/>
                <a:gd name="T53" fmla="*/ 12 h 88"/>
                <a:gd name="T54" fmla="*/ 52 w 57"/>
                <a:gd name="T55" fmla="*/ 17 h 88"/>
                <a:gd name="T56" fmla="*/ 52 w 57"/>
                <a:gd name="T57" fmla="*/ 22 h 88"/>
                <a:gd name="T58" fmla="*/ 52 w 57"/>
                <a:gd name="T59" fmla="*/ 30 h 88"/>
                <a:gd name="T60" fmla="*/ 47 w 57"/>
                <a:gd name="T61" fmla="*/ 39 h 88"/>
                <a:gd name="T62" fmla="*/ 37 w 57"/>
                <a:gd name="T63" fmla="*/ 52 h 88"/>
                <a:gd name="T64" fmla="*/ 19 w 57"/>
                <a:gd name="T65" fmla="*/ 72 h 88"/>
                <a:gd name="T66" fmla="*/ 39 w 57"/>
                <a:gd name="T67" fmla="*/ 72 h 88"/>
                <a:gd name="T68" fmla="*/ 44 w 57"/>
                <a:gd name="T69" fmla="*/ 72 h 88"/>
                <a:gd name="T70" fmla="*/ 47 w 57"/>
                <a:gd name="T71" fmla="*/ 72 h 88"/>
                <a:gd name="T72" fmla="*/ 49 w 57"/>
                <a:gd name="T73" fmla="*/ 70 h 88"/>
                <a:gd name="T74" fmla="*/ 50 w 57"/>
                <a:gd name="T75" fmla="*/ 69 h 88"/>
                <a:gd name="T76" fmla="*/ 52 w 57"/>
                <a:gd name="T77" fmla="*/ 67 h 88"/>
                <a:gd name="T78" fmla="*/ 54 w 57"/>
                <a:gd name="T79" fmla="*/ 64 h 88"/>
                <a:gd name="T80" fmla="*/ 57 w 57"/>
                <a:gd name="T81" fmla="*/ 64 h 88"/>
                <a:gd name="T82" fmla="*/ 52 w 57"/>
                <a:gd name="T83" fmla="*/ 88 h 8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7"/>
                <a:gd name="T127" fmla="*/ 0 h 88"/>
                <a:gd name="T128" fmla="*/ 57 w 57"/>
                <a:gd name="T129" fmla="*/ 88 h 8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7" h="88">
                  <a:moveTo>
                    <a:pt x="52" y="88"/>
                  </a:moveTo>
                  <a:lnTo>
                    <a:pt x="0" y="88"/>
                  </a:lnTo>
                  <a:lnTo>
                    <a:pt x="0" y="87"/>
                  </a:lnTo>
                  <a:lnTo>
                    <a:pt x="14" y="70"/>
                  </a:lnTo>
                  <a:lnTo>
                    <a:pt x="24" y="57"/>
                  </a:lnTo>
                  <a:lnTo>
                    <a:pt x="31" y="49"/>
                  </a:lnTo>
                  <a:lnTo>
                    <a:pt x="34" y="39"/>
                  </a:lnTo>
                  <a:lnTo>
                    <a:pt x="36" y="31"/>
                  </a:lnTo>
                  <a:lnTo>
                    <a:pt x="34" y="26"/>
                  </a:lnTo>
                  <a:lnTo>
                    <a:pt x="32" y="23"/>
                  </a:lnTo>
                  <a:lnTo>
                    <a:pt x="31" y="20"/>
                  </a:lnTo>
                  <a:lnTo>
                    <a:pt x="26" y="17"/>
                  </a:lnTo>
                  <a:lnTo>
                    <a:pt x="19" y="15"/>
                  </a:lnTo>
                  <a:lnTo>
                    <a:pt x="13" y="17"/>
                  </a:lnTo>
                  <a:lnTo>
                    <a:pt x="8" y="20"/>
                  </a:lnTo>
                  <a:lnTo>
                    <a:pt x="3" y="25"/>
                  </a:lnTo>
                  <a:lnTo>
                    <a:pt x="1" y="25"/>
                  </a:lnTo>
                  <a:lnTo>
                    <a:pt x="5" y="17"/>
                  </a:lnTo>
                  <a:lnTo>
                    <a:pt x="8" y="10"/>
                  </a:lnTo>
                  <a:lnTo>
                    <a:pt x="11" y="5"/>
                  </a:lnTo>
                  <a:lnTo>
                    <a:pt x="16" y="2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6" y="0"/>
                  </a:lnTo>
                  <a:lnTo>
                    <a:pt x="41" y="4"/>
                  </a:lnTo>
                  <a:lnTo>
                    <a:pt x="45" y="7"/>
                  </a:lnTo>
                  <a:lnTo>
                    <a:pt x="49" y="12"/>
                  </a:lnTo>
                  <a:lnTo>
                    <a:pt x="52" y="17"/>
                  </a:lnTo>
                  <a:lnTo>
                    <a:pt x="52" y="22"/>
                  </a:lnTo>
                  <a:lnTo>
                    <a:pt x="52" y="30"/>
                  </a:lnTo>
                  <a:lnTo>
                    <a:pt x="47" y="39"/>
                  </a:lnTo>
                  <a:lnTo>
                    <a:pt x="37" y="52"/>
                  </a:lnTo>
                  <a:lnTo>
                    <a:pt x="19" y="72"/>
                  </a:lnTo>
                  <a:lnTo>
                    <a:pt x="39" y="72"/>
                  </a:lnTo>
                  <a:lnTo>
                    <a:pt x="44" y="72"/>
                  </a:lnTo>
                  <a:lnTo>
                    <a:pt x="47" y="72"/>
                  </a:lnTo>
                  <a:lnTo>
                    <a:pt x="49" y="70"/>
                  </a:lnTo>
                  <a:lnTo>
                    <a:pt x="50" y="69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7" y="64"/>
                  </a:lnTo>
                  <a:lnTo>
                    <a:pt x="52" y="8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09" name="Freeform 717"/>
            <p:cNvSpPr>
              <a:spLocks noEditPoints="1"/>
            </p:cNvSpPr>
            <p:nvPr/>
          </p:nvSpPr>
          <p:spPr bwMode="auto">
            <a:xfrm>
              <a:off x="4505" y="3977"/>
              <a:ext cx="56" cy="90"/>
            </a:xfrm>
            <a:custGeom>
              <a:avLst/>
              <a:gdLst>
                <a:gd name="T0" fmla="*/ 56 w 56"/>
                <a:gd name="T1" fmla="*/ 44 h 90"/>
                <a:gd name="T2" fmla="*/ 54 w 56"/>
                <a:gd name="T3" fmla="*/ 57 h 90"/>
                <a:gd name="T4" fmla="*/ 51 w 56"/>
                <a:gd name="T5" fmla="*/ 69 h 90"/>
                <a:gd name="T6" fmla="*/ 49 w 56"/>
                <a:gd name="T7" fmla="*/ 75 h 90"/>
                <a:gd name="T8" fmla="*/ 46 w 56"/>
                <a:gd name="T9" fmla="*/ 80 h 90"/>
                <a:gd name="T10" fmla="*/ 41 w 56"/>
                <a:gd name="T11" fmla="*/ 83 h 90"/>
                <a:gd name="T12" fmla="*/ 38 w 56"/>
                <a:gd name="T13" fmla="*/ 87 h 90"/>
                <a:gd name="T14" fmla="*/ 33 w 56"/>
                <a:gd name="T15" fmla="*/ 88 h 90"/>
                <a:gd name="T16" fmla="*/ 28 w 56"/>
                <a:gd name="T17" fmla="*/ 90 h 90"/>
                <a:gd name="T18" fmla="*/ 22 w 56"/>
                <a:gd name="T19" fmla="*/ 88 h 90"/>
                <a:gd name="T20" fmla="*/ 17 w 56"/>
                <a:gd name="T21" fmla="*/ 87 h 90"/>
                <a:gd name="T22" fmla="*/ 12 w 56"/>
                <a:gd name="T23" fmla="*/ 83 h 90"/>
                <a:gd name="T24" fmla="*/ 7 w 56"/>
                <a:gd name="T25" fmla="*/ 77 h 90"/>
                <a:gd name="T26" fmla="*/ 5 w 56"/>
                <a:gd name="T27" fmla="*/ 72 h 90"/>
                <a:gd name="T28" fmla="*/ 2 w 56"/>
                <a:gd name="T29" fmla="*/ 66 h 90"/>
                <a:gd name="T30" fmla="*/ 0 w 56"/>
                <a:gd name="T31" fmla="*/ 56 h 90"/>
                <a:gd name="T32" fmla="*/ 0 w 56"/>
                <a:gd name="T33" fmla="*/ 46 h 90"/>
                <a:gd name="T34" fmla="*/ 0 w 56"/>
                <a:gd name="T35" fmla="*/ 33 h 90"/>
                <a:gd name="T36" fmla="*/ 4 w 56"/>
                <a:gd name="T37" fmla="*/ 20 h 90"/>
                <a:gd name="T38" fmla="*/ 5 w 56"/>
                <a:gd name="T39" fmla="*/ 13 h 90"/>
                <a:gd name="T40" fmla="*/ 9 w 56"/>
                <a:gd name="T41" fmla="*/ 8 h 90"/>
                <a:gd name="T42" fmla="*/ 14 w 56"/>
                <a:gd name="T43" fmla="*/ 5 h 90"/>
                <a:gd name="T44" fmla="*/ 20 w 56"/>
                <a:gd name="T45" fmla="*/ 2 h 90"/>
                <a:gd name="T46" fmla="*/ 28 w 56"/>
                <a:gd name="T47" fmla="*/ 0 h 90"/>
                <a:gd name="T48" fmla="*/ 35 w 56"/>
                <a:gd name="T49" fmla="*/ 2 h 90"/>
                <a:gd name="T50" fmla="*/ 41 w 56"/>
                <a:gd name="T51" fmla="*/ 5 h 90"/>
                <a:gd name="T52" fmla="*/ 46 w 56"/>
                <a:gd name="T53" fmla="*/ 8 h 90"/>
                <a:gd name="T54" fmla="*/ 49 w 56"/>
                <a:gd name="T55" fmla="*/ 13 h 90"/>
                <a:gd name="T56" fmla="*/ 51 w 56"/>
                <a:gd name="T57" fmla="*/ 18 h 90"/>
                <a:gd name="T58" fmla="*/ 54 w 56"/>
                <a:gd name="T59" fmla="*/ 31 h 90"/>
                <a:gd name="T60" fmla="*/ 56 w 56"/>
                <a:gd name="T61" fmla="*/ 44 h 90"/>
                <a:gd name="T62" fmla="*/ 36 w 56"/>
                <a:gd name="T63" fmla="*/ 44 h 90"/>
                <a:gd name="T64" fmla="*/ 36 w 56"/>
                <a:gd name="T65" fmla="*/ 26 h 90"/>
                <a:gd name="T66" fmla="*/ 36 w 56"/>
                <a:gd name="T67" fmla="*/ 18 h 90"/>
                <a:gd name="T68" fmla="*/ 35 w 56"/>
                <a:gd name="T69" fmla="*/ 13 h 90"/>
                <a:gd name="T70" fmla="*/ 35 w 56"/>
                <a:gd name="T71" fmla="*/ 8 h 90"/>
                <a:gd name="T72" fmla="*/ 33 w 56"/>
                <a:gd name="T73" fmla="*/ 7 h 90"/>
                <a:gd name="T74" fmla="*/ 31 w 56"/>
                <a:gd name="T75" fmla="*/ 5 h 90"/>
                <a:gd name="T76" fmla="*/ 28 w 56"/>
                <a:gd name="T77" fmla="*/ 4 h 90"/>
                <a:gd name="T78" fmla="*/ 25 w 56"/>
                <a:gd name="T79" fmla="*/ 5 h 90"/>
                <a:gd name="T80" fmla="*/ 23 w 56"/>
                <a:gd name="T81" fmla="*/ 5 h 90"/>
                <a:gd name="T82" fmla="*/ 20 w 56"/>
                <a:gd name="T83" fmla="*/ 8 h 90"/>
                <a:gd name="T84" fmla="*/ 20 w 56"/>
                <a:gd name="T85" fmla="*/ 13 h 90"/>
                <a:gd name="T86" fmla="*/ 18 w 56"/>
                <a:gd name="T87" fmla="*/ 20 h 90"/>
                <a:gd name="T88" fmla="*/ 18 w 56"/>
                <a:gd name="T89" fmla="*/ 33 h 90"/>
                <a:gd name="T90" fmla="*/ 18 w 56"/>
                <a:gd name="T91" fmla="*/ 52 h 90"/>
                <a:gd name="T92" fmla="*/ 18 w 56"/>
                <a:gd name="T93" fmla="*/ 64 h 90"/>
                <a:gd name="T94" fmla="*/ 20 w 56"/>
                <a:gd name="T95" fmla="*/ 72 h 90"/>
                <a:gd name="T96" fmla="*/ 20 w 56"/>
                <a:gd name="T97" fmla="*/ 79 h 90"/>
                <a:gd name="T98" fmla="*/ 22 w 56"/>
                <a:gd name="T99" fmla="*/ 82 h 90"/>
                <a:gd name="T100" fmla="*/ 23 w 56"/>
                <a:gd name="T101" fmla="*/ 83 h 90"/>
                <a:gd name="T102" fmla="*/ 25 w 56"/>
                <a:gd name="T103" fmla="*/ 85 h 90"/>
                <a:gd name="T104" fmla="*/ 28 w 56"/>
                <a:gd name="T105" fmla="*/ 85 h 90"/>
                <a:gd name="T106" fmla="*/ 31 w 56"/>
                <a:gd name="T107" fmla="*/ 85 h 90"/>
                <a:gd name="T108" fmla="*/ 33 w 56"/>
                <a:gd name="T109" fmla="*/ 83 h 90"/>
                <a:gd name="T110" fmla="*/ 35 w 56"/>
                <a:gd name="T111" fmla="*/ 79 h 90"/>
                <a:gd name="T112" fmla="*/ 36 w 56"/>
                <a:gd name="T113" fmla="*/ 72 h 90"/>
                <a:gd name="T114" fmla="*/ 36 w 56"/>
                <a:gd name="T115" fmla="*/ 44 h 9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6"/>
                <a:gd name="T175" fmla="*/ 0 h 90"/>
                <a:gd name="T176" fmla="*/ 56 w 56"/>
                <a:gd name="T177" fmla="*/ 90 h 9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6" h="90">
                  <a:moveTo>
                    <a:pt x="56" y="44"/>
                  </a:moveTo>
                  <a:lnTo>
                    <a:pt x="54" y="57"/>
                  </a:lnTo>
                  <a:lnTo>
                    <a:pt x="51" y="69"/>
                  </a:lnTo>
                  <a:lnTo>
                    <a:pt x="49" y="75"/>
                  </a:lnTo>
                  <a:lnTo>
                    <a:pt x="46" y="80"/>
                  </a:lnTo>
                  <a:lnTo>
                    <a:pt x="41" y="83"/>
                  </a:lnTo>
                  <a:lnTo>
                    <a:pt x="38" y="87"/>
                  </a:lnTo>
                  <a:lnTo>
                    <a:pt x="33" y="88"/>
                  </a:lnTo>
                  <a:lnTo>
                    <a:pt x="28" y="90"/>
                  </a:lnTo>
                  <a:lnTo>
                    <a:pt x="22" y="88"/>
                  </a:lnTo>
                  <a:lnTo>
                    <a:pt x="17" y="87"/>
                  </a:lnTo>
                  <a:lnTo>
                    <a:pt x="12" y="83"/>
                  </a:lnTo>
                  <a:lnTo>
                    <a:pt x="7" y="77"/>
                  </a:lnTo>
                  <a:lnTo>
                    <a:pt x="5" y="72"/>
                  </a:lnTo>
                  <a:lnTo>
                    <a:pt x="2" y="66"/>
                  </a:lnTo>
                  <a:lnTo>
                    <a:pt x="0" y="56"/>
                  </a:lnTo>
                  <a:lnTo>
                    <a:pt x="0" y="46"/>
                  </a:lnTo>
                  <a:lnTo>
                    <a:pt x="0" y="33"/>
                  </a:lnTo>
                  <a:lnTo>
                    <a:pt x="4" y="20"/>
                  </a:lnTo>
                  <a:lnTo>
                    <a:pt x="5" y="13"/>
                  </a:lnTo>
                  <a:lnTo>
                    <a:pt x="9" y="8"/>
                  </a:lnTo>
                  <a:lnTo>
                    <a:pt x="14" y="5"/>
                  </a:lnTo>
                  <a:lnTo>
                    <a:pt x="20" y="2"/>
                  </a:lnTo>
                  <a:lnTo>
                    <a:pt x="28" y="0"/>
                  </a:lnTo>
                  <a:lnTo>
                    <a:pt x="35" y="2"/>
                  </a:lnTo>
                  <a:lnTo>
                    <a:pt x="41" y="5"/>
                  </a:lnTo>
                  <a:lnTo>
                    <a:pt x="46" y="8"/>
                  </a:lnTo>
                  <a:lnTo>
                    <a:pt x="49" y="13"/>
                  </a:lnTo>
                  <a:lnTo>
                    <a:pt x="51" y="18"/>
                  </a:lnTo>
                  <a:lnTo>
                    <a:pt x="54" y="31"/>
                  </a:lnTo>
                  <a:lnTo>
                    <a:pt x="56" y="44"/>
                  </a:lnTo>
                  <a:close/>
                  <a:moveTo>
                    <a:pt x="36" y="44"/>
                  </a:moveTo>
                  <a:lnTo>
                    <a:pt x="36" y="26"/>
                  </a:lnTo>
                  <a:lnTo>
                    <a:pt x="36" y="18"/>
                  </a:lnTo>
                  <a:lnTo>
                    <a:pt x="35" y="13"/>
                  </a:lnTo>
                  <a:lnTo>
                    <a:pt x="35" y="8"/>
                  </a:lnTo>
                  <a:lnTo>
                    <a:pt x="33" y="7"/>
                  </a:lnTo>
                  <a:lnTo>
                    <a:pt x="31" y="5"/>
                  </a:lnTo>
                  <a:lnTo>
                    <a:pt x="28" y="4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0" y="8"/>
                  </a:lnTo>
                  <a:lnTo>
                    <a:pt x="20" y="13"/>
                  </a:lnTo>
                  <a:lnTo>
                    <a:pt x="18" y="20"/>
                  </a:lnTo>
                  <a:lnTo>
                    <a:pt x="18" y="33"/>
                  </a:lnTo>
                  <a:lnTo>
                    <a:pt x="18" y="52"/>
                  </a:lnTo>
                  <a:lnTo>
                    <a:pt x="18" y="64"/>
                  </a:lnTo>
                  <a:lnTo>
                    <a:pt x="20" y="72"/>
                  </a:lnTo>
                  <a:lnTo>
                    <a:pt x="20" y="79"/>
                  </a:lnTo>
                  <a:lnTo>
                    <a:pt x="22" y="82"/>
                  </a:lnTo>
                  <a:lnTo>
                    <a:pt x="23" y="83"/>
                  </a:lnTo>
                  <a:lnTo>
                    <a:pt x="25" y="85"/>
                  </a:lnTo>
                  <a:lnTo>
                    <a:pt x="28" y="85"/>
                  </a:lnTo>
                  <a:lnTo>
                    <a:pt x="31" y="85"/>
                  </a:lnTo>
                  <a:lnTo>
                    <a:pt x="33" y="83"/>
                  </a:lnTo>
                  <a:lnTo>
                    <a:pt x="35" y="79"/>
                  </a:lnTo>
                  <a:lnTo>
                    <a:pt x="36" y="72"/>
                  </a:lnTo>
                  <a:lnTo>
                    <a:pt x="36" y="4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10" name="Freeform 718"/>
            <p:cNvSpPr>
              <a:spLocks/>
            </p:cNvSpPr>
            <p:nvPr/>
          </p:nvSpPr>
          <p:spPr bwMode="auto">
            <a:xfrm>
              <a:off x="4571" y="4046"/>
              <a:ext cx="21" cy="21"/>
            </a:xfrm>
            <a:custGeom>
              <a:avLst/>
              <a:gdLst>
                <a:gd name="T0" fmla="*/ 11 w 21"/>
                <a:gd name="T1" fmla="*/ 0 h 21"/>
                <a:gd name="T2" fmla="*/ 14 w 21"/>
                <a:gd name="T3" fmla="*/ 1 h 21"/>
                <a:gd name="T4" fmla="*/ 18 w 21"/>
                <a:gd name="T5" fmla="*/ 3 h 21"/>
                <a:gd name="T6" fmla="*/ 19 w 21"/>
                <a:gd name="T7" fmla="*/ 6 h 21"/>
                <a:gd name="T8" fmla="*/ 21 w 21"/>
                <a:gd name="T9" fmla="*/ 11 h 21"/>
                <a:gd name="T10" fmla="*/ 19 w 21"/>
                <a:gd name="T11" fmla="*/ 14 h 21"/>
                <a:gd name="T12" fmla="*/ 18 w 21"/>
                <a:gd name="T13" fmla="*/ 18 h 21"/>
                <a:gd name="T14" fmla="*/ 14 w 21"/>
                <a:gd name="T15" fmla="*/ 19 h 21"/>
                <a:gd name="T16" fmla="*/ 11 w 21"/>
                <a:gd name="T17" fmla="*/ 21 h 21"/>
                <a:gd name="T18" fmla="*/ 6 w 21"/>
                <a:gd name="T19" fmla="*/ 19 h 21"/>
                <a:gd name="T20" fmla="*/ 3 w 21"/>
                <a:gd name="T21" fmla="*/ 18 h 21"/>
                <a:gd name="T22" fmla="*/ 1 w 21"/>
                <a:gd name="T23" fmla="*/ 14 h 21"/>
                <a:gd name="T24" fmla="*/ 0 w 21"/>
                <a:gd name="T25" fmla="*/ 11 h 21"/>
                <a:gd name="T26" fmla="*/ 1 w 21"/>
                <a:gd name="T27" fmla="*/ 6 h 21"/>
                <a:gd name="T28" fmla="*/ 3 w 21"/>
                <a:gd name="T29" fmla="*/ 3 h 21"/>
                <a:gd name="T30" fmla="*/ 6 w 21"/>
                <a:gd name="T31" fmla="*/ 1 h 21"/>
                <a:gd name="T32" fmla="*/ 11 w 21"/>
                <a:gd name="T33" fmla="*/ 0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1"/>
                <a:gd name="T53" fmla="*/ 21 w 21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1">
                  <a:moveTo>
                    <a:pt x="11" y="0"/>
                  </a:moveTo>
                  <a:lnTo>
                    <a:pt x="14" y="1"/>
                  </a:lnTo>
                  <a:lnTo>
                    <a:pt x="18" y="3"/>
                  </a:lnTo>
                  <a:lnTo>
                    <a:pt x="19" y="6"/>
                  </a:lnTo>
                  <a:lnTo>
                    <a:pt x="21" y="11"/>
                  </a:lnTo>
                  <a:lnTo>
                    <a:pt x="19" y="14"/>
                  </a:lnTo>
                  <a:lnTo>
                    <a:pt x="18" y="18"/>
                  </a:lnTo>
                  <a:lnTo>
                    <a:pt x="14" y="19"/>
                  </a:lnTo>
                  <a:lnTo>
                    <a:pt x="11" y="21"/>
                  </a:lnTo>
                  <a:lnTo>
                    <a:pt x="6" y="19"/>
                  </a:lnTo>
                  <a:lnTo>
                    <a:pt x="3" y="18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1" y="6"/>
                  </a:lnTo>
                  <a:lnTo>
                    <a:pt x="3" y="3"/>
                  </a:lnTo>
                  <a:lnTo>
                    <a:pt x="6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11" name="Freeform 719"/>
            <p:cNvSpPr>
              <a:spLocks noEditPoints="1"/>
            </p:cNvSpPr>
            <p:nvPr/>
          </p:nvSpPr>
          <p:spPr bwMode="auto">
            <a:xfrm>
              <a:off x="4603" y="3977"/>
              <a:ext cx="56" cy="88"/>
            </a:xfrm>
            <a:custGeom>
              <a:avLst/>
              <a:gdLst>
                <a:gd name="T0" fmla="*/ 0 w 56"/>
                <a:gd name="T1" fmla="*/ 56 h 88"/>
                <a:gd name="T2" fmla="*/ 38 w 56"/>
                <a:gd name="T3" fmla="*/ 0 h 88"/>
                <a:gd name="T4" fmla="*/ 48 w 56"/>
                <a:gd name="T5" fmla="*/ 0 h 88"/>
                <a:gd name="T6" fmla="*/ 48 w 56"/>
                <a:gd name="T7" fmla="*/ 56 h 88"/>
                <a:gd name="T8" fmla="*/ 56 w 56"/>
                <a:gd name="T9" fmla="*/ 56 h 88"/>
                <a:gd name="T10" fmla="*/ 56 w 56"/>
                <a:gd name="T11" fmla="*/ 69 h 88"/>
                <a:gd name="T12" fmla="*/ 48 w 56"/>
                <a:gd name="T13" fmla="*/ 69 h 88"/>
                <a:gd name="T14" fmla="*/ 48 w 56"/>
                <a:gd name="T15" fmla="*/ 88 h 88"/>
                <a:gd name="T16" fmla="*/ 28 w 56"/>
                <a:gd name="T17" fmla="*/ 88 h 88"/>
                <a:gd name="T18" fmla="*/ 28 w 56"/>
                <a:gd name="T19" fmla="*/ 69 h 88"/>
                <a:gd name="T20" fmla="*/ 0 w 56"/>
                <a:gd name="T21" fmla="*/ 69 h 88"/>
                <a:gd name="T22" fmla="*/ 0 w 56"/>
                <a:gd name="T23" fmla="*/ 56 h 88"/>
                <a:gd name="T24" fmla="*/ 4 w 56"/>
                <a:gd name="T25" fmla="*/ 56 h 88"/>
                <a:gd name="T26" fmla="*/ 28 w 56"/>
                <a:gd name="T27" fmla="*/ 56 h 88"/>
                <a:gd name="T28" fmla="*/ 28 w 56"/>
                <a:gd name="T29" fmla="*/ 22 h 88"/>
                <a:gd name="T30" fmla="*/ 4 w 56"/>
                <a:gd name="T31" fmla="*/ 56 h 8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6"/>
                <a:gd name="T49" fmla="*/ 0 h 88"/>
                <a:gd name="T50" fmla="*/ 56 w 56"/>
                <a:gd name="T51" fmla="*/ 88 h 8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6" h="88">
                  <a:moveTo>
                    <a:pt x="0" y="56"/>
                  </a:moveTo>
                  <a:lnTo>
                    <a:pt x="38" y="0"/>
                  </a:lnTo>
                  <a:lnTo>
                    <a:pt x="48" y="0"/>
                  </a:lnTo>
                  <a:lnTo>
                    <a:pt x="48" y="56"/>
                  </a:lnTo>
                  <a:lnTo>
                    <a:pt x="56" y="56"/>
                  </a:lnTo>
                  <a:lnTo>
                    <a:pt x="56" y="69"/>
                  </a:lnTo>
                  <a:lnTo>
                    <a:pt x="48" y="69"/>
                  </a:lnTo>
                  <a:lnTo>
                    <a:pt x="48" y="88"/>
                  </a:lnTo>
                  <a:lnTo>
                    <a:pt x="28" y="88"/>
                  </a:lnTo>
                  <a:lnTo>
                    <a:pt x="28" y="69"/>
                  </a:lnTo>
                  <a:lnTo>
                    <a:pt x="0" y="69"/>
                  </a:lnTo>
                  <a:lnTo>
                    <a:pt x="0" y="56"/>
                  </a:lnTo>
                  <a:close/>
                  <a:moveTo>
                    <a:pt x="4" y="56"/>
                  </a:moveTo>
                  <a:lnTo>
                    <a:pt x="28" y="56"/>
                  </a:lnTo>
                  <a:lnTo>
                    <a:pt x="28" y="22"/>
                  </a:lnTo>
                  <a:lnTo>
                    <a:pt x="4" y="5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12" name="Freeform 720"/>
            <p:cNvSpPr>
              <a:spLocks noEditPoints="1"/>
            </p:cNvSpPr>
            <p:nvPr/>
          </p:nvSpPr>
          <p:spPr bwMode="auto">
            <a:xfrm>
              <a:off x="4809" y="3977"/>
              <a:ext cx="55" cy="90"/>
            </a:xfrm>
            <a:custGeom>
              <a:avLst/>
              <a:gdLst>
                <a:gd name="T0" fmla="*/ 55 w 55"/>
                <a:gd name="T1" fmla="*/ 44 h 90"/>
                <a:gd name="T2" fmla="*/ 53 w 55"/>
                <a:gd name="T3" fmla="*/ 57 h 90"/>
                <a:gd name="T4" fmla="*/ 50 w 55"/>
                <a:gd name="T5" fmla="*/ 69 h 90"/>
                <a:gd name="T6" fmla="*/ 49 w 55"/>
                <a:gd name="T7" fmla="*/ 75 h 90"/>
                <a:gd name="T8" fmla="*/ 45 w 55"/>
                <a:gd name="T9" fmla="*/ 80 h 90"/>
                <a:gd name="T10" fmla="*/ 40 w 55"/>
                <a:gd name="T11" fmla="*/ 83 h 90"/>
                <a:gd name="T12" fmla="*/ 37 w 55"/>
                <a:gd name="T13" fmla="*/ 87 h 90"/>
                <a:gd name="T14" fmla="*/ 32 w 55"/>
                <a:gd name="T15" fmla="*/ 88 h 90"/>
                <a:gd name="T16" fmla="*/ 27 w 55"/>
                <a:gd name="T17" fmla="*/ 90 h 90"/>
                <a:gd name="T18" fmla="*/ 21 w 55"/>
                <a:gd name="T19" fmla="*/ 88 h 90"/>
                <a:gd name="T20" fmla="*/ 16 w 55"/>
                <a:gd name="T21" fmla="*/ 87 h 90"/>
                <a:gd name="T22" fmla="*/ 11 w 55"/>
                <a:gd name="T23" fmla="*/ 83 h 90"/>
                <a:gd name="T24" fmla="*/ 6 w 55"/>
                <a:gd name="T25" fmla="*/ 77 h 90"/>
                <a:gd name="T26" fmla="*/ 5 w 55"/>
                <a:gd name="T27" fmla="*/ 72 h 90"/>
                <a:gd name="T28" fmla="*/ 1 w 55"/>
                <a:gd name="T29" fmla="*/ 66 h 90"/>
                <a:gd name="T30" fmla="*/ 0 w 55"/>
                <a:gd name="T31" fmla="*/ 56 h 90"/>
                <a:gd name="T32" fmla="*/ 0 w 55"/>
                <a:gd name="T33" fmla="*/ 46 h 90"/>
                <a:gd name="T34" fmla="*/ 0 w 55"/>
                <a:gd name="T35" fmla="*/ 33 h 90"/>
                <a:gd name="T36" fmla="*/ 3 w 55"/>
                <a:gd name="T37" fmla="*/ 20 h 90"/>
                <a:gd name="T38" fmla="*/ 5 w 55"/>
                <a:gd name="T39" fmla="*/ 13 h 90"/>
                <a:gd name="T40" fmla="*/ 8 w 55"/>
                <a:gd name="T41" fmla="*/ 8 h 90"/>
                <a:gd name="T42" fmla="*/ 13 w 55"/>
                <a:gd name="T43" fmla="*/ 5 h 90"/>
                <a:gd name="T44" fmla="*/ 19 w 55"/>
                <a:gd name="T45" fmla="*/ 2 h 90"/>
                <a:gd name="T46" fmla="*/ 27 w 55"/>
                <a:gd name="T47" fmla="*/ 0 h 90"/>
                <a:gd name="T48" fmla="*/ 34 w 55"/>
                <a:gd name="T49" fmla="*/ 2 h 90"/>
                <a:gd name="T50" fmla="*/ 40 w 55"/>
                <a:gd name="T51" fmla="*/ 5 h 90"/>
                <a:gd name="T52" fmla="*/ 45 w 55"/>
                <a:gd name="T53" fmla="*/ 8 h 90"/>
                <a:gd name="T54" fmla="*/ 49 w 55"/>
                <a:gd name="T55" fmla="*/ 13 h 90"/>
                <a:gd name="T56" fmla="*/ 50 w 55"/>
                <a:gd name="T57" fmla="*/ 18 h 90"/>
                <a:gd name="T58" fmla="*/ 53 w 55"/>
                <a:gd name="T59" fmla="*/ 31 h 90"/>
                <a:gd name="T60" fmla="*/ 55 w 55"/>
                <a:gd name="T61" fmla="*/ 44 h 90"/>
                <a:gd name="T62" fmla="*/ 36 w 55"/>
                <a:gd name="T63" fmla="*/ 44 h 90"/>
                <a:gd name="T64" fmla="*/ 36 w 55"/>
                <a:gd name="T65" fmla="*/ 26 h 90"/>
                <a:gd name="T66" fmla="*/ 36 w 55"/>
                <a:gd name="T67" fmla="*/ 18 h 90"/>
                <a:gd name="T68" fmla="*/ 34 w 55"/>
                <a:gd name="T69" fmla="*/ 13 h 90"/>
                <a:gd name="T70" fmla="*/ 34 w 55"/>
                <a:gd name="T71" fmla="*/ 8 h 90"/>
                <a:gd name="T72" fmla="*/ 32 w 55"/>
                <a:gd name="T73" fmla="*/ 7 h 90"/>
                <a:gd name="T74" fmla="*/ 31 w 55"/>
                <a:gd name="T75" fmla="*/ 5 h 90"/>
                <a:gd name="T76" fmla="*/ 27 w 55"/>
                <a:gd name="T77" fmla="*/ 4 h 90"/>
                <a:gd name="T78" fmla="*/ 24 w 55"/>
                <a:gd name="T79" fmla="*/ 5 h 90"/>
                <a:gd name="T80" fmla="*/ 22 w 55"/>
                <a:gd name="T81" fmla="*/ 5 h 90"/>
                <a:gd name="T82" fmla="*/ 19 w 55"/>
                <a:gd name="T83" fmla="*/ 8 h 90"/>
                <a:gd name="T84" fmla="*/ 19 w 55"/>
                <a:gd name="T85" fmla="*/ 13 h 90"/>
                <a:gd name="T86" fmla="*/ 18 w 55"/>
                <a:gd name="T87" fmla="*/ 20 h 90"/>
                <a:gd name="T88" fmla="*/ 18 w 55"/>
                <a:gd name="T89" fmla="*/ 33 h 90"/>
                <a:gd name="T90" fmla="*/ 18 w 55"/>
                <a:gd name="T91" fmla="*/ 52 h 90"/>
                <a:gd name="T92" fmla="*/ 18 w 55"/>
                <a:gd name="T93" fmla="*/ 64 h 90"/>
                <a:gd name="T94" fmla="*/ 19 w 55"/>
                <a:gd name="T95" fmla="*/ 72 h 90"/>
                <a:gd name="T96" fmla="*/ 19 w 55"/>
                <a:gd name="T97" fmla="*/ 79 h 90"/>
                <a:gd name="T98" fmla="*/ 21 w 55"/>
                <a:gd name="T99" fmla="*/ 82 h 90"/>
                <a:gd name="T100" fmla="*/ 22 w 55"/>
                <a:gd name="T101" fmla="*/ 83 h 90"/>
                <a:gd name="T102" fmla="*/ 24 w 55"/>
                <a:gd name="T103" fmla="*/ 85 h 90"/>
                <a:gd name="T104" fmla="*/ 27 w 55"/>
                <a:gd name="T105" fmla="*/ 85 h 90"/>
                <a:gd name="T106" fmla="*/ 31 w 55"/>
                <a:gd name="T107" fmla="*/ 85 h 90"/>
                <a:gd name="T108" fmla="*/ 32 w 55"/>
                <a:gd name="T109" fmla="*/ 83 h 90"/>
                <a:gd name="T110" fmla="*/ 34 w 55"/>
                <a:gd name="T111" fmla="*/ 79 h 90"/>
                <a:gd name="T112" fmla="*/ 36 w 55"/>
                <a:gd name="T113" fmla="*/ 72 h 90"/>
                <a:gd name="T114" fmla="*/ 36 w 55"/>
                <a:gd name="T115" fmla="*/ 44 h 9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5"/>
                <a:gd name="T175" fmla="*/ 0 h 90"/>
                <a:gd name="T176" fmla="*/ 55 w 55"/>
                <a:gd name="T177" fmla="*/ 90 h 9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5" h="90">
                  <a:moveTo>
                    <a:pt x="55" y="44"/>
                  </a:moveTo>
                  <a:lnTo>
                    <a:pt x="53" y="57"/>
                  </a:lnTo>
                  <a:lnTo>
                    <a:pt x="50" y="69"/>
                  </a:lnTo>
                  <a:lnTo>
                    <a:pt x="49" y="75"/>
                  </a:lnTo>
                  <a:lnTo>
                    <a:pt x="45" y="80"/>
                  </a:lnTo>
                  <a:lnTo>
                    <a:pt x="40" y="83"/>
                  </a:lnTo>
                  <a:lnTo>
                    <a:pt x="37" y="87"/>
                  </a:lnTo>
                  <a:lnTo>
                    <a:pt x="32" y="88"/>
                  </a:lnTo>
                  <a:lnTo>
                    <a:pt x="27" y="90"/>
                  </a:lnTo>
                  <a:lnTo>
                    <a:pt x="21" y="88"/>
                  </a:lnTo>
                  <a:lnTo>
                    <a:pt x="16" y="87"/>
                  </a:lnTo>
                  <a:lnTo>
                    <a:pt x="11" y="83"/>
                  </a:lnTo>
                  <a:lnTo>
                    <a:pt x="6" y="77"/>
                  </a:lnTo>
                  <a:lnTo>
                    <a:pt x="5" y="72"/>
                  </a:lnTo>
                  <a:lnTo>
                    <a:pt x="1" y="66"/>
                  </a:lnTo>
                  <a:lnTo>
                    <a:pt x="0" y="56"/>
                  </a:lnTo>
                  <a:lnTo>
                    <a:pt x="0" y="46"/>
                  </a:lnTo>
                  <a:lnTo>
                    <a:pt x="0" y="33"/>
                  </a:lnTo>
                  <a:lnTo>
                    <a:pt x="3" y="20"/>
                  </a:lnTo>
                  <a:lnTo>
                    <a:pt x="5" y="13"/>
                  </a:lnTo>
                  <a:lnTo>
                    <a:pt x="8" y="8"/>
                  </a:lnTo>
                  <a:lnTo>
                    <a:pt x="13" y="5"/>
                  </a:lnTo>
                  <a:lnTo>
                    <a:pt x="19" y="2"/>
                  </a:lnTo>
                  <a:lnTo>
                    <a:pt x="27" y="0"/>
                  </a:lnTo>
                  <a:lnTo>
                    <a:pt x="34" y="2"/>
                  </a:lnTo>
                  <a:lnTo>
                    <a:pt x="40" y="5"/>
                  </a:lnTo>
                  <a:lnTo>
                    <a:pt x="45" y="8"/>
                  </a:lnTo>
                  <a:lnTo>
                    <a:pt x="49" y="13"/>
                  </a:lnTo>
                  <a:lnTo>
                    <a:pt x="50" y="18"/>
                  </a:lnTo>
                  <a:lnTo>
                    <a:pt x="53" y="31"/>
                  </a:lnTo>
                  <a:lnTo>
                    <a:pt x="55" y="44"/>
                  </a:lnTo>
                  <a:close/>
                  <a:moveTo>
                    <a:pt x="36" y="44"/>
                  </a:moveTo>
                  <a:lnTo>
                    <a:pt x="36" y="26"/>
                  </a:lnTo>
                  <a:lnTo>
                    <a:pt x="36" y="18"/>
                  </a:lnTo>
                  <a:lnTo>
                    <a:pt x="34" y="13"/>
                  </a:lnTo>
                  <a:lnTo>
                    <a:pt x="34" y="8"/>
                  </a:lnTo>
                  <a:lnTo>
                    <a:pt x="32" y="7"/>
                  </a:lnTo>
                  <a:lnTo>
                    <a:pt x="31" y="5"/>
                  </a:lnTo>
                  <a:lnTo>
                    <a:pt x="27" y="4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19" y="8"/>
                  </a:lnTo>
                  <a:lnTo>
                    <a:pt x="19" y="13"/>
                  </a:lnTo>
                  <a:lnTo>
                    <a:pt x="18" y="20"/>
                  </a:lnTo>
                  <a:lnTo>
                    <a:pt x="18" y="33"/>
                  </a:lnTo>
                  <a:lnTo>
                    <a:pt x="18" y="52"/>
                  </a:lnTo>
                  <a:lnTo>
                    <a:pt x="18" y="64"/>
                  </a:lnTo>
                  <a:lnTo>
                    <a:pt x="19" y="72"/>
                  </a:lnTo>
                  <a:lnTo>
                    <a:pt x="19" y="79"/>
                  </a:lnTo>
                  <a:lnTo>
                    <a:pt x="21" y="82"/>
                  </a:lnTo>
                  <a:lnTo>
                    <a:pt x="22" y="83"/>
                  </a:lnTo>
                  <a:lnTo>
                    <a:pt x="24" y="85"/>
                  </a:lnTo>
                  <a:lnTo>
                    <a:pt x="27" y="85"/>
                  </a:lnTo>
                  <a:lnTo>
                    <a:pt x="31" y="85"/>
                  </a:lnTo>
                  <a:lnTo>
                    <a:pt x="32" y="83"/>
                  </a:lnTo>
                  <a:lnTo>
                    <a:pt x="34" y="79"/>
                  </a:lnTo>
                  <a:lnTo>
                    <a:pt x="36" y="72"/>
                  </a:lnTo>
                  <a:lnTo>
                    <a:pt x="36" y="4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13" name="Freeform 721"/>
            <p:cNvSpPr>
              <a:spLocks/>
            </p:cNvSpPr>
            <p:nvPr/>
          </p:nvSpPr>
          <p:spPr bwMode="auto">
            <a:xfrm>
              <a:off x="4874" y="4046"/>
              <a:ext cx="21" cy="21"/>
            </a:xfrm>
            <a:custGeom>
              <a:avLst/>
              <a:gdLst>
                <a:gd name="T0" fmla="*/ 11 w 21"/>
                <a:gd name="T1" fmla="*/ 0 h 21"/>
                <a:gd name="T2" fmla="*/ 15 w 21"/>
                <a:gd name="T3" fmla="*/ 1 h 21"/>
                <a:gd name="T4" fmla="*/ 18 w 21"/>
                <a:gd name="T5" fmla="*/ 3 h 21"/>
                <a:gd name="T6" fmla="*/ 19 w 21"/>
                <a:gd name="T7" fmla="*/ 6 h 21"/>
                <a:gd name="T8" fmla="*/ 21 w 21"/>
                <a:gd name="T9" fmla="*/ 11 h 21"/>
                <a:gd name="T10" fmla="*/ 19 w 21"/>
                <a:gd name="T11" fmla="*/ 14 h 21"/>
                <a:gd name="T12" fmla="*/ 18 w 21"/>
                <a:gd name="T13" fmla="*/ 18 h 21"/>
                <a:gd name="T14" fmla="*/ 15 w 21"/>
                <a:gd name="T15" fmla="*/ 19 h 21"/>
                <a:gd name="T16" fmla="*/ 11 w 21"/>
                <a:gd name="T17" fmla="*/ 21 h 21"/>
                <a:gd name="T18" fmla="*/ 6 w 21"/>
                <a:gd name="T19" fmla="*/ 19 h 21"/>
                <a:gd name="T20" fmla="*/ 3 w 21"/>
                <a:gd name="T21" fmla="*/ 18 h 21"/>
                <a:gd name="T22" fmla="*/ 1 w 21"/>
                <a:gd name="T23" fmla="*/ 14 h 21"/>
                <a:gd name="T24" fmla="*/ 0 w 21"/>
                <a:gd name="T25" fmla="*/ 11 h 21"/>
                <a:gd name="T26" fmla="*/ 1 w 21"/>
                <a:gd name="T27" fmla="*/ 6 h 21"/>
                <a:gd name="T28" fmla="*/ 3 w 21"/>
                <a:gd name="T29" fmla="*/ 3 h 21"/>
                <a:gd name="T30" fmla="*/ 6 w 21"/>
                <a:gd name="T31" fmla="*/ 1 h 21"/>
                <a:gd name="T32" fmla="*/ 11 w 21"/>
                <a:gd name="T33" fmla="*/ 0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1"/>
                <a:gd name="T53" fmla="*/ 21 w 21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1">
                  <a:moveTo>
                    <a:pt x="11" y="0"/>
                  </a:moveTo>
                  <a:lnTo>
                    <a:pt x="15" y="1"/>
                  </a:lnTo>
                  <a:lnTo>
                    <a:pt x="18" y="3"/>
                  </a:lnTo>
                  <a:lnTo>
                    <a:pt x="19" y="6"/>
                  </a:lnTo>
                  <a:lnTo>
                    <a:pt x="21" y="11"/>
                  </a:lnTo>
                  <a:lnTo>
                    <a:pt x="19" y="14"/>
                  </a:lnTo>
                  <a:lnTo>
                    <a:pt x="18" y="18"/>
                  </a:lnTo>
                  <a:lnTo>
                    <a:pt x="15" y="19"/>
                  </a:lnTo>
                  <a:lnTo>
                    <a:pt x="11" y="21"/>
                  </a:lnTo>
                  <a:lnTo>
                    <a:pt x="6" y="19"/>
                  </a:lnTo>
                  <a:lnTo>
                    <a:pt x="3" y="18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1" y="6"/>
                  </a:lnTo>
                  <a:lnTo>
                    <a:pt x="3" y="3"/>
                  </a:lnTo>
                  <a:lnTo>
                    <a:pt x="6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14" name="Freeform 722"/>
            <p:cNvSpPr>
              <a:spLocks noEditPoints="1"/>
            </p:cNvSpPr>
            <p:nvPr/>
          </p:nvSpPr>
          <p:spPr bwMode="auto">
            <a:xfrm>
              <a:off x="4906" y="3977"/>
              <a:ext cx="56" cy="90"/>
            </a:xfrm>
            <a:custGeom>
              <a:avLst/>
              <a:gdLst>
                <a:gd name="T0" fmla="*/ 56 w 56"/>
                <a:gd name="T1" fmla="*/ 0 h 90"/>
                <a:gd name="T2" fmla="*/ 56 w 56"/>
                <a:gd name="T3" fmla="*/ 2 h 90"/>
                <a:gd name="T4" fmla="*/ 46 w 56"/>
                <a:gd name="T5" fmla="*/ 5 h 90"/>
                <a:gd name="T6" fmla="*/ 38 w 56"/>
                <a:gd name="T7" fmla="*/ 8 h 90"/>
                <a:gd name="T8" fmla="*/ 31 w 56"/>
                <a:gd name="T9" fmla="*/ 15 h 90"/>
                <a:gd name="T10" fmla="*/ 27 w 56"/>
                <a:gd name="T11" fmla="*/ 20 h 90"/>
                <a:gd name="T12" fmla="*/ 23 w 56"/>
                <a:gd name="T13" fmla="*/ 28 h 90"/>
                <a:gd name="T14" fmla="*/ 20 w 56"/>
                <a:gd name="T15" fmla="*/ 38 h 90"/>
                <a:gd name="T16" fmla="*/ 23 w 56"/>
                <a:gd name="T17" fmla="*/ 36 h 90"/>
                <a:gd name="T18" fmla="*/ 25 w 56"/>
                <a:gd name="T19" fmla="*/ 35 h 90"/>
                <a:gd name="T20" fmla="*/ 30 w 56"/>
                <a:gd name="T21" fmla="*/ 35 h 90"/>
                <a:gd name="T22" fmla="*/ 33 w 56"/>
                <a:gd name="T23" fmla="*/ 35 h 90"/>
                <a:gd name="T24" fmla="*/ 40 w 56"/>
                <a:gd name="T25" fmla="*/ 35 h 90"/>
                <a:gd name="T26" fmla="*/ 44 w 56"/>
                <a:gd name="T27" fmla="*/ 38 h 90"/>
                <a:gd name="T28" fmla="*/ 49 w 56"/>
                <a:gd name="T29" fmla="*/ 41 h 90"/>
                <a:gd name="T30" fmla="*/ 53 w 56"/>
                <a:gd name="T31" fmla="*/ 46 h 90"/>
                <a:gd name="T32" fmla="*/ 54 w 56"/>
                <a:gd name="T33" fmla="*/ 52 h 90"/>
                <a:gd name="T34" fmla="*/ 56 w 56"/>
                <a:gd name="T35" fmla="*/ 59 h 90"/>
                <a:gd name="T36" fmla="*/ 54 w 56"/>
                <a:gd name="T37" fmla="*/ 67 h 90"/>
                <a:gd name="T38" fmla="*/ 53 w 56"/>
                <a:gd name="T39" fmla="*/ 75 h 90"/>
                <a:gd name="T40" fmla="*/ 48 w 56"/>
                <a:gd name="T41" fmla="*/ 82 h 90"/>
                <a:gd name="T42" fmla="*/ 43 w 56"/>
                <a:gd name="T43" fmla="*/ 85 h 90"/>
                <a:gd name="T44" fmla="*/ 35 w 56"/>
                <a:gd name="T45" fmla="*/ 88 h 90"/>
                <a:gd name="T46" fmla="*/ 28 w 56"/>
                <a:gd name="T47" fmla="*/ 90 h 90"/>
                <a:gd name="T48" fmla="*/ 20 w 56"/>
                <a:gd name="T49" fmla="*/ 88 h 90"/>
                <a:gd name="T50" fmla="*/ 14 w 56"/>
                <a:gd name="T51" fmla="*/ 85 h 90"/>
                <a:gd name="T52" fmla="*/ 10 w 56"/>
                <a:gd name="T53" fmla="*/ 82 h 90"/>
                <a:gd name="T54" fmla="*/ 7 w 56"/>
                <a:gd name="T55" fmla="*/ 77 h 90"/>
                <a:gd name="T56" fmla="*/ 4 w 56"/>
                <a:gd name="T57" fmla="*/ 72 h 90"/>
                <a:gd name="T58" fmla="*/ 0 w 56"/>
                <a:gd name="T59" fmla="*/ 64 h 90"/>
                <a:gd name="T60" fmla="*/ 0 w 56"/>
                <a:gd name="T61" fmla="*/ 54 h 90"/>
                <a:gd name="T62" fmla="*/ 2 w 56"/>
                <a:gd name="T63" fmla="*/ 39 h 90"/>
                <a:gd name="T64" fmla="*/ 7 w 56"/>
                <a:gd name="T65" fmla="*/ 26 h 90"/>
                <a:gd name="T66" fmla="*/ 12 w 56"/>
                <a:gd name="T67" fmla="*/ 20 h 90"/>
                <a:gd name="T68" fmla="*/ 18 w 56"/>
                <a:gd name="T69" fmla="*/ 13 h 90"/>
                <a:gd name="T70" fmla="*/ 27 w 56"/>
                <a:gd name="T71" fmla="*/ 7 h 90"/>
                <a:gd name="T72" fmla="*/ 40 w 56"/>
                <a:gd name="T73" fmla="*/ 2 h 90"/>
                <a:gd name="T74" fmla="*/ 56 w 56"/>
                <a:gd name="T75" fmla="*/ 0 h 90"/>
                <a:gd name="T76" fmla="*/ 20 w 56"/>
                <a:gd name="T77" fmla="*/ 41 h 90"/>
                <a:gd name="T78" fmla="*/ 18 w 56"/>
                <a:gd name="T79" fmla="*/ 49 h 90"/>
                <a:gd name="T80" fmla="*/ 18 w 56"/>
                <a:gd name="T81" fmla="*/ 54 h 90"/>
                <a:gd name="T82" fmla="*/ 18 w 56"/>
                <a:gd name="T83" fmla="*/ 64 h 90"/>
                <a:gd name="T84" fmla="*/ 20 w 56"/>
                <a:gd name="T85" fmla="*/ 72 h 90"/>
                <a:gd name="T86" fmla="*/ 22 w 56"/>
                <a:gd name="T87" fmla="*/ 79 h 90"/>
                <a:gd name="T88" fmla="*/ 25 w 56"/>
                <a:gd name="T89" fmla="*/ 83 h 90"/>
                <a:gd name="T90" fmla="*/ 28 w 56"/>
                <a:gd name="T91" fmla="*/ 85 h 90"/>
                <a:gd name="T92" fmla="*/ 30 w 56"/>
                <a:gd name="T93" fmla="*/ 85 h 90"/>
                <a:gd name="T94" fmla="*/ 33 w 56"/>
                <a:gd name="T95" fmla="*/ 85 h 90"/>
                <a:gd name="T96" fmla="*/ 35 w 56"/>
                <a:gd name="T97" fmla="*/ 82 h 90"/>
                <a:gd name="T98" fmla="*/ 36 w 56"/>
                <a:gd name="T99" fmla="*/ 79 h 90"/>
                <a:gd name="T100" fmla="*/ 38 w 56"/>
                <a:gd name="T101" fmla="*/ 74 h 90"/>
                <a:gd name="T102" fmla="*/ 38 w 56"/>
                <a:gd name="T103" fmla="*/ 69 h 90"/>
                <a:gd name="T104" fmla="*/ 38 w 56"/>
                <a:gd name="T105" fmla="*/ 61 h 90"/>
                <a:gd name="T106" fmla="*/ 36 w 56"/>
                <a:gd name="T107" fmla="*/ 52 h 90"/>
                <a:gd name="T108" fmla="*/ 35 w 56"/>
                <a:gd name="T109" fmla="*/ 48 h 90"/>
                <a:gd name="T110" fmla="*/ 33 w 56"/>
                <a:gd name="T111" fmla="*/ 44 h 90"/>
                <a:gd name="T112" fmla="*/ 30 w 56"/>
                <a:gd name="T113" fmla="*/ 41 h 90"/>
                <a:gd name="T114" fmla="*/ 27 w 56"/>
                <a:gd name="T115" fmla="*/ 39 h 90"/>
                <a:gd name="T116" fmla="*/ 23 w 56"/>
                <a:gd name="T117" fmla="*/ 39 h 90"/>
                <a:gd name="T118" fmla="*/ 20 w 56"/>
                <a:gd name="T119" fmla="*/ 41 h 9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6"/>
                <a:gd name="T181" fmla="*/ 0 h 90"/>
                <a:gd name="T182" fmla="*/ 56 w 56"/>
                <a:gd name="T183" fmla="*/ 90 h 9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6" h="90">
                  <a:moveTo>
                    <a:pt x="56" y="0"/>
                  </a:moveTo>
                  <a:lnTo>
                    <a:pt x="56" y="2"/>
                  </a:lnTo>
                  <a:lnTo>
                    <a:pt x="46" y="5"/>
                  </a:lnTo>
                  <a:lnTo>
                    <a:pt x="38" y="8"/>
                  </a:lnTo>
                  <a:lnTo>
                    <a:pt x="31" y="15"/>
                  </a:lnTo>
                  <a:lnTo>
                    <a:pt x="27" y="20"/>
                  </a:lnTo>
                  <a:lnTo>
                    <a:pt x="23" y="28"/>
                  </a:lnTo>
                  <a:lnTo>
                    <a:pt x="20" y="38"/>
                  </a:lnTo>
                  <a:lnTo>
                    <a:pt x="23" y="36"/>
                  </a:lnTo>
                  <a:lnTo>
                    <a:pt x="25" y="35"/>
                  </a:lnTo>
                  <a:lnTo>
                    <a:pt x="30" y="35"/>
                  </a:lnTo>
                  <a:lnTo>
                    <a:pt x="33" y="35"/>
                  </a:lnTo>
                  <a:lnTo>
                    <a:pt x="40" y="35"/>
                  </a:lnTo>
                  <a:lnTo>
                    <a:pt x="44" y="38"/>
                  </a:lnTo>
                  <a:lnTo>
                    <a:pt x="49" y="41"/>
                  </a:lnTo>
                  <a:lnTo>
                    <a:pt x="53" y="46"/>
                  </a:lnTo>
                  <a:lnTo>
                    <a:pt x="54" y="52"/>
                  </a:lnTo>
                  <a:lnTo>
                    <a:pt x="56" y="59"/>
                  </a:lnTo>
                  <a:lnTo>
                    <a:pt x="54" y="67"/>
                  </a:lnTo>
                  <a:lnTo>
                    <a:pt x="53" y="75"/>
                  </a:lnTo>
                  <a:lnTo>
                    <a:pt x="48" y="82"/>
                  </a:lnTo>
                  <a:lnTo>
                    <a:pt x="43" y="85"/>
                  </a:lnTo>
                  <a:lnTo>
                    <a:pt x="35" y="88"/>
                  </a:lnTo>
                  <a:lnTo>
                    <a:pt x="28" y="90"/>
                  </a:lnTo>
                  <a:lnTo>
                    <a:pt x="20" y="88"/>
                  </a:lnTo>
                  <a:lnTo>
                    <a:pt x="14" y="85"/>
                  </a:lnTo>
                  <a:lnTo>
                    <a:pt x="10" y="82"/>
                  </a:lnTo>
                  <a:lnTo>
                    <a:pt x="7" y="77"/>
                  </a:lnTo>
                  <a:lnTo>
                    <a:pt x="4" y="72"/>
                  </a:lnTo>
                  <a:lnTo>
                    <a:pt x="0" y="64"/>
                  </a:lnTo>
                  <a:lnTo>
                    <a:pt x="0" y="54"/>
                  </a:lnTo>
                  <a:lnTo>
                    <a:pt x="2" y="39"/>
                  </a:lnTo>
                  <a:lnTo>
                    <a:pt x="7" y="26"/>
                  </a:lnTo>
                  <a:lnTo>
                    <a:pt x="12" y="20"/>
                  </a:lnTo>
                  <a:lnTo>
                    <a:pt x="18" y="13"/>
                  </a:lnTo>
                  <a:lnTo>
                    <a:pt x="27" y="7"/>
                  </a:lnTo>
                  <a:lnTo>
                    <a:pt x="40" y="2"/>
                  </a:lnTo>
                  <a:lnTo>
                    <a:pt x="56" y="0"/>
                  </a:lnTo>
                  <a:close/>
                  <a:moveTo>
                    <a:pt x="20" y="41"/>
                  </a:moveTo>
                  <a:lnTo>
                    <a:pt x="18" y="49"/>
                  </a:lnTo>
                  <a:lnTo>
                    <a:pt x="18" y="54"/>
                  </a:lnTo>
                  <a:lnTo>
                    <a:pt x="18" y="64"/>
                  </a:lnTo>
                  <a:lnTo>
                    <a:pt x="20" y="72"/>
                  </a:lnTo>
                  <a:lnTo>
                    <a:pt x="22" y="79"/>
                  </a:lnTo>
                  <a:lnTo>
                    <a:pt x="25" y="83"/>
                  </a:lnTo>
                  <a:lnTo>
                    <a:pt x="28" y="85"/>
                  </a:lnTo>
                  <a:lnTo>
                    <a:pt x="30" y="85"/>
                  </a:lnTo>
                  <a:lnTo>
                    <a:pt x="33" y="85"/>
                  </a:lnTo>
                  <a:lnTo>
                    <a:pt x="35" y="82"/>
                  </a:lnTo>
                  <a:lnTo>
                    <a:pt x="36" y="79"/>
                  </a:lnTo>
                  <a:lnTo>
                    <a:pt x="38" y="74"/>
                  </a:lnTo>
                  <a:lnTo>
                    <a:pt x="38" y="69"/>
                  </a:lnTo>
                  <a:lnTo>
                    <a:pt x="38" y="61"/>
                  </a:lnTo>
                  <a:lnTo>
                    <a:pt x="36" y="52"/>
                  </a:lnTo>
                  <a:lnTo>
                    <a:pt x="35" y="48"/>
                  </a:lnTo>
                  <a:lnTo>
                    <a:pt x="33" y="44"/>
                  </a:lnTo>
                  <a:lnTo>
                    <a:pt x="30" y="41"/>
                  </a:lnTo>
                  <a:lnTo>
                    <a:pt x="27" y="39"/>
                  </a:lnTo>
                  <a:lnTo>
                    <a:pt x="23" y="39"/>
                  </a:lnTo>
                  <a:lnTo>
                    <a:pt x="20" y="4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15" name="Freeform 723"/>
            <p:cNvSpPr>
              <a:spLocks noEditPoints="1"/>
            </p:cNvSpPr>
            <p:nvPr/>
          </p:nvSpPr>
          <p:spPr bwMode="auto">
            <a:xfrm>
              <a:off x="5112" y="3977"/>
              <a:ext cx="55" cy="90"/>
            </a:xfrm>
            <a:custGeom>
              <a:avLst/>
              <a:gdLst>
                <a:gd name="T0" fmla="*/ 55 w 55"/>
                <a:gd name="T1" fmla="*/ 44 h 90"/>
                <a:gd name="T2" fmla="*/ 54 w 55"/>
                <a:gd name="T3" fmla="*/ 57 h 90"/>
                <a:gd name="T4" fmla="*/ 50 w 55"/>
                <a:gd name="T5" fmla="*/ 69 h 90"/>
                <a:gd name="T6" fmla="*/ 49 w 55"/>
                <a:gd name="T7" fmla="*/ 75 h 90"/>
                <a:gd name="T8" fmla="*/ 45 w 55"/>
                <a:gd name="T9" fmla="*/ 80 h 90"/>
                <a:gd name="T10" fmla="*/ 41 w 55"/>
                <a:gd name="T11" fmla="*/ 83 h 90"/>
                <a:gd name="T12" fmla="*/ 37 w 55"/>
                <a:gd name="T13" fmla="*/ 87 h 90"/>
                <a:gd name="T14" fmla="*/ 32 w 55"/>
                <a:gd name="T15" fmla="*/ 88 h 90"/>
                <a:gd name="T16" fmla="*/ 28 w 55"/>
                <a:gd name="T17" fmla="*/ 90 h 90"/>
                <a:gd name="T18" fmla="*/ 21 w 55"/>
                <a:gd name="T19" fmla="*/ 88 h 90"/>
                <a:gd name="T20" fmla="*/ 16 w 55"/>
                <a:gd name="T21" fmla="*/ 87 h 90"/>
                <a:gd name="T22" fmla="*/ 11 w 55"/>
                <a:gd name="T23" fmla="*/ 83 h 90"/>
                <a:gd name="T24" fmla="*/ 6 w 55"/>
                <a:gd name="T25" fmla="*/ 77 h 90"/>
                <a:gd name="T26" fmla="*/ 5 w 55"/>
                <a:gd name="T27" fmla="*/ 72 h 90"/>
                <a:gd name="T28" fmla="*/ 1 w 55"/>
                <a:gd name="T29" fmla="*/ 66 h 90"/>
                <a:gd name="T30" fmla="*/ 0 w 55"/>
                <a:gd name="T31" fmla="*/ 56 h 90"/>
                <a:gd name="T32" fmla="*/ 0 w 55"/>
                <a:gd name="T33" fmla="*/ 46 h 90"/>
                <a:gd name="T34" fmla="*/ 0 w 55"/>
                <a:gd name="T35" fmla="*/ 33 h 90"/>
                <a:gd name="T36" fmla="*/ 3 w 55"/>
                <a:gd name="T37" fmla="*/ 20 h 90"/>
                <a:gd name="T38" fmla="*/ 5 w 55"/>
                <a:gd name="T39" fmla="*/ 13 h 90"/>
                <a:gd name="T40" fmla="*/ 8 w 55"/>
                <a:gd name="T41" fmla="*/ 8 h 90"/>
                <a:gd name="T42" fmla="*/ 13 w 55"/>
                <a:gd name="T43" fmla="*/ 5 h 90"/>
                <a:gd name="T44" fmla="*/ 19 w 55"/>
                <a:gd name="T45" fmla="*/ 2 h 90"/>
                <a:gd name="T46" fmla="*/ 28 w 55"/>
                <a:gd name="T47" fmla="*/ 0 h 90"/>
                <a:gd name="T48" fmla="*/ 34 w 55"/>
                <a:gd name="T49" fmla="*/ 2 h 90"/>
                <a:gd name="T50" fmla="*/ 41 w 55"/>
                <a:gd name="T51" fmla="*/ 5 h 90"/>
                <a:gd name="T52" fmla="*/ 45 w 55"/>
                <a:gd name="T53" fmla="*/ 8 h 90"/>
                <a:gd name="T54" fmla="*/ 49 w 55"/>
                <a:gd name="T55" fmla="*/ 13 h 90"/>
                <a:gd name="T56" fmla="*/ 50 w 55"/>
                <a:gd name="T57" fmla="*/ 18 h 90"/>
                <a:gd name="T58" fmla="*/ 54 w 55"/>
                <a:gd name="T59" fmla="*/ 31 h 90"/>
                <a:gd name="T60" fmla="*/ 55 w 55"/>
                <a:gd name="T61" fmla="*/ 44 h 90"/>
                <a:gd name="T62" fmla="*/ 36 w 55"/>
                <a:gd name="T63" fmla="*/ 44 h 90"/>
                <a:gd name="T64" fmla="*/ 36 w 55"/>
                <a:gd name="T65" fmla="*/ 26 h 90"/>
                <a:gd name="T66" fmla="*/ 36 w 55"/>
                <a:gd name="T67" fmla="*/ 18 h 90"/>
                <a:gd name="T68" fmla="*/ 34 w 55"/>
                <a:gd name="T69" fmla="*/ 13 h 90"/>
                <a:gd name="T70" fmla="*/ 34 w 55"/>
                <a:gd name="T71" fmla="*/ 8 h 90"/>
                <a:gd name="T72" fmla="*/ 32 w 55"/>
                <a:gd name="T73" fmla="*/ 7 h 90"/>
                <a:gd name="T74" fmla="*/ 31 w 55"/>
                <a:gd name="T75" fmla="*/ 5 h 90"/>
                <a:gd name="T76" fmla="*/ 28 w 55"/>
                <a:gd name="T77" fmla="*/ 4 h 90"/>
                <a:gd name="T78" fmla="*/ 24 w 55"/>
                <a:gd name="T79" fmla="*/ 5 h 90"/>
                <a:gd name="T80" fmla="*/ 23 w 55"/>
                <a:gd name="T81" fmla="*/ 5 h 90"/>
                <a:gd name="T82" fmla="*/ 19 w 55"/>
                <a:gd name="T83" fmla="*/ 8 h 90"/>
                <a:gd name="T84" fmla="*/ 19 w 55"/>
                <a:gd name="T85" fmla="*/ 13 h 90"/>
                <a:gd name="T86" fmla="*/ 18 w 55"/>
                <a:gd name="T87" fmla="*/ 20 h 90"/>
                <a:gd name="T88" fmla="*/ 18 w 55"/>
                <a:gd name="T89" fmla="*/ 33 h 90"/>
                <a:gd name="T90" fmla="*/ 18 w 55"/>
                <a:gd name="T91" fmla="*/ 52 h 90"/>
                <a:gd name="T92" fmla="*/ 18 w 55"/>
                <a:gd name="T93" fmla="*/ 64 h 90"/>
                <a:gd name="T94" fmla="*/ 19 w 55"/>
                <a:gd name="T95" fmla="*/ 72 h 90"/>
                <a:gd name="T96" fmla="*/ 19 w 55"/>
                <a:gd name="T97" fmla="*/ 79 h 90"/>
                <a:gd name="T98" fmla="*/ 21 w 55"/>
                <a:gd name="T99" fmla="*/ 82 h 90"/>
                <a:gd name="T100" fmla="*/ 23 w 55"/>
                <a:gd name="T101" fmla="*/ 83 h 90"/>
                <a:gd name="T102" fmla="*/ 24 w 55"/>
                <a:gd name="T103" fmla="*/ 85 h 90"/>
                <a:gd name="T104" fmla="*/ 28 w 55"/>
                <a:gd name="T105" fmla="*/ 85 h 90"/>
                <a:gd name="T106" fmla="*/ 31 w 55"/>
                <a:gd name="T107" fmla="*/ 85 h 90"/>
                <a:gd name="T108" fmla="*/ 32 w 55"/>
                <a:gd name="T109" fmla="*/ 83 h 90"/>
                <a:gd name="T110" fmla="*/ 34 w 55"/>
                <a:gd name="T111" fmla="*/ 79 h 90"/>
                <a:gd name="T112" fmla="*/ 36 w 55"/>
                <a:gd name="T113" fmla="*/ 72 h 90"/>
                <a:gd name="T114" fmla="*/ 36 w 55"/>
                <a:gd name="T115" fmla="*/ 44 h 9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5"/>
                <a:gd name="T175" fmla="*/ 0 h 90"/>
                <a:gd name="T176" fmla="*/ 55 w 55"/>
                <a:gd name="T177" fmla="*/ 90 h 9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5" h="90">
                  <a:moveTo>
                    <a:pt x="55" y="44"/>
                  </a:moveTo>
                  <a:lnTo>
                    <a:pt x="54" y="57"/>
                  </a:lnTo>
                  <a:lnTo>
                    <a:pt x="50" y="69"/>
                  </a:lnTo>
                  <a:lnTo>
                    <a:pt x="49" y="75"/>
                  </a:lnTo>
                  <a:lnTo>
                    <a:pt x="45" y="80"/>
                  </a:lnTo>
                  <a:lnTo>
                    <a:pt x="41" y="83"/>
                  </a:lnTo>
                  <a:lnTo>
                    <a:pt x="37" y="87"/>
                  </a:lnTo>
                  <a:lnTo>
                    <a:pt x="32" y="88"/>
                  </a:lnTo>
                  <a:lnTo>
                    <a:pt x="28" y="90"/>
                  </a:lnTo>
                  <a:lnTo>
                    <a:pt x="21" y="88"/>
                  </a:lnTo>
                  <a:lnTo>
                    <a:pt x="16" y="87"/>
                  </a:lnTo>
                  <a:lnTo>
                    <a:pt x="11" y="83"/>
                  </a:lnTo>
                  <a:lnTo>
                    <a:pt x="6" y="77"/>
                  </a:lnTo>
                  <a:lnTo>
                    <a:pt x="5" y="72"/>
                  </a:lnTo>
                  <a:lnTo>
                    <a:pt x="1" y="66"/>
                  </a:lnTo>
                  <a:lnTo>
                    <a:pt x="0" y="56"/>
                  </a:lnTo>
                  <a:lnTo>
                    <a:pt x="0" y="46"/>
                  </a:lnTo>
                  <a:lnTo>
                    <a:pt x="0" y="33"/>
                  </a:lnTo>
                  <a:lnTo>
                    <a:pt x="3" y="20"/>
                  </a:lnTo>
                  <a:lnTo>
                    <a:pt x="5" y="13"/>
                  </a:lnTo>
                  <a:lnTo>
                    <a:pt x="8" y="8"/>
                  </a:lnTo>
                  <a:lnTo>
                    <a:pt x="13" y="5"/>
                  </a:lnTo>
                  <a:lnTo>
                    <a:pt x="19" y="2"/>
                  </a:lnTo>
                  <a:lnTo>
                    <a:pt x="28" y="0"/>
                  </a:lnTo>
                  <a:lnTo>
                    <a:pt x="34" y="2"/>
                  </a:lnTo>
                  <a:lnTo>
                    <a:pt x="41" y="5"/>
                  </a:lnTo>
                  <a:lnTo>
                    <a:pt x="45" y="8"/>
                  </a:lnTo>
                  <a:lnTo>
                    <a:pt x="49" y="13"/>
                  </a:lnTo>
                  <a:lnTo>
                    <a:pt x="50" y="18"/>
                  </a:lnTo>
                  <a:lnTo>
                    <a:pt x="54" y="31"/>
                  </a:lnTo>
                  <a:lnTo>
                    <a:pt x="55" y="44"/>
                  </a:lnTo>
                  <a:close/>
                  <a:moveTo>
                    <a:pt x="36" y="44"/>
                  </a:moveTo>
                  <a:lnTo>
                    <a:pt x="36" y="26"/>
                  </a:lnTo>
                  <a:lnTo>
                    <a:pt x="36" y="18"/>
                  </a:lnTo>
                  <a:lnTo>
                    <a:pt x="34" y="13"/>
                  </a:lnTo>
                  <a:lnTo>
                    <a:pt x="34" y="8"/>
                  </a:lnTo>
                  <a:lnTo>
                    <a:pt x="32" y="7"/>
                  </a:lnTo>
                  <a:lnTo>
                    <a:pt x="31" y="5"/>
                  </a:lnTo>
                  <a:lnTo>
                    <a:pt x="28" y="4"/>
                  </a:lnTo>
                  <a:lnTo>
                    <a:pt x="24" y="5"/>
                  </a:lnTo>
                  <a:lnTo>
                    <a:pt x="23" y="5"/>
                  </a:lnTo>
                  <a:lnTo>
                    <a:pt x="19" y="8"/>
                  </a:lnTo>
                  <a:lnTo>
                    <a:pt x="19" y="13"/>
                  </a:lnTo>
                  <a:lnTo>
                    <a:pt x="18" y="20"/>
                  </a:lnTo>
                  <a:lnTo>
                    <a:pt x="18" y="33"/>
                  </a:lnTo>
                  <a:lnTo>
                    <a:pt x="18" y="52"/>
                  </a:lnTo>
                  <a:lnTo>
                    <a:pt x="18" y="64"/>
                  </a:lnTo>
                  <a:lnTo>
                    <a:pt x="19" y="72"/>
                  </a:lnTo>
                  <a:lnTo>
                    <a:pt x="19" y="79"/>
                  </a:lnTo>
                  <a:lnTo>
                    <a:pt x="21" y="82"/>
                  </a:lnTo>
                  <a:lnTo>
                    <a:pt x="23" y="83"/>
                  </a:lnTo>
                  <a:lnTo>
                    <a:pt x="24" y="85"/>
                  </a:lnTo>
                  <a:lnTo>
                    <a:pt x="28" y="85"/>
                  </a:lnTo>
                  <a:lnTo>
                    <a:pt x="31" y="85"/>
                  </a:lnTo>
                  <a:lnTo>
                    <a:pt x="32" y="83"/>
                  </a:lnTo>
                  <a:lnTo>
                    <a:pt x="34" y="79"/>
                  </a:lnTo>
                  <a:lnTo>
                    <a:pt x="36" y="72"/>
                  </a:lnTo>
                  <a:lnTo>
                    <a:pt x="36" y="4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16" name="Freeform 724"/>
            <p:cNvSpPr>
              <a:spLocks/>
            </p:cNvSpPr>
            <p:nvPr/>
          </p:nvSpPr>
          <p:spPr bwMode="auto">
            <a:xfrm>
              <a:off x="5177" y="4046"/>
              <a:ext cx="21" cy="21"/>
            </a:xfrm>
            <a:custGeom>
              <a:avLst/>
              <a:gdLst>
                <a:gd name="T0" fmla="*/ 11 w 21"/>
                <a:gd name="T1" fmla="*/ 0 h 21"/>
                <a:gd name="T2" fmla="*/ 15 w 21"/>
                <a:gd name="T3" fmla="*/ 1 h 21"/>
                <a:gd name="T4" fmla="*/ 18 w 21"/>
                <a:gd name="T5" fmla="*/ 3 h 21"/>
                <a:gd name="T6" fmla="*/ 20 w 21"/>
                <a:gd name="T7" fmla="*/ 6 h 21"/>
                <a:gd name="T8" fmla="*/ 21 w 21"/>
                <a:gd name="T9" fmla="*/ 11 h 21"/>
                <a:gd name="T10" fmla="*/ 20 w 21"/>
                <a:gd name="T11" fmla="*/ 14 h 21"/>
                <a:gd name="T12" fmla="*/ 18 w 21"/>
                <a:gd name="T13" fmla="*/ 18 h 21"/>
                <a:gd name="T14" fmla="*/ 15 w 21"/>
                <a:gd name="T15" fmla="*/ 19 h 21"/>
                <a:gd name="T16" fmla="*/ 11 w 21"/>
                <a:gd name="T17" fmla="*/ 21 h 21"/>
                <a:gd name="T18" fmla="*/ 7 w 21"/>
                <a:gd name="T19" fmla="*/ 19 h 21"/>
                <a:gd name="T20" fmla="*/ 3 w 21"/>
                <a:gd name="T21" fmla="*/ 18 h 21"/>
                <a:gd name="T22" fmla="*/ 2 w 21"/>
                <a:gd name="T23" fmla="*/ 14 h 21"/>
                <a:gd name="T24" fmla="*/ 0 w 21"/>
                <a:gd name="T25" fmla="*/ 11 h 21"/>
                <a:gd name="T26" fmla="*/ 2 w 21"/>
                <a:gd name="T27" fmla="*/ 6 h 21"/>
                <a:gd name="T28" fmla="*/ 3 w 21"/>
                <a:gd name="T29" fmla="*/ 3 h 21"/>
                <a:gd name="T30" fmla="*/ 7 w 21"/>
                <a:gd name="T31" fmla="*/ 1 h 21"/>
                <a:gd name="T32" fmla="*/ 11 w 21"/>
                <a:gd name="T33" fmla="*/ 0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1"/>
                <a:gd name="T53" fmla="*/ 21 w 21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1">
                  <a:moveTo>
                    <a:pt x="11" y="0"/>
                  </a:moveTo>
                  <a:lnTo>
                    <a:pt x="15" y="1"/>
                  </a:lnTo>
                  <a:lnTo>
                    <a:pt x="18" y="3"/>
                  </a:lnTo>
                  <a:lnTo>
                    <a:pt x="20" y="6"/>
                  </a:lnTo>
                  <a:lnTo>
                    <a:pt x="21" y="11"/>
                  </a:lnTo>
                  <a:lnTo>
                    <a:pt x="20" y="14"/>
                  </a:lnTo>
                  <a:lnTo>
                    <a:pt x="18" y="18"/>
                  </a:lnTo>
                  <a:lnTo>
                    <a:pt x="15" y="19"/>
                  </a:lnTo>
                  <a:lnTo>
                    <a:pt x="11" y="21"/>
                  </a:lnTo>
                  <a:lnTo>
                    <a:pt x="7" y="19"/>
                  </a:lnTo>
                  <a:lnTo>
                    <a:pt x="3" y="18"/>
                  </a:lnTo>
                  <a:lnTo>
                    <a:pt x="2" y="14"/>
                  </a:lnTo>
                  <a:lnTo>
                    <a:pt x="0" y="11"/>
                  </a:lnTo>
                  <a:lnTo>
                    <a:pt x="2" y="6"/>
                  </a:lnTo>
                  <a:lnTo>
                    <a:pt x="3" y="3"/>
                  </a:lnTo>
                  <a:lnTo>
                    <a:pt x="7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17" name="Freeform 725"/>
            <p:cNvSpPr>
              <a:spLocks noEditPoints="1"/>
            </p:cNvSpPr>
            <p:nvPr/>
          </p:nvSpPr>
          <p:spPr bwMode="auto">
            <a:xfrm>
              <a:off x="5210" y="3977"/>
              <a:ext cx="55" cy="90"/>
            </a:xfrm>
            <a:custGeom>
              <a:avLst/>
              <a:gdLst>
                <a:gd name="T0" fmla="*/ 44 w 55"/>
                <a:gd name="T1" fmla="*/ 43 h 90"/>
                <a:gd name="T2" fmla="*/ 52 w 55"/>
                <a:gd name="T3" fmla="*/ 51 h 90"/>
                <a:gd name="T4" fmla="*/ 55 w 55"/>
                <a:gd name="T5" fmla="*/ 66 h 90"/>
                <a:gd name="T6" fmla="*/ 52 w 55"/>
                <a:gd name="T7" fmla="*/ 77 h 90"/>
                <a:gd name="T8" fmla="*/ 40 w 55"/>
                <a:gd name="T9" fmla="*/ 87 h 90"/>
                <a:gd name="T10" fmla="*/ 26 w 55"/>
                <a:gd name="T11" fmla="*/ 90 h 90"/>
                <a:gd name="T12" fmla="*/ 11 w 55"/>
                <a:gd name="T13" fmla="*/ 87 h 90"/>
                <a:gd name="T14" fmla="*/ 1 w 55"/>
                <a:gd name="T15" fmla="*/ 79 h 90"/>
                <a:gd name="T16" fmla="*/ 0 w 55"/>
                <a:gd name="T17" fmla="*/ 69 h 90"/>
                <a:gd name="T18" fmla="*/ 3 w 55"/>
                <a:gd name="T19" fmla="*/ 56 h 90"/>
                <a:gd name="T20" fmla="*/ 16 w 55"/>
                <a:gd name="T21" fmla="*/ 46 h 90"/>
                <a:gd name="T22" fmla="*/ 6 w 55"/>
                <a:gd name="T23" fmla="*/ 38 h 90"/>
                <a:gd name="T24" fmla="*/ 1 w 55"/>
                <a:gd name="T25" fmla="*/ 28 h 90"/>
                <a:gd name="T26" fmla="*/ 1 w 55"/>
                <a:gd name="T27" fmla="*/ 17 h 90"/>
                <a:gd name="T28" fmla="*/ 8 w 55"/>
                <a:gd name="T29" fmla="*/ 7 h 90"/>
                <a:gd name="T30" fmla="*/ 19 w 55"/>
                <a:gd name="T31" fmla="*/ 0 h 90"/>
                <a:gd name="T32" fmla="*/ 36 w 55"/>
                <a:gd name="T33" fmla="*/ 0 h 90"/>
                <a:gd name="T34" fmla="*/ 47 w 55"/>
                <a:gd name="T35" fmla="*/ 5 h 90"/>
                <a:gd name="T36" fmla="*/ 52 w 55"/>
                <a:gd name="T37" fmla="*/ 15 h 90"/>
                <a:gd name="T38" fmla="*/ 52 w 55"/>
                <a:gd name="T39" fmla="*/ 26 h 90"/>
                <a:gd name="T40" fmla="*/ 45 w 55"/>
                <a:gd name="T41" fmla="*/ 35 h 90"/>
                <a:gd name="T42" fmla="*/ 34 w 55"/>
                <a:gd name="T43" fmla="*/ 36 h 90"/>
                <a:gd name="T44" fmla="*/ 37 w 55"/>
                <a:gd name="T45" fmla="*/ 28 h 90"/>
                <a:gd name="T46" fmla="*/ 39 w 55"/>
                <a:gd name="T47" fmla="*/ 20 h 90"/>
                <a:gd name="T48" fmla="*/ 37 w 55"/>
                <a:gd name="T49" fmla="*/ 10 h 90"/>
                <a:gd name="T50" fmla="*/ 32 w 55"/>
                <a:gd name="T51" fmla="*/ 5 h 90"/>
                <a:gd name="T52" fmla="*/ 24 w 55"/>
                <a:gd name="T53" fmla="*/ 5 h 90"/>
                <a:gd name="T54" fmla="*/ 19 w 55"/>
                <a:gd name="T55" fmla="*/ 10 h 90"/>
                <a:gd name="T56" fmla="*/ 19 w 55"/>
                <a:gd name="T57" fmla="*/ 20 h 90"/>
                <a:gd name="T58" fmla="*/ 24 w 55"/>
                <a:gd name="T59" fmla="*/ 28 h 90"/>
                <a:gd name="T60" fmla="*/ 34 w 55"/>
                <a:gd name="T61" fmla="*/ 36 h 90"/>
                <a:gd name="T62" fmla="*/ 19 w 55"/>
                <a:gd name="T63" fmla="*/ 51 h 90"/>
                <a:gd name="T64" fmla="*/ 16 w 55"/>
                <a:gd name="T65" fmla="*/ 56 h 90"/>
                <a:gd name="T66" fmla="*/ 14 w 55"/>
                <a:gd name="T67" fmla="*/ 64 h 90"/>
                <a:gd name="T68" fmla="*/ 14 w 55"/>
                <a:gd name="T69" fmla="*/ 74 h 90"/>
                <a:gd name="T70" fmla="*/ 18 w 55"/>
                <a:gd name="T71" fmla="*/ 82 h 90"/>
                <a:gd name="T72" fmla="*/ 22 w 55"/>
                <a:gd name="T73" fmla="*/ 85 h 90"/>
                <a:gd name="T74" fmla="*/ 31 w 55"/>
                <a:gd name="T75" fmla="*/ 85 h 90"/>
                <a:gd name="T76" fmla="*/ 36 w 55"/>
                <a:gd name="T77" fmla="*/ 79 h 90"/>
                <a:gd name="T78" fmla="*/ 36 w 55"/>
                <a:gd name="T79" fmla="*/ 67 h 90"/>
                <a:gd name="T80" fmla="*/ 27 w 55"/>
                <a:gd name="T81" fmla="*/ 56 h 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5"/>
                <a:gd name="T124" fmla="*/ 0 h 90"/>
                <a:gd name="T125" fmla="*/ 55 w 55"/>
                <a:gd name="T126" fmla="*/ 90 h 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5" h="90">
                  <a:moveTo>
                    <a:pt x="39" y="39"/>
                  </a:moveTo>
                  <a:lnTo>
                    <a:pt x="44" y="43"/>
                  </a:lnTo>
                  <a:lnTo>
                    <a:pt x="49" y="48"/>
                  </a:lnTo>
                  <a:lnTo>
                    <a:pt x="52" y="51"/>
                  </a:lnTo>
                  <a:lnTo>
                    <a:pt x="53" y="57"/>
                  </a:lnTo>
                  <a:lnTo>
                    <a:pt x="55" y="66"/>
                  </a:lnTo>
                  <a:lnTo>
                    <a:pt x="53" y="72"/>
                  </a:lnTo>
                  <a:lnTo>
                    <a:pt x="52" y="77"/>
                  </a:lnTo>
                  <a:lnTo>
                    <a:pt x="47" y="82"/>
                  </a:lnTo>
                  <a:lnTo>
                    <a:pt x="40" y="87"/>
                  </a:lnTo>
                  <a:lnTo>
                    <a:pt x="34" y="88"/>
                  </a:lnTo>
                  <a:lnTo>
                    <a:pt x="26" y="90"/>
                  </a:lnTo>
                  <a:lnTo>
                    <a:pt x="18" y="88"/>
                  </a:lnTo>
                  <a:lnTo>
                    <a:pt x="11" y="87"/>
                  </a:lnTo>
                  <a:lnTo>
                    <a:pt x="6" y="83"/>
                  </a:lnTo>
                  <a:lnTo>
                    <a:pt x="1" y="79"/>
                  </a:lnTo>
                  <a:lnTo>
                    <a:pt x="0" y="74"/>
                  </a:lnTo>
                  <a:lnTo>
                    <a:pt x="0" y="69"/>
                  </a:lnTo>
                  <a:lnTo>
                    <a:pt x="0" y="62"/>
                  </a:lnTo>
                  <a:lnTo>
                    <a:pt x="3" y="56"/>
                  </a:lnTo>
                  <a:lnTo>
                    <a:pt x="8" y="51"/>
                  </a:lnTo>
                  <a:lnTo>
                    <a:pt x="16" y="46"/>
                  </a:lnTo>
                  <a:lnTo>
                    <a:pt x="11" y="41"/>
                  </a:lnTo>
                  <a:lnTo>
                    <a:pt x="6" y="38"/>
                  </a:lnTo>
                  <a:lnTo>
                    <a:pt x="3" y="33"/>
                  </a:lnTo>
                  <a:lnTo>
                    <a:pt x="1" y="28"/>
                  </a:lnTo>
                  <a:lnTo>
                    <a:pt x="0" y="22"/>
                  </a:lnTo>
                  <a:lnTo>
                    <a:pt x="1" y="17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7" y="5"/>
                  </a:lnTo>
                  <a:lnTo>
                    <a:pt x="50" y="10"/>
                  </a:lnTo>
                  <a:lnTo>
                    <a:pt x="52" y="15"/>
                  </a:lnTo>
                  <a:lnTo>
                    <a:pt x="53" y="20"/>
                  </a:lnTo>
                  <a:lnTo>
                    <a:pt x="52" y="26"/>
                  </a:lnTo>
                  <a:lnTo>
                    <a:pt x="50" y="31"/>
                  </a:lnTo>
                  <a:lnTo>
                    <a:pt x="45" y="35"/>
                  </a:lnTo>
                  <a:lnTo>
                    <a:pt x="39" y="39"/>
                  </a:lnTo>
                  <a:close/>
                  <a:moveTo>
                    <a:pt x="34" y="36"/>
                  </a:moveTo>
                  <a:lnTo>
                    <a:pt x="36" y="33"/>
                  </a:lnTo>
                  <a:lnTo>
                    <a:pt x="37" y="28"/>
                  </a:lnTo>
                  <a:lnTo>
                    <a:pt x="37" y="25"/>
                  </a:lnTo>
                  <a:lnTo>
                    <a:pt x="39" y="20"/>
                  </a:lnTo>
                  <a:lnTo>
                    <a:pt x="37" y="15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2" y="5"/>
                  </a:lnTo>
                  <a:lnTo>
                    <a:pt x="27" y="4"/>
                  </a:lnTo>
                  <a:lnTo>
                    <a:pt x="24" y="5"/>
                  </a:lnTo>
                  <a:lnTo>
                    <a:pt x="21" y="7"/>
                  </a:lnTo>
                  <a:lnTo>
                    <a:pt x="19" y="10"/>
                  </a:lnTo>
                  <a:lnTo>
                    <a:pt x="18" y="15"/>
                  </a:lnTo>
                  <a:lnTo>
                    <a:pt x="19" y="20"/>
                  </a:lnTo>
                  <a:lnTo>
                    <a:pt x="21" y="25"/>
                  </a:lnTo>
                  <a:lnTo>
                    <a:pt x="24" y="28"/>
                  </a:lnTo>
                  <a:lnTo>
                    <a:pt x="29" y="31"/>
                  </a:lnTo>
                  <a:lnTo>
                    <a:pt x="34" y="36"/>
                  </a:lnTo>
                  <a:close/>
                  <a:moveTo>
                    <a:pt x="21" y="49"/>
                  </a:moveTo>
                  <a:lnTo>
                    <a:pt x="19" y="51"/>
                  </a:lnTo>
                  <a:lnTo>
                    <a:pt x="18" y="52"/>
                  </a:lnTo>
                  <a:lnTo>
                    <a:pt x="16" y="56"/>
                  </a:lnTo>
                  <a:lnTo>
                    <a:pt x="14" y="59"/>
                  </a:lnTo>
                  <a:lnTo>
                    <a:pt x="14" y="64"/>
                  </a:lnTo>
                  <a:lnTo>
                    <a:pt x="14" y="69"/>
                  </a:lnTo>
                  <a:lnTo>
                    <a:pt x="14" y="74"/>
                  </a:lnTo>
                  <a:lnTo>
                    <a:pt x="16" y="79"/>
                  </a:lnTo>
                  <a:lnTo>
                    <a:pt x="18" y="82"/>
                  </a:lnTo>
                  <a:lnTo>
                    <a:pt x="19" y="83"/>
                  </a:lnTo>
                  <a:lnTo>
                    <a:pt x="22" y="85"/>
                  </a:lnTo>
                  <a:lnTo>
                    <a:pt x="26" y="85"/>
                  </a:lnTo>
                  <a:lnTo>
                    <a:pt x="31" y="85"/>
                  </a:lnTo>
                  <a:lnTo>
                    <a:pt x="34" y="82"/>
                  </a:lnTo>
                  <a:lnTo>
                    <a:pt x="36" y="79"/>
                  </a:lnTo>
                  <a:lnTo>
                    <a:pt x="37" y="74"/>
                  </a:lnTo>
                  <a:lnTo>
                    <a:pt x="36" y="67"/>
                  </a:lnTo>
                  <a:lnTo>
                    <a:pt x="32" y="61"/>
                  </a:lnTo>
                  <a:lnTo>
                    <a:pt x="27" y="56"/>
                  </a:lnTo>
                  <a:lnTo>
                    <a:pt x="21" y="4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18" name="Line 727"/>
            <p:cNvSpPr>
              <a:spLocks noChangeShapeType="1"/>
            </p:cNvSpPr>
            <p:nvPr/>
          </p:nvSpPr>
          <p:spPr bwMode="auto">
            <a:xfrm>
              <a:off x="3976" y="3014"/>
              <a:ext cx="1516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19" name="Freeform 728"/>
            <p:cNvSpPr>
              <a:spLocks/>
            </p:cNvSpPr>
            <p:nvPr/>
          </p:nvSpPr>
          <p:spPr bwMode="auto">
            <a:xfrm>
              <a:off x="3976" y="3014"/>
              <a:ext cx="1516" cy="528"/>
            </a:xfrm>
            <a:custGeom>
              <a:avLst/>
              <a:gdLst>
                <a:gd name="T0" fmla="*/ 14 w 1516"/>
                <a:gd name="T1" fmla="*/ 106 h 528"/>
                <a:gd name="T2" fmla="*/ 45 w 1516"/>
                <a:gd name="T3" fmla="*/ 122 h 528"/>
                <a:gd name="T4" fmla="*/ 75 w 1516"/>
                <a:gd name="T5" fmla="*/ 140 h 528"/>
                <a:gd name="T6" fmla="*/ 106 w 1516"/>
                <a:gd name="T7" fmla="*/ 161 h 528"/>
                <a:gd name="T8" fmla="*/ 137 w 1516"/>
                <a:gd name="T9" fmla="*/ 186 h 528"/>
                <a:gd name="T10" fmla="*/ 166 w 1516"/>
                <a:gd name="T11" fmla="*/ 212 h 528"/>
                <a:gd name="T12" fmla="*/ 197 w 1516"/>
                <a:gd name="T13" fmla="*/ 240 h 528"/>
                <a:gd name="T14" fmla="*/ 226 w 1516"/>
                <a:gd name="T15" fmla="*/ 271 h 528"/>
                <a:gd name="T16" fmla="*/ 257 w 1516"/>
                <a:gd name="T17" fmla="*/ 303 h 528"/>
                <a:gd name="T18" fmla="*/ 288 w 1516"/>
                <a:gd name="T19" fmla="*/ 337 h 528"/>
                <a:gd name="T20" fmla="*/ 318 w 1516"/>
                <a:gd name="T21" fmla="*/ 372 h 528"/>
                <a:gd name="T22" fmla="*/ 349 w 1516"/>
                <a:gd name="T23" fmla="*/ 407 h 528"/>
                <a:gd name="T24" fmla="*/ 378 w 1516"/>
                <a:gd name="T25" fmla="*/ 440 h 528"/>
                <a:gd name="T26" fmla="*/ 409 w 1516"/>
                <a:gd name="T27" fmla="*/ 469 h 528"/>
                <a:gd name="T28" fmla="*/ 440 w 1516"/>
                <a:gd name="T29" fmla="*/ 496 h 528"/>
                <a:gd name="T30" fmla="*/ 469 w 1516"/>
                <a:gd name="T31" fmla="*/ 513 h 528"/>
                <a:gd name="T32" fmla="*/ 497 w 1516"/>
                <a:gd name="T33" fmla="*/ 525 h 528"/>
                <a:gd name="T34" fmla="*/ 512 w 1516"/>
                <a:gd name="T35" fmla="*/ 526 h 528"/>
                <a:gd name="T36" fmla="*/ 528 w 1516"/>
                <a:gd name="T37" fmla="*/ 526 h 528"/>
                <a:gd name="T38" fmla="*/ 543 w 1516"/>
                <a:gd name="T39" fmla="*/ 525 h 528"/>
                <a:gd name="T40" fmla="*/ 557 w 1516"/>
                <a:gd name="T41" fmla="*/ 520 h 528"/>
                <a:gd name="T42" fmla="*/ 572 w 1516"/>
                <a:gd name="T43" fmla="*/ 512 h 528"/>
                <a:gd name="T44" fmla="*/ 588 w 1516"/>
                <a:gd name="T45" fmla="*/ 502 h 528"/>
                <a:gd name="T46" fmla="*/ 603 w 1516"/>
                <a:gd name="T47" fmla="*/ 489 h 528"/>
                <a:gd name="T48" fmla="*/ 619 w 1516"/>
                <a:gd name="T49" fmla="*/ 474 h 528"/>
                <a:gd name="T50" fmla="*/ 637 w 1516"/>
                <a:gd name="T51" fmla="*/ 455 h 528"/>
                <a:gd name="T52" fmla="*/ 666 w 1516"/>
                <a:gd name="T53" fmla="*/ 416 h 528"/>
                <a:gd name="T54" fmla="*/ 697 w 1516"/>
                <a:gd name="T55" fmla="*/ 370 h 528"/>
                <a:gd name="T56" fmla="*/ 727 w 1516"/>
                <a:gd name="T57" fmla="*/ 323 h 528"/>
                <a:gd name="T58" fmla="*/ 758 w 1516"/>
                <a:gd name="T59" fmla="*/ 275 h 528"/>
                <a:gd name="T60" fmla="*/ 789 w 1516"/>
                <a:gd name="T61" fmla="*/ 230 h 528"/>
                <a:gd name="T62" fmla="*/ 818 w 1516"/>
                <a:gd name="T63" fmla="*/ 187 h 528"/>
                <a:gd name="T64" fmla="*/ 849 w 1516"/>
                <a:gd name="T65" fmla="*/ 152 h 528"/>
                <a:gd name="T66" fmla="*/ 878 w 1516"/>
                <a:gd name="T67" fmla="*/ 119 h 528"/>
                <a:gd name="T68" fmla="*/ 909 w 1516"/>
                <a:gd name="T69" fmla="*/ 93 h 528"/>
                <a:gd name="T70" fmla="*/ 940 w 1516"/>
                <a:gd name="T71" fmla="*/ 72 h 528"/>
                <a:gd name="T72" fmla="*/ 970 w 1516"/>
                <a:gd name="T73" fmla="*/ 54 h 528"/>
                <a:gd name="T74" fmla="*/ 1001 w 1516"/>
                <a:gd name="T75" fmla="*/ 39 h 528"/>
                <a:gd name="T76" fmla="*/ 1030 w 1516"/>
                <a:gd name="T77" fmla="*/ 29 h 528"/>
                <a:gd name="T78" fmla="*/ 1061 w 1516"/>
                <a:gd name="T79" fmla="*/ 21 h 528"/>
                <a:gd name="T80" fmla="*/ 1090 w 1516"/>
                <a:gd name="T81" fmla="*/ 15 h 528"/>
                <a:gd name="T82" fmla="*/ 1121 w 1516"/>
                <a:gd name="T83" fmla="*/ 11 h 528"/>
                <a:gd name="T84" fmla="*/ 1152 w 1516"/>
                <a:gd name="T85" fmla="*/ 8 h 528"/>
                <a:gd name="T86" fmla="*/ 1181 w 1516"/>
                <a:gd name="T87" fmla="*/ 5 h 528"/>
                <a:gd name="T88" fmla="*/ 1212 w 1516"/>
                <a:gd name="T89" fmla="*/ 3 h 528"/>
                <a:gd name="T90" fmla="*/ 1258 w 1516"/>
                <a:gd name="T91" fmla="*/ 2 h 528"/>
                <a:gd name="T92" fmla="*/ 1364 w 1516"/>
                <a:gd name="T93" fmla="*/ 0 h 52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516"/>
                <a:gd name="T142" fmla="*/ 0 h 528"/>
                <a:gd name="T143" fmla="*/ 1516 w 1516"/>
                <a:gd name="T144" fmla="*/ 528 h 52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516" h="528">
                  <a:moveTo>
                    <a:pt x="0" y="98"/>
                  </a:moveTo>
                  <a:lnTo>
                    <a:pt x="14" y="106"/>
                  </a:lnTo>
                  <a:lnTo>
                    <a:pt x="31" y="114"/>
                  </a:lnTo>
                  <a:lnTo>
                    <a:pt x="45" y="122"/>
                  </a:lnTo>
                  <a:lnTo>
                    <a:pt x="60" y="132"/>
                  </a:lnTo>
                  <a:lnTo>
                    <a:pt x="75" y="140"/>
                  </a:lnTo>
                  <a:lnTo>
                    <a:pt x="91" y="152"/>
                  </a:lnTo>
                  <a:lnTo>
                    <a:pt x="106" y="161"/>
                  </a:lnTo>
                  <a:lnTo>
                    <a:pt x="120" y="173"/>
                  </a:lnTo>
                  <a:lnTo>
                    <a:pt x="137" y="186"/>
                  </a:lnTo>
                  <a:lnTo>
                    <a:pt x="151" y="199"/>
                  </a:lnTo>
                  <a:lnTo>
                    <a:pt x="166" y="212"/>
                  </a:lnTo>
                  <a:lnTo>
                    <a:pt x="182" y="225"/>
                  </a:lnTo>
                  <a:lnTo>
                    <a:pt x="197" y="240"/>
                  </a:lnTo>
                  <a:lnTo>
                    <a:pt x="212" y="254"/>
                  </a:lnTo>
                  <a:lnTo>
                    <a:pt x="226" y="271"/>
                  </a:lnTo>
                  <a:lnTo>
                    <a:pt x="243" y="287"/>
                  </a:lnTo>
                  <a:lnTo>
                    <a:pt x="257" y="303"/>
                  </a:lnTo>
                  <a:lnTo>
                    <a:pt x="272" y="321"/>
                  </a:lnTo>
                  <a:lnTo>
                    <a:pt x="288" y="337"/>
                  </a:lnTo>
                  <a:lnTo>
                    <a:pt x="303" y="355"/>
                  </a:lnTo>
                  <a:lnTo>
                    <a:pt x="318" y="372"/>
                  </a:lnTo>
                  <a:lnTo>
                    <a:pt x="334" y="390"/>
                  </a:lnTo>
                  <a:lnTo>
                    <a:pt x="349" y="407"/>
                  </a:lnTo>
                  <a:lnTo>
                    <a:pt x="363" y="424"/>
                  </a:lnTo>
                  <a:lnTo>
                    <a:pt x="378" y="440"/>
                  </a:lnTo>
                  <a:lnTo>
                    <a:pt x="394" y="455"/>
                  </a:lnTo>
                  <a:lnTo>
                    <a:pt x="409" y="469"/>
                  </a:lnTo>
                  <a:lnTo>
                    <a:pt x="424" y="482"/>
                  </a:lnTo>
                  <a:lnTo>
                    <a:pt x="440" y="496"/>
                  </a:lnTo>
                  <a:lnTo>
                    <a:pt x="454" y="505"/>
                  </a:lnTo>
                  <a:lnTo>
                    <a:pt x="469" y="513"/>
                  </a:lnTo>
                  <a:lnTo>
                    <a:pt x="485" y="522"/>
                  </a:lnTo>
                  <a:lnTo>
                    <a:pt x="497" y="525"/>
                  </a:lnTo>
                  <a:lnTo>
                    <a:pt x="500" y="525"/>
                  </a:lnTo>
                  <a:lnTo>
                    <a:pt x="512" y="526"/>
                  </a:lnTo>
                  <a:lnTo>
                    <a:pt x="515" y="528"/>
                  </a:lnTo>
                  <a:lnTo>
                    <a:pt x="528" y="526"/>
                  </a:lnTo>
                  <a:lnTo>
                    <a:pt x="529" y="526"/>
                  </a:lnTo>
                  <a:lnTo>
                    <a:pt x="543" y="525"/>
                  </a:lnTo>
                  <a:lnTo>
                    <a:pt x="546" y="525"/>
                  </a:lnTo>
                  <a:lnTo>
                    <a:pt x="557" y="520"/>
                  </a:lnTo>
                  <a:lnTo>
                    <a:pt x="560" y="518"/>
                  </a:lnTo>
                  <a:lnTo>
                    <a:pt x="572" y="512"/>
                  </a:lnTo>
                  <a:lnTo>
                    <a:pt x="575" y="510"/>
                  </a:lnTo>
                  <a:lnTo>
                    <a:pt x="588" y="502"/>
                  </a:lnTo>
                  <a:lnTo>
                    <a:pt x="591" y="500"/>
                  </a:lnTo>
                  <a:lnTo>
                    <a:pt x="603" y="489"/>
                  </a:lnTo>
                  <a:lnTo>
                    <a:pt x="606" y="487"/>
                  </a:lnTo>
                  <a:lnTo>
                    <a:pt x="619" y="474"/>
                  </a:lnTo>
                  <a:lnTo>
                    <a:pt x="621" y="473"/>
                  </a:lnTo>
                  <a:lnTo>
                    <a:pt x="637" y="455"/>
                  </a:lnTo>
                  <a:lnTo>
                    <a:pt x="652" y="435"/>
                  </a:lnTo>
                  <a:lnTo>
                    <a:pt x="666" y="416"/>
                  </a:lnTo>
                  <a:lnTo>
                    <a:pt x="681" y="393"/>
                  </a:lnTo>
                  <a:lnTo>
                    <a:pt x="697" y="370"/>
                  </a:lnTo>
                  <a:lnTo>
                    <a:pt x="712" y="347"/>
                  </a:lnTo>
                  <a:lnTo>
                    <a:pt x="727" y="323"/>
                  </a:lnTo>
                  <a:lnTo>
                    <a:pt x="743" y="298"/>
                  </a:lnTo>
                  <a:lnTo>
                    <a:pt x="758" y="275"/>
                  </a:lnTo>
                  <a:lnTo>
                    <a:pt x="772" y="253"/>
                  </a:lnTo>
                  <a:lnTo>
                    <a:pt x="789" y="230"/>
                  </a:lnTo>
                  <a:lnTo>
                    <a:pt x="803" y="209"/>
                  </a:lnTo>
                  <a:lnTo>
                    <a:pt x="818" y="187"/>
                  </a:lnTo>
                  <a:lnTo>
                    <a:pt x="833" y="169"/>
                  </a:lnTo>
                  <a:lnTo>
                    <a:pt x="849" y="152"/>
                  </a:lnTo>
                  <a:lnTo>
                    <a:pt x="864" y="135"/>
                  </a:lnTo>
                  <a:lnTo>
                    <a:pt x="878" y="119"/>
                  </a:lnTo>
                  <a:lnTo>
                    <a:pt x="895" y="106"/>
                  </a:lnTo>
                  <a:lnTo>
                    <a:pt x="909" y="93"/>
                  </a:lnTo>
                  <a:lnTo>
                    <a:pt x="924" y="81"/>
                  </a:lnTo>
                  <a:lnTo>
                    <a:pt x="940" y="72"/>
                  </a:lnTo>
                  <a:lnTo>
                    <a:pt x="955" y="62"/>
                  </a:lnTo>
                  <a:lnTo>
                    <a:pt x="970" y="54"/>
                  </a:lnTo>
                  <a:lnTo>
                    <a:pt x="984" y="46"/>
                  </a:lnTo>
                  <a:lnTo>
                    <a:pt x="1001" y="39"/>
                  </a:lnTo>
                  <a:lnTo>
                    <a:pt x="1015" y="34"/>
                  </a:lnTo>
                  <a:lnTo>
                    <a:pt x="1030" y="29"/>
                  </a:lnTo>
                  <a:lnTo>
                    <a:pt x="1046" y="24"/>
                  </a:lnTo>
                  <a:lnTo>
                    <a:pt x="1061" y="21"/>
                  </a:lnTo>
                  <a:lnTo>
                    <a:pt x="1076" y="18"/>
                  </a:lnTo>
                  <a:lnTo>
                    <a:pt x="1090" y="15"/>
                  </a:lnTo>
                  <a:lnTo>
                    <a:pt x="1107" y="13"/>
                  </a:lnTo>
                  <a:lnTo>
                    <a:pt x="1121" y="11"/>
                  </a:lnTo>
                  <a:lnTo>
                    <a:pt x="1136" y="10"/>
                  </a:lnTo>
                  <a:lnTo>
                    <a:pt x="1152" y="8"/>
                  </a:lnTo>
                  <a:lnTo>
                    <a:pt x="1167" y="6"/>
                  </a:lnTo>
                  <a:lnTo>
                    <a:pt x="1181" y="5"/>
                  </a:lnTo>
                  <a:lnTo>
                    <a:pt x="1198" y="5"/>
                  </a:lnTo>
                  <a:lnTo>
                    <a:pt x="1212" y="3"/>
                  </a:lnTo>
                  <a:lnTo>
                    <a:pt x="1242" y="3"/>
                  </a:lnTo>
                  <a:lnTo>
                    <a:pt x="1258" y="2"/>
                  </a:lnTo>
                  <a:lnTo>
                    <a:pt x="1349" y="2"/>
                  </a:lnTo>
                  <a:lnTo>
                    <a:pt x="1364" y="0"/>
                  </a:lnTo>
                  <a:lnTo>
                    <a:pt x="1516" y="0"/>
                  </a:lnTo>
                </a:path>
              </a:pathLst>
            </a:custGeom>
            <a:noFill/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20" name="Freeform 729"/>
            <p:cNvSpPr>
              <a:spLocks/>
            </p:cNvSpPr>
            <p:nvPr/>
          </p:nvSpPr>
          <p:spPr bwMode="auto">
            <a:xfrm>
              <a:off x="3976" y="3014"/>
              <a:ext cx="1516" cy="830"/>
            </a:xfrm>
            <a:custGeom>
              <a:avLst/>
              <a:gdLst>
                <a:gd name="T0" fmla="*/ 13 w 1516"/>
                <a:gd name="T1" fmla="*/ 0 h 830"/>
                <a:gd name="T2" fmla="*/ 21 w 1516"/>
                <a:gd name="T3" fmla="*/ 5 h 830"/>
                <a:gd name="T4" fmla="*/ 36 w 1516"/>
                <a:gd name="T5" fmla="*/ 20 h 830"/>
                <a:gd name="T6" fmla="*/ 50 w 1516"/>
                <a:gd name="T7" fmla="*/ 47 h 830"/>
                <a:gd name="T8" fmla="*/ 68 w 1516"/>
                <a:gd name="T9" fmla="*/ 91 h 830"/>
                <a:gd name="T10" fmla="*/ 91 w 1516"/>
                <a:gd name="T11" fmla="*/ 156 h 830"/>
                <a:gd name="T12" fmla="*/ 104 w 1516"/>
                <a:gd name="T13" fmla="*/ 204 h 830"/>
                <a:gd name="T14" fmla="*/ 122 w 1516"/>
                <a:gd name="T15" fmla="*/ 280 h 830"/>
                <a:gd name="T16" fmla="*/ 159 w 1516"/>
                <a:gd name="T17" fmla="*/ 451 h 830"/>
                <a:gd name="T18" fmla="*/ 189 w 1516"/>
                <a:gd name="T19" fmla="*/ 561 h 830"/>
                <a:gd name="T20" fmla="*/ 215 w 1516"/>
                <a:gd name="T21" fmla="*/ 645 h 830"/>
                <a:gd name="T22" fmla="*/ 233 w 1516"/>
                <a:gd name="T23" fmla="*/ 696 h 830"/>
                <a:gd name="T24" fmla="*/ 252 w 1516"/>
                <a:gd name="T25" fmla="*/ 740 h 830"/>
                <a:gd name="T26" fmla="*/ 272 w 1516"/>
                <a:gd name="T27" fmla="*/ 776 h 830"/>
                <a:gd name="T28" fmla="*/ 295 w 1516"/>
                <a:gd name="T29" fmla="*/ 805 h 830"/>
                <a:gd name="T30" fmla="*/ 318 w 1516"/>
                <a:gd name="T31" fmla="*/ 823 h 830"/>
                <a:gd name="T32" fmla="*/ 339 w 1516"/>
                <a:gd name="T33" fmla="*/ 830 h 830"/>
                <a:gd name="T34" fmla="*/ 362 w 1516"/>
                <a:gd name="T35" fmla="*/ 828 h 830"/>
                <a:gd name="T36" fmla="*/ 394 w 1516"/>
                <a:gd name="T37" fmla="*/ 812 h 830"/>
                <a:gd name="T38" fmla="*/ 419 w 1516"/>
                <a:gd name="T39" fmla="*/ 791 h 830"/>
                <a:gd name="T40" fmla="*/ 458 w 1516"/>
                <a:gd name="T41" fmla="*/ 743 h 830"/>
                <a:gd name="T42" fmla="*/ 485 w 1516"/>
                <a:gd name="T43" fmla="*/ 703 h 830"/>
                <a:gd name="T44" fmla="*/ 546 w 1516"/>
                <a:gd name="T45" fmla="*/ 603 h 830"/>
                <a:gd name="T46" fmla="*/ 614 w 1516"/>
                <a:gd name="T47" fmla="*/ 484 h 830"/>
                <a:gd name="T48" fmla="*/ 668 w 1516"/>
                <a:gd name="T49" fmla="*/ 393 h 830"/>
                <a:gd name="T50" fmla="*/ 723 w 1516"/>
                <a:gd name="T51" fmla="*/ 306 h 830"/>
                <a:gd name="T52" fmla="*/ 772 w 1516"/>
                <a:gd name="T53" fmla="*/ 240 h 830"/>
                <a:gd name="T54" fmla="*/ 823 w 1516"/>
                <a:gd name="T55" fmla="*/ 179 h 830"/>
                <a:gd name="T56" fmla="*/ 875 w 1516"/>
                <a:gd name="T57" fmla="*/ 130 h 830"/>
                <a:gd name="T58" fmla="*/ 924 w 1516"/>
                <a:gd name="T59" fmla="*/ 91 h 830"/>
                <a:gd name="T60" fmla="*/ 981 w 1516"/>
                <a:gd name="T61" fmla="*/ 59 h 830"/>
                <a:gd name="T62" fmla="*/ 1032 w 1516"/>
                <a:gd name="T63" fmla="*/ 37 h 830"/>
                <a:gd name="T64" fmla="*/ 1076 w 1516"/>
                <a:gd name="T65" fmla="*/ 24 h 830"/>
                <a:gd name="T66" fmla="*/ 1152 w 1516"/>
                <a:gd name="T67" fmla="*/ 10 h 830"/>
                <a:gd name="T68" fmla="*/ 1227 w 1516"/>
                <a:gd name="T69" fmla="*/ 3 h 830"/>
                <a:gd name="T70" fmla="*/ 1379 w 1516"/>
                <a:gd name="T71" fmla="*/ 0 h 83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516"/>
                <a:gd name="T109" fmla="*/ 0 h 830"/>
                <a:gd name="T110" fmla="*/ 1516 w 1516"/>
                <a:gd name="T111" fmla="*/ 830 h 83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516" h="830">
                  <a:moveTo>
                    <a:pt x="0" y="0"/>
                  </a:moveTo>
                  <a:lnTo>
                    <a:pt x="13" y="0"/>
                  </a:lnTo>
                  <a:lnTo>
                    <a:pt x="14" y="2"/>
                  </a:lnTo>
                  <a:lnTo>
                    <a:pt x="21" y="5"/>
                  </a:lnTo>
                  <a:lnTo>
                    <a:pt x="27" y="11"/>
                  </a:lnTo>
                  <a:lnTo>
                    <a:pt x="36" y="20"/>
                  </a:lnTo>
                  <a:lnTo>
                    <a:pt x="42" y="33"/>
                  </a:lnTo>
                  <a:lnTo>
                    <a:pt x="50" y="47"/>
                  </a:lnTo>
                  <a:lnTo>
                    <a:pt x="58" y="67"/>
                  </a:lnTo>
                  <a:lnTo>
                    <a:pt x="68" y="91"/>
                  </a:lnTo>
                  <a:lnTo>
                    <a:pt x="81" y="125"/>
                  </a:lnTo>
                  <a:lnTo>
                    <a:pt x="91" y="156"/>
                  </a:lnTo>
                  <a:lnTo>
                    <a:pt x="97" y="178"/>
                  </a:lnTo>
                  <a:lnTo>
                    <a:pt x="104" y="204"/>
                  </a:lnTo>
                  <a:lnTo>
                    <a:pt x="112" y="236"/>
                  </a:lnTo>
                  <a:lnTo>
                    <a:pt x="122" y="280"/>
                  </a:lnTo>
                  <a:lnTo>
                    <a:pt x="153" y="421"/>
                  </a:lnTo>
                  <a:lnTo>
                    <a:pt x="159" y="451"/>
                  </a:lnTo>
                  <a:lnTo>
                    <a:pt x="166" y="476"/>
                  </a:lnTo>
                  <a:lnTo>
                    <a:pt x="189" y="561"/>
                  </a:lnTo>
                  <a:lnTo>
                    <a:pt x="202" y="605"/>
                  </a:lnTo>
                  <a:lnTo>
                    <a:pt x="215" y="645"/>
                  </a:lnTo>
                  <a:lnTo>
                    <a:pt x="225" y="673"/>
                  </a:lnTo>
                  <a:lnTo>
                    <a:pt x="233" y="696"/>
                  </a:lnTo>
                  <a:lnTo>
                    <a:pt x="243" y="719"/>
                  </a:lnTo>
                  <a:lnTo>
                    <a:pt x="252" y="740"/>
                  </a:lnTo>
                  <a:lnTo>
                    <a:pt x="262" y="760"/>
                  </a:lnTo>
                  <a:lnTo>
                    <a:pt x="272" y="776"/>
                  </a:lnTo>
                  <a:lnTo>
                    <a:pt x="283" y="791"/>
                  </a:lnTo>
                  <a:lnTo>
                    <a:pt x="295" y="805"/>
                  </a:lnTo>
                  <a:lnTo>
                    <a:pt x="306" y="815"/>
                  </a:lnTo>
                  <a:lnTo>
                    <a:pt x="318" y="823"/>
                  </a:lnTo>
                  <a:lnTo>
                    <a:pt x="327" y="828"/>
                  </a:lnTo>
                  <a:lnTo>
                    <a:pt x="339" y="830"/>
                  </a:lnTo>
                  <a:lnTo>
                    <a:pt x="349" y="830"/>
                  </a:lnTo>
                  <a:lnTo>
                    <a:pt x="362" y="828"/>
                  </a:lnTo>
                  <a:lnTo>
                    <a:pt x="376" y="822"/>
                  </a:lnTo>
                  <a:lnTo>
                    <a:pt x="394" y="812"/>
                  </a:lnTo>
                  <a:lnTo>
                    <a:pt x="406" y="802"/>
                  </a:lnTo>
                  <a:lnTo>
                    <a:pt x="419" y="791"/>
                  </a:lnTo>
                  <a:lnTo>
                    <a:pt x="435" y="773"/>
                  </a:lnTo>
                  <a:lnTo>
                    <a:pt x="458" y="743"/>
                  </a:lnTo>
                  <a:lnTo>
                    <a:pt x="469" y="727"/>
                  </a:lnTo>
                  <a:lnTo>
                    <a:pt x="485" y="703"/>
                  </a:lnTo>
                  <a:lnTo>
                    <a:pt x="507" y="670"/>
                  </a:lnTo>
                  <a:lnTo>
                    <a:pt x="546" y="603"/>
                  </a:lnTo>
                  <a:lnTo>
                    <a:pt x="575" y="551"/>
                  </a:lnTo>
                  <a:lnTo>
                    <a:pt x="614" y="484"/>
                  </a:lnTo>
                  <a:lnTo>
                    <a:pt x="621" y="471"/>
                  </a:lnTo>
                  <a:lnTo>
                    <a:pt x="668" y="393"/>
                  </a:lnTo>
                  <a:lnTo>
                    <a:pt x="697" y="347"/>
                  </a:lnTo>
                  <a:lnTo>
                    <a:pt x="723" y="306"/>
                  </a:lnTo>
                  <a:lnTo>
                    <a:pt x="748" y="272"/>
                  </a:lnTo>
                  <a:lnTo>
                    <a:pt x="772" y="240"/>
                  </a:lnTo>
                  <a:lnTo>
                    <a:pt x="798" y="207"/>
                  </a:lnTo>
                  <a:lnTo>
                    <a:pt x="823" y="179"/>
                  </a:lnTo>
                  <a:lnTo>
                    <a:pt x="849" y="155"/>
                  </a:lnTo>
                  <a:lnTo>
                    <a:pt x="875" y="130"/>
                  </a:lnTo>
                  <a:lnTo>
                    <a:pt x="901" y="109"/>
                  </a:lnTo>
                  <a:lnTo>
                    <a:pt x="924" y="91"/>
                  </a:lnTo>
                  <a:lnTo>
                    <a:pt x="952" y="73"/>
                  </a:lnTo>
                  <a:lnTo>
                    <a:pt x="981" y="59"/>
                  </a:lnTo>
                  <a:lnTo>
                    <a:pt x="1001" y="49"/>
                  </a:lnTo>
                  <a:lnTo>
                    <a:pt x="1032" y="37"/>
                  </a:lnTo>
                  <a:lnTo>
                    <a:pt x="1066" y="26"/>
                  </a:lnTo>
                  <a:lnTo>
                    <a:pt x="1076" y="24"/>
                  </a:lnTo>
                  <a:lnTo>
                    <a:pt x="1113" y="16"/>
                  </a:lnTo>
                  <a:lnTo>
                    <a:pt x="1152" y="10"/>
                  </a:lnTo>
                  <a:lnTo>
                    <a:pt x="1190" y="6"/>
                  </a:lnTo>
                  <a:lnTo>
                    <a:pt x="1227" y="3"/>
                  </a:lnTo>
                  <a:lnTo>
                    <a:pt x="1304" y="2"/>
                  </a:lnTo>
                  <a:lnTo>
                    <a:pt x="1379" y="0"/>
                  </a:lnTo>
                  <a:lnTo>
                    <a:pt x="1516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21" name="Freeform 730"/>
            <p:cNvSpPr>
              <a:spLocks/>
            </p:cNvSpPr>
            <p:nvPr/>
          </p:nvSpPr>
          <p:spPr bwMode="auto">
            <a:xfrm>
              <a:off x="3976" y="2636"/>
              <a:ext cx="1516" cy="378"/>
            </a:xfrm>
            <a:custGeom>
              <a:avLst/>
              <a:gdLst>
                <a:gd name="T0" fmla="*/ 14 w 1516"/>
                <a:gd name="T1" fmla="*/ 11 h 378"/>
                <a:gd name="T2" fmla="*/ 45 w 1516"/>
                <a:gd name="T3" fmla="*/ 5 h 378"/>
                <a:gd name="T4" fmla="*/ 75 w 1516"/>
                <a:gd name="T5" fmla="*/ 1 h 378"/>
                <a:gd name="T6" fmla="*/ 137 w 1516"/>
                <a:gd name="T7" fmla="*/ 0 h 378"/>
                <a:gd name="T8" fmla="*/ 166 w 1516"/>
                <a:gd name="T9" fmla="*/ 3 h 378"/>
                <a:gd name="T10" fmla="*/ 197 w 1516"/>
                <a:gd name="T11" fmla="*/ 8 h 378"/>
                <a:gd name="T12" fmla="*/ 226 w 1516"/>
                <a:gd name="T13" fmla="*/ 14 h 378"/>
                <a:gd name="T14" fmla="*/ 257 w 1516"/>
                <a:gd name="T15" fmla="*/ 26 h 378"/>
                <a:gd name="T16" fmla="*/ 288 w 1516"/>
                <a:gd name="T17" fmla="*/ 39 h 378"/>
                <a:gd name="T18" fmla="*/ 318 w 1516"/>
                <a:gd name="T19" fmla="*/ 54 h 378"/>
                <a:gd name="T20" fmla="*/ 349 w 1516"/>
                <a:gd name="T21" fmla="*/ 70 h 378"/>
                <a:gd name="T22" fmla="*/ 378 w 1516"/>
                <a:gd name="T23" fmla="*/ 89 h 378"/>
                <a:gd name="T24" fmla="*/ 409 w 1516"/>
                <a:gd name="T25" fmla="*/ 111 h 378"/>
                <a:gd name="T26" fmla="*/ 440 w 1516"/>
                <a:gd name="T27" fmla="*/ 132 h 378"/>
                <a:gd name="T28" fmla="*/ 469 w 1516"/>
                <a:gd name="T29" fmla="*/ 155 h 378"/>
                <a:gd name="T30" fmla="*/ 500 w 1516"/>
                <a:gd name="T31" fmla="*/ 176 h 378"/>
                <a:gd name="T32" fmla="*/ 529 w 1516"/>
                <a:gd name="T33" fmla="*/ 199 h 378"/>
                <a:gd name="T34" fmla="*/ 560 w 1516"/>
                <a:gd name="T35" fmla="*/ 220 h 378"/>
                <a:gd name="T36" fmla="*/ 591 w 1516"/>
                <a:gd name="T37" fmla="*/ 239 h 378"/>
                <a:gd name="T38" fmla="*/ 621 w 1516"/>
                <a:gd name="T39" fmla="*/ 257 h 378"/>
                <a:gd name="T40" fmla="*/ 652 w 1516"/>
                <a:gd name="T41" fmla="*/ 275 h 378"/>
                <a:gd name="T42" fmla="*/ 681 w 1516"/>
                <a:gd name="T43" fmla="*/ 290 h 378"/>
                <a:gd name="T44" fmla="*/ 712 w 1516"/>
                <a:gd name="T45" fmla="*/ 305 h 378"/>
                <a:gd name="T46" fmla="*/ 743 w 1516"/>
                <a:gd name="T47" fmla="*/ 316 h 378"/>
                <a:gd name="T48" fmla="*/ 772 w 1516"/>
                <a:gd name="T49" fmla="*/ 327 h 378"/>
                <a:gd name="T50" fmla="*/ 803 w 1516"/>
                <a:gd name="T51" fmla="*/ 337 h 378"/>
                <a:gd name="T52" fmla="*/ 833 w 1516"/>
                <a:gd name="T53" fmla="*/ 344 h 378"/>
                <a:gd name="T54" fmla="*/ 864 w 1516"/>
                <a:gd name="T55" fmla="*/ 350 h 378"/>
                <a:gd name="T56" fmla="*/ 895 w 1516"/>
                <a:gd name="T57" fmla="*/ 357 h 378"/>
                <a:gd name="T58" fmla="*/ 924 w 1516"/>
                <a:gd name="T59" fmla="*/ 362 h 378"/>
                <a:gd name="T60" fmla="*/ 955 w 1516"/>
                <a:gd name="T61" fmla="*/ 365 h 378"/>
                <a:gd name="T62" fmla="*/ 984 w 1516"/>
                <a:gd name="T63" fmla="*/ 368 h 378"/>
                <a:gd name="T64" fmla="*/ 1015 w 1516"/>
                <a:gd name="T65" fmla="*/ 370 h 378"/>
                <a:gd name="T66" fmla="*/ 1046 w 1516"/>
                <a:gd name="T67" fmla="*/ 373 h 378"/>
                <a:gd name="T68" fmla="*/ 1090 w 1516"/>
                <a:gd name="T69" fmla="*/ 375 h 378"/>
                <a:gd name="T70" fmla="*/ 1121 w 1516"/>
                <a:gd name="T71" fmla="*/ 376 h 378"/>
                <a:gd name="T72" fmla="*/ 1198 w 1516"/>
                <a:gd name="T73" fmla="*/ 378 h 37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16"/>
                <a:gd name="T112" fmla="*/ 0 h 378"/>
                <a:gd name="T113" fmla="*/ 1516 w 1516"/>
                <a:gd name="T114" fmla="*/ 378 h 37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16" h="378">
                  <a:moveTo>
                    <a:pt x="0" y="14"/>
                  </a:moveTo>
                  <a:lnTo>
                    <a:pt x="14" y="11"/>
                  </a:lnTo>
                  <a:lnTo>
                    <a:pt x="31" y="8"/>
                  </a:lnTo>
                  <a:lnTo>
                    <a:pt x="45" y="5"/>
                  </a:lnTo>
                  <a:lnTo>
                    <a:pt x="60" y="3"/>
                  </a:lnTo>
                  <a:lnTo>
                    <a:pt x="75" y="1"/>
                  </a:lnTo>
                  <a:lnTo>
                    <a:pt x="91" y="0"/>
                  </a:lnTo>
                  <a:lnTo>
                    <a:pt x="137" y="0"/>
                  </a:lnTo>
                  <a:lnTo>
                    <a:pt x="151" y="1"/>
                  </a:lnTo>
                  <a:lnTo>
                    <a:pt x="166" y="3"/>
                  </a:lnTo>
                  <a:lnTo>
                    <a:pt x="182" y="5"/>
                  </a:lnTo>
                  <a:lnTo>
                    <a:pt x="197" y="8"/>
                  </a:lnTo>
                  <a:lnTo>
                    <a:pt x="212" y="11"/>
                  </a:lnTo>
                  <a:lnTo>
                    <a:pt x="226" y="14"/>
                  </a:lnTo>
                  <a:lnTo>
                    <a:pt x="243" y="19"/>
                  </a:lnTo>
                  <a:lnTo>
                    <a:pt x="257" y="26"/>
                  </a:lnTo>
                  <a:lnTo>
                    <a:pt x="272" y="31"/>
                  </a:lnTo>
                  <a:lnTo>
                    <a:pt x="288" y="39"/>
                  </a:lnTo>
                  <a:lnTo>
                    <a:pt x="303" y="45"/>
                  </a:lnTo>
                  <a:lnTo>
                    <a:pt x="318" y="54"/>
                  </a:lnTo>
                  <a:lnTo>
                    <a:pt x="334" y="62"/>
                  </a:lnTo>
                  <a:lnTo>
                    <a:pt x="349" y="70"/>
                  </a:lnTo>
                  <a:lnTo>
                    <a:pt x="363" y="80"/>
                  </a:lnTo>
                  <a:lnTo>
                    <a:pt x="378" y="89"/>
                  </a:lnTo>
                  <a:lnTo>
                    <a:pt x="394" y="99"/>
                  </a:lnTo>
                  <a:lnTo>
                    <a:pt x="409" y="111"/>
                  </a:lnTo>
                  <a:lnTo>
                    <a:pt x="424" y="120"/>
                  </a:lnTo>
                  <a:lnTo>
                    <a:pt x="440" y="132"/>
                  </a:lnTo>
                  <a:lnTo>
                    <a:pt x="454" y="143"/>
                  </a:lnTo>
                  <a:lnTo>
                    <a:pt x="469" y="155"/>
                  </a:lnTo>
                  <a:lnTo>
                    <a:pt x="485" y="166"/>
                  </a:lnTo>
                  <a:lnTo>
                    <a:pt x="500" y="176"/>
                  </a:lnTo>
                  <a:lnTo>
                    <a:pt x="515" y="187"/>
                  </a:lnTo>
                  <a:lnTo>
                    <a:pt x="529" y="199"/>
                  </a:lnTo>
                  <a:lnTo>
                    <a:pt x="546" y="208"/>
                  </a:lnTo>
                  <a:lnTo>
                    <a:pt x="560" y="220"/>
                  </a:lnTo>
                  <a:lnTo>
                    <a:pt x="575" y="230"/>
                  </a:lnTo>
                  <a:lnTo>
                    <a:pt x="591" y="239"/>
                  </a:lnTo>
                  <a:lnTo>
                    <a:pt x="606" y="249"/>
                  </a:lnTo>
                  <a:lnTo>
                    <a:pt x="621" y="257"/>
                  </a:lnTo>
                  <a:lnTo>
                    <a:pt x="637" y="267"/>
                  </a:lnTo>
                  <a:lnTo>
                    <a:pt x="652" y="275"/>
                  </a:lnTo>
                  <a:lnTo>
                    <a:pt x="666" y="283"/>
                  </a:lnTo>
                  <a:lnTo>
                    <a:pt x="681" y="290"/>
                  </a:lnTo>
                  <a:lnTo>
                    <a:pt x="697" y="298"/>
                  </a:lnTo>
                  <a:lnTo>
                    <a:pt x="712" y="305"/>
                  </a:lnTo>
                  <a:lnTo>
                    <a:pt x="727" y="311"/>
                  </a:lnTo>
                  <a:lnTo>
                    <a:pt x="743" y="316"/>
                  </a:lnTo>
                  <a:lnTo>
                    <a:pt x="758" y="323"/>
                  </a:lnTo>
                  <a:lnTo>
                    <a:pt x="772" y="327"/>
                  </a:lnTo>
                  <a:lnTo>
                    <a:pt x="789" y="332"/>
                  </a:lnTo>
                  <a:lnTo>
                    <a:pt x="803" y="337"/>
                  </a:lnTo>
                  <a:lnTo>
                    <a:pt x="818" y="340"/>
                  </a:lnTo>
                  <a:lnTo>
                    <a:pt x="833" y="344"/>
                  </a:lnTo>
                  <a:lnTo>
                    <a:pt x="849" y="349"/>
                  </a:lnTo>
                  <a:lnTo>
                    <a:pt x="864" y="350"/>
                  </a:lnTo>
                  <a:lnTo>
                    <a:pt x="878" y="354"/>
                  </a:lnTo>
                  <a:lnTo>
                    <a:pt x="895" y="357"/>
                  </a:lnTo>
                  <a:lnTo>
                    <a:pt x="909" y="358"/>
                  </a:lnTo>
                  <a:lnTo>
                    <a:pt x="924" y="362"/>
                  </a:lnTo>
                  <a:lnTo>
                    <a:pt x="940" y="363"/>
                  </a:lnTo>
                  <a:lnTo>
                    <a:pt x="955" y="365"/>
                  </a:lnTo>
                  <a:lnTo>
                    <a:pt x="970" y="367"/>
                  </a:lnTo>
                  <a:lnTo>
                    <a:pt x="984" y="368"/>
                  </a:lnTo>
                  <a:lnTo>
                    <a:pt x="1001" y="370"/>
                  </a:lnTo>
                  <a:lnTo>
                    <a:pt x="1015" y="370"/>
                  </a:lnTo>
                  <a:lnTo>
                    <a:pt x="1030" y="371"/>
                  </a:lnTo>
                  <a:lnTo>
                    <a:pt x="1046" y="373"/>
                  </a:lnTo>
                  <a:lnTo>
                    <a:pt x="1076" y="373"/>
                  </a:lnTo>
                  <a:lnTo>
                    <a:pt x="1090" y="375"/>
                  </a:lnTo>
                  <a:lnTo>
                    <a:pt x="1107" y="375"/>
                  </a:lnTo>
                  <a:lnTo>
                    <a:pt x="1121" y="376"/>
                  </a:lnTo>
                  <a:lnTo>
                    <a:pt x="1181" y="376"/>
                  </a:lnTo>
                  <a:lnTo>
                    <a:pt x="1198" y="378"/>
                  </a:lnTo>
                  <a:lnTo>
                    <a:pt x="1516" y="378"/>
                  </a:lnTo>
                </a:path>
              </a:pathLst>
            </a:custGeom>
            <a:noFill/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22" name="Freeform 731"/>
            <p:cNvSpPr>
              <a:spLocks/>
            </p:cNvSpPr>
            <p:nvPr/>
          </p:nvSpPr>
          <p:spPr bwMode="auto">
            <a:xfrm>
              <a:off x="3976" y="2807"/>
              <a:ext cx="1516" cy="207"/>
            </a:xfrm>
            <a:custGeom>
              <a:avLst/>
              <a:gdLst>
                <a:gd name="T0" fmla="*/ 21 w 1516"/>
                <a:gd name="T1" fmla="*/ 207 h 207"/>
                <a:gd name="T2" fmla="*/ 36 w 1516"/>
                <a:gd name="T3" fmla="*/ 202 h 207"/>
                <a:gd name="T4" fmla="*/ 50 w 1516"/>
                <a:gd name="T5" fmla="*/ 196 h 207"/>
                <a:gd name="T6" fmla="*/ 68 w 1516"/>
                <a:gd name="T7" fmla="*/ 184 h 207"/>
                <a:gd name="T8" fmla="*/ 91 w 1516"/>
                <a:gd name="T9" fmla="*/ 168 h 207"/>
                <a:gd name="T10" fmla="*/ 104 w 1516"/>
                <a:gd name="T11" fmla="*/ 156 h 207"/>
                <a:gd name="T12" fmla="*/ 120 w 1516"/>
                <a:gd name="T13" fmla="*/ 140 h 207"/>
                <a:gd name="T14" fmla="*/ 148 w 1516"/>
                <a:gd name="T15" fmla="*/ 108 h 207"/>
                <a:gd name="T16" fmla="*/ 164 w 1516"/>
                <a:gd name="T17" fmla="*/ 91 h 207"/>
                <a:gd name="T18" fmla="*/ 189 w 1516"/>
                <a:gd name="T19" fmla="*/ 68 h 207"/>
                <a:gd name="T20" fmla="*/ 215 w 1516"/>
                <a:gd name="T21" fmla="*/ 47 h 207"/>
                <a:gd name="T22" fmla="*/ 233 w 1516"/>
                <a:gd name="T23" fmla="*/ 34 h 207"/>
                <a:gd name="T24" fmla="*/ 252 w 1516"/>
                <a:gd name="T25" fmla="*/ 23 h 207"/>
                <a:gd name="T26" fmla="*/ 272 w 1516"/>
                <a:gd name="T27" fmla="*/ 13 h 207"/>
                <a:gd name="T28" fmla="*/ 295 w 1516"/>
                <a:gd name="T29" fmla="*/ 6 h 207"/>
                <a:gd name="T30" fmla="*/ 318 w 1516"/>
                <a:gd name="T31" fmla="*/ 2 h 207"/>
                <a:gd name="T32" fmla="*/ 349 w 1516"/>
                <a:gd name="T33" fmla="*/ 0 h 207"/>
                <a:gd name="T34" fmla="*/ 378 w 1516"/>
                <a:gd name="T35" fmla="*/ 3 h 207"/>
                <a:gd name="T36" fmla="*/ 406 w 1516"/>
                <a:gd name="T37" fmla="*/ 6 h 207"/>
                <a:gd name="T38" fmla="*/ 435 w 1516"/>
                <a:gd name="T39" fmla="*/ 15 h 207"/>
                <a:gd name="T40" fmla="*/ 469 w 1516"/>
                <a:gd name="T41" fmla="*/ 26 h 207"/>
                <a:gd name="T42" fmla="*/ 503 w 1516"/>
                <a:gd name="T43" fmla="*/ 39 h 207"/>
                <a:gd name="T44" fmla="*/ 621 w 1516"/>
                <a:gd name="T45" fmla="*/ 90 h 207"/>
                <a:gd name="T46" fmla="*/ 697 w 1516"/>
                <a:gd name="T47" fmla="*/ 121 h 207"/>
                <a:gd name="T48" fmla="*/ 748 w 1516"/>
                <a:gd name="T49" fmla="*/ 140 h 207"/>
                <a:gd name="T50" fmla="*/ 798 w 1516"/>
                <a:gd name="T51" fmla="*/ 156 h 207"/>
                <a:gd name="T52" fmla="*/ 849 w 1516"/>
                <a:gd name="T53" fmla="*/ 169 h 207"/>
                <a:gd name="T54" fmla="*/ 901 w 1516"/>
                <a:gd name="T55" fmla="*/ 181 h 207"/>
                <a:gd name="T56" fmla="*/ 952 w 1516"/>
                <a:gd name="T57" fmla="*/ 189 h 207"/>
                <a:gd name="T58" fmla="*/ 1001 w 1516"/>
                <a:gd name="T59" fmla="*/ 196 h 207"/>
                <a:gd name="T60" fmla="*/ 1066 w 1516"/>
                <a:gd name="T61" fmla="*/ 200 h 207"/>
                <a:gd name="T62" fmla="*/ 1111 w 1516"/>
                <a:gd name="T63" fmla="*/ 204 h 207"/>
                <a:gd name="T64" fmla="*/ 1199 w 1516"/>
                <a:gd name="T65" fmla="*/ 207 h 20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16"/>
                <a:gd name="T100" fmla="*/ 0 h 207"/>
                <a:gd name="T101" fmla="*/ 1516 w 1516"/>
                <a:gd name="T102" fmla="*/ 207 h 20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16" h="207">
                  <a:moveTo>
                    <a:pt x="0" y="207"/>
                  </a:moveTo>
                  <a:lnTo>
                    <a:pt x="21" y="207"/>
                  </a:lnTo>
                  <a:lnTo>
                    <a:pt x="27" y="205"/>
                  </a:lnTo>
                  <a:lnTo>
                    <a:pt x="36" y="202"/>
                  </a:lnTo>
                  <a:lnTo>
                    <a:pt x="42" y="199"/>
                  </a:lnTo>
                  <a:lnTo>
                    <a:pt x="50" y="196"/>
                  </a:lnTo>
                  <a:lnTo>
                    <a:pt x="58" y="191"/>
                  </a:lnTo>
                  <a:lnTo>
                    <a:pt x="68" y="184"/>
                  </a:lnTo>
                  <a:lnTo>
                    <a:pt x="80" y="176"/>
                  </a:lnTo>
                  <a:lnTo>
                    <a:pt x="91" y="168"/>
                  </a:lnTo>
                  <a:lnTo>
                    <a:pt x="97" y="163"/>
                  </a:lnTo>
                  <a:lnTo>
                    <a:pt x="104" y="156"/>
                  </a:lnTo>
                  <a:lnTo>
                    <a:pt x="112" y="148"/>
                  </a:lnTo>
                  <a:lnTo>
                    <a:pt x="120" y="140"/>
                  </a:lnTo>
                  <a:lnTo>
                    <a:pt x="135" y="122"/>
                  </a:lnTo>
                  <a:lnTo>
                    <a:pt x="148" y="108"/>
                  </a:lnTo>
                  <a:lnTo>
                    <a:pt x="158" y="98"/>
                  </a:lnTo>
                  <a:lnTo>
                    <a:pt x="164" y="91"/>
                  </a:lnTo>
                  <a:lnTo>
                    <a:pt x="166" y="88"/>
                  </a:lnTo>
                  <a:lnTo>
                    <a:pt x="189" y="68"/>
                  </a:lnTo>
                  <a:lnTo>
                    <a:pt x="202" y="57"/>
                  </a:lnTo>
                  <a:lnTo>
                    <a:pt x="215" y="47"/>
                  </a:lnTo>
                  <a:lnTo>
                    <a:pt x="225" y="39"/>
                  </a:lnTo>
                  <a:lnTo>
                    <a:pt x="233" y="34"/>
                  </a:lnTo>
                  <a:lnTo>
                    <a:pt x="243" y="28"/>
                  </a:lnTo>
                  <a:lnTo>
                    <a:pt x="252" y="23"/>
                  </a:lnTo>
                  <a:lnTo>
                    <a:pt x="262" y="18"/>
                  </a:lnTo>
                  <a:lnTo>
                    <a:pt x="272" y="13"/>
                  </a:lnTo>
                  <a:lnTo>
                    <a:pt x="283" y="10"/>
                  </a:lnTo>
                  <a:lnTo>
                    <a:pt x="295" y="6"/>
                  </a:lnTo>
                  <a:lnTo>
                    <a:pt x="306" y="3"/>
                  </a:lnTo>
                  <a:lnTo>
                    <a:pt x="318" y="2"/>
                  </a:lnTo>
                  <a:lnTo>
                    <a:pt x="327" y="0"/>
                  </a:lnTo>
                  <a:lnTo>
                    <a:pt x="349" y="0"/>
                  </a:lnTo>
                  <a:lnTo>
                    <a:pt x="362" y="2"/>
                  </a:lnTo>
                  <a:lnTo>
                    <a:pt x="378" y="3"/>
                  </a:lnTo>
                  <a:lnTo>
                    <a:pt x="394" y="5"/>
                  </a:lnTo>
                  <a:lnTo>
                    <a:pt x="406" y="6"/>
                  </a:lnTo>
                  <a:lnTo>
                    <a:pt x="419" y="10"/>
                  </a:lnTo>
                  <a:lnTo>
                    <a:pt x="435" y="15"/>
                  </a:lnTo>
                  <a:lnTo>
                    <a:pt x="453" y="21"/>
                  </a:lnTo>
                  <a:lnTo>
                    <a:pt x="469" y="26"/>
                  </a:lnTo>
                  <a:lnTo>
                    <a:pt x="484" y="31"/>
                  </a:lnTo>
                  <a:lnTo>
                    <a:pt x="503" y="39"/>
                  </a:lnTo>
                  <a:lnTo>
                    <a:pt x="546" y="57"/>
                  </a:lnTo>
                  <a:lnTo>
                    <a:pt x="621" y="90"/>
                  </a:lnTo>
                  <a:lnTo>
                    <a:pt x="678" y="114"/>
                  </a:lnTo>
                  <a:lnTo>
                    <a:pt x="697" y="121"/>
                  </a:lnTo>
                  <a:lnTo>
                    <a:pt x="723" y="132"/>
                  </a:lnTo>
                  <a:lnTo>
                    <a:pt x="748" y="140"/>
                  </a:lnTo>
                  <a:lnTo>
                    <a:pt x="772" y="148"/>
                  </a:lnTo>
                  <a:lnTo>
                    <a:pt x="798" y="156"/>
                  </a:lnTo>
                  <a:lnTo>
                    <a:pt x="823" y="163"/>
                  </a:lnTo>
                  <a:lnTo>
                    <a:pt x="849" y="169"/>
                  </a:lnTo>
                  <a:lnTo>
                    <a:pt x="875" y="176"/>
                  </a:lnTo>
                  <a:lnTo>
                    <a:pt x="901" y="181"/>
                  </a:lnTo>
                  <a:lnTo>
                    <a:pt x="924" y="184"/>
                  </a:lnTo>
                  <a:lnTo>
                    <a:pt x="952" y="189"/>
                  </a:lnTo>
                  <a:lnTo>
                    <a:pt x="981" y="192"/>
                  </a:lnTo>
                  <a:lnTo>
                    <a:pt x="1001" y="196"/>
                  </a:lnTo>
                  <a:lnTo>
                    <a:pt x="1030" y="199"/>
                  </a:lnTo>
                  <a:lnTo>
                    <a:pt x="1066" y="200"/>
                  </a:lnTo>
                  <a:lnTo>
                    <a:pt x="1076" y="202"/>
                  </a:lnTo>
                  <a:lnTo>
                    <a:pt x="1111" y="204"/>
                  </a:lnTo>
                  <a:lnTo>
                    <a:pt x="1152" y="205"/>
                  </a:lnTo>
                  <a:lnTo>
                    <a:pt x="1199" y="207"/>
                  </a:lnTo>
                  <a:lnTo>
                    <a:pt x="1516" y="207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23" name="Line 732"/>
            <p:cNvSpPr>
              <a:spLocks noChangeShapeType="1"/>
            </p:cNvSpPr>
            <p:nvPr/>
          </p:nvSpPr>
          <p:spPr bwMode="auto">
            <a:xfrm>
              <a:off x="3976" y="3345"/>
              <a:ext cx="31" cy="36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24" name="Line 733"/>
            <p:cNvSpPr>
              <a:spLocks noChangeShapeType="1"/>
            </p:cNvSpPr>
            <p:nvPr/>
          </p:nvSpPr>
          <p:spPr bwMode="auto">
            <a:xfrm>
              <a:off x="4007" y="3381"/>
              <a:ext cx="29" cy="37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25" name="Line 734"/>
            <p:cNvSpPr>
              <a:spLocks noChangeShapeType="1"/>
            </p:cNvSpPr>
            <p:nvPr/>
          </p:nvSpPr>
          <p:spPr bwMode="auto">
            <a:xfrm>
              <a:off x="4036" y="3418"/>
              <a:ext cx="31" cy="39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26" name="Line 735"/>
            <p:cNvSpPr>
              <a:spLocks noChangeShapeType="1"/>
            </p:cNvSpPr>
            <p:nvPr/>
          </p:nvSpPr>
          <p:spPr bwMode="auto">
            <a:xfrm>
              <a:off x="4067" y="3457"/>
              <a:ext cx="29" cy="36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27" name="Line 736"/>
            <p:cNvSpPr>
              <a:spLocks noChangeShapeType="1"/>
            </p:cNvSpPr>
            <p:nvPr/>
          </p:nvSpPr>
          <p:spPr bwMode="auto">
            <a:xfrm>
              <a:off x="4096" y="3493"/>
              <a:ext cx="31" cy="36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28" name="Line 737"/>
            <p:cNvSpPr>
              <a:spLocks noChangeShapeType="1"/>
            </p:cNvSpPr>
            <p:nvPr/>
          </p:nvSpPr>
          <p:spPr bwMode="auto">
            <a:xfrm>
              <a:off x="4127" y="3529"/>
              <a:ext cx="26" cy="28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29" name="Line 738"/>
            <p:cNvSpPr>
              <a:spLocks noChangeShapeType="1"/>
            </p:cNvSpPr>
            <p:nvPr/>
          </p:nvSpPr>
          <p:spPr bwMode="auto">
            <a:xfrm>
              <a:off x="4153" y="3557"/>
              <a:ext cx="5" cy="5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30" name="Line 739"/>
            <p:cNvSpPr>
              <a:spLocks noChangeShapeType="1"/>
            </p:cNvSpPr>
            <p:nvPr/>
          </p:nvSpPr>
          <p:spPr bwMode="auto">
            <a:xfrm>
              <a:off x="4158" y="3562"/>
              <a:ext cx="23" cy="22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31" name="Line 740"/>
            <p:cNvSpPr>
              <a:spLocks noChangeShapeType="1"/>
            </p:cNvSpPr>
            <p:nvPr/>
          </p:nvSpPr>
          <p:spPr bwMode="auto">
            <a:xfrm>
              <a:off x="4181" y="3584"/>
              <a:ext cx="7" cy="7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32" name="Line 741"/>
            <p:cNvSpPr>
              <a:spLocks noChangeShapeType="1"/>
            </p:cNvSpPr>
            <p:nvPr/>
          </p:nvSpPr>
          <p:spPr bwMode="auto">
            <a:xfrm>
              <a:off x="4188" y="3591"/>
              <a:ext cx="21" cy="20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33" name="Line 742"/>
            <p:cNvSpPr>
              <a:spLocks noChangeShapeType="1"/>
            </p:cNvSpPr>
            <p:nvPr/>
          </p:nvSpPr>
          <p:spPr bwMode="auto">
            <a:xfrm>
              <a:off x="4209" y="3611"/>
              <a:ext cx="10" cy="6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34" name="Line 743"/>
            <p:cNvSpPr>
              <a:spLocks noChangeShapeType="1"/>
            </p:cNvSpPr>
            <p:nvPr/>
          </p:nvSpPr>
          <p:spPr bwMode="auto">
            <a:xfrm>
              <a:off x="4219" y="3617"/>
              <a:ext cx="19" cy="15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35" name="Line 744"/>
            <p:cNvSpPr>
              <a:spLocks noChangeShapeType="1"/>
            </p:cNvSpPr>
            <p:nvPr/>
          </p:nvSpPr>
          <p:spPr bwMode="auto">
            <a:xfrm>
              <a:off x="4238" y="3632"/>
              <a:ext cx="10" cy="6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36" name="Line 745"/>
            <p:cNvSpPr>
              <a:spLocks noChangeShapeType="1"/>
            </p:cNvSpPr>
            <p:nvPr/>
          </p:nvSpPr>
          <p:spPr bwMode="auto">
            <a:xfrm>
              <a:off x="4248" y="3638"/>
              <a:ext cx="19" cy="12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37" name="Line 746"/>
            <p:cNvSpPr>
              <a:spLocks noChangeShapeType="1"/>
            </p:cNvSpPr>
            <p:nvPr/>
          </p:nvSpPr>
          <p:spPr bwMode="auto">
            <a:xfrm>
              <a:off x="4267" y="3650"/>
              <a:ext cx="12" cy="5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38" name="Line 747"/>
            <p:cNvSpPr>
              <a:spLocks noChangeShapeType="1"/>
            </p:cNvSpPr>
            <p:nvPr/>
          </p:nvSpPr>
          <p:spPr bwMode="auto">
            <a:xfrm>
              <a:off x="4279" y="3655"/>
              <a:ext cx="18" cy="8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39" name="Line 748"/>
            <p:cNvSpPr>
              <a:spLocks noChangeShapeType="1"/>
            </p:cNvSpPr>
            <p:nvPr/>
          </p:nvSpPr>
          <p:spPr bwMode="auto">
            <a:xfrm>
              <a:off x="4297" y="3663"/>
              <a:ext cx="13" cy="3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40" name="Line 749"/>
            <p:cNvSpPr>
              <a:spLocks noChangeShapeType="1"/>
            </p:cNvSpPr>
            <p:nvPr/>
          </p:nvSpPr>
          <p:spPr bwMode="auto">
            <a:xfrm>
              <a:off x="4310" y="3666"/>
              <a:ext cx="16" cy="5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41" name="Line 750"/>
            <p:cNvSpPr>
              <a:spLocks noChangeShapeType="1"/>
            </p:cNvSpPr>
            <p:nvPr/>
          </p:nvSpPr>
          <p:spPr bwMode="auto">
            <a:xfrm>
              <a:off x="4326" y="3671"/>
              <a:ext cx="13" cy="2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42" name="Line 751"/>
            <p:cNvSpPr>
              <a:spLocks noChangeShapeType="1"/>
            </p:cNvSpPr>
            <p:nvPr/>
          </p:nvSpPr>
          <p:spPr bwMode="auto">
            <a:xfrm>
              <a:off x="4339" y="3673"/>
              <a:ext cx="31" cy="1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43" name="Line 752"/>
            <p:cNvSpPr>
              <a:spLocks noChangeShapeType="1"/>
            </p:cNvSpPr>
            <p:nvPr/>
          </p:nvSpPr>
          <p:spPr bwMode="auto">
            <a:xfrm flipV="1">
              <a:off x="4370" y="3669"/>
              <a:ext cx="16" cy="4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44" name="Line 753"/>
            <p:cNvSpPr>
              <a:spLocks noChangeShapeType="1"/>
            </p:cNvSpPr>
            <p:nvPr/>
          </p:nvSpPr>
          <p:spPr bwMode="auto">
            <a:xfrm flipV="1">
              <a:off x="4386" y="3666"/>
              <a:ext cx="14" cy="3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45" name="Line 754"/>
            <p:cNvSpPr>
              <a:spLocks noChangeShapeType="1"/>
            </p:cNvSpPr>
            <p:nvPr/>
          </p:nvSpPr>
          <p:spPr bwMode="auto">
            <a:xfrm flipV="1">
              <a:off x="4400" y="3661"/>
              <a:ext cx="17" cy="5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46" name="Line 755"/>
            <p:cNvSpPr>
              <a:spLocks noChangeShapeType="1"/>
            </p:cNvSpPr>
            <p:nvPr/>
          </p:nvSpPr>
          <p:spPr bwMode="auto">
            <a:xfrm flipV="1">
              <a:off x="4417" y="3655"/>
              <a:ext cx="13" cy="6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47" name="Line 756"/>
            <p:cNvSpPr>
              <a:spLocks noChangeShapeType="1"/>
            </p:cNvSpPr>
            <p:nvPr/>
          </p:nvSpPr>
          <p:spPr bwMode="auto">
            <a:xfrm flipV="1">
              <a:off x="4430" y="3646"/>
              <a:ext cx="18" cy="9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48" name="Line 757"/>
            <p:cNvSpPr>
              <a:spLocks noChangeShapeType="1"/>
            </p:cNvSpPr>
            <p:nvPr/>
          </p:nvSpPr>
          <p:spPr bwMode="auto">
            <a:xfrm flipV="1">
              <a:off x="4448" y="3638"/>
              <a:ext cx="13" cy="8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49" name="Line 758"/>
            <p:cNvSpPr>
              <a:spLocks noChangeShapeType="1"/>
            </p:cNvSpPr>
            <p:nvPr/>
          </p:nvSpPr>
          <p:spPr bwMode="auto">
            <a:xfrm flipV="1">
              <a:off x="4461" y="3625"/>
              <a:ext cx="20" cy="13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50" name="Line 759"/>
            <p:cNvSpPr>
              <a:spLocks noChangeShapeType="1"/>
            </p:cNvSpPr>
            <p:nvPr/>
          </p:nvSpPr>
          <p:spPr bwMode="auto">
            <a:xfrm flipV="1">
              <a:off x="4481" y="3617"/>
              <a:ext cx="10" cy="8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51" name="Line 760"/>
            <p:cNvSpPr>
              <a:spLocks noChangeShapeType="1"/>
            </p:cNvSpPr>
            <p:nvPr/>
          </p:nvSpPr>
          <p:spPr bwMode="auto">
            <a:xfrm flipV="1">
              <a:off x="4491" y="3599"/>
              <a:ext cx="21" cy="18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52" name="Line 761"/>
            <p:cNvSpPr>
              <a:spLocks noChangeShapeType="1"/>
            </p:cNvSpPr>
            <p:nvPr/>
          </p:nvSpPr>
          <p:spPr bwMode="auto">
            <a:xfrm flipV="1">
              <a:off x="4512" y="3591"/>
              <a:ext cx="10" cy="8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53" name="Line 762"/>
            <p:cNvSpPr>
              <a:spLocks noChangeShapeType="1"/>
            </p:cNvSpPr>
            <p:nvPr/>
          </p:nvSpPr>
          <p:spPr bwMode="auto">
            <a:xfrm flipV="1">
              <a:off x="4522" y="3568"/>
              <a:ext cx="23" cy="23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54" name="Line 763"/>
            <p:cNvSpPr>
              <a:spLocks noChangeShapeType="1"/>
            </p:cNvSpPr>
            <p:nvPr/>
          </p:nvSpPr>
          <p:spPr bwMode="auto">
            <a:xfrm flipV="1">
              <a:off x="4545" y="3562"/>
              <a:ext cx="6" cy="6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55" name="Line 764"/>
            <p:cNvSpPr>
              <a:spLocks noChangeShapeType="1"/>
            </p:cNvSpPr>
            <p:nvPr/>
          </p:nvSpPr>
          <p:spPr bwMode="auto">
            <a:xfrm flipV="1">
              <a:off x="4551" y="3534"/>
              <a:ext cx="26" cy="28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56" name="Line 765"/>
            <p:cNvSpPr>
              <a:spLocks noChangeShapeType="1"/>
            </p:cNvSpPr>
            <p:nvPr/>
          </p:nvSpPr>
          <p:spPr bwMode="auto">
            <a:xfrm flipV="1">
              <a:off x="4577" y="3529"/>
              <a:ext cx="5" cy="5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57" name="Line 766"/>
            <p:cNvSpPr>
              <a:spLocks noChangeShapeType="1"/>
            </p:cNvSpPr>
            <p:nvPr/>
          </p:nvSpPr>
          <p:spPr bwMode="auto">
            <a:xfrm flipV="1">
              <a:off x="4582" y="3493"/>
              <a:ext cx="31" cy="36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58" name="Line 767"/>
            <p:cNvSpPr>
              <a:spLocks noChangeShapeType="1"/>
            </p:cNvSpPr>
            <p:nvPr/>
          </p:nvSpPr>
          <p:spPr bwMode="auto">
            <a:xfrm flipV="1">
              <a:off x="4613" y="3457"/>
              <a:ext cx="29" cy="36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59" name="Line 768"/>
            <p:cNvSpPr>
              <a:spLocks noChangeShapeType="1"/>
            </p:cNvSpPr>
            <p:nvPr/>
          </p:nvSpPr>
          <p:spPr bwMode="auto">
            <a:xfrm flipV="1">
              <a:off x="4642" y="3418"/>
              <a:ext cx="31" cy="39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60" name="Line 769"/>
            <p:cNvSpPr>
              <a:spLocks noChangeShapeType="1"/>
            </p:cNvSpPr>
            <p:nvPr/>
          </p:nvSpPr>
          <p:spPr bwMode="auto">
            <a:xfrm flipV="1">
              <a:off x="4673" y="3381"/>
              <a:ext cx="30" cy="37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61" name="Line 770"/>
            <p:cNvSpPr>
              <a:spLocks noChangeShapeType="1"/>
            </p:cNvSpPr>
            <p:nvPr/>
          </p:nvSpPr>
          <p:spPr bwMode="auto">
            <a:xfrm flipV="1">
              <a:off x="4703" y="3343"/>
              <a:ext cx="31" cy="38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62" name="Line 771"/>
            <p:cNvSpPr>
              <a:spLocks noChangeShapeType="1"/>
            </p:cNvSpPr>
            <p:nvPr/>
          </p:nvSpPr>
          <p:spPr bwMode="auto">
            <a:xfrm flipV="1">
              <a:off x="4734" y="3307"/>
              <a:ext cx="31" cy="36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63" name="Line 772"/>
            <p:cNvSpPr>
              <a:spLocks noChangeShapeType="1"/>
            </p:cNvSpPr>
            <p:nvPr/>
          </p:nvSpPr>
          <p:spPr bwMode="auto">
            <a:xfrm flipV="1">
              <a:off x="4765" y="3273"/>
              <a:ext cx="29" cy="34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64" name="Line 773"/>
            <p:cNvSpPr>
              <a:spLocks noChangeShapeType="1"/>
            </p:cNvSpPr>
            <p:nvPr/>
          </p:nvSpPr>
          <p:spPr bwMode="auto">
            <a:xfrm flipV="1">
              <a:off x="4794" y="3241"/>
              <a:ext cx="31" cy="32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65" name="Line 774"/>
            <p:cNvSpPr>
              <a:spLocks noChangeShapeType="1"/>
            </p:cNvSpPr>
            <p:nvPr/>
          </p:nvSpPr>
          <p:spPr bwMode="auto">
            <a:xfrm flipV="1">
              <a:off x="4825" y="3211"/>
              <a:ext cx="29" cy="30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66" name="Line 775"/>
            <p:cNvSpPr>
              <a:spLocks noChangeShapeType="1"/>
            </p:cNvSpPr>
            <p:nvPr/>
          </p:nvSpPr>
          <p:spPr bwMode="auto">
            <a:xfrm flipV="1">
              <a:off x="4854" y="3187"/>
              <a:ext cx="26" cy="24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67" name="Line 776"/>
            <p:cNvSpPr>
              <a:spLocks noChangeShapeType="1"/>
            </p:cNvSpPr>
            <p:nvPr/>
          </p:nvSpPr>
          <p:spPr bwMode="auto">
            <a:xfrm flipV="1">
              <a:off x="4880" y="3183"/>
              <a:ext cx="5" cy="4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68" name="Line 777"/>
            <p:cNvSpPr>
              <a:spLocks noChangeShapeType="1"/>
            </p:cNvSpPr>
            <p:nvPr/>
          </p:nvSpPr>
          <p:spPr bwMode="auto">
            <a:xfrm flipV="1">
              <a:off x="4885" y="3162"/>
              <a:ext cx="25" cy="21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69" name="Line 778"/>
            <p:cNvSpPr>
              <a:spLocks noChangeShapeType="1"/>
            </p:cNvSpPr>
            <p:nvPr/>
          </p:nvSpPr>
          <p:spPr bwMode="auto">
            <a:xfrm flipV="1">
              <a:off x="4910" y="3159"/>
              <a:ext cx="6" cy="3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70" name="Line 779"/>
            <p:cNvSpPr>
              <a:spLocks noChangeShapeType="1"/>
            </p:cNvSpPr>
            <p:nvPr/>
          </p:nvSpPr>
          <p:spPr bwMode="auto">
            <a:xfrm flipV="1">
              <a:off x="4916" y="3141"/>
              <a:ext cx="25" cy="18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71" name="Line 780"/>
            <p:cNvSpPr>
              <a:spLocks noChangeShapeType="1"/>
            </p:cNvSpPr>
            <p:nvPr/>
          </p:nvSpPr>
          <p:spPr bwMode="auto">
            <a:xfrm flipV="1">
              <a:off x="4941" y="3136"/>
              <a:ext cx="5" cy="5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72" name="Line 781"/>
            <p:cNvSpPr>
              <a:spLocks noChangeShapeType="1"/>
            </p:cNvSpPr>
            <p:nvPr/>
          </p:nvSpPr>
          <p:spPr bwMode="auto">
            <a:xfrm flipV="1">
              <a:off x="4946" y="3122"/>
              <a:ext cx="26" cy="14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73" name="Line 782"/>
            <p:cNvSpPr>
              <a:spLocks noChangeShapeType="1"/>
            </p:cNvSpPr>
            <p:nvPr/>
          </p:nvSpPr>
          <p:spPr bwMode="auto">
            <a:xfrm flipV="1">
              <a:off x="4972" y="3118"/>
              <a:ext cx="5" cy="4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74" name="Line 783"/>
            <p:cNvSpPr>
              <a:spLocks noChangeShapeType="1"/>
            </p:cNvSpPr>
            <p:nvPr/>
          </p:nvSpPr>
          <p:spPr bwMode="auto">
            <a:xfrm flipV="1">
              <a:off x="4977" y="3104"/>
              <a:ext cx="26" cy="14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75" name="Line 784"/>
            <p:cNvSpPr>
              <a:spLocks noChangeShapeType="1"/>
            </p:cNvSpPr>
            <p:nvPr/>
          </p:nvSpPr>
          <p:spPr bwMode="auto">
            <a:xfrm flipV="1">
              <a:off x="5003" y="3102"/>
              <a:ext cx="3" cy="2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76" name="Line 785"/>
            <p:cNvSpPr>
              <a:spLocks noChangeShapeType="1"/>
            </p:cNvSpPr>
            <p:nvPr/>
          </p:nvSpPr>
          <p:spPr bwMode="auto">
            <a:xfrm flipV="1">
              <a:off x="5006" y="3089"/>
              <a:ext cx="31" cy="13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77" name="Line 786"/>
            <p:cNvSpPr>
              <a:spLocks noChangeShapeType="1"/>
            </p:cNvSpPr>
            <p:nvPr/>
          </p:nvSpPr>
          <p:spPr bwMode="auto">
            <a:xfrm flipV="1">
              <a:off x="5037" y="3078"/>
              <a:ext cx="29" cy="11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78" name="Line 787"/>
            <p:cNvSpPr>
              <a:spLocks noChangeShapeType="1"/>
            </p:cNvSpPr>
            <p:nvPr/>
          </p:nvSpPr>
          <p:spPr bwMode="auto">
            <a:xfrm flipV="1">
              <a:off x="5066" y="3069"/>
              <a:ext cx="31" cy="9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79" name="Line 788"/>
            <p:cNvSpPr>
              <a:spLocks noChangeShapeType="1"/>
            </p:cNvSpPr>
            <p:nvPr/>
          </p:nvSpPr>
          <p:spPr bwMode="auto">
            <a:xfrm flipV="1">
              <a:off x="5097" y="3061"/>
              <a:ext cx="31" cy="8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80" name="Line 789"/>
            <p:cNvSpPr>
              <a:spLocks noChangeShapeType="1"/>
            </p:cNvSpPr>
            <p:nvPr/>
          </p:nvSpPr>
          <p:spPr bwMode="auto">
            <a:xfrm flipV="1">
              <a:off x="5128" y="3056"/>
              <a:ext cx="29" cy="5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81" name="Line 790"/>
            <p:cNvSpPr>
              <a:spLocks noChangeShapeType="1"/>
            </p:cNvSpPr>
            <p:nvPr/>
          </p:nvSpPr>
          <p:spPr bwMode="auto">
            <a:xfrm flipV="1">
              <a:off x="5157" y="3053"/>
              <a:ext cx="31" cy="3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82" name="Line 791"/>
            <p:cNvSpPr>
              <a:spLocks noChangeShapeType="1"/>
            </p:cNvSpPr>
            <p:nvPr/>
          </p:nvSpPr>
          <p:spPr bwMode="auto">
            <a:xfrm flipV="1">
              <a:off x="5188" y="3050"/>
              <a:ext cx="30" cy="3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83" name="Line 792"/>
            <p:cNvSpPr>
              <a:spLocks noChangeShapeType="1"/>
            </p:cNvSpPr>
            <p:nvPr/>
          </p:nvSpPr>
          <p:spPr bwMode="auto">
            <a:xfrm flipV="1">
              <a:off x="5218" y="3047"/>
              <a:ext cx="31" cy="3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84" name="Line 793"/>
            <p:cNvSpPr>
              <a:spLocks noChangeShapeType="1"/>
            </p:cNvSpPr>
            <p:nvPr/>
          </p:nvSpPr>
          <p:spPr bwMode="auto">
            <a:xfrm flipV="1">
              <a:off x="5249" y="3045"/>
              <a:ext cx="31" cy="2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85" name="Line 794"/>
            <p:cNvSpPr>
              <a:spLocks noChangeShapeType="1"/>
            </p:cNvSpPr>
            <p:nvPr/>
          </p:nvSpPr>
          <p:spPr bwMode="auto">
            <a:xfrm flipV="1">
              <a:off x="5280" y="3043"/>
              <a:ext cx="29" cy="2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86" name="Line 795"/>
            <p:cNvSpPr>
              <a:spLocks noChangeShapeType="1"/>
            </p:cNvSpPr>
            <p:nvPr/>
          </p:nvSpPr>
          <p:spPr bwMode="auto">
            <a:xfrm flipV="1">
              <a:off x="5309" y="3042"/>
              <a:ext cx="31" cy="1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87" name="Line 796"/>
            <p:cNvSpPr>
              <a:spLocks noChangeShapeType="1"/>
            </p:cNvSpPr>
            <p:nvPr/>
          </p:nvSpPr>
          <p:spPr bwMode="auto">
            <a:xfrm flipV="1">
              <a:off x="5340" y="3040"/>
              <a:ext cx="29" cy="2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88" name="Line 797"/>
            <p:cNvSpPr>
              <a:spLocks noChangeShapeType="1"/>
            </p:cNvSpPr>
            <p:nvPr/>
          </p:nvSpPr>
          <p:spPr bwMode="auto">
            <a:xfrm>
              <a:off x="5369" y="3040"/>
              <a:ext cx="31" cy="1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89" name="Line 798"/>
            <p:cNvSpPr>
              <a:spLocks noChangeShapeType="1"/>
            </p:cNvSpPr>
            <p:nvPr/>
          </p:nvSpPr>
          <p:spPr bwMode="auto">
            <a:xfrm flipV="1">
              <a:off x="5400" y="3038"/>
              <a:ext cx="31" cy="2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90" name="Line 799"/>
            <p:cNvSpPr>
              <a:spLocks noChangeShapeType="1"/>
            </p:cNvSpPr>
            <p:nvPr/>
          </p:nvSpPr>
          <p:spPr bwMode="auto">
            <a:xfrm flipV="1">
              <a:off x="5431" y="3037"/>
              <a:ext cx="30" cy="1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91" name="Line 800"/>
            <p:cNvSpPr>
              <a:spLocks noChangeShapeType="1"/>
            </p:cNvSpPr>
            <p:nvPr/>
          </p:nvSpPr>
          <p:spPr bwMode="auto">
            <a:xfrm>
              <a:off x="5461" y="3037"/>
              <a:ext cx="31" cy="1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92" name="Line 801"/>
            <p:cNvSpPr>
              <a:spLocks noChangeShapeType="1"/>
            </p:cNvSpPr>
            <p:nvPr/>
          </p:nvSpPr>
          <p:spPr bwMode="auto">
            <a:xfrm flipV="1">
              <a:off x="3976" y="2929"/>
              <a:ext cx="9" cy="3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93" name="Line 802"/>
            <p:cNvSpPr>
              <a:spLocks noChangeShapeType="1"/>
            </p:cNvSpPr>
            <p:nvPr/>
          </p:nvSpPr>
          <p:spPr bwMode="auto">
            <a:xfrm flipV="1">
              <a:off x="3985" y="2923"/>
              <a:ext cx="22" cy="6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94" name="Line 803"/>
            <p:cNvSpPr>
              <a:spLocks noChangeShapeType="1"/>
            </p:cNvSpPr>
            <p:nvPr/>
          </p:nvSpPr>
          <p:spPr bwMode="auto">
            <a:xfrm flipV="1">
              <a:off x="4007" y="2913"/>
              <a:ext cx="29" cy="10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95" name="Line 804"/>
            <p:cNvSpPr>
              <a:spLocks noChangeShapeType="1"/>
            </p:cNvSpPr>
            <p:nvPr/>
          </p:nvSpPr>
          <p:spPr bwMode="auto">
            <a:xfrm flipV="1">
              <a:off x="4036" y="2905"/>
              <a:ext cx="31" cy="8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96" name="Line 805"/>
            <p:cNvSpPr>
              <a:spLocks noChangeShapeType="1"/>
            </p:cNvSpPr>
            <p:nvPr/>
          </p:nvSpPr>
          <p:spPr bwMode="auto">
            <a:xfrm flipV="1">
              <a:off x="4067" y="2895"/>
              <a:ext cx="29" cy="10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97" name="Line 806"/>
            <p:cNvSpPr>
              <a:spLocks noChangeShapeType="1"/>
            </p:cNvSpPr>
            <p:nvPr/>
          </p:nvSpPr>
          <p:spPr bwMode="auto">
            <a:xfrm flipV="1">
              <a:off x="4096" y="2885"/>
              <a:ext cx="31" cy="10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98" name="Line 807"/>
            <p:cNvSpPr>
              <a:spLocks noChangeShapeType="1"/>
            </p:cNvSpPr>
            <p:nvPr/>
          </p:nvSpPr>
          <p:spPr bwMode="auto">
            <a:xfrm flipV="1">
              <a:off x="4127" y="2879"/>
              <a:ext cx="26" cy="6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799" name="Line 808"/>
            <p:cNvSpPr>
              <a:spLocks noChangeShapeType="1"/>
            </p:cNvSpPr>
            <p:nvPr/>
          </p:nvSpPr>
          <p:spPr bwMode="auto">
            <a:xfrm flipV="1">
              <a:off x="4153" y="2877"/>
              <a:ext cx="5" cy="2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00" name="Line 809"/>
            <p:cNvSpPr>
              <a:spLocks noChangeShapeType="1"/>
            </p:cNvSpPr>
            <p:nvPr/>
          </p:nvSpPr>
          <p:spPr bwMode="auto">
            <a:xfrm flipV="1">
              <a:off x="4158" y="2872"/>
              <a:ext cx="23" cy="5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01" name="Line 810"/>
            <p:cNvSpPr>
              <a:spLocks noChangeShapeType="1"/>
            </p:cNvSpPr>
            <p:nvPr/>
          </p:nvSpPr>
          <p:spPr bwMode="auto">
            <a:xfrm flipV="1">
              <a:off x="4181" y="2871"/>
              <a:ext cx="7" cy="1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02" name="Line 811"/>
            <p:cNvSpPr>
              <a:spLocks noChangeShapeType="1"/>
            </p:cNvSpPr>
            <p:nvPr/>
          </p:nvSpPr>
          <p:spPr bwMode="auto">
            <a:xfrm flipV="1">
              <a:off x="4188" y="2866"/>
              <a:ext cx="21" cy="5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03" name="Line 812"/>
            <p:cNvSpPr>
              <a:spLocks noChangeShapeType="1"/>
            </p:cNvSpPr>
            <p:nvPr/>
          </p:nvSpPr>
          <p:spPr bwMode="auto">
            <a:xfrm flipV="1">
              <a:off x="4209" y="2864"/>
              <a:ext cx="10" cy="2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04" name="Line 813"/>
            <p:cNvSpPr>
              <a:spLocks noChangeShapeType="1"/>
            </p:cNvSpPr>
            <p:nvPr/>
          </p:nvSpPr>
          <p:spPr bwMode="auto">
            <a:xfrm flipV="1">
              <a:off x="4219" y="2861"/>
              <a:ext cx="19" cy="3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05" name="Line 814"/>
            <p:cNvSpPr>
              <a:spLocks noChangeShapeType="1"/>
            </p:cNvSpPr>
            <p:nvPr/>
          </p:nvSpPr>
          <p:spPr bwMode="auto">
            <a:xfrm flipV="1">
              <a:off x="4238" y="2859"/>
              <a:ext cx="10" cy="2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06" name="Line 815"/>
            <p:cNvSpPr>
              <a:spLocks noChangeShapeType="1"/>
            </p:cNvSpPr>
            <p:nvPr/>
          </p:nvSpPr>
          <p:spPr bwMode="auto">
            <a:xfrm flipV="1">
              <a:off x="4248" y="2856"/>
              <a:ext cx="19" cy="3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07" name="Line 816"/>
            <p:cNvSpPr>
              <a:spLocks noChangeShapeType="1"/>
            </p:cNvSpPr>
            <p:nvPr/>
          </p:nvSpPr>
          <p:spPr bwMode="auto">
            <a:xfrm flipV="1">
              <a:off x="4267" y="2854"/>
              <a:ext cx="12" cy="2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08" name="Line 817"/>
            <p:cNvSpPr>
              <a:spLocks noChangeShapeType="1"/>
            </p:cNvSpPr>
            <p:nvPr/>
          </p:nvSpPr>
          <p:spPr bwMode="auto">
            <a:xfrm flipV="1">
              <a:off x="4279" y="2853"/>
              <a:ext cx="18" cy="1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09" name="Line 818"/>
            <p:cNvSpPr>
              <a:spLocks noChangeShapeType="1"/>
            </p:cNvSpPr>
            <p:nvPr/>
          </p:nvSpPr>
          <p:spPr bwMode="auto">
            <a:xfrm flipV="1">
              <a:off x="4297" y="2851"/>
              <a:ext cx="13" cy="2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10" name="Line 819"/>
            <p:cNvSpPr>
              <a:spLocks noChangeShapeType="1"/>
            </p:cNvSpPr>
            <p:nvPr/>
          </p:nvSpPr>
          <p:spPr bwMode="auto">
            <a:xfrm>
              <a:off x="4310" y="2851"/>
              <a:ext cx="16" cy="1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11" name="Line 820"/>
            <p:cNvSpPr>
              <a:spLocks noChangeShapeType="1"/>
            </p:cNvSpPr>
            <p:nvPr/>
          </p:nvSpPr>
          <p:spPr bwMode="auto">
            <a:xfrm flipV="1">
              <a:off x="4326" y="2849"/>
              <a:ext cx="13" cy="2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12" name="Line 821"/>
            <p:cNvSpPr>
              <a:spLocks noChangeShapeType="1"/>
            </p:cNvSpPr>
            <p:nvPr/>
          </p:nvSpPr>
          <p:spPr bwMode="auto">
            <a:xfrm>
              <a:off x="4339" y="2849"/>
              <a:ext cx="31" cy="1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13" name="Line 822"/>
            <p:cNvSpPr>
              <a:spLocks noChangeShapeType="1"/>
            </p:cNvSpPr>
            <p:nvPr/>
          </p:nvSpPr>
          <p:spPr bwMode="auto">
            <a:xfrm>
              <a:off x="4370" y="2849"/>
              <a:ext cx="16" cy="2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14" name="Line 823"/>
            <p:cNvSpPr>
              <a:spLocks noChangeShapeType="1"/>
            </p:cNvSpPr>
            <p:nvPr/>
          </p:nvSpPr>
          <p:spPr bwMode="auto">
            <a:xfrm>
              <a:off x="4386" y="2851"/>
              <a:ext cx="14" cy="1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15" name="Line 824"/>
            <p:cNvSpPr>
              <a:spLocks noChangeShapeType="1"/>
            </p:cNvSpPr>
            <p:nvPr/>
          </p:nvSpPr>
          <p:spPr bwMode="auto">
            <a:xfrm>
              <a:off x="4400" y="2851"/>
              <a:ext cx="17" cy="2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16" name="Line 825"/>
            <p:cNvSpPr>
              <a:spLocks noChangeShapeType="1"/>
            </p:cNvSpPr>
            <p:nvPr/>
          </p:nvSpPr>
          <p:spPr bwMode="auto">
            <a:xfrm>
              <a:off x="4417" y="2853"/>
              <a:ext cx="13" cy="1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17" name="Line 826"/>
            <p:cNvSpPr>
              <a:spLocks noChangeShapeType="1"/>
            </p:cNvSpPr>
            <p:nvPr/>
          </p:nvSpPr>
          <p:spPr bwMode="auto">
            <a:xfrm>
              <a:off x="4430" y="2854"/>
              <a:ext cx="18" cy="3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18" name="Line 827"/>
            <p:cNvSpPr>
              <a:spLocks noChangeShapeType="1"/>
            </p:cNvSpPr>
            <p:nvPr/>
          </p:nvSpPr>
          <p:spPr bwMode="auto">
            <a:xfrm>
              <a:off x="4448" y="2857"/>
              <a:ext cx="13" cy="2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19" name="Line 828"/>
            <p:cNvSpPr>
              <a:spLocks noChangeShapeType="1"/>
            </p:cNvSpPr>
            <p:nvPr/>
          </p:nvSpPr>
          <p:spPr bwMode="auto">
            <a:xfrm>
              <a:off x="4461" y="2859"/>
              <a:ext cx="20" cy="3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20" name="Line 829"/>
            <p:cNvSpPr>
              <a:spLocks noChangeShapeType="1"/>
            </p:cNvSpPr>
            <p:nvPr/>
          </p:nvSpPr>
          <p:spPr bwMode="auto">
            <a:xfrm>
              <a:off x="4481" y="2862"/>
              <a:ext cx="10" cy="2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21" name="Line 830"/>
            <p:cNvSpPr>
              <a:spLocks noChangeShapeType="1"/>
            </p:cNvSpPr>
            <p:nvPr/>
          </p:nvSpPr>
          <p:spPr bwMode="auto">
            <a:xfrm>
              <a:off x="4491" y="2864"/>
              <a:ext cx="21" cy="5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22" name="Line 831"/>
            <p:cNvSpPr>
              <a:spLocks noChangeShapeType="1"/>
            </p:cNvSpPr>
            <p:nvPr/>
          </p:nvSpPr>
          <p:spPr bwMode="auto">
            <a:xfrm>
              <a:off x="4512" y="2869"/>
              <a:ext cx="10" cy="2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23" name="Line 832"/>
            <p:cNvSpPr>
              <a:spLocks noChangeShapeType="1"/>
            </p:cNvSpPr>
            <p:nvPr/>
          </p:nvSpPr>
          <p:spPr bwMode="auto">
            <a:xfrm>
              <a:off x="4522" y="2871"/>
              <a:ext cx="23" cy="4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24" name="Line 833"/>
            <p:cNvSpPr>
              <a:spLocks noChangeShapeType="1"/>
            </p:cNvSpPr>
            <p:nvPr/>
          </p:nvSpPr>
          <p:spPr bwMode="auto">
            <a:xfrm>
              <a:off x="4545" y="2875"/>
              <a:ext cx="6" cy="2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25" name="Line 834"/>
            <p:cNvSpPr>
              <a:spLocks noChangeShapeType="1"/>
            </p:cNvSpPr>
            <p:nvPr/>
          </p:nvSpPr>
          <p:spPr bwMode="auto">
            <a:xfrm>
              <a:off x="4551" y="2877"/>
              <a:ext cx="26" cy="8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26" name="Line 835"/>
            <p:cNvSpPr>
              <a:spLocks noChangeShapeType="1"/>
            </p:cNvSpPr>
            <p:nvPr/>
          </p:nvSpPr>
          <p:spPr bwMode="auto">
            <a:xfrm>
              <a:off x="4577" y="2885"/>
              <a:ext cx="5" cy="1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27" name="Line 836"/>
            <p:cNvSpPr>
              <a:spLocks noChangeShapeType="1"/>
            </p:cNvSpPr>
            <p:nvPr/>
          </p:nvSpPr>
          <p:spPr bwMode="auto">
            <a:xfrm>
              <a:off x="4582" y="2885"/>
              <a:ext cx="31" cy="10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28" name="Line 837"/>
            <p:cNvSpPr>
              <a:spLocks noChangeShapeType="1"/>
            </p:cNvSpPr>
            <p:nvPr/>
          </p:nvSpPr>
          <p:spPr bwMode="auto">
            <a:xfrm>
              <a:off x="4613" y="2895"/>
              <a:ext cx="29" cy="10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29" name="Line 838"/>
            <p:cNvSpPr>
              <a:spLocks noChangeShapeType="1"/>
            </p:cNvSpPr>
            <p:nvPr/>
          </p:nvSpPr>
          <p:spPr bwMode="auto">
            <a:xfrm>
              <a:off x="4642" y="2905"/>
              <a:ext cx="31" cy="8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30" name="Line 839"/>
            <p:cNvSpPr>
              <a:spLocks noChangeShapeType="1"/>
            </p:cNvSpPr>
            <p:nvPr/>
          </p:nvSpPr>
          <p:spPr bwMode="auto">
            <a:xfrm>
              <a:off x="4673" y="2913"/>
              <a:ext cx="30" cy="10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31" name="Line 840"/>
            <p:cNvSpPr>
              <a:spLocks noChangeShapeType="1"/>
            </p:cNvSpPr>
            <p:nvPr/>
          </p:nvSpPr>
          <p:spPr bwMode="auto">
            <a:xfrm>
              <a:off x="4703" y="2923"/>
              <a:ext cx="31" cy="9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32" name="Line 842"/>
            <p:cNvSpPr>
              <a:spLocks noChangeShapeType="1"/>
            </p:cNvSpPr>
            <p:nvPr/>
          </p:nvSpPr>
          <p:spPr bwMode="auto">
            <a:xfrm>
              <a:off x="4734" y="2932"/>
              <a:ext cx="31" cy="9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33" name="Line 843"/>
            <p:cNvSpPr>
              <a:spLocks noChangeShapeType="1"/>
            </p:cNvSpPr>
            <p:nvPr/>
          </p:nvSpPr>
          <p:spPr bwMode="auto">
            <a:xfrm>
              <a:off x="4765" y="2941"/>
              <a:ext cx="29" cy="9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34" name="Line 844"/>
            <p:cNvSpPr>
              <a:spLocks noChangeShapeType="1"/>
            </p:cNvSpPr>
            <p:nvPr/>
          </p:nvSpPr>
          <p:spPr bwMode="auto">
            <a:xfrm>
              <a:off x="4794" y="2950"/>
              <a:ext cx="31" cy="9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35" name="Line 845"/>
            <p:cNvSpPr>
              <a:spLocks noChangeShapeType="1"/>
            </p:cNvSpPr>
            <p:nvPr/>
          </p:nvSpPr>
          <p:spPr bwMode="auto">
            <a:xfrm>
              <a:off x="4825" y="2959"/>
              <a:ext cx="29" cy="6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36" name="Line 846"/>
            <p:cNvSpPr>
              <a:spLocks noChangeShapeType="1"/>
            </p:cNvSpPr>
            <p:nvPr/>
          </p:nvSpPr>
          <p:spPr bwMode="auto">
            <a:xfrm>
              <a:off x="4854" y="2965"/>
              <a:ext cx="26" cy="7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37" name="Line 847"/>
            <p:cNvSpPr>
              <a:spLocks noChangeShapeType="1"/>
            </p:cNvSpPr>
            <p:nvPr/>
          </p:nvSpPr>
          <p:spPr bwMode="auto">
            <a:xfrm>
              <a:off x="4880" y="2972"/>
              <a:ext cx="5" cy="1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38" name="Line 848"/>
            <p:cNvSpPr>
              <a:spLocks noChangeShapeType="1"/>
            </p:cNvSpPr>
            <p:nvPr/>
          </p:nvSpPr>
          <p:spPr bwMode="auto">
            <a:xfrm>
              <a:off x="4885" y="2972"/>
              <a:ext cx="25" cy="6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39" name="Line 849"/>
            <p:cNvSpPr>
              <a:spLocks noChangeShapeType="1"/>
            </p:cNvSpPr>
            <p:nvPr/>
          </p:nvSpPr>
          <p:spPr bwMode="auto">
            <a:xfrm>
              <a:off x="4910" y="2978"/>
              <a:ext cx="6" cy="1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40" name="Line 850"/>
            <p:cNvSpPr>
              <a:spLocks noChangeShapeType="1"/>
            </p:cNvSpPr>
            <p:nvPr/>
          </p:nvSpPr>
          <p:spPr bwMode="auto">
            <a:xfrm>
              <a:off x="4916" y="2978"/>
              <a:ext cx="25" cy="5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41" name="Line 851"/>
            <p:cNvSpPr>
              <a:spLocks noChangeShapeType="1"/>
            </p:cNvSpPr>
            <p:nvPr/>
          </p:nvSpPr>
          <p:spPr bwMode="auto">
            <a:xfrm>
              <a:off x="4941" y="2983"/>
              <a:ext cx="5" cy="2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42" name="Line 852"/>
            <p:cNvSpPr>
              <a:spLocks noChangeShapeType="1"/>
            </p:cNvSpPr>
            <p:nvPr/>
          </p:nvSpPr>
          <p:spPr bwMode="auto">
            <a:xfrm>
              <a:off x="4946" y="2985"/>
              <a:ext cx="26" cy="3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43" name="Line 853"/>
            <p:cNvSpPr>
              <a:spLocks noChangeShapeType="1"/>
            </p:cNvSpPr>
            <p:nvPr/>
          </p:nvSpPr>
          <p:spPr bwMode="auto">
            <a:xfrm>
              <a:off x="4972" y="2988"/>
              <a:ext cx="5" cy="1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44" name="Line 854"/>
            <p:cNvSpPr>
              <a:spLocks noChangeShapeType="1"/>
            </p:cNvSpPr>
            <p:nvPr/>
          </p:nvSpPr>
          <p:spPr bwMode="auto">
            <a:xfrm>
              <a:off x="4977" y="2988"/>
              <a:ext cx="26" cy="5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45" name="Line 855"/>
            <p:cNvSpPr>
              <a:spLocks noChangeShapeType="1"/>
            </p:cNvSpPr>
            <p:nvPr/>
          </p:nvSpPr>
          <p:spPr bwMode="auto">
            <a:xfrm>
              <a:off x="5003" y="2993"/>
              <a:ext cx="3" cy="1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46" name="Line 856"/>
            <p:cNvSpPr>
              <a:spLocks noChangeShapeType="1"/>
            </p:cNvSpPr>
            <p:nvPr/>
          </p:nvSpPr>
          <p:spPr bwMode="auto">
            <a:xfrm>
              <a:off x="5006" y="2993"/>
              <a:ext cx="31" cy="3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47" name="Line 857"/>
            <p:cNvSpPr>
              <a:spLocks noChangeShapeType="1"/>
            </p:cNvSpPr>
            <p:nvPr/>
          </p:nvSpPr>
          <p:spPr bwMode="auto">
            <a:xfrm>
              <a:off x="5037" y="2996"/>
              <a:ext cx="29" cy="3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48" name="Line 858"/>
            <p:cNvSpPr>
              <a:spLocks noChangeShapeType="1"/>
            </p:cNvSpPr>
            <p:nvPr/>
          </p:nvSpPr>
          <p:spPr bwMode="auto">
            <a:xfrm>
              <a:off x="5066" y="2999"/>
              <a:ext cx="31" cy="2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49" name="Line 859"/>
            <p:cNvSpPr>
              <a:spLocks noChangeShapeType="1"/>
            </p:cNvSpPr>
            <p:nvPr/>
          </p:nvSpPr>
          <p:spPr bwMode="auto">
            <a:xfrm>
              <a:off x="5097" y="3001"/>
              <a:ext cx="31" cy="2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50" name="Line 860"/>
            <p:cNvSpPr>
              <a:spLocks noChangeShapeType="1"/>
            </p:cNvSpPr>
            <p:nvPr/>
          </p:nvSpPr>
          <p:spPr bwMode="auto">
            <a:xfrm>
              <a:off x="5128" y="3003"/>
              <a:ext cx="29" cy="1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51" name="Line 861"/>
            <p:cNvSpPr>
              <a:spLocks noChangeShapeType="1"/>
            </p:cNvSpPr>
            <p:nvPr/>
          </p:nvSpPr>
          <p:spPr bwMode="auto">
            <a:xfrm>
              <a:off x="5157" y="3004"/>
              <a:ext cx="31" cy="2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52" name="Line 862"/>
            <p:cNvSpPr>
              <a:spLocks noChangeShapeType="1"/>
            </p:cNvSpPr>
            <p:nvPr/>
          </p:nvSpPr>
          <p:spPr bwMode="auto">
            <a:xfrm>
              <a:off x="5188" y="3006"/>
              <a:ext cx="61" cy="1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53" name="Line 863"/>
            <p:cNvSpPr>
              <a:spLocks noChangeShapeType="1"/>
            </p:cNvSpPr>
            <p:nvPr/>
          </p:nvSpPr>
          <p:spPr bwMode="auto">
            <a:xfrm>
              <a:off x="5249" y="3006"/>
              <a:ext cx="31" cy="1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54" name="Line 864"/>
            <p:cNvSpPr>
              <a:spLocks noChangeShapeType="1"/>
            </p:cNvSpPr>
            <p:nvPr/>
          </p:nvSpPr>
          <p:spPr bwMode="auto">
            <a:xfrm>
              <a:off x="5280" y="3007"/>
              <a:ext cx="120" cy="1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55" name="Line 865"/>
            <p:cNvSpPr>
              <a:spLocks noChangeShapeType="1"/>
            </p:cNvSpPr>
            <p:nvPr/>
          </p:nvSpPr>
          <p:spPr bwMode="auto">
            <a:xfrm>
              <a:off x="5400" y="3007"/>
              <a:ext cx="31" cy="2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56" name="Line 866"/>
            <p:cNvSpPr>
              <a:spLocks noChangeShapeType="1"/>
            </p:cNvSpPr>
            <p:nvPr/>
          </p:nvSpPr>
          <p:spPr bwMode="auto">
            <a:xfrm>
              <a:off x="5431" y="3009"/>
              <a:ext cx="61" cy="1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57" name="Freeform 867"/>
            <p:cNvSpPr>
              <a:spLocks/>
            </p:cNvSpPr>
            <p:nvPr/>
          </p:nvSpPr>
          <p:spPr bwMode="auto">
            <a:xfrm>
              <a:off x="5424" y="3989"/>
              <a:ext cx="70" cy="68"/>
            </a:xfrm>
            <a:custGeom>
              <a:avLst/>
              <a:gdLst>
                <a:gd name="T0" fmla="*/ 56 w 70"/>
                <a:gd name="T1" fmla="*/ 49 h 68"/>
                <a:gd name="T2" fmla="*/ 62 w 70"/>
                <a:gd name="T3" fmla="*/ 60 h 68"/>
                <a:gd name="T4" fmla="*/ 67 w 70"/>
                <a:gd name="T5" fmla="*/ 65 h 68"/>
                <a:gd name="T6" fmla="*/ 70 w 70"/>
                <a:gd name="T7" fmla="*/ 68 h 68"/>
                <a:gd name="T8" fmla="*/ 33 w 70"/>
                <a:gd name="T9" fmla="*/ 65 h 68"/>
                <a:gd name="T10" fmla="*/ 38 w 70"/>
                <a:gd name="T11" fmla="*/ 63 h 68"/>
                <a:gd name="T12" fmla="*/ 38 w 70"/>
                <a:gd name="T13" fmla="*/ 62 h 68"/>
                <a:gd name="T14" fmla="*/ 36 w 70"/>
                <a:gd name="T15" fmla="*/ 55 h 68"/>
                <a:gd name="T16" fmla="*/ 25 w 70"/>
                <a:gd name="T17" fmla="*/ 52 h 68"/>
                <a:gd name="T18" fmla="*/ 21 w 70"/>
                <a:gd name="T19" fmla="*/ 57 h 68"/>
                <a:gd name="T20" fmla="*/ 20 w 70"/>
                <a:gd name="T21" fmla="*/ 59 h 68"/>
                <a:gd name="T22" fmla="*/ 20 w 70"/>
                <a:gd name="T23" fmla="*/ 62 h 68"/>
                <a:gd name="T24" fmla="*/ 21 w 70"/>
                <a:gd name="T25" fmla="*/ 63 h 68"/>
                <a:gd name="T26" fmla="*/ 25 w 70"/>
                <a:gd name="T27" fmla="*/ 65 h 68"/>
                <a:gd name="T28" fmla="*/ 28 w 70"/>
                <a:gd name="T29" fmla="*/ 68 h 68"/>
                <a:gd name="T30" fmla="*/ 0 w 70"/>
                <a:gd name="T31" fmla="*/ 65 h 68"/>
                <a:gd name="T32" fmla="*/ 10 w 70"/>
                <a:gd name="T33" fmla="*/ 62 h 68"/>
                <a:gd name="T34" fmla="*/ 17 w 70"/>
                <a:gd name="T35" fmla="*/ 55 h 68"/>
                <a:gd name="T36" fmla="*/ 28 w 70"/>
                <a:gd name="T37" fmla="*/ 41 h 68"/>
                <a:gd name="T38" fmla="*/ 12 w 70"/>
                <a:gd name="T39" fmla="*/ 13 h 68"/>
                <a:gd name="T40" fmla="*/ 7 w 70"/>
                <a:gd name="T41" fmla="*/ 6 h 68"/>
                <a:gd name="T42" fmla="*/ 0 w 70"/>
                <a:gd name="T43" fmla="*/ 3 h 68"/>
                <a:gd name="T44" fmla="*/ 38 w 70"/>
                <a:gd name="T45" fmla="*/ 0 h 68"/>
                <a:gd name="T46" fmla="*/ 38 w 70"/>
                <a:gd name="T47" fmla="*/ 3 h 68"/>
                <a:gd name="T48" fmla="*/ 33 w 70"/>
                <a:gd name="T49" fmla="*/ 5 h 68"/>
                <a:gd name="T50" fmla="*/ 33 w 70"/>
                <a:gd name="T51" fmla="*/ 8 h 68"/>
                <a:gd name="T52" fmla="*/ 33 w 70"/>
                <a:gd name="T53" fmla="*/ 10 h 68"/>
                <a:gd name="T54" fmla="*/ 41 w 70"/>
                <a:gd name="T55" fmla="*/ 23 h 68"/>
                <a:gd name="T56" fmla="*/ 46 w 70"/>
                <a:gd name="T57" fmla="*/ 13 h 68"/>
                <a:gd name="T58" fmla="*/ 49 w 70"/>
                <a:gd name="T59" fmla="*/ 8 h 68"/>
                <a:gd name="T60" fmla="*/ 48 w 70"/>
                <a:gd name="T61" fmla="*/ 5 h 68"/>
                <a:gd name="T62" fmla="*/ 43 w 70"/>
                <a:gd name="T63" fmla="*/ 3 h 68"/>
                <a:gd name="T64" fmla="*/ 67 w 70"/>
                <a:gd name="T65" fmla="*/ 0 h 68"/>
                <a:gd name="T66" fmla="*/ 64 w 70"/>
                <a:gd name="T67" fmla="*/ 5 h 68"/>
                <a:gd name="T68" fmla="*/ 54 w 70"/>
                <a:gd name="T69" fmla="*/ 10 h 68"/>
                <a:gd name="T70" fmla="*/ 43 w 70"/>
                <a:gd name="T71" fmla="*/ 26 h 6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70"/>
                <a:gd name="T109" fmla="*/ 0 h 68"/>
                <a:gd name="T110" fmla="*/ 70 w 70"/>
                <a:gd name="T111" fmla="*/ 68 h 6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70" h="68">
                  <a:moveTo>
                    <a:pt x="43" y="26"/>
                  </a:moveTo>
                  <a:lnTo>
                    <a:pt x="56" y="49"/>
                  </a:lnTo>
                  <a:lnTo>
                    <a:pt x="59" y="55"/>
                  </a:lnTo>
                  <a:lnTo>
                    <a:pt x="62" y="60"/>
                  </a:lnTo>
                  <a:lnTo>
                    <a:pt x="66" y="63"/>
                  </a:lnTo>
                  <a:lnTo>
                    <a:pt x="67" y="65"/>
                  </a:lnTo>
                  <a:lnTo>
                    <a:pt x="70" y="65"/>
                  </a:lnTo>
                  <a:lnTo>
                    <a:pt x="70" y="68"/>
                  </a:lnTo>
                  <a:lnTo>
                    <a:pt x="33" y="68"/>
                  </a:lnTo>
                  <a:lnTo>
                    <a:pt x="33" y="65"/>
                  </a:lnTo>
                  <a:lnTo>
                    <a:pt x="36" y="65"/>
                  </a:lnTo>
                  <a:lnTo>
                    <a:pt x="38" y="63"/>
                  </a:lnTo>
                  <a:lnTo>
                    <a:pt x="38" y="62"/>
                  </a:lnTo>
                  <a:lnTo>
                    <a:pt x="38" y="60"/>
                  </a:lnTo>
                  <a:lnTo>
                    <a:pt x="36" y="55"/>
                  </a:lnTo>
                  <a:lnTo>
                    <a:pt x="30" y="46"/>
                  </a:lnTo>
                  <a:lnTo>
                    <a:pt x="25" y="52"/>
                  </a:lnTo>
                  <a:lnTo>
                    <a:pt x="23" y="55"/>
                  </a:lnTo>
                  <a:lnTo>
                    <a:pt x="21" y="57"/>
                  </a:lnTo>
                  <a:lnTo>
                    <a:pt x="20" y="59"/>
                  </a:lnTo>
                  <a:lnTo>
                    <a:pt x="20" y="60"/>
                  </a:lnTo>
                  <a:lnTo>
                    <a:pt x="20" y="62"/>
                  </a:lnTo>
                  <a:lnTo>
                    <a:pt x="21" y="63"/>
                  </a:lnTo>
                  <a:lnTo>
                    <a:pt x="23" y="65"/>
                  </a:lnTo>
                  <a:lnTo>
                    <a:pt x="25" y="65"/>
                  </a:lnTo>
                  <a:lnTo>
                    <a:pt x="28" y="65"/>
                  </a:lnTo>
                  <a:lnTo>
                    <a:pt x="28" y="68"/>
                  </a:lnTo>
                  <a:lnTo>
                    <a:pt x="0" y="68"/>
                  </a:lnTo>
                  <a:lnTo>
                    <a:pt x="0" y="65"/>
                  </a:lnTo>
                  <a:lnTo>
                    <a:pt x="5" y="65"/>
                  </a:lnTo>
                  <a:lnTo>
                    <a:pt x="10" y="62"/>
                  </a:lnTo>
                  <a:lnTo>
                    <a:pt x="13" y="60"/>
                  </a:lnTo>
                  <a:lnTo>
                    <a:pt x="17" y="55"/>
                  </a:lnTo>
                  <a:lnTo>
                    <a:pt x="21" y="49"/>
                  </a:lnTo>
                  <a:lnTo>
                    <a:pt x="28" y="41"/>
                  </a:lnTo>
                  <a:lnTo>
                    <a:pt x="15" y="19"/>
                  </a:lnTo>
                  <a:lnTo>
                    <a:pt x="12" y="13"/>
                  </a:lnTo>
                  <a:lnTo>
                    <a:pt x="8" y="8"/>
                  </a:lnTo>
                  <a:lnTo>
                    <a:pt x="7" y="6"/>
                  </a:lnTo>
                  <a:lnTo>
                    <a:pt x="4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38" y="0"/>
                  </a:lnTo>
                  <a:lnTo>
                    <a:pt x="38" y="3"/>
                  </a:lnTo>
                  <a:lnTo>
                    <a:pt x="33" y="5"/>
                  </a:lnTo>
                  <a:lnTo>
                    <a:pt x="33" y="6"/>
                  </a:lnTo>
                  <a:lnTo>
                    <a:pt x="33" y="8"/>
                  </a:lnTo>
                  <a:lnTo>
                    <a:pt x="33" y="10"/>
                  </a:lnTo>
                  <a:lnTo>
                    <a:pt x="35" y="13"/>
                  </a:lnTo>
                  <a:lnTo>
                    <a:pt x="41" y="23"/>
                  </a:lnTo>
                  <a:lnTo>
                    <a:pt x="43" y="18"/>
                  </a:lnTo>
                  <a:lnTo>
                    <a:pt x="46" y="13"/>
                  </a:lnTo>
                  <a:lnTo>
                    <a:pt x="48" y="10"/>
                  </a:lnTo>
                  <a:lnTo>
                    <a:pt x="49" y="8"/>
                  </a:lnTo>
                  <a:lnTo>
                    <a:pt x="49" y="6"/>
                  </a:lnTo>
                  <a:lnTo>
                    <a:pt x="48" y="5"/>
                  </a:lnTo>
                  <a:lnTo>
                    <a:pt x="46" y="5"/>
                  </a:lnTo>
                  <a:lnTo>
                    <a:pt x="43" y="3"/>
                  </a:lnTo>
                  <a:lnTo>
                    <a:pt x="43" y="0"/>
                  </a:lnTo>
                  <a:lnTo>
                    <a:pt x="67" y="0"/>
                  </a:lnTo>
                  <a:lnTo>
                    <a:pt x="67" y="3"/>
                  </a:lnTo>
                  <a:lnTo>
                    <a:pt x="64" y="5"/>
                  </a:lnTo>
                  <a:lnTo>
                    <a:pt x="59" y="6"/>
                  </a:lnTo>
                  <a:lnTo>
                    <a:pt x="54" y="10"/>
                  </a:lnTo>
                  <a:lnTo>
                    <a:pt x="51" y="16"/>
                  </a:lnTo>
                  <a:lnTo>
                    <a:pt x="43" y="2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58" name="Freeform 868"/>
            <p:cNvSpPr>
              <a:spLocks/>
            </p:cNvSpPr>
            <p:nvPr/>
          </p:nvSpPr>
          <p:spPr bwMode="auto">
            <a:xfrm>
              <a:off x="4064" y="2293"/>
              <a:ext cx="62" cy="87"/>
            </a:xfrm>
            <a:custGeom>
              <a:avLst/>
              <a:gdLst>
                <a:gd name="T0" fmla="*/ 24 w 62"/>
                <a:gd name="T1" fmla="*/ 0 h 87"/>
                <a:gd name="T2" fmla="*/ 24 w 62"/>
                <a:gd name="T3" fmla="*/ 36 h 87"/>
                <a:gd name="T4" fmla="*/ 27 w 62"/>
                <a:gd name="T5" fmla="*/ 31 h 87"/>
                <a:gd name="T6" fmla="*/ 32 w 62"/>
                <a:gd name="T7" fmla="*/ 30 h 87"/>
                <a:gd name="T8" fmla="*/ 36 w 62"/>
                <a:gd name="T9" fmla="*/ 28 h 87"/>
                <a:gd name="T10" fmla="*/ 40 w 62"/>
                <a:gd name="T11" fmla="*/ 27 h 87"/>
                <a:gd name="T12" fmla="*/ 45 w 62"/>
                <a:gd name="T13" fmla="*/ 28 h 87"/>
                <a:gd name="T14" fmla="*/ 50 w 62"/>
                <a:gd name="T15" fmla="*/ 30 h 87"/>
                <a:gd name="T16" fmla="*/ 54 w 62"/>
                <a:gd name="T17" fmla="*/ 33 h 87"/>
                <a:gd name="T18" fmla="*/ 55 w 62"/>
                <a:gd name="T19" fmla="*/ 38 h 87"/>
                <a:gd name="T20" fmla="*/ 55 w 62"/>
                <a:gd name="T21" fmla="*/ 41 h 87"/>
                <a:gd name="T22" fmla="*/ 55 w 62"/>
                <a:gd name="T23" fmla="*/ 44 h 87"/>
                <a:gd name="T24" fmla="*/ 57 w 62"/>
                <a:gd name="T25" fmla="*/ 51 h 87"/>
                <a:gd name="T26" fmla="*/ 57 w 62"/>
                <a:gd name="T27" fmla="*/ 74 h 87"/>
                <a:gd name="T28" fmla="*/ 57 w 62"/>
                <a:gd name="T29" fmla="*/ 79 h 87"/>
                <a:gd name="T30" fmla="*/ 57 w 62"/>
                <a:gd name="T31" fmla="*/ 82 h 87"/>
                <a:gd name="T32" fmla="*/ 58 w 62"/>
                <a:gd name="T33" fmla="*/ 84 h 87"/>
                <a:gd name="T34" fmla="*/ 62 w 62"/>
                <a:gd name="T35" fmla="*/ 84 h 87"/>
                <a:gd name="T36" fmla="*/ 62 w 62"/>
                <a:gd name="T37" fmla="*/ 87 h 87"/>
                <a:gd name="T38" fmla="*/ 32 w 62"/>
                <a:gd name="T39" fmla="*/ 87 h 87"/>
                <a:gd name="T40" fmla="*/ 32 w 62"/>
                <a:gd name="T41" fmla="*/ 84 h 87"/>
                <a:gd name="T42" fmla="*/ 36 w 62"/>
                <a:gd name="T43" fmla="*/ 84 h 87"/>
                <a:gd name="T44" fmla="*/ 37 w 62"/>
                <a:gd name="T45" fmla="*/ 82 h 87"/>
                <a:gd name="T46" fmla="*/ 39 w 62"/>
                <a:gd name="T47" fmla="*/ 79 h 87"/>
                <a:gd name="T48" fmla="*/ 39 w 62"/>
                <a:gd name="T49" fmla="*/ 74 h 87"/>
                <a:gd name="T50" fmla="*/ 39 w 62"/>
                <a:gd name="T51" fmla="*/ 48 h 87"/>
                <a:gd name="T52" fmla="*/ 39 w 62"/>
                <a:gd name="T53" fmla="*/ 43 h 87"/>
                <a:gd name="T54" fmla="*/ 37 w 62"/>
                <a:gd name="T55" fmla="*/ 40 h 87"/>
                <a:gd name="T56" fmla="*/ 37 w 62"/>
                <a:gd name="T57" fmla="*/ 38 h 87"/>
                <a:gd name="T58" fmla="*/ 36 w 62"/>
                <a:gd name="T59" fmla="*/ 36 h 87"/>
                <a:gd name="T60" fmla="*/ 34 w 62"/>
                <a:gd name="T61" fmla="*/ 35 h 87"/>
                <a:gd name="T62" fmla="*/ 32 w 62"/>
                <a:gd name="T63" fmla="*/ 35 h 87"/>
                <a:gd name="T64" fmla="*/ 31 w 62"/>
                <a:gd name="T65" fmla="*/ 36 h 87"/>
                <a:gd name="T66" fmla="*/ 29 w 62"/>
                <a:gd name="T67" fmla="*/ 36 h 87"/>
                <a:gd name="T68" fmla="*/ 26 w 62"/>
                <a:gd name="T69" fmla="*/ 40 h 87"/>
                <a:gd name="T70" fmla="*/ 24 w 62"/>
                <a:gd name="T71" fmla="*/ 43 h 87"/>
                <a:gd name="T72" fmla="*/ 24 w 62"/>
                <a:gd name="T73" fmla="*/ 74 h 87"/>
                <a:gd name="T74" fmla="*/ 24 w 62"/>
                <a:gd name="T75" fmla="*/ 79 h 87"/>
                <a:gd name="T76" fmla="*/ 24 w 62"/>
                <a:gd name="T77" fmla="*/ 82 h 87"/>
                <a:gd name="T78" fmla="*/ 26 w 62"/>
                <a:gd name="T79" fmla="*/ 84 h 87"/>
                <a:gd name="T80" fmla="*/ 29 w 62"/>
                <a:gd name="T81" fmla="*/ 84 h 87"/>
                <a:gd name="T82" fmla="*/ 29 w 62"/>
                <a:gd name="T83" fmla="*/ 87 h 87"/>
                <a:gd name="T84" fmla="*/ 0 w 62"/>
                <a:gd name="T85" fmla="*/ 87 h 87"/>
                <a:gd name="T86" fmla="*/ 0 w 62"/>
                <a:gd name="T87" fmla="*/ 84 h 87"/>
                <a:gd name="T88" fmla="*/ 3 w 62"/>
                <a:gd name="T89" fmla="*/ 84 h 87"/>
                <a:gd name="T90" fmla="*/ 5 w 62"/>
                <a:gd name="T91" fmla="*/ 82 h 87"/>
                <a:gd name="T92" fmla="*/ 6 w 62"/>
                <a:gd name="T93" fmla="*/ 79 h 87"/>
                <a:gd name="T94" fmla="*/ 6 w 62"/>
                <a:gd name="T95" fmla="*/ 74 h 87"/>
                <a:gd name="T96" fmla="*/ 6 w 62"/>
                <a:gd name="T97" fmla="*/ 14 h 87"/>
                <a:gd name="T98" fmla="*/ 6 w 62"/>
                <a:gd name="T99" fmla="*/ 9 h 87"/>
                <a:gd name="T100" fmla="*/ 5 w 62"/>
                <a:gd name="T101" fmla="*/ 5 h 87"/>
                <a:gd name="T102" fmla="*/ 3 w 62"/>
                <a:gd name="T103" fmla="*/ 4 h 87"/>
                <a:gd name="T104" fmla="*/ 0 w 62"/>
                <a:gd name="T105" fmla="*/ 2 h 87"/>
                <a:gd name="T106" fmla="*/ 0 w 62"/>
                <a:gd name="T107" fmla="*/ 0 h 87"/>
                <a:gd name="T108" fmla="*/ 24 w 62"/>
                <a:gd name="T109" fmla="*/ 0 h 8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2"/>
                <a:gd name="T166" fmla="*/ 0 h 87"/>
                <a:gd name="T167" fmla="*/ 62 w 62"/>
                <a:gd name="T168" fmla="*/ 87 h 8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2" h="87">
                  <a:moveTo>
                    <a:pt x="24" y="0"/>
                  </a:moveTo>
                  <a:lnTo>
                    <a:pt x="24" y="36"/>
                  </a:lnTo>
                  <a:lnTo>
                    <a:pt x="27" y="31"/>
                  </a:lnTo>
                  <a:lnTo>
                    <a:pt x="32" y="30"/>
                  </a:lnTo>
                  <a:lnTo>
                    <a:pt x="36" y="28"/>
                  </a:lnTo>
                  <a:lnTo>
                    <a:pt x="40" y="27"/>
                  </a:lnTo>
                  <a:lnTo>
                    <a:pt x="45" y="28"/>
                  </a:lnTo>
                  <a:lnTo>
                    <a:pt x="50" y="30"/>
                  </a:lnTo>
                  <a:lnTo>
                    <a:pt x="54" y="33"/>
                  </a:lnTo>
                  <a:lnTo>
                    <a:pt x="55" y="38"/>
                  </a:lnTo>
                  <a:lnTo>
                    <a:pt x="55" y="41"/>
                  </a:lnTo>
                  <a:lnTo>
                    <a:pt x="55" y="44"/>
                  </a:lnTo>
                  <a:lnTo>
                    <a:pt x="57" y="51"/>
                  </a:lnTo>
                  <a:lnTo>
                    <a:pt x="57" y="74"/>
                  </a:lnTo>
                  <a:lnTo>
                    <a:pt x="57" y="79"/>
                  </a:lnTo>
                  <a:lnTo>
                    <a:pt x="57" y="82"/>
                  </a:lnTo>
                  <a:lnTo>
                    <a:pt x="58" y="84"/>
                  </a:lnTo>
                  <a:lnTo>
                    <a:pt x="62" y="84"/>
                  </a:lnTo>
                  <a:lnTo>
                    <a:pt x="62" y="87"/>
                  </a:lnTo>
                  <a:lnTo>
                    <a:pt x="32" y="87"/>
                  </a:lnTo>
                  <a:lnTo>
                    <a:pt x="32" y="84"/>
                  </a:lnTo>
                  <a:lnTo>
                    <a:pt x="36" y="84"/>
                  </a:lnTo>
                  <a:lnTo>
                    <a:pt x="37" y="82"/>
                  </a:lnTo>
                  <a:lnTo>
                    <a:pt x="39" y="79"/>
                  </a:lnTo>
                  <a:lnTo>
                    <a:pt x="39" y="74"/>
                  </a:lnTo>
                  <a:lnTo>
                    <a:pt x="39" y="48"/>
                  </a:lnTo>
                  <a:lnTo>
                    <a:pt x="39" y="43"/>
                  </a:lnTo>
                  <a:lnTo>
                    <a:pt x="37" y="40"/>
                  </a:lnTo>
                  <a:lnTo>
                    <a:pt x="37" y="38"/>
                  </a:lnTo>
                  <a:lnTo>
                    <a:pt x="36" y="36"/>
                  </a:lnTo>
                  <a:lnTo>
                    <a:pt x="34" y="35"/>
                  </a:lnTo>
                  <a:lnTo>
                    <a:pt x="32" y="35"/>
                  </a:lnTo>
                  <a:lnTo>
                    <a:pt x="31" y="36"/>
                  </a:lnTo>
                  <a:lnTo>
                    <a:pt x="29" y="36"/>
                  </a:lnTo>
                  <a:lnTo>
                    <a:pt x="26" y="40"/>
                  </a:lnTo>
                  <a:lnTo>
                    <a:pt x="24" y="43"/>
                  </a:lnTo>
                  <a:lnTo>
                    <a:pt x="24" y="74"/>
                  </a:lnTo>
                  <a:lnTo>
                    <a:pt x="24" y="79"/>
                  </a:lnTo>
                  <a:lnTo>
                    <a:pt x="24" y="82"/>
                  </a:lnTo>
                  <a:lnTo>
                    <a:pt x="26" y="84"/>
                  </a:lnTo>
                  <a:lnTo>
                    <a:pt x="29" y="84"/>
                  </a:lnTo>
                  <a:lnTo>
                    <a:pt x="29" y="87"/>
                  </a:lnTo>
                  <a:lnTo>
                    <a:pt x="0" y="87"/>
                  </a:lnTo>
                  <a:lnTo>
                    <a:pt x="0" y="84"/>
                  </a:lnTo>
                  <a:lnTo>
                    <a:pt x="3" y="84"/>
                  </a:lnTo>
                  <a:lnTo>
                    <a:pt x="5" y="82"/>
                  </a:lnTo>
                  <a:lnTo>
                    <a:pt x="6" y="79"/>
                  </a:lnTo>
                  <a:lnTo>
                    <a:pt x="6" y="74"/>
                  </a:lnTo>
                  <a:lnTo>
                    <a:pt x="6" y="14"/>
                  </a:lnTo>
                  <a:lnTo>
                    <a:pt x="6" y="9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59" name="Freeform 869"/>
            <p:cNvSpPr>
              <a:spLocks/>
            </p:cNvSpPr>
            <p:nvPr/>
          </p:nvSpPr>
          <p:spPr bwMode="auto">
            <a:xfrm>
              <a:off x="4137" y="2409"/>
              <a:ext cx="33" cy="62"/>
            </a:xfrm>
            <a:custGeom>
              <a:avLst/>
              <a:gdLst>
                <a:gd name="T0" fmla="*/ 23 w 33"/>
                <a:gd name="T1" fmla="*/ 0 h 62"/>
                <a:gd name="T2" fmla="*/ 23 w 33"/>
                <a:gd name="T3" fmla="*/ 49 h 62"/>
                <a:gd name="T4" fmla="*/ 23 w 33"/>
                <a:gd name="T5" fmla="*/ 54 h 62"/>
                <a:gd name="T6" fmla="*/ 25 w 33"/>
                <a:gd name="T7" fmla="*/ 57 h 62"/>
                <a:gd name="T8" fmla="*/ 25 w 33"/>
                <a:gd name="T9" fmla="*/ 59 h 62"/>
                <a:gd name="T10" fmla="*/ 26 w 33"/>
                <a:gd name="T11" fmla="*/ 59 h 62"/>
                <a:gd name="T12" fmla="*/ 28 w 33"/>
                <a:gd name="T13" fmla="*/ 61 h 62"/>
                <a:gd name="T14" fmla="*/ 31 w 33"/>
                <a:gd name="T15" fmla="*/ 61 h 62"/>
                <a:gd name="T16" fmla="*/ 33 w 33"/>
                <a:gd name="T17" fmla="*/ 61 h 62"/>
                <a:gd name="T18" fmla="*/ 33 w 33"/>
                <a:gd name="T19" fmla="*/ 62 h 62"/>
                <a:gd name="T20" fmla="*/ 0 w 33"/>
                <a:gd name="T21" fmla="*/ 62 h 62"/>
                <a:gd name="T22" fmla="*/ 0 w 33"/>
                <a:gd name="T23" fmla="*/ 61 h 62"/>
                <a:gd name="T24" fmla="*/ 2 w 33"/>
                <a:gd name="T25" fmla="*/ 61 h 62"/>
                <a:gd name="T26" fmla="*/ 5 w 33"/>
                <a:gd name="T27" fmla="*/ 61 h 62"/>
                <a:gd name="T28" fmla="*/ 7 w 33"/>
                <a:gd name="T29" fmla="*/ 59 h 62"/>
                <a:gd name="T30" fmla="*/ 8 w 33"/>
                <a:gd name="T31" fmla="*/ 59 h 62"/>
                <a:gd name="T32" fmla="*/ 10 w 33"/>
                <a:gd name="T33" fmla="*/ 57 h 62"/>
                <a:gd name="T34" fmla="*/ 10 w 33"/>
                <a:gd name="T35" fmla="*/ 54 h 62"/>
                <a:gd name="T36" fmla="*/ 10 w 33"/>
                <a:gd name="T37" fmla="*/ 49 h 62"/>
                <a:gd name="T38" fmla="*/ 10 w 33"/>
                <a:gd name="T39" fmla="*/ 18 h 62"/>
                <a:gd name="T40" fmla="*/ 10 w 33"/>
                <a:gd name="T41" fmla="*/ 15 h 62"/>
                <a:gd name="T42" fmla="*/ 10 w 33"/>
                <a:gd name="T43" fmla="*/ 13 h 62"/>
                <a:gd name="T44" fmla="*/ 10 w 33"/>
                <a:gd name="T45" fmla="*/ 13 h 62"/>
                <a:gd name="T46" fmla="*/ 8 w 33"/>
                <a:gd name="T47" fmla="*/ 12 h 62"/>
                <a:gd name="T48" fmla="*/ 7 w 33"/>
                <a:gd name="T49" fmla="*/ 12 h 62"/>
                <a:gd name="T50" fmla="*/ 7 w 33"/>
                <a:gd name="T51" fmla="*/ 12 h 62"/>
                <a:gd name="T52" fmla="*/ 3 w 33"/>
                <a:gd name="T53" fmla="*/ 12 h 62"/>
                <a:gd name="T54" fmla="*/ 2 w 33"/>
                <a:gd name="T55" fmla="*/ 13 h 62"/>
                <a:gd name="T56" fmla="*/ 0 w 33"/>
                <a:gd name="T57" fmla="*/ 10 h 62"/>
                <a:gd name="T58" fmla="*/ 21 w 33"/>
                <a:gd name="T59" fmla="*/ 0 h 62"/>
                <a:gd name="T60" fmla="*/ 23 w 33"/>
                <a:gd name="T61" fmla="*/ 0 h 6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3"/>
                <a:gd name="T94" fmla="*/ 0 h 62"/>
                <a:gd name="T95" fmla="*/ 33 w 33"/>
                <a:gd name="T96" fmla="*/ 62 h 6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3" h="62">
                  <a:moveTo>
                    <a:pt x="23" y="0"/>
                  </a:moveTo>
                  <a:lnTo>
                    <a:pt x="23" y="49"/>
                  </a:lnTo>
                  <a:lnTo>
                    <a:pt x="23" y="54"/>
                  </a:lnTo>
                  <a:lnTo>
                    <a:pt x="25" y="57"/>
                  </a:lnTo>
                  <a:lnTo>
                    <a:pt x="25" y="59"/>
                  </a:lnTo>
                  <a:lnTo>
                    <a:pt x="26" y="59"/>
                  </a:lnTo>
                  <a:lnTo>
                    <a:pt x="28" y="61"/>
                  </a:lnTo>
                  <a:lnTo>
                    <a:pt x="31" y="61"/>
                  </a:lnTo>
                  <a:lnTo>
                    <a:pt x="33" y="61"/>
                  </a:lnTo>
                  <a:lnTo>
                    <a:pt x="33" y="62"/>
                  </a:lnTo>
                  <a:lnTo>
                    <a:pt x="0" y="62"/>
                  </a:lnTo>
                  <a:lnTo>
                    <a:pt x="0" y="61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7" y="59"/>
                  </a:lnTo>
                  <a:lnTo>
                    <a:pt x="8" y="59"/>
                  </a:lnTo>
                  <a:lnTo>
                    <a:pt x="10" y="57"/>
                  </a:lnTo>
                  <a:lnTo>
                    <a:pt x="10" y="54"/>
                  </a:lnTo>
                  <a:lnTo>
                    <a:pt x="10" y="49"/>
                  </a:lnTo>
                  <a:lnTo>
                    <a:pt x="10" y="18"/>
                  </a:lnTo>
                  <a:lnTo>
                    <a:pt x="10" y="15"/>
                  </a:lnTo>
                  <a:lnTo>
                    <a:pt x="10" y="13"/>
                  </a:lnTo>
                  <a:lnTo>
                    <a:pt x="8" y="12"/>
                  </a:lnTo>
                  <a:lnTo>
                    <a:pt x="7" y="12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0" y="10"/>
                  </a:lnTo>
                  <a:lnTo>
                    <a:pt x="21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60" name="Freeform 870"/>
            <p:cNvSpPr>
              <a:spLocks/>
            </p:cNvSpPr>
            <p:nvPr/>
          </p:nvSpPr>
          <p:spPr bwMode="auto">
            <a:xfrm>
              <a:off x="4179" y="2411"/>
              <a:ext cx="54" cy="60"/>
            </a:xfrm>
            <a:custGeom>
              <a:avLst/>
              <a:gdLst>
                <a:gd name="T0" fmla="*/ 54 w 54"/>
                <a:gd name="T1" fmla="*/ 0 h 60"/>
                <a:gd name="T2" fmla="*/ 54 w 54"/>
                <a:gd name="T3" fmla="*/ 16 h 60"/>
                <a:gd name="T4" fmla="*/ 53 w 54"/>
                <a:gd name="T5" fmla="*/ 16 h 60"/>
                <a:gd name="T6" fmla="*/ 51 w 54"/>
                <a:gd name="T7" fmla="*/ 11 h 60"/>
                <a:gd name="T8" fmla="*/ 49 w 54"/>
                <a:gd name="T9" fmla="*/ 8 h 60"/>
                <a:gd name="T10" fmla="*/ 48 w 54"/>
                <a:gd name="T11" fmla="*/ 6 h 60"/>
                <a:gd name="T12" fmla="*/ 44 w 54"/>
                <a:gd name="T13" fmla="*/ 5 h 60"/>
                <a:gd name="T14" fmla="*/ 43 w 54"/>
                <a:gd name="T15" fmla="*/ 3 h 60"/>
                <a:gd name="T16" fmla="*/ 40 w 54"/>
                <a:gd name="T17" fmla="*/ 3 h 60"/>
                <a:gd name="T18" fmla="*/ 35 w 54"/>
                <a:gd name="T19" fmla="*/ 3 h 60"/>
                <a:gd name="T20" fmla="*/ 35 w 54"/>
                <a:gd name="T21" fmla="*/ 50 h 60"/>
                <a:gd name="T22" fmla="*/ 35 w 54"/>
                <a:gd name="T23" fmla="*/ 54 h 60"/>
                <a:gd name="T24" fmla="*/ 35 w 54"/>
                <a:gd name="T25" fmla="*/ 55 h 60"/>
                <a:gd name="T26" fmla="*/ 36 w 54"/>
                <a:gd name="T27" fmla="*/ 57 h 60"/>
                <a:gd name="T28" fmla="*/ 36 w 54"/>
                <a:gd name="T29" fmla="*/ 57 h 60"/>
                <a:gd name="T30" fmla="*/ 40 w 54"/>
                <a:gd name="T31" fmla="*/ 59 h 60"/>
                <a:gd name="T32" fmla="*/ 41 w 54"/>
                <a:gd name="T33" fmla="*/ 59 h 60"/>
                <a:gd name="T34" fmla="*/ 43 w 54"/>
                <a:gd name="T35" fmla="*/ 59 h 60"/>
                <a:gd name="T36" fmla="*/ 43 w 54"/>
                <a:gd name="T37" fmla="*/ 60 h 60"/>
                <a:gd name="T38" fmla="*/ 12 w 54"/>
                <a:gd name="T39" fmla="*/ 60 h 60"/>
                <a:gd name="T40" fmla="*/ 12 w 54"/>
                <a:gd name="T41" fmla="*/ 59 h 60"/>
                <a:gd name="T42" fmla="*/ 13 w 54"/>
                <a:gd name="T43" fmla="*/ 59 h 60"/>
                <a:gd name="T44" fmla="*/ 17 w 54"/>
                <a:gd name="T45" fmla="*/ 59 h 60"/>
                <a:gd name="T46" fmla="*/ 18 w 54"/>
                <a:gd name="T47" fmla="*/ 57 h 60"/>
                <a:gd name="T48" fmla="*/ 18 w 54"/>
                <a:gd name="T49" fmla="*/ 57 h 60"/>
                <a:gd name="T50" fmla="*/ 20 w 54"/>
                <a:gd name="T51" fmla="*/ 55 h 60"/>
                <a:gd name="T52" fmla="*/ 20 w 54"/>
                <a:gd name="T53" fmla="*/ 54 h 60"/>
                <a:gd name="T54" fmla="*/ 20 w 54"/>
                <a:gd name="T55" fmla="*/ 50 h 60"/>
                <a:gd name="T56" fmla="*/ 20 w 54"/>
                <a:gd name="T57" fmla="*/ 3 h 60"/>
                <a:gd name="T58" fmla="*/ 15 w 54"/>
                <a:gd name="T59" fmla="*/ 3 h 60"/>
                <a:gd name="T60" fmla="*/ 10 w 54"/>
                <a:gd name="T61" fmla="*/ 3 h 60"/>
                <a:gd name="T62" fmla="*/ 7 w 54"/>
                <a:gd name="T63" fmla="*/ 6 h 60"/>
                <a:gd name="T64" fmla="*/ 4 w 54"/>
                <a:gd name="T65" fmla="*/ 10 h 60"/>
                <a:gd name="T66" fmla="*/ 2 w 54"/>
                <a:gd name="T67" fmla="*/ 16 h 60"/>
                <a:gd name="T68" fmla="*/ 0 w 54"/>
                <a:gd name="T69" fmla="*/ 16 h 60"/>
                <a:gd name="T70" fmla="*/ 0 w 54"/>
                <a:gd name="T71" fmla="*/ 0 h 60"/>
                <a:gd name="T72" fmla="*/ 54 w 54"/>
                <a:gd name="T73" fmla="*/ 0 h 6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4"/>
                <a:gd name="T112" fmla="*/ 0 h 60"/>
                <a:gd name="T113" fmla="*/ 54 w 54"/>
                <a:gd name="T114" fmla="*/ 60 h 6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4" h="60">
                  <a:moveTo>
                    <a:pt x="54" y="0"/>
                  </a:moveTo>
                  <a:lnTo>
                    <a:pt x="54" y="16"/>
                  </a:lnTo>
                  <a:lnTo>
                    <a:pt x="53" y="16"/>
                  </a:lnTo>
                  <a:lnTo>
                    <a:pt x="51" y="11"/>
                  </a:lnTo>
                  <a:lnTo>
                    <a:pt x="49" y="8"/>
                  </a:lnTo>
                  <a:lnTo>
                    <a:pt x="48" y="6"/>
                  </a:lnTo>
                  <a:lnTo>
                    <a:pt x="44" y="5"/>
                  </a:lnTo>
                  <a:lnTo>
                    <a:pt x="43" y="3"/>
                  </a:lnTo>
                  <a:lnTo>
                    <a:pt x="40" y="3"/>
                  </a:lnTo>
                  <a:lnTo>
                    <a:pt x="35" y="3"/>
                  </a:lnTo>
                  <a:lnTo>
                    <a:pt x="35" y="50"/>
                  </a:lnTo>
                  <a:lnTo>
                    <a:pt x="35" y="54"/>
                  </a:lnTo>
                  <a:lnTo>
                    <a:pt x="35" y="55"/>
                  </a:lnTo>
                  <a:lnTo>
                    <a:pt x="36" y="57"/>
                  </a:lnTo>
                  <a:lnTo>
                    <a:pt x="40" y="59"/>
                  </a:lnTo>
                  <a:lnTo>
                    <a:pt x="41" y="59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12" y="60"/>
                  </a:lnTo>
                  <a:lnTo>
                    <a:pt x="12" y="59"/>
                  </a:lnTo>
                  <a:lnTo>
                    <a:pt x="13" y="59"/>
                  </a:lnTo>
                  <a:lnTo>
                    <a:pt x="17" y="59"/>
                  </a:lnTo>
                  <a:lnTo>
                    <a:pt x="18" y="57"/>
                  </a:lnTo>
                  <a:lnTo>
                    <a:pt x="20" y="55"/>
                  </a:lnTo>
                  <a:lnTo>
                    <a:pt x="20" y="54"/>
                  </a:lnTo>
                  <a:lnTo>
                    <a:pt x="20" y="50"/>
                  </a:lnTo>
                  <a:lnTo>
                    <a:pt x="20" y="3"/>
                  </a:lnTo>
                  <a:lnTo>
                    <a:pt x="15" y="3"/>
                  </a:lnTo>
                  <a:lnTo>
                    <a:pt x="10" y="3"/>
                  </a:lnTo>
                  <a:lnTo>
                    <a:pt x="7" y="6"/>
                  </a:lnTo>
                  <a:lnTo>
                    <a:pt x="4" y="10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61" name="Freeform 871"/>
            <p:cNvSpPr>
              <a:spLocks/>
            </p:cNvSpPr>
            <p:nvPr/>
          </p:nvSpPr>
          <p:spPr bwMode="auto">
            <a:xfrm>
              <a:off x="4132" y="2253"/>
              <a:ext cx="59" cy="62"/>
            </a:xfrm>
            <a:custGeom>
              <a:avLst/>
              <a:gdLst>
                <a:gd name="T0" fmla="*/ 33 w 59"/>
                <a:gd name="T1" fmla="*/ 0 h 62"/>
                <a:gd name="T2" fmla="*/ 33 w 59"/>
                <a:gd name="T3" fmla="*/ 57 h 62"/>
                <a:gd name="T4" fmla="*/ 59 w 59"/>
                <a:gd name="T5" fmla="*/ 57 h 62"/>
                <a:gd name="T6" fmla="*/ 59 w 59"/>
                <a:gd name="T7" fmla="*/ 62 h 62"/>
                <a:gd name="T8" fmla="*/ 0 w 59"/>
                <a:gd name="T9" fmla="*/ 62 h 62"/>
                <a:gd name="T10" fmla="*/ 0 w 59"/>
                <a:gd name="T11" fmla="*/ 57 h 62"/>
                <a:gd name="T12" fmla="*/ 28 w 59"/>
                <a:gd name="T13" fmla="*/ 57 h 62"/>
                <a:gd name="T14" fmla="*/ 28 w 59"/>
                <a:gd name="T15" fmla="*/ 0 h 62"/>
                <a:gd name="T16" fmla="*/ 33 w 59"/>
                <a:gd name="T17" fmla="*/ 0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9"/>
                <a:gd name="T28" fmla="*/ 0 h 62"/>
                <a:gd name="T29" fmla="*/ 59 w 59"/>
                <a:gd name="T30" fmla="*/ 62 h 6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9" h="62">
                  <a:moveTo>
                    <a:pt x="33" y="0"/>
                  </a:moveTo>
                  <a:lnTo>
                    <a:pt x="33" y="57"/>
                  </a:lnTo>
                  <a:lnTo>
                    <a:pt x="59" y="57"/>
                  </a:lnTo>
                  <a:lnTo>
                    <a:pt x="59" y="62"/>
                  </a:lnTo>
                  <a:lnTo>
                    <a:pt x="0" y="62"/>
                  </a:lnTo>
                  <a:lnTo>
                    <a:pt x="0" y="57"/>
                  </a:lnTo>
                  <a:lnTo>
                    <a:pt x="28" y="57"/>
                  </a:lnTo>
                  <a:lnTo>
                    <a:pt x="28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62" name="Freeform 872"/>
            <p:cNvSpPr>
              <a:spLocks/>
            </p:cNvSpPr>
            <p:nvPr/>
          </p:nvSpPr>
          <p:spPr bwMode="auto">
            <a:xfrm>
              <a:off x="4196" y="2253"/>
              <a:ext cx="26" cy="81"/>
            </a:xfrm>
            <a:custGeom>
              <a:avLst/>
              <a:gdLst>
                <a:gd name="T0" fmla="*/ 26 w 26"/>
                <a:gd name="T1" fmla="*/ 0 h 81"/>
                <a:gd name="T2" fmla="*/ 26 w 26"/>
                <a:gd name="T3" fmla="*/ 1 h 81"/>
                <a:gd name="T4" fmla="*/ 23 w 26"/>
                <a:gd name="T5" fmla="*/ 5 h 81"/>
                <a:gd name="T6" fmla="*/ 19 w 26"/>
                <a:gd name="T7" fmla="*/ 8 h 81"/>
                <a:gd name="T8" fmla="*/ 16 w 26"/>
                <a:gd name="T9" fmla="*/ 13 h 81"/>
                <a:gd name="T10" fmla="*/ 14 w 26"/>
                <a:gd name="T11" fmla="*/ 18 h 81"/>
                <a:gd name="T12" fmla="*/ 13 w 26"/>
                <a:gd name="T13" fmla="*/ 24 h 81"/>
                <a:gd name="T14" fmla="*/ 13 w 26"/>
                <a:gd name="T15" fmla="*/ 32 h 81"/>
                <a:gd name="T16" fmla="*/ 11 w 26"/>
                <a:gd name="T17" fmla="*/ 40 h 81"/>
                <a:gd name="T18" fmla="*/ 13 w 26"/>
                <a:gd name="T19" fmla="*/ 49 h 81"/>
                <a:gd name="T20" fmla="*/ 13 w 26"/>
                <a:gd name="T21" fmla="*/ 55 h 81"/>
                <a:gd name="T22" fmla="*/ 14 w 26"/>
                <a:gd name="T23" fmla="*/ 62 h 81"/>
                <a:gd name="T24" fmla="*/ 16 w 26"/>
                <a:gd name="T25" fmla="*/ 68 h 81"/>
                <a:gd name="T26" fmla="*/ 19 w 26"/>
                <a:gd name="T27" fmla="*/ 73 h 81"/>
                <a:gd name="T28" fmla="*/ 23 w 26"/>
                <a:gd name="T29" fmla="*/ 76 h 81"/>
                <a:gd name="T30" fmla="*/ 26 w 26"/>
                <a:gd name="T31" fmla="*/ 78 h 81"/>
                <a:gd name="T32" fmla="*/ 26 w 26"/>
                <a:gd name="T33" fmla="*/ 81 h 81"/>
                <a:gd name="T34" fmla="*/ 19 w 26"/>
                <a:gd name="T35" fmla="*/ 78 h 81"/>
                <a:gd name="T36" fmla="*/ 13 w 26"/>
                <a:gd name="T37" fmla="*/ 73 h 81"/>
                <a:gd name="T38" fmla="*/ 8 w 26"/>
                <a:gd name="T39" fmla="*/ 67 h 81"/>
                <a:gd name="T40" fmla="*/ 3 w 26"/>
                <a:gd name="T41" fmla="*/ 58 h 81"/>
                <a:gd name="T42" fmla="*/ 1 w 26"/>
                <a:gd name="T43" fmla="*/ 49 h 81"/>
                <a:gd name="T44" fmla="*/ 0 w 26"/>
                <a:gd name="T45" fmla="*/ 40 h 81"/>
                <a:gd name="T46" fmla="*/ 1 w 26"/>
                <a:gd name="T47" fmla="*/ 31 h 81"/>
                <a:gd name="T48" fmla="*/ 3 w 26"/>
                <a:gd name="T49" fmla="*/ 23 h 81"/>
                <a:gd name="T50" fmla="*/ 8 w 26"/>
                <a:gd name="T51" fmla="*/ 14 h 81"/>
                <a:gd name="T52" fmla="*/ 13 w 26"/>
                <a:gd name="T53" fmla="*/ 8 h 81"/>
                <a:gd name="T54" fmla="*/ 19 w 26"/>
                <a:gd name="T55" fmla="*/ 3 h 81"/>
                <a:gd name="T56" fmla="*/ 26 w 26"/>
                <a:gd name="T57" fmla="*/ 0 h 8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6"/>
                <a:gd name="T88" fmla="*/ 0 h 81"/>
                <a:gd name="T89" fmla="*/ 26 w 26"/>
                <a:gd name="T90" fmla="*/ 81 h 8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6" h="81">
                  <a:moveTo>
                    <a:pt x="26" y="0"/>
                  </a:moveTo>
                  <a:lnTo>
                    <a:pt x="26" y="1"/>
                  </a:lnTo>
                  <a:lnTo>
                    <a:pt x="23" y="5"/>
                  </a:lnTo>
                  <a:lnTo>
                    <a:pt x="19" y="8"/>
                  </a:lnTo>
                  <a:lnTo>
                    <a:pt x="16" y="13"/>
                  </a:lnTo>
                  <a:lnTo>
                    <a:pt x="14" y="18"/>
                  </a:lnTo>
                  <a:lnTo>
                    <a:pt x="13" y="24"/>
                  </a:lnTo>
                  <a:lnTo>
                    <a:pt x="13" y="32"/>
                  </a:lnTo>
                  <a:lnTo>
                    <a:pt x="11" y="40"/>
                  </a:lnTo>
                  <a:lnTo>
                    <a:pt x="13" y="49"/>
                  </a:lnTo>
                  <a:lnTo>
                    <a:pt x="13" y="55"/>
                  </a:lnTo>
                  <a:lnTo>
                    <a:pt x="14" y="62"/>
                  </a:lnTo>
                  <a:lnTo>
                    <a:pt x="16" y="68"/>
                  </a:lnTo>
                  <a:lnTo>
                    <a:pt x="19" y="73"/>
                  </a:lnTo>
                  <a:lnTo>
                    <a:pt x="23" y="76"/>
                  </a:lnTo>
                  <a:lnTo>
                    <a:pt x="26" y="78"/>
                  </a:lnTo>
                  <a:lnTo>
                    <a:pt x="26" y="81"/>
                  </a:lnTo>
                  <a:lnTo>
                    <a:pt x="19" y="78"/>
                  </a:lnTo>
                  <a:lnTo>
                    <a:pt x="13" y="73"/>
                  </a:lnTo>
                  <a:lnTo>
                    <a:pt x="8" y="67"/>
                  </a:lnTo>
                  <a:lnTo>
                    <a:pt x="3" y="58"/>
                  </a:lnTo>
                  <a:lnTo>
                    <a:pt x="1" y="49"/>
                  </a:lnTo>
                  <a:lnTo>
                    <a:pt x="0" y="40"/>
                  </a:lnTo>
                  <a:lnTo>
                    <a:pt x="1" y="31"/>
                  </a:lnTo>
                  <a:lnTo>
                    <a:pt x="3" y="23"/>
                  </a:lnTo>
                  <a:lnTo>
                    <a:pt x="8" y="14"/>
                  </a:lnTo>
                  <a:lnTo>
                    <a:pt x="13" y="8"/>
                  </a:lnTo>
                  <a:lnTo>
                    <a:pt x="19" y="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63" name="Freeform 873"/>
            <p:cNvSpPr>
              <a:spLocks/>
            </p:cNvSpPr>
            <p:nvPr/>
          </p:nvSpPr>
          <p:spPr bwMode="auto">
            <a:xfrm>
              <a:off x="4230" y="2253"/>
              <a:ext cx="31" cy="62"/>
            </a:xfrm>
            <a:custGeom>
              <a:avLst/>
              <a:gdLst>
                <a:gd name="T0" fmla="*/ 23 w 31"/>
                <a:gd name="T1" fmla="*/ 0 h 62"/>
                <a:gd name="T2" fmla="*/ 23 w 31"/>
                <a:gd name="T3" fmla="*/ 49 h 62"/>
                <a:gd name="T4" fmla="*/ 23 w 31"/>
                <a:gd name="T5" fmla="*/ 54 h 62"/>
                <a:gd name="T6" fmla="*/ 23 w 31"/>
                <a:gd name="T7" fmla="*/ 57 h 62"/>
                <a:gd name="T8" fmla="*/ 24 w 31"/>
                <a:gd name="T9" fmla="*/ 58 h 62"/>
                <a:gd name="T10" fmla="*/ 24 w 31"/>
                <a:gd name="T11" fmla="*/ 58 h 62"/>
                <a:gd name="T12" fmla="*/ 28 w 31"/>
                <a:gd name="T13" fmla="*/ 60 h 62"/>
                <a:gd name="T14" fmla="*/ 29 w 31"/>
                <a:gd name="T15" fmla="*/ 60 h 62"/>
                <a:gd name="T16" fmla="*/ 31 w 31"/>
                <a:gd name="T17" fmla="*/ 60 h 62"/>
                <a:gd name="T18" fmla="*/ 31 w 31"/>
                <a:gd name="T19" fmla="*/ 62 h 62"/>
                <a:gd name="T20" fmla="*/ 0 w 31"/>
                <a:gd name="T21" fmla="*/ 62 h 62"/>
                <a:gd name="T22" fmla="*/ 0 w 31"/>
                <a:gd name="T23" fmla="*/ 60 h 62"/>
                <a:gd name="T24" fmla="*/ 2 w 31"/>
                <a:gd name="T25" fmla="*/ 60 h 62"/>
                <a:gd name="T26" fmla="*/ 5 w 31"/>
                <a:gd name="T27" fmla="*/ 60 h 62"/>
                <a:gd name="T28" fmla="*/ 7 w 31"/>
                <a:gd name="T29" fmla="*/ 58 h 62"/>
                <a:gd name="T30" fmla="*/ 8 w 31"/>
                <a:gd name="T31" fmla="*/ 58 h 62"/>
                <a:gd name="T32" fmla="*/ 8 w 31"/>
                <a:gd name="T33" fmla="*/ 57 h 62"/>
                <a:gd name="T34" fmla="*/ 10 w 31"/>
                <a:gd name="T35" fmla="*/ 54 h 62"/>
                <a:gd name="T36" fmla="*/ 10 w 31"/>
                <a:gd name="T37" fmla="*/ 49 h 62"/>
                <a:gd name="T38" fmla="*/ 10 w 31"/>
                <a:gd name="T39" fmla="*/ 18 h 62"/>
                <a:gd name="T40" fmla="*/ 10 w 31"/>
                <a:gd name="T41" fmla="*/ 14 h 62"/>
                <a:gd name="T42" fmla="*/ 8 w 31"/>
                <a:gd name="T43" fmla="*/ 13 h 62"/>
                <a:gd name="T44" fmla="*/ 8 w 31"/>
                <a:gd name="T45" fmla="*/ 13 h 62"/>
                <a:gd name="T46" fmla="*/ 8 w 31"/>
                <a:gd name="T47" fmla="*/ 11 h 62"/>
                <a:gd name="T48" fmla="*/ 7 w 31"/>
                <a:gd name="T49" fmla="*/ 11 h 62"/>
                <a:gd name="T50" fmla="*/ 5 w 31"/>
                <a:gd name="T51" fmla="*/ 11 h 62"/>
                <a:gd name="T52" fmla="*/ 3 w 31"/>
                <a:gd name="T53" fmla="*/ 11 h 62"/>
                <a:gd name="T54" fmla="*/ 0 w 31"/>
                <a:gd name="T55" fmla="*/ 13 h 62"/>
                <a:gd name="T56" fmla="*/ 0 w 31"/>
                <a:gd name="T57" fmla="*/ 9 h 62"/>
                <a:gd name="T58" fmla="*/ 21 w 31"/>
                <a:gd name="T59" fmla="*/ 0 h 62"/>
                <a:gd name="T60" fmla="*/ 23 w 31"/>
                <a:gd name="T61" fmla="*/ 0 h 6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1"/>
                <a:gd name="T94" fmla="*/ 0 h 62"/>
                <a:gd name="T95" fmla="*/ 31 w 31"/>
                <a:gd name="T96" fmla="*/ 62 h 6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1" h="62">
                  <a:moveTo>
                    <a:pt x="23" y="0"/>
                  </a:moveTo>
                  <a:lnTo>
                    <a:pt x="23" y="49"/>
                  </a:lnTo>
                  <a:lnTo>
                    <a:pt x="23" y="54"/>
                  </a:lnTo>
                  <a:lnTo>
                    <a:pt x="23" y="57"/>
                  </a:lnTo>
                  <a:lnTo>
                    <a:pt x="24" y="58"/>
                  </a:lnTo>
                  <a:lnTo>
                    <a:pt x="28" y="60"/>
                  </a:lnTo>
                  <a:lnTo>
                    <a:pt x="29" y="60"/>
                  </a:lnTo>
                  <a:lnTo>
                    <a:pt x="31" y="60"/>
                  </a:lnTo>
                  <a:lnTo>
                    <a:pt x="31" y="62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2" y="60"/>
                  </a:lnTo>
                  <a:lnTo>
                    <a:pt x="5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7"/>
                  </a:lnTo>
                  <a:lnTo>
                    <a:pt x="10" y="54"/>
                  </a:lnTo>
                  <a:lnTo>
                    <a:pt x="10" y="49"/>
                  </a:lnTo>
                  <a:lnTo>
                    <a:pt x="10" y="18"/>
                  </a:lnTo>
                  <a:lnTo>
                    <a:pt x="10" y="14"/>
                  </a:lnTo>
                  <a:lnTo>
                    <a:pt x="8" y="13"/>
                  </a:lnTo>
                  <a:lnTo>
                    <a:pt x="8" y="11"/>
                  </a:lnTo>
                  <a:lnTo>
                    <a:pt x="7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1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64" name="Freeform 874"/>
            <p:cNvSpPr>
              <a:spLocks/>
            </p:cNvSpPr>
            <p:nvPr/>
          </p:nvSpPr>
          <p:spPr bwMode="auto">
            <a:xfrm>
              <a:off x="4269" y="2253"/>
              <a:ext cx="26" cy="81"/>
            </a:xfrm>
            <a:custGeom>
              <a:avLst/>
              <a:gdLst>
                <a:gd name="T0" fmla="*/ 0 w 26"/>
                <a:gd name="T1" fmla="*/ 81 h 81"/>
                <a:gd name="T2" fmla="*/ 0 w 26"/>
                <a:gd name="T3" fmla="*/ 78 h 81"/>
                <a:gd name="T4" fmla="*/ 5 w 26"/>
                <a:gd name="T5" fmla="*/ 76 h 81"/>
                <a:gd name="T6" fmla="*/ 8 w 26"/>
                <a:gd name="T7" fmla="*/ 73 h 81"/>
                <a:gd name="T8" fmla="*/ 10 w 26"/>
                <a:gd name="T9" fmla="*/ 68 h 81"/>
                <a:gd name="T10" fmla="*/ 13 w 26"/>
                <a:gd name="T11" fmla="*/ 62 h 81"/>
                <a:gd name="T12" fmla="*/ 13 w 26"/>
                <a:gd name="T13" fmla="*/ 57 h 81"/>
                <a:gd name="T14" fmla="*/ 15 w 26"/>
                <a:gd name="T15" fmla="*/ 49 h 81"/>
                <a:gd name="T16" fmla="*/ 15 w 26"/>
                <a:gd name="T17" fmla="*/ 40 h 81"/>
                <a:gd name="T18" fmla="*/ 15 w 26"/>
                <a:gd name="T19" fmla="*/ 32 h 81"/>
                <a:gd name="T20" fmla="*/ 15 w 26"/>
                <a:gd name="T21" fmla="*/ 24 h 81"/>
                <a:gd name="T22" fmla="*/ 13 w 26"/>
                <a:gd name="T23" fmla="*/ 19 h 81"/>
                <a:gd name="T24" fmla="*/ 10 w 26"/>
                <a:gd name="T25" fmla="*/ 13 h 81"/>
                <a:gd name="T26" fmla="*/ 7 w 26"/>
                <a:gd name="T27" fmla="*/ 8 h 81"/>
                <a:gd name="T28" fmla="*/ 5 w 26"/>
                <a:gd name="T29" fmla="*/ 5 h 81"/>
                <a:gd name="T30" fmla="*/ 0 w 26"/>
                <a:gd name="T31" fmla="*/ 1 h 81"/>
                <a:gd name="T32" fmla="*/ 0 w 26"/>
                <a:gd name="T33" fmla="*/ 0 h 81"/>
                <a:gd name="T34" fmla="*/ 8 w 26"/>
                <a:gd name="T35" fmla="*/ 3 h 81"/>
                <a:gd name="T36" fmla="*/ 13 w 26"/>
                <a:gd name="T37" fmla="*/ 8 h 81"/>
                <a:gd name="T38" fmla="*/ 20 w 26"/>
                <a:gd name="T39" fmla="*/ 14 h 81"/>
                <a:gd name="T40" fmla="*/ 23 w 26"/>
                <a:gd name="T41" fmla="*/ 23 h 81"/>
                <a:gd name="T42" fmla="*/ 26 w 26"/>
                <a:gd name="T43" fmla="*/ 31 h 81"/>
                <a:gd name="T44" fmla="*/ 26 w 26"/>
                <a:gd name="T45" fmla="*/ 40 h 81"/>
                <a:gd name="T46" fmla="*/ 26 w 26"/>
                <a:gd name="T47" fmla="*/ 50 h 81"/>
                <a:gd name="T48" fmla="*/ 23 w 26"/>
                <a:gd name="T49" fmla="*/ 58 h 81"/>
                <a:gd name="T50" fmla="*/ 20 w 26"/>
                <a:gd name="T51" fmla="*/ 67 h 81"/>
                <a:gd name="T52" fmla="*/ 13 w 26"/>
                <a:gd name="T53" fmla="*/ 73 h 81"/>
                <a:gd name="T54" fmla="*/ 8 w 26"/>
                <a:gd name="T55" fmla="*/ 78 h 81"/>
                <a:gd name="T56" fmla="*/ 0 w 26"/>
                <a:gd name="T57" fmla="*/ 81 h 8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6"/>
                <a:gd name="T88" fmla="*/ 0 h 81"/>
                <a:gd name="T89" fmla="*/ 26 w 26"/>
                <a:gd name="T90" fmla="*/ 81 h 8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6" h="81">
                  <a:moveTo>
                    <a:pt x="0" y="81"/>
                  </a:moveTo>
                  <a:lnTo>
                    <a:pt x="0" y="78"/>
                  </a:lnTo>
                  <a:lnTo>
                    <a:pt x="5" y="76"/>
                  </a:lnTo>
                  <a:lnTo>
                    <a:pt x="8" y="73"/>
                  </a:lnTo>
                  <a:lnTo>
                    <a:pt x="10" y="68"/>
                  </a:lnTo>
                  <a:lnTo>
                    <a:pt x="13" y="62"/>
                  </a:lnTo>
                  <a:lnTo>
                    <a:pt x="13" y="57"/>
                  </a:lnTo>
                  <a:lnTo>
                    <a:pt x="15" y="49"/>
                  </a:lnTo>
                  <a:lnTo>
                    <a:pt x="15" y="40"/>
                  </a:lnTo>
                  <a:lnTo>
                    <a:pt x="15" y="32"/>
                  </a:lnTo>
                  <a:lnTo>
                    <a:pt x="15" y="24"/>
                  </a:lnTo>
                  <a:lnTo>
                    <a:pt x="13" y="19"/>
                  </a:lnTo>
                  <a:lnTo>
                    <a:pt x="10" y="13"/>
                  </a:lnTo>
                  <a:lnTo>
                    <a:pt x="7" y="8"/>
                  </a:lnTo>
                  <a:lnTo>
                    <a:pt x="5" y="5"/>
                  </a:lnTo>
                  <a:lnTo>
                    <a:pt x="0" y="1"/>
                  </a:lnTo>
                  <a:lnTo>
                    <a:pt x="0" y="0"/>
                  </a:lnTo>
                  <a:lnTo>
                    <a:pt x="8" y="3"/>
                  </a:lnTo>
                  <a:lnTo>
                    <a:pt x="13" y="8"/>
                  </a:lnTo>
                  <a:lnTo>
                    <a:pt x="20" y="14"/>
                  </a:lnTo>
                  <a:lnTo>
                    <a:pt x="23" y="23"/>
                  </a:lnTo>
                  <a:lnTo>
                    <a:pt x="26" y="31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23" y="58"/>
                  </a:lnTo>
                  <a:lnTo>
                    <a:pt x="20" y="67"/>
                  </a:lnTo>
                  <a:lnTo>
                    <a:pt x="13" y="73"/>
                  </a:lnTo>
                  <a:lnTo>
                    <a:pt x="8" y="78"/>
                  </a:lnTo>
                  <a:lnTo>
                    <a:pt x="0" y="8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65" name="Freeform 875"/>
            <p:cNvSpPr>
              <a:spLocks noEditPoints="1"/>
            </p:cNvSpPr>
            <p:nvPr/>
          </p:nvSpPr>
          <p:spPr bwMode="auto">
            <a:xfrm>
              <a:off x="4302" y="2272"/>
              <a:ext cx="44" cy="62"/>
            </a:xfrm>
            <a:custGeom>
              <a:avLst/>
              <a:gdLst>
                <a:gd name="T0" fmla="*/ 27 w 44"/>
                <a:gd name="T1" fmla="*/ 38 h 62"/>
                <a:gd name="T2" fmla="*/ 24 w 44"/>
                <a:gd name="T3" fmla="*/ 41 h 62"/>
                <a:gd name="T4" fmla="*/ 23 w 44"/>
                <a:gd name="T5" fmla="*/ 43 h 62"/>
                <a:gd name="T6" fmla="*/ 19 w 44"/>
                <a:gd name="T7" fmla="*/ 43 h 62"/>
                <a:gd name="T8" fmla="*/ 16 w 44"/>
                <a:gd name="T9" fmla="*/ 44 h 62"/>
                <a:gd name="T10" fmla="*/ 11 w 44"/>
                <a:gd name="T11" fmla="*/ 43 h 62"/>
                <a:gd name="T12" fmla="*/ 6 w 44"/>
                <a:gd name="T13" fmla="*/ 41 h 62"/>
                <a:gd name="T14" fmla="*/ 3 w 44"/>
                <a:gd name="T15" fmla="*/ 36 h 62"/>
                <a:gd name="T16" fmla="*/ 1 w 44"/>
                <a:gd name="T17" fmla="*/ 31 h 62"/>
                <a:gd name="T18" fmla="*/ 0 w 44"/>
                <a:gd name="T19" fmla="*/ 25 h 62"/>
                <a:gd name="T20" fmla="*/ 1 w 44"/>
                <a:gd name="T21" fmla="*/ 18 h 62"/>
                <a:gd name="T22" fmla="*/ 3 w 44"/>
                <a:gd name="T23" fmla="*/ 12 h 62"/>
                <a:gd name="T24" fmla="*/ 6 w 44"/>
                <a:gd name="T25" fmla="*/ 7 h 62"/>
                <a:gd name="T26" fmla="*/ 9 w 44"/>
                <a:gd name="T27" fmla="*/ 4 h 62"/>
                <a:gd name="T28" fmla="*/ 14 w 44"/>
                <a:gd name="T29" fmla="*/ 2 h 62"/>
                <a:gd name="T30" fmla="*/ 21 w 44"/>
                <a:gd name="T31" fmla="*/ 0 h 62"/>
                <a:gd name="T32" fmla="*/ 24 w 44"/>
                <a:gd name="T33" fmla="*/ 0 h 62"/>
                <a:gd name="T34" fmla="*/ 26 w 44"/>
                <a:gd name="T35" fmla="*/ 2 h 62"/>
                <a:gd name="T36" fmla="*/ 29 w 44"/>
                <a:gd name="T37" fmla="*/ 4 h 62"/>
                <a:gd name="T38" fmla="*/ 31 w 44"/>
                <a:gd name="T39" fmla="*/ 5 h 62"/>
                <a:gd name="T40" fmla="*/ 39 w 44"/>
                <a:gd name="T41" fmla="*/ 0 h 62"/>
                <a:gd name="T42" fmla="*/ 40 w 44"/>
                <a:gd name="T43" fmla="*/ 0 h 62"/>
                <a:gd name="T44" fmla="*/ 40 w 44"/>
                <a:gd name="T45" fmla="*/ 52 h 62"/>
                <a:gd name="T46" fmla="*/ 40 w 44"/>
                <a:gd name="T47" fmla="*/ 57 h 62"/>
                <a:gd name="T48" fmla="*/ 40 w 44"/>
                <a:gd name="T49" fmla="*/ 59 h 62"/>
                <a:gd name="T50" fmla="*/ 42 w 44"/>
                <a:gd name="T51" fmla="*/ 61 h 62"/>
                <a:gd name="T52" fmla="*/ 44 w 44"/>
                <a:gd name="T53" fmla="*/ 61 h 62"/>
                <a:gd name="T54" fmla="*/ 44 w 44"/>
                <a:gd name="T55" fmla="*/ 62 h 62"/>
                <a:gd name="T56" fmla="*/ 23 w 44"/>
                <a:gd name="T57" fmla="*/ 62 h 62"/>
                <a:gd name="T58" fmla="*/ 23 w 44"/>
                <a:gd name="T59" fmla="*/ 61 h 62"/>
                <a:gd name="T60" fmla="*/ 24 w 44"/>
                <a:gd name="T61" fmla="*/ 61 h 62"/>
                <a:gd name="T62" fmla="*/ 26 w 44"/>
                <a:gd name="T63" fmla="*/ 61 h 62"/>
                <a:gd name="T64" fmla="*/ 26 w 44"/>
                <a:gd name="T65" fmla="*/ 59 h 62"/>
                <a:gd name="T66" fmla="*/ 27 w 44"/>
                <a:gd name="T67" fmla="*/ 59 h 62"/>
                <a:gd name="T68" fmla="*/ 27 w 44"/>
                <a:gd name="T69" fmla="*/ 57 h 62"/>
                <a:gd name="T70" fmla="*/ 27 w 44"/>
                <a:gd name="T71" fmla="*/ 56 h 62"/>
                <a:gd name="T72" fmla="*/ 27 w 44"/>
                <a:gd name="T73" fmla="*/ 38 h 62"/>
                <a:gd name="T74" fmla="*/ 27 w 44"/>
                <a:gd name="T75" fmla="*/ 35 h 62"/>
                <a:gd name="T76" fmla="*/ 27 w 44"/>
                <a:gd name="T77" fmla="*/ 18 h 62"/>
                <a:gd name="T78" fmla="*/ 27 w 44"/>
                <a:gd name="T79" fmla="*/ 12 h 62"/>
                <a:gd name="T80" fmla="*/ 27 w 44"/>
                <a:gd name="T81" fmla="*/ 8 h 62"/>
                <a:gd name="T82" fmla="*/ 26 w 44"/>
                <a:gd name="T83" fmla="*/ 7 h 62"/>
                <a:gd name="T84" fmla="*/ 24 w 44"/>
                <a:gd name="T85" fmla="*/ 5 h 62"/>
                <a:gd name="T86" fmla="*/ 23 w 44"/>
                <a:gd name="T87" fmla="*/ 4 h 62"/>
                <a:gd name="T88" fmla="*/ 21 w 44"/>
                <a:gd name="T89" fmla="*/ 4 h 62"/>
                <a:gd name="T90" fmla="*/ 18 w 44"/>
                <a:gd name="T91" fmla="*/ 5 h 62"/>
                <a:gd name="T92" fmla="*/ 16 w 44"/>
                <a:gd name="T93" fmla="*/ 7 h 62"/>
                <a:gd name="T94" fmla="*/ 14 w 44"/>
                <a:gd name="T95" fmla="*/ 10 h 62"/>
                <a:gd name="T96" fmla="*/ 13 w 44"/>
                <a:gd name="T97" fmla="*/ 17 h 62"/>
                <a:gd name="T98" fmla="*/ 13 w 44"/>
                <a:gd name="T99" fmla="*/ 23 h 62"/>
                <a:gd name="T100" fmla="*/ 13 w 44"/>
                <a:gd name="T101" fmla="*/ 28 h 62"/>
                <a:gd name="T102" fmla="*/ 13 w 44"/>
                <a:gd name="T103" fmla="*/ 33 h 62"/>
                <a:gd name="T104" fmla="*/ 14 w 44"/>
                <a:gd name="T105" fmla="*/ 36 h 62"/>
                <a:gd name="T106" fmla="*/ 18 w 44"/>
                <a:gd name="T107" fmla="*/ 38 h 62"/>
                <a:gd name="T108" fmla="*/ 19 w 44"/>
                <a:gd name="T109" fmla="*/ 39 h 62"/>
                <a:gd name="T110" fmla="*/ 21 w 44"/>
                <a:gd name="T111" fmla="*/ 39 h 62"/>
                <a:gd name="T112" fmla="*/ 24 w 44"/>
                <a:gd name="T113" fmla="*/ 38 h 62"/>
                <a:gd name="T114" fmla="*/ 26 w 44"/>
                <a:gd name="T115" fmla="*/ 36 h 62"/>
                <a:gd name="T116" fmla="*/ 27 w 44"/>
                <a:gd name="T117" fmla="*/ 35 h 6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"/>
                <a:gd name="T178" fmla="*/ 0 h 62"/>
                <a:gd name="T179" fmla="*/ 44 w 44"/>
                <a:gd name="T180" fmla="*/ 62 h 6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" h="62">
                  <a:moveTo>
                    <a:pt x="27" y="38"/>
                  </a:moveTo>
                  <a:lnTo>
                    <a:pt x="24" y="41"/>
                  </a:lnTo>
                  <a:lnTo>
                    <a:pt x="23" y="43"/>
                  </a:lnTo>
                  <a:lnTo>
                    <a:pt x="19" y="43"/>
                  </a:lnTo>
                  <a:lnTo>
                    <a:pt x="16" y="44"/>
                  </a:lnTo>
                  <a:lnTo>
                    <a:pt x="11" y="43"/>
                  </a:lnTo>
                  <a:lnTo>
                    <a:pt x="6" y="41"/>
                  </a:lnTo>
                  <a:lnTo>
                    <a:pt x="3" y="36"/>
                  </a:lnTo>
                  <a:lnTo>
                    <a:pt x="1" y="31"/>
                  </a:lnTo>
                  <a:lnTo>
                    <a:pt x="0" y="25"/>
                  </a:lnTo>
                  <a:lnTo>
                    <a:pt x="1" y="18"/>
                  </a:lnTo>
                  <a:lnTo>
                    <a:pt x="3" y="12"/>
                  </a:lnTo>
                  <a:lnTo>
                    <a:pt x="6" y="7"/>
                  </a:lnTo>
                  <a:lnTo>
                    <a:pt x="9" y="4"/>
                  </a:lnTo>
                  <a:lnTo>
                    <a:pt x="14" y="2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6" y="2"/>
                  </a:lnTo>
                  <a:lnTo>
                    <a:pt x="29" y="4"/>
                  </a:lnTo>
                  <a:lnTo>
                    <a:pt x="31" y="5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52"/>
                  </a:lnTo>
                  <a:lnTo>
                    <a:pt x="40" y="57"/>
                  </a:lnTo>
                  <a:lnTo>
                    <a:pt x="40" y="59"/>
                  </a:lnTo>
                  <a:lnTo>
                    <a:pt x="42" y="61"/>
                  </a:lnTo>
                  <a:lnTo>
                    <a:pt x="44" y="61"/>
                  </a:lnTo>
                  <a:lnTo>
                    <a:pt x="44" y="62"/>
                  </a:lnTo>
                  <a:lnTo>
                    <a:pt x="23" y="62"/>
                  </a:lnTo>
                  <a:lnTo>
                    <a:pt x="23" y="61"/>
                  </a:lnTo>
                  <a:lnTo>
                    <a:pt x="24" y="61"/>
                  </a:lnTo>
                  <a:lnTo>
                    <a:pt x="26" y="61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7" y="57"/>
                  </a:lnTo>
                  <a:lnTo>
                    <a:pt x="27" y="56"/>
                  </a:lnTo>
                  <a:lnTo>
                    <a:pt x="27" y="38"/>
                  </a:lnTo>
                  <a:close/>
                  <a:moveTo>
                    <a:pt x="27" y="35"/>
                  </a:moveTo>
                  <a:lnTo>
                    <a:pt x="27" y="18"/>
                  </a:lnTo>
                  <a:lnTo>
                    <a:pt x="27" y="12"/>
                  </a:lnTo>
                  <a:lnTo>
                    <a:pt x="27" y="8"/>
                  </a:lnTo>
                  <a:lnTo>
                    <a:pt x="26" y="7"/>
                  </a:lnTo>
                  <a:lnTo>
                    <a:pt x="24" y="5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8" y="5"/>
                  </a:lnTo>
                  <a:lnTo>
                    <a:pt x="16" y="7"/>
                  </a:lnTo>
                  <a:lnTo>
                    <a:pt x="14" y="10"/>
                  </a:lnTo>
                  <a:lnTo>
                    <a:pt x="13" y="17"/>
                  </a:lnTo>
                  <a:lnTo>
                    <a:pt x="13" y="23"/>
                  </a:lnTo>
                  <a:lnTo>
                    <a:pt x="13" y="28"/>
                  </a:lnTo>
                  <a:lnTo>
                    <a:pt x="13" y="33"/>
                  </a:lnTo>
                  <a:lnTo>
                    <a:pt x="14" y="36"/>
                  </a:lnTo>
                  <a:lnTo>
                    <a:pt x="18" y="38"/>
                  </a:lnTo>
                  <a:lnTo>
                    <a:pt x="19" y="39"/>
                  </a:lnTo>
                  <a:lnTo>
                    <a:pt x="21" y="39"/>
                  </a:lnTo>
                  <a:lnTo>
                    <a:pt x="24" y="38"/>
                  </a:lnTo>
                  <a:lnTo>
                    <a:pt x="26" y="36"/>
                  </a:lnTo>
                  <a:lnTo>
                    <a:pt x="27" y="3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pic>
        <p:nvPicPr>
          <p:cNvPr id="26642" name="Picture 884" descr="txp_fig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14"/>
          <a:srcRect/>
          <a:stretch>
            <a:fillRect/>
          </a:stretch>
        </p:blipFill>
        <p:spPr bwMode="auto">
          <a:xfrm>
            <a:off x="477838" y="4773613"/>
            <a:ext cx="2570162" cy="40163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sp>
        <p:nvSpPr>
          <p:cNvPr id="26643" name="AutoShape 888"/>
          <p:cNvSpPr>
            <a:spLocks noChangeArrowheads="1"/>
          </p:cNvSpPr>
          <p:nvPr/>
        </p:nvSpPr>
        <p:spPr bwMode="auto">
          <a:xfrm>
            <a:off x="1447800" y="5251450"/>
            <a:ext cx="76200" cy="304800"/>
          </a:xfrm>
          <a:prstGeom prst="downArrow">
            <a:avLst>
              <a:gd name="adj1" fmla="val 50000"/>
              <a:gd name="adj2" fmla="val 100000"/>
            </a:avLst>
          </a:prstGeom>
          <a:solidFill>
            <a:schemeClr val="tx1"/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en-US" dirty="0"/>
          </a:p>
        </p:txBody>
      </p:sp>
      <p:sp>
        <p:nvSpPr>
          <p:cNvPr id="26644" name="Text Box 889"/>
          <p:cNvSpPr txBox="1">
            <a:spLocks noChangeArrowheads="1"/>
          </p:cNvSpPr>
          <p:nvPr/>
        </p:nvSpPr>
        <p:spPr bwMode="auto">
          <a:xfrm>
            <a:off x="1524000" y="5251450"/>
            <a:ext cx="1981200" cy="3048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400" dirty="0"/>
              <a:t>Soffer inequality</a:t>
            </a:r>
            <a:endParaRPr lang="it-IT" sz="1400" dirty="0"/>
          </a:p>
        </p:txBody>
      </p:sp>
      <p:pic>
        <p:nvPicPr>
          <p:cNvPr id="466" name="Picture 465" descr="txp_fi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5"/>
          <a:stretch>
            <a:fillRect/>
          </a:stretch>
        </p:blipFill>
        <p:spPr bwMode="auto">
          <a:xfrm>
            <a:off x="228600" y="3285043"/>
            <a:ext cx="3375218" cy="448757"/>
          </a:xfrm>
          <a:prstGeom prst="rect">
            <a:avLst/>
          </a:prstGeom>
          <a:noFill/>
          <a:ln/>
          <a:effectLst/>
        </p:spPr>
      </p:pic>
      <p:sp>
        <p:nvSpPr>
          <p:cNvPr id="26646" name="Text Box 893"/>
          <p:cNvSpPr txBox="1">
            <a:spLocks noChangeArrowheads="1"/>
          </p:cNvSpPr>
          <p:nvPr/>
        </p:nvSpPr>
        <p:spPr bwMode="auto">
          <a:xfrm>
            <a:off x="-152400" y="2743200"/>
            <a:ext cx="3581400" cy="52322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sz="1400" dirty="0">
                <a:solidFill>
                  <a:srgbClr val="009900"/>
                </a:solidFill>
              </a:rPr>
              <a:t>[Meissner, et al., PRD76, </a:t>
            </a:r>
            <a:r>
              <a:rPr lang="en-US" sz="1400" dirty="0" smtClean="0">
                <a:solidFill>
                  <a:srgbClr val="009900"/>
                </a:solidFill>
              </a:rPr>
              <a:t>2007</a:t>
            </a:r>
            <a:br>
              <a:rPr lang="en-US" sz="1400" dirty="0" smtClean="0">
                <a:solidFill>
                  <a:srgbClr val="009900"/>
                </a:solidFill>
              </a:rPr>
            </a:br>
            <a:r>
              <a:rPr lang="en-US" sz="1400" dirty="0" smtClean="0">
                <a:solidFill>
                  <a:srgbClr val="009900"/>
                </a:solidFill>
              </a:rPr>
              <a:t>and arXiv: 0906.5323 [hep-ph]</a:t>
            </a:r>
            <a:endParaRPr lang="it-IT" sz="1400" dirty="0">
              <a:solidFill>
                <a:srgbClr val="009900"/>
              </a:solidFill>
            </a:endParaRPr>
          </a:p>
        </p:txBody>
      </p:sp>
      <p:pic>
        <p:nvPicPr>
          <p:cNvPr id="26647" name="Picture 894" descr="txp_fig"/>
          <p:cNvPicPr>
            <a:picLocks noChangeAspect="1" noChangeArrowheads="1"/>
          </p:cNvPicPr>
          <p:nvPr>
            <p:custDataLst>
              <p:tags r:id="rId4"/>
            </p:custDataLst>
          </p:nvPr>
        </p:nvPicPr>
        <p:blipFill>
          <a:blip r:embed="rId16"/>
          <a:srcRect/>
          <a:stretch>
            <a:fillRect/>
          </a:stretch>
        </p:blipFill>
        <p:spPr bwMode="auto">
          <a:xfrm>
            <a:off x="127000" y="569913"/>
            <a:ext cx="2692400" cy="43973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pic>
        <p:nvPicPr>
          <p:cNvPr id="26648" name="Picture 895" descr="txp_fig"/>
          <p:cNvPicPr>
            <a:picLocks noChangeAspect="1" noChangeArrowheads="1"/>
          </p:cNvPicPr>
          <p:nvPr>
            <p:custDataLst>
              <p:tags r:id="rId5"/>
            </p:custDataLst>
          </p:nvPr>
        </p:nvPicPr>
        <p:blipFill>
          <a:blip r:embed="rId17"/>
          <a:srcRect/>
          <a:stretch>
            <a:fillRect/>
          </a:stretch>
        </p:blipFill>
        <p:spPr bwMode="auto">
          <a:xfrm>
            <a:off x="112713" y="3922713"/>
            <a:ext cx="3327400" cy="4667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pic>
        <p:nvPicPr>
          <p:cNvPr id="26649" name="Picture 896" descr="txp_fig"/>
          <p:cNvPicPr>
            <a:picLocks noChangeAspect="1" noChangeArrowheads="1"/>
          </p:cNvPicPr>
          <p:nvPr>
            <p:custDataLst>
              <p:tags r:id="rId6"/>
            </p:custDataLst>
          </p:nvPr>
        </p:nvPicPr>
        <p:blipFill>
          <a:blip r:embed="rId18"/>
          <a:srcRect/>
          <a:stretch>
            <a:fillRect/>
          </a:stretch>
        </p:blipFill>
        <p:spPr bwMode="auto">
          <a:xfrm>
            <a:off x="487363" y="5595938"/>
            <a:ext cx="2401887" cy="26193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" name="Rectangle 25"/>
          <p:cNvSpPr>
            <a:spLocks noChangeArrowheads="1"/>
          </p:cNvSpPr>
          <p:nvPr/>
        </p:nvSpPr>
        <p:spPr bwMode="auto">
          <a:xfrm>
            <a:off x="46038" y="360363"/>
            <a:ext cx="9021762" cy="36512"/>
          </a:xfrm>
          <a:prstGeom prst="rect">
            <a:avLst/>
          </a:prstGeom>
          <a:gradFill rotWithShape="1">
            <a:gsLst>
              <a:gs pos="0">
                <a:srgbClr val="FF0000"/>
              </a:gs>
              <a:gs pos="100000">
                <a:schemeClr val="bg1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>
              <a:spcBef>
                <a:spcPct val="0"/>
              </a:spcBef>
            </a:pPr>
            <a:r>
              <a:rPr lang="en-US" sz="4400" dirty="0">
                <a:solidFill>
                  <a:schemeClr val="tx2"/>
                </a:solidFill>
                <a:latin typeface="Arial" charset="0"/>
              </a:rPr>
              <a:t/>
            </a:r>
            <a:br>
              <a:rPr lang="en-US" sz="4400" dirty="0">
                <a:solidFill>
                  <a:schemeClr val="tx2"/>
                </a:solidFill>
                <a:latin typeface="Arial" charset="0"/>
              </a:rPr>
            </a:br>
            <a:endParaRPr lang="it-IT" sz="4400">
              <a:solidFill>
                <a:schemeClr val="tx2"/>
              </a:solidFill>
              <a:latin typeface="Arial" charset="0"/>
            </a:endParaRPr>
          </a:p>
        </p:txBody>
      </p:sp>
      <p:sp>
        <p:nvSpPr>
          <p:cNvPr id="147" name="Text Box 24"/>
          <p:cNvSpPr txBox="1">
            <a:spLocks noChangeArrowheads="1"/>
          </p:cNvSpPr>
          <p:nvPr/>
        </p:nvSpPr>
        <p:spPr bwMode="auto">
          <a:xfrm>
            <a:off x="0" y="0"/>
            <a:ext cx="9144000" cy="430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lang="en-US" sz="2200" b="1" dirty="0" smtClean="0">
                <a:solidFill>
                  <a:srgbClr val="FF0000"/>
                </a:solidFill>
              </a:rPr>
              <a:t>Rotational Symmetries in Canonical-Spin Basis </a:t>
            </a:r>
            <a:endParaRPr lang="it-IT" sz="2200" b="1" dirty="0">
              <a:solidFill>
                <a:srgbClr val="FF0000"/>
              </a:solidFill>
            </a:endParaRPr>
          </a:p>
        </p:txBody>
      </p:sp>
      <p:sp>
        <p:nvSpPr>
          <p:cNvPr id="387" name="TextBox 386"/>
          <p:cNvSpPr txBox="1"/>
          <p:nvPr/>
        </p:nvSpPr>
        <p:spPr>
          <a:xfrm>
            <a:off x="-76200" y="5909846"/>
            <a:ext cx="93726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Font typeface="Wingdings" pitchFamily="2" charset="2"/>
              <a:buChar char="ü"/>
            </a:pPr>
            <a:r>
              <a:rPr lang="en-US" dirty="0" smtClean="0">
                <a:solidFill>
                  <a:srgbClr val="0000FF"/>
                </a:solidFill>
              </a:rPr>
              <a:t>Spherical symmetry is a sufficient but not necessary condition for quark-TMD relations</a:t>
            </a:r>
            <a:endParaRPr lang="en-US" dirty="0">
              <a:solidFill>
                <a:srgbClr val="0000FF"/>
              </a:solidFill>
            </a:endParaRPr>
          </a:p>
        </p:txBody>
      </p:sp>
      <p:grpSp>
        <p:nvGrpSpPr>
          <p:cNvPr id="2" name="Group 402"/>
          <p:cNvGrpSpPr/>
          <p:nvPr/>
        </p:nvGrpSpPr>
        <p:grpSpPr>
          <a:xfrm>
            <a:off x="0" y="533400"/>
            <a:ext cx="9144000" cy="2133600"/>
            <a:chOff x="0" y="685800"/>
            <a:chExt cx="9144000" cy="2133600"/>
          </a:xfrm>
        </p:grpSpPr>
        <p:sp>
          <p:nvSpPr>
            <p:cNvPr id="149" name="TextBox 148"/>
            <p:cNvSpPr txBox="1"/>
            <p:nvPr/>
          </p:nvSpPr>
          <p:spPr>
            <a:xfrm>
              <a:off x="0" y="743712"/>
              <a:ext cx="91440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buFont typeface="Wingdings" pitchFamily="2" charset="2"/>
                <a:buChar char="v"/>
              </a:pPr>
              <a:r>
                <a:rPr lang="en-US" dirty="0" smtClean="0"/>
                <a:t> Cilindrical symmetry  around z direction</a:t>
              </a:r>
              <a:endParaRPr lang="en-US" dirty="0"/>
            </a:p>
          </p:txBody>
        </p:sp>
        <p:grpSp>
          <p:nvGrpSpPr>
            <p:cNvPr id="3" name="Group 395"/>
            <p:cNvGrpSpPr/>
            <p:nvPr/>
          </p:nvGrpSpPr>
          <p:grpSpPr>
            <a:xfrm>
              <a:off x="1600200" y="1123016"/>
              <a:ext cx="6629400" cy="1696384"/>
              <a:chOff x="914400" y="1123016"/>
              <a:chExt cx="6629400" cy="1696384"/>
            </a:xfrm>
          </p:grpSpPr>
          <p:sp>
            <p:nvSpPr>
              <p:cNvPr id="457" name="Oval 456"/>
              <p:cNvSpPr>
                <a:spLocks noChangeAspect="1"/>
              </p:cNvSpPr>
              <p:nvPr/>
            </p:nvSpPr>
            <p:spPr bwMode="auto">
              <a:xfrm>
                <a:off x="3569811" y="1948445"/>
                <a:ext cx="89782" cy="89782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Comic Sans MS" pitchFamily="66" charset="0"/>
                  <a:cs typeface="Arial" charset="0"/>
                </a:endParaRPr>
              </a:p>
            </p:txBody>
          </p:sp>
          <p:sp>
            <p:nvSpPr>
              <p:cNvPr id="436" name="Line 364"/>
              <p:cNvSpPr>
                <a:spLocks noChangeShapeType="1"/>
              </p:cNvSpPr>
              <p:nvPr/>
            </p:nvSpPr>
            <p:spPr bwMode="auto">
              <a:xfrm flipV="1">
                <a:off x="3321092" y="1413878"/>
                <a:ext cx="917153" cy="856636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37" name="Freeform 365"/>
              <p:cNvSpPr>
                <a:spLocks/>
              </p:cNvSpPr>
              <p:nvPr/>
            </p:nvSpPr>
            <p:spPr bwMode="auto">
              <a:xfrm>
                <a:off x="3321092" y="2212552"/>
                <a:ext cx="61371" cy="58814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44" y="27"/>
                  </a:cxn>
                  <a:cxn ang="0">
                    <a:pos x="72" y="34"/>
                  </a:cxn>
                  <a:cxn ang="0">
                    <a:pos x="0" y="69"/>
                  </a:cxn>
                  <a:cxn ang="0">
                    <a:pos x="39" y="0"/>
                  </a:cxn>
                </a:cxnLst>
                <a:rect l="0" t="0" r="r" b="b"/>
                <a:pathLst>
                  <a:path w="72" h="69">
                    <a:moveTo>
                      <a:pt x="39" y="0"/>
                    </a:moveTo>
                    <a:lnTo>
                      <a:pt x="44" y="27"/>
                    </a:lnTo>
                    <a:lnTo>
                      <a:pt x="72" y="34"/>
                    </a:lnTo>
                    <a:lnTo>
                      <a:pt x="0" y="6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38" name="Line 366"/>
              <p:cNvSpPr>
                <a:spLocks noChangeShapeType="1"/>
              </p:cNvSpPr>
              <p:nvPr/>
            </p:nvSpPr>
            <p:spPr bwMode="auto">
              <a:xfrm flipH="1">
                <a:off x="3321092" y="2212552"/>
                <a:ext cx="33243" cy="58814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39" name="Line 367"/>
              <p:cNvSpPr>
                <a:spLocks noChangeShapeType="1"/>
              </p:cNvSpPr>
              <p:nvPr/>
            </p:nvSpPr>
            <p:spPr bwMode="auto">
              <a:xfrm flipV="1">
                <a:off x="3321092" y="2241532"/>
                <a:ext cx="61371" cy="29833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40" name="Line 368"/>
              <p:cNvSpPr>
                <a:spLocks noChangeShapeType="1"/>
              </p:cNvSpPr>
              <p:nvPr/>
            </p:nvSpPr>
            <p:spPr bwMode="auto">
              <a:xfrm flipH="1" flipV="1">
                <a:off x="3358596" y="2235566"/>
                <a:ext cx="23866" cy="5967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41" name="Line 369"/>
              <p:cNvSpPr>
                <a:spLocks noChangeShapeType="1"/>
              </p:cNvSpPr>
              <p:nvPr/>
            </p:nvSpPr>
            <p:spPr bwMode="auto">
              <a:xfrm flipH="1" flipV="1">
                <a:off x="3354334" y="2212552"/>
                <a:ext cx="4262" cy="23015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42" name="Line 370"/>
              <p:cNvSpPr>
                <a:spLocks noChangeShapeType="1"/>
              </p:cNvSpPr>
              <p:nvPr/>
            </p:nvSpPr>
            <p:spPr bwMode="auto">
              <a:xfrm flipV="1">
                <a:off x="3590793" y="1538236"/>
                <a:ext cx="541" cy="823964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43" name="Freeform 371"/>
              <p:cNvSpPr>
                <a:spLocks noChangeAspect="1"/>
              </p:cNvSpPr>
              <p:nvPr/>
            </p:nvSpPr>
            <p:spPr bwMode="auto">
              <a:xfrm>
                <a:off x="3577798" y="1538235"/>
                <a:ext cx="30796" cy="49785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47" y="76"/>
                  </a:cxn>
                  <a:cxn ang="0">
                    <a:pos x="24" y="61"/>
                  </a:cxn>
                  <a:cxn ang="0">
                    <a:pos x="0" y="76"/>
                  </a:cxn>
                  <a:cxn ang="0">
                    <a:pos x="24" y="0"/>
                  </a:cxn>
                </a:cxnLst>
                <a:rect l="0" t="0" r="r" b="b"/>
                <a:pathLst>
                  <a:path w="47" h="76">
                    <a:moveTo>
                      <a:pt x="24" y="0"/>
                    </a:moveTo>
                    <a:lnTo>
                      <a:pt x="47" y="76"/>
                    </a:lnTo>
                    <a:lnTo>
                      <a:pt x="24" y="61"/>
                    </a:lnTo>
                    <a:lnTo>
                      <a:pt x="0" y="7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44" name="Line 37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590792" y="1538235"/>
                <a:ext cx="15071" cy="49785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45" name="Line 373"/>
              <p:cNvSpPr>
                <a:spLocks noChangeAspect="1" noChangeShapeType="1"/>
              </p:cNvSpPr>
              <p:nvPr/>
            </p:nvSpPr>
            <p:spPr bwMode="auto">
              <a:xfrm flipH="1">
                <a:off x="3577797" y="1538235"/>
                <a:ext cx="15725" cy="49785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46" name="Line 374"/>
              <p:cNvSpPr>
                <a:spLocks noChangeAspect="1" noChangeShapeType="1"/>
              </p:cNvSpPr>
              <p:nvPr/>
            </p:nvSpPr>
            <p:spPr bwMode="auto">
              <a:xfrm flipV="1">
                <a:off x="3577797" y="1571258"/>
                <a:ext cx="15725" cy="9826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47" name="Line 375"/>
              <p:cNvSpPr>
                <a:spLocks noChangeAspect="1" noChangeShapeType="1"/>
              </p:cNvSpPr>
              <p:nvPr/>
            </p:nvSpPr>
            <p:spPr bwMode="auto">
              <a:xfrm>
                <a:off x="3590792" y="1571258"/>
                <a:ext cx="15071" cy="9826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grpSp>
            <p:nvGrpSpPr>
              <p:cNvPr id="4" name="Group 243"/>
              <p:cNvGrpSpPr/>
              <p:nvPr/>
            </p:nvGrpSpPr>
            <p:grpSpPr>
              <a:xfrm>
                <a:off x="3196734" y="1994210"/>
                <a:ext cx="859324" cy="34884"/>
                <a:chOff x="3196734" y="1994210"/>
                <a:chExt cx="859324" cy="34884"/>
              </a:xfrm>
            </p:grpSpPr>
            <p:sp>
              <p:nvSpPr>
                <p:cNvPr id="448" name="Line 376"/>
                <p:cNvSpPr>
                  <a:spLocks noChangeShapeType="1"/>
                </p:cNvSpPr>
                <p:nvPr/>
              </p:nvSpPr>
              <p:spPr bwMode="auto">
                <a:xfrm>
                  <a:off x="3196734" y="2006235"/>
                  <a:ext cx="841865" cy="523"/>
                </a:xfrm>
                <a:prstGeom prst="line">
                  <a:avLst/>
                </a:prstGeom>
                <a:noFill/>
                <a:ln w="7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449" name="Freeform 377"/>
                <p:cNvSpPr>
                  <a:spLocks noChangeAspect="1"/>
                </p:cNvSpPr>
                <p:nvPr/>
              </p:nvSpPr>
              <p:spPr bwMode="auto">
                <a:xfrm>
                  <a:off x="3999944" y="1994210"/>
                  <a:ext cx="56114" cy="3488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74" y="23"/>
                    </a:cxn>
                    <a:cxn ang="0">
                      <a:pos x="0" y="46"/>
                    </a:cxn>
                    <a:cxn ang="0">
                      <a:pos x="15" y="2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74" h="46">
                      <a:moveTo>
                        <a:pt x="0" y="0"/>
                      </a:moveTo>
                      <a:lnTo>
                        <a:pt x="74" y="23"/>
                      </a:lnTo>
                      <a:lnTo>
                        <a:pt x="0" y="46"/>
                      </a:lnTo>
                      <a:lnTo>
                        <a:pt x="15" y="2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450" name="Line 37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99944" y="2008629"/>
                  <a:ext cx="56114" cy="17444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451" name="Line 379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3999944" y="1994214"/>
                  <a:ext cx="56114" cy="17444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452" name="Line 380"/>
                <p:cNvSpPr>
                  <a:spLocks noChangeAspect="1" noChangeShapeType="1"/>
                </p:cNvSpPr>
                <p:nvPr/>
              </p:nvSpPr>
              <p:spPr bwMode="auto">
                <a:xfrm>
                  <a:off x="3999944" y="1994214"/>
                  <a:ext cx="11378" cy="17444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453" name="Line 381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3999944" y="2008629"/>
                  <a:ext cx="11378" cy="17444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  <p:cxnSp>
            <p:nvCxnSpPr>
              <p:cNvPr id="397" name="Straight Arrow Connector 396"/>
              <p:cNvCxnSpPr>
                <a:cxnSpLocks noChangeAspect="1"/>
              </p:cNvCxnSpPr>
              <p:nvPr/>
            </p:nvCxnSpPr>
            <p:spPr bwMode="auto">
              <a:xfrm rot="660000" flipV="1">
                <a:off x="3942884" y="1507145"/>
                <a:ext cx="167884" cy="232107"/>
              </a:xfrm>
              <a:prstGeom prst="straightConnector1">
                <a:avLst/>
              </a:prstGeom>
              <a:noFill/>
              <a:ln w="44450" cap="rnd" cmpd="sng" algn="ctr">
                <a:solidFill>
                  <a:srgbClr val="0000FF"/>
                </a:solidFill>
                <a:prstDash val="solid"/>
                <a:round/>
                <a:headEnd type="none" w="med" len="med"/>
                <a:tailEnd type="stealth" w="lg" len="lg"/>
              </a:ln>
              <a:effectLst/>
            </p:spPr>
          </p:cxnSp>
          <p:cxnSp>
            <p:nvCxnSpPr>
              <p:cNvPr id="400" name="Straight Arrow Connector 399"/>
              <p:cNvCxnSpPr>
                <a:cxnSpLocks noChangeAspect="1"/>
              </p:cNvCxnSpPr>
              <p:nvPr/>
            </p:nvCxnSpPr>
            <p:spPr bwMode="auto">
              <a:xfrm rot="10860000" flipH="1">
                <a:off x="3749962" y="1722859"/>
                <a:ext cx="167884" cy="167884"/>
              </a:xfrm>
              <a:prstGeom prst="straightConnector1">
                <a:avLst/>
              </a:prstGeom>
              <a:noFill/>
              <a:ln w="38100" cap="rnd" cmpd="sng" algn="ctr">
                <a:solidFill>
                  <a:srgbClr val="FF0000"/>
                </a:solidFill>
                <a:prstDash val="solid"/>
                <a:round/>
                <a:headEnd type="none" w="lg" len="lg"/>
                <a:tailEnd type="stealth" w="lg" len="lg"/>
              </a:ln>
              <a:effectLst/>
            </p:spPr>
          </p:cxnSp>
          <p:sp>
            <p:nvSpPr>
              <p:cNvPr id="431" name="Oval 430"/>
              <p:cNvSpPr>
                <a:spLocks noChangeAspect="1"/>
              </p:cNvSpPr>
              <p:nvPr/>
            </p:nvSpPr>
            <p:spPr bwMode="auto">
              <a:xfrm>
                <a:off x="3413760" y="1786957"/>
                <a:ext cx="340671" cy="340671"/>
              </a:xfrm>
              <a:prstGeom prst="ellipse">
                <a:avLst/>
              </a:prstGeom>
              <a:solidFill>
                <a:srgbClr val="FFE5FF"/>
              </a:solidFill>
              <a:ln w="0" cap="flat" cmpd="sng" algn="ctr">
                <a:gradFill>
                  <a:gsLst>
                    <a:gs pos="0">
                      <a:schemeClr val="accent1">
                        <a:shade val="30000"/>
                        <a:satMod val="115000"/>
                      </a:schemeClr>
                    </a:gs>
                    <a:gs pos="50000">
                      <a:schemeClr val="accent1">
                        <a:shade val="67500"/>
                        <a:satMod val="115000"/>
                      </a:schemeClr>
                    </a:gs>
                    <a:gs pos="100000">
                      <a:schemeClr val="accent1">
                        <a:shade val="100000"/>
                        <a:satMod val="115000"/>
                      </a:schemeClr>
                    </a:gs>
                  </a:gsLst>
                  <a:lin ang="5400000" scaled="0"/>
                </a:gra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Comic Sans MS" pitchFamily="66" charset="0"/>
                  <a:cs typeface="Arial" charset="0"/>
                </a:endParaRPr>
              </a:p>
            </p:txBody>
          </p:sp>
          <p:sp>
            <p:nvSpPr>
              <p:cNvPr id="470" name="Oval 469"/>
              <p:cNvSpPr>
                <a:spLocks noChangeAspect="1"/>
              </p:cNvSpPr>
              <p:nvPr/>
            </p:nvSpPr>
            <p:spPr bwMode="auto">
              <a:xfrm>
                <a:off x="2017779" y="1934210"/>
                <a:ext cx="89782" cy="89782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Comic Sans MS" pitchFamily="66" charset="0"/>
                  <a:cs typeface="Arial" charset="0"/>
                </a:endParaRPr>
              </a:p>
            </p:txBody>
          </p:sp>
          <p:grpSp>
            <p:nvGrpSpPr>
              <p:cNvPr id="5" name="Group 227"/>
              <p:cNvGrpSpPr/>
              <p:nvPr/>
            </p:nvGrpSpPr>
            <p:grpSpPr>
              <a:xfrm>
                <a:off x="1447800" y="1710539"/>
                <a:ext cx="917154" cy="857488"/>
                <a:chOff x="1447800" y="1710539"/>
                <a:chExt cx="917154" cy="857488"/>
              </a:xfrm>
            </p:grpSpPr>
            <p:sp>
              <p:nvSpPr>
                <p:cNvPr id="489" name="Line 364"/>
                <p:cNvSpPr>
                  <a:spLocks noChangeShapeType="1"/>
                </p:cNvSpPr>
                <p:nvPr/>
              </p:nvSpPr>
              <p:spPr bwMode="auto">
                <a:xfrm flipV="1">
                  <a:off x="1447800" y="1710539"/>
                  <a:ext cx="917154" cy="856636"/>
                </a:xfrm>
                <a:prstGeom prst="line">
                  <a:avLst/>
                </a:prstGeom>
                <a:noFill/>
                <a:ln w="7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490" name="Freeform 365"/>
                <p:cNvSpPr>
                  <a:spLocks/>
                </p:cNvSpPr>
                <p:nvPr/>
              </p:nvSpPr>
              <p:spPr bwMode="auto">
                <a:xfrm>
                  <a:off x="1447800" y="2509213"/>
                  <a:ext cx="61371" cy="58814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44" y="27"/>
                    </a:cxn>
                    <a:cxn ang="0">
                      <a:pos x="72" y="34"/>
                    </a:cxn>
                    <a:cxn ang="0">
                      <a:pos x="0" y="69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72" h="69">
                      <a:moveTo>
                        <a:pt x="39" y="0"/>
                      </a:moveTo>
                      <a:lnTo>
                        <a:pt x="44" y="27"/>
                      </a:lnTo>
                      <a:lnTo>
                        <a:pt x="72" y="34"/>
                      </a:lnTo>
                      <a:lnTo>
                        <a:pt x="0" y="69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491" name="Line 366"/>
                <p:cNvSpPr>
                  <a:spLocks noChangeShapeType="1"/>
                </p:cNvSpPr>
                <p:nvPr/>
              </p:nvSpPr>
              <p:spPr bwMode="auto">
                <a:xfrm flipH="1">
                  <a:off x="1447800" y="2509213"/>
                  <a:ext cx="33243" cy="58814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492" name="Line 367"/>
                <p:cNvSpPr>
                  <a:spLocks noChangeShapeType="1"/>
                </p:cNvSpPr>
                <p:nvPr/>
              </p:nvSpPr>
              <p:spPr bwMode="auto">
                <a:xfrm flipV="1">
                  <a:off x="1447800" y="2538194"/>
                  <a:ext cx="61371" cy="2983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493" name="Line 368"/>
                <p:cNvSpPr>
                  <a:spLocks noChangeShapeType="1"/>
                </p:cNvSpPr>
                <p:nvPr/>
              </p:nvSpPr>
              <p:spPr bwMode="auto">
                <a:xfrm flipH="1" flipV="1">
                  <a:off x="1485304" y="2532227"/>
                  <a:ext cx="23866" cy="5967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494" name="Line 369"/>
                <p:cNvSpPr>
                  <a:spLocks noChangeShapeType="1"/>
                </p:cNvSpPr>
                <p:nvPr/>
              </p:nvSpPr>
              <p:spPr bwMode="auto">
                <a:xfrm flipH="1" flipV="1">
                  <a:off x="1481043" y="2509213"/>
                  <a:ext cx="4262" cy="23014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  <p:sp>
            <p:nvSpPr>
              <p:cNvPr id="477" name="Line 376"/>
              <p:cNvSpPr>
                <a:spLocks noChangeShapeType="1"/>
              </p:cNvSpPr>
              <p:nvPr/>
            </p:nvSpPr>
            <p:spPr bwMode="auto">
              <a:xfrm>
                <a:off x="1644701" y="1991572"/>
                <a:ext cx="841866" cy="522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78" name="Freeform 377"/>
              <p:cNvSpPr>
                <a:spLocks noChangeAspect="1"/>
              </p:cNvSpPr>
              <p:nvPr/>
            </p:nvSpPr>
            <p:spPr bwMode="auto">
              <a:xfrm>
                <a:off x="2447920" y="1979563"/>
                <a:ext cx="51438" cy="3196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4" y="23"/>
                  </a:cxn>
                  <a:cxn ang="0">
                    <a:pos x="0" y="46"/>
                  </a:cxn>
                  <a:cxn ang="0">
                    <a:pos x="15" y="23"/>
                  </a:cxn>
                  <a:cxn ang="0">
                    <a:pos x="0" y="0"/>
                  </a:cxn>
                </a:cxnLst>
                <a:rect l="0" t="0" r="r" b="b"/>
                <a:pathLst>
                  <a:path w="74" h="46">
                    <a:moveTo>
                      <a:pt x="0" y="0"/>
                    </a:moveTo>
                    <a:lnTo>
                      <a:pt x="74" y="23"/>
                    </a:lnTo>
                    <a:lnTo>
                      <a:pt x="0" y="46"/>
                    </a:lnTo>
                    <a:lnTo>
                      <a:pt x="15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79" name="Line 378"/>
              <p:cNvSpPr>
                <a:spLocks noChangeAspect="1" noChangeShapeType="1"/>
              </p:cNvSpPr>
              <p:nvPr/>
            </p:nvSpPr>
            <p:spPr bwMode="auto">
              <a:xfrm flipV="1">
                <a:off x="2447920" y="1991571"/>
                <a:ext cx="51438" cy="15983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80" name="Line 37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447920" y="1979563"/>
                <a:ext cx="51438" cy="15983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81" name="Line 380"/>
              <p:cNvSpPr>
                <a:spLocks noChangeAspect="1" noChangeShapeType="1"/>
              </p:cNvSpPr>
              <p:nvPr/>
            </p:nvSpPr>
            <p:spPr bwMode="auto">
              <a:xfrm>
                <a:off x="2447921" y="1979563"/>
                <a:ext cx="10427" cy="15983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82" name="Line 381"/>
              <p:cNvSpPr>
                <a:spLocks noChangeAspect="1" noChangeShapeType="1"/>
              </p:cNvSpPr>
              <p:nvPr/>
            </p:nvSpPr>
            <p:spPr bwMode="auto">
              <a:xfrm flipH="1">
                <a:off x="2447921" y="1991571"/>
                <a:ext cx="10427" cy="15983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grpSp>
            <p:nvGrpSpPr>
              <p:cNvPr id="6" name="Group 494"/>
              <p:cNvGrpSpPr/>
              <p:nvPr/>
            </p:nvGrpSpPr>
            <p:grpSpPr>
              <a:xfrm rot="10800000">
                <a:off x="1572159" y="2114704"/>
                <a:ext cx="360808" cy="383599"/>
                <a:chOff x="2794770" y="1737357"/>
                <a:chExt cx="530598" cy="564116"/>
              </a:xfrm>
            </p:grpSpPr>
            <p:cxnSp>
              <p:nvCxnSpPr>
                <p:cNvPr id="474" name="Straight Arrow Connector 473"/>
                <p:cNvCxnSpPr>
                  <a:cxnSpLocks noChangeAspect="1"/>
                </p:cNvCxnSpPr>
                <p:nvPr/>
              </p:nvCxnSpPr>
              <p:spPr bwMode="auto">
                <a:xfrm rot="660000" flipV="1">
                  <a:off x="3078479" y="1737357"/>
                  <a:ext cx="246889" cy="341334"/>
                </a:xfrm>
                <a:prstGeom prst="straightConnector1">
                  <a:avLst/>
                </a:prstGeom>
                <a:noFill/>
                <a:ln w="44450" cap="rnd" cmpd="sng" algn="ctr">
                  <a:solidFill>
                    <a:srgbClr val="0000FF"/>
                  </a:solidFill>
                  <a:prstDash val="solid"/>
                  <a:round/>
                  <a:headEnd type="none" w="med" len="med"/>
                  <a:tailEnd type="stealth" w="lg" len="lg"/>
                </a:ln>
                <a:effectLst/>
              </p:spPr>
            </p:cxnSp>
            <p:cxnSp>
              <p:nvCxnSpPr>
                <p:cNvPr id="475" name="Straight Arrow Connector 474"/>
                <p:cNvCxnSpPr>
                  <a:cxnSpLocks noChangeAspect="1"/>
                </p:cNvCxnSpPr>
                <p:nvPr/>
              </p:nvCxnSpPr>
              <p:spPr bwMode="auto">
                <a:xfrm rot="10860000" flipH="1">
                  <a:off x="2794770" y="2054584"/>
                  <a:ext cx="246889" cy="246889"/>
                </a:xfrm>
                <a:prstGeom prst="straightConnector1">
                  <a:avLst/>
                </a:prstGeom>
                <a:noFill/>
                <a:ln w="38100" cap="rnd" cmpd="sng" algn="ctr">
                  <a:solidFill>
                    <a:srgbClr val="FF0000"/>
                  </a:solidFill>
                  <a:prstDash val="solid"/>
                  <a:round/>
                  <a:headEnd type="none" w="lg" len="lg"/>
                  <a:tailEnd type="stealth" w="lg" len="lg"/>
                </a:ln>
                <a:effectLst/>
              </p:spPr>
            </p:cxnSp>
          </p:grpSp>
          <p:cxnSp>
            <p:nvCxnSpPr>
              <p:cNvPr id="152" name="Straight Connector 151"/>
              <p:cNvCxnSpPr/>
              <p:nvPr/>
            </p:nvCxnSpPr>
            <p:spPr bwMode="auto">
              <a:xfrm>
                <a:off x="2815309" y="1979850"/>
                <a:ext cx="194310" cy="1350"/>
              </a:xfrm>
              <a:prstGeom prst="line">
                <a:avLst/>
              </a:pr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53" name="Straight Connector 152"/>
              <p:cNvCxnSpPr/>
              <p:nvPr/>
            </p:nvCxnSpPr>
            <p:spPr bwMode="auto">
              <a:xfrm>
                <a:off x="4415934" y="1991280"/>
                <a:ext cx="194310" cy="1350"/>
              </a:xfrm>
              <a:prstGeom prst="line">
                <a:avLst/>
              </a:pr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54" name="Straight Connector 153"/>
              <p:cNvCxnSpPr/>
              <p:nvPr/>
            </p:nvCxnSpPr>
            <p:spPr bwMode="auto">
              <a:xfrm>
                <a:off x="4415934" y="2056050"/>
                <a:ext cx="194310" cy="1350"/>
              </a:xfrm>
              <a:prstGeom prst="line">
                <a:avLst/>
              </a:pr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grpSp>
            <p:nvGrpSpPr>
              <p:cNvPr id="7" name="Group 244"/>
              <p:cNvGrpSpPr/>
              <p:nvPr/>
            </p:nvGrpSpPr>
            <p:grpSpPr>
              <a:xfrm>
                <a:off x="5084276" y="1981200"/>
                <a:ext cx="859324" cy="34884"/>
                <a:chOff x="3196734" y="1994210"/>
                <a:chExt cx="859324" cy="34884"/>
              </a:xfrm>
            </p:grpSpPr>
            <p:sp>
              <p:nvSpPr>
                <p:cNvPr id="246" name="Line 376"/>
                <p:cNvSpPr>
                  <a:spLocks noChangeShapeType="1"/>
                </p:cNvSpPr>
                <p:nvPr/>
              </p:nvSpPr>
              <p:spPr bwMode="auto">
                <a:xfrm>
                  <a:off x="3196734" y="2006235"/>
                  <a:ext cx="841865" cy="523"/>
                </a:xfrm>
                <a:prstGeom prst="line">
                  <a:avLst/>
                </a:prstGeom>
                <a:noFill/>
                <a:ln w="7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47" name="Freeform 377"/>
                <p:cNvSpPr>
                  <a:spLocks noChangeAspect="1"/>
                </p:cNvSpPr>
                <p:nvPr/>
              </p:nvSpPr>
              <p:spPr bwMode="auto">
                <a:xfrm>
                  <a:off x="3999944" y="1994210"/>
                  <a:ext cx="56114" cy="3488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74" y="23"/>
                    </a:cxn>
                    <a:cxn ang="0">
                      <a:pos x="0" y="46"/>
                    </a:cxn>
                    <a:cxn ang="0">
                      <a:pos x="15" y="2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74" h="46">
                      <a:moveTo>
                        <a:pt x="0" y="0"/>
                      </a:moveTo>
                      <a:lnTo>
                        <a:pt x="74" y="23"/>
                      </a:lnTo>
                      <a:lnTo>
                        <a:pt x="0" y="46"/>
                      </a:lnTo>
                      <a:lnTo>
                        <a:pt x="15" y="2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48" name="Line 37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99944" y="2008629"/>
                  <a:ext cx="56114" cy="17444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49" name="Line 379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3999944" y="1994214"/>
                  <a:ext cx="56114" cy="17444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0" name="Line 380"/>
                <p:cNvSpPr>
                  <a:spLocks noChangeAspect="1" noChangeShapeType="1"/>
                </p:cNvSpPr>
                <p:nvPr/>
              </p:nvSpPr>
              <p:spPr bwMode="auto">
                <a:xfrm>
                  <a:off x="3999944" y="1994214"/>
                  <a:ext cx="11378" cy="17444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2" name="Line 381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3999944" y="2008629"/>
                  <a:ext cx="11378" cy="17444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  <p:sp>
            <p:nvSpPr>
              <p:cNvPr id="500" name="Oval 499"/>
              <p:cNvSpPr>
                <a:spLocks noChangeAspect="1"/>
              </p:cNvSpPr>
              <p:nvPr/>
            </p:nvSpPr>
            <p:spPr bwMode="auto">
              <a:xfrm>
                <a:off x="5398612" y="1968479"/>
                <a:ext cx="89783" cy="89782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Comic Sans MS" pitchFamily="66" charset="0"/>
                  <a:cs typeface="Arial" charset="0"/>
                </a:endParaRPr>
              </a:p>
            </p:txBody>
          </p:sp>
          <p:grpSp>
            <p:nvGrpSpPr>
              <p:cNvPr id="8" name="Group 463"/>
              <p:cNvGrpSpPr>
                <a:grpSpLocks noChangeAspect="1"/>
              </p:cNvGrpSpPr>
              <p:nvPr/>
            </p:nvGrpSpPr>
            <p:grpSpPr>
              <a:xfrm>
                <a:off x="5066987" y="1744809"/>
                <a:ext cx="660351" cy="617391"/>
                <a:chOff x="3349625" y="2738438"/>
                <a:chExt cx="1708150" cy="1597025"/>
              </a:xfrm>
            </p:grpSpPr>
            <p:sp>
              <p:nvSpPr>
                <p:cNvPr id="520" name="Line 364"/>
                <p:cNvSpPr>
                  <a:spLocks noChangeShapeType="1"/>
                </p:cNvSpPr>
                <p:nvPr/>
              </p:nvSpPr>
              <p:spPr bwMode="auto">
                <a:xfrm flipV="1">
                  <a:off x="3349625" y="2738438"/>
                  <a:ext cx="1708150" cy="1595438"/>
                </a:xfrm>
                <a:prstGeom prst="line">
                  <a:avLst/>
                </a:prstGeom>
                <a:noFill/>
                <a:ln w="7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21" name="Freeform 365"/>
                <p:cNvSpPr>
                  <a:spLocks/>
                </p:cNvSpPr>
                <p:nvPr/>
              </p:nvSpPr>
              <p:spPr bwMode="auto">
                <a:xfrm>
                  <a:off x="3349625" y="4225925"/>
                  <a:ext cx="114300" cy="109538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44" y="27"/>
                    </a:cxn>
                    <a:cxn ang="0">
                      <a:pos x="72" y="34"/>
                    </a:cxn>
                    <a:cxn ang="0">
                      <a:pos x="0" y="69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72" h="69">
                      <a:moveTo>
                        <a:pt x="39" y="0"/>
                      </a:moveTo>
                      <a:lnTo>
                        <a:pt x="44" y="27"/>
                      </a:lnTo>
                      <a:lnTo>
                        <a:pt x="72" y="34"/>
                      </a:lnTo>
                      <a:lnTo>
                        <a:pt x="0" y="69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22" name="Line 366"/>
                <p:cNvSpPr>
                  <a:spLocks noChangeShapeType="1"/>
                </p:cNvSpPr>
                <p:nvPr/>
              </p:nvSpPr>
              <p:spPr bwMode="auto">
                <a:xfrm flipH="1">
                  <a:off x="3349625" y="4225925"/>
                  <a:ext cx="61913" cy="109538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23" name="Line 367"/>
                <p:cNvSpPr>
                  <a:spLocks noChangeShapeType="1"/>
                </p:cNvSpPr>
                <p:nvPr/>
              </p:nvSpPr>
              <p:spPr bwMode="auto">
                <a:xfrm flipV="1">
                  <a:off x="3349625" y="4279900"/>
                  <a:ext cx="114300" cy="5556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24" name="Line 368"/>
                <p:cNvSpPr>
                  <a:spLocks noChangeShapeType="1"/>
                </p:cNvSpPr>
                <p:nvPr/>
              </p:nvSpPr>
              <p:spPr bwMode="auto">
                <a:xfrm flipH="1" flipV="1">
                  <a:off x="3419475" y="4268788"/>
                  <a:ext cx="44450" cy="1111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25" name="Line 369"/>
                <p:cNvSpPr>
                  <a:spLocks noChangeShapeType="1"/>
                </p:cNvSpPr>
                <p:nvPr/>
              </p:nvSpPr>
              <p:spPr bwMode="auto">
                <a:xfrm flipH="1" flipV="1">
                  <a:off x="3411538" y="4225925"/>
                  <a:ext cx="7938" cy="4286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  <p:grpSp>
            <p:nvGrpSpPr>
              <p:cNvPr id="9" name="Group 465"/>
              <p:cNvGrpSpPr>
                <a:grpSpLocks noChangeAspect="1"/>
              </p:cNvGrpSpPr>
              <p:nvPr/>
            </p:nvGrpSpPr>
            <p:grpSpPr>
              <a:xfrm>
                <a:off x="5390318" y="1123016"/>
                <a:ext cx="37754" cy="1222103"/>
                <a:chOff x="4217988" y="2155825"/>
                <a:chExt cx="74613" cy="2416175"/>
              </a:xfrm>
            </p:grpSpPr>
            <p:sp>
              <p:nvSpPr>
                <p:cNvPr id="514" name="Line 370"/>
                <p:cNvSpPr>
                  <a:spLocks noChangeShapeType="1"/>
                </p:cNvSpPr>
                <p:nvPr/>
              </p:nvSpPr>
              <p:spPr bwMode="auto">
                <a:xfrm flipV="1">
                  <a:off x="4256088" y="2155825"/>
                  <a:ext cx="1588" cy="2416175"/>
                </a:xfrm>
                <a:prstGeom prst="line">
                  <a:avLst/>
                </a:prstGeom>
                <a:noFill/>
                <a:ln w="7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15" name="Freeform 371"/>
                <p:cNvSpPr>
                  <a:spLocks/>
                </p:cNvSpPr>
                <p:nvPr/>
              </p:nvSpPr>
              <p:spPr bwMode="auto">
                <a:xfrm>
                  <a:off x="4217988" y="2155825"/>
                  <a:ext cx="74613" cy="120650"/>
                </a:xfrm>
                <a:custGeom>
                  <a:avLst/>
                  <a:gdLst/>
                  <a:ahLst/>
                  <a:cxnLst>
                    <a:cxn ang="0">
                      <a:pos x="24" y="0"/>
                    </a:cxn>
                    <a:cxn ang="0">
                      <a:pos x="47" y="76"/>
                    </a:cxn>
                    <a:cxn ang="0">
                      <a:pos x="24" y="61"/>
                    </a:cxn>
                    <a:cxn ang="0">
                      <a:pos x="0" y="76"/>
                    </a:cxn>
                    <a:cxn ang="0">
                      <a:pos x="24" y="0"/>
                    </a:cxn>
                  </a:cxnLst>
                  <a:rect l="0" t="0" r="r" b="b"/>
                  <a:pathLst>
                    <a:path w="47" h="76">
                      <a:moveTo>
                        <a:pt x="24" y="0"/>
                      </a:moveTo>
                      <a:lnTo>
                        <a:pt x="47" y="76"/>
                      </a:lnTo>
                      <a:lnTo>
                        <a:pt x="24" y="61"/>
                      </a:lnTo>
                      <a:lnTo>
                        <a:pt x="0" y="76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16" name="Line 372"/>
                <p:cNvSpPr>
                  <a:spLocks noChangeShapeType="1"/>
                </p:cNvSpPr>
                <p:nvPr/>
              </p:nvSpPr>
              <p:spPr bwMode="auto">
                <a:xfrm flipH="1" flipV="1">
                  <a:off x="4256088" y="2155825"/>
                  <a:ext cx="36513" cy="120650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17" name="Line 373"/>
                <p:cNvSpPr>
                  <a:spLocks noChangeShapeType="1"/>
                </p:cNvSpPr>
                <p:nvPr/>
              </p:nvSpPr>
              <p:spPr bwMode="auto">
                <a:xfrm flipH="1">
                  <a:off x="4217988" y="2155825"/>
                  <a:ext cx="38100" cy="120650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18" name="Line 374"/>
                <p:cNvSpPr>
                  <a:spLocks noChangeShapeType="1"/>
                </p:cNvSpPr>
                <p:nvPr/>
              </p:nvSpPr>
              <p:spPr bwMode="auto">
                <a:xfrm flipV="1">
                  <a:off x="4217988" y="2252663"/>
                  <a:ext cx="38100" cy="2381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19" name="Line 375"/>
                <p:cNvSpPr>
                  <a:spLocks noChangeShapeType="1"/>
                </p:cNvSpPr>
                <p:nvPr/>
              </p:nvSpPr>
              <p:spPr bwMode="auto">
                <a:xfrm>
                  <a:off x="4256088" y="2252663"/>
                  <a:ext cx="36513" cy="2381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  <p:grpSp>
            <p:nvGrpSpPr>
              <p:cNvPr id="10" name="Group 494"/>
              <p:cNvGrpSpPr/>
              <p:nvPr/>
            </p:nvGrpSpPr>
            <p:grpSpPr>
              <a:xfrm rot="18859735">
                <a:off x="5222390" y="1370466"/>
                <a:ext cx="360807" cy="383599"/>
                <a:chOff x="2794770" y="1737357"/>
                <a:chExt cx="530598" cy="564116"/>
              </a:xfrm>
            </p:grpSpPr>
            <p:cxnSp>
              <p:nvCxnSpPr>
                <p:cNvPr id="506" name="Straight Arrow Connector 505"/>
                <p:cNvCxnSpPr>
                  <a:cxnSpLocks noChangeAspect="1"/>
                </p:cNvCxnSpPr>
                <p:nvPr/>
              </p:nvCxnSpPr>
              <p:spPr bwMode="auto">
                <a:xfrm rot="660000" flipV="1">
                  <a:off x="3078479" y="1737357"/>
                  <a:ext cx="246889" cy="341334"/>
                </a:xfrm>
                <a:prstGeom prst="straightConnector1">
                  <a:avLst/>
                </a:prstGeom>
                <a:noFill/>
                <a:ln w="44450" cap="rnd" cmpd="sng" algn="ctr">
                  <a:solidFill>
                    <a:srgbClr val="0000FF"/>
                  </a:solidFill>
                  <a:prstDash val="solid"/>
                  <a:round/>
                  <a:headEnd type="none" w="med" len="med"/>
                  <a:tailEnd type="stealth" w="lg" len="lg"/>
                </a:ln>
                <a:effectLst/>
              </p:spPr>
            </p:cxnSp>
            <p:cxnSp>
              <p:nvCxnSpPr>
                <p:cNvPr id="507" name="Straight Arrow Connector 506"/>
                <p:cNvCxnSpPr>
                  <a:cxnSpLocks noChangeAspect="1"/>
                </p:cNvCxnSpPr>
                <p:nvPr/>
              </p:nvCxnSpPr>
              <p:spPr bwMode="auto">
                <a:xfrm rot="10860000" flipH="1">
                  <a:off x="2794770" y="2054584"/>
                  <a:ext cx="246889" cy="246889"/>
                </a:xfrm>
                <a:prstGeom prst="straightConnector1">
                  <a:avLst/>
                </a:prstGeom>
                <a:noFill/>
                <a:ln w="38100" cap="rnd" cmpd="sng" algn="ctr">
                  <a:solidFill>
                    <a:srgbClr val="FF0000"/>
                  </a:solidFill>
                  <a:prstDash val="solid"/>
                  <a:round/>
                  <a:headEnd type="none" w="lg" len="lg"/>
                  <a:tailEnd type="stealth" w="lg" len="lg"/>
                </a:ln>
                <a:effectLst/>
              </p:spPr>
            </p:cxnSp>
          </p:grpSp>
          <p:sp>
            <p:nvSpPr>
              <p:cNvPr id="505" name="Oval 504"/>
              <p:cNvSpPr>
                <a:spLocks noChangeAspect="1"/>
              </p:cNvSpPr>
              <p:nvPr/>
            </p:nvSpPr>
            <p:spPr bwMode="auto">
              <a:xfrm>
                <a:off x="5257800" y="1806988"/>
                <a:ext cx="340671" cy="340671"/>
              </a:xfrm>
              <a:prstGeom prst="ellipse">
                <a:avLst/>
              </a:prstGeom>
              <a:solidFill>
                <a:srgbClr val="FFE5FF"/>
              </a:solidFill>
              <a:ln w="0" cap="flat" cmpd="sng" algn="ctr">
                <a:gradFill>
                  <a:gsLst>
                    <a:gs pos="0">
                      <a:schemeClr val="accent1">
                        <a:shade val="30000"/>
                        <a:satMod val="115000"/>
                      </a:schemeClr>
                    </a:gs>
                    <a:gs pos="50000">
                      <a:schemeClr val="accent1">
                        <a:shade val="67500"/>
                        <a:satMod val="115000"/>
                      </a:schemeClr>
                    </a:gs>
                    <a:gs pos="100000">
                      <a:schemeClr val="accent1">
                        <a:shade val="100000"/>
                        <a:satMod val="115000"/>
                      </a:schemeClr>
                    </a:gs>
                  </a:gsLst>
                  <a:lin ang="5400000" scaled="0"/>
                </a:gra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Comic Sans MS" pitchFamily="66" charset="0"/>
                  <a:cs typeface="Arial" charset="0"/>
                </a:endParaRPr>
              </a:p>
            </p:txBody>
          </p:sp>
          <p:grpSp>
            <p:nvGrpSpPr>
              <p:cNvPr id="11" name="Group 261"/>
              <p:cNvGrpSpPr/>
              <p:nvPr/>
            </p:nvGrpSpPr>
            <p:grpSpPr>
              <a:xfrm>
                <a:off x="6667187" y="1597296"/>
                <a:ext cx="876613" cy="1222104"/>
                <a:chOff x="6667187" y="1597296"/>
                <a:chExt cx="876613" cy="1222104"/>
              </a:xfrm>
            </p:grpSpPr>
            <p:grpSp>
              <p:nvGrpSpPr>
                <p:cNvPr id="12" name="Group 252"/>
                <p:cNvGrpSpPr/>
                <p:nvPr/>
              </p:nvGrpSpPr>
              <p:grpSpPr>
                <a:xfrm>
                  <a:off x="6684476" y="1981200"/>
                  <a:ext cx="859324" cy="34884"/>
                  <a:chOff x="3196734" y="1994210"/>
                  <a:chExt cx="859324" cy="34884"/>
                </a:xfrm>
              </p:grpSpPr>
              <p:sp>
                <p:nvSpPr>
                  <p:cNvPr id="254" name="Line 376"/>
                  <p:cNvSpPr>
                    <a:spLocks noChangeShapeType="1"/>
                  </p:cNvSpPr>
                  <p:nvPr/>
                </p:nvSpPr>
                <p:spPr bwMode="auto">
                  <a:xfrm>
                    <a:off x="3196734" y="2006235"/>
                    <a:ext cx="841865" cy="523"/>
                  </a:xfrm>
                  <a:prstGeom prst="line">
                    <a:avLst/>
                  </a:prstGeom>
                  <a:noFill/>
                  <a:ln w="7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55" name="Freeform 377"/>
                  <p:cNvSpPr>
                    <a:spLocks noChangeAspect="1"/>
                  </p:cNvSpPr>
                  <p:nvPr/>
                </p:nvSpPr>
                <p:spPr bwMode="auto">
                  <a:xfrm>
                    <a:off x="3999944" y="1994210"/>
                    <a:ext cx="56114" cy="3488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74" y="23"/>
                      </a:cxn>
                      <a:cxn ang="0">
                        <a:pos x="0" y="46"/>
                      </a:cxn>
                      <a:cxn ang="0">
                        <a:pos x="15" y="2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74" h="46">
                        <a:moveTo>
                          <a:pt x="0" y="0"/>
                        </a:moveTo>
                        <a:lnTo>
                          <a:pt x="74" y="23"/>
                        </a:lnTo>
                        <a:lnTo>
                          <a:pt x="0" y="46"/>
                        </a:lnTo>
                        <a:lnTo>
                          <a:pt x="15" y="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56" name="Line 378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3999944" y="2008629"/>
                    <a:ext cx="56114" cy="17444"/>
                  </a:xfrm>
                  <a:prstGeom prst="line">
                    <a:avLst/>
                  </a:prstGeom>
                  <a:noFill/>
                  <a:ln w="4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57" name="Line 37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3999944" y="1994214"/>
                    <a:ext cx="56114" cy="17444"/>
                  </a:xfrm>
                  <a:prstGeom prst="line">
                    <a:avLst/>
                  </a:prstGeom>
                  <a:noFill/>
                  <a:ln w="4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58" name="Line 38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3999944" y="1994214"/>
                    <a:ext cx="11378" cy="17444"/>
                  </a:xfrm>
                  <a:prstGeom prst="line">
                    <a:avLst/>
                  </a:prstGeom>
                  <a:noFill/>
                  <a:ln w="4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59" name="Line 381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3999944" y="2008629"/>
                    <a:ext cx="11378" cy="17444"/>
                  </a:xfrm>
                  <a:prstGeom prst="line">
                    <a:avLst/>
                  </a:prstGeom>
                  <a:noFill/>
                  <a:ln w="4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13" name="Group 259"/>
                <p:cNvGrpSpPr/>
                <p:nvPr/>
              </p:nvGrpSpPr>
              <p:grpSpPr>
                <a:xfrm>
                  <a:off x="6667187" y="1597296"/>
                  <a:ext cx="660351" cy="1222104"/>
                  <a:chOff x="6667187" y="1597296"/>
                  <a:chExt cx="660351" cy="1222104"/>
                </a:xfrm>
              </p:grpSpPr>
              <p:sp>
                <p:nvSpPr>
                  <p:cNvPr id="156" name="Oval 155"/>
                  <p:cNvSpPr>
                    <a:spLocks noChangeAspect="1"/>
                  </p:cNvSpPr>
                  <p:nvPr/>
                </p:nvSpPr>
                <p:spPr bwMode="auto">
                  <a:xfrm>
                    <a:off x="6998812" y="1980842"/>
                    <a:ext cx="89782" cy="89782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 cap="flat" cmpd="sng" algn="ctr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  <a:spAutoFit/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6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Comic Sans MS" pitchFamily="66" charset="0"/>
                      <a:cs typeface="Arial" charset="0"/>
                    </a:endParaRPr>
                  </a:p>
                </p:txBody>
              </p:sp>
              <p:grpSp>
                <p:nvGrpSpPr>
                  <p:cNvPr id="14" name="Group 463"/>
                  <p:cNvGrpSpPr>
                    <a:grpSpLocks noChangeAspect="1"/>
                  </p:cNvGrpSpPr>
                  <p:nvPr/>
                </p:nvGrpSpPr>
                <p:grpSpPr>
                  <a:xfrm>
                    <a:off x="6667187" y="1757173"/>
                    <a:ext cx="660351" cy="617391"/>
                    <a:chOff x="3349625" y="2738438"/>
                    <a:chExt cx="1708150" cy="1597025"/>
                  </a:xfrm>
                </p:grpSpPr>
                <p:sp>
                  <p:nvSpPr>
                    <p:cNvPr id="176" name="Line 36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349625" y="2738438"/>
                      <a:ext cx="1708150" cy="1595438"/>
                    </a:xfrm>
                    <a:prstGeom prst="line">
                      <a:avLst/>
                    </a:prstGeom>
                    <a:noFill/>
                    <a:ln w="7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77" name="Freeform 365"/>
                    <p:cNvSpPr>
                      <a:spLocks/>
                    </p:cNvSpPr>
                    <p:nvPr/>
                  </p:nvSpPr>
                  <p:spPr bwMode="auto">
                    <a:xfrm>
                      <a:off x="3349625" y="4225925"/>
                      <a:ext cx="114300" cy="109538"/>
                    </a:xfrm>
                    <a:custGeom>
                      <a:avLst/>
                      <a:gdLst/>
                      <a:ahLst/>
                      <a:cxnLst>
                        <a:cxn ang="0">
                          <a:pos x="39" y="0"/>
                        </a:cxn>
                        <a:cxn ang="0">
                          <a:pos x="44" y="27"/>
                        </a:cxn>
                        <a:cxn ang="0">
                          <a:pos x="72" y="34"/>
                        </a:cxn>
                        <a:cxn ang="0">
                          <a:pos x="0" y="69"/>
                        </a:cxn>
                        <a:cxn ang="0">
                          <a:pos x="39" y="0"/>
                        </a:cxn>
                      </a:cxnLst>
                      <a:rect l="0" t="0" r="r" b="b"/>
                      <a:pathLst>
                        <a:path w="72" h="69">
                          <a:moveTo>
                            <a:pt x="39" y="0"/>
                          </a:moveTo>
                          <a:lnTo>
                            <a:pt x="44" y="27"/>
                          </a:lnTo>
                          <a:lnTo>
                            <a:pt x="72" y="34"/>
                          </a:lnTo>
                          <a:lnTo>
                            <a:pt x="0" y="69"/>
                          </a:lnTo>
                          <a:lnTo>
                            <a:pt x="3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78" name="Line 3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49625" y="4225925"/>
                      <a:ext cx="61913" cy="109538"/>
                    </a:xfrm>
                    <a:prstGeom prst="line">
                      <a:avLst/>
                    </a:prstGeom>
                    <a:noFill/>
                    <a:ln w="4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79" name="Line 36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349625" y="4279900"/>
                      <a:ext cx="114300" cy="55563"/>
                    </a:xfrm>
                    <a:prstGeom prst="line">
                      <a:avLst/>
                    </a:prstGeom>
                    <a:noFill/>
                    <a:ln w="4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80" name="Line 36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19475" y="4268788"/>
                      <a:ext cx="44450" cy="11113"/>
                    </a:xfrm>
                    <a:prstGeom prst="line">
                      <a:avLst/>
                    </a:prstGeom>
                    <a:noFill/>
                    <a:ln w="4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81" name="Line 36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11538" y="4225925"/>
                      <a:ext cx="7938" cy="42863"/>
                    </a:xfrm>
                    <a:prstGeom prst="line">
                      <a:avLst/>
                    </a:prstGeom>
                    <a:noFill/>
                    <a:ln w="4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</p:grpSp>
              <p:grpSp>
                <p:nvGrpSpPr>
                  <p:cNvPr id="15" name="Group 465"/>
                  <p:cNvGrpSpPr>
                    <a:grpSpLocks noChangeAspect="1"/>
                  </p:cNvGrpSpPr>
                  <p:nvPr/>
                </p:nvGrpSpPr>
                <p:grpSpPr>
                  <a:xfrm>
                    <a:off x="6991171" y="1597296"/>
                    <a:ext cx="37766" cy="1222104"/>
                    <a:chOff x="4217988" y="2155825"/>
                    <a:chExt cx="74613" cy="2416175"/>
                  </a:xfrm>
                </p:grpSpPr>
                <p:sp>
                  <p:nvSpPr>
                    <p:cNvPr id="170" name="Line 37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56088" y="2155825"/>
                      <a:ext cx="1588" cy="2416175"/>
                    </a:xfrm>
                    <a:prstGeom prst="line">
                      <a:avLst/>
                    </a:prstGeom>
                    <a:noFill/>
                    <a:ln w="7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71" name="Freeform 371"/>
                    <p:cNvSpPr>
                      <a:spLocks/>
                    </p:cNvSpPr>
                    <p:nvPr/>
                  </p:nvSpPr>
                  <p:spPr bwMode="auto">
                    <a:xfrm>
                      <a:off x="4217988" y="2155825"/>
                      <a:ext cx="74613" cy="120650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47" y="76"/>
                        </a:cxn>
                        <a:cxn ang="0">
                          <a:pos x="24" y="61"/>
                        </a:cxn>
                        <a:cxn ang="0">
                          <a:pos x="0" y="7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47" h="76">
                          <a:moveTo>
                            <a:pt x="24" y="0"/>
                          </a:moveTo>
                          <a:lnTo>
                            <a:pt x="47" y="76"/>
                          </a:lnTo>
                          <a:lnTo>
                            <a:pt x="24" y="61"/>
                          </a:lnTo>
                          <a:lnTo>
                            <a:pt x="0" y="7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72" name="Line 37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4256088" y="2155825"/>
                      <a:ext cx="36513" cy="120650"/>
                    </a:xfrm>
                    <a:prstGeom prst="line">
                      <a:avLst/>
                    </a:prstGeom>
                    <a:noFill/>
                    <a:ln w="4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73" name="Line 3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7988" y="2155825"/>
                      <a:ext cx="38100" cy="120650"/>
                    </a:xfrm>
                    <a:prstGeom prst="line">
                      <a:avLst/>
                    </a:prstGeom>
                    <a:noFill/>
                    <a:ln w="4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74" name="Line 37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17988" y="2252663"/>
                      <a:ext cx="38100" cy="23813"/>
                    </a:xfrm>
                    <a:prstGeom prst="line">
                      <a:avLst/>
                    </a:prstGeom>
                    <a:noFill/>
                    <a:ln w="4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75" name="Line 3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56088" y="2252663"/>
                      <a:ext cx="36513" cy="23813"/>
                    </a:xfrm>
                    <a:prstGeom prst="line">
                      <a:avLst/>
                    </a:prstGeom>
                    <a:noFill/>
                    <a:ln w="4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</p:grpSp>
              <p:grpSp>
                <p:nvGrpSpPr>
                  <p:cNvPr id="16" name="Group 494"/>
                  <p:cNvGrpSpPr/>
                  <p:nvPr/>
                </p:nvGrpSpPr>
                <p:grpSpPr>
                  <a:xfrm rot="7970573">
                    <a:off x="6838031" y="2300132"/>
                    <a:ext cx="360806" cy="383599"/>
                    <a:chOff x="2794770" y="1737357"/>
                    <a:chExt cx="530598" cy="564116"/>
                  </a:xfrm>
                </p:grpSpPr>
                <p:cxnSp>
                  <p:nvCxnSpPr>
                    <p:cNvPr id="162" name="Straight Arrow Connector 161"/>
                    <p:cNvCxnSpPr>
                      <a:cxnSpLocks noChangeAspect="1"/>
                    </p:cNvCxnSpPr>
                    <p:nvPr/>
                  </p:nvCxnSpPr>
                  <p:spPr bwMode="auto">
                    <a:xfrm rot="660000" flipV="1">
                      <a:off x="3078479" y="1737357"/>
                      <a:ext cx="246889" cy="341334"/>
                    </a:xfrm>
                    <a:prstGeom prst="straightConnector1">
                      <a:avLst/>
                    </a:prstGeom>
                    <a:noFill/>
                    <a:ln w="44450" cap="rnd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stealth" w="lg" len="lg"/>
                    </a:ln>
                    <a:effectLst/>
                  </p:spPr>
                </p:cxnSp>
                <p:cxnSp>
                  <p:nvCxnSpPr>
                    <p:cNvPr id="163" name="Straight Arrow Connector 162"/>
                    <p:cNvCxnSpPr>
                      <a:cxnSpLocks noChangeAspect="1"/>
                    </p:cNvCxnSpPr>
                    <p:nvPr/>
                  </p:nvCxnSpPr>
                  <p:spPr bwMode="auto">
                    <a:xfrm rot="10860000" flipH="1">
                      <a:off x="2794770" y="2054584"/>
                      <a:ext cx="246889" cy="246889"/>
                    </a:xfrm>
                    <a:prstGeom prst="straightConnector1">
                      <a:avLst/>
                    </a:prstGeom>
                    <a:noFill/>
                    <a:ln w="38100" cap="rnd" cmpd="sng" algn="ctr">
                      <a:solidFill>
                        <a:srgbClr val="FF0000"/>
                      </a:solidFill>
                      <a:prstDash val="solid"/>
                      <a:round/>
                      <a:headEnd type="none" w="lg" len="lg"/>
                      <a:tailEnd type="stealth" w="lg" len="lg"/>
                    </a:ln>
                    <a:effectLst/>
                  </p:spPr>
                </p:cxnSp>
              </p:grpSp>
              <p:sp>
                <p:nvSpPr>
                  <p:cNvPr id="161" name="Oval 160"/>
                  <p:cNvSpPr>
                    <a:spLocks noChangeAspect="1"/>
                  </p:cNvSpPr>
                  <p:nvPr/>
                </p:nvSpPr>
                <p:spPr bwMode="auto">
                  <a:xfrm>
                    <a:off x="6858000" y="1819352"/>
                    <a:ext cx="340671" cy="340671"/>
                  </a:xfrm>
                  <a:prstGeom prst="ellipse">
                    <a:avLst/>
                  </a:prstGeom>
                  <a:solidFill>
                    <a:srgbClr val="FFE5FF"/>
                  </a:solidFill>
                  <a:ln w="0" cap="flat" cmpd="sng" algn="ctr">
                    <a:gradFill>
                      <a:gsLst>
                        <a:gs pos="0">
                          <a:schemeClr val="accent1">
                            <a:shade val="30000"/>
                            <a:satMod val="115000"/>
                          </a:schemeClr>
                        </a:gs>
                        <a:gs pos="50000">
                          <a:schemeClr val="accent1">
                            <a:shade val="67500"/>
                            <a:satMod val="115000"/>
                          </a:schemeClr>
                        </a:gs>
                        <a:gs pos="100000">
                          <a:schemeClr val="accent1">
                            <a:shade val="100000"/>
                            <a:satMod val="115000"/>
                          </a:schemeClr>
                        </a:gs>
                      </a:gsLst>
                      <a:lin ang="5400000" scaled="0"/>
                    </a:gra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  <a:spAutoFit/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6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Comic Sans MS" pitchFamily="66" charset="0"/>
                      <a:cs typeface="Arial" charset="0"/>
                    </a:endParaRPr>
                  </a:p>
                </p:txBody>
              </p:sp>
            </p:grpSp>
          </p:grpSp>
          <p:cxnSp>
            <p:nvCxnSpPr>
              <p:cNvPr id="251" name="Straight Connector 250"/>
              <p:cNvCxnSpPr/>
              <p:nvPr/>
            </p:nvCxnSpPr>
            <p:spPr bwMode="auto">
              <a:xfrm>
                <a:off x="6126624" y="1981200"/>
                <a:ext cx="194310" cy="1350"/>
              </a:xfrm>
              <a:prstGeom prst="line">
                <a:avLst/>
              </a:pr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grpSp>
            <p:nvGrpSpPr>
              <p:cNvPr id="17" name="Group 228"/>
              <p:cNvGrpSpPr>
                <a:grpSpLocks noChangeAspect="1"/>
              </p:cNvGrpSpPr>
              <p:nvPr/>
            </p:nvGrpSpPr>
            <p:grpSpPr>
              <a:xfrm rot="8009671">
                <a:off x="1737360" y="1659337"/>
                <a:ext cx="623666" cy="583092"/>
                <a:chOff x="1447800" y="1710539"/>
                <a:chExt cx="917154" cy="857488"/>
              </a:xfrm>
            </p:grpSpPr>
            <p:sp>
              <p:nvSpPr>
                <p:cNvPr id="230" name="Line 364"/>
                <p:cNvSpPr>
                  <a:spLocks noChangeShapeType="1"/>
                </p:cNvSpPr>
                <p:nvPr/>
              </p:nvSpPr>
              <p:spPr bwMode="auto">
                <a:xfrm flipV="1">
                  <a:off x="1447800" y="1710539"/>
                  <a:ext cx="917154" cy="856636"/>
                </a:xfrm>
                <a:prstGeom prst="line">
                  <a:avLst/>
                </a:prstGeom>
                <a:noFill/>
                <a:ln w="7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1" name="Freeform 365"/>
                <p:cNvSpPr>
                  <a:spLocks/>
                </p:cNvSpPr>
                <p:nvPr/>
              </p:nvSpPr>
              <p:spPr bwMode="auto">
                <a:xfrm>
                  <a:off x="1447800" y="2509213"/>
                  <a:ext cx="61371" cy="58814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44" y="27"/>
                    </a:cxn>
                    <a:cxn ang="0">
                      <a:pos x="72" y="34"/>
                    </a:cxn>
                    <a:cxn ang="0">
                      <a:pos x="0" y="69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72" h="69">
                      <a:moveTo>
                        <a:pt x="39" y="0"/>
                      </a:moveTo>
                      <a:lnTo>
                        <a:pt x="44" y="27"/>
                      </a:lnTo>
                      <a:lnTo>
                        <a:pt x="72" y="34"/>
                      </a:lnTo>
                      <a:lnTo>
                        <a:pt x="0" y="69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2" name="Line 366"/>
                <p:cNvSpPr>
                  <a:spLocks noChangeShapeType="1"/>
                </p:cNvSpPr>
                <p:nvPr/>
              </p:nvSpPr>
              <p:spPr bwMode="auto">
                <a:xfrm flipH="1">
                  <a:off x="1447800" y="2509213"/>
                  <a:ext cx="33243" cy="58814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3" name="Line 367"/>
                <p:cNvSpPr>
                  <a:spLocks noChangeShapeType="1"/>
                </p:cNvSpPr>
                <p:nvPr/>
              </p:nvSpPr>
              <p:spPr bwMode="auto">
                <a:xfrm flipV="1">
                  <a:off x="1447800" y="2538194"/>
                  <a:ext cx="61371" cy="2983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4" name="Line 368"/>
                <p:cNvSpPr>
                  <a:spLocks noChangeShapeType="1"/>
                </p:cNvSpPr>
                <p:nvPr/>
              </p:nvSpPr>
              <p:spPr bwMode="auto">
                <a:xfrm flipH="1" flipV="1">
                  <a:off x="1485304" y="2532227"/>
                  <a:ext cx="23866" cy="5967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5" name="Line 369"/>
                <p:cNvSpPr>
                  <a:spLocks noChangeShapeType="1"/>
                </p:cNvSpPr>
                <p:nvPr/>
              </p:nvSpPr>
              <p:spPr bwMode="auto">
                <a:xfrm flipH="1" flipV="1">
                  <a:off x="1481043" y="2509213"/>
                  <a:ext cx="4262" cy="23014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  <p:sp>
            <p:nvSpPr>
              <p:cNvPr id="476" name="Oval 475"/>
              <p:cNvSpPr>
                <a:spLocks noChangeAspect="1"/>
              </p:cNvSpPr>
              <p:nvPr/>
            </p:nvSpPr>
            <p:spPr bwMode="auto">
              <a:xfrm>
                <a:off x="1881059" y="1797318"/>
                <a:ext cx="329315" cy="329315"/>
              </a:xfrm>
              <a:prstGeom prst="ellipse">
                <a:avLst/>
              </a:prstGeom>
              <a:solidFill>
                <a:srgbClr val="FFE5FF"/>
              </a:solidFill>
              <a:ln w="0" cap="flat" cmpd="sng" algn="ctr">
                <a:gradFill>
                  <a:gsLst>
                    <a:gs pos="0">
                      <a:schemeClr val="accent1">
                        <a:shade val="30000"/>
                        <a:satMod val="115000"/>
                      </a:schemeClr>
                    </a:gs>
                    <a:gs pos="50000">
                      <a:schemeClr val="accent1">
                        <a:shade val="67500"/>
                        <a:satMod val="115000"/>
                      </a:schemeClr>
                    </a:gs>
                    <a:gs pos="100000">
                      <a:schemeClr val="accent1">
                        <a:shade val="100000"/>
                        <a:satMod val="115000"/>
                      </a:schemeClr>
                    </a:gs>
                  </a:gsLst>
                  <a:lin ang="5400000" scaled="0"/>
                </a:gra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Comic Sans MS" pitchFamily="66" charset="0"/>
                  <a:cs typeface="Arial" charset="0"/>
                </a:endParaRPr>
              </a:p>
            </p:txBody>
          </p:sp>
          <p:pic>
            <p:nvPicPr>
              <p:cNvPr id="379" name="Picture 378" descr="txp_fig"/>
              <p:cNvPicPr>
                <a:picLocks noChangeAspect="1"/>
              </p:cNvPicPr>
              <p:nvPr>
                <p:custDataLst>
                  <p:tags r:id="rId8"/>
                </p:custDataLst>
              </p:nvPr>
            </p:nvPicPr>
            <p:blipFill>
              <a:blip r:embed="rId13"/>
              <a:stretch>
                <a:fillRect/>
              </a:stretch>
            </p:blipFill>
            <p:spPr bwMode="auto">
              <a:xfrm>
                <a:off x="2376368" y="2024888"/>
                <a:ext cx="341639" cy="184912"/>
              </a:xfrm>
              <a:prstGeom prst="rect">
                <a:avLst/>
              </a:prstGeom>
              <a:noFill/>
              <a:ln/>
              <a:effectLst/>
            </p:spPr>
          </p:pic>
          <p:pic>
            <p:nvPicPr>
              <p:cNvPr id="380" name="Picture 379" descr="txp_fig"/>
              <p:cNvPicPr>
                <a:picLocks noChangeAspect="1"/>
              </p:cNvPicPr>
              <p:nvPr>
                <p:custDataLst>
                  <p:tags r:id="rId9"/>
                </p:custDataLst>
              </p:nvPr>
            </p:nvPicPr>
            <p:blipFill>
              <a:blip r:embed="rId14"/>
              <a:stretch>
                <a:fillRect/>
              </a:stretch>
            </p:blipFill>
            <p:spPr bwMode="auto">
              <a:xfrm>
                <a:off x="914400" y="2362200"/>
                <a:ext cx="497983" cy="192025"/>
              </a:xfrm>
              <a:prstGeom prst="rect">
                <a:avLst/>
              </a:prstGeom>
              <a:noFill/>
              <a:ln/>
              <a:effectLst/>
            </p:spPr>
          </p:pic>
          <p:pic>
            <p:nvPicPr>
              <p:cNvPr id="381" name="Picture 380" descr="txp_fig"/>
              <p:cNvPicPr>
                <a:picLocks noChangeAspect="1"/>
              </p:cNvPicPr>
              <p:nvPr>
                <p:custDataLst>
                  <p:tags r:id="rId10"/>
                </p:custDataLst>
              </p:nvPr>
            </p:nvPicPr>
            <p:blipFill>
              <a:blip r:embed="rId15"/>
              <a:stretch>
                <a:fillRect/>
              </a:stretch>
            </p:blipFill>
            <p:spPr bwMode="auto">
              <a:xfrm>
                <a:off x="1810511" y="1395984"/>
                <a:ext cx="170689" cy="128016"/>
              </a:xfrm>
              <a:prstGeom prst="rect">
                <a:avLst/>
              </a:prstGeom>
              <a:noFill/>
              <a:ln/>
              <a:effectLst/>
            </p:spPr>
          </p:pic>
        </p:grpSp>
        <p:grpSp>
          <p:nvGrpSpPr>
            <p:cNvPr id="18" name="Group 394"/>
            <p:cNvGrpSpPr/>
            <p:nvPr/>
          </p:nvGrpSpPr>
          <p:grpSpPr>
            <a:xfrm>
              <a:off x="228600" y="1304257"/>
              <a:ext cx="1066800" cy="1192055"/>
              <a:chOff x="76200" y="1322545"/>
              <a:chExt cx="1066800" cy="1192055"/>
            </a:xfrm>
          </p:grpSpPr>
          <p:cxnSp>
            <p:nvCxnSpPr>
              <p:cNvPr id="391" name="Straight Arrow Connector 390"/>
              <p:cNvCxnSpPr>
                <a:cxnSpLocks noChangeAspect="1"/>
              </p:cNvCxnSpPr>
              <p:nvPr/>
            </p:nvCxnSpPr>
            <p:spPr bwMode="auto">
              <a:xfrm rot="19519735" flipV="1">
                <a:off x="504214" y="1322545"/>
                <a:ext cx="167885" cy="232107"/>
              </a:xfrm>
              <a:prstGeom prst="straightConnector1">
                <a:avLst/>
              </a:prstGeom>
              <a:noFill/>
              <a:ln w="44450" cap="rnd" cmpd="sng" algn="ctr">
                <a:solidFill>
                  <a:srgbClr val="0000FF"/>
                </a:solidFill>
                <a:prstDash val="solid"/>
                <a:round/>
                <a:headEnd type="none" w="med" len="med"/>
                <a:tailEnd type="stealth" w="lg" len="lg"/>
              </a:ln>
              <a:effectLst/>
            </p:spPr>
          </p:cxnSp>
          <p:cxnSp>
            <p:nvCxnSpPr>
              <p:cNvPr id="392" name="Straight Arrow Connector 391"/>
              <p:cNvCxnSpPr>
                <a:cxnSpLocks noChangeAspect="1"/>
              </p:cNvCxnSpPr>
              <p:nvPr/>
            </p:nvCxnSpPr>
            <p:spPr bwMode="auto">
              <a:xfrm rot="8119735" flipH="1">
                <a:off x="500743" y="2007146"/>
                <a:ext cx="167885" cy="167885"/>
              </a:xfrm>
              <a:prstGeom prst="straightConnector1">
                <a:avLst/>
              </a:prstGeom>
              <a:noFill/>
              <a:ln w="38100" cap="rnd" cmpd="sng" algn="ctr">
                <a:solidFill>
                  <a:srgbClr val="FF0000"/>
                </a:solidFill>
                <a:prstDash val="solid"/>
                <a:round/>
                <a:headEnd type="none" w="lg" len="lg"/>
                <a:tailEnd type="stealth" w="lg" len="lg"/>
              </a:ln>
              <a:effectLst/>
            </p:spPr>
          </p:cxnSp>
          <p:sp>
            <p:nvSpPr>
              <p:cNvPr id="393" name="TextBox 392"/>
              <p:cNvSpPr txBox="1"/>
              <p:nvPr/>
            </p:nvSpPr>
            <p:spPr>
              <a:xfrm>
                <a:off x="76200" y="1600200"/>
                <a:ext cx="1066800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 smtClean="0">
                    <a:solidFill>
                      <a:srgbClr val="0000FF"/>
                    </a:solidFill>
                  </a:rPr>
                  <a:t>nucleon spin</a:t>
                </a:r>
                <a:endParaRPr lang="en-US" sz="1200" dirty="0">
                  <a:solidFill>
                    <a:srgbClr val="0000FF"/>
                  </a:solidFill>
                </a:endParaRPr>
              </a:p>
            </p:txBody>
          </p:sp>
          <p:sp>
            <p:nvSpPr>
              <p:cNvPr id="394" name="TextBox 393"/>
              <p:cNvSpPr txBox="1"/>
              <p:nvPr/>
            </p:nvSpPr>
            <p:spPr>
              <a:xfrm>
                <a:off x="76200" y="2237601"/>
                <a:ext cx="1066800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 smtClean="0">
                    <a:solidFill>
                      <a:srgbClr val="FF0000"/>
                    </a:solidFill>
                  </a:rPr>
                  <a:t>quark spin</a:t>
                </a:r>
                <a:endParaRPr lang="en-US" sz="1200" dirty="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19" name="Group 3591"/>
            <p:cNvGrpSpPr/>
            <p:nvPr/>
          </p:nvGrpSpPr>
          <p:grpSpPr>
            <a:xfrm>
              <a:off x="4724400" y="685800"/>
              <a:ext cx="3657600" cy="457200"/>
              <a:chOff x="5276088" y="685800"/>
              <a:chExt cx="3657600" cy="457200"/>
            </a:xfrm>
          </p:grpSpPr>
          <p:pic>
            <p:nvPicPr>
              <p:cNvPr id="399" name="Picture 398" descr="txp_fig"/>
              <p:cNvPicPr>
                <a:picLocks noChangeAspect="1"/>
              </p:cNvPicPr>
              <p:nvPr>
                <p:custDataLst>
                  <p:tags r:id="rId7"/>
                </p:custDataLst>
              </p:nvPr>
            </p:nvPicPr>
            <p:blipFill>
              <a:blip r:embed="rId16"/>
              <a:stretch>
                <a:fillRect/>
              </a:stretch>
            </p:blipFill>
            <p:spPr bwMode="auto">
              <a:xfrm>
                <a:off x="5334000" y="731292"/>
                <a:ext cx="3539139" cy="393420"/>
              </a:xfrm>
              <a:prstGeom prst="rect">
                <a:avLst/>
              </a:prstGeom>
              <a:noFill/>
              <a:ln/>
              <a:effectLst/>
            </p:spPr>
          </p:pic>
          <p:sp>
            <p:nvSpPr>
              <p:cNvPr id="3591" name="TextBox 3590"/>
              <p:cNvSpPr txBox="1"/>
              <p:nvPr/>
            </p:nvSpPr>
            <p:spPr>
              <a:xfrm>
                <a:off x="5276088" y="685800"/>
                <a:ext cx="3657600" cy="457200"/>
              </a:xfrm>
              <a:prstGeom prst="rect">
                <a:avLst/>
              </a:prstGeom>
              <a:noFill/>
              <a:ln w="12700">
                <a:solidFill>
                  <a:srgbClr val="FF0000"/>
                </a:solidFill>
              </a:ln>
            </p:spPr>
            <p:txBody>
              <a:bodyPr wrap="square" rtlCol="0">
                <a:spAutoFit/>
              </a:bodyPr>
              <a:lstStyle/>
              <a:p>
                <a:endParaRPr lang="en-US" dirty="0"/>
              </a:p>
            </p:txBody>
          </p:sp>
        </p:grpSp>
        <p:sp>
          <p:nvSpPr>
            <p:cNvPr id="389" name="Right Arrow 388"/>
            <p:cNvSpPr/>
            <p:nvPr/>
          </p:nvSpPr>
          <p:spPr bwMode="auto">
            <a:xfrm>
              <a:off x="4282440" y="838200"/>
              <a:ext cx="365760" cy="182880"/>
            </a:xfrm>
            <a:prstGeom prst="rightArrow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6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Comic Sans MS" pitchFamily="66" charset="0"/>
                <a:cs typeface="Arial" charset="0"/>
              </a:endParaRPr>
            </a:p>
          </p:txBody>
        </p:sp>
      </p:grpSp>
      <p:grpSp>
        <p:nvGrpSpPr>
          <p:cNvPr id="20" name="Group 405"/>
          <p:cNvGrpSpPr/>
          <p:nvPr/>
        </p:nvGrpSpPr>
        <p:grpSpPr>
          <a:xfrm>
            <a:off x="-76200" y="4672358"/>
            <a:ext cx="9144000" cy="356842"/>
            <a:chOff x="0" y="4824758"/>
            <a:chExt cx="9144000" cy="356842"/>
          </a:xfrm>
        </p:grpSpPr>
        <p:sp>
          <p:nvSpPr>
            <p:cNvPr id="402" name="TextBox 401"/>
            <p:cNvSpPr txBox="1"/>
            <p:nvPr/>
          </p:nvSpPr>
          <p:spPr>
            <a:xfrm>
              <a:off x="0" y="4824758"/>
              <a:ext cx="91440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buFont typeface="Wingdings" pitchFamily="2" charset="2"/>
                <a:buChar char="v"/>
              </a:pPr>
              <a:r>
                <a:rPr lang="en-US" dirty="0" smtClean="0"/>
                <a:t> Spherical  symmetry: invariance for any spin rotation</a:t>
              </a:r>
              <a:endParaRPr lang="en-US" dirty="0"/>
            </a:p>
          </p:txBody>
        </p:sp>
        <p:grpSp>
          <p:nvGrpSpPr>
            <p:cNvPr id="21" name="Group 385"/>
            <p:cNvGrpSpPr/>
            <p:nvPr/>
          </p:nvGrpSpPr>
          <p:grpSpPr>
            <a:xfrm>
              <a:off x="5943600" y="4843046"/>
              <a:ext cx="2743200" cy="338554"/>
              <a:chOff x="5943600" y="4800600"/>
              <a:chExt cx="2743200" cy="338554"/>
            </a:xfrm>
          </p:grpSpPr>
          <p:pic>
            <p:nvPicPr>
              <p:cNvPr id="404" name="Picture 403" descr="txp_fig"/>
              <p:cNvPicPr>
                <a:picLocks noChangeAspect="1"/>
              </p:cNvPicPr>
              <p:nvPr>
                <p:custDataLst>
                  <p:tags r:id="rId6"/>
                </p:custDataLst>
              </p:nvPr>
            </p:nvPicPr>
            <p:blipFill>
              <a:blip r:embed="rId17"/>
              <a:stretch>
                <a:fillRect/>
              </a:stretch>
            </p:blipFill>
            <p:spPr bwMode="auto">
              <a:xfrm>
                <a:off x="6019800" y="4830847"/>
                <a:ext cx="2496795" cy="256265"/>
              </a:xfrm>
              <a:prstGeom prst="rect">
                <a:avLst/>
              </a:prstGeom>
              <a:noFill/>
              <a:ln/>
              <a:effectLst/>
            </p:spPr>
          </p:pic>
          <p:sp>
            <p:nvSpPr>
              <p:cNvPr id="3587" name="TextBox 3586"/>
              <p:cNvSpPr txBox="1"/>
              <p:nvPr/>
            </p:nvSpPr>
            <p:spPr>
              <a:xfrm>
                <a:off x="5943600" y="4800600"/>
                <a:ext cx="2743200" cy="338554"/>
              </a:xfrm>
              <a:prstGeom prst="rect">
                <a:avLst/>
              </a:prstGeom>
              <a:noFill/>
              <a:ln w="12700">
                <a:solidFill>
                  <a:srgbClr val="FF0000"/>
                </a:solidFill>
              </a:ln>
            </p:spPr>
            <p:txBody>
              <a:bodyPr wrap="square" rtlCol="0">
                <a:spAutoFit/>
              </a:bodyPr>
              <a:lstStyle/>
              <a:p>
                <a:endParaRPr lang="en-US" dirty="0"/>
              </a:p>
            </p:txBody>
          </p:sp>
        </p:grpSp>
        <p:sp>
          <p:nvSpPr>
            <p:cNvPr id="396" name="Right Arrow 395"/>
            <p:cNvSpPr/>
            <p:nvPr/>
          </p:nvSpPr>
          <p:spPr bwMode="auto">
            <a:xfrm>
              <a:off x="5501640" y="4922520"/>
              <a:ext cx="365760" cy="182880"/>
            </a:xfrm>
            <a:prstGeom prst="rightArrow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6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Comic Sans MS" pitchFamily="66" charset="0"/>
                <a:cs typeface="Arial" charset="0"/>
              </a:endParaRPr>
            </a:p>
          </p:txBody>
        </p:sp>
      </p:grpSp>
      <p:grpSp>
        <p:nvGrpSpPr>
          <p:cNvPr id="22" name="Group 409"/>
          <p:cNvGrpSpPr/>
          <p:nvPr/>
        </p:nvGrpSpPr>
        <p:grpSpPr>
          <a:xfrm>
            <a:off x="-76200" y="5257800"/>
            <a:ext cx="9144000" cy="381000"/>
            <a:chOff x="-76200" y="5486400"/>
            <a:chExt cx="9144000" cy="381000"/>
          </a:xfrm>
        </p:grpSpPr>
        <p:sp>
          <p:nvSpPr>
            <p:cNvPr id="3586" name="TextBox 3585"/>
            <p:cNvSpPr txBox="1"/>
            <p:nvPr/>
          </p:nvSpPr>
          <p:spPr>
            <a:xfrm>
              <a:off x="5760720" y="5486400"/>
              <a:ext cx="3291840" cy="338554"/>
            </a:xfrm>
            <a:prstGeom prst="rect">
              <a:avLst/>
            </a:prstGeom>
            <a:noFill/>
            <a:ln w="12700">
              <a:solidFill>
                <a:srgbClr val="FF0000"/>
              </a:solidFill>
            </a:ln>
          </p:spPr>
          <p:txBody>
            <a:bodyPr wrap="square" rtlCol="0">
              <a:spAutoFit/>
            </a:bodyPr>
            <a:lstStyle/>
            <a:p>
              <a:endParaRPr lang="en-US" dirty="0"/>
            </a:p>
          </p:txBody>
        </p:sp>
        <p:grpSp>
          <p:nvGrpSpPr>
            <p:cNvPr id="23" name="Group 406"/>
            <p:cNvGrpSpPr/>
            <p:nvPr/>
          </p:nvGrpSpPr>
          <p:grpSpPr>
            <a:xfrm>
              <a:off x="-76200" y="5528846"/>
              <a:ext cx="9144000" cy="338554"/>
              <a:chOff x="-76200" y="5528846"/>
              <a:chExt cx="9144000" cy="338554"/>
            </a:xfrm>
          </p:grpSpPr>
          <p:sp>
            <p:nvSpPr>
              <p:cNvPr id="3583" name="TextBox 3582"/>
              <p:cNvSpPr txBox="1"/>
              <p:nvPr/>
            </p:nvSpPr>
            <p:spPr>
              <a:xfrm>
                <a:off x="-76200" y="5528846"/>
                <a:ext cx="914400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buFont typeface="Wingdings" pitchFamily="2" charset="2"/>
                  <a:buChar char="v"/>
                </a:pPr>
                <a:r>
                  <a:rPr lang="en-US" dirty="0" smtClean="0"/>
                  <a:t> Spherical  symmetry and SU(6) spin-flavor symmetry</a:t>
                </a:r>
                <a:endParaRPr lang="en-US" dirty="0"/>
              </a:p>
            </p:txBody>
          </p:sp>
          <p:pic>
            <p:nvPicPr>
              <p:cNvPr id="3585" name="Picture 3584" descr="txp_fig"/>
              <p:cNvPicPr>
                <a:picLocks noChangeAspect="1"/>
              </p:cNvPicPr>
              <p:nvPr>
                <p:custDataLst>
                  <p:tags r:id="rId5"/>
                </p:custDataLst>
              </p:nvPr>
            </p:nvPicPr>
            <p:blipFill>
              <a:blip r:embed="rId18"/>
              <a:stretch>
                <a:fillRect/>
              </a:stretch>
            </p:blipFill>
            <p:spPr bwMode="auto">
              <a:xfrm>
                <a:off x="5849288" y="5562805"/>
                <a:ext cx="3172792" cy="210130"/>
              </a:xfrm>
              <a:prstGeom prst="rect">
                <a:avLst/>
              </a:prstGeom>
              <a:noFill/>
              <a:ln w="28575">
                <a:noFill/>
              </a:ln>
              <a:effectLst/>
            </p:spPr>
          </p:pic>
          <p:sp>
            <p:nvSpPr>
              <p:cNvPr id="398" name="Right Arrow 397"/>
              <p:cNvSpPr/>
              <p:nvPr/>
            </p:nvSpPr>
            <p:spPr bwMode="auto">
              <a:xfrm>
                <a:off x="5334000" y="5608320"/>
                <a:ext cx="365760" cy="182880"/>
              </a:xfrm>
              <a:prstGeom prst="rightArrow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Comic Sans MS" pitchFamily="66" charset="0"/>
                  <a:cs typeface="Arial" charset="0"/>
                </a:endParaRPr>
              </a:p>
            </p:txBody>
          </p:sp>
        </p:grpSp>
      </p:grpSp>
      <p:sp>
        <p:nvSpPr>
          <p:cNvPr id="261" name="TextBox 260"/>
          <p:cNvSpPr txBox="1"/>
          <p:nvPr/>
        </p:nvSpPr>
        <p:spPr>
          <a:xfrm>
            <a:off x="2743200" y="6400800"/>
            <a:ext cx="36576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solidFill>
                  <a:srgbClr val="005C2A"/>
                </a:solidFill>
              </a:rPr>
              <a:t>[C. Lorce’, B.P., Vdh, in preparation] </a:t>
            </a:r>
            <a:endParaRPr lang="en-US" dirty="0">
              <a:solidFill>
                <a:srgbClr val="005C2A"/>
              </a:solidFill>
            </a:endParaRPr>
          </a:p>
        </p:txBody>
      </p:sp>
      <p:grpSp>
        <p:nvGrpSpPr>
          <p:cNvPr id="24" name="Group 407"/>
          <p:cNvGrpSpPr/>
          <p:nvPr/>
        </p:nvGrpSpPr>
        <p:grpSpPr>
          <a:xfrm>
            <a:off x="-76200" y="2578608"/>
            <a:ext cx="9144000" cy="350746"/>
            <a:chOff x="-76200" y="2788920"/>
            <a:chExt cx="9144000" cy="350746"/>
          </a:xfrm>
        </p:grpSpPr>
        <p:sp>
          <p:nvSpPr>
            <p:cNvPr id="186" name="TextBox 185"/>
            <p:cNvSpPr txBox="1"/>
            <p:nvPr/>
          </p:nvSpPr>
          <p:spPr>
            <a:xfrm>
              <a:off x="-76200" y="2801112"/>
              <a:ext cx="91440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buFont typeface="Wingdings" pitchFamily="2" charset="2"/>
                <a:buChar char="v"/>
              </a:pPr>
              <a:r>
                <a:rPr lang="en-US" dirty="0" smtClean="0"/>
                <a:t> Cilindrical symmetry around </a:t>
              </a:r>
              <a:r>
                <a:rPr lang="en-US" dirty="0" smtClean="0">
                  <a:latin typeface="Arial"/>
                </a:rPr>
                <a:t>T</a:t>
              </a:r>
              <a:r>
                <a:rPr lang="en-US" baseline="-25000" dirty="0" smtClean="0">
                  <a:latin typeface="Arial"/>
                </a:rPr>
                <a:t>y</a:t>
              </a:r>
              <a:r>
                <a:rPr lang="en-US" dirty="0" smtClean="0"/>
                <a:t> </a:t>
              </a:r>
              <a:r>
                <a:rPr lang="en-US" dirty="0" smtClean="0">
                  <a:latin typeface="cmsy10"/>
                </a:rPr>
                <a:t>k</a:t>
              </a:r>
              <a:r>
                <a:rPr lang="en-US" dirty="0" smtClean="0"/>
                <a:t> k</a:t>
              </a:r>
              <a:r>
                <a:rPr lang="en-US" baseline="-25000" dirty="0" smtClean="0">
                  <a:latin typeface="cmsy10"/>
                </a:rPr>
                <a:t>?</a:t>
              </a:r>
              <a:endParaRPr lang="en-US" baseline="-25000" dirty="0">
                <a:latin typeface="cmsy10"/>
              </a:endParaRPr>
            </a:p>
          </p:txBody>
        </p:sp>
        <p:grpSp>
          <p:nvGrpSpPr>
            <p:cNvPr id="25" name="Group 394"/>
            <p:cNvGrpSpPr/>
            <p:nvPr/>
          </p:nvGrpSpPr>
          <p:grpSpPr>
            <a:xfrm>
              <a:off x="4191000" y="2788920"/>
              <a:ext cx="2209800" cy="338554"/>
              <a:chOff x="6553200" y="2788920"/>
              <a:chExt cx="2209800" cy="338554"/>
            </a:xfrm>
          </p:grpSpPr>
          <p:pic>
            <p:nvPicPr>
              <p:cNvPr id="401" name="Picture 400" descr="txp_fig"/>
              <p:cNvPicPr>
                <a:picLocks noChangeAspect="1"/>
              </p:cNvPicPr>
              <p:nvPr>
                <p:custDataLst>
                  <p:tags r:id="rId4"/>
                </p:custDataLst>
              </p:nvPr>
            </p:nvPicPr>
            <p:blipFill>
              <a:blip r:embed="rId19"/>
              <a:stretch>
                <a:fillRect/>
              </a:stretch>
            </p:blipFill>
            <p:spPr bwMode="auto">
              <a:xfrm>
                <a:off x="6629306" y="2877312"/>
                <a:ext cx="2094233" cy="192031"/>
              </a:xfrm>
              <a:prstGeom prst="rect">
                <a:avLst/>
              </a:prstGeom>
              <a:noFill/>
              <a:ln/>
              <a:effectLst/>
            </p:spPr>
          </p:pic>
          <p:sp>
            <p:nvSpPr>
              <p:cNvPr id="3588" name="TextBox 3587"/>
              <p:cNvSpPr txBox="1"/>
              <p:nvPr/>
            </p:nvSpPr>
            <p:spPr>
              <a:xfrm>
                <a:off x="6553200" y="2788920"/>
                <a:ext cx="2209800" cy="338554"/>
              </a:xfrm>
              <a:prstGeom prst="rect">
                <a:avLst/>
              </a:prstGeom>
              <a:noFill/>
              <a:ln w="12700">
                <a:solidFill>
                  <a:srgbClr val="FF0000"/>
                </a:solidFill>
              </a:ln>
            </p:spPr>
            <p:txBody>
              <a:bodyPr wrap="square" rtlCol="0">
                <a:spAutoFit/>
              </a:bodyPr>
              <a:lstStyle/>
              <a:p>
                <a:endParaRPr lang="en-US" dirty="0"/>
              </a:p>
            </p:txBody>
          </p:sp>
        </p:grpSp>
        <p:sp>
          <p:nvSpPr>
            <p:cNvPr id="390" name="Right Arrow 389"/>
            <p:cNvSpPr/>
            <p:nvPr/>
          </p:nvSpPr>
          <p:spPr bwMode="auto">
            <a:xfrm>
              <a:off x="3749040" y="2907792"/>
              <a:ext cx="365760" cy="182880"/>
            </a:xfrm>
            <a:prstGeom prst="rightArrow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6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Comic Sans MS" pitchFamily="66" charset="0"/>
                <a:cs typeface="Arial" charset="0"/>
              </a:endParaRPr>
            </a:p>
          </p:txBody>
        </p:sp>
      </p:grpSp>
      <p:grpSp>
        <p:nvGrpSpPr>
          <p:cNvPr id="26" name="Group 265"/>
          <p:cNvGrpSpPr>
            <a:grpSpLocks noChangeAspect="1"/>
          </p:cNvGrpSpPr>
          <p:nvPr/>
        </p:nvGrpSpPr>
        <p:grpSpPr>
          <a:xfrm>
            <a:off x="1524007" y="2951820"/>
            <a:ext cx="6705607" cy="1696384"/>
            <a:chOff x="1524000" y="2951816"/>
            <a:chExt cx="6705600" cy="1696384"/>
          </a:xfrm>
        </p:grpSpPr>
        <p:grpSp>
          <p:nvGrpSpPr>
            <p:cNvPr id="27" name="Group 404"/>
            <p:cNvGrpSpPr/>
            <p:nvPr/>
          </p:nvGrpSpPr>
          <p:grpSpPr>
            <a:xfrm>
              <a:off x="1524000" y="2951816"/>
              <a:ext cx="6705600" cy="1696384"/>
              <a:chOff x="1524000" y="3162128"/>
              <a:chExt cx="6705600" cy="1696384"/>
            </a:xfrm>
          </p:grpSpPr>
          <p:grpSp>
            <p:nvGrpSpPr>
              <p:cNvPr id="28" name="Group 368"/>
              <p:cNvGrpSpPr>
                <a:grpSpLocks noChangeAspect="1"/>
              </p:cNvGrpSpPr>
              <p:nvPr/>
            </p:nvGrpSpPr>
            <p:grpSpPr>
              <a:xfrm rot="8009671">
                <a:off x="1614452" y="3671340"/>
                <a:ext cx="567538" cy="530614"/>
                <a:chOff x="1447800" y="1710539"/>
                <a:chExt cx="917154" cy="857488"/>
              </a:xfrm>
            </p:grpSpPr>
            <p:sp>
              <p:nvSpPr>
                <p:cNvPr id="370" name="Line 364"/>
                <p:cNvSpPr>
                  <a:spLocks noChangeShapeType="1"/>
                </p:cNvSpPr>
                <p:nvPr/>
              </p:nvSpPr>
              <p:spPr bwMode="auto">
                <a:xfrm flipV="1">
                  <a:off x="1447800" y="1710539"/>
                  <a:ext cx="917154" cy="856636"/>
                </a:xfrm>
                <a:prstGeom prst="line">
                  <a:avLst/>
                </a:prstGeom>
                <a:noFill/>
                <a:ln w="7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71" name="Freeform 365"/>
                <p:cNvSpPr>
                  <a:spLocks/>
                </p:cNvSpPr>
                <p:nvPr/>
              </p:nvSpPr>
              <p:spPr bwMode="auto">
                <a:xfrm>
                  <a:off x="1447800" y="2509213"/>
                  <a:ext cx="61371" cy="58814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44" y="27"/>
                    </a:cxn>
                    <a:cxn ang="0">
                      <a:pos x="72" y="34"/>
                    </a:cxn>
                    <a:cxn ang="0">
                      <a:pos x="0" y="69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72" h="69">
                      <a:moveTo>
                        <a:pt x="39" y="0"/>
                      </a:moveTo>
                      <a:lnTo>
                        <a:pt x="44" y="27"/>
                      </a:lnTo>
                      <a:lnTo>
                        <a:pt x="72" y="34"/>
                      </a:lnTo>
                      <a:lnTo>
                        <a:pt x="0" y="69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72" name="Line 366"/>
                <p:cNvSpPr>
                  <a:spLocks noChangeShapeType="1"/>
                </p:cNvSpPr>
                <p:nvPr/>
              </p:nvSpPr>
              <p:spPr bwMode="auto">
                <a:xfrm flipH="1">
                  <a:off x="1447800" y="2509213"/>
                  <a:ext cx="33243" cy="58814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73" name="Line 367"/>
                <p:cNvSpPr>
                  <a:spLocks noChangeShapeType="1"/>
                </p:cNvSpPr>
                <p:nvPr/>
              </p:nvSpPr>
              <p:spPr bwMode="auto">
                <a:xfrm flipV="1">
                  <a:off x="1447800" y="2538194"/>
                  <a:ext cx="61371" cy="2983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74" name="Line 368"/>
                <p:cNvSpPr>
                  <a:spLocks noChangeShapeType="1"/>
                </p:cNvSpPr>
                <p:nvPr/>
              </p:nvSpPr>
              <p:spPr bwMode="auto">
                <a:xfrm flipH="1" flipV="1">
                  <a:off x="1485304" y="2532227"/>
                  <a:ext cx="23866" cy="5967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75" name="Line 369"/>
                <p:cNvSpPr>
                  <a:spLocks noChangeShapeType="1"/>
                </p:cNvSpPr>
                <p:nvPr/>
              </p:nvSpPr>
              <p:spPr bwMode="auto">
                <a:xfrm flipH="1" flipV="1">
                  <a:off x="1481043" y="2509213"/>
                  <a:ext cx="4262" cy="23014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  <p:grpSp>
            <p:nvGrpSpPr>
              <p:cNvPr id="29" name="Group 257"/>
              <p:cNvGrpSpPr/>
              <p:nvPr/>
            </p:nvGrpSpPr>
            <p:grpSpPr>
              <a:xfrm>
                <a:off x="3505200" y="3563112"/>
                <a:ext cx="1271180" cy="814293"/>
                <a:chOff x="2438400" y="4114801"/>
                <a:chExt cx="1271180" cy="814293"/>
              </a:xfrm>
            </p:grpSpPr>
            <p:sp>
              <p:nvSpPr>
                <p:cNvPr id="528" name="Oval 527"/>
                <p:cNvSpPr>
                  <a:spLocks noChangeAspect="1"/>
                </p:cNvSpPr>
                <p:nvPr/>
              </p:nvSpPr>
              <p:spPr bwMode="auto">
                <a:xfrm>
                  <a:off x="3267456" y="4535373"/>
                  <a:ext cx="89782" cy="89782"/>
                </a:xfrm>
                <a:prstGeom prst="ellipse">
                  <a:avLst/>
                </a:prstGeom>
                <a:solidFill>
                  <a:schemeClr val="tx1"/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6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Comic Sans MS" pitchFamily="66" charset="0"/>
                    <a:cs typeface="Arial" charset="0"/>
                  </a:endParaRPr>
                </a:p>
              </p:txBody>
            </p:sp>
            <p:grpSp>
              <p:nvGrpSpPr>
                <p:cNvPr id="30" name="Group 463"/>
                <p:cNvGrpSpPr>
                  <a:grpSpLocks noChangeAspect="1"/>
                </p:cNvGrpSpPr>
                <p:nvPr/>
              </p:nvGrpSpPr>
              <p:grpSpPr>
                <a:xfrm>
                  <a:off x="2935831" y="4311703"/>
                  <a:ext cx="660350" cy="617391"/>
                  <a:chOff x="3349625" y="2738438"/>
                  <a:chExt cx="1708150" cy="1597025"/>
                </a:xfrm>
              </p:grpSpPr>
              <p:sp>
                <p:nvSpPr>
                  <p:cNvPr id="548" name="Line 36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49625" y="2738438"/>
                    <a:ext cx="1708150" cy="1595438"/>
                  </a:xfrm>
                  <a:prstGeom prst="line">
                    <a:avLst/>
                  </a:prstGeom>
                  <a:noFill/>
                  <a:ln w="7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549" name="Freeform 365"/>
                  <p:cNvSpPr>
                    <a:spLocks/>
                  </p:cNvSpPr>
                  <p:nvPr/>
                </p:nvSpPr>
                <p:spPr bwMode="auto">
                  <a:xfrm>
                    <a:off x="3349625" y="4225925"/>
                    <a:ext cx="114300" cy="109538"/>
                  </a:xfrm>
                  <a:custGeom>
                    <a:avLst/>
                    <a:gdLst/>
                    <a:ahLst/>
                    <a:cxnLst>
                      <a:cxn ang="0">
                        <a:pos x="39" y="0"/>
                      </a:cxn>
                      <a:cxn ang="0">
                        <a:pos x="44" y="27"/>
                      </a:cxn>
                      <a:cxn ang="0">
                        <a:pos x="72" y="34"/>
                      </a:cxn>
                      <a:cxn ang="0">
                        <a:pos x="0" y="69"/>
                      </a:cxn>
                      <a:cxn ang="0">
                        <a:pos x="39" y="0"/>
                      </a:cxn>
                    </a:cxnLst>
                    <a:rect l="0" t="0" r="r" b="b"/>
                    <a:pathLst>
                      <a:path w="72" h="69">
                        <a:moveTo>
                          <a:pt x="39" y="0"/>
                        </a:moveTo>
                        <a:lnTo>
                          <a:pt x="44" y="27"/>
                        </a:lnTo>
                        <a:lnTo>
                          <a:pt x="72" y="34"/>
                        </a:lnTo>
                        <a:lnTo>
                          <a:pt x="0" y="69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550" name="Line 36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49625" y="4225925"/>
                    <a:ext cx="61913" cy="109538"/>
                  </a:xfrm>
                  <a:prstGeom prst="line">
                    <a:avLst/>
                  </a:prstGeom>
                  <a:noFill/>
                  <a:ln w="4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551" name="Line 36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49625" y="4279900"/>
                    <a:ext cx="114300" cy="55563"/>
                  </a:xfrm>
                  <a:prstGeom prst="line">
                    <a:avLst/>
                  </a:prstGeom>
                  <a:noFill/>
                  <a:ln w="4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552" name="Line 368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419475" y="4268788"/>
                    <a:ext cx="44450" cy="11113"/>
                  </a:xfrm>
                  <a:prstGeom prst="line">
                    <a:avLst/>
                  </a:prstGeom>
                  <a:noFill/>
                  <a:ln w="4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553" name="Line 369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411538" y="4225925"/>
                    <a:ext cx="7938" cy="42863"/>
                  </a:xfrm>
                  <a:prstGeom prst="line">
                    <a:avLst/>
                  </a:prstGeom>
                  <a:noFill/>
                  <a:ln w="4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31" name="Group 465"/>
                <p:cNvGrpSpPr>
                  <a:grpSpLocks noChangeAspect="1"/>
                </p:cNvGrpSpPr>
                <p:nvPr/>
              </p:nvGrpSpPr>
              <p:grpSpPr>
                <a:xfrm>
                  <a:off x="3259826" y="4114801"/>
                  <a:ext cx="23798" cy="769925"/>
                  <a:chOff x="4217988" y="2155825"/>
                  <a:chExt cx="74613" cy="2416175"/>
                </a:xfrm>
              </p:grpSpPr>
              <p:sp>
                <p:nvSpPr>
                  <p:cNvPr id="542" name="Line 37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256088" y="2155825"/>
                    <a:ext cx="1588" cy="2416175"/>
                  </a:xfrm>
                  <a:prstGeom prst="line">
                    <a:avLst/>
                  </a:prstGeom>
                  <a:noFill/>
                  <a:ln w="7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543" name="Freeform 371"/>
                  <p:cNvSpPr>
                    <a:spLocks/>
                  </p:cNvSpPr>
                  <p:nvPr/>
                </p:nvSpPr>
                <p:spPr bwMode="auto">
                  <a:xfrm>
                    <a:off x="4217988" y="2155825"/>
                    <a:ext cx="74613" cy="120650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47" y="76"/>
                      </a:cxn>
                      <a:cxn ang="0">
                        <a:pos x="24" y="61"/>
                      </a:cxn>
                      <a:cxn ang="0">
                        <a:pos x="0" y="76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47" h="76">
                        <a:moveTo>
                          <a:pt x="24" y="0"/>
                        </a:moveTo>
                        <a:lnTo>
                          <a:pt x="47" y="76"/>
                        </a:lnTo>
                        <a:lnTo>
                          <a:pt x="24" y="61"/>
                        </a:lnTo>
                        <a:lnTo>
                          <a:pt x="0" y="76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544" name="Line 372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4256088" y="2155825"/>
                    <a:ext cx="36513" cy="120650"/>
                  </a:xfrm>
                  <a:prstGeom prst="line">
                    <a:avLst/>
                  </a:prstGeom>
                  <a:noFill/>
                  <a:ln w="4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545" name="Line 37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17988" y="2155825"/>
                    <a:ext cx="38100" cy="120650"/>
                  </a:xfrm>
                  <a:prstGeom prst="line">
                    <a:avLst/>
                  </a:prstGeom>
                  <a:noFill/>
                  <a:ln w="4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546" name="Line 37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217988" y="2252663"/>
                    <a:ext cx="38100" cy="23813"/>
                  </a:xfrm>
                  <a:prstGeom prst="line">
                    <a:avLst/>
                  </a:prstGeom>
                  <a:noFill/>
                  <a:ln w="4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547" name="Line 375"/>
                  <p:cNvSpPr>
                    <a:spLocks noChangeShapeType="1"/>
                  </p:cNvSpPr>
                  <p:nvPr/>
                </p:nvSpPr>
                <p:spPr bwMode="auto">
                  <a:xfrm>
                    <a:off x="4256088" y="2252663"/>
                    <a:ext cx="36513" cy="23813"/>
                  </a:xfrm>
                  <a:prstGeom prst="line">
                    <a:avLst/>
                  </a:prstGeom>
                  <a:noFill/>
                  <a:ln w="4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128" name="Group 466"/>
                <p:cNvGrpSpPr>
                  <a:grpSpLocks noChangeAspect="1"/>
                </p:cNvGrpSpPr>
                <p:nvPr/>
              </p:nvGrpSpPr>
              <p:grpSpPr>
                <a:xfrm>
                  <a:off x="2438400" y="4568709"/>
                  <a:ext cx="1271180" cy="36264"/>
                  <a:chOff x="2971800" y="3505200"/>
                  <a:chExt cx="2559050" cy="73026"/>
                </a:xfrm>
              </p:grpSpPr>
              <p:sp>
                <p:nvSpPr>
                  <p:cNvPr id="536" name="Line 376"/>
                  <p:cNvSpPr>
                    <a:spLocks noChangeShapeType="1"/>
                  </p:cNvSpPr>
                  <p:nvPr/>
                </p:nvSpPr>
                <p:spPr bwMode="auto">
                  <a:xfrm>
                    <a:off x="2971800" y="3541713"/>
                    <a:ext cx="2559050" cy="1588"/>
                  </a:xfrm>
                  <a:prstGeom prst="line">
                    <a:avLst/>
                  </a:prstGeom>
                  <a:noFill/>
                  <a:ln w="7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537" name="Freeform 377"/>
                  <p:cNvSpPr>
                    <a:spLocks/>
                  </p:cNvSpPr>
                  <p:nvPr/>
                </p:nvSpPr>
                <p:spPr bwMode="auto">
                  <a:xfrm>
                    <a:off x="5413375" y="3505200"/>
                    <a:ext cx="117475" cy="7302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74" y="23"/>
                      </a:cxn>
                      <a:cxn ang="0">
                        <a:pos x="0" y="46"/>
                      </a:cxn>
                      <a:cxn ang="0">
                        <a:pos x="15" y="2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74" h="46">
                        <a:moveTo>
                          <a:pt x="0" y="0"/>
                        </a:moveTo>
                        <a:lnTo>
                          <a:pt x="74" y="23"/>
                        </a:lnTo>
                        <a:lnTo>
                          <a:pt x="0" y="46"/>
                        </a:lnTo>
                        <a:lnTo>
                          <a:pt x="15" y="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538" name="Line 37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413375" y="3541713"/>
                    <a:ext cx="117475" cy="36513"/>
                  </a:xfrm>
                  <a:prstGeom prst="line">
                    <a:avLst/>
                  </a:prstGeom>
                  <a:noFill/>
                  <a:ln w="4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539" name="Line 379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5413375" y="3505200"/>
                    <a:ext cx="117475" cy="36513"/>
                  </a:xfrm>
                  <a:prstGeom prst="line">
                    <a:avLst/>
                  </a:prstGeom>
                  <a:noFill/>
                  <a:ln w="4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540" name="Line 380"/>
                  <p:cNvSpPr>
                    <a:spLocks noChangeShapeType="1"/>
                  </p:cNvSpPr>
                  <p:nvPr/>
                </p:nvSpPr>
                <p:spPr bwMode="auto">
                  <a:xfrm>
                    <a:off x="5413375" y="3505200"/>
                    <a:ext cx="23813" cy="36513"/>
                  </a:xfrm>
                  <a:prstGeom prst="line">
                    <a:avLst/>
                  </a:prstGeom>
                  <a:noFill/>
                  <a:ln w="4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541" name="Line 38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413375" y="3541713"/>
                    <a:ext cx="23813" cy="36513"/>
                  </a:xfrm>
                  <a:prstGeom prst="line">
                    <a:avLst/>
                  </a:prstGeom>
                  <a:noFill/>
                  <a:ln w="4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129" name="Group 494"/>
                <p:cNvGrpSpPr/>
                <p:nvPr/>
              </p:nvGrpSpPr>
              <p:grpSpPr>
                <a:xfrm rot="13380000">
                  <a:off x="2687117" y="4400825"/>
                  <a:ext cx="360807" cy="383599"/>
                  <a:chOff x="2794770" y="1737357"/>
                  <a:chExt cx="530598" cy="564116"/>
                </a:xfrm>
              </p:grpSpPr>
              <p:cxnSp>
                <p:nvCxnSpPr>
                  <p:cNvPr id="534" name="Straight Arrow Connector 533"/>
                  <p:cNvCxnSpPr>
                    <a:cxnSpLocks noChangeAspect="1"/>
                  </p:cNvCxnSpPr>
                  <p:nvPr/>
                </p:nvCxnSpPr>
                <p:spPr bwMode="auto">
                  <a:xfrm rot="660000" flipV="1">
                    <a:off x="3078479" y="1737357"/>
                    <a:ext cx="246889" cy="341334"/>
                  </a:xfrm>
                  <a:prstGeom prst="straightConnector1">
                    <a:avLst/>
                  </a:prstGeom>
                  <a:noFill/>
                  <a:ln w="44450" cap="rnd" cmpd="sng" algn="ctr">
                    <a:solidFill>
                      <a:srgbClr val="0000FF"/>
                    </a:solidFill>
                    <a:prstDash val="solid"/>
                    <a:round/>
                    <a:headEnd type="none" w="med" len="med"/>
                    <a:tailEnd type="stealth" w="lg" len="lg"/>
                  </a:ln>
                  <a:effectLst/>
                </p:spPr>
              </p:cxnSp>
              <p:cxnSp>
                <p:nvCxnSpPr>
                  <p:cNvPr id="535" name="Straight Arrow Connector 534"/>
                  <p:cNvCxnSpPr>
                    <a:cxnSpLocks noChangeAspect="1"/>
                  </p:cNvCxnSpPr>
                  <p:nvPr/>
                </p:nvCxnSpPr>
                <p:spPr bwMode="auto">
                  <a:xfrm rot="10860000" flipH="1">
                    <a:off x="2794770" y="2054584"/>
                    <a:ext cx="246889" cy="246889"/>
                  </a:xfrm>
                  <a:prstGeom prst="straightConnector1">
                    <a:avLst/>
                  </a:prstGeom>
                  <a:noFill/>
                  <a:ln w="38100" cap="rnd" cmpd="sng" algn="ctr">
                    <a:solidFill>
                      <a:srgbClr val="FF0000"/>
                    </a:solidFill>
                    <a:prstDash val="solid"/>
                    <a:round/>
                    <a:headEnd type="none" w="lg" len="lg"/>
                    <a:tailEnd type="stealth" w="lg" len="lg"/>
                  </a:ln>
                  <a:effectLst/>
                </p:spPr>
              </p:cxnSp>
            </p:grpSp>
            <p:sp>
              <p:nvSpPr>
                <p:cNvPr id="533" name="Oval 532"/>
                <p:cNvSpPr>
                  <a:spLocks noChangeAspect="1"/>
                </p:cNvSpPr>
                <p:nvPr/>
              </p:nvSpPr>
              <p:spPr bwMode="auto">
                <a:xfrm>
                  <a:off x="3124200" y="4373882"/>
                  <a:ext cx="340671" cy="340671"/>
                </a:xfrm>
                <a:prstGeom prst="ellipse">
                  <a:avLst/>
                </a:prstGeom>
                <a:solidFill>
                  <a:srgbClr val="FFE5FF"/>
                </a:solidFill>
                <a:ln w="0" cap="flat" cmpd="sng" algn="ctr">
                  <a:gradFill>
                    <a:gsLst>
                      <a:gs pos="0">
                        <a:schemeClr val="accent1">
                          <a:shade val="30000"/>
                          <a:satMod val="115000"/>
                        </a:schemeClr>
                      </a:gs>
                      <a:gs pos="50000">
                        <a:schemeClr val="accent1">
                          <a:shade val="67500"/>
                          <a:satMod val="115000"/>
                        </a:schemeClr>
                      </a:gs>
                      <a:gs pos="100000">
                        <a:schemeClr val="accent1">
                          <a:shade val="100000"/>
                          <a:satMod val="115000"/>
                        </a:schemeClr>
                      </a:gs>
                    </a:gsLst>
                    <a:lin ang="5400000" scaled="0"/>
                  </a:gra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6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Comic Sans MS" pitchFamily="66" charset="0"/>
                    <a:cs typeface="Arial" charset="0"/>
                  </a:endParaRPr>
                </a:p>
              </p:txBody>
            </p:sp>
          </p:grpSp>
          <p:sp>
            <p:nvSpPr>
              <p:cNvPr id="588" name="Oval 587"/>
              <p:cNvSpPr>
                <a:spLocks noChangeAspect="1"/>
              </p:cNvSpPr>
              <p:nvPr/>
            </p:nvSpPr>
            <p:spPr bwMode="auto">
              <a:xfrm>
                <a:off x="1897075" y="3983684"/>
                <a:ext cx="89782" cy="89782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Comic Sans MS" pitchFamily="66" charset="0"/>
                  <a:cs typeface="Arial" charset="0"/>
                </a:endParaRPr>
              </a:p>
            </p:txBody>
          </p:sp>
          <p:grpSp>
            <p:nvGrpSpPr>
              <p:cNvPr id="130" name="Group 463"/>
              <p:cNvGrpSpPr>
                <a:grpSpLocks noChangeAspect="1"/>
              </p:cNvGrpSpPr>
              <p:nvPr/>
            </p:nvGrpSpPr>
            <p:grpSpPr>
              <a:xfrm>
                <a:off x="1565451" y="3760014"/>
                <a:ext cx="660350" cy="617391"/>
                <a:chOff x="3349625" y="2738438"/>
                <a:chExt cx="1708150" cy="1597025"/>
              </a:xfrm>
            </p:grpSpPr>
            <p:sp>
              <p:nvSpPr>
                <p:cNvPr id="608" name="Line 364"/>
                <p:cNvSpPr>
                  <a:spLocks noChangeShapeType="1"/>
                </p:cNvSpPr>
                <p:nvPr/>
              </p:nvSpPr>
              <p:spPr bwMode="auto">
                <a:xfrm flipV="1">
                  <a:off x="3349625" y="2738438"/>
                  <a:ext cx="1708150" cy="1595438"/>
                </a:xfrm>
                <a:prstGeom prst="line">
                  <a:avLst/>
                </a:prstGeom>
                <a:noFill/>
                <a:ln w="7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09" name="Freeform 365"/>
                <p:cNvSpPr>
                  <a:spLocks/>
                </p:cNvSpPr>
                <p:nvPr/>
              </p:nvSpPr>
              <p:spPr bwMode="auto">
                <a:xfrm>
                  <a:off x="3349625" y="4225925"/>
                  <a:ext cx="114300" cy="109538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44" y="27"/>
                    </a:cxn>
                    <a:cxn ang="0">
                      <a:pos x="72" y="34"/>
                    </a:cxn>
                    <a:cxn ang="0">
                      <a:pos x="0" y="69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72" h="69">
                      <a:moveTo>
                        <a:pt x="39" y="0"/>
                      </a:moveTo>
                      <a:lnTo>
                        <a:pt x="44" y="27"/>
                      </a:lnTo>
                      <a:lnTo>
                        <a:pt x="72" y="34"/>
                      </a:lnTo>
                      <a:lnTo>
                        <a:pt x="0" y="69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10" name="Line 366"/>
                <p:cNvSpPr>
                  <a:spLocks noChangeShapeType="1"/>
                </p:cNvSpPr>
                <p:nvPr/>
              </p:nvSpPr>
              <p:spPr bwMode="auto">
                <a:xfrm flipH="1">
                  <a:off x="3349625" y="4225925"/>
                  <a:ext cx="61913" cy="109538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11" name="Line 367"/>
                <p:cNvSpPr>
                  <a:spLocks noChangeShapeType="1"/>
                </p:cNvSpPr>
                <p:nvPr/>
              </p:nvSpPr>
              <p:spPr bwMode="auto">
                <a:xfrm flipV="1">
                  <a:off x="3349625" y="4279900"/>
                  <a:ext cx="114300" cy="5556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12" name="Line 368"/>
                <p:cNvSpPr>
                  <a:spLocks noChangeShapeType="1"/>
                </p:cNvSpPr>
                <p:nvPr/>
              </p:nvSpPr>
              <p:spPr bwMode="auto">
                <a:xfrm flipH="1" flipV="1">
                  <a:off x="3419475" y="4268788"/>
                  <a:ext cx="44450" cy="1111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13" name="Line 369"/>
                <p:cNvSpPr>
                  <a:spLocks noChangeShapeType="1"/>
                </p:cNvSpPr>
                <p:nvPr/>
              </p:nvSpPr>
              <p:spPr bwMode="auto">
                <a:xfrm flipH="1" flipV="1">
                  <a:off x="3411538" y="4225925"/>
                  <a:ext cx="7938" cy="4286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  <p:grpSp>
            <p:nvGrpSpPr>
              <p:cNvPr id="131" name="Group 466"/>
              <p:cNvGrpSpPr>
                <a:grpSpLocks noChangeAspect="1"/>
              </p:cNvGrpSpPr>
              <p:nvPr/>
            </p:nvGrpSpPr>
            <p:grpSpPr>
              <a:xfrm>
                <a:off x="1524000" y="4017510"/>
                <a:ext cx="1271180" cy="36274"/>
                <a:chOff x="2971800" y="3505200"/>
                <a:chExt cx="2559050" cy="73026"/>
              </a:xfrm>
            </p:grpSpPr>
            <p:sp>
              <p:nvSpPr>
                <p:cNvPr id="596" name="Line 376"/>
                <p:cNvSpPr>
                  <a:spLocks noChangeShapeType="1"/>
                </p:cNvSpPr>
                <p:nvPr/>
              </p:nvSpPr>
              <p:spPr bwMode="auto">
                <a:xfrm>
                  <a:off x="2971800" y="3541713"/>
                  <a:ext cx="2559050" cy="1588"/>
                </a:xfrm>
                <a:prstGeom prst="line">
                  <a:avLst/>
                </a:prstGeom>
                <a:noFill/>
                <a:ln w="7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97" name="Freeform 377"/>
                <p:cNvSpPr>
                  <a:spLocks/>
                </p:cNvSpPr>
                <p:nvPr/>
              </p:nvSpPr>
              <p:spPr bwMode="auto">
                <a:xfrm>
                  <a:off x="5413375" y="3505200"/>
                  <a:ext cx="117475" cy="73025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74" y="23"/>
                    </a:cxn>
                    <a:cxn ang="0">
                      <a:pos x="0" y="46"/>
                    </a:cxn>
                    <a:cxn ang="0">
                      <a:pos x="15" y="2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74" h="46">
                      <a:moveTo>
                        <a:pt x="0" y="0"/>
                      </a:moveTo>
                      <a:lnTo>
                        <a:pt x="74" y="23"/>
                      </a:lnTo>
                      <a:lnTo>
                        <a:pt x="0" y="46"/>
                      </a:lnTo>
                      <a:lnTo>
                        <a:pt x="15" y="2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98" name="Line 378"/>
                <p:cNvSpPr>
                  <a:spLocks noChangeShapeType="1"/>
                </p:cNvSpPr>
                <p:nvPr/>
              </p:nvSpPr>
              <p:spPr bwMode="auto">
                <a:xfrm flipV="1">
                  <a:off x="5413375" y="3541713"/>
                  <a:ext cx="117475" cy="3651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99" name="Line 379"/>
                <p:cNvSpPr>
                  <a:spLocks noChangeShapeType="1"/>
                </p:cNvSpPr>
                <p:nvPr/>
              </p:nvSpPr>
              <p:spPr bwMode="auto">
                <a:xfrm flipH="1" flipV="1">
                  <a:off x="5413375" y="3505200"/>
                  <a:ext cx="117475" cy="3651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00" name="Line 380"/>
                <p:cNvSpPr>
                  <a:spLocks noChangeShapeType="1"/>
                </p:cNvSpPr>
                <p:nvPr/>
              </p:nvSpPr>
              <p:spPr bwMode="auto">
                <a:xfrm>
                  <a:off x="5413375" y="3505200"/>
                  <a:ext cx="23813" cy="3651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01" name="Line 381"/>
                <p:cNvSpPr>
                  <a:spLocks noChangeShapeType="1"/>
                </p:cNvSpPr>
                <p:nvPr/>
              </p:nvSpPr>
              <p:spPr bwMode="auto">
                <a:xfrm flipH="1">
                  <a:off x="5413375" y="3541713"/>
                  <a:ext cx="23813" cy="3651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  <p:grpSp>
            <p:nvGrpSpPr>
              <p:cNvPr id="132" name="Group 494"/>
              <p:cNvGrpSpPr/>
              <p:nvPr/>
            </p:nvGrpSpPr>
            <p:grpSpPr>
              <a:xfrm rot="2583514">
                <a:off x="2168967" y="3831523"/>
                <a:ext cx="360807" cy="383599"/>
                <a:chOff x="2794770" y="1737357"/>
                <a:chExt cx="530598" cy="564116"/>
              </a:xfrm>
            </p:grpSpPr>
            <p:cxnSp>
              <p:nvCxnSpPr>
                <p:cNvPr id="594" name="Straight Arrow Connector 593"/>
                <p:cNvCxnSpPr>
                  <a:cxnSpLocks noChangeAspect="1"/>
                </p:cNvCxnSpPr>
                <p:nvPr/>
              </p:nvCxnSpPr>
              <p:spPr bwMode="auto">
                <a:xfrm rot="660000" flipV="1">
                  <a:off x="3078479" y="1737357"/>
                  <a:ext cx="246889" cy="341334"/>
                </a:xfrm>
                <a:prstGeom prst="straightConnector1">
                  <a:avLst/>
                </a:prstGeom>
                <a:noFill/>
                <a:ln w="44450" cap="rnd" cmpd="sng" algn="ctr">
                  <a:solidFill>
                    <a:srgbClr val="0000FF"/>
                  </a:solidFill>
                  <a:prstDash val="solid"/>
                  <a:round/>
                  <a:headEnd type="none" w="med" len="med"/>
                  <a:tailEnd type="stealth" w="lg" len="lg"/>
                </a:ln>
                <a:effectLst/>
              </p:spPr>
            </p:cxnSp>
            <p:cxnSp>
              <p:nvCxnSpPr>
                <p:cNvPr id="595" name="Straight Arrow Connector 594"/>
                <p:cNvCxnSpPr>
                  <a:cxnSpLocks noChangeAspect="1"/>
                </p:cNvCxnSpPr>
                <p:nvPr/>
              </p:nvCxnSpPr>
              <p:spPr bwMode="auto">
                <a:xfrm rot="10860000" flipH="1">
                  <a:off x="2794770" y="2054584"/>
                  <a:ext cx="246889" cy="246889"/>
                </a:xfrm>
                <a:prstGeom prst="straightConnector1">
                  <a:avLst/>
                </a:prstGeom>
                <a:noFill/>
                <a:ln w="38100" cap="rnd" cmpd="sng" algn="ctr">
                  <a:solidFill>
                    <a:srgbClr val="FF0000"/>
                  </a:solidFill>
                  <a:prstDash val="solid"/>
                  <a:round/>
                  <a:headEnd type="none" w="lg" len="lg"/>
                  <a:tailEnd type="stealth" w="lg" len="lg"/>
                </a:ln>
                <a:effectLst/>
              </p:spPr>
            </p:cxnSp>
          </p:grpSp>
          <p:sp>
            <p:nvSpPr>
              <p:cNvPr id="593" name="Oval 592"/>
              <p:cNvSpPr>
                <a:spLocks noChangeAspect="1"/>
              </p:cNvSpPr>
              <p:nvPr/>
            </p:nvSpPr>
            <p:spPr bwMode="auto">
              <a:xfrm>
                <a:off x="1729189" y="3822193"/>
                <a:ext cx="340671" cy="340671"/>
              </a:xfrm>
              <a:prstGeom prst="ellipse">
                <a:avLst/>
              </a:prstGeom>
              <a:solidFill>
                <a:srgbClr val="FFE5FF"/>
              </a:solidFill>
              <a:ln w="0" cap="flat" cmpd="sng" algn="ctr">
                <a:gradFill>
                  <a:gsLst>
                    <a:gs pos="0">
                      <a:schemeClr val="accent1">
                        <a:shade val="30000"/>
                        <a:satMod val="115000"/>
                      </a:schemeClr>
                    </a:gs>
                    <a:gs pos="50000">
                      <a:schemeClr val="accent1">
                        <a:shade val="67500"/>
                        <a:satMod val="115000"/>
                      </a:schemeClr>
                    </a:gs>
                    <a:gs pos="100000">
                      <a:schemeClr val="accent1">
                        <a:shade val="100000"/>
                        <a:satMod val="115000"/>
                      </a:schemeClr>
                    </a:gs>
                  </a:gsLst>
                  <a:lin ang="5400000" scaled="0"/>
                </a:gra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Comic Sans MS" pitchFamily="66" charset="0"/>
                  <a:cs typeface="Arial" charset="0"/>
                </a:endParaRPr>
              </a:p>
            </p:txBody>
          </p:sp>
          <p:cxnSp>
            <p:nvCxnSpPr>
              <p:cNvPr id="287" name="Straight Connector 286"/>
              <p:cNvCxnSpPr/>
              <p:nvPr/>
            </p:nvCxnSpPr>
            <p:spPr bwMode="auto">
              <a:xfrm>
                <a:off x="5157380" y="3954192"/>
                <a:ext cx="194310" cy="1350"/>
              </a:xfrm>
              <a:prstGeom prst="line">
                <a:avLst/>
              </a:pr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88" name="Straight Connector 287"/>
              <p:cNvCxnSpPr/>
              <p:nvPr/>
            </p:nvCxnSpPr>
            <p:spPr bwMode="auto">
              <a:xfrm>
                <a:off x="5157380" y="4018962"/>
                <a:ext cx="194310" cy="1350"/>
              </a:xfrm>
              <a:prstGeom prst="line">
                <a:avLst/>
              </a:pr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grpSp>
            <p:nvGrpSpPr>
              <p:cNvPr id="133" name="Group 264"/>
              <p:cNvGrpSpPr/>
              <p:nvPr/>
            </p:nvGrpSpPr>
            <p:grpSpPr>
              <a:xfrm>
                <a:off x="5752787" y="3162128"/>
                <a:ext cx="2476813" cy="1696384"/>
                <a:chOff x="5066987" y="1123016"/>
                <a:chExt cx="2476813" cy="1696384"/>
              </a:xfrm>
            </p:grpSpPr>
            <p:grpSp>
              <p:nvGrpSpPr>
                <p:cNvPr id="134" name="Group 262"/>
                <p:cNvGrpSpPr/>
                <p:nvPr/>
              </p:nvGrpSpPr>
              <p:grpSpPr>
                <a:xfrm>
                  <a:off x="5066987" y="1123016"/>
                  <a:ext cx="876613" cy="1239184"/>
                  <a:chOff x="5066987" y="1123016"/>
                  <a:chExt cx="876613" cy="1239184"/>
                </a:xfrm>
              </p:grpSpPr>
              <p:grpSp>
                <p:nvGrpSpPr>
                  <p:cNvPr id="135" name="Group 244"/>
                  <p:cNvGrpSpPr/>
                  <p:nvPr/>
                </p:nvGrpSpPr>
                <p:grpSpPr>
                  <a:xfrm>
                    <a:off x="5084276" y="1981200"/>
                    <a:ext cx="859324" cy="34884"/>
                    <a:chOff x="3196734" y="1994210"/>
                    <a:chExt cx="859324" cy="34884"/>
                  </a:xfrm>
                </p:grpSpPr>
                <p:sp>
                  <p:nvSpPr>
                    <p:cNvPr id="363" name="Line 3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96734" y="2006235"/>
                      <a:ext cx="841865" cy="523"/>
                    </a:xfrm>
                    <a:prstGeom prst="line">
                      <a:avLst/>
                    </a:prstGeom>
                    <a:noFill/>
                    <a:ln w="7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4" name="Freeform 37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999944" y="1994210"/>
                      <a:ext cx="56114" cy="3488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74" y="23"/>
                        </a:cxn>
                        <a:cxn ang="0">
                          <a:pos x="0" y="46"/>
                        </a:cxn>
                        <a:cxn ang="0">
                          <a:pos x="15" y="23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4" h="46">
                          <a:moveTo>
                            <a:pt x="0" y="0"/>
                          </a:moveTo>
                          <a:lnTo>
                            <a:pt x="74" y="23"/>
                          </a:lnTo>
                          <a:lnTo>
                            <a:pt x="0" y="46"/>
                          </a:lnTo>
                          <a:lnTo>
                            <a:pt x="15" y="23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5" name="Line 378"/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3999944" y="2008629"/>
                      <a:ext cx="56114" cy="17444"/>
                    </a:xfrm>
                    <a:prstGeom prst="line">
                      <a:avLst/>
                    </a:prstGeom>
                    <a:noFill/>
                    <a:ln w="4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6" name="Line 37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3999944" y="1994214"/>
                      <a:ext cx="56114" cy="17444"/>
                    </a:xfrm>
                    <a:prstGeom prst="line">
                      <a:avLst/>
                    </a:prstGeom>
                    <a:noFill/>
                    <a:ln w="4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7" name="Line 38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999944" y="1994214"/>
                      <a:ext cx="11378" cy="17444"/>
                    </a:xfrm>
                    <a:prstGeom prst="line">
                      <a:avLst/>
                    </a:prstGeom>
                    <a:noFill/>
                    <a:ln w="4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8" name="Line 38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>
                      <a:off x="3999944" y="2008629"/>
                      <a:ext cx="11378" cy="17444"/>
                    </a:xfrm>
                    <a:prstGeom prst="line">
                      <a:avLst/>
                    </a:prstGeom>
                    <a:noFill/>
                    <a:ln w="4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</p:grpSp>
              <p:sp>
                <p:nvSpPr>
                  <p:cNvPr id="344" name="Oval 343"/>
                  <p:cNvSpPr>
                    <a:spLocks noChangeAspect="1"/>
                  </p:cNvSpPr>
                  <p:nvPr/>
                </p:nvSpPr>
                <p:spPr bwMode="auto">
                  <a:xfrm>
                    <a:off x="5398612" y="1968479"/>
                    <a:ext cx="89783" cy="89782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 cap="flat" cmpd="sng" algn="ctr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  <a:spAutoFit/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6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Comic Sans MS" pitchFamily="66" charset="0"/>
                      <a:cs typeface="Arial" charset="0"/>
                    </a:endParaRPr>
                  </a:p>
                </p:txBody>
              </p:sp>
              <p:grpSp>
                <p:nvGrpSpPr>
                  <p:cNvPr id="136" name="Group 463"/>
                  <p:cNvGrpSpPr>
                    <a:grpSpLocks noChangeAspect="1"/>
                  </p:cNvGrpSpPr>
                  <p:nvPr/>
                </p:nvGrpSpPr>
                <p:grpSpPr>
                  <a:xfrm>
                    <a:off x="5066987" y="1744809"/>
                    <a:ext cx="660351" cy="617391"/>
                    <a:chOff x="3349625" y="2738438"/>
                    <a:chExt cx="1708150" cy="1597025"/>
                  </a:xfrm>
                </p:grpSpPr>
                <p:sp>
                  <p:nvSpPr>
                    <p:cNvPr id="357" name="Line 36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349625" y="2738438"/>
                      <a:ext cx="1708150" cy="1595438"/>
                    </a:xfrm>
                    <a:prstGeom prst="line">
                      <a:avLst/>
                    </a:prstGeom>
                    <a:noFill/>
                    <a:ln w="7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8" name="Freeform 365"/>
                    <p:cNvSpPr>
                      <a:spLocks/>
                    </p:cNvSpPr>
                    <p:nvPr/>
                  </p:nvSpPr>
                  <p:spPr bwMode="auto">
                    <a:xfrm>
                      <a:off x="3349625" y="4225925"/>
                      <a:ext cx="114300" cy="109538"/>
                    </a:xfrm>
                    <a:custGeom>
                      <a:avLst/>
                      <a:gdLst/>
                      <a:ahLst/>
                      <a:cxnLst>
                        <a:cxn ang="0">
                          <a:pos x="39" y="0"/>
                        </a:cxn>
                        <a:cxn ang="0">
                          <a:pos x="44" y="27"/>
                        </a:cxn>
                        <a:cxn ang="0">
                          <a:pos x="72" y="34"/>
                        </a:cxn>
                        <a:cxn ang="0">
                          <a:pos x="0" y="69"/>
                        </a:cxn>
                        <a:cxn ang="0">
                          <a:pos x="39" y="0"/>
                        </a:cxn>
                      </a:cxnLst>
                      <a:rect l="0" t="0" r="r" b="b"/>
                      <a:pathLst>
                        <a:path w="72" h="69">
                          <a:moveTo>
                            <a:pt x="39" y="0"/>
                          </a:moveTo>
                          <a:lnTo>
                            <a:pt x="44" y="27"/>
                          </a:lnTo>
                          <a:lnTo>
                            <a:pt x="72" y="34"/>
                          </a:lnTo>
                          <a:lnTo>
                            <a:pt x="0" y="69"/>
                          </a:lnTo>
                          <a:lnTo>
                            <a:pt x="39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9" name="Line 366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349625" y="4225925"/>
                      <a:ext cx="61913" cy="109538"/>
                    </a:xfrm>
                    <a:prstGeom prst="line">
                      <a:avLst/>
                    </a:prstGeom>
                    <a:noFill/>
                    <a:ln w="4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0" name="Line 36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349625" y="4279900"/>
                      <a:ext cx="114300" cy="55563"/>
                    </a:xfrm>
                    <a:prstGeom prst="line">
                      <a:avLst/>
                    </a:prstGeom>
                    <a:noFill/>
                    <a:ln w="4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1" name="Line 368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19475" y="4268788"/>
                      <a:ext cx="44450" cy="11113"/>
                    </a:xfrm>
                    <a:prstGeom prst="line">
                      <a:avLst/>
                    </a:prstGeom>
                    <a:noFill/>
                    <a:ln w="4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2" name="Line 36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11538" y="4225925"/>
                      <a:ext cx="7938" cy="42863"/>
                    </a:xfrm>
                    <a:prstGeom prst="line">
                      <a:avLst/>
                    </a:prstGeom>
                    <a:noFill/>
                    <a:ln w="4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</p:grpSp>
              <p:grpSp>
                <p:nvGrpSpPr>
                  <p:cNvPr id="137" name="Group 465"/>
                  <p:cNvGrpSpPr>
                    <a:grpSpLocks noChangeAspect="1"/>
                  </p:cNvGrpSpPr>
                  <p:nvPr/>
                </p:nvGrpSpPr>
                <p:grpSpPr>
                  <a:xfrm>
                    <a:off x="5391562" y="1123016"/>
                    <a:ext cx="37776" cy="1222103"/>
                    <a:chOff x="4217988" y="2155825"/>
                    <a:chExt cx="74613" cy="2416175"/>
                  </a:xfrm>
                </p:grpSpPr>
                <p:sp>
                  <p:nvSpPr>
                    <p:cNvPr id="351" name="Line 37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56088" y="2155825"/>
                      <a:ext cx="1588" cy="2416175"/>
                    </a:xfrm>
                    <a:prstGeom prst="line">
                      <a:avLst/>
                    </a:prstGeom>
                    <a:noFill/>
                    <a:ln w="7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2" name="Freeform 371"/>
                    <p:cNvSpPr>
                      <a:spLocks/>
                    </p:cNvSpPr>
                    <p:nvPr/>
                  </p:nvSpPr>
                  <p:spPr bwMode="auto">
                    <a:xfrm>
                      <a:off x="4217988" y="2155825"/>
                      <a:ext cx="74613" cy="120650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47" y="76"/>
                        </a:cxn>
                        <a:cxn ang="0">
                          <a:pos x="24" y="61"/>
                        </a:cxn>
                        <a:cxn ang="0">
                          <a:pos x="0" y="7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47" h="76">
                          <a:moveTo>
                            <a:pt x="24" y="0"/>
                          </a:moveTo>
                          <a:lnTo>
                            <a:pt x="47" y="76"/>
                          </a:lnTo>
                          <a:lnTo>
                            <a:pt x="24" y="61"/>
                          </a:lnTo>
                          <a:lnTo>
                            <a:pt x="0" y="7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3" name="Line 37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4256088" y="2155825"/>
                      <a:ext cx="36513" cy="120650"/>
                    </a:xfrm>
                    <a:prstGeom prst="line">
                      <a:avLst/>
                    </a:prstGeom>
                    <a:noFill/>
                    <a:ln w="4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4" name="Line 373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4217988" y="2155825"/>
                      <a:ext cx="38100" cy="120650"/>
                    </a:xfrm>
                    <a:prstGeom prst="line">
                      <a:avLst/>
                    </a:prstGeom>
                    <a:noFill/>
                    <a:ln w="4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5" name="Line 37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17988" y="2252663"/>
                      <a:ext cx="38100" cy="23813"/>
                    </a:xfrm>
                    <a:prstGeom prst="line">
                      <a:avLst/>
                    </a:prstGeom>
                    <a:noFill/>
                    <a:ln w="4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6" name="Line 3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56088" y="2252663"/>
                      <a:ext cx="36513" cy="23813"/>
                    </a:xfrm>
                    <a:prstGeom prst="line">
                      <a:avLst/>
                    </a:prstGeom>
                    <a:noFill/>
                    <a:ln w="4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</p:grpSp>
              <p:grpSp>
                <p:nvGrpSpPr>
                  <p:cNvPr id="138" name="Group 494"/>
                  <p:cNvGrpSpPr/>
                  <p:nvPr/>
                </p:nvGrpSpPr>
                <p:grpSpPr>
                  <a:xfrm rot="18859735">
                    <a:off x="5222394" y="1370462"/>
                    <a:ext cx="360808" cy="383599"/>
                    <a:chOff x="2794770" y="1737357"/>
                    <a:chExt cx="530598" cy="564116"/>
                  </a:xfrm>
                </p:grpSpPr>
                <p:cxnSp>
                  <p:nvCxnSpPr>
                    <p:cNvPr id="349" name="Straight Arrow Connector 348"/>
                    <p:cNvCxnSpPr>
                      <a:cxnSpLocks noChangeAspect="1"/>
                    </p:cNvCxnSpPr>
                    <p:nvPr/>
                  </p:nvCxnSpPr>
                  <p:spPr bwMode="auto">
                    <a:xfrm rot="660000" flipV="1">
                      <a:off x="3078479" y="1737357"/>
                      <a:ext cx="246889" cy="341334"/>
                    </a:xfrm>
                    <a:prstGeom prst="straightConnector1">
                      <a:avLst/>
                    </a:prstGeom>
                    <a:noFill/>
                    <a:ln w="44450" cap="rnd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stealth" w="lg" len="lg"/>
                    </a:ln>
                    <a:effectLst/>
                  </p:spPr>
                </p:cxnSp>
                <p:cxnSp>
                  <p:nvCxnSpPr>
                    <p:cNvPr id="350" name="Straight Arrow Connector 349"/>
                    <p:cNvCxnSpPr>
                      <a:cxnSpLocks noChangeAspect="1"/>
                    </p:cNvCxnSpPr>
                    <p:nvPr/>
                  </p:nvCxnSpPr>
                  <p:spPr bwMode="auto">
                    <a:xfrm rot="10860000" flipH="1">
                      <a:off x="2794770" y="2054584"/>
                      <a:ext cx="246889" cy="246889"/>
                    </a:xfrm>
                    <a:prstGeom prst="straightConnector1">
                      <a:avLst/>
                    </a:prstGeom>
                    <a:noFill/>
                    <a:ln w="38100" cap="rnd" cmpd="sng" algn="ctr">
                      <a:solidFill>
                        <a:srgbClr val="FF0000"/>
                      </a:solidFill>
                      <a:prstDash val="solid"/>
                      <a:round/>
                      <a:headEnd type="none" w="lg" len="lg"/>
                      <a:tailEnd type="stealth" w="lg" len="lg"/>
                    </a:ln>
                    <a:effectLst/>
                  </p:spPr>
                </p:cxnSp>
              </p:grpSp>
              <p:sp>
                <p:nvSpPr>
                  <p:cNvPr id="348" name="Oval 347"/>
                  <p:cNvSpPr>
                    <a:spLocks noChangeAspect="1"/>
                  </p:cNvSpPr>
                  <p:nvPr/>
                </p:nvSpPr>
                <p:spPr bwMode="auto">
                  <a:xfrm>
                    <a:off x="5257800" y="1806988"/>
                    <a:ext cx="340671" cy="340671"/>
                  </a:xfrm>
                  <a:prstGeom prst="ellipse">
                    <a:avLst/>
                  </a:prstGeom>
                  <a:solidFill>
                    <a:srgbClr val="FFE5FF"/>
                  </a:solidFill>
                  <a:ln w="0" cap="flat" cmpd="sng" algn="ctr">
                    <a:gradFill>
                      <a:gsLst>
                        <a:gs pos="0">
                          <a:schemeClr val="accent1">
                            <a:shade val="30000"/>
                            <a:satMod val="115000"/>
                          </a:schemeClr>
                        </a:gs>
                        <a:gs pos="50000">
                          <a:schemeClr val="accent1">
                            <a:shade val="67500"/>
                            <a:satMod val="115000"/>
                          </a:schemeClr>
                        </a:gs>
                        <a:gs pos="100000">
                          <a:schemeClr val="accent1">
                            <a:shade val="100000"/>
                            <a:satMod val="115000"/>
                          </a:schemeClr>
                        </a:gs>
                      </a:gsLst>
                      <a:lin ang="5400000" scaled="0"/>
                    </a:gra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  <a:spAutoFit/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6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Comic Sans MS" pitchFamily="66" charset="0"/>
                      <a:cs typeface="Arial" charset="0"/>
                    </a:endParaRPr>
                  </a:p>
                </p:txBody>
              </p:sp>
            </p:grpSp>
            <p:grpSp>
              <p:nvGrpSpPr>
                <p:cNvPr id="139" name="Group 261"/>
                <p:cNvGrpSpPr/>
                <p:nvPr/>
              </p:nvGrpSpPr>
              <p:grpSpPr>
                <a:xfrm>
                  <a:off x="6667187" y="1597296"/>
                  <a:ext cx="876613" cy="1222104"/>
                  <a:chOff x="6667187" y="1597296"/>
                  <a:chExt cx="876613" cy="1222104"/>
                </a:xfrm>
              </p:grpSpPr>
              <p:grpSp>
                <p:nvGrpSpPr>
                  <p:cNvPr id="140" name="Group 252"/>
                  <p:cNvGrpSpPr/>
                  <p:nvPr/>
                </p:nvGrpSpPr>
                <p:grpSpPr>
                  <a:xfrm>
                    <a:off x="6684476" y="1981200"/>
                    <a:ext cx="859324" cy="34884"/>
                    <a:chOff x="3196734" y="1994210"/>
                    <a:chExt cx="859324" cy="34884"/>
                  </a:xfrm>
                </p:grpSpPr>
                <p:sp>
                  <p:nvSpPr>
                    <p:cNvPr id="337" name="Line 3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196734" y="2006235"/>
                      <a:ext cx="841865" cy="523"/>
                    </a:xfrm>
                    <a:prstGeom prst="line">
                      <a:avLst/>
                    </a:prstGeom>
                    <a:noFill/>
                    <a:ln w="7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8" name="Freeform 37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999944" y="1994210"/>
                      <a:ext cx="56114" cy="3488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74" y="23"/>
                        </a:cxn>
                        <a:cxn ang="0">
                          <a:pos x="0" y="46"/>
                        </a:cxn>
                        <a:cxn ang="0">
                          <a:pos x="15" y="23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4" h="46">
                          <a:moveTo>
                            <a:pt x="0" y="0"/>
                          </a:moveTo>
                          <a:lnTo>
                            <a:pt x="74" y="23"/>
                          </a:lnTo>
                          <a:lnTo>
                            <a:pt x="0" y="46"/>
                          </a:lnTo>
                          <a:lnTo>
                            <a:pt x="15" y="23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9" name="Line 378"/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3999944" y="2008629"/>
                      <a:ext cx="56114" cy="17444"/>
                    </a:xfrm>
                    <a:prstGeom prst="line">
                      <a:avLst/>
                    </a:prstGeom>
                    <a:noFill/>
                    <a:ln w="4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0" name="Line 37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3999944" y="1994214"/>
                      <a:ext cx="56114" cy="17444"/>
                    </a:xfrm>
                    <a:prstGeom prst="line">
                      <a:avLst/>
                    </a:prstGeom>
                    <a:noFill/>
                    <a:ln w="4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1" name="Line 38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999944" y="1994214"/>
                      <a:ext cx="11378" cy="17444"/>
                    </a:xfrm>
                    <a:prstGeom prst="line">
                      <a:avLst/>
                    </a:prstGeom>
                    <a:noFill/>
                    <a:ln w="4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2" name="Line 38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>
                      <a:off x="3999944" y="2008629"/>
                      <a:ext cx="11378" cy="17444"/>
                    </a:xfrm>
                    <a:prstGeom prst="line">
                      <a:avLst/>
                    </a:prstGeom>
                    <a:noFill/>
                    <a:ln w="4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</p:grpSp>
              <p:grpSp>
                <p:nvGrpSpPr>
                  <p:cNvPr id="141" name="Group 259"/>
                  <p:cNvGrpSpPr/>
                  <p:nvPr/>
                </p:nvGrpSpPr>
                <p:grpSpPr>
                  <a:xfrm>
                    <a:off x="6667187" y="1597296"/>
                    <a:ext cx="660351" cy="1222104"/>
                    <a:chOff x="6667187" y="1597296"/>
                    <a:chExt cx="660351" cy="1222104"/>
                  </a:xfrm>
                </p:grpSpPr>
                <p:sp>
                  <p:nvSpPr>
                    <p:cNvPr id="318" name="Oval 31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6998812" y="1980842"/>
                      <a:ext cx="89782" cy="89782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t" anchorCtr="0" compatLnSpc="1">
                      <a:prstTxWarp prst="textNoShape">
                        <a:avLst/>
                      </a:prstTxWarp>
                      <a:spAutoFit/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  <a:cs typeface="Arial" charset="0"/>
                      </a:endParaRPr>
                    </a:p>
                  </p:txBody>
                </p:sp>
                <p:grpSp>
                  <p:nvGrpSpPr>
                    <p:cNvPr id="142" name="Group 463"/>
                    <p:cNvGrpSpPr>
                      <a:grpSpLocks noChangeAspect="1"/>
                    </p:cNvGrpSpPr>
                    <p:nvPr/>
                  </p:nvGrpSpPr>
                  <p:grpSpPr>
                    <a:xfrm>
                      <a:off x="6667187" y="1757173"/>
                      <a:ext cx="660351" cy="617391"/>
                      <a:chOff x="3349625" y="2738438"/>
                      <a:chExt cx="1708150" cy="1597025"/>
                    </a:xfrm>
                  </p:grpSpPr>
                  <p:sp>
                    <p:nvSpPr>
                      <p:cNvPr id="331" name="Line 364"/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3349625" y="2738438"/>
                        <a:ext cx="1708150" cy="1595438"/>
                      </a:xfrm>
                      <a:prstGeom prst="line">
                        <a:avLst/>
                      </a:prstGeom>
                      <a:noFill/>
                      <a:ln w="7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332" name="Freeform 36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349625" y="4225925"/>
                        <a:ext cx="114300" cy="10953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9" y="0"/>
                          </a:cxn>
                          <a:cxn ang="0">
                            <a:pos x="44" y="27"/>
                          </a:cxn>
                          <a:cxn ang="0">
                            <a:pos x="72" y="34"/>
                          </a:cxn>
                          <a:cxn ang="0">
                            <a:pos x="0" y="69"/>
                          </a:cxn>
                          <a:cxn ang="0">
                            <a:pos x="39" y="0"/>
                          </a:cxn>
                        </a:cxnLst>
                        <a:rect l="0" t="0" r="r" b="b"/>
                        <a:pathLst>
                          <a:path w="72" h="69">
                            <a:moveTo>
                              <a:pt x="39" y="0"/>
                            </a:moveTo>
                            <a:lnTo>
                              <a:pt x="44" y="27"/>
                            </a:lnTo>
                            <a:lnTo>
                              <a:pt x="72" y="34"/>
                            </a:lnTo>
                            <a:lnTo>
                              <a:pt x="0" y="69"/>
                            </a:lnTo>
                            <a:lnTo>
                              <a:pt x="39" y="0"/>
                            </a:ln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0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333" name="Line 366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3349625" y="4225925"/>
                        <a:ext cx="61913" cy="109538"/>
                      </a:xfrm>
                      <a:prstGeom prst="line">
                        <a:avLst/>
                      </a:prstGeom>
                      <a:noFill/>
                      <a:ln w="4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334" name="Line 367"/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3349625" y="4279900"/>
                        <a:ext cx="114300" cy="55563"/>
                      </a:xfrm>
                      <a:prstGeom prst="line">
                        <a:avLst/>
                      </a:prstGeom>
                      <a:noFill/>
                      <a:ln w="4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335" name="Line 368"/>
                      <p:cNvSpPr>
                        <a:spLocks noChangeShapeType="1"/>
                      </p:cNvSpPr>
                      <p:nvPr/>
                    </p:nvSpPr>
                    <p:spPr bwMode="auto">
                      <a:xfrm flipH="1" flipV="1">
                        <a:off x="3419475" y="4268788"/>
                        <a:ext cx="44450" cy="11113"/>
                      </a:xfrm>
                      <a:prstGeom prst="line">
                        <a:avLst/>
                      </a:prstGeom>
                      <a:noFill/>
                      <a:ln w="4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336" name="Line 369"/>
                      <p:cNvSpPr>
                        <a:spLocks noChangeShapeType="1"/>
                      </p:cNvSpPr>
                      <p:nvPr/>
                    </p:nvSpPr>
                    <p:spPr bwMode="auto">
                      <a:xfrm flipH="1" flipV="1">
                        <a:off x="3411538" y="4225925"/>
                        <a:ext cx="7938" cy="42863"/>
                      </a:xfrm>
                      <a:prstGeom prst="line">
                        <a:avLst/>
                      </a:prstGeom>
                      <a:noFill/>
                      <a:ln w="4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</p:grpSp>
                <p:grpSp>
                  <p:nvGrpSpPr>
                    <p:cNvPr id="143" name="Group 465"/>
                    <p:cNvGrpSpPr>
                      <a:grpSpLocks noChangeAspect="1"/>
                    </p:cNvGrpSpPr>
                    <p:nvPr/>
                  </p:nvGrpSpPr>
                  <p:grpSpPr>
                    <a:xfrm>
                      <a:off x="6991736" y="1597296"/>
                      <a:ext cx="37776" cy="1222104"/>
                      <a:chOff x="4217988" y="2155825"/>
                      <a:chExt cx="74613" cy="2416175"/>
                    </a:xfrm>
                  </p:grpSpPr>
                  <p:sp>
                    <p:nvSpPr>
                      <p:cNvPr id="325" name="Line 370"/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4256088" y="2155825"/>
                        <a:ext cx="1588" cy="2416175"/>
                      </a:xfrm>
                      <a:prstGeom prst="line">
                        <a:avLst/>
                      </a:prstGeom>
                      <a:noFill/>
                      <a:ln w="7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326" name="Freeform 37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217988" y="2155825"/>
                        <a:ext cx="74613" cy="120650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4" y="0"/>
                          </a:cxn>
                          <a:cxn ang="0">
                            <a:pos x="47" y="76"/>
                          </a:cxn>
                          <a:cxn ang="0">
                            <a:pos x="24" y="61"/>
                          </a:cxn>
                          <a:cxn ang="0">
                            <a:pos x="0" y="76"/>
                          </a:cxn>
                          <a:cxn ang="0">
                            <a:pos x="24" y="0"/>
                          </a:cxn>
                        </a:cxnLst>
                        <a:rect l="0" t="0" r="r" b="b"/>
                        <a:pathLst>
                          <a:path w="47" h="76">
                            <a:moveTo>
                              <a:pt x="24" y="0"/>
                            </a:moveTo>
                            <a:lnTo>
                              <a:pt x="47" y="76"/>
                            </a:lnTo>
                            <a:lnTo>
                              <a:pt x="24" y="61"/>
                            </a:lnTo>
                            <a:lnTo>
                              <a:pt x="0" y="76"/>
                            </a:lnTo>
                            <a:lnTo>
                              <a:pt x="24" y="0"/>
                            </a:ln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0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327" name="Line 372"/>
                      <p:cNvSpPr>
                        <a:spLocks noChangeShapeType="1"/>
                      </p:cNvSpPr>
                      <p:nvPr/>
                    </p:nvSpPr>
                    <p:spPr bwMode="auto">
                      <a:xfrm flipH="1" flipV="1">
                        <a:off x="4256088" y="2155825"/>
                        <a:ext cx="36513" cy="120650"/>
                      </a:xfrm>
                      <a:prstGeom prst="line">
                        <a:avLst/>
                      </a:prstGeom>
                      <a:noFill/>
                      <a:ln w="4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328" name="Line 373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4217988" y="2155825"/>
                        <a:ext cx="38100" cy="120650"/>
                      </a:xfrm>
                      <a:prstGeom prst="line">
                        <a:avLst/>
                      </a:prstGeom>
                      <a:noFill/>
                      <a:ln w="4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329" name="Line 374"/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4217988" y="2252663"/>
                        <a:ext cx="38100" cy="23813"/>
                      </a:xfrm>
                      <a:prstGeom prst="line">
                        <a:avLst/>
                      </a:prstGeom>
                      <a:noFill/>
                      <a:ln w="4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330" name="Line 375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256088" y="2252663"/>
                        <a:ext cx="36513" cy="23813"/>
                      </a:xfrm>
                      <a:prstGeom prst="line">
                        <a:avLst/>
                      </a:prstGeom>
                      <a:noFill/>
                      <a:ln w="4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</p:grpSp>
                <p:grpSp>
                  <p:nvGrpSpPr>
                    <p:cNvPr id="144" name="Group 494"/>
                    <p:cNvGrpSpPr/>
                    <p:nvPr/>
                  </p:nvGrpSpPr>
                  <p:grpSpPr>
                    <a:xfrm rot="7970573">
                      <a:off x="6838031" y="2300132"/>
                      <a:ext cx="360806" cy="383599"/>
                      <a:chOff x="2794770" y="1737357"/>
                      <a:chExt cx="530598" cy="564116"/>
                    </a:xfrm>
                  </p:grpSpPr>
                  <p:cxnSp>
                    <p:nvCxnSpPr>
                      <p:cNvPr id="323" name="Straight Arrow Connector 322"/>
                      <p:cNvCxnSpPr>
                        <a:cxnSpLocks noChangeAspect="1"/>
                      </p:cNvCxnSpPr>
                      <p:nvPr/>
                    </p:nvCxnSpPr>
                    <p:spPr bwMode="auto">
                      <a:xfrm rot="660000" flipV="1">
                        <a:off x="3078479" y="1737357"/>
                        <a:ext cx="246889" cy="341334"/>
                      </a:xfrm>
                      <a:prstGeom prst="straightConnector1">
                        <a:avLst/>
                      </a:prstGeom>
                      <a:noFill/>
                      <a:ln w="44450" cap="rnd" cmpd="sng" algn="ctr">
                        <a:solidFill>
                          <a:srgbClr val="0000FF"/>
                        </a:solidFill>
                        <a:prstDash val="solid"/>
                        <a:round/>
                        <a:headEnd type="none" w="med" len="med"/>
                        <a:tailEnd type="stealth" w="lg" len="lg"/>
                      </a:ln>
                      <a:effectLst/>
                    </p:spPr>
                  </p:cxnSp>
                  <p:cxnSp>
                    <p:nvCxnSpPr>
                      <p:cNvPr id="324" name="Straight Arrow Connector 323"/>
                      <p:cNvCxnSpPr>
                        <a:cxnSpLocks noChangeAspect="1"/>
                      </p:cNvCxnSpPr>
                      <p:nvPr/>
                    </p:nvCxnSpPr>
                    <p:spPr bwMode="auto">
                      <a:xfrm rot="10860000" flipH="1">
                        <a:off x="2794770" y="2054584"/>
                        <a:ext cx="246889" cy="246889"/>
                      </a:xfrm>
                      <a:prstGeom prst="straightConnector1">
                        <a:avLst/>
                      </a:prstGeom>
                      <a:noFill/>
                      <a:ln w="38100" cap="rnd" cmpd="sng" algn="ctr">
                        <a:solidFill>
                          <a:srgbClr val="FF0000"/>
                        </a:solidFill>
                        <a:prstDash val="solid"/>
                        <a:round/>
                        <a:headEnd type="none" w="lg" len="lg"/>
                        <a:tailEnd type="stealth" w="lg" len="lg"/>
                      </a:ln>
                      <a:effectLst/>
                    </p:spPr>
                  </p:cxnSp>
                </p:grpSp>
                <p:sp>
                  <p:nvSpPr>
                    <p:cNvPr id="322" name="Oval 3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6858000" y="1819352"/>
                      <a:ext cx="340671" cy="340671"/>
                    </a:xfrm>
                    <a:prstGeom prst="ellipse">
                      <a:avLst/>
                    </a:prstGeom>
                    <a:solidFill>
                      <a:srgbClr val="FFE5FF"/>
                    </a:solidFill>
                    <a:ln w="0" cap="flat" cmpd="sng" algn="ctr">
                      <a:gradFill>
                        <a:gsLst>
                          <a:gs pos="0">
                            <a:schemeClr val="accent1">
                              <a:shade val="30000"/>
                              <a:satMod val="115000"/>
                            </a:schemeClr>
                          </a:gs>
                          <a:gs pos="50000">
                            <a:schemeClr val="accent1">
                              <a:shade val="67500"/>
                              <a:satMod val="115000"/>
                            </a:schemeClr>
                          </a:gs>
                          <a:gs pos="100000">
                            <a:schemeClr val="accent1">
                              <a:shade val="100000"/>
                              <a:satMod val="115000"/>
                            </a:schemeClr>
                          </a:gs>
                        </a:gsLst>
                        <a:lin ang="5400000" scaled="0"/>
                      </a:gra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t" anchorCtr="0" compatLnSpc="1">
                      <a:prstTxWarp prst="textNoShape">
                        <a:avLst/>
                      </a:prstTxWarp>
                      <a:spAutoFit/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  <a:cs typeface="Arial" charset="0"/>
                      </a:endParaRPr>
                    </a:p>
                  </p:txBody>
                </p:sp>
              </p:grpSp>
            </p:grpSp>
            <p:cxnSp>
              <p:nvCxnSpPr>
                <p:cNvPr id="292" name="Straight Connector 291"/>
                <p:cNvCxnSpPr/>
                <p:nvPr/>
              </p:nvCxnSpPr>
              <p:spPr bwMode="auto">
                <a:xfrm>
                  <a:off x="6126624" y="2011680"/>
                  <a:ext cx="194310" cy="1350"/>
                </a:xfrm>
                <a:prstGeom prst="line">
                  <a:avLst/>
                </a:prstGeom>
                <a:noFill/>
                <a:ln w="254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pic>
            <p:nvPicPr>
              <p:cNvPr id="383" name="Picture 382" descr="txp_fig"/>
              <p:cNvPicPr>
                <a:picLocks noChangeAspect="1"/>
              </p:cNvPicPr>
              <p:nvPr>
                <p:custDataLst>
                  <p:tags r:id="rId2"/>
                </p:custDataLst>
              </p:nvPr>
            </p:nvPicPr>
            <p:blipFill>
              <a:blip r:embed="rId14"/>
              <a:stretch>
                <a:fillRect/>
              </a:stretch>
            </p:blipFill>
            <p:spPr bwMode="auto">
              <a:xfrm>
                <a:off x="1524000" y="4437887"/>
                <a:ext cx="497983" cy="192025"/>
              </a:xfrm>
              <a:prstGeom prst="rect">
                <a:avLst/>
              </a:prstGeom>
              <a:noFill/>
              <a:ln/>
              <a:effectLst/>
            </p:spPr>
          </p:pic>
          <p:pic>
            <p:nvPicPr>
              <p:cNvPr id="385" name="Picture 384" descr="txp_fig"/>
              <p:cNvPicPr>
                <a:picLocks noChangeAspect="1"/>
              </p:cNvPicPr>
              <p:nvPr>
                <p:custDataLst>
                  <p:tags r:id="rId3"/>
                </p:custDataLst>
              </p:nvPr>
            </p:nvPicPr>
            <p:blipFill>
              <a:blip r:embed="rId15"/>
              <a:stretch>
                <a:fillRect/>
              </a:stretch>
            </p:blipFill>
            <p:spPr bwMode="auto">
              <a:xfrm>
                <a:off x="1658111" y="3511296"/>
                <a:ext cx="170689" cy="128016"/>
              </a:xfrm>
              <a:prstGeom prst="rect">
                <a:avLst/>
              </a:prstGeom>
              <a:noFill/>
              <a:ln/>
              <a:effectLst/>
            </p:spPr>
          </p:pic>
        </p:grpSp>
        <p:cxnSp>
          <p:nvCxnSpPr>
            <p:cNvPr id="262" name="Straight Connector 261"/>
            <p:cNvCxnSpPr/>
            <p:nvPr/>
          </p:nvCxnSpPr>
          <p:spPr bwMode="auto">
            <a:xfrm>
              <a:off x="3006090" y="3840480"/>
              <a:ext cx="194310" cy="1350"/>
            </a:xfrm>
            <a:prstGeom prst="line">
              <a:avLst/>
            </a:prstGeom>
            <a:noFill/>
            <a:ln w="254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pic>
        <p:nvPicPr>
          <p:cNvPr id="264" name="Picture 263" descr="txp_fi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3"/>
          <a:stretch>
            <a:fillRect/>
          </a:stretch>
        </p:blipFill>
        <p:spPr bwMode="auto">
          <a:xfrm>
            <a:off x="2514600" y="3962400"/>
            <a:ext cx="341639" cy="184912"/>
          </a:xfrm>
          <a:prstGeom prst="rect">
            <a:avLst/>
          </a:prstGeom>
          <a:noFill/>
          <a:ln/>
          <a:effectLst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7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" name="Rectangle 25"/>
          <p:cNvSpPr>
            <a:spLocks noChangeArrowheads="1"/>
          </p:cNvSpPr>
          <p:nvPr/>
        </p:nvSpPr>
        <p:spPr bwMode="auto">
          <a:xfrm>
            <a:off x="46038" y="360363"/>
            <a:ext cx="9021762" cy="36512"/>
          </a:xfrm>
          <a:prstGeom prst="rect">
            <a:avLst/>
          </a:prstGeom>
          <a:gradFill rotWithShape="1">
            <a:gsLst>
              <a:gs pos="0">
                <a:srgbClr val="FF0000"/>
              </a:gs>
              <a:gs pos="100000">
                <a:schemeClr val="bg1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>
              <a:spcBef>
                <a:spcPct val="0"/>
              </a:spcBef>
            </a:pPr>
            <a:r>
              <a:rPr lang="en-US" sz="4400" dirty="0">
                <a:solidFill>
                  <a:schemeClr val="tx2"/>
                </a:solidFill>
                <a:latin typeface="Arial" charset="0"/>
              </a:rPr>
              <a:t/>
            </a:r>
            <a:br>
              <a:rPr lang="en-US" sz="4400" dirty="0">
                <a:solidFill>
                  <a:schemeClr val="tx2"/>
                </a:solidFill>
                <a:latin typeface="Arial" charset="0"/>
              </a:rPr>
            </a:br>
            <a:endParaRPr lang="it-IT" sz="4400">
              <a:solidFill>
                <a:schemeClr val="tx2"/>
              </a:solidFill>
              <a:latin typeface="Arial" charset="0"/>
            </a:endParaRPr>
          </a:p>
        </p:txBody>
      </p:sp>
      <p:sp>
        <p:nvSpPr>
          <p:cNvPr id="233848" name="Line 376"/>
          <p:cNvSpPr>
            <a:spLocks noChangeShapeType="1"/>
          </p:cNvSpPr>
          <p:nvPr/>
        </p:nvSpPr>
        <p:spPr bwMode="auto">
          <a:xfrm>
            <a:off x="7559675" y="6983413"/>
            <a:ext cx="2559050" cy="1588"/>
          </a:xfrm>
          <a:prstGeom prst="line">
            <a:avLst/>
          </a:prstGeom>
          <a:noFill/>
          <a:ln w="7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47" name="Text Box 24"/>
          <p:cNvSpPr txBox="1">
            <a:spLocks noChangeArrowheads="1"/>
          </p:cNvSpPr>
          <p:nvPr/>
        </p:nvSpPr>
        <p:spPr bwMode="auto">
          <a:xfrm>
            <a:off x="0" y="0"/>
            <a:ext cx="9144000" cy="430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lang="en-US" sz="2200" b="1" dirty="0" smtClean="0">
                <a:solidFill>
                  <a:srgbClr val="FF0000"/>
                </a:solidFill>
              </a:rPr>
              <a:t>Rotational Symmetries </a:t>
            </a:r>
            <a:endParaRPr lang="it-IT" sz="2200" b="1" dirty="0">
              <a:solidFill>
                <a:srgbClr val="FF0000"/>
              </a:solidFill>
            </a:endParaRPr>
          </a:p>
        </p:txBody>
      </p:sp>
      <p:sp>
        <p:nvSpPr>
          <p:cNvPr id="149" name="TextBox 148"/>
          <p:cNvSpPr txBox="1"/>
          <p:nvPr/>
        </p:nvSpPr>
        <p:spPr>
          <a:xfrm>
            <a:off x="0" y="743712"/>
            <a:ext cx="91440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Font typeface="Wingdings" pitchFamily="2" charset="2"/>
              <a:buChar char="v"/>
            </a:pPr>
            <a:r>
              <a:rPr lang="en-US" dirty="0" smtClean="0"/>
              <a:t> Cilindrical symmetry  around z direction:</a:t>
            </a:r>
            <a:endParaRPr lang="en-US" dirty="0"/>
          </a:p>
        </p:txBody>
      </p:sp>
      <p:sp>
        <p:nvSpPr>
          <p:cNvPr id="186" name="TextBox 185"/>
          <p:cNvSpPr txBox="1"/>
          <p:nvPr/>
        </p:nvSpPr>
        <p:spPr>
          <a:xfrm>
            <a:off x="0" y="2801112"/>
            <a:ext cx="91440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Font typeface="Wingdings" pitchFamily="2" charset="2"/>
              <a:buChar char="v"/>
            </a:pPr>
            <a:r>
              <a:rPr lang="en-US" dirty="0" smtClean="0"/>
              <a:t> Cilindrical symmetry around </a:t>
            </a:r>
            <a:r>
              <a:rPr lang="en-US" dirty="0" smtClean="0">
                <a:latin typeface="Arial"/>
              </a:rPr>
              <a:t>T</a:t>
            </a:r>
            <a:r>
              <a:rPr lang="en-US" baseline="-25000" dirty="0" smtClean="0">
                <a:latin typeface="Comic Sans MS"/>
              </a:rPr>
              <a:t>x</a:t>
            </a:r>
            <a:r>
              <a:rPr lang="en-US" dirty="0" smtClean="0"/>
              <a:t> </a:t>
            </a:r>
            <a:endParaRPr lang="en-US" dirty="0"/>
          </a:p>
        </p:txBody>
      </p:sp>
      <p:pic>
        <p:nvPicPr>
          <p:cNvPr id="401" name="Picture 400" descr="txp_fi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2"/>
          <a:stretch>
            <a:fillRect/>
          </a:stretch>
        </p:blipFill>
        <p:spPr bwMode="auto">
          <a:xfrm>
            <a:off x="6324506" y="2877312"/>
            <a:ext cx="2094233" cy="192031"/>
          </a:xfrm>
          <a:prstGeom prst="rect">
            <a:avLst/>
          </a:prstGeom>
          <a:noFill/>
          <a:ln/>
          <a:effectLst/>
        </p:spPr>
      </p:pic>
      <p:grpSp>
        <p:nvGrpSpPr>
          <p:cNvPr id="2" name="Group 395"/>
          <p:cNvGrpSpPr/>
          <p:nvPr/>
        </p:nvGrpSpPr>
        <p:grpSpPr>
          <a:xfrm>
            <a:off x="1600200" y="1104728"/>
            <a:ext cx="6629400" cy="1696384"/>
            <a:chOff x="914400" y="1123016"/>
            <a:chExt cx="6629400" cy="1696384"/>
          </a:xfrm>
        </p:grpSpPr>
        <p:sp>
          <p:nvSpPr>
            <p:cNvPr id="457" name="Oval 456"/>
            <p:cNvSpPr>
              <a:spLocks noChangeAspect="1"/>
            </p:cNvSpPr>
            <p:nvPr/>
          </p:nvSpPr>
          <p:spPr bwMode="auto">
            <a:xfrm>
              <a:off x="3569811" y="1948445"/>
              <a:ext cx="89782" cy="89782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6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Comic Sans MS" pitchFamily="66" charset="0"/>
                <a:cs typeface="Arial" charset="0"/>
              </a:endParaRPr>
            </a:p>
          </p:txBody>
        </p:sp>
        <p:sp>
          <p:nvSpPr>
            <p:cNvPr id="436" name="Line 364"/>
            <p:cNvSpPr>
              <a:spLocks noChangeShapeType="1"/>
            </p:cNvSpPr>
            <p:nvPr/>
          </p:nvSpPr>
          <p:spPr bwMode="auto">
            <a:xfrm flipV="1">
              <a:off x="3321092" y="1413878"/>
              <a:ext cx="917153" cy="856636"/>
            </a:xfrm>
            <a:prstGeom prst="line">
              <a:avLst/>
            </a:prstGeom>
            <a:noFill/>
            <a:ln w="7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7" name="Freeform 365"/>
            <p:cNvSpPr>
              <a:spLocks/>
            </p:cNvSpPr>
            <p:nvPr/>
          </p:nvSpPr>
          <p:spPr bwMode="auto">
            <a:xfrm>
              <a:off x="3321092" y="2212552"/>
              <a:ext cx="61371" cy="58814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44" y="27"/>
                </a:cxn>
                <a:cxn ang="0">
                  <a:pos x="72" y="34"/>
                </a:cxn>
                <a:cxn ang="0">
                  <a:pos x="0" y="69"/>
                </a:cxn>
                <a:cxn ang="0">
                  <a:pos x="39" y="0"/>
                </a:cxn>
              </a:cxnLst>
              <a:rect l="0" t="0" r="r" b="b"/>
              <a:pathLst>
                <a:path w="72" h="69">
                  <a:moveTo>
                    <a:pt x="39" y="0"/>
                  </a:moveTo>
                  <a:lnTo>
                    <a:pt x="44" y="27"/>
                  </a:lnTo>
                  <a:lnTo>
                    <a:pt x="72" y="34"/>
                  </a:lnTo>
                  <a:lnTo>
                    <a:pt x="0" y="69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8" name="Line 366"/>
            <p:cNvSpPr>
              <a:spLocks noChangeShapeType="1"/>
            </p:cNvSpPr>
            <p:nvPr/>
          </p:nvSpPr>
          <p:spPr bwMode="auto">
            <a:xfrm flipH="1">
              <a:off x="3321092" y="2212552"/>
              <a:ext cx="33243" cy="5881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9" name="Line 367"/>
            <p:cNvSpPr>
              <a:spLocks noChangeShapeType="1"/>
            </p:cNvSpPr>
            <p:nvPr/>
          </p:nvSpPr>
          <p:spPr bwMode="auto">
            <a:xfrm flipV="1">
              <a:off x="3321092" y="2241532"/>
              <a:ext cx="61371" cy="2983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0" name="Line 368"/>
            <p:cNvSpPr>
              <a:spLocks noChangeShapeType="1"/>
            </p:cNvSpPr>
            <p:nvPr/>
          </p:nvSpPr>
          <p:spPr bwMode="auto">
            <a:xfrm flipH="1" flipV="1">
              <a:off x="3358596" y="2235566"/>
              <a:ext cx="23866" cy="5967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1" name="Line 369"/>
            <p:cNvSpPr>
              <a:spLocks noChangeShapeType="1"/>
            </p:cNvSpPr>
            <p:nvPr/>
          </p:nvSpPr>
          <p:spPr bwMode="auto">
            <a:xfrm flipH="1" flipV="1">
              <a:off x="3354334" y="2212552"/>
              <a:ext cx="4262" cy="2301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2" name="Line 370"/>
            <p:cNvSpPr>
              <a:spLocks noChangeShapeType="1"/>
            </p:cNvSpPr>
            <p:nvPr/>
          </p:nvSpPr>
          <p:spPr bwMode="auto">
            <a:xfrm flipV="1">
              <a:off x="3590793" y="1538236"/>
              <a:ext cx="541" cy="823964"/>
            </a:xfrm>
            <a:prstGeom prst="line">
              <a:avLst/>
            </a:prstGeom>
            <a:noFill/>
            <a:ln w="7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3" name="Freeform 371"/>
            <p:cNvSpPr>
              <a:spLocks noChangeAspect="1"/>
            </p:cNvSpPr>
            <p:nvPr/>
          </p:nvSpPr>
          <p:spPr bwMode="auto">
            <a:xfrm>
              <a:off x="3577798" y="1538235"/>
              <a:ext cx="30796" cy="49785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47" y="76"/>
                </a:cxn>
                <a:cxn ang="0">
                  <a:pos x="24" y="61"/>
                </a:cxn>
                <a:cxn ang="0">
                  <a:pos x="0" y="76"/>
                </a:cxn>
                <a:cxn ang="0">
                  <a:pos x="24" y="0"/>
                </a:cxn>
              </a:cxnLst>
              <a:rect l="0" t="0" r="r" b="b"/>
              <a:pathLst>
                <a:path w="47" h="76">
                  <a:moveTo>
                    <a:pt x="24" y="0"/>
                  </a:moveTo>
                  <a:lnTo>
                    <a:pt x="47" y="76"/>
                  </a:lnTo>
                  <a:lnTo>
                    <a:pt x="24" y="61"/>
                  </a:lnTo>
                  <a:lnTo>
                    <a:pt x="0" y="7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4" name="Line 372"/>
            <p:cNvSpPr>
              <a:spLocks noChangeAspect="1" noChangeShapeType="1"/>
            </p:cNvSpPr>
            <p:nvPr/>
          </p:nvSpPr>
          <p:spPr bwMode="auto">
            <a:xfrm flipH="1" flipV="1">
              <a:off x="3590792" y="1538235"/>
              <a:ext cx="15071" cy="4978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5" name="Line 373"/>
            <p:cNvSpPr>
              <a:spLocks noChangeAspect="1" noChangeShapeType="1"/>
            </p:cNvSpPr>
            <p:nvPr/>
          </p:nvSpPr>
          <p:spPr bwMode="auto">
            <a:xfrm flipH="1">
              <a:off x="3577797" y="1538235"/>
              <a:ext cx="15725" cy="49785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6" name="Line 374"/>
            <p:cNvSpPr>
              <a:spLocks noChangeAspect="1" noChangeShapeType="1"/>
            </p:cNvSpPr>
            <p:nvPr/>
          </p:nvSpPr>
          <p:spPr bwMode="auto">
            <a:xfrm flipV="1">
              <a:off x="3577797" y="1571258"/>
              <a:ext cx="15725" cy="9826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7" name="Line 375"/>
            <p:cNvSpPr>
              <a:spLocks noChangeAspect="1" noChangeShapeType="1"/>
            </p:cNvSpPr>
            <p:nvPr/>
          </p:nvSpPr>
          <p:spPr bwMode="auto">
            <a:xfrm>
              <a:off x="3590792" y="1571258"/>
              <a:ext cx="15071" cy="9826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grpSp>
          <p:nvGrpSpPr>
            <p:cNvPr id="3" name="Group 243"/>
            <p:cNvGrpSpPr/>
            <p:nvPr/>
          </p:nvGrpSpPr>
          <p:grpSpPr>
            <a:xfrm>
              <a:off x="3196734" y="1994210"/>
              <a:ext cx="859324" cy="34884"/>
              <a:chOff x="3196734" y="1994210"/>
              <a:chExt cx="859324" cy="34884"/>
            </a:xfrm>
          </p:grpSpPr>
          <p:sp>
            <p:nvSpPr>
              <p:cNvPr id="448" name="Line 376"/>
              <p:cNvSpPr>
                <a:spLocks noChangeShapeType="1"/>
              </p:cNvSpPr>
              <p:nvPr/>
            </p:nvSpPr>
            <p:spPr bwMode="auto">
              <a:xfrm>
                <a:off x="3196734" y="2006235"/>
                <a:ext cx="841865" cy="523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49" name="Freeform 377"/>
              <p:cNvSpPr>
                <a:spLocks noChangeAspect="1"/>
              </p:cNvSpPr>
              <p:nvPr/>
            </p:nvSpPr>
            <p:spPr bwMode="auto">
              <a:xfrm>
                <a:off x="3999944" y="1994210"/>
                <a:ext cx="56114" cy="3488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4" y="23"/>
                  </a:cxn>
                  <a:cxn ang="0">
                    <a:pos x="0" y="46"/>
                  </a:cxn>
                  <a:cxn ang="0">
                    <a:pos x="15" y="23"/>
                  </a:cxn>
                  <a:cxn ang="0">
                    <a:pos x="0" y="0"/>
                  </a:cxn>
                </a:cxnLst>
                <a:rect l="0" t="0" r="r" b="b"/>
                <a:pathLst>
                  <a:path w="74" h="46">
                    <a:moveTo>
                      <a:pt x="0" y="0"/>
                    </a:moveTo>
                    <a:lnTo>
                      <a:pt x="74" y="23"/>
                    </a:lnTo>
                    <a:lnTo>
                      <a:pt x="0" y="46"/>
                    </a:lnTo>
                    <a:lnTo>
                      <a:pt x="15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50" name="Line 378"/>
              <p:cNvSpPr>
                <a:spLocks noChangeAspect="1" noChangeShapeType="1"/>
              </p:cNvSpPr>
              <p:nvPr/>
            </p:nvSpPr>
            <p:spPr bwMode="auto">
              <a:xfrm flipV="1">
                <a:off x="3999944" y="2008629"/>
                <a:ext cx="56114" cy="17444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51" name="Line 37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999944" y="1994214"/>
                <a:ext cx="56114" cy="17444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52" name="Line 380"/>
              <p:cNvSpPr>
                <a:spLocks noChangeAspect="1" noChangeShapeType="1"/>
              </p:cNvSpPr>
              <p:nvPr/>
            </p:nvSpPr>
            <p:spPr bwMode="auto">
              <a:xfrm>
                <a:off x="3999944" y="1994214"/>
                <a:ext cx="11378" cy="17444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53" name="Line 381"/>
              <p:cNvSpPr>
                <a:spLocks noChangeAspect="1" noChangeShapeType="1"/>
              </p:cNvSpPr>
              <p:nvPr/>
            </p:nvSpPr>
            <p:spPr bwMode="auto">
              <a:xfrm flipH="1">
                <a:off x="3999944" y="2008629"/>
                <a:ext cx="11378" cy="17444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cxnSp>
          <p:nvCxnSpPr>
            <p:cNvPr id="397" name="Straight Arrow Connector 396"/>
            <p:cNvCxnSpPr>
              <a:cxnSpLocks noChangeAspect="1"/>
            </p:cNvCxnSpPr>
            <p:nvPr/>
          </p:nvCxnSpPr>
          <p:spPr bwMode="auto">
            <a:xfrm rot="660000" flipV="1">
              <a:off x="3942884" y="1507145"/>
              <a:ext cx="167884" cy="232107"/>
            </a:xfrm>
            <a:prstGeom prst="straightConnector1">
              <a:avLst/>
            </a:prstGeom>
            <a:noFill/>
            <a:ln w="44450" cap="rnd" cmpd="sng" algn="ctr">
              <a:solidFill>
                <a:srgbClr val="0000FF"/>
              </a:solidFill>
              <a:prstDash val="solid"/>
              <a:round/>
              <a:headEnd type="none" w="med" len="med"/>
              <a:tailEnd type="stealth" w="lg" len="lg"/>
            </a:ln>
            <a:effectLst/>
          </p:spPr>
        </p:cxnSp>
        <p:cxnSp>
          <p:nvCxnSpPr>
            <p:cNvPr id="400" name="Straight Arrow Connector 399"/>
            <p:cNvCxnSpPr>
              <a:cxnSpLocks noChangeAspect="1"/>
            </p:cNvCxnSpPr>
            <p:nvPr/>
          </p:nvCxnSpPr>
          <p:spPr bwMode="auto">
            <a:xfrm rot="10860000" flipH="1">
              <a:off x="3749962" y="1722859"/>
              <a:ext cx="167884" cy="167884"/>
            </a:xfrm>
            <a:prstGeom prst="straightConnector1">
              <a:avLst/>
            </a:prstGeom>
            <a:noFill/>
            <a:ln w="38100" cap="rnd" cmpd="sng" algn="ctr">
              <a:solidFill>
                <a:srgbClr val="FF0000"/>
              </a:solidFill>
              <a:prstDash val="solid"/>
              <a:round/>
              <a:headEnd type="none" w="lg" len="lg"/>
              <a:tailEnd type="stealth" w="lg" len="lg"/>
            </a:ln>
            <a:effectLst/>
          </p:spPr>
        </p:cxnSp>
        <p:sp>
          <p:nvSpPr>
            <p:cNvPr id="431" name="Oval 430"/>
            <p:cNvSpPr>
              <a:spLocks noChangeAspect="1"/>
            </p:cNvSpPr>
            <p:nvPr/>
          </p:nvSpPr>
          <p:spPr bwMode="auto">
            <a:xfrm>
              <a:off x="3413760" y="1786957"/>
              <a:ext cx="340671" cy="340671"/>
            </a:xfrm>
            <a:prstGeom prst="ellipse">
              <a:avLst/>
            </a:prstGeom>
            <a:solidFill>
              <a:srgbClr val="FFE5FF"/>
            </a:solidFill>
            <a:ln w="0" cap="flat" cmpd="sng" algn="ctr">
              <a:gradFill>
                <a:gsLst>
                  <a:gs pos="0">
                    <a:schemeClr val="accent1">
                      <a:shade val="30000"/>
                      <a:satMod val="115000"/>
                    </a:schemeClr>
                  </a:gs>
                  <a:gs pos="50000">
                    <a:schemeClr val="accent1">
                      <a:shade val="67500"/>
                      <a:satMod val="115000"/>
                    </a:schemeClr>
                  </a:gs>
                  <a:gs pos="100000">
                    <a:schemeClr val="accent1">
                      <a:shade val="100000"/>
                      <a:satMod val="115000"/>
                    </a:schemeClr>
                  </a:gs>
                </a:gsLst>
                <a:lin ang="5400000" scaled="0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6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Comic Sans MS" pitchFamily="66" charset="0"/>
                <a:cs typeface="Arial" charset="0"/>
              </a:endParaRPr>
            </a:p>
          </p:txBody>
        </p:sp>
        <p:sp>
          <p:nvSpPr>
            <p:cNvPr id="470" name="Oval 469"/>
            <p:cNvSpPr>
              <a:spLocks noChangeAspect="1"/>
            </p:cNvSpPr>
            <p:nvPr/>
          </p:nvSpPr>
          <p:spPr bwMode="auto">
            <a:xfrm>
              <a:off x="2017779" y="1934210"/>
              <a:ext cx="89782" cy="89782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6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Comic Sans MS" pitchFamily="66" charset="0"/>
                <a:cs typeface="Arial" charset="0"/>
              </a:endParaRPr>
            </a:p>
          </p:txBody>
        </p:sp>
        <p:grpSp>
          <p:nvGrpSpPr>
            <p:cNvPr id="4" name="Group 227"/>
            <p:cNvGrpSpPr/>
            <p:nvPr/>
          </p:nvGrpSpPr>
          <p:grpSpPr>
            <a:xfrm>
              <a:off x="1447800" y="1710539"/>
              <a:ext cx="917154" cy="857488"/>
              <a:chOff x="1447800" y="1710539"/>
              <a:chExt cx="917154" cy="857488"/>
            </a:xfrm>
          </p:grpSpPr>
          <p:sp>
            <p:nvSpPr>
              <p:cNvPr id="489" name="Line 364"/>
              <p:cNvSpPr>
                <a:spLocks noChangeShapeType="1"/>
              </p:cNvSpPr>
              <p:nvPr/>
            </p:nvSpPr>
            <p:spPr bwMode="auto">
              <a:xfrm flipV="1">
                <a:off x="1447800" y="1710539"/>
                <a:ext cx="917154" cy="856636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90" name="Freeform 365"/>
              <p:cNvSpPr>
                <a:spLocks/>
              </p:cNvSpPr>
              <p:nvPr/>
            </p:nvSpPr>
            <p:spPr bwMode="auto">
              <a:xfrm>
                <a:off x="1447800" y="2509213"/>
                <a:ext cx="61371" cy="58814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44" y="27"/>
                  </a:cxn>
                  <a:cxn ang="0">
                    <a:pos x="72" y="34"/>
                  </a:cxn>
                  <a:cxn ang="0">
                    <a:pos x="0" y="69"/>
                  </a:cxn>
                  <a:cxn ang="0">
                    <a:pos x="39" y="0"/>
                  </a:cxn>
                </a:cxnLst>
                <a:rect l="0" t="0" r="r" b="b"/>
                <a:pathLst>
                  <a:path w="72" h="69">
                    <a:moveTo>
                      <a:pt x="39" y="0"/>
                    </a:moveTo>
                    <a:lnTo>
                      <a:pt x="44" y="27"/>
                    </a:lnTo>
                    <a:lnTo>
                      <a:pt x="72" y="34"/>
                    </a:lnTo>
                    <a:lnTo>
                      <a:pt x="0" y="6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91" name="Line 366"/>
              <p:cNvSpPr>
                <a:spLocks noChangeShapeType="1"/>
              </p:cNvSpPr>
              <p:nvPr/>
            </p:nvSpPr>
            <p:spPr bwMode="auto">
              <a:xfrm flipH="1">
                <a:off x="1447800" y="2509213"/>
                <a:ext cx="33243" cy="58814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92" name="Line 367"/>
              <p:cNvSpPr>
                <a:spLocks noChangeShapeType="1"/>
              </p:cNvSpPr>
              <p:nvPr/>
            </p:nvSpPr>
            <p:spPr bwMode="auto">
              <a:xfrm flipV="1">
                <a:off x="1447800" y="2538194"/>
                <a:ext cx="61371" cy="29833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93" name="Line 368"/>
              <p:cNvSpPr>
                <a:spLocks noChangeShapeType="1"/>
              </p:cNvSpPr>
              <p:nvPr/>
            </p:nvSpPr>
            <p:spPr bwMode="auto">
              <a:xfrm flipH="1" flipV="1">
                <a:off x="1485304" y="2532227"/>
                <a:ext cx="23866" cy="5967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94" name="Line 369"/>
              <p:cNvSpPr>
                <a:spLocks noChangeShapeType="1"/>
              </p:cNvSpPr>
              <p:nvPr/>
            </p:nvSpPr>
            <p:spPr bwMode="auto">
              <a:xfrm flipH="1" flipV="1">
                <a:off x="1481043" y="2509213"/>
                <a:ext cx="4262" cy="23014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sp>
          <p:nvSpPr>
            <p:cNvPr id="477" name="Line 376"/>
            <p:cNvSpPr>
              <a:spLocks noChangeShapeType="1"/>
            </p:cNvSpPr>
            <p:nvPr/>
          </p:nvSpPr>
          <p:spPr bwMode="auto">
            <a:xfrm>
              <a:off x="1644701" y="1991572"/>
              <a:ext cx="841866" cy="522"/>
            </a:xfrm>
            <a:prstGeom prst="line">
              <a:avLst/>
            </a:prstGeom>
            <a:noFill/>
            <a:ln w="7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8" name="Freeform 377"/>
            <p:cNvSpPr>
              <a:spLocks noChangeAspect="1"/>
            </p:cNvSpPr>
            <p:nvPr/>
          </p:nvSpPr>
          <p:spPr bwMode="auto">
            <a:xfrm>
              <a:off x="2447920" y="1979563"/>
              <a:ext cx="51438" cy="319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4" y="23"/>
                </a:cxn>
                <a:cxn ang="0">
                  <a:pos x="0" y="46"/>
                </a:cxn>
                <a:cxn ang="0">
                  <a:pos x="15" y="23"/>
                </a:cxn>
                <a:cxn ang="0">
                  <a:pos x="0" y="0"/>
                </a:cxn>
              </a:cxnLst>
              <a:rect l="0" t="0" r="r" b="b"/>
              <a:pathLst>
                <a:path w="74" h="46">
                  <a:moveTo>
                    <a:pt x="0" y="0"/>
                  </a:moveTo>
                  <a:lnTo>
                    <a:pt x="74" y="23"/>
                  </a:lnTo>
                  <a:lnTo>
                    <a:pt x="0" y="46"/>
                  </a:lnTo>
                  <a:lnTo>
                    <a:pt x="15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9" name="Line 378"/>
            <p:cNvSpPr>
              <a:spLocks noChangeAspect="1" noChangeShapeType="1"/>
            </p:cNvSpPr>
            <p:nvPr/>
          </p:nvSpPr>
          <p:spPr bwMode="auto">
            <a:xfrm flipV="1">
              <a:off x="2447920" y="1991571"/>
              <a:ext cx="51438" cy="1598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0" name="Line 379"/>
            <p:cNvSpPr>
              <a:spLocks noChangeAspect="1" noChangeShapeType="1"/>
            </p:cNvSpPr>
            <p:nvPr/>
          </p:nvSpPr>
          <p:spPr bwMode="auto">
            <a:xfrm flipH="1" flipV="1">
              <a:off x="2447920" y="1979563"/>
              <a:ext cx="51438" cy="1598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" name="Line 380"/>
            <p:cNvSpPr>
              <a:spLocks noChangeAspect="1" noChangeShapeType="1"/>
            </p:cNvSpPr>
            <p:nvPr/>
          </p:nvSpPr>
          <p:spPr bwMode="auto">
            <a:xfrm>
              <a:off x="2447921" y="1979563"/>
              <a:ext cx="10427" cy="1598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2" name="Line 381"/>
            <p:cNvSpPr>
              <a:spLocks noChangeAspect="1" noChangeShapeType="1"/>
            </p:cNvSpPr>
            <p:nvPr/>
          </p:nvSpPr>
          <p:spPr bwMode="auto">
            <a:xfrm flipH="1">
              <a:off x="2447921" y="1991571"/>
              <a:ext cx="10427" cy="1598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grpSp>
          <p:nvGrpSpPr>
            <p:cNvPr id="5" name="Group 494"/>
            <p:cNvGrpSpPr/>
            <p:nvPr/>
          </p:nvGrpSpPr>
          <p:grpSpPr>
            <a:xfrm rot="10800000">
              <a:off x="1572159" y="2114704"/>
              <a:ext cx="360808" cy="383599"/>
              <a:chOff x="2794770" y="1737357"/>
              <a:chExt cx="530598" cy="564116"/>
            </a:xfrm>
          </p:grpSpPr>
          <p:cxnSp>
            <p:nvCxnSpPr>
              <p:cNvPr id="474" name="Straight Arrow Connector 473"/>
              <p:cNvCxnSpPr>
                <a:cxnSpLocks noChangeAspect="1"/>
              </p:cNvCxnSpPr>
              <p:nvPr/>
            </p:nvCxnSpPr>
            <p:spPr bwMode="auto">
              <a:xfrm rot="660000" flipV="1">
                <a:off x="3078479" y="1737357"/>
                <a:ext cx="246889" cy="341334"/>
              </a:xfrm>
              <a:prstGeom prst="straightConnector1">
                <a:avLst/>
              </a:prstGeom>
              <a:noFill/>
              <a:ln w="44450" cap="rnd" cmpd="sng" algn="ctr">
                <a:solidFill>
                  <a:srgbClr val="0000FF"/>
                </a:solidFill>
                <a:prstDash val="solid"/>
                <a:round/>
                <a:headEnd type="none" w="med" len="med"/>
                <a:tailEnd type="stealth" w="lg" len="lg"/>
              </a:ln>
              <a:effectLst/>
            </p:spPr>
          </p:cxnSp>
          <p:cxnSp>
            <p:nvCxnSpPr>
              <p:cNvPr id="475" name="Straight Arrow Connector 474"/>
              <p:cNvCxnSpPr>
                <a:cxnSpLocks noChangeAspect="1"/>
              </p:cNvCxnSpPr>
              <p:nvPr/>
            </p:nvCxnSpPr>
            <p:spPr bwMode="auto">
              <a:xfrm rot="10860000" flipH="1">
                <a:off x="2794770" y="2054584"/>
                <a:ext cx="246889" cy="246889"/>
              </a:xfrm>
              <a:prstGeom prst="straightConnector1">
                <a:avLst/>
              </a:prstGeom>
              <a:noFill/>
              <a:ln w="38100" cap="rnd" cmpd="sng" algn="ctr">
                <a:solidFill>
                  <a:srgbClr val="FF0000"/>
                </a:solidFill>
                <a:prstDash val="solid"/>
                <a:round/>
                <a:headEnd type="none" w="lg" len="lg"/>
                <a:tailEnd type="stealth" w="lg" len="lg"/>
              </a:ln>
              <a:effectLst/>
            </p:spPr>
          </p:cxnSp>
        </p:grpSp>
        <p:cxnSp>
          <p:nvCxnSpPr>
            <p:cNvPr id="152" name="Straight Connector 151"/>
            <p:cNvCxnSpPr/>
            <p:nvPr/>
          </p:nvCxnSpPr>
          <p:spPr bwMode="auto">
            <a:xfrm>
              <a:off x="2815309" y="1979850"/>
              <a:ext cx="194310" cy="1350"/>
            </a:xfrm>
            <a:prstGeom prst="line">
              <a:avLst/>
            </a:prstGeom>
            <a:noFill/>
            <a:ln w="254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53" name="Straight Connector 152"/>
            <p:cNvCxnSpPr/>
            <p:nvPr/>
          </p:nvCxnSpPr>
          <p:spPr bwMode="auto">
            <a:xfrm>
              <a:off x="4415934" y="1991280"/>
              <a:ext cx="194310" cy="1350"/>
            </a:xfrm>
            <a:prstGeom prst="line">
              <a:avLst/>
            </a:prstGeom>
            <a:noFill/>
            <a:ln w="254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54" name="Straight Connector 153"/>
            <p:cNvCxnSpPr/>
            <p:nvPr/>
          </p:nvCxnSpPr>
          <p:spPr bwMode="auto">
            <a:xfrm>
              <a:off x="4415934" y="2056050"/>
              <a:ext cx="194310" cy="1350"/>
            </a:xfrm>
            <a:prstGeom prst="line">
              <a:avLst/>
            </a:prstGeom>
            <a:noFill/>
            <a:ln w="254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grpSp>
          <p:nvGrpSpPr>
            <p:cNvPr id="6" name="Group 244"/>
            <p:cNvGrpSpPr/>
            <p:nvPr/>
          </p:nvGrpSpPr>
          <p:grpSpPr>
            <a:xfrm>
              <a:off x="5084276" y="1981200"/>
              <a:ext cx="859324" cy="34884"/>
              <a:chOff x="3196734" y="1994210"/>
              <a:chExt cx="859324" cy="34884"/>
            </a:xfrm>
          </p:grpSpPr>
          <p:sp>
            <p:nvSpPr>
              <p:cNvPr id="246" name="Line 376"/>
              <p:cNvSpPr>
                <a:spLocks noChangeShapeType="1"/>
              </p:cNvSpPr>
              <p:nvPr/>
            </p:nvSpPr>
            <p:spPr bwMode="auto">
              <a:xfrm>
                <a:off x="3196734" y="2006235"/>
                <a:ext cx="841865" cy="523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47" name="Freeform 377"/>
              <p:cNvSpPr>
                <a:spLocks noChangeAspect="1"/>
              </p:cNvSpPr>
              <p:nvPr/>
            </p:nvSpPr>
            <p:spPr bwMode="auto">
              <a:xfrm>
                <a:off x="3999944" y="1994210"/>
                <a:ext cx="56114" cy="3488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4" y="23"/>
                  </a:cxn>
                  <a:cxn ang="0">
                    <a:pos x="0" y="46"/>
                  </a:cxn>
                  <a:cxn ang="0">
                    <a:pos x="15" y="23"/>
                  </a:cxn>
                  <a:cxn ang="0">
                    <a:pos x="0" y="0"/>
                  </a:cxn>
                </a:cxnLst>
                <a:rect l="0" t="0" r="r" b="b"/>
                <a:pathLst>
                  <a:path w="74" h="46">
                    <a:moveTo>
                      <a:pt x="0" y="0"/>
                    </a:moveTo>
                    <a:lnTo>
                      <a:pt x="74" y="23"/>
                    </a:lnTo>
                    <a:lnTo>
                      <a:pt x="0" y="46"/>
                    </a:lnTo>
                    <a:lnTo>
                      <a:pt x="15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48" name="Line 378"/>
              <p:cNvSpPr>
                <a:spLocks noChangeAspect="1" noChangeShapeType="1"/>
              </p:cNvSpPr>
              <p:nvPr/>
            </p:nvSpPr>
            <p:spPr bwMode="auto">
              <a:xfrm flipV="1">
                <a:off x="3999944" y="2008629"/>
                <a:ext cx="56114" cy="17444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49" name="Line 37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999944" y="1994214"/>
                <a:ext cx="56114" cy="17444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50" name="Line 380"/>
              <p:cNvSpPr>
                <a:spLocks noChangeAspect="1" noChangeShapeType="1"/>
              </p:cNvSpPr>
              <p:nvPr/>
            </p:nvSpPr>
            <p:spPr bwMode="auto">
              <a:xfrm>
                <a:off x="3999944" y="1994214"/>
                <a:ext cx="11378" cy="17444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52" name="Line 381"/>
              <p:cNvSpPr>
                <a:spLocks noChangeAspect="1" noChangeShapeType="1"/>
              </p:cNvSpPr>
              <p:nvPr/>
            </p:nvSpPr>
            <p:spPr bwMode="auto">
              <a:xfrm flipH="1">
                <a:off x="3999944" y="2008629"/>
                <a:ext cx="11378" cy="17444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sp>
          <p:nvSpPr>
            <p:cNvPr id="500" name="Oval 499"/>
            <p:cNvSpPr>
              <a:spLocks noChangeAspect="1"/>
            </p:cNvSpPr>
            <p:nvPr/>
          </p:nvSpPr>
          <p:spPr bwMode="auto">
            <a:xfrm>
              <a:off x="5398612" y="1968479"/>
              <a:ext cx="89783" cy="89782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6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Comic Sans MS" pitchFamily="66" charset="0"/>
                <a:cs typeface="Arial" charset="0"/>
              </a:endParaRPr>
            </a:p>
          </p:txBody>
        </p:sp>
        <p:grpSp>
          <p:nvGrpSpPr>
            <p:cNvPr id="7" name="Group 463"/>
            <p:cNvGrpSpPr>
              <a:grpSpLocks noChangeAspect="1"/>
            </p:cNvGrpSpPr>
            <p:nvPr/>
          </p:nvGrpSpPr>
          <p:grpSpPr>
            <a:xfrm>
              <a:off x="5066987" y="1744809"/>
              <a:ext cx="660351" cy="617391"/>
              <a:chOff x="3349625" y="2738438"/>
              <a:chExt cx="1708150" cy="1597025"/>
            </a:xfrm>
          </p:grpSpPr>
          <p:sp>
            <p:nvSpPr>
              <p:cNvPr id="520" name="Line 364"/>
              <p:cNvSpPr>
                <a:spLocks noChangeShapeType="1"/>
              </p:cNvSpPr>
              <p:nvPr/>
            </p:nvSpPr>
            <p:spPr bwMode="auto">
              <a:xfrm flipV="1">
                <a:off x="3349625" y="2738438"/>
                <a:ext cx="1708150" cy="1595438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521" name="Freeform 365"/>
              <p:cNvSpPr>
                <a:spLocks/>
              </p:cNvSpPr>
              <p:nvPr/>
            </p:nvSpPr>
            <p:spPr bwMode="auto">
              <a:xfrm>
                <a:off x="3349625" y="4225925"/>
                <a:ext cx="114300" cy="10953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44" y="27"/>
                  </a:cxn>
                  <a:cxn ang="0">
                    <a:pos x="72" y="34"/>
                  </a:cxn>
                  <a:cxn ang="0">
                    <a:pos x="0" y="69"/>
                  </a:cxn>
                  <a:cxn ang="0">
                    <a:pos x="39" y="0"/>
                  </a:cxn>
                </a:cxnLst>
                <a:rect l="0" t="0" r="r" b="b"/>
                <a:pathLst>
                  <a:path w="72" h="69">
                    <a:moveTo>
                      <a:pt x="39" y="0"/>
                    </a:moveTo>
                    <a:lnTo>
                      <a:pt x="44" y="27"/>
                    </a:lnTo>
                    <a:lnTo>
                      <a:pt x="72" y="34"/>
                    </a:lnTo>
                    <a:lnTo>
                      <a:pt x="0" y="6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522" name="Line 366"/>
              <p:cNvSpPr>
                <a:spLocks noChangeShapeType="1"/>
              </p:cNvSpPr>
              <p:nvPr/>
            </p:nvSpPr>
            <p:spPr bwMode="auto">
              <a:xfrm flipH="1">
                <a:off x="3349625" y="4225925"/>
                <a:ext cx="61913" cy="10953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523" name="Line 367"/>
              <p:cNvSpPr>
                <a:spLocks noChangeShapeType="1"/>
              </p:cNvSpPr>
              <p:nvPr/>
            </p:nvSpPr>
            <p:spPr bwMode="auto">
              <a:xfrm flipV="1">
                <a:off x="3349625" y="4279900"/>
                <a:ext cx="114300" cy="55563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524" name="Line 368"/>
              <p:cNvSpPr>
                <a:spLocks noChangeShapeType="1"/>
              </p:cNvSpPr>
              <p:nvPr/>
            </p:nvSpPr>
            <p:spPr bwMode="auto">
              <a:xfrm flipH="1" flipV="1">
                <a:off x="3419475" y="4268788"/>
                <a:ext cx="44450" cy="11113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525" name="Line 369"/>
              <p:cNvSpPr>
                <a:spLocks noChangeShapeType="1"/>
              </p:cNvSpPr>
              <p:nvPr/>
            </p:nvSpPr>
            <p:spPr bwMode="auto">
              <a:xfrm flipH="1" flipV="1">
                <a:off x="3411538" y="4225925"/>
                <a:ext cx="7938" cy="42863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grpSp>
          <p:nvGrpSpPr>
            <p:cNvPr id="8" name="Group 465"/>
            <p:cNvGrpSpPr>
              <a:grpSpLocks noChangeAspect="1"/>
            </p:cNvGrpSpPr>
            <p:nvPr/>
          </p:nvGrpSpPr>
          <p:grpSpPr>
            <a:xfrm>
              <a:off x="5390318" y="1123016"/>
              <a:ext cx="37754" cy="1222103"/>
              <a:chOff x="4217988" y="2155825"/>
              <a:chExt cx="74613" cy="2416175"/>
            </a:xfrm>
          </p:grpSpPr>
          <p:sp>
            <p:nvSpPr>
              <p:cNvPr id="514" name="Line 370"/>
              <p:cNvSpPr>
                <a:spLocks noChangeShapeType="1"/>
              </p:cNvSpPr>
              <p:nvPr/>
            </p:nvSpPr>
            <p:spPr bwMode="auto">
              <a:xfrm flipV="1">
                <a:off x="4256088" y="2155825"/>
                <a:ext cx="1588" cy="2416175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515" name="Freeform 371"/>
              <p:cNvSpPr>
                <a:spLocks/>
              </p:cNvSpPr>
              <p:nvPr/>
            </p:nvSpPr>
            <p:spPr bwMode="auto">
              <a:xfrm>
                <a:off x="4217988" y="2155825"/>
                <a:ext cx="74613" cy="120650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47" y="76"/>
                  </a:cxn>
                  <a:cxn ang="0">
                    <a:pos x="24" y="61"/>
                  </a:cxn>
                  <a:cxn ang="0">
                    <a:pos x="0" y="76"/>
                  </a:cxn>
                  <a:cxn ang="0">
                    <a:pos x="24" y="0"/>
                  </a:cxn>
                </a:cxnLst>
                <a:rect l="0" t="0" r="r" b="b"/>
                <a:pathLst>
                  <a:path w="47" h="76">
                    <a:moveTo>
                      <a:pt x="24" y="0"/>
                    </a:moveTo>
                    <a:lnTo>
                      <a:pt x="47" y="76"/>
                    </a:lnTo>
                    <a:lnTo>
                      <a:pt x="24" y="61"/>
                    </a:lnTo>
                    <a:lnTo>
                      <a:pt x="0" y="7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516" name="Line 372"/>
              <p:cNvSpPr>
                <a:spLocks noChangeShapeType="1"/>
              </p:cNvSpPr>
              <p:nvPr/>
            </p:nvSpPr>
            <p:spPr bwMode="auto">
              <a:xfrm flipH="1" flipV="1">
                <a:off x="4256088" y="2155825"/>
                <a:ext cx="36513" cy="120650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517" name="Line 373"/>
              <p:cNvSpPr>
                <a:spLocks noChangeShapeType="1"/>
              </p:cNvSpPr>
              <p:nvPr/>
            </p:nvSpPr>
            <p:spPr bwMode="auto">
              <a:xfrm flipH="1">
                <a:off x="4217988" y="2155825"/>
                <a:ext cx="38100" cy="120650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518" name="Line 374"/>
              <p:cNvSpPr>
                <a:spLocks noChangeShapeType="1"/>
              </p:cNvSpPr>
              <p:nvPr/>
            </p:nvSpPr>
            <p:spPr bwMode="auto">
              <a:xfrm flipV="1">
                <a:off x="4217988" y="2252663"/>
                <a:ext cx="38100" cy="23813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519" name="Line 375"/>
              <p:cNvSpPr>
                <a:spLocks noChangeShapeType="1"/>
              </p:cNvSpPr>
              <p:nvPr/>
            </p:nvSpPr>
            <p:spPr bwMode="auto">
              <a:xfrm>
                <a:off x="4256088" y="2252663"/>
                <a:ext cx="36513" cy="23813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grpSp>
          <p:nvGrpSpPr>
            <p:cNvPr id="9" name="Group 494"/>
            <p:cNvGrpSpPr/>
            <p:nvPr/>
          </p:nvGrpSpPr>
          <p:grpSpPr>
            <a:xfrm rot="18859735">
              <a:off x="5222390" y="1370466"/>
              <a:ext cx="360807" cy="383599"/>
              <a:chOff x="2794770" y="1737357"/>
              <a:chExt cx="530598" cy="564116"/>
            </a:xfrm>
          </p:grpSpPr>
          <p:cxnSp>
            <p:nvCxnSpPr>
              <p:cNvPr id="506" name="Straight Arrow Connector 505"/>
              <p:cNvCxnSpPr>
                <a:cxnSpLocks noChangeAspect="1"/>
              </p:cNvCxnSpPr>
              <p:nvPr/>
            </p:nvCxnSpPr>
            <p:spPr bwMode="auto">
              <a:xfrm rot="660000" flipV="1">
                <a:off x="3078479" y="1737357"/>
                <a:ext cx="246889" cy="341334"/>
              </a:xfrm>
              <a:prstGeom prst="straightConnector1">
                <a:avLst/>
              </a:prstGeom>
              <a:noFill/>
              <a:ln w="44450" cap="rnd" cmpd="sng" algn="ctr">
                <a:solidFill>
                  <a:srgbClr val="0000FF"/>
                </a:solidFill>
                <a:prstDash val="solid"/>
                <a:round/>
                <a:headEnd type="none" w="med" len="med"/>
                <a:tailEnd type="stealth" w="lg" len="lg"/>
              </a:ln>
              <a:effectLst/>
            </p:spPr>
          </p:cxnSp>
          <p:cxnSp>
            <p:nvCxnSpPr>
              <p:cNvPr id="507" name="Straight Arrow Connector 506"/>
              <p:cNvCxnSpPr>
                <a:cxnSpLocks noChangeAspect="1"/>
              </p:cNvCxnSpPr>
              <p:nvPr/>
            </p:nvCxnSpPr>
            <p:spPr bwMode="auto">
              <a:xfrm rot="10860000" flipH="1">
                <a:off x="2794770" y="2054584"/>
                <a:ext cx="246889" cy="246889"/>
              </a:xfrm>
              <a:prstGeom prst="straightConnector1">
                <a:avLst/>
              </a:prstGeom>
              <a:noFill/>
              <a:ln w="38100" cap="rnd" cmpd="sng" algn="ctr">
                <a:solidFill>
                  <a:srgbClr val="FF0000"/>
                </a:solidFill>
                <a:prstDash val="solid"/>
                <a:round/>
                <a:headEnd type="none" w="lg" len="lg"/>
                <a:tailEnd type="stealth" w="lg" len="lg"/>
              </a:ln>
              <a:effectLst/>
            </p:spPr>
          </p:cxnSp>
        </p:grpSp>
        <p:sp>
          <p:nvSpPr>
            <p:cNvPr id="505" name="Oval 504"/>
            <p:cNvSpPr>
              <a:spLocks noChangeAspect="1"/>
            </p:cNvSpPr>
            <p:nvPr/>
          </p:nvSpPr>
          <p:spPr bwMode="auto">
            <a:xfrm>
              <a:off x="5257800" y="1806988"/>
              <a:ext cx="340671" cy="340671"/>
            </a:xfrm>
            <a:prstGeom prst="ellipse">
              <a:avLst/>
            </a:prstGeom>
            <a:solidFill>
              <a:srgbClr val="FFE5FF"/>
            </a:solidFill>
            <a:ln w="0" cap="flat" cmpd="sng" algn="ctr">
              <a:gradFill>
                <a:gsLst>
                  <a:gs pos="0">
                    <a:schemeClr val="accent1">
                      <a:shade val="30000"/>
                      <a:satMod val="115000"/>
                    </a:schemeClr>
                  </a:gs>
                  <a:gs pos="50000">
                    <a:schemeClr val="accent1">
                      <a:shade val="67500"/>
                      <a:satMod val="115000"/>
                    </a:schemeClr>
                  </a:gs>
                  <a:gs pos="100000">
                    <a:schemeClr val="accent1">
                      <a:shade val="100000"/>
                      <a:satMod val="115000"/>
                    </a:schemeClr>
                  </a:gs>
                </a:gsLst>
                <a:lin ang="5400000" scaled="0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6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Comic Sans MS" pitchFamily="66" charset="0"/>
                <a:cs typeface="Arial" charset="0"/>
              </a:endParaRPr>
            </a:p>
          </p:txBody>
        </p:sp>
        <p:grpSp>
          <p:nvGrpSpPr>
            <p:cNvPr id="10" name="Group 261"/>
            <p:cNvGrpSpPr/>
            <p:nvPr/>
          </p:nvGrpSpPr>
          <p:grpSpPr>
            <a:xfrm>
              <a:off x="6667187" y="1597296"/>
              <a:ext cx="876613" cy="1222104"/>
              <a:chOff x="6667187" y="1597296"/>
              <a:chExt cx="876613" cy="1222104"/>
            </a:xfrm>
          </p:grpSpPr>
          <p:grpSp>
            <p:nvGrpSpPr>
              <p:cNvPr id="11" name="Group 252"/>
              <p:cNvGrpSpPr/>
              <p:nvPr/>
            </p:nvGrpSpPr>
            <p:grpSpPr>
              <a:xfrm>
                <a:off x="6684476" y="1981200"/>
                <a:ext cx="859324" cy="34884"/>
                <a:chOff x="3196734" y="1994210"/>
                <a:chExt cx="859324" cy="34884"/>
              </a:xfrm>
            </p:grpSpPr>
            <p:sp>
              <p:nvSpPr>
                <p:cNvPr id="254" name="Line 376"/>
                <p:cNvSpPr>
                  <a:spLocks noChangeShapeType="1"/>
                </p:cNvSpPr>
                <p:nvPr/>
              </p:nvSpPr>
              <p:spPr bwMode="auto">
                <a:xfrm>
                  <a:off x="3196734" y="2006235"/>
                  <a:ext cx="841865" cy="523"/>
                </a:xfrm>
                <a:prstGeom prst="line">
                  <a:avLst/>
                </a:prstGeom>
                <a:noFill/>
                <a:ln w="7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5" name="Freeform 377"/>
                <p:cNvSpPr>
                  <a:spLocks noChangeAspect="1"/>
                </p:cNvSpPr>
                <p:nvPr/>
              </p:nvSpPr>
              <p:spPr bwMode="auto">
                <a:xfrm>
                  <a:off x="3999944" y="1994210"/>
                  <a:ext cx="56114" cy="3488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74" y="23"/>
                    </a:cxn>
                    <a:cxn ang="0">
                      <a:pos x="0" y="46"/>
                    </a:cxn>
                    <a:cxn ang="0">
                      <a:pos x="15" y="2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74" h="46">
                      <a:moveTo>
                        <a:pt x="0" y="0"/>
                      </a:moveTo>
                      <a:lnTo>
                        <a:pt x="74" y="23"/>
                      </a:lnTo>
                      <a:lnTo>
                        <a:pt x="0" y="46"/>
                      </a:lnTo>
                      <a:lnTo>
                        <a:pt x="15" y="2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6" name="Line 37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99944" y="2008629"/>
                  <a:ext cx="56114" cy="17444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7" name="Line 379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3999944" y="1994214"/>
                  <a:ext cx="56114" cy="17444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8" name="Line 380"/>
                <p:cNvSpPr>
                  <a:spLocks noChangeAspect="1" noChangeShapeType="1"/>
                </p:cNvSpPr>
                <p:nvPr/>
              </p:nvSpPr>
              <p:spPr bwMode="auto">
                <a:xfrm>
                  <a:off x="3999944" y="1994214"/>
                  <a:ext cx="11378" cy="17444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9" name="Line 381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3999944" y="2008629"/>
                  <a:ext cx="11378" cy="17444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  <p:grpSp>
            <p:nvGrpSpPr>
              <p:cNvPr id="12" name="Group 259"/>
              <p:cNvGrpSpPr/>
              <p:nvPr/>
            </p:nvGrpSpPr>
            <p:grpSpPr>
              <a:xfrm>
                <a:off x="6667187" y="1597296"/>
                <a:ext cx="660351" cy="1222104"/>
                <a:chOff x="6667187" y="1597296"/>
                <a:chExt cx="660351" cy="1222104"/>
              </a:xfrm>
            </p:grpSpPr>
            <p:sp>
              <p:nvSpPr>
                <p:cNvPr id="156" name="Oval 155"/>
                <p:cNvSpPr>
                  <a:spLocks noChangeAspect="1"/>
                </p:cNvSpPr>
                <p:nvPr/>
              </p:nvSpPr>
              <p:spPr bwMode="auto">
                <a:xfrm>
                  <a:off x="6998812" y="1980842"/>
                  <a:ext cx="89782" cy="89782"/>
                </a:xfrm>
                <a:prstGeom prst="ellipse">
                  <a:avLst/>
                </a:prstGeom>
                <a:solidFill>
                  <a:schemeClr val="tx1"/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6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Comic Sans MS" pitchFamily="66" charset="0"/>
                    <a:cs typeface="Arial" charset="0"/>
                  </a:endParaRPr>
                </a:p>
              </p:txBody>
            </p:sp>
            <p:grpSp>
              <p:nvGrpSpPr>
                <p:cNvPr id="13" name="Group 463"/>
                <p:cNvGrpSpPr>
                  <a:grpSpLocks noChangeAspect="1"/>
                </p:cNvGrpSpPr>
                <p:nvPr/>
              </p:nvGrpSpPr>
              <p:grpSpPr>
                <a:xfrm>
                  <a:off x="6667187" y="1757173"/>
                  <a:ext cx="660351" cy="617391"/>
                  <a:chOff x="3349625" y="2738438"/>
                  <a:chExt cx="1708150" cy="1597025"/>
                </a:xfrm>
              </p:grpSpPr>
              <p:sp>
                <p:nvSpPr>
                  <p:cNvPr id="176" name="Line 36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49625" y="2738438"/>
                    <a:ext cx="1708150" cy="1595438"/>
                  </a:xfrm>
                  <a:prstGeom prst="line">
                    <a:avLst/>
                  </a:prstGeom>
                  <a:noFill/>
                  <a:ln w="7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77" name="Freeform 365"/>
                  <p:cNvSpPr>
                    <a:spLocks/>
                  </p:cNvSpPr>
                  <p:nvPr/>
                </p:nvSpPr>
                <p:spPr bwMode="auto">
                  <a:xfrm>
                    <a:off x="3349625" y="4225925"/>
                    <a:ext cx="114300" cy="109538"/>
                  </a:xfrm>
                  <a:custGeom>
                    <a:avLst/>
                    <a:gdLst/>
                    <a:ahLst/>
                    <a:cxnLst>
                      <a:cxn ang="0">
                        <a:pos x="39" y="0"/>
                      </a:cxn>
                      <a:cxn ang="0">
                        <a:pos x="44" y="27"/>
                      </a:cxn>
                      <a:cxn ang="0">
                        <a:pos x="72" y="34"/>
                      </a:cxn>
                      <a:cxn ang="0">
                        <a:pos x="0" y="69"/>
                      </a:cxn>
                      <a:cxn ang="0">
                        <a:pos x="39" y="0"/>
                      </a:cxn>
                    </a:cxnLst>
                    <a:rect l="0" t="0" r="r" b="b"/>
                    <a:pathLst>
                      <a:path w="72" h="69">
                        <a:moveTo>
                          <a:pt x="39" y="0"/>
                        </a:moveTo>
                        <a:lnTo>
                          <a:pt x="44" y="27"/>
                        </a:lnTo>
                        <a:lnTo>
                          <a:pt x="72" y="34"/>
                        </a:lnTo>
                        <a:lnTo>
                          <a:pt x="0" y="69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78" name="Line 36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49625" y="4225925"/>
                    <a:ext cx="61913" cy="109538"/>
                  </a:xfrm>
                  <a:prstGeom prst="line">
                    <a:avLst/>
                  </a:prstGeom>
                  <a:noFill/>
                  <a:ln w="4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79" name="Line 36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49625" y="4279900"/>
                    <a:ext cx="114300" cy="55563"/>
                  </a:xfrm>
                  <a:prstGeom prst="line">
                    <a:avLst/>
                  </a:prstGeom>
                  <a:noFill/>
                  <a:ln w="4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80" name="Line 368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419475" y="4268788"/>
                    <a:ext cx="44450" cy="11113"/>
                  </a:xfrm>
                  <a:prstGeom prst="line">
                    <a:avLst/>
                  </a:prstGeom>
                  <a:noFill/>
                  <a:ln w="4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81" name="Line 369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411538" y="4225925"/>
                    <a:ext cx="7938" cy="42863"/>
                  </a:xfrm>
                  <a:prstGeom prst="line">
                    <a:avLst/>
                  </a:prstGeom>
                  <a:noFill/>
                  <a:ln w="4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14" name="Group 465"/>
                <p:cNvGrpSpPr>
                  <a:grpSpLocks noChangeAspect="1"/>
                </p:cNvGrpSpPr>
                <p:nvPr/>
              </p:nvGrpSpPr>
              <p:grpSpPr>
                <a:xfrm>
                  <a:off x="6991171" y="1597296"/>
                  <a:ext cx="37766" cy="1222104"/>
                  <a:chOff x="4217988" y="2155825"/>
                  <a:chExt cx="74613" cy="2416175"/>
                </a:xfrm>
              </p:grpSpPr>
              <p:sp>
                <p:nvSpPr>
                  <p:cNvPr id="170" name="Line 37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256088" y="2155825"/>
                    <a:ext cx="1588" cy="2416175"/>
                  </a:xfrm>
                  <a:prstGeom prst="line">
                    <a:avLst/>
                  </a:prstGeom>
                  <a:noFill/>
                  <a:ln w="7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71" name="Freeform 371"/>
                  <p:cNvSpPr>
                    <a:spLocks/>
                  </p:cNvSpPr>
                  <p:nvPr/>
                </p:nvSpPr>
                <p:spPr bwMode="auto">
                  <a:xfrm>
                    <a:off x="4217988" y="2155825"/>
                    <a:ext cx="74613" cy="120650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47" y="76"/>
                      </a:cxn>
                      <a:cxn ang="0">
                        <a:pos x="24" y="61"/>
                      </a:cxn>
                      <a:cxn ang="0">
                        <a:pos x="0" y="76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47" h="76">
                        <a:moveTo>
                          <a:pt x="24" y="0"/>
                        </a:moveTo>
                        <a:lnTo>
                          <a:pt x="47" y="76"/>
                        </a:lnTo>
                        <a:lnTo>
                          <a:pt x="24" y="61"/>
                        </a:lnTo>
                        <a:lnTo>
                          <a:pt x="0" y="76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72" name="Line 372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4256088" y="2155825"/>
                    <a:ext cx="36513" cy="120650"/>
                  </a:xfrm>
                  <a:prstGeom prst="line">
                    <a:avLst/>
                  </a:prstGeom>
                  <a:noFill/>
                  <a:ln w="4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73" name="Line 37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17988" y="2155825"/>
                    <a:ext cx="38100" cy="120650"/>
                  </a:xfrm>
                  <a:prstGeom prst="line">
                    <a:avLst/>
                  </a:prstGeom>
                  <a:noFill/>
                  <a:ln w="4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74" name="Line 37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217988" y="2252663"/>
                    <a:ext cx="38100" cy="23813"/>
                  </a:xfrm>
                  <a:prstGeom prst="line">
                    <a:avLst/>
                  </a:prstGeom>
                  <a:noFill/>
                  <a:ln w="4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75" name="Line 375"/>
                  <p:cNvSpPr>
                    <a:spLocks noChangeShapeType="1"/>
                  </p:cNvSpPr>
                  <p:nvPr/>
                </p:nvSpPr>
                <p:spPr bwMode="auto">
                  <a:xfrm>
                    <a:off x="4256088" y="2252663"/>
                    <a:ext cx="36513" cy="23813"/>
                  </a:xfrm>
                  <a:prstGeom prst="line">
                    <a:avLst/>
                  </a:prstGeom>
                  <a:noFill/>
                  <a:ln w="4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15" name="Group 494"/>
                <p:cNvGrpSpPr/>
                <p:nvPr/>
              </p:nvGrpSpPr>
              <p:grpSpPr>
                <a:xfrm rot="7970573">
                  <a:off x="6838031" y="2300132"/>
                  <a:ext cx="360806" cy="383599"/>
                  <a:chOff x="2794770" y="1737357"/>
                  <a:chExt cx="530598" cy="564116"/>
                </a:xfrm>
              </p:grpSpPr>
              <p:cxnSp>
                <p:nvCxnSpPr>
                  <p:cNvPr id="162" name="Straight Arrow Connector 161"/>
                  <p:cNvCxnSpPr>
                    <a:cxnSpLocks noChangeAspect="1"/>
                  </p:cNvCxnSpPr>
                  <p:nvPr/>
                </p:nvCxnSpPr>
                <p:spPr bwMode="auto">
                  <a:xfrm rot="660000" flipV="1">
                    <a:off x="3078479" y="1737357"/>
                    <a:ext cx="246889" cy="341334"/>
                  </a:xfrm>
                  <a:prstGeom prst="straightConnector1">
                    <a:avLst/>
                  </a:prstGeom>
                  <a:noFill/>
                  <a:ln w="44450" cap="rnd" cmpd="sng" algn="ctr">
                    <a:solidFill>
                      <a:srgbClr val="0000FF"/>
                    </a:solidFill>
                    <a:prstDash val="solid"/>
                    <a:round/>
                    <a:headEnd type="none" w="med" len="med"/>
                    <a:tailEnd type="stealth" w="lg" len="lg"/>
                  </a:ln>
                  <a:effectLst/>
                </p:spPr>
              </p:cxnSp>
              <p:cxnSp>
                <p:nvCxnSpPr>
                  <p:cNvPr id="163" name="Straight Arrow Connector 162"/>
                  <p:cNvCxnSpPr>
                    <a:cxnSpLocks noChangeAspect="1"/>
                  </p:cNvCxnSpPr>
                  <p:nvPr/>
                </p:nvCxnSpPr>
                <p:spPr bwMode="auto">
                  <a:xfrm rot="10860000" flipH="1">
                    <a:off x="2794770" y="2054584"/>
                    <a:ext cx="246889" cy="246889"/>
                  </a:xfrm>
                  <a:prstGeom prst="straightConnector1">
                    <a:avLst/>
                  </a:prstGeom>
                  <a:noFill/>
                  <a:ln w="38100" cap="rnd" cmpd="sng" algn="ctr">
                    <a:solidFill>
                      <a:srgbClr val="FF0000"/>
                    </a:solidFill>
                    <a:prstDash val="solid"/>
                    <a:round/>
                    <a:headEnd type="none" w="lg" len="lg"/>
                    <a:tailEnd type="stealth" w="lg" len="lg"/>
                  </a:ln>
                  <a:effectLst/>
                </p:spPr>
              </p:cxnSp>
            </p:grpSp>
            <p:sp>
              <p:nvSpPr>
                <p:cNvPr id="161" name="Oval 160"/>
                <p:cNvSpPr>
                  <a:spLocks noChangeAspect="1"/>
                </p:cNvSpPr>
                <p:nvPr/>
              </p:nvSpPr>
              <p:spPr bwMode="auto">
                <a:xfrm>
                  <a:off x="6858000" y="1819352"/>
                  <a:ext cx="340671" cy="340671"/>
                </a:xfrm>
                <a:prstGeom prst="ellipse">
                  <a:avLst/>
                </a:prstGeom>
                <a:solidFill>
                  <a:srgbClr val="FFE5FF"/>
                </a:solidFill>
                <a:ln w="0" cap="flat" cmpd="sng" algn="ctr">
                  <a:gradFill>
                    <a:gsLst>
                      <a:gs pos="0">
                        <a:schemeClr val="accent1">
                          <a:shade val="30000"/>
                          <a:satMod val="115000"/>
                        </a:schemeClr>
                      </a:gs>
                      <a:gs pos="50000">
                        <a:schemeClr val="accent1">
                          <a:shade val="67500"/>
                          <a:satMod val="115000"/>
                        </a:schemeClr>
                      </a:gs>
                      <a:gs pos="100000">
                        <a:schemeClr val="accent1">
                          <a:shade val="100000"/>
                          <a:satMod val="115000"/>
                        </a:schemeClr>
                      </a:gs>
                    </a:gsLst>
                    <a:lin ang="5400000" scaled="0"/>
                  </a:gra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6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Comic Sans MS" pitchFamily="66" charset="0"/>
                    <a:cs typeface="Arial" charset="0"/>
                  </a:endParaRPr>
                </a:p>
              </p:txBody>
            </p:sp>
          </p:grpSp>
        </p:grpSp>
        <p:cxnSp>
          <p:nvCxnSpPr>
            <p:cNvPr id="251" name="Straight Connector 250"/>
            <p:cNvCxnSpPr/>
            <p:nvPr/>
          </p:nvCxnSpPr>
          <p:spPr bwMode="auto">
            <a:xfrm>
              <a:off x="6126624" y="2057400"/>
              <a:ext cx="194310" cy="1350"/>
            </a:xfrm>
            <a:prstGeom prst="line">
              <a:avLst/>
            </a:prstGeom>
            <a:noFill/>
            <a:ln w="254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grpSp>
          <p:nvGrpSpPr>
            <p:cNvPr id="16" name="Group 228"/>
            <p:cNvGrpSpPr>
              <a:grpSpLocks noChangeAspect="1"/>
            </p:cNvGrpSpPr>
            <p:nvPr/>
          </p:nvGrpSpPr>
          <p:grpSpPr>
            <a:xfrm rot="8009671">
              <a:off x="1737360" y="1659337"/>
              <a:ext cx="623666" cy="583092"/>
              <a:chOff x="1447800" y="1710539"/>
              <a:chExt cx="917154" cy="857488"/>
            </a:xfrm>
          </p:grpSpPr>
          <p:sp>
            <p:nvSpPr>
              <p:cNvPr id="230" name="Line 364"/>
              <p:cNvSpPr>
                <a:spLocks noChangeShapeType="1"/>
              </p:cNvSpPr>
              <p:nvPr/>
            </p:nvSpPr>
            <p:spPr bwMode="auto">
              <a:xfrm flipV="1">
                <a:off x="1447800" y="1710539"/>
                <a:ext cx="917154" cy="856636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31" name="Freeform 365"/>
              <p:cNvSpPr>
                <a:spLocks/>
              </p:cNvSpPr>
              <p:nvPr/>
            </p:nvSpPr>
            <p:spPr bwMode="auto">
              <a:xfrm>
                <a:off x="1447800" y="2509213"/>
                <a:ext cx="61371" cy="58814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44" y="27"/>
                  </a:cxn>
                  <a:cxn ang="0">
                    <a:pos x="72" y="34"/>
                  </a:cxn>
                  <a:cxn ang="0">
                    <a:pos x="0" y="69"/>
                  </a:cxn>
                  <a:cxn ang="0">
                    <a:pos x="39" y="0"/>
                  </a:cxn>
                </a:cxnLst>
                <a:rect l="0" t="0" r="r" b="b"/>
                <a:pathLst>
                  <a:path w="72" h="69">
                    <a:moveTo>
                      <a:pt x="39" y="0"/>
                    </a:moveTo>
                    <a:lnTo>
                      <a:pt x="44" y="27"/>
                    </a:lnTo>
                    <a:lnTo>
                      <a:pt x="72" y="34"/>
                    </a:lnTo>
                    <a:lnTo>
                      <a:pt x="0" y="6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32" name="Line 366"/>
              <p:cNvSpPr>
                <a:spLocks noChangeShapeType="1"/>
              </p:cNvSpPr>
              <p:nvPr/>
            </p:nvSpPr>
            <p:spPr bwMode="auto">
              <a:xfrm flipH="1">
                <a:off x="1447800" y="2509213"/>
                <a:ext cx="33243" cy="58814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33" name="Line 367"/>
              <p:cNvSpPr>
                <a:spLocks noChangeShapeType="1"/>
              </p:cNvSpPr>
              <p:nvPr/>
            </p:nvSpPr>
            <p:spPr bwMode="auto">
              <a:xfrm flipV="1">
                <a:off x="1447800" y="2538194"/>
                <a:ext cx="61371" cy="29833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34" name="Line 368"/>
              <p:cNvSpPr>
                <a:spLocks noChangeShapeType="1"/>
              </p:cNvSpPr>
              <p:nvPr/>
            </p:nvSpPr>
            <p:spPr bwMode="auto">
              <a:xfrm flipH="1" flipV="1">
                <a:off x="1485304" y="2532227"/>
                <a:ext cx="23866" cy="5967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35" name="Line 369"/>
              <p:cNvSpPr>
                <a:spLocks noChangeShapeType="1"/>
              </p:cNvSpPr>
              <p:nvPr/>
            </p:nvSpPr>
            <p:spPr bwMode="auto">
              <a:xfrm flipH="1" flipV="1">
                <a:off x="1481043" y="2509213"/>
                <a:ext cx="4262" cy="23014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sp>
          <p:nvSpPr>
            <p:cNvPr id="476" name="Oval 475"/>
            <p:cNvSpPr>
              <a:spLocks noChangeAspect="1"/>
            </p:cNvSpPr>
            <p:nvPr/>
          </p:nvSpPr>
          <p:spPr bwMode="auto">
            <a:xfrm>
              <a:off x="1881059" y="1797318"/>
              <a:ext cx="329315" cy="329315"/>
            </a:xfrm>
            <a:prstGeom prst="ellipse">
              <a:avLst/>
            </a:prstGeom>
            <a:solidFill>
              <a:srgbClr val="FFE5FF"/>
            </a:solidFill>
            <a:ln w="0" cap="flat" cmpd="sng" algn="ctr">
              <a:gradFill>
                <a:gsLst>
                  <a:gs pos="0">
                    <a:schemeClr val="accent1">
                      <a:shade val="30000"/>
                      <a:satMod val="115000"/>
                    </a:schemeClr>
                  </a:gs>
                  <a:gs pos="50000">
                    <a:schemeClr val="accent1">
                      <a:shade val="67500"/>
                      <a:satMod val="115000"/>
                    </a:schemeClr>
                  </a:gs>
                  <a:gs pos="100000">
                    <a:schemeClr val="accent1">
                      <a:shade val="100000"/>
                      <a:satMod val="115000"/>
                    </a:schemeClr>
                  </a:gs>
                </a:gsLst>
                <a:lin ang="5400000" scaled="0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6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Comic Sans MS" pitchFamily="66" charset="0"/>
                <a:cs typeface="Arial" charset="0"/>
              </a:endParaRPr>
            </a:p>
          </p:txBody>
        </p:sp>
        <p:pic>
          <p:nvPicPr>
            <p:cNvPr id="379" name="Picture 378" descr="txp_fig"/>
            <p:cNvPicPr>
              <a:picLocks noChangeAspect="1"/>
            </p:cNvPicPr>
            <p:nvPr>
              <p:custDataLst>
                <p:tags r:id="rId7"/>
              </p:custDataLst>
            </p:nvPr>
          </p:nvPicPr>
          <p:blipFill>
            <a:blip r:embed="rId13"/>
            <a:stretch>
              <a:fillRect/>
            </a:stretch>
          </p:blipFill>
          <p:spPr bwMode="auto">
            <a:xfrm>
              <a:off x="2376368" y="2024888"/>
              <a:ext cx="341639" cy="184912"/>
            </a:xfrm>
            <a:prstGeom prst="rect">
              <a:avLst/>
            </a:prstGeom>
            <a:noFill/>
            <a:ln/>
            <a:effectLst/>
          </p:spPr>
        </p:pic>
        <p:pic>
          <p:nvPicPr>
            <p:cNvPr id="380" name="Picture 379" descr="txp_fig"/>
            <p:cNvPicPr>
              <a:picLocks noChangeAspect="1"/>
            </p:cNvPicPr>
            <p:nvPr>
              <p:custDataLst>
                <p:tags r:id="rId8"/>
              </p:custDataLst>
            </p:nvPr>
          </p:nvPicPr>
          <p:blipFill>
            <a:blip r:embed="rId14"/>
            <a:stretch>
              <a:fillRect/>
            </a:stretch>
          </p:blipFill>
          <p:spPr bwMode="auto">
            <a:xfrm>
              <a:off x="914400" y="2362200"/>
              <a:ext cx="497983" cy="192025"/>
            </a:xfrm>
            <a:prstGeom prst="rect">
              <a:avLst/>
            </a:prstGeom>
            <a:noFill/>
            <a:ln/>
            <a:effectLst/>
          </p:spPr>
        </p:pic>
        <p:pic>
          <p:nvPicPr>
            <p:cNvPr id="381" name="Picture 380" descr="txp_fig"/>
            <p:cNvPicPr>
              <a:picLocks noChangeAspect="1"/>
            </p:cNvPicPr>
            <p:nvPr>
              <p:custDataLst>
                <p:tags r:id="rId9"/>
              </p:custDataLst>
            </p:nvPr>
          </p:nvPicPr>
          <p:blipFill>
            <a:blip r:embed="rId15"/>
            <a:stretch>
              <a:fillRect/>
            </a:stretch>
          </p:blipFill>
          <p:spPr bwMode="auto">
            <a:xfrm>
              <a:off x="1810511" y="1395984"/>
              <a:ext cx="170689" cy="128016"/>
            </a:xfrm>
            <a:prstGeom prst="rect">
              <a:avLst/>
            </a:prstGeom>
            <a:noFill/>
            <a:ln/>
            <a:effectLst/>
          </p:spPr>
        </p:pic>
      </p:grpSp>
      <p:grpSp>
        <p:nvGrpSpPr>
          <p:cNvPr id="17" name="Group 368"/>
          <p:cNvGrpSpPr>
            <a:grpSpLocks noChangeAspect="1"/>
          </p:cNvGrpSpPr>
          <p:nvPr/>
        </p:nvGrpSpPr>
        <p:grpSpPr>
          <a:xfrm rot="8009671">
            <a:off x="1614452" y="3671340"/>
            <a:ext cx="567538" cy="530614"/>
            <a:chOff x="1447800" y="1710539"/>
            <a:chExt cx="917154" cy="857488"/>
          </a:xfrm>
        </p:grpSpPr>
        <p:sp>
          <p:nvSpPr>
            <p:cNvPr id="370" name="Line 364"/>
            <p:cNvSpPr>
              <a:spLocks noChangeShapeType="1"/>
            </p:cNvSpPr>
            <p:nvPr/>
          </p:nvSpPr>
          <p:spPr bwMode="auto">
            <a:xfrm flipV="1">
              <a:off x="1447800" y="1710539"/>
              <a:ext cx="917154" cy="856636"/>
            </a:xfrm>
            <a:prstGeom prst="line">
              <a:avLst/>
            </a:prstGeom>
            <a:noFill/>
            <a:ln w="7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1" name="Freeform 365"/>
            <p:cNvSpPr>
              <a:spLocks/>
            </p:cNvSpPr>
            <p:nvPr/>
          </p:nvSpPr>
          <p:spPr bwMode="auto">
            <a:xfrm>
              <a:off x="1447800" y="2509213"/>
              <a:ext cx="61371" cy="58814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44" y="27"/>
                </a:cxn>
                <a:cxn ang="0">
                  <a:pos x="72" y="34"/>
                </a:cxn>
                <a:cxn ang="0">
                  <a:pos x="0" y="69"/>
                </a:cxn>
                <a:cxn ang="0">
                  <a:pos x="39" y="0"/>
                </a:cxn>
              </a:cxnLst>
              <a:rect l="0" t="0" r="r" b="b"/>
              <a:pathLst>
                <a:path w="72" h="69">
                  <a:moveTo>
                    <a:pt x="39" y="0"/>
                  </a:moveTo>
                  <a:lnTo>
                    <a:pt x="44" y="27"/>
                  </a:lnTo>
                  <a:lnTo>
                    <a:pt x="72" y="34"/>
                  </a:lnTo>
                  <a:lnTo>
                    <a:pt x="0" y="69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2" name="Line 366"/>
            <p:cNvSpPr>
              <a:spLocks noChangeShapeType="1"/>
            </p:cNvSpPr>
            <p:nvPr/>
          </p:nvSpPr>
          <p:spPr bwMode="auto">
            <a:xfrm flipH="1">
              <a:off x="1447800" y="2509213"/>
              <a:ext cx="33243" cy="5881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3" name="Line 367"/>
            <p:cNvSpPr>
              <a:spLocks noChangeShapeType="1"/>
            </p:cNvSpPr>
            <p:nvPr/>
          </p:nvSpPr>
          <p:spPr bwMode="auto">
            <a:xfrm flipV="1">
              <a:off x="1447800" y="2538194"/>
              <a:ext cx="61371" cy="2983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4" name="Line 368"/>
            <p:cNvSpPr>
              <a:spLocks noChangeShapeType="1"/>
            </p:cNvSpPr>
            <p:nvPr/>
          </p:nvSpPr>
          <p:spPr bwMode="auto">
            <a:xfrm flipH="1" flipV="1">
              <a:off x="1485304" y="2532227"/>
              <a:ext cx="23866" cy="5967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5" name="Line 369"/>
            <p:cNvSpPr>
              <a:spLocks noChangeShapeType="1"/>
            </p:cNvSpPr>
            <p:nvPr/>
          </p:nvSpPr>
          <p:spPr bwMode="auto">
            <a:xfrm flipH="1" flipV="1">
              <a:off x="1481043" y="2509213"/>
              <a:ext cx="4262" cy="23014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8" name="Group 257"/>
          <p:cNvGrpSpPr/>
          <p:nvPr/>
        </p:nvGrpSpPr>
        <p:grpSpPr>
          <a:xfrm>
            <a:off x="3505200" y="3563112"/>
            <a:ext cx="1271180" cy="814293"/>
            <a:chOff x="2438400" y="4114801"/>
            <a:chExt cx="1271180" cy="814293"/>
          </a:xfrm>
        </p:grpSpPr>
        <p:sp>
          <p:nvSpPr>
            <p:cNvPr id="528" name="Oval 527"/>
            <p:cNvSpPr>
              <a:spLocks noChangeAspect="1"/>
            </p:cNvSpPr>
            <p:nvPr/>
          </p:nvSpPr>
          <p:spPr bwMode="auto">
            <a:xfrm>
              <a:off x="3267456" y="4535373"/>
              <a:ext cx="89782" cy="89782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6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Comic Sans MS" pitchFamily="66" charset="0"/>
                <a:cs typeface="Arial" charset="0"/>
              </a:endParaRPr>
            </a:p>
          </p:txBody>
        </p:sp>
        <p:grpSp>
          <p:nvGrpSpPr>
            <p:cNvPr id="19" name="Group 463"/>
            <p:cNvGrpSpPr>
              <a:grpSpLocks noChangeAspect="1"/>
            </p:cNvGrpSpPr>
            <p:nvPr/>
          </p:nvGrpSpPr>
          <p:grpSpPr>
            <a:xfrm>
              <a:off x="2935831" y="4311703"/>
              <a:ext cx="660350" cy="617391"/>
              <a:chOff x="3349625" y="2738438"/>
              <a:chExt cx="1708150" cy="1597025"/>
            </a:xfrm>
          </p:grpSpPr>
          <p:sp>
            <p:nvSpPr>
              <p:cNvPr id="548" name="Line 364"/>
              <p:cNvSpPr>
                <a:spLocks noChangeShapeType="1"/>
              </p:cNvSpPr>
              <p:nvPr/>
            </p:nvSpPr>
            <p:spPr bwMode="auto">
              <a:xfrm flipV="1">
                <a:off x="3349625" y="2738438"/>
                <a:ext cx="1708150" cy="1595438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549" name="Freeform 365"/>
              <p:cNvSpPr>
                <a:spLocks/>
              </p:cNvSpPr>
              <p:nvPr/>
            </p:nvSpPr>
            <p:spPr bwMode="auto">
              <a:xfrm>
                <a:off x="3349625" y="4225925"/>
                <a:ext cx="114300" cy="10953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44" y="27"/>
                  </a:cxn>
                  <a:cxn ang="0">
                    <a:pos x="72" y="34"/>
                  </a:cxn>
                  <a:cxn ang="0">
                    <a:pos x="0" y="69"/>
                  </a:cxn>
                  <a:cxn ang="0">
                    <a:pos x="39" y="0"/>
                  </a:cxn>
                </a:cxnLst>
                <a:rect l="0" t="0" r="r" b="b"/>
                <a:pathLst>
                  <a:path w="72" h="69">
                    <a:moveTo>
                      <a:pt x="39" y="0"/>
                    </a:moveTo>
                    <a:lnTo>
                      <a:pt x="44" y="27"/>
                    </a:lnTo>
                    <a:lnTo>
                      <a:pt x="72" y="34"/>
                    </a:lnTo>
                    <a:lnTo>
                      <a:pt x="0" y="6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550" name="Line 366"/>
              <p:cNvSpPr>
                <a:spLocks noChangeShapeType="1"/>
              </p:cNvSpPr>
              <p:nvPr/>
            </p:nvSpPr>
            <p:spPr bwMode="auto">
              <a:xfrm flipH="1">
                <a:off x="3349625" y="4225925"/>
                <a:ext cx="61913" cy="109538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551" name="Line 367"/>
              <p:cNvSpPr>
                <a:spLocks noChangeShapeType="1"/>
              </p:cNvSpPr>
              <p:nvPr/>
            </p:nvSpPr>
            <p:spPr bwMode="auto">
              <a:xfrm flipV="1">
                <a:off x="3349625" y="4279900"/>
                <a:ext cx="114300" cy="55563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552" name="Line 368"/>
              <p:cNvSpPr>
                <a:spLocks noChangeShapeType="1"/>
              </p:cNvSpPr>
              <p:nvPr/>
            </p:nvSpPr>
            <p:spPr bwMode="auto">
              <a:xfrm flipH="1" flipV="1">
                <a:off x="3419475" y="4268788"/>
                <a:ext cx="44450" cy="11113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553" name="Line 369"/>
              <p:cNvSpPr>
                <a:spLocks noChangeShapeType="1"/>
              </p:cNvSpPr>
              <p:nvPr/>
            </p:nvSpPr>
            <p:spPr bwMode="auto">
              <a:xfrm flipH="1" flipV="1">
                <a:off x="3411538" y="4225925"/>
                <a:ext cx="7938" cy="42863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grpSp>
          <p:nvGrpSpPr>
            <p:cNvPr id="20" name="Group 465"/>
            <p:cNvGrpSpPr>
              <a:grpSpLocks noChangeAspect="1"/>
            </p:cNvGrpSpPr>
            <p:nvPr/>
          </p:nvGrpSpPr>
          <p:grpSpPr>
            <a:xfrm>
              <a:off x="3259826" y="4114801"/>
              <a:ext cx="23798" cy="769925"/>
              <a:chOff x="4217988" y="2155825"/>
              <a:chExt cx="74613" cy="2416175"/>
            </a:xfrm>
          </p:grpSpPr>
          <p:sp>
            <p:nvSpPr>
              <p:cNvPr id="542" name="Line 370"/>
              <p:cNvSpPr>
                <a:spLocks noChangeShapeType="1"/>
              </p:cNvSpPr>
              <p:nvPr/>
            </p:nvSpPr>
            <p:spPr bwMode="auto">
              <a:xfrm flipV="1">
                <a:off x="4256088" y="2155825"/>
                <a:ext cx="1588" cy="2416175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543" name="Freeform 371"/>
              <p:cNvSpPr>
                <a:spLocks/>
              </p:cNvSpPr>
              <p:nvPr/>
            </p:nvSpPr>
            <p:spPr bwMode="auto">
              <a:xfrm>
                <a:off x="4217988" y="2155825"/>
                <a:ext cx="74613" cy="120650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47" y="76"/>
                  </a:cxn>
                  <a:cxn ang="0">
                    <a:pos x="24" y="61"/>
                  </a:cxn>
                  <a:cxn ang="0">
                    <a:pos x="0" y="76"/>
                  </a:cxn>
                  <a:cxn ang="0">
                    <a:pos x="24" y="0"/>
                  </a:cxn>
                </a:cxnLst>
                <a:rect l="0" t="0" r="r" b="b"/>
                <a:pathLst>
                  <a:path w="47" h="76">
                    <a:moveTo>
                      <a:pt x="24" y="0"/>
                    </a:moveTo>
                    <a:lnTo>
                      <a:pt x="47" y="76"/>
                    </a:lnTo>
                    <a:lnTo>
                      <a:pt x="24" y="61"/>
                    </a:lnTo>
                    <a:lnTo>
                      <a:pt x="0" y="7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544" name="Line 372"/>
              <p:cNvSpPr>
                <a:spLocks noChangeShapeType="1"/>
              </p:cNvSpPr>
              <p:nvPr/>
            </p:nvSpPr>
            <p:spPr bwMode="auto">
              <a:xfrm flipH="1" flipV="1">
                <a:off x="4256088" y="2155825"/>
                <a:ext cx="36513" cy="120650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545" name="Line 373"/>
              <p:cNvSpPr>
                <a:spLocks noChangeShapeType="1"/>
              </p:cNvSpPr>
              <p:nvPr/>
            </p:nvSpPr>
            <p:spPr bwMode="auto">
              <a:xfrm flipH="1">
                <a:off x="4217988" y="2155825"/>
                <a:ext cx="38100" cy="120650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546" name="Line 374"/>
              <p:cNvSpPr>
                <a:spLocks noChangeShapeType="1"/>
              </p:cNvSpPr>
              <p:nvPr/>
            </p:nvSpPr>
            <p:spPr bwMode="auto">
              <a:xfrm flipV="1">
                <a:off x="4217988" y="2252663"/>
                <a:ext cx="38100" cy="23813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547" name="Line 375"/>
              <p:cNvSpPr>
                <a:spLocks noChangeShapeType="1"/>
              </p:cNvSpPr>
              <p:nvPr/>
            </p:nvSpPr>
            <p:spPr bwMode="auto">
              <a:xfrm>
                <a:off x="4256088" y="2252663"/>
                <a:ext cx="36513" cy="23813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grpSp>
          <p:nvGrpSpPr>
            <p:cNvPr id="21" name="Group 466"/>
            <p:cNvGrpSpPr>
              <a:grpSpLocks noChangeAspect="1"/>
            </p:cNvGrpSpPr>
            <p:nvPr/>
          </p:nvGrpSpPr>
          <p:grpSpPr>
            <a:xfrm>
              <a:off x="2438400" y="4568709"/>
              <a:ext cx="1271180" cy="36264"/>
              <a:chOff x="2971800" y="3505200"/>
              <a:chExt cx="2559050" cy="73026"/>
            </a:xfrm>
          </p:grpSpPr>
          <p:sp>
            <p:nvSpPr>
              <p:cNvPr id="536" name="Line 376"/>
              <p:cNvSpPr>
                <a:spLocks noChangeShapeType="1"/>
              </p:cNvSpPr>
              <p:nvPr/>
            </p:nvSpPr>
            <p:spPr bwMode="auto">
              <a:xfrm>
                <a:off x="2971800" y="3541713"/>
                <a:ext cx="2559050" cy="1588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537" name="Freeform 377"/>
              <p:cNvSpPr>
                <a:spLocks/>
              </p:cNvSpPr>
              <p:nvPr/>
            </p:nvSpPr>
            <p:spPr bwMode="auto">
              <a:xfrm>
                <a:off x="5413375" y="3505200"/>
                <a:ext cx="117475" cy="730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4" y="23"/>
                  </a:cxn>
                  <a:cxn ang="0">
                    <a:pos x="0" y="46"/>
                  </a:cxn>
                  <a:cxn ang="0">
                    <a:pos x="15" y="23"/>
                  </a:cxn>
                  <a:cxn ang="0">
                    <a:pos x="0" y="0"/>
                  </a:cxn>
                </a:cxnLst>
                <a:rect l="0" t="0" r="r" b="b"/>
                <a:pathLst>
                  <a:path w="74" h="46">
                    <a:moveTo>
                      <a:pt x="0" y="0"/>
                    </a:moveTo>
                    <a:lnTo>
                      <a:pt x="74" y="23"/>
                    </a:lnTo>
                    <a:lnTo>
                      <a:pt x="0" y="46"/>
                    </a:lnTo>
                    <a:lnTo>
                      <a:pt x="15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538" name="Line 378"/>
              <p:cNvSpPr>
                <a:spLocks noChangeShapeType="1"/>
              </p:cNvSpPr>
              <p:nvPr/>
            </p:nvSpPr>
            <p:spPr bwMode="auto">
              <a:xfrm flipV="1">
                <a:off x="5413375" y="3541713"/>
                <a:ext cx="117475" cy="36513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539" name="Line 379"/>
              <p:cNvSpPr>
                <a:spLocks noChangeShapeType="1"/>
              </p:cNvSpPr>
              <p:nvPr/>
            </p:nvSpPr>
            <p:spPr bwMode="auto">
              <a:xfrm flipH="1" flipV="1">
                <a:off x="5413375" y="3505200"/>
                <a:ext cx="117475" cy="36513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540" name="Line 380"/>
              <p:cNvSpPr>
                <a:spLocks noChangeShapeType="1"/>
              </p:cNvSpPr>
              <p:nvPr/>
            </p:nvSpPr>
            <p:spPr bwMode="auto">
              <a:xfrm>
                <a:off x="5413375" y="3505200"/>
                <a:ext cx="23813" cy="36513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541" name="Line 381"/>
              <p:cNvSpPr>
                <a:spLocks noChangeShapeType="1"/>
              </p:cNvSpPr>
              <p:nvPr/>
            </p:nvSpPr>
            <p:spPr bwMode="auto">
              <a:xfrm flipH="1">
                <a:off x="5413375" y="3541713"/>
                <a:ext cx="23813" cy="36513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grpSp>
          <p:nvGrpSpPr>
            <p:cNvPr id="22" name="Group 494"/>
            <p:cNvGrpSpPr/>
            <p:nvPr/>
          </p:nvGrpSpPr>
          <p:grpSpPr>
            <a:xfrm rot="13380000">
              <a:off x="2687117" y="4400825"/>
              <a:ext cx="360807" cy="383599"/>
              <a:chOff x="2794770" y="1737357"/>
              <a:chExt cx="530598" cy="564116"/>
            </a:xfrm>
          </p:grpSpPr>
          <p:cxnSp>
            <p:nvCxnSpPr>
              <p:cNvPr id="534" name="Straight Arrow Connector 533"/>
              <p:cNvCxnSpPr>
                <a:cxnSpLocks noChangeAspect="1"/>
              </p:cNvCxnSpPr>
              <p:nvPr/>
            </p:nvCxnSpPr>
            <p:spPr bwMode="auto">
              <a:xfrm rot="660000" flipV="1">
                <a:off x="3078479" y="1737357"/>
                <a:ext cx="246889" cy="341334"/>
              </a:xfrm>
              <a:prstGeom prst="straightConnector1">
                <a:avLst/>
              </a:prstGeom>
              <a:noFill/>
              <a:ln w="44450" cap="rnd" cmpd="sng" algn="ctr">
                <a:solidFill>
                  <a:srgbClr val="0000FF"/>
                </a:solidFill>
                <a:prstDash val="solid"/>
                <a:round/>
                <a:headEnd type="none" w="med" len="med"/>
                <a:tailEnd type="stealth" w="lg" len="lg"/>
              </a:ln>
              <a:effectLst/>
            </p:spPr>
          </p:cxnSp>
          <p:cxnSp>
            <p:nvCxnSpPr>
              <p:cNvPr id="535" name="Straight Arrow Connector 534"/>
              <p:cNvCxnSpPr>
                <a:cxnSpLocks noChangeAspect="1"/>
              </p:cNvCxnSpPr>
              <p:nvPr/>
            </p:nvCxnSpPr>
            <p:spPr bwMode="auto">
              <a:xfrm rot="10860000" flipH="1">
                <a:off x="2794770" y="2054584"/>
                <a:ext cx="246889" cy="246889"/>
              </a:xfrm>
              <a:prstGeom prst="straightConnector1">
                <a:avLst/>
              </a:prstGeom>
              <a:noFill/>
              <a:ln w="38100" cap="rnd" cmpd="sng" algn="ctr">
                <a:solidFill>
                  <a:srgbClr val="FF0000"/>
                </a:solidFill>
                <a:prstDash val="solid"/>
                <a:round/>
                <a:headEnd type="none" w="lg" len="lg"/>
                <a:tailEnd type="stealth" w="lg" len="lg"/>
              </a:ln>
              <a:effectLst/>
            </p:spPr>
          </p:cxnSp>
        </p:grpSp>
        <p:sp>
          <p:nvSpPr>
            <p:cNvPr id="533" name="Oval 532"/>
            <p:cNvSpPr>
              <a:spLocks noChangeAspect="1"/>
            </p:cNvSpPr>
            <p:nvPr/>
          </p:nvSpPr>
          <p:spPr bwMode="auto">
            <a:xfrm>
              <a:off x="3124200" y="4373882"/>
              <a:ext cx="340671" cy="340671"/>
            </a:xfrm>
            <a:prstGeom prst="ellipse">
              <a:avLst/>
            </a:prstGeom>
            <a:solidFill>
              <a:srgbClr val="FFE5FF"/>
            </a:solidFill>
            <a:ln w="0" cap="flat" cmpd="sng" algn="ctr">
              <a:gradFill>
                <a:gsLst>
                  <a:gs pos="0">
                    <a:schemeClr val="accent1">
                      <a:shade val="30000"/>
                      <a:satMod val="115000"/>
                    </a:schemeClr>
                  </a:gs>
                  <a:gs pos="50000">
                    <a:schemeClr val="accent1">
                      <a:shade val="67500"/>
                      <a:satMod val="115000"/>
                    </a:schemeClr>
                  </a:gs>
                  <a:gs pos="100000">
                    <a:schemeClr val="accent1">
                      <a:shade val="100000"/>
                      <a:satMod val="115000"/>
                    </a:schemeClr>
                  </a:gs>
                </a:gsLst>
                <a:lin ang="5400000" scaled="0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6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Comic Sans MS" pitchFamily="66" charset="0"/>
                <a:cs typeface="Arial" charset="0"/>
              </a:endParaRPr>
            </a:p>
          </p:txBody>
        </p:sp>
      </p:grpSp>
      <p:sp>
        <p:nvSpPr>
          <p:cNvPr id="588" name="Oval 587"/>
          <p:cNvSpPr>
            <a:spLocks noChangeAspect="1"/>
          </p:cNvSpPr>
          <p:nvPr/>
        </p:nvSpPr>
        <p:spPr bwMode="auto">
          <a:xfrm>
            <a:off x="1897075" y="3983684"/>
            <a:ext cx="89782" cy="89782"/>
          </a:xfrm>
          <a:prstGeom prst="ellipse">
            <a:avLst/>
          </a:prstGeom>
          <a:solidFill>
            <a:schemeClr val="tx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6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Comic Sans MS" pitchFamily="66" charset="0"/>
              <a:cs typeface="Arial" charset="0"/>
            </a:endParaRPr>
          </a:p>
        </p:txBody>
      </p:sp>
      <p:grpSp>
        <p:nvGrpSpPr>
          <p:cNvPr id="23" name="Group 463"/>
          <p:cNvGrpSpPr>
            <a:grpSpLocks noChangeAspect="1"/>
          </p:cNvGrpSpPr>
          <p:nvPr/>
        </p:nvGrpSpPr>
        <p:grpSpPr>
          <a:xfrm>
            <a:off x="1565451" y="3760014"/>
            <a:ext cx="660350" cy="617391"/>
            <a:chOff x="3349625" y="2738438"/>
            <a:chExt cx="1708150" cy="1597025"/>
          </a:xfrm>
        </p:grpSpPr>
        <p:sp>
          <p:nvSpPr>
            <p:cNvPr id="608" name="Line 364"/>
            <p:cNvSpPr>
              <a:spLocks noChangeShapeType="1"/>
            </p:cNvSpPr>
            <p:nvPr/>
          </p:nvSpPr>
          <p:spPr bwMode="auto">
            <a:xfrm flipV="1">
              <a:off x="3349625" y="2738438"/>
              <a:ext cx="1708150" cy="1595438"/>
            </a:xfrm>
            <a:prstGeom prst="line">
              <a:avLst/>
            </a:prstGeom>
            <a:noFill/>
            <a:ln w="7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09" name="Freeform 365"/>
            <p:cNvSpPr>
              <a:spLocks/>
            </p:cNvSpPr>
            <p:nvPr/>
          </p:nvSpPr>
          <p:spPr bwMode="auto">
            <a:xfrm>
              <a:off x="3349625" y="4225925"/>
              <a:ext cx="114300" cy="109538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44" y="27"/>
                </a:cxn>
                <a:cxn ang="0">
                  <a:pos x="72" y="34"/>
                </a:cxn>
                <a:cxn ang="0">
                  <a:pos x="0" y="69"/>
                </a:cxn>
                <a:cxn ang="0">
                  <a:pos x="39" y="0"/>
                </a:cxn>
              </a:cxnLst>
              <a:rect l="0" t="0" r="r" b="b"/>
              <a:pathLst>
                <a:path w="72" h="69">
                  <a:moveTo>
                    <a:pt x="39" y="0"/>
                  </a:moveTo>
                  <a:lnTo>
                    <a:pt x="44" y="27"/>
                  </a:lnTo>
                  <a:lnTo>
                    <a:pt x="72" y="34"/>
                  </a:lnTo>
                  <a:lnTo>
                    <a:pt x="0" y="69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10" name="Line 366"/>
            <p:cNvSpPr>
              <a:spLocks noChangeShapeType="1"/>
            </p:cNvSpPr>
            <p:nvPr/>
          </p:nvSpPr>
          <p:spPr bwMode="auto">
            <a:xfrm flipH="1">
              <a:off x="3349625" y="4225925"/>
              <a:ext cx="61913" cy="10953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11" name="Line 367"/>
            <p:cNvSpPr>
              <a:spLocks noChangeShapeType="1"/>
            </p:cNvSpPr>
            <p:nvPr/>
          </p:nvSpPr>
          <p:spPr bwMode="auto">
            <a:xfrm flipV="1">
              <a:off x="3349625" y="4279900"/>
              <a:ext cx="114300" cy="5556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12" name="Line 368"/>
            <p:cNvSpPr>
              <a:spLocks noChangeShapeType="1"/>
            </p:cNvSpPr>
            <p:nvPr/>
          </p:nvSpPr>
          <p:spPr bwMode="auto">
            <a:xfrm flipH="1" flipV="1">
              <a:off x="3419475" y="4268788"/>
              <a:ext cx="44450" cy="1111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13" name="Line 369"/>
            <p:cNvSpPr>
              <a:spLocks noChangeShapeType="1"/>
            </p:cNvSpPr>
            <p:nvPr/>
          </p:nvSpPr>
          <p:spPr bwMode="auto">
            <a:xfrm flipH="1" flipV="1">
              <a:off x="3411538" y="4225925"/>
              <a:ext cx="7938" cy="4286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4" name="Group 466"/>
          <p:cNvGrpSpPr>
            <a:grpSpLocks noChangeAspect="1"/>
          </p:cNvGrpSpPr>
          <p:nvPr/>
        </p:nvGrpSpPr>
        <p:grpSpPr>
          <a:xfrm>
            <a:off x="1524000" y="4017510"/>
            <a:ext cx="1271180" cy="36274"/>
            <a:chOff x="2971800" y="3505200"/>
            <a:chExt cx="2559050" cy="73026"/>
          </a:xfrm>
        </p:grpSpPr>
        <p:sp>
          <p:nvSpPr>
            <p:cNvPr id="596" name="Line 376"/>
            <p:cNvSpPr>
              <a:spLocks noChangeShapeType="1"/>
            </p:cNvSpPr>
            <p:nvPr/>
          </p:nvSpPr>
          <p:spPr bwMode="auto">
            <a:xfrm>
              <a:off x="2971800" y="3541713"/>
              <a:ext cx="2559050" cy="1588"/>
            </a:xfrm>
            <a:prstGeom prst="line">
              <a:avLst/>
            </a:prstGeom>
            <a:noFill/>
            <a:ln w="7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97" name="Freeform 377"/>
            <p:cNvSpPr>
              <a:spLocks/>
            </p:cNvSpPr>
            <p:nvPr/>
          </p:nvSpPr>
          <p:spPr bwMode="auto">
            <a:xfrm>
              <a:off x="5413375" y="3505200"/>
              <a:ext cx="117475" cy="730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4" y="23"/>
                </a:cxn>
                <a:cxn ang="0">
                  <a:pos x="0" y="46"/>
                </a:cxn>
                <a:cxn ang="0">
                  <a:pos x="15" y="23"/>
                </a:cxn>
                <a:cxn ang="0">
                  <a:pos x="0" y="0"/>
                </a:cxn>
              </a:cxnLst>
              <a:rect l="0" t="0" r="r" b="b"/>
              <a:pathLst>
                <a:path w="74" h="46">
                  <a:moveTo>
                    <a:pt x="0" y="0"/>
                  </a:moveTo>
                  <a:lnTo>
                    <a:pt x="74" y="23"/>
                  </a:lnTo>
                  <a:lnTo>
                    <a:pt x="0" y="46"/>
                  </a:lnTo>
                  <a:lnTo>
                    <a:pt x="15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98" name="Line 378"/>
            <p:cNvSpPr>
              <a:spLocks noChangeShapeType="1"/>
            </p:cNvSpPr>
            <p:nvPr/>
          </p:nvSpPr>
          <p:spPr bwMode="auto">
            <a:xfrm flipV="1">
              <a:off x="5413375" y="3541713"/>
              <a:ext cx="117475" cy="3651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99" name="Line 379"/>
            <p:cNvSpPr>
              <a:spLocks noChangeShapeType="1"/>
            </p:cNvSpPr>
            <p:nvPr/>
          </p:nvSpPr>
          <p:spPr bwMode="auto">
            <a:xfrm flipH="1" flipV="1">
              <a:off x="5413375" y="3505200"/>
              <a:ext cx="117475" cy="3651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00" name="Line 380"/>
            <p:cNvSpPr>
              <a:spLocks noChangeShapeType="1"/>
            </p:cNvSpPr>
            <p:nvPr/>
          </p:nvSpPr>
          <p:spPr bwMode="auto">
            <a:xfrm>
              <a:off x="5413375" y="3505200"/>
              <a:ext cx="23813" cy="3651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01" name="Line 381"/>
            <p:cNvSpPr>
              <a:spLocks noChangeShapeType="1"/>
            </p:cNvSpPr>
            <p:nvPr/>
          </p:nvSpPr>
          <p:spPr bwMode="auto">
            <a:xfrm flipH="1">
              <a:off x="5413375" y="3541713"/>
              <a:ext cx="23813" cy="36513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5" name="Group 494"/>
          <p:cNvGrpSpPr/>
          <p:nvPr/>
        </p:nvGrpSpPr>
        <p:grpSpPr>
          <a:xfrm rot="2583514">
            <a:off x="2168967" y="3831523"/>
            <a:ext cx="360807" cy="383599"/>
            <a:chOff x="2794770" y="1737357"/>
            <a:chExt cx="530598" cy="564116"/>
          </a:xfrm>
        </p:grpSpPr>
        <p:cxnSp>
          <p:nvCxnSpPr>
            <p:cNvPr id="594" name="Straight Arrow Connector 593"/>
            <p:cNvCxnSpPr>
              <a:cxnSpLocks noChangeAspect="1"/>
            </p:cNvCxnSpPr>
            <p:nvPr/>
          </p:nvCxnSpPr>
          <p:spPr bwMode="auto">
            <a:xfrm rot="660000" flipV="1">
              <a:off x="3078479" y="1737357"/>
              <a:ext cx="246889" cy="341334"/>
            </a:xfrm>
            <a:prstGeom prst="straightConnector1">
              <a:avLst/>
            </a:prstGeom>
            <a:noFill/>
            <a:ln w="44450" cap="rnd" cmpd="sng" algn="ctr">
              <a:solidFill>
                <a:srgbClr val="0000FF"/>
              </a:solidFill>
              <a:prstDash val="solid"/>
              <a:round/>
              <a:headEnd type="none" w="med" len="med"/>
              <a:tailEnd type="stealth" w="lg" len="lg"/>
            </a:ln>
            <a:effectLst/>
          </p:spPr>
        </p:cxnSp>
        <p:cxnSp>
          <p:nvCxnSpPr>
            <p:cNvPr id="595" name="Straight Arrow Connector 594"/>
            <p:cNvCxnSpPr>
              <a:cxnSpLocks noChangeAspect="1"/>
            </p:cNvCxnSpPr>
            <p:nvPr/>
          </p:nvCxnSpPr>
          <p:spPr bwMode="auto">
            <a:xfrm rot="10860000" flipH="1">
              <a:off x="2794770" y="2054584"/>
              <a:ext cx="246889" cy="246889"/>
            </a:xfrm>
            <a:prstGeom prst="straightConnector1">
              <a:avLst/>
            </a:prstGeom>
            <a:noFill/>
            <a:ln w="38100" cap="rnd" cmpd="sng" algn="ctr">
              <a:solidFill>
                <a:srgbClr val="FF0000"/>
              </a:solidFill>
              <a:prstDash val="solid"/>
              <a:round/>
              <a:headEnd type="none" w="lg" len="lg"/>
              <a:tailEnd type="stealth" w="lg" len="lg"/>
            </a:ln>
            <a:effectLst/>
          </p:spPr>
        </p:cxnSp>
      </p:grpSp>
      <p:sp>
        <p:nvSpPr>
          <p:cNvPr id="593" name="Oval 592"/>
          <p:cNvSpPr>
            <a:spLocks noChangeAspect="1"/>
          </p:cNvSpPr>
          <p:nvPr/>
        </p:nvSpPr>
        <p:spPr bwMode="auto">
          <a:xfrm>
            <a:off x="1729189" y="3822193"/>
            <a:ext cx="340671" cy="340671"/>
          </a:xfrm>
          <a:prstGeom prst="ellipse">
            <a:avLst/>
          </a:prstGeom>
          <a:solidFill>
            <a:srgbClr val="FFE5FF"/>
          </a:solidFill>
          <a:ln w="0" cap="flat" cmpd="sng" algn="ctr">
            <a:gradFill>
              <a:gsLst>
                <a:gs pos="0">
                  <a:schemeClr val="accent1">
                    <a:shade val="30000"/>
                    <a:satMod val="115000"/>
                  </a:schemeClr>
                </a:gs>
                <a:gs pos="50000">
                  <a:schemeClr val="accent1">
                    <a:shade val="67500"/>
                    <a:satMod val="115000"/>
                  </a:schemeClr>
                </a:gs>
                <a:gs pos="100000">
                  <a:schemeClr val="accent1">
                    <a:shade val="100000"/>
                    <a:satMod val="115000"/>
                  </a:schemeClr>
                </a:gs>
              </a:gsLst>
              <a:lin ang="5400000" scaled="0"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6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Comic Sans MS" pitchFamily="66" charset="0"/>
              <a:cs typeface="Arial" charset="0"/>
            </a:endParaRPr>
          </a:p>
        </p:txBody>
      </p:sp>
      <p:cxnSp>
        <p:nvCxnSpPr>
          <p:cNvPr id="287" name="Straight Connector 286"/>
          <p:cNvCxnSpPr/>
          <p:nvPr/>
        </p:nvCxnSpPr>
        <p:spPr bwMode="auto">
          <a:xfrm>
            <a:off x="5157380" y="3954192"/>
            <a:ext cx="194310" cy="1350"/>
          </a:xfrm>
          <a:prstGeom prst="line">
            <a:avLst/>
          </a:prstGeom>
          <a:noFill/>
          <a:ln w="254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88" name="Straight Connector 287"/>
          <p:cNvCxnSpPr/>
          <p:nvPr/>
        </p:nvCxnSpPr>
        <p:spPr bwMode="auto">
          <a:xfrm>
            <a:off x="5157380" y="4018962"/>
            <a:ext cx="194310" cy="1350"/>
          </a:xfrm>
          <a:prstGeom prst="line">
            <a:avLst/>
          </a:prstGeom>
          <a:noFill/>
          <a:ln w="254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26" name="Group 264"/>
          <p:cNvGrpSpPr/>
          <p:nvPr/>
        </p:nvGrpSpPr>
        <p:grpSpPr>
          <a:xfrm>
            <a:off x="5752787" y="3162128"/>
            <a:ext cx="2476813" cy="1696384"/>
            <a:chOff x="5066987" y="1123016"/>
            <a:chExt cx="2476813" cy="1696384"/>
          </a:xfrm>
        </p:grpSpPr>
        <p:grpSp>
          <p:nvGrpSpPr>
            <p:cNvPr id="27" name="Group 262"/>
            <p:cNvGrpSpPr/>
            <p:nvPr/>
          </p:nvGrpSpPr>
          <p:grpSpPr>
            <a:xfrm>
              <a:off x="5066987" y="1123016"/>
              <a:ext cx="876613" cy="1239184"/>
              <a:chOff x="5066987" y="1123016"/>
              <a:chExt cx="876613" cy="1239184"/>
            </a:xfrm>
          </p:grpSpPr>
          <p:grpSp>
            <p:nvGrpSpPr>
              <p:cNvPr id="28" name="Group 244"/>
              <p:cNvGrpSpPr/>
              <p:nvPr/>
            </p:nvGrpSpPr>
            <p:grpSpPr>
              <a:xfrm>
                <a:off x="5084276" y="1981200"/>
                <a:ext cx="859324" cy="34884"/>
                <a:chOff x="3196734" y="1994210"/>
                <a:chExt cx="859324" cy="34884"/>
              </a:xfrm>
            </p:grpSpPr>
            <p:sp>
              <p:nvSpPr>
                <p:cNvPr id="363" name="Line 376"/>
                <p:cNvSpPr>
                  <a:spLocks noChangeShapeType="1"/>
                </p:cNvSpPr>
                <p:nvPr/>
              </p:nvSpPr>
              <p:spPr bwMode="auto">
                <a:xfrm>
                  <a:off x="3196734" y="2006235"/>
                  <a:ext cx="841865" cy="523"/>
                </a:xfrm>
                <a:prstGeom prst="line">
                  <a:avLst/>
                </a:prstGeom>
                <a:noFill/>
                <a:ln w="7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64" name="Freeform 377"/>
                <p:cNvSpPr>
                  <a:spLocks noChangeAspect="1"/>
                </p:cNvSpPr>
                <p:nvPr/>
              </p:nvSpPr>
              <p:spPr bwMode="auto">
                <a:xfrm>
                  <a:off x="3999944" y="1994210"/>
                  <a:ext cx="56114" cy="3488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74" y="23"/>
                    </a:cxn>
                    <a:cxn ang="0">
                      <a:pos x="0" y="46"/>
                    </a:cxn>
                    <a:cxn ang="0">
                      <a:pos x="15" y="2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74" h="46">
                      <a:moveTo>
                        <a:pt x="0" y="0"/>
                      </a:moveTo>
                      <a:lnTo>
                        <a:pt x="74" y="23"/>
                      </a:lnTo>
                      <a:lnTo>
                        <a:pt x="0" y="46"/>
                      </a:lnTo>
                      <a:lnTo>
                        <a:pt x="15" y="2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65" name="Line 37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99944" y="2008629"/>
                  <a:ext cx="56114" cy="17444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66" name="Line 379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3999944" y="1994214"/>
                  <a:ext cx="56114" cy="17444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67" name="Line 380"/>
                <p:cNvSpPr>
                  <a:spLocks noChangeAspect="1" noChangeShapeType="1"/>
                </p:cNvSpPr>
                <p:nvPr/>
              </p:nvSpPr>
              <p:spPr bwMode="auto">
                <a:xfrm>
                  <a:off x="3999944" y="1994214"/>
                  <a:ext cx="11378" cy="17444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68" name="Line 381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3999944" y="2008629"/>
                  <a:ext cx="11378" cy="17444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  <p:sp>
            <p:nvSpPr>
              <p:cNvPr id="344" name="Oval 343"/>
              <p:cNvSpPr>
                <a:spLocks noChangeAspect="1"/>
              </p:cNvSpPr>
              <p:nvPr/>
            </p:nvSpPr>
            <p:spPr bwMode="auto">
              <a:xfrm>
                <a:off x="5398612" y="1968479"/>
                <a:ext cx="89783" cy="89782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Comic Sans MS" pitchFamily="66" charset="0"/>
                  <a:cs typeface="Arial" charset="0"/>
                </a:endParaRPr>
              </a:p>
            </p:txBody>
          </p:sp>
          <p:grpSp>
            <p:nvGrpSpPr>
              <p:cNvPr id="29" name="Group 463"/>
              <p:cNvGrpSpPr>
                <a:grpSpLocks noChangeAspect="1"/>
              </p:cNvGrpSpPr>
              <p:nvPr/>
            </p:nvGrpSpPr>
            <p:grpSpPr>
              <a:xfrm>
                <a:off x="5066987" y="1744809"/>
                <a:ext cx="660351" cy="617391"/>
                <a:chOff x="3349625" y="2738438"/>
                <a:chExt cx="1708150" cy="1597025"/>
              </a:xfrm>
            </p:grpSpPr>
            <p:sp>
              <p:nvSpPr>
                <p:cNvPr id="357" name="Line 364"/>
                <p:cNvSpPr>
                  <a:spLocks noChangeShapeType="1"/>
                </p:cNvSpPr>
                <p:nvPr/>
              </p:nvSpPr>
              <p:spPr bwMode="auto">
                <a:xfrm flipV="1">
                  <a:off x="3349625" y="2738438"/>
                  <a:ext cx="1708150" cy="1595438"/>
                </a:xfrm>
                <a:prstGeom prst="line">
                  <a:avLst/>
                </a:prstGeom>
                <a:noFill/>
                <a:ln w="7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8" name="Freeform 365"/>
                <p:cNvSpPr>
                  <a:spLocks/>
                </p:cNvSpPr>
                <p:nvPr/>
              </p:nvSpPr>
              <p:spPr bwMode="auto">
                <a:xfrm>
                  <a:off x="3349625" y="4225925"/>
                  <a:ext cx="114300" cy="109538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44" y="27"/>
                    </a:cxn>
                    <a:cxn ang="0">
                      <a:pos x="72" y="34"/>
                    </a:cxn>
                    <a:cxn ang="0">
                      <a:pos x="0" y="69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72" h="69">
                      <a:moveTo>
                        <a:pt x="39" y="0"/>
                      </a:moveTo>
                      <a:lnTo>
                        <a:pt x="44" y="27"/>
                      </a:lnTo>
                      <a:lnTo>
                        <a:pt x="72" y="34"/>
                      </a:lnTo>
                      <a:lnTo>
                        <a:pt x="0" y="69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9" name="Line 366"/>
                <p:cNvSpPr>
                  <a:spLocks noChangeShapeType="1"/>
                </p:cNvSpPr>
                <p:nvPr/>
              </p:nvSpPr>
              <p:spPr bwMode="auto">
                <a:xfrm flipH="1">
                  <a:off x="3349625" y="4225925"/>
                  <a:ext cx="61913" cy="109538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60" name="Line 367"/>
                <p:cNvSpPr>
                  <a:spLocks noChangeShapeType="1"/>
                </p:cNvSpPr>
                <p:nvPr/>
              </p:nvSpPr>
              <p:spPr bwMode="auto">
                <a:xfrm flipV="1">
                  <a:off x="3349625" y="4279900"/>
                  <a:ext cx="114300" cy="5556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61" name="Line 368"/>
                <p:cNvSpPr>
                  <a:spLocks noChangeShapeType="1"/>
                </p:cNvSpPr>
                <p:nvPr/>
              </p:nvSpPr>
              <p:spPr bwMode="auto">
                <a:xfrm flipH="1" flipV="1">
                  <a:off x="3419475" y="4268788"/>
                  <a:ext cx="44450" cy="1111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62" name="Line 369"/>
                <p:cNvSpPr>
                  <a:spLocks noChangeShapeType="1"/>
                </p:cNvSpPr>
                <p:nvPr/>
              </p:nvSpPr>
              <p:spPr bwMode="auto">
                <a:xfrm flipH="1" flipV="1">
                  <a:off x="3411538" y="4225925"/>
                  <a:ext cx="7938" cy="4286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  <p:grpSp>
            <p:nvGrpSpPr>
              <p:cNvPr id="30" name="Group 465"/>
              <p:cNvGrpSpPr>
                <a:grpSpLocks noChangeAspect="1"/>
              </p:cNvGrpSpPr>
              <p:nvPr/>
            </p:nvGrpSpPr>
            <p:grpSpPr>
              <a:xfrm>
                <a:off x="5391562" y="1123016"/>
                <a:ext cx="37776" cy="1222103"/>
                <a:chOff x="4217988" y="2155825"/>
                <a:chExt cx="74613" cy="2416175"/>
              </a:xfrm>
            </p:grpSpPr>
            <p:sp>
              <p:nvSpPr>
                <p:cNvPr id="351" name="Line 370"/>
                <p:cNvSpPr>
                  <a:spLocks noChangeShapeType="1"/>
                </p:cNvSpPr>
                <p:nvPr/>
              </p:nvSpPr>
              <p:spPr bwMode="auto">
                <a:xfrm flipV="1">
                  <a:off x="4256088" y="2155825"/>
                  <a:ext cx="1588" cy="2416175"/>
                </a:xfrm>
                <a:prstGeom prst="line">
                  <a:avLst/>
                </a:prstGeom>
                <a:noFill/>
                <a:ln w="7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2" name="Freeform 371"/>
                <p:cNvSpPr>
                  <a:spLocks/>
                </p:cNvSpPr>
                <p:nvPr/>
              </p:nvSpPr>
              <p:spPr bwMode="auto">
                <a:xfrm>
                  <a:off x="4217988" y="2155825"/>
                  <a:ext cx="74613" cy="120650"/>
                </a:xfrm>
                <a:custGeom>
                  <a:avLst/>
                  <a:gdLst/>
                  <a:ahLst/>
                  <a:cxnLst>
                    <a:cxn ang="0">
                      <a:pos x="24" y="0"/>
                    </a:cxn>
                    <a:cxn ang="0">
                      <a:pos x="47" y="76"/>
                    </a:cxn>
                    <a:cxn ang="0">
                      <a:pos x="24" y="61"/>
                    </a:cxn>
                    <a:cxn ang="0">
                      <a:pos x="0" y="76"/>
                    </a:cxn>
                    <a:cxn ang="0">
                      <a:pos x="24" y="0"/>
                    </a:cxn>
                  </a:cxnLst>
                  <a:rect l="0" t="0" r="r" b="b"/>
                  <a:pathLst>
                    <a:path w="47" h="76">
                      <a:moveTo>
                        <a:pt x="24" y="0"/>
                      </a:moveTo>
                      <a:lnTo>
                        <a:pt x="47" y="76"/>
                      </a:lnTo>
                      <a:lnTo>
                        <a:pt x="24" y="61"/>
                      </a:lnTo>
                      <a:lnTo>
                        <a:pt x="0" y="76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3" name="Line 372"/>
                <p:cNvSpPr>
                  <a:spLocks noChangeShapeType="1"/>
                </p:cNvSpPr>
                <p:nvPr/>
              </p:nvSpPr>
              <p:spPr bwMode="auto">
                <a:xfrm flipH="1" flipV="1">
                  <a:off x="4256088" y="2155825"/>
                  <a:ext cx="36513" cy="120650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4" name="Line 373"/>
                <p:cNvSpPr>
                  <a:spLocks noChangeShapeType="1"/>
                </p:cNvSpPr>
                <p:nvPr/>
              </p:nvSpPr>
              <p:spPr bwMode="auto">
                <a:xfrm flipH="1">
                  <a:off x="4217988" y="2155825"/>
                  <a:ext cx="38100" cy="120650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5" name="Line 374"/>
                <p:cNvSpPr>
                  <a:spLocks noChangeShapeType="1"/>
                </p:cNvSpPr>
                <p:nvPr/>
              </p:nvSpPr>
              <p:spPr bwMode="auto">
                <a:xfrm flipV="1">
                  <a:off x="4217988" y="2252663"/>
                  <a:ext cx="38100" cy="2381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6" name="Line 375"/>
                <p:cNvSpPr>
                  <a:spLocks noChangeShapeType="1"/>
                </p:cNvSpPr>
                <p:nvPr/>
              </p:nvSpPr>
              <p:spPr bwMode="auto">
                <a:xfrm>
                  <a:off x="4256088" y="2252663"/>
                  <a:ext cx="36513" cy="2381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  <p:grpSp>
            <p:nvGrpSpPr>
              <p:cNvPr id="31" name="Group 494"/>
              <p:cNvGrpSpPr/>
              <p:nvPr/>
            </p:nvGrpSpPr>
            <p:grpSpPr>
              <a:xfrm rot="18859735">
                <a:off x="5222394" y="1370462"/>
                <a:ext cx="360808" cy="383599"/>
                <a:chOff x="2794770" y="1737357"/>
                <a:chExt cx="530598" cy="564116"/>
              </a:xfrm>
            </p:grpSpPr>
            <p:cxnSp>
              <p:nvCxnSpPr>
                <p:cNvPr id="349" name="Straight Arrow Connector 348"/>
                <p:cNvCxnSpPr>
                  <a:cxnSpLocks noChangeAspect="1"/>
                </p:cNvCxnSpPr>
                <p:nvPr/>
              </p:nvCxnSpPr>
              <p:spPr bwMode="auto">
                <a:xfrm rot="660000" flipV="1">
                  <a:off x="3078479" y="1737357"/>
                  <a:ext cx="246889" cy="341334"/>
                </a:xfrm>
                <a:prstGeom prst="straightConnector1">
                  <a:avLst/>
                </a:prstGeom>
                <a:noFill/>
                <a:ln w="44450" cap="rnd" cmpd="sng" algn="ctr">
                  <a:solidFill>
                    <a:srgbClr val="0000FF"/>
                  </a:solidFill>
                  <a:prstDash val="solid"/>
                  <a:round/>
                  <a:headEnd type="none" w="med" len="med"/>
                  <a:tailEnd type="stealth" w="lg" len="lg"/>
                </a:ln>
                <a:effectLst/>
              </p:spPr>
            </p:cxnSp>
            <p:cxnSp>
              <p:nvCxnSpPr>
                <p:cNvPr id="350" name="Straight Arrow Connector 349"/>
                <p:cNvCxnSpPr>
                  <a:cxnSpLocks noChangeAspect="1"/>
                </p:cNvCxnSpPr>
                <p:nvPr/>
              </p:nvCxnSpPr>
              <p:spPr bwMode="auto">
                <a:xfrm rot="10860000" flipH="1">
                  <a:off x="2794770" y="2054584"/>
                  <a:ext cx="246889" cy="246889"/>
                </a:xfrm>
                <a:prstGeom prst="straightConnector1">
                  <a:avLst/>
                </a:prstGeom>
                <a:noFill/>
                <a:ln w="38100" cap="rnd" cmpd="sng" algn="ctr">
                  <a:solidFill>
                    <a:srgbClr val="FF0000"/>
                  </a:solidFill>
                  <a:prstDash val="solid"/>
                  <a:round/>
                  <a:headEnd type="none" w="lg" len="lg"/>
                  <a:tailEnd type="stealth" w="lg" len="lg"/>
                </a:ln>
                <a:effectLst/>
              </p:spPr>
            </p:cxnSp>
          </p:grpSp>
          <p:sp>
            <p:nvSpPr>
              <p:cNvPr id="348" name="Oval 347"/>
              <p:cNvSpPr>
                <a:spLocks noChangeAspect="1"/>
              </p:cNvSpPr>
              <p:nvPr/>
            </p:nvSpPr>
            <p:spPr bwMode="auto">
              <a:xfrm>
                <a:off x="5257800" y="1806988"/>
                <a:ext cx="340671" cy="340671"/>
              </a:xfrm>
              <a:prstGeom prst="ellipse">
                <a:avLst/>
              </a:prstGeom>
              <a:solidFill>
                <a:srgbClr val="FFE5FF"/>
              </a:solidFill>
              <a:ln w="0" cap="flat" cmpd="sng" algn="ctr">
                <a:gradFill>
                  <a:gsLst>
                    <a:gs pos="0">
                      <a:schemeClr val="accent1">
                        <a:shade val="30000"/>
                        <a:satMod val="115000"/>
                      </a:schemeClr>
                    </a:gs>
                    <a:gs pos="50000">
                      <a:schemeClr val="accent1">
                        <a:shade val="67500"/>
                        <a:satMod val="115000"/>
                      </a:schemeClr>
                    </a:gs>
                    <a:gs pos="100000">
                      <a:schemeClr val="accent1">
                        <a:shade val="100000"/>
                        <a:satMod val="115000"/>
                      </a:schemeClr>
                    </a:gs>
                  </a:gsLst>
                  <a:lin ang="5400000" scaled="0"/>
                </a:gra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Comic Sans MS" pitchFamily="66" charset="0"/>
                  <a:cs typeface="Arial" charset="0"/>
                </a:endParaRPr>
              </a:p>
            </p:txBody>
          </p:sp>
        </p:grpSp>
        <p:grpSp>
          <p:nvGrpSpPr>
            <p:cNvPr id="128" name="Group 261"/>
            <p:cNvGrpSpPr/>
            <p:nvPr/>
          </p:nvGrpSpPr>
          <p:grpSpPr>
            <a:xfrm>
              <a:off x="6667187" y="1597296"/>
              <a:ext cx="876613" cy="1222104"/>
              <a:chOff x="6667187" y="1597296"/>
              <a:chExt cx="876613" cy="1222104"/>
            </a:xfrm>
          </p:grpSpPr>
          <p:grpSp>
            <p:nvGrpSpPr>
              <p:cNvPr id="129" name="Group 252"/>
              <p:cNvGrpSpPr/>
              <p:nvPr/>
            </p:nvGrpSpPr>
            <p:grpSpPr>
              <a:xfrm>
                <a:off x="6684476" y="1981200"/>
                <a:ext cx="859324" cy="34884"/>
                <a:chOff x="3196734" y="1994210"/>
                <a:chExt cx="859324" cy="34884"/>
              </a:xfrm>
            </p:grpSpPr>
            <p:sp>
              <p:nvSpPr>
                <p:cNvPr id="337" name="Line 376"/>
                <p:cNvSpPr>
                  <a:spLocks noChangeShapeType="1"/>
                </p:cNvSpPr>
                <p:nvPr/>
              </p:nvSpPr>
              <p:spPr bwMode="auto">
                <a:xfrm>
                  <a:off x="3196734" y="2006235"/>
                  <a:ext cx="841865" cy="523"/>
                </a:xfrm>
                <a:prstGeom prst="line">
                  <a:avLst/>
                </a:prstGeom>
                <a:noFill/>
                <a:ln w="7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38" name="Freeform 377"/>
                <p:cNvSpPr>
                  <a:spLocks noChangeAspect="1"/>
                </p:cNvSpPr>
                <p:nvPr/>
              </p:nvSpPr>
              <p:spPr bwMode="auto">
                <a:xfrm>
                  <a:off x="3999944" y="1994210"/>
                  <a:ext cx="56114" cy="3488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74" y="23"/>
                    </a:cxn>
                    <a:cxn ang="0">
                      <a:pos x="0" y="46"/>
                    </a:cxn>
                    <a:cxn ang="0">
                      <a:pos x="15" y="2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74" h="46">
                      <a:moveTo>
                        <a:pt x="0" y="0"/>
                      </a:moveTo>
                      <a:lnTo>
                        <a:pt x="74" y="23"/>
                      </a:lnTo>
                      <a:lnTo>
                        <a:pt x="0" y="46"/>
                      </a:lnTo>
                      <a:lnTo>
                        <a:pt x="15" y="2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39" name="Line 37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99944" y="2008629"/>
                  <a:ext cx="56114" cy="17444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0" name="Line 379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3999944" y="1994214"/>
                  <a:ext cx="56114" cy="17444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1" name="Line 380"/>
                <p:cNvSpPr>
                  <a:spLocks noChangeAspect="1" noChangeShapeType="1"/>
                </p:cNvSpPr>
                <p:nvPr/>
              </p:nvSpPr>
              <p:spPr bwMode="auto">
                <a:xfrm>
                  <a:off x="3999944" y="1994214"/>
                  <a:ext cx="11378" cy="17444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2" name="Line 381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3999944" y="2008629"/>
                  <a:ext cx="11378" cy="17444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  <p:grpSp>
            <p:nvGrpSpPr>
              <p:cNvPr id="130" name="Group 259"/>
              <p:cNvGrpSpPr/>
              <p:nvPr/>
            </p:nvGrpSpPr>
            <p:grpSpPr>
              <a:xfrm>
                <a:off x="6667187" y="1597296"/>
                <a:ext cx="660351" cy="1222104"/>
                <a:chOff x="6667187" y="1597296"/>
                <a:chExt cx="660351" cy="1222104"/>
              </a:xfrm>
            </p:grpSpPr>
            <p:sp>
              <p:nvSpPr>
                <p:cNvPr id="318" name="Oval 317"/>
                <p:cNvSpPr>
                  <a:spLocks noChangeAspect="1"/>
                </p:cNvSpPr>
                <p:nvPr/>
              </p:nvSpPr>
              <p:spPr bwMode="auto">
                <a:xfrm>
                  <a:off x="6998812" y="1980842"/>
                  <a:ext cx="89782" cy="89782"/>
                </a:xfrm>
                <a:prstGeom prst="ellipse">
                  <a:avLst/>
                </a:prstGeom>
                <a:solidFill>
                  <a:schemeClr val="tx1"/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6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Comic Sans MS" pitchFamily="66" charset="0"/>
                    <a:cs typeface="Arial" charset="0"/>
                  </a:endParaRPr>
                </a:p>
              </p:txBody>
            </p:sp>
            <p:grpSp>
              <p:nvGrpSpPr>
                <p:cNvPr id="131" name="Group 463"/>
                <p:cNvGrpSpPr>
                  <a:grpSpLocks noChangeAspect="1"/>
                </p:cNvGrpSpPr>
                <p:nvPr/>
              </p:nvGrpSpPr>
              <p:grpSpPr>
                <a:xfrm>
                  <a:off x="6667187" y="1757173"/>
                  <a:ext cx="660351" cy="617391"/>
                  <a:chOff x="3349625" y="2738438"/>
                  <a:chExt cx="1708150" cy="1597025"/>
                </a:xfrm>
              </p:grpSpPr>
              <p:sp>
                <p:nvSpPr>
                  <p:cNvPr id="331" name="Line 36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49625" y="2738438"/>
                    <a:ext cx="1708150" cy="1595438"/>
                  </a:xfrm>
                  <a:prstGeom prst="line">
                    <a:avLst/>
                  </a:prstGeom>
                  <a:noFill/>
                  <a:ln w="7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32" name="Freeform 365"/>
                  <p:cNvSpPr>
                    <a:spLocks/>
                  </p:cNvSpPr>
                  <p:nvPr/>
                </p:nvSpPr>
                <p:spPr bwMode="auto">
                  <a:xfrm>
                    <a:off x="3349625" y="4225925"/>
                    <a:ext cx="114300" cy="109538"/>
                  </a:xfrm>
                  <a:custGeom>
                    <a:avLst/>
                    <a:gdLst/>
                    <a:ahLst/>
                    <a:cxnLst>
                      <a:cxn ang="0">
                        <a:pos x="39" y="0"/>
                      </a:cxn>
                      <a:cxn ang="0">
                        <a:pos x="44" y="27"/>
                      </a:cxn>
                      <a:cxn ang="0">
                        <a:pos x="72" y="34"/>
                      </a:cxn>
                      <a:cxn ang="0">
                        <a:pos x="0" y="69"/>
                      </a:cxn>
                      <a:cxn ang="0">
                        <a:pos x="39" y="0"/>
                      </a:cxn>
                    </a:cxnLst>
                    <a:rect l="0" t="0" r="r" b="b"/>
                    <a:pathLst>
                      <a:path w="72" h="69">
                        <a:moveTo>
                          <a:pt x="39" y="0"/>
                        </a:moveTo>
                        <a:lnTo>
                          <a:pt x="44" y="27"/>
                        </a:lnTo>
                        <a:lnTo>
                          <a:pt x="72" y="34"/>
                        </a:lnTo>
                        <a:lnTo>
                          <a:pt x="0" y="69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33" name="Line 36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49625" y="4225925"/>
                    <a:ext cx="61913" cy="109538"/>
                  </a:xfrm>
                  <a:prstGeom prst="line">
                    <a:avLst/>
                  </a:prstGeom>
                  <a:noFill/>
                  <a:ln w="4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34" name="Line 36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49625" y="4279900"/>
                    <a:ext cx="114300" cy="55563"/>
                  </a:xfrm>
                  <a:prstGeom prst="line">
                    <a:avLst/>
                  </a:prstGeom>
                  <a:noFill/>
                  <a:ln w="4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35" name="Line 368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419475" y="4268788"/>
                    <a:ext cx="44450" cy="11113"/>
                  </a:xfrm>
                  <a:prstGeom prst="line">
                    <a:avLst/>
                  </a:prstGeom>
                  <a:noFill/>
                  <a:ln w="4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36" name="Line 369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411538" y="4225925"/>
                    <a:ext cx="7938" cy="42863"/>
                  </a:xfrm>
                  <a:prstGeom prst="line">
                    <a:avLst/>
                  </a:prstGeom>
                  <a:noFill/>
                  <a:ln w="4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132" name="Group 465"/>
                <p:cNvGrpSpPr>
                  <a:grpSpLocks noChangeAspect="1"/>
                </p:cNvGrpSpPr>
                <p:nvPr/>
              </p:nvGrpSpPr>
              <p:grpSpPr>
                <a:xfrm>
                  <a:off x="6991736" y="1597296"/>
                  <a:ext cx="37776" cy="1222104"/>
                  <a:chOff x="4217988" y="2155825"/>
                  <a:chExt cx="74613" cy="2416175"/>
                </a:xfrm>
              </p:grpSpPr>
              <p:sp>
                <p:nvSpPr>
                  <p:cNvPr id="325" name="Line 37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256088" y="2155825"/>
                    <a:ext cx="1588" cy="2416175"/>
                  </a:xfrm>
                  <a:prstGeom prst="line">
                    <a:avLst/>
                  </a:prstGeom>
                  <a:noFill/>
                  <a:ln w="7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26" name="Freeform 371"/>
                  <p:cNvSpPr>
                    <a:spLocks/>
                  </p:cNvSpPr>
                  <p:nvPr/>
                </p:nvSpPr>
                <p:spPr bwMode="auto">
                  <a:xfrm>
                    <a:off x="4217988" y="2155825"/>
                    <a:ext cx="74613" cy="120650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47" y="76"/>
                      </a:cxn>
                      <a:cxn ang="0">
                        <a:pos x="24" y="61"/>
                      </a:cxn>
                      <a:cxn ang="0">
                        <a:pos x="0" y="76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47" h="76">
                        <a:moveTo>
                          <a:pt x="24" y="0"/>
                        </a:moveTo>
                        <a:lnTo>
                          <a:pt x="47" y="76"/>
                        </a:lnTo>
                        <a:lnTo>
                          <a:pt x="24" y="61"/>
                        </a:lnTo>
                        <a:lnTo>
                          <a:pt x="0" y="76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27" name="Line 372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4256088" y="2155825"/>
                    <a:ext cx="36513" cy="120650"/>
                  </a:xfrm>
                  <a:prstGeom prst="line">
                    <a:avLst/>
                  </a:prstGeom>
                  <a:noFill/>
                  <a:ln w="4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28" name="Line 37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17988" y="2155825"/>
                    <a:ext cx="38100" cy="120650"/>
                  </a:xfrm>
                  <a:prstGeom prst="line">
                    <a:avLst/>
                  </a:prstGeom>
                  <a:noFill/>
                  <a:ln w="4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29" name="Line 37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217988" y="2252663"/>
                    <a:ext cx="38100" cy="23813"/>
                  </a:xfrm>
                  <a:prstGeom prst="line">
                    <a:avLst/>
                  </a:prstGeom>
                  <a:noFill/>
                  <a:ln w="4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30" name="Line 375"/>
                  <p:cNvSpPr>
                    <a:spLocks noChangeShapeType="1"/>
                  </p:cNvSpPr>
                  <p:nvPr/>
                </p:nvSpPr>
                <p:spPr bwMode="auto">
                  <a:xfrm>
                    <a:off x="4256088" y="2252663"/>
                    <a:ext cx="36513" cy="23813"/>
                  </a:xfrm>
                  <a:prstGeom prst="line">
                    <a:avLst/>
                  </a:prstGeom>
                  <a:noFill/>
                  <a:ln w="4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133" name="Group 494"/>
                <p:cNvGrpSpPr/>
                <p:nvPr/>
              </p:nvGrpSpPr>
              <p:grpSpPr>
                <a:xfrm rot="7970573">
                  <a:off x="6838031" y="2300132"/>
                  <a:ext cx="360806" cy="383599"/>
                  <a:chOff x="2794770" y="1737357"/>
                  <a:chExt cx="530598" cy="564116"/>
                </a:xfrm>
              </p:grpSpPr>
              <p:cxnSp>
                <p:nvCxnSpPr>
                  <p:cNvPr id="323" name="Straight Arrow Connector 322"/>
                  <p:cNvCxnSpPr>
                    <a:cxnSpLocks noChangeAspect="1"/>
                  </p:cNvCxnSpPr>
                  <p:nvPr/>
                </p:nvCxnSpPr>
                <p:spPr bwMode="auto">
                  <a:xfrm rot="660000" flipV="1">
                    <a:off x="3078479" y="1737357"/>
                    <a:ext cx="246889" cy="341334"/>
                  </a:xfrm>
                  <a:prstGeom prst="straightConnector1">
                    <a:avLst/>
                  </a:prstGeom>
                  <a:noFill/>
                  <a:ln w="44450" cap="rnd" cmpd="sng" algn="ctr">
                    <a:solidFill>
                      <a:srgbClr val="0000FF"/>
                    </a:solidFill>
                    <a:prstDash val="solid"/>
                    <a:round/>
                    <a:headEnd type="none" w="med" len="med"/>
                    <a:tailEnd type="stealth" w="lg" len="lg"/>
                  </a:ln>
                  <a:effectLst/>
                </p:spPr>
              </p:cxnSp>
              <p:cxnSp>
                <p:nvCxnSpPr>
                  <p:cNvPr id="324" name="Straight Arrow Connector 323"/>
                  <p:cNvCxnSpPr>
                    <a:cxnSpLocks noChangeAspect="1"/>
                  </p:cNvCxnSpPr>
                  <p:nvPr/>
                </p:nvCxnSpPr>
                <p:spPr bwMode="auto">
                  <a:xfrm rot="10860000" flipH="1">
                    <a:off x="2794770" y="2054584"/>
                    <a:ext cx="246889" cy="246889"/>
                  </a:xfrm>
                  <a:prstGeom prst="straightConnector1">
                    <a:avLst/>
                  </a:prstGeom>
                  <a:noFill/>
                  <a:ln w="38100" cap="rnd" cmpd="sng" algn="ctr">
                    <a:solidFill>
                      <a:srgbClr val="FF0000"/>
                    </a:solidFill>
                    <a:prstDash val="solid"/>
                    <a:round/>
                    <a:headEnd type="none" w="lg" len="lg"/>
                    <a:tailEnd type="stealth" w="lg" len="lg"/>
                  </a:ln>
                  <a:effectLst/>
                </p:spPr>
              </p:cxnSp>
            </p:grpSp>
            <p:sp>
              <p:nvSpPr>
                <p:cNvPr id="322" name="Oval 321"/>
                <p:cNvSpPr>
                  <a:spLocks noChangeAspect="1"/>
                </p:cNvSpPr>
                <p:nvPr/>
              </p:nvSpPr>
              <p:spPr bwMode="auto">
                <a:xfrm>
                  <a:off x="6858000" y="1819352"/>
                  <a:ext cx="340671" cy="340671"/>
                </a:xfrm>
                <a:prstGeom prst="ellipse">
                  <a:avLst/>
                </a:prstGeom>
                <a:solidFill>
                  <a:srgbClr val="FFE5FF"/>
                </a:solidFill>
                <a:ln w="0" cap="flat" cmpd="sng" algn="ctr">
                  <a:gradFill>
                    <a:gsLst>
                      <a:gs pos="0">
                        <a:schemeClr val="accent1">
                          <a:shade val="30000"/>
                          <a:satMod val="115000"/>
                        </a:schemeClr>
                      </a:gs>
                      <a:gs pos="50000">
                        <a:schemeClr val="accent1">
                          <a:shade val="67500"/>
                          <a:satMod val="115000"/>
                        </a:schemeClr>
                      </a:gs>
                      <a:gs pos="100000">
                        <a:schemeClr val="accent1">
                          <a:shade val="100000"/>
                          <a:satMod val="115000"/>
                        </a:schemeClr>
                      </a:gs>
                    </a:gsLst>
                    <a:lin ang="5400000" scaled="0"/>
                  </a:gra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6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Comic Sans MS" pitchFamily="66" charset="0"/>
                    <a:cs typeface="Arial" charset="0"/>
                  </a:endParaRPr>
                </a:p>
              </p:txBody>
            </p:sp>
          </p:grpSp>
        </p:grpSp>
        <p:cxnSp>
          <p:nvCxnSpPr>
            <p:cNvPr id="292" name="Straight Connector 291"/>
            <p:cNvCxnSpPr/>
            <p:nvPr/>
          </p:nvCxnSpPr>
          <p:spPr bwMode="auto">
            <a:xfrm>
              <a:off x="6126624" y="2057400"/>
              <a:ext cx="194310" cy="1350"/>
            </a:xfrm>
            <a:prstGeom prst="line">
              <a:avLst/>
            </a:prstGeom>
            <a:noFill/>
            <a:ln w="254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pic>
        <p:nvPicPr>
          <p:cNvPr id="383" name="Picture 382" descr="txp_fi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4"/>
          <a:stretch>
            <a:fillRect/>
          </a:stretch>
        </p:blipFill>
        <p:spPr bwMode="auto">
          <a:xfrm>
            <a:off x="1524000" y="4437887"/>
            <a:ext cx="497983" cy="192025"/>
          </a:xfrm>
          <a:prstGeom prst="rect">
            <a:avLst/>
          </a:prstGeom>
          <a:noFill/>
          <a:ln/>
          <a:effectLst/>
        </p:spPr>
      </p:pic>
      <p:pic>
        <p:nvPicPr>
          <p:cNvPr id="385" name="Picture 384" descr="txp_fi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5"/>
          <a:stretch>
            <a:fillRect/>
          </a:stretch>
        </p:blipFill>
        <p:spPr bwMode="auto">
          <a:xfrm>
            <a:off x="1658111" y="3511296"/>
            <a:ext cx="170689" cy="128016"/>
          </a:xfrm>
          <a:prstGeom prst="rect">
            <a:avLst/>
          </a:prstGeom>
          <a:noFill/>
          <a:ln/>
          <a:effectLst/>
        </p:spPr>
      </p:pic>
      <p:grpSp>
        <p:nvGrpSpPr>
          <p:cNvPr id="134" name="Group 394"/>
          <p:cNvGrpSpPr/>
          <p:nvPr/>
        </p:nvGrpSpPr>
        <p:grpSpPr>
          <a:xfrm>
            <a:off x="228600" y="1304257"/>
            <a:ext cx="1066800" cy="1192055"/>
            <a:chOff x="76200" y="1322545"/>
            <a:chExt cx="1066800" cy="1192055"/>
          </a:xfrm>
        </p:grpSpPr>
        <p:cxnSp>
          <p:nvCxnSpPr>
            <p:cNvPr id="391" name="Straight Arrow Connector 390"/>
            <p:cNvCxnSpPr>
              <a:cxnSpLocks noChangeAspect="1"/>
            </p:cNvCxnSpPr>
            <p:nvPr/>
          </p:nvCxnSpPr>
          <p:spPr bwMode="auto">
            <a:xfrm rot="19519735" flipV="1">
              <a:off x="504214" y="1322545"/>
              <a:ext cx="167885" cy="232107"/>
            </a:xfrm>
            <a:prstGeom prst="straightConnector1">
              <a:avLst/>
            </a:prstGeom>
            <a:noFill/>
            <a:ln w="44450" cap="rnd" cmpd="sng" algn="ctr">
              <a:solidFill>
                <a:srgbClr val="0000FF"/>
              </a:solidFill>
              <a:prstDash val="solid"/>
              <a:round/>
              <a:headEnd type="none" w="med" len="med"/>
              <a:tailEnd type="stealth" w="lg" len="lg"/>
            </a:ln>
            <a:effectLst/>
          </p:spPr>
        </p:cxnSp>
        <p:cxnSp>
          <p:nvCxnSpPr>
            <p:cNvPr id="392" name="Straight Arrow Connector 391"/>
            <p:cNvCxnSpPr>
              <a:cxnSpLocks noChangeAspect="1"/>
            </p:cNvCxnSpPr>
            <p:nvPr/>
          </p:nvCxnSpPr>
          <p:spPr bwMode="auto">
            <a:xfrm rot="8119735" flipH="1">
              <a:off x="500743" y="2007146"/>
              <a:ext cx="167885" cy="167885"/>
            </a:xfrm>
            <a:prstGeom prst="straightConnector1">
              <a:avLst/>
            </a:prstGeom>
            <a:noFill/>
            <a:ln w="38100" cap="rnd" cmpd="sng" algn="ctr">
              <a:solidFill>
                <a:srgbClr val="FF0000"/>
              </a:solidFill>
              <a:prstDash val="solid"/>
              <a:round/>
              <a:headEnd type="none" w="lg" len="lg"/>
              <a:tailEnd type="stealth" w="lg" len="lg"/>
            </a:ln>
            <a:effectLst/>
          </p:spPr>
        </p:cxnSp>
        <p:sp>
          <p:nvSpPr>
            <p:cNvPr id="393" name="TextBox 392"/>
            <p:cNvSpPr txBox="1"/>
            <p:nvPr/>
          </p:nvSpPr>
          <p:spPr>
            <a:xfrm>
              <a:off x="76200" y="1600200"/>
              <a:ext cx="10668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 smtClean="0">
                  <a:solidFill>
                    <a:srgbClr val="0000FF"/>
                  </a:solidFill>
                </a:rPr>
                <a:t>nucleon spin</a:t>
              </a:r>
              <a:endParaRPr lang="en-US" sz="1200" dirty="0">
                <a:solidFill>
                  <a:srgbClr val="0000FF"/>
                </a:solidFill>
              </a:endParaRPr>
            </a:p>
          </p:txBody>
        </p:sp>
        <p:sp>
          <p:nvSpPr>
            <p:cNvPr id="394" name="TextBox 393"/>
            <p:cNvSpPr txBox="1"/>
            <p:nvPr/>
          </p:nvSpPr>
          <p:spPr>
            <a:xfrm>
              <a:off x="76200" y="2237601"/>
              <a:ext cx="10668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 smtClean="0">
                  <a:solidFill>
                    <a:srgbClr val="FF0000"/>
                  </a:solidFill>
                </a:rPr>
                <a:t>quark spin</a:t>
              </a:r>
              <a:endParaRPr lang="en-US" sz="1200" dirty="0">
                <a:solidFill>
                  <a:srgbClr val="FF0000"/>
                </a:solidFill>
              </a:endParaRPr>
            </a:p>
          </p:txBody>
        </p:sp>
      </p:grpSp>
      <p:sp>
        <p:nvSpPr>
          <p:cNvPr id="402" name="TextBox 401"/>
          <p:cNvSpPr txBox="1"/>
          <p:nvPr/>
        </p:nvSpPr>
        <p:spPr>
          <a:xfrm>
            <a:off x="0" y="4824758"/>
            <a:ext cx="91440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Font typeface="Wingdings" pitchFamily="2" charset="2"/>
              <a:buChar char="v"/>
            </a:pPr>
            <a:r>
              <a:rPr lang="en-US" dirty="0" smtClean="0"/>
              <a:t> Spherical  symmetry: invariance for any spin rotation</a:t>
            </a:r>
            <a:endParaRPr lang="en-US" dirty="0"/>
          </a:p>
        </p:txBody>
      </p:sp>
      <p:pic>
        <p:nvPicPr>
          <p:cNvPr id="404" name="Picture 403" descr="txp_fi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6"/>
          <a:stretch>
            <a:fillRect/>
          </a:stretch>
        </p:blipFill>
        <p:spPr bwMode="auto">
          <a:xfrm>
            <a:off x="6019800" y="4830847"/>
            <a:ext cx="2496795" cy="256265"/>
          </a:xfrm>
          <a:prstGeom prst="rect">
            <a:avLst/>
          </a:prstGeom>
          <a:noFill/>
          <a:ln/>
          <a:effectLst/>
        </p:spPr>
      </p:pic>
      <p:grpSp>
        <p:nvGrpSpPr>
          <p:cNvPr id="135" name="Group 3581"/>
          <p:cNvGrpSpPr/>
          <p:nvPr/>
        </p:nvGrpSpPr>
        <p:grpSpPr>
          <a:xfrm>
            <a:off x="4419600" y="5163312"/>
            <a:ext cx="874713" cy="827088"/>
            <a:chOff x="3282950" y="5038725"/>
            <a:chExt cx="874713" cy="827088"/>
          </a:xfrm>
        </p:grpSpPr>
        <p:sp>
          <p:nvSpPr>
            <p:cNvPr id="314066" name="Line 2770"/>
            <p:cNvSpPr>
              <a:spLocks noChangeShapeType="1"/>
            </p:cNvSpPr>
            <p:nvPr/>
          </p:nvSpPr>
          <p:spPr bwMode="auto">
            <a:xfrm flipV="1">
              <a:off x="3411538" y="5237163"/>
              <a:ext cx="584200" cy="54610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4067" name="Freeform 2771"/>
            <p:cNvSpPr>
              <a:spLocks/>
            </p:cNvSpPr>
            <p:nvPr/>
          </p:nvSpPr>
          <p:spPr bwMode="auto">
            <a:xfrm>
              <a:off x="3411538" y="5746750"/>
              <a:ext cx="38100" cy="36513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15" y="9"/>
                </a:cxn>
                <a:cxn ang="0">
                  <a:pos x="24" y="12"/>
                </a:cxn>
                <a:cxn ang="0">
                  <a:pos x="0" y="23"/>
                </a:cxn>
                <a:cxn ang="0">
                  <a:pos x="13" y="0"/>
                </a:cxn>
              </a:cxnLst>
              <a:rect l="0" t="0" r="r" b="b"/>
              <a:pathLst>
                <a:path w="24" h="23">
                  <a:moveTo>
                    <a:pt x="13" y="0"/>
                  </a:moveTo>
                  <a:lnTo>
                    <a:pt x="15" y="9"/>
                  </a:lnTo>
                  <a:lnTo>
                    <a:pt x="24" y="12"/>
                  </a:lnTo>
                  <a:lnTo>
                    <a:pt x="0" y="2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4068" name="Line 2772"/>
            <p:cNvSpPr>
              <a:spLocks noChangeShapeType="1"/>
            </p:cNvSpPr>
            <p:nvPr/>
          </p:nvSpPr>
          <p:spPr bwMode="auto">
            <a:xfrm flipH="1">
              <a:off x="3411538" y="5746750"/>
              <a:ext cx="20638" cy="36513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4069" name="Line 2773"/>
            <p:cNvSpPr>
              <a:spLocks noChangeShapeType="1"/>
            </p:cNvSpPr>
            <p:nvPr/>
          </p:nvSpPr>
          <p:spPr bwMode="auto">
            <a:xfrm flipV="1">
              <a:off x="3411538" y="5765800"/>
              <a:ext cx="38100" cy="17463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4070" name="Line 2774"/>
            <p:cNvSpPr>
              <a:spLocks noChangeShapeType="1"/>
            </p:cNvSpPr>
            <p:nvPr/>
          </p:nvSpPr>
          <p:spPr bwMode="auto">
            <a:xfrm flipH="1" flipV="1">
              <a:off x="3435350" y="5761038"/>
              <a:ext cx="14288" cy="4763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4071" name="Line 2775"/>
            <p:cNvSpPr>
              <a:spLocks noChangeShapeType="1"/>
            </p:cNvSpPr>
            <p:nvPr/>
          </p:nvSpPr>
          <p:spPr bwMode="auto">
            <a:xfrm flipH="1" flipV="1">
              <a:off x="3432175" y="5746750"/>
              <a:ext cx="3175" cy="14288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4072" name="Line 2776"/>
            <p:cNvSpPr>
              <a:spLocks noChangeShapeType="1"/>
            </p:cNvSpPr>
            <p:nvPr/>
          </p:nvSpPr>
          <p:spPr bwMode="auto">
            <a:xfrm>
              <a:off x="3282950" y="5513388"/>
              <a:ext cx="874713" cy="158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4073" name="Freeform 2777"/>
            <p:cNvSpPr>
              <a:spLocks/>
            </p:cNvSpPr>
            <p:nvPr/>
          </p:nvSpPr>
          <p:spPr bwMode="auto">
            <a:xfrm>
              <a:off x="4116388" y="5500688"/>
              <a:ext cx="41275" cy="238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" y="8"/>
                </a:cxn>
                <a:cxn ang="0">
                  <a:pos x="0" y="15"/>
                </a:cxn>
                <a:cxn ang="0">
                  <a:pos x="5" y="8"/>
                </a:cxn>
                <a:cxn ang="0">
                  <a:pos x="0" y="0"/>
                </a:cxn>
              </a:cxnLst>
              <a:rect l="0" t="0" r="r" b="b"/>
              <a:pathLst>
                <a:path w="26" h="15">
                  <a:moveTo>
                    <a:pt x="0" y="0"/>
                  </a:moveTo>
                  <a:lnTo>
                    <a:pt x="26" y="8"/>
                  </a:lnTo>
                  <a:lnTo>
                    <a:pt x="0" y="15"/>
                  </a:lnTo>
                  <a:lnTo>
                    <a:pt x="5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4074" name="Line 2778"/>
            <p:cNvSpPr>
              <a:spLocks noChangeShapeType="1"/>
            </p:cNvSpPr>
            <p:nvPr/>
          </p:nvSpPr>
          <p:spPr bwMode="auto">
            <a:xfrm flipV="1">
              <a:off x="4116388" y="5513388"/>
              <a:ext cx="41275" cy="11113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4075" name="Line 2779"/>
            <p:cNvSpPr>
              <a:spLocks noChangeShapeType="1"/>
            </p:cNvSpPr>
            <p:nvPr/>
          </p:nvSpPr>
          <p:spPr bwMode="auto">
            <a:xfrm flipH="1" flipV="1">
              <a:off x="4116388" y="5500688"/>
              <a:ext cx="41275" cy="12700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4076" name="Line 2780"/>
            <p:cNvSpPr>
              <a:spLocks noChangeShapeType="1"/>
            </p:cNvSpPr>
            <p:nvPr/>
          </p:nvSpPr>
          <p:spPr bwMode="auto">
            <a:xfrm>
              <a:off x="4116388" y="5500688"/>
              <a:ext cx="7938" cy="12700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4077" name="Line 2781"/>
            <p:cNvSpPr>
              <a:spLocks noChangeShapeType="1"/>
            </p:cNvSpPr>
            <p:nvPr/>
          </p:nvSpPr>
          <p:spPr bwMode="auto">
            <a:xfrm flipH="1">
              <a:off x="4116388" y="5513388"/>
              <a:ext cx="7938" cy="11113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4096" name="Line 2800"/>
            <p:cNvSpPr>
              <a:spLocks noChangeShapeType="1"/>
            </p:cNvSpPr>
            <p:nvPr/>
          </p:nvSpPr>
          <p:spPr bwMode="auto">
            <a:xfrm flipV="1">
              <a:off x="3721100" y="5038725"/>
              <a:ext cx="1588" cy="827088"/>
            </a:xfrm>
            <a:prstGeom prst="line">
              <a:avLst/>
            </a:pr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4097" name="Freeform 2801"/>
            <p:cNvSpPr>
              <a:spLocks/>
            </p:cNvSpPr>
            <p:nvPr/>
          </p:nvSpPr>
          <p:spPr bwMode="auto">
            <a:xfrm>
              <a:off x="3708400" y="5038725"/>
              <a:ext cx="25400" cy="412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6" y="26"/>
                </a:cxn>
                <a:cxn ang="0">
                  <a:pos x="8" y="20"/>
                </a:cxn>
                <a:cxn ang="0">
                  <a:pos x="0" y="26"/>
                </a:cxn>
                <a:cxn ang="0">
                  <a:pos x="8" y="0"/>
                </a:cxn>
              </a:cxnLst>
              <a:rect l="0" t="0" r="r" b="b"/>
              <a:pathLst>
                <a:path w="16" h="26">
                  <a:moveTo>
                    <a:pt x="8" y="0"/>
                  </a:moveTo>
                  <a:lnTo>
                    <a:pt x="16" y="26"/>
                  </a:lnTo>
                  <a:lnTo>
                    <a:pt x="8" y="20"/>
                  </a:lnTo>
                  <a:lnTo>
                    <a:pt x="0" y="2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4098" name="Line 2802"/>
            <p:cNvSpPr>
              <a:spLocks noChangeShapeType="1"/>
            </p:cNvSpPr>
            <p:nvPr/>
          </p:nvSpPr>
          <p:spPr bwMode="auto">
            <a:xfrm flipH="1" flipV="1">
              <a:off x="3721100" y="5038725"/>
              <a:ext cx="12700" cy="41275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4099" name="Line 2803"/>
            <p:cNvSpPr>
              <a:spLocks noChangeShapeType="1"/>
            </p:cNvSpPr>
            <p:nvPr/>
          </p:nvSpPr>
          <p:spPr bwMode="auto">
            <a:xfrm flipH="1">
              <a:off x="3708400" y="5038725"/>
              <a:ext cx="12700" cy="41275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4100" name="Line 2804"/>
            <p:cNvSpPr>
              <a:spLocks noChangeShapeType="1"/>
            </p:cNvSpPr>
            <p:nvPr/>
          </p:nvSpPr>
          <p:spPr bwMode="auto">
            <a:xfrm flipV="1">
              <a:off x="3708400" y="5070475"/>
              <a:ext cx="12700" cy="9525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4101" name="Line 2805"/>
            <p:cNvSpPr>
              <a:spLocks noChangeShapeType="1"/>
            </p:cNvSpPr>
            <p:nvPr/>
          </p:nvSpPr>
          <p:spPr bwMode="auto">
            <a:xfrm>
              <a:off x="3721100" y="5070475"/>
              <a:ext cx="12700" cy="9525"/>
            </a:xfrm>
            <a:prstGeom prst="line">
              <a:avLst/>
            </a:prstGeom>
            <a:noFill/>
            <a:ln w="1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grpSp>
          <p:nvGrpSpPr>
            <p:cNvPr id="136" name="Group 3579"/>
            <p:cNvGrpSpPr/>
            <p:nvPr/>
          </p:nvGrpSpPr>
          <p:grpSpPr>
            <a:xfrm>
              <a:off x="3538728" y="5303520"/>
              <a:ext cx="381000" cy="382588"/>
              <a:chOff x="5029200" y="5334000"/>
              <a:chExt cx="381000" cy="382588"/>
            </a:xfrm>
          </p:grpSpPr>
          <p:sp>
            <p:nvSpPr>
              <p:cNvPr id="3219" name="Freeform 2691"/>
              <p:cNvSpPr>
                <a:spLocks/>
              </p:cNvSpPr>
              <p:nvPr/>
            </p:nvSpPr>
            <p:spPr bwMode="auto">
              <a:xfrm>
                <a:off x="5029200" y="5334000"/>
                <a:ext cx="381000" cy="382588"/>
              </a:xfrm>
              <a:custGeom>
                <a:avLst/>
                <a:gdLst/>
                <a:ahLst/>
                <a:cxnLst>
                  <a:cxn ang="0">
                    <a:pos x="131" y="1"/>
                  </a:cxn>
                  <a:cxn ang="0">
                    <a:pos x="152" y="4"/>
                  </a:cxn>
                  <a:cxn ang="0">
                    <a:pos x="171" y="12"/>
                  </a:cxn>
                  <a:cxn ang="0">
                    <a:pos x="189" y="22"/>
                  </a:cxn>
                  <a:cxn ang="0">
                    <a:pos x="205" y="36"/>
                  </a:cxn>
                  <a:cxn ang="0">
                    <a:pos x="218" y="51"/>
                  </a:cxn>
                  <a:cxn ang="0">
                    <a:pos x="228" y="69"/>
                  </a:cxn>
                  <a:cxn ang="0">
                    <a:pos x="236" y="88"/>
                  </a:cxn>
                  <a:cxn ang="0">
                    <a:pos x="239" y="110"/>
                  </a:cxn>
                  <a:cxn ang="0">
                    <a:pos x="239" y="131"/>
                  </a:cxn>
                  <a:cxn ang="0">
                    <a:pos x="236" y="153"/>
                  </a:cxn>
                  <a:cxn ang="0">
                    <a:pos x="228" y="172"/>
                  </a:cxn>
                  <a:cxn ang="0">
                    <a:pos x="218" y="190"/>
                  </a:cxn>
                  <a:cxn ang="0">
                    <a:pos x="205" y="206"/>
                  </a:cxn>
                  <a:cxn ang="0">
                    <a:pos x="189" y="219"/>
                  </a:cxn>
                  <a:cxn ang="0">
                    <a:pos x="171" y="229"/>
                  </a:cxn>
                  <a:cxn ang="0">
                    <a:pos x="152" y="237"/>
                  </a:cxn>
                  <a:cxn ang="0">
                    <a:pos x="131" y="240"/>
                  </a:cxn>
                  <a:cxn ang="0">
                    <a:pos x="109" y="240"/>
                  </a:cxn>
                  <a:cxn ang="0">
                    <a:pos x="88" y="237"/>
                  </a:cxn>
                  <a:cxn ang="0">
                    <a:pos x="69" y="229"/>
                  </a:cxn>
                  <a:cxn ang="0">
                    <a:pos x="51" y="219"/>
                  </a:cxn>
                  <a:cxn ang="0">
                    <a:pos x="35" y="206"/>
                  </a:cxn>
                  <a:cxn ang="0">
                    <a:pos x="22" y="190"/>
                  </a:cxn>
                  <a:cxn ang="0">
                    <a:pos x="12" y="172"/>
                  </a:cxn>
                  <a:cxn ang="0">
                    <a:pos x="4" y="153"/>
                  </a:cxn>
                  <a:cxn ang="0">
                    <a:pos x="1" y="131"/>
                  </a:cxn>
                  <a:cxn ang="0">
                    <a:pos x="1" y="110"/>
                  </a:cxn>
                  <a:cxn ang="0">
                    <a:pos x="4" y="88"/>
                  </a:cxn>
                  <a:cxn ang="0">
                    <a:pos x="12" y="69"/>
                  </a:cxn>
                  <a:cxn ang="0">
                    <a:pos x="22" y="51"/>
                  </a:cxn>
                  <a:cxn ang="0">
                    <a:pos x="35" y="36"/>
                  </a:cxn>
                  <a:cxn ang="0">
                    <a:pos x="51" y="22"/>
                  </a:cxn>
                  <a:cxn ang="0">
                    <a:pos x="69" y="12"/>
                  </a:cxn>
                  <a:cxn ang="0">
                    <a:pos x="88" y="4"/>
                  </a:cxn>
                  <a:cxn ang="0">
                    <a:pos x="109" y="1"/>
                  </a:cxn>
                </a:cxnLst>
                <a:rect l="0" t="0" r="r" b="b"/>
                <a:pathLst>
                  <a:path w="240" h="241">
                    <a:moveTo>
                      <a:pt x="120" y="0"/>
                    </a:moveTo>
                    <a:lnTo>
                      <a:pt x="131" y="1"/>
                    </a:lnTo>
                    <a:lnTo>
                      <a:pt x="142" y="2"/>
                    </a:lnTo>
                    <a:lnTo>
                      <a:pt x="152" y="4"/>
                    </a:lnTo>
                    <a:lnTo>
                      <a:pt x="162" y="8"/>
                    </a:lnTo>
                    <a:lnTo>
                      <a:pt x="171" y="12"/>
                    </a:lnTo>
                    <a:lnTo>
                      <a:pt x="180" y="17"/>
                    </a:lnTo>
                    <a:lnTo>
                      <a:pt x="189" y="22"/>
                    </a:lnTo>
                    <a:lnTo>
                      <a:pt x="197" y="29"/>
                    </a:lnTo>
                    <a:lnTo>
                      <a:pt x="205" y="36"/>
                    </a:lnTo>
                    <a:lnTo>
                      <a:pt x="212" y="43"/>
                    </a:lnTo>
                    <a:lnTo>
                      <a:pt x="218" y="51"/>
                    </a:lnTo>
                    <a:lnTo>
                      <a:pt x="224" y="60"/>
                    </a:lnTo>
                    <a:lnTo>
                      <a:pt x="228" y="69"/>
                    </a:lnTo>
                    <a:lnTo>
                      <a:pt x="232" y="79"/>
                    </a:lnTo>
                    <a:lnTo>
                      <a:pt x="236" y="88"/>
                    </a:lnTo>
                    <a:lnTo>
                      <a:pt x="238" y="99"/>
                    </a:lnTo>
                    <a:lnTo>
                      <a:pt x="239" y="110"/>
                    </a:lnTo>
                    <a:lnTo>
                      <a:pt x="240" y="121"/>
                    </a:lnTo>
                    <a:lnTo>
                      <a:pt x="239" y="131"/>
                    </a:lnTo>
                    <a:lnTo>
                      <a:pt x="238" y="142"/>
                    </a:lnTo>
                    <a:lnTo>
                      <a:pt x="236" y="153"/>
                    </a:lnTo>
                    <a:lnTo>
                      <a:pt x="232" y="162"/>
                    </a:lnTo>
                    <a:lnTo>
                      <a:pt x="228" y="172"/>
                    </a:lnTo>
                    <a:lnTo>
                      <a:pt x="224" y="181"/>
                    </a:lnTo>
                    <a:lnTo>
                      <a:pt x="218" y="190"/>
                    </a:lnTo>
                    <a:lnTo>
                      <a:pt x="212" y="198"/>
                    </a:lnTo>
                    <a:lnTo>
                      <a:pt x="205" y="206"/>
                    </a:lnTo>
                    <a:lnTo>
                      <a:pt x="197" y="213"/>
                    </a:lnTo>
                    <a:lnTo>
                      <a:pt x="189" y="219"/>
                    </a:lnTo>
                    <a:lnTo>
                      <a:pt x="180" y="224"/>
                    </a:lnTo>
                    <a:lnTo>
                      <a:pt x="171" y="229"/>
                    </a:lnTo>
                    <a:lnTo>
                      <a:pt x="162" y="233"/>
                    </a:lnTo>
                    <a:lnTo>
                      <a:pt x="152" y="237"/>
                    </a:lnTo>
                    <a:lnTo>
                      <a:pt x="142" y="239"/>
                    </a:lnTo>
                    <a:lnTo>
                      <a:pt x="131" y="240"/>
                    </a:lnTo>
                    <a:lnTo>
                      <a:pt x="120" y="241"/>
                    </a:lnTo>
                    <a:lnTo>
                      <a:pt x="109" y="240"/>
                    </a:lnTo>
                    <a:lnTo>
                      <a:pt x="99" y="239"/>
                    </a:lnTo>
                    <a:lnTo>
                      <a:pt x="88" y="237"/>
                    </a:lnTo>
                    <a:lnTo>
                      <a:pt x="78" y="233"/>
                    </a:lnTo>
                    <a:lnTo>
                      <a:pt x="69" y="229"/>
                    </a:lnTo>
                    <a:lnTo>
                      <a:pt x="60" y="224"/>
                    </a:lnTo>
                    <a:lnTo>
                      <a:pt x="51" y="219"/>
                    </a:lnTo>
                    <a:lnTo>
                      <a:pt x="43" y="213"/>
                    </a:lnTo>
                    <a:lnTo>
                      <a:pt x="35" y="206"/>
                    </a:lnTo>
                    <a:lnTo>
                      <a:pt x="28" y="198"/>
                    </a:lnTo>
                    <a:lnTo>
                      <a:pt x="22" y="190"/>
                    </a:lnTo>
                    <a:lnTo>
                      <a:pt x="17" y="181"/>
                    </a:lnTo>
                    <a:lnTo>
                      <a:pt x="12" y="172"/>
                    </a:lnTo>
                    <a:lnTo>
                      <a:pt x="8" y="162"/>
                    </a:lnTo>
                    <a:lnTo>
                      <a:pt x="4" y="153"/>
                    </a:lnTo>
                    <a:lnTo>
                      <a:pt x="2" y="142"/>
                    </a:lnTo>
                    <a:lnTo>
                      <a:pt x="1" y="131"/>
                    </a:lnTo>
                    <a:lnTo>
                      <a:pt x="0" y="121"/>
                    </a:lnTo>
                    <a:lnTo>
                      <a:pt x="1" y="110"/>
                    </a:lnTo>
                    <a:lnTo>
                      <a:pt x="2" y="99"/>
                    </a:lnTo>
                    <a:lnTo>
                      <a:pt x="4" y="88"/>
                    </a:lnTo>
                    <a:lnTo>
                      <a:pt x="8" y="79"/>
                    </a:lnTo>
                    <a:lnTo>
                      <a:pt x="12" y="69"/>
                    </a:lnTo>
                    <a:lnTo>
                      <a:pt x="17" y="60"/>
                    </a:lnTo>
                    <a:lnTo>
                      <a:pt x="22" y="51"/>
                    </a:lnTo>
                    <a:lnTo>
                      <a:pt x="28" y="43"/>
                    </a:lnTo>
                    <a:lnTo>
                      <a:pt x="35" y="36"/>
                    </a:lnTo>
                    <a:lnTo>
                      <a:pt x="43" y="29"/>
                    </a:lnTo>
                    <a:lnTo>
                      <a:pt x="51" y="22"/>
                    </a:lnTo>
                    <a:lnTo>
                      <a:pt x="60" y="17"/>
                    </a:lnTo>
                    <a:lnTo>
                      <a:pt x="69" y="12"/>
                    </a:lnTo>
                    <a:lnTo>
                      <a:pt x="78" y="8"/>
                    </a:lnTo>
                    <a:lnTo>
                      <a:pt x="88" y="4"/>
                    </a:lnTo>
                    <a:lnTo>
                      <a:pt x="99" y="2"/>
                    </a:lnTo>
                    <a:lnTo>
                      <a:pt x="109" y="1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FFE5FF"/>
              </a:solidFill>
              <a:ln w="0">
                <a:solidFill>
                  <a:srgbClr val="FFBFB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grpSp>
            <p:nvGrpSpPr>
              <p:cNvPr id="137" name="Group 3578"/>
              <p:cNvGrpSpPr/>
              <p:nvPr/>
            </p:nvGrpSpPr>
            <p:grpSpPr>
              <a:xfrm>
                <a:off x="5029200" y="5334000"/>
                <a:ext cx="377825" cy="382588"/>
                <a:chOff x="2743200" y="5473700"/>
                <a:chExt cx="377825" cy="382588"/>
              </a:xfrm>
            </p:grpSpPr>
            <p:sp>
              <p:nvSpPr>
                <p:cNvPr id="3463" name="Line 2694"/>
                <p:cNvSpPr>
                  <a:spLocks noChangeShapeType="1"/>
                </p:cNvSpPr>
                <p:nvPr/>
              </p:nvSpPr>
              <p:spPr bwMode="auto">
                <a:xfrm flipH="1">
                  <a:off x="3117850" y="5699125"/>
                  <a:ext cx="3175" cy="17463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64" name="Line 2695"/>
                <p:cNvSpPr>
                  <a:spLocks noChangeShapeType="1"/>
                </p:cNvSpPr>
                <p:nvPr/>
              </p:nvSpPr>
              <p:spPr bwMode="auto">
                <a:xfrm flipH="1">
                  <a:off x="3111500" y="5716588"/>
                  <a:ext cx="6350" cy="14288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65" name="Line 2696"/>
                <p:cNvSpPr>
                  <a:spLocks noChangeShapeType="1"/>
                </p:cNvSpPr>
                <p:nvPr/>
              </p:nvSpPr>
              <p:spPr bwMode="auto">
                <a:xfrm flipH="1">
                  <a:off x="3105150" y="5730875"/>
                  <a:ext cx="6350" cy="15875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66" name="Line 2697"/>
                <p:cNvSpPr>
                  <a:spLocks noChangeShapeType="1"/>
                </p:cNvSpPr>
                <p:nvPr/>
              </p:nvSpPr>
              <p:spPr bwMode="auto">
                <a:xfrm flipH="1">
                  <a:off x="3098800" y="5746750"/>
                  <a:ext cx="6350" cy="14288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67" name="Line 2698"/>
                <p:cNvSpPr>
                  <a:spLocks noChangeShapeType="1"/>
                </p:cNvSpPr>
                <p:nvPr/>
              </p:nvSpPr>
              <p:spPr bwMode="auto">
                <a:xfrm flipH="1">
                  <a:off x="3089275" y="5761038"/>
                  <a:ext cx="9525" cy="14288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68" name="Line 2699"/>
                <p:cNvSpPr>
                  <a:spLocks noChangeShapeType="1"/>
                </p:cNvSpPr>
                <p:nvPr/>
              </p:nvSpPr>
              <p:spPr bwMode="auto">
                <a:xfrm flipH="1">
                  <a:off x="3079750" y="5775325"/>
                  <a:ext cx="9525" cy="12700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69" name="Line 2700"/>
                <p:cNvSpPr>
                  <a:spLocks noChangeShapeType="1"/>
                </p:cNvSpPr>
                <p:nvPr/>
              </p:nvSpPr>
              <p:spPr bwMode="auto">
                <a:xfrm flipH="1">
                  <a:off x="3068638" y="5788025"/>
                  <a:ext cx="11113" cy="12700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70" name="Line 2701"/>
                <p:cNvSpPr>
                  <a:spLocks noChangeShapeType="1"/>
                </p:cNvSpPr>
                <p:nvPr/>
              </p:nvSpPr>
              <p:spPr bwMode="auto">
                <a:xfrm flipH="1">
                  <a:off x="3055938" y="5800725"/>
                  <a:ext cx="12700" cy="11113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71" name="Line 2702"/>
                <p:cNvSpPr>
                  <a:spLocks noChangeShapeType="1"/>
                </p:cNvSpPr>
                <p:nvPr/>
              </p:nvSpPr>
              <p:spPr bwMode="auto">
                <a:xfrm flipH="1">
                  <a:off x="3043238" y="5811838"/>
                  <a:ext cx="12700" cy="9525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72" name="Line 2703"/>
                <p:cNvSpPr>
                  <a:spLocks noChangeShapeType="1"/>
                </p:cNvSpPr>
                <p:nvPr/>
              </p:nvSpPr>
              <p:spPr bwMode="auto">
                <a:xfrm flipH="1">
                  <a:off x="3028950" y="5821363"/>
                  <a:ext cx="14288" cy="7938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73" name="Line 2704"/>
                <p:cNvSpPr>
                  <a:spLocks noChangeShapeType="1"/>
                </p:cNvSpPr>
                <p:nvPr/>
              </p:nvSpPr>
              <p:spPr bwMode="auto">
                <a:xfrm flipH="1">
                  <a:off x="3014663" y="5829300"/>
                  <a:ext cx="14288" cy="7938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74" name="Line 2705"/>
                <p:cNvSpPr>
                  <a:spLocks noChangeShapeType="1"/>
                </p:cNvSpPr>
                <p:nvPr/>
              </p:nvSpPr>
              <p:spPr bwMode="auto">
                <a:xfrm flipH="1">
                  <a:off x="3000375" y="5837238"/>
                  <a:ext cx="14288" cy="6350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75" name="Line 2706"/>
                <p:cNvSpPr>
                  <a:spLocks noChangeShapeType="1"/>
                </p:cNvSpPr>
                <p:nvPr/>
              </p:nvSpPr>
              <p:spPr bwMode="auto">
                <a:xfrm flipH="1">
                  <a:off x="2984500" y="5843588"/>
                  <a:ext cx="15875" cy="6350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76" name="Line 2707"/>
                <p:cNvSpPr>
                  <a:spLocks noChangeShapeType="1"/>
                </p:cNvSpPr>
                <p:nvPr/>
              </p:nvSpPr>
              <p:spPr bwMode="auto">
                <a:xfrm flipH="1">
                  <a:off x="2968625" y="5849938"/>
                  <a:ext cx="15875" cy="3175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77" name="Line 2708"/>
                <p:cNvSpPr>
                  <a:spLocks noChangeShapeType="1"/>
                </p:cNvSpPr>
                <p:nvPr/>
              </p:nvSpPr>
              <p:spPr bwMode="auto">
                <a:xfrm flipH="1">
                  <a:off x="2951163" y="5853113"/>
                  <a:ext cx="17463" cy="1588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78" name="Line 2709"/>
                <p:cNvSpPr>
                  <a:spLocks noChangeShapeType="1"/>
                </p:cNvSpPr>
                <p:nvPr/>
              </p:nvSpPr>
              <p:spPr bwMode="auto">
                <a:xfrm flipH="1">
                  <a:off x="2933700" y="5854700"/>
                  <a:ext cx="17463" cy="1588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79" name="Line 2710"/>
                <p:cNvSpPr>
                  <a:spLocks noChangeShapeType="1"/>
                </p:cNvSpPr>
                <p:nvPr/>
              </p:nvSpPr>
              <p:spPr bwMode="auto">
                <a:xfrm flipH="1" flipV="1">
                  <a:off x="2916238" y="5854700"/>
                  <a:ext cx="17463" cy="1588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80" name="Line 2711"/>
                <p:cNvSpPr>
                  <a:spLocks noChangeShapeType="1"/>
                </p:cNvSpPr>
                <p:nvPr/>
              </p:nvSpPr>
              <p:spPr bwMode="auto">
                <a:xfrm flipH="1" flipV="1">
                  <a:off x="2900363" y="5853113"/>
                  <a:ext cx="15875" cy="1588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81" name="Line 2712"/>
                <p:cNvSpPr>
                  <a:spLocks noChangeShapeType="1"/>
                </p:cNvSpPr>
                <p:nvPr/>
              </p:nvSpPr>
              <p:spPr bwMode="auto">
                <a:xfrm flipH="1" flipV="1">
                  <a:off x="2882900" y="5849938"/>
                  <a:ext cx="17463" cy="3175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82" name="Line 2713"/>
                <p:cNvSpPr>
                  <a:spLocks noChangeShapeType="1"/>
                </p:cNvSpPr>
                <p:nvPr/>
              </p:nvSpPr>
              <p:spPr bwMode="auto">
                <a:xfrm flipH="1" flipV="1">
                  <a:off x="2867025" y="5843588"/>
                  <a:ext cx="15875" cy="6350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83" name="Line 2714"/>
                <p:cNvSpPr>
                  <a:spLocks noChangeShapeType="1"/>
                </p:cNvSpPr>
                <p:nvPr/>
              </p:nvSpPr>
              <p:spPr bwMode="auto">
                <a:xfrm flipH="1" flipV="1">
                  <a:off x="2852738" y="5837238"/>
                  <a:ext cx="14288" cy="6350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84" name="Line 2715"/>
                <p:cNvSpPr>
                  <a:spLocks noChangeShapeType="1"/>
                </p:cNvSpPr>
                <p:nvPr/>
              </p:nvSpPr>
              <p:spPr bwMode="auto">
                <a:xfrm flipH="1" flipV="1">
                  <a:off x="2838450" y="5829300"/>
                  <a:ext cx="14288" cy="7938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85" name="Line 2716"/>
                <p:cNvSpPr>
                  <a:spLocks noChangeShapeType="1"/>
                </p:cNvSpPr>
                <p:nvPr/>
              </p:nvSpPr>
              <p:spPr bwMode="auto">
                <a:xfrm flipH="1" flipV="1">
                  <a:off x="2824163" y="5821363"/>
                  <a:ext cx="14288" cy="7938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86" name="Line 2717"/>
                <p:cNvSpPr>
                  <a:spLocks noChangeShapeType="1"/>
                </p:cNvSpPr>
                <p:nvPr/>
              </p:nvSpPr>
              <p:spPr bwMode="auto">
                <a:xfrm flipH="1" flipV="1">
                  <a:off x="2811463" y="5811838"/>
                  <a:ext cx="12700" cy="9525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87" name="Line 2718"/>
                <p:cNvSpPr>
                  <a:spLocks noChangeShapeType="1"/>
                </p:cNvSpPr>
                <p:nvPr/>
              </p:nvSpPr>
              <p:spPr bwMode="auto">
                <a:xfrm flipH="1" flipV="1">
                  <a:off x="2798763" y="5800725"/>
                  <a:ext cx="12700" cy="11113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88" name="Line 2719"/>
                <p:cNvSpPr>
                  <a:spLocks noChangeShapeType="1"/>
                </p:cNvSpPr>
                <p:nvPr/>
              </p:nvSpPr>
              <p:spPr bwMode="auto">
                <a:xfrm flipH="1" flipV="1">
                  <a:off x="2787650" y="5788025"/>
                  <a:ext cx="11113" cy="12700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89" name="Line 2720"/>
                <p:cNvSpPr>
                  <a:spLocks noChangeShapeType="1"/>
                </p:cNvSpPr>
                <p:nvPr/>
              </p:nvSpPr>
              <p:spPr bwMode="auto">
                <a:xfrm flipH="1" flipV="1">
                  <a:off x="2778125" y="5775325"/>
                  <a:ext cx="9525" cy="12700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90" name="Line 2721"/>
                <p:cNvSpPr>
                  <a:spLocks noChangeShapeType="1"/>
                </p:cNvSpPr>
                <p:nvPr/>
              </p:nvSpPr>
              <p:spPr bwMode="auto">
                <a:xfrm flipH="1" flipV="1">
                  <a:off x="2770188" y="5761038"/>
                  <a:ext cx="7938" cy="14288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91" name="Line 2722"/>
                <p:cNvSpPr>
                  <a:spLocks noChangeShapeType="1"/>
                </p:cNvSpPr>
                <p:nvPr/>
              </p:nvSpPr>
              <p:spPr bwMode="auto">
                <a:xfrm flipH="1" flipV="1">
                  <a:off x="2762250" y="5746750"/>
                  <a:ext cx="7938" cy="14288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92" name="Line 2723"/>
                <p:cNvSpPr>
                  <a:spLocks noChangeShapeType="1"/>
                </p:cNvSpPr>
                <p:nvPr/>
              </p:nvSpPr>
              <p:spPr bwMode="auto">
                <a:xfrm flipH="1" flipV="1">
                  <a:off x="2755900" y="5730875"/>
                  <a:ext cx="6350" cy="15875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93" name="Line 2724"/>
                <p:cNvSpPr>
                  <a:spLocks noChangeShapeType="1"/>
                </p:cNvSpPr>
                <p:nvPr/>
              </p:nvSpPr>
              <p:spPr bwMode="auto">
                <a:xfrm flipH="1" flipV="1">
                  <a:off x="2749550" y="5716588"/>
                  <a:ext cx="6350" cy="14288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94" name="Line 2725"/>
                <p:cNvSpPr>
                  <a:spLocks noChangeShapeType="1"/>
                </p:cNvSpPr>
                <p:nvPr/>
              </p:nvSpPr>
              <p:spPr bwMode="auto">
                <a:xfrm flipH="1" flipV="1">
                  <a:off x="2746375" y="5699125"/>
                  <a:ext cx="3175" cy="17463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95" name="Line 2726"/>
                <p:cNvSpPr>
                  <a:spLocks noChangeShapeType="1"/>
                </p:cNvSpPr>
                <p:nvPr/>
              </p:nvSpPr>
              <p:spPr bwMode="auto">
                <a:xfrm flipH="1" flipV="1">
                  <a:off x="2744788" y="5681663"/>
                  <a:ext cx="1588" cy="17463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96" name="Line 2727"/>
                <p:cNvSpPr>
                  <a:spLocks noChangeShapeType="1"/>
                </p:cNvSpPr>
                <p:nvPr/>
              </p:nvSpPr>
              <p:spPr bwMode="auto">
                <a:xfrm flipH="1" flipV="1">
                  <a:off x="2743200" y="5665788"/>
                  <a:ext cx="1588" cy="15875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97" name="Line 2728"/>
                <p:cNvSpPr>
                  <a:spLocks noChangeShapeType="1"/>
                </p:cNvSpPr>
                <p:nvPr/>
              </p:nvSpPr>
              <p:spPr bwMode="auto">
                <a:xfrm flipV="1">
                  <a:off x="2743200" y="5648325"/>
                  <a:ext cx="1588" cy="17463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98" name="Line 2729"/>
                <p:cNvSpPr>
                  <a:spLocks noChangeShapeType="1"/>
                </p:cNvSpPr>
                <p:nvPr/>
              </p:nvSpPr>
              <p:spPr bwMode="auto">
                <a:xfrm flipV="1">
                  <a:off x="2744788" y="5630863"/>
                  <a:ext cx="1588" cy="17463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99" name="Line 2730"/>
                <p:cNvSpPr>
                  <a:spLocks noChangeShapeType="1"/>
                </p:cNvSpPr>
                <p:nvPr/>
              </p:nvSpPr>
              <p:spPr bwMode="auto">
                <a:xfrm flipV="1">
                  <a:off x="2746375" y="5613400"/>
                  <a:ext cx="3175" cy="17463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00" name="Line 2731"/>
                <p:cNvSpPr>
                  <a:spLocks noChangeShapeType="1"/>
                </p:cNvSpPr>
                <p:nvPr/>
              </p:nvSpPr>
              <p:spPr bwMode="auto">
                <a:xfrm flipV="1">
                  <a:off x="2749550" y="5599113"/>
                  <a:ext cx="6350" cy="14288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01" name="Line 2732"/>
                <p:cNvSpPr>
                  <a:spLocks noChangeShapeType="1"/>
                </p:cNvSpPr>
                <p:nvPr/>
              </p:nvSpPr>
              <p:spPr bwMode="auto">
                <a:xfrm flipV="1">
                  <a:off x="2755900" y="5583238"/>
                  <a:ext cx="6350" cy="15875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02" name="Line 2733"/>
                <p:cNvSpPr>
                  <a:spLocks noChangeShapeType="1"/>
                </p:cNvSpPr>
                <p:nvPr/>
              </p:nvSpPr>
              <p:spPr bwMode="auto">
                <a:xfrm flipV="1">
                  <a:off x="2762250" y="5568950"/>
                  <a:ext cx="7938" cy="14288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03" name="Line 2734"/>
                <p:cNvSpPr>
                  <a:spLocks noChangeShapeType="1"/>
                </p:cNvSpPr>
                <p:nvPr/>
              </p:nvSpPr>
              <p:spPr bwMode="auto">
                <a:xfrm flipV="1">
                  <a:off x="2770188" y="5554663"/>
                  <a:ext cx="7938" cy="14288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04" name="Line 2735"/>
                <p:cNvSpPr>
                  <a:spLocks noChangeShapeType="1"/>
                </p:cNvSpPr>
                <p:nvPr/>
              </p:nvSpPr>
              <p:spPr bwMode="auto">
                <a:xfrm flipV="1">
                  <a:off x="2778125" y="5541963"/>
                  <a:ext cx="9525" cy="12700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05" name="Line 2736"/>
                <p:cNvSpPr>
                  <a:spLocks noChangeShapeType="1"/>
                </p:cNvSpPr>
                <p:nvPr/>
              </p:nvSpPr>
              <p:spPr bwMode="auto">
                <a:xfrm flipV="1">
                  <a:off x="2787650" y="5530850"/>
                  <a:ext cx="11113" cy="11113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06" name="Line 2737"/>
                <p:cNvSpPr>
                  <a:spLocks noChangeShapeType="1"/>
                </p:cNvSpPr>
                <p:nvPr/>
              </p:nvSpPr>
              <p:spPr bwMode="auto">
                <a:xfrm flipV="1">
                  <a:off x="2798763" y="5519738"/>
                  <a:ext cx="12700" cy="11113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07" name="Line 2738"/>
                <p:cNvSpPr>
                  <a:spLocks noChangeShapeType="1"/>
                </p:cNvSpPr>
                <p:nvPr/>
              </p:nvSpPr>
              <p:spPr bwMode="auto">
                <a:xfrm flipV="1">
                  <a:off x="2811463" y="5508625"/>
                  <a:ext cx="12700" cy="11113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08" name="Line 2739"/>
                <p:cNvSpPr>
                  <a:spLocks noChangeShapeType="1"/>
                </p:cNvSpPr>
                <p:nvPr/>
              </p:nvSpPr>
              <p:spPr bwMode="auto">
                <a:xfrm flipV="1">
                  <a:off x="2824163" y="5500688"/>
                  <a:ext cx="14288" cy="7938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09" name="Line 2740"/>
                <p:cNvSpPr>
                  <a:spLocks noChangeShapeType="1"/>
                </p:cNvSpPr>
                <p:nvPr/>
              </p:nvSpPr>
              <p:spPr bwMode="auto">
                <a:xfrm flipV="1">
                  <a:off x="2838450" y="5492750"/>
                  <a:ext cx="14288" cy="7938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10" name="Line 2741"/>
                <p:cNvSpPr>
                  <a:spLocks noChangeShapeType="1"/>
                </p:cNvSpPr>
                <p:nvPr/>
              </p:nvSpPr>
              <p:spPr bwMode="auto">
                <a:xfrm flipV="1">
                  <a:off x="2852738" y="5486400"/>
                  <a:ext cx="14288" cy="6350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11" name="Line 2742"/>
                <p:cNvSpPr>
                  <a:spLocks noChangeShapeType="1"/>
                </p:cNvSpPr>
                <p:nvPr/>
              </p:nvSpPr>
              <p:spPr bwMode="auto">
                <a:xfrm flipV="1">
                  <a:off x="2867025" y="5480050"/>
                  <a:ext cx="15875" cy="6350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12" name="Line 2743"/>
                <p:cNvSpPr>
                  <a:spLocks noChangeShapeType="1"/>
                </p:cNvSpPr>
                <p:nvPr/>
              </p:nvSpPr>
              <p:spPr bwMode="auto">
                <a:xfrm flipV="1">
                  <a:off x="2882900" y="5476875"/>
                  <a:ext cx="17463" cy="3175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13" name="Line 2744"/>
                <p:cNvSpPr>
                  <a:spLocks noChangeShapeType="1"/>
                </p:cNvSpPr>
                <p:nvPr/>
              </p:nvSpPr>
              <p:spPr bwMode="auto">
                <a:xfrm flipV="1">
                  <a:off x="2900363" y="5475288"/>
                  <a:ext cx="15875" cy="1588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14" name="Line 2745"/>
                <p:cNvSpPr>
                  <a:spLocks noChangeShapeType="1"/>
                </p:cNvSpPr>
                <p:nvPr/>
              </p:nvSpPr>
              <p:spPr bwMode="auto">
                <a:xfrm flipV="1">
                  <a:off x="2916238" y="5473700"/>
                  <a:ext cx="17463" cy="1588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15" name="Line 2746"/>
                <p:cNvSpPr>
                  <a:spLocks noChangeShapeType="1"/>
                </p:cNvSpPr>
                <p:nvPr/>
              </p:nvSpPr>
              <p:spPr bwMode="auto">
                <a:xfrm>
                  <a:off x="2933700" y="5473700"/>
                  <a:ext cx="17463" cy="1588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16" name="Line 2747"/>
                <p:cNvSpPr>
                  <a:spLocks noChangeShapeType="1"/>
                </p:cNvSpPr>
                <p:nvPr/>
              </p:nvSpPr>
              <p:spPr bwMode="auto">
                <a:xfrm>
                  <a:off x="2951163" y="5475288"/>
                  <a:ext cx="17463" cy="1588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17" name="Line 2748"/>
                <p:cNvSpPr>
                  <a:spLocks noChangeShapeType="1"/>
                </p:cNvSpPr>
                <p:nvPr/>
              </p:nvSpPr>
              <p:spPr bwMode="auto">
                <a:xfrm>
                  <a:off x="2968625" y="5476875"/>
                  <a:ext cx="15875" cy="3175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18" name="Line 2749"/>
                <p:cNvSpPr>
                  <a:spLocks noChangeShapeType="1"/>
                </p:cNvSpPr>
                <p:nvPr/>
              </p:nvSpPr>
              <p:spPr bwMode="auto">
                <a:xfrm>
                  <a:off x="2984500" y="5480050"/>
                  <a:ext cx="15875" cy="6350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19" name="Line 2750"/>
                <p:cNvSpPr>
                  <a:spLocks noChangeShapeType="1"/>
                </p:cNvSpPr>
                <p:nvPr/>
              </p:nvSpPr>
              <p:spPr bwMode="auto">
                <a:xfrm>
                  <a:off x="3000375" y="5486400"/>
                  <a:ext cx="14288" cy="6350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20" name="Line 2751"/>
                <p:cNvSpPr>
                  <a:spLocks noChangeShapeType="1"/>
                </p:cNvSpPr>
                <p:nvPr/>
              </p:nvSpPr>
              <p:spPr bwMode="auto">
                <a:xfrm>
                  <a:off x="3014663" y="5492750"/>
                  <a:ext cx="14288" cy="7938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21" name="Line 2752"/>
                <p:cNvSpPr>
                  <a:spLocks noChangeShapeType="1"/>
                </p:cNvSpPr>
                <p:nvPr/>
              </p:nvSpPr>
              <p:spPr bwMode="auto">
                <a:xfrm>
                  <a:off x="3028950" y="5500688"/>
                  <a:ext cx="14288" cy="7938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22" name="Line 2753"/>
                <p:cNvSpPr>
                  <a:spLocks noChangeShapeType="1"/>
                </p:cNvSpPr>
                <p:nvPr/>
              </p:nvSpPr>
              <p:spPr bwMode="auto">
                <a:xfrm>
                  <a:off x="3043238" y="5508625"/>
                  <a:ext cx="12700" cy="11113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23" name="Line 2754"/>
                <p:cNvSpPr>
                  <a:spLocks noChangeShapeType="1"/>
                </p:cNvSpPr>
                <p:nvPr/>
              </p:nvSpPr>
              <p:spPr bwMode="auto">
                <a:xfrm>
                  <a:off x="3055938" y="5519738"/>
                  <a:ext cx="12700" cy="11113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24" name="Line 2755"/>
                <p:cNvSpPr>
                  <a:spLocks noChangeShapeType="1"/>
                </p:cNvSpPr>
                <p:nvPr/>
              </p:nvSpPr>
              <p:spPr bwMode="auto">
                <a:xfrm>
                  <a:off x="3068638" y="5530850"/>
                  <a:ext cx="11113" cy="11113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25" name="Line 2756"/>
                <p:cNvSpPr>
                  <a:spLocks noChangeShapeType="1"/>
                </p:cNvSpPr>
                <p:nvPr/>
              </p:nvSpPr>
              <p:spPr bwMode="auto">
                <a:xfrm>
                  <a:off x="3079750" y="5541963"/>
                  <a:ext cx="9525" cy="12700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26" name="Line 2757"/>
                <p:cNvSpPr>
                  <a:spLocks noChangeShapeType="1"/>
                </p:cNvSpPr>
                <p:nvPr/>
              </p:nvSpPr>
              <p:spPr bwMode="auto">
                <a:xfrm>
                  <a:off x="3089275" y="5554663"/>
                  <a:ext cx="9525" cy="14288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27" name="Line 2758"/>
                <p:cNvSpPr>
                  <a:spLocks noChangeShapeType="1"/>
                </p:cNvSpPr>
                <p:nvPr/>
              </p:nvSpPr>
              <p:spPr bwMode="auto">
                <a:xfrm>
                  <a:off x="3098800" y="5568950"/>
                  <a:ext cx="6350" cy="14288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28" name="Line 2759"/>
                <p:cNvSpPr>
                  <a:spLocks noChangeShapeType="1"/>
                </p:cNvSpPr>
                <p:nvPr/>
              </p:nvSpPr>
              <p:spPr bwMode="auto">
                <a:xfrm>
                  <a:off x="3105150" y="5583238"/>
                  <a:ext cx="6350" cy="15875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29" name="Line 2760"/>
                <p:cNvSpPr>
                  <a:spLocks noChangeShapeType="1"/>
                </p:cNvSpPr>
                <p:nvPr/>
              </p:nvSpPr>
              <p:spPr bwMode="auto">
                <a:xfrm>
                  <a:off x="3111500" y="5599113"/>
                  <a:ext cx="6350" cy="14288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30" name="Line 2761"/>
                <p:cNvSpPr>
                  <a:spLocks noChangeShapeType="1"/>
                </p:cNvSpPr>
                <p:nvPr/>
              </p:nvSpPr>
              <p:spPr bwMode="auto">
                <a:xfrm>
                  <a:off x="3117850" y="5613400"/>
                  <a:ext cx="3175" cy="17463"/>
                </a:xfrm>
                <a:prstGeom prst="line">
                  <a:avLst/>
                </a:prstGeom>
                <a:noFill/>
                <a:ln w="1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31" name="Freeform 2764"/>
                <p:cNvSpPr>
                  <a:spLocks/>
                </p:cNvSpPr>
                <p:nvPr/>
              </p:nvSpPr>
              <p:spPr bwMode="auto">
                <a:xfrm>
                  <a:off x="2773363" y="5575300"/>
                  <a:ext cx="155575" cy="8890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0" y="2"/>
                    </a:cxn>
                    <a:cxn ang="0">
                      <a:pos x="98" y="50"/>
                    </a:cxn>
                    <a:cxn ang="0">
                      <a:pos x="95" y="56"/>
                    </a:cxn>
                    <a:cxn ang="0">
                      <a:pos x="7" y="8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98" h="56">
                      <a:moveTo>
                        <a:pt x="0" y="0"/>
                      </a:moveTo>
                      <a:lnTo>
                        <a:pt x="10" y="2"/>
                      </a:lnTo>
                      <a:lnTo>
                        <a:pt x="98" y="50"/>
                      </a:lnTo>
                      <a:lnTo>
                        <a:pt x="95" y="56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0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32" name="Freeform 2765"/>
                <p:cNvSpPr>
                  <a:spLocks/>
                </p:cNvSpPr>
                <p:nvPr/>
              </p:nvSpPr>
              <p:spPr bwMode="auto">
                <a:xfrm>
                  <a:off x="2773363" y="5575300"/>
                  <a:ext cx="39688" cy="3016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" y="4"/>
                    </a:cxn>
                    <a:cxn ang="0">
                      <a:pos x="17" y="9"/>
                    </a:cxn>
                    <a:cxn ang="0">
                      <a:pos x="17" y="1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5" h="19">
                      <a:moveTo>
                        <a:pt x="0" y="0"/>
                      </a:moveTo>
                      <a:lnTo>
                        <a:pt x="25" y="4"/>
                      </a:lnTo>
                      <a:lnTo>
                        <a:pt x="17" y="9"/>
                      </a:lnTo>
                      <a:lnTo>
                        <a:pt x="17" y="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0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33" name="Line 2766"/>
                <p:cNvSpPr>
                  <a:spLocks noChangeShapeType="1"/>
                </p:cNvSpPr>
                <p:nvPr/>
              </p:nvSpPr>
              <p:spPr bwMode="auto">
                <a:xfrm flipH="1" flipV="1">
                  <a:off x="2773363" y="5575300"/>
                  <a:ext cx="39688" cy="6350"/>
                </a:xfrm>
                <a:prstGeom prst="line">
                  <a:avLst/>
                </a:prstGeom>
                <a:noFill/>
                <a:ln w="2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34" name="Line 2767"/>
                <p:cNvSpPr>
                  <a:spLocks noChangeShapeType="1"/>
                </p:cNvSpPr>
                <p:nvPr/>
              </p:nvSpPr>
              <p:spPr bwMode="auto">
                <a:xfrm>
                  <a:off x="2773363" y="5575300"/>
                  <a:ext cx="26988" cy="30163"/>
                </a:xfrm>
                <a:prstGeom prst="line">
                  <a:avLst/>
                </a:prstGeom>
                <a:noFill/>
                <a:ln w="2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35" name="Line 2768"/>
                <p:cNvSpPr>
                  <a:spLocks noChangeShapeType="1"/>
                </p:cNvSpPr>
                <p:nvPr/>
              </p:nvSpPr>
              <p:spPr bwMode="auto">
                <a:xfrm flipV="1">
                  <a:off x="2800350" y="5589588"/>
                  <a:ext cx="1588" cy="15875"/>
                </a:xfrm>
                <a:prstGeom prst="line">
                  <a:avLst/>
                </a:prstGeom>
                <a:noFill/>
                <a:ln w="2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36" name="Line 2769"/>
                <p:cNvSpPr>
                  <a:spLocks noChangeShapeType="1"/>
                </p:cNvSpPr>
                <p:nvPr/>
              </p:nvSpPr>
              <p:spPr bwMode="auto">
                <a:xfrm flipV="1">
                  <a:off x="2800350" y="5581650"/>
                  <a:ext cx="12700" cy="7938"/>
                </a:xfrm>
                <a:prstGeom prst="line">
                  <a:avLst/>
                </a:prstGeom>
                <a:noFill/>
                <a:ln w="2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37" name="Freeform 2782"/>
                <p:cNvSpPr>
                  <a:spLocks/>
                </p:cNvSpPr>
                <p:nvPr/>
              </p:nvSpPr>
              <p:spPr bwMode="auto">
                <a:xfrm>
                  <a:off x="2755900" y="5659438"/>
                  <a:ext cx="179388" cy="60325"/>
                </a:xfrm>
                <a:custGeom>
                  <a:avLst/>
                  <a:gdLst/>
                  <a:ahLst/>
                  <a:cxnLst>
                    <a:cxn ang="0">
                      <a:pos x="111" y="0"/>
                    </a:cxn>
                    <a:cxn ang="0">
                      <a:pos x="113" y="7"/>
                    </a:cxn>
                    <a:cxn ang="0">
                      <a:pos x="11" y="38"/>
                    </a:cxn>
                    <a:cxn ang="0">
                      <a:pos x="0" y="37"/>
                    </a:cxn>
                    <a:cxn ang="0">
                      <a:pos x="8" y="31"/>
                    </a:cxn>
                    <a:cxn ang="0">
                      <a:pos x="111" y="0"/>
                    </a:cxn>
                  </a:cxnLst>
                  <a:rect l="0" t="0" r="r" b="b"/>
                  <a:pathLst>
                    <a:path w="113" h="38">
                      <a:moveTo>
                        <a:pt x="111" y="0"/>
                      </a:moveTo>
                      <a:lnTo>
                        <a:pt x="113" y="7"/>
                      </a:lnTo>
                      <a:lnTo>
                        <a:pt x="11" y="38"/>
                      </a:lnTo>
                      <a:lnTo>
                        <a:pt x="0" y="37"/>
                      </a:lnTo>
                      <a:lnTo>
                        <a:pt x="8" y="31"/>
                      </a:lnTo>
                      <a:lnTo>
                        <a:pt x="111" y="0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 w="0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38" name="Freeform 2783"/>
                <p:cNvSpPr>
                  <a:spLocks/>
                </p:cNvSpPr>
                <p:nvPr/>
              </p:nvSpPr>
              <p:spPr bwMode="auto">
                <a:xfrm>
                  <a:off x="2755900" y="5692775"/>
                  <a:ext cx="44450" cy="26988"/>
                </a:xfrm>
                <a:custGeom>
                  <a:avLst/>
                  <a:gdLst/>
                  <a:ahLst/>
                  <a:cxnLst>
                    <a:cxn ang="0">
                      <a:pos x="22" y="0"/>
                    </a:cxn>
                    <a:cxn ang="0">
                      <a:pos x="20" y="10"/>
                    </a:cxn>
                    <a:cxn ang="0">
                      <a:pos x="28" y="17"/>
                    </a:cxn>
                    <a:cxn ang="0">
                      <a:pos x="0" y="16"/>
                    </a:cxn>
                    <a:cxn ang="0">
                      <a:pos x="22" y="0"/>
                    </a:cxn>
                  </a:cxnLst>
                  <a:rect l="0" t="0" r="r" b="b"/>
                  <a:pathLst>
                    <a:path w="28" h="17">
                      <a:moveTo>
                        <a:pt x="22" y="0"/>
                      </a:moveTo>
                      <a:lnTo>
                        <a:pt x="20" y="10"/>
                      </a:lnTo>
                      <a:lnTo>
                        <a:pt x="28" y="17"/>
                      </a:lnTo>
                      <a:lnTo>
                        <a:pt x="0" y="16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 w="0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39" name="Line 2784"/>
                <p:cNvSpPr>
                  <a:spLocks noChangeShapeType="1"/>
                </p:cNvSpPr>
                <p:nvPr/>
              </p:nvSpPr>
              <p:spPr bwMode="auto">
                <a:xfrm flipH="1">
                  <a:off x="2755900" y="5692775"/>
                  <a:ext cx="34925" cy="25400"/>
                </a:xfrm>
                <a:prstGeom prst="line">
                  <a:avLst/>
                </a:prstGeom>
                <a:noFill/>
                <a:ln w="2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40" name="Line 2785"/>
                <p:cNvSpPr>
                  <a:spLocks noChangeShapeType="1"/>
                </p:cNvSpPr>
                <p:nvPr/>
              </p:nvSpPr>
              <p:spPr bwMode="auto">
                <a:xfrm>
                  <a:off x="2755900" y="5718175"/>
                  <a:ext cx="44450" cy="1588"/>
                </a:xfrm>
                <a:prstGeom prst="line">
                  <a:avLst/>
                </a:prstGeom>
                <a:noFill/>
                <a:ln w="2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41" name="Line 2786"/>
                <p:cNvSpPr>
                  <a:spLocks noChangeShapeType="1"/>
                </p:cNvSpPr>
                <p:nvPr/>
              </p:nvSpPr>
              <p:spPr bwMode="auto">
                <a:xfrm flipH="1" flipV="1">
                  <a:off x="2787650" y="5708650"/>
                  <a:ext cx="12700" cy="11113"/>
                </a:xfrm>
                <a:prstGeom prst="line">
                  <a:avLst/>
                </a:prstGeom>
                <a:noFill/>
                <a:ln w="2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42" name="Line 2787"/>
                <p:cNvSpPr>
                  <a:spLocks noChangeShapeType="1"/>
                </p:cNvSpPr>
                <p:nvPr/>
              </p:nvSpPr>
              <p:spPr bwMode="auto">
                <a:xfrm flipV="1">
                  <a:off x="2787650" y="5692775"/>
                  <a:ext cx="3175" cy="15875"/>
                </a:xfrm>
                <a:prstGeom prst="line">
                  <a:avLst/>
                </a:prstGeom>
                <a:noFill/>
                <a:ln w="2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43" name="Freeform 2788"/>
                <p:cNvSpPr>
                  <a:spLocks/>
                </p:cNvSpPr>
                <p:nvPr/>
              </p:nvSpPr>
              <p:spPr bwMode="auto">
                <a:xfrm>
                  <a:off x="2859088" y="5494338"/>
                  <a:ext cx="79375" cy="1730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8" y="9"/>
                    </a:cxn>
                    <a:cxn ang="0">
                      <a:pos x="50" y="106"/>
                    </a:cxn>
                    <a:cxn ang="0">
                      <a:pos x="44" y="109"/>
                    </a:cxn>
                    <a:cxn ang="0">
                      <a:pos x="1" y="1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109">
                      <a:moveTo>
                        <a:pt x="0" y="0"/>
                      </a:moveTo>
                      <a:lnTo>
                        <a:pt x="8" y="9"/>
                      </a:lnTo>
                      <a:lnTo>
                        <a:pt x="50" y="106"/>
                      </a:lnTo>
                      <a:lnTo>
                        <a:pt x="44" y="109"/>
                      </a:lnTo>
                      <a:lnTo>
                        <a:pt x="1" y="1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 w="0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44" name="Freeform 2789"/>
                <p:cNvSpPr>
                  <a:spLocks/>
                </p:cNvSpPr>
                <p:nvPr/>
              </p:nvSpPr>
              <p:spPr bwMode="auto">
                <a:xfrm>
                  <a:off x="2859088" y="5494338"/>
                  <a:ext cx="28575" cy="4286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8" y="21"/>
                    </a:cxn>
                    <a:cxn ang="0">
                      <a:pos x="9" y="19"/>
                    </a:cxn>
                    <a:cxn ang="0">
                      <a:pos x="3" y="27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27">
                      <a:moveTo>
                        <a:pt x="0" y="0"/>
                      </a:moveTo>
                      <a:lnTo>
                        <a:pt x="18" y="21"/>
                      </a:lnTo>
                      <a:lnTo>
                        <a:pt x="9" y="19"/>
                      </a:lnTo>
                      <a:lnTo>
                        <a:pt x="3" y="2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 w="0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45" name="Line 2790"/>
                <p:cNvSpPr>
                  <a:spLocks noChangeShapeType="1"/>
                </p:cNvSpPr>
                <p:nvPr/>
              </p:nvSpPr>
              <p:spPr bwMode="auto">
                <a:xfrm flipH="1" flipV="1">
                  <a:off x="2859088" y="5494338"/>
                  <a:ext cx="28575" cy="33338"/>
                </a:xfrm>
                <a:prstGeom prst="line">
                  <a:avLst/>
                </a:prstGeom>
                <a:noFill/>
                <a:ln w="2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46" name="Line 2791"/>
                <p:cNvSpPr>
                  <a:spLocks noChangeShapeType="1"/>
                </p:cNvSpPr>
                <p:nvPr/>
              </p:nvSpPr>
              <p:spPr bwMode="auto">
                <a:xfrm>
                  <a:off x="2859088" y="5494338"/>
                  <a:ext cx="4763" cy="42863"/>
                </a:xfrm>
                <a:prstGeom prst="line">
                  <a:avLst/>
                </a:prstGeom>
                <a:noFill/>
                <a:ln w="2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47" name="Line 2792"/>
                <p:cNvSpPr>
                  <a:spLocks noChangeShapeType="1"/>
                </p:cNvSpPr>
                <p:nvPr/>
              </p:nvSpPr>
              <p:spPr bwMode="auto">
                <a:xfrm flipV="1">
                  <a:off x="2863850" y="5524500"/>
                  <a:ext cx="9525" cy="12700"/>
                </a:xfrm>
                <a:prstGeom prst="line">
                  <a:avLst/>
                </a:prstGeom>
                <a:noFill/>
                <a:ln w="2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48" name="Line 2793"/>
                <p:cNvSpPr>
                  <a:spLocks noChangeShapeType="1"/>
                </p:cNvSpPr>
                <p:nvPr/>
              </p:nvSpPr>
              <p:spPr bwMode="auto">
                <a:xfrm>
                  <a:off x="2873375" y="5524500"/>
                  <a:ext cx="14288" cy="3175"/>
                </a:xfrm>
                <a:prstGeom prst="line">
                  <a:avLst/>
                </a:prstGeom>
                <a:noFill/>
                <a:ln w="2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49" name="Freeform 2794"/>
                <p:cNvSpPr>
                  <a:spLocks/>
                </p:cNvSpPr>
                <p:nvPr/>
              </p:nvSpPr>
              <p:spPr bwMode="auto">
                <a:xfrm>
                  <a:off x="2932113" y="5594350"/>
                  <a:ext cx="179388" cy="76200"/>
                </a:xfrm>
                <a:custGeom>
                  <a:avLst/>
                  <a:gdLst/>
                  <a:ahLst/>
                  <a:cxnLst>
                    <a:cxn ang="0">
                      <a:pos x="113" y="0"/>
                    </a:cxn>
                    <a:cxn ang="0">
                      <a:pos x="103" y="7"/>
                    </a:cxn>
                    <a:cxn ang="0">
                      <a:pos x="2" y="48"/>
                    </a:cxn>
                    <a:cxn ang="0">
                      <a:pos x="0" y="41"/>
                    </a:cxn>
                    <a:cxn ang="0">
                      <a:pos x="101" y="1"/>
                    </a:cxn>
                    <a:cxn ang="0">
                      <a:pos x="113" y="0"/>
                    </a:cxn>
                  </a:cxnLst>
                  <a:rect l="0" t="0" r="r" b="b"/>
                  <a:pathLst>
                    <a:path w="113" h="48">
                      <a:moveTo>
                        <a:pt x="113" y="0"/>
                      </a:moveTo>
                      <a:lnTo>
                        <a:pt x="103" y="7"/>
                      </a:lnTo>
                      <a:lnTo>
                        <a:pt x="2" y="48"/>
                      </a:lnTo>
                      <a:lnTo>
                        <a:pt x="0" y="41"/>
                      </a:lnTo>
                      <a:lnTo>
                        <a:pt x="101" y="1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 w="0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50" name="Freeform 2795"/>
                <p:cNvSpPr>
                  <a:spLocks/>
                </p:cNvSpPr>
                <p:nvPr/>
              </p:nvSpPr>
              <p:spPr bwMode="auto">
                <a:xfrm>
                  <a:off x="3067050" y="5594350"/>
                  <a:ext cx="44450" cy="26988"/>
                </a:xfrm>
                <a:custGeom>
                  <a:avLst/>
                  <a:gdLst/>
                  <a:ahLst/>
                  <a:cxnLst>
                    <a:cxn ang="0">
                      <a:pos x="28" y="0"/>
                    </a:cxn>
                    <a:cxn ang="0">
                      <a:pos x="6" y="17"/>
                    </a:cxn>
                    <a:cxn ang="0">
                      <a:pos x="8" y="8"/>
                    </a:cxn>
                    <a:cxn ang="0">
                      <a:pos x="0" y="2"/>
                    </a:cxn>
                    <a:cxn ang="0">
                      <a:pos x="28" y="0"/>
                    </a:cxn>
                  </a:cxnLst>
                  <a:rect l="0" t="0" r="r" b="b"/>
                  <a:pathLst>
                    <a:path w="28" h="17">
                      <a:moveTo>
                        <a:pt x="28" y="0"/>
                      </a:moveTo>
                      <a:lnTo>
                        <a:pt x="6" y="17"/>
                      </a:lnTo>
                      <a:lnTo>
                        <a:pt x="8" y="8"/>
                      </a:lnTo>
                      <a:lnTo>
                        <a:pt x="0" y="2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 w="0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51" name="Line 2796"/>
                <p:cNvSpPr>
                  <a:spLocks noChangeShapeType="1"/>
                </p:cNvSpPr>
                <p:nvPr/>
              </p:nvSpPr>
              <p:spPr bwMode="auto">
                <a:xfrm flipV="1">
                  <a:off x="3076575" y="5594350"/>
                  <a:ext cx="34925" cy="26988"/>
                </a:xfrm>
                <a:prstGeom prst="line">
                  <a:avLst/>
                </a:prstGeom>
                <a:noFill/>
                <a:ln w="2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52" name="Line 2797"/>
                <p:cNvSpPr>
                  <a:spLocks noChangeShapeType="1"/>
                </p:cNvSpPr>
                <p:nvPr/>
              </p:nvSpPr>
              <p:spPr bwMode="auto">
                <a:xfrm flipH="1">
                  <a:off x="3067050" y="5594350"/>
                  <a:ext cx="44450" cy="3175"/>
                </a:xfrm>
                <a:prstGeom prst="line">
                  <a:avLst/>
                </a:prstGeom>
                <a:noFill/>
                <a:ln w="2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53" name="Line 2798"/>
                <p:cNvSpPr>
                  <a:spLocks noChangeShapeType="1"/>
                </p:cNvSpPr>
                <p:nvPr/>
              </p:nvSpPr>
              <p:spPr bwMode="auto">
                <a:xfrm>
                  <a:off x="3067050" y="5597525"/>
                  <a:ext cx="12700" cy="9525"/>
                </a:xfrm>
                <a:prstGeom prst="line">
                  <a:avLst/>
                </a:prstGeom>
                <a:noFill/>
                <a:ln w="2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54" name="Line 2799"/>
                <p:cNvSpPr>
                  <a:spLocks noChangeShapeType="1"/>
                </p:cNvSpPr>
                <p:nvPr/>
              </p:nvSpPr>
              <p:spPr bwMode="auto">
                <a:xfrm flipH="1">
                  <a:off x="3076575" y="5607050"/>
                  <a:ext cx="3175" cy="14288"/>
                </a:xfrm>
                <a:prstGeom prst="line">
                  <a:avLst/>
                </a:prstGeom>
                <a:noFill/>
                <a:ln w="2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55" name="Freeform 2806"/>
                <p:cNvSpPr>
                  <a:spLocks/>
                </p:cNvSpPr>
                <p:nvPr/>
              </p:nvSpPr>
              <p:spPr bwMode="auto">
                <a:xfrm>
                  <a:off x="2862263" y="5662613"/>
                  <a:ext cx="73025" cy="173038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46" y="3"/>
                    </a:cxn>
                    <a:cxn ang="0">
                      <a:pos x="7" y="101"/>
                    </a:cxn>
                    <a:cxn ang="0">
                      <a:pos x="0" y="109"/>
                    </a:cxn>
                    <a:cxn ang="0">
                      <a:pos x="1" y="99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46" h="109">
                      <a:moveTo>
                        <a:pt x="39" y="0"/>
                      </a:moveTo>
                      <a:lnTo>
                        <a:pt x="46" y="3"/>
                      </a:lnTo>
                      <a:lnTo>
                        <a:pt x="7" y="101"/>
                      </a:lnTo>
                      <a:lnTo>
                        <a:pt x="0" y="109"/>
                      </a:lnTo>
                      <a:lnTo>
                        <a:pt x="1" y="99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0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56" name="Freeform 2807"/>
                <p:cNvSpPr>
                  <a:spLocks/>
                </p:cNvSpPr>
                <p:nvPr/>
              </p:nvSpPr>
              <p:spPr bwMode="auto">
                <a:xfrm>
                  <a:off x="2862263" y="5795963"/>
                  <a:ext cx="26988" cy="39688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7" y="8"/>
                    </a:cxn>
                    <a:cxn ang="0">
                      <a:pos x="17" y="6"/>
                    </a:cxn>
                    <a:cxn ang="0">
                      <a:pos x="0" y="25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7" h="25">
                      <a:moveTo>
                        <a:pt x="1" y="0"/>
                      </a:moveTo>
                      <a:lnTo>
                        <a:pt x="7" y="8"/>
                      </a:lnTo>
                      <a:lnTo>
                        <a:pt x="17" y="6"/>
                      </a:lnTo>
                      <a:lnTo>
                        <a:pt x="0" y="25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0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57" name="Line 2808"/>
                <p:cNvSpPr>
                  <a:spLocks noChangeShapeType="1"/>
                </p:cNvSpPr>
                <p:nvPr/>
              </p:nvSpPr>
              <p:spPr bwMode="auto">
                <a:xfrm flipH="1">
                  <a:off x="2862263" y="5795963"/>
                  <a:ext cx="1588" cy="39688"/>
                </a:xfrm>
                <a:prstGeom prst="line">
                  <a:avLst/>
                </a:prstGeom>
                <a:noFill/>
                <a:ln w="2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58" name="Line 2809"/>
                <p:cNvSpPr>
                  <a:spLocks noChangeShapeType="1"/>
                </p:cNvSpPr>
                <p:nvPr/>
              </p:nvSpPr>
              <p:spPr bwMode="auto">
                <a:xfrm flipV="1">
                  <a:off x="2862263" y="5805488"/>
                  <a:ext cx="26988" cy="30163"/>
                </a:xfrm>
                <a:prstGeom prst="line">
                  <a:avLst/>
                </a:prstGeom>
                <a:noFill/>
                <a:ln w="2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59" name="Line 2810"/>
                <p:cNvSpPr>
                  <a:spLocks noChangeShapeType="1"/>
                </p:cNvSpPr>
                <p:nvPr/>
              </p:nvSpPr>
              <p:spPr bwMode="auto">
                <a:xfrm flipH="1">
                  <a:off x="2873375" y="5805488"/>
                  <a:ext cx="15875" cy="3175"/>
                </a:xfrm>
                <a:prstGeom prst="line">
                  <a:avLst/>
                </a:prstGeom>
                <a:noFill/>
                <a:ln w="2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60" name="Line 2811"/>
                <p:cNvSpPr>
                  <a:spLocks noChangeShapeType="1"/>
                </p:cNvSpPr>
                <p:nvPr/>
              </p:nvSpPr>
              <p:spPr bwMode="auto">
                <a:xfrm flipH="1" flipV="1">
                  <a:off x="2863850" y="5795963"/>
                  <a:ext cx="9525" cy="12700"/>
                </a:xfrm>
                <a:prstGeom prst="line">
                  <a:avLst/>
                </a:prstGeom>
                <a:noFill/>
                <a:ln w="2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61" name="Freeform 2812"/>
                <p:cNvSpPr>
                  <a:spLocks/>
                </p:cNvSpPr>
                <p:nvPr/>
              </p:nvSpPr>
              <p:spPr bwMode="auto">
                <a:xfrm>
                  <a:off x="2922588" y="5494338"/>
                  <a:ext cx="82550" cy="166688"/>
                </a:xfrm>
                <a:custGeom>
                  <a:avLst/>
                  <a:gdLst/>
                  <a:ahLst/>
                  <a:cxnLst>
                    <a:cxn ang="0">
                      <a:pos x="52" y="0"/>
                    </a:cxn>
                    <a:cxn ang="0">
                      <a:pos x="51" y="11"/>
                    </a:cxn>
                    <a:cxn ang="0">
                      <a:pos x="6" y="105"/>
                    </a:cxn>
                    <a:cxn ang="0">
                      <a:pos x="0" y="102"/>
                    </a:cxn>
                    <a:cxn ang="0">
                      <a:pos x="45" y="6"/>
                    </a:cxn>
                    <a:cxn ang="0">
                      <a:pos x="52" y="0"/>
                    </a:cxn>
                  </a:cxnLst>
                  <a:rect l="0" t="0" r="r" b="b"/>
                  <a:pathLst>
                    <a:path w="52" h="105">
                      <a:moveTo>
                        <a:pt x="52" y="0"/>
                      </a:moveTo>
                      <a:lnTo>
                        <a:pt x="51" y="11"/>
                      </a:lnTo>
                      <a:lnTo>
                        <a:pt x="6" y="105"/>
                      </a:lnTo>
                      <a:lnTo>
                        <a:pt x="0" y="102"/>
                      </a:lnTo>
                      <a:lnTo>
                        <a:pt x="45" y="6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0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62" name="Freeform 2813"/>
                <p:cNvSpPr>
                  <a:spLocks/>
                </p:cNvSpPr>
                <p:nvPr/>
              </p:nvSpPr>
              <p:spPr bwMode="auto">
                <a:xfrm>
                  <a:off x="2976563" y="5494338"/>
                  <a:ext cx="28575" cy="39688"/>
                </a:xfrm>
                <a:custGeom>
                  <a:avLst/>
                  <a:gdLst/>
                  <a:ahLst/>
                  <a:cxnLst>
                    <a:cxn ang="0">
                      <a:pos x="18" y="0"/>
                    </a:cxn>
                    <a:cxn ang="0">
                      <a:pos x="15" y="25"/>
                    </a:cxn>
                    <a:cxn ang="0">
                      <a:pos x="10" y="17"/>
                    </a:cxn>
                    <a:cxn ang="0">
                      <a:pos x="0" y="17"/>
                    </a:cxn>
                    <a:cxn ang="0">
                      <a:pos x="18" y="0"/>
                    </a:cxn>
                  </a:cxnLst>
                  <a:rect l="0" t="0" r="r" b="b"/>
                  <a:pathLst>
                    <a:path w="18" h="25">
                      <a:moveTo>
                        <a:pt x="18" y="0"/>
                      </a:moveTo>
                      <a:lnTo>
                        <a:pt x="15" y="25"/>
                      </a:lnTo>
                      <a:lnTo>
                        <a:pt x="10" y="17"/>
                      </a:lnTo>
                      <a:lnTo>
                        <a:pt x="0" y="17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0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63" name="Line 2814"/>
                <p:cNvSpPr>
                  <a:spLocks noChangeShapeType="1"/>
                </p:cNvSpPr>
                <p:nvPr/>
              </p:nvSpPr>
              <p:spPr bwMode="auto">
                <a:xfrm flipV="1">
                  <a:off x="3000375" y="5494338"/>
                  <a:ext cx="4763" cy="39688"/>
                </a:xfrm>
                <a:prstGeom prst="line">
                  <a:avLst/>
                </a:prstGeom>
                <a:noFill/>
                <a:ln w="2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64" name="Line 2815"/>
                <p:cNvSpPr>
                  <a:spLocks noChangeShapeType="1"/>
                </p:cNvSpPr>
                <p:nvPr/>
              </p:nvSpPr>
              <p:spPr bwMode="auto">
                <a:xfrm flipH="1">
                  <a:off x="2976563" y="5494338"/>
                  <a:ext cx="28575" cy="26988"/>
                </a:xfrm>
                <a:prstGeom prst="line">
                  <a:avLst/>
                </a:prstGeom>
                <a:noFill/>
                <a:ln w="2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65" name="Line 2816"/>
                <p:cNvSpPr>
                  <a:spLocks noChangeShapeType="1"/>
                </p:cNvSpPr>
                <p:nvPr/>
              </p:nvSpPr>
              <p:spPr bwMode="auto">
                <a:xfrm>
                  <a:off x="2976563" y="5521325"/>
                  <a:ext cx="15875" cy="1588"/>
                </a:xfrm>
                <a:prstGeom prst="line">
                  <a:avLst/>
                </a:prstGeom>
                <a:noFill/>
                <a:ln w="2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66" name="Line 2817"/>
                <p:cNvSpPr>
                  <a:spLocks noChangeShapeType="1"/>
                </p:cNvSpPr>
                <p:nvPr/>
              </p:nvSpPr>
              <p:spPr bwMode="auto">
                <a:xfrm>
                  <a:off x="2992438" y="5521325"/>
                  <a:ext cx="7938" cy="12700"/>
                </a:xfrm>
                <a:prstGeom prst="line">
                  <a:avLst/>
                </a:prstGeom>
                <a:noFill/>
                <a:ln w="2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67" name="Freeform 2818"/>
                <p:cNvSpPr>
                  <a:spLocks/>
                </p:cNvSpPr>
                <p:nvPr/>
              </p:nvSpPr>
              <p:spPr bwMode="auto">
                <a:xfrm>
                  <a:off x="2940050" y="5664200"/>
                  <a:ext cx="174625" cy="5873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102" y="31"/>
                    </a:cxn>
                    <a:cxn ang="0">
                      <a:pos x="110" y="36"/>
                    </a:cxn>
                    <a:cxn ang="0">
                      <a:pos x="99" y="37"/>
                    </a:cxn>
                    <a:cxn ang="0">
                      <a:pos x="0" y="7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110" h="37">
                      <a:moveTo>
                        <a:pt x="2" y="0"/>
                      </a:moveTo>
                      <a:lnTo>
                        <a:pt x="102" y="31"/>
                      </a:lnTo>
                      <a:lnTo>
                        <a:pt x="110" y="36"/>
                      </a:lnTo>
                      <a:lnTo>
                        <a:pt x="99" y="37"/>
                      </a:lnTo>
                      <a:lnTo>
                        <a:pt x="0" y="7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0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68" name="Freeform 2819"/>
                <p:cNvSpPr>
                  <a:spLocks/>
                </p:cNvSpPr>
                <p:nvPr/>
              </p:nvSpPr>
              <p:spPr bwMode="auto">
                <a:xfrm>
                  <a:off x="3074988" y="5697538"/>
                  <a:ext cx="39688" cy="26988"/>
                </a:xfrm>
                <a:custGeom>
                  <a:avLst/>
                  <a:gdLst/>
                  <a:ahLst/>
                  <a:cxnLst>
                    <a:cxn ang="0">
                      <a:pos x="5" y="0"/>
                    </a:cxn>
                    <a:cxn ang="0">
                      <a:pos x="25" y="15"/>
                    </a:cxn>
                    <a:cxn ang="0">
                      <a:pos x="0" y="17"/>
                    </a:cxn>
                    <a:cxn ang="0">
                      <a:pos x="7" y="10"/>
                    </a:cxn>
                    <a:cxn ang="0">
                      <a:pos x="5" y="0"/>
                    </a:cxn>
                  </a:cxnLst>
                  <a:rect l="0" t="0" r="r" b="b"/>
                  <a:pathLst>
                    <a:path w="25" h="17">
                      <a:moveTo>
                        <a:pt x="5" y="0"/>
                      </a:moveTo>
                      <a:lnTo>
                        <a:pt x="25" y="15"/>
                      </a:lnTo>
                      <a:lnTo>
                        <a:pt x="0" y="17"/>
                      </a:lnTo>
                      <a:lnTo>
                        <a:pt x="7" y="1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0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69" name="Line 2820"/>
                <p:cNvSpPr>
                  <a:spLocks noChangeShapeType="1"/>
                </p:cNvSpPr>
                <p:nvPr/>
              </p:nvSpPr>
              <p:spPr bwMode="auto">
                <a:xfrm flipV="1">
                  <a:off x="3074988" y="5721350"/>
                  <a:ext cx="39688" cy="3175"/>
                </a:xfrm>
                <a:prstGeom prst="line">
                  <a:avLst/>
                </a:prstGeom>
                <a:noFill/>
                <a:ln w="2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70" name="Line 2821"/>
                <p:cNvSpPr>
                  <a:spLocks noChangeShapeType="1"/>
                </p:cNvSpPr>
                <p:nvPr/>
              </p:nvSpPr>
              <p:spPr bwMode="auto">
                <a:xfrm flipH="1" flipV="1">
                  <a:off x="3082925" y="5697538"/>
                  <a:ext cx="31750" cy="23813"/>
                </a:xfrm>
                <a:prstGeom prst="line">
                  <a:avLst/>
                </a:prstGeom>
                <a:noFill/>
                <a:ln w="2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71" name="Line 2822"/>
                <p:cNvSpPr>
                  <a:spLocks noChangeShapeType="1"/>
                </p:cNvSpPr>
                <p:nvPr/>
              </p:nvSpPr>
              <p:spPr bwMode="auto">
                <a:xfrm>
                  <a:off x="3082925" y="5697538"/>
                  <a:ext cx="3175" cy="15875"/>
                </a:xfrm>
                <a:prstGeom prst="line">
                  <a:avLst/>
                </a:prstGeom>
                <a:noFill/>
                <a:ln w="2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72" name="Line 2823"/>
                <p:cNvSpPr>
                  <a:spLocks noChangeShapeType="1"/>
                </p:cNvSpPr>
                <p:nvPr/>
              </p:nvSpPr>
              <p:spPr bwMode="auto">
                <a:xfrm flipH="1">
                  <a:off x="3074988" y="5713413"/>
                  <a:ext cx="11113" cy="11113"/>
                </a:xfrm>
                <a:prstGeom prst="line">
                  <a:avLst/>
                </a:prstGeom>
                <a:noFill/>
                <a:ln w="2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73" name="Freeform 2824"/>
                <p:cNvSpPr>
                  <a:spLocks/>
                </p:cNvSpPr>
                <p:nvPr/>
              </p:nvSpPr>
              <p:spPr bwMode="auto">
                <a:xfrm>
                  <a:off x="2928938" y="5664200"/>
                  <a:ext cx="58738" cy="185738"/>
                </a:xfrm>
                <a:custGeom>
                  <a:avLst/>
                  <a:gdLst/>
                  <a:ahLst/>
                  <a:cxnLst>
                    <a:cxn ang="0">
                      <a:pos x="6" y="0"/>
                    </a:cxn>
                    <a:cxn ang="0">
                      <a:pos x="37" y="105"/>
                    </a:cxn>
                    <a:cxn ang="0">
                      <a:pos x="37" y="117"/>
                    </a:cxn>
                    <a:cxn ang="0">
                      <a:pos x="30" y="107"/>
                    </a:cxn>
                    <a:cxn ang="0">
                      <a:pos x="0" y="2"/>
                    </a:cxn>
                    <a:cxn ang="0">
                      <a:pos x="6" y="0"/>
                    </a:cxn>
                  </a:cxnLst>
                  <a:rect l="0" t="0" r="r" b="b"/>
                  <a:pathLst>
                    <a:path w="37" h="117">
                      <a:moveTo>
                        <a:pt x="6" y="0"/>
                      </a:moveTo>
                      <a:lnTo>
                        <a:pt x="37" y="105"/>
                      </a:lnTo>
                      <a:lnTo>
                        <a:pt x="37" y="117"/>
                      </a:lnTo>
                      <a:lnTo>
                        <a:pt x="30" y="107"/>
                      </a:lnTo>
                      <a:lnTo>
                        <a:pt x="0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 w="0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74" name="Freeform 2825"/>
                <p:cNvSpPr>
                  <a:spLocks/>
                </p:cNvSpPr>
                <p:nvPr/>
              </p:nvSpPr>
              <p:spPr bwMode="auto">
                <a:xfrm>
                  <a:off x="2963863" y="5807075"/>
                  <a:ext cx="23813" cy="42863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15" y="27"/>
                    </a:cxn>
                    <a:cxn ang="0">
                      <a:pos x="0" y="4"/>
                    </a:cxn>
                    <a:cxn ang="0">
                      <a:pos x="9" y="7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15" h="27">
                      <a:moveTo>
                        <a:pt x="15" y="0"/>
                      </a:moveTo>
                      <a:lnTo>
                        <a:pt x="15" y="27"/>
                      </a:lnTo>
                      <a:lnTo>
                        <a:pt x="0" y="4"/>
                      </a:lnTo>
                      <a:lnTo>
                        <a:pt x="9" y="7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 w="0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75" name="Line 2826"/>
                <p:cNvSpPr>
                  <a:spLocks noChangeShapeType="1"/>
                </p:cNvSpPr>
                <p:nvPr/>
              </p:nvSpPr>
              <p:spPr bwMode="auto">
                <a:xfrm>
                  <a:off x="2963863" y="5813425"/>
                  <a:ext cx="23813" cy="36513"/>
                </a:xfrm>
                <a:prstGeom prst="line">
                  <a:avLst/>
                </a:prstGeom>
                <a:noFill/>
                <a:ln w="2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76" name="Line 2827"/>
                <p:cNvSpPr>
                  <a:spLocks noChangeShapeType="1"/>
                </p:cNvSpPr>
                <p:nvPr/>
              </p:nvSpPr>
              <p:spPr bwMode="auto">
                <a:xfrm flipV="1">
                  <a:off x="2987675" y="5807075"/>
                  <a:ext cx="1588" cy="42863"/>
                </a:xfrm>
                <a:prstGeom prst="line">
                  <a:avLst/>
                </a:prstGeom>
                <a:noFill/>
                <a:ln w="2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77" name="Line 2828"/>
                <p:cNvSpPr>
                  <a:spLocks noChangeShapeType="1"/>
                </p:cNvSpPr>
                <p:nvPr/>
              </p:nvSpPr>
              <p:spPr bwMode="auto">
                <a:xfrm flipH="1">
                  <a:off x="2978150" y="5807075"/>
                  <a:ext cx="9525" cy="11113"/>
                </a:xfrm>
                <a:prstGeom prst="line">
                  <a:avLst/>
                </a:prstGeom>
                <a:noFill/>
                <a:ln w="2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78" name="Line 2829"/>
                <p:cNvSpPr>
                  <a:spLocks noChangeShapeType="1"/>
                </p:cNvSpPr>
                <p:nvPr/>
              </p:nvSpPr>
              <p:spPr bwMode="auto">
                <a:xfrm flipH="1" flipV="1">
                  <a:off x="2963863" y="5813425"/>
                  <a:ext cx="14288" cy="4763"/>
                </a:xfrm>
                <a:prstGeom prst="line">
                  <a:avLst/>
                </a:prstGeom>
                <a:noFill/>
                <a:ln w="2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</p:grpSp>
      </p:grpSp>
      <p:sp>
        <p:nvSpPr>
          <p:cNvPr id="3583" name="TextBox 3582"/>
          <p:cNvSpPr txBox="1"/>
          <p:nvPr/>
        </p:nvSpPr>
        <p:spPr>
          <a:xfrm>
            <a:off x="0" y="5986046"/>
            <a:ext cx="91440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Font typeface="Wingdings" pitchFamily="2" charset="2"/>
              <a:buChar char="v"/>
            </a:pPr>
            <a:r>
              <a:rPr lang="en-US" dirty="0" smtClean="0"/>
              <a:t> Spherical  symmetry and SU(6) spin-flavor symmetry</a:t>
            </a:r>
            <a:endParaRPr lang="en-US" dirty="0"/>
          </a:p>
        </p:txBody>
      </p:sp>
      <p:grpSp>
        <p:nvGrpSpPr>
          <p:cNvPr id="138" name="Group 3592"/>
          <p:cNvGrpSpPr/>
          <p:nvPr/>
        </p:nvGrpSpPr>
        <p:grpSpPr>
          <a:xfrm>
            <a:off x="5577840" y="5943600"/>
            <a:ext cx="3383280" cy="338554"/>
            <a:chOff x="5577840" y="6096000"/>
            <a:chExt cx="3383280" cy="338554"/>
          </a:xfrm>
        </p:grpSpPr>
        <p:pic>
          <p:nvPicPr>
            <p:cNvPr id="3585" name="Picture 3584" descr="txp_fig"/>
            <p:cNvPicPr>
              <a:picLocks noChangeAspect="1"/>
            </p:cNvPicPr>
            <p:nvPr>
              <p:custDataLst>
                <p:tags r:id="rId6"/>
              </p:custDataLst>
            </p:nvPr>
          </p:nvPicPr>
          <p:blipFill>
            <a:blip r:embed="rId17"/>
            <a:stretch>
              <a:fillRect/>
            </a:stretch>
          </p:blipFill>
          <p:spPr bwMode="auto">
            <a:xfrm>
              <a:off x="5666408" y="6172405"/>
              <a:ext cx="3172792" cy="210130"/>
            </a:xfrm>
            <a:prstGeom prst="rect">
              <a:avLst/>
            </a:prstGeom>
            <a:noFill/>
            <a:ln w="28575">
              <a:noFill/>
            </a:ln>
            <a:effectLst/>
          </p:spPr>
        </p:pic>
        <p:sp>
          <p:nvSpPr>
            <p:cNvPr id="3586" name="TextBox 3585"/>
            <p:cNvSpPr txBox="1"/>
            <p:nvPr/>
          </p:nvSpPr>
          <p:spPr>
            <a:xfrm>
              <a:off x="5577840" y="6096000"/>
              <a:ext cx="3383280" cy="338554"/>
            </a:xfrm>
            <a:prstGeom prst="rect">
              <a:avLst/>
            </a:prstGeom>
            <a:noFill/>
            <a:ln w="12700">
              <a:solidFill>
                <a:srgbClr val="FF0000"/>
              </a:solidFill>
            </a:ln>
          </p:spPr>
          <p:txBody>
            <a:bodyPr wrap="square" rtlCol="0">
              <a:spAutoFit/>
            </a:bodyPr>
            <a:lstStyle/>
            <a:p>
              <a:endParaRPr lang="en-US" dirty="0"/>
            </a:p>
          </p:txBody>
        </p:sp>
      </p:grpSp>
      <p:sp>
        <p:nvSpPr>
          <p:cNvPr id="3587" name="TextBox 3586"/>
          <p:cNvSpPr txBox="1"/>
          <p:nvPr/>
        </p:nvSpPr>
        <p:spPr>
          <a:xfrm>
            <a:off x="5943600" y="4800600"/>
            <a:ext cx="2743200" cy="338554"/>
          </a:xfrm>
          <a:prstGeom prst="rect">
            <a:avLst/>
          </a:prstGeom>
          <a:noFill/>
          <a:ln w="12700">
            <a:solidFill>
              <a:srgbClr val="FF0000"/>
            </a:solidFill>
          </a:ln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sp>
        <p:nvSpPr>
          <p:cNvPr id="3588" name="TextBox 3587"/>
          <p:cNvSpPr txBox="1"/>
          <p:nvPr/>
        </p:nvSpPr>
        <p:spPr>
          <a:xfrm>
            <a:off x="6248400" y="2801112"/>
            <a:ext cx="2209800" cy="338554"/>
          </a:xfrm>
          <a:prstGeom prst="rect">
            <a:avLst/>
          </a:prstGeom>
          <a:noFill/>
          <a:ln w="12700">
            <a:solidFill>
              <a:srgbClr val="FF0000"/>
            </a:solidFill>
          </a:ln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grpSp>
        <p:nvGrpSpPr>
          <p:cNvPr id="139" name="Group 3591"/>
          <p:cNvGrpSpPr/>
          <p:nvPr/>
        </p:nvGrpSpPr>
        <p:grpSpPr>
          <a:xfrm>
            <a:off x="5181600" y="609600"/>
            <a:ext cx="3657600" cy="457200"/>
            <a:chOff x="5276088" y="685800"/>
            <a:chExt cx="3657600" cy="457200"/>
          </a:xfrm>
        </p:grpSpPr>
        <p:pic>
          <p:nvPicPr>
            <p:cNvPr id="399" name="Picture 398" descr="txp_fig"/>
            <p:cNvPicPr>
              <a:picLocks noChangeAspect="1"/>
            </p:cNvPicPr>
            <p:nvPr>
              <p:custDataLst>
                <p:tags r:id="rId5"/>
              </p:custDataLst>
            </p:nvPr>
          </p:nvPicPr>
          <p:blipFill>
            <a:blip r:embed="rId18"/>
            <a:stretch>
              <a:fillRect/>
            </a:stretch>
          </p:blipFill>
          <p:spPr bwMode="auto">
            <a:xfrm>
              <a:off x="5334000" y="731292"/>
              <a:ext cx="3539139" cy="393420"/>
            </a:xfrm>
            <a:prstGeom prst="rect">
              <a:avLst/>
            </a:prstGeom>
            <a:noFill/>
            <a:ln/>
            <a:effectLst/>
          </p:spPr>
        </p:pic>
        <p:sp>
          <p:nvSpPr>
            <p:cNvPr id="3591" name="TextBox 3590"/>
            <p:cNvSpPr txBox="1"/>
            <p:nvPr/>
          </p:nvSpPr>
          <p:spPr>
            <a:xfrm>
              <a:off x="5276088" y="685800"/>
              <a:ext cx="3657600" cy="457200"/>
            </a:xfrm>
            <a:prstGeom prst="rect">
              <a:avLst/>
            </a:prstGeom>
            <a:noFill/>
            <a:ln w="12700">
              <a:solidFill>
                <a:srgbClr val="FF0000"/>
              </a:solidFill>
            </a:ln>
          </p:spPr>
          <p:txBody>
            <a:bodyPr wrap="square" rtlCol="0">
              <a:spAutoFit/>
            </a:bodyPr>
            <a:lstStyle/>
            <a:p>
              <a:endParaRPr lang="en-US" dirty="0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1" name="Group 190"/>
          <p:cNvGrpSpPr/>
          <p:nvPr/>
        </p:nvGrpSpPr>
        <p:grpSpPr>
          <a:xfrm>
            <a:off x="-76200" y="152400"/>
            <a:ext cx="9144000" cy="719554"/>
            <a:chOff x="-76200" y="152400"/>
            <a:chExt cx="9144000" cy="719554"/>
          </a:xfrm>
        </p:grpSpPr>
        <p:sp>
          <p:nvSpPr>
            <p:cNvPr id="6" name="TextBox 5"/>
            <p:cNvSpPr txBox="1"/>
            <p:nvPr/>
          </p:nvSpPr>
          <p:spPr>
            <a:xfrm>
              <a:off x="-76200" y="152400"/>
              <a:ext cx="91440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buFont typeface="Wingdings" pitchFamily="2" charset="2"/>
                <a:buChar char="v"/>
              </a:pPr>
              <a:r>
                <a:rPr lang="en-US" dirty="0" smtClean="0"/>
                <a:t> Rotations in light-front dynamics depend on the interaction  </a:t>
              </a:r>
              <a:endParaRPr lang="en-US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457200" y="533400"/>
              <a:ext cx="86106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we study the rotational symmetries for TMDs in the basis of canonical spin    </a:t>
              </a:r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93" name="Group 192"/>
          <p:cNvGrpSpPr/>
          <p:nvPr/>
        </p:nvGrpSpPr>
        <p:grpSpPr>
          <a:xfrm>
            <a:off x="-76200" y="838200"/>
            <a:ext cx="9448800" cy="1828800"/>
            <a:chOff x="-76200" y="914400"/>
            <a:chExt cx="9448800" cy="1828800"/>
          </a:xfrm>
        </p:grpSpPr>
        <p:grpSp>
          <p:nvGrpSpPr>
            <p:cNvPr id="192" name="Group 191"/>
            <p:cNvGrpSpPr/>
            <p:nvPr/>
          </p:nvGrpSpPr>
          <p:grpSpPr>
            <a:xfrm>
              <a:off x="-76200" y="914400"/>
              <a:ext cx="9448800" cy="914400"/>
              <a:chOff x="-76200" y="914400"/>
              <a:chExt cx="9448800" cy="914400"/>
            </a:xfrm>
          </p:grpSpPr>
          <p:sp>
            <p:nvSpPr>
              <p:cNvPr id="9" name="TextBox 8"/>
              <p:cNvSpPr txBox="1"/>
              <p:nvPr/>
            </p:nvSpPr>
            <p:spPr>
              <a:xfrm>
                <a:off x="-76200" y="914400"/>
                <a:ext cx="9144000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buFont typeface="Wingdings" pitchFamily="2" charset="2"/>
                  <a:buChar char="v"/>
                </a:pPr>
                <a:r>
                  <a:rPr lang="en-US" dirty="0" smtClean="0"/>
                  <a:t> The active quark does not interact with the other quarks in the nucleon during </a:t>
                </a:r>
                <a:br>
                  <a:rPr lang="en-US" dirty="0" smtClean="0"/>
                </a:br>
                <a:r>
                  <a:rPr lang="en-US" dirty="0" smtClean="0"/>
                  <a:t>    the interaction with the external probe </a:t>
                </a:r>
                <a:endParaRPr lang="en-US" dirty="0"/>
              </a:p>
            </p:txBody>
          </p:sp>
          <p:sp>
            <p:nvSpPr>
              <p:cNvPr id="10" name="Right Arrow 9"/>
              <p:cNvSpPr/>
              <p:nvPr/>
            </p:nvSpPr>
            <p:spPr bwMode="auto">
              <a:xfrm>
                <a:off x="76200" y="1615440"/>
                <a:ext cx="320040" cy="137160"/>
              </a:xfrm>
              <a:prstGeom prst="rightArrow">
                <a:avLst/>
              </a:prstGeom>
              <a:solidFill>
                <a:schemeClr val="bg1"/>
              </a:solidFill>
              <a:ln w="254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Comic Sans MS" pitchFamily="66" charset="0"/>
                  <a:cs typeface="Arial" pitchFamily="34" charset="0"/>
                </a:endParaRPr>
              </a:p>
            </p:txBody>
          </p:sp>
          <p:sp>
            <p:nvSpPr>
              <p:cNvPr id="11" name="TextBox 10"/>
              <p:cNvSpPr txBox="1"/>
              <p:nvPr/>
            </p:nvSpPr>
            <p:spPr>
              <a:xfrm>
                <a:off x="381000" y="1490246"/>
                <a:ext cx="899160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>
                    <a:solidFill>
                      <a:srgbClr val="FF0000"/>
                    </a:solidFill>
                  </a:rPr>
                  <a:t>we apply the free boost operator to relate the light-cone helicity and the canonical spin </a:t>
                </a:r>
                <a:endParaRPr lang="en-US" dirty="0">
                  <a:solidFill>
                    <a:srgbClr val="FF0000"/>
                  </a:solidFill>
                </a:endParaRPr>
              </a:p>
            </p:txBody>
          </p:sp>
        </p:grpSp>
        <p:pic>
          <p:nvPicPr>
            <p:cNvPr id="23" name="Picture 22" descr="txp_fig"/>
            <p:cNvPicPr>
              <a:picLocks noChangeAspect="1"/>
            </p:cNvPicPr>
            <p:nvPr>
              <p:custDataLst>
                <p:tags r:id="rId3"/>
              </p:custDataLst>
            </p:nvPr>
          </p:nvPicPr>
          <p:blipFill>
            <a:blip r:embed="rId7"/>
            <a:stretch>
              <a:fillRect/>
            </a:stretch>
          </p:blipFill>
          <p:spPr bwMode="auto">
            <a:xfrm>
              <a:off x="600636" y="2162417"/>
              <a:ext cx="1990164" cy="275983"/>
            </a:xfrm>
            <a:prstGeom prst="rect">
              <a:avLst/>
            </a:prstGeom>
            <a:noFill/>
            <a:ln/>
            <a:effectLst/>
          </p:spPr>
        </p:pic>
        <p:pic>
          <p:nvPicPr>
            <p:cNvPr id="24" name="Picture 23" descr="txp_fig"/>
            <p:cNvPicPr>
              <a:picLocks noChangeAspect="1"/>
            </p:cNvPicPr>
            <p:nvPr>
              <p:custDataLst>
                <p:tags r:id="rId4"/>
              </p:custDataLst>
            </p:nvPr>
          </p:nvPicPr>
          <p:blipFill>
            <a:blip r:embed="rId8"/>
            <a:stretch>
              <a:fillRect/>
            </a:stretch>
          </p:blipFill>
          <p:spPr bwMode="auto">
            <a:xfrm>
              <a:off x="3191147" y="2066781"/>
              <a:ext cx="3057255" cy="524019"/>
            </a:xfrm>
            <a:prstGeom prst="rect">
              <a:avLst/>
            </a:prstGeom>
            <a:noFill/>
            <a:ln/>
            <a:effectLst/>
          </p:spPr>
        </p:pic>
        <p:sp>
          <p:nvSpPr>
            <p:cNvPr id="16" name="TextBox 15"/>
            <p:cNvSpPr txBox="1"/>
            <p:nvPr/>
          </p:nvSpPr>
          <p:spPr>
            <a:xfrm>
              <a:off x="6477000" y="1896814"/>
              <a:ext cx="2514600" cy="8463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rotation around an axis orthogonal to z and k</a:t>
              </a:r>
              <a:r>
                <a:rPr lang="en-US" baseline="-25000" dirty="0" smtClean="0">
                  <a:latin typeface="cmsy10"/>
                </a:rPr>
                <a:t>?</a:t>
              </a:r>
              <a:r>
                <a:rPr lang="en-US" dirty="0" smtClean="0"/>
                <a:t> of an angle </a:t>
              </a:r>
              <a:r>
                <a:rPr lang="en-US" sz="1700" dirty="0" smtClean="0">
                  <a:latin typeface="cmmi10"/>
                </a:rPr>
                <a:t>µ</a:t>
              </a:r>
              <a:r>
                <a:rPr lang="en-US" sz="1700" dirty="0" smtClean="0"/>
                <a:t>=</a:t>
              </a:r>
              <a:r>
                <a:rPr lang="en-US" sz="1700" dirty="0" smtClean="0">
                  <a:latin typeface="cmmi10"/>
                </a:rPr>
                <a:t>µ</a:t>
              </a:r>
              <a:r>
                <a:rPr lang="en-US" sz="1700" dirty="0" smtClean="0"/>
                <a:t>(k)</a:t>
              </a:r>
              <a:endParaRPr lang="en-US" sz="1700" dirty="0"/>
            </a:p>
          </p:txBody>
        </p:sp>
      </p:grpSp>
      <p:grpSp>
        <p:nvGrpSpPr>
          <p:cNvPr id="194" name="Group 193"/>
          <p:cNvGrpSpPr/>
          <p:nvPr/>
        </p:nvGrpSpPr>
        <p:grpSpPr>
          <a:xfrm>
            <a:off x="457200" y="2667000"/>
            <a:ext cx="8382000" cy="4191000"/>
            <a:chOff x="457200" y="2667000"/>
            <a:chExt cx="8382000" cy="4191000"/>
          </a:xfrm>
        </p:grpSpPr>
        <p:sp>
          <p:nvSpPr>
            <p:cNvPr id="21" name="TextBox 20"/>
            <p:cNvSpPr txBox="1"/>
            <p:nvPr/>
          </p:nvSpPr>
          <p:spPr>
            <a:xfrm>
              <a:off x="3581400" y="2667000"/>
              <a:ext cx="2057400" cy="615553"/>
            </a:xfrm>
            <a:prstGeom prst="rect">
              <a:avLst/>
            </a:prstGeom>
            <a:noFill/>
            <a:ln w="12700">
              <a:gradFill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5400000" scaled="0"/>
              </a:gra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700" dirty="0" smtClean="0">
                  <a:solidFill>
                    <a:srgbClr val="FF0000"/>
                  </a:solidFill>
                </a:rPr>
                <a:t>Quark Spin Polarization </a:t>
              </a:r>
              <a:endParaRPr lang="en-US" sz="1700" dirty="0">
                <a:solidFill>
                  <a:srgbClr val="FF0000"/>
                </a:solidFill>
              </a:endParaRPr>
            </a:p>
          </p:txBody>
        </p:sp>
        <p:pic>
          <p:nvPicPr>
            <p:cNvPr id="31" name="Picture 30" descr="txp_fig"/>
            <p:cNvPicPr>
              <a:picLocks noChangeAspect="1"/>
            </p:cNvPicPr>
            <p:nvPr>
              <p:custDataLst>
                <p:tags r:id="rId1"/>
              </p:custDataLst>
            </p:nvPr>
          </p:nvPicPr>
          <p:blipFill>
            <a:blip r:embed="rId9"/>
            <a:stretch>
              <a:fillRect/>
            </a:stretch>
          </p:blipFill>
          <p:spPr bwMode="auto">
            <a:xfrm>
              <a:off x="457200" y="3054096"/>
              <a:ext cx="2466522" cy="457081"/>
            </a:xfrm>
            <a:prstGeom prst="rect">
              <a:avLst/>
            </a:prstGeom>
            <a:noFill/>
            <a:ln/>
            <a:effectLst/>
          </p:spPr>
        </p:pic>
        <p:pic>
          <p:nvPicPr>
            <p:cNvPr id="32" name="Picture 31" descr="txp_fig"/>
            <p:cNvPicPr>
              <a:picLocks noChangeAspect="1"/>
            </p:cNvPicPr>
            <p:nvPr>
              <p:custDataLst>
                <p:tags r:id="rId2"/>
              </p:custDataLst>
            </p:nvPr>
          </p:nvPicPr>
          <p:blipFill>
            <a:blip r:embed="rId10"/>
            <a:stretch>
              <a:fillRect/>
            </a:stretch>
          </p:blipFill>
          <p:spPr bwMode="auto">
            <a:xfrm>
              <a:off x="6496824" y="3057879"/>
              <a:ext cx="2113776" cy="447321"/>
            </a:xfrm>
            <a:prstGeom prst="rect">
              <a:avLst/>
            </a:prstGeom>
            <a:noFill/>
            <a:ln/>
            <a:effectLst/>
          </p:spPr>
        </p:pic>
        <p:grpSp>
          <p:nvGrpSpPr>
            <p:cNvPr id="2" name="Group 192"/>
            <p:cNvGrpSpPr>
              <a:grpSpLocks noChangeAspect="1"/>
            </p:cNvGrpSpPr>
            <p:nvPr/>
          </p:nvGrpSpPr>
          <p:grpSpPr>
            <a:xfrm>
              <a:off x="838199" y="3429000"/>
              <a:ext cx="1548464" cy="789766"/>
              <a:chOff x="2381250" y="4289425"/>
              <a:chExt cx="1503363" cy="766763"/>
            </a:xfrm>
          </p:grpSpPr>
          <p:sp>
            <p:nvSpPr>
              <p:cNvPr id="280582" name="Freeform 6"/>
              <p:cNvSpPr>
                <a:spLocks/>
              </p:cNvSpPr>
              <p:nvPr/>
            </p:nvSpPr>
            <p:spPr bwMode="auto">
              <a:xfrm>
                <a:off x="2381250" y="4510088"/>
                <a:ext cx="1503363" cy="544513"/>
              </a:xfrm>
              <a:custGeom>
                <a:avLst/>
                <a:gdLst/>
                <a:ahLst/>
                <a:cxnLst>
                  <a:cxn ang="0">
                    <a:pos x="363" y="0"/>
                  </a:cxn>
                  <a:cxn ang="0">
                    <a:pos x="947" y="0"/>
                  </a:cxn>
                  <a:cxn ang="0">
                    <a:pos x="584" y="343"/>
                  </a:cxn>
                  <a:cxn ang="0">
                    <a:pos x="0" y="343"/>
                  </a:cxn>
                  <a:cxn ang="0">
                    <a:pos x="363" y="0"/>
                  </a:cxn>
                </a:cxnLst>
                <a:rect l="0" t="0" r="r" b="b"/>
                <a:pathLst>
                  <a:path w="947" h="343">
                    <a:moveTo>
                      <a:pt x="363" y="0"/>
                    </a:moveTo>
                    <a:lnTo>
                      <a:pt x="947" y="0"/>
                    </a:lnTo>
                    <a:lnTo>
                      <a:pt x="584" y="343"/>
                    </a:lnTo>
                    <a:lnTo>
                      <a:pt x="0" y="343"/>
                    </a:lnTo>
                    <a:lnTo>
                      <a:pt x="363" y="0"/>
                    </a:lnTo>
                    <a:close/>
                  </a:path>
                </a:pathLst>
              </a:custGeom>
              <a:solidFill>
                <a:srgbClr val="CCCCCC"/>
              </a:solidFill>
              <a:ln w="0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583" name="Line 7"/>
              <p:cNvSpPr>
                <a:spLocks noChangeShapeType="1"/>
              </p:cNvSpPr>
              <p:nvPr/>
            </p:nvSpPr>
            <p:spPr bwMode="auto">
              <a:xfrm>
                <a:off x="2957513" y="4510088"/>
                <a:ext cx="927100" cy="1588"/>
              </a:xfrm>
              <a:prstGeom prst="line">
                <a:avLst/>
              </a:prstGeom>
              <a:noFill/>
              <a:ln w="2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584" name="Line 8"/>
              <p:cNvSpPr>
                <a:spLocks noChangeShapeType="1"/>
              </p:cNvSpPr>
              <p:nvPr/>
            </p:nvSpPr>
            <p:spPr bwMode="auto">
              <a:xfrm flipH="1">
                <a:off x="3308350" y="4510088"/>
                <a:ext cx="576263" cy="544513"/>
              </a:xfrm>
              <a:prstGeom prst="line">
                <a:avLst/>
              </a:prstGeom>
              <a:noFill/>
              <a:ln w="2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585" name="Line 9"/>
              <p:cNvSpPr>
                <a:spLocks noChangeShapeType="1"/>
              </p:cNvSpPr>
              <p:nvPr/>
            </p:nvSpPr>
            <p:spPr bwMode="auto">
              <a:xfrm flipH="1">
                <a:off x="2381250" y="5054600"/>
                <a:ext cx="927100" cy="1588"/>
              </a:xfrm>
              <a:prstGeom prst="line">
                <a:avLst/>
              </a:prstGeom>
              <a:noFill/>
              <a:ln w="2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586" name="Line 10"/>
              <p:cNvSpPr>
                <a:spLocks noChangeShapeType="1"/>
              </p:cNvSpPr>
              <p:nvPr/>
            </p:nvSpPr>
            <p:spPr bwMode="auto">
              <a:xfrm flipV="1">
                <a:off x="2381250" y="4510088"/>
                <a:ext cx="576263" cy="544513"/>
              </a:xfrm>
              <a:prstGeom prst="line">
                <a:avLst/>
              </a:prstGeom>
              <a:noFill/>
              <a:ln w="2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12" name="Freeform 36"/>
              <p:cNvSpPr>
                <a:spLocks/>
              </p:cNvSpPr>
              <p:nvPr/>
            </p:nvSpPr>
            <p:spPr bwMode="auto">
              <a:xfrm>
                <a:off x="3048000" y="4289425"/>
                <a:ext cx="12700" cy="765175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8" y="15"/>
                  </a:cxn>
                  <a:cxn ang="0">
                    <a:pos x="8" y="482"/>
                  </a:cxn>
                  <a:cxn ang="0">
                    <a:pos x="0" y="482"/>
                  </a:cxn>
                  <a:cxn ang="0">
                    <a:pos x="0" y="12"/>
                  </a:cxn>
                  <a:cxn ang="0">
                    <a:pos x="3" y="0"/>
                  </a:cxn>
                </a:cxnLst>
                <a:rect l="0" t="0" r="r" b="b"/>
                <a:pathLst>
                  <a:path w="8" h="482">
                    <a:moveTo>
                      <a:pt x="3" y="0"/>
                    </a:moveTo>
                    <a:lnTo>
                      <a:pt x="8" y="15"/>
                    </a:lnTo>
                    <a:lnTo>
                      <a:pt x="8" y="482"/>
                    </a:lnTo>
                    <a:lnTo>
                      <a:pt x="0" y="482"/>
                    </a:lnTo>
                    <a:lnTo>
                      <a:pt x="0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13" name="Freeform 37"/>
              <p:cNvSpPr>
                <a:spLocks/>
              </p:cNvSpPr>
              <p:nvPr/>
            </p:nvSpPr>
            <p:spPr bwMode="auto">
              <a:xfrm>
                <a:off x="3030538" y="4289425"/>
                <a:ext cx="44450" cy="73025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28" y="46"/>
                  </a:cxn>
                  <a:cxn ang="0">
                    <a:pos x="14" y="37"/>
                  </a:cxn>
                  <a:cxn ang="0">
                    <a:pos x="0" y="46"/>
                  </a:cxn>
                  <a:cxn ang="0">
                    <a:pos x="14" y="0"/>
                  </a:cxn>
                </a:cxnLst>
                <a:rect l="0" t="0" r="r" b="b"/>
                <a:pathLst>
                  <a:path w="28" h="46">
                    <a:moveTo>
                      <a:pt x="14" y="0"/>
                    </a:moveTo>
                    <a:lnTo>
                      <a:pt x="28" y="46"/>
                    </a:lnTo>
                    <a:lnTo>
                      <a:pt x="14" y="37"/>
                    </a:lnTo>
                    <a:lnTo>
                      <a:pt x="0" y="46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14" name="Line 38"/>
              <p:cNvSpPr>
                <a:spLocks noChangeShapeType="1"/>
              </p:cNvSpPr>
              <p:nvPr/>
            </p:nvSpPr>
            <p:spPr bwMode="auto">
              <a:xfrm flipH="1" flipV="1">
                <a:off x="3052763" y="4289425"/>
                <a:ext cx="22225" cy="7302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15" name="Line 39"/>
              <p:cNvSpPr>
                <a:spLocks noChangeShapeType="1"/>
              </p:cNvSpPr>
              <p:nvPr/>
            </p:nvSpPr>
            <p:spPr bwMode="auto">
              <a:xfrm flipH="1">
                <a:off x="3030538" y="4289425"/>
                <a:ext cx="22225" cy="7302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16" name="Line 40"/>
              <p:cNvSpPr>
                <a:spLocks noChangeShapeType="1"/>
              </p:cNvSpPr>
              <p:nvPr/>
            </p:nvSpPr>
            <p:spPr bwMode="auto">
              <a:xfrm flipV="1">
                <a:off x="3030538" y="4348163"/>
                <a:ext cx="22225" cy="1428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17" name="Line 41"/>
              <p:cNvSpPr>
                <a:spLocks noChangeShapeType="1"/>
              </p:cNvSpPr>
              <p:nvPr/>
            </p:nvSpPr>
            <p:spPr bwMode="auto">
              <a:xfrm>
                <a:off x="3052763" y="4348163"/>
                <a:ext cx="22225" cy="1428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18" name="Freeform 42"/>
              <p:cNvSpPr>
                <a:spLocks/>
              </p:cNvSpPr>
              <p:nvPr/>
            </p:nvSpPr>
            <p:spPr bwMode="auto">
              <a:xfrm>
                <a:off x="2705100" y="4505325"/>
                <a:ext cx="576263" cy="544513"/>
              </a:xfrm>
              <a:custGeom>
                <a:avLst/>
                <a:gdLst/>
                <a:ahLst/>
                <a:cxnLst>
                  <a:cxn ang="0">
                    <a:pos x="358" y="0"/>
                  </a:cxn>
                  <a:cxn ang="0">
                    <a:pos x="363" y="5"/>
                  </a:cxn>
                  <a:cxn ang="0">
                    <a:pos x="12" y="338"/>
                  </a:cxn>
                  <a:cxn ang="0">
                    <a:pos x="0" y="343"/>
                  </a:cxn>
                  <a:cxn ang="0">
                    <a:pos x="7" y="333"/>
                  </a:cxn>
                  <a:cxn ang="0">
                    <a:pos x="358" y="0"/>
                  </a:cxn>
                </a:cxnLst>
                <a:rect l="0" t="0" r="r" b="b"/>
                <a:pathLst>
                  <a:path w="363" h="343">
                    <a:moveTo>
                      <a:pt x="358" y="0"/>
                    </a:moveTo>
                    <a:lnTo>
                      <a:pt x="363" y="5"/>
                    </a:lnTo>
                    <a:lnTo>
                      <a:pt x="12" y="338"/>
                    </a:lnTo>
                    <a:lnTo>
                      <a:pt x="0" y="343"/>
                    </a:lnTo>
                    <a:lnTo>
                      <a:pt x="7" y="333"/>
                    </a:lnTo>
                    <a:lnTo>
                      <a:pt x="35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19" name="Freeform 43"/>
              <p:cNvSpPr>
                <a:spLocks/>
              </p:cNvSpPr>
              <p:nvPr/>
            </p:nvSpPr>
            <p:spPr bwMode="auto">
              <a:xfrm>
                <a:off x="2705100" y="4983163"/>
                <a:ext cx="66675" cy="66675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26" y="17"/>
                  </a:cxn>
                  <a:cxn ang="0">
                    <a:pos x="42" y="22"/>
                  </a:cxn>
                  <a:cxn ang="0">
                    <a:pos x="0" y="42"/>
                  </a:cxn>
                  <a:cxn ang="0">
                    <a:pos x="23" y="0"/>
                  </a:cxn>
                </a:cxnLst>
                <a:rect l="0" t="0" r="r" b="b"/>
                <a:pathLst>
                  <a:path w="42" h="42">
                    <a:moveTo>
                      <a:pt x="23" y="0"/>
                    </a:moveTo>
                    <a:lnTo>
                      <a:pt x="26" y="17"/>
                    </a:lnTo>
                    <a:lnTo>
                      <a:pt x="42" y="22"/>
                    </a:lnTo>
                    <a:lnTo>
                      <a:pt x="0" y="42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20" name="Line 44"/>
              <p:cNvSpPr>
                <a:spLocks noChangeShapeType="1"/>
              </p:cNvSpPr>
              <p:nvPr/>
            </p:nvSpPr>
            <p:spPr bwMode="auto">
              <a:xfrm flipH="1">
                <a:off x="2705100" y="4983163"/>
                <a:ext cx="36513" cy="6667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21" name="Line 45"/>
              <p:cNvSpPr>
                <a:spLocks noChangeShapeType="1"/>
              </p:cNvSpPr>
              <p:nvPr/>
            </p:nvSpPr>
            <p:spPr bwMode="auto">
              <a:xfrm flipV="1">
                <a:off x="2705100" y="5018088"/>
                <a:ext cx="66675" cy="31750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22" name="Line 46"/>
              <p:cNvSpPr>
                <a:spLocks noChangeShapeType="1"/>
              </p:cNvSpPr>
              <p:nvPr/>
            </p:nvSpPr>
            <p:spPr bwMode="auto">
              <a:xfrm flipH="1" flipV="1">
                <a:off x="2746375" y="5010150"/>
                <a:ext cx="25400" cy="793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23" name="Line 47"/>
              <p:cNvSpPr>
                <a:spLocks noChangeShapeType="1"/>
              </p:cNvSpPr>
              <p:nvPr/>
            </p:nvSpPr>
            <p:spPr bwMode="auto">
              <a:xfrm flipH="1" flipV="1">
                <a:off x="2741613" y="4983163"/>
                <a:ext cx="4763" cy="2698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24" name="Freeform 48"/>
              <p:cNvSpPr>
                <a:spLocks/>
              </p:cNvSpPr>
              <p:nvPr/>
            </p:nvSpPr>
            <p:spPr bwMode="auto">
              <a:xfrm>
                <a:off x="2744788" y="4695825"/>
                <a:ext cx="944563" cy="127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83" y="0"/>
                  </a:cxn>
                  <a:cxn ang="0">
                    <a:pos x="595" y="4"/>
                  </a:cxn>
                  <a:cxn ang="0">
                    <a:pos x="579" y="8"/>
                  </a:cxn>
                  <a:cxn ang="0">
                    <a:pos x="0" y="8"/>
                  </a:cxn>
                  <a:cxn ang="0">
                    <a:pos x="0" y="0"/>
                  </a:cxn>
                </a:cxnLst>
                <a:rect l="0" t="0" r="r" b="b"/>
                <a:pathLst>
                  <a:path w="595" h="8">
                    <a:moveTo>
                      <a:pt x="0" y="0"/>
                    </a:moveTo>
                    <a:lnTo>
                      <a:pt x="583" y="0"/>
                    </a:lnTo>
                    <a:lnTo>
                      <a:pt x="595" y="4"/>
                    </a:lnTo>
                    <a:lnTo>
                      <a:pt x="579" y="8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25" name="Freeform 49"/>
              <p:cNvSpPr>
                <a:spLocks/>
              </p:cNvSpPr>
              <p:nvPr/>
            </p:nvSpPr>
            <p:spPr bwMode="auto">
              <a:xfrm>
                <a:off x="3614738" y="4679950"/>
                <a:ext cx="74613" cy="428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7" y="14"/>
                  </a:cxn>
                  <a:cxn ang="0">
                    <a:pos x="0" y="27"/>
                  </a:cxn>
                  <a:cxn ang="0">
                    <a:pos x="10" y="14"/>
                  </a:cxn>
                  <a:cxn ang="0">
                    <a:pos x="0" y="0"/>
                  </a:cxn>
                </a:cxnLst>
                <a:rect l="0" t="0" r="r" b="b"/>
                <a:pathLst>
                  <a:path w="47" h="27">
                    <a:moveTo>
                      <a:pt x="0" y="0"/>
                    </a:moveTo>
                    <a:lnTo>
                      <a:pt x="47" y="14"/>
                    </a:lnTo>
                    <a:lnTo>
                      <a:pt x="0" y="27"/>
                    </a:lnTo>
                    <a:lnTo>
                      <a:pt x="10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26" name="Line 50"/>
              <p:cNvSpPr>
                <a:spLocks noChangeShapeType="1"/>
              </p:cNvSpPr>
              <p:nvPr/>
            </p:nvSpPr>
            <p:spPr bwMode="auto">
              <a:xfrm flipV="1">
                <a:off x="3614738" y="4702175"/>
                <a:ext cx="74613" cy="2063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27" name="Line 51"/>
              <p:cNvSpPr>
                <a:spLocks noChangeShapeType="1"/>
              </p:cNvSpPr>
              <p:nvPr/>
            </p:nvSpPr>
            <p:spPr bwMode="auto">
              <a:xfrm flipH="1" flipV="1">
                <a:off x="3614738" y="4679950"/>
                <a:ext cx="74613" cy="2222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28" name="Line 52"/>
              <p:cNvSpPr>
                <a:spLocks noChangeShapeType="1"/>
              </p:cNvSpPr>
              <p:nvPr/>
            </p:nvSpPr>
            <p:spPr bwMode="auto">
              <a:xfrm>
                <a:off x="3614738" y="4679950"/>
                <a:ext cx="15875" cy="2222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29" name="Line 53"/>
              <p:cNvSpPr>
                <a:spLocks noChangeShapeType="1"/>
              </p:cNvSpPr>
              <p:nvPr/>
            </p:nvSpPr>
            <p:spPr bwMode="auto">
              <a:xfrm flipH="1">
                <a:off x="3614738" y="4702175"/>
                <a:ext cx="15875" cy="2063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30" name="Freeform 54"/>
              <p:cNvSpPr>
                <a:spLocks/>
              </p:cNvSpPr>
              <p:nvPr/>
            </p:nvSpPr>
            <p:spPr bwMode="auto">
              <a:xfrm>
                <a:off x="3068638" y="4675188"/>
                <a:ext cx="373063" cy="52388"/>
              </a:xfrm>
              <a:custGeom>
                <a:avLst/>
                <a:gdLst/>
                <a:ahLst/>
                <a:cxnLst>
                  <a:cxn ang="0">
                    <a:pos x="211" y="0"/>
                  </a:cxn>
                  <a:cxn ang="0">
                    <a:pos x="235" y="16"/>
                  </a:cxn>
                  <a:cxn ang="0">
                    <a:pos x="212" y="32"/>
                  </a:cxn>
                  <a:cxn ang="0">
                    <a:pos x="0" y="33"/>
                  </a:cxn>
                  <a:cxn ang="0">
                    <a:pos x="0" y="1"/>
                  </a:cxn>
                  <a:cxn ang="0">
                    <a:pos x="211" y="0"/>
                  </a:cxn>
                </a:cxnLst>
                <a:rect l="0" t="0" r="r" b="b"/>
                <a:pathLst>
                  <a:path w="235" h="33">
                    <a:moveTo>
                      <a:pt x="211" y="0"/>
                    </a:moveTo>
                    <a:lnTo>
                      <a:pt x="235" y="16"/>
                    </a:lnTo>
                    <a:lnTo>
                      <a:pt x="212" y="32"/>
                    </a:lnTo>
                    <a:lnTo>
                      <a:pt x="0" y="33"/>
                    </a:lnTo>
                    <a:lnTo>
                      <a:pt x="0" y="1"/>
                    </a:lnTo>
                    <a:lnTo>
                      <a:pt x="2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31" name="Freeform 55"/>
              <p:cNvSpPr>
                <a:spLocks/>
              </p:cNvSpPr>
              <p:nvPr/>
            </p:nvSpPr>
            <p:spPr bwMode="auto">
              <a:xfrm>
                <a:off x="3382963" y="4662488"/>
                <a:ext cx="58738" cy="777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7" y="24"/>
                  </a:cxn>
                  <a:cxn ang="0">
                    <a:pos x="1" y="49"/>
                  </a:cxn>
                  <a:cxn ang="0">
                    <a:pos x="0" y="0"/>
                  </a:cxn>
                </a:cxnLst>
                <a:rect l="0" t="0" r="r" b="b"/>
                <a:pathLst>
                  <a:path w="37" h="49">
                    <a:moveTo>
                      <a:pt x="0" y="0"/>
                    </a:moveTo>
                    <a:lnTo>
                      <a:pt x="37" y="24"/>
                    </a:lnTo>
                    <a:lnTo>
                      <a:pt x="1" y="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FF"/>
              </a:solidFill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32" name="Freeform 56"/>
              <p:cNvSpPr>
                <a:spLocks noEditPoints="1"/>
              </p:cNvSpPr>
              <p:nvPr/>
            </p:nvSpPr>
            <p:spPr bwMode="auto">
              <a:xfrm>
                <a:off x="3373438" y="4643438"/>
                <a:ext cx="85725" cy="115888"/>
              </a:xfrm>
              <a:custGeom>
                <a:avLst/>
                <a:gdLst/>
                <a:ahLst/>
                <a:cxnLst>
                  <a:cxn ang="0">
                    <a:pos x="13" y="24"/>
                  </a:cxn>
                  <a:cxn ang="0">
                    <a:pos x="13" y="49"/>
                  </a:cxn>
                  <a:cxn ang="0">
                    <a:pos x="32" y="36"/>
                  </a:cxn>
                  <a:cxn ang="0">
                    <a:pos x="13" y="24"/>
                  </a:cxn>
                  <a:cxn ang="0">
                    <a:pos x="0" y="0"/>
                  </a:cxn>
                  <a:cxn ang="0">
                    <a:pos x="10" y="7"/>
                  </a:cxn>
                  <a:cxn ang="0">
                    <a:pos x="46" y="31"/>
                  </a:cxn>
                  <a:cxn ang="0">
                    <a:pos x="54" y="36"/>
                  </a:cxn>
                  <a:cxn ang="0">
                    <a:pos x="46" y="41"/>
                  </a:cxn>
                  <a:cxn ang="0">
                    <a:pos x="11" y="66"/>
                  </a:cxn>
                  <a:cxn ang="0">
                    <a:pos x="1" y="73"/>
                  </a:cxn>
                  <a:cxn ang="0">
                    <a:pos x="1" y="61"/>
                  </a:cxn>
                  <a:cxn ang="0">
                    <a:pos x="0" y="12"/>
                  </a:cxn>
                  <a:cxn ang="0">
                    <a:pos x="0" y="0"/>
                  </a:cxn>
                </a:cxnLst>
                <a:rect l="0" t="0" r="r" b="b"/>
                <a:pathLst>
                  <a:path w="54" h="73">
                    <a:moveTo>
                      <a:pt x="13" y="24"/>
                    </a:moveTo>
                    <a:lnTo>
                      <a:pt x="13" y="49"/>
                    </a:lnTo>
                    <a:lnTo>
                      <a:pt x="32" y="36"/>
                    </a:lnTo>
                    <a:lnTo>
                      <a:pt x="13" y="24"/>
                    </a:lnTo>
                    <a:close/>
                    <a:moveTo>
                      <a:pt x="0" y="0"/>
                    </a:moveTo>
                    <a:lnTo>
                      <a:pt x="10" y="7"/>
                    </a:lnTo>
                    <a:lnTo>
                      <a:pt x="46" y="31"/>
                    </a:lnTo>
                    <a:lnTo>
                      <a:pt x="54" y="36"/>
                    </a:lnTo>
                    <a:lnTo>
                      <a:pt x="46" y="41"/>
                    </a:lnTo>
                    <a:lnTo>
                      <a:pt x="11" y="66"/>
                    </a:lnTo>
                    <a:lnTo>
                      <a:pt x="1" y="73"/>
                    </a:lnTo>
                    <a:lnTo>
                      <a:pt x="1" y="61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FF"/>
              </a:solidFill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grpSp>
          <p:nvGrpSpPr>
            <p:cNvPr id="3" name="Group 194"/>
            <p:cNvGrpSpPr>
              <a:grpSpLocks noChangeAspect="1"/>
            </p:cNvGrpSpPr>
            <p:nvPr/>
          </p:nvGrpSpPr>
          <p:grpSpPr>
            <a:xfrm>
              <a:off x="685800" y="4645152"/>
              <a:ext cx="1548464" cy="789766"/>
              <a:chOff x="2216150" y="5959475"/>
              <a:chExt cx="1503363" cy="766763"/>
            </a:xfrm>
          </p:grpSpPr>
          <p:sp>
            <p:nvSpPr>
              <p:cNvPr id="280587" name="Freeform 11"/>
              <p:cNvSpPr>
                <a:spLocks/>
              </p:cNvSpPr>
              <p:nvPr/>
            </p:nvSpPr>
            <p:spPr bwMode="auto">
              <a:xfrm>
                <a:off x="2216150" y="6178550"/>
                <a:ext cx="1503363" cy="546100"/>
              </a:xfrm>
              <a:custGeom>
                <a:avLst/>
                <a:gdLst/>
                <a:ahLst/>
                <a:cxnLst>
                  <a:cxn ang="0">
                    <a:pos x="363" y="0"/>
                  </a:cxn>
                  <a:cxn ang="0">
                    <a:pos x="947" y="0"/>
                  </a:cxn>
                  <a:cxn ang="0">
                    <a:pos x="584" y="344"/>
                  </a:cxn>
                  <a:cxn ang="0">
                    <a:pos x="0" y="344"/>
                  </a:cxn>
                  <a:cxn ang="0">
                    <a:pos x="363" y="0"/>
                  </a:cxn>
                </a:cxnLst>
                <a:rect l="0" t="0" r="r" b="b"/>
                <a:pathLst>
                  <a:path w="947" h="344">
                    <a:moveTo>
                      <a:pt x="363" y="0"/>
                    </a:moveTo>
                    <a:lnTo>
                      <a:pt x="947" y="0"/>
                    </a:lnTo>
                    <a:lnTo>
                      <a:pt x="584" y="344"/>
                    </a:lnTo>
                    <a:lnTo>
                      <a:pt x="0" y="344"/>
                    </a:lnTo>
                    <a:lnTo>
                      <a:pt x="363" y="0"/>
                    </a:lnTo>
                    <a:close/>
                  </a:path>
                </a:pathLst>
              </a:custGeom>
              <a:solidFill>
                <a:srgbClr val="CCCCCC"/>
              </a:solidFill>
              <a:ln w="0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588" name="Line 12"/>
              <p:cNvSpPr>
                <a:spLocks noChangeShapeType="1"/>
              </p:cNvSpPr>
              <p:nvPr/>
            </p:nvSpPr>
            <p:spPr bwMode="auto">
              <a:xfrm>
                <a:off x="2792413" y="6178550"/>
                <a:ext cx="927100" cy="1588"/>
              </a:xfrm>
              <a:prstGeom prst="line">
                <a:avLst/>
              </a:prstGeom>
              <a:noFill/>
              <a:ln w="2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589" name="Line 13"/>
              <p:cNvSpPr>
                <a:spLocks noChangeShapeType="1"/>
              </p:cNvSpPr>
              <p:nvPr/>
            </p:nvSpPr>
            <p:spPr bwMode="auto">
              <a:xfrm flipH="1">
                <a:off x="3143250" y="6178550"/>
                <a:ext cx="576263" cy="546100"/>
              </a:xfrm>
              <a:prstGeom prst="line">
                <a:avLst/>
              </a:prstGeom>
              <a:noFill/>
              <a:ln w="2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590" name="Line 14"/>
              <p:cNvSpPr>
                <a:spLocks noChangeShapeType="1"/>
              </p:cNvSpPr>
              <p:nvPr/>
            </p:nvSpPr>
            <p:spPr bwMode="auto">
              <a:xfrm flipH="1">
                <a:off x="2216150" y="6724650"/>
                <a:ext cx="927100" cy="1588"/>
              </a:xfrm>
              <a:prstGeom prst="line">
                <a:avLst/>
              </a:prstGeom>
              <a:noFill/>
              <a:ln w="2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591" name="Line 15"/>
              <p:cNvSpPr>
                <a:spLocks noChangeShapeType="1"/>
              </p:cNvSpPr>
              <p:nvPr/>
            </p:nvSpPr>
            <p:spPr bwMode="auto">
              <a:xfrm flipV="1">
                <a:off x="2216150" y="6178550"/>
                <a:ext cx="576263" cy="546100"/>
              </a:xfrm>
              <a:prstGeom prst="line">
                <a:avLst/>
              </a:prstGeom>
              <a:noFill/>
              <a:ln w="2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33" name="Freeform 57"/>
              <p:cNvSpPr>
                <a:spLocks/>
              </p:cNvSpPr>
              <p:nvPr/>
            </p:nvSpPr>
            <p:spPr bwMode="auto">
              <a:xfrm>
                <a:off x="3048000" y="5959475"/>
                <a:ext cx="12700" cy="765175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8" y="14"/>
                  </a:cxn>
                  <a:cxn ang="0">
                    <a:pos x="8" y="482"/>
                  </a:cxn>
                  <a:cxn ang="0">
                    <a:pos x="0" y="482"/>
                  </a:cxn>
                  <a:cxn ang="0">
                    <a:pos x="0" y="12"/>
                  </a:cxn>
                  <a:cxn ang="0">
                    <a:pos x="3" y="0"/>
                  </a:cxn>
                </a:cxnLst>
                <a:rect l="0" t="0" r="r" b="b"/>
                <a:pathLst>
                  <a:path w="8" h="482">
                    <a:moveTo>
                      <a:pt x="3" y="0"/>
                    </a:moveTo>
                    <a:lnTo>
                      <a:pt x="8" y="14"/>
                    </a:lnTo>
                    <a:lnTo>
                      <a:pt x="8" y="482"/>
                    </a:lnTo>
                    <a:lnTo>
                      <a:pt x="0" y="482"/>
                    </a:lnTo>
                    <a:lnTo>
                      <a:pt x="0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34" name="Freeform 58"/>
              <p:cNvSpPr>
                <a:spLocks/>
              </p:cNvSpPr>
              <p:nvPr/>
            </p:nvSpPr>
            <p:spPr bwMode="auto">
              <a:xfrm>
                <a:off x="3030538" y="5959475"/>
                <a:ext cx="44450" cy="73025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28" y="46"/>
                  </a:cxn>
                  <a:cxn ang="0">
                    <a:pos x="14" y="37"/>
                  </a:cxn>
                  <a:cxn ang="0">
                    <a:pos x="0" y="46"/>
                  </a:cxn>
                  <a:cxn ang="0">
                    <a:pos x="14" y="0"/>
                  </a:cxn>
                </a:cxnLst>
                <a:rect l="0" t="0" r="r" b="b"/>
                <a:pathLst>
                  <a:path w="28" h="46">
                    <a:moveTo>
                      <a:pt x="14" y="0"/>
                    </a:moveTo>
                    <a:lnTo>
                      <a:pt x="28" y="46"/>
                    </a:lnTo>
                    <a:lnTo>
                      <a:pt x="14" y="37"/>
                    </a:lnTo>
                    <a:lnTo>
                      <a:pt x="0" y="46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35" name="Line 59"/>
              <p:cNvSpPr>
                <a:spLocks noChangeShapeType="1"/>
              </p:cNvSpPr>
              <p:nvPr/>
            </p:nvSpPr>
            <p:spPr bwMode="auto">
              <a:xfrm flipH="1" flipV="1">
                <a:off x="3052763" y="5959475"/>
                <a:ext cx="22225" cy="7302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36" name="Line 60"/>
              <p:cNvSpPr>
                <a:spLocks noChangeShapeType="1"/>
              </p:cNvSpPr>
              <p:nvPr/>
            </p:nvSpPr>
            <p:spPr bwMode="auto">
              <a:xfrm flipH="1">
                <a:off x="3030538" y="5959475"/>
                <a:ext cx="22225" cy="7302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37" name="Line 61"/>
              <p:cNvSpPr>
                <a:spLocks noChangeShapeType="1"/>
              </p:cNvSpPr>
              <p:nvPr/>
            </p:nvSpPr>
            <p:spPr bwMode="auto">
              <a:xfrm flipV="1">
                <a:off x="3030538" y="6018213"/>
                <a:ext cx="22225" cy="1428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38" name="Line 62"/>
              <p:cNvSpPr>
                <a:spLocks noChangeShapeType="1"/>
              </p:cNvSpPr>
              <p:nvPr/>
            </p:nvSpPr>
            <p:spPr bwMode="auto">
              <a:xfrm>
                <a:off x="3052763" y="6018213"/>
                <a:ext cx="22225" cy="1428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39" name="Freeform 63"/>
              <p:cNvSpPr>
                <a:spLocks/>
              </p:cNvSpPr>
              <p:nvPr/>
            </p:nvSpPr>
            <p:spPr bwMode="auto">
              <a:xfrm>
                <a:off x="2705100" y="6175375"/>
                <a:ext cx="576263" cy="544513"/>
              </a:xfrm>
              <a:custGeom>
                <a:avLst/>
                <a:gdLst/>
                <a:ahLst/>
                <a:cxnLst>
                  <a:cxn ang="0">
                    <a:pos x="358" y="0"/>
                  </a:cxn>
                  <a:cxn ang="0">
                    <a:pos x="363" y="5"/>
                  </a:cxn>
                  <a:cxn ang="0">
                    <a:pos x="12" y="338"/>
                  </a:cxn>
                  <a:cxn ang="0">
                    <a:pos x="0" y="343"/>
                  </a:cxn>
                  <a:cxn ang="0">
                    <a:pos x="7" y="332"/>
                  </a:cxn>
                  <a:cxn ang="0">
                    <a:pos x="358" y="0"/>
                  </a:cxn>
                </a:cxnLst>
                <a:rect l="0" t="0" r="r" b="b"/>
                <a:pathLst>
                  <a:path w="363" h="343">
                    <a:moveTo>
                      <a:pt x="358" y="0"/>
                    </a:moveTo>
                    <a:lnTo>
                      <a:pt x="363" y="5"/>
                    </a:lnTo>
                    <a:lnTo>
                      <a:pt x="12" y="338"/>
                    </a:lnTo>
                    <a:lnTo>
                      <a:pt x="0" y="343"/>
                    </a:lnTo>
                    <a:lnTo>
                      <a:pt x="7" y="332"/>
                    </a:lnTo>
                    <a:lnTo>
                      <a:pt x="35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40" name="Freeform 64"/>
              <p:cNvSpPr>
                <a:spLocks/>
              </p:cNvSpPr>
              <p:nvPr/>
            </p:nvSpPr>
            <p:spPr bwMode="auto">
              <a:xfrm>
                <a:off x="2705100" y="6653213"/>
                <a:ext cx="66675" cy="66675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26" y="17"/>
                  </a:cxn>
                  <a:cxn ang="0">
                    <a:pos x="42" y="22"/>
                  </a:cxn>
                  <a:cxn ang="0">
                    <a:pos x="0" y="42"/>
                  </a:cxn>
                  <a:cxn ang="0">
                    <a:pos x="23" y="0"/>
                  </a:cxn>
                </a:cxnLst>
                <a:rect l="0" t="0" r="r" b="b"/>
                <a:pathLst>
                  <a:path w="42" h="42">
                    <a:moveTo>
                      <a:pt x="23" y="0"/>
                    </a:moveTo>
                    <a:lnTo>
                      <a:pt x="26" y="17"/>
                    </a:lnTo>
                    <a:lnTo>
                      <a:pt x="42" y="22"/>
                    </a:lnTo>
                    <a:lnTo>
                      <a:pt x="0" y="42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41" name="Line 65"/>
              <p:cNvSpPr>
                <a:spLocks noChangeShapeType="1"/>
              </p:cNvSpPr>
              <p:nvPr/>
            </p:nvSpPr>
            <p:spPr bwMode="auto">
              <a:xfrm flipH="1">
                <a:off x="2705100" y="6653213"/>
                <a:ext cx="36513" cy="6667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42" name="Line 66"/>
              <p:cNvSpPr>
                <a:spLocks noChangeShapeType="1"/>
              </p:cNvSpPr>
              <p:nvPr/>
            </p:nvSpPr>
            <p:spPr bwMode="auto">
              <a:xfrm flipV="1">
                <a:off x="2705100" y="6688138"/>
                <a:ext cx="66675" cy="31750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43" name="Line 67"/>
              <p:cNvSpPr>
                <a:spLocks noChangeShapeType="1"/>
              </p:cNvSpPr>
              <p:nvPr/>
            </p:nvSpPr>
            <p:spPr bwMode="auto">
              <a:xfrm flipH="1" flipV="1">
                <a:off x="2746375" y="6680200"/>
                <a:ext cx="25400" cy="793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44" name="Line 68"/>
              <p:cNvSpPr>
                <a:spLocks noChangeShapeType="1"/>
              </p:cNvSpPr>
              <p:nvPr/>
            </p:nvSpPr>
            <p:spPr bwMode="auto">
              <a:xfrm flipH="1" flipV="1">
                <a:off x="2741613" y="6653213"/>
                <a:ext cx="4763" cy="2698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45" name="Freeform 69"/>
              <p:cNvSpPr>
                <a:spLocks/>
              </p:cNvSpPr>
              <p:nvPr/>
            </p:nvSpPr>
            <p:spPr bwMode="auto">
              <a:xfrm>
                <a:off x="2586038" y="6365875"/>
                <a:ext cx="941388" cy="127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82" y="0"/>
                  </a:cxn>
                  <a:cxn ang="0">
                    <a:pos x="593" y="4"/>
                  </a:cxn>
                  <a:cxn ang="0">
                    <a:pos x="578" y="8"/>
                  </a:cxn>
                  <a:cxn ang="0">
                    <a:pos x="0" y="8"/>
                  </a:cxn>
                  <a:cxn ang="0">
                    <a:pos x="0" y="0"/>
                  </a:cxn>
                </a:cxnLst>
                <a:rect l="0" t="0" r="r" b="b"/>
                <a:pathLst>
                  <a:path w="593" h="8">
                    <a:moveTo>
                      <a:pt x="0" y="0"/>
                    </a:moveTo>
                    <a:lnTo>
                      <a:pt x="582" y="0"/>
                    </a:lnTo>
                    <a:lnTo>
                      <a:pt x="593" y="4"/>
                    </a:lnTo>
                    <a:lnTo>
                      <a:pt x="578" y="8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46" name="Freeform 70"/>
              <p:cNvSpPr>
                <a:spLocks/>
              </p:cNvSpPr>
              <p:nvPr/>
            </p:nvSpPr>
            <p:spPr bwMode="auto">
              <a:xfrm>
                <a:off x="3455988" y="6348413"/>
                <a:ext cx="71438" cy="444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5" y="15"/>
                  </a:cxn>
                  <a:cxn ang="0">
                    <a:pos x="0" y="28"/>
                  </a:cxn>
                  <a:cxn ang="0">
                    <a:pos x="9" y="15"/>
                  </a:cxn>
                  <a:cxn ang="0">
                    <a:pos x="0" y="0"/>
                  </a:cxn>
                </a:cxnLst>
                <a:rect l="0" t="0" r="r" b="b"/>
                <a:pathLst>
                  <a:path w="45" h="28">
                    <a:moveTo>
                      <a:pt x="0" y="0"/>
                    </a:moveTo>
                    <a:lnTo>
                      <a:pt x="45" y="15"/>
                    </a:lnTo>
                    <a:lnTo>
                      <a:pt x="0" y="28"/>
                    </a:lnTo>
                    <a:lnTo>
                      <a:pt x="9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47" name="Line 71"/>
              <p:cNvSpPr>
                <a:spLocks noChangeShapeType="1"/>
              </p:cNvSpPr>
              <p:nvPr/>
            </p:nvSpPr>
            <p:spPr bwMode="auto">
              <a:xfrm flipV="1">
                <a:off x="3455988" y="6372225"/>
                <a:ext cx="71438" cy="2063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48" name="Line 72"/>
              <p:cNvSpPr>
                <a:spLocks noChangeShapeType="1"/>
              </p:cNvSpPr>
              <p:nvPr/>
            </p:nvSpPr>
            <p:spPr bwMode="auto">
              <a:xfrm flipH="1" flipV="1">
                <a:off x="3455988" y="6348413"/>
                <a:ext cx="71438" cy="23813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49" name="Line 73"/>
              <p:cNvSpPr>
                <a:spLocks noChangeShapeType="1"/>
              </p:cNvSpPr>
              <p:nvPr/>
            </p:nvSpPr>
            <p:spPr bwMode="auto">
              <a:xfrm>
                <a:off x="3455988" y="6348413"/>
                <a:ext cx="14288" cy="23813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50" name="Line 74"/>
              <p:cNvSpPr>
                <a:spLocks noChangeShapeType="1"/>
              </p:cNvSpPr>
              <p:nvPr/>
            </p:nvSpPr>
            <p:spPr bwMode="auto">
              <a:xfrm flipH="1">
                <a:off x="3455988" y="6372225"/>
                <a:ext cx="14288" cy="2063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51" name="Freeform 75"/>
              <p:cNvSpPr>
                <a:spLocks/>
              </p:cNvSpPr>
              <p:nvPr/>
            </p:nvSpPr>
            <p:spPr bwMode="auto">
              <a:xfrm>
                <a:off x="2797175" y="6346825"/>
                <a:ext cx="293688" cy="268288"/>
              </a:xfrm>
              <a:custGeom>
                <a:avLst/>
                <a:gdLst/>
                <a:ahLst/>
                <a:cxnLst>
                  <a:cxn ang="0">
                    <a:pos x="164" y="0"/>
                  </a:cxn>
                  <a:cxn ang="0">
                    <a:pos x="185" y="23"/>
                  </a:cxn>
                  <a:cxn ang="0">
                    <a:pos x="29" y="165"/>
                  </a:cxn>
                  <a:cxn ang="0">
                    <a:pos x="0" y="169"/>
                  </a:cxn>
                  <a:cxn ang="0">
                    <a:pos x="7" y="142"/>
                  </a:cxn>
                  <a:cxn ang="0">
                    <a:pos x="164" y="0"/>
                  </a:cxn>
                </a:cxnLst>
                <a:rect l="0" t="0" r="r" b="b"/>
                <a:pathLst>
                  <a:path w="185" h="169">
                    <a:moveTo>
                      <a:pt x="164" y="0"/>
                    </a:moveTo>
                    <a:lnTo>
                      <a:pt x="185" y="23"/>
                    </a:lnTo>
                    <a:lnTo>
                      <a:pt x="29" y="165"/>
                    </a:lnTo>
                    <a:lnTo>
                      <a:pt x="0" y="169"/>
                    </a:lnTo>
                    <a:lnTo>
                      <a:pt x="7" y="142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0000FF"/>
              </a:solidFill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52" name="Freeform 76"/>
              <p:cNvSpPr>
                <a:spLocks/>
              </p:cNvSpPr>
              <p:nvPr/>
            </p:nvSpPr>
            <p:spPr bwMode="auto">
              <a:xfrm>
                <a:off x="2797175" y="6546850"/>
                <a:ext cx="69850" cy="6826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44" y="36"/>
                  </a:cxn>
                  <a:cxn ang="0">
                    <a:pos x="0" y="43"/>
                  </a:cxn>
                  <a:cxn ang="0">
                    <a:pos x="11" y="0"/>
                  </a:cxn>
                </a:cxnLst>
                <a:rect l="0" t="0" r="r" b="b"/>
                <a:pathLst>
                  <a:path w="44" h="43">
                    <a:moveTo>
                      <a:pt x="11" y="0"/>
                    </a:moveTo>
                    <a:lnTo>
                      <a:pt x="44" y="36"/>
                    </a:lnTo>
                    <a:lnTo>
                      <a:pt x="0" y="43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FF"/>
              </a:solidFill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53" name="Freeform 77"/>
              <p:cNvSpPr>
                <a:spLocks noEditPoints="1"/>
              </p:cNvSpPr>
              <p:nvPr/>
            </p:nvSpPr>
            <p:spPr bwMode="auto">
              <a:xfrm>
                <a:off x="2784475" y="6527800"/>
                <a:ext cx="101600" cy="100013"/>
              </a:xfrm>
              <a:custGeom>
                <a:avLst/>
                <a:gdLst/>
                <a:ahLst/>
                <a:cxnLst>
                  <a:cxn ang="0">
                    <a:pos x="22" y="26"/>
                  </a:cxn>
                  <a:cxn ang="0">
                    <a:pos x="17" y="47"/>
                  </a:cxn>
                  <a:cxn ang="0">
                    <a:pos x="39" y="44"/>
                  </a:cxn>
                  <a:cxn ang="0">
                    <a:pos x="22" y="26"/>
                  </a:cxn>
                  <a:cxn ang="0">
                    <a:pos x="16" y="0"/>
                  </a:cxn>
                  <a:cxn ang="0">
                    <a:pos x="23" y="8"/>
                  </a:cxn>
                  <a:cxn ang="0">
                    <a:pos x="56" y="44"/>
                  </a:cxn>
                  <a:cxn ang="0">
                    <a:pos x="64" y="52"/>
                  </a:cxn>
                  <a:cxn ang="0">
                    <a:pos x="53" y="54"/>
                  </a:cxn>
                  <a:cxn ang="0">
                    <a:pos x="9" y="61"/>
                  </a:cxn>
                  <a:cxn ang="0">
                    <a:pos x="0" y="63"/>
                  </a:cxn>
                  <a:cxn ang="0">
                    <a:pos x="3" y="54"/>
                  </a:cxn>
                  <a:cxn ang="0">
                    <a:pos x="13" y="11"/>
                  </a:cxn>
                  <a:cxn ang="0">
                    <a:pos x="16" y="0"/>
                  </a:cxn>
                </a:cxnLst>
                <a:rect l="0" t="0" r="r" b="b"/>
                <a:pathLst>
                  <a:path w="64" h="63">
                    <a:moveTo>
                      <a:pt x="22" y="26"/>
                    </a:moveTo>
                    <a:lnTo>
                      <a:pt x="17" y="47"/>
                    </a:lnTo>
                    <a:lnTo>
                      <a:pt x="39" y="44"/>
                    </a:lnTo>
                    <a:lnTo>
                      <a:pt x="22" y="26"/>
                    </a:lnTo>
                    <a:close/>
                    <a:moveTo>
                      <a:pt x="16" y="0"/>
                    </a:moveTo>
                    <a:lnTo>
                      <a:pt x="23" y="8"/>
                    </a:lnTo>
                    <a:lnTo>
                      <a:pt x="56" y="44"/>
                    </a:lnTo>
                    <a:lnTo>
                      <a:pt x="64" y="52"/>
                    </a:lnTo>
                    <a:lnTo>
                      <a:pt x="53" y="54"/>
                    </a:lnTo>
                    <a:lnTo>
                      <a:pt x="9" y="61"/>
                    </a:lnTo>
                    <a:lnTo>
                      <a:pt x="0" y="63"/>
                    </a:lnTo>
                    <a:lnTo>
                      <a:pt x="3" y="54"/>
                    </a:lnTo>
                    <a:lnTo>
                      <a:pt x="13" y="1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FF"/>
              </a:solidFill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grpSp>
          <p:nvGrpSpPr>
            <p:cNvPr id="4" name="Group 196"/>
            <p:cNvGrpSpPr>
              <a:grpSpLocks noChangeAspect="1"/>
            </p:cNvGrpSpPr>
            <p:nvPr/>
          </p:nvGrpSpPr>
          <p:grpSpPr>
            <a:xfrm>
              <a:off x="838200" y="5669280"/>
              <a:ext cx="1548464" cy="922211"/>
              <a:chOff x="2381250" y="7532688"/>
              <a:chExt cx="1503363" cy="895350"/>
            </a:xfrm>
          </p:grpSpPr>
          <p:sp>
            <p:nvSpPr>
              <p:cNvPr id="280592" name="Freeform 16"/>
              <p:cNvSpPr>
                <a:spLocks/>
              </p:cNvSpPr>
              <p:nvPr/>
            </p:nvSpPr>
            <p:spPr bwMode="auto">
              <a:xfrm>
                <a:off x="2381250" y="7880350"/>
                <a:ext cx="1503363" cy="546100"/>
              </a:xfrm>
              <a:custGeom>
                <a:avLst/>
                <a:gdLst/>
                <a:ahLst/>
                <a:cxnLst>
                  <a:cxn ang="0">
                    <a:pos x="363" y="0"/>
                  </a:cxn>
                  <a:cxn ang="0">
                    <a:pos x="947" y="0"/>
                  </a:cxn>
                  <a:cxn ang="0">
                    <a:pos x="584" y="344"/>
                  </a:cxn>
                  <a:cxn ang="0">
                    <a:pos x="0" y="344"/>
                  </a:cxn>
                  <a:cxn ang="0">
                    <a:pos x="363" y="0"/>
                  </a:cxn>
                </a:cxnLst>
                <a:rect l="0" t="0" r="r" b="b"/>
                <a:pathLst>
                  <a:path w="947" h="344">
                    <a:moveTo>
                      <a:pt x="363" y="0"/>
                    </a:moveTo>
                    <a:lnTo>
                      <a:pt x="947" y="0"/>
                    </a:lnTo>
                    <a:lnTo>
                      <a:pt x="584" y="344"/>
                    </a:lnTo>
                    <a:lnTo>
                      <a:pt x="0" y="344"/>
                    </a:lnTo>
                    <a:lnTo>
                      <a:pt x="363" y="0"/>
                    </a:lnTo>
                    <a:close/>
                  </a:path>
                </a:pathLst>
              </a:custGeom>
              <a:solidFill>
                <a:srgbClr val="CCCCCC"/>
              </a:solidFill>
              <a:ln w="0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593" name="Line 17"/>
              <p:cNvSpPr>
                <a:spLocks noChangeShapeType="1"/>
              </p:cNvSpPr>
              <p:nvPr/>
            </p:nvSpPr>
            <p:spPr bwMode="auto">
              <a:xfrm>
                <a:off x="2957513" y="7880350"/>
                <a:ext cx="927100" cy="1588"/>
              </a:xfrm>
              <a:prstGeom prst="line">
                <a:avLst/>
              </a:prstGeom>
              <a:noFill/>
              <a:ln w="2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594" name="Line 18"/>
              <p:cNvSpPr>
                <a:spLocks noChangeShapeType="1"/>
              </p:cNvSpPr>
              <p:nvPr/>
            </p:nvSpPr>
            <p:spPr bwMode="auto">
              <a:xfrm flipH="1">
                <a:off x="3308350" y="7880350"/>
                <a:ext cx="576263" cy="546100"/>
              </a:xfrm>
              <a:prstGeom prst="line">
                <a:avLst/>
              </a:prstGeom>
              <a:noFill/>
              <a:ln w="2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595" name="Line 19"/>
              <p:cNvSpPr>
                <a:spLocks noChangeShapeType="1"/>
              </p:cNvSpPr>
              <p:nvPr/>
            </p:nvSpPr>
            <p:spPr bwMode="auto">
              <a:xfrm flipH="1">
                <a:off x="2381250" y="8426450"/>
                <a:ext cx="927100" cy="1588"/>
              </a:xfrm>
              <a:prstGeom prst="line">
                <a:avLst/>
              </a:prstGeom>
              <a:noFill/>
              <a:ln w="2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596" name="Line 20"/>
              <p:cNvSpPr>
                <a:spLocks noChangeShapeType="1"/>
              </p:cNvSpPr>
              <p:nvPr/>
            </p:nvSpPr>
            <p:spPr bwMode="auto">
              <a:xfrm flipV="1">
                <a:off x="2381250" y="7880350"/>
                <a:ext cx="576263" cy="546100"/>
              </a:xfrm>
              <a:prstGeom prst="line">
                <a:avLst/>
              </a:prstGeom>
              <a:noFill/>
              <a:ln w="2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54" name="Freeform 78"/>
              <p:cNvSpPr>
                <a:spLocks/>
              </p:cNvSpPr>
              <p:nvPr/>
            </p:nvSpPr>
            <p:spPr bwMode="auto">
              <a:xfrm>
                <a:off x="2705100" y="7875588"/>
                <a:ext cx="576263" cy="547688"/>
              </a:xfrm>
              <a:custGeom>
                <a:avLst/>
                <a:gdLst/>
                <a:ahLst/>
                <a:cxnLst>
                  <a:cxn ang="0">
                    <a:pos x="358" y="0"/>
                  </a:cxn>
                  <a:cxn ang="0">
                    <a:pos x="363" y="6"/>
                  </a:cxn>
                  <a:cxn ang="0">
                    <a:pos x="13" y="338"/>
                  </a:cxn>
                  <a:cxn ang="0">
                    <a:pos x="0" y="345"/>
                  </a:cxn>
                  <a:cxn ang="0">
                    <a:pos x="7" y="334"/>
                  </a:cxn>
                  <a:cxn ang="0">
                    <a:pos x="358" y="0"/>
                  </a:cxn>
                </a:cxnLst>
                <a:rect l="0" t="0" r="r" b="b"/>
                <a:pathLst>
                  <a:path w="363" h="345">
                    <a:moveTo>
                      <a:pt x="358" y="0"/>
                    </a:moveTo>
                    <a:lnTo>
                      <a:pt x="363" y="6"/>
                    </a:lnTo>
                    <a:lnTo>
                      <a:pt x="13" y="338"/>
                    </a:lnTo>
                    <a:lnTo>
                      <a:pt x="0" y="345"/>
                    </a:lnTo>
                    <a:lnTo>
                      <a:pt x="7" y="334"/>
                    </a:lnTo>
                    <a:lnTo>
                      <a:pt x="35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55" name="Freeform 79"/>
              <p:cNvSpPr>
                <a:spLocks/>
              </p:cNvSpPr>
              <p:nvPr/>
            </p:nvSpPr>
            <p:spPr bwMode="auto">
              <a:xfrm>
                <a:off x="2705100" y="8356600"/>
                <a:ext cx="66675" cy="66675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26" y="17"/>
                  </a:cxn>
                  <a:cxn ang="0">
                    <a:pos x="42" y="20"/>
                  </a:cxn>
                  <a:cxn ang="0">
                    <a:pos x="0" y="42"/>
                  </a:cxn>
                  <a:cxn ang="0">
                    <a:pos x="23" y="0"/>
                  </a:cxn>
                </a:cxnLst>
                <a:rect l="0" t="0" r="r" b="b"/>
                <a:pathLst>
                  <a:path w="42" h="42">
                    <a:moveTo>
                      <a:pt x="23" y="0"/>
                    </a:moveTo>
                    <a:lnTo>
                      <a:pt x="26" y="17"/>
                    </a:lnTo>
                    <a:lnTo>
                      <a:pt x="42" y="20"/>
                    </a:lnTo>
                    <a:lnTo>
                      <a:pt x="0" y="42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56" name="Line 80"/>
              <p:cNvSpPr>
                <a:spLocks noChangeShapeType="1"/>
              </p:cNvSpPr>
              <p:nvPr/>
            </p:nvSpPr>
            <p:spPr bwMode="auto">
              <a:xfrm flipH="1">
                <a:off x="2705100" y="8356600"/>
                <a:ext cx="36513" cy="6667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57" name="Line 81"/>
              <p:cNvSpPr>
                <a:spLocks noChangeShapeType="1"/>
              </p:cNvSpPr>
              <p:nvPr/>
            </p:nvSpPr>
            <p:spPr bwMode="auto">
              <a:xfrm flipV="1">
                <a:off x="2705100" y="8388350"/>
                <a:ext cx="66675" cy="3492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58" name="Line 82"/>
              <p:cNvSpPr>
                <a:spLocks noChangeShapeType="1"/>
              </p:cNvSpPr>
              <p:nvPr/>
            </p:nvSpPr>
            <p:spPr bwMode="auto">
              <a:xfrm flipH="1" flipV="1">
                <a:off x="2746375" y="8383588"/>
                <a:ext cx="25400" cy="4763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59" name="Line 83"/>
              <p:cNvSpPr>
                <a:spLocks noChangeShapeType="1"/>
              </p:cNvSpPr>
              <p:nvPr/>
            </p:nvSpPr>
            <p:spPr bwMode="auto">
              <a:xfrm flipH="1" flipV="1">
                <a:off x="2741613" y="8356600"/>
                <a:ext cx="4763" cy="2698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60" name="Freeform 84"/>
              <p:cNvSpPr>
                <a:spLocks/>
              </p:cNvSpPr>
              <p:nvPr/>
            </p:nvSpPr>
            <p:spPr bwMode="auto">
              <a:xfrm>
                <a:off x="3048000" y="7532688"/>
                <a:ext cx="12700" cy="765175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8" y="15"/>
                  </a:cxn>
                  <a:cxn ang="0">
                    <a:pos x="8" y="482"/>
                  </a:cxn>
                  <a:cxn ang="0">
                    <a:pos x="0" y="482"/>
                  </a:cxn>
                  <a:cxn ang="0">
                    <a:pos x="0" y="11"/>
                  </a:cxn>
                  <a:cxn ang="0">
                    <a:pos x="3" y="0"/>
                  </a:cxn>
                </a:cxnLst>
                <a:rect l="0" t="0" r="r" b="b"/>
                <a:pathLst>
                  <a:path w="8" h="482">
                    <a:moveTo>
                      <a:pt x="3" y="0"/>
                    </a:moveTo>
                    <a:lnTo>
                      <a:pt x="8" y="15"/>
                    </a:lnTo>
                    <a:lnTo>
                      <a:pt x="8" y="482"/>
                    </a:lnTo>
                    <a:lnTo>
                      <a:pt x="0" y="482"/>
                    </a:lnTo>
                    <a:lnTo>
                      <a:pt x="0" y="1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61" name="Freeform 85"/>
              <p:cNvSpPr>
                <a:spLocks/>
              </p:cNvSpPr>
              <p:nvPr/>
            </p:nvSpPr>
            <p:spPr bwMode="auto">
              <a:xfrm>
                <a:off x="3030538" y="7532688"/>
                <a:ext cx="44450" cy="71438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28" y="45"/>
                  </a:cxn>
                  <a:cxn ang="0">
                    <a:pos x="14" y="37"/>
                  </a:cxn>
                  <a:cxn ang="0">
                    <a:pos x="0" y="45"/>
                  </a:cxn>
                  <a:cxn ang="0">
                    <a:pos x="14" y="0"/>
                  </a:cxn>
                </a:cxnLst>
                <a:rect l="0" t="0" r="r" b="b"/>
                <a:pathLst>
                  <a:path w="28" h="45">
                    <a:moveTo>
                      <a:pt x="14" y="0"/>
                    </a:moveTo>
                    <a:lnTo>
                      <a:pt x="28" y="45"/>
                    </a:lnTo>
                    <a:lnTo>
                      <a:pt x="14" y="37"/>
                    </a:lnTo>
                    <a:lnTo>
                      <a:pt x="0" y="4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62" name="Line 86"/>
              <p:cNvSpPr>
                <a:spLocks noChangeShapeType="1"/>
              </p:cNvSpPr>
              <p:nvPr/>
            </p:nvSpPr>
            <p:spPr bwMode="auto">
              <a:xfrm flipH="1" flipV="1">
                <a:off x="3052763" y="7532688"/>
                <a:ext cx="22225" cy="7143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63" name="Line 87"/>
              <p:cNvSpPr>
                <a:spLocks noChangeShapeType="1"/>
              </p:cNvSpPr>
              <p:nvPr/>
            </p:nvSpPr>
            <p:spPr bwMode="auto">
              <a:xfrm flipH="1">
                <a:off x="3030538" y="7532688"/>
                <a:ext cx="22225" cy="7143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64" name="Line 88"/>
              <p:cNvSpPr>
                <a:spLocks noChangeShapeType="1"/>
              </p:cNvSpPr>
              <p:nvPr/>
            </p:nvSpPr>
            <p:spPr bwMode="auto">
              <a:xfrm flipV="1">
                <a:off x="3030538" y="7591425"/>
                <a:ext cx="22225" cy="12700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65" name="Line 89"/>
              <p:cNvSpPr>
                <a:spLocks noChangeShapeType="1"/>
              </p:cNvSpPr>
              <p:nvPr/>
            </p:nvSpPr>
            <p:spPr bwMode="auto">
              <a:xfrm>
                <a:off x="3052763" y="7591425"/>
                <a:ext cx="22225" cy="12700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66" name="Freeform 90"/>
              <p:cNvSpPr>
                <a:spLocks/>
              </p:cNvSpPr>
              <p:nvPr/>
            </p:nvSpPr>
            <p:spPr bwMode="auto">
              <a:xfrm>
                <a:off x="2744788" y="8067675"/>
                <a:ext cx="944563" cy="127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83" y="0"/>
                  </a:cxn>
                  <a:cxn ang="0">
                    <a:pos x="595" y="3"/>
                  </a:cxn>
                  <a:cxn ang="0">
                    <a:pos x="580" y="8"/>
                  </a:cxn>
                  <a:cxn ang="0">
                    <a:pos x="0" y="8"/>
                  </a:cxn>
                  <a:cxn ang="0">
                    <a:pos x="0" y="0"/>
                  </a:cxn>
                </a:cxnLst>
                <a:rect l="0" t="0" r="r" b="b"/>
                <a:pathLst>
                  <a:path w="595" h="8">
                    <a:moveTo>
                      <a:pt x="0" y="0"/>
                    </a:moveTo>
                    <a:lnTo>
                      <a:pt x="583" y="0"/>
                    </a:lnTo>
                    <a:lnTo>
                      <a:pt x="595" y="3"/>
                    </a:lnTo>
                    <a:lnTo>
                      <a:pt x="580" y="8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67" name="Freeform 91"/>
              <p:cNvSpPr>
                <a:spLocks/>
              </p:cNvSpPr>
              <p:nvPr/>
            </p:nvSpPr>
            <p:spPr bwMode="auto">
              <a:xfrm>
                <a:off x="3614738" y="8050213"/>
                <a:ext cx="74613" cy="444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7" y="14"/>
                  </a:cxn>
                  <a:cxn ang="0">
                    <a:pos x="0" y="28"/>
                  </a:cxn>
                  <a:cxn ang="0">
                    <a:pos x="10" y="14"/>
                  </a:cxn>
                  <a:cxn ang="0">
                    <a:pos x="0" y="0"/>
                  </a:cxn>
                </a:cxnLst>
                <a:rect l="0" t="0" r="r" b="b"/>
                <a:pathLst>
                  <a:path w="47" h="28">
                    <a:moveTo>
                      <a:pt x="0" y="0"/>
                    </a:moveTo>
                    <a:lnTo>
                      <a:pt x="47" y="14"/>
                    </a:lnTo>
                    <a:lnTo>
                      <a:pt x="0" y="28"/>
                    </a:lnTo>
                    <a:lnTo>
                      <a:pt x="10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68" name="Line 92"/>
              <p:cNvSpPr>
                <a:spLocks noChangeShapeType="1"/>
              </p:cNvSpPr>
              <p:nvPr/>
            </p:nvSpPr>
            <p:spPr bwMode="auto">
              <a:xfrm flipV="1">
                <a:off x="3614738" y="8072438"/>
                <a:ext cx="74613" cy="2222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69" name="Line 93"/>
              <p:cNvSpPr>
                <a:spLocks noChangeShapeType="1"/>
              </p:cNvSpPr>
              <p:nvPr/>
            </p:nvSpPr>
            <p:spPr bwMode="auto">
              <a:xfrm flipH="1" flipV="1">
                <a:off x="3614738" y="8050213"/>
                <a:ext cx="74613" cy="2222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70" name="Line 94"/>
              <p:cNvSpPr>
                <a:spLocks noChangeShapeType="1"/>
              </p:cNvSpPr>
              <p:nvPr/>
            </p:nvSpPr>
            <p:spPr bwMode="auto">
              <a:xfrm>
                <a:off x="3614738" y="8050213"/>
                <a:ext cx="15875" cy="2222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71" name="Line 95"/>
              <p:cNvSpPr>
                <a:spLocks noChangeShapeType="1"/>
              </p:cNvSpPr>
              <p:nvPr/>
            </p:nvSpPr>
            <p:spPr bwMode="auto">
              <a:xfrm flipH="1">
                <a:off x="3614738" y="8072438"/>
                <a:ext cx="15875" cy="2222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72" name="Freeform 96"/>
              <p:cNvSpPr>
                <a:spLocks/>
              </p:cNvSpPr>
              <p:nvPr/>
            </p:nvSpPr>
            <p:spPr bwMode="auto">
              <a:xfrm>
                <a:off x="3027363" y="7699375"/>
                <a:ext cx="52388" cy="374650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32" y="25"/>
                  </a:cxn>
                  <a:cxn ang="0">
                    <a:pos x="33" y="236"/>
                  </a:cxn>
                  <a:cxn ang="0">
                    <a:pos x="1" y="236"/>
                  </a:cxn>
                  <a:cxn ang="0">
                    <a:pos x="0" y="24"/>
                  </a:cxn>
                  <a:cxn ang="0">
                    <a:pos x="16" y="0"/>
                  </a:cxn>
                </a:cxnLst>
                <a:rect l="0" t="0" r="r" b="b"/>
                <a:pathLst>
                  <a:path w="33" h="236">
                    <a:moveTo>
                      <a:pt x="16" y="0"/>
                    </a:moveTo>
                    <a:lnTo>
                      <a:pt x="32" y="25"/>
                    </a:lnTo>
                    <a:lnTo>
                      <a:pt x="33" y="236"/>
                    </a:lnTo>
                    <a:lnTo>
                      <a:pt x="1" y="236"/>
                    </a:lnTo>
                    <a:lnTo>
                      <a:pt x="0" y="2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FF"/>
              </a:solidFill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73" name="Freeform 97"/>
              <p:cNvSpPr>
                <a:spLocks/>
              </p:cNvSpPr>
              <p:nvPr/>
            </p:nvSpPr>
            <p:spPr bwMode="auto">
              <a:xfrm>
                <a:off x="3014663" y="7699375"/>
                <a:ext cx="76200" cy="57150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48" y="36"/>
                  </a:cxn>
                  <a:cxn ang="0">
                    <a:pos x="0" y="36"/>
                  </a:cxn>
                  <a:cxn ang="0">
                    <a:pos x="24" y="0"/>
                  </a:cxn>
                </a:cxnLst>
                <a:rect l="0" t="0" r="r" b="b"/>
                <a:pathLst>
                  <a:path w="48" h="36">
                    <a:moveTo>
                      <a:pt x="24" y="0"/>
                    </a:moveTo>
                    <a:lnTo>
                      <a:pt x="48" y="36"/>
                    </a:lnTo>
                    <a:lnTo>
                      <a:pt x="0" y="3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FF"/>
              </a:solidFill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74" name="Freeform 98"/>
              <p:cNvSpPr>
                <a:spLocks noEditPoints="1"/>
              </p:cNvSpPr>
              <p:nvPr/>
            </p:nvSpPr>
            <p:spPr bwMode="auto">
              <a:xfrm>
                <a:off x="2997200" y="7681913"/>
                <a:ext cx="112713" cy="84138"/>
              </a:xfrm>
              <a:custGeom>
                <a:avLst/>
                <a:gdLst/>
                <a:ahLst/>
                <a:cxnLst>
                  <a:cxn ang="0">
                    <a:pos x="35" y="21"/>
                  </a:cxn>
                  <a:cxn ang="0">
                    <a:pos x="23" y="41"/>
                  </a:cxn>
                  <a:cxn ang="0">
                    <a:pos x="49" y="41"/>
                  </a:cxn>
                  <a:cxn ang="0">
                    <a:pos x="35" y="21"/>
                  </a:cxn>
                  <a:cxn ang="0">
                    <a:pos x="35" y="0"/>
                  </a:cxn>
                  <a:cxn ang="0">
                    <a:pos x="40" y="7"/>
                  </a:cxn>
                  <a:cxn ang="0">
                    <a:pos x="65" y="44"/>
                  </a:cxn>
                  <a:cxn ang="0">
                    <a:pos x="71" y="53"/>
                  </a:cxn>
                  <a:cxn ang="0">
                    <a:pos x="0" y="53"/>
                  </a:cxn>
                  <a:cxn ang="0">
                    <a:pos x="7" y="44"/>
                  </a:cxn>
                  <a:cxn ang="0">
                    <a:pos x="31" y="7"/>
                  </a:cxn>
                  <a:cxn ang="0">
                    <a:pos x="35" y="0"/>
                  </a:cxn>
                </a:cxnLst>
                <a:rect l="0" t="0" r="r" b="b"/>
                <a:pathLst>
                  <a:path w="71" h="53">
                    <a:moveTo>
                      <a:pt x="35" y="21"/>
                    </a:moveTo>
                    <a:lnTo>
                      <a:pt x="23" y="41"/>
                    </a:lnTo>
                    <a:lnTo>
                      <a:pt x="49" y="41"/>
                    </a:lnTo>
                    <a:lnTo>
                      <a:pt x="35" y="21"/>
                    </a:lnTo>
                    <a:close/>
                    <a:moveTo>
                      <a:pt x="35" y="0"/>
                    </a:moveTo>
                    <a:lnTo>
                      <a:pt x="40" y="7"/>
                    </a:lnTo>
                    <a:lnTo>
                      <a:pt x="65" y="44"/>
                    </a:lnTo>
                    <a:lnTo>
                      <a:pt x="71" y="53"/>
                    </a:lnTo>
                    <a:lnTo>
                      <a:pt x="0" y="53"/>
                    </a:lnTo>
                    <a:lnTo>
                      <a:pt x="7" y="44"/>
                    </a:lnTo>
                    <a:lnTo>
                      <a:pt x="31" y="7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FF"/>
              </a:solidFill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grpSp>
          <p:nvGrpSpPr>
            <p:cNvPr id="5" name="Group 193"/>
            <p:cNvGrpSpPr>
              <a:grpSpLocks noChangeAspect="1"/>
            </p:cNvGrpSpPr>
            <p:nvPr/>
          </p:nvGrpSpPr>
          <p:grpSpPr>
            <a:xfrm>
              <a:off x="6831901" y="3429000"/>
              <a:ext cx="1550099" cy="789766"/>
              <a:chOff x="4951413" y="4289425"/>
              <a:chExt cx="1504950" cy="766763"/>
            </a:xfrm>
          </p:grpSpPr>
          <p:sp>
            <p:nvSpPr>
              <p:cNvPr id="280597" name="Freeform 21"/>
              <p:cNvSpPr>
                <a:spLocks/>
              </p:cNvSpPr>
              <p:nvPr/>
            </p:nvSpPr>
            <p:spPr bwMode="auto">
              <a:xfrm>
                <a:off x="4951413" y="4510088"/>
                <a:ext cx="1504950" cy="544513"/>
              </a:xfrm>
              <a:custGeom>
                <a:avLst/>
                <a:gdLst/>
                <a:ahLst/>
                <a:cxnLst>
                  <a:cxn ang="0">
                    <a:pos x="363" y="0"/>
                  </a:cxn>
                  <a:cxn ang="0">
                    <a:pos x="948" y="0"/>
                  </a:cxn>
                  <a:cxn ang="0">
                    <a:pos x="585" y="343"/>
                  </a:cxn>
                  <a:cxn ang="0">
                    <a:pos x="0" y="343"/>
                  </a:cxn>
                  <a:cxn ang="0">
                    <a:pos x="363" y="0"/>
                  </a:cxn>
                </a:cxnLst>
                <a:rect l="0" t="0" r="r" b="b"/>
                <a:pathLst>
                  <a:path w="948" h="343">
                    <a:moveTo>
                      <a:pt x="363" y="0"/>
                    </a:moveTo>
                    <a:lnTo>
                      <a:pt x="948" y="0"/>
                    </a:lnTo>
                    <a:lnTo>
                      <a:pt x="585" y="343"/>
                    </a:lnTo>
                    <a:lnTo>
                      <a:pt x="0" y="343"/>
                    </a:lnTo>
                    <a:lnTo>
                      <a:pt x="363" y="0"/>
                    </a:lnTo>
                    <a:close/>
                  </a:path>
                </a:pathLst>
              </a:custGeom>
              <a:solidFill>
                <a:srgbClr val="CCCCCC"/>
              </a:solidFill>
              <a:ln w="0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598" name="Line 22"/>
              <p:cNvSpPr>
                <a:spLocks noChangeShapeType="1"/>
              </p:cNvSpPr>
              <p:nvPr/>
            </p:nvSpPr>
            <p:spPr bwMode="auto">
              <a:xfrm>
                <a:off x="5527675" y="4510088"/>
                <a:ext cx="928688" cy="1588"/>
              </a:xfrm>
              <a:prstGeom prst="line">
                <a:avLst/>
              </a:prstGeom>
              <a:noFill/>
              <a:ln w="2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599" name="Line 23"/>
              <p:cNvSpPr>
                <a:spLocks noChangeShapeType="1"/>
              </p:cNvSpPr>
              <p:nvPr/>
            </p:nvSpPr>
            <p:spPr bwMode="auto">
              <a:xfrm flipH="1">
                <a:off x="5880100" y="4510088"/>
                <a:ext cx="576263" cy="544513"/>
              </a:xfrm>
              <a:prstGeom prst="line">
                <a:avLst/>
              </a:prstGeom>
              <a:noFill/>
              <a:ln w="2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00" name="Line 24"/>
              <p:cNvSpPr>
                <a:spLocks noChangeShapeType="1"/>
              </p:cNvSpPr>
              <p:nvPr/>
            </p:nvSpPr>
            <p:spPr bwMode="auto">
              <a:xfrm flipH="1">
                <a:off x="4951413" y="5054600"/>
                <a:ext cx="928688" cy="1588"/>
              </a:xfrm>
              <a:prstGeom prst="line">
                <a:avLst/>
              </a:prstGeom>
              <a:noFill/>
              <a:ln w="2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01" name="Line 25"/>
              <p:cNvSpPr>
                <a:spLocks noChangeShapeType="1"/>
              </p:cNvSpPr>
              <p:nvPr/>
            </p:nvSpPr>
            <p:spPr bwMode="auto">
              <a:xfrm flipV="1">
                <a:off x="4951413" y="4510088"/>
                <a:ext cx="576263" cy="544513"/>
              </a:xfrm>
              <a:prstGeom prst="line">
                <a:avLst/>
              </a:prstGeom>
              <a:noFill/>
              <a:ln w="2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75" name="Freeform 99"/>
              <p:cNvSpPr>
                <a:spLocks/>
              </p:cNvSpPr>
              <p:nvPr/>
            </p:nvSpPr>
            <p:spPr bwMode="auto">
              <a:xfrm>
                <a:off x="5640388" y="4289425"/>
                <a:ext cx="12700" cy="7651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8" y="15"/>
                  </a:cxn>
                  <a:cxn ang="0">
                    <a:pos x="8" y="482"/>
                  </a:cxn>
                  <a:cxn ang="0">
                    <a:pos x="0" y="482"/>
                  </a:cxn>
                  <a:cxn ang="0">
                    <a:pos x="0" y="12"/>
                  </a:cxn>
                  <a:cxn ang="0">
                    <a:pos x="4" y="0"/>
                  </a:cxn>
                </a:cxnLst>
                <a:rect l="0" t="0" r="r" b="b"/>
                <a:pathLst>
                  <a:path w="8" h="482">
                    <a:moveTo>
                      <a:pt x="4" y="0"/>
                    </a:moveTo>
                    <a:lnTo>
                      <a:pt x="8" y="15"/>
                    </a:lnTo>
                    <a:lnTo>
                      <a:pt x="8" y="482"/>
                    </a:lnTo>
                    <a:lnTo>
                      <a:pt x="0" y="482"/>
                    </a:lnTo>
                    <a:lnTo>
                      <a:pt x="0" y="1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76" name="Freeform 100"/>
              <p:cNvSpPr>
                <a:spLocks/>
              </p:cNvSpPr>
              <p:nvPr/>
            </p:nvSpPr>
            <p:spPr bwMode="auto">
              <a:xfrm>
                <a:off x="5622925" y="4289425"/>
                <a:ext cx="46038" cy="73025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9" y="46"/>
                  </a:cxn>
                  <a:cxn ang="0">
                    <a:pos x="15" y="37"/>
                  </a:cxn>
                  <a:cxn ang="0">
                    <a:pos x="0" y="46"/>
                  </a:cxn>
                  <a:cxn ang="0">
                    <a:pos x="15" y="0"/>
                  </a:cxn>
                </a:cxnLst>
                <a:rect l="0" t="0" r="r" b="b"/>
                <a:pathLst>
                  <a:path w="29" h="46">
                    <a:moveTo>
                      <a:pt x="15" y="0"/>
                    </a:moveTo>
                    <a:lnTo>
                      <a:pt x="29" y="46"/>
                    </a:lnTo>
                    <a:lnTo>
                      <a:pt x="15" y="37"/>
                    </a:lnTo>
                    <a:lnTo>
                      <a:pt x="0" y="46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77" name="Line 101"/>
              <p:cNvSpPr>
                <a:spLocks noChangeShapeType="1"/>
              </p:cNvSpPr>
              <p:nvPr/>
            </p:nvSpPr>
            <p:spPr bwMode="auto">
              <a:xfrm flipH="1" flipV="1">
                <a:off x="5646738" y="4289425"/>
                <a:ext cx="22225" cy="7302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78" name="Line 102"/>
              <p:cNvSpPr>
                <a:spLocks noChangeShapeType="1"/>
              </p:cNvSpPr>
              <p:nvPr/>
            </p:nvSpPr>
            <p:spPr bwMode="auto">
              <a:xfrm flipH="1">
                <a:off x="5622925" y="4289425"/>
                <a:ext cx="23813" cy="7302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79" name="Line 103"/>
              <p:cNvSpPr>
                <a:spLocks noChangeShapeType="1"/>
              </p:cNvSpPr>
              <p:nvPr/>
            </p:nvSpPr>
            <p:spPr bwMode="auto">
              <a:xfrm flipV="1">
                <a:off x="5622925" y="4348163"/>
                <a:ext cx="23813" cy="1428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80" name="Line 104"/>
              <p:cNvSpPr>
                <a:spLocks noChangeShapeType="1"/>
              </p:cNvSpPr>
              <p:nvPr/>
            </p:nvSpPr>
            <p:spPr bwMode="auto">
              <a:xfrm>
                <a:off x="5646738" y="4348163"/>
                <a:ext cx="22225" cy="1428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81" name="Freeform 105"/>
              <p:cNvSpPr>
                <a:spLocks/>
              </p:cNvSpPr>
              <p:nvPr/>
            </p:nvSpPr>
            <p:spPr bwMode="auto">
              <a:xfrm>
                <a:off x="5299075" y="4505325"/>
                <a:ext cx="576263" cy="544513"/>
              </a:xfrm>
              <a:custGeom>
                <a:avLst/>
                <a:gdLst/>
                <a:ahLst/>
                <a:cxnLst>
                  <a:cxn ang="0">
                    <a:pos x="358" y="0"/>
                  </a:cxn>
                  <a:cxn ang="0">
                    <a:pos x="363" y="5"/>
                  </a:cxn>
                  <a:cxn ang="0">
                    <a:pos x="11" y="338"/>
                  </a:cxn>
                  <a:cxn ang="0">
                    <a:pos x="0" y="343"/>
                  </a:cxn>
                  <a:cxn ang="0">
                    <a:pos x="6" y="333"/>
                  </a:cxn>
                  <a:cxn ang="0">
                    <a:pos x="358" y="0"/>
                  </a:cxn>
                </a:cxnLst>
                <a:rect l="0" t="0" r="r" b="b"/>
                <a:pathLst>
                  <a:path w="363" h="343">
                    <a:moveTo>
                      <a:pt x="358" y="0"/>
                    </a:moveTo>
                    <a:lnTo>
                      <a:pt x="363" y="5"/>
                    </a:lnTo>
                    <a:lnTo>
                      <a:pt x="11" y="338"/>
                    </a:lnTo>
                    <a:lnTo>
                      <a:pt x="0" y="343"/>
                    </a:lnTo>
                    <a:lnTo>
                      <a:pt x="6" y="333"/>
                    </a:lnTo>
                    <a:lnTo>
                      <a:pt x="35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82" name="Freeform 106"/>
              <p:cNvSpPr>
                <a:spLocks/>
              </p:cNvSpPr>
              <p:nvPr/>
            </p:nvSpPr>
            <p:spPr bwMode="auto">
              <a:xfrm>
                <a:off x="5299075" y="4983163"/>
                <a:ext cx="68263" cy="66675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27" y="17"/>
                  </a:cxn>
                  <a:cxn ang="0">
                    <a:pos x="43" y="22"/>
                  </a:cxn>
                  <a:cxn ang="0">
                    <a:pos x="0" y="42"/>
                  </a:cxn>
                  <a:cxn ang="0">
                    <a:pos x="23" y="0"/>
                  </a:cxn>
                </a:cxnLst>
                <a:rect l="0" t="0" r="r" b="b"/>
                <a:pathLst>
                  <a:path w="43" h="42">
                    <a:moveTo>
                      <a:pt x="23" y="0"/>
                    </a:moveTo>
                    <a:lnTo>
                      <a:pt x="27" y="17"/>
                    </a:lnTo>
                    <a:lnTo>
                      <a:pt x="43" y="22"/>
                    </a:lnTo>
                    <a:lnTo>
                      <a:pt x="0" y="42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83" name="Line 107"/>
              <p:cNvSpPr>
                <a:spLocks noChangeShapeType="1"/>
              </p:cNvSpPr>
              <p:nvPr/>
            </p:nvSpPr>
            <p:spPr bwMode="auto">
              <a:xfrm flipH="1">
                <a:off x="5299075" y="4983163"/>
                <a:ext cx="36513" cy="6667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84" name="Line 108"/>
              <p:cNvSpPr>
                <a:spLocks noChangeShapeType="1"/>
              </p:cNvSpPr>
              <p:nvPr/>
            </p:nvSpPr>
            <p:spPr bwMode="auto">
              <a:xfrm flipV="1">
                <a:off x="5299075" y="5018088"/>
                <a:ext cx="68263" cy="31750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85" name="Line 109"/>
              <p:cNvSpPr>
                <a:spLocks noChangeShapeType="1"/>
              </p:cNvSpPr>
              <p:nvPr/>
            </p:nvSpPr>
            <p:spPr bwMode="auto">
              <a:xfrm flipH="1" flipV="1">
                <a:off x="5341938" y="5010150"/>
                <a:ext cx="25400" cy="793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86" name="Line 110"/>
              <p:cNvSpPr>
                <a:spLocks noChangeShapeType="1"/>
              </p:cNvSpPr>
              <p:nvPr/>
            </p:nvSpPr>
            <p:spPr bwMode="auto">
              <a:xfrm flipH="1" flipV="1">
                <a:off x="5335588" y="4983163"/>
                <a:ext cx="6350" cy="2698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87" name="Freeform 111"/>
              <p:cNvSpPr>
                <a:spLocks/>
              </p:cNvSpPr>
              <p:nvPr/>
            </p:nvSpPr>
            <p:spPr bwMode="auto">
              <a:xfrm>
                <a:off x="5340350" y="4695825"/>
                <a:ext cx="941388" cy="127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82" y="0"/>
                  </a:cxn>
                  <a:cxn ang="0">
                    <a:pos x="593" y="4"/>
                  </a:cxn>
                  <a:cxn ang="0">
                    <a:pos x="578" y="8"/>
                  </a:cxn>
                  <a:cxn ang="0">
                    <a:pos x="0" y="8"/>
                  </a:cxn>
                  <a:cxn ang="0">
                    <a:pos x="0" y="0"/>
                  </a:cxn>
                </a:cxnLst>
                <a:rect l="0" t="0" r="r" b="b"/>
                <a:pathLst>
                  <a:path w="593" h="8">
                    <a:moveTo>
                      <a:pt x="0" y="0"/>
                    </a:moveTo>
                    <a:lnTo>
                      <a:pt x="582" y="0"/>
                    </a:lnTo>
                    <a:lnTo>
                      <a:pt x="593" y="4"/>
                    </a:lnTo>
                    <a:lnTo>
                      <a:pt x="578" y="8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88" name="Freeform 112"/>
              <p:cNvSpPr>
                <a:spLocks/>
              </p:cNvSpPr>
              <p:nvPr/>
            </p:nvSpPr>
            <p:spPr bwMode="auto">
              <a:xfrm>
                <a:off x="6210300" y="4679950"/>
                <a:ext cx="71438" cy="428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5" y="14"/>
                  </a:cxn>
                  <a:cxn ang="0">
                    <a:pos x="0" y="27"/>
                  </a:cxn>
                  <a:cxn ang="0">
                    <a:pos x="9" y="14"/>
                  </a:cxn>
                  <a:cxn ang="0">
                    <a:pos x="0" y="0"/>
                  </a:cxn>
                </a:cxnLst>
                <a:rect l="0" t="0" r="r" b="b"/>
                <a:pathLst>
                  <a:path w="45" h="27">
                    <a:moveTo>
                      <a:pt x="0" y="0"/>
                    </a:moveTo>
                    <a:lnTo>
                      <a:pt x="45" y="14"/>
                    </a:lnTo>
                    <a:lnTo>
                      <a:pt x="0" y="27"/>
                    </a:lnTo>
                    <a:lnTo>
                      <a:pt x="9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89" name="Line 113"/>
              <p:cNvSpPr>
                <a:spLocks noChangeShapeType="1"/>
              </p:cNvSpPr>
              <p:nvPr/>
            </p:nvSpPr>
            <p:spPr bwMode="auto">
              <a:xfrm flipV="1">
                <a:off x="6210300" y="4702175"/>
                <a:ext cx="71438" cy="2063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90" name="Line 114"/>
              <p:cNvSpPr>
                <a:spLocks noChangeShapeType="1"/>
              </p:cNvSpPr>
              <p:nvPr/>
            </p:nvSpPr>
            <p:spPr bwMode="auto">
              <a:xfrm flipH="1" flipV="1">
                <a:off x="6210300" y="4679950"/>
                <a:ext cx="71438" cy="2222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91" name="Line 115"/>
              <p:cNvSpPr>
                <a:spLocks noChangeShapeType="1"/>
              </p:cNvSpPr>
              <p:nvPr/>
            </p:nvSpPr>
            <p:spPr bwMode="auto">
              <a:xfrm>
                <a:off x="6210300" y="4679950"/>
                <a:ext cx="14288" cy="2222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92" name="Line 116"/>
              <p:cNvSpPr>
                <a:spLocks noChangeShapeType="1"/>
              </p:cNvSpPr>
              <p:nvPr/>
            </p:nvSpPr>
            <p:spPr bwMode="auto">
              <a:xfrm flipH="1">
                <a:off x="6210300" y="4702175"/>
                <a:ext cx="14288" cy="2063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93" name="Freeform 117"/>
              <p:cNvSpPr>
                <a:spLocks/>
              </p:cNvSpPr>
              <p:nvPr/>
            </p:nvSpPr>
            <p:spPr bwMode="auto">
              <a:xfrm>
                <a:off x="5648325" y="4684713"/>
                <a:ext cx="334963" cy="211138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199" y="106"/>
                  </a:cxn>
                  <a:cxn ang="0">
                    <a:pos x="211" y="130"/>
                  </a:cxn>
                  <a:cxn ang="0">
                    <a:pos x="182" y="133"/>
                  </a:cxn>
                  <a:cxn ang="0">
                    <a:pos x="0" y="28"/>
                  </a:cxn>
                  <a:cxn ang="0">
                    <a:pos x="16" y="0"/>
                  </a:cxn>
                </a:cxnLst>
                <a:rect l="0" t="0" r="r" b="b"/>
                <a:pathLst>
                  <a:path w="211" h="133">
                    <a:moveTo>
                      <a:pt x="16" y="0"/>
                    </a:moveTo>
                    <a:lnTo>
                      <a:pt x="199" y="106"/>
                    </a:lnTo>
                    <a:lnTo>
                      <a:pt x="211" y="130"/>
                    </a:lnTo>
                    <a:lnTo>
                      <a:pt x="182" y="133"/>
                    </a:lnTo>
                    <a:lnTo>
                      <a:pt x="0" y="28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94" name="Freeform 118"/>
              <p:cNvSpPr>
                <a:spLocks/>
              </p:cNvSpPr>
              <p:nvPr/>
            </p:nvSpPr>
            <p:spPr bwMode="auto">
              <a:xfrm>
                <a:off x="5915025" y="4829175"/>
                <a:ext cx="68263" cy="68263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43" y="39"/>
                  </a:cxn>
                  <a:cxn ang="0">
                    <a:pos x="0" y="43"/>
                  </a:cxn>
                  <a:cxn ang="0">
                    <a:pos x="24" y="0"/>
                  </a:cxn>
                </a:cxnLst>
                <a:rect l="0" t="0" r="r" b="b"/>
                <a:pathLst>
                  <a:path w="43" h="43">
                    <a:moveTo>
                      <a:pt x="24" y="0"/>
                    </a:moveTo>
                    <a:lnTo>
                      <a:pt x="43" y="39"/>
                    </a:lnTo>
                    <a:lnTo>
                      <a:pt x="0" y="43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95" name="Freeform 119"/>
              <p:cNvSpPr>
                <a:spLocks noEditPoints="1"/>
              </p:cNvSpPr>
              <p:nvPr/>
            </p:nvSpPr>
            <p:spPr bwMode="auto">
              <a:xfrm>
                <a:off x="5897563" y="4808538"/>
                <a:ext cx="101600" cy="100013"/>
              </a:xfrm>
              <a:custGeom>
                <a:avLst/>
                <a:gdLst/>
                <a:ahLst/>
                <a:cxnLst>
                  <a:cxn ang="0">
                    <a:pos x="35" y="27"/>
                  </a:cxn>
                  <a:cxn ang="0">
                    <a:pos x="22" y="49"/>
                  </a:cxn>
                  <a:cxn ang="0">
                    <a:pos x="45" y="47"/>
                  </a:cxn>
                  <a:cxn ang="0">
                    <a:pos x="35" y="27"/>
                  </a:cxn>
                  <a:cxn ang="0">
                    <a:pos x="35" y="0"/>
                  </a:cxn>
                  <a:cxn ang="0">
                    <a:pos x="60" y="50"/>
                  </a:cxn>
                  <a:cxn ang="0">
                    <a:pos x="64" y="58"/>
                  </a:cxn>
                  <a:cxn ang="0">
                    <a:pos x="55" y="59"/>
                  </a:cxn>
                  <a:cxn ang="0">
                    <a:pos x="12" y="62"/>
                  </a:cxn>
                  <a:cxn ang="0">
                    <a:pos x="0" y="63"/>
                  </a:cxn>
                  <a:cxn ang="0">
                    <a:pos x="5" y="53"/>
                  </a:cxn>
                  <a:cxn ang="0">
                    <a:pos x="29" y="11"/>
                  </a:cxn>
                  <a:cxn ang="0">
                    <a:pos x="35" y="0"/>
                  </a:cxn>
                </a:cxnLst>
                <a:rect l="0" t="0" r="r" b="b"/>
                <a:pathLst>
                  <a:path w="64" h="63">
                    <a:moveTo>
                      <a:pt x="35" y="27"/>
                    </a:moveTo>
                    <a:lnTo>
                      <a:pt x="22" y="49"/>
                    </a:lnTo>
                    <a:lnTo>
                      <a:pt x="45" y="47"/>
                    </a:lnTo>
                    <a:lnTo>
                      <a:pt x="35" y="27"/>
                    </a:lnTo>
                    <a:close/>
                    <a:moveTo>
                      <a:pt x="35" y="0"/>
                    </a:moveTo>
                    <a:lnTo>
                      <a:pt x="60" y="50"/>
                    </a:lnTo>
                    <a:lnTo>
                      <a:pt x="64" y="58"/>
                    </a:lnTo>
                    <a:lnTo>
                      <a:pt x="55" y="59"/>
                    </a:lnTo>
                    <a:lnTo>
                      <a:pt x="12" y="62"/>
                    </a:lnTo>
                    <a:lnTo>
                      <a:pt x="0" y="63"/>
                    </a:lnTo>
                    <a:lnTo>
                      <a:pt x="5" y="53"/>
                    </a:lnTo>
                    <a:lnTo>
                      <a:pt x="29" y="1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grpSp>
          <p:nvGrpSpPr>
            <p:cNvPr id="12" name="Group 195"/>
            <p:cNvGrpSpPr>
              <a:grpSpLocks noChangeAspect="1"/>
            </p:cNvGrpSpPr>
            <p:nvPr/>
          </p:nvGrpSpPr>
          <p:grpSpPr>
            <a:xfrm>
              <a:off x="6705598" y="4648200"/>
              <a:ext cx="1598286" cy="813459"/>
              <a:chOff x="5192713" y="5959475"/>
              <a:chExt cx="1506538" cy="766763"/>
            </a:xfrm>
          </p:grpSpPr>
          <p:sp>
            <p:nvSpPr>
              <p:cNvPr id="280602" name="Freeform 26"/>
              <p:cNvSpPr>
                <a:spLocks/>
              </p:cNvSpPr>
              <p:nvPr/>
            </p:nvSpPr>
            <p:spPr bwMode="auto">
              <a:xfrm>
                <a:off x="5192713" y="6178550"/>
                <a:ext cx="1506538" cy="546100"/>
              </a:xfrm>
              <a:custGeom>
                <a:avLst/>
                <a:gdLst/>
                <a:ahLst/>
                <a:cxnLst>
                  <a:cxn ang="0">
                    <a:pos x="363" y="0"/>
                  </a:cxn>
                  <a:cxn ang="0">
                    <a:pos x="949" y="0"/>
                  </a:cxn>
                  <a:cxn ang="0">
                    <a:pos x="586" y="344"/>
                  </a:cxn>
                  <a:cxn ang="0">
                    <a:pos x="0" y="344"/>
                  </a:cxn>
                  <a:cxn ang="0">
                    <a:pos x="363" y="0"/>
                  </a:cxn>
                </a:cxnLst>
                <a:rect l="0" t="0" r="r" b="b"/>
                <a:pathLst>
                  <a:path w="949" h="344">
                    <a:moveTo>
                      <a:pt x="363" y="0"/>
                    </a:moveTo>
                    <a:lnTo>
                      <a:pt x="949" y="0"/>
                    </a:lnTo>
                    <a:lnTo>
                      <a:pt x="586" y="344"/>
                    </a:lnTo>
                    <a:lnTo>
                      <a:pt x="0" y="344"/>
                    </a:lnTo>
                    <a:lnTo>
                      <a:pt x="363" y="0"/>
                    </a:lnTo>
                    <a:close/>
                  </a:path>
                </a:pathLst>
              </a:custGeom>
              <a:solidFill>
                <a:srgbClr val="CCCCCC"/>
              </a:solidFill>
              <a:ln w="0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03" name="Line 27"/>
              <p:cNvSpPr>
                <a:spLocks noChangeShapeType="1"/>
              </p:cNvSpPr>
              <p:nvPr/>
            </p:nvSpPr>
            <p:spPr bwMode="auto">
              <a:xfrm>
                <a:off x="5768975" y="6178550"/>
                <a:ext cx="930275" cy="1588"/>
              </a:xfrm>
              <a:prstGeom prst="line">
                <a:avLst/>
              </a:prstGeom>
              <a:noFill/>
              <a:ln w="2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04" name="Line 28"/>
              <p:cNvSpPr>
                <a:spLocks noChangeShapeType="1"/>
              </p:cNvSpPr>
              <p:nvPr/>
            </p:nvSpPr>
            <p:spPr bwMode="auto">
              <a:xfrm flipH="1">
                <a:off x="6122988" y="6178550"/>
                <a:ext cx="576263" cy="546100"/>
              </a:xfrm>
              <a:prstGeom prst="line">
                <a:avLst/>
              </a:prstGeom>
              <a:noFill/>
              <a:ln w="2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05" name="Line 29"/>
              <p:cNvSpPr>
                <a:spLocks noChangeShapeType="1"/>
              </p:cNvSpPr>
              <p:nvPr/>
            </p:nvSpPr>
            <p:spPr bwMode="auto">
              <a:xfrm flipH="1">
                <a:off x="5192713" y="6724650"/>
                <a:ext cx="930275" cy="1588"/>
              </a:xfrm>
              <a:prstGeom prst="line">
                <a:avLst/>
              </a:prstGeom>
              <a:noFill/>
              <a:ln w="2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06" name="Line 30"/>
              <p:cNvSpPr>
                <a:spLocks noChangeShapeType="1"/>
              </p:cNvSpPr>
              <p:nvPr/>
            </p:nvSpPr>
            <p:spPr bwMode="auto">
              <a:xfrm flipV="1">
                <a:off x="5192713" y="6178550"/>
                <a:ext cx="576263" cy="546100"/>
              </a:xfrm>
              <a:prstGeom prst="line">
                <a:avLst/>
              </a:prstGeom>
              <a:noFill/>
              <a:ln w="2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96" name="Freeform 120"/>
              <p:cNvSpPr>
                <a:spLocks/>
              </p:cNvSpPr>
              <p:nvPr/>
            </p:nvSpPr>
            <p:spPr bwMode="auto">
              <a:xfrm>
                <a:off x="6024563" y="5959475"/>
                <a:ext cx="12700" cy="7651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8" y="14"/>
                  </a:cxn>
                  <a:cxn ang="0">
                    <a:pos x="8" y="482"/>
                  </a:cxn>
                  <a:cxn ang="0">
                    <a:pos x="0" y="482"/>
                  </a:cxn>
                  <a:cxn ang="0">
                    <a:pos x="0" y="12"/>
                  </a:cxn>
                  <a:cxn ang="0">
                    <a:pos x="4" y="0"/>
                  </a:cxn>
                </a:cxnLst>
                <a:rect l="0" t="0" r="r" b="b"/>
                <a:pathLst>
                  <a:path w="8" h="482">
                    <a:moveTo>
                      <a:pt x="4" y="0"/>
                    </a:moveTo>
                    <a:lnTo>
                      <a:pt x="8" y="14"/>
                    </a:lnTo>
                    <a:lnTo>
                      <a:pt x="8" y="482"/>
                    </a:lnTo>
                    <a:lnTo>
                      <a:pt x="0" y="482"/>
                    </a:lnTo>
                    <a:lnTo>
                      <a:pt x="0" y="1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97" name="Freeform 121"/>
              <p:cNvSpPr>
                <a:spLocks/>
              </p:cNvSpPr>
              <p:nvPr/>
            </p:nvSpPr>
            <p:spPr bwMode="auto">
              <a:xfrm>
                <a:off x="6008688" y="5959475"/>
                <a:ext cx="44450" cy="73025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28" y="46"/>
                  </a:cxn>
                  <a:cxn ang="0">
                    <a:pos x="14" y="37"/>
                  </a:cxn>
                  <a:cxn ang="0">
                    <a:pos x="0" y="46"/>
                  </a:cxn>
                  <a:cxn ang="0">
                    <a:pos x="14" y="0"/>
                  </a:cxn>
                </a:cxnLst>
                <a:rect l="0" t="0" r="r" b="b"/>
                <a:pathLst>
                  <a:path w="28" h="46">
                    <a:moveTo>
                      <a:pt x="14" y="0"/>
                    </a:moveTo>
                    <a:lnTo>
                      <a:pt x="28" y="46"/>
                    </a:lnTo>
                    <a:lnTo>
                      <a:pt x="14" y="37"/>
                    </a:lnTo>
                    <a:lnTo>
                      <a:pt x="0" y="46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98" name="Line 122"/>
              <p:cNvSpPr>
                <a:spLocks noChangeShapeType="1"/>
              </p:cNvSpPr>
              <p:nvPr/>
            </p:nvSpPr>
            <p:spPr bwMode="auto">
              <a:xfrm flipH="1" flipV="1">
                <a:off x="6030913" y="5959475"/>
                <a:ext cx="22225" cy="7302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99" name="Line 123"/>
              <p:cNvSpPr>
                <a:spLocks noChangeShapeType="1"/>
              </p:cNvSpPr>
              <p:nvPr/>
            </p:nvSpPr>
            <p:spPr bwMode="auto">
              <a:xfrm flipH="1">
                <a:off x="6008688" y="5959475"/>
                <a:ext cx="22225" cy="7302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700" name="Line 124"/>
              <p:cNvSpPr>
                <a:spLocks noChangeShapeType="1"/>
              </p:cNvSpPr>
              <p:nvPr/>
            </p:nvSpPr>
            <p:spPr bwMode="auto">
              <a:xfrm flipV="1">
                <a:off x="6008688" y="6018213"/>
                <a:ext cx="22225" cy="1428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701" name="Line 125"/>
              <p:cNvSpPr>
                <a:spLocks noChangeShapeType="1"/>
              </p:cNvSpPr>
              <p:nvPr/>
            </p:nvSpPr>
            <p:spPr bwMode="auto">
              <a:xfrm>
                <a:off x="6030913" y="6018213"/>
                <a:ext cx="22225" cy="1428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702" name="Freeform 126"/>
              <p:cNvSpPr>
                <a:spLocks/>
              </p:cNvSpPr>
              <p:nvPr/>
            </p:nvSpPr>
            <p:spPr bwMode="auto">
              <a:xfrm>
                <a:off x="5683250" y="6175375"/>
                <a:ext cx="576263" cy="544513"/>
              </a:xfrm>
              <a:custGeom>
                <a:avLst/>
                <a:gdLst/>
                <a:ahLst/>
                <a:cxnLst>
                  <a:cxn ang="0">
                    <a:pos x="358" y="0"/>
                  </a:cxn>
                  <a:cxn ang="0">
                    <a:pos x="363" y="5"/>
                  </a:cxn>
                  <a:cxn ang="0">
                    <a:pos x="11" y="338"/>
                  </a:cxn>
                  <a:cxn ang="0">
                    <a:pos x="0" y="343"/>
                  </a:cxn>
                  <a:cxn ang="0">
                    <a:pos x="6" y="332"/>
                  </a:cxn>
                  <a:cxn ang="0">
                    <a:pos x="358" y="0"/>
                  </a:cxn>
                </a:cxnLst>
                <a:rect l="0" t="0" r="r" b="b"/>
                <a:pathLst>
                  <a:path w="363" h="343">
                    <a:moveTo>
                      <a:pt x="358" y="0"/>
                    </a:moveTo>
                    <a:lnTo>
                      <a:pt x="363" y="5"/>
                    </a:lnTo>
                    <a:lnTo>
                      <a:pt x="11" y="338"/>
                    </a:lnTo>
                    <a:lnTo>
                      <a:pt x="0" y="343"/>
                    </a:lnTo>
                    <a:lnTo>
                      <a:pt x="6" y="332"/>
                    </a:lnTo>
                    <a:lnTo>
                      <a:pt x="35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703" name="Freeform 127"/>
              <p:cNvSpPr>
                <a:spLocks/>
              </p:cNvSpPr>
              <p:nvPr/>
            </p:nvSpPr>
            <p:spPr bwMode="auto">
              <a:xfrm>
                <a:off x="5683250" y="6653213"/>
                <a:ext cx="68263" cy="66675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27" y="17"/>
                  </a:cxn>
                  <a:cxn ang="0">
                    <a:pos x="43" y="22"/>
                  </a:cxn>
                  <a:cxn ang="0">
                    <a:pos x="0" y="42"/>
                  </a:cxn>
                  <a:cxn ang="0">
                    <a:pos x="23" y="0"/>
                  </a:cxn>
                </a:cxnLst>
                <a:rect l="0" t="0" r="r" b="b"/>
                <a:pathLst>
                  <a:path w="43" h="42">
                    <a:moveTo>
                      <a:pt x="23" y="0"/>
                    </a:moveTo>
                    <a:lnTo>
                      <a:pt x="27" y="17"/>
                    </a:lnTo>
                    <a:lnTo>
                      <a:pt x="43" y="22"/>
                    </a:lnTo>
                    <a:lnTo>
                      <a:pt x="0" y="42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704" name="Line 128"/>
              <p:cNvSpPr>
                <a:spLocks noChangeShapeType="1"/>
              </p:cNvSpPr>
              <p:nvPr/>
            </p:nvSpPr>
            <p:spPr bwMode="auto">
              <a:xfrm flipH="1">
                <a:off x="5683250" y="6653213"/>
                <a:ext cx="36513" cy="6667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705" name="Line 129"/>
              <p:cNvSpPr>
                <a:spLocks noChangeShapeType="1"/>
              </p:cNvSpPr>
              <p:nvPr/>
            </p:nvSpPr>
            <p:spPr bwMode="auto">
              <a:xfrm flipV="1">
                <a:off x="5683250" y="6688138"/>
                <a:ext cx="68263" cy="31750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706" name="Line 130"/>
              <p:cNvSpPr>
                <a:spLocks noChangeShapeType="1"/>
              </p:cNvSpPr>
              <p:nvPr/>
            </p:nvSpPr>
            <p:spPr bwMode="auto">
              <a:xfrm flipH="1" flipV="1">
                <a:off x="5726113" y="6680200"/>
                <a:ext cx="25400" cy="793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707" name="Line 131"/>
              <p:cNvSpPr>
                <a:spLocks noChangeShapeType="1"/>
              </p:cNvSpPr>
              <p:nvPr/>
            </p:nvSpPr>
            <p:spPr bwMode="auto">
              <a:xfrm flipH="1" flipV="1">
                <a:off x="5719763" y="6653213"/>
                <a:ext cx="6350" cy="2698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708" name="Freeform 132"/>
              <p:cNvSpPr>
                <a:spLocks/>
              </p:cNvSpPr>
              <p:nvPr/>
            </p:nvSpPr>
            <p:spPr bwMode="auto">
              <a:xfrm>
                <a:off x="5672138" y="6356350"/>
                <a:ext cx="363538" cy="147638"/>
              </a:xfrm>
              <a:custGeom>
                <a:avLst/>
                <a:gdLst/>
                <a:ahLst/>
                <a:cxnLst>
                  <a:cxn ang="0">
                    <a:pos x="220" y="0"/>
                  </a:cxn>
                  <a:cxn ang="0">
                    <a:pos x="229" y="30"/>
                  </a:cxn>
                  <a:cxn ang="0">
                    <a:pos x="26" y="93"/>
                  </a:cxn>
                  <a:cxn ang="0">
                    <a:pos x="0" y="85"/>
                  </a:cxn>
                  <a:cxn ang="0">
                    <a:pos x="18" y="62"/>
                  </a:cxn>
                  <a:cxn ang="0">
                    <a:pos x="220" y="0"/>
                  </a:cxn>
                </a:cxnLst>
                <a:rect l="0" t="0" r="r" b="b"/>
                <a:pathLst>
                  <a:path w="229" h="93">
                    <a:moveTo>
                      <a:pt x="220" y="0"/>
                    </a:moveTo>
                    <a:lnTo>
                      <a:pt x="229" y="30"/>
                    </a:lnTo>
                    <a:lnTo>
                      <a:pt x="26" y="93"/>
                    </a:lnTo>
                    <a:lnTo>
                      <a:pt x="0" y="85"/>
                    </a:lnTo>
                    <a:lnTo>
                      <a:pt x="18" y="62"/>
                    </a:lnTo>
                    <a:lnTo>
                      <a:pt x="22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709" name="Freeform 133"/>
              <p:cNvSpPr>
                <a:spLocks/>
              </p:cNvSpPr>
              <p:nvPr/>
            </p:nvSpPr>
            <p:spPr bwMode="auto">
              <a:xfrm>
                <a:off x="5672138" y="6437313"/>
                <a:ext cx="66675" cy="73025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42" y="46"/>
                  </a:cxn>
                  <a:cxn ang="0">
                    <a:pos x="0" y="34"/>
                  </a:cxn>
                  <a:cxn ang="0">
                    <a:pos x="26" y="0"/>
                  </a:cxn>
                </a:cxnLst>
                <a:rect l="0" t="0" r="r" b="b"/>
                <a:pathLst>
                  <a:path w="42" h="46">
                    <a:moveTo>
                      <a:pt x="26" y="0"/>
                    </a:moveTo>
                    <a:lnTo>
                      <a:pt x="42" y="46"/>
                    </a:lnTo>
                    <a:lnTo>
                      <a:pt x="0" y="34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710" name="Freeform 134"/>
              <p:cNvSpPr>
                <a:spLocks noEditPoints="1"/>
              </p:cNvSpPr>
              <p:nvPr/>
            </p:nvSpPr>
            <p:spPr bwMode="auto">
              <a:xfrm>
                <a:off x="5654675" y="6416675"/>
                <a:ext cx="98425" cy="107950"/>
              </a:xfrm>
              <a:custGeom>
                <a:avLst/>
                <a:gdLst/>
                <a:ahLst/>
                <a:cxnLst>
                  <a:cxn ang="0">
                    <a:pos x="36" y="26"/>
                  </a:cxn>
                  <a:cxn ang="0">
                    <a:pos x="21" y="44"/>
                  </a:cxn>
                  <a:cxn ang="0">
                    <a:pos x="44" y="50"/>
                  </a:cxn>
                  <a:cxn ang="0">
                    <a:pos x="36" y="26"/>
                  </a:cxn>
                  <a:cxn ang="0">
                    <a:pos x="39" y="0"/>
                  </a:cxn>
                  <a:cxn ang="0">
                    <a:pos x="44" y="11"/>
                  </a:cxn>
                  <a:cxn ang="0">
                    <a:pos x="59" y="57"/>
                  </a:cxn>
                  <a:cxn ang="0">
                    <a:pos x="62" y="68"/>
                  </a:cxn>
                  <a:cxn ang="0">
                    <a:pos x="51" y="65"/>
                  </a:cxn>
                  <a:cxn ang="0">
                    <a:pos x="9" y="53"/>
                  </a:cxn>
                  <a:cxn ang="0">
                    <a:pos x="0" y="50"/>
                  </a:cxn>
                  <a:cxn ang="0">
                    <a:pos x="6" y="43"/>
                  </a:cxn>
                  <a:cxn ang="0">
                    <a:pos x="33" y="9"/>
                  </a:cxn>
                  <a:cxn ang="0">
                    <a:pos x="39" y="0"/>
                  </a:cxn>
                </a:cxnLst>
                <a:rect l="0" t="0" r="r" b="b"/>
                <a:pathLst>
                  <a:path w="62" h="68">
                    <a:moveTo>
                      <a:pt x="36" y="26"/>
                    </a:moveTo>
                    <a:lnTo>
                      <a:pt x="21" y="44"/>
                    </a:lnTo>
                    <a:lnTo>
                      <a:pt x="44" y="50"/>
                    </a:lnTo>
                    <a:lnTo>
                      <a:pt x="36" y="26"/>
                    </a:lnTo>
                    <a:close/>
                    <a:moveTo>
                      <a:pt x="39" y="0"/>
                    </a:moveTo>
                    <a:lnTo>
                      <a:pt x="44" y="11"/>
                    </a:lnTo>
                    <a:lnTo>
                      <a:pt x="59" y="57"/>
                    </a:lnTo>
                    <a:lnTo>
                      <a:pt x="62" y="68"/>
                    </a:lnTo>
                    <a:lnTo>
                      <a:pt x="51" y="65"/>
                    </a:lnTo>
                    <a:lnTo>
                      <a:pt x="9" y="53"/>
                    </a:lnTo>
                    <a:lnTo>
                      <a:pt x="0" y="50"/>
                    </a:lnTo>
                    <a:lnTo>
                      <a:pt x="6" y="43"/>
                    </a:lnTo>
                    <a:lnTo>
                      <a:pt x="33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711" name="Freeform 135"/>
              <p:cNvSpPr>
                <a:spLocks/>
              </p:cNvSpPr>
              <p:nvPr/>
            </p:nvSpPr>
            <p:spPr bwMode="auto">
              <a:xfrm>
                <a:off x="5562600" y="6365875"/>
                <a:ext cx="944563" cy="127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83" y="0"/>
                  </a:cxn>
                  <a:cxn ang="0">
                    <a:pos x="595" y="4"/>
                  </a:cxn>
                  <a:cxn ang="0">
                    <a:pos x="579" y="8"/>
                  </a:cxn>
                  <a:cxn ang="0">
                    <a:pos x="0" y="8"/>
                  </a:cxn>
                  <a:cxn ang="0">
                    <a:pos x="0" y="0"/>
                  </a:cxn>
                </a:cxnLst>
                <a:rect l="0" t="0" r="r" b="b"/>
                <a:pathLst>
                  <a:path w="595" h="8">
                    <a:moveTo>
                      <a:pt x="0" y="0"/>
                    </a:moveTo>
                    <a:lnTo>
                      <a:pt x="583" y="0"/>
                    </a:lnTo>
                    <a:lnTo>
                      <a:pt x="595" y="4"/>
                    </a:lnTo>
                    <a:lnTo>
                      <a:pt x="579" y="8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712" name="Freeform 136"/>
              <p:cNvSpPr>
                <a:spLocks/>
              </p:cNvSpPr>
              <p:nvPr/>
            </p:nvSpPr>
            <p:spPr bwMode="auto">
              <a:xfrm>
                <a:off x="6434138" y="6348413"/>
                <a:ext cx="73025" cy="444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6" y="15"/>
                  </a:cxn>
                  <a:cxn ang="0">
                    <a:pos x="0" y="28"/>
                  </a:cxn>
                  <a:cxn ang="0">
                    <a:pos x="9" y="15"/>
                  </a:cxn>
                  <a:cxn ang="0">
                    <a:pos x="0" y="0"/>
                  </a:cxn>
                </a:cxnLst>
                <a:rect l="0" t="0" r="r" b="b"/>
                <a:pathLst>
                  <a:path w="46" h="28">
                    <a:moveTo>
                      <a:pt x="0" y="0"/>
                    </a:moveTo>
                    <a:lnTo>
                      <a:pt x="46" y="15"/>
                    </a:lnTo>
                    <a:lnTo>
                      <a:pt x="0" y="28"/>
                    </a:lnTo>
                    <a:lnTo>
                      <a:pt x="9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713" name="Line 137"/>
              <p:cNvSpPr>
                <a:spLocks noChangeShapeType="1"/>
              </p:cNvSpPr>
              <p:nvPr/>
            </p:nvSpPr>
            <p:spPr bwMode="auto">
              <a:xfrm flipV="1">
                <a:off x="6434138" y="6372225"/>
                <a:ext cx="73025" cy="2063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714" name="Line 138"/>
              <p:cNvSpPr>
                <a:spLocks noChangeShapeType="1"/>
              </p:cNvSpPr>
              <p:nvPr/>
            </p:nvSpPr>
            <p:spPr bwMode="auto">
              <a:xfrm flipH="1" flipV="1">
                <a:off x="6434138" y="6348413"/>
                <a:ext cx="73025" cy="23813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715" name="Line 139"/>
              <p:cNvSpPr>
                <a:spLocks noChangeShapeType="1"/>
              </p:cNvSpPr>
              <p:nvPr/>
            </p:nvSpPr>
            <p:spPr bwMode="auto">
              <a:xfrm>
                <a:off x="6434138" y="6348413"/>
                <a:ext cx="14288" cy="23813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716" name="Line 140"/>
              <p:cNvSpPr>
                <a:spLocks noChangeShapeType="1"/>
              </p:cNvSpPr>
              <p:nvPr/>
            </p:nvSpPr>
            <p:spPr bwMode="auto">
              <a:xfrm flipH="1">
                <a:off x="6434138" y="6372225"/>
                <a:ext cx="14288" cy="2063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grpSp>
          <p:nvGrpSpPr>
            <p:cNvPr id="13" name="Group 197"/>
            <p:cNvGrpSpPr>
              <a:grpSpLocks noChangeAspect="1"/>
            </p:cNvGrpSpPr>
            <p:nvPr/>
          </p:nvGrpSpPr>
          <p:grpSpPr>
            <a:xfrm>
              <a:off x="6875460" y="5669280"/>
              <a:ext cx="1582768" cy="940655"/>
              <a:chOff x="5357813" y="7532688"/>
              <a:chExt cx="1506538" cy="895350"/>
            </a:xfrm>
          </p:grpSpPr>
          <p:sp>
            <p:nvSpPr>
              <p:cNvPr id="280607" name="Freeform 31"/>
              <p:cNvSpPr>
                <a:spLocks/>
              </p:cNvSpPr>
              <p:nvPr/>
            </p:nvSpPr>
            <p:spPr bwMode="auto">
              <a:xfrm>
                <a:off x="5357813" y="7880350"/>
                <a:ext cx="1506538" cy="546100"/>
              </a:xfrm>
              <a:custGeom>
                <a:avLst/>
                <a:gdLst/>
                <a:ahLst/>
                <a:cxnLst>
                  <a:cxn ang="0">
                    <a:pos x="363" y="0"/>
                  </a:cxn>
                  <a:cxn ang="0">
                    <a:pos x="949" y="0"/>
                  </a:cxn>
                  <a:cxn ang="0">
                    <a:pos x="586" y="344"/>
                  </a:cxn>
                  <a:cxn ang="0">
                    <a:pos x="0" y="344"/>
                  </a:cxn>
                  <a:cxn ang="0">
                    <a:pos x="363" y="0"/>
                  </a:cxn>
                </a:cxnLst>
                <a:rect l="0" t="0" r="r" b="b"/>
                <a:pathLst>
                  <a:path w="949" h="344">
                    <a:moveTo>
                      <a:pt x="363" y="0"/>
                    </a:moveTo>
                    <a:lnTo>
                      <a:pt x="949" y="0"/>
                    </a:lnTo>
                    <a:lnTo>
                      <a:pt x="586" y="344"/>
                    </a:lnTo>
                    <a:lnTo>
                      <a:pt x="0" y="344"/>
                    </a:lnTo>
                    <a:lnTo>
                      <a:pt x="363" y="0"/>
                    </a:lnTo>
                    <a:close/>
                  </a:path>
                </a:pathLst>
              </a:custGeom>
              <a:solidFill>
                <a:srgbClr val="CCCCCC"/>
              </a:solidFill>
              <a:ln w="0">
                <a:solidFill>
                  <a:srgbClr val="CCCC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08" name="Line 32"/>
              <p:cNvSpPr>
                <a:spLocks noChangeShapeType="1"/>
              </p:cNvSpPr>
              <p:nvPr/>
            </p:nvSpPr>
            <p:spPr bwMode="auto">
              <a:xfrm>
                <a:off x="5934075" y="7880350"/>
                <a:ext cx="930275" cy="1588"/>
              </a:xfrm>
              <a:prstGeom prst="line">
                <a:avLst/>
              </a:prstGeom>
              <a:noFill/>
              <a:ln w="2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09" name="Line 33"/>
              <p:cNvSpPr>
                <a:spLocks noChangeShapeType="1"/>
              </p:cNvSpPr>
              <p:nvPr/>
            </p:nvSpPr>
            <p:spPr bwMode="auto">
              <a:xfrm flipH="1">
                <a:off x="6288088" y="7880350"/>
                <a:ext cx="576263" cy="546100"/>
              </a:xfrm>
              <a:prstGeom prst="line">
                <a:avLst/>
              </a:prstGeom>
              <a:noFill/>
              <a:ln w="2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10" name="Line 34"/>
              <p:cNvSpPr>
                <a:spLocks noChangeShapeType="1"/>
              </p:cNvSpPr>
              <p:nvPr/>
            </p:nvSpPr>
            <p:spPr bwMode="auto">
              <a:xfrm flipH="1">
                <a:off x="5357813" y="8426450"/>
                <a:ext cx="930275" cy="1588"/>
              </a:xfrm>
              <a:prstGeom prst="line">
                <a:avLst/>
              </a:prstGeom>
              <a:noFill/>
              <a:ln w="2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611" name="Line 35"/>
              <p:cNvSpPr>
                <a:spLocks noChangeShapeType="1"/>
              </p:cNvSpPr>
              <p:nvPr/>
            </p:nvSpPr>
            <p:spPr bwMode="auto">
              <a:xfrm flipV="1">
                <a:off x="5357813" y="7880350"/>
                <a:ext cx="576263" cy="546100"/>
              </a:xfrm>
              <a:prstGeom prst="line">
                <a:avLst/>
              </a:prstGeom>
              <a:noFill/>
              <a:ln w="2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717" name="Freeform 141"/>
              <p:cNvSpPr>
                <a:spLocks/>
              </p:cNvSpPr>
              <p:nvPr/>
            </p:nvSpPr>
            <p:spPr bwMode="auto">
              <a:xfrm>
                <a:off x="5724525" y="8067675"/>
                <a:ext cx="941388" cy="127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82" y="0"/>
                  </a:cxn>
                  <a:cxn ang="0">
                    <a:pos x="593" y="3"/>
                  </a:cxn>
                  <a:cxn ang="0">
                    <a:pos x="579" y="8"/>
                  </a:cxn>
                  <a:cxn ang="0">
                    <a:pos x="0" y="8"/>
                  </a:cxn>
                  <a:cxn ang="0">
                    <a:pos x="0" y="0"/>
                  </a:cxn>
                </a:cxnLst>
                <a:rect l="0" t="0" r="r" b="b"/>
                <a:pathLst>
                  <a:path w="593" h="8">
                    <a:moveTo>
                      <a:pt x="0" y="0"/>
                    </a:moveTo>
                    <a:lnTo>
                      <a:pt x="582" y="0"/>
                    </a:lnTo>
                    <a:lnTo>
                      <a:pt x="593" y="3"/>
                    </a:lnTo>
                    <a:lnTo>
                      <a:pt x="579" y="8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718" name="Freeform 142"/>
              <p:cNvSpPr>
                <a:spLocks/>
              </p:cNvSpPr>
              <p:nvPr/>
            </p:nvSpPr>
            <p:spPr bwMode="auto">
              <a:xfrm>
                <a:off x="6594475" y="8050213"/>
                <a:ext cx="71438" cy="444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5" y="14"/>
                  </a:cxn>
                  <a:cxn ang="0">
                    <a:pos x="0" y="28"/>
                  </a:cxn>
                  <a:cxn ang="0">
                    <a:pos x="9" y="14"/>
                  </a:cxn>
                  <a:cxn ang="0">
                    <a:pos x="0" y="0"/>
                  </a:cxn>
                </a:cxnLst>
                <a:rect l="0" t="0" r="r" b="b"/>
                <a:pathLst>
                  <a:path w="45" h="28">
                    <a:moveTo>
                      <a:pt x="0" y="0"/>
                    </a:moveTo>
                    <a:lnTo>
                      <a:pt x="45" y="14"/>
                    </a:lnTo>
                    <a:lnTo>
                      <a:pt x="0" y="28"/>
                    </a:lnTo>
                    <a:lnTo>
                      <a:pt x="9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719" name="Line 143"/>
              <p:cNvSpPr>
                <a:spLocks noChangeShapeType="1"/>
              </p:cNvSpPr>
              <p:nvPr/>
            </p:nvSpPr>
            <p:spPr bwMode="auto">
              <a:xfrm flipV="1">
                <a:off x="6594475" y="8072438"/>
                <a:ext cx="71438" cy="2222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720" name="Line 144"/>
              <p:cNvSpPr>
                <a:spLocks noChangeShapeType="1"/>
              </p:cNvSpPr>
              <p:nvPr/>
            </p:nvSpPr>
            <p:spPr bwMode="auto">
              <a:xfrm flipH="1" flipV="1">
                <a:off x="6594475" y="8050213"/>
                <a:ext cx="71438" cy="2222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721" name="Line 145"/>
              <p:cNvSpPr>
                <a:spLocks noChangeShapeType="1"/>
              </p:cNvSpPr>
              <p:nvPr/>
            </p:nvSpPr>
            <p:spPr bwMode="auto">
              <a:xfrm>
                <a:off x="6594475" y="8050213"/>
                <a:ext cx="14288" cy="2222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722" name="Line 146"/>
              <p:cNvSpPr>
                <a:spLocks noChangeShapeType="1"/>
              </p:cNvSpPr>
              <p:nvPr/>
            </p:nvSpPr>
            <p:spPr bwMode="auto">
              <a:xfrm flipH="1">
                <a:off x="6594475" y="8072438"/>
                <a:ext cx="14288" cy="2222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723" name="Freeform 147"/>
              <p:cNvSpPr>
                <a:spLocks/>
              </p:cNvSpPr>
              <p:nvPr/>
            </p:nvSpPr>
            <p:spPr bwMode="auto">
              <a:xfrm>
                <a:off x="5683250" y="7875588"/>
                <a:ext cx="576263" cy="547688"/>
              </a:xfrm>
              <a:custGeom>
                <a:avLst/>
                <a:gdLst/>
                <a:ahLst/>
                <a:cxnLst>
                  <a:cxn ang="0">
                    <a:pos x="358" y="0"/>
                  </a:cxn>
                  <a:cxn ang="0">
                    <a:pos x="363" y="6"/>
                  </a:cxn>
                  <a:cxn ang="0">
                    <a:pos x="11" y="338"/>
                  </a:cxn>
                  <a:cxn ang="0">
                    <a:pos x="0" y="345"/>
                  </a:cxn>
                  <a:cxn ang="0">
                    <a:pos x="6" y="334"/>
                  </a:cxn>
                  <a:cxn ang="0">
                    <a:pos x="358" y="0"/>
                  </a:cxn>
                </a:cxnLst>
                <a:rect l="0" t="0" r="r" b="b"/>
                <a:pathLst>
                  <a:path w="363" h="345">
                    <a:moveTo>
                      <a:pt x="358" y="0"/>
                    </a:moveTo>
                    <a:lnTo>
                      <a:pt x="363" y="6"/>
                    </a:lnTo>
                    <a:lnTo>
                      <a:pt x="11" y="338"/>
                    </a:lnTo>
                    <a:lnTo>
                      <a:pt x="0" y="345"/>
                    </a:lnTo>
                    <a:lnTo>
                      <a:pt x="6" y="334"/>
                    </a:lnTo>
                    <a:lnTo>
                      <a:pt x="35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724" name="Freeform 148"/>
              <p:cNvSpPr>
                <a:spLocks/>
              </p:cNvSpPr>
              <p:nvPr/>
            </p:nvSpPr>
            <p:spPr bwMode="auto">
              <a:xfrm>
                <a:off x="5683250" y="8356600"/>
                <a:ext cx="68263" cy="66675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27" y="17"/>
                  </a:cxn>
                  <a:cxn ang="0">
                    <a:pos x="43" y="20"/>
                  </a:cxn>
                  <a:cxn ang="0">
                    <a:pos x="0" y="42"/>
                  </a:cxn>
                  <a:cxn ang="0">
                    <a:pos x="23" y="0"/>
                  </a:cxn>
                </a:cxnLst>
                <a:rect l="0" t="0" r="r" b="b"/>
                <a:pathLst>
                  <a:path w="43" h="42">
                    <a:moveTo>
                      <a:pt x="23" y="0"/>
                    </a:moveTo>
                    <a:lnTo>
                      <a:pt x="27" y="17"/>
                    </a:lnTo>
                    <a:lnTo>
                      <a:pt x="43" y="20"/>
                    </a:lnTo>
                    <a:lnTo>
                      <a:pt x="0" y="42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725" name="Line 149"/>
              <p:cNvSpPr>
                <a:spLocks noChangeShapeType="1"/>
              </p:cNvSpPr>
              <p:nvPr/>
            </p:nvSpPr>
            <p:spPr bwMode="auto">
              <a:xfrm flipH="1">
                <a:off x="5683250" y="8356600"/>
                <a:ext cx="36513" cy="6667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726" name="Line 150"/>
              <p:cNvSpPr>
                <a:spLocks noChangeShapeType="1"/>
              </p:cNvSpPr>
              <p:nvPr/>
            </p:nvSpPr>
            <p:spPr bwMode="auto">
              <a:xfrm flipV="1">
                <a:off x="5683250" y="8388350"/>
                <a:ext cx="68263" cy="34925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727" name="Line 151"/>
              <p:cNvSpPr>
                <a:spLocks noChangeShapeType="1"/>
              </p:cNvSpPr>
              <p:nvPr/>
            </p:nvSpPr>
            <p:spPr bwMode="auto">
              <a:xfrm flipH="1" flipV="1">
                <a:off x="5726113" y="8383588"/>
                <a:ext cx="25400" cy="4763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728" name="Line 152"/>
              <p:cNvSpPr>
                <a:spLocks noChangeShapeType="1"/>
              </p:cNvSpPr>
              <p:nvPr/>
            </p:nvSpPr>
            <p:spPr bwMode="auto">
              <a:xfrm flipH="1" flipV="1">
                <a:off x="5719763" y="8356600"/>
                <a:ext cx="6350" cy="2698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729" name="Freeform 153"/>
              <p:cNvSpPr>
                <a:spLocks/>
              </p:cNvSpPr>
              <p:nvPr/>
            </p:nvSpPr>
            <p:spPr bwMode="auto">
              <a:xfrm>
                <a:off x="6024563" y="7532688"/>
                <a:ext cx="12700" cy="7651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8" y="15"/>
                  </a:cxn>
                  <a:cxn ang="0">
                    <a:pos x="8" y="482"/>
                  </a:cxn>
                  <a:cxn ang="0">
                    <a:pos x="0" y="482"/>
                  </a:cxn>
                  <a:cxn ang="0">
                    <a:pos x="0" y="12"/>
                  </a:cxn>
                  <a:cxn ang="0">
                    <a:pos x="4" y="0"/>
                  </a:cxn>
                </a:cxnLst>
                <a:rect l="0" t="0" r="r" b="b"/>
                <a:pathLst>
                  <a:path w="8" h="482">
                    <a:moveTo>
                      <a:pt x="4" y="0"/>
                    </a:moveTo>
                    <a:lnTo>
                      <a:pt x="8" y="15"/>
                    </a:lnTo>
                    <a:lnTo>
                      <a:pt x="8" y="482"/>
                    </a:lnTo>
                    <a:lnTo>
                      <a:pt x="0" y="482"/>
                    </a:lnTo>
                    <a:lnTo>
                      <a:pt x="0" y="1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730" name="Freeform 154"/>
              <p:cNvSpPr>
                <a:spLocks/>
              </p:cNvSpPr>
              <p:nvPr/>
            </p:nvSpPr>
            <p:spPr bwMode="auto">
              <a:xfrm>
                <a:off x="6008688" y="7532688"/>
                <a:ext cx="44450" cy="71438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28" y="45"/>
                  </a:cxn>
                  <a:cxn ang="0">
                    <a:pos x="14" y="37"/>
                  </a:cxn>
                  <a:cxn ang="0">
                    <a:pos x="0" y="45"/>
                  </a:cxn>
                  <a:cxn ang="0">
                    <a:pos x="14" y="0"/>
                  </a:cxn>
                </a:cxnLst>
                <a:rect l="0" t="0" r="r" b="b"/>
                <a:pathLst>
                  <a:path w="28" h="45">
                    <a:moveTo>
                      <a:pt x="14" y="0"/>
                    </a:moveTo>
                    <a:lnTo>
                      <a:pt x="28" y="45"/>
                    </a:lnTo>
                    <a:lnTo>
                      <a:pt x="14" y="37"/>
                    </a:lnTo>
                    <a:lnTo>
                      <a:pt x="0" y="4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731" name="Line 155"/>
              <p:cNvSpPr>
                <a:spLocks noChangeShapeType="1"/>
              </p:cNvSpPr>
              <p:nvPr/>
            </p:nvSpPr>
            <p:spPr bwMode="auto">
              <a:xfrm flipH="1" flipV="1">
                <a:off x="6030913" y="7532688"/>
                <a:ext cx="22225" cy="7143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732" name="Line 156"/>
              <p:cNvSpPr>
                <a:spLocks noChangeShapeType="1"/>
              </p:cNvSpPr>
              <p:nvPr/>
            </p:nvSpPr>
            <p:spPr bwMode="auto">
              <a:xfrm flipH="1">
                <a:off x="6008688" y="7532688"/>
                <a:ext cx="22225" cy="71438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733" name="Line 157"/>
              <p:cNvSpPr>
                <a:spLocks noChangeShapeType="1"/>
              </p:cNvSpPr>
              <p:nvPr/>
            </p:nvSpPr>
            <p:spPr bwMode="auto">
              <a:xfrm flipV="1">
                <a:off x="6008688" y="7591425"/>
                <a:ext cx="22225" cy="12700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734" name="Line 158"/>
              <p:cNvSpPr>
                <a:spLocks noChangeShapeType="1"/>
              </p:cNvSpPr>
              <p:nvPr/>
            </p:nvSpPr>
            <p:spPr bwMode="auto">
              <a:xfrm>
                <a:off x="6030913" y="7591425"/>
                <a:ext cx="22225" cy="12700"/>
              </a:xfrm>
              <a:prstGeom prst="line">
                <a:avLst/>
              </a:prstGeom>
              <a:noFill/>
              <a:ln w="2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735" name="Freeform 159"/>
              <p:cNvSpPr>
                <a:spLocks/>
              </p:cNvSpPr>
              <p:nvPr/>
            </p:nvSpPr>
            <p:spPr bwMode="auto">
              <a:xfrm>
                <a:off x="6005513" y="7699375"/>
                <a:ext cx="52388" cy="374650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32" y="24"/>
                  </a:cxn>
                  <a:cxn ang="0">
                    <a:pos x="33" y="236"/>
                  </a:cxn>
                  <a:cxn ang="0">
                    <a:pos x="1" y="236"/>
                  </a:cxn>
                  <a:cxn ang="0">
                    <a:pos x="0" y="24"/>
                  </a:cxn>
                  <a:cxn ang="0">
                    <a:pos x="16" y="0"/>
                  </a:cxn>
                </a:cxnLst>
                <a:rect l="0" t="0" r="r" b="b"/>
                <a:pathLst>
                  <a:path w="33" h="236">
                    <a:moveTo>
                      <a:pt x="16" y="0"/>
                    </a:moveTo>
                    <a:lnTo>
                      <a:pt x="32" y="24"/>
                    </a:lnTo>
                    <a:lnTo>
                      <a:pt x="33" y="236"/>
                    </a:lnTo>
                    <a:lnTo>
                      <a:pt x="1" y="236"/>
                    </a:lnTo>
                    <a:lnTo>
                      <a:pt x="0" y="2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736" name="Freeform 160"/>
              <p:cNvSpPr>
                <a:spLocks/>
              </p:cNvSpPr>
              <p:nvPr/>
            </p:nvSpPr>
            <p:spPr bwMode="auto">
              <a:xfrm>
                <a:off x="5992813" y="7699375"/>
                <a:ext cx="77788" cy="57150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49" y="36"/>
                  </a:cxn>
                  <a:cxn ang="0">
                    <a:pos x="0" y="36"/>
                  </a:cxn>
                  <a:cxn ang="0">
                    <a:pos x="24" y="0"/>
                  </a:cxn>
                </a:cxnLst>
                <a:rect l="0" t="0" r="r" b="b"/>
                <a:pathLst>
                  <a:path w="49" h="36">
                    <a:moveTo>
                      <a:pt x="24" y="0"/>
                    </a:moveTo>
                    <a:lnTo>
                      <a:pt x="49" y="36"/>
                    </a:lnTo>
                    <a:lnTo>
                      <a:pt x="0" y="3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0737" name="Freeform 161"/>
              <p:cNvSpPr>
                <a:spLocks noEditPoints="1"/>
              </p:cNvSpPr>
              <p:nvPr/>
            </p:nvSpPr>
            <p:spPr bwMode="auto">
              <a:xfrm>
                <a:off x="5973763" y="7681913"/>
                <a:ext cx="114300" cy="84138"/>
              </a:xfrm>
              <a:custGeom>
                <a:avLst/>
                <a:gdLst/>
                <a:ahLst/>
                <a:cxnLst>
                  <a:cxn ang="0">
                    <a:pos x="37" y="21"/>
                  </a:cxn>
                  <a:cxn ang="0">
                    <a:pos x="23" y="41"/>
                  </a:cxn>
                  <a:cxn ang="0">
                    <a:pos x="49" y="41"/>
                  </a:cxn>
                  <a:cxn ang="0">
                    <a:pos x="37" y="21"/>
                  </a:cxn>
                  <a:cxn ang="0">
                    <a:pos x="36" y="0"/>
                  </a:cxn>
                  <a:cxn ang="0">
                    <a:pos x="41" y="7"/>
                  </a:cxn>
                  <a:cxn ang="0">
                    <a:pos x="66" y="44"/>
                  </a:cxn>
                  <a:cxn ang="0">
                    <a:pos x="72" y="53"/>
                  </a:cxn>
                  <a:cxn ang="0">
                    <a:pos x="0" y="53"/>
                  </a:cxn>
                  <a:cxn ang="0">
                    <a:pos x="7" y="44"/>
                  </a:cxn>
                  <a:cxn ang="0">
                    <a:pos x="31" y="7"/>
                  </a:cxn>
                  <a:cxn ang="0">
                    <a:pos x="36" y="0"/>
                  </a:cxn>
                </a:cxnLst>
                <a:rect l="0" t="0" r="r" b="b"/>
                <a:pathLst>
                  <a:path w="72" h="53">
                    <a:moveTo>
                      <a:pt x="37" y="21"/>
                    </a:moveTo>
                    <a:lnTo>
                      <a:pt x="23" y="41"/>
                    </a:lnTo>
                    <a:lnTo>
                      <a:pt x="49" y="41"/>
                    </a:lnTo>
                    <a:lnTo>
                      <a:pt x="37" y="21"/>
                    </a:lnTo>
                    <a:close/>
                    <a:moveTo>
                      <a:pt x="36" y="0"/>
                    </a:moveTo>
                    <a:lnTo>
                      <a:pt x="41" y="7"/>
                    </a:lnTo>
                    <a:lnTo>
                      <a:pt x="66" y="44"/>
                    </a:lnTo>
                    <a:lnTo>
                      <a:pt x="72" y="53"/>
                    </a:lnTo>
                    <a:lnTo>
                      <a:pt x="0" y="53"/>
                    </a:lnTo>
                    <a:lnTo>
                      <a:pt x="7" y="44"/>
                    </a:lnTo>
                    <a:lnTo>
                      <a:pt x="31" y="7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sp>
          <p:nvSpPr>
            <p:cNvPr id="199" name="Right Arrow 198"/>
            <p:cNvSpPr/>
            <p:nvPr/>
          </p:nvSpPr>
          <p:spPr bwMode="auto">
            <a:xfrm>
              <a:off x="3962400" y="4724400"/>
              <a:ext cx="1280160" cy="457200"/>
            </a:xfrm>
            <a:prstGeom prst="rightArrow">
              <a:avLst/>
            </a:prstGeom>
            <a:gradFill flip="none" rotWithShape="1">
              <a:gsLst>
                <a:gs pos="0">
                  <a:srgbClr val="0000FF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lin ang="0" scaled="1"/>
              <a:tileRect/>
            </a:gra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6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Comic Sans MS" pitchFamily="66" charset="0"/>
                <a:cs typeface="Arial" charset="0"/>
              </a:endParaRPr>
            </a:p>
          </p:txBody>
        </p:sp>
        <p:sp>
          <p:nvSpPr>
            <p:cNvPr id="201" name="TextBox 200"/>
            <p:cNvSpPr txBox="1"/>
            <p:nvPr/>
          </p:nvSpPr>
          <p:spPr>
            <a:xfrm>
              <a:off x="3429000" y="4800600"/>
              <a:ext cx="10668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>
                  <a:solidFill>
                    <a:srgbClr val="0000FF"/>
                  </a:solidFill>
                </a:rPr>
                <a:t>LC</a:t>
              </a:r>
              <a:endParaRPr lang="en-US" dirty="0">
                <a:solidFill>
                  <a:srgbClr val="0000FF"/>
                </a:solidFill>
              </a:endParaRPr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5257800" y="4800600"/>
              <a:ext cx="10668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Canonical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203" name="TextBox 202"/>
            <p:cNvSpPr txBox="1"/>
            <p:nvPr/>
          </p:nvSpPr>
          <p:spPr>
            <a:xfrm>
              <a:off x="2209800" y="3733800"/>
              <a:ext cx="6096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z</a:t>
              </a:r>
              <a:endParaRPr lang="en-US" dirty="0"/>
            </a:p>
          </p:txBody>
        </p:sp>
        <p:sp>
          <p:nvSpPr>
            <p:cNvPr id="204" name="TextBox 203"/>
            <p:cNvSpPr txBox="1"/>
            <p:nvPr/>
          </p:nvSpPr>
          <p:spPr>
            <a:xfrm>
              <a:off x="914400" y="4233446"/>
              <a:ext cx="6096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k</a:t>
              </a:r>
              <a:r>
                <a:rPr lang="en-US" baseline="-25000" dirty="0" smtClean="0">
                  <a:latin typeface="cmsy10"/>
                </a:rPr>
                <a:t>?</a:t>
              </a:r>
              <a:endParaRPr lang="en-US" baseline="-25000" dirty="0">
                <a:latin typeface="cmsy10"/>
              </a:endParaRPr>
            </a:p>
          </p:txBody>
        </p:sp>
        <p:sp>
          <p:nvSpPr>
            <p:cNvPr id="205" name="TextBox 204"/>
            <p:cNvSpPr txBox="1"/>
            <p:nvPr/>
          </p:nvSpPr>
          <p:spPr>
            <a:xfrm>
              <a:off x="914400" y="5410200"/>
              <a:ext cx="6096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k</a:t>
              </a:r>
              <a:r>
                <a:rPr lang="en-US" baseline="-25000" dirty="0" smtClean="0">
                  <a:latin typeface="cmsy10"/>
                </a:rPr>
                <a:t>?</a:t>
              </a:r>
              <a:endParaRPr lang="en-US" baseline="-25000" dirty="0">
                <a:latin typeface="cmsy10"/>
              </a:endParaRPr>
            </a:p>
          </p:txBody>
        </p:sp>
        <p:sp>
          <p:nvSpPr>
            <p:cNvPr id="206" name="TextBox 205"/>
            <p:cNvSpPr txBox="1"/>
            <p:nvPr/>
          </p:nvSpPr>
          <p:spPr>
            <a:xfrm>
              <a:off x="914400" y="6519446"/>
              <a:ext cx="6096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k</a:t>
              </a:r>
              <a:r>
                <a:rPr lang="en-US" baseline="-25000" dirty="0" smtClean="0">
                  <a:latin typeface="cmsy10"/>
                </a:rPr>
                <a:t>?</a:t>
              </a:r>
              <a:endParaRPr lang="en-US" baseline="-25000" dirty="0">
                <a:latin typeface="cmsy10"/>
              </a:endParaRPr>
            </a:p>
          </p:txBody>
        </p:sp>
        <p:sp>
          <p:nvSpPr>
            <p:cNvPr id="207" name="TextBox 206"/>
            <p:cNvSpPr txBox="1"/>
            <p:nvPr/>
          </p:nvSpPr>
          <p:spPr>
            <a:xfrm>
              <a:off x="2133600" y="4919246"/>
              <a:ext cx="6096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z</a:t>
              </a:r>
              <a:endParaRPr lang="en-US" dirty="0"/>
            </a:p>
          </p:txBody>
        </p:sp>
        <p:sp>
          <p:nvSpPr>
            <p:cNvPr id="208" name="TextBox 207"/>
            <p:cNvSpPr txBox="1"/>
            <p:nvPr/>
          </p:nvSpPr>
          <p:spPr>
            <a:xfrm>
              <a:off x="2209800" y="6062246"/>
              <a:ext cx="6096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z</a:t>
              </a:r>
              <a:endParaRPr lang="en-US" dirty="0"/>
            </a:p>
          </p:txBody>
        </p:sp>
        <p:sp>
          <p:nvSpPr>
            <p:cNvPr id="209" name="TextBox 208"/>
            <p:cNvSpPr txBox="1"/>
            <p:nvPr/>
          </p:nvSpPr>
          <p:spPr>
            <a:xfrm>
              <a:off x="6934200" y="4267200"/>
              <a:ext cx="6096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k</a:t>
              </a:r>
              <a:r>
                <a:rPr lang="en-US" baseline="-25000" dirty="0" smtClean="0">
                  <a:latin typeface="cmsy10"/>
                </a:rPr>
                <a:t>?</a:t>
              </a:r>
              <a:endParaRPr lang="en-US" baseline="-25000" dirty="0">
                <a:latin typeface="cmsy10"/>
              </a:endParaRPr>
            </a:p>
          </p:txBody>
        </p:sp>
        <p:sp>
          <p:nvSpPr>
            <p:cNvPr id="210" name="TextBox 209"/>
            <p:cNvSpPr txBox="1"/>
            <p:nvPr/>
          </p:nvSpPr>
          <p:spPr>
            <a:xfrm>
              <a:off x="6858000" y="5410200"/>
              <a:ext cx="6096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k</a:t>
              </a:r>
              <a:r>
                <a:rPr lang="en-US" baseline="-25000" dirty="0" smtClean="0">
                  <a:latin typeface="cmsy10"/>
                </a:rPr>
                <a:t>?</a:t>
              </a:r>
              <a:endParaRPr lang="en-US" baseline="-25000" dirty="0">
                <a:latin typeface="cmsy10"/>
              </a:endParaRPr>
            </a:p>
          </p:txBody>
        </p:sp>
        <p:sp>
          <p:nvSpPr>
            <p:cNvPr id="211" name="TextBox 210"/>
            <p:cNvSpPr txBox="1"/>
            <p:nvPr/>
          </p:nvSpPr>
          <p:spPr>
            <a:xfrm>
              <a:off x="6934200" y="6519446"/>
              <a:ext cx="6096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k</a:t>
              </a:r>
              <a:r>
                <a:rPr lang="en-US" baseline="-25000" dirty="0" smtClean="0">
                  <a:latin typeface="cmsy10"/>
                </a:rPr>
                <a:t>?</a:t>
              </a:r>
              <a:endParaRPr lang="en-US" baseline="-25000" dirty="0">
                <a:latin typeface="cmsy10"/>
              </a:endParaRPr>
            </a:p>
          </p:txBody>
        </p:sp>
        <p:sp>
          <p:nvSpPr>
            <p:cNvPr id="212" name="TextBox 211"/>
            <p:cNvSpPr txBox="1"/>
            <p:nvPr/>
          </p:nvSpPr>
          <p:spPr>
            <a:xfrm>
              <a:off x="8229600" y="3733800"/>
              <a:ext cx="6096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z</a:t>
              </a:r>
              <a:endParaRPr lang="en-US" dirty="0"/>
            </a:p>
          </p:txBody>
        </p:sp>
        <p:sp>
          <p:nvSpPr>
            <p:cNvPr id="213" name="TextBox 212"/>
            <p:cNvSpPr txBox="1"/>
            <p:nvPr/>
          </p:nvSpPr>
          <p:spPr>
            <a:xfrm>
              <a:off x="8153400" y="4919246"/>
              <a:ext cx="6096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z</a:t>
              </a:r>
              <a:endParaRPr lang="en-US" dirty="0"/>
            </a:p>
          </p:txBody>
        </p:sp>
        <p:sp>
          <p:nvSpPr>
            <p:cNvPr id="214" name="TextBox 213"/>
            <p:cNvSpPr txBox="1"/>
            <p:nvPr/>
          </p:nvSpPr>
          <p:spPr>
            <a:xfrm>
              <a:off x="8229600" y="6062246"/>
              <a:ext cx="6096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z</a:t>
              </a:r>
              <a:endParaRPr lang="en-US" dirty="0"/>
            </a:p>
          </p:txBody>
        </p:sp>
      </p:grpSp>
      <p:sp>
        <p:nvSpPr>
          <p:cNvPr id="195" name="Right Arrow 194"/>
          <p:cNvSpPr/>
          <p:nvPr/>
        </p:nvSpPr>
        <p:spPr bwMode="auto">
          <a:xfrm>
            <a:off x="76200" y="640080"/>
            <a:ext cx="320040" cy="137160"/>
          </a:xfrm>
          <a:prstGeom prst="rightArrow">
            <a:avLst/>
          </a:prstGeom>
          <a:solidFill>
            <a:schemeClr val="bg1"/>
          </a:solidFill>
          <a:ln w="254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6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Comic Sans MS" pitchFamily="66" charset="0"/>
              <a:cs typeface="Arial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" name="Rectangle 25"/>
          <p:cNvSpPr>
            <a:spLocks noChangeArrowheads="1"/>
          </p:cNvSpPr>
          <p:nvPr/>
        </p:nvSpPr>
        <p:spPr bwMode="auto">
          <a:xfrm>
            <a:off x="46038" y="360363"/>
            <a:ext cx="9021762" cy="36512"/>
          </a:xfrm>
          <a:prstGeom prst="rect">
            <a:avLst/>
          </a:prstGeom>
          <a:gradFill rotWithShape="1">
            <a:gsLst>
              <a:gs pos="0">
                <a:srgbClr val="FF0000"/>
              </a:gs>
              <a:gs pos="100000">
                <a:schemeClr val="bg1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>
              <a:spcBef>
                <a:spcPct val="0"/>
              </a:spcBef>
            </a:pPr>
            <a:r>
              <a:rPr lang="en-US" sz="4400" dirty="0">
                <a:solidFill>
                  <a:schemeClr val="tx2"/>
                </a:solidFill>
                <a:latin typeface="Arial" charset="0"/>
              </a:rPr>
              <a:t/>
            </a:r>
            <a:br>
              <a:rPr lang="en-US" sz="4400" dirty="0">
                <a:solidFill>
                  <a:schemeClr val="tx2"/>
                </a:solidFill>
                <a:latin typeface="Arial" charset="0"/>
              </a:rPr>
            </a:br>
            <a:endParaRPr lang="it-IT" sz="4400">
              <a:solidFill>
                <a:schemeClr val="tx2"/>
              </a:solidFill>
              <a:latin typeface="Arial" charset="0"/>
            </a:endParaRPr>
          </a:p>
        </p:txBody>
      </p:sp>
      <p:sp>
        <p:nvSpPr>
          <p:cNvPr id="147" name="Text Box 24"/>
          <p:cNvSpPr txBox="1">
            <a:spLocks noChangeArrowheads="1"/>
          </p:cNvSpPr>
          <p:nvPr/>
        </p:nvSpPr>
        <p:spPr bwMode="auto">
          <a:xfrm>
            <a:off x="0" y="0"/>
            <a:ext cx="9144000" cy="430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lang="en-US" sz="2200" b="1" dirty="0" smtClean="0">
                <a:solidFill>
                  <a:srgbClr val="FF0000"/>
                </a:solidFill>
              </a:rPr>
              <a:t>Rotational Symmetries in Canonical-Spin Basis </a:t>
            </a:r>
            <a:endParaRPr lang="it-IT" sz="2200" b="1" dirty="0">
              <a:solidFill>
                <a:srgbClr val="FF0000"/>
              </a:solidFill>
            </a:endParaRPr>
          </a:p>
        </p:txBody>
      </p:sp>
      <p:grpSp>
        <p:nvGrpSpPr>
          <p:cNvPr id="384" name="Group 383"/>
          <p:cNvGrpSpPr/>
          <p:nvPr/>
        </p:nvGrpSpPr>
        <p:grpSpPr bwMode="auto">
          <a:xfrm>
            <a:off x="-76200" y="4824757"/>
            <a:ext cx="9144000" cy="356841"/>
            <a:chOff x="-76200" y="4824758"/>
            <a:chExt cx="9144000" cy="356841"/>
          </a:xfrm>
        </p:grpSpPr>
        <p:sp>
          <p:nvSpPr>
            <p:cNvPr id="402" name="TextBox 401"/>
            <p:cNvSpPr txBox="1"/>
            <p:nvPr/>
          </p:nvSpPr>
          <p:spPr bwMode="auto">
            <a:xfrm>
              <a:off x="-76200" y="4824758"/>
              <a:ext cx="91440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buFont typeface="Wingdings" pitchFamily="2" charset="2"/>
                <a:buChar char="v"/>
              </a:pPr>
              <a:r>
                <a:rPr lang="en-US" dirty="0" smtClean="0"/>
                <a:t> Spherical  symmetry: invariance for any spin rotation</a:t>
              </a:r>
              <a:endParaRPr lang="en-US" dirty="0"/>
            </a:p>
          </p:txBody>
        </p:sp>
        <p:grpSp>
          <p:nvGrpSpPr>
            <p:cNvPr id="383" name="Group 382"/>
            <p:cNvGrpSpPr/>
            <p:nvPr/>
          </p:nvGrpSpPr>
          <p:grpSpPr bwMode="auto">
            <a:xfrm>
              <a:off x="5867400" y="4843045"/>
              <a:ext cx="3200400" cy="338554"/>
              <a:chOff x="5820398" y="4843046"/>
              <a:chExt cx="3200400" cy="338554"/>
            </a:xfrm>
          </p:grpSpPr>
          <p:pic>
            <p:nvPicPr>
              <p:cNvPr id="380" name="Picture 379" descr="txp_fig"/>
              <p:cNvPicPr>
                <a:picLocks noChangeAspect="1"/>
              </p:cNvPicPr>
              <p:nvPr>
                <p:custDataLst>
                  <p:tags r:id="rId10"/>
                </p:custDataLst>
              </p:nvPr>
            </p:nvPicPr>
            <p:blipFill>
              <a:blip r:embed="rId13"/>
              <a:stretch>
                <a:fillRect/>
              </a:stretch>
            </p:blipFill>
            <p:spPr bwMode="auto">
              <a:xfrm>
                <a:off x="5910140" y="4873292"/>
                <a:ext cx="3063656" cy="256265"/>
              </a:xfrm>
              <a:prstGeom prst="rect">
                <a:avLst/>
              </a:prstGeom>
              <a:noFill/>
              <a:ln/>
              <a:effectLst/>
            </p:spPr>
          </p:pic>
          <p:sp>
            <p:nvSpPr>
              <p:cNvPr id="3587" name="TextBox 3586"/>
              <p:cNvSpPr txBox="1"/>
              <p:nvPr/>
            </p:nvSpPr>
            <p:spPr bwMode="auto">
              <a:xfrm>
                <a:off x="5820398" y="4843046"/>
                <a:ext cx="3200400" cy="338554"/>
              </a:xfrm>
              <a:prstGeom prst="rect">
                <a:avLst/>
              </a:prstGeom>
              <a:noFill/>
              <a:ln w="12700">
                <a:solidFill>
                  <a:srgbClr val="FF0000"/>
                </a:solidFill>
              </a:ln>
            </p:spPr>
            <p:txBody>
              <a:bodyPr wrap="square" rtlCol="0">
                <a:spAutoFit/>
              </a:bodyPr>
              <a:lstStyle/>
              <a:p>
                <a:endParaRPr lang="en-US" dirty="0"/>
              </a:p>
            </p:txBody>
          </p:sp>
        </p:grpSp>
        <p:sp>
          <p:nvSpPr>
            <p:cNvPr id="396" name="Right Arrow 395"/>
            <p:cNvSpPr/>
            <p:nvPr/>
          </p:nvSpPr>
          <p:spPr bwMode="auto">
            <a:xfrm>
              <a:off x="5394960" y="4922520"/>
              <a:ext cx="365760" cy="182880"/>
            </a:xfrm>
            <a:prstGeom prst="rightArrow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6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Comic Sans MS" pitchFamily="66" charset="0"/>
                <a:cs typeface="Arial" charset="0"/>
              </a:endParaRPr>
            </a:p>
          </p:txBody>
        </p:sp>
      </p:grpSp>
      <p:grpSp>
        <p:nvGrpSpPr>
          <p:cNvPr id="22" name="Group 409"/>
          <p:cNvGrpSpPr/>
          <p:nvPr/>
        </p:nvGrpSpPr>
        <p:grpSpPr>
          <a:xfrm>
            <a:off x="-76200" y="5452646"/>
            <a:ext cx="9144000" cy="338554"/>
            <a:chOff x="-76200" y="5528846"/>
            <a:chExt cx="9144000" cy="338554"/>
          </a:xfrm>
        </p:grpSpPr>
        <p:sp>
          <p:nvSpPr>
            <p:cNvPr id="3586" name="TextBox 3585"/>
            <p:cNvSpPr txBox="1"/>
            <p:nvPr/>
          </p:nvSpPr>
          <p:spPr>
            <a:xfrm>
              <a:off x="5760720" y="5528846"/>
              <a:ext cx="3291840" cy="338554"/>
            </a:xfrm>
            <a:prstGeom prst="rect">
              <a:avLst/>
            </a:prstGeom>
            <a:noFill/>
            <a:ln w="12700">
              <a:solidFill>
                <a:srgbClr val="FF0000"/>
              </a:solidFill>
            </a:ln>
          </p:spPr>
          <p:txBody>
            <a:bodyPr wrap="square" rtlCol="0">
              <a:spAutoFit/>
            </a:bodyPr>
            <a:lstStyle/>
            <a:p>
              <a:endParaRPr lang="en-US" dirty="0"/>
            </a:p>
          </p:txBody>
        </p:sp>
        <p:grpSp>
          <p:nvGrpSpPr>
            <p:cNvPr id="23" name="Group 406"/>
            <p:cNvGrpSpPr/>
            <p:nvPr/>
          </p:nvGrpSpPr>
          <p:grpSpPr>
            <a:xfrm>
              <a:off x="-76200" y="5528846"/>
              <a:ext cx="9144000" cy="338554"/>
              <a:chOff x="-76200" y="5528846"/>
              <a:chExt cx="9144000" cy="338554"/>
            </a:xfrm>
          </p:grpSpPr>
          <p:sp>
            <p:nvSpPr>
              <p:cNvPr id="3583" name="TextBox 3582"/>
              <p:cNvSpPr txBox="1"/>
              <p:nvPr/>
            </p:nvSpPr>
            <p:spPr>
              <a:xfrm>
                <a:off x="-76200" y="5528846"/>
                <a:ext cx="914400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buFont typeface="Wingdings" pitchFamily="2" charset="2"/>
                  <a:buChar char="v"/>
                </a:pPr>
                <a:r>
                  <a:rPr lang="en-US" dirty="0" smtClean="0"/>
                  <a:t> Spherical  symmetry and SU(6) spin-flavor symmetry</a:t>
                </a:r>
                <a:endParaRPr lang="en-US" dirty="0"/>
              </a:p>
            </p:txBody>
          </p:sp>
          <p:pic>
            <p:nvPicPr>
              <p:cNvPr id="3585" name="Picture 3584" descr="txp_fig"/>
              <p:cNvPicPr>
                <a:picLocks noChangeAspect="1"/>
              </p:cNvPicPr>
              <p:nvPr>
                <p:custDataLst>
                  <p:tags r:id="rId9"/>
                </p:custDataLst>
              </p:nvPr>
            </p:nvPicPr>
            <p:blipFill>
              <a:blip r:embed="rId14"/>
              <a:stretch>
                <a:fillRect/>
              </a:stretch>
            </p:blipFill>
            <p:spPr bwMode="auto">
              <a:xfrm>
                <a:off x="5849288" y="5590032"/>
                <a:ext cx="3172792" cy="210130"/>
              </a:xfrm>
              <a:prstGeom prst="rect">
                <a:avLst/>
              </a:prstGeom>
              <a:noFill/>
              <a:ln w="28575">
                <a:noFill/>
              </a:ln>
              <a:effectLst/>
            </p:spPr>
          </p:pic>
          <p:sp>
            <p:nvSpPr>
              <p:cNvPr id="398" name="Right Arrow 397"/>
              <p:cNvSpPr/>
              <p:nvPr/>
            </p:nvSpPr>
            <p:spPr bwMode="auto">
              <a:xfrm>
                <a:off x="5334000" y="5608320"/>
                <a:ext cx="365760" cy="182880"/>
              </a:xfrm>
              <a:prstGeom prst="rightArrow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Comic Sans MS" pitchFamily="66" charset="0"/>
                  <a:cs typeface="Arial" charset="0"/>
                </a:endParaRPr>
              </a:p>
            </p:txBody>
          </p:sp>
        </p:grpSp>
      </p:grpSp>
      <p:grpSp>
        <p:nvGrpSpPr>
          <p:cNvPr id="764" name="Group 763"/>
          <p:cNvGrpSpPr/>
          <p:nvPr/>
        </p:nvGrpSpPr>
        <p:grpSpPr>
          <a:xfrm>
            <a:off x="228600" y="6062246"/>
            <a:ext cx="8686800" cy="753308"/>
            <a:chOff x="228600" y="6062246"/>
            <a:chExt cx="8686800" cy="753308"/>
          </a:xfrm>
        </p:grpSpPr>
        <p:sp>
          <p:nvSpPr>
            <p:cNvPr id="387" name="TextBox 386"/>
            <p:cNvSpPr txBox="1"/>
            <p:nvPr/>
          </p:nvSpPr>
          <p:spPr>
            <a:xfrm>
              <a:off x="228600" y="6062246"/>
              <a:ext cx="8686800" cy="338554"/>
            </a:xfrm>
            <a:prstGeom prst="rect">
              <a:avLst/>
            </a:prstGeom>
            <a:noFill/>
            <a:ln>
              <a:solidFill>
                <a:srgbClr val="0000FF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>
                  <a:solidFill>
                    <a:srgbClr val="0000FF"/>
                  </a:solidFill>
                </a:rPr>
                <a:t>Spherical symmetry is a sufficient but not necessary condition for quark-TMD relations</a:t>
              </a:r>
              <a:endParaRPr lang="en-US" dirty="0">
                <a:solidFill>
                  <a:srgbClr val="0000FF"/>
                </a:solidFill>
              </a:endParaRPr>
            </a:p>
          </p:txBody>
        </p:sp>
        <p:sp>
          <p:nvSpPr>
            <p:cNvPr id="261" name="TextBox 260"/>
            <p:cNvSpPr txBox="1"/>
            <p:nvPr/>
          </p:nvSpPr>
          <p:spPr>
            <a:xfrm>
              <a:off x="2743200" y="6477000"/>
              <a:ext cx="36576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>
                  <a:solidFill>
                    <a:srgbClr val="005C2A"/>
                  </a:solidFill>
                </a:rPr>
                <a:t>[C. Lorce’, B.P., in preparation] </a:t>
              </a:r>
              <a:endParaRPr lang="en-US" dirty="0">
                <a:solidFill>
                  <a:srgbClr val="005C2A"/>
                </a:solidFill>
              </a:endParaRPr>
            </a:p>
          </p:txBody>
        </p:sp>
      </p:grpSp>
      <p:grpSp>
        <p:nvGrpSpPr>
          <p:cNvPr id="395" name="Group 394"/>
          <p:cNvGrpSpPr/>
          <p:nvPr/>
        </p:nvGrpSpPr>
        <p:grpSpPr>
          <a:xfrm>
            <a:off x="3749040" y="3154554"/>
            <a:ext cx="2651760" cy="338554"/>
            <a:chOff x="3749040" y="3154554"/>
            <a:chExt cx="2651760" cy="338554"/>
          </a:xfrm>
        </p:grpSpPr>
        <p:grpSp>
          <p:nvGrpSpPr>
            <p:cNvPr id="25" name="Group 394"/>
            <p:cNvGrpSpPr/>
            <p:nvPr/>
          </p:nvGrpSpPr>
          <p:grpSpPr>
            <a:xfrm>
              <a:off x="4191000" y="3154554"/>
              <a:ext cx="2209800" cy="338554"/>
              <a:chOff x="6553200" y="2788920"/>
              <a:chExt cx="2209800" cy="338554"/>
            </a:xfrm>
          </p:grpSpPr>
          <p:pic>
            <p:nvPicPr>
              <p:cNvPr id="401" name="Picture 400" descr="txp_fig"/>
              <p:cNvPicPr>
                <a:picLocks noChangeAspect="1"/>
              </p:cNvPicPr>
              <p:nvPr>
                <p:custDataLst>
                  <p:tags r:id="rId8"/>
                </p:custDataLst>
              </p:nvPr>
            </p:nvPicPr>
            <p:blipFill>
              <a:blip r:embed="rId15"/>
              <a:stretch>
                <a:fillRect/>
              </a:stretch>
            </p:blipFill>
            <p:spPr bwMode="auto">
              <a:xfrm>
                <a:off x="6629306" y="2877312"/>
                <a:ext cx="2094233" cy="192031"/>
              </a:xfrm>
              <a:prstGeom prst="rect">
                <a:avLst/>
              </a:prstGeom>
              <a:noFill/>
              <a:ln/>
              <a:effectLst/>
            </p:spPr>
          </p:pic>
          <p:sp>
            <p:nvSpPr>
              <p:cNvPr id="3588" name="TextBox 3587"/>
              <p:cNvSpPr txBox="1"/>
              <p:nvPr/>
            </p:nvSpPr>
            <p:spPr>
              <a:xfrm>
                <a:off x="6553200" y="2788920"/>
                <a:ext cx="2209800" cy="338554"/>
              </a:xfrm>
              <a:prstGeom prst="rect">
                <a:avLst/>
              </a:prstGeom>
              <a:noFill/>
              <a:ln w="12700">
                <a:solidFill>
                  <a:srgbClr val="FF0000"/>
                </a:solidFill>
              </a:ln>
            </p:spPr>
            <p:txBody>
              <a:bodyPr wrap="square" rtlCol="0">
                <a:spAutoFit/>
              </a:bodyPr>
              <a:lstStyle/>
              <a:p>
                <a:endParaRPr lang="en-US" dirty="0"/>
              </a:p>
            </p:txBody>
          </p:sp>
        </p:grpSp>
        <p:sp>
          <p:nvSpPr>
            <p:cNvPr id="390" name="Right Arrow 389"/>
            <p:cNvSpPr/>
            <p:nvPr/>
          </p:nvSpPr>
          <p:spPr bwMode="auto">
            <a:xfrm>
              <a:off x="3749040" y="3273426"/>
              <a:ext cx="365760" cy="182880"/>
            </a:xfrm>
            <a:prstGeom prst="rightArrow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6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Comic Sans MS" pitchFamily="66" charset="0"/>
                <a:cs typeface="Arial" charset="0"/>
              </a:endParaRPr>
            </a:p>
          </p:txBody>
        </p:sp>
      </p:grpSp>
      <p:grpSp>
        <p:nvGrpSpPr>
          <p:cNvPr id="388" name="Group 387"/>
          <p:cNvGrpSpPr/>
          <p:nvPr/>
        </p:nvGrpSpPr>
        <p:grpSpPr>
          <a:xfrm>
            <a:off x="-76200" y="3166746"/>
            <a:ext cx="9144000" cy="1557654"/>
            <a:chOff x="-76200" y="3166746"/>
            <a:chExt cx="9144000" cy="1557654"/>
          </a:xfrm>
        </p:grpSpPr>
        <p:sp>
          <p:nvSpPr>
            <p:cNvPr id="186" name="TextBox 185"/>
            <p:cNvSpPr txBox="1"/>
            <p:nvPr/>
          </p:nvSpPr>
          <p:spPr>
            <a:xfrm>
              <a:off x="-76200" y="3166746"/>
              <a:ext cx="91440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buFont typeface="Wingdings" pitchFamily="2" charset="2"/>
                <a:buChar char="v"/>
              </a:pPr>
              <a:r>
                <a:rPr lang="en-US" dirty="0" smtClean="0"/>
                <a:t> Cilindrical symmetry around </a:t>
              </a:r>
              <a:r>
                <a:rPr lang="en-US" dirty="0" smtClean="0">
                  <a:latin typeface="Arial"/>
                </a:rPr>
                <a:t>T</a:t>
              </a:r>
              <a:r>
                <a:rPr lang="en-US" baseline="-25000" dirty="0" smtClean="0">
                  <a:latin typeface="Arial"/>
                </a:rPr>
                <a:t>y</a:t>
              </a:r>
              <a:r>
                <a:rPr lang="en-US" dirty="0" smtClean="0"/>
                <a:t> </a:t>
              </a:r>
              <a:r>
                <a:rPr lang="en-US" dirty="0" smtClean="0">
                  <a:latin typeface="cmsy10"/>
                </a:rPr>
                <a:t>k</a:t>
              </a:r>
              <a:r>
                <a:rPr lang="en-US" dirty="0" smtClean="0"/>
                <a:t> k</a:t>
              </a:r>
              <a:r>
                <a:rPr lang="en-US" baseline="-25000" dirty="0" smtClean="0">
                  <a:latin typeface="cmsy10"/>
                </a:rPr>
                <a:t>?</a:t>
              </a:r>
              <a:endParaRPr lang="en-US" baseline="-25000" dirty="0">
                <a:latin typeface="cmsy10"/>
              </a:endParaRPr>
            </a:p>
          </p:txBody>
        </p:sp>
        <p:grpSp>
          <p:nvGrpSpPr>
            <p:cNvPr id="269" name="Group 268"/>
            <p:cNvGrpSpPr>
              <a:grpSpLocks noChangeAspect="1"/>
            </p:cNvGrpSpPr>
            <p:nvPr/>
          </p:nvGrpSpPr>
          <p:grpSpPr>
            <a:xfrm>
              <a:off x="2359146" y="3655677"/>
              <a:ext cx="4498854" cy="1068723"/>
              <a:chOff x="1219200" y="2951821"/>
              <a:chExt cx="4998727" cy="1187470"/>
            </a:xfrm>
          </p:grpSpPr>
          <p:grpSp>
            <p:nvGrpSpPr>
              <p:cNvPr id="137" name="Group 465"/>
              <p:cNvGrpSpPr>
                <a:grpSpLocks noChangeAspect="1"/>
              </p:cNvGrpSpPr>
              <p:nvPr/>
            </p:nvGrpSpPr>
            <p:grpSpPr>
              <a:xfrm>
                <a:off x="4711367" y="2951821"/>
                <a:ext cx="26443" cy="855472"/>
                <a:chOff x="4217988" y="2155825"/>
                <a:chExt cx="74613" cy="2416175"/>
              </a:xfrm>
            </p:grpSpPr>
            <p:sp>
              <p:nvSpPr>
                <p:cNvPr id="351" name="Line 370"/>
                <p:cNvSpPr>
                  <a:spLocks noChangeShapeType="1"/>
                </p:cNvSpPr>
                <p:nvPr/>
              </p:nvSpPr>
              <p:spPr bwMode="auto">
                <a:xfrm flipV="1">
                  <a:off x="4256088" y="2155825"/>
                  <a:ext cx="1588" cy="2416175"/>
                </a:xfrm>
                <a:prstGeom prst="line">
                  <a:avLst/>
                </a:prstGeom>
                <a:noFill/>
                <a:ln w="7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2" name="Freeform 371"/>
                <p:cNvSpPr>
                  <a:spLocks/>
                </p:cNvSpPr>
                <p:nvPr/>
              </p:nvSpPr>
              <p:spPr bwMode="auto">
                <a:xfrm>
                  <a:off x="4217988" y="2155825"/>
                  <a:ext cx="74613" cy="120650"/>
                </a:xfrm>
                <a:custGeom>
                  <a:avLst/>
                  <a:gdLst/>
                  <a:ahLst/>
                  <a:cxnLst>
                    <a:cxn ang="0">
                      <a:pos x="24" y="0"/>
                    </a:cxn>
                    <a:cxn ang="0">
                      <a:pos x="47" y="76"/>
                    </a:cxn>
                    <a:cxn ang="0">
                      <a:pos x="24" y="61"/>
                    </a:cxn>
                    <a:cxn ang="0">
                      <a:pos x="0" y="76"/>
                    </a:cxn>
                    <a:cxn ang="0">
                      <a:pos x="24" y="0"/>
                    </a:cxn>
                  </a:cxnLst>
                  <a:rect l="0" t="0" r="r" b="b"/>
                  <a:pathLst>
                    <a:path w="47" h="76">
                      <a:moveTo>
                        <a:pt x="24" y="0"/>
                      </a:moveTo>
                      <a:lnTo>
                        <a:pt x="47" y="76"/>
                      </a:lnTo>
                      <a:lnTo>
                        <a:pt x="24" y="61"/>
                      </a:lnTo>
                      <a:lnTo>
                        <a:pt x="0" y="76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3" name="Line 372"/>
                <p:cNvSpPr>
                  <a:spLocks noChangeShapeType="1"/>
                </p:cNvSpPr>
                <p:nvPr/>
              </p:nvSpPr>
              <p:spPr bwMode="auto">
                <a:xfrm flipH="1" flipV="1">
                  <a:off x="4256088" y="2155825"/>
                  <a:ext cx="36513" cy="120650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4" name="Line 373"/>
                <p:cNvSpPr>
                  <a:spLocks noChangeShapeType="1"/>
                </p:cNvSpPr>
                <p:nvPr/>
              </p:nvSpPr>
              <p:spPr bwMode="auto">
                <a:xfrm flipH="1">
                  <a:off x="4217988" y="2155825"/>
                  <a:ext cx="38100" cy="120650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5" name="Line 374"/>
                <p:cNvSpPr>
                  <a:spLocks noChangeShapeType="1"/>
                </p:cNvSpPr>
                <p:nvPr/>
              </p:nvSpPr>
              <p:spPr bwMode="auto">
                <a:xfrm flipV="1">
                  <a:off x="4217988" y="2252663"/>
                  <a:ext cx="38100" cy="2381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6" name="Line 375"/>
                <p:cNvSpPr>
                  <a:spLocks noChangeShapeType="1"/>
                </p:cNvSpPr>
                <p:nvPr/>
              </p:nvSpPr>
              <p:spPr bwMode="auto">
                <a:xfrm>
                  <a:off x="4256088" y="2252663"/>
                  <a:ext cx="36513" cy="2381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  <p:grpSp>
            <p:nvGrpSpPr>
              <p:cNvPr id="28" name="Group 368"/>
              <p:cNvGrpSpPr>
                <a:grpSpLocks noChangeAspect="1"/>
              </p:cNvGrpSpPr>
              <p:nvPr/>
            </p:nvGrpSpPr>
            <p:grpSpPr>
              <a:xfrm rot="8009671">
                <a:off x="1587318" y="3308270"/>
                <a:ext cx="397277" cy="371431"/>
                <a:chOff x="1447800" y="1710539"/>
                <a:chExt cx="917154" cy="857488"/>
              </a:xfrm>
            </p:grpSpPr>
            <p:sp>
              <p:nvSpPr>
                <p:cNvPr id="370" name="Line 364"/>
                <p:cNvSpPr>
                  <a:spLocks noChangeShapeType="1"/>
                </p:cNvSpPr>
                <p:nvPr/>
              </p:nvSpPr>
              <p:spPr bwMode="auto">
                <a:xfrm flipV="1">
                  <a:off x="1447800" y="1710539"/>
                  <a:ext cx="917154" cy="856636"/>
                </a:xfrm>
                <a:prstGeom prst="line">
                  <a:avLst/>
                </a:prstGeom>
                <a:noFill/>
                <a:ln w="7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71" name="Freeform 365"/>
                <p:cNvSpPr>
                  <a:spLocks/>
                </p:cNvSpPr>
                <p:nvPr/>
              </p:nvSpPr>
              <p:spPr bwMode="auto">
                <a:xfrm>
                  <a:off x="1447800" y="2509213"/>
                  <a:ext cx="61371" cy="58814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44" y="27"/>
                    </a:cxn>
                    <a:cxn ang="0">
                      <a:pos x="72" y="34"/>
                    </a:cxn>
                    <a:cxn ang="0">
                      <a:pos x="0" y="69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72" h="69">
                      <a:moveTo>
                        <a:pt x="39" y="0"/>
                      </a:moveTo>
                      <a:lnTo>
                        <a:pt x="44" y="27"/>
                      </a:lnTo>
                      <a:lnTo>
                        <a:pt x="72" y="34"/>
                      </a:lnTo>
                      <a:lnTo>
                        <a:pt x="0" y="69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72" name="Line 366"/>
                <p:cNvSpPr>
                  <a:spLocks noChangeShapeType="1"/>
                </p:cNvSpPr>
                <p:nvPr/>
              </p:nvSpPr>
              <p:spPr bwMode="auto">
                <a:xfrm flipH="1">
                  <a:off x="1447800" y="2509213"/>
                  <a:ext cx="33243" cy="58814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73" name="Line 367"/>
                <p:cNvSpPr>
                  <a:spLocks noChangeShapeType="1"/>
                </p:cNvSpPr>
                <p:nvPr/>
              </p:nvSpPr>
              <p:spPr bwMode="auto">
                <a:xfrm flipV="1">
                  <a:off x="1447800" y="2538194"/>
                  <a:ext cx="61371" cy="2983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74" name="Line 368"/>
                <p:cNvSpPr>
                  <a:spLocks noChangeShapeType="1"/>
                </p:cNvSpPr>
                <p:nvPr/>
              </p:nvSpPr>
              <p:spPr bwMode="auto">
                <a:xfrm flipH="1" flipV="1">
                  <a:off x="1485304" y="2532227"/>
                  <a:ext cx="23866" cy="5967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75" name="Line 369"/>
                <p:cNvSpPr>
                  <a:spLocks noChangeShapeType="1"/>
                </p:cNvSpPr>
                <p:nvPr/>
              </p:nvSpPr>
              <p:spPr bwMode="auto">
                <a:xfrm flipH="1" flipV="1">
                  <a:off x="1481043" y="2509213"/>
                  <a:ext cx="4262" cy="23014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  <p:sp>
            <p:nvSpPr>
              <p:cNvPr id="528" name="Oval 527"/>
              <p:cNvSpPr>
                <a:spLocks noChangeAspect="1"/>
              </p:cNvSpPr>
              <p:nvPr/>
            </p:nvSpPr>
            <p:spPr bwMode="auto">
              <a:xfrm>
                <a:off x="3491183" y="3526911"/>
                <a:ext cx="62847" cy="62847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Comic Sans MS" pitchFamily="66" charset="0"/>
                  <a:cs typeface="Arial" charset="0"/>
                </a:endParaRPr>
              </a:p>
            </p:txBody>
          </p:sp>
          <p:grpSp>
            <p:nvGrpSpPr>
              <p:cNvPr id="30" name="Group 463"/>
              <p:cNvGrpSpPr>
                <a:grpSpLocks noChangeAspect="1"/>
              </p:cNvGrpSpPr>
              <p:nvPr/>
            </p:nvGrpSpPr>
            <p:grpSpPr>
              <a:xfrm>
                <a:off x="3259045" y="3370342"/>
                <a:ext cx="462246" cy="432174"/>
                <a:chOff x="3349625" y="2738438"/>
                <a:chExt cx="1708150" cy="1597025"/>
              </a:xfrm>
            </p:grpSpPr>
            <p:sp>
              <p:nvSpPr>
                <p:cNvPr id="548" name="Line 364"/>
                <p:cNvSpPr>
                  <a:spLocks noChangeShapeType="1"/>
                </p:cNvSpPr>
                <p:nvPr/>
              </p:nvSpPr>
              <p:spPr bwMode="auto">
                <a:xfrm flipV="1">
                  <a:off x="3349625" y="2738438"/>
                  <a:ext cx="1708150" cy="1595438"/>
                </a:xfrm>
                <a:prstGeom prst="line">
                  <a:avLst/>
                </a:prstGeom>
                <a:noFill/>
                <a:ln w="7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49" name="Freeform 365"/>
                <p:cNvSpPr>
                  <a:spLocks/>
                </p:cNvSpPr>
                <p:nvPr/>
              </p:nvSpPr>
              <p:spPr bwMode="auto">
                <a:xfrm>
                  <a:off x="3349625" y="4225925"/>
                  <a:ext cx="114300" cy="109538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44" y="27"/>
                    </a:cxn>
                    <a:cxn ang="0">
                      <a:pos x="72" y="34"/>
                    </a:cxn>
                    <a:cxn ang="0">
                      <a:pos x="0" y="69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72" h="69">
                      <a:moveTo>
                        <a:pt x="39" y="0"/>
                      </a:moveTo>
                      <a:lnTo>
                        <a:pt x="44" y="27"/>
                      </a:lnTo>
                      <a:lnTo>
                        <a:pt x="72" y="34"/>
                      </a:lnTo>
                      <a:lnTo>
                        <a:pt x="0" y="69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50" name="Line 366"/>
                <p:cNvSpPr>
                  <a:spLocks noChangeShapeType="1"/>
                </p:cNvSpPr>
                <p:nvPr/>
              </p:nvSpPr>
              <p:spPr bwMode="auto">
                <a:xfrm flipH="1">
                  <a:off x="3349625" y="4225925"/>
                  <a:ext cx="61913" cy="109538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51" name="Line 367"/>
                <p:cNvSpPr>
                  <a:spLocks noChangeShapeType="1"/>
                </p:cNvSpPr>
                <p:nvPr/>
              </p:nvSpPr>
              <p:spPr bwMode="auto">
                <a:xfrm flipV="1">
                  <a:off x="3349625" y="4279900"/>
                  <a:ext cx="114300" cy="5556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52" name="Line 368"/>
                <p:cNvSpPr>
                  <a:spLocks noChangeShapeType="1"/>
                </p:cNvSpPr>
                <p:nvPr/>
              </p:nvSpPr>
              <p:spPr bwMode="auto">
                <a:xfrm flipH="1" flipV="1">
                  <a:off x="3419475" y="4268788"/>
                  <a:ext cx="44450" cy="1111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53" name="Line 369"/>
                <p:cNvSpPr>
                  <a:spLocks noChangeShapeType="1"/>
                </p:cNvSpPr>
                <p:nvPr/>
              </p:nvSpPr>
              <p:spPr bwMode="auto">
                <a:xfrm flipH="1" flipV="1">
                  <a:off x="3411538" y="4225925"/>
                  <a:ext cx="7938" cy="4286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  <p:grpSp>
            <p:nvGrpSpPr>
              <p:cNvPr id="31" name="Group 465"/>
              <p:cNvGrpSpPr>
                <a:grpSpLocks noChangeAspect="1"/>
              </p:cNvGrpSpPr>
              <p:nvPr/>
            </p:nvGrpSpPr>
            <p:grpSpPr>
              <a:xfrm>
                <a:off x="3485842" y="3232511"/>
                <a:ext cx="16659" cy="538948"/>
                <a:chOff x="4217988" y="2155825"/>
                <a:chExt cx="74613" cy="2416175"/>
              </a:xfrm>
            </p:grpSpPr>
            <p:sp>
              <p:nvSpPr>
                <p:cNvPr id="542" name="Line 370"/>
                <p:cNvSpPr>
                  <a:spLocks noChangeShapeType="1"/>
                </p:cNvSpPr>
                <p:nvPr/>
              </p:nvSpPr>
              <p:spPr bwMode="auto">
                <a:xfrm flipV="1">
                  <a:off x="4256088" y="2155825"/>
                  <a:ext cx="1588" cy="2416175"/>
                </a:xfrm>
                <a:prstGeom prst="line">
                  <a:avLst/>
                </a:prstGeom>
                <a:noFill/>
                <a:ln w="7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43" name="Freeform 371"/>
                <p:cNvSpPr>
                  <a:spLocks/>
                </p:cNvSpPr>
                <p:nvPr/>
              </p:nvSpPr>
              <p:spPr bwMode="auto">
                <a:xfrm>
                  <a:off x="4217988" y="2155825"/>
                  <a:ext cx="74613" cy="120650"/>
                </a:xfrm>
                <a:custGeom>
                  <a:avLst/>
                  <a:gdLst/>
                  <a:ahLst/>
                  <a:cxnLst>
                    <a:cxn ang="0">
                      <a:pos x="24" y="0"/>
                    </a:cxn>
                    <a:cxn ang="0">
                      <a:pos x="47" y="76"/>
                    </a:cxn>
                    <a:cxn ang="0">
                      <a:pos x="24" y="61"/>
                    </a:cxn>
                    <a:cxn ang="0">
                      <a:pos x="0" y="76"/>
                    </a:cxn>
                    <a:cxn ang="0">
                      <a:pos x="24" y="0"/>
                    </a:cxn>
                  </a:cxnLst>
                  <a:rect l="0" t="0" r="r" b="b"/>
                  <a:pathLst>
                    <a:path w="47" h="76">
                      <a:moveTo>
                        <a:pt x="24" y="0"/>
                      </a:moveTo>
                      <a:lnTo>
                        <a:pt x="47" y="76"/>
                      </a:lnTo>
                      <a:lnTo>
                        <a:pt x="24" y="61"/>
                      </a:lnTo>
                      <a:lnTo>
                        <a:pt x="0" y="76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44" name="Line 372"/>
                <p:cNvSpPr>
                  <a:spLocks noChangeShapeType="1"/>
                </p:cNvSpPr>
                <p:nvPr/>
              </p:nvSpPr>
              <p:spPr bwMode="auto">
                <a:xfrm flipH="1" flipV="1">
                  <a:off x="4256088" y="2155825"/>
                  <a:ext cx="36513" cy="120650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45" name="Line 373"/>
                <p:cNvSpPr>
                  <a:spLocks noChangeShapeType="1"/>
                </p:cNvSpPr>
                <p:nvPr/>
              </p:nvSpPr>
              <p:spPr bwMode="auto">
                <a:xfrm flipH="1">
                  <a:off x="4217988" y="2155825"/>
                  <a:ext cx="38100" cy="120650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46" name="Line 374"/>
                <p:cNvSpPr>
                  <a:spLocks noChangeShapeType="1"/>
                </p:cNvSpPr>
                <p:nvPr/>
              </p:nvSpPr>
              <p:spPr bwMode="auto">
                <a:xfrm flipV="1">
                  <a:off x="4217988" y="2252663"/>
                  <a:ext cx="38100" cy="2381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47" name="Line 375"/>
                <p:cNvSpPr>
                  <a:spLocks noChangeShapeType="1"/>
                </p:cNvSpPr>
                <p:nvPr/>
              </p:nvSpPr>
              <p:spPr bwMode="auto">
                <a:xfrm>
                  <a:off x="4256088" y="2252663"/>
                  <a:ext cx="36513" cy="2381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  <p:grpSp>
            <p:nvGrpSpPr>
              <p:cNvPr id="128" name="Group 466"/>
              <p:cNvGrpSpPr>
                <a:grpSpLocks noChangeAspect="1"/>
              </p:cNvGrpSpPr>
              <p:nvPr/>
            </p:nvGrpSpPr>
            <p:grpSpPr>
              <a:xfrm>
                <a:off x="2910843" y="3550246"/>
                <a:ext cx="889827" cy="25385"/>
                <a:chOff x="2971800" y="3505200"/>
                <a:chExt cx="2559050" cy="73026"/>
              </a:xfrm>
            </p:grpSpPr>
            <p:sp>
              <p:nvSpPr>
                <p:cNvPr id="536" name="Line 376"/>
                <p:cNvSpPr>
                  <a:spLocks noChangeShapeType="1"/>
                </p:cNvSpPr>
                <p:nvPr/>
              </p:nvSpPr>
              <p:spPr bwMode="auto">
                <a:xfrm>
                  <a:off x="2971800" y="3541713"/>
                  <a:ext cx="2559050" cy="1588"/>
                </a:xfrm>
                <a:prstGeom prst="line">
                  <a:avLst/>
                </a:prstGeom>
                <a:noFill/>
                <a:ln w="7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37" name="Freeform 377"/>
                <p:cNvSpPr>
                  <a:spLocks/>
                </p:cNvSpPr>
                <p:nvPr/>
              </p:nvSpPr>
              <p:spPr bwMode="auto">
                <a:xfrm>
                  <a:off x="5413375" y="3505200"/>
                  <a:ext cx="117475" cy="73025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74" y="23"/>
                    </a:cxn>
                    <a:cxn ang="0">
                      <a:pos x="0" y="46"/>
                    </a:cxn>
                    <a:cxn ang="0">
                      <a:pos x="15" y="2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74" h="46">
                      <a:moveTo>
                        <a:pt x="0" y="0"/>
                      </a:moveTo>
                      <a:lnTo>
                        <a:pt x="74" y="23"/>
                      </a:lnTo>
                      <a:lnTo>
                        <a:pt x="0" y="46"/>
                      </a:lnTo>
                      <a:lnTo>
                        <a:pt x="15" y="2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38" name="Line 378"/>
                <p:cNvSpPr>
                  <a:spLocks noChangeShapeType="1"/>
                </p:cNvSpPr>
                <p:nvPr/>
              </p:nvSpPr>
              <p:spPr bwMode="auto">
                <a:xfrm flipV="1">
                  <a:off x="5413375" y="3541713"/>
                  <a:ext cx="117475" cy="3651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39" name="Line 379"/>
                <p:cNvSpPr>
                  <a:spLocks noChangeShapeType="1"/>
                </p:cNvSpPr>
                <p:nvPr/>
              </p:nvSpPr>
              <p:spPr bwMode="auto">
                <a:xfrm flipH="1" flipV="1">
                  <a:off x="5413375" y="3505200"/>
                  <a:ext cx="117475" cy="3651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40" name="Line 380"/>
                <p:cNvSpPr>
                  <a:spLocks noChangeShapeType="1"/>
                </p:cNvSpPr>
                <p:nvPr/>
              </p:nvSpPr>
              <p:spPr bwMode="auto">
                <a:xfrm>
                  <a:off x="5413375" y="3505200"/>
                  <a:ext cx="23813" cy="3651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41" name="Line 381"/>
                <p:cNvSpPr>
                  <a:spLocks noChangeShapeType="1"/>
                </p:cNvSpPr>
                <p:nvPr/>
              </p:nvSpPr>
              <p:spPr bwMode="auto">
                <a:xfrm flipH="1">
                  <a:off x="5413375" y="3541713"/>
                  <a:ext cx="23813" cy="3651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  <p:cxnSp>
            <p:nvCxnSpPr>
              <p:cNvPr id="534" name="Straight Arrow Connector 533"/>
              <p:cNvCxnSpPr>
                <a:cxnSpLocks noChangeAspect="1"/>
              </p:cNvCxnSpPr>
              <p:nvPr/>
            </p:nvCxnSpPr>
            <p:spPr bwMode="auto">
              <a:xfrm rot="14040000" flipV="1">
                <a:off x="3066924" y="3478478"/>
                <a:ext cx="117520" cy="162475"/>
              </a:xfrm>
              <a:prstGeom prst="straightConnector1">
                <a:avLst/>
              </a:prstGeom>
              <a:noFill/>
              <a:ln w="28575" cap="rnd" cmpd="sng" algn="ctr">
                <a:solidFill>
                  <a:srgbClr val="0000FF"/>
                </a:solidFill>
                <a:prstDash val="solid"/>
                <a:round/>
                <a:headEnd type="none" w="med" len="med"/>
                <a:tailEnd type="stealth" w="lg" len="lg"/>
              </a:ln>
              <a:effectLst/>
            </p:spPr>
          </p:cxnSp>
          <p:cxnSp>
            <p:nvCxnSpPr>
              <p:cNvPr id="535" name="Straight Arrow Connector 534"/>
              <p:cNvCxnSpPr>
                <a:cxnSpLocks noChangeAspect="1"/>
              </p:cNvCxnSpPr>
              <p:nvPr/>
            </p:nvCxnSpPr>
            <p:spPr bwMode="auto">
              <a:xfrm rot="2640000" flipH="1">
                <a:off x="3221469" y="3474720"/>
                <a:ext cx="182880" cy="182880"/>
              </a:xfrm>
              <a:prstGeom prst="straightConnector1">
                <a:avLst/>
              </a:prstGeom>
              <a:noFill/>
              <a:ln w="28575" cap="rnd" cmpd="sng" algn="ctr">
                <a:solidFill>
                  <a:srgbClr val="FF0000"/>
                </a:solidFill>
                <a:prstDash val="solid"/>
                <a:round/>
                <a:headEnd type="none" w="lg" len="lg"/>
                <a:tailEnd type="stealth" w="lg" len="lg"/>
              </a:ln>
              <a:effectLst/>
            </p:spPr>
          </p:cxnSp>
          <p:sp>
            <p:nvSpPr>
              <p:cNvPr id="533" name="Oval 532"/>
              <p:cNvSpPr>
                <a:spLocks noChangeAspect="1"/>
              </p:cNvSpPr>
              <p:nvPr/>
            </p:nvSpPr>
            <p:spPr bwMode="auto">
              <a:xfrm>
                <a:off x="3390904" y="3413868"/>
                <a:ext cx="238470" cy="238470"/>
              </a:xfrm>
              <a:prstGeom prst="ellipse">
                <a:avLst/>
              </a:prstGeom>
              <a:solidFill>
                <a:srgbClr val="FFE5FF"/>
              </a:solidFill>
              <a:ln w="0" cap="flat" cmpd="sng" algn="ctr">
                <a:gradFill>
                  <a:gsLst>
                    <a:gs pos="0">
                      <a:schemeClr val="accent1">
                        <a:shade val="30000"/>
                        <a:satMod val="115000"/>
                      </a:schemeClr>
                    </a:gs>
                    <a:gs pos="50000">
                      <a:schemeClr val="accent1">
                        <a:shade val="67500"/>
                        <a:satMod val="115000"/>
                      </a:schemeClr>
                    </a:gs>
                    <a:gs pos="100000">
                      <a:schemeClr val="accent1">
                        <a:shade val="100000"/>
                        <a:satMod val="115000"/>
                      </a:schemeClr>
                    </a:gs>
                  </a:gsLst>
                  <a:lin ang="5400000" scaled="0"/>
                </a:gra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Comic Sans MS" pitchFamily="66" charset="0"/>
                  <a:cs typeface="Arial" charset="0"/>
                </a:endParaRPr>
              </a:p>
            </p:txBody>
          </p:sp>
          <p:sp>
            <p:nvSpPr>
              <p:cNvPr id="588" name="Oval 587"/>
              <p:cNvSpPr>
                <a:spLocks noChangeAspect="1"/>
              </p:cNvSpPr>
              <p:nvPr/>
            </p:nvSpPr>
            <p:spPr bwMode="auto">
              <a:xfrm>
                <a:off x="1785155" y="3526911"/>
                <a:ext cx="62847" cy="62847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Comic Sans MS" pitchFamily="66" charset="0"/>
                  <a:cs typeface="Arial" charset="0"/>
                </a:endParaRPr>
              </a:p>
            </p:txBody>
          </p:sp>
          <p:grpSp>
            <p:nvGrpSpPr>
              <p:cNvPr id="130" name="Group 463"/>
              <p:cNvGrpSpPr>
                <a:grpSpLocks noChangeAspect="1"/>
              </p:cNvGrpSpPr>
              <p:nvPr/>
            </p:nvGrpSpPr>
            <p:grpSpPr>
              <a:xfrm>
                <a:off x="1553018" y="3370342"/>
                <a:ext cx="462246" cy="432174"/>
                <a:chOff x="3349625" y="2738438"/>
                <a:chExt cx="1708150" cy="1597025"/>
              </a:xfrm>
            </p:grpSpPr>
            <p:sp>
              <p:nvSpPr>
                <p:cNvPr id="608" name="Line 364"/>
                <p:cNvSpPr>
                  <a:spLocks noChangeShapeType="1"/>
                </p:cNvSpPr>
                <p:nvPr/>
              </p:nvSpPr>
              <p:spPr bwMode="auto">
                <a:xfrm flipV="1">
                  <a:off x="3349625" y="2738438"/>
                  <a:ext cx="1708150" cy="1595438"/>
                </a:xfrm>
                <a:prstGeom prst="line">
                  <a:avLst/>
                </a:prstGeom>
                <a:noFill/>
                <a:ln w="7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09" name="Freeform 365"/>
                <p:cNvSpPr>
                  <a:spLocks/>
                </p:cNvSpPr>
                <p:nvPr/>
              </p:nvSpPr>
              <p:spPr bwMode="auto">
                <a:xfrm>
                  <a:off x="3349625" y="4225925"/>
                  <a:ext cx="114300" cy="109538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44" y="27"/>
                    </a:cxn>
                    <a:cxn ang="0">
                      <a:pos x="72" y="34"/>
                    </a:cxn>
                    <a:cxn ang="0">
                      <a:pos x="0" y="69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72" h="69">
                      <a:moveTo>
                        <a:pt x="39" y="0"/>
                      </a:moveTo>
                      <a:lnTo>
                        <a:pt x="44" y="27"/>
                      </a:lnTo>
                      <a:lnTo>
                        <a:pt x="72" y="34"/>
                      </a:lnTo>
                      <a:lnTo>
                        <a:pt x="0" y="69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10" name="Line 366"/>
                <p:cNvSpPr>
                  <a:spLocks noChangeShapeType="1"/>
                </p:cNvSpPr>
                <p:nvPr/>
              </p:nvSpPr>
              <p:spPr bwMode="auto">
                <a:xfrm flipH="1">
                  <a:off x="3349625" y="4225925"/>
                  <a:ext cx="61913" cy="109538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11" name="Line 367"/>
                <p:cNvSpPr>
                  <a:spLocks noChangeShapeType="1"/>
                </p:cNvSpPr>
                <p:nvPr/>
              </p:nvSpPr>
              <p:spPr bwMode="auto">
                <a:xfrm flipV="1">
                  <a:off x="3349625" y="4279900"/>
                  <a:ext cx="114300" cy="5556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12" name="Line 368"/>
                <p:cNvSpPr>
                  <a:spLocks noChangeShapeType="1"/>
                </p:cNvSpPr>
                <p:nvPr/>
              </p:nvSpPr>
              <p:spPr bwMode="auto">
                <a:xfrm flipH="1" flipV="1">
                  <a:off x="3419475" y="4268788"/>
                  <a:ext cx="44450" cy="1111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13" name="Line 369"/>
                <p:cNvSpPr>
                  <a:spLocks noChangeShapeType="1"/>
                </p:cNvSpPr>
                <p:nvPr/>
              </p:nvSpPr>
              <p:spPr bwMode="auto">
                <a:xfrm flipH="1" flipV="1">
                  <a:off x="3411538" y="4225925"/>
                  <a:ext cx="7938" cy="4286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  <p:grpSp>
            <p:nvGrpSpPr>
              <p:cNvPr id="131" name="Group 466"/>
              <p:cNvGrpSpPr>
                <a:grpSpLocks noChangeAspect="1"/>
              </p:cNvGrpSpPr>
              <p:nvPr/>
            </p:nvGrpSpPr>
            <p:grpSpPr>
              <a:xfrm>
                <a:off x="1524002" y="3550589"/>
                <a:ext cx="889827" cy="25392"/>
                <a:chOff x="2971800" y="3505200"/>
                <a:chExt cx="2559050" cy="73026"/>
              </a:xfrm>
            </p:grpSpPr>
            <p:sp>
              <p:nvSpPr>
                <p:cNvPr id="596" name="Line 376"/>
                <p:cNvSpPr>
                  <a:spLocks noChangeShapeType="1"/>
                </p:cNvSpPr>
                <p:nvPr/>
              </p:nvSpPr>
              <p:spPr bwMode="auto">
                <a:xfrm>
                  <a:off x="2971800" y="3541713"/>
                  <a:ext cx="2559050" cy="1588"/>
                </a:xfrm>
                <a:prstGeom prst="line">
                  <a:avLst/>
                </a:prstGeom>
                <a:noFill/>
                <a:ln w="7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97" name="Freeform 377"/>
                <p:cNvSpPr>
                  <a:spLocks/>
                </p:cNvSpPr>
                <p:nvPr/>
              </p:nvSpPr>
              <p:spPr bwMode="auto">
                <a:xfrm>
                  <a:off x="5413375" y="3505200"/>
                  <a:ext cx="117475" cy="73025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74" y="23"/>
                    </a:cxn>
                    <a:cxn ang="0">
                      <a:pos x="0" y="46"/>
                    </a:cxn>
                    <a:cxn ang="0">
                      <a:pos x="15" y="2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74" h="46">
                      <a:moveTo>
                        <a:pt x="0" y="0"/>
                      </a:moveTo>
                      <a:lnTo>
                        <a:pt x="74" y="23"/>
                      </a:lnTo>
                      <a:lnTo>
                        <a:pt x="0" y="46"/>
                      </a:lnTo>
                      <a:lnTo>
                        <a:pt x="15" y="2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98" name="Line 378"/>
                <p:cNvSpPr>
                  <a:spLocks noChangeShapeType="1"/>
                </p:cNvSpPr>
                <p:nvPr/>
              </p:nvSpPr>
              <p:spPr bwMode="auto">
                <a:xfrm flipV="1">
                  <a:off x="5413375" y="3541713"/>
                  <a:ext cx="117475" cy="3651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99" name="Line 379"/>
                <p:cNvSpPr>
                  <a:spLocks noChangeShapeType="1"/>
                </p:cNvSpPr>
                <p:nvPr/>
              </p:nvSpPr>
              <p:spPr bwMode="auto">
                <a:xfrm flipH="1" flipV="1">
                  <a:off x="5413375" y="3505200"/>
                  <a:ext cx="117475" cy="3651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00" name="Line 380"/>
                <p:cNvSpPr>
                  <a:spLocks noChangeShapeType="1"/>
                </p:cNvSpPr>
                <p:nvPr/>
              </p:nvSpPr>
              <p:spPr bwMode="auto">
                <a:xfrm>
                  <a:off x="5413375" y="3505200"/>
                  <a:ext cx="23813" cy="3651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01" name="Line 381"/>
                <p:cNvSpPr>
                  <a:spLocks noChangeShapeType="1"/>
                </p:cNvSpPr>
                <p:nvPr/>
              </p:nvSpPr>
              <p:spPr bwMode="auto">
                <a:xfrm flipH="1">
                  <a:off x="5413375" y="3541713"/>
                  <a:ext cx="23813" cy="3651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  <p:cxnSp>
            <p:nvCxnSpPr>
              <p:cNvPr id="594" name="Straight Arrow Connector 593"/>
              <p:cNvCxnSpPr>
                <a:cxnSpLocks noChangeAspect="1"/>
              </p:cNvCxnSpPr>
              <p:nvPr/>
            </p:nvCxnSpPr>
            <p:spPr bwMode="auto">
              <a:xfrm rot="3243514" flipV="1">
                <a:off x="2128539" y="3493008"/>
                <a:ext cx="117520" cy="162475"/>
              </a:xfrm>
              <a:prstGeom prst="straightConnector1">
                <a:avLst/>
              </a:prstGeom>
              <a:noFill/>
              <a:ln w="28575" cap="rnd" cmpd="sng" algn="ctr">
                <a:solidFill>
                  <a:srgbClr val="0000FF"/>
                </a:solidFill>
                <a:prstDash val="solid"/>
                <a:round/>
                <a:headEnd type="none" w="med" len="med"/>
                <a:tailEnd type="stealth" w="lg" len="lg"/>
              </a:ln>
              <a:effectLst/>
            </p:spPr>
          </p:cxnSp>
          <p:cxnSp>
            <p:nvCxnSpPr>
              <p:cNvPr id="595" name="Straight Arrow Connector 594"/>
              <p:cNvCxnSpPr>
                <a:cxnSpLocks noChangeAspect="1"/>
              </p:cNvCxnSpPr>
              <p:nvPr/>
            </p:nvCxnSpPr>
            <p:spPr bwMode="auto">
              <a:xfrm rot="13443514" flipH="1">
                <a:off x="1908680" y="3483864"/>
                <a:ext cx="182880" cy="182880"/>
              </a:xfrm>
              <a:prstGeom prst="straightConnector1">
                <a:avLst/>
              </a:prstGeom>
              <a:noFill/>
              <a:ln w="28575" cap="rnd" cmpd="sng" algn="ctr">
                <a:solidFill>
                  <a:srgbClr val="FF0000"/>
                </a:solidFill>
                <a:prstDash val="solid"/>
                <a:round/>
                <a:headEnd type="none" w="lg" len="lg"/>
                <a:tailEnd type="stealth" w="lg" len="lg"/>
              </a:ln>
              <a:effectLst/>
            </p:spPr>
          </p:cxnSp>
          <p:sp>
            <p:nvSpPr>
              <p:cNvPr id="593" name="Oval 592"/>
              <p:cNvSpPr>
                <a:spLocks noChangeAspect="1"/>
              </p:cNvSpPr>
              <p:nvPr/>
            </p:nvSpPr>
            <p:spPr bwMode="auto">
              <a:xfrm>
                <a:off x="1667634" y="3413868"/>
                <a:ext cx="238470" cy="238470"/>
              </a:xfrm>
              <a:prstGeom prst="ellipse">
                <a:avLst/>
              </a:prstGeom>
              <a:solidFill>
                <a:srgbClr val="FFE5FF"/>
              </a:solidFill>
              <a:ln w="0" cap="flat" cmpd="sng" algn="ctr">
                <a:gradFill>
                  <a:gsLst>
                    <a:gs pos="0">
                      <a:schemeClr val="accent1">
                        <a:shade val="30000"/>
                        <a:satMod val="115000"/>
                      </a:schemeClr>
                    </a:gs>
                    <a:gs pos="50000">
                      <a:schemeClr val="accent1">
                        <a:shade val="67500"/>
                        <a:satMod val="115000"/>
                      </a:schemeClr>
                    </a:gs>
                    <a:gs pos="100000">
                      <a:schemeClr val="accent1">
                        <a:shade val="100000"/>
                        <a:satMod val="115000"/>
                      </a:schemeClr>
                    </a:gs>
                  </a:gsLst>
                  <a:lin ang="5400000" scaled="0"/>
                </a:gra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Comic Sans MS" pitchFamily="66" charset="0"/>
                  <a:cs typeface="Arial" charset="0"/>
                </a:endParaRPr>
              </a:p>
            </p:txBody>
          </p:sp>
          <p:cxnSp>
            <p:nvCxnSpPr>
              <p:cNvPr id="287" name="Straight Connector 286"/>
              <p:cNvCxnSpPr/>
              <p:nvPr/>
            </p:nvCxnSpPr>
            <p:spPr bwMode="auto">
              <a:xfrm>
                <a:off x="4067371" y="3506267"/>
                <a:ext cx="136017" cy="945"/>
              </a:xfrm>
              <a:prstGeom prst="line">
                <a:avLst/>
              </a:pr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88" name="Straight Connector 287"/>
              <p:cNvCxnSpPr/>
              <p:nvPr/>
            </p:nvCxnSpPr>
            <p:spPr bwMode="auto">
              <a:xfrm>
                <a:off x="4067371" y="3551606"/>
                <a:ext cx="136017" cy="945"/>
              </a:xfrm>
              <a:prstGeom prst="line">
                <a:avLst/>
              </a:pr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grpSp>
            <p:nvGrpSpPr>
              <p:cNvPr id="135" name="Group 244"/>
              <p:cNvGrpSpPr/>
              <p:nvPr/>
            </p:nvGrpSpPr>
            <p:grpSpPr>
              <a:xfrm>
                <a:off x="4496258" y="3552551"/>
                <a:ext cx="601528" cy="24419"/>
                <a:chOff x="3196734" y="1994210"/>
                <a:chExt cx="859324" cy="34884"/>
              </a:xfrm>
            </p:grpSpPr>
            <p:sp>
              <p:nvSpPr>
                <p:cNvPr id="363" name="Line 376"/>
                <p:cNvSpPr>
                  <a:spLocks noChangeShapeType="1"/>
                </p:cNvSpPr>
                <p:nvPr/>
              </p:nvSpPr>
              <p:spPr bwMode="auto">
                <a:xfrm>
                  <a:off x="3196734" y="2006235"/>
                  <a:ext cx="841865" cy="523"/>
                </a:xfrm>
                <a:prstGeom prst="line">
                  <a:avLst/>
                </a:prstGeom>
                <a:noFill/>
                <a:ln w="7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64" name="Freeform 377"/>
                <p:cNvSpPr>
                  <a:spLocks noChangeAspect="1"/>
                </p:cNvSpPr>
                <p:nvPr/>
              </p:nvSpPr>
              <p:spPr bwMode="auto">
                <a:xfrm>
                  <a:off x="3999944" y="1994210"/>
                  <a:ext cx="56114" cy="3488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74" y="23"/>
                    </a:cxn>
                    <a:cxn ang="0">
                      <a:pos x="0" y="46"/>
                    </a:cxn>
                    <a:cxn ang="0">
                      <a:pos x="15" y="2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74" h="46">
                      <a:moveTo>
                        <a:pt x="0" y="0"/>
                      </a:moveTo>
                      <a:lnTo>
                        <a:pt x="74" y="23"/>
                      </a:lnTo>
                      <a:lnTo>
                        <a:pt x="0" y="46"/>
                      </a:lnTo>
                      <a:lnTo>
                        <a:pt x="15" y="2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65" name="Line 37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99944" y="2008629"/>
                  <a:ext cx="56114" cy="17444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66" name="Line 379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3999944" y="1994214"/>
                  <a:ext cx="56114" cy="17444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67" name="Line 380"/>
                <p:cNvSpPr>
                  <a:spLocks noChangeAspect="1" noChangeShapeType="1"/>
                </p:cNvSpPr>
                <p:nvPr/>
              </p:nvSpPr>
              <p:spPr bwMode="auto">
                <a:xfrm>
                  <a:off x="3999944" y="1994214"/>
                  <a:ext cx="11378" cy="17444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68" name="Line 381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3999944" y="2008629"/>
                  <a:ext cx="11378" cy="17444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  <p:sp>
            <p:nvSpPr>
              <p:cNvPr id="344" name="Oval 343"/>
              <p:cNvSpPr>
                <a:spLocks noChangeAspect="1"/>
              </p:cNvSpPr>
              <p:nvPr/>
            </p:nvSpPr>
            <p:spPr bwMode="auto">
              <a:xfrm>
                <a:off x="4716293" y="3543646"/>
                <a:ext cx="62848" cy="62847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Comic Sans MS" pitchFamily="66" charset="0"/>
                  <a:cs typeface="Arial" charset="0"/>
                </a:endParaRPr>
              </a:p>
            </p:txBody>
          </p:sp>
          <p:grpSp>
            <p:nvGrpSpPr>
              <p:cNvPr id="136" name="Group 463"/>
              <p:cNvGrpSpPr>
                <a:grpSpLocks noChangeAspect="1"/>
              </p:cNvGrpSpPr>
              <p:nvPr/>
            </p:nvGrpSpPr>
            <p:grpSpPr>
              <a:xfrm>
                <a:off x="4484156" y="3387077"/>
                <a:ext cx="462246" cy="432174"/>
                <a:chOff x="3349625" y="2738438"/>
                <a:chExt cx="1708150" cy="1597025"/>
              </a:xfrm>
            </p:grpSpPr>
            <p:sp>
              <p:nvSpPr>
                <p:cNvPr id="357" name="Line 364"/>
                <p:cNvSpPr>
                  <a:spLocks noChangeShapeType="1"/>
                </p:cNvSpPr>
                <p:nvPr/>
              </p:nvSpPr>
              <p:spPr bwMode="auto">
                <a:xfrm flipV="1">
                  <a:off x="3349625" y="2738438"/>
                  <a:ext cx="1708150" cy="1595438"/>
                </a:xfrm>
                <a:prstGeom prst="line">
                  <a:avLst/>
                </a:prstGeom>
                <a:noFill/>
                <a:ln w="7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8" name="Freeform 365"/>
                <p:cNvSpPr>
                  <a:spLocks/>
                </p:cNvSpPr>
                <p:nvPr/>
              </p:nvSpPr>
              <p:spPr bwMode="auto">
                <a:xfrm>
                  <a:off x="3349625" y="4225925"/>
                  <a:ext cx="114300" cy="109538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44" y="27"/>
                    </a:cxn>
                    <a:cxn ang="0">
                      <a:pos x="72" y="34"/>
                    </a:cxn>
                    <a:cxn ang="0">
                      <a:pos x="0" y="69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72" h="69">
                      <a:moveTo>
                        <a:pt x="39" y="0"/>
                      </a:moveTo>
                      <a:lnTo>
                        <a:pt x="44" y="27"/>
                      </a:lnTo>
                      <a:lnTo>
                        <a:pt x="72" y="34"/>
                      </a:lnTo>
                      <a:lnTo>
                        <a:pt x="0" y="69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9" name="Line 366"/>
                <p:cNvSpPr>
                  <a:spLocks noChangeShapeType="1"/>
                </p:cNvSpPr>
                <p:nvPr/>
              </p:nvSpPr>
              <p:spPr bwMode="auto">
                <a:xfrm flipH="1">
                  <a:off x="3349625" y="4225925"/>
                  <a:ext cx="61913" cy="109538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60" name="Line 367"/>
                <p:cNvSpPr>
                  <a:spLocks noChangeShapeType="1"/>
                </p:cNvSpPr>
                <p:nvPr/>
              </p:nvSpPr>
              <p:spPr bwMode="auto">
                <a:xfrm flipV="1">
                  <a:off x="3349625" y="4279900"/>
                  <a:ext cx="114300" cy="5556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61" name="Line 368"/>
                <p:cNvSpPr>
                  <a:spLocks noChangeShapeType="1"/>
                </p:cNvSpPr>
                <p:nvPr/>
              </p:nvSpPr>
              <p:spPr bwMode="auto">
                <a:xfrm flipH="1" flipV="1">
                  <a:off x="3419475" y="4268788"/>
                  <a:ext cx="44450" cy="1111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62" name="Line 369"/>
                <p:cNvSpPr>
                  <a:spLocks noChangeShapeType="1"/>
                </p:cNvSpPr>
                <p:nvPr/>
              </p:nvSpPr>
              <p:spPr bwMode="auto">
                <a:xfrm flipH="1" flipV="1">
                  <a:off x="3411538" y="4225925"/>
                  <a:ext cx="7938" cy="4286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  <p:cxnSp>
            <p:nvCxnSpPr>
              <p:cNvPr id="349" name="Straight Arrow Connector 348"/>
              <p:cNvCxnSpPr>
                <a:cxnSpLocks noChangeAspect="1"/>
              </p:cNvCxnSpPr>
              <p:nvPr/>
            </p:nvCxnSpPr>
            <p:spPr bwMode="auto">
              <a:xfrm rot="19519735" flipV="1">
                <a:off x="4669718" y="3092704"/>
                <a:ext cx="117520" cy="162475"/>
              </a:xfrm>
              <a:prstGeom prst="straightConnector1">
                <a:avLst/>
              </a:prstGeom>
              <a:noFill/>
              <a:ln w="28575" cap="rnd" cmpd="sng" algn="ctr">
                <a:solidFill>
                  <a:srgbClr val="0000FF"/>
                </a:solidFill>
                <a:prstDash val="solid"/>
                <a:round/>
                <a:headEnd type="none" w="med" len="med"/>
                <a:tailEnd type="stealth" w="lg" len="lg"/>
              </a:ln>
              <a:effectLst/>
            </p:spPr>
          </p:cxnSp>
          <p:cxnSp>
            <p:nvCxnSpPr>
              <p:cNvPr id="350" name="Straight Arrow Connector 349"/>
              <p:cNvCxnSpPr>
                <a:cxnSpLocks noChangeAspect="1"/>
              </p:cNvCxnSpPr>
              <p:nvPr/>
            </p:nvCxnSpPr>
            <p:spPr bwMode="auto">
              <a:xfrm rot="8119735" flipH="1">
                <a:off x="4636008" y="3268649"/>
                <a:ext cx="182880" cy="182880"/>
              </a:xfrm>
              <a:prstGeom prst="straightConnector1">
                <a:avLst/>
              </a:prstGeom>
              <a:noFill/>
              <a:ln w="28575" cap="rnd" cmpd="sng" algn="ctr">
                <a:solidFill>
                  <a:srgbClr val="FF0000"/>
                </a:solidFill>
                <a:prstDash val="solid"/>
                <a:round/>
                <a:headEnd type="none" w="lg" len="lg"/>
                <a:tailEnd type="stealth" w="lg" len="lg"/>
              </a:ln>
              <a:effectLst/>
            </p:spPr>
          </p:cxnSp>
          <p:sp>
            <p:nvSpPr>
              <p:cNvPr id="348" name="Oval 347"/>
              <p:cNvSpPr>
                <a:spLocks noChangeAspect="1"/>
              </p:cNvSpPr>
              <p:nvPr/>
            </p:nvSpPr>
            <p:spPr bwMode="auto">
              <a:xfrm>
                <a:off x="4617725" y="3430602"/>
                <a:ext cx="238470" cy="238470"/>
              </a:xfrm>
              <a:prstGeom prst="ellipse">
                <a:avLst/>
              </a:prstGeom>
              <a:solidFill>
                <a:srgbClr val="FFE5FF"/>
              </a:solidFill>
              <a:ln w="0" cap="flat" cmpd="sng" algn="ctr">
                <a:gradFill>
                  <a:gsLst>
                    <a:gs pos="0">
                      <a:schemeClr val="accent1">
                        <a:shade val="30000"/>
                        <a:satMod val="115000"/>
                      </a:schemeClr>
                    </a:gs>
                    <a:gs pos="50000">
                      <a:schemeClr val="accent1">
                        <a:shade val="67500"/>
                        <a:satMod val="115000"/>
                      </a:schemeClr>
                    </a:gs>
                    <a:gs pos="100000">
                      <a:schemeClr val="accent1">
                        <a:shade val="100000"/>
                        <a:satMod val="115000"/>
                      </a:schemeClr>
                    </a:gs>
                  </a:gsLst>
                  <a:lin ang="5400000" scaled="0"/>
                </a:gra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Comic Sans MS" pitchFamily="66" charset="0"/>
                  <a:cs typeface="Arial" charset="0"/>
                </a:endParaRPr>
              </a:p>
            </p:txBody>
          </p:sp>
          <p:grpSp>
            <p:nvGrpSpPr>
              <p:cNvPr id="140" name="Group 252"/>
              <p:cNvGrpSpPr/>
              <p:nvPr/>
            </p:nvGrpSpPr>
            <p:grpSpPr>
              <a:xfrm>
                <a:off x="5616399" y="3552551"/>
                <a:ext cx="601528" cy="24419"/>
                <a:chOff x="3196734" y="1994210"/>
                <a:chExt cx="859324" cy="34884"/>
              </a:xfrm>
            </p:grpSpPr>
            <p:sp>
              <p:nvSpPr>
                <p:cNvPr id="337" name="Line 376"/>
                <p:cNvSpPr>
                  <a:spLocks noChangeShapeType="1"/>
                </p:cNvSpPr>
                <p:nvPr/>
              </p:nvSpPr>
              <p:spPr bwMode="auto">
                <a:xfrm>
                  <a:off x="3196734" y="2006235"/>
                  <a:ext cx="841865" cy="523"/>
                </a:xfrm>
                <a:prstGeom prst="line">
                  <a:avLst/>
                </a:prstGeom>
                <a:noFill/>
                <a:ln w="7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38" name="Freeform 377"/>
                <p:cNvSpPr>
                  <a:spLocks noChangeAspect="1"/>
                </p:cNvSpPr>
                <p:nvPr/>
              </p:nvSpPr>
              <p:spPr bwMode="auto">
                <a:xfrm>
                  <a:off x="3999944" y="1994210"/>
                  <a:ext cx="56114" cy="3488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74" y="23"/>
                    </a:cxn>
                    <a:cxn ang="0">
                      <a:pos x="0" y="46"/>
                    </a:cxn>
                    <a:cxn ang="0">
                      <a:pos x="15" y="2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74" h="46">
                      <a:moveTo>
                        <a:pt x="0" y="0"/>
                      </a:moveTo>
                      <a:lnTo>
                        <a:pt x="74" y="23"/>
                      </a:lnTo>
                      <a:lnTo>
                        <a:pt x="0" y="46"/>
                      </a:lnTo>
                      <a:lnTo>
                        <a:pt x="15" y="2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39" name="Line 37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99944" y="2008629"/>
                  <a:ext cx="56114" cy="17444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0" name="Line 379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3999944" y="1994214"/>
                  <a:ext cx="56114" cy="17444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1" name="Line 380"/>
                <p:cNvSpPr>
                  <a:spLocks noChangeAspect="1" noChangeShapeType="1"/>
                </p:cNvSpPr>
                <p:nvPr/>
              </p:nvSpPr>
              <p:spPr bwMode="auto">
                <a:xfrm>
                  <a:off x="3999944" y="1994214"/>
                  <a:ext cx="11378" cy="17444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2" name="Line 381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3999944" y="2008629"/>
                  <a:ext cx="11378" cy="17444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  <p:sp>
            <p:nvSpPr>
              <p:cNvPr id="318" name="Oval 317"/>
              <p:cNvSpPr>
                <a:spLocks noChangeAspect="1"/>
              </p:cNvSpPr>
              <p:nvPr/>
            </p:nvSpPr>
            <p:spPr bwMode="auto">
              <a:xfrm>
                <a:off x="5836435" y="3552300"/>
                <a:ext cx="62847" cy="62847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Comic Sans MS" pitchFamily="66" charset="0"/>
                  <a:cs typeface="Arial" charset="0"/>
                </a:endParaRPr>
              </a:p>
            </p:txBody>
          </p:sp>
          <p:grpSp>
            <p:nvGrpSpPr>
              <p:cNvPr id="142" name="Group 463"/>
              <p:cNvGrpSpPr>
                <a:grpSpLocks noChangeAspect="1"/>
              </p:cNvGrpSpPr>
              <p:nvPr/>
            </p:nvGrpSpPr>
            <p:grpSpPr>
              <a:xfrm>
                <a:off x="5604297" y="3395732"/>
                <a:ext cx="462246" cy="432174"/>
                <a:chOff x="3349625" y="2738438"/>
                <a:chExt cx="1708150" cy="1597025"/>
              </a:xfrm>
            </p:grpSpPr>
            <p:sp>
              <p:nvSpPr>
                <p:cNvPr id="331" name="Line 364"/>
                <p:cNvSpPr>
                  <a:spLocks noChangeShapeType="1"/>
                </p:cNvSpPr>
                <p:nvPr/>
              </p:nvSpPr>
              <p:spPr bwMode="auto">
                <a:xfrm flipV="1">
                  <a:off x="3349625" y="2738438"/>
                  <a:ext cx="1708150" cy="1595438"/>
                </a:xfrm>
                <a:prstGeom prst="line">
                  <a:avLst/>
                </a:prstGeom>
                <a:noFill/>
                <a:ln w="7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32" name="Freeform 365"/>
                <p:cNvSpPr>
                  <a:spLocks/>
                </p:cNvSpPr>
                <p:nvPr/>
              </p:nvSpPr>
              <p:spPr bwMode="auto">
                <a:xfrm>
                  <a:off x="3349625" y="4225925"/>
                  <a:ext cx="114300" cy="109538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44" y="27"/>
                    </a:cxn>
                    <a:cxn ang="0">
                      <a:pos x="72" y="34"/>
                    </a:cxn>
                    <a:cxn ang="0">
                      <a:pos x="0" y="69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72" h="69">
                      <a:moveTo>
                        <a:pt x="39" y="0"/>
                      </a:moveTo>
                      <a:lnTo>
                        <a:pt x="44" y="27"/>
                      </a:lnTo>
                      <a:lnTo>
                        <a:pt x="72" y="34"/>
                      </a:lnTo>
                      <a:lnTo>
                        <a:pt x="0" y="69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33" name="Line 366"/>
                <p:cNvSpPr>
                  <a:spLocks noChangeShapeType="1"/>
                </p:cNvSpPr>
                <p:nvPr/>
              </p:nvSpPr>
              <p:spPr bwMode="auto">
                <a:xfrm flipH="1">
                  <a:off x="3349625" y="4225925"/>
                  <a:ext cx="61913" cy="109538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34" name="Line 367"/>
                <p:cNvSpPr>
                  <a:spLocks noChangeShapeType="1"/>
                </p:cNvSpPr>
                <p:nvPr/>
              </p:nvSpPr>
              <p:spPr bwMode="auto">
                <a:xfrm flipV="1">
                  <a:off x="3349625" y="4279900"/>
                  <a:ext cx="114300" cy="5556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35" name="Line 368"/>
                <p:cNvSpPr>
                  <a:spLocks noChangeShapeType="1"/>
                </p:cNvSpPr>
                <p:nvPr/>
              </p:nvSpPr>
              <p:spPr bwMode="auto">
                <a:xfrm flipH="1" flipV="1">
                  <a:off x="3419475" y="4268788"/>
                  <a:ext cx="44450" cy="1111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36" name="Line 369"/>
                <p:cNvSpPr>
                  <a:spLocks noChangeShapeType="1"/>
                </p:cNvSpPr>
                <p:nvPr/>
              </p:nvSpPr>
              <p:spPr bwMode="auto">
                <a:xfrm flipH="1" flipV="1">
                  <a:off x="3411538" y="4225925"/>
                  <a:ext cx="7938" cy="4286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  <p:grpSp>
            <p:nvGrpSpPr>
              <p:cNvPr id="143" name="Group 465"/>
              <p:cNvGrpSpPr>
                <a:grpSpLocks noChangeAspect="1"/>
              </p:cNvGrpSpPr>
              <p:nvPr/>
            </p:nvGrpSpPr>
            <p:grpSpPr>
              <a:xfrm>
                <a:off x="5831481" y="3283818"/>
                <a:ext cx="26443" cy="855473"/>
                <a:chOff x="4217988" y="2155825"/>
                <a:chExt cx="74613" cy="2416175"/>
              </a:xfrm>
            </p:grpSpPr>
            <p:sp>
              <p:nvSpPr>
                <p:cNvPr id="325" name="Line 370"/>
                <p:cNvSpPr>
                  <a:spLocks noChangeShapeType="1"/>
                </p:cNvSpPr>
                <p:nvPr/>
              </p:nvSpPr>
              <p:spPr bwMode="auto">
                <a:xfrm flipV="1">
                  <a:off x="4256088" y="2155825"/>
                  <a:ext cx="1588" cy="2416175"/>
                </a:xfrm>
                <a:prstGeom prst="line">
                  <a:avLst/>
                </a:prstGeom>
                <a:noFill/>
                <a:ln w="7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6" name="Freeform 371"/>
                <p:cNvSpPr>
                  <a:spLocks/>
                </p:cNvSpPr>
                <p:nvPr/>
              </p:nvSpPr>
              <p:spPr bwMode="auto">
                <a:xfrm>
                  <a:off x="4217988" y="2155825"/>
                  <a:ext cx="74613" cy="120650"/>
                </a:xfrm>
                <a:custGeom>
                  <a:avLst/>
                  <a:gdLst/>
                  <a:ahLst/>
                  <a:cxnLst>
                    <a:cxn ang="0">
                      <a:pos x="24" y="0"/>
                    </a:cxn>
                    <a:cxn ang="0">
                      <a:pos x="47" y="76"/>
                    </a:cxn>
                    <a:cxn ang="0">
                      <a:pos x="24" y="61"/>
                    </a:cxn>
                    <a:cxn ang="0">
                      <a:pos x="0" y="76"/>
                    </a:cxn>
                    <a:cxn ang="0">
                      <a:pos x="24" y="0"/>
                    </a:cxn>
                  </a:cxnLst>
                  <a:rect l="0" t="0" r="r" b="b"/>
                  <a:pathLst>
                    <a:path w="47" h="76">
                      <a:moveTo>
                        <a:pt x="24" y="0"/>
                      </a:moveTo>
                      <a:lnTo>
                        <a:pt x="47" y="76"/>
                      </a:lnTo>
                      <a:lnTo>
                        <a:pt x="24" y="61"/>
                      </a:lnTo>
                      <a:lnTo>
                        <a:pt x="0" y="76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7" name="Line 372"/>
                <p:cNvSpPr>
                  <a:spLocks noChangeShapeType="1"/>
                </p:cNvSpPr>
                <p:nvPr/>
              </p:nvSpPr>
              <p:spPr bwMode="auto">
                <a:xfrm flipH="1" flipV="1">
                  <a:off x="4256088" y="2155825"/>
                  <a:ext cx="36513" cy="120650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8" name="Line 373"/>
                <p:cNvSpPr>
                  <a:spLocks noChangeShapeType="1"/>
                </p:cNvSpPr>
                <p:nvPr/>
              </p:nvSpPr>
              <p:spPr bwMode="auto">
                <a:xfrm flipH="1">
                  <a:off x="4217988" y="2155825"/>
                  <a:ext cx="38100" cy="120650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9" name="Line 374"/>
                <p:cNvSpPr>
                  <a:spLocks noChangeShapeType="1"/>
                </p:cNvSpPr>
                <p:nvPr/>
              </p:nvSpPr>
              <p:spPr bwMode="auto">
                <a:xfrm flipV="1">
                  <a:off x="4217988" y="2252663"/>
                  <a:ext cx="38100" cy="2381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30" name="Line 375"/>
                <p:cNvSpPr>
                  <a:spLocks noChangeShapeType="1"/>
                </p:cNvSpPr>
                <p:nvPr/>
              </p:nvSpPr>
              <p:spPr bwMode="auto">
                <a:xfrm>
                  <a:off x="4256088" y="2252663"/>
                  <a:ext cx="36513" cy="2381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  <p:cxnSp>
            <p:nvCxnSpPr>
              <p:cNvPr id="323" name="Straight Arrow Connector 322"/>
              <p:cNvCxnSpPr>
                <a:cxnSpLocks noChangeAspect="1"/>
              </p:cNvCxnSpPr>
              <p:nvPr/>
            </p:nvCxnSpPr>
            <p:spPr bwMode="auto">
              <a:xfrm rot="8630573" flipV="1">
                <a:off x="5797296" y="3914389"/>
                <a:ext cx="117519" cy="162476"/>
              </a:xfrm>
              <a:prstGeom prst="straightConnector1">
                <a:avLst/>
              </a:prstGeom>
              <a:noFill/>
              <a:ln w="28575" cap="rnd" cmpd="sng" algn="ctr">
                <a:solidFill>
                  <a:srgbClr val="0000FF"/>
                </a:solidFill>
                <a:prstDash val="solid"/>
                <a:round/>
                <a:headEnd type="none" w="med" len="med"/>
                <a:tailEnd type="stealth" w="lg" len="lg"/>
              </a:ln>
              <a:effectLst/>
            </p:spPr>
          </p:cxnSp>
          <p:cxnSp>
            <p:nvCxnSpPr>
              <p:cNvPr id="324" name="Straight Arrow Connector 323"/>
              <p:cNvCxnSpPr>
                <a:cxnSpLocks noChangeAspect="1"/>
              </p:cNvCxnSpPr>
              <p:nvPr/>
            </p:nvCxnSpPr>
            <p:spPr bwMode="auto">
              <a:xfrm rot="18830573" flipH="1">
                <a:off x="5760720" y="3716842"/>
                <a:ext cx="182878" cy="182880"/>
              </a:xfrm>
              <a:prstGeom prst="straightConnector1">
                <a:avLst/>
              </a:prstGeom>
              <a:noFill/>
              <a:ln w="28575" cap="rnd" cmpd="sng" algn="ctr">
                <a:solidFill>
                  <a:srgbClr val="FF0000"/>
                </a:solidFill>
                <a:prstDash val="solid"/>
                <a:round/>
                <a:headEnd type="none" w="lg" len="lg"/>
                <a:tailEnd type="stealth" w="lg" len="lg"/>
              </a:ln>
              <a:effectLst/>
            </p:spPr>
          </p:cxnSp>
          <p:sp>
            <p:nvSpPr>
              <p:cNvPr id="322" name="Oval 321"/>
              <p:cNvSpPr>
                <a:spLocks noChangeAspect="1"/>
              </p:cNvSpPr>
              <p:nvPr/>
            </p:nvSpPr>
            <p:spPr bwMode="auto">
              <a:xfrm>
                <a:off x="5737866" y="3439257"/>
                <a:ext cx="238470" cy="238470"/>
              </a:xfrm>
              <a:prstGeom prst="ellipse">
                <a:avLst/>
              </a:prstGeom>
              <a:solidFill>
                <a:srgbClr val="FFE5FF"/>
              </a:solidFill>
              <a:ln w="0" cap="flat" cmpd="sng" algn="ctr">
                <a:gradFill>
                  <a:gsLst>
                    <a:gs pos="0">
                      <a:schemeClr val="accent1">
                        <a:shade val="30000"/>
                        <a:satMod val="115000"/>
                      </a:schemeClr>
                    </a:gs>
                    <a:gs pos="50000">
                      <a:schemeClr val="accent1">
                        <a:shade val="67500"/>
                        <a:satMod val="115000"/>
                      </a:schemeClr>
                    </a:gs>
                    <a:gs pos="100000">
                      <a:schemeClr val="accent1">
                        <a:shade val="100000"/>
                        <a:satMod val="115000"/>
                      </a:schemeClr>
                    </a:gs>
                  </a:gsLst>
                  <a:lin ang="5400000" scaled="0"/>
                </a:gra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Comic Sans MS" pitchFamily="66" charset="0"/>
                  <a:cs typeface="Arial" charset="0"/>
                </a:endParaRPr>
              </a:p>
            </p:txBody>
          </p:sp>
          <p:cxnSp>
            <p:nvCxnSpPr>
              <p:cNvPr id="292" name="Straight Connector 291"/>
              <p:cNvCxnSpPr/>
              <p:nvPr/>
            </p:nvCxnSpPr>
            <p:spPr bwMode="auto">
              <a:xfrm>
                <a:off x="5225902" y="3573887"/>
                <a:ext cx="136017" cy="945"/>
              </a:xfrm>
              <a:prstGeom prst="line">
                <a:avLst/>
              </a:pr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62" name="Straight Connector 261"/>
              <p:cNvCxnSpPr/>
              <p:nvPr/>
            </p:nvCxnSpPr>
            <p:spPr bwMode="auto">
              <a:xfrm>
                <a:off x="2561466" y="3573887"/>
                <a:ext cx="136017" cy="945"/>
              </a:xfrm>
              <a:prstGeom prst="line">
                <a:avLst/>
              </a:pr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pic>
            <p:nvPicPr>
              <p:cNvPr id="266" name="Picture 265" descr="txp_fig"/>
              <p:cNvPicPr>
                <a:picLocks noChangeAspect="1"/>
              </p:cNvPicPr>
              <p:nvPr>
                <p:custDataLst>
                  <p:tags r:id="rId5"/>
                </p:custDataLst>
              </p:nvPr>
            </p:nvPicPr>
            <p:blipFill>
              <a:blip r:embed="rId16"/>
              <a:stretch>
                <a:fillRect/>
              </a:stretch>
            </p:blipFill>
            <p:spPr bwMode="auto">
              <a:xfrm>
                <a:off x="1505711" y="3148584"/>
                <a:ext cx="170689" cy="128016"/>
              </a:xfrm>
              <a:prstGeom prst="rect">
                <a:avLst/>
              </a:prstGeom>
              <a:noFill/>
              <a:ln/>
              <a:effectLst/>
            </p:spPr>
          </p:pic>
          <p:pic>
            <p:nvPicPr>
              <p:cNvPr id="267" name="Picture 266" descr="txp_fig"/>
              <p:cNvPicPr>
                <a:picLocks noChangeAspect="1"/>
              </p:cNvPicPr>
              <p:nvPr>
                <p:custDataLst>
                  <p:tags r:id="rId6"/>
                </p:custDataLst>
              </p:nvPr>
            </p:nvPicPr>
            <p:blipFill>
              <a:blip r:embed="rId17"/>
              <a:stretch>
                <a:fillRect/>
              </a:stretch>
            </p:blipFill>
            <p:spPr bwMode="auto">
              <a:xfrm>
                <a:off x="1219200" y="3886200"/>
                <a:ext cx="497983" cy="192025"/>
              </a:xfrm>
              <a:prstGeom prst="rect">
                <a:avLst/>
              </a:prstGeom>
              <a:noFill/>
              <a:ln/>
              <a:effectLst/>
            </p:spPr>
          </p:pic>
          <p:pic>
            <p:nvPicPr>
              <p:cNvPr id="268" name="Picture 267" descr="txp_fig"/>
              <p:cNvPicPr>
                <a:picLocks noChangeAspect="1"/>
              </p:cNvPicPr>
              <p:nvPr>
                <p:custDataLst>
                  <p:tags r:id="rId7"/>
                </p:custDataLst>
              </p:nvPr>
            </p:nvPicPr>
            <p:blipFill>
              <a:blip r:embed="rId18"/>
              <a:stretch>
                <a:fillRect/>
              </a:stretch>
            </p:blipFill>
            <p:spPr bwMode="auto">
              <a:xfrm>
                <a:off x="2133600" y="3701288"/>
                <a:ext cx="341639" cy="184912"/>
              </a:xfrm>
              <a:prstGeom prst="rect">
                <a:avLst/>
              </a:prstGeom>
              <a:noFill/>
              <a:ln/>
              <a:effectLst/>
            </p:spPr>
          </p:pic>
        </p:grpSp>
      </p:grpSp>
      <p:grpSp>
        <p:nvGrpSpPr>
          <p:cNvPr id="403" name="Group 402"/>
          <p:cNvGrpSpPr/>
          <p:nvPr/>
        </p:nvGrpSpPr>
        <p:grpSpPr>
          <a:xfrm>
            <a:off x="4282440" y="533400"/>
            <a:ext cx="4099560" cy="457200"/>
            <a:chOff x="4282440" y="533400"/>
            <a:chExt cx="4099560" cy="457200"/>
          </a:xfrm>
        </p:grpSpPr>
        <p:pic>
          <p:nvPicPr>
            <p:cNvPr id="399" name="Picture 398" descr="txp_fig"/>
            <p:cNvPicPr>
              <a:picLocks noChangeAspect="1"/>
            </p:cNvPicPr>
            <p:nvPr>
              <p:custDataLst>
                <p:tags r:id="rId4"/>
              </p:custDataLst>
            </p:nvPr>
          </p:nvPicPr>
          <p:blipFill>
            <a:blip r:embed="rId19"/>
            <a:stretch>
              <a:fillRect/>
            </a:stretch>
          </p:blipFill>
          <p:spPr bwMode="auto">
            <a:xfrm>
              <a:off x="4782312" y="578892"/>
              <a:ext cx="3539139" cy="393420"/>
            </a:xfrm>
            <a:prstGeom prst="rect">
              <a:avLst/>
            </a:prstGeom>
            <a:noFill/>
            <a:ln/>
            <a:effectLst/>
          </p:spPr>
        </p:pic>
        <p:grpSp>
          <p:nvGrpSpPr>
            <p:cNvPr id="386" name="Group 385"/>
            <p:cNvGrpSpPr/>
            <p:nvPr/>
          </p:nvGrpSpPr>
          <p:grpSpPr>
            <a:xfrm>
              <a:off x="4282440" y="533400"/>
              <a:ext cx="4099560" cy="457200"/>
              <a:chOff x="4282440" y="533400"/>
              <a:chExt cx="4099560" cy="457200"/>
            </a:xfrm>
          </p:grpSpPr>
          <p:sp>
            <p:nvSpPr>
              <p:cNvPr id="389" name="Right Arrow 388"/>
              <p:cNvSpPr/>
              <p:nvPr/>
            </p:nvSpPr>
            <p:spPr bwMode="auto">
              <a:xfrm>
                <a:off x="4282440" y="685800"/>
                <a:ext cx="365760" cy="182880"/>
              </a:xfrm>
              <a:prstGeom prst="rightArrow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Comic Sans MS" pitchFamily="66" charset="0"/>
                  <a:cs typeface="Arial" charset="0"/>
                </a:endParaRPr>
              </a:p>
            </p:txBody>
          </p:sp>
          <p:sp>
            <p:nvSpPr>
              <p:cNvPr id="3591" name="TextBox 3590"/>
              <p:cNvSpPr txBox="1"/>
              <p:nvPr/>
            </p:nvSpPr>
            <p:spPr>
              <a:xfrm>
                <a:off x="4724400" y="533400"/>
                <a:ext cx="3657600" cy="457200"/>
              </a:xfrm>
              <a:prstGeom prst="rect">
                <a:avLst/>
              </a:prstGeom>
              <a:noFill/>
              <a:ln w="12700">
                <a:solidFill>
                  <a:srgbClr val="FF0000"/>
                </a:solidFill>
              </a:ln>
            </p:spPr>
            <p:txBody>
              <a:bodyPr wrap="square" rtlCol="0">
                <a:spAutoFit/>
              </a:bodyPr>
              <a:lstStyle/>
              <a:p>
                <a:endParaRPr lang="en-US" dirty="0"/>
              </a:p>
            </p:txBody>
          </p:sp>
        </p:grpSp>
      </p:grpSp>
      <p:grpSp>
        <p:nvGrpSpPr>
          <p:cNvPr id="385" name="Group 384"/>
          <p:cNvGrpSpPr/>
          <p:nvPr/>
        </p:nvGrpSpPr>
        <p:grpSpPr>
          <a:xfrm>
            <a:off x="0" y="591312"/>
            <a:ext cx="9144000" cy="2456688"/>
            <a:chOff x="0" y="591312"/>
            <a:chExt cx="9144000" cy="2456688"/>
          </a:xfrm>
        </p:grpSpPr>
        <p:sp>
          <p:nvSpPr>
            <p:cNvPr id="149" name="TextBox 148"/>
            <p:cNvSpPr txBox="1"/>
            <p:nvPr/>
          </p:nvSpPr>
          <p:spPr>
            <a:xfrm>
              <a:off x="0" y="591312"/>
              <a:ext cx="91440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buFont typeface="Wingdings" pitchFamily="2" charset="2"/>
                <a:buChar char="v"/>
              </a:pPr>
              <a:r>
                <a:rPr lang="en-US" dirty="0" smtClean="0"/>
                <a:t> Cilindrical symmetry  around z direction</a:t>
              </a:r>
              <a:endParaRPr lang="en-US" dirty="0"/>
            </a:p>
          </p:txBody>
        </p:sp>
        <p:grpSp>
          <p:nvGrpSpPr>
            <p:cNvPr id="484" name="Group 483"/>
            <p:cNvGrpSpPr/>
            <p:nvPr/>
          </p:nvGrpSpPr>
          <p:grpSpPr>
            <a:xfrm>
              <a:off x="609600" y="1246345"/>
              <a:ext cx="1828800" cy="1222833"/>
              <a:chOff x="0" y="1151857"/>
              <a:chExt cx="1828800" cy="1222833"/>
            </a:xfrm>
          </p:grpSpPr>
          <p:cxnSp>
            <p:nvCxnSpPr>
              <p:cNvPr id="391" name="Straight Arrow Connector 390"/>
              <p:cNvCxnSpPr>
                <a:cxnSpLocks noChangeAspect="1"/>
              </p:cNvCxnSpPr>
              <p:nvPr/>
            </p:nvCxnSpPr>
            <p:spPr bwMode="auto">
              <a:xfrm rot="19519735" flipV="1">
                <a:off x="428014" y="1151857"/>
                <a:ext cx="167885" cy="232107"/>
              </a:xfrm>
              <a:prstGeom prst="straightConnector1">
                <a:avLst/>
              </a:prstGeom>
              <a:noFill/>
              <a:ln w="28575" cap="rnd" cmpd="sng" algn="ctr">
                <a:solidFill>
                  <a:srgbClr val="0000FF"/>
                </a:solidFill>
                <a:prstDash val="solid"/>
                <a:round/>
                <a:headEnd type="none" w="med" len="med"/>
                <a:tailEnd type="stealth" w="lg" len="lg"/>
              </a:ln>
              <a:effectLst/>
            </p:spPr>
          </p:cxnSp>
          <p:cxnSp>
            <p:nvCxnSpPr>
              <p:cNvPr id="392" name="Straight Arrow Connector 391"/>
              <p:cNvCxnSpPr>
                <a:cxnSpLocks noChangeAspect="1"/>
              </p:cNvCxnSpPr>
              <p:nvPr/>
            </p:nvCxnSpPr>
            <p:spPr bwMode="auto">
              <a:xfrm rot="8119735" flipH="1">
                <a:off x="424543" y="1836458"/>
                <a:ext cx="167885" cy="167885"/>
              </a:xfrm>
              <a:prstGeom prst="straightConnector1">
                <a:avLst/>
              </a:prstGeom>
              <a:noFill/>
              <a:ln w="28575" cap="rnd" cmpd="sng" algn="ctr">
                <a:solidFill>
                  <a:srgbClr val="FF0000"/>
                </a:solidFill>
                <a:prstDash val="solid"/>
                <a:round/>
                <a:headEnd type="none" w="lg" len="lg"/>
                <a:tailEnd type="stealth" w="lg" len="lg"/>
              </a:ln>
              <a:effectLst/>
            </p:spPr>
          </p:cxnSp>
          <p:sp>
            <p:nvSpPr>
              <p:cNvPr id="393" name="TextBox 392"/>
              <p:cNvSpPr txBox="1"/>
              <p:nvPr/>
            </p:nvSpPr>
            <p:spPr>
              <a:xfrm>
                <a:off x="0" y="1429512"/>
                <a:ext cx="1828800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400" dirty="0" smtClean="0">
                    <a:solidFill>
                      <a:srgbClr val="0000FF"/>
                    </a:solidFill>
                  </a:rPr>
                  <a:t>nucleon spin</a:t>
                </a:r>
                <a:endParaRPr lang="en-US" sz="1400" dirty="0">
                  <a:solidFill>
                    <a:srgbClr val="0000FF"/>
                  </a:solidFill>
                </a:endParaRPr>
              </a:p>
            </p:txBody>
          </p:sp>
          <p:sp>
            <p:nvSpPr>
              <p:cNvPr id="394" name="TextBox 393"/>
              <p:cNvSpPr txBox="1"/>
              <p:nvPr/>
            </p:nvSpPr>
            <p:spPr>
              <a:xfrm>
                <a:off x="0" y="2066913"/>
                <a:ext cx="1371600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400" dirty="0" smtClean="0">
                    <a:solidFill>
                      <a:srgbClr val="FF0000"/>
                    </a:solidFill>
                  </a:rPr>
                  <a:t>quark spin</a:t>
                </a:r>
                <a:endParaRPr lang="en-US" sz="1400" dirty="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760" name="Group 759"/>
            <p:cNvGrpSpPr/>
            <p:nvPr/>
          </p:nvGrpSpPr>
          <p:grpSpPr>
            <a:xfrm>
              <a:off x="2514601" y="1066800"/>
              <a:ext cx="4114799" cy="1120083"/>
              <a:chOff x="2514601" y="970618"/>
              <a:chExt cx="4114799" cy="1120083"/>
            </a:xfrm>
          </p:grpSpPr>
          <p:sp>
            <p:nvSpPr>
              <p:cNvPr id="457" name="Oval 456"/>
              <p:cNvSpPr>
                <a:spLocks noChangeAspect="1"/>
              </p:cNvSpPr>
              <p:nvPr/>
            </p:nvSpPr>
            <p:spPr bwMode="auto">
              <a:xfrm>
                <a:off x="4125788" y="1490638"/>
                <a:ext cx="56562" cy="56562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Comic Sans MS" pitchFamily="66" charset="0"/>
                  <a:cs typeface="Arial" charset="0"/>
                </a:endParaRPr>
              </a:p>
            </p:txBody>
          </p:sp>
          <p:sp>
            <p:nvSpPr>
              <p:cNvPr id="436" name="Line 364"/>
              <p:cNvSpPr>
                <a:spLocks noChangeShapeType="1"/>
              </p:cNvSpPr>
              <p:nvPr/>
            </p:nvSpPr>
            <p:spPr bwMode="auto">
              <a:xfrm flipV="1">
                <a:off x="3969094" y="1153861"/>
                <a:ext cx="577806" cy="539681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grpSp>
            <p:nvGrpSpPr>
              <p:cNvPr id="664" name="Group 663"/>
              <p:cNvGrpSpPr/>
              <p:nvPr/>
            </p:nvGrpSpPr>
            <p:grpSpPr>
              <a:xfrm>
                <a:off x="3969094" y="1657026"/>
                <a:ext cx="38664" cy="37053"/>
                <a:chOff x="3969094" y="1657026"/>
                <a:chExt cx="38664" cy="37053"/>
              </a:xfrm>
            </p:grpSpPr>
            <p:sp>
              <p:nvSpPr>
                <p:cNvPr id="437" name="Freeform 365"/>
                <p:cNvSpPr>
                  <a:spLocks/>
                </p:cNvSpPr>
                <p:nvPr/>
              </p:nvSpPr>
              <p:spPr bwMode="auto">
                <a:xfrm>
                  <a:off x="3969094" y="1657026"/>
                  <a:ext cx="38664" cy="37053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44" y="27"/>
                    </a:cxn>
                    <a:cxn ang="0">
                      <a:pos x="72" y="34"/>
                    </a:cxn>
                    <a:cxn ang="0">
                      <a:pos x="0" y="69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72" h="69">
                      <a:moveTo>
                        <a:pt x="39" y="0"/>
                      </a:moveTo>
                      <a:lnTo>
                        <a:pt x="44" y="27"/>
                      </a:lnTo>
                      <a:lnTo>
                        <a:pt x="72" y="34"/>
                      </a:lnTo>
                      <a:lnTo>
                        <a:pt x="0" y="69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438" name="Line 366"/>
                <p:cNvSpPr>
                  <a:spLocks noChangeShapeType="1"/>
                </p:cNvSpPr>
                <p:nvPr/>
              </p:nvSpPr>
              <p:spPr bwMode="auto">
                <a:xfrm flipH="1">
                  <a:off x="3969094" y="1657026"/>
                  <a:ext cx="20943" cy="3705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439" name="Line 367"/>
                <p:cNvSpPr>
                  <a:spLocks noChangeShapeType="1"/>
                </p:cNvSpPr>
                <p:nvPr/>
              </p:nvSpPr>
              <p:spPr bwMode="auto">
                <a:xfrm flipV="1">
                  <a:off x="3969094" y="1675283"/>
                  <a:ext cx="38664" cy="18795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440" name="Line 368"/>
                <p:cNvSpPr>
                  <a:spLocks noChangeShapeType="1"/>
                </p:cNvSpPr>
                <p:nvPr/>
              </p:nvSpPr>
              <p:spPr bwMode="auto">
                <a:xfrm flipH="1" flipV="1">
                  <a:off x="3992722" y="1671525"/>
                  <a:ext cx="15035" cy="3759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441" name="Line 369"/>
                <p:cNvSpPr>
                  <a:spLocks noChangeShapeType="1"/>
                </p:cNvSpPr>
                <p:nvPr/>
              </p:nvSpPr>
              <p:spPr bwMode="auto">
                <a:xfrm flipH="1" flipV="1">
                  <a:off x="3990037" y="1657026"/>
                  <a:ext cx="2685" cy="14500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  <p:sp>
            <p:nvSpPr>
              <p:cNvPr id="442" name="Line 370"/>
              <p:cNvSpPr>
                <a:spLocks noChangeShapeType="1"/>
              </p:cNvSpPr>
              <p:nvPr/>
            </p:nvSpPr>
            <p:spPr bwMode="auto">
              <a:xfrm flipV="1">
                <a:off x="4139006" y="1232207"/>
                <a:ext cx="341" cy="519098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43" name="Freeform 371"/>
              <p:cNvSpPr>
                <a:spLocks noChangeAspect="1"/>
              </p:cNvSpPr>
              <p:nvPr/>
            </p:nvSpPr>
            <p:spPr bwMode="auto">
              <a:xfrm>
                <a:off x="4130820" y="1232206"/>
                <a:ext cx="19401" cy="31365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47" y="76"/>
                  </a:cxn>
                  <a:cxn ang="0">
                    <a:pos x="24" y="61"/>
                  </a:cxn>
                  <a:cxn ang="0">
                    <a:pos x="0" y="76"/>
                  </a:cxn>
                  <a:cxn ang="0">
                    <a:pos x="24" y="0"/>
                  </a:cxn>
                </a:cxnLst>
                <a:rect l="0" t="0" r="r" b="b"/>
                <a:pathLst>
                  <a:path w="47" h="76">
                    <a:moveTo>
                      <a:pt x="24" y="0"/>
                    </a:moveTo>
                    <a:lnTo>
                      <a:pt x="47" y="76"/>
                    </a:lnTo>
                    <a:lnTo>
                      <a:pt x="24" y="61"/>
                    </a:lnTo>
                    <a:lnTo>
                      <a:pt x="0" y="7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44" name="Line 37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4139005" y="1232206"/>
                <a:ext cx="9495" cy="31365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45" name="Line 373"/>
              <p:cNvSpPr>
                <a:spLocks noChangeAspect="1" noChangeShapeType="1"/>
              </p:cNvSpPr>
              <p:nvPr/>
            </p:nvSpPr>
            <p:spPr bwMode="auto">
              <a:xfrm flipH="1">
                <a:off x="4130819" y="1232206"/>
                <a:ext cx="9907" cy="31365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46" name="Line 374"/>
              <p:cNvSpPr>
                <a:spLocks noChangeAspect="1" noChangeShapeType="1"/>
              </p:cNvSpPr>
              <p:nvPr/>
            </p:nvSpPr>
            <p:spPr bwMode="auto">
              <a:xfrm flipV="1">
                <a:off x="4130819" y="1253010"/>
                <a:ext cx="9907" cy="6190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47" name="Line 375"/>
              <p:cNvSpPr>
                <a:spLocks noChangeAspect="1" noChangeShapeType="1"/>
              </p:cNvSpPr>
              <p:nvPr/>
            </p:nvSpPr>
            <p:spPr bwMode="auto">
              <a:xfrm>
                <a:off x="4139005" y="1253010"/>
                <a:ext cx="9495" cy="6190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grpSp>
            <p:nvGrpSpPr>
              <p:cNvPr id="4" name="Group 243"/>
              <p:cNvGrpSpPr/>
              <p:nvPr/>
            </p:nvGrpSpPr>
            <p:grpSpPr>
              <a:xfrm>
                <a:off x="3890749" y="1519471"/>
                <a:ext cx="541374" cy="21977"/>
                <a:chOff x="3196734" y="1994210"/>
                <a:chExt cx="859324" cy="34884"/>
              </a:xfrm>
            </p:grpSpPr>
            <p:sp>
              <p:nvSpPr>
                <p:cNvPr id="448" name="Line 376"/>
                <p:cNvSpPr>
                  <a:spLocks noChangeShapeType="1"/>
                </p:cNvSpPr>
                <p:nvPr/>
              </p:nvSpPr>
              <p:spPr bwMode="auto">
                <a:xfrm>
                  <a:off x="3196734" y="2006235"/>
                  <a:ext cx="841865" cy="523"/>
                </a:xfrm>
                <a:prstGeom prst="line">
                  <a:avLst/>
                </a:prstGeom>
                <a:noFill/>
                <a:ln w="7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449" name="Freeform 377"/>
                <p:cNvSpPr>
                  <a:spLocks noChangeAspect="1"/>
                </p:cNvSpPr>
                <p:nvPr/>
              </p:nvSpPr>
              <p:spPr bwMode="auto">
                <a:xfrm>
                  <a:off x="3999944" y="1994210"/>
                  <a:ext cx="56114" cy="3488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74" y="23"/>
                    </a:cxn>
                    <a:cxn ang="0">
                      <a:pos x="0" y="46"/>
                    </a:cxn>
                    <a:cxn ang="0">
                      <a:pos x="15" y="2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74" h="46">
                      <a:moveTo>
                        <a:pt x="0" y="0"/>
                      </a:moveTo>
                      <a:lnTo>
                        <a:pt x="74" y="23"/>
                      </a:lnTo>
                      <a:lnTo>
                        <a:pt x="0" y="46"/>
                      </a:lnTo>
                      <a:lnTo>
                        <a:pt x="15" y="2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450" name="Line 37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99944" y="2008629"/>
                  <a:ext cx="56114" cy="17444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451" name="Line 379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3999944" y="1994214"/>
                  <a:ext cx="56114" cy="17444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452" name="Line 380"/>
                <p:cNvSpPr>
                  <a:spLocks noChangeAspect="1" noChangeShapeType="1"/>
                </p:cNvSpPr>
                <p:nvPr/>
              </p:nvSpPr>
              <p:spPr bwMode="auto">
                <a:xfrm>
                  <a:off x="3999944" y="1994214"/>
                  <a:ext cx="11378" cy="17444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453" name="Line 381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3999944" y="2008629"/>
                  <a:ext cx="11378" cy="17444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  <p:cxnSp>
            <p:nvCxnSpPr>
              <p:cNvPr id="397" name="Straight Arrow Connector 396"/>
              <p:cNvCxnSpPr>
                <a:cxnSpLocks noChangeAspect="1"/>
              </p:cNvCxnSpPr>
              <p:nvPr/>
            </p:nvCxnSpPr>
            <p:spPr bwMode="auto">
              <a:xfrm rot="660000" flipV="1">
                <a:off x="4391532" y="1176527"/>
                <a:ext cx="105767" cy="146228"/>
              </a:xfrm>
              <a:prstGeom prst="straightConnector1">
                <a:avLst/>
              </a:prstGeom>
              <a:noFill/>
              <a:ln w="28575" cap="rnd" cmpd="sng" algn="ctr">
                <a:solidFill>
                  <a:srgbClr val="0000FF"/>
                </a:solidFill>
                <a:prstDash val="solid"/>
                <a:round/>
                <a:headEnd type="none" w="med" len="med"/>
                <a:tailEnd type="stealth" w="lg" len="lg"/>
              </a:ln>
              <a:effectLst/>
            </p:spPr>
          </p:cxnSp>
          <p:cxnSp>
            <p:nvCxnSpPr>
              <p:cNvPr id="400" name="Straight Arrow Connector 399"/>
              <p:cNvCxnSpPr>
                <a:cxnSpLocks noChangeAspect="1"/>
              </p:cNvCxnSpPr>
              <p:nvPr/>
            </p:nvCxnSpPr>
            <p:spPr bwMode="auto">
              <a:xfrm rot="10860000" flipH="1">
                <a:off x="4222243" y="1289186"/>
                <a:ext cx="164592" cy="164592"/>
              </a:xfrm>
              <a:prstGeom prst="straightConnector1">
                <a:avLst/>
              </a:prstGeom>
              <a:noFill/>
              <a:ln w="28575" cap="rnd" cmpd="sng" algn="ctr">
                <a:solidFill>
                  <a:srgbClr val="FF0000"/>
                </a:solidFill>
                <a:prstDash val="solid"/>
                <a:round/>
                <a:headEnd type="none" w="lg" len="lg"/>
                <a:tailEnd type="stealth" w="lg" len="lg"/>
              </a:ln>
              <a:effectLst/>
            </p:spPr>
          </p:cxnSp>
          <p:sp>
            <p:nvSpPr>
              <p:cNvPr id="431" name="Oval 430"/>
              <p:cNvSpPr>
                <a:spLocks noChangeAspect="1"/>
              </p:cNvSpPr>
              <p:nvPr/>
            </p:nvSpPr>
            <p:spPr bwMode="auto">
              <a:xfrm>
                <a:off x="4027475" y="1388901"/>
                <a:ext cx="214623" cy="214623"/>
              </a:xfrm>
              <a:prstGeom prst="ellipse">
                <a:avLst/>
              </a:prstGeom>
              <a:solidFill>
                <a:srgbClr val="FFE5FF"/>
              </a:solidFill>
              <a:ln w="0" cap="flat" cmpd="sng" algn="ctr">
                <a:gradFill>
                  <a:gsLst>
                    <a:gs pos="0">
                      <a:schemeClr val="accent1">
                        <a:shade val="30000"/>
                        <a:satMod val="115000"/>
                      </a:schemeClr>
                    </a:gs>
                    <a:gs pos="50000">
                      <a:schemeClr val="accent1">
                        <a:shade val="67500"/>
                        <a:satMod val="115000"/>
                      </a:schemeClr>
                    </a:gs>
                    <a:gs pos="100000">
                      <a:schemeClr val="accent1">
                        <a:shade val="100000"/>
                        <a:satMod val="115000"/>
                      </a:schemeClr>
                    </a:gs>
                  </a:gsLst>
                  <a:lin ang="5400000" scaled="0"/>
                </a:gra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Comic Sans MS" pitchFamily="66" charset="0"/>
                  <a:cs typeface="Arial" charset="0"/>
                </a:endParaRPr>
              </a:p>
            </p:txBody>
          </p:sp>
          <p:sp>
            <p:nvSpPr>
              <p:cNvPr id="470" name="Oval 469"/>
              <p:cNvSpPr>
                <a:spLocks noChangeAspect="1"/>
              </p:cNvSpPr>
              <p:nvPr/>
            </p:nvSpPr>
            <p:spPr bwMode="auto">
              <a:xfrm>
                <a:off x="3148007" y="1481671"/>
                <a:ext cx="56562" cy="56562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Comic Sans MS" pitchFamily="66" charset="0"/>
                  <a:cs typeface="Arial" charset="0"/>
                </a:endParaRPr>
              </a:p>
            </p:txBody>
          </p:sp>
          <p:grpSp>
            <p:nvGrpSpPr>
              <p:cNvPr id="5" name="Group 227"/>
              <p:cNvGrpSpPr/>
              <p:nvPr/>
            </p:nvGrpSpPr>
            <p:grpSpPr>
              <a:xfrm>
                <a:off x="2788921" y="1340757"/>
                <a:ext cx="577807" cy="540218"/>
                <a:chOff x="1447800" y="1710539"/>
                <a:chExt cx="917154" cy="857488"/>
              </a:xfrm>
            </p:grpSpPr>
            <p:sp>
              <p:nvSpPr>
                <p:cNvPr id="489" name="Line 364"/>
                <p:cNvSpPr>
                  <a:spLocks noChangeShapeType="1"/>
                </p:cNvSpPr>
                <p:nvPr/>
              </p:nvSpPr>
              <p:spPr bwMode="auto">
                <a:xfrm flipV="1">
                  <a:off x="1447800" y="1710539"/>
                  <a:ext cx="917154" cy="856636"/>
                </a:xfrm>
                <a:prstGeom prst="line">
                  <a:avLst/>
                </a:prstGeom>
                <a:noFill/>
                <a:ln w="7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490" name="Freeform 365"/>
                <p:cNvSpPr>
                  <a:spLocks/>
                </p:cNvSpPr>
                <p:nvPr/>
              </p:nvSpPr>
              <p:spPr bwMode="auto">
                <a:xfrm>
                  <a:off x="1447800" y="2509213"/>
                  <a:ext cx="61371" cy="58814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44" y="27"/>
                    </a:cxn>
                    <a:cxn ang="0">
                      <a:pos x="72" y="34"/>
                    </a:cxn>
                    <a:cxn ang="0">
                      <a:pos x="0" y="69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72" h="69">
                      <a:moveTo>
                        <a:pt x="39" y="0"/>
                      </a:moveTo>
                      <a:lnTo>
                        <a:pt x="44" y="27"/>
                      </a:lnTo>
                      <a:lnTo>
                        <a:pt x="72" y="34"/>
                      </a:lnTo>
                      <a:lnTo>
                        <a:pt x="0" y="69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491" name="Line 366"/>
                <p:cNvSpPr>
                  <a:spLocks noChangeShapeType="1"/>
                </p:cNvSpPr>
                <p:nvPr/>
              </p:nvSpPr>
              <p:spPr bwMode="auto">
                <a:xfrm flipH="1">
                  <a:off x="1447800" y="2509213"/>
                  <a:ext cx="33243" cy="58814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492" name="Line 367"/>
                <p:cNvSpPr>
                  <a:spLocks noChangeShapeType="1"/>
                </p:cNvSpPr>
                <p:nvPr/>
              </p:nvSpPr>
              <p:spPr bwMode="auto">
                <a:xfrm flipV="1">
                  <a:off x="1447800" y="2538194"/>
                  <a:ext cx="61371" cy="2983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493" name="Line 368"/>
                <p:cNvSpPr>
                  <a:spLocks noChangeShapeType="1"/>
                </p:cNvSpPr>
                <p:nvPr/>
              </p:nvSpPr>
              <p:spPr bwMode="auto">
                <a:xfrm flipH="1" flipV="1">
                  <a:off x="1485304" y="2532227"/>
                  <a:ext cx="23866" cy="5967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494" name="Line 369"/>
                <p:cNvSpPr>
                  <a:spLocks noChangeShapeType="1"/>
                </p:cNvSpPr>
                <p:nvPr/>
              </p:nvSpPr>
              <p:spPr bwMode="auto">
                <a:xfrm flipH="1" flipV="1">
                  <a:off x="1481043" y="2509213"/>
                  <a:ext cx="4262" cy="23014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  <p:sp>
            <p:nvSpPr>
              <p:cNvPr id="477" name="Line 376"/>
              <p:cNvSpPr>
                <a:spLocks noChangeShapeType="1"/>
              </p:cNvSpPr>
              <p:nvPr/>
            </p:nvSpPr>
            <p:spPr bwMode="auto">
              <a:xfrm>
                <a:off x="2912969" y="1517808"/>
                <a:ext cx="530375" cy="329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78" name="Freeform 377"/>
              <p:cNvSpPr>
                <a:spLocks noChangeAspect="1"/>
              </p:cNvSpPr>
              <p:nvPr/>
            </p:nvSpPr>
            <p:spPr bwMode="auto">
              <a:xfrm>
                <a:off x="3418996" y="1510243"/>
                <a:ext cx="32406" cy="201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4" y="23"/>
                  </a:cxn>
                  <a:cxn ang="0">
                    <a:pos x="0" y="46"/>
                  </a:cxn>
                  <a:cxn ang="0">
                    <a:pos x="15" y="23"/>
                  </a:cxn>
                  <a:cxn ang="0">
                    <a:pos x="0" y="0"/>
                  </a:cxn>
                </a:cxnLst>
                <a:rect l="0" t="0" r="r" b="b"/>
                <a:pathLst>
                  <a:path w="74" h="46">
                    <a:moveTo>
                      <a:pt x="0" y="0"/>
                    </a:moveTo>
                    <a:lnTo>
                      <a:pt x="74" y="23"/>
                    </a:lnTo>
                    <a:lnTo>
                      <a:pt x="0" y="46"/>
                    </a:lnTo>
                    <a:lnTo>
                      <a:pt x="15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79" name="Line 378"/>
              <p:cNvSpPr>
                <a:spLocks noChangeAspect="1" noChangeShapeType="1"/>
              </p:cNvSpPr>
              <p:nvPr/>
            </p:nvSpPr>
            <p:spPr bwMode="auto">
              <a:xfrm flipV="1">
                <a:off x="3418996" y="1517808"/>
                <a:ext cx="32406" cy="10069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80" name="Line 37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418996" y="1510243"/>
                <a:ext cx="32406" cy="10069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81" name="Line 380"/>
              <p:cNvSpPr>
                <a:spLocks noChangeAspect="1" noChangeShapeType="1"/>
              </p:cNvSpPr>
              <p:nvPr/>
            </p:nvSpPr>
            <p:spPr bwMode="auto">
              <a:xfrm>
                <a:off x="3418997" y="1510243"/>
                <a:ext cx="6569" cy="10069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82" name="Line 381"/>
              <p:cNvSpPr>
                <a:spLocks noChangeAspect="1" noChangeShapeType="1"/>
              </p:cNvSpPr>
              <p:nvPr/>
            </p:nvSpPr>
            <p:spPr bwMode="auto">
              <a:xfrm flipH="1">
                <a:off x="3418997" y="1517808"/>
                <a:ext cx="6569" cy="10069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cxnSp>
            <p:nvCxnSpPr>
              <p:cNvPr id="474" name="Straight Arrow Connector 473"/>
              <p:cNvCxnSpPr>
                <a:cxnSpLocks noChangeAspect="1"/>
              </p:cNvCxnSpPr>
              <p:nvPr/>
            </p:nvCxnSpPr>
            <p:spPr bwMode="auto">
              <a:xfrm rot="11460000" flipV="1">
                <a:off x="2867267" y="1690822"/>
                <a:ext cx="105768" cy="146228"/>
              </a:xfrm>
              <a:prstGeom prst="straightConnector1">
                <a:avLst/>
              </a:prstGeom>
              <a:noFill/>
              <a:ln w="28575" cap="rnd" cmpd="sng" algn="ctr">
                <a:solidFill>
                  <a:srgbClr val="0000FF"/>
                </a:solidFill>
                <a:prstDash val="solid"/>
                <a:round/>
                <a:headEnd type="none" w="med" len="med"/>
                <a:tailEnd type="stealth" w="lg" len="lg"/>
              </a:ln>
              <a:effectLst/>
            </p:spPr>
          </p:cxnSp>
          <p:cxnSp>
            <p:nvCxnSpPr>
              <p:cNvPr id="475" name="Straight Arrow Connector 474"/>
              <p:cNvCxnSpPr>
                <a:cxnSpLocks noChangeAspect="1"/>
              </p:cNvCxnSpPr>
              <p:nvPr/>
            </p:nvCxnSpPr>
            <p:spPr bwMode="auto">
              <a:xfrm rot="60000" flipH="1">
                <a:off x="2944368" y="1578391"/>
                <a:ext cx="164594" cy="164592"/>
              </a:xfrm>
              <a:prstGeom prst="straightConnector1">
                <a:avLst/>
              </a:prstGeom>
              <a:noFill/>
              <a:ln w="28575" cap="rnd" cmpd="sng" algn="ctr">
                <a:solidFill>
                  <a:srgbClr val="FF0000"/>
                </a:solidFill>
                <a:prstDash val="solid"/>
                <a:round/>
                <a:headEnd type="none" w="lg" len="lg"/>
                <a:tailEnd type="stealth" w="lg" len="lg"/>
              </a:ln>
              <a:effectLst/>
            </p:spPr>
          </p:cxnSp>
          <p:cxnSp>
            <p:nvCxnSpPr>
              <p:cNvPr id="152" name="Straight Connector 151"/>
              <p:cNvCxnSpPr/>
              <p:nvPr/>
            </p:nvCxnSpPr>
            <p:spPr bwMode="auto">
              <a:xfrm>
                <a:off x="3650451" y="1510424"/>
                <a:ext cx="122415" cy="851"/>
              </a:xfrm>
              <a:prstGeom prst="line">
                <a:avLst/>
              </a:pr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grpSp>
            <p:nvGrpSpPr>
              <p:cNvPr id="679" name="Group 678"/>
              <p:cNvGrpSpPr/>
              <p:nvPr/>
            </p:nvGrpSpPr>
            <p:grpSpPr>
              <a:xfrm>
                <a:off x="4658845" y="1517625"/>
                <a:ext cx="122415" cy="41656"/>
                <a:chOff x="4658845" y="1517625"/>
                <a:chExt cx="122415" cy="41656"/>
              </a:xfrm>
            </p:grpSpPr>
            <p:cxnSp>
              <p:nvCxnSpPr>
                <p:cNvPr id="153" name="Straight Connector 152"/>
                <p:cNvCxnSpPr/>
                <p:nvPr/>
              </p:nvCxnSpPr>
              <p:spPr bwMode="auto">
                <a:xfrm>
                  <a:off x="4658845" y="1517625"/>
                  <a:ext cx="122415" cy="851"/>
                </a:xfrm>
                <a:prstGeom prst="line">
                  <a:avLst/>
                </a:prstGeom>
                <a:noFill/>
                <a:ln w="254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54" name="Straight Connector 153"/>
                <p:cNvCxnSpPr/>
                <p:nvPr/>
              </p:nvCxnSpPr>
              <p:spPr bwMode="auto">
                <a:xfrm>
                  <a:off x="4658845" y="1558430"/>
                  <a:ext cx="122415" cy="851"/>
                </a:xfrm>
                <a:prstGeom prst="line">
                  <a:avLst/>
                </a:prstGeom>
                <a:noFill/>
                <a:ln w="254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7" name="Group 244"/>
              <p:cNvGrpSpPr/>
              <p:nvPr/>
            </p:nvGrpSpPr>
            <p:grpSpPr>
              <a:xfrm>
                <a:off x="5079900" y="1511274"/>
                <a:ext cx="541374" cy="21977"/>
                <a:chOff x="3196734" y="1994210"/>
                <a:chExt cx="859324" cy="34884"/>
              </a:xfrm>
            </p:grpSpPr>
            <p:sp>
              <p:nvSpPr>
                <p:cNvPr id="246" name="Line 376"/>
                <p:cNvSpPr>
                  <a:spLocks noChangeShapeType="1"/>
                </p:cNvSpPr>
                <p:nvPr/>
              </p:nvSpPr>
              <p:spPr bwMode="auto">
                <a:xfrm>
                  <a:off x="3196734" y="2006235"/>
                  <a:ext cx="841865" cy="523"/>
                </a:xfrm>
                <a:prstGeom prst="line">
                  <a:avLst/>
                </a:prstGeom>
                <a:noFill/>
                <a:ln w="7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47" name="Freeform 377"/>
                <p:cNvSpPr>
                  <a:spLocks noChangeAspect="1"/>
                </p:cNvSpPr>
                <p:nvPr/>
              </p:nvSpPr>
              <p:spPr bwMode="auto">
                <a:xfrm>
                  <a:off x="3999944" y="1994210"/>
                  <a:ext cx="56114" cy="3488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74" y="23"/>
                    </a:cxn>
                    <a:cxn ang="0">
                      <a:pos x="0" y="46"/>
                    </a:cxn>
                    <a:cxn ang="0">
                      <a:pos x="15" y="2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74" h="46">
                      <a:moveTo>
                        <a:pt x="0" y="0"/>
                      </a:moveTo>
                      <a:lnTo>
                        <a:pt x="74" y="23"/>
                      </a:lnTo>
                      <a:lnTo>
                        <a:pt x="0" y="46"/>
                      </a:lnTo>
                      <a:lnTo>
                        <a:pt x="15" y="2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48" name="Line 37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99944" y="2008629"/>
                  <a:ext cx="56114" cy="17444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49" name="Line 379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3999944" y="1994214"/>
                  <a:ext cx="56114" cy="17444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0" name="Line 380"/>
                <p:cNvSpPr>
                  <a:spLocks noChangeAspect="1" noChangeShapeType="1"/>
                </p:cNvSpPr>
                <p:nvPr/>
              </p:nvSpPr>
              <p:spPr bwMode="auto">
                <a:xfrm>
                  <a:off x="3999944" y="1994214"/>
                  <a:ext cx="11378" cy="17444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2" name="Line 381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3999944" y="2008629"/>
                  <a:ext cx="11378" cy="17444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  <p:sp>
            <p:nvSpPr>
              <p:cNvPr id="500" name="Oval 499"/>
              <p:cNvSpPr>
                <a:spLocks noChangeAspect="1"/>
              </p:cNvSpPr>
              <p:nvPr/>
            </p:nvSpPr>
            <p:spPr bwMode="auto">
              <a:xfrm>
                <a:off x="5277932" y="1503260"/>
                <a:ext cx="56563" cy="56562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Comic Sans MS" pitchFamily="66" charset="0"/>
                  <a:cs typeface="Arial" charset="0"/>
                </a:endParaRPr>
              </a:p>
            </p:txBody>
          </p:sp>
          <p:grpSp>
            <p:nvGrpSpPr>
              <p:cNvPr id="8" name="Group 463"/>
              <p:cNvGrpSpPr>
                <a:grpSpLocks noChangeAspect="1"/>
              </p:cNvGrpSpPr>
              <p:nvPr/>
            </p:nvGrpSpPr>
            <p:grpSpPr>
              <a:xfrm>
                <a:off x="5069008" y="1362348"/>
                <a:ext cx="416021" cy="388957"/>
                <a:chOff x="3349625" y="2738438"/>
                <a:chExt cx="1708150" cy="1597025"/>
              </a:xfrm>
            </p:grpSpPr>
            <p:sp>
              <p:nvSpPr>
                <p:cNvPr id="520" name="Line 364"/>
                <p:cNvSpPr>
                  <a:spLocks noChangeShapeType="1"/>
                </p:cNvSpPr>
                <p:nvPr/>
              </p:nvSpPr>
              <p:spPr bwMode="auto">
                <a:xfrm flipV="1">
                  <a:off x="3349625" y="2738438"/>
                  <a:ext cx="1708150" cy="1595438"/>
                </a:xfrm>
                <a:prstGeom prst="line">
                  <a:avLst/>
                </a:prstGeom>
                <a:noFill/>
                <a:ln w="7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21" name="Freeform 365"/>
                <p:cNvSpPr>
                  <a:spLocks/>
                </p:cNvSpPr>
                <p:nvPr/>
              </p:nvSpPr>
              <p:spPr bwMode="auto">
                <a:xfrm>
                  <a:off x="3349625" y="4225925"/>
                  <a:ext cx="114300" cy="109538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44" y="27"/>
                    </a:cxn>
                    <a:cxn ang="0">
                      <a:pos x="72" y="34"/>
                    </a:cxn>
                    <a:cxn ang="0">
                      <a:pos x="0" y="69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72" h="69">
                      <a:moveTo>
                        <a:pt x="39" y="0"/>
                      </a:moveTo>
                      <a:lnTo>
                        <a:pt x="44" y="27"/>
                      </a:lnTo>
                      <a:lnTo>
                        <a:pt x="72" y="34"/>
                      </a:lnTo>
                      <a:lnTo>
                        <a:pt x="0" y="69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22" name="Line 366"/>
                <p:cNvSpPr>
                  <a:spLocks noChangeShapeType="1"/>
                </p:cNvSpPr>
                <p:nvPr/>
              </p:nvSpPr>
              <p:spPr bwMode="auto">
                <a:xfrm flipH="1">
                  <a:off x="3349625" y="4225925"/>
                  <a:ext cx="61913" cy="109538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23" name="Line 367"/>
                <p:cNvSpPr>
                  <a:spLocks noChangeShapeType="1"/>
                </p:cNvSpPr>
                <p:nvPr/>
              </p:nvSpPr>
              <p:spPr bwMode="auto">
                <a:xfrm flipV="1">
                  <a:off x="3349625" y="4279900"/>
                  <a:ext cx="114300" cy="5556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24" name="Line 368"/>
                <p:cNvSpPr>
                  <a:spLocks noChangeShapeType="1"/>
                </p:cNvSpPr>
                <p:nvPr/>
              </p:nvSpPr>
              <p:spPr bwMode="auto">
                <a:xfrm flipH="1" flipV="1">
                  <a:off x="3419475" y="4268788"/>
                  <a:ext cx="44450" cy="1111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25" name="Line 369"/>
                <p:cNvSpPr>
                  <a:spLocks noChangeShapeType="1"/>
                </p:cNvSpPr>
                <p:nvPr/>
              </p:nvSpPr>
              <p:spPr bwMode="auto">
                <a:xfrm flipH="1" flipV="1">
                  <a:off x="3411538" y="4225925"/>
                  <a:ext cx="7938" cy="4286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  <p:grpSp>
            <p:nvGrpSpPr>
              <p:cNvPr id="9" name="Group 465"/>
              <p:cNvGrpSpPr>
                <a:grpSpLocks noChangeAspect="1"/>
              </p:cNvGrpSpPr>
              <p:nvPr/>
            </p:nvGrpSpPr>
            <p:grpSpPr>
              <a:xfrm>
                <a:off x="5272707" y="970618"/>
                <a:ext cx="23785" cy="769925"/>
                <a:chOff x="4217988" y="2155825"/>
                <a:chExt cx="74613" cy="2416175"/>
              </a:xfrm>
            </p:grpSpPr>
            <p:sp>
              <p:nvSpPr>
                <p:cNvPr id="514" name="Line 370"/>
                <p:cNvSpPr>
                  <a:spLocks noChangeShapeType="1"/>
                </p:cNvSpPr>
                <p:nvPr/>
              </p:nvSpPr>
              <p:spPr bwMode="auto">
                <a:xfrm flipV="1">
                  <a:off x="4256088" y="2155825"/>
                  <a:ext cx="1588" cy="2416175"/>
                </a:xfrm>
                <a:prstGeom prst="line">
                  <a:avLst/>
                </a:prstGeom>
                <a:noFill/>
                <a:ln w="7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15" name="Freeform 371"/>
                <p:cNvSpPr>
                  <a:spLocks/>
                </p:cNvSpPr>
                <p:nvPr/>
              </p:nvSpPr>
              <p:spPr bwMode="auto">
                <a:xfrm>
                  <a:off x="4217988" y="2155825"/>
                  <a:ext cx="74613" cy="120650"/>
                </a:xfrm>
                <a:custGeom>
                  <a:avLst/>
                  <a:gdLst/>
                  <a:ahLst/>
                  <a:cxnLst>
                    <a:cxn ang="0">
                      <a:pos x="24" y="0"/>
                    </a:cxn>
                    <a:cxn ang="0">
                      <a:pos x="47" y="76"/>
                    </a:cxn>
                    <a:cxn ang="0">
                      <a:pos x="24" y="61"/>
                    </a:cxn>
                    <a:cxn ang="0">
                      <a:pos x="0" y="76"/>
                    </a:cxn>
                    <a:cxn ang="0">
                      <a:pos x="24" y="0"/>
                    </a:cxn>
                  </a:cxnLst>
                  <a:rect l="0" t="0" r="r" b="b"/>
                  <a:pathLst>
                    <a:path w="47" h="76">
                      <a:moveTo>
                        <a:pt x="24" y="0"/>
                      </a:moveTo>
                      <a:lnTo>
                        <a:pt x="47" y="76"/>
                      </a:lnTo>
                      <a:lnTo>
                        <a:pt x="24" y="61"/>
                      </a:lnTo>
                      <a:lnTo>
                        <a:pt x="0" y="76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16" name="Line 372"/>
                <p:cNvSpPr>
                  <a:spLocks noChangeShapeType="1"/>
                </p:cNvSpPr>
                <p:nvPr/>
              </p:nvSpPr>
              <p:spPr bwMode="auto">
                <a:xfrm flipH="1" flipV="1">
                  <a:off x="4256088" y="2155825"/>
                  <a:ext cx="36513" cy="120650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17" name="Line 373"/>
                <p:cNvSpPr>
                  <a:spLocks noChangeShapeType="1"/>
                </p:cNvSpPr>
                <p:nvPr/>
              </p:nvSpPr>
              <p:spPr bwMode="auto">
                <a:xfrm flipH="1">
                  <a:off x="4217988" y="2155825"/>
                  <a:ext cx="38100" cy="120650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18" name="Line 374"/>
                <p:cNvSpPr>
                  <a:spLocks noChangeShapeType="1"/>
                </p:cNvSpPr>
                <p:nvPr/>
              </p:nvSpPr>
              <p:spPr bwMode="auto">
                <a:xfrm flipV="1">
                  <a:off x="4217988" y="2252663"/>
                  <a:ext cx="38100" cy="2381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19" name="Line 375"/>
                <p:cNvSpPr>
                  <a:spLocks noChangeShapeType="1"/>
                </p:cNvSpPr>
                <p:nvPr/>
              </p:nvSpPr>
              <p:spPr bwMode="auto">
                <a:xfrm>
                  <a:off x="4256088" y="2252663"/>
                  <a:ext cx="36513" cy="2381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  <p:cxnSp>
            <p:nvCxnSpPr>
              <p:cNvPr id="506" name="Straight Arrow Connector 505"/>
              <p:cNvCxnSpPr>
                <a:cxnSpLocks noChangeAspect="1"/>
              </p:cNvCxnSpPr>
              <p:nvPr/>
            </p:nvCxnSpPr>
            <p:spPr bwMode="auto">
              <a:xfrm rot="19519735" flipV="1">
                <a:off x="5236011" y="1097415"/>
                <a:ext cx="105767" cy="146228"/>
              </a:xfrm>
              <a:prstGeom prst="straightConnector1">
                <a:avLst/>
              </a:prstGeom>
              <a:noFill/>
              <a:ln w="28575" cap="rnd" cmpd="sng" algn="ctr">
                <a:solidFill>
                  <a:srgbClr val="0000FF"/>
                </a:solidFill>
                <a:prstDash val="solid"/>
                <a:round/>
                <a:headEnd type="none" w="med" len="med"/>
                <a:tailEnd type="stealth" w="lg" len="lg"/>
              </a:ln>
              <a:effectLst/>
            </p:spPr>
          </p:cxnSp>
          <p:cxnSp>
            <p:nvCxnSpPr>
              <p:cNvPr id="507" name="Straight Arrow Connector 506"/>
              <p:cNvCxnSpPr>
                <a:cxnSpLocks noChangeAspect="1"/>
              </p:cNvCxnSpPr>
              <p:nvPr/>
            </p:nvCxnSpPr>
            <p:spPr bwMode="auto">
              <a:xfrm rot="8119735" flipH="1">
                <a:off x="5209794" y="1255764"/>
                <a:ext cx="164590" cy="164592"/>
              </a:xfrm>
              <a:prstGeom prst="straightConnector1">
                <a:avLst/>
              </a:prstGeom>
              <a:noFill/>
              <a:ln w="28575" cap="rnd" cmpd="sng" algn="ctr">
                <a:solidFill>
                  <a:srgbClr val="FF0000"/>
                </a:solidFill>
                <a:prstDash val="solid"/>
                <a:round/>
                <a:headEnd type="none" w="lg" len="lg"/>
                <a:tailEnd type="stealth" w="lg" len="lg"/>
              </a:ln>
              <a:effectLst/>
            </p:spPr>
          </p:cxnSp>
          <p:sp>
            <p:nvSpPr>
              <p:cNvPr id="505" name="Oval 504"/>
              <p:cNvSpPr>
                <a:spLocks noChangeAspect="1"/>
              </p:cNvSpPr>
              <p:nvPr/>
            </p:nvSpPr>
            <p:spPr bwMode="auto">
              <a:xfrm>
                <a:off x="5189220" y="1401520"/>
                <a:ext cx="214623" cy="214623"/>
              </a:xfrm>
              <a:prstGeom prst="ellipse">
                <a:avLst/>
              </a:prstGeom>
              <a:solidFill>
                <a:srgbClr val="FFE5FF"/>
              </a:solidFill>
              <a:ln w="0" cap="flat" cmpd="sng" algn="ctr">
                <a:gradFill>
                  <a:gsLst>
                    <a:gs pos="0">
                      <a:schemeClr val="accent1">
                        <a:shade val="30000"/>
                        <a:satMod val="115000"/>
                      </a:schemeClr>
                    </a:gs>
                    <a:gs pos="50000">
                      <a:schemeClr val="accent1">
                        <a:shade val="67500"/>
                        <a:satMod val="115000"/>
                      </a:schemeClr>
                    </a:gs>
                    <a:gs pos="100000">
                      <a:schemeClr val="accent1">
                        <a:shade val="100000"/>
                        <a:satMod val="115000"/>
                      </a:schemeClr>
                    </a:gs>
                  </a:gsLst>
                  <a:lin ang="5400000" scaled="0"/>
                </a:gra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Comic Sans MS" pitchFamily="66" charset="0"/>
                  <a:cs typeface="Arial" charset="0"/>
                </a:endParaRPr>
              </a:p>
            </p:txBody>
          </p:sp>
          <p:grpSp>
            <p:nvGrpSpPr>
              <p:cNvPr id="12" name="Group 252"/>
              <p:cNvGrpSpPr/>
              <p:nvPr/>
            </p:nvGrpSpPr>
            <p:grpSpPr>
              <a:xfrm>
                <a:off x="6088026" y="1511274"/>
                <a:ext cx="541374" cy="21977"/>
                <a:chOff x="3196734" y="1994210"/>
                <a:chExt cx="859324" cy="34884"/>
              </a:xfrm>
            </p:grpSpPr>
            <p:sp>
              <p:nvSpPr>
                <p:cNvPr id="254" name="Line 376"/>
                <p:cNvSpPr>
                  <a:spLocks noChangeShapeType="1"/>
                </p:cNvSpPr>
                <p:nvPr/>
              </p:nvSpPr>
              <p:spPr bwMode="auto">
                <a:xfrm>
                  <a:off x="3196734" y="2006235"/>
                  <a:ext cx="841865" cy="523"/>
                </a:xfrm>
                <a:prstGeom prst="line">
                  <a:avLst/>
                </a:prstGeom>
                <a:noFill/>
                <a:ln w="7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5" name="Freeform 377"/>
                <p:cNvSpPr>
                  <a:spLocks noChangeAspect="1"/>
                </p:cNvSpPr>
                <p:nvPr/>
              </p:nvSpPr>
              <p:spPr bwMode="auto">
                <a:xfrm>
                  <a:off x="3999944" y="1994210"/>
                  <a:ext cx="56114" cy="3488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74" y="23"/>
                    </a:cxn>
                    <a:cxn ang="0">
                      <a:pos x="0" y="46"/>
                    </a:cxn>
                    <a:cxn ang="0">
                      <a:pos x="15" y="2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74" h="46">
                      <a:moveTo>
                        <a:pt x="0" y="0"/>
                      </a:moveTo>
                      <a:lnTo>
                        <a:pt x="74" y="23"/>
                      </a:lnTo>
                      <a:lnTo>
                        <a:pt x="0" y="46"/>
                      </a:lnTo>
                      <a:lnTo>
                        <a:pt x="15" y="2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6" name="Line 37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99944" y="2008629"/>
                  <a:ext cx="56114" cy="17444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7" name="Line 379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3999944" y="1994214"/>
                  <a:ext cx="56114" cy="17444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8" name="Line 380"/>
                <p:cNvSpPr>
                  <a:spLocks noChangeAspect="1" noChangeShapeType="1"/>
                </p:cNvSpPr>
                <p:nvPr/>
              </p:nvSpPr>
              <p:spPr bwMode="auto">
                <a:xfrm>
                  <a:off x="3999944" y="1994214"/>
                  <a:ext cx="11378" cy="17444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9" name="Line 381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3999944" y="2008629"/>
                  <a:ext cx="11378" cy="17444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  <p:sp>
            <p:nvSpPr>
              <p:cNvPr id="156" name="Oval 155"/>
              <p:cNvSpPr>
                <a:spLocks noChangeAspect="1"/>
              </p:cNvSpPr>
              <p:nvPr/>
            </p:nvSpPr>
            <p:spPr bwMode="auto">
              <a:xfrm>
                <a:off x="6286057" y="1511048"/>
                <a:ext cx="56562" cy="56562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Comic Sans MS" pitchFamily="66" charset="0"/>
                  <a:cs typeface="Arial" charset="0"/>
                </a:endParaRPr>
              </a:p>
            </p:txBody>
          </p:sp>
          <p:grpSp>
            <p:nvGrpSpPr>
              <p:cNvPr id="14" name="Group 463"/>
              <p:cNvGrpSpPr>
                <a:grpSpLocks noChangeAspect="1"/>
              </p:cNvGrpSpPr>
              <p:nvPr/>
            </p:nvGrpSpPr>
            <p:grpSpPr>
              <a:xfrm>
                <a:off x="6077134" y="1370137"/>
                <a:ext cx="416021" cy="388957"/>
                <a:chOff x="3349625" y="2738438"/>
                <a:chExt cx="1708150" cy="1597025"/>
              </a:xfrm>
            </p:grpSpPr>
            <p:sp>
              <p:nvSpPr>
                <p:cNvPr id="176" name="Line 364"/>
                <p:cNvSpPr>
                  <a:spLocks noChangeShapeType="1"/>
                </p:cNvSpPr>
                <p:nvPr/>
              </p:nvSpPr>
              <p:spPr bwMode="auto">
                <a:xfrm flipV="1">
                  <a:off x="3349625" y="2738438"/>
                  <a:ext cx="1708150" cy="1595438"/>
                </a:xfrm>
                <a:prstGeom prst="line">
                  <a:avLst/>
                </a:prstGeom>
                <a:noFill/>
                <a:ln w="7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7" name="Freeform 365"/>
                <p:cNvSpPr>
                  <a:spLocks/>
                </p:cNvSpPr>
                <p:nvPr/>
              </p:nvSpPr>
              <p:spPr bwMode="auto">
                <a:xfrm>
                  <a:off x="3349625" y="4225925"/>
                  <a:ext cx="114300" cy="109538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44" y="27"/>
                    </a:cxn>
                    <a:cxn ang="0">
                      <a:pos x="72" y="34"/>
                    </a:cxn>
                    <a:cxn ang="0">
                      <a:pos x="0" y="69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72" h="69">
                      <a:moveTo>
                        <a:pt x="39" y="0"/>
                      </a:moveTo>
                      <a:lnTo>
                        <a:pt x="44" y="27"/>
                      </a:lnTo>
                      <a:lnTo>
                        <a:pt x="72" y="34"/>
                      </a:lnTo>
                      <a:lnTo>
                        <a:pt x="0" y="69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8" name="Line 366"/>
                <p:cNvSpPr>
                  <a:spLocks noChangeShapeType="1"/>
                </p:cNvSpPr>
                <p:nvPr/>
              </p:nvSpPr>
              <p:spPr bwMode="auto">
                <a:xfrm flipH="1">
                  <a:off x="3349625" y="4225925"/>
                  <a:ext cx="61913" cy="109538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9" name="Line 367"/>
                <p:cNvSpPr>
                  <a:spLocks noChangeShapeType="1"/>
                </p:cNvSpPr>
                <p:nvPr/>
              </p:nvSpPr>
              <p:spPr bwMode="auto">
                <a:xfrm flipV="1">
                  <a:off x="3349625" y="4279900"/>
                  <a:ext cx="114300" cy="5556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80" name="Line 368"/>
                <p:cNvSpPr>
                  <a:spLocks noChangeShapeType="1"/>
                </p:cNvSpPr>
                <p:nvPr/>
              </p:nvSpPr>
              <p:spPr bwMode="auto">
                <a:xfrm flipH="1" flipV="1">
                  <a:off x="3419475" y="4268788"/>
                  <a:ext cx="44450" cy="1111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81" name="Line 369"/>
                <p:cNvSpPr>
                  <a:spLocks noChangeShapeType="1"/>
                </p:cNvSpPr>
                <p:nvPr/>
              </p:nvSpPr>
              <p:spPr bwMode="auto">
                <a:xfrm flipH="1" flipV="1">
                  <a:off x="3411538" y="4225925"/>
                  <a:ext cx="7938" cy="4286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  <p:grpSp>
            <p:nvGrpSpPr>
              <p:cNvPr id="15" name="Group 465"/>
              <p:cNvGrpSpPr>
                <a:grpSpLocks noChangeAspect="1"/>
              </p:cNvGrpSpPr>
              <p:nvPr/>
            </p:nvGrpSpPr>
            <p:grpSpPr>
              <a:xfrm>
                <a:off x="6281244" y="1269414"/>
                <a:ext cx="23792" cy="769926"/>
                <a:chOff x="4217988" y="2155825"/>
                <a:chExt cx="74613" cy="2416175"/>
              </a:xfrm>
            </p:grpSpPr>
            <p:sp>
              <p:nvSpPr>
                <p:cNvPr id="170" name="Line 370"/>
                <p:cNvSpPr>
                  <a:spLocks noChangeShapeType="1"/>
                </p:cNvSpPr>
                <p:nvPr/>
              </p:nvSpPr>
              <p:spPr bwMode="auto">
                <a:xfrm flipV="1">
                  <a:off x="4256088" y="2155825"/>
                  <a:ext cx="1588" cy="2416175"/>
                </a:xfrm>
                <a:prstGeom prst="line">
                  <a:avLst/>
                </a:prstGeom>
                <a:noFill/>
                <a:ln w="7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1" name="Freeform 371"/>
                <p:cNvSpPr>
                  <a:spLocks/>
                </p:cNvSpPr>
                <p:nvPr/>
              </p:nvSpPr>
              <p:spPr bwMode="auto">
                <a:xfrm>
                  <a:off x="4217988" y="2155825"/>
                  <a:ext cx="74613" cy="120650"/>
                </a:xfrm>
                <a:custGeom>
                  <a:avLst/>
                  <a:gdLst/>
                  <a:ahLst/>
                  <a:cxnLst>
                    <a:cxn ang="0">
                      <a:pos x="24" y="0"/>
                    </a:cxn>
                    <a:cxn ang="0">
                      <a:pos x="47" y="76"/>
                    </a:cxn>
                    <a:cxn ang="0">
                      <a:pos x="24" y="61"/>
                    </a:cxn>
                    <a:cxn ang="0">
                      <a:pos x="0" y="76"/>
                    </a:cxn>
                    <a:cxn ang="0">
                      <a:pos x="24" y="0"/>
                    </a:cxn>
                  </a:cxnLst>
                  <a:rect l="0" t="0" r="r" b="b"/>
                  <a:pathLst>
                    <a:path w="47" h="76">
                      <a:moveTo>
                        <a:pt x="24" y="0"/>
                      </a:moveTo>
                      <a:lnTo>
                        <a:pt x="47" y="76"/>
                      </a:lnTo>
                      <a:lnTo>
                        <a:pt x="24" y="61"/>
                      </a:lnTo>
                      <a:lnTo>
                        <a:pt x="0" y="76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2" name="Line 372"/>
                <p:cNvSpPr>
                  <a:spLocks noChangeShapeType="1"/>
                </p:cNvSpPr>
                <p:nvPr/>
              </p:nvSpPr>
              <p:spPr bwMode="auto">
                <a:xfrm flipH="1" flipV="1">
                  <a:off x="4256088" y="2155825"/>
                  <a:ext cx="36513" cy="120650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3" name="Line 373"/>
                <p:cNvSpPr>
                  <a:spLocks noChangeShapeType="1"/>
                </p:cNvSpPr>
                <p:nvPr/>
              </p:nvSpPr>
              <p:spPr bwMode="auto">
                <a:xfrm flipH="1">
                  <a:off x="4217988" y="2155825"/>
                  <a:ext cx="38100" cy="120650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4" name="Line 374"/>
                <p:cNvSpPr>
                  <a:spLocks noChangeShapeType="1"/>
                </p:cNvSpPr>
                <p:nvPr/>
              </p:nvSpPr>
              <p:spPr bwMode="auto">
                <a:xfrm flipV="1">
                  <a:off x="4217988" y="2252663"/>
                  <a:ext cx="38100" cy="2381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5" name="Line 375"/>
                <p:cNvSpPr>
                  <a:spLocks noChangeShapeType="1"/>
                </p:cNvSpPr>
                <p:nvPr/>
              </p:nvSpPr>
              <p:spPr bwMode="auto">
                <a:xfrm>
                  <a:off x="4256088" y="2252663"/>
                  <a:ext cx="36513" cy="2381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  <p:cxnSp>
            <p:nvCxnSpPr>
              <p:cNvPr id="162" name="Straight Arrow Connector 161"/>
              <p:cNvCxnSpPr>
                <a:cxnSpLocks noChangeAspect="1"/>
              </p:cNvCxnSpPr>
              <p:nvPr/>
            </p:nvCxnSpPr>
            <p:spPr bwMode="auto">
              <a:xfrm rot="8630573" flipV="1">
                <a:off x="6249192" y="1836929"/>
                <a:ext cx="105767" cy="146228"/>
              </a:xfrm>
              <a:prstGeom prst="straightConnector1">
                <a:avLst/>
              </a:prstGeom>
              <a:noFill/>
              <a:ln w="28575" cap="rnd" cmpd="sng" algn="ctr">
                <a:solidFill>
                  <a:srgbClr val="0000FF"/>
                </a:solidFill>
                <a:prstDash val="solid"/>
                <a:round/>
                <a:headEnd type="none" w="med" len="med"/>
                <a:tailEnd type="stealth" w="lg" len="lg"/>
              </a:ln>
              <a:effectLst/>
            </p:spPr>
          </p:cxnSp>
          <p:cxnSp>
            <p:nvCxnSpPr>
              <p:cNvPr id="163" name="Straight Arrow Connector 162"/>
              <p:cNvCxnSpPr>
                <a:cxnSpLocks noChangeAspect="1"/>
              </p:cNvCxnSpPr>
              <p:nvPr/>
            </p:nvCxnSpPr>
            <p:spPr bwMode="auto">
              <a:xfrm rot="18830573" flipH="1">
                <a:off x="6214628" y="1654903"/>
                <a:ext cx="172821" cy="172822"/>
              </a:xfrm>
              <a:prstGeom prst="straightConnector1">
                <a:avLst/>
              </a:prstGeom>
              <a:noFill/>
              <a:ln w="28575" cap="rnd" cmpd="sng" algn="ctr">
                <a:solidFill>
                  <a:srgbClr val="FF0000"/>
                </a:solidFill>
                <a:prstDash val="solid"/>
                <a:round/>
                <a:headEnd type="none" w="lg" len="lg"/>
                <a:tailEnd type="stealth" w="lg" len="lg"/>
              </a:ln>
              <a:effectLst/>
            </p:spPr>
          </p:cxnSp>
          <p:sp>
            <p:nvSpPr>
              <p:cNvPr id="161" name="Oval 160"/>
              <p:cNvSpPr>
                <a:spLocks noChangeAspect="1"/>
              </p:cNvSpPr>
              <p:nvPr/>
            </p:nvSpPr>
            <p:spPr bwMode="auto">
              <a:xfrm>
                <a:off x="6197346" y="1409310"/>
                <a:ext cx="214623" cy="214623"/>
              </a:xfrm>
              <a:prstGeom prst="ellipse">
                <a:avLst/>
              </a:prstGeom>
              <a:solidFill>
                <a:srgbClr val="FFE5FF"/>
              </a:solidFill>
              <a:ln w="0" cap="flat" cmpd="sng" algn="ctr">
                <a:gradFill>
                  <a:gsLst>
                    <a:gs pos="0">
                      <a:schemeClr val="accent1">
                        <a:shade val="30000"/>
                        <a:satMod val="115000"/>
                      </a:schemeClr>
                    </a:gs>
                    <a:gs pos="50000">
                      <a:schemeClr val="accent1">
                        <a:shade val="67500"/>
                        <a:satMod val="115000"/>
                      </a:schemeClr>
                    </a:gs>
                    <a:gs pos="100000">
                      <a:schemeClr val="accent1">
                        <a:shade val="100000"/>
                        <a:satMod val="115000"/>
                      </a:schemeClr>
                    </a:gs>
                  </a:gsLst>
                  <a:lin ang="5400000" scaled="0"/>
                </a:gra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Comic Sans MS" pitchFamily="66" charset="0"/>
                  <a:cs typeface="Arial" charset="0"/>
                </a:endParaRPr>
              </a:p>
            </p:txBody>
          </p:sp>
          <p:cxnSp>
            <p:nvCxnSpPr>
              <p:cNvPr id="251" name="Straight Connector 250"/>
              <p:cNvCxnSpPr/>
              <p:nvPr/>
            </p:nvCxnSpPr>
            <p:spPr bwMode="auto">
              <a:xfrm>
                <a:off x="5736580" y="1511274"/>
                <a:ext cx="122415" cy="851"/>
              </a:xfrm>
              <a:prstGeom prst="line">
                <a:avLst/>
              </a:pr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grpSp>
            <p:nvGrpSpPr>
              <p:cNvPr id="17" name="Group 228"/>
              <p:cNvGrpSpPr>
                <a:grpSpLocks noChangeAspect="1"/>
              </p:cNvGrpSpPr>
              <p:nvPr/>
            </p:nvGrpSpPr>
            <p:grpSpPr>
              <a:xfrm rot="8009671">
                <a:off x="2971344" y="1308501"/>
                <a:ext cx="392909" cy="367348"/>
                <a:chOff x="1447800" y="1710539"/>
                <a:chExt cx="917154" cy="857488"/>
              </a:xfrm>
            </p:grpSpPr>
            <p:sp>
              <p:nvSpPr>
                <p:cNvPr id="230" name="Line 364"/>
                <p:cNvSpPr>
                  <a:spLocks noChangeShapeType="1"/>
                </p:cNvSpPr>
                <p:nvPr/>
              </p:nvSpPr>
              <p:spPr bwMode="auto">
                <a:xfrm flipV="1">
                  <a:off x="1447800" y="1710539"/>
                  <a:ext cx="917154" cy="856636"/>
                </a:xfrm>
                <a:prstGeom prst="line">
                  <a:avLst/>
                </a:prstGeom>
                <a:noFill/>
                <a:ln w="7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1" name="Freeform 365"/>
                <p:cNvSpPr>
                  <a:spLocks/>
                </p:cNvSpPr>
                <p:nvPr/>
              </p:nvSpPr>
              <p:spPr bwMode="auto">
                <a:xfrm>
                  <a:off x="1447800" y="2509213"/>
                  <a:ext cx="61371" cy="58814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44" y="27"/>
                    </a:cxn>
                    <a:cxn ang="0">
                      <a:pos x="72" y="34"/>
                    </a:cxn>
                    <a:cxn ang="0">
                      <a:pos x="0" y="69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72" h="69">
                      <a:moveTo>
                        <a:pt x="39" y="0"/>
                      </a:moveTo>
                      <a:lnTo>
                        <a:pt x="44" y="27"/>
                      </a:lnTo>
                      <a:lnTo>
                        <a:pt x="72" y="34"/>
                      </a:lnTo>
                      <a:lnTo>
                        <a:pt x="0" y="69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2" name="Line 366"/>
                <p:cNvSpPr>
                  <a:spLocks noChangeShapeType="1"/>
                </p:cNvSpPr>
                <p:nvPr/>
              </p:nvSpPr>
              <p:spPr bwMode="auto">
                <a:xfrm flipH="1">
                  <a:off x="1447800" y="2509213"/>
                  <a:ext cx="33243" cy="58814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3" name="Line 367"/>
                <p:cNvSpPr>
                  <a:spLocks noChangeShapeType="1"/>
                </p:cNvSpPr>
                <p:nvPr/>
              </p:nvSpPr>
              <p:spPr bwMode="auto">
                <a:xfrm flipV="1">
                  <a:off x="1447800" y="2538194"/>
                  <a:ext cx="61371" cy="2983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4" name="Line 368"/>
                <p:cNvSpPr>
                  <a:spLocks noChangeShapeType="1"/>
                </p:cNvSpPr>
                <p:nvPr/>
              </p:nvSpPr>
              <p:spPr bwMode="auto">
                <a:xfrm flipH="1" flipV="1">
                  <a:off x="1485304" y="2532227"/>
                  <a:ext cx="23866" cy="5967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5" name="Line 369"/>
                <p:cNvSpPr>
                  <a:spLocks noChangeShapeType="1"/>
                </p:cNvSpPr>
                <p:nvPr/>
              </p:nvSpPr>
              <p:spPr bwMode="auto">
                <a:xfrm flipH="1" flipV="1">
                  <a:off x="1481043" y="2509213"/>
                  <a:ext cx="4262" cy="23014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  <p:sp>
            <p:nvSpPr>
              <p:cNvPr id="476" name="Oval 475"/>
              <p:cNvSpPr>
                <a:spLocks noChangeAspect="1"/>
              </p:cNvSpPr>
              <p:nvPr/>
            </p:nvSpPr>
            <p:spPr bwMode="auto">
              <a:xfrm>
                <a:off x="3061874" y="1395428"/>
                <a:ext cx="207468" cy="207469"/>
              </a:xfrm>
              <a:prstGeom prst="ellipse">
                <a:avLst/>
              </a:prstGeom>
              <a:solidFill>
                <a:srgbClr val="FFE5FF"/>
              </a:solidFill>
              <a:ln w="0" cap="flat" cmpd="sng" algn="ctr">
                <a:gradFill>
                  <a:gsLst>
                    <a:gs pos="0">
                      <a:schemeClr val="accent1">
                        <a:shade val="30000"/>
                        <a:satMod val="115000"/>
                      </a:schemeClr>
                    </a:gs>
                    <a:gs pos="50000">
                      <a:schemeClr val="accent1">
                        <a:shade val="67500"/>
                        <a:satMod val="115000"/>
                      </a:schemeClr>
                    </a:gs>
                    <a:gs pos="100000">
                      <a:schemeClr val="accent1">
                        <a:shade val="100000"/>
                        <a:satMod val="115000"/>
                      </a:schemeClr>
                    </a:gs>
                  </a:gsLst>
                  <a:lin ang="5400000" scaled="0"/>
                </a:gra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Comic Sans MS" pitchFamily="66" charset="0"/>
                  <a:cs typeface="Arial" charset="0"/>
                </a:endParaRPr>
              </a:p>
            </p:txBody>
          </p:sp>
          <p:pic>
            <p:nvPicPr>
              <p:cNvPr id="376" name="Picture 375" descr="txp_fig"/>
              <p:cNvPicPr>
                <a:picLocks noChangeAspect="1"/>
              </p:cNvPicPr>
              <p:nvPr>
                <p:custDataLst>
                  <p:tags r:id="rId1"/>
                </p:custDataLst>
              </p:nvPr>
            </p:nvPicPr>
            <p:blipFill>
              <a:blip r:embed="rId16"/>
              <a:stretch>
                <a:fillRect/>
              </a:stretch>
            </p:blipFill>
            <p:spPr bwMode="auto">
              <a:xfrm>
                <a:off x="2909620" y="1066800"/>
                <a:ext cx="153620" cy="115214"/>
              </a:xfrm>
              <a:prstGeom prst="rect">
                <a:avLst/>
              </a:prstGeom>
              <a:noFill/>
              <a:ln/>
              <a:effectLst/>
            </p:spPr>
          </p:pic>
          <p:pic>
            <p:nvPicPr>
              <p:cNvPr id="377" name="Picture 376" descr="txp_fig"/>
              <p:cNvPicPr>
                <a:picLocks noChangeAspect="1"/>
              </p:cNvPicPr>
              <p:nvPr>
                <p:custDataLst>
                  <p:tags r:id="rId2"/>
                </p:custDataLst>
              </p:nvPr>
            </p:nvPicPr>
            <p:blipFill>
              <a:blip r:embed="rId17"/>
              <a:stretch>
                <a:fillRect/>
              </a:stretch>
            </p:blipFill>
            <p:spPr bwMode="auto">
              <a:xfrm>
                <a:off x="2514601" y="1936396"/>
                <a:ext cx="400165" cy="154305"/>
              </a:xfrm>
              <a:prstGeom prst="rect">
                <a:avLst/>
              </a:prstGeom>
              <a:noFill/>
              <a:ln/>
              <a:effectLst/>
            </p:spPr>
          </p:pic>
          <p:pic>
            <p:nvPicPr>
              <p:cNvPr id="378" name="Picture 377" descr="txp_fig"/>
              <p:cNvPicPr>
                <a:picLocks noChangeAspect="1"/>
              </p:cNvPicPr>
              <p:nvPr>
                <p:custDataLst>
                  <p:tags r:id="rId3"/>
                </p:custDataLst>
              </p:nvPr>
            </p:nvPicPr>
            <p:blipFill>
              <a:blip r:embed="rId18"/>
              <a:stretch>
                <a:fillRect/>
              </a:stretch>
            </p:blipFill>
            <p:spPr bwMode="auto">
              <a:xfrm>
                <a:off x="3268980" y="1586180"/>
                <a:ext cx="274320" cy="148476"/>
              </a:xfrm>
              <a:prstGeom prst="rect">
                <a:avLst/>
              </a:prstGeom>
              <a:noFill/>
              <a:ln/>
              <a:effectLst/>
            </p:spPr>
          </p:pic>
        </p:grpSp>
        <p:grpSp>
          <p:nvGrpSpPr>
            <p:cNvPr id="369" name="Group 368"/>
            <p:cNvGrpSpPr/>
            <p:nvPr/>
          </p:nvGrpSpPr>
          <p:grpSpPr>
            <a:xfrm>
              <a:off x="2514600" y="2355382"/>
              <a:ext cx="4572000" cy="692618"/>
              <a:chOff x="2514600" y="2355382"/>
              <a:chExt cx="4572000" cy="692618"/>
            </a:xfrm>
          </p:grpSpPr>
          <p:grpSp>
            <p:nvGrpSpPr>
              <p:cNvPr id="751" name="Group 466"/>
              <p:cNvGrpSpPr>
                <a:grpSpLocks noChangeAspect="1"/>
              </p:cNvGrpSpPr>
              <p:nvPr/>
            </p:nvGrpSpPr>
            <p:grpSpPr>
              <a:xfrm>
                <a:off x="3703320" y="2754670"/>
                <a:ext cx="800844" cy="22846"/>
                <a:chOff x="2971800" y="3505200"/>
                <a:chExt cx="2559050" cy="73026"/>
              </a:xfrm>
            </p:grpSpPr>
            <p:sp>
              <p:nvSpPr>
                <p:cNvPr id="752" name="Line 376"/>
                <p:cNvSpPr>
                  <a:spLocks noChangeShapeType="1"/>
                </p:cNvSpPr>
                <p:nvPr/>
              </p:nvSpPr>
              <p:spPr bwMode="auto">
                <a:xfrm>
                  <a:off x="2971800" y="3541713"/>
                  <a:ext cx="2559050" cy="1588"/>
                </a:xfrm>
                <a:prstGeom prst="line">
                  <a:avLst/>
                </a:prstGeom>
                <a:noFill/>
                <a:ln w="7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53" name="Freeform 377"/>
                <p:cNvSpPr>
                  <a:spLocks/>
                </p:cNvSpPr>
                <p:nvPr/>
              </p:nvSpPr>
              <p:spPr bwMode="auto">
                <a:xfrm>
                  <a:off x="5413375" y="3505200"/>
                  <a:ext cx="117475" cy="73025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74" y="23"/>
                    </a:cxn>
                    <a:cxn ang="0">
                      <a:pos x="0" y="46"/>
                    </a:cxn>
                    <a:cxn ang="0">
                      <a:pos x="15" y="2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74" h="46">
                      <a:moveTo>
                        <a:pt x="0" y="0"/>
                      </a:moveTo>
                      <a:lnTo>
                        <a:pt x="74" y="23"/>
                      </a:lnTo>
                      <a:lnTo>
                        <a:pt x="0" y="46"/>
                      </a:lnTo>
                      <a:lnTo>
                        <a:pt x="15" y="2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54" name="Line 378"/>
                <p:cNvSpPr>
                  <a:spLocks noChangeShapeType="1"/>
                </p:cNvSpPr>
                <p:nvPr/>
              </p:nvSpPr>
              <p:spPr bwMode="auto">
                <a:xfrm flipV="1">
                  <a:off x="5413375" y="3541713"/>
                  <a:ext cx="117475" cy="3651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55" name="Line 379"/>
                <p:cNvSpPr>
                  <a:spLocks noChangeShapeType="1"/>
                </p:cNvSpPr>
                <p:nvPr/>
              </p:nvSpPr>
              <p:spPr bwMode="auto">
                <a:xfrm flipH="1" flipV="1">
                  <a:off x="5413375" y="3505200"/>
                  <a:ext cx="117475" cy="3651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56" name="Line 380"/>
                <p:cNvSpPr>
                  <a:spLocks noChangeShapeType="1"/>
                </p:cNvSpPr>
                <p:nvPr/>
              </p:nvSpPr>
              <p:spPr bwMode="auto">
                <a:xfrm>
                  <a:off x="5413375" y="3505200"/>
                  <a:ext cx="23813" cy="3651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57" name="Line 381"/>
                <p:cNvSpPr>
                  <a:spLocks noChangeShapeType="1"/>
                </p:cNvSpPr>
                <p:nvPr/>
              </p:nvSpPr>
              <p:spPr bwMode="auto">
                <a:xfrm flipH="1">
                  <a:off x="5413375" y="3541713"/>
                  <a:ext cx="23813" cy="3651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  <p:sp>
            <p:nvSpPr>
              <p:cNvPr id="737" name="Line 364"/>
              <p:cNvSpPr>
                <a:spLocks noChangeShapeType="1"/>
              </p:cNvSpPr>
              <p:nvPr/>
            </p:nvSpPr>
            <p:spPr bwMode="auto">
              <a:xfrm flipV="1">
                <a:off x="5029200" y="2501501"/>
                <a:ext cx="577807" cy="539681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grpSp>
            <p:nvGrpSpPr>
              <p:cNvPr id="758" name="Group 757"/>
              <p:cNvGrpSpPr/>
              <p:nvPr/>
            </p:nvGrpSpPr>
            <p:grpSpPr>
              <a:xfrm>
                <a:off x="2514600" y="2507782"/>
                <a:ext cx="577807" cy="540218"/>
                <a:chOff x="2667000" y="2355382"/>
                <a:chExt cx="577807" cy="540218"/>
              </a:xfrm>
            </p:grpSpPr>
            <p:sp>
              <p:nvSpPr>
                <p:cNvPr id="655" name="Line 364"/>
                <p:cNvSpPr>
                  <a:spLocks noChangeShapeType="1"/>
                </p:cNvSpPr>
                <p:nvPr/>
              </p:nvSpPr>
              <p:spPr bwMode="auto">
                <a:xfrm flipV="1">
                  <a:off x="2667000" y="2355382"/>
                  <a:ext cx="577807" cy="539681"/>
                </a:xfrm>
                <a:prstGeom prst="line">
                  <a:avLst/>
                </a:prstGeom>
                <a:noFill/>
                <a:ln w="7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56" name="Freeform 365"/>
                <p:cNvSpPr>
                  <a:spLocks/>
                </p:cNvSpPr>
                <p:nvPr/>
              </p:nvSpPr>
              <p:spPr bwMode="auto">
                <a:xfrm>
                  <a:off x="2667000" y="2858547"/>
                  <a:ext cx="38664" cy="37053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44" y="27"/>
                    </a:cxn>
                    <a:cxn ang="0">
                      <a:pos x="72" y="34"/>
                    </a:cxn>
                    <a:cxn ang="0">
                      <a:pos x="0" y="69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72" h="69">
                      <a:moveTo>
                        <a:pt x="39" y="0"/>
                      </a:moveTo>
                      <a:lnTo>
                        <a:pt x="44" y="27"/>
                      </a:lnTo>
                      <a:lnTo>
                        <a:pt x="72" y="34"/>
                      </a:lnTo>
                      <a:lnTo>
                        <a:pt x="0" y="69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  <p:grpSp>
            <p:nvGrpSpPr>
              <p:cNvPr id="487" name="Group 368"/>
              <p:cNvGrpSpPr>
                <a:grpSpLocks noChangeAspect="1"/>
              </p:cNvGrpSpPr>
              <p:nvPr/>
            </p:nvGrpSpPr>
            <p:grpSpPr>
              <a:xfrm rot="8009671">
                <a:off x="2614252" y="2523786"/>
                <a:ext cx="357549" cy="334288"/>
                <a:chOff x="1447800" y="1710539"/>
                <a:chExt cx="917154" cy="857488"/>
              </a:xfrm>
            </p:grpSpPr>
            <p:sp>
              <p:nvSpPr>
                <p:cNvPr id="641" name="Line 364"/>
                <p:cNvSpPr>
                  <a:spLocks noChangeShapeType="1"/>
                </p:cNvSpPr>
                <p:nvPr/>
              </p:nvSpPr>
              <p:spPr bwMode="auto">
                <a:xfrm flipV="1">
                  <a:off x="1447800" y="1710539"/>
                  <a:ext cx="917154" cy="856636"/>
                </a:xfrm>
                <a:prstGeom prst="line">
                  <a:avLst/>
                </a:prstGeom>
                <a:noFill/>
                <a:ln w="7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42" name="Freeform 365"/>
                <p:cNvSpPr>
                  <a:spLocks/>
                </p:cNvSpPr>
                <p:nvPr/>
              </p:nvSpPr>
              <p:spPr bwMode="auto">
                <a:xfrm>
                  <a:off x="1447800" y="2509213"/>
                  <a:ext cx="61371" cy="58814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44" y="27"/>
                    </a:cxn>
                    <a:cxn ang="0">
                      <a:pos x="72" y="34"/>
                    </a:cxn>
                    <a:cxn ang="0">
                      <a:pos x="0" y="69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72" h="69">
                      <a:moveTo>
                        <a:pt x="39" y="0"/>
                      </a:moveTo>
                      <a:lnTo>
                        <a:pt x="44" y="27"/>
                      </a:lnTo>
                      <a:lnTo>
                        <a:pt x="72" y="34"/>
                      </a:lnTo>
                      <a:lnTo>
                        <a:pt x="0" y="69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43" name="Line 366"/>
                <p:cNvSpPr>
                  <a:spLocks noChangeShapeType="1"/>
                </p:cNvSpPr>
                <p:nvPr/>
              </p:nvSpPr>
              <p:spPr bwMode="auto">
                <a:xfrm flipH="1">
                  <a:off x="1447800" y="2509213"/>
                  <a:ext cx="33243" cy="58814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44" name="Line 367"/>
                <p:cNvSpPr>
                  <a:spLocks noChangeShapeType="1"/>
                </p:cNvSpPr>
                <p:nvPr/>
              </p:nvSpPr>
              <p:spPr bwMode="auto">
                <a:xfrm flipV="1">
                  <a:off x="1447800" y="2538194"/>
                  <a:ext cx="61371" cy="2983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45" name="Line 368"/>
                <p:cNvSpPr>
                  <a:spLocks noChangeShapeType="1"/>
                </p:cNvSpPr>
                <p:nvPr/>
              </p:nvSpPr>
              <p:spPr bwMode="auto">
                <a:xfrm flipH="1" flipV="1">
                  <a:off x="1485304" y="2532227"/>
                  <a:ext cx="23866" cy="5967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46" name="Line 369"/>
                <p:cNvSpPr>
                  <a:spLocks noChangeShapeType="1"/>
                </p:cNvSpPr>
                <p:nvPr/>
              </p:nvSpPr>
              <p:spPr bwMode="auto">
                <a:xfrm flipH="1" flipV="1">
                  <a:off x="1481043" y="2509213"/>
                  <a:ext cx="4262" cy="23014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  <p:sp>
            <p:nvSpPr>
              <p:cNvPr id="502" name="Oval 501"/>
              <p:cNvSpPr>
                <a:spLocks noChangeAspect="1"/>
              </p:cNvSpPr>
              <p:nvPr/>
            </p:nvSpPr>
            <p:spPr bwMode="auto">
              <a:xfrm>
                <a:off x="2792305" y="2720563"/>
                <a:ext cx="56562" cy="56562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Comic Sans MS" pitchFamily="66" charset="0"/>
                  <a:cs typeface="Arial" charset="0"/>
                </a:endParaRPr>
              </a:p>
            </p:txBody>
          </p:sp>
          <p:grpSp>
            <p:nvGrpSpPr>
              <p:cNvPr id="504" name="Group 466"/>
              <p:cNvGrpSpPr>
                <a:grpSpLocks noChangeAspect="1"/>
              </p:cNvGrpSpPr>
              <p:nvPr/>
            </p:nvGrpSpPr>
            <p:grpSpPr>
              <a:xfrm>
                <a:off x="2557268" y="2741528"/>
                <a:ext cx="800844" cy="22846"/>
                <a:chOff x="2971800" y="3505200"/>
                <a:chExt cx="2559050" cy="73026"/>
              </a:xfrm>
            </p:grpSpPr>
            <p:sp>
              <p:nvSpPr>
                <p:cNvPr id="605" name="Line 376"/>
                <p:cNvSpPr>
                  <a:spLocks noChangeShapeType="1"/>
                </p:cNvSpPr>
                <p:nvPr/>
              </p:nvSpPr>
              <p:spPr bwMode="auto">
                <a:xfrm>
                  <a:off x="2971800" y="3541713"/>
                  <a:ext cx="2559050" cy="1588"/>
                </a:xfrm>
                <a:prstGeom prst="line">
                  <a:avLst/>
                </a:prstGeom>
                <a:noFill/>
                <a:ln w="7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06" name="Freeform 377"/>
                <p:cNvSpPr>
                  <a:spLocks/>
                </p:cNvSpPr>
                <p:nvPr/>
              </p:nvSpPr>
              <p:spPr bwMode="auto">
                <a:xfrm>
                  <a:off x="5413375" y="3505200"/>
                  <a:ext cx="117475" cy="73025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74" y="23"/>
                    </a:cxn>
                    <a:cxn ang="0">
                      <a:pos x="0" y="46"/>
                    </a:cxn>
                    <a:cxn ang="0">
                      <a:pos x="15" y="2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74" h="46">
                      <a:moveTo>
                        <a:pt x="0" y="0"/>
                      </a:moveTo>
                      <a:lnTo>
                        <a:pt x="74" y="23"/>
                      </a:lnTo>
                      <a:lnTo>
                        <a:pt x="0" y="46"/>
                      </a:lnTo>
                      <a:lnTo>
                        <a:pt x="15" y="2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07" name="Line 378"/>
                <p:cNvSpPr>
                  <a:spLocks noChangeShapeType="1"/>
                </p:cNvSpPr>
                <p:nvPr/>
              </p:nvSpPr>
              <p:spPr bwMode="auto">
                <a:xfrm flipV="1">
                  <a:off x="5413375" y="3541713"/>
                  <a:ext cx="117475" cy="3651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14" name="Line 379"/>
                <p:cNvSpPr>
                  <a:spLocks noChangeShapeType="1"/>
                </p:cNvSpPr>
                <p:nvPr/>
              </p:nvSpPr>
              <p:spPr bwMode="auto">
                <a:xfrm flipH="1" flipV="1">
                  <a:off x="5413375" y="3505200"/>
                  <a:ext cx="117475" cy="3651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15" name="Line 380"/>
                <p:cNvSpPr>
                  <a:spLocks noChangeShapeType="1"/>
                </p:cNvSpPr>
                <p:nvPr/>
              </p:nvSpPr>
              <p:spPr bwMode="auto">
                <a:xfrm>
                  <a:off x="5413375" y="3505200"/>
                  <a:ext cx="23813" cy="3651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16" name="Line 381"/>
                <p:cNvSpPr>
                  <a:spLocks noChangeShapeType="1"/>
                </p:cNvSpPr>
                <p:nvPr/>
              </p:nvSpPr>
              <p:spPr bwMode="auto">
                <a:xfrm flipH="1">
                  <a:off x="5413375" y="3541713"/>
                  <a:ext cx="23813" cy="3651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  <p:cxnSp>
            <p:nvCxnSpPr>
              <p:cNvPr id="508" name="Straight Arrow Connector 507"/>
              <p:cNvCxnSpPr>
                <a:cxnSpLocks noChangeAspect="1"/>
              </p:cNvCxnSpPr>
              <p:nvPr/>
            </p:nvCxnSpPr>
            <p:spPr bwMode="auto">
              <a:xfrm rot="3243514" flipV="1">
                <a:off x="2971800" y="2626654"/>
                <a:ext cx="198420" cy="274320"/>
              </a:xfrm>
              <a:prstGeom prst="straightConnector1">
                <a:avLst/>
              </a:prstGeom>
              <a:noFill/>
              <a:ln w="25400" cap="rnd" cmpd="sng" algn="ctr">
                <a:solidFill>
                  <a:srgbClr val="0000FF"/>
                </a:solidFill>
                <a:prstDash val="solid"/>
                <a:round/>
                <a:headEnd type="none" w="med" len="med"/>
                <a:tailEnd type="stealth" w="lg" len="lg"/>
              </a:ln>
              <a:effectLst/>
            </p:spPr>
          </p:cxnSp>
          <p:sp>
            <p:nvSpPr>
              <p:cNvPr id="510" name="Oval 509"/>
              <p:cNvSpPr>
                <a:spLocks noChangeAspect="1"/>
              </p:cNvSpPr>
              <p:nvPr/>
            </p:nvSpPr>
            <p:spPr bwMode="auto">
              <a:xfrm>
                <a:off x="2686537" y="2618824"/>
                <a:ext cx="214623" cy="214623"/>
              </a:xfrm>
              <a:prstGeom prst="ellipse">
                <a:avLst/>
              </a:prstGeom>
              <a:solidFill>
                <a:srgbClr val="FFE5FF"/>
              </a:solidFill>
              <a:ln w="0" cap="flat" cmpd="sng" algn="ctr">
                <a:gradFill>
                  <a:gsLst>
                    <a:gs pos="0">
                      <a:schemeClr val="accent1">
                        <a:shade val="30000"/>
                        <a:satMod val="115000"/>
                      </a:schemeClr>
                    </a:gs>
                    <a:gs pos="50000">
                      <a:schemeClr val="accent1">
                        <a:shade val="67500"/>
                        <a:satMod val="115000"/>
                      </a:schemeClr>
                    </a:gs>
                    <a:gs pos="100000">
                      <a:schemeClr val="accent1">
                        <a:shade val="100000"/>
                        <a:satMod val="115000"/>
                      </a:schemeClr>
                    </a:gs>
                  </a:gsLst>
                  <a:lin ang="5400000" scaled="0"/>
                </a:gra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Comic Sans MS" pitchFamily="66" charset="0"/>
                  <a:cs typeface="Arial" charset="0"/>
                </a:endParaRPr>
              </a:p>
            </p:txBody>
          </p:sp>
          <p:cxnSp>
            <p:nvCxnSpPr>
              <p:cNvPr id="561" name="Straight Connector 560"/>
              <p:cNvCxnSpPr/>
              <p:nvPr/>
            </p:nvCxnSpPr>
            <p:spPr bwMode="auto">
              <a:xfrm>
                <a:off x="3490985" y="2762841"/>
                <a:ext cx="122415" cy="851"/>
              </a:xfrm>
              <a:prstGeom prst="line">
                <a:avLst/>
              </a:pr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3" name="Straight Arrow Connector 652"/>
              <p:cNvCxnSpPr>
                <a:cxnSpLocks noChangeAspect="1"/>
              </p:cNvCxnSpPr>
              <p:nvPr/>
            </p:nvCxnSpPr>
            <p:spPr bwMode="auto">
              <a:xfrm rot="60000" flipH="1">
                <a:off x="2587752" y="2827822"/>
                <a:ext cx="164594" cy="164592"/>
              </a:xfrm>
              <a:prstGeom prst="straightConnector1">
                <a:avLst/>
              </a:prstGeom>
              <a:noFill/>
              <a:ln w="28575" cap="rnd" cmpd="sng" algn="ctr">
                <a:solidFill>
                  <a:srgbClr val="FF0000"/>
                </a:solidFill>
                <a:prstDash val="solid"/>
                <a:round/>
                <a:headEnd type="none" w="lg" len="lg"/>
                <a:tailEnd type="stealth" w="lg" len="lg"/>
              </a:ln>
              <a:effectLst/>
            </p:spPr>
          </p:cxnSp>
          <p:grpSp>
            <p:nvGrpSpPr>
              <p:cNvPr id="680" name="Group 679"/>
              <p:cNvGrpSpPr/>
              <p:nvPr/>
            </p:nvGrpSpPr>
            <p:grpSpPr>
              <a:xfrm>
                <a:off x="4678185" y="2736382"/>
                <a:ext cx="122415" cy="41656"/>
                <a:chOff x="4658845" y="1517625"/>
                <a:chExt cx="122415" cy="41656"/>
              </a:xfrm>
            </p:grpSpPr>
            <p:cxnSp>
              <p:nvCxnSpPr>
                <p:cNvPr id="681" name="Straight Connector 680"/>
                <p:cNvCxnSpPr/>
                <p:nvPr/>
              </p:nvCxnSpPr>
              <p:spPr bwMode="auto">
                <a:xfrm>
                  <a:off x="4658845" y="1517625"/>
                  <a:ext cx="122415" cy="851"/>
                </a:xfrm>
                <a:prstGeom prst="line">
                  <a:avLst/>
                </a:prstGeom>
                <a:noFill/>
                <a:ln w="254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682" name="Straight Connector 681"/>
                <p:cNvCxnSpPr/>
                <p:nvPr/>
              </p:nvCxnSpPr>
              <p:spPr bwMode="auto">
                <a:xfrm>
                  <a:off x="4658845" y="1558430"/>
                  <a:ext cx="122415" cy="851"/>
                </a:xfrm>
                <a:prstGeom prst="line">
                  <a:avLst/>
                </a:prstGeom>
                <a:noFill/>
                <a:ln w="254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687" name="Group 368"/>
              <p:cNvGrpSpPr>
                <a:grpSpLocks noChangeAspect="1"/>
              </p:cNvGrpSpPr>
              <p:nvPr/>
            </p:nvGrpSpPr>
            <p:grpSpPr>
              <a:xfrm rot="8009671">
                <a:off x="5128852" y="2523786"/>
                <a:ext cx="357549" cy="334288"/>
                <a:chOff x="1447800" y="1710539"/>
                <a:chExt cx="917154" cy="857488"/>
              </a:xfrm>
            </p:grpSpPr>
            <p:sp>
              <p:nvSpPr>
                <p:cNvPr id="731" name="Line 364"/>
                <p:cNvSpPr>
                  <a:spLocks noChangeShapeType="1"/>
                </p:cNvSpPr>
                <p:nvPr/>
              </p:nvSpPr>
              <p:spPr bwMode="auto">
                <a:xfrm flipV="1">
                  <a:off x="1447800" y="1710539"/>
                  <a:ext cx="917154" cy="856636"/>
                </a:xfrm>
                <a:prstGeom prst="line">
                  <a:avLst/>
                </a:prstGeom>
                <a:noFill/>
                <a:ln w="7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32" name="Freeform 365"/>
                <p:cNvSpPr>
                  <a:spLocks/>
                </p:cNvSpPr>
                <p:nvPr/>
              </p:nvSpPr>
              <p:spPr bwMode="auto">
                <a:xfrm>
                  <a:off x="1447800" y="2509213"/>
                  <a:ext cx="61371" cy="58814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44" y="27"/>
                    </a:cxn>
                    <a:cxn ang="0">
                      <a:pos x="72" y="34"/>
                    </a:cxn>
                    <a:cxn ang="0">
                      <a:pos x="0" y="69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72" h="69">
                      <a:moveTo>
                        <a:pt x="39" y="0"/>
                      </a:moveTo>
                      <a:lnTo>
                        <a:pt x="44" y="27"/>
                      </a:lnTo>
                      <a:lnTo>
                        <a:pt x="72" y="34"/>
                      </a:lnTo>
                      <a:lnTo>
                        <a:pt x="0" y="69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33" name="Line 366"/>
                <p:cNvSpPr>
                  <a:spLocks noChangeShapeType="1"/>
                </p:cNvSpPr>
                <p:nvPr/>
              </p:nvSpPr>
              <p:spPr bwMode="auto">
                <a:xfrm flipH="1">
                  <a:off x="1447800" y="2509213"/>
                  <a:ext cx="33243" cy="58814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34" name="Line 367"/>
                <p:cNvSpPr>
                  <a:spLocks noChangeShapeType="1"/>
                </p:cNvSpPr>
                <p:nvPr/>
              </p:nvSpPr>
              <p:spPr bwMode="auto">
                <a:xfrm flipV="1">
                  <a:off x="1447800" y="2538194"/>
                  <a:ext cx="61371" cy="2983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35" name="Line 368"/>
                <p:cNvSpPr>
                  <a:spLocks noChangeShapeType="1"/>
                </p:cNvSpPr>
                <p:nvPr/>
              </p:nvSpPr>
              <p:spPr bwMode="auto">
                <a:xfrm flipH="1" flipV="1">
                  <a:off x="1485304" y="2532227"/>
                  <a:ext cx="23866" cy="5967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36" name="Line 369"/>
                <p:cNvSpPr>
                  <a:spLocks noChangeShapeType="1"/>
                </p:cNvSpPr>
                <p:nvPr/>
              </p:nvSpPr>
              <p:spPr bwMode="auto">
                <a:xfrm flipH="1" flipV="1">
                  <a:off x="1481043" y="2509213"/>
                  <a:ext cx="4262" cy="23014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  <p:sp>
            <p:nvSpPr>
              <p:cNvPr id="688" name="Oval 687"/>
              <p:cNvSpPr>
                <a:spLocks noChangeAspect="1"/>
              </p:cNvSpPr>
              <p:nvPr/>
            </p:nvSpPr>
            <p:spPr bwMode="auto">
              <a:xfrm>
                <a:off x="5306905" y="2720563"/>
                <a:ext cx="56562" cy="56562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Comic Sans MS" pitchFamily="66" charset="0"/>
                  <a:cs typeface="Arial" charset="0"/>
                </a:endParaRPr>
              </a:p>
            </p:txBody>
          </p:sp>
          <p:grpSp>
            <p:nvGrpSpPr>
              <p:cNvPr id="689" name="Group 466"/>
              <p:cNvGrpSpPr>
                <a:grpSpLocks noChangeAspect="1"/>
              </p:cNvGrpSpPr>
              <p:nvPr/>
            </p:nvGrpSpPr>
            <p:grpSpPr>
              <a:xfrm>
                <a:off x="5071868" y="2741960"/>
                <a:ext cx="800844" cy="22855"/>
                <a:chOff x="2971800" y="3505200"/>
                <a:chExt cx="2559050" cy="73026"/>
              </a:xfrm>
            </p:grpSpPr>
            <p:sp>
              <p:nvSpPr>
                <p:cNvPr id="725" name="Line 376"/>
                <p:cNvSpPr>
                  <a:spLocks noChangeShapeType="1"/>
                </p:cNvSpPr>
                <p:nvPr/>
              </p:nvSpPr>
              <p:spPr bwMode="auto">
                <a:xfrm>
                  <a:off x="2971800" y="3541713"/>
                  <a:ext cx="2559050" cy="1588"/>
                </a:xfrm>
                <a:prstGeom prst="line">
                  <a:avLst/>
                </a:prstGeom>
                <a:noFill/>
                <a:ln w="7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26" name="Freeform 377"/>
                <p:cNvSpPr>
                  <a:spLocks/>
                </p:cNvSpPr>
                <p:nvPr/>
              </p:nvSpPr>
              <p:spPr bwMode="auto">
                <a:xfrm>
                  <a:off x="5413375" y="3505200"/>
                  <a:ext cx="117475" cy="73025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74" y="23"/>
                    </a:cxn>
                    <a:cxn ang="0">
                      <a:pos x="0" y="46"/>
                    </a:cxn>
                    <a:cxn ang="0">
                      <a:pos x="15" y="2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74" h="46">
                      <a:moveTo>
                        <a:pt x="0" y="0"/>
                      </a:moveTo>
                      <a:lnTo>
                        <a:pt x="74" y="23"/>
                      </a:lnTo>
                      <a:lnTo>
                        <a:pt x="0" y="46"/>
                      </a:lnTo>
                      <a:lnTo>
                        <a:pt x="15" y="2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27" name="Line 378"/>
                <p:cNvSpPr>
                  <a:spLocks noChangeShapeType="1"/>
                </p:cNvSpPr>
                <p:nvPr/>
              </p:nvSpPr>
              <p:spPr bwMode="auto">
                <a:xfrm flipV="1">
                  <a:off x="5413375" y="3541713"/>
                  <a:ext cx="117475" cy="3651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28" name="Line 379"/>
                <p:cNvSpPr>
                  <a:spLocks noChangeShapeType="1"/>
                </p:cNvSpPr>
                <p:nvPr/>
              </p:nvSpPr>
              <p:spPr bwMode="auto">
                <a:xfrm flipH="1" flipV="1">
                  <a:off x="5413375" y="3505200"/>
                  <a:ext cx="117475" cy="3651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29" name="Line 380"/>
                <p:cNvSpPr>
                  <a:spLocks noChangeShapeType="1"/>
                </p:cNvSpPr>
                <p:nvPr/>
              </p:nvSpPr>
              <p:spPr bwMode="auto">
                <a:xfrm>
                  <a:off x="5413375" y="3505200"/>
                  <a:ext cx="23813" cy="3651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30" name="Line 381"/>
                <p:cNvSpPr>
                  <a:spLocks noChangeShapeType="1"/>
                </p:cNvSpPr>
                <p:nvPr/>
              </p:nvSpPr>
              <p:spPr bwMode="auto">
                <a:xfrm flipH="1">
                  <a:off x="5413375" y="3541713"/>
                  <a:ext cx="23813" cy="3651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  <p:cxnSp>
            <p:nvCxnSpPr>
              <p:cNvPr id="690" name="Straight Arrow Connector 689"/>
              <p:cNvCxnSpPr>
                <a:cxnSpLocks noChangeAspect="1"/>
              </p:cNvCxnSpPr>
              <p:nvPr/>
            </p:nvCxnSpPr>
            <p:spPr bwMode="auto">
              <a:xfrm rot="3243514" flipV="1">
                <a:off x="5440680" y="2624328"/>
                <a:ext cx="198420" cy="274320"/>
              </a:xfrm>
              <a:prstGeom prst="straightConnector1">
                <a:avLst/>
              </a:prstGeom>
              <a:noFill/>
              <a:ln w="28575" cap="rnd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stealth" w="lg" len="lg"/>
              </a:ln>
              <a:effectLst/>
            </p:spPr>
          </p:cxnSp>
          <p:sp>
            <p:nvSpPr>
              <p:cNvPr id="691" name="Oval 690"/>
              <p:cNvSpPr>
                <a:spLocks noChangeAspect="1"/>
              </p:cNvSpPr>
              <p:nvPr/>
            </p:nvSpPr>
            <p:spPr bwMode="auto">
              <a:xfrm>
                <a:off x="5201137" y="2618824"/>
                <a:ext cx="214623" cy="214623"/>
              </a:xfrm>
              <a:prstGeom prst="ellipse">
                <a:avLst/>
              </a:prstGeom>
              <a:solidFill>
                <a:srgbClr val="FFE5FF"/>
              </a:solidFill>
              <a:ln w="0" cap="flat" cmpd="sng" algn="ctr">
                <a:gradFill>
                  <a:gsLst>
                    <a:gs pos="0">
                      <a:schemeClr val="accent1">
                        <a:shade val="30000"/>
                        <a:satMod val="115000"/>
                      </a:schemeClr>
                    </a:gs>
                    <a:gs pos="50000">
                      <a:schemeClr val="accent1">
                        <a:shade val="67500"/>
                        <a:satMod val="115000"/>
                      </a:schemeClr>
                    </a:gs>
                    <a:gs pos="100000">
                      <a:schemeClr val="accent1">
                        <a:shade val="100000"/>
                        <a:satMod val="115000"/>
                      </a:schemeClr>
                    </a:gs>
                  </a:gsLst>
                  <a:lin ang="5400000" scaled="0"/>
                </a:gra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Comic Sans MS" pitchFamily="66" charset="0"/>
                  <a:cs typeface="Arial" charset="0"/>
                </a:endParaRPr>
              </a:p>
            </p:txBody>
          </p:sp>
          <p:cxnSp>
            <p:nvCxnSpPr>
              <p:cNvPr id="692" name="Straight Connector 691"/>
              <p:cNvCxnSpPr/>
              <p:nvPr/>
            </p:nvCxnSpPr>
            <p:spPr bwMode="auto">
              <a:xfrm>
                <a:off x="6019800" y="2762841"/>
                <a:ext cx="122415" cy="851"/>
              </a:xfrm>
              <a:prstGeom prst="line">
                <a:avLst/>
              </a:pr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5" name="Straight Arrow Connector 694"/>
              <p:cNvCxnSpPr>
                <a:cxnSpLocks noChangeAspect="1"/>
              </p:cNvCxnSpPr>
              <p:nvPr/>
            </p:nvCxnSpPr>
            <p:spPr bwMode="auto">
              <a:xfrm rot="60000" flipH="1">
                <a:off x="5102352" y="2827822"/>
                <a:ext cx="164594" cy="164592"/>
              </a:xfrm>
              <a:prstGeom prst="straightConnector1">
                <a:avLst/>
              </a:prstGeom>
              <a:noFill/>
              <a:ln w="28575" cap="rnd" cmpd="sng" algn="ctr">
                <a:solidFill>
                  <a:srgbClr val="0000FF"/>
                </a:solidFill>
                <a:prstDash val="solid"/>
                <a:round/>
                <a:headEnd type="none" w="lg" len="lg"/>
                <a:tailEnd type="stealth" w="lg" len="lg"/>
              </a:ln>
              <a:effectLst/>
            </p:spPr>
          </p:cxnSp>
          <p:sp>
            <p:nvSpPr>
              <p:cNvPr id="696" name="Freeform 365"/>
              <p:cNvSpPr>
                <a:spLocks/>
              </p:cNvSpPr>
              <p:nvPr/>
            </p:nvSpPr>
            <p:spPr bwMode="auto">
              <a:xfrm>
                <a:off x="5029200" y="3004129"/>
                <a:ext cx="38664" cy="37053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44" y="27"/>
                  </a:cxn>
                  <a:cxn ang="0">
                    <a:pos x="72" y="34"/>
                  </a:cxn>
                  <a:cxn ang="0">
                    <a:pos x="0" y="69"/>
                  </a:cxn>
                  <a:cxn ang="0">
                    <a:pos x="39" y="0"/>
                  </a:cxn>
                </a:cxnLst>
                <a:rect l="0" t="0" r="r" b="b"/>
                <a:pathLst>
                  <a:path w="72" h="69">
                    <a:moveTo>
                      <a:pt x="39" y="0"/>
                    </a:moveTo>
                    <a:lnTo>
                      <a:pt x="44" y="27"/>
                    </a:lnTo>
                    <a:lnTo>
                      <a:pt x="72" y="34"/>
                    </a:lnTo>
                    <a:lnTo>
                      <a:pt x="0" y="6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07" name="Line 364"/>
              <p:cNvSpPr>
                <a:spLocks noChangeShapeType="1"/>
              </p:cNvSpPr>
              <p:nvPr/>
            </p:nvSpPr>
            <p:spPr bwMode="auto">
              <a:xfrm flipV="1">
                <a:off x="6508794" y="2355382"/>
                <a:ext cx="577806" cy="539681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cxnSp>
            <p:nvCxnSpPr>
              <p:cNvPr id="708" name="Straight Arrow Connector 707"/>
              <p:cNvCxnSpPr>
                <a:cxnSpLocks noChangeAspect="1"/>
              </p:cNvCxnSpPr>
              <p:nvPr/>
            </p:nvCxnSpPr>
            <p:spPr bwMode="auto">
              <a:xfrm rot="10860000" flipH="1">
                <a:off x="6769608" y="2490707"/>
                <a:ext cx="164592" cy="164592"/>
              </a:xfrm>
              <a:prstGeom prst="straightConnector1">
                <a:avLst/>
              </a:prstGeom>
              <a:noFill/>
              <a:ln w="28575" cap="rnd" cmpd="sng" algn="ctr">
                <a:solidFill>
                  <a:srgbClr val="0000FF"/>
                </a:solidFill>
                <a:prstDash val="solid"/>
                <a:round/>
                <a:headEnd type="none" w="lg" len="lg"/>
                <a:tailEnd type="stealth" w="lg" len="lg"/>
              </a:ln>
              <a:effectLst/>
            </p:spPr>
          </p:cxnSp>
          <p:sp>
            <p:nvSpPr>
              <p:cNvPr id="701" name="Line 376"/>
              <p:cNvSpPr>
                <a:spLocks noChangeShapeType="1"/>
              </p:cNvSpPr>
              <p:nvPr/>
            </p:nvSpPr>
            <p:spPr bwMode="auto">
              <a:xfrm>
                <a:off x="6234474" y="2743958"/>
                <a:ext cx="731520" cy="329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02" name="Freeform 377"/>
              <p:cNvSpPr>
                <a:spLocks noChangeAspect="1"/>
              </p:cNvSpPr>
              <p:nvPr/>
            </p:nvSpPr>
            <p:spPr bwMode="auto">
              <a:xfrm>
                <a:off x="6930642" y="2736382"/>
                <a:ext cx="35352" cy="2197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4" y="23"/>
                  </a:cxn>
                  <a:cxn ang="0">
                    <a:pos x="0" y="46"/>
                  </a:cxn>
                  <a:cxn ang="0">
                    <a:pos x="15" y="23"/>
                  </a:cxn>
                  <a:cxn ang="0">
                    <a:pos x="0" y="0"/>
                  </a:cxn>
                </a:cxnLst>
                <a:rect l="0" t="0" r="r" b="b"/>
                <a:pathLst>
                  <a:path w="74" h="46">
                    <a:moveTo>
                      <a:pt x="0" y="0"/>
                    </a:moveTo>
                    <a:lnTo>
                      <a:pt x="74" y="23"/>
                    </a:lnTo>
                    <a:lnTo>
                      <a:pt x="0" y="46"/>
                    </a:lnTo>
                    <a:lnTo>
                      <a:pt x="15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03" name="Line 378"/>
              <p:cNvSpPr>
                <a:spLocks noChangeAspect="1" noChangeShapeType="1"/>
              </p:cNvSpPr>
              <p:nvPr/>
            </p:nvSpPr>
            <p:spPr bwMode="auto">
              <a:xfrm flipV="1">
                <a:off x="6930642" y="2745466"/>
                <a:ext cx="35352" cy="10990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04" name="Line 379"/>
              <p:cNvSpPr>
                <a:spLocks noChangeAspect="1" noChangeShapeType="1"/>
              </p:cNvSpPr>
              <p:nvPr/>
            </p:nvSpPr>
            <p:spPr bwMode="auto">
              <a:xfrm flipH="1" flipV="1">
                <a:off x="6930642" y="2736385"/>
                <a:ext cx="35352" cy="10990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05" name="Line 380"/>
              <p:cNvSpPr>
                <a:spLocks noChangeAspect="1" noChangeShapeType="1"/>
              </p:cNvSpPr>
              <p:nvPr/>
            </p:nvSpPr>
            <p:spPr bwMode="auto">
              <a:xfrm>
                <a:off x="6930642" y="2736385"/>
                <a:ext cx="7168" cy="10990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06" name="Line 381"/>
              <p:cNvSpPr>
                <a:spLocks noChangeAspect="1" noChangeShapeType="1"/>
              </p:cNvSpPr>
              <p:nvPr/>
            </p:nvSpPr>
            <p:spPr bwMode="auto">
              <a:xfrm flipH="1">
                <a:off x="6930642" y="2745466"/>
                <a:ext cx="7168" cy="10990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grpSp>
            <p:nvGrpSpPr>
              <p:cNvPr id="710" name="Group 465"/>
              <p:cNvGrpSpPr>
                <a:grpSpLocks noChangeAspect="1"/>
              </p:cNvGrpSpPr>
              <p:nvPr/>
            </p:nvGrpSpPr>
            <p:grpSpPr>
              <a:xfrm>
                <a:off x="6643086" y="2455603"/>
                <a:ext cx="15035" cy="485053"/>
                <a:chOff x="4217988" y="2155825"/>
                <a:chExt cx="74613" cy="2416175"/>
              </a:xfrm>
            </p:grpSpPr>
            <p:sp>
              <p:nvSpPr>
                <p:cNvPr id="719" name="Line 370"/>
                <p:cNvSpPr>
                  <a:spLocks noChangeShapeType="1"/>
                </p:cNvSpPr>
                <p:nvPr/>
              </p:nvSpPr>
              <p:spPr bwMode="auto">
                <a:xfrm flipV="1">
                  <a:off x="4256088" y="2155825"/>
                  <a:ext cx="1588" cy="2416175"/>
                </a:xfrm>
                <a:prstGeom prst="line">
                  <a:avLst/>
                </a:prstGeom>
                <a:noFill/>
                <a:ln w="7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20" name="Freeform 371"/>
                <p:cNvSpPr>
                  <a:spLocks/>
                </p:cNvSpPr>
                <p:nvPr/>
              </p:nvSpPr>
              <p:spPr bwMode="auto">
                <a:xfrm>
                  <a:off x="4217988" y="2155825"/>
                  <a:ext cx="74613" cy="120650"/>
                </a:xfrm>
                <a:custGeom>
                  <a:avLst/>
                  <a:gdLst/>
                  <a:ahLst/>
                  <a:cxnLst>
                    <a:cxn ang="0">
                      <a:pos x="24" y="0"/>
                    </a:cxn>
                    <a:cxn ang="0">
                      <a:pos x="47" y="76"/>
                    </a:cxn>
                    <a:cxn ang="0">
                      <a:pos x="24" y="61"/>
                    </a:cxn>
                    <a:cxn ang="0">
                      <a:pos x="0" y="76"/>
                    </a:cxn>
                    <a:cxn ang="0">
                      <a:pos x="24" y="0"/>
                    </a:cxn>
                  </a:cxnLst>
                  <a:rect l="0" t="0" r="r" b="b"/>
                  <a:pathLst>
                    <a:path w="47" h="76">
                      <a:moveTo>
                        <a:pt x="24" y="0"/>
                      </a:moveTo>
                      <a:lnTo>
                        <a:pt x="47" y="76"/>
                      </a:lnTo>
                      <a:lnTo>
                        <a:pt x="24" y="61"/>
                      </a:lnTo>
                      <a:lnTo>
                        <a:pt x="0" y="76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21" name="Line 372"/>
                <p:cNvSpPr>
                  <a:spLocks noChangeShapeType="1"/>
                </p:cNvSpPr>
                <p:nvPr/>
              </p:nvSpPr>
              <p:spPr bwMode="auto">
                <a:xfrm flipH="1" flipV="1">
                  <a:off x="4256088" y="2155825"/>
                  <a:ext cx="36513" cy="120650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22" name="Line 373"/>
                <p:cNvSpPr>
                  <a:spLocks noChangeShapeType="1"/>
                </p:cNvSpPr>
                <p:nvPr/>
              </p:nvSpPr>
              <p:spPr bwMode="auto">
                <a:xfrm flipH="1">
                  <a:off x="4217988" y="2155825"/>
                  <a:ext cx="38100" cy="120650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23" name="Line 374"/>
                <p:cNvSpPr>
                  <a:spLocks noChangeShapeType="1"/>
                </p:cNvSpPr>
                <p:nvPr/>
              </p:nvSpPr>
              <p:spPr bwMode="auto">
                <a:xfrm flipV="1">
                  <a:off x="4217988" y="2252663"/>
                  <a:ext cx="38100" cy="2381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24" name="Line 375"/>
                <p:cNvSpPr>
                  <a:spLocks noChangeShapeType="1"/>
                </p:cNvSpPr>
                <p:nvPr/>
              </p:nvSpPr>
              <p:spPr bwMode="auto">
                <a:xfrm>
                  <a:off x="4256088" y="2252663"/>
                  <a:ext cx="36513" cy="2381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  <p:cxnSp>
            <p:nvCxnSpPr>
              <p:cNvPr id="711" name="Straight Arrow Connector 710"/>
              <p:cNvCxnSpPr>
                <a:cxnSpLocks noChangeAspect="1"/>
              </p:cNvCxnSpPr>
              <p:nvPr/>
            </p:nvCxnSpPr>
            <p:spPr bwMode="auto">
              <a:xfrm rot="14040000" flipV="1">
                <a:off x="6356114" y="2615184"/>
                <a:ext cx="198420" cy="274320"/>
              </a:xfrm>
              <a:prstGeom prst="straightConnector1">
                <a:avLst/>
              </a:prstGeom>
              <a:noFill/>
              <a:ln w="28575" cap="rnd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stealth" w="lg" len="lg"/>
              </a:ln>
              <a:effectLst/>
            </p:spPr>
          </p:cxnSp>
          <p:sp>
            <p:nvSpPr>
              <p:cNvPr id="712" name="Oval 711"/>
              <p:cNvSpPr>
                <a:spLocks noChangeAspect="1"/>
              </p:cNvSpPr>
              <p:nvPr/>
            </p:nvSpPr>
            <p:spPr bwMode="auto">
              <a:xfrm>
                <a:off x="6555273" y="2618824"/>
                <a:ext cx="214623" cy="214623"/>
              </a:xfrm>
              <a:prstGeom prst="ellipse">
                <a:avLst/>
              </a:prstGeom>
              <a:solidFill>
                <a:srgbClr val="FFE5FF"/>
              </a:solidFill>
              <a:ln w="0" cap="flat" cmpd="sng" algn="ctr">
                <a:gradFill>
                  <a:gsLst>
                    <a:gs pos="0">
                      <a:schemeClr val="accent1">
                        <a:shade val="30000"/>
                        <a:satMod val="115000"/>
                      </a:schemeClr>
                    </a:gs>
                    <a:gs pos="50000">
                      <a:schemeClr val="accent1">
                        <a:shade val="67500"/>
                        <a:satMod val="115000"/>
                      </a:schemeClr>
                    </a:gs>
                    <a:gs pos="100000">
                      <a:schemeClr val="accent1">
                        <a:shade val="100000"/>
                        <a:satMod val="115000"/>
                      </a:schemeClr>
                    </a:gs>
                  </a:gsLst>
                  <a:lin ang="5400000" scaled="0"/>
                </a:gra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Comic Sans MS" pitchFamily="66" charset="0"/>
                  <a:cs typeface="Arial" charset="0"/>
                </a:endParaRPr>
              </a:p>
            </p:txBody>
          </p:sp>
          <p:grpSp>
            <p:nvGrpSpPr>
              <p:cNvPr id="713" name="Group 664"/>
              <p:cNvGrpSpPr/>
              <p:nvPr/>
            </p:nvGrpSpPr>
            <p:grpSpPr>
              <a:xfrm>
                <a:off x="6470130" y="2888782"/>
                <a:ext cx="38664" cy="37053"/>
                <a:chOff x="3969094" y="1657026"/>
                <a:chExt cx="38664" cy="37053"/>
              </a:xfrm>
            </p:grpSpPr>
            <p:sp>
              <p:nvSpPr>
                <p:cNvPr id="714" name="Freeform 365"/>
                <p:cNvSpPr>
                  <a:spLocks/>
                </p:cNvSpPr>
                <p:nvPr/>
              </p:nvSpPr>
              <p:spPr bwMode="auto">
                <a:xfrm>
                  <a:off x="3969094" y="1657026"/>
                  <a:ext cx="38664" cy="37053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44" y="27"/>
                    </a:cxn>
                    <a:cxn ang="0">
                      <a:pos x="72" y="34"/>
                    </a:cxn>
                    <a:cxn ang="0">
                      <a:pos x="0" y="69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72" h="69">
                      <a:moveTo>
                        <a:pt x="39" y="0"/>
                      </a:moveTo>
                      <a:lnTo>
                        <a:pt x="44" y="27"/>
                      </a:lnTo>
                      <a:lnTo>
                        <a:pt x="72" y="34"/>
                      </a:lnTo>
                      <a:lnTo>
                        <a:pt x="0" y="69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15" name="Line 366"/>
                <p:cNvSpPr>
                  <a:spLocks noChangeShapeType="1"/>
                </p:cNvSpPr>
                <p:nvPr/>
              </p:nvSpPr>
              <p:spPr bwMode="auto">
                <a:xfrm flipH="1">
                  <a:off x="3969094" y="1657026"/>
                  <a:ext cx="20943" cy="3705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16" name="Line 367"/>
                <p:cNvSpPr>
                  <a:spLocks noChangeShapeType="1"/>
                </p:cNvSpPr>
                <p:nvPr/>
              </p:nvSpPr>
              <p:spPr bwMode="auto">
                <a:xfrm flipV="1">
                  <a:off x="3969094" y="1675283"/>
                  <a:ext cx="38664" cy="18795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17" name="Line 368"/>
                <p:cNvSpPr>
                  <a:spLocks noChangeShapeType="1"/>
                </p:cNvSpPr>
                <p:nvPr/>
              </p:nvSpPr>
              <p:spPr bwMode="auto">
                <a:xfrm flipH="1" flipV="1">
                  <a:off x="3992722" y="1671525"/>
                  <a:ext cx="15035" cy="3759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18" name="Line 369"/>
                <p:cNvSpPr>
                  <a:spLocks noChangeShapeType="1"/>
                </p:cNvSpPr>
                <p:nvPr/>
              </p:nvSpPr>
              <p:spPr bwMode="auto">
                <a:xfrm flipH="1" flipV="1">
                  <a:off x="3990037" y="1657026"/>
                  <a:ext cx="2685" cy="14500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  <p:sp>
            <p:nvSpPr>
              <p:cNvPr id="746" name="Line 380"/>
              <p:cNvSpPr>
                <a:spLocks noChangeAspect="1" noChangeShapeType="1"/>
              </p:cNvSpPr>
              <p:nvPr/>
            </p:nvSpPr>
            <p:spPr bwMode="auto">
              <a:xfrm>
                <a:off x="4416042" y="2771842"/>
                <a:ext cx="7168" cy="10990"/>
              </a:xfrm>
              <a:prstGeom prst="line">
                <a:avLst/>
              </a:prstGeom>
              <a:noFill/>
              <a:ln w="4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659" name="Line 364"/>
              <p:cNvSpPr>
                <a:spLocks noChangeShapeType="1"/>
              </p:cNvSpPr>
              <p:nvPr/>
            </p:nvSpPr>
            <p:spPr bwMode="auto">
              <a:xfrm flipV="1">
                <a:off x="3994194" y="2355382"/>
                <a:ext cx="577806" cy="539681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cxnSp>
            <p:nvCxnSpPr>
              <p:cNvPr id="661" name="Straight Arrow Connector 660"/>
              <p:cNvCxnSpPr>
                <a:cxnSpLocks noChangeAspect="1"/>
              </p:cNvCxnSpPr>
              <p:nvPr/>
            </p:nvCxnSpPr>
            <p:spPr bwMode="auto">
              <a:xfrm rot="10860000" flipH="1">
                <a:off x="4255008" y="2490707"/>
                <a:ext cx="164592" cy="164592"/>
              </a:xfrm>
              <a:prstGeom prst="straightConnector1">
                <a:avLst/>
              </a:prstGeom>
              <a:noFill/>
              <a:ln w="28575" cap="rnd" cmpd="sng" algn="ctr">
                <a:solidFill>
                  <a:srgbClr val="FF0000"/>
                </a:solidFill>
                <a:prstDash val="solid"/>
                <a:round/>
                <a:headEnd type="none" w="lg" len="lg"/>
                <a:tailEnd type="stealth" w="lg" len="lg"/>
              </a:ln>
              <a:effectLst/>
            </p:spPr>
          </p:cxnSp>
          <p:sp>
            <p:nvSpPr>
              <p:cNvPr id="488" name="Oval 487"/>
              <p:cNvSpPr>
                <a:spLocks noChangeAspect="1"/>
              </p:cNvSpPr>
              <p:nvPr/>
            </p:nvSpPr>
            <p:spPr bwMode="auto">
              <a:xfrm>
                <a:off x="4130925" y="2720563"/>
                <a:ext cx="56562" cy="56562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Comic Sans MS" pitchFamily="66" charset="0"/>
                  <a:cs typeface="Arial" charset="0"/>
                </a:endParaRPr>
              </a:p>
            </p:txBody>
          </p:sp>
          <p:grpSp>
            <p:nvGrpSpPr>
              <p:cNvPr id="496" name="Group 465"/>
              <p:cNvGrpSpPr>
                <a:grpSpLocks noChangeAspect="1"/>
              </p:cNvGrpSpPr>
              <p:nvPr/>
            </p:nvGrpSpPr>
            <p:grpSpPr>
              <a:xfrm>
                <a:off x="4127186" y="2455603"/>
                <a:ext cx="15012" cy="485053"/>
                <a:chOff x="4217988" y="2155825"/>
                <a:chExt cx="74613" cy="2416175"/>
              </a:xfrm>
            </p:grpSpPr>
            <p:sp>
              <p:nvSpPr>
                <p:cNvPr id="629" name="Line 370"/>
                <p:cNvSpPr>
                  <a:spLocks noChangeShapeType="1"/>
                </p:cNvSpPr>
                <p:nvPr/>
              </p:nvSpPr>
              <p:spPr bwMode="auto">
                <a:xfrm flipV="1">
                  <a:off x="4256088" y="2155825"/>
                  <a:ext cx="1588" cy="2416175"/>
                </a:xfrm>
                <a:prstGeom prst="line">
                  <a:avLst/>
                </a:prstGeom>
                <a:noFill/>
                <a:ln w="7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30" name="Freeform 371"/>
                <p:cNvSpPr>
                  <a:spLocks/>
                </p:cNvSpPr>
                <p:nvPr/>
              </p:nvSpPr>
              <p:spPr bwMode="auto">
                <a:xfrm>
                  <a:off x="4217988" y="2155825"/>
                  <a:ext cx="74613" cy="120650"/>
                </a:xfrm>
                <a:custGeom>
                  <a:avLst/>
                  <a:gdLst/>
                  <a:ahLst/>
                  <a:cxnLst>
                    <a:cxn ang="0">
                      <a:pos x="24" y="0"/>
                    </a:cxn>
                    <a:cxn ang="0">
                      <a:pos x="47" y="76"/>
                    </a:cxn>
                    <a:cxn ang="0">
                      <a:pos x="24" y="61"/>
                    </a:cxn>
                    <a:cxn ang="0">
                      <a:pos x="0" y="76"/>
                    </a:cxn>
                    <a:cxn ang="0">
                      <a:pos x="24" y="0"/>
                    </a:cxn>
                  </a:cxnLst>
                  <a:rect l="0" t="0" r="r" b="b"/>
                  <a:pathLst>
                    <a:path w="47" h="76">
                      <a:moveTo>
                        <a:pt x="24" y="0"/>
                      </a:moveTo>
                      <a:lnTo>
                        <a:pt x="47" y="76"/>
                      </a:lnTo>
                      <a:lnTo>
                        <a:pt x="24" y="61"/>
                      </a:lnTo>
                      <a:lnTo>
                        <a:pt x="0" y="76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31" name="Line 372"/>
                <p:cNvSpPr>
                  <a:spLocks noChangeShapeType="1"/>
                </p:cNvSpPr>
                <p:nvPr/>
              </p:nvSpPr>
              <p:spPr bwMode="auto">
                <a:xfrm flipH="1" flipV="1">
                  <a:off x="4256088" y="2155825"/>
                  <a:ext cx="36513" cy="120650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32" name="Line 373"/>
                <p:cNvSpPr>
                  <a:spLocks noChangeShapeType="1"/>
                </p:cNvSpPr>
                <p:nvPr/>
              </p:nvSpPr>
              <p:spPr bwMode="auto">
                <a:xfrm flipH="1">
                  <a:off x="4217988" y="2155825"/>
                  <a:ext cx="38100" cy="120650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33" name="Line 374"/>
                <p:cNvSpPr>
                  <a:spLocks noChangeShapeType="1"/>
                </p:cNvSpPr>
                <p:nvPr/>
              </p:nvSpPr>
              <p:spPr bwMode="auto">
                <a:xfrm flipV="1">
                  <a:off x="4217988" y="2252663"/>
                  <a:ext cx="38100" cy="2381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34" name="Line 375"/>
                <p:cNvSpPr>
                  <a:spLocks noChangeShapeType="1"/>
                </p:cNvSpPr>
                <p:nvPr/>
              </p:nvSpPr>
              <p:spPr bwMode="auto">
                <a:xfrm>
                  <a:off x="4256088" y="2252663"/>
                  <a:ext cx="36513" cy="2381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  <p:sp>
            <p:nvSpPr>
              <p:cNvPr id="501" name="Oval 500"/>
              <p:cNvSpPr>
                <a:spLocks noChangeAspect="1"/>
              </p:cNvSpPr>
              <p:nvPr/>
            </p:nvSpPr>
            <p:spPr bwMode="auto">
              <a:xfrm>
                <a:off x="4040673" y="2618824"/>
                <a:ext cx="214623" cy="214623"/>
              </a:xfrm>
              <a:prstGeom prst="ellipse">
                <a:avLst/>
              </a:prstGeom>
              <a:solidFill>
                <a:srgbClr val="FFE5FF"/>
              </a:solidFill>
              <a:ln w="0" cap="flat" cmpd="sng" algn="ctr">
                <a:gradFill>
                  <a:gsLst>
                    <a:gs pos="0">
                      <a:schemeClr val="accent1">
                        <a:shade val="30000"/>
                        <a:satMod val="115000"/>
                      </a:schemeClr>
                    </a:gs>
                    <a:gs pos="50000">
                      <a:schemeClr val="accent1">
                        <a:shade val="67500"/>
                        <a:satMod val="115000"/>
                      </a:schemeClr>
                    </a:gs>
                    <a:gs pos="100000">
                      <a:schemeClr val="accent1">
                        <a:shade val="100000"/>
                        <a:satMod val="115000"/>
                      </a:schemeClr>
                    </a:gs>
                  </a:gsLst>
                  <a:lin ang="5400000" scaled="0"/>
                </a:gra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Comic Sans MS" pitchFamily="66" charset="0"/>
                  <a:cs typeface="Arial" charset="0"/>
                </a:endParaRPr>
              </a:p>
            </p:txBody>
          </p:sp>
          <p:grpSp>
            <p:nvGrpSpPr>
              <p:cNvPr id="665" name="Group 664"/>
              <p:cNvGrpSpPr/>
              <p:nvPr/>
            </p:nvGrpSpPr>
            <p:grpSpPr>
              <a:xfrm>
                <a:off x="3955530" y="2888782"/>
                <a:ext cx="38664" cy="37053"/>
                <a:chOff x="3969094" y="1657026"/>
                <a:chExt cx="38664" cy="37053"/>
              </a:xfrm>
            </p:grpSpPr>
            <p:sp>
              <p:nvSpPr>
                <p:cNvPr id="666" name="Freeform 365"/>
                <p:cNvSpPr>
                  <a:spLocks/>
                </p:cNvSpPr>
                <p:nvPr/>
              </p:nvSpPr>
              <p:spPr bwMode="auto">
                <a:xfrm>
                  <a:off x="3969094" y="1657026"/>
                  <a:ext cx="38664" cy="37053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44" y="27"/>
                    </a:cxn>
                    <a:cxn ang="0">
                      <a:pos x="72" y="34"/>
                    </a:cxn>
                    <a:cxn ang="0">
                      <a:pos x="0" y="69"/>
                    </a:cxn>
                    <a:cxn ang="0">
                      <a:pos x="39" y="0"/>
                    </a:cxn>
                  </a:cxnLst>
                  <a:rect l="0" t="0" r="r" b="b"/>
                  <a:pathLst>
                    <a:path w="72" h="69">
                      <a:moveTo>
                        <a:pt x="39" y="0"/>
                      </a:moveTo>
                      <a:lnTo>
                        <a:pt x="44" y="27"/>
                      </a:lnTo>
                      <a:lnTo>
                        <a:pt x="72" y="34"/>
                      </a:lnTo>
                      <a:lnTo>
                        <a:pt x="0" y="69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67" name="Line 366"/>
                <p:cNvSpPr>
                  <a:spLocks noChangeShapeType="1"/>
                </p:cNvSpPr>
                <p:nvPr/>
              </p:nvSpPr>
              <p:spPr bwMode="auto">
                <a:xfrm flipH="1">
                  <a:off x="3969094" y="1657026"/>
                  <a:ext cx="20943" cy="37053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68" name="Line 367"/>
                <p:cNvSpPr>
                  <a:spLocks noChangeShapeType="1"/>
                </p:cNvSpPr>
                <p:nvPr/>
              </p:nvSpPr>
              <p:spPr bwMode="auto">
                <a:xfrm flipV="1">
                  <a:off x="3969094" y="1675283"/>
                  <a:ext cx="38664" cy="18795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69" name="Line 368"/>
                <p:cNvSpPr>
                  <a:spLocks noChangeShapeType="1"/>
                </p:cNvSpPr>
                <p:nvPr/>
              </p:nvSpPr>
              <p:spPr bwMode="auto">
                <a:xfrm flipH="1" flipV="1">
                  <a:off x="3992722" y="1671525"/>
                  <a:ext cx="15035" cy="3759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70" name="Line 369"/>
                <p:cNvSpPr>
                  <a:spLocks noChangeShapeType="1"/>
                </p:cNvSpPr>
                <p:nvPr/>
              </p:nvSpPr>
              <p:spPr bwMode="auto">
                <a:xfrm flipH="1" flipV="1">
                  <a:off x="3990037" y="1657026"/>
                  <a:ext cx="2685" cy="14500"/>
                </a:xfrm>
                <a:prstGeom prst="line">
                  <a:avLst/>
                </a:prstGeom>
                <a:noFill/>
                <a:ln w="4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  <p:cxnSp>
            <p:nvCxnSpPr>
              <p:cNvPr id="749" name="Straight Arrow Connector 748"/>
              <p:cNvCxnSpPr>
                <a:cxnSpLocks noChangeAspect="1"/>
              </p:cNvCxnSpPr>
              <p:nvPr/>
            </p:nvCxnSpPr>
            <p:spPr bwMode="auto">
              <a:xfrm rot="14040000" flipV="1">
                <a:off x="3776472" y="2644942"/>
                <a:ext cx="198420" cy="274320"/>
              </a:xfrm>
              <a:prstGeom prst="straightConnector1">
                <a:avLst/>
              </a:prstGeom>
              <a:noFill/>
              <a:ln w="25400" cap="rnd" cmpd="sng" algn="ctr">
                <a:solidFill>
                  <a:srgbClr val="0000FF"/>
                </a:solidFill>
                <a:prstDash val="solid"/>
                <a:round/>
                <a:headEnd type="none" w="med" len="med"/>
                <a:tailEnd type="stealth" w="lg" len="lg"/>
              </a:ln>
              <a:effectLst/>
            </p:spPr>
          </p:cxn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25"/>
          <p:cNvSpPr>
            <a:spLocks noChangeArrowheads="1"/>
          </p:cNvSpPr>
          <p:nvPr/>
        </p:nvSpPr>
        <p:spPr bwMode="auto">
          <a:xfrm>
            <a:off x="46038" y="539076"/>
            <a:ext cx="9021762" cy="36512"/>
          </a:xfrm>
          <a:prstGeom prst="rect">
            <a:avLst/>
          </a:prstGeom>
          <a:gradFill rotWithShape="1">
            <a:gsLst>
              <a:gs pos="0">
                <a:srgbClr val="FF0000"/>
              </a:gs>
              <a:gs pos="100000">
                <a:schemeClr val="bg1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>
              <a:spcBef>
                <a:spcPct val="0"/>
              </a:spcBef>
            </a:pPr>
            <a:r>
              <a:rPr lang="en-US" sz="4400" dirty="0">
                <a:solidFill>
                  <a:schemeClr val="tx2"/>
                </a:solidFill>
                <a:latin typeface="Arial" charset="0"/>
              </a:rPr>
              <a:t/>
            </a:r>
            <a:br>
              <a:rPr lang="en-US" sz="4400" dirty="0">
                <a:solidFill>
                  <a:schemeClr val="tx2"/>
                </a:solidFill>
                <a:latin typeface="Arial" charset="0"/>
              </a:rPr>
            </a:br>
            <a:endParaRPr lang="it-IT" sz="4400">
              <a:solidFill>
                <a:schemeClr val="tx2"/>
              </a:solidFill>
              <a:latin typeface="Arial" charset="0"/>
            </a:endParaRPr>
          </a:p>
        </p:txBody>
      </p:sp>
      <p:sp>
        <p:nvSpPr>
          <p:cNvPr id="5" name="Text Box 24"/>
          <p:cNvSpPr txBox="1">
            <a:spLocks noChangeArrowheads="1"/>
          </p:cNvSpPr>
          <p:nvPr/>
        </p:nvSpPr>
        <p:spPr bwMode="auto">
          <a:xfrm>
            <a:off x="0" y="178713"/>
            <a:ext cx="9144000" cy="430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lang="en-US" sz="2200" b="1" dirty="0" smtClean="0">
                <a:solidFill>
                  <a:srgbClr val="FF0000"/>
                </a:solidFill>
              </a:rPr>
              <a:t>TMD Relations in Quark Models</a:t>
            </a:r>
            <a:endParaRPr lang="it-IT" sz="2200" b="1" dirty="0">
              <a:solidFill>
                <a:srgbClr val="FF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6200" y="4956974"/>
            <a:ext cx="8961120" cy="377026"/>
          </a:xfrm>
          <a:prstGeom prst="rect">
            <a:avLst/>
          </a:prstGeom>
          <a:noFill/>
          <a:ln w="15875">
            <a:solidFill>
              <a:srgbClr val="FF00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800" dirty="0" smtClean="0">
                <a:solidFill>
                  <a:srgbClr val="FF0000"/>
                </a:solidFill>
              </a:rPr>
              <a:t>All quark models  which satisfy the TMD relations have spherical symmetry (</a:t>
            </a:r>
            <a:r>
              <a:rPr lang="en-US" sz="1800" dirty="0" smtClean="0">
                <a:solidFill>
                  <a:srgbClr val="FF0000"/>
                </a:solidFill>
                <a:latin typeface="Arial"/>
              </a:rPr>
              <a:t>L</a:t>
            </a:r>
            <a:r>
              <a:rPr lang="en-US" sz="1800" baseline="-25000" dirty="0" smtClean="0">
                <a:solidFill>
                  <a:srgbClr val="FF0000"/>
                </a:solidFill>
                <a:latin typeface="Comic Sans MS"/>
              </a:rPr>
              <a:t>z</a:t>
            </a:r>
            <a:r>
              <a:rPr lang="en-US" sz="1800" dirty="0" smtClean="0">
                <a:solidFill>
                  <a:srgbClr val="FF0000"/>
                </a:solidFill>
                <a:latin typeface="Arial"/>
              </a:rPr>
              <a:t>=0</a:t>
            </a:r>
            <a:r>
              <a:rPr lang="en-US" sz="1800" dirty="0" smtClean="0">
                <a:solidFill>
                  <a:srgbClr val="FF0000"/>
                </a:solidFill>
              </a:rPr>
              <a:t>)</a:t>
            </a:r>
            <a:endParaRPr lang="en-US" sz="1800" dirty="0">
              <a:solidFill>
                <a:srgbClr val="FF0000"/>
              </a:solidFill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304800" y="1414046"/>
            <a:ext cx="8839200" cy="3310354"/>
            <a:chOff x="304800" y="1143000"/>
            <a:chExt cx="7972612" cy="3310354"/>
          </a:xfrm>
        </p:grpSpPr>
        <p:sp>
          <p:nvSpPr>
            <p:cNvPr id="7" name="TextBox 6"/>
            <p:cNvSpPr txBox="1"/>
            <p:nvPr/>
          </p:nvSpPr>
          <p:spPr>
            <a:xfrm>
              <a:off x="304800" y="1143000"/>
              <a:ext cx="7972612" cy="32932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buFont typeface="Wingdings" pitchFamily="2" charset="2"/>
                <a:buChar char="v"/>
              </a:pPr>
              <a:r>
                <a:rPr lang="en-US" dirty="0" smtClean="0"/>
                <a:t>Spectator models (Jakob, Mulders, Rodrigues, 1997; Gamberg, Goldstein, Schlegel, 2008) </a:t>
              </a:r>
              <a:br>
                <a:rPr lang="en-US" dirty="0" smtClean="0"/>
              </a:br>
              <a:endParaRPr lang="en-US" dirty="0" smtClean="0"/>
            </a:p>
            <a:p>
              <a:pPr>
                <a:buFont typeface="Wingdings" pitchFamily="2" charset="2"/>
                <a:buChar char="v"/>
              </a:pPr>
              <a:r>
                <a:rPr lang="en-US" dirty="0" smtClean="0"/>
                <a:t> Light-Cone Chiral quark Soliton Model (C. Lorce’, BP, </a:t>
              </a:r>
              <a:r>
                <a:rPr lang="en-US" dirty="0" err="1" smtClean="0"/>
                <a:t>Vanderhaeghen</a:t>
              </a:r>
              <a:r>
                <a:rPr lang="en-US" dirty="0" smtClean="0"/>
                <a:t>, in preparation) </a:t>
              </a:r>
              <a:br>
                <a:rPr lang="en-US" dirty="0" smtClean="0"/>
              </a:br>
              <a:endParaRPr lang="en-US" dirty="0" smtClean="0"/>
            </a:p>
            <a:p>
              <a:pPr>
                <a:buFont typeface="Wingdings" pitchFamily="2" charset="2"/>
                <a:buChar char="v"/>
              </a:pPr>
              <a:r>
                <a:rPr lang="en-US" dirty="0" smtClean="0"/>
                <a:t> Light-Cone Constituent Quark model (BP, Cazzaniga, Boffi, 2008)</a:t>
              </a:r>
              <a:br>
                <a:rPr lang="en-US" dirty="0" smtClean="0"/>
              </a:br>
              <a:endParaRPr lang="en-US" dirty="0" smtClean="0"/>
            </a:p>
            <a:p>
              <a:pPr>
                <a:buFont typeface="Wingdings" pitchFamily="2" charset="2"/>
                <a:buChar char="v"/>
              </a:pPr>
              <a:r>
                <a:rPr lang="en-US" dirty="0" smtClean="0"/>
                <a:t> Covariant parton model (Efremov, Teryaev, Schweitzer, Zavada, 2008)</a:t>
              </a:r>
              <a:br>
                <a:rPr lang="en-US" dirty="0" smtClean="0"/>
              </a:br>
              <a:endParaRPr lang="en-US" dirty="0" smtClean="0"/>
            </a:p>
            <a:p>
              <a:pPr>
                <a:buFont typeface="Wingdings" pitchFamily="2" charset="2"/>
                <a:buChar char="v"/>
              </a:pPr>
              <a:r>
                <a:rPr lang="en-US" dirty="0" smtClean="0"/>
                <a:t> Bag model (Yuan, Schweitzer, Avakian, 2009)</a:t>
              </a:r>
              <a:br>
                <a:rPr lang="en-US" dirty="0" smtClean="0"/>
              </a:br>
              <a:r>
                <a:rPr lang="en-US" dirty="0" smtClean="0"/>
                <a:t/>
              </a:r>
              <a:br>
                <a:rPr lang="en-US" dirty="0" smtClean="0"/>
              </a:br>
              <a:endParaRPr lang="en-US" dirty="0" smtClean="0"/>
            </a:p>
          </p:txBody>
        </p:sp>
        <p:sp>
          <p:nvSpPr>
            <p:cNvPr id="8" name="Right Arrow 7"/>
            <p:cNvSpPr/>
            <p:nvPr/>
          </p:nvSpPr>
          <p:spPr bwMode="auto">
            <a:xfrm>
              <a:off x="533400" y="4190999"/>
              <a:ext cx="365760" cy="182880"/>
            </a:xfrm>
            <a:prstGeom prst="rightArrow">
              <a:avLst/>
            </a:prstGeom>
            <a:solidFill>
              <a:srgbClr val="FF0000"/>
            </a:solidFill>
            <a:ln w="222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6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Comic Sans MS" pitchFamily="66" charset="0"/>
                <a:cs typeface="Arial" charset="0"/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990600" y="4114800"/>
              <a:ext cx="38100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see talk of P. Schweitzer </a:t>
              </a:r>
              <a:endParaRPr lang="en-US" dirty="0"/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0" y="5562600"/>
            <a:ext cx="9144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Font typeface="Wingdings" pitchFamily="2" charset="2"/>
              <a:buChar char="v"/>
            </a:pPr>
            <a:r>
              <a:rPr lang="en-US" dirty="0" smtClean="0"/>
              <a:t> Spherical Symmetry is a good approximation for quark models</a:t>
            </a:r>
          </a:p>
          <a:p>
            <a:r>
              <a:rPr lang="en-US" dirty="0" smtClean="0"/>
              <a:t>            relations  can give useful guidelines in phenomenological studies of quark TMDs  </a:t>
            </a:r>
            <a:endParaRPr lang="en-US" dirty="0"/>
          </a:p>
        </p:txBody>
      </p:sp>
      <p:sp>
        <p:nvSpPr>
          <p:cNvPr id="12" name="Right Arrow 11"/>
          <p:cNvSpPr/>
          <p:nvPr/>
        </p:nvSpPr>
        <p:spPr bwMode="auto">
          <a:xfrm>
            <a:off x="304800" y="5989320"/>
            <a:ext cx="365760" cy="182880"/>
          </a:xfrm>
          <a:prstGeom prst="rightArrow">
            <a:avLst/>
          </a:prstGeom>
          <a:solidFill>
            <a:srgbClr val="FF0000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6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Comic Sans MS" pitchFamily="66" charset="0"/>
              <a:cs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014" name="Text Box 102"/>
          <p:cNvSpPr txBox="1">
            <a:spLocks noChangeArrowheads="1"/>
          </p:cNvSpPr>
          <p:nvPr/>
        </p:nvSpPr>
        <p:spPr bwMode="auto">
          <a:xfrm>
            <a:off x="149225" y="42862"/>
            <a:ext cx="8839200" cy="457200"/>
          </a:xfrm>
          <a:prstGeom prst="rect">
            <a:avLst/>
          </a:prstGeom>
          <a:noFill/>
          <a:ln w="31750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400" b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Light-Cone Fock Expansion</a:t>
            </a:r>
            <a:endParaRPr lang="it-IT" sz="2400" b="1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pic>
        <p:nvPicPr>
          <p:cNvPr id="423109" name="Picture 197" descr="txp_fig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8"/>
          <a:srcRect/>
          <a:stretch>
            <a:fillRect/>
          </a:stretch>
        </p:blipFill>
        <p:spPr bwMode="auto">
          <a:xfrm>
            <a:off x="439619" y="2900895"/>
            <a:ext cx="8247181" cy="604305"/>
          </a:xfrm>
          <a:prstGeom prst="rect">
            <a:avLst/>
          </a:prstGeom>
          <a:noFill/>
          <a:ln w="31750" algn="ctr">
            <a:noFill/>
            <a:miter lim="800000"/>
            <a:headEnd/>
            <a:tailEnd/>
          </a:ln>
          <a:effectLst/>
        </p:spPr>
      </p:pic>
      <p:grpSp>
        <p:nvGrpSpPr>
          <p:cNvPr id="2" name="Group 247"/>
          <p:cNvGrpSpPr>
            <a:grpSpLocks/>
          </p:cNvGrpSpPr>
          <p:nvPr/>
        </p:nvGrpSpPr>
        <p:grpSpPr bwMode="auto">
          <a:xfrm>
            <a:off x="223837" y="3482975"/>
            <a:ext cx="6705600" cy="693737"/>
            <a:chOff x="144" y="2448"/>
            <a:chExt cx="4224" cy="437"/>
          </a:xfrm>
        </p:grpSpPr>
        <p:pic>
          <p:nvPicPr>
            <p:cNvPr id="423117" name="Picture 205" descr="txp_fig"/>
            <p:cNvPicPr>
              <a:picLocks noChangeAspect="1" noChangeArrowheads="1"/>
            </p:cNvPicPr>
            <p:nvPr>
              <p:custDataLst>
                <p:tags r:id="rId5"/>
              </p:custDataLst>
            </p:nvPr>
          </p:nvPicPr>
          <p:blipFill>
            <a:blip r:embed="rId9"/>
            <a:srcRect/>
            <a:stretch>
              <a:fillRect/>
            </a:stretch>
          </p:blipFill>
          <p:spPr bwMode="auto">
            <a:xfrm>
              <a:off x="1689" y="2448"/>
              <a:ext cx="2679" cy="437"/>
            </a:xfrm>
            <a:prstGeom prst="rect">
              <a:avLst/>
            </a:prstGeom>
            <a:noFill/>
            <a:ln w="31750" algn="ctr">
              <a:noFill/>
              <a:miter lim="800000"/>
              <a:headEnd/>
              <a:tailEnd/>
            </a:ln>
            <a:effectLst/>
          </p:spPr>
        </p:pic>
        <p:sp>
          <p:nvSpPr>
            <p:cNvPr id="423121" name="Text Box 209"/>
            <p:cNvSpPr txBox="1">
              <a:spLocks noChangeArrowheads="1"/>
            </p:cNvSpPr>
            <p:nvPr/>
          </p:nvSpPr>
          <p:spPr bwMode="auto">
            <a:xfrm>
              <a:off x="144" y="2570"/>
              <a:ext cx="2160" cy="231"/>
            </a:xfrm>
            <a:prstGeom prst="rect">
              <a:avLst/>
            </a:prstGeom>
            <a:noFill/>
            <a:ln w="31750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buFont typeface="Wingdings" pitchFamily="2" charset="2"/>
                <a:buChar char="Ø"/>
              </a:pPr>
              <a:r>
                <a:rPr lang="en-US" dirty="0"/>
                <a:t> internal variables:</a:t>
              </a:r>
              <a:endParaRPr lang="it-IT"/>
            </a:p>
          </p:txBody>
        </p:sp>
      </p:grpSp>
      <p:sp>
        <p:nvSpPr>
          <p:cNvPr id="423122" name="Text Box 210"/>
          <p:cNvSpPr txBox="1">
            <a:spLocks noChangeArrowheads="1"/>
          </p:cNvSpPr>
          <p:nvPr/>
        </p:nvSpPr>
        <p:spPr bwMode="auto">
          <a:xfrm>
            <a:off x="149225" y="4275138"/>
            <a:ext cx="455612" cy="366712"/>
          </a:xfrm>
          <a:prstGeom prst="rect">
            <a:avLst/>
          </a:prstGeom>
          <a:noFill/>
          <a:ln w="31750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buClr>
                <a:srgbClr val="FF0000"/>
              </a:buClr>
              <a:buFont typeface="Wingdings" pitchFamily="2" charset="2"/>
              <a:buChar char="Ø"/>
            </a:pPr>
            <a:r>
              <a:rPr lang="en-US" dirty="0"/>
              <a:t> </a:t>
            </a:r>
            <a:endParaRPr lang="it-IT"/>
          </a:p>
        </p:txBody>
      </p:sp>
      <p:pic>
        <p:nvPicPr>
          <p:cNvPr id="423113" name="Picture 201" descr="txp_fig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10"/>
          <a:srcRect/>
          <a:stretch>
            <a:fillRect/>
          </a:stretch>
        </p:blipFill>
        <p:spPr bwMode="auto">
          <a:xfrm>
            <a:off x="528637" y="4268788"/>
            <a:ext cx="1660525" cy="333375"/>
          </a:xfrm>
          <a:prstGeom prst="rect">
            <a:avLst/>
          </a:prstGeom>
          <a:noFill/>
          <a:ln w="31750" algn="ctr">
            <a:noFill/>
            <a:miter lim="800000"/>
            <a:headEnd/>
            <a:tailEnd/>
          </a:ln>
          <a:effectLst/>
        </p:spPr>
      </p:pic>
      <p:sp>
        <p:nvSpPr>
          <p:cNvPr id="423134" name="Text Box 222"/>
          <p:cNvSpPr txBox="1">
            <a:spLocks noChangeArrowheads="1"/>
          </p:cNvSpPr>
          <p:nvPr/>
        </p:nvSpPr>
        <p:spPr bwMode="auto">
          <a:xfrm>
            <a:off x="2205037" y="4246563"/>
            <a:ext cx="4495800" cy="366712"/>
          </a:xfrm>
          <a:prstGeom prst="rect">
            <a:avLst/>
          </a:prstGeom>
          <a:noFill/>
          <a:ln w="31750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endParaRPr lang="it-IT"/>
          </a:p>
        </p:txBody>
      </p:sp>
      <p:sp>
        <p:nvSpPr>
          <p:cNvPr id="423135" name="Text Box 223"/>
          <p:cNvSpPr txBox="1">
            <a:spLocks noChangeArrowheads="1"/>
          </p:cNvSpPr>
          <p:nvPr/>
        </p:nvSpPr>
        <p:spPr bwMode="auto">
          <a:xfrm>
            <a:off x="2205037" y="4268788"/>
            <a:ext cx="4191000" cy="366712"/>
          </a:xfrm>
          <a:prstGeom prst="rect">
            <a:avLst/>
          </a:prstGeom>
          <a:noFill/>
          <a:ln w="31750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dirty="0">
                <a:solidFill>
                  <a:srgbClr val="FF0000"/>
                </a:solidFill>
              </a:rPr>
              <a:t>frame INdependent</a:t>
            </a:r>
            <a:endParaRPr lang="it-IT" dirty="0">
              <a:solidFill>
                <a:srgbClr val="FF0000"/>
              </a:solidFill>
            </a:endParaRPr>
          </a:p>
        </p:txBody>
      </p:sp>
      <p:sp>
        <p:nvSpPr>
          <p:cNvPr id="423115" name="Text Box 203"/>
          <p:cNvSpPr txBox="1">
            <a:spLocks noChangeArrowheads="1"/>
          </p:cNvSpPr>
          <p:nvPr/>
        </p:nvSpPr>
        <p:spPr bwMode="auto">
          <a:xfrm>
            <a:off x="762000" y="4746625"/>
            <a:ext cx="8229600" cy="641350"/>
          </a:xfrm>
          <a:prstGeom prst="rect">
            <a:avLst/>
          </a:prstGeom>
          <a:noFill/>
          <a:ln w="31750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dirty="0">
                <a:solidFill>
                  <a:srgbClr val="FF0000"/>
                </a:solidFill>
              </a:rPr>
              <a:t>probability amplitude to find  the N parton configuration with the complex of quantum number </a:t>
            </a:r>
            <a:r>
              <a:rPr lang="en-US" dirty="0">
                <a:solidFill>
                  <a:srgbClr val="FF0000"/>
                </a:solidFill>
                <a:latin typeface="Symbol" pitchFamily="18" charset="2"/>
                <a:sym typeface="Symbol" pitchFamily="18" charset="2"/>
              </a:rPr>
              <a:t></a:t>
            </a:r>
            <a:r>
              <a:rPr lang="en-US" dirty="0">
                <a:solidFill>
                  <a:srgbClr val="FF0000"/>
                </a:solidFill>
              </a:rPr>
              <a:t>  in the nucleon with helicity  </a:t>
            </a:r>
            <a:r>
              <a:rPr lang="en-US" dirty="0">
                <a:solidFill>
                  <a:srgbClr val="FF0000"/>
                </a:solidFill>
                <a:latin typeface="Symbol" pitchFamily="18" charset="2"/>
                <a:sym typeface="Symbol" pitchFamily="18" charset="2"/>
              </a:rPr>
              <a:t></a:t>
            </a:r>
          </a:p>
        </p:txBody>
      </p:sp>
      <p:sp>
        <p:nvSpPr>
          <p:cNvPr id="423136" name="AutoShape 224"/>
          <p:cNvSpPr>
            <a:spLocks noChangeArrowheads="1"/>
          </p:cNvSpPr>
          <p:nvPr/>
        </p:nvSpPr>
        <p:spPr bwMode="auto">
          <a:xfrm>
            <a:off x="300037" y="4870450"/>
            <a:ext cx="385763" cy="130175"/>
          </a:xfrm>
          <a:prstGeom prst="rightArrow">
            <a:avLst>
              <a:gd name="adj1" fmla="val 50000"/>
              <a:gd name="adj2" fmla="val 74085"/>
            </a:avLst>
          </a:prstGeom>
          <a:solidFill>
            <a:srgbClr val="FF0000"/>
          </a:solidFill>
          <a:ln w="31750" algn="ctr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423145" name="Text Box 233"/>
          <p:cNvSpPr txBox="1">
            <a:spLocks noChangeArrowheads="1"/>
          </p:cNvSpPr>
          <p:nvPr/>
        </p:nvSpPr>
        <p:spPr bwMode="auto">
          <a:xfrm>
            <a:off x="2820988" y="5489000"/>
            <a:ext cx="6323012" cy="1323439"/>
          </a:xfrm>
          <a:prstGeom prst="rect">
            <a:avLst/>
          </a:prstGeom>
          <a:noFill/>
          <a:ln w="31750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it-IT" dirty="0" smtClean="0">
                <a:solidFill>
                  <a:srgbClr val="0000FF"/>
                </a:solidFill>
              </a:rPr>
              <a:t>in the light-cone gauge A</a:t>
            </a:r>
            <a:r>
              <a:rPr lang="it-IT" baseline="30000" dirty="0" smtClean="0">
                <a:solidFill>
                  <a:srgbClr val="0000FF"/>
                </a:solidFill>
                <a:latin typeface="Comic Sans MS"/>
              </a:rPr>
              <a:t>+</a:t>
            </a:r>
            <a:r>
              <a:rPr lang="it-IT" dirty="0" smtClean="0">
                <a:solidFill>
                  <a:srgbClr val="0000FF"/>
                </a:solidFill>
              </a:rPr>
              <a:t>=0, the total angular momentum is conserved Fock state by Fock state </a:t>
            </a:r>
            <a:br>
              <a:rPr lang="it-IT" dirty="0" smtClean="0">
                <a:solidFill>
                  <a:srgbClr val="0000FF"/>
                </a:solidFill>
              </a:rPr>
            </a:br>
            <a:r>
              <a:rPr lang="it-IT" dirty="0" smtClean="0">
                <a:solidFill>
                  <a:srgbClr val="0000FF"/>
                </a:solidFill>
                <a:latin typeface="cmsy10"/>
              </a:rPr>
              <a:t>)</a:t>
            </a:r>
            <a:r>
              <a:rPr lang="it-IT" dirty="0" smtClean="0">
                <a:solidFill>
                  <a:srgbClr val="0000FF"/>
                </a:solidFill>
              </a:rPr>
              <a:t> each Fock-state component can be expanded in terms of eigenfunction of the light-front orbital angular momentum operator</a:t>
            </a:r>
            <a:endParaRPr lang="it-IT" dirty="0">
              <a:solidFill>
                <a:srgbClr val="0000FF"/>
              </a:solidFill>
            </a:endParaRPr>
          </a:p>
        </p:txBody>
      </p:sp>
      <p:pic>
        <p:nvPicPr>
          <p:cNvPr id="423167" name="Picture 255" descr="txp_fig"/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>
          <a:blip r:embed="rId11"/>
          <a:srcRect/>
          <a:stretch>
            <a:fillRect/>
          </a:stretch>
        </p:blipFill>
        <p:spPr bwMode="auto">
          <a:xfrm>
            <a:off x="1520825" y="893762"/>
            <a:ext cx="6099175" cy="273050"/>
          </a:xfrm>
          <a:prstGeom prst="rect">
            <a:avLst/>
          </a:prstGeom>
          <a:noFill/>
          <a:ln w="31750" algn="ctr">
            <a:noFill/>
            <a:miter lim="800000"/>
            <a:headEnd/>
            <a:tailEnd/>
          </a:ln>
          <a:effectLst/>
        </p:spPr>
      </p:pic>
      <p:sp>
        <p:nvSpPr>
          <p:cNvPr id="87" name="AutoShape 224"/>
          <p:cNvSpPr>
            <a:spLocks noChangeArrowheads="1"/>
          </p:cNvSpPr>
          <p:nvPr/>
        </p:nvSpPr>
        <p:spPr bwMode="auto">
          <a:xfrm>
            <a:off x="304800" y="5638800"/>
            <a:ext cx="385763" cy="130175"/>
          </a:xfrm>
          <a:prstGeom prst="rightArrow">
            <a:avLst>
              <a:gd name="adj1" fmla="val 50000"/>
              <a:gd name="adj2" fmla="val 74085"/>
            </a:avLst>
          </a:prstGeom>
          <a:solidFill>
            <a:srgbClr val="0000FF"/>
          </a:solidFill>
          <a:ln w="31750" algn="ctr">
            <a:solidFill>
              <a:srgbClr val="0000FF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 dirty="0"/>
          </a:p>
        </p:txBody>
      </p:sp>
      <p:pic>
        <p:nvPicPr>
          <p:cNvPr id="91" name="Picture 90" descr="txp_fi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2"/>
          <a:stretch>
            <a:fillRect/>
          </a:stretch>
        </p:blipFill>
        <p:spPr bwMode="auto">
          <a:xfrm>
            <a:off x="802835" y="5387975"/>
            <a:ext cx="1940375" cy="619969"/>
          </a:xfrm>
          <a:prstGeom prst="rect">
            <a:avLst/>
          </a:prstGeom>
          <a:noFill/>
          <a:ln/>
          <a:effectLst/>
        </p:spPr>
      </p:pic>
      <p:sp>
        <p:nvSpPr>
          <p:cNvPr id="95" name="Rectangle 2"/>
          <p:cNvSpPr>
            <a:spLocks noChangeArrowheads="1"/>
          </p:cNvSpPr>
          <p:nvPr/>
        </p:nvSpPr>
        <p:spPr bwMode="auto">
          <a:xfrm>
            <a:off x="46038" y="479425"/>
            <a:ext cx="9021762" cy="53975"/>
          </a:xfrm>
          <a:prstGeom prst="rect">
            <a:avLst/>
          </a:prstGeom>
          <a:gradFill rotWithShape="1">
            <a:gsLst>
              <a:gs pos="0">
                <a:srgbClr val="FF0000"/>
              </a:gs>
              <a:gs pos="100000">
                <a:schemeClr val="bg1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>
              <a:spcBef>
                <a:spcPct val="0"/>
              </a:spcBef>
            </a:pPr>
            <a:r>
              <a:rPr lang="en-US" sz="4400" dirty="0">
                <a:solidFill>
                  <a:schemeClr val="tx2"/>
                </a:solidFill>
                <a:latin typeface="Arial" charset="0"/>
              </a:rPr>
              <a:t/>
            </a:r>
            <a:br>
              <a:rPr lang="en-US" sz="4400" dirty="0">
                <a:solidFill>
                  <a:schemeClr val="tx2"/>
                </a:solidFill>
                <a:latin typeface="Arial" charset="0"/>
              </a:rPr>
            </a:br>
            <a:endParaRPr lang="it-IT" sz="4400">
              <a:solidFill>
                <a:schemeClr val="tx2"/>
              </a:solidFill>
              <a:latin typeface="Arial" charset="0"/>
            </a:endParaRPr>
          </a:p>
        </p:txBody>
      </p:sp>
      <p:grpSp>
        <p:nvGrpSpPr>
          <p:cNvPr id="170" name="Group 169"/>
          <p:cNvGrpSpPr/>
          <p:nvPr/>
        </p:nvGrpSpPr>
        <p:grpSpPr>
          <a:xfrm>
            <a:off x="95250" y="1143000"/>
            <a:ext cx="9124950" cy="1477963"/>
            <a:chOff x="95250" y="1143000"/>
            <a:chExt cx="9124950" cy="1477963"/>
          </a:xfrm>
        </p:grpSpPr>
        <p:sp>
          <p:nvSpPr>
            <p:cNvPr id="90" name="TextBox 89"/>
            <p:cNvSpPr txBox="1"/>
            <p:nvPr/>
          </p:nvSpPr>
          <p:spPr>
            <a:xfrm>
              <a:off x="7086600" y="1143000"/>
              <a:ext cx="2133600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70" dirty="0" smtClean="0"/>
                <a:t>fixed light-cone time </a:t>
              </a:r>
              <a:endParaRPr lang="en-US" sz="1470" dirty="0"/>
            </a:p>
          </p:txBody>
        </p:sp>
        <p:sp>
          <p:nvSpPr>
            <p:cNvPr id="48133" name="Freeform 5"/>
            <p:cNvSpPr>
              <a:spLocks noEditPoints="1"/>
            </p:cNvSpPr>
            <p:nvPr/>
          </p:nvSpPr>
          <p:spPr bwMode="auto">
            <a:xfrm>
              <a:off x="95250" y="2012950"/>
              <a:ext cx="868363" cy="41275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547" y="19"/>
                </a:cxn>
                <a:cxn ang="0">
                  <a:pos x="547" y="26"/>
                </a:cxn>
                <a:cxn ang="0">
                  <a:pos x="0" y="26"/>
                </a:cxn>
                <a:cxn ang="0">
                  <a:pos x="0" y="19"/>
                </a:cxn>
                <a:cxn ang="0">
                  <a:pos x="0" y="0"/>
                </a:cxn>
                <a:cxn ang="0">
                  <a:pos x="547" y="0"/>
                </a:cxn>
                <a:cxn ang="0">
                  <a:pos x="547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547" h="26">
                  <a:moveTo>
                    <a:pt x="0" y="19"/>
                  </a:moveTo>
                  <a:lnTo>
                    <a:pt x="547" y="19"/>
                  </a:lnTo>
                  <a:lnTo>
                    <a:pt x="547" y="26"/>
                  </a:lnTo>
                  <a:lnTo>
                    <a:pt x="0" y="26"/>
                  </a:lnTo>
                  <a:lnTo>
                    <a:pt x="0" y="19"/>
                  </a:lnTo>
                  <a:close/>
                  <a:moveTo>
                    <a:pt x="0" y="0"/>
                  </a:moveTo>
                  <a:lnTo>
                    <a:pt x="547" y="0"/>
                  </a:lnTo>
                  <a:lnTo>
                    <a:pt x="547" y="9"/>
                  </a:lnTo>
                  <a:lnTo>
                    <a:pt x="0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34" name="Freeform 6"/>
            <p:cNvSpPr>
              <a:spLocks/>
            </p:cNvSpPr>
            <p:nvPr/>
          </p:nvSpPr>
          <p:spPr bwMode="auto">
            <a:xfrm>
              <a:off x="476250" y="1992313"/>
              <a:ext cx="106363" cy="857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7" y="27"/>
                </a:cxn>
                <a:cxn ang="0">
                  <a:pos x="0" y="54"/>
                </a:cxn>
                <a:cxn ang="0">
                  <a:pos x="13" y="27"/>
                </a:cxn>
                <a:cxn ang="0">
                  <a:pos x="0" y="0"/>
                </a:cxn>
              </a:cxnLst>
              <a:rect l="0" t="0" r="r" b="b"/>
              <a:pathLst>
                <a:path w="67" h="54">
                  <a:moveTo>
                    <a:pt x="0" y="0"/>
                  </a:moveTo>
                  <a:lnTo>
                    <a:pt x="67" y="27"/>
                  </a:lnTo>
                  <a:lnTo>
                    <a:pt x="0" y="54"/>
                  </a:lnTo>
                  <a:lnTo>
                    <a:pt x="13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35" name="Freeform 7"/>
            <p:cNvSpPr>
              <a:spLocks noEditPoints="1"/>
            </p:cNvSpPr>
            <p:nvPr/>
          </p:nvSpPr>
          <p:spPr bwMode="auto">
            <a:xfrm>
              <a:off x="468313" y="1984375"/>
              <a:ext cx="125413" cy="100013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22" y="30"/>
                </a:cxn>
                <a:cxn ang="0">
                  <a:pos x="22" y="32"/>
                </a:cxn>
                <a:cxn ang="0">
                  <a:pos x="12" y="53"/>
                </a:cxn>
                <a:cxn ang="0">
                  <a:pos x="64" y="32"/>
                </a:cxn>
                <a:cxn ang="0">
                  <a:pos x="64" y="30"/>
                </a:cxn>
                <a:cxn ang="0">
                  <a:pos x="37" y="20"/>
                </a:cxn>
                <a:cxn ang="0">
                  <a:pos x="12" y="10"/>
                </a:cxn>
                <a:cxn ang="0">
                  <a:pos x="0" y="0"/>
                </a:cxn>
                <a:cxn ang="0">
                  <a:pos x="6" y="1"/>
                </a:cxn>
                <a:cxn ang="0">
                  <a:pos x="74" y="29"/>
                </a:cxn>
                <a:cxn ang="0">
                  <a:pos x="79" y="32"/>
                </a:cxn>
                <a:cxn ang="0">
                  <a:pos x="74" y="34"/>
                </a:cxn>
                <a:cxn ang="0">
                  <a:pos x="6" y="61"/>
                </a:cxn>
                <a:cxn ang="0">
                  <a:pos x="0" y="63"/>
                </a:cxn>
                <a:cxn ang="0">
                  <a:pos x="3" y="58"/>
                </a:cxn>
                <a:cxn ang="0">
                  <a:pos x="17" y="32"/>
                </a:cxn>
                <a:cxn ang="0">
                  <a:pos x="17" y="30"/>
                </a:cxn>
                <a:cxn ang="0">
                  <a:pos x="3" y="5"/>
                </a:cxn>
                <a:cxn ang="0">
                  <a:pos x="0" y="0"/>
                </a:cxn>
              </a:cxnLst>
              <a:rect l="0" t="0" r="r" b="b"/>
              <a:pathLst>
                <a:path w="79" h="63">
                  <a:moveTo>
                    <a:pt x="12" y="10"/>
                  </a:moveTo>
                  <a:lnTo>
                    <a:pt x="22" y="30"/>
                  </a:lnTo>
                  <a:lnTo>
                    <a:pt x="22" y="32"/>
                  </a:lnTo>
                  <a:lnTo>
                    <a:pt x="12" y="53"/>
                  </a:lnTo>
                  <a:lnTo>
                    <a:pt x="64" y="32"/>
                  </a:lnTo>
                  <a:lnTo>
                    <a:pt x="64" y="30"/>
                  </a:lnTo>
                  <a:lnTo>
                    <a:pt x="37" y="20"/>
                  </a:lnTo>
                  <a:lnTo>
                    <a:pt x="12" y="10"/>
                  </a:lnTo>
                  <a:close/>
                  <a:moveTo>
                    <a:pt x="0" y="0"/>
                  </a:moveTo>
                  <a:lnTo>
                    <a:pt x="6" y="1"/>
                  </a:lnTo>
                  <a:lnTo>
                    <a:pt x="74" y="29"/>
                  </a:lnTo>
                  <a:lnTo>
                    <a:pt x="79" y="32"/>
                  </a:lnTo>
                  <a:lnTo>
                    <a:pt x="74" y="34"/>
                  </a:lnTo>
                  <a:lnTo>
                    <a:pt x="6" y="61"/>
                  </a:lnTo>
                  <a:lnTo>
                    <a:pt x="0" y="63"/>
                  </a:lnTo>
                  <a:lnTo>
                    <a:pt x="3" y="58"/>
                  </a:lnTo>
                  <a:lnTo>
                    <a:pt x="17" y="32"/>
                  </a:lnTo>
                  <a:lnTo>
                    <a:pt x="17" y="30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36" name="Freeform 8"/>
            <p:cNvSpPr>
              <a:spLocks/>
            </p:cNvSpPr>
            <p:nvPr/>
          </p:nvSpPr>
          <p:spPr bwMode="auto">
            <a:xfrm>
              <a:off x="958850" y="1593850"/>
              <a:ext cx="260350" cy="882650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100" y="5"/>
                </a:cxn>
                <a:cxn ang="0">
                  <a:pos x="113" y="22"/>
                </a:cxn>
                <a:cxn ang="0">
                  <a:pos x="128" y="48"/>
                </a:cxn>
                <a:cxn ang="0">
                  <a:pos x="140" y="82"/>
                </a:cxn>
                <a:cxn ang="0">
                  <a:pos x="150" y="123"/>
                </a:cxn>
                <a:cxn ang="0">
                  <a:pos x="157" y="171"/>
                </a:cxn>
                <a:cxn ang="0">
                  <a:pos x="162" y="222"/>
                </a:cxn>
                <a:cxn ang="0">
                  <a:pos x="164" y="278"/>
                </a:cxn>
                <a:cxn ang="0">
                  <a:pos x="162" y="334"/>
                </a:cxn>
                <a:cxn ang="0">
                  <a:pos x="157" y="386"/>
                </a:cxn>
                <a:cxn ang="0">
                  <a:pos x="150" y="433"/>
                </a:cxn>
                <a:cxn ang="0">
                  <a:pos x="140" y="474"/>
                </a:cxn>
                <a:cxn ang="0">
                  <a:pos x="128" y="508"/>
                </a:cxn>
                <a:cxn ang="0">
                  <a:pos x="113" y="534"/>
                </a:cxn>
                <a:cxn ang="0">
                  <a:pos x="100" y="551"/>
                </a:cxn>
                <a:cxn ang="0">
                  <a:pos x="83" y="556"/>
                </a:cxn>
                <a:cxn ang="0">
                  <a:pos x="66" y="551"/>
                </a:cxn>
                <a:cxn ang="0">
                  <a:pos x="51" y="534"/>
                </a:cxn>
                <a:cxn ang="0">
                  <a:pos x="37" y="508"/>
                </a:cxn>
                <a:cxn ang="0">
                  <a:pos x="24" y="474"/>
                </a:cxn>
                <a:cxn ang="0">
                  <a:pos x="13" y="433"/>
                </a:cxn>
                <a:cxn ang="0">
                  <a:pos x="7" y="386"/>
                </a:cxn>
                <a:cxn ang="0">
                  <a:pos x="2" y="334"/>
                </a:cxn>
                <a:cxn ang="0">
                  <a:pos x="0" y="278"/>
                </a:cxn>
                <a:cxn ang="0">
                  <a:pos x="2" y="222"/>
                </a:cxn>
                <a:cxn ang="0">
                  <a:pos x="7" y="171"/>
                </a:cxn>
                <a:cxn ang="0">
                  <a:pos x="13" y="123"/>
                </a:cxn>
                <a:cxn ang="0">
                  <a:pos x="24" y="82"/>
                </a:cxn>
                <a:cxn ang="0">
                  <a:pos x="37" y="48"/>
                </a:cxn>
                <a:cxn ang="0">
                  <a:pos x="51" y="22"/>
                </a:cxn>
                <a:cxn ang="0">
                  <a:pos x="66" y="5"/>
                </a:cxn>
                <a:cxn ang="0">
                  <a:pos x="83" y="0"/>
                </a:cxn>
              </a:cxnLst>
              <a:rect l="0" t="0" r="r" b="b"/>
              <a:pathLst>
                <a:path w="164" h="556">
                  <a:moveTo>
                    <a:pt x="83" y="0"/>
                  </a:moveTo>
                  <a:lnTo>
                    <a:pt x="100" y="5"/>
                  </a:lnTo>
                  <a:lnTo>
                    <a:pt x="113" y="22"/>
                  </a:lnTo>
                  <a:lnTo>
                    <a:pt x="128" y="48"/>
                  </a:lnTo>
                  <a:lnTo>
                    <a:pt x="140" y="82"/>
                  </a:lnTo>
                  <a:lnTo>
                    <a:pt x="150" y="123"/>
                  </a:lnTo>
                  <a:lnTo>
                    <a:pt x="157" y="171"/>
                  </a:lnTo>
                  <a:lnTo>
                    <a:pt x="162" y="222"/>
                  </a:lnTo>
                  <a:lnTo>
                    <a:pt x="164" y="278"/>
                  </a:lnTo>
                  <a:lnTo>
                    <a:pt x="162" y="334"/>
                  </a:lnTo>
                  <a:lnTo>
                    <a:pt x="157" y="386"/>
                  </a:lnTo>
                  <a:lnTo>
                    <a:pt x="150" y="433"/>
                  </a:lnTo>
                  <a:lnTo>
                    <a:pt x="140" y="474"/>
                  </a:lnTo>
                  <a:lnTo>
                    <a:pt x="128" y="508"/>
                  </a:lnTo>
                  <a:lnTo>
                    <a:pt x="113" y="534"/>
                  </a:lnTo>
                  <a:lnTo>
                    <a:pt x="100" y="551"/>
                  </a:lnTo>
                  <a:lnTo>
                    <a:pt x="83" y="556"/>
                  </a:lnTo>
                  <a:lnTo>
                    <a:pt x="66" y="551"/>
                  </a:lnTo>
                  <a:lnTo>
                    <a:pt x="51" y="534"/>
                  </a:lnTo>
                  <a:lnTo>
                    <a:pt x="37" y="508"/>
                  </a:lnTo>
                  <a:lnTo>
                    <a:pt x="24" y="474"/>
                  </a:lnTo>
                  <a:lnTo>
                    <a:pt x="13" y="433"/>
                  </a:lnTo>
                  <a:lnTo>
                    <a:pt x="7" y="386"/>
                  </a:lnTo>
                  <a:lnTo>
                    <a:pt x="2" y="334"/>
                  </a:lnTo>
                  <a:lnTo>
                    <a:pt x="0" y="278"/>
                  </a:lnTo>
                  <a:lnTo>
                    <a:pt x="2" y="222"/>
                  </a:lnTo>
                  <a:lnTo>
                    <a:pt x="7" y="171"/>
                  </a:lnTo>
                  <a:lnTo>
                    <a:pt x="13" y="123"/>
                  </a:lnTo>
                  <a:lnTo>
                    <a:pt x="24" y="82"/>
                  </a:lnTo>
                  <a:lnTo>
                    <a:pt x="37" y="48"/>
                  </a:lnTo>
                  <a:lnTo>
                    <a:pt x="51" y="22"/>
                  </a:lnTo>
                  <a:lnTo>
                    <a:pt x="66" y="5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CCFF"/>
            </a:solidFill>
            <a:ln w="0">
              <a:solidFill>
                <a:srgbClr val="00CC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37" name="Freeform 9"/>
            <p:cNvSpPr>
              <a:spLocks noEditPoints="1"/>
            </p:cNvSpPr>
            <p:nvPr/>
          </p:nvSpPr>
          <p:spPr bwMode="auto">
            <a:xfrm>
              <a:off x="955675" y="1589088"/>
              <a:ext cx="266700" cy="890588"/>
            </a:xfrm>
            <a:custGeom>
              <a:avLst/>
              <a:gdLst/>
              <a:ahLst/>
              <a:cxnLst>
                <a:cxn ang="0">
                  <a:pos x="76" y="6"/>
                </a:cxn>
                <a:cxn ang="0">
                  <a:pos x="61" y="17"/>
                </a:cxn>
                <a:cxn ang="0">
                  <a:pos x="41" y="51"/>
                </a:cxn>
                <a:cxn ang="0">
                  <a:pos x="19" y="126"/>
                </a:cxn>
                <a:cxn ang="0">
                  <a:pos x="7" y="225"/>
                </a:cxn>
                <a:cxn ang="0">
                  <a:pos x="7" y="337"/>
                </a:cxn>
                <a:cxn ang="0">
                  <a:pos x="19" y="436"/>
                </a:cxn>
                <a:cxn ang="0">
                  <a:pos x="41" y="510"/>
                </a:cxn>
                <a:cxn ang="0">
                  <a:pos x="61" y="544"/>
                </a:cxn>
                <a:cxn ang="0">
                  <a:pos x="76" y="554"/>
                </a:cxn>
                <a:cxn ang="0">
                  <a:pos x="90" y="556"/>
                </a:cxn>
                <a:cxn ang="0">
                  <a:pos x="113" y="535"/>
                </a:cxn>
                <a:cxn ang="0">
                  <a:pos x="139" y="477"/>
                </a:cxn>
                <a:cxn ang="0">
                  <a:pos x="156" y="389"/>
                </a:cxn>
                <a:cxn ang="0">
                  <a:pos x="163" y="281"/>
                </a:cxn>
                <a:cxn ang="0">
                  <a:pos x="156" y="172"/>
                </a:cxn>
                <a:cxn ang="0">
                  <a:pos x="139" y="85"/>
                </a:cxn>
                <a:cxn ang="0">
                  <a:pos x="113" y="25"/>
                </a:cxn>
                <a:cxn ang="0">
                  <a:pos x="90" y="5"/>
                </a:cxn>
                <a:cxn ang="0">
                  <a:pos x="80" y="0"/>
                </a:cxn>
                <a:cxn ang="0">
                  <a:pos x="98" y="3"/>
                </a:cxn>
                <a:cxn ang="0">
                  <a:pos x="107" y="10"/>
                </a:cxn>
                <a:cxn ang="0">
                  <a:pos x="119" y="22"/>
                </a:cxn>
                <a:cxn ang="0">
                  <a:pos x="144" y="83"/>
                </a:cxn>
                <a:cxn ang="0">
                  <a:pos x="161" y="172"/>
                </a:cxn>
                <a:cxn ang="0">
                  <a:pos x="168" y="281"/>
                </a:cxn>
                <a:cxn ang="0">
                  <a:pos x="161" y="390"/>
                </a:cxn>
                <a:cxn ang="0">
                  <a:pos x="144" y="477"/>
                </a:cxn>
                <a:cxn ang="0">
                  <a:pos x="119" y="539"/>
                </a:cxn>
                <a:cxn ang="0">
                  <a:pos x="107" y="551"/>
                </a:cxn>
                <a:cxn ang="0">
                  <a:pos x="97" y="559"/>
                </a:cxn>
                <a:cxn ang="0">
                  <a:pos x="78" y="561"/>
                </a:cxn>
                <a:cxn ang="0">
                  <a:pos x="66" y="556"/>
                </a:cxn>
                <a:cxn ang="0">
                  <a:pos x="54" y="546"/>
                </a:cxn>
                <a:cxn ang="0">
                  <a:pos x="36" y="511"/>
                </a:cxn>
                <a:cxn ang="0">
                  <a:pos x="14" y="436"/>
                </a:cxn>
                <a:cxn ang="0">
                  <a:pos x="2" y="337"/>
                </a:cxn>
                <a:cxn ang="0">
                  <a:pos x="2" y="225"/>
                </a:cxn>
                <a:cxn ang="0">
                  <a:pos x="14" y="124"/>
                </a:cxn>
                <a:cxn ang="0">
                  <a:pos x="36" y="49"/>
                </a:cxn>
                <a:cxn ang="0">
                  <a:pos x="54" y="15"/>
                </a:cxn>
                <a:cxn ang="0">
                  <a:pos x="66" y="6"/>
                </a:cxn>
                <a:cxn ang="0">
                  <a:pos x="80" y="0"/>
                </a:cxn>
              </a:cxnLst>
              <a:rect l="0" t="0" r="r" b="b"/>
              <a:pathLst>
                <a:path w="168" h="561">
                  <a:moveTo>
                    <a:pt x="85" y="5"/>
                  </a:moveTo>
                  <a:lnTo>
                    <a:pt x="76" y="6"/>
                  </a:lnTo>
                  <a:lnTo>
                    <a:pt x="70" y="10"/>
                  </a:lnTo>
                  <a:lnTo>
                    <a:pt x="61" y="17"/>
                  </a:lnTo>
                  <a:lnTo>
                    <a:pt x="54" y="25"/>
                  </a:lnTo>
                  <a:lnTo>
                    <a:pt x="41" y="51"/>
                  </a:lnTo>
                  <a:lnTo>
                    <a:pt x="29" y="85"/>
                  </a:lnTo>
                  <a:lnTo>
                    <a:pt x="19" y="126"/>
                  </a:lnTo>
                  <a:lnTo>
                    <a:pt x="12" y="172"/>
                  </a:lnTo>
                  <a:lnTo>
                    <a:pt x="7" y="225"/>
                  </a:lnTo>
                  <a:lnTo>
                    <a:pt x="5" y="281"/>
                  </a:lnTo>
                  <a:lnTo>
                    <a:pt x="7" y="337"/>
                  </a:lnTo>
                  <a:lnTo>
                    <a:pt x="12" y="389"/>
                  </a:lnTo>
                  <a:lnTo>
                    <a:pt x="19" y="436"/>
                  </a:lnTo>
                  <a:lnTo>
                    <a:pt x="29" y="477"/>
                  </a:lnTo>
                  <a:lnTo>
                    <a:pt x="41" y="510"/>
                  </a:lnTo>
                  <a:lnTo>
                    <a:pt x="54" y="535"/>
                  </a:lnTo>
                  <a:lnTo>
                    <a:pt x="61" y="544"/>
                  </a:lnTo>
                  <a:lnTo>
                    <a:pt x="70" y="551"/>
                  </a:lnTo>
                  <a:lnTo>
                    <a:pt x="76" y="554"/>
                  </a:lnTo>
                  <a:lnTo>
                    <a:pt x="85" y="556"/>
                  </a:lnTo>
                  <a:lnTo>
                    <a:pt x="90" y="556"/>
                  </a:lnTo>
                  <a:lnTo>
                    <a:pt x="95" y="554"/>
                  </a:lnTo>
                  <a:lnTo>
                    <a:pt x="113" y="535"/>
                  </a:lnTo>
                  <a:lnTo>
                    <a:pt x="127" y="510"/>
                  </a:lnTo>
                  <a:lnTo>
                    <a:pt x="139" y="477"/>
                  </a:lnTo>
                  <a:lnTo>
                    <a:pt x="149" y="436"/>
                  </a:lnTo>
                  <a:lnTo>
                    <a:pt x="156" y="389"/>
                  </a:lnTo>
                  <a:lnTo>
                    <a:pt x="161" y="337"/>
                  </a:lnTo>
                  <a:lnTo>
                    <a:pt x="163" y="281"/>
                  </a:lnTo>
                  <a:lnTo>
                    <a:pt x="161" y="225"/>
                  </a:lnTo>
                  <a:lnTo>
                    <a:pt x="156" y="172"/>
                  </a:lnTo>
                  <a:lnTo>
                    <a:pt x="149" y="126"/>
                  </a:lnTo>
                  <a:lnTo>
                    <a:pt x="139" y="85"/>
                  </a:lnTo>
                  <a:lnTo>
                    <a:pt x="127" y="51"/>
                  </a:lnTo>
                  <a:lnTo>
                    <a:pt x="113" y="25"/>
                  </a:lnTo>
                  <a:lnTo>
                    <a:pt x="95" y="6"/>
                  </a:lnTo>
                  <a:lnTo>
                    <a:pt x="90" y="5"/>
                  </a:lnTo>
                  <a:lnTo>
                    <a:pt x="85" y="5"/>
                  </a:lnTo>
                  <a:close/>
                  <a:moveTo>
                    <a:pt x="80" y="0"/>
                  </a:moveTo>
                  <a:lnTo>
                    <a:pt x="88" y="0"/>
                  </a:lnTo>
                  <a:lnTo>
                    <a:pt x="98" y="3"/>
                  </a:lnTo>
                  <a:lnTo>
                    <a:pt x="102" y="6"/>
                  </a:lnTo>
                  <a:lnTo>
                    <a:pt x="107" y="10"/>
                  </a:lnTo>
                  <a:lnTo>
                    <a:pt x="113" y="15"/>
                  </a:lnTo>
                  <a:lnTo>
                    <a:pt x="119" y="22"/>
                  </a:lnTo>
                  <a:lnTo>
                    <a:pt x="132" y="49"/>
                  </a:lnTo>
                  <a:lnTo>
                    <a:pt x="144" y="83"/>
                  </a:lnTo>
                  <a:lnTo>
                    <a:pt x="154" y="124"/>
                  </a:lnTo>
                  <a:lnTo>
                    <a:pt x="161" y="172"/>
                  </a:lnTo>
                  <a:lnTo>
                    <a:pt x="166" y="225"/>
                  </a:lnTo>
                  <a:lnTo>
                    <a:pt x="168" y="281"/>
                  </a:lnTo>
                  <a:lnTo>
                    <a:pt x="166" y="337"/>
                  </a:lnTo>
                  <a:lnTo>
                    <a:pt x="161" y="390"/>
                  </a:lnTo>
                  <a:lnTo>
                    <a:pt x="154" y="436"/>
                  </a:lnTo>
                  <a:lnTo>
                    <a:pt x="144" y="477"/>
                  </a:lnTo>
                  <a:lnTo>
                    <a:pt x="132" y="511"/>
                  </a:lnTo>
                  <a:lnTo>
                    <a:pt x="119" y="539"/>
                  </a:lnTo>
                  <a:lnTo>
                    <a:pt x="113" y="546"/>
                  </a:lnTo>
                  <a:lnTo>
                    <a:pt x="107" y="551"/>
                  </a:lnTo>
                  <a:lnTo>
                    <a:pt x="102" y="556"/>
                  </a:lnTo>
                  <a:lnTo>
                    <a:pt x="97" y="559"/>
                  </a:lnTo>
                  <a:lnTo>
                    <a:pt x="90" y="561"/>
                  </a:lnTo>
                  <a:lnTo>
                    <a:pt x="78" y="561"/>
                  </a:lnTo>
                  <a:lnTo>
                    <a:pt x="71" y="559"/>
                  </a:lnTo>
                  <a:lnTo>
                    <a:pt x="66" y="556"/>
                  </a:lnTo>
                  <a:lnTo>
                    <a:pt x="61" y="551"/>
                  </a:lnTo>
                  <a:lnTo>
                    <a:pt x="54" y="546"/>
                  </a:lnTo>
                  <a:lnTo>
                    <a:pt x="49" y="539"/>
                  </a:lnTo>
                  <a:lnTo>
                    <a:pt x="36" y="511"/>
                  </a:lnTo>
                  <a:lnTo>
                    <a:pt x="24" y="477"/>
                  </a:lnTo>
                  <a:lnTo>
                    <a:pt x="14" y="436"/>
                  </a:lnTo>
                  <a:lnTo>
                    <a:pt x="7" y="390"/>
                  </a:lnTo>
                  <a:lnTo>
                    <a:pt x="2" y="337"/>
                  </a:lnTo>
                  <a:lnTo>
                    <a:pt x="0" y="281"/>
                  </a:lnTo>
                  <a:lnTo>
                    <a:pt x="2" y="225"/>
                  </a:lnTo>
                  <a:lnTo>
                    <a:pt x="7" y="172"/>
                  </a:lnTo>
                  <a:lnTo>
                    <a:pt x="14" y="124"/>
                  </a:lnTo>
                  <a:lnTo>
                    <a:pt x="24" y="83"/>
                  </a:lnTo>
                  <a:lnTo>
                    <a:pt x="36" y="49"/>
                  </a:lnTo>
                  <a:lnTo>
                    <a:pt x="49" y="22"/>
                  </a:lnTo>
                  <a:lnTo>
                    <a:pt x="54" y="15"/>
                  </a:lnTo>
                  <a:lnTo>
                    <a:pt x="61" y="10"/>
                  </a:lnTo>
                  <a:lnTo>
                    <a:pt x="66" y="6"/>
                  </a:lnTo>
                  <a:lnTo>
                    <a:pt x="70" y="3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00CCFF"/>
            </a:solidFill>
            <a:ln w="0">
              <a:solidFill>
                <a:srgbClr val="00CC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38" name="Rectangle 10"/>
            <p:cNvSpPr>
              <a:spLocks noChangeArrowheads="1"/>
            </p:cNvSpPr>
            <p:nvPr/>
          </p:nvSpPr>
          <p:spPr bwMode="auto">
            <a:xfrm>
              <a:off x="1204913" y="1800225"/>
              <a:ext cx="795338" cy="95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39" name="Freeform 11"/>
            <p:cNvSpPr>
              <a:spLocks/>
            </p:cNvSpPr>
            <p:nvPr/>
          </p:nvSpPr>
          <p:spPr bwMode="auto">
            <a:xfrm>
              <a:off x="1577975" y="1785938"/>
              <a:ext cx="50800" cy="412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12"/>
                </a:cxn>
                <a:cxn ang="0">
                  <a:pos x="0" y="26"/>
                </a:cxn>
                <a:cxn ang="0">
                  <a:pos x="7" y="12"/>
                </a:cxn>
                <a:cxn ang="0">
                  <a:pos x="0" y="0"/>
                </a:cxn>
              </a:cxnLst>
              <a:rect l="0" t="0" r="r" b="b"/>
              <a:pathLst>
                <a:path w="32" h="26">
                  <a:moveTo>
                    <a:pt x="0" y="0"/>
                  </a:moveTo>
                  <a:lnTo>
                    <a:pt x="32" y="12"/>
                  </a:lnTo>
                  <a:lnTo>
                    <a:pt x="0" y="26"/>
                  </a:lnTo>
                  <a:lnTo>
                    <a:pt x="7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40" name="Freeform 12"/>
            <p:cNvSpPr>
              <a:spLocks noEditPoints="1"/>
            </p:cNvSpPr>
            <p:nvPr/>
          </p:nvSpPr>
          <p:spPr bwMode="auto">
            <a:xfrm>
              <a:off x="1570038" y="1778000"/>
              <a:ext cx="69850" cy="53975"/>
            </a:xfrm>
            <a:custGeom>
              <a:avLst/>
              <a:gdLst/>
              <a:ahLst/>
              <a:cxnLst>
                <a:cxn ang="0">
                  <a:pos x="10" y="8"/>
                </a:cxn>
                <a:cxn ang="0">
                  <a:pos x="10" y="10"/>
                </a:cxn>
                <a:cxn ang="0">
                  <a:pos x="10" y="8"/>
                </a:cxn>
                <a:cxn ang="0">
                  <a:pos x="14" y="15"/>
                </a:cxn>
                <a:cxn ang="0">
                  <a:pos x="14" y="19"/>
                </a:cxn>
                <a:cxn ang="0">
                  <a:pos x="10" y="26"/>
                </a:cxn>
                <a:cxn ang="0">
                  <a:pos x="10" y="24"/>
                </a:cxn>
                <a:cxn ang="0">
                  <a:pos x="10" y="26"/>
                </a:cxn>
                <a:cxn ang="0">
                  <a:pos x="27" y="19"/>
                </a:cxn>
                <a:cxn ang="0">
                  <a:pos x="31" y="17"/>
                </a:cxn>
                <a:cxn ang="0">
                  <a:pos x="27" y="15"/>
                </a:cxn>
                <a:cxn ang="0">
                  <a:pos x="10" y="8"/>
                </a:cxn>
                <a:cxn ang="0">
                  <a:pos x="0" y="0"/>
                </a:cxn>
                <a:cxn ang="0">
                  <a:pos x="7" y="2"/>
                </a:cxn>
                <a:cxn ang="0">
                  <a:pos x="37" y="15"/>
                </a:cxn>
                <a:cxn ang="0">
                  <a:pos x="44" y="17"/>
                </a:cxn>
                <a:cxn ang="0">
                  <a:pos x="37" y="19"/>
                </a:cxn>
                <a:cxn ang="0">
                  <a:pos x="7" y="32"/>
                </a:cxn>
                <a:cxn ang="0">
                  <a:pos x="0" y="34"/>
                </a:cxn>
                <a:cxn ang="0">
                  <a:pos x="4" y="29"/>
                </a:cxn>
                <a:cxn ang="0">
                  <a:pos x="4" y="27"/>
                </a:cxn>
                <a:cxn ang="0">
                  <a:pos x="5" y="22"/>
                </a:cxn>
                <a:cxn ang="0">
                  <a:pos x="9" y="17"/>
                </a:cxn>
                <a:cxn ang="0">
                  <a:pos x="5" y="12"/>
                </a:cxn>
                <a:cxn ang="0">
                  <a:pos x="4" y="7"/>
                </a:cxn>
                <a:cxn ang="0">
                  <a:pos x="4" y="5"/>
                </a:cxn>
                <a:cxn ang="0">
                  <a:pos x="0" y="0"/>
                </a:cxn>
              </a:cxnLst>
              <a:rect l="0" t="0" r="r" b="b"/>
              <a:pathLst>
                <a:path w="44" h="34">
                  <a:moveTo>
                    <a:pt x="10" y="8"/>
                  </a:moveTo>
                  <a:lnTo>
                    <a:pt x="10" y="10"/>
                  </a:lnTo>
                  <a:lnTo>
                    <a:pt x="10" y="8"/>
                  </a:lnTo>
                  <a:lnTo>
                    <a:pt x="14" y="15"/>
                  </a:lnTo>
                  <a:lnTo>
                    <a:pt x="14" y="19"/>
                  </a:lnTo>
                  <a:lnTo>
                    <a:pt x="10" y="26"/>
                  </a:lnTo>
                  <a:lnTo>
                    <a:pt x="10" y="24"/>
                  </a:lnTo>
                  <a:lnTo>
                    <a:pt x="10" y="26"/>
                  </a:lnTo>
                  <a:lnTo>
                    <a:pt x="27" y="19"/>
                  </a:lnTo>
                  <a:lnTo>
                    <a:pt x="31" y="17"/>
                  </a:lnTo>
                  <a:lnTo>
                    <a:pt x="27" y="15"/>
                  </a:lnTo>
                  <a:lnTo>
                    <a:pt x="10" y="8"/>
                  </a:lnTo>
                  <a:close/>
                  <a:moveTo>
                    <a:pt x="0" y="0"/>
                  </a:moveTo>
                  <a:lnTo>
                    <a:pt x="7" y="2"/>
                  </a:lnTo>
                  <a:lnTo>
                    <a:pt x="37" y="15"/>
                  </a:lnTo>
                  <a:lnTo>
                    <a:pt x="44" y="17"/>
                  </a:lnTo>
                  <a:lnTo>
                    <a:pt x="37" y="19"/>
                  </a:lnTo>
                  <a:lnTo>
                    <a:pt x="7" y="32"/>
                  </a:lnTo>
                  <a:lnTo>
                    <a:pt x="0" y="34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5" y="22"/>
                  </a:lnTo>
                  <a:lnTo>
                    <a:pt x="9" y="17"/>
                  </a:lnTo>
                  <a:lnTo>
                    <a:pt x="5" y="12"/>
                  </a:lnTo>
                  <a:lnTo>
                    <a:pt x="4" y="7"/>
                  </a:lnTo>
                  <a:lnTo>
                    <a:pt x="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41" name="Rectangle 13"/>
            <p:cNvSpPr>
              <a:spLocks noChangeArrowheads="1"/>
            </p:cNvSpPr>
            <p:nvPr/>
          </p:nvSpPr>
          <p:spPr bwMode="auto">
            <a:xfrm>
              <a:off x="1196975" y="2276475"/>
              <a:ext cx="803275" cy="79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42" name="Freeform 14"/>
            <p:cNvSpPr>
              <a:spLocks/>
            </p:cNvSpPr>
            <p:nvPr/>
          </p:nvSpPr>
          <p:spPr bwMode="auto">
            <a:xfrm>
              <a:off x="1573213" y="2260600"/>
              <a:ext cx="50800" cy="396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12"/>
                </a:cxn>
                <a:cxn ang="0">
                  <a:pos x="0" y="25"/>
                </a:cxn>
                <a:cxn ang="0">
                  <a:pos x="7" y="12"/>
                </a:cxn>
                <a:cxn ang="0">
                  <a:pos x="0" y="0"/>
                </a:cxn>
              </a:cxnLst>
              <a:rect l="0" t="0" r="r" b="b"/>
              <a:pathLst>
                <a:path w="32" h="25">
                  <a:moveTo>
                    <a:pt x="0" y="0"/>
                  </a:moveTo>
                  <a:lnTo>
                    <a:pt x="32" y="12"/>
                  </a:lnTo>
                  <a:lnTo>
                    <a:pt x="0" y="25"/>
                  </a:lnTo>
                  <a:lnTo>
                    <a:pt x="7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43" name="Freeform 15"/>
            <p:cNvSpPr>
              <a:spLocks noEditPoints="1"/>
            </p:cNvSpPr>
            <p:nvPr/>
          </p:nvSpPr>
          <p:spPr bwMode="auto">
            <a:xfrm>
              <a:off x="1565275" y="2252663"/>
              <a:ext cx="69850" cy="55563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5" y="17"/>
                </a:cxn>
                <a:cxn ang="0">
                  <a:pos x="15" y="18"/>
                </a:cxn>
                <a:cxn ang="0">
                  <a:pos x="12" y="25"/>
                </a:cxn>
                <a:cxn ang="0">
                  <a:pos x="12" y="24"/>
                </a:cxn>
                <a:cxn ang="0">
                  <a:pos x="12" y="25"/>
                </a:cxn>
                <a:cxn ang="0">
                  <a:pos x="20" y="22"/>
                </a:cxn>
                <a:cxn ang="0">
                  <a:pos x="30" y="17"/>
                </a:cxn>
                <a:cxn ang="0">
                  <a:pos x="20" y="13"/>
                </a:cxn>
                <a:cxn ang="0">
                  <a:pos x="12" y="10"/>
                </a:cxn>
                <a:cxn ang="0">
                  <a:pos x="0" y="0"/>
                </a:cxn>
                <a:cxn ang="0">
                  <a:pos x="7" y="1"/>
                </a:cxn>
                <a:cxn ang="0">
                  <a:pos x="39" y="15"/>
                </a:cxn>
                <a:cxn ang="0">
                  <a:pos x="44" y="17"/>
                </a:cxn>
                <a:cxn ang="0">
                  <a:pos x="39" y="20"/>
                </a:cxn>
                <a:cxn ang="0">
                  <a:pos x="7" y="32"/>
                </a:cxn>
                <a:cxn ang="0">
                  <a:pos x="0" y="35"/>
                </a:cxn>
                <a:cxn ang="0">
                  <a:pos x="3" y="29"/>
                </a:cxn>
                <a:cxn ang="0">
                  <a:pos x="10" y="17"/>
                </a:cxn>
                <a:cxn ang="0">
                  <a:pos x="3" y="5"/>
                </a:cxn>
                <a:cxn ang="0">
                  <a:pos x="0" y="0"/>
                </a:cxn>
              </a:cxnLst>
              <a:rect l="0" t="0" r="r" b="b"/>
              <a:pathLst>
                <a:path w="44" h="35">
                  <a:moveTo>
                    <a:pt x="12" y="10"/>
                  </a:moveTo>
                  <a:lnTo>
                    <a:pt x="15" y="17"/>
                  </a:lnTo>
                  <a:lnTo>
                    <a:pt x="15" y="18"/>
                  </a:lnTo>
                  <a:lnTo>
                    <a:pt x="12" y="25"/>
                  </a:lnTo>
                  <a:lnTo>
                    <a:pt x="12" y="24"/>
                  </a:lnTo>
                  <a:lnTo>
                    <a:pt x="12" y="25"/>
                  </a:lnTo>
                  <a:lnTo>
                    <a:pt x="20" y="22"/>
                  </a:lnTo>
                  <a:lnTo>
                    <a:pt x="30" y="17"/>
                  </a:lnTo>
                  <a:lnTo>
                    <a:pt x="20" y="13"/>
                  </a:lnTo>
                  <a:lnTo>
                    <a:pt x="12" y="10"/>
                  </a:lnTo>
                  <a:close/>
                  <a:moveTo>
                    <a:pt x="0" y="0"/>
                  </a:moveTo>
                  <a:lnTo>
                    <a:pt x="7" y="1"/>
                  </a:lnTo>
                  <a:lnTo>
                    <a:pt x="39" y="15"/>
                  </a:lnTo>
                  <a:lnTo>
                    <a:pt x="44" y="17"/>
                  </a:lnTo>
                  <a:lnTo>
                    <a:pt x="39" y="20"/>
                  </a:lnTo>
                  <a:lnTo>
                    <a:pt x="7" y="32"/>
                  </a:lnTo>
                  <a:lnTo>
                    <a:pt x="0" y="35"/>
                  </a:lnTo>
                  <a:lnTo>
                    <a:pt x="3" y="29"/>
                  </a:lnTo>
                  <a:lnTo>
                    <a:pt x="10" y="17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44" name="Rectangle 16"/>
            <p:cNvSpPr>
              <a:spLocks noChangeArrowheads="1"/>
            </p:cNvSpPr>
            <p:nvPr/>
          </p:nvSpPr>
          <p:spPr bwMode="auto">
            <a:xfrm>
              <a:off x="1222375" y="2022475"/>
              <a:ext cx="777875" cy="79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45" name="Freeform 17"/>
            <p:cNvSpPr>
              <a:spLocks/>
            </p:cNvSpPr>
            <p:nvPr/>
          </p:nvSpPr>
          <p:spPr bwMode="auto">
            <a:xfrm>
              <a:off x="1592263" y="2011363"/>
              <a:ext cx="39688" cy="317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10"/>
                </a:cxn>
                <a:cxn ang="0">
                  <a:pos x="0" y="20"/>
                </a:cxn>
                <a:cxn ang="0">
                  <a:pos x="5" y="10"/>
                </a:cxn>
                <a:cxn ang="0">
                  <a:pos x="0" y="0"/>
                </a:cxn>
              </a:cxnLst>
              <a:rect l="0" t="0" r="r" b="b"/>
              <a:pathLst>
                <a:path w="25" h="20">
                  <a:moveTo>
                    <a:pt x="0" y="0"/>
                  </a:moveTo>
                  <a:lnTo>
                    <a:pt x="25" y="10"/>
                  </a:lnTo>
                  <a:lnTo>
                    <a:pt x="0" y="20"/>
                  </a:lnTo>
                  <a:lnTo>
                    <a:pt x="5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46" name="Freeform 18"/>
            <p:cNvSpPr>
              <a:spLocks noEditPoints="1"/>
            </p:cNvSpPr>
            <p:nvPr/>
          </p:nvSpPr>
          <p:spPr bwMode="auto">
            <a:xfrm>
              <a:off x="1584325" y="2003425"/>
              <a:ext cx="58738" cy="47625"/>
            </a:xfrm>
            <a:custGeom>
              <a:avLst/>
              <a:gdLst/>
              <a:ahLst/>
              <a:cxnLst>
                <a:cxn ang="0">
                  <a:pos x="10" y="10"/>
                </a:cxn>
                <a:cxn ang="0">
                  <a:pos x="12" y="13"/>
                </a:cxn>
                <a:cxn ang="0">
                  <a:pos x="13" y="15"/>
                </a:cxn>
                <a:cxn ang="0">
                  <a:pos x="12" y="15"/>
                </a:cxn>
                <a:cxn ang="0">
                  <a:pos x="10" y="20"/>
                </a:cxn>
                <a:cxn ang="0">
                  <a:pos x="10" y="18"/>
                </a:cxn>
                <a:cxn ang="0">
                  <a:pos x="10" y="20"/>
                </a:cxn>
                <a:cxn ang="0">
                  <a:pos x="15" y="17"/>
                </a:cxn>
                <a:cxn ang="0">
                  <a:pos x="22" y="15"/>
                </a:cxn>
                <a:cxn ang="0">
                  <a:pos x="22" y="13"/>
                </a:cxn>
                <a:cxn ang="0">
                  <a:pos x="15" y="12"/>
                </a:cxn>
                <a:cxn ang="0">
                  <a:pos x="10" y="10"/>
                </a:cxn>
                <a:cxn ang="0">
                  <a:pos x="0" y="0"/>
                </a:cxn>
                <a:cxn ang="0">
                  <a:pos x="5" y="1"/>
                </a:cxn>
                <a:cxn ang="0">
                  <a:pos x="30" y="12"/>
                </a:cxn>
                <a:cxn ang="0">
                  <a:pos x="37" y="15"/>
                </a:cxn>
                <a:cxn ang="0">
                  <a:pos x="30" y="17"/>
                </a:cxn>
                <a:cxn ang="0">
                  <a:pos x="5" y="27"/>
                </a:cxn>
                <a:cxn ang="0">
                  <a:pos x="0" y="30"/>
                </a:cxn>
                <a:cxn ang="0">
                  <a:pos x="1" y="23"/>
                </a:cxn>
                <a:cxn ang="0">
                  <a:pos x="6" y="15"/>
                </a:cxn>
                <a:cxn ang="0">
                  <a:pos x="6" y="13"/>
                </a:cxn>
                <a:cxn ang="0">
                  <a:pos x="1" y="5"/>
                </a:cxn>
                <a:cxn ang="0">
                  <a:pos x="0" y="0"/>
                </a:cxn>
              </a:cxnLst>
              <a:rect l="0" t="0" r="r" b="b"/>
              <a:pathLst>
                <a:path w="37" h="30">
                  <a:moveTo>
                    <a:pt x="10" y="10"/>
                  </a:moveTo>
                  <a:lnTo>
                    <a:pt x="12" y="13"/>
                  </a:lnTo>
                  <a:lnTo>
                    <a:pt x="13" y="15"/>
                  </a:lnTo>
                  <a:lnTo>
                    <a:pt x="12" y="15"/>
                  </a:lnTo>
                  <a:lnTo>
                    <a:pt x="10" y="20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15" y="17"/>
                  </a:lnTo>
                  <a:lnTo>
                    <a:pt x="22" y="15"/>
                  </a:lnTo>
                  <a:lnTo>
                    <a:pt x="22" y="13"/>
                  </a:lnTo>
                  <a:lnTo>
                    <a:pt x="15" y="12"/>
                  </a:lnTo>
                  <a:lnTo>
                    <a:pt x="10" y="10"/>
                  </a:lnTo>
                  <a:close/>
                  <a:moveTo>
                    <a:pt x="0" y="0"/>
                  </a:moveTo>
                  <a:lnTo>
                    <a:pt x="5" y="1"/>
                  </a:lnTo>
                  <a:lnTo>
                    <a:pt x="30" y="12"/>
                  </a:lnTo>
                  <a:lnTo>
                    <a:pt x="37" y="15"/>
                  </a:lnTo>
                  <a:lnTo>
                    <a:pt x="30" y="17"/>
                  </a:lnTo>
                  <a:lnTo>
                    <a:pt x="5" y="27"/>
                  </a:lnTo>
                  <a:lnTo>
                    <a:pt x="0" y="30"/>
                  </a:lnTo>
                  <a:lnTo>
                    <a:pt x="1" y="23"/>
                  </a:lnTo>
                  <a:lnTo>
                    <a:pt x="6" y="15"/>
                  </a:lnTo>
                  <a:lnTo>
                    <a:pt x="6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47" name="Freeform 19"/>
            <p:cNvSpPr>
              <a:spLocks noEditPoints="1"/>
            </p:cNvSpPr>
            <p:nvPr/>
          </p:nvSpPr>
          <p:spPr bwMode="auto">
            <a:xfrm>
              <a:off x="2093913" y="2249488"/>
              <a:ext cx="71438" cy="107950"/>
            </a:xfrm>
            <a:custGeom>
              <a:avLst/>
              <a:gdLst/>
              <a:ahLst/>
              <a:cxnLst>
                <a:cxn ang="0">
                  <a:pos x="20" y="7"/>
                </a:cxn>
                <a:cxn ang="0">
                  <a:pos x="15" y="10"/>
                </a:cxn>
                <a:cxn ang="0">
                  <a:pos x="13" y="12"/>
                </a:cxn>
                <a:cxn ang="0">
                  <a:pos x="12" y="15"/>
                </a:cxn>
                <a:cxn ang="0">
                  <a:pos x="8" y="20"/>
                </a:cxn>
                <a:cxn ang="0">
                  <a:pos x="8" y="26"/>
                </a:cxn>
                <a:cxn ang="0">
                  <a:pos x="7" y="31"/>
                </a:cxn>
                <a:cxn ang="0">
                  <a:pos x="8" y="36"/>
                </a:cxn>
                <a:cxn ang="0">
                  <a:pos x="12" y="43"/>
                </a:cxn>
                <a:cxn ang="0">
                  <a:pos x="15" y="43"/>
                </a:cxn>
                <a:cxn ang="0">
                  <a:pos x="18" y="44"/>
                </a:cxn>
                <a:cxn ang="0">
                  <a:pos x="25" y="41"/>
                </a:cxn>
                <a:cxn ang="0">
                  <a:pos x="29" y="37"/>
                </a:cxn>
                <a:cxn ang="0">
                  <a:pos x="32" y="31"/>
                </a:cxn>
                <a:cxn ang="0">
                  <a:pos x="34" y="26"/>
                </a:cxn>
                <a:cxn ang="0">
                  <a:pos x="35" y="19"/>
                </a:cxn>
                <a:cxn ang="0">
                  <a:pos x="34" y="14"/>
                </a:cxn>
                <a:cxn ang="0">
                  <a:pos x="32" y="10"/>
                </a:cxn>
                <a:cxn ang="0">
                  <a:pos x="29" y="8"/>
                </a:cxn>
                <a:cxn ang="0">
                  <a:pos x="23" y="7"/>
                </a:cxn>
                <a:cxn ang="0">
                  <a:pos x="20" y="7"/>
                </a:cxn>
                <a:cxn ang="0">
                  <a:pos x="23" y="0"/>
                </a:cxn>
                <a:cxn ang="0">
                  <a:pos x="27" y="2"/>
                </a:cxn>
                <a:cxn ang="0">
                  <a:pos x="32" y="3"/>
                </a:cxn>
                <a:cxn ang="0">
                  <a:pos x="35" y="7"/>
                </a:cxn>
                <a:cxn ang="0">
                  <a:pos x="37" y="10"/>
                </a:cxn>
                <a:cxn ang="0">
                  <a:pos x="39" y="2"/>
                </a:cxn>
                <a:cxn ang="0">
                  <a:pos x="45" y="2"/>
                </a:cxn>
                <a:cxn ang="0">
                  <a:pos x="32" y="68"/>
                </a:cxn>
                <a:cxn ang="0">
                  <a:pos x="23" y="68"/>
                </a:cxn>
                <a:cxn ang="0">
                  <a:pos x="29" y="44"/>
                </a:cxn>
                <a:cxn ang="0">
                  <a:pos x="23" y="48"/>
                </a:cxn>
                <a:cxn ang="0">
                  <a:pos x="20" y="49"/>
                </a:cxn>
                <a:cxn ang="0">
                  <a:pos x="15" y="51"/>
                </a:cxn>
                <a:cxn ang="0">
                  <a:pos x="10" y="49"/>
                </a:cxn>
                <a:cxn ang="0">
                  <a:pos x="5" y="46"/>
                </a:cxn>
                <a:cxn ang="0">
                  <a:pos x="1" y="41"/>
                </a:cxn>
                <a:cxn ang="0">
                  <a:pos x="0" y="36"/>
                </a:cxn>
                <a:cxn ang="0">
                  <a:pos x="0" y="26"/>
                </a:cxn>
                <a:cxn ang="0">
                  <a:pos x="5" y="10"/>
                </a:cxn>
                <a:cxn ang="0">
                  <a:pos x="12" y="3"/>
                </a:cxn>
                <a:cxn ang="0">
                  <a:pos x="18" y="2"/>
                </a:cxn>
                <a:cxn ang="0">
                  <a:pos x="23" y="0"/>
                </a:cxn>
              </a:cxnLst>
              <a:rect l="0" t="0" r="r" b="b"/>
              <a:pathLst>
                <a:path w="45" h="68">
                  <a:moveTo>
                    <a:pt x="20" y="7"/>
                  </a:moveTo>
                  <a:lnTo>
                    <a:pt x="15" y="10"/>
                  </a:lnTo>
                  <a:lnTo>
                    <a:pt x="13" y="12"/>
                  </a:lnTo>
                  <a:lnTo>
                    <a:pt x="12" y="15"/>
                  </a:lnTo>
                  <a:lnTo>
                    <a:pt x="8" y="20"/>
                  </a:lnTo>
                  <a:lnTo>
                    <a:pt x="8" y="26"/>
                  </a:lnTo>
                  <a:lnTo>
                    <a:pt x="7" y="31"/>
                  </a:lnTo>
                  <a:lnTo>
                    <a:pt x="8" y="36"/>
                  </a:lnTo>
                  <a:lnTo>
                    <a:pt x="12" y="43"/>
                  </a:lnTo>
                  <a:lnTo>
                    <a:pt x="15" y="43"/>
                  </a:lnTo>
                  <a:lnTo>
                    <a:pt x="18" y="44"/>
                  </a:lnTo>
                  <a:lnTo>
                    <a:pt x="25" y="41"/>
                  </a:lnTo>
                  <a:lnTo>
                    <a:pt x="29" y="37"/>
                  </a:lnTo>
                  <a:lnTo>
                    <a:pt x="32" y="31"/>
                  </a:lnTo>
                  <a:lnTo>
                    <a:pt x="34" y="26"/>
                  </a:lnTo>
                  <a:lnTo>
                    <a:pt x="35" y="19"/>
                  </a:lnTo>
                  <a:lnTo>
                    <a:pt x="34" y="14"/>
                  </a:lnTo>
                  <a:lnTo>
                    <a:pt x="32" y="10"/>
                  </a:lnTo>
                  <a:lnTo>
                    <a:pt x="29" y="8"/>
                  </a:lnTo>
                  <a:lnTo>
                    <a:pt x="23" y="7"/>
                  </a:lnTo>
                  <a:lnTo>
                    <a:pt x="20" y="7"/>
                  </a:lnTo>
                  <a:close/>
                  <a:moveTo>
                    <a:pt x="23" y="0"/>
                  </a:moveTo>
                  <a:lnTo>
                    <a:pt x="27" y="2"/>
                  </a:lnTo>
                  <a:lnTo>
                    <a:pt x="32" y="3"/>
                  </a:lnTo>
                  <a:lnTo>
                    <a:pt x="35" y="7"/>
                  </a:lnTo>
                  <a:lnTo>
                    <a:pt x="37" y="10"/>
                  </a:lnTo>
                  <a:lnTo>
                    <a:pt x="39" y="2"/>
                  </a:lnTo>
                  <a:lnTo>
                    <a:pt x="45" y="2"/>
                  </a:lnTo>
                  <a:lnTo>
                    <a:pt x="32" y="68"/>
                  </a:lnTo>
                  <a:lnTo>
                    <a:pt x="23" y="68"/>
                  </a:lnTo>
                  <a:lnTo>
                    <a:pt x="29" y="44"/>
                  </a:lnTo>
                  <a:lnTo>
                    <a:pt x="23" y="48"/>
                  </a:lnTo>
                  <a:lnTo>
                    <a:pt x="20" y="49"/>
                  </a:lnTo>
                  <a:lnTo>
                    <a:pt x="15" y="51"/>
                  </a:lnTo>
                  <a:lnTo>
                    <a:pt x="10" y="49"/>
                  </a:lnTo>
                  <a:lnTo>
                    <a:pt x="5" y="46"/>
                  </a:lnTo>
                  <a:lnTo>
                    <a:pt x="1" y="41"/>
                  </a:lnTo>
                  <a:lnTo>
                    <a:pt x="0" y="36"/>
                  </a:lnTo>
                  <a:lnTo>
                    <a:pt x="0" y="26"/>
                  </a:lnTo>
                  <a:lnTo>
                    <a:pt x="5" y="10"/>
                  </a:lnTo>
                  <a:lnTo>
                    <a:pt x="12" y="3"/>
                  </a:lnTo>
                  <a:lnTo>
                    <a:pt x="18" y="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48" name="Freeform 20"/>
            <p:cNvSpPr>
              <a:spLocks noEditPoints="1"/>
            </p:cNvSpPr>
            <p:nvPr/>
          </p:nvSpPr>
          <p:spPr bwMode="auto">
            <a:xfrm>
              <a:off x="2093913" y="1981200"/>
              <a:ext cx="71438" cy="107950"/>
            </a:xfrm>
            <a:custGeom>
              <a:avLst/>
              <a:gdLst/>
              <a:ahLst/>
              <a:cxnLst>
                <a:cxn ang="0">
                  <a:pos x="20" y="7"/>
                </a:cxn>
                <a:cxn ang="0">
                  <a:pos x="15" y="10"/>
                </a:cxn>
                <a:cxn ang="0">
                  <a:pos x="13" y="12"/>
                </a:cxn>
                <a:cxn ang="0">
                  <a:pos x="12" y="15"/>
                </a:cxn>
                <a:cxn ang="0">
                  <a:pos x="8" y="20"/>
                </a:cxn>
                <a:cxn ang="0">
                  <a:pos x="8" y="26"/>
                </a:cxn>
                <a:cxn ang="0">
                  <a:pos x="7" y="31"/>
                </a:cxn>
                <a:cxn ang="0">
                  <a:pos x="8" y="36"/>
                </a:cxn>
                <a:cxn ang="0">
                  <a:pos x="12" y="43"/>
                </a:cxn>
                <a:cxn ang="0">
                  <a:pos x="15" y="43"/>
                </a:cxn>
                <a:cxn ang="0">
                  <a:pos x="18" y="44"/>
                </a:cxn>
                <a:cxn ang="0">
                  <a:pos x="25" y="41"/>
                </a:cxn>
                <a:cxn ang="0">
                  <a:pos x="29" y="37"/>
                </a:cxn>
                <a:cxn ang="0">
                  <a:pos x="32" y="31"/>
                </a:cxn>
                <a:cxn ang="0">
                  <a:pos x="34" y="26"/>
                </a:cxn>
                <a:cxn ang="0">
                  <a:pos x="35" y="19"/>
                </a:cxn>
                <a:cxn ang="0">
                  <a:pos x="34" y="14"/>
                </a:cxn>
                <a:cxn ang="0">
                  <a:pos x="32" y="10"/>
                </a:cxn>
                <a:cxn ang="0">
                  <a:pos x="29" y="8"/>
                </a:cxn>
                <a:cxn ang="0">
                  <a:pos x="23" y="7"/>
                </a:cxn>
                <a:cxn ang="0">
                  <a:pos x="20" y="7"/>
                </a:cxn>
                <a:cxn ang="0">
                  <a:pos x="23" y="0"/>
                </a:cxn>
                <a:cxn ang="0">
                  <a:pos x="27" y="2"/>
                </a:cxn>
                <a:cxn ang="0">
                  <a:pos x="32" y="3"/>
                </a:cxn>
                <a:cxn ang="0">
                  <a:pos x="35" y="7"/>
                </a:cxn>
                <a:cxn ang="0">
                  <a:pos x="37" y="10"/>
                </a:cxn>
                <a:cxn ang="0">
                  <a:pos x="39" y="2"/>
                </a:cxn>
                <a:cxn ang="0">
                  <a:pos x="45" y="2"/>
                </a:cxn>
                <a:cxn ang="0">
                  <a:pos x="32" y="68"/>
                </a:cxn>
                <a:cxn ang="0">
                  <a:pos x="23" y="68"/>
                </a:cxn>
                <a:cxn ang="0">
                  <a:pos x="29" y="44"/>
                </a:cxn>
                <a:cxn ang="0">
                  <a:pos x="23" y="48"/>
                </a:cxn>
                <a:cxn ang="0">
                  <a:pos x="20" y="49"/>
                </a:cxn>
                <a:cxn ang="0">
                  <a:pos x="15" y="51"/>
                </a:cxn>
                <a:cxn ang="0">
                  <a:pos x="10" y="49"/>
                </a:cxn>
                <a:cxn ang="0">
                  <a:pos x="5" y="46"/>
                </a:cxn>
                <a:cxn ang="0">
                  <a:pos x="1" y="41"/>
                </a:cxn>
                <a:cxn ang="0">
                  <a:pos x="0" y="36"/>
                </a:cxn>
                <a:cxn ang="0">
                  <a:pos x="0" y="26"/>
                </a:cxn>
                <a:cxn ang="0">
                  <a:pos x="1" y="20"/>
                </a:cxn>
                <a:cxn ang="0">
                  <a:pos x="3" y="14"/>
                </a:cxn>
                <a:cxn ang="0">
                  <a:pos x="5" y="10"/>
                </a:cxn>
                <a:cxn ang="0">
                  <a:pos x="12" y="3"/>
                </a:cxn>
                <a:cxn ang="0">
                  <a:pos x="18" y="2"/>
                </a:cxn>
                <a:cxn ang="0">
                  <a:pos x="23" y="0"/>
                </a:cxn>
              </a:cxnLst>
              <a:rect l="0" t="0" r="r" b="b"/>
              <a:pathLst>
                <a:path w="45" h="68">
                  <a:moveTo>
                    <a:pt x="20" y="7"/>
                  </a:moveTo>
                  <a:lnTo>
                    <a:pt x="15" y="10"/>
                  </a:lnTo>
                  <a:lnTo>
                    <a:pt x="13" y="12"/>
                  </a:lnTo>
                  <a:lnTo>
                    <a:pt x="12" y="15"/>
                  </a:lnTo>
                  <a:lnTo>
                    <a:pt x="8" y="20"/>
                  </a:lnTo>
                  <a:lnTo>
                    <a:pt x="8" y="26"/>
                  </a:lnTo>
                  <a:lnTo>
                    <a:pt x="7" y="31"/>
                  </a:lnTo>
                  <a:lnTo>
                    <a:pt x="8" y="36"/>
                  </a:lnTo>
                  <a:lnTo>
                    <a:pt x="12" y="43"/>
                  </a:lnTo>
                  <a:lnTo>
                    <a:pt x="15" y="43"/>
                  </a:lnTo>
                  <a:lnTo>
                    <a:pt x="18" y="44"/>
                  </a:lnTo>
                  <a:lnTo>
                    <a:pt x="25" y="41"/>
                  </a:lnTo>
                  <a:lnTo>
                    <a:pt x="29" y="37"/>
                  </a:lnTo>
                  <a:lnTo>
                    <a:pt x="32" y="31"/>
                  </a:lnTo>
                  <a:lnTo>
                    <a:pt x="34" y="26"/>
                  </a:lnTo>
                  <a:lnTo>
                    <a:pt x="35" y="19"/>
                  </a:lnTo>
                  <a:lnTo>
                    <a:pt x="34" y="14"/>
                  </a:lnTo>
                  <a:lnTo>
                    <a:pt x="32" y="10"/>
                  </a:lnTo>
                  <a:lnTo>
                    <a:pt x="29" y="8"/>
                  </a:lnTo>
                  <a:lnTo>
                    <a:pt x="23" y="7"/>
                  </a:lnTo>
                  <a:lnTo>
                    <a:pt x="20" y="7"/>
                  </a:lnTo>
                  <a:close/>
                  <a:moveTo>
                    <a:pt x="23" y="0"/>
                  </a:moveTo>
                  <a:lnTo>
                    <a:pt x="27" y="2"/>
                  </a:lnTo>
                  <a:lnTo>
                    <a:pt x="32" y="3"/>
                  </a:lnTo>
                  <a:lnTo>
                    <a:pt x="35" y="7"/>
                  </a:lnTo>
                  <a:lnTo>
                    <a:pt x="37" y="10"/>
                  </a:lnTo>
                  <a:lnTo>
                    <a:pt x="39" y="2"/>
                  </a:lnTo>
                  <a:lnTo>
                    <a:pt x="45" y="2"/>
                  </a:lnTo>
                  <a:lnTo>
                    <a:pt x="32" y="68"/>
                  </a:lnTo>
                  <a:lnTo>
                    <a:pt x="23" y="68"/>
                  </a:lnTo>
                  <a:lnTo>
                    <a:pt x="29" y="44"/>
                  </a:lnTo>
                  <a:lnTo>
                    <a:pt x="23" y="48"/>
                  </a:lnTo>
                  <a:lnTo>
                    <a:pt x="20" y="49"/>
                  </a:lnTo>
                  <a:lnTo>
                    <a:pt x="15" y="51"/>
                  </a:lnTo>
                  <a:lnTo>
                    <a:pt x="10" y="49"/>
                  </a:lnTo>
                  <a:lnTo>
                    <a:pt x="5" y="46"/>
                  </a:lnTo>
                  <a:lnTo>
                    <a:pt x="1" y="41"/>
                  </a:lnTo>
                  <a:lnTo>
                    <a:pt x="0" y="36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4"/>
                  </a:lnTo>
                  <a:lnTo>
                    <a:pt x="5" y="10"/>
                  </a:lnTo>
                  <a:lnTo>
                    <a:pt x="12" y="3"/>
                  </a:lnTo>
                  <a:lnTo>
                    <a:pt x="18" y="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49" name="Freeform 21"/>
            <p:cNvSpPr>
              <a:spLocks noEditPoints="1"/>
            </p:cNvSpPr>
            <p:nvPr/>
          </p:nvSpPr>
          <p:spPr bwMode="auto">
            <a:xfrm>
              <a:off x="2093913" y="1743075"/>
              <a:ext cx="71438" cy="107950"/>
            </a:xfrm>
            <a:custGeom>
              <a:avLst/>
              <a:gdLst/>
              <a:ahLst/>
              <a:cxnLst>
                <a:cxn ang="0">
                  <a:pos x="20" y="7"/>
                </a:cxn>
                <a:cxn ang="0">
                  <a:pos x="15" y="10"/>
                </a:cxn>
                <a:cxn ang="0">
                  <a:pos x="13" y="12"/>
                </a:cxn>
                <a:cxn ang="0">
                  <a:pos x="12" y="15"/>
                </a:cxn>
                <a:cxn ang="0">
                  <a:pos x="8" y="20"/>
                </a:cxn>
                <a:cxn ang="0">
                  <a:pos x="8" y="25"/>
                </a:cxn>
                <a:cxn ang="0">
                  <a:pos x="7" y="30"/>
                </a:cxn>
                <a:cxn ang="0">
                  <a:pos x="8" y="36"/>
                </a:cxn>
                <a:cxn ang="0">
                  <a:pos x="12" y="42"/>
                </a:cxn>
                <a:cxn ang="0">
                  <a:pos x="15" y="42"/>
                </a:cxn>
                <a:cxn ang="0">
                  <a:pos x="18" y="44"/>
                </a:cxn>
                <a:cxn ang="0">
                  <a:pos x="25" y="41"/>
                </a:cxn>
                <a:cxn ang="0">
                  <a:pos x="29" y="37"/>
                </a:cxn>
                <a:cxn ang="0">
                  <a:pos x="32" y="30"/>
                </a:cxn>
                <a:cxn ang="0">
                  <a:pos x="34" y="25"/>
                </a:cxn>
                <a:cxn ang="0">
                  <a:pos x="35" y="19"/>
                </a:cxn>
                <a:cxn ang="0">
                  <a:pos x="34" y="13"/>
                </a:cxn>
                <a:cxn ang="0">
                  <a:pos x="32" y="10"/>
                </a:cxn>
                <a:cxn ang="0">
                  <a:pos x="29" y="8"/>
                </a:cxn>
                <a:cxn ang="0">
                  <a:pos x="23" y="7"/>
                </a:cxn>
                <a:cxn ang="0">
                  <a:pos x="20" y="7"/>
                </a:cxn>
                <a:cxn ang="0">
                  <a:pos x="23" y="0"/>
                </a:cxn>
                <a:cxn ang="0">
                  <a:pos x="27" y="1"/>
                </a:cxn>
                <a:cxn ang="0">
                  <a:pos x="32" y="3"/>
                </a:cxn>
                <a:cxn ang="0">
                  <a:pos x="35" y="7"/>
                </a:cxn>
                <a:cxn ang="0">
                  <a:pos x="37" y="10"/>
                </a:cxn>
                <a:cxn ang="0">
                  <a:pos x="39" y="1"/>
                </a:cxn>
                <a:cxn ang="0">
                  <a:pos x="45" y="1"/>
                </a:cxn>
                <a:cxn ang="0">
                  <a:pos x="32" y="68"/>
                </a:cxn>
                <a:cxn ang="0">
                  <a:pos x="23" y="68"/>
                </a:cxn>
                <a:cxn ang="0">
                  <a:pos x="29" y="44"/>
                </a:cxn>
                <a:cxn ang="0">
                  <a:pos x="23" y="48"/>
                </a:cxn>
                <a:cxn ang="0">
                  <a:pos x="20" y="49"/>
                </a:cxn>
                <a:cxn ang="0">
                  <a:pos x="15" y="51"/>
                </a:cxn>
                <a:cxn ang="0">
                  <a:pos x="10" y="49"/>
                </a:cxn>
                <a:cxn ang="0">
                  <a:pos x="5" y="46"/>
                </a:cxn>
                <a:cxn ang="0">
                  <a:pos x="1" y="41"/>
                </a:cxn>
                <a:cxn ang="0">
                  <a:pos x="0" y="36"/>
                </a:cxn>
                <a:cxn ang="0">
                  <a:pos x="0" y="25"/>
                </a:cxn>
                <a:cxn ang="0">
                  <a:pos x="5" y="10"/>
                </a:cxn>
                <a:cxn ang="0">
                  <a:pos x="12" y="3"/>
                </a:cxn>
                <a:cxn ang="0">
                  <a:pos x="18" y="1"/>
                </a:cxn>
                <a:cxn ang="0">
                  <a:pos x="23" y="0"/>
                </a:cxn>
              </a:cxnLst>
              <a:rect l="0" t="0" r="r" b="b"/>
              <a:pathLst>
                <a:path w="45" h="68">
                  <a:moveTo>
                    <a:pt x="20" y="7"/>
                  </a:moveTo>
                  <a:lnTo>
                    <a:pt x="15" y="10"/>
                  </a:lnTo>
                  <a:lnTo>
                    <a:pt x="13" y="12"/>
                  </a:lnTo>
                  <a:lnTo>
                    <a:pt x="12" y="15"/>
                  </a:lnTo>
                  <a:lnTo>
                    <a:pt x="8" y="20"/>
                  </a:lnTo>
                  <a:lnTo>
                    <a:pt x="8" y="25"/>
                  </a:lnTo>
                  <a:lnTo>
                    <a:pt x="7" y="30"/>
                  </a:lnTo>
                  <a:lnTo>
                    <a:pt x="8" y="36"/>
                  </a:lnTo>
                  <a:lnTo>
                    <a:pt x="12" y="42"/>
                  </a:lnTo>
                  <a:lnTo>
                    <a:pt x="15" y="42"/>
                  </a:lnTo>
                  <a:lnTo>
                    <a:pt x="18" y="44"/>
                  </a:lnTo>
                  <a:lnTo>
                    <a:pt x="25" y="41"/>
                  </a:lnTo>
                  <a:lnTo>
                    <a:pt x="29" y="37"/>
                  </a:lnTo>
                  <a:lnTo>
                    <a:pt x="32" y="30"/>
                  </a:lnTo>
                  <a:lnTo>
                    <a:pt x="34" y="25"/>
                  </a:lnTo>
                  <a:lnTo>
                    <a:pt x="35" y="19"/>
                  </a:lnTo>
                  <a:lnTo>
                    <a:pt x="34" y="13"/>
                  </a:lnTo>
                  <a:lnTo>
                    <a:pt x="32" y="10"/>
                  </a:lnTo>
                  <a:lnTo>
                    <a:pt x="29" y="8"/>
                  </a:lnTo>
                  <a:lnTo>
                    <a:pt x="23" y="7"/>
                  </a:lnTo>
                  <a:lnTo>
                    <a:pt x="20" y="7"/>
                  </a:lnTo>
                  <a:close/>
                  <a:moveTo>
                    <a:pt x="23" y="0"/>
                  </a:moveTo>
                  <a:lnTo>
                    <a:pt x="27" y="1"/>
                  </a:lnTo>
                  <a:lnTo>
                    <a:pt x="32" y="3"/>
                  </a:lnTo>
                  <a:lnTo>
                    <a:pt x="35" y="7"/>
                  </a:lnTo>
                  <a:lnTo>
                    <a:pt x="37" y="10"/>
                  </a:lnTo>
                  <a:lnTo>
                    <a:pt x="39" y="1"/>
                  </a:lnTo>
                  <a:lnTo>
                    <a:pt x="45" y="1"/>
                  </a:lnTo>
                  <a:lnTo>
                    <a:pt x="32" y="68"/>
                  </a:lnTo>
                  <a:lnTo>
                    <a:pt x="23" y="68"/>
                  </a:lnTo>
                  <a:lnTo>
                    <a:pt x="29" y="44"/>
                  </a:lnTo>
                  <a:lnTo>
                    <a:pt x="23" y="48"/>
                  </a:lnTo>
                  <a:lnTo>
                    <a:pt x="20" y="49"/>
                  </a:lnTo>
                  <a:lnTo>
                    <a:pt x="15" y="51"/>
                  </a:lnTo>
                  <a:lnTo>
                    <a:pt x="10" y="49"/>
                  </a:lnTo>
                  <a:lnTo>
                    <a:pt x="5" y="46"/>
                  </a:lnTo>
                  <a:lnTo>
                    <a:pt x="1" y="41"/>
                  </a:lnTo>
                  <a:lnTo>
                    <a:pt x="0" y="36"/>
                  </a:lnTo>
                  <a:lnTo>
                    <a:pt x="0" y="25"/>
                  </a:lnTo>
                  <a:lnTo>
                    <a:pt x="5" y="10"/>
                  </a:lnTo>
                  <a:lnTo>
                    <a:pt x="12" y="3"/>
                  </a:lnTo>
                  <a:lnTo>
                    <a:pt x="18" y="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50" name="Freeform 22"/>
            <p:cNvSpPr>
              <a:spLocks/>
            </p:cNvSpPr>
            <p:nvPr/>
          </p:nvSpPr>
          <p:spPr bwMode="auto">
            <a:xfrm>
              <a:off x="2592388" y="1973263"/>
              <a:ext cx="69850" cy="69850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25" y="0"/>
                </a:cxn>
                <a:cxn ang="0">
                  <a:pos x="25" y="17"/>
                </a:cxn>
                <a:cxn ang="0">
                  <a:pos x="44" y="17"/>
                </a:cxn>
                <a:cxn ang="0">
                  <a:pos x="44" y="25"/>
                </a:cxn>
                <a:cxn ang="0">
                  <a:pos x="25" y="25"/>
                </a:cxn>
                <a:cxn ang="0">
                  <a:pos x="25" y="44"/>
                </a:cxn>
                <a:cxn ang="0">
                  <a:pos x="19" y="44"/>
                </a:cxn>
                <a:cxn ang="0">
                  <a:pos x="19" y="25"/>
                </a:cxn>
                <a:cxn ang="0">
                  <a:pos x="0" y="25"/>
                </a:cxn>
                <a:cxn ang="0">
                  <a:pos x="0" y="17"/>
                </a:cxn>
                <a:cxn ang="0">
                  <a:pos x="19" y="17"/>
                </a:cxn>
                <a:cxn ang="0">
                  <a:pos x="19" y="0"/>
                </a:cxn>
              </a:cxnLst>
              <a:rect l="0" t="0" r="r" b="b"/>
              <a:pathLst>
                <a:path w="44" h="44">
                  <a:moveTo>
                    <a:pt x="19" y="0"/>
                  </a:moveTo>
                  <a:lnTo>
                    <a:pt x="25" y="0"/>
                  </a:lnTo>
                  <a:lnTo>
                    <a:pt x="25" y="17"/>
                  </a:lnTo>
                  <a:lnTo>
                    <a:pt x="44" y="17"/>
                  </a:lnTo>
                  <a:lnTo>
                    <a:pt x="44" y="25"/>
                  </a:lnTo>
                  <a:lnTo>
                    <a:pt x="25" y="25"/>
                  </a:lnTo>
                  <a:lnTo>
                    <a:pt x="25" y="44"/>
                  </a:lnTo>
                  <a:lnTo>
                    <a:pt x="19" y="44"/>
                  </a:lnTo>
                  <a:lnTo>
                    <a:pt x="19" y="25"/>
                  </a:lnTo>
                  <a:lnTo>
                    <a:pt x="0" y="25"/>
                  </a:lnTo>
                  <a:lnTo>
                    <a:pt x="0" y="17"/>
                  </a:lnTo>
                  <a:lnTo>
                    <a:pt x="19" y="1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51" name="Freeform 23"/>
            <p:cNvSpPr>
              <a:spLocks noEditPoints="1"/>
            </p:cNvSpPr>
            <p:nvPr/>
          </p:nvSpPr>
          <p:spPr bwMode="auto">
            <a:xfrm>
              <a:off x="6065838" y="2012950"/>
              <a:ext cx="869950" cy="41275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548" y="19"/>
                </a:cxn>
                <a:cxn ang="0">
                  <a:pos x="548" y="26"/>
                </a:cxn>
                <a:cxn ang="0">
                  <a:pos x="0" y="26"/>
                </a:cxn>
                <a:cxn ang="0">
                  <a:pos x="0" y="19"/>
                </a:cxn>
                <a:cxn ang="0">
                  <a:pos x="0" y="0"/>
                </a:cxn>
                <a:cxn ang="0">
                  <a:pos x="548" y="0"/>
                </a:cxn>
                <a:cxn ang="0">
                  <a:pos x="548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548" h="26">
                  <a:moveTo>
                    <a:pt x="0" y="19"/>
                  </a:moveTo>
                  <a:lnTo>
                    <a:pt x="548" y="19"/>
                  </a:lnTo>
                  <a:lnTo>
                    <a:pt x="548" y="26"/>
                  </a:lnTo>
                  <a:lnTo>
                    <a:pt x="0" y="26"/>
                  </a:lnTo>
                  <a:lnTo>
                    <a:pt x="0" y="19"/>
                  </a:lnTo>
                  <a:close/>
                  <a:moveTo>
                    <a:pt x="0" y="0"/>
                  </a:moveTo>
                  <a:lnTo>
                    <a:pt x="548" y="0"/>
                  </a:lnTo>
                  <a:lnTo>
                    <a:pt x="548" y="9"/>
                  </a:lnTo>
                  <a:lnTo>
                    <a:pt x="0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52" name="Freeform 24"/>
            <p:cNvSpPr>
              <a:spLocks/>
            </p:cNvSpPr>
            <p:nvPr/>
          </p:nvSpPr>
          <p:spPr bwMode="auto">
            <a:xfrm>
              <a:off x="6446838" y="1992313"/>
              <a:ext cx="107950" cy="857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8" y="27"/>
                </a:cxn>
                <a:cxn ang="0">
                  <a:pos x="0" y="54"/>
                </a:cxn>
                <a:cxn ang="0">
                  <a:pos x="14" y="27"/>
                </a:cxn>
                <a:cxn ang="0">
                  <a:pos x="0" y="0"/>
                </a:cxn>
              </a:cxnLst>
              <a:rect l="0" t="0" r="r" b="b"/>
              <a:pathLst>
                <a:path w="68" h="54">
                  <a:moveTo>
                    <a:pt x="0" y="0"/>
                  </a:moveTo>
                  <a:lnTo>
                    <a:pt x="68" y="27"/>
                  </a:lnTo>
                  <a:lnTo>
                    <a:pt x="0" y="54"/>
                  </a:lnTo>
                  <a:lnTo>
                    <a:pt x="14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53" name="Freeform 25"/>
            <p:cNvSpPr>
              <a:spLocks noEditPoints="1"/>
            </p:cNvSpPr>
            <p:nvPr/>
          </p:nvSpPr>
          <p:spPr bwMode="auto">
            <a:xfrm>
              <a:off x="6438900" y="1984375"/>
              <a:ext cx="127000" cy="100013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22" y="30"/>
                </a:cxn>
                <a:cxn ang="0">
                  <a:pos x="22" y="32"/>
                </a:cxn>
                <a:cxn ang="0">
                  <a:pos x="12" y="53"/>
                </a:cxn>
                <a:cxn ang="0">
                  <a:pos x="65" y="32"/>
                </a:cxn>
                <a:cxn ang="0">
                  <a:pos x="65" y="30"/>
                </a:cxn>
                <a:cxn ang="0">
                  <a:pos x="39" y="20"/>
                </a:cxn>
                <a:cxn ang="0">
                  <a:pos x="12" y="10"/>
                </a:cxn>
                <a:cxn ang="0">
                  <a:pos x="0" y="0"/>
                </a:cxn>
                <a:cxn ang="0">
                  <a:pos x="7" y="1"/>
                </a:cxn>
                <a:cxn ang="0">
                  <a:pos x="75" y="29"/>
                </a:cxn>
                <a:cxn ang="0">
                  <a:pos x="80" y="32"/>
                </a:cxn>
                <a:cxn ang="0">
                  <a:pos x="75" y="34"/>
                </a:cxn>
                <a:cxn ang="0">
                  <a:pos x="7" y="61"/>
                </a:cxn>
                <a:cxn ang="0">
                  <a:pos x="0" y="63"/>
                </a:cxn>
                <a:cxn ang="0">
                  <a:pos x="4" y="58"/>
                </a:cxn>
                <a:cxn ang="0">
                  <a:pos x="17" y="32"/>
                </a:cxn>
                <a:cxn ang="0">
                  <a:pos x="17" y="30"/>
                </a:cxn>
                <a:cxn ang="0">
                  <a:pos x="4" y="5"/>
                </a:cxn>
                <a:cxn ang="0">
                  <a:pos x="0" y="0"/>
                </a:cxn>
              </a:cxnLst>
              <a:rect l="0" t="0" r="r" b="b"/>
              <a:pathLst>
                <a:path w="80" h="63">
                  <a:moveTo>
                    <a:pt x="12" y="10"/>
                  </a:moveTo>
                  <a:lnTo>
                    <a:pt x="22" y="30"/>
                  </a:lnTo>
                  <a:lnTo>
                    <a:pt x="22" y="32"/>
                  </a:lnTo>
                  <a:lnTo>
                    <a:pt x="12" y="53"/>
                  </a:lnTo>
                  <a:lnTo>
                    <a:pt x="65" y="32"/>
                  </a:lnTo>
                  <a:lnTo>
                    <a:pt x="65" y="30"/>
                  </a:lnTo>
                  <a:lnTo>
                    <a:pt x="39" y="20"/>
                  </a:lnTo>
                  <a:lnTo>
                    <a:pt x="12" y="10"/>
                  </a:lnTo>
                  <a:close/>
                  <a:moveTo>
                    <a:pt x="0" y="0"/>
                  </a:moveTo>
                  <a:lnTo>
                    <a:pt x="7" y="1"/>
                  </a:lnTo>
                  <a:lnTo>
                    <a:pt x="75" y="29"/>
                  </a:lnTo>
                  <a:lnTo>
                    <a:pt x="80" y="32"/>
                  </a:lnTo>
                  <a:lnTo>
                    <a:pt x="75" y="34"/>
                  </a:lnTo>
                  <a:lnTo>
                    <a:pt x="7" y="61"/>
                  </a:lnTo>
                  <a:lnTo>
                    <a:pt x="0" y="63"/>
                  </a:lnTo>
                  <a:lnTo>
                    <a:pt x="4" y="58"/>
                  </a:lnTo>
                  <a:lnTo>
                    <a:pt x="17" y="32"/>
                  </a:lnTo>
                  <a:lnTo>
                    <a:pt x="17" y="30"/>
                  </a:lnTo>
                  <a:lnTo>
                    <a:pt x="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54" name="Freeform 26"/>
            <p:cNvSpPr>
              <a:spLocks/>
            </p:cNvSpPr>
            <p:nvPr/>
          </p:nvSpPr>
          <p:spPr bwMode="auto">
            <a:xfrm>
              <a:off x="6931025" y="1593850"/>
              <a:ext cx="258763" cy="882650"/>
            </a:xfrm>
            <a:custGeom>
              <a:avLst/>
              <a:gdLst/>
              <a:ahLst/>
              <a:cxnLst>
                <a:cxn ang="0">
                  <a:pos x="82" y="0"/>
                </a:cxn>
                <a:cxn ang="0">
                  <a:pos x="99" y="5"/>
                </a:cxn>
                <a:cxn ang="0">
                  <a:pos x="113" y="22"/>
                </a:cxn>
                <a:cxn ang="0">
                  <a:pos x="128" y="48"/>
                </a:cxn>
                <a:cxn ang="0">
                  <a:pos x="140" y="82"/>
                </a:cxn>
                <a:cxn ang="0">
                  <a:pos x="150" y="123"/>
                </a:cxn>
                <a:cxn ang="0">
                  <a:pos x="157" y="171"/>
                </a:cxn>
                <a:cxn ang="0">
                  <a:pos x="162" y="222"/>
                </a:cxn>
                <a:cxn ang="0">
                  <a:pos x="163" y="278"/>
                </a:cxn>
                <a:cxn ang="0">
                  <a:pos x="162" y="334"/>
                </a:cxn>
                <a:cxn ang="0">
                  <a:pos x="157" y="386"/>
                </a:cxn>
                <a:cxn ang="0">
                  <a:pos x="150" y="433"/>
                </a:cxn>
                <a:cxn ang="0">
                  <a:pos x="140" y="474"/>
                </a:cxn>
                <a:cxn ang="0">
                  <a:pos x="128" y="508"/>
                </a:cxn>
                <a:cxn ang="0">
                  <a:pos x="113" y="534"/>
                </a:cxn>
                <a:cxn ang="0">
                  <a:pos x="99" y="551"/>
                </a:cxn>
                <a:cxn ang="0">
                  <a:pos x="82" y="556"/>
                </a:cxn>
                <a:cxn ang="0">
                  <a:pos x="65" y="551"/>
                </a:cxn>
                <a:cxn ang="0">
                  <a:pos x="50" y="534"/>
                </a:cxn>
                <a:cxn ang="0">
                  <a:pos x="37" y="508"/>
                </a:cxn>
                <a:cxn ang="0">
                  <a:pos x="23" y="474"/>
                </a:cxn>
                <a:cxn ang="0">
                  <a:pos x="13" y="433"/>
                </a:cxn>
                <a:cxn ang="0">
                  <a:pos x="6" y="386"/>
                </a:cxn>
                <a:cxn ang="0">
                  <a:pos x="1" y="334"/>
                </a:cxn>
                <a:cxn ang="0">
                  <a:pos x="0" y="278"/>
                </a:cxn>
                <a:cxn ang="0">
                  <a:pos x="1" y="222"/>
                </a:cxn>
                <a:cxn ang="0">
                  <a:pos x="6" y="171"/>
                </a:cxn>
                <a:cxn ang="0">
                  <a:pos x="13" y="123"/>
                </a:cxn>
                <a:cxn ang="0">
                  <a:pos x="23" y="82"/>
                </a:cxn>
                <a:cxn ang="0">
                  <a:pos x="37" y="48"/>
                </a:cxn>
                <a:cxn ang="0">
                  <a:pos x="50" y="22"/>
                </a:cxn>
                <a:cxn ang="0">
                  <a:pos x="65" y="5"/>
                </a:cxn>
                <a:cxn ang="0">
                  <a:pos x="82" y="0"/>
                </a:cxn>
              </a:cxnLst>
              <a:rect l="0" t="0" r="r" b="b"/>
              <a:pathLst>
                <a:path w="163" h="556">
                  <a:moveTo>
                    <a:pt x="82" y="0"/>
                  </a:moveTo>
                  <a:lnTo>
                    <a:pt x="99" y="5"/>
                  </a:lnTo>
                  <a:lnTo>
                    <a:pt x="113" y="22"/>
                  </a:lnTo>
                  <a:lnTo>
                    <a:pt x="128" y="48"/>
                  </a:lnTo>
                  <a:lnTo>
                    <a:pt x="140" y="82"/>
                  </a:lnTo>
                  <a:lnTo>
                    <a:pt x="150" y="123"/>
                  </a:lnTo>
                  <a:lnTo>
                    <a:pt x="157" y="171"/>
                  </a:lnTo>
                  <a:lnTo>
                    <a:pt x="162" y="222"/>
                  </a:lnTo>
                  <a:lnTo>
                    <a:pt x="163" y="278"/>
                  </a:lnTo>
                  <a:lnTo>
                    <a:pt x="162" y="334"/>
                  </a:lnTo>
                  <a:lnTo>
                    <a:pt x="157" y="386"/>
                  </a:lnTo>
                  <a:lnTo>
                    <a:pt x="150" y="433"/>
                  </a:lnTo>
                  <a:lnTo>
                    <a:pt x="140" y="474"/>
                  </a:lnTo>
                  <a:lnTo>
                    <a:pt x="128" y="508"/>
                  </a:lnTo>
                  <a:lnTo>
                    <a:pt x="113" y="534"/>
                  </a:lnTo>
                  <a:lnTo>
                    <a:pt x="99" y="551"/>
                  </a:lnTo>
                  <a:lnTo>
                    <a:pt x="82" y="556"/>
                  </a:lnTo>
                  <a:lnTo>
                    <a:pt x="65" y="551"/>
                  </a:lnTo>
                  <a:lnTo>
                    <a:pt x="50" y="534"/>
                  </a:lnTo>
                  <a:lnTo>
                    <a:pt x="37" y="508"/>
                  </a:lnTo>
                  <a:lnTo>
                    <a:pt x="23" y="474"/>
                  </a:lnTo>
                  <a:lnTo>
                    <a:pt x="13" y="433"/>
                  </a:lnTo>
                  <a:lnTo>
                    <a:pt x="6" y="386"/>
                  </a:lnTo>
                  <a:lnTo>
                    <a:pt x="1" y="334"/>
                  </a:lnTo>
                  <a:lnTo>
                    <a:pt x="0" y="278"/>
                  </a:lnTo>
                  <a:lnTo>
                    <a:pt x="1" y="222"/>
                  </a:lnTo>
                  <a:lnTo>
                    <a:pt x="6" y="171"/>
                  </a:lnTo>
                  <a:lnTo>
                    <a:pt x="13" y="123"/>
                  </a:lnTo>
                  <a:lnTo>
                    <a:pt x="23" y="82"/>
                  </a:lnTo>
                  <a:lnTo>
                    <a:pt x="37" y="48"/>
                  </a:lnTo>
                  <a:lnTo>
                    <a:pt x="50" y="22"/>
                  </a:lnTo>
                  <a:lnTo>
                    <a:pt x="65" y="5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00CCFF"/>
            </a:solidFill>
            <a:ln w="0">
              <a:solidFill>
                <a:srgbClr val="00CC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55" name="Freeform 27"/>
            <p:cNvSpPr>
              <a:spLocks noEditPoints="1"/>
            </p:cNvSpPr>
            <p:nvPr/>
          </p:nvSpPr>
          <p:spPr bwMode="auto">
            <a:xfrm>
              <a:off x="6927850" y="1589088"/>
              <a:ext cx="265113" cy="890588"/>
            </a:xfrm>
            <a:custGeom>
              <a:avLst/>
              <a:gdLst/>
              <a:ahLst/>
              <a:cxnLst>
                <a:cxn ang="0">
                  <a:pos x="78" y="6"/>
                </a:cxn>
                <a:cxn ang="0">
                  <a:pos x="54" y="25"/>
                </a:cxn>
                <a:cxn ang="0">
                  <a:pos x="29" y="85"/>
                </a:cxn>
                <a:cxn ang="0">
                  <a:pos x="12" y="172"/>
                </a:cxn>
                <a:cxn ang="0">
                  <a:pos x="5" y="281"/>
                </a:cxn>
                <a:cxn ang="0">
                  <a:pos x="12" y="389"/>
                </a:cxn>
                <a:cxn ang="0">
                  <a:pos x="29" y="477"/>
                </a:cxn>
                <a:cxn ang="0">
                  <a:pos x="54" y="535"/>
                </a:cxn>
                <a:cxn ang="0">
                  <a:pos x="78" y="554"/>
                </a:cxn>
                <a:cxn ang="0">
                  <a:pos x="89" y="556"/>
                </a:cxn>
                <a:cxn ang="0">
                  <a:pos x="98" y="551"/>
                </a:cxn>
                <a:cxn ang="0">
                  <a:pos x="113" y="535"/>
                </a:cxn>
                <a:cxn ang="0">
                  <a:pos x="138" y="477"/>
                </a:cxn>
                <a:cxn ang="0">
                  <a:pos x="155" y="389"/>
                </a:cxn>
                <a:cxn ang="0">
                  <a:pos x="162" y="281"/>
                </a:cxn>
                <a:cxn ang="0">
                  <a:pos x="155" y="172"/>
                </a:cxn>
                <a:cxn ang="0">
                  <a:pos x="138" y="85"/>
                </a:cxn>
                <a:cxn ang="0">
                  <a:pos x="113" y="25"/>
                </a:cxn>
                <a:cxn ang="0">
                  <a:pos x="98" y="10"/>
                </a:cxn>
                <a:cxn ang="0">
                  <a:pos x="89" y="5"/>
                </a:cxn>
                <a:cxn ang="0">
                  <a:pos x="79" y="0"/>
                </a:cxn>
                <a:cxn ang="0">
                  <a:pos x="98" y="3"/>
                </a:cxn>
                <a:cxn ang="0">
                  <a:pos x="106" y="10"/>
                </a:cxn>
                <a:cxn ang="0">
                  <a:pos x="118" y="22"/>
                </a:cxn>
                <a:cxn ang="0">
                  <a:pos x="144" y="83"/>
                </a:cxn>
                <a:cxn ang="0">
                  <a:pos x="160" y="172"/>
                </a:cxn>
                <a:cxn ang="0">
                  <a:pos x="167" y="281"/>
                </a:cxn>
                <a:cxn ang="0">
                  <a:pos x="160" y="390"/>
                </a:cxn>
                <a:cxn ang="0">
                  <a:pos x="144" y="477"/>
                </a:cxn>
                <a:cxn ang="0">
                  <a:pos x="118" y="539"/>
                </a:cxn>
                <a:cxn ang="0">
                  <a:pos x="106" y="551"/>
                </a:cxn>
                <a:cxn ang="0">
                  <a:pos x="96" y="559"/>
                </a:cxn>
                <a:cxn ang="0">
                  <a:pos x="78" y="561"/>
                </a:cxn>
                <a:cxn ang="0">
                  <a:pos x="66" y="556"/>
                </a:cxn>
                <a:cxn ang="0">
                  <a:pos x="51" y="539"/>
                </a:cxn>
                <a:cxn ang="0">
                  <a:pos x="24" y="477"/>
                </a:cxn>
                <a:cxn ang="0">
                  <a:pos x="7" y="390"/>
                </a:cxn>
                <a:cxn ang="0">
                  <a:pos x="0" y="281"/>
                </a:cxn>
                <a:cxn ang="0">
                  <a:pos x="7" y="172"/>
                </a:cxn>
                <a:cxn ang="0">
                  <a:pos x="24" y="83"/>
                </a:cxn>
                <a:cxn ang="0">
                  <a:pos x="51" y="22"/>
                </a:cxn>
                <a:cxn ang="0">
                  <a:pos x="79" y="0"/>
                </a:cxn>
              </a:cxnLst>
              <a:rect l="0" t="0" r="r" b="b"/>
              <a:pathLst>
                <a:path w="167" h="561">
                  <a:moveTo>
                    <a:pt x="84" y="5"/>
                  </a:moveTo>
                  <a:lnTo>
                    <a:pt x="78" y="6"/>
                  </a:lnTo>
                  <a:lnTo>
                    <a:pt x="69" y="10"/>
                  </a:lnTo>
                  <a:lnTo>
                    <a:pt x="54" y="25"/>
                  </a:lnTo>
                  <a:lnTo>
                    <a:pt x="40" y="51"/>
                  </a:lnTo>
                  <a:lnTo>
                    <a:pt x="29" y="85"/>
                  </a:lnTo>
                  <a:lnTo>
                    <a:pt x="18" y="126"/>
                  </a:lnTo>
                  <a:lnTo>
                    <a:pt x="12" y="172"/>
                  </a:lnTo>
                  <a:lnTo>
                    <a:pt x="7" y="225"/>
                  </a:lnTo>
                  <a:lnTo>
                    <a:pt x="5" y="281"/>
                  </a:lnTo>
                  <a:lnTo>
                    <a:pt x="7" y="337"/>
                  </a:lnTo>
                  <a:lnTo>
                    <a:pt x="12" y="389"/>
                  </a:lnTo>
                  <a:lnTo>
                    <a:pt x="18" y="436"/>
                  </a:lnTo>
                  <a:lnTo>
                    <a:pt x="29" y="477"/>
                  </a:lnTo>
                  <a:lnTo>
                    <a:pt x="40" y="510"/>
                  </a:lnTo>
                  <a:lnTo>
                    <a:pt x="54" y="535"/>
                  </a:lnTo>
                  <a:lnTo>
                    <a:pt x="69" y="551"/>
                  </a:lnTo>
                  <a:lnTo>
                    <a:pt x="78" y="554"/>
                  </a:lnTo>
                  <a:lnTo>
                    <a:pt x="84" y="556"/>
                  </a:lnTo>
                  <a:lnTo>
                    <a:pt x="89" y="556"/>
                  </a:lnTo>
                  <a:lnTo>
                    <a:pt x="94" y="554"/>
                  </a:lnTo>
                  <a:lnTo>
                    <a:pt x="98" y="551"/>
                  </a:lnTo>
                  <a:lnTo>
                    <a:pt x="106" y="544"/>
                  </a:lnTo>
                  <a:lnTo>
                    <a:pt x="113" y="535"/>
                  </a:lnTo>
                  <a:lnTo>
                    <a:pt x="127" y="510"/>
                  </a:lnTo>
                  <a:lnTo>
                    <a:pt x="138" y="477"/>
                  </a:lnTo>
                  <a:lnTo>
                    <a:pt x="149" y="436"/>
                  </a:lnTo>
                  <a:lnTo>
                    <a:pt x="155" y="389"/>
                  </a:lnTo>
                  <a:lnTo>
                    <a:pt x="160" y="337"/>
                  </a:lnTo>
                  <a:lnTo>
                    <a:pt x="162" y="281"/>
                  </a:lnTo>
                  <a:lnTo>
                    <a:pt x="160" y="225"/>
                  </a:lnTo>
                  <a:lnTo>
                    <a:pt x="155" y="172"/>
                  </a:lnTo>
                  <a:lnTo>
                    <a:pt x="149" y="126"/>
                  </a:lnTo>
                  <a:lnTo>
                    <a:pt x="138" y="85"/>
                  </a:lnTo>
                  <a:lnTo>
                    <a:pt x="127" y="51"/>
                  </a:lnTo>
                  <a:lnTo>
                    <a:pt x="113" y="25"/>
                  </a:lnTo>
                  <a:lnTo>
                    <a:pt x="106" y="17"/>
                  </a:lnTo>
                  <a:lnTo>
                    <a:pt x="98" y="10"/>
                  </a:lnTo>
                  <a:lnTo>
                    <a:pt x="94" y="6"/>
                  </a:lnTo>
                  <a:lnTo>
                    <a:pt x="89" y="5"/>
                  </a:lnTo>
                  <a:lnTo>
                    <a:pt x="84" y="5"/>
                  </a:lnTo>
                  <a:close/>
                  <a:moveTo>
                    <a:pt x="79" y="0"/>
                  </a:moveTo>
                  <a:lnTo>
                    <a:pt x="88" y="0"/>
                  </a:lnTo>
                  <a:lnTo>
                    <a:pt x="98" y="3"/>
                  </a:lnTo>
                  <a:lnTo>
                    <a:pt x="101" y="6"/>
                  </a:lnTo>
                  <a:lnTo>
                    <a:pt x="106" y="10"/>
                  </a:lnTo>
                  <a:lnTo>
                    <a:pt x="113" y="15"/>
                  </a:lnTo>
                  <a:lnTo>
                    <a:pt x="118" y="22"/>
                  </a:lnTo>
                  <a:lnTo>
                    <a:pt x="132" y="49"/>
                  </a:lnTo>
                  <a:lnTo>
                    <a:pt x="144" y="83"/>
                  </a:lnTo>
                  <a:lnTo>
                    <a:pt x="154" y="124"/>
                  </a:lnTo>
                  <a:lnTo>
                    <a:pt x="160" y="172"/>
                  </a:lnTo>
                  <a:lnTo>
                    <a:pt x="165" y="225"/>
                  </a:lnTo>
                  <a:lnTo>
                    <a:pt x="167" y="281"/>
                  </a:lnTo>
                  <a:lnTo>
                    <a:pt x="165" y="337"/>
                  </a:lnTo>
                  <a:lnTo>
                    <a:pt x="160" y="390"/>
                  </a:lnTo>
                  <a:lnTo>
                    <a:pt x="154" y="436"/>
                  </a:lnTo>
                  <a:lnTo>
                    <a:pt x="144" y="477"/>
                  </a:lnTo>
                  <a:lnTo>
                    <a:pt x="132" y="511"/>
                  </a:lnTo>
                  <a:lnTo>
                    <a:pt x="118" y="539"/>
                  </a:lnTo>
                  <a:lnTo>
                    <a:pt x="113" y="546"/>
                  </a:lnTo>
                  <a:lnTo>
                    <a:pt x="106" y="551"/>
                  </a:lnTo>
                  <a:lnTo>
                    <a:pt x="101" y="556"/>
                  </a:lnTo>
                  <a:lnTo>
                    <a:pt x="96" y="559"/>
                  </a:lnTo>
                  <a:lnTo>
                    <a:pt x="89" y="561"/>
                  </a:lnTo>
                  <a:lnTo>
                    <a:pt x="78" y="561"/>
                  </a:lnTo>
                  <a:lnTo>
                    <a:pt x="71" y="559"/>
                  </a:lnTo>
                  <a:lnTo>
                    <a:pt x="66" y="556"/>
                  </a:lnTo>
                  <a:lnTo>
                    <a:pt x="59" y="547"/>
                  </a:lnTo>
                  <a:lnTo>
                    <a:pt x="51" y="539"/>
                  </a:lnTo>
                  <a:lnTo>
                    <a:pt x="35" y="511"/>
                  </a:lnTo>
                  <a:lnTo>
                    <a:pt x="24" y="477"/>
                  </a:lnTo>
                  <a:lnTo>
                    <a:pt x="13" y="436"/>
                  </a:lnTo>
                  <a:lnTo>
                    <a:pt x="7" y="390"/>
                  </a:lnTo>
                  <a:lnTo>
                    <a:pt x="2" y="337"/>
                  </a:lnTo>
                  <a:lnTo>
                    <a:pt x="0" y="281"/>
                  </a:lnTo>
                  <a:lnTo>
                    <a:pt x="2" y="225"/>
                  </a:lnTo>
                  <a:lnTo>
                    <a:pt x="7" y="172"/>
                  </a:lnTo>
                  <a:lnTo>
                    <a:pt x="13" y="124"/>
                  </a:lnTo>
                  <a:lnTo>
                    <a:pt x="24" y="83"/>
                  </a:lnTo>
                  <a:lnTo>
                    <a:pt x="35" y="49"/>
                  </a:lnTo>
                  <a:lnTo>
                    <a:pt x="51" y="22"/>
                  </a:lnTo>
                  <a:lnTo>
                    <a:pt x="69" y="3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CCFF"/>
            </a:solidFill>
            <a:ln w="0">
              <a:solidFill>
                <a:srgbClr val="00CC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56" name="Freeform 28"/>
            <p:cNvSpPr>
              <a:spLocks/>
            </p:cNvSpPr>
            <p:nvPr/>
          </p:nvSpPr>
          <p:spPr bwMode="auto">
            <a:xfrm>
              <a:off x="8564563" y="1973263"/>
              <a:ext cx="69850" cy="69850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25" y="0"/>
                </a:cxn>
                <a:cxn ang="0">
                  <a:pos x="25" y="17"/>
                </a:cxn>
                <a:cxn ang="0">
                  <a:pos x="44" y="17"/>
                </a:cxn>
                <a:cxn ang="0">
                  <a:pos x="44" y="25"/>
                </a:cxn>
                <a:cxn ang="0">
                  <a:pos x="25" y="25"/>
                </a:cxn>
                <a:cxn ang="0">
                  <a:pos x="25" y="44"/>
                </a:cxn>
                <a:cxn ang="0">
                  <a:pos x="18" y="44"/>
                </a:cxn>
                <a:cxn ang="0">
                  <a:pos x="18" y="25"/>
                </a:cxn>
                <a:cxn ang="0">
                  <a:pos x="0" y="25"/>
                </a:cxn>
                <a:cxn ang="0">
                  <a:pos x="0" y="17"/>
                </a:cxn>
                <a:cxn ang="0">
                  <a:pos x="18" y="17"/>
                </a:cxn>
                <a:cxn ang="0">
                  <a:pos x="18" y="0"/>
                </a:cxn>
              </a:cxnLst>
              <a:rect l="0" t="0" r="r" b="b"/>
              <a:pathLst>
                <a:path w="44" h="44">
                  <a:moveTo>
                    <a:pt x="18" y="0"/>
                  </a:moveTo>
                  <a:lnTo>
                    <a:pt x="25" y="0"/>
                  </a:lnTo>
                  <a:lnTo>
                    <a:pt x="25" y="17"/>
                  </a:lnTo>
                  <a:lnTo>
                    <a:pt x="44" y="17"/>
                  </a:lnTo>
                  <a:lnTo>
                    <a:pt x="44" y="25"/>
                  </a:lnTo>
                  <a:lnTo>
                    <a:pt x="25" y="25"/>
                  </a:lnTo>
                  <a:lnTo>
                    <a:pt x="25" y="44"/>
                  </a:lnTo>
                  <a:lnTo>
                    <a:pt x="18" y="44"/>
                  </a:lnTo>
                  <a:lnTo>
                    <a:pt x="18" y="25"/>
                  </a:lnTo>
                  <a:lnTo>
                    <a:pt x="0" y="25"/>
                  </a:lnTo>
                  <a:lnTo>
                    <a:pt x="0" y="17"/>
                  </a:lnTo>
                  <a:lnTo>
                    <a:pt x="18" y="17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57" name="Freeform 29"/>
            <p:cNvSpPr>
              <a:spLocks/>
            </p:cNvSpPr>
            <p:nvPr/>
          </p:nvSpPr>
          <p:spPr bwMode="auto">
            <a:xfrm>
              <a:off x="8767763" y="2046288"/>
              <a:ext cx="15875" cy="1270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10" y="0"/>
                </a:cxn>
                <a:cxn ang="0">
                  <a:pos x="9" y="8"/>
                </a:cxn>
                <a:cxn ang="0">
                  <a:pos x="0" y="8"/>
                </a:cxn>
                <a:cxn ang="0">
                  <a:pos x="2" y="0"/>
                </a:cxn>
              </a:cxnLst>
              <a:rect l="0" t="0" r="r" b="b"/>
              <a:pathLst>
                <a:path w="10" h="8">
                  <a:moveTo>
                    <a:pt x="2" y="0"/>
                  </a:moveTo>
                  <a:lnTo>
                    <a:pt x="10" y="0"/>
                  </a:lnTo>
                  <a:lnTo>
                    <a:pt x="9" y="8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58" name="Freeform 30"/>
            <p:cNvSpPr>
              <a:spLocks/>
            </p:cNvSpPr>
            <p:nvPr/>
          </p:nvSpPr>
          <p:spPr bwMode="auto">
            <a:xfrm>
              <a:off x="8810625" y="2046288"/>
              <a:ext cx="14288" cy="1270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9" y="0"/>
                </a:cxn>
                <a:cxn ang="0">
                  <a:pos x="7" y="8"/>
                </a:cxn>
                <a:cxn ang="0">
                  <a:pos x="0" y="8"/>
                </a:cxn>
                <a:cxn ang="0">
                  <a:pos x="2" y="0"/>
                </a:cxn>
              </a:cxnLst>
              <a:rect l="0" t="0" r="r" b="b"/>
              <a:pathLst>
                <a:path w="9" h="8">
                  <a:moveTo>
                    <a:pt x="2" y="0"/>
                  </a:moveTo>
                  <a:lnTo>
                    <a:pt x="9" y="0"/>
                  </a:lnTo>
                  <a:lnTo>
                    <a:pt x="7" y="8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59" name="Freeform 31"/>
            <p:cNvSpPr>
              <a:spLocks/>
            </p:cNvSpPr>
            <p:nvPr/>
          </p:nvSpPr>
          <p:spPr bwMode="auto">
            <a:xfrm>
              <a:off x="8850313" y="2046288"/>
              <a:ext cx="17463" cy="1270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11" y="0"/>
                </a:cxn>
                <a:cxn ang="0">
                  <a:pos x="9" y="8"/>
                </a:cxn>
                <a:cxn ang="0">
                  <a:pos x="0" y="8"/>
                </a:cxn>
                <a:cxn ang="0">
                  <a:pos x="2" y="0"/>
                </a:cxn>
              </a:cxnLst>
              <a:rect l="0" t="0" r="r" b="b"/>
              <a:pathLst>
                <a:path w="11" h="8">
                  <a:moveTo>
                    <a:pt x="2" y="0"/>
                  </a:moveTo>
                  <a:lnTo>
                    <a:pt x="11" y="0"/>
                  </a:lnTo>
                  <a:lnTo>
                    <a:pt x="9" y="8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60" name="Freeform 32"/>
            <p:cNvSpPr>
              <a:spLocks/>
            </p:cNvSpPr>
            <p:nvPr/>
          </p:nvSpPr>
          <p:spPr bwMode="auto">
            <a:xfrm>
              <a:off x="8894763" y="2046288"/>
              <a:ext cx="12700" cy="1270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8" y="0"/>
                </a:cxn>
                <a:cxn ang="0">
                  <a:pos x="6" y="8"/>
                </a:cxn>
                <a:cxn ang="0">
                  <a:pos x="0" y="8"/>
                </a:cxn>
                <a:cxn ang="0">
                  <a:pos x="1" y="0"/>
                </a:cxn>
              </a:cxnLst>
              <a:rect l="0" t="0" r="r" b="b"/>
              <a:pathLst>
                <a:path w="8" h="8">
                  <a:moveTo>
                    <a:pt x="1" y="0"/>
                  </a:moveTo>
                  <a:lnTo>
                    <a:pt x="8" y="0"/>
                  </a:lnTo>
                  <a:lnTo>
                    <a:pt x="6" y="8"/>
                  </a:lnTo>
                  <a:lnTo>
                    <a:pt x="0" y="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61" name="Freeform 33"/>
            <p:cNvSpPr>
              <a:spLocks noEditPoints="1"/>
            </p:cNvSpPr>
            <p:nvPr/>
          </p:nvSpPr>
          <p:spPr bwMode="auto">
            <a:xfrm>
              <a:off x="7177088" y="2227263"/>
              <a:ext cx="812800" cy="106363"/>
            </a:xfrm>
            <a:custGeom>
              <a:avLst/>
              <a:gdLst/>
              <a:ahLst/>
              <a:cxnLst>
                <a:cxn ang="0">
                  <a:pos x="380" y="45"/>
                </a:cxn>
                <a:cxn ang="0">
                  <a:pos x="404" y="60"/>
                </a:cxn>
                <a:cxn ang="0">
                  <a:pos x="407" y="24"/>
                </a:cxn>
                <a:cxn ang="0">
                  <a:pos x="324" y="40"/>
                </a:cxn>
                <a:cxn ang="0">
                  <a:pos x="345" y="62"/>
                </a:cxn>
                <a:cxn ang="0">
                  <a:pos x="350" y="24"/>
                </a:cxn>
                <a:cxn ang="0">
                  <a:pos x="269" y="34"/>
                </a:cxn>
                <a:cxn ang="0">
                  <a:pos x="289" y="62"/>
                </a:cxn>
                <a:cxn ang="0">
                  <a:pos x="294" y="24"/>
                </a:cxn>
                <a:cxn ang="0">
                  <a:pos x="213" y="34"/>
                </a:cxn>
                <a:cxn ang="0">
                  <a:pos x="232" y="62"/>
                </a:cxn>
                <a:cxn ang="0">
                  <a:pos x="238" y="24"/>
                </a:cxn>
                <a:cxn ang="0">
                  <a:pos x="157" y="34"/>
                </a:cxn>
                <a:cxn ang="0">
                  <a:pos x="167" y="62"/>
                </a:cxn>
                <a:cxn ang="0">
                  <a:pos x="188" y="40"/>
                </a:cxn>
                <a:cxn ang="0">
                  <a:pos x="106" y="24"/>
                </a:cxn>
                <a:cxn ang="0">
                  <a:pos x="108" y="60"/>
                </a:cxn>
                <a:cxn ang="0">
                  <a:pos x="130" y="50"/>
                </a:cxn>
                <a:cxn ang="0">
                  <a:pos x="115" y="12"/>
                </a:cxn>
                <a:cxn ang="0">
                  <a:pos x="438" y="50"/>
                </a:cxn>
                <a:cxn ang="0">
                  <a:pos x="460" y="60"/>
                </a:cxn>
                <a:cxn ang="0">
                  <a:pos x="455" y="14"/>
                </a:cxn>
                <a:cxn ang="0">
                  <a:pos x="44" y="48"/>
                </a:cxn>
                <a:cxn ang="0">
                  <a:pos x="68" y="60"/>
                </a:cxn>
                <a:cxn ang="0">
                  <a:pos x="73" y="22"/>
                </a:cxn>
                <a:cxn ang="0">
                  <a:pos x="69" y="4"/>
                </a:cxn>
                <a:cxn ang="0">
                  <a:pos x="162" y="4"/>
                </a:cxn>
                <a:cxn ang="0">
                  <a:pos x="237" y="4"/>
                </a:cxn>
                <a:cxn ang="0">
                  <a:pos x="331" y="4"/>
                </a:cxn>
                <a:cxn ang="0">
                  <a:pos x="406" y="4"/>
                </a:cxn>
                <a:cxn ang="0">
                  <a:pos x="487" y="4"/>
                </a:cxn>
                <a:cxn ang="0">
                  <a:pos x="505" y="34"/>
                </a:cxn>
                <a:cxn ang="0">
                  <a:pos x="455" y="9"/>
                </a:cxn>
                <a:cxn ang="0">
                  <a:pos x="470" y="55"/>
                </a:cxn>
                <a:cxn ang="0">
                  <a:pos x="438" y="60"/>
                </a:cxn>
                <a:cxn ang="0">
                  <a:pos x="444" y="9"/>
                </a:cxn>
                <a:cxn ang="0">
                  <a:pos x="411" y="21"/>
                </a:cxn>
                <a:cxn ang="0">
                  <a:pos x="407" y="63"/>
                </a:cxn>
                <a:cxn ang="0">
                  <a:pos x="375" y="45"/>
                </a:cxn>
                <a:cxn ang="0">
                  <a:pos x="385" y="7"/>
                </a:cxn>
                <a:cxn ang="0">
                  <a:pos x="360" y="33"/>
                </a:cxn>
                <a:cxn ang="0">
                  <a:pos x="330" y="63"/>
                </a:cxn>
                <a:cxn ang="0">
                  <a:pos x="326" y="21"/>
                </a:cxn>
                <a:cxn ang="0">
                  <a:pos x="299" y="21"/>
                </a:cxn>
                <a:cxn ang="0">
                  <a:pos x="284" y="67"/>
                </a:cxn>
                <a:cxn ang="0">
                  <a:pos x="269" y="21"/>
                </a:cxn>
                <a:cxn ang="0">
                  <a:pos x="242" y="21"/>
                </a:cxn>
                <a:cxn ang="0">
                  <a:pos x="238" y="63"/>
                </a:cxn>
                <a:cxn ang="0">
                  <a:pos x="208" y="33"/>
                </a:cxn>
                <a:cxn ang="0">
                  <a:pos x="183" y="7"/>
                </a:cxn>
                <a:cxn ang="0">
                  <a:pos x="193" y="45"/>
                </a:cxn>
                <a:cxn ang="0">
                  <a:pos x="161" y="63"/>
                </a:cxn>
                <a:cxn ang="0">
                  <a:pos x="157" y="21"/>
                </a:cxn>
                <a:cxn ang="0">
                  <a:pos x="120" y="10"/>
                </a:cxn>
                <a:cxn ang="0">
                  <a:pos x="134" y="55"/>
                </a:cxn>
                <a:cxn ang="0">
                  <a:pos x="101" y="60"/>
                </a:cxn>
                <a:cxn ang="0">
                  <a:pos x="110" y="10"/>
                </a:cxn>
                <a:cxn ang="0">
                  <a:pos x="78" y="21"/>
                </a:cxn>
                <a:cxn ang="0">
                  <a:pos x="59" y="67"/>
                </a:cxn>
                <a:cxn ang="0">
                  <a:pos x="44" y="21"/>
                </a:cxn>
                <a:cxn ang="0">
                  <a:pos x="17" y="14"/>
                </a:cxn>
                <a:cxn ang="0">
                  <a:pos x="5" y="21"/>
                </a:cxn>
              </a:cxnLst>
              <a:rect l="0" t="0" r="r" b="b"/>
              <a:pathLst>
                <a:path w="512" h="67">
                  <a:moveTo>
                    <a:pt x="397" y="12"/>
                  </a:moveTo>
                  <a:lnTo>
                    <a:pt x="394" y="14"/>
                  </a:lnTo>
                  <a:lnTo>
                    <a:pt x="387" y="24"/>
                  </a:lnTo>
                  <a:lnTo>
                    <a:pt x="382" y="34"/>
                  </a:lnTo>
                  <a:lnTo>
                    <a:pt x="380" y="40"/>
                  </a:lnTo>
                  <a:lnTo>
                    <a:pt x="380" y="45"/>
                  </a:lnTo>
                  <a:lnTo>
                    <a:pt x="382" y="50"/>
                  </a:lnTo>
                  <a:lnTo>
                    <a:pt x="385" y="57"/>
                  </a:lnTo>
                  <a:lnTo>
                    <a:pt x="389" y="60"/>
                  </a:lnTo>
                  <a:lnTo>
                    <a:pt x="392" y="62"/>
                  </a:lnTo>
                  <a:lnTo>
                    <a:pt x="401" y="62"/>
                  </a:lnTo>
                  <a:lnTo>
                    <a:pt x="404" y="60"/>
                  </a:lnTo>
                  <a:lnTo>
                    <a:pt x="406" y="57"/>
                  </a:lnTo>
                  <a:lnTo>
                    <a:pt x="409" y="53"/>
                  </a:lnTo>
                  <a:lnTo>
                    <a:pt x="411" y="50"/>
                  </a:lnTo>
                  <a:lnTo>
                    <a:pt x="412" y="45"/>
                  </a:lnTo>
                  <a:lnTo>
                    <a:pt x="412" y="40"/>
                  </a:lnTo>
                  <a:lnTo>
                    <a:pt x="407" y="24"/>
                  </a:lnTo>
                  <a:lnTo>
                    <a:pt x="399" y="14"/>
                  </a:lnTo>
                  <a:lnTo>
                    <a:pt x="397" y="12"/>
                  </a:lnTo>
                  <a:close/>
                  <a:moveTo>
                    <a:pt x="340" y="12"/>
                  </a:moveTo>
                  <a:lnTo>
                    <a:pt x="338" y="14"/>
                  </a:lnTo>
                  <a:lnTo>
                    <a:pt x="330" y="24"/>
                  </a:lnTo>
                  <a:lnTo>
                    <a:pt x="324" y="40"/>
                  </a:lnTo>
                  <a:lnTo>
                    <a:pt x="324" y="45"/>
                  </a:lnTo>
                  <a:lnTo>
                    <a:pt x="326" y="50"/>
                  </a:lnTo>
                  <a:lnTo>
                    <a:pt x="330" y="57"/>
                  </a:lnTo>
                  <a:lnTo>
                    <a:pt x="333" y="60"/>
                  </a:lnTo>
                  <a:lnTo>
                    <a:pt x="336" y="62"/>
                  </a:lnTo>
                  <a:lnTo>
                    <a:pt x="345" y="62"/>
                  </a:lnTo>
                  <a:lnTo>
                    <a:pt x="348" y="60"/>
                  </a:lnTo>
                  <a:lnTo>
                    <a:pt x="350" y="57"/>
                  </a:lnTo>
                  <a:lnTo>
                    <a:pt x="353" y="53"/>
                  </a:lnTo>
                  <a:lnTo>
                    <a:pt x="355" y="48"/>
                  </a:lnTo>
                  <a:lnTo>
                    <a:pt x="355" y="34"/>
                  </a:lnTo>
                  <a:lnTo>
                    <a:pt x="350" y="24"/>
                  </a:lnTo>
                  <a:lnTo>
                    <a:pt x="341" y="14"/>
                  </a:lnTo>
                  <a:lnTo>
                    <a:pt x="340" y="12"/>
                  </a:lnTo>
                  <a:close/>
                  <a:moveTo>
                    <a:pt x="284" y="12"/>
                  </a:moveTo>
                  <a:lnTo>
                    <a:pt x="282" y="14"/>
                  </a:lnTo>
                  <a:lnTo>
                    <a:pt x="274" y="24"/>
                  </a:lnTo>
                  <a:lnTo>
                    <a:pt x="269" y="34"/>
                  </a:lnTo>
                  <a:lnTo>
                    <a:pt x="269" y="48"/>
                  </a:lnTo>
                  <a:lnTo>
                    <a:pt x="270" y="53"/>
                  </a:lnTo>
                  <a:lnTo>
                    <a:pt x="274" y="57"/>
                  </a:lnTo>
                  <a:lnTo>
                    <a:pt x="275" y="60"/>
                  </a:lnTo>
                  <a:lnTo>
                    <a:pt x="279" y="62"/>
                  </a:lnTo>
                  <a:lnTo>
                    <a:pt x="289" y="62"/>
                  </a:lnTo>
                  <a:lnTo>
                    <a:pt x="292" y="60"/>
                  </a:lnTo>
                  <a:lnTo>
                    <a:pt x="294" y="57"/>
                  </a:lnTo>
                  <a:lnTo>
                    <a:pt x="297" y="53"/>
                  </a:lnTo>
                  <a:lnTo>
                    <a:pt x="299" y="48"/>
                  </a:lnTo>
                  <a:lnTo>
                    <a:pt x="299" y="34"/>
                  </a:lnTo>
                  <a:lnTo>
                    <a:pt x="294" y="24"/>
                  </a:lnTo>
                  <a:lnTo>
                    <a:pt x="286" y="14"/>
                  </a:lnTo>
                  <a:lnTo>
                    <a:pt x="284" y="12"/>
                  </a:lnTo>
                  <a:close/>
                  <a:moveTo>
                    <a:pt x="228" y="12"/>
                  </a:moveTo>
                  <a:lnTo>
                    <a:pt x="226" y="14"/>
                  </a:lnTo>
                  <a:lnTo>
                    <a:pt x="218" y="24"/>
                  </a:lnTo>
                  <a:lnTo>
                    <a:pt x="213" y="34"/>
                  </a:lnTo>
                  <a:lnTo>
                    <a:pt x="213" y="48"/>
                  </a:lnTo>
                  <a:lnTo>
                    <a:pt x="215" y="53"/>
                  </a:lnTo>
                  <a:lnTo>
                    <a:pt x="218" y="57"/>
                  </a:lnTo>
                  <a:lnTo>
                    <a:pt x="220" y="60"/>
                  </a:lnTo>
                  <a:lnTo>
                    <a:pt x="223" y="62"/>
                  </a:lnTo>
                  <a:lnTo>
                    <a:pt x="232" y="62"/>
                  </a:lnTo>
                  <a:lnTo>
                    <a:pt x="235" y="60"/>
                  </a:lnTo>
                  <a:lnTo>
                    <a:pt x="238" y="57"/>
                  </a:lnTo>
                  <a:lnTo>
                    <a:pt x="242" y="50"/>
                  </a:lnTo>
                  <a:lnTo>
                    <a:pt x="243" y="45"/>
                  </a:lnTo>
                  <a:lnTo>
                    <a:pt x="243" y="40"/>
                  </a:lnTo>
                  <a:lnTo>
                    <a:pt x="238" y="24"/>
                  </a:lnTo>
                  <a:lnTo>
                    <a:pt x="230" y="14"/>
                  </a:lnTo>
                  <a:lnTo>
                    <a:pt x="228" y="12"/>
                  </a:lnTo>
                  <a:close/>
                  <a:moveTo>
                    <a:pt x="172" y="12"/>
                  </a:moveTo>
                  <a:lnTo>
                    <a:pt x="169" y="14"/>
                  </a:lnTo>
                  <a:lnTo>
                    <a:pt x="162" y="24"/>
                  </a:lnTo>
                  <a:lnTo>
                    <a:pt x="157" y="34"/>
                  </a:lnTo>
                  <a:lnTo>
                    <a:pt x="155" y="40"/>
                  </a:lnTo>
                  <a:lnTo>
                    <a:pt x="155" y="45"/>
                  </a:lnTo>
                  <a:lnTo>
                    <a:pt x="157" y="50"/>
                  </a:lnTo>
                  <a:lnTo>
                    <a:pt x="161" y="57"/>
                  </a:lnTo>
                  <a:lnTo>
                    <a:pt x="164" y="60"/>
                  </a:lnTo>
                  <a:lnTo>
                    <a:pt x="167" y="62"/>
                  </a:lnTo>
                  <a:lnTo>
                    <a:pt x="176" y="62"/>
                  </a:lnTo>
                  <a:lnTo>
                    <a:pt x="179" y="60"/>
                  </a:lnTo>
                  <a:lnTo>
                    <a:pt x="183" y="57"/>
                  </a:lnTo>
                  <a:lnTo>
                    <a:pt x="186" y="50"/>
                  </a:lnTo>
                  <a:lnTo>
                    <a:pt x="188" y="45"/>
                  </a:lnTo>
                  <a:lnTo>
                    <a:pt x="188" y="40"/>
                  </a:lnTo>
                  <a:lnTo>
                    <a:pt x="183" y="24"/>
                  </a:lnTo>
                  <a:lnTo>
                    <a:pt x="174" y="14"/>
                  </a:lnTo>
                  <a:lnTo>
                    <a:pt x="172" y="12"/>
                  </a:lnTo>
                  <a:close/>
                  <a:moveTo>
                    <a:pt x="115" y="12"/>
                  </a:moveTo>
                  <a:lnTo>
                    <a:pt x="113" y="14"/>
                  </a:lnTo>
                  <a:lnTo>
                    <a:pt x="106" y="24"/>
                  </a:lnTo>
                  <a:lnTo>
                    <a:pt x="101" y="34"/>
                  </a:lnTo>
                  <a:lnTo>
                    <a:pt x="100" y="40"/>
                  </a:lnTo>
                  <a:lnTo>
                    <a:pt x="100" y="45"/>
                  </a:lnTo>
                  <a:lnTo>
                    <a:pt x="101" y="50"/>
                  </a:lnTo>
                  <a:lnTo>
                    <a:pt x="105" y="57"/>
                  </a:lnTo>
                  <a:lnTo>
                    <a:pt x="108" y="60"/>
                  </a:lnTo>
                  <a:lnTo>
                    <a:pt x="112" y="62"/>
                  </a:lnTo>
                  <a:lnTo>
                    <a:pt x="120" y="62"/>
                  </a:lnTo>
                  <a:lnTo>
                    <a:pt x="123" y="60"/>
                  </a:lnTo>
                  <a:lnTo>
                    <a:pt x="125" y="57"/>
                  </a:lnTo>
                  <a:lnTo>
                    <a:pt x="128" y="53"/>
                  </a:lnTo>
                  <a:lnTo>
                    <a:pt x="130" y="50"/>
                  </a:lnTo>
                  <a:lnTo>
                    <a:pt x="132" y="45"/>
                  </a:lnTo>
                  <a:lnTo>
                    <a:pt x="132" y="40"/>
                  </a:lnTo>
                  <a:lnTo>
                    <a:pt x="130" y="34"/>
                  </a:lnTo>
                  <a:lnTo>
                    <a:pt x="125" y="24"/>
                  </a:lnTo>
                  <a:lnTo>
                    <a:pt x="117" y="14"/>
                  </a:lnTo>
                  <a:lnTo>
                    <a:pt x="115" y="12"/>
                  </a:lnTo>
                  <a:close/>
                  <a:moveTo>
                    <a:pt x="450" y="12"/>
                  </a:moveTo>
                  <a:lnTo>
                    <a:pt x="446" y="14"/>
                  </a:lnTo>
                  <a:lnTo>
                    <a:pt x="439" y="22"/>
                  </a:lnTo>
                  <a:lnTo>
                    <a:pt x="436" y="33"/>
                  </a:lnTo>
                  <a:lnTo>
                    <a:pt x="436" y="45"/>
                  </a:lnTo>
                  <a:lnTo>
                    <a:pt x="438" y="50"/>
                  </a:lnTo>
                  <a:lnTo>
                    <a:pt x="439" y="53"/>
                  </a:lnTo>
                  <a:lnTo>
                    <a:pt x="443" y="57"/>
                  </a:lnTo>
                  <a:lnTo>
                    <a:pt x="444" y="60"/>
                  </a:lnTo>
                  <a:lnTo>
                    <a:pt x="448" y="62"/>
                  </a:lnTo>
                  <a:lnTo>
                    <a:pt x="456" y="62"/>
                  </a:lnTo>
                  <a:lnTo>
                    <a:pt x="460" y="60"/>
                  </a:lnTo>
                  <a:lnTo>
                    <a:pt x="463" y="57"/>
                  </a:lnTo>
                  <a:lnTo>
                    <a:pt x="466" y="50"/>
                  </a:lnTo>
                  <a:lnTo>
                    <a:pt x="468" y="45"/>
                  </a:lnTo>
                  <a:lnTo>
                    <a:pt x="468" y="40"/>
                  </a:lnTo>
                  <a:lnTo>
                    <a:pt x="463" y="24"/>
                  </a:lnTo>
                  <a:lnTo>
                    <a:pt x="455" y="14"/>
                  </a:lnTo>
                  <a:lnTo>
                    <a:pt x="450" y="12"/>
                  </a:lnTo>
                  <a:close/>
                  <a:moveTo>
                    <a:pt x="63" y="10"/>
                  </a:moveTo>
                  <a:lnTo>
                    <a:pt x="57" y="14"/>
                  </a:lnTo>
                  <a:lnTo>
                    <a:pt x="49" y="24"/>
                  </a:lnTo>
                  <a:lnTo>
                    <a:pt x="44" y="34"/>
                  </a:lnTo>
                  <a:lnTo>
                    <a:pt x="44" y="48"/>
                  </a:lnTo>
                  <a:lnTo>
                    <a:pt x="47" y="53"/>
                  </a:lnTo>
                  <a:lnTo>
                    <a:pt x="49" y="57"/>
                  </a:lnTo>
                  <a:lnTo>
                    <a:pt x="52" y="60"/>
                  </a:lnTo>
                  <a:lnTo>
                    <a:pt x="56" y="62"/>
                  </a:lnTo>
                  <a:lnTo>
                    <a:pt x="64" y="62"/>
                  </a:lnTo>
                  <a:lnTo>
                    <a:pt x="68" y="60"/>
                  </a:lnTo>
                  <a:lnTo>
                    <a:pt x="69" y="57"/>
                  </a:lnTo>
                  <a:lnTo>
                    <a:pt x="73" y="53"/>
                  </a:lnTo>
                  <a:lnTo>
                    <a:pt x="74" y="50"/>
                  </a:lnTo>
                  <a:lnTo>
                    <a:pt x="76" y="45"/>
                  </a:lnTo>
                  <a:lnTo>
                    <a:pt x="76" y="33"/>
                  </a:lnTo>
                  <a:lnTo>
                    <a:pt x="73" y="22"/>
                  </a:lnTo>
                  <a:lnTo>
                    <a:pt x="66" y="14"/>
                  </a:lnTo>
                  <a:lnTo>
                    <a:pt x="63" y="10"/>
                  </a:lnTo>
                  <a:close/>
                  <a:moveTo>
                    <a:pt x="42" y="0"/>
                  </a:moveTo>
                  <a:lnTo>
                    <a:pt x="57" y="4"/>
                  </a:lnTo>
                  <a:lnTo>
                    <a:pt x="63" y="7"/>
                  </a:lnTo>
                  <a:lnTo>
                    <a:pt x="69" y="4"/>
                  </a:lnTo>
                  <a:lnTo>
                    <a:pt x="88" y="0"/>
                  </a:lnTo>
                  <a:lnTo>
                    <a:pt x="106" y="4"/>
                  </a:lnTo>
                  <a:lnTo>
                    <a:pt x="117" y="7"/>
                  </a:lnTo>
                  <a:lnTo>
                    <a:pt x="125" y="4"/>
                  </a:lnTo>
                  <a:lnTo>
                    <a:pt x="144" y="0"/>
                  </a:lnTo>
                  <a:lnTo>
                    <a:pt x="162" y="4"/>
                  </a:lnTo>
                  <a:lnTo>
                    <a:pt x="172" y="7"/>
                  </a:lnTo>
                  <a:lnTo>
                    <a:pt x="181" y="4"/>
                  </a:lnTo>
                  <a:lnTo>
                    <a:pt x="199" y="0"/>
                  </a:lnTo>
                  <a:lnTo>
                    <a:pt x="218" y="4"/>
                  </a:lnTo>
                  <a:lnTo>
                    <a:pt x="228" y="7"/>
                  </a:lnTo>
                  <a:lnTo>
                    <a:pt x="237" y="4"/>
                  </a:lnTo>
                  <a:lnTo>
                    <a:pt x="255" y="0"/>
                  </a:lnTo>
                  <a:lnTo>
                    <a:pt x="275" y="4"/>
                  </a:lnTo>
                  <a:lnTo>
                    <a:pt x="284" y="9"/>
                  </a:lnTo>
                  <a:lnTo>
                    <a:pt x="292" y="4"/>
                  </a:lnTo>
                  <a:lnTo>
                    <a:pt x="313" y="0"/>
                  </a:lnTo>
                  <a:lnTo>
                    <a:pt x="331" y="4"/>
                  </a:lnTo>
                  <a:lnTo>
                    <a:pt x="341" y="7"/>
                  </a:lnTo>
                  <a:lnTo>
                    <a:pt x="350" y="4"/>
                  </a:lnTo>
                  <a:lnTo>
                    <a:pt x="368" y="0"/>
                  </a:lnTo>
                  <a:lnTo>
                    <a:pt x="387" y="4"/>
                  </a:lnTo>
                  <a:lnTo>
                    <a:pt x="397" y="7"/>
                  </a:lnTo>
                  <a:lnTo>
                    <a:pt x="406" y="4"/>
                  </a:lnTo>
                  <a:lnTo>
                    <a:pt x="424" y="0"/>
                  </a:lnTo>
                  <a:lnTo>
                    <a:pt x="443" y="4"/>
                  </a:lnTo>
                  <a:lnTo>
                    <a:pt x="450" y="7"/>
                  </a:lnTo>
                  <a:lnTo>
                    <a:pt x="455" y="4"/>
                  </a:lnTo>
                  <a:lnTo>
                    <a:pt x="470" y="0"/>
                  </a:lnTo>
                  <a:lnTo>
                    <a:pt x="487" y="4"/>
                  </a:lnTo>
                  <a:lnTo>
                    <a:pt x="499" y="10"/>
                  </a:lnTo>
                  <a:lnTo>
                    <a:pt x="507" y="21"/>
                  </a:lnTo>
                  <a:lnTo>
                    <a:pt x="510" y="33"/>
                  </a:lnTo>
                  <a:lnTo>
                    <a:pt x="512" y="34"/>
                  </a:lnTo>
                  <a:lnTo>
                    <a:pt x="507" y="36"/>
                  </a:lnTo>
                  <a:lnTo>
                    <a:pt x="505" y="34"/>
                  </a:lnTo>
                  <a:lnTo>
                    <a:pt x="502" y="24"/>
                  </a:lnTo>
                  <a:lnTo>
                    <a:pt x="495" y="14"/>
                  </a:lnTo>
                  <a:lnTo>
                    <a:pt x="485" y="7"/>
                  </a:lnTo>
                  <a:lnTo>
                    <a:pt x="470" y="5"/>
                  </a:lnTo>
                  <a:lnTo>
                    <a:pt x="456" y="7"/>
                  </a:lnTo>
                  <a:lnTo>
                    <a:pt x="455" y="9"/>
                  </a:lnTo>
                  <a:lnTo>
                    <a:pt x="458" y="10"/>
                  </a:lnTo>
                  <a:lnTo>
                    <a:pt x="466" y="21"/>
                  </a:lnTo>
                  <a:lnTo>
                    <a:pt x="471" y="33"/>
                  </a:lnTo>
                  <a:lnTo>
                    <a:pt x="473" y="40"/>
                  </a:lnTo>
                  <a:lnTo>
                    <a:pt x="473" y="45"/>
                  </a:lnTo>
                  <a:lnTo>
                    <a:pt x="470" y="55"/>
                  </a:lnTo>
                  <a:lnTo>
                    <a:pt x="466" y="60"/>
                  </a:lnTo>
                  <a:lnTo>
                    <a:pt x="463" y="63"/>
                  </a:lnTo>
                  <a:lnTo>
                    <a:pt x="453" y="67"/>
                  </a:lnTo>
                  <a:lnTo>
                    <a:pt x="446" y="65"/>
                  </a:lnTo>
                  <a:lnTo>
                    <a:pt x="441" y="63"/>
                  </a:lnTo>
                  <a:lnTo>
                    <a:pt x="438" y="60"/>
                  </a:lnTo>
                  <a:lnTo>
                    <a:pt x="434" y="55"/>
                  </a:lnTo>
                  <a:lnTo>
                    <a:pt x="431" y="45"/>
                  </a:lnTo>
                  <a:lnTo>
                    <a:pt x="431" y="33"/>
                  </a:lnTo>
                  <a:lnTo>
                    <a:pt x="434" y="21"/>
                  </a:lnTo>
                  <a:lnTo>
                    <a:pt x="443" y="10"/>
                  </a:lnTo>
                  <a:lnTo>
                    <a:pt x="444" y="9"/>
                  </a:lnTo>
                  <a:lnTo>
                    <a:pt x="441" y="7"/>
                  </a:lnTo>
                  <a:lnTo>
                    <a:pt x="424" y="5"/>
                  </a:lnTo>
                  <a:lnTo>
                    <a:pt x="407" y="7"/>
                  </a:lnTo>
                  <a:lnTo>
                    <a:pt x="401" y="10"/>
                  </a:lnTo>
                  <a:lnTo>
                    <a:pt x="402" y="10"/>
                  </a:lnTo>
                  <a:lnTo>
                    <a:pt x="411" y="21"/>
                  </a:lnTo>
                  <a:lnTo>
                    <a:pt x="416" y="33"/>
                  </a:lnTo>
                  <a:lnTo>
                    <a:pt x="417" y="40"/>
                  </a:lnTo>
                  <a:lnTo>
                    <a:pt x="417" y="45"/>
                  </a:lnTo>
                  <a:lnTo>
                    <a:pt x="414" y="55"/>
                  </a:lnTo>
                  <a:lnTo>
                    <a:pt x="411" y="60"/>
                  </a:lnTo>
                  <a:lnTo>
                    <a:pt x="407" y="63"/>
                  </a:lnTo>
                  <a:lnTo>
                    <a:pt x="402" y="65"/>
                  </a:lnTo>
                  <a:lnTo>
                    <a:pt x="395" y="67"/>
                  </a:lnTo>
                  <a:lnTo>
                    <a:pt x="385" y="63"/>
                  </a:lnTo>
                  <a:lnTo>
                    <a:pt x="382" y="60"/>
                  </a:lnTo>
                  <a:lnTo>
                    <a:pt x="379" y="55"/>
                  </a:lnTo>
                  <a:lnTo>
                    <a:pt x="375" y="45"/>
                  </a:lnTo>
                  <a:lnTo>
                    <a:pt x="375" y="40"/>
                  </a:lnTo>
                  <a:lnTo>
                    <a:pt x="377" y="33"/>
                  </a:lnTo>
                  <a:lnTo>
                    <a:pt x="382" y="21"/>
                  </a:lnTo>
                  <a:lnTo>
                    <a:pt x="390" y="10"/>
                  </a:lnTo>
                  <a:lnTo>
                    <a:pt x="392" y="10"/>
                  </a:lnTo>
                  <a:lnTo>
                    <a:pt x="385" y="7"/>
                  </a:lnTo>
                  <a:lnTo>
                    <a:pt x="368" y="5"/>
                  </a:lnTo>
                  <a:lnTo>
                    <a:pt x="350" y="7"/>
                  </a:lnTo>
                  <a:lnTo>
                    <a:pt x="345" y="10"/>
                  </a:lnTo>
                  <a:lnTo>
                    <a:pt x="346" y="10"/>
                  </a:lnTo>
                  <a:lnTo>
                    <a:pt x="355" y="21"/>
                  </a:lnTo>
                  <a:lnTo>
                    <a:pt x="360" y="33"/>
                  </a:lnTo>
                  <a:lnTo>
                    <a:pt x="360" y="45"/>
                  </a:lnTo>
                  <a:lnTo>
                    <a:pt x="357" y="55"/>
                  </a:lnTo>
                  <a:lnTo>
                    <a:pt x="353" y="60"/>
                  </a:lnTo>
                  <a:lnTo>
                    <a:pt x="350" y="63"/>
                  </a:lnTo>
                  <a:lnTo>
                    <a:pt x="340" y="67"/>
                  </a:lnTo>
                  <a:lnTo>
                    <a:pt x="330" y="63"/>
                  </a:lnTo>
                  <a:lnTo>
                    <a:pt x="326" y="60"/>
                  </a:lnTo>
                  <a:lnTo>
                    <a:pt x="323" y="55"/>
                  </a:lnTo>
                  <a:lnTo>
                    <a:pt x="319" y="45"/>
                  </a:lnTo>
                  <a:lnTo>
                    <a:pt x="319" y="40"/>
                  </a:lnTo>
                  <a:lnTo>
                    <a:pt x="321" y="33"/>
                  </a:lnTo>
                  <a:lnTo>
                    <a:pt x="326" y="21"/>
                  </a:lnTo>
                  <a:lnTo>
                    <a:pt x="335" y="10"/>
                  </a:lnTo>
                  <a:lnTo>
                    <a:pt x="330" y="7"/>
                  </a:lnTo>
                  <a:lnTo>
                    <a:pt x="313" y="5"/>
                  </a:lnTo>
                  <a:lnTo>
                    <a:pt x="294" y="7"/>
                  </a:lnTo>
                  <a:lnTo>
                    <a:pt x="289" y="10"/>
                  </a:lnTo>
                  <a:lnTo>
                    <a:pt x="299" y="21"/>
                  </a:lnTo>
                  <a:lnTo>
                    <a:pt x="304" y="33"/>
                  </a:lnTo>
                  <a:lnTo>
                    <a:pt x="304" y="45"/>
                  </a:lnTo>
                  <a:lnTo>
                    <a:pt x="301" y="55"/>
                  </a:lnTo>
                  <a:lnTo>
                    <a:pt x="297" y="60"/>
                  </a:lnTo>
                  <a:lnTo>
                    <a:pt x="294" y="63"/>
                  </a:lnTo>
                  <a:lnTo>
                    <a:pt x="284" y="67"/>
                  </a:lnTo>
                  <a:lnTo>
                    <a:pt x="274" y="63"/>
                  </a:lnTo>
                  <a:lnTo>
                    <a:pt x="270" y="60"/>
                  </a:lnTo>
                  <a:lnTo>
                    <a:pt x="267" y="55"/>
                  </a:lnTo>
                  <a:lnTo>
                    <a:pt x="264" y="45"/>
                  </a:lnTo>
                  <a:lnTo>
                    <a:pt x="264" y="33"/>
                  </a:lnTo>
                  <a:lnTo>
                    <a:pt x="269" y="21"/>
                  </a:lnTo>
                  <a:lnTo>
                    <a:pt x="279" y="10"/>
                  </a:lnTo>
                  <a:lnTo>
                    <a:pt x="274" y="7"/>
                  </a:lnTo>
                  <a:lnTo>
                    <a:pt x="255" y="5"/>
                  </a:lnTo>
                  <a:lnTo>
                    <a:pt x="238" y="7"/>
                  </a:lnTo>
                  <a:lnTo>
                    <a:pt x="233" y="10"/>
                  </a:lnTo>
                  <a:lnTo>
                    <a:pt x="242" y="21"/>
                  </a:lnTo>
                  <a:lnTo>
                    <a:pt x="247" y="33"/>
                  </a:lnTo>
                  <a:lnTo>
                    <a:pt x="248" y="40"/>
                  </a:lnTo>
                  <a:lnTo>
                    <a:pt x="248" y="45"/>
                  </a:lnTo>
                  <a:lnTo>
                    <a:pt x="245" y="55"/>
                  </a:lnTo>
                  <a:lnTo>
                    <a:pt x="242" y="60"/>
                  </a:lnTo>
                  <a:lnTo>
                    <a:pt x="238" y="63"/>
                  </a:lnTo>
                  <a:lnTo>
                    <a:pt x="228" y="67"/>
                  </a:lnTo>
                  <a:lnTo>
                    <a:pt x="218" y="63"/>
                  </a:lnTo>
                  <a:lnTo>
                    <a:pt x="215" y="60"/>
                  </a:lnTo>
                  <a:lnTo>
                    <a:pt x="211" y="55"/>
                  </a:lnTo>
                  <a:lnTo>
                    <a:pt x="208" y="45"/>
                  </a:lnTo>
                  <a:lnTo>
                    <a:pt x="208" y="33"/>
                  </a:lnTo>
                  <a:lnTo>
                    <a:pt x="213" y="21"/>
                  </a:lnTo>
                  <a:lnTo>
                    <a:pt x="221" y="10"/>
                  </a:lnTo>
                  <a:lnTo>
                    <a:pt x="223" y="10"/>
                  </a:lnTo>
                  <a:lnTo>
                    <a:pt x="218" y="7"/>
                  </a:lnTo>
                  <a:lnTo>
                    <a:pt x="199" y="5"/>
                  </a:lnTo>
                  <a:lnTo>
                    <a:pt x="183" y="7"/>
                  </a:lnTo>
                  <a:lnTo>
                    <a:pt x="176" y="10"/>
                  </a:lnTo>
                  <a:lnTo>
                    <a:pt x="177" y="10"/>
                  </a:lnTo>
                  <a:lnTo>
                    <a:pt x="186" y="21"/>
                  </a:lnTo>
                  <a:lnTo>
                    <a:pt x="191" y="33"/>
                  </a:lnTo>
                  <a:lnTo>
                    <a:pt x="193" y="40"/>
                  </a:lnTo>
                  <a:lnTo>
                    <a:pt x="193" y="45"/>
                  </a:lnTo>
                  <a:lnTo>
                    <a:pt x="189" y="55"/>
                  </a:lnTo>
                  <a:lnTo>
                    <a:pt x="186" y="60"/>
                  </a:lnTo>
                  <a:lnTo>
                    <a:pt x="183" y="63"/>
                  </a:lnTo>
                  <a:lnTo>
                    <a:pt x="172" y="67"/>
                  </a:lnTo>
                  <a:lnTo>
                    <a:pt x="166" y="65"/>
                  </a:lnTo>
                  <a:lnTo>
                    <a:pt x="161" y="63"/>
                  </a:lnTo>
                  <a:lnTo>
                    <a:pt x="157" y="60"/>
                  </a:lnTo>
                  <a:lnTo>
                    <a:pt x="154" y="55"/>
                  </a:lnTo>
                  <a:lnTo>
                    <a:pt x="150" y="45"/>
                  </a:lnTo>
                  <a:lnTo>
                    <a:pt x="150" y="40"/>
                  </a:lnTo>
                  <a:lnTo>
                    <a:pt x="152" y="33"/>
                  </a:lnTo>
                  <a:lnTo>
                    <a:pt x="157" y="21"/>
                  </a:lnTo>
                  <a:lnTo>
                    <a:pt x="166" y="10"/>
                  </a:lnTo>
                  <a:lnTo>
                    <a:pt x="167" y="10"/>
                  </a:lnTo>
                  <a:lnTo>
                    <a:pt x="161" y="7"/>
                  </a:lnTo>
                  <a:lnTo>
                    <a:pt x="144" y="5"/>
                  </a:lnTo>
                  <a:lnTo>
                    <a:pt x="127" y="7"/>
                  </a:lnTo>
                  <a:lnTo>
                    <a:pt x="120" y="10"/>
                  </a:lnTo>
                  <a:lnTo>
                    <a:pt x="122" y="10"/>
                  </a:lnTo>
                  <a:lnTo>
                    <a:pt x="130" y="21"/>
                  </a:lnTo>
                  <a:lnTo>
                    <a:pt x="135" y="33"/>
                  </a:lnTo>
                  <a:lnTo>
                    <a:pt x="137" y="40"/>
                  </a:lnTo>
                  <a:lnTo>
                    <a:pt x="137" y="45"/>
                  </a:lnTo>
                  <a:lnTo>
                    <a:pt x="134" y="55"/>
                  </a:lnTo>
                  <a:lnTo>
                    <a:pt x="130" y="60"/>
                  </a:lnTo>
                  <a:lnTo>
                    <a:pt x="127" y="63"/>
                  </a:lnTo>
                  <a:lnTo>
                    <a:pt x="122" y="65"/>
                  </a:lnTo>
                  <a:lnTo>
                    <a:pt x="115" y="67"/>
                  </a:lnTo>
                  <a:lnTo>
                    <a:pt x="105" y="63"/>
                  </a:lnTo>
                  <a:lnTo>
                    <a:pt x="101" y="60"/>
                  </a:lnTo>
                  <a:lnTo>
                    <a:pt x="98" y="55"/>
                  </a:lnTo>
                  <a:lnTo>
                    <a:pt x="95" y="45"/>
                  </a:lnTo>
                  <a:lnTo>
                    <a:pt x="95" y="40"/>
                  </a:lnTo>
                  <a:lnTo>
                    <a:pt x="96" y="33"/>
                  </a:lnTo>
                  <a:lnTo>
                    <a:pt x="101" y="21"/>
                  </a:lnTo>
                  <a:lnTo>
                    <a:pt x="110" y="10"/>
                  </a:lnTo>
                  <a:lnTo>
                    <a:pt x="105" y="7"/>
                  </a:lnTo>
                  <a:lnTo>
                    <a:pt x="88" y="5"/>
                  </a:lnTo>
                  <a:lnTo>
                    <a:pt x="69" y="7"/>
                  </a:lnTo>
                  <a:lnTo>
                    <a:pt x="66" y="9"/>
                  </a:lnTo>
                  <a:lnTo>
                    <a:pt x="69" y="10"/>
                  </a:lnTo>
                  <a:lnTo>
                    <a:pt x="78" y="21"/>
                  </a:lnTo>
                  <a:lnTo>
                    <a:pt x="81" y="33"/>
                  </a:lnTo>
                  <a:lnTo>
                    <a:pt x="81" y="40"/>
                  </a:lnTo>
                  <a:lnTo>
                    <a:pt x="76" y="55"/>
                  </a:lnTo>
                  <a:lnTo>
                    <a:pt x="73" y="60"/>
                  </a:lnTo>
                  <a:lnTo>
                    <a:pt x="69" y="63"/>
                  </a:lnTo>
                  <a:lnTo>
                    <a:pt x="59" y="67"/>
                  </a:lnTo>
                  <a:lnTo>
                    <a:pt x="49" y="63"/>
                  </a:lnTo>
                  <a:lnTo>
                    <a:pt x="46" y="60"/>
                  </a:lnTo>
                  <a:lnTo>
                    <a:pt x="42" y="55"/>
                  </a:lnTo>
                  <a:lnTo>
                    <a:pt x="39" y="45"/>
                  </a:lnTo>
                  <a:lnTo>
                    <a:pt x="39" y="33"/>
                  </a:lnTo>
                  <a:lnTo>
                    <a:pt x="44" y="21"/>
                  </a:lnTo>
                  <a:lnTo>
                    <a:pt x="54" y="10"/>
                  </a:lnTo>
                  <a:lnTo>
                    <a:pt x="57" y="9"/>
                  </a:lnTo>
                  <a:lnTo>
                    <a:pt x="56" y="7"/>
                  </a:lnTo>
                  <a:lnTo>
                    <a:pt x="42" y="5"/>
                  </a:lnTo>
                  <a:lnTo>
                    <a:pt x="27" y="7"/>
                  </a:lnTo>
                  <a:lnTo>
                    <a:pt x="17" y="14"/>
                  </a:lnTo>
                  <a:lnTo>
                    <a:pt x="8" y="24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5" y="21"/>
                  </a:lnTo>
                  <a:lnTo>
                    <a:pt x="12" y="10"/>
                  </a:lnTo>
                  <a:lnTo>
                    <a:pt x="25" y="4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62" name="Freeform 34"/>
            <p:cNvSpPr>
              <a:spLocks noEditPoints="1"/>
            </p:cNvSpPr>
            <p:nvPr/>
          </p:nvSpPr>
          <p:spPr bwMode="auto">
            <a:xfrm>
              <a:off x="3059113" y="2012950"/>
              <a:ext cx="871538" cy="41275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549" y="19"/>
                </a:cxn>
                <a:cxn ang="0">
                  <a:pos x="549" y="26"/>
                </a:cxn>
                <a:cxn ang="0">
                  <a:pos x="0" y="26"/>
                </a:cxn>
                <a:cxn ang="0">
                  <a:pos x="0" y="19"/>
                </a:cxn>
                <a:cxn ang="0">
                  <a:pos x="0" y="0"/>
                </a:cxn>
                <a:cxn ang="0">
                  <a:pos x="549" y="0"/>
                </a:cxn>
                <a:cxn ang="0">
                  <a:pos x="549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549" h="26">
                  <a:moveTo>
                    <a:pt x="0" y="19"/>
                  </a:moveTo>
                  <a:lnTo>
                    <a:pt x="549" y="19"/>
                  </a:lnTo>
                  <a:lnTo>
                    <a:pt x="549" y="26"/>
                  </a:lnTo>
                  <a:lnTo>
                    <a:pt x="0" y="26"/>
                  </a:lnTo>
                  <a:lnTo>
                    <a:pt x="0" y="19"/>
                  </a:lnTo>
                  <a:close/>
                  <a:moveTo>
                    <a:pt x="0" y="0"/>
                  </a:moveTo>
                  <a:lnTo>
                    <a:pt x="549" y="0"/>
                  </a:lnTo>
                  <a:lnTo>
                    <a:pt x="549" y="9"/>
                  </a:lnTo>
                  <a:lnTo>
                    <a:pt x="0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63" name="Freeform 35"/>
            <p:cNvSpPr>
              <a:spLocks/>
            </p:cNvSpPr>
            <p:nvPr/>
          </p:nvSpPr>
          <p:spPr bwMode="auto">
            <a:xfrm>
              <a:off x="3443288" y="1992313"/>
              <a:ext cx="104775" cy="857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6" y="27"/>
                </a:cxn>
                <a:cxn ang="0">
                  <a:pos x="0" y="54"/>
                </a:cxn>
                <a:cxn ang="0">
                  <a:pos x="13" y="27"/>
                </a:cxn>
                <a:cxn ang="0">
                  <a:pos x="0" y="0"/>
                </a:cxn>
              </a:cxnLst>
              <a:rect l="0" t="0" r="r" b="b"/>
              <a:pathLst>
                <a:path w="66" h="54">
                  <a:moveTo>
                    <a:pt x="0" y="0"/>
                  </a:moveTo>
                  <a:lnTo>
                    <a:pt x="66" y="27"/>
                  </a:lnTo>
                  <a:lnTo>
                    <a:pt x="0" y="54"/>
                  </a:lnTo>
                  <a:lnTo>
                    <a:pt x="13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64" name="Freeform 36"/>
            <p:cNvSpPr>
              <a:spLocks noEditPoints="1"/>
            </p:cNvSpPr>
            <p:nvPr/>
          </p:nvSpPr>
          <p:spPr bwMode="auto">
            <a:xfrm>
              <a:off x="3435350" y="1984375"/>
              <a:ext cx="125413" cy="100013"/>
            </a:xfrm>
            <a:custGeom>
              <a:avLst/>
              <a:gdLst/>
              <a:ahLst/>
              <a:cxnLst>
                <a:cxn ang="0">
                  <a:pos x="10" y="8"/>
                </a:cxn>
                <a:cxn ang="0">
                  <a:pos x="10" y="10"/>
                </a:cxn>
                <a:cxn ang="0">
                  <a:pos x="20" y="30"/>
                </a:cxn>
                <a:cxn ang="0">
                  <a:pos x="20" y="32"/>
                </a:cxn>
                <a:cxn ang="0">
                  <a:pos x="10" y="54"/>
                </a:cxn>
                <a:cxn ang="0">
                  <a:pos x="10" y="53"/>
                </a:cxn>
                <a:cxn ang="0">
                  <a:pos x="10" y="54"/>
                </a:cxn>
                <a:cxn ang="0">
                  <a:pos x="37" y="42"/>
                </a:cxn>
                <a:cxn ang="0">
                  <a:pos x="64" y="32"/>
                </a:cxn>
                <a:cxn ang="0">
                  <a:pos x="64" y="30"/>
                </a:cxn>
                <a:cxn ang="0">
                  <a:pos x="10" y="8"/>
                </a:cxn>
                <a:cxn ang="0">
                  <a:pos x="0" y="0"/>
                </a:cxn>
                <a:cxn ang="0">
                  <a:pos x="5" y="1"/>
                </a:cxn>
                <a:cxn ang="0">
                  <a:pos x="72" y="29"/>
                </a:cxn>
                <a:cxn ang="0">
                  <a:pos x="79" y="32"/>
                </a:cxn>
                <a:cxn ang="0">
                  <a:pos x="72" y="34"/>
                </a:cxn>
                <a:cxn ang="0">
                  <a:pos x="5" y="61"/>
                </a:cxn>
                <a:cxn ang="0">
                  <a:pos x="0" y="63"/>
                </a:cxn>
                <a:cxn ang="0">
                  <a:pos x="1" y="58"/>
                </a:cxn>
                <a:cxn ang="0">
                  <a:pos x="15" y="32"/>
                </a:cxn>
                <a:cxn ang="0">
                  <a:pos x="15" y="30"/>
                </a:cxn>
                <a:cxn ang="0">
                  <a:pos x="1" y="5"/>
                </a:cxn>
                <a:cxn ang="0">
                  <a:pos x="0" y="0"/>
                </a:cxn>
              </a:cxnLst>
              <a:rect l="0" t="0" r="r" b="b"/>
              <a:pathLst>
                <a:path w="79" h="63">
                  <a:moveTo>
                    <a:pt x="10" y="8"/>
                  </a:moveTo>
                  <a:lnTo>
                    <a:pt x="10" y="10"/>
                  </a:lnTo>
                  <a:lnTo>
                    <a:pt x="20" y="30"/>
                  </a:lnTo>
                  <a:lnTo>
                    <a:pt x="20" y="32"/>
                  </a:lnTo>
                  <a:lnTo>
                    <a:pt x="10" y="54"/>
                  </a:lnTo>
                  <a:lnTo>
                    <a:pt x="10" y="53"/>
                  </a:lnTo>
                  <a:lnTo>
                    <a:pt x="10" y="54"/>
                  </a:lnTo>
                  <a:lnTo>
                    <a:pt x="37" y="42"/>
                  </a:lnTo>
                  <a:lnTo>
                    <a:pt x="64" y="32"/>
                  </a:lnTo>
                  <a:lnTo>
                    <a:pt x="64" y="30"/>
                  </a:lnTo>
                  <a:lnTo>
                    <a:pt x="10" y="8"/>
                  </a:lnTo>
                  <a:close/>
                  <a:moveTo>
                    <a:pt x="0" y="0"/>
                  </a:moveTo>
                  <a:lnTo>
                    <a:pt x="5" y="1"/>
                  </a:lnTo>
                  <a:lnTo>
                    <a:pt x="72" y="29"/>
                  </a:lnTo>
                  <a:lnTo>
                    <a:pt x="79" y="32"/>
                  </a:lnTo>
                  <a:lnTo>
                    <a:pt x="72" y="34"/>
                  </a:lnTo>
                  <a:lnTo>
                    <a:pt x="5" y="61"/>
                  </a:lnTo>
                  <a:lnTo>
                    <a:pt x="0" y="63"/>
                  </a:lnTo>
                  <a:lnTo>
                    <a:pt x="1" y="58"/>
                  </a:lnTo>
                  <a:lnTo>
                    <a:pt x="15" y="32"/>
                  </a:lnTo>
                  <a:lnTo>
                    <a:pt x="15" y="30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65" name="Freeform 37"/>
            <p:cNvSpPr>
              <a:spLocks/>
            </p:cNvSpPr>
            <p:nvPr/>
          </p:nvSpPr>
          <p:spPr bwMode="auto">
            <a:xfrm>
              <a:off x="3925888" y="1593850"/>
              <a:ext cx="257175" cy="882650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98" y="5"/>
                </a:cxn>
                <a:cxn ang="0">
                  <a:pos x="113" y="22"/>
                </a:cxn>
                <a:cxn ang="0">
                  <a:pos x="127" y="48"/>
                </a:cxn>
                <a:cxn ang="0">
                  <a:pos x="139" y="82"/>
                </a:cxn>
                <a:cxn ang="0">
                  <a:pos x="149" y="123"/>
                </a:cxn>
                <a:cxn ang="0">
                  <a:pos x="155" y="171"/>
                </a:cxn>
                <a:cxn ang="0">
                  <a:pos x="160" y="222"/>
                </a:cxn>
                <a:cxn ang="0">
                  <a:pos x="162" y="278"/>
                </a:cxn>
                <a:cxn ang="0">
                  <a:pos x="160" y="334"/>
                </a:cxn>
                <a:cxn ang="0">
                  <a:pos x="155" y="386"/>
                </a:cxn>
                <a:cxn ang="0">
                  <a:pos x="149" y="433"/>
                </a:cxn>
                <a:cxn ang="0">
                  <a:pos x="139" y="474"/>
                </a:cxn>
                <a:cxn ang="0">
                  <a:pos x="127" y="508"/>
                </a:cxn>
                <a:cxn ang="0">
                  <a:pos x="113" y="534"/>
                </a:cxn>
                <a:cxn ang="0">
                  <a:pos x="98" y="551"/>
                </a:cxn>
                <a:cxn ang="0">
                  <a:pos x="81" y="556"/>
                </a:cxn>
                <a:cxn ang="0">
                  <a:pos x="64" y="551"/>
                </a:cxn>
                <a:cxn ang="0">
                  <a:pos x="49" y="534"/>
                </a:cxn>
                <a:cxn ang="0">
                  <a:pos x="35" y="508"/>
                </a:cxn>
                <a:cxn ang="0">
                  <a:pos x="24" y="474"/>
                </a:cxn>
                <a:cxn ang="0">
                  <a:pos x="13" y="433"/>
                </a:cxn>
                <a:cxn ang="0">
                  <a:pos x="7" y="386"/>
                </a:cxn>
                <a:cxn ang="0">
                  <a:pos x="2" y="334"/>
                </a:cxn>
                <a:cxn ang="0">
                  <a:pos x="0" y="278"/>
                </a:cxn>
                <a:cxn ang="0">
                  <a:pos x="2" y="222"/>
                </a:cxn>
                <a:cxn ang="0">
                  <a:pos x="7" y="171"/>
                </a:cxn>
                <a:cxn ang="0">
                  <a:pos x="13" y="123"/>
                </a:cxn>
                <a:cxn ang="0">
                  <a:pos x="24" y="82"/>
                </a:cxn>
                <a:cxn ang="0">
                  <a:pos x="35" y="48"/>
                </a:cxn>
                <a:cxn ang="0">
                  <a:pos x="49" y="22"/>
                </a:cxn>
                <a:cxn ang="0">
                  <a:pos x="64" y="5"/>
                </a:cxn>
                <a:cxn ang="0">
                  <a:pos x="81" y="0"/>
                </a:cxn>
              </a:cxnLst>
              <a:rect l="0" t="0" r="r" b="b"/>
              <a:pathLst>
                <a:path w="162" h="556">
                  <a:moveTo>
                    <a:pt x="81" y="0"/>
                  </a:moveTo>
                  <a:lnTo>
                    <a:pt x="98" y="5"/>
                  </a:lnTo>
                  <a:lnTo>
                    <a:pt x="113" y="22"/>
                  </a:lnTo>
                  <a:lnTo>
                    <a:pt x="127" y="48"/>
                  </a:lnTo>
                  <a:lnTo>
                    <a:pt x="139" y="82"/>
                  </a:lnTo>
                  <a:lnTo>
                    <a:pt x="149" y="123"/>
                  </a:lnTo>
                  <a:lnTo>
                    <a:pt x="155" y="171"/>
                  </a:lnTo>
                  <a:lnTo>
                    <a:pt x="160" y="222"/>
                  </a:lnTo>
                  <a:lnTo>
                    <a:pt x="162" y="278"/>
                  </a:lnTo>
                  <a:lnTo>
                    <a:pt x="160" y="334"/>
                  </a:lnTo>
                  <a:lnTo>
                    <a:pt x="155" y="386"/>
                  </a:lnTo>
                  <a:lnTo>
                    <a:pt x="149" y="433"/>
                  </a:lnTo>
                  <a:lnTo>
                    <a:pt x="139" y="474"/>
                  </a:lnTo>
                  <a:lnTo>
                    <a:pt x="127" y="508"/>
                  </a:lnTo>
                  <a:lnTo>
                    <a:pt x="113" y="534"/>
                  </a:lnTo>
                  <a:lnTo>
                    <a:pt x="98" y="551"/>
                  </a:lnTo>
                  <a:lnTo>
                    <a:pt x="81" y="556"/>
                  </a:lnTo>
                  <a:lnTo>
                    <a:pt x="64" y="551"/>
                  </a:lnTo>
                  <a:lnTo>
                    <a:pt x="49" y="534"/>
                  </a:lnTo>
                  <a:lnTo>
                    <a:pt x="35" y="508"/>
                  </a:lnTo>
                  <a:lnTo>
                    <a:pt x="24" y="474"/>
                  </a:lnTo>
                  <a:lnTo>
                    <a:pt x="13" y="433"/>
                  </a:lnTo>
                  <a:lnTo>
                    <a:pt x="7" y="386"/>
                  </a:lnTo>
                  <a:lnTo>
                    <a:pt x="2" y="334"/>
                  </a:lnTo>
                  <a:lnTo>
                    <a:pt x="0" y="278"/>
                  </a:lnTo>
                  <a:lnTo>
                    <a:pt x="2" y="222"/>
                  </a:lnTo>
                  <a:lnTo>
                    <a:pt x="7" y="171"/>
                  </a:lnTo>
                  <a:lnTo>
                    <a:pt x="13" y="123"/>
                  </a:lnTo>
                  <a:lnTo>
                    <a:pt x="24" y="82"/>
                  </a:lnTo>
                  <a:lnTo>
                    <a:pt x="35" y="48"/>
                  </a:lnTo>
                  <a:lnTo>
                    <a:pt x="49" y="22"/>
                  </a:lnTo>
                  <a:lnTo>
                    <a:pt x="64" y="5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CCFF"/>
            </a:solidFill>
            <a:ln w="0">
              <a:solidFill>
                <a:srgbClr val="00CC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66" name="Freeform 38"/>
            <p:cNvSpPr>
              <a:spLocks noEditPoints="1"/>
            </p:cNvSpPr>
            <p:nvPr/>
          </p:nvSpPr>
          <p:spPr bwMode="auto">
            <a:xfrm>
              <a:off x="3921125" y="1589088"/>
              <a:ext cx="268288" cy="890588"/>
            </a:xfrm>
            <a:custGeom>
              <a:avLst/>
              <a:gdLst/>
              <a:ahLst/>
              <a:cxnLst>
                <a:cxn ang="0">
                  <a:pos x="76" y="6"/>
                </a:cxn>
                <a:cxn ang="0">
                  <a:pos x="60" y="17"/>
                </a:cxn>
                <a:cxn ang="0">
                  <a:pos x="40" y="51"/>
                </a:cxn>
                <a:cxn ang="0">
                  <a:pos x="18" y="126"/>
                </a:cxn>
                <a:cxn ang="0">
                  <a:pos x="6" y="225"/>
                </a:cxn>
                <a:cxn ang="0">
                  <a:pos x="6" y="337"/>
                </a:cxn>
                <a:cxn ang="0">
                  <a:pos x="18" y="436"/>
                </a:cxn>
                <a:cxn ang="0">
                  <a:pos x="40" y="510"/>
                </a:cxn>
                <a:cxn ang="0">
                  <a:pos x="60" y="544"/>
                </a:cxn>
                <a:cxn ang="0">
                  <a:pos x="76" y="554"/>
                </a:cxn>
                <a:cxn ang="0">
                  <a:pos x="91" y="554"/>
                </a:cxn>
                <a:cxn ang="0">
                  <a:pos x="114" y="535"/>
                </a:cxn>
                <a:cxn ang="0">
                  <a:pos x="140" y="477"/>
                </a:cxn>
                <a:cxn ang="0">
                  <a:pos x="157" y="389"/>
                </a:cxn>
                <a:cxn ang="0">
                  <a:pos x="163" y="281"/>
                </a:cxn>
                <a:cxn ang="0">
                  <a:pos x="157" y="172"/>
                </a:cxn>
                <a:cxn ang="0">
                  <a:pos x="140" y="85"/>
                </a:cxn>
                <a:cxn ang="0">
                  <a:pos x="114" y="25"/>
                </a:cxn>
                <a:cxn ang="0">
                  <a:pos x="91" y="6"/>
                </a:cxn>
                <a:cxn ang="0">
                  <a:pos x="79" y="0"/>
                </a:cxn>
                <a:cxn ang="0">
                  <a:pos x="92" y="1"/>
                </a:cxn>
                <a:cxn ang="0">
                  <a:pos x="103" y="6"/>
                </a:cxn>
                <a:cxn ang="0">
                  <a:pos x="131" y="49"/>
                </a:cxn>
                <a:cxn ang="0">
                  <a:pos x="155" y="124"/>
                </a:cxn>
                <a:cxn ang="0">
                  <a:pos x="167" y="225"/>
                </a:cxn>
                <a:cxn ang="0">
                  <a:pos x="167" y="337"/>
                </a:cxn>
                <a:cxn ang="0">
                  <a:pos x="155" y="436"/>
                </a:cxn>
                <a:cxn ang="0">
                  <a:pos x="131" y="511"/>
                </a:cxn>
                <a:cxn ang="0">
                  <a:pos x="109" y="547"/>
                </a:cxn>
                <a:cxn ang="0">
                  <a:pos x="96" y="559"/>
                </a:cxn>
                <a:cxn ang="0">
                  <a:pos x="77" y="561"/>
                </a:cxn>
                <a:cxn ang="0">
                  <a:pos x="65" y="556"/>
                </a:cxn>
                <a:cxn ang="0">
                  <a:pos x="50" y="539"/>
                </a:cxn>
                <a:cxn ang="0">
                  <a:pos x="23" y="477"/>
                </a:cxn>
                <a:cxn ang="0">
                  <a:pos x="6" y="390"/>
                </a:cxn>
                <a:cxn ang="0">
                  <a:pos x="0" y="281"/>
                </a:cxn>
                <a:cxn ang="0">
                  <a:pos x="6" y="172"/>
                </a:cxn>
                <a:cxn ang="0">
                  <a:pos x="23" y="83"/>
                </a:cxn>
                <a:cxn ang="0">
                  <a:pos x="50" y="22"/>
                </a:cxn>
                <a:cxn ang="0">
                  <a:pos x="65" y="6"/>
                </a:cxn>
                <a:cxn ang="0">
                  <a:pos x="74" y="1"/>
                </a:cxn>
              </a:cxnLst>
              <a:rect l="0" t="0" r="r" b="b"/>
              <a:pathLst>
                <a:path w="169" h="561">
                  <a:moveTo>
                    <a:pt x="84" y="5"/>
                  </a:moveTo>
                  <a:lnTo>
                    <a:pt x="76" y="6"/>
                  </a:lnTo>
                  <a:lnTo>
                    <a:pt x="69" y="10"/>
                  </a:lnTo>
                  <a:lnTo>
                    <a:pt x="60" y="17"/>
                  </a:lnTo>
                  <a:lnTo>
                    <a:pt x="54" y="25"/>
                  </a:lnTo>
                  <a:lnTo>
                    <a:pt x="40" y="51"/>
                  </a:lnTo>
                  <a:lnTo>
                    <a:pt x="28" y="85"/>
                  </a:lnTo>
                  <a:lnTo>
                    <a:pt x="18" y="126"/>
                  </a:lnTo>
                  <a:lnTo>
                    <a:pt x="11" y="172"/>
                  </a:lnTo>
                  <a:lnTo>
                    <a:pt x="6" y="225"/>
                  </a:lnTo>
                  <a:lnTo>
                    <a:pt x="5" y="281"/>
                  </a:lnTo>
                  <a:lnTo>
                    <a:pt x="6" y="337"/>
                  </a:lnTo>
                  <a:lnTo>
                    <a:pt x="11" y="389"/>
                  </a:lnTo>
                  <a:lnTo>
                    <a:pt x="18" y="436"/>
                  </a:lnTo>
                  <a:lnTo>
                    <a:pt x="28" y="477"/>
                  </a:lnTo>
                  <a:lnTo>
                    <a:pt x="40" y="510"/>
                  </a:lnTo>
                  <a:lnTo>
                    <a:pt x="54" y="535"/>
                  </a:lnTo>
                  <a:lnTo>
                    <a:pt x="60" y="544"/>
                  </a:lnTo>
                  <a:lnTo>
                    <a:pt x="69" y="551"/>
                  </a:lnTo>
                  <a:lnTo>
                    <a:pt x="76" y="554"/>
                  </a:lnTo>
                  <a:lnTo>
                    <a:pt x="84" y="556"/>
                  </a:lnTo>
                  <a:lnTo>
                    <a:pt x="91" y="554"/>
                  </a:lnTo>
                  <a:lnTo>
                    <a:pt x="99" y="551"/>
                  </a:lnTo>
                  <a:lnTo>
                    <a:pt x="114" y="535"/>
                  </a:lnTo>
                  <a:lnTo>
                    <a:pt x="126" y="510"/>
                  </a:lnTo>
                  <a:lnTo>
                    <a:pt x="140" y="477"/>
                  </a:lnTo>
                  <a:lnTo>
                    <a:pt x="150" y="436"/>
                  </a:lnTo>
                  <a:lnTo>
                    <a:pt x="157" y="389"/>
                  </a:lnTo>
                  <a:lnTo>
                    <a:pt x="162" y="337"/>
                  </a:lnTo>
                  <a:lnTo>
                    <a:pt x="163" y="281"/>
                  </a:lnTo>
                  <a:lnTo>
                    <a:pt x="162" y="225"/>
                  </a:lnTo>
                  <a:lnTo>
                    <a:pt x="157" y="172"/>
                  </a:lnTo>
                  <a:lnTo>
                    <a:pt x="150" y="126"/>
                  </a:lnTo>
                  <a:lnTo>
                    <a:pt x="140" y="85"/>
                  </a:lnTo>
                  <a:lnTo>
                    <a:pt x="126" y="51"/>
                  </a:lnTo>
                  <a:lnTo>
                    <a:pt x="114" y="25"/>
                  </a:lnTo>
                  <a:lnTo>
                    <a:pt x="99" y="10"/>
                  </a:lnTo>
                  <a:lnTo>
                    <a:pt x="91" y="6"/>
                  </a:lnTo>
                  <a:lnTo>
                    <a:pt x="84" y="5"/>
                  </a:lnTo>
                  <a:close/>
                  <a:moveTo>
                    <a:pt x="79" y="0"/>
                  </a:moveTo>
                  <a:lnTo>
                    <a:pt x="89" y="0"/>
                  </a:lnTo>
                  <a:lnTo>
                    <a:pt x="92" y="1"/>
                  </a:lnTo>
                  <a:lnTo>
                    <a:pt x="98" y="3"/>
                  </a:lnTo>
                  <a:lnTo>
                    <a:pt x="103" y="6"/>
                  </a:lnTo>
                  <a:lnTo>
                    <a:pt x="118" y="22"/>
                  </a:lnTo>
                  <a:lnTo>
                    <a:pt x="131" y="49"/>
                  </a:lnTo>
                  <a:lnTo>
                    <a:pt x="145" y="83"/>
                  </a:lnTo>
                  <a:lnTo>
                    <a:pt x="155" y="124"/>
                  </a:lnTo>
                  <a:lnTo>
                    <a:pt x="162" y="172"/>
                  </a:lnTo>
                  <a:lnTo>
                    <a:pt x="167" y="225"/>
                  </a:lnTo>
                  <a:lnTo>
                    <a:pt x="169" y="281"/>
                  </a:lnTo>
                  <a:lnTo>
                    <a:pt x="167" y="337"/>
                  </a:lnTo>
                  <a:lnTo>
                    <a:pt x="162" y="390"/>
                  </a:lnTo>
                  <a:lnTo>
                    <a:pt x="155" y="436"/>
                  </a:lnTo>
                  <a:lnTo>
                    <a:pt x="145" y="477"/>
                  </a:lnTo>
                  <a:lnTo>
                    <a:pt x="131" y="511"/>
                  </a:lnTo>
                  <a:lnTo>
                    <a:pt x="118" y="539"/>
                  </a:lnTo>
                  <a:lnTo>
                    <a:pt x="109" y="547"/>
                  </a:lnTo>
                  <a:lnTo>
                    <a:pt x="103" y="556"/>
                  </a:lnTo>
                  <a:lnTo>
                    <a:pt x="96" y="559"/>
                  </a:lnTo>
                  <a:lnTo>
                    <a:pt x="91" y="561"/>
                  </a:lnTo>
                  <a:lnTo>
                    <a:pt x="77" y="561"/>
                  </a:lnTo>
                  <a:lnTo>
                    <a:pt x="72" y="559"/>
                  </a:lnTo>
                  <a:lnTo>
                    <a:pt x="65" y="556"/>
                  </a:lnTo>
                  <a:lnTo>
                    <a:pt x="57" y="547"/>
                  </a:lnTo>
                  <a:lnTo>
                    <a:pt x="50" y="539"/>
                  </a:lnTo>
                  <a:lnTo>
                    <a:pt x="37" y="511"/>
                  </a:lnTo>
                  <a:lnTo>
                    <a:pt x="23" y="477"/>
                  </a:lnTo>
                  <a:lnTo>
                    <a:pt x="13" y="436"/>
                  </a:lnTo>
                  <a:lnTo>
                    <a:pt x="6" y="390"/>
                  </a:lnTo>
                  <a:lnTo>
                    <a:pt x="1" y="337"/>
                  </a:lnTo>
                  <a:lnTo>
                    <a:pt x="0" y="281"/>
                  </a:lnTo>
                  <a:lnTo>
                    <a:pt x="1" y="225"/>
                  </a:lnTo>
                  <a:lnTo>
                    <a:pt x="6" y="172"/>
                  </a:lnTo>
                  <a:lnTo>
                    <a:pt x="13" y="124"/>
                  </a:lnTo>
                  <a:lnTo>
                    <a:pt x="23" y="83"/>
                  </a:lnTo>
                  <a:lnTo>
                    <a:pt x="37" y="49"/>
                  </a:lnTo>
                  <a:lnTo>
                    <a:pt x="50" y="22"/>
                  </a:lnTo>
                  <a:lnTo>
                    <a:pt x="57" y="13"/>
                  </a:lnTo>
                  <a:lnTo>
                    <a:pt x="65" y="6"/>
                  </a:lnTo>
                  <a:lnTo>
                    <a:pt x="71" y="3"/>
                  </a:lnTo>
                  <a:lnTo>
                    <a:pt x="74" y="1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CCFF"/>
            </a:solidFill>
            <a:ln w="0">
              <a:solidFill>
                <a:srgbClr val="00CC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67" name="Freeform 39"/>
            <p:cNvSpPr>
              <a:spLocks/>
            </p:cNvSpPr>
            <p:nvPr/>
          </p:nvSpPr>
          <p:spPr bwMode="auto">
            <a:xfrm>
              <a:off x="4164013" y="2308225"/>
              <a:ext cx="803275" cy="17463"/>
            </a:xfrm>
            <a:custGeom>
              <a:avLst/>
              <a:gdLst/>
              <a:ahLst/>
              <a:cxnLst>
                <a:cxn ang="0">
                  <a:pos x="502" y="0"/>
                </a:cxn>
                <a:cxn ang="0">
                  <a:pos x="506" y="0"/>
                </a:cxn>
                <a:cxn ang="0">
                  <a:pos x="506" y="6"/>
                </a:cxn>
                <a:cxn ang="0">
                  <a:pos x="502" y="6"/>
                </a:cxn>
                <a:cxn ang="0">
                  <a:pos x="2" y="11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2" y="6"/>
                </a:cxn>
                <a:cxn ang="0">
                  <a:pos x="502" y="0"/>
                </a:cxn>
              </a:cxnLst>
              <a:rect l="0" t="0" r="r" b="b"/>
              <a:pathLst>
                <a:path w="506" h="11">
                  <a:moveTo>
                    <a:pt x="502" y="0"/>
                  </a:moveTo>
                  <a:lnTo>
                    <a:pt x="506" y="0"/>
                  </a:lnTo>
                  <a:lnTo>
                    <a:pt x="506" y="6"/>
                  </a:lnTo>
                  <a:lnTo>
                    <a:pt x="502" y="6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6"/>
                  </a:lnTo>
                  <a:lnTo>
                    <a:pt x="2" y="6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68" name="Freeform 40"/>
            <p:cNvSpPr>
              <a:spLocks/>
            </p:cNvSpPr>
            <p:nvPr/>
          </p:nvSpPr>
          <p:spPr bwMode="auto">
            <a:xfrm>
              <a:off x="4540250" y="2295525"/>
              <a:ext cx="50800" cy="41275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25" y="14"/>
                </a:cxn>
                <a:cxn ang="0">
                  <a:pos x="32" y="26"/>
                </a:cxn>
                <a:cxn ang="0">
                  <a:pos x="0" y="14"/>
                </a:cxn>
                <a:cxn ang="0">
                  <a:pos x="32" y="0"/>
                </a:cxn>
              </a:cxnLst>
              <a:rect l="0" t="0" r="r" b="b"/>
              <a:pathLst>
                <a:path w="32" h="26">
                  <a:moveTo>
                    <a:pt x="32" y="0"/>
                  </a:moveTo>
                  <a:lnTo>
                    <a:pt x="25" y="14"/>
                  </a:lnTo>
                  <a:lnTo>
                    <a:pt x="32" y="26"/>
                  </a:lnTo>
                  <a:lnTo>
                    <a:pt x="0" y="14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69" name="Freeform 41"/>
            <p:cNvSpPr>
              <a:spLocks noEditPoints="1"/>
            </p:cNvSpPr>
            <p:nvPr/>
          </p:nvSpPr>
          <p:spPr bwMode="auto">
            <a:xfrm>
              <a:off x="4529138" y="2287588"/>
              <a:ext cx="69850" cy="57150"/>
            </a:xfrm>
            <a:custGeom>
              <a:avLst/>
              <a:gdLst/>
              <a:ahLst/>
              <a:cxnLst>
                <a:cxn ang="0">
                  <a:pos x="34" y="10"/>
                </a:cxn>
                <a:cxn ang="0">
                  <a:pos x="22" y="15"/>
                </a:cxn>
                <a:cxn ang="0">
                  <a:pos x="12" y="19"/>
                </a:cxn>
                <a:cxn ang="0">
                  <a:pos x="22" y="24"/>
                </a:cxn>
                <a:cxn ang="0">
                  <a:pos x="34" y="27"/>
                </a:cxn>
                <a:cxn ang="0">
                  <a:pos x="31" y="19"/>
                </a:cxn>
                <a:cxn ang="0">
                  <a:pos x="29" y="19"/>
                </a:cxn>
                <a:cxn ang="0">
                  <a:pos x="31" y="17"/>
                </a:cxn>
                <a:cxn ang="0">
                  <a:pos x="34" y="10"/>
                </a:cxn>
                <a:cxn ang="0">
                  <a:pos x="44" y="0"/>
                </a:cxn>
                <a:cxn ang="0">
                  <a:pos x="41" y="7"/>
                </a:cxn>
                <a:cxn ang="0">
                  <a:pos x="34" y="19"/>
                </a:cxn>
                <a:cxn ang="0">
                  <a:pos x="41" y="31"/>
                </a:cxn>
                <a:cxn ang="0">
                  <a:pos x="44" y="36"/>
                </a:cxn>
                <a:cxn ang="0">
                  <a:pos x="37" y="34"/>
                </a:cxn>
                <a:cxn ang="0">
                  <a:pos x="5" y="20"/>
                </a:cxn>
                <a:cxn ang="0">
                  <a:pos x="0" y="19"/>
                </a:cxn>
                <a:cxn ang="0">
                  <a:pos x="5" y="17"/>
                </a:cxn>
                <a:cxn ang="0">
                  <a:pos x="37" y="3"/>
                </a:cxn>
                <a:cxn ang="0">
                  <a:pos x="44" y="0"/>
                </a:cxn>
              </a:cxnLst>
              <a:rect l="0" t="0" r="r" b="b"/>
              <a:pathLst>
                <a:path w="44" h="36">
                  <a:moveTo>
                    <a:pt x="34" y="10"/>
                  </a:moveTo>
                  <a:lnTo>
                    <a:pt x="22" y="15"/>
                  </a:lnTo>
                  <a:lnTo>
                    <a:pt x="12" y="19"/>
                  </a:lnTo>
                  <a:lnTo>
                    <a:pt x="22" y="24"/>
                  </a:lnTo>
                  <a:lnTo>
                    <a:pt x="34" y="27"/>
                  </a:lnTo>
                  <a:lnTo>
                    <a:pt x="31" y="19"/>
                  </a:lnTo>
                  <a:lnTo>
                    <a:pt x="29" y="19"/>
                  </a:lnTo>
                  <a:lnTo>
                    <a:pt x="31" y="17"/>
                  </a:lnTo>
                  <a:lnTo>
                    <a:pt x="34" y="10"/>
                  </a:lnTo>
                  <a:close/>
                  <a:moveTo>
                    <a:pt x="44" y="0"/>
                  </a:moveTo>
                  <a:lnTo>
                    <a:pt x="41" y="7"/>
                  </a:lnTo>
                  <a:lnTo>
                    <a:pt x="34" y="19"/>
                  </a:lnTo>
                  <a:lnTo>
                    <a:pt x="41" y="31"/>
                  </a:lnTo>
                  <a:lnTo>
                    <a:pt x="44" y="36"/>
                  </a:lnTo>
                  <a:lnTo>
                    <a:pt x="37" y="34"/>
                  </a:lnTo>
                  <a:lnTo>
                    <a:pt x="5" y="20"/>
                  </a:lnTo>
                  <a:lnTo>
                    <a:pt x="0" y="19"/>
                  </a:lnTo>
                  <a:lnTo>
                    <a:pt x="5" y="17"/>
                  </a:lnTo>
                  <a:lnTo>
                    <a:pt x="37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70" name="Freeform 42"/>
            <p:cNvSpPr>
              <a:spLocks/>
            </p:cNvSpPr>
            <p:nvPr/>
          </p:nvSpPr>
          <p:spPr bwMode="auto">
            <a:xfrm>
              <a:off x="4189413" y="2012950"/>
              <a:ext cx="777875" cy="17463"/>
            </a:xfrm>
            <a:custGeom>
              <a:avLst/>
              <a:gdLst/>
              <a:ahLst/>
              <a:cxnLst>
                <a:cxn ang="0">
                  <a:pos x="486" y="0"/>
                </a:cxn>
                <a:cxn ang="0">
                  <a:pos x="490" y="0"/>
                </a:cxn>
                <a:cxn ang="0">
                  <a:pos x="490" y="6"/>
                </a:cxn>
                <a:cxn ang="0">
                  <a:pos x="486" y="6"/>
                </a:cxn>
                <a:cxn ang="0">
                  <a:pos x="1" y="11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1" y="6"/>
                </a:cxn>
                <a:cxn ang="0">
                  <a:pos x="486" y="0"/>
                </a:cxn>
              </a:cxnLst>
              <a:rect l="0" t="0" r="r" b="b"/>
              <a:pathLst>
                <a:path w="490" h="11">
                  <a:moveTo>
                    <a:pt x="486" y="0"/>
                  </a:moveTo>
                  <a:lnTo>
                    <a:pt x="490" y="0"/>
                  </a:lnTo>
                  <a:lnTo>
                    <a:pt x="490" y="6"/>
                  </a:lnTo>
                  <a:lnTo>
                    <a:pt x="486" y="6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6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71" name="Freeform 43"/>
            <p:cNvSpPr>
              <a:spLocks/>
            </p:cNvSpPr>
            <p:nvPr/>
          </p:nvSpPr>
          <p:spPr bwMode="auto">
            <a:xfrm>
              <a:off x="4556125" y="2003425"/>
              <a:ext cx="39688" cy="349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12"/>
                </a:cxn>
                <a:cxn ang="0">
                  <a:pos x="0" y="22"/>
                </a:cxn>
                <a:cxn ang="0">
                  <a:pos x="5" y="12"/>
                </a:cxn>
                <a:cxn ang="0">
                  <a:pos x="0" y="0"/>
                </a:cxn>
              </a:cxnLst>
              <a:rect l="0" t="0" r="r" b="b"/>
              <a:pathLst>
                <a:path w="25" h="22">
                  <a:moveTo>
                    <a:pt x="0" y="0"/>
                  </a:moveTo>
                  <a:lnTo>
                    <a:pt x="25" y="12"/>
                  </a:lnTo>
                  <a:lnTo>
                    <a:pt x="0" y="22"/>
                  </a:lnTo>
                  <a:lnTo>
                    <a:pt x="5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72" name="Freeform 44"/>
            <p:cNvSpPr>
              <a:spLocks noEditPoints="1"/>
            </p:cNvSpPr>
            <p:nvPr/>
          </p:nvSpPr>
          <p:spPr bwMode="auto">
            <a:xfrm>
              <a:off x="4548188" y="1997075"/>
              <a:ext cx="58738" cy="49213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3" y="14"/>
                </a:cxn>
                <a:cxn ang="0">
                  <a:pos x="13" y="17"/>
                </a:cxn>
                <a:cxn ang="0">
                  <a:pos x="12" y="22"/>
                </a:cxn>
                <a:cxn ang="0">
                  <a:pos x="12" y="21"/>
                </a:cxn>
                <a:cxn ang="0">
                  <a:pos x="12" y="22"/>
                </a:cxn>
                <a:cxn ang="0">
                  <a:pos x="25" y="16"/>
                </a:cxn>
                <a:cxn ang="0">
                  <a:pos x="12" y="10"/>
                </a:cxn>
                <a:cxn ang="0">
                  <a:pos x="0" y="0"/>
                </a:cxn>
                <a:cxn ang="0">
                  <a:pos x="7" y="4"/>
                </a:cxn>
                <a:cxn ang="0">
                  <a:pos x="8" y="4"/>
                </a:cxn>
                <a:cxn ang="0">
                  <a:pos x="32" y="14"/>
                </a:cxn>
                <a:cxn ang="0">
                  <a:pos x="37" y="16"/>
                </a:cxn>
                <a:cxn ang="0">
                  <a:pos x="32" y="17"/>
                </a:cxn>
                <a:cxn ang="0">
                  <a:pos x="7" y="29"/>
                </a:cxn>
                <a:cxn ang="0">
                  <a:pos x="0" y="31"/>
                </a:cxn>
                <a:cxn ang="0">
                  <a:pos x="3" y="26"/>
                </a:cxn>
                <a:cxn ang="0">
                  <a:pos x="8" y="17"/>
                </a:cxn>
                <a:cxn ang="0">
                  <a:pos x="8" y="16"/>
                </a:cxn>
                <a:cxn ang="0">
                  <a:pos x="0" y="0"/>
                </a:cxn>
              </a:cxnLst>
              <a:rect l="0" t="0" r="r" b="b"/>
              <a:pathLst>
                <a:path w="37" h="31">
                  <a:moveTo>
                    <a:pt x="12" y="10"/>
                  </a:moveTo>
                  <a:lnTo>
                    <a:pt x="13" y="14"/>
                  </a:lnTo>
                  <a:lnTo>
                    <a:pt x="13" y="17"/>
                  </a:lnTo>
                  <a:lnTo>
                    <a:pt x="12" y="22"/>
                  </a:lnTo>
                  <a:lnTo>
                    <a:pt x="12" y="21"/>
                  </a:lnTo>
                  <a:lnTo>
                    <a:pt x="12" y="22"/>
                  </a:lnTo>
                  <a:lnTo>
                    <a:pt x="25" y="16"/>
                  </a:lnTo>
                  <a:lnTo>
                    <a:pt x="12" y="10"/>
                  </a:lnTo>
                  <a:close/>
                  <a:moveTo>
                    <a:pt x="0" y="0"/>
                  </a:moveTo>
                  <a:lnTo>
                    <a:pt x="7" y="4"/>
                  </a:lnTo>
                  <a:lnTo>
                    <a:pt x="8" y="4"/>
                  </a:lnTo>
                  <a:lnTo>
                    <a:pt x="32" y="14"/>
                  </a:lnTo>
                  <a:lnTo>
                    <a:pt x="37" y="16"/>
                  </a:lnTo>
                  <a:lnTo>
                    <a:pt x="32" y="17"/>
                  </a:lnTo>
                  <a:lnTo>
                    <a:pt x="7" y="29"/>
                  </a:lnTo>
                  <a:lnTo>
                    <a:pt x="0" y="31"/>
                  </a:lnTo>
                  <a:lnTo>
                    <a:pt x="3" y="26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73" name="Freeform 45"/>
            <p:cNvSpPr>
              <a:spLocks noEditPoints="1"/>
            </p:cNvSpPr>
            <p:nvPr/>
          </p:nvSpPr>
          <p:spPr bwMode="auto">
            <a:xfrm>
              <a:off x="5068888" y="2357438"/>
              <a:ext cx="71438" cy="107950"/>
            </a:xfrm>
            <a:custGeom>
              <a:avLst/>
              <a:gdLst/>
              <a:ahLst/>
              <a:cxnLst>
                <a:cxn ang="0">
                  <a:pos x="20" y="7"/>
                </a:cxn>
                <a:cxn ang="0">
                  <a:pos x="15" y="10"/>
                </a:cxn>
                <a:cxn ang="0">
                  <a:pos x="13" y="12"/>
                </a:cxn>
                <a:cxn ang="0">
                  <a:pos x="12" y="16"/>
                </a:cxn>
                <a:cxn ang="0">
                  <a:pos x="8" y="21"/>
                </a:cxn>
                <a:cxn ang="0">
                  <a:pos x="8" y="26"/>
                </a:cxn>
                <a:cxn ang="0">
                  <a:pos x="7" y="31"/>
                </a:cxn>
                <a:cxn ang="0">
                  <a:pos x="8" y="36"/>
                </a:cxn>
                <a:cxn ang="0">
                  <a:pos x="12" y="43"/>
                </a:cxn>
                <a:cxn ang="0">
                  <a:pos x="15" y="43"/>
                </a:cxn>
                <a:cxn ang="0">
                  <a:pos x="18" y="45"/>
                </a:cxn>
                <a:cxn ang="0">
                  <a:pos x="25" y="41"/>
                </a:cxn>
                <a:cxn ang="0">
                  <a:pos x="29" y="38"/>
                </a:cxn>
                <a:cxn ang="0">
                  <a:pos x="32" y="31"/>
                </a:cxn>
                <a:cxn ang="0">
                  <a:pos x="34" y="26"/>
                </a:cxn>
                <a:cxn ang="0">
                  <a:pos x="35" y="19"/>
                </a:cxn>
                <a:cxn ang="0">
                  <a:pos x="34" y="14"/>
                </a:cxn>
                <a:cxn ang="0">
                  <a:pos x="32" y="10"/>
                </a:cxn>
                <a:cxn ang="0">
                  <a:pos x="29" y="9"/>
                </a:cxn>
                <a:cxn ang="0">
                  <a:pos x="23" y="7"/>
                </a:cxn>
                <a:cxn ang="0">
                  <a:pos x="20" y="7"/>
                </a:cxn>
                <a:cxn ang="0">
                  <a:pos x="23" y="0"/>
                </a:cxn>
                <a:cxn ang="0">
                  <a:pos x="27" y="2"/>
                </a:cxn>
                <a:cxn ang="0">
                  <a:pos x="32" y="4"/>
                </a:cxn>
                <a:cxn ang="0">
                  <a:pos x="35" y="7"/>
                </a:cxn>
                <a:cxn ang="0">
                  <a:pos x="37" y="10"/>
                </a:cxn>
                <a:cxn ang="0">
                  <a:pos x="39" y="2"/>
                </a:cxn>
                <a:cxn ang="0">
                  <a:pos x="45" y="2"/>
                </a:cxn>
                <a:cxn ang="0">
                  <a:pos x="32" y="68"/>
                </a:cxn>
                <a:cxn ang="0">
                  <a:pos x="23" y="68"/>
                </a:cxn>
                <a:cxn ang="0">
                  <a:pos x="29" y="45"/>
                </a:cxn>
                <a:cxn ang="0">
                  <a:pos x="23" y="48"/>
                </a:cxn>
                <a:cxn ang="0">
                  <a:pos x="20" y="50"/>
                </a:cxn>
                <a:cxn ang="0">
                  <a:pos x="15" y="51"/>
                </a:cxn>
                <a:cxn ang="0">
                  <a:pos x="10" y="50"/>
                </a:cxn>
                <a:cxn ang="0">
                  <a:pos x="5" y="46"/>
                </a:cxn>
                <a:cxn ang="0">
                  <a:pos x="1" y="41"/>
                </a:cxn>
                <a:cxn ang="0">
                  <a:pos x="0" y="36"/>
                </a:cxn>
                <a:cxn ang="0">
                  <a:pos x="0" y="26"/>
                </a:cxn>
                <a:cxn ang="0">
                  <a:pos x="5" y="10"/>
                </a:cxn>
                <a:cxn ang="0">
                  <a:pos x="12" y="4"/>
                </a:cxn>
                <a:cxn ang="0">
                  <a:pos x="18" y="2"/>
                </a:cxn>
                <a:cxn ang="0">
                  <a:pos x="23" y="0"/>
                </a:cxn>
              </a:cxnLst>
              <a:rect l="0" t="0" r="r" b="b"/>
              <a:pathLst>
                <a:path w="45" h="68">
                  <a:moveTo>
                    <a:pt x="20" y="7"/>
                  </a:moveTo>
                  <a:lnTo>
                    <a:pt x="15" y="10"/>
                  </a:lnTo>
                  <a:lnTo>
                    <a:pt x="13" y="12"/>
                  </a:lnTo>
                  <a:lnTo>
                    <a:pt x="12" y="16"/>
                  </a:lnTo>
                  <a:lnTo>
                    <a:pt x="8" y="21"/>
                  </a:lnTo>
                  <a:lnTo>
                    <a:pt x="8" y="26"/>
                  </a:lnTo>
                  <a:lnTo>
                    <a:pt x="7" y="31"/>
                  </a:lnTo>
                  <a:lnTo>
                    <a:pt x="8" y="36"/>
                  </a:lnTo>
                  <a:lnTo>
                    <a:pt x="12" y="43"/>
                  </a:lnTo>
                  <a:lnTo>
                    <a:pt x="15" y="43"/>
                  </a:lnTo>
                  <a:lnTo>
                    <a:pt x="18" y="45"/>
                  </a:lnTo>
                  <a:lnTo>
                    <a:pt x="25" y="41"/>
                  </a:lnTo>
                  <a:lnTo>
                    <a:pt x="29" y="38"/>
                  </a:lnTo>
                  <a:lnTo>
                    <a:pt x="32" y="31"/>
                  </a:lnTo>
                  <a:lnTo>
                    <a:pt x="34" y="26"/>
                  </a:lnTo>
                  <a:lnTo>
                    <a:pt x="35" y="19"/>
                  </a:lnTo>
                  <a:lnTo>
                    <a:pt x="34" y="14"/>
                  </a:lnTo>
                  <a:lnTo>
                    <a:pt x="32" y="10"/>
                  </a:lnTo>
                  <a:lnTo>
                    <a:pt x="29" y="9"/>
                  </a:lnTo>
                  <a:lnTo>
                    <a:pt x="23" y="7"/>
                  </a:lnTo>
                  <a:lnTo>
                    <a:pt x="20" y="7"/>
                  </a:lnTo>
                  <a:close/>
                  <a:moveTo>
                    <a:pt x="23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5" y="7"/>
                  </a:lnTo>
                  <a:lnTo>
                    <a:pt x="37" y="10"/>
                  </a:lnTo>
                  <a:lnTo>
                    <a:pt x="39" y="2"/>
                  </a:lnTo>
                  <a:lnTo>
                    <a:pt x="45" y="2"/>
                  </a:lnTo>
                  <a:lnTo>
                    <a:pt x="32" y="68"/>
                  </a:lnTo>
                  <a:lnTo>
                    <a:pt x="23" y="68"/>
                  </a:lnTo>
                  <a:lnTo>
                    <a:pt x="29" y="45"/>
                  </a:lnTo>
                  <a:lnTo>
                    <a:pt x="23" y="48"/>
                  </a:lnTo>
                  <a:lnTo>
                    <a:pt x="20" y="50"/>
                  </a:lnTo>
                  <a:lnTo>
                    <a:pt x="15" y="51"/>
                  </a:lnTo>
                  <a:lnTo>
                    <a:pt x="10" y="50"/>
                  </a:lnTo>
                  <a:lnTo>
                    <a:pt x="5" y="46"/>
                  </a:lnTo>
                  <a:lnTo>
                    <a:pt x="1" y="41"/>
                  </a:lnTo>
                  <a:lnTo>
                    <a:pt x="0" y="36"/>
                  </a:lnTo>
                  <a:lnTo>
                    <a:pt x="0" y="26"/>
                  </a:lnTo>
                  <a:lnTo>
                    <a:pt x="5" y="10"/>
                  </a:lnTo>
                  <a:lnTo>
                    <a:pt x="12" y="4"/>
                  </a:lnTo>
                  <a:lnTo>
                    <a:pt x="18" y="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74" name="Freeform 46"/>
            <p:cNvSpPr>
              <a:spLocks noEditPoints="1"/>
            </p:cNvSpPr>
            <p:nvPr/>
          </p:nvSpPr>
          <p:spPr bwMode="auto">
            <a:xfrm>
              <a:off x="5068888" y="2012950"/>
              <a:ext cx="71438" cy="109538"/>
            </a:xfrm>
            <a:custGeom>
              <a:avLst/>
              <a:gdLst/>
              <a:ahLst/>
              <a:cxnLst>
                <a:cxn ang="0">
                  <a:pos x="20" y="7"/>
                </a:cxn>
                <a:cxn ang="0">
                  <a:pos x="15" y="11"/>
                </a:cxn>
                <a:cxn ang="0">
                  <a:pos x="13" y="12"/>
                </a:cxn>
                <a:cxn ang="0">
                  <a:pos x="12" y="16"/>
                </a:cxn>
                <a:cxn ang="0">
                  <a:pos x="8" y="21"/>
                </a:cxn>
                <a:cxn ang="0">
                  <a:pos x="8" y="26"/>
                </a:cxn>
                <a:cxn ang="0">
                  <a:pos x="7" y="31"/>
                </a:cxn>
                <a:cxn ang="0">
                  <a:pos x="8" y="36"/>
                </a:cxn>
                <a:cxn ang="0">
                  <a:pos x="12" y="43"/>
                </a:cxn>
                <a:cxn ang="0">
                  <a:pos x="15" y="43"/>
                </a:cxn>
                <a:cxn ang="0">
                  <a:pos x="18" y="45"/>
                </a:cxn>
                <a:cxn ang="0">
                  <a:pos x="25" y="41"/>
                </a:cxn>
                <a:cxn ang="0">
                  <a:pos x="29" y="38"/>
                </a:cxn>
                <a:cxn ang="0">
                  <a:pos x="32" y="31"/>
                </a:cxn>
                <a:cxn ang="0">
                  <a:pos x="34" y="26"/>
                </a:cxn>
                <a:cxn ang="0">
                  <a:pos x="35" y="19"/>
                </a:cxn>
                <a:cxn ang="0">
                  <a:pos x="34" y="14"/>
                </a:cxn>
                <a:cxn ang="0">
                  <a:pos x="32" y="11"/>
                </a:cxn>
                <a:cxn ang="0">
                  <a:pos x="29" y="9"/>
                </a:cxn>
                <a:cxn ang="0">
                  <a:pos x="23" y="7"/>
                </a:cxn>
                <a:cxn ang="0">
                  <a:pos x="20" y="7"/>
                </a:cxn>
                <a:cxn ang="0">
                  <a:pos x="23" y="0"/>
                </a:cxn>
                <a:cxn ang="0">
                  <a:pos x="27" y="2"/>
                </a:cxn>
                <a:cxn ang="0">
                  <a:pos x="32" y="4"/>
                </a:cxn>
                <a:cxn ang="0">
                  <a:pos x="35" y="7"/>
                </a:cxn>
                <a:cxn ang="0">
                  <a:pos x="37" y="11"/>
                </a:cxn>
                <a:cxn ang="0">
                  <a:pos x="39" y="2"/>
                </a:cxn>
                <a:cxn ang="0">
                  <a:pos x="45" y="2"/>
                </a:cxn>
                <a:cxn ang="0">
                  <a:pos x="32" y="69"/>
                </a:cxn>
                <a:cxn ang="0">
                  <a:pos x="23" y="69"/>
                </a:cxn>
                <a:cxn ang="0">
                  <a:pos x="29" y="45"/>
                </a:cxn>
                <a:cxn ang="0">
                  <a:pos x="23" y="48"/>
                </a:cxn>
                <a:cxn ang="0">
                  <a:pos x="20" y="50"/>
                </a:cxn>
                <a:cxn ang="0">
                  <a:pos x="15" y="52"/>
                </a:cxn>
                <a:cxn ang="0">
                  <a:pos x="10" y="50"/>
                </a:cxn>
                <a:cxn ang="0">
                  <a:pos x="5" y="47"/>
                </a:cxn>
                <a:cxn ang="0">
                  <a:pos x="1" y="41"/>
                </a:cxn>
                <a:cxn ang="0">
                  <a:pos x="0" y="36"/>
                </a:cxn>
                <a:cxn ang="0">
                  <a:pos x="0" y="26"/>
                </a:cxn>
                <a:cxn ang="0">
                  <a:pos x="5" y="11"/>
                </a:cxn>
                <a:cxn ang="0">
                  <a:pos x="12" y="4"/>
                </a:cxn>
                <a:cxn ang="0">
                  <a:pos x="18" y="2"/>
                </a:cxn>
                <a:cxn ang="0">
                  <a:pos x="23" y="0"/>
                </a:cxn>
              </a:cxnLst>
              <a:rect l="0" t="0" r="r" b="b"/>
              <a:pathLst>
                <a:path w="45" h="69">
                  <a:moveTo>
                    <a:pt x="20" y="7"/>
                  </a:moveTo>
                  <a:lnTo>
                    <a:pt x="15" y="11"/>
                  </a:lnTo>
                  <a:lnTo>
                    <a:pt x="13" y="12"/>
                  </a:lnTo>
                  <a:lnTo>
                    <a:pt x="12" y="16"/>
                  </a:lnTo>
                  <a:lnTo>
                    <a:pt x="8" y="21"/>
                  </a:lnTo>
                  <a:lnTo>
                    <a:pt x="8" y="26"/>
                  </a:lnTo>
                  <a:lnTo>
                    <a:pt x="7" y="31"/>
                  </a:lnTo>
                  <a:lnTo>
                    <a:pt x="8" y="36"/>
                  </a:lnTo>
                  <a:lnTo>
                    <a:pt x="12" y="43"/>
                  </a:lnTo>
                  <a:lnTo>
                    <a:pt x="15" y="43"/>
                  </a:lnTo>
                  <a:lnTo>
                    <a:pt x="18" y="45"/>
                  </a:lnTo>
                  <a:lnTo>
                    <a:pt x="25" y="41"/>
                  </a:lnTo>
                  <a:lnTo>
                    <a:pt x="29" y="38"/>
                  </a:lnTo>
                  <a:lnTo>
                    <a:pt x="32" y="31"/>
                  </a:lnTo>
                  <a:lnTo>
                    <a:pt x="34" y="26"/>
                  </a:lnTo>
                  <a:lnTo>
                    <a:pt x="35" y="19"/>
                  </a:lnTo>
                  <a:lnTo>
                    <a:pt x="34" y="14"/>
                  </a:lnTo>
                  <a:lnTo>
                    <a:pt x="32" y="11"/>
                  </a:lnTo>
                  <a:lnTo>
                    <a:pt x="29" y="9"/>
                  </a:lnTo>
                  <a:lnTo>
                    <a:pt x="23" y="7"/>
                  </a:lnTo>
                  <a:lnTo>
                    <a:pt x="20" y="7"/>
                  </a:lnTo>
                  <a:close/>
                  <a:moveTo>
                    <a:pt x="23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5" y="7"/>
                  </a:lnTo>
                  <a:lnTo>
                    <a:pt x="37" y="11"/>
                  </a:lnTo>
                  <a:lnTo>
                    <a:pt x="39" y="2"/>
                  </a:lnTo>
                  <a:lnTo>
                    <a:pt x="45" y="2"/>
                  </a:lnTo>
                  <a:lnTo>
                    <a:pt x="32" y="69"/>
                  </a:lnTo>
                  <a:lnTo>
                    <a:pt x="23" y="69"/>
                  </a:lnTo>
                  <a:lnTo>
                    <a:pt x="29" y="45"/>
                  </a:lnTo>
                  <a:lnTo>
                    <a:pt x="23" y="48"/>
                  </a:lnTo>
                  <a:lnTo>
                    <a:pt x="20" y="50"/>
                  </a:lnTo>
                  <a:lnTo>
                    <a:pt x="15" y="52"/>
                  </a:lnTo>
                  <a:lnTo>
                    <a:pt x="10" y="50"/>
                  </a:lnTo>
                  <a:lnTo>
                    <a:pt x="5" y="47"/>
                  </a:lnTo>
                  <a:lnTo>
                    <a:pt x="1" y="41"/>
                  </a:lnTo>
                  <a:lnTo>
                    <a:pt x="0" y="36"/>
                  </a:lnTo>
                  <a:lnTo>
                    <a:pt x="0" y="26"/>
                  </a:lnTo>
                  <a:lnTo>
                    <a:pt x="5" y="11"/>
                  </a:lnTo>
                  <a:lnTo>
                    <a:pt x="12" y="4"/>
                  </a:lnTo>
                  <a:lnTo>
                    <a:pt x="18" y="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75" name="Freeform 47"/>
            <p:cNvSpPr>
              <a:spLocks noEditPoints="1"/>
            </p:cNvSpPr>
            <p:nvPr/>
          </p:nvSpPr>
          <p:spPr bwMode="auto">
            <a:xfrm>
              <a:off x="5068888" y="1670050"/>
              <a:ext cx="71438" cy="107950"/>
            </a:xfrm>
            <a:custGeom>
              <a:avLst/>
              <a:gdLst/>
              <a:ahLst/>
              <a:cxnLst>
                <a:cxn ang="0">
                  <a:pos x="20" y="7"/>
                </a:cxn>
                <a:cxn ang="0">
                  <a:pos x="15" y="10"/>
                </a:cxn>
                <a:cxn ang="0">
                  <a:pos x="13" y="12"/>
                </a:cxn>
                <a:cxn ang="0">
                  <a:pos x="12" y="15"/>
                </a:cxn>
                <a:cxn ang="0">
                  <a:pos x="8" y="20"/>
                </a:cxn>
                <a:cxn ang="0">
                  <a:pos x="8" y="25"/>
                </a:cxn>
                <a:cxn ang="0">
                  <a:pos x="7" y="30"/>
                </a:cxn>
                <a:cxn ang="0">
                  <a:pos x="8" y="36"/>
                </a:cxn>
                <a:cxn ang="0">
                  <a:pos x="12" y="42"/>
                </a:cxn>
                <a:cxn ang="0">
                  <a:pos x="15" y="42"/>
                </a:cxn>
                <a:cxn ang="0">
                  <a:pos x="18" y="44"/>
                </a:cxn>
                <a:cxn ang="0">
                  <a:pos x="25" y="41"/>
                </a:cxn>
                <a:cxn ang="0">
                  <a:pos x="29" y="37"/>
                </a:cxn>
                <a:cxn ang="0">
                  <a:pos x="32" y="30"/>
                </a:cxn>
                <a:cxn ang="0">
                  <a:pos x="34" y="25"/>
                </a:cxn>
                <a:cxn ang="0">
                  <a:pos x="35" y="18"/>
                </a:cxn>
                <a:cxn ang="0">
                  <a:pos x="34" y="13"/>
                </a:cxn>
                <a:cxn ang="0">
                  <a:pos x="32" y="10"/>
                </a:cxn>
                <a:cxn ang="0">
                  <a:pos x="29" y="8"/>
                </a:cxn>
                <a:cxn ang="0">
                  <a:pos x="23" y="7"/>
                </a:cxn>
                <a:cxn ang="0">
                  <a:pos x="20" y="7"/>
                </a:cxn>
                <a:cxn ang="0">
                  <a:pos x="23" y="0"/>
                </a:cxn>
                <a:cxn ang="0">
                  <a:pos x="27" y="1"/>
                </a:cxn>
                <a:cxn ang="0">
                  <a:pos x="32" y="3"/>
                </a:cxn>
                <a:cxn ang="0">
                  <a:pos x="35" y="7"/>
                </a:cxn>
                <a:cxn ang="0">
                  <a:pos x="37" y="10"/>
                </a:cxn>
                <a:cxn ang="0">
                  <a:pos x="39" y="1"/>
                </a:cxn>
                <a:cxn ang="0">
                  <a:pos x="45" y="1"/>
                </a:cxn>
                <a:cxn ang="0">
                  <a:pos x="32" y="68"/>
                </a:cxn>
                <a:cxn ang="0">
                  <a:pos x="23" y="68"/>
                </a:cxn>
                <a:cxn ang="0">
                  <a:pos x="29" y="44"/>
                </a:cxn>
                <a:cxn ang="0">
                  <a:pos x="23" y="47"/>
                </a:cxn>
                <a:cxn ang="0">
                  <a:pos x="20" y="49"/>
                </a:cxn>
                <a:cxn ang="0">
                  <a:pos x="15" y="51"/>
                </a:cxn>
                <a:cxn ang="0">
                  <a:pos x="10" y="49"/>
                </a:cxn>
                <a:cxn ang="0">
                  <a:pos x="5" y="46"/>
                </a:cxn>
                <a:cxn ang="0">
                  <a:pos x="1" y="41"/>
                </a:cxn>
                <a:cxn ang="0">
                  <a:pos x="0" y="36"/>
                </a:cxn>
                <a:cxn ang="0">
                  <a:pos x="0" y="25"/>
                </a:cxn>
                <a:cxn ang="0">
                  <a:pos x="5" y="10"/>
                </a:cxn>
                <a:cxn ang="0">
                  <a:pos x="12" y="3"/>
                </a:cxn>
                <a:cxn ang="0">
                  <a:pos x="18" y="1"/>
                </a:cxn>
                <a:cxn ang="0">
                  <a:pos x="23" y="0"/>
                </a:cxn>
              </a:cxnLst>
              <a:rect l="0" t="0" r="r" b="b"/>
              <a:pathLst>
                <a:path w="45" h="68">
                  <a:moveTo>
                    <a:pt x="20" y="7"/>
                  </a:moveTo>
                  <a:lnTo>
                    <a:pt x="15" y="10"/>
                  </a:lnTo>
                  <a:lnTo>
                    <a:pt x="13" y="12"/>
                  </a:lnTo>
                  <a:lnTo>
                    <a:pt x="12" y="15"/>
                  </a:lnTo>
                  <a:lnTo>
                    <a:pt x="8" y="20"/>
                  </a:lnTo>
                  <a:lnTo>
                    <a:pt x="8" y="25"/>
                  </a:lnTo>
                  <a:lnTo>
                    <a:pt x="7" y="30"/>
                  </a:lnTo>
                  <a:lnTo>
                    <a:pt x="8" y="36"/>
                  </a:lnTo>
                  <a:lnTo>
                    <a:pt x="12" y="42"/>
                  </a:lnTo>
                  <a:lnTo>
                    <a:pt x="15" y="42"/>
                  </a:lnTo>
                  <a:lnTo>
                    <a:pt x="18" y="44"/>
                  </a:lnTo>
                  <a:lnTo>
                    <a:pt x="25" y="41"/>
                  </a:lnTo>
                  <a:lnTo>
                    <a:pt x="29" y="37"/>
                  </a:lnTo>
                  <a:lnTo>
                    <a:pt x="32" y="30"/>
                  </a:lnTo>
                  <a:lnTo>
                    <a:pt x="34" y="25"/>
                  </a:lnTo>
                  <a:lnTo>
                    <a:pt x="35" y="18"/>
                  </a:lnTo>
                  <a:lnTo>
                    <a:pt x="34" y="13"/>
                  </a:lnTo>
                  <a:lnTo>
                    <a:pt x="32" y="10"/>
                  </a:lnTo>
                  <a:lnTo>
                    <a:pt x="29" y="8"/>
                  </a:lnTo>
                  <a:lnTo>
                    <a:pt x="23" y="7"/>
                  </a:lnTo>
                  <a:lnTo>
                    <a:pt x="20" y="7"/>
                  </a:lnTo>
                  <a:close/>
                  <a:moveTo>
                    <a:pt x="23" y="0"/>
                  </a:moveTo>
                  <a:lnTo>
                    <a:pt x="27" y="1"/>
                  </a:lnTo>
                  <a:lnTo>
                    <a:pt x="32" y="3"/>
                  </a:lnTo>
                  <a:lnTo>
                    <a:pt x="35" y="7"/>
                  </a:lnTo>
                  <a:lnTo>
                    <a:pt x="37" y="10"/>
                  </a:lnTo>
                  <a:lnTo>
                    <a:pt x="39" y="1"/>
                  </a:lnTo>
                  <a:lnTo>
                    <a:pt x="45" y="1"/>
                  </a:lnTo>
                  <a:lnTo>
                    <a:pt x="32" y="68"/>
                  </a:lnTo>
                  <a:lnTo>
                    <a:pt x="23" y="68"/>
                  </a:lnTo>
                  <a:lnTo>
                    <a:pt x="29" y="44"/>
                  </a:lnTo>
                  <a:lnTo>
                    <a:pt x="23" y="47"/>
                  </a:lnTo>
                  <a:lnTo>
                    <a:pt x="20" y="49"/>
                  </a:lnTo>
                  <a:lnTo>
                    <a:pt x="15" y="51"/>
                  </a:lnTo>
                  <a:lnTo>
                    <a:pt x="10" y="49"/>
                  </a:lnTo>
                  <a:lnTo>
                    <a:pt x="5" y="46"/>
                  </a:lnTo>
                  <a:lnTo>
                    <a:pt x="1" y="41"/>
                  </a:lnTo>
                  <a:lnTo>
                    <a:pt x="0" y="36"/>
                  </a:lnTo>
                  <a:lnTo>
                    <a:pt x="0" y="25"/>
                  </a:lnTo>
                  <a:lnTo>
                    <a:pt x="5" y="10"/>
                  </a:lnTo>
                  <a:lnTo>
                    <a:pt x="12" y="3"/>
                  </a:lnTo>
                  <a:lnTo>
                    <a:pt x="18" y="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76" name="Freeform 48"/>
            <p:cNvSpPr>
              <a:spLocks/>
            </p:cNvSpPr>
            <p:nvPr/>
          </p:nvSpPr>
          <p:spPr bwMode="auto">
            <a:xfrm>
              <a:off x="5559425" y="1973263"/>
              <a:ext cx="69850" cy="69850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25" y="0"/>
                </a:cxn>
                <a:cxn ang="0">
                  <a:pos x="25" y="17"/>
                </a:cxn>
                <a:cxn ang="0">
                  <a:pos x="44" y="17"/>
                </a:cxn>
                <a:cxn ang="0">
                  <a:pos x="44" y="25"/>
                </a:cxn>
                <a:cxn ang="0">
                  <a:pos x="25" y="25"/>
                </a:cxn>
                <a:cxn ang="0">
                  <a:pos x="25" y="44"/>
                </a:cxn>
                <a:cxn ang="0">
                  <a:pos x="19" y="44"/>
                </a:cxn>
                <a:cxn ang="0">
                  <a:pos x="19" y="25"/>
                </a:cxn>
                <a:cxn ang="0">
                  <a:pos x="0" y="25"/>
                </a:cxn>
                <a:cxn ang="0">
                  <a:pos x="0" y="17"/>
                </a:cxn>
                <a:cxn ang="0">
                  <a:pos x="19" y="17"/>
                </a:cxn>
                <a:cxn ang="0">
                  <a:pos x="19" y="0"/>
                </a:cxn>
              </a:cxnLst>
              <a:rect l="0" t="0" r="r" b="b"/>
              <a:pathLst>
                <a:path w="44" h="44">
                  <a:moveTo>
                    <a:pt x="19" y="0"/>
                  </a:moveTo>
                  <a:lnTo>
                    <a:pt x="25" y="0"/>
                  </a:lnTo>
                  <a:lnTo>
                    <a:pt x="25" y="17"/>
                  </a:lnTo>
                  <a:lnTo>
                    <a:pt x="44" y="17"/>
                  </a:lnTo>
                  <a:lnTo>
                    <a:pt x="44" y="25"/>
                  </a:lnTo>
                  <a:lnTo>
                    <a:pt x="25" y="25"/>
                  </a:lnTo>
                  <a:lnTo>
                    <a:pt x="25" y="44"/>
                  </a:lnTo>
                  <a:lnTo>
                    <a:pt x="19" y="44"/>
                  </a:lnTo>
                  <a:lnTo>
                    <a:pt x="19" y="25"/>
                  </a:lnTo>
                  <a:lnTo>
                    <a:pt x="0" y="25"/>
                  </a:lnTo>
                  <a:lnTo>
                    <a:pt x="0" y="17"/>
                  </a:lnTo>
                  <a:lnTo>
                    <a:pt x="19" y="1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77" name="Freeform 49"/>
            <p:cNvSpPr>
              <a:spLocks/>
            </p:cNvSpPr>
            <p:nvPr/>
          </p:nvSpPr>
          <p:spPr bwMode="auto">
            <a:xfrm>
              <a:off x="4189413" y="2160588"/>
              <a:ext cx="777875" cy="19050"/>
            </a:xfrm>
            <a:custGeom>
              <a:avLst/>
              <a:gdLst/>
              <a:ahLst/>
              <a:cxnLst>
                <a:cxn ang="0">
                  <a:pos x="486" y="0"/>
                </a:cxn>
                <a:cxn ang="0">
                  <a:pos x="490" y="0"/>
                </a:cxn>
                <a:cxn ang="0">
                  <a:pos x="490" y="5"/>
                </a:cxn>
                <a:cxn ang="0">
                  <a:pos x="486" y="5"/>
                </a:cxn>
                <a:cxn ang="0">
                  <a:pos x="1" y="10"/>
                </a:cxn>
                <a:cxn ang="0">
                  <a:pos x="0" y="12"/>
                </a:cxn>
                <a:cxn ang="0">
                  <a:pos x="0" y="5"/>
                </a:cxn>
                <a:cxn ang="0">
                  <a:pos x="1" y="5"/>
                </a:cxn>
                <a:cxn ang="0">
                  <a:pos x="486" y="0"/>
                </a:cxn>
              </a:cxnLst>
              <a:rect l="0" t="0" r="r" b="b"/>
              <a:pathLst>
                <a:path w="490" h="12">
                  <a:moveTo>
                    <a:pt x="486" y="0"/>
                  </a:moveTo>
                  <a:lnTo>
                    <a:pt x="490" y="0"/>
                  </a:lnTo>
                  <a:lnTo>
                    <a:pt x="490" y="5"/>
                  </a:lnTo>
                  <a:lnTo>
                    <a:pt x="486" y="5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5"/>
                  </a:lnTo>
                  <a:lnTo>
                    <a:pt x="1" y="5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78" name="Freeform 50"/>
            <p:cNvSpPr>
              <a:spLocks/>
            </p:cNvSpPr>
            <p:nvPr/>
          </p:nvSpPr>
          <p:spPr bwMode="auto">
            <a:xfrm>
              <a:off x="4556125" y="2154238"/>
              <a:ext cx="39688" cy="333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9"/>
                </a:cxn>
                <a:cxn ang="0">
                  <a:pos x="0" y="21"/>
                </a:cxn>
                <a:cxn ang="0">
                  <a:pos x="5" y="10"/>
                </a:cxn>
                <a:cxn ang="0">
                  <a:pos x="0" y="0"/>
                </a:cxn>
              </a:cxnLst>
              <a:rect l="0" t="0" r="r" b="b"/>
              <a:pathLst>
                <a:path w="25" h="21">
                  <a:moveTo>
                    <a:pt x="0" y="0"/>
                  </a:moveTo>
                  <a:lnTo>
                    <a:pt x="25" y="9"/>
                  </a:lnTo>
                  <a:lnTo>
                    <a:pt x="0" y="21"/>
                  </a:lnTo>
                  <a:lnTo>
                    <a:pt x="5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79" name="Freeform 51"/>
            <p:cNvSpPr>
              <a:spLocks noEditPoints="1"/>
            </p:cNvSpPr>
            <p:nvPr/>
          </p:nvSpPr>
          <p:spPr bwMode="auto">
            <a:xfrm>
              <a:off x="4548188" y="2146300"/>
              <a:ext cx="58738" cy="49213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3" y="14"/>
                </a:cxn>
                <a:cxn ang="0">
                  <a:pos x="13" y="15"/>
                </a:cxn>
                <a:cxn ang="0">
                  <a:pos x="12" y="21"/>
                </a:cxn>
                <a:cxn ang="0">
                  <a:pos x="12" y="19"/>
                </a:cxn>
                <a:cxn ang="0">
                  <a:pos x="12" y="21"/>
                </a:cxn>
                <a:cxn ang="0">
                  <a:pos x="19" y="17"/>
                </a:cxn>
                <a:cxn ang="0">
                  <a:pos x="24" y="15"/>
                </a:cxn>
                <a:cxn ang="0">
                  <a:pos x="24" y="14"/>
                </a:cxn>
                <a:cxn ang="0">
                  <a:pos x="19" y="12"/>
                </a:cxn>
                <a:cxn ang="0">
                  <a:pos x="12" y="10"/>
                </a:cxn>
                <a:cxn ang="0">
                  <a:pos x="0" y="0"/>
                </a:cxn>
                <a:cxn ang="0">
                  <a:pos x="7" y="2"/>
                </a:cxn>
                <a:cxn ang="0">
                  <a:pos x="32" y="12"/>
                </a:cxn>
                <a:cxn ang="0">
                  <a:pos x="37" y="14"/>
                </a:cxn>
                <a:cxn ang="0">
                  <a:pos x="32" y="17"/>
                </a:cxn>
                <a:cxn ang="0">
                  <a:pos x="7" y="27"/>
                </a:cxn>
                <a:cxn ang="0">
                  <a:pos x="0" y="31"/>
                </a:cxn>
                <a:cxn ang="0">
                  <a:pos x="8" y="15"/>
                </a:cxn>
                <a:cxn ang="0">
                  <a:pos x="8" y="14"/>
                </a:cxn>
                <a:cxn ang="0">
                  <a:pos x="3" y="5"/>
                </a:cxn>
                <a:cxn ang="0">
                  <a:pos x="0" y="0"/>
                </a:cxn>
              </a:cxnLst>
              <a:rect l="0" t="0" r="r" b="b"/>
              <a:pathLst>
                <a:path w="37" h="31">
                  <a:moveTo>
                    <a:pt x="12" y="10"/>
                  </a:moveTo>
                  <a:lnTo>
                    <a:pt x="13" y="14"/>
                  </a:lnTo>
                  <a:lnTo>
                    <a:pt x="13" y="15"/>
                  </a:lnTo>
                  <a:lnTo>
                    <a:pt x="12" y="21"/>
                  </a:lnTo>
                  <a:lnTo>
                    <a:pt x="12" y="19"/>
                  </a:lnTo>
                  <a:lnTo>
                    <a:pt x="12" y="21"/>
                  </a:lnTo>
                  <a:lnTo>
                    <a:pt x="19" y="17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19" y="12"/>
                  </a:lnTo>
                  <a:lnTo>
                    <a:pt x="12" y="10"/>
                  </a:lnTo>
                  <a:close/>
                  <a:moveTo>
                    <a:pt x="0" y="0"/>
                  </a:moveTo>
                  <a:lnTo>
                    <a:pt x="7" y="2"/>
                  </a:lnTo>
                  <a:lnTo>
                    <a:pt x="32" y="12"/>
                  </a:lnTo>
                  <a:lnTo>
                    <a:pt x="37" y="14"/>
                  </a:lnTo>
                  <a:lnTo>
                    <a:pt x="32" y="17"/>
                  </a:lnTo>
                  <a:lnTo>
                    <a:pt x="7" y="27"/>
                  </a:lnTo>
                  <a:lnTo>
                    <a:pt x="0" y="31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80" name="Freeform 52"/>
            <p:cNvSpPr>
              <a:spLocks/>
            </p:cNvSpPr>
            <p:nvPr/>
          </p:nvSpPr>
          <p:spPr bwMode="auto">
            <a:xfrm>
              <a:off x="4179888" y="1874838"/>
              <a:ext cx="779463" cy="17463"/>
            </a:xfrm>
            <a:custGeom>
              <a:avLst/>
              <a:gdLst/>
              <a:ahLst/>
              <a:cxnLst>
                <a:cxn ang="0">
                  <a:pos x="487" y="0"/>
                </a:cxn>
                <a:cxn ang="0">
                  <a:pos x="491" y="0"/>
                </a:cxn>
                <a:cxn ang="0">
                  <a:pos x="491" y="6"/>
                </a:cxn>
                <a:cxn ang="0">
                  <a:pos x="487" y="6"/>
                </a:cxn>
                <a:cxn ang="0">
                  <a:pos x="2" y="11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2" y="6"/>
                </a:cxn>
                <a:cxn ang="0">
                  <a:pos x="487" y="0"/>
                </a:cxn>
              </a:cxnLst>
              <a:rect l="0" t="0" r="r" b="b"/>
              <a:pathLst>
                <a:path w="491" h="11">
                  <a:moveTo>
                    <a:pt x="487" y="0"/>
                  </a:moveTo>
                  <a:lnTo>
                    <a:pt x="491" y="0"/>
                  </a:lnTo>
                  <a:lnTo>
                    <a:pt x="491" y="6"/>
                  </a:lnTo>
                  <a:lnTo>
                    <a:pt x="487" y="6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6"/>
                  </a:lnTo>
                  <a:lnTo>
                    <a:pt x="2" y="6"/>
                  </a:lnTo>
                  <a:lnTo>
                    <a:pt x="48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81" name="Freeform 53"/>
            <p:cNvSpPr>
              <a:spLocks/>
            </p:cNvSpPr>
            <p:nvPr/>
          </p:nvSpPr>
          <p:spPr bwMode="auto">
            <a:xfrm>
              <a:off x="4548188" y="1866900"/>
              <a:ext cx="39688" cy="333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11"/>
                </a:cxn>
                <a:cxn ang="0">
                  <a:pos x="0" y="21"/>
                </a:cxn>
                <a:cxn ang="0">
                  <a:pos x="5" y="11"/>
                </a:cxn>
                <a:cxn ang="0">
                  <a:pos x="0" y="0"/>
                </a:cxn>
              </a:cxnLst>
              <a:rect l="0" t="0" r="r" b="b"/>
              <a:pathLst>
                <a:path w="25" h="21">
                  <a:moveTo>
                    <a:pt x="0" y="0"/>
                  </a:moveTo>
                  <a:lnTo>
                    <a:pt x="25" y="11"/>
                  </a:lnTo>
                  <a:lnTo>
                    <a:pt x="0" y="21"/>
                  </a:lnTo>
                  <a:lnTo>
                    <a:pt x="5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82" name="Freeform 54"/>
            <p:cNvSpPr>
              <a:spLocks noEditPoints="1"/>
            </p:cNvSpPr>
            <p:nvPr/>
          </p:nvSpPr>
          <p:spPr bwMode="auto">
            <a:xfrm>
              <a:off x="4540250" y="1858963"/>
              <a:ext cx="58738" cy="49213"/>
            </a:xfrm>
            <a:custGeom>
              <a:avLst/>
              <a:gdLst/>
              <a:ahLst/>
              <a:cxnLst>
                <a:cxn ang="0">
                  <a:pos x="12" y="9"/>
                </a:cxn>
                <a:cxn ang="0">
                  <a:pos x="12" y="10"/>
                </a:cxn>
                <a:cxn ang="0">
                  <a:pos x="12" y="9"/>
                </a:cxn>
                <a:cxn ang="0">
                  <a:pos x="13" y="14"/>
                </a:cxn>
                <a:cxn ang="0">
                  <a:pos x="13" y="16"/>
                </a:cxn>
                <a:cxn ang="0">
                  <a:pos x="12" y="19"/>
                </a:cxn>
                <a:cxn ang="0">
                  <a:pos x="18" y="17"/>
                </a:cxn>
                <a:cxn ang="0">
                  <a:pos x="24" y="16"/>
                </a:cxn>
                <a:cxn ang="0">
                  <a:pos x="24" y="14"/>
                </a:cxn>
                <a:cxn ang="0">
                  <a:pos x="18" y="12"/>
                </a:cxn>
                <a:cxn ang="0">
                  <a:pos x="12" y="9"/>
                </a:cxn>
                <a:cxn ang="0">
                  <a:pos x="0" y="0"/>
                </a:cxn>
                <a:cxn ang="0">
                  <a:pos x="7" y="2"/>
                </a:cxn>
                <a:cxn ang="0">
                  <a:pos x="32" y="12"/>
                </a:cxn>
                <a:cxn ang="0">
                  <a:pos x="37" y="16"/>
                </a:cxn>
                <a:cxn ang="0">
                  <a:pos x="32" y="17"/>
                </a:cxn>
                <a:cxn ang="0">
                  <a:pos x="8" y="27"/>
                </a:cxn>
                <a:cxn ang="0">
                  <a:pos x="7" y="27"/>
                </a:cxn>
                <a:cxn ang="0">
                  <a:pos x="0" y="31"/>
                </a:cxn>
                <a:cxn ang="0">
                  <a:pos x="8" y="14"/>
                </a:cxn>
                <a:cxn ang="0">
                  <a:pos x="3" y="5"/>
                </a:cxn>
                <a:cxn ang="0">
                  <a:pos x="0" y="0"/>
                </a:cxn>
              </a:cxnLst>
              <a:rect l="0" t="0" r="r" b="b"/>
              <a:pathLst>
                <a:path w="37" h="31">
                  <a:moveTo>
                    <a:pt x="12" y="9"/>
                  </a:moveTo>
                  <a:lnTo>
                    <a:pt x="12" y="10"/>
                  </a:lnTo>
                  <a:lnTo>
                    <a:pt x="12" y="9"/>
                  </a:lnTo>
                  <a:lnTo>
                    <a:pt x="13" y="14"/>
                  </a:lnTo>
                  <a:lnTo>
                    <a:pt x="13" y="16"/>
                  </a:lnTo>
                  <a:lnTo>
                    <a:pt x="12" y="19"/>
                  </a:lnTo>
                  <a:lnTo>
                    <a:pt x="18" y="17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18" y="12"/>
                  </a:lnTo>
                  <a:lnTo>
                    <a:pt x="12" y="9"/>
                  </a:lnTo>
                  <a:close/>
                  <a:moveTo>
                    <a:pt x="0" y="0"/>
                  </a:moveTo>
                  <a:lnTo>
                    <a:pt x="7" y="2"/>
                  </a:lnTo>
                  <a:lnTo>
                    <a:pt x="32" y="12"/>
                  </a:lnTo>
                  <a:lnTo>
                    <a:pt x="37" y="16"/>
                  </a:lnTo>
                  <a:lnTo>
                    <a:pt x="32" y="17"/>
                  </a:lnTo>
                  <a:lnTo>
                    <a:pt x="8" y="27"/>
                  </a:lnTo>
                  <a:lnTo>
                    <a:pt x="7" y="27"/>
                  </a:lnTo>
                  <a:lnTo>
                    <a:pt x="0" y="31"/>
                  </a:lnTo>
                  <a:lnTo>
                    <a:pt x="8" y="14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83" name="Rectangle 55"/>
            <p:cNvSpPr>
              <a:spLocks noChangeArrowheads="1"/>
            </p:cNvSpPr>
            <p:nvPr/>
          </p:nvSpPr>
          <p:spPr bwMode="auto">
            <a:xfrm>
              <a:off x="4156075" y="1727200"/>
              <a:ext cx="803275" cy="95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84" name="Freeform 56"/>
            <p:cNvSpPr>
              <a:spLocks/>
            </p:cNvSpPr>
            <p:nvPr/>
          </p:nvSpPr>
          <p:spPr bwMode="auto">
            <a:xfrm>
              <a:off x="4532313" y="1709738"/>
              <a:ext cx="50800" cy="412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14"/>
                </a:cxn>
                <a:cxn ang="0">
                  <a:pos x="0" y="26"/>
                </a:cxn>
                <a:cxn ang="0">
                  <a:pos x="7" y="14"/>
                </a:cxn>
                <a:cxn ang="0">
                  <a:pos x="0" y="0"/>
                </a:cxn>
              </a:cxnLst>
              <a:rect l="0" t="0" r="r" b="b"/>
              <a:pathLst>
                <a:path w="32" h="26">
                  <a:moveTo>
                    <a:pt x="0" y="0"/>
                  </a:moveTo>
                  <a:lnTo>
                    <a:pt x="32" y="14"/>
                  </a:lnTo>
                  <a:lnTo>
                    <a:pt x="0" y="26"/>
                  </a:lnTo>
                  <a:lnTo>
                    <a:pt x="7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85" name="Freeform 57"/>
            <p:cNvSpPr>
              <a:spLocks noEditPoints="1"/>
            </p:cNvSpPr>
            <p:nvPr/>
          </p:nvSpPr>
          <p:spPr bwMode="auto">
            <a:xfrm>
              <a:off x="4524375" y="1704975"/>
              <a:ext cx="69850" cy="53975"/>
            </a:xfrm>
            <a:custGeom>
              <a:avLst/>
              <a:gdLst/>
              <a:ahLst/>
              <a:cxnLst>
                <a:cxn ang="0">
                  <a:pos x="10" y="8"/>
                </a:cxn>
                <a:cxn ang="0">
                  <a:pos x="10" y="10"/>
                </a:cxn>
                <a:cxn ang="0">
                  <a:pos x="10" y="8"/>
                </a:cxn>
                <a:cxn ang="0">
                  <a:pos x="13" y="15"/>
                </a:cxn>
                <a:cxn ang="0">
                  <a:pos x="13" y="19"/>
                </a:cxn>
                <a:cxn ang="0">
                  <a:pos x="10" y="24"/>
                </a:cxn>
                <a:cxn ang="0">
                  <a:pos x="18" y="20"/>
                </a:cxn>
                <a:cxn ang="0">
                  <a:pos x="28" y="17"/>
                </a:cxn>
                <a:cxn ang="0">
                  <a:pos x="20" y="12"/>
                </a:cxn>
                <a:cxn ang="0">
                  <a:pos x="10" y="8"/>
                </a:cxn>
                <a:cxn ang="0">
                  <a:pos x="0" y="0"/>
                </a:cxn>
                <a:cxn ang="0">
                  <a:pos x="5" y="2"/>
                </a:cxn>
                <a:cxn ang="0">
                  <a:pos x="37" y="14"/>
                </a:cxn>
                <a:cxn ang="0">
                  <a:pos x="44" y="17"/>
                </a:cxn>
                <a:cxn ang="0">
                  <a:pos x="37" y="19"/>
                </a:cxn>
                <a:cxn ang="0">
                  <a:pos x="5" y="32"/>
                </a:cxn>
                <a:cxn ang="0">
                  <a:pos x="0" y="34"/>
                </a:cxn>
                <a:cxn ang="0">
                  <a:pos x="3" y="29"/>
                </a:cxn>
                <a:cxn ang="0">
                  <a:pos x="3" y="27"/>
                </a:cxn>
                <a:cxn ang="0">
                  <a:pos x="7" y="22"/>
                </a:cxn>
                <a:cxn ang="0">
                  <a:pos x="8" y="17"/>
                </a:cxn>
                <a:cxn ang="0">
                  <a:pos x="7" y="12"/>
                </a:cxn>
                <a:cxn ang="0">
                  <a:pos x="3" y="7"/>
                </a:cxn>
                <a:cxn ang="0">
                  <a:pos x="3" y="5"/>
                </a:cxn>
                <a:cxn ang="0">
                  <a:pos x="0" y="0"/>
                </a:cxn>
              </a:cxnLst>
              <a:rect l="0" t="0" r="r" b="b"/>
              <a:pathLst>
                <a:path w="44" h="34">
                  <a:moveTo>
                    <a:pt x="10" y="8"/>
                  </a:moveTo>
                  <a:lnTo>
                    <a:pt x="10" y="10"/>
                  </a:lnTo>
                  <a:lnTo>
                    <a:pt x="10" y="8"/>
                  </a:lnTo>
                  <a:lnTo>
                    <a:pt x="13" y="15"/>
                  </a:lnTo>
                  <a:lnTo>
                    <a:pt x="13" y="19"/>
                  </a:lnTo>
                  <a:lnTo>
                    <a:pt x="10" y="24"/>
                  </a:lnTo>
                  <a:lnTo>
                    <a:pt x="18" y="20"/>
                  </a:lnTo>
                  <a:lnTo>
                    <a:pt x="28" y="17"/>
                  </a:lnTo>
                  <a:lnTo>
                    <a:pt x="20" y="12"/>
                  </a:lnTo>
                  <a:lnTo>
                    <a:pt x="10" y="8"/>
                  </a:lnTo>
                  <a:close/>
                  <a:moveTo>
                    <a:pt x="0" y="0"/>
                  </a:moveTo>
                  <a:lnTo>
                    <a:pt x="5" y="2"/>
                  </a:lnTo>
                  <a:lnTo>
                    <a:pt x="37" y="14"/>
                  </a:lnTo>
                  <a:lnTo>
                    <a:pt x="44" y="17"/>
                  </a:lnTo>
                  <a:lnTo>
                    <a:pt x="37" y="19"/>
                  </a:lnTo>
                  <a:lnTo>
                    <a:pt x="5" y="32"/>
                  </a:lnTo>
                  <a:lnTo>
                    <a:pt x="0" y="34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7" y="22"/>
                  </a:lnTo>
                  <a:lnTo>
                    <a:pt x="8" y="17"/>
                  </a:lnTo>
                  <a:lnTo>
                    <a:pt x="7" y="12"/>
                  </a:lnTo>
                  <a:lnTo>
                    <a:pt x="3" y="7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86" name="Freeform 58"/>
            <p:cNvSpPr>
              <a:spLocks noEditPoints="1"/>
            </p:cNvSpPr>
            <p:nvPr/>
          </p:nvSpPr>
          <p:spPr bwMode="auto">
            <a:xfrm>
              <a:off x="5068888" y="2184400"/>
              <a:ext cx="71438" cy="107950"/>
            </a:xfrm>
            <a:custGeom>
              <a:avLst/>
              <a:gdLst/>
              <a:ahLst/>
              <a:cxnLst>
                <a:cxn ang="0">
                  <a:pos x="20" y="7"/>
                </a:cxn>
                <a:cxn ang="0">
                  <a:pos x="15" y="10"/>
                </a:cxn>
                <a:cxn ang="0">
                  <a:pos x="13" y="12"/>
                </a:cxn>
                <a:cxn ang="0">
                  <a:pos x="12" y="15"/>
                </a:cxn>
                <a:cxn ang="0">
                  <a:pos x="8" y="20"/>
                </a:cxn>
                <a:cxn ang="0">
                  <a:pos x="8" y="26"/>
                </a:cxn>
                <a:cxn ang="0">
                  <a:pos x="7" y="31"/>
                </a:cxn>
                <a:cxn ang="0">
                  <a:pos x="8" y="36"/>
                </a:cxn>
                <a:cxn ang="0">
                  <a:pos x="12" y="43"/>
                </a:cxn>
                <a:cxn ang="0">
                  <a:pos x="15" y="43"/>
                </a:cxn>
                <a:cxn ang="0">
                  <a:pos x="18" y="44"/>
                </a:cxn>
                <a:cxn ang="0">
                  <a:pos x="25" y="41"/>
                </a:cxn>
                <a:cxn ang="0">
                  <a:pos x="29" y="37"/>
                </a:cxn>
                <a:cxn ang="0">
                  <a:pos x="32" y="31"/>
                </a:cxn>
                <a:cxn ang="0">
                  <a:pos x="34" y="26"/>
                </a:cxn>
                <a:cxn ang="0">
                  <a:pos x="35" y="19"/>
                </a:cxn>
                <a:cxn ang="0">
                  <a:pos x="34" y="14"/>
                </a:cxn>
                <a:cxn ang="0">
                  <a:pos x="32" y="10"/>
                </a:cxn>
                <a:cxn ang="0">
                  <a:pos x="29" y="8"/>
                </a:cxn>
                <a:cxn ang="0">
                  <a:pos x="23" y="7"/>
                </a:cxn>
                <a:cxn ang="0">
                  <a:pos x="20" y="7"/>
                </a:cxn>
                <a:cxn ang="0">
                  <a:pos x="23" y="0"/>
                </a:cxn>
                <a:cxn ang="0">
                  <a:pos x="27" y="2"/>
                </a:cxn>
                <a:cxn ang="0">
                  <a:pos x="32" y="3"/>
                </a:cxn>
                <a:cxn ang="0">
                  <a:pos x="35" y="7"/>
                </a:cxn>
                <a:cxn ang="0">
                  <a:pos x="37" y="10"/>
                </a:cxn>
                <a:cxn ang="0">
                  <a:pos x="39" y="2"/>
                </a:cxn>
                <a:cxn ang="0">
                  <a:pos x="45" y="2"/>
                </a:cxn>
                <a:cxn ang="0">
                  <a:pos x="32" y="68"/>
                </a:cxn>
                <a:cxn ang="0">
                  <a:pos x="23" y="68"/>
                </a:cxn>
                <a:cxn ang="0">
                  <a:pos x="29" y="44"/>
                </a:cxn>
                <a:cxn ang="0">
                  <a:pos x="23" y="48"/>
                </a:cxn>
                <a:cxn ang="0">
                  <a:pos x="20" y="49"/>
                </a:cxn>
                <a:cxn ang="0">
                  <a:pos x="15" y="51"/>
                </a:cxn>
                <a:cxn ang="0">
                  <a:pos x="10" y="49"/>
                </a:cxn>
                <a:cxn ang="0">
                  <a:pos x="5" y="46"/>
                </a:cxn>
                <a:cxn ang="0">
                  <a:pos x="1" y="41"/>
                </a:cxn>
                <a:cxn ang="0">
                  <a:pos x="0" y="36"/>
                </a:cxn>
                <a:cxn ang="0">
                  <a:pos x="0" y="26"/>
                </a:cxn>
                <a:cxn ang="0">
                  <a:pos x="5" y="10"/>
                </a:cxn>
                <a:cxn ang="0">
                  <a:pos x="12" y="3"/>
                </a:cxn>
                <a:cxn ang="0">
                  <a:pos x="18" y="2"/>
                </a:cxn>
                <a:cxn ang="0">
                  <a:pos x="23" y="0"/>
                </a:cxn>
              </a:cxnLst>
              <a:rect l="0" t="0" r="r" b="b"/>
              <a:pathLst>
                <a:path w="45" h="68">
                  <a:moveTo>
                    <a:pt x="20" y="7"/>
                  </a:moveTo>
                  <a:lnTo>
                    <a:pt x="15" y="10"/>
                  </a:lnTo>
                  <a:lnTo>
                    <a:pt x="13" y="12"/>
                  </a:lnTo>
                  <a:lnTo>
                    <a:pt x="12" y="15"/>
                  </a:lnTo>
                  <a:lnTo>
                    <a:pt x="8" y="20"/>
                  </a:lnTo>
                  <a:lnTo>
                    <a:pt x="8" y="26"/>
                  </a:lnTo>
                  <a:lnTo>
                    <a:pt x="7" y="31"/>
                  </a:lnTo>
                  <a:lnTo>
                    <a:pt x="8" y="36"/>
                  </a:lnTo>
                  <a:lnTo>
                    <a:pt x="12" y="43"/>
                  </a:lnTo>
                  <a:lnTo>
                    <a:pt x="15" y="43"/>
                  </a:lnTo>
                  <a:lnTo>
                    <a:pt x="18" y="44"/>
                  </a:lnTo>
                  <a:lnTo>
                    <a:pt x="25" y="41"/>
                  </a:lnTo>
                  <a:lnTo>
                    <a:pt x="29" y="37"/>
                  </a:lnTo>
                  <a:lnTo>
                    <a:pt x="32" y="31"/>
                  </a:lnTo>
                  <a:lnTo>
                    <a:pt x="34" y="26"/>
                  </a:lnTo>
                  <a:lnTo>
                    <a:pt x="35" y="19"/>
                  </a:lnTo>
                  <a:lnTo>
                    <a:pt x="34" y="14"/>
                  </a:lnTo>
                  <a:lnTo>
                    <a:pt x="32" y="10"/>
                  </a:lnTo>
                  <a:lnTo>
                    <a:pt x="29" y="8"/>
                  </a:lnTo>
                  <a:lnTo>
                    <a:pt x="23" y="7"/>
                  </a:lnTo>
                  <a:lnTo>
                    <a:pt x="20" y="7"/>
                  </a:lnTo>
                  <a:close/>
                  <a:moveTo>
                    <a:pt x="23" y="0"/>
                  </a:moveTo>
                  <a:lnTo>
                    <a:pt x="27" y="2"/>
                  </a:lnTo>
                  <a:lnTo>
                    <a:pt x="32" y="3"/>
                  </a:lnTo>
                  <a:lnTo>
                    <a:pt x="35" y="7"/>
                  </a:lnTo>
                  <a:lnTo>
                    <a:pt x="37" y="10"/>
                  </a:lnTo>
                  <a:lnTo>
                    <a:pt x="39" y="2"/>
                  </a:lnTo>
                  <a:lnTo>
                    <a:pt x="45" y="2"/>
                  </a:lnTo>
                  <a:lnTo>
                    <a:pt x="32" y="68"/>
                  </a:lnTo>
                  <a:lnTo>
                    <a:pt x="23" y="68"/>
                  </a:lnTo>
                  <a:lnTo>
                    <a:pt x="29" y="44"/>
                  </a:lnTo>
                  <a:lnTo>
                    <a:pt x="23" y="48"/>
                  </a:lnTo>
                  <a:lnTo>
                    <a:pt x="20" y="49"/>
                  </a:lnTo>
                  <a:lnTo>
                    <a:pt x="15" y="51"/>
                  </a:lnTo>
                  <a:lnTo>
                    <a:pt x="10" y="49"/>
                  </a:lnTo>
                  <a:lnTo>
                    <a:pt x="5" y="46"/>
                  </a:lnTo>
                  <a:lnTo>
                    <a:pt x="1" y="41"/>
                  </a:lnTo>
                  <a:lnTo>
                    <a:pt x="0" y="36"/>
                  </a:lnTo>
                  <a:lnTo>
                    <a:pt x="0" y="26"/>
                  </a:lnTo>
                  <a:lnTo>
                    <a:pt x="5" y="10"/>
                  </a:lnTo>
                  <a:lnTo>
                    <a:pt x="12" y="3"/>
                  </a:lnTo>
                  <a:lnTo>
                    <a:pt x="18" y="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87" name="Freeform 59"/>
            <p:cNvSpPr>
              <a:spLocks noEditPoints="1"/>
            </p:cNvSpPr>
            <p:nvPr/>
          </p:nvSpPr>
          <p:spPr bwMode="auto">
            <a:xfrm>
              <a:off x="5068888" y="1839913"/>
              <a:ext cx="71438" cy="107950"/>
            </a:xfrm>
            <a:custGeom>
              <a:avLst/>
              <a:gdLst/>
              <a:ahLst/>
              <a:cxnLst>
                <a:cxn ang="0">
                  <a:pos x="20" y="7"/>
                </a:cxn>
                <a:cxn ang="0">
                  <a:pos x="15" y="10"/>
                </a:cxn>
                <a:cxn ang="0">
                  <a:pos x="13" y="12"/>
                </a:cxn>
                <a:cxn ang="0">
                  <a:pos x="12" y="16"/>
                </a:cxn>
                <a:cxn ang="0">
                  <a:pos x="8" y="21"/>
                </a:cxn>
                <a:cxn ang="0">
                  <a:pos x="8" y="26"/>
                </a:cxn>
                <a:cxn ang="0">
                  <a:pos x="7" y="31"/>
                </a:cxn>
                <a:cxn ang="0">
                  <a:pos x="8" y="36"/>
                </a:cxn>
                <a:cxn ang="0">
                  <a:pos x="12" y="43"/>
                </a:cxn>
                <a:cxn ang="0">
                  <a:pos x="15" y="43"/>
                </a:cxn>
                <a:cxn ang="0">
                  <a:pos x="18" y="45"/>
                </a:cxn>
                <a:cxn ang="0">
                  <a:pos x="25" y="41"/>
                </a:cxn>
                <a:cxn ang="0">
                  <a:pos x="29" y="38"/>
                </a:cxn>
                <a:cxn ang="0">
                  <a:pos x="32" y="31"/>
                </a:cxn>
                <a:cxn ang="0">
                  <a:pos x="34" y="26"/>
                </a:cxn>
                <a:cxn ang="0">
                  <a:pos x="35" y="19"/>
                </a:cxn>
                <a:cxn ang="0">
                  <a:pos x="34" y="14"/>
                </a:cxn>
                <a:cxn ang="0">
                  <a:pos x="32" y="10"/>
                </a:cxn>
                <a:cxn ang="0">
                  <a:pos x="29" y="9"/>
                </a:cxn>
                <a:cxn ang="0">
                  <a:pos x="23" y="7"/>
                </a:cxn>
                <a:cxn ang="0">
                  <a:pos x="20" y="7"/>
                </a:cxn>
                <a:cxn ang="0">
                  <a:pos x="23" y="0"/>
                </a:cxn>
                <a:cxn ang="0">
                  <a:pos x="27" y="2"/>
                </a:cxn>
                <a:cxn ang="0">
                  <a:pos x="32" y="4"/>
                </a:cxn>
                <a:cxn ang="0">
                  <a:pos x="35" y="7"/>
                </a:cxn>
                <a:cxn ang="0">
                  <a:pos x="37" y="10"/>
                </a:cxn>
                <a:cxn ang="0">
                  <a:pos x="39" y="2"/>
                </a:cxn>
                <a:cxn ang="0">
                  <a:pos x="45" y="2"/>
                </a:cxn>
                <a:cxn ang="0">
                  <a:pos x="32" y="68"/>
                </a:cxn>
                <a:cxn ang="0">
                  <a:pos x="23" y="68"/>
                </a:cxn>
                <a:cxn ang="0">
                  <a:pos x="29" y="45"/>
                </a:cxn>
                <a:cxn ang="0">
                  <a:pos x="23" y="48"/>
                </a:cxn>
                <a:cxn ang="0">
                  <a:pos x="20" y="50"/>
                </a:cxn>
                <a:cxn ang="0">
                  <a:pos x="15" y="51"/>
                </a:cxn>
                <a:cxn ang="0">
                  <a:pos x="10" y="50"/>
                </a:cxn>
                <a:cxn ang="0">
                  <a:pos x="5" y="46"/>
                </a:cxn>
                <a:cxn ang="0">
                  <a:pos x="1" y="41"/>
                </a:cxn>
                <a:cxn ang="0">
                  <a:pos x="0" y="36"/>
                </a:cxn>
                <a:cxn ang="0">
                  <a:pos x="0" y="26"/>
                </a:cxn>
                <a:cxn ang="0">
                  <a:pos x="5" y="10"/>
                </a:cxn>
                <a:cxn ang="0">
                  <a:pos x="12" y="4"/>
                </a:cxn>
                <a:cxn ang="0">
                  <a:pos x="18" y="2"/>
                </a:cxn>
                <a:cxn ang="0">
                  <a:pos x="23" y="0"/>
                </a:cxn>
              </a:cxnLst>
              <a:rect l="0" t="0" r="r" b="b"/>
              <a:pathLst>
                <a:path w="45" h="68">
                  <a:moveTo>
                    <a:pt x="20" y="7"/>
                  </a:moveTo>
                  <a:lnTo>
                    <a:pt x="15" y="10"/>
                  </a:lnTo>
                  <a:lnTo>
                    <a:pt x="13" y="12"/>
                  </a:lnTo>
                  <a:lnTo>
                    <a:pt x="12" y="16"/>
                  </a:lnTo>
                  <a:lnTo>
                    <a:pt x="8" y="21"/>
                  </a:lnTo>
                  <a:lnTo>
                    <a:pt x="8" y="26"/>
                  </a:lnTo>
                  <a:lnTo>
                    <a:pt x="7" y="31"/>
                  </a:lnTo>
                  <a:lnTo>
                    <a:pt x="8" y="36"/>
                  </a:lnTo>
                  <a:lnTo>
                    <a:pt x="12" y="43"/>
                  </a:lnTo>
                  <a:lnTo>
                    <a:pt x="15" y="43"/>
                  </a:lnTo>
                  <a:lnTo>
                    <a:pt x="18" y="45"/>
                  </a:lnTo>
                  <a:lnTo>
                    <a:pt x="25" y="41"/>
                  </a:lnTo>
                  <a:lnTo>
                    <a:pt x="29" y="38"/>
                  </a:lnTo>
                  <a:lnTo>
                    <a:pt x="32" y="31"/>
                  </a:lnTo>
                  <a:lnTo>
                    <a:pt x="34" y="26"/>
                  </a:lnTo>
                  <a:lnTo>
                    <a:pt x="35" y="19"/>
                  </a:lnTo>
                  <a:lnTo>
                    <a:pt x="34" y="14"/>
                  </a:lnTo>
                  <a:lnTo>
                    <a:pt x="32" y="10"/>
                  </a:lnTo>
                  <a:lnTo>
                    <a:pt x="29" y="9"/>
                  </a:lnTo>
                  <a:lnTo>
                    <a:pt x="23" y="7"/>
                  </a:lnTo>
                  <a:lnTo>
                    <a:pt x="20" y="7"/>
                  </a:lnTo>
                  <a:close/>
                  <a:moveTo>
                    <a:pt x="23" y="0"/>
                  </a:moveTo>
                  <a:lnTo>
                    <a:pt x="27" y="2"/>
                  </a:lnTo>
                  <a:lnTo>
                    <a:pt x="32" y="4"/>
                  </a:lnTo>
                  <a:lnTo>
                    <a:pt x="35" y="7"/>
                  </a:lnTo>
                  <a:lnTo>
                    <a:pt x="37" y="10"/>
                  </a:lnTo>
                  <a:lnTo>
                    <a:pt x="39" y="2"/>
                  </a:lnTo>
                  <a:lnTo>
                    <a:pt x="45" y="2"/>
                  </a:lnTo>
                  <a:lnTo>
                    <a:pt x="32" y="68"/>
                  </a:lnTo>
                  <a:lnTo>
                    <a:pt x="23" y="68"/>
                  </a:lnTo>
                  <a:lnTo>
                    <a:pt x="29" y="45"/>
                  </a:lnTo>
                  <a:lnTo>
                    <a:pt x="23" y="48"/>
                  </a:lnTo>
                  <a:lnTo>
                    <a:pt x="20" y="50"/>
                  </a:lnTo>
                  <a:lnTo>
                    <a:pt x="15" y="51"/>
                  </a:lnTo>
                  <a:lnTo>
                    <a:pt x="10" y="50"/>
                  </a:lnTo>
                  <a:lnTo>
                    <a:pt x="5" y="46"/>
                  </a:lnTo>
                  <a:lnTo>
                    <a:pt x="1" y="41"/>
                  </a:lnTo>
                  <a:lnTo>
                    <a:pt x="0" y="36"/>
                  </a:lnTo>
                  <a:lnTo>
                    <a:pt x="0" y="26"/>
                  </a:lnTo>
                  <a:lnTo>
                    <a:pt x="5" y="10"/>
                  </a:lnTo>
                  <a:lnTo>
                    <a:pt x="12" y="4"/>
                  </a:lnTo>
                  <a:lnTo>
                    <a:pt x="18" y="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88" name="Freeform 60"/>
            <p:cNvSpPr>
              <a:spLocks/>
            </p:cNvSpPr>
            <p:nvPr/>
          </p:nvSpPr>
          <p:spPr bwMode="auto">
            <a:xfrm>
              <a:off x="7145338" y="1717675"/>
              <a:ext cx="793750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498" y="6"/>
                </a:cxn>
                <a:cxn ang="0">
                  <a:pos x="500" y="6"/>
                </a:cxn>
                <a:cxn ang="0">
                  <a:pos x="500" y="12"/>
                </a:cxn>
                <a:cxn ang="0">
                  <a:pos x="498" y="12"/>
                </a:cxn>
                <a:cxn ang="0">
                  <a:pos x="3" y="7"/>
                </a:cxn>
                <a:cxn ang="0">
                  <a:pos x="0" y="7"/>
                </a:cxn>
                <a:cxn ang="0">
                  <a:pos x="0" y="0"/>
                </a:cxn>
              </a:cxnLst>
              <a:rect l="0" t="0" r="r" b="b"/>
              <a:pathLst>
                <a:path w="500" h="12">
                  <a:moveTo>
                    <a:pt x="0" y="0"/>
                  </a:moveTo>
                  <a:lnTo>
                    <a:pt x="3" y="0"/>
                  </a:lnTo>
                  <a:lnTo>
                    <a:pt x="498" y="6"/>
                  </a:lnTo>
                  <a:lnTo>
                    <a:pt x="500" y="6"/>
                  </a:lnTo>
                  <a:lnTo>
                    <a:pt x="500" y="12"/>
                  </a:lnTo>
                  <a:lnTo>
                    <a:pt x="498" y="12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89" name="Freeform 61"/>
            <p:cNvSpPr>
              <a:spLocks/>
            </p:cNvSpPr>
            <p:nvPr/>
          </p:nvSpPr>
          <p:spPr bwMode="auto">
            <a:xfrm>
              <a:off x="7518400" y="1708150"/>
              <a:ext cx="50800" cy="396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12"/>
                </a:cxn>
                <a:cxn ang="0">
                  <a:pos x="0" y="25"/>
                </a:cxn>
                <a:cxn ang="0">
                  <a:pos x="6" y="12"/>
                </a:cxn>
                <a:cxn ang="0">
                  <a:pos x="0" y="0"/>
                </a:cxn>
              </a:cxnLst>
              <a:rect l="0" t="0" r="r" b="b"/>
              <a:pathLst>
                <a:path w="32" h="25">
                  <a:moveTo>
                    <a:pt x="0" y="0"/>
                  </a:moveTo>
                  <a:lnTo>
                    <a:pt x="32" y="12"/>
                  </a:lnTo>
                  <a:lnTo>
                    <a:pt x="0" y="25"/>
                  </a:lnTo>
                  <a:lnTo>
                    <a:pt x="6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90" name="Freeform 62"/>
            <p:cNvSpPr>
              <a:spLocks noEditPoints="1"/>
            </p:cNvSpPr>
            <p:nvPr/>
          </p:nvSpPr>
          <p:spPr bwMode="auto">
            <a:xfrm>
              <a:off x="7510463" y="1698625"/>
              <a:ext cx="68263" cy="57150"/>
            </a:xfrm>
            <a:custGeom>
              <a:avLst/>
              <a:gdLst/>
              <a:ahLst/>
              <a:cxnLst>
                <a:cxn ang="0">
                  <a:pos x="10" y="11"/>
                </a:cxn>
                <a:cxn ang="0">
                  <a:pos x="13" y="18"/>
                </a:cxn>
                <a:cxn ang="0">
                  <a:pos x="13" y="19"/>
                </a:cxn>
                <a:cxn ang="0">
                  <a:pos x="10" y="26"/>
                </a:cxn>
                <a:cxn ang="0">
                  <a:pos x="10" y="24"/>
                </a:cxn>
                <a:cxn ang="0">
                  <a:pos x="10" y="26"/>
                </a:cxn>
                <a:cxn ang="0">
                  <a:pos x="20" y="21"/>
                </a:cxn>
                <a:cxn ang="0">
                  <a:pos x="28" y="18"/>
                </a:cxn>
                <a:cxn ang="0">
                  <a:pos x="20" y="14"/>
                </a:cxn>
                <a:cxn ang="0">
                  <a:pos x="10" y="11"/>
                </a:cxn>
                <a:cxn ang="0">
                  <a:pos x="0" y="0"/>
                </a:cxn>
                <a:cxn ang="0">
                  <a:pos x="6" y="2"/>
                </a:cxn>
                <a:cxn ang="0">
                  <a:pos x="37" y="16"/>
                </a:cxn>
                <a:cxn ang="0">
                  <a:pos x="43" y="19"/>
                </a:cxn>
                <a:cxn ang="0">
                  <a:pos x="37" y="21"/>
                </a:cxn>
                <a:cxn ang="0">
                  <a:pos x="5" y="33"/>
                </a:cxn>
                <a:cxn ang="0">
                  <a:pos x="0" y="36"/>
                </a:cxn>
                <a:cxn ang="0">
                  <a:pos x="1" y="29"/>
                </a:cxn>
                <a:cxn ang="0">
                  <a:pos x="8" y="18"/>
                </a:cxn>
                <a:cxn ang="0">
                  <a:pos x="6" y="12"/>
                </a:cxn>
                <a:cxn ang="0">
                  <a:pos x="3" y="7"/>
                </a:cxn>
                <a:cxn ang="0">
                  <a:pos x="3" y="6"/>
                </a:cxn>
                <a:cxn ang="0">
                  <a:pos x="0" y="0"/>
                </a:cxn>
              </a:cxnLst>
              <a:rect l="0" t="0" r="r" b="b"/>
              <a:pathLst>
                <a:path w="43" h="36">
                  <a:moveTo>
                    <a:pt x="10" y="11"/>
                  </a:moveTo>
                  <a:lnTo>
                    <a:pt x="13" y="18"/>
                  </a:lnTo>
                  <a:lnTo>
                    <a:pt x="13" y="19"/>
                  </a:lnTo>
                  <a:lnTo>
                    <a:pt x="10" y="26"/>
                  </a:lnTo>
                  <a:lnTo>
                    <a:pt x="10" y="24"/>
                  </a:lnTo>
                  <a:lnTo>
                    <a:pt x="10" y="26"/>
                  </a:lnTo>
                  <a:lnTo>
                    <a:pt x="20" y="21"/>
                  </a:lnTo>
                  <a:lnTo>
                    <a:pt x="28" y="18"/>
                  </a:lnTo>
                  <a:lnTo>
                    <a:pt x="20" y="14"/>
                  </a:lnTo>
                  <a:lnTo>
                    <a:pt x="10" y="11"/>
                  </a:lnTo>
                  <a:close/>
                  <a:moveTo>
                    <a:pt x="0" y="0"/>
                  </a:moveTo>
                  <a:lnTo>
                    <a:pt x="6" y="2"/>
                  </a:lnTo>
                  <a:lnTo>
                    <a:pt x="37" y="16"/>
                  </a:lnTo>
                  <a:lnTo>
                    <a:pt x="43" y="19"/>
                  </a:lnTo>
                  <a:lnTo>
                    <a:pt x="37" y="21"/>
                  </a:lnTo>
                  <a:lnTo>
                    <a:pt x="5" y="33"/>
                  </a:lnTo>
                  <a:lnTo>
                    <a:pt x="0" y="36"/>
                  </a:lnTo>
                  <a:lnTo>
                    <a:pt x="1" y="29"/>
                  </a:lnTo>
                  <a:lnTo>
                    <a:pt x="8" y="18"/>
                  </a:lnTo>
                  <a:lnTo>
                    <a:pt x="6" y="12"/>
                  </a:lnTo>
                  <a:lnTo>
                    <a:pt x="3" y="7"/>
                  </a:lnTo>
                  <a:lnTo>
                    <a:pt x="3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91" name="Freeform 63"/>
            <p:cNvSpPr>
              <a:spLocks noEditPoints="1"/>
            </p:cNvSpPr>
            <p:nvPr/>
          </p:nvSpPr>
          <p:spPr bwMode="auto">
            <a:xfrm>
              <a:off x="8072438" y="1662113"/>
              <a:ext cx="73025" cy="107950"/>
            </a:xfrm>
            <a:custGeom>
              <a:avLst/>
              <a:gdLst/>
              <a:ahLst/>
              <a:cxnLst>
                <a:cxn ang="0">
                  <a:pos x="21" y="6"/>
                </a:cxn>
                <a:cxn ang="0">
                  <a:pos x="16" y="10"/>
                </a:cxn>
                <a:cxn ang="0">
                  <a:pos x="14" y="12"/>
                </a:cxn>
                <a:cxn ang="0">
                  <a:pos x="12" y="15"/>
                </a:cxn>
                <a:cxn ang="0">
                  <a:pos x="9" y="20"/>
                </a:cxn>
                <a:cxn ang="0">
                  <a:pos x="9" y="25"/>
                </a:cxn>
                <a:cxn ang="0">
                  <a:pos x="7" y="30"/>
                </a:cxn>
                <a:cxn ang="0">
                  <a:pos x="9" y="35"/>
                </a:cxn>
                <a:cxn ang="0">
                  <a:pos x="12" y="42"/>
                </a:cxn>
                <a:cxn ang="0">
                  <a:pos x="16" y="42"/>
                </a:cxn>
                <a:cxn ang="0">
                  <a:pos x="19" y="44"/>
                </a:cxn>
                <a:cxn ang="0">
                  <a:pos x="26" y="41"/>
                </a:cxn>
                <a:cxn ang="0">
                  <a:pos x="29" y="37"/>
                </a:cxn>
                <a:cxn ang="0">
                  <a:pos x="33" y="30"/>
                </a:cxn>
                <a:cxn ang="0">
                  <a:pos x="34" y="25"/>
                </a:cxn>
                <a:cxn ang="0">
                  <a:pos x="36" y="18"/>
                </a:cxn>
                <a:cxn ang="0">
                  <a:pos x="34" y="13"/>
                </a:cxn>
                <a:cxn ang="0">
                  <a:pos x="33" y="10"/>
                </a:cxn>
                <a:cxn ang="0">
                  <a:pos x="29" y="8"/>
                </a:cxn>
                <a:cxn ang="0">
                  <a:pos x="24" y="6"/>
                </a:cxn>
                <a:cxn ang="0">
                  <a:pos x="21" y="6"/>
                </a:cxn>
                <a:cxn ang="0">
                  <a:pos x="24" y="0"/>
                </a:cxn>
                <a:cxn ang="0">
                  <a:pos x="27" y="1"/>
                </a:cxn>
                <a:cxn ang="0">
                  <a:pos x="33" y="3"/>
                </a:cxn>
                <a:cxn ang="0">
                  <a:pos x="36" y="6"/>
                </a:cxn>
                <a:cxn ang="0">
                  <a:pos x="38" y="10"/>
                </a:cxn>
                <a:cxn ang="0">
                  <a:pos x="39" y="1"/>
                </a:cxn>
                <a:cxn ang="0">
                  <a:pos x="46" y="1"/>
                </a:cxn>
                <a:cxn ang="0">
                  <a:pos x="33" y="68"/>
                </a:cxn>
                <a:cxn ang="0">
                  <a:pos x="24" y="68"/>
                </a:cxn>
                <a:cxn ang="0">
                  <a:pos x="29" y="44"/>
                </a:cxn>
                <a:cxn ang="0">
                  <a:pos x="24" y="47"/>
                </a:cxn>
                <a:cxn ang="0">
                  <a:pos x="21" y="49"/>
                </a:cxn>
                <a:cxn ang="0">
                  <a:pos x="16" y="51"/>
                </a:cxn>
                <a:cxn ang="0">
                  <a:pos x="11" y="49"/>
                </a:cxn>
                <a:cxn ang="0">
                  <a:pos x="5" y="46"/>
                </a:cxn>
                <a:cxn ang="0">
                  <a:pos x="2" y="41"/>
                </a:cxn>
                <a:cxn ang="0">
                  <a:pos x="0" y="35"/>
                </a:cxn>
                <a:cxn ang="0">
                  <a:pos x="0" y="25"/>
                </a:cxn>
                <a:cxn ang="0">
                  <a:pos x="5" y="10"/>
                </a:cxn>
                <a:cxn ang="0">
                  <a:pos x="12" y="3"/>
                </a:cxn>
                <a:cxn ang="0">
                  <a:pos x="19" y="1"/>
                </a:cxn>
                <a:cxn ang="0">
                  <a:pos x="24" y="0"/>
                </a:cxn>
              </a:cxnLst>
              <a:rect l="0" t="0" r="r" b="b"/>
              <a:pathLst>
                <a:path w="46" h="68">
                  <a:moveTo>
                    <a:pt x="21" y="6"/>
                  </a:moveTo>
                  <a:lnTo>
                    <a:pt x="16" y="10"/>
                  </a:lnTo>
                  <a:lnTo>
                    <a:pt x="14" y="12"/>
                  </a:lnTo>
                  <a:lnTo>
                    <a:pt x="12" y="15"/>
                  </a:lnTo>
                  <a:lnTo>
                    <a:pt x="9" y="20"/>
                  </a:lnTo>
                  <a:lnTo>
                    <a:pt x="9" y="25"/>
                  </a:lnTo>
                  <a:lnTo>
                    <a:pt x="7" y="30"/>
                  </a:lnTo>
                  <a:lnTo>
                    <a:pt x="9" y="35"/>
                  </a:lnTo>
                  <a:lnTo>
                    <a:pt x="12" y="42"/>
                  </a:lnTo>
                  <a:lnTo>
                    <a:pt x="16" y="42"/>
                  </a:lnTo>
                  <a:lnTo>
                    <a:pt x="19" y="44"/>
                  </a:lnTo>
                  <a:lnTo>
                    <a:pt x="26" y="41"/>
                  </a:lnTo>
                  <a:lnTo>
                    <a:pt x="29" y="37"/>
                  </a:lnTo>
                  <a:lnTo>
                    <a:pt x="33" y="30"/>
                  </a:lnTo>
                  <a:lnTo>
                    <a:pt x="34" y="25"/>
                  </a:lnTo>
                  <a:lnTo>
                    <a:pt x="36" y="18"/>
                  </a:lnTo>
                  <a:lnTo>
                    <a:pt x="34" y="13"/>
                  </a:lnTo>
                  <a:lnTo>
                    <a:pt x="33" y="10"/>
                  </a:lnTo>
                  <a:lnTo>
                    <a:pt x="29" y="8"/>
                  </a:lnTo>
                  <a:lnTo>
                    <a:pt x="24" y="6"/>
                  </a:lnTo>
                  <a:lnTo>
                    <a:pt x="21" y="6"/>
                  </a:lnTo>
                  <a:close/>
                  <a:moveTo>
                    <a:pt x="24" y="0"/>
                  </a:moveTo>
                  <a:lnTo>
                    <a:pt x="27" y="1"/>
                  </a:lnTo>
                  <a:lnTo>
                    <a:pt x="33" y="3"/>
                  </a:lnTo>
                  <a:lnTo>
                    <a:pt x="36" y="6"/>
                  </a:lnTo>
                  <a:lnTo>
                    <a:pt x="38" y="10"/>
                  </a:lnTo>
                  <a:lnTo>
                    <a:pt x="39" y="1"/>
                  </a:lnTo>
                  <a:lnTo>
                    <a:pt x="46" y="1"/>
                  </a:lnTo>
                  <a:lnTo>
                    <a:pt x="33" y="68"/>
                  </a:lnTo>
                  <a:lnTo>
                    <a:pt x="24" y="68"/>
                  </a:lnTo>
                  <a:lnTo>
                    <a:pt x="29" y="44"/>
                  </a:lnTo>
                  <a:lnTo>
                    <a:pt x="24" y="47"/>
                  </a:lnTo>
                  <a:lnTo>
                    <a:pt x="21" y="49"/>
                  </a:lnTo>
                  <a:lnTo>
                    <a:pt x="16" y="51"/>
                  </a:lnTo>
                  <a:lnTo>
                    <a:pt x="11" y="49"/>
                  </a:lnTo>
                  <a:lnTo>
                    <a:pt x="5" y="46"/>
                  </a:lnTo>
                  <a:lnTo>
                    <a:pt x="2" y="41"/>
                  </a:lnTo>
                  <a:lnTo>
                    <a:pt x="0" y="35"/>
                  </a:lnTo>
                  <a:lnTo>
                    <a:pt x="0" y="25"/>
                  </a:lnTo>
                  <a:lnTo>
                    <a:pt x="5" y="10"/>
                  </a:lnTo>
                  <a:lnTo>
                    <a:pt x="12" y="3"/>
                  </a:lnTo>
                  <a:lnTo>
                    <a:pt x="19" y="1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92" name="Rectangle 64"/>
            <p:cNvSpPr>
              <a:spLocks noChangeArrowheads="1"/>
            </p:cNvSpPr>
            <p:nvPr/>
          </p:nvSpPr>
          <p:spPr bwMode="auto">
            <a:xfrm>
              <a:off x="7177088" y="2062163"/>
              <a:ext cx="804863" cy="79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93" name="Freeform 65"/>
            <p:cNvSpPr>
              <a:spLocks/>
            </p:cNvSpPr>
            <p:nvPr/>
          </p:nvSpPr>
          <p:spPr bwMode="auto">
            <a:xfrm>
              <a:off x="7554913" y="2046288"/>
              <a:ext cx="49213" cy="412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1" y="14"/>
                </a:cxn>
                <a:cxn ang="0">
                  <a:pos x="0" y="26"/>
                </a:cxn>
                <a:cxn ang="0">
                  <a:pos x="5" y="14"/>
                </a:cxn>
                <a:cxn ang="0">
                  <a:pos x="0" y="0"/>
                </a:cxn>
              </a:cxnLst>
              <a:rect l="0" t="0" r="r" b="b"/>
              <a:pathLst>
                <a:path w="31" h="26">
                  <a:moveTo>
                    <a:pt x="0" y="0"/>
                  </a:moveTo>
                  <a:lnTo>
                    <a:pt x="31" y="14"/>
                  </a:lnTo>
                  <a:lnTo>
                    <a:pt x="0" y="26"/>
                  </a:lnTo>
                  <a:lnTo>
                    <a:pt x="5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94" name="Freeform 66"/>
            <p:cNvSpPr>
              <a:spLocks noEditPoints="1"/>
            </p:cNvSpPr>
            <p:nvPr/>
          </p:nvSpPr>
          <p:spPr bwMode="auto">
            <a:xfrm>
              <a:off x="7545388" y="2038350"/>
              <a:ext cx="68263" cy="57150"/>
            </a:xfrm>
            <a:custGeom>
              <a:avLst/>
              <a:gdLst/>
              <a:ahLst/>
              <a:cxnLst>
                <a:cxn ang="0">
                  <a:pos x="11" y="10"/>
                </a:cxn>
                <a:cxn ang="0">
                  <a:pos x="11" y="12"/>
                </a:cxn>
                <a:cxn ang="0">
                  <a:pos x="11" y="10"/>
                </a:cxn>
                <a:cxn ang="0">
                  <a:pos x="15" y="17"/>
                </a:cxn>
                <a:cxn ang="0">
                  <a:pos x="15" y="19"/>
                </a:cxn>
                <a:cxn ang="0">
                  <a:pos x="11" y="25"/>
                </a:cxn>
                <a:cxn ang="0">
                  <a:pos x="21" y="22"/>
                </a:cxn>
                <a:cxn ang="0">
                  <a:pos x="30" y="19"/>
                </a:cxn>
                <a:cxn ang="0">
                  <a:pos x="21" y="15"/>
                </a:cxn>
                <a:cxn ang="0">
                  <a:pos x="11" y="10"/>
                </a:cxn>
                <a:cxn ang="0">
                  <a:pos x="0" y="0"/>
                </a:cxn>
                <a:cxn ang="0">
                  <a:pos x="6" y="3"/>
                </a:cxn>
                <a:cxn ang="0">
                  <a:pos x="38" y="15"/>
                </a:cxn>
                <a:cxn ang="0">
                  <a:pos x="43" y="19"/>
                </a:cxn>
                <a:cxn ang="0">
                  <a:pos x="38" y="20"/>
                </a:cxn>
                <a:cxn ang="0">
                  <a:pos x="6" y="34"/>
                </a:cxn>
                <a:cxn ang="0">
                  <a:pos x="0" y="36"/>
                </a:cxn>
                <a:cxn ang="0">
                  <a:pos x="3" y="31"/>
                </a:cxn>
                <a:cxn ang="0">
                  <a:pos x="10" y="19"/>
                </a:cxn>
                <a:cxn ang="0">
                  <a:pos x="3" y="7"/>
                </a:cxn>
                <a:cxn ang="0">
                  <a:pos x="0" y="0"/>
                </a:cxn>
              </a:cxnLst>
              <a:rect l="0" t="0" r="r" b="b"/>
              <a:pathLst>
                <a:path w="43" h="36">
                  <a:moveTo>
                    <a:pt x="11" y="10"/>
                  </a:moveTo>
                  <a:lnTo>
                    <a:pt x="11" y="12"/>
                  </a:lnTo>
                  <a:lnTo>
                    <a:pt x="11" y="10"/>
                  </a:lnTo>
                  <a:lnTo>
                    <a:pt x="15" y="17"/>
                  </a:lnTo>
                  <a:lnTo>
                    <a:pt x="15" y="19"/>
                  </a:lnTo>
                  <a:lnTo>
                    <a:pt x="11" y="25"/>
                  </a:lnTo>
                  <a:lnTo>
                    <a:pt x="21" y="22"/>
                  </a:lnTo>
                  <a:lnTo>
                    <a:pt x="30" y="19"/>
                  </a:lnTo>
                  <a:lnTo>
                    <a:pt x="21" y="15"/>
                  </a:lnTo>
                  <a:lnTo>
                    <a:pt x="11" y="10"/>
                  </a:lnTo>
                  <a:close/>
                  <a:moveTo>
                    <a:pt x="0" y="0"/>
                  </a:moveTo>
                  <a:lnTo>
                    <a:pt x="6" y="3"/>
                  </a:lnTo>
                  <a:lnTo>
                    <a:pt x="38" y="15"/>
                  </a:lnTo>
                  <a:lnTo>
                    <a:pt x="43" y="19"/>
                  </a:lnTo>
                  <a:lnTo>
                    <a:pt x="38" y="20"/>
                  </a:lnTo>
                  <a:lnTo>
                    <a:pt x="6" y="34"/>
                  </a:lnTo>
                  <a:lnTo>
                    <a:pt x="0" y="36"/>
                  </a:lnTo>
                  <a:lnTo>
                    <a:pt x="3" y="31"/>
                  </a:lnTo>
                  <a:lnTo>
                    <a:pt x="10" y="19"/>
                  </a:lnTo>
                  <a:lnTo>
                    <a:pt x="3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95" name="Freeform 67"/>
            <p:cNvSpPr>
              <a:spLocks noEditPoints="1"/>
            </p:cNvSpPr>
            <p:nvPr/>
          </p:nvSpPr>
          <p:spPr bwMode="auto">
            <a:xfrm>
              <a:off x="8072438" y="2038350"/>
              <a:ext cx="73025" cy="107950"/>
            </a:xfrm>
            <a:custGeom>
              <a:avLst/>
              <a:gdLst/>
              <a:ahLst/>
              <a:cxnLst>
                <a:cxn ang="0">
                  <a:pos x="21" y="7"/>
                </a:cxn>
                <a:cxn ang="0">
                  <a:pos x="16" y="10"/>
                </a:cxn>
                <a:cxn ang="0">
                  <a:pos x="14" y="12"/>
                </a:cxn>
                <a:cxn ang="0">
                  <a:pos x="12" y="15"/>
                </a:cxn>
                <a:cxn ang="0">
                  <a:pos x="9" y="20"/>
                </a:cxn>
                <a:cxn ang="0">
                  <a:pos x="9" y="25"/>
                </a:cxn>
                <a:cxn ang="0">
                  <a:pos x="7" y="31"/>
                </a:cxn>
                <a:cxn ang="0">
                  <a:pos x="9" y="36"/>
                </a:cxn>
                <a:cxn ang="0">
                  <a:pos x="12" y="42"/>
                </a:cxn>
                <a:cxn ang="0">
                  <a:pos x="16" y="42"/>
                </a:cxn>
                <a:cxn ang="0">
                  <a:pos x="19" y="44"/>
                </a:cxn>
                <a:cxn ang="0">
                  <a:pos x="26" y="41"/>
                </a:cxn>
                <a:cxn ang="0">
                  <a:pos x="29" y="37"/>
                </a:cxn>
                <a:cxn ang="0">
                  <a:pos x="33" y="31"/>
                </a:cxn>
                <a:cxn ang="0">
                  <a:pos x="34" y="25"/>
                </a:cxn>
                <a:cxn ang="0">
                  <a:pos x="36" y="19"/>
                </a:cxn>
                <a:cxn ang="0">
                  <a:pos x="34" y="13"/>
                </a:cxn>
                <a:cxn ang="0">
                  <a:pos x="33" y="10"/>
                </a:cxn>
                <a:cxn ang="0">
                  <a:pos x="29" y="8"/>
                </a:cxn>
                <a:cxn ang="0">
                  <a:pos x="24" y="7"/>
                </a:cxn>
                <a:cxn ang="0">
                  <a:pos x="21" y="7"/>
                </a:cxn>
                <a:cxn ang="0">
                  <a:pos x="24" y="0"/>
                </a:cxn>
                <a:cxn ang="0">
                  <a:pos x="27" y="1"/>
                </a:cxn>
                <a:cxn ang="0">
                  <a:pos x="33" y="3"/>
                </a:cxn>
                <a:cxn ang="0">
                  <a:pos x="36" y="7"/>
                </a:cxn>
                <a:cxn ang="0">
                  <a:pos x="38" y="10"/>
                </a:cxn>
                <a:cxn ang="0">
                  <a:pos x="39" y="1"/>
                </a:cxn>
                <a:cxn ang="0">
                  <a:pos x="46" y="1"/>
                </a:cxn>
                <a:cxn ang="0">
                  <a:pos x="33" y="68"/>
                </a:cxn>
                <a:cxn ang="0">
                  <a:pos x="24" y="68"/>
                </a:cxn>
                <a:cxn ang="0">
                  <a:pos x="29" y="44"/>
                </a:cxn>
                <a:cxn ang="0">
                  <a:pos x="24" y="48"/>
                </a:cxn>
                <a:cxn ang="0">
                  <a:pos x="21" y="49"/>
                </a:cxn>
                <a:cxn ang="0">
                  <a:pos x="16" y="51"/>
                </a:cxn>
                <a:cxn ang="0">
                  <a:pos x="11" y="49"/>
                </a:cxn>
                <a:cxn ang="0">
                  <a:pos x="5" y="46"/>
                </a:cxn>
                <a:cxn ang="0">
                  <a:pos x="2" y="41"/>
                </a:cxn>
                <a:cxn ang="0">
                  <a:pos x="0" y="36"/>
                </a:cxn>
                <a:cxn ang="0">
                  <a:pos x="0" y="25"/>
                </a:cxn>
                <a:cxn ang="0">
                  <a:pos x="5" y="10"/>
                </a:cxn>
                <a:cxn ang="0">
                  <a:pos x="12" y="3"/>
                </a:cxn>
                <a:cxn ang="0">
                  <a:pos x="19" y="1"/>
                </a:cxn>
                <a:cxn ang="0">
                  <a:pos x="24" y="0"/>
                </a:cxn>
              </a:cxnLst>
              <a:rect l="0" t="0" r="r" b="b"/>
              <a:pathLst>
                <a:path w="46" h="68">
                  <a:moveTo>
                    <a:pt x="21" y="7"/>
                  </a:moveTo>
                  <a:lnTo>
                    <a:pt x="16" y="10"/>
                  </a:lnTo>
                  <a:lnTo>
                    <a:pt x="14" y="12"/>
                  </a:lnTo>
                  <a:lnTo>
                    <a:pt x="12" y="15"/>
                  </a:lnTo>
                  <a:lnTo>
                    <a:pt x="9" y="20"/>
                  </a:lnTo>
                  <a:lnTo>
                    <a:pt x="9" y="25"/>
                  </a:lnTo>
                  <a:lnTo>
                    <a:pt x="7" y="31"/>
                  </a:lnTo>
                  <a:lnTo>
                    <a:pt x="9" y="36"/>
                  </a:lnTo>
                  <a:lnTo>
                    <a:pt x="12" y="42"/>
                  </a:lnTo>
                  <a:lnTo>
                    <a:pt x="16" y="42"/>
                  </a:lnTo>
                  <a:lnTo>
                    <a:pt x="19" y="44"/>
                  </a:lnTo>
                  <a:lnTo>
                    <a:pt x="26" y="41"/>
                  </a:lnTo>
                  <a:lnTo>
                    <a:pt x="29" y="37"/>
                  </a:lnTo>
                  <a:lnTo>
                    <a:pt x="33" y="31"/>
                  </a:lnTo>
                  <a:lnTo>
                    <a:pt x="34" y="25"/>
                  </a:lnTo>
                  <a:lnTo>
                    <a:pt x="36" y="19"/>
                  </a:lnTo>
                  <a:lnTo>
                    <a:pt x="34" y="13"/>
                  </a:lnTo>
                  <a:lnTo>
                    <a:pt x="33" y="10"/>
                  </a:lnTo>
                  <a:lnTo>
                    <a:pt x="29" y="8"/>
                  </a:lnTo>
                  <a:lnTo>
                    <a:pt x="24" y="7"/>
                  </a:lnTo>
                  <a:lnTo>
                    <a:pt x="21" y="7"/>
                  </a:lnTo>
                  <a:close/>
                  <a:moveTo>
                    <a:pt x="24" y="0"/>
                  </a:moveTo>
                  <a:lnTo>
                    <a:pt x="27" y="1"/>
                  </a:lnTo>
                  <a:lnTo>
                    <a:pt x="33" y="3"/>
                  </a:lnTo>
                  <a:lnTo>
                    <a:pt x="36" y="7"/>
                  </a:lnTo>
                  <a:lnTo>
                    <a:pt x="38" y="10"/>
                  </a:lnTo>
                  <a:lnTo>
                    <a:pt x="39" y="1"/>
                  </a:lnTo>
                  <a:lnTo>
                    <a:pt x="46" y="1"/>
                  </a:lnTo>
                  <a:lnTo>
                    <a:pt x="33" y="68"/>
                  </a:lnTo>
                  <a:lnTo>
                    <a:pt x="24" y="68"/>
                  </a:lnTo>
                  <a:lnTo>
                    <a:pt x="29" y="44"/>
                  </a:lnTo>
                  <a:lnTo>
                    <a:pt x="24" y="48"/>
                  </a:lnTo>
                  <a:lnTo>
                    <a:pt x="21" y="49"/>
                  </a:lnTo>
                  <a:lnTo>
                    <a:pt x="16" y="51"/>
                  </a:lnTo>
                  <a:lnTo>
                    <a:pt x="11" y="49"/>
                  </a:lnTo>
                  <a:lnTo>
                    <a:pt x="5" y="46"/>
                  </a:lnTo>
                  <a:lnTo>
                    <a:pt x="2" y="41"/>
                  </a:lnTo>
                  <a:lnTo>
                    <a:pt x="0" y="36"/>
                  </a:lnTo>
                  <a:lnTo>
                    <a:pt x="0" y="25"/>
                  </a:lnTo>
                  <a:lnTo>
                    <a:pt x="5" y="10"/>
                  </a:lnTo>
                  <a:lnTo>
                    <a:pt x="12" y="3"/>
                  </a:lnTo>
                  <a:lnTo>
                    <a:pt x="19" y="1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96" name="Rectangle 68"/>
            <p:cNvSpPr>
              <a:spLocks noChangeArrowheads="1"/>
            </p:cNvSpPr>
            <p:nvPr/>
          </p:nvSpPr>
          <p:spPr bwMode="auto">
            <a:xfrm>
              <a:off x="7185025" y="1900238"/>
              <a:ext cx="777875" cy="79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97" name="Freeform 69"/>
            <p:cNvSpPr>
              <a:spLocks/>
            </p:cNvSpPr>
            <p:nvPr/>
          </p:nvSpPr>
          <p:spPr bwMode="auto">
            <a:xfrm>
              <a:off x="7554913" y="1885950"/>
              <a:ext cx="41275" cy="333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" y="10"/>
                </a:cxn>
                <a:cxn ang="0">
                  <a:pos x="0" y="21"/>
                </a:cxn>
                <a:cxn ang="0">
                  <a:pos x="5" y="10"/>
                </a:cxn>
                <a:cxn ang="0">
                  <a:pos x="0" y="0"/>
                </a:cxn>
              </a:cxnLst>
              <a:rect l="0" t="0" r="r" b="b"/>
              <a:pathLst>
                <a:path w="26" h="21">
                  <a:moveTo>
                    <a:pt x="0" y="0"/>
                  </a:moveTo>
                  <a:lnTo>
                    <a:pt x="26" y="10"/>
                  </a:lnTo>
                  <a:lnTo>
                    <a:pt x="0" y="21"/>
                  </a:lnTo>
                  <a:lnTo>
                    <a:pt x="5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98" name="Freeform 70"/>
            <p:cNvSpPr>
              <a:spLocks noEditPoints="1"/>
            </p:cNvSpPr>
            <p:nvPr/>
          </p:nvSpPr>
          <p:spPr bwMode="auto">
            <a:xfrm>
              <a:off x="7546975" y="1878013"/>
              <a:ext cx="58738" cy="49213"/>
            </a:xfrm>
            <a:custGeom>
              <a:avLst/>
              <a:gdLst/>
              <a:ahLst/>
              <a:cxnLst>
                <a:cxn ang="0">
                  <a:pos x="10" y="10"/>
                </a:cxn>
                <a:cxn ang="0">
                  <a:pos x="10" y="12"/>
                </a:cxn>
                <a:cxn ang="0">
                  <a:pos x="10" y="10"/>
                </a:cxn>
                <a:cxn ang="0">
                  <a:pos x="12" y="15"/>
                </a:cxn>
                <a:cxn ang="0">
                  <a:pos x="14" y="15"/>
                </a:cxn>
                <a:cxn ang="0">
                  <a:pos x="12" y="17"/>
                </a:cxn>
                <a:cxn ang="0">
                  <a:pos x="10" y="21"/>
                </a:cxn>
                <a:cxn ang="0">
                  <a:pos x="17" y="19"/>
                </a:cxn>
                <a:cxn ang="0">
                  <a:pos x="22" y="17"/>
                </a:cxn>
                <a:cxn ang="0">
                  <a:pos x="22" y="15"/>
                </a:cxn>
                <a:cxn ang="0">
                  <a:pos x="17" y="14"/>
                </a:cxn>
                <a:cxn ang="0">
                  <a:pos x="10" y="10"/>
                </a:cxn>
                <a:cxn ang="0">
                  <a:pos x="0" y="0"/>
                </a:cxn>
                <a:cxn ang="0">
                  <a:pos x="5" y="4"/>
                </a:cxn>
                <a:cxn ang="0">
                  <a:pos x="31" y="14"/>
                </a:cxn>
                <a:cxn ang="0">
                  <a:pos x="37" y="15"/>
                </a:cxn>
                <a:cxn ang="0">
                  <a:pos x="31" y="19"/>
                </a:cxn>
                <a:cxn ang="0">
                  <a:pos x="5" y="29"/>
                </a:cxn>
                <a:cxn ang="0">
                  <a:pos x="0" y="31"/>
                </a:cxn>
                <a:cxn ang="0">
                  <a:pos x="2" y="26"/>
                </a:cxn>
                <a:cxn ang="0">
                  <a:pos x="7" y="17"/>
                </a:cxn>
                <a:cxn ang="0">
                  <a:pos x="7" y="15"/>
                </a:cxn>
                <a:cxn ang="0">
                  <a:pos x="2" y="7"/>
                </a:cxn>
                <a:cxn ang="0">
                  <a:pos x="0" y="0"/>
                </a:cxn>
              </a:cxnLst>
              <a:rect l="0" t="0" r="r" b="b"/>
              <a:pathLst>
                <a:path w="37" h="31">
                  <a:moveTo>
                    <a:pt x="10" y="10"/>
                  </a:moveTo>
                  <a:lnTo>
                    <a:pt x="10" y="12"/>
                  </a:lnTo>
                  <a:lnTo>
                    <a:pt x="10" y="10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2" y="17"/>
                  </a:lnTo>
                  <a:lnTo>
                    <a:pt x="10" y="21"/>
                  </a:lnTo>
                  <a:lnTo>
                    <a:pt x="17" y="19"/>
                  </a:lnTo>
                  <a:lnTo>
                    <a:pt x="22" y="17"/>
                  </a:lnTo>
                  <a:lnTo>
                    <a:pt x="22" y="15"/>
                  </a:lnTo>
                  <a:lnTo>
                    <a:pt x="17" y="14"/>
                  </a:lnTo>
                  <a:lnTo>
                    <a:pt x="10" y="10"/>
                  </a:lnTo>
                  <a:close/>
                  <a:moveTo>
                    <a:pt x="0" y="0"/>
                  </a:moveTo>
                  <a:lnTo>
                    <a:pt x="5" y="4"/>
                  </a:lnTo>
                  <a:lnTo>
                    <a:pt x="31" y="14"/>
                  </a:lnTo>
                  <a:lnTo>
                    <a:pt x="37" y="15"/>
                  </a:lnTo>
                  <a:lnTo>
                    <a:pt x="31" y="19"/>
                  </a:lnTo>
                  <a:lnTo>
                    <a:pt x="5" y="29"/>
                  </a:lnTo>
                  <a:lnTo>
                    <a:pt x="0" y="31"/>
                  </a:lnTo>
                  <a:lnTo>
                    <a:pt x="2" y="26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2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99" name="Freeform 71"/>
            <p:cNvSpPr>
              <a:spLocks noEditPoints="1"/>
            </p:cNvSpPr>
            <p:nvPr/>
          </p:nvSpPr>
          <p:spPr bwMode="auto">
            <a:xfrm>
              <a:off x="8072438" y="1855788"/>
              <a:ext cx="73025" cy="109538"/>
            </a:xfrm>
            <a:custGeom>
              <a:avLst/>
              <a:gdLst/>
              <a:ahLst/>
              <a:cxnLst>
                <a:cxn ang="0">
                  <a:pos x="21" y="7"/>
                </a:cxn>
                <a:cxn ang="0">
                  <a:pos x="16" y="11"/>
                </a:cxn>
                <a:cxn ang="0">
                  <a:pos x="14" y="12"/>
                </a:cxn>
                <a:cxn ang="0">
                  <a:pos x="12" y="16"/>
                </a:cxn>
                <a:cxn ang="0">
                  <a:pos x="9" y="21"/>
                </a:cxn>
                <a:cxn ang="0">
                  <a:pos x="9" y="26"/>
                </a:cxn>
                <a:cxn ang="0">
                  <a:pos x="7" y="31"/>
                </a:cxn>
                <a:cxn ang="0">
                  <a:pos x="9" y="36"/>
                </a:cxn>
                <a:cxn ang="0">
                  <a:pos x="12" y="43"/>
                </a:cxn>
                <a:cxn ang="0">
                  <a:pos x="16" y="43"/>
                </a:cxn>
                <a:cxn ang="0">
                  <a:pos x="19" y="45"/>
                </a:cxn>
                <a:cxn ang="0">
                  <a:pos x="26" y="41"/>
                </a:cxn>
                <a:cxn ang="0">
                  <a:pos x="29" y="38"/>
                </a:cxn>
                <a:cxn ang="0">
                  <a:pos x="33" y="31"/>
                </a:cxn>
                <a:cxn ang="0">
                  <a:pos x="34" y="26"/>
                </a:cxn>
                <a:cxn ang="0">
                  <a:pos x="36" y="19"/>
                </a:cxn>
                <a:cxn ang="0">
                  <a:pos x="34" y="14"/>
                </a:cxn>
                <a:cxn ang="0">
                  <a:pos x="33" y="11"/>
                </a:cxn>
                <a:cxn ang="0">
                  <a:pos x="29" y="9"/>
                </a:cxn>
                <a:cxn ang="0">
                  <a:pos x="24" y="7"/>
                </a:cxn>
                <a:cxn ang="0">
                  <a:pos x="21" y="7"/>
                </a:cxn>
                <a:cxn ang="0">
                  <a:pos x="24" y="0"/>
                </a:cxn>
                <a:cxn ang="0">
                  <a:pos x="27" y="2"/>
                </a:cxn>
                <a:cxn ang="0">
                  <a:pos x="33" y="4"/>
                </a:cxn>
                <a:cxn ang="0">
                  <a:pos x="36" y="7"/>
                </a:cxn>
                <a:cxn ang="0">
                  <a:pos x="38" y="11"/>
                </a:cxn>
                <a:cxn ang="0">
                  <a:pos x="39" y="2"/>
                </a:cxn>
                <a:cxn ang="0">
                  <a:pos x="46" y="2"/>
                </a:cxn>
                <a:cxn ang="0">
                  <a:pos x="33" y="69"/>
                </a:cxn>
                <a:cxn ang="0">
                  <a:pos x="24" y="69"/>
                </a:cxn>
                <a:cxn ang="0">
                  <a:pos x="29" y="45"/>
                </a:cxn>
                <a:cxn ang="0">
                  <a:pos x="24" y="48"/>
                </a:cxn>
                <a:cxn ang="0">
                  <a:pos x="21" y="50"/>
                </a:cxn>
                <a:cxn ang="0">
                  <a:pos x="16" y="52"/>
                </a:cxn>
                <a:cxn ang="0">
                  <a:pos x="11" y="50"/>
                </a:cxn>
                <a:cxn ang="0">
                  <a:pos x="5" y="47"/>
                </a:cxn>
                <a:cxn ang="0">
                  <a:pos x="2" y="41"/>
                </a:cxn>
                <a:cxn ang="0">
                  <a:pos x="0" y="36"/>
                </a:cxn>
                <a:cxn ang="0">
                  <a:pos x="0" y="26"/>
                </a:cxn>
                <a:cxn ang="0">
                  <a:pos x="5" y="11"/>
                </a:cxn>
                <a:cxn ang="0">
                  <a:pos x="12" y="4"/>
                </a:cxn>
                <a:cxn ang="0">
                  <a:pos x="19" y="2"/>
                </a:cxn>
                <a:cxn ang="0">
                  <a:pos x="24" y="0"/>
                </a:cxn>
              </a:cxnLst>
              <a:rect l="0" t="0" r="r" b="b"/>
              <a:pathLst>
                <a:path w="46" h="69">
                  <a:moveTo>
                    <a:pt x="21" y="7"/>
                  </a:moveTo>
                  <a:lnTo>
                    <a:pt x="16" y="11"/>
                  </a:lnTo>
                  <a:lnTo>
                    <a:pt x="14" y="12"/>
                  </a:lnTo>
                  <a:lnTo>
                    <a:pt x="12" y="16"/>
                  </a:lnTo>
                  <a:lnTo>
                    <a:pt x="9" y="21"/>
                  </a:lnTo>
                  <a:lnTo>
                    <a:pt x="9" y="26"/>
                  </a:lnTo>
                  <a:lnTo>
                    <a:pt x="7" y="31"/>
                  </a:lnTo>
                  <a:lnTo>
                    <a:pt x="9" y="36"/>
                  </a:lnTo>
                  <a:lnTo>
                    <a:pt x="12" y="43"/>
                  </a:lnTo>
                  <a:lnTo>
                    <a:pt x="16" y="43"/>
                  </a:lnTo>
                  <a:lnTo>
                    <a:pt x="19" y="45"/>
                  </a:lnTo>
                  <a:lnTo>
                    <a:pt x="26" y="41"/>
                  </a:lnTo>
                  <a:lnTo>
                    <a:pt x="29" y="38"/>
                  </a:lnTo>
                  <a:lnTo>
                    <a:pt x="33" y="31"/>
                  </a:lnTo>
                  <a:lnTo>
                    <a:pt x="34" y="26"/>
                  </a:lnTo>
                  <a:lnTo>
                    <a:pt x="36" y="19"/>
                  </a:lnTo>
                  <a:lnTo>
                    <a:pt x="34" y="14"/>
                  </a:lnTo>
                  <a:lnTo>
                    <a:pt x="33" y="11"/>
                  </a:lnTo>
                  <a:lnTo>
                    <a:pt x="29" y="9"/>
                  </a:lnTo>
                  <a:lnTo>
                    <a:pt x="24" y="7"/>
                  </a:lnTo>
                  <a:lnTo>
                    <a:pt x="21" y="7"/>
                  </a:lnTo>
                  <a:close/>
                  <a:moveTo>
                    <a:pt x="24" y="0"/>
                  </a:moveTo>
                  <a:lnTo>
                    <a:pt x="27" y="2"/>
                  </a:lnTo>
                  <a:lnTo>
                    <a:pt x="33" y="4"/>
                  </a:lnTo>
                  <a:lnTo>
                    <a:pt x="36" y="7"/>
                  </a:lnTo>
                  <a:lnTo>
                    <a:pt x="38" y="11"/>
                  </a:lnTo>
                  <a:lnTo>
                    <a:pt x="39" y="2"/>
                  </a:lnTo>
                  <a:lnTo>
                    <a:pt x="46" y="2"/>
                  </a:lnTo>
                  <a:lnTo>
                    <a:pt x="33" y="69"/>
                  </a:lnTo>
                  <a:lnTo>
                    <a:pt x="24" y="69"/>
                  </a:lnTo>
                  <a:lnTo>
                    <a:pt x="29" y="45"/>
                  </a:lnTo>
                  <a:lnTo>
                    <a:pt x="24" y="48"/>
                  </a:lnTo>
                  <a:lnTo>
                    <a:pt x="21" y="50"/>
                  </a:lnTo>
                  <a:lnTo>
                    <a:pt x="16" y="52"/>
                  </a:lnTo>
                  <a:lnTo>
                    <a:pt x="11" y="50"/>
                  </a:lnTo>
                  <a:lnTo>
                    <a:pt x="5" y="47"/>
                  </a:lnTo>
                  <a:lnTo>
                    <a:pt x="2" y="41"/>
                  </a:lnTo>
                  <a:lnTo>
                    <a:pt x="0" y="36"/>
                  </a:lnTo>
                  <a:lnTo>
                    <a:pt x="0" y="26"/>
                  </a:lnTo>
                  <a:lnTo>
                    <a:pt x="5" y="11"/>
                  </a:lnTo>
                  <a:lnTo>
                    <a:pt x="12" y="4"/>
                  </a:lnTo>
                  <a:lnTo>
                    <a:pt x="19" y="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200" name="Freeform 72"/>
            <p:cNvSpPr>
              <a:spLocks noEditPoints="1"/>
            </p:cNvSpPr>
            <p:nvPr/>
          </p:nvSpPr>
          <p:spPr bwMode="auto">
            <a:xfrm>
              <a:off x="8070850" y="2241550"/>
              <a:ext cx="77788" cy="107950"/>
            </a:xfrm>
            <a:custGeom>
              <a:avLst/>
              <a:gdLst/>
              <a:ahLst/>
              <a:cxnLst>
                <a:cxn ang="0">
                  <a:pos x="22" y="7"/>
                </a:cxn>
                <a:cxn ang="0">
                  <a:pos x="20" y="8"/>
                </a:cxn>
                <a:cxn ang="0">
                  <a:pos x="17" y="10"/>
                </a:cxn>
                <a:cxn ang="0">
                  <a:pos x="13" y="13"/>
                </a:cxn>
                <a:cxn ang="0">
                  <a:pos x="12" y="17"/>
                </a:cxn>
                <a:cxn ang="0">
                  <a:pos x="10" y="22"/>
                </a:cxn>
                <a:cxn ang="0">
                  <a:pos x="8" y="25"/>
                </a:cxn>
                <a:cxn ang="0">
                  <a:pos x="8" y="32"/>
                </a:cxn>
                <a:cxn ang="0">
                  <a:pos x="12" y="39"/>
                </a:cxn>
                <a:cxn ang="0">
                  <a:pos x="13" y="41"/>
                </a:cxn>
                <a:cxn ang="0">
                  <a:pos x="17" y="42"/>
                </a:cxn>
                <a:cxn ang="0">
                  <a:pos x="23" y="42"/>
                </a:cxn>
                <a:cxn ang="0">
                  <a:pos x="28" y="39"/>
                </a:cxn>
                <a:cxn ang="0">
                  <a:pos x="32" y="36"/>
                </a:cxn>
                <a:cxn ang="0">
                  <a:pos x="35" y="31"/>
                </a:cxn>
                <a:cxn ang="0">
                  <a:pos x="35" y="25"/>
                </a:cxn>
                <a:cxn ang="0">
                  <a:pos x="37" y="19"/>
                </a:cxn>
                <a:cxn ang="0">
                  <a:pos x="35" y="13"/>
                </a:cxn>
                <a:cxn ang="0">
                  <a:pos x="34" y="10"/>
                </a:cxn>
                <a:cxn ang="0">
                  <a:pos x="30" y="8"/>
                </a:cxn>
                <a:cxn ang="0">
                  <a:pos x="25" y="7"/>
                </a:cxn>
                <a:cxn ang="0">
                  <a:pos x="22" y="7"/>
                </a:cxn>
                <a:cxn ang="0">
                  <a:pos x="25" y="0"/>
                </a:cxn>
                <a:cxn ang="0">
                  <a:pos x="35" y="3"/>
                </a:cxn>
                <a:cxn ang="0">
                  <a:pos x="39" y="8"/>
                </a:cxn>
                <a:cxn ang="0">
                  <a:pos x="42" y="1"/>
                </a:cxn>
                <a:cxn ang="0">
                  <a:pos x="49" y="1"/>
                </a:cxn>
                <a:cxn ang="0">
                  <a:pos x="39" y="48"/>
                </a:cxn>
                <a:cxn ang="0">
                  <a:pos x="37" y="53"/>
                </a:cxn>
                <a:cxn ang="0">
                  <a:pos x="35" y="56"/>
                </a:cxn>
                <a:cxn ang="0">
                  <a:pos x="35" y="60"/>
                </a:cxn>
                <a:cxn ang="0">
                  <a:pos x="32" y="63"/>
                </a:cxn>
                <a:cxn ang="0">
                  <a:pos x="27" y="66"/>
                </a:cxn>
                <a:cxn ang="0">
                  <a:pos x="22" y="68"/>
                </a:cxn>
                <a:cxn ang="0">
                  <a:pos x="10" y="68"/>
                </a:cxn>
                <a:cxn ang="0">
                  <a:pos x="3" y="65"/>
                </a:cxn>
                <a:cxn ang="0">
                  <a:pos x="1" y="63"/>
                </a:cxn>
                <a:cxn ang="0">
                  <a:pos x="0" y="60"/>
                </a:cxn>
                <a:cxn ang="0">
                  <a:pos x="0" y="53"/>
                </a:cxn>
                <a:cxn ang="0">
                  <a:pos x="6" y="54"/>
                </a:cxn>
                <a:cxn ang="0">
                  <a:pos x="6" y="56"/>
                </a:cxn>
                <a:cxn ang="0">
                  <a:pos x="8" y="60"/>
                </a:cxn>
                <a:cxn ang="0">
                  <a:pos x="10" y="61"/>
                </a:cxn>
                <a:cxn ang="0">
                  <a:pos x="22" y="61"/>
                </a:cxn>
                <a:cxn ang="0">
                  <a:pos x="25" y="60"/>
                </a:cxn>
                <a:cxn ang="0">
                  <a:pos x="28" y="56"/>
                </a:cxn>
                <a:cxn ang="0">
                  <a:pos x="30" y="51"/>
                </a:cxn>
                <a:cxn ang="0">
                  <a:pos x="30" y="46"/>
                </a:cxn>
                <a:cxn ang="0">
                  <a:pos x="32" y="42"/>
                </a:cxn>
                <a:cxn ang="0">
                  <a:pos x="27" y="46"/>
                </a:cxn>
                <a:cxn ang="0">
                  <a:pos x="23" y="49"/>
                </a:cxn>
                <a:cxn ang="0">
                  <a:pos x="13" y="49"/>
                </a:cxn>
                <a:cxn ang="0">
                  <a:pos x="10" y="46"/>
                </a:cxn>
                <a:cxn ang="0">
                  <a:pos x="6" y="44"/>
                </a:cxn>
                <a:cxn ang="0">
                  <a:pos x="3" y="41"/>
                </a:cxn>
                <a:cxn ang="0">
                  <a:pos x="1" y="34"/>
                </a:cxn>
                <a:cxn ang="0">
                  <a:pos x="1" y="20"/>
                </a:cxn>
                <a:cxn ang="0">
                  <a:pos x="5" y="13"/>
                </a:cxn>
                <a:cxn ang="0">
                  <a:pos x="10" y="8"/>
                </a:cxn>
                <a:cxn ang="0">
                  <a:pos x="13" y="3"/>
                </a:cxn>
                <a:cxn ang="0">
                  <a:pos x="20" y="1"/>
                </a:cxn>
                <a:cxn ang="0">
                  <a:pos x="25" y="0"/>
                </a:cxn>
              </a:cxnLst>
              <a:rect l="0" t="0" r="r" b="b"/>
              <a:pathLst>
                <a:path w="49" h="68">
                  <a:moveTo>
                    <a:pt x="22" y="7"/>
                  </a:moveTo>
                  <a:lnTo>
                    <a:pt x="20" y="8"/>
                  </a:lnTo>
                  <a:lnTo>
                    <a:pt x="17" y="10"/>
                  </a:lnTo>
                  <a:lnTo>
                    <a:pt x="13" y="13"/>
                  </a:lnTo>
                  <a:lnTo>
                    <a:pt x="12" y="17"/>
                  </a:lnTo>
                  <a:lnTo>
                    <a:pt x="10" y="22"/>
                  </a:lnTo>
                  <a:lnTo>
                    <a:pt x="8" y="25"/>
                  </a:lnTo>
                  <a:lnTo>
                    <a:pt x="8" y="32"/>
                  </a:lnTo>
                  <a:lnTo>
                    <a:pt x="12" y="39"/>
                  </a:lnTo>
                  <a:lnTo>
                    <a:pt x="13" y="41"/>
                  </a:lnTo>
                  <a:lnTo>
                    <a:pt x="17" y="42"/>
                  </a:lnTo>
                  <a:lnTo>
                    <a:pt x="23" y="42"/>
                  </a:lnTo>
                  <a:lnTo>
                    <a:pt x="28" y="39"/>
                  </a:lnTo>
                  <a:lnTo>
                    <a:pt x="32" y="36"/>
                  </a:lnTo>
                  <a:lnTo>
                    <a:pt x="35" y="31"/>
                  </a:lnTo>
                  <a:lnTo>
                    <a:pt x="35" y="25"/>
                  </a:lnTo>
                  <a:lnTo>
                    <a:pt x="37" y="19"/>
                  </a:lnTo>
                  <a:lnTo>
                    <a:pt x="35" y="13"/>
                  </a:lnTo>
                  <a:lnTo>
                    <a:pt x="34" y="10"/>
                  </a:lnTo>
                  <a:lnTo>
                    <a:pt x="30" y="8"/>
                  </a:lnTo>
                  <a:lnTo>
                    <a:pt x="25" y="7"/>
                  </a:lnTo>
                  <a:lnTo>
                    <a:pt x="22" y="7"/>
                  </a:lnTo>
                  <a:close/>
                  <a:moveTo>
                    <a:pt x="25" y="0"/>
                  </a:moveTo>
                  <a:lnTo>
                    <a:pt x="35" y="3"/>
                  </a:lnTo>
                  <a:lnTo>
                    <a:pt x="39" y="8"/>
                  </a:lnTo>
                  <a:lnTo>
                    <a:pt x="42" y="1"/>
                  </a:lnTo>
                  <a:lnTo>
                    <a:pt x="49" y="1"/>
                  </a:lnTo>
                  <a:lnTo>
                    <a:pt x="39" y="48"/>
                  </a:lnTo>
                  <a:lnTo>
                    <a:pt x="37" y="53"/>
                  </a:lnTo>
                  <a:lnTo>
                    <a:pt x="35" y="56"/>
                  </a:lnTo>
                  <a:lnTo>
                    <a:pt x="35" y="60"/>
                  </a:lnTo>
                  <a:lnTo>
                    <a:pt x="32" y="63"/>
                  </a:lnTo>
                  <a:lnTo>
                    <a:pt x="27" y="66"/>
                  </a:lnTo>
                  <a:lnTo>
                    <a:pt x="22" y="68"/>
                  </a:lnTo>
                  <a:lnTo>
                    <a:pt x="10" y="68"/>
                  </a:lnTo>
                  <a:lnTo>
                    <a:pt x="3" y="65"/>
                  </a:lnTo>
                  <a:lnTo>
                    <a:pt x="1" y="63"/>
                  </a:lnTo>
                  <a:lnTo>
                    <a:pt x="0" y="60"/>
                  </a:lnTo>
                  <a:lnTo>
                    <a:pt x="0" y="53"/>
                  </a:lnTo>
                  <a:lnTo>
                    <a:pt x="6" y="54"/>
                  </a:lnTo>
                  <a:lnTo>
                    <a:pt x="6" y="56"/>
                  </a:lnTo>
                  <a:lnTo>
                    <a:pt x="8" y="60"/>
                  </a:lnTo>
                  <a:lnTo>
                    <a:pt x="10" y="61"/>
                  </a:lnTo>
                  <a:lnTo>
                    <a:pt x="22" y="61"/>
                  </a:lnTo>
                  <a:lnTo>
                    <a:pt x="25" y="60"/>
                  </a:lnTo>
                  <a:lnTo>
                    <a:pt x="28" y="56"/>
                  </a:lnTo>
                  <a:lnTo>
                    <a:pt x="30" y="51"/>
                  </a:lnTo>
                  <a:lnTo>
                    <a:pt x="30" y="46"/>
                  </a:lnTo>
                  <a:lnTo>
                    <a:pt x="32" y="42"/>
                  </a:lnTo>
                  <a:lnTo>
                    <a:pt x="27" y="46"/>
                  </a:lnTo>
                  <a:lnTo>
                    <a:pt x="23" y="49"/>
                  </a:lnTo>
                  <a:lnTo>
                    <a:pt x="13" y="49"/>
                  </a:lnTo>
                  <a:lnTo>
                    <a:pt x="10" y="46"/>
                  </a:lnTo>
                  <a:lnTo>
                    <a:pt x="6" y="44"/>
                  </a:lnTo>
                  <a:lnTo>
                    <a:pt x="3" y="41"/>
                  </a:lnTo>
                  <a:lnTo>
                    <a:pt x="1" y="34"/>
                  </a:lnTo>
                  <a:lnTo>
                    <a:pt x="1" y="20"/>
                  </a:lnTo>
                  <a:lnTo>
                    <a:pt x="5" y="13"/>
                  </a:lnTo>
                  <a:lnTo>
                    <a:pt x="10" y="8"/>
                  </a:lnTo>
                  <a:lnTo>
                    <a:pt x="13" y="3"/>
                  </a:lnTo>
                  <a:lnTo>
                    <a:pt x="20" y="1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201" name="Freeform 73"/>
            <p:cNvSpPr>
              <a:spLocks noEditPoints="1"/>
            </p:cNvSpPr>
            <p:nvPr/>
          </p:nvSpPr>
          <p:spPr bwMode="auto">
            <a:xfrm>
              <a:off x="1490663" y="1393825"/>
              <a:ext cx="7938" cy="1166813"/>
            </a:xfrm>
            <a:custGeom>
              <a:avLst/>
              <a:gdLst/>
              <a:ahLst/>
              <a:cxnLst>
                <a:cxn ang="0">
                  <a:pos x="3" y="720"/>
                </a:cxn>
                <a:cxn ang="0">
                  <a:pos x="5" y="722"/>
                </a:cxn>
                <a:cxn ang="0">
                  <a:pos x="5" y="735"/>
                </a:cxn>
                <a:cxn ang="0">
                  <a:pos x="0" y="735"/>
                </a:cxn>
                <a:cxn ang="0">
                  <a:pos x="0" y="723"/>
                </a:cxn>
                <a:cxn ang="0">
                  <a:pos x="3" y="720"/>
                </a:cxn>
                <a:cxn ang="0">
                  <a:pos x="1" y="617"/>
                </a:cxn>
                <a:cxn ang="0">
                  <a:pos x="3" y="617"/>
                </a:cxn>
                <a:cxn ang="0">
                  <a:pos x="5" y="619"/>
                </a:cxn>
                <a:cxn ang="0">
                  <a:pos x="5" y="674"/>
                </a:cxn>
                <a:cxn ang="0">
                  <a:pos x="0" y="674"/>
                </a:cxn>
                <a:cxn ang="0">
                  <a:pos x="0" y="619"/>
                </a:cxn>
                <a:cxn ang="0">
                  <a:pos x="1" y="617"/>
                </a:cxn>
                <a:cxn ang="0">
                  <a:pos x="0" y="515"/>
                </a:cxn>
                <a:cxn ang="0">
                  <a:pos x="5" y="515"/>
                </a:cxn>
                <a:cxn ang="0">
                  <a:pos x="5" y="570"/>
                </a:cxn>
                <a:cxn ang="0">
                  <a:pos x="3" y="571"/>
                </a:cxn>
                <a:cxn ang="0">
                  <a:pos x="0" y="568"/>
                </a:cxn>
                <a:cxn ang="0">
                  <a:pos x="0" y="515"/>
                </a:cxn>
                <a:cxn ang="0">
                  <a:pos x="3" y="411"/>
                </a:cxn>
                <a:cxn ang="0">
                  <a:pos x="5" y="413"/>
                </a:cxn>
                <a:cxn ang="0">
                  <a:pos x="5" y="467"/>
                </a:cxn>
                <a:cxn ang="0">
                  <a:pos x="0" y="467"/>
                </a:cxn>
                <a:cxn ang="0">
                  <a:pos x="0" y="414"/>
                </a:cxn>
                <a:cxn ang="0">
                  <a:pos x="3" y="411"/>
                </a:cxn>
                <a:cxn ang="0">
                  <a:pos x="0" y="309"/>
                </a:cxn>
                <a:cxn ang="0">
                  <a:pos x="5" y="309"/>
                </a:cxn>
                <a:cxn ang="0">
                  <a:pos x="5" y="363"/>
                </a:cxn>
                <a:cxn ang="0">
                  <a:pos x="3" y="365"/>
                </a:cxn>
                <a:cxn ang="0">
                  <a:pos x="0" y="361"/>
                </a:cxn>
                <a:cxn ang="0">
                  <a:pos x="0" y="309"/>
                </a:cxn>
                <a:cxn ang="0">
                  <a:pos x="3" y="204"/>
                </a:cxn>
                <a:cxn ang="0">
                  <a:pos x="5" y="206"/>
                </a:cxn>
                <a:cxn ang="0">
                  <a:pos x="5" y="261"/>
                </a:cxn>
                <a:cxn ang="0">
                  <a:pos x="3" y="262"/>
                </a:cxn>
                <a:cxn ang="0">
                  <a:pos x="0" y="259"/>
                </a:cxn>
                <a:cxn ang="0">
                  <a:pos x="0" y="208"/>
                </a:cxn>
                <a:cxn ang="0">
                  <a:pos x="3" y="204"/>
                </a:cxn>
                <a:cxn ang="0">
                  <a:pos x="1" y="102"/>
                </a:cxn>
                <a:cxn ang="0">
                  <a:pos x="3" y="102"/>
                </a:cxn>
                <a:cxn ang="0">
                  <a:pos x="5" y="104"/>
                </a:cxn>
                <a:cxn ang="0">
                  <a:pos x="5" y="157"/>
                </a:cxn>
                <a:cxn ang="0">
                  <a:pos x="3" y="158"/>
                </a:cxn>
                <a:cxn ang="0">
                  <a:pos x="1" y="158"/>
                </a:cxn>
                <a:cxn ang="0">
                  <a:pos x="0" y="157"/>
                </a:cxn>
                <a:cxn ang="0">
                  <a:pos x="0" y="104"/>
                </a:cxn>
                <a:cxn ang="0">
                  <a:pos x="1" y="102"/>
                </a:cxn>
                <a:cxn ang="0">
                  <a:pos x="0" y="0"/>
                </a:cxn>
                <a:cxn ang="0">
                  <a:pos x="5" y="0"/>
                </a:cxn>
                <a:cxn ang="0">
                  <a:pos x="5" y="54"/>
                </a:cxn>
                <a:cxn ang="0">
                  <a:pos x="3" y="56"/>
                </a:cxn>
                <a:cxn ang="0">
                  <a:pos x="0" y="53"/>
                </a:cxn>
                <a:cxn ang="0">
                  <a:pos x="0" y="0"/>
                </a:cxn>
              </a:cxnLst>
              <a:rect l="0" t="0" r="r" b="b"/>
              <a:pathLst>
                <a:path w="5" h="735">
                  <a:moveTo>
                    <a:pt x="3" y="720"/>
                  </a:moveTo>
                  <a:lnTo>
                    <a:pt x="5" y="722"/>
                  </a:lnTo>
                  <a:lnTo>
                    <a:pt x="5" y="735"/>
                  </a:lnTo>
                  <a:lnTo>
                    <a:pt x="0" y="735"/>
                  </a:lnTo>
                  <a:lnTo>
                    <a:pt x="0" y="723"/>
                  </a:lnTo>
                  <a:lnTo>
                    <a:pt x="3" y="720"/>
                  </a:lnTo>
                  <a:close/>
                  <a:moveTo>
                    <a:pt x="1" y="617"/>
                  </a:moveTo>
                  <a:lnTo>
                    <a:pt x="3" y="617"/>
                  </a:lnTo>
                  <a:lnTo>
                    <a:pt x="5" y="619"/>
                  </a:lnTo>
                  <a:lnTo>
                    <a:pt x="5" y="674"/>
                  </a:lnTo>
                  <a:lnTo>
                    <a:pt x="0" y="674"/>
                  </a:lnTo>
                  <a:lnTo>
                    <a:pt x="0" y="619"/>
                  </a:lnTo>
                  <a:lnTo>
                    <a:pt x="1" y="617"/>
                  </a:lnTo>
                  <a:close/>
                  <a:moveTo>
                    <a:pt x="0" y="515"/>
                  </a:moveTo>
                  <a:lnTo>
                    <a:pt x="5" y="515"/>
                  </a:lnTo>
                  <a:lnTo>
                    <a:pt x="5" y="570"/>
                  </a:lnTo>
                  <a:lnTo>
                    <a:pt x="3" y="571"/>
                  </a:lnTo>
                  <a:lnTo>
                    <a:pt x="0" y="568"/>
                  </a:lnTo>
                  <a:lnTo>
                    <a:pt x="0" y="515"/>
                  </a:lnTo>
                  <a:close/>
                  <a:moveTo>
                    <a:pt x="3" y="411"/>
                  </a:moveTo>
                  <a:lnTo>
                    <a:pt x="5" y="413"/>
                  </a:lnTo>
                  <a:lnTo>
                    <a:pt x="5" y="467"/>
                  </a:lnTo>
                  <a:lnTo>
                    <a:pt x="0" y="467"/>
                  </a:lnTo>
                  <a:lnTo>
                    <a:pt x="0" y="414"/>
                  </a:lnTo>
                  <a:lnTo>
                    <a:pt x="3" y="411"/>
                  </a:lnTo>
                  <a:close/>
                  <a:moveTo>
                    <a:pt x="0" y="309"/>
                  </a:moveTo>
                  <a:lnTo>
                    <a:pt x="5" y="309"/>
                  </a:lnTo>
                  <a:lnTo>
                    <a:pt x="5" y="363"/>
                  </a:lnTo>
                  <a:lnTo>
                    <a:pt x="3" y="365"/>
                  </a:lnTo>
                  <a:lnTo>
                    <a:pt x="0" y="361"/>
                  </a:lnTo>
                  <a:lnTo>
                    <a:pt x="0" y="309"/>
                  </a:lnTo>
                  <a:close/>
                  <a:moveTo>
                    <a:pt x="3" y="204"/>
                  </a:moveTo>
                  <a:lnTo>
                    <a:pt x="5" y="206"/>
                  </a:lnTo>
                  <a:lnTo>
                    <a:pt x="5" y="261"/>
                  </a:lnTo>
                  <a:lnTo>
                    <a:pt x="3" y="262"/>
                  </a:lnTo>
                  <a:lnTo>
                    <a:pt x="0" y="259"/>
                  </a:lnTo>
                  <a:lnTo>
                    <a:pt x="0" y="208"/>
                  </a:lnTo>
                  <a:lnTo>
                    <a:pt x="3" y="204"/>
                  </a:lnTo>
                  <a:close/>
                  <a:moveTo>
                    <a:pt x="1" y="102"/>
                  </a:moveTo>
                  <a:lnTo>
                    <a:pt x="3" y="102"/>
                  </a:lnTo>
                  <a:lnTo>
                    <a:pt x="5" y="104"/>
                  </a:lnTo>
                  <a:lnTo>
                    <a:pt x="5" y="157"/>
                  </a:lnTo>
                  <a:lnTo>
                    <a:pt x="3" y="158"/>
                  </a:lnTo>
                  <a:lnTo>
                    <a:pt x="1" y="158"/>
                  </a:lnTo>
                  <a:lnTo>
                    <a:pt x="0" y="157"/>
                  </a:lnTo>
                  <a:lnTo>
                    <a:pt x="0" y="104"/>
                  </a:lnTo>
                  <a:lnTo>
                    <a:pt x="1" y="102"/>
                  </a:lnTo>
                  <a:close/>
                  <a:moveTo>
                    <a:pt x="0" y="0"/>
                  </a:moveTo>
                  <a:lnTo>
                    <a:pt x="5" y="0"/>
                  </a:lnTo>
                  <a:lnTo>
                    <a:pt x="5" y="54"/>
                  </a:lnTo>
                  <a:lnTo>
                    <a:pt x="3" y="56"/>
                  </a:lnTo>
                  <a:lnTo>
                    <a:pt x="0" y="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202" name="Freeform 74"/>
            <p:cNvSpPr>
              <a:spLocks noEditPoints="1"/>
            </p:cNvSpPr>
            <p:nvPr/>
          </p:nvSpPr>
          <p:spPr bwMode="auto">
            <a:xfrm>
              <a:off x="4381500" y="1449388"/>
              <a:ext cx="7938" cy="1171575"/>
            </a:xfrm>
            <a:custGeom>
              <a:avLst/>
              <a:gdLst/>
              <a:ahLst/>
              <a:cxnLst>
                <a:cxn ang="0">
                  <a:pos x="0" y="722"/>
                </a:cxn>
                <a:cxn ang="0">
                  <a:pos x="5" y="722"/>
                </a:cxn>
                <a:cxn ang="0">
                  <a:pos x="5" y="738"/>
                </a:cxn>
                <a:cxn ang="0">
                  <a:pos x="4" y="738"/>
                </a:cxn>
                <a:cxn ang="0">
                  <a:pos x="0" y="734"/>
                </a:cxn>
                <a:cxn ang="0">
                  <a:pos x="0" y="722"/>
                </a:cxn>
                <a:cxn ang="0">
                  <a:pos x="4" y="618"/>
                </a:cxn>
                <a:cxn ang="0">
                  <a:pos x="5" y="618"/>
                </a:cxn>
                <a:cxn ang="0">
                  <a:pos x="5" y="675"/>
                </a:cxn>
                <a:cxn ang="0">
                  <a:pos x="0" y="675"/>
                </a:cxn>
                <a:cxn ang="0">
                  <a:pos x="0" y="622"/>
                </a:cxn>
                <a:cxn ang="0">
                  <a:pos x="4" y="618"/>
                </a:cxn>
                <a:cxn ang="0">
                  <a:pos x="0" y="516"/>
                </a:cxn>
                <a:cxn ang="0">
                  <a:pos x="5" y="516"/>
                </a:cxn>
                <a:cxn ang="0">
                  <a:pos x="5" y="572"/>
                </a:cxn>
                <a:cxn ang="0">
                  <a:pos x="4" y="572"/>
                </a:cxn>
                <a:cxn ang="0">
                  <a:pos x="0" y="569"/>
                </a:cxn>
                <a:cxn ang="0">
                  <a:pos x="0" y="516"/>
                </a:cxn>
                <a:cxn ang="0">
                  <a:pos x="4" y="412"/>
                </a:cxn>
                <a:cxn ang="0">
                  <a:pos x="5" y="412"/>
                </a:cxn>
                <a:cxn ang="0">
                  <a:pos x="5" y="470"/>
                </a:cxn>
                <a:cxn ang="0">
                  <a:pos x="4" y="470"/>
                </a:cxn>
                <a:cxn ang="0">
                  <a:pos x="0" y="466"/>
                </a:cxn>
                <a:cxn ang="0">
                  <a:pos x="0" y="415"/>
                </a:cxn>
                <a:cxn ang="0">
                  <a:pos x="4" y="412"/>
                </a:cxn>
                <a:cxn ang="0">
                  <a:pos x="2" y="309"/>
                </a:cxn>
                <a:cxn ang="0">
                  <a:pos x="5" y="309"/>
                </a:cxn>
                <a:cxn ang="0">
                  <a:pos x="5" y="366"/>
                </a:cxn>
                <a:cxn ang="0">
                  <a:pos x="2" y="366"/>
                </a:cxn>
                <a:cxn ang="0">
                  <a:pos x="0" y="364"/>
                </a:cxn>
                <a:cxn ang="0">
                  <a:pos x="0" y="311"/>
                </a:cxn>
                <a:cxn ang="0">
                  <a:pos x="2" y="309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5" y="263"/>
                </a:cxn>
                <a:cxn ang="0">
                  <a:pos x="4" y="263"/>
                </a:cxn>
                <a:cxn ang="0">
                  <a:pos x="0" y="260"/>
                </a:cxn>
                <a:cxn ang="0">
                  <a:pos x="0" y="209"/>
                </a:cxn>
                <a:cxn ang="0">
                  <a:pos x="4" y="205"/>
                </a:cxn>
                <a:cxn ang="0">
                  <a:pos x="4" y="103"/>
                </a:cxn>
                <a:cxn ang="0">
                  <a:pos x="5" y="103"/>
                </a:cxn>
                <a:cxn ang="0">
                  <a:pos x="5" y="159"/>
                </a:cxn>
                <a:cxn ang="0">
                  <a:pos x="0" y="159"/>
                </a:cxn>
                <a:cxn ang="0">
                  <a:pos x="0" y="106"/>
                </a:cxn>
                <a:cxn ang="0">
                  <a:pos x="4" y="103"/>
                </a:cxn>
                <a:cxn ang="0">
                  <a:pos x="0" y="0"/>
                </a:cxn>
                <a:cxn ang="0">
                  <a:pos x="5" y="0"/>
                </a:cxn>
                <a:cxn ang="0">
                  <a:pos x="5" y="57"/>
                </a:cxn>
                <a:cxn ang="0">
                  <a:pos x="4" y="57"/>
                </a:cxn>
                <a:cxn ang="0">
                  <a:pos x="0" y="53"/>
                </a:cxn>
                <a:cxn ang="0">
                  <a:pos x="0" y="0"/>
                </a:cxn>
              </a:cxnLst>
              <a:rect l="0" t="0" r="r" b="b"/>
              <a:pathLst>
                <a:path w="5" h="738">
                  <a:moveTo>
                    <a:pt x="0" y="722"/>
                  </a:moveTo>
                  <a:lnTo>
                    <a:pt x="5" y="722"/>
                  </a:lnTo>
                  <a:lnTo>
                    <a:pt x="5" y="738"/>
                  </a:lnTo>
                  <a:lnTo>
                    <a:pt x="4" y="738"/>
                  </a:lnTo>
                  <a:lnTo>
                    <a:pt x="0" y="734"/>
                  </a:lnTo>
                  <a:lnTo>
                    <a:pt x="0" y="722"/>
                  </a:lnTo>
                  <a:close/>
                  <a:moveTo>
                    <a:pt x="4" y="618"/>
                  </a:moveTo>
                  <a:lnTo>
                    <a:pt x="5" y="618"/>
                  </a:lnTo>
                  <a:lnTo>
                    <a:pt x="5" y="675"/>
                  </a:lnTo>
                  <a:lnTo>
                    <a:pt x="0" y="675"/>
                  </a:lnTo>
                  <a:lnTo>
                    <a:pt x="0" y="622"/>
                  </a:lnTo>
                  <a:lnTo>
                    <a:pt x="4" y="618"/>
                  </a:lnTo>
                  <a:close/>
                  <a:moveTo>
                    <a:pt x="0" y="516"/>
                  </a:moveTo>
                  <a:lnTo>
                    <a:pt x="5" y="516"/>
                  </a:lnTo>
                  <a:lnTo>
                    <a:pt x="5" y="572"/>
                  </a:lnTo>
                  <a:lnTo>
                    <a:pt x="4" y="572"/>
                  </a:lnTo>
                  <a:lnTo>
                    <a:pt x="0" y="569"/>
                  </a:lnTo>
                  <a:lnTo>
                    <a:pt x="0" y="516"/>
                  </a:lnTo>
                  <a:close/>
                  <a:moveTo>
                    <a:pt x="4" y="412"/>
                  </a:moveTo>
                  <a:lnTo>
                    <a:pt x="5" y="412"/>
                  </a:lnTo>
                  <a:lnTo>
                    <a:pt x="5" y="470"/>
                  </a:lnTo>
                  <a:lnTo>
                    <a:pt x="4" y="470"/>
                  </a:lnTo>
                  <a:lnTo>
                    <a:pt x="0" y="466"/>
                  </a:lnTo>
                  <a:lnTo>
                    <a:pt x="0" y="415"/>
                  </a:lnTo>
                  <a:lnTo>
                    <a:pt x="4" y="412"/>
                  </a:lnTo>
                  <a:close/>
                  <a:moveTo>
                    <a:pt x="2" y="309"/>
                  </a:moveTo>
                  <a:lnTo>
                    <a:pt x="5" y="309"/>
                  </a:lnTo>
                  <a:lnTo>
                    <a:pt x="5" y="366"/>
                  </a:lnTo>
                  <a:lnTo>
                    <a:pt x="2" y="366"/>
                  </a:lnTo>
                  <a:lnTo>
                    <a:pt x="0" y="364"/>
                  </a:lnTo>
                  <a:lnTo>
                    <a:pt x="0" y="311"/>
                  </a:lnTo>
                  <a:lnTo>
                    <a:pt x="2" y="309"/>
                  </a:lnTo>
                  <a:close/>
                  <a:moveTo>
                    <a:pt x="4" y="205"/>
                  </a:moveTo>
                  <a:lnTo>
                    <a:pt x="5" y="205"/>
                  </a:lnTo>
                  <a:lnTo>
                    <a:pt x="5" y="263"/>
                  </a:lnTo>
                  <a:lnTo>
                    <a:pt x="4" y="263"/>
                  </a:lnTo>
                  <a:lnTo>
                    <a:pt x="0" y="260"/>
                  </a:lnTo>
                  <a:lnTo>
                    <a:pt x="0" y="209"/>
                  </a:lnTo>
                  <a:lnTo>
                    <a:pt x="4" y="205"/>
                  </a:lnTo>
                  <a:close/>
                  <a:moveTo>
                    <a:pt x="4" y="103"/>
                  </a:moveTo>
                  <a:lnTo>
                    <a:pt x="5" y="103"/>
                  </a:lnTo>
                  <a:lnTo>
                    <a:pt x="5" y="159"/>
                  </a:lnTo>
                  <a:lnTo>
                    <a:pt x="0" y="159"/>
                  </a:lnTo>
                  <a:lnTo>
                    <a:pt x="0" y="106"/>
                  </a:lnTo>
                  <a:lnTo>
                    <a:pt x="4" y="103"/>
                  </a:lnTo>
                  <a:close/>
                  <a:moveTo>
                    <a:pt x="0" y="0"/>
                  </a:moveTo>
                  <a:lnTo>
                    <a:pt x="5" y="0"/>
                  </a:lnTo>
                  <a:lnTo>
                    <a:pt x="5" y="57"/>
                  </a:lnTo>
                  <a:lnTo>
                    <a:pt x="4" y="57"/>
                  </a:lnTo>
                  <a:lnTo>
                    <a:pt x="0" y="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203" name="Freeform 75"/>
            <p:cNvSpPr>
              <a:spLocks noEditPoints="1"/>
            </p:cNvSpPr>
            <p:nvPr/>
          </p:nvSpPr>
          <p:spPr bwMode="auto">
            <a:xfrm>
              <a:off x="7413625" y="1425575"/>
              <a:ext cx="7938" cy="1169988"/>
            </a:xfrm>
            <a:custGeom>
              <a:avLst/>
              <a:gdLst/>
              <a:ahLst/>
              <a:cxnLst>
                <a:cxn ang="0">
                  <a:pos x="1" y="720"/>
                </a:cxn>
                <a:cxn ang="0">
                  <a:pos x="5" y="724"/>
                </a:cxn>
                <a:cxn ang="0">
                  <a:pos x="5" y="734"/>
                </a:cxn>
                <a:cxn ang="0">
                  <a:pos x="1" y="737"/>
                </a:cxn>
                <a:cxn ang="0">
                  <a:pos x="0" y="736"/>
                </a:cxn>
                <a:cxn ang="0">
                  <a:pos x="0" y="722"/>
                </a:cxn>
                <a:cxn ang="0">
                  <a:pos x="1" y="720"/>
                </a:cxn>
                <a:cxn ang="0">
                  <a:pos x="1" y="618"/>
                </a:cxn>
                <a:cxn ang="0">
                  <a:pos x="5" y="621"/>
                </a:cxn>
                <a:cxn ang="0">
                  <a:pos x="5" y="674"/>
                </a:cxn>
                <a:cxn ang="0">
                  <a:pos x="0" y="674"/>
                </a:cxn>
                <a:cxn ang="0">
                  <a:pos x="0" y="620"/>
                </a:cxn>
                <a:cxn ang="0">
                  <a:pos x="1" y="618"/>
                </a:cxn>
                <a:cxn ang="0">
                  <a:pos x="0" y="515"/>
                </a:cxn>
                <a:cxn ang="0">
                  <a:pos x="5" y="515"/>
                </a:cxn>
                <a:cxn ang="0">
                  <a:pos x="5" y="568"/>
                </a:cxn>
                <a:cxn ang="0">
                  <a:pos x="1" y="572"/>
                </a:cxn>
                <a:cxn ang="0">
                  <a:pos x="0" y="570"/>
                </a:cxn>
                <a:cxn ang="0">
                  <a:pos x="0" y="515"/>
                </a:cxn>
                <a:cxn ang="0">
                  <a:pos x="1" y="411"/>
                </a:cxn>
                <a:cxn ang="0">
                  <a:pos x="5" y="415"/>
                </a:cxn>
                <a:cxn ang="0">
                  <a:pos x="5" y="468"/>
                </a:cxn>
                <a:cxn ang="0">
                  <a:pos x="0" y="468"/>
                </a:cxn>
                <a:cxn ang="0">
                  <a:pos x="0" y="413"/>
                </a:cxn>
                <a:cxn ang="0">
                  <a:pos x="1" y="411"/>
                </a:cxn>
                <a:cxn ang="0">
                  <a:pos x="1" y="309"/>
                </a:cxn>
                <a:cxn ang="0">
                  <a:pos x="3" y="309"/>
                </a:cxn>
                <a:cxn ang="0">
                  <a:pos x="5" y="311"/>
                </a:cxn>
                <a:cxn ang="0">
                  <a:pos x="5" y="364"/>
                </a:cxn>
                <a:cxn ang="0">
                  <a:pos x="3" y="364"/>
                </a:cxn>
                <a:cxn ang="0">
                  <a:pos x="1" y="365"/>
                </a:cxn>
                <a:cxn ang="0">
                  <a:pos x="1" y="364"/>
                </a:cxn>
                <a:cxn ang="0">
                  <a:pos x="0" y="364"/>
                </a:cxn>
                <a:cxn ang="0">
                  <a:pos x="0" y="311"/>
                </a:cxn>
                <a:cxn ang="0">
                  <a:pos x="1" y="309"/>
                </a:cxn>
                <a:cxn ang="0">
                  <a:pos x="1" y="205"/>
                </a:cxn>
                <a:cxn ang="0">
                  <a:pos x="5" y="208"/>
                </a:cxn>
                <a:cxn ang="0">
                  <a:pos x="5" y="260"/>
                </a:cxn>
                <a:cxn ang="0">
                  <a:pos x="1" y="263"/>
                </a:cxn>
                <a:cxn ang="0">
                  <a:pos x="0" y="261"/>
                </a:cxn>
                <a:cxn ang="0">
                  <a:pos x="0" y="207"/>
                </a:cxn>
                <a:cxn ang="0">
                  <a:pos x="1" y="205"/>
                </a:cxn>
                <a:cxn ang="0">
                  <a:pos x="1" y="103"/>
                </a:cxn>
                <a:cxn ang="0">
                  <a:pos x="5" y="106"/>
                </a:cxn>
                <a:cxn ang="0">
                  <a:pos x="5" y="159"/>
                </a:cxn>
                <a:cxn ang="0">
                  <a:pos x="0" y="159"/>
                </a:cxn>
                <a:cxn ang="0">
                  <a:pos x="0" y="104"/>
                </a:cxn>
                <a:cxn ang="0">
                  <a:pos x="1" y="103"/>
                </a:cxn>
                <a:cxn ang="0">
                  <a:pos x="0" y="0"/>
                </a:cxn>
                <a:cxn ang="0">
                  <a:pos x="5" y="0"/>
                </a:cxn>
                <a:cxn ang="0">
                  <a:pos x="5" y="53"/>
                </a:cxn>
                <a:cxn ang="0">
                  <a:pos x="1" y="56"/>
                </a:cxn>
                <a:cxn ang="0">
                  <a:pos x="0" y="55"/>
                </a:cxn>
                <a:cxn ang="0">
                  <a:pos x="0" y="0"/>
                </a:cxn>
              </a:cxnLst>
              <a:rect l="0" t="0" r="r" b="b"/>
              <a:pathLst>
                <a:path w="5" h="737">
                  <a:moveTo>
                    <a:pt x="1" y="720"/>
                  </a:moveTo>
                  <a:lnTo>
                    <a:pt x="5" y="724"/>
                  </a:lnTo>
                  <a:lnTo>
                    <a:pt x="5" y="734"/>
                  </a:lnTo>
                  <a:lnTo>
                    <a:pt x="1" y="737"/>
                  </a:lnTo>
                  <a:lnTo>
                    <a:pt x="0" y="736"/>
                  </a:lnTo>
                  <a:lnTo>
                    <a:pt x="0" y="722"/>
                  </a:lnTo>
                  <a:lnTo>
                    <a:pt x="1" y="720"/>
                  </a:lnTo>
                  <a:close/>
                  <a:moveTo>
                    <a:pt x="1" y="618"/>
                  </a:moveTo>
                  <a:lnTo>
                    <a:pt x="5" y="621"/>
                  </a:lnTo>
                  <a:lnTo>
                    <a:pt x="5" y="674"/>
                  </a:lnTo>
                  <a:lnTo>
                    <a:pt x="0" y="674"/>
                  </a:lnTo>
                  <a:lnTo>
                    <a:pt x="0" y="620"/>
                  </a:lnTo>
                  <a:lnTo>
                    <a:pt x="1" y="618"/>
                  </a:lnTo>
                  <a:close/>
                  <a:moveTo>
                    <a:pt x="0" y="515"/>
                  </a:moveTo>
                  <a:lnTo>
                    <a:pt x="5" y="515"/>
                  </a:lnTo>
                  <a:lnTo>
                    <a:pt x="5" y="568"/>
                  </a:lnTo>
                  <a:lnTo>
                    <a:pt x="1" y="572"/>
                  </a:lnTo>
                  <a:lnTo>
                    <a:pt x="0" y="570"/>
                  </a:lnTo>
                  <a:lnTo>
                    <a:pt x="0" y="515"/>
                  </a:lnTo>
                  <a:close/>
                  <a:moveTo>
                    <a:pt x="1" y="411"/>
                  </a:moveTo>
                  <a:lnTo>
                    <a:pt x="5" y="415"/>
                  </a:lnTo>
                  <a:lnTo>
                    <a:pt x="5" y="468"/>
                  </a:lnTo>
                  <a:lnTo>
                    <a:pt x="0" y="468"/>
                  </a:lnTo>
                  <a:lnTo>
                    <a:pt x="0" y="413"/>
                  </a:lnTo>
                  <a:lnTo>
                    <a:pt x="1" y="411"/>
                  </a:lnTo>
                  <a:close/>
                  <a:moveTo>
                    <a:pt x="1" y="309"/>
                  </a:moveTo>
                  <a:lnTo>
                    <a:pt x="3" y="309"/>
                  </a:lnTo>
                  <a:lnTo>
                    <a:pt x="5" y="311"/>
                  </a:lnTo>
                  <a:lnTo>
                    <a:pt x="5" y="364"/>
                  </a:lnTo>
                  <a:lnTo>
                    <a:pt x="3" y="364"/>
                  </a:lnTo>
                  <a:lnTo>
                    <a:pt x="1" y="365"/>
                  </a:lnTo>
                  <a:lnTo>
                    <a:pt x="1" y="364"/>
                  </a:lnTo>
                  <a:lnTo>
                    <a:pt x="0" y="364"/>
                  </a:lnTo>
                  <a:lnTo>
                    <a:pt x="0" y="311"/>
                  </a:lnTo>
                  <a:lnTo>
                    <a:pt x="1" y="309"/>
                  </a:lnTo>
                  <a:close/>
                  <a:moveTo>
                    <a:pt x="1" y="205"/>
                  </a:moveTo>
                  <a:lnTo>
                    <a:pt x="5" y="208"/>
                  </a:lnTo>
                  <a:lnTo>
                    <a:pt x="5" y="260"/>
                  </a:lnTo>
                  <a:lnTo>
                    <a:pt x="1" y="263"/>
                  </a:lnTo>
                  <a:lnTo>
                    <a:pt x="0" y="261"/>
                  </a:lnTo>
                  <a:lnTo>
                    <a:pt x="0" y="207"/>
                  </a:lnTo>
                  <a:lnTo>
                    <a:pt x="1" y="205"/>
                  </a:lnTo>
                  <a:close/>
                  <a:moveTo>
                    <a:pt x="1" y="103"/>
                  </a:moveTo>
                  <a:lnTo>
                    <a:pt x="5" y="106"/>
                  </a:lnTo>
                  <a:lnTo>
                    <a:pt x="5" y="159"/>
                  </a:lnTo>
                  <a:lnTo>
                    <a:pt x="0" y="159"/>
                  </a:lnTo>
                  <a:lnTo>
                    <a:pt x="0" y="104"/>
                  </a:lnTo>
                  <a:lnTo>
                    <a:pt x="1" y="103"/>
                  </a:lnTo>
                  <a:close/>
                  <a:moveTo>
                    <a:pt x="0" y="0"/>
                  </a:moveTo>
                  <a:lnTo>
                    <a:pt x="5" y="0"/>
                  </a:lnTo>
                  <a:lnTo>
                    <a:pt x="5" y="53"/>
                  </a:lnTo>
                  <a:lnTo>
                    <a:pt x="1" y="56"/>
                  </a:lnTo>
                  <a:lnTo>
                    <a:pt x="0" y="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cxnSp>
          <p:nvCxnSpPr>
            <p:cNvPr id="169" name="Straight Connector 168"/>
            <p:cNvCxnSpPr>
              <a:cxnSpLocks noChangeAspect="1"/>
            </p:cNvCxnSpPr>
            <p:nvPr/>
          </p:nvCxnSpPr>
          <p:spPr bwMode="auto">
            <a:xfrm>
              <a:off x="5074920" y="2331720"/>
              <a:ext cx="73152" cy="508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92" name="TextBox 91"/>
          <p:cNvSpPr txBox="1"/>
          <p:nvPr/>
        </p:nvSpPr>
        <p:spPr>
          <a:xfrm>
            <a:off x="76200" y="533400"/>
            <a:ext cx="22098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latin typeface="cmsy10"/>
              </a:rPr>
              <a:t>!</a:t>
            </a:r>
            <a:r>
              <a:rPr lang="en-US" sz="1400" dirty="0" smtClean="0"/>
              <a:t> talk of S. Brodsky</a:t>
            </a:r>
            <a:endParaRPr lang="en-US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/>
          <p:cNvSpPr>
            <a:spLocks noChangeArrowheads="1"/>
          </p:cNvSpPr>
          <p:nvPr/>
        </p:nvSpPr>
        <p:spPr bwMode="auto">
          <a:xfrm>
            <a:off x="46038" y="381000"/>
            <a:ext cx="9021762" cy="53975"/>
          </a:xfrm>
          <a:prstGeom prst="rect">
            <a:avLst/>
          </a:prstGeom>
          <a:gradFill rotWithShape="1">
            <a:gsLst>
              <a:gs pos="0">
                <a:srgbClr val="FF0000"/>
              </a:gs>
              <a:gs pos="100000">
                <a:schemeClr val="bg1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spcBef>
                <a:spcPct val="0"/>
              </a:spcBef>
            </a:pPr>
            <a:r>
              <a:rPr lang="en-US" sz="4400" dirty="0">
                <a:solidFill>
                  <a:schemeClr val="tx2"/>
                </a:solidFill>
                <a:latin typeface="Arial" charset="0"/>
              </a:rPr>
              <a:t/>
            </a:r>
            <a:br>
              <a:rPr lang="en-US" sz="4400" dirty="0">
                <a:solidFill>
                  <a:schemeClr val="tx2"/>
                </a:solidFill>
                <a:latin typeface="Arial" charset="0"/>
              </a:rPr>
            </a:br>
            <a:endParaRPr lang="it-IT" sz="4400">
              <a:solidFill>
                <a:schemeClr val="tx2"/>
              </a:solidFill>
              <a:latin typeface="Arial" charset="0"/>
            </a:endParaRPr>
          </a:p>
        </p:txBody>
      </p:sp>
      <p:sp>
        <p:nvSpPr>
          <p:cNvPr id="116739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2000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Arial" pitchFamily="34" charset="0"/>
              </a:rPr>
              <a:t>Three Quark Light Cone Amplitudes </a:t>
            </a:r>
            <a:endParaRPr lang="it-IT" sz="20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cs typeface="Arial" pitchFamily="34" charset="0"/>
            </a:endParaRPr>
          </a:p>
        </p:txBody>
      </p:sp>
      <p:pic>
        <p:nvPicPr>
          <p:cNvPr id="7189" name="Picture 136" descr="txp_fig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21"/>
          <a:srcRect/>
          <a:stretch>
            <a:fillRect/>
          </a:stretch>
        </p:blipFill>
        <p:spPr bwMode="auto">
          <a:xfrm>
            <a:off x="3053246" y="990600"/>
            <a:ext cx="5938354" cy="53340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grpSp>
        <p:nvGrpSpPr>
          <p:cNvPr id="2" name="Group 163"/>
          <p:cNvGrpSpPr>
            <a:grpSpLocks/>
          </p:cNvGrpSpPr>
          <p:nvPr/>
        </p:nvGrpSpPr>
        <p:grpSpPr bwMode="auto">
          <a:xfrm>
            <a:off x="1330325" y="4311650"/>
            <a:ext cx="5984875" cy="1327150"/>
            <a:chOff x="838" y="2716"/>
            <a:chExt cx="3770" cy="836"/>
          </a:xfrm>
        </p:grpSpPr>
        <p:grpSp>
          <p:nvGrpSpPr>
            <p:cNvPr id="3" name="Group 102"/>
            <p:cNvGrpSpPr>
              <a:grpSpLocks/>
            </p:cNvGrpSpPr>
            <p:nvPr/>
          </p:nvGrpSpPr>
          <p:grpSpPr bwMode="auto">
            <a:xfrm>
              <a:off x="1152" y="2716"/>
              <a:ext cx="3456" cy="836"/>
              <a:chOff x="1152" y="2716"/>
              <a:chExt cx="3456" cy="836"/>
            </a:xfrm>
          </p:grpSpPr>
          <p:sp>
            <p:nvSpPr>
              <p:cNvPr id="7219" name="AutoShape 14"/>
              <p:cNvSpPr>
                <a:spLocks noChangeArrowheads="1"/>
              </p:cNvSpPr>
              <p:nvPr/>
            </p:nvSpPr>
            <p:spPr bwMode="auto">
              <a:xfrm rot="5400000">
                <a:off x="2594" y="2930"/>
                <a:ext cx="524" cy="144"/>
              </a:xfrm>
              <a:custGeom>
                <a:avLst/>
                <a:gdLst>
                  <a:gd name="T0" fmla="*/ 393 w 21600"/>
                  <a:gd name="T1" fmla="*/ 0 h 21600"/>
                  <a:gd name="T2" fmla="*/ 0 w 21600"/>
                  <a:gd name="T3" fmla="*/ 72 h 21600"/>
                  <a:gd name="T4" fmla="*/ 393 w 21600"/>
                  <a:gd name="T5" fmla="*/ 144 h 21600"/>
                  <a:gd name="T6" fmla="*/ 524 w 21600"/>
                  <a:gd name="T7" fmla="*/ 72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3380 w 21600"/>
                  <a:gd name="T13" fmla="*/ 5400 h 21600"/>
                  <a:gd name="T14" fmla="*/ 18879 w 21600"/>
                  <a:gd name="T15" fmla="*/ 16200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6200" y="0"/>
                    </a:moveTo>
                    <a:lnTo>
                      <a:pt x="16200" y="5400"/>
                    </a:lnTo>
                    <a:lnTo>
                      <a:pt x="3375" y="5400"/>
                    </a:lnTo>
                    <a:lnTo>
                      <a:pt x="3375" y="16200"/>
                    </a:lnTo>
                    <a:lnTo>
                      <a:pt x="16200" y="16200"/>
                    </a:lnTo>
                    <a:lnTo>
                      <a:pt x="16200" y="21600"/>
                    </a:lnTo>
                    <a:lnTo>
                      <a:pt x="21600" y="10800"/>
                    </a:lnTo>
                    <a:close/>
                  </a:path>
                  <a:path w="21600" h="21600">
                    <a:moveTo>
                      <a:pt x="1350" y="5400"/>
                    </a:moveTo>
                    <a:lnTo>
                      <a:pt x="1350" y="16200"/>
                    </a:lnTo>
                    <a:lnTo>
                      <a:pt x="2700" y="16200"/>
                    </a:lnTo>
                    <a:lnTo>
                      <a:pt x="2700" y="5400"/>
                    </a:lnTo>
                    <a:close/>
                  </a:path>
                  <a:path w="21600" h="21600">
                    <a:moveTo>
                      <a:pt x="0" y="5400"/>
                    </a:moveTo>
                    <a:lnTo>
                      <a:pt x="0" y="16200"/>
                    </a:lnTo>
                    <a:lnTo>
                      <a:pt x="675" y="16200"/>
                    </a:lnTo>
                    <a:lnTo>
                      <a:pt x="675" y="5400"/>
                    </a:lnTo>
                    <a:close/>
                  </a:path>
                </a:pathLst>
              </a:custGeom>
              <a:solidFill>
                <a:srgbClr val="FFFFFF"/>
              </a:solidFill>
              <a:ln w="190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 dirty="0"/>
              </a:p>
            </p:txBody>
          </p:sp>
          <p:grpSp>
            <p:nvGrpSpPr>
              <p:cNvPr id="4" name="Group 48"/>
              <p:cNvGrpSpPr>
                <a:grpSpLocks/>
              </p:cNvGrpSpPr>
              <p:nvPr/>
            </p:nvGrpSpPr>
            <p:grpSpPr bwMode="auto">
              <a:xfrm>
                <a:off x="1152" y="3316"/>
                <a:ext cx="3456" cy="236"/>
                <a:chOff x="1152" y="3216"/>
                <a:chExt cx="3456" cy="236"/>
              </a:xfrm>
            </p:grpSpPr>
            <p:sp>
              <p:nvSpPr>
                <p:cNvPr id="7224" name="Text Box 18"/>
                <p:cNvSpPr txBox="1">
                  <a:spLocks noChangeArrowheads="1"/>
                </p:cNvSpPr>
                <p:nvPr/>
              </p:nvSpPr>
              <p:spPr bwMode="auto">
                <a:xfrm>
                  <a:off x="1152" y="3216"/>
                  <a:ext cx="3456" cy="236"/>
                </a:xfrm>
                <a:prstGeom prst="rect">
                  <a:avLst/>
                </a:prstGeom>
                <a:noFill/>
                <a:ln w="38100">
                  <a:solidFill>
                    <a:srgbClr val="FF9900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r>
                    <a:rPr lang="en-US" dirty="0">
                      <a:solidFill>
                        <a:srgbClr val="0000FF"/>
                      </a:solidFill>
                    </a:rPr>
                    <a:t>6 independent wave function amplitudes: </a:t>
                  </a:r>
                  <a:endParaRPr lang="it-IT" dirty="0">
                    <a:solidFill>
                      <a:srgbClr val="0000FF"/>
                    </a:solidFill>
                  </a:endParaRPr>
                </a:p>
              </p:txBody>
            </p:sp>
            <p:pic>
              <p:nvPicPr>
                <p:cNvPr id="7225" name="Picture 19" descr="txp_fig"/>
                <p:cNvPicPr>
                  <a:picLocks noChangeAspect="1" noChangeArrowheads="1"/>
                </p:cNvPicPr>
                <p:nvPr>
                  <p:custDataLst>
                    <p:tags r:id="rId18"/>
                  </p:custDataLst>
                </p:nvPr>
              </p:nvPicPr>
              <p:blipFill>
                <a:blip r:embed="rId22"/>
                <a:srcRect/>
                <a:stretch>
                  <a:fillRect/>
                </a:stretch>
              </p:blipFill>
              <p:spPr bwMode="auto">
                <a:xfrm>
                  <a:off x="3682" y="3245"/>
                  <a:ext cx="830" cy="16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7221" name="Text Box 36"/>
              <p:cNvSpPr txBox="1">
                <a:spLocks noChangeArrowheads="1"/>
              </p:cNvSpPr>
              <p:nvPr/>
            </p:nvSpPr>
            <p:spPr bwMode="auto">
              <a:xfrm>
                <a:off x="2976" y="3052"/>
                <a:ext cx="1344" cy="21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>
                  <a:buFont typeface="Wingdings" pitchFamily="2" charset="2"/>
                  <a:buNone/>
                </a:pPr>
                <a:r>
                  <a:rPr lang="en-US" dirty="0"/>
                  <a:t>isospin symmetry </a:t>
                </a:r>
                <a:endParaRPr lang="it-IT" dirty="0"/>
              </a:p>
            </p:txBody>
          </p:sp>
          <p:sp>
            <p:nvSpPr>
              <p:cNvPr id="7222" name="Text Box 45"/>
              <p:cNvSpPr txBox="1">
                <a:spLocks noChangeArrowheads="1"/>
              </p:cNvSpPr>
              <p:nvPr/>
            </p:nvSpPr>
            <p:spPr bwMode="auto">
              <a:xfrm>
                <a:off x="2976" y="2716"/>
                <a:ext cx="816" cy="21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>
                  <a:buFont typeface="Wingdings" pitchFamily="2" charset="2"/>
                  <a:buNone/>
                </a:pPr>
                <a:r>
                  <a:rPr lang="en-US" dirty="0"/>
                  <a:t>parity </a:t>
                </a:r>
                <a:endParaRPr lang="it-IT"/>
              </a:p>
            </p:txBody>
          </p:sp>
          <p:sp>
            <p:nvSpPr>
              <p:cNvPr id="7223" name="Text Box 46"/>
              <p:cNvSpPr txBox="1">
                <a:spLocks noChangeArrowheads="1"/>
              </p:cNvSpPr>
              <p:nvPr/>
            </p:nvSpPr>
            <p:spPr bwMode="auto">
              <a:xfrm>
                <a:off x="2976" y="2880"/>
                <a:ext cx="1344" cy="21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>
                  <a:buFont typeface="Wingdings" pitchFamily="2" charset="2"/>
                  <a:buNone/>
                </a:pPr>
                <a:r>
                  <a:rPr lang="en-US" dirty="0"/>
                  <a:t>time reversal </a:t>
                </a:r>
                <a:endParaRPr lang="it-IT"/>
              </a:p>
            </p:txBody>
          </p:sp>
        </p:grpSp>
        <p:pic>
          <p:nvPicPr>
            <p:cNvPr id="7218" name="Picture 139" descr="txp_fig"/>
            <p:cNvPicPr>
              <a:picLocks noChangeAspect="1" noChangeArrowheads="1"/>
            </p:cNvPicPr>
            <p:nvPr>
              <p:custDataLst>
                <p:tags r:id="rId17"/>
              </p:custDataLst>
            </p:nvPr>
          </p:nvPicPr>
          <p:blipFill>
            <a:blip r:embed="rId23"/>
            <a:srcRect/>
            <a:stretch>
              <a:fillRect/>
            </a:stretch>
          </p:blipFill>
          <p:spPr bwMode="auto">
            <a:xfrm>
              <a:off x="838" y="2832"/>
              <a:ext cx="1850" cy="191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</p:pic>
      </p:grpSp>
      <p:sp>
        <p:nvSpPr>
          <p:cNvPr id="7215" name="Text Box 7"/>
          <p:cNvSpPr txBox="1">
            <a:spLocks noChangeArrowheads="1"/>
          </p:cNvSpPr>
          <p:nvPr/>
        </p:nvSpPr>
        <p:spPr bwMode="auto">
          <a:xfrm>
            <a:off x="6400800" y="2861628"/>
            <a:ext cx="2590800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total quark </a:t>
            </a:r>
            <a:r>
              <a:rPr lang="en-US" dirty="0" smtClean="0">
                <a:solidFill>
                  <a:srgbClr val="FF0000"/>
                </a:solidFill>
              </a:rPr>
              <a:t>LC helicity </a:t>
            </a:r>
            <a:r>
              <a:rPr lang="en-US" dirty="0">
                <a:solidFill>
                  <a:srgbClr val="FF0000"/>
                </a:solidFill>
              </a:rPr>
              <a:t>J</a:t>
            </a:r>
            <a:r>
              <a:rPr lang="en-US" baseline="30000" dirty="0">
                <a:solidFill>
                  <a:srgbClr val="FF0000"/>
                </a:solidFill>
              </a:rPr>
              <a:t>q</a:t>
            </a:r>
            <a:endParaRPr lang="it-IT" baseline="30000" dirty="0">
              <a:solidFill>
                <a:srgbClr val="FF0000"/>
              </a:solidFill>
            </a:endParaRPr>
          </a:p>
        </p:txBody>
      </p:sp>
      <p:sp>
        <p:nvSpPr>
          <p:cNvPr id="7216" name="AutoShape 8"/>
          <p:cNvSpPr>
            <a:spLocks noChangeArrowheads="1"/>
          </p:cNvSpPr>
          <p:nvPr/>
        </p:nvSpPr>
        <p:spPr bwMode="auto">
          <a:xfrm>
            <a:off x="6324600" y="2819400"/>
            <a:ext cx="2651760" cy="425450"/>
          </a:xfrm>
          <a:prstGeom prst="wedgeRoundRectCallout">
            <a:avLst>
              <a:gd name="adj1" fmla="val -65255"/>
              <a:gd name="adj2" fmla="val -54153"/>
              <a:gd name="adj3" fmla="val 16667"/>
            </a:avLst>
          </a:prstGeom>
          <a:noFill/>
          <a:ln w="28575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Bef>
                <a:spcPct val="0"/>
              </a:spcBef>
            </a:pPr>
            <a:endParaRPr lang="en-US" dirty="0">
              <a:latin typeface="Arial" charset="0"/>
            </a:endParaRPr>
          </a:p>
        </p:txBody>
      </p:sp>
      <p:sp>
        <p:nvSpPr>
          <p:cNvPr id="7211" name="Text Box 9"/>
          <p:cNvSpPr txBox="1">
            <a:spLocks noChangeArrowheads="1"/>
          </p:cNvSpPr>
          <p:nvPr/>
        </p:nvSpPr>
        <p:spPr bwMode="auto">
          <a:xfrm>
            <a:off x="0" y="1752600"/>
            <a:ext cx="82296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Font typeface="Wingdings" pitchFamily="2" charset="2"/>
              <a:buChar char="v"/>
            </a:pPr>
            <a:r>
              <a:rPr lang="en-US" dirty="0">
                <a:solidFill>
                  <a:srgbClr val="0000FF"/>
                </a:solidFill>
              </a:rPr>
              <a:t> classification of LCWFs in angular momentum components</a:t>
            </a:r>
            <a:endParaRPr lang="it-IT">
              <a:solidFill>
                <a:srgbClr val="0000FF"/>
              </a:solidFill>
            </a:endParaRPr>
          </a:p>
        </p:txBody>
      </p:sp>
      <p:sp>
        <p:nvSpPr>
          <p:cNvPr id="7212" name="Text Box 44"/>
          <p:cNvSpPr txBox="1">
            <a:spLocks noChangeArrowheads="1"/>
          </p:cNvSpPr>
          <p:nvPr/>
        </p:nvSpPr>
        <p:spPr bwMode="auto">
          <a:xfrm>
            <a:off x="3352800" y="2879725"/>
            <a:ext cx="243840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sz="2000" dirty="0">
                <a:latin typeface="Arial" charset="0"/>
              </a:rPr>
              <a:t>J</a:t>
            </a:r>
            <a:r>
              <a:rPr lang="en-US" sz="2000" baseline="-25000" dirty="0">
                <a:latin typeface="Arial" charset="0"/>
              </a:rPr>
              <a:t>z</a:t>
            </a:r>
            <a:r>
              <a:rPr lang="en-US" sz="2000" dirty="0">
                <a:latin typeface="Arial" charset="0"/>
              </a:rPr>
              <a:t> = </a:t>
            </a:r>
            <a:r>
              <a:rPr lang="en-US" sz="2000" dirty="0">
                <a:solidFill>
                  <a:srgbClr val="FF0000"/>
                </a:solidFill>
                <a:latin typeface="Arial" charset="0"/>
              </a:rPr>
              <a:t>J</a:t>
            </a:r>
            <a:r>
              <a:rPr lang="en-US" sz="2000" baseline="-25000" dirty="0">
                <a:solidFill>
                  <a:srgbClr val="FF0000"/>
                </a:solidFill>
                <a:latin typeface="Arial" charset="0"/>
              </a:rPr>
              <a:t>z</a:t>
            </a:r>
            <a:r>
              <a:rPr lang="en-US" sz="2000" baseline="30000" dirty="0">
                <a:solidFill>
                  <a:srgbClr val="FF0000"/>
                </a:solidFill>
                <a:latin typeface="Arial" charset="0"/>
              </a:rPr>
              <a:t>q</a:t>
            </a:r>
            <a:r>
              <a:rPr lang="en-US" sz="2000" dirty="0">
                <a:latin typeface="Arial" charset="0"/>
              </a:rPr>
              <a:t> + </a:t>
            </a:r>
            <a:r>
              <a:rPr lang="en-US" sz="2000" dirty="0" smtClean="0">
                <a:solidFill>
                  <a:srgbClr val="0033CC"/>
                </a:solidFill>
                <a:latin typeface="Arial" charset="0"/>
              </a:rPr>
              <a:t>L</a:t>
            </a:r>
            <a:r>
              <a:rPr lang="en-US" sz="2000" baseline="-25000" dirty="0" smtClean="0">
                <a:solidFill>
                  <a:srgbClr val="0033CC"/>
                </a:solidFill>
                <a:latin typeface="Arial" charset="0"/>
              </a:rPr>
              <a:t>z</a:t>
            </a:r>
            <a:r>
              <a:rPr lang="en-US" sz="2000" baseline="30000" dirty="0" smtClean="0">
                <a:solidFill>
                  <a:srgbClr val="0033CC"/>
                </a:solidFill>
                <a:latin typeface="Arial" charset="0"/>
              </a:rPr>
              <a:t>q</a:t>
            </a:r>
            <a:endParaRPr lang="it-IT" sz="2000" baseline="30000" dirty="0">
              <a:solidFill>
                <a:srgbClr val="0033CC"/>
              </a:solidFill>
              <a:latin typeface="Arial" charset="0"/>
            </a:endParaRPr>
          </a:p>
        </p:txBody>
      </p:sp>
      <p:sp>
        <p:nvSpPr>
          <p:cNvPr id="7213" name="Text Box 103"/>
          <p:cNvSpPr txBox="1">
            <a:spLocks noChangeArrowheads="1"/>
          </p:cNvSpPr>
          <p:nvPr/>
        </p:nvSpPr>
        <p:spPr bwMode="auto">
          <a:xfrm>
            <a:off x="6781800" y="1752600"/>
            <a:ext cx="2362200" cy="52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400" dirty="0">
                <a:solidFill>
                  <a:srgbClr val="0000FF"/>
                </a:solidFill>
              </a:rPr>
              <a:t>[Ji, J.P. Ma,  Yuan, 03; </a:t>
            </a:r>
            <a:br>
              <a:rPr lang="en-US" sz="1400" dirty="0">
                <a:solidFill>
                  <a:srgbClr val="0000FF"/>
                </a:solidFill>
              </a:rPr>
            </a:br>
            <a:r>
              <a:rPr lang="en-US" sz="1400" dirty="0">
                <a:solidFill>
                  <a:srgbClr val="0000FF"/>
                </a:solidFill>
              </a:rPr>
              <a:t>Burkardt, Ji, Yuan, 02]</a:t>
            </a:r>
            <a:endParaRPr lang="it-IT" sz="1400" dirty="0">
              <a:solidFill>
                <a:srgbClr val="0000FF"/>
              </a:solidFill>
            </a:endParaRPr>
          </a:p>
        </p:txBody>
      </p:sp>
      <p:pic>
        <p:nvPicPr>
          <p:cNvPr id="7214" name="Picture 143" descr="txp_fig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24"/>
          <a:srcRect/>
          <a:stretch>
            <a:fillRect/>
          </a:stretch>
        </p:blipFill>
        <p:spPr bwMode="auto">
          <a:xfrm>
            <a:off x="1577975" y="2395538"/>
            <a:ext cx="5948363" cy="3524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grpSp>
        <p:nvGrpSpPr>
          <p:cNvPr id="5" name="Group 65"/>
          <p:cNvGrpSpPr>
            <a:grpSpLocks noChangeAspect="1"/>
          </p:cNvGrpSpPr>
          <p:nvPr/>
        </p:nvGrpSpPr>
        <p:grpSpPr>
          <a:xfrm>
            <a:off x="76200" y="687229"/>
            <a:ext cx="2998779" cy="1027415"/>
            <a:chOff x="258761" y="560387"/>
            <a:chExt cx="3331977" cy="1268413"/>
          </a:xfrm>
        </p:grpSpPr>
        <p:pic>
          <p:nvPicPr>
            <p:cNvPr id="7172" name="Picture 86" descr="txp_fig"/>
            <p:cNvPicPr>
              <a:picLocks noChangeAspect="1" noChangeArrowheads="1"/>
            </p:cNvPicPr>
            <p:nvPr>
              <p:custDataLst>
                <p:tags r:id="rId15"/>
              </p:custDataLst>
            </p:nvPr>
          </p:nvPicPr>
          <p:blipFill>
            <a:blip r:embed="rId25"/>
            <a:srcRect/>
            <a:stretch>
              <a:fillRect/>
            </a:stretch>
          </p:blipFill>
          <p:spPr bwMode="auto">
            <a:xfrm>
              <a:off x="258761" y="685799"/>
              <a:ext cx="660198" cy="2535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grpSp>
          <p:nvGrpSpPr>
            <p:cNvPr id="6" name="Group 78"/>
            <p:cNvGrpSpPr/>
            <p:nvPr/>
          </p:nvGrpSpPr>
          <p:grpSpPr>
            <a:xfrm>
              <a:off x="381000" y="560387"/>
              <a:ext cx="3209738" cy="1268413"/>
              <a:chOff x="542925" y="539750"/>
              <a:chExt cx="3209738" cy="1268413"/>
            </a:xfrm>
          </p:grpSpPr>
          <p:pic>
            <p:nvPicPr>
              <p:cNvPr id="7197" name="Picture 165" descr="txp_fig"/>
              <p:cNvPicPr>
                <a:picLocks noChangeAspect="1" noChangeArrowheads="1"/>
              </p:cNvPicPr>
              <p:nvPr>
                <p:custDataLst>
                  <p:tags r:id="rId16"/>
                </p:custDataLst>
              </p:nvPr>
            </p:nvPicPr>
            <p:blipFill>
              <a:blip r:embed="rId26"/>
              <a:srcRect/>
              <a:stretch>
                <a:fillRect/>
              </a:stretch>
            </p:blipFill>
            <p:spPr bwMode="auto">
              <a:xfrm>
                <a:off x="2219325" y="539750"/>
                <a:ext cx="1533338" cy="237745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</p:spPr>
          </p:pic>
          <p:sp>
            <p:nvSpPr>
              <p:cNvPr id="1030" name="Freeform 6"/>
              <p:cNvSpPr>
                <a:spLocks noEditPoints="1"/>
              </p:cNvSpPr>
              <p:nvPr/>
            </p:nvSpPr>
            <p:spPr bwMode="auto">
              <a:xfrm>
                <a:off x="542925" y="1154113"/>
                <a:ext cx="1228725" cy="57150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774" y="26"/>
                  </a:cxn>
                  <a:cxn ang="0">
                    <a:pos x="774" y="36"/>
                  </a:cxn>
                  <a:cxn ang="0">
                    <a:pos x="0" y="36"/>
                  </a:cxn>
                  <a:cxn ang="0">
                    <a:pos x="0" y="26"/>
                  </a:cxn>
                  <a:cxn ang="0">
                    <a:pos x="0" y="0"/>
                  </a:cxn>
                  <a:cxn ang="0">
                    <a:pos x="774" y="0"/>
                  </a:cxn>
                  <a:cxn ang="0">
                    <a:pos x="774" y="11"/>
                  </a:cxn>
                  <a:cxn ang="0">
                    <a:pos x="0" y="11"/>
                  </a:cxn>
                  <a:cxn ang="0">
                    <a:pos x="0" y="0"/>
                  </a:cxn>
                </a:cxnLst>
                <a:rect l="0" t="0" r="r" b="b"/>
                <a:pathLst>
                  <a:path w="774" h="36">
                    <a:moveTo>
                      <a:pt x="0" y="26"/>
                    </a:moveTo>
                    <a:lnTo>
                      <a:pt x="774" y="26"/>
                    </a:lnTo>
                    <a:lnTo>
                      <a:pt x="774" y="36"/>
                    </a:lnTo>
                    <a:lnTo>
                      <a:pt x="0" y="36"/>
                    </a:lnTo>
                    <a:lnTo>
                      <a:pt x="0" y="26"/>
                    </a:lnTo>
                    <a:close/>
                    <a:moveTo>
                      <a:pt x="0" y="0"/>
                    </a:moveTo>
                    <a:lnTo>
                      <a:pt x="774" y="0"/>
                    </a:lnTo>
                    <a:lnTo>
                      <a:pt x="774" y="11"/>
                    </a:lnTo>
                    <a:lnTo>
                      <a:pt x="0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31" name="Freeform 7"/>
              <p:cNvSpPr>
                <a:spLocks/>
              </p:cNvSpPr>
              <p:nvPr/>
            </p:nvSpPr>
            <p:spPr bwMode="auto">
              <a:xfrm>
                <a:off x="1082675" y="1122363"/>
                <a:ext cx="149225" cy="1206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4" y="39"/>
                  </a:cxn>
                  <a:cxn ang="0">
                    <a:pos x="0" y="76"/>
                  </a:cxn>
                  <a:cxn ang="0">
                    <a:pos x="19" y="39"/>
                  </a:cxn>
                  <a:cxn ang="0">
                    <a:pos x="0" y="0"/>
                  </a:cxn>
                </a:cxnLst>
                <a:rect l="0" t="0" r="r" b="b"/>
                <a:pathLst>
                  <a:path w="94" h="76">
                    <a:moveTo>
                      <a:pt x="0" y="0"/>
                    </a:moveTo>
                    <a:lnTo>
                      <a:pt x="94" y="39"/>
                    </a:lnTo>
                    <a:lnTo>
                      <a:pt x="0" y="76"/>
                    </a:lnTo>
                    <a:lnTo>
                      <a:pt x="19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32" name="Freeform 8"/>
              <p:cNvSpPr>
                <a:spLocks noEditPoints="1"/>
              </p:cNvSpPr>
              <p:nvPr/>
            </p:nvSpPr>
            <p:spPr bwMode="auto">
              <a:xfrm>
                <a:off x="1069975" y="1111250"/>
                <a:ext cx="177800" cy="142875"/>
              </a:xfrm>
              <a:custGeom>
                <a:avLst/>
                <a:gdLst/>
                <a:ahLst/>
                <a:cxnLst>
                  <a:cxn ang="0">
                    <a:pos x="15" y="15"/>
                  </a:cxn>
                  <a:cxn ang="0">
                    <a:pos x="30" y="44"/>
                  </a:cxn>
                  <a:cxn ang="0">
                    <a:pos x="31" y="46"/>
                  </a:cxn>
                  <a:cxn ang="0">
                    <a:pos x="30" y="47"/>
                  </a:cxn>
                  <a:cxn ang="0">
                    <a:pos x="15" y="76"/>
                  </a:cxn>
                  <a:cxn ang="0">
                    <a:pos x="31" y="70"/>
                  </a:cxn>
                  <a:cxn ang="0">
                    <a:pos x="92" y="46"/>
                  </a:cxn>
                  <a:cxn ang="0">
                    <a:pos x="92" y="46"/>
                  </a:cxn>
                  <a:cxn ang="0">
                    <a:pos x="92" y="46"/>
                  </a:cxn>
                  <a:cxn ang="0">
                    <a:pos x="15" y="15"/>
                  </a:cxn>
                  <a:cxn ang="0">
                    <a:pos x="0" y="0"/>
                  </a:cxn>
                  <a:cxn ang="0">
                    <a:pos x="9" y="4"/>
                  </a:cxn>
                  <a:cxn ang="0">
                    <a:pos x="103" y="42"/>
                  </a:cxn>
                  <a:cxn ang="0">
                    <a:pos x="112" y="46"/>
                  </a:cxn>
                  <a:cxn ang="0">
                    <a:pos x="103" y="49"/>
                  </a:cxn>
                  <a:cxn ang="0">
                    <a:pos x="9" y="87"/>
                  </a:cxn>
                  <a:cxn ang="0">
                    <a:pos x="0" y="90"/>
                  </a:cxn>
                  <a:cxn ang="0">
                    <a:pos x="4" y="82"/>
                  </a:cxn>
                  <a:cxn ang="0">
                    <a:pos x="23" y="46"/>
                  </a:cxn>
                  <a:cxn ang="0">
                    <a:pos x="0" y="0"/>
                  </a:cxn>
                </a:cxnLst>
                <a:rect l="0" t="0" r="r" b="b"/>
                <a:pathLst>
                  <a:path w="112" h="90">
                    <a:moveTo>
                      <a:pt x="15" y="15"/>
                    </a:moveTo>
                    <a:lnTo>
                      <a:pt x="30" y="44"/>
                    </a:lnTo>
                    <a:lnTo>
                      <a:pt x="31" y="46"/>
                    </a:lnTo>
                    <a:lnTo>
                      <a:pt x="30" y="47"/>
                    </a:lnTo>
                    <a:lnTo>
                      <a:pt x="15" y="76"/>
                    </a:lnTo>
                    <a:lnTo>
                      <a:pt x="31" y="70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15" y="15"/>
                    </a:lnTo>
                    <a:close/>
                    <a:moveTo>
                      <a:pt x="0" y="0"/>
                    </a:moveTo>
                    <a:lnTo>
                      <a:pt x="9" y="4"/>
                    </a:lnTo>
                    <a:lnTo>
                      <a:pt x="103" y="42"/>
                    </a:lnTo>
                    <a:lnTo>
                      <a:pt x="112" y="46"/>
                    </a:lnTo>
                    <a:lnTo>
                      <a:pt x="103" y="49"/>
                    </a:lnTo>
                    <a:lnTo>
                      <a:pt x="9" y="87"/>
                    </a:lnTo>
                    <a:lnTo>
                      <a:pt x="0" y="90"/>
                    </a:lnTo>
                    <a:lnTo>
                      <a:pt x="4" y="82"/>
                    </a:lnTo>
                    <a:lnTo>
                      <a:pt x="23" y="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33" name="Freeform 9"/>
              <p:cNvSpPr>
                <a:spLocks/>
              </p:cNvSpPr>
              <p:nvPr/>
            </p:nvSpPr>
            <p:spPr bwMode="auto">
              <a:xfrm>
                <a:off x="1762125" y="563563"/>
                <a:ext cx="366713" cy="1239838"/>
              </a:xfrm>
              <a:custGeom>
                <a:avLst/>
                <a:gdLst/>
                <a:ahLst/>
                <a:cxnLst>
                  <a:cxn ang="0">
                    <a:pos x="127" y="1"/>
                  </a:cxn>
                  <a:cxn ang="0">
                    <a:pos x="148" y="16"/>
                  </a:cxn>
                  <a:cxn ang="0">
                    <a:pos x="168" y="42"/>
                  </a:cxn>
                  <a:cxn ang="0">
                    <a:pos x="185" y="80"/>
                  </a:cxn>
                  <a:cxn ang="0">
                    <a:pos x="201" y="127"/>
                  </a:cxn>
                  <a:cxn ang="0">
                    <a:pos x="213" y="183"/>
                  </a:cxn>
                  <a:cxn ang="0">
                    <a:pos x="223" y="247"/>
                  </a:cxn>
                  <a:cxn ang="0">
                    <a:pos x="228" y="317"/>
                  </a:cxn>
                  <a:cxn ang="0">
                    <a:pos x="231" y="391"/>
                  </a:cxn>
                  <a:cxn ang="0">
                    <a:pos x="228" y="464"/>
                  </a:cxn>
                  <a:cxn ang="0">
                    <a:pos x="223" y="534"/>
                  </a:cxn>
                  <a:cxn ang="0">
                    <a:pos x="213" y="598"/>
                  </a:cxn>
                  <a:cxn ang="0">
                    <a:pos x="201" y="654"/>
                  </a:cxn>
                  <a:cxn ang="0">
                    <a:pos x="185" y="701"/>
                  </a:cxn>
                  <a:cxn ang="0">
                    <a:pos x="168" y="739"/>
                  </a:cxn>
                  <a:cxn ang="0">
                    <a:pos x="148" y="765"/>
                  </a:cxn>
                  <a:cxn ang="0">
                    <a:pos x="127" y="779"/>
                  </a:cxn>
                  <a:cxn ang="0">
                    <a:pos x="105" y="779"/>
                  </a:cxn>
                  <a:cxn ang="0">
                    <a:pos x="83" y="765"/>
                  </a:cxn>
                  <a:cxn ang="0">
                    <a:pos x="64" y="739"/>
                  </a:cxn>
                  <a:cxn ang="0">
                    <a:pos x="46" y="701"/>
                  </a:cxn>
                  <a:cxn ang="0">
                    <a:pos x="31" y="654"/>
                  </a:cxn>
                  <a:cxn ang="0">
                    <a:pos x="18" y="598"/>
                  </a:cxn>
                  <a:cxn ang="0">
                    <a:pos x="8" y="534"/>
                  </a:cxn>
                  <a:cxn ang="0">
                    <a:pos x="2" y="464"/>
                  </a:cxn>
                  <a:cxn ang="0">
                    <a:pos x="0" y="391"/>
                  </a:cxn>
                  <a:cxn ang="0">
                    <a:pos x="2" y="317"/>
                  </a:cxn>
                  <a:cxn ang="0">
                    <a:pos x="8" y="247"/>
                  </a:cxn>
                  <a:cxn ang="0">
                    <a:pos x="18" y="183"/>
                  </a:cxn>
                  <a:cxn ang="0">
                    <a:pos x="31" y="127"/>
                  </a:cxn>
                  <a:cxn ang="0">
                    <a:pos x="46" y="80"/>
                  </a:cxn>
                  <a:cxn ang="0">
                    <a:pos x="64" y="42"/>
                  </a:cxn>
                  <a:cxn ang="0">
                    <a:pos x="83" y="16"/>
                  </a:cxn>
                  <a:cxn ang="0">
                    <a:pos x="105" y="1"/>
                  </a:cxn>
                </a:cxnLst>
                <a:rect l="0" t="0" r="r" b="b"/>
                <a:pathLst>
                  <a:path w="231" h="781">
                    <a:moveTo>
                      <a:pt x="116" y="0"/>
                    </a:moveTo>
                    <a:lnTo>
                      <a:pt x="127" y="1"/>
                    </a:lnTo>
                    <a:lnTo>
                      <a:pt x="138" y="7"/>
                    </a:lnTo>
                    <a:lnTo>
                      <a:pt x="148" y="16"/>
                    </a:lnTo>
                    <a:lnTo>
                      <a:pt x="158" y="27"/>
                    </a:lnTo>
                    <a:lnTo>
                      <a:pt x="168" y="42"/>
                    </a:lnTo>
                    <a:lnTo>
                      <a:pt x="177" y="60"/>
                    </a:lnTo>
                    <a:lnTo>
                      <a:pt x="185" y="80"/>
                    </a:lnTo>
                    <a:lnTo>
                      <a:pt x="193" y="102"/>
                    </a:lnTo>
                    <a:lnTo>
                      <a:pt x="201" y="127"/>
                    </a:lnTo>
                    <a:lnTo>
                      <a:pt x="207" y="154"/>
                    </a:lnTo>
                    <a:lnTo>
                      <a:pt x="213" y="183"/>
                    </a:lnTo>
                    <a:lnTo>
                      <a:pt x="218" y="214"/>
                    </a:lnTo>
                    <a:lnTo>
                      <a:pt x="223" y="247"/>
                    </a:lnTo>
                    <a:lnTo>
                      <a:pt x="226" y="281"/>
                    </a:lnTo>
                    <a:lnTo>
                      <a:pt x="228" y="317"/>
                    </a:lnTo>
                    <a:lnTo>
                      <a:pt x="230" y="353"/>
                    </a:lnTo>
                    <a:lnTo>
                      <a:pt x="231" y="391"/>
                    </a:lnTo>
                    <a:lnTo>
                      <a:pt x="230" y="428"/>
                    </a:lnTo>
                    <a:lnTo>
                      <a:pt x="228" y="464"/>
                    </a:lnTo>
                    <a:lnTo>
                      <a:pt x="226" y="500"/>
                    </a:lnTo>
                    <a:lnTo>
                      <a:pt x="223" y="534"/>
                    </a:lnTo>
                    <a:lnTo>
                      <a:pt x="218" y="567"/>
                    </a:lnTo>
                    <a:lnTo>
                      <a:pt x="213" y="598"/>
                    </a:lnTo>
                    <a:lnTo>
                      <a:pt x="207" y="626"/>
                    </a:lnTo>
                    <a:lnTo>
                      <a:pt x="201" y="654"/>
                    </a:lnTo>
                    <a:lnTo>
                      <a:pt x="193" y="678"/>
                    </a:lnTo>
                    <a:lnTo>
                      <a:pt x="185" y="701"/>
                    </a:lnTo>
                    <a:lnTo>
                      <a:pt x="177" y="721"/>
                    </a:lnTo>
                    <a:lnTo>
                      <a:pt x="168" y="739"/>
                    </a:lnTo>
                    <a:lnTo>
                      <a:pt x="158" y="753"/>
                    </a:lnTo>
                    <a:lnTo>
                      <a:pt x="148" y="765"/>
                    </a:lnTo>
                    <a:lnTo>
                      <a:pt x="138" y="774"/>
                    </a:lnTo>
                    <a:lnTo>
                      <a:pt x="127" y="779"/>
                    </a:lnTo>
                    <a:lnTo>
                      <a:pt x="116" y="781"/>
                    </a:lnTo>
                    <a:lnTo>
                      <a:pt x="105" y="779"/>
                    </a:lnTo>
                    <a:lnTo>
                      <a:pt x="94" y="774"/>
                    </a:lnTo>
                    <a:lnTo>
                      <a:pt x="83" y="765"/>
                    </a:lnTo>
                    <a:lnTo>
                      <a:pt x="73" y="753"/>
                    </a:lnTo>
                    <a:lnTo>
                      <a:pt x="64" y="739"/>
                    </a:lnTo>
                    <a:lnTo>
                      <a:pt x="55" y="721"/>
                    </a:lnTo>
                    <a:lnTo>
                      <a:pt x="46" y="701"/>
                    </a:lnTo>
                    <a:lnTo>
                      <a:pt x="38" y="678"/>
                    </a:lnTo>
                    <a:lnTo>
                      <a:pt x="31" y="654"/>
                    </a:lnTo>
                    <a:lnTo>
                      <a:pt x="24" y="626"/>
                    </a:lnTo>
                    <a:lnTo>
                      <a:pt x="18" y="598"/>
                    </a:lnTo>
                    <a:lnTo>
                      <a:pt x="13" y="567"/>
                    </a:lnTo>
                    <a:lnTo>
                      <a:pt x="8" y="534"/>
                    </a:lnTo>
                    <a:lnTo>
                      <a:pt x="5" y="500"/>
                    </a:lnTo>
                    <a:lnTo>
                      <a:pt x="2" y="464"/>
                    </a:lnTo>
                    <a:lnTo>
                      <a:pt x="1" y="428"/>
                    </a:lnTo>
                    <a:lnTo>
                      <a:pt x="0" y="391"/>
                    </a:lnTo>
                    <a:lnTo>
                      <a:pt x="1" y="353"/>
                    </a:lnTo>
                    <a:lnTo>
                      <a:pt x="2" y="317"/>
                    </a:lnTo>
                    <a:lnTo>
                      <a:pt x="5" y="281"/>
                    </a:lnTo>
                    <a:lnTo>
                      <a:pt x="8" y="247"/>
                    </a:lnTo>
                    <a:lnTo>
                      <a:pt x="13" y="214"/>
                    </a:lnTo>
                    <a:lnTo>
                      <a:pt x="18" y="183"/>
                    </a:lnTo>
                    <a:lnTo>
                      <a:pt x="24" y="154"/>
                    </a:lnTo>
                    <a:lnTo>
                      <a:pt x="31" y="127"/>
                    </a:lnTo>
                    <a:lnTo>
                      <a:pt x="38" y="102"/>
                    </a:lnTo>
                    <a:lnTo>
                      <a:pt x="46" y="80"/>
                    </a:lnTo>
                    <a:lnTo>
                      <a:pt x="55" y="60"/>
                    </a:lnTo>
                    <a:lnTo>
                      <a:pt x="64" y="42"/>
                    </a:lnTo>
                    <a:lnTo>
                      <a:pt x="73" y="27"/>
                    </a:lnTo>
                    <a:lnTo>
                      <a:pt x="83" y="16"/>
                    </a:lnTo>
                    <a:lnTo>
                      <a:pt x="94" y="7"/>
                    </a:lnTo>
                    <a:lnTo>
                      <a:pt x="105" y="1"/>
                    </a:lnTo>
                    <a:lnTo>
                      <a:pt x="116" y="0"/>
                    </a:lnTo>
                    <a:close/>
                  </a:path>
                </a:pathLst>
              </a:custGeom>
              <a:solidFill>
                <a:srgbClr val="00CCFF"/>
              </a:solidFill>
              <a:ln w="0">
                <a:solidFill>
                  <a:srgbClr val="00CC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34" name="Freeform 10"/>
              <p:cNvSpPr>
                <a:spLocks noEditPoints="1"/>
              </p:cNvSpPr>
              <p:nvPr/>
            </p:nvSpPr>
            <p:spPr bwMode="auto">
              <a:xfrm>
                <a:off x="1757363" y="557213"/>
                <a:ext cx="376238" cy="1250950"/>
              </a:xfrm>
              <a:custGeom>
                <a:avLst/>
                <a:gdLst/>
                <a:ahLst/>
                <a:cxnLst>
                  <a:cxn ang="0">
                    <a:pos x="97" y="15"/>
                  </a:cxn>
                  <a:cxn ang="0">
                    <a:pos x="76" y="37"/>
                  </a:cxn>
                  <a:cxn ang="0">
                    <a:pos x="49" y="95"/>
                  </a:cxn>
                  <a:cxn ang="0">
                    <a:pos x="27" y="177"/>
                  </a:cxn>
                  <a:cxn ang="0">
                    <a:pos x="12" y="279"/>
                  </a:cxn>
                  <a:cxn ang="0">
                    <a:pos x="7" y="395"/>
                  </a:cxn>
                  <a:cxn ang="0">
                    <a:pos x="14" y="526"/>
                  </a:cxn>
                  <a:cxn ang="0">
                    <a:pos x="32" y="638"/>
                  </a:cxn>
                  <a:cxn ang="0">
                    <a:pos x="57" y="716"/>
                  </a:cxn>
                  <a:cxn ang="0">
                    <a:pos x="87" y="765"/>
                  </a:cxn>
                  <a:cxn ang="0">
                    <a:pos x="111" y="780"/>
                  </a:cxn>
                  <a:cxn ang="0">
                    <a:pos x="140" y="774"/>
                  </a:cxn>
                  <a:cxn ang="0">
                    <a:pos x="170" y="736"/>
                  </a:cxn>
                  <a:cxn ang="0">
                    <a:pos x="196" y="669"/>
                  </a:cxn>
                  <a:cxn ang="0">
                    <a:pos x="216" y="580"/>
                  </a:cxn>
                  <a:cxn ang="0">
                    <a:pos x="228" y="473"/>
                  </a:cxn>
                  <a:cxn ang="0">
                    <a:pos x="229" y="355"/>
                  </a:cxn>
                  <a:cxn ang="0">
                    <a:pos x="221" y="243"/>
                  </a:cxn>
                  <a:cxn ang="0">
                    <a:pos x="204" y="147"/>
                  </a:cxn>
                  <a:cxn ang="0">
                    <a:pos x="180" y="73"/>
                  </a:cxn>
                  <a:cxn ang="0">
                    <a:pos x="154" y="28"/>
                  </a:cxn>
                  <a:cxn ang="0">
                    <a:pos x="133" y="11"/>
                  </a:cxn>
                  <a:cxn ang="0">
                    <a:pos x="119" y="0"/>
                  </a:cxn>
                  <a:cxn ang="0">
                    <a:pos x="144" y="9"/>
                  </a:cxn>
                  <a:cxn ang="0">
                    <a:pos x="166" y="33"/>
                  </a:cxn>
                  <a:cxn ang="0">
                    <a:pos x="195" y="91"/>
                  </a:cxn>
                  <a:cxn ang="0">
                    <a:pos x="219" y="184"/>
                  </a:cxn>
                  <a:cxn ang="0">
                    <a:pos x="234" y="304"/>
                  </a:cxn>
                  <a:cxn ang="0">
                    <a:pos x="237" y="434"/>
                  </a:cxn>
                  <a:cxn ang="0">
                    <a:pos x="228" y="547"/>
                  </a:cxn>
                  <a:cxn ang="0">
                    <a:pos x="211" y="644"/>
                  </a:cxn>
                  <a:cxn ang="0">
                    <a:pos x="186" y="720"/>
                  </a:cxn>
                  <a:cxn ang="0">
                    <a:pos x="159" y="766"/>
                  </a:cxn>
                  <a:cxn ang="0">
                    <a:pos x="135" y="785"/>
                  </a:cxn>
                  <a:cxn ang="0">
                    <a:pos x="110" y="787"/>
                  </a:cxn>
                  <a:cxn ang="0">
                    <a:pos x="85" y="774"/>
                  </a:cxn>
                  <a:cxn ang="0">
                    <a:pos x="60" y="740"/>
                  </a:cxn>
                  <a:cxn ang="0">
                    <a:pos x="34" y="671"/>
                  </a:cxn>
                  <a:cxn ang="0">
                    <a:pos x="14" y="581"/>
                  </a:cxn>
                  <a:cxn ang="0">
                    <a:pos x="2" y="473"/>
                  </a:cxn>
                  <a:cxn ang="0">
                    <a:pos x="1" y="349"/>
                  </a:cxn>
                  <a:cxn ang="0">
                    <a:pos x="12" y="222"/>
                  </a:cxn>
                  <a:cxn ang="0">
                    <a:pos x="34" y="117"/>
                  </a:cxn>
                  <a:cxn ang="0">
                    <a:pos x="60" y="50"/>
                  </a:cxn>
                  <a:cxn ang="0">
                    <a:pos x="85" y="15"/>
                  </a:cxn>
                  <a:cxn ang="0">
                    <a:pos x="110" y="1"/>
                  </a:cxn>
                </a:cxnLst>
                <a:rect l="0" t="0" r="r" b="b"/>
                <a:pathLst>
                  <a:path w="237" h="788">
                    <a:moveTo>
                      <a:pt x="119" y="8"/>
                    </a:moveTo>
                    <a:lnTo>
                      <a:pt x="108" y="10"/>
                    </a:lnTo>
                    <a:lnTo>
                      <a:pt x="97" y="15"/>
                    </a:lnTo>
                    <a:lnTo>
                      <a:pt x="89" y="21"/>
                    </a:lnTo>
                    <a:lnTo>
                      <a:pt x="83" y="28"/>
                    </a:lnTo>
                    <a:lnTo>
                      <a:pt x="76" y="37"/>
                    </a:lnTo>
                    <a:lnTo>
                      <a:pt x="67" y="53"/>
                    </a:lnTo>
                    <a:lnTo>
                      <a:pt x="57" y="73"/>
                    </a:lnTo>
                    <a:lnTo>
                      <a:pt x="49" y="95"/>
                    </a:lnTo>
                    <a:lnTo>
                      <a:pt x="40" y="119"/>
                    </a:lnTo>
                    <a:lnTo>
                      <a:pt x="33" y="147"/>
                    </a:lnTo>
                    <a:lnTo>
                      <a:pt x="27" y="177"/>
                    </a:lnTo>
                    <a:lnTo>
                      <a:pt x="21" y="209"/>
                    </a:lnTo>
                    <a:lnTo>
                      <a:pt x="16" y="243"/>
                    </a:lnTo>
                    <a:lnTo>
                      <a:pt x="12" y="279"/>
                    </a:lnTo>
                    <a:lnTo>
                      <a:pt x="10" y="316"/>
                    </a:lnTo>
                    <a:lnTo>
                      <a:pt x="8" y="355"/>
                    </a:lnTo>
                    <a:lnTo>
                      <a:pt x="7" y="395"/>
                    </a:lnTo>
                    <a:lnTo>
                      <a:pt x="8" y="440"/>
                    </a:lnTo>
                    <a:lnTo>
                      <a:pt x="10" y="484"/>
                    </a:lnTo>
                    <a:lnTo>
                      <a:pt x="14" y="526"/>
                    </a:lnTo>
                    <a:lnTo>
                      <a:pt x="19" y="565"/>
                    </a:lnTo>
                    <a:lnTo>
                      <a:pt x="25" y="603"/>
                    </a:lnTo>
                    <a:lnTo>
                      <a:pt x="32" y="638"/>
                    </a:lnTo>
                    <a:lnTo>
                      <a:pt x="40" y="669"/>
                    </a:lnTo>
                    <a:lnTo>
                      <a:pt x="49" y="694"/>
                    </a:lnTo>
                    <a:lnTo>
                      <a:pt x="57" y="716"/>
                    </a:lnTo>
                    <a:lnTo>
                      <a:pt x="67" y="736"/>
                    </a:lnTo>
                    <a:lnTo>
                      <a:pt x="76" y="752"/>
                    </a:lnTo>
                    <a:lnTo>
                      <a:pt x="87" y="765"/>
                    </a:lnTo>
                    <a:lnTo>
                      <a:pt x="97" y="774"/>
                    </a:lnTo>
                    <a:lnTo>
                      <a:pt x="104" y="778"/>
                    </a:lnTo>
                    <a:lnTo>
                      <a:pt x="111" y="780"/>
                    </a:lnTo>
                    <a:lnTo>
                      <a:pt x="119" y="781"/>
                    </a:lnTo>
                    <a:lnTo>
                      <a:pt x="129" y="779"/>
                    </a:lnTo>
                    <a:lnTo>
                      <a:pt x="140" y="774"/>
                    </a:lnTo>
                    <a:lnTo>
                      <a:pt x="150" y="765"/>
                    </a:lnTo>
                    <a:lnTo>
                      <a:pt x="160" y="752"/>
                    </a:lnTo>
                    <a:lnTo>
                      <a:pt x="170" y="736"/>
                    </a:lnTo>
                    <a:lnTo>
                      <a:pt x="180" y="716"/>
                    </a:lnTo>
                    <a:lnTo>
                      <a:pt x="188" y="694"/>
                    </a:lnTo>
                    <a:lnTo>
                      <a:pt x="196" y="669"/>
                    </a:lnTo>
                    <a:lnTo>
                      <a:pt x="204" y="642"/>
                    </a:lnTo>
                    <a:lnTo>
                      <a:pt x="211" y="612"/>
                    </a:lnTo>
                    <a:lnTo>
                      <a:pt x="216" y="580"/>
                    </a:lnTo>
                    <a:lnTo>
                      <a:pt x="221" y="546"/>
                    </a:lnTo>
                    <a:lnTo>
                      <a:pt x="225" y="510"/>
                    </a:lnTo>
                    <a:lnTo>
                      <a:pt x="228" y="473"/>
                    </a:lnTo>
                    <a:lnTo>
                      <a:pt x="229" y="434"/>
                    </a:lnTo>
                    <a:lnTo>
                      <a:pt x="230" y="395"/>
                    </a:lnTo>
                    <a:lnTo>
                      <a:pt x="229" y="355"/>
                    </a:lnTo>
                    <a:lnTo>
                      <a:pt x="228" y="316"/>
                    </a:lnTo>
                    <a:lnTo>
                      <a:pt x="225" y="279"/>
                    </a:lnTo>
                    <a:lnTo>
                      <a:pt x="221" y="243"/>
                    </a:lnTo>
                    <a:lnTo>
                      <a:pt x="216" y="209"/>
                    </a:lnTo>
                    <a:lnTo>
                      <a:pt x="211" y="177"/>
                    </a:lnTo>
                    <a:lnTo>
                      <a:pt x="204" y="147"/>
                    </a:lnTo>
                    <a:lnTo>
                      <a:pt x="196" y="119"/>
                    </a:lnTo>
                    <a:lnTo>
                      <a:pt x="188" y="95"/>
                    </a:lnTo>
                    <a:lnTo>
                      <a:pt x="180" y="73"/>
                    </a:lnTo>
                    <a:lnTo>
                      <a:pt x="170" y="53"/>
                    </a:lnTo>
                    <a:lnTo>
                      <a:pt x="160" y="37"/>
                    </a:lnTo>
                    <a:lnTo>
                      <a:pt x="154" y="28"/>
                    </a:lnTo>
                    <a:lnTo>
                      <a:pt x="147" y="21"/>
                    </a:lnTo>
                    <a:lnTo>
                      <a:pt x="140" y="15"/>
                    </a:lnTo>
                    <a:lnTo>
                      <a:pt x="133" y="11"/>
                    </a:lnTo>
                    <a:lnTo>
                      <a:pt x="126" y="9"/>
                    </a:lnTo>
                    <a:lnTo>
                      <a:pt x="119" y="8"/>
                    </a:lnTo>
                    <a:close/>
                    <a:moveTo>
                      <a:pt x="119" y="0"/>
                    </a:moveTo>
                    <a:lnTo>
                      <a:pt x="127" y="1"/>
                    </a:lnTo>
                    <a:lnTo>
                      <a:pt x="135" y="4"/>
                    </a:lnTo>
                    <a:lnTo>
                      <a:pt x="144" y="9"/>
                    </a:lnTo>
                    <a:lnTo>
                      <a:pt x="152" y="15"/>
                    </a:lnTo>
                    <a:lnTo>
                      <a:pt x="159" y="23"/>
                    </a:lnTo>
                    <a:lnTo>
                      <a:pt x="166" y="33"/>
                    </a:lnTo>
                    <a:lnTo>
                      <a:pt x="177" y="50"/>
                    </a:lnTo>
                    <a:lnTo>
                      <a:pt x="186" y="69"/>
                    </a:lnTo>
                    <a:lnTo>
                      <a:pt x="195" y="91"/>
                    </a:lnTo>
                    <a:lnTo>
                      <a:pt x="203" y="117"/>
                    </a:lnTo>
                    <a:lnTo>
                      <a:pt x="212" y="149"/>
                    </a:lnTo>
                    <a:lnTo>
                      <a:pt x="219" y="184"/>
                    </a:lnTo>
                    <a:lnTo>
                      <a:pt x="225" y="222"/>
                    </a:lnTo>
                    <a:lnTo>
                      <a:pt x="230" y="262"/>
                    </a:lnTo>
                    <a:lnTo>
                      <a:pt x="234" y="304"/>
                    </a:lnTo>
                    <a:lnTo>
                      <a:pt x="236" y="349"/>
                    </a:lnTo>
                    <a:lnTo>
                      <a:pt x="237" y="395"/>
                    </a:lnTo>
                    <a:lnTo>
                      <a:pt x="237" y="434"/>
                    </a:lnTo>
                    <a:lnTo>
                      <a:pt x="235" y="473"/>
                    </a:lnTo>
                    <a:lnTo>
                      <a:pt x="232" y="511"/>
                    </a:lnTo>
                    <a:lnTo>
                      <a:pt x="228" y="547"/>
                    </a:lnTo>
                    <a:lnTo>
                      <a:pt x="223" y="581"/>
                    </a:lnTo>
                    <a:lnTo>
                      <a:pt x="217" y="614"/>
                    </a:lnTo>
                    <a:lnTo>
                      <a:pt x="211" y="644"/>
                    </a:lnTo>
                    <a:lnTo>
                      <a:pt x="203" y="671"/>
                    </a:lnTo>
                    <a:lnTo>
                      <a:pt x="195" y="697"/>
                    </a:lnTo>
                    <a:lnTo>
                      <a:pt x="186" y="720"/>
                    </a:lnTo>
                    <a:lnTo>
                      <a:pt x="177" y="740"/>
                    </a:lnTo>
                    <a:lnTo>
                      <a:pt x="166" y="756"/>
                    </a:lnTo>
                    <a:lnTo>
                      <a:pt x="159" y="766"/>
                    </a:lnTo>
                    <a:lnTo>
                      <a:pt x="152" y="774"/>
                    </a:lnTo>
                    <a:lnTo>
                      <a:pt x="144" y="780"/>
                    </a:lnTo>
                    <a:lnTo>
                      <a:pt x="135" y="785"/>
                    </a:lnTo>
                    <a:lnTo>
                      <a:pt x="127" y="787"/>
                    </a:lnTo>
                    <a:lnTo>
                      <a:pt x="119" y="788"/>
                    </a:lnTo>
                    <a:lnTo>
                      <a:pt x="110" y="787"/>
                    </a:lnTo>
                    <a:lnTo>
                      <a:pt x="101" y="785"/>
                    </a:lnTo>
                    <a:lnTo>
                      <a:pt x="93" y="780"/>
                    </a:lnTo>
                    <a:lnTo>
                      <a:pt x="85" y="774"/>
                    </a:lnTo>
                    <a:lnTo>
                      <a:pt x="78" y="766"/>
                    </a:lnTo>
                    <a:lnTo>
                      <a:pt x="71" y="756"/>
                    </a:lnTo>
                    <a:lnTo>
                      <a:pt x="60" y="740"/>
                    </a:lnTo>
                    <a:lnTo>
                      <a:pt x="51" y="720"/>
                    </a:lnTo>
                    <a:lnTo>
                      <a:pt x="42" y="697"/>
                    </a:lnTo>
                    <a:lnTo>
                      <a:pt x="34" y="671"/>
                    </a:lnTo>
                    <a:lnTo>
                      <a:pt x="26" y="644"/>
                    </a:lnTo>
                    <a:lnTo>
                      <a:pt x="20" y="614"/>
                    </a:lnTo>
                    <a:lnTo>
                      <a:pt x="14" y="581"/>
                    </a:lnTo>
                    <a:lnTo>
                      <a:pt x="9" y="547"/>
                    </a:lnTo>
                    <a:lnTo>
                      <a:pt x="5" y="511"/>
                    </a:lnTo>
                    <a:lnTo>
                      <a:pt x="2" y="473"/>
                    </a:lnTo>
                    <a:lnTo>
                      <a:pt x="0" y="434"/>
                    </a:lnTo>
                    <a:lnTo>
                      <a:pt x="0" y="395"/>
                    </a:lnTo>
                    <a:lnTo>
                      <a:pt x="1" y="349"/>
                    </a:lnTo>
                    <a:lnTo>
                      <a:pt x="3" y="304"/>
                    </a:lnTo>
                    <a:lnTo>
                      <a:pt x="7" y="262"/>
                    </a:lnTo>
                    <a:lnTo>
                      <a:pt x="12" y="222"/>
                    </a:lnTo>
                    <a:lnTo>
                      <a:pt x="18" y="184"/>
                    </a:lnTo>
                    <a:lnTo>
                      <a:pt x="25" y="149"/>
                    </a:lnTo>
                    <a:lnTo>
                      <a:pt x="34" y="117"/>
                    </a:lnTo>
                    <a:lnTo>
                      <a:pt x="42" y="91"/>
                    </a:lnTo>
                    <a:lnTo>
                      <a:pt x="51" y="69"/>
                    </a:lnTo>
                    <a:lnTo>
                      <a:pt x="60" y="50"/>
                    </a:lnTo>
                    <a:lnTo>
                      <a:pt x="71" y="33"/>
                    </a:lnTo>
                    <a:lnTo>
                      <a:pt x="78" y="23"/>
                    </a:lnTo>
                    <a:lnTo>
                      <a:pt x="85" y="15"/>
                    </a:lnTo>
                    <a:lnTo>
                      <a:pt x="93" y="9"/>
                    </a:lnTo>
                    <a:lnTo>
                      <a:pt x="101" y="4"/>
                    </a:lnTo>
                    <a:lnTo>
                      <a:pt x="110" y="1"/>
                    </a:lnTo>
                    <a:lnTo>
                      <a:pt x="119" y="0"/>
                    </a:lnTo>
                    <a:close/>
                  </a:path>
                </a:pathLst>
              </a:custGeom>
              <a:solidFill>
                <a:srgbClr val="00CCFF"/>
              </a:solidFill>
              <a:ln w="0">
                <a:solidFill>
                  <a:srgbClr val="00CC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35" name="Rectangle 11"/>
              <p:cNvSpPr>
                <a:spLocks noChangeArrowheads="1"/>
              </p:cNvSpPr>
              <p:nvPr/>
            </p:nvSpPr>
            <p:spPr bwMode="auto">
              <a:xfrm>
                <a:off x="2111375" y="855663"/>
                <a:ext cx="1120775" cy="1270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36" name="Freeform 12"/>
              <p:cNvSpPr>
                <a:spLocks/>
              </p:cNvSpPr>
              <p:nvPr/>
            </p:nvSpPr>
            <p:spPr bwMode="auto">
              <a:xfrm>
                <a:off x="2635250" y="833438"/>
                <a:ext cx="71438" cy="571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5" y="18"/>
                  </a:cxn>
                  <a:cxn ang="0">
                    <a:pos x="0" y="36"/>
                  </a:cxn>
                  <a:cxn ang="0">
                    <a:pos x="9" y="18"/>
                  </a:cxn>
                  <a:cxn ang="0">
                    <a:pos x="0" y="0"/>
                  </a:cxn>
                </a:cxnLst>
                <a:rect l="0" t="0" r="r" b="b"/>
                <a:pathLst>
                  <a:path w="45" h="36">
                    <a:moveTo>
                      <a:pt x="0" y="0"/>
                    </a:moveTo>
                    <a:lnTo>
                      <a:pt x="45" y="18"/>
                    </a:lnTo>
                    <a:lnTo>
                      <a:pt x="0" y="36"/>
                    </a:lnTo>
                    <a:lnTo>
                      <a:pt x="9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37" name="Freeform 13"/>
              <p:cNvSpPr>
                <a:spLocks noEditPoints="1"/>
              </p:cNvSpPr>
              <p:nvPr/>
            </p:nvSpPr>
            <p:spPr bwMode="auto">
              <a:xfrm>
                <a:off x="2624138" y="822325"/>
                <a:ext cx="98425" cy="79375"/>
              </a:xfrm>
              <a:custGeom>
                <a:avLst/>
                <a:gdLst/>
                <a:ahLst/>
                <a:cxnLst>
                  <a:cxn ang="0">
                    <a:pos x="15" y="14"/>
                  </a:cxn>
                  <a:cxn ang="0">
                    <a:pos x="19" y="24"/>
                  </a:cxn>
                  <a:cxn ang="0">
                    <a:pos x="20" y="25"/>
                  </a:cxn>
                  <a:cxn ang="0">
                    <a:pos x="19" y="27"/>
                  </a:cxn>
                  <a:cxn ang="0">
                    <a:pos x="15" y="36"/>
                  </a:cxn>
                  <a:cxn ang="0">
                    <a:pos x="42" y="25"/>
                  </a:cxn>
                  <a:cxn ang="0">
                    <a:pos x="41" y="25"/>
                  </a:cxn>
                  <a:cxn ang="0">
                    <a:pos x="42" y="25"/>
                  </a:cxn>
                  <a:cxn ang="0">
                    <a:pos x="15" y="14"/>
                  </a:cxn>
                  <a:cxn ang="0">
                    <a:pos x="0" y="0"/>
                  </a:cxn>
                  <a:cxn ang="0">
                    <a:pos x="8" y="4"/>
                  </a:cxn>
                  <a:cxn ang="0">
                    <a:pos x="53" y="21"/>
                  </a:cxn>
                  <a:cxn ang="0">
                    <a:pos x="62" y="25"/>
                  </a:cxn>
                  <a:cxn ang="0">
                    <a:pos x="53" y="28"/>
                  </a:cxn>
                  <a:cxn ang="0">
                    <a:pos x="8" y="46"/>
                  </a:cxn>
                  <a:cxn ang="0">
                    <a:pos x="0" y="50"/>
                  </a:cxn>
                  <a:cxn ang="0">
                    <a:pos x="12" y="25"/>
                  </a:cxn>
                  <a:cxn ang="0">
                    <a:pos x="4" y="9"/>
                  </a:cxn>
                  <a:cxn ang="0">
                    <a:pos x="0" y="0"/>
                  </a:cxn>
                </a:cxnLst>
                <a:rect l="0" t="0" r="r" b="b"/>
                <a:pathLst>
                  <a:path w="62" h="50">
                    <a:moveTo>
                      <a:pt x="15" y="14"/>
                    </a:moveTo>
                    <a:lnTo>
                      <a:pt x="19" y="24"/>
                    </a:lnTo>
                    <a:lnTo>
                      <a:pt x="20" y="25"/>
                    </a:lnTo>
                    <a:lnTo>
                      <a:pt x="19" y="27"/>
                    </a:lnTo>
                    <a:lnTo>
                      <a:pt x="15" y="36"/>
                    </a:lnTo>
                    <a:lnTo>
                      <a:pt x="42" y="25"/>
                    </a:lnTo>
                    <a:lnTo>
                      <a:pt x="41" y="25"/>
                    </a:lnTo>
                    <a:lnTo>
                      <a:pt x="42" y="25"/>
                    </a:lnTo>
                    <a:lnTo>
                      <a:pt x="15" y="14"/>
                    </a:lnTo>
                    <a:close/>
                    <a:moveTo>
                      <a:pt x="0" y="0"/>
                    </a:moveTo>
                    <a:lnTo>
                      <a:pt x="8" y="4"/>
                    </a:lnTo>
                    <a:lnTo>
                      <a:pt x="53" y="21"/>
                    </a:lnTo>
                    <a:lnTo>
                      <a:pt x="62" y="25"/>
                    </a:lnTo>
                    <a:lnTo>
                      <a:pt x="53" y="28"/>
                    </a:lnTo>
                    <a:lnTo>
                      <a:pt x="8" y="46"/>
                    </a:lnTo>
                    <a:lnTo>
                      <a:pt x="0" y="50"/>
                    </a:lnTo>
                    <a:lnTo>
                      <a:pt x="12" y="25"/>
                    </a:lnTo>
                    <a:lnTo>
                      <a:pt x="4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38" name="Rectangle 14"/>
              <p:cNvSpPr>
                <a:spLocks noChangeArrowheads="1"/>
              </p:cNvSpPr>
              <p:nvPr/>
            </p:nvSpPr>
            <p:spPr bwMode="auto">
              <a:xfrm>
                <a:off x="2098675" y="1520825"/>
                <a:ext cx="1133475" cy="1270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39" name="Freeform 15"/>
              <p:cNvSpPr>
                <a:spLocks/>
              </p:cNvSpPr>
              <p:nvPr/>
            </p:nvSpPr>
            <p:spPr bwMode="auto">
              <a:xfrm>
                <a:off x="2630488" y="1498600"/>
                <a:ext cx="69850" cy="571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4" y="18"/>
                  </a:cxn>
                  <a:cxn ang="0">
                    <a:pos x="0" y="36"/>
                  </a:cxn>
                  <a:cxn ang="0">
                    <a:pos x="9" y="18"/>
                  </a:cxn>
                  <a:cxn ang="0">
                    <a:pos x="0" y="0"/>
                  </a:cxn>
                </a:cxnLst>
                <a:rect l="0" t="0" r="r" b="b"/>
                <a:pathLst>
                  <a:path w="44" h="36">
                    <a:moveTo>
                      <a:pt x="0" y="0"/>
                    </a:moveTo>
                    <a:lnTo>
                      <a:pt x="44" y="18"/>
                    </a:lnTo>
                    <a:lnTo>
                      <a:pt x="0" y="36"/>
                    </a:lnTo>
                    <a:lnTo>
                      <a:pt x="9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40" name="Freeform 16"/>
              <p:cNvSpPr>
                <a:spLocks noEditPoints="1"/>
              </p:cNvSpPr>
              <p:nvPr/>
            </p:nvSpPr>
            <p:spPr bwMode="auto">
              <a:xfrm>
                <a:off x="2617788" y="1487488"/>
                <a:ext cx="98425" cy="79375"/>
              </a:xfrm>
              <a:custGeom>
                <a:avLst/>
                <a:gdLst/>
                <a:ahLst/>
                <a:cxnLst>
                  <a:cxn ang="0">
                    <a:pos x="15" y="15"/>
                  </a:cxn>
                  <a:cxn ang="0">
                    <a:pos x="16" y="15"/>
                  </a:cxn>
                  <a:cxn ang="0">
                    <a:pos x="15" y="15"/>
                  </a:cxn>
                  <a:cxn ang="0">
                    <a:pos x="20" y="24"/>
                  </a:cxn>
                  <a:cxn ang="0">
                    <a:pos x="20" y="25"/>
                  </a:cxn>
                  <a:cxn ang="0">
                    <a:pos x="20" y="27"/>
                  </a:cxn>
                  <a:cxn ang="0">
                    <a:pos x="15" y="36"/>
                  </a:cxn>
                  <a:cxn ang="0">
                    <a:pos x="16" y="36"/>
                  </a:cxn>
                  <a:cxn ang="0">
                    <a:pos x="15" y="36"/>
                  </a:cxn>
                  <a:cxn ang="0">
                    <a:pos x="23" y="33"/>
                  </a:cxn>
                  <a:cxn ang="0">
                    <a:pos x="43" y="26"/>
                  </a:cxn>
                  <a:cxn ang="0">
                    <a:pos x="42" y="26"/>
                  </a:cxn>
                  <a:cxn ang="0">
                    <a:pos x="43" y="26"/>
                  </a:cxn>
                  <a:cxn ang="0">
                    <a:pos x="15" y="15"/>
                  </a:cxn>
                  <a:cxn ang="0">
                    <a:pos x="0" y="0"/>
                  </a:cxn>
                  <a:cxn ang="0">
                    <a:pos x="9" y="4"/>
                  </a:cxn>
                  <a:cxn ang="0">
                    <a:pos x="54" y="22"/>
                  </a:cxn>
                  <a:cxn ang="0">
                    <a:pos x="62" y="25"/>
                  </a:cxn>
                  <a:cxn ang="0">
                    <a:pos x="54" y="29"/>
                  </a:cxn>
                  <a:cxn ang="0">
                    <a:pos x="9" y="47"/>
                  </a:cxn>
                  <a:cxn ang="0">
                    <a:pos x="0" y="50"/>
                  </a:cxn>
                  <a:cxn ang="0">
                    <a:pos x="4" y="42"/>
                  </a:cxn>
                  <a:cxn ang="0">
                    <a:pos x="12" y="26"/>
                  </a:cxn>
                  <a:cxn ang="0">
                    <a:pos x="0" y="0"/>
                  </a:cxn>
                </a:cxnLst>
                <a:rect l="0" t="0" r="r" b="b"/>
                <a:pathLst>
                  <a:path w="62" h="50">
                    <a:moveTo>
                      <a:pt x="15" y="15"/>
                    </a:moveTo>
                    <a:lnTo>
                      <a:pt x="16" y="15"/>
                    </a:lnTo>
                    <a:lnTo>
                      <a:pt x="15" y="15"/>
                    </a:lnTo>
                    <a:lnTo>
                      <a:pt x="20" y="24"/>
                    </a:lnTo>
                    <a:lnTo>
                      <a:pt x="20" y="25"/>
                    </a:lnTo>
                    <a:lnTo>
                      <a:pt x="20" y="27"/>
                    </a:lnTo>
                    <a:lnTo>
                      <a:pt x="15" y="36"/>
                    </a:lnTo>
                    <a:lnTo>
                      <a:pt x="16" y="36"/>
                    </a:lnTo>
                    <a:lnTo>
                      <a:pt x="15" y="36"/>
                    </a:lnTo>
                    <a:lnTo>
                      <a:pt x="23" y="33"/>
                    </a:lnTo>
                    <a:lnTo>
                      <a:pt x="43" y="26"/>
                    </a:lnTo>
                    <a:lnTo>
                      <a:pt x="42" y="26"/>
                    </a:lnTo>
                    <a:lnTo>
                      <a:pt x="43" y="26"/>
                    </a:lnTo>
                    <a:lnTo>
                      <a:pt x="15" y="15"/>
                    </a:lnTo>
                    <a:close/>
                    <a:moveTo>
                      <a:pt x="0" y="0"/>
                    </a:moveTo>
                    <a:lnTo>
                      <a:pt x="9" y="4"/>
                    </a:lnTo>
                    <a:lnTo>
                      <a:pt x="54" y="22"/>
                    </a:lnTo>
                    <a:lnTo>
                      <a:pt x="62" y="25"/>
                    </a:lnTo>
                    <a:lnTo>
                      <a:pt x="54" y="29"/>
                    </a:lnTo>
                    <a:lnTo>
                      <a:pt x="9" y="47"/>
                    </a:lnTo>
                    <a:lnTo>
                      <a:pt x="0" y="50"/>
                    </a:lnTo>
                    <a:lnTo>
                      <a:pt x="4" y="42"/>
                    </a:lnTo>
                    <a:lnTo>
                      <a:pt x="12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41" name="Rectangle 17"/>
              <p:cNvSpPr>
                <a:spLocks noChangeArrowheads="1"/>
              </p:cNvSpPr>
              <p:nvPr/>
            </p:nvSpPr>
            <p:spPr bwMode="auto">
              <a:xfrm>
                <a:off x="2111375" y="1189038"/>
                <a:ext cx="1130300" cy="1270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42" name="Freeform 18"/>
              <p:cNvSpPr>
                <a:spLocks/>
              </p:cNvSpPr>
              <p:nvPr/>
            </p:nvSpPr>
            <p:spPr bwMode="auto">
              <a:xfrm>
                <a:off x="2641600" y="1166813"/>
                <a:ext cx="69850" cy="571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4" y="18"/>
                  </a:cxn>
                  <a:cxn ang="0">
                    <a:pos x="0" y="36"/>
                  </a:cxn>
                  <a:cxn ang="0">
                    <a:pos x="9" y="18"/>
                  </a:cxn>
                  <a:cxn ang="0">
                    <a:pos x="0" y="0"/>
                  </a:cxn>
                </a:cxnLst>
                <a:rect l="0" t="0" r="r" b="b"/>
                <a:pathLst>
                  <a:path w="44" h="36">
                    <a:moveTo>
                      <a:pt x="0" y="0"/>
                    </a:moveTo>
                    <a:lnTo>
                      <a:pt x="44" y="18"/>
                    </a:lnTo>
                    <a:lnTo>
                      <a:pt x="0" y="36"/>
                    </a:lnTo>
                    <a:lnTo>
                      <a:pt x="9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43" name="Freeform 19"/>
              <p:cNvSpPr>
                <a:spLocks noEditPoints="1"/>
              </p:cNvSpPr>
              <p:nvPr/>
            </p:nvSpPr>
            <p:spPr bwMode="auto">
              <a:xfrm>
                <a:off x="2628900" y="1155700"/>
                <a:ext cx="98425" cy="79375"/>
              </a:xfrm>
              <a:custGeom>
                <a:avLst/>
                <a:gdLst/>
                <a:ahLst/>
                <a:cxnLst>
                  <a:cxn ang="0">
                    <a:pos x="15" y="14"/>
                  </a:cxn>
                  <a:cxn ang="0">
                    <a:pos x="20" y="23"/>
                  </a:cxn>
                  <a:cxn ang="0">
                    <a:pos x="21" y="25"/>
                  </a:cxn>
                  <a:cxn ang="0">
                    <a:pos x="20" y="26"/>
                  </a:cxn>
                  <a:cxn ang="0">
                    <a:pos x="16" y="35"/>
                  </a:cxn>
                  <a:cxn ang="0">
                    <a:pos x="25" y="32"/>
                  </a:cxn>
                  <a:cxn ang="0">
                    <a:pos x="42" y="25"/>
                  </a:cxn>
                  <a:cxn ang="0">
                    <a:pos x="42" y="24"/>
                  </a:cxn>
                  <a:cxn ang="0">
                    <a:pos x="42" y="24"/>
                  </a:cxn>
                  <a:cxn ang="0">
                    <a:pos x="22" y="16"/>
                  </a:cxn>
                  <a:cxn ang="0">
                    <a:pos x="16" y="14"/>
                  </a:cxn>
                  <a:cxn ang="0">
                    <a:pos x="15" y="14"/>
                  </a:cxn>
                  <a:cxn ang="0">
                    <a:pos x="0" y="0"/>
                  </a:cxn>
                  <a:cxn ang="0">
                    <a:pos x="9" y="3"/>
                  </a:cxn>
                  <a:cxn ang="0">
                    <a:pos x="54" y="21"/>
                  </a:cxn>
                  <a:cxn ang="0">
                    <a:pos x="62" y="25"/>
                  </a:cxn>
                  <a:cxn ang="0">
                    <a:pos x="54" y="28"/>
                  </a:cxn>
                  <a:cxn ang="0">
                    <a:pos x="9" y="46"/>
                  </a:cxn>
                  <a:cxn ang="0">
                    <a:pos x="0" y="50"/>
                  </a:cxn>
                  <a:cxn ang="0">
                    <a:pos x="4" y="41"/>
                  </a:cxn>
                  <a:cxn ang="0">
                    <a:pos x="12" y="25"/>
                  </a:cxn>
                  <a:cxn ang="0">
                    <a:pos x="4" y="8"/>
                  </a:cxn>
                  <a:cxn ang="0">
                    <a:pos x="0" y="0"/>
                  </a:cxn>
                </a:cxnLst>
                <a:rect l="0" t="0" r="r" b="b"/>
                <a:pathLst>
                  <a:path w="62" h="50">
                    <a:moveTo>
                      <a:pt x="15" y="14"/>
                    </a:moveTo>
                    <a:lnTo>
                      <a:pt x="20" y="23"/>
                    </a:lnTo>
                    <a:lnTo>
                      <a:pt x="21" y="25"/>
                    </a:lnTo>
                    <a:lnTo>
                      <a:pt x="20" y="26"/>
                    </a:lnTo>
                    <a:lnTo>
                      <a:pt x="16" y="35"/>
                    </a:lnTo>
                    <a:lnTo>
                      <a:pt x="25" y="32"/>
                    </a:lnTo>
                    <a:lnTo>
                      <a:pt x="42" y="25"/>
                    </a:lnTo>
                    <a:lnTo>
                      <a:pt x="42" y="24"/>
                    </a:lnTo>
                    <a:lnTo>
                      <a:pt x="42" y="24"/>
                    </a:lnTo>
                    <a:lnTo>
                      <a:pt x="22" y="16"/>
                    </a:lnTo>
                    <a:lnTo>
                      <a:pt x="16" y="14"/>
                    </a:lnTo>
                    <a:lnTo>
                      <a:pt x="15" y="14"/>
                    </a:lnTo>
                    <a:close/>
                    <a:moveTo>
                      <a:pt x="0" y="0"/>
                    </a:moveTo>
                    <a:lnTo>
                      <a:pt x="9" y="3"/>
                    </a:lnTo>
                    <a:lnTo>
                      <a:pt x="54" y="21"/>
                    </a:lnTo>
                    <a:lnTo>
                      <a:pt x="62" y="25"/>
                    </a:lnTo>
                    <a:lnTo>
                      <a:pt x="54" y="28"/>
                    </a:lnTo>
                    <a:lnTo>
                      <a:pt x="9" y="46"/>
                    </a:lnTo>
                    <a:lnTo>
                      <a:pt x="0" y="50"/>
                    </a:lnTo>
                    <a:lnTo>
                      <a:pt x="4" y="41"/>
                    </a:lnTo>
                    <a:lnTo>
                      <a:pt x="12" y="25"/>
                    </a:lnTo>
                    <a:lnTo>
                      <a:pt x="4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44" name="Rectangle 20"/>
              <p:cNvSpPr>
                <a:spLocks noChangeArrowheads="1"/>
              </p:cNvSpPr>
              <p:nvPr/>
            </p:nvSpPr>
            <p:spPr bwMode="auto">
              <a:xfrm>
                <a:off x="2111375" y="1189038"/>
                <a:ext cx="1130300" cy="1270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45" name="Freeform 21"/>
              <p:cNvSpPr>
                <a:spLocks/>
              </p:cNvSpPr>
              <p:nvPr/>
            </p:nvSpPr>
            <p:spPr bwMode="auto">
              <a:xfrm>
                <a:off x="2641600" y="1166813"/>
                <a:ext cx="69850" cy="571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4" y="18"/>
                  </a:cxn>
                  <a:cxn ang="0">
                    <a:pos x="0" y="36"/>
                  </a:cxn>
                  <a:cxn ang="0">
                    <a:pos x="9" y="18"/>
                  </a:cxn>
                  <a:cxn ang="0">
                    <a:pos x="0" y="0"/>
                  </a:cxn>
                </a:cxnLst>
                <a:rect l="0" t="0" r="r" b="b"/>
                <a:pathLst>
                  <a:path w="44" h="36">
                    <a:moveTo>
                      <a:pt x="0" y="0"/>
                    </a:moveTo>
                    <a:lnTo>
                      <a:pt x="44" y="18"/>
                    </a:lnTo>
                    <a:lnTo>
                      <a:pt x="0" y="36"/>
                    </a:lnTo>
                    <a:lnTo>
                      <a:pt x="9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46" name="Freeform 22"/>
              <p:cNvSpPr>
                <a:spLocks noEditPoints="1"/>
              </p:cNvSpPr>
              <p:nvPr/>
            </p:nvSpPr>
            <p:spPr bwMode="auto">
              <a:xfrm>
                <a:off x="2628900" y="1155700"/>
                <a:ext cx="98425" cy="79375"/>
              </a:xfrm>
              <a:custGeom>
                <a:avLst/>
                <a:gdLst/>
                <a:ahLst/>
                <a:cxnLst>
                  <a:cxn ang="0">
                    <a:pos x="15" y="14"/>
                  </a:cxn>
                  <a:cxn ang="0">
                    <a:pos x="20" y="23"/>
                  </a:cxn>
                  <a:cxn ang="0">
                    <a:pos x="21" y="25"/>
                  </a:cxn>
                  <a:cxn ang="0">
                    <a:pos x="20" y="26"/>
                  </a:cxn>
                  <a:cxn ang="0">
                    <a:pos x="16" y="35"/>
                  </a:cxn>
                  <a:cxn ang="0">
                    <a:pos x="25" y="32"/>
                  </a:cxn>
                  <a:cxn ang="0">
                    <a:pos x="42" y="25"/>
                  </a:cxn>
                  <a:cxn ang="0">
                    <a:pos x="42" y="24"/>
                  </a:cxn>
                  <a:cxn ang="0">
                    <a:pos x="42" y="24"/>
                  </a:cxn>
                  <a:cxn ang="0">
                    <a:pos x="22" y="16"/>
                  </a:cxn>
                  <a:cxn ang="0">
                    <a:pos x="16" y="14"/>
                  </a:cxn>
                  <a:cxn ang="0">
                    <a:pos x="15" y="14"/>
                  </a:cxn>
                  <a:cxn ang="0">
                    <a:pos x="0" y="0"/>
                  </a:cxn>
                  <a:cxn ang="0">
                    <a:pos x="9" y="3"/>
                  </a:cxn>
                  <a:cxn ang="0">
                    <a:pos x="54" y="21"/>
                  </a:cxn>
                  <a:cxn ang="0">
                    <a:pos x="62" y="25"/>
                  </a:cxn>
                  <a:cxn ang="0">
                    <a:pos x="54" y="28"/>
                  </a:cxn>
                  <a:cxn ang="0">
                    <a:pos x="9" y="46"/>
                  </a:cxn>
                  <a:cxn ang="0">
                    <a:pos x="0" y="50"/>
                  </a:cxn>
                  <a:cxn ang="0">
                    <a:pos x="4" y="41"/>
                  </a:cxn>
                  <a:cxn ang="0">
                    <a:pos x="12" y="25"/>
                  </a:cxn>
                  <a:cxn ang="0">
                    <a:pos x="4" y="8"/>
                  </a:cxn>
                  <a:cxn ang="0">
                    <a:pos x="0" y="0"/>
                  </a:cxn>
                </a:cxnLst>
                <a:rect l="0" t="0" r="r" b="b"/>
                <a:pathLst>
                  <a:path w="62" h="50">
                    <a:moveTo>
                      <a:pt x="15" y="14"/>
                    </a:moveTo>
                    <a:lnTo>
                      <a:pt x="20" y="23"/>
                    </a:lnTo>
                    <a:lnTo>
                      <a:pt x="21" y="25"/>
                    </a:lnTo>
                    <a:lnTo>
                      <a:pt x="20" y="26"/>
                    </a:lnTo>
                    <a:lnTo>
                      <a:pt x="16" y="35"/>
                    </a:lnTo>
                    <a:lnTo>
                      <a:pt x="25" y="32"/>
                    </a:lnTo>
                    <a:lnTo>
                      <a:pt x="42" y="25"/>
                    </a:lnTo>
                    <a:lnTo>
                      <a:pt x="42" y="24"/>
                    </a:lnTo>
                    <a:lnTo>
                      <a:pt x="42" y="24"/>
                    </a:lnTo>
                    <a:lnTo>
                      <a:pt x="22" y="16"/>
                    </a:lnTo>
                    <a:lnTo>
                      <a:pt x="16" y="14"/>
                    </a:lnTo>
                    <a:lnTo>
                      <a:pt x="15" y="14"/>
                    </a:lnTo>
                    <a:close/>
                    <a:moveTo>
                      <a:pt x="0" y="0"/>
                    </a:moveTo>
                    <a:lnTo>
                      <a:pt x="9" y="3"/>
                    </a:lnTo>
                    <a:lnTo>
                      <a:pt x="54" y="21"/>
                    </a:lnTo>
                    <a:lnTo>
                      <a:pt x="62" y="25"/>
                    </a:lnTo>
                    <a:lnTo>
                      <a:pt x="54" y="28"/>
                    </a:lnTo>
                    <a:lnTo>
                      <a:pt x="9" y="46"/>
                    </a:lnTo>
                    <a:lnTo>
                      <a:pt x="0" y="50"/>
                    </a:lnTo>
                    <a:lnTo>
                      <a:pt x="4" y="41"/>
                    </a:lnTo>
                    <a:lnTo>
                      <a:pt x="12" y="25"/>
                    </a:lnTo>
                    <a:lnTo>
                      <a:pt x="4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</p:grpSp>
      <p:grpSp>
        <p:nvGrpSpPr>
          <p:cNvPr id="7" name="Group 17"/>
          <p:cNvGrpSpPr>
            <a:grpSpLocks/>
          </p:cNvGrpSpPr>
          <p:nvPr/>
        </p:nvGrpSpPr>
        <p:grpSpPr bwMode="auto">
          <a:xfrm>
            <a:off x="7010400" y="3489325"/>
            <a:ext cx="1524000" cy="701675"/>
            <a:chOff x="4416" y="3350"/>
            <a:chExt cx="960" cy="442"/>
          </a:xfrm>
        </p:grpSpPr>
        <p:pic>
          <p:nvPicPr>
            <p:cNvPr id="68" name="Picture 18" descr="txp_fig"/>
            <p:cNvPicPr>
              <a:picLocks noChangeAspect="1" noChangeArrowheads="1"/>
            </p:cNvPicPr>
            <p:nvPr>
              <p:custDataLst>
                <p:tags r:id="rId14"/>
              </p:custDataLst>
            </p:nvPr>
          </p:nvPicPr>
          <p:blipFill>
            <a:blip r:embed="rId27"/>
            <a:srcRect/>
            <a:stretch>
              <a:fillRect/>
            </a:stretch>
          </p:blipFill>
          <p:spPr bwMode="auto">
            <a:xfrm>
              <a:off x="4646" y="3657"/>
              <a:ext cx="490" cy="13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69" name="Text Box 19"/>
            <p:cNvSpPr txBox="1">
              <a:spLocks noChangeArrowheads="1"/>
            </p:cNvSpPr>
            <p:nvPr/>
          </p:nvSpPr>
          <p:spPr bwMode="auto">
            <a:xfrm>
              <a:off x="4416" y="3350"/>
              <a:ext cx="960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/>
              <a:r>
                <a:rPr lang="en-US" sz="2000" dirty="0">
                  <a:solidFill>
                    <a:srgbClr val="0000FF"/>
                  </a:solidFill>
                  <a:latin typeface="Arial" charset="0"/>
                </a:rPr>
                <a:t>L</a:t>
              </a:r>
              <a:r>
                <a:rPr lang="en-US" sz="2000" baseline="-25000" dirty="0">
                  <a:solidFill>
                    <a:srgbClr val="0000FF"/>
                  </a:solidFill>
                  <a:latin typeface="Arial" charset="0"/>
                </a:rPr>
                <a:t>z</a:t>
              </a:r>
              <a:r>
                <a:rPr lang="en-US" sz="2000" baseline="30000" dirty="0">
                  <a:solidFill>
                    <a:srgbClr val="0000FF"/>
                  </a:solidFill>
                  <a:latin typeface="Arial" charset="0"/>
                </a:rPr>
                <a:t>q</a:t>
              </a:r>
              <a:r>
                <a:rPr lang="en-US" sz="2000" dirty="0">
                  <a:solidFill>
                    <a:srgbClr val="0000FF"/>
                  </a:solidFill>
                  <a:latin typeface="Arial" charset="0"/>
                </a:rPr>
                <a:t> =2</a:t>
              </a:r>
              <a:endParaRPr lang="it-IT" sz="2000" dirty="0">
                <a:solidFill>
                  <a:srgbClr val="0000FF"/>
                </a:solidFill>
                <a:latin typeface="Arial" charset="0"/>
              </a:endParaRPr>
            </a:p>
          </p:txBody>
        </p:sp>
      </p:grpSp>
      <p:grpSp>
        <p:nvGrpSpPr>
          <p:cNvPr id="8" name="Group 20"/>
          <p:cNvGrpSpPr>
            <a:grpSpLocks/>
          </p:cNvGrpSpPr>
          <p:nvPr/>
        </p:nvGrpSpPr>
        <p:grpSpPr bwMode="auto">
          <a:xfrm>
            <a:off x="5029200" y="3489325"/>
            <a:ext cx="1600200" cy="701675"/>
            <a:chOff x="3168" y="3350"/>
            <a:chExt cx="1008" cy="442"/>
          </a:xfrm>
        </p:grpSpPr>
        <p:pic>
          <p:nvPicPr>
            <p:cNvPr id="71" name="Picture 21" descr="txp_fig"/>
            <p:cNvPicPr>
              <a:picLocks noChangeAspect="1" noChangeArrowheads="1"/>
            </p:cNvPicPr>
            <p:nvPr>
              <p:custDataLst>
                <p:tags r:id="rId13"/>
              </p:custDataLst>
            </p:nvPr>
          </p:nvPicPr>
          <p:blipFill>
            <a:blip r:embed="rId28"/>
            <a:srcRect/>
            <a:stretch>
              <a:fillRect/>
            </a:stretch>
          </p:blipFill>
          <p:spPr bwMode="auto">
            <a:xfrm>
              <a:off x="3456" y="3657"/>
              <a:ext cx="490" cy="13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72" name="Text Box 22"/>
            <p:cNvSpPr txBox="1">
              <a:spLocks noChangeArrowheads="1"/>
            </p:cNvSpPr>
            <p:nvPr/>
          </p:nvSpPr>
          <p:spPr bwMode="auto">
            <a:xfrm>
              <a:off x="3168" y="3350"/>
              <a:ext cx="1008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/>
              <a:r>
                <a:rPr lang="en-US" sz="2000" dirty="0">
                  <a:solidFill>
                    <a:srgbClr val="0000FF"/>
                  </a:solidFill>
                  <a:latin typeface="Arial" charset="0"/>
                </a:rPr>
                <a:t>L</a:t>
              </a:r>
              <a:r>
                <a:rPr lang="en-US" sz="2000" baseline="-25000" dirty="0">
                  <a:solidFill>
                    <a:srgbClr val="0000FF"/>
                  </a:solidFill>
                  <a:latin typeface="Arial" charset="0"/>
                </a:rPr>
                <a:t>z</a:t>
              </a:r>
              <a:r>
                <a:rPr lang="en-US" sz="2000" baseline="30000" dirty="0">
                  <a:solidFill>
                    <a:srgbClr val="0000FF"/>
                  </a:solidFill>
                  <a:latin typeface="Arial" charset="0"/>
                </a:rPr>
                <a:t>q</a:t>
              </a:r>
              <a:r>
                <a:rPr lang="en-US" sz="2000" dirty="0">
                  <a:solidFill>
                    <a:srgbClr val="0000FF"/>
                  </a:solidFill>
                  <a:latin typeface="Arial" charset="0"/>
                </a:rPr>
                <a:t> =1</a:t>
              </a:r>
              <a:endParaRPr lang="it-IT" sz="2000" dirty="0">
                <a:solidFill>
                  <a:srgbClr val="0000FF"/>
                </a:solidFill>
                <a:latin typeface="Arial" charset="0"/>
              </a:endParaRPr>
            </a:p>
          </p:txBody>
        </p:sp>
      </p:grpSp>
      <p:grpSp>
        <p:nvGrpSpPr>
          <p:cNvPr id="9" name="Group 23"/>
          <p:cNvGrpSpPr>
            <a:grpSpLocks/>
          </p:cNvGrpSpPr>
          <p:nvPr/>
        </p:nvGrpSpPr>
        <p:grpSpPr bwMode="auto">
          <a:xfrm>
            <a:off x="2667000" y="3505200"/>
            <a:ext cx="1676400" cy="685800"/>
            <a:chOff x="1680" y="3360"/>
            <a:chExt cx="1056" cy="432"/>
          </a:xfrm>
        </p:grpSpPr>
        <p:pic>
          <p:nvPicPr>
            <p:cNvPr id="74" name="Picture 24" descr="txp_fig"/>
            <p:cNvPicPr>
              <a:picLocks noChangeAspect="1" noChangeArrowheads="1"/>
            </p:cNvPicPr>
            <p:nvPr>
              <p:custDataLst>
                <p:tags r:id="rId12"/>
              </p:custDataLst>
            </p:nvPr>
          </p:nvPicPr>
          <p:blipFill>
            <a:blip r:embed="rId29"/>
            <a:srcRect/>
            <a:stretch>
              <a:fillRect/>
            </a:stretch>
          </p:blipFill>
          <p:spPr bwMode="auto">
            <a:xfrm>
              <a:off x="2016" y="3657"/>
              <a:ext cx="490" cy="13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75" name="Text Box 25"/>
            <p:cNvSpPr txBox="1">
              <a:spLocks noChangeArrowheads="1"/>
            </p:cNvSpPr>
            <p:nvPr/>
          </p:nvSpPr>
          <p:spPr bwMode="auto">
            <a:xfrm>
              <a:off x="1680" y="3360"/>
              <a:ext cx="105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/>
              <a:r>
                <a:rPr lang="en-US" sz="2000" dirty="0">
                  <a:solidFill>
                    <a:srgbClr val="0000FF"/>
                  </a:solidFill>
                  <a:latin typeface="Arial" charset="0"/>
                </a:rPr>
                <a:t>L</a:t>
              </a:r>
              <a:r>
                <a:rPr lang="en-US" sz="2000" baseline="-25000" dirty="0">
                  <a:solidFill>
                    <a:srgbClr val="0000FF"/>
                  </a:solidFill>
                  <a:latin typeface="Arial" charset="0"/>
                </a:rPr>
                <a:t>z</a:t>
              </a:r>
              <a:r>
                <a:rPr lang="en-US" sz="2000" baseline="30000" dirty="0">
                  <a:solidFill>
                    <a:srgbClr val="0000FF"/>
                  </a:solidFill>
                  <a:latin typeface="Arial" charset="0"/>
                </a:rPr>
                <a:t>q</a:t>
              </a:r>
              <a:r>
                <a:rPr lang="en-US" sz="2000" dirty="0">
                  <a:solidFill>
                    <a:srgbClr val="0000FF"/>
                  </a:solidFill>
                  <a:latin typeface="Arial" charset="0"/>
                </a:rPr>
                <a:t> =0</a:t>
              </a:r>
              <a:endParaRPr lang="it-IT" sz="2000" dirty="0">
                <a:solidFill>
                  <a:srgbClr val="0000FF"/>
                </a:solidFill>
                <a:latin typeface="Arial" charset="0"/>
              </a:endParaRPr>
            </a:p>
          </p:txBody>
        </p:sp>
      </p:grpSp>
      <p:grpSp>
        <p:nvGrpSpPr>
          <p:cNvPr id="10" name="Group 26"/>
          <p:cNvGrpSpPr>
            <a:grpSpLocks/>
          </p:cNvGrpSpPr>
          <p:nvPr/>
        </p:nvGrpSpPr>
        <p:grpSpPr bwMode="auto">
          <a:xfrm>
            <a:off x="457200" y="3505200"/>
            <a:ext cx="1676400" cy="685800"/>
            <a:chOff x="288" y="3360"/>
            <a:chExt cx="1056" cy="432"/>
          </a:xfrm>
        </p:grpSpPr>
        <p:pic>
          <p:nvPicPr>
            <p:cNvPr id="77" name="Picture 27" descr="txp_fig"/>
            <p:cNvPicPr>
              <a:picLocks noChangeAspect="1" noChangeArrowheads="1"/>
            </p:cNvPicPr>
            <p:nvPr>
              <p:custDataLst>
                <p:tags r:id="rId11"/>
              </p:custDataLst>
            </p:nvPr>
          </p:nvPicPr>
          <p:blipFill>
            <a:blip r:embed="rId30"/>
            <a:srcRect/>
            <a:stretch>
              <a:fillRect/>
            </a:stretch>
          </p:blipFill>
          <p:spPr bwMode="auto">
            <a:xfrm>
              <a:off x="566" y="3657"/>
              <a:ext cx="490" cy="13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78" name="Text Box 28"/>
            <p:cNvSpPr txBox="1">
              <a:spLocks noChangeArrowheads="1"/>
            </p:cNvSpPr>
            <p:nvPr/>
          </p:nvSpPr>
          <p:spPr bwMode="auto">
            <a:xfrm>
              <a:off x="288" y="3360"/>
              <a:ext cx="105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/>
              <a:r>
                <a:rPr lang="en-US" sz="2000" dirty="0">
                  <a:solidFill>
                    <a:srgbClr val="0000FF"/>
                  </a:solidFill>
                  <a:latin typeface="Arial" charset="0"/>
                </a:rPr>
                <a:t>L</a:t>
              </a:r>
              <a:r>
                <a:rPr lang="en-US" sz="2000" baseline="-25000" dirty="0">
                  <a:solidFill>
                    <a:srgbClr val="0000FF"/>
                  </a:solidFill>
                  <a:latin typeface="Arial" charset="0"/>
                </a:rPr>
                <a:t>z</a:t>
              </a:r>
              <a:r>
                <a:rPr lang="en-US" sz="2000" baseline="30000" dirty="0">
                  <a:solidFill>
                    <a:srgbClr val="0000FF"/>
                  </a:solidFill>
                  <a:latin typeface="Arial" charset="0"/>
                </a:rPr>
                <a:t>q</a:t>
              </a:r>
              <a:r>
                <a:rPr lang="en-US" sz="2000" dirty="0">
                  <a:solidFill>
                    <a:srgbClr val="0000FF"/>
                  </a:solidFill>
                  <a:latin typeface="Arial" charset="0"/>
                </a:rPr>
                <a:t> = -1</a:t>
              </a:r>
              <a:endParaRPr lang="it-IT" sz="2000" dirty="0">
                <a:solidFill>
                  <a:srgbClr val="0000FF"/>
                </a:solidFill>
                <a:latin typeface="Arial" charset="0"/>
              </a:endParaRPr>
            </a:p>
          </p:txBody>
        </p:sp>
      </p:grpSp>
      <p:grpSp>
        <p:nvGrpSpPr>
          <p:cNvPr id="11" name="Group 144"/>
          <p:cNvGrpSpPr>
            <a:grpSpLocks/>
          </p:cNvGrpSpPr>
          <p:nvPr/>
        </p:nvGrpSpPr>
        <p:grpSpPr bwMode="auto">
          <a:xfrm>
            <a:off x="268289" y="5715000"/>
            <a:ext cx="8418513" cy="1062038"/>
            <a:chOff x="169" y="3600"/>
            <a:chExt cx="5303" cy="669"/>
          </a:xfrm>
        </p:grpSpPr>
        <p:sp>
          <p:nvSpPr>
            <p:cNvPr id="99" name="Text Box 145"/>
            <p:cNvSpPr txBox="1">
              <a:spLocks noChangeArrowheads="1"/>
            </p:cNvSpPr>
            <p:nvPr/>
          </p:nvSpPr>
          <p:spPr bwMode="auto">
            <a:xfrm>
              <a:off x="169" y="3600"/>
              <a:ext cx="720" cy="256"/>
            </a:xfrm>
            <a:prstGeom prst="rect">
              <a:avLst/>
            </a:prstGeom>
            <a:noFill/>
            <a:ln w="9525">
              <a:solidFill>
                <a:srgbClr val="0000FF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en-US" sz="2000" dirty="0">
                  <a:solidFill>
                    <a:srgbClr val="0000FF"/>
                  </a:solidFill>
                  <a:latin typeface="Arial" charset="0"/>
                </a:rPr>
                <a:t> </a:t>
              </a:r>
              <a:r>
                <a:rPr lang="en-US" sz="2000" dirty="0" smtClean="0">
                  <a:solidFill>
                    <a:srgbClr val="0000FF"/>
                  </a:solidFill>
                  <a:latin typeface="Arial" charset="0"/>
                </a:rPr>
                <a:t>L</a:t>
              </a:r>
              <a:r>
                <a:rPr lang="en-US" sz="2000" baseline="-25000" dirty="0" smtClean="0">
                  <a:solidFill>
                    <a:srgbClr val="0000FF"/>
                  </a:solidFill>
                  <a:latin typeface="Arial" charset="0"/>
                </a:rPr>
                <a:t>z</a:t>
              </a:r>
              <a:r>
                <a:rPr lang="en-US" sz="2000" baseline="30000" dirty="0" smtClean="0">
                  <a:solidFill>
                    <a:srgbClr val="0000FF"/>
                  </a:solidFill>
                  <a:latin typeface="Arial" charset="0"/>
                </a:rPr>
                <a:t>q </a:t>
              </a:r>
              <a:r>
                <a:rPr lang="en-US" sz="2000" dirty="0">
                  <a:solidFill>
                    <a:srgbClr val="0000FF"/>
                  </a:solidFill>
                  <a:latin typeface="Arial" charset="0"/>
                </a:rPr>
                <a:t>= 1</a:t>
              </a:r>
              <a:endParaRPr lang="it-IT" sz="2000" dirty="0">
                <a:solidFill>
                  <a:srgbClr val="0000FF"/>
                </a:solidFill>
                <a:latin typeface="Arial" charset="0"/>
              </a:endParaRPr>
            </a:p>
          </p:txBody>
        </p:sp>
        <p:pic>
          <p:nvPicPr>
            <p:cNvPr id="100" name="Picture 146" descr="txp_fig"/>
            <p:cNvPicPr>
              <a:picLocks noChangeAspect="1" noChangeArrowheads="1"/>
            </p:cNvPicPr>
            <p:nvPr>
              <p:custDataLst>
                <p:tags r:id="rId9"/>
              </p:custDataLst>
            </p:nvPr>
          </p:nvPicPr>
          <p:blipFill>
            <a:blip r:embed="rId31"/>
            <a:srcRect/>
            <a:stretch>
              <a:fillRect/>
            </a:stretch>
          </p:blipFill>
          <p:spPr bwMode="auto">
            <a:xfrm>
              <a:off x="1940" y="3936"/>
              <a:ext cx="2943" cy="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1" name="Picture 147" descr="txp_fig"/>
            <p:cNvPicPr>
              <a:picLocks noChangeAspect="1" noChangeArrowheads="1"/>
            </p:cNvPicPr>
            <p:nvPr>
              <p:custDataLst>
                <p:tags r:id="rId10"/>
              </p:custDataLst>
            </p:nvPr>
          </p:nvPicPr>
          <p:blipFill>
            <a:blip r:embed="rId32"/>
            <a:srcRect/>
            <a:stretch>
              <a:fillRect/>
            </a:stretch>
          </p:blipFill>
          <p:spPr bwMode="auto">
            <a:xfrm>
              <a:off x="968" y="3601"/>
              <a:ext cx="4504" cy="30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</p:pic>
      </p:grpSp>
      <p:grpSp>
        <p:nvGrpSpPr>
          <p:cNvPr id="12" name="Group 101"/>
          <p:cNvGrpSpPr/>
          <p:nvPr/>
        </p:nvGrpSpPr>
        <p:grpSpPr>
          <a:xfrm>
            <a:off x="268288" y="5721350"/>
            <a:ext cx="7885112" cy="984250"/>
            <a:chOff x="268288" y="4800600"/>
            <a:chExt cx="7885112" cy="984250"/>
          </a:xfrm>
        </p:grpSpPr>
        <p:sp>
          <p:nvSpPr>
            <p:cNvPr id="103" name="Text Box 149"/>
            <p:cNvSpPr txBox="1">
              <a:spLocks noChangeArrowheads="1"/>
            </p:cNvSpPr>
            <p:nvPr/>
          </p:nvSpPr>
          <p:spPr bwMode="auto">
            <a:xfrm>
              <a:off x="268288" y="4800600"/>
              <a:ext cx="1143000" cy="406400"/>
            </a:xfrm>
            <a:prstGeom prst="rect">
              <a:avLst/>
            </a:prstGeom>
            <a:noFill/>
            <a:ln w="9525">
              <a:solidFill>
                <a:srgbClr val="0000FF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en-US" sz="2000" dirty="0">
                  <a:solidFill>
                    <a:srgbClr val="0000FF"/>
                  </a:solidFill>
                  <a:latin typeface="Arial" charset="0"/>
                </a:rPr>
                <a:t> L</a:t>
              </a:r>
              <a:r>
                <a:rPr lang="en-US" sz="2000" baseline="-25000" dirty="0">
                  <a:solidFill>
                    <a:srgbClr val="0000FF"/>
                  </a:solidFill>
                  <a:latin typeface="Arial" charset="0"/>
                </a:rPr>
                <a:t>z </a:t>
              </a:r>
              <a:r>
                <a:rPr lang="en-US" sz="2000" baseline="30000" dirty="0" smtClean="0">
                  <a:solidFill>
                    <a:srgbClr val="0000FF"/>
                  </a:solidFill>
                  <a:latin typeface="Arial" charset="0"/>
                </a:rPr>
                <a:t>q</a:t>
              </a:r>
              <a:r>
                <a:rPr lang="en-US" sz="2000" dirty="0" smtClean="0">
                  <a:solidFill>
                    <a:srgbClr val="0000FF"/>
                  </a:solidFill>
                  <a:latin typeface="Arial" charset="0"/>
                </a:rPr>
                <a:t>=</a:t>
              </a:r>
              <a:r>
                <a:rPr lang="en-US" sz="2000" baseline="-25000" dirty="0" smtClean="0">
                  <a:solidFill>
                    <a:srgbClr val="0000FF"/>
                  </a:solidFill>
                  <a:latin typeface="Arial" charset="0"/>
                </a:rPr>
                <a:t> </a:t>
              </a:r>
              <a:r>
                <a:rPr lang="en-US" sz="2000" dirty="0">
                  <a:solidFill>
                    <a:srgbClr val="0000FF"/>
                  </a:solidFill>
                  <a:latin typeface="Arial" charset="0"/>
                </a:rPr>
                <a:t>0</a:t>
              </a:r>
              <a:endParaRPr lang="it-IT" sz="2000" dirty="0">
                <a:solidFill>
                  <a:srgbClr val="0000FF"/>
                </a:solidFill>
                <a:latin typeface="Arial" charset="0"/>
              </a:endParaRPr>
            </a:p>
          </p:txBody>
        </p:sp>
        <p:grpSp>
          <p:nvGrpSpPr>
            <p:cNvPr id="13" name="Group 148"/>
            <p:cNvGrpSpPr>
              <a:grpSpLocks/>
            </p:cNvGrpSpPr>
            <p:nvPr/>
          </p:nvGrpSpPr>
          <p:grpSpPr bwMode="auto">
            <a:xfrm>
              <a:off x="1501775" y="4800604"/>
              <a:ext cx="6651625" cy="984251"/>
              <a:chOff x="898" y="2407"/>
              <a:chExt cx="4190" cy="620"/>
            </a:xfrm>
          </p:grpSpPr>
          <p:pic>
            <p:nvPicPr>
              <p:cNvPr id="105" name="Picture 150" descr="txp_fig"/>
              <p:cNvPicPr>
                <a:picLocks noChangeAspect="1" noChangeArrowheads="1"/>
              </p:cNvPicPr>
              <p:nvPr>
                <p:custDataLst>
                  <p:tags r:id="rId7"/>
                </p:custDataLst>
              </p:nvPr>
            </p:nvPicPr>
            <p:blipFill>
              <a:blip r:embed="rId33"/>
              <a:srcRect/>
              <a:stretch>
                <a:fillRect/>
              </a:stretch>
            </p:blipFill>
            <p:spPr bwMode="auto">
              <a:xfrm>
                <a:off x="1920" y="2694"/>
                <a:ext cx="2600" cy="33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06" name="Picture 151" descr="txp_fig"/>
              <p:cNvPicPr>
                <a:picLocks noChangeAspect="1" noChangeArrowheads="1"/>
              </p:cNvPicPr>
              <p:nvPr>
                <p:custDataLst>
                  <p:tags r:id="rId8"/>
                </p:custDataLst>
              </p:nvPr>
            </p:nvPicPr>
            <p:blipFill>
              <a:blip r:embed="rId34"/>
              <a:srcRect/>
              <a:stretch>
                <a:fillRect/>
              </a:stretch>
            </p:blipFill>
            <p:spPr bwMode="auto">
              <a:xfrm>
                <a:off x="898" y="2407"/>
                <a:ext cx="4190" cy="302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</p:spPr>
          </p:pic>
        </p:grpSp>
      </p:grpSp>
      <p:grpSp>
        <p:nvGrpSpPr>
          <p:cNvPr id="14" name="Group 156"/>
          <p:cNvGrpSpPr>
            <a:grpSpLocks/>
          </p:cNvGrpSpPr>
          <p:nvPr/>
        </p:nvGrpSpPr>
        <p:grpSpPr bwMode="auto">
          <a:xfrm>
            <a:off x="279400" y="5715000"/>
            <a:ext cx="6883400" cy="985838"/>
            <a:chOff x="176" y="384"/>
            <a:chExt cx="4336" cy="621"/>
          </a:xfrm>
        </p:grpSpPr>
        <p:pic>
          <p:nvPicPr>
            <p:cNvPr id="108" name="Picture 157" descr="txp_fig"/>
            <p:cNvPicPr>
              <a:picLocks noChangeAspect="1" noChangeArrowheads="1"/>
            </p:cNvPicPr>
            <p:nvPr>
              <p:custDataLst>
                <p:tags r:id="rId5"/>
              </p:custDataLst>
            </p:nvPr>
          </p:nvPicPr>
          <p:blipFill>
            <a:blip r:embed="rId35"/>
            <a:srcRect/>
            <a:stretch>
              <a:fillRect/>
            </a:stretch>
          </p:blipFill>
          <p:spPr bwMode="auto">
            <a:xfrm>
              <a:off x="1900" y="672"/>
              <a:ext cx="2596" cy="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9" name="Text Box 158"/>
            <p:cNvSpPr txBox="1">
              <a:spLocks noChangeArrowheads="1"/>
            </p:cNvSpPr>
            <p:nvPr/>
          </p:nvSpPr>
          <p:spPr bwMode="auto">
            <a:xfrm>
              <a:off x="176" y="384"/>
              <a:ext cx="720" cy="256"/>
            </a:xfrm>
            <a:prstGeom prst="rect">
              <a:avLst/>
            </a:prstGeom>
            <a:noFill/>
            <a:ln w="9525">
              <a:solidFill>
                <a:srgbClr val="0000FF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en-US" sz="2000" dirty="0">
                  <a:solidFill>
                    <a:srgbClr val="0000FF"/>
                  </a:solidFill>
                  <a:latin typeface="Arial" charset="0"/>
                </a:rPr>
                <a:t> </a:t>
              </a:r>
              <a:r>
                <a:rPr lang="en-US" sz="2000" dirty="0" smtClean="0">
                  <a:solidFill>
                    <a:srgbClr val="0000FF"/>
                  </a:solidFill>
                  <a:latin typeface="Arial" charset="0"/>
                </a:rPr>
                <a:t>L</a:t>
              </a:r>
              <a:r>
                <a:rPr lang="en-US" sz="2000" baseline="-25000" dirty="0" smtClean="0">
                  <a:solidFill>
                    <a:srgbClr val="0000FF"/>
                  </a:solidFill>
                  <a:latin typeface="Arial" charset="0"/>
                </a:rPr>
                <a:t>z</a:t>
              </a:r>
              <a:r>
                <a:rPr lang="en-US" sz="2000" baseline="30000" dirty="0" smtClean="0">
                  <a:solidFill>
                    <a:srgbClr val="0000FF"/>
                  </a:solidFill>
                  <a:latin typeface="Arial" charset="0"/>
                </a:rPr>
                <a:t>q </a:t>
              </a:r>
              <a:r>
                <a:rPr lang="en-US" sz="2000" dirty="0">
                  <a:solidFill>
                    <a:srgbClr val="0000FF"/>
                  </a:solidFill>
                  <a:latin typeface="Arial" charset="0"/>
                </a:rPr>
                <a:t>= 2</a:t>
              </a:r>
              <a:endParaRPr lang="it-IT" sz="2000" dirty="0">
                <a:solidFill>
                  <a:srgbClr val="0000FF"/>
                </a:solidFill>
                <a:latin typeface="Arial" charset="0"/>
              </a:endParaRPr>
            </a:p>
          </p:txBody>
        </p:sp>
        <p:pic>
          <p:nvPicPr>
            <p:cNvPr id="110" name="Picture 159" descr="txp_fig"/>
            <p:cNvPicPr>
              <a:picLocks noChangeAspect="1" noChangeArrowheads="1"/>
            </p:cNvPicPr>
            <p:nvPr>
              <p:custDataLst>
                <p:tags r:id="rId6"/>
              </p:custDataLst>
            </p:nvPr>
          </p:nvPicPr>
          <p:blipFill>
            <a:blip r:embed="rId36"/>
            <a:srcRect/>
            <a:stretch>
              <a:fillRect/>
            </a:stretch>
          </p:blipFill>
          <p:spPr bwMode="auto">
            <a:xfrm>
              <a:off x="951" y="385"/>
              <a:ext cx="3561" cy="30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</p:pic>
      </p:grpSp>
      <p:grpSp>
        <p:nvGrpSpPr>
          <p:cNvPr id="15" name="Group 110"/>
          <p:cNvGrpSpPr/>
          <p:nvPr/>
        </p:nvGrpSpPr>
        <p:grpSpPr>
          <a:xfrm>
            <a:off x="268288" y="5715000"/>
            <a:ext cx="6970712" cy="1033463"/>
            <a:chOff x="268288" y="5715000"/>
            <a:chExt cx="6970712" cy="1033463"/>
          </a:xfrm>
        </p:grpSpPr>
        <p:sp>
          <p:nvSpPr>
            <p:cNvPr id="112" name="Text Box 153"/>
            <p:cNvSpPr txBox="1">
              <a:spLocks noChangeArrowheads="1"/>
            </p:cNvSpPr>
            <p:nvPr/>
          </p:nvSpPr>
          <p:spPr bwMode="auto">
            <a:xfrm>
              <a:off x="268288" y="5734050"/>
              <a:ext cx="1143000" cy="406400"/>
            </a:xfrm>
            <a:prstGeom prst="rect">
              <a:avLst/>
            </a:prstGeom>
            <a:noFill/>
            <a:ln w="9525">
              <a:solidFill>
                <a:srgbClr val="0000FF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en-US" sz="2000" dirty="0">
                  <a:solidFill>
                    <a:srgbClr val="0000FF"/>
                  </a:solidFill>
                  <a:latin typeface="Arial" charset="0"/>
                </a:rPr>
                <a:t> </a:t>
              </a:r>
              <a:r>
                <a:rPr lang="en-US" sz="2000" dirty="0" smtClean="0">
                  <a:solidFill>
                    <a:srgbClr val="0000FF"/>
                  </a:solidFill>
                  <a:latin typeface="Arial" charset="0"/>
                </a:rPr>
                <a:t>L</a:t>
              </a:r>
              <a:r>
                <a:rPr lang="en-US" sz="2000" baseline="-25000" dirty="0" smtClean="0">
                  <a:solidFill>
                    <a:srgbClr val="0000FF"/>
                  </a:solidFill>
                  <a:latin typeface="Arial" charset="0"/>
                </a:rPr>
                <a:t>z</a:t>
              </a:r>
              <a:r>
                <a:rPr lang="en-US" sz="2000" baseline="30000" dirty="0" smtClean="0">
                  <a:solidFill>
                    <a:srgbClr val="0000FF"/>
                  </a:solidFill>
                  <a:latin typeface="Arial" charset="0"/>
                </a:rPr>
                <a:t>q</a:t>
              </a:r>
              <a:r>
                <a:rPr lang="en-US" sz="2000" baseline="-25000" dirty="0" smtClean="0">
                  <a:solidFill>
                    <a:srgbClr val="0000FF"/>
                  </a:solidFill>
                  <a:latin typeface="Arial" charset="0"/>
                </a:rPr>
                <a:t> </a:t>
              </a:r>
              <a:r>
                <a:rPr lang="en-US" sz="2000" dirty="0">
                  <a:solidFill>
                    <a:srgbClr val="0000FF"/>
                  </a:solidFill>
                  <a:latin typeface="Arial" charset="0"/>
                </a:rPr>
                <a:t>=</a:t>
              </a:r>
              <a:r>
                <a:rPr lang="en-US" sz="2000" baseline="-25000" dirty="0">
                  <a:solidFill>
                    <a:srgbClr val="0000FF"/>
                  </a:solidFill>
                  <a:latin typeface="Arial" charset="0"/>
                </a:rPr>
                <a:t> </a:t>
              </a:r>
              <a:r>
                <a:rPr lang="en-US" sz="2000" dirty="0">
                  <a:solidFill>
                    <a:srgbClr val="0000FF"/>
                  </a:solidFill>
                  <a:latin typeface="Arial" charset="0"/>
                </a:rPr>
                <a:t>-1</a:t>
              </a:r>
              <a:endParaRPr lang="it-IT" sz="2000" dirty="0">
                <a:solidFill>
                  <a:srgbClr val="0000FF"/>
                </a:solidFill>
                <a:latin typeface="Arial" charset="0"/>
              </a:endParaRPr>
            </a:p>
          </p:txBody>
        </p:sp>
        <p:grpSp>
          <p:nvGrpSpPr>
            <p:cNvPr id="16" name="Group 83"/>
            <p:cNvGrpSpPr/>
            <p:nvPr/>
          </p:nvGrpSpPr>
          <p:grpSpPr>
            <a:xfrm>
              <a:off x="1511299" y="5715000"/>
              <a:ext cx="5727701" cy="1033463"/>
              <a:chOff x="1511299" y="5715000"/>
              <a:chExt cx="5727701" cy="1033463"/>
            </a:xfrm>
          </p:grpSpPr>
          <p:pic>
            <p:nvPicPr>
              <p:cNvPr id="114" name="Picture 154" descr="txp_fig"/>
              <p:cNvPicPr>
                <a:picLocks noChangeAspect="1" noChangeArrowheads="1"/>
              </p:cNvPicPr>
              <p:nvPr>
                <p:custDataLst>
                  <p:tags r:id="rId3"/>
                </p:custDataLst>
              </p:nvPr>
            </p:nvPicPr>
            <p:blipFill>
              <a:blip r:embed="rId37"/>
              <a:srcRect/>
              <a:stretch>
                <a:fillRect/>
              </a:stretch>
            </p:blipFill>
            <p:spPr bwMode="auto">
              <a:xfrm>
                <a:off x="3106737" y="6219825"/>
                <a:ext cx="4132263" cy="52863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15" name="Picture 155" descr="TP_tmp"/>
              <p:cNvPicPr>
                <a:picLocks noChangeAspect="1" noChangeArrowheads="1"/>
              </p:cNvPicPr>
              <p:nvPr>
                <p:custDataLst>
                  <p:tags r:id="rId4"/>
                </p:custDataLst>
              </p:nvPr>
            </p:nvPicPr>
            <p:blipFill>
              <a:blip r:embed="rId38"/>
              <a:srcRect/>
              <a:stretch>
                <a:fillRect/>
              </a:stretch>
            </p:blipFill>
            <p:spPr bwMode="auto">
              <a:xfrm>
                <a:off x="1511299" y="5715000"/>
                <a:ext cx="4852988" cy="477838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</p:spPr>
          </p:pic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FONTSIZE" val="10"/>
  <p:tag name="DEFAULTWORDWRAP" val="0"/>
  <p:tag name="DEFAULTWIDTH" val="348"/>
  <p:tag name="DEFAULTHEIGHT" val="200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l_parallel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52"/>
  <p:tag name="PICTUREFILESIZE" val="4602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collins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412"/>
  <p:tag name="PICTUREFILESIZE" val="62333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H1_2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71"/>
  <p:tag name="PICTUREFILESIZE" val="7275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h1_tr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47"/>
  <p:tag name="PICTUREFILESIZE" val="5731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phi_conv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215"/>
  <p:tag name="PICTUREFILESIZE" val="31225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f1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45"/>
  <p:tag name="PICTUREFILESIZE" val="5188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aut_did_bis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69"/>
  <p:tag name="PICTUREFILESIZE" val="9604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aut_did_bis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69"/>
  <p:tag name="PICTUREFILESIZE" val="9604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aut_did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100"/>
  <p:tag name="PICTUREFILESIZE" val="11936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aut_did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100"/>
  <p:tag name="PICTUREFILESIZE" val="11936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schlumpf_wf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151"/>
  <p:tag name="PICTUREFILESIZE" val="18196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t_y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70"/>
  <p:tag name="PICTUREFILESIZE" val="6536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psi3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14"/>
  <p:tag name="PICTUREFILESIZE" val="2246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pd_h1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654"/>
  <p:tag name="PICTUREFILESIZE" val="77780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alt_did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110"/>
  <p:tag name="PICTUREFILESIZE" val="11712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f1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45"/>
  <p:tag name="PICTUREFILESIZE" val="5188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d1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51"/>
  <p:tag name="PICTUREFILESIZE" val="5543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g1t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59"/>
  <p:tag name="PICTUREFILESIZE" val="8447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g1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46"/>
  <p:tag name="PICTUREFILESIZE" val="5662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alt_did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110"/>
  <p:tag name="PICTUREFILESIZE" val="11892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alt_did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110"/>
  <p:tag name="PICTUREFILESIZE" val="11892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alt_did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110"/>
  <p:tag name="PICTUREFILESIZE" val="11892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t_x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24"/>
  <p:tag name="PICTUREFILESIZE" val="2511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g1t_f1_black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119"/>
  <p:tag name="PICTUREFILESIZE" val="14086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alt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378"/>
  <p:tag name="PICTUREFILESIZE" val="60426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aul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392"/>
  <p:tag name="PICTUREFILESIZE" val="61200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aul_did_red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75"/>
  <p:tag name="PICTUREFILESIZE" val="9936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H1_2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71"/>
  <p:tag name="PICTUREFILESIZE" val="7275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h1l_ul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44"/>
  <p:tag name="PICTUREFILESIZE" val="5834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h1_tr_black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47"/>
  <p:tag name="PICTUREFILESIZE" val="5775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f1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45"/>
  <p:tag name="PICTUREFILESIZE" val="5188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aul_did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75"/>
  <p:tag name="PICTUREFILESIZE" val="10125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aul_did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75"/>
  <p:tag name="PICTUREFILESIZE" val="10125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linear_relation2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229"/>
  <p:tag name="PICTUREFILESIZE" val="18212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pretz_did_red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108"/>
  <p:tag name="PICTUREFILESIZE" val="11993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pretz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442"/>
  <p:tag name="PICTUREFILESIZE" val="63228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H1_2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71"/>
  <p:tag name="PICTUREFILESIZE" val="7275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h1t_1p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44"/>
  <p:tag name="PICTUREFILESIZE" val="5933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h1_tr_black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47"/>
  <p:tag name="PICTUREFILESIZE" val="5775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f1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45"/>
  <p:tag name="PICTUREFILESIZE" val="5188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positivity_h1T_prime_tris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281"/>
  <p:tag name="PICTUREFILESIZE" val="29291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pretz_did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108"/>
  <p:tag name="PICTUREFILESIZE" val="12176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pretz_did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108"/>
  <p:tag name="PICTUREFILESIZE" val="12176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aut_sin3phi_bis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99"/>
  <p:tag name="PICTUREFILESIZE" val="11258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linear_relation3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335"/>
  <p:tag name="PICTUREFILESIZE" val="29234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alt_did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117"/>
  <p:tag name="PICTUREFILESIZE" val="12291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aul_did_red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82"/>
  <p:tag name="PICTUREFILESIZE" val="10573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all_did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37"/>
  <p:tag name="PICTUREFILESIZE" val="3695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a1_red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23"/>
  <p:tag name="PICTUREFILESIZE" val="2559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table2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427"/>
  <p:tag name="PICTUREFILESIZE" val="167497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d1_black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51"/>
  <p:tag name="PICTUREFILESIZE" val="5566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alt_did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110"/>
  <p:tag name="PICTUREFILESIZE" val="11892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pretz_did_red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108"/>
  <p:tag name="PICTUREFILESIZE" val="11993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pretz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442"/>
  <p:tag name="PICTUREFILESIZE" val="63228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H1_2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71"/>
  <p:tag name="PICTUREFILESIZE" val="7275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linear_relation1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347"/>
  <p:tag name="PICTUREFILESIZE" val="31428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h1t_1p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44"/>
  <p:tag name="PICTUREFILESIZE" val="5933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f1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45"/>
  <p:tag name="PICTUREFILESIZE" val="5188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pretz_did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108"/>
  <p:tag name="PICTUREFILESIZE" val="12176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pretz_did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108"/>
  <p:tag name="PICTUREFILESIZE" val="12176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positivity_bis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161"/>
  <p:tag name="PICTUREFILESIZE" val="15546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ww_relation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264"/>
  <p:tag name="PICTUREFILESIZE" val="32704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h1l_prime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320"/>
  <p:tag name="PICTUREFILESIZE" val="38289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h1_pq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97"/>
  <p:tag name="PICTUREFILESIZE" val="7732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h1L_pq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124"/>
  <p:tag name="PICTUREFILESIZE" val="10853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h1l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240"/>
  <p:tag name="PICTUREFILESIZE" val="23129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quadratic_tmd2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387"/>
  <p:tag name="PICTUREFILESIZE" val="38426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relations_h1T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234"/>
  <p:tag name="PICTUREFILESIZE" val="23607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positivity_h1T_prime_bis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275"/>
  <p:tag name="PICTUREFILESIZE" val="30675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relation_gpd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361"/>
  <p:tag name="PICTUREFILESIZE" val="33475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h1T_prime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288"/>
  <p:tag name="PICTUREFILESIZE" val="29774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h1T_prime_one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356"/>
  <p:tag name="PICTUREFILESIZE" val="40658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positivity_h1T_prime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257"/>
  <p:tag name="PICTUREFILESIZE" val="27198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h1T_prime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284"/>
  <p:tag name="PICTUREFILESIZE" val="29349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h1T_prime_one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352"/>
  <p:tag name="PICTUREFILESIZE" val="39906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relation1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382"/>
  <p:tag name="PICTUREFILESIZE" val="40242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relation2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424"/>
  <p:tag name="PICTUREFILESIZE" val="47138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table_tmd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578"/>
  <p:tag name="PICTUREFILESIZE" val="233975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relation3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260"/>
  <p:tag name="PICTUREFILESIZE" val="22646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relations_h1T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234"/>
  <p:tag name="PICTUREFILESIZE" val="23774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ft_unp_quark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692"/>
  <p:tag name="PICTUREFILESIZE" val="61430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ft_hel_quark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705"/>
  <p:tag name="PICTUREFILESIZE" val="65359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ft_hel_quark2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403"/>
  <p:tag name="PICTUREFILESIZE" val="41648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melosh_g1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238"/>
  <p:tag name="PICTUREFILESIZE" val="39925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melosh_h1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251"/>
  <p:tag name="PICTUREFILESIZE" val="36541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g1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697"/>
  <p:tag name="PICTUREFILESIZE" val="71696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f1_sec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641"/>
  <p:tag name="PICTUREFILESIZE" val="61446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h1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711"/>
  <p:tag name="PICTUREFILESIZE" val="72982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spin_pol_lc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259"/>
  <p:tag name="PICTUREFILESIZE" val="28312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axial_tensor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161"/>
  <p:tag name="PICTUREFILESIZE" val="12281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mto1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129"/>
  <p:tag name="PICTUREFILESIZE" val="8107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forward_rel_nonrel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122"/>
  <p:tag name="PICTUREFILESIZE" val="12597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g1_label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18"/>
  <p:tag name="PICTUREFILESIZE" val="2475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h1_label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19"/>
  <p:tag name="PICTUREFILESIZE" val="2614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f1_label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31"/>
  <p:tag name="PICTUREFILESIZE" val="5236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g1_label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18"/>
  <p:tag name="PICTUREFILESIZE" val="2475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h1_label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19"/>
  <p:tag name="PICTUREFILESIZE" val="2614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f1_down_label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48"/>
  <p:tag name="PICTUREFILESIZE" val="5763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forward_rel_u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227"/>
  <p:tag name="PICTUREFILESIZE" val="25737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spin_pol_cs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222"/>
  <p:tag name="PICTUREFILESIZE" val="23656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forward_rel_d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223"/>
  <p:tag name="PICTUREFILESIZE" val="25041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relt_tmd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725"/>
  <p:tag name="PICTUREFILESIZE" val="72755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relt_spindensity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385"/>
  <p:tag name="PICTUREFILESIZE" val="35697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rel_spindensity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541"/>
  <p:tag name="PICTUREFILESIZE" val="56082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nr_spindensity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307"/>
  <p:tag name="PICTUREFILESIZE" val="30828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nk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121"/>
  <p:tag name="PICTUREFILESIZE" val="10342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ns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135"/>
  <p:tag name="PICTUREFILESIZE" val="11477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relt_tmd_f1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609"/>
  <p:tag name="PICTUREFILESIZE" val="81499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h1t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72"/>
  <p:tag name="PICTUREFILESIZE" val="9317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h1t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72"/>
  <p:tag name="PICTUREFILESIZE" val="9317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label_nucl_ini_tmd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138"/>
  <p:tag name="PICTUREFILESIZE" val="9232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lc-cs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209"/>
  <p:tag name="PICTUREFILESIZE" val="22317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phin_zero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91"/>
  <p:tag name="PICTUREFILESIZE" val="7365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phin_pi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107"/>
  <p:tag name="PICTUREFILESIZE" val="7748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phin_pi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107"/>
  <p:tag name="PICTUREFILESIZE" val="7748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phin_zero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91"/>
  <p:tag name="PICTUREFILESIZE" val="7365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h1t_matrix_elem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642"/>
  <p:tag name="PICTUREFILESIZE" val="64446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h1t_int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247"/>
  <p:tag name="PICTUREFILESIZE" val="29233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h1t_matrix_elem_down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636"/>
  <p:tag name="PICTUREFILESIZE" val="65658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h1t_int_down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244"/>
  <p:tag name="PICTUREFILESIZE" val="29362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H_instant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190"/>
  <p:tag name="PICTUREFILESIZE" val="16984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H_front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188"/>
  <p:tag name="PICTUREFILESIZE" val="17933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lc-cs2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321"/>
  <p:tag name="PICTUREFILESIZE" val="40217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tmd_f1_1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686"/>
  <p:tag name="PICTUREFILESIZE" val="58789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tmd_f1_2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596"/>
  <p:tag name="PICTUREFILESIZE" val="48325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tmd_g1_1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872"/>
  <p:tag name="PICTUREFILESIZE" val="74570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tmd_g1_2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771"/>
  <p:tag name="PICTUREFILESIZE" val="63606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tmd_h1_1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715"/>
  <p:tag name="PICTUREFILESIZE" val="57820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tmd_g1T_2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911"/>
  <p:tag name="PICTUREFILESIZE" val="86034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tmd_g1T_1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130"/>
  <p:tag name="PICTUREFILESIZE" val="12100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tmd_g1T_3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912"/>
  <p:tag name="PICTUREFILESIZE" val="92852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tmd_h1L_1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763"/>
  <p:tag name="PICTUREFILESIZE" val="72972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tmd_h1L_2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602"/>
  <p:tag name="PICTUREFILESIZE" val="53749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t_x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24"/>
  <p:tag name="PICTUREFILESIZE" val="2511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tmd_h1T_perp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740"/>
  <p:tag name="PICTUREFILESIZE" val="58713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relations_h1T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234"/>
  <p:tag name="PICTUREFILESIZE" val="23607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positivity_h1T_prime_bis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275"/>
  <p:tag name="PICTUREFILESIZE" val="30675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relation_gpd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361"/>
  <p:tag name="PICTUREFILESIZE" val="33475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h1T_prime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288"/>
  <p:tag name="PICTUREFILESIZE" val="29774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h1T_prime_one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356"/>
  <p:tag name="PICTUREFILESIZE" val="40658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positivity_h1T_prime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257"/>
  <p:tag name="PICTUREFILESIZE" val="27198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h1T_prime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284"/>
  <p:tag name="PICTUREFILESIZE" val="29349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h1T_prime_one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352"/>
  <p:tag name="PICTUREFILESIZE" val="39906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z_parallel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48"/>
  <p:tag name="PICTUREFILESIZE" val="4911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t_y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70"/>
  <p:tag name="PICTUREFILESIZE" val="6536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t_y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70"/>
  <p:tag name="PICTUREFILESIZE" val="6536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t_x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24"/>
  <p:tag name="PICTUREFILESIZE" val="2511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linear_relation2_col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229"/>
  <p:tag name="PICTUREFILESIZE" val="18331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linear_relation1_col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347"/>
  <p:tag name="PICTUREFILESIZE" val="31493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linear_relation3_col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273"/>
  <p:tag name="PICTUREFILESIZE" val="23932"/>
</p:tagLst>
</file>

<file path=ppt/tags/tag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quadratic_tmd2_col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387"/>
  <p:tag name="PICTUREFILESIZE" val="38408"/>
</p:tagLst>
</file>

<file path=ppt/tags/tag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z_parallel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48"/>
  <p:tag name="PICTUREFILESIZE" val="4911"/>
</p:tagLst>
</file>

<file path=ppt/tags/tag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t_y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70"/>
  <p:tag name="PICTUREFILESIZE" val="6536"/>
</p:tagLst>
</file>

<file path=ppt/tags/tag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t_x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24"/>
  <p:tag name="PICTUREFILESIZE" val="2511"/>
</p:tagLst>
</file>

<file path=ppt/tags/tag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linear_relation2_col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229"/>
  <p:tag name="PICTUREFILESIZE" val="18331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z_parallel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48"/>
  <p:tag name="PICTUREFILESIZE" val="4911"/>
</p:tagLst>
</file>

<file path=ppt/tags/tag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t_y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70"/>
  <p:tag name="PICTUREFILESIZE" val="6536"/>
</p:tagLst>
</file>

<file path=ppt/tags/tag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t_x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24"/>
  <p:tag name="PICTUREFILESIZE" val="2511"/>
</p:tagLst>
</file>

<file path=ppt/tags/tag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linear_relation3_col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273"/>
  <p:tag name="PICTUREFILESIZE" val="23932"/>
</p:tagLst>
</file>

<file path=ppt/tags/tag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quadratic_tmd2_col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387"/>
  <p:tag name="PICTUREFILESIZE" val="38408"/>
</p:tagLst>
</file>

<file path=ppt/tags/tag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linear_relation1_col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347"/>
  <p:tag name="PICTUREFILESIZE" val="31493"/>
</p:tagLst>
</file>

<file path=ppt/tags/tag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z_parallel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48"/>
  <p:tag name="PICTUREFILESIZE" val="4911"/>
</p:tagLst>
</file>

<file path=ppt/tags/tag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t_y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70"/>
  <p:tag name="PICTUREFILESIZE" val="6536"/>
</p:tagLst>
</file>

<file path=ppt/tags/tag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t_x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24"/>
  <p:tag name="PICTUREFILESIZE" val="2511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quadratic_tmd2_col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387"/>
  <p:tag name="PICTUREFILESIZE" val="38408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t_x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24"/>
  <p:tag name="PICTUREFILESIZE" val="2511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t_y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70"/>
  <p:tag name="PICTUREFILESIZE" val="6536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z_parallel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48"/>
  <p:tag name="PICTUREFILESIZE" val="4911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linear_relation2_col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229"/>
  <p:tag name="PICTUREFILESIZE" val="18331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label_nucl_fin_tmd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144"/>
  <p:tag name="PICTUREFILESIZE" val="9754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linear_relation1_col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347"/>
  <p:tag name="PICTUREFILESIZE" val="31493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linear_relation3_col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335"/>
  <p:tag name="PICTUREFILESIZE" val="29427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psi}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353"/>
  <p:tag name="BOXHEIGHT" val="200"/>
  <p:tag name="BOXFONT" val="10"/>
  <p:tag name="BOXWRAP" val="False"/>
  <p:tag name="WORKAROUNDTRANSPARENCYBUG" val="False"/>
  <p:tag name="ALLOWFONTSUBSTITUTION" val="False"/>
  <p:tag name="BITMAPFORMAT" val="png256"/>
  <p:tag name="ORIGWIDTH" val="764"/>
  <p:tag name="PICTUREFILESIZE" val="75108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psi2}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353"/>
  <p:tag name="BOXHEIGHT" val="200"/>
  <p:tag name="BOXFONT" val="10"/>
  <p:tag name="BOXWRAP" val="False"/>
  <p:tag name="WORKAROUNDTRANSPARENCYBUG" val="False"/>
  <p:tag name="ALLOWFONTSUBSTITUTION" val="False"/>
  <p:tag name="BITMAPFORMAT" val="png256"/>
  <p:tag name="ORIGWIDTH" val="150"/>
  <p:tag name="PICTUREFILESIZE" val="16077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fock_exp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492"/>
  <p:tag name="PICTUREFILESIZE" val="34312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angular_momentum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191"/>
  <p:tag name="PICTUREFILESIZE" val="20137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internal_variables}"/>
  <p:tag name="EXTERNALNAME" val="txp_fig"/>
  <p:tag name="BLEND" val="False"/>
  <p:tag name="TRANSPARENT" val="False"/>
  <p:tag name="KEEPFILES" val="False"/>
  <p:tag name="DEBUGPAUSE" val="False"/>
  <p:tag name="RESOLUTION" val="1200"/>
  <p:tag name="TIMEOUT" val="(none)"/>
  <p:tag name="BOXWIDTH" val="353"/>
  <p:tag name="BOXHEIGHT" val="200"/>
  <p:tag name="BOXFONT" val="10"/>
  <p:tag name="BOXWRAP" val="False"/>
  <p:tag name="WORKAROUNDTRANSPARENCYBUG" val="False"/>
  <p:tag name="ALLOWFONTSUBSTITUTION" val="False"/>
  <p:tag name="BITMAPFORMAT" val="png256"/>
  <p:tag name="ORIGWIDTH" val="374"/>
  <p:tag name="PICTUREFILESIZE" val="31424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psi_3q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668"/>
  <p:tag name="PICTUREFILESIZE" val="75822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psi_up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574"/>
  <p:tag name="PICTUREFILESIZE" val="37945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psi_up_p32_b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406"/>
  <p:tag name="PICTUREFILESIZE" val="53409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correlator_tmd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554"/>
  <p:tag name="PICTUREFILESIZE" val="44572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psi_up_p32_a}&#10;"/>
  <p:tag name="EXTERNALNAME" val="TP_tmp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477"/>
  <p:tag name="PICTUREFILESIZE" val="47608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psi_up_m32_b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405"/>
  <p:tag name="PICTUREFILESIZE" val="53128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psi_up_m32_a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555"/>
  <p:tag name="PICTUREFILESIZE" val="56721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psi_up_12_b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406"/>
  <p:tag name="PICTUREFILESIZE" val="53343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psi_up_12_a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653"/>
  <p:tag name="PICTUREFILESIZE" val="67092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psi_up_m12_b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459"/>
  <p:tag name="PICTUREFILESIZE" val="57433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psi_up_m12_a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702"/>
  <p:tag name="PICTUREFILESIZE" val="72154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q_p32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76"/>
  <p:tag name="PICTUREFILESIZE" val="6670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q_p12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76"/>
  <p:tag name="PICTUREFILESIZE" val="7144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q_m12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76"/>
  <p:tag name="PICTUREFILESIZE" val="7152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correlator2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552"/>
  <p:tag name="PICTUREFILESIZE" val="55256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q_m32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76"/>
  <p:tag name="PICTUREFILESIZE" val="6728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Pplus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65"/>
  <p:tag name="PICTUREFILESIZE" val="5259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xi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161"/>
  <p:tag name="PICTUREFILESIZE" val="12571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matrix_elem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310"/>
  <p:tag name="PICTUREFILESIZE" val="34598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psi_i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122"/>
  <p:tag name="PICTUREFILESIZE" val="9816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wf_nr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226"/>
  <p:tag name="PICTUREFILESIZE" val="15453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schlumpf_wf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151"/>
  <p:tag name="PICTUREFILESIZE" val="18226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m0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186"/>
  <p:tag name="PICTUREFILESIZE" val="19592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N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19"/>
  <p:tag name="PICTUREFILESIZE" val="2549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melosh_spin_inv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373"/>
  <p:tag name="PICTUREFILESIZE" val="31447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w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111"/>
  <p:tag name="PICTUREFILESIZE" val="13209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melosh_spin_inv2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369"/>
  <p:tag name="PICTUREFILESIZE" val="31086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q_p32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76"/>
  <p:tag name="PICTUREFILESIZE" val="6670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q_p12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76"/>
  <p:tag name="PICTUREFILESIZE" val="7144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q_m12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76"/>
  <p:tag name="PICTUREFILESIZE" val="7152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q_m32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76"/>
  <p:tag name="PICTUREFILESIZE" val="6728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beta_gamma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37"/>
  <p:tag name="PICTUREFILESIZE" val="4006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tmd_f1_cqm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750"/>
  <p:tag name="PICTUREFILESIZE" val="72080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tmd_g1L_cqm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922"/>
  <p:tag name="PICTUREFILESIZE" val="102810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tmd_h1_cqm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912"/>
  <p:tag name="PICTUREFILESIZE" val="99235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tmd_g1T_cqm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923"/>
  <p:tag name="PICTUREFILESIZE" val="101774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quark_density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112"/>
  <p:tag name="PICTUREFILESIZE" val="9589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tmd_h1L_cqm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943"/>
  <p:tag name="PICTUREFILESIZE" val="102337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tmd_h1T_perp_cqm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943"/>
  <p:tag name="PICTUREFILESIZE" val="95438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h1L_bis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92"/>
  <p:tag name="PICTUREFILESIZE" val="10122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g1T_bis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91"/>
  <p:tag name="PICTUREFILESIZE" val="9419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h1L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228"/>
  <p:tag name="PICTUREFILESIZE" val="19437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transv_kx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148"/>
  <p:tag name="PICTUREFILESIZE" val="15260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transv_kx_down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180"/>
  <p:tag name="PICTUREFILESIZE" val="16587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transv_kx_lat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158"/>
  <p:tag name="PICTUREFILESIZE" val="17324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transv_kx_down_lat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174"/>
  <p:tag name="PICTUREFILESIZE" val="18386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burkardt_sr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304"/>
  <p:tag name="PICTUREFILESIZE" val="34125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helicity_density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112"/>
  <p:tag name="PICTUREFILESIZE" val="8930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sidis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720"/>
  <p:tag name="PICTUREFILESIZE" val="236974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asymm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157"/>
  <p:tag name="PICTUREFILESIZE" val="21350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fuu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198"/>
  <p:tag name="PICTUREFILESIZE" val="21070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fll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193"/>
  <p:tag name="PICTUREFILESIZE" val="20779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flt_cosp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274"/>
  <p:tag name="PICTUREFILESIZE" val="30059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fut_sinpm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274"/>
  <p:tag name="PICTUREFILESIZE" val="30201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fuu_cos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264"/>
  <p:tag name="PICTUREFILESIZE" val="29157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ful_sin2p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262"/>
  <p:tag name="PICTUREFILESIZE" val="29918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fut_sinp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274"/>
  <p:tag name="PICTUREFILESIZE" val="30113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fut_sin3p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296"/>
  <p:tag name="PICTUREFILESIZE" val="31844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\include{transverse_density}"/>
  <p:tag name="EXTERNALNAME" val="txp_fig"/>
  <p:tag name="BLEND" val="0"/>
  <p:tag name="TRANSPARENT" val="0"/>
  <p:tag name="KEEPFILES" val="0"/>
  <p:tag name="DEBUGPAUSE" val="0"/>
  <p:tag name="RESOLUTION" val="1200"/>
  <p:tag name="WORKAROUNDTRANSPARENCYBUG" val="0"/>
  <p:tag name="ALLOWFONTSUBSTITUTION" val="0"/>
  <p:tag name="BITMAPFORMAT" val="png256"/>
  <p:tag name="ORIGWIDTH" val="112"/>
  <p:tag name="PICTUREFILESIZE" val="9648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all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258"/>
  <p:tag name="PICTUREFILESIZE" val="42243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a1p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186"/>
  <p:tag name="PICTUREFILESIZE" val="30437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all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258"/>
  <p:tag name="PICTUREFILESIZE" val="42243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a1p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186"/>
  <p:tag name="PICTUREFILESIZE" val="30437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g1_f1_red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106"/>
  <p:tag name="PICTUREFILESIZE" val="10600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g1_f1_black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106"/>
  <p:tag name="PICTUREFILESIZE" val="10539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all_did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37"/>
  <p:tag name="PICTUREFILESIZE" val="3780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all_did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37"/>
  <p:tag name="PICTUREFILESIZE" val="3780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a1p_did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24"/>
  <p:tag name="PICTUREFILESIZE" val="3553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include{d1}"/>
  <p:tag name="FILENAME" val="txp_fig"/>
  <p:tag name="FORMAT" val="png256"/>
  <p:tag name="RES" val="1200"/>
  <p:tag name="BLEND" val="0"/>
  <p:tag name="TRANSPARENT" val="0"/>
  <p:tag name="TBUG" val="0"/>
  <p:tag name="ALLOWFS" val="0"/>
  <p:tag name="ORIGWIDTH" val="51"/>
  <p:tag name="PICTUREFILESIZE" val="5543"/>
</p:tagLst>
</file>

<file path=ppt/theme/theme1.xml><?xml version="1.0" encoding="utf-8"?>
<a:theme xmlns:a="http://schemas.openxmlformats.org/drawingml/2006/main" name="Struttura predefinita">
  <a:themeElements>
    <a:clrScheme name="Struttura predefinita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Struttura predefinita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it-IT" sz="16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Comic Sans MS" pitchFamily="66" charset="0"/>
            <a:cs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it-IT" sz="16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Comic Sans MS" pitchFamily="66" charset="0"/>
            <a:cs typeface="Arial" charset="0"/>
          </a:defRPr>
        </a:defPPr>
      </a:lstStyle>
    </a:lnDef>
  </a:objectDefaults>
  <a:extraClrSchemeLst>
    <a:extraClrScheme>
      <a:clrScheme name="Struttura predefinita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6777</TotalTime>
  <Words>2809</Words>
  <Application>Microsoft Office PowerPoint</Application>
  <PresentationFormat>On-screen Show (4:3)</PresentationFormat>
  <Paragraphs>676</Paragraphs>
  <Slides>49</Slides>
  <Notes>43</Notes>
  <HiddenSlides>0</HiddenSlides>
  <MMClips>0</MMClips>
  <ScaleCrop>false</ScaleCrop>
  <HeadingPairs>
    <vt:vector size="8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49</vt:i4>
      </vt:variant>
    </vt:vector>
  </HeadingPairs>
  <TitlesOfParts>
    <vt:vector size="59" baseType="lpstr">
      <vt:lpstr>Arial</vt:lpstr>
      <vt:lpstr>Comic Sans MS</vt:lpstr>
      <vt:lpstr>cmsy10</vt:lpstr>
      <vt:lpstr>Wingdings</vt:lpstr>
      <vt:lpstr>Symbol</vt:lpstr>
      <vt:lpstr>cmmi10</vt:lpstr>
      <vt:lpstr>Cambria</vt:lpstr>
      <vt:lpstr>Cambria Math</vt:lpstr>
      <vt:lpstr>Struttura predefinita</vt:lpstr>
      <vt:lpstr>Equation</vt:lpstr>
      <vt:lpstr>Slide 1</vt:lpstr>
      <vt:lpstr>Slide 2</vt:lpstr>
      <vt:lpstr>Slide 3</vt:lpstr>
      <vt:lpstr>Slide 4</vt:lpstr>
      <vt:lpstr>Slide 5</vt:lpstr>
      <vt:lpstr>Slide 6</vt:lpstr>
      <vt:lpstr>Slide 7</vt:lpstr>
      <vt:lpstr>Slide 8</vt:lpstr>
      <vt:lpstr>Slide 9</vt:lpstr>
      <vt:lpstr>Slide 10</vt:lpstr>
      <vt:lpstr>Slide 11</vt:lpstr>
      <vt:lpstr>Slide 12</vt:lpstr>
      <vt:lpstr>Slide 13</vt:lpstr>
      <vt:lpstr>Slide 14</vt:lpstr>
      <vt:lpstr>Slide 15</vt:lpstr>
      <vt:lpstr>Slide 16</vt:lpstr>
      <vt:lpstr>Slide 17</vt:lpstr>
      <vt:lpstr>Slide 18</vt:lpstr>
      <vt:lpstr>Slide 19</vt:lpstr>
      <vt:lpstr>Slide 20</vt:lpstr>
      <vt:lpstr>Slide 21</vt:lpstr>
      <vt:lpstr>Slide 22</vt:lpstr>
      <vt:lpstr>Slide 23</vt:lpstr>
      <vt:lpstr>Slide 24</vt:lpstr>
      <vt:lpstr>Slide 25</vt:lpstr>
      <vt:lpstr>Slide 26</vt:lpstr>
      <vt:lpstr>Slide 27</vt:lpstr>
      <vt:lpstr>Slide 28</vt:lpstr>
      <vt:lpstr>Slide 29</vt:lpstr>
      <vt:lpstr>Slide 30</vt:lpstr>
      <vt:lpstr>Slide 31</vt:lpstr>
      <vt:lpstr>Slide 32</vt:lpstr>
      <vt:lpstr>Slide 33</vt:lpstr>
      <vt:lpstr>Slide 34</vt:lpstr>
      <vt:lpstr>Slide 35</vt:lpstr>
      <vt:lpstr>Slide 36</vt:lpstr>
      <vt:lpstr>Slide 37</vt:lpstr>
      <vt:lpstr>Slide 38</vt:lpstr>
      <vt:lpstr>Slide 39</vt:lpstr>
      <vt:lpstr>Slide 40</vt:lpstr>
      <vt:lpstr>Slide 41</vt:lpstr>
      <vt:lpstr>Slide 42</vt:lpstr>
      <vt:lpstr>Slide 43</vt:lpstr>
      <vt:lpstr>Slide 44</vt:lpstr>
      <vt:lpstr>Slide 45</vt:lpstr>
      <vt:lpstr>Slide 46</vt:lpstr>
      <vt:lpstr>Slide 47</vt:lpstr>
      <vt:lpstr>Slide 48</vt:lpstr>
      <vt:lpstr>Slide 49</vt:lpstr>
    </vt:vector>
  </TitlesOfParts>
  <Company/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Diapositiva 1</dc:title>
  <dc:creator>barbara</dc:creator>
  <cp:lastModifiedBy>Barbara Pasquini</cp:lastModifiedBy>
  <cp:revision>356</cp:revision>
  <cp:lastPrinted>2009-07-18T09:55:29Z</cp:lastPrinted>
  <dcterms:created xsi:type="dcterms:W3CDTF">2008-05-05T19:30:52Z</dcterms:created>
  <dcterms:modified xsi:type="dcterms:W3CDTF">2010-05-21T17:26:51Z</dcterms:modified>
</cp:coreProperties>
</file>